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92" r:id="rId2"/>
    <p:sldId id="261" r:id="rId3"/>
    <p:sldId id="293" r:id="rId4"/>
    <p:sldId id="294" r:id="rId5"/>
    <p:sldId id="300" r:id="rId6"/>
    <p:sldId id="301" r:id="rId7"/>
    <p:sldId id="302" r:id="rId8"/>
    <p:sldId id="311" r:id="rId9"/>
    <p:sldId id="312" r:id="rId10"/>
    <p:sldId id="314" r:id="rId11"/>
    <p:sldId id="303" r:id="rId12"/>
    <p:sldId id="304" r:id="rId13"/>
    <p:sldId id="305" r:id="rId14"/>
    <p:sldId id="295" r:id="rId15"/>
    <p:sldId id="306" r:id="rId16"/>
    <p:sldId id="307" r:id="rId17"/>
    <p:sldId id="296" r:id="rId18"/>
    <p:sldId id="297" r:id="rId19"/>
    <p:sldId id="315" r:id="rId20"/>
    <p:sldId id="298" r:id="rId21"/>
    <p:sldId id="299" r:id="rId22"/>
    <p:sldId id="308" r:id="rId23"/>
    <p:sldId id="309" r:id="rId24"/>
    <p:sldId id="310" r:id="rId25"/>
    <p:sldId id="289"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33C384-2FAD-F040-8AF4-62753CA42C14}" v="1" dt="2024-12-08T09:06:00.415"/>
  </p1510:revLst>
</p1510:revInfo>
</file>

<file path=ppt/tableStyles.xml><?xml version="1.0" encoding="utf-8"?>
<a:tblStyleLst xmlns:a="http://schemas.openxmlformats.org/drawingml/2006/main" def="{5C22544A-7EE6-4342-B048-85BDC9FD1C3A}">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74" autoAdjust="0"/>
    <p:restoredTop sz="94660"/>
  </p:normalViewPr>
  <p:slideViewPr>
    <p:cSldViewPr snapToGrid="0">
      <p:cViewPr varScale="1">
        <p:scale>
          <a:sx n="123" d="100"/>
          <a:sy n="123" d="100"/>
        </p:scale>
        <p:origin x="56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 Zhiyu" userId="ac0a4e748700494f" providerId="LiveId" clId="{C033C384-2FAD-F040-8AF4-62753CA42C14}"/>
    <pc:docChg chg="modSld">
      <pc:chgData name="Lu Zhiyu" userId="ac0a4e748700494f" providerId="LiveId" clId="{C033C384-2FAD-F040-8AF4-62753CA42C14}" dt="2024-12-08T09:17:28.254" v="11" actId="1076"/>
      <pc:docMkLst>
        <pc:docMk/>
      </pc:docMkLst>
      <pc:sldChg chg="modSp mod">
        <pc:chgData name="Lu Zhiyu" userId="ac0a4e748700494f" providerId="LiveId" clId="{C033C384-2FAD-F040-8AF4-62753CA42C14}" dt="2024-12-08T09:17:28.254" v="11" actId="1076"/>
        <pc:sldMkLst>
          <pc:docMk/>
          <pc:sldMk cId="3638109899" sldId="295"/>
        </pc:sldMkLst>
        <pc:grpChg chg="mod">
          <ac:chgData name="Lu Zhiyu" userId="ac0a4e748700494f" providerId="LiveId" clId="{C033C384-2FAD-F040-8AF4-62753CA42C14}" dt="2024-12-08T09:17:28.254" v="11" actId="1076"/>
          <ac:grpSpMkLst>
            <pc:docMk/>
            <pc:sldMk cId="3638109899" sldId="295"/>
            <ac:grpSpMk id="6" creationId="{805160C8-2D53-4533-A6CF-F1E0D83E95B9}"/>
          </ac:grpSpMkLst>
        </pc:grpChg>
      </pc:sldChg>
      <pc:sldChg chg="modSp mod">
        <pc:chgData name="Lu Zhiyu" userId="ac0a4e748700494f" providerId="LiveId" clId="{C033C384-2FAD-F040-8AF4-62753CA42C14}" dt="2024-12-08T09:07:32.233" v="3" actId="113"/>
        <pc:sldMkLst>
          <pc:docMk/>
          <pc:sldMk cId="1402156091" sldId="302"/>
        </pc:sldMkLst>
        <pc:spChg chg="mod">
          <ac:chgData name="Lu Zhiyu" userId="ac0a4e748700494f" providerId="LiveId" clId="{C033C384-2FAD-F040-8AF4-62753CA42C14}" dt="2024-12-08T09:07:32.233" v="3" actId="113"/>
          <ac:spMkLst>
            <pc:docMk/>
            <pc:sldMk cId="1402156091" sldId="302"/>
            <ac:spMk id="3" creationId="{653DA5C3-F46B-4E3E-8CCB-F04FAAED5314}"/>
          </ac:spMkLst>
        </pc:spChg>
      </pc:sldChg>
      <pc:sldChg chg="modSp mod">
        <pc:chgData name="Lu Zhiyu" userId="ac0a4e748700494f" providerId="LiveId" clId="{C033C384-2FAD-F040-8AF4-62753CA42C14}" dt="2024-12-08T09:09:45.979" v="7" actId="1035"/>
        <pc:sldMkLst>
          <pc:docMk/>
          <pc:sldMk cId="3145088733" sldId="311"/>
        </pc:sldMkLst>
        <pc:picChg chg="mod">
          <ac:chgData name="Lu Zhiyu" userId="ac0a4e748700494f" providerId="LiveId" clId="{C033C384-2FAD-F040-8AF4-62753CA42C14}" dt="2024-12-08T09:09:45.979" v="7" actId="1035"/>
          <ac:picMkLst>
            <pc:docMk/>
            <pc:sldMk cId="3145088733" sldId="311"/>
            <ac:picMk id="6" creationId="{5832D157-255F-4E16-A322-4F219885C84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9877F-254E-4274-A02C-8EDEF175DC57}" type="datetimeFigureOut">
              <a:rPr lang="zh-CN" altLang="en-US" smtClean="0"/>
              <a:t>2024/12/8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516B5C-3DE1-46D6-A5C5-7E535EB81B59}" type="slidenum">
              <a:rPr lang="zh-CN" altLang="en-US" smtClean="0"/>
              <a:t>‹#›</a:t>
            </a:fld>
            <a:endParaRPr lang="zh-CN" altLang="en-US"/>
          </a:p>
        </p:txBody>
      </p:sp>
    </p:spTree>
    <p:extLst>
      <p:ext uri="{BB962C8B-B14F-4D97-AF65-F5344CB8AC3E}">
        <p14:creationId xmlns:p14="http://schemas.microsoft.com/office/powerpoint/2010/main" val="2405621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AFF9C6-F222-4525-88B7-29140DF5E78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B40AEFF-122F-4691-9F60-2A1EB44723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4B98DB9-2389-4743-9CF7-20BF363105C1}"/>
              </a:ext>
            </a:extLst>
          </p:cNvPr>
          <p:cNvSpPr>
            <a:spLocks noGrp="1"/>
          </p:cNvSpPr>
          <p:nvPr>
            <p:ph type="dt" sz="half" idx="10"/>
          </p:nvPr>
        </p:nvSpPr>
        <p:spPr/>
        <p:txBody>
          <a:bodyPr/>
          <a:lstStyle/>
          <a:p>
            <a:fld id="{C42669F5-2EF7-4130-B839-EA24856E535B}" type="datetime1">
              <a:rPr lang="zh-CN" altLang="en-US" smtClean="0"/>
              <a:t>2024/12/8</a:t>
            </a:fld>
            <a:endParaRPr lang="zh-CN" altLang="en-US"/>
          </a:p>
        </p:txBody>
      </p:sp>
      <p:sp>
        <p:nvSpPr>
          <p:cNvPr id="5" name="页脚占位符 4">
            <a:extLst>
              <a:ext uri="{FF2B5EF4-FFF2-40B4-BE49-F238E27FC236}">
                <a16:creationId xmlns:a16="http://schemas.microsoft.com/office/drawing/2014/main" id="{661FD188-B2B2-4AD3-AD11-745554AC9F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AF886D-B6D7-4011-B8E5-2320DD3B4F70}"/>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823623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BC989E-BA38-4F6D-B1C1-9E8136CB8DF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1E14E64-F048-461D-92E6-08F0CB8B354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EF7FAB4-ECE2-43D4-9990-703EB8A0E694}"/>
              </a:ext>
            </a:extLst>
          </p:cNvPr>
          <p:cNvSpPr>
            <a:spLocks noGrp="1"/>
          </p:cNvSpPr>
          <p:nvPr>
            <p:ph type="dt" sz="half" idx="10"/>
          </p:nvPr>
        </p:nvSpPr>
        <p:spPr/>
        <p:txBody>
          <a:bodyPr/>
          <a:lstStyle/>
          <a:p>
            <a:fld id="{9930A21B-3D6C-4968-ABD8-6E1993A33CCA}" type="datetime1">
              <a:rPr lang="zh-CN" altLang="en-US" smtClean="0"/>
              <a:t>2024/12/8</a:t>
            </a:fld>
            <a:endParaRPr lang="zh-CN" altLang="en-US"/>
          </a:p>
        </p:txBody>
      </p:sp>
      <p:sp>
        <p:nvSpPr>
          <p:cNvPr id="5" name="页脚占位符 4">
            <a:extLst>
              <a:ext uri="{FF2B5EF4-FFF2-40B4-BE49-F238E27FC236}">
                <a16:creationId xmlns:a16="http://schemas.microsoft.com/office/drawing/2014/main" id="{27DF7F7E-6657-4C98-9371-B500B226A9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D4B315-7469-4AE6-9F65-E72BB56674C4}"/>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96425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887F699-828C-4849-8357-A2D432F9B97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F4F5A63-1D48-4C2C-BCE1-6E472DE21CD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5A28011-020A-4E98-936F-68C96BDBA94E}"/>
              </a:ext>
            </a:extLst>
          </p:cNvPr>
          <p:cNvSpPr>
            <a:spLocks noGrp="1"/>
          </p:cNvSpPr>
          <p:nvPr>
            <p:ph type="dt" sz="half" idx="10"/>
          </p:nvPr>
        </p:nvSpPr>
        <p:spPr/>
        <p:txBody>
          <a:bodyPr/>
          <a:lstStyle/>
          <a:p>
            <a:fld id="{ECFE351F-B0F8-4B90-BE1C-4AEE8CDD6201}" type="datetime1">
              <a:rPr lang="zh-CN" altLang="en-US" smtClean="0"/>
              <a:t>2024/12/8</a:t>
            </a:fld>
            <a:endParaRPr lang="zh-CN" altLang="en-US"/>
          </a:p>
        </p:txBody>
      </p:sp>
      <p:sp>
        <p:nvSpPr>
          <p:cNvPr id="5" name="页脚占位符 4">
            <a:extLst>
              <a:ext uri="{FF2B5EF4-FFF2-40B4-BE49-F238E27FC236}">
                <a16:creationId xmlns:a16="http://schemas.microsoft.com/office/drawing/2014/main" id="{00EF86B9-2C23-44BC-B896-BAF6D1EB96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2490F4-8CBA-46F3-B85A-8320F71C0C31}"/>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1562176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8B1B14-0EDF-4D11-809A-9E8B7EF3B84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010E39C-166B-40AC-B5BE-D4DCD52513E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B10161-F7EE-4845-9D79-01931240B298}"/>
              </a:ext>
            </a:extLst>
          </p:cNvPr>
          <p:cNvSpPr>
            <a:spLocks noGrp="1"/>
          </p:cNvSpPr>
          <p:nvPr>
            <p:ph type="dt" sz="half" idx="10"/>
          </p:nvPr>
        </p:nvSpPr>
        <p:spPr/>
        <p:txBody>
          <a:bodyPr/>
          <a:lstStyle/>
          <a:p>
            <a:fld id="{32B9341F-68DF-4EE7-92DD-CBB6BDD2212C}" type="datetime1">
              <a:rPr lang="zh-CN" altLang="en-US" smtClean="0"/>
              <a:t>2024/12/8</a:t>
            </a:fld>
            <a:endParaRPr lang="zh-CN" altLang="en-US"/>
          </a:p>
        </p:txBody>
      </p:sp>
      <p:sp>
        <p:nvSpPr>
          <p:cNvPr id="5" name="页脚占位符 4">
            <a:extLst>
              <a:ext uri="{FF2B5EF4-FFF2-40B4-BE49-F238E27FC236}">
                <a16:creationId xmlns:a16="http://schemas.microsoft.com/office/drawing/2014/main" id="{9DA7E2A3-D64E-4DAE-8B03-E02CCEFA30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7336C2-5624-4FA8-8DCF-A3397C6BAEF2}"/>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758720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CA57BB-5658-493A-8102-F979E5E5846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0C22489-0943-4201-B000-E73EEB8862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DC146AE-BAC0-492F-9973-F03553F03022}"/>
              </a:ext>
            </a:extLst>
          </p:cNvPr>
          <p:cNvSpPr>
            <a:spLocks noGrp="1"/>
          </p:cNvSpPr>
          <p:nvPr>
            <p:ph type="dt" sz="half" idx="10"/>
          </p:nvPr>
        </p:nvSpPr>
        <p:spPr/>
        <p:txBody>
          <a:bodyPr/>
          <a:lstStyle/>
          <a:p>
            <a:fld id="{6D1D5069-D30A-41EC-99C9-109327F13D2F}" type="datetime1">
              <a:rPr lang="zh-CN" altLang="en-US" smtClean="0"/>
              <a:t>2024/12/8</a:t>
            </a:fld>
            <a:endParaRPr lang="zh-CN" altLang="en-US"/>
          </a:p>
        </p:txBody>
      </p:sp>
      <p:sp>
        <p:nvSpPr>
          <p:cNvPr id="5" name="页脚占位符 4">
            <a:extLst>
              <a:ext uri="{FF2B5EF4-FFF2-40B4-BE49-F238E27FC236}">
                <a16:creationId xmlns:a16="http://schemas.microsoft.com/office/drawing/2014/main" id="{CFA740B5-3FDC-4485-AE53-BD03F013E8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8D14E6-ACB3-4CE8-A079-46CFC982B405}"/>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1716638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F943C4-A1E4-4AD0-967E-6C10DC49869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6BEDCBA-DAC2-400F-B699-F59E45D7AA3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47E1168-6A0E-4846-80FE-D9DF6A9BB68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C1C0576-98AB-4019-8E7B-5392CA718DCF}"/>
              </a:ext>
            </a:extLst>
          </p:cNvPr>
          <p:cNvSpPr>
            <a:spLocks noGrp="1"/>
          </p:cNvSpPr>
          <p:nvPr>
            <p:ph type="dt" sz="half" idx="10"/>
          </p:nvPr>
        </p:nvSpPr>
        <p:spPr/>
        <p:txBody>
          <a:bodyPr/>
          <a:lstStyle/>
          <a:p>
            <a:fld id="{744D1571-853D-4CD7-82C5-1FBEC2B866E9}" type="datetime1">
              <a:rPr lang="zh-CN" altLang="en-US" smtClean="0"/>
              <a:t>2024/12/8</a:t>
            </a:fld>
            <a:endParaRPr lang="zh-CN" altLang="en-US"/>
          </a:p>
        </p:txBody>
      </p:sp>
      <p:sp>
        <p:nvSpPr>
          <p:cNvPr id="6" name="页脚占位符 5">
            <a:extLst>
              <a:ext uri="{FF2B5EF4-FFF2-40B4-BE49-F238E27FC236}">
                <a16:creationId xmlns:a16="http://schemas.microsoft.com/office/drawing/2014/main" id="{F97F1711-6F65-46DB-B91F-87582B4C81C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264434D-35AD-4116-A2BB-1869548FDC49}"/>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1279364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35EBF1-87EC-43A1-B987-0FC5E2FA42D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BABACE6-D762-488E-935F-FE8C8A4F2E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C597905-783E-4052-B539-3B3F5341AC1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80B6ED4-58D6-4CD0-A40F-40E2BD7134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14F54F2-6DF2-4A07-9220-79E0852F0C3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77D593A-D1EC-40C9-A963-099E876A7B6C}"/>
              </a:ext>
            </a:extLst>
          </p:cNvPr>
          <p:cNvSpPr>
            <a:spLocks noGrp="1"/>
          </p:cNvSpPr>
          <p:nvPr>
            <p:ph type="dt" sz="half" idx="10"/>
          </p:nvPr>
        </p:nvSpPr>
        <p:spPr/>
        <p:txBody>
          <a:bodyPr/>
          <a:lstStyle/>
          <a:p>
            <a:fld id="{598B9FED-0399-4D9F-97F4-0CBDD330387A}" type="datetime1">
              <a:rPr lang="zh-CN" altLang="en-US" smtClean="0"/>
              <a:t>2024/12/8</a:t>
            </a:fld>
            <a:endParaRPr lang="zh-CN" altLang="en-US"/>
          </a:p>
        </p:txBody>
      </p:sp>
      <p:sp>
        <p:nvSpPr>
          <p:cNvPr id="8" name="页脚占位符 7">
            <a:extLst>
              <a:ext uri="{FF2B5EF4-FFF2-40B4-BE49-F238E27FC236}">
                <a16:creationId xmlns:a16="http://schemas.microsoft.com/office/drawing/2014/main" id="{0402CB34-01A9-497F-B677-6C96D3D0359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7271608-A9BB-4093-9782-F4A66E1AF5B0}"/>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07889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C8C03E-42C7-4A1B-A325-0662FA181FC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9B3F21B-3D5D-4308-BB59-3DCD4973740C}"/>
              </a:ext>
            </a:extLst>
          </p:cNvPr>
          <p:cNvSpPr>
            <a:spLocks noGrp="1"/>
          </p:cNvSpPr>
          <p:nvPr>
            <p:ph type="dt" sz="half" idx="10"/>
          </p:nvPr>
        </p:nvSpPr>
        <p:spPr/>
        <p:txBody>
          <a:bodyPr/>
          <a:lstStyle/>
          <a:p>
            <a:fld id="{C6B81589-2489-4358-9A94-2E59B5AD381F}" type="datetime1">
              <a:rPr lang="zh-CN" altLang="en-US" smtClean="0"/>
              <a:t>2024/12/8</a:t>
            </a:fld>
            <a:endParaRPr lang="zh-CN" altLang="en-US"/>
          </a:p>
        </p:txBody>
      </p:sp>
      <p:sp>
        <p:nvSpPr>
          <p:cNvPr id="4" name="页脚占位符 3">
            <a:extLst>
              <a:ext uri="{FF2B5EF4-FFF2-40B4-BE49-F238E27FC236}">
                <a16:creationId xmlns:a16="http://schemas.microsoft.com/office/drawing/2014/main" id="{EFB62DCB-328B-4680-805A-EE0BF6BBB02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148A734-256D-42B9-8CD2-EACED68792F5}"/>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929599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411E40D-86E6-4F6E-9F90-2F893D5143F2}"/>
              </a:ext>
            </a:extLst>
          </p:cNvPr>
          <p:cNvSpPr>
            <a:spLocks noGrp="1"/>
          </p:cNvSpPr>
          <p:nvPr>
            <p:ph type="dt" sz="half" idx="10"/>
          </p:nvPr>
        </p:nvSpPr>
        <p:spPr/>
        <p:txBody>
          <a:bodyPr/>
          <a:lstStyle/>
          <a:p>
            <a:fld id="{290F4150-7F95-4BAC-90D9-B1682119C563}" type="datetime1">
              <a:rPr lang="zh-CN" altLang="en-US" smtClean="0"/>
              <a:t>2024/12/8</a:t>
            </a:fld>
            <a:endParaRPr lang="zh-CN" altLang="en-US"/>
          </a:p>
        </p:txBody>
      </p:sp>
      <p:sp>
        <p:nvSpPr>
          <p:cNvPr id="3" name="页脚占位符 2">
            <a:extLst>
              <a:ext uri="{FF2B5EF4-FFF2-40B4-BE49-F238E27FC236}">
                <a16:creationId xmlns:a16="http://schemas.microsoft.com/office/drawing/2014/main" id="{1982147B-E659-4D78-A343-06A8F1C4C33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8F796ED-8D42-497B-B4EA-B122773C6B97}"/>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1788851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605AB-DBD9-4EA6-A9F5-9B2FC047E70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E151510-A048-40FF-BCB2-83E48736E7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377FA79-CA47-4201-B821-E2274CBC6F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05ADA46-F06D-498E-BDA6-52D2C62BE83C}"/>
              </a:ext>
            </a:extLst>
          </p:cNvPr>
          <p:cNvSpPr>
            <a:spLocks noGrp="1"/>
          </p:cNvSpPr>
          <p:nvPr>
            <p:ph type="dt" sz="half" idx="10"/>
          </p:nvPr>
        </p:nvSpPr>
        <p:spPr/>
        <p:txBody>
          <a:bodyPr/>
          <a:lstStyle/>
          <a:p>
            <a:fld id="{9D90E69A-8318-4447-8540-6AFFA807378A}" type="datetime1">
              <a:rPr lang="zh-CN" altLang="en-US" smtClean="0"/>
              <a:t>2024/12/8</a:t>
            </a:fld>
            <a:endParaRPr lang="zh-CN" altLang="en-US"/>
          </a:p>
        </p:txBody>
      </p:sp>
      <p:sp>
        <p:nvSpPr>
          <p:cNvPr id="6" name="页脚占位符 5">
            <a:extLst>
              <a:ext uri="{FF2B5EF4-FFF2-40B4-BE49-F238E27FC236}">
                <a16:creationId xmlns:a16="http://schemas.microsoft.com/office/drawing/2014/main" id="{FA3BF2F2-2625-4EFB-8C80-71D2AEBCAD9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50DEA6-707E-4F77-9F6E-857D7DCBA075}"/>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730739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87DA7-7063-4A68-8252-CCB24F6297A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582F09A-E0C5-4A75-86CC-4D0D9EEAD6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374E280-B5E6-4344-A55F-8BDFAA2DA8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B325087-DEDB-4271-94F5-A67A39F2AE55}"/>
              </a:ext>
            </a:extLst>
          </p:cNvPr>
          <p:cNvSpPr>
            <a:spLocks noGrp="1"/>
          </p:cNvSpPr>
          <p:nvPr>
            <p:ph type="dt" sz="half" idx="10"/>
          </p:nvPr>
        </p:nvSpPr>
        <p:spPr/>
        <p:txBody>
          <a:bodyPr/>
          <a:lstStyle/>
          <a:p>
            <a:fld id="{F79A3C8F-477B-463E-BD08-1167CB35F34D}" type="datetime1">
              <a:rPr lang="zh-CN" altLang="en-US" smtClean="0"/>
              <a:t>2024/12/8</a:t>
            </a:fld>
            <a:endParaRPr lang="zh-CN" altLang="en-US"/>
          </a:p>
        </p:txBody>
      </p:sp>
      <p:sp>
        <p:nvSpPr>
          <p:cNvPr id="6" name="页脚占位符 5">
            <a:extLst>
              <a:ext uri="{FF2B5EF4-FFF2-40B4-BE49-F238E27FC236}">
                <a16:creationId xmlns:a16="http://schemas.microsoft.com/office/drawing/2014/main" id="{EF0BABB0-C4EF-4B37-8029-3CFA59B0542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F9C9D2-9135-4374-967E-5F69D23B3328}"/>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407848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8E46675-B03E-444A-83EB-E3C61A62E4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7BAE5E8-7C28-4F4F-805C-96A652E60D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6B1B5E9-1296-42A4-8502-7B96CB61CA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6EF95-E371-444B-B426-C08BFB4B47C6}" type="datetime1">
              <a:rPr lang="zh-CN" altLang="en-US" smtClean="0"/>
              <a:t>2024/12/8</a:t>
            </a:fld>
            <a:endParaRPr lang="zh-CN" altLang="en-US"/>
          </a:p>
        </p:txBody>
      </p:sp>
      <p:sp>
        <p:nvSpPr>
          <p:cNvPr id="5" name="页脚占位符 4">
            <a:extLst>
              <a:ext uri="{FF2B5EF4-FFF2-40B4-BE49-F238E27FC236}">
                <a16:creationId xmlns:a16="http://schemas.microsoft.com/office/drawing/2014/main" id="{15AE2864-008E-4A57-A6CE-263DEBC767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9A16949-A0A3-4B1F-B9FC-E4057BC5B5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418004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00F3E0-C236-4F70-B452-2AB093D4D46F}"/>
              </a:ext>
            </a:extLst>
          </p:cNvPr>
          <p:cNvSpPr>
            <a:spLocks noGrp="1"/>
          </p:cNvSpPr>
          <p:nvPr>
            <p:ph type="ctrTitle"/>
          </p:nvPr>
        </p:nvSpPr>
        <p:spPr/>
        <p:txBody>
          <a:bodyPr>
            <a:normAutofit/>
          </a:bodyPr>
          <a:lstStyle/>
          <a:p>
            <a:r>
              <a:rPr lang="zh-CN" altLang="en-US" sz="3600" dirty="0">
                <a:latin typeface="宋体" panose="02010600030101010101" pitchFamily="2" charset="-122"/>
                <a:ea typeface="宋体" panose="02010600030101010101" pitchFamily="2" charset="-122"/>
              </a:rPr>
              <a:t>投资银行学</a:t>
            </a:r>
            <a:br>
              <a:rPr lang="en-US" altLang="zh-CN" sz="3600" dirty="0">
                <a:latin typeface="宋体" panose="02010600030101010101" pitchFamily="2" charset="-122"/>
                <a:ea typeface="宋体" panose="02010600030101010101" pitchFamily="2" charset="-122"/>
              </a:rPr>
            </a:br>
            <a:br>
              <a:rPr lang="en-US" altLang="zh-CN" sz="3600" dirty="0">
                <a:latin typeface="宋体" panose="02010600030101010101" pitchFamily="2" charset="-122"/>
                <a:ea typeface="宋体" panose="02010600030101010101" pitchFamily="2" charset="-122"/>
              </a:rPr>
            </a:br>
            <a:r>
              <a:rPr lang="zh-CN" altLang="en-US" sz="3600" dirty="0">
                <a:latin typeface="宋体" panose="02010600030101010101" pitchFamily="2" charset="-122"/>
                <a:ea typeface="宋体" panose="02010600030101010101" pitchFamily="2" charset="-122"/>
              </a:rPr>
              <a:t>第三讲：投资银行的组织结构</a:t>
            </a:r>
          </a:p>
        </p:txBody>
      </p:sp>
      <p:sp>
        <p:nvSpPr>
          <p:cNvPr id="3" name="副标题 2">
            <a:extLst>
              <a:ext uri="{FF2B5EF4-FFF2-40B4-BE49-F238E27FC236}">
                <a16:creationId xmlns:a16="http://schemas.microsoft.com/office/drawing/2014/main" id="{E463F1F7-9FC9-4F2A-8A1E-2D9933381F1D}"/>
              </a:ext>
            </a:extLst>
          </p:cNvPr>
          <p:cNvSpPr>
            <a:spLocks noGrp="1"/>
          </p:cNvSpPr>
          <p:nvPr>
            <p:ph type="subTitle" idx="1"/>
          </p:nvPr>
        </p:nvSpPr>
        <p:spPr>
          <a:xfrm>
            <a:off x="4859258" y="3621773"/>
            <a:ext cx="5090769" cy="1655762"/>
          </a:xfrm>
        </p:spPr>
        <p:txBody>
          <a:bodyPr anchor="ctr">
            <a:normAutofit/>
          </a:bodyPr>
          <a:lstStyle/>
          <a:p>
            <a:pPr algn="l"/>
            <a:r>
              <a:rPr lang="zh-CN" altLang="en-US" dirty="0">
                <a:latin typeface="宋体" panose="02010600030101010101" pitchFamily="2" charset="-122"/>
                <a:ea typeface="宋体" panose="02010600030101010101" pitchFamily="2" charset="-122"/>
              </a:rPr>
              <a:t>主讲人：王盈</a:t>
            </a:r>
            <a:endParaRPr lang="en-US" altLang="zh-CN" dirty="0">
              <a:latin typeface="宋体" panose="02010600030101010101" pitchFamily="2" charset="-122"/>
              <a:ea typeface="宋体" panose="02010600030101010101" pitchFamily="2" charset="-122"/>
            </a:endParaRPr>
          </a:p>
          <a:p>
            <a:pPr algn="l"/>
            <a:r>
              <a:rPr lang="zh-CN" altLang="en-US" dirty="0">
                <a:latin typeface="宋体" panose="02010600030101010101" pitchFamily="2" charset="-122"/>
                <a:ea typeface="宋体" panose="02010600030101010101" pitchFamily="2" charset="-122"/>
              </a:rPr>
              <a:t>邮箱：</a:t>
            </a:r>
            <a:r>
              <a:rPr lang="en-US" altLang="zh-CN" dirty="0">
                <a:latin typeface="宋体" panose="02010600030101010101" pitchFamily="2" charset="-122"/>
                <a:ea typeface="宋体" panose="02010600030101010101" pitchFamily="2" charset="-122"/>
              </a:rPr>
              <a:t>yywang@cufe.edu.cn</a:t>
            </a:r>
            <a:endParaRPr lang="zh-CN" altLang="en-US"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4D272252-CBB8-4D09-A358-D326F5602936}"/>
              </a:ext>
            </a:extLst>
          </p:cNvPr>
          <p:cNvSpPr>
            <a:spLocks noGrp="1"/>
          </p:cNvSpPr>
          <p:nvPr>
            <p:ph type="sldNum" sz="quarter" idx="12"/>
          </p:nvPr>
        </p:nvSpPr>
        <p:spPr/>
        <p:txBody>
          <a:bodyPr/>
          <a:lstStyle/>
          <a:p>
            <a:fld id="{D59A92B6-63D0-4749-8E4E-E12FD465A899}" type="slidenum">
              <a:rPr lang="zh-CN" altLang="en-US" smtClean="0"/>
              <a:t>1</a:t>
            </a:fld>
            <a:endParaRPr lang="zh-CN" altLang="en-US" dirty="0"/>
          </a:p>
        </p:txBody>
      </p:sp>
    </p:spTree>
    <p:extLst>
      <p:ext uri="{BB962C8B-B14F-4D97-AF65-F5344CB8AC3E}">
        <p14:creationId xmlns:p14="http://schemas.microsoft.com/office/powerpoint/2010/main" val="505453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596688"/>
          </a:xfrm>
        </p:spPr>
        <p:txBody>
          <a:bodyPr>
            <a:normAutofit/>
          </a:bodyPr>
          <a:lstStyle/>
          <a:p>
            <a:r>
              <a:rPr lang="zh-CN" altLang="en-US" sz="2800" dirty="0">
                <a:latin typeface="宋体" panose="02010600030101010101" pitchFamily="2" charset="-122"/>
                <a:ea typeface="宋体" panose="02010600030101010101" pitchFamily="2" charset="-122"/>
              </a:rPr>
              <a:t>美国投资银行合伙制的消亡（</a:t>
            </a:r>
            <a:r>
              <a:rPr lang="en-US" altLang="zh-CN" sz="2800" dirty="0">
                <a:latin typeface="宋体" panose="02010600030101010101" pitchFamily="2" charset="-122"/>
                <a:ea typeface="宋体" panose="02010600030101010101" pitchFamily="2" charset="-122"/>
              </a:rPr>
              <a:t>Morrison and Wilhelm, 2008 JF)</a:t>
            </a:r>
            <a:endParaRPr lang="zh-CN" altLang="en-US" sz="28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347896"/>
            <a:ext cx="10515600" cy="4829068"/>
          </a:xfrm>
        </p:spPr>
        <p:txBody>
          <a:bodyPr>
            <a:normAutofit/>
          </a:bodyPr>
          <a:lstStyle/>
          <a:p>
            <a:r>
              <a:rPr lang="en-US" altLang="zh-CN" sz="2400" dirty="0">
                <a:latin typeface="宋体" panose="02010600030101010101" pitchFamily="2" charset="-122"/>
                <a:ea typeface="宋体" panose="02010600030101010101" pitchFamily="2" charset="-122"/>
              </a:rPr>
              <a:t>1960s</a:t>
            </a:r>
            <a:r>
              <a:rPr lang="zh-CN" altLang="en-US" sz="2400" dirty="0">
                <a:latin typeface="宋体" panose="02010600030101010101" pitchFamily="2" charset="-122"/>
                <a:ea typeface="宋体" panose="02010600030101010101" pitchFamily="2" charset="-122"/>
              </a:rPr>
              <a:t>为何投行改为公司制，随之上市？</a:t>
            </a:r>
            <a:endParaRPr lang="en-US" altLang="zh-CN" sz="2400" dirty="0">
              <a:latin typeface="宋体" panose="02010600030101010101" pitchFamily="2" charset="-122"/>
              <a:ea typeface="宋体" panose="02010600030101010101" pitchFamily="2" charset="-122"/>
            </a:endParaRPr>
          </a:p>
          <a:p>
            <a:pPr marL="536575" indent="-271463">
              <a:buSzPct val="80000"/>
              <a:buFont typeface="Wingdings" panose="05000000000000000000" pitchFamily="2" charset="2"/>
              <a:buChar char="p"/>
            </a:pPr>
            <a:r>
              <a:rPr lang="zh-CN" altLang="en-US" sz="2400" dirty="0">
                <a:latin typeface="宋体" panose="02010600030101010101" pitchFamily="2" charset="-122"/>
                <a:ea typeface="宋体" panose="02010600030101010101" pitchFamily="2" charset="-122"/>
              </a:rPr>
              <a:t>科技创新</a:t>
            </a:r>
            <a:endParaRPr lang="en-US" altLang="zh-CN" sz="2400" dirty="0">
              <a:latin typeface="宋体" panose="02010600030101010101" pitchFamily="2" charset="-122"/>
              <a:ea typeface="宋体" panose="02010600030101010101" pitchFamily="2" charset="-122"/>
            </a:endParaRPr>
          </a:p>
          <a:p>
            <a:pPr marL="720725" indent="-180975">
              <a:buSzPct val="80000"/>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科技可以代替一部分人工</a:t>
            </a:r>
            <a:endParaRPr lang="en-US" altLang="zh-CN" sz="2400" dirty="0">
              <a:latin typeface="宋体" panose="02010600030101010101" pitchFamily="2" charset="-122"/>
              <a:ea typeface="宋体" panose="02010600030101010101" pitchFamily="2" charset="-122"/>
            </a:endParaRPr>
          </a:p>
          <a:p>
            <a:pPr marL="720725" indent="-180975">
              <a:buSzPct val="80000"/>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科技促进了投行的规模效应</a:t>
            </a:r>
            <a:endParaRPr lang="en-US" altLang="zh-CN" sz="2400" dirty="0">
              <a:latin typeface="宋体" panose="02010600030101010101" pitchFamily="2" charset="-122"/>
              <a:ea typeface="宋体" panose="02010600030101010101" pitchFamily="2" charset="-122"/>
            </a:endParaRPr>
          </a:p>
          <a:p>
            <a:pPr marL="720725" indent="-180975">
              <a:buSzPct val="80000"/>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科技使技能的指导和传授重要</a:t>
            </a:r>
            <a:endParaRPr lang="en-US" altLang="zh-CN" sz="2400" dirty="0">
              <a:latin typeface="宋体" panose="02010600030101010101" pitchFamily="2" charset="-122"/>
              <a:ea typeface="宋体" panose="02010600030101010101" pitchFamily="2" charset="-122"/>
            </a:endParaRPr>
          </a:p>
          <a:p>
            <a:pPr marL="539750" indent="0">
              <a:buSzPct val="80000"/>
              <a:buNone/>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性下降</a:t>
            </a:r>
            <a:endParaRPr lang="en-US" altLang="zh-CN" sz="2400" dirty="0">
              <a:latin typeface="宋体" panose="02010600030101010101" pitchFamily="2" charset="-122"/>
              <a:ea typeface="宋体" panose="02010600030101010101" pitchFamily="2" charset="-122"/>
            </a:endParaRPr>
          </a:p>
          <a:p>
            <a:pPr marL="720725" indent="-180975">
              <a:buSzPct val="80000"/>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市场的利差变小</a:t>
            </a:r>
            <a:endParaRPr lang="en-US" altLang="zh-CN" sz="2400" dirty="0">
              <a:latin typeface="宋体" panose="02010600030101010101" pitchFamily="2" charset="-122"/>
              <a:ea typeface="宋体" panose="02010600030101010101" pitchFamily="2" charset="-122"/>
            </a:endParaRPr>
          </a:p>
          <a:p>
            <a:pPr marL="539750" indent="0">
              <a:buSzPct val="80000"/>
              <a:buNone/>
            </a:pPr>
            <a:endParaRPr lang="en-US" altLang="zh-CN" sz="2400" dirty="0">
              <a:latin typeface="宋体" panose="02010600030101010101" pitchFamily="2" charset="-122"/>
              <a:ea typeface="宋体" panose="02010600030101010101" pitchFamily="2" charset="-122"/>
            </a:endParaRPr>
          </a:p>
          <a:p>
            <a:pPr marL="536575" indent="-271463">
              <a:buSzPct val="80000"/>
              <a:buFont typeface="Wingdings" panose="05000000000000000000" pitchFamily="2" charset="2"/>
              <a:buChar char="p"/>
            </a:pPr>
            <a:r>
              <a:rPr lang="zh-CN" altLang="en-US" sz="2400" dirty="0">
                <a:latin typeface="宋体" panose="02010600030101010101" pitchFamily="2" charset="-122"/>
                <a:ea typeface="宋体" panose="02010600030101010101" pitchFamily="2" charset="-122"/>
              </a:rPr>
              <a:t>资本扩张的需求</a:t>
            </a:r>
            <a:endParaRPr lang="en-US" altLang="zh-CN" sz="2400" dirty="0">
              <a:latin typeface="宋体" panose="02010600030101010101" pitchFamily="2" charset="-122"/>
              <a:ea typeface="宋体" panose="02010600030101010101" pitchFamily="2" charset="-122"/>
            </a:endParaRPr>
          </a:p>
          <a:p>
            <a:pPr marL="265112" indent="0">
              <a:buSzPct val="80000"/>
              <a:buNone/>
            </a:pPr>
            <a:endParaRPr lang="en-US" altLang="zh-CN" sz="1800" dirty="0">
              <a:latin typeface="宋体" panose="02010600030101010101" pitchFamily="2" charset="-122"/>
              <a:ea typeface="宋体" panose="02010600030101010101" pitchFamily="2" charset="-122"/>
            </a:endParaRPr>
          </a:p>
          <a:p>
            <a:pPr marL="536575" indent="-271463">
              <a:buSzPct val="80000"/>
              <a:buFont typeface="Wingdings" panose="05000000000000000000" pitchFamily="2" charset="2"/>
              <a:buChar char="p"/>
            </a:pP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48877" y="10414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10</a:t>
            </a:fld>
            <a:endParaRPr lang="zh-CN" altLang="en-US" dirty="0"/>
          </a:p>
        </p:txBody>
      </p:sp>
      <p:pic>
        <p:nvPicPr>
          <p:cNvPr id="8" name="图片 7">
            <a:extLst>
              <a:ext uri="{FF2B5EF4-FFF2-40B4-BE49-F238E27FC236}">
                <a16:creationId xmlns:a16="http://schemas.microsoft.com/office/drawing/2014/main" id="{2DF3CE9B-B767-4417-AC5F-6047010E62C7}"/>
              </a:ext>
            </a:extLst>
          </p:cNvPr>
          <p:cNvPicPr>
            <a:picLocks noChangeAspect="1"/>
          </p:cNvPicPr>
          <p:nvPr/>
        </p:nvPicPr>
        <p:blipFill>
          <a:blip r:embed="rId2"/>
          <a:stretch>
            <a:fillRect/>
          </a:stretch>
        </p:blipFill>
        <p:spPr>
          <a:xfrm>
            <a:off x="5886027" y="2007978"/>
            <a:ext cx="5972725" cy="3678381"/>
          </a:xfrm>
          <a:prstGeom prst="rect">
            <a:avLst/>
          </a:prstGeom>
        </p:spPr>
      </p:pic>
    </p:spTree>
    <p:extLst>
      <p:ext uri="{BB962C8B-B14F-4D97-AF65-F5344CB8AC3E}">
        <p14:creationId xmlns:p14="http://schemas.microsoft.com/office/powerpoint/2010/main" val="1550250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596688"/>
          </a:xfrm>
        </p:spPr>
        <p:txBody>
          <a:bodyPr>
            <a:normAutofit/>
          </a:bodyPr>
          <a:lstStyle/>
          <a:p>
            <a:r>
              <a:rPr lang="zh-CN" altLang="en-US" sz="2800" dirty="0">
                <a:latin typeface="宋体" panose="02010600030101010101" pitchFamily="2" charset="-122"/>
                <a:ea typeface="宋体" panose="02010600030101010101" pitchFamily="2" charset="-122"/>
              </a:rPr>
              <a:t>投资银行的组织形态</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165013"/>
            <a:ext cx="10515600" cy="5011950"/>
          </a:xfrm>
        </p:spPr>
        <p:txBody>
          <a:bodyPr>
            <a:normAutofit/>
          </a:bodyPr>
          <a:lstStyle/>
          <a:p>
            <a:r>
              <a:rPr lang="zh-CN" altLang="en-US" sz="2400" b="1" dirty="0">
                <a:latin typeface="宋体" panose="02010600030101010101" pitchFamily="2" charset="-122"/>
                <a:ea typeface="宋体" panose="02010600030101010101" pitchFamily="2" charset="-122"/>
              </a:rPr>
              <a:t>金融控股公司制</a:t>
            </a:r>
            <a:endParaRPr lang="en-US" altLang="zh-CN" sz="2400" b="1" dirty="0">
              <a:latin typeface="宋体" panose="02010600030101010101" pitchFamily="2" charset="-122"/>
              <a:ea typeface="宋体" panose="02010600030101010101" pitchFamily="2" charset="-122"/>
            </a:endParaRPr>
          </a:p>
          <a:p>
            <a:pPr>
              <a:buNone/>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在同一控制权下，所属的受监管实体至少明显地在从事两种以上的银行，证券和保险业务，同时每类业务的资本要求不同</a:t>
            </a:r>
            <a:endParaRPr lang="en-US" altLang="zh-CN" sz="2400" dirty="0">
              <a:latin typeface="宋体" panose="02010600030101010101" pitchFamily="2" charset="-122"/>
              <a:ea typeface="宋体" panose="02010600030101010101" pitchFamily="2" charset="-122"/>
            </a:endParaRPr>
          </a:p>
          <a:p>
            <a:pPr marL="719138" indent="-361950">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集团控股，联合经营。</a:t>
            </a:r>
            <a:endParaRPr lang="en-US" altLang="zh-CN" sz="2400" dirty="0">
              <a:latin typeface="宋体" panose="02010600030101010101" pitchFamily="2" charset="-122"/>
              <a:ea typeface="宋体" panose="02010600030101010101" pitchFamily="2" charset="-122"/>
            </a:endParaRPr>
          </a:p>
          <a:p>
            <a:pPr marL="357188" indent="0">
              <a:buNone/>
            </a:pPr>
            <a:r>
              <a:rPr lang="zh-CN" altLang="en-US" sz="2400" dirty="0">
                <a:latin typeface="宋体" panose="02010600030101010101" pitchFamily="2" charset="-122"/>
                <a:ea typeface="宋体" panose="02010600030101010101" pitchFamily="2" charset="-122"/>
              </a:rPr>
              <a:t>集团控股是指存在一个控股公司作为集团的母体，控股公司既可能是一个单纯的投资机构，也可能是以一项金融业务为载体的经营机构</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前者如纯粹的金融控股公司，后者如银行控股公司、保险控股公司等。</a:t>
            </a:r>
            <a:endParaRPr lang="en-US" altLang="zh-CN" sz="2400" dirty="0">
              <a:latin typeface="宋体" panose="02010600030101010101" pitchFamily="2" charset="-122"/>
              <a:ea typeface="宋体" panose="02010600030101010101" pitchFamily="2" charset="-122"/>
            </a:endParaRPr>
          </a:p>
          <a:p>
            <a:pPr marL="719138" indent="-361950">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法人分业，规避风险。</a:t>
            </a:r>
            <a:endParaRPr lang="en-US" altLang="zh-CN" sz="2400" dirty="0">
              <a:latin typeface="宋体" panose="02010600030101010101" pitchFamily="2" charset="-122"/>
              <a:ea typeface="宋体" panose="02010600030101010101" pitchFamily="2" charset="-122"/>
            </a:endParaRPr>
          </a:p>
          <a:p>
            <a:pPr marL="357188" indent="0">
              <a:buNone/>
            </a:pPr>
            <a:r>
              <a:rPr lang="zh-CN" altLang="en-US" sz="2400" dirty="0">
                <a:latin typeface="宋体" panose="02010600030101010101" pitchFamily="2" charset="-122"/>
                <a:ea typeface="宋体" panose="02010600030101010101" pitchFamily="2" charset="-122"/>
              </a:rPr>
              <a:t>法人分业指各子公司具有独立的法人地位，不同金融业务分别由不同法人经营。它的作用是防止不同金融业务风险的相互传递，并对内部交易起到遏制作用。</a:t>
            </a:r>
            <a:endParaRPr lang="en-US" altLang="zh-CN" sz="24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993987"/>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11</a:t>
            </a:fld>
            <a:endParaRPr lang="zh-CN" altLang="en-US"/>
          </a:p>
        </p:txBody>
      </p:sp>
    </p:spTree>
    <p:extLst>
      <p:ext uri="{BB962C8B-B14F-4D97-AF65-F5344CB8AC3E}">
        <p14:creationId xmlns:p14="http://schemas.microsoft.com/office/powerpoint/2010/main" val="3320916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2800" dirty="0">
                <a:latin typeface="宋体" panose="02010600030101010101" pitchFamily="2" charset="-122"/>
                <a:ea typeface="宋体" panose="02010600030101010101" pitchFamily="2" charset="-122"/>
              </a:rPr>
              <a:t>投资银行的组织形态</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755650" y="1690688"/>
            <a:ext cx="10515600" cy="4351338"/>
          </a:xfrm>
        </p:spPr>
        <p:txBody>
          <a:bodyPr>
            <a:normAutofit/>
          </a:bodyPr>
          <a:lstStyle/>
          <a:p>
            <a:r>
              <a:rPr lang="zh-CN" altLang="en-US" sz="2400" dirty="0">
                <a:latin typeface="宋体" panose="02010600030101010101" pitchFamily="2" charset="-122"/>
                <a:ea typeface="宋体" panose="02010600030101010101" pitchFamily="2" charset="-122"/>
              </a:rPr>
              <a:t>金融控股公司制</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12</a:t>
            </a:fld>
            <a:endParaRPr lang="zh-CN" altLang="en-US"/>
          </a:p>
        </p:txBody>
      </p:sp>
      <p:grpSp>
        <p:nvGrpSpPr>
          <p:cNvPr id="6" name="组合 5">
            <a:extLst>
              <a:ext uri="{FF2B5EF4-FFF2-40B4-BE49-F238E27FC236}">
                <a16:creationId xmlns:a16="http://schemas.microsoft.com/office/drawing/2014/main" id="{0BBC8425-BB93-4ACA-AD9D-FF5526A099DD}"/>
              </a:ext>
            </a:extLst>
          </p:cNvPr>
          <p:cNvGrpSpPr/>
          <p:nvPr/>
        </p:nvGrpSpPr>
        <p:grpSpPr>
          <a:xfrm>
            <a:off x="1740877" y="2182167"/>
            <a:ext cx="7772400" cy="3962400"/>
            <a:chOff x="304800" y="1524000"/>
            <a:chExt cx="7772400" cy="3962400"/>
          </a:xfrm>
        </p:grpSpPr>
        <p:cxnSp>
          <p:nvCxnSpPr>
            <p:cNvPr id="8" name="直接连接符 7">
              <a:extLst>
                <a:ext uri="{FF2B5EF4-FFF2-40B4-BE49-F238E27FC236}">
                  <a16:creationId xmlns:a16="http://schemas.microsoft.com/office/drawing/2014/main" id="{E91AB523-01E6-4498-8AE0-56A56F8FC235}"/>
                </a:ext>
              </a:extLst>
            </p:cNvPr>
            <p:cNvCxnSpPr/>
            <p:nvPr/>
          </p:nvCxnSpPr>
          <p:spPr>
            <a:xfrm>
              <a:off x="3733800" y="1981200"/>
              <a:ext cx="0" cy="304800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31">
              <a:extLst>
                <a:ext uri="{FF2B5EF4-FFF2-40B4-BE49-F238E27FC236}">
                  <a16:creationId xmlns:a16="http://schemas.microsoft.com/office/drawing/2014/main" id="{6AA4E7DD-9254-48C1-B8D1-A38C310BD86B}"/>
                </a:ext>
              </a:extLst>
            </p:cNvPr>
            <p:cNvGrpSpPr/>
            <p:nvPr/>
          </p:nvGrpSpPr>
          <p:grpSpPr>
            <a:xfrm>
              <a:off x="304800" y="1524000"/>
              <a:ext cx="7772400" cy="3962400"/>
              <a:chOff x="304800" y="1524000"/>
              <a:chExt cx="7772400" cy="3962400"/>
            </a:xfrm>
          </p:grpSpPr>
          <p:grpSp>
            <p:nvGrpSpPr>
              <p:cNvPr id="10" name="组合 6">
                <a:extLst>
                  <a:ext uri="{FF2B5EF4-FFF2-40B4-BE49-F238E27FC236}">
                    <a16:creationId xmlns:a16="http://schemas.microsoft.com/office/drawing/2014/main" id="{D9D9AE9C-C3A3-404E-AFB2-69659A8ABE60}"/>
                  </a:ext>
                </a:extLst>
              </p:cNvPr>
              <p:cNvGrpSpPr/>
              <p:nvPr/>
            </p:nvGrpSpPr>
            <p:grpSpPr>
              <a:xfrm>
                <a:off x="4114800" y="1524000"/>
                <a:ext cx="3962400" cy="762000"/>
                <a:chOff x="990600" y="2743200"/>
                <a:chExt cx="2362200" cy="762000"/>
              </a:xfrm>
            </p:grpSpPr>
            <p:sp>
              <p:nvSpPr>
                <p:cNvPr id="29" name="圆角矩形 7">
                  <a:extLst>
                    <a:ext uri="{FF2B5EF4-FFF2-40B4-BE49-F238E27FC236}">
                      <a16:creationId xmlns:a16="http://schemas.microsoft.com/office/drawing/2014/main" id="{27E48992-BE21-449F-B61D-12E9DE902365}"/>
                    </a:ext>
                  </a:extLst>
                </p:cNvPr>
                <p:cNvSpPr/>
                <p:nvPr/>
              </p:nvSpPr>
              <p:spPr>
                <a:xfrm>
                  <a:off x="990600" y="2743200"/>
                  <a:ext cx="2362200" cy="762000"/>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8">
                  <a:extLst>
                    <a:ext uri="{FF2B5EF4-FFF2-40B4-BE49-F238E27FC236}">
                      <a16:creationId xmlns:a16="http://schemas.microsoft.com/office/drawing/2014/main" id="{0C41B18E-7A12-4A13-8F46-74A31798AB39}"/>
                    </a:ext>
                  </a:extLst>
                </p:cNvPr>
                <p:cNvSpPr txBox="1"/>
                <p:nvPr/>
              </p:nvSpPr>
              <p:spPr>
                <a:xfrm>
                  <a:off x="1328058" y="2848428"/>
                  <a:ext cx="1676400" cy="461665"/>
                </a:xfrm>
                <a:prstGeom prst="rect">
                  <a:avLst/>
                </a:prstGeom>
                <a:noFill/>
              </p:spPr>
              <p:txBody>
                <a:bodyPr wrap="square" rtlCol="0">
                  <a:spAutoFit/>
                </a:bodyPr>
                <a:lstStyle/>
                <a:p>
                  <a:r>
                    <a:rPr lang="zh-CN" altLang="en-US" sz="2400" b="1" dirty="0">
                      <a:solidFill>
                        <a:schemeClr val="bg1"/>
                      </a:solidFill>
                    </a:rPr>
                    <a:t>中信银行</a:t>
                  </a:r>
                </a:p>
              </p:txBody>
            </p:sp>
          </p:grpSp>
          <p:grpSp>
            <p:nvGrpSpPr>
              <p:cNvPr id="11" name="组合 9">
                <a:extLst>
                  <a:ext uri="{FF2B5EF4-FFF2-40B4-BE49-F238E27FC236}">
                    <a16:creationId xmlns:a16="http://schemas.microsoft.com/office/drawing/2014/main" id="{8E3B934B-E291-40CA-829A-638EA5CB63B5}"/>
                  </a:ext>
                </a:extLst>
              </p:cNvPr>
              <p:cNvGrpSpPr/>
              <p:nvPr/>
            </p:nvGrpSpPr>
            <p:grpSpPr>
              <a:xfrm>
                <a:off x="4114800" y="2590800"/>
                <a:ext cx="3962400" cy="762000"/>
                <a:chOff x="990600" y="2743200"/>
                <a:chExt cx="2362200" cy="762000"/>
              </a:xfrm>
            </p:grpSpPr>
            <p:sp>
              <p:nvSpPr>
                <p:cNvPr id="27" name="圆角矩形 47">
                  <a:extLst>
                    <a:ext uri="{FF2B5EF4-FFF2-40B4-BE49-F238E27FC236}">
                      <a16:creationId xmlns:a16="http://schemas.microsoft.com/office/drawing/2014/main" id="{DEBEB00F-2F3D-4DDE-BF9A-F9DE30800572}"/>
                    </a:ext>
                  </a:extLst>
                </p:cNvPr>
                <p:cNvSpPr/>
                <p:nvPr/>
              </p:nvSpPr>
              <p:spPr>
                <a:xfrm>
                  <a:off x="990600" y="2743200"/>
                  <a:ext cx="2362200" cy="762000"/>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48">
                  <a:extLst>
                    <a:ext uri="{FF2B5EF4-FFF2-40B4-BE49-F238E27FC236}">
                      <a16:creationId xmlns:a16="http://schemas.microsoft.com/office/drawing/2014/main" id="{180A07E0-6D39-4287-BF7A-3084694CE407}"/>
                    </a:ext>
                  </a:extLst>
                </p:cNvPr>
                <p:cNvSpPr txBox="1"/>
                <p:nvPr/>
              </p:nvSpPr>
              <p:spPr>
                <a:xfrm>
                  <a:off x="1328058" y="2848428"/>
                  <a:ext cx="1676400" cy="461665"/>
                </a:xfrm>
                <a:prstGeom prst="rect">
                  <a:avLst/>
                </a:prstGeom>
                <a:noFill/>
              </p:spPr>
              <p:txBody>
                <a:bodyPr wrap="square" rtlCol="0">
                  <a:spAutoFit/>
                </a:bodyPr>
                <a:lstStyle/>
                <a:p>
                  <a:r>
                    <a:rPr lang="zh-CN" altLang="en-US" sz="2400" b="1" dirty="0">
                      <a:solidFill>
                        <a:schemeClr val="bg1"/>
                      </a:solidFill>
                    </a:rPr>
                    <a:t>中信银行（国际）</a:t>
                  </a:r>
                </a:p>
              </p:txBody>
            </p:sp>
          </p:grpSp>
          <p:grpSp>
            <p:nvGrpSpPr>
              <p:cNvPr id="12" name="组合 12">
                <a:extLst>
                  <a:ext uri="{FF2B5EF4-FFF2-40B4-BE49-F238E27FC236}">
                    <a16:creationId xmlns:a16="http://schemas.microsoft.com/office/drawing/2014/main" id="{3EF9C454-C3D0-45EB-91B8-91ACEB546B7D}"/>
                  </a:ext>
                </a:extLst>
              </p:cNvPr>
              <p:cNvGrpSpPr/>
              <p:nvPr/>
            </p:nvGrpSpPr>
            <p:grpSpPr>
              <a:xfrm>
                <a:off x="4114800" y="3657600"/>
                <a:ext cx="3962400" cy="762000"/>
                <a:chOff x="990600" y="2743200"/>
                <a:chExt cx="2362200" cy="762000"/>
              </a:xfrm>
            </p:grpSpPr>
            <p:sp>
              <p:nvSpPr>
                <p:cNvPr id="25" name="圆角矩形 45">
                  <a:extLst>
                    <a:ext uri="{FF2B5EF4-FFF2-40B4-BE49-F238E27FC236}">
                      <a16:creationId xmlns:a16="http://schemas.microsoft.com/office/drawing/2014/main" id="{8BEE6DED-91F8-494E-9B53-FF2818CD7F49}"/>
                    </a:ext>
                  </a:extLst>
                </p:cNvPr>
                <p:cNvSpPr/>
                <p:nvPr/>
              </p:nvSpPr>
              <p:spPr>
                <a:xfrm>
                  <a:off x="990600" y="2743200"/>
                  <a:ext cx="2362200" cy="762000"/>
                </a:xfrm>
                <a:prstGeom prst="round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46">
                  <a:extLst>
                    <a:ext uri="{FF2B5EF4-FFF2-40B4-BE49-F238E27FC236}">
                      <a16:creationId xmlns:a16="http://schemas.microsoft.com/office/drawing/2014/main" id="{CE8F40E0-3380-4580-A3EA-4BA96FD729E0}"/>
                    </a:ext>
                  </a:extLst>
                </p:cNvPr>
                <p:cNvSpPr txBox="1"/>
                <p:nvPr/>
              </p:nvSpPr>
              <p:spPr>
                <a:xfrm>
                  <a:off x="1328058" y="2848428"/>
                  <a:ext cx="1676400" cy="461665"/>
                </a:xfrm>
                <a:prstGeom prst="rect">
                  <a:avLst/>
                </a:prstGeom>
                <a:noFill/>
              </p:spPr>
              <p:txBody>
                <a:bodyPr wrap="square" rtlCol="0">
                  <a:spAutoFit/>
                </a:bodyPr>
                <a:lstStyle/>
                <a:p>
                  <a:r>
                    <a:rPr lang="zh-CN" altLang="en-US" sz="2400" b="1" dirty="0">
                      <a:solidFill>
                        <a:schemeClr val="bg1"/>
                      </a:solidFill>
                    </a:rPr>
                    <a:t>中信证券</a:t>
                  </a:r>
                </a:p>
              </p:txBody>
            </p:sp>
          </p:grpSp>
          <p:grpSp>
            <p:nvGrpSpPr>
              <p:cNvPr id="13" name="组合 15">
                <a:extLst>
                  <a:ext uri="{FF2B5EF4-FFF2-40B4-BE49-F238E27FC236}">
                    <a16:creationId xmlns:a16="http://schemas.microsoft.com/office/drawing/2014/main" id="{349D951B-8B45-4F80-988A-956570668954}"/>
                  </a:ext>
                </a:extLst>
              </p:cNvPr>
              <p:cNvGrpSpPr/>
              <p:nvPr/>
            </p:nvGrpSpPr>
            <p:grpSpPr>
              <a:xfrm>
                <a:off x="4114800" y="4724400"/>
                <a:ext cx="3962400" cy="762000"/>
                <a:chOff x="990600" y="2743200"/>
                <a:chExt cx="2362200" cy="762000"/>
              </a:xfrm>
            </p:grpSpPr>
            <p:sp>
              <p:nvSpPr>
                <p:cNvPr id="23" name="圆角矩形 43">
                  <a:extLst>
                    <a:ext uri="{FF2B5EF4-FFF2-40B4-BE49-F238E27FC236}">
                      <a16:creationId xmlns:a16="http://schemas.microsoft.com/office/drawing/2014/main" id="{5C1F8B27-08C1-4919-8B64-E187E70A82A8}"/>
                    </a:ext>
                  </a:extLst>
                </p:cNvPr>
                <p:cNvSpPr/>
                <p:nvPr/>
              </p:nvSpPr>
              <p:spPr>
                <a:xfrm>
                  <a:off x="990600" y="2743200"/>
                  <a:ext cx="2362200" cy="762000"/>
                </a:xfrm>
                <a:prstGeom prst="round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44">
                  <a:extLst>
                    <a:ext uri="{FF2B5EF4-FFF2-40B4-BE49-F238E27FC236}">
                      <a16:creationId xmlns:a16="http://schemas.microsoft.com/office/drawing/2014/main" id="{D20BAE9E-3497-4E4A-961C-4937F5EEB817}"/>
                    </a:ext>
                  </a:extLst>
                </p:cNvPr>
                <p:cNvSpPr txBox="1"/>
                <p:nvPr/>
              </p:nvSpPr>
              <p:spPr>
                <a:xfrm>
                  <a:off x="1328058" y="2848428"/>
                  <a:ext cx="1676400" cy="461665"/>
                </a:xfrm>
                <a:prstGeom prst="rect">
                  <a:avLst/>
                </a:prstGeom>
                <a:noFill/>
              </p:spPr>
              <p:txBody>
                <a:bodyPr wrap="square" rtlCol="0">
                  <a:spAutoFit/>
                </a:bodyPr>
                <a:lstStyle/>
                <a:p>
                  <a:r>
                    <a:rPr lang="zh-CN" altLang="en-US" sz="2400" b="1" dirty="0">
                      <a:solidFill>
                        <a:schemeClr val="bg1"/>
                      </a:solidFill>
                    </a:rPr>
                    <a:t>中信投资</a:t>
                  </a:r>
                </a:p>
              </p:txBody>
            </p:sp>
          </p:grpSp>
          <p:grpSp>
            <p:nvGrpSpPr>
              <p:cNvPr id="14" name="组合 30">
                <a:extLst>
                  <a:ext uri="{FF2B5EF4-FFF2-40B4-BE49-F238E27FC236}">
                    <a16:creationId xmlns:a16="http://schemas.microsoft.com/office/drawing/2014/main" id="{5CA59473-7C5E-4DF2-9FC5-76AC6D277D96}"/>
                  </a:ext>
                </a:extLst>
              </p:cNvPr>
              <p:cNvGrpSpPr/>
              <p:nvPr/>
            </p:nvGrpSpPr>
            <p:grpSpPr>
              <a:xfrm>
                <a:off x="304800" y="1981200"/>
                <a:ext cx="3733800" cy="3048000"/>
                <a:chOff x="304800" y="1981200"/>
                <a:chExt cx="3733800" cy="3048000"/>
              </a:xfrm>
            </p:grpSpPr>
            <p:grpSp>
              <p:nvGrpSpPr>
                <p:cNvPr id="15" name="组合 5">
                  <a:extLst>
                    <a:ext uri="{FF2B5EF4-FFF2-40B4-BE49-F238E27FC236}">
                      <a16:creationId xmlns:a16="http://schemas.microsoft.com/office/drawing/2014/main" id="{6C587D40-9F27-4632-A803-06E1CA2672F9}"/>
                    </a:ext>
                  </a:extLst>
                </p:cNvPr>
                <p:cNvGrpSpPr/>
                <p:nvPr/>
              </p:nvGrpSpPr>
              <p:grpSpPr>
                <a:xfrm>
                  <a:off x="304800" y="3200400"/>
                  <a:ext cx="3048000" cy="762000"/>
                  <a:chOff x="304800" y="2743200"/>
                  <a:chExt cx="3048000" cy="762000"/>
                </a:xfrm>
              </p:grpSpPr>
              <p:sp>
                <p:nvSpPr>
                  <p:cNvPr id="21" name="圆角矩形 3">
                    <a:extLst>
                      <a:ext uri="{FF2B5EF4-FFF2-40B4-BE49-F238E27FC236}">
                        <a16:creationId xmlns:a16="http://schemas.microsoft.com/office/drawing/2014/main" id="{C6664746-30CD-4393-ABA6-759298F2D8CD}"/>
                      </a:ext>
                    </a:extLst>
                  </p:cNvPr>
                  <p:cNvSpPr/>
                  <p:nvPr/>
                </p:nvSpPr>
                <p:spPr>
                  <a:xfrm>
                    <a:off x="304800" y="2743200"/>
                    <a:ext cx="3048000" cy="762000"/>
                  </a:xfrm>
                  <a:prstGeom prst="round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4">
                    <a:extLst>
                      <a:ext uri="{FF2B5EF4-FFF2-40B4-BE49-F238E27FC236}">
                        <a16:creationId xmlns:a16="http://schemas.microsoft.com/office/drawing/2014/main" id="{80D27E9D-9B2C-47E7-8955-3FE6D269430A}"/>
                      </a:ext>
                    </a:extLst>
                  </p:cNvPr>
                  <p:cNvSpPr txBox="1"/>
                  <p:nvPr/>
                </p:nvSpPr>
                <p:spPr>
                  <a:xfrm>
                    <a:off x="457200" y="2895600"/>
                    <a:ext cx="2819400" cy="461665"/>
                  </a:xfrm>
                  <a:prstGeom prst="rect">
                    <a:avLst/>
                  </a:prstGeom>
                  <a:noFill/>
                </p:spPr>
                <p:txBody>
                  <a:bodyPr wrap="square" rtlCol="0">
                    <a:spAutoFit/>
                  </a:bodyPr>
                  <a:lstStyle/>
                  <a:p>
                    <a:r>
                      <a:rPr lang="zh-CN" altLang="en-US" sz="2400" b="1" dirty="0">
                        <a:solidFill>
                          <a:schemeClr val="bg1"/>
                        </a:solidFill>
                      </a:rPr>
                      <a:t>中国中信集团公司</a:t>
                    </a:r>
                  </a:p>
                </p:txBody>
              </p:sp>
            </p:grpSp>
            <p:cxnSp>
              <p:nvCxnSpPr>
                <p:cNvPr id="16" name="直接箭头连接符 15">
                  <a:extLst>
                    <a:ext uri="{FF2B5EF4-FFF2-40B4-BE49-F238E27FC236}">
                      <a16:creationId xmlns:a16="http://schemas.microsoft.com/office/drawing/2014/main" id="{91D9B58A-F2D5-41C8-90FA-B153855695C9}"/>
                    </a:ext>
                  </a:extLst>
                </p:cNvPr>
                <p:cNvCxnSpPr/>
                <p:nvPr/>
              </p:nvCxnSpPr>
              <p:spPr>
                <a:xfrm>
                  <a:off x="3733800" y="198120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B11936C1-1A7B-4157-904F-912AAAA1EDDE}"/>
                    </a:ext>
                  </a:extLst>
                </p:cNvPr>
                <p:cNvCxnSpPr/>
                <p:nvPr/>
              </p:nvCxnSpPr>
              <p:spPr>
                <a:xfrm>
                  <a:off x="3733800" y="297180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B6C9442B-14B1-4DEA-94D0-C71B17FD7127}"/>
                    </a:ext>
                  </a:extLst>
                </p:cNvPr>
                <p:cNvCxnSpPr/>
                <p:nvPr/>
              </p:nvCxnSpPr>
              <p:spPr>
                <a:xfrm>
                  <a:off x="3733800" y="403860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543D8BCB-7774-4A01-8F7C-54FB3E00E0A7}"/>
                    </a:ext>
                  </a:extLst>
                </p:cNvPr>
                <p:cNvCxnSpPr/>
                <p:nvPr/>
              </p:nvCxnSpPr>
              <p:spPr>
                <a:xfrm>
                  <a:off x="3733800" y="502920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4FBC510E-547A-4E88-BA79-C2496A3E2C98}"/>
                    </a:ext>
                  </a:extLst>
                </p:cNvPr>
                <p:cNvCxnSpPr/>
                <p:nvPr/>
              </p:nvCxnSpPr>
              <p:spPr>
                <a:xfrm>
                  <a:off x="33528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922413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2800" dirty="0">
                <a:latin typeface="宋体" panose="02010600030101010101" pitchFamily="2" charset="-122"/>
                <a:ea typeface="宋体" panose="02010600030101010101" pitchFamily="2" charset="-122"/>
              </a:rPr>
              <a:t>投资银行的组织形态</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605281"/>
            <a:ext cx="10515600" cy="4571682"/>
          </a:xfrm>
        </p:spPr>
        <p:txBody>
          <a:bodyPr>
            <a:normAutofit/>
          </a:bodyPr>
          <a:lstStyle/>
          <a:p>
            <a:r>
              <a:rPr lang="zh-CN" altLang="en-US" sz="2400" dirty="0">
                <a:latin typeface="宋体" panose="02010600030101010101" pitchFamily="2" charset="-122"/>
                <a:ea typeface="宋体" panose="02010600030101010101" pitchFamily="2" charset="-122"/>
              </a:rPr>
              <a:t>次贷危机中美国</a:t>
            </a:r>
            <a:r>
              <a:rPr lang="en-US" altLang="zh-CN" sz="2400" dirty="0">
                <a:latin typeface="宋体" panose="02010600030101010101" pitchFamily="2" charset="-122"/>
                <a:ea typeface="宋体" panose="02010600030101010101" pitchFamily="2" charset="-122"/>
              </a:rPr>
              <a:t>5</a:t>
            </a:r>
            <a:r>
              <a:rPr lang="zh-CN" altLang="en-US" sz="2400" dirty="0">
                <a:latin typeface="宋体" panose="02010600030101010101" pitchFamily="2" charset="-122"/>
                <a:ea typeface="宋体" panose="02010600030101010101" pitchFamily="2" charset="-122"/>
              </a:rPr>
              <a:t>大投行组织形态的变化</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13</a:t>
            </a:fld>
            <a:endParaRPr lang="zh-CN" altLang="en-US"/>
          </a:p>
        </p:txBody>
      </p:sp>
      <p:graphicFrame>
        <p:nvGraphicFramePr>
          <p:cNvPr id="8" name="Group 113">
            <a:extLst>
              <a:ext uri="{FF2B5EF4-FFF2-40B4-BE49-F238E27FC236}">
                <a16:creationId xmlns:a16="http://schemas.microsoft.com/office/drawing/2014/main" id="{07CBEC31-E375-4DED-AE50-6853B69E449C}"/>
              </a:ext>
            </a:extLst>
          </p:cNvPr>
          <p:cNvGraphicFramePr>
            <a:graphicFrameLocks/>
          </p:cNvGraphicFramePr>
          <p:nvPr>
            <p:extLst>
              <p:ext uri="{D42A27DB-BD31-4B8C-83A1-F6EECF244321}">
                <p14:modId xmlns:p14="http://schemas.microsoft.com/office/powerpoint/2010/main" val="790302243"/>
              </p:ext>
            </p:extLst>
          </p:nvPr>
        </p:nvGraphicFramePr>
        <p:xfrm>
          <a:off x="1697278" y="2271000"/>
          <a:ext cx="9023420" cy="4165043"/>
        </p:xfrm>
        <a:graphic>
          <a:graphicData uri="http://schemas.openxmlformats.org/drawingml/2006/table">
            <a:tbl>
              <a:tblPr/>
              <a:tblGrid>
                <a:gridCol w="2255855">
                  <a:extLst>
                    <a:ext uri="{9D8B030D-6E8A-4147-A177-3AD203B41FA5}">
                      <a16:colId xmlns:a16="http://schemas.microsoft.com/office/drawing/2014/main" val="20000"/>
                    </a:ext>
                  </a:extLst>
                </a:gridCol>
                <a:gridCol w="2255855">
                  <a:extLst>
                    <a:ext uri="{9D8B030D-6E8A-4147-A177-3AD203B41FA5}">
                      <a16:colId xmlns:a16="http://schemas.microsoft.com/office/drawing/2014/main" val="20001"/>
                    </a:ext>
                  </a:extLst>
                </a:gridCol>
                <a:gridCol w="2255855">
                  <a:extLst>
                    <a:ext uri="{9D8B030D-6E8A-4147-A177-3AD203B41FA5}">
                      <a16:colId xmlns:a16="http://schemas.microsoft.com/office/drawing/2014/main" val="20002"/>
                    </a:ext>
                  </a:extLst>
                </a:gridCol>
                <a:gridCol w="2255855">
                  <a:extLst>
                    <a:ext uri="{9D8B030D-6E8A-4147-A177-3AD203B41FA5}">
                      <a16:colId xmlns:a16="http://schemas.microsoft.com/office/drawing/2014/main" val="20003"/>
                    </a:ext>
                  </a:extLst>
                </a:gridCol>
              </a:tblGrid>
              <a:tr h="705842">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宋体" pitchFamily="2" charset="-122"/>
                          <a:ea typeface="宋体" pitchFamily="2" charset="-122"/>
                        </a:rPr>
                        <a:t>时间</a:t>
                      </a:r>
                      <a:endParaRPr kumimoji="1" lang="zh-CN" altLang="en-US" sz="5400" b="0"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宋体" pitchFamily="2" charset="-122"/>
                          <a:ea typeface="宋体" pitchFamily="2" charset="-122"/>
                        </a:rPr>
                        <a:t>投资银行名称</a:t>
                      </a:r>
                      <a:endParaRPr kumimoji="1" lang="zh-CN" altLang="en-US" sz="5400" b="0"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宋体" pitchFamily="2" charset="-122"/>
                          <a:ea typeface="宋体" pitchFamily="2" charset="-122"/>
                        </a:rPr>
                        <a:t>事件</a:t>
                      </a:r>
                      <a:endParaRPr kumimoji="1" lang="zh-CN" altLang="en-US" sz="5400" b="0"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宋体" pitchFamily="2" charset="-122"/>
                          <a:ea typeface="宋体" pitchFamily="2" charset="-122"/>
                        </a:rPr>
                        <a:t>事件结果</a:t>
                      </a:r>
                      <a:endParaRPr kumimoji="1" lang="zh-CN" altLang="en-US" sz="5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52834">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2008.9.21</a:t>
                      </a:r>
                      <a:endParaRPr kumimoji="1" lang="en-US" altLang="zh-CN" sz="4400" b="0"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宋体" pitchFamily="2" charset="-122"/>
                          <a:ea typeface="宋体" pitchFamily="2" charset="-122"/>
                        </a:rPr>
                        <a:t>高盛</a:t>
                      </a:r>
                      <a:endParaRPr kumimoji="1" lang="zh-CN" altLang="en-US" sz="5400" b="0"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宋体" pitchFamily="2" charset="-122"/>
                          <a:ea typeface="宋体" pitchFamily="2" charset="-122"/>
                        </a:rPr>
                        <a:t>转型</a:t>
                      </a:r>
                      <a:endParaRPr kumimoji="1" lang="zh-CN" altLang="en-US" sz="5400" b="0"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宋体" pitchFamily="2" charset="-122"/>
                          <a:ea typeface="宋体" pitchFamily="2" charset="-122"/>
                        </a:rPr>
                        <a:t>成为银行控股公司</a:t>
                      </a:r>
                      <a:endParaRPr kumimoji="1" lang="zh-CN" altLang="en-US" sz="5400" b="0"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51236">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2008.9.21</a:t>
                      </a:r>
                      <a:endParaRPr kumimoji="1" lang="en-US" altLang="zh-CN" sz="4400" b="0"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宋体" pitchFamily="2" charset="-122"/>
                          <a:ea typeface="宋体" pitchFamily="2" charset="-122"/>
                        </a:rPr>
                        <a:t>摩根士丹利</a:t>
                      </a:r>
                      <a:endParaRPr kumimoji="1" lang="zh-CN" altLang="en-US" sz="5400" b="0"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宋体" pitchFamily="2" charset="-122"/>
                          <a:ea typeface="宋体" pitchFamily="2" charset="-122"/>
                        </a:rPr>
                        <a:t>转型</a:t>
                      </a:r>
                      <a:endParaRPr kumimoji="1" lang="zh-CN" altLang="en-US" sz="5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宋体" pitchFamily="2" charset="-122"/>
                          <a:ea typeface="宋体" pitchFamily="2" charset="-122"/>
                        </a:rPr>
                        <a:t>成为银行控股公司</a:t>
                      </a:r>
                      <a:endParaRPr kumimoji="1" lang="zh-CN" altLang="en-US" sz="5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5842">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2008.9.15</a:t>
                      </a:r>
                      <a:endParaRPr kumimoji="1" lang="en-US" altLang="zh-CN" sz="4400" b="0"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宋体" pitchFamily="2" charset="-122"/>
                          <a:ea typeface="宋体" pitchFamily="2" charset="-122"/>
                        </a:rPr>
                        <a:t>美林</a:t>
                      </a:r>
                      <a:endParaRPr kumimoji="1" lang="zh-CN" altLang="en-US" sz="5400" b="0"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宋体" pitchFamily="2" charset="-122"/>
                          <a:ea typeface="宋体" pitchFamily="2" charset="-122"/>
                        </a:rPr>
                        <a:t>被收购</a:t>
                      </a:r>
                      <a:endParaRPr kumimoji="1" lang="zh-CN" altLang="en-US" sz="5400" b="0"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宋体" pitchFamily="2" charset="-122"/>
                          <a:ea typeface="宋体" pitchFamily="2" charset="-122"/>
                        </a:rPr>
                        <a:t>并入美国银行</a:t>
                      </a:r>
                      <a:endParaRPr kumimoji="1" lang="zh-CN" altLang="en-US" sz="5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3447">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2008.9.15</a:t>
                      </a:r>
                      <a:endParaRPr kumimoji="1" lang="en-US" altLang="zh-CN" sz="4400" b="0"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宋体" pitchFamily="2" charset="-122"/>
                          <a:ea typeface="宋体" pitchFamily="2" charset="-122"/>
                        </a:rPr>
                        <a:t>雷曼兄弟</a:t>
                      </a:r>
                      <a:endParaRPr kumimoji="1" lang="zh-CN" altLang="en-US" sz="5400" b="0"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宋体" pitchFamily="2" charset="-122"/>
                          <a:ea typeface="宋体" pitchFamily="2" charset="-122"/>
                        </a:rPr>
                        <a:t>破产</a:t>
                      </a:r>
                      <a:endParaRPr kumimoji="1" lang="zh-CN" altLang="en-US" sz="5400" b="0"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宋体" pitchFamily="2" charset="-122"/>
                          <a:ea typeface="宋体" pitchFamily="2" charset="-122"/>
                        </a:rPr>
                        <a:t>倒闭</a:t>
                      </a:r>
                      <a:endParaRPr kumimoji="1" lang="zh-CN" altLang="en-US" sz="5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05842">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2008.3.24</a:t>
                      </a:r>
                      <a:endParaRPr kumimoji="1" lang="en-US" altLang="zh-CN" sz="4400" b="0"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宋体" pitchFamily="2" charset="-122"/>
                          <a:ea typeface="宋体" pitchFamily="2" charset="-122"/>
                        </a:rPr>
                        <a:t>贝尔斯登</a:t>
                      </a:r>
                      <a:endParaRPr kumimoji="1" lang="zh-CN" altLang="en-US" sz="5400" b="0"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宋体" pitchFamily="2" charset="-122"/>
                          <a:ea typeface="宋体" pitchFamily="2" charset="-122"/>
                        </a:rPr>
                        <a:t>被收购</a:t>
                      </a:r>
                      <a:endParaRPr kumimoji="1" lang="zh-CN" altLang="en-US" sz="5400" b="0"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宋体" pitchFamily="2" charset="-122"/>
                          <a:ea typeface="宋体" pitchFamily="2" charset="-122"/>
                        </a:rPr>
                        <a:t>并入摩根大通</a:t>
                      </a:r>
                      <a:endParaRPr kumimoji="1" lang="zh-CN" altLang="en-US" sz="5400" b="0"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11620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2800" dirty="0">
                <a:latin typeface="宋体" panose="02010600030101010101" pitchFamily="2" charset="-122"/>
                <a:ea typeface="宋体" panose="02010600030101010101" pitchFamily="2" charset="-122"/>
              </a:rPr>
              <a:t>投资银行的规模结构</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14</a:t>
            </a:fld>
            <a:endParaRPr lang="zh-CN" altLang="en-US"/>
          </a:p>
        </p:txBody>
      </p:sp>
      <p:grpSp>
        <p:nvGrpSpPr>
          <p:cNvPr id="6" name="组合 5">
            <a:extLst>
              <a:ext uri="{FF2B5EF4-FFF2-40B4-BE49-F238E27FC236}">
                <a16:creationId xmlns:a16="http://schemas.microsoft.com/office/drawing/2014/main" id="{805160C8-2D53-4533-A6CF-F1E0D83E95B9}"/>
              </a:ext>
            </a:extLst>
          </p:cNvPr>
          <p:cNvGrpSpPr/>
          <p:nvPr/>
        </p:nvGrpSpPr>
        <p:grpSpPr>
          <a:xfrm>
            <a:off x="2216842" y="1508919"/>
            <a:ext cx="7311621" cy="5212556"/>
            <a:chOff x="990600" y="762000"/>
            <a:chExt cx="6709230" cy="5715000"/>
          </a:xfrm>
        </p:grpSpPr>
        <p:grpSp>
          <p:nvGrpSpPr>
            <p:cNvPr id="8" name="组合 7">
              <a:extLst>
                <a:ext uri="{FF2B5EF4-FFF2-40B4-BE49-F238E27FC236}">
                  <a16:creationId xmlns:a16="http://schemas.microsoft.com/office/drawing/2014/main" id="{A276E0D4-7CE7-4A08-A46C-0D97FC501D75}"/>
                </a:ext>
              </a:extLst>
            </p:cNvPr>
            <p:cNvGrpSpPr/>
            <p:nvPr/>
          </p:nvGrpSpPr>
          <p:grpSpPr>
            <a:xfrm>
              <a:off x="990600" y="3352800"/>
              <a:ext cx="2057400" cy="685800"/>
              <a:chOff x="838200" y="2590800"/>
              <a:chExt cx="2057400" cy="685800"/>
            </a:xfrm>
          </p:grpSpPr>
          <p:sp>
            <p:nvSpPr>
              <p:cNvPr id="41" name="圆角矩形 4">
                <a:extLst>
                  <a:ext uri="{FF2B5EF4-FFF2-40B4-BE49-F238E27FC236}">
                    <a16:creationId xmlns:a16="http://schemas.microsoft.com/office/drawing/2014/main" id="{2E5708E1-962F-41BB-9E1E-93512E642588}"/>
                  </a:ext>
                </a:extLst>
              </p:cNvPr>
              <p:cNvSpPr/>
              <p:nvPr/>
            </p:nvSpPr>
            <p:spPr>
              <a:xfrm>
                <a:off x="838200" y="2590800"/>
                <a:ext cx="2057400" cy="685800"/>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5">
                <a:extLst>
                  <a:ext uri="{FF2B5EF4-FFF2-40B4-BE49-F238E27FC236}">
                    <a16:creationId xmlns:a16="http://schemas.microsoft.com/office/drawing/2014/main" id="{DE94BFE3-B20F-47C6-A013-090AE16100D8}"/>
                  </a:ext>
                </a:extLst>
              </p:cNvPr>
              <p:cNvSpPr txBox="1"/>
              <p:nvPr/>
            </p:nvSpPr>
            <p:spPr>
              <a:xfrm>
                <a:off x="1124856" y="2728686"/>
                <a:ext cx="1447800" cy="461665"/>
              </a:xfrm>
              <a:prstGeom prst="rect">
                <a:avLst/>
              </a:prstGeom>
              <a:noFill/>
            </p:spPr>
            <p:txBody>
              <a:bodyPr wrap="square" rtlCol="0">
                <a:spAutoFit/>
              </a:bodyPr>
              <a:lstStyle/>
              <a:p>
                <a:r>
                  <a:rPr lang="zh-CN" altLang="en-US" sz="2400" dirty="0">
                    <a:solidFill>
                      <a:schemeClr val="bg1"/>
                    </a:solidFill>
                  </a:rPr>
                  <a:t>规模结构</a:t>
                </a:r>
              </a:p>
            </p:txBody>
          </p:sp>
        </p:grpSp>
        <p:grpSp>
          <p:nvGrpSpPr>
            <p:cNvPr id="9" name="组合 8">
              <a:extLst>
                <a:ext uri="{FF2B5EF4-FFF2-40B4-BE49-F238E27FC236}">
                  <a16:creationId xmlns:a16="http://schemas.microsoft.com/office/drawing/2014/main" id="{FF4A12C5-A1F6-4681-8F76-F9120309BEC8}"/>
                </a:ext>
              </a:extLst>
            </p:cNvPr>
            <p:cNvGrpSpPr/>
            <p:nvPr/>
          </p:nvGrpSpPr>
          <p:grpSpPr>
            <a:xfrm>
              <a:off x="4419600" y="762000"/>
              <a:ext cx="3280230" cy="5715000"/>
              <a:chOff x="4644570" y="762000"/>
              <a:chExt cx="3280230" cy="5715000"/>
            </a:xfrm>
          </p:grpSpPr>
          <p:grpSp>
            <p:nvGrpSpPr>
              <p:cNvPr id="20" name="组合 19">
                <a:extLst>
                  <a:ext uri="{FF2B5EF4-FFF2-40B4-BE49-F238E27FC236}">
                    <a16:creationId xmlns:a16="http://schemas.microsoft.com/office/drawing/2014/main" id="{9288176D-C0A7-45C6-9326-B51CD0836B6E}"/>
                  </a:ext>
                </a:extLst>
              </p:cNvPr>
              <p:cNvGrpSpPr/>
              <p:nvPr/>
            </p:nvGrpSpPr>
            <p:grpSpPr>
              <a:xfrm>
                <a:off x="4648200" y="762000"/>
                <a:ext cx="3276600" cy="685800"/>
                <a:chOff x="838200" y="2590800"/>
                <a:chExt cx="2057400" cy="685800"/>
              </a:xfrm>
            </p:grpSpPr>
            <p:sp>
              <p:nvSpPr>
                <p:cNvPr id="39" name="圆角矩形 9">
                  <a:extLst>
                    <a:ext uri="{FF2B5EF4-FFF2-40B4-BE49-F238E27FC236}">
                      <a16:creationId xmlns:a16="http://schemas.microsoft.com/office/drawing/2014/main" id="{84940B45-54EB-4A55-B704-145F0E264271}"/>
                    </a:ext>
                  </a:extLst>
                </p:cNvPr>
                <p:cNvSpPr/>
                <p:nvPr/>
              </p:nvSpPr>
              <p:spPr>
                <a:xfrm>
                  <a:off x="838200" y="2590800"/>
                  <a:ext cx="205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TextBox 10">
                  <a:extLst>
                    <a:ext uri="{FF2B5EF4-FFF2-40B4-BE49-F238E27FC236}">
                      <a16:creationId xmlns:a16="http://schemas.microsoft.com/office/drawing/2014/main" id="{D8E3BE77-39B0-475F-BFC9-7792045870A1}"/>
                    </a:ext>
                  </a:extLst>
                </p:cNvPr>
                <p:cNvSpPr txBox="1"/>
                <p:nvPr/>
              </p:nvSpPr>
              <p:spPr>
                <a:xfrm>
                  <a:off x="1021233" y="2681514"/>
                  <a:ext cx="1524000" cy="461665"/>
                </a:xfrm>
                <a:prstGeom prst="rect">
                  <a:avLst/>
                </a:prstGeom>
                <a:noFill/>
              </p:spPr>
              <p:txBody>
                <a:bodyPr wrap="square" rtlCol="0">
                  <a:spAutoFit/>
                </a:bodyPr>
                <a:lstStyle/>
                <a:p>
                  <a:r>
                    <a:rPr lang="zh-CN" altLang="en-US" sz="2400" dirty="0">
                      <a:solidFill>
                        <a:schemeClr val="bg1"/>
                      </a:solidFill>
                    </a:rPr>
                    <a:t>金融控股公司</a:t>
                  </a:r>
                </a:p>
              </p:txBody>
            </p:sp>
          </p:grpSp>
          <p:grpSp>
            <p:nvGrpSpPr>
              <p:cNvPr id="21" name="组合 20">
                <a:extLst>
                  <a:ext uri="{FF2B5EF4-FFF2-40B4-BE49-F238E27FC236}">
                    <a16:creationId xmlns:a16="http://schemas.microsoft.com/office/drawing/2014/main" id="{B7C60B36-0CFE-4C49-9CF0-D120EE4E5B4E}"/>
                  </a:ext>
                </a:extLst>
              </p:cNvPr>
              <p:cNvGrpSpPr/>
              <p:nvPr/>
            </p:nvGrpSpPr>
            <p:grpSpPr>
              <a:xfrm>
                <a:off x="4644570" y="1600200"/>
                <a:ext cx="3276600" cy="685800"/>
                <a:chOff x="838200" y="2590800"/>
                <a:chExt cx="2057400" cy="685800"/>
              </a:xfrm>
            </p:grpSpPr>
            <p:sp>
              <p:nvSpPr>
                <p:cNvPr id="37" name="圆角矩形 12">
                  <a:extLst>
                    <a:ext uri="{FF2B5EF4-FFF2-40B4-BE49-F238E27FC236}">
                      <a16:creationId xmlns:a16="http://schemas.microsoft.com/office/drawing/2014/main" id="{0302262A-0280-46B0-B380-5F1C7FAF20AA}"/>
                    </a:ext>
                  </a:extLst>
                </p:cNvPr>
                <p:cNvSpPr/>
                <p:nvPr/>
              </p:nvSpPr>
              <p:spPr>
                <a:xfrm>
                  <a:off x="838200" y="2590800"/>
                  <a:ext cx="205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3">
                  <a:extLst>
                    <a:ext uri="{FF2B5EF4-FFF2-40B4-BE49-F238E27FC236}">
                      <a16:creationId xmlns:a16="http://schemas.microsoft.com/office/drawing/2014/main" id="{4A39CA56-5D60-4AB8-8BF3-FC5BE6EB2A71}"/>
                    </a:ext>
                  </a:extLst>
                </p:cNvPr>
                <p:cNvSpPr txBox="1"/>
                <p:nvPr/>
              </p:nvSpPr>
              <p:spPr>
                <a:xfrm>
                  <a:off x="1021233" y="2681514"/>
                  <a:ext cx="1524000" cy="461665"/>
                </a:xfrm>
                <a:prstGeom prst="rect">
                  <a:avLst/>
                </a:prstGeom>
                <a:noFill/>
              </p:spPr>
              <p:txBody>
                <a:bodyPr wrap="square" rtlCol="0">
                  <a:spAutoFit/>
                </a:bodyPr>
                <a:lstStyle/>
                <a:p>
                  <a:r>
                    <a:rPr lang="zh-CN" altLang="en-US" sz="2400" dirty="0">
                      <a:solidFill>
                        <a:schemeClr val="bg1"/>
                      </a:solidFill>
                    </a:rPr>
                    <a:t>超大型投资银行</a:t>
                  </a:r>
                </a:p>
              </p:txBody>
            </p:sp>
          </p:grpSp>
          <p:grpSp>
            <p:nvGrpSpPr>
              <p:cNvPr id="22" name="组合 21">
                <a:extLst>
                  <a:ext uri="{FF2B5EF4-FFF2-40B4-BE49-F238E27FC236}">
                    <a16:creationId xmlns:a16="http://schemas.microsoft.com/office/drawing/2014/main" id="{7D38966D-2847-41C7-9596-DD491745FDB8}"/>
                  </a:ext>
                </a:extLst>
              </p:cNvPr>
              <p:cNvGrpSpPr/>
              <p:nvPr/>
            </p:nvGrpSpPr>
            <p:grpSpPr>
              <a:xfrm>
                <a:off x="4648200" y="2438400"/>
                <a:ext cx="3276600" cy="685800"/>
                <a:chOff x="838200" y="2590800"/>
                <a:chExt cx="2057400" cy="685800"/>
              </a:xfrm>
            </p:grpSpPr>
            <p:sp>
              <p:nvSpPr>
                <p:cNvPr id="35" name="圆角矩形 15">
                  <a:extLst>
                    <a:ext uri="{FF2B5EF4-FFF2-40B4-BE49-F238E27FC236}">
                      <a16:creationId xmlns:a16="http://schemas.microsoft.com/office/drawing/2014/main" id="{140F8B5B-841B-4160-9600-AD6285A4D438}"/>
                    </a:ext>
                  </a:extLst>
                </p:cNvPr>
                <p:cNvSpPr/>
                <p:nvPr/>
              </p:nvSpPr>
              <p:spPr>
                <a:xfrm>
                  <a:off x="838200" y="2590800"/>
                  <a:ext cx="205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16">
                  <a:extLst>
                    <a:ext uri="{FF2B5EF4-FFF2-40B4-BE49-F238E27FC236}">
                      <a16:creationId xmlns:a16="http://schemas.microsoft.com/office/drawing/2014/main" id="{D12DAD24-5CBA-4DAF-927E-E8DE13A465B7}"/>
                    </a:ext>
                  </a:extLst>
                </p:cNvPr>
                <p:cNvSpPr txBox="1"/>
                <p:nvPr/>
              </p:nvSpPr>
              <p:spPr>
                <a:xfrm>
                  <a:off x="1021233" y="2681514"/>
                  <a:ext cx="1524000" cy="461665"/>
                </a:xfrm>
                <a:prstGeom prst="rect">
                  <a:avLst/>
                </a:prstGeom>
                <a:noFill/>
              </p:spPr>
              <p:txBody>
                <a:bodyPr wrap="square" rtlCol="0">
                  <a:spAutoFit/>
                </a:bodyPr>
                <a:lstStyle/>
                <a:p>
                  <a:r>
                    <a:rPr lang="zh-CN" altLang="en-US" sz="2400" dirty="0">
                      <a:solidFill>
                        <a:schemeClr val="bg1"/>
                      </a:solidFill>
                    </a:rPr>
                    <a:t>大型投资银行</a:t>
                  </a:r>
                </a:p>
              </p:txBody>
            </p:sp>
          </p:grpSp>
          <p:grpSp>
            <p:nvGrpSpPr>
              <p:cNvPr id="23" name="组合 22">
                <a:extLst>
                  <a:ext uri="{FF2B5EF4-FFF2-40B4-BE49-F238E27FC236}">
                    <a16:creationId xmlns:a16="http://schemas.microsoft.com/office/drawing/2014/main" id="{AD4F459D-B901-4D99-8835-0341C1613BB5}"/>
                  </a:ext>
                </a:extLst>
              </p:cNvPr>
              <p:cNvGrpSpPr/>
              <p:nvPr/>
            </p:nvGrpSpPr>
            <p:grpSpPr>
              <a:xfrm>
                <a:off x="4648200" y="3276600"/>
                <a:ext cx="3276600" cy="685800"/>
                <a:chOff x="838200" y="2590800"/>
                <a:chExt cx="2057400" cy="685800"/>
              </a:xfrm>
            </p:grpSpPr>
            <p:sp>
              <p:nvSpPr>
                <p:cNvPr id="33" name="圆角矩形 18">
                  <a:extLst>
                    <a:ext uri="{FF2B5EF4-FFF2-40B4-BE49-F238E27FC236}">
                      <a16:creationId xmlns:a16="http://schemas.microsoft.com/office/drawing/2014/main" id="{D2C239EB-8EB6-481C-A041-D32C6969B478}"/>
                    </a:ext>
                  </a:extLst>
                </p:cNvPr>
                <p:cNvSpPr/>
                <p:nvPr/>
              </p:nvSpPr>
              <p:spPr>
                <a:xfrm>
                  <a:off x="838200" y="2590800"/>
                  <a:ext cx="205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19">
                  <a:extLst>
                    <a:ext uri="{FF2B5EF4-FFF2-40B4-BE49-F238E27FC236}">
                      <a16:creationId xmlns:a16="http://schemas.microsoft.com/office/drawing/2014/main" id="{F0D53CA6-2F85-4DED-BCC5-F169943042C6}"/>
                    </a:ext>
                  </a:extLst>
                </p:cNvPr>
                <p:cNvSpPr txBox="1"/>
                <p:nvPr/>
              </p:nvSpPr>
              <p:spPr>
                <a:xfrm>
                  <a:off x="1021233" y="2681514"/>
                  <a:ext cx="1524000" cy="461665"/>
                </a:xfrm>
                <a:prstGeom prst="rect">
                  <a:avLst/>
                </a:prstGeom>
                <a:noFill/>
              </p:spPr>
              <p:txBody>
                <a:bodyPr wrap="square" rtlCol="0">
                  <a:spAutoFit/>
                </a:bodyPr>
                <a:lstStyle/>
                <a:p>
                  <a:r>
                    <a:rPr lang="zh-CN" altLang="en-US" sz="2400" dirty="0">
                      <a:solidFill>
                        <a:schemeClr val="bg1"/>
                      </a:solidFill>
                    </a:rPr>
                    <a:t>次大型投资银行</a:t>
                  </a:r>
                </a:p>
              </p:txBody>
            </p:sp>
          </p:grpSp>
          <p:grpSp>
            <p:nvGrpSpPr>
              <p:cNvPr id="24" name="组合 23">
                <a:extLst>
                  <a:ext uri="{FF2B5EF4-FFF2-40B4-BE49-F238E27FC236}">
                    <a16:creationId xmlns:a16="http://schemas.microsoft.com/office/drawing/2014/main" id="{9BC74B04-ADC6-4847-928B-01A5FD1A7EF3}"/>
                  </a:ext>
                </a:extLst>
              </p:cNvPr>
              <p:cNvGrpSpPr/>
              <p:nvPr/>
            </p:nvGrpSpPr>
            <p:grpSpPr>
              <a:xfrm>
                <a:off x="4648200" y="4114800"/>
                <a:ext cx="3276600" cy="685800"/>
                <a:chOff x="838200" y="2590800"/>
                <a:chExt cx="2057400" cy="685800"/>
              </a:xfrm>
            </p:grpSpPr>
            <p:sp>
              <p:nvSpPr>
                <p:cNvPr id="31" name="圆角矩形 21">
                  <a:extLst>
                    <a:ext uri="{FF2B5EF4-FFF2-40B4-BE49-F238E27FC236}">
                      <a16:creationId xmlns:a16="http://schemas.microsoft.com/office/drawing/2014/main" id="{A8441D0E-7C10-4B91-8936-0E13A8F38741}"/>
                    </a:ext>
                  </a:extLst>
                </p:cNvPr>
                <p:cNvSpPr/>
                <p:nvPr/>
              </p:nvSpPr>
              <p:spPr>
                <a:xfrm>
                  <a:off x="838200" y="2590800"/>
                  <a:ext cx="205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22">
                  <a:extLst>
                    <a:ext uri="{FF2B5EF4-FFF2-40B4-BE49-F238E27FC236}">
                      <a16:creationId xmlns:a16="http://schemas.microsoft.com/office/drawing/2014/main" id="{4691E331-6EC1-4923-B858-574462E00D90}"/>
                    </a:ext>
                  </a:extLst>
                </p:cNvPr>
                <p:cNvSpPr txBox="1"/>
                <p:nvPr/>
              </p:nvSpPr>
              <p:spPr>
                <a:xfrm>
                  <a:off x="1021233" y="2681514"/>
                  <a:ext cx="1524000" cy="461665"/>
                </a:xfrm>
                <a:prstGeom prst="rect">
                  <a:avLst/>
                </a:prstGeom>
                <a:noFill/>
              </p:spPr>
              <p:txBody>
                <a:bodyPr wrap="square" rtlCol="0">
                  <a:spAutoFit/>
                </a:bodyPr>
                <a:lstStyle/>
                <a:p>
                  <a:r>
                    <a:rPr lang="zh-CN" altLang="en-US" sz="2400" dirty="0">
                      <a:solidFill>
                        <a:schemeClr val="bg1"/>
                      </a:solidFill>
                    </a:rPr>
                    <a:t>地区性投资银行</a:t>
                  </a:r>
                </a:p>
              </p:txBody>
            </p:sp>
          </p:grpSp>
          <p:grpSp>
            <p:nvGrpSpPr>
              <p:cNvPr id="25" name="组合 24">
                <a:extLst>
                  <a:ext uri="{FF2B5EF4-FFF2-40B4-BE49-F238E27FC236}">
                    <a16:creationId xmlns:a16="http://schemas.microsoft.com/office/drawing/2014/main" id="{D4E3F7C1-EB2A-45AB-83AB-4A9FDE34E69E}"/>
                  </a:ext>
                </a:extLst>
              </p:cNvPr>
              <p:cNvGrpSpPr/>
              <p:nvPr/>
            </p:nvGrpSpPr>
            <p:grpSpPr>
              <a:xfrm>
                <a:off x="4648200" y="4953000"/>
                <a:ext cx="3276600" cy="685800"/>
                <a:chOff x="838200" y="2590800"/>
                <a:chExt cx="2057400" cy="685800"/>
              </a:xfrm>
            </p:grpSpPr>
            <p:sp>
              <p:nvSpPr>
                <p:cNvPr id="29" name="圆角矩形 24">
                  <a:extLst>
                    <a:ext uri="{FF2B5EF4-FFF2-40B4-BE49-F238E27FC236}">
                      <a16:creationId xmlns:a16="http://schemas.microsoft.com/office/drawing/2014/main" id="{F36515B3-DB31-4CED-B1E1-A986E31C289E}"/>
                    </a:ext>
                  </a:extLst>
                </p:cNvPr>
                <p:cNvSpPr/>
                <p:nvPr/>
              </p:nvSpPr>
              <p:spPr>
                <a:xfrm>
                  <a:off x="838200" y="2590800"/>
                  <a:ext cx="205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5">
                  <a:extLst>
                    <a:ext uri="{FF2B5EF4-FFF2-40B4-BE49-F238E27FC236}">
                      <a16:creationId xmlns:a16="http://schemas.microsoft.com/office/drawing/2014/main" id="{5D654FF0-758D-4CDC-A8CD-F270B9F4905C}"/>
                    </a:ext>
                  </a:extLst>
                </p:cNvPr>
                <p:cNvSpPr txBox="1"/>
                <p:nvPr/>
              </p:nvSpPr>
              <p:spPr>
                <a:xfrm>
                  <a:off x="1021233" y="2681514"/>
                  <a:ext cx="1524000" cy="461665"/>
                </a:xfrm>
                <a:prstGeom prst="rect">
                  <a:avLst/>
                </a:prstGeom>
                <a:noFill/>
              </p:spPr>
              <p:txBody>
                <a:bodyPr wrap="square" rtlCol="0">
                  <a:spAutoFit/>
                </a:bodyPr>
                <a:lstStyle/>
                <a:p>
                  <a:r>
                    <a:rPr lang="zh-CN" altLang="en-US" sz="2400" dirty="0">
                      <a:solidFill>
                        <a:schemeClr val="bg1"/>
                      </a:solidFill>
                    </a:rPr>
                    <a:t>专业性投资银行</a:t>
                  </a:r>
                </a:p>
              </p:txBody>
            </p:sp>
          </p:grpSp>
          <p:grpSp>
            <p:nvGrpSpPr>
              <p:cNvPr id="26" name="组合 25">
                <a:extLst>
                  <a:ext uri="{FF2B5EF4-FFF2-40B4-BE49-F238E27FC236}">
                    <a16:creationId xmlns:a16="http://schemas.microsoft.com/office/drawing/2014/main" id="{0435118A-434B-4401-BCB0-EE1FFFA61923}"/>
                  </a:ext>
                </a:extLst>
              </p:cNvPr>
              <p:cNvGrpSpPr/>
              <p:nvPr/>
            </p:nvGrpSpPr>
            <p:grpSpPr>
              <a:xfrm>
                <a:off x="4648200" y="5791200"/>
                <a:ext cx="3276600" cy="685800"/>
                <a:chOff x="838200" y="2590800"/>
                <a:chExt cx="2057400" cy="685800"/>
              </a:xfrm>
            </p:grpSpPr>
            <p:sp>
              <p:nvSpPr>
                <p:cNvPr id="27" name="圆角矩形 27">
                  <a:extLst>
                    <a:ext uri="{FF2B5EF4-FFF2-40B4-BE49-F238E27FC236}">
                      <a16:creationId xmlns:a16="http://schemas.microsoft.com/office/drawing/2014/main" id="{EFAC4F89-8629-45CB-B068-CBF78B152BA7}"/>
                    </a:ext>
                  </a:extLst>
                </p:cNvPr>
                <p:cNvSpPr/>
                <p:nvPr/>
              </p:nvSpPr>
              <p:spPr>
                <a:xfrm>
                  <a:off x="838200" y="2590800"/>
                  <a:ext cx="205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8">
                  <a:extLst>
                    <a:ext uri="{FF2B5EF4-FFF2-40B4-BE49-F238E27FC236}">
                      <a16:creationId xmlns:a16="http://schemas.microsoft.com/office/drawing/2014/main" id="{CFAB0BE5-4A82-4783-9C58-0E76CF04F98A}"/>
                    </a:ext>
                  </a:extLst>
                </p:cNvPr>
                <p:cNvSpPr txBox="1"/>
                <p:nvPr/>
              </p:nvSpPr>
              <p:spPr>
                <a:xfrm>
                  <a:off x="1021233" y="2681514"/>
                  <a:ext cx="1524000" cy="461665"/>
                </a:xfrm>
                <a:prstGeom prst="rect">
                  <a:avLst/>
                </a:prstGeom>
                <a:noFill/>
              </p:spPr>
              <p:txBody>
                <a:bodyPr wrap="square" rtlCol="0">
                  <a:spAutoFit/>
                </a:bodyPr>
                <a:lstStyle/>
                <a:p>
                  <a:r>
                    <a:rPr lang="zh-CN" altLang="en-US" sz="2400" dirty="0">
                      <a:solidFill>
                        <a:schemeClr val="bg1"/>
                      </a:solidFill>
                    </a:rPr>
                    <a:t>商人银行</a:t>
                  </a:r>
                </a:p>
              </p:txBody>
            </p:sp>
          </p:grpSp>
        </p:grpSp>
        <p:grpSp>
          <p:nvGrpSpPr>
            <p:cNvPr id="10" name="组合 9">
              <a:extLst>
                <a:ext uri="{FF2B5EF4-FFF2-40B4-BE49-F238E27FC236}">
                  <a16:creationId xmlns:a16="http://schemas.microsoft.com/office/drawing/2014/main" id="{D02EA249-538A-431D-893E-5CC57789F393}"/>
                </a:ext>
              </a:extLst>
            </p:cNvPr>
            <p:cNvGrpSpPr/>
            <p:nvPr/>
          </p:nvGrpSpPr>
          <p:grpSpPr>
            <a:xfrm>
              <a:off x="3124200" y="1066800"/>
              <a:ext cx="1219200" cy="5181600"/>
              <a:chOff x="3124200" y="1066800"/>
              <a:chExt cx="1219200" cy="5181600"/>
            </a:xfrm>
          </p:grpSpPr>
          <p:cxnSp>
            <p:nvCxnSpPr>
              <p:cNvPr id="11" name="直接连接符 10">
                <a:extLst>
                  <a:ext uri="{FF2B5EF4-FFF2-40B4-BE49-F238E27FC236}">
                    <a16:creationId xmlns:a16="http://schemas.microsoft.com/office/drawing/2014/main" id="{2085D7BA-159A-48BF-86F0-CB20F2FA9655}"/>
                  </a:ext>
                </a:extLst>
              </p:cNvPr>
              <p:cNvCxnSpPr/>
              <p:nvPr/>
            </p:nvCxnSpPr>
            <p:spPr>
              <a:xfrm>
                <a:off x="3810000" y="1066800"/>
                <a:ext cx="0" cy="5181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0F9CCA41-2CED-424D-8E70-B06DA02A131B}"/>
                  </a:ext>
                </a:extLst>
              </p:cNvPr>
              <p:cNvCxnSpPr/>
              <p:nvPr/>
            </p:nvCxnSpPr>
            <p:spPr>
              <a:xfrm>
                <a:off x="3810000" y="10668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CC174DF8-7688-44EF-8A05-E6A9CD262DE0}"/>
                  </a:ext>
                </a:extLst>
              </p:cNvPr>
              <p:cNvCxnSpPr/>
              <p:nvPr/>
            </p:nvCxnSpPr>
            <p:spPr>
              <a:xfrm>
                <a:off x="3810000" y="19050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EA2B39F8-31D7-47F2-9CC3-8C201639A533}"/>
                  </a:ext>
                </a:extLst>
              </p:cNvPr>
              <p:cNvCxnSpPr/>
              <p:nvPr/>
            </p:nvCxnSpPr>
            <p:spPr>
              <a:xfrm>
                <a:off x="3810000" y="28194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E5C5E5F4-0024-4F6F-A99D-24036E26BC28}"/>
                  </a:ext>
                </a:extLst>
              </p:cNvPr>
              <p:cNvCxnSpPr/>
              <p:nvPr/>
            </p:nvCxnSpPr>
            <p:spPr>
              <a:xfrm>
                <a:off x="3810000" y="36576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F02DCCBB-EEBD-49DA-BA89-A893B136817B}"/>
                  </a:ext>
                </a:extLst>
              </p:cNvPr>
              <p:cNvCxnSpPr/>
              <p:nvPr/>
            </p:nvCxnSpPr>
            <p:spPr>
              <a:xfrm>
                <a:off x="3810000" y="44196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A9C99640-222D-45A5-AF72-17EA086FB9C2}"/>
                  </a:ext>
                </a:extLst>
              </p:cNvPr>
              <p:cNvCxnSpPr/>
              <p:nvPr/>
            </p:nvCxnSpPr>
            <p:spPr>
              <a:xfrm>
                <a:off x="3810000" y="52578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0A80C327-E32C-48B6-96A8-FE4ECD685F97}"/>
                  </a:ext>
                </a:extLst>
              </p:cNvPr>
              <p:cNvCxnSpPr/>
              <p:nvPr/>
            </p:nvCxnSpPr>
            <p:spPr>
              <a:xfrm>
                <a:off x="3810000" y="62484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34B33556-F5CE-46C8-B0E4-4A5A077C53F3}"/>
                  </a:ext>
                </a:extLst>
              </p:cNvPr>
              <p:cNvCxnSpPr/>
              <p:nvPr/>
            </p:nvCxnSpPr>
            <p:spPr>
              <a:xfrm>
                <a:off x="3124200" y="3657600"/>
                <a:ext cx="685800" cy="0"/>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638109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2800" dirty="0">
                <a:latin typeface="宋体" panose="02010600030101010101" pitchFamily="2" charset="-122"/>
                <a:ea typeface="宋体" panose="02010600030101010101" pitchFamily="2" charset="-122"/>
              </a:rPr>
              <a:t>投资银行的规模结构</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571413"/>
            <a:ext cx="10515600" cy="4605550"/>
          </a:xfrm>
        </p:spPr>
        <p:txBody>
          <a:bodyPr>
            <a:normAutofit/>
          </a:bodyPr>
          <a:lstStyle/>
          <a:p>
            <a:r>
              <a:rPr lang="zh-CN" altLang="en-US" sz="1800" b="1" dirty="0">
                <a:latin typeface="宋体" panose="02010600030101010101" pitchFamily="2" charset="-122"/>
                <a:ea typeface="宋体" panose="02010600030101010101" pitchFamily="2" charset="-122"/>
              </a:rPr>
              <a:t>金融控股公司</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Financial holding company</a:t>
            </a:r>
            <a:r>
              <a:rPr lang="zh-CN" altLang="en-US" sz="1800" dirty="0">
                <a:latin typeface="宋体" panose="02010600030101010101" pitchFamily="2" charset="-122"/>
                <a:ea typeface="宋体" panose="02010600030101010101" pitchFamily="2" charset="-122"/>
              </a:rPr>
              <a:t>）</a:t>
            </a:r>
          </a:p>
          <a:p>
            <a:pPr>
              <a:buNone/>
            </a:pPr>
            <a:r>
              <a:rPr lang="zh-CN" altLang="en-US" sz="1800" dirty="0">
                <a:latin typeface="宋体" panose="02010600030101010101" pitchFamily="2" charset="-122"/>
                <a:ea typeface="宋体" panose="02010600030101010101" pitchFamily="2" charset="-122"/>
              </a:rPr>
              <a:t>  提供一站式金融服务的“金融超市”，除了投资银行业务之外，还提供包括商业银行业务在内的其他金融业务。这些公司有专门的部门或下属公司从事投资银行业务。</a:t>
            </a:r>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r>
              <a:rPr lang="zh-CN" altLang="en-US" sz="1800" b="1" dirty="0">
                <a:latin typeface="宋体" panose="02010600030101010101" pitchFamily="2" charset="-122"/>
                <a:ea typeface="宋体" panose="02010600030101010101" pitchFamily="2" charset="-122"/>
              </a:rPr>
              <a:t>超大型投资银行</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Bulge-bracket Firms</a:t>
            </a:r>
            <a:r>
              <a:rPr lang="zh-CN" altLang="en-US" sz="1800" dirty="0">
                <a:latin typeface="宋体" panose="02010600030101010101" pitchFamily="2" charset="-122"/>
                <a:ea typeface="宋体" panose="02010600030101010101" pitchFamily="2" charset="-122"/>
              </a:rPr>
              <a:t>） </a:t>
            </a:r>
          </a:p>
          <a:p>
            <a:pPr>
              <a:buNone/>
            </a:pPr>
            <a:r>
              <a:rPr lang="zh-CN" altLang="en-US" sz="1800" dirty="0">
                <a:latin typeface="宋体" panose="02010600030101010101" pitchFamily="2" charset="-122"/>
                <a:ea typeface="宋体" panose="02010600030101010101" pitchFamily="2" charset="-122"/>
              </a:rPr>
              <a:t>  在规模、市场实力、客户数目、客户实力、信誉等方面卓然超群的投资银行。在日本，野村、日兴、山一、三和</a:t>
            </a:r>
            <a:r>
              <a:rPr lang="en-US" altLang="zh-CN" sz="1800" dirty="0">
                <a:latin typeface="宋体" panose="02010600030101010101" pitchFamily="2" charset="-122"/>
                <a:ea typeface="宋体" panose="02010600030101010101" pitchFamily="2" charset="-122"/>
              </a:rPr>
              <a:t>4</a:t>
            </a:r>
            <a:r>
              <a:rPr lang="zh-CN" altLang="en-US" sz="1800" dirty="0">
                <a:latin typeface="宋体" panose="02010600030101010101" pitchFamily="2" charset="-122"/>
                <a:ea typeface="宋体" panose="02010600030101010101" pitchFamily="2" charset="-122"/>
              </a:rPr>
              <a:t>家证券公司是日本证券的支柱，也是国际投资银行界的实力机构。</a:t>
            </a:r>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r>
              <a:rPr lang="zh-CN" altLang="en-US" sz="1800" b="1" dirty="0">
                <a:latin typeface="宋体" panose="02010600030101010101" pitchFamily="2" charset="-122"/>
                <a:ea typeface="宋体" panose="02010600030101010101" pitchFamily="2" charset="-122"/>
              </a:rPr>
              <a:t>大型投资银行</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Major Bracket Firms</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a:buFont typeface="Wingdings" pitchFamily="2" charset="2"/>
              <a:buNone/>
            </a:pPr>
            <a:r>
              <a:rPr lang="zh-CN" altLang="en-US" sz="1800" dirty="0">
                <a:latin typeface="宋体" panose="02010600030101010101" pitchFamily="2" charset="-122"/>
                <a:ea typeface="宋体" panose="02010600030101010101" pitchFamily="2" charset="-122"/>
              </a:rPr>
              <a:t>  提供综合性服务，但在信誉、实力上均低于超大型投资银行的全国性投资银行。在美国是佩尼韦伯、培基、迪</a:t>
            </a:r>
            <a:r>
              <a:rPr lang="zh-CN"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威特</a:t>
            </a:r>
            <a:r>
              <a:rPr lang="zh-CN"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莱诺德、哈里斯</a:t>
            </a:r>
            <a:r>
              <a:rPr lang="zh-CN"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阿海姆等投资银行</a:t>
            </a:r>
          </a:p>
          <a:p>
            <a:endParaRPr lang="en-US" altLang="zh-CN"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15</a:t>
            </a:fld>
            <a:endParaRPr lang="zh-CN" altLang="en-US"/>
          </a:p>
        </p:txBody>
      </p:sp>
    </p:spTree>
    <p:extLst>
      <p:ext uri="{BB962C8B-B14F-4D97-AF65-F5344CB8AC3E}">
        <p14:creationId xmlns:p14="http://schemas.microsoft.com/office/powerpoint/2010/main" val="2854622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2800" dirty="0">
                <a:latin typeface="宋体" panose="02010600030101010101" pitchFamily="2" charset="-122"/>
                <a:ea typeface="宋体" panose="02010600030101010101" pitchFamily="2" charset="-122"/>
              </a:rPr>
              <a:t>投资银行的规模结构</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391707"/>
            <a:ext cx="10515600" cy="4785256"/>
          </a:xfrm>
        </p:spPr>
        <p:txBody>
          <a:bodyPr>
            <a:noAutofit/>
          </a:bodyPr>
          <a:lstStyle/>
          <a:p>
            <a:r>
              <a:rPr lang="zh-CN" altLang="en-US" sz="1800" b="1" dirty="0">
                <a:latin typeface="宋体" panose="02010600030101010101" pitchFamily="2" charset="-122"/>
                <a:ea typeface="宋体" panose="02010600030101010101" pitchFamily="2" charset="-122"/>
              </a:rPr>
              <a:t>次大型投资银行</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Sub Major Bracket Firms</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a:buFont typeface="Wingdings" pitchFamily="2" charset="2"/>
              <a:buNone/>
            </a:pPr>
            <a:r>
              <a:rPr lang="zh-CN" altLang="en-US" sz="1800" dirty="0">
                <a:latin typeface="宋体" panose="02010600030101010101" pitchFamily="2" charset="-122"/>
                <a:ea typeface="宋体" panose="02010600030101010101" pitchFamily="2" charset="-122"/>
              </a:rPr>
              <a:t>  一些以本国金融中心为基地的，专门为某些投资者群体或较小的公司服务的投资银行。它们一般规模较小，并在组织上常采取合伙制。</a:t>
            </a:r>
            <a:endParaRPr lang="en-US" altLang="zh-CN" sz="1800" dirty="0">
              <a:latin typeface="宋体" panose="02010600030101010101" pitchFamily="2" charset="-122"/>
              <a:ea typeface="宋体" panose="02010600030101010101" pitchFamily="2" charset="-122"/>
            </a:endParaRPr>
          </a:p>
          <a:p>
            <a:pPr>
              <a:buFont typeface="Wingdings" pitchFamily="2" charset="2"/>
              <a:buNone/>
            </a:pPr>
            <a:endParaRPr lang="en-US" altLang="zh-CN" sz="1800" dirty="0">
              <a:latin typeface="宋体" panose="02010600030101010101" pitchFamily="2" charset="-122"/>
              <a:ea typeface="宋体" panose="02010600030101010101" pitchFamily="2" charset="-122"/>
            </a:endParaRPr>
          </a:p>
          <a:p>
            <a:r>
              <a:rPr lang="zh-CN" altLang="en-US" sz="1800" b="1" dirty="0">
                <a:latin typeface="宋体" panose="02010600030101010101" pitchFamily="2" charset="-122"/>
                <a:ea typeface="宋体" panose="02010600030101010101" pitchFamily="2" charset="-122"/>
              </a:rPr>
              <a:t>地区性投资银行</a:t>
            </a:r>
            <a:r>
              <a:rPr lang="en-US" altLang="zh-CN" sz="1800" dirty="0">
                <a:latin typeface="宋体" panose="02010600030101010101" pitchFamily="2" charset="-122"/>
                <a:ea typeface="宋体" panose="02010600030101010101" pitchFamily="2" charset="-122"/>
              </a:rPr>
              <a:t>(Regional Firms)</a:t>
            </a:r>
          </a:p>
          <a:p>
            <a:pPr>
              <a:buFont typeface="Wingdings" pitchFamily="2" charset="2"/>
              <a:buNone/>
            </a:pPr>
            <a:r>
              <a:rPr lang="zh-CN" altLang="en-US" sz="1800" dirty="0">
                <a:latin typeface="宋体" panose="02010600030101010101" pitchFamily="2" charset="-122"/>
                <a:ea typeface="宋体" panose="02010600030101010101" pitchFamily="2" charset="-122"/>
              </a:rPr>
              <a:t>  专门为某一地区的投资者和地区中小企业或地方政府机构服务的投资银行。它们一般都不设立金融中心，而且信誉和实力都比较薄弱。</a:t>
            </a:r>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r>
              <a:rPr lang="zh-CN" altLang="en-US" sz="1800" b="1" dirty="0">
                <a:latin typeface="宋体" panose="02010600030101010101" pitchFamily="2" charset="-122"/>
                <a:ea typeface="宋体" panose="02010600030101010101" pitchFamily="2" charset="-122"/>
              </a:rPr>
              <a:t>专业性投资银行</a:t>
            </a:r>
            <a:r>
              <a:rPr lang="en-US" altLang="zh-CN" sz="1800" dirty="0">
                <a:latin typeface="宋体" panose="02010600030101010101" pitchFamily="2" charset="-122"/>
                <a:ea typeface="宋体" panose="02010600030101010101" pitchFamily="2" charset="-122"/>
              </a:rPr>
              <a:t>(Specialized Firms)</a:t>
            </a:r>
          </a:p>
          <a:p>
            <a:pPr>
              <a:buNone/>
            </a:pPr>
            <a:r>
              <a:rPr lang="zh-CN" altLang="en-US" sz="1800" dirty="0">
                <a:latin typeface="宋体" panose="02010600030101010101" pitchFamily="2" charset="-122"/>
                <a:ea typeface="宋体" panose="02010600030101010101" pitchFamily="2" charset="-122"/>
              </a:rPr>
              <a:t>  并不提供全面的投资银行业务，只专注于为某个特定行业提供投资银行服务，或专注于某一类投资银行业务。</a:t>
            </a:r>
            <a:endParaRPr lang="en-US" altLang="zh-CN" sz="1800" dirty="0">
              <a:latin typeface="宋体" panose="02010600030101010101" pitchFamily="2" charset="-122"/>
              <a:ea typeface="宋体" panose="02010600030101010101" pitchFamily="2" charset="-122"/>
            </a:endParaRPr>
          </a:p>
          <a:p>
            <a:pPr>
              <a:buNone/>
            </a:pPr>
            <a:endParaRPr lang="zh-CN" altLang="en-US" sz="1800" dirty="0">
              <a:latin typeface="宋体" panose="02010600030101010101" pitchFamily="2" charset="-122"/>
              <a:ea typeface="宋体" panose="02010600030101010101" pitchFamily="2" charset="-122"/>
            </a:endParaRPr>
          </a:p>
          <a:p>
            <a:r>
              <a:rPr lang="zh-CN" altLang="en-US" sz="1800" b="1" dirty="0">
                <a:latin typeface="宋体" panose="02010600030101010101" pitchFamily="2" charset="-122"/>
                <a:ea typeface="宋体" panose="02010600030101010101" pitchFamily="2" charset="-122"/>
              </a:rPr>
              <a:t>商人银行</a:t>
            </a:r>
            <a:r>
              <a:rPr lang="en-US" altLang="zh-CN" sz="1800" dirty="0">
                <a:latin typeface="宋体" panose="02010600030101010101" pitchFamily="2" charset="-122"/>
                <a:ea typeface="宋体" panose="02010600030101010101" pitchFamily="2" charset="-122"/>
              </a:rPr>
              <a:t>(Merchant Bank) </a:t>
            </a:r>
          </a:p>
          <a:p>
            <a:pPr>
              <a:buNone/>
            </a:pPr>
            <a:r>
              <a:rPr lang="zh-CN" altLang="en-US" sz="1800" dirty="0">
                <a:latin typeface="宋体" panose="02010600030101010101" pitchFamily="2" charset="-122"/>
                <a:ea typeface="宋体" panose="02010600030101010101" pitchFamily="2" charset="-122"/>
              </a:rPr>
              <a:t>  与英国的概念不同，在美国，它是指专门从事兼并、收购与某些筹资活动的投资银行。如美国黑石集团、瓦瑟斯坦</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潘里拉公司。</a:t>
            </a:r>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16</a:t>
            </a:fld>
            <a:endParaRPr lang="zh-CN" altLang="en-US"/>
          </a:p>
        </p:txBody>
      </p:sp>
    </p:spTree>
    <p:extLst>
      <p:ext uri="{BB962C8B-B14F-4D97-AF65-F5344CB8AC3E}">
        <p14:creationId xmlns:p14="http://schemas.microsoft.com/office/powerpoint/2010/main" val="3010990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2800" dirty="0">
                <a:latin typeface="宋体" panose="02010600030101010101" pitchFamily="2" charset="-122"/>
                <a:ea typeface="宋体" panose="02010600030101010101" pitchFamily="2" charset="-122"/>
              </a:rPr>
              <a:t>投资银行的机构设置</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p:txBody>
          <a:bodyPr>
            <a:normAutofit/>
          </a:bodyPr>
          <a:lstStyle/>
          <a:p>
            <a:r>
              <a:rPr lang="zh-CN" altLang="en-US" sz="2400" dirty="0">
                <a:latin typeface="宋体" panose="02010600030101010101" pitchFamily="2" charset="-122"/>
                <a:ea typeface="宋体" panose="02010600030101010101" pitchFamily="2" charset="-122"/>
              </a:rPr>
              <a:t>投资银行管理层</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投资银行业务部门</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投资银行职能部门</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投资银行风险控制部门</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17</a:t>
            </a:fld>
            <a:endParaRPr lang="zh-CN" altLang="en-US"/>
          </a:p>
        </p:txBody>
      </p:sp>
    </p:spTree>
    <p:extLst>
      <p:ext uri="{BB962C8B-B14F-4D97-AF65-F5344CB8AC3E}">
        <p14:creationId xmlns:p14="http://schemas.microsoft.com/office/powerpoint/2010/main" val="773283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85390"/>
          </a:xfrm>
        </p:spPr>
        <p:txBody>
          <a:bodyPr>
            <a:normAutofit/>
          </a:bodyPr>
          <a:lstStyle/>
          <a:p>
            <a:r>
              <a:rPr lang="zh-CN" altLang="en-US" sz="2800" dirty="0">
                <a:latin typeface="宋体" panose="02010600030101010101" pitchFamily="2" charset="-122"/>
                <a:ea typeface="宋体" panose="02010600030101010101" pitchFamily="2" charset="-122"/>
              </a:rPr>
              <a:t>投资银行的机构设置：投行管理层</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96925" y="1210733"/>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18</a:t>
            </a:fld>
            <a:endParaRPr lang="zh-CN" altLang="en-US"/>
          </a:p>
        </p:txBody>
      </p:sp>
      <p:grpSp>
        <p:nvGrpSpPr>
          <p:cNvPr id="6" name="组合 5">
            <a:extLst>
              <a:ext uri="{FF2B5EF4-FFF2-40B4-BE49-F238E27FC236}">
                <a16:creationId xmlns:a16="http://schemas.microsoft.com/office/drawing/2014/main" id="{06AEE389-2396-493C-8064-168F29AC2F2F}"/>
              </a:ext>
            </a:extLst>
          </p:cNvPr>
          <p:cNvGrpSpPr/>
          <p:nvPr/>
        </p:nvGrpSpPr>
        <p:grpSpPr>
          <a:xfrm>
            <a:off x="2028931" y="1550808"/>
            <a:ext cx="7485744" cy="5307192"/>
            <a:chOff x="1371600" y="1286470"/>
            <a:chExt cx="7485744" cy="5307192"/>
          </a:xfrm>
        </p:grpSpPr>
        <p:grpSp>
          <p:nvGrpSpPr>
            <p:cNvPr id="8" name="组合 7">
              <a:extLst>
                <a:ext uri="{FF2B5EF4-FFF2-40B4-BE49-F238E27FC236}">
                  <a16:creationId xmlns:a16="http://schemas.microsoft.com/office/drawing/2014/main" id="{CB68B09F-CE71-46B6-9A5B-7CE9B7C7B6F4}"/>
                </a:ext>
              </a:extLst>
            </p:cNvPr>
            <p:cNvGrpSpPr/>
            <p:nvPr/>
          </p:nvGrpSpPr>
          <p:grpSpPr>
            <a:xfrm>
              <a:off x="1371600" y="1371600"/>
              <a:ext cx="2057400" cy="685800"/>
              <a:chOff x="1371600" y="1371600"/>
              <a:chExt cx="2057400" cy="685800"/>
            </a:xfrm>
          </p:grpSpPr>
          <p:sp>
            <p:nvSpPr>
              <p:cNvPr id="23" name="圆角矩形 4">
                <a:extLst>
                  <a:ext uri="{FF2B5EF4-FFF2-40B4-BE49-F238E27FC236}">
                    <a16:creationId xmlns:a16="http://schemas.microsoft.com/office/drawing/2014/main" id="{65775DF5-7638-430B-822D-785E5FDCFF47}"/>
                  </a:ext>
                </a:extLst>
              </p:cNvPr>
              <p:cNvSpPr/>
              <p:nvPr/>
            </p:nvSpPr>
            <p:spPr>
              <a:xfrm>
                <a:off x="1371600" y="1371600"/>
                <a:ext cx="205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5">
                <a:extLst>
                  <a:ext uri="{FF2B5EF4-FFF2-40B4-BE49-F238E27FC236}">
                    <a16:creationId xmlns:a16="http://schemas.microsoft.com/office/drawing/2014/main" id="{DA30FE04-871E-411F-9B50-BD3A37EE9EB8}"/>
                  </a:ext>
                </a:extLst>
              </p:cNvPr>
              <p:cNvSpPr txBox="1"/>
              <p:nvPr/>
            </p:nvSpPr>
            <p:spPr>
              <a:xfrm>
                <a:off x="1796142" y="1476828"/>
                <a:ext cx="1219200" cy="461665"/>
              </a:xfrm>
              <a:prstGeom prst="rect">
                <a:avLst/>
              </a:prstGeom>
              <a:noFill/>
            </p:spPr>
            <p:txBody>
              <a:bodyPr wrap="square" rtlCol="0">
                <a:spAutoFit/>
              </a:bodyPr>
              <a:lstStyle/>
              <a:p>
                <a:r>
                  <a:rPr lang="zh-CN" altLang="en-US" sz="2400" b="1" dirty="0">
                    <a:solidFill>
                      <a:schemeClr val="bg1"/>
                    </a:solidFill>
                  </a:rPr>
                  <a:t>董事会</a:t>
                </a:r>
              </a:p>
            </p:txBody>
          </p:sp>
        </p:grpSp>
        <p:grpSp>
          <p:nvGrpSpPr>
            <p:cNvPr id="9" name="组合 8">
              <a:extLst>
                <a:ext uri="{FF2B5EF4-FFF2-40B4-BE49-F238E27FC236}">
                  <a16:creationId xmlns:a16="http://schemas.microsoft.com/office/drawing/2014/main" id="{47921F1F-CCFC-42DF-8410-A3B7874E8332}"/>
                </a:ext>
              </a:extLst>
            </p:cNvPr>
            <p:cNvGrpSpPr/>
            <p:nvPr/>
          </p:nvGrpSpPr>
          <p:grpSpPr>
            <a:xfrm>
              <a:off x="1371600" y="3124200"/>
              <a:ext cx="2057400" cy="685800"/>
              <a:chOff x="1371600" y="1371600"/>
              <a:chExt cx="2057400" cy="685800"/>
            </a:xfrm>
          </p:grpSpPr>
          <p:sp>
            <p:nvSpPr>
              <p:cNvPr id="21" name="圆角矩形 8">
                <a:extLst>
                  <a:ext uri="{FF2B5EF4-FFF2-40B4-BE49-F238E27FC236}">
                    <a16:creationId xmlns:a16="http://schemas.microsoft.com/office/drawing/2014/main" id="{5594F6D1-9027-46CD-B926-9E5FDE581C72}"/>
                  </a:ext>
                </a:extLst>
              </p:cNvPr>
              <p:cNvSpPr/>
              <p:nvPr/>
            </p:nvSpPr>
            <p:spPr>
              <a:xfrm>
                <a:off x="1371600" y="1371600"/>
                <a:ext cx="205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9">
                <a:extLst>
                  <a:ext uri="{FF2B5EF4-FFF2-40B4-BE49-F238E27FC236}">
                    <a16:creationId xmlns:a16="http://schemas.microsoft.com/office/drawing/2014/main" id="{08086DCF-8C66-4AF6-AD0A-87C834B06165}"/>
                  </a:ext>
                </a:extLst>
              </p:cNvPr>
              <p:cNvSpPr txBox="1"/>
              <p:nvPr/>
            </p:nvSpPr>
            <p:spPr>
              <a:xfrm>
                <a:off x="1632858" y="1476828"/>
                <a:ext cx="1491342" cy="461665"/>
              </a:xfrm>
              <a:prstGeom prst="rect">
                <a:avLst/>
              </a:prstGeom>
              <a:noFill/>
            </p:spPr>
            <p:txBody>
              <a:bodyPr wrap="square" rtlCol="0">
                <a:spAutoFit/>
              </a:bodyPr>
              <a:lstStyle/>
              <a:p>
                <a:r>
                  <a:rPr lang="zh-CN" altLang="en-US" sz="2400" b="1" dirty="0">
                    <a:solidFill>
                      <a:schemeClr val="bg1"/>
                    </a:solidFill>
                  </a:rPr>
                  <a:t>执行董事</a:t>
                </a:r>
              </a:p>
            </p:txBody>
          </p:sp>
        </p:grpSp>
        <p:grpSp>
          <p:nvGrpSpPr>
            <p:cNvPr id="10" name="组合 9">
              <a:extLst>
                <a:ext uri="{FF2B5EF4-FFF2-40B4-BE49-F238E27FC236}">
                  <a16:creationId xmlns:a16="http://schemas.microsoft.com/office/drawing/2014/main" id="{47A22D27-19F5-415E-A7FD-1787B842F7AA}"/>
                </a:ext>
              </a:extLst>
            </p:cNvPr>
            <p:cNvGrpSpPr/>
            <p:nvPr/>
          </p:nvGrpSpPr>
          <p:grpSpPr>
            <a:xfrm>
              <a:off x="1371600" y="4953000"/>
              <a:ext cx="2057400" cy="685800"/>
              <a:chOff x="1371600" y="1371600"/>
              <a:chExt cx="2057400" cy="685800"/>
            </a:xfrm>
          </p:grpSpPr>
          <p:sp>
            <p:nvSpPr>
              <p:cNvPr id="19" name="圆角矩形 11">
                <a:extLst>
                  <a:ext uri="{FF2B5EF4-FFF2-40B4-BE49-F238E27FC236}">
                    <a16:creationId xmlns:a16="http://schemas.microsoft.com/office/drawing/2014/main" id="{467C33AC-9FF4-4BE3-9E0F-197553AB743D}"/>
                  </a:ext>
                </a:extLst>
              </p:cNvPr>
              <p:cNvSpPr/>
              <p:nvPr/>
            </p:nvSpPr>
            <p:spPr>
              <a:xfrm>
                <a:off x="1371600" y="1371600"/>
                <a:ext cx="205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2">
                <a:extLst>
                  <a:ext uri="{FF2B5EF4-FFF2-40B4-BE49-F238E27FC236}">
                    <a16:creationId xmlns:a16="http://schemas.microsoft.com/office/drawing/2014/main" id="{F4884192-7ECF-48B9-999F-1FAE4FEA0179}"/>
                  </a:ext>
                </a:extLst>
              </p:cNvPr>
              <p:cNvSpPr txBox="1"/>
              <p:nvPr/>
            </p:nvSpPr>
            <p:spPr>
              <a:xfrm>
                <a:off x="1796142" y="1476828"/>
                <a:ext cx="1219200" cy="461665"/>
              </a:xfrm>
              <a:prstGeom prst="rect">
                <a:avLst/>
              </a:prstGeom>
              <a:noFill/>
            </p:spPr>
            <p:txBody>
              <a:bodyPr wrap="square" rtlCol="0">
                <a:spAutoFit/>
              </a:bodyPr>
              <a:lstStyle/>
              <a:p>
                <a:r>
                  <a:rPr lang="zh-CN" altLang="en-US" sz="2400" b="1" dirty="0">
                    <a:solidFill>
                      <a:schemeClr val="bg1"/>
                    </a:solidFill>
                  </a:rPr>
                  <a:t>总经理</a:t>
                </a:r>
              </a:p>
            </p:txBody>
          </p:sp>
        </p:grpSp>
        <p:sp>
          <p:nvSpPr>
            <p:cNvPr id="11" name="TextBox 13">
              <a:extLst>
                <a:ext uri="{FF2B5EF4-FFF2-40B4-BE49-F238E27FC236}">
                  <a16:creationId xmlns:a16="http://schemas.microsoft.com/office/drawing/2014/main" id="{520271F1-7CBB-4162-BD16-4090F32FDFA0}"/>
                </a:ext>
              </a:extLst>
            </p:cNvPr>
            <p:cNvSpPr txBox="1"/>
            <p:nvPr/>
          </p:nvSpPr>
          <p:spPr>
            <a:xfrm>
              <a:off x="4513944" y="1286470"/>
              <a:ext cx="4343400" cy="923330"/>
            </a:xfrm>
            <a:prstGeom prst="rect">
              <a:avLst/>
            </a:prstGeom>
            <a:noFill/>
            <a:ln>
              <a:solidFill>
                <a:srgbClr val="0070C0"/>
              </a:solidFill>
            </a:ln>
          </p:spPr>
          <p:txBody>
            <a:bodyPr wrap="square" rtlCol="0">
              <a:spAutoFit/>
            </a:bodyPr>
            <a:lstStyle/>
            <a:p>
              <a:r>
                <a:rPr lang="zh-CN" altLang="en-US" dirty="0"/>
                <a:t>决定公司的一般战略，经营方针和策略</a:t>
              </a:r>
              <a:endParaRPr lang="en-US" altLang="zh-CN" dirty="0"/>
            </a:p>
            <a:p>
              <a:r>
                <a:rPr lang="zh-CN" altLang="en-US" dirty="0"/>
                <a:t>检查由公司管理部门提交的财务报告</a:t>
              </a:r>
              <a:endParaRPr lang="en-US" altLang="zh-CN" dirty="0"/>
            </a:p>
            <a:p>
              <a:r>
                <a:rPr lang="zh-CN" altLang="en-US" dirty="0"/>
                <a:t>任命总经理，雇佣主要工作人员</a:t>
              </a:r>
            </a:p>
          </p:txBody>
        </p:sp>
        <p:sp>
          <p:nvSpPr>
            <p:cNvPr id="12" name="TextBox 11">
              <a:extLst>
                <a:ext uri="{FF2B5EF4-FFF2-40B4-BE49-F238E27FC236}">
                  <a16:creationId xmlns:a16="http://schemas.microsoft.com/office/drawing/2014/main" id="{7985973D-A6A8-430A-80D6-B161087931F2}"/>
                </a:ext>
              </a:extLst>
            </p:cNvPr>
            <p:cNvSpPr txBox="1">
              <a:spLocks noChangeArrowheads="1"/>
            </p:cNvSpPr>
            <p:nvPr/>
          </p:nvSpPr>
          <p:spPr bwMode="auto">
            <a:xfrm>
              <a:off x="4495800" y="3138714"/>
              <a:ext cx="4343400" cy="646331"/>
            </a:xfrm>
            <a:prstGeom prst="rect">
              <a:avLst/>
            </a:prstGeom>
            <a:noFill/>
            <a:ln w="9525">
              <a:solidFill>
                <a:srgbClr val="0070C0"/>
              </a:solidFill>
              <a:miter lim="800000"/>
              <a:headEnd/>
              <a:tailEnd/>
            </a:ln>
          </p:spPr>
          <p:txBody>
            <a:bodyPr wrap="square">
              <a:spAutoFit/>
            </a:bodyPr>
            <a:lstStyle/>
            <a:p>
              <a:r>
                <a:rPr lang="zh-CN" altLang="en-US" dirty="0"/>
                <a:t>执行委员会包括总经理及高层管理人员</a:t>
              </a:r>
              <a:endParaRPr lang="en-US" altLang="zh-CN" dirty="0"/>
            </a:p>
            <a:p>
              <a:r>
                <a:rPr lang="zh-CN" altLang="en-US" dirty="0"/>
                <a:t>起联结管理部门和董事会的桥梁作用</a:t>
              </a:r>
              <a:endParaRPr lang="en-US" altLang="zh-CN" dirty="0"/>
            </a:p>
          </p:txBody>
        </p:sp>
        <p:sp>
          <p:nvSpPr>
            <p:cNvPr id="13" name="TextBox 15">
              <a:extLst>
                <a:ext uri="{FF2B5EF4-FFF2-40B4-BE49-F238E27FC236}">
                  <a16:creationId xmlns:a16="http://schemas.microsoft.com/office/drawing/2014/main" id="{15A28848-0F12-4CA1-8EA0-5D724DC46ED3}"/>
                </a:ext>
              </a:extLst>
            </p:cNvPr>
            <p:cNvSpPr txBox="1"/>
            <p:nvPr/>
          </p:nvSpPr>
          <p:spPr>
            <a:xfrm>
              <a:off x="4495800" y="4285338"/>
              <a:ext cx="4343400" cy="2308324"/>
            </a:xfrm>
            <a:prstGeom prst="rect">
              <a:avLst/>
            </a:prstGeom>
            <a:noFill/>
            <a:ln>
              <a:solidFill>
                <a:srgbClr val="0070C0"/>
              </a:solidFill>
            </a:ln>
          </p:spPr>
          <p:txBody>
            <a:bodyPr wrap="square" rtlCol="0">
              <a:spAutoFit/>
            </a:bodyPr>
            <a:lstStyle/>
            <a:p>
              <a:r>
                <a:rPr lang="zh-CN" altLang="en-US" dirty="0"/>
                <a:t>雇佣和解雇工作人员</a:t>
              </a:r>
              <a:endParaRPr lang="en-US" altLang="zh-CN" dirty="0"/>
            </a:p>
            <a:p>
              <a:r>
                <a:rPr lang="zh-CN" altLang="en-US" dirty="0"/>
                <a:t>执行董事会决定的决策</a:t>
              </a:r>
              <a:endParaRPr lang="en-US" altLang="zh-CN" dirty="0"/>
            </a:p>
            <a:p>
              <a:r>
                <a:rPr lang="zh-CN" altLang="en-US" dirty="0"/>
                <a:t>定期向董事会提供财务报告</a:t>
              </a:r>
              <a:endParaRPr lang="en-US" altLang="zh-CN" dirty="0"/>
            </a:p>
            <a:p>
              <a:r>
                <a:rPr lang="zh-CN" altLang="en-US" dirty="0"/>
                <a:t>对提出年度预算和长期战略作准备</a:t>
              </a:r>
              <a:endParaRPr lang="en-US" altLang="zh-CN" dirty="0"/>
            </a:p>
            <a:p>
              <a:r>
                <a:rPr lang="zh-CN" altLang="en-US" dirty="0"/>
                <a:t>进行日常管理和控制</a:t>
              </a:r>
              <a:endParaRPr lang="en-US" altLang="zh-CN" dirty="0"/>
            </a:p>
            <a:p>
              <a:r>
                <a:rPr lang="zh-CN" altLang="en-US" dirty="0"/>
                <a:t>与监管机构打交道</a:t>
              </a:r>
              <a:endParaRPr lang="en-US" altLang="zh-CN" dirty="0"/>
            </a:p>
            <a:p>
              <a:r>
                <a:rPr lang="zh-CN" altLang="en-US" dirty="0"/>
                <a:t>处理公众关系</a:t>
              </a:r>
              <a:endParaRPr lang="en-US" altLang="zh-CN" dirty="0"/>
            </a:p>
            <a:p>
              <a:r>
                <a:rPr lang="zh-CN" altLang="en-US" dirty="0"/>
                <a:t>。。。。。。</a:t>
              </a:r>
              <a:endParaRPr lang="en-US" altLang="zh-CN" dirty="0"/>
            </a:p>
          </p:txBody>
        </p:sp>
        <p:cxnSp>
          <p:nvCxnSpPr>
            <p:cNvPr id="14" name="直接连接符 13">
              <a:extLst>
                <a:ext uri="{FF2B5EF4-FFF2-40B4-BE49-F238E27FC236}">
                  <a16:creationId xmlns:a16="http://schemas.microsoft.com/office/drawing/2014/main" id="{A2069B56-4B58-497E-B3EC-A02A0613F5FA}"/>
                </a:ext>
              </a:extLst>
            </p:cNvPr>
            <p:cNvCxnSpPr>
              <a:stCxn id="23" idx="2"/>
              <a:endCxn id="21" idx="0"/>
            </p:cNvCxnSpPr>
            <p:nvPr/>
          </p:nvCxnSpPr>
          <p:spPr>
            <a:xfrm>
              <a:off x="2400300" y="2057400"/>
              <a:ext cx="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17FCE95-D799-4AC7-8613-703E3E1B1854}"/>
                </a:ext>
              </a:extLst>
            </p:cNvPr>
            <p:cNvCxnSpPr/>
            <p:nvPr/>
          </p:nvCxnSpPr>
          <p:spPr>
            <a:xfrm>
              <a:off x="2362200" y="3842658"/>
              <a:ext cx="0" cy="10668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右箭头 19">
              <a:extLst>
                <a:ext uri="{FF2B5EF4-FFF2-40B4-BE49-F238E27FC236}">
                  <a16:creationId xmlns:a16="http://schemas.microsoft.com/office/drawing/2014/main" id="{CD4CE9B3-4DE1-4B2D-98E6-E67814CF6917}"/>
                </a:ext>
              </a:extLst>
            </p:cNvPr>
            <p:cNvSpPr/>
            <p:nvPr/>
          </p:nvSpPr>
          <p:spPr>
            <a:xfrm>
              <a:off x="3581400" y="1676400"/>
              <a:ext cx="7620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20">
              <a:extLst>
                <a:ext uri="{FF2B5EF4-FFF2-40B4-BE49-F238E27FC236}">
                  <a16:creationId xmlns:a16="http://schemas.microsoft.com/office/drawing/2014/main" id="{1214347E-550A-475D-BB62-553F4332E12C}"/>
                </a:ext>
              </a:extLst>
            </p:cNvPr>
            <p:cNvSpPr/>
            <p:nvPr/>
          </p:nvSpPr>
          <p:spPr>
            <a:xfrm>
              <a:off x="3581400" y="3429000"/>
              <a:ext cx="7620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21">
              <a:extLst>
                <a:ext uri="{FF2B5EF4-FFF2-40B4-BE49-F238E27FC236}">
                  <a16:creationId xmlns:a16="http://schemas.microsoft.com/office/drawing/2014/main" id="{5B2FDCAE-FD3E-4B5F-BD74-6767D07453E1}"/>
                </a:ext>
              </a:extLst>
            </p:cNvPr>
            <p:cNvSpPr/>
            <p:nvPr/>
          </p:nvSpPr>
          <p:spPr>
            <a:xfrm>
              <a:off x="3581400" y="5288281"/>
              <a:ext cx="7620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029020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en-US" altLang="zh-CN" sz="2800" dirty="0" err="1">
                <a:latin typeface="宋体" panose="02010600030101010101" pitchFamily="2" charset="-122"/>
                <a:ea typeface="宋体" panose="02010600030101010101" pitchFamily="2" charset="-122"/>
              </a:rPr>
              <a:t>Masulis</a:t>
            </a:r>
            <a:r>
              <a:rPr lang="en-US" altLang="zh-CN" sz="2800" dirty="0">
                <a:latin typeface="宋体" panose="02010600030101010101" pitchFamily="2" charset="-122"/>
                <a:ea typeface="宋体" panose="02010600030101010101" pitchFamily="2" charset="-122"/>
              </a:rPr>
              <a:t>, Wang, </a:t>
            </a:r>
            <a:r>
              <a:rPr lang="en-US" altLang="zh-CN" sz="2800" dirty="0" err="1">
                <a:latin typeface="宋体" panose="02010600030101010101" pitchFamily="2" charset="-122"/>
                <a:ea typeface="宋体" panose="02010600030101010101" pitchFamily="2" charset="-122"/>
              </a:rPr>
              <a:t>Xie</a:t>
            </a:r>
            <a:r>
              <a:rPr lang="en-US" altLang="zh-CN" sz="2800" dirty="0">
                <a:latin typeface="宋体" panose="02010600030101010101" pitchFamily="2" charset="-122"/>
                <a:ea typeface="宋体" panose="02010600030101010101" pitchFamily="2" charset="-122"/>
              </a:rPr>
              <a:t>, and Zhang (2021)</a:t>
            </a:r>
            <a:br>
              <a:rPr lang="en-US" altLang="zh-CN" sz="2800" dirty="0">
                <a:latin typeface="宋体" panose="02010600030101010101" pitchFamily="2" charset="-122"/>
                <a:ea typeface="宋体" panose="02010600030101010101" pitchFamily="2" charset="-122"/>
              </a:rPr>
            </a:br>
            <a:r>
              <a:rPr lang="en-US" altLang="zh-CN" sz="2800" dirty="0">
                <a:latin typeface="宋体" panose="02010600030101010101" pitchFamily="2" charset="-122"/>
                <a:ea typeface="宋体" panose="02010600030101010101" pitchFamily="2" charset="-122"/>
              </a:rPr>
              <a:t>Directors: Older and Wiser, or Too Old to Govern?</a:t>
            </a:r>
            <a:endParaRPr lang="zh-CN" altLang="en-US" sz="28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199" y="1690688"/>
            <a:ext cx="10696787" cy="4351338"/>
          </a:xfrm>
        </p:spPr>
        <p:txBody>
          <a:bodyPr>
            <a:normAutofit/>
          </a:bodyPr>
          <a:lstStyle/>
          <a:p>
            <a:r>
              <a:rPr lang="zh-CN" altLang="en-US" sz="2000" dirty="0">
                <a:latin typeface="宋体" panose="02010600030101010101" pitchFamily="2" charset="-122"/>
                <a:ea typeface="宋体" panose="02010600030101010101" pitchFamily="2" charset="-122"/>
              </a:rPr>
              <a:t>中信</a:t>
            </a:r>
            <a:r>
              <a:rPr lang="en-US" altLang="zh-CN" sz="2000" dirty="0">
                <a:latin typeface="宋体" panose="02010600030101010101" pitchFamily="2" charset="-122"/>
                <a:ea typeface="宋体" panose="02010600030101010101" pitchFamily="2" charset="-122"/>
              </a:rPr>
              <a:t>2020</a:t>
            </a:r>
            <a:r>
              <a:rPr lang="zh-CN" altLang="en-US" sz="2000" dirty="0">
                <a:latin typeface="宋体" panose="02010600030101010101" pitchFamily="2" charset="-122"/>
                <a:ea typeface="宋体" panose="02010600030101010101" pitchFamily="2" charset="-122"/>
              </a:rPr>
              <a:t>年董事会成员</a:t>
            </a:r>
            <a:r>
              <a:rPr lang="en-US" altLang="zh-CN" sz="2000" dirty="0">
                <a:latin typeface="宋体" panose="02010600030101010101" pitchFamily="2" charset="-122"/>
                <a:ea typeface="宋体" panose="02010600030101010101" pitchFamily="2" charset="-122"/>
              </a:rPr>
              <a:t>6</a:t>
            </a:r>
            <a:r>
              <a:rPr lang="zh-CN" altLang="en-US" sz="2000" dirty="0">
                <a:latin typeface="宋体" panose="02010600030101010101" pitchFamily="2" charset="-122"/>
                <a:ea typeface="宋体" panose="02010600030101010101" pitchFamily="2" charset="-122"/>
              </a:rPr>
              <a:t>人，其中</a:t>
            </a: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名独立董事超过</a:t>
            </a:r>
            <a:r>
              <a:rPr lang="en-US" altLang="zh-CN" sz="2000" dirty="0">
                <a:latin typeface="宋体" panose="02010600030101010101" pitchFamily="2" charset="-122"/>
                <a:ea typeface="宋体" panose="02010600030101010101" pitchFamily="2" charset="-122"/>
              </a:rPr>
              <a:t>65</a:t>
            </a:r>
            <a:r>
              <a:rPr lang="zh-CN" altLang="en-US" sz="2000" dirty="0">
                <a:latin typeface="宋体" panose="02010600030101010101" pitchFamily="2" charset="-122"/>
                <a:ea typeface="宋体" panose="02010600030101010101" pitchFamily="2" charset="-122"/>
              </a:rPr>
              <a:t>岁</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这篇文章发现</a:t>
            </a:r>
            <a:endParaRPr lang="en-US" altLang="zh-CN" sz="2000" dirty="0">
              <a:latin typeface="宋体" panose="02010600030101010101" pitchFamily="2" charset="-122"/>
              <a:ea typeface="宋体" panose="02010600030101010101" pitchFamily="2" charset="-122"/>
            </a:endParaRPr>
          </a:p>
          <a:p>
            <a:pPr marL="622300" indent="-266700">
              <a:buSzPct val="80000"/>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老龄董事精力有限，监管力度弱</a:t>
            </a:r>
            <a:endParaRPr lang="en-US" altLang="zh-CN" sz="2000" dirty="0">
              <a:latin typeface="宋体" panose="02010600030101010101" pitchFamily="2" charset="-122"/>
              <a:ea typeface="宋体" panose="02010600030101010101" pitchFamily="2" charset="-122"/>
            </a:endParaRPr>
          </a:p>
          <a:p>
            <a:pPr marL="803275" indent="-263525">
              <a:buSzPct val="80000"/>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相对于年轻董事，老龄董事到会率较低，重要会议任务承担少，董事投票时支持率较低</a:t>
            </a:r>
            <a:endParaRPr lang="en-US" altLang="zh-CN" sz="2000" dirty="0">
              <a:latin typeface="宋体" panose="02010600030101010101" pitchFamily="2" charset="-122"/>
              <a:ea typeface="宋体" panose="02010600030101010101" pitchFamily="2" charset="-122"/>
            </a:endParaRPr>
          </a:p>
          <a:p>
            <a:pPr marL="803275" indent="-263525">
              <a:buSzPct val="80000"/>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老龄独立董事多的公司喜欢进行不好的并购，</a:t>
            </a:r>
            <a:r>
              <a:rPr lang="en-US" altLang="zh-CN" sz="2000" dirty="0">
                <a:latin typeface="宋体" panose="02010600030101010101" pitchFamily="2" charset="-122"/>
                <a:ea typeface="宋体" panose="02010600030101010101" pitchFamily="2" charset="-122"/>
              </a:rPr>
              <a:t>CEO</a:t>
            </a:r>
            <a:r>
              <a:rPr lang="zh-CN" altLang="en-US" sz="2000" dirty="0">
                <a:latin typeface="宋体" panose="02010600030101010101" pitchFamily="2" charset="-122"/>
                <a:ea typeface="宋体" panose="02010600030101010101" pitchFamily="2" charset="-122"/>
              </a:rPr>
              <a:t>激励机制差，财务报告不透明，公司业绩差</a:t>
            </a:r>
            <a:endParaRPr lang="en-US" altLang="zh-CN" sz="2000" dirty="0">
              <a:latin typeface="宋体" panose="02010600030101010101" pitchFamily="2" charset="-122"/>
              <a:ea typeface="宋体" panose="02010600030101010101" pitchFamily="2" charset="-122"/>
            </a:endParaRPr>
          </a:p>
          <a:p>
            <a:pPr marL="622300" indent="-266700">
              <a:buSzPct val="80000"/>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老龄董事经验丰富，可以提供相关咨询服务</a:t>
            </a:r>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533237"/>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19</a:t>
            </a:fld>
            <a:endParaRPr lang="zh-CN" altLang="en-US"/>
          </a:p>
        </p:txBody>
      </p:sp>
      <p:graphicFrame>
        <p:nvGraphicFramePr>
          <p:cNvPr id="4" name="表格 3">
            <a:extLst>
              <a:ext uri="{FF2B5EF4-FFF2-40B4-BE49-F238E27FC236}">
                <a16:creationId xmlns:a16="http://schemas.microsoft.com/office/drawing/2014/main" id="{B4EB7BC1-EAE1-8526-FC89-54034870710A}"/>
              </a:ext>
            </a:extLst>
          </p:cNvPr>
          <p:cNvGraphicFramePr>
            <a:graphicFrameLocks noGrp="1"/>
          </p:cNvGraphicFramePr>
          <p:nvPr>
            <p:extLst>
              <p:ext uri="{D42A27DB-BD31-4B8C-83A1-F6EECF244321}">
                <p14:modId xmlns:p14="http://schemas.microsoft.com/office/powerpoint/2010/main" val="66723928"/>
              </p:ext>
            </p:extLst>
          </p:nvPr>
        </p:nvGraphicFramePr>
        <p:xfrm>
          <a:off x="1476587" y="4680373"/>
          <a:ext cx="8825658" cy="2080260"/>
        </p:xfrm>
        <a:graphic>
          <a:graphicData uri="http://schemas.openxmlformats.org/drawingml/2006/table">
            <a:tbl>
              <a:tblPr>
                <a:tableStyleId>{5C22544A-7EE6-4342-B048-85BDC9FD1C3A}</a:tableStyleId>
              </a:tblPr>
              <a:tblGrid>
                <a:gridCol w="1470943">
                  <a:extLst>
                    <a:ext uri="{9D8B030D-6E8A-4147-A177-3AD203B41FA5}">
                      <a16:colId xmlns:a16="http://schemas.microsoft.com/office/drawing/2014/main" val="4086492897"/>
                    </a:ext>
                  </a:extLst>
                </a:gridCol>
                <a:gridCol w="1470943">
                  <a:extLst>
                    <a:ext uri="{9D8B030D-6E8A-4147-A177-3AD203B41FA5}">
                      <a16:colId xmlns:a16="http://schemas.microsoft.com/office/drawing/2014/main" val="2091699568"/>
                    </a:ext>
                  </a:extLst>
                </a:gridCol>
                <a:gridCol w="1470943">
                  <a:extLst>
                    <a:ext uri="{9D8B030D-6E8A-4147-A177-3AD203B41FA5}">
                      <a16:colId xmlns:a16="http://schemas.microsoft.com/office/drawing/2014/main" val="618896666"/>
                    </a:ext>
                  </a:extLst>
                </a:gridCol>
                <a:gridCol w="1470943">
                  <a:extLst>
                    <a:ext uri="{9D8B030D-6E8A-4147-A177-3AD203B41FA5}">
                      <a16:colId xmlns:a16="http://schemas.microsoft.com/office/drawing/2014/main" val="1861460338"/>
                    </a:ext>
                  </a:extLst>
                </a:gridCol>
                <a:gridCol w="1470943">
                  <a:extLst>
                    <a:ext uri="{9D8B030D-6E8A-4147-A177-3AD203B41FA5}">
                      <a16:colId xmlns:a16="http://schemas.microsoft.com/office/drawing/2014/main" val="417078425"/>
                    </a:ext>
                  </a:extLst>
                </a:gridCol>
                <a:gridCol w="1470943">
                  <a:extLst>
                    <a:ext uri="{9D8B030D-6E8A-4147-A177-3AD203B41FA5}">
                      <a16:colId xmlns:a16="http://schemas.microsoft.com/office/drawing/2014/main" val="2456085477"/>
                    </a:ext>
                  </a:extLst>
                </a:gridCol>
              </a:tblGrid>
              <a:tr h="346710">
                <a:tc>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000" u="none" strike="noStrike">
                          <a:effectLst/>
                          <a:latin typeface="宋体" panose="02010600030101010101" pitchFamily="2" charset="-122"/>
                          <a:ea typeface="宋体" panose="02010600030101010101" pitchFamily="2" charset="-122"/>
                        </a:rPr>
                        <a:t>2020</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000" u="none" strike="noStrike">
                          <a:effectLst/>
                          <a:latin typeface="宋体" panose="02010600030101010101" pitchFamily="2" charset="-122"/>
                          <a:ea typeface="宋体" panose="02010600030101010101" pitchFamily="2" charset="-122"/>
                        </a:rPr>
                        <a:t>2021</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000" u="none" strike="noStrike">
                          <a:effectLst/>
                          <a:latin typeface="宋体" panose="02010600030101010101" pitchFamily="2" charset="-122"/>
                          <a:ea typeface="宋体" panose="02010600030101010101" pitchFamily="2" charset="-122"/>
                        </a:rPr>
                        <a:t>2022</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000" u="none" strike="noStrike">
                          <a:effectLst/>
                          <a:latin typeface="宋体" panose="02010600030101010101" pitchFamily="2" charset="-122"/>
                          <a:ea typeface="宋体" panose="02010600030101010101" pitchFamily="2" charset="-122"/>
                        </a:rPr>
                        <a:t>2023</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000" u="none" strike="noStrike">
                          <a:effectLst/>
                          <a:latin typeface="宋体" panose="02010600030101010101" pitchFamily="2" charset="-122"/>
                          <a:ea typeface="宋体" panose="02010600030101010101" pitchFamily="2" charset="-122"/>
                        </a:rPr>
                        <a:t>2024</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1861030088"/>
                  </a:ext>
                </a:extLst>
              </a:tr>
              <a:tr h="346710">
                <a:tc>
                  <a:txBody>
                    <a:bodyPr/>
                    <a:lstStyle/>
                    <a:p>
                      <a:pPr algn="ctr" fontAlgn="ctr"/>
                      <a:r>
                        <a:rPr lang="zh-CN" altLang="en-US" sz="2000" u="none" strike="noStrike" dirty="0">
                          <a:effectLst/>
                          <a:latin typeface="宋体" panose="02010600030101010101" pitchFamily="2" charset="-122"/>
                          <a:ea typeface="宋体" panose="02010600030101010101" pitchFamily="2" charset="-122"/>
                        </a:rPr>
                        <a:t>董事规模</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000" u="none" strike="noStrike" dirty="0">
                          <a:effectLst/>
                          <a:latin typeface="宋体" panose="02010600030101010101" pitchFamily="2" charset="-122"/>
                          <a:ea typeface="宋体" panose="02010600030101010101" pitchFamily="2" charset="-122"/>
                        </a:rPr>
                        <a:t>6</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000" u="none" strike="noStrike">
                          <a:effectLst/>
                          <a:latin typeface="宋体" panose="02010600030101010101" pitchFamily="2" charset="-122"/>
                          <a:ea typeface="宋体" panose="02010600030101010101" pitchFamily="2" charset="-122"/>
                        </a:rPr>
                        <a:t>5</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000" u="none" strike="noStrike">
                          <a:effectLst/>
                          <a:latin typeface="宋体" panose="02010600030101010101" pitchFamily="2" charset="-122"/>
                          <a:ea typeface="宋体" panose="02010600030101010101" pitchFamily="2" charset="-122"/>
                        </a:rPr>
                        <a:t>9</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000" u="none" strike="noStrike">
                          <a:effectLst/>
                          <a:latin typeface="宋体" panose="02010600030101010101" pitchFamily="2" charset="-122"/>
                          <a:ea typeface="宋体" panose="02010600030101010101" pitchFamily="2" charset="-122"/>
                        </a:rPr>
                        <a:t>9</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000" u="none" strike="noStrike">
                          <a:effectLst/>
                          <a:latin typeface="宋体" panose="02010600030101010101" pitchFamily="2" charset="-122"/>
                          <a:ea typeface="宋体" panose="02010600030101010101" pitchFamily="2" charset="-122"/>
                        </a:rPr>
                        <a:t>8</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2499030946"/>
                  </a:ext>
                </a:extLst>
              </a:tr>
              <a:tr h="346710">
                <a:tc>
                  <a:txBody>
                    <a:bodyPr/>
                    <a:lstStyle/>
                    <a:p>
                      <a:pPr algn="ctr" fontAlgn="ctr"/>
                      <a:r>
                        <a:rPr lang="zh-CN" altLang="en-US" sz="2000" u="none" strike="noStrike">
                          <a:effectLst/>
                          <a:latin typeface="宋体" panose="02010600030101010101" pitchFamily="2" charset="-122"/>
                          <a:ea typeface="宋体" panose="02010600030101010101" pitchFamily="2" charset="-122"/>
                        </a:rPr>
                        <a:t>独立董事</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000" u="none" strike="noStrike" dirty="0">
                          <a:effectLst/>
                          <a:latin typeface="宋体" panose="02010600030101010101" pitchFamily="2" charset="-122"/>
                          <a:ea typeface="宋体" panose="02010600030101010101" pitchFamily="2" charset="-122"/>
                        </a:rPr>
                        <a:t>3</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000" u="none" strike="noStrike">
                          <a:effectLst/>
                          <a:latin typeface="宋体" panose="02010600030101010101" pitchFamily="2" charset="-122"/>
                          <a:ea typeface="宋体" panose="02010600030101010101" pitchFamily="2" charset="-122"/>
                        </a:rPr>
                        <a:t>2</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000" u="none" strike="noStrike">
                          <a:effectLst/>
                          <a:latin typeface="宋体" panose="02010600030101010101" pitchFamily="2" charset="-122"/>
                          <a:ea typeface="宋体" panose="02010600030101010101" pitchFamily="2" charset="-122"/>
                        </a:rPr>
                        <a:t>3</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000" u="none" strike="noStrike">
                          <a:effectLst/>
                          <a:latin typeface="宋体" panose="02010600030101010101" pitchFamily="2" charset="-122"/>
                          <a:ea typeface="宋体" panose="02010600030101010101" pitchFamily="2" charset="-122"/>
                        </a:rPr>
                        <a:t>3</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000" u="none" strike="noStrike">
                          <a:effectLst/>
                          <a:latin typeface="宋体" panose="02010600030101010101" pitchFamily="2" charset="-122"/>
                          <a:ea typeface="宋体" panose="02010600030101010101" pitchFamily="2" charset="-122"/>
                        </a:rPr>
                        <a:t>3</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2045916766"/>
                  </a:ext>
                </a:extLst>
              </a:tr>
              <a:tr h="346710">
                <a:tc>
                  <a:txBody>
                    <a:bodyPr/>
                    <a:lstStyle/>
                    <a:p>
                      <a:pPr algn="ctr" fontAlgn="ctr"/>
                      <a:r>
                        <a:rPr lang="zh-CN" altLang="en-US" sz="2000" u="none" strike="noStrike">
                          <a:effectLst/>
                          <a:latin typeface="宋体" panose="02010600030101010101" pitchFamily="2" charset="-122"/>
                          <a:ea typeface="宋体" panose="02010600030101010101" pitchFamily="2" charset="-122"/>
                        </a:rPr>
                        <a:t>女性董事</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000" u="none" strike="noStrike" dirty="0">
                          <a:effectLst/>
                          <a:latin typeface="宋体" panose="02010600030101010101" pitchFamily="2" charset="-122"/>
                          <a:ea typeface="宋体" panose="02010600030101010101" pitchFamily="2" charset="-122"/>
                        </a:rPr>
                        <a:t>0</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000" u="none" strike="noStrike" dirty="0">
                          <a:effectLst/>
                          <a:latin typeface="宋体" panose="02010600030101010101" pitchFamily="2" charset="-122"/>
                          <a:ea typeface="宋体" panose="02010600030101010101" pitchFamily="2" charset="-122"/>
                        </a:rPr>
                        <a:t>0</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000" u="none" strike="noStrike">
                          <a:effectLst/>
                          <a:latin typeface="宋体" panose="02010600030101010101" pitchFamily="2" charset="-122"/>
                          <a:ea typeface="宋体" panose="02010600030101010101" pitchFamily="2" charset="-122"/>
                        </a:rPr>
                        <a:t>1</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000" u="none" strike="noStrike">
                          <a:effectLst/>
                          <a:latin typeface="宋体" panose="02010600030101010101" pitchFamily="2" charset="-122"/>
                          <a:ea typeface="宋体" panose="02010600030101010101" pitchFamily="2" charset="-122"/>
                        </a:rPr>
                        <a:t>1</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000" u="none" strike="noStrike">
                          <a:effectLst/>
                          <a:latin typeface="宋体" panose="02010600030101010101" pitchFamily="2" charset="-122"/>
                          <a:ea typeface="宋体" panose="02010600030101010101" pitchFamily="2" charset="-122"/>
                        </a:rPr>
                        <a:t>1</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1472073967"/>
                  </a:ext>
                </a:extLst>
              </a:tr>
              <a:tr h="346710">
                <a:tc>
                  <a:txBody>
                    <a:bodyPr/>
                    <a:lstStyle/>
                    <a:p>
                      <a:pPr algn="ctr" fontAlgn="ctr"/>
                      <a:r>
                        <a:rPr lang="zh-CN" altLang="en-US" sz="2000" u="none" strike="noStrike">
                          <a:effectLst/>
                          <a:latin typeface="宋体" panose="02010600030101010101" pitchFamily="2" charset="-122"/>
                          <a:ea typeface="宋体" panose="02010600030101010101" pitchFamily="2" charset="-122"/>
                        </a:rPr>
                        <a:t>女性独董</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000" u="none" strike="noStrike">
                          <a:effectLst/>
                          <a:latin typeface="宋体" panose="02010600030101010101" pitchFamily="2" charset="-122"/>
                          <a:ea typeface="宋体" panose="02010600030101010101" pitchFamily="2" charset="-122"/>
                        </a:rPr>
                        <a:t>0</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000" u="none" strike="noStrike" dirty="0">
                          <a:effectLst/>
                          <a:latin typeface="宋体" panose="02010600030101010101" pitchFamily="2" charset="-122"/>
                          <a:ea typeface="宋体" panose="02010600030101010101" pitchFamily="2" charset="-122"/>
                        </a:rPr>
                        <a:t>0</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000" u="none" strike="noStrike" dirty="0">
                          <a:effectLst/>
                          <a:latin typeface="宋体" panose="02010600030101010101" pitchFamily="2" charset="-122"/>
                          <a:ea typeface="宋体" panose="02010600030101010101" pitchFamily="2" charset="-122"/>
                        </a:rPr>
                        <a:t>0</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000" u="none" strike="noStrike" dirty="0">
                          <a:effectLst/>
                          <a:latin typeface="宋体" panose="02010600030101010101" pitchFamily="2" charset="-122"/>
                          <a:ea typeface="宋体" panose="02010600030101010101" pitchFamily="2" charset="-122"/>
                        </a:rPr>
                        <a:t>0</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000" u="none" strike="noStrike">
                          <a:effectLst/>
                          <a:latin typeface="宋体" panose="02010600030101010101" pitchFamily="2" charset="-122"/>
                          <a:ea typeface="宋体" panose="02010600030101010101" pitchFamily="2" charset="-122"/>
                        </a:rPr>
                        <a:t>0</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481905817"/>
                  </a:ext>
                </a:extLst>
              </a:tr>
              <a:tr h="346710">
                <a:tc>
                  <a:txBody>
                    <a:bodyPr/>
                    <a:lstStyle/>
                    <a:p>
                      <a:pPr algn="ctr" fontAlgn="ctr"/>
                      <a:r>
                        <a:rPr lang="en-US" sz="2000" u="none" strike="noStrike" dirty="0">
                          <a:effectLst/>
                          <a:latin typeface="宋体" panose="02010600030101010101" pitchFamily="2" charset="-122"/>
                          <a:ea typeface="宋体" panose="02010600030101010101" pitchFamily="2" charset="-122"/>
                        </a:rPr>
                        <a:t>Old</a:t>
                      </a:r>
                      <a:r>
                        <a:rPr lang="zh-CN" altLang="en-US" sz="2000" u="none" strike="noStrike" dirty="0">
                          <a:effectLst/>
                          <a:latin typeface="宋体" panose="02010600030101010101" pitchFamily="2" charset="-122"/>
                          <a:ea typeface="宋体" panose="02010600030101010101" pitchFamily="2" charset="-122"/>
                        </a:rPr>
                        <a:t>独董</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000" u="none" strike="noStrike">
                          <a:effectLst/>
                          <a:latin typeface="宋体" panose="02010600030101010101" pitchFamily="2" charset="-122"/>
                          <a:ea typeface="宋体" panose="02010600030101010101" pitchFamily="2" charset="-122"/>
                        </a:rPr>
                        <a:t>2</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000" u="none" strike="noStrike">
                          <a:effectLst/>
                          <a:latin typeface="宋体" panose="02010600030101010101" pitchFamily="2" charset="-122"/>
                          <a:ea typeface="宋体" panose="02010600030101010101" pitchFamily="2" charset="-122"/>
                        </a:rPr>
                        <a:t>1</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000" u="none" strike="noStrike">
                          <a:effectLst/>
                          <a:latin typeface="宋体" panose="02010600030101010101" pitchFamily="2" charset="-122"/>
                          <a:ea typeface="宋体" panose="02010600030101010101" pitchFamily="2" charset="-122"/>
                        </a:rPr>
                        <a:t>0</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000" u="none" strike="noStrike" dirty="0">
                          <a:effectLst/>
                          <a:latin typeface="宋体" panose="02010600030101010101" pitchFamily="2" charset="-122"/>
                          <a:ea typeface="宋体" panose="02010600030101010101" pitchFamily="2" charset="-122"/>
                        </a:rPr>
                        <a:t>0</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2000" u="none" strike="noStrike" dirty="0">
                          <a:effectLst/>
                          <a:latin typeface="宋体" panose="02010600030101010101" pitchFamily="2" charset="-122"/>
                          <a:ea typeface="宋体" panose="02010600030101010101" pitchFamily="2" charset="-122"/>
                        </a:rPr>
                        <a:t>0</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3107570768"/>
                  </a:ext>
                </a:extLst>
              </a:tr>
            </a:tbl>
          </a:graphicData>
        </a:graphic>
      </p:graphicFrame>
    </p:spTree>
    <p:extLst>
      <p:ext uri="{BB962C8B-B14F-4D97-AF65-F5344CB8AC3E}">
        <p14:creationId xmlns:p14="http://schemas.microsoft.com/office/powerpoint/2010/main" val="716225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第三讲： 投资银行的组织结构</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p:txBody>
          <a:bodyPr>
            <a:normAutofit/>
          </a:bodyPr>
          <a:lstStyle/>
          <a:p>
            <a:r>
              <a:rPr lang="zh-CN" altLang="en-US" dirty="0">
                <a:latin typeface="宋体" panose="02010600030101010101" pitchFamily="2" charset="-122"/>
                <a:ea typeface="宋体" panose="02010600030101010101" pitchFamily="2" charset="-122"/>
              </a:rPr>
              <a:t>投资银行的组织形态</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投资银行的规模结构</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投资银行的机构设置</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投资银行的业务模式</a:t>
            </a:r>
            <a:endParaRPr lang="en-US" altLang="zh-CN"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a:t>
            </a:fld>
            <a:endParaRPr lang="zh-CN" altLang="en-US"/>
          </a:p>
        </p:txBody>
      </p:sp>
    </p:spTree>
    <p:extLst>
      <p:ext uri="{BB962C8B-B14F-4D97-AF65-F5344CB8AC3E}">
        <p14:creationId xmlns:p14="http://schemas.microsoft.com/office/powerpoint/2010/main" val="1760867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2800" dirty="0">
                <a:latin typeface="宋体" panose="02010600030101010101" pitchFamily="2" charset="-122"/>
                <a:ea typeface="宋体" panose="02010600030101010101" pitchFamily="2" charset="-122"/>
              </a:rPr>
              <a:t>投资银行的机构设置：业务部门</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20</a:t>
            </a:fld>
            <a:endParaRPr lang="zh-CN" altLang="en-US"/>
          </a:p>
        </p:txBody>
      </p:sp>
      <p:grpSp>
        <p:nvGrpSpPr>
          <p:cNvPr id="6" name="组合 5">
            <a:extLst>
              <a:ext uri="{FF2B5EF4-FFF2-40B4-BE49-F238E27FC236}">
                <a16:creationId xmlns:a16="http://schemas.microsoft.com/office/drawing/2014/main" id="{EFDCD5C5-828E-4C7E-9313-1D6359CF524F}"/>
              </a:ext>
            </a:extLst>
          </p:cNvPr>
          <p:cNvGrpSpPr/>
          <p:nvPr/>
        </p:nvGrpSpPr>
        <p:grpSpPr>
          <a:xfrm>
            <a:off x="1895945" y="1752600"/>
            <a:ext cx="7500938" cy="4786312"/>
            <a:chOff x="571500" y="1214438"/>
            <a:chExt cx="7500938" cy="4786312"/>
          </a:xfrm>
        </p:grpSpPr>
        <p:sp>
          <p:nvSpPr>
            <p:cNvPr id="8" name="圆角矩形 6">
              <a:extLst>
                <a:ext uri="{FF2B5EF4-FFF2-40B4-BE49-F238E27FC236}">
                  <a16:creationId xmlns:a16="http://schemas.microsoft.com/office/drawing/2014/main" id="{F3EF5CCB-4C79-43C9-884E-4AC893E2B3CD}"/>
                </a:ext>
              </a:extLst>
            </p:cNvPr>
            <p:cNvSpPr/>
            <p:nvPr/>
          </p:nvSpPr>
          <p:spPr>
            <a:xfrm>
              <a:off x="571500" y="1214438"/>
              <a:ext cx="3500438" cy="642937"/>
            </a:xfrm>
            <a:prstGeom prst="roundRect">
              <a:avLst/>
            </a:prstGeom>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r>
                <a:rPr lang="zh-CN" altLang="en-US" sz="2000" dirty="0"/>
                <a:t>企业融资部</a:t>
              </a:r>
            </a:p>
          </p:txBody>
        </p:sp>
        <p:sp>
          <p:nvSpPr>
            <p:cNvPr id="9" name="圆角矩形 7">
              <a:extLst>
                <a:ext uri="{FF2B5EF4-FFF2-40B4-BE49-F238E27FC236}">
                  <a16:creationId xmlns:a16="http://schemas.microsoft.com/office/drawing/2014/main" id="{AE487AAB-95DC-49E4-9909-7C7B059F1385}"/>
                </a:ext>
              </a:extLst>
            </p:cNvPr>
            <p:cNvSpPr/>
            <p:nvPr/>
          </p:nvSpPr>
          <p:spPr>
            <a:xfrm>
              <a:off x="571500" y="2000250"/>
              <a:ext cx="3500438" cy="642938"/>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r>
                <a:rPr lang="zh-CN" altLang="en-US" sz="2000" dirty="0"/>
                <a:t>公共融资部</a:t>
              </a:r>
            </a:p>
          </p:txBody>
        </p:sp>
        <p:sp>
          <p:nvSpPr>
            <p:cNvPr id="10" name="圆角矩形 8">
              <a:extLst>
                <a:ext uri="{FF2B5EF4-FFF2-40B4-BE49-F238E27FC236}">
                  <a16:creationId xmlns:a16="http://schemas.microsoft.com/office/drawing/2014/main" id="{A6FC6E70-BEBC-42F3-AC07-B4556A762E1E}"/>
                </a:ext>
              </a:extLst>
            </p:cNvPr>
            <p:cNvSpPr/>
            <p:nvPr/>
          </p:nvSpPr>
          <p:spPr>
            <a:xfrm>
              <a:off x="571500" y="2786063"/>
              <a:ext cx="3500438" cy="642937"/>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zh-CN" altLang="en-US" sz="2000" dirty="0"/>
                <a:t>兼并收购部</a:t>
              </a:r>
            </a:p>
          </p:txBody>
        </p:sp>
        <p:sp>
          <p:nvSpPr>
            <p:cNvPr id="11" name="圆角矩形 9">
              <a:extLst>
                <a:ext uri="{FF2B5EF4-FFF2-40B4-BE49-F238E27FC236}">
                  <a16:creationId xmlns:a16="http://schemas.microsoft.com/office/drawing/2014/main" id="{734083B0-415A-4AE4-A2F5-9140FE9B2200}"/>
                </a:ext>
              </a:extLst>
            </p:cNvPr>
            <p:cNvSpPr/>
            <p:nvPr/>
          </p:nvSpPr>
          <p:spPr>
            <a:xfrm>
              <a:off x="571500" y="3643313"/>
              <a:ext cx="3500438" cy="642937"/>
            </a:xfrm>
            <a:prstGeom prst="roundRect">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zh-CN" altLang="en-US" sz="2000" dirty="0"/>
                <a:t>项目融资部</a:t>
              </a:r>
            </a:p>
          </p:txBody>
        </p:sp>
        <p:sp>
          <p:nvSpPr>
            <p:cNvPr id="12" name="圆角矩形 10">
              <a:extLst>
                <a:ext uri="{FF2B5EF4-FFF2-40B4-BE49-F238E27FC236}">
                  <a16:creationId xmlns:a16="http://schemas.microsoft.com/office/drawing/2014/main" id="{B02B1F69-F55D-4EFC-8C0A-10A9C54D0710}"/>
                </a:ext>
              </a:extLst>
            </p:cNvPr>
            <p:cNvSpPr/>
            <p:nvPr/>
          </p:nvSpPr>
          <p:spPr>
            <a:xfrm>
              <a:off x="4572000" y="1214438"/>
              <a:ext cx="3500438" cy="642937"/>
            </a:xfrm>
            <a:prstGeom prst="roundRect">
              <a:avLst/>
            </a:prstGeom>
            <a:solidFill>
              <a:schemeClr val="accent4">
                <a:lumMod val="60000"/>
                <a:lumOff val="40000"/>
              </a:schemeClr>
            </a:solidFill>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zh-CN" altLang="en-US" sz="2000" dirty="0"/>
                <a:t>风险资本部</a:t>
              </a:r>
            </a:p>
          </p:txBody>
        </p:sp>
        <p:sp>
          <p:nvSpPr>
            <p:cNvPr id="13" name="圆角矩形 11">
              <a:extLst>
                <a:ext uri="{FF2B5EF4-FFF2-40B4-BE49-F238E27FC236}">
                  <a16:creationId xmlns:a16="http://schemas.microsoft.com/office/drawing/2014/main" id="{F35C5393-0784-49FE-9DC7-F34FABF15721}"/>
                </a:ext>
              </a:extLst>
            </p:cNvPr>
            <p:cNvSpPr/>
            <p:nvPr/>
          </p:nvSpPr>
          <p:spPr>
            <a:xfrm>
              <a:off x="4572000" y="2071688"/>
              <a:ext cx="3500438" cy="642937"/>
            </a:xfrm>
            <a:prstGeom prst="roundRect">
              <a:avLst/>
            </a:prstGeom>
            <a:solidFill>
              <a:schemeClr val="accent6">
                <a:lumMod val="75000"/>
              </a:schemeClr>
            </a:solidFill>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zh-CN" altLang="en-US" sz="2000" dirty="0"/>
                <a:t>国际业务部</a:t>
              </a:r>
            </a:p>
          </p:txBody>
        </p:sp>
        <p:sp>
          <p:nvSpPr>
            <p:cNvPr id="14" name="圆角矩形 12">
              <a:extLst>
                <a:ext uri="{FF2B5EF4-FFF2-40B4-BE49-F238E27FC236}">
                  <a16:creationId xmlns:a16="http://schemas.microsoft.com/office/drawing/2014/main" id="{3E9C95B8-2298-440F-AF6A-A697EBD80F16}"/>
                </a:ext>
              </a:extLst>
            </p:cNvPr>
            <p:cNvSpPr/>
            <p:nvPr/>
          </p:nvSpPr>
          <p:spPr>
            <a:xfrm>
              <a:off x="571500" y="4500563"/>
              <a:ext cx="3500438" cy="642937"/>
            </a:xfrm>
            <a:prstGeom prst="roundRect">
              <a:avLst/>
            </a:prstGeom>
            <a:solidFill>
              <a:srgbClr val="FFC000"/>
            </a:solidFill>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zh-CN" altLang="en-US" sz="2000" dirty="0"/>
                <a:t>证券交易部</a:t>
              </a:r>
            </a:p>
          </p:txBody>
        </p:sp>
        <p:sp>
          <p:nvSpPr>
            <p:cNvPr id="15" name="圆角矩形 13">
              <a:extLst>
                <a:ext uri="{FF2B5EF4-FFF2-40B4-BE49-F238E27FC236}">
                  <a16:creationId xmlns:a16="http://schemas.microsoft.com/office/drawing/2014/main" id="{3947AE7D-1684-4774-92CD-42420B3FA7ED}"/>
                </a:ext>
              </a:extLst>
            </p:cNvPr>
            <p:cNvSpPr/>
            <p:nvPr/>
          </p:nvSpPr>
          <p:spPr>
            <a:xfrm>
              <a:off x="571500" y="5357813"/>
              <a:ext cx="3500438" cy="642937"/>
            </a:xfrm>
            <a:prstGeom prst="roundRect">
              <a:avLst/>
            </a:prstGeom>
            <a:solidFill>
              <a:srgbClr val="92D050"/>
            </a:solidFill>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zh-CN" altLang="en-US" sz="2000" dirty="0"/>
                <a:t>房地产部</a:t>
              </a:r>
            </a:p>
          </p:txBody>
        </p:sp>
        <p:sp>
          <p:nvSpPr>
            <p:cNvPr id="16" name="圆角矩形 14">
              <a:extLst>
                <a:ext uri="{FF2B5EF4-FFF2-40B4-BE49-F238E27FC236}">
                  <a16:creationId xmlns:a16="http://schemas.microsoft.com/office/drawing/2014/main" id="{8BF8A564-9BE0-4DD9-AC2B-97F751343B3C}"/>
                </a:ext>
              </a:extLst>
            </p:cNvPr>
            <p:cNvSpPr/>
            <p:nvPr/>
          </p:nvSpPr>
          <p:spPr>
            <a:xfrm>
              <a:off x="4572000" y="3000375"/>
              <a:ext cx="3500438" cy="642938"/>
            </a:xfrm>
            <a:prstGeom prst="roundRect">
              <a:avLst/>
            </a:prstGeom>
            <a:solidFill>
              <a:srgbClr val="00B0F0"/>
            </a:solidFill>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zh-CN" altLang="en-US" sz="2000" dirty="0"/>
                <a:t>发展研究部</a:t>
              </a:r>
            </a:p>
          </p:txBody>
        </p:sp>
        <p:sp>
          <p:nvSpPr>
            <p:cNvPr id="17" name="圆角矩形 15">
              <a:extLst>
                <a:ext uri="{FF2B5EF4-FFF2-40B4-BE49-F238E27FC236}">
                  <a16:creationId xmlns:a16="http://schemas.microsoft.com/office/drawing/2014/main" id="{525BFC52-0E72-402A-9B32-8388F21867B7}"/>
                </a:ext>
              </a:extLst>
            </p:cNvPr>
            <p:cNvSpPr/>
            <p:nvPr/>
          </p:nvSpPr>
          <p:spPr>
            <a:xfrm>
              <a:off x="4572000" y="3929063"/>
              <a:ext cx="3500438" cy="642937"/>
            </a:xfrm>
            <a:prstGeom prst="roundRect">
              <a:avLst/>
            </a:prstGeom>
            <a:solidFill>
              <a:schemeClr val="accent6">
                <a:lumMod val="50000"/>
              </a:schemeClr>
            </a:solidFill>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zh-CN" altLang="en-US" sz="2000" dirty="0"/>
                <a:t>私募资金部</a:t>
              </a:r>
            </a:p>
          </p:txBody>
        </p:sp>
        <p:sp>
          <p:nvSpPr>
            <p:cNvPr id="18" name="圆角矩形 16">
              <a:extLst>
                <a:ext uri="{FF2B5EF4-FFF2-40B4-BE49-F238E27FC236}">
                  <a16:creationId xmlns:a16="http://schemas.microsoft.com/office/drawing/2014/main" id="{BBC729AD-0B10-46E0-9623-90742C36BD63}"/>
                </a:ext>
              </a:extLst>
            </p:cNvPr>
            <p:cNvSpPr/>
            <p:nvPr/>
          </p:nvSpPr>
          <p:spPr>
            <a:xfrm>
              <a:off x="4572000" y="4857750"/>
              <a:ext cx="3500438" cy="642938"/>
            </a:xfrm>
            <a:prstGeom prst="roundRect">
              <a:avLst/>
            </a:prstGeom>
            <a:solidFill>
              <a:schemeClr val="bg1">
                <a:lumMod val="75000"/>
              </a:schemeClr>
            </a:solidFill>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zh-CN" altLang="en-US" sz="2000" dirty="0"/>
                <a:t>计划财务部</a:t>
              </a:r>
            </a:p>
          </p:txBody>
        </p:sp>
      </p:grpSp>
    </p:spTree>
    <p:extLst>
      <p:ext uri="{BB962C8B-B14F-4D97-AF65-F5344CB8AC3E}">
        <p14:creationId xmlns:p14="http://schemas.microsoft.com/office/powerpoint/2010/main" val="1112935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2800" dirty="0">
                <a:latin typeface="宋体" panose="02010600030101010101" pitchFamily="2" charset="-122"/>
                <a:ea typeface="宋体" panose="02010600030101010101" pitchFamily="2" charset="-122"/>
              </a:rPr>
              <a:t>投资银行的机构设置：职能部门</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21</a:t>
            </a:fld>
            <a:endParaRPr lang="zh-CN" altLang="en-US"/>
          </a:p>
        </p:txBody>
      </p:sp>
      <p:grpSp>
        <p:nvGrpSpPr>
          <p:cNvPr id="6" name="组合 5">
            <a:extLst>
              <a:ext uri="{FF2B5EF4-FFF2-40B4-BE49-F238E27FC236}">
                <a16:creationId xmlns:a16="http://schemas.microsoft.com/office/drawing/2014/main" id="{1329E11F-0C57-43BC-B8CD-079CDA9FBDB5}"/>
              </a:ext>
            </a:extLst>
          </p:cNvPr>
          <p:cNvGrpSpPr/>
          <p:nvPr/>
        </p:nvGrpSpPr>
        <p:grpSpPr>
          <a:xfrm>
            <a:off x="2220685" y="1690688"/>
            <a:ext cx="7391400" cy="4724400"/>
            <a:chOff x="428596" y="1000125"/>
            <a:chExt cx="8539210" cy="5400675"/>
          </a:xfrm>
        </p:grpSpPr>
        <p:grpSp>
          <p:nvGrpSpPr>
            <p:cNvPr id="8" name="组合 25">
              <a:extLst>
                <a:ext uri="{FF2B5EF4-FFF2-40B4-BE49-F238E27FC236}">
                  <a16:creationId xmlns:a16="http://schemas.microsoft.com/office/drawing/2014/main" id="{139A7754-A2B4-49F7-8EB8-16BADA5E0932}"/>
                </a:ext>
              </a:extLst>
            </p:cNvPr>
            <p:cNvGrpSpPr/>
            <p:nvPr/>
          </p:nvGrpSpPr>
          <p:grpSpPr>
            <a:xfrm>
              <a:off x="428596" y="1000125"/>
              <a:ext cx="8539210" cy="5400675"/>
              <a:chOff x="428596" y="1000125"/>
              <a:chExt cx="8539210" cy="5400675"/>
            </a:xfrm>
          </p:grpSpPr>
          <p:grpSp>
            <p:nvGrpSpPr>
              <p:cNvPr id="13" name="Gruppe 77">
                <a:extLst>
                  <a:ext uri="{FF2B5EF4-FFF2-40B4-BE49-F238E27FC236}">
                    <a16:creationId xmlns:a16="http://schemas.microsoft.com/office/drawing/2014/main" id="{612D0874-64F9-4F3B-AE93-E4B8BF07141B}"/>
                  </a:ext>
                </a:extLst>
              </p:cNvPr>
              <p:cNvGrpSpPr>
                <a:grpSpLocks/>
              </p:cNvGrpSpPr>
              <p:nvPr/>
            </p:nvGrpSpPr>
            <p:grpSpPr bwMode="auto">
              <a:xfrm>
                <a:off x="500063" y="1000125"/>
                <a:ext cx="8075612" cy="5400675"/>
                <a:chOff x="772880" y="1252133"/>
                <a:chExt cx="7438295" cy="5028923"/>
              </a:xfrm>
            </p:grpSpPr>
            <p:grpSp>
              <p:nvGrpSpPr>
                <p:cNvPr id="26" name="Gruppe 37">
                  <a:extLst>
                    <a:ext uri="{FF2B5EF4-FFF2-40B4-BE49-F238E27FC236}">
                      <a16:creationId xmlns:a16="http://schemas.microsoft.com/office/drawing/2014/main" id="{CB655E19-07B4-4651-A39F-8113FBBA49A3}"/>
                    </a:ext>
                  </a:extLst>
                </p:cNvPr>
                <p:cNvGrpSpPr>
                  <a:grpSpLocks/>
                </p:cNvGrpSpPr>
                <p:nvPr/>
              </p:nvGrpSpPr>
              <p:grpSpPr bwMode="auto">
                <a:xfrm>
                  <a:off x="772880" y="1252133"/>
                  <a:ext cx="7438295" cy="1757265"/>
                  <a:chOff x="990600" y="1284790"/>
                  <a:chExt cx="7438295" cy="1757265"/>
                </a:xfrm>
              </p:grpSpPr>
              <p:sp>
                <p:nvSpPr>
                  <p:cNvPr id="28" name="Opadbuet pil 3">
                    <a:extLst>
                      <a:ext uri="{FF2B5EF4-FFF2-40B4-BE49-F238E27FC236}">
                        <a16:creationId xmlns:a16="http://schemas.microsoft.com/office/drawing/2014/main" id="{755162D4-2896-465F-A732-2C6E60AB3E55}"/>
                      </a:ext>
                    </a:extLst>
                  </p:cNvPr>
                  <p:cNvSpPr/>
                  <p:nvPr/>
                </p:nvSpPr>
                <p:spPr bwMode="auto">
                  <a:xfrm rot="10800000" flipH="1">
                    <a:off x="4611048" y="1389744"/>
                    <a:ext cx="3817847" cy="1652656"/>
                  </a:xfrm>
                  <a:prstGeom prst="curvedUpArrow">
                    <a:avLst>
                      <a:gd name="adj1" fmla="val 34081"/>
                      <a:gd name="adj2" fmla="val 50000"/>
                      <a:gd name="adj3" fmla="val 25000"/>
                    </a:avLst>
                  </a:prstGeom>
                  <a:gradFill flip="none" rotWithShape="1">
                    <a:gsLst>
                      <a:gs pos="11000">
                        <a:srgbClr val="43C5FF"/>
                      </a:gs>
                      <a:gs pos="44000">
                        <a:schemeClr val="tx2">
                          <a:lumMod val="60000"/>
                          <a:lumOff val="40000"/>
                        </a:schemeClr>
                      </a:gs>
                      <a:gs pos="44000">
                        <a:srgbClr val="0070C0"/>
                      </a:gs>
                      <a:gs pos="100000">
                        <a:srgbClr val="003192"/>
                      </a:gs>
                    </a:gsLst>
                    <a:lin ang="10800000" scaled="1"/>
                    <a:tileRect/>
                  </a:gradFill>
                  <a:ln w="76200" cap="flat" cmpd="sng" algn="ctr">
                    <a:noFill/>
                    <a:prstDash val="solid"/>
                  </a:ln>
                  <a:effectLst/>
                </p:spPr>
                <p:txBody>
                  <a:bodyPr anchor="ctr"/>
                  <a:lstStyle/>
                  <a:p>
                    <a:pPr algn="ctr">
                      <a:defRPr/>
                    </a:pPr>
                    <a:endParaRPr lang="zh-CN" altLang="zh-CN" sz="4000">
                      <a:solidFill>
                        <a:schemeClr val="bg1"/>
                      </a:solidFill>
                      <a:latin typeface="Calibri" pitchFamily="34" charset="0"/>
                    </a:endParaRPr>
                  </a:p>
                </p:txBody>
              </p:sp>
              <p:sp>
                <p:nvSpPr>
                  <p:cNvPr id="29" name="Opadbuet pil 31">
                    <a:extLst>
                      <a:ext uri="{FF2B5EF4-FFF2-40B4-BE49-F238E27FC236}">
                        <a16:creationId xmlns:a16="http://schemas.microsoft.com/office/drawing/2014/main" id="{5C20D177-611C-4BD8-B8E6-5699AFF03DE3}"/>
                      </a:ext>
                    </a:extLst>
                  </p:cNvPr>
                  <p:cNvSpPr/>
                  <p:nvPr/>
                </p:nvSpPr>
                <p:spPr bwMode="auto">
                  <a:xfrm rot="10800000">
                    <a:off x="990600" y="1389744"/>
                    <a:ext cx="4038642" cy="1652656"/>
                  </a:xfrm>
                  <a:prstGeom prst="curvedUpArrow">
                    <a:avLst>
                      <a:gd name="adj1" fmla="val 31486"/>
                      <a:gd name="adj2" fmla="val 50000"/>
                      <a:gd name="adj3" fmla="val 25000"/>
                    </a:avLst>
                  </a:prstGeom>
                  <a:gradFill flip="none" rotWithShape="1">
                    <a:gsLst>
                      <a:gs pos="11000">
                        <a:srgbClr val="43C5FF"/>
                      </a:gs>
                      <a:gs pos="44000">
                        <a:schemeClr val="tx2">
                          <a:lumMod val="60000"/>
                          <a:lumOff val="40000"/>
                        </a:schemeClr>
                      </a:gs>
                      <a:gs pos="44000">
                        <a:srgbClr val="0070C0"/>
                      </a:gs>
                      <a:gs pos="100000">
                        <a:srgbClr val="003192"/>
                      </a:gs>
                    </a:gsLst>
                    <a:lin ang="10800000" scaled="1"/>
                    <a:tileRect/>
                  </a:gradFill>
                  <a:ln w="76200" cap="flat" cmpd="sng" algn="ctr">
                    <a:noFill/>
                    <a:prstDash val="solid"/>
                  </a:ln>
                  <a:effectLst/>
                </p:spPr>
                <p:txBody>
                  <a:bodyPr anchor="ctr"/>
                  <a:lstStyle/>
                  <a:p>
                    <a:pPr algn="ctr">
                      <a:defRPr/>
                    </a:pPr>
                    <a:endParaRPr lang="zh-CN" altLang="zh-CN" sz="4000">
                      <a:solidFill>
                        <a:schemeClr val="bg1"/>
                      </a:solidFill>
                      <a:latin typeface="Calibri" pitchFamily="34" charset="0"/>
                    </a:endParaRPr>
                  </a:p>
                </p:txBody>
              </p:sp>
              <p:sp>
                <p:nvSpPr>
                  <p:cNvPr id="30" name="Opadbuet pil 33">
                    <a:extLst>
                      <a:ext uri="{FF2B5EF4-FFF2-40B4-BE49-F238E27FC236}">
                        <a16:creationId xmlns:a16="http://schemas.microsoft.com/office/drawing/2014/main" id="{64080CA3-D0F1-41FE-A6A3-471C1F5668D8}"/>
                      </a:ext>
                    </a:extLst>
                  </p:cNvPr>
                  <p:cNvSpPr/>
                  <p:nvPr/>
                </p:nvSpPr>
                <p:spPr bwMode="auto">
                  <a:xfrm rot="10800000" flipH="1">
                    <a:off x="4562795" y="1284790"/>
                    <a:ext cx="1919891" cy="1757610"/>
                  </a:xfrm>
                  <a:prstGeom prst="curvedUpArrow">
                    <a:avLst>
                      <a:gd name="adj1" fmla="val 31097"/>
                      <a:gd name="adj2" fmla="val 50000"/>
                      <a:gd name="adj3" fmla="val 25000"/>
                    </a:avLst>
                  </a:prstGeom>
                  <a:gradFill flip="none" rotWithShape="1">
                    <a:gsLst>
                      <a:gs pos="11000">
                        <a:srgbClr val="43C5FF"/>
                      </a:gs>
                      <a:gs pos="44000">
                        <a:schemeClr val="tx2">
                          <a:lumMod val="60000"/>
                          <a:lumOff val="40000"/>
                        </a:schemeClr>
                      </a:gs>
                      <a:gs pos="44000">
                        <a:srgbClr val="0070C0"/>
                      </a:gs>
                      <a:gs pos="100000">
                        <a:srgbClr val="003192"/>
                      </a:gs>
                    </a:gsLst>
                    <a:lin ang="10800000" scaled="1"/>
                    <a:tileRect/>
                  </a:gradFill>
                  <a:ln w="76200" cap="flat" cmpd="sng" algn="ctr">
                    <a:noFill/>
                    <a:prstDash val="solid"/>
                  </a:ln>
                  <a:effectLst/>
                </p:spPr>
                <p:txBody>
                  <a:bodyPr anchor="ctr"/>
                  <a:lstStyle/>
                  <a:p>
                    <a:pPr algn="ctr">
                      <a:defRPr/>
                    </a:pPr>
                    <a:endParaRPr lang="zh-CN" altLang="zh-CN" sz="4000">
                      <a:solidFill>
                        <a:schemeClr val="bg1"/>
                      </a:solidFill>
                      <a:latin typeface="Calibri" pitchFamily="34" charset="0"/>
                    </a:endParaRPr>
                  </a:p>
                </p:txBody>
              </p:sp>
              <p:sp>
                <p:nvSpPr>
                  <p:cNvPr id="31" name="Opadbuet pil 3">
                    <a:extLst>
                      <a:ext uri="{FF2B5EF4-FFF2-40B4-BE49-F238E27FC236}">
                        <a16:creationId xmlns:a16="http://schemas.microsoft.com/office/drawing/2014/main" id="{AB6979E4-5D16-4FCA-9826-4610C24B1945}"/>
                      </a:ext>
                    </a:extLst>
                  </p:cNvPr>
                  <p:cNvSpPr/>
                  <p:nvPr/>
                </p:nvSpPr>
                <p:spPr bwMode="auto">
                  <a:xfrm rot="10800000">
                    <a:off x="2907565" y="1308442"/>
                    <a:ext cx="2219645" cy="1733959"/>
                  </a:xfrm>
                  <a:prstGeom prst="curvedUpArrow">
                    <a:avLst>
                      <a:gd name="adj1" fmla="val 32417"/>
                      <a:gd name="adj2" fmla="val 50000"/>
                      <a:gd name="adj3" fmla="val 25000"/>
                    </a:avLst>
                  </a:prstGeom>
                  <a:gradFill flip="none" rotWithShape="1">
                    <a:gsLst>
                      <a:gs pos="11000">
                        <a:srgbClr val="43C5FF"/>
                      </a:gs>
                      <a:gs pos="44000">
                        <a:schemeClr val="tx2">
                          <a:lumMod val="60000"/>
                          <a:lumOff val="40000"/>
                        </a:schemeClr>
                      </a:gs>
                      <a:gs pos="44000">
                        <a:srgbClr val="0070C0"/>
                      </a:gs>
                      <a:gs pos="100000">
                        <a:srgbClr val="003192"/>
                      </a:gs>
                    </a:gsLst>
                    <a:lin ang="10800000" scaled="1"/>
                    <a:tileRect/>
                  </a:gradFill>
                  <a:ln w="76200" cap="flat" cmpd="sng" algn="ctr">
                    <a:noFill/>
                    <a:prstDash val="solid"/>
                  </a:ln>
                  <a:effectLst/>
                </p:spPr>
                <p:txBody>
                  <a:bodyPr anchor="ctr"/>
                  <a:lstStyle/>
                  <a:p>
                    <a:pPr algn="ctr">
                      <a:defRPr/>
                    </a:pPr>
                    <a:endParaRPr lang="zh-CN" altLang="zh-CN" sz="4000">
                      <a:solidFill>
                        <a:schemeClr val="bg1"/>
                      </a:solidFill>
                      <a:latin typeface="Calibri" pitchFamily="34" charset="0"/>
                    </a:endParaRPr>
                  </a:p>
                </p:txBody>
              </p:sp>
            </p:grpSp>
            <p:sp>
              <p:nvSpPr>
                <p:cNvPr id="27" name="Rektangel 76">
                  <a:extLst>
                    <a:ext uri="{FF2B5EF4-FFF2-40B4-BE49-F238E27FC236}">
                      <a16:creationId xmlns:a16="http://schemas.microsoft.com/office/drawing/2014/main" id="{B5D88302-FDC8-456D-972A-08112314D5D7}"/>
                    </a:ext>
                  </a:extLst>
                </p:cNvPr>
                <p:cNvSpPr>
                  <a:spLocks noChangeArrowheads="1"/>
                </p:cNvSpPr>
                <p:nvPr/>
              </p:nvSpPr>
              <p:spPr bwMode="auto">
                <a:xfrm>
                  <a:off x="4289598" y="2939552"/>
                  <a:ext cx="674766" cy="3341504"/>
                </a:xfrm>
                <a:prstGeom prst="rect">
                  <a:avLst/>
                </a:prstGeom>
                <a:gradFill rotWithShape="1">
                  <a:gsLst>
                    <a:gs pos="0">
                      <a:srgbClr val="0070C0"/>
                    </a:gs>
                    <a:gs pos="100000">
                      <a:srgbClr val="003192"/>
                    </a:gs>
                  </a:gsLst>
                  <a:lin ang="16200000" scaled="1"/>
                </a:gradFill>
                <a:ln w="76200" algn="ctr">
                  <a:noFill/>
                  <a:miter lim="800000"/>
                  <a:headEnd/>
                  <a:tailEnd/>
                </a:ln>
              </p:spPr>
              <p:txBody>
                <a:bodyPr anchor="ctr"/>
                <a:lstStyle/>
                <a:p>
                  <a:pPr algn="ctr"/>
                  <a:endParaRPr lang="zh-CN" altLang="zh-CN" sz="4000">
                    <a:solidFill>
                      <a:schemeClr val="bg1"/>
                    </a:solidFill>
                    <a:latin typeface="Calibri" pitchFamily="34" charset="0"/>
                  </a:endParaRPr>
                </a:p>
              </p:txBody>
            </p:sp>
          </p:grpSp>
          <p:grpSp>
            <p:nvGrpSpPr>
              <p:cNvPr id="14" name="Gruppe 37">
                <a:extLst>
                  <a:ext uri="{FF2B5EF4-FFF2-40B4-BE49-F238E27FC236}">
                    <a16:creationId xmlns:a16="http://schemas.microsoft.com/office/drawing/2014/main" id="{7C0927EE-ABAA-4A08-9181-33EA103908D5}"/>
                  </a:ext>
                </a:extLst>
              </p:cNvPr>
              <p:cNvGrpSpPr>
                <a:grpSpLocks/>
              </p:cNvGrpSpPr>
              <p:nvPr/>
            </p:nvGrpSpPr>
            <p:grpSpPr bwMode="auto">
              <a:xfrm>
                <a:off x="428596" y="2928934"/>
                <a:ext cx="1752600" cy="3200400"/>
                <a:chOff x="2220686" y="2809504"/>
                <a:chExt cx="2177143" cy="4082686"/>
              </a:xfrm>
              <a:solidFill>
                <a:schemeClr val="tx2">
                  <a:lumMod val="40000"/>
                  <a:lumOff val="60000"/>
                </a:schemeClr>
              </a:solidFill>
            </p:grpSpPr>
            <p:sp>
              <p:nvSpPr>
                <p:cNvPr id="24" name="Rektangel 68">
                  <a:extLst>
                    <a:ext uri="{FF2B5EF4-FFF2-40B4-BE49-F238E27FC236}">
                      <a16:creationId xmlns:a16="http://schemas.microsoft.com/office/drawing/2014/main" id="{209FDB34-AB25-49E0-8E56-763446284299}"/>
                    </a:ext>
                  </a:extLst>
                </p:cNvPr>
                <p:cNvSpPr/>
                <p:nvPr/>
              </p:nvSpPr>
              <p:spPr>
                <a:xfrm>
                  <a:off x="2222657" y="2809504"/>
                  <a:ext cx="2175172" cy="139735"/>
                </a:xfrm>
                <a:prstGeom prst="rect">
                  <a:avLst/>
                </a:prstGeom>
                <a:grpFill/>
                <a:ln w="9525" cap="flat" cmpd="sng" algn="ctr">
                  <a:solidFill>
                    <a:schemeClr val="tx2">
                      <a:lumMod val="60000"/>
                      <a:lumOff val="40000"/>
                    </a:schemeClr>
                  </a:solidFill>
                  <a:prstDash val="solid"/>
                </a:ln>
                <a:effectLst/>
              </p:spPr>
              <p:txBody>
                <a:bodyPr anchor="ctr"/>
                <a:lstStyle/>
                <a:p>
                  <a:pPr algn="ctr">
                    <a:defRPr/>
                  </a:pPr>
                  <a:endParaRPr lang="zh-CN" altLang="zh-CN">
                    <a:solidFill>
                      <a:srgbClr val="FFFFFF"/>
                    </a:solidFill>
                    <a:latin typeface="Calibri" pitchFamily="34" charset="0"/>
                  </a:endParaRPr>
                </a:p>
              </p:txBody>
            </p:sp>
            <p:sp>
              <p:nvSpPr>
                <p:cNvPr id="25" name="Rektangel 69">
                  <a:extLst>
                    <a:ext uri="{FF2B5EF4-FFF2-40B4-BE49-F238E27FC236}">
                      <a16:creationId xmlns:a16="http://schemas.microsoft.com/office/drawing/2014/main" id="{76B0F8EB-BEC3-4656-A35B-2FC54BC10904}"/>
                    </a:ext>
                  </a:extLst>
                </p:cNvPr>
                <p:cNvSpPr/>
                <p:nvPr/>
              </p:nvSpPr>
              <p:spPr>
                <a:xfrm>
                  <a:off x="2220686" y="2928988"/>
                  <a:ext cx="2177143" cy="3963202"/>
                </a:xfrm>
                <a:prstGeom prst="rect">
                  <a:avLst/>
                </a:prstGeom>
                <a:grpFill/>
                <a:ln w="9525" cap="flat" cmpd="sng" algn="ctr">
                  <a:solidFill>
                    <a:sysClr val="window" lastClr="FFFFFF">
                      <a:lumMod val="85000"/>
                    </a:sysClr>
                  </a:solidFill>
                  <a:prstDash val="solid"/>
                </a:ln>
                <a:effectLst>
                  <a:outerShdw blurRad="40000" dist="23000" dir="5400000" rotWithShape="0">
                    <a:srgbClr val="000000">
                      <a:alpha val="35000"/>
                    </a:srgbClr>
                  </a:outerShdw>
                </a:effectLst>
              </p:spPr>
              <p:txBody>
                <a:bodyPr anchor="ctr"/>
                <a:lstStyle/>
                <a:p>
                  <a:pPr algn="ctr">
                    <a:defRPr/>
                  </a:pPr>
                  <a:endParaRPr lang="zh-CN" altLang="zh-CN">
                    <a:solidFill>
                      <a:srgbClr val="FFFFFF"/>
                    </a:solidFill>
                    <a:latin typeface="Calibri" pitchFamily="34" charset="0"/>
                  </a:endParaRPr>
                </a:p>
              </p:txBody>
            </p:sp>
          </p:grpSp>
          <p:grpSp>
            <p:nvGrpSpPr>
              <p:cNvPr id="15" name="Gruppe 37">
                <a:extLst>
                  <a:ext uri="{FF2B5EF4-FFF2-40B4-BE49-F238E27FC236}">
                    <a16:creationId xmlns:a16="http://schemas.microsoft.com/office/drawing/2014/main" id="{9BBAB5A0-F6B1-4580-BE6F-656569EC4BFC}"/>
                  </a:ext>
                </a:extLst>
              </p:cNvPr>
              <p:cNvGrpSpPr>
                <a:grpSpLocks/>
              </p:cNvGrpSpPr>
              <p:nvPr/>
            </p:nvGrpSpPr>
            <p:grpSpPr bwMode="auto">
              <a:xfrm>
                <a:off x="2357422" y="2928934"/>
                <a:ext cx="1752600" cy="3200400"/>
                <a:chOff x="2220686" y="2809504"/>
                <a:chExt cx="2177143" cy="4082686"/>
              </a:xfrm>
              <a:solidFill>
                <a:schemeClr val="tx2">
                  <a:lumMod val="40000"/>
                  <a:lumOff val="60000"/>
                </a:schemeClr>
              </a:solidFill>
            </p:grpSpPr>
            <p:sp>
              <p:nvSpPr>
                <p:cNvPr id="22" name="Rektangel 64">
                  <a:extLst>
                    <a:ext uri="{FF2B5EF4-FFF2-40B4-BE49-F238E27FC236}">
                      <a16:creationId xmlns:a16="http://schemas.microsoft.com/office/drawing/2014/main" id="{BD78537D-0DC6-4F44-AB63-961505933009}"/>
                    </a:ext>
                  </a:extLst>
                </p:cNvPr>
                <p:cNvSpPr/>
                <p:nvPr/>
              </p:nvSpPr>
              <p:spPr>
                <a:xfrm>
                  <a:off x="2222657" y="2809504"/>
                  <a:ext cx="2175172" cy="139734"/>
                </a:xfrm>
                <a:prstGeom prst="rect">
                  <a:avLst/>
                </a:prstGeom>
                <a:grpFill/>
                <a:ln w="9525" cap="flat" cmpd="sng" algn="ctr">
                  <a:solidFill>
                    <a:schemeClr val="tx2">
                      <a:lumMod val="60000"/>
                      <a:lumOff val="40000"/>
                    </a:schemeClr>
                  </a:solidFill>
                  <a:prstDash val="solid"/>
                </a:ln>
                <a:effectLst/>
              </p:spPr>
              <p:txBody>
                <a:bodyPr anchor="ctr"/>
                <a:lstStyle/>
                <a:p>
                  <a:pPr algn="ctr">
                    <a:defRPr/>
                  </a:pPr>
                  <a:endParaRPr lang="zh-CN" altLang="zh-CN">
                    <a:solidFill>
                      <a:srgbClr val="FFFFFF"/>
                    </a:solidFill>
                    <a:latin typeface="Calibri" pitchFamily="34" charset="0"/>
                  </a:endParaRPr>
                </a:p>
              </p:txBody>
            </p:sp>
            <p:sp>
              <p:nvSpPr>
                <p:cNvPr id="23" name="Rektangel 65">
                  <a:extLst>
                    <a:ext uri="{FF2B5EF4-FFF2-40B4-BE49-F238E27FC236}">
                      <a16:creationId xmlns:a16="http://schemas.microsoft.com/office/drawing/2014/main" id="{703CDDC8-0660-4A02-AFD7-F737DA164289}"/>
                    </a:ext>
                  </a:extLst>
                </p:cNvPr>
                <p:cNvSpPr/>
                <p:nvPr/>
              </p:nvSpPr>
              <p:spPr>
                <a:xfrm>
                  <a:off x="2220686" y="2928987"/>
                  <a:ext cx="2177143" cy="3963203"/>
                </a:xfrm>
                <a:prstGeom prst="rect">
                  <a:avLst/>
                </a:prstGeom>
                <a:grpFill/>
                <a:ln w="9525" cap="flat" cmpd="sng" algn="ctr">
                  <a:solidFill>
                    <a:sysClr val="window" lastClr="FFFFFF">
                      <a:lumMod val="85000"/>
                    </a:sysClr>
                  </a:solidFill>
                  <a:prstDash val="solid"/>
                </a:ln>
                <a:effectLst>
                  <a:outerShdw blurRad="40000" dist="23000" dir="5400000" rotWithShape="0">
                    <a:srgbClr val="000000">
                      <a:alpha val="35000"/>
                    </a:srgbClr>
                  </a:outerShdw>
                </a:effectLst>
              </p:spPr>
              <p:txBody>
                <a:bodyPr anchor="ctr"/>
                <a:lstStyle/>
                <a:p>
                  <a:pPr algn="ctr">
                    <a:defRPr/>
                  </a:pPr>
                  <a:endParaRPr lang="zh-CN" altLang="zh-CN">
                    <a:solidFill>
                      <a:srgbClr val="FFFFFF"/>
                    </a:solidFill>
                    <a:latin typeface="Calibri" pitchFamily="34" charset="0"/>
                  </a:endParaRPr>
                </a:p>
              </p:txBody>
            </p:sp>
          </p:grpSp>
          <p:grpSp>
            <p:nvGrpSpPr>
              <p:cNvPr id="16" name="Gruppe 37">
                <a:extLst>
                  <a:ext uri="{FF2B5EF4-FFF2-40B4-BE49-F238E27FC236}">
                    <a16:creationId xmlns:a16="http://schemas.microsoft.com/office/drawing/2014/main" id="{692D3DDE-BB22-4823-B5D1-A010632A288C}"/>
                  </a:ext>
                </a:extLst>
              </p:cNvPr>
              <p:cNvGrpSpPr>
                <a:grpSpLocks/>
              </p:cNvGrpSpPr>
              <p:nvPr/>
            </p:nvGrpSpPr>
            <p:grpSpPr bwMode="auto">
              <a:xfrm>
                <a:off x="5214938" y="2928938"/>
                <a:ext cx="1752600" cy="3200400"/>
                <a:chOff x="2220686" y="2809504"/>
                <a:chExt cx="2177143" cy="4082686"/>
              </a:xfrm>
            </p:grpSpPr>
            <p:sp>
              <p:nvSpPr>
                <p:cNvPr id="20" name="Rektangel 58">
                  <a:extLst>
                    <a:ext uri="{FF2B5EF4-FFF2-40B4-BE49-F238E27FC236}">
                      <a16:creationId xmlns:a16="http://schemas.microsoft.com/office/drawing/2014/main" id="{B23BDA4D-55B7-47FF-ACF1-DFEFA278AC18}"/>
                    </a:ext>
                  </a:extLst>
                </p:cNvPr>
                <p:cNvSpPr/>
                <p:nvPr/>
              </p:nvSpPr>
              <p:spPr>
                <a:xfrm>
                  <a:off x="2222657" y="2809504"/>
                  <a:ext cx="2175172" cy="139734"/>
                </a:xfrm>
                <a:prstGeom prst="rect">
                  <a:avLst/>
                </a:prstGeom>
                <a:gradFill flip="none" rotWithShape="1">
                  <a:gsLst>
                    <a:gs pos="44000">
                      <a:srgbClr val="1F88C8"/>
                    </a:gs>
                    <a:gs pos="100000">
                      <a:srgbClr val="78F8FF"/>
                    </a:gs>
                  </a:gsLst>
                  <a:lin ang="16200000" scaled="1"/>
                  <a:tileRect/>
                </a:gradFill>
                <a:ln w="9525" cap="flat" cmpd="sng" algn="ctr">
                  <a:solidFill>
                    <a:schemeClr val="tx2">
                      <a:lumMod val="60000"/>
                      <a:lumOff val="40000"/>
                    </a:schemeClr>
                  </a:solidFill>
                  <a:prstDash val="solid"/>
                </a:ln>
                <a:effectLst/>
              </p:spPr>
              <p:txBody>
                <a:bodyPr anchor="ctr"/>
                <a:lstStyle/>
                <a:p>
                  <a:pPr algn="ctr">
                    <a:defRPr/>
                  </a:pPr>
                  <a:endParaRPr lang="zh-CN" altLang="zh-CN">
                    <a:solidFill>
                      <a:srgbClr val="FFFFFF"/>
                    </a:solidFill>
                    <a:latin typeface="Calibri" pitchFamily="34" charset="0"/>
                  </a:endParaRPr>
                </a:p>
              </p:txBody>
            </p:sp>
            <p:sp>
              <p:nvSpPr>
                <p:cNvPr id="21" name="Rektangel 59">
                  <a:extLst>
                    <a:ext uri="{FF2B5EF4-FFF2-40B4-BE49-F238E27FC236}">
                      <a16:creationId xmlns:a16="http://schemas.microsoft.com/office/drawing/2014/main" id="{9725D370-9CC2-4D9E-B77B-7D807B871CB8}"/>
                    </a:ext>
                  </a:extLst>
                </p:cNvPr>
                <p:cNvSpPr/>
                <p:nvPr/>
              </p:nvSpPr>
              <p:spPr>
                <a:xfrm>
                  <a:off x="2220686" y="2928987"/>
                  <a:ext cx="2177143" cy="3963203"/>
                </a:xfrm>
                <a:prstGeom prst="rect">
                  <a:avLst/>
                </a:prstGeom>
                <a:gradFill rotWithShape="1">
                  <a:gsLst>
                    <a:gs pos="0">
                      <a:schemeClr val="accent5">
                        <a:lumMod val="40000"/>
                        <a:lumOff val="60000"/>
                      </a:schemeClr>
                    </a:gs>
                    <a:gs pos="100000">
                      <a:schemeClr val="tx2">
                        <a:lumMod val="40000"/>
                        <a:lumOff val="60000"/>
                      </a:schemeClr>
                    </a:gs>
                  </a:gsLst>
                  <a:lin ang="16200000" scaled="0"/>
                </a:gradFill>
                <a:ln w="9525" cap="flat" cmpd="sng" algn="ctr">
                  <a:solidFill>
                    <a:srgbClr val="00B0F0"/>
                  </a:solidFill>
                  <a:prstDash val="solid"/>
                </a:ln>
                <a:effectLst>
                  <a:outerShdw blurRad="40000" dist="23000" dir="5400000" rotWithShape="0">
                    <a:srgbClr val="000000">
                      <a:alpha val="35000"/>
                    </a:srgbClr>
                  </a:outerShdw>
                </a:effectLst>
              </p:spPr>
              <p:txBody>
                <a:bodyPr anchor="ctr"/>
                <a:lstStyle/>
                <a:p>
                  <a:pPr algn="ctr">
                    <a:defRPr/>
                  </a:pPr>
                  <a:endParaRPr lang="zh-CN" altLang="zh-CN">
                    <a:solidFill>
                      <a:srgbClr val="FFFFFF"/>
                    </a:solidFill>
                    <a:latin typeface="Calibri" pitchFamily="34" charset="0"/>
                  </a:endParaRPr>
                </a:p>
              </p:txBody>
            </p:sp>
          </p:grpSp>
          <p:grpSp>
            <p:nvGrpSpPr>
              <p:cNvPr id="17" name="Gruppe 37">
                <a:extLst>
                  <a:ext uri="{FF2B5EF4-FFF2-40B4-BE49-F238E27FC236}">
                    <a16:creationId xmlns:a16="http://schemas.microsoft.com/office/drawing/2014/main" id="{47267193-AF82-4905-A44D-57302E8A9814}"/>
                  </a:ext>
                </a:extLst>
              </p:cNvPr>
              <p:cNvGrpSpPr>
                <a:grpSpLocks/>
              </p:cNvGrpSpPr>
              <p:nvPr/>
            </p:nvGrpSpPr>
            <p:grpSpPr bwMode="auto">
              <a:xfrm>
                <a:off x="7215206" y="2928934"/>
                <a:ext cx="1752600" cy="3200400"/>
                <a:chOff x="2220686" y="2809504"/>
                <a:chExt cx="2177143" cy="4082686"/>
              </a:xfrm>
              <a:solidFill>
                <a:schemeClr val="tx2">
                  <a:lumMod val="40000"/>
                  <a:lumOff val="60000"/>
                </a:schemeClr>
              </a:solidFill>
            </p:grpSpPr>
            <p:sp>
              <p:nvSpPr>
                <p:cNvPr id="18" name="Rektangel 50">
                  <a:extLst>
                    <a:ext uri="{FF2B5EF4-FFF2-40B4-BE49-F238E27FC236}">
                      <a16:creationId xmlns:a16="http://schemas.microsoft.com/office/drawing/2014/main" id="{6D4B580C-F88A-4A42-88D8-5FE1D43C3B0F}"/>
                    </a:ext>
                  </a:extLst>
                </p:cNvPr>
                <p:cNvSpPr/>
                <p:nvPr/>
              </p:nvSpPr>
              <p:spPr>
                <a:xfrm>
                  <a:off x="2222657" y="2809504"/>
                  <a:ext cx="2175172" cy="139734"/>
                </a:xfrm>
                <a:prstGeom prst="rect">
                  <a:avLst/>
                </a:prstGeom>
                <a:grpFill/>
                <a:ln w="9525" cap="flat" cmpd="sng" algn="ctr">
                  <a:solidFill>
                    <a:schemeClr val="tx2">
                      <a:lumMod val="60000"/>
                      <a:lumOff val="40000"/>
                    </a:schemeClr>
                  </a:solidFill>
                  <a:prstDash val="solid"/>
                </a:ln>
                <a:effectLst/>
              </p:spPr>
              <p:txBody>
                <a:bodyPr anchor="ctr"/>
                <a:lstStyle/>
                <a:p>
                  <a:pPr algn="ctr">
                    <a:defRPr/>
                  </a:pPr>
                  <a:endParaRPr lang="zh-CN" altLang="zh-CN">
                    <a:solidFill>
                      <a:srgbClr val="FFFFFF"/>
                    </a:solidFill>
                    <a:latin typeface="Calibri" pitchFamily="34" charset="0"/>
                  </a:endParaRPr>
                </a:p>
              </p:txBody>
            </p:sp>
            <p:sp>
              <p:nvSpPr>
                <p:cNvPr id="19" name="Rektangel 51">
                  <a:extLst>
                    <a:ext uri="{FF2B5EF4-FFF2-40B4-BE49-F238E27FC236}">
                      <a16:creationId xmlns:a16="http://schemas.microsoft.com/office/drawing/2014/main" id="{20FED8ED-1305-4D27-9571-442743104A99}"/>
                    </a:ext>
                  </a:extLst>
                </p:cNvPr>
                <p:cNvSpPr/>
                <p:nvPr/>
              </p:nvSpPr>
              <p:spPr>
                <a:xfrm>
                  <a:off x="2220686" y="2928987"/>
                  <a:ext cx="2177143" cy="3963203"/>
                </a:xfrm>
                <a:prstGeom prst="rect">
                  <a:avLst/>
                </a:prstGeom>
                <a:grpFill/>
                <a:ln w="9525" cap="flat" cmpd="sng" algn="ctr">
                  <a:solidFill>
                    <a:sysClr val="window" lastClr="FFFFFF">
                      <a:lumMod val="85000"/>
                    </a:sysClr>
                  </a:solidFill>
                  <a:prstDash val="solid"/>
                </a:ln>
                <a:effectLst>
                  <a:outerShdw blurRad="40000" dist="23000" dir="5400000" rotWithShape="0">
                    <a:srgbClr val="000000">
                      <a:alpha val="35000"/>
                    </a:srgbClr>
                  </a:outerShdw>
                </a:effectLst>
              </p:spPr>
              <p:txBody>
                <a:bodyPr anchor="ctr"/>
                <a:lstStyle/>
                <a:p>
                  <a:pPr algn="ctr">
                    <a:defRPr/>
                  </a:pPr>
                  <a:endParaRPr lang="zh-CN" altLang="zh-CN">
                    <a:solidFill>
                      <a:srgbClr val="FFFFFF"/>
                    </a:solidFill>
                    <a:latin typeface="Calibri" pitchFamily="34" charset="0"/>
                  </a:endParaRPr>
                </a:p>
              </p:txBody>
            </p:sp>
          </p:grpSp>
        </p:grpSp>
        <p:sp>
          <p:nvSpPr>
            <p:cNvPr id="9" name="TextBox 24">
              <a:extLst>
                <a:ext uri="{FF2B5EF4-FFF2-40B4-BE49-F238E27FC236}">
                  <a16:creationId xmlns:a16="http://schemas.microsoft.com/office/drawing/2014/main" id="{F9FA2060-E4BB-4DF0-A0E2-92067FF05F96}"/>
                </a:ext>
              </a:extLst>
            </p:cNvPr>
            <p:cNvSpPr txBox="1">
              <a:spLocks noChangeArrowheads="1"/>
            </p:cNvSpPr>
            <p:nvPr/>
          </p:nvSpPr>
          <p:spPr bwMode="auto">
            <a:xfrm>
              <a:off x="1009650" y="3000375"/>
              <a:ext cx="554038" cy="2571750"/>
            </a:xfrm>
            <a:prstGeom prst="rect">
              <a:avLst/>
            </a:prstGeom>
            <a:noFill/>
            <a:ln w="9525">
              <a:noFill/>
              <a:miter lim="800000"/>
              <a:headEnd/>
              <a:tailEnd/>
            </a:ln>
          </p:spPr>
          <p:txBody>
            <a:bodyPr vert="eaVert">
              <a:spAutoFit/>
            </a:bodyPr>
            <a:lstStyle/>
            <a:p>
              <a:pPr algn="ctr"/>
              <a:r>
                <a:rPr lang="en-US" altLang="zh-CN" sz="2400"/>
                <a:t>         </a:t>
              </a:r>
              <a:r>
                <a:rPr lang="zh-CN" altLang="en-US" sz="2400"/>
                <a:t>财务部</a:t>
              </a:r>
              <a:endParaRPr lang="en-US" altLang="zh-CN" sz="2400"/>
            </a:p>
          </p:txBody>
        </p:sp>
        <p:sp>
          <p:nvSpPr>
            <p:cNvPr id="10" name="TextBox 25">
              <a:extLst>
                <a:ext uri="{FF2B5EF4-FFF2-40B4-BE49-F238E27FC236}">
                  <a16:creationId xmlns:a16="http://schemas.microsoft.com/office/drawing/2014/main" id="{4F8D1095-EB2D-46A2-B997-D065C0F3E9F1}"/>
                </a:ext>
              </a:extLst>
            </p:cNvPr>
            <p:cNvSpPr txBox="1">
              <a:spLocks noChangeArrowheads="1"/>
            </p:cNvSpPr>
            <p:nvPr/>
          </p:nvSpPr>
          <p:spPr bwMode="auto">
            <a:xfrm>
              <a:off x="2938463" y="3571875"/>
              <a:ext cx="554037" cy="2071688"/>
            </a:xfrm>
            <a:prstGeom prst="rect">
              <a:avLst/>
            </a:prstGeom>
            <a:noFill/>
            <a:ln w="9525">
              <a:noFill/>
              <a:miter lim="800000"/>
              <a:headEnd/>
              <a:tailEnd/>
            </a:ln>
          </p:spPr>
          <p:txBody>
            <a:bodyPr vert="eaVert">
              <a:spAutoFit/>
            </a:bodyPr>
            <a:lstStyle/>
            <a:p>
              <a:pPr algn="ctr"/>
              <a:r>
                <a:rPr lang="en-US" altLang="zh-CN" sz="2400" dirty="0"/>
                <a:t>  </a:t>
              </a:r>
              <a:r>
                <a:rPr lang="zh-CN" altLang="en-US" sz="2400" dirty="0"/>
                <a:t>人力资源部</a:t>
              </a:r>
            </a:p>
          </p:txBody>
        </p:sp>
        <p:sp>
          <p:nvSpPr>
            <p:cNvPr id="11" name="TextBox 26">
              <a:extLst>
                <a:ext uri="{FF2B5EF4-FFF2-40B4-BE49-F238E27FC236}">
                  <a16:creationId xmlns:a16="http://schemas.microsoft.com/office/drawing/2014/main" id="{7E56F503-BC65-4895-9424-D7CE45124E3F}"/>
                </a:ext>
              </a:extLst>
            </p:cNvPr>
            <p:cNvSpPr txBox="1">
              <a:spLocks noChangeArrowheads="1"/>
            </p:cNvSpPr>
            <p:nvPr/>
          </p:nvSpPr>
          <p:spPr bwMode="auto">
            <a:xfrm>
              <a:off x="5786438" y="3000375"/>
              <a:ext cx="554037" cy="2571750"/>
            </a:xfrm>
            <a:prstGeom prst="rect">
              <a:avLst/>
            </a:prstGeom>
            <a:noFill/>
            <a:ln w="9525">
              <a:noFill/>
              <a:miter lim="800000"/>
              <a:headEnd/>
              <a:tailEnd/>
            </a:ln>
          </p:spPr>
          <p:txBody>
            <a:bodyPr vert="eaVert">
              <a:spAutoFit/>
            </a:bodyPr>
            <a:lstStyle/>
            <a:p>
              <a:pPr algn="ctr"/>
              <a:r>
                <a:rPr lang="en-US" altLang="zh-CN" sz="2400"/>
                <a:t>        </a:t>
              </a:r>
              <a:r>
                <a:rPr lang="zh-CN" altLang="en-US" sz="2400"/>
                <a:t>法律部</a:t>
              </a:r>
            </a:p>
          </p:txBody>
        </p:sp>
        <p:sp>
          <p:nvSpPr>
            <p:cNvPr id="12" name="TextBox 27">
              <a:extLst>
                <a:ext uri="{FF2B5EF4-FFF2-40B4-BE49-F238E27FC236}">
                  <a16:creationId xmlns:a16="http://schemas.microsoft.com/office/drawing/2014/main" id="{BDF10EB5-1C68-4A00-9C82-D26D716BDA1F}"/>
                </a:ext>
              </a:extLst>
            </p:cNvPr>
            <p:cNvSpPr txBox="1">
              <a:spLocks noChangeArrowheads="1"/>
            </p:cNvSpPr>
            <p:nvPr/>
          </p:nvSpPr>
          <p:spPr bwMode="auto">
            <a:xfrm>
              <a:off x="7858125" y="3429000"/>
              <a:ext cx="554038" cy="2428875"/>
            </a:xfrm>
            <a:prstGeom prst="rect">
              <a:avLst/>
            </a:prstGeom>
            <a:noFill/>
            <a:ln w="9525">
              <a:noFill/>
              <a:miter lim="800000"/>
              <a:headEnd/>
              <a:tailEnd/>
            </a:ln>
          </p:spPr>
          <p:txBody>
            <a:bodyPr vert="eaVert">
              <a:spAutoFit/>
            </a:bodyPr>
            <a:lstStyle/>
            <a:p>
              <a:pPr algn="ctr"/>
              <a:r>
                <a:rPr lang="zh-CN" altLang="en-US" sz="2400"/>
                <a:t>信息技术部</a:t>
              </a:r>
            </a:p>
          </p:txBody>
        </p:sp>
      </p:grpSp>
    </p:spTree>
    <p:extLst>
      <p:ext uri="{BB962C8B-B14F-4D97-AF65-F5344CB8AC3E}">
        <p14:creationId xmlns:p14="http://schemas.microsoft.com/office/powerpoint/2010/main" val="3862475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2800" dirty="0">
                <a:latin typeface="宋体" panose="02010600030101010101" pitchFamily="2" charset="-122"/>
                <a:ea typeface="宋体" panose="02010600030101010101" pitchFamily="2" charset="-122"/>
              </a:rPr>
              <a:t>投资银行的机构设置：投行风险控制部门</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755650" y="1524175"/>
            <a:ext cx="10515600" cy="4351338"/>
          </a:xfrm>
        </p:spPr>
        <p:txBody>
          <a:bodyPr>
            <a:noAutofit/>
          </a:bodyPr>
          <a:lstStyle/>
          <a:p>
            <a:r>
              <a:rPr lang="zh-CN" altLang="en-US" sz="2400" dirty="0">
                <a:latin typeface="宋体" panose="02010600030101010101" pitchFamily="2" charset="-122"/>
                <a:ea typeface="宋体" panose="02010600030101010101" pitchFamily="2" charset="-122"/>
              </a:rPr>
              <a:t>监事会：对股东大会负责</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主要是对公司财务状况、重大经济活动、董事会和高级管理人员重大决策事项的风险进行监控</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风险控制委员会：由董事会下设的一个风险监控机构</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通过设立风险控制办公室或市场风险管理部、信贷风险管理部等部门从事具体工作。</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稽核部，财务部，法律部及信息技术部等职能部门：对公司的财务、法律、运营等风险进行具体监控。</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各业务部门和管理部门的自律性风险管理：主要是通过在各业务部门和管理部门设立专门的风险经理来协同风险控制委员会进行风险监控。</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22</a:t>
            </a:fld>
            <a:endParaRPr lang="zh-CN" altLang="en-US"/>
          </a:p>
        </p:txBody>
      </p:sp>
    </p:spTree>
    <p:extLst>
      <p:ext uri="{BB962C8B-B14F-4D97-AF65-F5344CB8AC3E}">
        <p14:creationId xmlns:p14="http://schemas.microsoft.com/office/powerpoint/2010/main" val="1889410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2800" dirty="0">
                <a:latin typeface="宋体" panose="02010600030101010101" pitchFamily="2" charset="-122"/>
                <a:ea typeface="宋体" panose="02010600030101010101" pitchFamily="2" charset="-122"/>
              </a:rPr>
              <a:t>投资银行的业务模式</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p:txBody>
          <a:bodyPr>
            <a:normAutofit/>
          </a:bodyPr>
          <a:lstStyle/>
          <a:p>
            <a:r>
              <a:rPr lang="zh-CN" altLang="en-US" sz="2400" dirty="0">
                <a:latin typeface="宋体" panose="02010600030101010101" pitchFamily="2" charset="-122"/>
                <a:ea typeface="宋体" panose="02010600030101010101" pitchFamily="2" charset="-122"/>
              </a:rPr>
              <a:t>企业组织结构服从于企业战略需要。</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当企业的战略为了适应环境的变化而调整时，企业的组织结构也要相应进行调整，甚至重新设计，投行亦不例外。</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能否适时设计出符合未来环境变化要求的投行组织模式直接关系到投行业务能否顺利开展，甚至关系到券商竞争能力的战略性定位和可持续提高。</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23</a:t>
            </a:fld>
            <a:endParaRPr lang="zh-CN" altLang="en-US"/>
          </a:p>
        </p:txBody>
      </p:sp>
    </p:spTree>
    <p:extLst>
      <p:ext uri="{BB962C8B-B14F-4D97-AF65-F5344CB8AC3E}">
        <p14:creationId xmlns:p14="http://schemas.microsoft.com/office/powerpoint/2010/main" val="1455444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24</a:t>
            </a:fld>
            <a:endParaRPr lang="zh-CN" altLang="en-US"/>
          </a:p>
        </p:txBody>
      </p:sp>
      <p:graphicFrame>
        <p:nvGraphicFramePr>
          <p:cNvPr id="10" name="表格 9">
            <a:extLst>
              <a:ext uri="{FF2B5EF4-FFF2-40B4-BE49-F238E27FC236}">
                <a16:creationId xmlns:a16="http://schemas.microsoft.com/office/drawing/2014/main" id="{005F5864-D263-4834-A3B3-EF2E3AFF0FB6}"/>
              </a:ext>
            </a:extLst>
          </p:cNvPr>
          <p:cNvGraphicFramePr>
            <a:graphicFrameLocks noGrp="1"/>
          </p:cNvGraphicFramePr>
          <p:nvPr>
            <p:extLst>
              <p:ext uri="{D42A27DB-BD31-4B8C-83A1-F6EECF244321}">
                <p14:modId xmlns:p14="http://schemas.microsoft.com/office/powerpoint/2010/main" val="15557430"/>
              </p:ext>
            </p:extLst>
          </p:nvPr>
        </p:nvGraphicFramePr>
        <p:xfrm>
          <a:off x="592853" y="211010"/>
          <a:ext cx="11173768" cy="6272288"/>
        </p:xfrm>
        <a:graphic>
          <a:graphicData uri="http://schemas.openxmlformats.org/drawingml/2006/table">
            <a:tbl>
              <a:tblPr firstRow="1" bandRow="1">
                <a:tableStyleId>{5C22544A-7EE6-4342-B048-85BDC9FD1C3A}</a:tableStyleId>
              </a:tblPr>
              <a:tblGrid>
                <a:gridCol w="786861">
                  <a:extLst>
                    <a:ext uri="{9D8B030D-6E8A-4147-A177-3AD203B41FA5}">
                      <a16:colId xmlns:a16="http://schemas.microsoft.com/office/drawing/2014/main" val="20000"/>
                    </a:ext>
                  </a:extLst>
                </a:gridCol>
                <a:gridCol w="1661157">
                  <a:extLst>
                    <a:ext uri="{9D8B030D-6E8A-4147-A177-3AD203B41FA5}">
                      <a16:colId xmlns:a16="http://schemas.microsoft.com/office/drawing/2014/main" val="20001"/>
                    </a:ext>
                  </a:extLst>
                </a:gridCol>
                <a:gridCol w="2010874">
                  <a:extLst>
                    <a:ext uri="{9D8B030D-6E8A-4147-A177-3AD203B41FA5}">
                      <a16:colId xmlns:a16="http://schemas.microsoft.com/office/drawing/2014/main" val="20002"/>
                    </a:ext>
                  </a:extLst>
                </a:gridCol>
                <a:gridCol w="1836016">
                  <a:extLst>
                    <a:ext uri="{9D8B030D-6E8A-4147-A177-3AD203B41FA5}">
                      <a16:colId xmlns:a16="http://schemas.microsoft.com/office/drawing/2014/main" val="20003"/>
                    </a:ext>
                  </a:extLst>
                </a:gridCol>
                <a:gridCol w="1923445">
                  <a:extLst>
                    <a:ext uri="{9D8B030D-6E8A-4147-A177-3AD203B41FA5}">
                      <a16:colId xmlns:a16="http://schemas.microsoft.com/office/drawing/2014/main" val="20004"/>
                    </a:ext>
                  </a:extLst>
                </a:gridCol>
                <a:gridCol w="1573727">
                  <a:extLst>
                    <a:ext uri="{9D8B030D-6E8A-4147-A177-3AD203B41FA5}">
                      <a16:colId xmlns:a16="http://schemas.microsoft.com/office/drawing/2014/main" val="20005"/>
                    </a:ext>
                  </a:extLst>
                </a:gridCol>
                <a:gridCol w="1381688">
                  <a:extLst>
                    <a:ext uri="{9D8B030D-6E8A-4147-A177-3AD203B41FA5}">
                      <a16:colId xmlns:a16="http://schemas.microsoft.com/office/drawing/2014/main" val="20006"/>
                    </a:ext>
                  </a:extLst>
                </a:gridCol>
              </a:tblGrid>
              <a:tr h="428628">
                <a:tc>
                  <a:txBody>
                    <a:bodyPr/>
                    <a:lstStyle/>
                    <a:p>
                      <a:endParaRPr lang="zh-CN" altLang="en-US" dirty="0"/>
                    </a:p>
                  </a:txBody>
                  <a:tcPr/>
                </a:tc>
                <a:tc>
                  <a:txBody>
                    <a:bodyPr/>
                    <a:lstStyle/>
                    <a:p>
                      <a:r>
                        <a:rPr lang="zh-CN" altLang="en-US" sz="1400" dirty="0"/>
                        <a:t>总部集中模式</a:t>
                      </a:r>
                    </a:p>
                  </a:txBody>
                  <a:tcPr anchor="ctr" anchorCtr="1"/>
                </a:tc>
                <a:tc>
                  <a:txBody>
                    <a:bodyPr/>
                    <a:lstStyle/>
                    <a:p>
                      <a:r>
                        <a:rPr lang="zh-CN" altLang="en-US" sz="1400" dirty="0"/>
                        <a:t>地域分工模式</a:t>
                      </a:r>
                    </a:p>
                  </a:txBody>
                  <a:tcPr anchor="ctr" anchorCtr="1"/>
                </a:tc>
                <a:tc>
                  <a:txBody>
                    <a:bodyPr/>
                    <a:lstStyle/>
                    <a:p>
                      <a:r>
                        <a:rPr lang="zh-CN" altLang="en-US" sz="1400" dirty="0"/>
                        <a:t>行业分工模式</a:t>
                      </a:r>
                    </a:p>
                  </a:txBody>
                  <a:tcPr anchor="ctr" anchorCtr="1"/>
                </a:tc>
                <a:tc>
                  <a:txBody>
                    <a:bodyPr/>
                    <a:lstStyle/>
                    <a:p>
                      <a:r>
                        <a:rPr lang="zh-CN" altLang="en-US" sz="1400" dirty="0"/>
                        <a:t>业务分工模式</a:t>
                      </a:r>
                    </a:p>
                  </a:txBody>
                  <a:tcPr anchor="ctr" anchorCtr="1"/>
                </a:tc>
                <a:tc>
                  <a:txBody>
                    <a:bodyPr/>
                    <a:lstStyle/>
                    <a:p>
                      <a:r>
                        <a:rPr lang="zh-CN" altLang="en-US" sz="1400" dirty="0"/>
                        <a:t>职能分工模式</a:t>
                      </a:r>
                    </a:p>
                  </a:txBody>
                  <a:tcPr anchor="ctr" anchorCtr="1"/>
                </a:tc>
                <a:tc>
                  <a:txBody>
                    <a:bodyPr/>
                    <a:lstStyle/>
                    <a:p>
                      <a:r>
                        <a:rPr lang="zh-CN" altLang="en-US" sz="1400" dirty="0"/>
                        <a:t>复合模式</a:t>
                      </a:r>
                    </a:p>
                  </a:txBody>
                  <a:tcPr anchor="ctr" anchorCtr="1"/>
                </a:tc>
                <a:extLst>
                  <a:ext uri="{0D108BD9-81ED-4DB2-BD59-A6C34878D82A}">
                    <a16:rowId xmlns:a16="http://schemas.microsoft.com/office/drawing/2014/main" val="10000"/>
                  </a:ext>
                </a:extLst>
              </a:tr>
              <a:tr h="1767856">
                <a:tc>
                  <a:txBody>
                    <a:bodyPr/>
                    <a:lstStyle/>
                    <a:p>
                      <a:r>
                        <a:rPr lang="zh-CN" altLang="en-US" dirty="0"/>
                        <a:t>特征</a:t>
                      </a: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a:t>投行人员较少，主要集中在总部，人员之间并不存在地区、行业、职能方面的分工；</a:t>
                      </a: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a:t>在不同的地区设立投行业务部，各自在所分工的</a:t>
                      </a:r>
                      <a:r>
                        <a:rPr lang="zh-CN" altLang="en-US" sz="1400" dirty="0">
                          <a:latin typeface="Arial"/>
                        </a:rPr>
                        <a:t>“</a:t>
                      </a:r>
                      <a:r>
                        <a:rPr lang="zh-CN" altLang="en-US" sz="1400" dirty="0"/>
                        <a:t>辖区</a:t>
                      </a:r>
                      <a:r>
                        <a:rPr lang="zh-CN" altLang="en-US" sz="1400" dirty="0">
                          <a:latin typeface="Arial"/>
                        </a:rPr>
                        <a:t>”</a:t>
                      </a:r>
                      <a:r>
                        <a:rPr lang="zh-CN" altLang="en-US" sz="1400" dirty="0"/>
                        <a:t>内开展业务。</a:t>
                      </a:r>
                    </a:p>
                  </a:txBody>
                  <a:tcPr anchor="ctr" anchorCtr="1"/>
                </a:tc>
                <a:tc>
                  <a:txBody>
                    <a:bodyPr/>
                    <a:lstStyle/>
                    <a:p>
                      <a:r>
                        <a:rPr lang="zh-CN" altLang="en-US" sz="1400" dirty="0"/>
                        <a:t>按不同的行业设置投行的二级部门或项目组，每个行业部（组）向所服务的行业内客户提供所有服务；</a:t>
                      </a:r>
                    </a:p>
                  </a:txBody>
                  <a:tcPr anchor="ctr" anchorCtr="1"/>
                </a:tc>
                <a:tc>
                  <a:txBody>
                    <a:bodyPr/>
                    <a:lstStyle/>
                    <a:p>
                      <a:r>
                        <a:rPr lang="zh-CN" altLang="en-US" sz="1400" dirty="0"/>
                        <a:t>按投行业务种类的不同，设置不同的业务部门。</a:t>
                      </a:r>
                    </a:p>
                  </a:txBody>
                  <a:tcPr anchor="ctr" anchorCtr="1"/>
                </a:tc>
                <a:tc>
                  <a:txBody>
                    <a:bodyPr/>
                    <a:lstStyle/>
                    <a:p>
                      <a:r>
                        <a:rPr lang="zh-CN" altLang="en-US" sz="1400" dirty="0"/>
                        <a:t>按投行业务环节进行设置部门。</a:t>
                      </a:r>
                    </a:p>
                  </a:txBody>
                  <a:tcPr anchor="ctr" anchorCtr="1"/>
                </a:tc>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a:t>以上各种模式也不是对立的，可以以一种模式为主，在局部采用其他模式为补充，扬长避短，从而派生出诸多种复合模式。</a:t>
                      </a:r>
                    </a:p>
                    <a:p>
                      <a:endParaRPr lang="zh-CN" altLang="en-US" dirty="0"/>
                    </a:p>
                  </a:txBody>
                  <a:tcPr anchor="ctr" anchorCtr="1"/>
                </a:tc>
                <a:extLst>
                  <a:ext uri="{0D108BD9-81ED-4DB2-BD59-A6C34878D82A}">
                    <a16:rowId xmlns:a16="http://schemas.microsoft.com/office/drawing/2014/main" val="10001"/>
                  </a:ext>
                </a:extLst>
              </a:tr>
              <a:tr h="1785950">
                <a:tc>
                  <a:txBody>
                    <a:bodyPr/>
                    <a:lstStyle/>
                    <a:p>
                      <a:r>
                        <a:rPr lang="zh-CN" altLang="en-US" dirty="0"/>
                        <a:t>优点</a:t>
                      </a:r>
                    </a:p>
                  </a:txBody>
                  <a:tcPr anchor="ctr" anchorCtr="1"/>
                </a:tc>
                <a:tc>
                  <a:txBody>
                    <a:bodyPr/>
                    <a:lstStyle/>
                    <a:p>
                      <a:r>
                        <a:rPr lang="zh-CN" altLang="en-US" sz="1400" dirty="0"/>
                        <a:t>便于总部领导集中调度人员，便于控制业务风险；</a:t>
                      </a:r>
                    </a:p>
                  </a:txBody>
                  <a:tcPr anchor="ctr" anchorCtr="1"/>
                </a:tc>
                <a:tc>
                  <a:txBody>
                    <a:bodyPr/>
                    <a:lstStyle/>
                    <a:p>
                      <a:r>
                        <a:rPr lang="zh-CN" altLang="en-US" sz="1400" dirty="0"/>
                        <a:t>便于与当地政府搞好关系，便于收集各地业务信息；与目前的监管体制相适应；地域集中，差旅费用相对较低；人员集中，易于管理；区域内决策速度快</a:t>
                      </a:r>
                      <a:r>
                        <a:rPr lang="zh-CN" altLang="en-US" sz="1800" dirty="0"/>
                        <a:t>。</a:t>
                      </a:r>
                      <a:endParaRPr lang="zh-CN" altLang="en-US" dirty="0"/>
                    </a:p>
                  </a:txBody>
                  <a:tcPr anchor="ctr" anchorCtr="1"/>
                </a:tc>
                <a:tc>
                  <a:txBody>
                    <a:bodyPr/>
                    <a:lstStyle/>
                    <a:p>
                      <a:r>
                        <a:rPr lang="zh-CN" altLang="en-US" sz="1400" dirty="0"/>
                        <a:t>利于与客户建立长期稳定的合作关系；便于收集行业信息；容易在特定行业中形成竞争优势；有利于培养行业投资银行专家；</a:t>
                      </a:r>
                    </a:p>
                  </a:txBody>
                  <a:tcPr anchor="ctr" anchorCtr="1"/>
                </a:tc>
                <a:tc>
                  <a:txBody>
                    <a:bodyPr/>
                    <a:lstStyle/>
                    <a:p>
                      <a:r>
                        <a:rPr lang="zh-CN" altLang="en-US" sz="1400" dirty="0"/>
                        <a:t>形成专业化分工，能够在各自的业务领域提供高水平的服务，有利于培养业务型投资银行专家；</a:t>
                      </a:r>
                    </a:p>
                  </a:txBody>
                  <a:tcPr anchor="ctr" anchorCtr="1"/>
                </a:tc>
                <a:tc>
                  <a:txBody>
                    <a:bodyPr/>
                    <a:lstStyle/>
                    <a:p>
                      <a:r>
                        <a:rPr lang="zh-CN" altLang="en-US" sz="1400" dirty="0"/>
                        <a:t>利于券商保持项目的稳定；有助于发挥不同特长的投行人员的优势；</a:t>
                      </a:r>
                    </a:p>
                  </a:txBody>
                  <a:tcPr anchor="ctr" anchorCtr="1"/>
                </a:tc>
                <a:tc vMerge="1">
                  <a:txBody>
                    <a:bodyPr/>
                    <a:lstStyle/>
                    <a:p>
                      <a:endParaRPr lang="zh-CN" altLang="en-US" dirty="0"/>
                    </a:p>
                  </a:txBody>
                  <a:tcPr/>
                </a:tc>
                <a:extLst>
                  <a:ext uri="{0D108BD9-81ED-4DB2-BD59-A6C34878D82A}">
                    <a16:rowId xmlns:a16="http://schemas.microsoft.com/office/drawing/2014/main" val="10002"/>
                  </a:ext>
                </a:extLst>
              </a:tr>
              <a:tr h="2289854">
                <a:tc>
                  <a:txBody>
                    <a:bodyPr/>
                    <a:lstStyle/>
                    <a:p>
                      <a:r>
                        <a:rPr lang="zh-CN" altLang="en-US" dirty="0"/>
                        <a:t>缺点</a:t>
                      </a:r>
                    </a:p>
                  </a:txBody>
                  <a:tcPr anchor="ctr" anchorCtr="1"/>
                </a:tc>
                <a:tc>
                  <a:txBody>
                    <a:bodyPr/>
                    <a:lstStyle/>
                    <a:p>
                      <a:r>
                        <a:rPr lang="zh-CN" altLang="en-US" sz="1400" dirty="0"/>
                        <a:t>分工不明；不利于收集地区信息，不利于与总部所在地以外的地方政府处好关系；需要面对所有行业客户提供各种服务；环境适应能力较差。</a:t>
                      </a:r>
                    </a:p>
                  </a:txBody>
                  <a:tcPr anchor="ctr" anchorCtr="1"/>
                </a:tc>
                <a:tc>
                  <a:txBody>
                    <a:bodyPr/>
                    <a:lstStyle/>
                    <a:p>
                      <a:r>
                        <a:rPr lang="zh-CN" altLang="en-US" sz="1400" dirty="0"/>
                        <a:t>不同地区的服务品质参差不齐；各地配备的人员数量与各地的业务总量未必完全匹配，增加了协调难度；不利于总部控制业务风险。</a:t>
                      </a:r>
                    </a:p>
                  </a:txBody>
                  <a:tcPr anchor="ctr" anchorCtr="1"/>
                </a:tc>
                <a:tc>
                  <a:txBody>
                    <a:bodyPr/>
                    <a:lstStyle/>
                    <a:p>
                      <a:r>
                        <a:rPr lang="zh-CN" altLang="en-US" sz="1400" dirty="0"/>
                        <a:t>一般要配备较多的人员；对人员素质的要求相当高，培训费用较高；区域重叠，差旅费用较高；不利于与各地方政府形成良好的关系。</a:t>
                      </a:r>
                    </a:p>
                  </a:txBody>
                  <a:tcPr anchor="ctr" anchorCtr="1"/>
                </a:tc>
                <a:tc>
                  <a:txBody>
                    <a:bodyPr/>
                    <a:lstStyle/>
                    <a:p>
                      <a:r>
                        <a:rPr lang="zh-CN" altLang="en-US" sz="1400" dirty="0"/>
                        <a:t>区域重叠，差旅费用较高；当企业对不同的服务产生需求时，券商协调难度较大；不利于与企业形成长期的合作关系；不利于与地方政府形成良好的合作关系。</a:t>
                      </a:r>
                    </a:p>
                  </a:txBody>
                  <a:tcPr anchor="ctr" anchorCtr="1"/>
                </a:tc>
                <a:tc>
                  <a:txBody>
                    <a:bodyPr/>
                    <a:lstStyle/>
                    <a:p>
                      <a:r>
                        <a:rPr lang="zh-CN" altLang="en-US" sz="1400" dirty="0"/>
                        <a:t>区域重叠，人工费用较大；极易形成分工脱节的现象，各部门之间协调难度大；如果利益分配不合理，极易导致各部门相互扯皮、推诿责任的现象。</a:t>
                      </a:r>
                    </a:p>
                  </a:txBody>
                  <a:tcPr anchor="ctr" anchorCtr="1"/>
                </a:tc>
                <a:tc vMerge="1">
                  <a:txBody>
                    <a:bodyPr/>
                    <a:lstStyle/>
                    <a:p>
                      <a:endParaRPr lang="zh-CN" alt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91025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2800" dirty="0">
                <a:latin typeface="宋体" panose="02010600030101010101" pitchFamily="2" charset="-122"/>
                <a:ea typeface="宋体" panose="02010600030101010101" pitchFamily="2" charset="-122"/>
              </a:rPr>
              <a:t>小结</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796925" y="1847850"/>
            <a:ext cx="10515600" cy="4351338"/>
          </a:xfrm>
        </p:spPr>
        <p:txBody>
          <a:bodyPr>
            <a:normAutofit/>
          </a:bodyPr>
          <a:lstStyle/>
          <a:p>
            <a:r>
              <a:rPr lang="zh-CN" altLang="en-US" sz="2000" dirty="0">
                <a:latin typeface="宋体" panose="02010600030101010101" pitchFamily="2" charset="-122"/>
                <a:ea typeface="宋体" panose="02010600030101010101" pitchFamily="2" charset="-122"/>
              </a:rPr>
              <a:t>比较投资银行采取不同组织形态的利弊</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了解投资银行的机构设置</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了解投资银行的业务模式</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25</a:t>
            </a:fld>
            <a:endParaRPr lang="zh-CN" altLang="en-US"/>
          </a:p>
        </p:txBody>
      </p:sp>
    </p:spTree>
    <p:extLst>
      <p:ext uri="{BB962C8B-B14F-4D97-AF65-F5344CB8AC3E}">
        <p14:creationId xmlns:p14="http://schemas.microsoft.com/office/powerpoint/2010/main" val="3172556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2800" dirty="0">
                <a:latin typeface="宋体" panose="02010600030101010101" pitchFamily="2" charset="-122"/>
                <a:ea typeface="宋体" panose="02010600030101010101" pitchFamily="2" charset="-122"/>
              </a:rPr>
              <a:t>投资银行的组织形态</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a:t>
            </a:fld>
            <a:endParaRPr lang="zh-CN" altLang="en-US"/>
          </a:p>
        </p:txBody>
      </p:sp>
      <p:grpSp>
        <p:nvGrpSpPr>
          <p:cNvPr id="6" name="组合 5">
            <a:extLst>
              <a:ext uri="{FF2B5EF4-FFF2-40B4-BE49-F238E27FC236}">
                <a16:creationId xmlns:a16="http://schemas.microsoft.com/office/drawing/2014/main" id="{1AE2FCC9-5446-4201-8614-56ACBDE13A55}"/>
              </a:ext>
            </a:extLst>
          </p:cNvPr>
          <p:cNvGrpSpPr/>
          <p:nvPr/>
        </p:nvGrpSpPr>
        <p:grpSpPr>
          <a:xfrm>
            <a:off x="1955241" y="1961103"/>
            <a:ext cx="7086600" cy="4259735"/>
            <a:chOff x="990600" y="1524000"/>
            <a:chExt cx="7086600" cy="4259735"/>
          </a:xfrm>
        </p:grpSpPr>
        <p:cxnSp>
          <p:nvCxnSpPr>
            <p:cNvPr id="8" name="直接连接符 7">
              <a:extLst>
                <a:ext uri="{FF2B5EF4-FFF2-40B4-BE49-F238E27FC236}">
                  <a16:creationId xmlns:a16="http://schemas.microsoft.com/office/drawing/2014/main" id="{0989C74E-719A-4F10-A6CC-FCDA9DABCC69}"/>
                </a:ext>
              </a:extLst>
            </p:cNvPr>
            <p:cNvCxnSpPr/>
            <p:nvPr/>
          </p:nvCxnSpPr>
          <p:spPr>
            <a:xfrm>
              <a:off x="3733800" y="1981200"/>
              <a:ext cx="0" cy="304800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10B42C07-C360-4C14-92FD-2AAB15C60C49}"/>
                </a:ext>
              </a:extLst>
            </p:cNvPr>
            <p:cNvGrpSpPr/>
            <p:nvPr/>
          </p:nvGrpSpPr>
          <p:grpSpPr>
            <a:xfrm>
              <a:off x="990600" y="1524000"/>
              <a:ext cx="7086600" cy="4259735"/>
              <a:chOff x="990600" y="1524000"/>
              <a:chExt cx="7086600" cy="4259735"/>
            </a:xfrm>
          </p:grpSpPr>
          <p:grpSp>
            <p:nvGrpSpPr>
              <p:cNvPr id="10" name="组合 9">
                <a:extLst>
                  <a:ext uri="{FF2B5EF4-FFF2-40B4-BE49-F238E27FC236}">
                    <a16:creationId xmlns:a16="http://schemas.microsoft.com/office/drawing/2014/main" id="{D339B237-A172-4940-BB29-6C0BECAF674C}"/>
                  </a:ext>
                </a:extLst>
              </p:cNvPr>
              <p:cNvGrpSpPr/>
              <p:nvPr/>
            </p:nvGrpSpPr>
            <p:grpSpPr>
              <a:xfrm>
                <a:off x="4114800" y="1524000"/>
                <a:ext cx="3962400" cy="762000"/>
                <a:chOff x="990600" y="2743200"/>
                <a:chExt cx="2362200" cy="762000"/>
              </a:xfrm>
            </p:grpSpPr>
            <p:sp>
              <p:nvSpPr>
                <p:cNvPr id="29" name="圆角矩形 7">
                  <a:extLst>
                    <a:ext uri="{FF2B5EF4-FFF2-40B4-BE49-F238E27FC236}">
                      <a16:creationId xmlns:a16="http://schemas.microsoft.com/office/drawing/2014/main" id="{B77A464C-5615-424F-A976-D2B136C82C74}"/>
                    </a:ext>
                  </a:extLst>
                </p:cNvPr>
                <p:cNvSpPr/>
                <p:nvPr/>
              </p:nvSpPr>
              <p:spPr>
                <a:xfrm>
                  <a:off x="990600" y="2743200"/>
                  <a:ext cx="2362200" cy="762000"/>
                </a:xfrm>
                <a:prstGeom prst="round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8">
                  <a:extLst>
                    <a:ext uri="{FF2B5EF4-FFF2-40B4-BE49-F238E27FC236}">
                      <a16:creationId xmlns:a16="http://schemas.microsoft.com/office/drawing/2014/main" id="{8596F218-71B8-476A-9EF5-E4D5C4A4660D}"/>
                    </a:ext>
                  </a:extLst>
                </p:cNvPr>
                <p:cNvSpPr txBox="1"/>
                <p:nvPr/>
              </p:nvSpPr>
              <p:spPr>
                <a:xfrm>
                  <a:off x="1328058" y="2848428"/>
                  <a:ext cx="1676400" cy="523220"/>
                </a:xfrm>
                <a:prstGeom prst="rect">
                  <a:avLst/>
                </a:prstGeom>
                <a:noFill/>
              </p:spPr>
              <p:txBody>
                <a:bodyPr wrap="square" rtlCol="0">
                  <a:spAutoFit/>
                </a:bodyPr>
                <a:lstStyle/>
                <a:p>
                  <a:r>
                    <a:rPr lang="zh-CN" altLang="en-US" sz="2800" b="1" dirty="0">
                      <a:solidFill>
                        <a:schemeClr val="bg1"/>
                      </a:solidFill>
                    </a:rPr>
                    <a:t>合伙制</a:t>
                  </a:r>
                </a:p>
              </p:txBody>
            </p:sp>
          </p:grpSp>
          <p:grpSp>
            <p:nvGrpSpPr>
              <p:cNvPr id="11" name="组合 10">
                <a:extLst>
                  <a:ext uri="{FF2B5EF4-FFF2-40B4-BE49-F238E27FC236}">
                    <a16:creationId xmlns:a16="http://schemas.microsoft.com/office/drawing/2014/main" id="{6A0294CB-E01D-40E1-B0FD-ABAF28DE0584}"/>
                  </a:ext>
                </a:extLst>
              </p:cNvPr>
              <p:cNvGrpSpPr/>
              <p:nvPr/>
            </p:nvGrpSpPr>
            <p:grpSpPr>
              <a:xfrm>
                <a:off x="4114800" y="2590800"/>
                <a:ext cx="3962400" cy="1059335"/>
                <a:chOff x="990600" y="2743200"/>
                <a:chExt cx="2362200" cy="1059335"/>
              </a:xfrm>
            </p:grpSpPr>
            <p:sp>
              <p:nvSpPr>
                <p:cNvPr id="27" name="圆角矩形 10">
                  <a:extLst>
                    <a:ext uri="{FF2B5EF4-FFF2-40B4-BE49-F238E27FC236}">
                      <a16:creationId xmlns:a16="http://schemas.microsoft.com/office/drawing/2014/main" id="{F5ADAA65-024C-460E-B613-BF4074D16AA4}"/>
                    </a:ext>
                  </a:extLst>
                </p:cNvPr>
                <p:cNvSpPr/>
                <p:nvPr/>
              </p:nvSpPr>
              <p:spPr>
                <a:xfrm>
                  <a:off x="990600" y="2743200"/>
                  <a:ext cx="2362200" cy="762000"/>
                </a:xfrm>
                <a:prstGeom prst="round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11">
                  <a:extLst>
                    <a:ext uri="{FF2B5EF4-FFF2-40B4-BE49-F238E27FC236}">
                      <a16:creationId xmlns:a16="http://schemas.microsoft.com/office/drawing/2014/main" id="{0D4D994B-F3E3-45D6-BB84-CA9DBAFF3D38}"/>
                    </a:ext>
                  </a:extLst>
                </p:cNvPr>
                <p:cNvSpPr txBox="1"/>
                <p:nvPr/>
              </p:nvSpPr>
              <p:spPr>
                <a:xfrm>
                  <a:off x="1328058" y="2848428"/>
                  <a:ext cx="1676400" cy="954107"/>
                </a:xfrm>
                <a:prstGeom prst="rect">
                  <a:avLst/>
                </a:prstGeom>
                <a:noFill/>
              </p:spPr>
              <p:txBody>
                <a:bodyPr wrap="square" rtlCol="0">
                  <a:spAutoFit/>
                </a:bodyPr>
                <a:lstStyle/>
                <a:p>
                  <a:r>
                    <a:rPr lang="zh-CN" altLang="en-US" sz="2800" b="1" dirty="0">
                      <a:solidFill>
                        <a:schemeClr val="bg1"/>
                      </a:solidFill>
                    </a:rPr>
                    <a:t>混合公司制</a:t>
                  </a:r>
                </a:p>
              </p:txBody>
            </p:sp>
          </p:grpSp>
          <p:grpSp>
            <p:nvGrpSpPr>
              <p:cNvPr id="12" name="组合 11">
                <a:extLst>
                  <a:ext uri="{FF2B5EF4-FFF2-40B4-BE49-F238E27FC236}">
                    <a16:creationId xmlns:a16="http://schemas.microsoft.com/office/drawing/2014/main" id="{98BB879C-ABCD-4BFA-9394-46E099674208}"/>
                  </a:ext>
                </a:extLst>
              </p:cNvPr>
              <p:cNvGrpSpPr/>
              <p:nvPr/>
            </p:nvGrpSpPr>
            <p:grpSpPr>
              <a:xfrm>
                <a:off x="4114800" y="3657600"/>
                <a:ext cx="3962400" cy="1059335"/>
                <a:chOff x="990600" y="2743200"/>
                <a:chExt cx="2362200" cy="1059335"/>
              </a:xfrm>
            </p:grpSpPr>
            <p:sp>
              <p:nvSpPr>
                <p:cNvPr id="25" name="圆角矩形 13">
                  <a:extLst>
                    <a:ext uri="{FF2B5EF4-FFF2-40B4-BE49-F238E27FC236}">
                      <a16:creationId xmlns:a16="http://schemas.microsoft.com/office/drawing/2014/main" id="{FC6F7620-3110-41A0-B6FE-0655D7FCDF08}"/>
                    </a:ext>
                  </a:extLst>
                </p:cNvPr>
                <p:cNvSpPr/>
                <p:nvPr/>
              </p:nvSpPr>
              <p:spPr>
                <a:xfrm>
                  <a:off x="990600" y="2743200"/>
                  <a:ext cx="2362200" cy="762000"/>
                </a:xfrm>
                <a:prstGeom prst="round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14">
                  <a:extLst>
                    <a:ext uri="{FF2B5EF4-FFF2-40B4-BE49-F238E27FC236}">
                      <a16:creationId xmlns:a16="http://schemas.microsoft.com/office/drawing/2014/main" id="{61A77E83-CF33-4F9E-8D66-664D9F557263}"/>
                    </a:ext>
                  </a:extLst>
                </p:cNvPr>
                <p:cNvSpPr txBox="1"/>
                <p:nvPr/>
              </p:nvSpPr>
              <p:spPr>
                <a:xfrm>
                  <a:off x="1328058" y="2848428"/>
                  <a:ext cx="1676400" cy="954107"/>
                </a:xfrm>
                <a:prstGeom prst="rect">
                  <a:avLst/>
                </a:prstGeom>
                <a:noFill/>
              </p:spPr>
              <p:txBody>
                <a:bodyPr wrap="square" rtlCol="0">
                  <a:spAutoFit/>
                </a:bodyPr>
                <a:lstStyle/>
                <a:p>
                  <a:r>
                    <a:rPr lang="zh-CN" altLang="en-US" sz="2800" b="1" dirty="0">
                      <a:solidFill>
                        <a:schemeClr val="bg1"/>
                      </a:solidFill>
                    </a:rPr>
                    <a:t>股份公司制</a:t>
                  </a:r>
                </a:p>
              </p:txBody>
            </p:sp>
          </p:grpSp>
          <p:grpSp>
            <p:nvGrpSpPr>
              <p:cNvPr id="13" name="组合 12">
                <a:extLst>
                  <a:ext uri="{FF2B5EF4-FFF2-40B4-BE49-F238E27FC236}">
                    <a16:creationId xmlns:a16="http://schemas.microsoft.com/office/drawing/2014/main" id="{239ACE2E-ABFD-40F9-97B0-734F0F2383B9}"/>
                  </a:ext>
                </a:extLst>
              </p:cNvPr>
              <p:cNvGrpSpPr/>
              <p:nvPr/>
            </p:nvGrpSpPr>
            <p:grpSpPr>
              <a:xfrm>
                <a:off x="4114800" y="4724400"/>
                <a:ext cx="3962400" cy="1059335"/>
                <a:chOff x="990600" y="2743200"/>
                <a:chExt cx="2362200" cy="1059335"/>
              </a:xfrm>
            </p:grpSpPr>
            <p:sp>
              <p:nvSpPr>
                <p:cNvPr id="23" name="圆角矩形 16">
                  <a:extLst>
                    <a:ext uri="{FF2B5EF4-FFF2-40B4-BE49-F238E27FC236}">
                      <a16:creationId xmlns:a16="http://schemas.microsoft.com/office/drawing/2014/main" id="{1F22009E-138B-420A-97EA-08D0C34DF351}"/>
                    </a:ext>
                  </a:extLst>
                </p:cNvPr>
                <p:cNvSpPr/>
                <p:nvPr/>
              </p:nvSpPr>
              <p:spPr>
                <a:xfrm>
                  <a:off x="990600" y="2743200"/>
                  <a:ext cx="2362200" cy="762000"/>
                </a:xfrm>
                <a:prstGeom prst="round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17">
                  <a:extLst>
                    <a:ext uri="{FF2B5EF4-FFF2-40B4-BE49-F238E27FC236}">
                      <a16:creationId xmlns:a16="http://schemas.microsoft.com/office/drawing/2014/main" id="{F1EC5CD2-324F-40AF-9860-9D7E8F39BE79}"/>
                    </a:ext>
                  </a:extLst>
                </p:cNvPr>
                <p:cNvSpPr txBox="1"/>
                <p:nvPr/>
              </p:nvSpPr>
              <p:spPr>
                <a:xfrm>
                  <a:off x="1328058" y="2848428"/>
                  <a:ext cx="1676400" cy="954107"/>
                </a:xfrm>
                <a:prstGeom prst="rect">
                  <a:avLst/>
                </a:prstGeom>
                <a:noFill/>
              </p:spPr>
              <p:txBody>
                <a:bodyPr wrap="square" rtlCol="0">
                  <a:spAutoFit/>
                </a:bodyPr>
                <a:lstStyle/>
                <a:p>
                  <a:r>
                    <a:rPr lang="zh-CN" altLang="en-US" sz="2800" b="1" dirty="0">
                      <a:solidFill>
                        <a:schemeClr val="bg1"/>
                      </a:solidFill>
                    </a:rPr>
                    <a:t>金融控股公司制</a:t>
                  </a:r>
                </a:p>
              </p:txBody>
            </p:sp>
          </p:grpSp>
          <p:grpSp>
            <p:nvGrpSpPr>
              <p:cNvPr id="14" name="组合 13">
                <a:extLst>
                  <a:ext uri="{FF2B5EF4-FFF2-40B4-BE49-F238E27FC236}">
                    <a16:creationId xmlns:a16="http://schemas.microsoft.com/office/drawing/2014/main" id="{9E6093EA-B2FE-43F4-B863-27BCBA8981D3}"/>
                  </a:ext>
                </a:extLst>
              </p:cNvPr>
              <p:cNvGrpSpPr/>
              <p:nvPr/>
            </p:nvGrpSpPr>
            <p:grpSpPr>
              <a:xfrm>
                <a:off x="990600" y="1981200"/>
                <a:ext cx="3048000" cy="3048000"/>
                <a:chOff x="990600" y="1981200"/>
                <a:chExt cx="3048000" cy="3048000"/>
              </a:xfrm>
            </p:grpSpPr>
            <p:grpSp>
              <p:nvGrpSpPr>
                <p:cNvPr id="15" name="组合 14">
                  <a:extLst>
                    <a:ext uri="{FF2B5EF4-FFF2-40B4-BE49-F238E27FC236}">
                      <a16:creationId xmlns:a16="http://schemas.microsoft.com/office/drawing/2014/main" id="{1720DF2A-AFA3-4469-806A-AC9DC1CA631A}"/>
                    </a:ext>
                  </a:extLst>
                </p:cNvPr>
                <p:cNvGrpSpPr/>
                <p:nvPr/>
              </p:nvGrpSpPr>
              <p:grpSpPr>
                <a:xfrm>
                  <a:off x="990600" y="3200400"/>
                  <a:ext cx="2362200" cy="762000"/>
                  <a:chOff x="990600" y="2743200"/>
                  <a:chExt cx="2362200" cy="762000"/>
                </a:xfrm>
              </p:grpSpPr>
              <p:sp>
                <p:nvSpPr>
                  <p:cNvPr id="21" name="圆角矩形 3">
                    <a:extLst>
                      <a:ext uri="{FF2B5EF4-FFF2-40B4-BE49-F238E27FC236}">
                        <a16:creationId xmlns:a16="http://schemas.microsoft.com/office/drawing/2014/main" id="{FFEAEE32-8D7A-49D8-ABDF-A90BADD37F2B}"/>
                      </a:ext>
                    </a:extLst>
                  </p:cNvPr>
                  <p:cNvSpPr/>
                  <p:nvPr/>
                </p:nvSpPr>
                <p:spPr>
                  <a:xfrm>
                    <a:off x="990600" y="2743200"/>
                    <a:ext cx="2362200" cy="762000"/>
                  </a:xfrm>
                  <a:prstGeom prst="round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4">
                    <a:extLst>
                      <a:ext uri="{FF2B5EF4-FFF2-40B4-BE49-F238E27FC236}">
                        <a16:creationId xmlns:a16="http://schemas.microsoft.com/office/drawing/2014/main" id="{7B4BB728-0D57-4611-9C6A-6F452BD9FAF5}"/>
                      </a:ext>
                    </a:extLst>
                  </p:cNvPr>
                  <p:cNvSpPr txBox="1"/>
                  <p:nvPr/>
                </p:nvSpPr>
                <p:spPr>
                  <a:xfrm>
                    <a:off x="1328058" y="2848428"/>
                    <a:ext cx="1676400" cy="523220"/>
                  </a:xfrm>
                  <a:prstGeom prst="rect">
                    <a:avLst/>
                  </a:prstGeom>
                  <a:noFill/>
                </p:spPr>
                <p:txBody>
                  <a:bodyPr wrap="square" rtlCol="0">
                    <a:spAutoFit/>
                  </a:bodyPr>
                  <a:lstStyle/>
                  <a:p>
                    <a:r>
                      <a:rPr lang="zh-CN" altLang="en-US" sz="2800" b="1" dirty="0">
                        <a:solidFill>
                          <a:schemeClr val="bg1"/>
                        </a:solidFill>
                      </a:rPr>
                      <a:t>组织形态</a:t>
                    </a:r>
                  </a:p>
                </p:txBody>
              </p:sp>
            </p:grpSp>
            <p:cxnSp>
              <p:nvCxnSpPr>
                <p:cNvPr id="16" name="直接箭头连接符 15">
                  <a:extLst>
                    <a:ext uri="{FF2B5EF4-FFF2-40B4-BE49-F238E27FC236}">
                      <a16:creationId xmlns:a16="http://schemas.microsoft.com/office/drawing/2014/main" id="{558677C1-327B-4F60-857B-5CD56E744D30}"/>
                    </a:ext>
                  </a:extLst>
                </p:cNvPr>
                <p:cNvCxnSpPr/>
                <p:nvPr/>
              </p:nvCxnSpPr>
              <p:spPr>
                <a:xfrm>
                  <a:off x="3733800" y="198120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FCAB8B47-4483-48C3-BE26-35BDCF5FCBEF}"/>
                    </a:ext>
                  </a:extLst>
                </p:cNvPr>
                <p:cNvCxnSpPr/>
                <p:nvPr/>
              </p:nvCxnSpPr>
              <p:spPr>
                <a:xfrm>
                  <a:off x="3733800" y="297180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3BF8FC25-2B97-488B-905D-E036192A5F4C}"/>
                    </a:ext>
                  </a:extLst>
                </p:cNvPr>
                <p:cNvCxnSpPr/>
                <p:nvPr/>
              </p:nvCxnSpPr>
              <p:spPr>
                <a:xfrm>
                  <a:off x="3733800" y="403860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F7BB7B0C-9D93-401C-B446-FEFEF22191DC}"/>
                    </a:ext>
                  </a:extLst>
                </p:cNvPr>
                <p:cNvCxnSpPr/>
                <p:nvPr/>
              </p:nvCxnSpPr>
              <p:spPr>
                <a:xfrm>
                  <a:off x="3733800" y="502920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DC17FCEA-C3BF-43ED-8ED7-DF7A9D8B85A8}"/>
                    </a:ext>
                  </a:extLst>
                </p:cNvPr>
                <p:cNvCxnSpPr>
                  <a:stCxn id="21" idx="3"/>
                </p:cNvCxnSpPr>
                <p:nvPr/>
              </p:nvCxnSpPr>
              <p:spPr>
                <a:xfrm>
                  <a:off x="33528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902225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5"/>
            <a:ext cx="10515600" cy="441045"/>
          </a:xfrm>
        </p:spPr>
        <p:txBody>
          <a:bodyPr>
            <a:normAutofit fontScale="90000"/>
          </a:bodyPr>
          <a:lstStyle/>
          <a:p>
            <a:r>
              <a:rPr lang="zh-CN" altLang="en-US" sz="2800" dirty="0">
                <a:latin typeface="宋体" panose="02010600030101010101" pitchFamily="2" charset="-122"/>
                <a:ea typeface="宋体" panose="02010600030101010101" pitchFamily="2" charset="-122"/>
              </a:rPr>
              <a:t>投资银行的组织形态</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198880"/>
            <a:ext cx="10515600" cy="4978083"/>
          </a:xfrm>
        </p:spPr>
        <p:txBody>
          <a:bodyPr>
            <a:noAutofit/>
          </a:bodyPr>
          <a:lstStyle/>
          <a:p>
            <a:r>
              <a:rPr lang="zh-CN" altLang="en-US" sz="2400" b="1" dirty="0">
                <a:latin typeface="宋体" panose="02010600030101010101" pitchFamily="2" charset="-122"/>
                <a:ea typeface="宋体" panose="02010600030101010101" pitchFamily="2" charset="-122"/>
              </a:rPr>
              <a:t>合伙制</a:t>
            </a:r>
            <a:endParaRPr lang="en-US" altLang="zh-CN" sz="2400" b="1" dirty="0">
              <a:latin typeface="宋体" panose="02010600030101010101" pitchFamily="2" charset="-122"/>
              <a:ea typeface="宋体" panose="02010600030101010101" pitchFamily="2" charset="-122"/>
            </a:endParaRPr>
          </a:p>
          <a:p>
            <a:pPr>
              <a:buNone/>
            </a:pPr>
            <a:r>
              <a:rPr lang="zh-CN" altLang="en-US" sz="2400" dirty="0">
                <a:latin typeface="宋体" panose="02010600030101010101" pitchFamily="2" charset="-122"/>
                <a:ea typeface="宋体" panose="02010600030101010101" pitchFamily="2" charset="-122"/>
              </a:rPr>
              <a:t>  所谓合伙，是指由两个或两个以上人共同拥有公司并分享公司利润，合伙人即为公司所有人或股东。所有制合伙公司至少有一个主合伙人主管企业的日常业务经营，并承担责任。</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缺点</a:t>
            </a:r>
            <a:endParaRPr lang="en-US" altLang="zh-CN" sz="2400" dirty="0">
              <a:latin typeface="宋体" panose="02010600030101010101" pitchFamily="2" charset="-122"/>
              <a:ea typeface="宋体" panose="02010600030101010101" pitchFamily="2" charset="-122"/>
            </a:endParaRPr>
          </a:p>
          <a:p>
            <a:pPr marL="719138" indent="-361950">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资本实力受到限制</a:t>
            </a:r>
            <a:endParaRPr lang="en-US" altLang="zh-CN" sz="2400" dirty="0">
              <a:latin typeface="宋体" panose="02010600030101010101" pitchFamily="2" charset="-122"/>
              <a:ea typeface="宋体" panose="02010600030101010101" pitchFamily="2" charset="-122"/>
            </a:endParaRPr>
          </a:p>
          <a:p>
            <a:pPr marL="719138" indent="-361950">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重大决策需要所有合伙人的同意，容易出现决策迟缓低效的状况</a:t>
            </a:r>
            <a:endParaRPr lang="en-US" altLang="zh-CN" sz="2400" dirty="0">
              <a:latin typeface="宋体" panose="02010600030101010101" pitchFamily="2" charset="-122"/>
              <a:ea typeface="宋体" panose="02010600030101010101" pitchFamily="2" charset="-122"/>
            </a:endParaRPr>
          </a:p>
          <a:p>
            <a:pPr marL="719138" indent="-361950">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合伙人对企业债务承担无限责任，不论出资额大小和出资额为限</a:t>
            </a:r>
            <a:endParaRPr lang="en-US" altLang="zh-CN" sz="2400" dirty="0">
              <a:latin typeface="宋体" panose="02010600030101010101" pitchFamily="2" charset="-122"/>
              <a:ea typeface="宋体" panose="02010600030101010101" pitchFamily="2" charset="-122"/>
            </a:endParaRPr>
          </a:p>
          <a:p>
            <a:pPr marL="719138" indent="-361950">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组织关系的不稳定性</a:t>
            </a:r>
            <a:endParaRPr lang="en-US" altLang="zh-CN" sz="2400" dirty="0">
              <a:latin typeface="宋体" panose="02010600030101010101" pitchFamily="2" charset="-122"/>
              <a:ea typeface="宋体" panose="02010600030101010101" pitchFamily="2" charset="-122"/>
            </a:endParaRPr>
          </a:p>
          <a:p>
            <a:pPr marL="719138" indent="-361950">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缺少人才</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892387"/>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4</a:t>
            </a:fld>
            <a:endParaRPr lang="zh-CN" altLang="en-US"/>
          </a:p>
        </p:txBody>
      </p:sp>
      <p:pic>
        <p:nvPicPr>
          <p:cNvPr id="6" name="图片 5" descr="合伙制.jpg">
            <a:extLst>
              <a:ext uri="{FF2B5EF4-FFF2-40B4-BE49-F238E27FC236}">
                <a16:creationId xmlns:a16="http://schemas.microsoft.com/office/drawing/2014/main" id="{04ACEF93-0284-42DB-AE79-75FA955E53F3}"/>
              </a:ext>
            </a:extLst>
          </p:cNvPr>
          <p:cNvPicPr>
            <a:picLocks noChangeAspect="1"/>
          </p:cNvPicPr>
          <p:nvPr/>
        </p:nvPicPr>
        <p:blipFill>
          <a:blip r:embed="rId2" cstate="print"/>
          <a:stretch>
            <a:fillRect/>
          </a:stretch>
        </p:blipFill>
        <p:spPr>
          <a:xfrm>
            <a:off x="8455086" y="5005492"/>
            <a:ext cx="2489168" cy="1657493"/>
          </a:xfrm>
          <a:prstGeom prst="rect">
            <a:avLst/>
          </a:prstGeom>
        </p:spPr>
      </p:pic>
    </p:spTree>
    <p:extLst>
      <p:ext uri="{BB962C8B-B14F-4D97-AF65-F5344CB8AC3E}">
        <p14:creationId xmlns:p14="http://schemas.microsoft.com/office/powerpoint/2010/main" val="3932168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576368"/>
          </a:xfrm>
        </p:spPr>
        <p:txBody>
          <a:bodyPr>
            <a:normAutofit/>
          </a:bodyPr>
          <a:lstStyle/>
          <a:p>
            <a:r>
              <a:rPr lang="zh-CN" altLang="en-US" sz="2800" dirty="0">
                <a:latin typeface="宋体" panose="02010600030101010101" pitchFamily="2" charset="-122"/>
                <a:ea typeface="宋体" panose="02010600030101010101" pitchFamily="2" charset="-122"/>
              </a:rPr>
              <a:t>投资银行的组织形态</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656"/>
            <a:ext cx="10515600" cy="4951210"/>
          </a:xfrm>
        </p:spPr>
        <p:txBody>
          <a:bodyPr>
            <a:normAutofit/>
          </a:bodyPr>
          <a:lstStyle/>
          <a:p>
            <a:r>
              <a:rPr lang="zh-CN" altLang="en-US" sz="2400" dirty="0">
                <a:latin typeface="宋体" panose="02010600030101010101" pitchFamily="2" charset="-122"/>
                <a:ea typeface="宋体" panose="02010600030101010101" pitchFamily="2" charset="-122"/>
              </a:rPr>
              <a:t>合伙制</a:t>
            </a:r>
            <a:r>
              <a:rPr lang="en-US" altLang="zh-CN" sz="2400"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有限合伙制</a:t>
            </a:r>
            <a:r>
              <a:rPr lang="zh-CN" altLang="en-US" sz="2400" dirty="0">
                <a:latin typeface="宋体" panose="02010600030101010101" pitchFamily="2" charset="-122"/>
                <a:ea typeface="宋体" panose="02010600030101010101" pitchFamily="2" charset="-122"/>
              </a:rPr>
              <a:t>：对外在整体上同样具有无限责任性质。</a:t>
            </a:r>
            <a:endParaRPr lang="en-US" altLang="zh-CN" sz="2400" dirty="0">
              <a:latin typeface="宋体" panose="02010600030101010101" pitchFamily="2" charset="-122"/>
              <a:ea typeface="宋体" panose="02010600030101010101" pitchFamily="2" charset="-122"/>
            </a:endParaRPr>
          </a:p>
          <a:p>
            <a:pPr marL="719138" indent="-361950">
              <a:buFont typeface="Wingdings" panose="05000000000000000000" pitchFamily="2" charset="2"/>
              <a:buChar char="ü"/>
            </a:pPr>
            <a:r>
              <a:rPr lang="zh-CN" altLang="en-US" sz="2400" b="1" dirty="0">
                <a:latin typeface="宋体" panose="02010600030101010101" pitchFamily="2" charset="-122"/>
                <a:ea typeface="宋体" panose="02010600030101010101" pitchFamily="2" charset="-122"/>
              </a:rPr>
              <a:t>有限合伙人</a:t>
            </a:r>
            <a:endParaRPr lang="en-US" altLang="zh-CN" sz="2400" b="1" dirty="0">
              <a:latin typeface="宋体" panose="02010600030101010101" pitchFamily="2" charset="-122"/>
              <a:ea typeface="宋体" panose="02010600030101010101" pitchFamily="2" charset="-122"/>
            </a:endParaRPr>
          </a:p>
          <a:p>
            <a:pPr marL="357188" indent="0">
              <a:buNone/>
            </a:pPr>
            <a:r>
              <a:rPr lang="zh-CN" altLang="en-US" sz="2400" dirty="0">
                <a:latin typeface="宋体" panose="02010600030101010101" pitchFamily="2" charset="-122"/>
                <a:ea typeface="宋体" panose="02010600030101010101" pitchFamily="2" charset="-122"/>
              </a:rPr>
              <a:t>真正的投资者，投入绝大部分资金，但不得参与经营管理，并且只以其投资的金额承担有限责任</a:t>
            </a:r>
            <a:endParaRPr lang="en-US" altLang="zh-CN" sz="2400" dirty="0">
              <a:latin typeface="宋体" panose="02010600030101010101" pitchFamily="2" charset="-122"/>
              <a:ea typeface="宋体" panose="02010600030101010101" pitchFamily="2" charset="-122"/>
            </a:endParaRPr>
          </a:p>
          <a:p>
            <a:pPr marL="719138" indent="-361950">
              <a:buFont typeface="Wingdings" panose="05000000000000000000" pitchFamily="2" charset="2"/>
              <a:buChar char="ü"/>
            </a:pPr>
            <a:r>
              <a:rPr lang="zh-CN" altLang="en-US" sz="2400" b="1" dirty="0">
                <a:latin typeface="宋体" panose="02010600030101010101" pitchFamily="2" charset="-122"/>
                <a:ea typeface="宋体" panose="02010600030101010101" pitchFamily="2" charset="-122"/>
              </a:rPr>
              <a:t>无限合伙人 </a:t>
            </a:r>
            <a:r>
              <a:rPr lang="zh-CN" altLang="en-US" sz="2400" dirty="0">
                <a:latin typeface="宋体" panose="02010600030101010101" pitchFamily="2" charset="-122"/>
                <a:ea typeface="宋体" panose="02010600030101010101" pitchFamily="2" charset="-122"/>
              </a:rPr>
              <a:t>（一般合伙人）</a:t>
            </a:r>
            <a:endParaRPr lang="en-US" altLang="zh-CN" sz="2400" dirty="0">
              <a:latin typeface="宋体" panose="02010600030101010101" pitchFamily="2" charset="-122"/>
              <a:ea typeface="宋体" panose="02010600030101010101" pitchFamily="2" charset="-122"/>
            </a:endParaRPr>
          </a:p>
          <a:p>
            <a:pPr marL="357188" indent="0">
              <a:buNone/>
            </a:pPr>
            <a:r>
              <a:rPr lang="zh-CN" altLang="en-US" sz="2400" dirty="0">
                <a:latin typeface="宋体" panose="02010600030101010101" pitchFamily="2" charset="-122"/>
                <a:ea typeface="宋体" panose="02010600030101010101" pitchFamily="2" charset="-122"/>
              </a:rPr>
              <a:t>真正的管理者，只投入极少部分资金，但全权负责经营管理，并要承担无限责任</a:t>
            </a:r>
            <a:endParaRPr lang="en-US" altLang="zh-CN" sz="24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0076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5</a:t>
            </a:fld>
            <a:endParaRPr lang="zh-CN" altLang="en-US"/>
          </a:p>
        </p:txBody>
      </p:sp>
      <p:pic>
        <p:nvPicPr>
          <p:cNvPr id="6" name="图片 5" descr="有限合伙.jpg">
            <a:extLst>
              <a:ext uri="{FF2B5EF4-FFF2-40B4-BE49-F238E27FC236}">
                <a16:creationId xmlns:a16="http://schemas.microsoft.com/office/drawing/2014/main" id="{8DC41060-8EB0-4A19-9F51-EBBFE5FA39E2}"/>
              </a:ext>
            </a:extLst>
          </p:cNvPr>
          <p:cNvPicPr>
            <a:picLocks noChangeAspect="1"/>
          </p:cNvPicPr>
          <p:nvPr/>
        </p:nvPicPr>
        <p:blipFill>
          <a:blip r:embed="rId2" cstate="print"/>
          <a:stretch>
            <a:fillRect/>
          </a:stretch>
        </p:blipFill>
        <p:spPr>
          <a:xfrm>
            <a:off x="6495736" y="4253871"/>
            <a:ext cx="3343275" cy="2239004"/>
          </a:xfrm>
          <a:prstGeom prst="rect">
            <a:avLst/>
          </a:prstGeom>
        </p:spPr>
      </p:pic>
    </p:spTree>
    <p:extLst>
      <p:ext uri="{BB962C8B-B14F-4D97-AF65-F5344CB8AC3E}">
        <p14:creationId xmlns:p14="http://schemas.microsoft.com/office/powerpoint/2010/main" val="557919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585648"/>
          </a:xfrm>
        </p:spPr>
        <p:txBody>
          <a:bodyPr>
            <a:normAutofit/>
          </a:bodyPr>
          <a:lstStyle/>
          <a:p>
            <a:r>
              <a:rPr lang="zh-CN" altLang="en-US" sz="2800" dirty="0">
                <a:latin typeface="宋体" panose="02010600030101010101" pitchFamily="2" charset="-122"/>
                <a:ea typeface="宋体" panose="02010600030101010101" pitchFamily="2" charset="-122"/>
              </a:rPr>
              <a:t>投资银行的组织形态</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796925" y="1205653"/>
            <a:ext cx="10515600" cy="4755270"/>
          </a:xfrm>
        </p:spPr>
        <p:txBody>
          <a:bodyPr>
            <a:normAutofit/>
          </a:bodyPr>
          <a:lstStyle/>
          <a:p>
            <a:r>
              <a:rPr lang="zh-CN" altLang="en-US" sz="1800" b="1" dirty="0">
                <a:latin typeface="宋体" panose="02010600030101010101" pitchFamily="2" charset="-122"/>
                <a:ea typeface="宋体" panose="02010600030101010101" pitchFamily="2" charset="-122"/>
              </a:rPr>
              <a:t>混合公司制</a:t>
            </a:r>
            <a:endParaRPr lang="en-US" altLang="zh-CN" sz="1800" b="1" dirty="0">
              <a:latin typeface="宋体" panose="02010600030101010101" pitchFamily="2" charset="-122"/>
              <a:ea typeface="宋体" panose="02010600030101010101" pitchFamily="2" charset="-122"/>
            </a:endParaRPr>
          </a:p>
          <a:p>
            <a:pPr marL="719138" indent="-361950">
              <a:buFont typeface="Wingdings" pitchFamily="2" charset="2"/>
              <a:buChar char="p"/>
            </a:pPr>
            <a:r>
              <a:rPr lang="zh-CN" altLang="en-US" sz="1800" dirty="0">
                <a:latin typeface="宋体" panose="02010600030101010101" pitchFamily="2" charset="-122"/>
                <a:ea typeface="宋体" panose="02010600030101010101" pitchFamily="2" charset="-122"/>
              </a:rPr>
              <a:t>对大的投资银行而言，倒闭是不常见的，比较普遍的是被收购或联合兼并成为混合公司。</a:t>
            </a:r>
            <a:endParaRPr lang="en-US" altLang="zh-CN" sz="1800" dirty="0">
              <a:latin typeface="宋体" panose="02010600030101010101" pitchFamily="2" charset="-122"/>
              <a:ea typeface="宋体" panose="02010600030101010101" pitchFamily="2" charset="-122"/>
            </a:endParaRPr>
          </a:p>
          <a:p>
            <a:pPr marL="719138" indent="-361950">
              <a:buFont typeface="Wingdings" pitchFamily="2" charset="2"/>
              <a:buChar char="p"/>
            </a:pPr>
            <a:r>
              <a:rPr lang="zh-CN" altLang="en-US" sz="1800" dirty="0">
                <a:latin typeface="宋体" panose="02010600030101010101" pitchFamily="2" charset="-122"/>
                <a:ea typeface="宋体" panose="02010600030101010101" pitchFamily="2" charset="-122"/>
              </a:rPr>
              <a:t>合并后的投资银行业有了行业外的压力，利润变得更重要，因为一旦经营不好，即有被其他公司持有的母公司收购的可能；</a:t>
            </a:r>
            <a:endParaRPr lang="en-US" altLang="zh-CN" sz="1800" dirty="0">
              <a:latin typeface="宋体" panose="02010600030101010101" pitchFamily="2" charset="-122"/>
              <a:ea typeface="宋体" panose="02010600030101010101" pitchFamily="2" charset="-122"/>
            </a:endParaRPr>
          </a:p>
          <a:p>
            <a:pPr marL="719138" indent="-361950">
              <a:buFont typeface="Wingdings" pitchFamily="2" charset="2"/>
              <a:buChar char="p"/>
            </a:pPr>
            <a:r>
              <a:rPr lang="zh-CN" altLang="en-US" sz="1800" dirty="0">
                <a:latin typeface="宋体" panose="02010600030101010101" pitchFamily="2" charset="-122"/>
                <a:ea typeface="宋体" panose="02010600030101010101" pitchFamily="2" charset="-122"/>
              </a:rPr>
              <a:t>开支比以往控制得更严格；</a:t>
            </a:r>
            <a:endParaRPr lang="en-US" altLang="zh-CN" sz="1800" dirty="0">
              <a:latin typeface="宋体" panose="02010600030101010101" pitchFamily="2" charset="-122"/>
              <a:ea typeface="宋体" panose="02010600030101010101" pitchFamily="2" charset="-122"/>
            </a:endParaRPr>
          </a:p>
          <a:p>
            <a:pPr marL="719138" indent="-361950">
              <a:buFont typeface="Wingdings" pitchFamily="2" charset="2"/>
              <a:buChar char="p"/>
            </a:pPr>
            <a:r>
              <a:rPr lang="zh-CN" altLang="en-US" sz="1800" dirty="0">
                <a:latin typeface="宋体" panose="02010600030101010101" pitchFamily="2" charset="-122"/>
                <a:ea typeface="宋体" panose="02010600030101010101" pitchFamily="2" charset="-122"/>
              </a:rPr>
              <a:t>投资银行业也因此变得更现代化，许多私有合伙公司从此销声匿迹</a:t>
            </a:r>
          </a:p>
          <a:p>
            <a:endParaRPr lang="en-US" altLang="zh-CN"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14375" y="950774"/>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6</a:t>
            </a:fld>
            <a:endParaRPr lang="zh-CN" altLang="en-US"/>
          </a:p>
        </p:txBody>
      </p:sp>
      <p:grpSp>
        <p:nvGrpSpPr>
          <p:cNvPr id="6" name="组合 5">
            <a:extLst>
              <a:ext uri="{FF2B5EF4-FFF2-40B4-BE49-F238E27FC236}">
                <a16:creationId xmlns:a16="http://schemas.microsoft.com/office/drawing/2014/main" id="{E00DA48A-0A78-4482-9DA6-4D19389AF86C}"/>
              </a:ext>
            </a:extLst>
          </p:cNvPr>
          <p:cNvGrpSpPr/>
          <p:nvPr/>
        </p:nvGrpSpPr>
        <p:grpSpPr>
          <a:xfrm>
            <a:off x="1860639" y="3589336"/>
            <a:ext cx="7543800" cy="2767013"/>
            <a:chOff x="428625" y="2857500"/>
            <a:chExt cx="8215313" cy="3643313"/>
          </a:xfrm>
        </p:grpSpPr>
        <p:pic>
          <p:nvPicPr>
            <p:cNvPr id="8" name="图片 3" descr="2009619171635881.jpg">
              <a:extLst>
                <a:ext uri="{FF2B5EF4-FFF2-40B4-BE49-F238E27FC236}">
                  <a16:creationId xmlns:a16="http://schemas.microsoft.com/office/drawing/2014/main" id="{C37E1B61-36F0-48A3-B0FB-A1BC62E8B535}"/>
                </a:ext>
              </a:extLst>
            </p:cNvPr>
            <p:cNvPicPr>
              <a:picLocks noChangeAspect="1"/>
            </p:cNvPicPr>
            <p:nvPr/>
          </p:nvPicPr>
          <p:blipFill>
            <a:blip r:embed="rId2" cstate="print"/>
            <a:srcRect/>
            <a:stretch>
              <a:fillRect/>
            </a:stretch>
          </p:blipFill>
          <p:spPr bwMode="auto">
            <a:xfrm>
              <a:off x="4714875" y="4714875"/>
              <a:ext cx="3929063" cy="1785938"/>
            </a:xfrm>
            <a:prstGeom prst="rect">
              <a:avLst/>
            </a:prstGeom>
            <a:noFill/>
            <a:ln w="9525">
              <a:noFill/>
              <a:miter lim="800000"/>
              <a:headEnd/>
              <a:tailEnd/>
            </a:ln>
          </p:spPr>
        </p:pic>
        <p:pic>
          <p:nvPicPr>
            <p:cNvPr id="9" name="图片 4" descr="res04_attpic_brief.jpg">
              <a:extLst>
                <a:ext uri="{FF2B5EF4-FFF2-40B4-BE49-F238E27FC236}">
                  <a16:creationId xmlns:a16="http://schemas.microsoft.com/office/drawing/2014/main" id="{BF75F15B-5264-41AF-9654-BBD5CD7C89C3}"/>
                </a:ext>
              </a:extLst>
            </p:cNvPr>
            <p:cNvPicPr>
              <a:picLocks noChangeAspect="1"/>
            </p:cNvPicPr>
            <p:nvPr/>
          </p:nvPicPr>
          <p:blipFill>
            <a:blip r:embed="rId3" cstate="print"/>
            <a:srcRect/>
            <a:stretch>
              <a:fillRect/>
            </a:stretch>
          </p:blipFill>
          <p:spPr bwMode="auto">
            <a:xfrm>
              <a:off x="4714875" y="2857500"/>
              <a:ext cx="3929063" cy="1857375"/>
            </a:xfrm>
            <a:prstGeom prst="rect">
              <a:avLst/>
            </a:prstGeom>
            <a:noFill/>
            <a:ln w="9525">
              <a:noFill/>
              <a:miter lim="800000"/>
              <a:headEnd/>
              <a:tailEnd/>
            </a:ln>
          </p:spPr>
        </p:pic>
        <p:pic>
          <p:nvPicPr>
            <p:cNvPr id="10" name="图片 5" descr="20110427093457328.jpg">
              <a:extLst>
                <a:ext uri="{FF2B5EF4-FFF2-40B4-BE49-F238E27FC236}">
                  <a16:creationId xmlns:a16="http://schemas.microsoft.com/office/drawing/2014/main" id="{7CB759A8-A195-4099-BBB3-D156E2EBA2BB}"/>
                </a:ext>
              </a:extLst>
            </p:cNvPr>
            <p:cNvPicPr>
              <a:picLocks noChangeAspect="1"/>
            </p:cNvPicPr>
            <p:nvPr/>
          </p:nvPicPr>
          <p:blipFill>
            <a:blip r:embed="rId4" cstate="print"/>
            <a:srcRect/>
            <a:stretch>
              <a:fillRect/>
            </a:stretch>
          </p:blipFill>
          <p:spPr bwMode="auto">
            <a:xfrm>
              <a:off x="428625" y="2857500"/>
              <a:ext cx="4286250" cy="3571875"/>
            </a:xfrm>
            <a:prstGeom prst="rect">
              <a:avLst/>
            </a:prstGeom>
            <a:noFill/>
            <a:ln w="9525">
              <a:noFill/>
              <a:miter lim="800000"/>
              <a:headEnd/>
              <a:tailEnd/>
            </a:ln>
          </p:spPr>
        </p:pic>
      </p:grpSp>
    </p:spTree>
    <p:extLst>
      <p:ext uri="{BB962C8B-B14F-4D97-AF65-F5344CB8AC3E}">
        <p14:creationId xmlns:p14="http://schemas.microsoft.com/office/powerpoint/2010/main" val="2939478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7968"/>
          </a:xfrm>
        </p:spPr>
        <p:txBody>
          <a:bodyPr>
            <a:normAutofit/>
          </a:bodyPr>
          <a:lstStyle/>
          <a:p>
            <a:r>
              <a:rPr lang="zh-CN" altLang="en-US" sz="2800" dirty="0">
                <a:latin typeface="宋体" panose="02010600030101010101" pitchFamily="2" charset="-122"/>
                <a:ea typeface="宋体" panose="02010600030101010101" pitchFamily="2" charset="-122"/>
              </a:rPr>
              <a:t>投资银行的组织形态</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39520"/>
            <a:ext cx="10515600" cy="4937443"/>
          </a:xfrm>
        </p:spPr>
        <p:txBody>
          <a:bodyPr>
            <a:normAutofit/>
          </a:bodyPr>
          <a:lstStyle/>
          <a:p>
            <a:r>
              <a:rPr lang="zh-CN" altLang="en-US" sz="2400" b="1" dirty="0">
                <a:latin typeface="宋体" panose="02010600030101010101" pitchFamily="2" charset="-122"/>
                <a:ea typeface="宋体" panose="02010600030101010101" pitchFamily="2" charset="-122"/>
              </a:rPr>
              <a:t>股份公司制</a:t>
            </a:r>
            <a:endParaRPr lang="en-US" altLang="zh-CN" sz="2400" b="1" dirty="0">
              <a:latin typeface="宋体" panose="02010600030101010101" pitchFamily="2" charset="-122"/>
              <a:ea typeface="宋体" panose="02010600030101010101" pitchFamily="2" charset="-122"/>
            </a:endParaRPr>
          </a:p>
          <a:p>
            <a:pPr>
              <a:buNone/>
            </a:pPr>
            <a:r>
              <a:rPr lang="zh-CN" altLang="en-US" sz="2400" dirty="0">
                <a:latin typeface="宋体" panose="02010600030101010101" pitchFamily="2" charset="-122"/>
                <a:ea typeface="宋体" panose="02010600030101010101" pitchFamily="2" charset="-122"/>
              </a:rPr>
              <a:t>  由法律规定人数以上的股东组成，全部资本划分成等额股份，股东仅就其认购的股份对公司债务负清偿责任的公司形式</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zh-CN" altLang="en-US" sz="2400" b="1" dirty="0">
                <a:latin typeface="宋体" panose="02010600030101010101" pitchFamily="2" charset="-122"/>
                <a:ea typeface="宋体" panose="02010600030101010101" pitchFamily="2" charset="-122"/>
              </a:rPr>
              <a:t>优点</a:t>
            </a:r>
            <a:endParaRPr lang="en-US" altLang="zh-CN" sz="2400" b="1" dirty="0">
              <a:latin typeface="宋体" panose="02010600030101010101" pitchFamily="2" charset="-122"/>
              <a:ea typeface="宋体" panose="02010600030101010101" pitchFamily="2" charset="-122"/>
            </a:endParaRPr>
          </a:p>
          <a:p>
            <a:pPr marL="719138" indent="-361950">
              <a:buFont typeface="Wingdings" panose="05000000000000000000" pitchFamily="2" charset="2"/>
              <a:buChar char="ü"/>
              <a:tabLst>
                <a:tab pos="719138" algn="l"/>
              </a:tabLst>
            </a:pPr>
            <a:r>
              <a:rPr lang="zh-CN" altLang="en-US" sz="2400" dirty="0">
                <a:latin typeface="宋体" panose="02010600030101010101" pitchFamily="2" charset="-122"/>
                <a:ea typeface="宋体" panose="02010600030101010101" pitchFamily="2" charset="-122"/>
              </a:rPr>
              <a:t>资本集中的有效制度，在短时间内可以大量积累资本的能力正适合了现代投资银行对资本的需要</a:t>
            </a:r>
            <a:endParaRPr lang="en-US" altLang="zh-CN" sz="2400" dirty="0">
              <a:latin typeface="宋体" panose="02010600030101010101" pitchFamily="2" charset="-122"/>
              <a:ea typeface="宋体" panose="02010600030101010101" pitchFamily="2" charset="-122"/>
            </a:endParaRPr>
          </a:p>
          <a:p>
            <a:pPr marL="719138" indent="-361950">
              <a:buFont typeface="Wingdings" panose="05000000000000000000" pitchFamily="2" charset="2"/>
              <a:buChar char="ü"/>
              <a:tabLst>
                <a:tab pos="719138" algn="l"/>
              </a:tabLst>
            </a:pPr>
            <a:r>
              <a:rPr lang="zh-CN" altLang="en-US" sz="2400" dirty="0">
                <a:latin typeface="宋体" panose="02010600030101010101" pitchFamily="2" charset="-122"/>
                <a:ea typeface="宋体" panose="02010600030101010101" pitchFamily="2" charset="-122"/>
              </a:rPr>
              <a:t>公司法人制度下的法人财产权可以避免包括股东在内的个人和机关对生产经营的直接干预，能避免合伙制所有权与管理权不分的弊端，而且公司法人对财产权利的行使具有永恒的连续性。</a:t>
            </a:r>
            <a:endParaRPr lang="en-US" altLang="zh-CN" sz="2400" dirty="0">
              <a:latin typeface="宋体" panose="02010600030101010101" pitchFamily="2" charset="-122"/>
              <a:ea typeface="宋体" panose="02010600030101010101" pitchFamily="2" charset="-122"/>
            </a:endParaRPr>
          </a:p>
          <a:p>
            <a:pPr marL="719138" indent="-361950">
              <a:buFont typeface="Wingdings" panose="05000000000000000000" pitchFamily="2" charset="2"/>
              <a:buChar char="ü"/>
              <a:tabLst>
                <a:tab pos="719138" algn="l"/>
              </a:tabLst>
            </a:pPr>
            <a:r>
              <a:rPr lang="zh-CN" altLang="en-US" sz="2400" dirty="0">
                <a:latin typeface="宋体" panose="02010600030101010101" pitchFamily="2" charset="-122"/>
                <a:ea typeface="宋体" panose="02010600030101010101" pitchFamily="2" charset="-122"/>
              </a:rPr>
              <a:t>股份公司制对公司内各利益主体的牵制和有效激励手段的行使促进了管理水平的提高。</a:t>
            </a:r>
            <a:endParaRPr lang="en-US" altLang="zh-CN" sz="24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1401"/>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7</a:t>
            </a:fld>
            <a:endParaRPr lang="zh-CN" altLang="en-US" dirty="0"/>
          </a:p>
        </p:txBody>
      </p:sp>
    </p:spTree>
    <p:extLst>
      <p:ext uri="{BB962C8B-B14F-4D97-AF65-F5344CB8AC3E}">
        <p14:creationId xmlns:p14="http://schemas.microsoft.com/office/powerpoint/2010/main" val="1402156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487017" y="86139"/>
            <a:ext cx="10515600" cy="524496"/>
          </a:xfrm>
        </p:spPr>
        <p:txBody>
          <a:bodyPr>
            <a:normAutofit/>
          </a:bodyPr>
          <a:lstStyle/>
          <a:p>
            <a:r>
              <a:rPr lang="zh-CN" altLang="en-US" sz="2800" dirty="0">
                <a:latin typeface="宋体" panose="02010600030101010101" pitchFamily="2" charset="-122"/>
                <a:ea typeface="宋体" panose="02010600030101010101" pitchFamily="2" charset="-122"/>
              </a:rPr>
              <a:t>美国投资银行合伙制的消亡 （</a:t>
            </a:r>
            <a:r>
              <a:rPr lang="en-US" altLang="zh-CN" sz="2800" dirty="0">
                <a:latin typeface="宋体" panose="02010600030101010101" pitchFamily="2" charset="-122"/>
                <a:ea typeface="宋体" panose="02010600030101010101" pitchFamily="2" charset="-122"/>
              </a:rPr>
              <a:t>Morrison and Wilhelm, 2008 JF)</a:t>
            </a:r>
            <a:endParaRPr lang="zh-CN" altLang="en-US" sz="2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487017" y="664748"/>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8</a:t>
            </a:fld>
            <a:endParaRPr lang="zh-CN" altLang="en-US"/>
          </a:p>
        </p:txBody>
      </p:sp>
      <p:pic>
        <p:nvPicPr>
          <p:cNvPr id="6" name="图片 5">
            <a:extLst>
              <a:ext uri="{FF2B5EF4-FFF2-40B4-BE49-F238E27FC236}">
                <a16:creationId xmlns:a16="http://schemas.microsoft.com/office/drawing/2014/main" id="{5832D157-255F-4E16-A322-4F219885C849}"/>
              </a:ext>
            </a:extLst>
          </p:cNvPr>
          <p:cNvPicPr>
            <a:picLocks noChangeAspect="1"/>
          </p:cNvPicPr>
          <p:nvPr/>
        </p:nvPicPr>
        <p:blipFill>
          <a:blip r:embed="rId2"/>
          <a:stretch>
            <a:fillRect/>
          </a:stretch>
        </p:blipFill>
        <p:spPr>
          <a:xfrm>
            <a:off x="648252" y="758694"/>
            <a:ext cx="10436915" cy="5503711"/>
          </a:xfrm>
          <a:prstGeom prst="rect">
            <a:avLst/>
          </a:prstGeom>
        </p:spPr>
      </p:pic>
    </p:spTree>
    <p:extLst>
      <p:ext uri="{BB962C8B-B14F-4D97-AF65-F5344CB8AC3E}">
        <p14:creationId xmlns:p14="http://schemas.microsoft.com/office/powerpoint/2010/main" val="3145088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596688"/>
          </a:xfrm>
        </p:spPr>
        <p:txBody>
          <a:bodyPr>
            <a:normAutofit/>
          </a:bodyPr>
          <a:lstStyle/>
          <a:p>
            <a:r>
              <a:rPr lang="zh-CN" altLang="en-US" sz="2800" dirty="0">
                <a:latin typeface="宋体" panose="02010600030101010101" pitchFamily="2" charset="-122"/>
                <a:ea typeface="宋体" panose="02010600030101010101" pitchFamily="2" charset="-122"/>
              </a:rPr>
              <a:t>美国投资银行合伙制的消亡（</a:t>
            </a:r>
            <a:r>
              <a:rPr lang="en-US" altLang="zh-CN" sz="2800" dirty="0">
                <a:latin typeface="宋体" panose="02010600030101010101" pitchFamily="2" charset="-122"/>
                <a:ea typeface="宋体" panose="02010600030101010101" pitchFamily="2" charset="-122"/>
              </a:rPr>
              <a:t>Morrison and Wilhelm, 2008 JF)</a:t>
            </a:r>
            <a:endParaRPr lang="zh-CN" altLang="en-US" sz="28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300482"/>
            <a:ext cx="10515600" cy="4876482"/>
          </a:xfrm>
        </p:spPr>
        <p:txBody>
          <a:bodyPr>
            <a:normAutofit/>
          </a:bodyPr>
          <a:lstStyle/>
          <a:p>
            <a:r>
              <a:rPr lang="zh-CN" altLang="en-US" sz="2400" dirty="0">
                <a:latin typeface="宋体" panose="02010600030101010101" pitchFamily="2" charset="-122"/>
                <a:ea typeface="宋体" panose="02010600030101010101" pitchFamily="2" charset="-122"/>
              </a:rPr>
              <a:t>美国投行早期为何青睐合伙制？</a:t>
            </a:r>
            <a:endParaRPr lang="en-US" altLang="zh-CN" sz="2400" dirty="0">
              <a:latin typeface="宋体" panose="02010600030101010101" pitchFamily="2" charset="-122"/>
              <a:ea typeface="宋体" panose="02010600030101010101" pitchFamily="2" charset="-122"/>
            </a:endParaRPr>
          </a:p>
          <a:p>
            <a:pPr marL="536575" indent="-271463">
              <a:buSzPct val="80000"/>
              <a:buFont typeface="Wingdings" panose="05000000000000000000" pitchFamily="2" charset="2"/>
              <a:buChar char="p"/>
            </a:pPr>
            <a:r>
              <a:rPr lang="zh-CN" altLang="en-US" sz="2400" dirty="0">
                <a:latin typeface="宋体" panose="02010600030101010101" pitchFamily="2" charset="-122"/>
                <a:ea typeface="宋体" panose="02010600030101010101" pitchFamily="2" charset="-122"/>
              </a:rPr>
              <a:t>合伙制有利于人力资本的聚集 （</a:t>
            </a:r>
            <a:r>
              <a:rPr lang="en-US" altLang="zh-CN" sz="2400" dirty="0">
                <a:latin typeface="Arial" panose="020B0604020202020204" pitchFamily="34" charset="0"/>
                <a:ea typeface="宋体" panose="02010600030101010101" pitchFamily="2" charset="-122"/>
                <a:cs typeface="Arial" panose="020B0604020202020204" pitchFamily="34" charset="0"/>
              </a:rPr>
              <a:t>Tacit human capital</a:t>
            </a:r>
            <a:r>
              <a:rPr lang="zh-CN" altLang="en-US" sz="2400" dirty="0">
                <a:latin typeface="Arial" panose="020B0604020202020204" pitchFamily="34" charset="0"/>
                <a:ea typeface="宋体" panose="02010600030101010101" pitchFamily="2" charset="-122"/>
                <a:cs typeface="Arial" panose="020B0604020202020204" pitchFamily="34" charset="0"/>
              </a:rPr>
              <a:t>）</a:t>
            </a:r>
            <a:endParaRPr lang="en-US" altLang="zh-CN" sz="2400" b="0" i="0" u="none" strike="noStrike" baseline="0" dirty="0">
              <a:solidFill>
                <a:srgbClr val="000000"/>
              </a:solidFill>
              <a:latin typeface="Arial" panose="020B0604020202020204" pitchFamily="34" charset="0"/>
              <a:cs typeface="Arial" panose="020B0604020202020204" pitchFamily="34" charset="0"/>
            </a:endParaRPr>
          </a:p>
          <a:p>
            <a:pPr marL="536575" indent="-271463">
              <a:buSzPct val="80000"/>
              <a:buFont typeface="Wingdings" panose="05000000000000000000" pitchFamily="2" charset="2"/>
              <a:buChar char="p"/>
            </a:pPr>
            <a:r>
              <a:rPr lang="zh-CN" altLang="en-US" sz="2400" dirty="0">
                <a:latin typeface="宋体" panose="02010600030101010101" pitchFamily="2" charset="-122"/>
                <a:ea typeface="宋体" panose="02010600030101010101" pitchFamily="2" charset="-122"/>
              </a:rPr>
              <a:t>技能经验来自于实践，来自于前辈的指导和传授</a:t>
            </a:r>
            <a:endParaRPr lang="en-US" altLang="zh-CN" sz="2400" dirty="0">
              <a:latin typeface="宋体" panose="02010600030101010101" pitchFamily="2" charset="-122"/>
              <a:ea typeface="宋体" panose="02010600030101010101" pitchFamily="2" charset="-122"/>
            </a:endParaRPr>
          </a:p>
          <a:p>
            <a:pPr marL="536575" indent="-271463">
              <a:buSzPct val="80000"/>
              <a:buFont typeface="Wingdings" panose="05000000000000000000" pitchFamily="2" charset="2"/>
              <a:buChar char="p"/>
            </a:pPr>
            <a:r>
              <a:rPr lang="zh-CN" altLang="en-US" sz="2400" dirty="0">
                <a:latin typeface="宋体" panose="02010600030101010101" pitchFamily="2" charset="-122"/>
                <a:ea typeface="宋体" panose="02010600030101010101" pitchFamily="2" charset="-122"/>
              </a:rPr>
              <a:t>合伙制公司透明度差，合伙人的股票流动性差</a:t>
            </a:r>
            <a:endParaRPr lang="en-US" altLang="zh-CN" sz="2400" dirty="0">
              <a:latin typeface="宋体" panose="02010600030101010101" pitchFamily="2" charset="-122"/>
              <a:ea typeface="宋体" panose="02010600030101010101" pitchFamily="2" charset="-122"/>
            </a:endParaRPr>
          </a:p>
          <a:p>
            <a:pPr marL="265112" indent="0">
              <a:buSzPct val="80000"/>
              <a:buNone/>
            </a:pPr>
            <a:endParaRPr lang="en-US" altLang="zh-CN"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75266"/>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9</a:t>
            </a:fld>
            <a:endParaRPr lang="zh-CN" altLang="en-US"/>
          </a:p>
        </p:txBody>
      </p:sp>
      <p:pic>
        <p:nvPicPr>
          <p:cNvPr id="6" name="图片 5">
            <a:extLst>
              <a:ext uri="{FF2B5EF4-FFF2-40B4-BE49-F238E27FC236}">
                <a16:creationId xmlns:a16="http://schemas.microsoft.com/office/drawing/2014/main" id="{6BD58F8D-441D-46FF-A659-95583DE8C75C}"/>
              </a:ext>
            </a:extLst>
          </p:cNvPr>
          <p:cNvPicPr>
            <a:picLocks noChangeAspect="1"/>
          </p:cNvPicPr>
          <p:nvPr/>
        </p:nvPicPr>
        <p:blipFill>
          <a:blip r:embed="rId2"/>
          <a:stretch>
            <a:fillRect/>
          </a:stretch>
        </p:blipFill>
        <p:spPr>
          <a:xfrm>
            <a:off x="2300664" y="3429000"/>
            <a:ext cx="7096125" cy="2009775"/>
          </a:xfrm>
          <a:prstGeom prst="rect">
            <a:avLst/>
          </a:prstGeom>
        </p:spPr>
      </p:pic>
    </p:spTree>
    <p:extLst>
      <p:ext uri="{BB962C8B-B14F-4D97-AF65-F5344CB8AC3E}">
        <p14:creationId xmlns:p14="http://schemas.microsoft.com/office/powerpoint/2010/main" val="369642579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TotalTime>
  <Words>2281</Words>
  <Application>Microsoft Macintosh PowerPoint</Application>
  <PresentationFormat>宽屏</PresentationFormat>
  <Paragraphs>277</Paragraphs>
  <Slides>25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等线</vt:lpstr>
      <vt:lpstr>等线 Light</vt:lpstr>
      <vt:lpstr>宋体</vt:lpstr>
      <vt:lpstr>Arial</vt:lpstr>
      <vt:lpstr>Calibri</vt:lpstr>
      <vt:lpstr>Times New Roman</vt:lpstr>
      <vt:lpstr>Wingdings</vt:lpstr>
      <vt:lpstr>Office 主题​​</vt:lpstr>
      <vt:lpstr>投资银行学  第三讲：投资银行的组织结构</vt:lpstr>
      <vt:lpstr>第三讲： 投资银行的组织结构</vt:lpstr>
      <vt:lpstr>投资银行的组织形态</vt:lpstr>
      <vt:lpstr>投资银行的组织形态</vt:lpstr>
      <vt:lpstr>投资银行的组织形态</vt:lpstr>
      <vt:lpstr>投资银行的组织形态</vt:lpstr>
      <vt:lpstr>投资银行的组织形态</vt:lpstr>
      <vt:lpstr>美国投资银行合伙制的消亡 （Morrison and Wilhelm, 2008 JF)</vt:lpstr>
      <vt:lpstr>美国投资银行合伙制的消亡（Morrison and Wilhelm, 2008 JF)</vt:lpstr>
      <vt:lpstr>美国投资银行合伙制的消亡（Morrison and Wilhelm, 2008 JF)</vt:lpstr>
      <vt:lpstr>投资银行的组织形态</vt:lpstr>
      <vt:lpstr>投资银行的组织形态</vt:lpstr>
      <vt:lpstr>投资银行的组织形态</vt:lpstr>
      <vt:lpstr>投资银行的规模结构</vt:lpstr>
      <vt:lpstr>投资银行的规模结构</vt:lpstr>
      <vt:lpstr>投资银行的规模结构</vt:lpstr>
      <vt:lpstr>投资银行的机构设置</vt:lpstr>
      <vt:lpstr>投资银行的机构设置：投行管理层</vt:lpstr>
      <vt:lpstr>Masulis, Wang, Xie, and Zhang (2021) Directors: Older and Wiser, or Too Old to Govern?</vt:lpstr>
      <vt:lpstr>投资银行的机构设置：业务部门</vt:lpstr>
      <vt:lpstr>投资银行的机构设置：职能部门</vt:lpstr>
      <vt:lpstr>投资银行的机构设置：投行风险控制部门</vt:lpstr>
      <vt:lpstr>投资银行的业务模式</vt:lpstr>
      <vt:lpstr>PowerPoint 演示文稿</vt:lpstr>
      <vt:lpstr>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风险投资的基本概念</dc:title>
  <dc:creator>#WANG YING (G3530991N)#</dc:creator>
  <cp:lastModifiedBy>Lu Zhiyu</cp:lastModifiedBy>
  <cp:revision>41</cp:revision>
  <dcterms:created xsi:type="dcterms:W3CDTF">2019-07-23T02:02:12Z</dcterms:created>
  <dcterms:modified xsi:type="dcterms:W3CDTF">2024-12-08T09:17:37Z</dcterms:modified>
</cp:coreProperties>
</file>