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92" r:id="rId2"/>
    <p:sldId id="261" r:id="rId3"/>
    <p:sldId id="289" r:id="rId4"/>
    <p:sldId id="294" r:id="rId5"/>
    <p:sldId id="295" r:id="rId6"/>
    <p:sldId id="296" r:id="rId7"/>
    <p:sldId id="297" r:id="rId8"/>
    <p:sldId id="298" r:id="rId9"/>
    <p:sldId id="299" r:id="rId10"/>
    <p:sldId id="347" r:id="rId11"/>
    <p:sldId id="300" r:id="rId12"/>
    <p:sldId id="340" r:id="rId13"/>
    <p:sldId id="301" r:id="rId14"/>
    <p:sldId id="339" r:id="rId15"/>
    <p:sldId id="343" r:id="rId16"/>
    <p:sldId id="344" r:id="rId17"/>
    <p:sldId id="302" r:id="rId18"/>
    <p:sldId id="305" r:id="rId19"/>
    <p:sldId id="303" r:id="rId20"/>
    <p:sldId id="342" r:id="rId21"/>
    <p:sldId id="341" r:id="rId22"/>
    <p:sldId id="348" r:id="rId23"/>
    <p:sldId id="304" r:id="rId24"/>
    <p:sldId id="306" r:id="rId25"/>
    <p:sldId id="311" r:id="rId26"/>
    <p:sldId id="312" r:id="rId27"/>
    <p:sldId id="313" r:id="rId28"/>
    <p:sldId id="314" r:id="rId29"/>
    <p:sldId id="315" r:id="rId30"/>
    <p:sldId id="316" r:id="rId31"/>
    <p:sldId id="317" r:id="rId32"/>
    <p:sldId id="318" r:id="rId33"/>
    <p:sldId id="319" r:id="rId34"/>
    <p:sldId id="320" r:id="rId35"/>
    <p:sldId id="334" r:id="rId36"/>
    <p:sldId id="336" r:id="rId37"/>
    <p:sldId id="321" r:id="rId38"/>
    <p:sldId id="322" r:id="rId39"/>
    <p:sldId id="323" r:id="rId40"/>
    <p:sldId id="324" r:id="rId41"/>
    <p:sldId id="335" r:id="rId42"/>
    <p:sldId id="345" r:id="rId43"/>
    <p:sldId id="346" r:id="rId44"/>
    <p:sldId id="326" r:id="rId45"/>
    <p:sldId id="327" r:id="rId46"/>
    <p:sldId id="337" r:id="rId47"/>
    <p:sldId id="325" r:id="rId48"/>
    <p:sldId id="338" r:id="rId49"/>
    <p:sldId id="330" r:id="rId50"/>
    <p:sldId id="331" r:id="rId51"/>
    <p:sldId id="332" r:id="rId52"/>
    <p:sldId id="333"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1" autoAdjust="0"/>
    <p:restoredTop sz="94660"/>
  </p:normalViewPr>
  <p:slideViewPr>
    <p:cSldViewPr snapToGrid="0">
      <p:cViewPr varScale="1">
        <p:scale>
          <a:sx n="109" d="100"/>
          <a:sy n="109" d="100"/>
        </p:scale>
        <p:origin x="208"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 Zhiyu" userId="ac0a4e748700494f" providerId="LiveId" clId="{5F3996CD-35B5-114D-9D94-07BD0A691F0E}"/>
    <pc:docChg chg="undo redo custSel modSld">
      <pc:chgData name="Lu Zhiyu" userId="ac0a4e748700494f" providerId="LiveId" clId="{5F3996CD-35B5-114D-9D94-07BD0A691F0E}" dt="2024-12-08T11:28:02.019" v="35" actId="14"/>
      <pc:docMkLst>
        <pc:docMk/>
      </pc:docMkLst>
      <pc:sldChg chg="modSp mod">
        <pc:chgData name="Lu Zhiyu" userId="ac0a4e748700494f" providerId="LiveId" clId="{5F3996CD-35B5-114D-9D94-07BD0A691F0E}" dt="2024-12-08T11:26:42.900" v="9" actId="20577"/>
        <pc:sldMkLst>
          <pc:docMk/>
          <pc:sldMk cId="2409796648" sldId="306"/>
        </pc:sldMkLst>
        <pc:spChg chg="mod">
          <ac:chgData name="Lu Zhiyu" userId="ac0a4e748700494f" providerId="LiveId" clId="{5F3996CD-35B5-114D-9D94-07BD0A691F0E}" dt="2024-12-08T11:26:42.900" v="9" actId="20577"/>
          <ac:spMkLst>
            <pc:docMk/>
            <pc:sldMk cId="2409796648" sldId="306"/>
            <ac:spMk id="3" creationId="{653DA5C3-F46B-4E3E-8CCB-F04FAAED5314}"/>
          </ac:spMkLst>
        </pc:spChg>
      </pc:sldChg>
      <pc:sldChg chg="modSp mod">
        <pc:chgData name="Lu Zhiyu" userId="ac0a4e748700494f" providerId="LiveId" clId="{5F3996CD-35B5-114D-9D94-07BD0A691F0E}" dt="2024-12-08T11:28:02.019" v="35" actId="14"/>
        <pc:sldMkLst>
          <pc:docMk/>
          <pc:sldMk cId="2269544027" sldId="334"/>
        </pc:sldMkLst>
        <pc:spChg chg="mod">
          <ac:chgData name="Lu Zhiyu" userId="ac0a4e748700494f" providerId="LiveId" clId="{5F3996CD-35B5-114D-9D94-07BD0A691F0E}" dt="2024-12-08T11:28:02.019" v="35" actId="14"/>
          <ac:spMkLst>
            <pc:docMk/>
            <pc:sldMk cId="2269544027" sldId="334"/>
            <ac:spMk id="3" creationId="{653DA5C3-F46B-4E3E-8CCB-F04FAAED531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Wind\Wind.NET.Client\WindNET\tmp\&#32929;&#26435;&#34701;&#36164;&#35268;&#27169;(Wind&#32479;&#35745;)2024092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Sheet3!$C$1</c:f>
              <c:strCache>
                <c:ptCount val="1"/>
                <c:pt idx="0">
                  <c:v>首发家数(家)</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Sheet3!$B$2:$B$35</c:f>
              <c:strCache>
                <c:ptCount val="34"/>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pt idx="32">
                  <c:v>2023</c:v>
                </c:pt>
                <c:pt idx="33">
                  <c:v>2024</c:v>
                </c:pt>
              </c:strCache>
            </c:strRef>
          </c:cat>
          <c:val>
            <c:numRef>
              <c:f>Sheet3!$C$2:$C$35</c:f>
              <c:numCache>
                <c:formatCode>#,##0</c:formatCode>
                <c:ptCount val="34"/>
                <c:pt idx="0">
                  <c:v>3</c:v>
                </c:pt>
                <c:pt idx="1">
                  <c:v>34</c:v>
                </c:pt>
                <c:pt idx="2">
                  <c:v>99</c:v>
                </c:pt>
                <c:pt idx="3">
                  <c:v>93</c:v>
                </c:pt>
                <c:pt idx="4">
                  <c:v>19</c:v>
                </c:pt>
                <c:pt idx="5">
                  <c:v>164</c:v>
                </c:pt>
                <c:pt idx="6">
                  <c:v>176</c:v>
                </c:pt>
                <c:pt idx="7">
                  <c:v>94</c:v>
                </c:pt>
                <c:pt idx="8">
                  <c:v>84</c:v>
                </c:pt>
                <c:pt idx="9">
                  <c:v>115</c:v>
                </c:pt>
                <c:pt idx="10">
                  <c:v>73</c:v>
                </c:pt>
                <c:pt idx="11">
                  <c:v>65</c:v>
                </c:pt>
                <c:pt idx="12">
                  <c:v>64</c:v>
                </c:pt>
                <c:pt idx="13">
                  <c:v>95</c:v>
                </c:pt>
                <c:pt idx="14">
                  <c:v>14</c:v>
                </c:pt>
                <c:pt idx="15">
                  <c:v>62</c:v>
                </c:pt>
                <c:pt idx="16">
                  <c:v>122</c:v>
                </c:pt>
                <c:pt idx="17">
                  <c:v>75</c:v>
                </c:pt>
                <c:pt idx="18">
                  <c:v>93</c:v>
                </c:pt>
                <c:pt idx="19">
                  <c:v>325</c:v>
                </c:pt>
                <c:pt idx="20">
                  <c:v>267</c:v>
                </c:pt>
                <c:pt idx="21">
                  <c:v>144</c:v>
                </c:pt>
                <c:pt idx="22">
                  <c:v>2</c:v>
                </c:pt>
                <c:pt idx="23">
                  <c:v>119</c:v>
                </c:pt>
                <c:pt idx="24">
                  <c:v>215</c:v>
                </c:pt>
                <c:pt idx="25">
                  <c:v>226</c:v>
                </c:pt>
                <c:pt idx="26">
                  <c:v>435</c:v>
                </c:pt>
                <c:pt idx="27">
                  <c:v>104</c:v>
                </c:pt>
                <c:pt idx="28">
                  <c:v>202</c:v>
                </c:pt>
                <c:pt idx="29">
                  <c:v>432</c:v>
                </c:pt>
                <c:pt idx="30">
                  <c:v>524</c:v>
                </c:pt>
                <c:pt idx="31">
                  <c:v>428</c:v>
                </c:pt>
                <c:pt idx="32">
                  <c:v>313</c:v>
                </c:pt>
                <c:pt idx="33">
                  <c:v>65</c:v>
                </c:pt>
              </c:numCache>
            </c:numRef>
          </c:val>
          <c:smooth val="0"/>
          <c:extLst>
            <c:ext xmlns:c16="http://schemas.microsoft.com/office/drawing/2014/chart" uri="{C3380CC4-5D6E-409C-BE32-E72D297353CC}">
              <c16:uniqueId val="{00000000-5871-468D-8D71-60C0F0B4C2A1}"/>
            </c:ext>
          </c:extLst>
        </c:ser>
        <c:dLbls>
          <c:showLegendKey val="0"/>
          <c:showVal val="0"/>
          <c:showCatName val="0"/>
          <c:showSerName val="0"/>
          <c:showPercent val="0"/>
          <c:showBubbleSize val="0"/>
        </c:dLbls>
        <c:marker val="1"/>
        <c:smooth val="0"/>
        <c:axId val="1902137840"/>
        <c:axId val="1902135440"/>
      </c:lineChart>
      <c:catAx>
        <c:axId val="1902137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02135440"/>
        <c:crosses val="autoZero"/>
        <c:auto val="1"/>
        <c:lblAlgn val="ctr"/>
        <c:lblOffset val="100"/>
        <c:noMultiLvlLbl val="0"/>
      </c:catAx>
      <c:valAx>
        <c:axId val="19021354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02137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403326-2B2C-4EAD-9DA2-ECCBFB3CBA1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D7D62059-D364-4719-8737-ABDEE7B96956}">
      <dgm:prSet phldrT="[文本]" custT="1"/>
      <dgm:spPr/>
      <dgm:t>
        <a:bodyPr/>
        <a:lstStyle/>
        <a:p>
          <a:r>
            <a:rPr lang="en-US" altLang="zh-CN" sz="2000" dirty="0">
              <a:latin typeface="宋体" panose="02010600030101010101" pitchFamily="2" charset="-122"/>
              <a:ea typeface="宋体" panose="02010600030101010101" pitchFamily="2" charset="-122"/>
            </a:rPr>
            <a:t>2013</a:t>
          </a:r>
          <a:r>
            <a:rPr lang="zh-CN" altLang="en-US" sz="2000" dirty="0">
              <a:latin typeface="宋体" panose="02010600030101010101" pitchFamily="2" charset="-122"/>
              <a:ea typeface="宋体" panose="02010600030101010101" pitchFamily="2" charset="-122"/>
            </a:rPr>
            <a:t>年</a:t>
          </a:r>
          <a:r>
            <a:rPr lang="en-US" altLang="zh-CN" sz="2000" dirty="0">
              <a:latin typeface="宋体" panose="02010600030101010101" pitchFamily="2" charset="-122"/>
              <a:ea typeface="宋体" panose="02010600030101010101" pitchFamily="2" charset="-122"/>
            </a:rPr>
            <a:t>11</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15</a:t>
          </a:r>
          <a:r>
            <a:rPr lang="zh-CN" altLang="en-US" sz="2000" dirty="0">
              <a:latin typeface="宋体" panose="02010600030101010101" pitchFamily="2" charset="-122"/>
              <a:ea typeface="宋体" panose="02010600030101010101" pitchFamily="2" charset="-122"/>
            </a:rPr>
            <a:t>日发布的</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中共中央关于全面深化改革若干重大问题的决定</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文件首次提及股票发行注册制改革</a:t>
          </a:r>
        </a:p>
      </dgm:t>
    </dgm:pt>
    <dgm:pt modelId="{AC4B8B34-130B-4860-8316-C8E2FF17AAFB}" type="parTrans" cxnId="{2E084820-319B-4010-9CEC-E2E1723F144E}">
      <dgm:prSet/>
      <dgm:spPr/>
      <dgm:t>
        <a:bodyPr/>
        <a:lstStyle/>
        <a:p>
          <a:endParaRPr lang="zh-CN" altLang="en-US"/>
        </a:p>
      </dgm:t>
    </dgm:pt>
    <dgm:pt modelId="{B13BB797-EF6F-4437-8FC9-314C51CF7400}" type="sibTrans" cxnId="{2E084820-319B-4010-9CEC-E2E1723F144E}">
      <dgm:prSet/>
      <dgm:spPr/>
      <dgm:t>
        <a:bodyPr/>
        <a:lstStyle/>
        <a:p>
          <a:endParaRPr lang="zh-CN" altLang="en-US"/>
        </a:p>
      </dgm:t>
    </dgm:pt>
    <dgm:pt modelId="{46D4987A-76EA-4595-AD1E-7A1994FF929B}">
      <dgm:prSet phldrT="[文本]" custT="1"/>
      <dgm:spPr/>
      <dgm:t>
        <a:bodyPr/>
        <a:lstStyle/>
        <a:p>
          <a:r>
            <a:rPr lang="en-US" altLang="zh-CN" sz="2000" dirty="0">
              <a:latin typeface="宋体" panose="02010600030101010101" pitchFamily="2" charset="-122"/>
              <a:ea typeface="宋体" panose="02010600030101010101" pitchFamily="2" charset="-122"/>
            </a:rPr>
            <a:t>2020</a:t>
          </a:r>
          <a:r>
            <a:rPr lang="zh-CN" altLang="en-US" sz="2000" dirty="0">
              <a:latin typeface="宋体" panose="02010600030101010101" pitchFamily="2" charset="-122"/>
              <a:ea typeface="宋体" panose="02010600030101010101" pitchFamily="2" charset="-122"/>
            </a:rPr>
            <a:t>年</a:t>
          </a:r>
          <a:r>
            <a:rPr lang="en-US" altLang="zh-CN" sz="2000" dirty="0">
              <a:latin typeface="宋体" panose="02010600030101010101" pitchFamily="2" charset="-122"/>
              <a:ea typeface="宋体" panose="02010600030101010101" pitchFamily="2" charset="-122"/>
            </a:rPr>
            <a:t>8</a:t>
          </a:r>
          <a:r>
            <a:rPr lang="zh-CN" altLang="en-US" sz="2000" dirty="0">
              <a:latin typeface="宋体" panose="02010600030101010101" pitchFamily="2" charset="-122"/>
              <a:ea typeface="宋体" panose="02010600030101010101" pitchFamily="2" charset="-122"/>
            </a:rPr>
            <a:t>月，创业板试点注册制</a:t>
          </a:r>
        </a:p>
      </dgm:t>
    </dgm:pt>
    <dgm:pt modelId="{5DAE42ED-77E7-4FBB-B28D-04C3690C6A32}" type="parTrans" cxnId="{8ECBCD17-32F0-49DE-9C2C-976C754B426D}">
      <dgm:prSet/>
      <dgm:spPr/>
      <dgm:t>
        <a:bodyPr/>
        <a:lstStyle/>
        <a:p>
          <a:endParaRPr lang="zh-CN" altLang="en-US"/>
        </a:p>
      </dgm:t>
    </dgm:pt>
    <dgm:pt modelId="{089181B3-4345-41AD-A54D-1F89273ED75C}" type="sibTrans" cxnId="{8ECBCD17-32F0-49DE-9C2C-976C754B426D}">
      <dgm:prSet/>
      <dgm:spPr/>
      <dgm:t>
        <a:bodyPr/>
        <a:lstStyle/>
        <a:p>
          <a:endParaRPr lang="zh-CN" altLang="en-US"/>
        </a:p>
      </dgm:t>
    </dgm:pt>
    <dgm:pt modelId="{A6FD59CA-2F2E-465F-B6B6-7D00BC10D09C}">
      <dgm:prSet phldrT="[文本]" custT="1"/>
      <dgm:spPr/>
      <dgm:t>
        <a:bodyPr/>
        <a:lstStyle/>
        <a:p>
          <a:r>
            <a:rPr lang="en-US" altLang="zh-CN" sz="2000" dirty="0">
              <a:latin typeface="宋体" panose="02010600030101010101" pitchFamily="2" charset="-122"/>
              <a:ea typeface="宋体" panose="02010600030101010101" pitchFamily="2" charset="-122"/>
            </a:rPr>
            <a:t>2021</a:t>
          </a:r>
          <a:r>
            <a:rPr lang="zh-CN" altLang="en-US" sz="2000" dirty="0">
              <a:latin typeface="宋体" panose="02010600030101010101" pitchFamily="2" charset="-122"/>
              <a:ea typeface="宋体" panose="02010600030101010101" pitchFamily="2" charset="-122"/>
            </a:rPr>
            <a:t>年</a:t>
          </a:r>
          <a:r>
            <a:rPr lang="en-US" altLang="zh-CN" sz="2000" dirty="0">
              <a:latin typeface="宋体" panose="02010600030101010101" pitchFamily="2" charset="-122"/>
              <a:ea typeface="宋体" panose="02010600030101010101" pitchFamily="2" charset="-122"/>
            </a:rPr>
            <a:t>11</a:t>
          </a:r>
          <a:r>
            <a:rPr lang="zh-CN" altLang="en-US" sz="2000" dirty="0">
              <a:latin typeface="宋体" panose="02010600030101010101" pitchFamily="2" charset="-122"/>
              <a:ea typeface="宋体" panose="02010600030101010101" pitchFamily="2" charset="-122"/>
            </a:rPr>
            <a:t>月，北交所开市并同步试点注册制</a:t>
          </a:r>
          <a:endParaRPr lang="en-US" altLang="zh-CN" sz="2000" dirty="0">
            <a:latin typeface="宋体" panose="02010600030101010101" pitchFamily="2" charset="-122"/>
            <a:ea typeface="宋体" panose="02010600030101010101" pitchFamily="2" charset="-122"/>
          </a:endParaRPr>
        </a:p>
      </dgm:t>
    </dgm:pt>
    <dgm:pt modelId="{905B504B-37F2-4892-8F95-B19B26BBC320}" type="parTrans" cxnId="{48E651C0-EB35-4045-8544-EB8BF78317E8}">
      <dgm:prSet/>
      <dgm:spPr/>
      <dgm:t>
        <a:bodyPr/>
        <a:lstStyle/>
        <a:p>
          <a:endParaRPr lang="zh-CN" altLang="en-US"/>
        </a:p>
      </dgm:t>
    </dgm:pt>
    <dgm:pt modelId="{A9BD1B96-C64C-4ABE-A403-A4A63998D159}" type="sibTrans" cxnId="{48E651C0-EB35-4045-8544-EB8BF78317E8}">
      <dgm:prSet/>
      <dgm:spPr/>
      <dgm:t>
        <a:bodyPr/>
        <a:lstStyle/>
        <a:p>
          <a:endParaRPr lang="zh-CN" altLang="en-US"/>
        </a:p>
      </dgm:t>
    </dgm:pt>
    <dgm:pt modelId="{DF3280DA-BCAE-4C8B-9961-FEA2484BC4FE}">
      <dgm:prSet custT="1"/>
      <dgm:spPr/>
      <dgm:t>
        <a:bodyPr/>
        <a:lstStyle/>
        <a:p>
          <a:r>
            <a:rPr lang="en-US" altLang="zh-CN" sz="2000" dirty="0">
              <a:latin typeface="宋体" panose="02010600030101010101" pitchFamily="2" charset="-122"/>
              <a:ea typeface="宋体" panose="02010600030101010101" pitchFamily="2" charset="-122"/>
            </a:rPr>
            <a:t>2023</a:t>
          </a:r>
          <a:r>
            <a:rPr lang="zh-CN" altLang="en-US" sz="2000" dirty="0">
              <a:latin typeface="宋体" panose="02010600030101010101" pitchFamily="2" charset="-122"/>
              <a:ea typeface="宋体" panose="02010600030101010101" pitchFamily="2" charset="-122"/>
            </a:rPr>
            <a:t>年</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17</a:t>
          </a:r>
          <a:r>
            <a:rPr lang="zh-CN" altLang="en-US" sz="2000" dirty="0">
              <a:latin typeface="宋体" panose="02010600030101010101" pitchFamily="2" charset="-122"/>
              <a:ea typeface="宋体" panose="02010600030101010101" pitchFamily="2" charset="-122"/>
            </a:rPr>
            <a:t>日，全面实行股票发行注册制</a:t>
          </a:r>
        </a:p>
      </dgm:t>
    </dgm:pt>
    <dgm:pt modelId="{AEB1332C-2AE3-46CE-8511-93736FEB872A}" type="parTrans" cxnId="{D6BE47D4-B5D9-404C-A2C2-7BC038A66084}">
      <dgm:prSet/>
      <dgm:spPr/>
      <dgm:t>
        <a:bodyPr/>
        <a:lstStyle/>
        <a:p>
          <a:endParaRPr lang="zh-CN" altLang="en-US"/>
        </a:p>
      </dgm:t>
    </dgm:pt>
    <dgm:pt modelId="{0E2D4345-33D2-4010-B92D-76F645D7A1A8}" type="sibTrans" cxnId="{D6BE47D4-B5D9-404C-A2C2-7BC038A66084}">
      <dgm:prSet/>
      <dgm:spPr/>
      <dgm:t>
        <a:bodyPr/>
        <a:lstStyle/>
        <a:p>
          <a:endParaRPr lang="zh-CN" altLang="en-US"/>
        </a:p>
      </dgm:t>
    </dgm:pt>
    <dgm:pt modelId="{870149DB-7A98-43A0-8B59-54E46395CFEC}">
      <dgm:prSet custT="1"/>
      <dgm:spPr/>
      <dgm:t>
        <a:bodyPr/>
        <a:lstStyle/>
        <a:p>
          <a:r>
            <a:rPr lang="en-US" altLang="zh-CN" sz="2000" dirty="0">
              <a:latin typeface="宋体" panose="02010600030101010101" pitchFamily="2" charset="-122"/>
              <a:ea typeface="宋体" panose="02010600030101010101" pitchFamily="2" charset="-122"/>
            </a:rPr>
            <a:t>2019</a:t>
          </a:r>
          <a:r>
            <a:rPr lang="zh-CN" altLang="en-US" sz="2000" dirty="0">
              <a:latin typeface="宋体" panose="02010600030101010101" pitchFamily="2" charset="-122"/>
              <a:ea typeface="宋体" panose="02010600030101010101" pitchFamily="2" charset="-122"/>
            </a:rPr>
            <a:t>年</a:t>
          </a:r>
          <a:r>
            <a:rPr lang="en-US" altLang="zh-CN" sz="2000" dirty="0">
              <a:latin typeface="宋体" panose="02010600030101010101" pitchFamily="2" charset="-122"/>
              <a:ea typeface="宋体" panose="02010600030101010101" pitchFamily="2" charset="-122"/>
            </a:rPr>
            <a:t>7</a:t>
          </a:r>
          <a:r>
            <a:rPr lang="zh-CN" altLang="en-US" sz="2000" dirty="0">
              <a:latin typeface="宋体" panose="02010600030101010101" pitchFamily="2" charset="-122"/>
              <a:ea typeface="宋体" panose="02010600030101010101" pitchFamily="2" charset="-122"/>
            </a:rPr>
            <a:t>月，科创板试点注册制，首批公司上市</a:t>
          </a:r>
        </a:p>
      </dgm:t>
    </dgm:pt>
    <dgm:pt modelId="{A3592696-AA1C-41ED-A8C4-A696531A954F}" type="parTrans" cxnId="{9592C1D1-E0AB-462B-B152-F217ACE8B931}">
      <dgm:prSet/>
      <dgm:spPr/>
      <dgm:t>
        <a:bodyPr/>
        <a:lstStyle/>
        <a:p>
          <a:endParaRPr lang="zh-CN" altLang="en-US"/>
        </a:p>
      </dgm:t>
    </dgm:pt>
    <dgm:pt modelId="{76A3B0F3-4F49-48AF-8536-7F1818B20378}" type="sibTrans" cxnId="{9592C1D1-E0AB-462B-B152-F217ACE8B931}">
      <dgm:prSet/>
      <dgm:spPr/>
      <dgm:t>
        <a:bodyPr/>
        <a:lstStyle/>
        <a:p>
          <a:endParaRPr lang="zh-CN" altLang="en-US"/>
        </a:p>
      </dgm:t>
    </dgm:pt>
    <dgm:pt modelId="{A864E3A3-93D2-46C3-8296-FCE252E54CB3}" type="pres">
      <dgm:prSet presAssocID="{5B403326-2B2C-4EAD-9DA2-ECCBFB3CBA1B}" presName="outerComposite" presStyleCnt="0">
        <dgm:presLayoutVars>
          <dgm:chMax val="5"/>
          <dgm:dir/>
          <dgm:resizeHandles val="exact"/>
        </dgm:presLayoutVars>
      </dgm:prSet>
      <dgm:spPr/>
    </dgm:pt>
    <dgm:pt modelId="{F26BD29A-A06E-4894-920E-4686F6FBFAB4}" type="pres">
      <dgm:prSet presAssocID="{5B403326-2B2C-4EAD-9DA2-ECCBFB3CBA1B}" presName="dummyMaxCanvas" presStyleCnt="0">
        <dgm:presLayoutVars/>
      </dgm:prSet>
      <dgm:spPr/>
    </dgm:pt>
    <dgm:pt modelId="{3CBEBD43-DAA5-4F5E-BB4D-800A7BC38AA6}" type="pres">
      <dgm:prSet presAssocID="{5B403326-2B2C-4EAD-9DA2-ECCBFB3CBA1B}" presName="FiveNodes_1" presStyleLbl="node1" presStyleIdx="0" presStyleCnt="5">
        <dgm:presLayoutVars>
          <dgm:bulletEnabled val="1"/>
        </dgm:presLayoutVars>
      </dgm:prSet>
      <dgm:spPr/>
    </dgm:pt>
    <dgm:pt modelId="{48BB03B1-EE24-46BC-A4DB-E323D1C7C794}" type="pres">
      <dgm:prSet presAssocID="{5B403326-2B2C-4EAD-9DA2-ECCBFB3CBA1B}" presName="FiveNodes_2" presStyleLbl="node1" presStyleIdx="1" presStyleCnt="5">
        <dgm:presLayoutVars>
          <dgm:bulletEnabled val="1"/>
        </dgm:presLayoutVars>
      </dgm:prSet>
      <dgm:spPr/>
    </dgm:pt>
    <dgm:pt modelId="{E5797ECB-730E-42B2-A83B-8AFF591E0826}" type="pres">
      <dgm:prSet presAssocID="{5B403326-2B2C-4EAD-9DA2-ECCBFB3CBA1B}" presName="FiveNodes_3" presStyleLbl="node1" presStyleIdx="2" presStyleCnt="5">
        <dgm:presLayoutVars>
          <dgm:bulletEnabled val="1"/>
        </dgm:presLayoutVars>
      </dgm:prSet>
      <dgm:spPr/>
    </dgm:pt>
    <dgm:pt modelId="{28FDEC24-BB0D-43D6-902F-562E7F33A3E3}" type="pres">
      <dgm:prSet presAssocID="{5B403326-2B2C-4EAD-9DA2-ECCBFB3CBA1B}" presName="FiveNodes_4" presStyleLbl="node1" presStyleIdx="3" presStyleCnt="5">
        <dgm:presLayoutVars>
          <dgm:bulletEnabled val="1"/>
        </dgm:presLayoutVars>
      </dgm:prSet>
      <dgm:spPr/>
    </dgm:pt>
    <dgm:pt modelId="{38A70156-64CE-48D0-A57F-EE3F6348579C}" type="pres">
      <dgm:prSet presAssocID="{5B403326-2B2C-4EAD-9DA2-ECCBFB3CBA1B}" presName="FiveNodes_5" presStyleLbl="node1" presStyleIdx="4" presStyleCnt="5">
        <dgm:presLayoutVars>
          <dgm:bulletEnabled val="1"/>
        </dgm:presLayoutVars>
      </dgm:prSet>
      <dgm:spPr/>
    </dgm:pt>
    <dgm:pt modelId="{207C6044-F7F1-4E55-AB17-80B6CE801C70}" type="pres">
      <dgm:prSet presAssocID="{5B403326-2B2C-4EAD-9DA2-ECCBFB3CBA1B}" presName="FiveConn_1-2" presStyleLbl="fgAccFollowNode1" presStyleIdx="0" presStyleCnt="4">
        <dgm:presLayoutVars>
          <dgm:bulletEnabled val="1"/>
        </dgm:presLayoutVars>
      </dgm:prSet>
      <dgm:spPr/>
    </dgm:pt>
    <dgm:pt modelId="{BA2AB0FB-4960-45C4-B9D1-3124876F179C}" type="pres">
      <dgm:prSet presAssocID="{5B403326-2B2C-4EAD-9DA2-ECCBFB3CBA1B}" presName="FiveConn_2-3" presStyleLbl="fgAccFollowNode1" presStyleIdx="1" presStyleCnt="4">
        <dgm:presLayoutVars>
          <dgm:bulletEnabled val="1"/>
        </dgm:presLayoutVars>
      </dgm:prSet>
      <dgm:spPr/>
    </dgm:pt>
    <dgm:pt modelId="{6D6110BF-D8F8-4243-BAD3-BC442FF766FF}" type="pres">
      <dgm:prSet presAssocID="{5B403326-2B2C-4EAD-9DA2-ECCBFB3CBA1B}" presName="FiveConn_3-4" presStyleLbl="fgAccFollowNode1" presStyleIdx="2" presStyleCnt="4">
        <dgm:presLayoutVars>
          <dgm:bulletEnabled val="1"/>
        </dgm:presLayoutVars>
      </dgm:prSet>
      <dgm:spPr/>
    </dgm:pt>
    <dgm:pt modelId="{56A826A1-58F0-42F5-A6B8-9FFB3288E581}" type="pres">
      <dgm:prSet presAssocID="{5B403326-2B2C-4EAD-9DA2-ECCBFB3CBA1B}" presName="FiveConn_4-5" presStyleLbl="fgAccFollowNode1" presStyleIdx="3" presStyleCnt="4">
        <dgm:presLayoutVars>
          <dgm:bulletEnabled val="1"/>
        </dgm:presLayoutVars>
      </dgm:prSet>
      <dgm:spPr/>
    </dgm:pt>
    <dgm:pt modelId="{A58B45D4-1F6C-47F5-877A-D9C0039DC76F}" type="pres">
      <dgm:prSet presAssocID="{5B403326-2B2C-4EAD-9DA2-ECCBFB3CBA1B}" presName="FiveNodes_1_text" presStyleLbl="node1" presStyleIdx="4" presStyleCnt="5">
        <dgm:presLayoutVars>
          <dgm:bulletEnabled val="1"/>
        </dgm:presLayoutVars>
      </dgm:prSet>
      <dgm:spPr/>
    </dgm:pt>
    <dgm:pt modelId="{746D3DC4-63B7-4170-932E-35D0C0EC48A0}" type="pres">
      <dgm:prSet presAssocID="{5B403326-2B2C-4EAD-9DA2-ECCBFB3CBA1B}" presName="FiveNodes_2_text" presStyleLbl="node1" presStyleIdx="4" presStyleCnt="5">
        <dgm:presLayoutVars>
          <dgm:bulletEnabled val="1"/>
        </dgm:presLayoutVars>
      </dgm:prSet>
      <dgm:spPr/>
    </dgm:pt>
    <dgm:pt modelId="{6706501D-B0E9-4193-89DF-8AEB48AF6355}" type="pres">
      <dgm:prSet presAssocID="{5B403326-2B2C-4EAD-9DA2-ECCBFB3CBA1B}" presName="FiveNodes_3_text" presStyleLbl="node1" presStyleIdx="4" presStyleCnt="5">
        <dgm:presLayoutVars>
          <dgm:bulletEnabled val="1"/>
        </dgm:presLayoutVars>
      </dgm:prSet>
      <dgm:spPr/>
    </dgm:pt>
    <dgm:pt modelId="{A7109124-1F76-4A22-BC54-320C035615DE}" type="pres">
      <dgm:prSet presAssocID="{5B403326-2B2C-4EAD-9DA2-ECCBFB3CBA1B}" presName="FiveNodes_4_text" presStyleLbl="node1" presStyleIdx="4" presStyleCnt="5">
        <dgm:presLayoutVars>
          <dgm:bulletEnabled val="1"/>
        </dgm:presLayoutVars>
      </dgm:prSet>
      <dgm:spPr/>
    </dgm:pt>
    <dgm:pt modelId="{89D3D76D-0967-40E3-BD24-08124807EF59}" type="pres">
      <dgm:prSet presAssocID="{5B403326-2B2C-4EAD-9DA2-ECCBFB3CBA1B}" presName="FiveNodes_5_text" presStyleLbl="node1" presStyleIdx="4" presStyleCnt="5">
        <dgm:presLayoutVars>
          <dgm:bulletEnabled val="1"/>
        </dgm:presLayoutVars>
      </dgm:prSet>
      <dgm:spPr/>
    </dgm:pt>
  </dgm:ptLst>
  <dgm:cxnLst>
    <dgm:cxn modelId="{A03A9505-AE95-495E-852A-E9E5E59A05D2}" type="presOf" srcId="{DF3280DA-BCAE-4C8B-9961-FEA2484BC4FE}" destId="{38A70156-64CE-48D0-A57F-EE3F6348579C}" srcOrd="0" destOrd="0" presId="urn:microsoft.com/office/officeart/2005/8/layout/vProcess5"/>
    <dgm:cxn modelId="{8ECBCD17-32F0-49DE-9C2C-976C754B426D}" srcId="{5B403326-2B2C-4EAD-9DA2-ECCBFB3CBA1B}" destId="{46D4987A-76EA-4595-AD1E-7A1994FF929B}" srcOrd="2" destOrd="0" parTransId="{5DAE42ED-77E7-4FBB-B28D-04C3690C6A32}" sibTransId="{089181B3-4345-41AD-A54D-1F89273ED75C}"/>
    <dgm:cxn modelId="{2E084820-319B-4010-9CEC-E2E1723F144E}" srcId="{5B403326-2B2C-4EAD-9DA2-ECCBFB3CBA1B}" destId="{D7D62059-D364-4719-8737-ABDEE7B96956}" srcOrd="0" destOrd="0" parTransId="{AC4B8B34-130B-4860-8316-C8E2FF17AAFB}" sibTransId="{B13BB797-EF6F-4437-8FC9-314C51CF7400}"/>
    <dgm:cxn modelId="{78D0ED52-9CD4-44DD-929E-17CD0788F79C}" type="presOf" srcId="{870149DB-7A98-43A0-8B59-54E46395CFEC}" destId="{746D3DC4-63B7-4170-932E-35D0C0EC48A0}" srcOrd="1" destOrd="0" presId="urn:microsoft.com/office/officeart/2005/8/layout/vProcess5"/>
    <dgm:cxn modelId="{307E7965-4E7C-4514-AC4A-B256C6411E31}" type="presOf" srcId="{B13BB797-EF6F-4437-8FC9-314C51CF7400}" destId="{207C6044-F7F1-4E55-AB17-80B6CE801C70}" srcOrd="0" destOrd="0" presId="urn:microsoft.com/office/officeart/2005/8/layout/vProcess5"/>
    <dgm:cxn modelId="{0C870968-5CC7-4D9B-8EB1-0EE8EC5C7757}" type="presOf" srcId="{089181B3-4345-41AD-A54D-1F89273ED75C}" destId="{6D6110BF-D8F8-4243-BAD3-BC442FF766FF}" srcOrd="0" destOrd="0" presId="urn:microsoft.com/office/officeart/2005/8/layout/vProcess5"/>
    <dgm:cxn modelId="{02A2476F-A78C-477C-A7C2-6BE9D895A7BB}" type="presOf" srcId="{D7D62059-D364-4719-8737-ABDEE7B96956}" destId="{3CBEBD43-DAA5-4F5E-BB4D-800A7BC38AA6}" srcOrd="0" destOrd="0" presId="urn:microsoft.com/office/officeart/2005/8/layout/vProcess5"/>
    <dgm:cxn modelId="{462B7185-8F39-4747-9D98-172F0160837D}" type="presOf" srcId="{D7D62059-D364-4719-8737-ABDEE7B96956}" destId="{A58B45D4-1F6C-47F5-877A-D9C0039DC76F}" srcOrd="1" destOrd="0" presId="urn:microsoft.com/office/officeart/2005/8/layout/vProcess5"/>
    <dgm:cxn modelId="{8B50548A-9F86-4FAA-8B79-66FF4D3E098D}" type="presOf" srcId="{A6FD59CA-2F2E-465F-B6B6-7D00BC10D09C}" destId="{A7109124-1F76-4A22-BC54-320C035615DE}" srcOrd="1" destOrd="0" presId="urn:microsoft.com/office/officeart/2005/8/layout/vProcess5"/>
    <dgm:cxn modelId="{4B86FC94-FA0E-457C-A324-4FA132CFB4EC}" type="presOf" srcId="{DF3280DA-BCAE-4C8B-9961-FEA2484BC4FE}" destId="{89D3D76D-0967-40E3-BD24-08124807EF59}" srcOrd="1" destOrd="0" presId="urn:microsoft.com/office/officeart/2005/8/layout/vProcess5"/>
    <dgm:cxn modelId="{DF0A0296-19D9-4C4B-A848-DEC61F666DB4}" type="presOf" srcId="{870149DB-7A98-43A0-8B59-54E46395CFEC}" destId="{48BB03B1-EE24-46BC-A4DB-E323D1C7C794}" srcOrd="0" destOrd="0" presId="urn:microsoft.com/office/officeart/2005/8/layout/vProcess5"/>
    <dgm:cxn modelId="{803F46AE-FEBA-4BAC-BC9E-FFEDEDB69DE8}" type="presOf" srcId="{A9BD1B96-C64C-4ABE-A403-A4A63998D159}" destId="{56A826A1-58F0-42F5-A6B8-9FFB3288E581}" srcOrd="0" destOrd="0" presId="urn:microsoft.com/office/officeart/2005/8/layout/vProcess5"/>
    <dgm:cxn modelId="{BEC344BD-5BF9-4E0B-BC91-20EB167B795A}" type="presOf" srcId="{46D4987A-76EA-4595-AD1E-7A1994FF929B}" destId="{6706501D-B0E9-4193-89DF-8AEB48AF6355}" srcOrd="1" destOrd="0" presId="urn:microsoft.com/office/officeart/2005/8/layout/vProcess5"/>
    <dgm:cxn modelId="{48E651C0-EB35-4045-8544-EB8BF78317E8}" srcId="{5B403326-2B2C-4EAD-9DA2-ECCBFB3CBA1B}" destId="{A6FD59CA-2F2E-465F-B6B6-7D00BC10D09C}" srcOrd="3" destOrd="0" parTransId="{905B504B-37F2-4892-8F95-B19B26BBC320}" sibTransId="{A9BD1B96-C64C-4ABE-A403-A4A63998D159}"/>
    <dgm:cxn modelId="{28A8CACB-2BAE-4B1C-99D1-737FA12094CB}" type="presOf" srcId="{A6FD59CA-2F2E-465F-B6B6-7D00BC10D09C}" destId="{28FDEC24-BB0D-43D6-902F-562E7F33A3E3}" srcOrd="0" destOrd="0" presId="urn:microsoft.com/office/officeart/2005/8/layout/vProcess5"/>
    <dgm:cxn modelId="{ADF3BACC-E90A-465A-BF6B-84217A25C737}" type="presOf" srcId="{76A3B0F3-4F49-48AF-8536-7F1818B20378}" destId="{BA2AB0FB-4960-45C4-B9D1-3124876F179C}" srcOrd="0" destOrd="0" presId="urn:microsoft.com/office/officeart/2005/8/layout/vProcess5"/>
    <dgm:cxn modelId="{9592C1D1-E0AB-462B-B152-F217ACE8B931}" srcId="{5B403326-2B2C-4EAD-9DA2-ECCBFB3CBA1B}" destId="{870149DB-7A98-43A0-8B59-54E46395CFEC}" srcOrd="1" destOrd="0" parTransId="{A3592696-AA1C-41ED-A8C4-A696531A954F}" sibTransId="{76A3B0F3-4F49-48AF-8536-7F1818B20378}"/>
    <dgm:cxn modelId="{D6BE47D4-B5D9-404C-A2C2-7BC038A66084}" srcId="{5B403326-2B2C-4EAD-9DA2-ECCBFB3CBA1B}" destId="{DF3280DA-BCAE-4C8B-9961-FEA2484BC4FE}" srcOrd="4" destOrd="0" parTransId="{AEB1332C-2AE3-46CE-8511-93736FEB872A}" sibTransId="{0E2D4345-33D2-4010-B92D-76F645D7A1A8}"/>
    <dgm:cxn modelId="{73BF26DA-BFA7-42B3-9EDD-74283D1F8084}" type="presOf" srcId="{5B403326-2B2C-4EAD-9DA2-ECCBFB3CBA1B}" destId="{A864E3A3-93D2-46C3-8296-FCE252E54CB3}" srcOrd="0" destOrd="0" presId="urn:microsoft.com/office/officeart/2005/8/layout/vProcess5"/>
    <dgm:cxn modelId="{7A12B2DE-B19E-423E-B4AB-AFFF4430DABA}" type="presOf" srcId="{46D4987A-76EA-4595-AD1E-7A1994FF929B}" destId="{E5797ECB-730E-42B2-A83B-8AFF591E0826}" srcOrd="0" destOrd="0" presId="urn:microsoft.com/office/officeart/2005/8/layout/vProcess5"/>
    <dgm:cxn modelId="{D8A72BE2-4DA0-47FA-9320-866624D60D3E}" type="presParOf" srcId="{A864E3A3-93D2-46C3-8296-FCE252E54CB3}" destId="{F26BD29A-A06E-4894-920E-4686F6FBFAB4}" srcOrd="0" destOrd="0" presId="urn:microsoft.com/office/officeart/2005/8/layout/vProcess5"/>
    <dgm:cxn modelId="{9C76CF26-7E79-4A21-9ADE-C4B748BE0325}" type="presParOf" srcId="{A864E3A3-93D2-46C3-8296-FCE252E54CB3}" destId="{3CBEBD43-DAA5-4F5E-BB4D-800A7BC38AA6}" srcOrd="1" destOrd="0" presId="urn:microsoft.com/office/officeart/2005/8/layout/vProcess5"/>
    <dgm:cxn modelId="{16154DDB-7717-4922-9DBE-EE4549883B2E}" type="presParOf" srcId="{A864E3A3-93D2-46C3-8296-FCE252E54CB3}" destId="{48BB03B1-EE24-46BC-A4DB-E323D1C7C794}" srcOrd="2" destOrd="0" presId="urn:microsoft.com/office/officeart/2005/8/layout/vProcess5"/>
    <dgm:cxn modelId="{BDDE0E73-6396-4886-B199-B4C679A089FF}" type="presParOf" srcId="{A864E3A3-93D2-46C3-8296-FCE252E54CB3}" destId="{E5797ECB-730E-42B2-A83B-8AFF591E0826}" srcOrd="3" destOrd="0" presId="urn:microsoft.com/office/officeart/2005/8/layout/vProcess5"/>
    <dgm:cxn modelId="{78A7F56F-E0B3-4EAB-8212-2B25E6432A1E}" type="presParOf" srcId="{A864E3A3-93D2-46C3-8296-FCE252E54CB3}" destId="{28FDEC24-BB0D-43D6-902F-562E7F33A3E3}" srcOrd="4" destOrd="0" presId="urn:microsoft.com/office/officeart/2005/8/layout/vProcess5"/>
    <dgm:cxn modelId="{FE49CD64-827A-42C9-845E-C2F8E154FCDF}" type="presParOf" srcId="{A864E3A3-93D2-46C3-8296-FCE252E54CB3}" destId="{38A70156-64CE-48D0-A57F-EE3F6348579C}" srcOrd="5" destOrd="0" presId="urn:microsoft.com/office/officeart/2005/8/layout/vProcess5"/>
    <dgm:cxn modelId="{7EAD8C66-91F5-4306-AA4F-40BA0F7F3CF2}" type="presParOf" srcId="{A864E3A3-93D2-46C3-8296-FCE252E54CB3}" destId="{207C6044-F7F1-4E55-AB17-80B6CE801C70}" srcOrd="6" destOrd="0" presId="urn:microsoft.com/office/officeart/2005/8/layout/vProcess5"/>
    <dgm:cxn modelId="{2AC02A12-3341-4927-B93D-EB60D38C4A4F}" type="presParOf" srcId="{A864E3A3-93D2-46C3-8296-FCE252E54CB3}" destId="{BA2AB0FB-4960-45C4-B9D1-3124876F179C}" srcOrd="7" destOrd="0" presId="urn:microsoft.com/office/officeart/2005/8/layout/vProcess5"/>
    <dgm:cxn modelId="{E2EA1B0C-C253-4635-AA72-9DFAF735FF49}" type="presParOf" srcId="{A864E3A3-93D2-46C3-8296-FCE252E54CB3}" destId="{6D6110BF-D8F8-4243-BAD3-BC442FF766FF}" srcOrd="8" destOrd="0" presId="urn:microsoft.com/office/officeart/2005/8/layout/vProcess5"/>
    <dgm:cxn modelId="{0D043770-0D0C-45BA-B6A6-2DC75CF1890F}" type="presParOf" srcId="{A864E3A3-93D2-46C3-8296-FCE252E54CB3}" destId="{56A826A1-58F0-42F5-A6B8-9FFB3288E581}" srcOrd="9" destOrd="0" presId="urn:microsoft.com/office/officeart/2005/8/layout/vProcess5"/>
    <dgm:cxn modelId="{833CDC9B-AA7A-400B-84A4-1F80611D2AD1}" type="presParOf" srcId="{A864E3A3-93D2-46C3-8296-FCE252E54CB3}" destId="{A58B45D4-1F6C-47F5-877A-D9C0039DC76F}" srcOrd="10" destOrd="0" presId="urn:microsoft.com/office/officeart/2005/8/layout/vProcess5"/>
    <dgm:cxn modelId="{956F3D83-34F1-4B48-B64B-CB1F40FAB157}" type="presParOf" srcId="{A864E3A3-93D2-46C3-8296-FCE252E54CB3}" destId="{746D3DC4-63B7-4170-932E-35D0C0EC48A0}" srcOrd="11" destOrd="0" presId="urn:microsoft.com/office/officeart/2005/8/layout/vProcess5"/>
    <dgm:cxn modelId="{E380C073-9C6B-485D-BA40-5C8C629D389B}" type="presParOf" srcId="{A864E3A3-93D2-46C3-8296-FCE252E54CB3}" destId="{6706501D-B0E9-4193-89DF-8AEB48AF6355}" srcOrd="12" destOrd="0" presId="urn:microsoft.com/office/officeart/2005/8/layout/vProcess5"/>
    <dgm:cxn modelId="{9331D334-32FD-4460-BF9E-D442B7D9C98D}" type="presParOf" srcId="{A864E3A3-93D2-46C3-8296-FCE252E54CB3}" destId="{A7109124-1F76-4A22-BC54-320C035615DE}" srcOrd="13" destOrd="0" presId="urn:microsoft.com/office/officeart/2005/8/layout/vProcess5"/>
    <dgm:cxn modelId="{96F0E923-2B53-4BE9-93DE-77565AE35328}" type="presParOf" srcId="{A864E3A3-93D2-46C3-8296-FCE252E54CB3}" destId="{89D3D76D-0967-40E3-BD24-08124807EF5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EBD43-DAA5-4F5E-BB4D-800A7BC38AA6}">
      <dsp:nvSpPr>
        <dsp:cNvPr id="0" name=""/>
        <dsp:cNvSpPr/>
      </dsp:nvSpPr>
      <dsp:spPr>
        <a:xfrm>
          <a:off x="0" y="0"/>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宋体" panose="02010600030101010101" pitchFamily="2" charset="-122"/>
              <a:ea typeface="宋体" panose="02010600030101010101" pitchFamily="2" charset="-122"/>
            </a:rPr>
            <a:t>2013</a:t>
          </a:r>
          <a:r>
            <a:rPr lang="zh-CN" altLang="en-US" sz="2000" kern="1200" dirty="0">
              <a:latin typeface="宋体" panose="02010600030101010101" pitchFamily="2" charset="-122"/>
              <a:ea typeface="宋体" panose="02010600030101010101" pitchFamily="2" charset="-122"/>
            </a:rPr>
            <a:t>年</a:t>
          </a:r>
          <a:r>
            <a:rPr lang="en-US" altLang="zh-CN" sz="2000" kern="1200" dirty="0">
              <a:latin typeface="宋体" panose="02010600030101010101" pitchFamily="2" charset="-122"/>
              <a:ea typeface="宋体" panose="02010600030101010101" pitchFamily="2" charset="-122"/>
            </a:rPr>
            <a:t>11</a:t>
          </a:r>
          <a:r>
            <a:rPr lang="zh-CN" altLang="en-US" sz="2000" kern="1200" dirty="0">
              <a:latin typeface="宋体" panose="02010600030101010101" pitchFamily="2" charset="-122"/>
              <a:ea typeface="宋体" panose="02010600030101010101" pitchFamily="2" charset="-122"/>
            </a:rPr>
            <a:t>月</a:t>
          </a:r>
          <a:r>
            <a:rPr lang="en-US" altLang="zh-CN" sz="2000" kern="1200" dirty="0">
              <a:latin typeface="宋体" panose="02010600030101010101" pitchFamily="2" charset="-122"/>
              <a:ea typeface="宋体" panose="02010600030101010101" pitchFamily="2" charset="-122"/>
            </a:rPr>
            <a:t>15</a:t>
          </a:r>
          <a:r>
            <a:rPr lang="zh-CN" altLang="en-US" sz="2000" kern="1200" dirty="0">
              <a:latin typeface="宋体" panose="02010600030101010101" pitchFamily="2" charset="-122"/>
              <a:ea typeface="宋体" panose="02010600030101010101" pitchFamily="2" charset="-122"/>
            </a:rPr>
            <a:t>日发布的</a:t>
          </a:r>
          <a:r>
            <a:rPr lang="en-US" altLang="zh-CN" sz="2000" kern="1200" dirty="0">
              <a:latin typeface="宋体" panose="02010600030101010101" pitchFamily="2" charset="-122"/>
              <a:ea typeface="宋体" panose="02010600030101010101" pitchFamily="2" charset="-122"/>
            </a:rPr>
            <a:t>《</a:t>
          </a:r>
          <a:r>
            <a:rPr lang="zh-CN" altLang="en-US" sz="2000" kern="1200" dirty="0">
              <a:latin typeface="宋体" panose="02010600030101010101" pitchFamily="2" charset="-122"/>
              <a:ea typeface="宋体" panose="02010600030101010101" pitchFamily="2" charset="-122"/>
            </a:rPr>
            <a:t>中共中央关于全面深化改革若干重大问题的决定</a:t>
          </a:r>
          <a:r>
            <a:rPr lang="en-US" altLang="zh-CN" sz="2000" kern="1200" dirty="0">
              <a:latin typeface="宋体" panose="02010600030101010101" pitchFamily="2" charset="-122"/>
              <a:ea typeface="宋体" panose="02010600030101010101" pitchFamily="2" charset="-122"/>
            </a:rPr>
            <a:t>》</a:t>
          </a:r>
          <a:r>
            <a:rPr lang="zh-CN" altLang="en-US" sz="2000" kern="1200" dirty="0">
              <a:latin typeface="宋体" panose="02010600030101010101" pitchFamily="2" charset="-122"/>
              <a:ea typeface="宋体" panose="02010600030101010101" pitchFamily="2" charset="-122"/>
            </a:rPr>
            <a:t>文件首次提及股票发行注册制改革</a:t>
          </a:r>
        </a:p>
      </dsp:txBody>
      <dsp:txXfrm>
        <a:off x="22940" y="22940"/>
        <a:ext cx="7160195" cy="737360"/>
      </dsp:txXfrm>
    </dsp:sp>
    <dsp:sp modelId="{48BB03B1-EE24-46BC-A4DB-E323D1C7C794}">
      <dsp:nvSpPr>
        <dsp:cNvPr id="0" name=""/>
        <dsp:cNvSpPr/>
      </dsp:nvSpPr>
      <dsp:spPr>
        <a:xfrm>
          <a:off x="604646" y="892024"/>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宋体" panose="02010600030101010101" pitchFamily="2" charset="-122"/>
              <a:ea typeface="宋体" panose="02010600030101010101" pitchFamily="2" charset="-122"/>
            </a:rPr>
            <a:t>2019</a:t>
          </a:r>
          <a:r>
            <a:rPr lang="zh-CN" altLang="en-US" sz="2000" kern="1200" dirty="0">
              <a:latin typeface="宋体" panose="02010600030101010101" pitchFamily="2" charset="-122"/>
              <a:ea typeface="宋体" panose="02010600030101010101" pitchFamily="2" charset="-122"/>
            </a:rPr>
            <a:t>年</a:t>
          </a:r>
          <a:r>
            <a:rPr lang="en-US" altLang="zh-CN" sz="2000" kern="1200" dirty="0">
              <a:latin typeface="宋体" panose="02010600030101010101" pitchFamily="2" charset="-122"/>
              <a:ea typeface="宋体" panose="02010600030101010101" pitchFamily="2" charset="-122"/>
            </a:rPr>
            <a:t>7</a:t>
          </a:r>
          <a:r>
            <a:rPr lang="zh-CN" altLang="en-US" sz="2000" kern="1200" dirty="0">
              <a:latin typeface="宋体" panose="02010600030101010101" pitchFamily="2" charset="-122"/>
              <a:ea typeface="宋体" panose="02010600030101010101" pitchFamily="2" charset="-122"/>
            </a:rPr>
            <a:t>月，科创板试点注册制，首批公司上市</a:t>
          </a:r>
        </a:p>
      </dsp:txBody>
      <dsp:txXfrm>
        <a:off x="627586" y="914964"/>
        <a:ext cx="6937378" cy="737360"/>
      </dsp:txXfrm>
    </dsp:sp>
    <dsp:sp modelId="{E5797ECB-730E-42B2-A83B-8AFF591E0826}">
      <dsp:nvSpPr>
        <dsp:cNvPr id="0" name=""/>
        <dsp:cNvSpPr/>
      </dsp:nvSpPr>
      <dsp:spPr>
        <a:xfrm>
          <a:off x="1209293" y="1784048"/>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宋体" panose="02010600030101010101" pitchFamily="2" charset="-122"/>
              <a:ea typeface="宋体" panose="02010600030101010101" pitchFamily="2" charset="-122"/>
            </a:rPr>
            <a:t>2020</a:t>
          </a:r>
          <a:r>
            <a:rPr lang="zh-CN" altLang="en-US" sz="2000" kern="1200" dirty="0">
              <a:latin typeface="宋体" panose="02010600030101010101" pitchFamily="2" charset="-122"/>
              <a:ea typeface="宋体" panose="02010600030101010101" pitchFamily="2" charset="-122"/>
            </a:rPr>
            <a:t>年</a:t>
          </a:r>
          <a:r>
            <a:rPr lang="en-US" altLang="zh-CN" sz="2000" kern="1200" dirty="0">
              <a:latin typeface="宋体" panose="02010600030101010101" pitchFamily="2" charset="-122"/>
              <a:ea typeface="宋体" panose="02010600030101010101" pitchFamily="2" charset="-122"/>
            </a:rPr>
            <a:t>8</a:t>
          </a:r>
          <a:r>
            <a:rPr lang="zh-CN" altLang="en-US" sz="2000" kern="1200" dirty="0">
              <a:latin typeface="宋体" panose="02010600030101010101" pitchFamily="2" charset="-122"/>
              <a:ea typeface="宋体" panose="02010600030101010101" pitchFamily="2" charset="-122"/>
            </a:rPr>
            <a:t>月，创业板试点注册制</a:t>
          </a:r>
        </a:p>
      </dsp:txBody>
      <dsp:txXfrm>
        <a:off x="1232233" y="1806988"/>
        <a:ext cx="6937378" cy="737360"/>
      </dsp:txXfrm>
    </dsp:sp>
    <dsp:sp modelId="{28FDEC24-BB0D-43D6-902F-562E7F33A3E3}">
      <dsp:nvSpPr>
        <dsp:cNvPr id="0" name=""/>
        <dsp:cNvSpPr/>
      </dsp:nvSpPr>
      <dsp:spPr>
        <a:xfrm>
          <a:off x="1813940" y="2676072"/>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宋体" panose="02010600030101010101" pitchFamily="2" charset="-122"/>
              <a:ea typeface="宋体" panose="02010600030101010101" pitchFamily="2" charset="-122"/>
            </a:rPr>
            <a:t>2021</a:t>
          </a:r>
          <a:r>
            <a:rPr lang="zh-CN" altLang="en-US" sz="2000" kern="1200" dirty="0">
              <a:latin typeface="宋体" panose="02010600030101010101" pitchFamily="2" charset="-122"/>
              <a:ea typeface="宋体" panose="02010600030101010101" pitchFamily="2" charset="-122"/>
            </a:rPr>
            <a:t>年</a:t>
          </a:r>
          <a:r>
            <a:rPr lang="en-US" altLang="zh-CN" sz="2000" kern="1200" dirty="0">
              <a:latin typeface="宋体" panose="02010600030101010101" pitchFamily="2" charset="-122"/>
              <a:ea typeface="宋体" panose="02010600030101010101" pitchFamily="2" charset="-122"/>
            </a:rPr>
            <a:t>11</a:t>
          </a:r>
          <a:r>
            <a:rPr lang="zh-CN" altLang="en-US" sz="2000" kern="1200" dirty="0">
              <a:latin typeface="宋体" panose="02010600030101010101" pitchFamily="2" charset="-122"/>
              <a:ea typeface="宋体" panose="02010600030101010101" pitchFamily="2" charset="-122"/>
            </a:rPr>
            <a:t>月，北交所开市并同步试点注册制</a:t>
          </a:r>
          <a:endParaRPr lang="en-US" altLang="zh-CN" sz="2000" kern="1200" dirty="0">
            <a:latin typeface="宋体" panose="02010600030101010101" pitchFamily="2" charset="-122"/>
            <a:ea typeface="宋体" panose="02010600030101010101" pitchFamily="2" charset="-122"/>
          </a:endParaRPr>
        </a:p>
      </dsp:txBody>
      <dsp:txXfrm>
        <a:off x="1836880" y="2699012"/>
        <a:ext cx="6937378" cy="737360"/>
      </dsp:txXfrm>
    </dsp:sp>
    <dsp:sp modelId="{38A70156-64CE-48D0-A57F-EE3F6348579C}">
      <dsp:nvSpPr>
        <dsp:cNvPr id="0" name=""/>
        <dsp:cNvSpPr/>
      </dsp:nvSpPr>
      <dsp:spPr>
        <a:xfrm>
          <a:off x="2418587" y="3568097"/>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宋体" panose="02010600030101010101" pitchFamily="2" charset="-122"/>
              <a:ea typeface="宋体" panose="02010600030101010101" pitchFamily="2" charset="-122"/>
            </a:rPr>
            <a:t>2023</a:t>
          </a:r>
          <a:r>
            <a:rPr lang="zh-CN" altLang="en-US" sz="2000" kern="1200" dirty="0">
              <a:latin typeface="宋体" panose="02010600030101010101" pitchFamily="2" charset="-122"/>
              <a:ea typeface="宋体" panose="02010600030101010101" pitchFamily="2" charset="-122"/>
            </a:rPr>
            <a:t>年</a:t>
          </a:r>
          <a:r>
            <a:rPr lang="en-US" altLang="zh-CN" sz="2000" kern="1200" dirty="0">
              <a:latin typeface="宋体" panose="02010600030101010101" pitchFamily="2" charset="-122"/>
              <a:ea typeface="宋体" panose="02010600030101010101" pitchFamily="2" charset="-122"/>
            </a:rPr>
            <a:t>2</a:t>
          </a:r>
          <a:r>
            <a:rPr lang="zh-CN" altLang="en-US" sz="2000" kern="1200" dirty="0">
              <a:latin typeface="宋体" panose="02010600030101010101" pitchFamily="2" charset="-122"/>
              <a:ea typeface="宋体" panose="02010600030101010101" pitchFamily="2" charset="-122"/>
            </a:rPr>
            <a:t>月</a:t>
          </a:r>
          <a:r>
            <a:rPr lang="en-US" altLang="zh-CN" sz="2000" kern="1200" dirty="0">
              <a:latin typeface="宋体" panose="02010600030101010101" pitchFamily="2" charset="-122"/>
              <a:ea typeface="宋体" panose="02010600030101010101" pitchFamily="2" charset="-122"/>
            </a:rPr>
            <a:t>17</a:t>
          </a:r>
          <a:r>
            <a:rPr lang="zh-CN" altLang="en-US" sz="2000" kern="1200" dirty="0">
              <a:latin typeface="宋体" panose="02010600030101010101" pitchFamily="2" charset="-122"/>
              <a:ea typeface="宋体" panose="02010600030101010101" pitchFamily="2" charset="-122"/>
            </a:rPr>
            <a:t>日，全面实行股票发行注册制</a:t>
          </a:r>
        </a:p>
      </dsp:txBody>
      <dsp:txXfrm>
        <a:off x="2441527" y="3591037"/>
        <a:ext cx="6937378" cy="737360"/>
      </dsp:txXfrm>
    </dsp:sp>
    <dsp:sp modelId="{207C6044-F7F1-4E55-AB17-80B6CE801C70}">
      <dsp:nvSpPr>
        <dsp:cNvPr id="0" name=""/>
        <dsp:cNvSpPr/>
      </dsp:nvSpPr>
      <dsp:spPr>
        <a:xfrm>
          <a:off x="7587905" y="572200"/>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7702454" y="572200"/>
        <a:ext cx="280008" cy="383102"/>
      </dsp:txXfrm>
    </dsp:sp>
    <dsp:sp modelId="{BA2AB0FB-4960-45C4-B9D1-3124876F179C}">
      <dsp:nvSpPr>
        <dsp:cNvPr id="0" name=""/>
        <dsp:cNvSpPr/>
      </dsp:nvSpPr>
      <dsp:spPr>
        <a:xfrm>
          <a:off x="8192552" y="1464225"/>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8307101" y="1464225"/>
        <a:ext cx="280008" cy="383102"/>
      </dsp:txXfrm>
    </dsp:sp>
    <dsp:sp modelId="{6D6110BF-D8F8-4243-BAD3-BC442FF766FF}">
      <dsp:nvSpPr>
        <dsp:cNvPr id="0" name=""/>
        <dsp:cNvSpPr/>
      </dsp:nvSpPr>
      <dsp:spPr>
        <a:xfrm>
          <a:off x="8797199" y="2343195"/>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8911748" y="2343195"/>
        <a:ext cx="280008" cy="383102"/>
      </dsp:txXfrm>
    </dsp:sp>
    <dsp:sp modelId="{56A826A1-58F0-42F5-A6B8-9FFB3288E581}">
      <dsp:nvSpPr>
        <dsp:cNvPr id="0" name=""/>
        <dsp:cNvSpPr/>
      </dsp:nvSpPr>
      <dsp:spPr>
        <a:xfrm>
          <a:off x="9401846" y="3243922"/>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9516395" y="3243922"/>
        <a:ext cx="280008" cy="38310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9877F-254E-4274-A02C-8EDEF175DC57}" type="datetimeFigureOut">
              <a:rPr lang="zh-CN" altLang="en-US" smtClean="0"/>
              <a:t>2024/12/8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16B5C-3DE1-46D6-A5C5-7E535EB81B59}" type="slidenum">
              <a:rPr lang="zh-CN" altLang="en-US" smtClean="0"/>
              <a:t>‹#›</a:t>
            </a:fld>
            <a:endParaRPr lang="zh-CN" altLang="en-US"/>
          </a:p>
        </p:txBody>
      </p:sp>
    </p:spTree>
    <p:extLst>
      <p:ext uri="{BB962C8B-B14F-4D97-AF65-F5344CB8AC3E}">
        <p14:creationId xmlns:p14="http://schemas.microsoft.com/office/powerpoint/2010/main" val="2405621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FF9C6-F222-4525-88B7-29140DF5E78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B40AEFF-122F-4691-9F60-2A1EB4472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4B98DB9-2389-4743-9CF7-20BF363105C1}"/>
              </a:ext>
            </a:extLst>
          </p:cNvPr>
          <p:cNvSpPr>
            <a:spLocks noGrp="1"/>
          </p:cNvSpPr>
          <p:nvPr>
            <p:ph type="dt" sz="half" idx="10"/>
          </p:nvPr>
        </p:nvSpPr>
        <p:spPr/>
        <p:txBody>
          <a:bodyPr/>
          <a:lstStyle/>
          <a:p>
            <a:fld id="{C42669F5-2EF7-4130-B839-EA24856E535B}" type="datetime1">
              <a:rPr lang="zh-CN" altLang="en-US" smtClean="0"/>
              <a:t>2024/12/8</a:t>
            </a:fld>
            <a:endParaRPr lang="zh-CN" altLang="en-US"/>
          </a:p>
        </p:txBody>
      </p:sp>
      <p:sp>
        <p:nvSpPr>
          <p:cNvPr id="5" name="页脚占位符 4">
            <a:extLst>
              <a:ext uri="{FF2B5EF4-FFF2-40B4-BE49-F238E27FC236}">
                <a16:creationId xmlns:a16="http://schemas.microsoft.com/office/drawing/2014/main" id="{661FD188-B2B2-4AD3-AD11-745554AC9F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AF886D-B6D7-4011-B8E5-2320DD3B4F70}"/>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82362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C989E-BA38-4F6D-B1C1-9E8136CB8D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E14E64-F048-461D-92E6-08F0CB8B35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F7FAB4-ECE2-43D4-9990-703EB8A0E694}"/>
              </a:ext>
            </a:extLst>
          </p:cNvPr>
          <p:cNvSpPr>
            <a:spLocks noGrp="1"/>
          </p:cNvSpPr>
          <p:nvPr>
            <p:ph type="dt" sz="half" idx="10"/>
          </p:nvPr>
        </p:nvSpPr>
        <p:spPr/>
        <p:txBody>
          <a:bodyPr/>
          <a:lstStyle/>
          <a:p>
            <a:fld id="{9930A21B-3D6C-4968-ABD8-6E1993A33CCA}" type="datetime1">
              <a:rPr lang="zh-CN" altLang="en-US" smtClean="0"/>
              <a:t>2024/12/8</a:t>
            </a:fld>
            <a:endParaRPr lang="zh-CN" altLang="en-US"/>
          </a:p>
        </p:txBody>
      </p:sp>
      <p:sp>
        <p:nvSpPr>
          <p:cNvPr id="5" name="页脚占位符 4">
            <a:extLst>
              <a:ext uri="{FF2B5EF4-FFF2-40B4-BE49-F238E27FC236}">
                <a16:creationId xmlns:a16="http://schemas.microsoft.com/office/drawing/2014/main" id="{27DF7F7E-6657-4C98-9371-B500B226A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D4B315-7469-4AE6-9F65-E72BB56674C4}"/>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9642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87F699-828C-4849-8357-A2D432F9B97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4F5A63-1D48-4C2C-BCE1-6E472DE21CD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A28011-020A-4E98-936F-68C96BDBA94E}"/>
              </a:ext>
            </a:extLst>
          </p:cNvPr>
          <p:cNvSpPr>
            <a:spLocks noGrp="1"/>
          </p:cNvSpPr>
          <p:nvPr>
            <p:ph type="dt" sz="half" idx="10"/>
          </p:nvPr>
        </p:nvSpPr>
        <p:spPr/>
        <p:txBody>
          <a:bodyPr/>
          <a:lstStyle/>
          <a:p>
            <a:fld id="{ECFE351F-B0F8-4B90-BE1C-4AEE8CDD6201}" type="datetime1">
              <a:rPr lang="zh-CN" altLang="en-US" smtClean="0"/>
              <a:t>2024/12/8</a:t>
            </a:fld>
            <a:endParaRPr lang="zh-CN" altLang="en-US"/>
          </a:p>
        </p:txBody>
      </p:sp>
      <p:sp>
        <p:nvSpPr>
          <p:cNvPr id="5" name="页脚占位符 4">
            <a:extLst>
              <a:ext uri="{FF2B5EF4-FFF2-40B4-BE49-F238E27FC236}">
                <a16:creationId xmlns:a16="http://schemas.microsoft.com/office/drawing/2014/main" id="{00EF86B9-2C23-44BC-B896-BAF6D1EB96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2490F4-8CBA-46F3-B85A-8320F71C0C31}"/>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56217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B1B14-0EDF-4D11-809A-9E8B7EF3B8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10E39C-166B-40AC-B5BE-D4DCD52513E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B10161-F7EE-4845-9D79-01931240B298}"/>
              </a:ext>
            </a:extLst>
          </p:cNvPr>
          <p:cNvSpPr>
            <a:spLocks noGrp="1"/>
          </p:cNvSpPr>
          <p:nvPr>
            <p:ph type="dt" sz="half" idx="10"/>
          </p:nvPr>
        </p:nvSpPr>
        <p:spPr/>
        <p:txBody>
          <a:bodyPr/>
          <a:lstStyle/>
          <a:p>
            <a:fld id="{32B9341F-68DF-4EE7-92DD-CBB6BDD2212C}" type="datetime1">
              <a:rPr lang="zh-CN" altLang="en-US" smtClean="0"/>
              <a:t>2024/12/8</a:t>
            </a:fld>
            <a:endParaRPr lang="zh-CN" altLang="en-US"/>
          </a:p>
        </p:txBody>
      </p:sp>
      <p:sp>
        <p:nvSpPr>
          <p:cNvPr id="5" name="页脚占位符 4">
            <a:extLst>
              <a:ext uri="{FF2B5EF4-FFF2-40B4-BE49-F238E27FC236}">
                <a16:creationId xmlns:a16="http://schemas.microsoft.com/office/drawing/2014/main" id="{9DA7E2A3-D64E-4DAE-8B03-E02CCEFA30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7336C2-5624-4FA8-8DCF-A3397C6BAEF2}"/>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75872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A57BB-5658-493A-8102-F979E5E5846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C22489-0943-4201-B000-E73EEB886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DC146AE-BAC0-492F-9973-F03553F03022}"/>
              </a:ext>
            </a:extLst>
          </p:cNvPr>
          <p:cNvSpPr>
            <a:spLocks noGrp="1"/>
          </p:cNvSpPr>
          <p:nvPr>
            <p:ph type="dt" sz="half" idx="10"/>
          </p:nvPr>
        </p:nvSpPr>
        <p:spPr/>
        <p:txBody>
          <a:bodyPr/>
          <a:lstStyle/>
          <a:p>
            <a:fld id="{6D1D5069-D30A-41EC-99C9-109327F13D2F}" type="datetime1">
              <a:rPr lang="zh-CN" altLang="en-US" smtClean="0"/>
              <a:t>2024/12/8</a:t>
            </a:fld>
            <a:endParaRPr lang="zh-CN" altLang="en-US"/>
          </a:p>
        </p:txBody>
      </p:sp>
      <p:sp>
        <p:nvSpPr>
          <p:cNvPr id="5" name="页脚占位符 4">
            <a:extLst>
              <a:ext uri="{FF2B5EF4-FFF2-40B4-BE49-F238E27FC236}">
                <a16:creationId xmlns:a16="http://schemas.microsoft.com/office/drawing/2014/main" id="{CFA740B5-3FDC-4485-AE53-BD03F013E8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8D14E6-ACB3-4CE8-A079-46CFC982B40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71663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943C4-A1E4-4AD0-967E-6C10DC4986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BEDCBA-DAC2-400F-B699-F59E45D7AA3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47E1168-6A0E-4846-80FE-D9DF6A9BB68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C1C0576-98AB-4019-8E7B-5392CA718DCF}"/>
              </a:ext>
            </a:extLst>
          </p:cNvPr>
          <p:cNvSpPr>
            <a:spLocks noGrp="1"/>
          </p:cNvSpPr>
          <p:nvPr>
            <p:ph type="dt" sz="half" idx="10"/>
          </p:nvPr>
        </p:nvSpPr>
        <p:spPr/>
        <p:txBody>
          <a:bodyPr/>
          <a:lstStyle/>
          <a:p>
            <a:fld id="{744D1571-853D-4CD7-82C5-1FBEC2B866E9}" type="datetime1">
              <a:rPr lang="zh-CN" altLang="en-US" smtClean="0"/>
              <a:t>2024/12/8</a:t>
            </a:fld>
            <a:endParaRPr lang="zh-CN" altLang="en-US"/>
          </a:p>
        </p:txBody>
      </p:sp>
      <p:sp>
        <p:nvSpPr>
          <p:cNvPr id="6" name="页脚占位符 5">
            <a:extLst>
              <a:ext uri="{FF2B5EF4-FFF2-40B4-BE49-F238E27FC236}">
                <a16:creationId xmlns:a16="http://schemas.microsoft.com/office/drawing/2014/main" id="{F97F1711-6F65-46DB-B91F-87582B4C81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64434D-35AD-4116-A2BB-1869548FDC49}"/>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27936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5EBF1-87EC-43A1-B987-0FC5E2FA42D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ABACE6-D762-488E-935F-FE8C8A4F2E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C597905-783E-4052-B539-3B3F5341AC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80B6ED4-58D6-4CD0-A40F-40E2BD713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14F54F2-6DF2-4A07-9220-79E0852F0C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77D593A-D1EC-40C9-A963-099E876A7B6C}"/>
              </a:ext>
            </a:extLst>
          </p:cNvPr>
          <p:cNvSpPr>
            <a:spLocks noGrp="1"/>
          </p:cNvSpPr>
          <p:nvPr>
            <p:ph type="dt" sz="half" idx="10"/>
          </p:nvPr>
        </p:nvSpPr>
        <p:spPr/>
        <p:txBody>
          <a:bodyPr/>
          <a:lstStyle/>
          <a:p>
            <a:fld id="{598B9FED-0399-4D9F-97F4-0CBDD330387A}" type="datetime1">
              <a:rPr lang="zh-CN" altLang="en-US" smtClean="0"/>
              <a:t>2024/12/8</a:t>
            </a:fld>
            <a:endParaRPr lang="zh-CN" altLang="en-US"/>
          </a:p>
        </p:txBody>
      </p:sp>
      <p:sp>
        <p:nvSpPr>
          <p:cNvPr id="8" name="页脚占位符 7">
            <a:extLst>
              <a:ext uri="{FF2B5EF4-FFF2-40B4-BE49-F238E27FC236}">
                <a16:creationId xmlns:a16="http://schemas.microsoft.com/office/drawing/2014/main" id="{0402CB34-01A9-497F-B677-6C96D3D035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271608-A9BB-4093-9782-F4A66E1AF5B0}"/>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078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8C03E-42C7-4A1B-A325-0662FA181FC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B3F21B-3D5D-4308-BB59-3DCD4973740C}"/>
              </a:ext>
            </a:extLst>
          </p:cNvPr>
          <p:cNvSpPr>
            <a:spLocks noGrp="1"/>
          </p:cNvSpPr>
          <p:nvPr>
            <p:ph type="dt" sz="half" idx="10"/>
          </p:nvPr>
        </p:nvSpPr>
        <p:spPr/>
        <p:txBody>
          <a:bodyPr/>
          <a:lstStyle/>
          <a:p>
            <a:fld id="{C6B81589-2489-4358-9A94-2E59B5AD381F}" type="datetime1">
              <a:rPr lang="zh-CN" altLang="en-US" smtClean="0"/>
              <a:t>2024/12/8</a:t>
            </a:fld>
            <a:endParaRPr lang="zh-CN" altLang="en-US"/>
          </a:p>
        </p:txBody>
      </p:sp>
      <p:sp>
        <p:nvSpPr>
          <p:cNvPr id="4" name="页脚占位符 3">
            <a:extLst>
              <a:ext uri="{FF2B5EF4-FFF2-40B4-BE49-F238E27FC236}">
                <a16:creationId xmlns:a16="http://schemas.microsoft.com/office/drawing/2014/main" id="{EFB62DCB-328B-4680-805A-EE0BF6BBB0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48A734-256D-42B9-8CD2-EACED68792F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92959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11E40D-86E6-4F6E-9F90-2F893D5143F2}"/>
              </a:ext>
            </a:extLst>
          </p:cNvPr>
          <p:cNvSpPr>
            <a:spLocks noGrp="1"/>
          </p:cNvSpPr>
          <p:nvPr>
            <p:ph type="dt" sz="half" idx="10"/>
          </p:nvPr>
        </p:nvSpPr>
        <p:spPr/>
        <p:txBody>
          <a:bodyPr/>
          <a:lstStyle/>
          <a:p>
            <a:fld id="{290F4150-7F95-4BAC-90D9-B1682119C563}" type="datetime1">
              <a:rPr lang="zh-CN" altLang="en-US" smtClean="0"/>
              <a:t>2024/12/8</a:t>
            </a:fld>
            <a:endParaRPr lang="zh-CN" altLang="en-US"/>
          </a:p>
        </p:txBody>
      </p:sp>
      <p:sp>
        <p:nvSpPr>
          <p:cNvPr id="3" name="页脚占位符 2">
            <a:extLst>
              <a:ext uri="{FF2B5EF4-FFF2-40B4-BE49-F238E27FC236}">
                <a16:creationId xmlns:a16="http://schemas.microsoft.com/office/drawing/2014/main" id="{1982147B-E659-4D78-A343-06A8F1C4C33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F796ED-8D42-497B-B4EA-B122773C6B97}"/>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78885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605AB-DBD9-4EA6-A9F5-9B2FC047E7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E151510-A048-40FF-BCB2-83E48736E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377FA79-CA47-4201-B821-E2274CBC6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5ADA46-F06D-498E-BDA6-52D2C62BE83C}"/>
              </a:ext>
            </a:extLst>
          </p:cNvPr>
          <p:cNvSpPr>
            <a:spLocks noGrp="1"/>
          </p:cNvSpPr>
          <p:nvPr>
            <p:ph type="dt" sz="half" idx="10"/>
          </p:nvPr>
        </p:nvSpPr>
        <p:spPr/>
        <p:txBody>
          <a:bodyPr/>
          <a:lstStyle/>
          <a:p>
            <a:fld id="{9D90E69A-8318-4447-8540-6AFFA807378A}" type="datetime1">
              <a:rPr lang="zh-CN" altLang="en-US" smtClean="0"/>
              <a:t>2024/12/8</a:t>
            </a:fld>
            <a:endParaRPr lang="zh-CN" altLang="en-US"/>
          </a:p>
        </p:txBody>
      </p:sp>
      <p:sp>
        <p:nvSpPr>
          <p:cNvPr id="6" name="页脚占位符 5">
            <a:extLst>
              <a:ext uri="{FF2B5EF4-FFF2-40B4-BE49-F238E27FC236}">
                <a16:creationId xmlns:a16="http://schemas.microsoft.com/office/drawing/2014/main" id="{FA3BF2F2-2625-4EFB-8C80-71D2AEBCAD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50DEA6-707E-4F77-9F6E-857D7DCBA07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73073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87DA7-7063-4A68-8252-CCB24F6297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582F09A-E0C5-4A75-86CC-4D0D9EEAD6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74E280-B5E6-4344-A55F-8BDFAA2DA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325087-DEDB-4271-94F5-A67A39F2AE55}"/>
              </a:ext>
            </a:extLst>
          </p:cNvPr>
          <p:cNvSpPr>
            <a:spLocks noGrp="1"/>
          </p:cNvSpPr>
          <p:nvPr>
            <p:ph type="dt" sz="half" idx="10"/>
          </p:nvPr>
        </p:nvSpPr>
        <p:spPr/>
        <p:txBody>
          <a:bodyPr/>
          <a:lstStyle/>
          <a:p>
            <a:fld id="{F79A3C8F-477B-463E-BD08-1167CB35F34D}" type="datetime1">
              <a:rPr lang="zh-CN" altLang="en-US" smtClean="0"/>
              <a:t>2024/12/8</a:t>
            </a:fld>
            <a:endParaRPr lang="zh-CN" altLang="en-US"/>
          </a:p>
        </p:txBody>
      </p:sp>
      <p:sp>
        <p:nvSpPr>
          <p:cNvPr id="6" name="页脚占位符 5">
            <a:extLst>
              <a:ext uri="{FF2B5EF4-FFF2-40B4-BE49-F238E27FC236}">
                <a16:creationId xmlns:a16="http://schemas.microsoft.com/office/drawing/2014/main" id="{EF0BABB0-C4EF-4B37-8029-3CFA59B054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F9C9D2-9135-4374-967E-5F69D23B3328}"/>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40784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8E46675-B03E-444A-83EB-E3C61A62E4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BAE5E8-7C28-4F4F-805C-96A652E60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B1B5E9-1296-42A4-8502-7B96CB61CA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6EF95-E371-444B-B426-C08BFB4B47C6}" type="datetime1">
              <a:rPr lang="zh-CN" altLang="en-US" smtClean="0"/>
              <a:t>2024/12/8</a:t>
            </a:fld>
            <a:endParaRPr lang="zh-CN" altLang="en-US"/>
          </a:p>
        </p:txBody>
      </p:sp>
      <p:sp>
        <p:nvSpPr>
          <p:cNvPr id="5" name="页脚占位符 4">
            <a:extLst>
              <a:ext uri="{FF2B5EF4-FFF2-40B4-BE49-F238E27FC236}">
                <a16:creationId xmlns:a16="http://schemas.microsoft.com/office/drawing/2014/main" id="{15AE2864-008E-4A57-A6CE-263DEBC767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9A16949-A0A3-4B1F-B9FC-E4057BC5B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41800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oleObject" Target="../embeddings/oleObject2.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0F3E0-C236-4F70-B452-2AB093D4D46F}"/>
              </a:ext>
            </a:extLst>
          </p:cNvPr>
          <p:cNvSpPr>
            <a:spLocks noGrp="1"/>
          </p:cNvSpPr>
          <p:nvPr>
            <p:ph type="ctrTitle"/>
          </p:nvPr>
        </p:nvSpPr>
        <p:spPr/>
        <p:txBody>
          <a:bodyPr>
            <a:normAutofit/>
          </a:bodyPr>
          <a:lstStyle/>
          <a:p>
            <a:r>
              <a:rPr lang="zh-CN" altLang="en-US" sz="3600" dirty="0">
                <a:latin typeface="宋体" panose="02010600030101010101" pitchFamily="2" charset="-122"/>
                <a:ea typeface="宋体" panose="02010600030101010101" pitchFamily="2" charset="-122"/>
              </a:rPr>
              <a:t>投资银行学</a:t>
            </a:r>
            <a:br>
              <a:rPr lang="en-US" altLang="zh-CN" sz="3600" dirty="0">
                <a:latin typeface="宋体" panose="02010600030101010101" pitchFamily="2" charset="-122"/>
                <a:ea typeface="宋体" panose="02010600030101010101" pitchFamily="2" charset="-122"/>
              </a:rPr>
            </a:br>
            <a:br>
              <a:rPr lang="en-US" altLang="zh-CN" sz="3600" dirty="0">
                <a:latin typeface="宋体" panose="02010600030101010101" pitchFamily="2" charset="-122"/>
                <a:ea typeface="宋体" panose="02010600030101010101" pitchFamily="2" charset="-122"/>
              </a:rPr>
            </a:br>
            <a:r>
              <a:rPr lang="zh-CN" altLang="en-US" sz="3600" dirty="0">
                <a:latin typeface="宋体" panose="02010600030101010101" pitchFamily="2" charset="-122"/>
                <a:ea typeface="宋体" panose="02010600030101010101" pitchFamily="2" charset="-122"/>
              </a:rPr>
              <a:t>第四讲：证券的发行与承销</a:t>
            </a:r>
          </a:p>
        </p:txBody>
      </p:sp>
      <p:sp>
        <p:nvSpPr>
          <p:cNvPr id="3" name="副标题 2">
            <a:extLst>
              <a:ext uri="{FF2B5EF4-FFF2-40B4-BE49-F238E27FC236}">
                <a16:creationId xmlns:a16="http://schemas.microsoft.com/office/drawing/2014/main" id="{E463F1F7-9FC9-4F2A-8A1E-2D9933381F1D}"/>
              </a:ext>
            </a:extLst>
          </p:cNvPr>
          <p:cNvSpPr>
            <a:spLocks noGrp="1"/>
          </p:cNvSpPr>
          <p:nvPr>
            <p:ph type="subTitle" idx="1"/>
          </p:nvPr>
        </p:nvSpPr>
        <p:spPr>
          <a:xfrm>
            <a:off x="4859258" y="3621773"/>
            <a:ext cx="5090769" cy="1655762"/>
          </a:xfrm>
        </p:spPr>
        <p:txBody>
          <a:bodyPr anchor="ctr">
            <a:normAutofit/>
          </a:bodyPr>
          <a:lstStyle/>
          <a:p>
            <a:pPr algn="l"/>
            <a:r>
              <a:rPr lang="zh-CN" altLang="en-US" dirty="0">
                <a:latin typeface="宋体" panose="02010600030101010101" pitchFamily="2" charset="-122"/>
                <a:ea typeface="宋体" panose="02010600030101010101" pitchFamily="2" charset="-122"/>
              </a:rPr>
              <a:t>主讲人：王盈</a:t>
            </a:r>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邮箱：</a:t>
            </a:r>
            <a:r>
              <a:rPr lang="en-US" altLang="zh-CN" dirty="0">
                <a:latin typeface="宋体" panose="02010600030101010101" pitchFamily="2" charset="-122"/>
                <a:ea typeface="宋体" panose="02010600030101010101" pitchFamily="2" charset="-122"/>
              </a:rPr>
              <a:t>yywang@cufe.edu.cn</a:t>
            </a:r>
            <a:endParaRPr lang="zh-CN" altLang="en-US"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4D272252-CBB8-4D09-A358-D326F5602936}"/>
              </a:ext>
            </a:extLst>
          </p:cNvPr>
          <p:cNvSpPr>
            <a:spLocks noGrp="1"/>
          </p:cNvSpPr>
          <p:nvPr>
            <p:ph type="sldNum" sz="quarter" idx="12"/>
          </p:nvPr>
        </p:nvSpPr>
        <p:spPr/>
        <p:txBody>
          <a:bodyPr/>
          <a:lstStyle/>
          <a:p>
            <a:fld id="{D59A92B6-63D0-4749-8E4E-E12FD465A899}" type="slidenum">
              <a:rPr lang="zh-CN" altLang="en-US" smtClean="0"/>
              <a:t>1</a:t>
            </a:fld>
            <a:endParaRPr lang="zh-CN" altLang="en-US" dirty="0"/>
          </a:p>
        </p:txBody>
      </p:sp>
    </p:spTree>
    <p:extLst>
      <p:ext uri="{BB962C8B-B14F-4D97-AF65-F5344CB8AC3E}">
        <p14:creationId xmlns:p14="http://schemas.microsoft.com/office/powerpoint/2010/main" val="505453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6A950E-BED2-E5CB-C424-18F096DD70F8}"/>
              </a:ext>
            </a:extLst>
          </p:cNvPr>
          <p:cNvSpPr>
            <a:spLocks noGrp="1"/>
          </p:cNvSpPr>
          <p:nvPr>
            <p:ph type="title"/>
          </p:nvPr>
        </p:nvSpPr>
        <p:spPr>
          <a:xfrm>
            <a:off x="838200" y="320675"/>
            <a:ext cx="10515600" cy="755387"/>
          </a:xfrm>
        </p:spPr>
        <p:txBody>
          <a:bodyPr>
            <a:normAutofit fontScale="90000"/>
          </a:bodyPr>
          <a:lstStyle/>
          <a:p>
            <a:r>
              <a:rPr lang="zh-CN" altLang="en-US" sz="3600" dirty="0">
                <a:latin typeface="宋体" panose="02010600030101010101" pitchFamily="2" charset="-122"/>
                <a:ea typeface="宋体" panose="02010600030101010101" pitchFamily="2" charset="-122"/>
              </a:rPr>
              <a:t>信息披露真实，准确，完整</a:t>
            </a:r>
            <a:br>
              <a:rPr lang="en-US" altLang="zh-CN" sz="3600" dirty="0">
                <a:latin typeface="宋体" panose="02010600030101010101" pitchFamily="2" charset="-122"/>
                <a:ea typeface="宋体" panose="02010600030101010101" pitchFamily="2" charset="-122"/>
              </a:rPr>
            </a:br>
            <a:r>
              <a:rPr lang="zh-CN" altLang="en-US" sz="3600" dirty="0">
                <a:latin typeface="宋体" panose="02010600030101010101" pitchFamily="2" charset="-122"/>
                <a:ea typeface="宋体" panose="02010600030101010101" pitchFamily="2" charset="-122"/>
              </a:rPr>
              <a:t>北农大科技股份有限公司</a:t>
            </a:r>
            <a:r>
              <a:rPr lang="en-US" altLang="zh-CN" sz="3600" dirty="0">
                <a:latin typeface="宋体" panose="02010600030101010101" pitchFamily="2" charset="-122"/>
                <a:ea typeface="宋体" panose="02010600030101010101" pitchFamily="2" charset="-122"/>
              </a:rPr>
              <a:t>IPO</a:t>
            </a:r>
            <a:r>
              <a:rPr lang="zh-CN" altLang="en-US" sz="3600" dirty="0">
                <a:latin typeface="宋体" panose="02010600030101010101" pitchFamily="2" charset="-122"/>
                <a:ea typeface="宋体" panose="02010600030101010101" pitchFamily="2" charset="-122"/>
              </a:rPr>
              <a:t>失败</a:t>
            </a:r>
          </a:p>
        </p:txBody>
      </p:sp>
      <p:sp>
        <p:nvSpPr>
          <p:cNvPr id="3" name="内容占位符 2">
            <a:extLst>
              <a:ext uri="{FF2B5EF4-FFF2-40B4-BE49-F238E27FC236}">
                <a16:creationId xmlns:a16="http://schemas.microsoft.com/office/drawing/2014/main" id="{11633215-E464-512E-E0DB-6447A4FB0443}"/>
              </a:ext>
            </a:extLst>
          </p:cNvPr>
          <p:cNvSpPr>
            <a:spLocks noGrp="1"/>
          </p:cNvSpPr>
          <p:nvPr>
            <p:ph idx="1"/>
          </p:nvPr>
        </p:nvSpPr>
        <p:spPr>
          <a:xfrm>
            <a:off x="802836" y="1460009"/>
            <a:ext cx="10515600" cy="4944291"/>
          </a:xfrm>
        </p:spPr>
        <p:txBody>
          <a:bodyPr>
            <a:normAutofit/>
          </a:bodyPr>
          <a:lstStyle/>
          <a:p>
            <a:r>
              <a:rPr lang="zh-CN" altLang="en-US" sz="2400" b="0" i="0" dirty="0">
                <a:solidFill>
                  <a:srgbClr val="222222"/>
                </a:solidFill>
                <a:effectLst/>
                <a:latin typeface="宋体" panose="02010600030101010101" pitchFamily="2" charset="-122"/>
                <a:ea typeface="宋体" panose="02010600030101010101" pitchFamily="2" charset="-122"/>
              </a:rPr>
              <a:t>北农大原拟于</a:t>
            </a:r>
            <a:r>
              <a:rPr lang="en-US" altLang="zh-CN" sz="2400" b="0" i="0" dirty="0">
                <a:solidFill>
                  <a:srgbClr val="222222"/>
                </a:solidFill>
                <a:effectLst/>
                <a:latin typeface="宋体" panose="02010600030101010101" pitchFamily="2" charset="-122"/>
                <a:ea typeface="宋体" panose="02010600030101010101" pitchFamily="2" charset="-122"/>
              </a:rPr>
              <a:t>2022</a:t>
            </a:r>
            <a:r>
              <a:rPr lang="zh-CN" altLang="en-US" sz="2400" b="0" i="0" dirty="0">
                <a:solidFill>
                  <a:srgbClr val="222222"/>
                </a:solidFill>
                <a:effectLst/>
                <a:latin typeface="宋体" panose="02010600030101010101" pitchFamily="2" charset="-122"/>
                <a:ea typeface="宋体" panose="02010600030101010101" pitchFamily="2" charset="-122"/>
              </a:rPr>
              <a:t>年深交所创业板上市</a:t>
            </a:r>
            <a:r>
              <a:rPr lang="zh-CN" altLang="en-US" sz="2400" dirty="0">
                <a:solidFill>
                  <a:srgbClr val="222222"/>
                </a:solidFill>
                <a:latin typeface="宋体" panose="02010600030101010101" pitchFamily="2" charset="-122"/>
                <a:ea typeface="宋体" panose="02010600030101010101" pitchFamily="2" charset="-122"/>
              </a:rPr>
              <a:t>；</a:t>
            </a:r>
            <a:r>
              <a:rPr lang="zh-CN" altLang="en-US" sz="2400" b="0" i="0" dirty="0">
                <a:solidFill>
                  <a:srgbClr val="222222"/>
                </a:solidFill>
                <a:effectLst/>
                <a:latin typeface="宋体" panose="02010600030101010101" pitchFamily="2" charset="-122"/>
                <a:ea typeface="宋体" panose="02010600030101010101" pitchFamily="2" charset="-122"/>
              </a:rPr>
              <a:t>主营业务为蛋鸡饲料的研发、生产及销售，蛋鸡育种、扩繁及雏鸡销售</a:t>
            </a:r>
            <a:endParaRPr lang="en-US" altLang="zh-CN" sz="2400" dirty="0">
              <a:solidFill>
                <a:srgbClr val="222222"/>
              </a:solidFill>
              <a:latin typeface="宋体" panose="02010600030101010101" pitchFamily="2" charset="-122"/>
              <a:ea typeface="宋体" panose="02010600030101010101" pitchFamily="2" charset="-122"/>
            </a:endParaRPr>
          </a:p>
          <a:p>
            <a:r>
              <a:rPr lang="zh-CN" altLang="en-US" sz="2400" b="0" i="0" dirty="0">
                <a:solidFill>
                  <a:srgbClr val="222222"/>
                </a:solidFill>
                <a:effectLst/>
                <a:latin typeface="宋体" panose="02010600030101010101" pitchFamily="2" charset="-122"/>
                <a:ea typeface="宋体" panose="02010600030101010101" pitchFamily="2" charset="-122"/>
              </a:rPr>
              <a:t>问询：</a:t>
            </a:r>
            <a:endParaRPr lang="en-US" altLang="zh-CN" sz="2400" b="0" i="0" dirty="0">
              <a:solidFill>
                <a:srgbClr val="222222"/>
              </a:solidFill>
              <a:effectLst/>
              <a:latin typeface="宋体" panose="02010600030101010101" pitchFamily="2" charset="-122"/>
              <a:ea typeface="宋体" panose="02010600030101010101" pitchFamily="2" charset="-122"/>
            </a:endParaRPr>
          </a:p>
          <a:p>
            <a:pPr marL="541338" indent="-358775">
              <a:buSzPct val="70000"/>
              <a:buFont typeface="Wingdings" panose="05000000000000000000" pitchFamily="2" charset="2"/>
              <a:buChar char="p"/>
            </a:pPr>
            <a:r>
              <a:rPr lang="zh-CN" altLang="en-US" sz="2400" b="0" i="0" dirty="0">
                <a:solidFill>
                  <a:srgbClr val="222222"/>
                </a:solidFill>
                <a:effectLst/>
                <a:latin typeface="宋体" panose="02010600030101010101" pitchFamily="2" charset="-122"/>
                <a:ea typeface="宋体" panose="02010600030101010101" pitchFamily="2" charset="-122"/>
              </a:rPr>
              <a:t>报告期内发行人存在代管客户银行卡并通过</a:t>
            </a:r>
            <a:r>
              <a:rPr lang="en-US" altLang="zh-CN" sz="2400" b="0" i="0" dirty="0">
                <a:solidFill>
                  <a:srgbClr val="222222"/>
                </a:solidFill>
                <a:effectLst/>
                <a:latin typeface="宋体" panose="02010600030101010101" pitchFamily="2" charset="-122"/>
                <a:ea typeface="宋体" panose="02010600030101010101" pitchFamily="2" charset="-122"/>
              </a:rPr>
              <a:t>POS</a:t>
            </a:r>
            <a:r>
              <a:rPr lang="zh-CN" altLang="en-US" sz="2400" b="0" i="0" dirty="0">
                <a:solidFill>
                  <a:srgbClr val="222222"/>
                </a:solidFill>
                <a:effectLst/>
                <a:latin typeface="宋体" panose="02010600030101010101" pitchFamily="2" charset="-122"/>
                <a:ea typeface="宋体" panose="02010600030101010101" pitchFamily="2" charset="-122"/>
              </a:rPr>
              <a:t>机刷卡大额收款的情况，通过代管银行卡合计收款</a:t>
            </a:r>
            <a:r>
              <a:rPr lang="en-US" altLang="zh-CN" sz="2400" b="0" i="0" dirty="0">
                <a:solidFill>
                  <a:srgbClr val="222222"/>
                </a:solidFill>
                <a:effectLst/>
                <a:latin typeface="宋体" panose="02010600030101010101" pitchFamily="2" charset="-122"/>
                <a:ea typeface="宋体" panose="02010600030101010101" pitchFamily="2" charset="-122"/>
              </a:rPr>
              <a:t>4104.77</a:t>
            </a:r>
            <a:r>
              <a:rPr lang="zh-CN" altLang="en-US" sz="2400" b="0" i="0" dirty="0">
                <a:solidFill>
                  <a:srgbClr val="222222"/>
                </a:solidFill>
                <a:effectLst/>
                <a:latin typeface="宋体" panose="02010600030101010101" pitchFamily="2" charset="-122"/>
                <a:ea typeface="宋体" panose="02010600030101010101" pitchFamily="2" charset="-122"/>
              </a:rPr>
              <a:t>万元。现场督导发现，发行人持有的</a:t>
            </a:r>
            <a:r>
              <a:rPr lang="en-US" altLang="zh-CN" sz="2400" b="0" i="0" dirty="0">
                <a:solidFill>
                  <a:srgbClr val="222222"/>
                </a:solidFill>
                <a:effectLst/>
                <a:latin typeface="宋体" panose="02010600030101010101" pitchFamily="2" charset="-122"/>
                <a:ea typeface="宋体" panose="02010600030101010101" pitchFamily="2" charset="-122"/>
              </a:rPr>
              <a:t>82</a:t>
            </a:r>
            <a:r>
              <a:rPr lang="zh-CN" altLang="en-US" sz="2400" b="0" i="0" dirty="0">
                <a:solidFill>
                  <a:srgbClr val="222222"/>
                </a:solidFill>
                <a:effectLst/>
                <a:latin typeface="宋体" panose="02010600030101010101" pitchFamily="2" charset="-122"/>
                <a:ea typeface="宋体" panose="02010600030101010101" pitchFamily="2" charset="-122"/>
              </a:rPr>
              <a:t>张代管客户银行卡中仅有</a:t>
            </a:r>
            <a:r>
              <a:rPr lang="en-US" altLang="zh-CN" sz="2400" b="0" i="0" dirty="0">
                <a:solidFill>
                  <a:srgbClr val="222222"/>
                </a:solidFill>
                <a:effectLst/>
                <a:latin typeface="宋体" panose="02010600030101010101" pitchFamily="2" charset="-122"/>
                <a:ea typeface="宋体" panose="02010600030101010101" pitchFamily="2" charset="-122"/>
              </a:rPr>
              <a:t>29</a:t>
            </a:r>
            <a:r>
              <a:rPr lang="zh-CN" altLang="en-US" sz="2400" b="0" i="0" dirty="0">
                <a:solidFill>
                  <a:srgbClr val="222222"/>
                </a:solidFill>
                <a:effectLst/>
                <a:latin typeface="宋体" panose="02010600030101010101" pitchFamily="2" charset="-122"/>
                <a:ea typeface="宋体" panose="02010600030101010101" pitchFamily="2" charset="-122"/>
              </a:rPr>
              <a:t>张能获取银行流水，且其中</a:t>
            </a:r>
            <a:r>
              <a:rPr lang="en-US" altLang="zh-CN" sz="2400" b="0" i="0" dirty="0">
                <a:solidFill>
                  <a:srgbClr val="222222"/>
                </a:solidFill>
                <a:effectLst/>
                <a:latin typeface="宋体" panose="02010600030101010101" pitchFamily="2" charset="-122"/>
                <a:ea typeface="宋体" panose="02010600030101010101" pitchFamily="2" charset="-122"/>
              </a:rPr>
              <a:t>23</a:t>
            </a:r>
            <a:r>
              <a:rPr lang="zh-CN" altLang="en-US" sz="2400" b="0" i="0" dirty="0">
                <a:solidFill>
                  <a:srgbClr val="222222"/>
                </a:solidFill>
                <a:effectLst/>
                <a:latin typeface="宋体" panose="02010600030101010101" pitchFamily="2" charset="-122"/>
                <a:ea typeface="宋体" panose="02010600030101010101" pitchFamily="2" charset="-122"/>
              </a:rPr>
              <a:t>张代管卡存在较大比例非客户本人转入资金或者无法识别打款人名称的情形。</a:t>
            </a:r>
            <a:endParaRPr lang="en-US" altLang="zh-CN" sz="2400" dirty="0">
              <a:solidFill>
                <a:srgbClr val="222222"/>
              </a:solidFill>
              <a:latin typeface="宋体" panose="02010600030101010101" pitchFamily="2" charset="-122"/>
              <a:ea typeface="宋体" panose="02010600030101010101" pitchFamily="2" charset="-122"/>
            </a:endParaRPr>
          </a:p>
          <a:p>
            <a:pPr marL="541338" indent="-358775">
              <a:buSzPct val="70000"/>
              <a:buFont typeface="Wingdings" panose="05000000000000000000" pitchFamily="2" charset="2"/>
              <a:buChar char="p"/>
            </a:pPr>
            <a:r>
              <a:rPr lang="zh-CN" altLang="en-US" sz="2400" b="0" i="0" dirty="0">
                <a:solidFill>
                  <a:srgbClr val="222222"/>
                </a:solidFill>
                <a:effectLst/>
                <a:latin typeface="宋体" panose="02010600030101010101" pitchFamily="2" charset="-122"/>
                <a:ea typeface="宋体" panose="02010600030101010101" pitchFamily="2" charset="-122"/>
              </a:rPr>
              <a:t>信息披露发行人重要子公司江苏农牧、泰州饲料的负责人陈亮与发行人重要客户陆长来和东台市飞翔蛋鸡养殖场的控股股东陈国庆存在异常资金往来，陈亮还与陆长来共同投资养鸡场，对于上述资金往来原因及合作情况，发行人在督导前后回复内容不一致。此外，发行人其他子公司负责人与其客户亦存在资金往来。</a:t>
            </a:r>
            <a:endParaRPr lang="zh-CN" altLang="en-US" sz="24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2318D0F1-C913-DC65-2AE8-7EC7AF9D7CF6}"/>
              </a:ext>
            </a:extLst>
          </p:cNvPr>
          <p:cNvSpPr>
            <a:spLocks noGrp="1"/>
          </p:cNvSpPr>
          <p:nvPr>
            <p:ph type="sldNum" sz="quarter" idx="12"/>
          </p:nvPr>
        </p:nvSpPr>
        <p:spPr/>
        <p:txBody>
          <a:bodyPr/>
          <a:lstStyle/>
          <a:p>
            <a:fld id="{D59A92B6-63D0-4749-8E4E-E12FD465A899}" type="slidenum">
              <a:rPr lang="zh-CN" altLang="en-US" smtClean="0"/>
              <a:t>10</a:t>
            </a:fld>
            <a:endParaRPr lang="zh-CN" altLang="en-US"/>
          </a:p>
        </p:txBody>
      </p:sp>
      <p:cxnSp>
        <p:nvCxnSpPr>
          <p:cNvPr id="5" name="直接连接符 4">
            <a:extLst>
              <a:ext uri="{FF2B5EF4-FFF2-40B4-BE49-F238E27FC236}">
                <a16:creationId xmlns:a16="http://schemas.microsoft.com/office/drawing/2014/main" id="{0443EA05-0E97-F920-0402-4918448AE500}"/>
              </a:ext>
            </a:extLst>
          </p:cNvPr>
          <p:cNvCxnSpPr/>
          <p:nvPr/>
        </p:nvCxnSpPr>
        <p:spPr>
          <a:xfrm>
            <a:off x="675679" y="1232672"/>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72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498756"/>
          </a:xfrm>
        </p:spPr>
        <p:txBody>
          <a:bodyPr>
            <a:normAutofit fontScale="90000"/>
          </a:bodyPr>
          <a:lstStyle/>
          <a:p>
            <a:r>
              <a:rPr lang="zh-CN" altLang="en-US" sz="3200" dirty="0">
                <a:latin typeface="宋体" panose="02010600030101010101" pitchFamily="2" charset="-122"/>
                <a:ea typeface="宋体" panose="02010600030101010101" pitchFamily="2" charset="-122"/>
              </a:rPr>
              <a:t>证券发行与承销概述</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166998"/>
            <a:ext cx="10515600" cy="5009965"/>
          </a:xfrm>
        </p:spPr>
        <p:txBody>
          <a:bodyPr>
            <a:noAutofit/>
          </a:bodyPr>
          <a:lstStyle/>
          <a:p>
            <a:pPr>
              <a:lnSpc>
                <a:spcPct val="100000"/>
              </a:lnSpc>
            </a:pPr>
            <a:r>
              <a:rPr lang="zh-CN" altLang="en-US" sz="2000" b="1" dirty="0">
                <a:latin typeface="宋体" panose="02010600030101010101" pitchFamily="2" charset="-122"/>
                <a:ea typeface="宋体" panose="02010600030101010101" pitchFamily="2" charset="-122"/>
              </a:rPr>
              <a:t>证券发行的管理体制</a:t>
            </a:r>
            <a:endParaRPr lang="en-US" altLang="zh-CN" sz="2000" b="1" dirty="0">
              <a:latin typeface="宋体" panose="02010600030101010101" pitchFamily="2" charset="-122"/>
              <a:ea typeface="宋体" panose="02010600030101010101" pitchFamily="2" charset="-122"/>
            </a:endParaRPr>
          </a:p>
          <a:p>
            <a:pPr marL="715963" indent="-358775">
              <a:lnSpc>
                <a:spcPct val="100000"/>
              </a:lnSpc>
              <a:buFont typeface="Wingdings" pitchFamily="2" charset="2"/>
              <a:buChar char="p"/>
            </a:pPr>
            <a:r>
              <a:rPr lang="zh-CN" altLang="en-US" sz="2000" b="1" dirty="0">
                <a:latin typeface="宋体" panose="02010600030101010101" pitchFamily="2" charset="-122"/>
                <a:ea typeface="宋体" panose="02010600030101010101" pitchFamily="2" charset="-122"/>
              </a:rPr>
              <a:t>注册制</a:t>
            </a:r>
            <a:endParaRPr lang="en-US" altLang="zh-CN" sz="2000" b="1" dirty="0">
              <a:latin typeface="宋体" panose="02010600030101010101" pitchFamily="2" charset="-122"/>
              <a:ea typeface="宋体" panose="02010600030101010101" pitchFamily="2" charset="-122"/>
            </a:endParaRPr>
          </a:p>
          <a:p>
            <a:pPr marL="1001713" indent="-285750">
              <a:lnSpc>
                <a:spcPct val="100000"/>
              </a:lnSpc>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“公开原则”，以信息披露为核心</a:t>
            </a:r>
            <a:endParaRPr lang="en-US" altLang="zh-CN" sz="2000" dirty="0">
              <a:latin typeface="宋体" panose="02010600030101010101" pitchFamily="2" charset="-122"/>
              <a:ea typeface="宋体" panose="02010600030101010101" pitchFamily="2" charset="-122"/>
            </a:endParaRPr>
          </a:p>
          <a:p>
            <a:pPr marL="1001713" indent="-285750">
              <a:lnSpc>
                <a:spcPct val="100000"/>
              </a:lnSpc>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证券发行人在发行证券之前，首先必须按照法律规定申请注册。将证券发行以及与证券发行有关的一切信息公布于众，并要求所提供的信息具有</a:t>
            </a:r>
            <a:r>
              <a:rPr lang="zh-CN" altLang="en-US" sz="2000" b="1" i="1" dirty="0">
                <a:latin typeface="宋体" panose="02010600030101010101" pitchFamily="2" charset="-122"/>
                <a:ea typeface="宋体" panose="02010600030101010101" pitchFamily="2" charset="-122"/>
              </a:rPr>
              <a:t>真实性、准确性，完整性</a:t>
            </a:r>
            <a:r>
              <a:rPr lang="zh-CN" altLang="en-US" sz="2000" dirty="0">
                <a:latin typeface="宋体" panose="02010600030101010101" pitchFamily="2" charset="-122"/>
                <a:ea typeface="宋体" panose="02010600030101010101" pitchFamily="2" charset="-122"/>
              </a:rPr>
              <a:t>，如果发行者公布的资料内容有虚伪或遗漏，发行者要负法律上的刑事或民事责任</a:t>
            </a:r>
            <a:endParaRPr lang="en-US" altLang="zh-CN" sz="2000" dirty="0">
              <a:latin typeface="宋体" panose="02010600030101010101" pitchFamily="2" charset="-122"/>
              <a:ea typeface="宋体" panose="02010600030101010101" pitchFamily="2" charset="-122"/>
            </a:endParaRPr>
          </a:p>
          <a:p>
            <a:pPr>
              <a:lnSpc>
                <a:spcPct val="100000"/>
              </a:lnSpc>
              <a:buFont typeface="Wingdings" pitchFamily="2" charset="2"/>
              <a:buChar char="Ø"/>
            </a:pPr>
            <a:endParaRPr lang="en-US" altLang="zh-CN" sz="2000" dirty="0">
              <a:latin typeface="宋体" panose="02010600030101010101" pitchFamily="2" charset="-122"/>
              <a:ea typeface="宋体" panose="02010600030101010101" pitchFamily="2" charset="-122"/>
            </a:endParaRPr>
          </a:p>
          <a:p>
            <a:pPr marL="715963" indent="-358775">
              <a:lnSpc>
                <a:spcPct val="100000"/>
              </a:lnSpc>
              <a:buFont typeface="Wingdings" pitchFamily="2" charset="2"/>
              <a:buChar char="p"/>
            </a:pPr>
            <a:r>
              <a:rPr lang="zh-CN" altLang="en-US" sz="2000" b="1" dirty="0">
                <a:latin typeface="宋体" panose="02010600030101010101" pitchFamily="2" charset="-122"/>
                <a:ea typeface="宋体" panose="02010600030101010101" pitchFamily="2" charset="-122"/>
              </a:rPr>
              <a:t>核准制</a:t>
            </a:r>
            <a:endParaRPr lang="en-US" altLang="zh-CN" sz="2000" b="1" dirty="0">
              <a:latin typeface="宋体" panose="02010600030101010101" pitchFamily="2" charset="-122"/>
              <a:ea typeface="宋体" panose="02010600030101010101" pitchFamily="2" charset="-122"/>
            </a:endParaRPr>
          </a:p>
          <a:p>
            <a:pPr marL="1001713" indent="-285750">
              <a:lnSpc>
                <a:spcPct val="100000"/>
              </a:lnSpc>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“实质管理”，信息披露</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门槛</a:t>
            </a:r>
            <a:endParaRPr lang="en-US" altLang="zh-CN" sz="2000" dirty="0">
              <a:latin typeface="宋体" panose="02010600030101010101" pitchFamily="2" charset="-122"/>
              <a:ea typeface="宋体" panose="02010600030101010101" pitchFamily="2" charset="-122"/>
            </a:endParaRPr>
          </a:p>
          <a:p>
            <a:pPr marL="1001713" indent="-285750">
              <a:lnSpc>
                <a:spcPct val="100000"/>
              </a:lnSpc>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证券发行者不仅必须依法公开其发行证券的真实情况，而且该证券必须经证券主管部门审查符合条件者才能获准发行。</a:t>
            </a:r>
            <a:endParaRPr lang="en-US" altLang="zh-CN" sz="2000" dirty="0">
              <a:latin typeface="宋体" panose="02010600030101010101" pitchFamily="2" charset="-122"/>
              <a:ea typeface="宋体" panose="02010600030101010101" pitchFamily="2" charset="-122"/>
            </a:endParaRPr>
          </a:p>
          <a:p>
            <a:pPr marL="1001713" indent="-285750">
              <a:lnSpc>
                <a:spcPct val="100000"/>
              </a:lnSpc>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审查条件包括发行公司的营业性质，管理人员资格能力，资本结构合理性，公开的资料是否充分真实等等。</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96925" y="952149"/>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11</a:t>
            </a:fld>
            <a:endParaRPr lang="zh-CN" altLang="en-US"/>
          </a:p>
        </p:txBody>
      </p:sp>
    </p:spTree>
    <p:extLst>
      <p:ext uri="{BB962C8B-B14F-4D97-AF65-F5344CB8AC3E}">
        <p14:creationId xmlns:p14="http://schemas.microsoft.com/office/powerpoint/2010/main" val="1261961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43E6F-C63D-9B72-E356-E3D8263AA1A7}"/>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全面注册制改革</a:t>
            </a:r>
          </a:p>
        </p:txBody>
      </p:sp>
      <p:graphicFrame>
        <p:nvGraphicFramePr>
          <p:cNvPr id="5" name="内容占位符 4">
            <a:extLst>
              <a:ext uri="{FF2B5EF4-FFF2-40B4-BE49-F238E27FC236}">
                <a16:creationId xmlns:a16="http://schemas.microsoft.com/office/drawing/2014/main" id="{646F1391-BC10-3811-1F3D-EDF3588E52ED}"/>
              </a:ext>
            </a:extLst>
          </p:cNvPr>
          <p:cNvGraphicFramePr>
            <a:graphicFrameLocks noGrp="1"/>
          </p:cNvGraphicFramePr>
          <p:nvPr>
            <p:ph idx="1"/>
            <p:extLst>
              <p:ext uri="{D42A27DB-BD31-4B8C-83A1-F6EECF244321}">
                <p14:modId xmlns:p14="http://schemas.microsoft.com/office/powerpoint/2010/main" val="414214143"/>
              </p:ext>
            </p:extLst>
          </p:nvPr>
        </p:nvGraphicFramePr>
        <p:xfrm>
          <a:off x="930965" y="1587086"/>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a:extLst>
              <a:ext uri="{FF2B5EF4-FFF2-40B4-BE49-F238E27FC236}">
                <a16:creationId xmlns:a16="http://schemas.microsoft.com/office/drawing/2014/main" id="{8296CDBF-6A0B-7173-0643-B142C73D9944}"/>
              </a:ext>
            </a:extLst>
          </p:cNvPr>
          <p:cNvSpPr>
            <a:spLocks noGrp="1"/>
          </p:cNvSpPr>
          <p:nvPr>
            <p:ph type="sldNum" sz="quarter" idx="12"/>
          </p:nvPr>
        </p:nvSpPr>
        <p:spPr/>
        <p:txBody>
          <a:bodyPr/>
          <a:lstStyle/>
          <a:p>
            <a:fld id="{D59A92B6-63D0-4749-8E4E-E12FD465A899}" type="slidenum">
              <a:rPr lang="zh-CN" altLang="en-US" smtClean="0"/>
              <a:t>12</a:t>
            </a:fld>
            <a:endParaRPr lang="zh-CN" altLang="en-US"/>
          </a:p>
        </p:txBody>
      </p:sp>
    </p:spTree>
    <p:extLst>
      <p:ext uri="{BB962C8B-B14F-4D97-AF65-F5344CB8AC3E}">
        <p14:creationId xmlns:p14="http://schemas.microsoft.com/office/powerpoint/2010/main" val="1630841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755650" y="79516"/>
            <a:ext cx="10515600" cy="650389"/>
          </a:xfrm>
        </p:spPr>
        <p:txBody>
          <a:bodyPr>
            <a:normAutofit/>
          </a:bodyPr>
          <a:lstStyle/>
          <a:p>
            <a:r>
              <a:rPr lang="zh-CN" altLang="en-US" sz="3200" dirty="0">
                <a:latin typeface="宋体" panose="02010600030101010101" pitchFamily="2" charset="-122"/>
                <a:ea typeface="宋体" panose="02010600030101010101" pitchFamily="2" charset="-122"/>
              </a:rPr>
              <a:t>主板发行上市条件（核准制）</a:t>
            </a:r>
            <a:endParaRPr lang="en-US" altLang="zh-CN" sz="32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673100" y="643834"/>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13</a:t>
            </a:fld>
            <a:endParaRPr lang="zh-CN" altLang="en-US"/>
          </a:p>
        </p:txBody>
      </p:sp>
      <p:pic>
        <p:nvPicPr>
          <p:cNvPr id="4" name="图片 3">
            <a:extLst>
              <a:ext uri="{FF2B5EF4-FFF2-40B4-BE49-F238E27FC236}">
                <a16:creationId xmlns:a16="http://schemas.microsoft.com/office/drawing/2014/main" id="{D9EF7133-6A2A-4F35-9B47-3BF4CCDBD9A2}"/>
              </a:ext>
            </a:extLst>
          </p:cNvPr>
          <p:cNvPicPr>
            <a:picLocks noChangeAspect="1"/>
          </p:cNvPicPr>
          <p:nvPr/>
        </p:nvPicPr>
        <p:blipFill>
          <a:blip r:embed="rId2"/>
          <a:stretch>
            <a:fillRect/>
          </a:stretch>
        </p:blipFill>
        <p:spPr>
          <a:xfrm>
            <a:off x="1119258" y="729905"/>
            <a:ext cx="8987633" cy="5898353"/>
          </a:xfrm>
          <a:prstGeom prst="rect">
            <a:avLst/>
          </a:prstGeom>
        </p:spPr>
      </p:pic>
    </p:spTree>
    <p:extLst>
      <p:ext uri="{BB962C8B-B14F-4D97-AF65-F5344CB8AC3E}">
        <p14:creationId xmlns:p14="http://schemas.microsoft.com/office/powerpoint/2010/main" val="2585999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755650" y="79516"/>
            <a:ext cx="10515600" cy="650389"/>
          </a:xfrm>
        </p:spPr>
        <p:txBody>
          <a:bodyPr>
            <a:normAutofit/>
          </a:bodyPr>
          <a:lstStyle/>
          <a:p>
            <a:r>
              <a:rPr lang="zh-CN" altLang="en-US" sz="3200" dirty="0">
                <a:latin typeface="宋体" panose="02010600030101010101" pitchFamily="2" charset="-122"/>
                <a:ea typeface="宋体" panose="02010600030101010101" pitchFamily="2" charset="-122"/>
              </a:rPr>
              <a:t>主板发行上市条件（核准制）</a:t>
            </a:r>
            <a:endParaRPr lang="en-US" altLang="zh-CN" sz="32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673100" y="643834"/>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14</a:t>
            </a:fld>
            <a:endParaRPr lang="zh-CN" altLang="en-US"/>
          </a:p>
        </p:txBody>
      </p:sp>
      <p:pic>
        <p:nvPicPr>
          <p:cNvPr id="6" name="图片 5">
            <a:extLst>
              <a:ext uri="{FF2B5EF4-FFF2-40B4-BE49-F238E27FC236}">
                <a16:creationId xmlns:a16="http://schemas.microsoft.com/office/drawing/2014/main" id="{1D65F4B1-EF68-47C4-928D-7810644440DE}"/>
              </a:ext>
            </a:extLst>
          </p:cNvPr>
          <p:cNvPicPr>
            <a:picLocks noChangeAspect="1"/>
          </p:cNvPicPr>
          <p:nvPr/>
        </p:nvPicPr>
        <p:blipFill>
          <a:blip r:embed="rId2"/>
          <a:stretch>
            <a:fillRect/>
          </a:stretch>
        </p:blipFill>
        <p:spPr>
          <a:xfrm>
            <a:off x="863243" y="1208153"/>
            <a:ext cx="10684527" cy="4113918"/>
          </a:xfrm>
          <a:prstGeom prst="rect">
            <a:avLst/>
          </a:prstGeom>
        </p:spPr>
      </p:pic>
    </p:spTree>
    <p:extLst>
      <p:ext uri="{BB962C8B-B14F-4D97-AF65-F5344CB8AC3E}">
        <p14:creationId xmlns:p14="http://schemas.microsoft.com/office/powerpoint/2010/main" val="1636389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C2ED45-11C4-87CA-639D-DB885125E710}"/>
              </a:ext>
            </a:extLst>
          </p:cNvPr>
          <p:cNvSpPr>
            <a:spLocks noGrp="1"/>
          </p:cNvSpPr>
          <p:nvPr>
            <p:ph type="title"/>
          </p:nvPr>
        </p:nvSpPr>
        <p:spPr>
          <a:xfrm>
            <a:off x="838200" y="365126"/>
            <a:ext cx="10515600" cy="887204"/>
          </a:xfrm>
        </p:spPr>
        <p:txBody>
          <a:bodyPr>
            <a:normAutofit/>
          </a:bodyPr>
          <a:lstStyle/>
          <a:p>
            <a:r>
              <a:rPr lang="zh-CN" altLang="en-US" sz="3200" dirty="0">
                <a:latin typeface="宋体" panose="02010600030101010101" pitchFamily="2" charset="-122"/>
                <a:ea typeface="宋体" panose="02010600030101010101" pitchFamily="2" charset="-122"/>
              </a:rPr>
              <a:t>主板发行上市条件（注册制）</a:t>
            </a:r>
          </a:p>
        </p:txBody>
      </p:sp>
      <p:sp>
        <p:nvSpPr>
          <p:cNvPr id="3" name="内容占位符 2">
            <a:extLst>
              <a:ext uri="{FF2B5EF4-FFF2-40B4-BE49-F238E27FC236}">
                <a16:creationId xmlns:a16="http://schemas.microsoft.com/office/drawing/2014/main" id="{F23CF5A8-DACB-FF4B-8C33-D0E43395C78C}"/>
              </a:ext>
            </a:extLst>
          </p:cNvPr>
          <p:cNvSpPr>
            <a:spLocks noGrp="1"/>
          </p:cNvSpPr>
          <p:nvPr>
            <p:ph idx="1"/>
          </p:nvPr>
        </p:nvSpPr>
        <p:spPr>
          <a:xfrm>
            <a:off x="838200" y="1364974"/>
            <a:ext cx="10515600" cy="4758980"/>
          </a:xfrm>
        </p:spPr>
        <p:txBody>
          <a:bodyPr>
            <a:normAutofit/>
          </a:bodyPr>
          <a:lstStyle/>
          <a:p>
            <a:r>
              <a:rPr lang="zh-CN" altLang="en-US" sz="2000" b="1" dirty="0">
                <a:latin typeface="宋体" panose="02010600030101010101" pitchFamily="2" charset="-122"/>
                <a:ea typeface="宋体" panose="02010600030101010101" pitchFamily="2" charset="-122"/>
              </a:rPr>
              <a:t>明确主板服务于成熟期大型企业</a:t>
            </a:r>
            <a:endParaRPr lang="en-US" altLang="zh-CN" sz="2000" b="1"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大幅提高无市值要求的企业财务指标</a:t>
            </a:r>
            <a:endParaRPr lang="en-US" altLang="zh-CN" sz="20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引入市值指标</a:t>
            </a:r>
            <a:endParaRPr lang="en-US" altLang="zh-CN" sz="20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取消为弥补亏损条件</a:t>
            </a:r>
            <a:endParaRPr lang="en-US" altLang="zh-CN" sz="20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取消无形资产占比限制</a:t>
            </a:r>
            <a:endParaRPr lang="en-US" altLang="zh-CN" sz="20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增加红筹企业，有表决权差异安排企业的上市标准</a:t>
            </a:r>
            <a:endParaRPr lang="en-US" altLang="zh-CN" sz="20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取消“新股发行市盈率不超过</a:t>
            </a:r>
            <a:r>
              <a:rPr lang="en-US" altLang="zh-CN" sz="2000" dirty="0">
                <a:latin typeface="宋体" panose="02010600030101010101" pitchFamily="2" charset="-122"/>
                <a:ea typeface="宋体" panose="02010600030101010101" pitchFamily="2" charset="-122"/>
              </a:rPr>
              <a:t>23</a:t>
            </a:r>
            <a:r>
              <a:rPr lang="zh-CN" altLang="en-US" sz="2000" dirty="0">
                <a:latin typeface="宋体" panose="02010600030101010101" pitchFamily="2" charset="-122"/>
                <a:ea typeface="宋体" panose="02010600030101010101" pitchFamily="2" charset="-122"/>
              </a:rPr>
              <a:t>倍”</a:t>
            </a:r>
            <a:endParaRPr lang="en-US" altLang="zh-CN" sz="20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IPO</a:t>
            </a:r>
            <a:r>
              <a:rPr lang="zh-CN" altLang="en-US" sz="2000" dirty="0">
                <a:latin typeface="宋体" panose="02010600030101010101" pitchFamily="2" charset="-122"/>
                <a:ea typeface="宋体" panose="02010600030101010101" pitchFamily="2" charset="-122"/>
              </a:rPr>
              <a:t>后前五个交易日不设涨跌幅限制</a:t>
            </a:r>
            <a:endParaRPr lang="en-US" altLang="zh-CN" sz="20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FEB4CE4B-D35D-D1F8-3648-939978C0EBE1}"/>
              </a:ext>
            </a:extLst>
          </p:cNvPr>
          <p:cNvSpPr>
            <a:spLocks noGrp="1"/>
          </p:cNvSpPr>
          <p:nvPr>
            <p:ph type="sldNum" sz="quarter" idx="12"/>
          </p:nvPr>
        </p:nvSpPr>
        <p:spPr/>
        <p:txBody>
          <a:bodyPr/>
          <a:lstStyle/>
          <a:p>
            <a:fld id="{D59A92B6-63D0-4749-8E4E-E12FD465A899}" type="slidenum">
              <a:rPr lang="zh-CN" altLang="en-US" smtClean="0"/>
              <a:t>15</a:t>
            </a:fld>
            <a:endParaRPr lang="zh-CN" altLang="en-US"/>
          </a:p>
        </p:txBody>
      </p:sp>
      <p:cxnSp>
        <p:nvCxnSpPr>
          <p:cNvPr id="5" name="直接连接符 4">
            <a:extLst>
              <a:ext uri="{FF2B5EF4-FFF2-40B4-BE49-F238E27FC236}">
                <a16:creationId xmlns:a16="http://schemas.microsoft.com/office/drawing/2014/main" id="{6121132C-736D-1383-D44A-5EAC8F8CA9B2}"/>
              </a:ext>
            </a:extLst>
          </p:cNvPr>
          <p:cNvCxnSpPr/>
          <p:nvPr/>
        </p:nvCxnSpPr>
        <p:spPr>
          <a:xfrm>
            <a:off x="755650" y="1114286"/>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711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1B1DF43-5C7D-6F06-D2EE-A299C2B7CC12}"/>
              </a:ext>
            </a:extLst>
          </p:cNvPr>
          <p:cNvSpPr>
            <a:spLocks noGrp="1"/>
          </p:cNvSpPr>
          <p:nvPr>
            <p:ph type="sldNum" sz="quarter" idx="12"/>
          </p:nvPr>
        </p:nvSpPr>
        <p:spPr/>
        <p:txBody>
          <a:bodyPr/>
          <a:lstStyle/>
          <a:p>
            <a:fld id="{D59A92B6-63D0-4749-8E4E-E12FD465A899}" type="slidenum">
              <a:rPr lang="zh-CN" altLang="en-US" smtClean="0"/>
              <a:t>16</a:t>
            </a:fld>
            <a:endParaRPr lang="zh-CN" altLang="en-US"/>
          </a:p>
        </p:txBody>
      </p:sp>
      <p:sp>
        <p:nvSpPr>
          <p:cNvPr id="7" name="标题 1">
            <a:extLst>
              <a:ext uri="{FF2B5EF4-FFF2-40B4-BE49-F238E27FC236}">
                <a16:creationId xmlns:a16="http://schemas.microsoft.com/office/drawing/2014/main" id="{5CB78244-B5A1-58CF-11E2-F6680CB1D7E3}"/>
              </a:ext>
            </a:extLst>
          </p:cNvPr>
          <p:cNvSpPr txBox="1">
            <a:spLocks/>
          </p:cNvSpPr>
          <p:nvPr/>
        </p:nvSpPr>
        <p:spPr>
          <a:xfrm>
            <a:off x="838200" y="365126"/>
            <a:ext cx="10515600" cy="8872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宋体" panose="02010600030101010101" pitchFamily="2" charset="-122"/>
                <a:ea typeface="宋体" panose="02010600030101010101" pitchFamily="2" charset="-122"/>
              </a:rPr>
              <a:t>主板发行上市条件对比（注册制 </a:t>
            </a:r>
            <a:r>
              <a:rPr lang="en-US" altLang="zh-CN" sz="3200" dirty="0">
                <a:latin typeface="宋体" panose="02010600030101010101" pitchFamily="2" charset="-122"/>
                <a:ea typeface="宋体" panose="02010600030101010101" pitchFamily="2" charset="-122"/>
              </a:rPr>
              <a:t>vs </a:t>
            </a:r>
            <a:r>
              <a:rPr lang="zh-CN" altLang="en-US" sz="3200" dirty="0">
                <a:latin typeface="宋体" panose="02010600030101010101" pitchFamily="2" charset="-122"/>
                <a:ea typeface="宋体" panose="02010600030101010101" pitchFamily="2" charset="-122"/>
              </a:rPr>
              <a:t>核准制）</a:t>
            </a:r>
          </a:p>
        </p:txBody>
      </p:sp>
      <p:cxnSp>
        <p:nvCxnSpPr>
          <p:cNvPr id="8" name="直接连接符 7">
            <a:extLst>
              <a:ext uri="{FF2B5EF4-FFF2-40B4-BE49-F238E27FC236}">
                <a16:creationId xmlns:a16="http://schemas.microsoft.com/office/drawing/2014/main" id="{5A0F0359-297A-0640-929E-9B9482DDB866}"/>
              </a:ext>
            </a:extLst>
          </p:cNvPr>
          <p:cNvCxnSpPr/>
          <p:nvPr/>
        </p:nvCxnSpPr>
        <p:spPr>
          <a:xfrm>
            <a:off x="755650" y="1114286"/>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FD096694-D13A-1F55-332C-3355ADE845EB}"/>
              </a:ext>
            </a:extLst>
          </p:cNvPr>
          <p:cNvGrpSpPr/>
          <p:nvPr/>
        </p:nvGrpSpPr>
        <p:grpSpPr>
          <a:xfrm>
            <a:off x="1410529" y="1264955"/>
            <a:ext cx="8246993" cy="5326965"/>
            <a:chOff x="1410529" y="1211947"/>
            <a:chExt cx="8246993" cy="5326965"/>
          </a:xfrm>
        </p:grpSpPr>
        <p:pic>
          <p:nvPicPr>
            <p:cNvPr id="10" name="图片 9">
              <a:extLst>
                <a:ext uri="{FF2B5EF4-FFF2-40B4-BE49-F238E27FC236}">
                  <a16:creationId xmlns:a16="http://schemas.microsoft.com/office/drawing/2014/main" id="{D16B8472-EDB2-041E-91B6-14DD34774B1B}"/>
                </a:ext>
              </a:extLst>
            </p:cNvPr>
            <p:cNvPicPr>
              <a:picLocks noChangeAspect="1"/>
            </p:cNvPicPr>
            <p:nvPr/>
          </p:nvPicPr>
          <p:blipFill>
            <a:blip r:embed="rId2"/>
            <a:stretch>
              <a:fillRect/>
            </a:stretch>
          </p:blipFill>
          <p:spPr>
            <a:xfrm>
              <a:off x="1410529" y="1673186"/>
              <a:ext cx="8246993" cy="4865726"/>
            </a:xfrm>
            <a:prstGeom prst="rect">
              <a:avLst/>
            </a:prstGeom>
          </p:spPr>
        </p:pic>
        <p:sp>
          <p:nvSpPr>
            <p:cNvPr id="11" name="文本框 10">
              <a:extLst>
                <a:ext uri="{FF2B5EF4-FFF2-40B4-BE49-F238E27FC236}">
                  <a16:creationId xmlns:a16="http://schemas.microsoft.com/office/drawing/2014/main" id="{8DE26AFE-8CAE-A4BB-2B86-AD8756330027}"/>
                </a:ext>
              </a:extLst>
            </p:cNvPr>
            <p:cNvSpPr txBox="1"/>
            <p:nvPr/>
          </p:nvSpPr>
          <p:spPr>
            <a:xfrm>
              <a:off x="3591339" y="1211947"/>
              <a:ext cx="1040296" cy="400110"/>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注册制</a:t>
              </a:r>
            </a:p>
          </p:txBody>
        </p:sp>
        <p:sp>
          <p:nvSpPr>
            <p:cNvPr id="12" name="文本框 11">
              <a:extLst>
                <a:ext uri="{FF2B5EF4-FFF2-40B4-BE49-F238E27FC236}">
                  <a16:creationId xmlns:a16="http://schemas.microsoft.com/office/drawing/2014/main" id="{D0C2A12D-C4E3-318E-F8C1-AA225D212EBE}"/>
                </a:ext>
              </a:extLst>
            </p:cNvPr>
            <p:cNvSpPr txBox="1"/>
            <p:nvPr/>
          </p:nvSpPr>
          <p:spPr>
            <a:xfrm>
              <a:off x="7040219" y="1211947"/>
              <a:ext cx="1040296" cy="400110"/>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核准制</a:t>
              </a:r>
            </a:p>
          </p:txBody>
        </p:sp>
      </p:grpSp>
    </p:spTree>
    <p:extLst>
      <p:ext uri="{BB962C8B-B14F-4D97-AF65-F5344CB8AC3E}">
        <p14:creationId xmlns:p14="http://schemas.microsoft.com/office/powerpoint/2010/main" val="3146048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科创板上市条件</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37256"/>
            <a:ext cx="10515600" cy="4639707"/>
          </a:xfrm>
        </p:spPr>
        <p:txBody>
          <a:bodyPr>
            <a:normAutofit/>
          </a:bodyPr>
          <a:lstStyle/>
          <a:p>
            <a:r>
              <a:rPr lang="zh-CN" altLang="en-US" sz="1800" dirty="0">
                <a:latin typeface="宋体" panose="02010600030101010101" pitchFamily="2" charset="-122"/>
                <a:ea typeface="宋体" panose="02010600030101010101" pitchFamily="2" charset="-122"/>
              </a:rPr>
              <a:t>行业标准</a:t>
            </a:r>
            <a:endParaRPr lang="en-US" altLang="zh-CN" sz="1800" dirty="0">
              <a:latin typeface="宋体" panose="02010600030101010101" pitchFamily="2" charset="-122"/>
              <a:ea typeface="宋体" panose="02010600030101010101" pitchFamily="2" charset="-122"/>
            </a:endParaRPr>
          </a:p>
          <a:p>
            <a:pPr marL="715963" indent="-358775">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面向世界科技前沿、面向经济主战场、面向国家重大需求。优先支持符合国家战略，拥有关键核心技术，科技创新能力突出，主要依靠核心技术开展生产经营，具有稳定的商业模式，市场认可度高，社会形象良好，具有较强成长性的企业。</a:t>
            </a:r>
            <a:endParaRPr lang="en-US" altLang="zh-CN" sz="1800" dirty="0">
              <a:latin typeface="宋体" panose="02010600030101010101" pitchFamily="2" charset="-122"/>
              <a:ea typeface="宋体" panose="02010600030101010101" pitchFamily="2" charset="-122"/>
            </a:endParaRPr>
          </a:p>
          <a:p>
            <a:pPr marL="715963" indent="-358775">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新一代的信息技术、生物医药、高端制造、新材料、节能环保</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发行人是依法设立且持续经营</a:t>
            </a:r>
            <a:r>
              <a:rPr lang="en-US" altLang="zh-CN"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年以上的股份有限公司</a:t>
            </a:r>
            <a:endParaRPr lang="en-US"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发行后股本总额不低于人民币</a:t>
            </a:r>
            <a:r>
              <a:rPr lang="en-US" altLang="zh-CN" sz="1800" dirty="0">
                <a:latin typeface="宋体" panose="02010600030101010101" pitchFamily="2" charset="-122"/>
                <a:ea typeface="宋体" panose="02010600030101010101" pitchFamily="2" charset="-122"/>
              </a:rPr>
              <a:t>3000</a:t>
            </a:r>
            <a:r>
              <a:rPr lang="zh-CN" altLang="zh-CN" sz="1800" dirty="0">
                <a:latin typeface="宋体" panose="02010600030101010101" pitchFamily="2" charset="-122"/>
                <a:ea typeface="宋体" panose="02010600030101010101" pitchFamily="2" charset="-122"/>
              </a:rPr>
              <a:t>万元；</a:t>
            </a:r>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市值及财务指标要求</a:t>
            </a:r>
            <a:endParaRPr lang="en-US" altLang="zh-CN" sz="1800" dirty="0">
              <a:latin typeface="宋体" panose="02010600030101010101" pitchFamily="2" charset="-122"/>
              <a:ea typeface="宋体" panose="02010600030101010101" pitchFamily="2" charset="-122"/>
            </a:endParaRPr>
          </a:p>
          <a:p>
            <a:pPr marL="715963" indent="-358775">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成长性企业</a:t>
            </a:r>
            <a:endParaRPr lang="en-US" altLang="zh-CN" sz="1800" dirty="0">
              <a:latin typeface="宋体" panose="02010600030101010101" pitchFamily="2" charset="-122"/>
              <a:ea typeface="宋体" panose="02010600030101010101" pitchFamily="2" charset="-122"/>
            </a:endParaRPr>
          </a:p>
          <a:p>
            <a:pPr marL="715963" indent="-358775">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红筹企业</a:t>
            </a:r>
            <a:endParaRPr lang="en-US" altLang="zh-CN" sz="1800" dirty="0">
              <a:latin typeface="宋体" panose="02010600030101010101" pitchFamily="2" charset="-122"/>
              <a:ea typeface="宋体" panose="02010600030101010101" pitchFamily="2" charset="-122"/>
            </a:endParaRPr>
          </a:p>
          <a:p>
            <a:pPr marL="715963" indent="-358775">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具有表决权差异安排的</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17</a:t>
            </a:fld>
            <a:endParaRPr lang="zh-CN" altLang="en-US"/>
          </a:p>
        </p:txBody>
      </p:sp>
    </p:spTree>
    <p:extLst>
      <p:ext uri="{BB962C8B-B14F-4D97-AF65-F5344CB8AC3E}">
        <p14:creationId xmlns:p14="http://schemas.microsoft.com/office/powerpoint/2010/main" val="2731930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5"/>
            <a:ext cx="10515600" cy="215847"/>
          </a:xfrm>
        </p:spPr>
        <p:txBody>
          <a:bodyPr>
            <a:normAutofit fontScale="90000"/>
          </a:bodyPr>
          <a:lstStyle/>
          <a:p>
            <a:r>
              <a:rPr lang="zh-CN" altLang="en-US" sz="3200" dirty="0">
                <a:latin typeface="宋体" panose="02010600030101010101" pitchFamily="2" charset="-122"/>
                <a:ea typeface="宋体" panose="02010600030101010101" pitchFamily="2" charset="-122"/>
              </a:rPr>
              <a:t>科创板上市市值和财务指标要求</a:t>
            </a:r>
            <a:endParaRPr lang="en-US" altLang="zh-CN" sz="32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00079" y="825851"/>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18</a:t>
            </a:fld>
            <a:endParaRPr lang="zh-CN" altLang="en-US"/>
          </a:p>
        </p:txBody>
      </p:sp>
      <p:pic>
        <p:nvPicPr>
          <p:cNvPr id="1026" name="Picture 2">
            <a:extLst>
              <a:ext uri="{FF2B5EF4-FFF2-40B4-BE49-F238E27FC236}">
                <a16:creationId xmlns:a16="http://schemas.microsoft.com/office/drawing/2014/main" id="{C14AF21E-07D6-4839-8E19-6C02F154B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074" y="956645"/>
            <a:ext cx="7936588" cy="5833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116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755650" y="198872"/>
            <a:ext cx="10515600" cy="636588"/>
          </a:xfrm>
        </p:spPr>
        <p:txBody>
          <a:bodyPr>
            <a:normAutofit/>
          </a:bodyPr>
          <a:lstStyle/>
          <a:p>
            <a:r>
              <a:rPr lang="zh-CN" altLang="en-US" sz="3200" dirty="0">
                <a:latin typeface="宋体" panose="02010600030101010101" pitchFamily="2" charset="-122"/>
                <a:ea typeface="宋体" panose="02010600030101010101" pitchFamily="2" charset="-122"/>
              </a:rPr>
              <a:t>上交所发行上市项目动态</a:t>
            </a:r>
            <a:endParaRPr lang="en-US" altLang="zh-CN" sz="32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879333"/>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19</a:t>
            </a:fld>
            <a:endParaRPr lang="zh-CN" altLang="en-US"/>
          </a:p>
        </p:txBody>
      </p:sp>
      <p:pic>
        <p:nvPicPr>
          <p:cNvPr id="6" name="图片 5">
            <a:extLst>
              <a:ext uri="{FF2B5EF4-FFF2-40B4-BE49-F238E27FC236}">
                <a16:creationId xmlns:a16="http://schemas.microsoft.com/office/drawing/2014/main" id="{DE2B831F-3A21-6BAB-490E-3FD8F3CC13E8}"/>
              </a:ext>
            </a:extLst>
          </p:cNvPr>
          <p:cNvPicPr>
            <a:picLocks noChangeAspect="1"/>
          </p:cNvPicPr>
          <p:nvPr/>
        </p:nvPicPr>
        <p:blipFill>
          <a:blip r:embed="rId2"/>
          <a:stretch>
            <a:fillRect/>
          </a:stretch>
        </p:blipFill>
        <p:spPr>
          <a:xfrm>
            <a:off x="781306" y="701494"/>
            <a:ext cx="10464287" cy="5957634"/>
          </a:xfrm>
          <a:prstGeom prst="rect">
            <a:avLst/>
          </a:prstGeom>
        </p:spPr>
      </p:pic>
    </p:spTree>
    <p:extLst>
      <p:ext uri="{BB962C8B-B14F-4D97-AF65-F5344CB8AC3E}">
        <p14:creationId xmlns:p14="http://schemas.microsoft.com/office/powerpoint/2010/main" val="285433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第四讲：证券的发行与承销</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5237" y="1778212"/>
            <a:ext cx="10515600" cy="4351338"/>
          </a:xfrm>
        </p:spPr>
        <p:txBody>
          <a:bodyPr>
            <a:normAutofit/>
          </a:bodyPr>
          <a:lstStyle/>
          <a:p>
            <a:r>
              <a:rPr lang="zh-CN" altLang="en-US" dirty="0">
                <a:latin typeface="宋体" panose="02010600030101010101" pitchFamily="2" charset="-122"/>
                <a:ea typeface="宋体" panose="02010600030101010101" pitchFamily="2" charset="-122"/>
              </a:rPr>
              <a:t>证券发行与承销概述</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股票的发行与承销</a:t>
            </a:r>
            <a:endParaRPr lang="en-US" altLang="zh-CN"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a:t>
            </a:fld>
            <a:endParaRPr lang="zh-CN" altLang="en-US"/>
          </a:p>
        </p:txBody>
      </p:sp>
    </p:spTree>
    <p:extLst>
      <p:ext uri="{BB962C8B-B14F-4D97-AF65-F5344CB8AC3E}">
        <p14:creationId xmlns:p14="http://schemas.microsoft.com/office/powerpoint/2010/main" val="1760867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832F7-216F-35B4-74F5-63ECB5B49BB2}"/>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各板块</a:t>
            </a:r>
            <a:r>
              <a:rPr lang="en-US" altLang="zh-CN" sz="3200" dirty="0">
                <a:latin typeface="宋体" panose="02010600030101010101" pitchFamily="2" charset="-122"/>
                <a:ea typeface="宋体" panose="02010600030101010101" pitchFamily="2" charset="-122"/>
              </a:rPr>
              <a:t>IPO</a:t>
            </a:r>
            <a:r>
              <a:rPr lang="zh-CN" altLang="en-US" sz="3200" dirty="0">
                <a:latin typeface="宋体" panose="02010600030101010101" pitchFamily="2" charset="-122"/>
                <a:ea typeface="宋体" panose="02010600030101010101" pitchFamily="2" charset="-122"/>
              </a:rPr>
              <a:t>数量与资金募集情况（截至</a:t>
            </a:r>
            <a:r>
              <a:rPr lang="en-US" altLang="zh-CN" sz="3200" dirty="0">
                <a:latin typeface="宋体" panose="02010600030101010101" pitchFamily="2" charset="-122"/>
                <a:ea typeface="宋体" panose="02010600030101010101" pitchFamily="2" charset="-122"/>
              </a:rPr>
              <a:t>2024</a:t>
            </a:r>
            <a:r>
              <a:rPr lang="zh-CN" altLang="en-US" sz="3200" dirty="0">
                <a:latin typeface="宋体" panose="02010600030101010101" pitchFamily="2" charset="-122"/>
                <a:ea typeface="宋体" panose="02010600030101010101" pitchFamily="2" charset="-122"/>
              </a:rPr>
              <a:t>年</a:t>
            </a:r>
            <a:r>
              <a:rPr lang="en-US" altLang="zh-CN" sz="3200" dirty="0">
                <a:latin typeface="宋体" panose="02010600030101010101" pitchFamily="2" charset="-122"/>
                <a:ea typeface="宋体" panose="02010600030101010101" pitchFamily="2" charset="-122"/>
              </a:rPr>
              <a:t>9</a:t>
            </a:r>
            <a:r>
              <a:rPr lang="zh-CN" altLang="en-US" sz="3200" dirty="0">
                <a:latin typeface="宋体" panose="02010600030101010101" pitchFamily="2" charset="-122"/>
                <a:ea typeface="宋体" panose="02010600030101010101" pitchFamily="2" charset="-122"/>
              </a:rPr>
              <a:t>月</a:t>
            </a:r>
            <a:r>
              <a:rPr lang="en-US" altLang="zh-CN" sz="3200" dirty="0">
                <a:latin typeface="宋体" panose="02010600030101010101" pitchFamily="2" charset="-122"/>
                <a:ea typeface="宋体" panose="02010600030101010101" pitchFamily="2" charset="-122"/>
              </a:rPr>
              <a:t>20</a:t>
            </a:r>
            <a:r>
              <a:rPr lang="zh-CN" altLang="en-US" sz="3200" dirty="0">
                <a:latin typeface="宋体" panose="02010600030101010101" pitchFamily="2" charset="-122"/>
                <a:ea typeface="宋体" panose="02010600030101010101" pitchFamily="2" charset="-122"/>
              </a:rPr>
              <a:t>日）</a:t>
            </a:r>
            <a:endParaRPr lang="zh-CN" altLang="en-US" sz="3200" dirty="0"/>
          </a:p>
        </p:txBody>
      </p:sp>
      <p:sp>
        <p:nvSpPr>
          <p:cNvPr id="4" name="灯片编号占位符 3">
            <a:extLst>
              <a:ext uri="{FF2B5EF4-FFF2-40B4-BE49-F238E27FC236}">
                <a16:creationId xmlns:a16="http://schemas.microsoft.com/office/drawing/2014/main" id="{BDD04E77-56E2-B78B-1368-E8A670A20736}"/>
              </a:ext>
            </a:extLst>
          </p:cNvPr>
          <p:cNvSpPr>
            <a:spLocks noGrp="1"/>
          </p:cNvSpPr>
          <p:nvPr>
            <p:ph type="sldNum" sz="quarter" idx="12"/>
          </p:nvPr>
        </p:nvSpPr>
        <p:spPr/>
        <p:txBody>
          <a:bodyPr/>
          <a:lstStyle/>
          <a:p>
            <a:fld id="{D59A92B6-63D0-4749-8E4E-E12FD465A899}" type="slidenum">
              <a:rPr lang="zh-CN" altLang="en-US" smtClean="0"/>
              <a:t>20</a:t>
            </a:fld>
            <a:endParaRPr lang="zh-CN" altLang="en-US" dirty="0"/>
          </a:p>
        </p:txBody>
      </p:sp>
      <p:cxnSp>
        <p:nvCxnSpPr>
          <p:cNvPr id="7" name="直接连接符 6">
            <a:extLst>
              <a:ext uri="{FF2B5EF4-FFF2-40B4-BE49-F238E27FC236}">
                <a16:creationId xmlns:a16="http://schemas.microsoft.com/office/drawing/2014/main" id="{53B89FD4-528F-42F1-1C73-A7B308D82D5A}"/>
              </a:ext>
            </a:extLst>
          </p:cNvPr>
          <p:cNvCxnSpPr/>
          <p:nvPr/>
        </p:nvCxnSpPr>
        <p:spPr>
          <a:xfrm>
            <a:off x="620092" y="1279938"/>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6C64F62C-22CA-EAB1-DEDD-7AC02B627A2C}"/>
              </a:ext>
            </a:extLst>
          </p:cNvPr>
          <p:cNvPicPr>
            <a:picLocks noChangeAspect="1"/>
          </p:cNvPicPr>
          <p:nvPr/>
        </p:nvPicPr>
        <p:blipFill>
          <a:blip r:embed="rId2"/>
          <a:stretch>
            <a:fillRect/>
          </a:stretch>
        </p:blipFill>
        <p:spPr>
          <a:xfrm>
            <a:off x="164779" y="1578190"/>
            <a:ext cx="11862442" cy="3215007"/>
          </a:xfrm>
          <a:prstGeom prst="rect">
            <a:avLst/>
          </a:prstGeom>
        </p:spPr>
      </p:pic>
    </p:spTree>
    <p:extLst>
      <p:ext uri="{BB962C8B-B14F-4D97-AF65-F5344CB8AC3E}">
        <p14:creationId xmlns:p14="http://schemas.microsoft.com/office/powerpoint/2010/main" val="3148797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5159B-C081-C23C-2E8D-B6360074DA98}"/>
              </a:ext>
            </a:extLst>
          </p:cNvPr>
          <p:cNvSpPr>
            <a:spLocks noGrp="1"/>
          </p:cNvSpPr>
          <p:nvPr>
            <p:ph type="title"/>
          </p:nvPr>
        </p:nvSpPr>
        <p:spPr>
          <a:xfrm>
            <a:off x="838200" y="365125"/>
            <a:ext cx="10515600" cy="1145623"/>
          </a:xfrm>
        </p:spPr>
        <p:txBody>
          <a:bodyPr>
            <a:normAutofit/>
          </a:bodyPr>
          <a:lstStyle/>
          <a:p>
            <a:r>
              <a:rPr lang="zh-CN" altLang="en-US" sz="3200" dirty="0">
                <a:latin typeface="宋体" panose="02010600030101010101" pitchFamily="2" charset="-122"/>
                <a:ea typeface="宋体" panose="02010600030101010101" pitchFamily="2" charset="-122"/>
              </a:rPr>
              <a:t>各板块</a:t>
            </a:r>
            <a:r>
              <a:rPr lang="en-US" altLang="zh-CN" sz="3200" dirty="0">
                <a:latin typeface="宋体" panose="02010600030101010101" pitchFamily="2" charset="-122"/>
                <a:ea typeface="宋体" panose="02010600030101010101" pitchFamily="2" charset="-122"/>
              </a:rPr>
              <a:t>IPO</a:t>
            </a:r>
            <a:r>
              <a:rPr lang="zh-CN" altLang="en-US" sz="3200" dirty="0">
                <a:latin typeface="宋体" panose="02010600030101010101" pitchFamily="2" charset="-122"/>
                <a:ea typeface="宋体" panose="02010600030101010101" pitchFamily="2" charset="-122"/>
              </a:rPr>
              <a:t>数量与资金募集情况（截至</a:t>
            </a:r>
            <a:r>
              <a:rPr lang="en-US" altLang="zh-CN" sz="3200" dirty="0">
                <a:latin typeface="宋体" panose="02010600030101010101" pitchFamily="2" charset="-122"/>
                <a:ea typeface="宋体" panose="02010600030101010101" pitchFamily="2" charset="-122"/>
              </a:rPr>
              <a:t>2024</a:t>
            </a:r>
            <a:r>
              <a:rPr lang="zh-CN" altLang="en-US" sz="3200" dirty="0">
                <a:latin typeface="宋体" panose="02010600030101010101" pitchFamily="2" charset="-122"/>
                <a:ea typeface="宋体" panose="02010600030101010101" pitchFamily="2" charset="-122"/>
              </a:rPr>
              <a:t>年</a:t>
            </a:r>
            <a:r>
              <a:rPr lang="en-US" altLang="zh-CN" sz="3200" dirty="0">
                <a:latin typeface="宋体" panose="02010600030101010101" pitchFamily="2" charset="-122"/>
                <a:ea typeface="宋体" panose="02010600030101010101" pitchFamily="2" charset="-122"/>
              </a:rPr>
              <a:t>9</a:t>
            </a:r>
            <a:r>
              <a:rPr lang="zh-CN" altLang="en-US" sz="3200" dirty="0">
                <a:latin typeface="宋体" panose="02010600030101010101" pitchFamily="2" charset="-122"/>
                <a:ea typeface="宋体" panose="02010600030101010101" pitchFamily="2" charset="-122"/>
              </a:rPr>
              <a:t>月</a:t>
            </a:r>
            <a:r>
              <a:rPr lang="en-US" altLang="zh-CN" sz="3200" dirty="0">
                <a:latin typeface="宋体" panose="02010600030101010101" pitchFamily="2" charset="-122"/>
                <a:ea typeface="宋体" panose="02010600030101010101" pitchFamily="2" charset="-122"/>
              </a:rPr>
              <a:t>20</a:t>
            </a:r>
            <a:r>
              <a:rPr lang="zh-CN" altLang="en-US" sz="3200" dirty="0">
                <a:latin typeface="宋体" panose="02010600030101010101" pitchFamily="2" charset="-122"/>
                <a:ea typeface="宋体" panose="02010600030101010101" pitchFamily="2" charset="-122"/>
              </a:rPr>
              <a:t>日）</a:t>
            </a:r>
          </a:p>
        </p:txBody>
      </p:sp>
      <p:sp>
        <p:nvSpPr>
          <p:cNvPr id="4" name="灯片编号占位符 3">
            <a:extLst>
              <a:ext uri="{FF2B5EF4-FFF2-40B4-BE49-F238E27FC236}">
                <a16:creationId xmlns:a16="http://schemas.microsoft.com/office/drawing/2014/main" id="{BA9EB3E5-FB19-F80B-C9C4-6A29DBC87F3F}"/>
              </a:ext>
            </a:extLst>
          </p:cNvPr>
          <p:cNvSpPr>
            <a:spLocks noGrp="1"/>
          </p:cNvSpPr>
          <p:nvPr>
            <p:ph type="sldNum" sz="quarter" idx="12"/>
          </p:nvPr>
        </p:nvSpPr>
        <p:spPr/>
        <p:txBody>
          <a:bodyPr/>
          <a:lstStyle/>
          <a:p>
            <a:fld id="{D59A92B6-63D0-4749-8E4E-E12FD465A899}" type="slidenum">
              <a:rPr lang="zh-CN" altLang="en-US" smtClean="0"/>
              <a:t>21</a:t>
            </a:fld>
            <a:endParaRPr lang="zh-CN" altLang="en-US"/>
          </a:p>
        </p:txBody>
      </p:sp>
      <p:cxnSp>
        <p:nvCxnSpPr>
          <p:cNvPr id="9" name="直接连接符 8">
            <a:extLst>
              <a:ext uri="{FF2B5EF4-FFF2-40B4-BE49-F238E27FC236}">
                <a16:creationId xmlns:a16="http://schemas.microsoft.com/office/drawing/2014/main" id="{AACAAE6C-508A-B216-5187-D1A7541DA7A0}"/>
              </a:ext>
            </a:extLst>
          </p:cNvPr>
          <p:cNvCxnSpPr/>
          <p:nvPr/>
        </p:nvCxnSpPr>
        <p:spPr>
          <a:xfrm>
            <a:off x="755650" y="1147417"/>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8ED2D585-44B1-1C1B-610C-1E5A4DA6661C}"/>
              </a:ext>
            </a:extLst>
          </p:cNvPr>
          <p:cNvPicPr>
            <a:picLocks noChangeAspect="1"/>
          </p:cNvPicPr>
          <p:nvPr/>
        </p:nvPicPr>
        <p:blipFill>
          <a:blip r:embed="rId2"/>
          <a:stretch>
            <a:fillRect/>
          </a:stretch>
        </p:blipFill>
        <p:spPr>
          <a:xfrm>
            <a:off x="-1" y="1510748"/>
            <a:ext cx="12150725" cy="3328737"/>
          </a:xfrm>
          <a:prstGeom prst="rect">
            <a:avLst/>
          </a:prstGeom>
        </p:spPr>
      </p:pic>
    </p:spTree>
    <p:extLst>
      <p:ext uri="{BB962C8B-B14F-4D97-AF65-F5344CB8AC3E}">
        <p14:creationId xmlns:p14="http://schemas.microsoft.com/office/powerpoint/2010/main" val="251097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5159B-C081-C23C-2E8D-B6360074DA98}"/>
              </a:ext>
            </a:extLst>
          </p:cNvPr>
          <p:cNvSpPr>
            <a:spLocks noGrp="1"/>
          </p:cNvSpPr>
          <p:nvPr>
            <p:ph type="title"/>
          </p:nvPr>
        </p:nvSpPr>
        <p:spPr>
          <a:xfrm>
            <a:off x="838200" y="365125"/>
            <a:ext cx="10515600" cy="1145623"/>
          </a:xfrm>
        </p:spPr>
        <p:txBody>
          <a:bodyPr>
            <a:normAutofit/>
          </a:bodyPr>
          <a:lstStyle/>
          <a:p>
            <a:r>
              <a:rPr lang="zh-CN" altLang="en-US" sz="3200" dirty="0">
                <a:latin typeface="宋体" panose="02010600030101010101" pitchFamily="2" charset="-122"/>
                <a:ea typeface="宋体" panose="02010600030101010101" pitchFamily="2" charset="-122"/>
              </a:rPr>
              <a:t>所有板块历年</a:t>
            </a:r>
            <a:r>
              <a:rPr lang="en-US" altLang="zh-CN" sz="3200" dirty="0">
                <a:latin typeface="宋体" panose="02010600030101010101" pitchFamily="2" charset="-122"/>
                <a:ea typeface="宋体" panose="02010600030101010101" pitchFamily="2" charset="-122"/>
              </a:rPr>
              <a:t>IPO</a:t>
            </a:r>
            <a:r>
              <a:rPr lang="zh-CN" altLang="en-US" sz="3200" dirty="0">
                <a:latin typeface="宋体" panose="02010600030101010101" pitchFamily="2" charset="-122"/>
                <a:ea typeface="宋体" panose="02010600030101010101" pitchFamily="2" charset="-122"/>
              </a:rPr>
              <a:t>数量（截至</a:t>
            </a:r>
            <a:r>
              <a:rPr lang="en-US" altLang="zh-CN" sz="3200" dirty="0">
                <a:latin typeface="宋体" panose="02010600030101010101" pitchFamily="2" charset="-122"/>
                <a:ea typeface="宋体" panose="02010600030101010101" pitchFamily="2" charset="-122"/>
              </a:rPr>
              <a:t>2024</a:t>
            </a:r>
            <a:r>
              <a:rPr lang="zh-CN" altLang="en-US" sz="3200" dirty="0">
                <a:latin typeface="宋体" panose="02010600030101010101" pitchFamily="2" charset="-122"/>
                <a:ea typeface="宋体" panose="02010600030101010101" pitchFamily="2" charset="-122"/>
              </a:rPr>
              <a:t>年</a:t>
            </a:r>
            <a:r>
              <a:rPr lang="en-US" altLang="zh-CN" sz="3200" dirty="0">
                <a:latin typeface="宋体" panose="02010600030101010101" pitchFamily="2" charset="-122"/>
                <a:ea typeface="宋体" panose="02010600030101010101" pitchFamily="2" charset="-122"/>
              </a:rPr>
              <a:t>9</a:t>
            </a:r>
            <a:r>
              <a:rPr lang="zh-CN" altLang="en-US" sz="3200" dirty="0">
                <a:latin typeface="宋体" panose="02010600030101010101" pitchFamily="2" charset="-122"/>
                <a:ea typeface="宋体" panose="02010600030101010101" pitchFamily="2" charset="-122"/>
              </a:rPr>
              <a:t>月</a:t>
            </a:r>
            <a:r>
              <a:rPr lang="en-US" altLang="zh-CN" sz="3200" dirty="0">
                <a:latin typeface="宋体" panose="02010600030101010101" pitchFamily="2" charset="-122"/>
                <a:ea typeface="宋体" panose="02010600030101010101" pitchFamily="2" charset="-122"/>
              </a:rPr>
              <a:t>20</a:t>
            </a:r>
            <a:r>
              <a:rPr lang="zh-CN" altLang="en-US" sz="3200" dirty="0">
                <a:latin typeface="宋体" panose="02010600030101010101" pitchFamily="2" charset="-122"/>
                <a:ea typeface="宋体" panose="02010600030101010101" pitchFamily="2" charset="-122"/>
              </a:rPr>
              <a:t>日）</a:t>
            </a:r>
          </a:p>
        </p:txBody>
      </p:sp>
      <p:sp>
        <p:nvSpPr>
          <p:cNvPr id="4" name="灯片编号占位符 3">
            <a:extLst>
              <a:ext uri="{FF2B5EF4-FFF2-40B4-BE49-F238E27FC236}">
                <a16:creationId xmlns:a16="http://schemas.microsoft.com/office/drawing/2014/main" id="{BA9EB3E5-FB19-F80B-C9C4-6A29DBC87F3F}"/>
              </a:ext>
            </a:extLst>
          </p:cNvPr>
          <p:cNvSpPr>
            <a:spLocks noGrp="1"/>
          </p:cNvSpPr>
          <p:nvPr>
            <p:ph type="sldNum" sz="quarter" idx="12"/>
          </p:nvPr>
        </p:nvSpPr>
        <p:spPr/>
        <p:txBody>
          <a:bodyPr/>
          <a:lstStyle/>
          <a:p>
            <a:fld id="{D59A92B6-63D0-4749-8E4E-E12FD465A899}" type="slidenum">
              <a:rPr lang="zh-CN" altLang="en-US" smtClean="0"/>
              <a:t>22</a:t>
            </a:fld>
            <a:endParaRPr lang="zh-CN" altLang="en-US"/>
          </a:p>
        </p:txBody>
      </p:sp>
      <p:cxnSp>
        <p:nvCxnSpPr>
          <p:cNvPr id="9" name="直接连接符 8">
            <a:extLst>
              <a:ext uri="{FF2B5EF4-FFF2-40B4-BE49-F238E27FC236}">
                <a16:creationId xmlns:a16="http://schemas.microsoft.com/office/drawing/2014/main" id="{AACAAE6C-508A-B216-5187-D1A7541DA7A0}"/>
              </a:ext>
            </a:extLst>
          </p:cNvPr>
          <p:cNvCxnSpPr/>
          <p:nvPr/>
        </p:nvCxnSpPr>
        <p:spPr>
          <a:xfrm>
            <a:off x="755650" y="1147417"/>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3" name="图表 2">
            <a:extLst>
              <a:ext uri="{FF2B5EF4-FFF2-40B4-BE49-F238E27FC236}">
                <a16:creationId xmlns:a16="http://schemas.microsoft.com/office/drawing/2014/main" id="{5851F30C-295C-0B74-1A24-89144FE0C059}"/>
              </a:ext>
            </a:extLst>
          </p:cNvPr>
          <p:cNvGraphicFramePr>
            <a:graphicFrameLocks/>
          </p:cNvGraphicFramePr>
          <p:nvPr>
            <p:extLst>
              <p:ext uri="{D42A27DB-BD31-4B8C-83A1-F6EECF244321}">
                <p14:modId xmlns:p14="http://schemas.microsoft.com/office/powerpoint/2010/main" val="1226367339"/>
              </p:ext>
            </p:extLst>
          </p:nvPr>
        </p:nvGraphicFramePr>
        <p:xfrm>
          <a:off x="392853" y="1842347"/>
          <a:ext cx="11501120" cy="34476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53948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5"/>
            <a:ext cx="10515600" cy="397717"/>
          </a:xfrm>
        </p:spPr>
        <p:txBody>
          <a:bodyPr>
            <a:normAutofit fontScale="90000"/>
          </a:bodyPr>
          <a:lstStyle/>
          <a:p>
            <a:r>
              <a:rPr lang="zh-CN" altLang="en-US" sz="3200" dirty="0">
                <a:latin typeface="宋体" panose="02010600030101010101" pitchFamily="2" charset="-122"/>
                <a:ea typeface="宋体" panose="02010600030101010101" pitchFamily="2" charset="-122"/>
              </a:rPr>
              <a:t>证券发行与承销概述</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616336" y="1005338"/>
            <a:ext cx="10737464" cy="5171626"/>
          </a:xfrm>
        </p:spPr>
        <p:txBody>
          <a:bodyPr>
            <a:noAutofit/>
          </a:bodyPr>
          <a:lstStyle/>
          <a:p>
            <a:pPr>
              <a:lnSpc>
                <a:spcPct val="100000"/>
              </a:lnSpc>
            </a:pPr>
            <a:r>
              <a:rPr lang="zh-CN" altLang="en-US" sz="2400" b="1" dirty="0">
                <a:latin typeface="宋体" panose="02010600030101010101" pitchFamily="2" charset="-122"/>
                <a:ea typeface="宋体" panose="02010600030101010101" pitchFamily="2" charset="-122"/>
              </a:rPr>
              <a:t>发行者与投资银行的双向选择</a:t>
            </a:r>
            <a:endParaRPr lang="en-US" altLang="zh-CN" sz="2400" b="1" dirty="0">
              <a:latin typeface="宋体" panose="02010600030101010101" pitchFamily="2" charset="-122"/>
              <a:ea typeface="宋体" panose="02010600030101010101" pitchFamily="2" charset="-122"/>
            </a:endParaRPr>
          </a:p>
          <a:p>
            <a:pPr marL="715963" indent="-358775">
              <a:lnSpc>
                <a:spcPct val="100000"/>
              </a:lnSpc>
              <a:buFont typeface="Wingdings" pitchFamily="2" charset="2"/>
              <a:buChar char="p"/>
            </a:pPr>
            <a:r>
              <a:rPr lang="zh-CN" altLang="en-US" sz="2400" dirty="0">
                <a:latin typeface="宋体" panose="02010600030101010101" pitchFamily="2" charset="-122"/>
                <a:ea typeface="宋体" panose="02010600030101010101" pitchFamily="2" charset="-122"/>
              </a:rPr>
              <a:t>发行者选择投资银行</a:t>
            </a:r>
            <a:endParaRPr lang="en-US" altLang="zh-CN" sz="2400" dirty="0">
              <a:latin typeface="宋体" panose="02010600030101010101" pitchFamily="2" charset="-122"/>
              <a:ea typeface="宋体" panose="02010600030101010101" pitchFamily="2" charset="-122"/>
            </a:endParaRPr>
          </a:p>
          <a:p>
            <a:pPr marL="1001713" indent="-285750">
              <a:lnSpc>
                <a:spcPct val="100000"/>
              </a:lnSpc>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声誉，能力和实力</a:t>
            </a:r>
            <a:endParaRPr lang="en-US" altLang="zh-CN" sz="2400" dirty="0">
              <a:latin typeface="宋体" panose="02010600030101010101" pitchFamily="2" charset="-122"/>
              <a:ea typeface="宋体" panose="02010600030101010101" pitchFamily="2" charset="-122"/>
            </a:endParaRPr>
          </a:p>
          <a:p>
            <a:pPr marL="1001713" indent="-285750">
              <a:lnSpc>
                <a:spcPct val="100000"/>
              </a:lnSpc>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发行业务的特色</a:t>
            </a:r>
            <a:endParaRPr lang="en-US" altLang="zh-CN" sz="2400" dirty="0">
              <a:latin typeface="宋体" panose="02010600030101010101" pitchFamily="2" charset="-122"/>
              <a:ea typeface="宋体" panose="02010600030101010101" pitchFamily="2" charset="-122"/>
            </a:endParaRPr>
          </a:p>
          <a:p>
            <a:pPr marL="1001713" indent="-285750">
              <a:lnSpc>
                <a:spcPct val="100000"/>
              </a:lnSpc>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市场能力与跨度</a:t>
            </a:r>
            <a:endParaRPr lang="en-US" altLang="zh-CN" sz="2400" dirty="0">
              <a:latin typeface="宋体" panose="02010600030101010101" pitchFamily="2" charset="-122"/>
              <a:ea typeface="宋体" panose="02010600030101010101" pitchFamily="2" charset="-122"/>
            </a:endParaRPr>
          </a:p>
          <a:p>
            <a:pPr marL="1001713" indent="-285750">
              <a:lnSpc>
                <a:spcPct val="100000"/>
              </a:lnSpc>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辅助服务，如担任做市商，为投资者提供证券分析</a:t>
            </a:r>
            <a:endParaRPr lang="en-US" altLang="zh-CN" sz="2400" dirty="0">
              <a:latin typeface="宋体" panose="02010600030101010101" pitchFamily="2" charset="-122"/>
              <a:ea typeface="宋体" panose="02010600030101010101" pitchFamily="2" charset="-122"/>
            </a:endParaRPr>
          </a:p>
          <a:p>
            <a:pPr marL="715963" indent="-358775">
              <a:lnSpc>
                <a:spcPct val="100000"/>
              </a:lnSpc>
              <a:buFont typeface="Wingdings" pitchFamily="2" charset="2"/>
              <a:buChar char="p"/>
            </a:pPr>
            <a:r>
              <a:rPr lang="zh-CN" altLang="en-US" sz="2400" dirty="0">
                <a:latin typeface="宋体" panose="02010600030101010101" pitchFamily="2" charset="-122"/>
                <a:ea typeface="宋体" panose="02010600030101010101" pitchFamily="2" charset="-122"/>
              </a:rPr>
              <a:t>投资银行选择发行者，“看门人”</a:t>
            </a:r>
            <a:endParaRPr lang="en-US" altLang="zh-CN" sz="2400" dirty="0">
              <a:latin typeface="宋体" panose="02010600030101010101" pitchFamily="2" charset="-122"/>
              <a:ea typeface="宋体" panose="02010600030101010101" pitchFamily="2" charset="-122"/>
            </a:endParaRPr>
          </a:p>
          <a:p>
            <a:pPr marL="1001713" indent="-285750">
              <a:lnSpc>
                <a:spcPct val="100000"/>
              </a:lnSpc>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政府及公共机构</a:t>
            </a:r>
            <a:endParaRPr lang="en-US" altLang="zh-CN" sz="2400" dirty="0">
              <a:latin typeface="宋体" panose="02010600030101010101" pitchFamily="2" charset="-122"/>
              <a:ea typeface="宋体" panose="02010600030101010101" pitchFamily="2" charset="-122"/>
            </a:endParaRPr>
          </a:p>
          <a:p>
            <a:pPr marL="1001713" indent="-285750">
              <a:lnSpc>
                <a:spcPct val="100000"/>
              </a:lnSpc>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处于高成长行业或新兴产业的公司</a:t>
            </a:r>
            <a:endParaRPr lang="en-US" altLang="zh-CN" sz="2400" dirty="0">
              <a:latin typeface="宋体" panose="02010600030101010101" pitchFamily="2" charset="-122"/>
              <a:ea typeface="宋体" panose="02010600030101010101" pitchFamily="2" charset="-122"/>
            </a:endParaRPr>
          </a:p>
          <a:p>
            <a:pPr marL="1001713" indent="-285750">
              <a:lnSpc>
                <a:spcPct val="100000"/>
              </a:lnSpc>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掌握某些专利与尖端技术，能生产独特产品或者提供独特服务的公司</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684923" y="81069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23</a:t>
            </a:fld>
            <a:endParaRPr lang="zh-CN" altLang="en-US"/>
          </a:p>
        </p:txBody>
      </p:sp>
    </p:spTree>
    <p:extLst>
      <p:ext uri="{BB962C8B-B14F-4D97-AF65-F5344CB8AC3E}">
        <p14:creationId xmlns:p14="http://schemas.microsoft.com/office/powerpoint/2010/main" val="647746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股票的发行业务</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96890"/>
            <a:ext cx="10515600" cy="4580073"/>
          </a:xfrm>
        </p:spPr>
        <p:txBody>
          <a:bodyPr>
            <a:normAutofit/>
          </a:bodyPr>
          <a:lstStyle/>
          <a:p>
            <a:r>
              <a:rPr lang="zh-CN" altLang="en-US" sz="2400" dirty="0">
                <a:latin typeface="宋体" panose="02010600030101010101" pitchFamily="2" charset="-122"/>
                <a:ea typeface="宋体" panose="02010600030101010101" pitchFamily="2" charset="-122"/>
              </a:rPr>
              <a:t>股票的公募发行</a:t>
            </a:r>
            <a:endParaRPr lang="en-US" altLang="zh-CN" sz="2400" dirty="0">
              <a:latin typeface="宋体" panose="02010600030101010101" pitchFamily="2" charset="-122"/>
              <a:ea typeface="宋体" panose="02010600030101010101" pitchFamily="2" charset="-122"/>
            </a:endParaRPr>
          </a:p>
          <a:p>
            <a:pPr marL="715963" indent="-358775">
              <a:buFont typeface="Wingdings" pitchFamily="2" charset="2"/>
              <a:buChar char="p"/>
            </a:pPr>
            <a:r>
              <a:rPr lang="zh-CN" altLang="en-US" sz="2400" dirty="0">
                <a:latin typeface="宋体" panose="02010600030101010101" pitchFamily="2" charset="-122"/>
                <a:ea typeface="宋体" panose="02010600030101010101" pitchFamily="2" charset="-122"/>
              </a:rPr>
              <a:t>特点</a:t>
            </a:r>
            <a:endParaRPr lang="en-US" altLang="zh-CN" sz="2400" dirty="0">
              <a:latin typeface="宋体" panose="02010600030101010101" pitchFamily="2" charset="-122"/>
              <a:ea typeface="宋体" panose="02010600030101010101" pitchFamily="2" charset="-122"/>
            </a:endParaRPr>
          </a:p>
          <a:p>
            <a:pPr marL="715963" indent="-358775">
              <a:buFont typeface="Wingdings" pitchFamily="2" charset="2"/>
              <a:buChar char="p"/>
            </a:pPr>
            <a:r>
              <a:rPr lang="zh-CN" altLang="en-US" sz="2400" dirty="0">
                <a:latin typeface="宋体" panose="02010600030101010101" pitchFamily="2" charset="-122"/>
                <a:ea typeface="宋体" panose="02010600030101010101" pitchFamily="2" charset="-122"/>
              </a:rPr>
              <a:t>程序</a:t>
            </a:r>
            <a:endParaRPr lang="en-US" altLang="zh-CN" sz="2400" dirty="0">
              <a:latin typeface="宋体" panose="02010600030101010101" pitchFamily="2" charset="-122"/>
              <a:ea typeface="宋体" panose="02010600030101010101" pitchFamily="2" charset="-122"/>
            </a:endParaRPr>
          </a:p>
          <a:p>
            <a:pPr marL="357188" indent="0">
              <a:buNone/>
            </a:pPr>
            <a:endParaRPr lang="en-US" altLang="zh-CN" sz="2400" dirty="0">
              <a:latin typeface="宋体" panose="02010600030101010101" pitchFamily="2" charset="-122"/>
              <a:ea typeface="宋体" panose="02010600030101010101" pitchFamily="2" charset="-122"/>
            </a:endParaRPr>
          </a:p>
          <a:p>
            <a:pPr marL="0" indent="0">
              <a:buNone/>
            </a:pP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股票的私募发行</a:t>
            </a:r>
            <a:endParaRPr lang="en-US" altLang="zh-CN" sz="2400" dirty="0">
              <a:latin typeface="宋体" panose="02010600030101010101" pitchFamily="2" charset="-122"/>
              <a:ea typeface="宋体" panose="02010600030101010101" pitchFamily="2" charset="-122"/>
            </a:endParaRPr>
          </a:p>
          <a:p>
            <a:pPr marL="715963" indent="-358775">
              <a:buFont typeface="Wingdings" pitchFamily="2" charset="2"/>
              <a:buChar char="p"/>
            </a:pPr>
            <a:r>
              <a:rPr lang="zh-CN" altLang="en-US" sz="2400" dirty="0">
                <a:latin typeface="宋体" panose="02010600030101010101" pitchFamily="2" charset="-122"/>
                <a:ea typeface="宋体" panose="02010600030101010101" pitchFamily="2" charset="-122"/>
              </a:rPr>
              <a:t>特点</a:t>
            </a:r>
            <a:endParaRPr lang="en-US" altLang="zh-CN" sz="2400" dirty="0">
              <a:latin typeface="宋体" panose="02010600030101010101" pitchFamily="2" charset="-122"/>
              <a:ea typeface="宋体" panose="02010600030101010101" pitchFamily="2" charset="-122"/>
            </a:endParaRPr>
          </a:p>
          <a:p>
            <a:pPr marL="715963" indent="-358775">
              <a:buFont typeface="Wingdings" pitchFamily="2" charset="2"/>
              <a:buChar char="p"/>
            </a:pPr>
            <a:r>
              <a:rPr lang="zh-CN" altLang="en-US" sz="2400" dirty="0">
                <a:latin typeface="宋体" panose="02010600030101010101" pitchFamily="2" charset="-122"/>
                <a:ea typeface="宋体" panose="02010600030101010101" pitchFamily="2" charset="-122"/>
              </a:rPr>
              <a:t>操作</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24</a:t>
            </a:fld>
            <a:endParaRPr lang="zh-CN" altLang="en-US"/>
          </a:p>
        </p:txBody>
      </p:sp>
    </p:spTree>
    <p:extLst>
      <p:ext uri="{BB962C8B-B14F-4D97-AF65-F5344CB8AC3E}">
        <p14:creationId xmlns:p14="http://schemas.microsoft.com/office/powerpoint/2010/main" val="2409796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股票的发行业务：公募发行</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465062"/>
            <a:ext cx="10515600" cy="4711901"/>
          </a:xfrm>
        </p:spPr>
        <p:txBody>
          <a:bodyPr>
            <a:normAutofit/>
          </a:bodyPr>
          <a:lstStyle/>
          <a:p>
            <a:r>
              <a:rPr lang="zh-CN" altLang="en-US" sz="2400" dirty="0">
                <a:latin typeface="宋体" panose="02010600030101010101" pitchFamily="2" charset="-122"/>
                <a:ea typeface="宋体" panose="02010600030101010101" pitchFamily="2" charset="-122"/>
              </a:rPr>
              <a:t>优点</a:t>
            </a:r>
            <a:endParaRPr lang="en-US" altLang="zh-CN" sz="24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400" dirty="0">
                <a:latin typeface="宋体" panose="02010600030101010101" pitchFamily="2" charset="-122"/>
                <a:ea typeface="宋体" panose="02010600030101010101" pitchFamily="2" charset="-122"/>
              </a:rPr>
              <a:t>增加公司资本，调整财务结构</a:t>
            </a:r>
            <a:endParaRPr lang="en-US" altLang="zh-CN" sz="24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400" dirty="0">
                <a:latin typeface="宋体" panose="02010600030101010101" pitchFamily="2" charset="-122"/>
                <a:ea typeface="宋体" panose="02010600030101010101" pitchFamily="2" charset="-122"/>
              </a:rPr>
              <a:t>提高公司知名度</a:t>
            </a:r>
            <a:endParaRPr lang="en-US" altLang="zh-CN" sz="24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400" dirty="0">
                <a:latin typeface="宋体" panose="02010600030101010101" pitchFamily="2" charset="-122"/>
                <a:ea typeface="宋体" panose="02010600030101010101" pitchFamily="2" charset="-122"/>
              </a:rPr>
              <a:t>提高公司运作效率</a:t>
            </a:r>
            <a:endParaRPr lang="en-US" altLang="zh-CN" sz="2400" dirty="0">
              <a:latin typeface="宋体" panose="02010600030101010101" pitchFamily="2" charset="-122"/>
              <a:ea typeface="宋体" panose="02010600030101010101" pitchFamily="2" charset="-122"/>
            </a:endParaRPr>
          </a:p>
          <a:p>
            <a:pPr>
              <a:buFont typeface="Wingdings" pitchFamily="2" charset="2"/>
              <a:buChar char="p"/>
            </a:pP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缺点</a:t>
            </a:r>
            <a:endParaRPr lang="en-US" altLang="zh-CN" sz="24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400" dirty="0">
                <a:latin typeface="宋体" panose="02010600030101010101" pitchFamily="2" charset="-122"/>
                <a:ea typeface="宋体" panose="02010600030101010101" pitchFamily="2" charset="-122"/>
              </a:rPr>
              <a:t>发行过程复杂，费用昂贵</a:t>
            </a:r>
            <a:endParaRPr lang="en-US" altLang="zh-CN" sz="24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400" dirty="0">
                <a:latin typeface="宋体" panose="02010600030101010101" pitchFamily="2" charset="-122"/>
                <a:ea typeface="宋体" panose="02010600030101010101" pitchFamily="2" charset="-122"/>
              </a:rPr>
              <a:t>不利于商业秘密的保护</a:t>
            </a:r>
            <a:endParaRPr lang="en-US" altLang="zh-CN" sz="24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400" dirty="0">
                <a:latin typeface="宋体" panose="02010600030101010101" pitchFamily="2" charset="-122"/>
                <a:ea typeface="宋体" panose="02010600030101010101" pitchFamily="2" charset="-122"/>
              </a:rPr>
              <a:t>不利于公司控制权的把握</a:t>
            </a:r>
            <a:endParaRPr lang="en-US" altLang="zh-CN" sz="24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25</a:t>
            </a:fld>
            <a:endParaRPr lang="zh-CN" altLang="en-US"/>
          </a:p>
        </p:txBody>
      </p:sp>
    </p:spTree>
    <p:extLst>
      <p:ext uri="{BB962C8B-B14F-4D97-AF65-F5344CB8AC3E}">
        <p14:creationId xmlns:p14="http://schemas.microsoft.com/office/powerpoint/2010/main" val="1693249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股票的发行业务：公募发行程序</a:t>
            </a:r>
            <a:endParaRPr lang="en-US" altLang="zh-CN" sz="32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26</a:t>
            </a:fld>
            <a:endParaRPr lang="zh-CN" altLang="en-US"/>
          </a:p>
        </p:txBody>
      </p:sp>
      <p:grpSp>
        <p:nvGrpSpPr>
          <p:cNvPr id="6" name="组合 5">
            <a:extLst>
              <a:ext uri="{FF2B5EF4-FFF2-40B4-BE49-F238E27FC236}">
                <a16:creationId xmlns:a16="http://schemas.microsoft.com/office/drawing/2014/main" id="{B961FE45-E345-4122-ADF2-21A7A3E9C172}"/>
              </a:ext>
            </a:extLst>
          </p:cNvPr>
          <p:cNvGrpSpPr/>
          <p:nvPr/>
        </p:nvGrpSpPr>
        <p:grpSpPr>
          <a:xfrm>
            <a:off x="3959225" y="1532374"/>
            <a:ext cx="4191000" cy="4724400"/>
            <a:chOff x="2667000" y="1371600"/>
            <a:chExt cx="4191000" cy="4724400"/>
          </a:xfrm>
        </p:grpSpPr>
        <p:grpSp>
          <p:nvGrpSpPr>
            <p:cNvPr id="8" name="组合 7">
              <a:extLst>
                <a:ext uri="{FF2B5EF4-FFF2-40B4-BE49-F238E27FC236}">
                  <a16:creationId xmlns:a16="http://schemas.microsoft.com/office/drawing/2014/main" id="{B315CCA3-1867-426C-BFF8-987448A28128}"/>
                </a:ext>
              </a:extLst>
            </p:cNvPr>
            <p:cNvGrpSpPr/>
            <p:nvPr/>
          </p:nvGrpSpPr>
          <p:grpSpPr>
            <a:xfrm>
              <a:off x="2667000" y="1371600"/>
              <a:ext cx="3962400" cy="533400"/>
              <a:chOff x="2667000" y="1371600"/>
              <a:chExt cx="3962400" cy="533400"/>
            </a:xfrm>
          </p:grpSpPr>
          <p:sp>
            <p:nvSpPr>
              <p:cNvPr id="29" name="圆角矩形 4">
                <a:extLst>
                  <a:ext uri="{FF2B5EF4-FFF2-40B4-BE49-F238E27FC236}">
                    <a16:creationId xmlns:a16="http://schemas.microsoft.com/office/drawing/2014/main" id="{D7EFC1B2-1840-4D48-AD11-3973B998F6B0}"/>
                  </a:ext>
                </a:extLst>
              </p:cNvPr>
              <p:cNvSpPr/>
              <p:nvPr/>
            </p:nvSpPr>
            <p:spPr>
              <a:xfrm>
                <a:off x="2667000" y="1371600"/>
                <a:ext cx="3962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5">
                <a:extLst>
                  <a:ext uri="{FF2B5EF4-FFF2-40B4-BE49-F238E27FC236}">
                    <a16:creationId xmlns:a16="http://schemas.microsoft.com/office/drawing/2014/main" id="{705D10D5-D705-48D3-939F-6B3636EDB9D1}"/>
                  </a:ext>
                </a:extLst>
              </p:cNvPr>
              <p:cNvSpPr txBox="1"/>
              <p:nvPr/>
            </p:nvSpPr>
            <p:spPr>
              <a:xfrm>
                <a:off x="2971800" y="1404258"/>
                <a:ext cx="2971800" cy="461665"/>
              </a:xfrm>
              <a:prstGeom prst="rect">
                <a:avLst/>
              </a:prstGeom>
              <a:noFill/>
            </p:spPr>
            <p:txBody>
              <a:bodyPr wrap="square" rtlCol="0">
                <a:spAutoFit/>
              </a:bodyPr>
              <a:lstStyle/>
              <a:p>
                <a:r>
                  <a:rPr lang="zh-CN" altLang="en-US" sz="2400" dirty="0">
                    <a:solidFill>
                      <a:schemeClr val="bg1"/>
                    </a:solidFill>
                    <a:latin typeface="宋体" panose="02010600030101010101" pitchFamily="2" charset="-122"/>
                    <a:ea typeface="宋体" panose="02010600030101010101" pitchFamily="2" charset="-122"/>
                  </a:rPr>
                  <a:t>签订承销意向书</a:t>
                </a:r>
              </a:p>
            </p:txBody>
          </p:sp>
        </p:grpSp>
        <p:grpSp>
          <p:nvGrpSpPr>
            <p:cNvPr id="9" name="组合 8">
              <a:extLst>
                <a:ext uri="{FF2B5EF4-FFF2-40B4-BE49-F238E27FC236}">
                  <a16:creationId xmlns:a16="http://schemas.microsoft.com/office/drawing/2014/main" id="{24C6DDB2-8EC1-45A7-9ED9-993031DE1A9D}"/>
                </a:ext>
              </a:extLst>
            </p:cNvPr>
            <p:cNvGrpSpPr/>
            <p:nvPr/>
          </p:nvGrpSpPr>
          <p:grpSpPr>
            <a:xfrm>
              <a:off x="2667000" y="2209800"/>
              <a:ext cx="3962400" cy="533400"/>
              <a:chOff x="2667000" y="1371600"/>
              <a:chExt cx="3962400" cy="533400"/>
            </a:xfrm>
          </p:grpSpPr>
          <p:sp>
            <p:nvSpPr>
              <p:cNvPr id="27" name="圆角矩形 8">
                <a:extLst>
                  <a:ext uri="{FF2B5EF4-FFF2-40B4-BE49-F238E27FC236}">
                    <a16:creationId xmlns:a16="http://schemas.microsoft.com/office/drawing/2014/main" id="{9B02EDB8-FADB-4403-A74A-7D0105BB60BE}"/>
                  </a:ext>
                </a:extLst>
              </p:cNvPr>
              <p:cNvSpPr/>
              <p:nvPr/>
            </p:nvSpPr>
            <p:spPr>
              <a:xfrm>
                <a:off x="2667000" y="1371600"/>
                <a:ext cx="3962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9">
                <a:extLst>
                  <a:ext uri="{FF2B5EF4-FFF2-40B4-BE49-F238E27FC236}">
                    <a16:creationId xmlns:a16="http://schemas.microsoft.com/office/drawing/2014/main" id="{228AF572-3A1A-4F58-9478-35BAEF30469A}"/>
                  </a:ext>
                </a:extLst>
              </p:cNvPr>
              <p:cNvSpPr txBox="1"/>
              <p:nvPr/>
            </p:nvSpPr>
            <p:spPr>
              <a:xfrm>
                <a:off x="2971800" y="1404258"/>
                <a:ext cx="2971800" cy="461665"/>
              </a:xfrm>
              <a:prstGeom prst="rect">
                <a:avLst/>
              </a:prstGeom>
              <a:noFill/>
            </p:spPr>
            <p:txBody>
              <a:bodyPr wrap="square" rtlCol="0">
                <a:spAutoFit/>
              </a:bodyPr>
              <a:lstStyle/>
              <a:p>
                <a:r>
                  <a:rPr lang="zh-CN" altLang="en-US" sz="2400" dirty="0">
                    <a:solidFill>
                      <a:schemeClr val="bg1"/>
                    </a:solidFill>
                    <a:latin typeface="宋体" panose="02010600030101010101" pitchFamily="2" charset="-122"/>
                    <a:ea typeface="宋体" panose="02010600030101010101" pitchFamily="2" charset="-122"/>
                  </a:rPr>
                  <a:t>尽职调查</a:t>
                </a:r>
              </a:p>
            </p:txBody>
          </p:sp>
        </p:grpSp>
        <p:grpSp>
          <p:nvGrpSpPr>
            <p:cNvPr id="10" name="组合 9">
              <a:extLst>
                <a:ext uri="{FF2B5EF4-FFF2-40B4-BE49-F238E27FC236}">
                  <a16:creationId xmlns:a16="http://schemas.microsoft.com/office/drawing/2014/main" id="{402D53DB-E624-454A-8304-260597DF13FF}"/>
                </a:ext>
              </a:extLst>
            </p:cNvPr>
            <p:cNvGrpSpPr/>
            <p:nvPr/>
          </p:nvGrpSpPr>
          <p:grpSpPr>
            <a:xfrm>
              <a:off x="2667000" y="3048000"/>
              <a:ext cx="4191000" cy="533400"/>
              <a:chOff x="2667000" y="1371600"/>
              <a:chExt cx="4191000" cy="533400"/>
            </a:xfrm>
          </p:grpSpPr>
          <p:sp>
            <p:nvSpPr>
              <p:cNvPr id="25" name="圆角矩形 11">
                <a:extLst>
                  <a:ext uri="{FF2B5EF4-FFF2-40B4-BE49-F238E27FC236}">
                    <a16:creationId xmlns:a16="http://schemas.microsoft.com/office/drawing/2014/main" id="{4A49A5F6-C22A-48EC-AAB5-ACCBB9D7798A}"/>
                  </a:ext>
                </a:extLst>
              </p:cNvPr>
              <p:cNvSpPr/>
              <p:nvPr/>
            </p:nvSpPr>
            <p:spPr>
              <a:xfrm>
                <a:off x="2667000" y="1371600"/>
                <a:ext cx="3962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12">
                <a:extLst>
                  <a:ext uri="{FF2B5EF4-FFF2-40B4-BE49-F238E27FC236}">
                    <a16:creationId xmlns:a16="http://schemas.microsoft.com/office/drawing/2014/main" id="{DF1F1E0E-8EF6-4D91-87E4-36B5DCF6B4A8}"/>
                  </a:ext>
                </a:extLst>
              </p:cNvPr>
              <p:cNvSpPr txBox="1"/>
              <p:nvPr/>
            </p:nvSpPr>
            <p:spPr>
              <a:xfrm>
                <a:off x="2971800" y="1404258"/>
                <a:ext cx="3886200" cy="461665"/>
              </a:xfrm>
              <a:prstGeom prst="rect">
                <a:avLst/>
              </a:prstGeom>
              <a:noFill/>
            </p:spPr>
            <p:txBody>
              <a:bodyPr wrap="square" rtlCol="0">
                <a:spAutoFit/>
              </a:bodyPr>
              <a:lstStyle/>
              <a:p>
                <a:r>
                  <a:rPr lang="zh-CN" altLang="en-US" sz="2400" dirty="0">
                    <a:solidFill>
                      <a:schemeClr val="bg1"/>
                    </a:solidFill>
                    <a:latin typeface="宋体" panose="02010600030101010101" pitchFamily="2" charset="-122"/>
                    <a:ea typeface="宋体" panose="02010600030101010101" pitchFamily="2" charset="-122"/>
                  </a:rPr>
                  <a:t>编制，递交规定的文件</a:t>
                </a:r>
              </a:p>
            </p:txBody>
          </p:sp>
        </p:grpSp>
        <p:grpSp>
          <p:nvGrpSpPr>
            <p:cNvPr id="11" name="组合 10">
              <a:extLst>
                <a:ext uri="{FF2B5EF4-FFF2-40B4-BE49-F238E27FC236}">
                  <a16:creationId xmlns:a16="http://schemas.microsoft.com/office/drawing/2014/main" id="{4BBDCED4-78F6-4C9B-AEF3-71902BD131E9}"/>
                </a:ext>
              </a:extLst>
            </p:cNvPr>
            <p:cNvGrpSpPr/>
            <p:nvPr/>
          </p:nvGrpSpPr>
          <p:grpSpPr>
            <a:xfrm>
              <a:off x="2667000" y="3886200"/>
              <a:ext cx="4191000" cy="533400"/>
              <a:chOff x="2667000" y="1600200"/>
              <a:chExt cx="4191000" cy="533400"/>
            </a:xfrm>
          </p:grpSpPr>
          <p:sp>
            <p:nvSpPr>
              <p:cNvPr id="23" name="圆角矩形 14">
                <a:extLst>
                  <a:ext uri="{FF2B5EF4-FFF2-40B4-BE49-F238E27FC236}">
                    <a16:creationId xmlns:a16="http://schemas.microsoft.com/office/drawing/2014/main" id="{872BDB5E-AA8C-4929-B898-6127EB4CE181}"/>
                  </a:ext>
                </a:extLst>
              </p:cNvPr>
              <p:cNvSpPr/>
              <p:nvPr/>
            </p:nvSpPr>
            <p:spPr>
              <a:xfrm>
                <a:off x="2667000" y="1600200"/>
                <a:ext cx="3962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15">
                <a:extLst>
                  <a:ext uri="{FF2B5EF4-FFF2-40B4-BE49-F238E27FC236}">
                    <a16:creationId xmlns:a16="http://schemas.microsoft.com/office/drawing/2014/main" id="{A1FB18D4-BE12-4019-928A-F3ED8FE2A197}"/>
                  </a:ext>
                </a:extLst>
              </p:cNvPr>
              <p:cNvSpPr txBox="1"/>
              <p:nvPr/>
            </p:nvSpPr>
            <p:spPr>
              <a:xfrm>
                <a:off x="2971800" y="1629228"/>
                <a:ext cx="3886200" cy="461665"/>
              </a:xfrm>
              <a:prstGeom prst="rect">
                <a:avLst/>
              </a:prstGeom>
              <a:noFill/>
            </p:spPr>
            <p:txBody>
              <a:bodyPr wrap="square" rtlCol="0">
                <a:spAutoFit/>
              </a:bodyPr>
              <a:lstStyle/>
              <a:p>
                <a:r>
                  <a:rPr lang="zh-CN" altLang="en-US" sz="2400" dirty="0">
                    <a:solidFill>
                      <a:schemeClr val="bg1"/>
                    </a:solidFill>
                    <a:latin typeface="宋体" panose="02010600030101010101" pitchFamily="2" charset="-122"/>
                    <a:ea typeface="宋体" panose="02010600030101010101" pitchFamily="2" charset="-122"/>
                  </a:rPr>
                  <a:t>组织承销团与分销团</a:t>
                </a:r>
              </a:p>
            </p:txBody>
          </p:sp>
        </p:grpSp>
        <p:grpSp>
          <p:nvGrpSpPr>
            <p:cNvPr id="12" name="组合 11">
              <a:extLst>
                <a:ext uri="{FF2B5EF4-FFF2-40B4-BE49-F238E27FC236}">
                  <a16:creationId xmlns:a16="http://schemas.microsoft.com/office/drawing/2014/main" id="{A26A57ED-3EF6-4F24-B8BB-0F6B01418E6E}"/>
                </a:ext>
              </a:extLst>
            </p:cNvPr>
            <p:cNvGrpSpPr/>
            <p:nvPr/>
          </p:nvGrpSpPr>
          <p:grpSpPr>
            <a:xfrm>
              <a:off x="2667000" y="4724400"/>
              <a:ext cx="4191000" cy="533400"/>
              <a:chOff x="2667000" y="1371600"/>
              <a:chExt cx="4191000" cy="533400"/>
            </a:xfrm>
          </p:grpSpPr>
          <p:sp>
            <p:nvSpPr>
              <p:cNvPr id="21" name="圆角矩形 17">
                <a:extLst>
                  <a:ext uri="{FF2B5EF4-FFF2-40B4-BE49-F238E27FC236}">
                    <a16:creationId xmlns:a16="http://schemas.microsoft.com/office/drawing/2014/main" id="{04F3D0EE-F63E-40D8-AD02-897BC47DFF6E}"/>
                  </a:ext>
                </a:extLst>
              </p:cNvPr>
              <p:cNvSpPr/>
              <p:nvPr/>
            </p:nvSpPr>
            <p:spPr>
              <a:xfrm>
                <a:off x="2667000" y="1371600"/>
                <a:ext cx="3962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18">
                <a:extLst>
                  <a:ext uri="{FF2B5EF4-FFF2-40B4-BE49-F238E27FC236}">
                    <a16:creationId xmlns:a16="http://schemas.microsoft.com/office/drawing/2014/main" id="{A1BC1518-6DE9-4E57-9DB7-FD4E4FA6F948}"/>
                  </a:ext>
                </a:extLst>
              </p:cNvPr>
              <p:cNvSpPr txBox="1"/>
              <p:nvPr/>
            </p:nvSpPr>
            <p:spPr>
              <a:xfrm>
                <a:off x="2971800" y="1404258"/>
                <a:ext cx="3886200" cy="461665"/>
              </a:xfrm>
              <a:prstGeom prst="rect">
                <a:avLst/>
              </a:prstGeom>
              <a:noFill/>
            </p:spPr>
            <p:txBody>
              <a:bodyPr wrap="square" rtlCol="0">
                <a:spAutoFit/>
              </a:bodyPr>
              <a:lstStyle/>
              <a:p>
                <a:r>
                  <a:rPr lang="zh-CN" altLang="en-US" sz="2400" dirty="0">
                    <a:solidFill>
                      <a:schemeClr val="bg1"/>
                    </a:solidFill>
                    <a:latin typeface="宋体" panose="02010600030101010101" pitchFamily="2" charset="-122"/>
                    <a:ea typeface="宋体" panose="02010600030101010101" pitchFamily="2" charset="-122"/>
                  </a:rPr>
                  <a:t>路演</a:t>
                </a:r>
              </a:p>
            </p:txBody>
          </p:sp>
        </p:grpSp>
        <p:grpSp>
          <p:nvGrpSpPr>
            <p:cNvPr id="13" name="组合 12">
              <a:extLst>
                <a:ext uri="{FF2B5EF4-FFF2-40B4-BE49-F238E27FC236}">
                  <a16:creationId xmlns:a16="http://schemas.microsoft.com/office/drawing/2014/main" id="{C19FAAAA-752D-4B41-90C7-D003776A9976}"/>
                </a:ext>
              </a:extLst>
            </p:cNvPr>
            <p:cNvGrpSpPr/>
            <p:nvPr/>
          </p:nvGrpSpPr>
          <p:grpSpPr>
            <a:xfrm>
              <a:off x="2667000" y="5562600"/>
              <a:ext cx="4191000" cy="533400"/>
              <a:chOff x="2667000" y="1371600"/>
              <a:chExt cx="4191000" cy="533400"/>
            </a:xfrm>
          </p:grpSpPr>
          <p:sp>
            <p:nvSpPr>
              <p:cNvPr id="19" name="圆角矩形 20">
                <a:extLst>
                  <a:ext uri="{FF2B5EF4-FFF2-40B4-BE49-F238E27FC236}">
                    <a16:creationId xmlns:a16="http://schemas.microsoft.com/office/drawing/2014/main" id="{BA1A4ADE-4B49-4042-8CBC-2BA6506B2645}"/>
                  </a:ext>
                </a:extLst>
              </p:cNvPr>
              <p:cNvSpPr/>
              <p:nvPr/>
            </p:nvSpPr>
            <p:spPr>
              <a:xfrm>
                <a:off x="2667000" y="1371600"/>
                <a:ext cx="3962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21">
                <a:extLst>
                  <a:ext uri="{FF2B5EF4-FFF2-40B4-BE49-F238E27FC236}">
                    <a16:creationId xmlns:a16="http://schemas.microsoft.com/office/drawing/2014/main" id="{41D0C6BA-B586-4F61-9518-D364821D3A2B}"/>
                  </a:ext>
                </a:extLst>
              </p:cNvPr>
              <p:cNvSpPr txBox="1"/>
              <p:nvPr/>
            </p:nvSpPr>
            <p:spPr>
              <a:xfrm>
                <a:off x="2971800" y="1404258"/>
                <a:ext cx="3886200" cy="461665"/>
              </a:xfrm>
              <a:prstGeom prst="rect">
                <a:avLst/>
              </a:prstGeom>
              <a:noFill/>
            </p:spPr>
            <p:txBody>
              <a:bodyPr wrap="square" rtlCol="0">
                <a:spAutoFit/>
              </a:bodyPr>
              <a:lstStyle/>
              <a:p>
                <a:r>
                  <a:rPr lang="zh-CN" altLang="en-US" sz="2400" dirty="0">
                    <a:solidFill>
                      <a:schemeClr val="bg1"/>
                    </a:solidFill>
                    <a:latin typeface="宋体" panose="02010600030101010101" pitchFamily="2" charset="-122"/>
                    <a:ea typeface="宋体" panose="02010600030101010101" pitchFamily="2" charset="-122"/>
                  </a:rPr>
                  <a:t>销售</a:t>
                </a:r>
              </a:p>
            </p:txBody>
          </p:sp>
        </p:grpSp>
        <p:sp>
          <p:nvSpPr>
            <p:cNvPr id="14" name="下箭头 25">
              <a:extLst>
                <a:ext uri="{FF2B5EF4-FFF2-40B4-BE49-F238E27FC236}">
                  <a16:creationId xmlns:a16="http://schemas.microsoft.com/office/drawing/2014/main" id="{AA227B07-7F2B-4FEE-9836-96D4FF81AB21}"/>
                </a:ext>
              </a:extLst>
            </p:cNvPr>
            <p:cNvSpPr/>
            <p:nvPr/>
          </p:nvSpPr>
          <p:spPr>
            <a:xfrm>
              <a:off x="4602481" y="1981200"/>
              <a:ext cx="45719"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26">
              <a:extLst>
                <a:ext uri="{FF2B5EF4-FFF2-40B4-BE49-F238E27FC236}">
                  <a16:creationId xmlns:a16="http://schemas.microsoft.com/office/drawing/2014/main" id="{94F56F8B-BDD6-44A7-87B0-76F151FA728D}"/>
                </a:ext>
              </a:extLst>
            </p:cNvPr>
            <p:cNvSpPr/>
            <p:nvPr/>
          </p:nvSpPr>
          <p:spPr>
            <a:xfrm>
              <a:off x="4601028" y="2819400"/>
              <a:ext cx="45719"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27">
              <a:extLst>
                <a:ext uri="{FF2B5EF4-FFF2-40B4-BE49-F238E27FC236}">
                  <a16:creationId xmlns:a16="http://schemas.microsoft.com/office/drawing/2014/main" id="{EC280B76-458D-43E8-9CD2-C781663602D8}"/>
                </a:ext>
              </a:extLst>
            </p:cNvPr>
            <p:cNvSpPr/>
            <p:nvPr/>
          </p:nvSpPr>
          <p:spPr>
            <a:xfrm>
              <a:off x="4601028" y="3657600"/>
              <a:ext cx="45719"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28">
              <a:extLst>
                <a:ext uri="{FF2B5EF4-FFF2-40B4-BE49-F238E27FC236}">
                  <a16:creationId xmlns:a16="http://schemas.microsoft.com/office/drawing/2014/main" id="{14897DE2-96C2-4513-824E-06506A10527A}"/>
                </a:ext>
              </a:extLst>
            </p:cNvPr>
            <p:cNvSpPr/>
            <p:nvPr/>
          </p:nvSpPr>
          <p:spPr>
            <a:xfrm>
              <a:off x="4602481" y="4495800"/>
              <a:ext cx="45719"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29">
              <a:extLst>
                <a:ext uri="{FF2B5EF4-FFF2-40B4-BE49-F238E27FC236}">
                  <a16:creationId xmlns:a16="http://schemas.microsoft.com/office/drawing/2014/main" id="{8BCE566A-4B3A-4123-B792-5A18BCCB643D}"/>
                </a:ext>
              </a:extLst>
            </p:cNvPr>
            <p:cNvSpPr/>
            <p:nvPr/>
          </p:nvSpPr>
          <p:spPr>
            <a:xfrm>
              <a:off x="4602481" y="5334000"/>
              <a:ext cx="45719"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49365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股票的发行业务：公募发行</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421842"/>
            <a:ext cx="10515600" cy="4755121"/>
          </a:xfrm>
        </p:spPr>
        <p:txBody>
          <a:bodyPr>
            <a:normAutofit fontScale="92500" lnSpcReduction="10000"/>
          </a:bodyPr>
          <a:lstStyle/>
          <a:p>
            <a:pPr>
              <a:lnSpc>
                <a:spcPct val="120000"/>
              </a:lnSpc>
            </a:pPr>
            <a:r>
              <a:rPr lang="zh-CN" altLang="en-US" sz="1900" b="1" dirty="0">
                <a:latin typeface="宋体" panose="02010600030101010101" pitchFamily="2" charset="-122"/>
                <a:ea typeface="宋体" panose="02010600030101010101" pitchFamily="2" charset="-122"/>
              </a:rPr>
              <a:t>签订承销意向书</a:t>
            </a:r>
            <a:endParaRPr lang="en-US" altLang="zh-CN" sz="1900" b="1" dirty="0">
              <a:latin typeface="宋体" panose="02010600030101010101" pitchFamily="2" charset="-122"/>
              <a:ea typeface="宋体" panose="02010600030101010101" pitchFamily="2" charset="-122"/>
            </a:endParaRPr>
          </a:p>
          <a:p>
            <a:pPr marL="719138" indent="-361950">
              <a:lnSpc>
                <a:spcPct val="120000"/>
              </a:lnSpc>
              <a:buFont typeface="Wingdings" panose="05000000000000000000" pitchFamily="2" charset="2"/>
              <a:buChar char="p"/>
            </a:pPr>
            <a:r>
              <a:rPr lang="zh-CN" altLang="en-US" sz="1900" dirty="0">
                <a:latin typeface="宋体" panose="02010600030101010101" pitchFamily="2" charset="-122"/>
                <a:ea typeface="宋体" panose="02010600030101010101" pitchFamily="2" charset="-122"/>
              </a:rPr>
              <a:t>发行公司必须与其选定的投资银行接触，在双方有意就股票发行事宜进行合作的基础上，签订承销意向书，基本明确发行公司与作为承销商的投资银行各自的权利与义务。</a:t>
            </a:r>
            <a:endParaRPr lang="en-US" altLang="zh-CN" sz="1900" dirty="0">
              <a:latin typeface="宋体" panose="02010600030101010101" pitchFamily="2" charset="-122"/>
              <a:ea typeface="宋体" panose="02010600030101010101" pitchFamily="2" charset="-122"/>
            </a:endParaRPr>
          </a:p>
          <a:p>
            <a:pPr marL="719138" indent="-361950">
              <a:lnSpc>
                <a:spcPct val="120000"/>
              </a:lnSpc>
              <a:buFont typeface="Wingdings" panose="05000000000000000000" pitchFamily="2" charset="2"/>
              <a:buChar char="p"/>
            </a:pPr>
            <a:r>
              <a:rPr lang="zh-CN" altLang="en-US" sz="1900" dirty="0">
                <a:latin typeface="宋体" panose="02010600030101010101" pitchFamily="2" charset="-122"/>
                <a:ea typeface="宋体" panose="02010600030101010101" pitchFamily="2" charset="-122"/>
              </a:rPr>
              <a:t>主要内容包括发行证券的种类，发行数量，发行价格的确定方式，发行费用等。</a:t>
            </a:r>
            <a:endParaRPr lang="en-US" altLang="zh-CN" sz="1900" dirty="0">
              <a:latin typeface="宋体" panose="02010600030101010101" pitchFamily="2" charset="-122"/>
              <a:ea typeface="宋体" panose="02010600030101010101" pitchFamily="2" charset="-122"/>
            </a:endParaRPr>
          </a:p>
          <a:p>
            <a:pPr>
              <a:lnSpc>
                <a:spcPct val="120000"/>
              </a:lnSpc>
            </a:pPr>
            <a:endParaRPr lang="en-US" altLang="zh-CN" sz="1900" dirty="0">
              <a:latin typeface="宋体" panose="02010600030101010101" pitchFamily="2" charset="-122"/>
              <a:ea typeface="宋体" panose="02010600030101010101" pitchFamily="2" charset="-122"/>
            </a:endParaRPr>
          </a:p>
          <a:p>
            <a:pPr>
              <a:lnSpc>
                <a:spcPct val="120000"/>
              </a:lnSpc>
            </a:pPr>
            <a:r>
              <a:rPr lang="zh-CN" altLang="en-US" sz="1900" b="1" dirty="0">
                <a:latin typeface="宋体" panose="02010600030101010101" pitchFamily="2" charset="-122"/>
                <a:ea typeface="宋体" panose="02010600030101010101" pitchFamily="2" charset="-122"/>
              </a:rPr>
              <a:t>尽职调查</a:t>
            </a:r>
            <a:endParaRPr lang="en-US" altLang="zh-CN" sz="1900" b="1" dirty="0">
              <a:latin typeface="宋体" panose="02010600030101010101" pitchFamily="2" charset="-122"/>
              <a:ea typeface="宋体" panose="02010600030101010101" pitchFamily="2" charset="-122"/>
            </a:endParaRPr>
          </a:p>
          <a:p>
            <a:pPr marL="719138" indent="-361950">
              <a:lnSpc>
                <a:spcPct val="120000"/>
              </a:lnSpc>
              <a:buFont typeface="Wingdings" panose="05000000000000000000" pitchFamily="2" charset="2"/>
              <a:buChar char="p"/>
              <a:tabLst>
                <a:tab pos="719138" algn="l"/>
              </a:tabLst>
            </a:pPr>
            <a:r>
              <a:rPr lang="zh-CN" altLang="en-US" sz="1900" dirty="0">
                <a:latin typeface="宋体" panose="02010600030101010101" pitchFamily="2" charset="-122"/>
                <a:ea typeface="宋体" panose="02010600030101010101" pitchFamily="2" charset="-122"/>
              </a:rPr>
              <a:t>以投资银行业公认的业务标准和道德规范，对发行公司及所处的行业的有关情况及有关文件的真实性，准确性，完整性进行的核查，验证等专业调查</a:t>
            </a:r>
            <a:endParaRPr lang="en-US" altLang="zh-CN" sz="1900" dirty="0">
              <a:latin typeface="宋体" panose="02010600030101010101" pitchFamily="2" charset="-122"/>
              <a:ea typeface="宋体" panose="02010600030101010101" pitchFamily="2" charset="-122"/>
            </a:endParaRPr>
          </a:p>
          <a:p>
            <a:pPr marL="719138" indent="-361950">
              <a:lnSpc>
                <a:spcPct val="120000"/>
              </a:lnSpc>
              <a:buFont typeface="Wingdings" panose="05000000000000000000" pitchFamily="2" charset="2"/>
              <a:buChar char="p"/>
              <a:tabLst>
                <a:tab pos="719138" algn="l"/>
              </a:tabLst>
            </a:pPr>
            <a:r>
              <a:rPr lang="zh-CN" altLang="en-US" sz="1900" dirty="0">
                <a:latin typeface="宋体" panose="02010600030101010101" pitchFamily="2" charset="-122"/>
                <a:ea typeface="宋体" panose="02010600030101010101" pitchFamily="2" charset="-122"/>
              </a:rPr>
              <a:t>发行公司所在行业资料，行业发展趋势和最新动态，同行业竞争等；</a:t>
            </a:r>
            <a:endParaRPr lang="en-US" altLang="zh-CN" sz="1900" dirty="0">
              <a:latin typeface="宋体" panose="02010600030101010101" pitchFamily="2" charset="-122"/>
              <a:ea typeface="宋体" panose="02010600030101010101" pitchFamily="2" charset="-122"/>
            </a:endParaRPr>
          </a:p>
          <a:p>
            <a:pPr marL="719138" indent="-361950">
              <a:lnSpc>
                <a:spcPct val="120000"/>
              </a:lnSpc>
              <a:buFont typeface="Wingdings" panose="05000000000000000000" pitchFamily="2" charset="2"/>
              <a:buChar char="p"/>
              <a:tabLst>
                <a:tab pos="719138" algn="l"/>
              </a:tabLst>
            </a:pPr>
            <a:r>
              <a:rPr lang="zh-CN" altLang="en-US" sz="1900" dirty="0">
                <a:latin typeface="宋体" panose="02010600030101010101" pitchFamily="2" charset="-122"/>
                <a:ea typeface="宋体" panose="02010600030101010101" pitchFamily="2" charset="-122"/>
              </a:rPr>
              <a:t>发行公司的经营资料，发行公司的历史，主要产品，主要客户，公司组织结构，经营策略和发展规划等</a:t>
            </a:r>
            <a:endParaRPr lang="en-US" altLang="zh-CN" sz="1900" dirty="0">
              <a:latin typeface="宋体" panose="02010600030101010101" pitchFamily="2" charset="-122"/>
              <a:ea typeface="宋体" panose="02010600030101010101" pitchFamily="2" charset="-122"/>
            </a:endParaRPr>
          </a:p>
          <a:p>
            <a:pPr marL="719138" indent="-361950">
              <a:lnSpc>
                <a:spcPct val="120000"/>
              </a:lnSpc>
              <a:buFont typeface="Wingdings" panose="05000000000000000000" pitchFamily="2" charset="2"/>
              <a:buChar char="p"/>
              <a:tabLst>
                <a:tab pos="719138" algn="l"/>
              </a:tabLst>
            </a:pPr>
            <a:r>
              <a:rPr lang="zh-CN" altLang="en-US" sz="1900" dirty="0">
                <a:latin typeface="宋体" panose="02010600030101010101" pitchFamily="2" charset="-122"/>
                <a:ea typeface="宋体" panose="02010600030101010101" pitchFamily="2" charset="-122"/>
              </a:rPr>
              <a:t>发行公司的财务状况</a:t>
            </a:r>
            <a:endParaRPr lang="zh-CN" altLang="en-US"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27</a:t>
            </a:fld>
            <a:endParaRPr lang="zh-CN" altLang="en-US"/>
          </a:p>
        </p:txBody>
      </p:sp>
    </p:spTree>
    <p:extLst>
      <p:ext uri="{BB962C8B-B14F-4D97-AF65-F5344CB8AC3E}">
        <p14:creationId xmlns:p14="http://schemas.microsoft.com/office/powerpoint/2010/main" val="4243874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股票的发行业务：公募发行</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r>
              <a:rPr lang="zh-CN" altLang="en-US" sz="1800" b="1" dirty="0">
                <a:latin typeface="宋体" panose="02010600030101010101" pitchFamily="2" charset="-122"/>
                <a:ea typeface="宋体" panose="02010600030101010101" pitchFamily="2" charset="-122"/>
              </a:rPr>
              <a:t>编制，递交规定的文件</a:t>
            </a:r>
            <a:endParaRPr lang="en-US" altLang="zh-CN" sz="1800" b="1"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招股说明书</a:t>
            </a:r>
            <a:endParaRPr lang="en-US" altLang="zh-CN" sz="1800" dirty="0">
              <a:latin typeface="宋体" panose="02010600030101010101" pitchFamily="2" charset="-122"/>
              <a:ea typeface="宋体" panose="02010600030101010101" pitchFamily="2" charset="-122"/>
            </a:endParaRPr>
          </a:p>
          <a:p>
            <a:pPr marL="719138" indent="0">
              <a:buNone/>
            </a:pPr>
            <a:r>
              <a:rPr lang="zh-CN" altLang="en-US" sz="1800" dirty="0">
                <a:latin typeface="宋体" panose="02010600030101010101" pitchFamily="2" charset="-122"/>
                <a:ea typeface="宋体" panose="02010600030101010101" pitchFamily="2" charset="-122"/>
              </a:rPr>
              <a:t>用来向证管部门注册或由证管部门核准向投资者销售证券最主要的文件，必须向所有潜在投资者保证，这是充分公正的信息披露</a:t>
            </a:r>
            <a:endParaRPr lang="en-US" altLang="zh-CN" sz="18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各种类型的证据性文件</a:t>
            </a:r>
            <a:endParaRPr lang="en-US" altLang="zh-CN" sz="1800" dirty="0">
              <a:latin typeface="宋体" panose="02010600030101010101" pitchFamily="2" charset="-122"/>
              <a:ea typeface="宋体" panose="02010600030101010101" pitchFamily="2" charset="-122"/>
            </a:endParaRPr>
          </a:p>
          <a:p>
            <a:pPr marL="719138" indent="0">
              <a:buNone/>
            </a:pPr>
            <a:r>
              <a:rPr lang="zh-CN" altLang="en-US" sz="1800" dirty="0">
                <a:latin typeface="宋体" panose="02010600030101010101" pitchFamily="2" charset="-122"/>
                <a:ea typeface="宋体" panose="02010600030101010101" pitchFamily="2" charset="-122"/>
              </a:rPr>
              <a:t>如财务审计报告，资产评估报告，法律意见书等。</a:t>
            </a:r>
            <a:endParaRPr lang="en-US" altLang="zh-CN" sz="1800" dirty="0">
              <a:latin typeface="宋体" panose="02010600030101010101" pitchFamily="2" charset="-122"/>
              <a:ea typeface="宋体" panose="02010600030101010101" pitchFamily="2" charset="-122"/>
            </a:endParaRPr>
          </a:p>
          <a:p>
            <a:endParaRPr lang="zh-CN" altLang="en-US"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28</a:t>
            </a:fld>
            <a:endParaRPr lang="zh-CN" altLang="en-US"/>
          </a:p>
        </p:txBody>
      </p:sp>
    </p:spTree>
    <p:extLst>
      <p:ext uri="{BB962C8B-B14F-4D97-AF65-F5344CB8AC3E}">
        <p14:creationId xmlns:p14="http://schemas.microsoft.com/office/powerpoint/2010/main" val="3445242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阿里巴巴</a:t>
            </a:r>
            <a:r>
              <a:rPr lang="en-US" altLang="zh-CN" sz="2800" dirty="0">
                <a:latin typeface="宋体" panose="02010600030101010101" pitchFamily="2" charset="-122"/>
                <a:ea typeface="宋体" panose="02010600030101010101" pitchFamily="2" charset="-122"/>
              </a:rPr>
              <a:t>2007</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472084"/>
            <a:ext cx="10515600" cy="4762911"/>
          </a:xfrm>
        </p:spPr>
        <p:txBody>
          <a:bodyPr>
            <a:noAutofit/>
          </a:bodyPr>
          <a:lstStyle/>
          <a:p>
            <a:pPr>
              <a:lnSpc>
                <a:spcPct val="120000"/>
              </a:lnSpc>
            </a:pPr>
            <a:r>
              <a:rPr lang="zh-CN" altLang="en-US" sz="1400" b="1" dirty="0">
                <a:latin typeface="宋体" panose="02010600030101010101" pitchFamily="2" charset="-122"/>
                <a:ea typeface="宋体" panose="02010600030101010101" pitchFamily="2" charset="-122"/>
              </a:rPr>
              <a:t>阿里巴巴</a:t>
            </a:r>
            <a:r>
              <a:rPr lang="en-US" altLang="zh-CN" sz="1400" b="1" dirty="0">
                <a:latin typeface="宋体" panose="02010600030101010101" pitchFamily="2" charset="-122"/>
                <a:ea typeface="宋体" panose="02010600030101010101" pitchFamily="2" charset="-122"/>
              </a:rPr>
              <a:t>(01688)</a:t>
            </a:r>
            <a:r>
              <a:rPr lang="zh-CN" altLang="en-US" sz="1400" b="1" dirty="0">
                <a:latin typeface="宋体" panose="02010600030101010101" pitchFamily="2" charset="-122"/>
                <a:ea typeface="宋体" panose="02010600030101010101" pitchFamily="2" charset="-122"/>
              </a:rPr>
              <a:t>招股说明书</a:t>
            </a:r>
            <a:endParaRPr lang="en-US" altLang="zh-CN" sz="1400" b="1" dirty="0">
              <a:latin typeface="宋体" panose="02010600030101010101" pitchFamily="2" charset="-122"/>
              <a:ea typeface="宋体" panose="02010600030101010101" pitchFamily="2" charset="-122"/>
            </a:endParaRPr>
          </a:p>
          <a:p>
            <a:pPr marL="180975" indent="0">
              <a:lnSpc>
                <a:spcPct val="120000"/>
              </a:lnSpc>
              <a:buNone/>
            </a:pPr>
            <a:r>
              <a:rPr lang="zh-CN" altLang="en-US" sz="1400" dirty="0">
                <a:latin typeface="宋体" panose="02010600030101010101" pitchFamily="2" charset="-122"/>
                <a:ea typeface="宋体" panose="02010600030101010101" pitchFamily="2" charset="-122"/>
              </a:rPr>
              <a:t>阿里巴巴定于</a:t>
            </a:r>
            <a:r>
              <a:rPr lang="en-US" altLang="zh-CN" sz="1400" dirty="0">
                <a:latin typeface="宋体" panose="02010600030101010101" pitchFamily="2" charset="-122"/>
                <a:ea typeface="宋体" panose="02010600030101010101" pitchFamily="2" charset="-122"/>
              </a:rPr>
              <a:t>2007</a:t>
            </a:r>
            <a:r>
              <a:rPr lang="zh-CN" altLang="en-US" sz="1400" dirty="0">
                <a:latin typeface="宋体" panose="02010600030101010101" pitchFamily="2" charset="-122"/>
                <a:ea typeface="宋体" panose="02010600030101010101" pitchFamily="2" charset="-122"/>
              </a:rPr>
              <a:t>年</a:t>
            </a:r>
            <a:r>
              <a:rPr lang="en-US" altLang="zh-CN" sz="1400" dirty="0">
                <a:latin typeface="宋体" panose="02010600030101010101" pitchFamily="2" charset="-122"/>
                <a:ea typeface="宋体" panose="02010600030101010101" pitchFamily="2" charset="-122"/>
              </a:rPr>
              <a:t>11</a:t>
            </a:r>
            <a:r>
              <a:rPr lang="zh-CN" altLang="en-US" sz="1400" dirty="0">
                <a:latin typeface="宋体" panose="02010600030101010101" pitchFamily="2" charset="-122"/>
                <a:ea typeface="宋体" panose="02010600030101010101" pitchFamily="2" charset="-122"/>
              </a:rPr>
              <a:t>月</a:t>
            </a:r>
            <a:r>
              <a:rPr lang="en-US" altLang="zh-CN" sz="1400" dirty="0">
                <a:latin typeface="宋体" panose="02010600030101010101" pitchFamily="2" charset="-122"/>
                <a:ea typeface="宋体" panose="02010600030101010101" pitchFamily="2" charset="-122"/>
              </a:rPr>
              <a:t>6</a:t>
            </a:r>
            <a:r>
              <a:rPr lang="zh-CN" altLang="en-US" sz="1400" dirty="0">
                <a:latin typeface="宋体" panose="02010600030101010101" pitchFamily="2" charset="-122"/>
                <a:ea typeface="宋体" panose="02010600030101010101" pitchFamily="2" charset="-122"/>
              </a:rPr>
              <a:t>日正式在香港联交所挂牌上市，招股价格在</a:t>
            </a:r>
            <a:r>
              <a:rPr lang="en-US" altLang="zh-CN" sz="1400" dirty="0">
                <a:latin typeface="宋体" panose="02010600030101010101" pitchFamily="2" charset="-122"/>
                <a:ea typeface="宋体" panose="02010600030101010101" pitchFamily="2" charset="-122"/>
              </a:rPr>
              <a:t>12-13.5</a:t>
            </a:r>
            <a:r>
              <a:rPr lang="zh-CN" altLang="en-US" sz="1400" dirty="0">
                <a:latin typeface="宋体" panose="02010600030101010101" pitchFamily="2" charset="-122"/>
                <a:ea typeface="宋体" panose="02010600030101010101" pitchFamily="2" charset="-122"/>
              </a:rPr>
              <a:t>港元之间，融资额最高将达</a:t>
            </a:r>
            <a:r>
              <a:rPr lang="en-US" altLang="zh-CN" sz="1400" dirty="0">
                <a:latin typeface="宋体" panose="02010600030101010101" pitchFamily="2" charset="-122"/>
                <a:ea typeface="宋体" panose="02010600030101010101" pitchFamily="2" charset="-122"/>
              </a:rPr>
              <a:t>14.9</a:t>
            </a:r>
            <a:r>
              <a:rPr lang="zh-CN" altLang="en-US" sz="1400" dirty="0">
                <a:latin typeface="宋体" panose="02010600030101010101" pitchFamily="2" charset="-122"/>
                <a:ea typeface="宋体" panose="02010600030101010101" pitchFamily="2" charset="-122"/>
              </a:rPr>
              <a:t>亿美元。</a:t>
            </a:r>
            <a:endParaRPr lang="en-US" altLang="zh-CN" sz="1400" dirty="0">
              <a:latin typeface="宋体" panose="02010600030101010101" pitchFamily="2" charset="-122"/>
              <a:ea typeface="宋体" panose="02010600030101010101" pitchFamily="2" charset="-122"/>
            </a:endParaRPr>
          </a:p>
          <a:p>
            <a:pPr>
              <a:lnSpc>
                <a:spcPct val="120000"/>
              </a:lnSpc>
              <a:buFont typeface="Wingdings" pitchFamily="2" charset="2"/>
              <a:buChar char="Ø"/>
            </a:pPr>
            <a:r>
              <a:rPr lang="zh-CN" altLang="en-US" sz="1400" dirty="0">
                <a:latin typeface="宋体" panose="02010600030101010101" pitchFamily="2" charset="-122"/>
                <a:ea typeface="宋体" panose="02010600030101010101" pitchFamily="2" charset="-122"/>
              </a:rPr>
              <a:t>重要提示；预期时间表；目录；概要；释义；前瞻性陈述；风险因素；有关本售股章程及全球发售的资料；董事及参与全球发售各方；公司资料；历史及重组；行业概览；业务；财务资料；基础投资者；未来计划及所得款用途；与阿里巴巴集团的关系；关连交易；监督及监管；董事及高级管理人员；主要股东；股本；包销；全球发售安排；如何申请香港发售股份；</a:t>
            </a:r>
            <a:endParaRPr lang="en-US" altLang="zh-CN" sz="1400" dirty="0">
              <a:latin typeface="宋体" panose="02010600030101010101" pitchFamily="2" charset="-122"/>
              <a:ea typeface="宋体" panose="02010600030101010101" pitchFamily="2" charset="-122"/>
            </a:endParaRPr>
          </a:p>
          <a:p>
            <a:pPr>
              <a:lnSpc>
                <a:spcPct val="120000"/>
              </a:lnSpc>
              <a:buFont typeface="Wingdings" pitchFamily="2" charset="2"/>
              <a:buChar char="Ø"/>
            </a:pPr>
            <a:r>
              <a:rPr lang="zh-CN" altLang="en-US" sz="1400" dirty="0">
                <a:latin typeface="宋体" panose="02010600030101010101" pitchFamily="2" charset="-122"/>
                <a:ea typeface="宋体" panose="02010600030101010101" pitchFamily="2" charset="-122"/>
              </a:rPr>
              <a:t>附录一 </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会计师报告</a:t>
            </a:r>
            <a:endParaRPr lang="en-US" altLang="zh-CN" sz="1400" dirty="0">
              <a:latin typeface="宋体" panose="02010600030101010101" pitchFamily="2" charset="-122"/>
              <a:ea typeface="宋体" panose="02010600030101010101" pitchFamily="2" charset="-122"/>
            </a:endParaRPr>
          </a:p>
          <a:p>
            <a:pPr>
              <a:lnSpc>
                <a:spcPct val="120000"/>
              </a:lnSpc>
              <a:buFont typeface="Wingdings" pitchFamily="2" charset="2"/>
              <a:buChar char="Ø"/>
            </a:pPr>
            <a:r>
              <a:rPr lang="zh-CN" altLang="en-US" sz="1400" dirty="0">
                <a:latin typeface="宋体" panose="02010600030101010101" pitchFamily="2" charset="-122"/>
                <a:ea typeface="宋体" panose="02010600030101010101" pitchFamily="2" charset="-122"/>
              </a:rPr>
              <a:t>附录二 </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未经审核备考财务资料</a:t>
            </a:r>
            <a:endParaRPr lang="en-US" altLang="zh-CN" sz="1400" dirty="0">
              <a:latin typeface="宋体" panose="02010600030101010101" pitchFamily="2" charset="-122"/>
              <a:ea typeface="宋体" panose="02010600030101010101" pitchFamily="2" charset="-122"/>
            </a:endParaRPr>
          </a:p>
          <a:p>
            <a:pPr>
              <a:lnSpc>
                <a:spcPct val="120000"/>
              </a:lnSpc>
              <a:buFont typeface="Wingdings" pitchFamily="2" charset="2"/>
              <a:buChar char="Ø"/>
            </a:pPr>
            <a:r>
              <a:rPr lang="zh-CN" altLang="en-US" sz="1400" dirty="0">
                <a:latin typeface="宋体" panose="02010600030101010101" pitchFamily="2" charset="-122"/>
                <a:ea typeface="宋体" panose="02010600030101010101" pitchFamily="2" charset="-122"/>
              </a:rPr>
              <a:t>附录三 </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溢利预测</a:t>
            </a:r>
            <a:endParaRPr lang="en-US" altLang="zh-CN" sz="1400" dirty="0">
              <a:latin typeface="宋体" panose="02010600030101010101" pitchFamily="2" charset="-122"/>
              <a:ea typeface="宋体" panose="02010600030101010101" pitchFamily="2" charset="-122"/>
            </a:endParaRPr>
          </a:p>
          <a:p>
            <a:pPr>
              <a:lnSpc>
                <a:spcPct val="120000"/>
              </a:lnSpc>
              <a:buFont typeface="Wingdings" pitchFamily="2" charset="2"/>
              <a:buChar char="Ø"/>
            </a:pPr>
            <a:r>
              <a:rPr lang="zh-CN" altLang="en-US" sz="1400" dirty="0">
                <a:latin typeface="宋体" panose="02010600030101010101" pitchFamily="2" charset="-122"/>
                <a:ea typeface="宋体" panose="02010600030101010101" pitchFamily="2" charset="-122"/>
              </a:rPr>
              <a:t>附录四 </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物业估值</a:t>
            </a:r>
            <a:endParaRPr lang="en-US" altLang="zh-CN" sz="1400" dirty="0">
              <a:latin typeface="宋体" panose="02010600030101010101" pitchFamily="2" charset="-122"/>
              <a:ea typeface="宋体" panose="02010600030101010101" pitchFamily="2" charset="-122"/>
            </a:endParaRPr>
          </a:p>
          <a:p>
            <a:pPr>
              <a:lnSpc>
                <a:spcPct val="120000"/>
              </a:lnSpc>
              <a:buFont typeface="Wingdings" pitchFamily="2" charset="2"/>
              <a:buChar char="Ø"/>
            </a:pPr>
            <a:r>
              <a:rPr lang="zh-CN" altLang="en-US" sz="1400" dirty="0">
                <a:latin typeface="宋体" panose="02010600030101010101" pitchFamily="2" charset="-122"/>
                <a:ea typeface="宋体" panose="02010600030101010101" pitchFamily="2" charset="-122"/>
              </a:rPr>
              <a:t>附录五 </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税项及外汇</a:t>
            </a:r>
            <a:endParaRPr lang="en-US" altLang="zh-CN" sz="1400" dirty="0">
              <a:latin typeface="宋体" panose="02010600030101010101" pitchFamily="2" charset="-122"/>
              <a:ea typeface="宋体" panose="02010600030101010101" pitchFamily="2" charset="-122"/>
            </a:endParaRPr>
          </a:p>
          <a:p>
            <a:pPr>
              <a:lnSpc>
                <a:spcPct val="120000"/>
              </a:lnSpc>
              <a:buFont typeface="Wingdings" pitchFamily="2" charset="2"/>
              <a:buChar char="Ø"/>
            </a:pPr>
            <a:r>
              <a:rPr lang="zh-CN" altLang="en-US" sz="1400" dirty="0">
                <a:latin typeface="宋体" panose="02010600030101010101" pitchFamily="2" charset="-122"/>
                <a:ea typeface="宋体" panose="02010600030101010101" pitchFamily="2" charset="-122"/>
              </a:rPr>
              <a:t>附录六 </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本公司组织章程及开曼群岛公司法概要</a:t>
            </a:r>
            <a:endParaRPr lang="en-US" altLang="zh-CN" sz="1400" dirty="0">
              <a:latin typeface="宋体" panose="02010600030101010101" pitchFamily="2" charset="-122"/>
              <a:ea typeface="宋体" panose="02010600030101010101" pitchFamily="2" charset="-122"/>
            </a:endParaRPr>
          </a:p>
          <a:p>
            <a:pPr>
              <a:lnSpc>
                <a:spcPct val="120000"/>
              </a:lnSpc>
              <a:buFont typeface="Wingdings" pitchFamily="2" charset="2"/>
              <a:buChar char="Ø"/>
            </a:pPr>
            <a:r>
              <a:rPr lang="zh-CN" altLang="en-US" sz="1400" dirty="0">
                <a:latin typeface="宋体" panose="02010600030101010101" pitchFamily="2" charset="-122"/>
                <a:ea typeface="宋体" panose="02010600030101010101" pitchFamily="2" charset="-122"/>
              </a:rPr>
              <a:t>附录七 </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法定及一般数据</a:t>
            </a:r>
            <a:endParaRPr lang="en-US" altLang="zh-CN" sz="1400" dirty="0">
              <a:latin typeface="宋体" panose="02010600030101010101" pitchFamily="2" charset="-122"/>
              <a:ea typeface="宋体" panose="02010600030101010101" pitchFamily="2" charset="-122"/>
            </a:endParaRPr>
          </a:p>
          <a:p>
            <a:pPr>
              <a:lnSpc>
                <a:spcPct val="120000"/>
              </a:lnSpc>
              <a:buFont typeface="Wingdings" pitchFamily="2" charset="2"/>
              <a:buChar char="Ø"/>
            </a:pPr>
            <a:r>
              <a:rPr lang="zh-CN" altLang="en-US" sz="1400" dirty="0">
                <a:latin typeface="宋体" panose="02010600030101010101" pitchFamily="2" charset="-122"/>
                <a:ea typeface="宋体" panose="02010600030101010101" pitchFamily="2" charset="-122"/>
              </a:rPr>
              <a:t>附录八 </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送呈公司注册处及备查文件</a:t>
            </a:r>
          </a:p>
          <a:p>
            <a:endParaRPr lang="zh-CN" altLang="en-US" sz="1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29</a:t>
            </a:fld>
            <a:endParaRPr lang="zh-CN" altLang="en-US"/>
          </a:p>
        </p:txBody>
      </p:sp>
      <p:pic>
        <p:nvPicPr>
          <p:cNvPr id="6" name="图片 5" descr="阿里巴巴.jpg">
            <a:extLst>
              <a:ext uri="{FF2B5EF4-FFF2-40B4-BE49-F238E27FC236}">
                <a16:creationId xmlns:a16="http://schemas.microsoft.com/office/drawing/2014/main" id="{8878A376-19E6-476E-B4D8-41AB6830AFE5}"/>
              </a:ext>
            </a:extLst>
          </p:cNvPr>
          <p:cNvPicPr>
            <a:picLocks noChangeAspect="1"/>
          </p:cNvPicPr>
          <p:nvPr/>
        </p:nvPicPr>
        <p:blipFill>
          <a:blip r:embed="rId2" cstate="print"/>
          <a:stretch>
            <a:fillRect/>
          </a:stretch>
        </p:blipFill>
        <p:spPr>
          <a:xfrm>
            <a:off x="8134350" y="3764782"/>
            <a:ext cx="3219450" cy="1514475"/>
          </a:xfrm>
          <a:prstGeom prst="rect">
            <a:avLst/>
          </a:prstGeom>
        </p:spPr>
      </p:pic>
    </p:spTree>
    <p:extLst>
      <p:ext uri="{BB962C8B-B14F-4D97-AF65-F5344CB8AC3E}">
        <p14:creationId xmlns:p14="http://schemas.microsoft.com/office/powerpoint/2010/main" val="4201389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证券发行与承销概述</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r>
              <a:rPr lang="zh-CN" altLang="en-US" dirty="0">
                <a:latin typeface="宋体" panose="02010600030101010101" pitchFamily="2" charset="-122"/>
                <a:ea typeface="宋体" panose="02010600030101010101" pitchFamily="2" charset="-122"/>
              </a:rPr>
              <a:t>证券发行活动的市场主体 </a:t>
            </a:r>
          </a:p>
          <a:p>
            <a:r>
              <a:rPr lang="zh-CN" altLang="en-US" dirty="0">
                <a:latin typeface="宋体" panose="02010600030101010101" pitchFamily="2" charset="-122"/>
                <a:ea typeface="宋体" panose="02010600030101010101" pitchFamily="2" charset="-122"/>
              </a:rPr>
              <a:t>证券发行的基本类型 </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证券发行的原则 </a:t>
            </a:r>
          </a:p>
          <a:p>
            <a:r>
              <a:rPr lang="zh-CN" altLang="en-US" dirty="0">
                <a:latin typeface="宋体" panose="02010600030101010101" pitchFamily="2" charset="-122"/>
                <a:ea typeface="宋体" panose="02010600030101010101" pitchFamily="2" charset="-122"/>
              </a:rPr>
              <a:t>证券发行的管理体制 </a:t>
            </a:r>
          </a:p>
          <a:p>
            <a:r>
              <a:rPr lang="zh-CN" altLang="en-US" dirty="0">
                <a:latin typeface="宋体" panose="02010600030101010101" pitchFamily="2" charset="-122"/>
                <a:ea typeface="宋体" panose="02010600030101010101" pitchFamily="2" charset="-122"/>
              </a:rPr>
              <a:t>发行者与投资银行的双向选择 </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a:t>
            </a:fld>
            <a:endParaRPr lang="zh-CN" altLang="en-US"/>
          </a:p>
        </p:txBody>
      </p:sp>
    </p:spTree>
    <p:extLst>
      <p:ext uri="{BB962C8B-B14F-4D97-AF65-F5344CB8AC3E}">
        <p14:creationId xmlns:p14="http://schemas.microsoft.com/office/powerpoint/2010/main" val="3172556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755650" y="183222"/>
            <a:ext cx="10515600" cy="615511"/>
          </a:xfrm>
        </p:spPr>
        <p:txBody>
          <a:bodyPr>
            <a:normAutofit/>
          </a:bodyPr>
          <a:lstStyle/>
          <a:p>
            <a:r>
              <a:rPr lang="zh-CN" altLang="en-US" sz="2800" dirty="0">
                <a:latin typeface="宋体" panose="02010600030101010101" pitchFamily="2" charset="-122"/>
                <a:ea typeface="宋体" panose="02010600030101010101" pitchFamily="2" charset="-122"/>
              </a:rPr>
              <a:t>阿里巴巴</a:t>
            </a:r>
            <a:r>
              <a:rPr lang="en-US" altLang="zh-CN" sz="2800" dirty="0">
                <a:latin typeface="宋体" panose="02010600030101010101" pitchFamily="2" charset="-122"/>
                <a:ea typeface="宋体" panose="02010600030101010101" pitchFamily="2" charset="-122"/>
              </a:rPr>
              <a:t>2007</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798733"/>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30</a:t>
            </a:fld>
            <a:endParaRPr lang="zh-CN" altLang="en-US"/>
          </a:p>
        </p:txBody>
      </p:sp>
      <p:pic>
        <p:nvPicPr>
          <p:cNvPr id="6" name="Picture 2">
            <a:extLst>
              <a:ext uri="{FF2B5EF4-FFF2-40B4-BE49-F238E27FC236}">
                <a16:creationId xmlns:a16="http://schemas.microsoft.com/office/drawing/2014/main" id="{3827E673-5421-4E7B-A53C-D684C6EBA269}"/>
              </a:ext>
            </a:extLst>
          </p:cNvPr>
          <p:cNvPicPr>
            <a:picLocks noChangeAspect="1" noChangeArrowheads="1"/>
          </p:cNvPicPr>
          <p:nvPr/>
        </p:nvPicPr>
        <p:blipFill>
          <a:blip r:embed="rId2" cstate="print"/>
          <a:srcRect/>
          <a:stretch>
            <a:fillRect/>
          </a:stretch>
        </p:blipFill>
        <p:spPr bwMode="auto">
          <a:xfrm>
            <a:off x="2631831" y="856844"/>
            <a:ext cx="5728398" cy="5877188"/>
          </a:xfrm>
          <a:prstGeom prst="rect">
            <a:avLst/>
          </a:prstGeom>
          <a:noFill/>
          <a:ln w="9525">
            <a:noFill/>
            <a:miter lim="800000"/>
            <a:headEnd/>
            <a:tailEnd/>
          </a:ln>
        </p:spPr>
      </p:pic>
    </p:spTree>
    <p:extLst>
      <p:ext uri="{BB962C8B-B14F-4D97-AF65-F5344CB8AC3E}">
        <p14:creationId xmlns:p14="http://schemas.microsoft.com/office/powerpoint/2010/main" val="3022829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阿里巴巴</a:t>
            </a:r>
            <a:r>
              <a:rPr lang="en-US" altLang="zh-CN" sz="2800" dirty="0">
                <a:latin typeface="宋体" panose="02010600030101010101" pitchFamily="2" charset="-122"/>
                <a:ea typeface="宋体" panose="02010600030101010101" pitchFamily="2" charset="-122"/>
              </a:rPr>
              <a:t>2014</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r>
              <a:rPr lang="zh-CN" altLang="en-US" sz="1800" b="1" dirty="0">
                <a:latin typeface="宋体" panose="02010600030101010101" pitchFamily="2" charset="-122"/>
                <a:ea typeface="宋体" panose="02010600030101010101" pitchFamily="2" charset="-122"/>
              </a:rPr>
              <a:t>阿里巴巴（</a:t>
            </a:r>
            <a:r>
              <a:rPr lang="en-US" altLang="zh-CN" sz="1800" b="1" dirty="0">
                <a:latin typeface="宋体" panose="02010600030101010101" pitchFamily="2" charset="-122"/>
                <a:ea typeface="宋体" panose="02010600030101010101" pitchFamily="2" charset="-122"/>
              </a:rPr>
              <a:t>BABA</a:t>
            </a:r>
            <a:r>
              <a:rPr lang="zh-CN" altLang="en-US" sz="1800" b="1" dirty="0">
                <a:latin typeface="宋体" panose="02010600030101010101" pitchFamily="2" charset="-122"/>
                <a:ea typeface="宋体" panose="02010600030101010101" pitchFamily="2" charset="-122"/>
              </a:rPr>
              <a:t>）</a:t>
            </a:r>
            <a:endParaRPr lang="en-US" altLang="zh-CN" sz="1800" b="1"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2014</a:t>
            </a:r>
            <a:r>
              <a:rPr lang="zh-CN" altLang="en-US" sz="1800" dirty="0">
                <a:latin typeface="宋体" panose="02010600030101010101" pitchFamily="2" charset="-122"/>
                <a:ea typeface="宋体" panose="02010600030101010101" pitchFamily="2" charset="-122"/>
              </a:rPr>
              <a:t>年</a:t>
            </a:r>
            <a:r>
              <a:rPr lang="en-US" altLang="zh-CN" sz="1800" dirty="0">
                <a:latin typeface="宋体" panose="02010600030101010101" pitchFamily="2" charset="-122"/>
                <a:ea typeface="宋体" panose="02010600030101010101" pitchFamily="2" charset="-122"/>
              </a:rPr>
              <a:t>9</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19</a:t>
            </a:r>
            <a:r>
              <a:rPr lang="zh-CN" altLang="en-US" sz="1800" dirty="0">
                <a:latin typeface="宋体" panose="02010600030101010101" pitchFamily="2" charset="-122"/>
                <a:ea typeface="宋体" panose="02010600030101010101" pitchFamily="2" charset="-122"/>
              </a:rPr>
              <a:t>日纽交所上市</a:t>
            </a:r>
            <a:endParaRPr lang="en-US" altLang="zh-CN" sz="18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主承销商：瑞信、德意志银行、高盛、摩根大通、摩根士丹利、花旗集团</a:t>
            </a:r>
            <a:endParaRPr lang="en-US" altLang="zh-CN" sz="18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估值：</a:t>
            </a:r>
            <a:r>
              <a:rPr lang="en-US" altLang="zh-CN" sz="1800" dirty="0">
                <a:latin typeface="宋体" panose="02010600030101010101" pitchFamily="2" charset="-122"/>
                <a:ea typeface="宋体" panose="02010600030101010101" pitchFamily="2" charset="-122"/>
              </a:rPr>
              <a:t>2314</a:t>
            </a:r>
            <a:r>
              <a:rPr lang="zh-CN" altLang="en-US" sz="1800" dirty="0">
                <a:latin typeface="宋体" panose="02010600030101010101" pitchFamily="2" charset="-122"/>
                <a:ea typeface="宋体" panose="02010600030101010101" pitchFamily="2" charset="-122"/>
              </a:rPr>
              <a:t>亿美元</a:t>
            </a:r>
            <a:endParaRPr lang="en-US" altLang="zh-CN" sz="18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融资：</a:t>
            </a:r>
            <a:r>
              <a:rPr lang="en-US" altLang="zh-CN" sz="1800" dirty="0">
                <a:latin typeface="宋体" panose="02010600030101010101" pitchFamily="2" charset="-122"/>
                <a:ea typeface="宋体" panose="02010600030101010101" pitchFamily="2" charset="-122"/>
              </a:rPr>
              <a:t>218</a:t>
            </a:r>
            <a:r>
              <a:rPr lang="zh-CN" altLang="en-US" sz="1800" dirty="0">
                <a:latin typeface="宋体" panose="02010600030101010101" pitchFamily="2" charset="-122"/>
                <a:ea typeface="宋体" panose="02010600030101010101" pitchFamily="2" charset="-122"/>
              </a:rPr>
              <a:t>亿美元</a:t>
            </a:r>
            <a:endParaRPr lang="en-US" altLang="zh-CN" sz="18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发行价：</a:t>
            </a:r>
            <a:r>
              <a:rPr lang="en-US" altLang="zh-CN" sz="1800" dirty="0">
                <a:latin typeface="宋体" panose="02010600030101010101" pitchFamily="2" charset="-122"/>
                <a:ea typeface="宋体" panose="02010600030101010101" pitchFamily="2" charset="-122"/>
              </a:rPr>
              <a:t>68</a:t>
            </a:r>
            <a:r>
              <a:rPr lang="zh-CN" altLang="en-US" sz="1800" dirty="0">
                <a:latin typeface="宋体" panose="02010600030101010101" pitchFamily="2" charset="-122"/>
                <a:ea typeface="宋体" panose="02010600030101010101" pitchFamily="2" charset="-122"/>
              </a:rPr>
              <a:t>美元</a:t>
            </a:r>
            <a:endParaRPr lang="en-US" altLang="zh-CN" sz="18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首日开盘价：</a:t>
            </a:r>
            <a:r>
              <a:rPr lang="en-US" altLang="zh-CN" sz="1800" dirty="0">
                <a:latin typeface="宋体" panose="02010600030101010101" pitchFamily="2" charset="-122"/>
                <a:ea typeface="宋体" panose="02010600030101010101" pitchFamily="2" charset="-122"/>
              </a:rPr>
              <a:t>92.7</a:t>
            </a:r>
            <a:r>
              <a:rPr lang="zh-CN" altLang="en-US" sz="1800" dirty="0">
                <a:latin typeface="宋体" panose="02010600030101010101" pitchFamily="2" charset="-122"/>
                <a:ea typeface="宋体" panose="02010600030101010101" pitchFamily="2" charset="-122"/>
              </a:rPr>
              <a:t>美元</a:t>
            </a:r>
            <a:endParaRPr lang="en-US" altLang="zh-CN" sz="18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首日收盘价：</a:t>
            </a:r>
            <a:r>
              <a:rPr lang="en-US" altLang="zh-CN" sz="1800" dirty="0">
                <a:latin typeface="宋体" panose="02010600030101010101" pitchFamily="2" charset="-122"/>
                <a:ea typeface="宋体" panose="02010600030101010101" pitchFamily="2" charset="-122"/>
              </a:rPr>
              <a:t>93.89</a:t>
            </a:r>
            <a:r>
              <a:rPr lang="zh-CN" altLang="en-US" sz="1800" dirty="0">
                <a:latin typeface="宋体" panose="02010600030101010101" pitchFamily="2" charset="-122"/>
                <a:ea typeface="宋体" panose="02010600030101010101" pitchFamily="2" charset="-122"/>
              </a:rPr>
              <a:t>美元</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31</a:t>
            </a:fld>
            <a:endParaRPr lang="zh-CN" altLang="en-US"/>
          </a:p>
        </p:txBody>
      </p:sp>
    </p:spTree>
    <p:extLst>
      <p:ext uri="{BB962C8B-B14F-4D97-AF65-F5344CB8AC3E}">
        <p14:creationId xmlns:p14="http://schemas.microsoft.com/office/powerpoint/2010/main" val="1979360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股票的发行业务：公募发行</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612762"/>
            <a:ext cx="10515600" cy="4564201"/>
          </a:xfrm>
        </p:spPr>
        <p:txBody>
          <a:bodyPr>
            <a:noAutofit/>
          </a:bodyPr>
          <a:lstStyle/>
          <a:p>
            <a:r>
              <a:rPr lang="zh-CN" altLang="en-US" sz="2000" b="1" dirty="0">
                <a:latin typeface="宋体" panose="02010600030101010101" pitchFamily="2" charset="-122"/>
                <a:ea typeface="宋体" panose="02010600030101010101" pitchFamily="2" charset="-122"/>
              </a:rPr>
              <a:t>组织承销团与分销团</a:t>
            </a:r>
            <a:endParaRPr lang="en-US" altLang="zh-CN" sz="2000" b="1"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如果发行人的证券数量数额较大时，一家投资银行可能难以承受，则牵头经理人（最早的那家投资银行）可以组成辛迪加或承销团，有多家投资银行一起承销</a:t>
            </a:r>
            <a:endParaRPr lang="en-US" altLang="zh-CN" sz="20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如果牵头经理人不止一家，整个集团就被称为联合牵头经理人</a:t>
            </a:r>
            <a:endParaRPr lang="en-US" altLang="zh-CN" sz="20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集团里有牵头经理人，经理人，主承销商，辅承销商，次承销商</a:t>
            </a:r>
            <a:endParaRPr lang="en-US" altLang="zh-CN" sz="20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作为主承销商的投资银行负有组织承销团的全部责任和权限，如承销团成员的选择，每个成员的承销比例，承销手续费的分配等。</a:t>
            </a:r>
            <a:endParaRPr lang="en-US" altLang="zh-CN" sz="20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承销团成员要自负盈亏，负责承销一定比例的证券</a:t>
            </a:r>
            <a:endParaRPr lang="en-US" altLang="zh-CN" sz="20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分销团成员是那些不属于承销团的机构，通常不自行约定承销额，而是从承销团成员那里购得证券在出售给公众，并按销售额计收手续费</a:t>
            </a:r>
            <a:endParaRPr lang="en-US" altLang="zh-CN" sz="2000" dirty="0">
              <a:latin typeface="宋体" panose="02010600030101010101" pitchFamily="2" charset="-122"/>
              <a:ea typeface="宋体" panose="02010600030101010101" pitchFamily="2" charset="-122"/>
            </a:endParaRPr>
          </a:p>
          <a:p>
            <a:endParaRPr lang="zh-CN" altLang="en-US"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32</a:t>
            </a:fld>
            <a:endParaRPr lang="zh-CN" altLang="en-US"/>
          </a:p>
        </p:txBody>
      </p:sp>
    </p:spTree>
    <p:extLst>
      <p:ext uri="{BB962C8B-B14F-4D97-AF65-F5344CB8AC3E}">
        <p14:creationId xmlns:p14="http://schemas.microsoft.com/office/powerpoint/2010/main" val="3354650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397716"/>
          </a:xfrm>
        </p:spPr>
        <p:txBody>
          <a:bodyPr>
            <a:normAutofit fontScale="90000"/>
          </a:bodyPr>
          <a:lstStyle/>
          <a:p>
            <a:r>
              <a:rPr lang="zh-CN" altLang="en-US" sz="3200" dirty="0">
                <a:latin typeface="宋体" panose="02010600030101010101" pitchFamily="2" charset="-122"/>
                <a:ea typeface="宋体" panose="02010600030101010101" pitchFamily="2" charset="-122"/>
              </a:rPr>
              <a:t>股票的发行业务：公募发行</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010107"/>
            <a:ext cx="10776196" cy="5166856"/>
          </a:xfrm>
        </p:spPr>
        <p:txBody>
          <a:bodyPr>
            <a:noAutofit/>
          </a:bodyPr>
          <a:lstStyle/>
          <a:p>
            <a:r>
              <a:rPr lang="zh-CN" altLang="en-US" sz="2400" b="1" dirty="0">
                <a:latin typeface="宋体" panose="02010600030101010101" pitchFamily="2" charset="-122"/>
                <a:ea typeface="宋体" panose="02010600030101010101" pitchFamily="2" charset="-122"/>
              </a:rPr>
              <a:t>承销方式</a:t>
            </a:r>
            <a:endParaRPr lang="en-US" altLang="zh-CN" sz="2400" b="1"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400" b="1" dirty="0">
                <a:latin typeface="宋体" panose="02010600030101010101" pitchFamily="2" charset="-122"/>
                <a:ea typeface="宋体" panose="02010600030101010101" pitchFamily="2" charset="-122"/>
              </a:rPr>
              <a:t>全额包销</a:t>
            </a:r>
            <a:endParaRPr lang="en-US" altLang="zh-CN" sz="2400" b="1" dirty="0">
              <a:latin typeface="宋体" panose="02010600030101010101" pitchFamily="2" charset="-122"/>
              <a:ea typeface="宋体" panose="02010600030101010101" pitchFamily="2" charset="-122"/>
            </a:endParaRPr>
          </a:p>
          <a:p>
            <a:pPr marL="719138" indent="0">
              <a:buNone/>
            </a:pPr>
            <a:r>
              <a:rPr lang="zh-CN" altLang="en-US" sz="2400" dirty="0">
                <a:latin typeface="宋体" panose="02010600030101010101" pitchFamily="2" charset="-122"/>
                <a:ea typeface="宋体" panose="02010600030101010101" pitchFamily="2" charset="-122"/>
              </a:rPr>
              <a:t>投资银行按议定价格直接从发行者手中购进将要发行的全部证券，然后在出售给投资者。投资银行承担销售和价格的全部风险，通过扩大包销差价来得到补偿。</a:t>
            </a:r>
            <a:endParaRPr lang="en-US" altLang="zh-CN" sz="24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400" b="1" dirty="0">
                <a:latin typeface="宋体" panose="02010600030101010101" pitchFamily="2" charset="-122"/>
                <a:ea typeface="宋体" panose="02010600030101010101" pitchFamily="2" charset="-122"/>
              </a:rPr>
              <a:t>余额包销</a:t>
            </a:r>
            <a:endParaRPr lang="en-US" altLang="zh-CN" sz="2400" b="1" dirty="0">
              <a:latin typeface="宋体" panose="02010600030101010101" pitchFamily="2" charset="-122"/>
              <a:ea typeface="宋体" panose="02010600030101010101" pitchFamily="2" charset="-122"/>
            </a:endParaRPr>
          </a:p>
          <a:p>
            <a:pPr marL="719138" indent="0">
              <a:buNone/>
            </a:pPr>
            <a:r>
              <a:rPr lang="zh-CN" altLang="en-US" sz="2400" dirty="0">
                <a:latin typeface="宋体" panose="02010600030101010101" pitchFamily="2" charset="-122"/>
                <a:ea typeface="宋体" panose="02010600030101010101" pitchFamily="2" charset="-122"/>
              </a:rPr>
              <a:t>通常发生在股东行使其优先认股权时，若股东按优先认股权认购股份后还有余额，承销商有义务全部买进这部分剩余股票，然后再转售给投资公众。</a:t>
            </a:r>
            <a:endParaRPr lang="en-US" altLang="zh-CN" sz="24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400" b="1" dirty="0">
                <a:latin typeface="宋体" panose="02010600030101010101" pitchFamily="2" charset="-122"/>
                <a:ea typeface="宋体" panose="02010600030101010101" pitchFamily="2" charset="-122"/>
              </a:rPr>
              <a:t>代销</a:t>
            </a:r>
            <a:endParaRPr lang="en-US" altLang="zh-CN" sz="2400" b="1" dirty="0">
              <a:latin typeface="宋体" panose="02010600030101010101" pitchFamily="2" charset="-122"/>
              <a:ea typeface="宋体" panose="02010600030101010101" pitchFamily="2" charset="-122"/>
            </a:endParaRPr>
          </a:p>
          <a:p>
            <a:pPr marL="719138" indent="0">
              <a:buNone/>
            </a:pPr>
            <a:r>
              <a:rPr lang="zh-CN" altLang="en-US" sz="2400" dirty="0">
                <a:latin typeface="宋体" panose="02010600030101010101" pitchFamily="2" charset="-122"/>
                <a:ea typeface="宋体" panose="02010600030101010101" pitchFamily="2" charset="-122"/>
              </a:rPr>
              <a:t>承销商只作为发行公司的证券销售代理人，按照规定的发行条件尽力推销证券，发行结束后未售出的证券退还给发行人，承销商不承担发行风险。</a:t>
            </a:r>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886474"/>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33</a:t>
            </a:fld>
            <a:endParaRPr lang="zh-CN" altLang="en-US"/>
          </a:p>
        </p:txBody>
      </p:sp>
    </p:spTree>
    <p:extLst>
      <p:ext uri="{BB962C8B-B14F-4D97-AF65-F5344CB8AC3E}">
        <p14:creationId xmlns:p14="http://schemas.microsoft.com/office/powerpoint/2010/main" val="3613312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股票的发行业务：公募发行</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r>
              <a:rPr lang="zh-CN" altLang="en-US" sz="2400" b="1" dirty="0">
                <a:latin typeface="宋体" panose="02010600030101010101" pitchFamily="2" charset="-122"/>
                <a:ea typeface="宋体" panose="02010600030101010101" pitchFamily="2" charset="-122"/>
              </a:rPr>
              <a:t>路演</a:t>
            </a:r>
            <a:endParaRPr lang="en-US" altLang="zh-CN" sz="2400" b="1"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发行人的一种自我推介活动</a:t>
            </a:r>
            <a:endParaRPr lang="en-US" altLang="zh-CN" sz="24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创造对新证券的需求</a:t>
            </a:r>
            <a:endParaRPr lang="en-US" altLang="zh-CN" sz="24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使新证券在发售上市之后表面良好</a:t>
            </a:r>
            <a:endParaRPr lang="en-US" altLang="zh-CN" sz="24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树立公司的良好形象，坚定投资者长期投资的信心</a:t>
            </a:r>
            <a:endParaRPr lang="en-US" altLang="zh-CN" sz="24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准确的估计投资者对新股的需求水平，并据此调整最终的发行价格及发行数量</a:t>
            </a:r>
          </a:p>
          <a:p>
            <a:endParaRPr lang="zh-CN" altLang="en-US"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34</a:t>
            </a:fld>
            <a:endParaRPr lang="zh-CN" altLang="en-US"/>
          </a:p>
        </p:txBody>
      </p:sp>
    </p:spTree>
    <p:extLst>
      <p:ext uri="{BB962C8B-B14F-4D97-AF65-F5344CB8AC3E}">
        <p14:creationId xmlns:p14="http://schemas.microsoft.com/office/powerpoint/2010/main" val="484786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股票的发行业务：公募发行</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489365"/>
            <a:ext cx="11013636" cy="4687598"/>
          </a:xfrm>
        </p:spPr>
        <p:txBody>
          <a:bodyPr>
            <a:normAutofit/>
          </a:bodyPr>
          <a:lstStyle/>
          <a:p>
            <a:r>
              <a:rPr lang="zh-CN" altLang="en-US" sz="2000" b="1" dirty="0">
                <a:latin typeface="宋体" panose="02010600030101010101" pitchFamily="2" charset="-122"/>
                <a:ea typeface="宋体" panose="02010600030101010101" pitchFamily="2" charset="-122"/>
              </a:rPr>
              <a:t>销售</a:t>
            </a:r>
            <a:endParaRPr lang="en-US" altLang="zh-CN" sz="2000" b="1"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p"/>
            </a:pPr>
            <a:r>
              <a:rPr lang="zh-CN" altLang="en-US" sz="2000" b="1" dirty="0">
                <a:latin typeface="宋体" panose="02010600030101010101" pitchFamily="2" charset="-122"/>
                <a:ea typeface="宋体" panose="02010600030101010101" pitchFamily="2" charset="-122"/>
              </a:rPr>
              <a:t>回拨机制</a:t>
            </a:r>
            <a:endParaRPr lang="en-US" altLang="zh-CN" sz="2000" b="1" dirty="0">
              <a:latin typeface="宋体" panose="02010600030101010101" pitchFamily="2" charset="-122"/>
              <a:ea typeface="宋体" panose="02010600030101010101" pitchFamily="2" charset="-122"/>
            </a:endParaRPr>
          </a:p>
          <a:p>
            <a:pPr marL="1004888" indent="-28575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公司上市发行多采用网下向符合条件的投资者询价配售（网下发行）和网上社会公众投资者定价发行（网上发行）相结合的方式进行。</a:t>
            </a:r>
            <a:endParaRPr lang="en-US" altLang="zh-CN" sz="2000" dirty="0">
              <a:latin typeface="宋体" panose="02010600030101010101" pitchFamily="2" charset="-122"/>
              <a:ea typeface="宋体" panose="02010600030101010101" pitchFamily="2" charset="-122"/>
            </a:endParaRPr>
          </a:p>
          <a:p>
            <a:pPr marL="1004888" indent="-28575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回拨机制是指通过向机构投资者询价并确定价格，对一般投资者上网定价发行，然后根据一般投资者的申购情况，最终确定对机构投资者和一般投资者的股票分配量。</a:t>
            </a:r>
            <a:endParaRPr lang="en-US" altLang="zh-CN" sz="2000" dirty="0">
              <a:latin typeface="宋体" panose="02010600030101010101" pitchFamily="2" charset="-122"/>
              <a:ea typeface="宋体" panose="02010600030101010101" pitchFamily="2" charset="-122"/>
            </a:endParaRPr>
          </a:p>
          <a:p>
            <a:pPr marL="1004888" indent="-28575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由于一般投资者不参与新股的询价和定价过程，</a:t>
            </a:r>
            <a:r>
              <a:rPr lang="zh-CN" altLang="en-US" sz="2000" b="1" dirty="0">
                <a:latin typeface="宋体" panose="02010600030101010101" pitchFamily="2" charset="-122"/>
                <a:ea typeface="宋体" panose="02010600030101010101" pitchFamily="2" charset="-122"/>
              </a:rPr>
              <a:t>回拨机制可以保护一般投资者的利益</a:t>
            </a:r>
            <a:endParaRPr lang="en-US" altLang="zh-CN" sz="2000" b="1" dirty="0">
              <a:latin typeface="宋体" panose="02010600030101010101" pitchFamily="2" charset="-122"/>
              <a:ea typeface="宋体" panose="02010600030101010101" pitchFamily="2" charset="-122"/>
            </a:endParaRPr>
          </a:p>
          <a:p>
            <a:pPr marL="1004888" indent="-285750">
              <a:buFont typeface="Wingdings" panose="05000000000000000000" pitchFamily="2" charset="2"/>
              <a:buChar char="ü"/>
            </a:pPr>
            <a:r>
              <a:rPr lang="zh-CN" altLang="en-US" sz="2000" b="1" dirty="0">
                <a:latin typeface="宋体" panose="02010600030101010101" pitchFamily="2" charset="-122"/>
                <a:ea typeface="宋体" panose="02010600030101010101" pitchFamily="2" charset="-122"/>
              </a:rPr>
              <a:t>回拨机制有利于新股的市场化定价</a:t>
            </a:r>
            <a:endParaRPr lang="en-US" altLang="zh-CN" sz="2000" b="1" dirty="0">
              <a:latin typeface="宋体" panose="02010600030101010101" pitchFamily="2" charset="-122"/>
              <a:ea typeface="宋体" panose="02010600030101010101" pitchFamily="2" charset="-122"/>
            </a:endParaRPr>
          </a:p>
          <a:p>
            <a:pPr marL="1163638" indent="-360363">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定价低，一般投资者参与增加，中签率低，回拨比例高，机构获得配售数量变少；反之亦然。</a:t>
            </a:r>
            <a:endParaRPr lang="en-US" altLang="zh-CN" sz="2000" dirty="0">
              <a:latin typeface="宋体" panose="02010600030101010101" pitchFamily="2" charset="-122"/>
              <a:ea typeface="宋体" panose="02010600030101010101" pitchFamily="2" charset="-122"/>
            </a:endParaRPr>
          </a:p>
          <a:p>
            <a:pPr marL="1163638" indent="-360363">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定价低，一般投资者得到更多；定价高，机构得到更多</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35</a:t>
            </a:fld>
            <a:endParaRPr lang="zh-CN" altLang="en-US"/>
          </a:p>
        </p:txBody>
      </p:sp>
    </p:spTree>
    <p:extLst>
      <p:ext uri="{BB962C8B-B14F-4D97-AF65-F5344CB8AC3E}">
        <p14:creationId xmlns:p14="http://schemas.microsoft.com/office/powerpoint/2010/main" val="2269544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244685"/>
            <a:ext cx="10515600" cy="572733"/>
          </a:xfrm>
        </p:spPr>
        <p:txBody>
          <a:bodyPr>
            <a:normAutofit/>
          </a:bodyPr>
          <a:lstStyle/>
          <a:p>
            <a:r>
              <a:rPr lang="zh-CN" altLang="en-US" sz="3200" dirty="0">
                <a:latin typeface="宋体" panose="02010600030101010101" pitchFamily="2" charset="-122"/>
                <a:ea typeface="宋体" panose="02010600030101010101" pitchFamily="2" charset="-122"/>
              </a:rPr>
              <a:t>股票的发行业务：公募发行</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199" y="1039091"/>
            <a:ext cx="11069321" cy="5317256"/>
          </a:xfrm>
        </p:spPr>
        <p:txBody>
          <a:bodyPr>
            <a:normAutofit/>
          </a:bodyPr>
          <a:lstStyle/>
          <a:p>
            <a:r>
              <a:rPr lang="zh-CN" altLang="en-US" sz="1800" b="1" dirty="0">
                <a:latin typeface="宋体" panose="02010600030101010101" pitchFamily="2" charset="-122"/>
                <a:ea typeface="宋体" panose="02010600030101010101" pitchFamily="2" charset="-122"/>
              </a:rPr>
              <a:t>兴通股份上市发行回拨机制 </a:t>
            </a:r>
            <a:endParaRPr lang="en-US" altLang="zh-CN" sz="1800" b="1"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发行股份数量为</a:t>
            </a:r>
            <a:r>
              <a:rPr lang="en-US" altLang="zh-CN" sz="1800" dirty="0">
                <a:latin typeface="宋体" panose="02010600030101010101" pitchFamily="2" charset="-122"/>
                <a:ea typeface="宋体" panose="02010600030101010101" pitchFamily="2" charset="-122"/>
              </a:rPr>
              <a:t>5000</a:t>
            </a:r>
            <a:r>
              <a:rPr lang="zh-CN" altLang="en-US" sz="1800" dirty="0">
                <a:latin typeface="宋体" panose="02010600030101010101" pitchFamily="2" charset="-122"/>
                <a:ea typeface="宋体" panose="02010600030101010101" pitchFamily="2" charset="-122"/>
              </a:rPr>
              <a:t>万股，发行价格为</a:t>
            </a:r>
            <a:r>
              <a:rPr lang="en-US" altLang="zh-CN" sz="1800" dirty="0">
                <a:latin typeface="宋体" panose="02010600030101010101" pitchFamily="2" charset="-122"/>
                <a:ea typeface="宋体" panose="02010600030101010101" pitchFamily="2" charset="-122"/>
              </a:rPr>
              <a:t>21.52</a:t>
            </a:r>
            <a:r>
              <a:rPr lang="zh-CN" altLang="en-US" sz="1800" dirty="0">
                <a:latin typeface="宋体" panose="02010600030101010101" pitchFamily="2" charset="-122"/>
                <a:ea typeface="宋体" panose="02010600030101010101" pitchFamily="2" charset="-122"/>
              </a:rPr>
              <a:t>元</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股</a:t>
            </a:r>
            <a:endParaRPr lang="en-US" altLang="zh-CN" sz="18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主承销商：中信证券，包销比例为</a:t>
            </a:r>
            <a:r>
              <a:rPr lang="en-US" altLang="zh-CN" sz="1800" dirty="0">
                <a:latin typeface="宋体" panose="02010600030101010101" pitchFamily="2" charset="-122"/>
                <a:ea typeface="宋体" panose="02010600030101010101" pitchFamily="2" charset="-122"/>
              </a:rPr>
              <a:t>0.46%</a:t>
            </a:r>
          </a:p>
          <a:p>
            <a:pPr marL="719138" indent="-36195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回拨机制</a:t>
            </a:r>
            <a:endParaRPr lang="en-US" altLang="zh-CN" sz="1800" dirty="0">
              <a:latin typeface="宋体" panose="02010600030101010101" pitchFamily="2" charset="-122"/>
              <a:ea typeface="宋体" panose="02010600030101010101" pitchFamily="2" charset="-122"/>
            </a:endParaRPr>
          </a:p>
          <a:p>
            <a:pPr marL="700088" indent="-342900">
              <a:buFont typeface="+mj-lt"/>
              <a:buAutoNum type="arabicPeriod"/>
            </a:pPr>
            <a:r>
              <a:rPr lang="zh-CN" altLang="en-US" sz="1600" dirty="0">
                <a:latin typeface="宋体" panose="02010600030101010101" pitchFamily="2" charset="-122"/>
                <a:ea typeface="宋体" panose="02010600030101010101" pitchFamily="2" charset="-122"/>
              </a:rPr>
              <a:t>在网上、网下发行均获得足额申购的情况下，若网上投资者初步有效申购倍数超过</a:t>
            </a:r>
            <a:r>
              <a:rPr lang="en-US" altLang="zh-CN" sz="1600" dirty="0">
                <a:latin typeface="宋体" panose="02010600030101010101" pitchFamily="2" charset="-122"/>
                <a:ea typeface="宋体" panose="02010600030101010101" pitchFamily="2" charset="-122"/>
              </a:rPr>
              <a:t>50</a:t>
            </a:r>
            <a:r>
              <a:rPr lang="zh-CN" altLang="en-US" sz="1600" dirty="0">
                <a:latin typeface="宋体" panose="02010600030101010101" pitchFamily="2" charset="-122"/>
                <a:ea typeface="宋体" panose="02010600030101010101" pitchFamily="2" charset="-122"/>
              </a:rPr>
              <a:t>倍、低于</a:t>
            </a:r>
            <a:r>
              <a:rPr lang="en-US" altLang="zh-CN" sz="1600" dirty="0">
                <a:latin typeface="宋体" panose="02010600030101010101" pitchFamily="2" charset="-122"/>
                <a:ea typeface="宋体" panose="02010600030101010101" pitchFamily="2" charset="-122"/>
              </a:rPr>
              <a:t>100</a:t>
            </a:r>
            <a:r>
              <a:rPr lang="zh-CN" altLang="en-US" sz="1600" dirty="0">
                <a:latin typeface="宋体" panose="02010600030101010101" pitchFamily="2" charset="-122"/>
                <a:ea typeface="宋体" panose="02010600030101010101" pitchFamily="2" charset="-122"/>
              </a:rPr>
              <a:t>倍（含）的，从网下向网上回拨本次公开发行股票数量的</a:t>
            </a:r>
            <a:r>
              <a:rPr lang="en-US" altLang="zh-CN" sz="1600" dirty="0">
                <a:latin typeface="宋体" panose="02010600030101010101" pitchFamily="2" charset="-122"/>
                <a:ea typeface="宋体" panose="02010600030101010101" pitchFamily="2" charset="-122"/>
              </a:rPr>
              <a:t>20%</a:t>
            </a:r>
            <a:r>
              <a:rPr lang="zh-CN" altLang="en-US" sz="1600" dirty="0">
                <a:latin typeface="宋体" panose="02010600030101010101" pitchFamily="2" charset="-122"/>
                <a:ea typeface="宋体" panose="02010600030101010101" pitchFamily="2" charset="-122"/>
              </a:rPr>
              <a:t>；网上投资者初步有效申购倍数超过</a:t>
            </a:r>
            <a:r>
              <a:rPr lang="en-US" altLang="zh-CN" sz="1600" dirty="0">
                <a:latin typeface="宋体" panose="02010600030101010101" pitchFamily="2" charset="-122"/>
                <a:ea typeface="宋体" panose="02010600030101010101" pitchFamily="2" charset="-122"/>
              </a:rPr>
              <a:t>100</a:t>
            </a:r>
            <a:r>
              <a:rPr lang="zh-CN" altLang="en-US" sz="1600" dirty="0">
                <a:latin typeface="宋体" panose="02010600030101010101" pitchFamily="2" charset="-122"/>
                <a:ea typeface="宋体" panose="02010600030101010101" pitchFamily="2" charset="-122"/>
              </a:rPr>
              <a:t>倍的，从网下向网上回拨本次公开发行股票数量的</a:t>
            </a:r>
            <a:r>
              <a:rPr lang="en-US" altLang="zh-CN" sz="1600" dirty="0">
                <a:latin typeface="宋体" panose="02010600030101010101" pitchFamily="2" charset="-122"/>
                <a:ea typeface="宋体" panose="02010600030101010101" pitchFamily="2" charset="-122"/>
              </a:rPr>
              <a:t>40%</a:t>
            </a:r>
            <a:r>
              <a:rPr lang="zh-CN" altLang="en-US" sz="1600" dirty="0">
                <a:latin typeface="宋体" panose="02010600030101010101" pitchFamily="2" charset="-122"/>
                <a:ea typeface="宋体" panose="02010600030101010101" pitchFamily="2" charset="-122"/>
              </a:rPr>
              <a:t>；网上投资者初步有效申购倍数超过</a:t>
            </a:r>
            <a:r>
              <a:rPr lang="en-US" altLang="zh-CN" sz="1600" dirty="0">
                <a:latin typeface="宋体" panose="02010600030101010101" pitchFamily="2" charset="-122"/>
                <a:ea typeface="宋体" panose="02010600030101010101" pitchFamily="2" charset="-122"/>
              </a:rPr>
              <a:t>150</a:t>
            </a:r>
            <a:r>
              <a:rPr lang="zh-CN" altLang="en-US" sz="1600" dirty="0">
                <a:latin typeface="宋体" panose="02010600030101010101" pitchFamily="2" charset="-122"/>
                <a:ea typeface="宋体" panose="02010600030101010101" pitchFamily="2" charset="-122"/>
              </a:rPr>
              <a:t>倍的，从网下向网上回拨，回拨后网下发行比例不超过本次公开发行股票数量的 </a:t>
            </a:r>
            <a:r>
              <a:rPr lang="en-US" altLang="zh-CN" sz="1600" dirty="0">
                <a:latin typeface="宋体" panose="02010600030101010101" pitchFamily="2" charset="-122"/>
                <a:ea typeface="宋体" panose="02010600030101010101" pitchFamily="2" charset="-122"/>
              </a:rPr>
              <a:t>10%</a:t>
            </a:r>
            <a:r>
              <a:rPr lang="zh-CN" altLang="en-US" sz="1600" dirty="0">
                <a:latin typeface="宋体" panose="02010600030101010101" pitchFamily="2" charset="-122"/>
                <a:ea typeface="宋体" panose="02010600030101010101" pitchFamily="2" charset="-122"/>
              </a:rPr>
              <a:t>；如果网上投资者初步有效申购倍数低于</a:t>
            </a:r>
            <a:r>
              <a:rPr lang="en-US" altLang="zh-CN" sz="1600" dirty="0">
                <a:latin typeface="宋体" panose="02010600030101010101" pitchFamily="2" charset="-122"/>
                <a:ea typeface="宋体" panose="02010600030101010101" pitchFamily="2" charset="-122"/>
              </a:rPr>
              <a:t>50</a:t>
            </a:r>
            <a:r>
              <a:rPr lang="zh-CN" altLang="en-US" sz="1600" dirty="0">
                <a:latin typeface="宋体" panose="02010600030101010101" pitchFamily="2" charset="-122"/>
                <a:ea typeface="宋体" panose="02010600030101010101" pitchFamily="2" charset="-122"/>
              </a:rPr>
              <a:t>倍（含），则不进行回拨。 </a:t>
            </a:r>
            <a:endParaRPr lang="en-US" altLang="zh-CN" sz="1600" dirty="0">
              <a:latin typeface="宋体" panose="02010600030101010101" pitchFamily="2" charset="-122"/>
              <a:ea typeface="宋体" panose="02010600030101010101" pitchFamily="2" charset="-122"/>
            </a:endParaRPr>
          </a:p>
          <a:p>
            <a:pPr marL="700088" indent="-342900">
              <a:buFont typeface="+mj-lt"/>
              <a:buAutoNum type="arabicPeriod"/>
            </a:pPr>
            <a:r>
              <a:rPr lang="zh-CN" altLang="en-US" sz="1600" dirty="0">
                <a:latin typeface="宋体" panose="02010600030101010101" pitchFamily="2" charset="-122"/>
                <a:ea typeface="宋体" panose="02010600030101010101" pitchFamily="2" charset="-122"/>
              </a:rPr>
              <a:t>在网上发行未获足额申购的情况下，网上申购不足部分向网下回拨，由参与网下申购的投资者认购，保荐机构（主承销商）按照已公告的网下配售原则进行配售；网上申购不足部分向网下回拨后，仍未能足额申购的情况下，发行人和保荐机构（主承销商）将协商采取中止发行措施</a:t>
            </a:r>
            <a:endParaRPr lang="en-US" altLang="zh-CN" sz="1600" dirty="0">
              <a:latin typeface="宋体" panose="02010600030101010101" pitchFamily="2" charset="-122"/>
              <a:ea typeface="宋体" panose="02010600030101010101" pitchFamily="2" charset="-122"/>
            </a:endParaRPr>
          </a:p>
          <a:p>
            <a:pPr marL="700088" indent="-342900">
              <a:buFont typeface="+mj-lt"/>
              <a:buAutoNum type="arabicPeriod"/>
            </a:pPr>
            <a:r>
              <a:rPr lang="zh-CN" altLang="en-US" sz="1600" dirty="0">
                <a:latin typeface="宋体" panose="02010600030101010101" pitchFamily="2" charset="-122"/>
                <a:ea typeface="宋体" panose="02010600030101010101" pitchFamily="2" charset="-122"/>
              </a:rPr>
              <a:t>在网下发行未获得足额申购的情况下，不足部分不向网上回拨，将中止发行。 </a:t>
            </a:r>
            <a:endParaRPr lang="en-US" altLang="zh-CN" sz="16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914977" y="882072"/>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36</a:t>
            </a:fld>
            <a:endParaRPr lang="zh-CN" altLang="en-US"/>
          </a:p>
        </p:txBody>
      </p:sp>
      <p:graphicFrame>
        <p:nvGraphicFramePr>
          <p:cNvPr id="4" name="表格 5">
            <a:extLst>
              <a:ext uri="{FF2B5EF4-FFF2-40B4-BE49-F238E27FC236}">
                <a16:creationId xmlns:a16="http://schemas.microsoft.com/office/drawing/2014/main" id="{79FB83D3-1AC6-4B6D-A7A4-431B42887BCB}"/>
              </a:ext>
            </a:extLst>
          </p:cNvPr>
          <p:cNvGraphicFramePr>
            <a:graphicFrameLocks noGrp="1"/>
          </p:cNvGraphicFramePr>
          <p:nvPr>
            <p:extLst>
              <p:ext uri="{D42A27DB-BD31-4B8C-83A1-F6EECF244321}">
                <p14:modId xmlns:p14="http://schemas.microsoft.com/office/powerpoint/2010/main" val="93960794"/>
              </p:ext>
            </p:extLst>
          </p:nvPr>
        </p:nvGraphicFramePr>
        <p:xfrm>
          <a:off x="2511135" y="49859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16499358"/>
                    </a:ext>
                  </a:extLst>
                </a:gridCol>
                <a:gridCol w="2709333">
                  <a:extLst>
                    <a:ext uri="{9D8B030D-6E8A-4147-A177-3AD203B41FA5}">
                      <a16:colId xmlns:a16="http://schemas.microsoft.com/office/drawing/2014/main" val="644988144"/>
                    </a:ext>
                  </a:extLst>
                </a:gridCol>
                <a:gridCol w="2709333">
                  <a:extLst>
                    <a:ext uri="{9D8B030D-6E8A-4147-A177-3AD203B41FA5}">
                      <a16:colId xmlns:a16="http://schemas.microsoft.com/office/drawing/2014/main" val="3193074603"/>
                    </a:ext>
                  </a:extLst>
                </a:gridCol>
              </a:tblGrid>
              <a:tr h="370840">
                <a:tc>
                  <a:txBody>
                    <a:bodyPr/>
                    <a:lstStyle/>
                    <a:p>
                      <a:endParaRPr lang="zh-CN" altLang="en-US" dirty="0"/>
                    </a:p>
                  </a:txBody>
                  <a:tcPr/>
                </a:tc>
                <a:tc>
                  <a:txBody>
                    <a:bodyPr/>
                    <a:lstStyle/>
                    <a:p>
                      <a:r>
                        <a:rPr lang="zh-CN" altLang="en-US" dirty="0"/>
                        <a:t>回拨前</a:t>
                      </a:r>
                    </a:p>
                  </a:txBody>
                  <a:tcPr/>
                </a:tc>
                <a:tc>
                  <a:txBody>
                    <a:bodyPr/>
                    <a:lstStyle/>
                    <a:p>
                      <a:r>
                        <a:rPr lang="zh-CN" altLang="en-US" dirty="0"/>
                        <a:t>回拨后</a:t>
                      </a:r>
                    </a:p>
                  </a:txBody>
                  <a:tcPr/>
                </a:tc>
                <a:extLst>
                  <a:ext uri="{0D108BD9-81ED-4DB2-BD59-A6C34878D82A}">
                    <a16:rowId xmlns:a16="http://schemas.microsoft.com/office/drawing/2014/main" val="3268930536"/>
                  </a:ext>
                </a:extLst>
              </a:tr>
              <a:tr h="370840">
                <a:tc>
                  <a:txBody>
                    <a:bodyPr/>
                    <a:lstStyle/>
                    <a:p>
                      <a:r>
                        <a:rPr lang="zh-CN" altLang="en-US" dirty="0"/>
                        <a:t>网下</a:t>
                      </a:r>
                    </a:p>
                  </a:txBody>
                  <a:tcPr/>
                </a:tc>
                <a:tc>
                  <a:txBody>
                    <a:bodyPr/>
                    <a:lstStyle/>
                    <a:p>
                      <a:r>
                        <a:rPr lang="en-US" altLang="zh-CN" dirty="0"/>
                        <a:t>3000</a:t>
                      </a:r>
                      <a:r>
                        <a:rPr lang="zh-CN" altLang="en-US" dirty="0"/>
                        <a:t>万股</a:t>
                      </a:r>
                    </a:p>
                  </a:txBody>
                  <a:tcPr/>
                </a:tc>
                <a:tc>
                  <a:txBody>
                    <a:bodyPr/>
                    <a:lstStyle/>
                    <a:p>
                      <a:r>
                        <a:rPr lang="en-US" altLang="zh-CN" dirty="0"/>
                        <a:t>500</a:t>
                      </a:r>
                      <a:r>
                        <a:rPr lang="zh-CN" altLang="en-US" dirty="0"/>
                        <a:t>万股</a:t>
                      </a:r>
                    </a:p>
                  </a:txBody>
                  <a:tcPr/>
                </a:tc>
                <a:extLst>
                  <a:ext uri="{0D108BD9-81ED-4DB2-BD59-A6C34878D82A}">
                    <a16:rowId xmlns:a16="http://schemas.microsoft.com/office/drawing/2014/main" val="1593762649"/>
                  </a:ext>
                </a:extLst>
              </a:tr>
              <a:tr h="370840">
                <a:tc>
                  <a:txBody>
                    <a:bodyPr/>
                    <a:lstStyle/>
                    <a:p>
                      <a:r>
                        <a:rPr lang="zh-CN" altLang="en-US" dirty="0"/>
                        <a:t>网上</a:t>
                      </a:r>
                    </a:p>
                  </a:txBody>
                  <a:tcPr/>
                </a:tc>
                <a:tc>
                  <a:txBody>
                    <a:bodyPr/>
                    <a:lstStyle/>
                    <a:p>
                      <a:r>
                        <a:rPr lang="en-US" altLang="zh-CN" dirty="0"/>
                        <a:t>2000</a:t>
                      </a:r>
                      <a:r>
                        <a:rPr lang="zh-CN" altLang="en-US" dirty="0"/>
                        <a:t>万股</a:t>
                      </a:r>
                    </a:p>
                  </a:txBody>
                  <a:tcPr/>
                </a:tc>
                <a:tc>
                  <a:txBody>
                    <a:bodyPr/>
                    <a:lstStyle/>
                    <a:p>
                      <a:r>
                        <a:rPr lang="en-US" altLang="zh-CN" dirty="0"/>
                        <a:t>4500</a:t>
                      </a:r>
                      <a:r>
                        <a:rPr lang="zh-CN" altLang="en-US" dirty="0"/>
                        <a:t>万股</a:t>
                      </a:r>
                    </a:p>
                  </a:txBody>
                  <a:tcPr/>
                </a:tc>
                <a:extLst>
                  <a:ext uri="{0D108BD9-81ED-4DB2-BD59-A6C34878D82A}">
                    <a16:rowId xmlns:a16="http://schemas.microsoft.com/office/drawing/2014/main" val="3075851154"/>
                  </a:ext>
                </a:extLst>
              </a:tr>
            </a:tbl>
          </a:graphicData>
        </a:graphic>
      </p:graphicFrame>
    </p:spTree>
    <p:extLst>
      <p:ext uri="{BB962C8B-B14F-4D97-AF65-F5344CB8AC3E}">
        <p14:creationId xmlns:p14="http://schemas.microsoft.com/office/powerpoint/2010/main" val="1356250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5"/>
            <a:ext cx="10515600" cy="276471"/>
          </a:xfrm>
        </p:spPr>
        <p:txBody>
          <a:bodyPr>
            <a:normAutofit fontScale="90000"/>
          </a:bodyPr>
          <a:lstStyle/>
          <a:p>
            <a:r>
              <a:rPr lang="zh-CN" altLang="en-US" sz="3200" dirty="0">
                <a:latin typeface="宋体" panose="02010600030101010101" pitchFamily="2" charset="-122"/>
                <a:ea typeface="宋体" panose="02010600030101010101" pitchFamily="2" charset="-122"/>
              </a:rPr>
              <a:t>股票的发行业务：公募发行</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980080"/>
            <a:ext cx="10515600" cy="5420720"/>
          </a:xfrm>
        </p:spPr>
        <p:txBody>
          <a:bodyPr>
            <a:normAutofit/>
          </a:bodyPr>
          <a:lstStyle/>
          <a:p>
            <a:r>
              <a:rPr lang="zh-CN" altLang="en-US" sz="2400" b="1" dirty="0">
                <a:latin typeface="宋体" panose="02010600030101010101" pitchFamily="2" charset="-122"/>
                <a:ea typeface="宋体" panose="02010600030101010101" pitchFamily="2" charset="-122"/>
              </a:rPr>
              <a:t>销售</a:t>
            </a:r>
            <a:endParaRPr lang="en-US" altLang="zh-CN" sz="24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p"/>
            </a:pPr>
            <a:r>
              <a:rPr lang="zh-CN" altLang="en-US" sz="2400" b="1" dirty="0">
                <a:latin typeface="宋体" panose="02010600030101010101" pitchFamily="2" charset="-122"/>
                <a:ea typeface="宋体" panose="02010600030101010101" pitchFamily="2" charset="-122"/>
              </a:rPr>
              <a:t>超额配售选择权</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“绿鞋安排”</a:t>
            </a:r>
            <a:endParaRPr lang="en-US" altLang="zh-CN" sz="2400" b="1" dirty="0">
              <a:latin typeface="宋体" panose="02010600030101010101" pitchFamily="2" charset="-122"/>
              <a:ea typeface="宋体" panose="02010600030101010101" pitchFamily="2" charset="-122"/>
            </a:endParaRPr>
          </a:p>
          <a:p>
            <a:pPr marL="1004888" indent="-28575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“绿鞋安排”是一种主承销商在获得发行公司许可情况下可以超额配售股份的发行方式，其目的是为了防止股票发行上市后股价下跌至发行价及以下，以支持和稳定二级市场该股票的交易。</a:t>
            </a:r>
            <a:endParaRPr lang="en-US" altLang="zh-CN" sz="2400" dirty="0">
              <a:latin typeface="宋体" panose="02010600030101010101" pitchFamily="2" charset="-122"/>
              <a:ea typeface="宋体" panose="02010600030101010101" pitchFamily="2" charset="-122"/>
            </a:endParaRPr>
          </a:p>
          <a:p>
            <a:pPr marL="1004888" indent="-28575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在股票发行时主承销商和发行公司达成协议，允许投资银行在既定的股票发行规模基础上，可视市场情况使用发行公司所授予的股份超额配售权。</a:t>
            </a:r>
            <a:endParaRPr lang="en-US" altLang="zh-CN" sz="2400" dirty="0">
              <a:latin typeface="宋体" panose="02010600030101010101" pitchFamily="2" charset="-122"/>
              <a:ea typeface="宋体" panose="02010600030101010101" pitchFamily="2" charset="-122"/>
            </a:endParaRPr>
          </a:p>
          <a:p>
            <a:pPr marL="1004888" indent="-28575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一旦股票下跌至发行价时，主承销商就可以按发行价购买被抛售的股票，从而达到支撑股价的目的</a:t>
            </a:r>
            <a:endParaRPr lang="en-US" altLang="zh-CN" sz="2400" dirty="0">
              <a:latin typeface="宋体" panose="02010600030101010101" pitchFamily="2" charset="-122"/>
              <a:ea typeface="宋体" panose="02010600030101010101" pitchFamily="2" charset="-122"/>
            </a:endParaRPr>
          </a:p>
          <a:p>
            <a:pPr marL="1004888" indent="-28575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一旦股票上涨，主承销商只需发行公司多发行相应数量的股票。</a:t>
            </a:r>
          </a:p>
          <a:p>
            <a:endParaRPr lang="zh-CN" altLang="en-US"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96925" y="830902"/>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37</a:t>
            </a:fld>
            <a:endParaRPr lang="zh-CN" altLang="en-US"/>
          </a:p>
        </p:txBody>
      </p:sp>
    </p:spTree>
    <p:extLst>
      <p:ext uri="{BB962C8B-B14F-4D97-AF65-F5344CB8AC3E}">
        <p14:creationId xmlns:p14="http://schemas.microsoft.com/office/powerpoint/2010/main" val="3694438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股票的发行业务：公募发行</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93274"/>
            <a:ext cx="10515600" cy="4583689"/>
          </a:xfrm>
        </p:spPr>
        <p:txBody>
          <a:bodyPr>
            <a:normAutofit/>
          </a:bodyPr>
          <a:lstStyle/>
          <a:p>
            <a:pPr>
              <a:lnSpc>
                <a:spcPct val="120000"/>
              </a:lnSpc>
            </a:pPr>
            <a:r>
              <a:rPr lang="zh-CN" altLang="en-US" sz="1800" b="1" dirty="0">
                <a:latin typeface="宋体" panose="02010600030101010101" pitchFamily="2" charset="-122"/>
                <a:ea typeface="宋体" panose="02010600030101010101" pitchFamily="2" charset="-122"/>
              </a:rPr>
              <a:t>“绿鞋安排”</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工行银行</a:t>
            </a:r>
            <a:r>
              <a:rPr lang="en-US" altLang="zh-CN" sz="1800" dirty="0">
                <a:latin typeface="宋体" panose="02010600030101010101" pitchFamily="2" charset="-122"/>
                <a:ea typeface="宋体" panose="02010600030101010101" pitchFamily="2" charset="-122"/>
              </a:rPr>
              <a:t>2006</a:t>
            </a:r>
            <a:r>
              <a:rPr lang="zh-CN" altLang="en-US" sz="1800" dirty="0">
                <a:latin typeface="宋体" panose="02010600030101010101" pitchFamily="2" charset="-122"/>
                <a:ea typeface="宋体" panose="02010600030101010101" pitchFamily="2" charset="-122"/>
              </a:rPr>
              <a:t>年首次公开发行</a:t>
            </a:r>
            <a:r>
              <a:rPr lang="en-US" altLang="zh-CN" sz="1800" dirty="0">
                <a:latin typeface="宋体" panose="02010600030101010101" pitchFamily="2" charset="-122"/>
                <a:ea typeface="宋体" panose="02010600030101010101" pitchFamily="2" charset="-122"/>
              </a:rPr>
              <a:t>A</a:t>
            </a:r>
            <a:r>
              <a:rPr lang="zh-CN" altLang="en-US" sz="1800" dirty="0">
                <a:latin typeface="宋体" panose="02010600030101010101" pitchFamily="2" charset="-122"/>
                <a:ea typeface="宋体" panose="02010600030101010101" pitchFamily="2" charset="-122"/>
              </a:rPr>
              <a:t>股超额配售选择权</a:t>
            </a:r>
            <a:endParaRPr lang="en-US" altLang="zh-CN" sz="1800" dirty="0">
              <a:latin typeface="宋体" panose="02010600030101010101" pitchFamily="2" charset="-122"/>
              <a:ea typeface="宋体" panose="02010600030101010101" pitchFamily="2" charset="-122"/>
            </a:endParaRPr>
          </a:p>
          <a:p>
            <a:pPr>
              <a:lnSpc>
                <a:spcPct val="120000"/>
              </a:lnSpc>
            </a:pPr>
            <a:r>
              <a:rPr lang="zh-CN" altLang="en-US" sz="1800" dirty="0">
                <a:latin typeface="宋体" panose="02010600030101010101" pitchFamily="2" charset="-122"/>
                <a:ea typeface="宋体" panose="02010600030101010101" pitchFamily="2" charset="-122"/>
              </a:rPr>
              <a:t>工商银行</a:t>
            </a:r>
            <a:r>
              <a:rPr lang="en-US" altLang="zh-CN" sz="1800" dirty="0">
                <a:latin typeface="宋体" panose="02010600030101010101" pitchFamily="2" charset="-122"/>
                <a:ea typeface="宋体" panose="02010600030101010101" pitchFamily="2" charset="-122"/>
              </a:rPr>
              <a:t>(601398)A</a:t>
            </a:r>
            <a:r>
              <a:rPr lang="zh-CN" altLang="en-US" sz="1800" dirty="0">
                <a:latin typeface="宋体" panose="02010600030101010101" pitchFamily="2" charset="-122"/>
                <a:ea typeface="宋体" panose="02010600030101010101" pitchFamily="2" charset="-122"/>
              </a:rPr>
              <a:t>股联席保荐人</a:t>
            </a:r>
            <a:r>
              <a:rPr lang="en-US" altLang="zh-CN" sz="1800" dirty="0">
                <a:latin typeface="宋体" panose="02010600030101010101" pitchFamily="2" charset="-122"/>
                <a:ea typeface="宋体" panose="02010600030101010101" pitchFamily="2" charset="-122"/>
              </a:rPr>
              <a:t>11</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16</a:t>
            </a:r>
            <a:r>
              <a:rPr lang="zh-CN" altLang="en-US" sz="1800" dirty="0">
                <a:latin typeface="宋体" panose="02010600030101010101" pitchFamily="2" charset="-122"/>
                <a:ea typeface="宋体" panose="02010600030101010101" pitchFamily="2" charset="-122"/>
              </a:rPr>
              <a:t>日全额行使了超额配售选择权</a:t>
            </a:r>
            <a:endParaRPr lang="en-US" altLang="zh-CN" sz="1800" dirty="0">
              <a:latin typeface="宋体" panose="02010600030101010101" pitchFamily="2" charset="-122"/>
              <a:ea typeface="宋体" panose="02010600030101010101" pitchFamily="2" charset="-122"/>
            </a:endParaRPr>
          </a:p>
          <a:p>
            <a:pPr>
              <a:lnSpc>
                <a:spcPct val="120000"/>
              </a:lnSpc>
            </a:pPr>
            <a:r>
              <a:rPr lang="zh-CN" altLang="en-US" sz="1800" dirty="0">
                <a:latin typeface="宋体" panose="02010600030101010101" pitchFamily="2" charset="-122"/>
                <a:ea typeface="宋体" panose="02010600030101010101" pitchFamily="2" charset="-122"/>
              </a:rPr>
              <a:t>工行按照发行价格</a:t>
            </a:r>
            <a:r>
              <a:rPr lang="en-US" altLang="zh-CN" sz="1800" dirty="0">
                <a:latin typeface="宋体" panose="02010600030101010101" pitchFamily="2" charset="-122"/>
                <a:ea typeface="宋体" panose="02010600030101010101" pitchFamily="2" charset="-122"/>
              </a:rPr>
              <a:t>3.12</a:t>
            </a:r>
            <a:r>
              <a:rPr lang="zh-CN" altLang="en-US" sz="1800" dirty="0">
                <a:latin typeface="宋体" panose="02010600030101010101" pitchFamily="2" charset="-122"/>
                <a:ea typeface="宋体" panose="02010600030101010101" pitchFamily="2" charset="-122"/>
              </a:rPr>
              <a:t>元，在初始发行</a:t>
            </a:r>
            <a:r>
              <a:rPr lang="en-US" altLang="zh-CN" sz="1800" dirty="0">
                <a:latin typeface="宋体" panose="02010600030101010101" pitchFamily="2" charset="-122"/>
                <a:ea typeface="宋体" panose="02010600030101010101" pitchFamily="2" charset="-122"/>
              </a:rPr>
              <a:t>130</a:t>
            </a:r>
            <a:r>
              <a:rPr lang="zh-CN" altLang="en-US" sz="1800" dirty="0">
                <a:latin typeface="宋体" panose="02010600030101010101" pitchFamily="2" charset="-122"/>
                <a:ea typeface="宋体" panose="02010600030101010101" pitchFamily="2" charset="-122"/>
              </a:rPr>
              <a:t>亿股</a:t>
            </a:r>
            <a:r>
              <a:rPr lang="en-US" altLang="zh-CN" sz="1800" dirty="0">
                <a:latin typeface="宋体" panose="02010600030101010101" pitchFamily="2" charset="-122"/>
                <a:ea typeface="宋体" panose="02010600030101010101" pitchFamily="2" charset="-122"/>
              </a:rPr>
              <a:t>A</a:t>
            </a:r>
            <a:r>
              <a:rPr lang="zh-CN" altLang="en-US" sz="1800" dirty="0">
                <a:latin typeface="宋体" panose="02010600030101010101" pitchFamily="2" charset="-122"/>
                <a:ea typeface="宋体" panose="02010600030101010101" pitchFamily="2" charset="-122"/>
              </a:rPr>
              <a:t>股的基础上超额发行</a:t>
            </a:r>
            <a:r>
              <a:rPr lang="en-US" altLang="zh-CN" sz="1800" dirty="0">
                <a:latin typeface="宋体" panose="02010600030101010101" pitchFamily="2" charset="-122"/>
                <a:ea typeface="宋体" panose="02010600030101010101" pitchFamily="2" charset="-122"/>
              </a:rPr>
              <a:t>19.5</a:t>
            </a:r>
            <a:r>
              <a:rPr lang="zh-CN" altLang="en-US" sz="1800" dirty="0">
                <a:latin typeface="宋体" panose="02010600030101010101" pitchFamily="2" charset="-122"/>
                <a:ea typeface="宋体" panose="02010600030101010101" pitchFamily="2" charset="-122"/>
              </a:rPr>
              <a:t>亿股</a:t>
            </a:r>
            <a:r>
              <a:rPr lang="en-US" altLang="zh-CN" sz="1800" dirty="0">
                <a:latin typeface="宋体" panose="02010600030101010101" pitchFamily="2" charset="-122"/>
                <a:ea typeface="宋体" panose="02010600030101010101" pitchFamily="2" charset="-122"/>
              </a:rPr>
              <a:t>A</a:t>
            </a:r>
            <a:r>
              <a:rPr lang="zh-CN" altLang="en-US" sz="1800" dirty="0">
                <a:latin typeface="宋体" panose="02010600030101010101" pitchFamily="2" charset="-122"/>
                <a:ea typeface="宋体" panose="02010600030101010101" pitchFamily="2" charset="-122"/>
              </a:rPr>
              <a:t>股，占初始发行规模的</a:t>
            </a:r>
            <a:r>
              <a:rPr lang="en-US" altLang="zh-CN" sz="1800" dirty="0">
                <a:latin typeface="宋体" panose="02010600030101010101" pitchFamily="2" charset="-122"/>
                <a:ea typeface="宋体" panose="02010600030101010101" pitchFamily="2" charset="-122"/>
              </a:rPr>
              <a:t>15%</a:t>
            </a:r>
            <a:r>
              <a:rPr lang="zh-CN" altLang="en-US" sz="1800" dirty="0">
                <a:latin typeface="宋体" panose="02010600030101010101" pitchFamily="2" charset="-122"/>
                <a:ea typeface="宋体" panose="02010600030101010101" pitchFamily="2" charset="-122"/>
              </a:rPr>
              <a:t>。发行人因此增加的募集资金总额为</a:t>
            </a:r>
            <a:r>
              <a:rPr lang="en-US" altLang="zh-CN" sz="1800" dirty="0">
                <a:latin typeface="宋体" panose="02010600030101010101" pitchFamily="2" charset="-122"/>
                <a:ea typeface="宋体" panose="02010600030101010101" pitchFamily="2" charset="-122"/>
              </a:rPr>
              <a:t>60.84</a:t>
            </a:r>
            <a:r>
              <a:rPr lang="zh-CN" altLang="en-US" sz="1800" dirty="0">
                <a:latin typeface="宋体" panose="02010600030101010101" pitchFamily="2" charset="-122"/>
                <a:ea typeface="宋体" panose="02010600030101010101" pitchFamily="2" charset="-122"/>
              </a:rPr>
              <a:t>亿元，连同初始发行</a:t>
            </a:r>
            <a:r>
              <a:rPr lang="en-US" altLang="zh-CN" sz="1800" dirty="0">
                <a:latin typeface="宋体" panose="02010600030101010101" pitchFamily="2" charset="-122"/>
                <a:ea typeface="宋体" panose="02010600030101010101" pitchFamily="2" charset="-122"/>
              </a:rPr>
              <a:t>130</a:t>
            </a:r>
            <a:r>
              <a:rPr lang="zh-CN" altLang="en-US" sz="1800" dirty="0">
                <a:latin typeface="宋体" panose="02010600030101010101" pitchFamily="2" charset="-122"/>
                <a:ea typeface="宋体" panose="02010600030101010101" pitchFamily="2" charset="-122"/>
              </a:rPr>
              <a:t>亿股</a:t>
            </a:r>
            <a:r>
              <a:rPr lang="en-US" altLang="zh-CN" sz="1800" dirty="0">
                <a:latin typeface="宋体" panose="02010600030101010101" pitchFamily="2" charset="-122"/>
                <a:ea typeface="宋体" panose="02010600030101010101" pitchFamily="2" charset="-122"/>
              </a:rPr>
              <a:t>A</a:t>
            </a:r>
            <a:r>
              <a:rPr lang="zh-CN" altLang="en-US" sz="1800" dirty="0">
                <a:latin typeface="宋体" panose="02010600030101010101" pitchFamily="2" charset="-122"/>
                <a:ea typeface="宋体" panose="02010600030101010101" pitchFamily="2" charset="-122"/>
              </a:rPr>
              <a:t>股对应的募集资金</a:t>
            </a:r>
            <a:r>
              <a:rPr lang="en-US" altLang="zh-CN" sz="1800" dirty="0">
                <a:latin typeface="宋体" panose="02010600030101010101" pitchFamily="2" charset="-122"/>
                <a:ea typeface="宋体" panose="02010600030101010101" pitchFamily="2" charset="-122"/>
              </a:rPr>
              <a:t>405.6</a:t>
            </a:r>
            <a:r>
              <a:rPr lang="zh-CN" altLang="en-US" sz="1800" dirty="0">
                <a:latin typeface="宋体" panose="02010600030101010101" pitchFamily="2" charset="-122"/>
                <a:ea typeface="宋体" panose="02010600030101010101" pitchFamily="2" charset="-122"/>
              </a:rPr>
              <a:t>亿元，本次</a:t>
            </a:r>
            <a:r>
              <a:rPr lang="en-US" altLang="zh-CN" sz="1800" dirty="0">
                <a:latin typeface="宋体" panose="02010600030101010101" pitchFamily="2" charset="-122"/>
                <a:ea typeface="宋体" panose="02010600030101010101" pitchFamily="2" charset="-122"/>
              </a:rPr>
              <a:t>A</a:t>
            </a:r>
            <a:r>
              <a:rPr lang="zh-CN" altLang="en-US" sz="1800" dirty="0">
                <a:latin typeface="宋体" panose="02010600030101010101" pitchFamily="2" charset="-122"/>
                <a:ea typeface="宋体" panose="02010600030101010101" pitchFamily="2" charset="-122"/>
              </a:rPr>
              <a:t>股发行最终募集资金</a:t>
            </a:r>
            <a:r>
              <a:rPr lang="en-US" altLang="zh-CN" sz="1800" dirty="0">
                <a:latin typeface="宋体" panose="02010600030101010101" pitchFamily="2" charset="-122"/>
                <a:ea typeface="宋体" panose="02010600030101010101" pitchFamily="2" charset="-122"/>
              </a:rPr>
              <a:t>466.44</a:t>
            </a:r>
            <a:r>
              <a:rPr lang="zh-CN" altLang="en-US" sz="1800" dirty="0">
                <a:latin typeface="宋体" panose="02010600030101010101" pitchFamily="2" charset="-122"/>
                <a:ea typeface="宋体" panose="02010600030101010101" pitchFamily="2" charset="-122"/>
              </a:rPr>
              <a:t>亿元。</a:t>
            </a:r>
            <a:endParaRPr lang="en-US" altLang="zh-CN" sz="1800" dirty="0">
              <a:latin typeface="宋体" panose="02010600030101010101" pitchFamily="2" charset="-122"/>
              <a:ea typeface="宋体" panose="02010600030101010101" pitchFamily="2" charset="-122"/>
            </a:endParaRPr>
          </a:p>
          <a:p>
            <a:pPr>
              <a:lnSpc>
                <a:spcPct val="120000"/>
              </a:lnSpc>
            </a:pPr>
            <a:r>
              <a:rPr lang="zh-CN" altLang="en-US" sz="1800" dirty="0">
                <a:latin typeface="宋体" panose="02010600030101010101" pitchFamily="2" charset="-122"/>
                <a:ea typeface="宋体" panose="02010600030101010101" pitchFamily="2" charset="-122"/>
              </a:rPr>
              <a:t>根据工行发行安排，上市日起</a:t>
            </a:r>
            <a:r>
              <a:rPr lang="en-US" altLang="zh-CN" sz="1800" dirty="0">
                <a:latin typeface="宋体" panose="02010600030101010101" pitchFamily="2" charset="-122"/>
                <a:ea typeface="宋体" panose="02010600030101010101" pitchFamily="2" charset="-122"/>
              </a:rPr>
              <a:t>30</a:t>
            </a:r>
            <a:r>
              <a:rPr lang="zh-CN" altLang="en-US" sz="1800" dirty="0">
                <a:latin typeface="宋体" panose="02010600030101010101" pitchFamily="2" charset="-122"/>
                <a:ea typeface="宋体" panose="02010600030101010101" pitchFamily="2" charset="-122"/>
              </a:rPr>
              <a:t>个自然日内，中金公司可使用超额配售股票所获得的资金从二级市场买入工行股票以稳定后市，但每次申报买入价不得高于发行价，累计买入股数不得超过超额配售股数。</a:t>
            </a:r>
            <a:endParaRPr lang="en-US" altLang="zh-CN" sz="1800" dirty="0">
              <a:latin typeface="宋体" panose="02010600030101010101" pitchFamily="2" charset="-122"/>
              <a:ea typeface="宋体" panose="02010600030101010101" pitchFamily="2" charset="-122"/>
            </a:endParaRPr>
          </a:p>
          <a:p>
            <a:pPr marL="0" indent="0">
              <a:buNone/>
            </a:pPr>
            <a:endParaRPr lang="zh-CN" altLang="en-US"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38</a:t>
            </a:fld>
            <a:endParaRPr lang="zh-CN" altLang="en-US"/>
          </a:p>
        </p:txBody>
      </p:sp>
      <p:pic>
        <p:nvPicPr>
          <p:cNvPr id="6" name="图片 5" descr="工行绿鞋.jpg">
            <a:extLst>
              <a:ext uri="{FF2B5EF4-FFF2-40B4-BE49-F238E27FC236}">
                <a16:creationId xmlns:a16="http://schemas.microsoft.com/office/drawing/2014/main" id="{5B593E29-080B-4CCF-B926-A0FDB9448494}"/>
              </a:ext>
            </a:extLst>
          </p:cNvPr>
          <p:cNvPicPr>
            <a:picLocks noChangeAspect="1"/>
          </p:cNvPicPr>
          <p:nvPr/>
        </p:nvPicPr>
        <p:blipFill>
          <a:blip r:embed="rId2" cstate="print"/>
          <a:stretch>
            <a:fillRect/>
          </a:stretch>
        </p:blipFill>
        <p:spPr>
          <a:xfrm>
            <a:off x="3768132" y="4719620"/>
            <a:ext cx="3657600" cy="1738365"/>
          </a:xfrm>
          <a:prstGeom prst="rect">
            <a:avLst/>
          </a:prstGeom>
        </p:spPr>
      </p:pic>
    </p:spTree>
    <p:extLst>
      <p:ext uri="{BB962C8B-B14F-4D97-AF65-F5344CB8AC3E}">
        <p14:creationId xmlns:p14="http://schemas.microsoft.com/office/powerpoint/2010/main" val="634102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股票的发行业务：公募发行</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825625"/>
            <a:ext cx="10515600" cy="4351338"/>
          </a:xfrm>
        </p:spPr>
        <p:txBody>
          <a:bodyPr>
            <a:normAutofit/>
          </a:bodyPr>
          <a:lstStyle/>
          <a:p>
            <a:r>
              <a:rPr lang="zh-CN" altLang="en-US" sz="2400" b="1" dirty="0">
                <a:latin typeface="宋体" panose="02010600030101010101" pitchFamily="2" charset="-122"/>
                <a:ea typeface="宋体" panose="02010600030101010101" pitchFamily="2" charset="-122"/>
              </a:rPr>
              <a:t>定价</a:t>
            </a:r>
            <a:endParaRPr lang="en-US" altLang="zh-CN" sz="2400" b="1"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400" dirty="0">
                <a:latin typeface="宋体" panose="02010600030101010101" pitchFamily="2" charset="-122"/>
                <a:ea typeface="宋体" panose="02010600030101010101" pitchFamily="2" charset="-122"/>
              </a:rPr>
              <a:t>承销的定价方式</a:t>
            </a:r>
            <a:endParaRPr lang="en-US" altLang="zh-CN" sz="2400" dirty="0">
              <a:latin typeface="宋体" panose="02010600030101010101" pitchFamily="2" charset="-122"/>
              <a:ea typeface="宋体" panose="02010600030101010101" pitchFamily="2" charset="-122"/>
            </a:endParaRPr>
          </a:p>
          <a:p>
            <a:pPr marL="823913" indent="-28575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累计定价方式，市场询价方式</a:t>
            </a:r>
            <a:endParaRPr lang="en-US" altLang="zh-CN" sz="2400" dirty="0">
              <a:latin typeface="宋体" panose="02010600030101010101" pitchFamily="2" charset="-122"/>
              <a:ea typeface="宋体" panose="02010600030101010101" pitchFamily="2" charset="-122"/>
            </a:endParaRPr>
          </a:p>
          <a:p>
            <a:pPr marL="823913" indent="-28575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固定价格方式</a:t>
            </a:r>
            <a:endParaRPr lang="en-US" altLang="zh-CN" sz="2400" dirty="0">
              <a:latin typeface="宋体" panose="02010600030101010101" pitchFamily="2" charset="-122"/>
              <a:ea typeface="宋体" panose="02010600030101010101" pitchFamily="2" charset="-122"/>
            </a:endParaRPr>
          </a:p>
          <a:p>
            <a:pPr>
              <a:buFont typeface="Wingdings" pitchFamily="2" charset="2"/>
              <a:buChar char="Ø"/>
            </a:pPr>
            <a:endParaRPr lang="en-US" altLang="zh-CN" sz="24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400" dirty="0">
                <a:latin typeface="宋体" panose="02010600030101010101" pitchFamily="2" charset="-122"/>
                <a:ea typeface="宋体" panose="02010600030101010101" pitchFamily="2" charset="-122"/>
              </a:rPr>
              <a:t>定价的确定方法</a:t>
            </a:r>
            <a:endParaRPr lang="en-US" altLang="zh-CN" sz="2400" dirty="0">
              <a:latin typeface="宋体" panose="02010600030101010101" pitchFamily="2" charset="-122"/>
              <a:ea typeface="宋体" panose="02010600030101010101" pitchFamily="2" charset="-122"/>
            </a:endParaRPr>
          </a:p>
          <a:p>
            <a:pPr marL="1004888" indent="-28575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相对估值法</a:t>
            </a:r>
            <a:endParaRPr lang="en-US" altLang="zh-CN" sz="2400" dirty="0">
              <a:latin typeface="宋体" panose="02010600030101010101" pitchFamily="2" charset="-122"/>
              <a:ea typeface="宋体" panose="02010600030101010101" pitchFamily="2" charset="-122"/>
            </a:endParaRPr>
          </a:p>
          <a:p>
            <a:pPr marL="1004888" indent="-28575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现金流折现法</a:t>
            </a:r>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39</a:t>
            </a:fld>
            <a:endParaRPr lang="zh-CN" altLang="en-US"/>
          </a:p>
        </p:txBody>
      </p:sp>
    </p:spTree>
    <p:extLst>
      <p:ext uri="{BB962C8B-B14F-4D97-AF65-F5344CB8AC3E}">
        <p14:creationId xmlns:p14="http://schemas.microsoft.com/office/powerpoint/2010/main" val="1386038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证券发行与承销概述</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r>
              <a:rPr lang="zh-CN" altLang="en-US" sz="2400" dirty="0">
                <a:latin typeface="宋体" panose="02010600030101010101" pitchFamily="2" charset="-122"/>
                <a:ea typeface="宋体" panose="02010600030101010101" pitchFamily="2" charset="-122"/>
              </a:rPr>
              <a:t>证券发行活动的市场主体 </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4</a:t>
            </a:fld>
            <a:endParaRPr lang="zh-CN" altLang="en-US"/>
          </a:p>
        </p:txBody>
      </p:sp>
      <p:grpSp>
        <p:nvGrpSpPr>
          <p:cNvPr id="6" name="组合 5">
            <a:extLst>
              <a:ext uri="{FF2B5EF4-FFF2-40B4-BE49-F238E27FC236}">
                <a16:creationId xmlns:a16="http://schemas.microsoft.com/office/drawing/2014/main" id="{5A9CA92B-06F3-4545-BE60-8B572A50AEE6}"/>
              </a:ext>
            </a:extLst>
          </p:cNvPr>
          <p:cNvGrpSpPr/>
          <p:nvPr/>
        </p:nvGrpSpPr>
        <p:grpSpPr>
          <a:xfrm>
            <a:off x="2196548" y="2934494"/>
            <a:ext cx="7315200" cy="2133600"/>
            <a:chOff x="1143000" y="2286000"/>
            <a:chExt cx="7315200" cy="2133600"/>
          </a:xfrm>
        </p:grpSpPr>
        <p:grpSp>
          <p:nvGrpSpPr>
            <p:cNvPr id="8" name="组合 7">
              <a:extLst>
                <a:ext uri="{FF2B5EF4-FFF2-40B4-BE49-F238E27FC236}">
                  <a16:creationId xmlns:a16="http://schemas.microsoft.com/office/drawing/2014/main" id="{E4991F88-D6D8-4CAA-A5ED-C76EB66356AC}"/>
                </a:ext>
              </a:extLst>
            </p:cNvPr>
            <p:cNvGrpSpPr/>
            <p:nvPr/>
          </p:nvGrpSpPr>
          <p:grpSpPr>
            <a:xfrm>
              <a:off x="6400800" y="2315028"/>
              <a:ext cx="2057400" cy="609600"/>
              <a:chOff x="1143000" y="3048000"/>
              <a:chExt cx="2057400" cy="609600"/>
            </a:xfrm>
          </p:grpSpPr>
          <p:sp>
            <p:nvSpPr>
              <p:cNvPr id="26" name="圆角矩形 14">
                <a:extLst>
                  <a:ext uri="{FF2B5EF4-FFF2-40B4-BE49-F238E27FC236}">
                    <a16:creationId xmlns:a16="http://schemas.microsoft.com/office/drawing/2014/main" id="{D44DEE22-B5E0-492E-A6FC-73B37CA59D2C}"/>
                  </a:ext>
                </a:extLst>
              </p:cNvPr>
              <p:cNvSpPr/>
              <p:nvPr/>
            </p:nvSpPr>
            <p:spPr>
              <a:xfrm>
                <a:off x="1143000" y="3048000"/>
                <a:ext cx="2057400" cy="609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15">
                <a:extLst>
                  <a:ext uri="{FF2B5EF4-FFF2-40B4-BE49-F238E27FC236}">
                    <a16:creationId xmlns:a16="http://schemas.microsoft.com/office/drawing/2014/main" id="{7749489A-22B1-4CD7-AEF6-B8888E9447CD}"/>
                  </a:ext>
                </a:extLst>
              </p:cNvPr>
              <p:cNvSpPr txBox="1"/>
              <p:nvPr/>
            </p:nvSpPr>
            <p:spPr>
              <a:xfrm>
                <a:off x="1447800" y="3119735"/>
                <a:ext cx="1447800" cy="461665"/>
              </a:xfrm>
              <a:prstGeom prst="rect">
                <a:avLst/>
              </a:prstGeom>
              <a:noFill/>
            </p:spPr>
            <p:txBody>
              <a:bodyPr wrap="square" rtlCol="0">
                <a:spAutoFit/>
              </a:bodyPr>
              <a:lstStyle/>
              <a:p>
                <a:r>
                  <a:rPr lang="zh-CN" altLang="en-US" sz="2400" dirty="0">
                    <a:solidFill>
                      <a:schemeClr val="bg1"/>
                    </a:solidFill>
                    <a:latin typeface="宋体" panose="02010600030101010101" pitchFamily="2" charset="-122"/>
                    <a:ea typeface="宋体" panose="02010600030101010101" pitchFamily="2" charset="-122"/>
                  </a:rPr>
                  <a:t>一级市场</a:t>
                </a:r>
              </a:p>
            </p:txBody>
          </p:sp>
        </p:grpSp>
        <p:grpSp>
          <p:nvGrpSpPr>
            <p:cNvPr id="9" name="组合 8">
              <a:extLst>
                <a:ext uri="{FF2B5EF4-FFF2-40B4-BE49-F238E27FC236}">
                  <a16:creationId xmlns:a16="http://schemas.microsoft.com/office/drawing/2014/main" id="{A61E5018-0DE7-46FD-BD8F-B6147F5803C3}"/>
                </a:ext>
              </a:extLst>
            </p:cNvPr>
            <p:cNvGrpSpPr/>
            <p:nvPr/>
          </p:nvGrpSpPr>
          <p:grpSpPr>
            <a:xfrm>
              <a:off x="6400800" y="3810000"/>
              <a:ext cx="2057400" cy="609600"/>
              <a:chOff x="1143000" y="3048000"/>
              <a:chExt cx="2057400" cy="609600"/>
            </a:xfrm>
            <a:solidFill>
              <a:schemeClr val="accent4">
                <a:lumMod val="75000"/>
              </a:schemeClr>
            </a:solidFill>
          </p:grpSpPr>
          <p:sp>
            <p:nvSpPr>
              <p:cNvPr id="24" name="圆角矩形 17">
                <a:extLst>
                  <a:ext uri="{FF2B5EF4-FFF2-40B4-BE49-F238E27FC236}">
                    <a16:creationId xmlns:a16="http://schemas.microsoft.com/office/drawing/2014/main" id="{61D3F606-D585-479E-9F82-F53334742C2B}"/>
                  </a:ext>
                </a:extLst>
              </p:cNvPr>
              <p:cNvSpPr/>
              <p:nvPr/>
            </p:nvSpPr>
            <p:spPr>
              <a:xfrm>
                <a:off x="1143000" y="3048000"/>
                <a:ext cx="2057400" cy="609600"/>
              </a:xfrm>
              <a:prstGeom prst="round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18">
                <a:extLst>
                  <a:ext uri="{FF2B5EF4-FFF2-40B4-BE49-F238E27FC236}">
                    <a16:creationId xmlns:a16="http://schemas.microsoft.com/office/drawing/2014/main" id="{78C62431-3D0D-4F4E-8CF9-F9303BC7C693}"/>
                  </a:ext>
                </a:extLst>
              </p:cNvPr>
              <p:cNvSpPr txBox="1"/>
              <p:nvPr/>
            </p:nvSpPr>
            <p:spPr>
              <a:xfrm>
                <a:off x="1447800" y="3119735"/>
                <a:ext cx="1447800" cy="461665"/>
              </a:xfrm>
              <a:prstGeom prst="rect">
                <a:avLst/>
              </a:prstGeom>
              <a:grpFill/>
              <a:ln>
                <a:solidFill>
                  <a:schemeClr val="accent4">
                    <a:lumMod val="75000"/>
                  </a:schemeClr>
                </a:solidFill>
              </a:ln>
            </p:spPr>
            <p:txBody>
              <a:bodyPr wrap="square" rtlCol="0">
                <a:spAutoFit/>
              </a:bodyPr>
              <a:lstStyle/>
              <a:p>
                <a:r>
                  <a:rPr lang="zh-CN" altLang="en-US" sz="2400" dirty="0">
                    <a:solidFill>
                      <a:schemeClr val="bg1"/>
                    </a:solidFill>
                    <a:latin typeface="宋体" panose="02010600030101010101" pitchFamily="2" charset="-122"/>
                    <a:ea typeface="宋体" panose="02010600030101010101" pitchFamily="2" charset="-122"/>
                  </a:rPr>
                  <a:t>二级市场</a:t>
                </a:r>
              </a:p>
            </p:txBody>
          </p:sp>
        </p:grpSp>
        <p:grpSp>
          <p:nvGrpSpPr>
            <p:cNvPr id="10" name="组合 9">
              <a:extLst>
                <a:ext uri="{FF2B5EF4-FFF2-40B4-BE49-F238E27FC236}">
                  <a16:creationId xmlns:a16="http://schemas.microsoft.com/office/drawing/2014/main" id="{B897AADE-69B1-4E43-9A88-DF60F647D156}"/>
                </a:ext>
              </a:extLst>
            </p:cNvPr>
            <p:cNvGrpSpPr/>
            <p:nvPr/>
          </p:nvGrpSpPr>
          <p:grpSpPr>
            <a:xfrm>
              <a:off x="1143000" y="2286000"/>
              <a:ext cx="5105400" cy="2133600"/>
              <a:chOff x="1143000" y="2286000"/>
              <a:chExt cx="5105400" cy="2133600"/>
            </a:xfrm>
          </p:grpSpPr>
          <p:grpSp>
            <p:nvGrpSpPr>
              <p:cNvPr id="11" name="组合 10">
                <a:extLst>
                  <a:ext uri="{FF2B5EF4-FFF2-40B4-BE49-F238E27FC236}">
                    <a16:creationId xmlns:a16="http://schemas.microsoft.com/office/drawing/2014/main" id="{BE32DD49-B650-43F4-BC5D-1E4498A11424}"/>
                  </a:ext>
                </a:extLst>
              </p:cNvPr>
              <p:cNvGrpSpPr/>
              <p:nvPr/>
            </p:nvGrpSpPr>
            <p:grpSpPr>
              <a:xfrm>
                <a:off x="1143000" y="3048000"/>
                <a:ext cx="2057400" cy="609600"/>
                <a:chOff x="1143000" y="3048000"/>
                <a:chExt cx="2057400" cy="609600"/>
              </a:xfrm>
            </p:grpSpPr>
            <p:sp>
              <p:nvSpPr>
                <p:cNvPr id="22" name="圆角矩形 4">
                  <a:extLst>
                    <a:ext uri="{FF2B5EF4-FFF2-40B4-BE49-F238E27FC236}">
                      <a16:creationId xmlns:a16="http://schemas.microsoft.com/office/drawing/2014/main" id="{D0FAF9F5-8805-4368-9DF3-C3A69197BE5E}"/>
                    </a:ext>
                  </a:extLst>
                </p:cNvPr>
                <p:cNvSpPr/>
                <p:nvPr/>
              </p:nvSpPr>
              <p:spPr>
                <a:xfrm>
                  <a:off x="1143000" y="3048000"/>
                  <a:ext cx="2057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5">
                  <a:extLst>
                    <a:ext uri="{FF2B5EF4-FFF2-40B4-BE49-F238E27FC236}">
                      <a16:creationId xmlns:a16="http://schemas.microsoft.com/office/drawing/2014/main" id="{CB9EB0B5-0105-412B-A4A9-87ABA784E475}"/>
                    </a:ext>
                  </a:extLst>
                </p:cNvPr>
                <p:cNvSpPr txBox="1"/>
                <p:nvPr/>
              </p:nvSpPr>
              <p:spPr>
                <a:xfrm>
                  <a:off x="1447800" y="3119735"/>
                  <a:ext cx="1447800" cy="461665"/>
                </a:xfrm>
                <a:prstGeom prst="rect">
                  <a:avLst/>
                </a:prstGeom>
                <a:noFill/>
              </p:spPr>
              <p:txBody>
                <a:bodyPr wrap="square" rtlCol="0">
                  <a:spAutoFit/>
                </a:bodyPr>
                <a:lstStyle/>
                <a:p>
                  <a:r>
                    <a:rPr lang="zh-CN" altLang="en-US" sz="2400" dirty="0">
                      <a:solidFill>
                        <a:schemeClr val="bg1"/>
                      </a:solidFill>
                      <a:latin typeface="宋体" panose="02010600030101010101" pitchFamily="2" charset="-122"/>
                      <a:ea typeface="宋体" panose="02010600030101010101" pitchFamily="2" charset="-122"/>
                    </a:rPr>
                    <a:t>证券市场</a:t>
                  </a:r>
                </a:p>
              </p:txBody>
            </p:sp>
          </p:grpSp>
          <p:grpSp>
            <p:nvGrpSpPr>
              <p:cNvPr id="12" name="组合 11">
                <a:extLst>
                  <a:ext uri="{FF2B5EF4-FFF2-40B4-BE49-F238E27FC236}">
                    <a16:creationId xmlns:a16="http://schemas.microsoft.com/office/drawing/2014/main" id="{74A664F6-2B66-46A6-BFE9-A3B2A4B00167}"/>
                  </a:ext>
                </a:extLst>
              </p:cNvPr>
              <p:cNvGrpSpPr/>
              <p:nvPr/>
            </p:nvGrpSpPr>
            <p:grpSpPr>
              <a:xfrm>
                <a:off x="4191000" y="2286000"/>
                <a:ext cx="2057400" cy="609600"/>
                <a:chOff x="1143000" y="3048000"/>
                <a:chExt cx="2057400" cy="609600"/>
              </a:xfrm>
            </p:grpSpPr>
            <p:sp>
              <p:nvSpPr>
                <p:cNvPr id="20" name="圆角矩形 8">
                  <a:extLst>
                    <a:ext uri="{FF2B5EF4-FFF2-40B4-BE49-F238E27FC236}">
                      <a16:creationId xmlns:a16="http://schemas.microsoft.com/office/drawing/2014/main" id="{A9FC967B-9C0C-48CE-B0E0-DAF4F675665E}"/>
                    </a:ext>
                  </a:extLst>
                </p:cNvPr>
                <p:cNvSpPr/>
                <p:nvPr/>
              </p:nvSpPr>
              <p:spPr>
                <a:xfrm>
                  <a:off x="1143000" y="3048000"/>
                  <a:ext cx="2057400" cy="609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9">
                  <a:extLst>
                    <a:ext uri="{FF2B5EF4-FFF2-40B4-BE49-F238E27FC236}">
                      <a16:creationId xmlns:a16="http://schemas.microsoft.com/office/drawing/2014/main" id="{1B83ECDD-71E8-457E-997A-822CB50995CA}"/>
                    </a:ext>
                  </a:extLst>
                </p:cNvPr>
                <p:cNvSpPr txBox="1"/>
                <p:nvPr/>
              </p:nvSpPr>
              <p:spPr>
                <a:xfrm>
                  <a:off x="1447800" y="3119735"/>
                  <a:ext cx="1447800" cy="461665"/>
                </a:xfrm>
                <a:prstGeom prst="rect">
                  <a:avLst/>
                </a:prstGeom>
                <a:noFill/>
              </p:spPr>
              <p:txBody>
                <a:bodyPr wrap="square" rtlCol="0">
                  <a:spAutoFit/>
                </a:bodyPr>
                <a:lstStyle/>
                <a:p>
                  <a:r>
                    <a:rPr lang="zh-CN" altLang="en-US" sz="2400" dirty="0">
                      <a:solidFill>
                        <a:schemeClr val="bg1"/>
                      </a:solidFill>
                      <a:latin typeface="宋体" panose="02010600030101010101" pitchFamily="2" charset="-122"/>
                      <a:ea typeface="宋体" panose="02010600030101010101" pitchFamily="2" charset="-122"/>
                    </a:rPr>
                    <a:t>发行市场</a:t>
                  </a:r>
                </a:p>
              </p:txBody>
            </p:sp>
          </p:grpSp>
          <p:grpSp>
            <p:nvGrpSpPr>
              <p:cNvPr id="13" name="组合 12">
                <a:extLst>
                  <a:ext uri="{FF2B5EF4-FFF2-40B4-BE49-F238E27FC236}">
                    <a16:creationId xmlns:a16="http://schemas.microsoft.com/office/drawing/2014/main" id="{9BE80257-EC9C-46DA-915D-4B447A3036E2}"/>
                  </a:ext>
                </a:extLst>
              </p:cNvPr>
              <p:cNvGrpSpPr/>
              <p:nvPr/>
            </p:nvGrpSpPr>
            <p:grpSpPr>
              <a:xfrm>
                <a:off x="4191000" y="3810000"/>
                <a:ext cx="2057400" cy="609600"/>
                <a:chOff x="1143000" y="3048000"/>
                <a:chExt cx="2057400" cy="609600"/>
              </a:xfrm>
            </p:grpSpPr>
            <p:sp>
              <p:nvSpPr>
                <p:cNvPr id="18" name="圆角矩形 11">
                  <a:extLst>
                    <a:ext uri="{FF2B5EF4-FFF2-40B4-BE49-F238E27FC236}">
                      <a16:creationId xmlns:a16="http://schemas.microsoft.com/office/drawing/2014/main" id="{77DFA2E7-0599-43BD-91B8-B412B5B12AD7}"/>
                    </a:ext>
                  </a:extLst>
                </p:cNvPr>
                <p:cNvSpPr/>
                <p:nvPr/>
              </p:nvSpPr>
              <p:spPr>
                <a:xfrm>
                  <a:off x="1143000" y="3048000"/>
                  <a:ext cx="2057400" cy="60960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2">
                  <a:extLst>
                    <a:ext uri="{FF2B5EF4-FFF2-40B4-BE49-F238E27FC236}">
                      <a16:creationId xmlns:a16="http://schemas.microsoft.com/office/drawing/2014/main" id="{9B8B1D3D-C947-4330-B21A-A8F7314AC085}"/>
                    </a:ext>
                  </a:extLst>
                </p:cNvPr>
                <p:cNvSpPr txBox="1"/>
                <p:nvPr/>
              </p:nvSpPr>
              <p:spPr>
                <a:xfrm>
                  <a:off x="1447800" y="3119735"/>
                  <a:ext cx="1447800" cy="461665"/>
                </a:xfrm>
                <a:prstGeom prst="rect">
                  <a:avLst/>
                </a:prstGeom>
                <a:noFill/>
              </p:spPr>
              <p:txBody>
                <a:bodyPr wrap="square" rtlCol="0">
                  <a:spAutoFit/>
                </a:bodyPr>
                <a:lstStyle/>
                <a:p>
                  <a:r>
                    <a:rPr lang="zh-CN" altLang="en-US" sz="2400" dirty="0">
                      <a:solidFill>
                        <a:schemeClr val="bg1"/>
                      </a:solidFill>
                      <a:latin typeface="宋体" panose="02010600030101010101" pitchFamily="2" charset="-122"/>
                      <a:ea typeface="宋体" panose="02010600030101010101" pitchFamily="2" charset="-122"/>
                    </a:rPr>
                    <a:t>交易市场</a:t>
                  </a:r>
                </a:p>
              </p:txBody>
            </p:sp>
          </p:grpSp>
          <p:cxnSp>
            <p:nvCxnSpPr>
              <p:cNvPr id="14" name="直接连接符 13">
                <a:extLst>
                  <a:ext uri="{FF2B5EF4-FFF2-40B4-BE49-F238E27FC236}">
                    <a16:creationId xmlns:a16="http://schemas.microsoft.com/office/drawing/2014/main" id="{B24ABF0C-ACA0-4DA0-AD4A-6D31E9648671}"/>
                  </a:ext>
                </a:extLst>
              </p:cNvPr>
              <p:cNvCxnSpPr/>
              <p:nvPr/>
            </p:nvCxnSpPr>
            <p:spPr>
              <a:xfrm>
                <a:off x="3810000" y="2634342"/>
                <a:ext cx="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8D7A794-1440-438A-B34B-1D62F9DEF20D}"/>
                  </a:ext>
                </a:extLst>
              </p:cNvPr>
              <p:cNvCxnSpPr/>
              <p:nvPr/>
            </p:nvCxnSpPr>
            <p:spPr>
              <a:xfrm>
                <a:off x="3813630" y="2634342"/>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65D4EC58-3F8F-462F-B19B-4FC42C32A5D2}"/>
                  </a:ext>
                </a:extLst>
              </p:cNvPr>
              <p:cNvCxnSpPr/>
              <p:nvPr/>
            </p:nvCxnSpPr>
            <p:spPr>
              <a:xfrm>
                <a:off x="3810000" y="4082142"/>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C4CB054A-7CBB-40DF-88EF-95C55C9421DD}"/>
                  </a:ext>
                </a:extLst>
              </p:cNvPr>
              <p:cNvCxnSpPr>
                <a:stCxn id="22" idx="3"/>
              </p:cNvCxnSpPr>
              <p:nvPr/>
            </p:nvCxnSpPr>
            <p:spPr>
              <a:xfrm>
                <a:off x="3200400" y="3352800"/>
                <a:ext cx="609600" cy="0"/>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09448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股票的发行业务：公募发行</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607736"/>
            <a:ext cx="10515600" cy="4569227"/>
          </a:xfrm>
        </p:spPr>
        <p:txBody>
          <a:bodyPr>
            <a:noAutofit/>
          </a:bodyPr>
          <a:lstStyle/>
          <a:p>
            <a:r>
              <a:rPr lang="zh-CN" altLang="en-US" sz="1800" b="1" dirty="0">
                <a:latin typeface="宋体" panose="02010600030101010101" pitchFamily="2" charset="-122"/>
                <a:ea typeface="宋体" panose="02010600030101010101" pitchFamily="2" charset="-122"/>
              </a:rPr>
              <a:t>累积订单方式</a:t>
            </a:r>
            <a:endParaRPr lang="en-US" altLang="zh-CN" sz="1800" b="1"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1800" dirty="0">
                <a:latin typeface="宋体" panose="02010600030101010101" pitchFamily="2" charset="-122"/>
                <a:ea typeface="宋体" panose="02010600030101010101" pitchFamily="2" charset="-122"/>
              </a:rPr>
              <a:t>最终发行价格在发行开始时没有完全确定，只是确定了其可能的发行价格区间，最终发行价格将由主承销商同发行公司根据推销活动的订购需求等因素在最终定价会上确定</a:t>
            </a:r>
            <a:endParaRPr lang="en-US" altLang="zh-CN" sz="18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1800" dirty="0">
                <a:latin typeface="宋体" panose="02010600030101010101" pitchFamily="2" charset="-122"/>
                <a:ea typeface="宋体" panose="02010600030101010101" pitchFamily="2" charset="-122"/>
              </a:rPr>
              <a:t>视市场的情况变动与新股需求量变动而调整发行价格</a:t>
            </a:r>
            <a:endParaRPr lang="en-US" altLang="zh-CN" sz="18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1800" b="1" dirty="0">
                <a:latin typeface="宋体" panose="02010600030101010101" pitchFamily="2" charset="-122"/>
                <a:ea typeface="宋体" panose="02010600030101010101" pitchFamily="2" charset="-122"/>
              </a:rPr>
              <a:t>三次定价</a:t>
            </a:r>
            <a:endParaRPr lang="en-US" altLang="zh-CN" sz="1800" b="1"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ü"/>
            </a:pPr>
            <a:r>
              <a:rPr lang="zh-CN" altLang="en-US" sz="1800" b="1" dirty="0">
                <a:latin typeface="宋体" panose="02010600030101010101" pitchFamily="2" charset="-122"/>
                <a:ea typeface="宋体" panose="02010600030101010101" pitchFamily="2" charset="-122"/>
              </a:rPr>
              <a:t>估计发行价格</a:t>
            </a:r>
            <a:endParaRPr lang="en-US" altLang="zh-CN" sz="1800" b="1" dirty="0">
              <a:latin typeface="宋体" panose="02010600030101010101" pitchFamily="2" charset="-122"/>
              <a:ea typeface="宋体" panose="02010600030101010101" pitchFamily="2" charset="-122"/>
            </a:endParaRPr>
          </a:p>
          <a:p>
            <a:pPr marL="719138" indent="0">
              <a:buNone/>
            </a:pPr>
            <a:r>
              <a:rPr lang="zh-CN" altLang="en-US" sz="1800" dirty="0">
                <a:latin typeface="宋体" panose="02010600030101010101" pitchFamily="2" charset="-122"/>
                <a:ea typeface="宋体" panose="02010600030101010101" pitchFamily="2" charset="-122"/>
              </a:rPr>
              <a:t>发行公司在选择主承销商时，往往要求竞标的各家投行给出各自预期的发行价格。在其他条件相同的情况下，选择出价高的投行。</a:t>
            </a:r>
            <a:endParaRPr lang="en-US" altLang="zh-CN" sz="18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ü"/>
            </a:pPr>
            <a:r>
              <a:rPr lang="zh-CN" altLang="en-US" sz="1800" b="1" dirty="0">
                <a:latin typeface="宋体" panose="02010600030101010101" pitchFamily="2" charset="-122"/>
                <a:ea typeface="宋体" panose="02010600030101010101" pitchFamily="2" charset="-122"/>
              </a:rPr>
              <a:t>确定发行价格区间</a:t>
            </a:r>
            <a:endParaRPr lang="en-US" altLang="zh-CN" sz="1800" b="1" dirty="0">
              <a:latin typeface="宋体" panose="02010600030101010101" pitchFamily="2" charset="-122"/>
              <a:ea typeface="宋体" panose="02010600030101010101" pitchFamily="2" charset="-122"/>
            </a:endParaRPr>
          </a:p>
          <a:p>
            <a:pPr marL="719138" indent="0">
              <a:buNone/>
            </a:pPr>
            <a:r>
              <a:rPr lang="zh-CN" altLang="en-US" sz="1800" dirty="0">
                <a:latin typeface="宋体" panose="02010600030101010101" pitchFamily="2" charset="-122"/>
                <a:ea typeface="宋体" panose="02010600030101010101" pitchFamily="2" charset="-122"/>
              </a:rPr>
              <a:t>完成尽职调查之后决定价格区间。</a:t>
            </a:r>
            <a:endParaRPr lang="en-US" altLang="zh-CN" sz="1800" dirty="0">
              <a:latin typeface="宋体" panose="02010600030101010101" pitchFamily="2" charset="-122"/>
              <a:ea typeface="宋体" panose="02010600030101010101" pitchFamily="2" charset="-122"/>
            </a:endParaRPr>
          </a:p>
          <a:p>
            <a:pPr marL="719138" indent="0">
              <a:buNone/>
            </a:pPr>
            <a:r>
              <a:rPr lang="zh-CN" altLang="en-US" sz="1800" dirty="0">
                <a:latin typeface="宋体" panose="02010600030101010101" pitchFamily="2" charset="-122"/>
                <a:ea typeface="宋体" panose="02010600030101010101" pitchFamily="2" charset="-122"/>
              </a:rPr>
              <a:t>基于公司的价值与业绩，市场的需求及趋势，其他投行的反映等。</a:t>
            </a:r>
            <a:endParaRPr lang="en-US" altLang="zh-CN" sz="18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ü"/>
            </a:pPr>
            <a:r>
              <a:rPr lang="zh-CN" altLang="en-US" sz="1800" b="1" dirty="0">
                <a:latin typeface="宋体" panose="02010600030101010101" pitchFamily="2" charset="-122"/>
                <a:ea typeface="宋体" panose="02010600030101010101" pitchFamily="2" charset="-122"/>
              </a:rPr>
              <a:t>最终发行价格</a:t>
            </a:r>
            <a:endParaRPr lang="en-US" altLang="zh-CN" sz="1800" b="1" dirty="0">
              <a:latin typeface="宋体" panose="02010600030101010101" pitchFamily="2" charset="-122"/>
              <a:ea typeface="宋体" panose="02010600030101010101" pitchFamily="2" charset="-122"/>
            </a:endParaRPr>
          </a:p>
          <a:p>
            <a:pPr marL="719138" indent="0">
              <a:buNone/>
            </a:pPr>
            <a:r>
              <a:rPr lang="zh-CN" altLang="en-US" sz="1800" dirty="0">
                <a:latin typeface="宋体" panose="02010600030101010101" pitchFamily="2" charset="-122"/>
                <a:ea typeface="宋体" panose="02010600030101010101" pitchFamily="2" charset="-122"/>
              </a:rPr>
              <a:t>汇总承销团与分销团征集的订单，计算出各个不同价位上的需求总量后最终定价，进入正式的招股说明书，具备法律的约束力</a:t>
            </a:r>
          </a:p>
          <a:p>
            <a:endParaRPr lang="zh-CN" altLang="en-US"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40</a:t>
            </a:fld>
            <a:endParaRPr lang="zh-CN" altLang="en-US"/>
          </a:p>
        </p:txBody>
      </p:sp>
    </p:spTree>
    <p:extLst>
      <p:ext uri="{BB962C8B-B14F-4D97-AF65-F5344CB8AC3E}">
        <p14:creationId xmlns:p14="http://schemas.microsoft.com/office/powerpoint/2010/main" val="27582325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股票的发行业务：公募发行</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607736"/>
            <a:ext cx="10515600" cy="4569227"/>
          </a:xfrm>
        </p:spPr>
        <p:txBody>
          <a:bodyPr>
            <a:noAutofit/>
          </a:bodyPr>
          <a:lstStyle/>
          <a:p>
            <a:r>
              <a:rPr lang="zh-CN" altLang="en-US" sz="2400" b="1" i="0" u="none" strike="noStrike" baseline="0" dirty="0">
                <a:latin typeface="宋体" panose="02010600030101010101" pitchFamily="2" charset="-122"/>
                <a:ea typeface="宋体" panose="02010600030101010101" pitchFamily="2" charset="-122"/>
              </a:rPr>
              <a:t>固定价格方式</a:t>
            </a:r>
          </a:p>
          <a:p>
            <a:pPr marL="555625" indent="-285750">
              <a:buFont typeface="Wingdings" panose="05000000000000000000" pitchFamily="2" charset="2"/>
              <a:buChar char="p"/>
            </a:pPr>
            <a:endParaRPr lang="en-US" altLang="zh-CN" sz="2400" b="0" i="0" u="none" strike="noStrike" baseline="0" dirty="0">
              <a:latin typeface="宋体" panose="02010600030101010101" pitchFamily="2" charset="-122"/>
              <a:ea typeface="宋体" panose="02010600030101010101" pitchFamily="2" charset="-122"/>
            </a:endParaRPr>
          </a:p>
          <a:p>
            <a:pPr marL="555625" indent="-285750">
              <a:buFont typeface="Wingdings" panose="05000000000000000000" pitchFamily="2" charset="2"/>
              <a:buChar char="p"/>
            </a:pPr>
            <a:r>
              <a:rPr lang="zh-CN" altLang="en-US" sz="2400" b="0" i="0" u="none" strike="noStrike" baseline="0" dirty="0">
                <a:latin typeface="宋体" panose="02010600030101010101" pitchFamily="2" charset="-122"/>
                <a:ea typeface="宋体" panose="02010600030101010101" pitchFamily="2" charset="-122"/>
              </a:rPr>
              <a:t>主承销商和发行公司在公开发售前确定某一固定价格，然后在根据这一确定价格进行公开发行 </a:t>
            </a:r>
            <a:endParaRPr lang="en-US" altLang="zh-CN" sz="2400" b="0" i="0" u="none" strike="noStrike" baseline="0" dirty="0">
              <a:latin typeface="宋体" panose="02010600030101010101" pitchFamily="2" charset="-122"/>
              <a:ea typeface="宋体" panose="02010600030101010101" pitchFamily="2" charset="-122"/>
            </a:endParaRPr>
          </a:p>
          <a:p>
            <a:pPr marL="555625" indent="-285750">
              <a:buFont typeface="Wingdings" panose="05000000000000000000" pitchFamily="2" charset="2"/>
              <a:buChar char="p"/>
            </a:pPr>
            <a:endParaRPr lang="en-US" altLang="zh-CN" sz="2400" b="0" i="0" u="none" strike="noStrike" baseline="0" dirty="0">
              <a:latin typeface="宋体" panose="02010600030101010101" pitchFamily="2" charset="-122"/>
              <a:ea typeface="宋体" panose="02010600030101010101" pitchFamily="2" charset="-122"/>
            </a:endParaRPr>
          </a:p>
          <a:p>
            <a:pPr marL="555625" indent="-285750">
              <a:buFont typeface="Wingdings" panose="05000000000000000000" pitchFamily="2" charset="2"/>
              <a:buChar char="p"/>
            </a:pPr>
            <a:r>
              <a:rPr lang="zh-CN" altLang="en-US" sz="2400" b="0" i="0" u="none" strike="noStrike" baseline="0" dirty="0">
                <a:latin typeface="宋体" panose="02010600030101010101" pitchFamily="2" charset="-122"/>
                <a:ea typeface="宋体" panose="02010600030101010101" pitchFamily="2" charset="-122"/>
              </a:rPr>
              <a:t>一般由主承销商和发行公司通过商业谈判确定，价格的确定与双方谈判能力直接相关 </a:t>
            </a:r>
            <a:endParaRPr lang="en-US" altLang="zh-CN" sz="2400" b="0" i="0" u="none" strike="noStrike" baseline="0" dirty="0">
              <a:latin typeface="宋体" panose="02010600030101010101" pitchFamily="2" charset="-122"/>
              <a:ea typeface="宋体" panose="02010600030101010101" pitchFamily="2" charset="-122"/>
            </a:endParaRPr>
          </a:p>
          <a:p>
            <a:pPr marL="555625" indent="-285750">
              <a:buFont typeface="Wingdings" panose="05000000000000000000" pitchFamily="2" charset="2"/>
              <a:buChar char="p"/>
            </a:pPr>
            <a:endParaRPr lang="en-US" altLang="zh-CN" sz="2400" b="0" i="0" u="none" strike="noStrike" baseline="0" dirty="0">
              <a:latin typeface="宋体" panose="02010600030101010101" pitchFamily="2" charset="-122"/>
              <a:ea typeface="宋体" panose="02010600030101010101" pitchFamily="2" charset="-122"/>
            </a:endParaRPr>
          </a:p>
          <a:p>
            <a:pPr marL="555625" indent="-285750">
              <a:buFont typeface="Wingdings" panose="05000000000000000000" pitchFamily="2" charset="2"/>
              <a:buChar char="p"/>
            </a:pPr>
            <a:r>
              <a:rPr lang="zh-CN" altLang="en-US" sz="2400" b="0" i="0" u="none" strike="noStrike" baseline="0" dirty="0">
                <a:latin typeface="宋体" panose="02010600030101010101" pitchFamily="2" charset="-122"/>
                <a:ea typeface="宋体" panose="02010600030101010101" pitchFamily="2" charset="-122"/>
              </a:rPr>
              <a:t>主承销商为了降低风险，保证首日公开招股成功，发行价格一般会</a:t>
            </a:r>
            <a:r>
              <a:rPr lang="zh-CN" altLang="en-US" sz="2400" b="1" i="0" u="none" strike="noStrike" baseline="0" dirty="0">
                <a:latin typeface="宋体" panose="02010600030101010101" pitchFamily="2" charset="-122"/>
                <a:ea typeface="宋体" panose="02010600030101010101" pitchFamily="2" charset="-122"/>
              </a:rPr>
              <a:t>低于</a:t>
            </a:r>
            <a:r>
              <a:rPr lang="zh-CN" altLang="en-US" sz="2400" b="0" i="0" u="none" strike="noStrike" baseline="0" dirty="0">
                <a:latin typeface="宋体" panose="02010600030101010101" pitchFamily="2" charset="-122"/>
                <a:ea typeface="宋体" panose="02010600030101010101" pitchFamily="2" charset="-122"/>
              </a:rPr>
              <a:t>“累积订单方式”下的发行价格 </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41</a:t>
            </a:fld>
            <a:endParaRPr lang="zh-CN" altLang="en-US"/>
          </a:p>
        </p:txBody>
      </p:sp>
    </p:spTree>
    <p:extLst>
      <p:ext uri="{BB962C8B-B14F-4D97-AF65-F5344CB8AC3E}">
        <p14:creationId xmlns:p14="http://schemas.microsoft.com/office/powerpoint/2010/main" val="2743874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询价发行</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607736"/>
            <a:ext cx="10515600" cy="4569227"/>
          </a:xfrm>
        </p:spPr>
        <p:txBody>
          <a:bodyPr>
            <a:noAutofit/>
          </a:bodyPr>
          <a:lstStyle/>
          <a:p>
            <a:r>
              <a:rPr lang="zh-CN" altLang="en-US" sz="2400" b="1" dirty="0">
                <a:latin typeface="宋体" panose="02010600030101010101" pitchFamily="2" charset="-122"/>
                <a:ea typeface="宋体" panose="02010600030101010101" pitchFamily="2" charset="-122"/>
              </a:rPr>
              <a:t>网下初步询价</a:t>
            </a:r>
            <a:endParaRPr lang="en-US" altLang="zh-CN" sz="2400" b="1" dirty="0">
              <a:latin typeface="宋体" panose="02010600030101010101" pitchFamily="2" charset="-122"/>
              <a:ea typeface="宋体" panose="02010600030101010101" pitchFamily="2" charset="-122"/>
            </a:endParaRPr>
          </a:p>
          <a:p>
            <a:pPr marL="627063" indent="-268288">
              <a:buSzPct val="75000"/>
              <a:buFont typeface="Wingdings" panose="05000000000000000000" pitchFamily="2" charset="2"/>
              <a:buChar char="p"/>
            </a:pPr>
            <a:r>
              <a:rPr lang="zh-CN" altLang="en-US" sz="2400" i="0" u="none" strike="noStrike" baseline="0" dirty="0">
                <a:latin typeface="宋体" panose="02010600030101010101" pitchFamily="2" charset="-122"/>
                <a:ea typeface="宋体" panose="02010600030101010101" pitchFamily="2" charset="-122"/>
              </a:rPr>
              <a:t>符合要求的投资者</a:t>
            </a:r>
            <a:endParaRPr lang="en-US" altLang="zh-CN" sz="2400" i="0" u="none" strike="noStrike" baseline="0" dirty="0">
              <a:latin typeface="宋体" panose="02010600030101010101" pitchFamily="2" charset="-122"/>
              <a:ea typeface="宋体" panose="02010600030101010101" pitchFamily="2" charset="-122"/>
            </a:endParaRPr>
          </a:p>
          <a:p>
            <a:pPr marL="627063" indent="-268288">
              <a:buSzPct val="75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剔除最高、最低报价（</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627063" indent="-268288">
              <a:buSzPct val="75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发行人和保荐人（主承销商）根据网下发行询价报 价情况，综合评估公司合理投资价值、可比公司二级市场估值水平、所属行业二级市场估值水平等方面，充分考虑网下投资者有效申购倍数、市场情况、募集资金需求及承销风险等因素，审慎合理确定发行价格、最终发行数量、有效报价投 资者及有效拟申购数量</a:t>
            </a:r>
            <a:endParaRPr lang="en-US" altLang="zh-CN" sz="2400" dirty="0">
              <a:latin typeface="宋体" panose="02010600030101010101" pitchFamily="2" charset="-122"/>
              <a:ea typeface="宋体" panose="02010600030101010101" pitchFamily="2" charset="-122"/>
            </a:endParaRPr>
          </a:p>
          <a:p>
            <a:pPr marL="627063" indent="-268288">
              <a:buSzPct val="75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发行人和保荐人（主承销商）将审慎评估确定的发行价格是否超出剔除最高报价部分后网下投资者剩余报价的中位数和加权平均数，以及公募基金、社保基金、养老金、年金基金、保险资金和合格境外投资者资金剩 余报价的中位数和加权平均数的孰低值及超出幅度。如超出的，超出幅度不高于 </a:t>
            </a:r>
            <a:r>
              <a:rPr lang="en-US" altLang="zh-CN" sz="2400" dirty="0">
                <a:latin typeface="宋体" panose="02010600030101010101" pitchFamily="2" charset="-122"/>
                <a:ea typeface="宋体" panose="02010600030101010101" pitchFamily="2" charset="-122"/>
              </a:rPr>
              <a:t>30%</a:t>
            </a:r>
            <a:r>
              <a:rPr lang="zh-CN" altLang="en-US" sz="2400" dirty="0">
                <a:latin typeface="宋体" panose="02010600030101010101" pitchFamily="2" charset="-122"/>
                <a:ea typeface="宋体" panose="02010600030101010101" pitchFamily="2" charset="-122"/>
              </a:rPr>
              <a:t>。</a:t>
            </a:r>
            <a:endParaRPr lang="zh-CN" altLang="en-US" sz="2400" i="0" u="none" strike="noStrike" baseline="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42</a:t>
            </a:fld>
            <a:endParaRPr lang="zh-CN" altLang="en-US"/>
          </a:p>
        </p:txBody>
      </p:sp>
    </p:spTree>
    <p:extLst>
      <p:ext uri="{BB962C8B-B14F-4D97-AF65-F5344CB8AC3E}">
        <p14:creationId xmlns:p14="http://schemas.microsoft.com/office/powerpoint/2010/main" val="3974402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询价发行</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607736"/>
            <a:ext cx="10515600" cy="4569227"/>
          </a:xfrm>
        </p:spPr>
        <p:txBody>
          <a:bodyPr>
            <a:noAutofit/>
          </a:bodyPr>
          <a:lstStyle/>
          <a:p>
            <a:r>
              <a:rPr lang="zh-CN" altLang="en-US" sz="2400" b="1" dirty="0">
                <a:latin typeface="宋体" panose="02010600030101010101" pitchFamily="2" charset="-122"/>
                <a:ea typeface="宋体" panose="02010600030101010101" pitchFamily="2" charset="-122"/>
              </a:rPr>
              <a:t>网下初步询价确定发行价格区间</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累计投标询价确定发行价格</a:t>
            </a:r>
            <a:endParaRPr lang="en-US" altLang="zh-CN" sz="2400" b="1"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（以复旦张江，</a:t>
            </a:r>
            <a:r>
              <a:rPr lang="en-US" altLang="zh-CN" sz="2400" dirty="0">
                <a:latin typeface="宋体" panose="02010600030101010101" pitchFamily="2" charset="-122"/>
                <a:ea typeface="宋体" panose="02010600030101010101" pitchFamily="2" charset="-122"/>
              </a:rPr>
              <a:t>2020IPO</a:t>
            </a:r>
            <a:r>
              <a:rPr lang="zh-CN" altLang="en-US" sz="2400" dirty="0">
                <a:latin typeface="宋体" panose="02010600030101010101" pitchFamily="2" charset="-122"/>
                <a:ea typeface="宋体" panose="02010600030101010101" pitchFamily="2" charset="-122"/>
              </a:rPr>
              <a:t>定价为例）</a:t>
            </a:r>
            <a:endParaRPr lang="en-US" altLang="zh-CN" sz="2400" dirty="0">
              <a:latin typeface="宋体" panose="02010600030101010101" pitchFamily="2" charset="-122"/>
              <a:ea typeface="宋体" panose="02010600030101010101" pitchFamily="2" charset="-122"/>
            </a:endParaRPr>
          </a:p>
          <a:p>
            <a:pPr marL="627063" indent="-268288">
              <a:buSzPct val="75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初步询价，确定在剔除拟申购总量中报价最高的部分后，发行人与联席主承销商综合考虑发行人基本面、所处行业及可比公司市盈率等因素，协商确定本次发行价格区间为 </a:t>
            </a:r>
            <a:r>
              <a:rPr lang="en-US" altLang="zh-CN" sz="2400" dirty="0">
                <a:latin typeface="宋体" panose="02010600030101010101" pitchFamily="2" charset="-122"/>
                <a:ea typeface="宋体" panose="02010600030101010101" pitchFamily="2" charset="-122"/>
              </a:rPr>
              <a:t>8.65 </a:t>
            </a:r>
            <a:r>
              <a:rPr lang="zh-CN" altLang="en-US" sz="2400" dirty="0">
                <a:latin typeface="宋体" panose="02010600030101010101" pitchFamily="2" charset="-122"/>
                <a:ea typeface="宋体" panose="02010600030101010101" pitchFamily="2" charset="-122"/>
              </a:rPr>
              <a:t>元</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股</a:t>
            </a:r>
            <a:r>
              <a:rPr lang="en-US" altLang="zh-CN" sz="2400" dirty="0">
                <a:latin typeface="宋体" panose="02010600030101010101" pitchFamily="2" charset="-122"/>
                <a:ea typeface="宋体" panose="02010600030101010101" pitchFamily="2" charset="-122"/>
              </a:rPr>
              <a:t>-8.95 </a:t>
            </a:r>
            <a:r>
              <a:rPr lang="zh-CN" altLang="en-US" sz="2400" dirty="0">
                <a:latin typeface="宋体" panose="02010600030101010101" pitchFamily="2" charset="-122"/>
                <a:ea typeface="宋体" panose="02010600030101010101" pitchFamily="2" charset="-122"/>
              </a:rPr>
              <a:t>元</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股，中值为 </a:t>
            </a:r>
            <a:r>
              <a:rPr lang="en-US" altLang="zh-CN" sz="2400" dirty="0">
                <a:latin typeface="宋体" panose="02010600030101010101" pitchFamily="2" charset="-122"/>
                <a:ea typeface="宋体" panose="02010600030101010101" pitchFamily="2" charset="-122"/>
              </a:rPr>
              <a:t>8.80 </a:t>
            </a:r>
            <a:r>
              <a:rPr lang="zh-CN" altLang="en-US" sz="2400" dirty="0">
                <a:latin typeface="宋体" panose="02010600030101010101" pitchFamily="2" charset="-122"/>
                <a:ea typeface="宋体" panose="02010600030101010101" pitchFamily="2" charset="-122"/>
              </a:rPr>
              <a:t>元</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股，区间上限与下限的差额未超过区间下限的</a:t>
            </a:r>
            <a:r>
              <a:rPr lang="en-US" altLang="zh-CN" sz="2400" dirty="0">
                <a:latin typeface="宋体" panose="02010600030101010101" pitchFamily="2" charset="-122"/>
                <a:ea typeface="宋体" panose="02010600030101010101" pitchFamily="2" charset="-122"/>
              </a:rPr>
              <a:t>20%</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627063" indent="-268288">
              <a:buSzPct val="75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全部有效报价配售对象必须参与累计投标询价申购，最终发行价</a:t>
            </a:r>
            <a:r>
              <a:rPr lang="en-US" altLang="zh-CN" sz="2400" dirty="0">
                <a:latin typeface="宋体" panose="02010600030101010101" pitchFamily="2" charset="-122"/>
                <a:ea typeface="宋体" panose="02010600030101010101" pitchFamily="2" charset="-122"/>
              </a:rPr>
              <a:t>8.95</a:t>
            </a:r>
            <a:r>
              <a:rPr lang="zh-CN" altLang="en-US" sz="2400" dirty="0">
                <a:latin typeface="宋体" panose="02010600030101010101" pitchFamily="2" charset="-122"/>
                <a:ea typeface="宋体" panose="02010600030101010101" pitchFamily="2" charset="-122"/>
              </a:rPr>
              <a:t>元</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股</a:t>
            </a:r>
            <a:endParaRPr lang="zh-CN" altLang="en-US" sz="2400" i="0" u="none" strike="noStrike" baseline="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43</a:t>
            </a:fld>
            <a:endParaRPr lang="zh-CN" altLang="en-US"/>
          </a:p>
        </p:txBody>
      </p:sp>
    </p:spTree>
    <p:extLst>
      <p:ext uri="{BB962C8B-B14F-4D97-AF65-F5344CB8AC3E}">
        <p14:creationId xmlns:p14="http://schemas.microsoft.com/office/powerpoint/2010/main" val="1456175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25054"/>
          </a:xfrm>
        </p:spPr>
        <p:txBody>
          <a:bodyPr>
            <a:normAutofit/>
          </a:bodyPr>
          <a:lstStyle/>
          <a:p>
            <a:r>
              <a:rPr lang="zh-CN" altLang="en-US" sz="3200" dirty="0">
                <a:latin typeface="宋体" panose="02010600030101010101" pitchFamily="2" charset="-122"/>
                <a:ea typeface="宋体" panose="02010600030101010101" pitchFamily="2" charset="-122"/>
              </a:rPr>
              <a:t>股票的发行业务：公募发行</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755650" y="1197310"/>
            <a:ext cx="10598150" cy="4979653"/>
          </a:xfrm>
        </p:spPr>
        <p:txBody>
          <a:bodyPr>
            <a:normAutofit/>
          </a:bodyPr>
          <a:lstStyle/>
          <a:p>
            <a:r>
              <a:rPr lang="zh-CN" altLang="en-US" sz="2000" b="1" dirty="0">
                <a:latin typeface="宋体" panose="02010600030101010101" pitchFamily="2" charset="-122"/>
                <a:ea typeface="宋体" panose="02010600030101010101" pitchFamily="2" charset="-122"/>
              </a:rPr>
              <a:t>相对估值法</a:t>
            </a:r>
            <a:endParaRPr lang="en-US" altLang="zh-CN" sz="2000" b="1" dirty="0">
              <a:latin typeface="宋体" panose="02010600030101010101" pitchFamily="2" charset="-122"/>
              <a:ea typeface="宋体" panose="02010600030101010101" pitchFamily="2" charset="-122"/>
            </a:endParaRPr>
          </a:p>
          <a:p>
            <a:pPr marL="539750" indent="-360363">
              <a:buFont typeface="Wingdings" panose="05000000000000000000" pitchFamily="2" charset="2"/>
              <a:buChar char="p"/>
            </a:pPr>
            <a:r>
              <a:rPr lang="zh-CN" altLang="en-US" sz="2000" b="1" dirty="0">
                <a:latin typeface="宋体" panose="02010600030101010101" pitchFamily="2" charset="-122"/>
                <a:ea typeface="宋体" panose="02010600030101010101" pitchFamily="2" charset="-122"/>
              </a:rPr>
              <a:t>市盈率法 </a:t>
            </a:r>
            <a:r>
              <a:rPr lang="en-US" altLang="zh-CN" sz="2000" b="1" dirty="0">
                <a:latin typeface="宋体" panose="02010600030101010101" pitchFamily="2" charset="-122"/>
                <a:ea typeface="宋体" panose="02010600030101010101" pitchFamily="2" charset="-122"/>
              </a:rPr>
              <a:t>or </a:t>
            </a:r>
            <a:r>
              <a:rPr lang="zh-CN" altLang="en-US" sz="2000" b="1" dirty="0">
                <a:latin typeface="宋体" panose="02010600030101010101" pitchFamily="2" charset="-122"/>
                <a:ea typeface="宋体" panose="02010600030101010101" pitchFamily="2" charset="-122"/>
              </a:rPr>
              <a:t>市净率法 </a:t>
            </a:r>
            <a:r>
              <a:rPr lang="en-US" altLang="zh-CN" sz="2000" b="1" dirty="0">
                <a:latin typeface="宋体" panose="02010600030101010101" pitchFamily="2" charset="-122"/>
                <a:ea typeface="宋体" panose="02010600030101010101" pitchFamily="2" charset="-122"/>
              </a:rPr>
              <a:t>or </a:t>
            </a:r>
            <a:r>
              <a:rPr lang="zh-CN" altLang="en-US" sz="2000" b="1" dirty="0">
                <a:latin typeface="宋体" panose="02010600030101010101" pitchFamily="2" charset="-122"/>
                <a:ea typeface="宋体" panose="02010600030101010101" pitchFamily="2" charset="-122"/>
              </a:rPr>
              <a:t>市销率</a:t>
            </a:r>
            <a:endParaRPr lang="en-US" altLang="zh-CN" sz="2000" b="1"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将上市公司的</a:t>
            </a:r>
            <a:r>
              <a:rPr lang="zh-CN" altLang="en-US" sz="2000" b="1" dirty="0">
                <a:latin typeface="宋体" panose="02010600030101010101" pitchFamily="2" charset="-122"/>
                <a:ea typeface="宋体" panose="02010600030101010101" pitchFamily="2" charset="-122"/>
              </a:rPr>
              <a:t>盈利能力 </a:t>
            </a:r>
            <a:r>
              <a:rPr lang="en-US" altLang="zh-CN" sz="2000" b="1" dirty="0">
                <a:latin typeface="宋体" panose="02010600030101010101" pitchFamily="2" charset="-122"/>
                <a:ea typeface="宋体" panose="02010600030101010101" pitchFamily="2" charset="-122"/>
              </a:rPr>
              <a:t>or </a:t>
            </a:r>
            <a:r>
              <a:rPr lang="zh-CN" altLang="en-US" sz="2000" b="1" dirty="0">
                <a:latin typeface="宋体" panose="02010600030101010101" pitchFamily="2" charset="-122"/>
                <a:ea typeface="宋体" panose="02010600030101010101" pitchFamily="2" charset="-122"/>
              </a:rPr>
              <a:t>净资产 </a:t>
            </a:r>
            <a:r>
              <a:rPr lang="en-US" altLang="zh-CN" sz="2000" b="1" dirty="0">
                <a:latin typeface="宋体" panose="02010600030101010101" pitchFamily="2" charset="-122"/>
                <a:ea typeface="宋体" panose="02010600030101010101" pitchFamily="2" charset="-122"/>
              </a:rPr>
              <a:t>or </a:t>
            </a:r>
            <a:r>
              <a:rPr lang="zh-CN" altLang="en-US" sz="2000" b="1" dirty="0">
                <a:latin typeface="宋体" panose="02010600030101010101" pitchFamily="2" charset="-122"/>
                <a:ea typeface="宋体" panose="02010600030101010101" pitchFamily="2" charset="-122"/>
              </a:rPr>
              <a:t>销售量</a:t>
            </a:r>
            <a:r>
              <a:rPr lang="zh-CN" altLang="en-US" sz="2000" dirty="0">
                <a:latin typeface="宋体" panose="02010600030101010101" pitchFamily="2" charset="-122"/>
                <a:ea typeface="宋体" panose="02010600030101010101" pitchFamily="2" charset="-122"/>
              </a:rPr>
              <a:t>最为核定公司内在价值的关键</a:t>
            </a:r>
            <a:endParaRPr lang="en-US" altLang="zh-CN" sz="2000" dirty="0">
              <a:latin typeface="宋体" panose="02010600030101010101" pitchFamily="2" charset="-122"/>
              <a:ea typeface="宋体" panose="02010600030101010101" pitchFamily="2" charset="-122"/>
            </a:endParaRPr>
          </a:p>
          <a:p>
            <a:pPr marL="357188" indent="0" algn="ctr">
              <a:buNone/>
            </a:pPr>
            <a:r>
              <a:rPr lang="zh-CN" altLang="en-US" sz="2000" dirty="0">
                <a:latin typeface="宋体" panose="02010600030101010101" pitchFamily="2" charset="-122"/>
                <a:ea typeface="宋体" panose="02010600030101010101" pitchFamily="2" charset="-122"/>
              </a:rPr>
              <a:t>发行价格（</a:t>
            </a:r>
            <a:r>
              <a:rPr lang="en-US" altLang="zh-CN" sz="2000" dirty="0">
                <a:latin typeface="宋体" panose="02010600030101010101" pitchFamily="2" charset="-122"/>
                <a:ea typeface="宋体" panose="02010600030101010101" pitchFamily="2" charset="-122"/>
              </a:rPr>
              <a:t>P</a:t>
            </a:r>
            <a:r>
              <a:rPr lang="en-US" altLang="zh-CN" sz="2000" baseline="-25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每股税后利润*平均市盈率（</a:t>
            </a:r>
            <a:r>
              <a:rPr lang="en-US" altLang="zh-CN" sz="2000" dirty="0">
                <a:latin typeface="宋体" panose="02010600030101010101" pitchFamily="2" charset="-122"/>
                <a:ea typeface="宋体" panose="02010600030101010101" pitchFamily="2" charset="-122"/>
              </a:rPr>
              <a:t>P/E</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357188" indent="0" algn="ctr">
              <a:buNone/>
            </a:pPr>
            <a:r>
              <a:rPr lang="zh-CN" altLang="en-US" sz="2000" dirty="0">
                <a:latin typeface="宋体" panose="02010600030101010101" pitchFamily="2" charset="-122"/>
                <a:ea typeface="宋体" panose="02010600030101010101" pitchFamily="2" charset="-122"/>
              </a:rPr>
              <a:t>发行价格（</a:t>
            </a:r>
            <a:r>
              <a:rPr lang="en-US" altLang="zh-CN" sz="2000" dirty="0">
                <a:latin typeface="宋体" panose="02010600030101010101" pitchFamily="2" charset="-122"/>
                <a:ea typeface="宋体" panose="02010600030101010101" pitchFamily="2" charset="-122"/>
              </a:rPr>
              <a:t>P</a:t>
            </a:r>
            <a:r>
              <a:rPr lang="en-US" altLang="zh-CN" sz="2000" baseline="-25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每股净资产*平均市净率（</a:t>
            </a:r>
            <a:r>
              <a:rPr lang="en-US" altLang="zh-CN" sz="2000" dirty="0">
                <a:latin typeface="宋体" panose="02010600030101010101" pitchFamily="2" charset="-122"/>
                <a:ea typeface="宋体" panose="02010600030101010101" pitchFamily="2" charset="-122"/>
              </a:rPr>
              <a:t>M/B</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357188" indent="0" algn="ctr">
              <a:buNone/>
            </a:pPr>
            <a:r>
              <a:rPr lang="zh-CN" altLang="en-US" sz="2000" dirty="0">
                <a:latin typeface="宋体" panose="02010600030101010101" pitchFamily="2" charset="-122"/>
                <a:ea typeface="宋体" panose="02010600030101010101" pitchFamily="2" charset="-122"/>
              </a:rPr>
              <a:t>发行价格（</a:t>
            </a:r>
            <a:r>
              <a:rPr lang="en-US" altLang="zh-CN" sz="2000" dirty="0">
                <a:latin typeface="宋体" panose="02010600030101010101" pitchFamily="2" charset="-122"/>
                <a:ea typeface="宋体" panose="02010600030101010101" pitchFamily="2" charset="-122"/>
              </a:rPr>
              <a:t>P</a:t>
            </a:r>
            <a:r>
              <a:rPr lang="en-US" altLang="zh-CN" sz="2000" baseline="-25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每股销售量*平均市销率（</a:t>
            </a:r>
            <a:r>
              <a:rPr lang="en-US" altLang="zh-CN" sz="2000" dirty="0">
                <a:latin typeface="宋体" panose="02010600030101010101" pitchFamily="2" charset="-122"/>
                <a:ea typeface="宋体" panose="02010600030101010101" pitchFamily="2" charset="-122"/>
              </a:rPr>
              <a:t>P/sales</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以证券市场上</a:t>
            </a:r>
            <a:r>
              <a:rPr lang="zh-CN" altLang="en-US" sz="2000" b="1" dirty="0">
                <a:latin typeface="宋体" panose="02010600030101010101" pitchFamily="2" charset="-122"/>
                <a:ea typeface="宋体" panose="02010600030101010101" pitchFamily="2" charset="-122"/>
              </a:rPr>
              <a:t>同类公司的平均市盈率</a:t>
            </a:r>
            <a:r>
              <a:rPr lang="en-US" altLang="zh-CN" sz="2000" b="1" dirty="0">
                <a:latin typeface="宋体" panose="02010600030101010101" pitchFamily="2" charset="-122"/>
                <a:ea typeface="宋体" panose="02010600030101010101" pitchFamily="2" charset="-122"/>
              </a:rPr>
              <a:t>or</a:t>
            </a:r>
            <a:r>
              <a:rPr lang="zh-CN" altLang="en-US" sz="2000" b="1" dirty="0">
                <a:latin typeface="宋体" panose="02010600030101010101" pitchFamily="2" charset="-122"/>
                <a:ea typeface="宋体" panose="02010600030101010101" pitchFamily="2" charset="-122"/>
              </a:rPr>
              <a:t>市净率</a:t>
            </a:r>
            <a:r>
              <a:rPr lang="en-US" altLang="zh-CN" sz="2000" b="1" dirty="0">
                <a:latin typeface="宋体" panose="02010600030101010101" pitchFamily="2" charset="-122"/>
                <a:ea typeface="宋体" panose="02010600030101010101" pitchFamily="2" charset="-122"/>
              </a:rPr>
              <a:t>or</a:t>
            </a:r>
            <a:r>
              <a:rPr lang="zh-CN" altLang="en-US" sz="2000" b="1" dirty="0">
                <a:latin typeface="宋体" panose="02010600030101010101" pitchFamily="2" charset="-122"/>
                <a:ea typeface="宋体" panose="02010600030101010101" pitchFamily="2" charset="-122"/>
              </a:rPr>
              <a:t>市销率</a:t>
            </a:r>
            <a:r>
              <a:rPr lang="zh-CN" altLang="en-US" sz="2000" dirty="0">
                <a:latin typeface="宋体" panose="02010600030101010101" pitchFamily="2" charset="-122"/>
                <a:ea typeface="宋体" panose="02010600030101010101" pitchFamily="2" charset="-122"/>
              </a:rPr>
              <a:t>为定价的参照系</a:t>
            </a:r>
            <a:endParaRPr lang="en-US" altLang="zh-CN" sz="2000" b="1" dirty="0">
              <a:latin typeface="宋体" panose="02010600030101010101" pitchFamily="2" charset="-122"/>
              <a:ea typeface="宋体" panose="02010600030101010101" pitchFamily="2" charset="-122"/>
            </a:endParaRPr>
          </a:p>
          <a:p>
            <a:pPr marL="357188" indent="0">
              <a:buNone/>
            </a:pPr>
            <a:endParaRPr lang="en-US" altLang="zh-CN" sz="2000" dirty="0">
              <a:latin typeface="宋体" panose="02010600030101010101" pitchFamily="2" charset="-122"/>
              <a:ea typeface="宋体" panose="02010600030101010101" pitchFamily="2" charset="-122"/>
            </a:endParaRPr>
          </a:p>
          <a:p>
            <a:pPr marL="539750" indent="-360363">
              <a:buFont typeface="Wingdings" pitchFamily="2" charset="2"/>
              <a:buChar char="p"/>
            </a:pPr>
            <a:r>
              <a:rPr lang="zh-CN" altLang="en-US" sz="2000" dirty="0">
                <a:latin typeface="宋体" panose="02010600030101010101" pitchFamily="2" charset="-122"/>
                <a:ea typeface="宋体" panose="02010600030101010101" pitchFamily="2" charset="-122"/>
              </a:rPr>
              <a:t>例子：金风科技预测</a:t>
            </a:r>
            <a:r>
              <a:rPr lang="en-US" altLang="zh-CN" sz="2000" dirty="0">
                <a:latin typeface="宋体" panose="02010600030101010101" pitchFamily="2" charset="-122"/>
                <a:ea typeface="宋体" panose="02010600030101010101" pitchFamily="2" charset="-122"/>
              </a:rPr>
              <a:t>2007</a:t>
            </a:r>
            <a:r>
              <a:rPr lang="zh-CN" altLang="en-US" sz="2000" dirty="0">
                <a:latin typeface="宋体" panose="02010600030101010101" pitchFamily="2" charset="-122"/>
                <a:ea typeface="宋体" panose="02010600030101010101" pitchFamily="2" charset="-122"/>
              </a:rPr>
              <a:t>年每股税后利润为</a:t>
            </a:r>
            <a:r>
              <a:rPr lang="en-US" altLang="zh-CN" sz="2000" dirty="0">
                <a:latin typeface="宋体" panose="02010600030101010101" pitchFamily="2" charset="-122"/>
                <a:ea typeface="宋体" panose="02010600030101010101" pitchFamily="2" charset="-122"/>
              </a:rPr>
              <a:t>2.04</a:t>
            </a:r>
            <a:r>
              <a:rPr lang="zh-CN" altLang="en-US" sz="2000" dirty="0">
                <a:latin typeface="宋体" panose="02010600030101010101" pitchFamily="2" charset="-122"/>
                <a:ea typeface="宋体" panose="02010600030101010101" pitchFamily="2" charset="-122"/>
              </a:rPr>
              <a:t>，每股税净资产为</a:t>
            </a:r>
            <a:r>
              <a:rPr lang="en-US" altLang="zh-CN" sz="2000" dirty="0">
                <a:latin typeface="宋体" panose="02010600030101010101" pitchFamily="2" charset="-122"/>
                <a:ea typeface="宋体" panose="02010600030101010101" pitchFamily="2" charset="-122"/>
              </a:rPr>
              <a:t>25</a:t>
            </a:r>
            <a:r>
              <a:rPr lang="zh-CN" altLang="en-US" sz="2000" dirty="0">
                <a:latin typeface="宋体" panose="02010600030101010101" pitchFamily="2" charset="-122"/>
                <a:ea typeface="宋体" panose="02010600030101010101" pitchFamily="2" charset="-122"/>
              </a:rPr>
              <a:t>，电气行业平均市盈率为</a:t>
            </a:r>
            <a:r>
              <a:rPr lang="en-US" altLang="zh-CN" sz="2000" dirty="0">
                <a:latin typeface="宋体" panose="02010600030101010101" pitchFamily="2" charset="-122"/>
                <a:ea typeface="宋体" panose="02010600030101010101" pitchFamily="2" charset="-122"/>
              </a:rPr>
              <a:t>35.</a:t>
            </a:r>
            <a:r>
              <a:rPr lang="zh-CN" altLang="en-US" sz="2000" dirty="0">
                <a:latin typeface="宋体" panose="02010600030101010101" pitchFamily="2" charset="-122"/>
                <a:ea typeface="宋体" panose="02010600030101010101" pitchFamily="2" charset="-122"/>
              </a:rPr>
              <a:t>平均市净率为</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。金风科技的合适发行价格是多少？</a:t>
            </a:r>
            <a:endParaRPr lang="en-US" altLang="zh-CN" sz="20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市盈率法：合适发行价格</a:t>
            </a:r>
            <a:r>
              <a:rPr lang="en-US" altLang="zh-CN" sz="2000" dirty="0">
                <a:latin typeface="宋体" panose="02010600030101010101" pitchFamily="2" charset="-122"/>
                <a:ea typeface="宋体" panose="02010600030101010101" pitchFamily="2" charset="-122"/>
              </a:rPr>
              <a:t>=2.04</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35=71.4</a:t>
            </a:r>
          </a:p>
          <a:p>
            <a:pPr marL="719138" indent="-36195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市净率法：合适发行价格</a:t>
            </a:r>
            <a:r>
              <a:rPr lang="en-US" altLang="zh-CN" sz="2000" dirty="0">
                <a:latin typeface="宋体" panose="02010600030101010101" pitchFamily="2" charset="-122"/>
                <a:ea typeface="宋体" panose="02010600030101010101" pitchFamily="2" charset="-122"/>
              </a:rPr>
              <a:t>=25</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3=75</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07721"/>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44</a:t>
            </a:fld>
            <a:endParaRPr lang="zh-CN" altLang="en-US"/>
          </a:p>
        </p:txBody>
      </p:sp>
    </p:spTree>
    <p:extLst>
      <p:ext uri="{BB962C8B-B14F-4D97-AF65-F5344CB8AC3E}">
        <p14:creationId xmlns:p14="http://schemas.microsoft.com/office/powerpoint/2010/main" val="33035466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170380"/>
          </a:xfrm>
        </p:spPr>
        <p:txBody>
          <a:bodyPr>
            <a:normAutofit fontScale="90000"/>
          </a:bodyPr>
          <a:lstStyle/>
          <a:p>
            <a:r>
              <a:rPr lang="zh-CN" altLang="en-US" sz="3200" dirty="0">
                <a:latin typeface="宋体" panose="02010600030101010101" pitchFamily="2" charset="-122"/>
                <a:ea typeface="宋体" panose="02010600030101010101" pitchFamily="2" charset="-122"/>
              </a:rPr>
              <a:t>股票的发行业务：公募发行</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710182" y="1106094"/>
            <a:ext cx="10643618" cy="5070870"/>
          </a:xfrm>
        </p:spPr>
        <p:txBody>
          <a:bodyPr>
            <a:normAutofit/>
          </a:bodyPr>
          <a:lstStyle/>
          <a:p>
            <a:r>
              <a:rPr lang="zh-CN" altLang="en-US" sz="2000" b="1" dirty="0">
                <a:latin typeface="宋体" panose="02010600030101010101" pitchFamily="2" charset="-122"/>
                <a:ea typeface="宋体" panose="02010600030101010101" pitchFamily="2" charset="-122"/>
              </a:rPr>
              <a:t>现金流折现法</a:t>
            </a:r>
            <a:endParaRPr lang="en-US" altLang="zh-CN" sz="2000" b="1"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000" dirty="0">
                <a:latin typeface="宋体" panose="02010600030101010101" pitchFamily="2" charset="-122"/>
                <a:ea typeface="宋体" panose="02010600030101010101" pitchFamily="2" charset="-122"/>
              </a:rPr>
              <a:t>股利折现模型</a:t>
            </a:r>
            <a:endParaRPr lang="en-US" altLang="zh-CN" sz="2000" dirty="0">
              <a:latin typeface="宋体" panose="02010600030101010101" pitchFamily="2" charset="-122"/>
              <a:ea typeface="宋体" panose="02010600030101010101" pitchFamily="2" charset="-122"/>
            </a:endParaRPr>
          </a:p>
          <a:p>
            <a:pPr marL="803275" indent="-263525">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股票价格是未来股票派发的红利（</a:t>
            </a:r>
            <a:r>
              <a:rPr lang="en-US" altLang="zh-CN" sz="2000" dirty="0">
                <a:latin typeface="宋体" panose="02010600030101010101" pitchFamily="2" charset="-122"/>
                <a:ea typeface="宋体" panose="02010600030101010101" pitchFamily="2" charset="-122"/>
              </a:rPr>
              <a:t>D</a:t>
            </a:r>
            <a:r>
              <a:rPr lang="zh-CN" altLang="en-US" sz="2000" dirty="0">
                <a:latin typeface="宋体" panose="02010600030101010101" pitchFamily="2" charset="-122"/>
                <a:ea typeface="宋体" panose="02010600030101010101" pitchFamily="2" charset="-122"/>
              </a:rPr>
              <a:t>）的现值之和，折现率为股票的必要收益率。</a:t>
            </a:r>
            <a:endParaRPr lang="en-US" altLang="zh-CN" sz="2000" dirty="0">
              <a:latin typeface="宋体" panose="02010600030101010101" pitchFamily="2" charset="-122"/>
              <a:ea typeface="宋体" panose="02010600030101010101" pitchFamily="2" charset="-122"/>
            </a:endParaRPr>
          </a:p>
          <a:p>
            <a:pPr marL="719138" indent="-361950">
              <a:buFont typeface="Wingdings" pitchFamily="2" charset="2"/>
              <a:buChar char="p"/>
            </a:pPr>
            <a:endParaRPr lang="en-US" altLang="zh-CN" sz="2000" dirty="0">
              <a:latin typeface="宋体" panose="02010600030101010101" pitchFamily="2" charset="-122"/>
              <a:ea typeface="宋体" panose="02010600030101010101" pitchFamily="2" charset="-122"/>
            </a:endParaRPr>
          </a:p>
          <a:p>
            <a:pPr marL="719138" indent="-361950">
              <a:buFont typeface="Wingdings" pitchFamily="2" charset="2"/>
              <a:buChar char="p"/>
            </a:pPr>
            <a:endParaRPr lang="en-US" altLang="zh-CN" sz="2000" dirty="0">
              <a:latin typeface="宋体" panose="02010600030101010101" pitchFamily="2" charset="-122"/>
              <a:ea typeface="宋体" panose="02010600030101010101" pitchFamily="2" charset="-122"/>
            </a:endParaRPr>
          </a:p>
          <a:p>
            <a:pPr marL="719138" indent="-361950">
              <a:buFont typeface="Wingdings" pitchFamily="2" charset="2"/>
              <a:buChar char="p"/>
            </a:pPr>
            <a:endParaRPr lang="en-US" altLang="zh-CN" sz="20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000" dirty="0">
                <a:latin typeface="宋体" panose="02010600030101010101" pitchFamily="2" charset="-122"/>
                <a:ea typeface="宋体" panose="02010600030101010101" pitchFamily="2" charset="-122"/>
              </a:rPr>
              <a:t>公司自由现金流折现模型</a:t>
            </a:r>
            <a:endParaRPr lang="en-US" altLang="zh-CN" sz="2000" dirty="0">
              <a:latin typeface="宋体" panose="02010600030101010101" pitchFamily="2" charset="-122"/>
              <a:ea typeface="宋体" panose="02010600030101010101" pitchFamily="2" charset="-122"/>
            </a:endParaRPr>
          </a:p>
          <a:p>
            <a:pPr marL="893763" indent="-354013">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公司价值是公司未来产生的自由现金流（</a:t>
            </a:r>
            <a:r>
              <a:rPr lang="en-US" altLang="zh-CN" sz="2000" dirty="0">
                <a:latin typeface="宋体" panose="02010600030101010101" pitchFamily="2" charset="-122"/>
                <a:ea typeface="宋体" panose="02010600030101010101" pitchFamily="2" charset="-122"/>
              </a:rPr>
              <a:t>FCFF</a:t>
            </a:r>
            <a:r>
              <a:rPr lang="zh-CN" altLang="en-US" sz="2000" dirty="0">
                <a:latin typeface="宋体" panose="02010600030101010101" pitchFamily="2" charset="-122"/>
                <a:ea typeface="宋体" panose="02010600030101010101" pitchFamily="2" charset="-122"/>
              </a:rPr>
              <a:t>）的现值之和，折现率为公司的</a:t>
            </a:r>
            <a:r>
              <a:rPr lang="en-US" altLang="zh-CN" sz="2000" dirty="0">
                <a:latin typeface="宋体" panose="02010600030101010101" pitchFamily="2" charset="-122"/>
                <a:ea typeface="宋体" panose="02010600030101010101" pitchFamily="2" charset="-122"/>
              </a:rPr>
              <a:t>WACC</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719138" indent="-361950">
              <a:buFont typeface="Wingdings" pitchFamily="2" charset="2"/>
              <a:buChar char="p"/>
            </a:pPr>
            <a:endParaRPr lang="en-US" altLang="zh-CN" sz="2000" dirty="0">
              <a:latin typeface="宋体" panose="02010600030101010101" pitchFamily="2" charset="-122"/>
              <a:ea typeface="宋体" panose="02010600030101010101" pitchFamily="2" charset="-122"/>
            </a:endParaRPr>
          </a:p>
          <a:p>
            <a:pPr marL="719138" lvl="0" indent="-361950">
              <a:lnSpc>
                <a:spcPct val="100000"/>
              </a:lnSpc>
              <a:spcBef>
                <a:spcPct val="20000"/>
              </a:spcBef>
              <a:buFont typeface="Wingdings" pitchFamily="2" charset="2"/>
              <a:buChar char="p"/>
              <a:defRPr/>
            </a:pPr>
            <a:endParaRPr lang="en-US" altLang="zh-CN" sz="1800" dirty="0">
              <a:latin typeface="宋体" panose="02010600030101010101" pitchFamily="2" charset="-122"/>
              <a:ea typeface="宋体" panose="02010600030101010101" pitchFamily="2" charset="-122"/>
            </a:endParaRPr>
          </a:p>
          <a:p>
            <a:pPr marL="0" indent="0">
              <a:buNone/>
            </a:pPr>
            <a:endParaRPr lang="zh-CN" altLang="en-US"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10182" y="820799"/>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45</a:t>
            </a:fld>
            <a:endParaRPr lang="zh-CN" altLang="en-US"/>
          </a:p>
        </p:txBody>
      </p:sp>
      <p:graphicFrame>
        <p:nvGraphicFramePr>
          <p:cNvPr id="6" name="Object 3">
            <a:extLst>
              <a:ext uri="{FF2B5EF4-FFF2-40B4-BE49-F238E27FC236}">
                <a16:creationId xmlns:a16="http://schemas.microsoft.com/office/drawing/2014/main" id="{140D99DE-FB06-47C5-B0FF-08E0F37326D9}"/>
              </a:ext>
            </a:extLst>
          </p:cNvPr>
          <p:cNvGraphicFramePr>
            <a:graphicFrameLocks noChangeAspect="1"/>
          </p:cNvGraphicFramePr>
          <p:nvPr>
            <p:extLst>
              <p:ext uri="{D42A27DB-BD31-4B8C-83A1-F6EECF244321}">
                <p14:modId xmlns:p14="http://schemas.microsoft.com/office/powerpoint/2010/main" val="98435147"/>
              </p:ext>
            </p:extLst>
          </p:nvPr>
        </p:nvGraphicFramePr>
        <p:xfrm>
          <a:off x="4548188" y="2671763"/>
          <a:ext cx="3794125" cy="884237"/>
        </p:xfrm>
        <a:graphic>
          <a:graphicData uri="http://schemas.openxmlformats.org/presentationml/2006/ole">
            <mc:AlternateContent xmlns:mc="http://schemas.openxmlformats.org/markup-compatibility/2006">
              <mc:Choice xmlns:v="urn:schemas-microsoft-com:vml" Requires="v">
                <p:oleObj name="Equation" r:id="rId2" imgW="1854000" imgH="431640" progId="Equation.DSMT4">
                  <p:embed/>
                </p:oleObj>
              </mc:Choice>
              <mc:Fallback>
                <p:oleObj name="Equation" r:id="rId2" imgW="1854000" imgH="431640" progId="Equation.DSMT4">
                  <p:embed/>
                  <p:pic>
                    <p:nvPicPr>
                      <p:cNvPr id="6" name="Object 3">
                        <a:extLst>
                          <a:ext uri="{FF2B5EF4-FFF2-40B4-BE49-F238E27FC236}">
                            <a16:creationId xmlns:a16="http://schemas.microsoft.com/office/drawing/2014/main" id="{140D99DE-FB06-47C5-B0FF-08E0F37326D9}"/>
                          </a:ext>
                        </a:extLst>
                      </p:cNvPr>
                      <p:cNvPicPr>
                        <a:picLocks noChangeAspect="1" noChangeArrowheads="1"/>
                      </p:cNvPicPr>
                      <p:nvPr/>
                    </p:nvPicPr>
                    <p:blipFill>
                      <a:blip r:embed="rId3"/>
                      <a:srcRect/>
                      <a:stretch>
                        <a:fillRect/>
                      </a:stretch>
                    </p:blipFill>
                    <p:spPr bwMode="auto">
                      <a:xfrm>
                        <a:off x="4548188" y="2671763"/>
                        <a:ext cx="3794125" cy="884237"/>
                      </a:xfrm>
                      <a:prstGeom prst="rect">
                        <a:avLst/>
                      </a:prstGeom>
                      <a:noFill/>
                    </p:spPr>
                  </p:pic>
                </p:oleObj>
              </mc:Fallback>
            </mc:AlternateContent>
          </a:graphicData>
        </a:graphic>
      </p:graphicFrame>
      <p:graphicFrame>
        <p:nvGraphicFramePr>
          <p:cNvPr id="10" name="Object 3">
            <a:extLst>
              <a:ext uri="{FF2B5EF4-FFF2-40B4-BE49-F238E27FC236}">
                <a16:creationId xmlns:a16="http://schemas.microsoft.com/office/drawing/2014/main" id="{475839BA-51B5-4C83-B7B1-C3EE8FD19041}"/>
              </a:ext>
            </a:extLst>
          </p:cNvPr>
          <p:cNvGraphicFramePr>
            <a:graphicFrameLocks noChangeAspect="1"/>
          </p:cNvGraphicFramePr>
          <p:nvPr>
            <p:extLst>
              <p:ext uri="{D42A27DB-BD31-4B8C-83A1-F6EECF244321}">
                <p14:modId xmlns:p14="http://schemas.microsoft.com/office/powerpoint/2010/main" val="503900674"/>
              </p:ext>
            </p:extLst>
          </p:nvPr>
        </p:nvGraphicFramePr>
        <p:xfrm>
          <a:off x="3717925" y="4606925"/>
          <a:ext cx="5457825" cy="884238"/>
        </p:xfrm>
        <a:graphic>
          <a:graphicData uri="http://schemas.openxmlformats.org/presentationml/2006/ole">
            <mc:AlternateContent xmlns:mc="http://schemas.openxmlformats.org/markup-compatibility/2006">
              <mc:Choice xmlns:v="urn:schemas-microsoft-com:vml" Requires="v">
                <p:oleObj name="Equation" r:id="rId4" imgW="2666880" imgH="431640" progId="Equation.DSMT4">
                  <p:embed/>
                </p:oleObj>
              </mc:Choice>
              <mc:Fallback>
                <p:oleObj name="Equation" r:id="rId4" imgW="2666880" imgH="431640" progId="Equation.DSMT4">
                  <p:embed/>
                  <p:pic>
                    <p:nvPicPr>
                      <p:cNvPr id="10" name="Object 3">
                        <a:extLst>
                          <a:ext uri="{FF2B5EF4-FFF2-40B4-BE49-F238E27FC236}">
                            <a16:creationId xmlns:a16="http://schemas.microsoft.com/office/drawing/2014/main" id="{475839BA-51B5-4C83-B7B1-C3EE8FD19041}"/>
                          </a:ext>
                        </a:extLst>
                      </p:cNvPr>
                      <p:cNvPicPr>
                        <a:picLocks noChangeAspect="1" noChangeArrowheads="1"/>
                      </p:cNvPicPr>
                      <p:nvPr/>
                    </p:nvPicPr>
                    <p:blipFill>
                      <a:blip r:embed="rId5"/>
                      <a:srcRect/>
                      <a:stretch>
                        <a:fillRect/>
                      </a:stretch>
                    </p:blipFill>
                    <p:spPr bwMode="auto">
                      <a:xfrm>
                        <a:off x="3717925" y="4606925"/>
                        <a:ext cx="5457825" cy="884238"/>
                      </a:xfrm>
                      <a:prstGeom prst="rect">
                        <a:avLst/>
                      </a:prstGeom>
                      <a:noFill/>
                    </p:spPr>
                  </p:pic>
                </p:oleObj>
              </mc:Fallback>
            </mc:AlternateContent>
          </a:graphicData>
        </a:graphic>
      </p:graphicFrame>
    </p:spTree>
    <p:extLst>
      <p:ext uri="{BB962C8B-B14F-4D97-AF65-F5344CB8AC3E}">
        <p14:creationId xmlns:p14="http://schemas.microsoft.com/office/powerpoint/2010/main" val="3075532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60418"/>
          </a:xfrm>
        </p:spPr>
        <p:txBody>
          <a:bodyPr>
            <a:normAutofit/>
          </a:bodyPr>
          <a:lstStyle/>
          <a:p>
            <a:r>
              <a:rPr lang="zh-CN" altLang="en-US" sz="3200" dirty="0">
                <a:latin typeface="宋体" panose="02010600030101010101" pitchFamily="2" charset="-122"/>
                <a:ea typeface="宋体" panose="02010600030101010101" pitchFamily="2" charset="-122"/>
              </a:rPr>
              <a:t>我国股票发行定价制度的演变</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364026"/>
            <a:ext cx="10515600" cy="4812938"/>
          </a:xfrm>
        </p:spPr>
        <p:txBody>
          <a:bodyPr>
            <a:noAutofit/>
          </a:bodyPr>
          <a:lstStyle/>
          <a:p>
            <a:r>
              <a:rPr lang="en-US" altLang="zh-CN" sz="2400" dirty="0">
                <a:latin typeface="宋体" panose="02010600030101010101" pitchFamily="2" charset="-122"/>
                <a:ea typeface="宋体" panose="02010600030101010101" pitchFamily="2" charset="-122"/>
              </a:rPr>
              <a:t>20</a:t>
            </a:r>
            <a:r>
              <a:rPr lang="zh-CN" altLang="en-US" sz="2400" dirty="0">
                <a:latin typeface="宋体" panose="02010600030101010101" pitchFamily="2" charset="-122"/>
                <a:ea typeface="宋体" panose="02010600030101010101" pitchFamily="2" charset="-122"/>
              </a:rPr>
              <a:t>世纪</a:t>
            </a:r>
            <a:r>
              <a:rPr lang="en-US" altLang="zh-CN" sz="2400" dirty="0">
                <a:latin typeface="宋体" panose="02010600030101010101" pitchFamily="2" charset="-122"/>
                <a:ea typeface="宋体" panose="02010600030101010101" pitchFamily="2" charset="-122"/>
              </a:rPr>
              <a:t>90</a:t>
            </a:r>
            <a:r>
              <a:rPr lang="zh-CN" altLang="en-US" sz="2400" dirty="0">
                <a:latin typeface="宋体" panose="02010600030101010101" pitchFamily="2" charset="-122"/>
                <a:ea typeface="宋体" panose="02010600030101010101" pitchFamily="2" charset="-122"/>
              </a:rPr>
              <a:t>年度初期，</a:t>
            </a:r>
            <a:r>
              <a:rPr lang="zh-CN" altLang="en-US" sz="2400" b="1" dirty="0">
                <a:latin typeface="宋体" panose="02010600030101010101" pitchFamily="2" charset="-122"/>
                <a:ea typeface="宋体" panose="02010600030101010101" pitchFamily="2" charset="-122"/>
              </a:rPr>
              <a:t>固定价格</a:t>
            </a:r>
            <a:r>
              <a:rPr lang="zh-CN" altLang="en-US" sz="2400" dirty="0">
                <a:latin typeface="宋体" panose="02010600030101010101" pitchFamily="2" charset="-122"/>
                <a:ea typeface="宋体" panose="02010600030101010101" pitchFamily="2" charset="-122"/>
              </a:rPr>
              <a:t>，按照面值发行</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1992-1999</a:t>
            </a:r>
            <a:r>
              <a:rPr lang="zh-CN" altLang="en-US" sz="2400" dirty="0">
                <a:latin typeface="宋体" panose="02010600030101010101" pitchFamily="2" charset="-122"/>
                <a:ea typeface="宋体" panose="02010600030101010101" pitchFamily="2" charset="-122"/>
              </a:rPr>
              <a:t>年，</a:t>
            </a:r>
            <a:r>
              <a:rPr lang="zh-CN" altLang="en-US" sz="2400" b="1" dirty="0">
                <a:latin typeface="宋体" panose="02010600030101010101" pitchFamily="2" charset="-122"/>
                <a:ea typeface="宋体" panose="02010600030101010101" pitchFamily="2" charset="-122"/>
              </a:rPr>
              <a:t>相对固定市盈率定价</a:t>
            </a:r>
            <a:r>
              <a:rPr lang="zh-CN" altLang="en-US" sz="2400" dirty="0">
                <a:latin typeface="宋体" panose="02010600030101010101" pitchFamily="2" charset="-122"/>
                <a:ea typeface="宋体" panose="02010600030101010101" pitchFamily="2" charset="-122"/>
              </a:rPr>
              <a:t>，行政定价公开认购，发行市盈率</a:t>
            </a:r>
            <a:r>
              <a:rPr lang="en-US" altLang="zh-CN" sz="2400" dirty="0">
                <a:latin typeface="宋体" panose="02010600030101010101" pitchFamily="2" charset="-122"/>
                <a:ea typeface="宋体" panose="02010600030101010101" pitchFamily="2" charset="-122"/>
              </a:rPr>
              <a:t>13-16</a:t>
            </a:r>
            <a:r>
              <a:rPr lang="zh-CN" altLang="en-US" sz="2400" dirty="0">
                <a:latin typeface="宋体" panose="02010600030101010101" pitchFamily="2" charset="-122"/>
                <a:ea typeface="宋体" panose="02010600030101010101" pitchFamily="2" charset="-122"/>
              </a:rPr>
              <a:t>倍，新股定价太低</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1999-2001</a:t>
            </a:r>
            <a:r>
              <a:rPr lang="zh-CN" altLang="en-US" sz="2400" dirty="0">
                <a:latin typeface="宋体" panose="02010600030101010101" pitchFamily="2" charset="-122"/>
                <a:ea typeface="宋体" panose="02010600030101010101" pitchFamily="2" charset="-122"/>
              </a:rPr>
              <a:t>年，</a:t>
            </a:r>
            <a:r>
              <a:rPr lang="zh-CN" altLang="en-US" sz="2400" b="1" dirty="0">
                <a:latin typeface="宋体" panose="02010600030101010101" pitchFamily="2" charset="-122"/>
                <a:ea typeface="宋体" panose="02010600030101010101" pitchFamily="2" charset="-122"/>
              </a:rPr>
              <a:t>累计投标定价</a:t>
            </a:r>
            <a:r>
              <a:rPr lang="zh-CN" altLang="en-US" sz="2400" dirty="0">
                <a:latin typeface="宋体" panose="02010600030101010101" pitchFamily="2" charset="-122"/>
                <a:ea typeface="宋体" panose="02010600030101010101" pitchFamily="2" charset="-122"/>
              </a:rPr>
              <a:t>，新股供不应求，定价过高，企业募集过量资金</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2001-2004</a:t>
            </a:r>
            <a:r>
              <a:rPr lang="zh-CN" altLang="en-US" sz="2400" dirty="0">
                <a:latin typeface="宋体" panose="02010600030101010101" pitchFamily="2" charset="-122"/>
                <a:ea typeface="宋体" panose="02010600030101010101" pitchFamily="2" charset="-122"/>
              </a:rPr>
              <a:t>年，</a:t>
            </a:r>
            <a:r>
              <a:rPr lang="zh-CN" altLang="en-US" sz="2400" b="1" dirty="0">
                <a:latin typeface="宋体" panose="02010600030101010101" pitchFamily="2" charset="-122"/>
                <a:ea typeface="宋体" panose="02010600030101010101" pitchFamily="2" charset="-122"/>
              </a:rPr>
              <a:t>控制市盈率</a:t>
            </a:r>
            <a:r>
              <a:rPr lang="zh-CN" altLang="en-US" sz="2400" dirty="0">
                <a:latin typeface="宋体" panose="02010600030101010101" pitchFamily="2" charset="-122"/>
                <a:ea typeface="宋体" panose="02010600030101010101" pitchFamily="2" charset="-122"/>
              </a:rPr>
              <a:t>，发行市盈率不超过</a:t>
            </a:r>
            <a:r>
              <a:rPr lang="en-US" altLang="zh-CN" sz="2400" dirty="0">
                <a:latin typeface="宋体" panose="02010600030101010101" pitchFamily="2" charset="-122"/>
                <a:ea typeface="宋体" panose="02010600030101010101" pitchFamily="2" charset="-122"/>
              </a:rPr>
              <a:t>20</a:t>
            </a:r>
            <a:r>
              <a:rPr lang="zh-CN" altLang="en-US" sz="2400" dirty="0">
                <a:latin typeface="宋体" panose="02010600030101010101" pitchFamily="2" charset="-122"/>
                <a:ea typeface="宋体" panose="02010600030101010101" pitchFamily="2" charset="-122"/>
              </a:rPr>
              <a:t>倍，发行价格区间的上下幅度为</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。券商和发行人只能在严格的市盈率区间内，通过累计投标询价，决定股票发行价格</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2005</a:t>
            </a:r>
            <a:r>
              <a:rPr lang="zh-CN" altLang="en-US" sz="2400" dirty="0">
                <a:latin typeface="宋体" panose="02010600030101010101" pitchFamily="2" charset="-122"/>
                <a:ea typeface="宋体" panose="02010600030101010101" pitchFamily="2" charset="-122"/>
              </a:rPr>
              <a:t>年至今，</a:t>
            </a:r>
            <a:r>
              <a:rPr lang="zh-CN" altLang="en-US" sz="2400" b="1" dirty="0">
                <a:latin typeface="宋体" panose="02010600030101010101" pitchFamily="2" charset="-122"/>
                <a:ea typeface="宋体" panose="02010600030101010101" pitchFamily="2" charset="-122"/>
              </a:rPr>
              <a:t>询价制度</a:t>
            </a:r>
            <a:r>
              <a:rPr lang="zh-CN" altLang="en-US" sz="2400" dirty="0">
                <a:latin typeface="宋体" panose="02010600030101010101" pitchFamily="2" charset="-122"/>
                <a:ea typeface="宋体" panose="02010600030101010101" pitchFamily="2" charset="-122"/>
              </a:rPr>
              <a:t>。询价分为初步询价（确定发行价格区间）和累计投标询价（确定发行价格）两个阶段，不断完善询价和申购报价约束机制，优化网上发行机制，完善回拨机制和中止发行机制。</a:t>
            </a:r>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9865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46</a:t>
            </a:fld>
            <a:endParaRPr lang="zh-CN" altLang="en-US"/>
          </a:p>
        </p:txBody>
      </p:sp>
    </p:spTree>
    <p:extLst>
      <p:ext uri="{BB962C8B-B14F-4D97-AF65-F5344CB8AC3E}">
        <p14:creationId xmlns:p14="http://schemas.microsoft.com/office/powerpoint/2010/main" val="5329054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5"/>
            <a:ext cx="10515600" cy="665469"/>
          </a:xfrm>
        </p:spPr>
        <p:txBody>
          <a:bodyPr>
            <a:normAutofit/>
          </a:bodyPr>
          <a:lstStyle/>
          <a:p>
            <a:r>
              <a:rPr lang="zh-CN" altLang="en-US" sz="3200" dirty="0">
                <a:latin typeface="宋体" panose="02010600030101010101" pitchFamily="2" charset="-122"/>
                <a:ea typeface="宋体" panose="02010600030101010101" pitchFamily="2" charset="-122"/>
              </a:rPr>
              <a:t>股票的发行业务：公募发行</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755649" y="1369076"/>
            <a:ext cx="10732447" cy="4924262"/>
          </a:xfrm>
        </p:spPr>
        <p:txBody>
          <a:bodyPr>
            <a:normAutofit lnSpcReduction="10000"/>
          </a:bodyPr>
          <a:lstStyle/>
          <a:p>
            <a:pPr>
              <a:lnSpc>
                <a:spcPct val="100000"/>
              </a:lnSpc>
            </a:pPr>
            <a:r>
              <a:rPr lang="zh-CN" altLang="en-US" sz="2000" dirty="0">
                <a:latin typeface="宋体" panose="02010600030101010101" pitchFamily="2" charset="-122"/>
                <a:ea typeface="宋体" panose="02010600030101010101" pitchFamily="2" charset="-122"/>
              </a:rPr>
              <a:t>雪浪环境，</a:t>
            </a:r>
            <a:r>
              <a:rPr lang="en-US" altLang="zh-CN" sz="2000" dirty="0">
                <a:latin typeface="宋体" panose="02010600030101010101" pitchFamily="2" charset="-122"/>
                <a:ea typeface="宋体" panose="02010600030101010101" pitchFamily="2" charset="-122"/>
              </a:rPr>
              <a:t>2014</a:t>
            </a:r>
            <a:r>
              <a:rPr lang="zh-CN" altLang="en-US" sz="2000" dirty="0">
                <a:latin typeface="宋体" panose="02010600030101010101" pitchFamily="2" charset="-122"/>
                <a:ea typeface="宋体" panose="02010600030101010101" pitchFamily="2" charset="-122"/>
              </a:rPr>
              <a:t>年</a:t>
            </a:r>
            <a:r>
              <a:rPr lang="en-US" altLang="zh-CN" sz="2000" dirty="0">
                <a:latin typeface="宋体" panose="02010600030101010101" pitchFamily="2" charset="-122"/>
                <a:ea typeface="宋体" panose="02010600030101010101" pitchFamily="2" charset="-122"/>
              </a:rPr>
              <a:t>6</a:t>
            </a:r>
            <a:r>
              <a:rPr lang="zh-CN" altLang="en-US" sz="2000" dirty="0">
                <a:latin typeface="宋体" panose="02010600030101010101" pitchFamily="2" charset="-122"/>
                <a:ea typeface="宋体" panose="02010600030101010101" pitchFamily="2" charset="-122"/>
              </a:rPr>
              <a:t>月，预期募资</a:t>
            </a:r>
            <a:r>
              <a:rPr lang="en-US" altLang="zh-CN" sz="2000" dirty="0">
                <a:latin typeface="宋体" panose="02010600030101010101" pitchFamily="2" charset="-122"/>
                <a:ea typeface="宋体" panose="02010600030101010101" pitchFamily="2" charset="-122"/>
              </a:rPr>
              <a:t>25837</a:t>
            </a:r>
            <a:r>
              <a:rPr lang="zh-CN" altLang="en-US" sz="2000" dirty="0">
                <a:latin typeface="宋体" panose="02010600030101010101" pitchFamily="2" charset="-122"/>
                <a:ea typeface="宋体" panose="02010600030101010101" pitchFamily="2" charset="-122"/>
              </a:rPr>
              <a:t>万元，公开发行不超</a:t>
            </a:r>
            <a:r>
              <a:rPr lang="en-US" altLang="zh-CN" sz="2000" dirty="0">
                <a:latin typeface="宋体" panose="02010600030101010101" pitchFamily="2" charset="-122"/>
                <a:ea typeface="宋体" panose="02010600030101010101" pitchFamily="2" charset="-122"/>
              </a:rPr>
              <a:t>2000</a:t>
            </a:r>
            <a:r>
              <a:rPr lang="zh-CN" altLang="en-US" sz="2000" dirty="0">
                <a:latin typeface="宋体" panose="02010600030101010101" pitchFamily="2" charset="-122"/>
                <a:ea typeface="宋体" panose="02010600030101010101" pitchFamily="2" charset="-122"/>
              </a:rPr>
              <a:t>万股，其中保荐费用</a:t>
            </a:r>
            <a:r>
              <a:rPr lang="en-US" altLang="zh-CN" sz="2000" dirty="0">
                <a:latin typeface="宋体" panose="02010600030101010101" pitchFamily="2" charset="-122"/>
                <a:ea typeface="宋体" panose="02010600030101010101" pitchFamily="2" charset="-122"/>
              </a:rPr>
              <a:t>850</a:t>
            </a:r>
            <a:r>
              <a:rPr lang="zh-CN" altLang="en-US" sz="2000" dirty="0">
                <a:latin typeface="宋体" panose="02010600030101010101" pitchFamily="2" charset="-122"/>
                <a:ea typeface="宋体" panose="02010600030101010101" pitchFamily="2" charset="-122"/>
              </a:rPr>
              <a:t>万元、审计验资费用</a:t>
            </a:r>
            <a:r>
              <a:rPr lang="en-US" altLang="zh-CN" sz="2000" dirty="0">
                <a:latin typeface="宋体" panose="02010600030101010101" pitchFamily="2" charset="-122"/>
                <a:ea typeface="宋体" panose="02010600030101010101" pitchFamily="2" charset="-122"/>
              </a:rPr>
              <a:t>224</a:t>
            </a:r>
            <a:r>
              <a:rPr lang="zh-CN" altLang="en-US" sz="2000" dirty="0">
                <a:latin typeface="宋体" panose="02010600030101010101" pitchFamily="2" charset="-122"/>
                <a:ea typeface="宋体" panose="02010600030101010101" pitchFamily="2" charset="-122"/>
              </a:rPr>
              <a:t>万元、律师费用</a:t>
            </a:r>
            <a:r>
              <a:rPr lang="en-US" altLang="zh-CN" sz="2000" dirty="0">
                <a:latin typeface="宋体" panose="02010600030101010101" pitchFamily="2" charset="-122"/>
                <a:ea typeface="宋体" panose="02010600030101010101" pitchFamily="2" charset="-122"/>
              </a:rPr>
              <a:t>60</a:t>
            </a:r>
            <a:r>
              <a:rPr lang="zh-CN" altLang="en-US" sz="2000" dirty="0">
                <a:latin typeface="宋体" panose="02010600030101010101" pitchFamily="2" charset="-122"/>
                <a:ea typeface="宋体" panose="02010600030101010101" pitchFamily="2" charset="-122"/>
              </a:rPr>
              <a:t>万元、评估费用</a:t>
            </a:r>
            <a:r>
              <a:rPr lang="en-US" altLang="zh-CN" sz="2000" dirty="0">
                <a:latin typeface="宋体" panose="02010600030101010101" pitchFamily="2" charset="-122"/>
                <a:ea typeface="宋体" panose="02010600030101010101" pitchFamily="2" charset="-122"/>
              </a:rPr>
              <a:t>30</a:t>
            </a:r>
            <a:r>
              <a:rPr lang="zh-CN" altLang="en-US" sz="2000" dirty="0">
                <a:latin typeface="宋体" panose="02010600030101010101" pitchFamily="2" charset="-122"/>
                <a:ea typeface="宋体" panose="02010600030101010101" pitchFamily="2" charset="-122"/>
              </a:rPr>
              <a:t>万元、与本次发行相关的信息披露费用</a:t>
            </a:r>
            <a:r>
              <a:rPr lang="en-US" altLang="zh-CN" sz="2000" dirty="0">
                <a:latin typeface="宋体" panose="02010600030101010101" pitchFamily="2" charset="-122"/>
                <a:ea typeface="宋体" panose="02010600030101010101" pitchFamily="2" charset="-122"/>
              </a:rPr>
              <a:t>225</a:t>
            </a:r>
            <a:r>
              <a:rPr lang="zh-CN" altLang="en-US" sz="2000" dirty="0">
                <a:latin typeface="宋体" panose="02010600030101010101" pitchFamily="2" charset="-122"/>
                <a:ea typeface="宋体" panose="02010600030101010101" pitchFamily="2" charset="-122"/>
              </a:rPr>
              <a:t>万元、材料制作费</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万元、股份登记费</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万元、上市初费</a:t>
            </a:r>
            <a:r>
              <a:rPr lang="en-US" altLang="zh-CN" sz="2000" dirty="0">
                <a:latin typeface="宋体" panose="02010600030101010101" pitchFamily="2" charset="-122"/>
                <a:ea typeface="宋体" panose="02010600030101010101" pitchFamily="2" charset="-122"/>
              </a:rPr>
              <a:t>7.5</a:t>
            </a:r>
            <a:r>
              <a:rPr lang="zh-CN" altLang="en-US" sz="2000" dirty="0">
                <a:latin typeface="宋体" panose="02010600030101010101" pitchFamily="2" charset="-122"/>
                <a:ea typeface="宋体" panose="02010600030101010101" pitchFamily="2" charset="-122"/>
              </a:rPr>
              <a:t>万元（合计</a:t>
            </a:r>
            <a:r>
              <a:rPr lang="en-US" altLang="zh-CN" sz="2000" dirty="0">
                <a:latin typeface="宋体" panose="02010600030101010101" pitchFamily="2" charset="-122"/>
                <a:ea typeface="宋体" panose="02010600030101010101" pitchFamily="2" charset="-122"/>
              </a:rPr>
              <a:t>1410.5</a:t>
            </a:r>
            <a:r>
              <a:rPr lang="zh-CN" altLang="en-US" sz="2000" dirty="0">
                <a:latin typeface="宋体" panose="02010600030101010101" pitchFamily="2" charset="-122"/>
                <a:ea typeface="宋体" panose="02010600030101010101" pitchFamily="2" charset="-122"/>
              </a:rPr>
              <a:t>万元）。另外，承销费用收取金额是新股发行募资总额的</a:t>
            </a:r>
            <a:r>
              <a:rPr lang="en-US" altLang="zh-CN" sz="2000" dirty="0">
                <a:latin typeface="宋体" panose="02010600030101010101" pitchFamily="2" charset="-122"/>
                <a:ea typeface="宋体" panose="02010600030101010101" pitchFamily="2" charset="-122"/>
              </a:rPr>
              <a:t>7.6%</a:t>
            </a:r>
            <a:r>
              <a:rPr lang="zh-CN" altLang="en-US" sz="2000"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发行过程中不安排老股转让，不超募资金</a:t>
            </a:r>
            <a:r>
              <a:rPr lang="zh-CN" altLang="en-US" sz="2000" dirty="0">
                <a:latin typeface="宋体" panose="02010600030101010101" pitchFamily="2" charset="-122"/>
                <a:ea typeface="宋体" panose="02010600030101010101" pitchFamily="2" charset="-122"/>
              </a:rPr>
              <a:t>，试计算其发行价？</a:t>
            </a:r>
            <a:endParaRPr lang="en-US" altLang="zh-CN" sz="2000" dirty="0">
              <a:latin typeface="宋体" panose="02010600030101010101" pitchFamily="2" charset="-122"/>
              <a:ea typeface="宋体" panose="02010600030101010101" pitchFamily="2" charset="-122"/>
            </a:endParaRPr>
          </a:p>
          <a:p>
            <a:pPr>
              <a:lnSpc>
                <a:spcPct val="100000"/>
              </a:lnSpc>
            </a:pPr>
            <a:endParaRPr lang="en-US" altLang="zh-CN" sz="2000" dirty="0">
              <a:latin typeface="宋体" panose="02010600030101010101" pitchFamily="2" charset="-122"/>
              <a:ea typeface="宋体" panose="02010600030101010101" pitchFamily="2" charset="-122"/>
            </a:endParaRPr>
          </a:p>
          <a:p>
            <a:pPr marL="0" indent="0" algn="ctr">
              <a:lnSpc>
                <a:spcPct val="100000"/>
              </a:lnSpc>
              <a:buNone/>
            </a:pPr>
            <a:r>
              <a:rPr lang="zh-CN" altLang="en-US" sz="2000" dirty="0">
                <a:latin typeface="宋体" panose="02010600030101010101" pitchFamily="2" charset="-122"/>
                <a:ea typeface="宋体" panose="02010600030101010101" pitchFamily="2" charset="-122"/>
              </a:rPr>
              <a:t>发行价 </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（募集资金 </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发行费用）</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发行股数</a:t>
            </a:r>
            <a:endParaRPr lang="en-US" altLang="zh-CN" sz="2000" dirty="0">
              <a:latin typeface="宋体" panose="02010600030101010101" pitchFamily="2" charset="-122"/>
              <a:ea typeface="宋体" panose="02010600030101010101" pitchFamily="2" charset="-122"/>
            </a:endParaRPr>
          </a:p>
          <a:p>
            <a:pPr marL="0" indent="0" algn="ctr">
              <a:lnSpc>
                <a:spcPct val="100000"/>
              </a:lnSpc>
              <a:buNone/>
            </a:pP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假设发行价为</a:t>
            </a:r>
            <a:r>
              <a:rPr lang="en-US" altLang="zh-CN" sz="2000" dirty="0">
                <a:latin typeface="宋体" panose="02010600030101010101" pitchFamily="2" charset="-122"/>
                <a:ea typeface="宋体" panose="02010600030101010101" pitchFamily="2" charset="-122"/>
              </a:rPr>
              <a:t>P</a:t>
            </a:r>
          </a:p>
          <a:p>
            <a:pPr marL="0" indent="0">
              <a:lnSpc>
                <a:spcPct val="100000"/>
              </a:lnSpc>
              <a:buNone/>
            </a:pPr>
            <a:r>
              <a:rPr lang="en-US" altLang="zh-CN" sz="2000" dirty="0">
                <a:latin typeface="宋体" panose="02010600030101010101" pitchFamily="2" charset="-122"/>
                <a:ea typeface="宋体" panose="02010600030101010101" pitchFamily="2" charset="-122"/>
              </a:rPr>
              <a:t>   25837 + 1410.5 + 2000</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P</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7.6% = 2000</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P</a:t>
            </a:r>
          </a:p>
          <a:p>
            <a:pPr marL="0" indent="0">
              <a:lnSpc>
                <a:spcPct val="100000"/>
              </a:lnSpc>
              <a:buNone/>
            </a:pPr>
            <a:r>
              <a:rPr lang="en-US" altLang="zh-CN" sz="2000" dirty="0">
                <a:latin typeface="宋体" panose="02010600030101010101" pitchFamily="2" charset="-122"/>
                <a:ea typeface="宋体" panose="02010600030101010101" pitchFamily="2" charset="-122"/>
              </a:rPr>
              <a:t>   P = 14.74</a:t>
            </a:r>
            <a:r>
              <a:rPr lang="zh-CN" altLang="en-US" sz="2000" dirty="0">
                <a:latin typeface="宋体" panose="02010600030101010101" pitchFamily="2" charset="-122"/>
                <a:ea typeface="宋体" panose="02010600030101010101" pitchFamily="2" charset="-122"/>
              </a:rPr>
              <a:t>元</a:t>
            </a:r>
            <a:endParaRPr lang="en-US" altLang="zh-CN" sz="2000" dirty="0">
              <a:latin typeface="宋体" panose="02010600030101010101" pitchFamily="2" charset="-122"/>
              <a:ea typeface="宋体" panose="02010600030101010101" pitchFamily="2" charset="-122"/>
            </a:endParaRPr>
          </a:p>
          <a:p>
            <a:pPr marL="0" indent="0">
              <a:lnSpc>
                <a:spcPct val="100000"/>
              </a:lnSpc>
              <a:buNone/>
            </a:pPr>
            <a:endParaRPr lang="en-US" altLang="zh-CN" sz="2000" dirty="0">
              <a:latin typeface="宋体" panose="02010600030101010101" pitchFamily="2" charset="-122"/>
              <a:ea typeface="宋体" panose="02010600030101010101" pitchFamily="2" charset="-122"/>
            </a:endParaRPr>
          </a:p>
          <a:p>
            <a:pPr marL="719138" indent="-361950">
              <a:lnSpc>
                <a:spcPct val="100000"/>
              </a:lnSpc>
              <a:buNone/>
              <a:tabLst>
                <a:tab pos="719138" algn="l"/>
              </a:tabLst>
            </a:pPr>
            <a:r>
              <a:rPr lang="zh-CN" altLang="en-US" sz="2000" dirty="0">
                <a:latin typeface="宋体" panose="02010600030101010101" pitchFamily="2" charset="-122"/>
                <a:ea typeface="宋体" panose="02010600030101010101" pitchFamily="2" charset="-122"/>
              </a:rPr>
              <a:t>*雪浪环境的公告发行价为</a:t>
            </a:r>
            <a:r>
              <a:rPr lang="en-US" altLang="zh-CN" sz="2000" dirty="0">
                <a:latin typeface="宋体" panose="02010600030101010101" pitchFamily="2" charset="-122"/>
                <a:ea typeface="宋体" panose="02010600030101010101" pitchFamily="2" charset="-122"/>
              </a:rPr>
              <a:t>14.73</a:t>
            </a:r>
            <a:r>
              <a:rPr lang="zh-CN" altLang="en-US" sz="2000" dirty="0">
                <a:latin typeface="宋体" panose="02010600030101010101" pitchFamily="2" charset="-122"/>
                <a:ea typeface="宋体" panose="02010600030101010101" pitchFamily="2" charset="-122"/>
              </a:rPr>
              <a:t>元</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股，市盈率</a:t>
            </a:r>
            <a:r>
              <a:rPr lang="en-US" altLang="zh-CN" sz="2000" dirty="0">
                <a:latin typeface="宋体" panose="02010600030101010101" pitchFamily="2" charset="-122"/>
                <a:ea typeface="宋体" panose="02010600030101010101" pitchFamily="2" charset="-122"/>
              </a:rPr>
              <a:t>22.17</a:t>
            </a:r>
            <a:r>
              <a:rPr lang="zh-CN" altLang="en-US" sz="2000" dirty="0">
                <a:latin typeface="宋体" panose="02010600030101010101" pitchFamily="2" charset="-122"/>
                <a:ea typeface="宋体" panose="02010600030101010101" pitchFamily="2" charset="-122"/>
              </a:rPr>
              <a:t>倍。</a:t>
            </a:r>
            <a:endParaRPr lang="en-US" altLang="zh-CN" sz="2000" dirty="0">
              <a:latin typeface="宋体" panose="02010600030101010101" pitchFamily="2" charset="-122"/>
              <a:ea typeface="宋体" panose="02010600030101010101" pitchFamily="2" charset="-122"/>
            </a:endParaRPr>
          </a:p>
          <a:p>
            <a:endParaRPr lang="zh-CN" altLang="en-US"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93603"/>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47</a:t>
            </a:fld>
            <a:endParaRPr lang="zh-CN" altLang="en-US"/>
          </a:p>
        </p:txBody>
      </p:sp>
    </p:spTree>
    <p:extLst>
      <p:ext uri="{BB962C8B-B14F-4D97-AF65-F5344CB8AC3E}">
        <p14:creationId xmlns:p14="http://schemas.microsoft.com/office/powerpoint/2010/main" val="24193073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755650" y="139488"/>
            <a:ext cx="10515600" cy="644667"/>
          </a:xfrm>
        </p:spPr>
        <p:txBody>
          <a:bodyPr>
            <a:normAutofit/>
          </a:bodyPr>
          <a:lstStyle/>
          <a:p>
            <a:r>
              <a:rPr lang="en-US" altLang="zh-CN" sz="3200" dirty="0">
                <a:latin typeface="宋体" panose="02010600030101010101" pitchFamily="2" charset="-122"/>
                <a:ea typeface="宋体" panose="02010600030101010101" pitchFamily="2" charset="-122"/>
              </a:rPr>
              <a:t>Gao, Lu and Ni (2019 JBF)</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673100" y="894196"/>
            <a:ext cx="11082750" cy="5282768"/>
          </a:xfrm>
        </p:spPr>
        <p:txBody>
          <a:bodyPr>
            <a:noAutofit/>
          </a:bodyPr>
          <a:lstStyle/>
          <a:p>
            <a:r>
              <a:rPr lang="zh-CN" altLang="en-US" sz="2000" dirty="0">
                <a:latin typeface="宋体" panose="02010600030101010101" pitchFamily="2" charset="-122"/>
                <a:ea typeface="宋体" panose="02010600030101010101" pitchFamily="2" charset="-122"/>
              </a:rPr>
              <a:t>机构投资者也存在认知约束，机构对于</a:t>
            </a:r>
            <a:r>
              <a:rPr lang="en-US" altLang="zh-CN" sz="2000" dirty="0">
                <a:latin typeface="宋体" panose="02010600030101010101" pitchFamily="2" charset="-122"/>
                <a:ea typeface="宋体" panose="02010600030101010101" pitchFamily="2" charset="-122"/>
              </a:rPr>
              <a:t>IPO</a:t>
            </a:r>
            <a:r>
              <a:rPr lang="zh-CN" altLang="en-US" sz="2000" dirty="0">
                <a:latin typeface="宋体" panose="02010600030101010101" pitchFamily="2" charset="-122"/>
                <a:ea typeface="宋体" panose="02010600030101010101" pitchFamily="2" charset="-122"/>
              </a:rPr>
              <a:t>公司可以获取的信息资源有限的情况下，会用启发式的整数报价。</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样本：</a:t>
            </a:r>
            <a:r>
              <a:rPr lang="en-US" altLang="zh-CN" sz="2000" dirty="0">
                <a:latin typeface="宋体" panose="02010600030101010101" pitchFamily="2" charset="-122"/>
                <a:ea typeface="宋体" panose="02010600030101010101" pitchFamily="2" charset="-122"/>
              </a:rPr>
              <a:t>2010</a:t>
            </a:r>
            <a:r>
              <a:rPr lang="zh-CN" altLang="en-US" sz="2000" dirty="0">
                <a:latin typeface="宋体" panose="02010600030101010101" pitchFamily="2" charset="-122"/>
                <a:ea typeface="宋体" panose="02010600030101010101" pitchFamily="2" charset="-122"/>
              </a:rPr>
              <a:t>年</a:t>
            </a:r>
            <a:r>
              <a:rPr lang="en-US" altLang="zh-CN" sz="2000" dirty="0">
                <a:latin typeface="宋体" panose="02010600030101010101" pitchFamily="2" charset="-122"/>
                <a:ea typeface="宋体" panose="02010600030101010101" pitchFamily="2" charset="-122"/>
              </a:rPr>
              <a:t>11</a:t>
            </a:r>
            <a:r>
              <a:rPr lang="zh-CN" altLang="en-US" sz="2000" dirty="0">
                <a:latin typeface="宋体" panose="02010600030101010101" pitchFamily="2" charset="-122"/>
                <a:ea typeface="宋体" panose="02010600030101010101" pitchFamily="2" charset="-122"/>
              </a:rPr>
              <a:t>月至</a:t>
            </a:r>
            <a:r>
              <a:rPr lang="en-US" altLang="zh-CN" sz="2000" dirty="0">
                <a:latin typeface="宋体" panose="02010600030101010101" pitchFamily="2" charset="-122"/>
                <a:ea typeface="宋体" panose="02010600030101010101" pitchFamily="2" charset="-122"/>
              </a:rPr>
              <a:t>2012</a:t>
            </a:r>
            <a:r>
              <a:rPr lang="zh-CN" altLang="en-US" sz="2000" dirty="0">
                <a:latin typeface="宋体" panose="02010600030101010101" pitchFamily="2" charset="-122"/>
                <a:ea typeface="宋体" panose="02010600030101010101" pitchFamily="2" charset="-122"/>
              </a:rPr>
              <a:t>年</a:t>
            </a:r>
            <a:r>
              <a:rPr lang="en-US" altLang="zh-CN" sz="2000" dirty="0">
                <a:latin typeface="宋体" panose="02010600030101010101" pitchFamily="2" charset="-122"/>
                <a:ea typeface="宋体" panose="02010600030101010101" pitchFamily="2" charset="-122"/>
              </a:rPr>
              <a:t>12</a:t>
            </a:r>
            <a:r>
              <a:rPr lang="zh-CN" altLang="en-US" sz="2000" dirty="0">
                <a:latin typeface="宋体" panose="02010600030101010101" pitchFamily="2" charset="-122"/>
                <a:ea typeface="宋体" panose="02010600030101010101" pitchFamily="2" charset="-122"/>
              </a:rPr>
              <a:t>月间</a:t>
            </a:r>
            <a:r>
              <a:rPr lang="en-US" altLang="zh-CN" sz="2000" dirty="0">
                <a:latin typeface="宋体" panose="02010600030101010101" pitchFamily="2" charset="-122"/>
                <a:ea typeface="宋体" panose="02010600030101010101" pitchFamily="2" charset="-122"/>
              </a:rPr>
              <a:t>474</a:t>
            </a:r>
            <a:r>
              <a:rPr lang="zh-CN" altLang="en-US" sz="2000" dirty="0">
                <a:latin typeface="宋体" panose="02010600030101010101" pitchFamily="2" charset="-122"/>
                <a:ea typeface="宋体" panose="02010600030101010101" pitchFamily="2" charset="-122"/>
              </a:rPr>
              <a:t>家</a:t>
            </a:r>
            <a:r>
              <a:rPr lang="en-US" altLang="zh-CN" sz="2000" dirty="0">
                <a:latin typeface="宋体" panose="02010600030101010101" pitchFamily="2" charset="-122"/>
                <a:ea typeface="宋体" panose="02010600030101010101" pitchFamily="2" charset="-122"/>
              </a:rPr>
              <a:t>IPO</a:t>
            </a:r>
            <a:r>
              <a:rPr lang="zh-CN" altLang="en-US" sz="2000" dirty="0">
                <a:latin typeface="宋体" panose="02010600030101010101" pitchFamily="2" charset="-122"/>
                <a:ea typeface="宋体" panose="02010600030101010101" pitchFamily="2" charset="-122"/>
              </a:rPr>
              <a:t>公司</a:t>
            </a:r>
            <a:r>
              <a:rPr lang="en-US" altLang="zh-CN" sz="2000" dirty="0">
                <a:latin typeface="宋体" panose="02010600030101010101" pitchFamily="2" charset="-122"/>
                <a:ea typeface="宋体" panose="02010600030101010101" pitchFamily="2" charset="-122"/>
              </a:rPr>
              <a:t>47626</a:t>
            </a:r>
            <a:r>
              <a:rPr lang="zh-CN" altLang="en-US" sz="2000" dirty="0">
                <a:latin typeface="宋体" panose="02010600030101010101" pitchFamily="2" charset="-122"/>
                <a:ea typeface="宋体" panose="02010600030101010101" pitchFamily="2" charset="-122"/>
              </a:rPr>
              <a:t>机构投标数据</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论文发现</a:t>
            </a:r>
            <a:endParaRPr lang="en-US" altLang="zh-CN" sz="2000" dirty="0">
              <a:latin typeface="宋体" panose="02010600030101010101" pitchFamily="2" charset="-122"/>
              <a:ea typeface="宋体" panose="02010600030101010101" pitchFamily="2" charset="-122"/>
            </a:endParaRPr>
          </a:p>
          <a:p>
            <a:pPr marL="630238" indent="-360363">
              <a:buFont typeface="+mj-lt"/>
              <a:buAutoNum type="arabicPeriod"/>
            </a:pPr>
            <a:r>
              <a:rPr lang="zh-CN" altLang="en-US" sz="2000" dirty="0">
                <a:latin typeface="宋体" panose="02010600030101010101" pitchFamily="2" charset="-122"/>
                <a:ea typeface="宋体" panose="02010600030101010101" pitchFamily="2" charset="-122"/>
              </a:rPr>
              <a:t>机构投标价格有明显的聚集效应（投标价中，</a:t>
            </a:r>
            <a:r>
              <a:rPr lang="en-US" altLang="zh-CN" sz="2000" dirty="0">
                <a:latin typeface="宋体" panose="02010600030101010101" pitchFamily="2" charset="-122"/>
                <a:ea typeface="宋体" panose="02010600030101010101" pitchFamily="2" charset="-122"/>
              </a:rPr>
              <a:t>62.07%</a:t>
            </a:r>
            <a:r>
              <a:rPr lang="zh-CN" altLang="en-US" sz="2000" dirty="0">
                <a:latin typeface="宋体" panose="02010600030101010101" pitchFamily="2" charset="-122"/>
                <a:ea typeface="宋体" panose="02010600030101010101" pitchFamily="2" charset="-122"/>
              </a:rPr>
              <a:t>为整数，</a:t>
            </a:r>
            <a:r>
              <a:rPr lang="en-US" altLang="zh-CN" sz="2000" dirty="0">
                <a:latin typeface="宋体" panose="02010600030101010101" pitchFamily="2" charset="-122"/>
                <a:ea typeface="宋体" panose="02010600030101010101" pitchFamily="2" charset="-122"/>
              </a:rPr>
              <a:t>10.31%</a:t>
            </a:r>
            <a:r>
              <a:rPr lang="zh-CN" altLang="en-US" sz="2000" dirty="0">
                <a:latin typeface="宋体" panose="02010600030101010101" pitchFamily="2" charset="-122"/>
                <a:ea typeface="宋体" panose="02010600030101010101" pitchFamily="2" charset="-122"/>
              </a:rPr>
              <a:t>为</a:t>
            </a:r>
            <a:r>
              <a:rPr lang="en-US" altLang="zh-CN" sz="2000" dirty="0">
                <a:latin typeface="宋体" panose="02010600030101010101" pitchFamily="2" charset="-122"/>
                <a:ea typeface="宋体" panose="02010600030101010101" pitchFamily="2" charset="-122"/>
              </a:rPr>
              <a:t>0.50, 4.93%</a:t>
            </a:r>
            <a:r>
              <a:rPr lang="zh-CN" altLang="en-US" sz="2000" dirty="0">
                <a:latin typeface="宋体" panose="02010600030101010101" pitchFamily="2" charset="-122"/>
                <a:ea typeface="宋体" panose="02010600030101010101" pitchFamily="2" charset="-122"/>
              </a:rPr>
              <a:t>为</a:t>
            </a:r>
            <a:r>
              <a:rPr lang="en-US" altLang="zh-CN" sz="2000" dirty="0">
                <a:latin typeface="宋体" panose="02010600030101010101" pitchFamily="2" charset="-122"/>
                <a:ea typeface="宋体" panose="02010600030101010101" pitchFamily="2" charset="-122"/>
              </a:rPr>
              <a:t>0.80</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630238" indent="-360363">
              <a:buFont typeface="+mj-lt"/>
              <a:buAutoNum type="arabicPeriod"/>
            </a:pPr>
            <a:r>
              <a:rPr lang="zh-CN" altLang="en-US" sz="2000" dirty="0">
                <a:latin typeface="宋体" panose="02010600030101010101" pitchFamily="2" charset="-122"/>
                <a:ea typeface="宋体" panose="02010600030101010101" pitchFamily="2" charset="-122"/>
              </a:rPr>
              <a:t>当</a:t>
            </a:r>
            <a:r>
              <a:rPr lang="en-US" altLang="zh-CN" sz="2000" dirty="0">
                <a:latin typeface="宋体" panose="02010600030101010101" pitchFamily="2" charset="-122"/>
                <a:ea typeface="宋体" panose="02010600030101010101" pitchFamily="2" charset="-122"/>
              </a:rPr>
              <a:t>IPO</a:t>
            </a:r>
            <a:r>
              <a:rPr lang="zh-CN" altLang="en-US" sz="2000" dirty="0">
                <a:latin typeface="宋体" panose="02010600030101010101" pitchFamily="2" charset="-122"/>
                <a:ea typeface="宋体" panose="02010600030101010101" pitchFamily="2" charset="-122"/>
              </a:rPr>
              <a:t>公司的不确定性越高时（规模小，年轻的，盈利波动大的公司），机构以整数出价的可能性越大</a:t>
            </a:r>
            <a:endParaRPr lang="en-US" altLang="zh-CN" sz="2000" dirty="0">
              <a:latin typeface="宋体" panose="02010600030101010101" pitchFamily="2" charset="-122"/>
              <a:ea typeface="宋体" panose="02010600030101010101" pitchFamily="2" charset="-122"/>
            </a:endParaRPr>
          </a:p>
          <a:p>
            <a:pPr marL="630238" indent="-360363">
              <a:buFont typeface="+mj-lt"/>
              <a:buAutoNum type="arabicPeriod"/>
            </a:pPr>
            <a:r>
              <a:rPr lang="en-US" altLang="zh-CN" sz="2000" dirty="0">
                <a:latin typeface="宋体" panose="02010600030101010101" pitchFamily="2" charset="-122"/>
                <a:ea typeface="宋体" panose="02010600030101010101" pitchFamily="2" charset="-122"/>
              </a:rPr>
              <a:t>2013</a:t>
            </a:r>
            <a:r>
              <a:rPr lang="zh-CN" altLang="en-US" sz="2000" dirty="0">
                <a:latin typeface="宋体" panose="02010600030101010101" pitchFamily="2" charset="-122"/>
                <a:ea typeface="宋体" panose="02010600030101010101" pitchFamily="2" charset="-122"/>
              </a:rPr>
              <a:t>年证监会规定新股发行不准超募资金，发行公司不确定性大幅下降，整数报价比例只有</a:t>
            </a:r>
            <a:r>
              <a:rPr lang="en-US" altLang="zh-CN" sz="2000" dirty="0">
                <a:latin typeface="宋体" panose="02010600030101010101" pitchFamily="2" charset="-122"/>
                <a:ea typeface="宋体" panose="02010600030101010101" pitchFamily="2" charset="-122"/>
              </a:rPr>
              <a:t>7.58%</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630238" indent="-360363">
              <a:buFont typeface="+mj-lt"/>
              <a:buAutoNum type="arabicPeriod"/>
            </a:pPr>
            <a:r>
              <a:rPr lang="zh-CN" altLang="en-US" sz="2000" dirty="0">
                <a:latin typeface="宋体" panose="02010600030101010101" pitchFamily="2" charset="-122"/>
                <a:ea typeface="宋体" panose="02010600030101010101" pitchFamily="2" charset="-122"/>
              </a:rPr>
              <a:t>机构整数报价比例越多的公司，机构平均报价越高，公司</a:t>
            </a:r>
            <a:r>
              <a:rPr lang="en-US" altLang="zh-CN" sz="2000" dirty="0">
                <a:latin typeface="宋体" panose="02010600030101010101" pitchFamily="2" charset="-122"/>
                <a:ea typeface="宋体" panose="02010600030101010101" pitchFamily="2" charset="-122"/>
              </a:rPr>
              <a:t>IPO</a:t>
            </a:r>
            <a:r>
              <a:rPr lang="zh-CN" altLang="en-US" sz="2000" dirty="0">
                <a:latin typeface="宋体" panose="02010600030101010101" pitchFamily="2" charset="-122"/>
                <a:ea typeface="宋体" panose="02010600030101010101" pitchFamily="2" charset="-122"/>
              </a:rPr>
              <a:t>发行定价越高，股票发行后收益越低。</a:t>
            </a:r>
            <a:endParaRPr lang="en-US" altLang="zh-CN" sz="2000" dirty="0">
              <a:latin typeface="宋体" panose="02010600030101010101" pitchFamily="2" charset="-122"/>
              <a:ea typeface="宋体" panose="02010600030101010101" pitchFamily="2" charset="-122"/>
            </a:endParaRPr>
          </a:p>
          <a:p>
            <a:pPr marL="893763" indent="-442913">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机构倾向于向上舍入报一个较大的整数，因为高价更容易获得配售股份，特别是中签率低的公司。</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673100" y="787459"/>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48</a:t>
            </a:fld>
            <a:endParaRPr lang="zh-CN" altLang="en-US"/>
          </a:p>
        </p:txBody>
      </p:sp>
    </p:spTree>
    <p:extLst>
      <p:ext uri="{BB962C8B-B14F-4D97-AF65-F5344CB8AC3E}">
        <p14:creationId xmlns:p14="http://schemas.microsoft.com/office/powerpoint/2010/main" val="25584577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594742"/>
          </a:xfrm>
        </p:spPr>
        <p:txBody>
          <a:bodyPr>
            <a:normAutofit/>
          </a:bodyPr>
          <a:lstStyle/>
          <a:p>
            <a:r>
              <a:rPr lang="zh-CN" altLang="en-US" sz="3200" dirty="0">
                <a:latin typeface="宋体" panose="02010600030101010101" pitchFamily="2" charset="-122"/>
                <a:ea typeface="宋体" panose="02010600030101010101" pitchFamily="2" charset="-122"/>
              </a:rPr>
              <a:t>股票的发行业务：私募发行</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187207"/>
            <a:ext cx="10515600" cy="4989756"/>
          </a:xfrm>
        </p:spPr>
        <p:txBody>
          <a:bodyPr>
            <a:noAutofit/>
          </a:bodyPr>
          <a:lstStyle/>
          <a:p>
            <a:pPr>
              <a:lnSpc>
                <a:spcPct val="100000"/>
              </a:lnSpc>
            </a:pPr>
            <a:r>
              <a:rPr lang="zh-CN" altLang="en-US" sz="2000" dirty="0">
                <a:latin typeface="宋体" panose="02010600030101010101" pitchFamily="2" charset="-122"/>
                <a:ea typeface="宋体" panose="02010600030101010101" pitchFamily="2" charset="-122"/>
              </a:rPr>
              <a:t>优势</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审查较为宽松</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市场压力较轻</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投资者专业素质较高</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保护公司控制权较容易</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发行费用较低</a:t>
            </a:r>
            <a:endParaRPr lang="en-US" altLang="zh-CN" sz="2000" dirty="0">
              <a:latin typeface="宋体" panose="02010600030101010101" pitchFamily="2" charset="-122"/>
              <a:ea typeface="宋体" panose="02010600030101010101" pitchFamily="2" charset="-122"/>
            </a:endParaRPr>
          </a:p>
          <a:p>
            <a:pPr>
              <a:lnSpc>
                <a:spcPct val="100000"/>
              </a:lnSpc>
            </a:pPr>
            <a:endParaRPr lang="en-US" altLang="zh-CN" sz="2000" dirty="0">
              <a:latin typeface="宋体" panose="02010600030101010101" pitchFamily="2" charset="-122"/>
              <a:ea typeface="宋体" panose="02010600030101010101" pitchFamily="2" charset="-122"/>
            </a:endParaRPr>
          </a:p>
          <a:p>
            <a:pPr>
              <a:lnSpc>
                <a:spcPct val="100000"/>
              </a:lnSpc>
            </a:pPr>
            <a:r>
              <a:rPr lang="zh-CN" altLang="en-US" sz="2000" dirty="0">
                <a:latin typeface="宋体" panose="02010600030101010101" pitchFamily="2" charset="-122"/>
                <a:ea typeface="宋体" panose="02010600030101010101" pitchFamily="2" charset="-122"/>
              </a:rPr>
              <a:t>缺陷</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发行难度大</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流动性差</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发行价格低</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股权过于集中</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96925" y="1022877"/>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49</a:t>
            </a:fld>
            <a:endParaRPr lang="zh-CN" altLang="en-US"/>
          </a:p>
        </p:txBody>
      </p:sp>
    </p:spTree>
    <p:extLst>
      <p:ext uri="{BB962C8B-B14F-4D97-AF65-F5344CB8AC3E}">
        <p14:creationId xmlns:p14="http://schemas.microsoft.com/office/powerpoint/2010/main" val="373056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5"/>
            <a:ext cx="10515600" cy="559379"/>
          </a:xfrm>
        </p:spPr>
        <p:txBody>
          <a:bodyPr>
            <a:normAutofit/>
          </a:bodyPr>
          <a:lstStyle/>
          <a:p>
            <a:r>
              <a:rPr lang="zh-CN" altLang="en-US" sz="3200" dirty="0">
                <a:latin typeface="宋体" panose="02010600030101010101" pitchFamily="2" charset="-122"/>
                <a:ea typeface="宋体" panose="02010600030101010101" pitchFamily="2" charset="-122"/>
              </a:rPr>
              <a:t>证券发行与承销概述</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197311"/>
            <a:ext cx="10515600" cy="4979652"/>
          </a:xfrm>
        </p:spPr>
        <p:txBody>
          <a:bodyPr>
            <a:noAutofit/>
          </a:bodyPr>
          <a:lstStyle/>
          <a:p>
            <a:pPr>
              <a:lnSpc>
                <a:spcPct val="100000"/>
              </a:lnSpc>
            </a:pPr>
            <a:r>
              <a:rPr lang="zh-CN" altLang="en-US" sz="2400" b="1" dirty="0">
                <a:latin typeface="宋体" panose="02010600030101010101" pitchFamily="2" charset="-122"/>
                <a:ea typeface="宋体" panose="02010600030101010101" pitchFamily="2" charset="-122"/>
              </a:rPr>
              <a:t>证券发行活动的市场主体 </a:t>
            </a:r>
            <a:endParaRPr lang="en-US" altLang="zh-CN" sz="2400" b="1" dirty="0">
              <a:latin typeface="宋体" panose="02010600030101010101" pitchFamily="2" charset="-122"/>
              <a:ea typeface="宋体" panose="02010600030101010101" pitchFamily="2" charset="-122"/>
            </a:endParaRPr>
          </a:p>
          <a:p>
            <a:pPr marL="715963" indent="-358775">
              <a:lnSpc>
                <a:spcPct val="100000"/>
              </a:lnSpc>
              <a:buFont typeface="Wingdings" pitchFamily="2" charset="2"/>
              <a:buChar char="p"/>
            </a:pPr>
            <a:r>
              <a:rPr lang="zh-CN" altLang="en-US" sz="2400" b="1" dirty="0">
                <a:latin typeface="宋体" panose="02010600030101010101" pitchFamily="2" charset="-122"/>
                <a:ea typeface="宋体" panose="02010600030101010101" pitchFamily="2" charset="-122"/>
              </a:rPr>
              <a:t>发行者</a:t>
            </a:r>
            <a:endParaRPr lang="en-US" altLang="zh-CN" sz="2400" b="1" dirty="0">
              <a:latin typeface="宋体" panose="02010600030101010101" pitchFamily="2" charset="-122"/>
              <a:ea typeface="宋体" panose="02010600030101010101" pitchFamily="2" charset="-122"/>
            </a:endParaRPr>
          </a:p>
          <a:p>
            <a:pPr marL="357188" indent="358775">
              <a:lnSpc>
                <a:spcPct val="100000"/>
              </a:lnSpc>
              <a:buNone/>
            </a:pPr>
            <a:r>
              <a:rPr lang="zh-CN" altLang="en-US" sz="2400" dirty="0">
                <a:latin typeface="宋体" panose="02010600030101010101" pitchFamily="2" charset="-122"/>
                <a:ea typeface="宋体" panose="02010600030101010101" pitchFamily="2" charset="-122"/>
              </a:rPr>
              <a:t>为筹集资金而发行股票，债券等有价证券的企业，政府与公共机构。</a:t>
            </a:r>
            <a:endParaRPr lang="en-US" altLang="zh-CN" sz="2400" dirty="0">
              <a:latin typeface="宋体" panose="02010600030101010101" pitchFamily="2" charset="-122"/>
              <a:ea typeface="宋体" panose="02010600030101010101" pitchFamily="2" charset="-122"/>
            </a:endParaRPr>
          </a:p>
          <a:p>
            <a:pPr marL="715963" indent="-358775">
              <a:lnSpc>
                <a:spcPct val="100000"/>
              </a:lnSpc>
              <a:buFont typeface="Wingdings" pitchFamily="2" charset="2"/>
              <a:buChar char="p"/>
            </a:pPr>
            <a:r>
              <a:rPr lang="zh-CN" altLang="en-US" sz="2400" b="1" dirty="0">
                <a:latin typeface="宋体" panose="02010600030101010101" pitchFamily="2" charset="-122"/>
                <a:ea typeface="宋体" panose="02010600030101010101" pitchFamily="2" charset="-122"/>
              </a:rPr>
              <a:t>投资者</a:t>
            </a:r>
            <a:endParaRPr lang="en-US" altLang="zh-CN" sz="2400" b="1" dirty="0">
              <a:latin typeface="宋体" panose="02010600030101010101" pitchFamily="2" charset="-122"/>
              <a:ea typeface="宋体" panose="02010600030101010101" pitchFamily="2" charset="-122"/>
            </a:endParaRPr>
          </a:p>
          <a:p>
            <a:pPr marL="985838" indent="-444500">
              <a:lnSpc>
                <a:spcPct val="100000"/>
              </a:lnSpc>
              <a:buFont typeface="Wingdings" panose="05000000000000000000" pitchFamily="2" charset="2"/>
              <a:buChar char="ü"/>
              <a:tabLst>
                <a:tab pos="985838" algn="l"/>
              </a:tabLst>
            </a:pPr>
            <a:r>
              <a:rPr lang="zh-CN" altLang="en-US" sz="2400" dirty="0">
                <a:latin typeface="宋体" panose="02010600030101010101" pitchFamily="2" charset="-122"/>
                <a:ea typeface="宋体" panose="02010600030101010101" pitchFamily="2" charset="-122"/>
              </a:rPr>
              <a:t>个人投资者</a:t>
            </a:r>
            <a:endParaRPr lang="en-US" altLang="zh-CN" sz="2400" dirty="0">
              <a:latin typeface="宋体" panose="02010600030101010101" pitchFamily="2" charset="-122"/>
              <a:ea typeface="宋体" panose="02010600030101010101" pitchFamily="2" charset="-122"/>
            </a:endParaRPr>
          </a:p>
          <a:p>
            <a:pPr marL="985838" indent="-444500">
              <a:lnSpc>
                <a:spcPct val="100000"/>
              </a:lnSpc>
              <a:buFont typeface="Wingdings" panose="05000000000000000000" pitchFamily="2" charset="2"/>
              <a:buChar char="ü"/>
              <a:tabLst>
                <a:tab pos="985838" algn="l"/>
              </a:tabLst>
            </a:pPr>
            <a:r>
              <a:rPr lang="zh-CN" altLang="en-US" sz="2400" dirty="0">
                <a:latin typeface="宋体" panose="02010600030101010101" pitchFamily="2" charset="-122"/>
                <a:ea typeface="宋体" panose="02010600030101010101" pitchFamily="2" charset="-122"/>
              </a:rPr>
              <a:t>机构投资者：企业，金融机构和各种非盈利性机构</a:t>
            </a:r>
            <a:endParaRPr lang="en-US" altLang="zh-CN" sz="2400" dirty="0">
              <a:latin typeface="宋体" panose="02010600030101010101" pitchFamily="2" charset="-122"/>
              <a:ea typeface="宋体" panose="02010600030101010101" pitchFamily="2" charset="-122"/>
            </a:endParaRPr>
          </a:p>
          <a:p>
            <a:pPr marL="985838" indent="-444500">
              <a:lnSpc>
                <a:spcPct val="100000"/>
              </a:lnSpc>
              <a:buFont typeface="Wingdings" panose="05000000000000000000" pitchFamily="2" charset="2"/>
              <a:buChar char="ü"/>
              <a:tabLst>
                <a:tab pos="985838" algn="l"/>
              </a:tabLst>
            </a:pPr>
            <a:r>
              <a:rPr lang="zh-CN" altLang="en-US" sz="2400" dirty="0">
                <a:latin typeface="宋体" panose="02010600030101010101" pitchFamily="2" charset="-122"/>
                <a:ea typeface="宋体" panose="02010600030101010101" pitchFamily="2" charset="-122"/>
              </a:rPr>
              <a:t>外国投资者</a:t>
            </a:r>
            <a:endParaRPr lang="en-US" altLang="zh-CN" sz="2400" dirty="0">
              <a:latin typeface="宋体" panose="02010600030101010101" pitchFamily="2" charset="-122"/>
              <a:ea typeface="宋体" panose="02010600030101010101" pitchFamily="2" charset="-122"/>
            </a:endParaRPr>
          </a:p>
          <a:p>
            <a:pPr marL="715963" indent="-358775">
              <a:lnSpc>
                <a:spcPct val="100000"/>
              </a:lnSpc>
              <a:buFont typeface="Wingdings" pitchFamily="2" charset="2"/>
              <a:buChar char="p"/>
            </a:pPr>
            <a:r>
              <a:rPr lang="zh-CN" altLang="en-US" sz="2400" b="1" dirty="0">
                <a:latin typeface="宋体" panose="02010600030101010101" pitchFamily="2" charset="-122"/>
                <a:ea typeface="宋体" panose="02010600030101010101" pitchFamily="2" charset="-122"/>
              </a:rPr>
              <a:t>投资银行</a:t>
            </a:r>
            <a:endParaRPr lang="en-US" altLang="zh-CN" sz="2400" b="1" dirty="0">
              <a:latin typeface="宋体" panose="02010600030101010101" pitchFamily="2" charset="-122"/>
              <a:ea typeface="宋体" panose="02010600030101010101" pitchFamily="2" charset="-122"/>
            </a:endParaRPr>
          </a:p>
          <a:p>
            <a:pPr marL="715963" indent="0">
              <a:lnSpc>
                <a:spcPct val="100000"/>
              </a:lnSpc>
              <a:buNone/>
            </a:pPr>
            <a:r>
              <a:rPr lang="zh-CN" altLang="en-US" sz="2400" dirty="0">
                <a:latin typeface="宋体" panose="02010600030101010101" pitchFamily="2" charset="-122"/>
                <a:ea typeface="宋体" panose="02010600030101010101" pitchFamily="2" charset="-122"/>
              </a:rPr>
              <a:t>证券承销商，是发行者与投资者之间的证券买卖得以有效顺利进行的中介，在证券发行市场上起联结供求，沟通买卖的作用。</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972357"/>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5</a:t>
            </a:fld>
            <a:endParaRPr lang="zh-CN" altLang="en-US"/>
          </a:p>
        </p:txBody>
      </p:sp>
    </p:spTree>
    <p:extLst>
      <p:ext uri="{BB962C8B-B14F-4D97-AF65-F5344CB8AC3E}">
        <p14:creationId xmlns:p14="http://schemas.microsoft.com/office/powerpoint/2010/main" val="6986651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501650"/>
          </a:xfrm>
        </p:spPr>
        <p:txBody>
          <a:bodyPr>
            <a:normAutofit fontScale="90000"/>
          </a:bodyPr>
          <a:lstStyle/>
          <a:p>
            <a:r>
              <a:rPr lang="zh-CN" altLang="en-US" sz="3200" dirty="0">
                <a:latin typeface="宋体" panose="02010600030101010101" pitchFamily="2" charset="-122"/>
                <a:ea typeface="宋体" panose="02010600030101010101" pitchFamily="2" charset="-122"/>
              </a:rPr>
              <a:t>股票的发行业务：私募发行</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060908"/>
            <a:ext cx="10515600" cy="5116055"/>
          </a:xfrm>
        </p:spPr>
        <p:txBody>
          <a:bodyPr>
            <a:normAutofit/>
          </a:bodyPr>
          <a:lstStyle/>
          <a:p>
            <a:r>
              <a:rPr lang="zh-CN" altLang="en-US" sz="2400" dirty="0">
                <a:latin typeface="宋体" panose="02010600030101010101" pitchFamily="2" charset="-122"/>
                <a:ea typeface="宋体" panose="02010600030101010101" pitchFamily="2" charset="-122"/>
              </a:rPr>
              <a:t>私募证券的投资者</a:t>
            </a:r>
            <a:endParaRPr lang="en-US" altLang="zh-CN" sz="24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400" dirty="0">
                <a:latin typeface="宋体" panose="02010600030101010101" pitchFamily="2" charset="-122"/>
                <a:ea typeface="宋体" panose="02010600030101010101" pitchFamily="2" charset="-122"/>
              </a:rPr>
              <a:t>业务相关的公司：客户，供应厂商，战略同盟</a:t>
            </a:r>
            <a:endParaRPr lang="en-US" altLang="zh-CN" sz="24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400" dirty="0">
                <a:latin typeface="宋体" panose="02010600030101010101" pitchFamily="2" charset="-122"/>
                <a:ea typeface="宋体" panose="02010600030101010101" pitchFamily="2" charset="-122"/>
              </a:rPr>
              <a:t>专业投资机构：保险公司，养老基金，风险投资基金等。</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私募发行的公司</a:t>
            </a:r>
            <a:endParaRPr lang="en-US" altLang="zh-CN" sz="24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400" dirty="0">
                <a:latin typeface="宋体" panose="02010600030101010101" pitchFamily="2" charset="-122"/>
                <a:ea typeface="宋体" panose="02010600030101010101" pitchFamily="2" charset="-122"/>
              </a:rPr>
              <a:t>筹资数量较少的公司</a:t>
            </a:r>
            <a:endParaRPr lang="en-US" altLang="zh-CN" sz="24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400" dirty="0">
                <a:latin typeface="宋体" panose="02010600030101010101" pitchFamily="2" charset="-122"/>
                <a:ea typeface="宋体" panose="02010600030101010101" pitchFamily="2" charset="-122"/>
              </a:rPr>
              <a:t>考虑筹资成本的公司</a:t>
            </a:r>
            <a:endParaRPr lang="en-US" altLang="zh-CN" sz="24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400" dirty="0">
                <a:latin typeface="宋体" panose="02010600030101010101" pitchFamily="2" charset="-122"/>
                <a:ea typeface="宋体" panose="02010600030101010101" pitchFamily="2" charset="-122"/>
              </a:rPr>
              <a:t>有不良记录的公司</a:t>
            </a:r>
            <a:endParaRPr lang="en-US" altLang="zh-CN" sz="24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400" dirty="0">
                <a:latin typeface="宋体" panose="02010600030101010101" pitchFamily="2" charset="-122"/>
                <a:ea typeface="宋体" panose="02010600030101010101" pitchFamily="2" charset="-122"/>
              </a:rPr>
              <a:t>特殊情况的公司</a:t>
            </a:r>
            <a:endParaRPr lang="en-US" altLang="zh-CN" sz="2400" dirty="0">
              <a:latin typeface="宋体" panose="02010600030101010101" pitchFamily="2" charset="-122"/>
              <a:ea typeface="宋体" panose="02010600030101010101" pitchFamily="2" charset="-122"/>
            </a:endParaRPr>
          </a:p>
          <a:p>
            <a:pPr marL="719138" indent="0">
              <a:buNone/>
            </a:pPr>
            <a:r>
              <a:rPr lang="zh-CN" altLang="en-US" sz="2400" dirty="0">
                <a:latin typeface="宋体" panose="02010600030101010101" pitchFamily="2" charset="-122"/>
                <a:ea typeface="宋体" panose="02010600030101010101" pitchFamily="2" charset="-122"/>
              </a:rPr>
              <a:t>根据特殊的组织或者复杂的契约进行项目融资的公司；</a:t>
            </a:r>
            <a:endParaRPr lang="en-US" altLang="zh-CN" sz="2400" dirty="0">
              <a:latin typeface="宋体" panose="02010600030101010101" pitchFamily="2" charset="-122"/>
              <a:ea typeface="宋体" panose="02010600030101010101" pitchFamily="2" charset="-122"/>
            </a:endParaRPr>
          </a:p>
          <a:p>
            <a:pPr marL="719138" indent="0">
              <a:buNone/>
            </a:pPr>
            <a:r>
              <a:rPr lang="zh-CN" altLang="en-US" sz="2400" dirty="0">
                <a:latin typeface="宋体" panose="02010600030101010101" pitchFamily="2" charset="-122"/>
                <a:ea typeface="宋体" panose="02010600030101010101" pitchFamily="2" charset="-122"/>
              </a:rPr>
              <a:t>所需资金太大有难以才用公募发行方式达到目的的公司</a:t>
            </a:r>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20286" y="92689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50</a:t>
            </a:fld>
            <a:endParaRPr lang="zh-CN" altLang="en-US"/>
          </a:p>
        </p:txBody>
      </p:sp>
    </p:spTree>
    <p:extLst>
      <p:ext uri="{BB962C8B-B14F-4D97-AF65-F5344CB8AC3E}">
        <p14:creationId xmlns:p14="http://schemas.microsoft.com/office/powerpoint/2010/main" val="1542829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5"/>
            <a:ext cx="10515600" cy="680625"/>
          </a:xfrm>
        </p:spPr>
        <p:txBody>
          <a:bodyPr>
            <a:normAutofit/>
          </a:bodyPr>
          <a:lstStyle/>
          <a:p>
            <a:r>
              <a:rPr lang="zh-CN" altLang="en-US" sz="3200" dirty="0">
                <a:latin typeface="宋体" panose="02010600030101010101" pitchFamily="2" charset="-122"/>
                <a:ea typeface="宋体" panose="02010600030101010101" pitchFamily="2" charset="-122"/>
              </a:rPr>
              <a:t>股票的发行业务：私募发行</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796925" y="1166999"/>
            <a:ext cx="10556875" cy="5009964"/>
          </a:xfrm>
        </p:spPr>
        <p:txBody>
          <a:bodyPr>
            <a:normAutofit/>
          </a:bodyPr>
          <a:lstStyle/>
          <a:p>
            <a:pPr>
              <a:lnSpc>
                <a:spcPct val="100000"/>
              </a:lnSpc>
            </a:pPr>
            <a:r>
              <a:rPr lang="zh-CN" altLang="en-US" sz="2000" dirty="0">
                <a:latin typeface="宋体" panose="02010600030101010101" pitchFamily="2" charset="-122"/>
                <a:ea typeface="宋体" panose="02010600030101010101" pitchFamily="2" charset="-122"/>
              </a:rPr>
              <a:t>私募发行的操作</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寻找可能的投资者</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准备各项文件</a:t>
            </a:r>
            <a:endParaRPr lang="en-US" altLang="zh-CN" sz="2000" dirty="0">
              <a:latin typeface="宋体" panose="02010600030101010101" pitchFamily="2" charset="-122"/>
              <a:ea typeface="宋体" panose="02010600030101010101" pitchFamily="2" charset="-122"/>
            </a:endParaRPr>
          </a:p>
          <a:p>
            <a:pPr marL="1004888" indent="-285750">
              <a:lnSpc>
                <a:spcPct val="100000"/>
              </a:lnSpc>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私募备忘录：类似于公募发行中的招股说明书，只不过私募发行的公司向证券主管部门递交该文件后，不需要等待批复就可进行私募发行。</a:t>
            </a:r>
            <a:endParaRPr lang="en-US" altLang="zh-CN" sz="2000" dirty="0">
              <a:latin typeface="宋体" panose="02010600030101010101" pitchFamily="2" charset="-122"/>
              <a:ea typeface="宋体" panose="02010600030101010101" pitchFamily="2" charset="-122"/>
            </a:endParaRPr>
          </a:p>
          <a:p>
            <a:pPr marL="1062038" indent="-342900">
              <a:lnSpc>
                <a:spcPct val="100000"/>
              </a:lnSpc>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认购协议：经发行公司，投资银行及双方的顾问共同起草，协商，定稿，然后寄发给潜在的投资者。列出本次发行的证券数量，证券面值与售价，确认认购有效性的条款。</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尽职调查</a:t>
            </a:r>
            <a:endParaRPr lang="en-US" altLang="zh-CN" sz="2000" dirty="0">
              <a:latin typeface="宋体" panose="02010600030101010101" pitchFamily="2" charset="-122"/>
              <a:ea typeface="宋体" panose="02010600030101010101" pitchFamily="2" charset="-122"/>
            </a:endParaRPr>
          </a:p>
          <a:p>
            <a:pPr marL="719138" indent="0">
              <a:lnSpc>
                <a:spcPct val="100000"/>
              </a:lnSpc>
              <a:buNone/>
            </a:pPr>
            <a:r>
              <a:rPr lang="zh-CN" altLang="en-US" sz="2000" dirty="0">
                <a:latin typeface="宋体" panose="02010600030101010101" pitchFamily="2" charset="-122"/>
                <a:ea typeface="宋体" panose="02010600030101010101" pitchFamily="2" charset="-122"/>
              </a:rPr>
              <a:t>就发行公司及其所在的行业状况，公司管理层及管理能力，公司财务状况尽职调查。</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96925" y="977409"/>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51</a:t>
            </a:fld>
            <a:endParaRPr lang="zh-CN" altLang="en-US"/>
          </a:p>
        </p:txBody>
      </p:sp>
    </p:spTree>
    <p:extLst>
      <p:ext uri="{BB962C8B-B14F-4D97-AF65-F5344CB8AC3E}">
        <p14:creationId xmlns:p14="http://schemas.microsoft.com/office/powerpoint/2010/main" val="38266777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132B-383E-4775-A5D4-91087AA04C78}"/>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小结</a:t>
            </a:r>
          </a:p>
        </p:txBody>
      </p:sp>
      <p:sp>
        <p:nvSpPr>
          <p:cNvPr id="3" name="内容占位符 2">
            <a:extLst>
              <a:ext uri="{FF2B5EF4-FFF2-40B4-BE49-F238E27FC236}">
                <a16:creationId xmlns:a16="http://schemas.microsoft.com/office/drawing/2014/main" id="{90C1B1E7-3837-4792-95F8-F1851BDE4539}"/>
              </a:ext>
            </a:extLst>
          </p:cNvPr>
          <p:cNvSpPr>
            <a:spLocks noGrp="1"/>
          </p:cNvSpPr>
          <p:nvPr>
            <p:ph idx="1"/>
          </p:nvPr>
        </p:nvSpPr>
        <p:spPr/>
        <p:txBody>
          <a:bodyPr>
            <a:normAutofit/>
          </a:bodyPr>
          <a:lstStyle/>
          <a:p>
            <a:r>
              <a:rPr lang="zh-CN" altLang="en-US" sz="2000" dirty="0">
                <a:latin typeface="宋体" panose="02010600030101010101" pitchFamily="2" charset="-122"/>
                <a:ea typeface="宋体" panose="02010600030101010101" pitchFamily="2" charset="-122"/>
              </a:rPr>
              <a:t>了解证券发行的基本类型，基本原则，管理制度</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股票公募发行有何特点？</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什么是路演的目的？</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什么是承销团，回拨和“绿鞋安排”？</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什么是询价发行制度。</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了解我国股票发行定价制度的演变。</a:t>
            </a:r>
            <a:endParaRPr lang="en-US" altLang="zh-CN" sz="20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1F5EAA26-3AD4-46D8-B757-C10D25C107A1}"/>
              </a:ext>
            </a:extLst>
          </p:cNvPr>
          <p:cNvSpPr>
            <a:spLocks noGrp="1"/>
          </p:cNvSpPr>
          <p:nvPr>
            <p:ph type="sldNum" sz="quarter" idx="12"/>
          </p:nvPr>
        </p:nvSpPr>
        <p:spPr/>
        <p:txBody>
          <a:bodyPr/>
          <a:lstStyle/>
          <a:p>
            <a:fld id="{D59A92B6-63D0-4749-8E4E-E12FD465A899}" type="slidenum">
              <a:rPr lang="zh-CN" altLang="en-US" smtClean="0"/>
              <a:t>52</a:t>
            </a:fld>
            <a:endParaRPr lang="zh-CN" altLang="en-US"/>
          </a:p>
        </p:txBody>
      </p:sp>
    </p:spTree>
    <p:extLst>
      <p:ext uri="{BB962C8B-B14F-4D97-AF65-F5344CB8AC3E}">
        <p14:creationId xmlns:p14="http://schemas.microsoft.com/office/powerpoint/2010/main" val="347209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82172"/>
          </a:xfrm>
        </p:spPr>
        <p:txBody>
          <a:bodyPr>
            <a:normAutofit/>
          </a:bodyPr>
          <a:lstStyle/>
          <a:p>
            <a:r>
              <a:rPr lang="zh-CN" altLang="en-US" sz="3200" dirty="0">
                <a:latin typeface="宋体" panose="02010600030101010101" pitchFamily="2" charset="-122"/>
                <a:ea typeface="宋体" panose="02010600030101010101" pitchFamily="2" charset="-122"/>
              </a:rPr>
              <a:t>证券发行与承销概述</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796925" y="1241336"/>
            <a:ext cx="10515600" cy="4351338"/>
          </a:xfrm>
        </p:spPr>
        <p:txBody>
          <a:bodyPr>
            <a:normAutofit/>
          </a:bodyPr>
          <a:lstStyle/>
          <a:p>
            <a:r>
              <a:rPr lang="zh-CN" altLang="en-US" sz="2400" dirty="0">
                <a:latin typeface="宋体" panose="02010600030101010101" pitchFamily="2" charset="-122"/>
                <a:ea typeface="宋体" panose="02010600030101010101" pitchFamily="2" charset="-122"/>
              </a:rPr>
              <a:t>证券发行的基本类型</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3958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6</a:t>
            </a:fld>
            <a:endParaRPr lang="zh-CN" altLang="en-US"/>
          </a:p>
        </p:txBody>
      </p:sp>
      <p:grpSp>
        <p:nvGrpSpPr>
          <p:cNvPr id="6" name="组合 5">
            <a:extLst>
              <a:ext uri="{FF2B5EF4-FFF2-40B4-BE49-F238E27FC236}">
                <a16:creationId xmlns:a16="http://schemas.microsoft.com/office/drawing/2014/main" id="{806FBE5B-1BA7-4CE3-A61D-3C883A513CA0}"/>
              </a:ext>
            </a:extLst>
          </p:cNvPr>
          <p:cNvGrpSpPr/>
          <p:nvPr/>
        </p:nvGrpSpPr>
        <p:grpSpPr>
          <a:xfrm>
            <a:off x="3543300" y="1573695"/>
            <a:ext cx="5105400" cy="1367975"/>
            <a:chOff x="1600200" y="1447800"/>
            <a:chExt cx="5105400" cy="1367975"/>
          </a:xfrm>
        </p:grpSpPr>
        <p:grpSp>
          <p:nvGrpSpPr>
            <p:cNvPr id="8" name="组合 6">
              <a:extLst>
                <a:ext uri="{FF2B5EF4-FFF2-40B4-BE49-F238E27FC236}">
                  <a16:creationId xmlns:a16="http://schemas.microsoft.com/office/drawing/2014/main" id="{B74AF740-D5FE-4B66-ADFC-212592E228DD}"/>
                </a:ext>
              </a:extLst>
            </p:cNvPr>
            <p:cNvGrpSpPr/>
            <p:nvPr/>
          </p:nvGrpSpPr>
          <p:grpSpPr>
            <a:xfrm>
              <a:off x="1600200" y="1886860"/>
              <a:ext cx="2057400" cy="478971"/>
              <a:chOff x="1143000" y="3048000"/>
              <a:chExt cx="2057400" cy="609600"/>
            </a:xfrm>
          </p:grpSpPr>
          <p:sp>
            <p:nvSpPr>
              <p:cNvPr id="19" name="圆角矩形 4">
                <a:extLst>
                  <a:ext uri="{FF2B5EF4-FFF2-40B4-BE49-F238E27FC236}">
                    <a16:creationId xmlns:a16="http://schemas.microsoft.com/office/drawing/2014/main" id="{108DDBCC-FAF9-4120-8DF7-C54BEEA58CE8}"/>
                  </a:ext>
                </a:extLst>
              </p:cNvPr>
              <p:cNvSpPr/>
              <p:nvPr/>
            </p:nvSpPr>
            <p:spPr>
              <a:xfrm>
                <a:off x="1143000" y="3048000"/>
                <a:ext cx="2057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7">
                <a:extLst>
                  <a:ext uri="{FF2B5EF4-FFF2-40B4-BE49-F238E27FC236}">
                    <a16:creationId xmlns:a16="http://schemas.microsoft.com/office/drawing/2014/main" id="{FFA8B45E-4BE8-441A-A3D3-7513DDD36F53}"/>
                  </a:ext>
                </a:extLst>
              </p:cNvPr>
              <p:cNvSpPr txBox="1"/>
              <p:nvPr/>
            </p:nvSpPr>
            <p:spPr>
              <a:xfrm>
                <a:off x="1447800" y="3061679"/>
                <a:ext cx="1447800" cy="587574"/>
              </a:xfrm>
              <a:prstGeom prst="rect">
                <a:avLst/>
              </a:prstGeom>
              <a:noFill/>
            </p:spPr>
            <p:txBody>
              <a:bodyPr wrap="square" rtlCol="0">
                <a:spAutoFit/>
              </a:bodyPr>
              <a:lstStyle/>
              <a:p>
                <a:r>
                  <a:rPr lang="zh-CN" altLang="en-US" sz="2400" dirty="0">
                    <a:solidFill>
                      <a:schemeClr val="bg1"/>
                    </a:solidFill>
                    <a:latin typeface="宋体" panose="02010600030101010101" pitchFamily="2" charset="-122"/>
                    <a:ea typeface="宋体" panose="02010600030101010101" pitchFamily="2" charset="-122"/>
                  </a:rPr>
                  <a:t>发行对象</a:t>
                </a:r>
              </a:p>
            </p:txBody>
          </p:sp>
        </p:grpSp>
        <p:grpSp>
          <p:nvGrpSpPr>
            <p:cNvPr id="9" name="组合 7">
              <a:extLst>
                <a:ext uri="{FF2B5EF4-FFF2-40B4-BE49-F238E27FC236}">
                  <a16:creationId xmlns:a16="http://schemas.microsoft.com/office/drawing/2014/main" id="{BDAF842D-E5C8-4F70-9C6F-D8E2517E0D97}"/>
                </a:ext>
              </a:extLst>
            </p:cNvPr>
            <p:cNvGrpSpPr/>
            <p:nvPr/>
          </p:nvGrpSpPr>
          <p:grpSpPr>
            <a:xfrm>
              <a:off x="4648200" y="1447800"/>
              <a:ext cx="2057400" cy="478971"/>
              <a:chOff x="1143000" y="3048000"/>
              <a:chExt cx="2057400" cy="609600"/>
            </a:xfrm>
          </p:grpSpPr>
          <p:sp>
            <p:nvSpPr>
              <p:cNvPr id="17" name="圆角矩形 14">
                <a:extLst>
                  <a:ext uri="{FF2B5EF4-FFF2-40B4-BE49-F238E27FC236}">
                    <a16:creationId xmlns:a16="http://schemas.microsoft.com/office/drawing/2014/main" id="{24993D83-A796-430C-B0E0-93D144875503}"/>
                  </a:ext>
                </a:extLst>
              </p:cNvPr>
              <p:cNvSpPr/>
              <p:nvPr/>
            </p:nvSpPr>
            <p:spPr>
              <a:xfrm>
                <a:off x="1143000" y="3048000"/>
                <a:ext cx="2057400" cy="609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5">
                <a:extLst>
                  <a:ext uri="{FF2B5EF4-FFF2-40B4-BE49-F238E27FC236}">
                    <a16:creationId xmlns:a16="http://schemas.microsoft.com/office/drawing/2014/main" id="{C5F9745F-860C-4B6E-951F-B1534379B3B7}"/>
                  </a:ext>
                </a:extLst>
              </p:cNvPr>
              <p:cNvSpPr txBox="1"/>
              <p:nvPr/>
            </p:nvSpPr>
            <p:spPr>
              <a:xfrm>
                <a:off x="1447800" y="3061679"/>
                <a:ext cx="1447800" cy="587574"/>
              </a:xfrm>
              <a:prstGeom prst="rect">
                <a:avLst/>
              </a:prstGeom>
              <a:noFill/>
            </p:spPr>
            <p:txBody>
              <a:bodyPr wrap="square" rtlCol="0">
                <a:spAutoFit/>
              </a:bodyPr>
              <a:lstStyle/>
              <a:p>
                <a:r>
                  <a:rPr lang="zh-CN" altLang="en-US" sz="2400" dirty="0">
                    <a:solidFill>
                      <a:schemeClr val="bg1"/>
                    </a:solidFill>
                    <a:latin typeface="宋体" panose="02010600030101010101" pitchFamily="2" charset="-122"/>
                    <a:ea typeface="宋体" panose="02010600030101010101" pitchFamily="2" charset="-122"/>
                  </a:rPr>
                  <a:t>公募发行</a:t>
                </a:r>
              </a:p>
            </p:txBody>
          </p:sp>
        </p:grpSp>
        <p:grpSp>
          <p:nvGrpSpPr>
            <p:cNvPr id="10" name="组合 10">
              <a:extLst>
                <a:ext uri="{FF2B5EF4-FFF2-40B4-BE49-F238E27FC236}">
                  <a16:creationId xmlns:a16="http://schemas.microsoft.com/office/drawing/2014/main" id="{4786F7FC-E652-49BB-A665-88FC12C92E0A}"/>
                </a:ext>
              </a:extLst>
            </p:cNvPr>
            <p:cNvGrpSpPr/>
            <p:nvPr/>
          </p:nvGrpSpPr>
          <p:grpSpPr>
            <a:xfrm>
              <a:off x="4648200" y="2336804"/>
              <a:ext cx="2057400" cy="478971"/>
              <a:chOff x="1219200" y="2784763"/>
              <a:chExt cx="2057400" cy="609600"/>
            </a:xfrm>
          </p:grpSpPr>
          <p:sp>
            <p:nvSpPr>
              <p:cNvPr id="15" name="圆角矩形 12">
                <a:extLst>
                  <a:ext uri="{FF2B5EF4-FFF2-40B4-BE49-F238E27FC236}">
                    <a16:creationId xmlns:a16="http://schemas.microsoft.com/office/drawing/2014/main" id="{3399EF30-31EF-4C85-B429-052D49E4C034}"/>
                  </a:ext>
                </a:extLst>
              </p:cNvPr>
              <p:cNvSpPr/>
              <p:nvPr/>
            </p:nvSpPr>
            <p:spPr>
              <a:xfrm>
                <a:off x="1219200" y="2784763"/>
                <a:ext cx="2057400" cy="60960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3">
                <a:extLst>
                  <a:ext uri="{FF2B5EF4-FFF2-40B4-BE49-F238E27FC236}">
                    <a16:creationId xmlns:a16="http://schemas.microsoft.com/office/drawing/2014/main" id="{83AA6BCD-C24C-4CDB-8ED7-54B5F486E7D4}"/>
                  </a:ext>
                </a:extLst>
              </p:cNvPr>
              <p:cNvSpPr txBox="1"/>
              <p:nvPr/>
            </p:nvSpPr>
            <p:spPr>
              <a:xfrm>
                <a:off x="1524000" y="2803064"/>
                <a:ext cx="1447800" cy="587574"/>
              </a:xfrm>
              <a:prstGeom prst="rect">
                <a:avLst/>
              </a:prstGeom>
              <a:noFill/>
            </p:spPr>
            <p:txBody>
              <a:bodyPr wrap="square" rtlCol="0">
                <a:spAutoFit/>
              </a:bodyPr>
              <a:lstStyle/>
              <a:p>
                <a:r>
                  <a:rPr lang="zh-CN" altLang="en-US" sz="2400" dirty="0">
                    <a:solidFill>
                      <a:schemeClr val="bg1"/>
                    </a:solidFill>
                    <a:latin typeface="宋体" panose="02010600030101010101" pitchFamily="2" charset="-122"/>
                    <a:ea typeface="宋体" panose="02010600030101010101" pitchFamily="2" charset="-122"/>
                  </a:rPr>
                  <a:t>私募发行</a:t>
                </a:r>
              </a:p>
            </p:txBody>
          </p:sp>
        </p:grpSp>
        <p:cxnSp>
          <p:nvCxnSpPr>
            <p:cNvPr id="11" name="直接连接符 10">
              <a:extLst>
                <a:ext uri="{FF2B5EF4-FFF2-40B4-BE49-F238E27FC236}">
                  <a16:creationId xmlns:a16="http://schemas.microsoft.com/office/drawing/2014/main" id="{88EA25F8-9CB5-4E2A-B72E-CCC47B6ECF53}"/>
                </a:ext>
              </a:extLst>
            </p:cNvPr>
            <p:cNvCxnSpPr/>
            <p:nvPr/>
          </p:nvCxnSpPr>
          <p:spPr>
            <a:xfrm>
              <a:off x="4267200" y="1721497"/>
              <a:ext cx="0" cy="869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29D44E21-AC9B-4617-849C-2A06F229E279}"/>
                </a:ext>
              </a:extLst>
            </p:cNvPr>
            <p:cNvCxnSpPr/>
            <p:nvPr/>
          </p:nvCxnSpPr>
          <p:spPr>
            <a:xfrm>
              <a:off x="4270830" y="1721497"/>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C6CACF45-C606-4BEC-B223-5466E7AE898B}"/>
                </a:ext>
              </a:extLst>
            </p:cNvPr>
            <p:cNvCxnSpPr/>
            <p:nvPr/>
          </p:nvCxnSpPr>
          <p:spPr>
            <a:xfrm>
              <a:off x="4267200" y="2597802"/>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477ECB4-9FCD-4372-BA5D-41C0AE8A0A6F}"/>
                </a:ext>
              </a:extLst>
            </p:cNvPr>
            <p:cNvCxnSpPr/>
            <p:nvPr/>
          </p:nvCxnSpPr>
          <p:spPr>
            <a:xfrm>
              <a:off x="3657600" y="2126346"/>
              <a:ext cx="609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FF81E5B4-3E28-43B8-A755-745A9C763EE6}"/>
              </a:ext>
            </a:extLst>
          </p:cNvPr>
          <p:cNvGrpSpPr/>
          <p:nvPr/>
        </p:nvGrpSpPr>
        <p:grpSpPr>
          <a:xfrm>
            <a:off x="3543300" y="3177520"/>
            <a:ext cx="5105400" cy="1367975"/>
            <a:chOff x="1600200" y="1447800"/>
            <a:chExt cx="5105400" cy="1367975"/>
          </a:xfrm>
        </p:grpSpPr>
        <p:grpSp>
          <p:nvGrpSpPr>
            <p:cNvPr id="22" name="组合 6">
              <a:extLst>
                <a:ext uri="{FF2B5EF4-FFF2-40B4-BE49-F238E27FC236}">
                  <a16:creationId xmlns:a16="http://schemas.microsoft.com/office/drawing/2014/main" id="{7AFF063F-CCD1-4E5D-842F-B0B6D28937CD}"/>
                </a:ext>
              </a:extLst>
            </p:cNvPr>
            <p:cNvGrpSpPr/>
            <p:nvPr/>
          </p:nvGrpSpPr>
          <p:grpSpPr>
            <a:xfrm>
              <a:off x="1600200" y="1886860"/>
              <a:ext cx="2057400" cy="478971"/>
              <a:chOff x="1143000" y="3048000"/>
              <a:chExt cx="2057400" cy="609600"/>
            </a:xfrm>
          </p:grpSpPr>
          <p:sp>
            <p:nvSpPr>
              <p:cNvPr id="33" name="圆角矩形 4">
                <a:extLst>
                  <a:ext uri="{FF2B5EF4-FFF2-40B4-BE49-F238E27FC236}">
                    <a16:creationId xmlns:a16="http://schemas.microsoft.com/office/drawing/2014/main" id="{84C367B5-2188-4D16-9B7F-3BBE81A56CAE}"/>
                  </a:ext>
                </a:extLst>
              </p:cNvPr>
              <p:cNvSpPr/>
              <p:nvPr/>
            </p:nvSpPr>
            <p:spPr>
              <a:xfrm>
                <a:off x="1143000" y="3048000"/>
                <a:ext cx="2057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48">
                <a:extLst>
                  <a:ext uri="{FF2B5EF4-FFF2-40B4-BE49-F238E27FC236}">
                    <a16:creationId xmlns:a16="http://schemas.microsoft.com/office/drawing/2014/main" id="{1692A5F6-BEB3-4BFD-8D87-6201F01126DF}"/>
                  </a:ext>
                </a:extLst>
              </p:cNvPr>
              <p:cNvSpPr txBox="1"/>
              <p:nvPr/>
            </p:nvSpPr>
            <p:spPr>
              <a:xfrm>
                <a:off x="1447800" y="3061679"/>
                <a:ext cx="1447800" cy="587574"/>
              </a:xfrm>
              <a:prstGeom prst="rect">
                <a:avLst/>
              </a:prstGeom>
              <a:noFill/>
            </p:spPr>
            <p:txBody>
              <a:bodyPr wrap="square" rtlCol="0">
                <a:spAutoFit/>
              </a:bodyPr>
              <a:lstStyle/>
              <a:p>
                <a:r>
                  <a:rPr lang="zh-CN" altLang="en-US" sz="2400" dirty="0">
                    <a:solidFill>
                      <a:schemeClr val="bg1"/>
                    </a:solidFill>
                    <a:latin typeface="宋体" panose="02010600030101010101" pitchFamily="2" charset="-122"/>
                    <a:ea typeface="宋体" panose="02010600030101010101" pitchFamily="2" charset="-122"/>
                  </a:rPr>
                  <a:t>发行主体</a:t>
                </a:r>
              </a:p>
            </p:txBody>
          </p:sp>
        </p:grpSp>
        <p:grpSp>
          <p:nvGrpSpPr>
            <p:cNvPr id="23" name="组合 7">
              <a:extLst>
                <a:ext uri="{FF2B5EF4-FFF2-40B4-BE49-F238E27FC236}">
                  <a16:creationId xmlns:a16="http://schemas.microsoft.com/office/drawing/2014/main" id="{16B68E28-46EA-4C2A-82B6-7A4C111BE309}"/>
                </a:ext>
              </a:extLst>
            </p:cNvPr>
            <p:cNvGrpSpPr/>
            <p:nvPr/>
          </p:nvGrpSpPr>
          <p:grpSpPr>
            <a:xfrm>
              <a:off x="4648200" y="1447800"/>
              <a:ext cx="2057400" cy="478971"/>
              <a:chOff x="1143000" y="3048000"/>
              <a:chExt cx="2057400" cy="609600"/>
            </a:xfrm>
          </p:grpSpPr>
          <p:sp>
            <p:nvSpPr>
              <p:cNvPr id="31" name="圆角矩形 45">
                <a:extLst>
                  <a:ext uri="{FF2B5EF4-FFF2-40B4-BE49-F238E27FC236}">
                    <a16:creationId xmlns:a16="http://schemas.microsoft.com/office/drawing/2014/main" id="{6149F24C-7750-47AF-B2A1-ABA068571065}"/>
                  </a:ext>
                </a:extLst>
              </p:cNvPr>
              <p:cNvSpPr/>
              <p:nvPr/>
            </p:nvSpPr>
            <p:spPr>
              <a:xfrm>
                <a:off x="1143000" y="3048000"/>
                <a:ext cx="2057400" cy="609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46">
                <a:extLst>
                  <a:ext uri="{FF2B5EF4-FFF2-40B4-BE49-F238E27FC236}">
                    <a16:creationId xmlns:a16="http://schemas.microsoft.com/office/drawing/2014/main" id="{5600BD20-6856-457C-A73E-77E7AF217A23}"/>
                  </a:ext>
                </a:extLst>
              </p:cNvPr>
              <p:cNvSpPr txBox="1"/>
              <p:nvPr/>
            </p:nvSpPr>
            <p:spPr>
              <a:xfrm>
                <a:off x="1447800" y="3061679"/>
                <a:ext cx="1447800" cy="587574"/>
              </a:xfrm>
              <a:prstGeom prst="rect">
                <a:avLst/>
              </a:prstGeom>
              <a:noFill/>
            </p:spPr>
            <p:txBody>
              <a:bodyPr wrap="square" rtlCol="0">
                <a:spAutoFit/>
              </a:bodyPr>
              <a:lstStyle/>
              <a:p>
                <a:r>
                  <a:rPr lang="zh-CN" altLang="en-US" sz="2400" dirty="0">
                    <a:solidFill>
                      <a:schemeClr val="bg1"/>
                    </a:solidFill>
                    <a:latin typeface="宋体" panose="02010600030101010101" pitchFamily="2" charset="-122"/>
                    <a:ea typeface="宋体" panose="02010600030101010101" pitchFamily="2" charset="-122"/>
                  </a:rPr>
                  <a:t>直接发行</a:t>
                </a:r>
              </a:p>
            </p:txBody>
          </p:sp>
        </p:grpSp>
        <p:grpSp>
          <p:nvGrpSpPr>
            <p:cNvPr id="24" name="组合 10">
              <a:extLst>
                <a:ext uri="{FF2B5EF4-FFF2-40B4-BE49-F238E27FC236}">
                  <a16:creationId xmlns:a16="http://schemas.microsoft.com/office/drawing/2014/main" id="{4748CD36-1EB0-4D7B-804B-D0715261FDDF}"/>
                </a:ext>
              </a:extLst>
            </p:cNvPr>
            <p:cNvGrpSpPr/>
            <p:nvPr/>
          </p:nvGrpSpPr>
          <p:grpSpPr>
            <a:xfrm>
              <a:off x="4648200" y="2336804"/>
              <a:ext cx="2057400" cy="478971"/>
              <a:chOff x="1219200" y="2784763"/>
              <a:chExt cx="2057400" cy="609600"/>
            </a:xfrm>
          </p:grpSpPr>
          <p:sp>
            <p:nvSpPr>
              <p:cNvPr id="29" name="圆角矩形 43">
                <a:extLst>
                  <a:ext uri="{FF2B5EF4-FFF2-40B4-BE49-F238E27FC236}">
                    <a16:creationId xmlns:a16="http://schemas.microsoft.com/office/drawing/2014/main" id="{49255A92-AF37-4705-AACC-A0B80DF6D879}"/>
                  </a:ext>
                </a:extLst>
              </p:cNvPr>
              <p:cNvSpPr/>
              <p:nvPr/>
            </p:nvSpPr>
            <p:spPr>
              <a:xfrm>
                <a:off x="1219200" y="2784763"/>
                <a:ext cx="2057400" cy="60960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44">
                <a:extLst>
                  <a:ext uri="{FF2B5EF4-FFF2-40B4-BE49-F238E27FC236}">
                    <a16:creationId xmlns:a16="http://schemas.microsoft.com/office/drawing/2014/main" id="{4BD5DEAF-5332-44E2-9852-2F8C15C0F40A}"/>
                  </a:ext>
                </a:extLst>
              </p:cNvPr>
              <p:cNvSpPr txBox="1"/>
              <p:nvPr/>
            </p:nvSpPr>
            <p:spPr>
              <a:xfrm>
                <a:off x="1524000" y="2803064"/>
                <a:ext cx="1447800" cy="587574"/>
              </a:xfrm>
              <a:prstGeom prst="rect">
                <a:avLst/>
              </a:prstGeom>
              <a:noFill/>
            </p:spPr>
            <p:txBody>
              <a:bodyPr wrap="square" rtlCol="0">
                <a:spAutoFit/>
              </a:bodyPr>
              <a:lstStyle/>
              <a:p>
                <a:r>
                  <a:rPr lang="zh-CN" altLang="en-US" sz="2400" dirty="0">
                    <a:solidFill>
                      <a:schemeClr val="bg1"/>
                    </a:solidFill>
                    <a:latin typeface="宋体" panose="02010600030101010101" pitchFamily="2" charset="-122"/>
                    <a:ea typeface="宋体" panose="02010600030101010101" pitchFamily="2" charset="-122"/>
                  </a:rPr>
                  <a:t>间接发行</a:t>
                </a:r>
              </a:p>
            </p:txBody>
          </p:sp>
        </p:grpSp>
        <p:cxnSp>
          <p:nvCxnSpPr>
            <p:cNvPr id="25" name="直接连接符 24">
              <a:extLst>
                <a:ext uri="{FF2B5EF4-FFF2-40B4-BE49-F238E27FC236}">
                  <a16:creationId xmlns:a16="http://schemas.microsoft.com/office/drawing/2014/main" id="{8820971C-FE2E-4828-9B23-43EA01558587}"/>
                </a:ext>
              </a:extLst>
            </p:cNvPr>
            <p:cNvCxnSpPr/>
            <p:nvPr/>
          </p:nvCxnSpPr>
          <p:spPr>
            <a:xfrm>
              <a:off x="4267200" y="1721497"/>
              <a:ext cx="0" cy="869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292275C3-A1B8-4EA2-A0C8-6F627F1D7AC3}"/>
                </a:ext>
              </a:extLst>
            </p:cNvPr>
            <p:cNvCxnSpPr/>
            <p:nvPr/>
          </p:nvCxnSpPr>
          <p:spPr>
            <a:xfrm>
              <a:off x="4270830" y="1721497"/>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81854589-5DF3-46FF-9F48-22B613AEA237}"/>
                </a:ext>
              </a:extLst>
            </p:cNvPr>
            <p:cNvCxnSpPr/>
            <p:nvPr/>
          </p:nvCxnSpPr>
          <p:spPr>
            <a:xfrm>
              <a:off x="4267200" y="2597802"/>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9665A0C9-ECEF-4289-A46A-6F0E735D63BB}"/>
                </a:ext>
              </a:extLst>
            </p:cNvPr>
            <p:cNvCxnSpPr/>
            <p:nvPr/>
          </p:nvCxnSpPr>
          <p:spPr>
            <a:xfrm>
              <a:off x="3657600" y="2126346"/>
              <a:ext cx="609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组合 34">
            <a:extLst>
              <a:ext uri="{FF2B5EF4-FFF2-40B4-BE49-F238E27FC236}">
                <a16:creationId xmlns:a16="http://schemas.microsoft.com/office/drawing/2014/main" id="{B5DAFEDF-1C04-451A-A3C1-CD0307E4C87C}"/>
              </a:ext>
            </a:extLst>
          </p:cNvPr>
          <p:cNvGrpSpPr/>
          <p:nvPr/>
        </p:nvGrpSpPr>
        <p:grpSpPr>
          <a:xfrm>
            <a:off x="3543300" y="4853920"/>
            <a:ext cx="5105400" cy="1694546"/>
            <a:chOff x="1600200" y="4728025"/>
            <a:chExt cx="5105400" cy="1694546"/>
          </a:xfrm>
        </p:grpSpPr>
        <p:grpSp>
          <p:nvGrpSpPr>
            <p:cNvPr id="36" name="组合 6">
              <a:extLst>
                <a:ext uri="{FF2B5EF4-FFF2-40B4-BE49-F238E27FC236}">
                  <a16:creationId xmlns:a16="http://schemas.microsoft.com/office/drawing/2014/main" id="{C8A5664B-10D4-4B5E-8E23-4877399761FD}"/>
                </a:ext>
              </a:extLst>
            </p:cNvPr>
            <p:cNvGrpSpPr/>
            <p:nvPr/>
          </p:nvGrpSpPr>
          <p:grpSpPr>
            <a:xfrm>
              <a:off x="1600200" y="5330373"/>
              <a:ext cx="2057400" cy="478971"/>
              <a:chOff x="1143000" y="3048000"/>
              <a:chExt cx="2057400" cy="609600"/>
            </a:xfrm>
          </p:grpSpPr>
          <p:sp>
            <p:nvSpPr>
              <p:cNvPr id="51" name="圆角矩形 4">
                <a:extLst>
                  <a:ext uri="{FF2B5EF4-FFF2-40B4-BE49-F238E27FC236}">
                    <a16:creationId xmlns:a16="http://schemas.microsoft.com/office/drawing/2014/main" id="{5F332A83-6DEC-4C96-B9D3-0FFA187C3AED}"/>
                  </a:ext>
                </a:extLst>
              </p:cNvPr>
              <p:cNvSpPr/>
              <p:nvPr/>
            </p:nvSpPr>
            <p:spPr>
              <a:xfrm>
                <a:off x="1143000" y="3048000"/>
                <a:ext cx="2057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62">
                <a:extLst>
                  <a:ext uri="{FF2B5EF4-FFF2-40B4-BE49-F238E27FC236}">
                    <a16:creationId xmlns:a16="http://schemas.microsoft.com/office/drawing/2014/main" id="{FC1C66F0-7F68-48DE-888B-592651665287}"/>
                  </a:ext>
                </a:extLst>
              </p:cNvPr>
              <p:cNvSpPr txBox="1"/>
              <p:nvPr/>
            </p:nvSpPr>
            <p:spPr>
              <a:xfrm>
                <a:off x="1447800" y="3061679"/>
                <a:ext cx="1447800" cy="587574"/>
              </a:xfrm>
              <a:prstGeom prst="rect">
                <a:avLst/>
              </a:prstGeom>
              <a:noFill/>
            </p:spPr>
            <p:txBody>
              <a:bodyPr wrap="square" rtlCol="0">
                <a:spAutoFit/>
              </a:bodyPr>
              <a:lstStyle/>
              <a:p>
                <a:r>
                  <a:rPr lang="zh-CN" altLang="en-US" sz="2400" dirty="0">
                    <a:solidFill>
                      <a:schemeClr val="bg1"/>
                    </a:solidFill>
                    <a:latin typeface="宋体" panose="02010600030101010101" pitchFamily="2" charset="-122"/>
                    <a:ea typeface="宋体" panose="02010600030101010101" pitchFamily="2" charset="-122"/>
                  </a:rPr>
                  <a:t>证券种类</a:t>
                </a:r>
              </a:p>
            </p:txBody>
          </p:sp>
        </p:grpSp>
        <p:grpSp>
          <p:nvGrpSpPr>
            <p:cNvPr id="37" name="组合 7">
              <a:extLst>
                <a:ext uri="{FF2B5EF4-FFF2-40B4-BE49-F238E27FC236}">
                  <a16:creationId xmlns:a16="http://schemas.microsoft.com/office/drawing/2014/main" id="{5ED1EFA9-0417-4CFD-92A4-4289595DDD8A}"/>
                </a:ext>
              </a:extLst>
            </p:cNvPr>
            <p:cNvGrpSpPr/>
            <p:nvPr/>
          </p:nvGrpSpPr>
          <p:grpSpPr>
            <a:xfrm>
              <a:off x="4648200" y="4728025"/>
              <a:ext cx="2057400" cy="478971"/>
              <a:chOff x="1143000" y="3048000"/>
              <a:chExt cx="2057400" cy="609600"/>
            </a:xfrm>
          </p:grpSpPr>
          <p:sp>
            <p:nvSpPr>
              <p:cNvPr id="49" name="圆角矩形 59">
                <a:extLst>
                  <a:ext uri="{FF2B5EF4-FFF2-40B4-BE49-F238E27FC236}">
                    <a16:creationId xmlns:a16="http://schemas.microsoft.com/office/drawing/2014/main" id="{61BFDBF5-23D0-4E67-80B4-C6B7A3E7651B}"/>
                  </a:ext>
                </a:extLst>
              </p:cNvPr>
              <p:cNvSpPr/>
              <p:nvPr/>
            </p:nvSpPr>
            <p:spPr>
              <a:xfrm>
                <a:off x="1143000" y="3048000"/>
                <a:ext cx="2057400" cy="609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60">
                <a:extLst>
                  <a:ext uri="{FF2B5EF4-FFF2-40B4-BE49-F238E27FC236}">
                    <a16:creationId xmlns:a16="http://schemas.microsoft.com/office/drawing/2014/main" id="{E3D5B035-50C6-41FE-A121-9818C7E1A4C4}"/>
                  </a:ext>
                </a:extLst>
              </p:cNvPr>
              <p:cNvSpPr txBox="1"/>
              <p:nvPr/>
            </p:nvSpPr>
            <p:spPr>
              <a:xfrm>
                <a:off x="1447800" y="3061679"/>
                <a:ext cx="1447800" cy="587574"/>
              </a:xfrm>
              <a:prstGeom prst="rect">
                <a:avLst/>
              </a:prstGeom>
              <a:noFill/>
            </p:spPr>
            <p:txBody>
              <a:bodyPr wrap="square" rtlCol="0">
                <a:spAutoFit/>
              </a:bodyPr>
              <a:lstStyle/>
              <a:p>
                <a:r>
                  <a:rPr lang="zh-CN" altLang="en-US" sz="2400" dirty="0">
                    <a:solidFill>
                      <a:schemeClr val="bg1"/>
                    </a:solidFill>
                    <a:latin typeface="宋体" panose="02010600030101010101" pitchFamily="2" charset="-122"/>
                    <a:ea typeface="宋体" panose="02010600030101010101" pitchFamily="2" charset="-122"/>
                  </a:rPr>
                  <a:t>股票发行</a:t>
                </a:r>
              </a:p>
            </p:txBody>
          </p:sp>
        </p:grpSp>
        <p:grpSp>
          <p:nvGrpSpPr>
            <p:cNvPr id="38" name="组合 10">
              <a:extLst>
                <a:ext uri="{FF2B5EF4-FFF2-40B4-BE49-F238E27FC236}">
                  <a16:creationId xmlns:a16="http://schemas.microsoft.com/office/drawing/2014/main" id="{58DDB3E9-F949-4E55-B208-5D5F7AB9E816}"/>
                </a:ext>
              </a:extLst>
            </p:cNvPr>
            <p:cNvGrpSpPr/>
            <p:nvPr/>
          </p:nvGrpSpPr>
          <p:grpSpPr>
            <a:xfrm>
              <a:off x="4648200" y="5334000"/>
              <a:ext cx="2057400" cy="478971"/>
              <a:chOff x="1219200" y="2784763"/>
              <a:chExt cx="2057400" cy="609600"/>
            </a:xfrm>
          </p:grpSpPr>
          <p:sp>
            <p:nvSpPr>
              <p:cNvPr id="47" name="圆角矩形 57">
                <a:extLst>
                  <a:ext uri="{FF2B5EF4-FFF2-40B4-BE49-F238E27FC236}">
                    <a16:creationId xmlns:a16="http://schemas.microsoft.com/office/drawing/2014/main" id="{BD69E2CB-84CB-4A6F-9A58-C1AC4364A441}"/>
                  </a:ext>
                </a:extLst>
              </p:cNvPr>
              <p:cNvSpPr/>
              <p:nvPr/>
            </p:nvSpPr>
            <p:spPr>
              <a:xfrm>
                <a:off x="1219200" y="2784763"/>
                <a:ext cx="2057400" cy="60960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58">
                <a:extLst>
                  <a:ext uri="{FF2B5EF4-FFF2-40B4-BE49-F238E27FC236}">
                    <a16:creationId xmlns:a16="http://schemas.microsoft.com/office/drawing/2014/main" id="{4E9B2659-6161-4293-AD60-E9276E921D82}"/>
                  </a:ext>
                </a:extLst>
              </p:cNvPr>
              <p:cNvSpPr txBox="1"/>
              <p:nvPr/>
            </p:nvSpPr>
            <p:spPr>
              <a:xfrm>
                <a:off x="1524000" y="2803064"/>
                <a:ext cx="1447800" cy="587574"/>
              </a:xfrm>
              <a:prstGeom prst="rect">
                <a:avLst/>
              </a:prstGeom>
              <a:noFill/>
            </p:spPr>
            <p:txBody>
              <a:bodyPr wrap="square" rtlCol="0">
                <a:spAutoFit/>
              </a:bodyPr>
              <a:lstStyle/>
              <a:p>
                <a:r>
                  <a:rPr lang="zh-CN" altLang="en-US" sz="2400" dirty="0">
                    <a:solidFill>
                      <a:schemeClr val="bg1"/>
                    </a:solidFill>
                    <a:latin typeface="宋体" panose="02010600030101010101" pitchFamily="2" charset="-122"/>
                    <a:ea typeface="宋体" panose="02010600030101010101" pitchFamily="2" charset="-122"/>
                  </a:rPr>
                  <a:t>债券发行</a:t>
                </a:r>
              </a:p>
            </p:txBody>
          </p:sp>
        </p:grpSp>
        <p:cxnSp>
          <p:nvCxnSpPr>
            <p:cNvPr id="39" name="直接连接符 38">
              <a:extLst>
                <a:ext uri="{FF2B5EF4-FFF2-40B4-BE49-F238E27FC236}">
                  <a16:creationId xmlns:a16="http://schemas.microsoft.com/office/drawing/2014/main" id="{78EF984F-7A1F-496B-937E-E405C04E758E}"/>
                </a:ext>
              </a:extLst>
            </p:cNvPr>
            <p:cNvCxnSpPr/>
            <p:nvPr/>
          </p:nvCxnSpPr>
          <p:spPr>
            <a:xfrm>
              <a:off x="4267200" y="5001722"/>
              <a:ext cx="0" cy="1170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0999792F-240F-4897-8F04-4C5F7E00DD9E}"/>
                </a:ext>
              </a:extLst>
            </p:cNvPr>
            <p:cNvCxnSpPr/>
            <p:nvPr/>
          </p:nvCxnSpPr>
          <p:spPr>
            <a:xfrm>
              <a:off x="4270830" y="5001722"/>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39A9BFEE-CAD2-495C-9B15-1F3E97210892}"/>
                </a:ext>
              </a:extLst>
            </p:cNvPr>
            <p:cNvCxnSpPr/>
            <p:nvPr/>
          </p:nvCxnSpPr>
          <p:spPr>
            <a:xfrm>
              <a:off x="4267200" y="55626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DC360F46-886A-45D3-B001-BBF2C09D86F9}"/>
                </a:ext>
              </a:extLst>
            </p:cNvPr>
            <p:cNvCxnSpPr/>
            <p:nvPr/>
          </p:nvCxnSpPr>
          <p:spPr>
            <a:xfrm>
              <a:off x="3657600" y="5562600"/>
              <a:ext cx="6096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组合 10">
              <a:extLst>
                <a:ext uri="{FF2B5EF4-FFF2-40B4-BE49-F238E27FC236}">
                  <a16:creationId xmlns:a16="http://schemas.microsoft.com/office/drawing/2014/main" id="{4ABDCE99-1DBD-422F-8A73-00A6B672C334}"/>
                </a:ext>
              </a:extLst>
            </p:cNvPr>
            <p:cNvGrpSpPr/>
            <p:nvPr/>
          </p:nvGrpSpPr>
          <p:grpSpPr>
            <a:xfrm>
              <a:off x="4648200" y="5943600"/>
              <a:ext cx="2057400" cy="478971"/>
              <a:chOff x="1219200" y="2784763"/>
              <a:chExt cx="2057400" cy="609600"/>
            </a:xfrm>
          </p:grpSpPr>
          <p:sp>
            <p:nvSpPr>
              <p:cNvPr id="45" name="圆角矩形 64">
                <a:extLst>
                  <a:ext uri="{FF2B5EF4-FFF2-40B4-BE49-F238E27FC236}">
                    <a16:creationId xmlns:a16="http://schemas.microsoft.com/office/drawing/2014/main" id="{C1E58467-AFCF-401E-9EDD-67FC80D349C5}"/>
                  </a:ext>
                </a:extLst>
              </p:cNvPr>
              <p:cNvSpPr/>
              <p:nvPr/>
            </p:nvSpPr>
            <p:spPr>
              <a:xfrm>
                <a:off x="1219200" y="2784763"/>
                <a:ext cx="2057400" cy="60960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65">
                <a:extLst>
                  <a:ext uri="{FF2B5EF4-FFF2-40B4-BE49-F238E27FC236}">
                    <a16:creationId xmlns:a16="http://schemas.microsoft.com/office/drawing/2014/main" id="{4811A472-7DCB-4AD9-9064-316832CE35BD}"/>
                  </a:ext>
                </a:extLst>
              </p:cNvPr>
              <p:cNvSpPr txBox="1"/>
              <p:nvPr/>
            </p:nvSpPr>
            <p:spPr>
              <a:xfrm>
                <a:off x="1524000" y="2803064"/>
                <a:ext cx="1447800" cy="587574"/>
              </a:xfrm>
              <a:prstGeom prst="rect">
                <a:avLst/>
              </a:prstGeom>
              <a:noFill/>
            </p:spPr>
            <p:txBody>
              <a:bodyPr wrap="square" rtlCol="0">
                <a:spAutoFit/>
              </a:bodyPr>
              <a:lstStyle/>
              <a:p>
                <a:r>
                  <a:rPr lang="zh-CN" altLang="en-US" sz="2400" dirty="0">
                    <a:solidFill>
                      <a:schemeClr val="bg1"/>
                    </a:solidFill>
                    <a:latin typeface="宋体" panose="02010600030101010101" pitchFamily="2" charset="-122"/>
                    <a:ea typeface="宋体" panose="02010600030101010101" pitchFamily="2" charset="-122"/>
                  </a:rPr>
                  <a:t>基金发行</a:t>
                </a:r>
              </a:p>
            </p:txBody>
          </p:sp>
        </p:grpSp>
        <p:cxnSp>
          <p:nvCxnSpPr>
            <p:cNvPr id="44" name="直接箭头连接符 43">
              <a:extLst>
                <a:ext uri="{FF2B5EF4-FFF2-40B4-BE49-F238E27FC236}">
                  <a16:creationId xmlns:a16="http://schemas.microsoft.com/office/drawing/2014/main" id="{3F5A2C9D-E440-4486-883F-F0402106D998}"/>
                </a:ext>
              </a:extLst>
            </p:cNvPr>
            <p:cNvCxnSpPr/>
            <p:nvPr/>
          </p:nvCxnSpPr>
          <p:spPr>
            <a:xfrm>
              <a:off x="4267200" y="61722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42169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448236"/>
          </a:xfrm>
        </p:spPr>
        <p:txBody>
          <a:bodyPr>
            <a:normAutofit fontScale="90000"/>
          </a:bodyPr>
          <a:lstStyle/>
          <a:p>
            <a:r>
              <a:rPr lang="zh-CN" altLang="en-US" sz="3200" dirty="0">
                <a:latin typeface="宋体" panose="02010600030101010101" pitchFamily="2" charset="-122"/>
                <a:ea typeface="宋体" panose="02010600030101010101" pitchFamily="2" charset="-122"/>
              </a:rPr>
              <a:t>证券发行与承销概述</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141738"/>
            <a:ext cx="10515600" cy="5214602"/>
          </a:xfrm>
        </p:spPr>
        <p:txBody>
          <a:bodyPr>
            <a:noAutofit/>
          </a:bodyPr>
          <a:lstStyle/>
          <a:p>
            <a:pPr>
              <a:lnSpc>
                <a:spcPct val="100000"/>
              </a:lnSpc>
            </a:pPr>
            <a:r>
              <a:rPr lang="zh-CN" altLang="en-US" sz="2000" b="1" dirty="0">
                <a:latin typeface="宋体" panose="02010600030101010101" pitchFamily="2" charset="-122"/>
                <a:ea typeface="宋体" panose="02010600030101010101" pitchFamily="2" charset="-122"/>
              </a:rPr>
              <a:t>证券发行的基本类型</a:t>
            </a:r>
            <a:endParaRPr lang="en-US" altLang="zh-CN" sz="2000" b="1" dirty="0">
              <a:latin typeface="宋体" panose="02010600030101010101" pitchFamily="2" charset="-122"/>
              <a:ea typeface="宋体" panose="02010600030101010101" pitchFamily="2" charset="-122"/>
            </a:endParaRPr>
          </a:p>
          <a:p>
            <a:pPr marL="715963" lvl="0" indent="-358775">
              <a:lnSpc>
                <a:spcPct val="100000"/>
              </a:lnSpc>
              <a:buFont typeface="Wingdings" pitchFamily="2" charset="2"/>
              <a:buChar char="p"/>
              <a:defRPr/>
            </a:pPr>
            <a:r>
              <a:rPr lang="zh-CN" altLang="en-US" sz="2000" b="1" dirty="0">
                <a:latin typeface="宋体" panose="02010600030101010101" pitchFamily="2" charset="-122"/>
                <a:ea typeface="宋体" panose="02010600030101010101" pitchFamily="2" charset="-122"/>
              </a:rPr>
              <a:t>公募发行</a:t>
            </a:r>
            <a:endParaRPr lang="en-US" altLang="zh-CN" sz="2000" b="1" dirty="0">
              <a:latin typeface="宋体" panose="02010600030101010101" pitchFamily="2" charset="-122"/>
              <a:ea typeface="宋体" panose="02010600030101010101" pitchFamily="2" charset="-122"/>
            </a:endParaRPr>
          </a:p>
          <a:p>
            <a:pPr marL="1001713" lvl="0" indent="-285750">
              <a:lnSpc>
                <a:spcPct val="100000"/>
              </a:lnSpc>
              <a:buFont typeface="Wingdings" panose="05000000000000000000" pitchFamily="2" charset="2"/>
              <a:buChar char="ü"/>
              <a:defRPr/>
            </a:pPr>
            <a:r>
              <a:rPr lang="zh-CN" altLang="en-US" sz="2000" dirty="0">
                <a:latin typeface="宋体" panose="02010600030101010101" pitchFamily="2" charset="-122"/>
                <a:ea typeface="宋体" panose="02010600030101010101" pitchFamily="2" charset="-122"/>
              </a:rPr>
              <a:t>公开向不特定的投资者广泛募集资金的证券发行方式</a:t>
            </a:r>
            <a:endParaRPr lang="en-US" altLang="zh-CN" sz="2000" dirty="0">
              <a:latin typeface="宋体" panose="02010600030101010101" pitchFamily="2" charset="-122"/>
              <a:ea typeface="宋体" panose="02010600030101010101" pitchFamily="2" charset="-122"/>
            </a:endParaRPr>
          </a:p>
          <a:p>
            <a:pPr marL="1001713" lvl="0" indent="-285750">
              <a:lnSpc>
                <a:spcPct val="100000"/>
              </a:lnSpc>
              <a:buFont typeface="Wingdings" panose="05000000000000000000" pitchFamily="2" charset="2"/>
              <a:buChar char="ü"/>
              <a:defRPr/>
            </a:pPr>
            <a:r>
              <a:rPr lang="zh-CN" altLang="en-US" sz="2000" dirty="0">
                <a:latin typeface="宋体" panose="02010600030101010101" pitchFamily="2" charset="-122"/>
                <a:ea typeface="宋体" panose="02010600030101010101" pitchFamily="2" charset="-122"/>
              </a:rPr>
              <a:t>优点：发行数量多，筹集资金潜力大；投资者范围大；流动性强，提高发行人的社会信誉。</a:t>
            </a:r>
            <a:endParaRPr lang="en-US" altLang="zh-CN" sz="2000" dirty="0">
              <a:latin typeface="宋体" panose="02010600030101010101" pitchFamily="2" charset="-122"/>
              <a:ea typeface="宋体" panose="02010600030101010101" pitchFamily="2" charset="-122"/>
            </a:endParaRPr>
          </a:p>
          <a:p>
            <a:pPr marL="1001713" lvl="0" indent="-285750">
              <a:lnSpc>
                <a:spcPct val="100000"/>
              </a:lnSpc>
              <a:buFont typeface="Wingdings" panose="05000000000000000000" pitchFamily="2" charset="2"/>
              <a:buChar char="ü"/>
              <a:defRPr/>
            </a:pPr>
            <a:r>
              <a:rPr lang="zh-CN" altLang="en-US" sz="2000" dirty="0">
                <a:latin typeface="宋体" panose="02010600030101010101" pitchFamily="2" charset="-122"/>
                <a:ea typeface="宋体" panose="02010600030101010101" pitchFamily="2" charset="-122"/>
              </a:rPr>
              <a:t>缺点：发行程序比较复杂，时间长，费用高，要求严格，信息披露成本高</a:t>
            </a:r>
            <a:endParaRPr lang="en-US" altLang="zh-CN" sz="2000" dirty="0">
              <a:latin typeface="宋体" panose="02010600030101010101" pitchFamily="2" charset="-122"/>
              <a:ea typeface="宋体" panose="02010600030101010101" pitchFamily="2" charset="-122"/>
            </a:endParaRPr>
          </a:p>
          <a:p>
            <a:pPr marL="715963" lvl="0" indent="-358775">
              <a:lnSpc>
                <a:spcPct val="100000"/>
              </a:lnSpc>
              <a:buFont typeface="Wingdings" pitchFamily="2" charset="2"/>
              <a:buChar char="p"/>
              <a:defRPr/>
            </a:pPr>
            <a:r>
              <a:rPr lang="zh-CN" altLang="en-US" sz="2000" b="1" dirty="0">
                <a:latin typeface="宋体" panose="02010600030101010101" pitchFamily="2" charset="-122"/>
                <a:ea typeface="宋体" panose="02010600030101010101" pitchFamily="2" charset="-122"/>
              </a:rPr>
              <a:t>私募发行</a:t>
            </a:r>
            <a:endParaRPr lang="en-US" altLang="zh-CN" sz="2000" b="1" dirty="0">
              <a:latin typeface="宋体" panose="02010600030101010101" pitchFamily="2" charset="-122"/>
              <a:ea typeface="宋体" panose="02010600030101010101" pitchFamily="2" charset="-122"/>
            </a:endParaRPr>
          </a:p>
          <a:p>
            <a:pPr marL="1001713" lvl="0" indent="-285750">
              <a:lnSpc>
                <a:spcPct val="100000"/>
              </a:lnSpc>
              <a:buFont typeface="Wingdings" panose="05000000000000000000" pitchFamily="2" charset="2"/>
              <a:buChar char="ü"/>
              <a:defRPr/>
            </a:pPr>
            <a:r>
              <a:rPr lang="zh-CN" altLang="en-US" sz="2000" dirty="0">
                <a:latin typeface="宋体" panose="02010600030101010101" pitchFamily="2" charset="-122"/>
                <a:ea typeface="宋体" panose="02010600030101010101" pitchFamily="2" charset="-122"/>
              </a:rPr>
              <a:t>以少数特定投资者为对象的发行</a:t>
            </a:r>
            <a:endParaRPr lang="en-US" altLang="zh-CN" sz="2000" dirty="0">
              <a:latin typeface="宋体" panose="02010600030101010101" pitchFamily="2" charset="-122"/>
              <a:ea typeface="宋体" panose="02010600030101010101" pitchFamily="2" charset="-122"/>
            </a:endParaRPr>
          </a:p>
          <a:p>
            <a:pPr marL="1001713" lvl="0" indent="-285750">
              <a:lnSpc>
                <a:spcPct val="100000"/>
              </a:lnSpc>
              <a:buFont typeface="Wingdings" panose="05000000000000000000" pitchFamily="2" charset="2"/>
              <a:buChar char="ü"/>
              <a:defRPr/>
            </a:pPr>
            <a:r>
              <a:rPr lang="zh-CN" altLang="en-US" sz="2000" dirty="0">
                <a:latin typeface="宋体" panose="02010600030101010101" pitchFamily="2" charset="-122"/>
                <a:ea typeface="宋体" panose="02010600030101010101" pitchFamily="2" charset="-122"/>
              </a:rPr>
              <a:t>公司的老股东或员工；投资基金，社会保险基金，保险公司，商业银行等金融机构以及与发行人有密切业务往来关系的企业；</a:t>
            </a:r>
            <a:endParaRPr lang="en-US" altLang="zh-CN" sz="2000" dirty="0">
              <a:latin typeface="宋体" panose="02010600030101010101" pitchFamily="2" charset="-122"/>
              <a:ea typeface="宋体" panose="02010600030101010101" pitchFamily="2" charset="-122"/>
            </a:endParaRPr>
          </a:p>
          <a:p>
            <a:pPr marL="1001713" lvl="0" indent="-285750">
              <a:lnSpc>
                <a:spcPct val="100000"/>
              </a:lnSpc>
              <a:buFont typeface="Wingdings" panose="05000000000000000000" pitchFamily="2" charset="2"/>
              <a:buChar char="ü"/>
              <a:defRPr/>
            </a:pPr>
            <a:r>
              <a:rPr lang="zh-CN" altLang="en-US" sz="2000" dirty="0">
                <a:latin typeface="宋体" panose="02010600030101010101" pitchFamily="2" charset="-122"/>
                <a:ea typeface="宋体" panose="02010600030101010101" pitchFamily="2" charset="-122"/>
              </a:rPr>
              <a:t>优点：有确定的投资者，发行手续简单，节省发行时间和发行费用</a:t>
            </a:r>
            <a:endParaRPr lang="en-US" altLang="zh-CN" sz="2000" dirty="0">
              <a:latin typeface="宋体" panose="02010600030101010101" pitchFamily="2" charset="-122"/>
              <a:ea typeface="宋体" panose="02010600030101010101" pitchFamily="2" charset="-122"/>
            </a:endParaRPr>
          </a:p>
          <a:p>
            <a:pPr marL="1001713" lvl="0" indent="-285750">
              <a:lnSpc>
                <a:spcPct val="100000"/>
              </a:lnSpc>
              <a:buFont typeface="Wingdings" panose="05000000000000000000" pitchFamily="2" charset="2"/>
              <a:buChar char="ü"/>
              <a:defRPr/>
            </a:pPr>
            <a:r>
              <a:rPr lang="zh-CN" altLang="en-US" sz="2000" dirty="0">
                <a:latin typeface="宋体" panose="02010600030101010101" pitchFamily="2" charset="-122"/>
                <a:ea typeface="宋体" panose="02010600030101010101" pitchFamily="2" charset="-122"/>
              </a:rPr>
              <a:t>缺点：投资者数量有限，流动性差，不利于提高发行人社会信誉</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679871" y="906682"/>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7</a:t>
            </a:fld>
            <a:endParaRPr lang="zh-CN" altLang="en-US"/>
          </a:p>
        </p:txBody>
      </p:sp>
    </p:spTree>
    <p:extLst>
      <p:ext uri="{BB962C8B-B14F-4D97-AF65-F5344CB8AC3E}">
        <p14:creationId xmlns:p14="http://schemas.microsoft.com/office/powerpoint/2010/main" val="1183181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453288"/>
          </a:xfrm>
        </p:spPr>
        <p:txBody>
          <a:bodyPr>
            <a:normAutofit fontScale="90000"/>
          </a:bodyPr>
          <a:lstStyle/>
          <a:p>
            <a:r>
              <a:rPr lang="zh-CN" altLang="en-US" sz="3200" dirty="0">
                <a:latin typeface="宋体" panose="02010600030101010101" pitchFamily="2" charset="-122"/>
                <a:ea typeface="宋体" panose="02010600030101010101" pitchFamily="2" charset="-122"/>
              </a:rPr>
              <a:t>证券发行与承销概述</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156894"/>
            <a:ext cx="10515600" cy="5020070"/>
          </a:xfrm>
        </p:spPr>
        <p:txBody>
          <a:bodyPr>
            <a:normAutofit/>
          </a:bodyPr>
          <a:lstStyle/>
          <a:p>
            <a:pPr>
              <a:lnSpc>
                <a:spcPct val="100000"/>
              </a:lnSpc>
            </a:pPr>
            <a:r>
              <a:rPr lang="zh-CN" altLang="en-US" sz="2000" b="1" dirty="0">
                <a:latin typeface="宋体" panose="02010600030101010101" pitchFamily="2" charset="-122"/>
                <a:ea typeface="宋体" panose="02010600030101010101" pitchFamily="2" charset="-122"/>
              </a:rPr>
              <a:t>证券发行的基本类型</a:t>
            </a:r>
            <a:endParaRPr lang="en-US" altLang="zh-CN" sz="2000" b="1" dirty="0">
              <a:latin typeface="宋体" panose="02010600030101010101" pitchFamily="2" charset="-122"/>
              <a:ea typeface="宋体" panose="02010600030101010101" pitchFamily="2" charset="-122"/>
            </a:endParaRPr>
          </a:p>
          <a:p>
            <a:pPr marL="715963" lvl="0" indent="-358775">
              <a:lnSpc>
                <a:spcPct val="100000"/>
              </a:lnSpc>
              <a:buFont typeface="Wingdings" pitchFamily="2" charset="2"/>
              <a:buChar char="p"/>
              <a:defRPr/>
            </a:pPr>
            <a:r>
              <a:rPr lang="zh-CN" altLang="en-US" sz="2000" b="1" dirty="0">
                <a:latin typeface="宋体" panose="02010600030101010101" pitchFamily="2" charset="-122"/>
                <a:ea typeface="宋体" panose="02010600030101010101" pitchFamily="2" charset="-122"/>
              </a:rPr>
              <a:t>直接发行</a:t>
            </a:r>
            <a:endParaRPr lang="en-US" altLang="zh-CN" sz="2000" b="1" dirty="0">
              <a:latin typeface="宋体" panose="02010600030101010101" pitchFamily="2" charset="-122"/>
              <a:ea typeface="宋体" panose="02010600030101010101" pitchFamily="2" charset="-122"/>
            </a:endParaRPr>
          </a:p>
          <a:p>
            <a:pPr marL="1001713" lvl="0" indent="-285750">
              <a:lnSpc>
                <a:spcPct val="100000"/>
              </a:lnSpc>
              <a:buFont typeface="Wingdings" panose="05000000000000000000" pitchFamily="2" charset="2"/>
              <a:buChar char="ü"/>
              <a:defRPr/>
            </a:pPr>
            <a:r>
              <a:rPr lang="zh-CN" altLang="en-US" sz="2000" dirty="0">
                <a:latin typeface="宋体" panose="02010600030101010101" pitchFamily="2" charset="-122"/>
                <a:ea typeface="宋体" panose="02010600030101010101" pitchFamily="2" charset="-122"/>
              </a:rPr>
              <a:t>证券发行者不委托其他机构，而是自己组织认购，进行销售，从投资者手中直接筹措资金的发行方式</a:t>
            </a:r>
            <a:endParaRPr lang="en-US" altLang="zh-CN" sz="2000" dirty="0">
              <a:latin typeface="宋体" panose="02010600030101010101" pitchFamily="2" charset="-122"/>
              <a:ea typeface="宋体" panose="02010600030101010101" pitchFamily="2" charset="-122"/>
            </a:endParaRPr>
          </a:p>
          <a:p>
            <a:pPr marL="1001713" lvl="0" indent="-285750">
              <a:lnSpc>
                <a:spcPct val="100000"/>
              </a:lnSpc>
              <a:buFont typeface="Wingdings" panose="05000000000000000000" pitchFamily="2" charset="2"/>
              <a:buChar char="ü"/>
              <a:defRPr/>
            </a:pPr>
            <a:r>
              <a:rPr lang="zh-CN" altLang="en-US" sz="2000" dirty="0">
                <a:latin typeface="宋体" panose="02010600030101010101" pitchFamily="2" charset="-122"/>
                <a:ea typeface="宋体" panose="02010600030101010101" pitchFamily="2" charset="-122"/>
              </a:rPr>
              <a:t>优点：发行成本低，无需向社会公众提供有关资料</a:t>
            </a:r>
            <a:endParaRPr lang="en-US" altLang="zh-CN" sz="2000" dirty="0">
              <a:latin typeface="宋体" panose="02010600030101010101" pitchFamily="2" charset="-122"/>
              <a:ea typeface="宋体" panose="02010600030101010101" pitchFamily="2" charset="-122"/>
            </a:endParaRPr>
          </a:p>
          <a:p>
            <a:pPr marL="1001713" lvl="0" indent="-285750">
              <a:lnSpc>
                <a:spcPct val="100000"/>
              </a:lnSpc>
              <a:buFont typeface="Wingdings" panose="05000000000000000000" pitchFamily="2" charset="2"/>
              <a:buChar char="ü"/>
              <a:defRPr/>
            </a:pPr>
            <a:r>
              <a:rPr lang="zh-CN" altLang="en-US" sz="2000" dirty="0">
                <a:latin typeface="宋体" panose="02010600030101010101" pitchFamily="2" charset="-122"/>
                <a:ea typeface="宋体" panose="02010600030101010101" pitchFamily="2" charset="-122"/>
              </a:rPr>
              <a:t>缺点：社会影响力小，发行者自己负担发行风险</a:t>
            </a:r>
            <a:endParaRPr lang="en-US" altLang="zh-CN" sz="2000" dirty="0">
              <a:latin typeface="宋体" panose="02010600030101010101" pitchFamily="2" charset="-122"/>
              <a:ea typeface="宋体" panose="02010600030101010101" pitchFamily="2" charset="-122"/>
            </a:endParaRPr>
          </a:p>
          <a:p>
            <a:pPr lvl="0">
              <a:lnSpc>
                <a:spcPct val="100000"/>
              </a:lnSpc>
              <a:buFont typeface="Wingdings" pitchFamily="2" charset="2"/>
              <a:buChar char="p"/>
              <a:defRPr/>
            </a:pPr>
            <a:endParaRPr lang="en-US" altLang="zh-CN" sz="2000" dirty="0">
              <a:latin typeface="宋体" panose="02010600030101010101" pitchFamily="2" charset="-122"/>
              <a:ea typeface="宋体" panose="02010600030101010101" pitchFamily="2" charset="-122"/>
            </a:endParaRPr>
          </a:p>
          <a:p>
            <a:pPr marL="715963" lvl="0" indent="-358775">
              <a:lnSpc>
                <a:spcPct val="100000"/>
              </a:lnSpc>
              <a:buFont typeface="Wingdings" pitchFamily="2" charset="2"/>
              <a:buChar char="p"/>
              <a:defRPr/>
            </a:pPr>
            <a:r>
              <a:rPr lang="zh-CN" altLang="en-US" sz="2000" b="1" dirty="0">
                <a:latin typeface="宋体" panose="02010600030101010101" pitchFamily="2" charset="-122"/>
                <a:ea typeface="宋体" panose="02010600030101010101" pitchFamily="2" charset="-122"/>
              </a:rPr>
              <a:t>间接发行</a:t>
            </a:r>
            <a:endParaRPr lang="en-US" altLang="zh-CN" sz="2000" b="1" dirty="0">
              <a:latin typeface="宋体" panose="02010600030101010101" pitchFamily="2" charset="-122"/>
              <a:ea typeface="宋体" panose="02010600030101010101" pitchFamily="2" charset="-122"/>
            </a:endParaRPr>
          </a:p>
          <a:p>
            <a:pPr marL="1001713" lvl="0" indent="-285750">
              <a:lnSpc>
                <a:spcPct val="100000"/>
              </a:lnSpc>
              <a:buFont typeface="Wingdings" panose="05000000000000000000" pitchFamily="2" charset="2"/>
              <a:buChar char="ü"/>
              <a:defRPr/>
            </a:pPr>
            <a:r>
              <a:rPr lang="zh-CN" altLang="en-US" sz="2000" dirty="0">
                <a:latin typeface="宋体" panose="02010600030101010101" pitchFamily="2" charset="-122"/>
                <a:ea typeface="宋体" panose="02010600030101010101" pitchFamily="2" charset="-122"/>
              </a:rPr>
              <a:t>证券发行者委托证券中介机构代理出售证券的发行方式</a:t>
            </a:r>
            <a:endParaRPr lang="en-US" altLang="zh-CN" sz="2000" dirty="0">
              <a:latin typeface="宋体" panose="02010600030101010101" pitchFamily="2" charset="-122"/>
              <a:ea typeface="宋体" panose="02010600030101010101" pitchFamily="2" charset="-122"/>
            </a:endParaRPr>
          </a:p>
          <a:p>
            <a:pPr marL="1001713" lvl="0" indent="-285750">
              <a:lnSpc>
                <a:spcPct val="100000"/>
              </a:lnSpc>
              <a:buFont typeface="Wingdings" panose="05000000000000000000" pitchFamily="2" charset="2"/>
              <a:buChar char="ü"/>
              <a:defRPr/>
            </a:pPr>
            <a:r>
              <a:rPr lang="zh-CN" altLang="en-US" sz="2000" dirty="0">
                <a:latin typeface="宋体" panose="02010600030101010101" pitchFamily="2" charset="-122"/>
                <a:ea typeface="宋体" panose="02010600030101010101" pitchFamily="2" charset="-122"/>
              </a:rPr>
              <a:t>优点：发行者风险小，有利于提高企业信誉</a:t>
            </a:r>
            <a:endParaRPr lang="en-US" altLang="zh-CN" sz="2000" dirty="0">
              <a:latin typeface="宋体" panose="02010600030101010101" pitchFamily="2" charset="-122"/>
              <a:ea typeface="宋体" panose="02010600030101010101" pitchFamily="2" charset="-122"/>
            </a:endParaRPr>
          </a:p>
          <a:p>
            <a:pPr marL="1001713" lvl="0" indent="-285750">
              <a:lnSpc>
                <a:spcPct val="100000"/>
              </a:lnSpc>
              <a:buFont typeface="Wingdings" panose="05000000000000000000" pitchFamily="2" charset="2"/>
              <a:buChar char="ü"/>
              <a:defRPr/>
            </a:pPr>
            <a:r>
              <a:rPr lang="zh-CN" altLang="en-US" sz="2000" dirty="0">
                <a:latin typeface="宋体" panose="02010600030101010101" pitchFamily="2" charset="-122"/>
                <a:ea typeface="宋体" panose="02010600030101010101" pitchFamily="2" charset="-122"/>
              </a:rPr>
              <a:t>缺点：发行成本高，需要提供证券发行的有关资料</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15234" y="846059"/>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8</a:t>
            </a:fld>
            <a:endParaRPr lang="zh-CN" altLang="en-US"/>
          </a:p>
        </p:txBody>
      </p:sp>
    </p:spTree>
    <p:extLst>
      <p:ext uri="{BB962C8B-B14F-4D97-AF65-F5344CB8AC3E}">
        <p14:creationId xmlns:p14="http://schemas.microsoft.com/office/powerpoint/2010/main" val="3138046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357302"/>
          </a:xfrm>
        </p:spPr>
        <p:txBody>
          <a:bodyPr>
            <a:normAutofit fontScale="90000"/>
          </a:bodyPr>
          <a:lstStyle/>
          <a:p>
            <a:r>
              <a:rPr lang="zh-CN" altLang="en-US" sz="3200" dirty="0">
                <a:latin typeface="宋体" panose="02010600030101010101" pitchFamily="2" charset="-122"/>
                <a:ea typeface="宋体" panose="02010600030101010101" pitchFamily="2" charset="-122"/>
              </a:rPr>
              <a:t>证券发行与承销概述</a:t>
            </a:r>
            <a:endParaRPr lang="en-US" altLang="zh-CN"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020491"/>
            <a:ext cx="10515600" cy="5156472"/>
          </a:xfrm>
        </p:spPr>
        <p:txBody>
          <a:bodyPr>
            <a:normAutofit lnSpcReduction="10000"/>
          </a:bodyPr>
          <a:lstStyle/>
          <a:p>
            <a:pPr>
              <a:lnSpc>
                <a:spcPct val="100000"/>
              </a:lnSpc>
            </a:pPr>
            <a:r>
              <a:rPr lang="zh-CN" altLang="en-US" sz="2400" b="1" dirty="0">
                <a:latin typeface="宋体" panose="02010600030101010101" pitchFamily="2" charset="-122"/>
                <a:ea typeface="宋体" panose="02010600030101010101" pitchFamily="2" charset="-122"/>
              </a:rPr>
              <a:t>证券发行的原则</a:t>
            </a:r>
            <a:endParaRPr lang="en-US" altLang="zh-CN" sz="2400" b="1" dirty="0">
              <a:latin typeface="宋体" panose="02010600030101010101" pitchFamily="2" charset="-122"/>
              <a:ea typeface="宋体" panose="02010600030101010101" pitchFamily="2" charset="-122"/>
            </a:endParaRPr>
          </a:p>
          <a:p>
            <a:pPr marL="715963" indent="-358775">
              <a:lnSpc>
                <a:spcPct val="100000"/>
              </a:lnSpc>
              <a:buFont typeface="Wingdings" pitchFamily="2" charset="2"/>
              <a:buChar char="p"/>
            </a:pPr>
            <a:r>
              <a:rPr lang="zh-CN" altLang="en-US" sz="2400" b="1" dirty="0">
                <a:latin typeface="宋体" panose="02010600030101010101" pitchFamily="2" charset="-122"/>
                <a:ea typeface="宋体" panose="02010600030101010101" pitchFamily="2" charset="-122"/>
              </a:rPr>
              <a:t>公平原则</a:t>
            </a:r>
            <a:endParaRPr lang="en-US" altLang="zh-CN" sz="2400" b="1" dirty="0">
              <a:latin typeface="宋体" panose="02010600030101010101" pitchFamily="2" charset="-122"/>
              <a:ea typeface="宋体" panose="02010600030101010101" pitchFamily="2" charset="-122"/>
            </a:endParaRPr>
          </a:p>
          <a:p>
            <a:pPr marL="715963" indent="0">
              <a:lnSpc>
                <a:spcPct val="100000"/>
              </a:lnSpc>
              <a:buNone/>
            </a:pPr>
            <a:r>
              <a:rPr lang="zh-CN" altLang="en-US" sz="2400" dirty="0">
                <a:latin typeface="宋体" panose="02010600030101010101" pitchFamily="2" charset="-122"/>
                <a:ea typeface="宋体" panose="02010600030101010101" pitchFamily="2" charset="-122"/>
              </a:rPr>
              <a:t>在证券市场上，各有关当事人的法律地位是平等的。公平原则要求证券发行与交易必须在平等，自愿，等价有偿，诚实信用的基础上进行。</a:t>
            </a:r>
            <a:endParaRPr lang="en-US" altLang="zh-CN" sz="2400" dirty="0">
              <a:latin typeface="宋体" panose="02010600030101010101" pitchFamily="2" charset="-122"/>
              <a:ea typeface="宋体" panose="02010600030101010101" pitchFamily="2" charset="-122"/>
            </a:endParaRPr>
          </a:p>
          <a:p>
            <a:pPr marL="715963" indent="-358775">
              <a:lnSpc>
                <a:spcPct val="100000"/>
              </a:lnSpc>
              <a:buFont typeface="Wingdings" pitchFamily="2" charset="2"/>
              <a:buChar char="p"/>
            </a:pPr>
            <a:r>
              <a:rPr lang="zh-CN" altLang="en-US" sz="2400" b="1" dirty="0">
                <a:latin typeface="宋体" panose="02010600030101010101" pitchFamily="2" charset="-122"/>
                <a:ea typeface="宋体" panose="02010600030101010101" pitchFamily="2" charset="-122"/>
              </a:rPr>
              <a:t>公开原则</a:t>
            </a:r>
            <a:endParaRPr lang="en-US" altLang="zh-CN" sz="2400" b="1" dirty="0">
              <a:latin typeface="宋体" panose="02010600030101010101" pitchFamily="2" charset="-122"/>
              <a:ea typeface="宋体" panose="02010600030101010101" pitchFamily="2" charset="-122"/>
            </a:endParaRPr>
          </a:p>
          <a:p>
            <a:pPr marL="715963" indent="0">
              <a:lnSpc>
                <a:spcPct val="100000"/>
              </a:lnSpc>
              <a:buNone/>
            </a:pPr>
            <a:r>
              <a:rPr lang="zh-CN" altLang="en-US" sz="2400" dirty="0">
                <a:latin typeface="宋体" panose="02010600030101010101" pitchFamily="2" charset="-122"/>
                <a:ea typeface="宋体" panose="02010600030101010101" pitchFamily="2" charset="-122"/>
              </a:rPr>
              <a:t>体现在信息的公开制度，对发行者的外部法律约束，旨在避免证券发行与交易过程中不正当行为的发生，是投资者对其所购买证券及其权益具有充分，</a:t>
            </a:r>
            <a:r>
              <a:rPr lang="zh-CN" altLang="en-US" sz="2400" b="1" dirty="0">
                <a:latin typeface="宋体" panose="02010600030101010101" pitchFamily="2" charset="-122"/>
                <a:ea typeface="宋体" panose="02010600030101010101" pitchFamily="2" charset="-122"/>
              </a:rPr>
              <a:t>真实，准确，完整</a:t>
            </a:r>
            <a:r>
              <a:rPr lang="zh-CN" altLang="en-US" sz="2400" dirty="0">
                <a:latin typeface="宋体" panose="02010600030101010101" pitchFamily="2" charset="-122"/>
                <a:ea typeface="宋体" panose="02010600030101010101" pitchFamily="2" charset="-122"/>
              </a:rPr>
              <a:t>并且不受误导的了解。</a:t>
            </a:r>
            <a:endParaRPr lang="en-US" altLang="zh-CN" sz="2400" dirty="0">
              <a:latin typeface="宋体" panose="02010600030101010101" pitchFamily="2" charset="-122"/>
              <a:ea typeface="宋体" panose="02010600030101010101" pitchFamily="2" charset="-122"/>
            </a:endParaRPr>
          </a:p>
          <a:p>
            <a:pPr marL="715963" indent="-358775">
              <a:lnSpc>
                <a:spcPct val="100000"/>
              </a:lnSpc>
              <a:buFont typeface="Wingdings" pitchFamily="2" charset="2"/>
              <a:buChar char="p"/>
            </a:pPr>
            <a:r>
              <a:rPr lang="zh-CN" altLang="en-US" sz="2400" b="1" dirty="0">
                <a:latin typeface="宋体" panose="02010600030101010101" pitchFamily="2" charset="-122"/>
                <a:ea typeface="宋体" panose="02010600030101010101" pitchFamily="2" charset="-122"/>
              </a:rPr>
              <a:t>公正原则</a:t>
            </a:r>
            <a:endParaRPr lang="en-US" altLang="zh-CN" sz="2400" b="1" dirty="0">
              <a:latin typeface="宋体" panose="02010600030101010101" pitchFamily="2" charset="-122"/>
              <a:ea typeface="宋体" panose="02010600030101010101" pitchFamily="2" charset="-122"/>
            </a:endParaRPr>
          </a:p>
          <a:p>
            <a:pPr marL="715963" indent="0">
              <a:lnSpc>
                <a:spcPct val="100000"/>
              </a:lnSpc>
              <a:buNone/>
            </a:pPr>
            <a:r>
              <a:rPr lang="zh-CN" altLang="en-US" sz="2400" dirty="0">
                <a:latin typeface="宋体" panose="02010600030101010101" pitchFamily="2" charset="-122"/>
                <a:ea typeface="宋体" panose="02010600030101010101" pitchFamily="2" charset="-122"/>
              </a:rPr>
              <a:t>要求证券管理部门，证券发行者，证券中介机构和机构投资者及有关人员行为必须公正，禁止欺诈，操纵以及内幕交易等一切不正当的违法违规行为。</a:t>
            </a:r>
            <a:endParaRPr lang="en-US" altLang="zh-CN" sz="2400" dirty="0">
              <a:latin typeface="宋体" panose="02010600030101010101" pitchFamily="2" charset="-122"/>
              <a:ea typeface="宋体" panose="02010600030101010101" pitchFamily="2" charset="-122"/>
            </a:endParaRPr>
          </a:p>
          <a:p>
            <a:pPr marL="0" indent="0">
              <a:lnSpc>
                <a:spcPct val="100000"/>
              </a:lnSpc>
              <a:buNone/>
            </a:pPr>
            <a:endParaRPr lang="zh-CN" altLang="en-US"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96925" y="841006"/>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9</a:t>
            </a:fld>
            <a:endParaRPr lang="zh-CN" altLang="en-US"/>
          </a:p>
        </p:txBody>
      </p:sp>
      <p:pic>
        <p:nvPicPr>
          <p:cNvPr id="6" name="图片 5" descr="法律.jpg">
            <a:extLst>
              <a:ext uri="{FF2B5EF4-FFF2-40B4-BE49-F238E27FC236}">
                <a16:creationId xmlns:a16="http://schemas.microsoft.com/office/drawing/2014/main" id="{131EB2A5-D02F-4E59-B803-1137D3736CEB}"/>
              </a:ext>
            </a:extLst>
          </p:cNvPr>
          <p:cNvPicPr>
            <a:picLocks noChangeAspect="1"/>
          </p:cNvPicPr>
          <p:nvPr/>
        </p:nvPicPr>
        <p:blipFill>
          <a:blip r:embed="rId2" cstate="print"/>
          <a:stretch>
            <a:fillRect/>
          </a:stretch>
        </p:blipFill>
        <p:spPr>
          <a:xfrm>
            <a:off x="8918506" y="225899"/>
            <a:ext cx="2513965" cy="1409700"/>
          </a:xfrm>
          <a:prstGeom prst="rect">
            <a:avLst/>
          </a:prstGeom>
        </p:spPr>
      </p:pic>
    </p:spTree>
    <p:extLst>
      <p:ext uri="{BB962C8B-B14F-4D97-AF65-F5344CB8AC3E}">
        <p14:creationId xmlns:p14="http://schemas.microsoft.com/office/powerpoint/2010/main" val="24478054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TotalTime>
  <Words>4839</Words>
  <Application>Microsoft Macintosh PowerPoint</Application>
  <PresentationFormat>宽屏</PresentationFormat>
  <Paragraphs>439</Paragraphs>
  <Slides>52</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59" baseType="lpstr">
      <vt:lpstr>等线</vt:lpstr>
      <vt:lpstr>等线 Light</vt:lpstr>
      <vt:lpstr>宋体</vt:lpstr>
      <vt:lpstr>Arial</vt:lpstr>
      <vt:lpstr>Wingdings</vt:lpstr>
      <vt:lpstr>Office 主题​​</vt:lpstr>
      <vt:lpstr>Equation</vt:lpstr>
      <vt:lpstr>投资银行学  第四讲：证券的发行与承销</vt:lpstr>
      <vt:lpstr>第四讲：证券的发行与承销</vt:lpstr>
      <vt:lpstr>证券发行与承销概述</vt:lpstr>
      <vt:lpstr>证券发行与承销概述</vt:lpstr>
      <vt:lpstr>证券发行与承销概述</vt:lpstr>
      <vt:lpstr>证券发行与承销概述</vt:lpstr>
      <vt:lpstr>证券发行与承销概述</vt:lpstr>
      <vt:lpstr>证券发行与承销概述</vt:lpstr>
      <vt:lpstr>证券发行与承销概述</vt:lpstr>
      <vt:lpstr>信息披露真实，准确，完整 北农大科技股份有限公司IPO失败</vt:lpstr>
      <vt:lpstr>证券发行与承销概述</vt:lpstr>
      <vt:lpstr>全面注册制改革</vt:lpstr>
      <vt:lpstr>主板发行上市条件（核准制）</vt:lpstr>
      <vt:lpstr>主板发行上市条件（核准制）</vt:lpstr>
      <vt:lpstr>主板发行上市条件（注册制）</vt:lpstr>
      <vt:lpstr>PowerPoint 演示文稿</vt:lpstr>
      <vt:lpstr>科创板上市条件</vt:lpstr>
      <vt:lpstr>科创板上市市值和财务指标要求</vt:lpstr>
      <vt:lpstr>上交所发行上市项目动态</vt:lpstr>
      <vt:lpstr>各板块IPO数量与资金募集情况（截至2024年9月20日）</vt:lpstr>
      <vt:lpstr>各板块IPO数量与资金募集情况（截至2024年9月20日）</vt:lpstr>
      <vt:lpstr>所有板块历年IPO数量（截至2024年9月20日）</vt:lpstr>
      <vt:lpstr>证券发行与承销概述</vt:lpstr>
      <vt:lpstr>股票的发行业务</vt:lpstr>
      <vt:lpstr>股票的发行业务：公募发行</vt:lpstr>
      <vt:lpstr>股票的发行业务：公募发行程序</vt:lpstr>
      <vt:lpstr>股票的发行业务：公募发行</vt:lpstr>
      <vt:lpstr>股票的发行业务：公募发行</vt:lpstr>
      <vt:lpstr>阿里巴巴2007</vt:lpstr>
      <vt:lpstr>阿里巴巴2007</vt:lpstr>
      <vt:lpstr>阿里巴巴2014</vt:lpstr>
      <vt:lpstr>股票的发行业务：公募发行</vt:lpstr>
      <vt:lpstr>股票的发行业务：公募发行</vt:lpstr>
      <vt:lpstr>股票的发行业务：公募发行</vt:lpstr>
      <vt:lpstr>股票的发行业务：公募发行</vt:lpstr>
      <vt:lpstr>股票的发行业务：公募发行</vt:lpstr>
      <vt:lpstr>股票的发行业务：公募发行</vt:lpstr>
      <vt:lpstr>股票的发行业务：公募发行</vt:lpstr>
      <vt:lpstr>股票的发行业务：公募发行</vt:lpstr>
      <vt:lpstr>股票的发行业务：公募发行</vt:lpstr>
      <vt:lpstr>股票的发行业务：公募发行</vt:lpstr>
      <vt:lpstr>询价发行</vt:lpstr>
      <vt:lpstr>询价发行</vt:lpstr>
      <vt:lpstr>股票的发行业务：公募发行</vt:lpstr>
      <vt:lpstr>股票的发行业务：公募发行</vt:lpstr>
      <vt:lpstr>我国股票发行定价制度的演变</vt:lpstr>
      <vt:lpstr>股票的发行业务：公募发行</vt:lpstr>
      <vt:lpstr>Gao, Lu and Ni (2019 JBF)</vt:lpstr>
      <vt:lpstr>股票的发行业务：私募发行</vt:lpstr>
      <vt:lpstr>股票的发行业务：私募发行</vt:lpstr>
      <vt:lpstr>股票的发行业务：私募发行</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风险投资的基本概念</dc:title>
  <dc:creator>#WANG YING (G3530991N)#</dc:creator>
  <cp:lastModifiedBy>Lu Zhiyu</cp:lastModifiedBy>
  <cp:revision>70</cp:revision>
  <dcterms:created xsi:type="dcterms:W3CDTF">2019-07-23T02:02:12Z</dcterms:created>
  <dcterms:modified xsi:type="dcterms:W3CDTF">2024-12-08T11:28:06Z</dcterms:modified>
</cp:coreProperties>
</file>