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2" r:id="rId2"/>
    <p:sldId id="261" r:id="rId3"/>
    <p:sldId id="293" r:id="rId4"/>
    <p:sldId id="294" r:id="rId5"/>
    <p:sldId id="296" r:id="rId6"/>
    <p:sldId id="299" r:id="rId7"/>
    <p:sldId id="297" r:id="rId8"/>
    <p:sldId id="298" r:id="rId9"/>
    <p:sldId id="295" r:id="rId10"/>
    <p:sldId id="300" r:id="rId11"/>
    <p:sldId id="301" r:id="rId12"/>
    <p:sldId id="302" r:id="rId13"/>
    <p:sldId id="314" r:id="rId14"/>
    <p:sldId id="313" r:id="rId15"/>
    <p:sldId id="312" r:id="rId16"/>
    <p:sldId id="311" r:id="rId17"/>
    <p:sldId id="310" r:id="rId18"/>
    <p:sldId id="309" r:id="rId19"/>
    <p:sldId id="308" r:id="rId20"/>
    <p:sldId id="307" r:id="rId21"/>
    <p:sldId id="306" r:id="rId22"/>
    <p:sldId id="305" r:id="rId23"/>
    <p:sldId id="304" r:id="rId24"/>
    <p:sldId id="303" r:id="rId25"/>
    <p:sldId id="315" r:id="rId26"/>
    <p:sldId id="316" r:id="rId27"/>
    <p:sldId id="317" r:id="rId28"/>
    <p:sldId id="318" r:id="rId29"/>
    <p:sldId id="319" r:id="rId30"/>
    <p:sldId id="320" r:id="rId31"/>
    <p:sldId id="328" r:id="rId32"/>
    <p:sldId id="321" r:id="rId33"/>
    <p:sldId id="322" r:id="rId34"/>
    <p:sldId id="323" r:id="rId35"/>
    <p:sldId id="324" r:id="rId36"/>
    <p:sldId id="329" r:id="rId37"/>
    <p:sldId id="326" r:id="rId38"/>
    <p:sldId id="327" r:id="rId39"/>
    <p:sldId id="289"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2024/10/13</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2024/10/13</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2024/10/13</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2024/10/13</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2024/10/13</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2024/10/13</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2024/10/13</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第六讲：经纪业务</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开展经纪业务的原则</a:t>
            </a:r>
          </a:p>
          <a:p>
            <a:pPr marL="719138" indent="-361950" algn="just">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在接受客户委托，代理证券交易的过程中，应遵循的原则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价格自主原则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价格优先原则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时间优先原则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公开、公平交易原则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充分披露原则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AutoNum type="arabicPeriod"/>
            </a:pPr>
            <a:r>
              <a:rPr lang="zh-CN" altLang="en-US" sz="2000" dirty="0">
                <a:latin typeface="宋体" panose="02010600030101010101" pitchFamily="2" charset="-122"/>
                <a:ea typeface="宋体" panose="02010600030101010101" pitchFamily="2" charset="-122"/>
              </a:rPr>
              <a:t>依法收入原则</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pic>
        <p:nvPicPr>
          <p:cNvPr id="8" name="图片 7">
            <a:extLst>
              <a:ext uri="{FF2B5EF4-FFF2-40B4-BE49-F238E27FC236}">
                <a16:creationId xmlns:a16="http://schemas.microsoft.com/office/drawing/2014/main" id="{F9346F91-1CEE-47B4-A4BB-E1E413135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2367" y="2359342"/>
            <a:ext cx="3331433" cy="3155322"/>
          </a:xfrm>
          <a:prstGeom prst="rect">
            <a:avLst/>
          </a:prstGeom>
        </p:spPr>
      </p:pic>
    </p:spTree>
    <p:extLst>
      <p:ext uri="{BB962C8B-B14F-4D97-AF65-F5344CB8AC3E}">
        <p14:creationId xmlns:p14="http://schemas.microsoft.com/office/powerpoint/2010/main" val="19708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开展经纪业务的原则</a:t>
            </a:r>
          </a:p>
          <a:p>
            <a:pPr marL="719138" indent="-361950" algn="just">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投资银行在对经纪业务进行管理时，也必须遵循一定的原则</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Font typeface="+mj-lt"/>
              <a:buAutoNum type="arabicPeriod"/>
            </a:pPr>
            <a:r>
              <a:rPr lang="zh-CN" altLang="en-US" sz="2000" dirty="0">
                <a:latin typeface="宋体" panose="02010600030101010101" pitchFamily="2" charset="-122"/>
                <a:ea typeface="宋体" panose="02010600030101010101" pitchFamily="2" charset="-122"/>
              </a:rPr>
              <a:t>谨慎接受客户委托，并为委托事项保密</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Font typeface="+mj-lt"/>
              <a:buAutoNum type="arabicPeriod"/>
            </a:pPr>
            <a:r>
              <a:rPr lang="zh-CN" altLang="en-US" sz="2000" dirty="0">
                <a:latin typeface="宋体" panose="02010600030101010101" pitchFamily="2" charset="-122"/>
                <a:ea typeface="宋体" panose="02010600030101010101" pitchFamily="2" charset="-122"/>
              </a:rPr>
              <a:t>适当向客户提供投资咨询</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Font typeface="+mj-lt"/>
              <a:buAutoNum type="arabicPeriod"/>
            </a:pPr>
            <a:r>
              <a:rPr lang="zh-CN" altLang="en-US" sz="2000" dirty="0">
                <a:latin typeface="宋体" panose="02010600030101010101" pitchFamily="2" charset="-122"/>
                <a:ea typeface="宋体" panose="02010600030101010101" pitchFamily="2" charset="-122"/>
              </a:rPr>
              <a:t>严格遵循托管制度和相关法规</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Font typeface="+mj-lt"/>
              <a:buAutoNum type="arabicPeriod"/>
            </a:pPr>
            <a:r>
              <a:rPr lang="zh-CN" altLang="en-US" sz="2000" dirty="0">
                <a:latin typeface="宋体" panose="02010600030101010101" pitchFamily="2" charset="-122"/>
                <a:ea typeface="宋体" panose="02010600030101010101" pitchFamily="2" charset="-122"/>
              </a:rPr>
              <a:t>禁止违法交易行为</a:t>
            </a:r>
            <a:endParaRPr lang="en-US" altLang="zh-CN" sz="2000" dirty="0">
              <a:latin typeface="宋体" panose="02010600030101010101" pitchFamily="2" charset="-122"/>
              <a:ea typeface="宋体" panose="02010600030101010101" pitchFamily="2" charset="-122"/>
            </a:endParaRPr>
          </a:p>
          <a:p>
            <a:pPr marL="900113" indent="-180975" algn="just">
              <a:lnSpc>
                <a:spcPct val="100000"/>
              </a:lnSpc>
              <a:buFont typeface="+mj-lt"/>
              <a:buAutoNum type="arabicPeriod"/>
            </a:pPr>
            <a:r>
              <a:rPr lang="zh-CN" altLang="en-US" sz="2000" dirty="0">
                <a:latin typeface="宋体" panose="02010600030101010101" pitchFamily="2" charset="-122"/>
                <a:ea typeface="宋体" panose="02010600030101010101" pitchFamily="2" charset="-122"/>
              </a:rPr>
              <a:t>禁止为相关人员代理证券交易</a:t>
            </a:r>
          </a:p>
          <a:p>
            <a:pPr marL="0" indent="0" algn="just">
              <a:lnSpc>
                <a:spcPct val="100000"/>
              </a:lnSpc>
              <a:buNone/>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28060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grpSp>
        <p:nvGrpSpPr>
          <p:cNvPr id="54" name="组合 53">
            <a:extLst>
              <a:ext uri="{FF2B5EF4-FFF2-40B4-BE49-F238E27FC236}">
                <a16:creationId xmlns:a16="http://schemas.microsoft.com/office/drawing/2014/main" id="{D94DE6CE-DC55-4FB1-82EB-DA2AFF7F79D0}"/>
              </a:ext>
            </a:extLst>
          </p:cNvPr>
          <p:cNvGrpSpPr/>
          <p:nvPr/>
        </p:nvGrpSpPr>
        <p:grpSpPr>
          <a:xfrm>
            <a:off x="2497852" y="1165585"/>
            <a:ext cx="8062965" cy="5086115"/>
            <a:chOff x="1447800" y="685800"/>
            <a:chExt cx="7315200" cy="5086115"/>
          </a:xfrm>
        </p:grpSpPr>
        <p:grpSp>
          <p:nvGrpSpPr>
            <p:cNvPr id="55" name="组合 54">
              <a:extLst>
                <a:ext uri="{FF2B5EF4-FFF2-40B4-BE49-F238E27FC236}">
                  <a16:creationId xmlns:a16="http://schemas.microsoft.com/office/drawing/2014/main" id="{85396FDF-B9F2-4849-AF29-7CB6A7E484C8}"/>
                </a:ext>
              </a:extLst>
            </p:cNvPr>
            <p:cNvGrpSpPr/>
            <p:nvPr/>
          </p:nvGrpSpPr>
          <p:grpSpPr>
            <a:xfrm>
              <a:off x="1447800" y="685800"/>
              <a:ext cx="7086600" cy="5086115"/>
              <a:chOff x="1447800" y="685800"/>
              <a:chExt cx="7086600" cy="5086115"/>
            </a:xfrm>
          </p:grpSpPr>
          <p:grpSp>
            <p:nvGrpSpPr>
              <p:cNvPr id="84" name="组合 83">
                <a:extLst>
                  <a:ext uri="{FF2B5EF4-FFF2-40B4-BE49-F238E27FC236}">
                    <a16:creationId xmlns:a16="http://schemas.microsoft.com/office/drawing/2014/main" id="{DB4B8985-6759-4DB7-B894-A859104E529B}"/>
                  </a:ext>
                </a:extLst>
              </p:cNvPr>
              <p:cNvGrpSpPr/>
              <p:nvPr/>
            </p:nvGrpSpPr>
            <p:grpSpPr>
              <a:xfrm>
                <a:off x="1447800" y="990600"/>
                <a:ext cx="1219200" cy="461665"/>
                <a:chOff x="1447800" y="990600"/>
                <a:chExt cx="1219200" cy="461665"/>
              </a:xfrm>
            </p:grpSpPr>
            <p:sp>
              <p:nvSpPr>
                <p:cNvPr id="128" name="圆角矩形 4">
                  <a:extLst>
                    <a:ext uri="{FF2B5EF4-FFF2-40B4-BE49-F238E27FC236}">
                      <a16:creationId xmlns:a16="http://schemas.microsoft.com/office/drawing/2014/main" id="{985A2E86-E731-4A03-8E50-523D9A0DEB95}"/>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TextBox 5">
                  <a:extLst>
                    <a:ext uri="{FF2B5EF4-FFF2-40B4-BE49-F238E27FC236}">
                      <a16:creationId xmlns:a16="http://schemas.microsoft.com/office/drawing/2014/main" id="{E0247261-4703-4162-AFA5-EACC044CAB9C}"/>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开户</a:t>
                  </a:r>
                </a:p>
              </p:txBody>
            </p:sp>
          </p:grpSp>
          <p:grpSp>
            <p:nvGrpSpPr>
              <p:cNvPr id="85" name="组合 84">
                <a:extLst>
                  <a:ext uri="{FF2B5EF4-FFF2-40B4-BE49-F238E27FC236}">
                    <a16:creationId xmlns:a16="http://schemas.microsoft.com/office/drawing/2014/main" id="{BEF2F153-4BD1-4D75-9A2A-D586EB9F8700}"/>
                  </a:ext>
                </a:extLst>
              </p:cNvPr>
              <p:cNvGrpSpPr/>
              <p:nvPr/>
            </p:nvGrpSpPr>
            <p:grpSpPr>
              <a:xfrm>
                <a:off x="1447800" y="1824335"/>
                <a:ext cx="1219200" cy="461665"/>
                <a:chOff x="1447800" y="990600"/>
                <a:chExt cx="1219200" cy="461665"/>
              </a:xfrm>
            </p:grpSpPr>
            <p:sp>
              <p:nvSpPr>
                <p:cNvPr id="126" name="圆角矩形 8">
                  <a:extLst>
                    <a:ext uri="{FF2B5EF4-FFF2-40B4-BE49-F238E27FC236}">
                      <a16:creationId xmlns:a16="http://schemas.microsoft.com/office/drawing/2014/main" id="{26F70F2F-08FC-4D42-9CC9-5112F77B3FD4}"/>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TextBox 9">
                  <a:extLst>
                    <a:ext uri="{FF2B5EF4-FFF2-40B4-BE49-F238E27FC236}">
                      <a16:creationId xmlns:a16="http://schemas.microsoft.com/office/drawing/2014/main" id="{AA87B388-C20E-4982-B9B6-8C509BB59C8B}"/>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委托</a:t>
                  </a:r>
                </a:p>
              </p:txBody>
            </p:sp>
          </p:grpSp>
          <p:sp>
            <p:nvSpPr>
              <p:cNvPr id="86" name="下箭头 10">
                <a:extLst>
                  <a:ext uri="{FF2B5EF4-FFF2-40B4-BE49-F238E27FC236}">
                    <a16:creationId xmlns:a16="http://schemas.microsoft.com/office/drawing/2014/main" id="{8D80BE63-ADD3-4295-9EF5-3E2CFB1B6E7C}"/>
                  </a:ext>
                </a:extLst>
              </p:cNvPr>
              <p:cNvSpPr/>
              <p:nvPr/>
            </p:nvSpPr>
            <p:spPr>
              <a:xfrm>
                <a:off x="2038350" y="1492841"/>
                <a:ext cx="45719" cy="25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下箭头 11">
                <a:extLst>
                  <a:ext uri="{FF2B5EF4-FFF2-40B4-BE49-F238E27FC236}">
                    <a16:creationId xmlns:a16="http://schemas.microsoft.com/office/drawing/2014/main" id="{398A6154-FDCD-464B-8500-AE663C687231}"/>
                  </a:ext>
                </a:extLst>
              </p:cNvPr>
              <p:cNvSpPr/>
              <p:nvPr/>
            </p:nvSpPr>
            <p:spPr>
              <a:xfrm>
                <a:off x="2057400" y="2331040"/>
                <a:ext cx="45719" cy="25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8" name="组合 87">
                <a:extLst>
                  <a:ext uri="{FF2B5EF4-FFF2-40B4-BE49-F238E27FC236}">
                    <a16:creationId xmlns:a16="http://schemas.microsoft.com/office/drawing/2014/main" id="{963541DB-E16D-4AF4-99AF-67F8A54EA09B}"/>
                  </a:ext>
                </a:extLst>
              </p:cNvPr>
              <p:cNvGrpSpPr/>
              <p:nvPr/>
            </p:nvGrpSpPr>
            <p:grpSpPr>
              <a:xfrm>
                <a:off x="1464625" y="2667000"/>
                <a:ext cx="1219200" cy="461665"/>
                <a:chOff x="1447800" y="990600"/>
                <a:chExt cx="1219200" cy="461665"/>
              </a:xfrm>
            </p:grpSpPr>
            <p:sp>
              <p:nvSpPr>
                <p:cNvPr id="124" name="圆角矩形 13">
                  <a:extLst>
                    <a:ext uri="{FF2B5EF4-FFF2-40B4-BE49-F238E27FC236}">
                      <a16:creationId xmlns:a16="http://schemas.microsoft.com/office/drawing/2014/main" id="{AB1B7D98-BEAE-4F11-B85E-3832CA5F23E9}"/>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TextBox 14">
                  <a:extLst>
                    <a:ext uri="{FF2B5EF4-FFF2-40B4-BE49-F238E27FC236}">
                      <a16:creationId xmlns:a16="http://schemas.microsoft.com/office/drawing/2014/main" id="{4E2539F8-7EF8-4170-97A7-FAF7148DCBC3}"/>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成交</a:t>
                  </a:r>
                </a:p>
              </p:txBody>
            </p:sp>
          </p:grpSp>
          <p:sp>
            <p:nvSpPr>
              <p:cNvPr id="89" name="下箭头 15">
                <a:extLst>
                  <a:ext uri="{FF2B5EF4-FFF2-40B4-BE49-F238E27FC236}">
                    <a16:creationId xmlns:a16="http://schemas.microsoft.com/office/drawing/2014/main" id="{8802E6B9-5DB7-4BC1-9316-5C6720E2E285}"/>
                  </a:ext>
                </a:extLst>
              </p:cNvPr>
              <p:cNvSpPr/>
              <p:nvPr/>
            </p:nvSpPr>
            <p:spPr>
              <a:xfrm>
                <a:off x="2057400" y="3169240"/>
                <a:ext cx="45719" cy="25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0" name="组合 89">
                <a:extLst>
                  <a:ext uri="{FF2B5EF4-FFF2-40B4-BE49-F238E27FC236}">
                    <a16:creationId xmlns:a16="http://schemas.microsoft.com/office/drawing/2014/main" id="{DAEB57E7-2D1D-4F73-9D7A-6B408F99B36E}"/>
                  </a:ext>
                </a:extLst>
              </p:cNvPr>
              <p:cNvGrpSpPr/>
              <p:nvPr/>
            </p:nvGrpSpPr>
            <p:grpSpPr>
              <a:xfrm>
                <a:off x="1471550" y="3529435"/>
                <a:ext cx="1219200" cy="461665"/>
                <a:chOff x="1447800" y="990600"/>
                <a:chExt cx="1219200" cy="461665"/>
              </a:xfrm>
            </p:grpSpPr>
            <p:sp>
              <p:nvSpPr>
                <p:cNvPr id="122" name="圆角矩形 17">
                  <a:extLst>
                    <a:ext uri="{FF2B5EF4-FFF2-40B4-BE49-F238E27FC236}">
                      <a16:creationId xmlns:a16="http://schemas.microsoft.com/office/drawing/2014/main" id="{F48143D8-0705-40B5-8AEB-BCBBDE478A89}"/>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8">
                  <a:extLst>
                    <a:ext uri="{FF2B5EF4-FFF2-40B4-BE49-F238E27FC236}">
                      <a16:creationId xmlns:a16="http://schemas.microsoft.com/office/drawing/2014/main" id="{FD729DEE-559E-4C89-9440-4A32946CA396}"/>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清算</a:t>
                  </a:r>
                </a:p>
              </p:txBody>
            </p:sp>
          </p:grpSp>
          <p:sp>
            <p:nvSpPr>
              <p:cNvPr id="91" name="下箭头 19">
                <a:extLst>
                  <a:ext uri="{FF2B5EF4-FFF2-40B4-BE49-F238E27FC236}">
                    <a16:creationId xmlns:a16="http://schemas.microsoft.com/office/drawing/2014/main" id="{4E21D16E-C43A-4676-9927-97305D9278F9}"/>
                  </a:ext>
                </a:extLst>
              </p:cNvPr>
              <p:cNvSpPr/>
              <p:nvPr/>
            </p:nvSpPr>
            <p:spPr>
              <a:xfrm>
                <a:off x="2057400" y="4038600"/>
                <a:ext cx="45719" cy="25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下箭头 20">
                <a:extLst>
                  <a:ext uri="{FF2B5EF4-FFF2-40B4-BE49-F238E27FC236}">
                    <a16:creationId xmlns:a16="http://schemas.microsoft.com/office/drawing/2014/main" id="{AC65D616-E91C-499E-90C0-9342317B5788}"/>
                  </a:ext>
                </a:extLst>
              </p:cNvPr>
              <p:cNvSpPr/>
              <p:nvPr/>
            </p:nvSpPr>
            <p:spPr>
              <a:xfrm>
                <a:off x="2057400" y="4921840"/>
                <a:ext cx="45719" cy="2597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nvGrpSpPr>
              <p:cNvPr id="93" name="组合 92">
                <a:extLst>
                  <a:ext uri="{FF2B5EF4-FFF2-40B4-BE49-F238E27FC236}">
                    <a16:creationId xmlns:a16="http://schemas.microsoft.com/office/drawing/2014/main" id="{4A0B5343-5578-480D-BF05-284BA2D3E5EF}"/>
                  </a:ext>
                </a:extLst>
              </p:cNvPr>
              <p:cNvGrpSpPr/>
              <p:nvPr/>
            </p:nvGrpSpPr>
            <p:grpSpPr>
              <a:xfrm>
                <a:off x="1483425" y="4415135"/>
                <a:ext cx="1219200" cy="461665"/>
                <a:chOff x="1447800" y="990600"/>
                <a:chExt cx="1219200" cy="461665"/>
              </a:xfrm>
            </p:grpSpPr>
            <p:sp>
              <p:nvSpPr>
                <p:cNvPr id="120" name="圆角矩形 22">
                  <a:extLst>
                    <a:ext uri="{FF2B5EF4-FFF2-40B4-BE49-F238E27FC236}">
                      <a16:creationId xmlns:a16="http://schemas.microsoft.com/office/drawing/2014/main" id="{5A70CCCB-2813-4CCC-9792-44EB13855BD8}"/>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TextBox 23">
                  <a:extLst>
                    <a:ext uri="{FF2B5EF4-FFF2-40B4-BE49-F238E27FC236}">
                      <a16:creationId xmlns:a16="http://schemas.microsoft.com/office/drawing/2014/main" id="{FA4D1EF0-FA84-4AB3-AAD5-DFA40E1AE648}"/>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交割</a:t>
                  </a:r>
                </a:p>
              </p:txBody>
            </p:sp>
          </p:grpSp>
          <p:grpSp>
            <p:nvGrpSpPr>
              <p:cNvPr id="94" name="组合 93">
                <a:extLst>
                  <a:ext uri="{FF2B5EF4-FFF2-40B4-BE49-F238E27FC236}">
                    <a16:creationId xmlns:a16="http://schemas.microsoft.com/office/drawing/2014/main" id="{F839B278-833B-41BF-AC2C-B0DDE866CF3F}"/>
                  </a:ext>
                </a:extLst>
              </p:cNvPr>
              <p:cNvGrpSpPr/>
              <p:nvPr/>
            </p:nvGrpSpPr>
            <p:grpSpPr>
              <a:xfrm>
                <a:off x="1476500" y="5310250"/>
                <a:ext cx="1219200" cy="461665"/>
                <a:chOff x="1447800" y="990600"/>
                <a:chExt cx="1219200" cy="461665"/>
              </a:xfrm>
            </p:grpSpPr>
            <p:sp>
              <p:nvSpPr>
                <p:cNvPr id="118" name="圆角矩形 25">
                  <a:extLst>
                    <a:ext uri="{FF2B5EF4-FFF2-40B4-BE49-F238E27FC236}">
                      <a16:creationId xmlns:a16="http://schemas.microsoft.com/office/drawing/2014/main" id="{68FFDFFB-02B6-4C59-90D7-AC6851F9D23A}"/>
                    </a:ext>
                  </a:extLst>
                </p:cNvPr>
                <p:cNvSpPr/>
                <p:nvPr/>
              </p:nvSpPr>
              <p:spPr>
                <a:xfrm>
                  <a:off x="1447800" y="9906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TextBox 26">
                  <a:extLst>
                    <a:ext uri="{FF2B5EF4-FFF2-40B4-BE49-F238E27FC236}">
                      <a16:creationId xmlns:a16="http://schemas.microsoft.com/office/drawing/2014/main" id="{F210813F-FF52-4DA9-8F2F-1CA6DA8A8DE2}"/>
                    </a:ext>
                  </a:extLst>
                </p:cNvPr>
                <p:cNvSpPr txBox="1"/>
                <p:nvPr/>
              </p:nvSpPr>
              <p:spPr>
                <a:xfrm>
                  <a:off x="1676400" y="990600"/>
                  <a:ext cx="8382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过户</a:t>
                  </a:r>
                </a:p>
              </p:txBody>
            </p:sp>
          </p:grpSp>
          <p:grpSp>
            <p:nvGrpSpPr>
              <p:cNvPr id="95" name="组合 94">
                <a:extLst>
                  <a:ext uri="{FF2B5EF4-FFF2-40B4-BE49-F238E27FC236}">
                    <a16:creationId xmlns:a16="http://schemas.microsoft.com/office/drawing/2014/main" id="{C96CA616-04D3-4AD8-B80D-ACC5069E2E9E}"/>
                  </a:ext>
                </a:extLst>
              </p:cNvPr>
              <p:cNvGrpSpPr/>
              <p:nvPr/>
            </p:nvGrpSpPr>
            <p:grpSpPr>
              <a:xfrm>
                <a:off x="2702625" y="685800"/>
                <a:ext cx="5831775" cy="1630681"/>
                <a:chOff x="2702625" y="685800"/>
                <a:chExt cx="5831775" cy="1630681"/>
              </a:xfrm>
            </p:grpSpPr>
            <p:sp>
              <p:nvSpPr>
                <p:cNvPr id="96" name="右箭头 27">
                  <a:extLst>
                    <a:ext uri="{FF2B5EF4-FFF2-40B4-BE49-F238E27FC236}">
                      <a16:creationId xmlns:a16="http://schemas.microsoft.com/office/drawing/2014/main" id="{1D78DCF2-2A0C-45D9-81C4-AD2B479E6BB2}"/>
                    </a:ext>
                  </a:extLst>
                </p:cNvPr>
                <p:cNvSpPr/>
                <p:nvPr/>
              </p:nvSpPr>
              <p:spPr>
                <a:xfrm>
                  <a:off x="2702625" y="1173481"/>
                  <a:ext cx="186937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7" name="组合 96">
                  <a:extLst>
                    <a:ext uri="{FF2B5EF4-FFF2-40B4-BE49-F238E27FC236}">
                      <a16:creationId xmlns:a16="http://schemas.microsoft.com/office/drawing/2014/main" id="{29144B6D-0D1B-4FBB-BE02-77259F523283}"/>
                    </a:ext>
                  </a:extLst>
                </p:cNvPr>
                <p:cNvGrpSpPr/>
                <p:nvPr/>
              </p:nvGrpSpPr>
              <p:grpSpPr>
                <a:xfrm>
                  <a:off x="4572000" y="685800"/>
                  <a:ext cx="3962400" cy="1630681"/>
                  <a:chOff x="4572000" y="685800"/>
                  <a:chExt cx="3962400" cy="1630681"/>
                </a:xfrm>
              </p:grpSpPr>
              <p:grpSp>
                <p:nvGrpSpPr>
                  <p:cNvPr id="98" name="组合 97">
                    <a:extLst>
                      <a:ext uri="{FF2B5EF4-FFF2-40B4-BE49-F238E27FC236}">
                        <a16:creationId xmlns:a16="http://schemas.microsoft.com/office/drawing/2014/main" id="{498468C6-E891-4C65-AF49-64C4E5ACF65F}"/>
                      </a:ext>
                    </a:extLst>
                  </p:cNvPr>
                  <p:cNvGrpSpPr/>
                  <p:nvPr/>
                </p:nvGrpSpPr>
                <p:grpSpPr>
                  <a:xfrm>
                    <a:off x="4572000" y="685800"/>
                    <a:ext cx="1371600" cy="1021081"/>
                    <a:chOff x="4572000" y="685800"/>
                    <a:chExt cx="1371600" cy="1021081"/>
                  </a:xfrm>
                </p:grpSpPr>
                <p:sp>
                  <p:nvSpPr>
                    <p:cNvPr id="111" name="左大括号 110">
                      <a:extLst>
                        <a:ext uri="{FF2B5EF4-FFF2-40B4-BE49-F238E27FC236}">
                          <a16:creationId xmlns:a16="http://schemas.microsoft.com/office/drawing/2014/main" id="{FC13F951-CDCD-46C1-9492-F918649CC09A}"/>
                        </a:ext>
                      </a:extLst>
                    </p:cNvPr>
                    <p:cNvSpPr/>
                    <p:nvPr/>
                  </p:nvSpPr>
                  <p:spPr>
                    <a:xfrm>
                      <a:off x="4572000" y="869359"/>
                      <a:ext cx="152400" cy="654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12" name="组合 111">
                      <a:extLst>
                        <a:ext uri="{FF2B5EF4-FFF2-40B4-BE49-F238E27FC236}">
                          <a16:creationId xmlns:a16="http://schemas.microsoft.com/office/drawing/2014/main" id="{A5DECB6B-6B91-451D-80CF-FA317E12D15E}"/>
                        </a:ext>
                      </a:extLst>
                    </p:cNvPr>
                    <p:cNvGrpSpPr/>
                    <p:nvPr/>
                  </p:nvGrpSpPr>
                  <p:grpSpPr>
                    <a:xfrm>
                      <a:off x="4724400" y="685800"/>
                      <a:ext cx="1219200" cy="487681"/>
                      <a:chOff x="4724400" y="685800"/>
                      <a:chExt cx="1219200" cy="487681"/>
                    </a:xfrm>
                  </p:grpSpPr>
                  <p:sp>
                    <p:nvSpPr>
                      <p:cNvPr id="116" name="圆角矩形 29">
                        <a:extLst>
                          <a:ext uri="{FF2B5EF4-FFF2-40B4-BE49-F238E27FC236}">
                            <a16:creationId xmlns:a16="http://schemas.microsoft.com/office/drawing/2014/main" id="{060BDCEB-5325-4D0D-81BA-74902B2250BD}"/>
                          </a:ext>
                        </a:extLst>
                      </p:cNvPr>
                      <p:cNvSpPr/>
                      <p:nvPr/>
                    </p:nvSpPr>
                    <p:spPr>
                      <a:xfrm>
                        <a:off x="4724400" y="685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7" name="TextBox 30">
                        <a:extLst>
                          <a:ext uri="{FF2B5EF4-FFF2-40B4-BE49-F238E27FC236}">
                            <a16:creationId xmlns:a16="http://schemas.microsoft.com/office/drawing/2014/main" id="{49A2B127-2CEE-478B-8699-B15C077B0831}"/>
                          </a:ext>
                        </a:extLst>
                      </p:cNvPr>
                      <p:cNvSpPr txBox="1"/>
                      <p:nvPr/>
                    </p:nvSpPr>
                    <p:spPr>
                      <a:xfrm>
                        <a:off x="4800600" y="744974"/>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证券账户</a:t>
                        </a:r>
                      </a:p>
                    </p:txBody>
                  </p:sp>
                </p:grpSp>
                <p:grpSp>
                  <p:nvGrpSpPr>
                    <p:cNvPr id="113" name="组合 112">
                      <a:extLst>
                        <a:ext uri="{FF2B5EF4-FFF2-40B4-BE49-F238E27FC236}">
                          <a16:creationId xmlns:a16="http://schemas.microsoft.com/office/drawing/2014/main" id="{7201281D-455E-44C5-B98E-4434B470AE82}"/>
                        </a:ext>
                      </a:extLst>
                    </p:cNvPr>
                    <p:cNvGrpSpPr/>
                    <p:nvPr/>
                  </p:nvGrpSpPr>
                  <p:grpSpPr>
                    <a:xfrm>
                      <a:off x="4724400" y="1219200"/>
                      <a:ext cx="1219200" cy="487681"/>
                      <a:chOff x="4724400" y="685800"/>
                      <a:chExt cx="1219200" cy="487681"/>
                    </a:xfrm>
                  </p:grpSpPr>
                  <p:sp>
                    <p:nvSpPr>
                      <p:cNvPr id="114" name="圆角矩形 33">
                        <a:extLst>
                          <a:ext uri="{FF2B5EF4-FFF2-40B4-BE49-F238E27FC236}">
                            <a16:creationId xmlns:a16="http://schemas.microsoft.com/office/drawing/2014/main" id="{F5209E51-D805-4331-8C77-A4B613B344E4}"/>
                          </a:ext>
                        </a:extLst>
                      </p:cNvPr>
                      <p:cNvSpPr/>
                      <p:nvPr/>
                    </p:nvSpPr>
                    <p:spPr>
                      <a:xfrm>
                        <a:off x="4724400" y="685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5" name="TextBox 34">
                        <a:extLst>
                          <a:ext uri="{FF2B5EF4-FFF2-40B4-BE49-F238E27FC236}">
                            <a16:creationId xmlns:a16="http://schemas.microsoft.com/office/drawing/2014/main" id="{B93BEBA7-1358-4696-8214-72AACB787495}"/>
                          </a:ext>
                        </a:extLst>
                      </p:cNvPr>
                      <p:cNvSpPr txBox="1"/>
                      <p:nvPr/>
                    </p:nvSpPr>
                    <p:spPr>
                      <a:xfrm>
                        <a:off x="4800600" y="744974"/>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资金账户</a:t>
                        </a:r>
                      </a:p>
                    </p:txBody>
                  </p:sp>
                </p:grpSp>
              </p:grpSp>
              <p:sp>
                <p:nvSpPr>
                  <p:cNvPr id="99" name="右箭头 36">
                    <a:extLst>
                      <a:ext uri="{FF2B5EF4-FFF2-40B4-BE49-F238E27FC236}">
                        <a16:creationId xmlns:a16="http://schemas.microsoft.com/office/drawing/2014/main" id="{AC9C62D3-E9BA-4B5D-AB88-A59587EB1547}"/>
                      </a:ext>
                    </a:extLst>
                  </p:cNvPr>
                  <p:cNvSpPr/>
                  <p:nvPr/>
                </p:nvSpPr>
                <p:spPr>
                  <a:xfrm>
                    <a:off x="6019800" y="1447800"/>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 name="组合 99">
                    <a:extLst>
                      <a:ext uri="{FF2B5EF4-FFF2-40B4-BE49-F238E27FC236}">
                        <a16:creationId xmlns:a16="http://schemas.microsoft.com/office/drawing/2014/main" id="{B4E2FACC-1FE5-462E-AFB3-A2FF2A7A676E}"/>
                      </a:ext>
                    </a:extLst>
                  </p:cNvPr>
                  <p:cNvGrpSpPr/>
                  <p:nvPr/>
                </p:nvGrpSpPr>
                <p:grpSpPr>
                  <a:xfrm>
                    <a:off x="6634447" y="762000"/>
                    <a:ext cx="1899953" cy="1554481"/>
                    <a:chOff x="6634447" y="762000"/>
                    <a:chExt cx="1899953" cy="1554481"/>
                  </a:xfrm>
                </p:grpSpPr>
                <p:sp>
                  <p:nvSpPr>
                    <p:cNvPr id="101" name="左大括号 100">
                      <a:extLst>
                        <a:ext uri="{FF2B5EF4-FFF2-40B4-BE49-F238E27FC236}">
                          <a16:creationId xmlns:a16="http://schemas.microsoft.com/office/drawing/2014/main" id="{9146BF76-8A96-4B7D-9DD4-82AD4E0E0EEF}"/>
                        </a:ext>
                      </a:extLst>
                    </p:cNvPr>
                    <p:cNvSpPr/>
                    <p:nvPr/>
                  </p:nvSpPr>
                  <p:spPr>
                    <a:xfrm>
                      <a:off x="6634447" y="985650"/>
                      <a:ext cx="81247" cy="1022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2" name="组合 101">
                      <a:extLst>
                        <a:ext uri="{FF2B5EF4-FFF2-40B4-BE49-F238E27FC236}">
                          <a16:creationId xmlns:a16="http://schemas.microsoft.com/office/drawing/2014/main" id="{52A5F795-55F1-4B1F-8920-B1E91C17301D}"/>
                        </a:ext>
                      </a:extLst>
                    </p:cNvPr>
                    <p:cNvGrpSpPr/>
                    <p:nvPr/>
                  </p:nvGrpSpPr>
                  <p:grpSpPr>
                    <a:xfrm>
                      <a:off x="6781799" y="762000"/>
                      <a:ext cx="1752601" cy="487681"/>
                      <a:chOff x="4724400" y="685800"/>
                      <a:chExt cx="1219200" cy="487681"/>
                    </a:xfrm>
                  </p:grpSpPr>
                  <p:sp>
                    <p:nvSpPr>
                      <p:cNvPr id="109" name="圆角矩形 38">
                        <a:extLst>
                          <a:ext uri="{FF2B5EF4-FFF2-40B4-BE49-F238E27FC236}">
                            <a16:creationId xmlns:a16="http://schemas.microsoft.com/office/drawing/2014/main" id="{8C0C3646-21E0-4C4B-B564-51A2DFA88B9F}"/>
                          </a:ext>
                        </a:extLst>
                      </p:cNvPr>
                      <p:cNvSpPr/>
                      <p:nvPr/>
                    </p:nvSpPr>
                    <p:spPr>
                      <a:xfrm>
                        <a:off x="4724400" y="685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0" name="TextBox 39">
                        <a:extLst>
                          <a:ext uri="{FF2B5EF4-FFF2-40B4-BE49-F238E27FC236}">
                            <a16:creationId xmlns:a16="http://schemas.microsoft.com/office/drawing/2014/main" id="{40A6CFD6-4356-4E36-AA6E-013453EA7ABD}"/>
                          </a:ext>
                        </a:extLst>
                      </p:cNvPr>
                      <p:cNvSpPr txBox="1"/>
                      <p:nvPr/>
                    </p:nvSpPr>
                    <p:spPr>
                      <a:xfrm>
                        <a:off x="4800600" y="744974"/>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现金账户</a:t>
                        </a:r>
                      </a:p>
                    </p:txBody>
                  </p:sp>
                </p:grpSp>
                <p:grpSp>
                  <p:nvGrpSpPr>
                    <p:cNvPr id="103" name="组合 102">
                      <a:extLst>
                        <a:ext uri="{FF2B5EF4-FFF2-40B4-BE49-F238E27FC236}">
                          <a16:creationId xmlns:a16="http://schemas.microsoft.com/office/drawing/2014/main" id="{B6269AF0-B26B-4DB2-87CA-007AA7BA175B}"/>
                        </a:ext>
                      </a:extLst>
                    </p:cNvPr>
                    <p:cNvGrpSpPr/>
                    <p:nvPr/>
                  </p:nvGrpSpPr>
                  <p:grpSpPr>
                    <a:xfrm>
                      <a:off x="6781800" y="1295400"/>
                      <a:ext cx="1752600" cy="487681"/>
                      <a:chOff x="4724400" y="685800"/>
                      <a:chExt cx="1219200" cy="487681"/>
                    </a:xfrm>
                  </p:grpSpPr>
                  <p:sp>
                    <p:nvSpPr>
                      <p:cNvPr id="107" name="圆角矩形 41">
                        <a:extLst>
                          <a:ext uri="{FF2B5EF4-FFF2-40B4-BE49-F238E27FC236}">
                            <a16:creationId xmlns:a16="http://schemas.microsoft.com/office/drawing/2014/main" id="{C9E9A3EF-F9AA-40C3-895F-7806E5465425}"/>
                          </a:ext>
                        </a:extLst>
                      </p:cNvPr>
                      <p:cNvSpPr/>
                      <p:nvPr/>
                    </p:nvSpPr>
                    <p:spPr>
                      <a:xfrm>
                        <a:off x="4724400" y="685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8" name="TextBox 42">
                        <a:extLst>
                          <a:ext uri="{FF2B5EF4-FFF2-40B4-BE49-F238E27FC236}">
                            <a16:creationId xmlns:a16="http://schemas.microsoft.com/office/drawing/2014/main" id="{A7E3C71B-8B1C-4F92-B9CE-DAC6B9CEEEC1}"/>
                          </a:ext>
                        </a:extLst>
                      </p:cNvPr>
                      <p:cNvSpPr txBox="1"/>
                      <p:nvPr/>
                    </p:nvSpPr>
                    <p:spPr>
                      <a:xfrm>
                        <a:off x="4800600" y="744974"/>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投资计划账户</a:t>
                        </a:r>
                      </a:p>
                    </p:txBody>
                  </p:sp>
                </p:grpSp>
                <p:grpSp>
                  <p:nvGrpSpPr>
                    <p:cNvPr id="104" name="组合 103">
                      <a:extLst>
                        <a:ext uri="{FF2B5EF4-FFF2-40B4-BE49-F238E27FC236}">
                          <a16:creationId xmlns:a16="http://schemas.microsoft.com/office/drawing/2014/main" id="{ED8A9EC9-B915-4665-8AB1-1BDC248D4A22}"/>
                        </a:ext>
                      </a:extLst>
                    </p:cNvPr>
                    <p:cNvGrpSpPr/>
                    <p:nvPr/>
                  </p:nvGrpSpPr>
                  <p:grpSpPr>
                    <a:xfrm>
                      <a:off x="6781801" y="1828800"/>
                      <a:ext cx="1752599" cy="487681"/>
                      <a:chOff x="4724400" y="685800"/>
                      <a:chExt cx="1219200" cy="487681"/>
                    </a:xfrm>
                  </p:grpSpPr>
                  <p:sp>
                    <p:nvSpPr>
                      <p:cNvPr id="105" name="圆角矩形 44">
                        <a:extLst>
                          <a:ext uri="{FF2B5EF4-FFF2-40B4-BE49-F238E27FC236}">
                            <a16:creationId xmlns:a16="http://schemas.microsoft.com/office/drawing/2014/main" id="{36F93461-77C2-4427-9BB1-1405885E5C5B}"/>
                          </a:ext>
                        </a:extLst>
                      </p:cNvPr>
                      <p:cNvSpPr/>
                      <p:nvPr/>
                    </p:nvSpPr>
                    <p:spPr>
                      <a:xfrm>
                        <a:off x="4724400" y="685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6" name="TextBox 45">
                        <a:extLst>
                          <a:ext uri="{FF2B5EF4-FFF2-40B4-BE49-F238E27FC236}">
                            <a16:creationId xmlns:a16="http://schemas.microsoft.com/office/drawing/2014/main" id="{BB248872-5B7D-44A9-AEB9-13661A9CCFA4}"/>
                          </a:ext>
                        </a:extLst>
                      </p:cNvPr>
                      <p:cNvSpPr txBox="1"/>
                      <p:nvPr/>
                    </p:nvSpPr>
                    <p:spPr>
                      <a:xfrm>
                        <a:off x="4800600" y="744974"/>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保证金账户</a:t>
                        </a:r>
                      </a:p>
                    </p:txBody>
                  </p:sp>
                </p:grpSp>
              </p:grpSp>
            </p:grpSp>
          </p:grpSp>
        </p:grpSp>
        <p:sp>
          <p:nvSpPr>
            <p:cNvPr id="56" name="右箭头 65">
              <a:extLst>
                <a:ext uri="{FF2B5EF4-FFF2-40B4-BE49-F238E27FC236}">
                  <a16:creationId xmlns:a16="http://schemas.microsoft.com/office/drawing/2014/main" id="{2D43421C-BBC2-4705-BAC9-880E8345DB03}"/>
                </a:ext>
              </a:extLst>
            </p:cNvPr>
            <p:cNvSpPr/>
            <p:nvPr/>
          </p:nvSpPr>
          <p:spPr>
            <a:xfrm>
              <a:off x="2743200" y="2926081"/>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左大括号 56">
              <a:extLst>
                <a:ext uri="{FF2B5EF4-FFF2-40B4-BE49-F238E27FC236}">
                  <a16:creationId xmlns:a16="http://schemas.microsoft.com/office/drawing/2014/main" id="{EFF8159C-B932-4BC8-82A5-4A72F78F72C1}"/>
                </a:ext>
              </a:extLst>
            </p:cNvPr>
            <p:cNvSpPr/>
            <p:nvPr/>
          </p:nvSpPr>
          <p:spPr>
            <a:xfrm>
              <a:off x="3276600" y="2621959"/>
              <a:ext cx="152400" cy="654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 name="圆角矩形 68">
              <a:extLst>
                <a:ext uri="{FF2B5EF4-FFF2-40B4-BE49-F238E27FC236}">
                  <a16:creationId xmlns:a16="http://schemas.microsoft.com/office/drawing/2014/main" id="{16D5B734-552F-4135-920C-7AF20791E614}"/>
                </a:ext>
              </a:extLst>
            </p:cNvPr>
            <p:cNvSpPr/>
            <p:nvPr/>
          </p:nvSpPr>
          <p:spPr>
            <a:xfrm>
              <a:off x="3429000" y="29718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27E5F403-8701-4112-B0B1-D21473D181B5}"/>
                </a:ext>
              </a:extLst>
            </p:cNvPr>
            <p:cNvGrpSpPr/>
            <p:nvPr/>
          </p:nvGrpSpPr>
          <p:grpSpPr>
            <a:xfrm>
              <a:off x="3429000" y="2438400"/>
              <a:ext cx="1219200" cy="487681"/>
              <a:chOff x="3429000" y="2438400"/>
              <a:chExt cx="1219200" cy="487681"/>
            </a:xfrm>
          </p:grpSpPr>
          <p:sp>
            <p:nvSpPr>
              <p:cNvPr id="82" name="圆角矩形 67">
                <a:extLst>
                  <a:ext uri="{FF2B5EF4-FFF2-40B4-BE49-F238E27FC236}">
                    <a16:creationId xmlns:a16="http://schemas.microsoft.com/office/drawing/2014/main" id="{7AA9CF4B-A518-444B-B493-4C41AAD7B4AF}"/>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3" name="TextBox 69">
                <a:extLst>
                  <a:ext uri="{FF2B5EF4-FFF2-40B4-BE49-F238E27FC236}">
                    <a16:creationId xmlns:a16="http://schemas.microsoft.com/office/drawing/2014/main" id="{154857F3-05EA-4E03-9FC3-22F64B60D5D1}"/>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集合竞价</a:t>
                </a:r>
              </a:p>
            </p:txBody>
          </p:sp>
        </p:grpSp>
        <p:sp>
          <p:nvSpPr>
            <p:cNvPr id="60" name="TextBox 70">
              <a:extLst>
                <a:ext uri="{FF2B5EF4-FFF2-40B4-BE49-F238E27FC236}">
                  <a16:creationId xmlns:a16="http://schemas.microsoft.com/office/drawing/2014/main" id="{986F0E1B-E0AC-4D1D-87E1-CC68AFF484D9}"/>
                </a:ext>
              </a:extLst>
            </p:cNvPr>
            <p:cNvSpPr txBox="1"/>
            <p:nvPr/>
          </p:nvSpPr>
          <p:spPr>
            <a:xfrm>
              <a:off x="3478975" y="3007425"/>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连续竞价</a:t>
              </a:r>
            </a:p>
          </p:txBody>
        </p:sp>
        <p:sp>
          <p:nvSpPr>
            <p:cNvPr id="61" name="右箭头 79">
              <a:extLst>
                <a:ext uri="{FF2B5EF4-FFF2-40B4-BE49-F238E27FC236}">
                  <a16:creationId xmlns:a16="http://schemas.microsoft.com/office/drawing/2014/main" id="{94A10007-25FA-498D-A3C2-2DD8FF3ABF52}"/>
                </a:ext>
              </a:extLst>
            </p:cNvPr>
            <p:cNvSpPr/>
            <p:nvPr/>
          </p:nvSpPr>
          <p:spPr>
            <a:xfrm>
              <a:off x="2743200" y="4607625"/>
              <a:ext cx="5334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6CA45C66-ED78-4D38-AB7F-48E199C0E086}"/>
                </a:ext>
              </a:extLst>
            </p:cNvPr>
            <p:cNvGrpSpPr/>
            <p:nvPr/>
          </p:nvGrpSpPr>
          <p:grpSpPr>
            <a:xfrm>
              <a:off x="3505200" y="4008119"/>
              <a:ext cx="5257800" cy="487681"/>
              <a:chOff x="3505200" y="3581400"/>
              <a:chExt cx="5257800" cy="487681"/>
            </a:xfrm>
          </p:grpSpPr>
          <p:grpSp>
            <p:nvGrpSpPr>
              <p:cNvPr id="70" name="组合 69">
                <a:extLst>
                  <a:ext uri="{FF2B5EF4-FFF2-40B4-BE49-F238E27FC236}">
                    <a16:creationId xmlns:a16="http://schemas.microsoft.com/office/drawing/2014/main" id="{3E869603-95C0-4F5D-8E30-7B78AA54028A}"/>
                  </a:ext>
                </a:extLst>
              </p:cNvPr>
              <p:cNvGrpSpPr/>
              <p:nvPr/>
            </p:nvGrpSpPr>
            <p:grpSpPr>
              <a:xfrm>
                <a:off x="3505200" y="3581400"/>
                <a:ext cx="1219200" cy="487681"/>
                <a:chOff x="3429000" y="2438400"/>
                <a:chExt cx="1219200" cy="487681"/>
              </a:xfrm>
            </p:grpSpPr>
            <p:sp>
              <p:nvSpPr>
                <p:cNvPr id="80" name="圆角矩形 84">
                  <a:extLst>
                    <a:ext uri="{FF2B5EF4-FFF2-40B4-BE49-F238E27FC236}">
                      <a16:creationId xmlns:a16="http://schemas.microsoft.com/office/drawing/2014/main" id="{EFE2F958-ED1A-4A32-A9F9-FF6250E2EA5D}"/>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1" name="TextBox 85">
                  <a:extLst>
                    <a:ext uri="{FF2B5EF4-FFF2-40B4-BE49-F238E27FC236}">
                      <a16:creationId xmlns:a16="http://schemas.microsoft.com/office/drawing/2014/main" id="{BA4288AA-285F-4B12-A496-E30F9F85D505}"/>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当日交割</a:t>
                  </a:r>
                </a:p>
              </p:txBody>
            </p:sp>
          </p:grpSp>
          <p:grpSp>
            <p:nvGrpSpPr>
              <p:cNvPr id="71" name="组合 70">
                <a:extLst>
                  <a:ext uri="{FF2B5EF4-FFF2-40B4-BE49-F238E27FC236}">
                    <a16:creationId xmlns:a16="http://schemas.microsoft.com/office/drawing/2014/main" id="{4C586C20-B1CF-4E09-BEDE-67D690CF2A23}"/>
                  </a:ext>
                </a:extLst>
              </p:cNvPr>
              <p:cNvGrpSpPr/>
              <p:nvPr/>
            </p:nvGrpSpPr>
            <p:grpSpPr>
              <a:xfrm>
                <a:off x="4800600" y="3581400"/>
                <a:ext cx="1219200" cy="487681"/>
                <a:chOff x="3429000" y="2438400"/>
                <a:chExt cx="1219200" cy="487681"/>
              </a:xfrm>
            </p:grpSpPr>
            <p:sp>
              <p:nvSpPr>
                <p:cNvPr id="78" name="圆角矩形 87">
                  <a:extLst>
                    <a:ext uri="{FF2B5EF4-FFF2-40B4-BE49-F238E27FC236}">
                      <a16:creationId xmlns:a16="http://schemas.microsoft.com/office/drawing/2014/main" id="{C6D52972-4ABB-4E18-8861-0FACECD9D5A1}"/>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9" name="TextBox 88">
                  <a:extLst>
                    <a:ext uri="{FF2B5EF4-FFF2-40B4-BE49-F238E27FC236}">
                      <a16:creationId xmlns:a16="http://schemas.microsoft.com/office/drawing/2014/main" id="{03EF1A4C-4459-4E8F-9475-29EF93EEA369}"/>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次日交割</a:t>
                  </a:r>
                </a:p>
              </p:txBody>
            </p:sp>
          </p:grpSp>
          <p:grpSp>
            <p:nvGrpSpPr>
              <p:cNvPr id="72" name="组合 71">
                <a:extLst>
                  <a:ext uri="{FF2B5EF4-FFF2-40B4-BE49-F238E27FC236}">
                    <a16:creationId xmlns:a16="http://schemas.microsoft.com/office/drawing/2014/main" id="{27FF8130-74D5-4A9A-B802-0D552D287C25}"/>
                  </a:ext>
                </a:extLst>
              </p:cNvPr>
              <p:cNvGrpSpPr/>
              <p:nvPr/>
            </p:nvGrpSpPr>
            <p:grpSpPr>
              <a:xfrm>
                <a:off x="6096000" y="3581400"/>
                <a:ext cx="1524000" cy="487681"/>
                <a:chOff x="3429000" y="2438400"/>
                <a:chExt cx="1524000" cy="487681"/>
              </a:xfrm>
            </p:grpSpPr>
            <p:sp>
              <p:nvSpPr>
                <p:cNvPr id="76" name="圆角矩形 90">
                  <a:extLst>
                    <a:ext uri="{FF2B5EF4-FFF2-40B4-BE49-F238E27FC236}">
                      <a16:creationId xmlns:a16="http://schemas.microsoft.com/office/drawing/2014/main" id="{EA156167-A87C-4806-90B1-E5F457F3EF0F}"/>
                    </a:ext>
                  </a:extLst>
                </p:cNvPr>
                <p:cNvSpPr/>
                <p:nvPr/>
              </p:nvSpPr>
              <p:spPr>
                <a:xfrm>
                  <a:off x="3429000" y="2438400"/>
                  <a:ext cx="13716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7" name="TextBox 91">
                  <a:extLst>
                    <a:ext uri="{FF2B5EF4-FFF2-40B4-BE49-F238E27FC236}">
                      <a16:creationId xmlns:a16="http://schemas.microsoft.com/office/drawing/2014/main" id="{B4718668-3698-4F97-998C-7D6857370732}"/>
                    </a:ext>
                  </a:extLst>
                </p:cNvPr>
                <p:cNvSpPr txBox="1"/>
                <p:nvPr/>
              </p:nvSpPr>
              <p:spPr>
                <a:xfrm>
                  <a:off x="3467100" y="2502518"/>
                  <a:ext cx="1485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第三日交割</a:t>
                  </a:r>
                </a:p>
              </p:txBody>
            </p:sp>
          </p:grpSp>
          <p:grpSp>
            <p:nvGrpSpPr>
              <p:cNvPr id="73" name="组合 72">
                <a:extLst>
                  <a:ext uri="{FF2B5EF4-FFF2-40B4-BE49-F238E27FC236}">
                    <a16:creationId xmlns:a16="http://schemas.microsoft.com/office/drawing/2014/main" id="{4F0D55A0-59EF-43EE-A71D-AEBE0784A127}"/>
                  </a:ext>
                </a:extLst>
              </p:cNvPr>
              <p:cNvGrpSpPr/>
              <p:nvPr/>
            </p:nvGrpSpPr>
            <p:grpSpPr>
              <a:xfrm>
                <a:off x="7543800" y="3581400"/>
                <a:ext cx="1219200" cy="487681"/>
                <a:chOff x="3429000" y="2438400"/>
                <a:chExt cx="1219200" cy="487681"/>
              </a:xfrm>
            </p:grpSpPr>
            <p:sp>
              <p:nvSpPr>
                <p:cNvPr id="74" name="圆角矩形 93">
                  <a:extLst>
                    <a:ext uri="{FF2B5EF4-FFF2-40B4-BE49-F238E27FC236}">
                      <a16:creationId xmlns:a16="http://schemas.microsoft.com/office/drawing/2014/main" id="{56815A5E-8793-4B44-B284-DCDA79A8D262}"/>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75" name="TextBox 94">
                  <a:extLst>
                    <a:ext uri="{FF2B5EF4-FFF2-40B4-BE49-F238E27FC236}">
                      <a16:creationId xmlns:a16="http://schemas.microsoft.com/office/drawing/2014/main" id="{7A301AEE-EBD6-4FB6-B281-D38B36827E64}"/>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例行交割</a:t>
                  </a:r>
                </a:p>
              </p:txBody>
            </p:sp>
          </p:grpSp>
        </p:grpSp>
        <p:sp>
          <p:nvSpPr>
            <p:cNvPr id="63" name="左大括号 62">
              <a:extLst>
                <a:ext uri="{FF2B5EF4-FFF2-40B4-BE49-F238E27FC236}">
                  <a16:creationId xmlns:a16="http://schemas.microsoft.com/office/drawing/2014/main" id="{D018C767-FC9C-4A55-8F2C-05686239F35A}"/>
                </a:ext>
              </a:extLst>
            </p:cNvPr>
            <p:cNvSpPr/>
            <p:nvPr/>
          </p:nvSpPr>
          <p:spPr>
            <a:xfrm>
              <a:off x="3276600" y="4298359"/>
              <a:ext cx="152400" cy="6546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0DDF382F-9419-4EC5-8866-1FADEDC4A3DF}"/>
                </a:ext>
              </a:extLst>
            </p:cNvPr>
            <p:cNvGrpSpPr/>
            <p:nvPr/>
          </p:nvGrpSpPr>
          <p:grpSpPr>
            <a:xfrm>
              <a:off x="3505200" y="4693919"/>
              <a:ext cx="1219200" cy="487681"/>
              <a:chOff x="3429000" y="2438400"/>
              <a:chExt cx="1219200" cy="487681"/>
            </a:xfrm>
          </p:grpSpPr>
          <p:sp>
            <p:nvSpPr>
              <p:cNvPr id="68" name="圆角矩形 99">
                <a:extLst>
                  <a:ext uri="{FF2B5EF4-FFF2-40B4-BE49-F238E27FC236}">
                    <a16:creationId xmlns:a16="http://schemas.microsoft.com/office/drawing/2014/main" id="{6F50DF6B-F354-406A-96BC-31F528344453}"/>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9" name="TextBox 100">
                <a:extLst>
                  <a:ext uri="{FF2B5EF4-FFF2-40B4-BE49-F238E27FC236}">
                    <a16:creationId xmlns:a16="http://schemas.microsoft.com/office/drawing/2014/main" id="{ED32265F-A767-4266-84FE-46B766C233D9}"/>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滚动交割</a:t>
                </a:r>
              </a:p>
            </p:txBody>
          </p:sp>
        </p:grpSp>
        <p:grpSp>
          <p:nvGrpSpPr>
            <p:cNvPr id="65" name="组合 64">
              <a:extLst>
                <a:ext uri="{FF2B5EF4-FFF2-40B4-BE49-F238E27FC236}">
                  <a16:creationId xmlns:a16="http://schemas.microsoft.com/office/drawing/2014/main" id="{777E1D04-F304-4AA1-9630-2ED348750FF8}"/>
                </a:ext>
              </a:extLst>
            </p:cNvPr>
            <p:cNvGrpSpPr/>
            <p:nvPr/>
          </p:nvGrpSpPr>
          <p:grpSpPr>
            <a:xfrm>
              <a:off x="4800600" y="4693919"/>
              <a:ext cx="1485900" cy="487681"/>
              <a:chOff x="3429000" y="2438400"/>
              <a:chExt cx="1219200" cy="487681"/>
            </a:xfrm>
          </p:grpSpPr>
          <p:sp>
            <p:nvSpPr>
              <p:cNvPr id="66" name="圆角矩形 102">
                <a:extLst>
                  <a:ext uri="{FF2B5EF4-FFF2-40B4-BE49-F238E27FC236}">
                    <a16:creationId xmlns:a16="http://schemas.microsoft.com/office/drawing/2014/main" id="{290DD12C-258B-4D1D-A613-4F772427899B}"/>
                  </a:ext>
                </a:extLst>
              </p:cNvPr>
              <p:cNvSpPr/>
              <p:nvPr/>
            </p:nvSpPr>
            <p:spPr>
              <a:xfrm>
                <a:off x="3429000" y="2438400"/>
                <a:ext cx="1219200" cy="4876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7" name="TextBox 103">
                <a:extLst>
                  <a:ext uri="{FF2B5EF4-FFF2-40B4-BE49-F238E27FC236}">
                    <a16:creationId xmlns:a16="http://schemas.microsoft.com/office/drawing/2014/main" id="{6541CF38-77B2-4982-8AEC-9323A1F60747}"/>
                  </a:ext>
                </a:extLst>
              </p:cNvPr>
              <p:cNvSpPr txBox="1"/>
              <p:nvPr/>
            </p:nvSpPr>
            <p:spPr>
              <a:xfrm>
                <a:off x="3467100" y="2502518"/>
                <a:ext cx="1104900"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会计日交割</a:t>
                </a:r>
              </a:p>
            </p:txBody>
          </p:sp>
        </p:grpSp>
      </p:grpSp>
    </p:spTree>
    <p:extLst>
      <p:ext uri="{BB962C8B-B14F-4D97-AF65-F5344CB8AC3E}">
        <p14:creationId xmlns:p14="http://schemas.microsoft.com/office/powerpoint/2010/main" val="394204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1" y="1205802"/>
            <a:ext cx="7208800" cy="5018875"/>
          </a:xfrm>
        </p:spPr>
        <p:txBody>
          <a:bodyPr>
            <a:noAutofit/>
          </a:bodyPr>
          <a:lstStyle/>
          <a:p>
            <a:pPr>
              <a:lnSpc>
                <a:spcPct val="100000"/>
              </a:lnSpc>
            </a:pPr>
            <a:r>
              <a:rPr lang="zh-CN" altLang="en-US" sz="1800" dirty="0">
                <a:latin typeface="宋体" panose="02010600030101010101" pitchFamily="2" charset="-122"/>
                <a:ea typeface="宋体" panose="02010600030101010101" pitchFamily="2" charset="-122"/>
              </a:rPr>
              <a:t>开户</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1800" dirty="0">
                <a:latin typeface="宋体" panose="02010600030101010101" pitchFamily="2" charset="-122"/>
                <a:ea typeface="宋体" panose="02010600030101010101" pitchFamily="2" charset="-122"/>
              </a:rPr>
              <a:t>证券账户</a:t>
            </a:r>
            <a:endParaRPr lang="en-US" altLang="zh-CN" sz="1800" dirty="0">
              <a:latin typeface="宋体" panose="02010600030101010101" pitchFamily="2" charset="-122"/>
              <a:ea typeface="宋体" panose="02010600030101010101" pitchFamily="2" charset="-122"/>
            </a:endParaRPr>
          </a:p>
          <a:p>
            <a:pPr marL="719138" indent="0">
              <a:lnSpc>
                <a:spcPct val="100000"/>
              </a:lnSpc>
              <a:buNone/>
            </a:pPr>
            <a:r>
              <a:rPr lang="zh-CN" altLang="en-US" sz="1800" dirty="0">
                <a:latin typeface="宋体" panose="02010600030101010101" pitchFamily="2" charset="-122"/>
                <a:ea typeface="宋体" panose="02010600030101010101" pitchFamily="2" charset="-122"/>
              </a:rPr>
              <a:t>投资者按照法律，法规和相关规定，在证券登记结算机构开立的用于记载投资者所持有的证券种类，数量以及相应权益和变动情况的账户</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1800" dirty="0">
                <a:latin typeface="宋体" panose="02010600030101010101" pitchFamily="2" charset="-122"/>
                <a:ea typeface="宋体" panose="02010600030101010101" pitchFamily="2" charset="-122"/>
              </a:rPr>
              <a:t>资金账户</a:t>
            </a:r>
            <a:endParaRPr lang="en-US" altLang="zh-CN" sz="1800" dirty="0">
              <a:latin typeface="宋体" panose="02010600030101010101" pitchFamily="2" charset="-122"/>
              <a:ea typeface="宋体" panose="02010600030101010101" pitchFamily="2" charset="-122"/>
            </a:endParaRPr>
          </a:p>
          <a:p>
            <a:pPr marL="719138" indent="0">
              <a:lnSpc>
                <a:spcPct val="100000"/>
              </a:lnSpc>
              <a:buNone/>
            </a:pPr>
            <a:r>
              <a:rPr lang="zh-CN" altLang="en-US" sz="1800" dirty="0">
                <a:latin typeface="宋体" panose="02010600030101010101" pitchFamily="2" charset="-122"/>
                <a:ea typeface="宋体" panose="02010600030101010101" pitchFamily="2" charset="-122"/>
              </a:rPr>
              <a:t>投资者在证券公司开立的用于记录资金变动情况和余额的专用账户</a:t>
            </a:r>
            <a:endParaRPr lang="en-US" altLang="zh-CN" sz="1800" dirty="0">
              <a:latin typeface="宋体" panose="02010600030101010101" pitchFamily="2" charset="-122"/>
              <a:ea typeface="宋体" panose="02010600030101010101" pitchFamily="2" charset="-122"/>
            </a:endParaRPr>
          </a:p>
          <a:p>
            <a:pPr marL="893763" indent="-263525">
              <a:lnSpc>
                <a:spcPct val="100000"/>
              </a:lnSpc>
              <a:buSzPct val="70000"/>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现金账户：用于交易时的资金划转</a:t>
            </a:r>
            <a:endParaRPr lang="en-US" altLang="zh-CN" sz="1800" dirty="0">
              <a:latin typeface="宋体" panose="02010600030101010101" pitchFamily="2" charset="-122"/>
              <a:ea typeface="宋体" panose="02010600030101010101" pitchFamily="2" charset="-122"/>
            </a:endParaRPr>
          </a:p>
          <a:p>
            <a:pPr marL="893763" indent="-263525">
              <a:lnSpc>
                <a:spcPct val="100000"/>
              </a:lnSpc>
              <a:buSzPct val="70000"/>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投资计划账户：客户承诺在若干年中每月或每季投入一定金额购买某种股票</a:t>
            </a:r>
            <a:endParaRPr lang="en-US" altLang="zh-CN" sz="1800" dirty="0">
              <a:latin typeface="宋体" panose="02010600030101010101" pitchFamily="2" charset="-122"/>
              <a:ea typeface="宋体" panose="02010600030101010101" pitchFamily="2" charset="-122"/>
            </a:endParaRPr>
          </a:p>
          <a:p>
            <a:pPr marL="893763" indent="-263525">
              <a:lnSpc>
                <a:spcPct val="100000"/>
              </a:lnSpc>
              <a:buSzPct val="70000"/>
              <a:buFont typeface="Wingdings" panose="05000000000000000000" pitchFamily="2" charset="2"/>
              <a:buChar char="n"/>
            </a:pPr>
            <a:r>
              <a:rPr lang="zh-CN" altLang="en-US" sz="1800" dirty="0">
                <a:latin typeface="宋体" panose="02010600030101010101" pitchFamily="2" charset="-122"/>
                <a:ea typeface="宋体" panose="02010600030101010101" pitchFamily="2" charset="-122"/>
              </a:rPr>
              <a:t>保证金账户</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即在信用交易时，交易金额与保证金之间的差额由投资银行代垫，信用金按市场利率计息，并以所购证券作为抵押</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pic>
        <p:nvPicPr>
          <p:cNvPr id="6" name="图片 5">
            <a:extLst>
              <a:ext uri="{FF2B5EF4-FFF2-40B4-BE49-F238E27FC236}">
                <a16:creationId xmlns:a16="http://schemas.microsoft.com/office/drawing/2014/main" id="{7AB16A33-441C-0A60-8306-87C341B7909B}"/>
              </a:ext>
            </a:extLst>
          </p:cNvPr>
          <p:cNvPicPr>
            <a:picLocks noChangeAspect="1"/>
          </p:cNvPicPr>
          <p:nvPr/>
        </p:nvPicPr>
        <p:blipFill>
          <a:blip r:embed="rId2"/>
          <a:stretch>
            <a:fillRect/>
          </a:stretch>
        </p:blipFill>
        <p:spPr>
          <a:xfrm>
            <a:off x="8168920" y="1219292"/>
            <a:ext cx="3428867" cy="4588933"/>
          </a:xfrm>
          <a:prstGeom prst="rect">
            <a:avLst/>
          </a:prstGeom>
        </p:spPr>
      </p:pic>
    </p:spTree>
    <p:extLst>
      <p:ext uri="{BB962C8B-B14F-4D97-AF65-F5344CB8AC3E}">
        <p14:creationId xmlns:p14="http://schemas.microsoft.com/office/powerpoint/2010/main" val="106740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grpSp>
        <p:nvGrpSpPr>
          <p:cNvPr id="6" name="组合 5">
            <a:extLst>
              <a:ext uri="{FF2B5EF4-FFF2-40B4-BE49-F238E27FC236}">
                <a16:creationId xmlns:a16="http://schemas.microsoft.com/office/drawing/2014/main" id="{0C525C5A-FD3E-4157-BD92-561CC8E419DD}"/>
              </a:ext>
            </a:extLst>
          </p:cNvPr>
          <p:cNvGrpSpPr/>
          <p:nvPr/>
        </p:nvGrpSpPr>
        <p:grpSpPr>
          <a:xfrm>
            <a:off x="2190750" y="1259335"/>
            <a:ext cx="6124261" cy="2357560"/>
            <a:chOff x="927275" y="990600"/>
            <a:chExt cx="4863925" cy="2357560"/>
          </a:xfrm>
        </p:grpSpPr>
        <p:grpSp>
          <p:nvGrpSpPr>
            <p:cNvPr id="8" name="组合 7">
              <a:extLst>
                <a:ext uri="{FF2B5EF4-FFF2-40B4-BE49-F238E27FC236}">
                  <a16:creationId xmlns:a16="http://schemas.microsoft.com/office/drawing/2014/main" id="{17502A8B-852D-48D3-97B0-70D8B8DB9C6E}"/>
                </a:ext>
              </a:extLst>
            </p:cNvPr>
            <p:cNvGrpSpPr/>
            <p:nvPr/>
          </p:nvGrpSpPr>
          <p:grpSpPr>
            <a:xfrm>
              <a:off x="927275" y="1905000"/>
              <a:ext cx="1219200" cy="461665"/>
              <a:chOff x="1213262" y="1824335"/>
              <a:chExt cx="1219200" cy="461665"/>
            </a:xfrm>
          </p:grpSpPr>
          <p:sp>
            <p:nvSpPr>
              <p:cNvPr id="29" name="圆角矩形 4">
                <a:extLst>
                  <a:ext uri="{FF2B5EF4-FFF2-40B4-BE49-F238E27FC236}">
                    <a16:creationId xmlns:a16="http://schemas.microsoft.com/office/drawing/2014/main" id="{F0DA7619-0C9D-46EF-BD4D-9BC31527FD73}"/>
                  </a:ext>
                </a:extLst>
              </p:cNvPr>
              <p:cNvSpPr/>
              <p:nvPr/>
            </p:nvSpPr>
            <p:spPr>
              <a:xfrm>
                <a:off x="1213262" y="1824335"/>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5">
                <a:extLst>
                  <a:ext uri="{FF2B5EF4-FFF2-40B4-BE49-F238E27FC236}">
                    <a16:creationId xmlns:a16="http://schemas.microsoft.com/office/drawing/2014/main" id="{98AD0D87-DB0E-49CA-A9CC-685DFD4CC6AF}"/>
                  </a:ext>
                </a:extLst>
              </p:cNvPr>
              <p:cNvSpPr txBox="1"/>
              <p:nvPr/>
            </p:nvSpPr>
            <p:spPr>
              <a:xfrm>
                <a:off x="1407225" y="1824335"/>
                <a:ext cx="9144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委托</a:t>
                </a:r>
              </a:p>
            </p:txBody>
          </p:sp>
        </p:grpSp>
        <p:sp>
          <p:nvSpPr>
            <p:cNvPr id="9" name="左大括号 8">
              <a:extLst>
                <a:ext uri="{FF2B5EF4-FFF2-40B4-BE49-F238E27FC236}">
                  <a16:creationId xmlns:a16="http://schemas.microsoft.com/office/drawing/2014/main" id="{B89880D8-2AEA-48FF-BBD4-36408EB356B9}"/>
                </a:ext>
              </a:extLst>
            </p:cNvPr>
            <p:cNvSpPr/>
            <p:nvPr/>
          </p:nvSpPr>
          <p:spPr>
            <a:xfrm>
              <a:off x="2286000" y="1066800"/>
              <a:ext cx="76200"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2E972EB2-26C7-45A2-AE9F-848B24A18E48}"/>
                </a:ext>
              </a:extLst>
            </p:cNvPr>
            <p:cNvGrpSpPr/>
            <p:nvPr/>
          </p:nvGrpSpPr>
          <p:grpSpPr>
            <a:xfrm>
              <a:off x="2514600" y="990600"/>
              <a:ext cx="3276600" cy="2357560"/>
              <a:chOff x="2819400" y="914400"/>
              <a:chExt cx="3276600" cy="2357560"/>
            </a:xfrm>
          </p:grpSpPr>
          <p:grpSp>
            <p:nvGrpSpPr>
              <p:cNvPr id="11" name="组合 10">
                <a:extLst>
                  <a:ext uri="{FF2B5EF4-FFF2-40B4-BE49-F238E27FC236}">
                    <a16:creationId xmlns:a16="http://schemas.microsoft.com/office/drawing/2014/main" id="{7DE7708C-077E-4BBB-8863-A00BC56369F2}"/>
                  </a:ext>
                </a:extLst>
              </p:cNvPr>
              <p:cNvGrpSpPr/>
              <p:nvPr/>
            </p:nvGrpSpPr>
            <p:grpSpPr>
              <a:xfrm>
                <a:off x="2819400" y="914400"/>
                <a:ext cx="3276600" cy="400110"/>
                <a:chOff x="2819400" y="914400"/>
                <a:chExt cx="3276600" cy="400110"/>
              </a:xfrm>
            </p:grpSpPr>
            <p:sp>
              <p:nvSpPr>
                <p:cNvPr id="27" name="圆角矩形 7">
                  <a:extLst>
                    <a:ext uri="{FF2B5EF4-FFF2-40B4-BE49-F238E27FC236}">
                      <a16:creationId xmlns:a16="http://schemas.microsoft.com/office/drawing/2014/main" id="{AB2D1E5A-84FC-43FF-A04C-F4AE2A8ABE8B}"/>
                    </a:ext>
                  </a:extLst>
                </p:cNvPr>
                <p:cNvSpPr/>
                <p:nvPr/>
              </p:nvSpPr>
              <p:spPr>
                <a:xfrm>
                  <a:off x="2819400" y="914400"/>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8" name="TextBox 8">
                  <a:extLst>
                    <a:ext uri="{FF2B5EF4-FFF2-40B4-BE49-F238E27FC236}">
                      <a16:creationId xmlns:a16="http://schemas.microsoft.com/office/drawing/2014/main" id="{1F3F9124-C98C-444F-85E5-E707EAFE4338}"/>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投资者的证券账号和资金账号</a:t>
                  </a:r>
                </a:p>
              </p:txBody>
            </p:sp>
          </p:grpSp>
          <p:grpSp>
            <p:nvGrpSpPr>
              <p:cNvPr id="12" name="组合 11">
                <a:extLst>
                  <a:ext uri="{FF2B5EF4-FFF2-40B4-BE49-F238E27FC236}">
                    <a16:creationId xmlns:a16="http://schemas.microsoft.com/office/drawing/2014/main" id="{8EAA79B0-13A6-40B0-9475-BE0F0859EF53}"/>
                  </a:ext>
                </a:extLst>
              </p:cNvPr>
              <p:cNvGrpSpPr/>
              <p:nvPr/>
            </p:nvGrpSpPr>
            <p:grpSpPr>
              <a:xfrm>
                <a:off x="2819400" y="1307068"/>
                <a:ext cx="3276600" cy="400110"/>
                <a:chOff x="2819400" y="914400"/>
                <a:chExt cx="3276600" cy="400110"/>
              </a:xfrm>
            </p:grpSpPr>
            <p:sp>
              <p:nvSpPr>
                <p:cNvPr id="25" name="圆角矩形 11">
                  <a:extLst>
                    <a:ext uri="{FF2B5EF4-FFF2-40B4-BE49-F238E27FC236}">
                      <a16:creationId xmlns:a16="http://schemas.microsoft.com/office/drawing/2014/main" id="{CBC8941A-B998-4D95-990F-56930A9D1AB3}"/>
                    </a:ext>
                  </a:extLst>
                </p:cNvPr>
                <p:cNvSpPr/>
                <p:nvPr/>
              </p:nvSpPr>
              <p:spPr>
                <a:xfrm>
                  <a:off x="2819400" y="914400"/>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6" name="TextBox 12">
                  <a:extLst>
                    <a:ext uri="{FF2B5EF4-FFF2-40B4-BE49-F238E27FC236}">
                      <a16:creationId xmlns:a16="http://schemas.microsoft.com/office/drawing/2014/main" id="{CF7C37DC-1CE8-47F7-9634-BA123BDABBCE}"/>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交易的方向，买进</a:t>
                  </a:r>
                  <a:r>
                    <a:rPr lang="en-US" altLang="zh-CN" sz="2000" dirty="0">
                      <a:latin typeface="宋体" panose="02010600030101010101" pitchFamily="2" charset="-122"/>
                      <a:ea typeface="宋体" panose="02010600030101010101" pitchFamily="2" charset="-122"/>
                    </a:rPr>
                    <a:t>or</a:t>
                  </a:r>
                  <a:r>
                    <a:rPr lang="zh-CN" altLang="en-US" sz="2000" dirty="0">
                      <a:latin typeface="宋体" panose="02010600030101010101" pitchFamily="2" charset="-122"/>
                      <a:ea typeface="宋体" panose="02010600030101010101" pitchFamily="2" charset="-122"/>
                    </a:rPr>
                    <a:t>卖出</a:t>
                  </a:r>
                </a:p>
              </p:txBody>
            </p:sp>
          </p:grpSp>
          <p:grpSp>
            <p:nvGrpSpPr>
              <p:cNvPr id="13" name="组合 12">
                <a:extLst>
                  <a:ext uri="{FF2B5EF4-FFF2-40B4-BE49-F238E27FC236}">
                    <a16:creationId xmlns:a16="http://schemas.microsoft.com/office/drawing/2014/main" id="{38C2CE16-84D9-47F1-8BFE-5289A8C46BEA}"/>
                  </a:ext>
                </a:extLst>
              </p:cNvPr>
              <p:cNvGrpSpPr/>
              <p:nvPr/>
            </p:nvGrpSpPr>
            <p:grpSpPr>
              <a:xfrm>
                <a:off x="2819400" y="1688275"/>
                <a:ext cx="3276600" cy="411985"/>
                <a:chOff x="2819400" y="902525"/>
                <a:chExt cx="3276600" cy="411985"/>
              </a:xfrm>
            </p:grpSpPr>
            <p:sp>
              <p:nvSpPr>
                <p:cNvPr id="23" name="圆角矩形 14">
                  <a:extLst>
                    <a:ext uri="{FF2B5EF4-FFF2-40B4-BE49-F238E27FC236}">
                      <a16:creationId xmlns:a16="http://schemas.microsoft.com/office/drawing/2014/main" id="{C59D1F27-4284-4BB5-9A30-E49CDC3F933F}"/>
                    </a:ext>
                  </a:extLst>
                </p:cNvPr>
                <p:cNvSpPr/>
                <p:nvPr/>
              </p:nvSpPr>
              <p:spPr>
                <a:xfrm>
                  <a:off x="2819400" y="902525"/>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4" name="TextBox 15">
                  <a:extLst>
                    <a:ext uri="{FF2B5EF4-FFF2-40B4-BE49-F238E27FC236}">
                      <a16:creationId xmlns:a16="http://schemas.microsoft.com/office/drawing/2014/main" id="{8B9DB9BC-425D-4361-A7A8-266BC6E9D8A2}"/>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买卖证券的名称及代码</a:t>
                  </a:r>
                </a:p>
              </p:txBody>
            </p:sp>
          </p:grpSp>
          <p:grpSp>
            <p:nvGrpSpPr>
              <p:cNvPr id="14" name="组合 13">
                <a:extLst>
                  <a:ext uri="{FF2B5EF4-FFF2-40B4-BE49-F238E27FC236}">
                    <a16:creationId xmlns:a16="http://schemas.microsoft.com/office/drawing/2014/main" id="{42F6E5FB-20F8-449D-90E6-6587AD583A07}"/>
                  </a:ext>
                </a:extLst>
              </p:cNvPr>
              <p:cNvGrpSpPr/>
              <p:nvPr/>
            </p:nvGrpSpPr>
            <p:grpSpPr>
              <a:xfrm>
                <a:off x="2819400" y="2085893"/>
                <a:ext cx="3276600" cy="400110"/>
                <a:chOff x="2819400" y="914400"/>
                <a:chExt cx="3276600" cy="400110"/>
              </a:xfrm>
            </p:grpSpPr>
            <p:sp>
              <p:nvSpPr>
                <p:cNvPr id="21" name="圆角矩形 17">
                  <a:extLst>
                    <a:ext uri="{FF2B5EF4-FFF2-40B4-BE49-F238E27FC236}">
                      <a16:creationId xmlns:a16="http://schemas.microsoft.com/office/drawing/2014/main" id="{256F2276-8B0E-4C35-95C5-DB3397D29B42}"/>
                    </a:ext>
                  </a:extLst>
                </p:cNvPr>
                <p:cNvSpPr/>
                <p:nvPr/>
              </p:nvSpPr>
              <p:spPr>
                <a:xfrm>
                  <a:off x="2819400" y="914400"/>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2" name="TextBox 18">
                  <a:extLst>
                    <a:ext uri="{FF2B5EF4-FFF2-40B4-BE49-F238E27FC236}">
                      <a16:creationId xmlns:a16="http://schemas.microsoft.com/office/drawing/2014/main" id="{D54F0618-1BE2-4582-9598-F824732133FD}"/>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买卖证券的数量</a:t>
                  </a:r>
                </a:p>
              </p:txBody>
            </p:sp>
          </p:grpSp>
          <p:grpSp>
            <p:nvGrpSpPr>
              <p:cNvPr id="15" name="组合 14">
                <a:extLst>
                  <a:ext uri="{FF2B5EF4-FFF2-40B4-BE49-F238E27FC236}">
                    <a16:creationId xmlns:a16="http://schemas.microsoft.com/office/drawing/2014/main" id="{00A3772F-9D35-47A1-A3D0-B66665FAF382}"/>
                  </a:ext>
                </a:extLst>
              </p:cNvPr>
              <p:cNvGrpSpPr/>
              <p:nvPr/>
            </p:nvGrpSpPr>
            <p:grpSpPr>
              <a:xfrm>
                <a:off x="2819400" y="2478768"/>
                <a:ext cx="3276600" cy="400110"/>
                <a:chOff x="2819400" y="914400"/>
                <a:chExt cx="3276600" cy="400110"/>
              </a:xfrm>
            </p:grpSpPr>
            <p:sp>
              <p:nvSpPr>
                <p:cNvPr id="19" name="圆角矩形 20">
                  <a:extLst>
                    <a:ext uri="{FF2B5EF4-FFF2-40B4-BE49-F238E27FC236}">
                      <a16:creationId xmlns:a16="http://schemas.microsoft.com/office/drawing/2014/main" id="{FB5BEFE1-0DB0-45AF-99D4-142DFF895B0C}"/>
                    </a:ext>
                  </a:extLst>
                </p:cNvPr>
                <p:cNvSpPr/>
                <p:nvPr/>
              </p:nvSpPr>
              <p:spPr>
                <a:xfrm>
                  <a:off x="2819400" y="914400"/>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0" name="TextBox 21">
                  <a:extLst>
                    <a:ext uri="{FF2B5EF4-FFF2-40B4-BE49-F238E27FC236}">
                      <a16:creationId xmlns:a16="http://schemas.microsoft.com/office/drawing/2014/main" id="{F86C78E6-72A6-46FE-8CB4-6839F8430652}"/>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出价方式和价格幅度</a:t>
                  </a:r>
                </a:p>
              </p:txBody>
            </p:sp>
          </p:grpSp>
          <p:grpSp>
            <p:nvGrpSpPr>
              <p:cNvPr id="16" name="组合 15">
                <a:extLst>
                  <a:ext uri="{FF2B5EF4-FFF2-40B4-BE49-F238E27FC236}">
                    <a16:creationId xmlns:a16="http://schemas.microsoft.com/office/drawing/2014/main" id="{096541DF-627A-47CD-92A1-BC98396EBCEA}"/>
                  </a:ext>
                </a:extLst>
              </p:cNvPr>
              <p:cNvGrpSpPr/>
              <p:nvPr/>
            </p:nvGrpSpPr>
            <p:grpSpPr>
              <a:xfrm>
                <a:off x="2819400" y="2871850"/>
                <a:ext cx="3276600" cy="400110"/>
                <a:chOff x="2819400" y="914400"/>
                <a:chExt cx="3276600" cy="400110"/>
              </a:xfrm>
            </p:grpSpPr>
            <p:sp>
              <p:nvSpPr>
                <p:cNvPr id="17" name="圆角矩形 23">
                  <a:extLst>
                    <a:ext uri="{FF2B5EF4-FFF2-40B4-BE49-F238E27FC236}">
                      <a16:creationId xmlns:a16="http://schemas.microsoft.com/office/drawing/2014/main" id="{4871D411-0CB2-4286-8198-906A21754F50}"/>
                    </a:ext>
                  </a:extLst>
                </p:cNvPr>
                <p:cNvSpPr/>
                <p:nvPr/>
              </p:nvSpPr>
              <p:spPr>
                <a:xfrm>
                  <a:off x="2819400" y="914400"/>
                  <a:ext cx="3276600" cy="355556"/>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8" name="TextBox 24">
                  <a:extLst>
                    <a:ext uri="{FF2B5EF4-FFF2-40B4-BE49-F238E27FC236}">
                      <a16:creationId xmlns:a16="http://schemas.microsoft.com/office/drawing/2014/main" id="{57B58580-D57E-41BC-9750-600742AC0ECD}"/>
                    </a:ext>
                  </a:extLst>
                </p:cNvPr>
                <p:cNvSpPr txBox="1"/>
                <p:nvPr/>
              </p:nvSpPr>
              <p:spPr>
                <a:xfrm>
                  <a:off x="2878778" y="914400"/>
                  <a:ext cx="3217222"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委托有效期</a:t>
                  </a:r>
                </a:p>
              </p:txBody>
            </p:sp>
          </p:grpSp>
        </p:grpSp>
      </p:grpSp>
      <p:grpSp>
        <p:nvGrpSpPr>
          <p:cNvPr id="31" name="组合 30">
            <a:extLst>
              <a:ext uri="{FF2B5EF4-FFF2-40B4-BE49-F238E27FC236}">
                <a16:creationId xmlns:a16="http://schemas.microsoft.com/office/drawing/2014/main" id="{AD24BEDC-13E4-4218-A9E9-B2B76EF86DDF}"/>
              </a:ext>
            </a:extLst>
          </p:cNvPr>
          <p:cNvGrpSpPr/>
          <p:nvPr/>
        </p:nvGrpSpPr>
        <p:grpSpPr>
          <a:xfrm>
            <a:off x="2190750" y="4276970"/>
            <a:ext cx="8164076" cy="1911750"/>
            <a:chOff x="914400" y="3729335"/>
            <a:chExt cx="7200900" cy="1911750"/>
          </a:xfrm>
        </p:grpSpPr>
        <p:grpSp>
          <p:nvGrpSpPr>
            <p:cNvPr id="32" name="组合 31">
              <a:extLst>
                <a:ext uri="{FF2B5EF4-FFF2-40B4-BE49-F238E27FC236}">
                  <a16:creationId xmlns:a16="http://schemas.microsoft.com/office/drawing/2014/main" id="{FF420151-839E-4792-A9F0-AFD3A550BFAE}"/>
                </a:ext>
              </a:extLst>
            </p:cNvPr>
            <p:cNvGrpSpPr/>
            <p:nvPr/>
          </p:nvGrpSpPr>
          <p:grpSpPr>
            <a:xfrm>
              <a:off x="914400" y="3729335"/>
              <a:ext cx="1219200" cy="461665"/>
              <a:chOff x="914400" y="3729335"/>
              <a:chExt cx="1219200" cy="461665"/>
            </a:xfrm>
          </p:grpSpPr>
          <p:sp>
            <p:nvSpPr>
              <p:cNvPr id="69" name="圆角矩形 28">
                <a:extLst>
                  <a:ext uri="{FF2B5EF4-FFF2-40B4-BE49-F238E27FC236}">
                    <a16:creationId xmlns:a16="http://schemas.microsoft.com/office/drawing/2014/main" id="{9F34FFC5-FB85-43AA-8C34-9BE44A89B2C4}"/>
                  </a:ext>
                </a:extLst>
              </p:cNvPr>
              <p:cNvSpPr/>
              <p:nvPr/>
            </p:nvSpPr>
            <p:spPr>
              <a:xfrm>
                <a:off x="914400" y="37338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extBox 29">
                <a:extLst>
                  <a:ext uri="{FF2B5EF4-FFF2-40B4-BE49-F238E27FC236}">
                    <a16:creationId xmlns:a16="http://schemas.microsoft.com/office/drawing/2014/main" id="{145118F8-1FBD-40B5-BE13-1402A2C13F0F}"/>
                  </a:ext>
                </a:extLst>
              </p:cNvPr>
              <p:cNvSpPr txBox="1"/>
              <p:nvPr/>
            </p:nvSpPr>
            <p:spPr>
              <a:xfrm>
                <a:off x="1066800" y="3729335"/>
                <a:ext cx="9144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形式</a:t>
                </a:r>
              </a:p>
            </p:txBody>
          </p:sp>
        </p:grpSp>
        <p:grpSp>
          <p:nvGrpSpPr>
            <p:cNvPr id="33" name="组合 32">
              <a:extLst>
                <a:ext uri="{FF2B5EF4-FFF2-40B4-BE49-F238E27FC236}">
                  <a16:creationId xmlns:a16="http://schemas.microsoft.com/office/drawing/2014/main" id="{177F7078-DE80-400A-874C-7385BEF5C2E4}"/>
                </a:ext>
              </a:extLst>
            </p:cNvPr>
            <p:cNvGrpSpPr/>
            <p:nvPr/>
          </p:nvGrpSpPr>
          <p:grpSpPr>
            <a:xfrm>
              <a:off x="914400" y="4312919"/>
              <a:ext cx="1219200" cy="413766"/>
              <a:chOff x="914400" y="4312919"/>
              <a:chExt cx="1219200" cy="413766"/>
            </a:xfrm>
          </p:grpSpPr>
          <p:sp>
            <p:nvSpPr>
              <p:cNvPr id="67" name="圆角矩形 30">
                <a:extLst>
                  <a:ext uri="{FF2B5EF4-FFF2-40B4-BE49-F238E27FC236}">
                    <a16:creationId xmlns:a16="http://schemas.microsoft.com/office/drawing/2014/main" id="{7DFC74AE-9ADC-4174-8E8D-F78D04C7B51A}"/>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8" name="TextBox 31">
                <a:extLst>
                  <a:ext uri="{FF2B5EF4-FFF2-40B4-BE49-F238E27FC236}">
                    <a16:creationId xmlns:a16="http://schemas.microsoft.com/office/drawing/2014/main" id="{7D6AA0C9-E982-4B39-96B5-31860784359B}"/>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电话委托</a:t>
                </a:r>
              </a:p>
            </p:txBody>
          </p:sp>
        </p:grpSp>
        <p:grpSp>
          <p:nvGrpSpPr>
            <p:cNvPr id="34" name="组合 33">
              <a:extLst>
                <a:ext uri="{FF2B5EF4-FFF2-40B4-BE49-F238E27FC236}">
                  <a16:creationId xmlns:a16="http://schemas.microsoft.com/office/drawing/2014/main" id="{32C7BE40-A21C-4C3F-B40C-6B9B3A837C4B}"/>
                </a:ext>
              </a:extLst>
            </p:cNvPr>
            <p:cNvGrpSpPr/>
            <p:nvPr/>
          </p:nvGrpSpPr>
          <p:grpSpPr>
            <a:xfrm>
              <a:off x="914400" y="4770119"/>
              <a:ext cx="1219200" cy="413766"/>
              <a:chOff x="914400" y="4312919"/>
              <a:chExt cx="1219200" cy="413766"/>
            </a:xfrm>
          </p:grpSpPr>
          <p:sp>
            <p:nvSpPr>
              <p:cNvPr id="65" name="圆角矩形 34">
                <a:extLst>
                  <a:ext uri="{FF2B5EF4-FFF2-40B4-BE49-F238E27FC236}">
                    <a16:creationId xmlns:a16="http://schemas.microsoft.com/office/drawing/2014/main" id="{80C9B3FA-1736-4C3F-A825-037B3A20E6BA}"/>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6" name="TextBox 35">
                <a:extLst>
                  <a:ext uri="{FF2B5EF4-FFF2-40B4-BE49-F238E27FC236}">
                    <a16:creationId xmlns:a16="http://schemas.microsoft.com/office/drawing/2014/main" id="{50E1B7D1-07CF-4336-90DE-42821C325645}"/>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柜台委托</a:t>
                </a:r>
              </a:p>
            </p:txBody>
          </p:sp>
        </p:grpSp>
        <p:grpSp>
          <p:nvGrpSpPr>
            <p:cNvPr id="35" name="组合 34">
              <a:extLst>
                <a:ext uri="{FF2B5EF4-FFF2-40B4-BE49-F238E27FC236}">
                  <a16:creationId xmlns:a16="http://schemas.microsoft.com/office/drawing/2014/main" id="{E620CB75-71A2-45B3-9646-74960DDD0AD4}"/>
                </a:ext>
              </a:extLst>
            </p:cNvPr>
            <p:cNvGrpSpPr/>
            <p:nvPr/>
          </p:nvGrpSpPr>
          <p:grpSpPr>
            <a:xfrm>
              <a:off x="914400" y="5227319"/>
              <a:ext cx="1219200" cy="413766"/>
              <a:chOff x="914400" y="4312919"/>
              <a:chExt cx="1219200" cy="413766"/>
            </a:xfrm>
          </p:grpSpPr>
          <p:sp>
            <p:nvSpPr>
              <p:cNvPr id="63" name="圆角矩形 37">
                <a:extLst>
                  <a:ext uri="{FF2B5EF4-FFF2-40B4-BE49-F238E27FC236}">
                    <a16:creationId xmlns:a16="http://schemas.microsoft.com/office/drawing/2014/main" id="{C8559311-6879-4574-85A8-36B70CAA3B44}"/>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4" name="TextBox 38">
                <a:extLst>
                  <a:ext uri="{FF2B5EF4-FFF2-40B4-BE49-F238E27FC236}">
                    <a16:creationId xmlns:a16="http://schemas.microsoft.com/office/drawing/2014/main" id="{6933070D-148B-4AB2-9AB7-0DAFE5DD0891}"/>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网上委托</a:t>
                </a:r>
              </a:p>
            </p:txBody>
          </p:sp>
        </p:grpSp>
        <p:grpSp>
          <p:nvGrpSpPr>
            <p:cNvPr id="36" name="组合 35">
              <a:extLst>
                <a:ext uri="{FF2B5EF4-FFF2-40B4-BE49-F238E27FC236}">
                  <a16:creationId xmlns:a16="http://schemas.microsoft.com/office/drawing/2014/main" id="{93276DE4-4A54-4F5F-99EC-BA9576CD7059}"/>
                </a:ext>
              </a:extLst>
            </p:cNvPr>
            <p:cNvGrpSpPr/>
            <p:nvPr/>
          </p:nvGrpSpPr>
          <p:grpSpPr>
            <a:xfrm>
              <a:off x="2590800" y="3729335"/>
              <a:ext cx="1219200" cy="461665"/>
              <a:chOff x="914400" y="3729335"/>
              <a:chExt cx="1219200" cy="461665"/>
            </a:xfrm>
          </p:grpSpPr>
          <p:sp>
            <p:nvSpPr>
              <p:cNvPr id="61" name="圆角矩形 41">
                <a:extLst>
                  <a:ext uri="{FF2B5EF4-FFF2-40B4-BE49-F238E27FC236}">
                    <a16:creationId xmlns:a16="http://schemas.microsoft.com/office/drawing/2014/main" id="{E9C810CB-10F2-4832-AD1F-34D1DD773637}"/>
                  </a:ext>
                </a:extLst>
              </p:cNvPr>
              <p:cNvSpPr/>
              <p:nvPr/>
            </p:nvSpPr>
            <p:spPr>
              <a:xfrm>
                <a:off x="914400" y="37338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42">
                <a:extLst>
                  <a:ext uri="{FF2B5EF4-FFF2-40B4-BE49-F238E27FC236}">
                    <a16:creationId xmlns:a16="http://schemas.microsoft.com/office/drawing/2014/main" id="{322AE1AA-0C62-4A64-BD1D-F29294A4DB32}"/>
                  </a:ext>
                </a:extLst>
              </p:cNvPr>
              <p:cNvSpPr txBox="1"/>
              <p:nvPr/>
            </p:nvSpPr>
            <p:spPr>
              <a:xfrm>
                <a:off x="1066800" y="3729335"/>
                <a:ext cx="9144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价格</a:t>
                </a:r>
              </a:p>
            </p:txBody>
          </p:sp>
        </p:grpSp>
        <p:grpSp>
          <p:nvGrpSpPr>
            <p:cNvPr id="37" name="组合 36">
              <a:extLst>
                <a:ext uri="{FF2B5EF4-FFF2-40B4-BE49-F238E27FC236}">
                  <a16:creationId xmlns:a16="http://schemas.microsoft.com/office/drawing/2014/main" id="{341107BC-AFC1-48B0-95D4-82DB39D561BC}"/>
                </a:ext>
              </a:extLst>
            </p:cNvPr>
            <p:cNvGrpSpPr/>
            <p:nvPr/>
          </p:nvGrpSpPr>
          <p:grpSpPr>
            <a:xfrm>
              <a:off x="2590800" y="4302825"/>
              <a:ext cx="1219200" cy="413766"/>
              <a:chOff x="914400" y="4312919"/>
              <a:chExt cx="1219200" cy="413766"/>
            </a:xfrm>
          </p:grpSpPr>
          <p:sp>
            <p:nvSpPr>
              <p:cNvPr id="59" name="圆角矩形 44">
                <a:extLst>
                  <a:ext uri="{FF2B5EF4-FFF2-40B4-BE49-F238E27FC236}">
                    <a16:creationId xmlns:a16="http://schemas.microsoft.com/office/drawing/2014/main" id="{02DAF9C7-4CE3-4982-8D3B-7F505EE05EF1}"/>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60" name="TextBox 45">
                <a:extLst>
                  <a:ext uri="{FF2B5EF4-FFF2-40B4-BE49-F238E27FC236}">
                    <a16:creationId xmlns:a16="http://schemas.microsoft.com/office/drawing/2014/main" id="{52662B2B-1538-40B0-AD9A-799308533ABE}"/>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市价委托</a:t>
                </a:r>
              </a:p>
            </p:txBody>
          </p:sp>
        </p:grpSp>
        <p:grpSp>
          <p:nvGrpSpPr>
            <p:cNvPr id="38" name="组合 37">
              <a:extLst>
                <a:ext uri="{FF2B5EF4-FFF2-40B4-BE49-F238E27FC236}">
                  <a16:creationId xmlns:a16="http://schemas.microsoft.com/office/drawing/2014/main" id="{F1F4B4E7-896D-44F0-929B-7D876FD0E3B3}"/>
                </a:ext>
              </a:extLst>
            </p:cNvPr>
            <p:cNvGrpSpPr/>
            <p:nvPr/>
          </p:nvGrpSpPr>
          <p:grpSpPr>
            <a:xfrm>
              <a:off x="2602675" y="4770119"/>
              <a:ext cx="1219200" cy="413766"/>
              <a:chOff x="914400" y="4312919"/>
              <a:chExt cx="1219200" cy="413766"/>
            </a:xfrm>
          </p:grpSpPr>
          <p:sp>
            <p:nvSpPr>
              <p:cNvPr id="57" name="圆角矩形 47">
                <a:extLst>
                  <a:ext uri="{FF2B5EF4-FFF2-40B4-BE49-F238E27FC236}">
                    <a16:creationId xmlns:a16="http://schemas.microsoft.com/office/drawing/2014/main" id="{38CFB282-9489-4D85-A022-88AF55871DA9}"/>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8" name="TextBox 48">
                <a:extLst>
                  <a:ext uri="{FF2B5EF4-FFF2-40B4-BE49-F238E27FC236}">
                    <a16:creationId xmlns:a16="http://schemas.microsoft.com/office/drawing/2014/main" id="{0CD832CC-E86F-4B43-BBD4-3FFCA98ED127}"/>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限价委托</a:t>
                </a:r>
              </a:p>
            </p:txBody>
          </p:sp>
        </p:grpSp>
        <p:grpSp>
          <p:nvGrpSpPr>
            <p:cNvPr id="39" name="组合 38">
              <a:extLst>
                <a:ext uri="{FF2B5EF4-FFF2-40B4-BE49-F238E27FC236}">
                  <a16:creationId xmlns:a16="http://schemas.microsoft.com/office/drawing/2014/main" id="{0DA9D0FF-B4BD-4859-AAEB-5B8BE631EF92}"/>
                </a:ext>
              </a:extLst>
            </p:cNvPr>
            <p:cNvGrpSpPr/>
            <p:nvPr/>
          </p:nvGrpSpPr>
          <p:grpSpPr>
            <a:xfrm>
              <a:off x="4267200" y="3734285"/>
              <a:ext cx="1524000" cy="461665"/>
              <a:chOff x="914400" y="3729335"/>
              <a:chExt cx="1219200" cy="461665"/>
            </a:xfrm>
          </p:grpSpPr>
          <p:sp>
            <p:nvSpPr>
              <p:cNvPr id="55" name="圆角矩形 50">
                <a:extLst>
                  <a:ext uri="{FF2B5EF4-FFF2-40B4-BE49-F238E27FC236}">
                    <a16:creationId xmlns:a16="http://schemas.microsoft.com/office/drawing/2014/main" id="{0120FAA1-B172-4C47-9AF8-BA05DC2E1B74}"/>
                  </a:ext>
                </a:extLst>
              </p:cNvPr>
              <p:cNvSpPr/>
              <p:nvPr/>
            </p:nvSpPr>
            <p:spPr>
              <a:xfrm>
                <a:off x="914400" y="37338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1">
                <a:extLst>
                  <a:ext uri="{FF2B5EF4-FFF2-40B4-BE49-F238E27FC236}">
                    <a16:creationId xmlns:a16="http://schemas.microsoft.com/office/drawing/2014/main" id="{F431C4CD-AB77-41EF-89E2-797B77665B6B}"/>
                  </a:ext>
                </a:extLst>
              </p:cNvPr>
              <p:cNvSpPr txBox="1"/>
              <p:nvPr/>
            </p:nvSpPr>
            <p:spPr>
              <a:xfrm>
                <a:off x="1066800" y="3729335"/>
                <a:ext cx="9144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有效期</a:t>
                </a:r>
              </a:p>
            </p:txBody>
          </p:sp>
        </p:grpSp>
        <p:grpSp>
          <p:nvGrpSpPr>
            <p:cNvPr id="40" name="组合 39">
              <a:extLst>
                <a:ext uri="{FF2B5EF4-FFF2-40B4-BE49-F238E27FC236}">
                  <a16:creationId xmlns:a16="http://schemas.microsoft.com/office/drawing/2014/main" id="{9EF85652-53A6-47AE-B09C-11FA9C12D7EF}"/>
                </a:ext>
              </a:extLst>
            </p:cNvPr>
            <p:cNvGrpSpPr/>
            <p:nvPr/>
          </p:nvGrpSpPr>
          <p:grpSpPr>
            <a:xfrm>
              <a:off x="4272150" y="4312919"/>
              <a:ext cx="2128650" cy="413766"/>
              <a:chOff x="914400" y="4312919"/>
              <a:chExt cx="1219200" cy="413766"/>
            </a:xfrm>
          </p:grpSpPr>
          <p:sp>
            <p:nvSpPr>
              <p:cNvPr id="53" name="圆角矩形 53">
                <a:extLst>
                  <a:ext uri="{FF2B5EF4-FFF2-40B4-BE49-F238E27FC236}">
                    <a16:creationId xmlns:a16="http://schemas.microsoft.com/office/drawing/2014/main" id="{C448B0DC-6F36-416E-BAEA-DA8B5E859DBC}"/>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4" name="TextBox 54">
                <a:extLst>
                  <a:ext uri="{FF2B5EF4-FFF2-40B4-BE49-F238E27FC236}">
                    <a16:creationId xmlns:a16="http://schemas.microsoft.com/office/drawing/2014/main" id="{72F01938-F4F0-4F93-A5DF-922FB8294E1F}"/>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当日有效委托</a:t>
                </a:r>
              </a:p>
            </p:txBody>
          </p:sp>
        </p:grpSp>
        <p:grpSp>
          <p:nvGrpSpPr>
            <p:cNvPr id="41" name="组合 40">
              <a:extLst>
                <a:ext uri="{FF2B5EF4-FFF2-40B4-BE49-F238E27FC236}">
                  <a16:creationId xmlns:a16="http://schemas.microsoft.com/office/drawing/2014/main" id="{E34A976C-73DA-448C-802E-4EDAC397B341}"/>
                </a:ext>
              </a:extLst>
            </p:cNvPr>
            <p:cNvGrpSpPr/>
            <p:nvPr/>
          </p:nvGrpSpPr>
          <p:grpSpPr>
            <a:xfrm>
              <a:off x="4290950" y="4778913"/>
              <a:ext cx="2109850" cy="413766"/>
              <a:chOff x="914400" y="4312919"/>
              <a:chExt cx="1219200" cy="413766"/>
            </a:xfrm>
          </p:grpSpPr>
          <p:sp>
            <p:nvSpPr>
              <p:cNvPr id="51" name="圆角矩形 56">
                <a:extLst>
                  <a:ext uri="{FF2B5EF4-FFF2-40B4-BE49-F238E27FC236}">
                    <a16:creationId xmlns:a16="http://schemas.microsoft.com/office/drawing/2014/main" id="{724D7277-8CCA-466E-9C72-D101D96AD4C9}"/>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52" name="TextBox 57">
                <a:extLst>
                  <a:ext uri="{FF2B5EF4-FFF2-40B4-BE49-F238E27FC236}">
                    <a16:creationId xmlns:a16="http://schemas.microsoft.com/office/drawing/2014/main" id="{DF00371F-0074-47F4-8621-F06CF9D09582}"/>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五日内有效委托</a:t>
                </a:r>
              </a:p>
            </p:txBody>
          </p:sp>
        </p:grpSp>
        <p:grpSp>
          <p:nvGrpSpPr>
            <p:cNvPr id="42" name="组合 41">
              <a:extLst>
                <a:ext uri="{FF2B5EF4-FFF2-40B4-BE49-F238E27FC236}">
                  <a16:creationId xmlns:a16="http://schemas.microsoft.com/office/drawing/2014/main" id="{20F7CF20-1887-4B5C-9BBA-68222CA8B1C9}"/>
                </a:ext>
              </a:extLst>
            </p:cNvPr>
            <p:cNvGrpSpPr/>
            <p:nvPr/>
          </p:nvGrpSpPr>
          <p:grpSpPr>
            <a:xfrm>
              <a:off x="6781800" y="3741003"/>
              <a:ext cx="1333500" cy="461665"/>
              <a:chOff x="914400" y="3729335"/>
              <a:chExt cx="1219200" cy="461665"/>
            </a:xfrm>
          </p:grpSpPr>
          <p:sp>
            <p:nvSpPr>
              <p:cNvPr id="49" name="圆角矩形 59">
                <a:extLst>
                  <a:ext uri="{FF2B5EF4-FFF2-40B4-BE49-F238E27FC236}">
                    <a16:creationId xmlns:a16="http://schemas.microsoft.com/office/drawing/2014/main" id="{47949E3F-568D-47AD-BCF6-464F2F9DE3A9}"/>
                  </a:ext>
                </a:extLst>
              </p:cNvPr>
              <p:cNvSpPr/>
              <p:nvPr/>
            </p:nvSpPr>
            <p:spPr>
              <a:xfrm>
                <a:off x="914400" y="3733800"/>
                <a:ext cx="1219200" cy="4572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TextBox 60">
                <a:extLst>
                  <a:ext uri="{FF2B5EF4-FFF2-40B4-BE49-F238E27FC236}">
                    <a16:creationId xmlns:a16="http://schemas.microsoft.com/office/drawing/2014/main" id="{3F237BB6-FFF8-4DD1-8C6E-1DD427A846DB}"/>
                  </a:ext>
                </a:extLst>
              </p:cNvPr>
              <p:cNvSpPr txBox="1"/>
              <p:nvPr/>
            </p:nvSpPr>
            <p:spPr>
              <a:xfrm>
                <a:off x="1066800" y="3729335"/>
                <a:ext cx="914400" cy="461665"/>
              </a:xfrm>
              <a:prstGeom prst="rect">
                <a:avLst/>
              </a:prstGeom>
              <a:noFill/>
            </p:spPr>
            <p:txBody>
              <a:bodyPr wrap="square" rtlCol="0">
                <a:spAutoFit/>
              </a:bodyPr>
              <a:lstStyle/>
              <a:p>
                <a:r>
                  <a:rPr lang="zh-CN" altLang="en-US" sz="2400" b="1" dirty="0">
                    <a:solidFill>
                      <a:schemeClr val="bg1"/>
                    </a:solidFill>
                    <a:latin typeface="宋体" panose="02010600030101010101" pitchFamily="2" charset="-122"/>
                    <a:ea typeface="宋体" panose="02010600030101010101" pitchFamily="2" charset="-122"/>
                  </a:rPr>
                  <a:t>数量</a:t>
                </a:r>
              </a:p>
            </p:txBody>
          </p:sp>
        </p:grpSp>
        <p:grpSp>
          <p:nvGrpSpPr>
            <p:cNvPr id="43" name="组合 42">
              <a:extLst>
                <a:ext uri="{FF2B5EF4-FFF2-40B4-BE49-F238E27FC236}">
                  <a16:creationId xmlns:a16="http://schemas.microsoft.com/office/drawing/2014/main" id="{F06F5C86-3981-4F29-BD1C-CD92A39006D2}"/>
                </a:ext>
              </a:extLst>
            </p:cNvPr>
            <p:cNvGrpSpPr/>
            <p:nvPr/>
          </p:nvGrpSpPr>
          <p:grpSpPr>
            <a:xfrm>
              <a:off x="6781800" y="4331525"/>
              <a:ext cx="1219200" cy="413766"/>
              <a:chOff x="914400" y="4312919"/>
              <a:chExt cx="1219200" cy="413766"/>
            </a:xfrm>
          </p:grpSpPr>
          <p:sp>
            <p:nvSpPr>
              <p:cNvPr id="47" name="圆角矩形 62">
                <a:extLst>
                  <a:ext uri="{FF2B5EF4-FFF2-40B4-BE49-F238E27FC236}">
                    <a16:creationId xmlns:a16="http://schemas.microsoft.com/office/drawing/2014/main" id="{130BF575-AE8A-4305-BAE3-4DCD931F4DB6}"/>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8" name="TextBox 63">
                <a:extLst>
                  <a:ext uri="{FF2B5EF4-FFF2-40B4-BE49-F238E27FC236}">
                    <a16:creationId xmlns:a16="http://schemas.microsoft.com/office/drawing/2014/main" id="{D0320DB9-6944-42F4-8742-A757DA37000D}"/>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整数委托</a:t>
                </a:r>
              </a:p>
            </p:txBody>
          </p:sp>
        </p:grpSp>
        <p:grpSp>
          <p:nvGrpSpPr>
            <p:cNvPr id="44" name="组合 43">
              <a:extLst>
                <a:ext uri="{FF2B5EF4-FFF2-40B4-BE49-F238E27FC236}">
                  <a16:creationId xmlns:a16="http://schemas.microsoft.com/office/drawing/2014/main" id="{E41FBC34-AAED-477C-9532-2422E49A58AF}"/>
                </a:ext>
              </a:extLst>
            </p:cNvPr>
            <p:cNvGrpSpPr/>
            <p:nvPr/>
          </p:nvGrpSpPr>
          <p:grpSpPr>
            <a:xfrm>
              <a:off x="6781800" y="4786944"/>
              <a:ext cx="1219200" cy="413766"/>
              <a:chOff x="914400" y="4312919"/>
              <a:chExt cx="1219200" cy="413766"/>
            </a:xfrm>
          </p:grpSpPr>
          <p:sp>
            <p:nvSpPr>
              <p:cNvPr id="45" name="圆角矩形 65">
                <a:extLst>
                  <a:ext uri="{FF2B5EF4-FFF2-40B4-BE49-F238E27FC236}">
                    <a16:creationId xmlns:a16="http://schemas.microsoft.com/office/drawing/2014/main" id="{1CB7D30D-3D98-40E9-8445-692BB485DACA}"/>
                  </a:ext>
                </a:extLst>
              </p:cNvPr>
              <p:cNvSpPr/>
              <p:nvPr/>
            </p:nvSpPr>
            <p:spPr>
              <a:xfrm>
                <a:off x="914400" y="4312919"/>
                <a:ext cx="1219200" cy="411481"/>
              </a:xfrm>
              <a:prstGeom prst="roundRect">
                <a:avLst/>
              </a:prstGeom>
              <a:solidFill>
                <a:srgbClr val="FFC000"/>
              </a:solid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6" name="TextBox 66">
                <a:extLst>
                  <a:ext uri="{FF2B5EF4-FFF2-40B4-BE49-F238E27FC236}">
                    <a16:creationId xmlns:a16="http://schemas.microsoft.com/office/drawing/2014/main" id="{F0B33C9E-69C5-43D0-B9E8-65220B59C4DF}"/>
                  </a:ext>
                </a:extLst>
              </p:cNvPr>
              <p:cNvSpPr txBox="1"/>
              <p:nvPr/>
            </p:nvSpPr>
            <p:spPr>
              <a:xfrm>
                <a:off x="926275" y="4326575"/>
                <a:ext cx="1155875" cy="400110"/>
              </a:xfrm>
              <a:prstGeom prst="rect">
                <a:avLst/>
              </a:prstGeom>
              <a:noFill/>
            </p:spPr>
            <p:txBody>
              <a:bodyPr wrap="square" rtlCol="0">
                <a:spAutoFit/>
              </a:bodyPr>
              <a:lstStyle/>
              <a:p>
                <a:r>
                  <a:rPr lang="zh-CN" altLang="en-US" sz="2000" b="1" dirty="0">
                    <a:solidFill>
                      <a:schemeClr val="bg1"/>
                    </a:solidFill>
                    <a:latin typeface="宋体" panose="02010600030101010101" pitchFamily="2" charset="-122"/>
                    <a:ea typeface="宋体" panose="02010600030101010101" pitchFamily="2" charset="-122"/>
                  </a:rPr>
                  <a:t>零数委托</a:t>
                </a:r>
              </a:p>
            </p:txBody>
          </p:sp>
        </p:grpSp>
      </p:grpSp>
    </p:spTree>
    <p:extLst>
      <p:ext uri="{BB962C8B-B14F-4D97-AF65-F5344CB8AC3E}">
        <p14:creationId xmlns:p14="http://schemas.microsoft.com/office/powerpoint/2010/main" val="3397368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委托指令</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市价指令（</a:t>
            </a:r>
            <a:r>
              <a:rPr lang="en-US" altLang="zh-CN" sz="2000" dirty="0">
                <a:latin typeface="宋体" panose="02010600030101010101" pitchFamily="2" charset="-122"/>
                <a:ea typeface="宋体" panose="02010600030101010101" pitchFamily="2" charset="-122"/>
              </a:rPr>
              <a:t>Market Order</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投资者指令经纪人按照当前市场价格买入或者卖出一定数量的证券</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缺点：股票价格在指令发出和指令执行之间反向变动</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限价指令（</a:t>
            </a:r>
            <a:r>
              <a:rPr lang="en-US" altLang="zh-CN" sz="2000" dirty="0">
                <a:latin typeface="宋体" panose="02010600030101010101" pitchFamily="2" charset="-122"/>
                <a:ea typeface="宋体" panose="02010600030101010101" pitchFamily="2" charset="-122"/>
              </a:rPr>
              <a:t>Limit Order</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买入限价指令：投资者指令经纪人买入一定数量的证券，但是买入价不得高于投资者指定价格</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卖出限价指令：投资者指令经纪人卖出一定数量的证券，但是卖出价不得低于指定价格。</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缺点：指令可能不能成交。</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pic>
        <p:nvPicPr>
          <p:cNvPr id="13" name="图片 12">
            <a:extLst>
              <a:ext uri="{FF2B5EF4-FFF2-40B4-BE49-F238E27FC236}">
                <a16:creationId xmlns:a16="http://schemas.microsoft.com/office/drawing/2014/main" id="{BC6A739C-8FE4-BC6A-3461-B0ECD7076738}"/>
              </a:ext>
            </a:extLst>
          </p:cNvPr>
          <p:cNvPicPr>
            <a:picLocks noChangeAspect="1"/>
          </p:cNvPicPr>
          <p:nvPr/>
        </p:nvPicPr>
        <p:blipFill>
          <a:blip r:embed="rId2"/>
          <a:stretch>
            <a:fillRect/>
          </a:stretch>
        </p:blipFill>
        <p:spPr>
          <a:xfrm>
            <a:off x="9036073" y="4951452"/>
            <a:ext cx="1663147" cy="1821920"/>
          </a:xfrm>
          <a:prstGeom prst="rect">
            <a:avLst/>
          </a:prstGeom>
        </p:spPr>
      </p:pic>
    </p:spTree>
    <p:extLst>
      <p:ext uri="{BB962C8B-B14F-4D97-AF65-F5344CB8AC3E}">
        <p14:creationId xmlns:p14="http://schemas.microsoft.com/office/powerpoint/2010/main" val="2355668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委托指令</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止损指令（</a:t>
            </a:r>
            <a:r>
              <a:rPr lang="en-US" altLang="zh-CN" sz="2000" dirty="0">
                <a:latin typeface="宋体" panose="02010600030101010101" pitchFamily="2" charset="-122"/>
                <a:ea typeface="宋体" panose="02010600030101010101" pitchFamily="2" charset="-122"/>
              </a:rPr>
              <a:t>Stop Order</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投资者指令经纪人在证券价格到达一定水平的时候，立即以市价按投资者指定的数量买入或者卖出。</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买入止损指令：市场价格达到或者高于某设定价格时买入</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卖出止损指令：市场价格达到或者低于某设定价格时卖出</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优点：投资者不能持续看盘时可以运用止损指令，可以达到维持最小收益和最大损失的目的</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缺点：短期内的股价波动；触发后是市价指令，可能股票价格在指令发出和指令执行之间反向变动</a:t>
            </a:r>
            <a:endParaRPr lang="en-US" altLang="zh-CN" sz="2000" dirty="0">
              <a:latin typeface="宋体" panose="02010600030101010101" pitchFamily="2" charset="-122"/>
              <a:ea typeface="宋体" panose="02010600030101010101" pitchFamily="2" charset="-122"/>
            </a:endParaRPr>
          </a:p>
          <a:p>
            <a:pPr>
              <a:lnSpc>
                <a:spcPct val="100000"/>
              </a:lnSpc>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558871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委托指令</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定价即时委托指令（</a:t>
            </a:r>
            <a:r>
              <a:rPr lang="en-US" altLang="zh-CN" sz="2000" dirty="0">
                <a:latin typeface="宋体" panose="02010600030101010101" pitchFamily="2" charset="-122"/>
                <a:ea typeface="宋体" panose="02010600030101010101" pitchFamily="2" charset="-122"/>
              </a:rPr>
              <a:t>Immediate or Cancel)</a:t>
            </a:r>
          </a:p>
          <a:p>
            <a:pPr marL="719138" indent="0">
              <a:lnSpc>
                <a:spcPct val="100000"/>
              </a:lnSpc>
              <a:buNone/>
            </a:pPr>
            <a:r>
              <a:rPr lang="zh-CN" altLang="en-US" sz="2000" dirty="0">
                <a:latin typeface="宋体" panose="02010600030101010101" pitchFamily="2" charset="-122"/>
                <a:ea typeface="宋体" panose="02010600030101010101" pitchFamily="2" charset="-122"/>
              </a:rPr>
              <a:t>如果限价指令不能在市场上立即全额成交，那么该指令所剩余的未成交部分就撤销。</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定价全额即时委托指令（</a:t>
            </a:r>
            <a:r>
              <a:rPr lang="en-US" altLang="zh-CN" sz="2000" dirty="0">
                <a:latin typeface="宋体" panose="02010600030101010101" pitchFamily="2" charset="-122"/>
                <a:ea typeface="宋体" panose="02010600030101010101" pitchFamily="2" charset="-122"/>
              </a:rPr>
              <a:t>Fill or Kill</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zh-CN" altLang="en-US" sz="2000" dirty="0">
                <a:latin typeface="宋体" panose="02010600030101010101" pitchFamily="2" charset="-122"/>
                <a:ea typeface="宋体" panose="02010600030101010101" pitchFamily="2" charset="-122"/>
              </a:rPr>
              <a:t>如果限价指令不能在市场上立即全额成交，那么该指令就将取消。</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开市或者收市委托指令（</a:t>
            </a:r>
            <a:r>
              <a:rPr lang="en-US" altLang="zh-CN" sz="2000" dirty="0">
                <a:latin typeface="宋体" panose="02010600030101010101" pitchFamily="2" charset="-122"/>
                <a:ea typeface="宋体" panose="02010600030101010101" pitchFamily="2" charset="-122"/>
              </a:rPr>
              <a:t>Market at Open or Close)</a:t>
            </a:r>
          </a:p>
          <a:p>
            <a:pPr marL="719138" indent="0">
              <a:lnSpc>
                <a:spcPct val="100000"/>
              </a:lnSpc>
              <a:buNone/>
            </a:pPr>
            <a:r>
              <a:rPr lang="zh-CN" altLang="en-US" sz="2000" dirty="0">
                <a:latin typeface="宋体" panose="02010600030101010101" pitchFamily="2" charset="-122"/>
                <a:ea typeface="宋体" panose="02010600030101010101" pitchFamily="2" charset="-122"/>
              </a:rPr>
              <a:t>投资者指令经纪商在开市或者收市时，按照市价或者限价买卖证券。</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spTree>
    <p:extLst>
      <p:ext uri="{BB962C8B-B14F-4D97-AF65-F5344CB8AC3E}">
        <p14:creationId xmlns:p14="http://schemas.microsoft.com/office/powerpoint/2010/main" val="2610599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成交</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grpSp>
        <p:nvGrpSpPr>
          <p:cNvPr id="6" name="组合 5">
            <a:extLst>
              <a:ext uri="{FF2B5EF4-FFF2-40B4-BE49-F238E27FC236}">
                <a16:creationId xmlns:a16="http://schemas.microsoft.com/office/drawing/2014/main" id="{D6F1BAC7-8203-48DC-9F25-8E5AC370E6E2}"/>
              </a:ext>
            </a:extLst>
          </p:cNvPr>
          <p:cNvGrpSpPr/>
          <p:nvPr/>
        </p:nvGrpSpPr>
        <p:grpSpPr>
          <a:xfrm>
            <a:off x="1431890" y="2081910"/>
            <a:ext cx="9159073" cy="3118111"/>
            <a:chOff x="463550" y="1916113"/>
            <a:chExt cx="8077200" cy="2881312"/>
          </a:xfrm>
        </p:grpSpPr>
        <p:sp>
          <p:nvSpPr>
            <p:cNvPr id="8" name="Rectangle 2">
              <a:extLst>
                <a:ext uri="{FF2B5EF4-FFF2-40B4-BE49-F238E27FC236}">
                  <a16:creationId xmlns:a16="http://schemas.microsoft.com/office/drawing/2014/main" id="{A3EBE046-64A4-4D49-A220-9BA09C41EC82}"/>
                </a:ext>
              </a:extLst>
            </p:cNvPr>
            <p:cNvSpPr>
              <a:spLocks noChangeArrowheads="1"/>
            </p:cNvSpPr>
            <p:nvPr/>
          </p:nvSpPr>
          <p:spPr bwMode="auto">
            <a:xfrm>
              <a:off x="7667625" y="2420938"/>
              <a:ext cx="8731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卖方二 </a:t>
              </a:r>
            </a:p>
          </p:txBody>
        </p:sp>
        <p:sp>
          <p:nvSpPr>
            <p:cNvPr id="9" name="Rectangle 3">
              <a:extLst>
                <a:ext uri="{FF2B5EF4-FFF2-40B4-BE49-F238E27FC236}">
                  <a16:creationId xmlns:a16="http://schemas.microsoft.com/office/drawing/2014/main" id="{10686339-B4AE-4342-98DC-E98A3ED3F86A}"/>
                </a:ext>
              </a:extLst>
            </p:cNvPr>
            <p:cNvSpPr>
              <a:spLocks noChangeArrowheads="1"/>
            </p:cNvSpPr>
            <p:nvPr/>
          </p:nvSpPr>
          <p:spPr bwMode="auto">
            <a:xfrm>
              <a:off x="7667625" y="2924175"/>
              <a:ext cx="873125"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卖方三 </a:t>
              </a:r>
            </a:p>
          </p:txBody>
        </p:sp>
        <p:sp>
          <p:nvSpPr>
            <p:cNvPr id="10" name="Rectangle 4">
              <a:extLst>
                <a:ext uri="{FF2B5EF4-FFF2-40B4-BE49-F238E27FC236}">
                  <a16:creationId xmlns:a16="http://schemas.microsoft.com/office/drawing/2014/main" id="{306601BE-7AFB-4C04-8AFA-832F6A06CA07}"/>
                </a:ext>
              </a:extLst>
            </p:cNvPr>
            <p:cNvSpPr>
              <a:spLocks noChangeArrowheads="1"/>
            </p:cNvSpPr>
            <p:nvPr/>
          </p:nvSpPr>
          <p:spPr bwMode="auto">
            <a:xfrm>
              <a:off x="7667625" y="3429000"/>
              <a:ext cx="873125"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卖方四 </a:t>
              </a:r>
            </a:p>
          </p:txBody>
        </p:sp>
        <p:sp>
          <p:nvSpPr>
            <p:cNvPr id="11" name="Rectangle 5">
              <a:extLst>
                <a:ext uri="{FF2B5EF4-FFF2-40B4-BE49-F238E27FC236}">
                  <a16:creationId xmlns:a16="http://schemas.microsoft.com/office/drawing/2014/main" id="{7A03137F-DD34-44B1-ADC3-D9A5946AA451}"/>
                </a:ext>
              </a:extLst>
            </p:cNvPr>
            <p:cNvSpPr>
              <a:spLocks noChangeArrowheads="1"/>
            </p:cNvSpPr>
            <p:nvPr/>
          </p:nvSpPr>
          <p:spPr bwMode="auto">
            <a:xfrm>
              <a:off x="7667625" y="3932238"/>
              <a:ext cx="8731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卖方五 </a:t>
              </a:r>
            </a:p>
          </p:txBody>
        </p:sp>
        <p:sp>
          <p:nvSpPr>
            <p:cNvPr id="12" name="Rectangle 6">
              <a:extLst>
                <a:ext uri="{FF2B5EF4-FFF2-40B4-BE49-F238E27FC236}">
                  <a16:creationId xmlns:a16="http://schemas.microsoft.com/office/drawing/2014/main" id="{FF287CC8-9493-4DB5-8FB8-EA1F44B51ABC}"/>
                </a:ext>
              </a:extLst>
            </p:cNvPr>
            <p:cNvSpPr>
              <a:spLocks noChangeArrowheads="1"/>
            </p:cNvSpPr>
            <p:nvPr/>
          </p:nvSpPr>
          <p:spPr bwMode="auto">
            <a:xfrm>
              <a:off x="7667625" y="4437063"/>
              <a:ext cx="8731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卖方六 </a:t>
              </a:r>
            </a:p>
          </p:txBody>
        </p:sp>
        <p:sp>
          <p:nvSpPr>
            <p:cNvPr id="13" name="Rectangle 7">
              <a:extLst>
                <a:ext uri="{FF2B5EF4-FFF2-40B4-BE49-F238E27FC236}">
                  <a16:creationId xmlns:a16="http://schemas.microsoft.com/office/drawing/2014/main" id="{95F55581-0D20-46F8-B0D8-DFAB76ADBB82}"/>
                </a:ext>
              </a:extLst>
            </p:cNvPr>
            <p:cNvSpPr>
              <a:spLocks noChangeArrowheads="1"/>
            </p:cNvSpPr>
            <p:nvPr/>
          </p:nvSpPr>
          <p:spPr bwMode="auto">
            <a:xfrm>
              <a:off x="7667625" y="1916113"/>
              <a:ext cx="8731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卖方一 </a:t>
              </a:r>
            </a:p>
          </p:txBody>
        </p:sp>
        <p:sp>
          <p:nvSpPr>
            <p:cNvPr id="14" name="AutoShape 8">
              <a:extLst>
                <a:ext uri="{FF2B5EF4-FFF2-40B4-BE49-F238E27FC236}">
                  <a16:creationId xmlns:a16="http://schemas.microsoft.com/office/drawing/2014/main" id="{DDD77E0A-3561-4E3B-B516-14873C327080}"/>
                </a:ext>
              </a:extLst>
            </p:cNvPr>
            <p:cNvSpPr>
              <a:spLocks noChangeArrowheads="1"/>
            </p:cNvSpPr>
            <p:nvPr/>
          </p:nvSpPr>
          <p:spPr bwMode="auto">
            <a:xfrm>
              <a:off x="3708400" y="2781300"/>
              <a:ext cx="1441450" cy="1152525"/>
            </a:xfrm>
            <a:prstGeom prst="plus">
              <a:avLst>
                <a:gd name="adj" fmla="val 25000"/>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交易所主机</a:t>
              </a:r>
            </a:p>
          </p:txBody>
        </p:sp>
        <p:sp>
          <p:nvSpPr>
            <p:cNvPr id="15" name="Rectangle 9">
              <a:extLst>
                <a:ext uri="{FF2B5EF4-FFF2-40B4-BE49-F238E27FC236}">
                  <a16:creationId xmlns:a16="http://schemas.microsoft.com/office/drawing/2014/main" id="{595556AB-1CBE-4E94-8DDA-36DCCEB5B133}"/>
                </a:ext>
              </a:extLst>
            </p:cNvPr>
            <p:cNvSpPr>
              <a:spLocks noChangeArrowheads="1"/>
            </p:cNvSpPr>
            <p:nvPr/>
          </p:nvSpPr>
          <p:spPr bwMode="auto">
            <a:xfrm>
              <a:off x="1763713" y="2133600"/>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 </a:t>
              </a:r>
            </a:p>
          </p:txBody>
        </p:sp>
        <p:sp>
          <p:nvSpPr>
            <p:cNvPr id="16" name="Rectangle 10">
              <a:extLst>
                <a:ext uri="{FF2B5EF4-FFF2-40B4-BE49-F238E27FC236}">
                  <a16:creationId xmlns:a16="http://schemas.microsoft.com/office/drawing/2014/main" id="{64124C16-03AD-4DF1-B3F9-DBCEB893E46E}"/>
                </a:ext>
              </a:extLst>
            </p:cNvPr>
            <p:cNvSpPr>
              <a:spLocks noChangeArrowheads="1"/>
            </p:cNvSpPr>
            <p:nvPr/>
          </p:nvSpPr>
          <p:spPr bwMode="auto">
            <a:xfrm>
              <a:off x="1763713" y="3141663"/>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 </a:t>
              </a:r>
            </a:p>
          </p:txBody>
        </p:sp>
        <p:sp>
          <p:nvSpPr>
            <p:cNvPr id="17" name="Rectangle 11">
              <a:extLst>
                <a:ext uri="{FF2B5EF4-FFF2-40B4-BE49-F238E27FC236}">
                  <a16:creationId xmlns:a16="http://schemas.microsoft.com/office/drawing/2014/main" id="{747E6A22-8402-4969-8C20-1EC59EC72C11}"/>
                </a:ext>
              </a:extLst>
            </p:cNvPr>
            <p:cNvSpPr>
              <a:spLocks noChangeArrowheads="1"/>
            </p:cNvSpPr>
            <p:nvPr/>
          </p:nvSpPr>
          <p:spPr bwMode="auto">
            <a:xfrm>
              <a:off x="1763713" y="4149725"/>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 </a:t>
              </a:r>
            </a:p>
          </p:txBody>
        </p:sp>
        <p:sp>
          <p:nvSpPr>
            <p:cNvPr id="18" name="Rectangle 13">
              <a:extLst>
                <a:ext uri="{FF2B5EF4-FFF2-40B4-BE49-F238E27FC236}">
                  <a16:creationId xmlns:a16="http://schemas.microsoft.com/office/drawing/2014/main" id="{96C89B9A-A3CB-4A50-A775-9176EFB259D7}"/>
                </a:ext>
              </a:extLst>
            </p:cNvPr>
            <p:cNvSpPr>
              <a:spLocks noChangeArrowheads="1"/>
            </p:cNvSpPr>
            <p:nvPr/>
          </p:nvSpPr>
          <p:spPr bwMode="auto">
            <a:xfrm>
              <a:off x="463550" y="1916113"/>
              <a:ext cx="7969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买方六 </a:t>
              </a:r>
            </a:p>
          </p:txBody>
        </p:sp>
        <p:sp>
          <p:nvSpPr>
            <p:cNvPr id="19" name="Rectangle 14">
              <a:extLst>
                <a:ext uri="{FF2B5EF4-FFF2-40B4-BE49-F238E27FC236}">
                  <a16:creationId xmlns:a16="http://schemas.microsoft.com/office/drawing/2014/main" id="{5C62DFFC-B8A1-4CF6-A65B-987B5C1A37A7}"/>
                </a:ext>
              </a:extLst>
            </p:cNvPr>
            <p:cNvSpPr>
              <a:spLocks noChangeArrowheads="1"/>
            </p:cNvSpPr>
            <p:nvPr/>
          </p:nvSpPr>
          <p:spPr bwMode="auto">
            <a:xfrm>
              <a:off x="463550" y="2420938"/>
              <a:ext cx="796925"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买方五</a:t>
              </a:r>
              <a:r>
                <a:rPr lang="zh-CN" altLang="en-US" dirty="0">
                  <a:latin typeface="+mn-ea"/>
                </a:rPr>
                <a:t> </a:t>
              </a:r>
            </a:p>
          </p:txBody>
        </p:sp>
        <p:cxnSp>
          <p:nvCxnSpPr>
            <p:cNvPr id="20" name="AutoShape 15">
              <a:extLst>
                <a:ext uri="{FF2B5EF4-FFF2-40B4-BE49-F238E27FC236}">
                  <a16:creationId xmlns:a16="http://schemas.microsoft.com/office/drawing/2014/main" id="{C82F696B-B6C6-4A29-B2F2-2FAE62865869}"/>
                </a:ext>
              </a:extLst>
            </p:cNvPr>
            <p:cNvCxnSpPr>
              <a:cxnSpLocks noChangeShapeType="1"/>
              <a:stCxn id="18" idx="3"/>
              <a:endCxn id="15" idx="1"/>
            </p:cNvCxnSpPr>
            <p:nvPr/>
          </p:nvCxnSpPr>
          <p:spPr bwMode="auto">
            <a:xfrm>
              <a:off x="1260475" y="2096294"/>
              <a:ext cx="503238" cy="253206"/>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6">
              <a:extLst>
                <a:ext uri="{FF2B5EF4-FFF2-40B4-BE49-F238E27FC236}">
                  <a16:creationId xmlns:a16="http://schemas.microsoft.com/office/drawing/2014/main" id="{52190EC6-122E-477C-B4ED-60BE072038E0}"/>
                </a:ext>
              </a:extLst>
            </p:cNvPr>
            <p:cNvCxnSpPr>
              <a:cxnSpLocks noChangeShapeType="1"/>
              <a:stCxn id="19" idx="3"/>
              <a:endCxn id="15" idx="1"/>
            </p:cNvCxnSpPr>
            <p:nvPr/>
          </p:nvCxnSpPr>
          <p:spPr bwMode="auto">
            <a:xfrm flipV="1">
              <a:off x="1260475" y="2349500"/>
              <a:ext cx="503238" cy="251619"/>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7">
              <a:extLst>
                <a:ext uri="{FF2B5EF4-FFF2-40B4-BE49-F238E27FC236}">
                  <a16:creationId xmlns:a16="http://schemas.microsoft.com/office/drawing/2014/main" id="{86BFB75E-E8FF-4DB2-8DF9-5005F0151D6A}"/>
                </a:ext>
              </a:extLst>
            </p:cNvPr>
            <p:cNvCxnSpPr>
              <a:cxnSpLocks noChangeShapeType="1"/>
              <a:stCxn id="38" idx="3"/>
              <a:endCxn id="16" idx="1"/>
            </p:cNvCxnSpPr>
            <p:nvPr/>
          </p:nvCxnSpPr>
          <p:spPr bwMode="auto">
            <a:xfrm>
              <a:off x="1258889" y="3104357"/>
              <a:ext cx="504824" cy="253206"/>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18">
              <a:extLst>
                <a:ext uri="{FF2B5EF4-FFF2-40B4-BE49-F238E27FC236}">
                  <a16:creationId xmlns:a16="http://schemas.microsoft.com/office/drawing/2014/main" id="{3751758A-A47C-4E6A-8ECA-A6869E3822BA}"/>
                </a:ext>
              </a:extLst>
            </p:cNvPr>
            <p:cNvCxnSpPr>
              <a:cxnSpLocks noChangeShapeType="1"/>
              <a:stCxn id="39" idx="3"/>
              <a:endCxn id="16" idx="1"/>
            </p:cNvCxnSpPr>
            <p:nvPr/>
          </p:nvCxnSpPr>
          <p:spPr bwMode="auto">
            <a:xfrm flipV="1">
              <a:off x="1260475" y="3357563"/>
              <a:ext cx="503238" cy="251619"/>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19">
              <a:extLst>
                <a:ext uri="{FF2B5EF4-FFF2-40B4-BE49-F238E27FC236}">
                  <a16:creationId xmlns:a16="http://schemas.microsoft.com/office/drawing/2014/main" id="{C19EE881-8F0F-4ED7-9175-BAD9BE2F2191}"/>
                </a:ext>
              </a:extLst>
            </p:cNvPr>
            <p:cNvCxnSpPr>
              <a:cxnSpLocks noChangeShapeType="1"/>
              <a:stCxn id="40" idx="3"/>
              <a:endCxn id="17" idx="1"/>
            </p:cNvCxnSpPr>
            <p:nvPr/>
          </p:nvCxnSpPr>
          <p:spPr bwMode="auto">
            <a:xfrm>
              <a:off x="1260476" y="4114007"/>
              <a:ext cx="503237" cy="251618"/>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20">
              <a:extLst>
                <a:ext uri="{FF2B5EF4-FFF2-40B4-BE49-F238E27FC236}">
                  <a16:creationId xmlns:a16="http://schemas.microsoft.com/office/drawing/2014/main" id="{164985E2-18C4-4313-826B-F99AB63CB63F}"/>
                </a:ext>
              </a:extLst>
            </p:cNvPr>
            <p:cNvCxnSpPr>
              <a:cxnSpLocks noChangeShapeType="1"/>
              <a:stCxn id="41" idx="3"/>
              <a:endCxn id="17" idx="1"/>
            </p:cNvCxnSpPr>
            <p:nvPr/>
          </p:nvCxnSpPr>
          <p:spPr bwMode="auto">
            <a:xfrm flipV="1">
              <a:off x="1258889" y="4365625"/>
              <a:ext cx="504824" cy="251619"/>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1">
              <a:extLst>
                <a:ext uri="{FF2B5EF4-FFF2-40B4-BE49-F238E27FC236}">
                  <a16:creationId xmlns:a16="http://schemas.microsoft.com/office/drawing/2014/main" id="{DBFF6B16-C4FA-4E63-8480-A8E8FE147DBB}"/>
                </a:ext>
              </a:extLst>
            </p:cNvPr>
            <p:cNvCxnSpPr>
              <a:cxnSpLocks noChangeShapeType="1"/>
              <a:stCxn id="15" idx="3"/>
              <a:endCxn id="14" idx="1"/>
            </p:cNvCxnSpPr>
            <p:nvPr/>
          </p:nvCxnSpPr>
          <p:spPr bwMode="auto">
            <a:xfrm>
              <a:off x="3059113" y="2349500"/>
              <a:ext cx="649287" cy="1008063"/>
            </a:xfrm>
            <a:prstGeom prst="bentConnector3">
              <a:avLst>
                <a:gd name="adj1" fmla="val 4988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22">
              <a:extLst>
                <a:ext uri="{FF2B5EF4-FFF2-40B4-BE49-F238E27FC236}">
                  <a16:creationId xmlns:a16="http://schemas.microsoft.com/office/drawing/2014/main" id="{59488A48-C391-4563-96CF-895C49699683}"/>
                </a:ext>
              </a:extLst>
            </p:cNvPr>
            <p:cNvCxnSpPr>
              <a:cxnSpLocks noChangeShapeType="1"/>
              <a:stCxn id="16" idx="3"/>
              <a:endCxn id="14" idx="1"/>
            </p:cNvCxnSpPr>
            <p:nvPr/>
          </p:nvCxnSpPr>
          <p:spPr bwMode="auto">
            <a:xfrm>
              <a:off x="3059113" y="3357563"/>
              <a:ext cx="649287"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23">
              <a:extLst>
                <a:ext uri="{FF2B5EF4-FFF2-40B4-BE49-F238E27FC236}">
                  <a16:creationId xmlns:a16="http://schemas.microsoft.com/office/drawing/2014/main" id="{993160A9-EB23-453F-BAA0-B391EFEA97F5}"/>
                </a:ext>
              </a:extLst>
            </p:cNvPr>
            <p:cNvCxnSpPr>
              <a:cxnSpLocks noChangeShapeType="1"/>
              <a:stCxn id="17" idx="3"/>
              <a:endCxn id="14" idx="1"/>
            </p:cNvCxnSpPr>
            <p:nvPr/>
          </p:nvCxnSpPr>
          <p:spPr bwMode="auto">
            <a:xfrm flipV="1">
              <a:off x="3059113" y="3357563"/>
              <a:ext cx="649287" cy="1008062"/>
            </a:xfrm>
            <a:prstGeom prst="bentConnector3">
              <a:avLst>
                <a:gd name="adj1" fmla="val 4988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4">
              <a:extLst>
                <a:ext uri="{FF2B5EF4-FFF2-40B4-BE49-F238E27FC236}">
                  <a16:creationId xmlns:a16="http://schemas.microsoft.com/office/drawing/2014/main" id="{3FF11CB2-BE92-49B2-A730-331FFE715DFA}"/>
                </a:ext>
              </a:extLst>
            </p:cNvPr>
            <p:cNvCxnSpPr>
              <a:cxnSpLocks noChangeShapeType="1"/>
              <a:stCxn id="13" idx="1"/>
              <a:endCxn id="42" idx="3"/>
            </p:cNvCxnSpPr>
            <p:nvPr/>
          </p:nvCxnSpPr>
          <p:spPr bwMode="auto">
            <a:xfrm rot="10800000" flipV="1">
              <a:off x="7091363" y="2096294"/>
              <a:ext cx="576262" cy="253206"/>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5">
              <a:extLst>
                <a:ext uri="{FF2B5EF4-FFF2-40B4-BE49-F238E27FC236}">
                  <a16:creationId xmlns:a16="http://schemas.microsoft.com/office/drawing/2014/main" id="{3E736519-0E26-4612-93B5-9539E98C0134}"/>
                </a:ext>
              </a:extLst>
            </p:cNvPr>
            <p:cNvCxnSpPr>
              <a:cxnSpLocks noChangeShapeType="1"/>
              <a:stCxn id="8" idx="1"/>
            </p:cNvCxnSpPr>
            <p:nvPr/>
          </p:nvCxnSpPr>
          <p:spPr bwMode="auto">
            <a:xfrm rot="10800000">
              <a:off x="7092951" y="2349501"/>
              <a:ext cx="574674" cy="251618"/>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6">
              <a:extLst>
                <a:ext uri="{FF2B5EF4-FFF2-40B4-BE49-F238E27FC236}">
                  <a16:creationId xmlns:a16="http://schemas.microsoft.com/office/drawing/2014/main" id="{957BF3DC-F206-4BD6-A1B2-70B19BD300CA}"/>
                </a:ext>
              </a:extLst>
            </p:cNvPr>
            <p:cNvCxnSpPr>
              <a:cxnSpLocks noChangeShapeType="1"/>
              <a:stCxn id="9" idx="1"/>
              <a:endCxn id="43" idx="3"/>
            </p:cNvCxnSpPr>
            <p:nvPr/>
          </p:nvCxnSpPr>
          <p:spPr bwMode="auto">
            <a:xfrm rot="10800000" flipV="1">
              <a:off x="7091363" y="3104357"/>
              <a:ext cx="576262" cy="253206"/>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27">
              <a:extLst>
                <a:ext uri="{FF2B5EF4-FFF2-40B4-BE49-F238E27FC236}">
                  <a16:creationId xmlns:a16="http://schemas.microsoft.com/office/drawing/2014/main" id="{9C106B20-2CC1-4737-8672-DBE25C501B78}"/>
                </a:ext>
              </a:extLst>
            </p:cNvPr>
            <p:cNvCxnSpPr>
              <a:cxnSpLocks noChangeShapeType="1"/>
              <a:stCxn id="10" idx="1"/>
              <a:endCxn id="43" idx="3"/>
            </p:cNvCxnSpPr>
            <p:nvPr/>
          </p:nvCxnSpPr>
          <p:spPr bwMode="auto">
            <a:xfrm rot="10800000">
              <a:off x="7091363" y="3357564"/>
              <a:ext cx="576262" cy="251619"/>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28">
              <a:extLst>
                <a:ext uri="{FF2B5EF4-FFF2-40B4-BE49-F238E27FC236}">
                  <a16:creationId xmlns:a16="http://schemas.microsoft.com/office/drawing/2014/main" id="{2B38E021-A45F-4630-9679-6E994FA70490}"/>
                </a:ext>
              </a:extLst>
            </p:cNvPr>
            <p:cNvCxnSpPr>
              <a:cxnSpLocks noChangeShapeType="1"/>
              <a:stCxn id="12" idx="1"/>
              <a:endCxn id="44" idx="3"/>
            </p:cNvCxnSpPr>
            <p:nvPr/>
          </p:nvCxnSpPr>
          <p:spPr bwMode="auto">
            <a:xfrm rot="10800000">
              <a:off x="7091363" y="4365626"/>
              <a:ext cx="576262" cy="251619"/>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29">
              <a:extLst>
                <a:ext uri="{FF2B5EF4-FFF2-40B4-BE49-F238E27FC236}">
                  <a16:creationId xmlns:a16="http://schemas.microsoft.com/office/drawing/2014/main" id="{F49DFFF5-E70C-4959-95F8-5E5386BE4C70}"/>
                </a:ext>
              </a:extLst>
            </p:cNvPr>
            <p:cNvCxnSpPr>
              <a:cxnSpLocks noChangeShapeType="1"/>
              <a:stCxn id="11" idx="1"/>
              <a:endCxn id="44" idx="3"/>
            </p:cNvCxnSpPr>
            <p:nvPr/>
          </p:nvCxnSpPr>
          <p:spPr bwMode="auto">
            <a:xfrm rot="10800000" flipV="1">
              <a:off x="7091363" y="4112419"/>
              <a:ext cx="576262" cy="253206"/>
            </a:xfrm>
            <a:prstGeom prst="bentConnector3">
              <a:avLst>
                <a:gd name="adj1" fmla="val 50000"/>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0">
              <a:extLst>
                <a:ext uri="{FF2B5EF4-FFF2-40B4-BE49-F238E27FC236}">
                  <a16:creationId xmlns:a16="http://schemas.microsoft.com/office/drawing/2014/main" id="{5CCFF88B-111B-4577-B372-2E01E4291BDD}"/>
                </a:ext>
              </a:extLst>
            </p:cNvPr>
            <p:cNvCxnSpPr>
              <a:cxnSpLocks noChangeShapeType="1"/>
              <a:stCxn id="42" idx="1"/>
              <a:endCxn id="14" idx="3"/>
            </p:cNvCxnSpPr>
            <p:nvPr/>
          </p:nvCxnSpPr>
          <p:spPr bwMode="auto">
            <a:xfrm rot="10800000" flipV="1">
              <a:off x="5149850" y="2349500"/>
              <a:ext cx="646113" cy="1008063"/>
            </a:xfrm>
            <a:prstGeom prst="bentConnector3">
              <a:avLst>
                <a:gd name="adj1" fmla="val 49875"/>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1">
              <a:extLst>
                <a:ext uri="{FF2B5EF4-FFF2-40B4-BE49-F238E27FC236}">
                  <a16:creationId xmlns:a16="http://schemas.microsoft.com/office/drawing/2014/main" id="{87D9AFD5-3DB5-4B6B-967F-7EBBA03AF550}"/>
                </a:ext>
              </a:extLst>
            </p:cNvPr>
            <p:cNvCxnSpPr>
              <a:cxnSpLocks noChangeShapeType="1"/>
              <a:stCxn id="43" idx="1"/>
              <a:endCxn id="14" idx="3"/>
            </p:cNvCxnSpPr>
            <p:nvPr/>
          </p:nvCxnSpPr>
          <p:spPr bwMode="auto">
            <a:xfrm rot="10800000">
              <a:off x="5149850" y="3357563"/>
              <a:ext cx="646113" cy="0"/>
            </a:xfrm>
            <a:prstGeom prst="straightConnector1">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2">
              <a:extLst>
                <a:ext uri="{FF2B5EF4-FFF2-40B4-BE49-F238E27FC236}">
                  <a16:creationId xmlns:a16="http://schemas.microsoft.com/office/drawing/2014/main" id="{E42E9E1C-7A22-4D75-8DA0-D437D6299070}"/>
                </a:ext>
              </a:extLst>
            </p:cNvPr>
            <p:cNvCxnSpPr>
              <a:cxnSpLocks noChangeShapeType="1"/>
              <a:stCxn id="44" idx="1"/>
              <a:endCxn id="14" idx="3"/>
            </p:cNvCxnSpPr>
            <p:nvPr/>
          </p:nvCxnSpPr>
          <p:spPr bwMode="auto">
            <a:xfrm rot="10800000">
              <a:off x="5149850" y="3357563"/>
              <a:ext cx="646113" cy="1008062"/>
            </a:xfrm>
            <a:prstGeom prst="bentConnector3">
              <a:avLst>
                <a:gd name="adj1" fmla="val 49875"/>
              </a:avLst>
            </a:prstGeom>
            <a:noFill/>
            <a:ln w="1270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Rectangle 33">
              <a:extLst>
                <a:ext uri="{FF2B5EF4-FFF2-40B4-BE49-F238E27FC236}">
                  <a16:creationId xmlns:a16="http://schemas.microsoft.com/office/drawing/2014/main" id="{35339BDA-0EDD-4488-8C01-42EF655DCA11}"/>
                </a:ext>
              </a:extLst>
            </p:cNvPr>
            <p:cNvSpPr>
              <a:spLocks noChangeArrowheads="1"/>
            </p:cNvSpPr>
            <p:nvPr/>
          </p:nvSpPr>
          <p:spPr bwMode="auto">
            <a:xfrm>
              <a:off x="463551" y="2924175"/>
              <a:ext cx="79533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买方四</a:t>
              </a:r>
              <a:r>
                <a:rPr lang="zh-CN" altLang="en-US" dirty="0">
                  <a:latin typeface="+mn-ea"/>
                </a:rPr>
                <a:t> </a:t>
              </a:r>
            </a:p>
          </p:txBody>
        </p:sp>
        <p:sp>
          <p:nvSpPr>
            <p:cNvPr id="39" name="Rectangle 34">
              <a:extLst>
                <a:ext uri="{FF2B5EF4-FFF2-40B4-BE49-F238E27FC236}">
                  <a16:creationId xmlns:a16="http://schemas.microsoft.com/office/drawing/2014/main" id="{D4769003-B60C-4AE4-A0DA-E938E862C6EC}"/>
                </a:ext>
              </a:extLst>
            </p:cNvPr>
            <p:cNvSpPr>
              <a:spLocks noChangeArrowheads="1"/>
            </p:cNvSpPr>
            <p:nvPr/>
          </p:nvSpPr>
          <p:spPr bwMode="auto">
            <a:xfrm>
              <a:off x="463550" y="3429000"/>
              <a:ext cx="796925"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买方三</a:t>
              </a:r>
              <a:r>
                <a:rPr lang="zh-CN" altLang="en-US" dirty="0">
                  <a:latin typeface="+mn-ea"/>
                </a:rPr>
                <a:t> </a:t>
              </a:r>
            </a:p>
          </p:txBody>
        </p:sp>
        <p:sp>
          <p:nvSpPr>
            <p:cNvPr id="40" name="Rectangle 35">
              <a:extLst>
                <a:ext uri="{FF2B5EF4-FFF2-40B4-BE49-F238E27FC236}">
                  <a16:creationId xmlns:a16="http://schemas.microsoft.com/office/drawing/2014/main" id="{BCD94FA3-9427-4E5C-8E38-F13C838E5DDE}"/>
                </a:ext>
              </a:extLst>
            </p:cNvPr>
            <p:cNvSpPr>
              <a:spLocks noChangeArrowheads="1"/>
            </p:cNvSpPr>
            <p:nvPr/>
          </p:nvSpPr>
          <p:spPr bwMode="auto">
            <a:xfrm>
              <a:off x="463552" y="3933825"/>
              <a:ext cx="796924"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买方二</a:t>
              </a:r>
              <a:r>
                <a:rPr lang="zh-CN" altLang="en-US" dirty="0">
                  <a:latin typeface="+mn-ea"/>
                </a:rPr>
                <a:t> </a:t>
              </a:r>
            </a:p>
          </p:txBody>
        </p:sp>
        <p:sp>
          <p:nvSpPr>
            <p:cNvPr id="41" name="Rectangle 36">
              <a:extLst>
                <a:ext uri="{FF2B5EF4-FFF2-40B4-BE49-F238E27FC236}">
                  <a16:creationId xmlns:a16="http://schemas.microsoft.com/office/drawing/2014/main" id="{85EE0718-D145-415B-8316-C027F3F66519}"/>
                </a:ext>
              </a:extLst>
            </p:cNvPr>
            <p:cNvSpPr>
              <a:spLocks noChangeArrowheads="1"/>
            </p:cNvSpPr>
            <p:nvPr/>
          </p:nvSpPr>
          <p:spPr bwMode="auto">
            <a:xfrm>
              <a:off x="463551" y="4437063"/>
              <a:ext cx="79533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买方一</a:t>
              </a:r>
              <a:r>
                <a:rPr lang="zh-CN" altLang="en-US" dirty="0">
                  <a:latin typeface="+mn-ea"/>
                </a:rPr>
                <a:t> </a:t>
              </a:r>
            </a:p>
          </p:txBody>
        </p:sp>
        <p:sp>
          <p:nvSpPr>
            <p:cNvPr id="42" name="Rectangle 37">
              <a:extLst>
                <a:ext uri="{FF2B5EF4-FFF2-40B4-BE49-F238E27FC236}">
                  <a16:creationId xmlns:a16="http://schemas.microsoft.com/office/drawing/2014/main" id="{9620CFC6-F7D5-4E67-981D-981B4DF7F5F2}"/>
                </a:ext>
              </a:extLst>
            </p:cNvPr>
            <p:cNvSpPr>
              <a:spLocks noChangeArrowheads="1"/>
            </p:cNvSpPr>
            <p:nvPr/>
          </p:nvSpPr>
          <p:spPr bwMode="auto">
            <a:xfrm>
              <a:off x="5795963" y="2133600"/>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D</a:t>
              </a:r>
              <a:r>
                <a:rPr lang="zh-CN" altLang="en-US" dirty="0">
                  <a:latin typeface="宋体" panose="02010600030101010101" pitchFamily="2" charset="-122"/>
                  <a:ea typeface="宋体" panose="02010600030101010101" pitchFamily="2" charset="-122"/>
                </a:rPr>
                <a:t> </a:t>
              </a:r>
            </a:p>
          </p:txBody>
        </p:sp>
        <p:sp>
          <p:nvSpPr>
            <p:cNvPr id="43" name="Rectangle 38">
              <a:extLst>
                <a:ext uri="{FF2B5EF4-FFF2-40B4-BE49-F238E27FC236}">
                  <a16:creationId xmlns:a16="http://schemas.microsoft.com/office/drawing/2014/main" id="{52EF8202-5028-4BB6-8C5A-DD644BA96689}"/>
                </a:ext>
              </a:extLst>
            </p:cNvPr>
            <p:cNvSpPr>
              <a:spLocks noChangeArrowheads="1"/>
            </p:cNvSpPr>
            <p:nvPr/>
          </p:nvSpPr>
          <p:spPr bwMode="auto">
            <a:xfrm>
              <a:off x="5795963" y="3141663"/>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E</a:t>
              </a:r>
              <a:r>
                <a:rPr lang="zh-CN" altLang="en-US" dirty="0">
                  <a:latin typeface="宋体" panose="02010600030101010101" pitchFamily="2" charset="-122"/>
                  <a:ea typeface="宋体" panose="02010600030101010101" pitchFamily="2" charset="-122"/>
                </a:rPr>
                <a:t> </a:t>
              </a:r>
            </a:p>
          </p:txBody>
        </p:sp>
        <p:sp>
          <p:nvSpPr>
            <p:cNvPr id="44" name="Rectangle 39">
              <a:extLst>
                <a:ext uri="{FF2B5EF4-FFF2-40B4-BE49-F238E27FC236}">
                  <a16:creationId xmlns:a16="http://schemas.microsoft.com/office/drawing/2014/main" id="{06AD6B0F-4DE9-4C48-9C90-EF5573581212}"/>
                </a:ext>
              </a:extLst>
            </p:cNvPr>
            <p:cNvSpPr>
              <a:spLocks noChangeArrowheads="1"/>
            </p:cNvSpPr>
            <p:nvPr/>
          </p:nvSpPr>
          <p:spPr bwMode="auto">
            <a:xfrm>
              <a:off x="5795963" y="4149725"/>
              <a:ext cx="1295400" cy="4318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经纪商</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 </a:t>
              </a:r>
            </a:p>
          </p:txBody>
        </p:sp>
      </p:grpSp>
    </p:spTree>
    <p:extLst>
      <p:ext uri="{BB962C8B-B14F-4D97-AF65-F5344CB8AC3E}">
        <p14:creationId xmlns:p14="http://schemas.microsoft.com/office/powerpoint/2010/main" val="2929112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成交</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集合竞价</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在有效范围内，选择所有有效委托产生最大成交量的价位</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高于成交价的买进申报与低于成交价的卖出申报都全额成交</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与成交价相同的买方或者卖方至少有一方全部成交</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如满足以上的价位仍有多个，则选取离上日收市价最近的价位</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价格优先，同等价格时间优先</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所有成交以同一成交价成交</a:t>
            </a: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连续竞价</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最高买进申报与最低卖出申报相同，则该价格即为成交价格；</a:t>
            </a:r>
            <a:endParaRPr lang="en-US" altLang="zh-CN" sz="2000" dirty="0">
              <a:latin typeface="宋体" panose="02010600030101010101" pitchFamily="2" charset="-122"/>
              <a:ea typeface="宋体" panose="02010600030101010101" pitchFamily="2" charset="-122"/>
            </a:endParaRPr>
          </a:p>
          <a:p>
            <a:pPr marL="900113" indent="-180975">
              <a:buFont typeface="Wingdings" pitchFamily="2" charset="2"/>
              <a:buChar char="Ø"/>
            </a:pPr>
            <a:r>
              <a:rPr lang="zh-CN" altLang="en-US" sz="2000" dirty="0">
                <a:latin typeface="宋体" panose="02010600030101010101" pitchFamily="2" charset="-122"/>
                <a:ea typeface="宋体" panose="02010600030101010101" pitchFamily="2" charset="-122"/>
              </a:rPr>
              <a:t>买入申报高于卖出申报时，或卖出申报低于买入申报时，申报在先的价格即为成交价格。</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spTree>
    <p:extLst>
      <p:ext uri="{BB962C8B-B14F-4D97-AF65-F5344CB8AC3E}">
        <p14:creationId xmlns:p14="http://schemas.microsoft.com/office/powerpoint/2010/main" val="428929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第六讲： 经纪业务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marL="0" indent="0">
              <a:buNone/>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经纪业务概述</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证券经纪业务的程序</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证券信用制度</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集合竞价</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grpSp>
        <p:nvGrpSpPr>
          <p:cNvPr id="6" name="组合 5">
            <a:extLst>
              <a:ext uri="{FF2B5EF4-FFF2-40B4-BE49-F238E27FC236}">
                <a16:creationId xmlns:a16="http://schemas.microsoft.com/office/drawing/2014/main" id="{3AEA52E4-724A-402A-B252-13C8A28A9E38}"/>
              </a:ext>
            </a:extLst>
          </p:cNvPr>
          <p:cNvGrpSpPr/>
          <p:nvPr/>
        </p:nvGrpSpPr>
        <p:grpSpPr>
          <a:xfrm>
            <a:off x="1626662" y="1676399"/>
            <a:ext cx="8014731" cy="3900435"/>
            <a:chOff x="1626662" y="1676400"/>
            <a:chExt cx="6904563" cy="3384550"/>
          </a:xfrm>
        </p:grpSpPr>
        <p:sp>
          <p:nvSpPr>
            <p:cNvPr id="8" name="Rectangle 2">
              <a:extLst>
                <a:ext uri="{FF2B5EF4-FFF2-40B4-BE49-F238E27FC236}">
                  <a16:creationId xmlns:a16="http://schemas.microsoft.com/office/drawing/2014/main" id="{3B3EE415-4990-4E79-9DD7-97D5ABABE5A4}"/>
                </a:ext>
              </a:extLst>
            </p:cNvPr>
            <p:cNvSpPr>
              <a:spLocks noChangeArrowheads="1"/>
            </p:cNvSpPr>
            <p:nvPr/>
          </p:nvSpPr>
          <p:spPr bwMode="auto">
            <a:xfrm>
              <a:off x="5148263" y="2684462"/>
              <a:ext cx="1439862"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宋体" panose="02010600030101010101" pitchFamily="2" charset="-122"/>
                  <a:ea typeface="宋体" panose="02010600030101010101" pitchFamily="2" charset="-122"/>
                </a:rPr>
                <a:t>8.10 </a:t>
              </a:r>
              <a:r>
                <a:rPr lang="zh-CN" altLang="en-US" sz="2000" dirty="0">
                  <a:latin typeface="宋体" panose="02010600030101010101" pitchFamily="2" charset="-122"/>
                  <a:ea typeface="宋体" panose="02010600030101010101" pitchFamily="2" charset="-122"/>
                </a:rPr>
                <a:t>卖价三</a:t>
              </a:r>
            </a:p>
          </p:txBody>
        </p:sp>
        <p:sp>
          <p:nvSpPr>
            <p:cNvPr id="9" name="Rectangle 3">
              <a:extLst>
                <a:ext uri="{FF2B5EF4-FFF2-40B4-BE49-F238E27FC236}">
                  <a16:creationId xmlns:a16="http://schemas.microsoft.com/office/drawing/2014/main" id="{33F6160F-D9C1-45DE-BDED-51042D8AED84}"/>
                </a:ext>
              </a:extLst>
            </p:cNvPr>
            <p:cNvSpPr>
              <a:spLocks noChangeArrowheads="1"/>
            </p:cNvSpPr>
            <p:nvPr/>
          </p:nvSpPr>
          <p:spPr bwMode="auto">
            <a:xfrm>
              <a:off x="3209399" y="3187700"/>
              <a:ext cx="129698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买价二 </a:t>
              </a:r>
              <a:r>
                <a:rPr lang="en-US" altLang="zh-CN" sz="2000" dirty="0">
                  <a:latin typeface="宋体" panose="02010600030101010101" pitchFamily="2" charset="-122"/>
                  <a:ea typeface="宋体" panose="02010600030101010101" pitchFamily="2" charset="-122"/>
                </a:rPr>
                <a:t>8.00</a:t>
              </a:r>
            </a:p>
          </p:txBody>
        </p:sp>
        <p:sp>
          <p:nvSpPr>
            <p:cNvPr id="10" name="Rectangle 5">
              <a:extLst>
                <a:ext uri="{FF2B5EF4-FFF2-40B4-BE49-F238E27FC236}">
                  <a16:creationId xmlns:a16="http://schemas.microsoft.com/office/drawing/2014/main" id="{71C2DAC5-7280-43CA-A621-F2B83B53E881}"/>
                </a:ext>
              </a:extLst>
            </p:cNvPr>
            <p:cNvSpPr>
              <a:spLocks noChangeArrowheads="1"/>
            </p:cNvSpPr>
            <p:nvPr/>
          </p:nvSpPr>
          <p:spPr bwMode="auto">
            <a:xfrm>
              <a:off x="1626662" y="2684462"/>
              <a:ext cx="1296987"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手</a:t>
              </a:r>
            </a:p>
          </p:txBody>
        </p:sp>
        <p:sp>
          <p:nvSpPr>
            <p:cNvPr id="11" name="Rectangle 6">
              <a:extLst>
                <a:ext uri="{FF2B5EF4-FFF2-40B4-BE49-F238E27FC236}">
                  <a16:creationId xmlns:a16="http://schemas.microsoft.com/office/drawing/2014/main" id="{D3B35CDC-5071-48B6-9BFB-915FABA78FA2}"/>
                </a:ext>
              </a:extLst>
            </p:cNvPr>
            <p:cNvSpPr>
              <a:spLocks noChangeArrowheads="1"/>
            </p:cNvSpPr>
            <p:nvPr/>
          </p:nvSpPr>
          <p:spPr bwMode="auto">
            <a:xfrm>
              <a:off x="1626662" y="3187700"/>
              <a:ext cx="1296987"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150</a:t>
              </a:r>
              <a:r>
                <a:rPr lang="zh-CN" altLang="en-US" sz="2000" dirty="0">
                  <a:latin typeface="宋体" panose="02010600030101010101" pitchFamily="2" charset="-122"/>
                  <a:ea typeface="宋体" panose="02010600030101010101" pitchFamily="2" charset="-122"/>
                </a:rPr>
                <a:t>手</a:t>
              </a:r>
            </a:p>
          </p:txBody>
        </p:sp>
        <p:sp>
          <p:nvSpPr>
            <p:cNvPr id="12" name="Rectangle 7">
              <a:extLst>
                <a:ext uri="{FF2B5EF4-FFF2-40B4-BE49-F238E27FC236}">
                  <a16:creationId xmlns:a16="http://schemas.microsoft.com/office/drawing/2014/main" id="{62393670-DCE9-4208-9ACC-E2DC51C7AC4F}"/>
                </a:ext>
              </a:extLst>
            </p:cNvPr>
            <p:cNvSpPr>
              <a:spLocks noChangeArrowheads="1"/>
            </p:cNvSpPr>
            <p:nvPr/>
          </p:nvSpPr>
          <p:spPr bwMode="auto">
            <a:xfrm>
              <a:off x="1626662" y="3692525"/>
              <a:ext cx="1296987"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手</a:t>
              </a:r>
            </a:p>
          </p:txBody>
        </p:sp>
        <p:sp>
          <p:nvSpPr>
            <p:cNvPr id="13" name="Rectangle 8">
              <a:extLst>
                <a:ext uri="{FF2B5EF4-FFF2-40B4-BE49-F238E27FC236}">
                  <a16:creationId xmlns:a16="http://schemas.microsoft.com/office/drawing/2014/main" id="{835205A0-805A-4081-B6A2-2DD23EAEA696}"/>
                </a:ext>
              </a:extLst>
            </p:cNvPr>
            <p:cNvSpPr>
              <a:spLocks noChangeArrowheads="1"/>
            </p:cNvSpPr>
            <p:nvPr/>
          </p:nvSpPr>
          <p:spPr bwMode="auto">
            <a:xfrm>
              <a:off x="1626662" y="4195762"/>
              <a:ext cx="1296987"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手</a:t>
              </a:r>
            </a:p>
          </p:txBody>
        </p:sp>
        <p:sp>
          <p:nvSpPr>
            <p:cNvPr id="14" name="Rectangle 9">
              <a:extLst>
                <a:ext uri="{FF2B5EF4-FFF2-40B4-BE49-F238E27FC236}">
                  <a16:creationId xmlns:a16="http://schemas.microsoft.com/office/drawing/2014/main" id="{8A4B5502-2E52-4E8D-86E2-4AB2B10B6774}"/>
                </a:ext>
              </a:extLst>
            </p:cNvPr>
            <p:cNvSpPr>
              <a:spLocks noChangeArrowheads="1"/>
            </p:cNvSpPr>
            <p:nvPr/>
          </p:nvSpPr>
          <p:spPr bwMode="auto">
            <a:xfrm>
              <a:off x="1626662" y="4700587"/>
              <a:ext cx="1296987"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350</a:t>
              </a:r>
              <a:r>
                <a:rPr lang="zh-CN" altLang="en-US" sz="2000" dirty="0">
                  <a:latin typeface="宋体" panose="02010600030101010101" pitchFamily="2" charset="-122"/>
                  <a:ea typeface="宋体" panose="02010600030101010101" pitchFamily="2" charset="-122"/>
                </a:rPr>
                <a:t>手</a:t>
              </a:r>
            </a:p>
          </p:txBody>
        </p:sp>
        <p:sp>
          <p:nvSpPr>
            <p:cNvPr id="15" name="Rectangle 10">
              <a:extLst>
                <a:ext uri="{FF2B5EF4-FFF2-40B4-BE49-F238E27FC236}">
                  <a16:creationId xmlns:a16="http://schemas.microsoft.com/office/drawing/2014/main" id="{73D1A326-C036-4C49-B7CC-97F2F79A0F1C}"/>
                </a:ext>
              </a:extLst>
            </p:cNvPr>
            <p:cNvSpPr>
              <a:spLocks noChangeArrowheads="1"/>
            </p:cNvSpPr>
            <p:nvPr/>
          </p:nvSpPr>
          <p:spPr bwMode="auto">
            <a:xfrm>
              <a:off x="7091363" y="1676400"/>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手</a:t>
              </a:r>
            </a:p>
          </p:txBody>
        </p:sp>
        <p:sp>
          <p:nvSpPr>
            <p:cNvPr id="16" name="Rectangle 11">
              <a:extLst>
                <a:ext uri="{FF2B5EF4-FFF2-40B4-BE49-F238E27FC236}">
                  <a16:creationId xmlns:a16="http://schemas.microsoft.com/office/drawing/2014/main" id="{984979D0-620D-4CD4-A3FF-40B51D97B8A0}"/>
                </a:ext>
              </a:extLst>
            </p:cNvPr>
            <p:cNvSpPr>
              <a:spLocks noChangeArrowheads="1"/>
            </p:cNvSpPr>
            <p:nvPr/>
          </p:nvSpPr>
          <p:spPr bwMode="auto">
            <a:xfrm>
              <a:off x="7091363" y="2179637"/>
              <a:ext cx="1439862"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手</a:t>
              </a:r>
            </a:p>
          </p:txBody>
        </p:sp>
        <p:sp>
          <p:nvSpPr>
            <p:cNvPr id="17" name="Rectangle 12">
              <a:extLst>
                <a:ext uri="{FF2B5EF4-FFF2-40B4-BE49-F238E27FC236}">
                  <a16:creationId xmlns:a16="http://schemas.microsoft.com/office/drawing/2014/main" id="{D7A52B85-6844-4B11-8A12-AA71C0991CF2}"/>
                </a:ext>
              </a:extLst>
            </p:cNvPr>
            <p:cNvSpPr>
              <a:spLocks noChangeArrowheads="1"/>
            </p:cNvSpPr>
            <p:nvPr/>
          </p:nvSpPr>
          <p:spPr bwMode="auto">
            <a:xfrm>
              <a:off x="7091363" y="2684462"/>
              <a:ext cx="1439862"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300</a:t>
              </a:r>
              <a:r>
                <a:rPr lang="zh-CN" altLang="en-US" sz="2000" dirty="0">
                  <a:latin typeface="宋体" panose="02010600030101010101" pitchFamily="2" charset="-122"/>
                  <a:ea typeface="宋体" panose="02010600030101010101" pitchFamily="2" charset="-122"/>
                </a:rPr>
                <a:t>手</a:t>
              </a:r>
            </a:p>
          </p:txBody>
        </p:sp>
        <p:sp>
          <p:nvSpPr>
            <p:cNvPr id="18" name="Rectangle 13">
              <a:extLst>
                <a:ext uri="{FF2B5EF4-FFF2-40B4-BE49-F238E27FC236}">
                  <a16:creationId xmlns:a16="http://schemas.microsoft.com/office/drawing/2014/main" id="{2526C05F-15C2-4E27-AB7A-94C43D97DCDD}"/>
                </a:ext>
              </a:extLst>
            </p:cNvPr>
            <p:cNvSpPr>
              <a:spLocks noChangeArrowheads="1"/>
            </p:cNvSpPr>
            <p:nvPr/>
          </p:nvSpPr>
          <p:spPr bwMode="auto">
            <a:xfrm>
              <a:off x="7091363" y="3187700"/>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手</a:t>
              </a:r>
            </a:p>
          </p:txBody>
        </p:sp>
        <p:sp>
          <p:nvSpPr>
            <p:cNvPr id="19" name="Rectangle 14">
              <a:extLst>
                <a:ext uri="{FF2B5EF4-FFF2-40B4-BE49-F238E27FC236}">
                  <a16:creationId xmlns:a16="http://schemas.microsoft.com/office/drawing/2014/main" id="{1BCE7D21-E2EE-432A-8791-7A6FC5074047}"/>
                </a:ext>
              </a:extLst>
            </p:cNvPr>
            <p:cNvSpPr>
              <a:spLocks noChangeArrowheads="1"/>
            </p:cNvSpPr>
            <p:nvPr/>
          </p:nvSpPr>
          <p:spPr bwMode="auto">
            <a:xfrm>
              <a:off x="7091363" y="3692525"/>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数量 </a:t>
              </a:r>
              <a:r>
                <a:rPr lang="en-US" altLang="zh-CN" sz="2000" dirty="0">
                  <a:latin typeface="宋体" panose="02010600030101010101" pitchFamily="2" charset="-122"/>
                  <a:ea typeface="宋体" panose="02010600030101010101" pitchFamily="2" charset="-122"/>
                </a:rPr>
                <a:t>150</a:t>
              </a:r>
              <a:r>
                <a:rPr lang="zh-CN" altLang="en-US" sz="2000" dirty="0">
                  <a:latin typeface="宋体" panose="02010600030101010101" pitchFamily="2" charset="-122"/>
                  <a:ea typeface="宋体" panose="02010600030101010101" pitchFamily="2" charset="-122"/>
                </a:rPr>
                <a:t>手</a:t>
              </a:r>
            </a:p>
          </p:txBody>
        </p:sp>
        <p:sp>
          <p:nvSpPr>
            <p:cNvPr id="20" name="Rectangle 18">
              <a:extLst>
                <a:ext uri="{FF2B5EF4-FFF2-40B4-BE49-F238E27FC236}">
                  <a16:creationId xmlns:a16="http://schemas.microsoft.com/office/drawing/2014/main" id="{EE89ADBA-3F46-4797-B9F2-6CF786BD40C0}"/>
                </a:ext>
              </a:extLst>
            </p:cNvPr>
            <p:cNvSpPr>
              <a:spLocks noChangeArrowheads="1"/>
            </p:cNvSpPr>
            <p:nvPr/>
          </p:nvSpPr>
          <p:spPr bwMode="auto">
            <a:xfrm>
              <a:off x="3209399" y="2684462"/>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买价一 </a:t>
              </a:r>
              <a:r>
                <a:rPr lang="en-US" altLang="zh-CN" sz="2000" dirty="0">
                  <a:latin typeface="宋体" panose="02010600030101010101" pitchFamily="2" charset="-122"/>
                  <a:ea typeface="宋体" panose="02010600030101010101" pitchFamily="2" charset="-122"/>
                </a:rPr>
                <a:t>8.10</a:t>
              </a:r>
            </a:p>
          </p:txBody>
        </p:sp>
        <p:sp>
          <p:nvSpPr>
            <p:cNvPr id="21" name="Rectangle 19">
              <a:extLst>
                <a:ext uri="{FF2B5EF4-FFF2-40B4-BE49-F238E27FC236}">
                  <a16:creationId xmlns:a16="http://schemas.microsoft.com/office/drawing/2014/main" id="{116F0ED5-E5FF-44DD-A157-D4581571B5FA}"/>
                </a:ext>
              </a:extLst>
            </p:cNvPr>
            <p:cNvSpPr>
              <a:spLocks noChangeArrowheads="1"/>
            </p:cNvSpPr>
            <p:nvPr/>
          </p:nvSpPr>
          <p:spPr bwMode="auto">
            <a:xfrm>
              <a:off x="3209399" y="3692525"/>
              <a:ext cx="129698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买价三 </a:t>
              </a:r>
              <a:r>
                <a:rPr lang="en-US" altLang="zh-CN" sz="2000" dirty="0">
                  <a:latin typeface="宋体" panose="02010600030101010101" pitchFamily="2" charset="-122"/>
                  <a:ea typeface="宋体" panose="02010600030101010101" pitchFamily="2" charset="-122"/>
                </a:rPr>
                <a:t>7.90</a:t>
              </a:r>
            </a:p>
          </p:txBody>
        </p:sp>
        <p:sp>
          <p:nvSpPr>
            <p:cNvPr id="22" name="Rectangle 20">
              <a:extLst>
                <a:ext uri="{FF2B5EF4-FFF2-40B4-BE49-F238E27FC236}">
                  <a16:creationId xmlns:a16="http://schemas.microsoft.com/office/drawing/2014/main" id="{B5A2E690-E2CA-4447-8596-B25EB4FAB85F}"/>
                </a:ext>
              </a:extLst>
            </p:cNvPr>
            <p:cNvSpPr>
              <a:spLocks noChangeArrowheads="1"/>
            </p:cNvSpPr>
            <p:nvPr/>
          </p:nvSpPr>
          <p:spPr bwMode="auto">
            <a:xfrm>
              <a:off x="3209399" y="4195762"/>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买价四 </a:t>
              </a:r>
              <a:r>
                <a:rPr lang="en-US" altLang="zh-CN" sz="2000" dirty="0">
                  <a:latin typeface="宋体" panose="02010600030101010101" pitchFamily="2" charset="-122"/>
                  <a:ea typeface="宋体" panose="02010600030101010101" pitchFamily="2" charset="-122"/>
                </a:rPr>
                <a:t>7.80</a:t>
              </a:r>
            </a:p>
          </p:txBody>
        </p:sp>
        <p:sp>
          <p:nvSpPr>
            <p:cNvPr id="23" name="Rectangle 21">
              <a:extLst>
                <a:ext uri="{FF2B5EF4-FFF2-40B4-BE49-F238E27FC236}">
                  <a16:creationId xmlns:a16="http://schemas.microsoft.com/office/drawing/2014/main" id="{6085A01D-4C17-40F2-A00A-EB9FA6ABE9A6}"/>
                </a:ext>
              </a:extLst>
            </p:cNvPr>
            <p:cNvSpPr>
              <a:spLocks noChangeArrowheads="1"/>
            </p:cNvSpPr>
            <p:nvPr/>
          </p:nvSpPr>
          <p:spPr bwMode="auto">
            <a:xfrm>
              <a:off x="3209399" y="4700587"/>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dirty="0">
                  <a:latin typeface="宋体" panose="02010600030101010101" pitchFamily="2" charset="-122"/>
                  <a:ea typeface="宋体" panose="02010600030101010101" pitchFamily="2" charset="-122"/>
                </a:rPr>
                <a:t>买价五 </a:t>
              </a:r>
              <a:r>
                <a:rPr lang="en-US" altLang="zh-CN" sz="2000" dirty="0">
                  <a:latin typeface="宋体" panose="02010600030101010101" pitchFamily="2" charset="-122"/>
                  <a:ea typeface="宋体" panose="02010600030101010101" pitchFamily="2" charset="-122"/>
                </a:rPr>
                <a:t>7.70</a:t>
              </a:r>
            </a:p>
          </p:txBody>
        </p:sp>
        <p:sp>
          <p:nvSpPr>
            <p:cNvPr id="24" name="Rectangle 22">
              <a:extLst>
                <a:ext uri="{FF2B5EF4-FFF2-40B4-BE49-F238E27FC236}">
                  <a16:creationId xmlns:a16="http://schemas.microsoft.com/office/drawing/2014/main" id="{6C79FBA1-FF7D-4A2E-858B-5B222F1694B4}"/>
                </a:ext>
              </a:extLst>
            </p:cNvPr>
            <p:cNvSpPr>
              <a:spLocks noChangeArrowheads="1"/>
            </p:cNvSpPr>
            <p:nvPr/>
          </p:nvSpPr>
          <p:spPr bwMode="auto">
            <a:xfrm>
              <a:off x="5154087" y="1676400"/>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宋体" panose="02010600030101010101" pitchFamily="2" charset="-122"/>
                  <a:ea typeface="宋体" panose="02010600030101010101" pitchFamily="2" charset="-122"/>
                </a:rPr>
                <a:t>8.30 </a:t>
              </a:r>
              <a:r>
                <a:rPr lang="zh-CN" altLang="en-US" sz="2000" dirty="0">
                  <a:latin typeface="宋体" panose="02010600030101010101" pitchFamily="2" charset="-122"/>
                  <a:ea typeface="宋体" panose="02010600030101010101" pitchFamily="2" charset="-122"/>
                </a:rPr>
                <a:t>卖价五</a:t>
              </a:r>
            </a:p>
          </p:txBody>
        </p:sp>
        <p:sp>
          <p:nvSpPr>
            <p:cNvPr id="25" name="Rectangle 23">
              <a:extLst>
                <a:ext uri="{FF2B5EF4-FFF2-40B4-BE49-F238E27FC236}">
                  <a16:creationId xmlns:a16="http://schemas.microsoft.com/office/drawing/2014/main" id="{57932C19-5069-46BF-A9E0-015162E0B672}"/>
                </a:ext>
              </a:extLst>
            </p:cNvPr>
            <p:cNvSpPr>
              <a:spLocks noChangeArrowheads="1"/>
            </p:cNvSpPr>
            <p:nvPr/>
          </p:nvSpPr>
          <p:spPr bwMode="auto">
            <a:xfrm>
              <a:off x="5148263" y="2179637"/>
              <a:ext cx="1439862"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宋体" panose="02010600030101010101" pitchFamily="2" charset="-122"/>
                  <a:ea typeface="宋体" panose="02010600030101010101" pitchFamily="2" charset="-122"/>
                </a:rPr>
                <a:t>8.20 </a:t>
              </a:r>
              <a:r>
                <a:rPr lang="zh-CN" altLang="en-US" sz="2000" dirty="0">
                  <a:latin typeface="宋体" panose="02010600030101010101" pitchFamily="2" charset="-122"/>
                  <a:ea typeface="宋体" panose="02010600030101010101" pitchFamily="2" charset="-122"/>
                </a:rPr>
                <a:t>卖价四</a:t>
              </a:r>
            </a:p>
          </p:txBody>
        </p:sp>
        <p:sp>
          <p:nvSpPr>
            <p:cNvPr id="26" name="Rectangle 24">
              <a:extLst>
                <a:ext uri="{FF2B5EF4-FFF2-40B4-BE49-F238E27FC236}">
                  <a16:creationId xmlns:a16="http://schemas.microsoft.com/office/drawing/2014/main" id="{E24D8B38-B8DF-4BB8-80E1-5D8FC945B76E}"/>
                </a:ext>
              </a:extLst>
            </p:cNvPr>
            <p:cNvSpPr>
              <a:spLocks noChangeArrowheads="1"/>
            </p:cNvSpPr>
            <p:nvPr/>
          </p:nvSpPr>
          <p:spPr bwMode="auto">
            <a:xfrm>
              <a:off x="5148263" y="3187700"/>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宋体" panose="02010600030101010101" pitchFamily="2" charset="-122"/>
                  <a:ea typeface="宋体" panose="02010600030101010101" pitchFamily="2" charset="-122"/>
                </a:rPr>
                <a:t>8.00 </a:t>
              </a:r>
              <a:r>
                <a:rPr lang="zh-CN" altLang="en-US" sz="2000" dirty="0">
                  <a:latin typeface="宋体" panose="02010600030101010101" pitchFamily="2" charset="-122"/>
                  <a:ea typeface="宋体" panose="02010600030101010101" pitchFamily="2" charset="-122"/>
                </a:rPr>
                <a:t>卖价二</a:t>
              </a:r>
            </a:p>
          </p:txBody>
        </p:sp>
        <p:sp>
          <p:nvSpPr>
            <p:cNvPr id="27" name="Rectangle 25">
              <a:extLst>
                <a:ext uri="{FF2B5EF4-FFF2-40B4-BE49-F238E27FC236}">
                  <a16:creationId xmlns:a16="http://schemas.microsoft.com/office/drawing/2014/main" id="{85159D36-153D-473E-B325-72D1CEA7D1DB}"/>
                </a:ext>
              </a:extLst>
            </p:cNvPr>
            <p:cNvSpPr>
              <a:spLocks noChangeArrowheads="1"/>
            </p:cNvSpPr>
            <p:nvPr/>
          </p:nvSpPr>
          <p:spPr bwMode="auto">
            <a:xfrm>
              <a:off x="5148263" y="3692525"/>
              <a:ext cx="1439862"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latin typeface="宋体" panose="02010600030101010101" pitchFamily="2" charset="-122"/>
                  <a:ea typeface="宋体" panose="02010600030101010101" pitchFamily="2" charset="-122"/>
                </a:rPr>
                <a:t>7.90 </a:t>
              </a:r>
              <a:r>
                <a:rPr lang="zh-CN" altLang="en-US" sz="2000" dirty="0">
                  <a:latin typeface="宋体" panose="02010600030101010101" pitchFamily="2" charset="-122"/>
                  <a:ea typeface="宋体" panose="02010600030101010101" pitchFamily="2" charset="-122"/>
                </a:rPr>
                <a:t>卖价一</a:t>
              </a:r>
            </a:p>
          </p:txBody>
        </p:sp>
      </p:grpSp>
      <p:sp>
        <p:nvSpPr>
          <p:cNvPr id="28" name="Rectangle 17">
            <a:extLst>
              <a:ext uri="{FF2B5EF4-FFF2-40B4-BE49-F238E27FC236}">
                <a16:creationId xmlns:a16="http://schemas.microsoft.com/office/drawing/2014/main" id="{54355EA6-061A-47CC-8A52-2CBE2B6540B1}"/>
              </a:ext>
            </a:extLst>
          </p:cNvPr>
          <p:cNvSpPr>
            <a:spLocks noChangeArrowheads="1"/>
          </p:cNvSpPr>
          <p:nvPr/>
        </p:nvSpPr>
        <p:spPr bwMode="auto">
          <a:xfrm>
            <a:off x="1219200" y="2576511"/>
            <a:ext cx="4071257" cy="1337321"/>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Rectangle 17">
            <a:extLst>
              <a:ext uri="{FF2B5EF4-FFF2-40B4-BE49-F238E27FC236}">
                <a16:creationId xmlns:a16="http://schemas.microsoft.com/office/drawing/2014/main" id="{DDDC0203-EDB7-426F-AA25-BA5DF7CA0843}"/>
              </a:ext>
            </a:extLst>
          </p:cNvPr>
          <p:cNvSpPr>
            <a:spLocks noChangeArrowheads="1"/>
          </p:cNvSpPr>
          <p:nvPr/>
        </p:nvSpPr>
        <p:spPr bwMode="auto">
          <a:xfrm>
            <a:off x="5622152" y="3331168"/>
            <a:ext cx="4071257" cy="1337321"/>
          </a:xfrm>
          <a:prstGeom prst="rect">
            <a:avLst/>
          </a:prstGeom>
          <a:noFill/>
          <a:ln w="12700">
            <a:solidFill>
              <a:schemeClr val="tx1"/>
            </a:solidFill>
            <a:prstDash val="dash"/>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Box 26">
            <a:extLst>
              <a:ext uri="{FF2B5EF4-FFF2-40B4-BE49-F238E27FC236}">
                <a16:creationId xmlns:a16="http://schemas.microsoft.com/office/drawing/2014/main" id="{A9CF008C-439A-44D1-9AE1-613A42D431A2}"/>
              </a:ext>
            </a:extLst>
          </p:cNvPr>
          <p:cNvSpPr txBox="1"/>
          <p:nvPr/>
        </p:nvSpPr>
        <p:spPr>
          <a:xfrm>
            <a:off x="5665443" y="5392168"/>
            <a:ext cx="5262563" cy="400110"/>
          </a:xfrm>
          <a:prstGeom prst="rect">
            <a:avLst/>
          </a:prstGeom>
          <a:noFill/>
        </p:spPr>
        <p:txBody>
          <a:bodyPr wrap="square" rtlCol="0">
            <a:spAutoFit/>
          </a:bodyPr>
          <a:lstStyle/>
          <a:p>
            <a:r>
              <a:rPr lang="zh-CN" altLang="en-US" sz="2000" dirty="0">
                <a:solidFill>
                  <a:srgbClr val="FF0000"/>
                </a:solidFill>
                <a:latin typeface="宋体" panose="02010600030101010101" pitchFamily="2" charset="-122"/>
                <a:ea typeface="宋体" panose="02010600030101010101" pitchFamily="2" charset="-122"/>
              </a:rPr>
              <a:t>成交价：</a:t>
            </a:r>
            <a:r>
              <a:rPr lang="en-US" altLang="zh-CN" sz="2000" dirty="0">
                <a:solidFill>
                  <a:srgbClr val="FF0000"/>
                </a:solidFill>
                <a:latin typeface="宋体" panose="02010600030101010101" pitchFamily="2" charset="-122"/>
                <a:ea typeface="宋体" panose="02010600030101010101" pitchFamily="2" charset="-122"/>
              </a:rPr>
              <a:t>8.00</a:t>
            </a:r>
            <a:r>
              <a:rPr lang="zh-CN" altLang="en-US" sz="2000" dirty="0">
                <a:solidFill>
                  <a:srgbClr val="FF0000"/>
                </a:solidFill>
                <a:latin typeface="宋体" panose="02010600030101010101" pitchFamily="2" charset="-122"/>
                <a:ea typeface="宋体" panose="02010600030101010101" pitchFamily="2" charset="-122"/>
              </a:rPr>
              <a:t>元</a:t>
            </a:r>
          </a:p>
        </p:txBody>
      </p:sp>
    </p:spTree>
    <p:extLst>
      <p:ext uri="{BB962C8B-B14F-4D97-AF65-F5344CB8AC3E}">
        <p14:creationId xmlns:p14="http://schemas.microsoft.com/office/powerpoint/2010/main" val="5326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ssolv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fill="hold"/>
                                        <p:tgtEl>
                                          <p:spTgt spid="30"/>
                                        </p:tgtEl>
                                        <p:attrNameLst>
                                          <p:attrName>ppt_x</p:attrName>
                                        </p:attrNameLst>
                                      </p:cBhvr>
                                      <p:tavLst>
                                        <p:tav tm="0">
                                          <p:val>
                                            <p:strVal val="#ppt_x"/>
                                          </p:val>
                                        </p:tav>
                                        <p:tav tm="100000">
                                          <p:val>
                                            <p:strVal val="#ppt_x"/>
                                          </p:val>
                                        </p:tav>
                                      </p:tavLst>
                                    </p:anim>
                                    <p:anim calcmode="lin" valueType="num">
                                      <p:cBhvr additive="base">
                                        <p:cTn id="1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sp>
        <p:nvSpPr>
          <p:cNvPr id="6" name="Text Box 2">
            <a:extLst>
              <a:ext uri="{FF2B5EF4-FFF2-40B4-BE49-F238E27FC236}">
                <a16:creationId xmlns:a16="http://schemas.microsoft.com/office/drawing/2014/main" id="{E4B46024-973C-404B-9B58-415C7E14B0CC}"/>
              </a:ext>
            </a:extLst>
          </p:cNvPr>
          <p:cNvSpPr txBox="1">
            <a:spLocks noChangeArrowheads="1"/>
          </p:cNvSpPr>
          <p:nvPr/>
        </p:nvSpPr>
        <p:spPr bwMode="auto">
          <a:xfrm>
            <a:off x="4946547" y="3068638"/>
            <a:ext cx="165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anose="02010600030101010101" pitchFamily="2" charset="-122"/>
                <a:ea typeface="宋体" panose="02010600030101010101" pitchFamily="2" charset="-122"/>
              </a:rPr>
              <a:t>成交价 </a:t>
            </a:r>
            <a:r>
              <a:rPr lang="en-US" altLang="zh-CN" dirty="0">
                <a:latin typeface="宋体" panose="02010600030101010101" pitchFamily="2" charset="-122"/>
                <a:ea typeface="宋体" panose="02010600030101010101" pitchFamily="2" charset="-122"/>
              </a:rPr>
              <a:t>8.05</a:t>
            </a:r>
          </a:p>
        </p:txBody>
      </p:sp>
      <p:sp>
        <p:nvSpPr>
          <p:cNvPr id="8" name="Text Box 3">
            <a:extLst>
              <a:ext uri="{FF2B5EF4-FFF2-40B4-BE49-F238E27FC236}">
                <a16:creationId xmlns:a16="http://schemas.microsoft.com/office/drawing/2014/main" id="{943AC0E5-FA4C-4D18-889A-86337DAF78C8}"/>
              </a:ext>
            </a:extLst>
          </p:cNvPr>
          <p:cNvSpPr txBox="1">
            <a:spLocks noChangeArrowheads="1"/>
          </p:cNvSpPr>
          <p:nvPr/>
        </p:nvSpPr>
        <p:spPr bwMode="auto">
          <a:xfrm>
            <a:off x="4946547" y="4070350"/>
            <a:ext cx="165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宋体" panose="02010600030101010101" pitchFamily="2" charset="-122"/>
                <a:ea typeface="宋体" panose="02010600030101010101" pitchFamily="2" charset="-122"/>
              </a:rPr>
              <a:t>成交价 </a:t>
            </a:r>
            <a:r>
              <a:rPr lang="en-US" altLang="zh-CN" dirty="0">
                <a:latin typeface="宋体" panose="02010600030101010101" pitchFamily="2" charset="-122"/>
                <a:ea typeface="宋体" panose="02010600030101010101" pitchFamily="2" charset="-122"/>
              </a:rPr>
              <a:t>7.95</a:t>
            </a:r>
          </a:p>
        </p:txBody>
      </p:sp>
      <p:sp>
        <p:nvSpPr>
          <p:cNvPr id="9" name="Rectangle 5">
            <a:extLst>
              <a:ext uri="{FF2B5EF4-FFF2-40B4-BE49-F238E27FC236}">
                <a16:creationId xmlns:a16="http://schemas.microsoft.com/office/drawing/2014/main" id="{ACE6727B-8FAA-4F80-8B05-5E3417E115B7}"/>
              </a:ext>
            </a:extLst>
          </p:cNvPr>
          <p:cNvSpPr>
            <a:spLocks noChangeArrowheads="1"/>
          </p:cNvSpPr>
          <p:nvPr/>
        </p:nvSpPr>
        <p:spPr bwMode="auto">
          <a:xfrm>
            <a:off x="2066822" y="3860800"/>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手</a:t>
            </a:r>
          </a:p>
        </p:txBody>
      </p:sp>
      <p:sp>
        <p:nvSpPr>
          <p:cNvPr id="10" name="Rectangle 6">
            <a:extLst>
              <a:ext uri="{FF2B5EF4-FFF2-40B4-BE49-F238E27FC236}">
                <a16:creationId xmlns:a16="http://schemas.microsoft.com/office/drawing/2014/main" id="{34CEC02B-76A5-4183-9BD0-4593A4D90FBA}"/>
              </a:ext>
            </a:extLst>
          </p:cNvPr>
          <p:cNvSpPr>
            <a:spLocks noChangeArrowheads="1"/>
          </p:cNvSpPr>
          <p:nvPr/>
        </p:nvSpPr>
        <p:spPr bwMode="auto">
          <a:xfrm>
            <a:off x="2066822" y="4364038"/>
            <a:ext cx="129698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150</a:t>
            </a:r>
            <a:r>
              <a:rPr lang="zh-CN" altLang="en-US" dirty="0">
                <a:latin typeface="宋体" panose="02010600030101010101" pitchFamily="2" charset="-122"/>
                <a:ea typeface="宋体" panose="02010600030101010101" pitchFamily="2" charset="-122"/>
              </a:rPr>
              <a:t>手</a:t>
            </a:r>
          </a:p>
        </p:txBody>
      </p:sp>
      <p:sp>
        <p:nvSpPr>
          <p:cNvPr id="11" name="Rectangle 7">
            <a:extLst>
              <a:ext uri="{FF2B5EF4-FFF2-40B4-BE49-F238E27FC236}">
                <a16:creationId xmlns:a16="http://schemas.microsoft.com/office/drawing/2014/main" id="{A349E5A2-C5C3-4587-A597-864E9A68EC52}"/>
              </a:ext>
            </a:extLst>
          </p:cNvPr>
          <p:cNvSpPr>
            <a:spLocks noChangeArrowheads="1"/>
          </p:cNvSpPr>
          <p:nvPr/>
        </p:nvSpPr>
        <p:spPr bwMode="auto">
          <a:xfrm>
            <a:off x="2066822" y="4868863"/>
            <a:ext cx="129698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50</a:t>
            </a:r>
            <a:r>
              <a:rPr lang="zh-CN" altLang="en-US" dirty="0">
                <a:latin typeface="宋体" panose="02010600030101010101" pitchFamily="2" charset="-122"/>
                <a:ea typeface="宋体" panose="02010600030101010101" pitchFamily="2" charset="-122"/>
              </a:rPr>
              <a:t>手</a:t>
            </a:r>
          </a:p>
        </p:txBody>
      </p:sp>
      <p:sp>
        <p:nvSpPr>
          <p:cNvPr id="12" name="Rectangle 8">
            <a:extLst>
              <a:ext uri="{FF2B5EF4-FFF2-40B4-BE49-F238E27FC236}">
                <a16:creationId xmlns:a16="http://schemas.microsoft.com/office/drawing/2014/main" id="{4966FA3A-0AF3-4835-8F93-844576B92F92}"/>
              </a:ext>
            </a:extLst>
          </p:cNvPr>
          <p:cNvSpPr>
            <a:spLocks noChangeArrowheads="1"/>
          </p:cNvSpPr>
          <p:nvPr/>
        </p:nvSpPr>
        <p:spPr bwMode="auto">
          <a:xfrm>
            <a:off x="2066822" y="5372100"/>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手</a:t>
            </a:r>
          </a:p>
        </p:txBody>
      </p:sp>
      <p:sp>
        <p:nvSpPr>
          <p:cNvPr id="13" name="Rectangle 9">
            <a:extLst>
              <a:ext uri="{FF2B5EF4-FFF2-40B4-BE49-F238E27FC236}">
                <a16:creationId xmlns:a16="http://schemas.microsoft.com/office/drawing/2014/main" id="{F61B510F-4294-48B3-A313-534A8D527B7A}"/>
              </a:ext>
            </a:extLst>
          </p:cNvPr>
          <p:cNvSpPr>
            <a:spLocks noChangeArrowheads="1"/>
          </p:cNvSpPr>
          <p:nvPr/>
        </p:nvSpPr>
        <p:spPr bwMode="auto">
          <a:xfrm>
            <a:off x="2066822" y="5876925"/>
            <a:ext cx="1296988"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350</a:t>
            </a:r>
            <a:r>
              <a:rPr lang="zh-CN" altLang="en-US" dirty="0">
                <a:latin typeface="宋体" panose="02010600030101010101" pitchFamily="2" charset="-122"/>
                <a:ea typeface="宋体" panose="02010600030101010101" pitchFamily="2" charset="-122"/>
              </a:rPr>
              <a:t>手</a:t>
            </a:r>
          </a:p>
        </p:txBody>
      </p:sp>
      <p:sp>
        <p:nvSpPr>
          <p:cNvPr id="14" name="Rectangle 10">
            <a:extLst>
              <a:ext uri="{FF2B5EF4-FFF2-40B4-BE49-F238E27FC236}">
                <a16:creationId xmlns:a16="http://schemas.microsoft.com/office/drawing/2014/main" id="{9F8239C8-42AE-43E9-8F3D-5B9B1A03B805}"/>
              </a:ext>
            </a:extLst>
          </p:cNvPr>
          <p:cNvSpPr>
            <a:spLocks noChangeArrowheads="1"/>
          </p:cNvSpPr>
          <p:nvPr/>
        </p:nvSpPr>
        <p:spPr bwMode="auto">
          <a:xfrm>
            <a:off x="8331097" y="1268413"/>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手</a:t>
            </a:r>
          </a:p>
        </p:txBody>
      </p:sp>
      <p:sp>
        <p:nvSpPr>
          <p:cNvPr id="15" name="Rectangle 11">
            <a:extLst>
              <a:ext uri="{FF2B5EF4-FFF2-40B4-BE49-F238E27FC236}">
                <a16:creationId xmlns:a16="http://schemas.microsoft.com/office/drawing/2014/main" id="{6ABC05A9-438F-47B2-ADA1-15BFE89C9CC2}"/>
              </a:ext>
            </a:extLst>
          </p:cNvPr>
          <p:cNvSpPr>
            <a:spLocks noChangeArrowheads="1"/>
          </p:cNvSpPr>
          <p:nvPr/>
        </p:nvSpPr>
        <p:spPr bwMode="auto">
          <a:xfrm>
            <a:off x="8331097" y="1771650"/>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200</a:t>
            </a:r>
            <a:r>
              <a:rPr lang="zh-CN" altLang="en-US" dirty="0">
                <a:latin typeface="宋体" panose="02010600030101010101" pitchFamily="2" charset="-122"/>
                <a:ea typeface="宋体" panose="02010600030101010101" pitchFamily="2" charset="-122"/>
              </a:rPr>
              <a:t>手</a:t>
            </a:r>
          </a:p>
        </p:txBody>
      </p:sp>
      <p:sp>
        <p:nvSpPr>
          <p:cNvPr id="16" name="Rectangle 12">
            <a:extLst>
              <a:ext uri="{FF2B5EF4-FFF2-40B4-BE49-F238E27FC236}">
                <a16:creationId xmlns:a16="http://schemas.microsoft.com/office/drawing/2014/main" id="{3CCA1983-35A4-4BC4-9AFA-DA3DD59272B4}"/>
              </a:ext>
            </a:extLst>
          </p:cNvPr>
          <p:cNvSpPr>
            <a:spLocks noChangeArrowheads="1"/>
          </p:cNvSpPr>
          <p:nvPr/>
        </p:nvSpPr>
        <p:spPr bwMode="auto">
          <a:xfrm>
            <a:off x="8331097" y="2276475"/>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300</a:t>
            </a:r>
            <a:r>
              <a:rPr lang="zh-CN" altLang="en-US" dirty="0">
                <a:latin typeface="宋体" panose="02010600030101010101" pitchFamily="2" charset="-122"/>
                <a:ea typeface="宋体" panose="02010600030101010101" pitchFamily="2" charset="-122"/>
              </a:rPr>
              <a:t>手</a:t>
            </a:r>
          </a:p>
        </p:txBody>
      </p:sp>
      <p:sp>
        <p:nvSpPr>
          <p:cNvPr id="17" name="Rectangle 13">
            <a:extLst>
              <a:ext uri="{FF2B5EF4-FFF2-40B4-BE49-F238E27FC236}">
                <a16:creationId xmlns:a16="http://schemas.microsoft.com/office/drawing/2014/main" id="{4816BFEB-3DB8-4D3E-B4F1-AF0A3E56E87E}"/>
              </a:ext>
            </a:extLst>
          </p:cNvPr>
          <p:cNvSpPr>
            <a:spLocks noChangeArrowheads="1"/>
          </p:cNvSpPr>
          <p:nvPr/>
        </p:nvSpPr>
        <p:spPr bwMode="auto">
          <a:xfrm>
            <a:off x="8331097" y="2779713"/>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手</a:t>
            </a:r>
          </a:p>
        </p:txBody>
      </p:sp>
      <p:sp>
        <p:nvSpPr>
          <p:cNvPr id="18" name="Rectangle 14">
            <a:extLst>
              <a:ext uri="{FF2B5EF4-FFF2-40B4-BE49-F238E27FC236}">
                <a16:creationId xmlns:a16="http://schemas.microsoft.com/office/drawing/2014/main" id="{4B3A5260-303B-47C9-A78F-7DCE1DCB5D00}"/>
              </a:ext>
            </a:extLst>
          </p:cNvPr>
          <p:cNvSpPr>
            <a:spLocks noChangeArrowheads="1"/>
          </p:cNvSpPr>
          <p:nvPr/>
        </p:nvSpPr>
        <p:spPr bwMode="auto">
          <a:xfrm>
            <a:off x="8331097" y="3284538"/>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150</a:t>
            </a:r>
            <a:r>
              <a:rPr lang="zh-CN" altLang="en-US" dirty="0">
                <a:latin typeface="宋体" panose="02010600030101010101" pitchFamily="2" charset="-122"/>
                <a:ea typeface="宋体" panose="02010600030101010101" pitchFamily="2" charset="-122"/>
              </a:rPr>
              <a:t>手</a:t>
            </a:r>
          </a:p>
        </p:txBody>
      </p:sp>
      <p:sp>
        <p:nvSpPr>
          <p:cNvPr id="19" name="Rectangle 16">
            <a:extLst>
              <a:ext uri="{FF2B5EF4-FFF2-40B4-BE49-F238E27FC236}">
                <a16:creationId xmlns:a16="http://schemas.microsoft.com/office/drawing/2014/main" id="{1A180DF5-9EC7-4AB5-8B4B-9691FB33AB30}"/>
              </a:ext>
            </a:extLst>
          </p:cNvPr>
          <p:cNvSpPr>
            <a:spLocks noChangeArrowheads="1"/>
          </p:cNvSpPr>
          <p:nvPr/>
        </p:nvSpPr>
        <p:spPr bwMode="auto">
          <a:xfrm>
            <a:off x="8331097" y="3860800"/>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手</a:t>
            </a:r>
          </a:p>
        </p:txBody>
      </p:sp>
      <p:cxnSp>
        <p:nvCxnSpPr>
          <p:cNvPr id="20" name="AutoShape 17">
            <a:extLst>
              <a:ext uri="{FF2B5EF4-FFF2-40B4-BE49-F238E27FC236}">
                <a16:creationId xmlns:a16="http://schemas.microsoft.com/office/drawing/2014/main" id="{C3A2F164-855E-4F81-898E-2502C33455EA}"/>
              </a:ext>
            </a:extLst>
          </p:cNvPr>
          <p:cNvCxnSpPr>
            <a:cxnSpLocks noChangeShapeType="1"/>
          </p:cNvCxnSpPr>
          <p:nvPr/>
        </p:nvCxnSpPr>
        <p:spPr bwMode="auto">
          <a:xfrm>
            <a:off x="4946547" y="4040982"/>
            <a:ext cx="1441450"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Rectangle 18">
            <a:extLst>
              <a:ext uri="{FF2B5EF4-FFF2-40B4-BE49-F238E27FC236}">
                <a16:creationId xmlns:a16="http://schemas.microsoft.com/office/drawing/2014/main" id="{F86C557D-7B58-407A-AA51-F004117E2048}"/>
              </a:ext>
            </a:extLst>
          </p:cNvPr>
          <p:cNvSpPr>
            <a:spLocks noChangeArrowheads="1"/>
          </p:cNvSpPr>
          <p:nvPr/>
        </p:nvSpPr>
        <p:spPr bwMode="auto">
          <a:xfrm>
            <a:off x="2066822" y="3284538"/>
            <a:ext cx="1296988"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数量 </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手</a:t>
            </a:r>
          </a:p>
        </p:txBody>
      </p:sp>
      <p:cxnSp>
        <p:nvCxnSpPr>
          <p:cNvPr id="22" name="AutoShape 19">
            <a:extLst>
              <a:ext uri="{FF2B5EF4-FFF2-40B4-BE49-F238E27FC236}">
                <a16:creationId xmlns:a16="http://schemas.microsoft.com/office/drawing/2014/main" id="{93DF13D0-0A00-4E42-A83E-7C3614109C9E}"/>
              </a:ext>
            </a:extLst>
          </p:cNvPr>
          <p:cNvCxnSpPr>
            <a:cxnSpLocks noChangeShapeType="1"/>
          </p:cNvCxnSpPr>
          <p:nvPr/>
        </p:nvCxnSpPr>
        <p:spPr bwMode="auto">
          <a:xfrm>
            <a:off x="4948135" y="3464719"/>
            <a:ext cx="1439862" cy="0"/>
          </a:xfrm>
          <a:prstGeom prst="straightConnector1">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a:extLst>
              <a:ext uri="{FF2B5EF4-FFF2-40B4-BE49-F238E27FC236}">
                <a16:creationId xmlns:a16="http://schemas.microsoft.com/office/drawing/2014/main" id="{65B64627-817D-4272-9FC4-7BBCED03AA52}"/>
              </a:ext>
            </a:extLst>
          </p:cNvPr>
          <p:cNvSpPr>
            <a:spLocks noChangeArrowheads="1"/>
          </p:cNvSpPr>
          <p:nvPr/>
        </p:nvSpPr>
        <p:spPr bwMode="auto">
          <a:xfrm>
            <a:off x="3505098" y="4364038"/>
            <a:ext cx="1441449"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买价二  </a:t>
            </a:r>
            <a:r>
              <a:rPr lang="en-US" altLang="zh-CN" dirty="0">
                <a:latin typeface="宋体" panose="02010600030101010101" pitchFamily="2" charset="-122"/>
                <a:ea typeface="宋体" panose="02010600030101010101" pitchFamily="2" charset="-122"/>
              </a:rPr>
              <a:t>7.90</a:t>
            </a:r>
          </a:p>
        </p:txBody>
      </p:sp>
      <p:sp>
        <p:nvSpPr>
          <p:cNvPr id="24" name="Rectangle 23">
            <a:extLst>
              <a:ext uri="{FF2B5EF4-FFF2-40B4-BE49-F238E27FC236}">
                <a16:creationId xmlns:a16="http://schemas.microsoft.com/office/drawing/2014/main" id="{B5BA43BD-6D1C-4F88-B54D-51279EC400EB}"/>
              </a:ext>
            </a:extLst>
          </p:cNvPr>
          <p:cNvSpPr>
            <a:spLocks noChangeArrowheads="1"/>
          </p:cNvSpPr>
          <p:nvPr/>
        </p:nvSpPr>
        <p:spPr bwMode="auto">
          <a:xfrm>
            <a:off x="3505098" y="3860800"/>
            <a:ext cx="1441450"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买价一  </a:t>
            </a:r>
            <a:r>
              <a:rPr lang="en-US" altLang="zh-CN" dirty="0">
                <a:latin typeface="宋体" panose="02010600030101010101" pitchFamily="2" charset="-122"/>
                <a:ea typeface="宋体" panose="02010600030101010101" pitchFamily="2" charset="-122"/>
              </a:rPr>
              <a:t>7.95</a:t>
            </a:r>
          </a:p>
        </p:txBody>
      </p:sp>
      <p:sp>
        <p:nvSpPr>
          <p:cNvPr id="25" name="Rectangle 24">
            <a:extLst>
              <a:ext uri="{FF2B5EF4-FFF2-40B4-BE49-F238E27FC236}">
                <a16:creationId xmlns:a16="http://schemas.microsoft.com/office/drawing/2014/main" id="{C64F9597-7A61-42DD-B81A-AB88606760DB}"/>
              </a:ext>
            </a:extLst>
          </p:cNvPr>
          <p:cNvSpPr>
            <a:spLocks noChangeArrowheads="1"/>
          </p:cNvSpPr>
          <p:nvPr/>
        </p:nvSpPr>
        <p:spPr bwMode="auto">
          <a:xfrm>
            <a:off x="3505098" y="4868863"/>
            <a:ext cx="1441449"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买价三  </a:t>
            </a:r>
            <a:r>
              <a:rPr lang="en-US" altLang="zh-CN" dirty="0">
                <a:latin typeface="宋体" panose="02010600030101010101" pitchFamily="2" charset="-122"/>
                <a:ea typeface="宋体" panose="02010600030101010101" pitchFamily="2" charset="-122"/>
              </a:rPr>
              <a:t>7.85</a:t>
            </a:r>
          </a:p>
        </p:txBody>
      </p:sp>
      <p:sp>
        <p:nvSpPr>
          <p:cNvPr id="26" name="Rectangle 25">
            <a:extLst>
              <a:ext uri="{FF2B5EF4-FFF2-40B4-BE49-F238E27FC236}">
                <a16:creationId xmlns:a16="http://schemas.microsoft.com/office/drawing/2014/main" id="{EEF4F0F6-C5A2-4417-9F9D-E906953F31C9}"/>
              </a:ext>
            </a:extLst>
          </p:cNvPr>
          <p:cNvSpPr>
            <a:spLocks noChangeArrowheads="1"/>
          </p:cNvSpPr>
          <p:nvPr/>
        </p:nvSpPr>
        <p:spPr bwMode="auto">
          <a:xfrm>
            <a:off x="3505098" y="5372100"/>
            <a:ext cx="1441449"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买价四  </a:t>
            </a:r>
            <a:r>
              <a:rPr lang="en-US" altLang="zh-CN" dirty="0">
                <a:latin typeface="宋体" panose="02010600030101010101" pitchFamily="2" charset="-122"/>
                <a:ea typeface="宋体" panose="02010600030101010101" pitchFamily="2" charset="-122"/>
              </a:rPr>
              <a:t>7.80</a:t>
            </a:r>
          </a:p>
        </p:txBody>
      </p:sp>
      <p:sp>
        <p:nvSpPr>
          <p:cNvPr id="27" name="Rectangle 26">
            <a:extLst>
              <a:ext uri="{FF2B5EF4-FFF2-40B4-BE49-F238E27FC236}">
                <a16:creationId xmlns:a16="http://schemas.microsoft.com/office/drawing/2014/main" id="{86891798-341D-4205-B6F4-E6063F6AE17C}"/>
              </a:ext>
            </a:extLst>
          </p:cNvPr>
          <p:cNvSpPr>
            <a:spLocks noChangeArrowheads="1"/>
          </p:cNvSpPr>
          <p:nvPr/>
        </p:nvSpPr>
        <p:spPr bwMode="auto">
          <a:xfrm>
            <a:off x="3505098" y="5876925"/>
            <a:ext cx="1441449"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买价五 </a:t>
            </a:r>
            <a:r>
              <a:rPr lang="en-US" altLang="zh-CN" dirty="0">
                <a:latin typeface="宋体" panose="02010600030101010101" pitchFamily="2" charset="-122"/>
                <a:ea typeface="宋体" panose="02010600030101010101" pitchFamily="2" charset="-122"/>
              </a:rPr>
              <a:t>7.75 </a:t>
            </a:r>
          </a:p>
        </p:txBody>
      </p:sp>
      <p:sp>
        <p:nvSpPr>
          <p:cNvPr id="28" name="Rectangle 27">
            <a:extLst>
              <a:ext uri="{FF2B5EF4-FFF2-40B4-BE49-F238E27FC236}">
                <a16:creationId xmlns:a16="http://schemas.microsoft.com/office/drawing/2014/main" id="{C60E51F0-D8CE-46B8-8D81-759DCBA09A23}"/>
              </a:ext>
            </a:extLst>
          </p:cNvPr>
          <p:cNvSpPr>
            <a:spLocks noChangeArrowheads="1"/>
          </p:cNvSpPr>
          <p:nvPr/>
        </p:nvSpPr>
        <p:spPr bwMode="auto">
          <a:xfrm>
            <a:off x="3506685" y="3284538"/>
            <a:ext cx="1441450"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800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dirty="0">
                <a:latin typeface="宋体" panose="02010600030101010101" pitchFamily="2" charset="-122"/>
                <a:ea typeface="宋体" panose="02010600030101010101" pitchFamily="2" charset="-122"/>
              </a:rPr>
              <a:t>新买单  </a:t>
            </a:r>
            <a:r>
              <a:rPr lang="en-US" altLang="zh-CN" dirty="0">
                <a:latin typeface="宋体" panose="02010600030101010101" pitchFamily="2" charset="-122"/>
                <a:ea typeface="宋体" panose="02010600030101010101" pitchFamily="2" charset="-122"/>
              </a:rPr>
              <a:t>8.10</a:t>
            </a:r>
          </a:p>
        </p:txBody>
      </p:sp>
      <p:sp>
        <p:nvSpPr>
          <p:cNvPr id="29" name="Rectangle 28">
            <a:extLst>
              <a:ext uri="{FF2B5EF4-FFF2-40B4-BE49-F238E27FC236}">
                <a16:creationId xmlns:a16="http://schemas.microsoft.com/office/drawing/2014/main" id="{77E8B804-8E67-49AB-BE8E-8CED32A7C859}"/>
              </a:ext>
            </a:extLst>
          </p:cNvPr>
          <p:cNvSpPr>
            <a:spLocks noChangeArrowheads="1"/>
          </p:cNvSpPr>
          <p:nvPr/>
        </p:nvSpPr>
        <p:spPr bwMode="auto">
          <a:xfrm>
            <a:off x="6387997" y="2276475"/>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8.10 </a:t>
            </a:r>
            <a:r>
              <a:rPr lang="zh-CN" altLang="en-US" dirty="0">
                <a:latin typeface="宋体" panose="02010600030101010101" pitchFamily="2" charset="-122"/>
                <a:ea typeface="宋体" panose="02010600030101010101" pitchFamily="2" charset="-122"/>
              </a:rPr>
              <a:t>卖价三</a:t>
            </a:r>
          </a:p>
        </p:txBody>
      </p:sp>
      <p:sp>
        <p:nvSpPr>
          <p:cNvPr id="30" name="Rectangle 29">
            <a:extLst>
              <a:ext uri="{FF2B5EF4-FFF2-40B4-BE49-F238E27FC236}">
                <a16:creationId xmlns:a16="http://schemas.microsoft.com/office/drawing/2014/main" id="{BBFFED46-0943-4552-AD83-01B7EB10E882}"/>
              </a:ext>
            </a:extLst>
          </p:cNvPr>
          <p:cNvSpPr>
            <a:spLocks noChangeArrowheads="1"/>
          </p:cNvSpPr>
          <p:nvPr/>
        </p:nvSpPr>
        <p:spPr bwMode="auto">
          <a:xfrm>
            <a:off x="6387997" y="1268413"/>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8.30 </a:t>
            </a:r>
            <a:r>
              <a:rPr lang="zh-CN" altLang="en-US" dirty="0">
                <a:latin typeface="宋体" panose="02010600030101010101" pitchFamily="2" charset="-122"/>
                <a:ea typeface="宋体" panose="02010600030101010101" pitchFamily="2" charset="-122"/>
              </a:rPr>
              <a:t>卖价五</a:t>
            </a:r>
          </a:p>
        </p:txBody>
      </p:sp>
      <p:sp>
        <p:nvSpPr>
          <p:cNvPr id="31" name="Rectangle 30">
            <a:extLst>
              <a:ext uri="{FF2B5EF4-FFF2-40B4-BE49-F238E27FC236}">
                <a16:creationId xmlns:a16="http://schemas.microsoft.com/office/drawing/2014/main" id="{0D799FB5-B3BF-4DB7-8F7E-F59D832F3C54}"/>
              </a:ext>
            </a:extLst>
          </p:cNvPr>
          <p:cNvSpPr>
            <a:spLocks noChangeArrowheads="1"/>
          </p:cNvSpPr>
          <p:nvPr/>
        </p:nvSpPr>
        <p:spPr bwMode="auto">
          <a:xfrm>
            <a:off x="6387997" y="1771650"/>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8.20 </a:t>
            </a:r>
            <a:r>
              <a:rPr lang="zh-CN" altLang="en-US" dirty="0">
                <a:latin typeface="宋体" panose="02010600030101010101" pitchFamily="2" charset="-122"/>
                <a:ea typeface="宋体" panose="02010600030101010101" pitchFamily="2" charset="-122"/>
              </a:rPr>
              <a:t>卖价四</a:t>
            </a:r>
          </a:p>
        </p:txBody>
      </p:sp>
      <p:sp>
        <p:nvSpPr>
          <p:cNvPr id="32" name="Rectangle 31">
            <a:extLst>
              <a:ext uri="{FF2B5EF4-FFF2-40B4-BE49-F238E27FC236}">
                <a16:creationId xmlns:a16="http://schemas.microsoft.com/office/drawing/2014/main" id="{059F8A63-22EE-49F0-8366-9E2B8A7E43B6}"/>
              </a:ext>
            </a:extLst>
          </p:cNvPr>
          <p:cNvSpPr>
            <a:spLocks noChangeArrowheads="1"/>
          </p:cNvSpPr>
          <p:nvPr/>
        </p:nvSpPr>
        <p:spPr bwMode="auto">
          <a:xfrm>
            <a:off x="6387997" y="2779713"/>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8.07 </a:t>
            </a:r>
            <a:r>
              <a:rPr lang="zh-CN" altLang="en-US" dirty="0">
                <a:latin typeface="宋体" panose="02010600030101010101" pitchFamily="2" charset="-122"/>
                <a:ea typeface="宋体" panose="02010600030101010101" pitchFamily="2" charset="-122"/>
              </a:rPr>
              <a:t>卖价二</a:t>
            </a:r>
          </a:p>
        </p:txBody>
      </p:sp>
      <p:sp>
        <p:nvSpPr>
          <p:cNvPr id="33" name="Rectangle 32">
            <a:extLst>
              <a:ext uri="{FF2B5EF4-FFF2-40B4-BE49-F238E27FC236}">
                <a16:creationId xmlns:a16="http://schemas.microsoft.com/office/drawing/2014/main" id="{F5B5F8A1-4DD2-444E-8521-D90611B8A9FB}"/>
              </a:ext>
            </a:extLst>
          </p:cNvPr>
          <p:cNvSpPr>
            <a:spLocks noChangeArrowheads="1"/>
          </p:cNvSpPr>
          <p:nvPr/>
        </p:nvSpPr>
        <p:spPr bwMode="auto">
          <a:xfrm>
            <a:off x="6387997" y="3284538"/>
            <a:ext cx="1439863" cy="36036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8.05 </a:t>
            </a:r>
            <a:r>
              <a:rPr lang="zh-CN" altLang="en-US" dirty="0">
                <a:latin typeface="宋体" panose="02010600030101010101" pitchFamily="2" charset="-122"/>
                <a:ea typeface="宋体" panose="02010600030101010101" pitchFamily="2" charset="-122"/>
              </a:rPr>
              <a:t>卖价一</a:t>
            </a:r>
          </a:p>
        </p:txBody>
      </p:sp>
      <p:sp>
        <p:nvSpPr>
          <p:cNvPr id="34" name="Rectangle 33">
            <a:extLst>
              <a:ext uri="{FF2B5EF4-FFF2-40B4-BE49-F238E27FC236}">
                <a16:creationId xmlns:a16="http://schemas.microsoft.com/office/drawing/2014/main" id="{6E293F5C-C2C2-432C-B0D2-C598BC4F50A1}"/>
              </a:ext>
            </a:extLst>
          </p:cNvPr>
          <p:cNvSpPr>
            <a:spLocks noChangeArrowheads="1"/>
          </p:cNvSpPr>
          <p:nvPr/>
        </p:nvSpPr>
        <p:spPr bwMode="auto">
          <a:xfrm>
            <a:off x="6387997" y="3860800"/>
            <a:ext cx="1439863" cy="36036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rgbClr val="33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latin typeface="宋体" panose="02010600030101010101" pitchFamily="2" charset="-122"/>
                <a:ea typeface="宋体" panose="02010600030101010101" pitchFamily="2" charset="-122"/>
              </a:rPr>
              <a:t>7.93 </a:t>
            </a:r>
            <a:r>
              <a:rPr lang="zh-CN" altLang="en-US" dirty="0">
                <a:latin typeface="宋体" panose="02010600030101010101" pitchFamily="2" charset="-122"/>
                <a:ea typeface="宋体" panose="02010600030101010101" pitchFamily="2" charset="-122"/>
              </a:rPr>
              <a:t>新卖单</a:t>
            </a:r>
          </a:p>
        </p:txBody>
      </p:sp>
      <p:sp>
        <p:nvSpPr>
          <p:cNvPr id="35" name="TextBox 38">
            <a:extLst>
              <a:ext uri="{FF2B5EF4-FFF2-40B4-BE49-F238E27FC236}">
                <a16:creationId xmlns:a16="http://schemas.microsoft.com/office/drawing/2014/main" id="{537C841A-33C8-4E32-BCD3-280991F2C6D4}"/>
              </a:ext>
            </a:extLst>
          </p:cNvPr>
          <p:cNvSpPr txBox="1"/>
          <p:nvPr/>
        </p:nvSpPr>
        <p:spPr>
          <a:xfrm>
            <a:off x="5667272" y="5507593"/>
            <a:ext cx="3747294" cy="400110"/>
          </a:xfrm>
          <a:prstGeom prst="rect">
            <a:avLst/>
          </a:prstGeom>
          <a:noFill/>
        </p:spPr>
        <p:txBody>
          <a:bodyPr wrap="square" rtlCol="0">
            <a:spAutoFit/>
          </a:bodyPr>
          <a:lstStyle/>
          <a:p>
            <a:r>
              <a:rPr lang="zh-CN" altLang="en-US" sz="2000" dirty="0">
                <a:solidFill>
                  <a:srgbClr val="FF0000"/>
                </a:solidFill>
                <a:latin typeface="宋体" panose="02010600030101010101" pitchFamily="2" charset="-122"/>
                <a:ea typeface="宋体" panose="02010600030101010101" pitchFamily="2" charset="-122"/>
              </a:rPr>
              <a:t>上一次成交价：</a:t>
            </a:r>
            <a:r>
              <a:rPr lang="en-US" altLang="zh-CN" sz="2000" dirty="0">
                <a:solidFill>
                  <a:srgbClr val="FF0000"/>
                </a:solidFill>
                <a:latin typeface="宋体" panose="02010600030101010101" pitchFamily="2" charset="-122"/>
                <a:ea typeface="宋体" panose="02010600030101010101" pitchFamily="2" charset="-122"/>
              </a:rPr>
              <a:t>8.00</a:t>
            </a:r>
            <a:r>
              <a:rPr lang="zh-CN" altLang="en-US" sz="2000" dirty="0">
                <a:solidFill>
                  <a:srgbClr val="FF0000"/>
                </a:solidFill>
                <a:latin typeface="宋体" panose="02010600030101010101" pitchFamily="2" charset="-122"/>
                <a:ea typeface="宋体" panose="02010600030101010101" pitchFamily="2" charset="-122"/>
              </a:rPr>
              <a:t>元</a:t>
            </a:r>
          </a:p>
        </p:txBody>
      </p:sp>
    </p:spTree>
    <p:extLst>
      <p:ext uri="{BB962C8B-B14F-4D97-AF65-F5344CB8AC3E}">
        <p14:creationId xmlns:p14="http://schemas.microsoft.com/office/powerpoint/2010/main" val="35092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par>
                                <p:cTn id="24" presetID="22" presetClass="exit" presetSubtype="4" fill="hold" grpId="1" nodeType="withEffect">
                                  <p:stCondLst>
                                    <p:cond delay="0"/>
                                  </p:stCondLst>
                                  <p:childTnLst>
                                    <p:animEffect transition="out" filter="wipe(down)">
                                      <p:cBhvr>
                                        <p:cTn id="25" dur="500"/>
                                        <p:tgtEl>
                                          <p:spTgt spid="8"/>
                                        </p:tgtEl>
                                      </p:cBhvr>
                                    </p:animEffect>
                                    <p:set>
                                      <p:cBhvr>
                                        <p:cTn id="26" dur="1" fill="hold">
                                          <p:stCondLst>
                                            <p:cond delay="499"/>
                                          </p:stCondLst>
                                        </p:cTn>
                                        <p:tgtEl>
                                          <p:spTgt spid="8"/>
                                        </p:tgtEl>
                                        <p:attrNameLst>
                                          <p:attrName>style.visibility</p:attrName>
                                        </p:attrNameLst>
                                      </p:cBhvr>
                                      <p:to>
                                        <p:strVal val="hidden"/>
                                      </p:to>
                                    </p:set>
                                  </p:childTnLst>
                                </p:cTn>
                              </p:par>
                              <p:par>
                                <p:cTn id="27" presetID="22" presetClass="exit" presetSubtype="4" fill="hold" grpId="1" nodeType="withEffect">
                                  <p:stCondLst>
                                    <p:cond delay="0"/>
                                  </p:stCondLst>
                                  <p:childTnLst>
                                    <p:animEffect transition="out" filter="wipe(down)">
                                      <p:cBhvr>
                                        <p:cTn id="28" dur="500"/>
                                        <p:tgtEl>
                                          <p:spTgt spid="34"/>
                                        </p:tgtEl>
                                      </p:cBhvr>
                                    </p:animEffect>
                                    <p:set>
                                      <p:cBhvr>
                                        <p:cTn id="29" dur="1" fill="hold">
                                          <p:stCondLst>
                                            <p:cond delay="499"/>
                                          </p:stCondLst>
                                        </p:cTn>
                                        <p:tgtEl>
                                          <p:spTgt spid="34"/>
                                        </p:tgtEl>
                                        <p:attrNameLst>
                                          <p:attrName>style.visibility</p:attrName>
                                        </p:attrNameLst>
                                      </p:cBhvr>
                                      <p:to>
                                        <p:strVal val="hidden"/>
                                      </p:to>
                                    </p:set>
                                  </p:childTnLst>
                                </p:cTn>
                              </p:par>
                              <p:par>
                                <p:cTn id="30" presetID="22" presetClass="exit" presetSubtype="4" fill="hold" grpId="1" nodeType="withEffect">
                                  <p:stCondLst>
                                    <p:cond delay="0"/>
                                  </p:stCondLst>
                                  <p:childTnLst>
                                    <p:animEffect transition="out" filter="wipe(down)">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dissolv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22"/>
                                        </p:tgtEl>
                                      </p:cBhvr>
                                    </p:animEffect>
                                    <p:set>
                                      <p:cBhvr>
                                        <p:cTn id="53" dur="1" fill="hold">
                                          <p:stCondLst>
                                            <p:cond delay="499"/>
                                          </p:stCondLst>
                                        </p:cTn>
                                        <p:tgtEl>
                                          <p:spTgt spid="22"/>
                                        </p:tgtEl>
                                        <p:attrNameLst>
                                          <p:attrName>style.visibility</p:attrName>
                                        </p:attrNameLst>
                                      </p:cBhvr>
                                      <p:to>
                                        <p:strVal val="hidden"/>
                                      </p:to>
                                    </p:set>
                                  </p:childTnLst>
                                </p:cTn>
                              </p:par>
                              <p:par>
                                <p:cTn id="54" presetID="22" presetClass="exit" presetSubtype="4" fill="hold" grpId="1" nodeType="withEffect">
                                  <p:stCondLst>
                                    <p:cond delay="0"/>
                                  </p:stCondLst>
                                  <p:childTnLst>
                                    <p:animEffect transition="out" filter="wipe(down)">
                                      <p:cBhvr>
                                        <p:cTn id="55" dur="500"/>
                                        <p:tgtEl>
                                          <p:spTgt spid="28"/>
                                        </p:tgtEl>
                                      </p:cBhvr>
                                    </p:animEffect>
                                    <p:set>
                                      <p:cBhvr>
                                        <p:cTn id="56" dur="1" fill="hold">
                                          <p:stCondLst>
                                            <p:cond delay="499"/>
                                          </p:stCondLst>
                                        </p:cTn>
                                        <p:tgtEl>
                                          <p:spTgt spid="28"/>
                                        </p:tgtEl>
                                        <p:attrNameLst>
                                          <p:attrName>style.visibility</p:attrName>
                                        </p:attrNameLst>
                                      </p:cBhvr>
                                      <p:to>
                                        <p:strVal val="hidden"/>
                                      </p:to>
                                    </p:set>
                                  </p:childTnLst>
                                </p:cTn>
                              </p:par>
                              <p:par>
                                <p:cTn id="57" presetID="22" presetClass="exit" presetSubtype="4" fill="hold" grpId="1" nodeType="withEffect">
                                  <p:stCondLst>
                                    <p:cond delay="0"/>
                                  </p:stCondLst>
                                  <p:childTnLst>
                                    <p:animEffect transition="out" filter="wipe(down)">
                                      <p:cBhvr>
                                        <p:cTn id="58" dur="500"/>
                                        <p:tgtEl>
                                          <p:spTgt spid="21"/>
                                        </p:tgtEl>
                                      </p:cBhvr>
                                    </p:animEffect>
                                    <p:set>
                                      <p:cBhvr>
                                        <p:cTn id="59" dur="1" fill="hold">
                                          <p:stCondLst>
                                            <p:cond delay="499"/>
                                          </p:stCondLst>
                                        </p:cTn>
                                        <p:tgtEl>
                                          <p:spTgt spid="21"/>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9" grpId="0" animBg="1"/>
      <p:bldP spid="19" grpId="1" animBg="1"/>
      <p:bldP spid="21" grpId="0" animBg="1"/>
      <p:bldP spid="21" grpId="1" animBg="1"/>
      <p:bldP spid="28" grpId="0" animBg="1"/>
      <p:bldP spid="28" grpId="1" animBg="1"/>
      <p:bldP spid="34" grpId="0" animBg="1"/>
      <p:bldP spid="3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清算</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清算是指投资银行在证券交易所内成交后，对应收和应付价款与证券进行结算，并最后结出应收应付的余额，然后通过证券交易所进行交割证券与价款的全过程。</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一般证券交易所都有专门的清算中心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以每一交易日为一个清算期</a:t>
            </a:r>
          </a:p>
          <a:p>
            <a:pPr marL="0" indent="0">
              <a:lnSpc>
                <a:spcPct val="100000"/>
              </a:lnSpc>
              <a:buNone/>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spTree>
    <p:extLst>
      <p:ext uri="{BB962C8B-B14F-4D97-AF65-F5344CB8AC3E}">
        <p14:creationId xmlns:p14="http://schemas.microsoft.com/office/powerpoint/2010/main" val="155457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交割</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证券清算后，交易双方可以办理交割手续，即在事先约定的时间内对清算余额办理交接和转账</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买方交付价款，收到股票；卖方交出股票，收回现金</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清算交割是证券交易全过程的结束。</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按照成交后至交割时间的长短划分（</a:t>
            </a:r>
            <a:r>
              <a:rPr lang="en-US" altLang="zh-CN" sz="2000" dirty="0">
                <a:latin typeface="宋体" panose="02010600030101010101" pitchFamily="2" charset="-122"/>
                <a:ea typeface="宋体" panose="02010600030101010101" pitchFamily="2" charset="-122"/>
              </a:rPr>
              <a:t>T+N</a:t>
            </a:r>
            <a:r>
              <a:rPr lang="zh-CN" altLang="en-US" sz="2000" dirty="0">
                <a:latin typeface="宋体" panose="02010600030101010101" pitchFamily="2" charset="-122"/>
                <a:ea typeface="宋体" panose="02010600030101010101" pitchFamily="2" charset="-122"/>
              </a:rPr>
              <a:t>制度）</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en-US" altLang="zh-CN" sz="2000" dirty="0">
                <a:latin typeface="宋体" panose="02010600030101010101" pitchFamily="2" charset="-122"/>
                <a:ea typeface="宋体" panose="02010600030101010101" pitchFamily="2" charset="-122"/>
              </a:rPr>
              <a:t>T+0: </a:t>
            </a:r>
            <a:r>
              <a:rPr lang="zh-CN" altLang="en-US" sz="2000" dirty="0">
                <a:latin typeface="宋体" panose="02010600030101010101" pitchFamily="2" charset="-122"/>
                <a:ea typeface="宋体" panose="02010600030101010101" pitchFamily="2" charset="-122"/>
              </a:rPr>
              <a:t>当日交割</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en-US" altLang="zh-CN" sz="2000" dirty="0">
                <a:latin typeface="宋体" panose="02010600030101010101" pitchFamily="2" charset="-122"/>
                <a:ea typeface="宋体" panose="02010600030101010101" pitchFamily="2" charset="-122"/>
              </a:rPr>
              <a:t>T+1: </a:t>
            </a:r>
            <a:r>
              <a:rPr lang="zh-CN" altLang="en-US" sz="2000" dirty="0">
                <a:latin typeface="宋体" panose="02010600030101010101" pitchFamily="2" charset="-122"/>
                <a:ea typeface="宋体" panose="02010600030101010101" pitchFamily="2" charset="-122"/>
              </a:rPr>
              <a:t>次日交割</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en-US" altLang="zh-CN" sz="2000" dirty="0">
                <a:latin typeface="宋体" panose="02010600030101010101" pitchFamily="2" charset="-122"/>
                <a:ea typeface="宋体" panose="02010600030101010101" pitchFamily="2" charset="-122"/>
              </a:rPr>
              <a:t>T+3: </a:t>
            </a:r>
            <a:r>
              <a:rPr lang="zh-CN" altLang="en-US" sz="2000" dirty="0">
                <a:latin typeface="宋体" panose="02010600030101010101" pitchFamily="2" charset="-122"/>
                <a:ea typeface="宋体" panose="02010600030101010101" pitchFamily="2" charset="-122"/>
              </a:rPr>
              <a:t>第三日交割</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en-US" altLang="zh-CN" sz="2000" dirty="0">
                <a:latin typeface="宋体" panose="02010600030101010101" pitchFamily="2" charset="-122"/>
                <a:ea typeface="宋体" panose="02010600030101010101" pitchFamily="2" charset="-122"/>
              </a:rPr>
              <a:t>T+5: </a:t>
            </a:r>
            <a:r>
              <a:rPr lang="zh-CN" altLang="en-US" sz="2000" dirty="0">
                <a:latin typeface="宋体" panose="02010600030101010101" pitchFamily="2" charset="-122"/>
                <a:ea typeface="宋体" panose="02010600030101010101" pitchFamily="2" charset="-122"/>
              </a:rPr>
              <a:t>例行交割</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130052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过户</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证券交易结束后，证券所有人会发生改变。对于记名证券必须要办理过户手续。</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记名证券是指票面上记载有持有人名称，并在公司名册上进行登记，必须经法定程序方可转让。因此，转让时要通过登记公司过户，并把受让人的名称记载在票面上，同时在发行证券的公司变更持有人，否则转让无效。</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不记名证券可以自由转让，无须办理过户。 一般股票都是记名的，而债券只有部分是记名的。</a:t>
            </a:r>
          </a:p>
          <a:p>
            <a:pPr>
              <a:lnSpc>
                <a:spcPct val="100000"/>
              </a:lnSpc>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spTree>
    <p:extLst>
      <p:ext uri="{BB962C8B-B14F-4D97-AF65-F5344CB8AC3E}">
        <p14:creationId xmlns:p14="http://schemas.microsoft.com/office/powerpoint/2010/main" val="2961207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证券经纪业务收费</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证券经纪业务的收费包括</a:t>
            </a:r>
            <a:r>
              <a:rPr lang="zh-CN" altLang="en-US" sz="2000" b="1" dirty="0">
                <a:latin typeface="宋体" panose="02010600030101010101" pitchFamily="2" charset="-122"/>
                <a:ea typeface="宋体" panose="02010600030101010101" pitchFamily="2" charset="-122"/>
              </a:rPr>
              <a:t>交易佣金，过户费，印花税</a:t>
            </a:r>
            <a:endParaRPr lang="en-US" altLang="zh-CN" sz="2000" b="1"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以华泰证券作为例子</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交易佣金：最高为成交金额的万分之三，最低</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元起，单笔交易佣金不满</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元按</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元收取。</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印花税：成交金额的</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2008</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9</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19</a:t>
            </a:r>
            <a:r>
              <a:rPr lang="zh-CN" altLang="en-US" sz="2000" dirty="0">
                <a:latin typeface="宋体" panose="02010600030101010101" pitchFamily="2" charset="-122"/>
                <a:ea typeface="宋体" panose="02010600030101010101" pitchFamily="2" charset="-122"/>
              </a:rPr>
              <a:t>日，由向双边征收改为向卖方单边征收 </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过户费：</a:t>
            </a:r>
            <a:r>
              <a:rPr lang="en-US" altLang="zh-CN" sz="2000" dirty="0">
                <a:latin typeface="宋体" panose="02010600030101010101" pitchFamily="2" charset="-122"/>
                <a:ea typeface="宋体" panose="02010600030101010101" pitchFamily="2" charset="-122"/>
              </a:rPr>
              <a:t> 2015</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日起，上海深圳都收取，按成交金额的</a:t>
            </a:r>
            <a:r>
              <a:rPr lang="en-US" altLang="zh-CN" sz="2000" dirty="0">
                <a:latin typeface="宋体" panose="02010600030101010101" pitchFamily="2" charset="-122"/>
                <a:ea typeface="宋体" panose="02010600030101010101" pitchFamily="2" charset="-122"/>
              </a:rPr>
              <a:t>0.02‰</a:t>
            </a:r>
            <a:r>
              <a:rPr lang="zh-CN" altLang="en-US" sz="2000" dirty="0">
                <a:latin typeface="宋体" panose="02010600030101010101" pitchFamily="2" charset="-122"/>
                <a:ea typeface="宋体" panose="02010600030101010101" pitchFamily="2" charset="-122"/>
              </a:rPr>
              <a:t>收取</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一般情况下，券商对大资金量、交易量的客户会给予降低佣金率的优惠</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spTree>
    <p:extLst>
      <p:ext uri="{BB962C8B-B14F-4D97-AF65-F5344CB8AC3E}">
        <p14:creationId xmlns:p14="http://schemas.microsoft.com/office/powerpoint/2010/main" val="3135065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证券经纪业务收费与交割单</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pic>
        <p:nvPicPr>
          <p:cNvPr id="6" name="图片 5">
            <a:extLst>
              <a:ext uri="{FF2B5EF4-FFF2-40B4-BE49-F238E27FC236}">
                <a16:creationId xmlns:a16="http://schemas.microsoft.com/office/drawing/2014/main" id="{33E0CE0F-FF11-450B-B08F-C2F20B69FA0C}"/>
              </a:ext>
            </a:extLst>
          </p:cNvPr>
          <p:cNvPicPr>
            <a:picLocks noChangeAspect="1"/>
          </p:cNvPicPr>
          <p:nvPr/>
        </p:nvPicPr>
        <p:blipFill>
          <a:blip r:embed="rId2"/>
          <a:stretch>
            <a:fillRect/>
          </a:stretch>
        </p:blipFill>
        <p:spPr>
          <a:xfrm>
            <a:off x="311501" y="1112276"/>
            <a:ext cx="11644362" cy="4831324"/>
          </a:xfrm>
          <a:prstGeom prst="rect">
            <a:avLst/>
          </a:prstGeom>
        </p:spPr>
      </p:pic>
    </p:spTree>
    <p:extLst>
      <p:ext uri="{BB962C8B-B14F-4D97-AF65-F5344CB8AC3E}">
        <p14:creationId xmlns:p14="http://schemas.microsoft.com/office/powerpoint/2010/main" val="2645969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证券信用经纪的概念</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信用交易的形式</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证券信用交易对投资者的影响</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证券信用交易对证券市场的影响</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spTree>
    <p:extLst>
      <p:ext uri="{BB962C8B-B14F-4D97-AF65-F5344CB8AC3E}">
        <p14:creationId xmlns:p14="http://schemas.microsoft.com/office/powerpoint/2010/main" val="86126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证券信用经纪的概念</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信用经纪业务是指投资银行作为经纪商，在代理时，以客户提供部分资金或有价证券作为担保为前提，为其代垫交易所需资金或有价证券的差额，从而帮助客户完成证券交易的业务行为。 </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它是投资银行融资功能与一般经纪业务相结合的产物，但仍属于经纪业务范畴，其原因在于：</a:t>
            </a: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投资银行提供信用的对象必须是委托投资银行代理证券交易的客户。</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投资银行不承担交易风险，也不企图获取交易所产生的收益。</a:t>
            </a:r>
            <a:endParaRPr lang="en-US" altLang="zh-CN" sz="2000" dirty="0">
              <a:latin typeface="宋体" panose="02010600030101010101" pitchFamily="2" charset="-122"/>
              <a:ea typeface="宋体" panose="02010600030101010101" pitchFamily="2" charset="-122"/>
            </a:endParaRPr>
          </a:p>
          <a:p>
            <a:pPr marL="900113" indent="-180975">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投资银行虽然动用了自有资金，但资金的性质是借贷而非投资，且以客户所提供的资金和证券作为担保，并收取一定的手续费。</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spTree>
    <p:extLst>
      <p:ext uri="{BB962C8B-B14F-4D97-AF65-F5344CB8AC3E}">
        <p14:creationId xmlns:p14="http://schemas.microsoft.com/office/powerpoint/2010/main" val="1089837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信用交易的形式 （保证金交易）</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融资与买空 </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zh-CN" altLang="en-US" sz="2000" dirty="0">
                <a:latin typeface="宋体" panose="02010600030101010101" pitchFamily="2" charset="-122"/>
                <a:ea typeface="宋体" panose="02010600030101010101" pitchFamily="2" charset="-122"/>
              </a:rPr>
              <a:t>客户委托买入证券时，投资银行以自有或融入的资金为客户垫支部分资金以完成交易，以后由客户归还本金并支付利息。 </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融券与卖空 </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zh-CN" altLang="en-US" sz="2000" dirty="0">
                <a:latin typeface="宋体" panose="02010600030101010101" pitchFamily="2" charset="-122"/>
                <a:ea typeface="宋体" panose="02010600030101010101" pitchFamily="2" charset="-122"/>
              </a:rPr>
              <a:t>客户卖出证券时，投资银行以自有、客户抵押或借入的证券为客户代垫部分或全部证券以完成交易，以后由客户买入归还所借证券且按与证券相当的价款计付利息。</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en-US" altLang="zh-CN" sz="2000" dirty="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31</a:t>
            </a:r>
            <a:r>
              <a:rPr lang="zh-CN" altLang="en-US" sz="2000" dirty="0">
                <a:latin typeface="宋体" panose="02010600030101010101" pitchFamily="2" charset="-122"/>
                <a:ea typeface="宋体" panose="02010600030101010101" pitchFamily="2" charset="-122"/>
              </a:rPr>
              <a:t>日，证券公司融资融券业务试点 </a:t>
            </a:r>
            <a:endParaRPr lang="en-US" altLang="zh-CN" sz="2000" dirty="0">
              <a:latin typeface="宋体" panose="02010600030101010101" pitchFamily="2" charset="-122"/>
              <a:ea typeface="宋体" panose="02010600030101010101" pitchFamily="2" charset="-122"/>
            </a:endParaRPr>
          </a:p>
          <a:p>
            <a:pPr marL="719138" indent="0">
              <a:lnSpc>
                <a:spcPct val="100000"/>
              </a:lnSpc>
              <a:buNone/>
            </a:pPr>
            <a:r>
              <a:rPr lang="zh-CN" altLang="en-US" sz="2000" dirty="0">
                <a:latin typeface="宋体" panose="02010600030101010101" pitchFamily="2" charset="-122"/>
                <a:ea typeface="宋体" panose="02010600030101010101" pitchFamily="2" charset="-122"/>
              </a:rPr>
              <a:t>转融通业务：证券公司从事融资融券业务，自有资金或者证券不足的，可以向证券金融公司借入。</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spTree>
    <p:extLst>
      <p:ext uri="{BB962C8B-B14F-4D97-AF65-F5344CB8AC3E}">
        <p14:creationId xmlns:p14="http://schemas.microsoft.com/office/powerpoint/2010/main" val="3968745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证券经纪业务的定义</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委托人，证券经纪商的权利与义务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证券经纪业务的特点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开展经纪业务的原则</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25534757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投资者在开立证券信用交易账户时，须存入</a:t>
            </a:r>
            <a:r>
              <a:rPr lang="zh-CN" altLang="en-US" sz="2000" b="1" dirty="0">
                <a:latin typeface="宋体" panose="02010600030101010101" pitchFamily="2" charset="-122"/>
                <a:ea typeface="宋体" panose="02010600030101010101" pitchFamily="2" charset="-122"/>
              </a:rPr>
              <a:t>初始保证金</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融资的初始保证金比例在不同的国家和地区有不同的规定，从</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90%</a:t>
            </a:r>
            <a:r>
              <a:rPr lang="zh-CN" altLang="en-US" sz="2000" dirty="0">
                <a:latin typeface="宋体" panose="02010600030101010101" pitchFamily="2" charset="-122"/>
                <a:ea typeface="宋体" panose="02010600030101010101" pitchFamily="2" charset="-122"/>
              </a:rPr>
              <a:t>不等，中国香港可低至</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，美国一般为</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 中国台湾一般为</a:t>
            </a:r>
            <a:r>
              <a:rPr lang="en-US" altLang="zh-CN" sz="2000" dirty="0">
                <a:latin typeface="宋体" panose="02010600030101010101" pitchFamily="2" charset="-122"/>
                <a:ea typeface="宋体" panose="02010600030101010101" pitchFamily="2" charset="-122"/>
              </a:rPr>
              <a:t>40%</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融券初始保证金比融资高，一般为</a:t>
            </a:r>
            <a:r>
              <a:rPr lang="en-US" altLang="zh-CN" sz="2000" dirty="0">
                <a:latin typeface="宋体" panose="02010600030101010101" pitchFamily="2" charset="-122"/>
                <a:ea typeface="宋体" panose="02010600030101010101" pitchFamily="2" charset="-122"/>
              </a:rPr>
              <a:t>70%</a:t>
            </a:r>
            <a:r>
              <a:rPr lang="zh-CN" altLang="en-US" sz="2000" dirty="0">
                <a:latin typeface="宋体" panose="02010600030101010101" pitchFamily="2" charset="-122"/>
                <a:ea typeface="宋体" panose="02010600030101010101" pitchFamily="2" charset="-122"/>
              </a:rPr>
              <a:t>到</a:t>
            </a:r>
            <a:r>
              <a:rPr lang="en-US" altLang="zh-CN" sz="2000" dirty="0">
                <a:latin typeface="宋体" panose="02010600030101010101" pitchFamily="2" charset="-122"/>
                <a:ea typeface="宋体" panose="02010600030101010101" pitchFamily="2" charset="-122"/>
              </a:rPr>
              <a:t>90%</a:t>
            </a:r>
          </a:p>
          <a:p>
            <a:pPr>
              <a:lnSpc>
                <a:spcPct val="100000"/>
              </a:lnSpc>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平仓：如抵押证券价格下跌（上涨）低于（高于）一定比例时，证券公司就停止向该账户继续融资（融券）</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如抵押证券价格下跌（上涨）超过协议中所约定的平仓价格时 （</a:t>
            </a:r>
            <a:r>
              <a:rPr lang="zh-CN" altLang="en-US" sz="2000" b="1" dirty="0">
                <a:latin typeface="宋体" panose="02010600030101010101" pitchFamily="2" charset="-122"/>
                <a:ea typeface="宋体" panose="02010600030101010101" pitchFamily="2" charset="-122"/>
              </a:rPr>
              <a:t>维持保证金</a:t>
            </a:r>
            <a:r>
              <a:rPr lang="zh-CN" altLang="en-US" sz="2000" dirty="0">
                <a:latin typeface="宋体" panose="02010600030101010101" pitchFamily="2" charset="-122"/>
                <a:ea typeface="宋体" panose="02010600030101010101" pitchFamily="2" charset="-122"/>
              </a:rPr>
              <a:t>），证券公司会</a:t>
            </a:r>
            <a:r>
              <a:rPr lang="zh-CN" altLang="en-US" sz="2000" b="1" dirty="0">
                <a:latin typeface="宋体" panose="02010600030101010101" pitchFamily="2" charset="-122"/>
                <a:ea typeface="宋体" panose="02010600030101010101" pitchFamily="2" charset="-122"/>
              </a:rPr>
              <a:t>通知</a:t>
            </a:r>
            <a:r>
              <a:rPr lang="zh-CN" altLang="en-US" sz="2000" dirty="0">
                <a:latin typeface="宋体" panose="02010600030101010101" pitchFamily="2" charset="-122"/>
                <a:ea typeface="宋体" panose="02010600030101010101" pitchFamily="2" charset="-122"/>
              </a:rPr>
              <a:t>客户补交保证金，否则便强制平仓。</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融资（融券）时，价格下跌（上涨）空间必须始终保持在保证金的一定比例之内。</a:t>
            </a: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用证券作保证金时，不能按其市值来计算，而应扣除一定的折扣率，以降低证券价格波动带来的信用风险。</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spTree>
    <p:extLst>
      <p:ext uri="{BB962C8B-B14F-4D97-AF65-F5344CB8AC3E}">
        <p14:creationId xmlns:p14="http://schemas.microsoft.com/office/powerpoint/2010/main" val="2173115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证券信用制度（例子</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融资融券保证金比例（国外）</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融资融券保证金比例（国内）</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dirty="0"/>
          </a:p>
        </p:txBody>
      </p:sp>
      <p:graphicFrame>
        <p:nvGraphicFramePr>
          <p:cNvPr id="6" name="Object 3">
            <a:extLst>
              <a:ext uri="{FF2B5EF4-FFF2-40B4-BE49-F238E27FC236}">
                <a16:creationId xmlns:a16="http://schemas.microsoft.com/office/drawing/2014/main" id="{1A799ED3-25D7-4B05-A2D4-9E7DCFE7000A}"/>
              </a:ext>
            </a:extLst>
          </p:cNvPr>
          <p:cNvGraphicFramePr>
            <a:graphicFrameLocks noChangeAspect="1"/>
          </p:cNvGraphicFramePr>
          <p:nvPr>
            <p:extLst>
              <p:ext uri="{D42A27DB-BD31-4B8C-83A1-F6EECF244321}">
                <p14:modId xmlns:p14="http://schemas.microsoft.com/office/powerpoint/2010/main" val="4042364485"/>
              </p:ext>
            </p:extLst>
          </p:nvPr>
        </p:nvGraphicFramePr>
        <p:xfrm>
          <a:off x="5039829" y="1134215"/>
          <a:ext cx="4383088" cy="742950"/>
        </p:xfrm>
        <a:graphic>
          <a:graphicData uri="http://schemas.openxmlformats.org/presentationml/2006/ole">
            <mc:AlternateContent xmlns:mc="http://schemas.openxmlformats.org/markup-compatibility/2006">
              <mc:Choice xmlns:v="urn:schemas-microsoft-com:vml" Requires="v">
                <p:oleObj name="Equation" r:id="rId2" imgW="2476440" imgH="419040" progId="Equation.DSMT4">
                  <p:embed/>
                </p:oleObj>
              </mc:Choice>
              <mc:Fallback>
                <p:oleObj name="Equation" r:id="rId2" imgW="2476440" imgH="419040" progId="Equation.DSMT4">
                  <p:embed/>
                  <p:pic>
                    <p:nvPicPr>
                      <p:cNvPr id="6" name="Object 3">
                        <a:extLst>
                          <a:ext uri="{FF2B5EF4-FFF2-40B4-BE49-F238E27FC236}">
                            <a16:creationId xmlns:a16="http://schemas.microsoft.com/office/drawing/2014/main" id="{1A799ED3-25D7-4B05-A2D4-9E7DCFE7000A}"/>
                          </a:ext>
                        </a:extLst>
                      </p:cNvPr>
                      <p:cNvPicPr>
                        <a:picLocks noChangeAspect="1" noChangeArrowheads="1"/>
                      </p:cNvPicPr>
                      <p:nvPr/>
                    </p:nvPicPr>
                    <p:blipFill>
                      <a:blip r:embed="rId3"/>
                      <a:srcRect/>
                      <a:stretch>
                        <a:fillRect/>
                      </a:stretch>
                    </p:blipFill>
                    <p:spPr bwMode="auto">
                      <a:xfrm>
                        <a:off x="5039829" y="1134215"/>
                        <a:ext cx="4383088"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Object 3">
            <a:extLst>
              <a:ext uri="{FF2B5EF4-FFF2-40B4-BE49-F238E27FC236}">
                <a16:creationId xmlns:a16="http://schemas.microsoft.com/office/drawing/2014/main" id="{028D0556-94DB-62EB-2680-5E415434E658}"/>
              </a:ext>
            </a:extLst>
          </p:cNvPr>
          <p:cNvGraphicFramePr>
            <a:graphicFrameLocks noChangeAspect="1"/>
          </p:cNvGraphicFramePr>
          <p:nvPr>
            <p:extLst>
              <p:ext uri="{D42A27DB-BD31-4B8C-83A1-F6EECF244321}">
                <p14:modId xmlns:p14="http://schemas.microsoft.com/office/powerpoint/2010/main" val="68110638"/>
              </p:ext>
            </p:extLst>
          </p:nvPr>
        </p:nvGraphicFramePr>
        <p:xfrm>
          <a:off x="393077" y="2745938"/>
          <a:ext cx="6564313" cy="3062287"/>
        </p:xfrm>
        <a:graphic>
          <a:graphicData uri="http://schemas.openxmlformats.org/presentationml/2006/ole">
            <mc:AlternateContent xmlns:mc="http://schemas.openxmlformats.org/markup-compatibility/2006">
              <mc:Choice xmlns:v="urn:schemas-microsoft-com:vml" Requires="v">
                <p:oleObj name="Equation" r:id="rId4" imgW="3708360" imgH="1726920" progId="Equation.DSMT4">
                  <p:embed/>
                </p:oleObj>
              </mc:Choice>
              <mc:Fallback>
                <p:oleObj name="Equation" r:id="rId4" imgW="3708360" imgH="1726920" progId="Equation.DSMT4">
                  <p:embed/>
                  <p:pic>
                    <p:nvPicPr>
                      <p:cNvPr id="4" name="Object 3">
                        <a:extLst>
                          <a:ext uri="{FF2B5EF4-FFF2-40B4-BE49-F238E27FC236}">
                            <a16:creationId xmlns:a16="http://schemas.microsoft.com/office/drawing/2014/main" id="{2BE09FC1-51D9-A2FE-D907-4CD7E04D5224}"/>
                          </a:ext>
                        </a:extLst>
                      </p:cNvPr>
                      <p:cNvPicPr>
                        <a:picLocks noChangeAspect="1" noChangeArrowheads="1"/>
                      </p:cNvPicPr>
                      <p:nvPr/>
                    </p:nvPicPr>
                    <p:blipFill>
                      <a:blip r:embed="rId5"/>
                      <a:srcRect/>
                      <a:stretch>
                        <a:fillRect/>
                      </a:stretch>
                    </p:blipFill>
                    <p:spPr bwMode="auto">
                      <a:xfrm>
                        <a:off x="393077" y="2745938"/>
                        <a:ext cx="6564313" cy="306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表格 10">
            <a:extLst>
              <a:ext uri="{FF2B5EF4-FFF2-40B4-BE49-F238E27FC236}">
                <a16:creationId xmlns:a16="http://schemas.microsoft.com/office/drawing/2014/main" id="{41E50354-6706-410C-15D3-688C5CB6A746}"/>
              </a:ext>
            </a:extLst>
          </p:cNvPr>
          <p:cNvGraphicFramePr>
            <a:graphicFrameLocks noGrp="1"/>
          </p:cNvGraphicFramePr>
          <p:nvPr>
            <p:extLst>
              <p:ext uri="{D42A27DB-BD31-4B8C-83A1-F6EECF244321}">
                <p14:modId xmlns:p14="http://schemas.microsoft.com/office/powerpoint/2010/main" val="4138840686"/>
              </p:ext>
            </p:extLst>
          </p:nvPr>
        </p:nvGraphicFramePr>
        <p:xfrm>
          <a:off x="7036427" y="2331720"/>
          <a:ext cx="4587460" cy="1371600"/>
        </p:xfrm>
        <a:graphic>
          <a:graphicData uri="http://schemas.openxmlformats.org/drawingml/2006/table">
            <a:tbl>
              <a:tblPr firstRow="1" bandRow="1">
                <a:tableStyleId>{5C22544A-7EE6-4342-B048-85BDC9FD1C3A}</a:tableStyleId>
              </a:tblPr>
              <a:tblGrid>
                <a:gridCol w="1146865">
                  <a:extLst>
                    <a:ext uri="{9D8B030D-6E8A-4147-A177-3AD203B41FA5}">
                      <a16:colId xmlns:a16="http://schemas.microsoft.com/office/drawing/2014/main" val="1620482401"/>
                    </a:ext>
                  </a:extLst>
                </a:gridCol>
                <a:gridCol w="1146865">
                  <a:extLst>
                    <a:ext uri="{9D8B030D-6E8A-4147-A177-3AD203B41FA5}">
                      <a16:colId xmlns:a16="http://schemas.microsoft.com/office/drawing/2014/main" val="4088899658"/>
                    </a:ext>
                  </a:extLst>
                </a:gridCol>
                <a:gridCol w="1146865">
                  <a:extLst>
                    <a:ext uri="{9D8B030D-6E8A-4147-A177-3AD203B41FA5}">
                      <a16:colId xmlns:a16="http://schemas.microsoft.com/office/drawing/2014/main" val="2352647736"/>
                    </a:ext>
                  </a:extLst>
                </a:gridCol>
                <a:gridCol w="1146865">
                  <a:extLst>
                    <a:ext uri="{9D8B030D-6E8A-4147-A177-3AD203B41FA5}">
                      <a16:colId xmlns:a16="http://schemas.microsoft.com/office/drawing/2014/main" val="2907278809"/>
                    </a:ext>
                  </a:extLst>
                </a:gridCol>
              </a:tblGrid>
              <a:tr h="121709">
                <a:tc>
                  <a:txBody>
                    <a:bodyPr/>
                    <a:lstStyle/>
                    <a:p>
                      <a:pPr algn="ctr"/>
                      <a:endParaRPr lang="zh-CN" altLang="en-US" dirty="0"/>
                    </a:p>
                  </a:txBody>
                  <a:tcPr/>
                </a:tc>
                <a:tc>
                  <a:txBody>
                    <a:bodyPr/>
                    <a:lstStyle/>
                    <a:p>
                      <a:pPr algn="ctr"/>
                      <a:r>
                        <a:rPr lang="zh-CN" altLang="en-US" dirty="0"/>
                        <a:t>初始</a:t>
                      </a:r>
                    </a:p>
                  </a:txBody>
                  <a:tcPr/>
                </a:tc>
                <a:tc>
                  <a:txBody>
                    <a:bodyPr/>
                    <a:lstStyle/>
                    <a:p>
                      <a:pPr algn="ctr"/>
                      <a:r>
                        <a:rPr lang="zh-CN" altLang="en-US" dirty="0"/>
                        <a:t>预警线</a:t>
                      </a:r>
                    </a:p>
                  </a:txBody>
                  <a:tcPr/>
                </a:tc>
                <a:tc>
                  <a:txBody>
                    <a:bodyPr/>
                    <a:lstStyle/>
                    <a:p>
                      <a:pPr algn="ctr"/>
                      <a:r>
                        <a:rPr lang="zh-CN" altLang="en-US" dirty="0"/>
                        <a:t>平仓线</a:t>
                      </a:r>
                    </a:p>
                  </a:txBody>
                  <a:tcPr/>
                </a:tc>
                <a:extLst>
                  <a:ext uri="{0D108BD9-81ED-4DB2-BD59-A6C34878D82A}">
                    <a16:rowId xmlns:a16="http://schemas.microsoft.com/office/drawing/2014/main" val="1171470308"/>
                  </a:ext>
                </a:extLst>
              </a:tr>
              <a:tr h="121709">
                <a:tc>
                  <a:txBody>
                    <a:bodyPr/>
                    <a:lstStyle/>
                    <a:p>
                      <a:pPr algn="ctr"/>
                      <a:r>
                        <a:rPr lang="zh-CN" altLang="en-US" dirty="0"/>
                        <a:t>融资</a:t>
                      </a:r>
                    </a:p>
                  </a:txBody>
                  <a:tcPr/>
                </a:tc>
                <a:tc>
                  <a:txBody>
                    <a:bodyPr/>
                    <a:lstStyle/>
                    <a:p>
                      <a:pPr algn="ctr"/>
                      <a:r>
                        <a:rPr lang="en-US" altLang="zh-CN" dirty="0"/>
                        <a:t>100%</a:t>
                      </a:r>
                      <a:r>
                        <a:rPr lang="zh-CN" altLang="en-US" dirty="0"/>
                        <a:t>（</a:t>
                      </a:r>
                      <a:r>
                        <a:rPr lang="en-US" altLang="zh-CN" dirty="0"/>
                        <a:t>80%</a:t>
                      </a:r>
                      <a:r>
                        <a:rPr lang="zh-CN" altLang="en-US" dirty="0"/>
                        <a:t>）</a:t>
                      </a:r>
                    </a:p>
                  </a:txBody>
                  <a:tcPr/>
                </a:tc>
                <a:tc>
                  <a:txBody>
                    <a:bodyPr/>
                    <a:lstStyle/>
                    <a:p>
                      <a:pPr algn="ctr"/>
                      <a:r>
                        <a:rPr lang="en-US" altLang="zh-CN" dirty="0"/>
                        <a:t>150%</a:t>
                      </a:r>
                      <a:endParaRPr lang="zh-CN" altLang="en-US" dirty="0"/>
                    </a:p>
                  </a:txBody>
                  <a:tcPr/>
                </a:tc>
                <a:tc>
                  <a:txBody>
                    <a:bodyPr/>
                    <a:lstStyle/>
                    <a:p>
                      <a:pPr algn="ctr"/>
                      <a:r>
                        <a:rPr lang="en-US" altLang="zh-CN" dirty="0"/>
                        <a:t>130%</a:t>
                      </a:r>
                      <a:endParaRPr lang="zh-CN" altLang="en-US" dirty="0"/>
                    </a:p>
                  </a:txBody>
                  <a:tcPr/>
                </a:tc>
                <a:extLst>
                  <a:ext uri="{0D108BD9-81ED-4DB2-BD59-A6C34878D82A}">
                    <a16:rowId xmlns:a16="http://schemas.microsoft.com/office/drawing/2014/main" val="13343082"/>
                  </a:ext>
                </a:extLst>
              </a:tr>
              <a:tr h="121709">
                <a:tc>
                  <a:txBody>
                    <a:bodyPr/>
                    <a:lstStyle/>
                    <a:p>
                      <a:pPr algn="ctr"/>
                      <a:r>
                        <a:rPr lang="zh-CN" altLang="en-US" dirty="0"/>
                        <a:t>融券</a:t>
                      </a:r>
                    </a:p>
                  </a:txBody>
                  <a:tcPr/>
                </a:tc>
                <a:tc>
                  <a:txBody>
                    <a:bodyPr/>
                    <a:lstStyle/>
                    <a:p>
                      <a:pPr algn="ctr"/>
                      <a:r>
                        <a:rPr lang="en-US" altLang="zh-CN" dirty="0"/>
                        <a:t>50%</a:t>
                      </a:r>
                      <a:endParaRPr lang="zh-CN" altLang="en-US" dirty="0"/>
                    </a:p>
                  </a:txBody>
                  <a:tcPr/>
                </a:tc>
                <a:tc>
                  <a:txBody>
                    <a:bodyPr/>
                    <a:lstStyle/>
                    <a:p>
                      <a:pPr algn="ctr"/>
                      <a:r>
                        <a:rPr lang="en-US" altLang="zh-CN" dirty="0"/>
                        <a:t>150%</a:t>
                      </a:r>
                      <a:endParaRPr lang="zh-CN" altLang="en-US" dirty="0"/>
                    </a:p>
                  </a:txBody>
                  <a:tcPr/>
                </a:tc>
                <a:tc>
                  <a:txBody>
                    <a:bodyPr/>
                    <a:lstStyle/>
                    <a:p>
                      <a:pPr algn="ctr"/>
                      <a:r>
                        <a:rPr lang="en-US" altLang="zh-CN" dirty="0"/>
                        <a:t>130%</a:t>
                      </a:r>
                      <a:endParaRPr lang="zh-CN" altLang="en-US" dirty="0"/>
                    </a:p>
                  </a:txBody>
                  <a:tcPr/>
                </a:tc>
                <a:extLst>
                  <a:ext uri="{0D108BD9-81ED-4DB2-BD59-A6C34878D82A}">
                    <a16:rowId xmlns:a16="http://schemas.microsoft.com/office/drawing/2014/main" val="1790845727"/>
                  </a:ext>
                </a:extLst>
              </a:tr>
            </a:tbl>
          </a:graphicData>
        </a:graphic>
      </p:graphicFrame>
      <p:sp>
        <p:nvSpPr>
          <p:cNvPr id="4" name="文本框 3">
            <a:extLst>
              <a:ext uri="{FF2B5EF4-FFF2-40B4-BE49-F238E27FC236}">
                <a16:creationId xmlns:a16="http://schemas.microsoft.com/office/drawing/2014/main" id="{9B26D258-6035-3957-A0C3-EAE262E62B05}"/>
              </a:ext>
            </a:extLst>
          </p:cNvPr>
          <p:cNvSpPr txBox="1"/>
          <p:nvPr/>
        </p:nvSpPr>
        <p:spPr>
          <a:xfrm>
            <a:off x="7166188" y="3883555"/>
            <a:ext cx="4727786" cy="1477328"/>
          </a:xfrm>
          <a:prstGeom prst="rect">
            <a:avLst/>
          </a:prstGeom>
          <a:noFill/>
        </p:spPr>
        <p:txBody>
          <a:bodyPr wrap="square" rtlCol="0">
            <a:spAutoFit/>
          </a:bodyPr>
          <a:lstStyle/>
          <a:p>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经中国证监会批准，上交所、深交所、北交所发布通知，修订</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融资融券交易实施细则</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，将投资者融资买入证券时的融资保证金最低比例由</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100%</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降低至</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80%</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。此调整将自</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2023</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年</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9</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月</a:t>
            </a:r>
            <a:r>
              <a:rPr lang="en-US" altLang="zh-CN" b="0" i="0" u="none" strike="noStrike" dirty="0">
                <a:solidFill>
                  <a:srgbClr val="333333"/>
                </a:solidFill>
                <a:effectLst/>
                <a:latin typeface="微软雅黑" panose="020B0503020204020204" pitchFamily="34" charset="-122"/>
                <a:ea typeface="微软雅黑" panose="020B0503020204020204" pitchFamily="34" charset="-122"/>
              </a:rPr>
              <a:t>8</a:t>
            </a:r>
            <a:r>
              <a:rPr lang="zh-CN" altLang="en-US" b="0" i="0" u="none" strike="noStrike" dirty="0">
                <a:solidFill>
                  <a:srgbClr val="333333"/>
                </a:solidFill>
                <a:effectLst/>
                <a:latin typeface="微软雅黑" panose="020B0503020204020204" pitchFamily="34" charset="-122"/>
                <a:ea typeface="微软雅黑" panose="020B0503020204020204" pitchFamily="34" charset="-122"/>
              </a:rPr>
              <a:t>日收市后实施。</a:t>
            </a:r>
            <a:endParaRPr lang="zh-CN" altLang="en-US" dirty="0"/>
          </a:p>
        </p:txBody>
      </p:sp>
    </p:spTree>
    <p:extLst>
      <p:ext uri="{BB962C8B-B14F-4D97-AF65-F5344CB8AC3E}">
        <p14:creationId xmlns:p14="http://schemas.microsoft.com/office/powerpoint/2010/main" val="286095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证券信用制度（例子</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融资例子</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投资者甲融资买入了</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股</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股票，每股价格为</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元，初始保证金比例为</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，维持保证金比例为</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。计算甲何时会收到补交保证金的通知？</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答案：</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假设</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股票价格下跌到</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元时，甲收到补交保证金的通知。</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初始保证金</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50%=3000</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计算得出</a:t>
            </a:r>
            <a:r>
              <a:rPr lang="en-US" altLang="zh-CN" sz="2000" dirty="0">
                <a:latin typeface="宋体" panose="02010600030101010101" pitchFamily="2" charset="-122"/>
                <a:ea typeface="宋体" panose="02010600030101010101" pitchFamily="2" charset="-122"/>
              </a:rPr>
              <a:t>X=42.86</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graphicFrame>
        <p:nvGraphicFramePr>
          <p:cNvPr id="6" name="Object 3">
            <a:extLst>
              <a:ext uri="{FF2B5EF4-FFF2-40B4-BE49-F238E27FC236}">
                <a16:creationId xmlns:a16="http://schemas.microsoft.com/office/drawing/2014/main" id="{1A799ED3-25D7-4B05-A2D4-9E7DCFE7000A}"/>
              </a:ext>
            </a:extLst>
          </p:cNvPr>
          <p:cNvGraphicFramePr>
            <a:graphicFrameLocks noChangeAspect="1"/>
          </p:cNvGraphicFramePr>
          <p:nvPr>
            <p:extLst>
              <p:ext uri="{D42A27DB-BD31-4B8C-83A1-F6EECF244321}">
                <p14:modId xmlns:p14="http://schemas.microsoft.com/office/powerpoint/2010/main" val="431820167"/>
              </p:ext>
            </p:extLst>
          </p:nvPr>
        </p:nvGraphicFramePr>
        <p:xfrm>
          <a:off x="3668733" y="4354548"/>
          <a:ext cx="3214806" cy="696916"/>
        </p:xfrm>
        <a:graphic>
          <a:graphicData uri="http://schemas.openxmlformats.org/presentationml/2006/ole">
            <mc:AlternateContent xmlns:mc="http://schemas.openxmlformats.org/markup-compatibility/2006">
              <mc:Choice xmlns:v="urn:schemas-microsoft-com:vml" Requires="v">
                <p:oleObj name="公式" r:id="rId2" imgW="1815840" imgH="393480" progId="Equation.3">
                  <p:embed/>
                </p:oleObj>
              </mc:Choice>
              <mc:Fallback>
                <p:oleObj name="公式" r:id="rId2" imgW="1815840" imgH="3934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733" y="4354548"/>
                        <a:ext cx="3214806" cy="69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24033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证券信用制度（例子</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融资买入后，市场价格变化与保证金比例变化的关系</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graphicFrame>
        <p:nvGraphicFramePr>
          <p:cNvPr id="6" name="内容占位符 6">
            <a:extLst>
              <a:ext uri="{FF2B5EF4-FFF2-40B4-BE49-F238E27FC236}">
                <a16:creationId xmlns:a16="http://schemas.microsoft.com/office/drawing/2014/main" id="{2CA6C7C3-695D-4DDF-AEDB-E3B92B28CBE1}"/>
              </a:ext>
            </a:extLst>
          </p:cNvPr>
          <p:cNvGraphicFramePr>
            <a:graphicFrameLocks/>
          </p:cNvGraphicFramePr>
          <p:nvPr>
            <p:extLst>
              <p:ext uri="{D42A27DB-BD31-4B8C-83A1-F6EECF244321}">
                <p14:modId xmlns:p14="http://schemas.microsoft.com/office/powerpoint/2010/main" val="1889673638"/>
              </p:ext>
            </p:extLst>
          </p:nvPr>
        </p:nvGraphicFramePr>
        <p:xfrm>
          <a:off x="1071540" y="1720135"/>
          <a:ext cx="10026865" cy="4456832"/>
        </p:xfrm>
        <a:graphic>
          <a:graphicData uri="http://schemas.openxmlformats.org/drawingml/2006/table">
            <a:tbl>
              <a:tblPr/>
              <a:tblGrid>
                <a:gridCol w="1116210">
                  <a:extLst>
                    <a:ext uri="{9D8B030D-6E8A-4147-A177-3AD203B41FA5}">
                      <a16:colId xmlns:a16="http://schemas.microsoft.com/office/drawing/2014/main" val="20000"/>
                    </a:ext>
                  </a:extLst>
                </a:gridCol>
                <a:gridCol w="1116210">
                  <a:extLst>
                    <a:ext uri="{9D8B030D-6E8A-4147-A177-3AD203B41FA5}">
                      <a16:colId xmlns:a16="http://schemas.microsoft.com/office/drawing/2014/main" val="20001"/>
                    </a:ext>
                  </a:extLst>
                </a:gridCol>
                <a:gridCol w="1731394">
                  <a:extLst>
                    <a:ext uri="{9D8B030D-6E8A-4147-A177-3AD203B41FA5}">
                      <a16:colId xmlns:a16="http://schemas.microsoft.com/office/drawing/2014/main" val="20002"/>
                    </a:ext>
                  </a:extLst>
                </a:gridCol>
                <a:gridCol w="1471367">
                  <a:extLst>
                    <a:ext uri="{9D8B030D-6E8A-4147-A177-3AD203B41FA5}">
                      <a16:colId xmlns:a16="http://schemas.microsoft.com/office/drawing/2014/main" val="20003"/>
                    </a:ext>
                  </a:extLst>
                </a:gridCol>
                <a:gridCol w="2562211">
                  <a:extLst>
                    <a:ext uri="{9D8B030D-6E8A-4147-A177-3AD203B41FA5}">
                      <a16:colId xmlns:a16="http://schemas.microsoft.com/office/drawing/2014/main" val="20004"/>
                    </a:ext>
                  </a:extLst>
                </a:gridCol>
                <a:gridCol w="2029473">
                  <a:extLst>
                    <a:ext uri="{9D8B030D-6E8A-4147-A177-3AD203B41FA5}">
                      <a16:colId xmlns:a16="http://schemas.microsoft.com/office/drawing/2014/main" val="20005"/>
                    </a:ext>
                  </a:extLst>
                </a:gridCol>
              </a:tblGrid>
              <a:tr h="557104">
                <a:tc>
                  <a:txBody>
                    <a:bodyPr/>
                    <a:lstStyle/>
                    <a:p>
                      <a:pPr algn="ctr" fontAlgn="ctr"/>
                      <a:r>
                        <a:rPr lang="zh-CN" altLang="en-US" sz="2000" b="0" i="0" u="none" strike="noStrike" dirty="0">
                          <a:solidFill>
                            <a:srgbClr val="000000"/>
                          </a:solidFill>
                          <a:latin typeface="宋体" panose="02010600030101010101" pitchFamily="2" charset="-122"/>
                          <a:ea typeface="宋体" panose="02010600030101010101" pitchFamily="2" charset="-122"/>
                        </a:rPr>
                        <a:t>股价</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股数</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市值</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盈亏</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保证金账户余额</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保证金比例</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57104">
                <a:tc>
                  <a:txBody>
                    <a:bodyPr/>
                    <a:lstStyle/>
                    <a:p>
                      <a:pPr algn="ctr" fontAlgn="ctr"/>
                      <a:r>
                        <a:rPr lang="en-US" altLang="zh-CN" sz="2000" b="0" i="0" u="none" strike="noStrike" dirty="0">
                          <a:solidFill>
                            <a:srgbClr val="000000"/>
                          </a:solidFill>
                          <a:latin typeface="宋体" panose="02010600030101010101" pitchFamily="2" charset="-122"/>
                          <a:ea typeface="宋体" panose="02010600030101010101" pitchFamily="2" charset="-122"/>
                        </a:rPr>
                        <a:t>60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dirty="0">
                          <a:solidFill>
                            <a:srgbClr val="000000"/>
                          </a:solidFill>
                          <a:latin typeface="宋体" panose="02010600030101010101" pitchFamily="2" charset="-122"/>
                          <a:ea typeface="宋体" panose="02010600030101010101" pitchFamily="2" charset="-122"/>
                        </a:rPr>
                        <a:t>100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6000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2000" b="0" i="0" u="none" strike="noStrike">
                        <a:solidFill>
                          <a:srgbClr val="000000"/>
                        </a:solidFill>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3000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50.00%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57104">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65</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6500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3500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53.85%</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557104">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70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7000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1000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4000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57.14%</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557104">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55</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5500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-500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2500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45.45%</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557104">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45</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4500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-1500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33.33%</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557104">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42.86</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4286</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1714</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1286</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30.00%</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557104">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4200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1800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1200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28.57%</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74512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证券信用制度（例子</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融券例子</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投资者乙融券卖出了</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股</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股票，每股价格为</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元，初始保证金比例为</a:t>
            </a:r>
            <a:r>
              <a:rPr lang="en-US" altLang="zh-CN" sz="2000" dirty="0">
                <a:latin typeface="宋体" panose="02010600030101010101" pitchFamily="2" charset="-122"/>
                <a:ea typeface="宋体" panose="02010600030101010101" pitchFamily="2" charset="-122"/>
              </a:rPr>
              <a:t>50%</a:t>
            </a:r>
            <a:r>
              <a:rPr lang="zh-CN" altLang="en-US" sz="2000" dirty="0">
                <a:latin typeface="宋体" panose="02010600030101010101" pitchFamily="2" charset="-122"/>
                <a:ea typeface="宋体" panose="02010600030101010101" pitchFamily="2" charset="-122"/>
              </a:rPr>
              <a:t>，维持保证金比例为</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。计算乙何时会收到补交保证金的通知？</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答案：</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假设</a:t>
            </a:r>
            <a:r>
              <a:rPr lang="en-US" altLang="zh-CN" sz="2000" dirty="0">
                <a:latin typeface="宋体" panose="02010600030101010101" pitchFamily="2" charset="-122"/>
                <a:ea typeface="宋体" panose="02010600030101010101" pitchFamily="2" charset="-122"/>
              </a:rPr>
              <a:t>ABC</a:t>
            </a:r>
            <a:r>
              <a:rPr lang="zh-CN" altLang="en-US" sz="2000" dirty="0">
                <a:latin typeface="宋体" panose="02010600030101010101" pitchFamily="2" charset="-122"/>
                <a:ea typeface="宋体" panose="02010600030101010101" pitchFamily="2" charset="-122"/>
              </a:rPr>
              <a:t>股票价格上涨到</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元时，乙收到补交保证金的通知。</a:t>
            </a: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初始保证金</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60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50%=3000</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en-US" altLang="zh-CN" sz="2000" dirty="0">
              <a:latin typeface="宋体" panose="02010600030101010101" pitchFamily="2" charset="-122"/>
              <a:ea typeface="宋体" panose="02010600030101010101" pitchFamily="2" charset="-122"/>
            </a:endParaRPr>
          </a:p>
          <a:p>
            <a:pPr marL="0" indent="0">
              <a:lnSpc>
                <a:spcPct val="100000"/>
              </a:lnSpc>
              <a:buNone/>
            </a:pPr>
            <a:r>
              <a:rPr lang="zh-CN" altLang="en-US" sz="2000" dirty="0">
                <a:latin typeface="宋体" panose="02010600030101010101" pitchFamily="2" charset="-122"/>
                <a:ea typeface="宋体" panose="02010600030101010101" pitchFamily="2" charset="-122"/>
              </a:rPr>
              <a:t>计算得出</a:t>
            </a:r>
            <a:r>
              <a:rPr lang="en-US" altLang="zh-CN" sz="2000" dirty="0">
                <a:latin typeface="宋体" panose="02010600030101010101" pitchFamily="2" charset="-122"/>
                <a:ea typeface="宋体" panose="02010600030101010101" pitchFamily="2" charset="-122"/>
              </a:rPr>
              <a:t>X=69.23</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34</a:t>
            </a:fld>
            <a:endParaRPr lang="zh-CN" altLang="en-US"/>
          </a:p>
        </p:txBody>
      </p:sp>
      <p:graphicFrame>
        <p:nvGraphicFramePr>
          <p:cNvPr id="6" name="Object 3">
            <a:extLst>
              <a:ext uri="{FF2B5EF4-FFF2-40B4-BE49-F238E27FC236}">
                <a16:creationId xmlns:a16="http://schemas.microsoft.com/office/drawing/2014/main" id="{E7D081AC-74D3-41D9-9F51-E71C1BF51249}"/>
              </a:ext>
            </a:extLst>
          </p:cNvPr>
          <p:cNvGraphicFramePr>
            <a:graphicFrameLocks noChangeAspect="1"/>
          </p:cNvGraphicFramePr>
          <p:nvPr>
            <p:extLst>
              <p:ext uri="{D42A27DB-BD31-4B8C-83A1-F6EECF244321}">
                <p14:modId xmlns:p14="http://schemas.microsoft.com/office/powerpoint/2010/main" val="6433301"/>
              </p:ext>
            </p:extLst>
          </p:nvPr>
        </p:nvGraphicFramePr>
        <p:xfrm>
          <a:off x="3161291" y="4359572"/>
          <a:ext cx="3214806" cy="696916"/>
        </p:xfrm>
        <a:graphic>
          <a:graphicData uri="http://schemas.openxmlformats.org/presentationml/2006/ole">
            <mc:AlternateContent xmlns:mc="http://schemas.openxmlformats.org/markup-compatibility/2006">
              <mc:Choice xmlns:v="urn:schemas-microsoft-com:vml" Requires="v">
                <p:oleObj name="公式" r:id="rId2" imgW="1815840" imgH="393480" progId="Equation.3">
                  <p:embed/>
                </p:oleObj>
              </mc:Choice>
              <mc:Fallback>
                <p:oleObj name="公式" r:id="rId2" imgW="1815840" imgH="3934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1291" y="4359572"/>
                        <a:ext cx="3214806" cy="696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9401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证券信用制度（例子</a:t>
            </a:r>
            <a:r>
              <a:rPr lang="en-US" altLang="zh-CN" sz="2800" dirty="0">
                <a:latin typeface="宋体" panose="02010600030101010101" pitchFamily="2" charset="-122"/>
                <a:ea typeface="宋体" panose="02010600030101010101" pitchFamily="2" charset="-122"/>
              </a:rPr>
              <a:t>2</a:t>
            </a:r>
            <a:r>
              <a:rPr lang="zh-CN" altLang="en-US" sz="2800" dirty="0">
                <a:latin typeface="宋体" panose="02010600030101010101" pitchFamily="2" charset="-122"/>
                <a:ea typeface="宋体" panose="02010600030101010101" pitchFamily="2" charset="-122"/>
              </a:rPr>
              <a:t>）</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融券卖出后，市场价格变化与保证金比例变化的关系</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35</a:t>
            </a:fld>
            <a:endParaRPr lang="zh-CN" altLang="en-US"/>
          </a:p>
        </p:txBody>
      </p:sp>
      <p:graphicFrame>
        <p:nvGraphicFramePr>
          <p:cNvPr id="6" name="内容占位符 7">
            <a:extLst>
              <a:ext uri="{FF2B5EF4-FFF2-40B4-BE49-F238E27FC236}">
                <a16:creationId xmlns:a16="http://schemas.microsoft.com/office/drawing/2014/main" id="{CDDBE401-63A8-4C60-8FEA-E8B23400E68C}"/>
              </a:ext>
            </a:extLst>
          </p:cNvPr>
          <p:cNvGraphicFramePr>
            <a:graphicFrameLocks/>
          </p:cNvGraphicFramePr>
          <p:nvPr>
            <p:extLst>
              <p:ext uri="{D42A27DB-BD31-4B8C-83A1-F6EECF244321}">
                <p14:modId xmlns:p14="http://schemas.microsoft.com/office/powerpoint/2010/main" val="2502588013"/>
              </p:ext>
            </p:extLst>
          </p:nvPr>
        </p:nvGraphicFramePr>
        <p:xfrm>
          <a:off x="1285851" y="1643048"/>
          <a:ext cx="9993423" cy="4355816"/>
        </p:xfrm>
        <a:graphic>
          <a:graphicData uri="http://schemas.openxmlformats.org/drawingml/2006/table">
            <a:tbl>
              <a:tblPr/>
              <a:tblGrid>
                <a:gridCol w="1112488">
                  <a:extLst>
                    <a:ext uri="{9D8B030D-6E8A-4147-A177-3AD203B41FA5}">
                      <a16:colId xmlns:a16="http://schemas.microsoft.com/office/drawing/2014/main" val="20000"/>
                    </a:ext>
                  </a:extLst>
                </a:gridCol>
                <a:gridCol w="1112488">
                  <a:extLst>
                    <a:ext uri="{9D8B030D-6E8A-4147-A177-3AD203B41FA5}">
                      <a16:colId xmlns:a16="http://schemas.microsoft.com/office/drawing/2014/main" val="20001"/>
                    </a:ext>
                  </a:extLst>
                </a:gridCol>
                <a:gridCol w="1725620">
                  <a:extLst>
                    <a:ext uri="{9D8B030D-6E8A-4147-A177-3AD203B41FA5}">
                      <a16:colId xmlns:a16="http://schemas.microsoft.com/office/drawing/2014/main" val="20002"/>
                    </a:ext>
                  </a:extLst>
                </a:gridCol>
                <a:gridCol w="1466460">
                  <a:extLst>
                    <a:ext uri="{9D8B030D-6E8A-4147-A177-3AD203B41FA5}">
                      <a16:colId xmlns:a16="http://schemas.microsoft.com/office/drawing/2014/main" val="20003"/>
                    </a:ext>
                  </a:extLst>
                </a:gridCol>
                <a:gridCol w="2553665">
                  <a:extLst>
                    <a:ext uri="{9D8B030D-6E8A-4147-A177-3AD203B41FA5}">
                      <a16:colId xmlns:a16="http://schemas.microsoft.com/office/drawing/2014/main" val="20004"/>
                    </a:ext>
                  </a:extLst>
                </a:gridCol>
                <a:gridCol w="2022702">
                  <a:extLst>
                    <a:ext uri="{9D8B030D-6E8A-4147-A177-3AD203B41FA5}">
                      <a16:colId xmlns:a16="http://schemas.microsoft.com/office/drawing/2014/main" val="20005"/>
                    </a:ext>
                  </a:extLst>
                </a:gridCol>
              </a:tblGrid>
              <a:tr h="544477">
                <a:tc>
                  <a:txBody>
                    <a:bodyPr/>
                    <a:lstStyle/>
                    <a:p>
                      <a:pPr algn="ctr" fontAlgn="ctr"/>
                      <a:r>
                        <a:rPr lang="zh-CN" altLang="en-US" sz="2000" b="0" i="0" u="none" strike="noStrike" dirty="0">
                          <a:solidFill>
                            <a:srgbClr val="000000"/>
                          </a:solidFill>
                          <a:latin typeface="宋体" panose="02010600030101010101" pitchFamily="2" charset="-122"/>
                          <a:ea typeface="宋体" panose="02010600030101010101" pitchFamily="2" charset="-122"/>
                        </a:rPr>
                        <a:t>股价</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股数</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市值</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盈亏</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保证金账户余额</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2000" b="0" i="0" u="none" strike="noStrike">
                          <a:solidFill>
                            <a:srgbClr val="000000"/>
                          </a:solidFill>
                          <a:latin typeface="宋体" panose="02010600030101010101" pitchFamily="2" charset="-122"/>
                          <a:ea typeface="宋体" panose="02010600030101010101" pitchFamily="2" charset="-122"/>
                        </a:rPr>
                        <a:t>保证金比例</a:t>
                      </a:r>
                    </a:p>
                  </a:txBody>
                  <a:tcPr marL="9525" marR="9525" marT="9525"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477">
                <a:tc>
                  <a:txBody>
                    <a:bodyPr/>
                    <a:lstStyle/>
                    <a:p>
                      <a:pPr algn="ctr" fontAlgn="ctr"/>
                      <a:r>
                        <a:rPr lang="en-US" altLang="zh-CN" sz="2000" b="0" i="0" u="none" strike="noStrike" dirty="0">
                          <a:solidFill>
                            <a:srgbClr val="000000"/>
                          </a:solidFill>
                          <a:latin typeface="宋体" panose="02010600030101010101" pitchFamily="2" charset="-122"/>
                          <a:ea typeface="宋体" panose="02010600030101010101" pitchFamily="2" charset="-122"/>
                        </a:rPr>
                        <a:t>60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100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6000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zh-CN" altLang="en-US" sz="2000" b="0" i="0" u="none" strike="noStrike">
                        <a:solidFill>
                          <a:srgbClr val="000000"/>
                        </a:solidFill>
                        <a:latin typeface="宋体" panose="02010600030101010101" pitchFamily="2" charset="-122"/>
                        <a:ea typeface="宋体" panose="02010600030101010101" pitchFamily="2" charset="-122"/>
                      </a:endParaRP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3000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2000" b="0" i="0" u="none" strike="noStrike">
                          <a:solidFill>
                            <a:srgbClr val="000000"/>
                          </a:solidFill>
                          <a:latin typeface="宋体" panose="02010600030101010101" pitchFamily="2" charset="-122"/>
                          <a:ea typeface="宋体" panose="02010600030101010101" pitchFamily="2" charset="-122"/>
                        </a:rPr>
                        <a:t>50.00%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544477">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55</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3500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63.64%</a:t>
                      </a:r>
                    </a:p>
                  </a:txBody>
                  <a:tcPr marL="9525" marR="9525" marT="9525" marB="0" anchor="ctr">
                    <a:lnL>
                      <a:noFill/>
                    </a:lnL>
                    <a:lnR>
                      <a:noFill/>
                    </a:lnR>
                    <a:lnT>
                      <a:noFill/>
                    </a:lnT>
                    <a:lnB>
                      <a:noFill/>
                    </a:lnB>
                  </a:tcPr>
                </a:tc>
                <a:extLst>
                  <a:ext uri="{0D108BD9-81ED-4DB2-BD59-A6C34878D82A}">
                    <a16:rowId xmlns:a16="http://schemas.microsoft.com/office/drawing/2014/main" val="10002"/>
                  </a:ext>
                </a:extLst>
              </a:tr>
              <a:tr h="544477">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50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FF0000"/>
                          </a:solidFill>
                          <a:latin typeface="宋体" panose="02010600030101010101" pitchFamily="2" charset="-122"/>
                          <a:ea typeface="宋体" panose="02010600030101010101" pitchFamily="2" charset="-122"/>
                        </a:rPr>
                        <a:t>5000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1000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4000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FF0000"/>
                          </a:solidFill>
                          <a:latin typeface="宋体" panose="02010600030101010101" pitchFamily="2" charset="-122"/>
                          <a:ea typeface="宋体" panose="02010600030101010101" pitchFamily="2" charset="-122"/>
                        </a:rPr>
                        <a:t>80.00%</a:t>
                      </a:r>
                    </a:p>
                  </a:txBody>
                  <a:tcPr marL="9525" marR="9525" marT="9525" marB="0" anchor="ctr">
                    <a:lnL>
                      <a:noFill/>
                    </a:lnL>
                    <a:lnR>
                      <a:noFill/>
                    </a:lnR>
                    <a:lnT>
                      <a:noFill/>
                    </a:lnT>
                    <a:lnB>
                      <a:noFill/>
                    </a:lnB>
                  </a:tcPr>
                </a:tc>
                <a:extLst>
                  <a:ext uri="{0D108BD9-81ED-4DB2-BD59-A6C34878D82A}">
                    <a16:rowId xmlns:a16="http://schemas.microsoft.com/office/drawing/2014/main" val="10003"/>
                  </a:ext>
                </a:extLst>
              </a:tr>
              <a:tr h="544477">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61</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6100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2900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47.54%</a:t>
                      </a:r>
                    </a:p>
                  </a:txBody>
                  <a:tcPr marL="9525" marR="9525" marT="9525" marB="0" anchor="ctr">
                    <a:lnL>
                      <a:noFill/>
                    </a:lnL>
                    <a:lnR>
                      <a:noFill/>
                    </a:lnR>
                    <a:lnT>
                      <a:noFill/>
                    </a:lnT>
                    <a:lnB>
                      <a:noFill/>
                    </a:lnB>
                  </a:tcPr>
                </a:tc>
                <a:extLst>
                  <a:ext uri="{0D108BD9-81ED-4DB2-BD59-A6C34878D82A}">
                    <a16:rowId xmlns:a16="http://schemas.microsoft.com/office/drawing/2014/main" val="10004"/>
                  </a:ext>
                </a:extLst>
              </a:tr>
              <a:tr h="544477">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65</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6500</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2500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38.46%</a:t>
                      </a:r>
                    </a:p>
                  </a:txBody>
                  <a:tcPr marL="9525" marR="9525" marT="9525" marB="0" anchor="ctr">
                    <a:lnL>
                      <a:noFill/>
                    </a:lnL>
                    <a:lnR>
                      <a:noFill/>
                    </a:lnR>
                    <a:lnT>
                      <a:noFill/>
                    </a:lnT>
                    <a:lnB>
                      <a:noFill/>
                    </a:lnB>
                  </a:tcPr>
                </a:tc>
                <a:extLst>
                  <a:ext uri="{0D108BD9-81ED-4DB2-BD59-A6C34878D82A}">
                    <a16:rowId xmlns:a16="http://schemas.microsoft.com/office/drawing/2014/main" val="10005"/>
                  </a:ext>
                </a:extLst>
              </a:tr>
              <a:tr h="544477">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69.23</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6923</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-923</a:t>
                      </a:r>
                    </a:p>
                  </a:txBody>
                  <a:tcPr marL="9525" marR="9525" marT="9525" marB="0" anchor="ctr">
                    <a:lnL>
                      <a:noFill/>
                    </a:lnL>
                    <a:lnR>
                      <a:noFill/>
                    </a:lnR>
                    <a:lnT>
                      <a:noFill/>
                    </a:lnT>
                    <a:lnB>
                      <a:noFill/>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2077</a:t>
                      </a:r>
                    </a:p>
                  </a:txBody>
                  <a:tcPr marL="9525" marR="9525" marT="9525" marB="0" anchor="ctr">
                    <a:lnL>
                      <a:noFill/>
                    </a:lnL>
                    <a:lnR>
                      <a:noFill/>
                    </a:lnR>
                    <a:lnT>
                      <a:noFill/>
                    </a:lnT>
                    <a:lnB>
                      <a:noFill/>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30.00%</a:t>
                      </a:r>
                    </a:p>
                  </a:txBody>
                  <a:tcPr marL="9525" marR="9525" marT="9525" marB="0" anchor="ctr">
                    <a:lnL>
                      <a:noFill/>
                    </a:lnL>
                    <a:lnR>
                      <a:noFill/>
                    </a:lnR>
                    <a:lnT>
                      <a:noFill/>
                    </a:lnT>
                    <a:lnB>
                      <a:noFill/>
                    </a:lnB>
                  </a:tcPr>
                </a:tc>
                <a:extLst>
                  <a:ext uri="{0D108BD9-81ED-4DB2-BD59-A6C34878D82A}">
                    <a16:rowId xmlns:a16="http://schemas.microsoft.com/office/drawing/2014/main" val="10006"/>
                  </a:ext>
                </a:extLst>
              </a:tr>
              <a:tr h="544477">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72</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7200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a:solidFill>
                            <a:srgbClr val="0070C0"/>
                          </a:solidFill>
                          <a:latin typeface="宋体" panose="02010600030101010101" pitchFamily="2" charset="-122"/>
                          <a:ea typeface="宋体" panose="02010600030101010101" pitchFamily="2" charset="-122"/>
                        </a:rPr>
                        <a:t>-1200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1800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2000" b="0" i="0" u="none" strike="noStrike" dirty="0">
                          <a:solidFill>
                            <a:srgbClr val="0070C0"/>
                          </a:solidFill>
                          <a:latin typeface="宋体" panose="02010600030101010101" pitchFamily="2" charset="-122"/>
                          <a:ea typeface="宋体" panose="02010600030101010101" pitchFamily="2" charset="-122"/>
                        </a:rPr>
                        <a:t>25.00%</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88305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D47E6-E561-9053-EB14-994A6DC072F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D7181B3-58CA-86DD-FC74-AE20FC66F994}"/>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国内融资融券业务</a:t>
            </a:r>
          </a:p>
        </p:txBody>
      </p:sp>
      <p:sp>
        <p:nvSpPr>
          <p:cNvPr id="3" name="内容占位符 2">
            <a:extLst>
              <a:ext uri="{FF2B5EF4-FFF2-40B4-BE49-F238E27FC236}">
                <a16:creationId xmlns:a16="http://schemas.microsoft.com/office/drawing/2014/main" id="{761CC2A2-EB57-9AA1-7FAA-C9E6DE4F75E4}"/>
              </a:ext>
            </a:extLst>
          </p:cNvPr>
          <p:cNvSpPr>
            <a:spLocks noGrp="1"/>
          </p:cNvSpPr>
          <p:nvPr>
            <p:ph idx="1"/>
          </p:nvPr>
        </p:nvSpPr>
        <p:spPr>
          <a:xfrm>
            <a:off x="838200" y="1205803"/>
            <a:ext cx="10515600" cy="4971160"/>
          </a:xfrm>
        </p:spPr>
        <p:txBody>
          <a:bodyPr>
            <a:noAutofit/>
          </a:bodyPr>
          <a:lstStyle/>
          <a:p>
            <a:pPr>
              <a:lnSpc>
                <a:spcPct val="100000"/>
              </a:lnSpc>
            </a:pPr>
            <a:r>
              <a:rPr lang="en-US" altLang="zh-CN" sz="2000" dirty="0">
                <a:latin typeface="宋体" panose="02010600030101010101" pitchFamily="2" charset="-122"/>
                <a:ea typeface="宋体" panose="02010600030101010101" pitchFamily="2" charset="-122"/>
              </a:rPr>
              <a:t>2010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31</a:t>
            </a:r>
            <a:r>
              <a:rPr lang="zh-CN" altLang="en-US" sz="2000" dirty="0">
                <a:latin typeface="宋体" panose="02010600030101010101" pitchFamily="2" charset="-122"/>
                <a:ea typeface="宋体" panose="02010600030101010101" pitchFamily="2" charset="-122"/>
              </a:rPr>
              <a:t>日，证券公司融资融券业务试点 </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转融通业务：证券公司从事融资融券业务，自有资金或者证券不足的，可以向证券金融公司借入。</a:t>
            </a: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b="0" i="0" dirty="0">
                <a:effectLst/>
                <a:latin typeface="宋体" panose="02010600030101010101" pitchFamily="2" charset="-122"/>
                <a:ea typeface="宋体" panose="02010600030101010101" pitchFamily="2" charset="-122"/>
              </a:rPr>
              <a:t>科创板、创业板注册制、主板注册制股票自上市首日起可作为标的证券，北交所和非注册制融资融券业务标的股票名单的调入标准由交易所确定。</a:t>
            </a:r>
            <a:endParaRPr lang="en-US" altLang="zh-CN" sz="2000" dirty="0">
              <a:latin typeface="宋体" panose="02010600030101010101" pitchFamily="2" charset="-122"/>
              <a:ea typeface="宋体" panose="02010600030101010101" pitchFamily="2" charset="-122"/>
            </a:endParaRPr>
          </a:p>
          <a:p>
            <a:pPr marL="0" indent="0">
              <a:lnSpc>
                <a:spcPct val="100000"/>
              </a:lnSpc>
              <a:buNone/>
            </a:pP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422ED781-F297-7187-4B37-3833E207C5AF}"/>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551387BD-C81B-0DD4-2457-473935CF50D4}"/>
              </a:ext>
            </a:extLst>
          </p:cNvPr>
          <p:cNvSpPr>
            <a:spLocks noGrp="1"/>
          </p:cNvSpPr>
          <p:nvPr>
            <p:ph type="sldNum" sz="quarter" idx="12"/>
          </p:nvPr>
        </p:nvSpPr>
        <p:spPr/>
        <p:txBody>
          <a:bodyPr/>
          <a:lstStyle/>
          <a:p>
            <a:fld id="{D59A92B6-63D0-4749-8E4E-E12FD465A899}" type="slidenum">
              <a:rPr lang="zh-CN" altLang="en-US" smtClean="0"/>
              <a:t>36</a:t>
            </a:fld>
            <a:endParaRPr lang="zh-CN" altLang="en-US"/>
          </a:p>
        </p:txBody>
      </p:sp>
      <p:grpSp>
        <p:nvGrpSpPr>
          <p:cNvPr id="22" name="组合 21">
            <a:extLst>
              <a:ext uri="{FF2B5EF4-FFF2-40B4-BE49-F238E27FC236}">
                <a16:creationId xmlns:a16="http://schemas.microsoft.com/office/drawing/2014/main" id="{C3D4B15F-D051-0E92-7E49-70D2C7463FFD}"/>
              </a:ext>
            </a:extLst>
          </p:cNvPr>
          <p:cNvGrpSpPr/>
          <p:nvPr/>
        </p:nvGrpSpPr>
        <p:grpSpPr>
          <a:xfrm>
            <a:off x="3621397" y="2109535"/>
            <a:ext cx="6423456" cy="2912743"/>
            <a:chOff x="3249914" y="2556574"/>
            <a:chExt cx="6615445" cy="3305566"/>
          </a:xfrm>
        </p:grpSpPr>
        <p:sp>
          <p:nvSpPr>
            <p:cNvPr id="6" name="文本框 5">
              <a:extLst>
                <a:ext uri="{FF2B5EF4-FFF2-40B4-BE49-F238E27FC236}">
                  <a16:creationId xmlns:a16="http://schemas.microsoft.com/office/drawing/2014/main" id="{D3EA1E5D-5BBA-0C6B-6299-A55B639655ED}"/>
                </a:ext>
              </a:extLst>
            </p:cNvPr>
            <p:cNvSpPr txBox="1"/>
            <p:nvPr/>
          </p:nvSpPr>
          <p:spPr>
            <a:xfrm>
              <a:off x="3272803" y="2556574"/>
              <a:ext cx="6592556" cy="830997"/>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上市公司机构持有人：</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证券投资基金，保险公司，证券公司等</a:t>
              </a:r>
            </a:p>
          </p:txBody>
        </p:sp>
        <p:sp>
          <p:nvSpPr>
            <p:cNvPr id="8" name="文本框 7">
              <a:extLst>
                <a:ext uri="{FF2B5EF4-FFF2-40B4-BE49-F238E27FC236}">
                  <a16:creationId xmlns:a16="http://schemas.microsoft.com/office/drawing/2014/main" id="{AAB28BFA-1DF2-8F2E-9463-C5042B2A99A5}"/>
                </a:ext>
              </a:extLst>
            </p:cNvPr>
            <p:cNvSpPr txBox="1"/>
            <p:nvPr/>
          </p:nvSpPr>
          <p:spPr>
            <a:xfrm>
              <a:off x="3272803" y="3706074"/>
              <a:ext cx="5502050"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证券金融公司</a:t>
              </a:r>
              <a:endParaRPr lang="en-US" altLang="zh-CN" sz="2400" dirty="0">
                <a:latin typeface="宋体" panose="02010600030101010101" pitchFamily="2" charset="-122"/>
                <a:ea typeface="宋体" panose="02010600030101010101" pitchFamily="2" charset="-122"/>
              </a:endParaRPr>
            </a:p>
          </p:txBody>
        </p:sp>
        <p:sp>
          <p:nvSpPr>
            <p:cNvPr id="9" name="文本框 8">
              <a:extLst>
                <a:ext uri="{FF2B5EF4-FFF2-40B4-BE49-F238E27FC236}">
                  <a16:creationId xmlns:a16="http://schemas.microsoft.com/office/drawing/2014/main" id="{62E84777-CFE1-7D81-8FAC-5429E88A263E}"/>
                </a:ext>
              </a:extLst>
            </p:cNvPr>
            <p:cNvSpPr txBox="1"/>
            <p:nvPr/>
          </p:nvSpPr>
          <p:spPr>
            <a:xfrm>
              <a:off x="3249914" y="4587383"/>
              <a:ext cx="5122743"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具有融资融券业务资格的证券公司</a:t>
              </a:r>
              <a:endParaRPr lang="en-US" altLang="zh-CN" sz="2400" dirty="0">
                <a:latin typeface="宋体" panose="02010600030101010101" pitchFamily="2" charset="-122"/>
                <a:ea typeface="宋体" panose="02010600030101010101" pitchFamily="2" charset="-122"/>
              </a:endParaRPr>
            </a:p>
          </p:txBody>
        </p:sp>
        <p:sp>
          <p:nvSpPr>
            <p:cNvPr id="10" name="文本框 9">
              <a:extLst>
                <a:ext uri="{FF2B5EF4-FFF2-40B4-BE49-F238E27FC236}">
                  <a16:creationId xmlns:a16="http://schemas.microsoft.com/office/drawing/2014/main" id="{ED7C62EF-E692-42A4-CDC5-488131352B1C}"/>
                </a:ext>
              </a:extLst>
            </p:cNvPr>
            <p:cNvSpPr txBox="1"/>
            <p:nvPr/>
          </p:nvSpPr>
          <p:spPr>
            <a:xfrm>
              <a:off x="3254475" y="5400475"/>
              <a:ext cx="2648607" cy="461665"/>
            </a:xfrm>
            <a:prstGeom prst="rect">
              <a:avLst/>
            </a:prstGeom>
            <a:noFill/>
          </p:spPr>
          <p:txBody>
            <a:bodyPr wrap="square" rtlCol="0">
              <a:spAutoFit/>
            </a:bodyPr>
            <a:lstStyle/>
            <a:p>
              <a:r>
                <a:rPr lang="zh-CN" altLang="en-US" sz="2400" dirty="0">
                  <a:latin typeface="宋体" panose="02010600030101010101" pitchFamily="2" charset="-122"/>
                  <a:ea typeface="宋体" panose="02010600030101010101" pitchFamily="2" charset="-122"/>
                </a:rPr>
                <a:t>融资融券投资者</a:t>
              </a:r>
              <a:endParaRPr lang="en-US" altLang="zh-CN" sz="2400" dirty="0">
                <a:latin typeface="宋体" panose="02010600030101010101" pitchFamily="2" charset="-122"/>
                <a:ea typeface="宋体" panose="02010600030101010101" pitchFamily="2" charset="-122"/>
              </a:endParaRPr>
            </a:p>
          </p:txBody>
        </p:sp>
        <p:sp>
          <p:nvSpPr>
            <p:cNvPr id="11" name="箭头: 下 10">
              <a:extLst>
                <a:ext uri="{FF2B5EF4-FFF2-40B4-BE49-F238E27FC236}">
                  <a16:creationId xmlns:a16="http://schemas.microsoft.com/office/drawing/2014/main" id="{6486657F-92D8-6DC1-CBAB-7A61A3B1CC8A}"/>
                </a:ext>
              </a:extLst>
            </p:cNvPr>
            <p:cNvSpPr/>
            <p:nvPr/>
          </p:nvSpPr>
          <p:spPr>
            <a:xfrm>
              <a:off x="4219787" y="3433769"/>
              <a:ext cx="298026" cy="326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C1B5066F-4B24-18E5-95E8-A0EF4B56E243}"/>
                </a:ext>
              </a:extLst>
            </p:cNvPr>
            <p:cNvSpPr/>
            <p:nvPr/>
          </p:nvSpPr>
          <p:spPr>
            <a:xfrm>
              <a:off x="4243496" y="4216473"/>
              <a:ext cx="298026" cy="326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下 12">
              <a:extLst>
                <a:ext uri="{FF2B5EF4-FFF2-40B4-BE49-F238E27FC236}">
                  <a16:creationId xmlns:a16="http://schemas.microsoft.com/office/drawing/2014/main" id="{DA8732EA-B059-E282-1289-50585B910278}"/>
                </a:ext>
              </a:extLst>
            </p:cNvPr>
            <p:cNvSpPr/>
            <p:nvPr/>
          </p:nvSpPr>
          <p:spPr>
            <a:xfrm>
              <a:off x="4280753" y="5080074"/>
              <a:ext cx="298026" cy="326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845233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证券信用对投资者的影响</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证券信用交易给投资者带来机遇</a:t>
            </a:r>
          </a:p>
          <a:p>
            <a:pPr marL="984250" indent="-265113">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融资融券为投资者带来了新的获利途径 </a:t>
            </a:r>
            <a:endParaRPr lang="en-US" altLang="zh-CN" sz="2000" dirty="0">
              <a:latin typeface="宋体" panose="02010600030101010101" pitchFamily="2" charset="-122"/>
              <a:ea typeface="宋体" panose="02010600030101010101" pitchFamily="2" charset="-122"/>
            </a:endParaRPr>
          </a:p>
          <a:p>
            <a:pPr marL="984250" indent="-265113">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融资融券的杠杆效应为资金量不足的中小投资者带了以小博大获取收益的机会 </a:t>
            </a:r>
            <a:endParaRPr lang="en-US" altLang="zh-CN" sz="2000" dirty="0">
              <a:latin typeface="宋体" panose="02010600030101010101" pitchFamily="2" charset="-122"/>
              <a:ea typeface="宋体" panose="02010600030101010101" pitchFamily="2" charset="-122"/>
            </a:endParaRPr>
          </a:p>
          <a:p>
            <a:pPr marL="984250" indent="-265113">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证券信用交易能够促进机构投资者的发展 </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证券信用交易给投资者带来的挑战</a:t>
            </a:r>
          </a:p>
          <a:p>
            <a:pPr marL="984250" indent="-265113" defTabSz="900113">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由于融资融券的杠杆性，会放大投资者的交易量，在给投资者带来以小博大机会的同时，当投资者对行情判断失误，也会带来数倍于现金交易的损失。 </a:t>
            </a:r>
            <a:endParaRPr lang="en-US" altLang="zh-CN" sz="2000" dirty="0">
              <a:latin typeface="宋体" panose="02010600030101010101" pitchFamily="2" charset="-122"/>
              <a:ea typeface="宋体" panose="02010600030101010101" pitchFamily="2" charset="-122"/>
            </a:endParaRPr>
          </a:p>
          <a:p>
            <a:pPr marL="984250" indent="-265113" defTabSz="900113">
              <a:lnSpc>
                <a:spcPct val="100000"/>
              </a:lnSpc>
              <a:buFont typeface="Wingdings" pitchFamily="2" charset="2"/>
              <a:buChar char="Ø"/>
            </a:pPr>
            <a:r>
              <a:rPr lang="zh-CN" altLang="en-US" sz="2000" dirty="0">
                <a:latin typeface="宋体" panose="02010600030101010101" pitchFamily="2" charset="-122"/>
                <a:ea typeface="宋体" panose="02010600030101010101" pitchFamily="2" charset="-122"/>
              </a:rPr>
              <a:t>当投资者的保证金不足时，如果不能及时追加，就存在强行平仓，甚至关闭投资者信用账户的风险，这样投资者就会丧失股价重新上涨时挽回损失的可能性。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37</a:t>
            </a:fld>
            <a:endParaRPr lang="zh-CN" altLang="en-US"/>
          </a:p>
        </p:txBody>
      </p:sp>
    </p:spTree>
    <p:extLst>
      <p:ext uri="{BB962C8B-B14F-4D97-AF65-F5344CB8AC3E}">
        <p14:creationId xmlns:p14="http://schemas.microsoft.com/office/powerpoint/2010/main" val="9402200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证券信用制度</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证券信用交易对证券市场的影响</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发挥价格稳定器的作用</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多层次证券市场的基础</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融资融券业务会助长市场投机，加大市场风险</a:t>
            </a:r>
            <a:endParaRPr lang="en-US" altLang="zh-CN" sz="2000" dirty="0">
              <a:latin typeface="宋体" panose="02010600030101010101" pitchFamily="2" charset="-122"/>
              <a:ea typeface="宋体" panose="02010600030101010101" pitchFamily="2" charset="-122"/>
            </a:endParaRPr>
          </a:p>
          <a:p>
            <a:pPr marL="989013" indent="-358775">
              <a:lnSpc>
                <a:spcPct val="100000"/>
              </a:lnSpc>
              <a:buFont typeface="Wingdings" panose="05000000000000000000" pitchFamily="2" charset="2"/>
              <a:buChar char="ü"/>
            </a:pPr>
            <a:r>
              <a:rPr lang="en-US" altLang="zh-CN" sz="2000" b="0" i="0" dirty="0">
                <a:effectLst/>
                <a:latin typeface="宋体" panose="02010600030101010101" pitchFamily="2" charset="-122"/>
                <a:ea typeface="宋体" panose="02010600030101010101" pitchFamily="2" charset="-122"/>
              </a:rPr>
              <a:t>2024</a:t>
            </a:r>
            <a:r>
              <a:rPr lang="zh-CN" altLang="en-US" sz="2000" b="0" i="0" dirty="0">
                <a:effectLst/>
                <a:latin typeface="宋体" panose="02010600030101010101" pitchFamily="2" charset="-122"/>
                <a:ea typeface="宋体" panose="02010600030101010101" pitchFamily="2" charset="-122"/>
              </a:rPr>
              <a:t>年</a:t>
            </a:r>
            <a:r>
              <a:rPr lang="en-US" altLang="zh-CN" sz="2000" b="0" i="0" dirty="0">
                <a:effectLst/>
                <a:latin typeface="宋体" panose="02010600030101010101" pitchFamily="2" charset="-122"/>
                <a:ea typeface="宋体" panose="02010600030101010101" pitchFamily="2" charset="-122"/>
              </a:rPr>
              <a:t>1</a:t>
            </a:r>
            <a:r>
              <a:rPr lang="zh-CN" altLang="en-US" sz="2000" b="0" i="0" dirty="0">
                <a:effectLst/>
                <a:latin typeface="宋体" panose="02010600030101010101" pitchFamily="2" charset="-122"/>
                <a:ea typeface="宋体" panose="02010600030101010101" pitchFamily="2" charset="-122"/>
              </a:rPr>
              <a:t>月</a:t>
            </a:r>
            <a:r>
              <a:rPr lang="en-US" altLang="zh-CN" sz="2000" b="0" i="0" dirty="0">
                <a:effectLst/>
                <a:latin typeface="宋体" panose="02010600030101010101" pitchFamily="2" charset="-122"/>
                <a:ea typeface="宋体" panose="02010600030101010101" pitchFamily="2" charset="-122"/>
              </a:rPr>
              <a:t>28</a:t>
            </a:r>
            <a:r>
              <a:rPr lang="zh-CN" altLang="en-US" sz="2000" dirty="0">
                <a:latin typeface="宋体" panose="02010600030101010101" pitchFamily="2" charset="-122"/>
                <a:ea typeface="宋体" panose="02010600030101010101" pitchFamily="2" charset="-122"/>
              </a:rPr>
              <a:t>日，证监会经充分论证评估，进一步优化融券机制，包括：一是</a:t>
            </a:r>
            <a:r>
              <a:rPr lang="zh-CN" altLang="en-US" sz="2000" b="1" dirty="0">
                <a:latin typeface="宋体" panose="02010600030101010101" pitchFamily="2" charset="-122"/>
                <a:ea typeface="宋体" panose="02010600030101010101" pitchFamily="2" charset="-122"/>
              </a:rPr>
              <a:t>全面暂停限售股出借</a:t>
            </a:r>
            <a:r>
              <a:rPr lang="zh-CN" altLang="en-US" sz="2000" dirty="0">
                <a:latin typeface="宋体" panose="02010600030101010101" pitchFamily="2" charset="-122"/>
                <a:ea typeface="宋体" panose="02010600030101010101" pitchFamily="2" charset="-122"/>
              </a:rPr>
              <a:t>；二是将转融券市场化约定申报</a:t>
            </a:r>
            <a:r>
              <a:rPr lang="zh-CN" altLang="en-US" sz="2000" b="1" dirty="0">
                <a:latin typeface="宋体" panose="02010600030101010101" pitchFamily="2" charset="-122"/>
                <a:ea typeface="宋体" panose="02010600030101010101" pitchFamily="2" charset="-122"/>
              </a:rPr>
              <a:t>由实时可用调整为次日可用</a:t>
            </a:r>
            <a:r>
              <a:rPr lang="zh-CN" altLang="en-US" sz="2000" dirty="0">
                <a:latin typeface="宋体" panose="02010600030101010101" pitchFamily="2" charset="-122"/>
                <a:ea typeface="宋体" panose="02010600030101010101" pitchFamily="2" charset="-122"/>
              </a:rPr>
              <a:t>，对融券效率进行限制。</a:t>
            </a:r>
            <a:endParaRPr lang="en-US" altLang="zh-CN" sz="2000" dirty="0">
              <a:latin typeface="宋体" panose="02010600030101010101" pitchFamily="2" charset="-122"/>
              <a:ea typeface="宋体" panose="02010600030101010101" pitchFamily="2" charset="-122"/>
            </a:endParaRPr>
          </a:p>
          <a:p>
            <a:pPr marL="989013" indent="-358775">
              <a:lnSpc>
                <a:spcPct val="100000"/>
              </a:lnSpc>
              <a:buFont typeface="Wingdings" panose="05000000000000000000" pitchFamily="2" charset="2"/>
              <a:buChar char="ü"/>
            </a:pPr>
            <a:r>
              <a:rPr lang="en-US" altLang="zh-CN" sz="2000" b="0" i="0" dirty="0">
                <a:effectLst/>
                <a:latin typeface="宋体" panose="02010600030101010101" pitchFamily="2" charset="-122"/>
                <a:ea typeface="宋体" panose="02010600030101010101" pitchFamily="2" charset="-122"/>
              </a:rPr>
              <a:t>2024</a:t>
            </a:r>
            <a:r>
              <a:rPr lang="zh-CN" altLang="en-US" sz="2000" b="0" i="0" dirty="0">
                <a:effectLst/>
                <a:latin typeface="宋体" panose="02010600030101010101" pitchFamily="2" charset="-122"/>
                <a:ea typeface="宋体" panose="02010600030101010101" pitchFamily="2" charset="-122"/>
              </a:rPr>
              <a:t>年</a:t>
            </a:r>
            <a:r>
              <a:rPr lang="en-US" altLang="zh-CN" sz="2000" b="0" i="0" dirty="0">
                <a:effectLst/>
                <a:latin typeface="宋体" panose="02010600030101010101" pitchFamily="2" charset="-122"/>
                <a:ea typeface="宋体" panose="02010600030101010101" pitchFamily="2" charset="-122"/>
              </a:rPr>
              <a:t>7</a:t>
            </a:r>
            <a:r>
              <a:rPr lang="zh-CN" altLang="en-US" sz="2000" b="0" i="0" dirty="0">
                <a:effectLst/>
                <a:latin typeface="宋体" panose="02010600030101010101" pitchFamily="2" charset="-122"/>
                <a:ea typeface="宋体" panose="02010600030101010101" pitchFamily="2" charset="-122"/>
              </a:rPr>
              <a:t>月</a:t>
            </a:r>
            <a:r>
              <a:rPr lang="en-US" altLang="zh-CN" sz="2000" b="0" i="0" dirty="0">
                <a:effectLst/>
                <a:latin typeface="宋体" panose="02010600030101010101" pitchFamily="2" charset="-122"/>
                <a:ea typeface="宋体" panose="02010600030101010101" pitchFamily="2" charset="-122"/>
              </a:rPr>
              <a:t>10</a:t>
            </a:r>
            <a:r>
              <a:rPr lang="zh-CN" altLang="en-US" sz="2000" b="0" i="0" dirty="0">
                <a:effectLst/>
                <a:latin typeface="宋体" panose="02010600030101010101" pitchFamily="2" charset="-122"/>
                <a:ea typeface="宋体" panose="02010600030101010101" pitchFamily="2" charset="-122"/>
              </a:rPr>
              <a:t>日证券金融公司通知，为维护市场稳定运行，进一步加强逆周期调节，经中国证监会同意，公司决定自</a:t>
            </a:r>
            <a:r>
              <a:rPr lang="en-US" altLang="zh-CN" sz="2000" b="0" i="0" dirty="0">
                <a:effectLst/>
                <a:latin typeface="宋体" panose="02010600030101010101" pitchFamily="2" charset="-122"/>
                <a:ea typeface="宋体" panose="02010600030101010101" pitchFamily="2" charset="-122"/>
              </a:rPr>
              <a:t>2024</a:t>
            </a:r>
            <a:r>
              <a:rPr lang="zh-CN" altLang="en-US" sz="2000" b="0" i="0" dirty="0">
                <a:effectLst/>
                <a:latin typeface="宋体" panose="02010600030101010101" pitchFamily="2" charset="-122"/>
                <a:ea typeface="宋体" panose="02010600030101010101" pitchFamily="2" charset="-122"/>
              </a:rPr>
              <a:t>年</a:t>
            </a:r>
            <a:r>
              <a:rPr lang="en-US" altLang="zh-CN" sz="2000" b="0" i="0" dirty="0">
                <a:effectLst/>
                <a:latin typeface="宋体" panose="02010600030101010101" pitchFamily="2" charset="-122"/>
                <a:ea typeface="宋体" panose="02010600030101010101" pitchFamily="2" charset="-122"/>
              </a:rPr>
              <a:t>7</a:t>
            </a:r>
            <a:r>
              <a:rPr lang="zh-CN" altLang="en-US" sz="2000" b="0" i="0" dirty="0">
                <a:effectLst/>
                <a:latin typeface="宋体" panose="02010600030101010101" pitchFamily="2" charset="-122"/>
                <a:ea typeface="宋体" panose="02010600030101010101" pitchFamily="2" charset="-122"/>
              </a:rPr>
              <a:t>月</a:t>
            </a:r>
            <a:r>
              <a:rPr lang="en-US" altLang="zh-CN" sz="2000" b="0" i="0" dirty="0">
                <a:effectLst/>
                <a:latin typeface="宋体" panose="02010600030101010101" pitchFamily="2" charset="-122"/>
                <a:ea typeface="宋体" panose="02010600030101010101" pitchFamily="2" charset="-122"/>
              </a:rPr>
              <a:t>11</a:t>
            </a:r>
            <a:r>
              <a:rPr lang="zh-CN" altLang="en-US" sz="2000" b="0" i="0" dirty="0">
                <a:effectLst/>
                <a:latin typeface="宋体" panose="02010600030101010101" pitchFamily="2" charset="-122"/>
                <a:ea typeface="宋体" panose="02010600030101010101" pitchFamily="2" charset="-122"/>
              </a:rPr>
              <a:t>日起</a:t>
            </a:r>
            <a:r>
              <a:rPr lang="zh-CN" altLang="en-US" sz="2000" b="1" i="0" dirty="0">
                <a:effectLst/>
                <a:latin typeface="宋体" panose="02010600030101010101" pitchFamily="2" charset="-122"/>
                <a:ea typeface="宋体" panose="02010600030101010101" pitchFamily="2" charset="-122"/>
              </a:rPr>
              <a:t>暂停转融券业务</a:t>
            </a:r>
            <a:r>
              <a:rPr lang="zh-CN" altLang="en-US" sz="2000" b="0" i="0" dirty="0">
                <a:effectLst/>
                <a:latin typeface="宋体" panose="02010600030101010101" pitchFamily="2" charset="-122"/>
                <a:ea typeface="宋体" panose="02010600030101010101" pitchFamily="2" charset="-122"/>
              </a:rPr>
              <a:t>。存量转融券合约可以依法存续和展期，但不得晚于</a:t>
            </a:r>
            <a:r>
              <a:rPr lang="en-US" altLang="zh-CN" sz="2000" b="0" i="0" dirty="0">
                <a:effectLst/>
                <a:latin typeface="宋体" panose="02010600030101010101" pitchFamily="2" charset="-122"/>
                <a:ea typeface="宋体" panose="02010600030101010101" pitchFamily="2" charset="-122"/>
              </a:rPr>
              <a:t>2024</a:t>
            </a:r>
            <a:r>
              <a:rPr lang="zh-CN" altLang="en-US" sz="2000" b="0" i="0" dirty="0">
                <a:effectLst/>
                <a:latin typeface="宋体" panose="02010600030101010101" pitchFamily="2" charset="-122"/>
                <a:ea typeface="宋体" panose="02010600030101010101" pitchFamily="2" charset="-122"/>
              </a:rPr>
              <a:t>年</a:t>
            </a:r>
            <a:r>
              <a:rPr lang="en-US" altLang="zh-CN" sz="2000" b="0" i="0" dirty="0">
                <a:effectLst/>
                <a:latin typeface="宋体" panose="02010600030101010101" pitchFamily="2" charset="-122"/>
                <a:ea typeface="宋体" panose="02010600030101010101" pitchFamily="2" charset="-122"/>
              </a:rPr>
              <a:t>9</a:t>
            </a:r>
            <a:r>
              <a:rPr lang="zh-CN" altLang="en-US" sz="2000" b="0" i="0" dirty="0">
                <a:effectLst/>
                <a:latin typeface="宋体" panose="02010600030101010101" pitchFamily="2" charset="-122"/>
                <a:ea typeface="宋体" panose="02010600030101010101" pitchFamily="2" charset="-122"/>
              </a:rPr>
              <a:t>月</a:t>
            </a:r>
            <a:r>
              <a:rPr lang="en-US" altLang="zh-CN" sz="2000" b="0" i="0" dirty="0">
                <a:effectLst/>
                <a:latin typeface="宋体" panose="02010600030101010101" pitchFamily="2" charset="-122"/>
                <a:ea typeface="宋体" panose="02010600030101010101" pitchFamily="2" charset="-122"/>
              </a:rPr>
              <a:t>30</a:t>
            </a:r>
            <a:r>
              <a:rPr lang="zh-CN" altLang="en-US" sz="2000" b="0" i="0" dirty="0">
                <a:effectLst/>
                <a:latin typeface="宋体" panose="02010600030101010101" pitchFamily="2" charset="-122"/>
                <a:ea typeface="宋体" panose="02010600030101010101" pitchFamily="2" charset="-122"/>
              </a:rPr>
              <a:t>日归还了结。</a:t>
            </a:r>
            <a:endParaRPr lang="zh-CN" altLang="en-US"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38</a:t>
            </a:fld>
            <a:endParaRPr lang="zh-CN" altLang="en-US"/>
          </a:p>
        </p:txBody>
      </p:sp>
    </p:spTree>
    <p:extLst>
      <p:ext uri="{BB962C8B-B14F-4D97-AF65-F5344CB8AC3E}">
        <p14:creationId xmlns:p14="http://schemas.microsoft.com/office/powerpoint/2010/main" val="4021563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简述证券经纪业务的含义。</a:t>
            </a:r>
          </a:p>
          <a:p>
            <a:pPr>
              <a:lnSpc>
                <a:spcPct val="100000"/>
              </a:lnSpc>
            </a:pPr>
            <a:r>
              <a:rPr lang="zh-CN" altLang="en-US" sz="2000" dirty="0">
                <a:latin typeface="宋体" panose="02010600030101010101" pitchFamily="2" charset="-122"/>
                <a:ea typeface="宋体" panose="02010600030101010101" pitchFamily="2" charset="-122"/>
              </a:rPr>
              <a:t>简述证券经纪业务的一般流程。</a:t>
            </a: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熟悉证券经纪业务的收费和交割</a:t>
            </a:r>
          </a:p>
          <a:p>
            <a:pPr>
              <a:lnSpc>
                <a:spcPct val="100000"/>
              </a:lnSpc>
            </a:pPr>
            <a:r>
              <a:rPr lang="zh-CN" altLang="en-US" sz="2000" dirty="0">
                <a:latin typeface="宋体" panose="02010600030101010101" pitchFamily="2" charset="-122"/>
                <a:ea typeface="宋体" panose="02010600030101010101" pitchFamily="2" charset="-122"/>
              </a:rPr>
              <a:t>什么是融资融券业务？</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39</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证券经纪业务的定义</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证券经纪业务是指证券公司通过其设立的证券营业部，接受客户委托，按照客户的要求，代理客户买卖证券的业务。</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在证券经纪业务中，证券公司不垫付资金，不赚差价，只收取一定比例的佣金作为业务收入。</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pPr>
            <a:r>
              <a:rPr lang="zh-CN" altLang="en-US" sz="2000" dirty="0">
                <a:latin typeface="宋体" panose="02010600030101010101" pitchFamily="2" charset="-122"/>
                <a:ea typeface="宋体" panose="02010600030101010101" pitchFamily="2" charset="-122"/>
              </a:rPr>
              <a:t>在证券经纪业务中，包含的要素有：委托人、证券经纪商、证券交易所和证券交易对象。</a:t>
            </a:r>
            <a:endParaRPr lang="en-US" altLang="zh-CN" sz="2000" dirty="0">
              <a:latin typeface="宋体" panose="02010600030101010101" pitchFamily="2" charset="-122"/>
              <a:ea typeface="宋体" panose="02010600030101010101" pitchFamily="2" charset="-122"/>
            </a:endParaRPr>
          </a:p>
          <a:p>
            <a:pPr marL="719138" indent="-361950">
              <a:buFont typeface="Wingdings" pitchFamily="2" charset="2"/>
              <a:buChar char="p"/>
              <a:tabLst>
                <a:tab pos="719138" algn="l"/>
              </a:tabLst>
            </a:pPr>
            <a:r>
              <a:rPr lang="zh-CN" altLang="en-US" sz="2000" dirty="0">
                <a:latin typeface="宋体" panose="02010600030101010101" pitchFamily="2" charset="-122"/>
                <a:ea typeface="宋体" panose="02010600030101010101" pitchFamily="2" charset="-122"/>
              </a:rPr>
              <a:t>证券经纪商是证券市场的中坚力量，其作用主要表现在：</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）充当证券买卖的媒介，</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）提供咨询服务。</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pic>
        <p:nvPicPr>
          <p:cNvPr id="6" name="图片 5">
            <a:extLst>
              <a:ext uri="{FF2B5EF4-FFF2-40B4-BE49-F238E27FC236}">
                <a16:creationId xmlns:a16="http://schemas.microsoft.com/office/drawing/2014/main" id="{AC671911-003C-42BE-919B-1CEB070D80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375" y="4674010"/>
            <a:ext cx="1949428" cy="940196"/>
          </a:xfrm>
          <a:prstGeom prst="rect">
            <a:avLst/>
          </a:prstGeom>
        </p:spPr>
      </p:pic>
      <p:pic>
        <p:nvPicPr>
          <p:cNvPr id="8" name="图片 7">
            <a:extLst>
              <a:ext uri="{FF2B5EF4-FFF2-40B4-BE49-F238E27FC236}">
                <a16:creationId xmlns:a16="http://schemas.microsoft.com/office/drawing/2014/main" id="{7857BD82-E09D-4CBC-99DB-CE2C40C32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025" y="4523712"/>
            <a:ext cx="1981200" cy="1386840"/>
          </a:xfrm>
          <a:prstGeom prst="rect">
            <a:avLst/>
          </a:prstGeom>
        </p:spPr>
      </p:pic>
      <p:pic>
        <p:nvPicPr>
          <p:cNvPr id="9" name="图片 8">
            <a:extLst>
              <a:ext uri="{FF2B5EF4-FFF2-40B4-BE49-F238E27FC236}">
                <a16:creationId xmlns:a16="http://schemas.microsoft.com/office/drawing/2014/main" id="{B7FE47F7-A653-4912-B515-98C6C78542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7175" y="4621291"/>
            <a:ext cx="1786355" cy="1186934"/>
          </a:xfrm>
          <a:prstGeom prst="rect">
            <a:avLst/>
          </a:prstGeom>
        </p:spPr>
      </p:pic>
      <p:pic>
        <p:nvPicPr>
          <p:cNvPr id="10" name="图片 9">
            <a:extLst>
              <a:ext uri="{FF2B5EF4-FFF2-40B4-BE49-F238E27FC236}">
                <a16:creationId xmlns:a16="http://schemas.microsoft.com/office/drawing/2014/main" id="{457C4DF1-4EE3-4FC1-9805-4063AC5671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375" y="4674010"/>
            <a:ext cx="2097023" cy="975297"/>
          </a:xfrm>
          <a:prstGeom prst="rect">
            <a:avLst/>
          </a:prstGeom>
        </p:spPr>
      </p:pic>
    </p:spTree>
    <p:extLst>
      <p:ext uri="{BB962C8B-B14F-4D97-AF65-F5344CB8AC3E}">
        <p14:creationId xmlns:p14="http://schemas.microsoft.com/office/powerpoint/2010/main" val="22673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2"/>
            <a:ext cx="10515600" cy="5471327"/>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委托人、证券经纪商的权利与义务</a:t>
            </a: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委托人的权利</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选择经纪商的权利</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要求经纪商忠实地为自己办理受托业务的权利</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对自己购买的证券享有持有权和处置权</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对证券交易过程的知情权</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寻求司法保护权</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享受经纪商按规定提供其他服务的权利 </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pic>
        <p:nvPicPr>
          <p:cNvPr id="6" name="图片 5">
            <a:extLst>
              <a:ext uri="{FF2B5EF4-FFF2-40B4-BE49-F238E27FC236}">
                <a16:creationId xmlns:a16="http://schemas.microsoft.com/office/drawing/2014/main" id="{0A607A30-AE5E-4CE4-AE67-1E2422325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484" y="3487056"/>
            <a:ext cx="2823903" cy="2362200"/>
          </a:xfrm>
          <a:prstGeom prst="rect">
            <a:avLst/>
          </a:prstGeom>
        </p:spPr>
      </p:pic>
    </p:spTree>
    <p:extLst>
      <p:ext uri="{BB962C8B-B14F-4D97-AF65-F5344CB8AC3E}">
        <p14:creationId xmlns:p14="http://schemas.microsoft.com/office/powerpoint/2010/main" val="128466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2"/>
            <a:ext cx="10515600" cy="5471327"/>
          </a:xfrm>
        </p:spPr>
        <p:txBody>
          <a:bodyPr>
            <a:noAutofit/>
          </a:bodyPr>
          <a:lstStyle/>
          <a:p>
            <a:pPr>
              <a:lnSpc>
                <a:spcPct val="100000"/>
              </a:lnSpc>
            </a:pPr>
            <a:r>
              <a:rPr lang="zh-CN" altLang="en-US" sz="2000" dirty="0">
                <a:latin typeface="宋体" panose="02010600030101010101" pitchFamily="2" charset="-122"/>
                <a:ea typeface="宋体" panose="02010600030101010101" pitchFamily="2" charset="-122"/>
              </a:rPr>
              <a:t>委托人、证券经纪商的权利与义务</a:t>
            </a:r>
            <a:endParaRPr lang="en-US" altLang="zh-CN" sz="20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委托人的义务</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认真阅读证券经纪商提供的</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风险揭示书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证券交易委托代理协议书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，了解从事证券投资存在的风险，按要求签署有关协议和文件，并严格遵守协议约定。</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按要求如实提供有关证件，填写开户书．并接受证券经纪商的审核。</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了解交易风险，明确买卖方式。</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按规定墩存交易结算资金。</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采用正确的委托手段。    </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接受交要结果。</a:t>
            </a:r>
            <a:endParaRPr lang="en-US" altLang="zh-CN" sz="2000" dirty="0">
              <a:latin typeface="宋体" panose="02010600030101010101" pitchFamily="2" charset="-122"/>
              <a:ea typeface="宋体" panose="02010600030101010101" pitchFamily="2" charset="-122"/>
            </a:endParaRPr>
          </a:p>
          <a:p>
            <a:pPr marL="1062038" indent="-342900">
              <a:lnSpc>
                <a:spcPct val="100000"/>
              </a:lnSpc>
              <a:buAutoNum type="arabicPeriod"/>
            </a:pPr>
            <a:r>
              <a:rPr lang="zh-CN" altLang="en-US" sz="2000" dirty="0">
                <a:latin typeface="宋体" panose="02010600030101010101" pitchFamily="2" charset="-122"/>
                <a:ea typeface="宋体" panose="02010600030101010101" pitchFamily="2" charset="-122"/>
              </a:rPr>
              <a:t>履行交割清算义务。</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spTree>
    <p:extLst>
      <p:ext uri="{BB962C8B-B14F-4D97-AF65-F5344CB8AC3E}">
        <p14:creationId xmlns:p14="http://schemas.microsoft.com/office/powerpoint/2010/main" val="1646099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委托人、证券经纪商的权利与义务</a:t>
            </a: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证券经纪商的权利</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有拒绝接受不符合规定的委托要求的权利</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有按规定收取服务费用的权利，如交易佣金等</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对违约或损害经纪商自身权益的客户，经纪商有通过留置其资金、证券或司法途径要求其履约或赔偿的权利</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pic>
        <p:nvPicPr>
          <p:cNvPr id="6" name="图片 5">
            <a:extLst>
              <a:ext uri="{FF2B5EF4-FFF2-40B4-BE49-F238E27FC236}">
                <a16:creationId xmlns:a16="http://schemas.microsoft.com/office/drawing/2014/main" id="{B8D44EDA-21BD-4DDF-A264-CDC56263C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786" y="3926392"/>
            <a:ext cx="2819400" cy="1945167"/>
          </a:xfrm>
          <a:prstGeom prst="rect">
            <a:avLst/>
          </a:prstGeom>
        </p:spPr>
      </p:pic>
    </p:spTree>
    <p:extLst>
      <p:ext uri="{BB962C8B-B14F-4D97-AF65-F5344CB8AC3E}">
        <p14:creationId xmlns:p14="http://schemas.microsoft.com/office/powerpoint/2010/main" val="163521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00000"/>
              </a:lnSpc>
            </a:pPr>
            <a:r>
              <a:rPr lang="zh-CN" altLang="en-US" sz="2000" dirty="0">
                <a:latin typeface="宋体" panose="02010600030101010101" pitchFamily="2" charset="-122"/>
                <a:ea typeface="宋体" panose="02010600030101010101" pitchFamily="2" charset="-122"/>
              </a:rPr>
              <a:t>委托人、证券经纪商的权利与义务</a:t>
            </a:r>
          </a:p>
          <a:p>
            <a:pPr marL="719138" indent="-361950">
              <a:lnSpc>
                <a:spcPct val="100000"/>
              </a:lnSpc>
              <a:buFont typeface="Wingdings" pitchFamily="2" charset="2"/>
              <a:buChar char="p"/>
            </a:pPr>
            <a:r>
              <a:rPr lang="zh-CN" altLang="en-US" sz="2000" dirty="0">
                <a:latin typeface="宋体" panose="02010600030101010101" pitchFamily="2" charset="-122"/>
                <a:ea typeface="宋体" panose="02010600030101010101" pitchFamily="2" charset="-122"/>
              </a:rPr>
              <a:t>证券经纪商的义务</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提醒客户了解井注意从事证券投资存在的风险</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认真与客户签订</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证券交易委托代理协议书</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，并严格遵守协议约定</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坚持了解客户原则</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必须忠实办理受托业务</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坚持为客户保密制度</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如实记录客户资金和证券的变化</a:t>
            </a:r>
            <a:endParaRPr lang="en-US" altLang="zh-CN" sz="2000" dirty="0">
              <a:latin typeface="宋体" panose="02010600030101010101" pitchFamily="2" charset="-122"/>
              <a:ea typeface="宋体" panose="02010600030101010101" pitchFamily="2" charset="-122"/>
            </a:endParaRPr>
          </a:p>
          <a:p>
            <a:pPr marL="1176338" indent="-457200">
              <a:lnSpc>
                <a:spcPct val="100000"/>
              </a:lnSpc>
              <a:buAutoNum type="arabicPeriod"/>
            </a:pPr>
            <a:r>
              <a:rPr lang="zh-CN" altLang="en-US" sz="2000" dirty="0">
                <a:latin typeface="宋体" panose="02010600030101010101" pitchFamily="2" charset="-122"/>
                <a:ea typeface="宋体" panose="02010600030101010101" pitchFamily="2" charset="-122"/>
              </a:rPr>
              <a:t>不接受全权委托</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spTree>
    <p:extLst>
      <p:ext uri="{BB962C8B-B14F-4D97-AF65-F5344CB8AC3E}">
        <p14:creationId xmlns:p14="http://schemas.microsoft.com/office/powerpoint/2010/main" val="145494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经纪业务概述</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00000"/>
              </a:lnSpc>
            </a:pPr>
            <a:r>
              <a:rPr lang="zh-CN" altLang="en-US" sz="1800" dirty="0">
                <a:latin typeface="宋体" panose="02010600030101010101" pitchFamily="2" charset="-122"/>
                <a:ea typeface="宋体" panose="02010600030101010101" pitchFamily="2" charset="-122"/>
              </a:rPr>
              <a:t>证券经纪业务的特点</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业务对象的广泛性</a:t>
            </a:r>
            <a:endParaRPr lang="en-US" altLang="zh-CN" sz="1800" dirty="0">
              <a:latin typeface="宋体" panose="02010600030101010101" pitchFamily="2" charset="-122"/>
              <a:ea typeface="宋体" panose="02010600030101010101" pitchFamily="2" charset="-122"/>
            </a:endParaRPr>
          </a:p>
          <a:p>
            <a:pPr marL="719138" indent="0">
              <a:lnSpc>
                <a:spcPct val="100000"/>
              </a:lnSpc>
              <a:buNone/>
            </a:pPr>
            <a:r>
              <a:rPr lang="zh-CN" altLang="en-US" sz="1800" dirty="0">
                <a:latin typeface="宋体" panose="02010600030101010101" pitchFamily="2" charset="-122"/>
                <a:ea typeface="宋体" panose="02010600030101010101" pitchFamily="2" charset="-122"/>
              </a:rPr>
              <a:t>所有上市交易的股票和债券都是证券经纪业务的对象 </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1800" dirty="0">
                <a:latin typeface="宋体" panose="02010600030101010101" pitchFamily="2" charset="-122"/>
                <a:ea typeface="宋体" panose="02010600030101010101" pitchFamily="2" charset="-122"/>
              </a:rPr>
              <a:t>经纪商的中介性</a:t>
            </a:r>
            <a:endParaRPr lang="en-US" altLang="zh-CN" sz="1800" dirty="0">
              <a:latin typeface="宋体" panose="02010600030101010101" pitchFamily="2" charset="-122"/>
              <a:ea typeface="宋体" panose="02010600030101010101" pitchFamily="2" charset="-122"/>
            </a:endParaRPr>
          </a:p>
          <a:p>
            <a:pPr marL="719138" indent="0">
              <a:lnSpc>
                <a:spcPct val="100000"/>
              </a:lnSpc>
              <a:buNone/>
            </a:pPr>
            <a:r>
              <a:rPr lang="zh-CN" altLang="en-US" sz="1800" dirty="0">
                <a:latin typeface="宋体" panose="02010600030101010101" pitchFamily="2" charset="-122"/>
                <a:ea typeface="宋体" panose="02010600030101010101" pitchFamily="2" charset="-122"/>
              </a:rPr>
              <a:t>证券经纪商不以自己的资金进行证券买卖，也不承担交易中证券价格涨跌的风险，面是充当证券买方和卖方的代理人 </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tabLst>
                <a:tab pos="719138" algn="l"/>
              </a:tabLst>
            </a:pPr>
            <a:r>
              <a:rPr lang="zh-CN" altLang="en-US" sz="1800" dirty="0">
                <a:latin typeface="宋体" panose="02010600030101010101" pitchFamily="2" charset="-122"/>
                <a:ea typeface="宋体" panose="02010600030101010101" pitchFamily="2" charset="-122"/>
              </a:rPr>
              <a:t>客户指令的权威性</a:t>
            </a:r>
            <a:endParaRPr lang="en-US" altLang="zh-CN" sz="1800" dirty="0">
              <a:latin typeface="宋体" panose="02010600030101010101" pitchFamily="2" charset="-122"/>
              <a:ea typeface="宋体" panose="02010600030101010101" pitchFamily="2" charset="-122"/>
            </a:endParaRPr>
          </a:p>
          <a:p>
            <a:pPr marL="719138" indent="0">
              <a:lnSpc>
                <a:spcPct val="100000"/>
              </a:lnSpc>
              <a:buNone/>
              <a:tabLst>
                <a:tab pos="719138" algn="l"/>
              </a:tabLst>
            </a:pPr>
            <a:r>
              <a:rPr lang="zh-CN" altLang="en-US" sz="1800" dirty="0">
                <a:latin typeface="宋体" panose="02010600030101010101" pitchFamily="2" charset="-122"/>
                <a:ea typeface="宋体" panose="02010600030101010101" pitchFamily="2" charset="-122"/>
              </a:rPr>
              <a:t>委托人的指令具有权威性，证券经纪商必须严格地按照委托人指定的证券、数量、价格和有效时间买卖证券，不能自作主张，擅自改变委托人的意愿 </a:t>
            </a:r>
            <a:endParaRPr lang="en-US" altLang="zh-CN" sz="1800" dirty="0">
              <a:latin typeface="宋体" panose="02010600030101010101" pitchFamily="2" charset="-122"/>
              <a:ea typeface="宋体" panose="02010600030101010101" pitchFamily="2" charset="-122"/>
            </a:endParaRPr>
          </a:p>
          <a:p>
            <a:pPr marL="719138" indent="-361950">
              <a:lnSpc>
                <a:spcPct val="100000"/>
              </a:lnSpc>
              <a:buFont typeface="Wingdings" pitchFamily="2" charset="2"/>
              <a:buChar char="p"/>
            </a:pPr>
            <a:r>
              <a:rPr lang="zh-CN" altLang="en-US" sz="1800" dirty="0">
                <a:latin typeface="宋体" panose="02010600030101010101" pitchFamily="2" charset="-122"/>
                <a:ea typeface="宋体" panose="02010600030101010101" pitchFamily="2" charset="-122"/>
              </a:rPr>
              <a:t>客户资料的保密性</a:t>
            </a:r>
            <a:endParaRPr lang="en-US" altLang="zh-CN" sz="1800" dirty="0">
              <a:latin typeface="宋体" panose="02010600030101010101" pitchFamily="2" charset="-122"/>
              <a:ea typeface="宋体" panose="02010600030101010101" pitchFamily="2" charset="-122"/>
            </a:endParaRPr>
          </a:p>
          <a:p>
            <a:pPr marL="719138" indent="0">
              <a:lnSpc>
                <a:spcPct val="100000"/>
              </a:lnSpc>
              <a:buNone/>
            </a:pPr>
            <a:r>
              <a:rPr lang="zh-CN" altLang="en-US" sz="1800" dirty="0">
                <a:latin typeface="宋体" panose="02010600030101010101" pitchFamily="2" charset="-122"/>
                <a:ea typeface="宋体" panose="02010600030101010101" pitchFamily="2" charset="-122"/>
              </a:rPr>
              <a:t>在证券经纪业务中，委托人的资料关系到其投资决策的实施和投资盈利的实理，关系到委托人的切身利益，证券经纪商有义务为客户保密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pic>
        <p:nvPicPr>
          <p:cNvPr id="6" name="图片 5">
            <a:extLst>
              <a:ext uri="{FF2B5EF4-FFF2-40B4-BE49-F238E27FC236}">
                <a16:creationId xmlns:a16="http://schemas.microsoft.com/office/drawing/2014/main" id="{BF8A7A33-24B1-4AE8-9CF6-C7F3014F2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0600" y="1270394"/>
            <a:ext cx="2317044" cy="1429947"/>
          </a:xfrm>
          <a:prstGeom prst="rect">
            <a:avLst/>
          </a:prstGeom>
        </p:spPr>
      </p:pic>
    </p:spTree>
    <p:extLst>
      <p:ext uri="{BB962C8B-B14F-4D97-AF65-F5344CB8AC3E}">
        <p14:creationId xmlns:p14="http://schemas.microsoft.com/office/powerpoint/2010/main" val="36610356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3385</Words>
  <Application>Microsoft Office PowerPoint</Application>
  <PresentationFormat>宽屏</PresentationFormat>
  <Paragraphs>515</Paragraphs>
  <Slides>39</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8" baseType="lpstr">
      <vt:lpstr>等线</vt:lpstr>
      <vt:lpstr>等线 Light</vt:lpstr>
      <vt:lpstr>宋体</vt:lpstr>
      <vt:lpstr>微软雅黑</vt:lpstr>
      <vt:lpstr>Arial</vt:lpstr>
      <vt:lpstr>Wingdings</vt:lpstr>
      <vt:lpstr>Office 主题​​</vt:lpstr>
      <vt:lpstr>Equation</vt:lpstr>
      <vt:lpstr>公式</vt:lpstr>
      <vt:lpstr>投资银行学  第六讲：经纪业务</vt:lpstr>
      <vt:lpstr>第六讲： 经纪业务</vt:lpstr>
      <vt:lpstr>经纪业务概述</vt:lpstr>
      <vt:lpstr>经纪业务概述</vt:lpstr>
      <vt:lpstr>经纪业务概述</vt:lpstr>
      <vt:lpstr>经纪业务概述</vt:lpstr>
      <vt:lpstr>经纪业务概述</vt:lpstr>
      <vt:lpstr>经纪业务概述</vt:lpstr>
      <vt:lpstr>经纪业务概述</vt:lpstr>
      <vt:lpstr>经纪业务概述</vt:lpstr>
      <vt:lpstr>经纪业务概述</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证券经纪业务的程序</vt:lpstr>
      <vt:lpstr>证券经纪业务收费</vt:lpstr>
      <vt:lpstr>证券经纪业务收费与交割单</vt:lpstr>
      <vt:lpstr>证券信用制度</vt:lpstr>
      <vt:lpstr>证券信用制度</vt:lpstr>
      <vt:lpstr>证券信用制度</vt:lpstr>
      <vt:lpstr>证券信用制度</vt:lpstr>
      <vt:lpstr>证券信用制度（例子1）</vt:lpstr>
      <vt:lpstr>证券信用制度（例子1）</vt:lpstr>
      <vt:lpstr>证券信用制度（例子1）</vt:lpstr>
      <vt:lpstr>证券信用制度（例子2）</vt:lpstr>
      <vt:lpstr>证券信用制度（例子2）</vt:lpstr>
      <vt:lpstr>国内融资融券业务</vt:lpstr>
      <vt:lpstr>证券信用制度</vt:lpstr>
      <vt:lpstr>证券信用制度</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yywang</cp:lastModifiedBy>
  <cp:revision>66</cp:revision>
  <dcterms:created xsi:type="dcterms:W3CDTF">2019-07-23T02:02:12Z</dcterms:created>
  <dcterms:modified xsi:type="dcterms:W3CDTF">2024-10-13T09:34:57Z</dcterms:modified>
</cp:coreProperties>
</file>