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92" r:id="rId2"/>
    <p:sldId id="261" r:id="rId3"/>
    <p:sldId id="293" r:id="rId4"/>
    <p:sldId id="294" r:id="rId5"/>
    <p:sldId id="295" r:id="rId6"/>
    <p:sldId id="330" r:id="rId7"/>
    <p:sldId id="296" r:id="rId8"/>
    <p:sldId id="297" r:id="rId9"/>
    <p:sldId id="298" r:id="rId10"/>
    <p:sldId id="299" r:id="rId11"/>
    <p:sldId id="321" r:id="rId12"/>
    <p:sldId id="322" r:id="rId13"/>
    <p:sldId id="323" r:id="rId14"/>
    <p:sldId id="324" r:id="rId15"/>
    <p:sldId id="331" r:id="rId16"/>
    <p:sldId id="325" r:id="rId17"/>
    <p:sldId id="326" r:id="rId18"/>
    <p:sldId id="327" r:id="rId19"/>
    <p:sldId id="328"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32" r:id="rId33"/>
    <p:sldId id="312" r:id="rId34"/>
    <p:sldId id="313" r:id="rId35"/>
    <p:sldId id="289"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2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0E0888-2628-41A8-A2B3-A0BCF07EE8EE}"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zh-CN" altLang="en-US"/>
        </a:p>
      </dgm:t>
    </dgm:pt>
    <dgm:pt modelId="{AD1C2F5A-5BBC-43D3-AB2A-E9555DB56FB8}">
      <dgm:prSet phldrT="[文本]" custT="1"/>
      <dgm:spPr/>
      <dgm:t>
        <a:bodyPr/>
        <a:lstStyle/>
        <a:p>
          <a:r>
            <a:rPr lang="zh-CN" altLang="en-US" sz="2000" b="1" dirty="0">
              <a:latin typeface="宋体" panose="02010600030101010101" pitchFamily="2" charset="-122"/>
              <a:ea typeface="宋体" panose="02010600030101010101" pitchFamily="2" charset="-122"/>
            </a:rPr>
            <a:t>收购方的自我评估</a:t>
          </a:r>
        </a:p>
      </dgm:t>
    </dgm:pt>
    <dgm:pt modelId="{B3E92362-BCF3-436B-9789-D5BD61A7DF7E}" type="parTrans" cxnId="{9FBFCD03-414F-4114-AF55-3295CEB7CBEB}">
      <dgm:prSet/>
      <dgm:spPr/>
      <dgm:t>
        <a:bodyPr/>
        <a:lstStyle/>
        <a:p>
          <a:endParaRPr lang="zh-CN" altLang="en-US"/>
        </a:p>
      </dgm:t>
    </dgm:pt>
    <dgm:pt modelId="{DB7004F5-6746-4300-94C2-5B9A67703CEB}" type="sibTrans" cxnId="{9FBFCD03-414F-4114-AF55-3295CEB7CBEB}">
      <dgm:prSet/>
      <dgm:spPr/>
      <dgm:t>
        <a:bodyPr/>
        <a:lstStyle/>
        <a:p>
          <a:endParaRPr lang="zh-CN" altLang="en-US"/>
        </a:p>
      </dgm:t>
    </dgm:pt>
    <dgm:pt modelId="{D3684076-0CA4-48E6-BE01-BFE08C3FEFAD}">
      <dgm:prSet phldrT="[文本]" custT="1"/>
      <dgm:spPr/>
      <dgm:t>
        <a:bodyPr/>
        <a:lstStyle/>
        <a:p>
          <a:r>
            <a:rPr lang="zh-CN" altLang="en-US" sz="2000" b="1" dirty="0">
              <a:latin typeface="宋体" panose="02010600030101010101" pitchFamily="2" charset="-122"/>
              <a:ea typeface="宋体" panose="02010600030101010101" pitchFamily="2" charset="-122"/>
            </a:rPr>
            <a:t>聘请中介机构并签订保密协议</a:t>
          </a:r>
        </a:p>
      </dgm:t>
    </dgm:pt>
    <dgm:pt modelId="{C9EA8BE9-E096-4385-ABC3-90707E86933B}" type="parTrans" cxnId="{9EF5D858-807F-41AE-BDD0-06530ED4EC89}">
      <dgm:prSet/>
      <dgm:spPr/>
      <dgm:t>
        <a:bodyPr/>
        <a:lstStyle/>
        <a:p>
          <a:endParaRPr lang="zh-CN" altLang="en-US"/>
        </a:p>
      </dgm:t>
    </dgm:pt>
    <dgm:pt modelId="{8399298F-CF00-4A9E-90BE-BC6CF34DD4B0}" type="sibTrans" cxnId="{9EF5D858-807F-41AE-BDD0-06530ED4EC89}">
      <dgm:prSet/>
      <dgm:spPr/>
      <dgm:t>
        <a:bodyPr/>
        <a:lstStyle/>
        <a:p>
          <a:endParaRPr lang="zh-CN" altLang="en-US"/>
        </a:p>
      </dgm:t>
    </dgm:pt>
    <dgm:pt modelId="{B0094215-A792-430D-8899-F89F15A65485}">
      <dgm:prSet phldrT="[文本]" custT="1"/>
      <dgm:spPr/>
      <dgm:t>
        <a:bodyPr/>
        <a:lstStyle/>
        <a:p>
          <a:r>
            <a:rPr lang="zh-CN" altLang="en-US" sz="2000" b="1" dirty="0">
              <a:latin typeface="宋体" panose="02010600030101010101" pitchFamily="2" charset="-122"/>
              <a:ea typeface="宋体" panose="02010600030101010101" pitchFamily="2" charset="-122"/>
            </a:rPr>
            <a:t>选择目标公司</a:t>
          </a:r>
        </a:p>
      </dgm:t>
    </dgm:pt>
    <dgm:pt modelId="{92F94F0D-2857-47D9-8127-23BFB10B3007}" type="parTrans" cxnId="{688F03DC-0AA7-4E2F-9452-36CD29929F3C}">
      <dgm:prSet/>
      <dgm:spPr/>
      <dgm:t>
        <a:bodyPr/>
        <a:lstStyle/>
        <a:p>
          <a:endParaRPr lang="zh-CN" altLang="en-US"/>
        </a:p>
      </dgm:t>
    </dgm:pt>
    <dgm:pt modelId="{AD42D1DC-9423-4400-9BAA-7629E5163C25}" type="sibTrans" cxnId="{688F03DC-0AA7-4E2F-9452-36CD29929F3C}">
      <dgm:prSet/>
      <dgm:spPr/>
      <dgm:t>
        <a:bodyPr/>
        <a:lstStyle/>
        <a:p>
          <a:endParaRPr lang="zh-CN" altLang="en-US"/>
        </a:p>
      </dgm:t>
    </dgm:pt>
    <dgm:pt modelId="{098BA42B-A514-4406-8AE6-173727A7B303}">
      <dgm:prSet phldrT="[文本]" custT="1"/>
      <dgm:spPr/>
      <dgm:t>
        <a:bodyPr/>
        <a:lstStyle/>
        <a:p>
          <a:r>
            <a:rPr lang="zh-CN" altLang="en-US" sz="2000" b="1" dirty="0">
              <a:latin typeface="宋体" panose="02010600030101010101" pitchFamily="2" charset="-122"/>
              <a:ea typeface="宋体" panose="02010600030101010101" pitchFamily="2" charset="-122"/>
            </a:rPr>
            <a:t>签订收购意向书</a:t>
          </a:r>
        </a:p>
      </dgm:t>
    </dgm:pt>
    <dgm:pt modelId="{95942ACA-B6F5-48A9-8E5E-BAA2B6529409}" type="parTrans" cxnId="{AF7DE5E6-B90F-4887-84D9-2A33FC41B0A9}">
      <dgm:prSet/>
      <dgm:spPr/>
      <dgm:t>
        <a:bodyPr/>
        <a:lstStyle/>
        <a:p>
          <a:endParaRPr lang="zh-CN" altLang="en-US"/>
        </a:p>
      </dgm:t>
    </dgm:pt>
    <dgm:pt modelId="{815A4897-6DDC-41B2-9AAF-BC8F11AA0B45}" type="sibTrans" cxnId="{AF7DE5E6-B90F-4887-84D9-2A33FC41B0A9}">
      <dgm:prSet/>
      <dgm:spPr/>
      <dgm:t>
        <a:bodyPr/>
        <a:lstStyle/>
        <a:p>
          <a:endParaRPr lang="zh-CN" altLang="en-US"/>
        </a:p>
      </dgm:t>
    </dgm:pt>
    <dgm:pt modelId="{2FDBDFCA-48B6-4D61-A503-B93870AC48F7}">
      <dgm:prSet phldrT="[文本]" custT="1"/>
      <dgm:spPr/>
      <dgm:t>
        <a:bodyPr/>
        <a:lstStyle/>
        <a:p>
          <a:r>
            <a:rPr lang="zh-CN" altLang="en-US" sz="2000" b="1" dirty="0">
              <a:latin typeface="宋体" panose="02010600030101010101" pitchFamily="2" charset="-122"/>
              <a:ea typeface="宋体" panose="02010600030101010101" pitchFamily="2" charset="-122"/>
            </a:rPr>
            <a:t>谈判并签署收购协议</a:t>
          </a:r>
        </a:p>
      </dgm:t>
    </dgm:pt>
    <dgm:pt modelId="{37661178-89B1-4050-8208-4B8B51BB0E91}" type="parTrans" cxnId="{3D783D1E-3946-46EE-AAC9-F1C7B7CA5127}">
      <dgm:prSet/>
      <dgm:spPr/>
      <dgm:t>
        <a:bodyPr/>
        <a:lstStyle/>
        <a:p>
          <a:endParaRPr lang="zh-CN" altLang="en-US"/>
        </a:p>
      </dgm:t>
    </dgm:pt>
    <dgm:pt modelId="{C65452D8-0734-4C84-84BA-26BB742F7AF2}" type="sibTrans" cxnId="{3D783D1E-3946-46EE-AAC9-F1C7B7CA5127}">
      <dgm:prSet/>
      <dgm:spPr/>
      <dgm:t>
        <a:bodyPr/>
        <a:lstStyle/>
        <a:p>
          <a:endParaRPr lang="zh-CN" altLang="en-US"/>
        </a:p>
      </dgm:t>
    </dgm:pt>
    <dgm:pt modelId="{8F125ECB-08FF-484F-BAB6-1FEBC1BDB685}">
      <dgm:prSet phldrT="[文本]" custT="1"/>
      <dgm:spPr/>
      <dgm:t>
        <a:bodyPr/>
        <a:lstStyle/>
        <a:p>
          <a:r>
            <a:rPr lang="zh-CN" altLang="en-US" sz="2000" b="1" dirty="0">
              <a:latin typeface="宋体" panose="02010600030101010101" pitchFamily="2" charset="-122"/>
              <a:ea typeface="宋体" panose="02010600030101010101" pitchFamily="2" charset="-122"/>
            </a:rPr>
            <a:t>公告并办理股权过户手续</a:t>
          </a:r>
        </a:p>
      </dgm:t>
    </dgm:pt>
    <dgm:pt modelId="{D0B6CE6D-5B8C-4657-A43A-0B70B2EFBFFC}" type="parTrans" cxnId="{456E3843-12CB-423F-8657-7B06BBE21687}">
      <dgm:prSet/>
      <dgm:spPr/>
      <dgm:t>
        <a:bodyPr/>
        <a:lstStyle/>
        <a:p>
          <a:endParaRPr lang="zh-CN" altLang="en-US"/>
        </a:p>
      </dgm:t>
    </dgm:pt>
    <dgm:pt modelId="{24CF872D-41F3-49A7-9DA0-C752BE605BD2}" type="sibTrans" cxnId="{456E3843-12CB-423F-8657-7B06BBE21687}">
      <dgm:prSet/>
      <dgm:spPr/>
      <dgm:t>
        <a:bodyPr/>
        <a:lstStyle/>
        <a:p>
          <a:endParaRPr lang="zh-CN" altLang="en-US"/>
        </a:p>
      </dgm:t>
    </dgm:pt>
    <dgm:pt modelId="{4946C5D2-452B-47FB-AC1A-AD82D6D9C365}">
      <dgm:prSet phldrT="[文本]" custT="1"/>
      <dgm:spPr/>
      <dgm:t>
        <a:bodyPr/>
        <a:lstStyle/>
        <a:p>
          <a:r>
            <a:rPr lang="zh-CN" altLang="en-US" sz="2000" b="1" dirty="0">
              <a:latin typeface="宋体" panose="02010600030101010101" pitchFamily="2" charset="-122"/>
              <a:ea typeface="宋体" panose="02010600030101010101" pitchFamily="2" charset="-122"/>
            </a:rPr>
            <a:t>重组目标公司</a:t>
          </a:r>
        </a:p>
      </dgm:t>
    </dgm:pt>
    <dgm:pt modelId="{977C63A3-C91D-4FB9-B380-ED1736373BC9}" type="parTrans" cxnId="{6685D019-DCD1-4BC0-B904-5ABDC8B6A114}">
      <dgm:prSet/>
      <dgm:spPr/>
      <dgm:t>
        <a:bodyPr/>
        <a:lstStyle/>
        <a:p>
          <a:endParaRPr lang="zh-CN" altLang="en-US"/>
        </a:p>
      </dgm:t>
    </dgm:pt>
    <dgm:pt modelId="{EB509EE5-F568-477D-8BFA-DAC8CFB8BC9B}" type="sibTrans" cxnId="{6685D019-DCD1-4BC0-B904-5ABDC8B6A114}">
      <dgm:prSet/>
      <dgm:spPr/>
      <dgm:t>
        <a:bodyPr/>
        <a:lstStyle/>
        <a:p>
          <a:endParaRPr lang="zh-CN" altLang="en-US"/>
        </a:p>
      </dgm:t>
    </dgm:pt>
    <dgm:pt modelId="{B838F0F6-CFC5-4995-BD56-68828672F4BC}" type="pres">
      <dgm:prSet presAssocID="{F70E0888-2628-41A8-A2B3-A0BCF07EE8EE}" presName="Name0" presStyleCnt="0">
        <dgm:presLayoutVars>
          <dgm:dir/>
          <dgm:animLvl val="lvl"/>
          <dgm:resizeHandles val="exact"/>
        </dgm:presLayoutVars>
      </dgm:prSet>
      <dgm:spPr/>
    </dgm:pt>
    <dgm:pt modelId="{5E9E152F-CACE-463F-9529-313E61E3D011}" type="pres">
      <dgm:prSet presAssocID="{4946C5D2-452B-47FB-AC1A-AD82D6D9C365}" presName="boxAndChildren" presStyleCnt="0"/>
      <dgm:spPr/>
    </dgm:pt>
    <dgm:pt modelId="{E0977264-DC61-49CE-BF4A-FFB5AFC2614C}" type="pres">
      <dgm:prSet presAssocID="{4946C5D2-452B-47FB-AC1A-AD82D6D9C365}" presName="parentTextBox" presStyleLbl="node1" presStyleIdx="0" presStyleCnt="7"/>
      <dgm:spPr/>
    </dgm:pt>
    <dgm:pt modelId="{20D499A2-0CF3-4A64-A7A3-B32A16BA7BFC}" type="pres">
      <dgm:prSet presAssocID="{24CF872D-41F3-49A7-9DA0-C752BE605BD2}" presName="sp" presStyleCnt="0"/>
      <dgm:spPr/>
    </dgm:pt>
    <dgm:pt modelId="{84721A95-605A-4114-BC51-7A5105C9105F}" type="pres">
      <dgm:prSet presAssocID="{8F125ECB-08FF-484F-BAB6-1FEBC1BDB685}" presName="arrowAndChildren" presStyleCnt="0"/>
      <dgm:spPr/>
    </dgm:pt>
    <dgm:pt modelId="{E39D9870-28FC-4E13-9C49-D93EB8DDBADC}" type="pres">
      <dgm:prSet presAssocID="{8F125ECB-08FF-484F-BAB6-1FEBC1BDB685}" presName="parentTextArrow" presStyleLbl="node1" presStyleIdx="1" presStyleCnt="7"/>
      <dgm:spPr/>
    </dgm:pt>
    <dgm:pt modelId="{BB0D2DE1-26C3-4FB1-842F-DDD50AA104E8}" type="pres">
      <dgm:prSet presAssocID="{C65452D8-0734-4C84-84BA-26BB742F7AF2}" presName="sp" presStyleCnt="0"/>
      <dgm:spPr/>
    </dgm:pt>
    <dgm:pt modelId="{06ECDD08-AEDC-4BA4-97B9-AB4E0703F833}" type="pres">
      <dgm:prSet presAssocID="{2FDBDFCA-48B6-4D61-A503-B93870AC48F7}" presName="arrowAndChildren" presStyleCnt="0"/>
      <dgm:spPr/>
    </dgm:pt>
    <dgm:pt modelId="{C4F875CF-B366-4AEB-846B-4C9D36563BAB}" type="pres">
      <dgm:prSet presAssocID="{2FDBDFCA-48B6-4D61-A503-B93870AC48F7}" presName="parentTextArrow" presStyleLbl="node1" presStyleIdx="2" presStyleCnt="7"/>
      <dgm:spPr/>
    </dgm:pt>
    <dgm:pt modelId="{70B8A35A-DC92-493C-BBE2-4934020770C9}" type="pres">
      <dgm:prSet presAssocID="{815A4897-6DDC-41B2-9AAF-BC8F11AA0B45}" presName="sp" presStyleCnt="0"/>
      <dgm:spPr/>
    </dgm:pt>
    <dgm:pt modelId="{0280EC7C-BF1E-4A7C-8456-5C3B08C452C4}" type="pres">
      <dgm:prSet presAssocID="{098BA42B-A514-4406-8AE6-173727A7B303}" presName="arrowAndChildren" presStyleCnt="0"/>
      <dgm:spPr/>
    </dgm:pt>
    <dgm:pt modelId="{783D62F9-9F24-4CAC-A2A3-EAB3004CD158}" type="pres">
      <dgm:prSet presAssocID="{098BA42B-A514-4406-8AE6-173727A7B303}" presName="parentTextArrow" presStyleLbl="node1" presStyleIdx="3" presStyleCnt="7"/>
      <dgm:spPr/>
    </dgm:pt>
    <dgm:pt modelId="{7C03C101-FF90-4EBA-B93E-EC091486FF3B}" type="pres">
      <dgm:prSet presAssocID="{AD42D1DC-9423-4400-9BAA-7629E5163C25}" presName="sp" presStyleCnt="0"/>
      <dgm:spPr/>
    </dgm:pt>
    <dgm:pt modelId="{AE1F3038-B9E1-429C-95D2-C23FE65A454D}" type="pres">
      <dgm:prSet presAssocID="{B0094215-A792-430D-8899-F89F15A65485}" presName="arrowAndChildren" presStyleCnt="0"/>
      <dgm:spPr/>
    </dgm:pt>
    <dgm:pt modelId="{F9CB3EE1-E559-49F1-AE2F-B534E3E37530}" type="pres">
      <dgm:prSet presAssocID="{B0094215-A792-430D-8899-F89F15A65485}" presName="parentTextArrow" presStyleLbl="node1" presStyleIdx="4" presStyleCnt="7"/>
      <dgm:spPr/>
    </dgm:pt>
    <dgm:pt modelId="{EA68DB87-5AAE-41F6-A977-1EC70A74AFE1}" type="pres">
      <dgm:prSet presAssocID="{8399298F-CF00-4A9E-90BE-BC6CF34DD4B0}" presName="sp" presStyleCnt="0"/>
      <dgm:spPr/>
    </dgm:pt>
    <dgm:pt modelId="{4E5258FE-A786-4C51-BF1F-35CA7E198F10}" type="pres">
      <dgm:prSet presAssocID="{D3684076-0CA4-48E6-BE01-BFE08C3FEFAD}" presName="arrowAndChildren" presStyleCnt="0"/>
      <dgm:spPr/>
    </dgm:pt>
    <dgm:pt modelId="{77C19180-F66C-4882-AE07-5C67726D4EF0}" type="pres">
      <dgm:prSet presAssocID="{D3684076-0CA4-48E6-BE01-BFE08C3FEFAD}" presName="parentTextArrow" presStyleLbl="node1" presStyleIdx="5" presStyleCnt="7"/>
      <dgm:spPr/>
    </dgm:pt>
    <dgm:pt modelId="{D26825BF-F6EC-4A13-AC9B-D80489C3ED7F}" type="pres">
      <dgm:prSet presAssocID="{DB7004F5-6746-4300-94C2-5B9A67703CEB}" presName="sp" presStyleCnt="0"/>
      <dgm:spPr/>
    </dgm:pt>
    <dgm:pt modelId="{C8BDF171-49E3-4F39-91CC-B69A4D2EB49D}" type="pres">
      <dgm:prSet presAssocID="{AD1C2F5A-5BBC-43D3-AB2A-E9555DB56FB8}" presName="arrowAndChildren" presStyleCnt="0"/>
      <dgm:spPr/>
    </dgm:pt>
    <dgm:pt modelId="{1565BBF2-103C-4BA9-AB45-D6A6878CA492}" type="pres">
      <dgm:prSet presAssocID="{AD1C2F5A-5BBC-43D3-AB2A-E9555DB56FB8}" presName="parentTextArrow" presStyleLbl="node1" presStyleIdx="6" presStyleCnt="7" custLinFactNeighborX="33223" custLinFactNeighborY="-25840"/>
      <dgm:spPr/>
    </dgm:pt>
  </dgm:ptLst>
  <dgm:cxnLst>
    <dgm:cxn modelId="{9FBFCD03-414F-4114-AF55-3295CEB7CBEB}" srcId="{F70E0888-2628-41A8-A2B3-A0BCF07EE8EE}" destId="{AD1C2F5A-5BBC-43D3-AB2A-E9555DB56FB8}" srcOrd="0" destOrd="0" parTransId="{B3E92362-BCF3-436B-9789-D5BD61A7DF7E}" sibTransId="{DB7004F5-6746-4300-94C2-5B9A67703CEB}"/>
    <dgm:cxn modelId="{7833240B-65D3-4A69-A1BC-959E11BB9CFE}" type="presOf" srcId="{098BA42B-A514-4406-8AE6-173727A7B303}" destId="{783D62F9-9F24-4CAC-A2A3-EAB3004CD158}" srcOrd="0" destOrd="0" presId="urn:microsoft.com/office/officeart/2005/8/layout/process4"/>
    <dgm:cxn modelId="{6685D019-DCD1-4BC0-B904-5ABDC8B6A114}" srcId="{F70E0888-2628-41A8-A2B3-A0BCF07EE8EE}" destId="{4946C5D2-452B-47FB-AC1A-AD82D6D9C365}" srcOrd="6" destOrd="0" parTransId="{977C63A3-C91D-4FB9-B380-ED1736373BC9}" sibTransId="{EB509EE5-F568-477D-8BFA-DAC8CFB8BC9B}"/>
    <dgm:cxn modelId="{3D783D1E-3946-46EE-AAC9-F1C7B7CA5127}" srcId="{F70E0888-2628-41A8-A2B3-A0BCF07EE8EE}" destId="{2FDBDFCA-48B6-4D61-A503-B93870AC48F7}" srcOrd="4" destOrd="0" parTransId="{37661178-89B1-4050-8208-4B8B51BB0E91}" sibTransId="{C65452D8-0734-4C84-84BA-26BB742F7AF2}"/>
    <dgm:cxn modelId="{920C1C24-C508-4F0F-9742-C99EE531207A}" type="presOf" srcId="{AD1C2F5A-5BBC-43D3-AB2A-E9555DB56FB8}" destId="{1565BBF2-103C-4BA9-AB45-D6A6878CA492}" srcOrd="0" destOrd="0" presId="urn:microsoft.com/office/officeart/2005/8/layout/process4"/>
    <dgm:cxn modelId="{3111745B-A113-43CC-9294-F8E207A24A8B}" type="presOf" srcId="{4946C5D2-452B-47FB-AC1A-AD82D6D9C365}" destId="{E0977264-DC61-49CE-BF4A-FFB5AFC2614C}" srcOrd="0" destOrd="0" presId="urn:microsoft.com/office/officeart/2005/8/layout/process4"/>
    <dgm:cxn modelId="{456E3843-12CB-423F-8657-7B06BBE21687}" srcId="{F70E0888-2628-41A8-A2B3-A0BCF07EE8EE}" destId="{8F125ECB-08FF-484F-BAB6-1FEBC1BDB685}" srcOrd="5" destOrd="0" parTransId="{D0B6CE6D-5B8C-4657-A43A-0B70B2EFBFFC}" sibTransId="{24CF872D-41F3-49A7-9DA0-C752BE605BD2}"/>
    <dgm:cxn modelId="{AAD1484E-BC5F-426F-A3E1-97ACD7ADBD6C}" type="presOf" srcId="{B0094215-A792-430D-8899-F89F15A65485}" destId="{F9CB3EE1-E559-49F1-AE2F-B534E3E37530}" srcOrd="0" destOrd="0" presId="urn:microsoft.com/office/officeart/2005/8/layout/process4"/>
    <dgm:cxn modelId="{9C06D74E-F2D0-4E06-A09A-5232B1738EC2}" type="presOf" srcId="{2FDBDFCA-48B6-4D61-A503-B93870AC48F7}" destId="{C4F875CF-B366-4AEB-846B-4C9D36563BAB}" srcOrd="0" destOrd="0" presId="urn:microsoft.com/office/officeart/2005/8/layout/process4"/>
    <dgm:cxn modelId="{9EF5D858-807F-41AE-BDD0-06530ED4EC89}" srcId="{F70E0888-2628-41A8-A2B3-A0BCF07EE8EE}" destId="{D3684076-0CA4-48E6-BE01-BFE08C3FEFAD}" srcOrd="1" destOrd="0" parTransId="{C9EA8BE9-E096-4385-ABC3-90707E86933B}" sibTransId="{8399298F-CF00-4A9E-90BE-BC6CF34DD4B0}"/>
    <dgm:cxn modelId="{F697379A-E8AF-45BD-BC42-FC7287CFD5E1}" type="presOf" srcId="{D3684076-0CA4-48E6-BE01-BFE08C3FEFAD}" destId="{77C19180-F66C-4882-AE07-5C67726D4EF0}" srcOrd="0" destOrd="0" presId="urn:microsoft.com/office/officeart/2005/8/layout/process4"/>
    <dgm:cxn modelId="{2B08F8AE-281E-42BF-A3E0-DD7081B9A3C9}" type="presOf" srcId="{F70E0888-2628-41A8-A2B3-A0BCF07EE8EE}" destId="{B838F0F6-CFC5-4995-BD56-68828672F4BC}" srcOrd="0" destOrd="0" presId="urn:microsoft.com/office/officeart/2005/8/layout/process4"/>
    <dgm:cxn modelId="{688F03DC-0AA7-4E2F-9452-36CD29929F3C}" srcId="{F70E0888-2628-41A8-A2B3-A0BCF07EE8EE}" destId="{B0094215-A792-430D-8899-F89F15A65485}" srcOrd="2" destOrd="0" parTransId="{92F94F0D-2857-47D9-8127-23BFB10B3007}" sibTransId="{AD42D1DC-9423-4400-9BAA-7629E5163C25}"/>
    <dgm:cxn modelId="{BDADBDDD-A1EB-45E9-BCE9-79FF48A45F4A}" type="presOf" srcId="{8F125ECB-08FF-484F-BAB6-1FEBC1BDB685}" destId="{E39D9870-28FC-4E13-9C49-D93EB8DDBADC}" srcOrd="0" destOrd="0" presId="urn:microsoft.com/office/officeart/2005/8/layout/process4"/>
    <dgm:cxn modelId="{AF7DE5E6-B90F-4887-84D9-2A33FC41B0A9}" srcId="{F70E0888-2628-41A8-A2B3-A0BCF07EE8EE}" destId="{098BA42B-A514-4406-8AE6-173727A7B303}" srcOrd="3" destOrd="0" parTransId="{95942ACA-B6F5-48A9-8E5E-BAA2B6529409}" sibTransId="{815A4897-6DDC-41B2-9AAF-BC8F11AA0B45}"/>
    <dgm:cxn modelId="{DF74FC7E-1757-45AF-A6EF-F20CB04AB19F}" type="presParOf" srcId="{B838F0F6-CFC5-4995-BD56-68828672F4BC}" destId="{5E9E152F-CACE-463F-9529-313E61E3D011}" srcOrd="0" destOrd="0" presId="urn:microsoft.com/office/officeart/2005/8/layout/process4"/>
    <dgm:cxn modelId="{25A0ADCA-283D-4D2C-99E8-9C71B331963A}" type="presParOf" srcId="{5E9E152F-CACE-463F-9529-313E61E3D011}" destId="{E0977264-DC61-49CE-BF4A-FFB5AFC2614C}" srcOrd="0" destOrd="0" presId="urn:microsoft.com/office/officeart/2005/8/layout/process4"/>
    <dgm:cxn modelId="{AE4D0EE4-65E7-4B4F-AD23-CB8E66467568}" type="presParOf" srcId="{B838F0F6-CFC5-4995-BD56-68828672F4BC}" destId="{20D499A2-0CF3-4A64-A7A3-B32A16BA7BFC}" srcOrd="1" destOrd="0" presId="urn:microsoft.com/office/officeart/2005/8/layout/process4"/>
    <dgm:cxn modelId="{D32622FD-11EF-4096-8BF2-10DCC574297B}" type="presParOf" srcId="{B838F0F6-CFC5-4995-BD56-68828672F4BC}" destId="{84721A95-605A-4114-BC51-7A5105C9105F}" srcOrd="2" destOrd="0" presId="urn:microsoft.com/office/officeart/2005/8/layout/process4"/>
    <dgm:cxn modelId="{8F980399-458A-4D95-B1E8-DE3C27D5D206}" type="presParOf" srcId="{84721A95-605A-4114-BC51-7A5105C9105F}" destId="{E39D9870-28FC-4E13-9C49-D93EB8DDBADC}" srcOrd="0" destOrd="0" presId="urn:microsoft.com/office/officeart/2005/8/layout/process4"/>
    <dgm:cxn modelId="{E10CC04B-E840-4D44-8C3C-831B355131D2}" type="presParOf" srcId="{B838F0F6-CFC5-4995-BD56-68828672F4BC}" destId="{BB0D2DE1-26C3-4FB1-842F-DDD50AA104E8}" srcOrd="3" destOrd="0" presId="urn:microsoft.com/office/officeart/2005/8/layout/process4"/>
    <dgm:cxn modelId="{119D313C-F7C2-4FAE-9736-51702F02E3F4}" type="presParOf" srcId="{B838F0F6-CFC5-4995-BD56-68828672F4BC}" destId="{06ECDD08-AEDC-4BA4-97B9-AB4E0703F833}" srcOrd="4" destOrd="0" presId="urn:microsoft.com/office/officeart/2005/8/layout/process4"/>
    <dgm:cxn modelId="{EC337B6C-DEE7-4648-967F-13A435E4DCB6}" type="presParOf" srcId="{06ECDD08-AEDC-4BA4-97B9-AB4E0703F833}" destId="{C4F875CF-B366-4AEB-846B-4C9D36563BAB}" srcOrd="0" destOrd="0" presId="urn:microsoft.com/office/officeart/2005/8/layout/process4"/>
    <dgm:cxn modelId="{397059A3-E626-402C-9E9C-165462955AED}" type="presParOf" srcId="{B838F0F6-CFC5-4995-BD56-68828672F4BC}" destId="{70B8A35A-DC92-493C-BBE2-4934020770C9}" srcOrd="5" destOrd="0" presId="urn:microsoft.com/office/officeart/2005/8/layout/process4"/>
    <dgm:cxn modelId="{3A0F108F-9FCC-4C24-B8E2-2658FB606DA5}" type="presParOf" srcId="{B838F0F6-CFC5-4995-BD56-68828672F4BC}" destId="{0280EC7C-BF1E-4A7C-8456-5C3B08C452C4}" srcOrd="6" destOrd="0" presId="urn:microsoft.com/office/officeart/2005/8/layout/process4"/>
    <dgm:cxn modelId="{C6621268-EFBD-496C-956F-39192690065C}" type="presParOf" srcId="{0280EC7C-BF1E-4A7C-8456-5C3B08C452C4}" destId="{783D62F9-9F24-4CAC-A2A3-EAB3004CD158}" srcOrd="0" destOrd="0" presId="urn:microsoft.com/office/officeart/2005/8/layout/process4"/>
    <dgm:cxn modelId="{AE49D8C7-B1ED-4CAB-AC1F-26194462543D}" type="presParOf" srcId="{B838F0F6-CFC5-4995-BD56-68828672F4BC}" destId="{7C03C101-FF90-4EBA-B93E-EC091486FF3B}" srcOrd="7" destOrd="0" presId="urn:microsoft.com/office/officeart/2005/8/layout/process4"/>
    <dgm:cxn modelId="{DA7A7FDD-68F7-4477-B358-E7CF6292F2E5}" type="presParOf" srcId="{B838F0F6-CFC5-4995-BD56-68828672F4BC}" destId="{AE1F3038-B9E1-429C-95D2-C23FE65A454D}" srcOrd="8" destOrd="0" presId="urn:microsoft.com/office/officeart/2005/8/layout/process4"/>
    <dgm:cxn modelId="{C0461CF7-8E3D-4205-9FC5-B69B76DA0BCF}" type="presParOf" srcId="{AE1F3038-B9E1-429C-95D2-C23FE65A454D}" destId="{F9CB3EE1-E559-49F1-AE2F-B534E3E37530}" srcOrd="0" destOrd="0" presId="urn:microsoft.com/office/officeart/2005/8/layout/process4"/>
    <dgm:cxn modelId="{0467BD2E-4B09-4AAD-924E-24A18A54AD2A}" type="presParOf" srcId="{B838F0F6-CFC5-4995-BD56-68828672F4BC}" destId="{EA68DB87-5AAE-41F6-A977-1EC70A74AFE1}" srcOrd="9" destOrd="0" presId="urn:microsoft.com/office/officeart/2005/8/layout/process4"/>
    <dgm:cxn modelId="{C2E9A000-A73A-4016-9F00-B4C4C24651D2}" type="presParOf" srcId="{B838F0F6-CFC5-4995-BD56-68828672F4BC}" destId="{4E5258FE-A786-4C51-BF1F-35CA7E198F10}" srcOrd="10" destOrd="0" presId="urn:microsoft.com/office/officeart/2005/8/layout/process4"/>
    <dgm:cxn modelId="{8DC1F499-6F7D-4EE0-9DDF-A01970A42E3C}" type="presParOf" srcId="{4E5258FE-A786-4C51-BF1F-35CA7E198F10}" destId="{77C19180-F66C-4882-AE07-5C67726D4EF0}" srcOrd="0" destOrd="0" presId="urn:microsoft.com/office/officeart/2005/8/layout/process4"/>
    <dgm:cxn modelId="{8E6E65F0-02C1-4904-B677-ECBE9E445A7C}" type="presParOf" srcId="{B838F0F6-CFC5-4995-BD56-68828672F4BC}" destId="{D26825BF-F6EC-4A13-AC9B-D80489C3ED7F}" srcOrd="11" destOrd="0" presId="urn:microsoft.com/office/officeart/2005/8/layout/process4"/>
    <dgm:cxn modelId="{8C482736-9EB0-4FDB-B64D-E3299DD528CF}" type="presParOf" srcId="{B838F0F6-CFC5-4995-BD56-68828672F4BC}" destId="{C8BDF171-49E3-4F39-91CC-B69A4D2EB49D}" srcOrd="12" destOrd="0" presId="urn:microsoft.com/office/officeart/2005/8/layout/process4"/>
    <dgm:cxn modelId="{EB2E698C-513F-4935-ACF1-B660858E498B}" type="presParOf" srcId="{C8BDF171-49E3-4F39-91CC-B69A4D2EB49D}" destId="{1565BBF2-103C-4BA9-AB45-D6A6878CA492}"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FBF68A-F445-49F1-935B-1C142735810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665360D7-40C2-4847-9F72-D94DBF8A1D8D}">
      <dgm:prSet phldrT="[文本]" custT="1"/>
      <dgm:spPr/>
      <dgm:t>
        <a:bodyPr/>
        <a:lstStyle/>
        <a:p>
          <a:r>
            <a:rPr lang="zh-CN" altLang="en-US" sz="2000" b="1" dirty="0">
              <a:latin typeface="宋体" panose="02010600030101010101" pitchFamily="2" charset="-122"/>
              <a:ea typeface="宋体" panose="02010600030101010101" pitchFamily="2" charset="-122"/>
            </a:rPr>
            <a:t>作为买方代理策划并购</a:t>
          </a:r>
        </a:p>
      </dgm:t>
    </dgm:pt>
    <dgm:pt modelId="{3423929A-951D-4A34-8488-C22E5913521B}" type="parTrans" cxnId="{51649DEA-840A-4BFE-B576-F3AE1C50B171}">
      <dgm:prSet/>
      <dgm:spPr/>
      <dgm:t>
        <a:bodyPr/>
        <a:lstStyle/>
        <a:p>
          <a:endParaRPr lang="zh-CN" altLang="en-US"/>
        </a:p>
      </dgm:t>
    </dgm:pt>
    <dgm:pt modelId="{FB2AB328-9023-445B-844C-13467FB22634}" type="sibTrans" cxnId="{51649DEA-840A-4BFE-B576-F3AE1C50B171}">
      <dgm:prSet/>
      <dgm:spPr/>
      <dgm:t>
        <a:bodyPr/>
        <a:lstStyle/>
        <a:p>
          <a:endParaRPr lang="zh-CN" altLang="en-US"/>
        </a:p>
      </dgm:t>
    </dgm:pt>
    <dgm:pt modelId="{E53B3BDF-1824-4704-818D-5AFD15524B23}">
      <dgm:prSet phldrT="[文本]" custT="1"/>
      <dgm:spPr/>
      <dgm:t>
        <a:bodyPr/>
        <a:lstStyle/>
        <a:p>
          <a:r>
            <a:rPr lang="zh-CN" altLang="en-US" sz="2000" b="1" dirty="0">
              <a:latin typeface="宋体" panose="02010600030101010101" pitchFamily="2" charset="-122"/>
              <a:ea typeface="宋体" panose="02010600030101010101" pitchFamily="2" charset="-122"/>
            </a:rPr>
            <a:t>投资银行并购业务的收费</a:t>
          </a:r>
        </a:p>
      </dgm:t>
    </dgm:pt>
    <dgm:pt modelId="{B9B3DB3C-66C7-48D4-8A1A-E71247DB61F1}" type="parTrans" cxnId="{5371D078-A011-4F9E-8FF1-8016C10B5D5B}">
      <dgm:prSet/>
      <dgm:spPr/>
      <dgm:t>
        <a:bodyPr/>
        <a:lstStyle/>
        <a:p>
          <a:endParaRPr lang="zh-CN" altLang="en-US"/>
        </a:p>
      </dgm:t>
    </dgm:pt>
    <dgm:pt modelId="{722A9448-AFC1-41C7-A608-B6B4752D6F9C}" type="sibTrans" cxnId="{5371D078-A011-4F9E-8FF1-8016C10B5D5B}">
      <dgm:prSet/>
      <dgm:spPr/>
      <dgm:t>
        <a:bodyPr/>
        <a:lstStyle/>
        <a:p>
          <a:endParaRPr lang="zh-CN" altLang="en-US"/>
        </a:p>
      </dgm:t>
    </dgm:pt>
    <dgm:pt modelId="{E79C3D77-2872-435C-A1F7-029AC6D13696}">
      <dgm:prSet phldrT="[文本]" custT="1"/>
      <dgm:spPr/>
      <dgm:t>
        <a:bodyPr/>
        <a:lstStyle/>
        <a:p>
          <a:r>
            <a:rPr lang="zh-CN" altLang="en-US" sz="2000" b="1" dirty="0">
              <a:latin typeface="宋体" panose="02010600030101010101" pitchFamily="2" charset="-122"/>
              <a:ea typeface="宋体" panose="02010600030101010101" pitchFamily="2" charset="-122"/>
            </a:rPr>
            <a:t>作为卖方代理实施反并购措施</a:t>
          </a:r>
        </a:p>
      </dgm:t>
    </dgm:pt>
    <dgm:pt modelId="{8D76E48B-2B69-444F-8993-0C128879565E}" type="parTrans" cxnId="{20CE06A8-45E6-4399-ABF0-D7867FB4908D}">
      <dgm:prSet/>
      <dgm:spPr/>
      <dgm:t>
        <a:bodyPr/>
        <a:lstStyle/>
        <a:p>
          <a:endParaRPr lang="zh-CN" altLang="en-US"/>
        </a:p>
      </dgm:t>
    </dgm:pt>
    <dgm:pt modelId="{19293DA2-F575-4E7F-B8AF-39E3B6BA2F43}" type="sibTrans" cxnId="{20CE06A8-45E6-4399-ABF0-D7867FB4908D}">
      <dgm:prSet/>
      <dgm:spPr/>
      <dgm:t>
        <a:bodyPr/>
        <a:lstStyle/>
        <a:p>
          <a:endParaRPr lang="zh-CN" altLang="en-US"/>
        </a:p>
      </dgm:t>
    </dgm:pt>
    <dgm:pt modelId="{D66A916C-B353-4F44-84DA-8A7B678F7967}">
      <dgm:prSet phldrT="[文本]" custT="1"/>
      <dgm:spPr/>
      <dgm:t>
        <a:bodyPr/>
        <a:lstStyle/>
        <a:p>
          <a:r>
            <a:rPr lang="zh-CN" altLang="en-US" sz="2000" b="1" dirty="0">
              <a:latin typeface="宋体" panose="02010600030101010101" pitchFamily="2" charset="-122"/>
              <a:ea typeface="宋体" panose="02010600030101010101" pitchFamily="2" charset="-122"/>
            </a:rPr>
            <a:t>参与并购合同谈判，确定并购价格</a:t>
          </a:r>
        </a:p>
      </dgm:t>
    </dgm:pt>
    <dgm:pt modelId="{8B5534CC-34D1-4AD2-B448-D4B655CBE414}" type="parTrans" cxnId="{7F491C14-F9A7-4D6A-A24C-9DA42E0AA73D}">
      <dgm:prSet/>
      <dgm:spPr/>
      <dgm:t>
        <a:bodyPr/>
        <a:lstStyle/>
        <a:p>
          <a:endParaRPr lang="zh-CN" altLang="en-US"/>
        </a:p>
      </dgm:t>
    </dgm:pt>
    <dgm:pt modelId="{36A2DA10-42FC-4C28-B737-54FFCB8EFEF1}" type="sibTrans" cxnId="{7F491C14-F9A7-4D6A-A24C-9DA42E0AA73D}">
      <dgm:prSet/>
      <dgm:spPr/>
      <dgm:t>
        <a:bodyPr/>
        <a:lstStyle/>
        <a:p>
          <a:endParaRPr lang="zh-CN" altLang="en-US"/>
        </a:p>
      </dgm:t>
    </dgm:pt>
    <dgm:pt modelId="{D2F7EF09-D9EF-4986-B5D8-2DDD72C9A4B7}">
      <dgm:prSet phldrT="[文本]" custT="1"/>
      <dgm:spPr/>
      <dgm:t>
        <a:bodyPr/>
        <a:lstStyle/>
        <a:p>
          <a:r>
            <a:rPr lang="zh-CN" altLang="en-US" sz="2000" b="1" dirty="0">
              <a:latin typeface="宋体" panose="02010600030101010101" pitchFamily="2" charset="-122"/>
              <a:ea typeface="宋体" panose="02010600030101010101" pitchFamily="2" charset="-122"/>
            </a:rPr>
            <a:t>协助买方筹集必要的资金</a:t>
          </a:r>
        </a:p>
      </dgm:t>
    </dgm:pt>
    <dgm:pt modelId="{229BEFE8-BDB0-422A-B353-4336C69E09C9}" type="parTrans" cxnId="{DE38872F-714E-4FBF-A8A4-675539B2C4BE}">
      <dgm:prSet/>
      <dgm:spPr/>
      <dgm:t>
        <a:bodyPr/>
        <a:lstStyle/>
        <a:p>
          <a:endParaRPr lang="zh-CN" altLang="en-US"/>
        </a:p>
      </dgm:t>
    </dgm:pt>
    <dgm:pt modelId="{D38EEB14-FF56-4830-A45D-8273913D6880}" type="sibTrans" cxnId="{DE38872F-714E-4FBF-A8A4-675539B2C4BE}">
      <dgm:prSet/>
      <dgm:spPr/>
      <dgm:t>
        <a:bodyPr/>
        <a:lstStyle/>
        <a:p>
          <a:endParaRPr lang="zh-CN" altLang="en-US"/>
        </a:p>
      </dgm:t>
    </dgm:pt>
    <dgm:pt modelId="{1F41FC7C-794F-4310-88CE-D217777D5452}" type="pres">
      <dgm:prSet presAssocID="{1FFBF68A-F445-49F1-935B-1C1427358106}" presName="linear" presStyleCnt="0">
        <dgm:presLayoutVars>
          <dgm:animLvl val="lvl"/>
          <dgm:resizeHandles val="exact"/>
        </dgm:presLayoutVars>
      </dgm:prSet>
      <dgm:spPr/>
    </dgm:pt>
    <dgm:pt modelId="{8CCEBBCA-EA4E-4FF4-AABD-B00A303B329C}" type="pres">
      <dgm:prSet presAssocID="{665360D7-40C2-4847-9F72-D94DBF8A1D8D}" presName="parentText" presStyleLbl="node1" presStyleIdx="0" presStyleCnt="5">
        <dgm:presLayoutVars>
          <dgm:chMax val="0"/>
          <dgm:bulletEnabled val="1"/>
        </dgm:presLayoutVars>
      </dgm:prSet>
      <dgm:spPr/>
    </dgm:pt>
    <dgm:pt modelId="{F9439A7F-639C-466C-9107-270BF1F10D84}" type="pres">
      <dgm:prSet presAssocID="{FB2AB328-9023-445B-844C-13467FB22634}" presName="spacer" presStyleCnt="0"/>
      <dgm:spPr/>
    </dgm:pt>
    <dgm:pt modelId="{75329063-8EEB-474C-BC49-25A3DABA3C9C}" type="pres">
      <dgm:prSet presAssocID="{E79C3D77-2872-435C-A1F7-029AC6D13696}" presName="parentText" presStyleLbl="node1" presStyleIdx="1" presStyleCnt="5">
        <dgm:presLayoutVars>
          <dgm:chMax val="0"/>
          <dgm:bulletEnabled val="1"/>
        </dgm:presLayoutVars>
      </dgm:prSet>
      <dgm:spPr/>
    </dgm:pt>
    <dgm:pt modelId="{48260CD6-5CAA-49CF-AF4F-EE1A8AB45482}" type="pres">
      <dgm:prSet presAssocID="{19293DA2-F575-4E7F-B8AF-39E3B6BA2F43}" presName="spacer" presStyleCnt="0"/>
      <dgm:spPr/>
    </dgm:pt>
    <dgm:pt modelId="{560EE3CB-B0D5-43C5-9E95-419388BFB05A}" type="pres">
      <dgm:prSet presAssocID="{D66A916C-B353-4F44-84DA-8A7B678F7967}" presName="parentText" presStyleLbl="node1" presStyleIdx="2" presStyleCnt="5">
        <dgm:presLayoutVars>
          <dgm:chMax val="0"/>
          <dgm:bulletEnabled val="1"/>
        </dgm:presLayoutVars>
      </dgm:prSet>
      <dgm:spPr/>
    </dgm:pt>
    <dgm:pt modelId="{8A831FA1-2C72-40D5-9CDD-68273630D399}" type="pres">
      <dgm:prSet presAssocID="{36A2DA10-42FC-4C28-B737-54FFCB8EFEF1}" presName="spacer" presStyleCnt="0"/>
      <dgm:spPr/>
    </dgm:pt>
    <dgm:pt modelId="{A0BA43AE-7A1B-4DE9-B9A5-534459614D78}" type="pres">
      <dgm:prSet presAssocID="{D2F7EF09-D9EF-4986-B5D8-2DDD72C9A4B7}" presName="parentText" presStyleLbl="node1" presStyleIdx="3" presStyleCnt="5">
        <dgm:presLayoutVars>
          <dgm:chMax val="0"/>
          <dgm:bulletEnabled val="1"/>
        </dgm:presLayoutVars>
      </dgm:prSet>
      <dgm:spPr/>
    </dgm:pt>
    <dgm:pt modelId="{74F78315-4E57-450E-A488-36C6622C16BE}" type="pres">
      <dgm:prSet presAssocID="{D38EEB14-FF56-4830-A45D-8273913D6880}" presName="spacer" presStyleCnt="0"/>
      <dgm:spPr/>
    </dgm:pt>
    <dgm:pt modelId="{B55F3463-39F9-44AF-A99E-00347D1A998E}" type="pres">
      <dgm:prSet presAssocID="{E53B3BDF-1824-4704-818D-5AFD15524B23}" presName="parentText" presStyleLbl="node1" presStyleIdx="4" presStyleCnt="5" custLinFactNeighborX="-1493" custLinFactNeighborY="24428">
        <dgm:presLayoutVars>
          <dgm:chMax val="0"/>
          <dgm:bulletEnabled val="1"/>
        </dgm:presLayoutVars>
      </dgm:prSet>
      <dgm:spPr/>
    </dgm:pt>
  </dgm:ptLst>
  <dgm:cxnLst>
    <dgm:cxn modelId="{7F491C14-F9A7-4D6A-A24C-9DA42E0AA73D}" srcId="{1FFBF68A-F445-49F1-935B-1C1427358106}" destId="{D66A916C-B353-4F44-84DA-8A7B678F7967}" srcOrd="2" destOrd="0" parTransId="{8B5534CC-34D1-4AD2-B448-D4B655CBE414}" sibTransId="{36A2DA10-42FC-4C28-B737-54FFCB8EFEF1}"/>
    <dgm:cxn modelId="{DE38872F-714E-4FBF-A8A4-675539B2C4BE}" srcId="{1FFBF68A-F445-49F1-935B-1C1427358106}" destId="{D2F7EF09-D9EF-4986-B5D8-2DDD72C9A4B7}" srcOrd="3" destOrd="0" parTransId="{229BEFE8-BDB0-422A-B353-4336C69E09C9}" sibTransId="{D38EEB14-FF56-4830-A45D-8273913D6880}"/>
    <dgm:cxn modelId="{4BBDDC6B-7E7C-4312-A50D-227BD3C2F1CA}" type="presOf" srcId="{665360D7-40C2-4847-9F72-D94DBF8A1D8D}" destId="{8CCEBBCA-EA4E-4FF4-AABD-B00A303B329C}" srcOrd="0" destOrd="0" presId="urn:microsoft.com/office/officeart/2005/8/layout/vList2"/>
    <dgm:cxn modelId="{5371D078-A011-4F9E-8FF1-8016C10B5D5B}" srcId="{1FFBF68A-F445-49F1-935B-1C1427358106}" destId="{E53B3BDF-1824-4704-818D-5AFD15524B23}" srcOrd="4" destOrd="0" parTransId="{B9B3DB3C-66C7-48D4-8A1A-E71247DB61F1}" sibTransId="{722A9448-AFC1-41C7-A608-B6B4752D6F9C}"/>
    <dgm:cxn modelId="{7E2BCC5A-E33D-40BB-B4F9-21C9EB07F3B3}" type="presOf" srcId="{E79C3D77-2872-435C-A1F7-029AC6D13696}" destId="{75329063-8EEB-474C-BC49-25A3DABA3C9C}" srcOrd="0" destOrd="0" presId="urn:microsoft.com/office/officeart/2005/8/layout/vList2"/>
    <dgm:cxn modelId="{0C1AF68F-AEDF-4F7C-ABE8-D6D59858F2EF}" type="presOf" srcId="{D2F7EF09-D9EF-4986-B5D8-2DDD72C9A4B7}" destId="{A0BA43AE-7A1B-4DE9-B9A5-534459614D78}" srcOrd="0" destOrd="0" presId="urn:microsoft.com/office/officeart/2005/8/layout/vList2"/>
    <dgm:cxn modelId="{C7141B9D-05D9-424C-99FF-911068DACEFD}" type="presOf" srcId="{1FFBF68A-F445-49F1-935B-1C1427358106}" destId="{1F41FC7C-794F-4310-88CE-D217777D5452}" srcOrd="0" destOrd="0" presId="urn:microsoft.com/office/officeart/2005/8/layout/vList2"/>
    <dgm:cxn modelId="{20CE06A8-45E6-4399-ABF0-D7867FB4908D}" srcId="{1FFBF68A-F445-49F1-935B-1C1427358106}" destId="{E79C3D77-2872-435C-A1F7-029AC6D13696}" srcOrd="1" destOrd="0" parTransId="{8D76E48B-2B69-444F-8993-0C128879565E}" sibTransId="{19293DA2-F575-4E7F-B8AF-39E3B6BA2F43}"/>
    <dgm:cxn modelId="{C60D2DBB-B898-44B2-9F61-148FDB05B0BD}" type="presOf" srcId="{E53B3BDF-1824-4704-818D-5AFD15524B23}" destId="{B55F3463-39F9-44AF-A99E-00347D1A998E}" srcOrd="0" destOrd="0" presId="urn:microsoft.com/office/officeart/2005/8/layout/vList2"/>
    <dgm:cxn modelId="{51649DEA-840A-4BFE-B576-F3AE1C50B171}" srcId="{1FFBF68A-F445-49F1-935B-1C1427358106}" destId="{665360D7-40C2-4847-9F72-D94DBF8A1D8D}" srcOrd="0" destOrd="0" parTransId="{3423929A-951D-4A34-8488-C22E5913521B}" sibTransId="{FB2AB328-9023-445B-844C-13467FB22634}"/>
    <dgm:cxn modelId="{DE1413F2-9EC1-4A06-87C8-65538DD019DC}" type="presOf" srcId="{D66A916C-B353-4F44-84DA-8A7B678F7967}" destId="{560EE3CB-B0D5-43C5-9E95-419388BFB05A}" srcOrd="0" destOrd="0" presId="urn:microsoft.com/office/officeart/2005/8/layout/vList2"/>
    <dgm:cxn modelId="{72EBABFB-307E-41F3-93A0-372C4B6BA283}" type="presParOf" srcId="{1F41FC7C-794F-4310-88CE-D217777D5452}" destId="{8CCEBBCA-EA4E-4FF4-AABD-B00A303B329C}" srcOrd="0" destOrd="0" presId="urn:microsoft.com/office/officeart/2005/8/layout/vList2"/>
    <dgm:cxn modelId="{AC0CA191-B65D-4A8C-B377-E1C6BAC6BEFD}" type="presParOf" srcId="{1F41FC7C-794F-4310-88CE-D217777D5452}" destId="{F9439A7F-639C-466C-9107-270BF1F10D84}" srcOrd="1" destOrd="0" presId="urn:microsoft.com/office/officeart/2005/8/layout/vList2"/>
    <dgm:cxn modelId="{1C5603E1-9EBD-40B5-A75E-1CEF60124A4B}" type="presParOf" srcId="{1F41FC7C-794F-4310-88CE-D217777D5452}" destId="{75329063-8EEB-474C-BC49-25A3DABA3C9C}" srcOrd="2" destOrd="0" presId="urn:microsoft.com/office/officeart/2005/8/layout/vList2"/>
    <dgm:cxn modelId="{91E047FD-BAE2-4144-A173-82DA1763BA04}" type="presParOf" srcId="{1F41FC7C-794F-4310-88CE-D217777D5452}" destId="{48260CD6-5CAA-49CF-AF4F-EE1A8AB45482}" srcOrd="3" destOrd="0" presId="urn:microsoft.com/office/officeart/2005/8/layout/vList2"/>
    <dgm:cxn modelId="{62F123EA-2399-4BDD-8136-00DB4595D63A}" type="presParOf" srcId="{1F41FC7C-794F-4310-88CE-D217777D5452}" destId="{560EE3CB-B0D5-43C5-9E95-419388BFB05A}" srcOrd="4" destOrd="0" presId="urn:microsoft.com/office/officeart/2005/8/layout/vList2"/>
    <dgm:cxn modelId="{B95228B6-1150-4864-BD4C-088F087D8FBF}" type="presParOf" srcId="{1F41FC7C-794F-4310-88CE-D217777D5452}" destId="{8A831FA1-2C72-40D5-9CDD-68273630D399}" srcOrd="5" destOrd="0" presId="urn:microsoft.com/office/officeart/2005/8/layout/vList2"/>
    <dgm:cxn modelId="{0000734D-ACE0-41AB-81D2-8D24595B63A7}" type="presParOf" srcId="{1F41FC7C-794F-4310-88CE-D217777D5452}" destId="{A0BA43AE-7A1B-4DE9-B9A5-534459614D78}" srcOrd="6" destOrd="0" presId="urn:microsoft.com/office/officeart/2005/8/layout/vList2"/>
    <dgm:cxn modelId="{6B2FCECB-7FFA-4BFF-9396-D82C067AE0F0}" type="presParOf" srcId="{1F41FC7C-794F-4310-88CE-D217777D5452}" destId="{74F78315-4E57-450E-A488-36C6622C16BE}" srcOrd="7" destOrd="0" presId="urn:microsoft.com/office/officeart/2005/8/layout/vList2"/>
    <dgm:cxn modelId="{15E9F997-E19E-429C-8988-AA0532DB95CD}" type="presParOf" srcId="{1F41FC7C-794F-4310-88CE-D217777D5452}" destId="{B55F3463-39F9-44AF-A99E-00347D1A998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977264-DC61-49CE-BF4A-FFB5AFC2614C}">
      <dsp:nvSpPr>
        <dsp:cNvPr id="0" name=""/>
        <dsp:cNvSpPr/>
      </dsp:nvSpPr>
      <dsp:spPr>
        <a:xfrm>
          <a:off x="0" y="5082458"/>
          <a:ext cx="4191000" cy="55617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重组目标公司</a:t>
          </a:r>
        </a:p>
      </dsp:txBody>
      <dsp:txXfrm>
        <a:off x="0" y="5082458"/>
        <a:ext cx="4191000" cy="556170"/>
      </dsp:txXfrm>
    </dsp:sp>
    <dsp:sp modelId="{E39D9870-28FC-4E13-9C49-D93EB8DDBADC}">
      <dsp:nvSpPr>
        <dsp:cNvPr id="0" name=""/>
        <dsp:cNvSpPr/>
      </dsp:nvSpPr>
      <dsp:spPr>
        <a:xfrm rot="10800000">
          <a:off x="0" y="4235410"/>
          <a:ext cx="4191000" cy="85539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公告并办理股权过户手续</a:t>
          </a:r>
        </a:p>
      </dsp:txBody>
      <dsp:txXfrm rot="10800000">
        <a:off x="0" y="4235410"/>
        <a:ext cx="4191000" cy="555807"/>
      </dsp:txXfrm>
    </dsp:sp>
    <dsp:sp modelId="{C4F875CF-B366-4AEB-846B-4C9D36563BAB}">
      <dsp:nvSpPr>
        <dsp:cNvPr id="0" name=""/>
        <dsp:cNvSpPr/>
      </dsp:nvSpPr>
      <dsp:spPr>
        <a:xfrm rot="10800000">
          <a:off x="0" y="3388362"/>
          <a:ext cx="4191000" cy="85539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谈判并签署收购协议</a:t>
          </a:r>
        </a:p>
      </dsp:txBody>
      <dsp:txXfrm rot="10800000">
        <a:off x="0" y="3388362"/>
        <a:ext cx="4191000" cy="555807"/>
      </dsp:txXfrm>
    </dsp:sp>
    <dsp:sp modelId="{783D62F9-9F24-4CAC-A2A3-EAB3004CD158}">
      <dsp:nvSpPr>
        <dsp:cNvPr id="0" name=""/>
        <dsp:cNvSpPr/>
      </dsp:nvSpPr>
      <dsp:spPr>
        <a:xfrm rot="10800000">
          <a:off x="0" y="2541314"/>
          <a:ext cx="4191000" cy="85539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签订收购意向书</a:t>
          </a:r>
        </a:p>
      </dsp:txBody>
      <dsp:txXfrm rot="10800000">
        <a:off x="0" y="2541314"/>
        <a:ext cx="4191000" cy="555807"/>
      </dsp:txXfrm>
    </dsp:sp>
    <dsp:sp modelId="{F9CB3EE1-E559-49F1-AE2F-B534E3E37530}">
      <dsp:nvSpPr>
        <dsp:cNvPr id="0" name=""/>
        <dsp:cNvSpPr/>
      </dsp:nvSpPr>
      <dsp:spPr>
        <a:xfrm rot="10800000">
          <a:off x="0" y="1694266"/>
          <a:ext cx="4191000" cy="85539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选择目标公司</a:t>
          </a:r>
        </a:p>
      </dsp:txBody>
      <dsp:txXfrm rot="10800000">
        <a:off x="0" y="1694266"/>
        <a:ext cx="4191000" cy="555807"/>
      </dsp:txXfrm>
    </dsp:sp>
    <dsp:sp modelId="{77C19180-F66C-4882-AE07-5C67726D4EF0}">
      <dsp:nvSpPr>
        <dsp:cNvPr id="0" name=""/>
        <dsp:cNvSpPr/>
      </dsp:nvSpPr>
      <dsp:spPr>
        <a:xfrm rot="10800000">
          <a:off x="0" y="847218"/>
          <a:ext cx="4191000" cy="85539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聘请中介机构并签订保密协议</a:t>
          </a:r>
        </a:p>
      </dsp:txBody>
      <dsp:txXfrm rot="10800000">
        <a:off x="0" y="847218"/>
        <a:ext cx="4191000" cy="555807"/>
      </dsp:txXfrm>
    </dsp:sp>
    <dsp:sp modelId="{1565BBF2-103C-4BA9-AB45-D6A6878CA492}">
      <dsp:nvSpPr>
        <dsp:cNvPr id="0" name=""/>
        <dsp:cNvSpPr/>
      </dsp:nvSpPr>
      <dsp:spPr>
        <a:xfrm rot="10800000">
          <a:off x="0" y="0"/>
          <a:ext cx="4191000" cy="855390"/>
        </a:xfrm>
        <a:prstGeom prst="upArrowCallou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收购方的自我评估</a:t>
          </a:r>
        </a:p>
      </dsp:txBody>
      <dsp:txXfrm rot="10800000">
        <a:off x="0" y="0"/>
        <a:ext cx="4191000" cy="5558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CEBBCA-EA4E-4FF4-AABD-B00A303B329C}">
      <dsp:nvSpPr>
        <dsp:cNvPr id="0" name=""/>
        <dsp:cNvSpPr/>
      </dsp:nvSpPr>
      <dsp:spPr>
        <a:xfrm>
          <a:off x="0" y="31200"/>
          <a:ext cx="4419600" cy="74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作为买方代理策划并购</a:t>
          </a:r>
        </a:p>
      </dsp:txBody>
      <dsp:txXfrm>
        <a:off x="36553" y="67753"/>
        <a:ext cx="4346494" cy="675694"/>
      </dsp:txXfrm>
    </dsp:sp>
    <dsp:sp modelId="{75329063-8EEB-474C-BC49-25A3DABA3C9C}">
      <dsp:nvSpPr>
        <dsp:cNvPr id="0" name=""/>
        <dsp:cNvSpPr/>
      </dsp:nvSpPr>
      <dsp:spPr>
        <a:xfrm>
          <a:off x="0" y="895200"/>
          <a:ext cx="4419600" cy="74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作为卖方代理实施反并购措施</a:t>
          </a:r>
        </a:p>
      </dsp:txBody>
      <dsp:txXfrm>
        <a:off x="36553" y="931753"/>
        <a:ext cx="4346494" cy="675694"/>
      </dsp:txXfrm>
    </dsp:sp>
    <dsp:sp modelId="{560EE3CB-B0D5-43C5-9E95-419388BFB05A}">
      <dsp:nvSpPr>
        <dsp:cNvPr id="0" name=""/>
        <dsp:cNvSpPr/>
      </dsp:nvSpPr>
      <dsp:spPr>
        <a:xfrm>
          <a:off x="0" y="1759200"/>
          <a:ext cx="4419600" cy="74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参与并购合同谈判，确定并购价格</a:t>
          </a:r>
        </a:p>
      </dsp:txBody>
      <dsp:txXfrm>
        <a:off x="36553" y="1795753"/>
        <a:ext cx="4346494" cy="675694"/>
      </dsp:txXfrm>
    </dsp:sp>
    <dsp:sp modelId="{A0BA43AE-7A1B-4DE9-B9A5-534459614D78}">
      <dsp:nvSpPr>
        <dsp:cNvPr id="0" name=""/>
        <dsp:cNvSpPr/>
      </dsp:nvSpPr>
      <dsp:spPr>
        <a:xfrm>
          <a:off x="0" y="2623200"/>
          <a:ext cx="4419600" cy="74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协助买方筹集必要的资金</a:t>
          </a:r>
        </a:p>
      </dsp:txBody>
      <dsp:txXfrm>
        <a:off x="36553" y="2659753"/>
        <a:ext cx="4346494" cy="675694"/>
      </dsp:txXfrm>
    </dsp:sp>
    <dsp:sp modelId="{B55F3463-39F9-44AF-A99E-00347D1A998E}">
      <dsp:nvSpPr>
        <dsp:cNvPr id="0" name=""/>
        <dsp:cNvSpPr/>
      </dsp:nvSpPr>
      <dsp:spPr>
        <a:xfrm>
          <a:off x="0" y="3515341"/>
          <a:ext cx="4419600" cy="748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b="1" kern="1200" dirty="0">
              <a:latin typeface="宋体" panose="02010600030101010101" pitchFamily="2" charset="-122"/>
              <a:ea typeface="宋体" panose="02010600030101010101" pitchFamily="2" charset="-122"/>
            </a:rPr>
            <a:t>投资银行并购业务的收费</a:t>
          </a:r>
        </a:p>
      </dsp:txBody>
      <dsp:txXfrm>
        <a:off x="36553" y="3551894"/>
        <a:ext cx="4346494" cy="67569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9877F-254E-4274-A02C-8EDEF175DC57}" type="datetimeFigureOut">
              <a:rPr lang="zh-CN" altLang="en-US" smtClean="0"/>
              <a:t>2024/11/3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16B5C-3DE1-46D6-A5C5-7E535EB81B59}" type="slidenum">
              <a:rPr lang="zh-CN" altLang="en-US" smtClean="0"/>
              <a:t>‹#›</a:t>
            </a:fld>
            <a:endParaRPr lang="zh-CN" altLang="en-US"/>
          </a:p>
        </p:txBody>
      </p:sp>
    </p:spTree>
    <p:extLst>
      <p:ext uri="{BB962C8B-B14F-4D97-AF65-F5344CB8AC3E}">
        <p14:creationId xmlns:p14="http://schemas.microsoft.com/office/powerpoint/2010/main" val="240562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FF9C6-F222-4525-88B7-29140DF5E7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B40AEFF-122F-4691-9F60-2A1EB4472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B98DB9-2389-4743-9CF7-20BF363105C1}"/>
              </a:ext>
            </a:extLst>
          </p:cNvPr>
          <p:cNvSpPr>
            <a:spLocks noGrp="1"/>
          </p:cNvSpPr>
          <p:nvPr>
            <p:ph type="dt" sz="half" idx="10"/>
          </p:nvPr>
        </p:nvSpPr>
        <p:spPr/>
        <p:txBody>
          <a:bodyPr/>
          <a:lstStyle/>
          <a:p>
            <a:fld id="{C42669F5-2EF7-4130-B839-EA24856E535B}" type="datetime1">
              <a:rPr lang="zh-CN" altLang="en-US" smtClean="0"/>
              <a:t>2024/11/3</a:t>
            </a:fld>
            <a:endParaRPr lang="zh-CN" altLang="en-US"/>
          </a:p>
        </p:txBody>
      </p:sp>
      <p:sp>
        <p:nvSpPr>
          <p:cNvPr id="5" name="页脚占位符 4">
            <a:extLst>
              <a:ext uri="{FF2B5EF4-FFF2-40B4-BE49-F238E27FC236}">
                <a16:creationId xmlns:a16="http://schemas.microsoft.com/office/drawing/2014/main" id="{661FD188-B2B2-4AD3-AD11-745554AC9F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AF886D-B6D7-4011-B8E5-2320DD3B4F7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82362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C989E-BA38-4F6D-B1C1-9E8136CB8D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E14E64-F048-461D-92E6-08F0CB8B35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F7FAB4-ECE2-43D4-9990-703EB8A0E694}"/>
              </a:ext>
            </a:extLst>
          </p:cNvPr>
          <p:cNvSpPr>
            <a:spLocks noGrp="1"/>
          </p:cNvSpPr>
          <p:nvPr>
            <p:ph type="dt" sz="half" idx="10"/>
          </p:nvPr>
        </p:nvSpPr>
        <p:spPr/>
        <p:txBody>
          <a:bodyPr/>
          <a:lstStyle/>
          <a:p>
            <a:fld id="{9930A21B-3D6C-4968-ABD8-6E1993A33CCA}" type="datetime1">
              <a:rPr lang="zh-CN" altLang="en-US" smtClean="0"/>
              <a:t>2024/11/3</a:t>
            </a:fld>
            <a:endParaRPr lang="zh-CN" altLang="en-US"/>
          </a:p>
        </p:txBody>
      </p:sp>
      <p:sp>
        <p:nvSpPr>
          <p:cNvPr id="5" name="页脚占位符 4">
            <a:extLst>
              <a:ext uri="{FF2B5EF4-FFF2-40B4-BE49-F238E27FC236}">
                <a16:creationId xmlns:a16="http://schemas.microsoft.com/office/drawing/2014/main" id="{27DF7F7E-6657-4C98-9371-B500B226A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D4B315-7469-4AE6-9F65-E72BB56674C4}"/>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9642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87F699-828C-4849-8357-A2D432F9B9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4F5A63-1D48-4C2C-BCE1-6E472DE21CD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A28011-020A-4E98-936F-68C96BDBA94E}"/>
              </a:ext>
            </a:extLst>
          </p:cNvPr>
          <p:cNvSpPr>
            <a:spLocks noGrp="1"/>
          </p:cNvSpPr>
          <p:nvPr>
            <p:ph type="dt" sz="half" idx="10"/>
          </p:nvPr>
        </p:nvSpPr>
        <p:spPr/>
        <p:txBody>
          <a:bodyPr/>
          <a:lstStyle/>
          <a:p>
            <a:fld id="{ECFE351F-B0F8-4B90-BE1C-4AEE8CDD6201}" type="datetime1">
              <a:rPr lang="zh-CN" altLang="en-US" smtClean="0"/>
              <a:t>2024/11/3</a:t>
            </a:fld>
            <a:endParaRPr lang="zh-CN" altLang="en-US"/>
          </a:p>
        </p:txBody>
      </p:sp>
      <p:sp>
        <p:nvSpPr>
          <p:cNvPr id="5" name="页脚占位符 4">
            <a:extLst>
              <a:ext uri="{FF2B5EF4-FFF2-40B4-BE49-F238E27FC236}">
                <a16:creationId xmlns:a16="http://schemas.microsoft.com/office/drawing/2014/main" id="{00EF86B9-2C23-44BC-B896-BAF6D1EB96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2490F4-8CBA-46F3-B85A-8320F71C0C31}"/>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56217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B1B14-0EDF-4D11-809A-9E8B7EF3B8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0E39C-166B-40AC-B5BE-D4DCD52513E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B10161-F7EE-4845-9D79-01931240B298}"/>
              </a:ext>
            </a:extLst>
          </p:cNvPr>
          <p:cNvSpPr>
            <a:spLocks noGrp="1"/>
          </p:cNvSpPr>
          <p:nvPr>
            <p:ph type="dt" sz="half" idx="10"/>
          </p:nvPr>
        </p:nvSpPr>
        <p:spPr/>
        <p:txBody>
          <a:bodyPr/>
          <a:lstStyle/>
          <a:p>
            <a:fld id="{32B9341F-68DF-4EE7-92DD-CBB6BDD2212C}" type="datetime1">
              <a:rPr lang="zh-CN" altLang="en-US" smtClean="0"/>
              <a:t>2024/11/3</a:t>
            </a:fld>
            <a:endParaRPr lang="zh-CN" altLang="en-US"/>
          </a:p>
        </p:txBody>
      </p:sp>
      <p:sp>
        <p:nvSpPr>
          <p:cNvPr id="5" name="页脚占位符 4">
            <a:extLst>
              <a:ext uri="{FF2B5EF4-FFF2-40B4-BE49-F238E27FC236}">
                <a16:creationId xmlns:a16="http://schemas.microsoft.com/office/drawing/2014/main" id="{9DA7E2A3-D64E-4DAE-8B03-E02CCEFA30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336C2-5624-4FA8-8DCF-A3397C6BAEF2}"/>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5872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A57BB-5658-493A-8102-F979E5E58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C22489-0943-4201-B000-E73EEB886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C146AE-BAC0-492F-9973-F03553F03022}"/>
              </a:ext>
            </a:extLst>
          </p:cNvPr>
          <p:cNvSpPr>
            <a:spLocks noGrp="1"/>
          </p:cNvSpPr>
          <p:nvPr>
            <p:ph type="dt" sz="half" idx="10"/>
          </p:nvPr>
        </p:nvSpPr>
        <p:spPr/>
        <p:txBody>
          <a:bodyPr/>
          <a:lstStyle/>
          <a:p>
            <a:fld id="{6D1D5069-D30A-41EC-99C9-109327F13D2F}" type="datetime1">
              <a:rPr lang="zh-CN" altLang="en-US" smtClean="0"/>
              <a:t>2024/11/3</a:t>
            </a:fld>
            <a:endParaRPr lang="zh-CN" altLang="en-US"/>
          </a:p>
        </p:txBody>
      </p:sp>
      <p:sp>
        <p:nvSpPr>
          <p:cNvPr id="5" name="页脚占位符 4">
            <a:extLst>
              <a:ext uri="{FF2B5EF4-FFF2-40B4-BE49-F238E27FC236}">
                <a16:creationId xmlns:a16="http://schemas.microsoft.com/office/drawing/2014/main" id="{CFA740B5-3FDC-4485-AE53-BD03F013E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8D14E6-ACB3-4CE8-A079-46CFC982B40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1663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943C4-A1E4-4AD0-967E-6C10DC4986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BEDCBA-DAC2-400F-B699-F59E45D7AA3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7E1168-6A0E-4846-80FE-D9DF6A9BB6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C1C0576-98AB-4019-8E7B-5392CA718DCF}"/>
              </a:ext>
            </a:extLst>
          </p:cNvPr>
          <p:cNvSpPr>
            <a:spLocks noGrp="1"/>
          </p:cNvSpPr>
          <p:nvPr>
            <p:ph type="dt" sz="half" idx="10"/>
          </p:nvPr>
        </p:nvSpPr>
        <p:spPr/>
        <p:txBody>
          <a:bodyPr/>
          <a:lstStyle/>
          <a:p>
            <a:fld id="{744D1571-853D-4CD7-82C5-1FBEC2B866E9}" type="datetime1">
              <a:rPr lang="zh-CN" altLang="en-US" smtClean="0"/>
              <a:t>2024/11/3</a:t>
            </a:fld>
            <a:endParaRPr lang="zh-CN" altLang="en-US"/>
          </a:p>
        </p:txBody>
      </p:sp>
      <p:sp>
        <p:nvSpPr>
          <p:cNvPr id="6" name="页脚占位符 5">
            <a:extLst>
              <a:ext uri="{FF2B5EF4-FFF2-40B4-BE49-F238E27FC236}">
                <a16:creationId xmlns:a16="http://schemas.microsoft.com/office/drawing/2014/main" id="{F97F1711-6F65-46DB-B91F-87582B4C81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64434D-35AD-4116-A2BB-1869548FDC49}"/>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27936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5EBF1-87EC-43A1-B987-0FC5E2FA42D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ABACE6-D762-488E-935F-FE8C8A4F2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597905-783E-4052-B539-3B3F5341AC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0B6ED4-58D6-4CD0-A40F-40E2BD713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14F54F2-6DF2-4A07-9220-79E0852F0C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7D593A-D1EC-40C9-A963-099E876A7B6C}"/>
              </a:ext>
            </a:extLst>
          </p:cNvPr>
          <p:cNvSpPr>
            <a:spLocks noGrp="1"/>
          </p:cNvSpPr>
          <p:nvPr>
            <p:ph type="dt" sz="half" idx="10"/>
          </p:nvPr>
        </p:nvSpPr>
        <p:spPr/>
        <p:txBody>
          <a:bodyPr/>
          <a:lstStyle/>
          <a:p>
            <a:fld id="{598B9FED-0399-4D9F-97F4-0CBDD330387A}" type="datetime1">
              <a:rPr lang="zh-CN" altLang="en-US" smtClean="0"/>
              <a:t>2024/11/3</a:t>
            </a:fld>
            <a:endParaRPr lang="zh-CN" altLang="en-US"/>
          </a:p>
        </p:txBody>
      </p:sp>
      <p:sp>
        <p:nvSpPr>
          <p:cNvPr id="8" name="页脚占位符 7">
            <a:extLst>
              <a:ext uri="{FF2B5EF4-FFF2-40B4-BE49-F238E27FC236}">
                <a16:creationId xmlns:a16="http://schemas.microsoft.com/office/drawing/2014/main" id="{0402CB34-01A9-497F-B677-6C96D3D035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271608-A9BB-4093-9782-F4A66E1AF5B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078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8C03E-42C7-4A1B-A325-0662FA181FC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3F21B-3D5D-4308-BB59-3DCD4973740C}"/>
              </a:ext>
            </a:extLst>
          </p:cNvPr>
          <p:cNvSpPr>
            <a:spLocks noGrp="1"/>
          </p:cNvSpPr>
          <p:nvPr>
            <p:ph type="dt" sz="half" idx="10"/>
          </p:nvPr>
        </p:nvSpPr>
        <p:spPr/>
        <p:txBody>
          <a:bodyPr/>
          <a:lstStyle/>
          <a:p>
            <a:fld id="{C6B81589-2489-4358-9A94-2E59B5AD381F}" type="datetime1">
              <a:rPr lang="zh-CN" altLang="en-US" smtClean="0"/>
              <a:t>2024/11/3</a:t>
            </a:fld>
            <a:endParaRPr lang="zh-CN" altLang="en-US"/>
          </a:p>
        </p:txBody>
      </p:sp>
      <p:sp>
        <p:nvSpPr>
          <p:cNvPr id="4" name="页脚占位符 3">
            <a:extLst>
              <a:ext uri="{FF2B5EF4-FFF2-40B4-BE49-F238E27FC236}">
                <a16:creationId xmlns:a16="http://schemas.microsoft.com/office/drawing/2014/main" id="{EFB62DCB-328B-4680-805A-EE0BF6BBB0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48A734-256D-42B9-8CD2-EACED68792F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92959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11E40D-86E6-4F6E-9F90-2F893D5143F2}"/>
              </a:ext>
            </a:extLst>
          </p:cNvPr>
          <p:cNvSpPr>
            <a:spLocks noGrp="1"/>
          </p:cNvSpPr>
          <p:nvPr>
            <p:ph type="dt" sz="half" idx="10"/>
          </p:nvPr>
        </p:nvSpPr>
        <p:spPr/>
        <p:txBody>
          <a:bodyPr/>
          <a:lstStyle/>
          <a:p>
            <a:fld id="{290F4150-7F95-4BAC-90D9-B1682119C563}" type="datetime1">
              <a:rPr lang="zh-CN" altLang="en-US" smtClean="0"/>
              <a:t>2024/11/3</a:t>
            </a:fld>
            <a:endParaRPr lang="zh-CN" altLang="en-US"/>
          </a:p>
        </p:txBody>
      </p:sp>
      <p:sp>
        <p:nvSpPr>
          <p:cNvPr id="3" name="页脚占位符 2">
            <a:extLst>
              <a:ext uri="{FF2B5EF4-FFF2-40B4-BE49-F238E27FC236}">
                <a16:creationId xmlns:a16="http://schemas.microsoft.com/office/drawing/2014/main" id="{1982147B-E659-4D78-A343-06A8F1C4C3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F796ED-8D42-497B-B4EA-B122773C6B97}"/>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8885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605AB-DBD9-4EA6-A9F5-9B2FC047E7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151510-A048-40FF-BCB2-83E48736E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77FA79-CA47-4201-B821-E2274CBC6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5ADA46-F06D-498E-BDA6-52D2C62BE83C}"/>
              </a:ext>
            </a:extLst>
          </p:cNvPr>
          <p:cNvSpPr>
            <a:spLocks noGrp="1"/>
          </p:cNvSpPr>
          <p:nvPr>
            <p:ph type="dt" sz="half" idx="10"/>
          </p:nvPr>
        </p:nvSpPr>
        <p:spPr/>
        <p:txBody>
          <a:bodyPr/>
          <a:lstStyle/>
          <a:p>
            <a:fld id="{9D90E69A-8318-4447-8540-6AFFA807378A}" type="datetime1">
              <a:rPr lang="zh-CN" altLang="en-US" smtClean="0"/>
              <a:t>2024/11/3</a:t>
            </a:fld>
            <a:endParaRPr lang="zh-CN" altLang="en-US"/>
          </a:p>
        </p:txBody>
      </p:sp>
      <p:sp>
        <p:nvSpPr>
          <p:cNvPr id="6" name="页脚占位符 5">
            <a:extLst>
              <a:ext uri="{FF2B5EF4-FFF2-40B4-BE49-F238E27FC236}">
                <a16:creationId xmlns:a16="http://schemas.microsoft.com/office/drawing/2014/main" id="{FA3BF2F2-2625-4EFB-8C80-71D2AEBCAD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0DEA6-707E-4F77-9F6E-857D7DCBA07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3073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87DA7-7063-4A68-8252-CCB24F6297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82F09A-E0C5-4A75-86CC-4D0D9EEAD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74E280-B5E6-4344-A55F-8BDFAA2DA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325087-DEDB-4271-94F5-A67A39F2AE55}"/>
              </a:ext>
            </a:extLst>
          </p:cNvPr>
          <p:cNvSpPr>
            <a:spLocks noGrp="1"/>
          </p:cNvSpPr>
          <p:nvPr>
            <p:ph type="dt" sz="half" idx="10"/>
          </p:nvPr>
        </p:nvSpPr>
        <p:spPr/>
        <p:txBody>
          <a:bodyPr/>
          <a:lstStyle/>
          <a:p>
            <a:fld id="{F79A3C8F-477B-463E-BD08-1167CB35F34D}" type="datetime1">
              <a:rPr lang="zh-CN" altLang="en-US" smtClean="0"/>
              <a:t>2024/11/3</a:t>
            </a:fld>
            <a:endParaRPr lang="zh-CN" altLang="en-US"/>
          </a:p>
        </p:txBody>
      </p:sp>
      <p:sp>
        <p:nvSpPr>
          <p:cNvPr id="6" name="页脚占位符 5">
            <a:extLst>
              <a:ext uri="{FF2B5EF4-FFF2-40B4-BE49-F238E27FC236}">
                <a16:creationId xmlns:a16="http://schemas.microsoft.com/office/drawing/2014/main" id="{EF0BABB0-C4EF-4B37-8029-3CFA59B054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F9C9D2-9135-4374-967E-5F69D23B3328}"/>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40784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8E46675-B03E-444A-83EB-E3C61A62E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BAE5E8-7C28-4F4F-805C-96A652E60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B1B5E9-1296-42A4-8502-7B96CB61C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EF95-E371-444B-B426-C08BFB4B47C6}" type="datetime1">
              <a:rPr lang="zh-CN" altLang="en-US" smtClean="0"/>
              <a:t>2024/11/3</a:t>
            </a:fld>
            <a:endParaRPr lang="zh-CN" altLang="en-US"/>
          </a:p>
        </p:txBody>
      </p:sp>
      <p:sp>
        <p:nvSpPr>
          <p:cNvPr id="5" name="页脚占位符 4">
            <a:extLst>
              <a:ext uri="{FF2B5EF4-FFF2-40B4-BE49-F238E27FC236}">
                <a16:creationId xmlns:a16="http://schemas.microsoft.com/office/drawing/2014/main" id="{15AE2864-008E-4A57-A6CE-263DEBC76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9A16949-A0A3-4B1F-B9FC-E4057BC5B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41800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0F3E0-C236-4F70-B452-2AB093D4D46F}"/>
              </a:ext>
            </a:extLst>
          </p:cNvPr>
          <p:cNvSpPr>
            <a:spLocks noGrp="1"/>
          </p:cNvSpPr>
          <p:nvPr>
            <p:ph type="ctrTitle"/>
          </p:nvPr>
        </p:nvSpPr>
        <p:spPr/>
        <p:txBody>
          <a:bodyPr>
            <a:normAutofit/>
          </a:bodyPr>
          <a:lstStyle/>
          <a:p>
            <a:r>
              <a:rPr lang="zh-CN" altLang="en-US" sz="3600" dirty="0">
                <a:latin typeface="宋体" panose="02010600030101010101" pitchFamily="2" charset="-122"/>
                <a:ea typeface="宋体" panose="02010600030101010101" pitchFamily="2" charset="-122"/>
              </a:rPr>
              <a:t>投资银行学</a:t>
            </a:r>
            <a:br>
              <a:rPr lang="en-US" altLang="zh-CN" sz="3600" dirty="0">
                <a:latin typeface="宋体" panose="02010600030101010101" pitchFamily="2" charset="-122"/>
                <a:ea typeface="宋体" panose="02010600030101010101" pitchFamily="2" charset="-122"/>
              </a:rPr>
            </a:br>
            <a:br>
              <a:rPr lang="en-US" altLang="zh-CN" sz="3600" dirty="0">
                <a:latin typeface="宋体" panose="02010600030101010101" pitchFamily="2" charset="-122"/>
                <a:ea typeface="宋体" panose="02010600030101010101" pitchFamily="2" charset="-122"/>
              </a:rPr>
            </a:br>
            <a:r>
              <a:rPr lang="zh-CN" altLang="en-US" sz="3600" dirty="0">
                <a:latin typeface="宋体" panose="02010600030101010101" pitchFamily="2" charset="-122"/>
                <a:ea typeface="宋体" panose="02010600030101010101" pitchFamily="2" charset="-122"/>
              </a:rPr>
              <a:t>第九讲：公司并购业务（二）</a:t>
            </a:r>
          </a:p>
        </p:txBody>
      </p:sp>
      <p:sp>
        <p:nvSpPr>
          <p:cNvPr id="3" name="副标题 2">
            <a:extLst>
              <a:ext uri="{FF2B5EF4-FFF2-40B4-BE49-F238E27FC236}">
                <a16:creationId xmlns:a16="http://schemas.microsoft.com/office/drawing/2014/main" id="{E463F1F7-9FC9-4F2A-8A1E-2D9933381F1D}"/>
              </a:ext>
            </a:extLst>
          </p:cNvPr>
          <p:cNvSpPr>
            <a:spLocks noGrp="1"/>
          </p:cNvSpPr>
          <p:nvPr>
            <p:ph type="subTitle" idx="1"/>
          </p:nvPr>
        </p:nvSpPr>
        <p:spPr>
          <a:xfrm>
            <a:off x="4859258" y="3621773"/>
            <a:ext cx="5090769" cy="1655762"/>
          </a:xfrm>
        </p:spPr>
        <p:txBody>
          <a:bodyPr anchor="ctr">
            <a:normAutofit/>
          </a:bodyPr>
          <a:lstStyle/>
          <a:p>
            <a:pPr algn="l"/>
            <a:r>
              <a:rPr lang="zh-CN" altLang="en-US" dirty="0">
                <a:latin typeface="宋体" panose="02010600030101010101" pitchFamily="2" charset="-122"/>
                <a:ea typeface="宋体" panose="02010600030101010101" pitchFamily="2" charset="-122"/>
              </a:rPr>
              <a:t>主讲人：王盈</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邮箱：</a:t>
            </a:r>
            <a:r>
              <a:rPr lang="en-US" altLang="zh-CN" dirty="0">
                <a:latin typeface="宋体" panose="02010600030101010101" pitchFamily="2" charset="-122"/>
                <a:ea typeface="宋体" panose="02010600030101010101" pitchFamily="2" charset="-122"/>
              </a:rPr>
              <a:t>yywang@cufe.edu.cn</a:t>
            </a:r>
            <a:endParaRPr lang="zh-CN" altLang="en-US"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4D272252-CBB8-4D09-A358-D326F5602936}"/>
              </a:ext>
            </a:extLst>
          </p:cNvPr>
          <p:cNvSpPr>
            <a:spLocks noGrp="1"/>
          </p:cNvSpPr>
          <p:nvPr>
            <p:ph type="sldNum" sz="quarter" idx="12"/>
          </p:nvPr>
        </p:nvSpPr>
        <p:spPr/>
        <p:txBody>
          <a:bodyPr/>
          <a:lstStyle/>
          <a:p>
            <a:fld id="{D59A92B6-63D0-4749-8E4E-E12FD465A899}" type="slidenum">
              <a:rPr lang="zh-CN" altLang="en-US" smtClean="0"/>
              <a:t>1</a:t>
            </a:fld>
            <a:endParaRPr lang="zh-CN" altLang="en-US" dirty="0"/>
          </a:p>
        </p:txBody>
      </p:sp>
    </p:spTree>
    <p:extLst>
      <p:ext uri="{BB962C8B-B14F-4D97-AF65-F5344CB8AC3E}">
        <p14:creationId xmlns:p14="http://schemas.microsoft.com/office/powerpoint/2010/main" val="50545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投资银行在并购中的作用</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pPr>
              <a:lnSpc>
                <a:spcPct val="100000"/>
              </a:lnSpc>
            </a:pPr>
            <a:endParaRPr lang="en-US" altLang="zh-CN" sz="2000" dirty="0">
              <a:latin typeface="宋体" panose="02010600030101010101" pitchFamily="2" charset="-122"/>
              <a:ea typeface="宋体" panose="02010600030101010101" pitchFamily="2" charset="-122"/>
            </a:endParaRPr>
          </a:p>
          <a:p>
            <a:pPr>
              <a:lnSpc>
                <a:spcPct val="100000"/>
              </a:lnSpc>
            </a:pPr>
            <a:r>
              <a:rPr lang="zh-CN" altLang="en-US" sz="2000" dirty="0">
                <a:latin typeface="宋体" panose="02010600030101010101" pitchFamily="2" charset="-122"/>
                <a:ea typeface="宋体" panose="02010600030101010101" pitchFamily="2" charset="-122"/>
              </a:rPr>
              <a:t>作为买方代理策划并购</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当一家投资银行受聘为并购方的财务顾问后，它所要进行的工作主要是：</a:t>
            </a:r>
            <a:endParaRPr lang="en-US" altLang="zh-CN" sz="2000" dirty="0">
              <a:latin typeface="宋体" panose="02010600030101010101" pitchFamily="2" charset="-122"/>
              <a:ea typeface="宋体" panose="02010600030101010101" pitchFamily="2" charset="-122"/>
            </a:endParaRPr>
          </a:p>
          <a:p>
            <a:pPr marL="539750" indent="-360363">
              <a:lnSpc>
                <a:spcPct val="100000"/>
              </a:lnSpc>
              <a:spcBef>
                <a:spcPts val="1200"/>
              </a:spcBef>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替并购方寻找合适的目标公司并加以分析；</a:t>
            </a:r>
            <a:endParaRPr lang="en-US" altLang="zh-CN" sz="2000" dirty="0">
              <a:latin typeface="宋体" panose="02010600030101010101" pitchFamily="2" charset="-122"/>
              <a:ea typeface="宋体" panose="02010600030101010101" pitchFamily="2" charset="-122"/>
            </a:endParaRPr>
          </a:p>
          <a:p>
            <a:pPr marL="539750" indent="-360363">
              <a:lnSpc>
                <a:spcPct val="100000"/>
              </a:lnSpc>
              <a:spcBef>
                <a:spcPts val="1200"/>
              </a:spcBef>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提出具体的收购建议，包括收购策略、收购的价格与非价格条件、收购时间表和相关的财务安排等；</a:t>
            </a:r>
            <a:endParaRPr lang="en-US" altLang="zh-CN" sz="2000" dirty="0">
              <a:latin typeface="宋体" panose="02010600030101010101" pitchFamily="2" charset="-122"/>
              <a:ea typeface="宋体" panose="02010600030101010101" pitchFamily="2" charset="-122"/>
            </a:endParaRPr>
          </a:p>
          <a:p>
            <a:pPr marL="539750" indent="-360363">
              <a:lnSpc>
                <a:spcPct val="100000"/>
              </a:lnSpc>
              <a:spcBef>
                <a:spcPts val="1200"/>
              </a:spcBef>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和目标公司的董事或大股东接洽并商议收购条款；</a:t>
            </a:r>
            <a:endParaRPr lang="en-US" altLang="zh-CN" sz="2000" dirty="0">
              <a:latin typeface="宋体" panose="02010600030101010101" pitchFamily="2" charset="-122"/>
              <a:ea typeface="宋体" panose="02010600030101010101" pitchFamily="2" charset="-122"/>
            </a:endParaRPr>
          </a:p>
          <a:p>
            <a:pPr marL="539750" indent="-360363">
              <a:lnSpc>
                <a:spcPct val="100000"/>
              </a:lnSpc>
              <a:spcBef>
                <a:spcPts val="1200"/>
              </a:spcBef>
              <a:buSzPct val="70000"/>
              <a:buFont typeface="Wingdings" pitchFamily="2" charset="2"/>
              <a:buChar char="p"/>
            </a:pPr>
            <a:r>
              <a:rPr lang="zh-CN" altLang="en-US" sz="2000" dirty="0">
                <a:latin typeface="宋体" panose="02010600030101010101" pitchFamily="2" charset="-122"/>
                <a:ea typeface="宋体" panose="02010600030101010101" pitchFamily="2" charset="-122"/>
              </a:rPr>
              <a:t>编制有关的并购公告，详述有关并购事宜，同时准备一份寄给目标公司股东的函件，说明收购的原因、条件和接纳收购程序等；</a:t>
            </a:r>
            <a:endParaRPr lang="en-US" altLang="zh-CN" sz="2000" dirty="0">
              <a:latin typeface="宋体" panose="02010600030101010101" pitchFamily="2" charset="-122"/>
              <a:ea typeface="宋体" panose="02010600030101010101" pitchFamily="2" charset="-122"/>
            </a:endParaRPr>
          </a:p>
          <a:p>
            <a:pPr marL="539750" indent="-360363">
              <a:lnSpc>
                <a:spcPct val="100000"/>
              </a:lnSpc>
              <a:spcBef>
                <a:spcPts val="1200"/>
              </a:spcBef>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提出一个令人信服的、兼并方有足够财力去完成收购计划。</a:t>
            </a:r>
            <a:endParaRPr lang="en-US" altLang="zh-CN" sz="2000" dirty="0">
              <a:latin typeface="宋体" panose="02010600030101010101" pitchFamily="2" charset="-122"/>
              <a:ea typeface="宋体" panose="02010600030101010101" pitchFamily="2" charset="-122"/>
            </a:endParaRPr>
          </a:p>
          <a:p>
            <a:pPr marL="539750" indent="-360363">
              <a:lnSpc>
                <a:spcPct val="100000"/>
              </a:lnSpc>
              <a:spcBef>
                <a:spcPts val="1200"/>
              </a:spcBef>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做好财务和法律方面的尽职调查</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10</a:t>
            </a:fld>
            <a:endParaRPr lang="zh-CN" altLang="en-US"/>
          </a:p>
        </p:txBody>
      </p:sp>
    </p:spTree>
    <p:extLst>
      <p:ext uri="{BB962C8B-B14F-4D97-AF65-F5344CB8AC3E}">
        <p14:creationId xmlns:p14="http://schemas.microsoft.com/office/powerpoint/2010/main" val="3925248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投资银行在并购中的作用</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作为卖方代理实施反并购措施</a:t>
            </a:r>
            <a:r>
              <a:rPr lang="en-US" altLang="zh-CN" sz="2000" dirty="0">
                <a:latin typeface="宋体" panose="02010600030101010101" pitchFamily="2" charset="-122"/>
                <a:ea typeface="宋体" panose="02010600030101010101" pitchFamily="2" charset="-122"/>
              </a:rPr>
              <a:t>:</a:t>
            </a:r>
            <a:r>
              <a:rPr lang="zh-CN" altLang="en-US" sz="2000" kern="0" dirty="0">
                <a:latin typeface="宋体" panose="02010600030101010101" pitchFamily="2" charset="-122"/>
                <a:ea typeface="宋体" panose="02010600030101010101" pitchFamily="2" charset="-122"/>
              </a:rPr>
              <a:t>作为目标公司的代理或财务顾问，投资银行的工作主要是：</a:t>
            </a:r>
            <a:endParaRPr lang="en-US" altLang="zh-CN" sz="2000" kern="0" dirty="0">
              <a:latin typeface="宋体" panose="02010600030101010101" pitchFamily="2" charset="-122"/>
              <a:ea typeface="宋体" panose="02010600030101010101" pitchFamily="2" charset="-122"/>
            </a:endParaRPr>
          </a:p>
          <a:p>
            <a:pPr marL="539750" indent="-269875">
              <a:buSzPct val="70000"/>
              <a:buFont typeface="Wingdings" pitchFamily="2" charset="2"/>
              <a:buChar char="p"/>
              <a:defRPr/>
            </a:pPr>
            <a:r>
              <a:rPr lang="zh-CN" altLang="en-US" sz="2000" kern="0" dirty="0">
                <a:latin typeface="宋体" panose="02010600030101010101" pitchFamily="2" charset="-122"/>
                <a:ea typeface="宋体" panose="02010600030101010101" pitchFamily="2" charset="-122"/>
              </a:rPr>
              <a:t>如果是敌意的收购，和公司的董事会定出一套防范被收购的策略；</a:t>
            </a:r>
            <a:endParaRPr lang="en-US" altLang="zh-CN" sz="2000" kern="0" dirty="0">
              <a:latin typeface="宋体" panose="02010600030101010101" pitchFamily="2" charset="-122"/>
              <a:ea typeface="宋体" panose="02010600030101010101" pitchFamily="2" charset="-122"/>
            </a:endParaRPr>
          </a:p>
          <a:p>
            <a:pPr marL="539750" indent="-269875">
              <a:buSzPct val="70000"/>
              <a:buFont typeface="Wingdings" pitchFamily="2" charset="2"/>
              <a:buChar char="p"/>
              <a:defRPr/>
            </a:pPr>
            <a:r>
              <a:rPr lang="zh-CN" altLang="en-US" sz="2000" kern="0" dirty="0">
                <a:latin typeface="宋体" panose="02010600030101010101" pitchFamily="2" charset="-122"/>
                <a:ea typeface="宋体" panose="02010600030101010101" pitchFamily="2" charset="-122"/>
              </a:rPr>
              <a:t>就收购方提出的收购建议，向公司的董事会和股东作出收购建议是否公平合理和应否接纳收购建议的意见；</a:t>
            </a:r>
            <a:endParaRPr lang="en-US" altLang="zh-CN" sz="2000" kern="0" dirty="0">
              <a:latin typeface="宋体" panose="02010600030101010101" pitchFamily="2" charset="-122"/>
              <a:ea typeface="宋体" panose="02010600030101010101" pitchFamily="2" charset="-122"/>
            </a:endParaRPr>
          </a:p>
          <a:p>
            <a:pPr marL="539750" indent="-269875">
              <a:buSzPct val="70000"/>
              <a:buFont typeface="Wingdings" pitchFamily="2" charset="2"/>
              <a:buChar char="p"/>
              <a:defRPr/>
            </a:pPr>
            <a:r>
              <a:rPr lang="zh-CN" altLang="en-US" sz="2000" kern="0" dirty="0">
                <a:latin typeface="宋体" panose="02010600030101010101" pitchFamily="2" charset="-122"/>
                <a:ea typeface="宋体" panose="02010600030101010101" pitchFamily="2" charset="-122"/>
              </a:rPr>
              <a:t>编制有关的文件和公告，包括新闻公告，说明董事会对建议的初步反应和他们对股东的意见；</a:t>
            </a:r>
            <a:endParaRPr lang="en-US" altLang="zh-CN" sz="2000" kern="0" dirty="0">
              <a:latin typeface="宋体" panose="02010600030101010101" pitchFamily="2" charset="-122"/>
              <a:ea typeface="宋体" panose="02010600030101010101" pitchFamily="2" charset="-122"/>
            </a:endParaRPr>
          </a:p>
          <a:p>
            <a:pPr marL="539750" indent="-269875">
              <a:buSzPct val="70000"/>
              <a:buFont typeface="Wingdings" pitchFamily="2" charset="2"/>
              <a:buChar char="p"/>
              <a:defRPr/>
            </a:pPr>
            <a:r>
              <a:rPr lang="zh-CN" altLang="en-US" sz="2000" kern="0" dirty="0">
                <a:latin typeface="宋体" panose="02010600030101010101" pitchFamily="2" charset="-122"/>
                <a:ea typeface="宋体" panose="02010600030101010101" pitchFamily="2" charset="-122"/>
              </a:rPr>
              <a:t>协助目标公司董事会准备</a:t>
            </a:r>
            <a:r>
              <a:rPr lang="en-US" altLang="zh-CN" sz="2000" kern="0" dirty="0">
                <a:latin typeface="宋体" panose="02010600030101010101" pitchFamily="2" charset="-122"/>
                <a:ea typeface="宋体" panose="02010600030101010101" pitchFamily="2" charset="-122"/>
              </a:rPr>
              <a:t>—</a:t>
            </a:r>
            <a:r>
              <a:rPr lang="zh-CN" altLang="en-US" sz="2000" kern="0" dirty="0">
                <a:latin typeface="宋体" panose="02010600030101010101" pitchFamily="2" charset="-122"/>
                <a:ea typeface="宋体" panose="02010600030101010101" pitchFamily="2" charset="-122"/>
              </a:rPr>
              <a:t>份对收购建议的详细分析和他们的决定，寄给本公司的股东。</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11</a:t>
            </a:fld>
            <a:endParaRPr lang="zh-CN" altLang="en-US"/>
          </a:p>
        </p:txBody>
      </p:sp>
    </p:spTree>
    <p:extLst>
      <p:ext uri="{BB962C8B-B14F-4D97-AF65-F5344CB8AC3E}">
        <p14:creationId xmlns:p14="http://schemas.microsoft.com/office/powerpoint/2010/main" val="2592578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投资银行在并购中的作用</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400" dirty="0">
                <a:latin typeface="宋体" panose="02010600030101010101" pitchFamily="2" charset="-122"/>
                <a:ea typeface="宋体" panose="02010600030101010101" pitchFamily="2" charset="-122"/>
              </a:rPr>
              <a:t>确定目标公司并购价格</a:t>
            </a:r>
            <a:endParaRPr lang="en-US" altLang="zh-CN" sz="2400" dirty="0">
              <a:latin typeface="宋体" panose="02010600030101010101" pitchFamily="2" charset="-122"/>
              <a:ea typeface="宋体" panose="02010600030101010101" pitchFamily="2" charset="-122"/>
            </a:endParaRPr>
          </a:p>
          <a:p>
            <a:pPr marL="539750" indent="-360363">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市场估值法 </a:t>
            </a:r>
            <a:endParaRPr lang="en-US" altLang="zh-CN" sz="2400" dirty="0">
              <a:latin typeface="宋体" panose="02010600030101010101" pitchFamily="2" charset="-122"/>
              <a:ea typeface="宋体" panose="02010600030101010101" pitchFamily="2" charset="-122"/>
            </a:endParaRPr>
          </a:p>
          <a:p>
            <a:pPr marL="803275" indent="-352425">
              <a:buSzPct val="70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上市公司的交易价格构建的乘数比如市盈率，市净率，市销率</a:t>
            </a:r>
            <a:endParaRPr lang="en-US" altLang="zh-CN" sz="2400" dirty="0">
              <a:latin typeface="宋体" panose="02010600030101010101" pitchFamily="2" charset="-122"/>
              <a:ea typeface="宋体" panose="02010600030101010101" pitchFamily="2" charset="-122"/>
            </a:endParaRPr>
          </a:p>
          <a:p>
            <a:pPr marL="803275" indent="-352425">
              <a:buSzPct val="70000"/>
              <a:buFont typeface="Wingdings" panose="05000000000000000000" pitchFamily="2" charset="2"/>
              <a:buChar char="Ø"/>
            </a:pPr>
            <a:r>
              <a:rPr lang="zh-CN" altLang="en-US" sz="2400" dirty="0">
                <a:latin typeface="宋体" panose="02010600030101010101" pitchFamily="2" charset="-122"/>
                <a:ea typeface="宋体" panose="02010600030101010101" pitchFamily="2" charset="-122"/>
              </a:rPr>
              <a:t>相似公司过去的收购价格构建的乘数，比如 </a:t>
            </a:r>
            <a:endParaRPr lang="en-US" altLang="zh-CN" sz="2400" dirty="0">
              <a:latin typeface="宋体" panose="02010600030101010101" pitchFamily="2" charset="-122"/>
              <a:ea typeface="宋体" panose="02010600030101010101" pitchFamily="2" charset="-122"/>
            </a:endParaRPr>
          </a:p>
          <a:p>
            <a:pPr marL="450850" indent="0">
              <a:buSzPct val="70000"/>
              <a:buNone/>
            </a:pPr>
            <a:r>
              <a:rPr lang="en-US" altLang="zh-CN" sz="24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交易价格</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净利润，交易价格</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净资产等</a:t>
            </a:r>
            <a:endParaRPr lang="en-US" altLang="zh-CN" sz="2400" dirty="0">
              <a:latin typeface="宋体" panose="02010600030101010101" pitchFamily="2" charset="-122"/>
              <a:ea typeface="宋体" panose="02010600030101010101" pitchFamily="2" charset="-122"/>
            </a:endParaRPr>
          </a:p>
          <a:p>
            <a:pPr marL="539750" indent="-360363">
              <a:buSzPct val="70000"/>
              <a:buFont typeface="Wingdings" panose="05000000000000000000" pitchFamily="2" charset="2"/>
              <a:buChar char="p"/>
            </a:pPr>
            <a:endParaRPr lang="en-US" altLang="zh-CN" sz="2400" dirty="0">
              <a:latin typeface="宋体" panose="02010600030101010101" pitchFamily="2" charset="-122"/>
              <a:ea typeface="宋体" panose="02010600030101010101" pitchFamily="2" charset="-122"/>
            </a:endParaRPr>
          </a:p>
          <a:p>
            <a:pPr marL="539750" indent="-360363">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绝对估值法 （</a:t>
            </a:r>
            <a:r>
              <a:rPr lang="en-US" altLang="zh-CN" sz="2400" dirty="0">
                <a:latin typeface="宋体" panose="02010600030101010101" pitchFamily="2" charset="-122"/>
                <a:ea typeface="宋体" panose="02010600030101010101" pitchFamily="2" charset="-122"/>
              </a:rPr>
              <a:t>FCFF</a:t>
            </a:r>
            <a:r>
              <a:rPr lang="zh-CN" altLang="en-US" sz="2400" dirty="0">
                <a:latin typeface="宋体" panose="02010600030101010101" pitchFamily="2" charset="-122"/>
                <a:ea typeface="宋体" panose="02010600030101010101" pitchFamily="2" charset="-122"/>
              </a:rPr>
              <a:t>估值法）</a:t>
            </a:r>
            <a:endParaRPr lang="en-US" altLang="zh-CN" sz="2400" dirty="0">
              <a:latin typeface="宋体" panose="02010600030101010101" pitchFamily="2" charset="-122"/>
              <a:ea typeface="宋体" panose="02010600030101010101" pitchFamily="2" charset="-122"/>
            </a:endParaRPr>
          </a:p>
          <a:p>
            <a:pPr marL="720725" indent="-360363">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估计目标公司现在的价值</a:t>
            </a:r>
            <a:endParaRPr lang="en-US" altLang="zh-CN" sz="2400" dirty="0">
              <a:latin typeface="宋体" panose="02010600030101010101" pitchFamily="2" charset="-122"/>
              <a:ea typeface="宋体" panose="02010600030101010101" pitchFamily="2" charset="-122"/>
            </a:endParaRPr>
          </a:p>
          <a:p>
            <a:pPr marL="720725" indent="-360363">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公司控制权的估价</a:t>
            </a:r>
            <a:endParaRPr lang="en-US" altLang="zh-CN" sz="2400" dirty="0">
              <a:latin typeface="宋体" panose="02010600030101010101" pitchFamily="2" charset="-122"/>
              <a:ea typeface="宋体" panose="02010600030101010101" pitchFamily="2" charset="-122"/>
            </a:endParaRPr>
          </a:p>
          <a:p>
            <a:pPr marL="720725" indent="-360363">
              <a:buSzPct val="70000"/>
              <a:buFont typeface="Wingdings" panose="05000000000000000000" pitchFamily="2" charset="2"/>
              <a:buChar char="p"/>
            </a:pPr>
            <a:r>
              <a:rPr lang="zh-CN" altLang="en-US" sz="2400" dirty="0">
                <a:latin typeface="宋体" panose="02010600030101010101" pitchFamily="2" charset="-122"/>
                <a:ea typeface="宋体" panose="02010600030101010101" pitchFamily="2" charset="-122"/>
              </a:rPr>
              <a:t>协同效应的估价</a:t>
            </a:r>
            <a:endParaRPr lang="en-US" altLang="zh-CN" sz="2400" dirty="0">
              <a:latin typeface="宋体" panose="02010600030101010101" pitchFamily="2" charset="-122"/>
              <a:ea typeface="宋体" panose="02010600030101010101" pitchFamily="2" charset="-122"/>
            </a:endParaRPr>
          </a:p>
          <a:p>
            <a:pPr marL="539750" indent="-360363">
              <a:buSzPct val="70000"/>
              <a:buFont typeface="Wingdings" panose="05000000000000000000" pitchFamily="2" charset="2"/>
              <a:buChar char="p"/>
            </a:pPr>
            <a:endParaRPr lang="en-US" altLang="zh-CN" sz="2400" dirty="0"/>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12</a:t>
            </a:fld>
            <a:endParaRPr lang="zh-CN" altLang="en-US"/>
          </a:p>
        </p:txBody>
      </p:sp>
    </p:spTree>
    <p:extLst>
      <p:ext uri="{BB962C8B-B14F-4D97-AF65-F5344CB8AC3E}">
        <p14:creationId xmlns:p14="http://schemas.microsoft.com/office/powerpoint/2010/main" val="2973941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投资银行在并购中的作用</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1800" b="1" dirty="0">
                <a:latin typeface="宋体" panose="02010600030101010101" pitchFamily="2" charset="-122"/>
                <a:ea typeface="宋体" panose="02010600030101010101" pitchFamily="2" charset="-122"/>
              </a:rPr>
              <a:t>例子：运用市盈率评估目标企业价值。</a:t>
            </a:r>
            <a:endParaRPr lang="en-US" altLang="zh-CN" sz="1800" b="1"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选择了</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个可比公司，三年的市盈率作为比较对象。时间越近的数据影响力越强，所以不同年份的市盈率指标的权重不同。</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13</a:t>
            </a:fld>
            <a:endParaRPr lang="zh-CN" altLang="en-US"/>
          </a:p>
        </p:txBody>
      </p:sp>
      <p:graphicFrame>
        <p:nvGraphicFramePr>
          <p:cNvPr id="6" name="内容占位符 4">
            <a:extLst>
              <a:ext uri="{FF2B5EF4-FFF2-40B4-BE49-F238E27FC236}">
                <a16:creationId xmlns:a16="http://schemas.microsoft.com/office/drawing/2014/main" id="{8AFBFDDD-BE5A-40A0-AEEF-AF3065963A0E}"/>
              </a:ext>
            </a:extLst>
          </p:cNvPr>
          <p:cNvGraphicFramePr>
            <a:graphicFrameLocks/>
          </p:cNvGraphicFramePr>
          <p:nvPr>
            <p:extLst>
              <p:ext uri="{D42A27DB-BD31-4B8C-83A1-F6EECF244321}">
                <p14:modId xmlns:p14="http://schemas.microsoft.com/office/powerpoint/2010/main" val="632222813"/>
              </p:ext>
            </p:extLst>
          </p:nvPr>
        </p:nvGraphicFramePr>
        <p:xfrm>
          <a:off x="1533064" y="2150903"/>
          <a:ext cx="9391248" cy="4042650"/>
        </p:xfrm>
        <a:graphic>
          <a:graphicData uri="http://schemas.openxmlformats.org/drawingml/2006/table">
            <a:tbl>
              <a:tblPr/>
              <a:tblGrid>
                <a:gridCol w="1341608">
                  <a:extLst>
                    <a:ext uri="{9D8B030D-6E8A-4147-A177-3AD203B41FA5}">
                      <a16:colId xmlns:a16="http://schemas.microsoft.com/office/drawing/2014/main" val="20000"/>
                    </a:ext>
                  </a:extLst>
                </a:gridCol>
                <a:gridCol w="742647">
                  <a:extLst>
                    <a:ext uri="{9D8B030D-6E8A-4147-A177-3AD203B41FA5}">
                      <a16:colId xmlns:a16="http://schemas.microsoft.com/office/drawing/2014/main" val="20001"/>
                    </a:ext>
                  </a:extLst>
                </a:gridCol>
                <a:gridCol w="1254389">
                  <a:extLst>
                    <a:ext uri="{9D8B030D-6E8A-4147-A177-3AD203B41FA5}">
                      <a16:colId xmlns:a16="http://schemas.microsoft.com/office/drawing/2014/main" val="20002"/>
                    </a:ext>
                  </a:extLst>
                </a:gridCol>
                <a:gridCol w="648048">
                  <a:extLst>
                    <a:ext uri="{9D8B030D-6E8A-4147-A177-3AD203B41FA5}">
                      <a16:colId xmlns:a16="http://schemas.microsoft.com/office/drawing/2014/main" val="20003"/>
                    </a:ext>
                  </a:extLst>
                </a:gridCol>
                <a:gridCol w="799841">
                  <a:extLst>
                    <a:ext uri="{9D8B030D-6E8A-4147-A177-3AD203B41FA5}">
                      <a16:colId xmlns:a16="http://schemas.microsoft.com/office/drawing/2014/main" val="20004"/>
                    </a:ext>
                  </a:extLst>
                </a:gridCol>
                <a:gridCol w="1254389">
                  <a:extLst>
                    <a:ext uri="{9D8B030D-6E8A-4147-A177-3AD203B41FA5}">
                      <a16:colId xmlns:a16="http://schemas.microsoft.com/office/drawing/2014/main" val="20005"/>
                    </a:ext>
                  </a:extLst>
                </a:gridCol>
                <a:gridCol w="648048">
                  <a:extLst>
                    <a:ext uri="{9D8B030D-6E8A-4147-A177-3AD203B41FA5}">
                      <a16:colId xmlns:a16="http://schemas.microsoft.com/office/drawing/2014/main" val="20006"/>
                    </a:ext>
                  </a:extLst>
                </a:gridCol>
                <a:gridCol w="799841">
                  <a:extLst>
                    <a:ext uri="{9D8B030D-6E8A-4147-A177-3AD203B41FA5}">
                      <a16:colId xmlns:a16="http://schemas.microsoft.com/office/drawing/2014/main" val="20007"/>
                    </a:ext>
                  </a:extLst>
                </a:gridCol>
                <a:gridCol w="1254389">
                  <a:extLst>
                    <a:ext uri="{9D8B030D-6E8A-4147-A177-3AD203B41FA5}">
                      <a16:colId xmlns:a16="http://schemas.microsoft.com/office/drawing/2014/main" val="20008"/>
                    </a:ext>
                  </a:extLst>
                </a:gridCol>
                <a:gridCol w="648048">
                  <a:extLst>
                    <a:ext uri="{9D8B030D-6E8A-4147-A177-3AD203B41FA5}">
                      <a16:colId xmlns:a16="http://schemas.microsoft.com/office/drawing/2014/main" val="20009"/>
                    </a:ext>
                  </a:extLst>
                </a:gridCol>
              </a:tblGrid>
              <a:tr h="306729">
                <a:tc>
                  <a:txBody>
                    <a:bodyPr/>
                    <a:lstStyle/>
                    <a:p>
                      <a:endParaRPr lang="zh-CN" sz="1600" b="1" kern="100" dirty="0">
                        <a:latin typeface="宋体" panose="02010600030101010101" pitchFamily="2" charset="-122"/>
                        <a:ea typeface="宋体"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2002</a:t>
                      </a:r>
                      <a:r>
                        <a:rPr lang="zh-CN" sz="1600" b="1" kern="0">
                          <a:solidFill>
                            <a:srgbClr val="000000"/>
                          </a:solidFill>
                          <a:latin typeface="宋体" panose="02010600030101010101" pitchFamily="2" charset="-122"/>
                          <a:ea typeface="宋体" panose="02010600030101010101" pitchFamily="2" charset="-122"/>
                          <a:cs typeface="宋体"/>
                        </a:rPr>
                        <a:t>年</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2003</a:t>
                      </a:r>
                      <a:r>
                        <a:rPr lang="zh-CN" sz="1600" b="1" kern="0">
                          <a:solidFill>
                            <a:srgbClr val="000000"/>
                          </a:solidFill>
                          <a:latin typeface="宋体" panose="02010600030101010101" pitchFamily="2" charset="-122"/>
                          <a:ea typeface="宋体" panose="02010600030101010101" pitchFamily="2" charset="-122"/>
                          <a:cs typeface="宋体"/>
                        </a:rPr>
                        <a:t>年</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2004</a:t>
                      </a:r>
                      <a:r>
                        <a:rPr lang="zh-CN" sz="1600" b="1" kern="0">
                          <a:solidFill>
                            <a:srgbClr val="000000"/>
                          </a:solidFill>
                          <a:latin typeface="宋体" panose="02010600030101010101" pitchFamily="2" charset="-122"/>
                          <a:ea typeface="宋体" panose="02010600030101010101" pitchFamily="2" charset="-122"/>
                          <a:cs typeface="宋体"/>
                        </a:rPr>
                        <a:t>年</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306729">
                <a:tc>
                  <a:txBody>
                    <a:bodyPr/>
                    <a:lstStyle/>
                    <a:p>
                      <a:pPr algn="ctr">
                        <a:spcAft>
                          <a:spcPts val="0"/>
                        </a:spcAft>
                      </a:pPr>
                      <a:r>
                        <a:rPr lang="zh-CN" sz="1600" b="1" kern="0" dirty="0">
                          <a:solidFill>
                            <a:srgbClr val="000000"/>
                          </a:solidFill>
                          <a:latin typeface="宋体" panose="02010600030101010101" pitchFamily="2" charset="-122"/>
                          <a:ea typeface="宋体" panose="02010600030101010101" pitchFamily="2" charset="-122"/>
                          <a:cs typeface="宋体"/>
                        </a:rPr>
                        <a:t>可比公司</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dirty="0">
                          <a:solidFill>
                            <a:srgbClr val="000000"/>
                          </a:solidFill>
                          <a:latin typeface="宋体" panose="02010600030101010101" pitchFamily="2" charset="-122"/>
                          <a:ea typeface="宋体" panose="02010600030101010101" pitchFamily="2" charset="-122"/>
                          <a:cs typeface="宋体"/>
                        </a:rPr>
                        <a:t>股价</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a:solidFill>
                            <a:srgbClr val="000000"/>
                          </a:solidFill>
                          <a:latin typeface="宋体" panose="02010600030101010101" pitchFamily="2" charset="-122"/>
                          <a:ea typeface="宋体" panose="02010600030101010101" pitchFamily="2" charset="-122"/>
                          <a:cs typeface="宋体"/>
                        </a:rPr>
                        <a:t>每股收益</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P/E</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a:solidFill>
                            <a:srgbClr val="000000"/>
                          </a:solidFill>
                          <a:latin typeface="宋体" panose="02010600030101010101" pitchFamily="2" charset="-122"/>
                          <a:ea typeface="宋体" panose="02010600030101010101" pitchFamily="2" charset="-122"/>
                          <a:cs typeface="宋体"/>
                        </a:rPr>
                        <a:t>股价</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a:solidFill>
                            <a:srgbClr val="000000"/>
                          </a:solidFill>
                          <a:latin typeface="宋体" panose="02010600030101010101" pitchFamily="2" charset="-122"/>
                          <a:ea typeface="宋体" panose="02010600030101010101" pitchFamily="2" charset="-122"/>
                          <a:cs typeface="宋体"/>
                        </a:rPr>
                        <a:t>每股收益</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P/E</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a:solidFill>
                            <a:srgbClr val="000000"/>
                          </a:solidFill>
                          <a:latin typeface="宋体" panose="02010600030101010101" pitchFamily="2" charset="-122"/>
                          <a:ea typeface="宋体" panose="02010600030101010101" pitchFamily="2" charset="-122"/>
                          <a:cs typeface="宋体"/>
                        </a:rPr>
                        <a:t>股价</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0">
                          <a:solidFill>
                            <a:srgbClr val="000000"/>
                          </a:solidFill>
                          <a:latin typeface="宋体" panose="02010600030101010101" pitchFamily="2" charset="-122"/>
                          <a:ea typeface="宋体" panose="02010600030101010101" pitchFamily="2" charset="-122"/>
                          <a:cs typeface="宋体"/>
                        </a:rPr>
                        <a:t>每股收益</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P/E</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06729">
                <a:tc>
                  <a:txBody>
                    <a:bodyPr/>
                    <a:lstStyle/>
                    <a:p>
                      <a:pPr algn="ctr">
                        <a:spcAft>
                          <a:spcPts val="0"/>
                        </a:spcAft>
                      </a:pPr>
                      <a:r>
                        <a:rPr lang="en-US" sz="1600" b="1" kern="0" dirty="0">
                          <a:solidFill>
                            <a:srgbClr val="000000"/>
                          </a:solidFill>
                          <a:latin typeface="宋体" panose="02010600030101010101" pitchFamily="2" charset="-122"/>
                          <a:ea typeface="宋体" panose="02010600030101010101" pitchFamily="2" charset="-122"/>
                          <a:cs typeface="宋体"/>
                        </a:rPr>
                        <a:t>A</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0000"/>
                          </a:solidFill>
                          <a:latin typeface="宋体" panose="02010600030101010101" pitchFamily="2" charset="-122"/>
                          <a:ea typeface="宋体" panose="02010600030101010101" pitchFamily="2" charset="-122"/>
                          <a:cs typeface="宋体"/>
                        </a:rPr>
                        <a:t>10.50</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0000"/>
                          </a:solidFill>
                          <a:latin typeface="宋体" panose="02010600030101010101" pitchFamily="2" charset="-122"/>
                          <a:ea typeface="宋体" panose="02010600030101010101" pitchFamily="2" charset="-122"/>
                          <a:cs typeface="宋体"/>
                        </a:rPr>
                        <a:t>1.25</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7030A0"/>
                          </a:solidFill>
                          <a:latin typeface="宋体" panose="02010600030101010101" pitchFamily="2" charset="-122"/>
                          <a:ea typeface="宋体" panose="02010600030101010101" pitchFamily="2" charset="-122"/>
                          <a:cs typeface="宋体"/>
                        </a:rPr>
                        <a:t>8.40</a:t>
                      </a:r>
                      <a:endParaRPr lang="zh-CN" sz="1600" b="1" kern="100" dirty="0">
                        <a:solidFill>
                          <a:srgbClr val="7030A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9.50</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1.30</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B050"/>
                          </a:solidFill>
                          <a:latin typeface="宋体" panose="02010600030101010101" pitchFamily="2" charset="-122"/>
                          <a:ea typeface="宋体" panose="02010600030101010101" pitchFamily="2" charset="-122"/>
                          <a:cs typeface="宋体"/>
                        </a:rPr>
                        <a:t>7.31</a:t>
                      </a:r>
                      <a:endParaRPr lang="zh-CN" sz="1600" b="1" kern="100" dirty="0">
                        <a:solidFill>
                          <a:srgbClr val="00B05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10.00</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1.50</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70C0"/>
                          </a:solidFill>
                          <a:latin typeface="宋体" panose="02010600030101010101" pitchFamily="2" charset="-122"/>
                          <a:ea typeface="宋体" panose="02010600030101010101" pitchFamily="2" charset="-122"/>
                          <a:cs typeface="宋体"/>
                        </a:rPr>
                        <a:t>6.67</a:t>
                      </a:r>
                      <a:endParaRPr lang="zh-CN" sz="1600" b="1" kern="100" dirty="0">
                        <a:solidFill>
                          <a:srgbClr val="0070C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06729">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B</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0000"/>
                          </a:solidFill>
                          <a:latin typeface="宋体" panose="02010600030101010101" pitchFamily="2" charset="-122"/>
                          <a:ea typeface="宋体" panose="02010600030101010101" pitchFamily="2" charset="-122"/>
                          <a:cs typeface="宋体"/>
                        </a:rPr>
                        <a:t>17.00</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0000"/>
                          </a:solidFill>
                          <a:latin typeface="宋体" panose="02010600030101010101" pitchFamily="2" charset="-122"/>
                          <a:ea typeface="宋体" panose="02010600030101010101" pitchFamily="2" charset="-122"/>
                          <a:cs typeface="宋体"/>
                        </a:rPr>
                        <a:t>2.77</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7030A0"/>
                          </a:solidFill>
                          <a:latin typeface="宋体" panose="02010600030101010101" pitchFamily="2" charset="-122"/>
                          <a:ea typeface="宋体" panose="02010600030101010101" pitchFamily="2" charset="-122"/>
                          <a:cs typeface="宋体"/>
                        </a:rPr>
                        <a:t>6.14</a:t>
                      </a:r>
                      <a:endParaRPr lang="zh-CN" sz="1600" b="1" kern="100" dirty="0">
                        <a:solidFill>
                          <a:srgbClr val="7030A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16.00</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2.60</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B050"/>
                          </a:solidFill>
                          <a:latin typeface="宋体" panose="02010600030101010101" pitchFamily="2" charset="-122"/>
                          <a:ea typeface="宋体" panose="02010600030101010101" pitchFamily="2" charset="-122"/>
                          <a:cs typeface="宋体"/>
                        </a:rPr>
                        <a:t>6.15</a:t>
                      </a:r>
                      <a:endParaRPr lang="zh-CN" sz="1600" b="1" kern="100" dirty="0">
                        <a:solidFill>
                          <a:srgbClr val="00B05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16.50</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2.70</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70C0"/>
                          </a:solidFill>
                          <a:latin typeface="宋体" panose="02010600030101010101" pitchFamily="2" charset="-122"/>
                          <a:ea typeface="宋体" panose="02010600030101010101" pitchFamily="2" charset="-122"/>
                          <a:cs typeface="宋体"/>
                        </a:rPr>
                        <a:t>6.11</a:t>
                      </a:r>
                      <a:endParaRPr lang="zh-CN" sz="1600" b="1" kern="100" dirty="0">
                        <a:solidFill>
                          <a:srgbClr val="0070C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6729">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C</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8.00</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0000"/>
                          </a:solidFill>
                          <a:latin typeface="宋体" panose="02010600030101010101" pitchFamily="2" charset="-122"/>
                          <a:ea typeface="宋体" panose="02010600030101010101" pitchFamily="2" charset="-122"/>
                          <a:cs typeface="宋体"/>
                        </a:rPr>
                        <a:t>0.91</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7030A0"/>
                          </a:solidFill>
                          <a:latin typeface="宋体" panose="02010600030101010101" pitchFamily="2" charset="-122"/>
                          <a:ea typeface="宋体" panose="02010600030101010101" pitchFamily="2" charset="-122"/>
                          <a:cs typeface="宋体"/>
                        </a:rPr>
                        <a:t>8.79</a:t>
                      </a:r>
                      <a:endParaRPr lang="zh-CN" sz="1600" b="1" kern="100" dirty="0">
                        <a:solidFill>
                          <a:srgbClr val="7030A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0000"/>
                          </a:solidFill>
                          <a:latin typeface="宋体" panose="02010600030101010101" pitchFamily="2" charset="-122"/>
                          <a:ea typeface="宋体" panose="02010600030101010101" pitchFamily="2" charset="-122"/>
                          <a:cs typeface="宋体"/>
                        </a:rPr>
                        <a:t>7.50</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1.00</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B050"/>
                          </a:solidFill>
                          <a:latin typeface="宋体" panose="02010600030101010101" pitchFamily="2" charset="-122"/>
                          <a:ea typeface="宋体" panose="02010600030101010101" pitchFamily="2" charset="-122"/>
                          <a:cs typeface="宋体"/>
                        </a:rPr>
                        <a:t>7.50</a:t>
                      </a:r>
                      <a:endParaRPr lang="zh-CN" sz="1600" b="1" kern="100" dirty="0">
                        <a:solidFill>
                          <a:srgbClr val="00B05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7.00</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1.40</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70C0"/>
                          </a:solidFill>
                          <a:latin typeface="宋体" panose="02010600030101010101" pitchFamily="2" charset="-122"/>
                          <a:ea typeface="宋体" panose="02010600030101010101" pitchFamily="2" charset="-122"/>
                          <a:cs typeface="宋体"/>
                        </a:rPr>
                        <a:t>5.00</a:t>
                      </a:r>
                      <a:endParaRPr lang="zh-CN" sz="1600" b="1" kern="100" dirty="0">
                        <a:solidFill>
                          <a:srgbClr val="0070C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6729">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D</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10.88</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0000"/>
                          </a:solidFill>
                          <a:latin typeface="宋体" panose="02010600030101010101" pitchFamily="2" charset="-122"/>
                          <a:ea typeface="宋体" panose="02010600030101010101" pitchFamily="2" charset="-122"/>
                          <a:cs typeface="宋体"/>
                        </a:rPr>
                        <a:t>2.70</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7030A0"/>
                          </a:solidFill>
                          <a:latin typeface="宋体" panose="02010600030101010101" pitchFamily="2" charset="-122"/>
                          <a:ea typeface="宋体" panose="02010600030101010101" pitchFamily="2" charset="-122"/>
                          <a:cs typeface="宋体"/>
                        </a:rPr>
                        <a:t>4.03</a:t>
                      </a:r>
                      <a:endParaRPr lang="zh-CN" sz="1600" b="1" kern="100" dirty="0">
                        <a:solidFill>
                          <a:srgbClr val="7030A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0000"/>
                          </a:solidFill>
                          <a:latin typeface="宋体" panose="02010600030101010101" pitchFamily="2" charset="-122"/>
                          <a:ea typeface="宋体" panose="02010600030101010101" pitchFamily="2" charset="-122"/>
                          <a:cs typeface="宋体"/>
                        </a:rPr>
                        <a:t>10.50</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0000"/>
                          </a:solidFill>
                          <a:latin typeface="宋体" panose="02010600030101010101" pitchFamily="2" charset="-122"/>
                          <a:ea typeface="宋体" panose="02010600030101010101" pitchFamily="2" charset="-122"/>
                          <a:cs typeface="宋体"/>
                        </a:rPr>
                        <a:t>2.60</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B050"/>
                          </a:solidFill>
                          <a:latin typeface="宋体" panose="02010600030101010101" pitchFamily="2" charset="-122"/>
                          <a:ea typeface="宋体" panose="02010600030101010101" pitchFamily="2" charset="-122"/>
                          <a:cs typeface="宋体"/>
                        </a:rPr>
                        <a:t>4.04</a:t>
                      </a:r>
                      <a:endParaRPr lang="zh-CN" sz="1600" b="1" kern="100" dirty="0">
                        <a:solidFill>
                          <a:srgbClr val="00B05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11.00</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2.50</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70C0"/>
                          </a:solidFill>
                          <a:latin typeface="宋体" panose="02010600030101010101" pitchFamily="2" charset="-122"/>
                          <a:ea typeface="宋体" panose="02010600030101010101" pitchFamily="2" charset="-122"/>
                          <a:cs typeface="宋体"/>
                        </a:rPr>
                        <a:t>4.40</a:t>
                      </a:r>
                      <a:endParaRPr lang="zh-CN" sz="1600" b="1" kern="100" dirty="0">
                        <a:solidFill>
                          <a:srgbClr val="0070C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06729">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E</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9.75</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2.26</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7030A0"/>
                          </a:solidFill>
                          <a:latin typeface="宋体" panose="02010600030101010101" pitchFamily="2" charset="-122"/>
                          <a:ea typeface="宋体" panose="02010600030101010101" pitchFamily="2" charset="-122"/>
                          <a:cs typeface="宋体"/>
                        </a:rPr>
                        <a:t>4.31</a:t>
                      </a:r>
                      <a:endParaRPr lang="zh-CN" sz="1600" b="1" kern="100" dirty="0">
                        <a:solidFill>
                          <a:srgbClr val="7030A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0000"/>
                          </a:solidFill>
                          <a:latin typeface="宋体" panose="02010600030101010101" pitchFamily="2" charset="-122"/>
                          <a:ea typeface="宋体" panose="02010600030101010101" pitchFamily="2" charset="-122"/>
                          <a:cs typeface="宋体"/>
                        </a:rPr>
                        <a:t>9.80</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0000"/>
                          </a:solidFill>
                          <a:latin typeface="宋体" panose="02010600030101010101" pitchFamily="2" charset="-122"/>
                          <a:ea typeface="宋体" panose="02010600030101010101" pitchFamily="2" charset="-122"/>
                          <a:cs typeface="宋体"/>
                        </a:rPr>
                        <a:t>2.50</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B050"/>
                          </a:solidFill>
                          <a:latin typeface="宋体" panose="02010600030101010101" pitchFamily="2" charset="-122"/>
                          <a:ea typeface="宋体" panose="02010600030101010101" pitchFamily="2" charset="-122"/>
                          <a:cs typeface="宋体"/>
                        </a:rPr>
                        <a:t>3.92</a:t>
                      </a:r>
                      <a:endParaRPr lang="zh-CN" sz="1600" b="1" kern="100" dirty="0">
                        <a:solidFill>
                          <a:srgbClr val="00B05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9.40</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2.30</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0" dirty="0">
                          <a:solidFill>
                            <a:srgbClr val="0070C0"/>
                          </a:solidFill>
                          <a:latin typeface="宋体" panose="02010600030101010101" pitchFamily="2" charset="-122"/>
                          <a:ea typeface="宋体" panose="02010600030101010101" pitchFamily="2" charset="-122"/>
                          <a:cs typeface="宋体"/>
                        </a:rPr>
                        <a:t>4.09</a:t>
                      </a:r>
                      <a:endParaRPr lang="zh-CN" sz="1600" b="1" kern="100" dirty="0">
                        <a:solidFill>
                          <a:srgbClr val="0070C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06729">
                <a:tc>
                  <a:txBody>
                    <a:bodyPr/>
                    <a:lstStyle/>
                    <a:p>
                      <a:pPr algn="ctr">
                        <a:spcAft>
                          <a:spcPts val="0"/>
                        </a:spcAft>
                      </a:pPr>
                      <a:r>
                        <a:rPr lang="zh-CN" sz="1600" b="1" kern="0" dirty="0">
                          <a:solidFill>
                            <a:srgbClr val="000000"/>
                          </a:solidFill>
                          <a:latin typeface="宋体" panose="02010600030101010101" pitchFamily="2" charset="-122"/>
                          <a:ea typeface="宋体" panose="02010600030101010101" pitchFamily="2" charset="-122"/>
                          <a:cs typeface="宋体"/>
                        </a:rPr>
                        <a:t>指标平均数</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1600" b="1" kern="0" dirty="0">
                          <a:solidFill>
                            <a:srgbClr val="7030A0"/>
                          </a:solidFill>
                          <a:latin typeface="宋体" panose="02010600030101010101" pitchFamily="2" charset="-122"/>
                          <a:ea typeface="宋体" panose="02010600030101010101" pitchFamily="2" charset="-122"/>
                          <a:cs typeface="宋体"/>
                        </a:rPr>
                        <a:t>6.33</a:t>
                      </a:r>
                      <a:endParaRPr lang="zh-CN" sz="1600" b="1" kern="100" dirty="0">
                        <a:solidFill>
                          <a:srgbClr val="7030A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600" b="1" kern="0" dirty="0">
                          <a:solidFill>
                            <a:srgbClr val="00B050"/>
                          </a:solidFill>
                          <a:latin typeface="宋体" panose="02010600030101010101" pitchFamily="2" charset="-122"/>
                          <a:ea typeface="宋体" panose="02010600030101010101" pitchFamily="2" charset="-122"/>
                          <a:cs typeface="宋体"/>
                        </a:rPr>
                        <a:t>5.78</a:t>
                      </a:r>
                      <a:endParaRPr lang="zh-CN" sz="1600" b="1" kern="100" dirty="0">
                        <a:solidFill>
                          <a:srgbClr val="00B05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600" b="1" kern="0" dirty="0">
                          <a:solidFill>
                            <a:srgbClr val="0070C0"/>
                          </a:solidFill>
                          <a:latin typeface="宋体" panose="02010600030101010101" pitchFamily="2" charset="-122"/>
                          <a:ea typeface="宋体" panose="02010600030101010101" pitchFamily="2" charset="-122"/>
                          <a:cs typeface="宋体"/>
                        </a:rPr>
                        <a:t>5.25</a:t>
                      </a:r>
                      <a:endParaRPr lang="zh-CN" sz="1600" b="1" kern="100" dirty="0">
                        <a:solidFill>
                          <a:srgbClr val="0070C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479387">
                <a:tc>
                  <a:txBody>
                    <a:bodyPr/>
                    <a:lstStyle/>
                    <a:p>
                      <a:pPr algn="ctr">
                        <a:spcAft>
                          <a:spcPts val="0"/>
                        </a:spcAft>
                      </a:pPr>
                      <a:r>
                        <a:rPr lang="zh-CN" sz="1600" b="1" kern="0">
                          <a:solidFill>
                            <a:srgbClr val="000000"/>
                          </a:solidFill>
                          <a:latin typeface="宋体" panose="02010600030101010101" pitchFamily="2" charset="-122"/>
                          <a:ea typeface="宋体" panose="02010600030101010101" pitchFamily="2" charset="-122"/>
                          <a:cs typeface="宋体"/>
                        </a:rPr>
                        <a:t>每年所赋权重</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1600" b="1" kern="0" dirty="0">
                          <a:solidFill>
                            <a:srgbClr val="000000"/>
                          </a:solidFill>
                          <a:latin typeface="宋体" panose="02010600030101010101" pitchFamily="2" charset="-122"/>
                          <a:ea typeface="宋体" panose="02010600030101010101" pitchFamily="2" charset="-122"/>
                          <a:cs typeface="宋体"/>
                        </a:rPr>
                        <a:t>0.1</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600" b="1" kern="0" dirty="0">
                          <a:solidFill>
                            <a:srgbClr val="000000"/>
                          </a:solidFill>
                          <a:latin typeface="宋体" panose="02010600030101010101" pitchFamily="2" charset="-122"/>
                          <a:ea typeface="宋体" panose="02010600030101010101" pitchFamily="2" charset="-122"/>
                          <a:cs typeface="宋体"/>
                        </a:rPr>
                        <a:t>0.3</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a:spcAft>
                          <a:spcPts val="0"/>
                        </a:spcAft>
                      </a:pPr>
                      <a:r>
                        <a:rPr lang="en-US" sz="1600" b="1" kern="0">
                          <a:solidFill>
                            <a:srgbClr val="000000"/>
                          </a:solidFill>
                          <a:latin typeface="宋体" panose="02010600030101010101" pitchFamily="2" charset="-122"/>
                          <a:ea typeface="宋体" panose="02010600030101010101" pitchFamily="2" charset="-122"/>
                          <a:cs typeface="宋体"/>
                        </a:rPr>
                        <a:t>0.6</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r h="306729">
                <a:tc>
                  <a:txBody>
                    <a:bodyPr/>
                    <a:lstStyle/>
                    <a:p>
                      <a:pPr algn="ctr">
                        <a:spcAft>
                          <a:spcPts val="0"/>
                        </a:spcAft>
                      </a:pPr>
                      <a:r>
                        <a:rPr lang="zh-CN" sz="1600" b="1" kern="0">
                          <a:solidFill>
                            <a:srgbClr val="000000"/>
                          </a:solidFill>
                          <a:latin typeface="宋体" panose="02010600030101010101" pitchFamily="2" charset="-122"/>
                          <a:ea typeface="宋体" panose="02010600030101010101" pitchFamily="2" charset="-122"/>
                          <a:cs typeface="宋体"/>
                        </a:rPr>
                        <a:t>加权平均数</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algn="ctr">
                        <a:spcAft>
                          <a:spcPts val="0"/>
                        </a:spcAft>
                      </a:pPr>
                      <a:r>
                        <a:rPr lang="en-US" sz="1600" b="1" kern="0" dirty="0">
                          <a:solidFill>
                            <a:srgbClr val="000000"/>
                          </a:solidFill>
                          <a:latin typeface="宋体" panose="02010600030101010101" pitchFamily="2" charset="-122"/>
                          <a:ea typeface="宋体" panose="02010600030101010101" pitchFamily="2" charset="-122"/>
                          <a:cs typeface="宋体"/>
                        </a:rPr>
                        <a:t>0.1*6.33+0.3*5.78+0.6*5.25=5.52</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9"/>
                  </a:ext>
                </a:extLst>
              </a:tr>
              <a:tr h="479387">
                <a:tc>
                  <a:txBody>
                    <a:bodyPr/>
                    <a:lstStyle/>
                    <a:p>
                      <a:pPr algn="ctr">
                        <a:spcAft>
                          <a:spcPts val="0"/>
                        </a:spcAft>
                      </a:pPr>
                      <a:r>
                        <a:rPr lang="zh-CN" sz="1600" b="1" kern="0">
                          <a:solidFill>
                            <a:srgbClr val="000000"/>
                          </a:solidFill>
                          <a:latin typeface="宋体" panose="02010600030101010101" pitchFamily="2" charset="-122"/>
                          <a:ea typeface="宋体" panose="02010600030101010101" pitchFamily="2" charset="-122"/>
                          <a:cs typeface="宋体"/>
                        </a:rPr>
                        <a:t>目标公司盈余</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algn="ctr">
                        <a:spcAft>
                          <a:spcPts val="0"/>
                        </a:spcAft>
                      </a:pPr>
                      <a:r>
                        <a:rPr lang="en-US" sz="1600" b="1" kern="0" dirty="0">
                          <a:solidFill>
                            <a:srgbClr val="000000"/>
                          </a:solidFill>
                          <a:latin typeface="宋体" panose="02010600030101010101" pitchFamily="2" charset="-122"/>
                          <a:ea typeface="宋体" panose="02010600030101010101" pitchFamily="2" charset="-122"/>
                          <a:cs typeface="宋体"/>
                        </a:rPr>
                        <a:t>666</a:t>
                      </a:r>
                      <a:endParaRPr lang="zh-CN" sz="1600" b="1" kern="100" dirty="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0"/>
                  </a:ext>
                </a:extLst>
              </a:tr>
              <a:tr h="306729">
                <a:tc>
                  <a:txBody>
                    <a:bodyPr/>
                    <a:lstStyle/>
                    <a:p>
                      <a:pPr algn="ctr">
                        <a:spcAft>
                          <a:spcPts val="0"/>
                        </a:spcAft>
                      </a:pPr>
                      <a:r>
                        <a:rPr lang="zh-CN" sz="1600" b="1" kern="0">
                          <a:solidFill>
                            <a:srgbClr val="000000"/>
                          </a:solidFill>
                          <a:latin typeface="宋体" panose="02010600030101010101" pitchFamily="2" charset="-122"/>
                          <a:ea typeface="宋体" panose="02010600030101010101" pitchFamily="2" charset="-122"/>
                          <a:cs typeface="宋体"/>
                        </a:rPr>
                        <a:t>评估价值</a:t>
                      </a:r>
                      <a:endParaRPr lang="zh-CN" sz="1600" b="1" kern="100">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9">
                  <a:txBody>
                    <a:bodyPr/>
                    <a:lstStyle/>
                    <a:p>
                      <a:pPr algn="ctr">
                        <a:spcAft>
                          <a:spcPts val="0"/>
                        </a:spcAft>
                      </a:pPr>
                      <a:r>
                        <a:rPr lang="en-US" sz="1600" b="1" kern="0" dirty="0">
                          <a:solidFill>
                            <a:srgbClr val="FF0000"/>
                          </a:solidFill>
                          <a:latin typeface="宋体" panose="02010600030101010101" pitchFamily="2" charset="-122"/>
                          <a:ea typeface="宋体" panose="02010600030101010101" pitchFamily="2" charset="-122"/>
                          <a:cs typeface="宋体"/>
                        </a:rPr>
                        <a:t>666*5.52=3676.32</a:t>
                      </a:r>
                      <a:endParaRPr lang="zh-CN" sz="1600" b="1" kern="100" dirty="0">
                        <a:solidFill>
                          <a:srgbClr val="FF0000"/>
                        </a:solidFill>
                        <a:latin typeface="宋体" panose="02010600030101010101" pitchFamily="2" charset="-122"/>
                        <a:ea typeface="宋体" panose="02010600030101010101" pitchFamily="2" charset="-122"/>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4087896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并购估值案例：康柏收购数字设备公司</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en-US" altLang="zh-CN" sz="2000" dirty="0">
                <a:latin typeface="宋体" panose="02010600030101010101" pitchFamily="2" charset="-122"/>
                <a:ea typeface="宋体" panose="02010600030101010101" pitchFamily="2" charset="-122"/>
              </a:rPr>
              <a:t>1997</a:t>
            </a:r>
            <a:r>
              <a:rPr lang="zh-CN" altLang="en-US" sz="2000" dirty="0">
                <a:latin typeface="宋体" panose="02010600030101010101" pitchFamily="2" charset="-122"/>
                <a:ea typeface="宋体" panose="02010600030101010101" pitchFamily="2" charset="-122"/>
              </a:rPr>
              <a:t>年，作为一家主要的大型计算机制造商，数字设备公司成为康柏公司的收购目标，康柏是当时全球主要的个人电脑制造商</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收购动因：</a:t>
            </a:r>
            <a:endParaRPr lang="en-US" altLang="zh-CN" sz="2000" dirty="0">
              <a:latin typeface="宋体" panose="02010600030101010101" pitchFamily="2" charset="-122"/>
              <a:ea typeface="宋体" panose="02010600030101010101" pitchFamily="2" charset="-122"/>
            </a:endParaRPr>
          </a:p>
          <a:p>
            <a:pPr marL="720725" indent="-450850">
              <a:buSzPct val="70000"/>
              <a:buFont typeface="Wingdings" panose="05000000000000000000" pitchFamily="2" charset="2"/>
              <a:buChar char="p"/>
              <a:tabLst>
                <a:tab pos="630238" algn="l"/>
              </a:tabLst>
            </a:pPr>
            <a:r>
              <a:rPr lang="zh-CN" altLang="en-US" sz="2000" dirty="0">
                <a:latin typeface="宋体" panose="02010600030101010101" pitchFamily="2" charset="-122"/>
                <a:ea typeface="宋体" panose="02010600030101010101" pitchFamily="2" charset="-122"/>
              </a:rPr>
              <a:t>数字设备公司管理不善</a:t>
            </a:r>
            <a:endParaRPr lang="en-US" altLang="zh-CN" sz="2000" dirty="0">
              <a:latin typeface="宋体" panose="02010600030101010101" pitchFamily="2" charset="-122"/>
              <a:ea typeface="宋体" panose="02010600030101010101" pitchFamily="2" charset="-122"/>
            </a:endParaRPr>
          </a:p>
          <a:p>
            <a:pPr marL="720725" indent="-450850">
              <a:buSzPct val="70000"/>
              <a:buFont typeface="Wingdings" panose="05000000000000000000" pitchFamily="2" charset="2"/>
              <a:buChar char="p"/>
              <a:tabLst>
                <a:tab pos="630238" algn="l"/>
              </a:tabLst>
            </a:pPr>
            <a:r>
              <a:rPr lang="zh-CN" altLang="en-US" sz="2000" dirty="0">
                <a:latin typeface="宋体" panose="02010600030101010101" pitchFamily="2" charset="-122"/>
                <a:ea typeface="宋体" panose="02010600030101010101" pitchFamily="2" charset="-122"/>
              </a:rPr>
              <a:t>经营协同效应，康柏预计可获得成本节约（规模经济）和更快增长（共享销售渠道）的协同性。</a:t>
            </a:r>
            <a:endParaRPr lang="en-US" altLang="zh-CN" sz="2000" dirty="0">
              <a:latin typeface="宋体" panose="02010600030101010101" pitchFamily="2" charset="-122"/>
              <a:ea typeface="宋体" panose="02010600030101010101" pitchFamily="2" charset="-122"/>
            </a:endParaRPr>
          </a:p>
          <a:p>
            <a:pPr marL="269875" indent="0">
              <a:buSzPct val="70000"/>
              <a:buNone/>
              <a:tabLst>
                <a:tab pos="630238" algn="l"/>
              </a:tabLst>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14</a:t>
            </a:fld>
            <a:endParaRPr lang="zh-CN" altLang="en-US"/>
          </a:p>
        </p:txBody>
      </p:sp>
    </p:spTree>
    <p:extLst>
      <p:ext uri="{BB962C8B-B14F-4D97-AF65-F5344CB8AC3E}">
        <p14:creationId xmlns:p14="http://schemas.microsoft.com/office/powerpoint/2010/main" val="3561544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并购估值案例：康柏收购数字设备公司</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fontScale="92500" lnSpcReduction="20000"/>
          </a:bodyPr>
          <a:lstStyle/>
          <a:p>
            <a:r>
              <a:rPr lang="zh-CN" altLang="en-US" sz="1900" dirty="0">
                <a:latin typeface="宋体" panose="02010600030101010101" pitchFamily="2" charset="-122"/>
                <a:ea typeface="宋体" panose="02010600030101010101" pitchFamily="2" charset="-122"/>
              </a:rPr>
              <a:t>估计目标公司现状</a:t>
            </a:r>
            <a:endParaRPr lang="en-US" altLang="zh-CN" sz="19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900" dirty="0">
                <a:latin typeface="宋体" panose="02010600030101010101" pitchFamily="2" charset="-122"/>
                <a:ea typeface="宋体" panose="02010600030101010101" pitchFamily="2" charset="-122"/>
              </a:rPr>
              <a:t>数字设备公司现状的估值：</a:t>
            </a:r>
            <a:r>
              <a:rPr lang="en-US" altLang="zh-CN" sz="1900" dirty="0">
                <a:latin typeface="宋体" panose="02010600030101010101" pitchFamily="2" charset="-122"/>
                <a:ea typeface="宋体" panose="02010600030101010101" pitchFamily="2" charset="-122"/>
              </a:rPr>
              <a:t>2110.41</a:t>
            </a:r>
            <a:r>
              <a:rPr lang="zh-CN" altLang="en-US" sz="1900" dirty="0">
                <a:latin typeface="宋体" panose="02010600030101010101" pitchFamily="2" charset="-122"/>
                <a:ea typeface="宋体" panose="02010600030101010101" pitchFamily="2" charset="-122"/>
              </a:rPr>
              <a:t>百万美元</a:t>
            </a:r>
            <a:endParaRPr lang="en-US" altLang="zh-CN" sz="1900" dirty="0">
              <a:latin typeface="宋体" panose="02010600030101010101" pitchFamily="2" charset="-122"/>
              <a:ea typeface="宋体" panose="02010600030101010101" pitchFamily="2" charset="-122"/>
            </a:endParaRPr>
          </a:p>
          <a:p>
            <a:endParaRPr lang="en-US" altLang="zh-CN" sz="1900" dirty="0">
              <a:latin typeface="宋体" panose="02010600030101010101" pitchFamily="2" charset="-122"/>
              <a:ea typeface="宋体" panose="02010600030101010101" pitchFamily="2" charset="-122"/>
            </a:endParaRPr>
          </a:p>
          <a:p>
            <a:r>
              <a:rPr lang="zh-CN" altLang="en-US" sz="1900" dirty="0">
                <a:latin typeface="宋体" panose="02010600030101010101" pitchFamily="2" charset="-122"/>
                <a:ea typeface="宋体" panose="02010600030101010101" pitchFamily="2" charset="-122"/>
              </a:rPr>
              <a:t>控制权价值：改善管理，调整最优资本结构</a:t>
            </a:r>
            <a:endParaRPr lang="en-US" altLang="zh-CN" sz="19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900" dirty="0">
                <a:latin typeface="宋体" panose="02010600030101010101" pitchFamily="2" charset="-122"/>
                <a:ea typeface="宋体" panose="02010600030101010101" pitchFamily="2" charset="-122"/>
              </a:rPr>
              <a:t>最佳管理状态下的公司价值：</a:t>
            </a:r>
            <a:r>
              <a:rPr lang="en-US" altLang="zh-CN" sz="1900" dirty="0">
                <a:latin typeface="宋体" panose="02010600030101010101" pitchFamily="2" charset="-122"/>
                <a:ea typeface="宋体" panose="02010600030101010101" pitchFamily="2" charset="-122"/>
              </a:rPr>
              <a:t>4531.59</a:t>
            </a:r>
            <a:r>
              <a:rPr lang="zh-CN" altLang="en-US" sz="1900" dirty="0">
                <a:latin typeface="宋体" panose="02010600030101010101" pitchFamily="2" charset="-122"/>
                <a:ea typeface="宋体" panose="02010600030101010101" pitchFamily="2" charset="-122"/>
              </a:rPr>
              <a:t>百万美元</a:t>
            </a:r>
            <a:endParaRPr lang="en-US" altLang="zh-CN" sz="19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900" dirty="0">
                <a:latin typeface="宋体" panose="02010600030101010101" pitchFamily="2" charset="-122"/>
                <a:ea typeface="宋体" panose="02010600030101010101" pitchFamily="2" charset="-122"/>
              </a:rPr>
              <a:t>控制权的价值</a:t>
            </a:r>
            <a:r>
              <a:rPr lang="en-US" altLang="zh-CN" sz="1900" dirty="0">
                <a:latin typeface="宋体" panose="02010600030101010101" pitchFamily="2" charset="-122"/>
                <a:ea typeface="宋体" panose="02010600030101010101" pitchFamily="2" charset="-122"/>
              </a:rPr>
              <a:t>:2421.18</a:t>
            </a:r>
            <a:r>
              <a:rPr lang="zh-CN" altLang="en-US" sz="1900" dirty="0">
                <a:latin typeface="宋体" panose="02010600030101010101" pitchFamily="2" charset="-122"/>
                <a:ea typeface="宋体" panose="02010600030101010101" pitchFamily="2" charset="-122"/>
              </a:rPr>
              <a:t>百万美元</a:t>
            </a:r>
            <a:endParaRPr lang="en-US" altLang="zh-CN" sz="1900" dirty="0">
              <a:latin typeface="宋体" panose="02010600030101010101" pitchFamily="2" charset="-122"/>
              <a:ea typeface="宋体" panose="02010600030101010101" pitchFamily="2" charset="-122"/>
            </a:endParaRPr>
          </a:p>
          <a:p>
            <a:endParaRPr lang="en-US" altLang="zh-CN" sz="1900" dirty="0">
              <a:latin typeface="宋体" panose="02010600030101010101" pitchFamily="2" charset="-122"/>
              <a:ea typeface="宋体" panose="02010600030101010101" pitchFamily="2" charset="-122"/>
            </a:endParaRPr>
          </a:p>
          <a:p>
            <a:r>
              <a:rPr lang="zh-CN" altLang="en-US" sz="1900" dirty="0">
                <a:latin typeface="宋体" panose="02010600030101010101" pitchFamily="2" charset="-122"/>
                <a:ea typeface="宋体" panose="02010600030101010101" pitchFamily="2" charset="-122"/>
              </a:rPr>
              <a:t>经营协同效应估值</a:t>
            </a:r>
            <a:endParaRPr lang="en-US" altLang="zh-CN" sz="19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900" dirty="0">
                <a:latin typeface="宋体" panose="02010600030101010101" pitchFamily="2" charset="-122"/>
                <a:ea typeface="宋体" panose="02010600030101010101" pitchFamily="2" charset="-122"/>
              </a:rPr>
              <a:t>数字设备公司最佳管理状态下的公司价值：</a:t>
            </a:r>
            <a:r>
              <a:rPr lang="en-US" altLang="zh-CN" sz="1900" dirty="0">
                <a:latin typeface="宋体" panose="02010600030101010101" pitchFamily="2" charset="-122"/>
                <a:ea typeface="宋体" panose="02010600030101010101" pitchFamily="2" charset="-122"/>
              </a:rPr>
              <a:t>4531.59</a:t>
            </a:r>
            <a:r>
              <a:rPr lang="zh-CN" altLang="en-US" sz="1900" dirty="0">
                <a:latin typeface="宋体" panose="02010600030101010101" pitchFamily="2" charset="-122"/>
                <a:ea typeface="宋体" panose="02010600030101010101" pitchFamily="2" charset="-122"/>
              </a:rPr>
              <a:t>百万美元</a:t>
            </a:r>
            <a:endParaRPr lang="en-US" altLang="zh-CN" sz="19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900" dirty="0">
                <a:latin typeface="宋体" panose="02010600030101010101" pitchFamily="2" charset="-122"/>
                <a:ea typeface="宋体" panose="02010600030101010101" pitchFamily="2" charset="-122"/>
              </a:rPr>
              <a:t>康柏公司的现状价值：</a:t>
            </a:r>
            <a:r>
              <a:rPr lang="en-US" altLang="zh-CN" sz="1900" dirty="0">
                <a:latin typeface="宋体" panose="02010600030101010101" pitchFamily="2" charset="-122"/>
                <a:ea typeface="宋体" panose="02010600030101010101" pitchFamily="2" charset="-122"/>
              </a:rPr>
              <a:t>38546.91</a:t>
            </a:r>
            <a:r>
              <a:rPr lang="zh-CN" altLang="en-US" sz="1900" dirty="0">
                <a:latin typeface="宋体" panose="02010600030101010101" pitchFamily="2" charset="-122"/>
                <a:ea typeface="宋体" panose="02010600030101010101" pitchFamily="2" charset="-122"/>
              </a:rPr>
              <a:t>百万美元</a:t>
            </a:r>
            <a:endParaRPr lang="en-US" altLang="zh-CN" sz="19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900" dirty="0">
                <a:latin typeface="宋体" panose="02010600030101010101" pitchFamily="2" charset="-122"/>
                <a:ea typeface="宋体" panose="02010600030101010101" pitchFamily="2" charset="-122"/>
              </a:rPr>
              <a:t>合并后公司价值（没有协同性）：</a:t>
            </a:r>
            <a:r>
              <a:rPr lang="en-US" altLang="zh-CN" sz="1900" dirty="0">
                <a:latin typeface="宋体" panose="02010600030101010101" pitchFamily="2" charset="-122"/>
                <a:ea typeface="宋体" panose="02010600030101010101" pitchFamily="2" charset="-122"/>
              </a:rPr>
              <a:t>43078.50</a:t>
            </a:r>
            <a:r>
              <a:rPr lang="zh-CN" altLang="en-US" sz="1900" dirty="0">
                <a:latin typeface="宋体" panose="02010600030101010101" pitchFamily="2" charset="-122"/>
                <a:ea typeface="宋体" panose="02010600030101010101" pitchFamily="2" charset="-122"/>
              </a:rPr>
              <a:t>百万美元</a:t>
            </a:r>
            <a:endParaRPr lang="en-US" altLang="zh-CN" sz="19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900" dirty="0">
                <a:latin typeface="宋体" panose="02010600030101010101" pitchFamily="2" charset="-122"/>
                <a:ea typeface="宋体" panose="02010600030101010101" pitchFamily="2" charset="-122"/>
              </a:rPr>
              <a:t>合并后公司价值（具有协同性）：</a:t>
            </a:r>
            <a:r>
              <a:rPr lang="en-US" altLang="zh-CN" sz="1900" dirty="0">
                <a:latin typeface="宋体" panose="02010600030101010101" pitchFamily="2" charset="-122"/>
                <a:ea typeface="宋体" panose="02010600030101010101" pitchFamily="2" charset="-122"/>
              </a:rPr>
              <a:t>45510.58</a:t>
            </a:r>
            <a:r>
              <a:rPr lang="zh-CN" altLang="en-US" sz="1900" dirty="0">
                <a:latin typeface="宋体" panose="02010600030101010101" pitchFamily="2" charset="-122"/>
                <a:ea typeface="宋体" panose="02010600030101010101" pitchFamily="2" charset="-122"/>
              </a:rPr>
              <a:t>百万美元</a:t>
            </a:r>
            <a:endParaRPr lang="en-US" altLang="zh-CN" sz="1900" dirty="0">
              <a:latin typeface="宋体" panose="02010600030101010101" pitchFamily="2" charset="-122"/>
              <a:ea typeface="宋体" panose="02010600030101010101" pitchFamily="2" charset="-122"/>
            </a:endParaRPr>
          </a:p>
          <a:p>
            <a:pPr marL="269875" indent="0">
              <a:buSzPct val="70000"/>
              <a:buNone/>
            </a:pPr>
            <a:r>
              <a:rPr lang="en-US" altLang="zh-CN" sz="1900" dirty="0">
                <a:latin typeface="宋体" panose="02010600030101010101" pitchFamily="2" charset="-122"/>
                <a:ea typeface="宋体" panose="02010600030101010101" pitchFamily="2" charset="-122"/>
              </a:rPr>
              <a:t>  *</a:t>
            </a:r>
            <a:r>
              <a:rPr lang="zh-CN" altLang="en-US" sz="1900" dirty="0">
                <a:latin typeface="宋体" panose="02010600030101010101" pitchFamily="2" charset="-122"/>
                <a:ea typeface="宋体" panose="02010600030101010101" pitchFamily="2" charset="-122"/>
              </a:rPr>
              <a:t>合并后存在协同效应，估计合并后公司的现金流，增长率，</a:t>
            </a:r>
            <a:r>
              <a:rPr lang="en-US" altLang="zh-CN" sz="1900" dirty="0">
                <a:latin typeface="宋体" panose="02010600030101010101" pitchFamily="2" charset="-122"/>
                <a:ea typeface="宋体" panose="02010600030101010101" pitchFamily="2" charset="-122"/>
              </a:rPr>
              <a:t>WACC</a:t>
            </a:r>
            <a:r>
              <a:rPr lang="zh-CN" altLang="en-US" sz="1900" dirty="0">
                <a:latin typeface="宋体" panose="02010600030101010101" pitchFamily="2" charset="-122"/>
                <a:ea typeface="宋体" panose="02010600030101010101" pitchFamily="2" charset="-122"/>
              </a:rPr>
              <a:t>，现金流变大，增长率变高，</a:t>
            </a:r>
            <a:r>
              <a:rPr lang="en-US" altLang="zh-CN" sz="1900" dirty="0">
                <a:latin typeface="宋体" panose="02010600030101010101" pitchFamily="2" charset="-122"/>
                <a:ea typeface="宋体" panose="02010600030101010101" pitchFamily="2" charset="-122"/>
              </a:rPr>
              <a:t>WACC</a:t>
            </a:r>
            <a:r>
              <a:rPr lang="zh-CN" altLang="en-US" sz="1900" dirty="0">
                <a:latin typeface="宋体" panose="02010600030101010101" pitchFamily="2" charset="-122"/>
                <a:ea typeface="宋体" panose="02010600030101010101" pitchFamily="2" charset="-122"/>
              </a:rPr>
              <a:t>下降</a:t>
            </a:r>
            <a:endParaRPr lang="en-US" altLang="zh-CN" sz="19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900" dirty="0">
                <a:latin typeface="宋体" panose="02010600030101010101" pitchFamily="2" charset="-122"/>
                <a:ea typeface="宋体" panose="02010600030101010101" pitchFamily="2" charset="-122"/>
              </a:rPr>
              <a:t>协同性的价值</a:t>
            </a:r>
            <a:r>
              <a:rPr lang="en-US" altLang="zh-CN" sz="1900" dirty="0">
                <a:latin typeface="宋体" panose="02010600030101010101" pitchFamily="2" charset="-122"/>
                <a:ea typeface="宋体" panose="02010600030101010101" pitchFamily="2" charset="-122"/>
              </a:rPr>
              <a:t>: 2422.08</a:t>
            </a:r>
            <a:r>
              <a:rPr lang="zh-CN" altLang="en-US" sz="1900" dirty="0">
                <a:latin typeface="宋体" panose="02010600030101010101" pitchFamily="2" charset="-122"/>
                <a:ea typeface="宋体" panose="02010600030101010101" pitchFamily="2" charset="-122"/>
              </a:rPr>
              <a:t>百万美元</a:t>
            </a:r>
            <a:endParaRPr lang="en-US" altLang="zh-CN" sz="19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pPr marL="0" indent="0">
              <a:buNone/>
            </a:pP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15</a:t>
            </a:fld>
            <a:endParaRPr lang="zh-CN" altLang="en-US"/>
          </a:p>
        </p:txBody>
      </p:sp>
    </p:spTree>
    <p:extLst>
      <p:ext uri="{BB962C8B-B14F-4D97-AF65-F5344CB8AC3E}">
        <p14:creationId xmlns:p14="http://schemas.microsoft.com/office/powerpoint/2010/main" val="1852712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投资银行在并购中的作用</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r>
              <a:rPr lang="zh-CN" altLang="en-US" sz="1800" dirty="0">
                <a:latin typeface="宋体" panose="02010600030101010101" pitchFamily="2" charset="-122"/>
                <a:ea typeface="宋体" panose="02010600030101010101" pitchFamily="2" charset="-122"/>
              </a:rPr>
              <a:t>协助买方筹集必要的资金</a:t>
            </a:r>
            <a:endParaRPr lang="en-US" altLang="zh-CN" sz="1800" dirty="0">
              <a:latin typeface="宋体" panose="02010600030101010101" pitchFamily="2" charset="-122"/>
              <a:ea typeface="宋体" panose="02010600030101010101" pitchFamily="2" charset="-122"/>
            </a:endParaRPr>
          </a:p>
          <a:p>
            <a:pPr marL="539750" indent="-269875">
              <a:spcBef>
                <a:spcPts val="1200"/>
              </a:spcBef>
              <a:buSzPct val="70000"/>
              <a:buFont typeface="Wingdings" pitchFamily="2" charset="2"/>
              <a:buChar char="p"/>
              <a:defRPr/>
            </a:pPr>
            <a:r>
              <a:rPr lang="zh-CN" altLang="en-US" sz="1800" kern="0" dirty="0">
                <a:latin typeface="宋体" panose="02010600030101010101" pitchFamily="2" charset="-122"/>
                <a:ea typeface="宋体" panose="02010600030101010101" pitchFamily="2" charset="-122"/>
              </a:rPr>
              <a:t>投资银行在作为收购方公司并购的财务顾问的同时，往往还作为其融资顾问，负责其资金的筹措。这在杠杆收购中表现得最为突出。</a:t>
            </a:r>
            <a:endParaRPr lang="en-US" altLang="zh-CN" sz="1800" kern="0" dirty="0">
              <a:latin typeface="宋体" panose="02010600030101010101" pitchFamily="2" charset="-122"/>
              <a:ea typeface="宋体" panose="02010600030101010101" pitchFamily="2" charset="-122"/>
            </a:endParaRPr>
          </a:p>
          <a:p>
            <a:pPr marL="539750" indent="-269875">
              <a:spcBef>
                <a:spcPts val="1200"/>
              </a:spcBef>
              <a:buSzPct val="70000"/>
              <a:buFont typeface="Wingdings" pitchFamily="2" charset="2"/>
              <a:buChar char="p"/>
              <a:defRPr/>
            </a:pPr>
            <a:r>
              <a:rPr lang="zh-CN" altLang="en-US" sz="1800" kern="0" dirty="0">
                <a:latin typeface="宋体" panose="02010600030101010101" pitchFamily="2" charset="-122"/>
                <a:ea typeface="宋体" panose="02010600030101010101" pitchFamily="2" charset="-122"/>
              </a:rPr>
              <a:t>杠杆收购</a:t>
            </a:r>
            <a:r>
              <a:rPr lang="en-US" altLang="zh-CN" sz="1800" kern="0" dirty="0">
                <a:latin typeface="宋体" panose="02010600030101010101" pitchFamily="2" charset="-122"/>
                <a:ea typeface="宋体" panose="02010600030101010101" pitchFamily="2" charset="-122"/>
              </a:rPr>
              <a:t>(Leveraged Buy-out LBO)</a:t>
            </a:r>
            <a:r>
              <a:rPr lang="zh-CN" altLang="en-US" sz="1800" kern="0" dirty="0">
                <a:latin typeface="宋体" panose="02010600030101010101" pitchFamily="2" charset="-122"/>
                <a:ea typeface="宋体" panose="02010600030101010101" pitchFamily="2" charset="-122"/>
              </a:rPr>
              <a:t>，实质上就是收购公司主要通过借债来获得目标公司的产权，又从后者所产生的现金流量中偿还负债的并购方式。</a:t>
            </a:r>
            <a:endParaRPr lang="en-US" altLang="zh-CN" sz="1800" kern="0" dirty="0">
              <a:latin typeface="宋体" panose="02010600030101010101" pitchFamily="2" charset="-122"/>
              <a:ea typeface="宋体" panose="02010600030101010101" pitchFamily="2" charset="-122"/>
            </a:endParaRPr>
          </a:p>
          <a:p>
            <a:pPr marL="539750" indent="-269875">
              <a:spcBef>
                <a:spcPts val="1200"/>
              </a:spcBef>
              <a:buSzPct val="70000"/>
              <a:buFont typeface="Wingdings" pitchFamily="2" charset="2"/>
              <a:buChar char="p"/>
              <a:defRPr/>
            </a:pPr>
            <a:r>
              <a:rPr lang="zh-CN" altLang="en-US" sz="1800" kern="0" dirty="0">
                <a:latin typeface="宋体" panose="02010600030101010101" pitchFamily="2" charset="-122"/>
                <a:ea typeface="宋体" panose="02010600030101010101" pitchFamily="2" charset="-122"/>
              </a:rPr>
              <a:t>杠杆收购的目的，不在于为营运上的需要取得目标公司经营控制权，而在于通过收购控制，打算从资产雄厚的公司榨出现金后，再将公司卖出。</a:t>
            </a:r>
            <a:endParaRPr lang="en-US" altLang="zh-CN" sz="1800" kern="0" dirty="0">
              <a:latin typeface="宋体" panose="02010600030101010101" pitchFamily="2" charset="-122"/>
              <a:ea typeface="宋体" panose="02010600030101010101" pitchFamily="2" charset="-122"/>
            </a:endParaRPr>
          </a:p>
          <a:p>
            <a:pPr marL="539750" indent="-269875">
              <a:spcBef>
                <a:spcPts val="1200"/>
              </a:spcBef>
              <a:buSzPct val="70000"/>
              <a:buFont typeface="Wingdings" pitchFamily="2" charset="2"/>
              <a:buChar char="p"/>
              <a:defRPr/>
            </a:pPr>
            <a:r>
              <a:rPr lang="zh-CN" altLang="en-US" sz="1800" kern="0" dirty="0">
                <a:latin typeface="宋体" panose="02010600030101010101" pitchFamily="2" charset="-122"/>
                <a:ea typeface="宋体" panose="02010600030101010101" pitchFamily="2" charset="-122"/>
              </a:rPr>
              <a:t>在杠杆收购中，常由投行先预付给收购者一笔过渡性贷款去买股权，当取得目标公司控制权后，安排目标公司发行大量债券筹款，用这笔钱来还贷款。</a:t>
            </a:r>
            <a:endParaRPr lang="en-US" altLang="zh-CN" sz="1800" kern="0" dirty="0">
              <a:latin typeface="宋体" panose="02010600030101010101" pitchFamily="2" charset="-122"/>
              <a:ea typeface="宋体" panose="02010600030101010101" pitchFamily="2" charset="-122"/>
            </a:endParaRPr>
          </a:p>
          <a:p>
            <a:pPr marL="539750" indent="-269875">
              <a:spcBef>
                <a:spcPts val="1200"/>
              </a:spcBef>
              <a:buSzPct val="70000"/>
              <a:buFont typeface="Wingdings" pitchFamily="2" charset="2"/>
              <a:buChar char="p"/>
              <a:defRPr/>
            </a:pPr>
            <a:r>
              <a:rPr lang="zh-CN" altLang="en-US" sz="1800" kern="0" dirty="0">
                <a:latin typeface="宋体" panose="02010600030101010101" pitchFamily="2" charset="-122"/>
                <a:ea typeface="宋体" panose="02010600030101010101" pitchFamily="2" charset="-122"/>
              </a:rPr>
              <a:t>由于公司负债比率过高而使信用评级低，发行债券的利率较高、风险也高，因而这种债券被称为“垃圾债券”（</a:t>
            </a:r>
            <a:r>
              <a:rPr lang="en-US" altLang="zh-CN" sz="1800" kern="0" dirty="0">
                <a:latin typeface="宋体" panose="02010600030101010101" pitchFamily="2" charset="-122"/>
                <a:ea typeface="宋体" panose="02010600030101010101" pitchFamily="2" charset="-122"/>
              </a:rPr>
              <a:t>BBB</a:t>
            </a:r>
            <a:r>
              <a:rPr lang="zh-CN" altLang="en-US" sz="1800" kern="0" dirty="0">
                <a:latin typeface="宋体" panose="02010600030101010101" pitchFamily="2" charset="-122"/>
                <a:ea typeface="宋体" panose="02010600030101010101" pitchFamily="2" charset="-122"/>
              </a:rPr>
              <a:t>以下）</a:t>
            </a:r>
            <a:endParaRPr lang="en-US" altLang="zh-CN" sz="1800" kern="0" dirty="0">
              <a:latin typeface="宋体" panose="02010600030101010101" pitchFamily="2" charset="-122"/>
              <a:ea typeface="宋体" panose="02010600030101010101" pitchFamily="2" charset="-122"/>
            </a:endParaRPr>
          </a:p>
          <a:p>
            <a:pPr marL="539750" indent="-269875">
              <a:spcBef>
                <a:spcPts val="1200"/>
              </a:spcBef>
              <a:buSzPct val="70000"/>
              <a:buFont typeface="Wingdings" pitchFamily="2" charset="2"/>
              <a:buChar char="p"/>
              <a:defRPr/>
            </a:pPr>
            <a:r>
              <a:rPr lang="zh-CN" altLang="en-US" sz="1800" kern="0" dirty="0">
                <a:latin typeface="宋体" panose="02010600030101010101" pitchFamily="2" charset="-122"/>
                <a:ea typeface="宋体" panose="02010600030101010101" pitchFamily="2" charset="-122"/>
              </a:rPr>
              <a:t>在安排资金融通工作中，投资银行的主要作用体现在协助购买方设计和组织发行“垃圾债券”。</a:t>
            </a:r>
            <a:endParaRPr lang="en-US" altLang="zh-CN" sz="1800" kern="0" dirty="0">
              <a:latin typeface="宋体" panose="02010600030101010101" pitchFamily="2" charset="-122"/>
              <a:ea typeface="宋体" panose="02010600030101010101" pitchFamily="2" charset="-122"/>
            </a:endParaRPr>
          </a:p>
          <a:p>
            <a:pPr marL="539750" indent="-269875">
              <a:spcBef>
                <a:spcPts val="1200"/>
              </a:spcBef>
              <a:buSzPct val="70000"/>
              <a:buFont typeface="Wingdings" pitchFamily="2" charset="2"/>
              <a:buChar char="p"/>
              <a:defRPr/>
            </a:pPr>
            <a:r>
              <a:rPr lang="zh-CN" altLang="en-US" sz="1800" kern="0" dirty="0">
                <a:latin typeface="宋体" panose="02010600030101010101" pitchFamily="2" charset="-122"/>
                <a:ea typeface="宋体" panose="02010600030101010101" pitchFamily="2" charset="-122"/>
              </a:rPr>
              <a:t>例子：</a:t>
            </a:r>
            <a:r>
              <a:rPr lang="en-US" altLang="zh-CN" sz="1800" kern="0" dirty="0">
                <a:latin typeface="宋体" panose="02010600030101010101" pitchFamily="2" charset="-122"/>
                <a:ea typeface="宋体" panose="02010600030101010101" pitchFamily="2" charset="-122"/>
              </a:rPr>
              <a:t>1988</a:t>
            </a:r>
            <a:r>
              <a:rPr lang="zh-CN" altLang="en-US" sz="1800" kern="0" dirty="0">
                <a:latin typeface="宋体" panose="02010600030101010101" pitchFamily="2" charset="-122"/>
                <a:ea typeface="宋体" panose="02010600030101010101" pitchFamily="2" charset="-122"/>
              </a:rPr>
              <a:t>年底，亨利</a:t>
            </a:r>
            <a:r>
              <a:rPr lang="en-US" altLang="zh-CN" sz="1800" kern="0" dirty="0">
                <a:latin typeface="宋体" panose="02010600030101010101" pitchFamily="2" charset="-122"/>
                <a:ea typeface="宋体" panose="02010600030101010101" pitchFamily="2" charset="-122"/>
              </a:rPr>
              <a:t>.</a:t>
            </a:r>
            <a:r>
              <a:rPr lang="zh-CN" altLang="en-US" sz="1800" kern="0" dirty="0">
                <a:latin typeface="宋体" panose="02010600030101010101" pitchFamily="2" charset="-122"/>
                <a:ea typeface="宋体" panose="02010600030101010101" pitchFamily="2" charset="-122"/>
              </a:rPr>
              <a:t>克莱斯对雷诺烟草公司的收购。收购价</a:t>
            </a:r>
            <a:r>
              <a:rPr lang="en-US" altLang="zh-CN" sz="1800" kern="0" dirty="0">
                <a:latin typeface="宋体" panose="02010600030101010101" pitchFamily="2" charset="-122"/>
                <a:ea typeface="宋体" panose="02010600030101010101" pitchFamily="2" charset="-122"/>
              </a:rPr>
              <a:t>250</a:t>
            </a:r>
            <a:r>
              <a:rPr lang="zh-CN" altLang="en-US" sz="1800" kern="0" dirty="0">
                <a:latin typeface="宋体" panose="02010600030101010101" pitchFamily="2" charset="-122"/>
                <a:ea typeface="宋体" panose="02010600030101010101" pitchFamily="2" charset="-122"/>
              </a:rPr>
              <a:t>亿美元，克莱斯只动用了</a:t>
            </a:r>
            <a:r>
              <a:rPr lang="en-US" altLang="zh-CN" sz="1800" kern="0" dirty="0">
                <a:latin typeface="宋体" panose="02010600030101010101" pitchFamily="2" charset="-122"/>
                <a:ea typeface="宋体" panose="02010600030101010101" pitchFamily="2" charset="-122"/>
              </a:rPr>
              <a:t>1500</a:t>
            </a:r>
            <a:r>
              <a:rPr lang="zh-CN" altLang="en-US" sz="1800" kern="0" dirty="0">
                <a:latin typeface="宋体" panose="02010600030101010101" pitchFamily="2" charset="-122"/>
                <a:ea typeface="宋体" panose="02010600030101010101" pitchFamily="2" charset="-122"/>
              </a:rPr>
              <a:t>万美元，</a:t>
            </a:r>
            <a:r>
              <a:rPr lang="en-US" altLang="zh-CN" sz="1800" kern="0" dirty="0">
                <a:latin typeface="宋体" panose="02010600030101010101" pitchFamily="2" charset="-122"/>
                <a:ea typeface="宋体" panose="02010600030101010101" pitchFamily="2" charset="-122"/>
              </a:rPr>
              <a:t>99.5%</a:t>
            </a:r>
            <a:r>
              <a:rPr lang="zh-CN" altLang="en-US" sz="1800" kern="0" dirty="0">
                <a:latin typeface="宋体" panose="02010600030101010101" pitchFamily="2" charset="-122"/>
                <a:ea typeface="宋体" panose="02010600030101010101" pitchFamily="2" charset="-122"/>
              </a:rPr>
              <a:t>的资金靠发行垃圾债券筹资。</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16</a:t>
            </a:fld>
            <a:endParaRPr lang="zh-CN" altLang="en-US"/>
          </a:p>
        </p:txBody>
      </p:sp>
    </p:spTree>
    <p:extLst>
      <p:ext uri="{BB962C8B-B14F-4D97-AF65-F5344CB8AC3E}">
        <p14:creationId xmlns:p14="http://schemas.microsoft.com/office/powerpoint/2010/main" val="18307879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投资银行在并购中的作用</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r>
              <a:rPr lang="zh-CN" altLang="en-US" sz="1800" dirty="0">
                <a:latin typeface="宋体" panose="02010600030101010101" pitchFamily="2" charset="-122"/>
                <a:ea typeface="宋体" panose="02010600030101010101" pitchFamily="2" charset="-122"/>
              </a:rPr>
              <a:t>投资银行并购业务的收费</a:t>
            </a:r>
            <a:endParaRPr lang="en-US" altLang="zh-CN" sz="1800" dirty="0">
              <a:latin typeface="宋体" panose="02010600030101010101" pitchFamily="2" charset="-122"/>
              <a:ea typeface="宋体" panose="02010600030101010101" pitchFamily="2" charset="-122"/>
            </a:endParaRPr>
          </a:p>
          <a:p>
            <a:pPr marL="630238" indent="-360363">
              <a:buSzPct val="70000"/>
              <a:buFont typeface="Wingdings" pitchFamily="2" charset="2"/>
              <a:buChar char="p"/>
            </a:pPr>
            <a:r>
              <a:rPr lang="zh-CN" altLang="en-US" sz="1800" dirty="0">
                <a:latin typeface="宋体" panose="02010600030101010101" pitchFamily="2" charset="-122"/>
                <a:ea typeface="宋体" panose="02010600030101010101" pitchFamily="2" charset="-122"/>
              </a:rPr>
              <a:t>按照报酬的形式划分</a:t>
            </a:r>
            <a:endParaRPr lang="en-US" altLang="zh-CN" sz="1800" dirty="0">
              <a:latin typeface="宋体" panose="02010600030101010101" pitchFamily="2" charset="-122"/>
              <a:ea typeface="宋体" panose="02010600030101010101" pitchFamily="2" charset="-122"/>
            </a:endParaRPr>
          </a:p>
          <a:p>
            <a:pPr marL="803275" indent="-352425">
              <a:buFont typeface="+mj-lt"/>
              <a:buAutoNum type="arabicPeriod"/>
            </a:pPr>
            <a:r>
              <a:rPr lang="zh-CN" altLang="en-US" sz="1800" dirty="0">
                <a:latin typeface="宋体" panose="02010600030101010101" pitchFamily="2" charset="-122"/>
                <a:ea typeface="宋体" panose="02010600030101010101" pitchFamily="2" charset="-122"/>
              </a:rPr>
              <a:t>前端手续费</a:t>
            </a:r>
            <a:endParaRPr lang="en-US" altLang="zh-CN" sz="1800" dirty="0">
              <a:latin typeface="宋体" panose="02010600030101010101" pitchFamily="2" charset="-122"/>
              <a:ea typeface="宋体" panose="02010600030101010101" pitchFamily="2" charset="-122"/>
            </a:endParaRPr>
          </a:p>
          <a:p>
            <a:pPr marL="984250" indent="-263525">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投行在接受客户委托订立契约时，以先收方式要求一定的费用</a:t>
            </a:r>
            <a:endParaRPr lang="en-US" altLang="zh-CN" sz="1800" dirty="0">
              <a:latin typeface="宋体" panose="02010600030101010101" pitchFamily="2" charset="-122"/>
              <a:ea typeface="宋体" panose="02010600030101010101" pitchFamily="2" charset="-122"/>
            </a:endParaRPr>
          </a:p>
          <a:p>
            <a:pPr marL="984250" indent="-263525">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可以补偿投行牺牲其他精力的损失</a:t>
            </a:r>
            <a:endParaRPr lang="en-US" altLang="zh-CN" sz="1800" dirty="0">
              <a:latin typeface="宋体" panose="02010600030101010101" pitchFamily="2" charset="-122"/>
              <a:ea typeface="宋体" panose="02010600030101010101" pitchFamily="2" charset="-122"/>
            </a:endParaRPr>
          </a:p>
          <a:p>
            <a:pPr marL="984250" indent="-263525">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是委托人对于并购抱有坚决意志的证明</a:t>
            </a:r>
            <a:endParaRPr lang="en-US" altLang="zh-CN" sz="1800" dirty="0">
              <a:latin typeface="宋体" panose="02010600030101010101" pitchFamily="2" charset="-122"/>
              <a:ea typeface="宋体" panose="02010600030101010101" pitchFamily="2" charset="-122"/>
            </a:endParaRPr>
          </a:p>
          <a:p>
            <a:pPr marL="984250" indent="-263525">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不管并购成败如何，委托人必须付给投行前端手续费</a:t>
            </a:r>
            <a:endParaRPr lang="en-US" altLang="zh-CN" sz="1800" dirty="0">
              <a:latin typeface="宋体" panose="02010600030101010101" pitchFamily="2" charset="-122"/>
              <a:ea typeface="宋体" panose="02010600030101010101" pitchFamily="2" charset="-122"/>
            </a:endParaRPr>
          </a:p>
          <a:p>
            <a:pPr marL="803275" indent="-352425">
              <a:buFont typeface="+mj-lt"/>
              <a:buAutoNum type="arabicPeriod" startAt="2"/>
            </a:pPr>
            <a:r>
              <a:rPr lang="zh-CN" altLang="en-US" sz="1800" dirty="0">
                <a:latin typeface="宋体" panose="02010600030101010101" pitchFamily="2" charset="-122"/>
                <a:ea typeface="宋体" panose="02010600030101010101" pitchFamily="2" charset="-122"/>
              </a:rPr>
              <a:t>成功酬金</a:t>
            </a:r>
            <a:endParaRPr lang="en-US" altLang="zh-CN" sz="1800" dirty="0">
              <a:latin typeface="宋体" panose="02010600030101010101" pitchFamily="2" charset="-122"/>
              <a:ea typeface="宋体" panose="02010600030101010101" pitchFamily="2" charset="-122"/>
            </a:endParaRPr>
          </a:p>
          <a:p>
            <a:pPr marL="984250" indent="-263525">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并购成功后，委托人按照交易额支付</a:t>
            </a:r>
            <a:endParaRPr lang="en-US" altLang="zh-CN" sz="1800" dirty="0">
              <a:latin typeface="宋体" panose="02010600030101010101" pitchFamily="2" charset="-122"/>
              <a:ea typeface="宋体" panose="02010600030101010101" pitchFamily="2" charset="-122"/>
            </a:endParaRPr>
          </a:p>
          <a:p>
            <a:pPr marL="984250" indent="-263525">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是对投行服务支付手续费最普遍的方式</a:t>
            </a:r>
            <a:endParaRPr lang="en-US" altLang="zh-CN" sz="1800" dirty="0">
              <a:latin typeface="宋体" panose="02010600030101010101" pitchFamily="2" charset="-122"/>
              <a:ea typeface="宋体" panose="02010600030101010101" pitchFamily="2" charset="-122"/>
            </a:endParaRPr>
          </a:p>
          <a:p>
            <a:pPr marL="803275" indent="-352425">
              <a:buFont typeface="+mj-lt"/>
              <a:buAutoNum type="arabicPeriod" startAt="3"/>
            </a:pPr>
            <a:r>
              <a:rPr lang="zh-CN" altLang="en-US" sz="1800" dirty="0">
                <a:latin typeface="宋体" panose="02010600030101010101" pitchFamily="2" charset="-122"/>
                <a:ea typeface="宋体" panose="02010600030101010101" pitchFamily="2" charset="-122"/>
              </a:rPr>
              <a:t>合约执行费用</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17</a:t>
            </a:fld>
            <a:endParaRPr lang="zh-CN" altLang="en-US"/>
          </a:p>
        </p:txBody>
      </p:sp>
    </p:spTree>
    <p:extLst>
      <p:ext uri="{BB962C8B-B14F-4D97-AF65-F5344CB8AC3E}">
        <p14:creationId xmlns:p14="http://schemas.microsoft.com/office/powerpoint/2010/main" val="2346050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投资银行在并购中的作用</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10000"/>
              </a:lnSpc>
            </a:pPr>
            <a:r>
              <a:rPr lang="zh-CN" altLang="en-US" sz="1800" dirty="0">
                <a:latin typeface="宋体" panose="02010600030101010101" pitchFamily="2" charset="-122"/>
                <a:ea typeface="宋体" panose="02010600030101010101" pitchFamily="2" charset="-122"/>
              </a:rPr>
              <a:t>投资银行并购业务的收费</a:t>
            </a:r>
            <a:endParaRPr lang="en-US" altLang="zh-CN" sz="1800" dirty="0">
              <a:latin typeface="宋体" panose="02010600030101010101" pitchFamily="2" charset="-122"/>
              <a:ea typeface="宋体" panose="02010600030101010101" pitchFamily="2" charset="-122"/>
            </a:endParaRPr>
          </a:p>
          <a:p>
            <a:pPr marL="630238" indent="-360363">
              <a:lnSpc>
                <a:spcPct val="110000"/>
              </a:lnSpc>
              <a:buSzPct val="70000"/>
              <a:buFont typeface="Wingdings" pitchFamily="2" charset="2"/>
              <a:buChar char="p"/>
            </a:pPr>
            <a:r>
              <a:rPr lang="zh-CN" altLang="en-US" sz="1800" dirty="0">
                <a:latin typeface="宋体" panose="02010600030101010101" pitchFamily="2" charset="-122"/>
                <a:ea typeface="宋体" panose="02010600030101010101" pitchFamily="2" charset="-122"/>
              </a:rPr>
              <a:t>按照计费方式划分</a:t>
            </a:r>
            <a:endParaRPr lang="en-US" altLang="zh-CN" sz="1800" dirty="0">
              <a:latin typeface="宋体" panose="02010600030101010101" pitchFamily="2" charset="-122"/>
              <a:ea typeface="宋体" panose="02010600030101010101" pitchFamily="2" charset="-122"/>
            </a:endParaRPr>
          </a:p>
          <a:p>
            <a:pPr marL="803275" indent="-263525">
              <a:lnSpc>
                <a:spcPct val="110000"/>
              </a:lnSpc>
              <a:buFont typeface="+mj-lt"/>
              <a:buAutoNum type="arabicPeriod"/>
            </a:pPr>
            <a:r>
              <a:rPr lang="zh-CN" altLang="en-US" sz="1800" dirty="0">
                <a:latin typeface="宋体" panose="02010600030101010101" pitchFamily="2" charset="-122"/>
                <a:ea typeface="宋体" panose="02010600030101010101" pitchFamily="2" charset="-122"/>
              </a:rPr>
              <a:t>固定比例佣金</a:t>
            </a:r>
            <a:endParaRPr lang="en-US" altLang="zh-CN" sz="1800" dirty="0">
              <a:latin typeface="宋体" panose="02010600030101010101" pitchFamily="2" charset="-122"/>
              <a:ea typeface="宋体" panose="02010600030101010101" pitchFamily="2" charset="-122"/>
            </a:endParaRPr>
          </a:p>
          <a:p>
            <a:pPr marL="1073150" indent="-352425">
              <a:lnSpc>
                <a:spcPct val="110000"/>
              </a:lnSpc>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无论并购交易金额多少，投行都按照某一固定比例收取佣金</a:t>
            </a:r>
            <a:endParaRPr lang="en-US" altLang="zh-CN" sz="1800" dirty="0">
              <a:latin typeface="宋体" panose="02010600030101010101" pitchFamily="2" charset="-122"/>
              <a:ea typeface="宋体" panose="02010600030101010101" pitchFamily="2" charset="-122"/>
            </a:endParaRPr>
          </a:p>
          <a:p>
            <a:pPr marL="1073150" indent="-352425">
              <a:lnSpc>
                <a:spcPct val="110000"/>
              </a:lnSpc>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固定比例的确定由投行和客户谈判确定；交易金额越大，固定比例越低</a:t>
            </a:r>
            <a:endParaRPr lang="en-US" altLang="zh-CN" sz="1800" dirty="0">
              <a:latin typeface="宋体" panose="02010600030101010101" pitchFamily="2" charset="-122"/>
              <a:ea typeface="宋体" panose="02010600030101010101" pitchFamily="2" charset="-122"/>
            </a:endParaRPr>
          </a:p>
          <a:p>
            <a:pPr marL="803275" indent="-263525">
              <a:lnSpc>
                <a:spcPct val="110000"/>
              </a:lnSpc>
              <a:buFont typeface="+mj-lt"/>
              <a:buAutoNum type="arabicPeriod" startAt="2"/>
            </a:pPr>
            <a:r>
              <a:rPr lang="zh-CN" altLang="en-US" sz="1800" dirty="0">
                <a:latin typeface="宋体" panose="02010600030101010101" pitchFamily="2" charset="-122"/>
                <a:ea typeface="宋体" panose="02010600030101010101" pitchFamily="2" charset="-122"/>
              </a:rPr>
              <a:t>累退比例佣金</a:t>
            </a:r>
            <a:endParaRPr lang="en-US" altLang="zh-CN" sz="1800" dirty="0">
              <a:latin typeface="宋体" panose="02010600030101010101" pitchFamily="2" charset="-122"/>
              <a:ea typeface="宋体" panose="02010600030101010101" pitchFamily="2" charset="-122"/>
            </a:endParaRPr>
          </a:p>
          <a:p>
            <a:pPr marL="1073150" indent="-352425">
              <a:lnSpc>
                <a:spcPct val="110000"/>
              </a:lnSpc>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投行的佣金随着交易金额的上升而按比例下降</a:t>
            </a:r>
            <a:endParaRPr lang="en-US" altLang="zh-CN" sz="1800" dirty="0">
              <a:latin typeface="宋体" panose="02010600030101010101" pitchFamily="2" charset="-122"/>
              <a:ea typeface="宋体" panose="02010600030101010101" pitchFamily="2" charset="-122"/>
            </a:endParaRPr>
          </a:p>
          <a:p>
            <a:pPr marL="1073150" indent="-352425">
              <a:lnSpc>
                <a:spcPct val="110000"/>
              </a:lnSpc>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累退比例可以通过莱曼公式计算</a:t>
            </a:r>
            <a:endParaRPr lang="en-US" altLang="zh-CN" sz="1800" dirty="0">
              <a:latin typeface="宋体" panose="02010600030101010101" pitchFamily="2" charset="-122"/>
              <a:ea typeface="宋体" panose="02010600030101010101" pitchFamily="2" charset="-122"/>
            </a:endParaRPr>
          </a:p>
          <a:p>
            <a:pPr marL="1073150" indent="-352425">
              <a:lnSpc>
                <a:spcPct val="110000"/>
              </a:lnSpc>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投行和客户可以协商交易金额等级和佣金比例</a:t>
            </a:r>
            <a:endParaRPr lang="en-US" altLang="zh-CN" sz="1800" dirty="0">
              <a:latin typeface="宋体" panose="02010600030101010101" pitchFamily="2" charset="-122"/>
              <a:ea typeface="宋体" panose="02010600030101010101" pitchFamily="2" charset="-122"/>
            </a:endParaRPr>
          </a:p>
          <a:p>
            <a:pPr marL="803275" indent="-263525">
              <a:lnSpc>
                <a:spcPct val="110000"/>
              </a:lnSpc>
              <a:buFont typeface="+mj-lt"/>
              <a:buAutoNum type="arabicPeriod" startAt="3"/>
            </a:pPr>
            <a:r>
              <a:rPr lang="zh-CN" altLang="en-US" sz="1800" dirty="0">
                <a:latin typeface="宋体" panose="02010600030101010101" pitchFamily="2" charset="-122"/>
                <a:ea typeface="宋体" panose="02010600030101010101" pitchFamily="2" charset="-122"/>
              </a:rPr>
              <a:t>累进比例佣金</a:t>
            </a:r>
            <a:endParaRPr lang="en-US" altLang="zh-CN" sz="1800" dirty="0">
              <a:latin typeface="宋体" panose="02010600030101010101" pitchFamily="2" charset="-122"/>
              <a:ea typeface="宋体" panose="02010600030101010101" pitchFamily="2" charset="-122"/>
            </a:endParaRPr>
          </a:p>
          <a:p>
            <a:pPr marL="1073150" indent="-352425">
              <a:lnSpc>
                <a:spcPct val="110000"/>
              </a:lnSpc>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投行与客户事先对并购交易所需金额做出估计，除此估计交易金额收取固定比例佣金外，如果实际发生金额低于（或高于）估计额，则给予累进比例佣金作为奖励</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18</a:t>
            </a:fld>
            <a:endParaRPr lang="zh-CN" altLang="en-US"/>
          </a:p>
        </p:txBody>
      </p:sp>
    </p:spTree>
    <p:extLst>
      <p:ext uri="{BB962C8B-B14F-4D97-AF65-F5344CB8AC3E}">
        <p14:creationId xmlns:p14="http://schemas.microsoft.com/office/powerpoint/2010/main" val="2924334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投资银行在并购中的作用</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1800" dirty="0">
                <a:latin typeface="宋体" panose="02010600030101010101" pitchFamily="2" charset="-122"/>
                <a:ea typeface="宋体" panose="02010600030101010101" pitchFamily="2" charset="-122"/>
              </a:rPr>
              <a:t>累退比例佣金例子</a:t>
            </a:r>
            <a:endParaRPr lang="en-US" altLang="zh-CN" sz="1800" dirty="0">
              <a:latin typeface="宋体" panose="02010600030101010101" pitchFamily="2" charset="-122"/>
              <a:ea typeface="宋体" panose="02010600030101010101" pitchFamily="2" charset="-122"/>
            </a:endParaRPr>
          </a:p>
          <a:p>
            <a:pPr indent="4763">
              <a:buNone/>
            </a:pPr>
            <a:r>
              <a:rPr lang="zh-CN" altLang="en-US" sz="1800" dirty="0">
                <a:latin typeface="宋体" panose="02010600030101010101" pitchFamily="2" charset="-122"/>
                <a:ea typeface="宋体" panose="02010600030101010101" pitchFamily="2" charset="-122"/>
              </a:rPr>
              <a:t>如果某一个并购项目的交易金额为</a:t>
            </a:r>
            <a:r>
              <a:rPr lang="en-US" altLang="zh-CN" sz="1800" dirty="0">
                <a:latin typeface="宋体" panose="02010600030101010101" pitchFamily="2" charset="-122"/>
                <a:ea typeface="宋体" panose="02010600030101010101" pitchFamily="2" charset="-122"/>
              </a:rPr>
              <a:t>500</a:t>
            </a:r>
            <a:r>
              <a:rPr lang="zh-CN" altLang="en-US" sz="1800" dirty="0">
                <a:latin typeface="宋体" panose="02010600030101010101" pitchFamily="2" charset="-122"/>
                <a:ea typeface="宋体" panose="02010600030101010101" pitchFamily="2" charset="-122"/>
              </a:rPr>
              <a:t>万美元，则按莱曼公式计算的佣金为</a:t>
            </a:r>
            <a:endParaRPr lang="en-US" altLang="zh-CN" sz="1800" dirty="0">
              <a:latin typeface="宋体" panose="02010600030101010101" pitchFamily="2" charset="-122"/>
              <a:ea typeface="宋体" panose="02010600030101010101" pitchFamily="2" charset="-122"/>
            </a:endParaRPr>
          </a:p>
          <a:p>
            <a:pPr indent="4763">
              <a:buNone/>
            </a:pPr>
            <a:r>
              <a:rPr lang="en-US" altLang="zh-CN" sz="1800" dirty="0">
                <a:latin typeface="宋体" panose="02010600030101010101" pitchFamily="2" charset="-122"/>
                <a:ea typeface="宋体" panose="02010600030101010101" pitchFamily="2" charset="-122"/>
              </a:rPr>
              <a:t>100</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5% + 100</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4% + 100</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 + 100</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 + 100</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1%=15 </a:t>
            </a:r>
            <a:r>
              <a:rPr lang="zh-CN" altLang="en-US" sz="1800" dirty="0">
                <a:latin typeface="宋体" panose="02010600030101010101" pitchFamily="2" charset="-122"/>
                <a:ea typeface="宋体" panose="02010600030101010101" pitchFamily="2" charset="-122"/>
              </a:rPr>
              <a:t>万美元</a:t>
            </a:r>
            <a:endParaRPr lang="en-US" altLang="zh-CN" sz="1800" dirty="0">
              <a:latin typeface="宋体" panose="02010600030101010101" pitchFamily="2" charset="-122"/>
              <a:ea typeface="宋体" panose="02010600030101010101" pitchFamily="2" charset="-122"/>
            </a:endParaRPr>
          </a:p>
          <a:p>
            <a:pPr indent="4763">
              <a:buNone/>
            </a:pPr>
            <a:endParaRPr lang="en-US" altLang="zh-CN" sz="1800" dirty="0">
              <a:latin typeface="宋体" panose="02010600030101010101" pitchFamily="2" charset="-122"/>
              <a:ea typeface="宋体" panose="02010600030101010101" pitchFamily="2" charset="-122"/>
            </a:endParaRPr>
          </a:p>
          <a:p>
            <a:pPr indent="4763">
              <a:buNone/>
            </a:pPr>
            <a:endParaRPr lang="en-US" altLang="zh-CN" sz="1800" dirty="0">
              <a:latin typeface="宋体" panose="02010600030101010101" pitchFamily="2" charset="-122"/>
              <a:ea typeface="宋体" panose="02010600030101010101" pitchFamily="2" charset="-122"/>
            </a:endParaRPr>
          </a:p>
          <a:p>
            <a:pPr indent="4763">
              <a:buNone/>
            </a:pPr>
            <a:endParaRPr lang="en-US" altLang="zh-CN" sz="1800" dirty="0">
              <a:latin typeface="宋体" panose="02010600030101010101" pitchFamily="2" charset="-122"/>
              <a:ea typeface="宋体" panose="02010600030101010101" pitchFamily="2" charset="-122"/>
            </a:endParaRPr>
          </a:p>
          <a:p>
            <a:pPr indent="4763">
              <a:buNone/>
            </a:pPr>
            <a:endParaRPr lang="en-US" altLang="zh-CN" sz="1800" dirty="0">
              <a:latin typeface="宋体" panose="02010600030101010101" pitchFamily="2" charset="-122"/>
              <a:ea typeface="宋体" panose="02010600030101010101" pitchFamily="2" charset="-122"/>
            </a:endParaRPr>
          </a:p>
          <a:p>
            <a:pPr indent="4763">
              <a:buNone/>
            </a:pPr>
            <a:endParaRPr lang="en-US" altLang="zh-CN" sz="1800" dirty="0">
              <a:latin typeface="宋体" panose="02010600030101010101" pitchFamily="2" charset="-122"/>
              <a:ea typeface="宋体" panose="02010600030101010101" pitchFamily="2" charset="-122"/>
            </a:endParaRPr>
          </a:p>
          <a:p>
            <a:pPr indent="4763">
              <a:buNone/>
            </a:pPr>
            <a:endParaRPr lang="en-US" altLang="zh-CN" sz="1800" dirty="0">
              <a:latin typeface="宋体" panose="02010600030101010101" pitchFamily="2" charset="-122"/>
              <a:ea typeface="宋体" panose="02010600030101010101" pitchFamily="2" charset="-122"/>
            </a:endParaRPr>
          </a:p>
          <a:p>
            <a:pPr indent="4763">
              <a:buNone/>
            </a:pPr>
            <a:endParaRPr lang="en-US" altLang="zh-CN" sz="1800" dirty="0">
              <a:latin typeface="宋体" panose="02010600030101010101" pitchFamily="2" charset="-122"/>
              <a:ea typeface="宋体" panose="02010600030101010101" pitchFamily="2" charset="-122"/>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累进比例佣金的例子</a:t>
            </a:r>
            <a:endPar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endParaRPr>
          </a:p>
          <a:p>
            <a:pPr marL="342900" marR="0" lvl="0" indent="4763"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如果估计收购目标公司约需</a:t>
            </a: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5000</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万美元，投资银行实际只用了</a:t>
            </a: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4900</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万美元就获得了控制权，那么就可以获得</a:t>
            </a: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1</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个百分点的奖励；如果只用了</a:t>
            </a: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4800</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万美元，就在增加</a:t>
            </a:r>
            <a:r>
              <a:rPr kumimoji="0" lang="en-US" altLang="zh-CN"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1</a:t>
            </a:r>
            <a:r>
              <a:rPr kumimoji="0" lang="zh-CN" altLang="en-US" sz="1800" b="0"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rPr>
              <a:t>个百分点。</a:t>
            </a:r>
          </a:p>
          <a:p>
            <a:pPr indent="4763">
              <a:buNone/>
            </a:pPr>
            <a:endParaRPr lang="en-US" altLang="zh-CN" sz="2400" dirty="0">
              <a:latin typeface="+mn-ea"/>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19</a:t>
            </a:fld>
            <a:endParaRPr lang="zh-CN" altLang="en-US"/>
          </a:p>
        </p:txBody>
      </p:sp>
      <p:graphicFrame>
        <p:nvGraphicFramePr>
          <p:cNvPr id="6" name="内容占位符 4">
            <a:extLst>
              <a:ext uri="{FF2B5EF4-FFF2-40B4-BE49-F238E27FC236}">
                <a16:creationId xmlns:a16="http://schemas.microsoft.com/office/drawing/2014/main" id="{02225073-D445-4773-85E9-999974394384}"/>
              </a:ext>
            </a:extLst>
          </p:cNvPr>
          <p:cNvGraphicFramePr>
            <a:graphicFrameLocks/>
          </p:cNvGraphicFramePr>
          <p:nvPr>
            <p:extLst>
              <p:ext uri="{D42A27DB-BD31-4B8C-83A1-F6EECF244321}">
                <p14:modId xmlns:p14="http://schemas.microsoft.com/office/powerpoint/2010/main" val="533174498"/>
              </p:ext>
            </p:extLst>
          </p:nvPr>
        </p:nvGraphicFramePr>
        <p:xfrm>
          <a:off x="2486891" y="2396836"/>
          <a:ext cx="6248400" cy="2225040"/>
        </p:xfrm>
        <a:graphic>
          <a:graphicData uri="http://schemas.openxmlformats.org/drawingml/2006/table">
            <a:tbl>
              <a:tblPr firstRow="1" bandRow="1">
                <a:tableStyleId>{5C22544A-7EE6-4342-B048-85BDC9FD1C3A}</a:tableStyleId>
              </a:tblPr>
              <a:tblGrid>
                <a:gridCol w="31242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tblGrid>
              <a:tr h="370840">
                <a:tc>
                  <a:txBody>
                    <a:bodyPr/>
                    <a:lstStyle/>
                    <a:p>
                      <a:pPr algn="ctr"/>
                      <a:r>
                        <a:rPr lang="zh-CN" altLang="en-US" sz="1800" dirty="0">
                          <a:latin typeface="宋体" panose="02010600030101010101" pitchFamily="2" charset="-122"/>
                          <a:ea typeface="宋体" panose="02010600030101010101" pitchFamily="2" charset="-122"/>
                        </a:rPr>
                        <a:t>金额等级</a:t>
                      </a:r>
                    </a:p>
                  </a:txBody>
                  <a:tcPr/>
                </a:tc>
                <a:tc>
                  <a:txBody>
                    <a:bodyPr/>
                    <a:lstStyle/>
                    <a:p>
                      <a:pPr algn="ctr"/>
                      <a:r>
                        <a:rPr lang="zh-CN" altLang="en-US" sz="1800" dirty="0">
                          <a:latin typeface="宋体" panose="02010600030101010101" pitchFamily="2" charset="-122"/>
                          <a:ea typeface="宋体" panose="02010600030101010101" pitchFamily="2" charset="-122"/>
                        </a:rPr>
                        <a:t>佣金比例（</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0"/>
                  </a:ext>
                </a:extLst>
              </a:tr>
              <a:tr h="370840">
                <a:tc>
                  <a:txBody>
                    <a:bodyPr/>
                    <a:lstStyle/>
                    <a:p>
                      <a:pPr algn="ct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个</a:t>
                      </a:r>
                      <a:r>
                        <a:rPr lang="en-US" altLang="zh-CN" sz="1800" dirty="0">
                          <a:latin typeface="宋体" panose="02010600030101010101" pitchFamily="2" charset="-122"/>
                          <a:ea typeface="宋体" panose="02010600030101010101" pitchFamily="2" charset="-122"/>
                        </a:rPr>
                        <a:t>100</a:t>
                      </a:r>
                      <a:r>
                        <a:rPr lang="zh-CN" altLang="en-US" sz="1800" dirty="0">
                          <a:latin typeface="宋体" panose="02010600030101010101" pitchFamily="2" charset="-122"/>
                          <a:ea typeface="宋体" panose="02010600030101010101" pitchFamily="2" charset="-122"/>
                        </a:rPr>
                        <a:t>万美元</a:t>
                      </a:r>
                    </a:p>
                  </a:txBody>
                  <a:tcPr/>
                </a:tc>
                <a:tc>
                  <a:txBody>
                    <a:bodyPr/>
                    <a:lstStyle/>
                    <a:p>
                      <a:pPr algn="ctr"/>
                      <a:r>
                        <a:rPr lang="en-US" altLang="zh-CN" sz="1800" dirty="0">
                          <a:latin typeface="宋体" panose="02010600030101010101" pitchFamily="2" charset="-122"/>
                          <a:ea typeface="宋体" panose="02010600030101010101" pitchFamily="2" charset="-122"/>
                        </a:rPr>
                        <a:t>5</a:t>
                      </a:r>
                      <a:endParaRPr lang="zh-CN" altLang="en-US" sz="18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1"/>
                  </a:ext>
                </a:extLst>
              </a:tr>
              <a:tr h="370840">
                <a:tc>
                  <a:txBody>
                    <a:bodyPr/>
                    <a:lstStyle/>
                    <a:p>
                      <a:pPr algn="ct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2 </a:t>
                      </a:r>
                      <a:r>
                        <a:rPr lang="zh-CN" altLang="en-US" sz="1800" dirty="0">
                          <a:latin typeface="宋体" panose="02010600030101010101" pitchFamily="2" charset="-122"/>
                          <a:ea typeface="宋体" panose="02010600030101010101" pitchFamily="2" charset="-122"/>
                        </a:rPr>
                        <a:t>个</a:t>
                      </a:r>
                      <a:r>
                        <a:rPr lang="en-US" altLang="zh-CN" sz="1800" dirty="0">
                          <a:latin typeface="宋体" panose="02010600030101010101" pitchFamily="2" charset="-122"/>
                          <a:ea typeface="宋体" panose="02010600030101010101" pitchFamily="2" charset="-122"/>
                        </a:rPr>
                        <a:t>100</a:t>
                      </a:r>
                      <a:r>
                        <a:rPr lang="zh-CN" altLang="en-US" sz="1800" dirty="0">
                          <a:latin typeface="宋体" panose="02010600030101010101" pitchFamily="2" charset="-122"/>
                          <a:ea typeface="宋体" panose="02010600030101010101" pitchFamily="2" charset="-122"/>
                        </a:rPr>
                        <a:t>万美元</a:t>
                      </a:r>
                    </a:p>
                  </a:txBody>
                  <a:tcPr/>
                </a:tc>
                <a:tc>
                  <a:txBody>
                    <a:bodyPr/>
                    <a:lstStyle/>
                    <a:p>
                      <a:pPr algn="ctr"/>
                      <a:r>
                        <a:rPr lang="en-US" altLang="zh-CN" sz="1800" dirty="0">
                          <a:latin typeface="宋体" panose="02010600030101010101" pitchFamily="2" charset="-122"/>
                          <a:ea typeface="宋体" panose="02010600030101010101" pitchFamily="2" charset="-122"/>
                        </a:rPr>
                        <a:t>4</a:t>
                      </a:r>
                      <a:endParaRPr lang="zh-CN" altLang="en-US" sz="18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3 </a:t>
                      </a:r>
                      <a:r>
                        <a:rPr lang="zh-CN" altLang="en-US" sz="1800" dirty="0">
                          <a:latin typeface="宋体" panose="02010600030101010101" pitchFamily="2" charset="-122"/>
                          <a:ea typeface="宋体" panose="02010600030101010101" pitchFamily="2" charset="-122"/>
                        </a:rPr>
                        <a:t>个</a:t>
                      </a:r>
                      <a:r>
                        <a:rPr lang="en-US" altLang="zh-CN" sz="1800" dirty="0">
                          <a:latin typeface="宋体" panose="02010600030101010101" pitchFamily="2" charset="-122"/>
                          <a:ea typeface="宋体" panose="02010600030101010101" pitchFamily="2" charset="-122"/>
                        </a:rPr>
                        <a:t>100</a:t>
                      </a:r>
                      <a:r>
                        <a:rPr lang="zh-CN" altLang="en-US" sz="1800" dirty="0">
                          <a:latin typeface="宋体" panose="02010600030101010101" pitchFamily="2" charset="-122"/>
                          <a:ea typeface="宋体" panose="02010600030101010101" pitchFamily="2" charset="-122"/>
                        </a:rPr>
                        <a:t>万美元</a:t>
                      </a:r>
                    </a:p>
                  </a:txBody>
                  <a:tcPr/>
                </a:tc>
                <a:tc>
                  <a:txBody>
                    <a:bodyPr/>
                    <a:lstStyle/>
                    <a:p>
                      <a:pPr algn="ctr"/>
                      <a:r>
                        <a:rPr lang="en-US" altLang="zh-CN" sz="1800" dirty="0">
                          <a:latin typeface="宋体" panose="02010600030101010101" pitchFamily="2" charset="-122"/>
                          <a:ea typeface="宋体" panose="02010600030101010101" pitchFamily="2" charset="-122"/>
                        </a:rPr>
                        <a:t>3</a:t>
                      </a:r>
                      <a:endParaRPr lang="zh-CN" altLang="en-US" sz="18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800" dirty="0">
                          <a:latin typeface="宋体" panose="02010600030101010101" pitchFamily="2" charset="-122"/>
                          <a:ea typeface="宋体" panose="02010600030101010101" pitchFamily="2" charset="-122"/>
                        </a:rPr>
                        <a:t>第</a:t>
                      </a:r>
                      <a:r>
                        <a:rPr lang="en-US" altLang="zh-CN" sz="1800" dirty="0">
                          <a:latin typeface="宋体" panose="02010600030101010101" pitchFamily="2" charset="-122"/>
                          <a:ea typeface="宋体" panose="02010600030101010101" pitchFamily="2" charset="-122"/>
                        </a:rPr>
                        <a:t>4 </a:t>
                      </a:r>
                      <a:r>
                        <a:rPr lang="zh-CN" altLang="en-US" sz="1800" dirty="0">
                          <a:latin typeface="宋体" panose="02010600030101010101" pitchFamily="2" charset="-122"/>
                          <a:ea typeface="宋体" panose="02010600030101010101" pitchFamily="2" charset="-122"/>
                        </a:rPr>
                        <a:t>个</a:t>
                      </a:r>
                      <a:r>
                        <a:rPr lang="en-US" altLang="zh-CN" sz="1800" dirty="0">
                          <a:latin typeface="宋体" panose="02010600030101010101" pitchFamily="2" charset="-122"/>
                          <a:ea typeface="宋体" panose="02010600030101010101" pitchFamily="2" charset="-122"/>
                        </a:rPr>
                        <a:t>100</a:t>
                      </a:r>
                      <a:r>
                        <a:rPr lang="zh-CN" altLang="en-US" sz="1800" dirty="0">
                          <a:latin typeface="宋体" panose="02010600030101010101" pitchFamily="2" charset="-122"/>
                          <a:ea typeface="宋体" panose="02010600030101010101" pitchFamily="2" charset="-122"/>
                        </a:rPr>
                        <a:t>万美元</a:t>
                      </a:r>
                    </a:p>
                  </a:txBody>
                  <a:tcPr/>
                </a:tc>
                <a:tc>
                  <a:txBody>
                    <a:bodyPr/>
                    <a:lstStyle/>
                    <a:p>
                      <a:pPr algn="ctr"/>
                      <a:r>
                        <a:rPr lang="en-US" altLang="zh-CN" sz="1800" dirty="0">
                          <a:latin typeface="宋体" panose="02010600030101010101" pitchFamily="2" charset="-122"/>
                          <a:ea typeface="宋体" panose="02010600030101010101" pitchFamily="2" charset="-122"/>
                        </a:rPr>
                        <a:t>2</a:t>
                      </a:r>
                      <a:endParaRPr lang="zh-CN" altLang="en-US" sz="18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4"/>
                  </a:ext>
                </a:extLst>
              </a:tr>
              <a:tr h="370840">
                <a:tc>
                  <a:txBody>
                    <a:bodyPr/>
                    <a:lstStyle/>
                    <a:p>
                      <a:pPr algn="ctr"/>
                      <a:r>
                        <a:rPr lang="zh-CN" altLang="en-US" sz="1800" dirty="0">
                          <a:latin typeface="宋体" panose="02010600030101010101" pitchFamily="2" charset="-122"/>
                          <a:ea typeface="宋体" panose="02010600030101010101" pitchFamily="2" charset="-122"/>
                        </a:rPr>
                        <a:t>超出</a:t>
                      </a:r>
                      <a:r>
                        <a:rPr lang="en-US" altLang="zh-CN" sz="1800" dirty="0">
                          <a:latin typeface="宋体" panose="02010600030101010101" pitchFamily="2" charset="-122"/>
                          <a:ea typeface="宋体" panose="02010600030101010101" pitchFamily="2" charset="-122"/>
                        </a:rPr>
                        <a:t>400</a:t>
                      </a:r>
                      <a:r>
                        <a:rPr lang="zh-CN" altLang="en-US" sz="1800" dirty="0">
                          <a:latin typeface="宋体" panose="02010600030101010101" pitchFamily="2" charset="-122"/>
                          <a:ea typeface="宋体" panose="02010600030101010101" pitchFamily="2" charset="-122"/>
                        </a:rPr>
                        <a:t>万美元的部分</a:t>
                      </a:r>
                    </a:p>
                  </a:txBody>
                  <a:tcPr/>
                </a:tc>
                <a:tc>
                  <a:txBody>
                    <a:bodyPr/>
                    <a:lstStyle/>
                    <a:p>
                      <a:pPr algn="ctr"/>
                      <a:r>
                        <a:rPr lang="en-US" altLang="zh-CN" sz="1800" dirty="0">
                          <a:latin typeface="宋体" panose="02010600030101010101" pitchFamily="2" charset="-122"/>
                          <a:ea typeface="宋体" panose="02010600030101010101" pitchFamily="2" charset="-122"/>
                        </a:rPr>
                        <a:t>1</a:t>
                      </a:r>
                      <a:endParaRPr lang="zh-CN" altLang="en-US" sz="1800" dirty="0">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9082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第八讲：公司并购业务（二）</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solidFill>
                  <a:schemeClr val="bg1">
                    <a:lumMod val="65000"/>
                  </a:schemeClr>
                </a:solidFill>
                <a:latin typeface="宋体" panose="02010600030101010101" pitchFamily="2" charset="-122"/>
                <a:ea typeface="宋体" panose="02010600030101010101" pitchFamily="2" charset="-122"/>
              </a:rPr>
              <a:t>公司兼并与收购的概念和分类</a:t>
            </a:r>
            <a:endParaRPr lang="en-US" altLang="zh-CN" sz="2400" dirty="0">
              <a:solidFill>
                <a:schemeClr val="bg1">
                  <a:lumMod val="65000"/>
                </a:schemeClr>
              </a:solidFill>
              <a:latin typeface="宋体" panose="02010600030101010101" pitchFamily="2" charset="-122"/>
              <a:ea typeface="宋体" panose="02010600030101010101" pitchFamily="2" charset="-122"/>
            </a:endParaRPr>
          </a:p>
          <a:p>
            <a:r>
              <a:rPr lang="zh-CN" altLang="en-US" sz="2400" dirty="0">
                <a:solidFill>
                  <a:schemeClr val="bg1">
                    <a:lumMod val="65000"/>
                  </a:schemeClr>
                </a:solidFill>
                <a:latin typeface="宋体" panose="02010600030101010101" pitchFamily="2" charset="-122"/>
                <a:ea typeface="宋体" panose="02010600030101010101" pitchFamily="2" charset="-122"/>
              </a:rPr>
              <a:t>企业并购的动因与效应</a:t>
            </a:r>
            <a:endParaRPr lang="en-US" altLang="zh-CN" sz="2400" dirty="0">
              <a:solidFill>
                <a:schemeClr val="bg1">
                  <a:lumMod val="65000"/>
                </a:schemeClr>
              </a:solidFill>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公司并购的程序</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投资银行在并购过程中的作用</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反并购策略</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a:t>
            </a:fld>
            <a:endParaRPr lang="zh-CN" altLang="en-US"/>
          </a:p>
        </p:txBody>
      </p:sp>
    </p:spTree>
    <p:extLst>
      <p:ext uri="{BB962C8B-B14F-4D97-AF65-F5344CB8AC3E}">
        <p14:creationId xmlns:p14="http://schemas.microsoft.com/office/powerpoint/2010/main" val="1760867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投资银行在并购中的作用</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r>
              <a:rPr lang="zh-CN" altLang="en-US" sz="1800" dirty="0">
                <a:latin typeface="宋体" panose="02010600030101010101" pitchFamily="2" charset="-122"/>
                <a:ea typeface="宋体" panose="02010600030101010101" pitchFamily="2" charset="-122"/>
              </a:rPr>
              <a:t>投资银行并购业务的收费</a:t>
            </a:r>
            <a:endParaRPr lang="en-US" altLang="zh-CN" sz="1800" dirty="0">
              <a:latin typeface="宋体" panose="02010600030101010101" pitchFamily="2" charset="-122"/>
              <a:ea typeface="宋体" panose="02010600030101010101" pitchFamily="2" charset="-122"/>
            </a:endParaRPr>
          </a:p>
          <a:p>
            <a:pPr marL="539750" indent="-360363">
              <a:buSzPct val="70000"/>
              <a:buFont typeface="Wingdings" pitchFamily="2" charset="2"/>
              <a:buChar char="p"/>
            </a:pPr>
            <a:r>
              <a:rPr lang="zh-CN" altLang="en-US" sz="1800" dirty="0">
                <a:latin typeface="宋体" panose="02010600030101010101" pitchFamily="2" charset="-122"/>
                <a:ea typeface="宋体" panose="02010600030101010101" pitchFamily="2" charset="-122"/>
              </a:rPr>
              <a:t>杠杆收购的收费</a:t>
            </a:r>
            <a:endParaRPr lang="en-US" altLang="zh-CN" sz="1800" dirty="0">
              <a:latin typeface="宋体" panose="02010600030101010101" pitchFamily="2" charset="-122"/>
              <a:ea typeface="宋体" panose="02010600030101010101" pitchFamily="2" charset="-122"/>
            </a:endParaRPr>
          </a:p>
          <a:p>
            <a:pPr marL="803275" indent="-263525">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杠杆收购目标公司的资金主要是通过银行借贷或发行“垃圾债券”取得的</a:t>
            </a:r>
            <a:endParaRPr lang="en-US" altLang="zh-CN" sz="1800" dirty="0">
              <a:latin typeface="宋体" panose="02010600030101010101" pitchFamily="2" charset="-122"/>
              <a:ea typeface="宋体" panose="02010600030101010101" pitchFamily="2" charset="-122"/>
            </a:endParaRPr>
          </a:p>
          <a:p>
            <a:pPr marL="803275" indent="-263525">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投行根据这种购买者主要使用债务资金并且要求保密的特点，可以从四个方面去开展工作并收取费用</a:t>
            </a:r>
            <a:endParaRPr lang="en-US" altLang="zh-CN" sz="1800" dirty="0">
              <a:latin typeface="宋体" panose="02010600030101010101" pitchFamily="2" charset="-122"/>
              <a:ea typeface="宋体" panose="02010600030101010101" pitchFamily="2" charset="-122"/>
            </a:endParaRPr>
          </a:p>
          <a:p>
            <a:pPr marL="1163638" indent="-269875">
              <a:buFont typeface="+mj-lt"/>
              <a:buAutoNum type="arabicPeriod"/>
            </a:pPr>
            <a:r>
              <a:rPr lang="zh-CN" altLang="en-US" sz="1800" dirty="0">
                <a:latin typeface="宋体" panose="02010600030101010101" pitchFamily="2" charset="-122"/>
                <a:ea typeface="宋体" panose="02010600030101010101" pitchFamily="2" charset="-122"/>
              </a:rPr>
              <a:t>提出收购与买进的意见及计划； </a:t>
            </a:r>
            <a:endParaRPr lang="en-US" altLang="zh-CN" sz="1800" dirty="0">
              <a:latin typeface="宋体" panose="02010600030101010101" pitchFamily="2" charset="-122"/>
              <a:ea typeface="宋体" panose="02010600030101010101" pitchFamily="2" charset="-122"/>
            </a:endParaRPr>
          </a:p>
          <a:p>
            <a:pPr marL="1163638" indent="-269875">
              <a:buFont typeface="+mj-lt"/>
              <a:buAutoNum type="arabicPeriod"/>
            </a:pPr>
            <a:r>
              <a:rPr lang="zh-CN" altLang="en-US" sz="1800" dirty="0">
                <a:latin typeface="宋体" panose="02010600030101010101" pitchFamily="2" charset="-122"/>
                <a:ea typeface="宋体" panose="02010600030101010101" pitchFamily="2" charset="-122"/>
              </a:rPr>
              <a:t>安排资金筹措；</a:t>
            </a:r>
            <a:endParaRPr lang="en-US" altLang="zh-CN" sz="1800" dirty="0">
              <a:latin typeface="宋体" panose="02010600030101010101" pitchFamily="2" charset="-122"/>
              <a:ea typeface="宋体" panose="02010600030101010101" pitchFamily="2" charset="-122"/>
            </a:endParaRPr>
          </a:p>
          <a:p>
            <a:pPr marL="1163638" indent="-269875">
              <a:buFont typeface="+mj-lt"/>
              <a:buAutoNum type="arabicPeriod"/>
            </a:pPr>
            <a:r>
              <a:rPr lang="zh-CN" altLang="en-US" sz="1800" dirty="0">
                <a:latin typeface="宋体" panose="02010600030101010101" pitchFamily="2" charset="-122"/>
                <a:ea typeface="宋体" panose="02010600030101010101" pitchFamily="2" charset="-122"/>
              </a:rPr>
              <a:t>安排过渡性融资</a:t>
            </a:r>
            <a:endParaRPr lang="en-US" altLang="zh-CN" sz="1800" dirty="0">
              <a:latin typeface="宋体" panose="02010600030101010101" pitchFamily="2" charset="-122"/>
              <a:ea typeface="宋体" panose="02010600030101010101" pitchFamily="2" charset="-122"/>
            </a:endParaRPr>
          </a:p>
          <a:p>
            <a:pPr marL="1163638" indent="-269875">
              <a:buNone/>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桥式筹措，长期债务资金筹措完成前的临时资金借贷</a:t>
            </a:r>
            <a:endParaRPr lang="en-US" altLang="zh-CN" sz="1800" dirty="0">
              <a:latin typeface="宋体" panose="02010600030101010101" pitchFamily="2" charset="-122"/>
              <a:ea typeface="宋体" panose="02010600030101010101" pitchFamily="2" charset="-122"/>
            </a:endParaRPr>
          </a:p>
          <a:p>
            <a:pPr marL="1163638" indent="-269875">
              <a:buFont typeface="+mj-lt"/>
              <a:buAutoNum type="arabicPeriod" startAt="4"/>
            </a:pPr>
            <a:r>
              <a:rPr lang="zh-CN" altLang="en-US" sz="1800" dirty="0">
                <a:latin typeface="宋体" panose="02010600030101010101" pitchFamily="2" charset="-122"/>
                <a:ea typeface="宋体" panose="02010600030101010101" pitchFamily="2" charset="-122"/>
              </a:rPr>
              <a:t>其他咨询费用</a:t>
            </a:r>
            <a:endParaRPr lang="en-US" altLang="zh-CN" sz="1800" dirty="0">
              <a:latin typeface="宋体" panose="02010600030101010101" pitchFamily="2" charset="-122"/>
              <a:ea typeface="宋体" panose="02010600030101010101" pitchFamily="2" charset="-122"/>
            </a:endParaRPr>
          </a:p>
          <a:p>
            <a:pPr marL="1163638" indent="-269875">
              <a:buNone/>
            </a:pP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投行对收购或兼并目标公司做评估和提供公平意见而收取费用</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20</a:t>
            </a:fld>
            <a:endParaRPr lang="zh-CN" altLang="en-US"/>
          </a:p>
        </p:txBody>
      </p:sp>
    </p:spTree>
    <p:extLst>
      <p:ext uri="{BB962C8B-B14F-4D97-AF65-F5344CB8AC3E}">
        <p14:creationId xmlns:p14="http://schemas.microsoft.com/office/powerpoint/2010/main" val="2393083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反并购策略</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21</a:t>
            </a:fld>
            <a:endParaRPr lang="zh-CN" altLang="en-US"/>
          </a:p>
        </p:txBody>
      </p:sp>
      <p:grpSp>
        <p:nvGrpSpPr>
          <p:cNvPr id="8" name="组合 7">
            <a:extLst>
              <a:ext uri="{FF2B5EF4-FFF2-40B4-BE49-F238E27FC236}">
                <a16:creationId xmlns:a16="http://schemas.microsoft.com/office/drawing/2014/main" id="{F291E046-C13C-448C-A49D-568F3DBB3D15}"/>
              </a:ext>
            </a:extLst>
          </p:cNvPr>
          <p:cNvGrpSpPr/>
          <p:nvPr/>
        </p:nvGrpSpPr>
        <p:grpSpPr>
          <a:xfrm>
            <a:off x="2805545" y="1239982"/>
            <a:ext cx="5905211" cy="4928141"/>
            <a:chOff x="2093161" y="1341438"/>
            <a:chExt cx="5453814" cy="4391025"/>
          </a:xfrm>
        </p:grpSpPr>
        <p:sp>
          <p:nvSpPr>
            <p:cNvPr id="9" name="矩形 8">
              <a:extLst>
                <a:ext uri="{FF2B5EF4-FFF2-40B4-BE49-F238E27FC236}">
                  <a16:creationId xmlns:a16="http://schemas.microsoft.com/office/drawing/2014/main" id="{848E411F-A00E-405E-92F9-9A7CD7D37917}"/>
                </a:ext>
              </a:extLst>
            </p:cNvPr>
            <p:cNvSpPr/>
            <p:nvPr/>
          </p:nvSpPr>
          <p:spPr>
            <a:xfrm>
              <a:off x="2143108" y="1357298"/>
              <a:ext cx="2304256" cy="290752"/>
            </a:xfrm>
            <a:prstGeom prst="rect">
              <a:avLst/>
            </a:prstGeom>
            <a:solidFill>
              <a:schemeClr val="accent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1">
              <a:schemeClr val="accent2"/>
            </a:lnRef>
            <a:fillRef idx="3">
              <a:schemeClr val="accent2"/>
            </a:fillRef>
            <a:effectRef idx="2">
              <a:schemeClr val="accent2"/>
            </a:effectRef>
            <a:fontRef idx="minor">
              <a:schemeClr val="lt1"/>
            </a:fontRef>
          </p:style>
          <p:txBody>
            <a:bodyPr>
              <a:spAutoFit/>
            </a:bodyPr>
            <a:lstStyle/>
            <a:p>
              <a:pPr>
                <a:lnSpc>
                  <a:spcPct val="80000"/>
                </a:lnSpc>
                <a:defRPr/>
              </a:pPr>
              <a:r>
                <a:rPr lang="zh-CN" altLang="en-US" dirty="0">
                  <a:solidFill>
                    <a:schemeClr val="tx1"/>
                  </a:solidFill>
                  <a:latin typeface="宋体" panose="02010600030101010101" pitchFamily="2" charset="-122"/>
                  <a:ea typeface="宋体" panose="02010600030101010101" pitchFamily="2" charset="-122"/>
                </a:rPr>
                <a:t>事先预防策略</a:t>
              </a:r>
            </a:p>
          </p:txBody>
        </p:sp>
        <p:sp>
          <p:nvSpPr>
            <p:cNvPr id="10" name="矩形 9">
              <a:extLst>
                <a:ext uri="{FF2B5EF4-FFF2-40B4-BE49-F238E27FC236}">
                  <a16:creationId xmlns:a16="http://schemas.microsoft.com/office/drawing/2014/main" id="{2E8E728D-F392-499C-A528-E7EE9D441DE9}"/>
                </a:ext>
              </a:extLst>
            </p:cNvPr>
            <p:cNvSpPr/>
            <p:nvPr/>
          </p:nvSpPr>
          <p:spPr>
            <a:xfrm>
              <a:off x="2123728" y="1988840"/>
              <a:ext cx="2304256" cy="290752"/>
            </a:xfrm>
            <a:prstGeom prst="rect">
              <a:avLst/>
            </a:prstGeom>
            <a:solidFill>
              <a:schemeClr val="accent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nSpc>
                  <a:spcPct val="80000"/>
                </a:lnSpc>
                <a:defRPr/>
              </a:pPr>
              <a:r>
                <a:rPr lang="zh-CN" altLang="en-US" dirty="0">
                  <a:latin typeface="宋体" panose="02010600030101010101" pitchFamily="2" charset="-122"/>
                  <a:ea typeface="宋体" panose="02010600030101010101" pitchFamily="2" charset="-122"/>
                </a:rPr>
                <a:t>管理层防卫策略</a:t>
              </a:r>
            </a:p>
          </p:txBody>
        </p:sp>
        <p:sp>
          <p:nvSpPr>
            <p:cNvPr id="11" name="矩形 61">
              <a:extLst>
                <a:ext uri="{FF2B5EF4-FFF2-40B4-BE49-F238E27FC236}">
                  <a16:creationId xmlns:a16="http://schemas.microsoft.com/office/drawing/2014/main" id="{E818BB0A-D17E-41D6-8FD7-95F7AC2775AD}"/>
                </a:ext>
              </a:extLst>
            </p:cNvPr>
            <p:cNvSpPr>
              <a:spLocks noChangeArrowheads="1"/>
            </p:cNvSpPr>
            <p:nvPr/>
          </p:nvSpPr>
          <p:spPr bwMode="auto">
            <a:xfrm>
              <a:off x="5364163" y="1341438"/>
              <a:ext cx="1655762" cy="342061"/>
            </a:xfrm>
            <a:prstGeom prst="rect">
              <a:avLst/>
            </a:prstGeom>
            <a:solidFill>
              <a:srgbClr val="92D050"/>
            </a:solidFill>
            <a:ln w="9525">
              <a:noFill/>
              <a:miter lim="800000"/>
              <a:headEnd/>
              <a:tailEnd/>
            </a:ln>
          </p:spPr>
          <p:txBody>
            <a:bodyPr>
              <a:spAutoFit/>
            </a:bodyPr>
            <a:lstStyle/>
            <a:p>
              <a:r>
                <a:rPr lang="zh-CN" altLang="en-US" dirty="0">
                  <a:latin typeface="宋体" panose="02010600030101010101" pitchFamily="2" charset="-122"/>
                  <a:ea typeface="宋体" panose="02010600030101010101" pitchFamily="2" charset="-122"/>
                </a:rPr>
                <a:t>金降落伞策略</a:t>
              </a:r>
            </a:p>
          </p:txBody>
        </p:sp>
        <p:sp>
          <p:nvSpPr>
            <p:cNvPr id="12" name="矩形 62">
              <a:extLst>
                <a:ext uri="{FF2B5EF4-FFF2-40B4-BE49-F238E27FC236}">
                  <a16:creationId xmlns:a16="http://schemas.microsoft.com/office/drawing/2014/main" id="{06FE8E9B-D9F8-4556-8B98-4F4A0B357BBB}"/>
                </a:ext>
              </a:extLst>
            </p:cNvPr>
            <p:cNvSpPr>
              <a:spLocks noChangeArrowheads="1"/>
            </p:cNvSpPr>
            <p:nvPr/>
          </p:nvSpPr>
          <p:spPr bwMode="auto">
            <a:xfrm>
              <a:off x="5363279" y="1916113"/>
              <a:ext cx="1667905" cy="342061"/>
            </a:xfrm>
            <a:prstGeom prst="rect">
              <a:avLst/>
            </a:prstGeom>
            <a:solidFill>
              <a:srgbClr val="92D050"/>
            </a:solidFill>
            <a:ln w="9525">
              <a:noFill/>
              <a:miter lim="800000"/>
              <a:headEnd/>
              <a:tailEnd/>
            </a:ln>
          </p:spPr>
          <p:txBody>
            <a:bodyPr wrap="square">
              <a:spAutoFit/>
            </a:bodyPr>
            <a:lstStyle/>
            <a:p>
              <a:r>
                <a:rPr lang="zh-CN" altLang="en-US" dirty="0">
                  <a:latin typeface="宋体" panose="02010600030101010101" pitchFamily="2" charset="-122"/>
                  <a:ea typeface="宋体" panose="02010600030101010101" pitchFamily="2" charset="-122"/>
                </a:rPr>
                <a:t>银降落伞策略 </a:t>
              </a:r>
            </a:p>
          </p:txBody>
        </p:sp>
        <p:sp>
          <p:nvSpPr>
            <p:cNvPr id="13" name="矩形 63">
              <a:extLst>
                <a:ext uri="{FF2B5EF4-FFF2-40B4-BE49-F238E27FC236}">
                  <a16:creationId xmlns:a16="http://schemas.microsoft.com/office/drawing/2014/main" id="{CF45A22F-F3C9-4145-B91A-A657468908E7}"/>
                </a:ext>
              </a:extLst>
            </p:cNvPr>
            <p:cNvSpPr>
              <a:spLocks noChangeArrowheads="1"/>
            </p:cNvSpPr>
            <p:nvPr/>
          </p:nvSpPr>
          <p:spPr bwMode="auto">
            <a:xfrm>
              <a:off x="5364163" y="2482850"/>
              <a:ext cx="1655762" cy="342061"/>
            </a:xfrm>
            <a:prstGeom prst="rect">
              <a:avLst/>
            </a:prstGeom>
            <a:solidFill>
              <a:srgbClr val="92D050"/>
            </a:solidFill>
            <a:ln w="9525">
              <a:noFill/>
              <a:miter lim="800000"/>
              <a:headEnd/>
              <a:tailEnd/>
            </a:ln>
          </p:spPr>
          <p:txBody>
            <a:bodyPr>
              <a:spAutoFit/>
            </a:bodyPr>
            <a:lstStyle/>
            <a:p>
              <a:r>
                <a:rPr lang="zh-CN" altLang="en-US" dirty="0">
                  <a:latin typeface="宋体" panose="02010600030101010101" pitchFamily="2" charset="-122"/>
                  <a:ea typeface="宋体" panose="02010600030101010101" pitchFamily="2" charset="-122"/>
                </a:rPr>
                <a:t>锡降落伞策略</a:t>
              </a:r>
            </a:p>
          </p:txBody>
        </p:sp>
        <p:sp>
          <p:nvSpPr>
            <p:cNvPr id="14" name="矩形 13">
              <a:extLst>
                <a:ext uri="{FF2B5EF4-FFF2-40B4-BE49-F238E27FC236}">
                  <a16:creationId xmlns:a16="http://schemas.microsoft.com/office/drawing/2014/main" id="{E841976C-1032-439A-B4E1-6480FA00045A}"/>
                </a:ext>
              </a:extLst>
            </p:cNvPr>
            <p:cNvSpPr/>
            <p:nvPr/>
          </p:nvSpPr>
          <p:spPr>
            <a:xfrm>
              <a:off x="2093161" y="2708920"/>
              <a:ext cx="2353541" cy="342061"/>
            </a:xfrm>
            <a:prstGeom prst="rect">
              <a:avLst/>
            </a:prstGeom>
            <a:solidFill>
              <a:schemeClr val="accent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a:spAutoFit/>
            </a:bodyPr>
            <a:lstStyle/>
            <a:p>
              <a:pPr>
                <a:defRPr/>
              </a:pPr>
              <a:r>
                <a:rPr lang="zh-CN" altLang="en-US" dirty="0">
                  <a:latin typeface="宋体" panose="02010600030101010101" pitchFamily="2" charset="-122"/>
                  <a:ea typeface="宋体" panose="02010600030101010101" pitchFamily="2" charset="-122"/>
                </a:rPr>
                <a:t>保持公司控制权策略</a:t>
              </a:r>
            </a:p>
          </p:txBody>
        </p:sp>
        <p:sp>
          <p:nvSpPr>
            <p:cNvPr id="15" name="矩形 14">
              <a:extLst>
                <a:ext uri="{FF2B5EF4-FFF2-40B4-BE49-F238E27FC236}">
                  <a16:creationId xmlns:a16="http://schemas.microsoft.com/office/drawing/2014/main" id="{5CE6E6B2-0F25-4137-BC39-7B540A82FC89}"/>
                </a:ext>
              </a:extLst>
            </p:cNvPr>
            <p:cNvSpPr/>
            <p:nvPr/>
          </p:nvSpPr>
          <p:spPr>
            <a:xfrm>
              <a:off x="2123728" y="3501008"/>
              <a:ext cx="2304256" cy="316406"/>
            </a:xfrm>
            <a:prstGeom prst="rect">
              <a:avLst/>
            </a:prstGeom>
            <a:solidFill>
              <a:schemeClr val="accent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nSpc>
                  <a:spcPct val="90000"/>
                </a:lnSpc>
                <a:defRPr/>
              </a:pPr>
              <a:r>
                <a:rPr lang="zh-CN" altLang="en-US" dirty="0">
                  <a:latin typeface="宋体" panose="02010600030101010101" pitchFamily="2" charset="-122"/>
                  <a:ea typeface="宋体" panose="02010600030101010101" pitchFamily="2" charset="-122"/>
                </a:rPr>
                <a:t>毒药丸策略</a:t>
              </a:r>
            </a:p>
          </p:txBody>
        </p:sp>
        <p:sp>
          <p:nvSpPr>
            <p:cNvPr id="16" name="矩形 15">
              <a:extLst>
                <a:ext uri="{FF2B5EF4-FFF2-40B4-BE49-F238E27FC236}">
                  <a16:creationId xmlns:a16="http://schemas.microsoft.com/office/drawing/2014/main" id="{EB1DFE9E-81DE-4BD4-BFFB-63358695B89D}"/>
                </a:ext>
              </a:extLst>
            </p:cNvPr>
            <p:cNvSpPr/>
            <p:nvPr/>
          </p:nvSpPr>
          <p:spPr>
            <a:xfrm>
              <a:off x="2123728" y="4221088"/>
              <a:ext cx="2304256" cy="290752"/>
            </a:xfrm>
            <a:prstGeom prst="rect">
              <a:avLst/>
            </a:prstGeom>
            <a:solidFill>
              <a:schemeClr val="accent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nSpc>
                  <a:spcPct val="80000"/>
                </a:lnSpc>
                <a:defRPr/>
              </a:pPr>
              <a:r>
                <a:rPr lang="zh-CN" altLang="en-US" dirty="0">
                  <a:latin typeface="宋体" panose="02010600030101010101" pitchFamily="2" charset="-122"/>
                  <a:ea typeface="宋体" panose="02010600030101010101" pitchFamily="2" charset="-122"/>
                </a:rPr>
                <a:t>白衣骑士策略</a:t>
              </a:r>
            </a:p>
          </p:txBody>
        </p:sp>
        <p:sp>
          <p:nvSpPr>
            <p:cNvPr id="17" name="矩形 16">
              <a:extLst>
                <a:ext uri="{FF2B5EF4-FFF2-40B4-BE49-F238E27FC236}">
                  <a16:creationId xmlns:a16="http://schemas.microsoft.com/office/drawing/2014/main" id="{7625D4FA-F355-4B66-9125-29E9F4EBAB3B}"/>
                </a:ext>
              </a:extLst>
            </p:cNvPr>
            <p:cNvSpPr/>
            <p:nvPr/>
          </p:nvSpPr>
          <p:spPr>
            <a:xfrm>
              <a:off x="2123728" y="4962654"/>
              <a:ext cx="2304256" cy="290752"/>
            </a:xfrm>
            <a:prstGeom prst="rect">
              <a:avLst/>
            </a:prstGeom>
            <a:solidFill>
              <a:schemeClr val="accent2">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nSpc>
                  <a:spcPct val="80000"/>
                </a:lnSpc>
                <a:defRPr/>
              </a:pPr>
              <a:r>
                <a:rPr lang="zh-CN" altLang="en-US" dirty="0">
                  <a:latin typeface="宋体" panose="02010600030101010101" pitchFamily="2" charset="-122"/>
                  <a:ea typeface="宋体" panose="02010600030101010101" pitchFamily="2" charset="-122"/>
                </a:rPr>
                <a:t>股票交易策略</a:t>
              </a:r>
            </a:p>
          </p:txBody>
        </p:sp>
        <p:sp>
          <p:nvSpPr>
            <p:cNvPr id="18" name="矩形 68">
              <a:extLst>
                <a:ext uri="{FF2B5EF4-FFF2-40B4-BE49-F238E27FC236}">
                  <a16:creationId xmlns:a16="http://schemas.microsoft.com/office/drawing/2014/main" id="{038E2D63-95A8-4B8A-B2DE-72E48014EC20}"/>
                </a:ext>
              </a:extLst>
            </p:cNvPr>
            <p:cNvSpPr>
              <a:spLocks noChangeArrowheads="1"/>
            </p:cNvSpPr>
            <p:nvPr/>
          </p:nvSpPr>
          <p:spPr bwMode="auto">
            <a:xfrm>
              <a:off x="5508625" y="4292600"/>
              <a:ext cx="2016125" cy="342061"/>
            </a:xfrm>
            <a:prstGeom prst="rect">
              <a:avLst/>
            </a:prstGeom>
            <a:solidFill>
              <a:srgbClr val="92D050"/>
            </a:solidFill>
            <a:ln w="9525">
              <a:noFill/>
              <a:miter lim="800000"/>
              <a:headEnd/>
              <a:tailEnd/>
            </a:ln>
          </p:spPr>
          <p:txBody>
            <a:bodyPr>
              <a:spAutoFit/>
            </a:bodyPr>
            <a:lstStyle/>
            <a:p>
              <a:r>
                <a:rPr lang="zh-CN" altLang="en-US" dirty="0">
                  <a:latin typeface="宋体" panose="02010600030101010101" pitchFamily="2" charset="-122"/>
                  <a:ea typeface="宋体" panose="02010600030101010101" pitchFamily="2" charset="-122"/>
                </a:rPr>
                <a:t>股票回购</a:t>
              </a:r>
            </a:p>
          </p:txBody>
        </p:sp>
        <p:sp>
          <p:nvSpPr>
            <p:cNvPr id="19" name="矩形 69">
              <a:extLst>
                <a:ext uri="{FF2B5EF4-FFF2-40B4-BE49-F238E27FC236}">
                  <a16:creationId xmlns:a16="http://schemas.microsoft.com/office/drawing/2014/main" id="{3B852675-270A-49F3-967D-E114A31C0569}"/>
                </a:ext>
              </a:extLst>
            </p:cNvPr>
            <p:cNvSpPr>
              <a:spLocks noChangeArrowheads="1"/>
            </p:cNvSpPr>
            <p:nvPr/>
          </p:nvSpPr>
          <p:spPr bwMode="auto">
            <a:xfrm>
              <a:off x="5508626" y="4859338"/>
              <a:ext cx="2035379" cy="342061"/>
            </a:xfrm>
            <a:prstGeom prst="rect">
              <a:avLst/>
            </a:prstGeom>
            <a:solidFill>
              <a:srgbClr val="92D050"/>
            </a:solidFill>
            <a:ln w="9525">
              <a:noFill/>
              <a:miter lim="800000"/>
              <a:headEnd/>
              <a:tailEnd/>
            </a:ln>
          </p:spPr>
          <p:txBody>
            <a:bodyPr wrap="square">
              <a:spAutoFit/>
            </a:bodyPr>
            <a:lstStyle/>
            <a:p>
              <a:r>
                <a:rPr lang="zh-CN" altLang="en-US" dirty="0">
                  <a:latin typeface="宋体" panose="02010600030101010101" pitchFamily="2" charset="-122"/>
                  <a:ea typeface="宋体" panose="02010600030101010101" pitchFamily="2" charset="-122"/>
                </a:rPr>
                <a:t>死亡换股</a:t>
              </a:r>
            </a:p>
          </p:txBody>
        </p:sp>
        <p:sp>
          <p:nvSpPr>
            <p:cNvPr id="20" name="矩形 70">
              <a:extLst>
                <a:ext uri="{FF2B5EF4-FFF2-40B4-BE49-F238E27FC236}">
                  <a16:creationId xmlns:a16="http://schemas.microsoft.com/office/drawing/2014/main" id="{5BAE3243-4262-4200-AD77-5D3A0031AEEF}"/>
                </a:ext>
              </a:extLst>
            </p:cNvPr>
            <p:cNvSpPr>
              <a:spLocks noChangeArrowheads="1"/>
            </p:cNvSpPr>
            <p:nvPr/>
          </p:nvSpPr>
          <p:spPr bwMode="auto">
            <a:xfrm>
              <a:off x="5508625" y="5373688"/>
              <a:ext cx="2038350" cy="342061"/>
            </a:xfrm>
            <a:prstGeom prst="rect">
              <a:avLst/>
            </a:prstGeom>
            <a:solidFill>
              <a:srgbClr val="92D050"/>
            </a:solidFill>
            <a:ln w="9525">
              <a:noFill/>
              <a:miter lim="800000"/>
              <a:headEnd/>
              <a:tailEnd/>
            </a:ln>
          </p:spPr>
          <p:txBody>
            <a:bodyPr>
              <a:spAutoFit/>
            </a:bodyPr>
            <a:lstStyle/>
            <a:p>
              <a:r>
                <a:rPr lang="zh-CN" altLang="en-US" dirty="0">
                  <a:latin typeface="宋体" panose="02010600030101010101" pitchFamily="2" charset="-122"/>
                  <a:ea typeface="宋体" panose="02010600030101010101" pitchFamily="2" charset="-122"/>
                </a:rPr>
                <a:t>管理层收购</a:t>
              </a:r>
              <a:r>
                <a:rPr lang="en-US" altLang="zh-CN" dirty="0">
                  <a:latin typeface="宋体" panose="02010600030101010101" pitchFamily="2" charset="-122"/>
                  <a:ea typeface="宋体" panose="02010600030101010101" pitchFamily="2" charset="-122"/>
                </a:rPr>
                <a:t>(MBO)</a:t>
              </a:r>
              <a:endParaRPr lang="zh-CN" altLang="en-US" dirty="0">
                <a:latin typeface="宋体" panose="02010600030101010101" pitchFamily="2" charset="-122"/>
                <a:ea typeface="宋体" panose="02010600030101010101" pitchFamily="2" charset="-122"/>
              </a:endParaRPr>
            </a:p>
          </p:txBody>
        </p:sp>
        <p:sp>
          <p:nvSpPr>
            <p:cNvPr id="21" name="左大括号 20">
              <a:extLst>
                <a:ext uri="{FF2B5EF4-FFF2-40B4-BE49-F238E27FC236}">
                  <a16:creationId xmlns:a16="http://schemas.microsoft.com/office/drawing/2014/main" id="{6A359803-37F3-4121-B222-DC198B5E9990}"/>
                </a:ext>
              </a:extLst>
            </p:cNvPr>
            <p:cNvSpPr/>
            <p:nvPr/>
          </p:nvSpPr>
          <p:spPr>
            <a:xfrm>
              <a:off x="4716463" y="1412875"/>
              <a:ext cx="503237" cy="1295400"/>
            </a:xfrm>
            <a:prstGeom prst="leftBrace">
              <a:avLst>
                <a:gd name="adj1" fmla="val 8333"/>
                <a:gd name="adj2" fmla="val 51053"/>
              </a:avLst>
            </a:prstGeom>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mn-ea"/>
              </a:endParaRPr>
            </a:p>
          </p:txBody>
        </p:sp>
        <p:sp>
          <p:nvSpPr>
            <p:cNvPr id="22" name="左大括号 21">
              <a:extLst>
                <a:ext uri="{FF2B5EF4-FFF2-40B4-BE49-F238E27FC236}">
                  <a16:creationId xmlns:a16="http://schemas.microsoft.com/office/drawing/2014/main" id="{AE56EA82-83EA-4B27-A9DC-DA35CD98EA06}"/>
                </a:ext>
              </a:extLst>
            </p:cNvPr>
            <p:cNvSpPr/>
            <p:nvPr/>
          </p:nvSpPr>
          <p:spPr>
            <a:xfrm>
              <a:off x="4787900" y="4437063"/>
              <a:ext cx="504825" cy="1295400"/>
            </a:xfrm>
            <a:prstGeom prst="leftBrace">
              <a:avLst>
                <a:gd name="adj1" fmla="val 8333"/>
                <a:gd name="adj2" fmla="val 48947"/>
              </a:avLst>
            </a:prstGeom>
          </p:spPr>
          <p:style>
            <a:lnRef idx="3">
              <a:schemeClr val="accent1"/>
            </a:lnRef>
            <a:fillRef idx="0">
              <a:schemeClr val="accent1"/>
            </a:fillRef>
            <a:effectRef idx="2">
              <a:schemeClr val="accent1"/>
            </a:effectRef>
            <a:fontRef idx="minor">
              <a:schemeClr val="tx1"/>
            </a:fontRef>
          </p:style>
          <p:txBody>
            <a:bodyPr anchor="ctr"/>
            <a:lstStyle/>
            <a:p>
              <a:pPr algn="ctr">
                <a:defRPr/>
              </a:pPr>
              <a:endParaRPr lang="zh-CN" altLang="en-US">
                <a:latin typeface="+mn-ea"/>
              </a:endParaRPr>
            </a:p>
          </p:txBody>
        </p:sp>
      </p:grpSp>
    </p:spTree>
    <p:extLst>
      <p:ext uri="{BB962C8B-B14F-4D97-AF65-F5344CB8AC3E}">
        <p14:creationId xmlns:p14="http://schemas.microsoft.com/office/powerpoint/2010/main" val="2873396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事先预防策略</a:t>
            </a:r>
            <a:endParaRPr lang="en-US" altLang="zh-CN" sz="2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事先预防策略，是指主动阻止本企业被收购的最积极的方法。</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一个企业价值的高低特别是股票价格的高低，是由其经营管理状况及经济效益情况所决定的。</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当企业经营管理不善，经济效益低下时，股票价格自然较低（低估），这种企业最易成为并购的目标公司；</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反之，一个生气蓬勃、经营业绩颇佳的企业，其股票价格必定较高（高估），企业所有者亦不愿放弃本企业，因此收购这类企业时，需要大量资金，给收购带来很大困难</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最佳预防策略是通过加强和改善经营管理，提高本企业的经济效益和竞争力</a:t>
            </a:r>
          </a:p>
          <a:p>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22</a:t>
            </a:fld>
            <a:endParaRPr lang="zh-CN" altLang="en-US"/>
          </a:p>
        </p:txBody>
      </p:sp>
    </p:spTree>
    <p:extLst>
      <p:ext uri="{BB962C8B-B14F-4D97-AF65-F5344CB8AC3E}">
        <p14:creationId xmlns:p14="http://schemas.microsoft.com/office/powerpoint/2010/main" val="3295944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管理层防卫策略</a:t>
            </a:r>
            <a:endParaRPr lang="en-US" altLang="zh-CN" sz="2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lnSpcReduction="10000"/>
          </a:bodyPr>
          <a:lstStyle/>
          <a:p>
            <a:r>
              <a:rPr lang="zh-CN" altLang="en-US" sz="1800" dirty="0">
                <a:latin typeface="宋体" panose="02010600030101010101" pitchFamily="2" charset="-122"/>
                <a:ea typeface="宋体" panose="02010600030101010101" pitchFamily="2" charset="-122"/>
              </a:rPr>
              <a:t>金降落伞策略</a:t>
            </a:r>
            <a:endParaRPr lang="en-US" altLang="zh-CN" sz="18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目标企业董事会提前作出如下决议：“一旦目标企业被收购，而且董事、高阶层管理者都被解职时，这些被解职者可领到巨额退休金，以提高收购成本</a:t>
            </a:r>
            <a:endParaRPr lang="en-US" altLang="zh-CN" sz="1800" dirty="0">
              <a:latin typeface="宋体" panose="02010600030101010101" pitchFamily="2" charset="-122"/>
              <a:ea typeface="宋体" panose="02010600030101010101" pitchFamily="2" charset="-122"/>
            </a:endParaRPr>
          </a:p>
          <a:p>
            <a:pPr marL="539750" indent="-269875">
              <a:buFont typeface="Wingdings" panose="05000000000000000000" pitchFamily="2" charset="2"/>
              <a:buChar char="p"/>
            </a:pPr>
            <a:r>
              <a:rPr lang="en-US" altLang="zh-CN" sz="1800" b="0" i="0" dirty="0">
                <a:solidFill>
                  <a:srgbClr val="000000"/>
                </a:solidFill>
                <a:effectLst/>
                <a:latin typeface="宋体" panose="02010600030101010101" pitchFamily="2" charset="-122"/>
                <a:ea typeface="宋体" panose="02010600030101010101" pitchFamily="2" charset="-122"/>
              </a:rPr>
              <a:t>2017</a:t>
            </a:r>
            <a:r>
              <a:rPr lang="zh-CN" altLang="en-US" sz="1800" b="0" i="0" dirty="0">
                <a:solidFill>
                  <a:srgbClr val="000000"/>
                </a:solidFill>
                <a:effectLst/>
                <a:latin typeface="宋体" panose="02010600030101010101" pitchFamily="2" charset="-122"/>
                <a:ea typeface="宋体" panose="02010600030101010101" pitchFamily="2" charset="-122"/>
              </a:rPr>
              <a:t>年，雅虎</a:t>
            </a:r>
            <a:r>
              <a:rPr lang="en-US" altLang="zh-CN" sz="1800" b="0" i="0" dirty="0">
                <a:solidFill>
                  <a:srgbClr val="000000"/>
                </a:solidFill>
                <a:effectLst/>
                <a:latin typeface="宋体" panose="02010600030101010101" pitchFamily="2" charset="-122"/>
                <a:ea typeface="宋体" panose="02010600030101010101" pitchFamily="2" charset="-122"/>
              </a:rPr>
              <a:t>CEO</a:t>
            </a:r>
            <a:r>
              <a:rPr lang="zh-CN" altLang="en-US" sz="1800" b="0" i="0" dirty="0">
                <a:solidFill>
                  <a:srgbClr val="000000"/>
                </a:solidFill>
                <a:effectLst/>
                <a:latin typeface="宋体" panose="02010600030101010101" pitchFamily="2" charset="-122"/>
                <a:ea typeface="宋体" panose="02010600030101010101" pitchFamily="2" charset="-122"/>
              </a:rPr>
              <a:t>玛丽莎</a:t>
            </a:r>
            <a:r>
              <a:rPr lang="en-US" altLang="zh-CN" sz="1800" b="0" i="0" dirty="0">
                <a:solidFill>
                  <a:srgbClr val="000000"/>
                </a:solidFill>
                <a:effectLst/>
                <a:latin typeface="宋体" panose="02010600030101010101" pitchFamily="2" charset="-122"/>
                <a:ea typeface="宋体" panose="02010600030101010101" pitchFamily="2" charset="-122"/>
              </a:rPr>
              <a:t>·</a:t>
            </a:r>
            <a:r>
              <a:rPr lang="zh-CN" altLang="en-US" sz="1800" b="0" i="0" dirty="0">
                <a:solidFill>
                  <a:srgbClr val="000000"/>
                </a:solidFill>
                <a:effectLst/>
                <a:latin typeface="宋体" panose="02010600030101010101" pitchFamily="2" charset="-122"/>
                <a:ea typeface="宋体" panose="02010600030101010101" pitchFamily="2" charset="-122"/>
              </a:rPr>
              <a:t>梅耶将在威瑞森</a:t>
            </a:r>
            <a:r>
              <a:rPr lang="en-US" altLang="zh-CN" sz="1800" b="0" i="0" dirty="0">
                <a:solidFill>
                  <a:srgbClr val="000000"/>
                </a:solidFill>
                <a:effectLst/>
                <a:latin typeface="宋体" panose="02010600030101010101" pitchFamily="2" charset="-122"/>
                <a:ea typeface="宋体" panose="02010600030101010101" pitchFamily="2" charset="-122"/>
              </a:rPr>
              <a:t>(Verizon)</a:t>
            </a:r>
            <a:r>
              <a:rPr lang="zh-CN" altLang="en-US" sz="1800" b="0" i="0" dirty="0">
                <a:solidFill>
                  <a:srgbClr val="000000"/>
                </a:solidFill>
                <a:effectLst/>
                <a:latin typeface="宋体" panose="02010600030101010101" pitchFamily="2" charset="-122"/>
                <a:ea typeface="宋体" panose="02010600030101010101" pitchFamily="2" charset="-122"/>
              </a:rPr>
              <a:t>收购雅虎交易完成后卸任，并收到价值</a:t>
            </a:r>
            <a:r>
              <a:rPr lang="en-US" altLang="zh-CN" sz="1800" b="0" i="0" dirty="0">
                <a:solidFill>
                  <a:srgbClr val="000000"/>
                </a:solidFill>
                <a:effectLst/>
                <a:latin typeface="宋体" panose="02010600030101010101" pitchFamily="2" charset="-122"/>
                <a:ea typeface="宋体" panose="02010600030101010101" pitchFamily="2" charset="-122"/>
              </a:rPr>
              <a:t>2300</a:t>
            </a:r>
            <a:r>
              <a:rPr lang="zh-CN" altLang="en-US" sz="1800" b="0" i="0" dirty="0">
                <a:solidFill>
                  <a:srgbClr val="000000"/>
                </a:solidFill>
                <a:effectLst/>
                <a:latin typeface="宋体" panose="02010600030101010101" pitchFamily="2" charset="-122"/>
                <a:ea typeface="宋体" panose="02010600030101010101" pitchFamily="2" charset="-122"/>
              </a:rPr>
              <a:t>万美元的离职赔偿。</a:t>
            </a:r>
            <a:endParaRPr lang="en-US" altLang="zh-CN" sz="1800" b="0" i="0" dirty="0">
              <a:solidFill>
                <a:srgbClr val="000000"/>
              </a:solidFill>
              <a:effectLst/>
              <a:latin typeface="宋体" panose="02010600030101010101" pitchFamily="2" charset="-122"/>
              <a:ea typeface="宋体" panose="02010600030101010101" pitchFamily="2" charset="-122"/>
            </a:endParaRPr>
          </a:p>
          <a:p>
            <a:pPr marL="539750" indent="-269875">
              <a:buFont typeface="Wingdings" panose="05000000000000000000" pitchFamily="2" charset="2"/>
              <a:buChar char="p"/>
            </a:pPr>
            <a:r>
              <a:rPr lang="en-US" altLang="zh-CN" sz="1800" b="0" i="0" dirty="0">
                <a:solidFill>
                  <a:srgbClr val="000000"/>
                </a:solidFill>
                <a:effectLst/>
                <a:latin typeface="宋体" panose="02010600030101010101" pitchFamily="2" charset="-122"/>
                <a:ea typeface="宋体" panose="02010600030101010101" pitchFamily="2" charset="-122"/>
              </a:rPr>
              <a:t>2022</a:t>
            </a:r>
            <a:r>
              <a:rPr lang="zh-CN" altLang="en-US" sz="1800" b="0" i="0" dirty="0">
                <a:solidFill>
                  <a:srgbClr val="000000"/>
                </a:solidFill>
                <a:effectLst/>
                <a:latin typeface="宋体" panose="02010600030101010101" pitchFamily="2" charset="-122"/>
                <a:ea typeface="宋体" panose="02010600030101010101" pitchFamily="2" charset="-122"/>
              </a:rPr>
              <a:t>年</a:t>
            </a:r>
            <a:r>
              <a:rPr lang="en-US" altLang="zh-CN" sz="1800" b="0" i="0" dirty="0">
                <a:solidFill>
                  <a:srgbClr val="000000"/>
                </a:solidFill>
                <a:effectLst/>
                <a:latin typeface="宋体" panose="02010600030101010101" pitchFamily="2" charset="-122"/>
                <a:ea typeface="宋体" panose="02010600030101010101" pitchFamily="2" charset="-122"/>
              </a:rPr>
              <a:t>10</a:t>
            </a:r>
            <a:r>
              <a:rPr lang="zh-CN" altLang="en-US" sz="1800" b="0" i="0" dirty="0">
                <a:solidFill>
                  <a:srgbClr val="000000"/>
                </a:solidFill>
                <a:effectLst/>
                <a:latin typeface="宋体" panose="02010600030101010101" pitchFamily="2" charset="-122"/>
                <a:ea typeface="宋体" panose="02010600030101010101" pitchFamily="2" charset="-122"/>
              </a:rPr>
              <a:t>月，推特被马斯克收购后，</a:t>
            </a:r>
            <a:r>
              <a:rPr lang="en-US" altLang="zh-CN" sz="1800" b="0" i="0" dirty="0">
                <a:solidFill>
                  <a:srgbClr val="000000"/>
                </a:solidFill>
                <a:effectLst/>
                <a:latin typeface="宋体" panose="02010600030101010101" pitchFamily="2" charset="-122"/>
                <a:ea typeface="宋体" panose="02010600030101010101" pitchFamily="2" charset="-122"/>
              </a:rPr>
              <a:t>CEO Parag Agrawal</a:t>
            </a:r>
            <a:r>
              <a:rPr lang="zh-CN" altLang="en-US" sz="1800" b="0" i="0" dirty="0">
                <a:solidFill>
                  <a:srgbClr val="000000"/>
                </a:solidFill>
                <a:effectLst/>
                <a:latin typeface="宋体" panose="02010600030101010101" pitchFamily="2" charset="-122"/>
                <a:ea typeface="宋体" panose="02010600030101010101" pitchFamily="2" charset="-122"/>
              </a:rPr>
              <a:t>和</a:t>
            </a:r>
            <a:r>
              <a:rPr lang="en-US" altLang="zh-CN" sz="1800" b="0" i="0">
                <a:solidFill>
                  <a:srgbClr val="000000"/>
                </a:solidFill>
                <a:effectLst/>
                <a:latin typeface="宋体" panose="02010600030101010101" pitchFamily="2" charset="-122"/>
                <a:ea typeface="宋体" panose="02010600030101010101" pitchFamily="2" charset="-122"/>
              </a:rPr>
              <a:t>CFO Ned Segal</a:t>
            </a:r>
            <a:r>
              <a:rPr lang="zh-CN" altLang="en-US" sz="1800" b="0" i="0">
                <a:solidFill>
                  <a:srgbClr val="000000"/>
                </a:solidFill>
                <a:effectLst/>
                <a:latin typeface="宋体" panose="02010600030101010101" pitchFamily="2" charset="-122"/>
                <a:ea typeface="宋体" panose="02010600030101010101" pitchFamily="2" charset="-122"/>
              </a:rPr>
              <a:t>被</a:t>
            </a:r>
            <a:r>
              <a:rPr lang="zh-CN" altLang="en-US" sz="1800" b="0" i="0" dirty="0">
                <a:solidFill>
                  <a:srgbClr val="000000"/>
                </a:solidFill>
                <a:effectLst/>
                <a:latin typeface="宋体" panose="02010600030101010101" pitchFamily="2" charset="-122"/>
                <a:ea typeface="宋体" panose="02010600030101010101" pitchFamily="2" charset="-122"/>
              </a:rPr>
              <a:t>解雇，</a:t>
            </a:r>
            <a:r>
              <a:rPr lang="en-US" altLang="zh-CN" sz="1800" b="0" i="0" dirty="0">
                <a:solidFill>
                  <a:srgbClr val="000000"/>
                </a:solidFill>
                <a:effectLst/>
                <a:latin typeface="宋体" panose="02010600030101010101" pitchFamily="2" charset="-122"/>
                <a:ea typeface="宋体" panose="02010600030101010101" pitchFamily="2" charset="-122"/>
              </a:rPr>
              <a:t>CEO</a:t>
            </a:r>
            <a:r>
              <a:rPr lang="zh-CN" altLang="en-US" sz="1800" b="0" i="0" dirty="0">
                <a:solidFill>
                  <a:srgbClr val="000000"/>
                </a:solidFill>
                <a:effectLst/>
                <a:latin typeface="宋体" panose="02010600030101010101" pitchFamily="2" charset="-122"/>
                <a:ea typeface="宋体" panose="02010600030101010101" pitchFamily="2" charset="-122"/>
              </a:rPr>
              <a:t>可能收到</a:t>
            </a:r>
            <a:r>
              <a:rPr lang="en-US" altLang="zh-CN" sz="1800" b="0" i="0" dirty="0">
                <a:solidFill>
                  <a:srgbClr val="000000"/>
                </a:solidFill>
                <a:effectLst/>
                <a:latin typeface="宋体" panose="02010600030101010101" pitchFamily="2" charset="-122"/>
                <a:ea typeface="宋体" panose="02010600030101010101" pitchFamily="2" charset="-122"/>
              </a:rPr>
              <a:t>5740</a:t>
            </a:r>
            <a:r>
              <a:rPr lang="zh-CN" altLang="en-US" sz="1800" b="0" i="0" dirty="0">
                <a:solidFill>
                  <a:srgbClr val="000000"/>
                </a:solidFill>
                <a:effectLst/>
                <a:latin typeface="宋体" panose="02010600030101010101" pitchFamily="2" charset="-122"/>
                <a:ea typeface="宋体" panose="02010600030101010101" pitchFamily="2" charset="-122"/>
              </a:rPr>
              <a:t>万美元，</a:t>
            </a:r>
            <a:r>
              <a:rPr lang="en-US" altLang="zh-CN" sz="1800" b="0" i="0" dirty="0">
                <a:solidFill>
                  <a:srgbClr val="000000"/>
                </a:solidFill>
                <a:effectLst/>
                <a:latin typeface="宋体" panose="02010600030101010101" pitchFamily="2" charset="-122"/>
                <a:ea typeface="宋体" panose="02010600030101010101" pitchFamily="2" charset="-122"/>
              </a:rPr>
              <a:t>CFO</a:t>
            </a:r>
            <a:r>
              <a:rPr lang="zh-CN" altLang="en-US" sz="1800" b="0" i="0" dirty="0">
                <a:solidFill>
                  <a:srgbClr val="000000"/>
                </a:solidFill>
                <a:effectLst/>
                <a:latin typeface="宋体" panose="02010600030101010101" pitchFamily="2" charset="-122"/>
                <a:ea typeface="宋体" panose="02010600030101010101" pitchFamily="2" charset="-122"/>
              </a:rPr>
              <a:t>可能收到</a:t>
            </a:r>
            <a:r>
              <a:rPr lang="en-US" altLang="zh-CN" sz="1800" b="0" i="0" dirty="0">
                <a:solidFill>
                  <a:srgbClr val="000000"/>
                </a:solidFill>
                <a:effectLst/>
                <a:latin typeface="宋体" panose="02010600030101010101" pitchFamily="2" charset="-122"/>
                <a:ea typeface="宋体" panose="02010600030101010101" pitchFamily="2" charset="-122"/>
              </a:rPr>
              <a:t>4450</a:t>
            </a:r>
            <a:r>
              <a:rPr lang="zh-CN" altLang="en-US" sz="1800" b="0" i="0" dirty="0">
                <a:solidFill>
                  <a:srgbClr val="000000"/>
                </a:solidFill>
                <a:effectLst/>
                <a:latin typeface="宋体" panose="02010600030101010101" pitchFamily="2" charset="-122"/>
                <a:ea typeface="宋体" panose="02010600030101010101" pitchFamily="2" charset="-122"/>
              </a:rPr>
              <a:t>万美元。</a:t>
            </a:r>
            <a:endParaRPr lang="en-US" altLang="zh-CN" sz="1800" b="0" i="0" dirty="0">
              <a:solidFill>
                <a:srgbClr val="000000"/>
              </a:solidFill>
              <a:effectLst/>
              <a:latin typeface="宋体" panose="02010600030101010101" pitchFamily="2" charset="-122"/>
              <a:ea typeface="宋体" panose="02010600030101010101" pitchFamily="2" charset="-122"/>
            </a:endParaRPr>
          </a:p>
          <a:p>
            <a:pPr marL="269875" indent="0">
              <a:buNone/>
            </a:pP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银降落伞策略 </a:t>
            </a:r>
            <a:endParaRPr lang="en-US" altLang="zh-CN" sz="18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规定目标公司一旦落入收购方手中，公司有义务向被解雇的董事以下几级管理人员支付较“金降落伞策略”稍微逊色的同类保证金</a:t>
            </a:r>
            <a:endParaRPr lang="en-US" altLang="zh-CN" sz="18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根据工龄长短支付数周至数月的工资</a:t>
            </a:r>
            <a:endParaRPr lang="en-US" altLang="zh-CN" sz="1800" dirty="0">
              <a:latin typeface="宋体" panose="02010600030101010101" pitchFamily="2" charset="-122"/>
              <a:ea typeface="宋体" panose="02010600030101010101" pitchFamily="2" charset="-122"/>
            </a:endParaRPr>
          </a:p>
          <a:p>
            <a:pPr>
              <a:buNone/>
            </a:pPr>
            <a:endParaRPr lang="zh-CN" altLang="en-US"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锡降落伞策略 </a:t>
            </a:r>
            <a:endParaRPr lang="en-US" altLang="zh-CN" sz="18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规定目标公司一旦被收购，一般员工若在公司被收购后两年内被解雇的话，则收购方须支付员工遣散费用。</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23</a:t>
            </a:fld>
            <a:endParaRPr lang="zh-CN" altLang="en-US"/>
          </a:p>
        </p:txBody>
      </p:sp>
    </p:spTree>
    <p:extLst>
      <p:ext uri="{BB962C8B-B14F-4D97-AF65-F5344CB8AC3E}">
        <p14:creationId xmlns:p14="http://schemas.microsoft.com/office/powerpoint/2010/main" val="1072628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保持公司控制权</a:t>
            </a:r>
            <a:endParaRPr lang="en-US" altLang="zh-CN" sz="2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marL="360363" indent="-360363">
              <a:buSzPct val="100000"/>
              <a:defRPr/>
            </a:pPr>
            <a:r>
              <a:rPr lang="en-US" altLang="zh-CN" sz="2000" dirty="0">
                <a:latin typeface="宋体" panose="02010600030101010101" pitchFamily="2" charset="-122"/>
                <a:ea typeface="宋体" panose="02010600030101010101" pitchFamily="2" charset="-122"/>
              </a:rPr>
              <a:t>AB</a:t>
            </a:r>
            <a:r>
              <a:rPr lang="zh-CN" altLang="en-US" sz="2000" dirty="0">
                <a:latin typeface="宋体" panose="02010600030101010101" pitchFamily="2" charset="-122"/>
                <a:ea typeface="宋体" panose="02010600030101010101" pitchFamily="2" charset="-122"/>
              </a:rPr>
              <a:t>股：为了保持控制权，原股东可以采取增加持有所持股份。如果发行股票可采用一些股票发行上的技巧，即利用不同股票的性质发行。如可以发行优先股，表决权受限制股及附有其他条件的股票。</a:t>
            </a:r>
            <a:endParaRPr lang="en-US" altLang="zh-CN" sz="2000" dirty="0">
              <a:latin typeface="宋体" panose="02010600030101010101" pitchFamily="2" charset="-122"/>
              <a:ea typeface="宋体" panose="02010600030101010101" pitchFamily="2" charset="-122"/>
            </a:endParaRPr>
          </a:p>
          <a:p>
            <a:pPr marL="360363" indent="-360363">
              <a:buSzPct val="100000"/>
              <a:defRPr/>
            </a:pPr>
            <a:endParaRPr lang="en-US" altLang="zh-CN" sz="2000" dirty="0">
              <a:latin typeface="宋体" panose="02010600030101010101" pitchFamily="2" charset="-122"/>
              <a:ea typeface="宋体" panose="02010600030101010101" pitchFamily="2" charset="-122"/>
            </a:endParaRPr>
          </a:p>
          <a:p>
            <a:pPr marL="360363" indent="-360363">
              <a:buSzPct val="100000"/>
              <a:defRPr/>
            </a:pPr>
            <a:r>
              <a:rPr lang="zh-CN" altLang="en-US" sz="2000" dirty="0">
                <a:latin typeface="宋体" panose="02010600030101010101" pitchFamily="2" charset="-122"/>
                <a:ea typeface="宋体" panose="02010600030101010101" pitchFamily="2" charset="-122"/>
              </a:rPr>
              <a:t>相互持股：对于规模较大的集团公司，采用母子公司互相持段的手段，即通过子公司暗中购入母公司股份，达到自我控制，避免股权旁落。</a:t>
            </a:r>
            <a:endParaRPr lang="en-US" altLang="zh-CN" sz="2000" dirty="0">
              <a:latin typeface="宋体" panose="02010600030101010101" pitchFamily="2" charset="-122"/>
              <a:ea typeface="宋体" panose="02010600030101010101" pitchFamily="2" charset="-122"/>
            </a:endParaRPr>
          </a:p>
          <a:p>
            <a:pPr marL="360363" indent="-360363">
              <a:buSzPct val="100000"/>
              <a:defRPr/>
            </a:pPr>
            <a:endParaRPr lang="en-US" altLang="zh-CN" sz="2000" dirty="0">
              <a:latin typeface="宋体" panose="02010600030101010101" pitchFamily="2" charset="-122"/>
              <a:ea typeface="宋体" panose="02010600030101010101" pitchFamily="2" charset="-122"/>
            </a:endParaRPr>
          </a:p>
          <a:p>
            <a:pPr marL="360363" indent="-360363">
              <a:buSzPct val="100000"/>
              <a:defRPr/>
            </a:pPr>
            <a:r>
              <a:rPr lang="zh-CN" altLang="en-US" sz="2000" dirty="0">
                <a:latin typeface="宋体" panose="02010600030101010101" pitchFamily="2" charset="-122"/>
                <a:ea typeface="宋体" panose="02010600030101010101" pitchFamily="2" charset="-122"/>
              </a:rPr>
              <a:t>在没有遭受收购打击前，各公司还可以通过在公司章程中加入反收购条款，使将来的收购成本加大，接收难度增加。常见的反收购条款有： </a:t>
            </a:r>
            <a:endParaRPr lang="en-US" altLang="zh-CN" sz="2000" dirty="0">
              <a:latin typeface="宋体" panose="02010600030101010101" pitchFamily="2" charset="-122"/>
              <a:ea typeface="宋体" panose="02010600030101010101" pitchFamily="2" charset="-122"/>
            </a:endParaRPr>
          </a:p>
          <a:p>
            <a:pPr marL="803275" indent="-263525">
              <a:buSzPct val="70000"/>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每年部分改选董事会成员 </a:t>
            </a:r>
            <a:endParaRPr lang="en-US" altLang="zh-CN" sz="2000" dirty="0">
              <a:latin typeface="宋体" panose="02010600030101010101" pitchFamily="2" charset="-122"/>
              <a:ea typeface="宋体" panose="02010600030101010101" pitchFamily="2" charset="-122"/>
            </a:endParaRPr>
          </a:p>
          <a:p>
            <a:pPr marL="803275" indent="-263525">
              <a:buSzPct val="70000"/>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限制董事资格 </a:t>
            </a:r>
            <a:endParaRPr lang="en-US" altLang="zh-CN" sz="2000" dirty="0">
              <a:latin typeface="宋体" panose="02010600030101010101" pitchFamily="2" charset="-122"/>
              <a:ea typeface="宋体" panose="02010600030101010101" pitchFamily="2" charset="-122"/>
            </a:endParaRPr>
          </a:p>
          <a:p>
            <a:pPr marL="803275" indent="-263525">
              <a:buSzPct val="70000"/>
              <a:buFont typeface="Wingdings" panose="05000000000000000000" pitchFamily="2" charset="2"/>
              <a:buChar char="Ø"/>
              <a:defRPr/>
            </a:pPr>
            <a:r>
              <a:rPr lang="zh-CN" altLang="en-US" sz="2000" dirty="0">
                <a:latin typeface="宋体" panose="02010600030101010101" pitchFamily="2" charset="-122"/>
                <a:ea typeface="宋体" panose="02010600030101010101" pitchFamily="2" charset="-122"/>
              </a:rPr>
              <a:t>超级多数条款 </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24</a:t>
            </a:fld>
            <a:endParaRPr lang="zh-CN" altLang="en-US"/>
          </a:p>
        </p:txBody>
      </p:sp>
    </p:spTree>
    <p:extLst>
      <p:ext uri="{BB962C8B-B14F-4D97-AF65-F5344CB8AC3E}">
        <p14:creationId xmlns:p14="http://schemas.microsoft.com/office/powerpoint/2010/main" val="782055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毒药丸策略</a:t>
            </a:r>
            <a:endParaRPr lang="en-US" altLang="zh-CN" sz="2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目标公司为避免被其他公司收购，采取了一些在特定情况下，如企业一旦被收购，就会对本身造成严重损害的手段，以降低本身吸引力，收购方一旦收购，就好像吞食了“毒药丸”一样不好处理</a:t>
            </a:r>
            <a:endParaRPr lang="en-US" altLang="zh-CN" sz="2000" dirty="0">
              <a:latin typeface="宋体" panose="02010600030101010101" pitchFamily="2" charset="-122"/>
              <a:ea typeface="宋体" panose="02010600030101010101" pitchFamily="2" charset="-122"/>
            </a:endParaRPr>
          </a:p>
          <a:p>
            <a:pPr>
              <a:buFont typeface="Wingdings" pitchFamily="2" charset="2"/>
              <a:buChar char="p"/>
            </a:pP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常见的“毒药丸”制造术如下：</a:t>
            </a:r>
            <a:endParaRPr lang="en-US" altLang="zh-CN" sz="20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出售皇冠明珠：出售目标公司有盈利能力的资产</a:t>
            </a:r>
            <a:endParaRPr lang="en-US" altLang="zh-CN" sz="20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重拟从前债务偿还时间，即一旦企业抵抗不住被收购，收购方将面临立即还债的难题 （虚胖，焦土政策）</a:t>
            </a:r>
            <a:endParaRPr lang="en-US" altLang="zh-CN" sz="20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目标公司可发行“毒药丸”证券或权利，可转换优先股，可转换债券，认股权证等，大量稀释股权</a:t>
            </a:r>
            <a:endParaRPr lang="en-US" altLang="zh-CN" sz="20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立即实施“金降落伞”“银降落伞”计划，大量耗费公司现金 </a:t>
            </a:r>
            <a:endParaRPr lang="en-US" altLang="zh-CN" sz="20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当目标公司被收购时，原股东及员工可优先以低价认购目标公司的新股 </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25</a:t>
            </a:fld>
            <a:endParaRPr lang="zh-CN" altLang="en-US"/>
          </a:p>
        </p:txBody>
      </p:sp>
    </p:spTree>
    <p:extLst>
      <p:ext uri="{BB962C8B-B14F-4D97-AF65-F5344CB8AC3E}">
        <p14:creationId xmlns:p14="http://schemas.microsoft.com/office/powerpoint/2010/main" val="3789804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北大青鸟并购搜狐之毒丸计划</a:t>
            </a:r>
            <a:endParaRPr lang="en-US" altLang="zh-CN" sz="2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en-US" altLang="zh-CN" sz="1800" dirty="0">
                <a:latin typeface="宋体" panose="02010600030101010101" pitchFamily="2" charset="-122"/>
                <a:ea typeface="宋体" panose="02010600030101010101" pitchFamily="2" charset="-122"/>
              </a:rPr>
              <a:t>2001</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23</a:t>
            </a:r>
            <a:r>
              <a:rPr lang="zh-CN" altLang="en-US" sz="1800" dirty="0">
                <a:latin typeface="宋体" panose="02010600030101010101" pitchFamily="2" charset="-122"/>
                <a:ea typeface="宋体" panose="02010600030101010101" pitchFamily="2" charset="-122"/>
              </a:rPr>
              <a:t>日，青鸟以每股</a:t>
            </a:r>
            <a:r>
              <a:rPr lang="en-US" altLang="zh-CN" sz="1800" dirty="0">
                <a:latin typeface="宋体" panose="02010600030101010101" pitchFamily="2" charset="-122"/>
                <a:ea typeface="宋体" panose="02010600030101010101" pitchFamily="2" charset="-122"/>
              </a:rPr>
              <a:t>1.18</a:t>
            </a:r>
            <a:r>
              <a:rPr lang="zh-CN" altLang="en-US" sz="1800" dirty="0">
                <a:latin typeface="宋体" panose="02010600030101010101" pitchFamily="2" charset="-122"/>
                <a:ea typeface="宋体" panose="02010600030101010101" pitchFamily="2" charset="-122"/>
              </a:rPr>
              <a:t>美元买入</a:t>
            </a:r>
            <a:r>
              <a:rPr lang="en-US" altLang="zh-CN" sz="1800" dirty="0">
                <a:latin typeface="宋体" panose="02010600030101010101" pitchFamily="2" charset="-122"/>
                <a:ea typeface="宋体" panose="02010600030101010101" pitchFamily="2" charset="-122"/>
              </a:rPr>
              <a:t>307</a:t>
            </a:r>
            <a:r>
              <a:rPr lang="zh-CN" altLang="en-US" sz="1800" dirty="0">
                <a:latin typeface="宋体" panose="02010600030101010101" pitchFamily="2" charset="-122"/>
                <a:ea typeface="宋体" panose="02010600030101010101" pitchFamily="2" charset="-122"/>
              </a:rPr>
              <a:t>万股搜狐股票，获得</a:t>
            </a:r>
            <a:r>
              <a:rPr lang="en-US" altLang="zh-CN" sz="1800" dirty="0">
                <a:latin typeface="宋体" panose="02010600030101010101" pitchFamily="2" charset="-122"/>
                <a:ea typeface="宋体" panose="02010600030101010101" pitchFamily="2" charset="-122"/>
              </a:rPr>
              <a:t>8.6%</a:t>
            </a:r>
            <a:r>
              <a:rPr lang="zh-CN" altLang="en-US" sz="1800" dirty="0">
                <a:latin typeface="宋体" panose="02010600030101010101" pitchFamily="2" charset="-122"/>
                <a:ea typeface="宋体" panose="02010600030101010101" pitchFamily="2" charset="-122"/>
              </a:rPr>
              <a:t>的股权</a:t>
            </a:r>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7</a:t>
            </a:r>
            <a:r>
              <a:rPr lang="zh-CN" altLang="en-US" sz="1800" dirty="0">
                <a:latin typeface="宋体" panose="02010600030101010101" pitchFamily="2" charset="-122"/>
                <a:ea typeface="宋体" panose="02010600030101010101" pitchFamily="2" charset="-122"/>
              </a:rPr>
              <a:t>日，青鸟以每股</a:t>
            </a:r>
            <a:r>
              <a:rPr lang="en-US" altLang="zh-CN" sz="1800" dirty="0">
                <a:latin typeface="宋体" panose="02010600030101010101" pitchFamily="2" charset="-122"/>
                <a:ea typeface="宋体" panose="02010600030101010101" pitchFamily="2" charset="-122"/>
              </a:rPr>
              <a:t>1.73</a:t>
            </a:r>
            <a:r>
              <a:rPr lang="zh-CN" altLang="en-US" sz="1800" dirty="0">
                <a:latin typeface="宋体" panose="02010600030101010101" pitchFamily="2" charset="-122"/>
                <a:ea typeface="宋体" panose="02010600030101010101" pitchFamily="2" charset="-122"/>
              </a:rPr>
              <a:t>美元买入</a:t>
            </a:r>
            <a:r>
              <a:rPr lang="en-US" altLang="zh-CN" sz="1800" dirty="0">
                <a:latin typeface="宋体" panose="02010600030101010101" pitchFamily="2" charset="-122"/>
                <a:ea typeface="宋体" panose="02010600030101010101" pitchFamily="2" charset="-122"/>
              </a:rPr>
              <a:t>134</a:t>
            </a:r>
            <a:r>
              <a:rPr lang="zh-CN" altLang="en-US" sz="1800" dirty="0">
                <a:latin typeface="宋体" panose="02010600030101010101" pitchFamily="2" charset="-122"/>
                <a:ea typeface="宋体" panose="02010600030101010101" pitchFamily="2" charset="-122"/>
              </a:rPr>
              <a:t>万余股搜狐股票</a:t>
            </a:r>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8</a:t>
            </a:r>
            <a:r>
              <a:rPr lang="zh-CN" altLang="en-US" sz="1800" dirty="0">
                <a:latin typeface="宋体" panose="02010600030101010101" pitchFamily="2" charset="-122"/>
                <a:ea typeface="宋体" panose="02010600030101010101" pitchFamily="2" charset="-122"/>
              </a:rPr>
              <a:t>日，青鸟以每股</a:t>
            </a:r>
            <a:r>
              <a:rPr lang="en-US" altLang="zh-CN" sz="1800" dirty="0">
                <a:latin typeface="宋体" panose="02010600030101010101" pitchFamily="2" charset="-122"/>
                <a:ea typeface="宋体" panose="02010600030101010101" pitchFamily="2" charset="-122"/>
              </a:rPr>
              <a:t>1.68</a:t>
            </a:r>
            <a:r>
              <a:rPr lang="zh-CN" altLang="en-US" sz="1800" dirty="0">
                <a:latin typeface="宋体" panose="02010600030101010101" pitchFamily="2" charset="-122"/>
                <a:ea typeface="宋体" panose="02010600030101010101" pitchFamily="2" charset="-122"/>
              </a:rPr>
              <a:t>美元买入</a:t>
            </a:r>
            <a:r>
              <a:rPr lang="en-US" altLang="zh-CN" sz="1800" dirty="0">
                <a:latin typeface="宋体" panose="02010600030101010101" pitchFamily="2" charset="-122"/>
                <a:ea typeface="宋体" panose="02010600030101010101" pitchFamily="2" charset="-122"/>
              </a:rPr>
              <a:t>230</a:t>
            </a:r>
            <a:r>
              <a:rPr lang="zh-CN" altLang="en-US" sz="1800" dirty="0">
                <a:latin typeface="宋体" panose="02010600030101010101" pitchFamily="2" charset="-122"/>
                <a:ea typeface="宋体" panose="02010600030101010101" pitchFamily="2" charset="-122"/>
              </a:rPr>
              <a:t>万股搜狐股票，至此青鸟共获得</a:t>
            </a:r>
            <a:r>
              <a:rPr lang="en-US" altLang="zh-CN" sz="1800" dirty="0">
                <a:latin typeface="宋体" panose="02010600030101010101" pitchFamily="2" charset="-122"/>
                <a:ea typeface="宋体" panose="02010600030101010101" pitchFamily="2" charset="-122"/>
              </a:rPr>
              <a:t>672</a:t>
            </a:r>
            <a:r>
              <a:rPr lang="zh-CN" altLang="en-US" sz="1800" dirty="0">
                <a:latin typeface="宋体" panose="02010600030101010101" pitchFamily="2" charset="-122"/>
                <a:ea typeface="宋体" panose="02010600030101010101" pitchFamily="2" charset="-122"/>
              </a:rPr>
              <a:t>万余股，持股比例达到</a:t>
            </a:r>
            <a:r>
              <a:rPr lang="en-US" altLang="zh-CN" sz="1800" dirty="0">
                <a:latin typeface="宋体" panose="02010600030101010101" pitchFamily="2" charset="-122"/>
                <a:ea typeface="宋体" panose="02010600030101010101" pitchFamily="2" charset="-122"/>
              </a:rPr>
              <a:t>18.9%</a:t>
            </a:r>
            <a:r>
              <a:rPr lang="zh-CN" altLang="en-US" sz="1800" dirty="0">
                <a:latin typeface="宋体" panose="02010600030101010101" pitchFamily="2" charset="-122"/>
                <a:ea typeface="宋体" panose="02010600030101010101" pitchFamily="2" charset="-122"/>
              </a:rPr>
              <a:t>，成为搜狐第三大股东。</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2001</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7</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28</a:t>
            </a:r>
            <a:r>
              <a:rPr lang="zh-CN" altLang="en-US" sz="1800" dirty="0">
                <a:latin typeface="宋体" panose="02010600030101010101" pitchFamily="2" charset="-122"/>
                <a:ea typeface="宋体" panose="02010600030101010101" pitchFamily="2" charset="-122"/>
              </a:rPr>
              <a:t>日，为防止被收购，搜狐宣布股东权益计划（毒丸计划）</a:t>
            </a:r>
            <a:endParaRPr lang="en-US" altLang="zh-CN" sz="1800" dirty="0">
              <a:latin typeface="宋体" panose="02010600030101010101" pitchFamily="2" charset="-122"/>
              <a:ea typeface="宋体" panose="02010600030101010101" pitchFamily="2" charset="-122"/>
            </a:endParaRPr>
          </a:p>
          <a:p>
            <a:pPr marL="855663" indent="-508000">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搜狐公司授权</a:t>
            </a:r>
            <a:r>
              <a:rPr lang="en-US" altLang="zh-CN" sz="1800" dirty="0">
                <a:latin typeface="宋体" panose="02010600030101010101" pitchFamily="2" charset="-122"/>
                <a:ea typeface="宋体" panose="02010600030101010101" pitchFamily="2" charset="-122"/>
              </a:rPr>
              <a:t>7</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23</a:t>
            </a:r>
            <a:r>
              <a:rPr lang="zh-CN" altLang="en-US" sz="1800" dirty="0">
                <a:latin typeface="宋体" panose="02010600030101010101" pitchFamily="2" charset="-122"/>
                <a:ea typeface="宋体" panose="02010600030101010101" pitchFamily="2" charset="-122"/>
              </a:rPr>
              <a:t>日搜狐股票收盘时登记在册的所有股东，有权按每一普通股买入</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个单位的搜狐优先股</a:t>
            </a:r>
            <a:endParaRPr lang="en-US" altLang="zh-CN" sz="1800" dirty="0">
              <a:latin typeface="宋体" panose="02010600030101010101" pitchFamily="2" charset="-122"/>
              <a:ea typeface="宋体" panose="02010600030101010101" pitchFamily="2" charset="-122"/>
            </a:endParaRPr>
          </a:p>
          <a:p>
            <a:pPr marL="855663" indent="-508000">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搜狐股东可以用每股</a:t>
            </a:r>
            <a:r>
              <a:rPr lang="en-US" altLang="zh-CN" sz="1800" dirty="0">
                <a:latin typeface="宋体" panose="02010600030101010101" pitchFamily="2" charset="-122"/>
                <a:ea typeface="宋体" panose="02010600030101010101" pitchFamily="2" charset="-122"/>
              </a:rPr>
              <a:t>100</a:t>
            </a:r>
            <a:r>
              <a:rPr lang="zh-CN" altLang="en-US" sz="1800" dirty="0">
                <a:latin typeface="宋体" panose="02010600030101010101" pitchFamily="2" charset="-122"/>
                <a:ea typeface="宋体" panose="02010600030101010101" pitchFamily="2" charset="-122"/>
              </a:rPr>
              <a:t>美元的价格购买一个单位的搜狐优先股，在并购后，每一优先股可以兑换成新公司两倍于行权价格的股票（即市场价值为</a:t>
            </a:r>
            <a:r>
              <a:rPr lang="en-US" altLang="zh-CN" sz="1800" dirty="0">
                <a:latin typeface="宋体" panose="02010600030101010101" pitchFamily="2" charset="-122"/>
                <a:ea typeface="宋体" panose="02010600030101010101" pitchFamily="2" charset="-122"/>
              </a:rPr>
              <a:t>200</a:t>
            </a:r>
            <a:r>
              <a:rPr lang="zh-CN" altLang="en-US" sz="1800" dirty="0">
                <a:latin typeface="宋体" panose="02010600030101010101" pitchFamily="2" charset="-122"/>
                <a:ea typeface="宋体" panose="02010600030101010101" pitchFamily="2" charset="-122"/>
              </a:rPr>
              <a:t>美元的新公司的普通股）</a:t>
            </a:r>
            <a:endParaRPr lang="en-US" altLang="zh-CN" sz="1800" dirty="0">
              <a:latin typeface="宋体" panose="02010600030101010101" pitchFamily="2" charset="-122"/>
              <a:ea typeface="宋体" panose="02010600030101010101" pitchFamily="2" charset="-122"/>
            </a:endParaRPr>
          </a:p>
          <a:p>
            <a:pPr marL="855663" indent="-508000">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在以下情况出现</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天后，购买优先股的股权证将寄给除恶意收购者之外的股东：</a:t>
            </a:r>
            <a:endParaRPr lang="en-US" altLang="zh-CN" sz="1800" dirty="0">
              <a:latin typeface="宋体" panose="02010600030101010101" pitchFamily="2" charset="-122"/>
              <a:ea typeface="宋体" panose="02010600030101010101" pitchFamily="2" charset="-122"/>
            </a:endParaRPr>
          </a:p>
          <a:p>
            <a:pPr marL="1030288" indent="-406400">
              <a:buSzPct val="70000"/>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个人或团体收购</a:t>
            </a:r>
            <a:r>
              <a:rPr lang="en-US" altLang="zh-CN" sz="1800" dirty="0">
                <a:latin typeface="宋体" panose="02010600030101010101" pitchFamily="2" charset="-122"/>
                <a:ea typeface="宋体" panose="02010600030101010101" pitchFamily="2" charset="-122"/>
              </a:rPr>
              <a:t>20%</a:t>
            </a:r>
            <a:r>
              <a:rPr lang="zh-CN" altLang="en-US" sz="1800" dirty="0">
                <a:latin typeface="宋体" panose="02010600030101010101" pitchFamily="2" charset="-122"/>
                <a:ea typeface="宋体" panose="02010600030101010101" pitchFamily="2" charset="-122"/>
              </a:rPr>
              <a:t>或更多的搜狐普通股获得公司控股</a:t>
            </a:r>
            <a:endParaRPr lang="en-US" altLang="zh-CN" sz="1800" dirty="0">
              <a:latin typeface="宋体" panose="02010600030101010101" pitchFamily="2" charset="-122"/>
              <a:ea typeface="宋体" panose="02010600030101010101" pitchFamily="2" charset="-122"/>
            </a:endParaRPr>
          </a:p>
          <a:p>
            <a:pPr marL="1030288" indent="-406400">
              <a:buSzPct val="70000"/>
              <a:buFont typeface="Wingdings" panose="05000000000000000000" pitchFamily="2" charset="2"/>
              <a:buChar char="Ø"/>
            </a:pPr>
            <a:r>
              <a:rPr lang="zh-CN" altLang="en-US" sz="1800" dirty="0">
                <a:latin typeface="宋体" panose="02010600030101010101" pitchFamily="2" charset="-122"/>
                <a:ea typeface="宋体" panose="02010600030101010101" pitchFamily="2" charset="-122"/>
              </a:rPr>
              <a:t>公开宣布收购或换股使个人或团体可获得</a:t>
            </a:r>
            <a:r>
              <a:rPr lang="en-US" altLang="zh-CN" sz="1800" dirty="0">
                <a:latin typeface="宋体" panose="02010600030101010101" pitchFamily="2" charset="-122"/>
                <a:ea typeface="宋体" panose="02010600030101010101" pitchFamily="2" charset="-122"/>
              </a:rPr>
              <a:t>20%</a:t>
            </a:r>
            <a:r>
              <a:rPr lang="zh-CN" altLang="en-US" sz="1800" dirty="0">
                <a:latin typeface="宋体" panose="02010600030101010101" pitchFamily="2" charset="-122"/>
                <a:ea typeface="宋体" panose="02010600030101010101" pitchFamily="2" charset="-122"/>
              </a:rPr>
              <a:t>或更多的搜狐普通股从而达到控股</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26</a:t>
            </a:fld>
            <a:endParaRPr lang="zh-CN" altLang="en-US"/>
          </a:p>
        </p:txBody>
      </p:sp>
    </p:spTree>
    <p:extLst>
      <p:ext uri="{BB962C8B-B14F-4D97-AF65-F5344CB8AC3E}">
        <p14:creationId xmlns:p14="http://schemas.microsoft.com/office/powerpoint/2010/main" val="2276959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北大青鸟并购搜狐之毒丸计划</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r>
              <a:rPr lang="zh-CN" altLang="en-US" sz="1800" dirty="0">
                <a:latin typeface="宋体" panose="02010600030101010101" pitchFamily="2" charset="-122"/>
                <a:ea typeface="宋体" panose="02010600030101010101" pitchFamily="2" charset="-122"/>
              </a:rPr>
              <a:t>毒丸计划</a:t>
            </a:r>
            <a:endParaRPr lang="en-US" altLang="zh-CN" sz="1800" dirty="0">
              <a:latin typeface="宋体" panose="02010600030101010101" pitchFamily="2" charset="-122"/>
              <a:ea typeface="宋体" panose="02010600030101010101" pitchFamily="2" charset="-122"/>
            </a:endParaRPr>
          </a:p>
          <a:p>
            <a:pPr marL="798513" indent="-450850">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搜狐现发行在外的总股本</a:t>
            </a:r>
            <a:r>
              <a:rPr lang="en-US" altLang="zh-CN" sz="1800" dirty="0">
                <a:latin typeface="宋体" panose="02010600030101010101" pitchFamily="2" charset="-122"/>
                <a:ea typeface="宋体" panose="02010600030101010101" pitchFamily="2" charset="-122"/>
              </a:rPr>
              <a:t>3476.5</a:t>
            </a:r>
            <a:r>
              <a:rPr lang="zh-CN" altLang="en-US" sz="1800" dirty="0">
                <a:latin typeface="宋体" panose="02010600030101010101" pitchFamily="2" charset="-122"/>
                <a:ea typeface="宋体" panose="02010600030101010101" pitchFamily="2" charset="-122"/>
              </a:rPr>
              <a:t>万股</a:t>
            </a:r>
            <a:endParaRPr lang="en-US" altLang="zh-CN" sz="1800" dirty="0">
              <a:latin typeface="宋体" panose="02010600030101010101" pitchFamily="2" charset="-122"/>
              <a:ea typeface="宋体" panose="02010600030101010101" pitchFamily="2" charset="-122"/>
            </a:endParaRPr>
          </a:p>
          <a:p>
            <a:pPr marL="798513" indent="-450850">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假设有人恶意收购量为</a:t>
            </a:r>
            <a:r>
              <a:rPr lang="en-US" altLang="zh-CN" sz="1800" dirty="0">
                <a:latin typeface="宋体" panose="02010600030101010101" pitchFamily="2" charset="-122"/>
                <a:ea typeface="宋体" panose="02010600030101010101" pitchFamily="2" charset="-122"/>
              </a:rPr>
              <a:t>20%</a:t>
            </a:r>
            <a:r>
              <a:rPr lang="zh-CN" altLang="en-US" sz="1800" dirty="0">
                <a:latin typeface="宋体" panose="02010600030101010101" pitchFamily="2" charset="-122"/>
                <a:ea typeface="宋体" panose="02010600030101010101" pitchFamily="2" charset="-122"/>
              </a:rPr>
              <a:t>，触发了毒丸计划</a:t>
            </a:r>
            <a:endParaRPr lang="en-US" altLang="zh-CN" sz="1800" dirty="0">
              <a:latin typeface="宋体" panose="02010600030101010101" pitchFamily="2" charset="-122"/>
              <a:ea typeface="宋体" panose="02010600030101010101" pitchFamily="2" charset="-122"/>
            </a:endParaRPr>
          </a:p>
          <a:p>
            <a:pPr marL="798513" indent="-450850">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假设除恶意收购者之外所有股东都行使这个权利，购买优先股的资金为</a:t>
            </a:r>
            <a:r>
              <a:rPr lang="en-US" altLang="zh-CN" sz="1800" dirty="0">
                <a:latin typeface="宋体" panose="02010600030101010101" pitchFamily="2" charset="-122"/>
                <a:ea typeface="宋体" panose="02010600030101010101" pitchFamily="2" charset="-122"/>
              </a:rPr>
              <a:t>27.812</a:t>
            </a:r>
            <a:r>
              <a:rPr lang="zh-CN" altLang="en-US" sz="1800" dirty="0">
                <a:latin typeface="宋体" panose="02010600030101010101" pitchFamily="2" charset="-122"/>
                <a:ea typeface="宋体" panose="02010600030101010101" pitchFamily="2" charset="-122"/>
              </a:rPr>
              <a:t>亿美元</a:t>
            </a:r>
            <a:r>
              <a:rPr lang="en-US" altLang="zh-CN" sz="1800" dirty="0">
                <a:latin typeface="宋体" panose="02010600030101010101" pitchFamily="2" charset="-122"/>
                <a:ea typeface="宋体" panose="02010600030101010101" pitchFamily="2" charset="-122"/>
              </a:rPr>
              <a:t> </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34765000</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80%</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100=27.812</a:t>
            </a:r>
            <a:r>
              <a:rPr lang="zh-CN" altLang="en-US" sz="1800" dirty="0">
                <a:latin typeface="宋体" panose="02010600030101010101" pitchFamily="2" charset="-122"/>
                <a:ea typeface="宋体" panose="02010600030101010101" pitchFamily="2" charset="-122"/>
              </a:rPr>
              <a:t>亿美元）</a:t>
            </a:r>
            <a:endParaRPr lang="en-US" altLang="zh-CN" sz="1800" dirty="0">
              <a:latin typeface="宋体" panose="02010600030101010101" pitchFamily="2" charset="-122"/>
              <a:ea typeface="宋体" panose="02010600030101010101" pitchFamily="2" charset="-122"/>
            </a:endParaRPr>
          </a:p>
          <a:p>
            <a:pPr marL="798513" indent="-450850">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此优先股可以兑换新公司两倍于该金额的股票，即价值为</a:t>
            </a:r>
            <a:r>
              <a:rPr lang="en-US" altLang="zh-CN" sz="1800" dirty="0">
                <a:latin typeface="宋体" panose="02010600030101010101" pitchFamily="2" charset="-122"/>
                <a:ea typeface="宋体" panose="02010600030101010101" pitchFamily="2" charset="-122"/>
              </a:rPr>
              <a:t>55.624</a:t>
            </a:r>
            <a:r>
              <a:rPr lang="zh-CN" altLang="en-US" sz="1800" dirty="0">
                <a:latin typeface="宋体" panose="02010600030101010101" pitchFamily="2" charset="-122"/>
                <a:ea typeface="宋体" panose="02010600030101010101" pitchFamily="2" charset="-122"/>
              </a:rPr>
              <a:t>亿美元的新公司普通股，股东可获利</a:t>
            </a:r>
            <a:r>
              <a:rPr lang="en-US" altLang="zh-CN" sz="1800" dirty="0">
                <a:latin typeface="宋体" panose="02010600030101010101" pitchFamily="2" charset="-122"/>
                <a:ea typeface="宋体" panose="02010600030101010101" pitchFamily="2" charset="-122"/>
              </a:rPr>
              <a:t>27.812</a:t>
            </a:r>
            <a:r>
              <a:rPr lang="zh-CN" altLang="en-US" sz="1800" dirty="0">
                <a:latin typeface="宋体" panose="02010600030101010101" pitchFamily="2" charset="-122"/>
                <a:ea typeface="宋体" panose="02010600030101010101" pitchFamily="2" charset="-122"/>
              </a:rPr>
              <a:t>亿美元</a:t>
            </a:r>
            <a:endParaRPr lang="en-US" altLang="zh-CN" sz="1800" dirty="0">
              <a:latin typeface="宋体" panose="02010600030101010101" pitchFamily="2" charset="-122"/>
              <a:ea typeface="宋体" panose="02010600030101010101" pitchFamily="2" charset="-122"/>
            </a:endParaRPr>
          </a:p>
          <a:p>
            <a:pPr marL="798513" indent="-450850">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搜狐在</a:t>
            </a:r>
            <a:r>
              <a:rPr lang="en-US" altLang="zh-CN" sz="1800" dirty="0">
                <a:latin typeface="宋体" panose="02010600030101010101" pitchFamily="2" charset="-122"/>
                <a:ea typeface="宋体" panose="02010600030101010101" pitchFamily="2" charset="-122"/>
              </a:rPr>
              <a:t>2001</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8</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日的收盘价为</a:t>
            </a:r>
            <a:r>
              <a:rPr lang="en-US" altLang="zh-CN" sz="1800" dirty="0">
                <a:latin typeface="宋体" panose="02010600030101010101" pitchFamily="2" charset="-122"/>
                <a:ea typeface="宋体" panose="02010600030101010101" pitchFamily="2" charset="-122"/>
              </a:rPr>
              <a:t>1.40</a:t>
            </a:r>
            <a:r>
              <a:rPr lang="zh-CN" altLang="en-US" sz="1800" dirty="0">
                <a:latin typeface="宋体" panose="02010600030101010101" pitchFamily="2" charset="-122"/>
                <a:ea typeface="宋体" panose="02010600030101010101" pitchFamily="2" charset="-122"/>
              </a:rPr>
              <a:t>美元，市值为</a:t>
            </a:r>
            <a:r>
              <a:rPr lang="en-US" altLang="zh-CN" sz="1800" dirty="0">
                <a:latin typeface="宋体" panose="02010600030101010101" pitchFamily="2" charset="-122"/>
                <a:ea typeface="宋体" panose="02010600030101010101" pitchFamily="2" charset="-122"/>
              </a:rPr>
              <a:t>4867.1</a:t>
            </a:r>
            <a:r>
              <a:rPr lang="zh-CN" altLang="en-US" sz="1800" dirty="0">
                <a:latin typeface="宋体" panose="02010600030101010101" pitchFamily="2" charset="-122"/>
                <a:ea typeface="宋体" panose="02010600030101010101" pitchFamily="2" charset="-122"/>
              </a:rPr>
              <a:t>万美元（</a:t>
            </a:r>
            <a:r>
              <a:rPr lang="en-US" altLang="zh-CN" sz="1800" dirty="0">
                <a:latin typeface="宋体" panose="02010600030101010101" pitchFamily="2" charset="-122"/>
                <a:ea typeface="宋体" panose="02010600030101010101" pitchFamily="2" charset="-122"/>
              </a:rPr>
              <a:t>34765000</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1.40=4867.1</a:t>
            </a:r>
            <a:r>
              <a:rPr lang="zh-CN" altLang="en-US" sz="1800" dirty="0">
                <a:latin typeface="宋体" panose="02010600030101010101" pitchFamily="2" charset="-122"/>
                <a:ea typeface="宋体" panose="02010600030101010101" pitchFamily="2" charset="-122"/>
              </a:rPr>
              <a:t>万美元）</a:t>
            </a:r>
            <a:endParaRPr lang="en-US" altLang="zh-CN" sz="1800" dirty="0">
              <a:latin typeface="宋体" panose="02010600030101010101" pitchFamily="2" charset="-122"/>
              <a:ea typeface="宋体" panose="02010600030101010101" pitchFamily="2" charset="-122"/>
            </a:endParaRPr>
          </a:p>
          <a:p>
            <a:pPr marL="798513" indent="-450850">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股东获利是目前市值的</a:t>
            </a:r>
            <a:r>
              <a:rPr lang="en-US" altLang="zh-CN" sz="1800" dirty="0">
                <a:latin typeface="宋体" panose="02010600030101010101" pitchFamily="2" charset="-122"/>
                <a:ea typeface="宋体" panose="02010600030101010101" pitchFamily="2" charset="-122"/>
              </a:rPr>
              <a:t>57</a:t>
            </a:r>
            <a:r>
              <a:rPr lang="zh-CN" altLang="en-US" sz="1800" dirty="0">
                <a:latin typeface="宋体" panose="02010600030101010101" pitchFamily="2" charset="-122"/>
                <a:ea typeface="宋体" panose="02010600030101010101" pitchFamily="2" charset="-122"/>
              </a:rPr>
              <a:t>倍 ，股权严重稀释</a:t>
            </a:r>
            <a:endParaRPr lang="en-US" altLang="zh-CN" sz="1800" dirty="0">
              <a:latin typeface="宋体" panose="02010600030101010101" pitchFamily="2" charset="-122"/>
              <a:ea typeface="宋体" panose="02010600030101010101" pitchFamily="2" charset="-122"/>
            </a:endParaRPr>
          </a:p>
          <a:p>
            <a:pPr marL="347663" indent="-347663">
              <a:buFont typeface="Wingdings" pitchFamily="2" charset="2"/>
              <a:buChar char="p"/>
            </a:pPr>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2001</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月，青鸟宣布全面紧急撤出搜狐，抛售之前购入的股票，放弃并购</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27</a:t>
            </a:fld>
            <a:endParaRPr lang="zh-CN" altLang="en-US"/>
          </a:p>
        </p:txBody>
      </p:sp>
    </p:spTree>
    <p:extLst>
      <p:ext uri="{BB962C8B-B14F-4D97-AF65-F5344CB8AC3E}">
        <p14:creationId xmlns:p14="http://schemas.microsoft.com/office/powerpoint/2010/main" val="2053846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白衣骑士策略</a:t>
            </a:r>
            <a:endParaRPr lang="en-US" altLang="zh-CN" sz="2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当目标公司遇到敌意收购者进攻时，可以寻找一个具有良好合作关系的公司，以比收购方所提要约更高的价格提出收购，这时收购方若不以更高的价格来进行收购，则肯定不能取得成功。这种方法即使不能赶走收购方，也会使其付出较为高昂的代价。合作公司则被称为“白衣骑士”。</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白衣骑士往往会承诺不解散公司货不辞退管理层和其他雇员，目标公司则会向白衣骑士提供一个更优惠的股价</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28</a:t>
            </a:fld>
            <a:endParaRPr lang="zh-CN" altLang="en-US"/>
          </a:p>
        </p:txBody>
      </p:sp>
    </p:spTree>
    <p:extLst>
      <p:ext uri="{BB962C8B-B14F-4D97-AF65-F5344CB8AC3E}">
        <p14:creationId xmlns:p14="http://schemas.microsoft.com/office/powerpoint/2010/main" val="1981770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潘特里并购露华浓</a:t>
            </a:r>
            <a:endParaRPr lang="en-US" altLang="zh-CN" sz="2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pPr marL="269875" indent="-269875"/>
            <a:r>
              <a:rPr lang="zh-CN" altLang="en-US" sz="1800" dirty="0">
                <a:latin typeface="宋体" panose="02010600030101010101" pitchFamily="2" charset="-122"/>
                <a:ea typeface="宋体" panose="02010600030101010101" pitchFamily="2" charset="-122"/>
              </a:rPr>
              <a:t>露华浓化妆品公司是美国最大的保健用品和美容化妆品公司之一，净资产</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亿美元</a:t>
            </a:r>
            <a:endParaRPr lang="en-US" altLang="zh-CN" sz="1800" dirty="0">
              <a:latin typeface="宋体" panose="02010600030101010101" pitchFamily="2" charset="-122"/>
              <a:ea typeface="宋体" panose="02010600030101010101" pitchFamily="2" charset="-122"/>
            </a:endParaRPr>
          </a:p>
          <a:p>
            <a:pPr marL="269875" indent="-269875"/>
            <a:endParaRPr lang="en-US" altLang="zh-CN" sz="1800" dirty="0">
              <a:latin typeface="宋体" panose="02010600030101010101" pitchFamily="2" charset="-122"/>
              <a:ea typeface="宋体" panose="02010600030101010101" pitchFamily="2" charset="-122"/>
            </a:endParaRPr>
          </a:p>
          <a:p>
            <a:pPr marL="269875" indent="-269875"/>
            <a:r>
              <a:rPr lang="en-US" altLang="zh-CN" sz="1800" dirty="0">
                <a:latin typeface="宋体" panose="02010600030101010101" pitchFamily="2" charset="-122"/>
                <a:ea typeface="宋体" panose="02010600030101010101" pitchFamily="2" charset="-122"/>
              </a:rPr>
              <a:t>80</a:t>
            </a:r>
            <a:r>
              <a:rPr lang="zh-CN" altLang="en-US" sz="1800" dirty="0">
                <a:latin typeface="宋体" panose="02010600030101010101" pitchFamily="2" charset="-122"/>
                <a:ea typeface="宋体" panose="02010600030101010101" pitchFamily="2" charset="-122"/>
              </a:rPr>
              <a:t>年代中期，露华浓的业绩有所下降，股价徘徊在</a:t>
            </a:r>
            <a:r>
              <a:rPr lang="en-US" altLang="zh-CN" sz="1800" dirty="0">
                <a:latin typeface="宋体" panose="02010600030101010101" pitchFamily="2" charset="-122"/>
                <a:ea typeface="宋体" panose="02010600030101010101" pitchFamily="2" charset="-122"/>
              </a:rPr>
              <a:t>30</a:t>
            </a:r>
            <a:r>
              <a:rPr lang="zh-CN" altLang="en-US" sz="1800" dirty="0">
                <a:latin typeface="宋体" panose="02010600030101010101" pitchFamily="2" charset="-122"/>
                <a:ea typeface="宋体" panose="02010600030101010101" pitchFamily="2" charset="-122"/>
              </a:rPr>
              <a:t>元左右</a:t>
            </a:r>
            <a:endParaRPr lang="en-US" altLang="zh-CN" sz="1800" dirty="0">
              <a:latin typeface="宋体" panose="02010600030101010101" pitchFamily="2" charset="-122"/>
              <a:ea typeface="宋体" panose="02010600030101010101" pitchFamily="2" charset="-122"/>
            </a:endParaRPr>
          </a:p>
          <a:p>
            <a:pPr marL="269875" indent="-269875"/>
            <a:endParaRPr lang="en-US" altLang="zh-CN" sz="1800" dirty="0">
              <a:latin typeface="宋体" panose="02010600030101010101" pitchFamily="2" charset="-122"/>
              <a:ea typeface="宋体" panose="02010600030101010101" pitchFamily="2" charset="-122"/>
            </a:endParaRPr>
          </a:p>
          <a:p>
            <a:pPr marL="269875" indent="-269875"/>
            <a:r>
              <a:rPr lang="en-US" altLang="zh-CN" sz="1800" dirty="0">
                <a:latin typeface="宋体" panose="02010600030101010101" pitchFamily="2" charset="-122"/>
                <a:ea typeface="宋体" panose="02010600030101010101" pitchFamily="2" charset="-122"/>
              </a:rPr>
              <a:t>1985</a:t>
            </a:r>
            <a:r>
              <a:rPr lang="zh-CN" altLang="en-US" sz="1800" dirty="0">
                <a:latin typeface="宋体" panose="02010600030101010101" pitchFamily="2" charset="-122"/>
                <a:ea typeface="宋体" panose="02010600030101010101" pitchFamily="2" charset="-122"/>
              </a:rPr>
              <a:t>年，一家名不见经传、资产仅为</a:t>
            </a:r>
            <a:r>
              <a:rPr lang="en-US" altLang="zh-CN" sz="1800" dirty="0">
                <a:latin typeface="宋体" panose="02010600030101010101" pitchFamily="2" charset="-122"/>
                <a:ea typeface="宋体" panose="02010600030101010101" pitchFamily="2" charset="-122"/>
              </a:rPr>
              <a:t>15,000</a:t>
            </a:r>
            <a:r>
              <a:rPr lang="zh-CN" altLang="en-US" sz="1800" dirty="0">
                <a:latin typeface="宋体" panose="02010600030101010101" pitchFamily="2" charset="-122"/>
                <a:ea typeface="宋体" panose="02010600030101010101" pitchFamily="2" charset="-122"/>
              </a:rPr>
              <a:t>万美元的经营超级市场的潘特里公司总裁佩尔曼宣布有意收购露华浓公司</a:t>
            </a:r>
            <a:endParaRPr lang="en-US" altLang="zh-CN" sz="1800" dirty="0">
              <a:latin typeface="宋体" panose="02010600030101010101" pitchFamily="2" charset="-122"/>
              <a:ea typeface="宋体" panose="02010600030101010101" pitchFamily="2" charset="-122"/>
            </a:endParaRPr>
          </a:p>
          <a:p>
            <a:pPr marL="269875" indent="-269875"/>
            <a:endParaRPr lang="en-US" altLang="zh-CN" sz="1800" dirty="0">
              <a:latin typeface="宋体" panose="02010600030101010101" pitchFamily="2" charset="-122"/>
              <a:ea typeface="宋体" panose="02010600030101010101" pitchFamily="2" charset="-122"/>
            </a:endParaRPr>
          </a:p>
          <a:p>
            <a:pPr marL="269875" indent="-269875"/>
            <a:r>
              <a:rPr lang="zh-CN" altLang="en-US" sz="1800" dirty="0">
                <a:latin typeface="宋体" panose="02010600030101010101" pitchFamily="2" charset="-122"/>
                <a:ea typeface="宋体" panose="02010600030101010101" pitchFamily="2" charset="-122"/>
              </a:rPr>
              <a:t>佩尔曼宣布拟以每股</a:t>
            </a:r>
            <a:r>
              <a:rPr lang="en-US" altLang="zh-CN" sz="1800" dirty="0">
                <a:latin typeface="宋体" panose="02010600030101010101" pitchFamily="2" charset="-122"/>
                <a:ea typeface="宋体" panose="02010600030101010101" pitchFamily="2" charset="-122"/>
              </a:rPr>
              <a:t>47.50</a:t>
            </a:r>
            <a:r>
              <a:rPr lang="zh-CN" altLang="en-US" sz="1800" dirty="0">
                <a:latin typeface="宋体" panose="02010600030101010101" pitchFamily="2" charset="-122"/>
                <a:ea typeface="宋体" panose="02010600030101010101" pitchFamily="2" charset="-122"/>
              </a:rPr>
              <a:t>美元的价格收购当时仅为</a:t>
            </a:r>
            <a:r>
              <a:rPr lang="en-US" altLang="zh-CN" sz="1800" dirty="0">
                <a:latin typeface="宋体" panose="02010600030101010101" pitchFamily="2" charset="-122"/>
                <a:ea typeface="宋体" panose="02010600030101010101" pitchFamily="2" charset="-122"/>
              </a:rPr>
              <a:t>30 </a:t>
            </a:r>
            <a:r>
              <a:rPr lang="zh-CN" altLang="en-US" sz="1800" dirty="0">
                <a:latin typeface="宋体" panose="02010600030101010101" pitchFamily="2" charset="-122"/>
                <a:ea typeface="宋体" panose="02010600030101010101" pitchFamily="2" charset="-122"/>
              </a:rPr>
              <a:t>美元一股的露华浓公司的股票，并声称收购后将只保留美容化妆品部，而将其他的部门全部卖掉，卖价估计可达</a:t>
            </a:r>
            <a:r>
              <a:rPr lang="en-US" altLang="zh-CN" sz="1800" dirty="0">
                <a:latin typeface="宋体" panose="02010600030101010101" pitchFamily="2" charset="-122"/>
                <a:ea typeface="宋体" panose="02010600030101010101" pitchFamily="2" charset="-122"/>
              </a:rPr>
              <a:t>19</a:t>
            </a:r>
            <a:r>
              <a:rPr lang="zh-CN" altLang="en-US" sz="1800" dirty="0">
                <a:latin typeface="宋体" panose="02010600030101010101" pitchFamily="2" charset="-122"/>
                <a:ea typeface="宋体" panose="02010600030101010101" pitchFamily="2" charset="-122"/>
              </a:rPr>
              <a:t>亿美元，正好相当于收购露华浓公司的价格。</a:t>
            </a:r>
            <a:endParaRPr lang="en-US" altLang="zh-CN" sz="1800" dirty="0">
              <a:latin typeface="宋体" panose="02010600030101010101" pitchFamily="2" charset="-122"/>
              <a:ea typeface="宋体" panose="02010600030101010101" pitchFamily="2" charset="-122"/>
            </a:endParaRPr>
          </a:p>
          <a:p>
            <a:pPr marL="269875" indent="-269875"/>
            <a:endParaRPr lang="en-US" altLang="zh-CN" sz="1800" dirty="0">
              <a:latin typeface="宋体" panose="02010600030101010101" pitchFamily="2" charset="-122"/>
              <a:ea typeface="宋体" panose="02010600030101010101" pitchFamily="2" charset="-122"/>
            </a:endParaRPr>
          </a:p>
          <a:p>
            <a:pPr marL="269875" indent="-269875"/>
            <a:r>
              <a:rPr lang="zh-CN" altLang="en-US" sz="1800" dirty="0">
                <a:latin typeface="宋体" panose="02010600030101010101" pitchFamily="2" charset="-122"/>
                <a:ea typeface="宋体" panose="02010600030101010101" pitchFamily="2" charset="-122"/>
              </a:rPr>
              <a:t>发行垃圾债券筹集资金的杠杆收购案例</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29</a:t>
            </a:fld>
            <a:endParaRPr lang="zh-CN" altLang="en-US"/>
          </a:p>
        </p:txBody>
      </p:sp>
    </p:spTree>
    <p:extLst>
      <p:ext uri="{BB962C8B-B14F-4D97-AF65-F5344CB8AC3E}">
        <p14:creationId xmlns:p14="http://schemas.microsoft.com/office/powerpoint/2010/main" val="528575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公司并购的程序</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a:t>
            </a:fld>
            <a:endParaRPr lang="zh-CN" altLang="en-US"/>
          </a:p>
        </p:txBody>
      </p:sp>
      <p:graphicFrame>
        <p:nvGraphicFramePr>
          <p:cNvPr id="6" name="内容占位符 4">
            <a:extLst>
              <a:ext uri="{FF2B5EF4-FFF2-40B4-BE49-F238E27FC236}">
                <a16:creationId xmlns:a16="http://schemas.microsoft.com/office/drawing/2014/main" id="{E3AFB65B-9FB3-477F-A1F2-C960E5549791}"/>
              </a:ext>
            </a:extLst>
          </p:cNvPr>
          <p:cNvGraphicFramePr>
            <a:graphicFrameLocks noGrp="1"/>
          </p:cNvGraphicFramePr>
          <p:nvPr>
            <p:ph idx="1"/>
            <p:extLst>
              <p:ext uri="{D42A27DB-BD31-4B8C-83A1-F6EECF244321}">
                <p14:modId xmlns:p14="http://schemas.microsoft.com/office/powerpoint/2010/main" val="4011799632"/>
              </p:ext>
            </p:extLst>
          </p:nvPr>
        </p:nvGraphicFramePr>
        <p:xfrm>
          <a:off x="4114800" y="533400"/>
          <a:ext cx="4191000" cy="5638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14515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潘特里并购露华浓</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防御措施</a:t>
            </a:r>
            <a:endParaRPr lang="en-US" altLang="zh-CN" sz="2000" dirty="0">
              <a:latin typeface="宋体" panose="02010600030101010101" pitchFamily="2" charset="-122"/>
              <a:ea typeface="宋体" panose="02010600030101010101" pitchFamily="2" charset="-122"/>
            </a:endParaRPr>
          </a:p>
          <a:p>
            <a:pPr marL="539750" indent="-360363">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用每股</a:t>
            </a:r>
            <a:r>
              <a:rPr lang="en-US" altLang="zh-CN" sz="2000" dirty="0">
                <a:latin typeface="宋体" panose="02010600030101010101" pitchFamily="2" charset="-122"/>
                <a:ea typeface="宋体" panose="02010600030101010101" pitchFamily="2" charset="-122"/>
              </a:rPr>
              <a:t>57.5</a:t>
            </a:r>
            <a:r>
              <a:rPr lang="zh-CN" altLang="en-US" sz="2000" dirty="0">
                <a:latin typeface="宋体" panose="02010600030101010101" pitchFamily="2" charset="-122"/>
                <a:ea typeface="宋体" panose="02010600030101010101" pitchFamily="2" charset="-122"/>
              </a:rPr>
              <a:t>美元的价格收购了</a:t>
            </a:r>
            <a:r>
              <a:rPr lang="en-US" altLang="zh-CN" sz="2000" dirty="0">
                <a:latin typeface="宋体" panose="02010600030101010101" pitchFamily="2" charset="-122"/>
                <a:ea typeface="宋体" panose="02010600030101010101" pitchFamily="2" charset="-122"/>
              </a:rPr>
              <a:t>1000</a:t>
            </a:r>
            <a:r>
              <a:rPr lang="zh-CN" altLang="en-US" sz="2000" dirty="0">
                <a:latin typeface="宋体" panose="02010600030101010101" pitchFamily="2" charset="-122"/>
                <a:ea typeface="宋体" panose="02010600030101010101" pitchFamily="2" charset="-122"/>
              </a:rPr>
              <a:t>万股自己公司的股票，相当于总发行量的四分之一</a:t>
            </a:r>
            <a:endParaRPr lang="en-US" altLang="zh-CN" sz="2000" dirty="0">
              <a:latin typeface="宋体" panose="02010600030101010101" pitchFamily="2" charset="-122"/>
              <a:ea typeface="宋体" panose="02010600030101010101" pitchFamily="2" charset="-122"/>
            </a:endParaRPr>
          </a:p>
          <a:p>
            <a:pPr marL="539750" indent="-360363">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与纽约一家专门收购企业的投资集团福斯特曼</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立特尔公司达成以</a:t>
            </a:r>
            <a:r>
              <a:rPr lang="en-US" altLang="zh-CN" sz="2000" dirty="0">
                <a:latin typeface="宋体" panose="02010600030101010101" pitchFamily="2" charset="-122"/>
                <a:ea typeface="宋体" panose="02010600030101010101" pitchFamily="2" charset="-122"/>
              </a:rPr>
              <a:t>56</a:t>
            </a:r>
            <a:r>
              <a:rPr lang="zh-CN" altLang="en-US" sz="2000" dirty="0">
                <a:latin typeface="宋体" panose="02010600030101010101" pitchFamily="2" charset="-122"/>
                <a:ea typeface="宋体" panose="02010600030101010101" pitchFamily="2" charset="-122"/>
              </a:rPr>
              <a:t>美元一股的代价出售公司股票的协议，协议还规定万一有第三者以高价竞争而使福斯特曼公司买不成露华浓公司股票的话，福斯特曼公司有权在第三者控股达到</a:t>
            </a:r>
            <a:r>
              <a:rPr lang="en-US" altLang="zh-CN" sz="2000" dirty="0">
                <a:latin typeface="宋体" panose="02010600030101010101" pitchFamily="2" charset="-122"/>
                <a:ea typeface="宋体" panose="02010600030101010101" pitchFamily="2" charset="-122"/>
              </a:rPr>
              <a:t>40</a:t>
            </a:r>
            <a:r>
              <a:rPr lang="zh-CN" altLang="en-US" sz="2000" dirty="0">
                <a:latin typeface="宋体" panose="02010600030101010101" pitchFamily="2" charset="-122"/>
                <a:ea typeface="宋体" panose="02010600030101010101" pitchFamily="2" charset="-122"/>
              </a:rPr>
              <a:t>％时以一亿美元的代价买下露华浓公司的两个分公司，成为露华浓公司的“白衣骑士”。</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佩尔曼诉讼控告露华浓公司与福斯特曼公司达成协议，没有给股东以公平的机会就确定了公司的买主，因而损害了股东的利益。</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法院判佩尔曼胜诉。宣布原协议无效。</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福斯特曼公司被迫把收购价格提高到</a:t>
            </a:r>
            <a:r>
              <a:rPr lang="en-US" altLang="zh-CN" sz="2000" dirty="0">
                <a:latin typeface="宋体" panose="02010600030101010101" pitchFamily="2" charset="-122"/>
                <a:ea typeface="宋体" panose="02010600030101010101" pitchFamily="2" charset="-122"/>
              </a:rPr>
              <a:t>57.25</a:t>
            </a:r>
            <a:r>
              <a:rPr lang="zh-CN" altLang="en-US" sz="2000" dirty="0">
                <a:latin typeface="宋体" panose="02010600030101010101" pitchFamily="2" charset="-122"/>
                <a:ea typeface="宋体" panose="02010600030101010101" pitchFamily="2" charset="-122"/>
              </a:rPr>
              <a:t>美元一股。 最后佩尔曼以</a:t>
            </a:r>
            <a:r>
              <a:rPr lang="en-US" altLang="zh-CN" sz="2000" dirty="0">
                <a:latin typeface="宋体" panose="02010600030101010101" pitchFamily="2" charset="-122"/>
                <a:ea typeface="宋体" panose="02010600030101010101" pitchFamily="2" charset="-122"/>
              </a:rPr>
              <a:t>58</a:t>
            </a:r>
            <a:r>
              <a:rPr lang="zh-CN" altLang="en-US" sz="2000" dirty="0">
                <a:latin typeface="宋体" panose="02010600030101010101" pitchFamily="2" charset="-122"/>
                <a:ea typeface="宋体" panose="02010600030101010101" pitchFamily="2" charset="-122"/>
              </a:rPr>
              <a:t>美元一股价格购下了露华浓公司，露华浓</a:t>
            </a:r>
            <a:r>
              <a:rPr lang="en-US" altLang="zh-CN" sz="2000" dirty="0" err="1">
                <a:latin typeface="宋体" panose="02010600030101010101" pitchFamily="2" charset="-122"/>
                <a:ea typeface="宋体" panose="02010600030101010101" pitchFamily="2" charset="-122"/>
              </a:rPr>
              <a:t>ceo</a:t>
            </a:r>
            <a:r>
              <a:rPr lang="zh-CN" altLang="en-US" sz="2000" dirty="0">
                <a:latin typeface="宋体" panose="02010600030101010101" pitchFamily="2" charset="-122"/>
                <a:ea typeface="宋体" panose="02010600030101010101" pitchFamily="2" charset="-122"/>
              </a:rPr>
              <a:t>杰赖克被迫离职。</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30</a:t>
            </a:fld>
            <a:endParaRPr lang="zh-CN" altLang="en-US"/>
          </a:p>
        </p:txBody>
      </p:sp>
    </p:spTree>
    <p:extLst>
      <p:ext uri="{BB962C8B-B14F-4D97-AF65-F5344CB8AC3E}">
        <p14:creationId xmlns:p14="http://schemas.microsoft.com/office/powerpoint/2010/main" val="12895702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股票交易策略</a:t>
            </a:r>
            <a:endParaRPr lang="en-US" altLang="zh-CN" sz="2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股票回购 </a:t>
            </a:r>
            <a:endParaRPr lang="en-US" altLang="zh-CN" sz="20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目标公司买回自己公司的股份</a:t>
            </a:r>
            <a:endParaRPr lang="en-US" altLang="zh-CN" sz="2000" dirty="0">
              <a:latin typeface="宋体" panose="02010600030101010101" pitchFamily="2" charset="-122"/>
              <a:ea typeface="宋体" panose="02010600030101010101" pitchFamily="2" charset="-122"/>
            </a:endParaRPr>
          </a:p>
          <a:p>
            <a:pPr>
              <a:buNone/>
            </a:pP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死亡换股</a:t>
            </a:r>
            <a:endParaRPr lang="en-US" altLang="zh-CN" sz="20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目标公司发行公司债、特别股或其组合，以回收股票，通过减少在外流通股数以抬高股价，使得买方提高每股的收购价。 </a:t>
            </a:r>
            <a:endParaRPr lang="en-US" altLang="zh-CN" sz="2000" dirty="0">
              <a:latin typeface="宋体" panose="02010600030101010101" pitchFamily="2" charset="-122"/>
              <a:ea typeface="宋体" panose="02010600030101010101" pitchFamily="2" charset="-122"/>
            </a:endParaRPr>
          </a:p>
          <a:p>
            <a:pPr marL="539750" indent="-269875">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改变资本结构，增加财务风险</a:t>
            </a:r>
            <a:endParaRPr lang="en-US" altLang="zh-CN" sz="2000" dirty="0">
              <a:latin typeface="宋体" panose="02010600030101010101" pitchFamily="2" charset="-122"/>
              <a:ea typeface="宋体" panose="02010600030101010101" pitchFamily="2" charset="-122"/>
            </a:endParaRPr>
          </a:p>
          <a:p>
            <a:pPr>
              <a:buFont typeface="Wingdings" pitchFamily="2" charset="2"/>
              <a:buChar char="p"/>
            </a:pP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管理层收购</a:t>
            </a:r>
            <a:r>
              <a:rPr lang="en-US" altLang="zh-CN" sz="2000" dirty="0">
                <a:latin typeface="宋体" panose="02010600030101010101" pitchFamily="2" charset="-122"/>
                <a:ea typeface="宋体" panose="02010600030101010101" pitchFamily="2" charset="-122"/>
              </a:rPr>
              <a:t>(MBO)</a:t>
            </a:r>
          </a:p>
          <a:p>
            <a:pPr marL="539750" indent="-269875">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目标公司管理层利用杠杆作用，以公司为担保品向银行借款</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买下目标公司 </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31</a:t>
            </a:fld>
            <a:endParaRPr lang="zh-CN" altLang="en-US"/>
          </a:p>
        </p:txBody>
      </p:sp>
    </p:spTree>
    <p:extLst>
      <p:ext uri="{BB962C8B-B14F-4D97-AF65-F5344CB8AC3E}">
        <p14:creationId xmlns:p14="http://schemas.microsoft.com/office/powerpoint/2010/main" val="27175026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91516-D73F-F32B-22DE-49F012FE788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6B2DC6D-FF17-CBF6-A0F2-F9B9C2356F6C}"/>
              </a:ext>
            </a:extLst>
          </p:cNvPr>
          <p:cNvSpPr>
            <a:spLocks noGrp="1"/>
          </p:cNvSpPr>
          <p:nvPr>
            <p:ph type="title"/>
          </p:nvPr>
        </p:nvSpPr>
        <p:spPr>
          <a:xfrm>
            <a:off x="838200" y="365126"/>
            <a:ext cx="10515600" cy="427352"/>
          </a:xfrm>
        </p:spPr>
        <p:txBody>
          <a:bodyPr>
            <a:normAutofit fontScale="90000"/>
          </a:bodyPr>
          <a:lstStyle/>
          <a:p>
            <a:r>
              <a:rPr lang="zh-CN" altLang="en-US" sz="2800" dirty="0">
                <a:latin typeface="宋体" panose="02010600030101010101" pitchFamily="2" charset="-122"/>
                <a:ea typeface="宋体" panose="02010600030101010101" pitchFamily="2" charset="-122"/>
              </a:rPr>
              <a:t>宝能万科之争</a:t>
            </a:r>
          </a:p>
        </p:txBody>
      </p:sp>
      <p:sp>
        <p:nvSpPr>
          <p:cNvPr id="3" name="内容占位符 2">
            <a:extLst>
              <a:ext uri="{FF2B5EF4-FFF2-40B4-BE49-F238E27FC236}">
                <a16:creationId xmlns:a16="http://schemas.microsoft.com/office/drawing/2014/main" id="{FE138FAA-89E2-1B88-A845-4F0972FF561E}"/>
              </a:ext>
            </a:extLst>
          </p:cNvPr>
          <p:cNvSpPr>
            <a:spLocks noGrp="1"/>
          </p:cNvSpPr>
          <p:nvPr>
            <p:ph idx="1"/>
          </p:nvPr>
        </p:nvSpPr>
        <p:spPr>
          <a:xfrm>
            <a:off x="838200" y="1029547"/>
            <a:ext cx="10515600" cy="5147416"/>
          </a:xfrm>
        </p:spPr>
        <p:txBody>
          <a:bodyPr>
            <a:noAutofit/>
          </a:bodyPr>
          <a:lstStyle/>
          <a:p>
            <a:r>
              <a:rPr lang="en-US" altLang="zh-CN" sz="1800" dirty="0">
                <a:latin typeface="宋体" panose="02010600030101010101" pitchFamily="2" charset="-122"/>
                <a:ea typeface="宋体" panose="02010600030101010101" pitchFamily="2" charset="-122"/>
              </a:rPr>
              <a:t>2015</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7</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日，前海人寿（宝能系）持股万科约</a:t>
            </a:r>
            <a:r>
              <a:rPr lang="en-US" altLang="zh-CN" sz="1800" dirty="0">
                <a:latin typeface="宋体" panose="02010600030101010101" pitchFamily="2" charset="-122"/>
                <a:ea typeface="宋体" panose="02010600030101010101" pitchFamily="2" charset="-122"/>
              </a:rPr>
              <a:t>5%</a:t>
            </a:r>
          </a:p>
          <a:p>
            <a:r>
              <a:rPr lang="en-US" altLang="zh-CN" sz="1800" dirty="0">
                <a:latin typeface="宋体" panose="02010600030101010101" pitchFamily="2" charset="-122"/>
                <a:ea typeface="宋体" panose="02010600030101010101" pitchFamily="2" charset="-122"/>
              </a:rPr>
              <a:t>7</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24</a:t>
            </a:r>
            <a:r>
              <a:rPr lang="zh-CN" altLang="en-US" sz="1800" dirty="0">
                <a:latin typeface="宋体" panose="02010600030101010101" pitchFamily="2" charset="-122"/>
                <a:ea typeface="宋体" panose="02010600030101010101" pitchFamily="2" charset="-122"/>
              </a:rPr>
              <a:t>日，前海人寿及其一致行动人钜盛华（宝能系）持股超过</a:t>
            </a:r>
            <a:r>
              <a:rPr lang="en-US" altLang="zh-CN" sz="1800" dirty="0">
                <a:latin typeface="宋体" panose="02010600030101010101" pitchFamily="2" charset="-122"/>
                <a:ea typeface="宋体" panose="02010600030101010101" pitchFamily="2" charset="-122"/>
              </a:rPr>
              <a:t>10%</a:t>
            </a:r>
          </a:p>
          <a:p>
            <a:r>
              <a:rPr lang="en-US" altLang="zh-CN" sz="1800" dirty="0">
                <a:latin typeface="宋体" panose="02010600030101010101" pitchFamily="2" charset="-122"/>
                <a:ea typeface="宋体" panose="02010600030101010101" pitchFamily="2" charset="-122"/>
              </a:rPr>
              <a:t>8</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26</a:t>
            </a:r>
            <a:r>
              <a:rPr lang="zh-CN" altLang="en-US" sz="1800" dirty="0">
                <a:latin typeface="宋体" panose="02010600030101010101" pitchFamily="2" charset="-122"/>
                <a:ea typeface="宋体" panose="02010600030101010101" pitchFamily="2" charset="-122"/>
              </a:rPr>
              <a:t>日，宝能系持股</a:t>
            </a:r>
            <a:r>
              <a:rPr lang="en-US" altLang="zh-CN" sz="1800" dirty="0">
                <a:latin typeface="宋体" panose="02010600030101010101" pitchFamily="2" charset="-122"/>
                <a:ea typeface="宋体" panose="02010600030101010101" pitchFamily="2" charset="-122"/>
              </a:rPr>
              <a:t>15.04%</a:t>
            </a:r>
            <a:r>
              <a:rPr lang="zh-CN" altLang="en-US" sz="1800" dirty="0">
                <a:latin typeface="宋体" panose="02010600030101010101" pitchFamily="2" charset="-122"/>
                <a:ea typeface="宋体" panose="02010600030101010101" pitchFamily="2" charset="-122"/>
              </a:rPr>
              <a:t>，以</a:t>
            </a:r>
            <a:r>
              <a:rPr lang="en-US" altLang="zh-CN" sz="1800" dirty="0">
                <a:latin typeface="宋体" panose="02010600030101010101" pitchFamily="2" charset="-122"/>
                <a:ea typeface="宋体" panose="02010600030101010101" pitchFamily="2" charset="-122"/>
              </a:rPr>
              <a:t>0.15%</a:t>
            </a:r>
            <a:r>
              <a:rPr lang="zh-CN" altLang="en-US" sz="1800" dirty="0">
                <a:latin typeface="宋体" panose="02010600030101010101" pitchFamily="2" charset="-122"/>
                <a:ea typeface="宋体" panose="02010600030101010101" pitchFamily="2" charset="-122"/>
              </a:rPr>
              <a:t>的优势超越万科原第一大股东华润集团</a:t>
            </a:r>
          </a:p>
          <a:p>
            <a:r>
              <a:rPr lang="en-US" altLang="zh-CN" sz="1800" dirty="0">
                <a:latin typeface="宋体" panose="02010600030101010101" pitchFamily="2" charset="-122"/>
                <a:ea typeface="宋体" panose="02010600030101010101" pitchFamily="2" charset="-122"/>
              </a:rPr>
              <a:t>12</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日，宝能系持股</a:t>
            </a:r>
            <a:r>
              <a:rPr lang="en-US" altLang="zh-CN" sz="1800" dirty="0">
                <a:latin typeface="宋体" panose="02010600030101010101" pitchFamily="2" charset="-122"/>
                <a:ea typeface="宋体" panose="02010600030101010101" pitchFamily="2" charset="-122"/>
              </a:rPr>
              <a:t>20%</a:t>
            </a:r>
          </a:p>
          <a:p>
            <a:r>
              <a:rPr lang="en-US" altLang="zh-CN" sz="1800" dirty="0">
                <a:latin typeface="宋体" panose="02010600030101010101" pitchFamily="2" charset="-122"/>
                <a:ea typeface="宋体" panose="02010600030101010101" pitchFamily="2" charset="-122"/>
              </a:rPr>
              <a:t>12</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17</a:t>
            </a:r>
            <a:r>
              <a:rPr lang="zh-CN" altLang="en-US" sz="1800" dirty="0">
                <a:latin typeface="宋体" panose="02010600030101010101" pitchFamily="2" charset="-122"/>
                <a:ea typeface="宋体" panose="02010600030101010101" pitchFamily="2" charset="-122"/>
              </a:rPr>
              <a:t>日，宝能系持股将近</a:t>
            </a:r>
            <a:r>
              <a:rPr lang="en-US" altLang="zh-CN" sz="1800" dirty="0">
                <a:latin typeface="宋体" panose="02010600030101010101" pitchFamily="2" charset="-122"/>
                <a:ea typeface="宋体" panose="02010600030101010101" pitchFamily="2" charset="-122"/>
              </a:rPr>
              <a:t>23%</a:t>
            </a:r>
            <a:r>
              <a:rPr lang="zh-CN" altLang="en-US" sz="1800" dirty="0">
                <a:latin typeface="宋体" panose="02010600030101010101" pitchFamily="2" charset="-122"/>
                <a:ea typeface="宋体" panose="02010600030101010101" pitchFamily="2" charset="-122"/>
              </a:rPr>
              <a:t>，万科王石不欢迎宝能</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信用不足，能力不足，短债长投，风险巨大</a:t>
            </a:r>
          </a:p>
          <a:p>
            <a:r>
              <a:rPr lang="en-US" altLang="zh-CN" sz="1800" dirty="0">
                <a:latin typeface="宋体" panose="02010600030101010101" pitchFamily="2" charset="-122"/>
                <a:ea typeface="宋体" panose="02010600030101010101" pitchFamily="2" charset="-122"/>
              </a:rPr>
              <a:t>12</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8</a:t>
            </a:r>
            <a:r>
              <a:rPr lang="zh-CN" altLang="en-US" sz="1800" dirty="0">
                <a:latin typeface="宋体" panose="02010600030101010101" pitchFamily="2" charset="-122"/>
                <a:ea typeface="宋体" panose="02010600030101010101" pitchFamily="2" charset="-122"/>
              </a:rPr>
              <a:t>日，安邦保险持股</a:t>
            </a:r>
            <a:r>
              <a:rPr lang="en-US" altLang="zh-CN" sz="1800" dirty="0">
                <a:latin typeface="宋体" panose="02010600030101010101" pitchFamily="2" charset="-122"/>
                <a:ea typeface="宋体" panose="02010600030101010101" pitchFamily="2" charset="-122"/>
              </a:rPr>
              <a:t>7%</a:t>
            </a:r>
          </a:p>
          <a:p>
            <a:r>
              <a:rPr lang="en-US" altLang="zh-CN" sz="1800" dirty="0">
                <a:latin typeface="宋体" panose="02010600030101010101" pitchFamily="2" charset="-122"/>
                <a:ea typeface="宋体" panose="02010600030101010101" pitchFamily="2" charset="-122"/>
              </a:rPr>
              <a:t>12</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18</a:t>
            </a:r>
            <a:r>
              <a:rPr lang="zh-CN" altLang="en-US" sz="1800" dirty="0">
                <a:latin typeface="宋体" panose="02010600030101010101" pitchFamily="2" charset="-122"/>
                <a:ea typeface="宋体" panose="02010600030101010101" pitchFamily="2" charset="-122"/>
              </a:rPr>
              <a:t>日，万科</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停牌，筹划股份发行，重大资产重组</a:t>
            </a:r>
          </a:p>
          <a:p>
            <a:r>
              <a:rPr lang="en-US" altLang="zh-CN" sz="1800" dirty="0">
                <a:latin typeface="宋体" panose="02010600030101010101" pitchFamily="2" charset="-122"/>
                <a:ea typeface="宋体" panose="02010600030101010101" pitchFamily="2" charset="-122"/>
              </a:rPr>
              <a:t>2016</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13</a:t>
            </a:r>
            <a:r>
              <a:rPr lang="zh-CN" altLang="en-US" sz="1800" dirty="0">
                <a:latin typeface="宋体" panose="02010600030101010101" pitchFamily="2" charset="-122"/>
                <a:ea typeface="宋体" panose="02010600030101010101" pitchFamily="2" charset="-122"/>
              </a:rPr>
              <a:t>日，万科拟引入深圳地铁，华润拒绝</a:t>
            </a:r>
          </a:p>
          <a:p>
            <a:r>
              <a:rPr lang="en-US" altLang="zh-CN" sz="1800" dirty="0">
                <a:latin typeface="宋体" panose="02010600030101010101" pitchFamily="2" charset="-122"/>
                <a:ea typeface="宋体" panose="02010600030101010101" pitchFamily="2" charset="-122"/>
              </a:rPr>
              <a:t>6</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17</a:t>
            </a:r>
            <a:r>
              <a:rPr lang="zh-CN" altLang="en-US" sz="1800" dirty="0">
                <a:latin typeface="宋体" panose="02010600030101010101" pitchFamily="2" charset="-122"/>
                <a:ea typeface="宋体" panose="02010600030101010101" pitchFamily="2" charset="-122"/>
              </a:rPr>
              <a:t>日，董事会提案万科拟发行新股收购深圳地铁持有的前海国际</a:t>
            </a:r>
            <a:r>
              <a:rPr lang="en-US" altLang="zh-CN" sz="1800" dirty="0">
                <a:latin typeface="宋体" panose="02010600030101010101" pitchFamily="2" charset="-122"/>
                <a:ea typeface="宋体" panose="02010600030101010101" pitchFamily="2" charset="-122"/>
              </a:rPr>
              <a:t>100%</a:t>
            </a:r>
            <a:r>
              <a:rPr lang="zh-CN" altLang="en-US" sz="1800" dirty="0">
                <a:latin typeface="宋体" panose="02010600030101010101" pitchFamily="2" charset="-122"/>
                <a:ea typeface="宋体" panose="02010600030101010101" pitchFamily="2" charset="-122"/>
              </a:rPr>
              <a:t>股权，华润系董事反对</a:t>
            </a:r>
          </a:p>
          <a:p>
            <a:r>
              <a:rPr lang="en-US" altLang="zh-CN" sz="1800" dirty="0">
                <a:latin typeface="宋体" panose="02010600030101010101" pitchFamily="2" charset="-122"/>
                <a:ea typeface="宋体" panose="02010600030101010101" pitchFamily="2" charset="-122"/>
              </a:rPr>
              <a:t>7</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19</a:t>
            </a:r>
            <a:r>
              <a:rPr lang="zh-CN" altLang="en-US" sz="1800" dirty="0">
                <a:latin typeface="宋体" panose="02010600030101010101" pitchFamily="2" charset="-122"/>
                <a:ea typeface="宋体" panose="02010600030101010101" pitchFamily="2" charset="-122"/>
              </a:rPr>
              <a:t>日，万科发布</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关于提请查处钜盛华及其控制的相关资管计划违法违规行为的报告</a:t>
            </a:r>
            <a:r>
              <a:rPr lang="en-US" altLang="zh-CN" sz="1800" dirty="0">
                <a:latin typeface="宋体" panose="02010600030101010101" pitchFamily="2" charset="-122"/>
                <a:ea typeface="宋体" panose="02010600030101010101" pitchFamily="2" charset="-122"/>
              </a:rPr>
              <a:t>》</a:t>
            </a:r>
          </a:p>
          <a:p>
            <a:r>
              <a:rPr lang="en-US" altLang="zh-CN" sz="1800" dirty="0">
                <a:latin typeface="宋体" panose="02010600030101010101" pitchFamily="2" charset="-122"/>
                <a:ea typeface="宋体" panose="02010600030101010101" pitchFamily="2" charset="-122"/>
              </a:rPr>
              <a:t>6</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9</a:t>
            </a:r>
            <a:r>
              <a:rPr lang="zh-CN" altLang="en-US" sz="1800" dirty="0">
                <a:latin typeface="宋体" panose="02010600030101010101" pitchFamily="2" charset="-122"/>
                <a:ea typeface="宋体" panose="02010600030101010101" pitchFamily="2" charset="-122"/>
              </a:rPr>
              <a:t>日，中国恒大公告转让</a:t>
            </a:r>
            <a:r>
              <a:rPr lang="en-US" altLang="zh-CN" sz="1800" dirty="0">
                <a:latin typeface="宋体" panose="02010600030101010101" pitchFamily="2" charset="-122"/>
                <a:ea typeface="宋体" panose="02010600030101010101" pitchFamily="2" charset="-122"/>
              </a:rPr>
              <a:t>14.07%</a:t>
            </a:r>
            <a:r>
              <a:rPr lang="zh-CN" altLang="en-US" sz="1800" dirty="0">
                <a:latin typeface="宋体" panose="02010600030101010101" pitchFamily="2" charset="-122"/>
                <a:ea typeface="宋体" panose="02010600030101010101" pitchFamily="2" charset="-122"/>
              </a:rPr>
              <a:t>万科股份给深圳地铁，深圳地铁持股由</a:t>
            </a:r>
            <a:r>
              <a:rPr lang="en-US" altLang="zh-CN" sz="1800" dirty="0">
                <a:latin typeface="宋体" panose="02010600030101010101" pitchFamily="2" charset="-122"/>
                <a:ea typeface="宋体" panose="02010600030101010101" pitchFamily="2" charset="-122"/>
              </a:rPr>
              <a:t>15.31%</a:t>
            </a:r>
            <a:r>
              <a:rPr lang="zh-CN" altLang="en-US" sz="1800" dirty="0">
                <a:latin typeface="宋体" panose="02010600030101010101" pitchFamily="2" charset="-122"/>
                <a:ea typeface="宋体" panose="02010600030101010101" pitchFamily="2" charset="-122"/>
              </a:rPr>
              <a:t>变为</a:t>
            </a:r>
            <a:r>
              <a:rPr lang="en-US" altLang="zh-CN" sz="1800" dirty="0">
                <a:latin typeface="宋体" panose="02010600030101010101" pitchFamily="2" charset="-122"/>
                <a:ea typeface="宋体" panose="02010600030101010101" pitchFamily="2" charset="-122"/>
              </a:rPr>
              <a:t>29.38%</a:t>
            </a:r>
            <a:r>
              <a:rPr lang="zh-CN" altLang="en-US" sz="1800" dirty="0">
                <a:latin typeface="宋体" panose="02010600030101010101" pitchFamily="2" charset="-122"/>
                <a:ea typeface="宋体" panose="02010600030101010101" pitchFamily="2" charset="-122"/>
              </a:rPr>
              <a:t>，超过宝能</a:t>
            </a:r>
            <a:r>
              <a:rPr lang="en-US" altLang="zh-CN" sz="1800" dirty="0">
                <a:latin typeface="宋体" panose="02010600030101010101" pitchFamily="2" charset="-122"/>
                <a:ea typeface="宋体" panose="02010600030101010101" pitchFamily="2" charset="-122"/>
              </a:rPr>
              <a:t>25.4%</a:t>
            </a:r>
            <a:r>
              <a:rPr lang="zh-CN" altLang="en-US" sz="1800" dirty="0">
                <a:latin typeface="宋体" panose="02010600030101010101" pitchFamily="2" charset="-122"/>
                <a:ea typeface="宋体" panose="02010600030101010101" pitchFamily="2" charset="-122"/>
              </a:rPr>
              <a:t>成为为万科第一大股东</a:t>
            </a:r>
          </a:p>
          <a:p>
            <a:r>
              <a:rPr lang="en-US" altLang="zh-CN" sz="1800" dirty="0">
                <a:latin typeface="宋体" panose="02010600030101010101" pitchFamily="2" charset="-122"/>
                <a:ea typeface="宋体" panose="02010600030101010101" pitchFamily="2" charset="-122"/>
              </a:rPr>
              <a:t>6</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21</a:t>
            </a:r>
            <a:r>
              <a:rPr lang="zh-CN" altLang="en-US" sz="1800" dirty="0">
                <a:latin typeface="宋体" panose="02010600030101010101" pitchFamily="2" charset="-122"/>
                <a:ea typeface="宋体" panose="02010600030101010101" pitchFamily="2" charset="-122"/>
              </a:rPr>
              <a:t>日，万科董事会公告郁亮接替王石任职董事长</a:t>
            </a:r>
          </a:p>
          <a:p>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11</a:t>
            </a:r>
            <a:r>
              <a:rPr lang="zh-CN" altLang="en-US" sz="1800" dirty="0">
                <a:latin typeface="宋体" panose="02010600030101010101" pitchFamily="2" charset="-122"/>
                <a:ea typeface="宋体" panose="02010600030101010101" pitchFamily="2" charset="-122"/>
              </a:rPr>
              <a:t>日，宝能持股万科</a:t>
            </a:r>
            <a:r>
              <a:rPr lang="en-US" altLang="zh-CN" sz="1800" dirty="0">
                <a:latin typeface="宋体" panose="02010600030101010101" pitchFamily="2" charset="-122"/>
                <a:ea typeface="宋体" panose="02010600030101010101" pitchFamily="2" charset="-122"/>
              </a:rPr>
              <a:t>11.97%</a:t>
            </a:r>
          </a:p>
          <a:p>
            <a:r>
              <a:rPr lang="en-US" altLang="zh-CN" sz="1800" dirty="0">
                <a:latin typeface="宋体" panose="02010600030101010101" pitchFamily="2" charset="-122"/>
                <a:ea typeface="宋体" panose="02010600030101010101" pitchFamily="2" charset="-122"/>
              </a:rPr>
              <a:t>2019</a:t>
            </a:r>
            <a:r>
              <a:rPr lang="zh-CN" altLang="en-US" sz="1800" dirty="0">
                <a:latin typeface="宋体" panose="02010600030101010101" pitchFamily="2" charset="-122"/>
                <a:ea typeface="宋体" panose="02010600030101010101" pitchFamily="2" charset="-122"/>
              </a:rPr>
              <a:t>年报， 宝能（钜盛华）持股</a:t>
            </a:r>
            <a:r>
              <a:rPr lang="en-US" altLang="zh-CN" sz="1800" dirty="0">
                <a:latin typeface="宋体" panose="02010600030101010101" pitchFamily="2" charset="-122"/>
                <a:ea typeface="宋体" panose="02010600030101010101" pitchFamily="2" charset="-122"/>
              </a:rPr>
              <a:t>3.57%</a:t>
            </a:r>
          </a:p>
          <a:p>
            <a:r>
              <a:rPr lang="zh-CN" altLang="en-US" sz="1800" dirty="0">
                <a:latin typeface="宋体" panose="02010600030101010101" pitchFamily="2" charset="-122"/>
                <a:ea typeface="宋体" panose="02010600030101010101" pitchFamily="2" charset="-122"/>
              </a:rPr>
              <a:t>目前第一大股东深圳市地铁集团有限公司，持股</a:t>
            </a:r>
            <a:r>
              <a:rPr lang="en-US" altLang="zh-CN" sz="1800" dirty="0">
                <a:latin typeface="宋体" panose="02010600030101010101" pitchFamily="2" charset="-122"/>
                <a:ea typeface="宋体" panose="02010600030101010101" pitchFamily="2" charset="-122"/>
              </a:rPr>
              <a:t>27.18%</a:t>
            </a:r>
            <a:r>
              <a:rPr lang="zh-CN" altLang="en-US" sz="1800" dirty="0">
                <a:latin typeface="宋体" panose="02010600030101010101" pitchFamily="2" charset="-122"/>
                <a:ea typeface="宋体" panose="02010600030101010101" pitchFamily="2" charset="-122"/>
              </a:rPr>
              <a:t>。</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05FAAD19-A725-47E9-EC27-6B78ACB5E16B}"/>
              </a:ext>
            </a:extLst>
          </p:cNvPr>
          <p:cNvCxnSpPr/>
          <p:nvPr/>
        </p:nvCxnSpPr>
        <p:spPr>
          <a:xfrm>
            <a:off x="838200" y="88721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7D964F8C-952B-9A4A-20F4-4E5FC91BE587}"/>
              </a:ext>
            </a:extLst>
          </p:cNvPr>
          <p:cNvSpPr>
            <a:spLocks noGrp="1"/>
          </p:cNvSpPr>
          <p:nvPr>
            <p:ph type="sldNum" sz="quarter" idx="12"/>
          </p:nvPr>
        </p:nvSpPr>
        <p:spPr/>
        <p:txBody>
          <a:bodyPr/>
          <a:lstStyle/>
          <a:p>
            <a:fld id="{D59A92B6-63D0-4749-8E4E-E12FD465A899}" type="slidenum">
              <a:rPr lang="zh-CN" altLang="en-US" smtClean="0"/>
              <a:t>32</a:t>
            </a:fld>
            <a:endParaRPr lang="zh-CN" altLang="en-US"/>
          </a:p>
        </p:txBody>
      </p:sp>
    </p:spTree>
    <p:extLst>
      <p:ext uri="{BB962C8B-B14F-4D97-AF65-F5344CB8AC3E}">
        <p14:creationId xmlns:p14="http://schemas.microsoft.com/office/powerpoint/2010/main" val="1939048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甲骨文收购仁科</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en-US" altLang="zh-CN" sz="1800" dirty="0">
                <a:latin typeface="宋体" panose="02010600030101010101" pitchFamily="2" charset="-122"/>
                <a:ea typeface="宋体" panose="02010600030101010101" pitchFamily="2" charset="-122"/>
              </a:rPr>
              <a:t>2003</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6</a:t>
            </a:r>
            <a:r>
              <a:rPr lang="zh-CN" altLang="en-US" sz="1800" dirty="0">
                <a:latin typeface="宋体" panose="02010600030101010101" pitchFamily="2" charset="-122"/>
                <a:ea typeface="宋体" panose="02010600030101010101" pitchFamily="2" charset="-122"/>
              </a:rPr>
              <a:t>月，甲骨文出价</a:t>
            </a:r>
            <a:r>
              <a:rPr lang="en-US" altLang="zh-CN" sz="1800" dirty="0">
                <a:latin typeface="宋体" panose="02010600030101010101" pitchFamily="2" charset="-122"/>
                <a:ea typeface="宋体" panose="02010600030101010101" pitchFamily="2" charset="-122"/>
              </a:rPr>
              <a:t>63</a:t>
            </a:r>
            <a:r>
              <a:rPr lang="zh-CN" altLang="en-US" sz="1800" dirty="0">
                <a:latin typeface="宋体" panose="02010600030101010101" pitchFamily="2" charset="-122"/>
                <a:ea typeface="宋体" panose="02010600030101010101" pitchFamily="2" charset="-122"/>
              </a:rPr>
              <a:t>亿美元，仁科拒绝</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第二次出价</a:t>
            </a:r>
            <a:r>
              <a:rPr lang="en-US" altLang="zh-CN" sz="1800" dirty="0">
                <a:latin typeface="宋体" panose="02010600030101010101" pitchFamily="2" charset="-122"/>
                <a:ea typeface="宋体" panose="02010600030101010101" pitchFamily="2" charset="-122"/>
              </a:rPr>
              <a:t>73</a:t>
            </a:r>
            <a:r>
              <a:rPr lang="zh-CN" altLang="en-US" sz="1800" dirty="0">
                <a:latin typeface="宋体" panose="02010600030101010101" pitchFamily="2" charset="-122"/>
                <a:ea typeface="宋体" panose="02010600030101010101" pitchFamily="2" charset="-122"/>
              </a:rPr>
              <a:t>亿美元，仁科拒绝</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2004</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月，甲骨文第三次出价</a:t>
            </a:r>
            <a:r>
              <a:rPr lang="en-US" altLang="zh-CN" sz="1800" dirty="0">
                <a:latin typeface="宋体" panose="02010600030101010101" pitchFamily="2" charset="-122"/>
                <a:ea typeface="宋体" panose="02010600030101010101" pitchFamily="2" charset="-122"/>
              </a:rPr>
              <a:t>94</a:t>
            </a:r>
            <a:r>
              <a:rPr lang="zh-CN" altLang="en-US" sz="1800" dirty="0">
                <a:latin typeface="宋体" panose="02010600030101010101" pitchFamily="2" charset="-122"/>
                <a:ea typeface="宋体" panose="02010600030101010101" pitchFamily="2" charset="-122"/>
              </a:rPr>
              <a:t>亿美元，仁科拒绝</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2004</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月底，美国司法部以该收购会违反反托拉斯法为由提起诉讼以阻止甲骨文。</a:t>
            </a:r>
            <a:r>
              <a:rPr lang="en-US" altLang="zh-CN" sz="1800" dirty="0">
                <a:latin typeface="宋体" panose="02010600030101010101" pitchFamily="2" charset="-122"/>
                <a:ea typeface="宋体" panose="02010600030101010101" pitchFamily="2" charset="-122"/>
              </a:rPr>
              <a:t>2004</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9</a:t>
            </a:r>
            <a:r>
              <a:rPr lang="zh-CN" altLang="en-US" sz="1800" dirty="0">
                <a:latin typeface="宋体" panose="02010600030101010101" pitchFamily="2" charset="-122"/>
                <a:ea typeface="宋体" panose="02010600030101010101" pitchFamily="2" charset="-122"/>
              </a:rPr>
              <a:t>月，该诉讼被美国联邦法院驳回，它判决司法部未能证明它的反托拉斯案例。</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月，欧盟委员会宣布了同样的判决。</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2004</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月，甲骨文将出价降低到</a:t>
            </a:r>
            <a:r>
              <a:rPr lang="en-US" altLang="zh-CN" sz="1800" dirty="0">
                <a:latin typeface="宋体" panose="02010600030101010101" pitchFamily="2" charset="-122"/>
                <a:ea typeface="宋体" panose="02010600030101010101" pitchFamily="2" charset="-122"/>
              </a:rPr>
              <a:t>77</a:t>
            </a:r>
            <a:r>
              <a:rPr lang="zh-CN" altLang="en-US" sz="1800" dirty="0">
                <a:latin typeface="宋体" panose="02010600030101010101" pitchFamily="2" charset="-122"/>
                <a:ea typeface="宋体" panose="02010600030101010101" pitchFamily="2" charset="-122"/>
              </a:rPr>
              <a:t>亿美元</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9</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22</a:t>
            </a:r>
            <a:r>
              <a:rPr lang="zh-CN" altLang="en-US" sz="1800" dirty="0">
                <a:latin typeface="宋体" panose="02010600030101010101" pitchFamily="2" charset="-122"/>
                <a:ea typeface="宋体" panose="02010600030101010101" pitchFamily="2" charset="-122"/>
              </a:rPr>
              <a:t>日，仁科与</a:t>
            </a:r>
            <a:r>
              <a:rPr lang="en-US" altLang="zh-CN" sz="1800" dirty="0">
                <a:latin typeface="宋体" panose="02010600030101010101" pitchFamily="2" charset="-122"/>
                <a:ea typeface="宋体" panose="02010600030101010101" pitchFamily="2" charset="-122"/>
              </a:rPr>
              <a:t>IBM</a:t>
            </a:r>
            <a:r>
              <a:rPr lang="zh-CN" altLang="en-US" sz="1800" dirty="0">
                <a:latin typeface="宋体" panose="02010600030101010101" pitchFamily="2" charset="-122"/>
                <a:ea typeface="宋体" panose="02010600030101010101" pitchFamily="2" charset="-122"/>
              </a:rPr>
              <a:t>达成协议，双方将在未来</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年内向合资的研发机构投资</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亿美元，合作方式是将</a:t>
            </a:r>
            <a:r>
              <a:rPr lang="en-US" altLang="zh-CN" sz="1800" dirty="0">
                <a:latin typeface="宋体" panose="02010600030101010101" pitchFamily="2" charset="-122"/>
                <a:ea typeface="宋体" panose="02010600030101010101" pitchFamily="2" charset="-122"/>
              </a:rPr>
              <a:t>IBM</a:t>
            </a:r>
            <a:r>
              <a:rPr lang="zh-CN" altLang="en-US" sz="1800" dirty="0">
                <a:latin typeface="宋体" panose="02010600030101010101" pitchFamily="2" charset="-122"/>
                <a:ea typeface="宋体" panose="02010600030101010101" pitchFamily="2" charset="-122"/>
              </a:rPr>
              <a:t>的中间件</a:t>
            </a:r>
            <a:r>
              <a:rPr lang="en-US" altLang="zh-CN" sz="1800" dirty="0">
                <a:latin typeface="宋体" panose="02010600030101010101" pitchFamily="2" charset="-122"/>
                <a:ea typeface="宋体" panose="02010600030101010101" pitchFamily="2" charset="-122"/>
              </a:rPr>
              <a:t>WebSphere</a:t>
            </a:r>
            <a:r>
              <a:rPr lang="zh-CN" altLang="en-US" sz="1800" dirty="0">
                <a:latin typeface="宋体" panose="02010600030101010101" pitchFamily="2" charset="-122"/>
                <a:ea typeface="宋体" panose="02010600030101010101" pitchFamily="2" charset="-122"/>
              </a:rPr>
              <a:t>与仁科的应用软件进行捆绑销售</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33</a:t>
            </a:fld>
            <a:endParaRPr lang="zh-CN" altLang="en-US"/>
          </a:p>
        </p:txBody>
      </p:sp>
    </p:spTree>
    <p:extLst>
      <p:ext uri="{BB962C8B-B14F-4D97-AF65-F5344CB8AC3E}">
        <p14:creationId xmlns:p14="http://schemas.microsoft.com/office/powerpoint/2010/main" val="2080784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甲骨文收购仁科</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月</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日，仁科董事会突然宣布，对</a:t>
            </a:r>
            <a:r>
              <a:rPr lang="en-US" altLang="zh-CN" sz="1800" dirty="0">
                <a:latin typeface="宋体" panose="02010600030101010101" pitchFamily="2" charset="-122"/>
                <a:ea typeface="宋体" panose="02010600030101010101" pitchFamily="2" charset="-122"/>
              </a:rPr>
              <a:t>CEO</a:t>
            </a:r>
            <a:r>
              <a:rPr lang="zh-CN" altLang="en-US" sz="1800" dirty="0">
                <a:latin typeface="宋体" panose="02010600030101010101" pitchFamily="2" charset="-122"/>
                <a:ea typeface="宋体" panose="02010600030101010101" pitchFamily="2" charset="-122"/>
              </a:rPr>
              <a:t>康威的领导能力“失去信心”，将这一反甲骨文的斗士解职。</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2004</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11</a:t>
            </a:r>
            <a:r>
              <a:rPr lang="zh-CN" altLang="en-US" sz="1800" dirty="0">
                <a:latin typeface="宋体" panose="02010600030101010101" pitchFamily="2" charset="-122"/>
                <a:ea typeface="宋体" panose="02010600030101010101" pitchFamily="2" charset="-122"/>
              </a:rPr>
              <a:t>月，甲骨文又再一次将它的出价增长到</a:t>
            </a:r>
            <a:r>
              <a:rPr lang="en-US" altLang="zh-CN" sz="1800" dirty="0">
                <a:latin typeface="宋体" panose="02010600030101010101" pitchFamily="2" charset="-122"/>
                <a:ea typeface="宋体" panose="02010600030101010101" pitchFamily="2" charset="-122"/>
              </a:rPr>
              <a:t>94</a:t>
            </a:r>
            <a:r>
              <a:rPr lang="zh-CN" altLang="en-US" sz="1800" dirty="0">
                <a:latin typeface="宋体" panose="02010600030101010101" pitchFamily="2" charset="-122"/>
                <a:ea typeface="宋体" panose="02010600030101010101" pitchFamily="2" charset="-122"/>
              </a:rPr>
              <a:t>亿美元</a:t>
            </a:r>
            <a:endParaRPr lang="en-US" altLang="zh-CN" sz="1800" dirty="0">
              <a:latin typeface="宋体" panose="02010600030101010101" pitchFamily="2" charset="-122"/>
              <a:ea typeface="宋体" panose="02010600030101010101" pitchFamily="2" charset="-122"/>
            </a:endParaRPr>
          </a:p>
          <a:p>
            <a:endParaRPr lang="zh-CN" altLang="en-US"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2004</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12</a:t>
            </a:r>
            <a:r>
              <a:rPr lang="zh-CN" altLang="en-US" sz="1800" dirty="0">
                <a:latin typeface="宋体" panose="02010600030101010101" pitchFamily="2" charset="-122"/>
                <a:ea typeface="宋体" panose="02010600030101010101" pitchFamily="2" charset="-122"/>
              </a:rPr>
              <a:t>月，甲骨文宣布它已经签署了一个决定性的并购协议，以大约</a:t>
            </a:r>
            <a:r>
              <a:rPr lang="en-US" altLang="zh-CN" sz="1800" dirty="0">
                <a:latin typeface="宋体" panose="02010600030101010101" pitchFamily="2" charset="-122"/>
                <a:ea typeface="宋体" panose="02010600030101010101" pitchFamily="2" charset="-122"/>
              </a:rPr>
              <a:t>103</a:t>
            </a:r>
            <a:r>
              <a:rPr lang="zh-CN" altLang="en-US" sz="1800" dirty="0">
                <a:latin typeface="宋体" panose="02010600030101010101" pitchFamily="2" charset="-122"/>
                <a:ea typeface="宋体" panose="02010600030101010101" pitchFamily="2" charset="-122"/>
              </a:rPr>
              <a:t>亿美元收购仁科。</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2005</a:t>
            </a:r>
            <a:r>
              <a:rPr lang="zh-CN" altLang="en-US" sz="1800" dirty="0">
                <a:latin typeface="宋体" panose="02010600030101010101" pitchFamily="2" charset="-122"/>
                <a:ea typeface="宋体" panose="02010600030101010101" pitchFamily="2" charset="-122"/>
              </a:rPr>
              <a:t>年</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月，甲骨文宣布计划在联合后的公司中的</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万</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千名员工中裁员大约</a:t>
            </a:r>
            <a:r>
              <a:rPr lang="en-US" altLang="zh-CN" sz="1800" dirty="0">
                <a:latin typeface="宋体" panose="02010600030101010101" pitchFamily="2" charset="-122"/>
                <a:ea typeface="宋体" panose="02010600030101010101" pitchFamily="2" charset="-122"/>
              </a:rPr>
              <a:t>9%</a:t>
            </a:r>
            <a:r>
              <a:rPr lang="zh-CN" altLang="en-US" sz="1800" dirty="0">
                <a:latin typeface="宋体" panose="02010600030101010101" pitchFamily="2" charset="-122"/>
                <a:ea typeface="宋体" panose="02010600030101010101" pitchFamily="2" charset="-122"/>
              </a:rPr>
              <a:t>，维持至少</a:t>
            </a:r>
            <a:r>
              <a:rPr lang="en-US" altLang="zh-CN" sz="1800" dirty="0">
                <a:latin typeface="宋体" panose="02010600030101010101" pitchFamily="2" charset="-122"/>
                <a:ea typeface="宋体" panose="02010600030101010101" pitchFamily="2" charset="-122"/>
              </a:rPr>
              <a:t>90%</a:t>
            </a:r>
            <a:r>
              <a:rPr lang="zh-CN" altLang="en-US" sz="1800" dirty="0">
                <a:latin typeface="宋体" panose="02010600030101010101" pitchFamily="2" charset="-122"/>
                <a:ea typeface="宋体" panose="02010600030101010101" pitchFamily="2" charset="-122"/>
              </a:rPr>
              <a:t>的仁科产品开发和支持员工。</a:t>
            </a:r>
          </a:p>
          <a:p>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为了应对甲骨文，仁科原总裁康威率领仁科其他高层实施了“毒丸计划”：先后斥资</a:t>
            </a:r>
            <a:r>
              <a:rPr lang="en-US" altLang="zh-CN" sz="1800" dirty="0">
                <a:latin typeface="宋体" panose="02010600030101010101" pitchFamily="2" charset="-122"/>
                <a:ea typeface="宋体" panose="02010600030101010101" pitchFamily="2" charset="-122"/>
              </a:rPr>
              <a:t>8</a:t>
            </a:r>
            <a:r>
              <a:rPr lang="zh-CN" altLang="en-US" sz="1800" dirty="0">
                <a:latin typeface="宋体" panose="02010600030101010101" pitchFamily="2" charset="-122"/>
                <a:ea typeface="宋体" panose="02010600030101010101" pitchFamily="2" charset="-122"/>
              </a:rPr>
              <a:t>亿美元回购被甲骨文收购的股票；同时还实施了一项担保措施</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如果公司被甲骨文收购，那么仁科将向顾客返</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倍的产品金额。这项担保使得仁科即使被收购之后，甲骨文仍要付出比预期高的代价，同时也借此稳定仁科用户的信心。</a:t>
            </a:r>
            <a:endParaRPr lang="en-US" altLang="zh-CN" sz="1800" dirty="0">
              <a:latin typeface="宋体" panose="02010600030101010101" pitchFamily="2" charset="-122"/>
              <a:ea typeface="宋体" panose="02010600030101010101" pitchFamily="2" charset="-122"/>
            </a:endParaRPr>
          </a:p>
          <a:p>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收购中，甲骨文</a:t>
            </a:r>
            <a:r>
              <a:rPr lang="en-US" altLang="zh-CN" sz="1800" dirty="0">
                <a:latin typeface="宋体" panose="02010600030101010101" pitchFamily="2" charset="-122"/>
                <a:ea typeface="宋体" panose="02010600030101010101" pitchFamily="2" charset="-122"/>
              </a:rPr>
              <a:t>5</a:t>
            </a:r>
            <a:r>
              <a:rPr lang="zh-CN" altLang="en-US" sz="1800" dirty="0">
                <a:latin typeface="宋体" panose="02010600030101010101" pitchFamily="2" charset="-122"/>
                <a:ea typeface="宋体" panose="02010600030101010101" pitchFamily="2" charset="-122"/>
              </a:rPr>
              <a:t>次价格调整，对仁科品牌和业务的继承的转变</a:t>
            </a:r>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34</a:t>
            </a:fld>
            <a:endParaRPr lang="zh-CN" altLang="en-US"/>
          </a:p>
        </p:txBody>
      </p:sp>
    </p:spTree>
    <p:extLst>
      <p:ext uri="{BB962C8B-B14F-4D97-AF65-F5344CB8AC3E}">
        <p14:creationId xmlns:p14="http://schemas.microsoft.com/office/powerpoint/2010/main" val="1090281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小结</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了解公司并购的基本程序</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了解投资银行在公司并购中的作用</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了解投资银行并购业务的收费方式</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了解反收购策略</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35</a:t>
            </a:fld>
            <a:endParaRPr lang="zh-CN" altLang="en-US"/>
          </a:p>
        </p:txBody>
      </p:sp>
    </p:spTree>
    <p:extLst>
      <p:ext uri="{BB962C8B-B14F-4D97-AF65-F5344CB8AC3E}">
        <p14:creationId xmlns:p14="http://schemas.microsoft.com/office/powerpoint/2010/main" val="317255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公司并购的程序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收购方的自我评估</a:t>
            </a:r>
            <a:endParaRPr lang="en-US" altLang="zh-CN" sz="2000" dirty="0">
              <a:latin typeface="宋体" panose="02010600030101010101" pitchFamily="2" charset="-122"/>
              <a:ea typeface="宋体" panose="02010600030101010101" pitchFamily="2" charset="-122"/>
            </a:endParaRPr>
          </a:p>
          <a:p>
            <a:pPr>
              <a:buFont typeface="Wingdings" pitchFamily="2" charset="2"/>
              <a:buChar char="p"/>
            </a:pPr>
            <a:endParaRPr lang="en-US" altLang="zh-CN" sz="2000" dirty="0">
              <a:latin typeface="宋体" panose="02010600030101010101" pitchFamily="2" charset="-122"/>
              <a:ea typeface="宋体" panose="02010600030101010101" pitchFamily="2" charset="-122"/>
            </a:endParaRPr>
          </a:p>
          <a:p>
            <a:pPr marL="539750" indent="-360363">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在作出收购决策之前，收购方应对自身的经济实力、所在行业的发展前景、发展战略等方面进行认真研究，同时要思考一个最基本问题，即“</a:t>
            </a:r>
            <a:r>
              <a:rPr lang="zh-CN" altLang="en-US" sz="2000" b="1" dirty="0">
                <a:latin typeface="宋体" panose="02010600030101010101" pitchFamily="2" charset="-122"/>
                <a:ea typeface="宋体" panose="02010600030101010101" pitchFamily="2" charset="-122"/>
              </a:rPr>
              <a:t>为什么要收购上市公司</a:t>
            </a:r>
            <a:r>
              <a:rPr lang="zh-CN" altLang="en-US" sz="2000" dirty="0">
                <a:latin typeface="宋体" panose="02010600030101010101" pitchFamily="2" charset="-122"/>
                <a:ea typeface="宋体" panose="02010600030101010101" pitchFamily="2" charset="-122"/>
              </a:rPr>
              <a:t>”。 </a:t>
            </a:r>
          </a:p>
          <a:p>
            <a:pPr marL="539750" indent="-360363">
              <a:buSzPct val="70000"/>
              <a:buFont typeface="Wingdings" pitchFamily="2" charset="2"/>
              <a:buChar char="p"/>
            </a:pPr>
            <a:endParaRPr lang="en-US" altLang="zh-CN" sz="2000" dirty="0">
              <a:latin typeface="宋体" panose="02010600030101010101" pitchFamily="2" charset="-122"/>
              <a:ea typeface="宋体" panose="02010600030101010101" pitchFamily="2" charset="-122"/>
            </a:endParaRPr>
          </a:p>
          <a:p>
            <a:pPr marL="539750" indent="-360363">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收购方必须具备的硬件</a:t>
            </a:r>
            <a:endParaRPr lang="en-US" altLang="zh-CN" sz="2000" dirty="0">
              <a:latin typeface="宋体" panose="02010600030101010101" pitchFamily="2" charset="-122"/>
              <a:ea typeface="宋体" panose="02010600030101010101" pitchFamily="2" charset="-122"/>
            </a:endParaRPr>
          </a:p>
          <a:p>
            <a:pPr marL="720725" indent="-2698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收购方应具有良好的经营业绩，净资产收益率较高；</a:t>
            </a:r>
            <a:endParaRPr lang="en-US" altLang="zh-CN" sz="2000" dirty="0">
              <a:latin typeface="宋体" panose="02010600030101010101" pitchFamily="2" charset="-122"/>
              <a:ea typeface="宋体" panose="02010600030101010101" pitchFamily="2" charset="-122"/>
            </a:endParaRPr>
          </a:p>
          <a:p>
            <a:pPr marL="720725" indent="-2698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收购方应有充裕的现金，以备支付收购价款；</a:t>
            </a:r>
            <a:endParaRPr lang="en-US" altLang="zh-CN" sz="2000" dirty="0">
              <a:latin typeface="宋体" panose="02010600030101010101" pitchFamily="2" charset="-122"/>
              <a:ea typeface="宋体" panose="02010600030101010101" pitchFamily="2" charset="-122"/>
            </a:endParaRPr>
          </a:p>
          <a:p>
            <a:pPr marL="720725" indent="-2698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收购方应有健全的经营机制和高素质的经营管理人员，以便入主上市公司董事会；</a:t>
            </a:r>
            <a:endParaRPr lang="en-US" altLang="zh-CN" sz="2000" dirty="0">
              <a:latin typeface="宋体" panose="02010600030101010101" pitchFamily="2" charset="-122"/>
              <a:ea typeface="宋体" panose="02010600030101010101" pitchFamily="2" charset="-122"/>
            </a:endParaRPr>
          </a:p>
          <a:p>
            <a:pPr marL="720725" indent="-2698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收购方应有足够大的净资产规模 </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a:t>
            </a:fld>
            <a:endParaRPr lang="zh-CN" altLang="en-US"/>
          </a:p>
        </p:txBody>
      </p:sp>
    </p:spTree>
    <p:extLst>
      <p:ext uri="{BB962C8B-B14F-4D97-AF65-F5344CB8AC3E}">
        <p14:creationId xmlns:p14="http://schemas.microsoft.com/office/powerpoint/2010/main" val="720854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公司并购的程序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1800" dirty="0">
                <a:latin typeface="宋体" panose="02010600030101010101" pitchFamily="2" charset="-122"/>
                <a:ea typeface="宋体" panose="02010600030101010101" pitchFamily="2" charset="-122"/>
              </a:rPr>
              <a:t>聘请中介机构并签订保密协议</a:t>
            </a:r>
            <a:endParaRPr lang="en-US" altLang="zh-CN" sz="1800" dirty="0">
              <a:latin typeface="宋体" panose="02010600030101010101" pitchFamily="2" charset="-122"/>
              <a:ea typeface="宋体" panose="02010600030101010101" pitchFamily="2" charset="-122"/>
            </a:endParaRPr>
          </a:p>
          <a:p>
            <a:pPr marL="539750" indent="-360363">
              <a:buSzPct val="70000"/>
              <a:buFont typeface="Wingdings" pitchFamily="2" charset="2"/>
              <a:buChar char="p"/>
            </a:pPr>
            <a:r>
              <a:rPr lang="zh-CN" altLang="en-US" sz="1800" dirty="0">
                <a:latin typeface="宋体" panose="02010600030101010101" pitchFamily="2" charset="-122"/>
                <a:ea typeface="宋体" panose="02010600030101010101" pitchFamily="2" charset="-122"/>
              </a:rPr>
              <a:t>中介机构主要指券商，有时可能还包括律师、会计师，以协助收购方对目标公司进行财务分析。</a:t>
            </a:r>
            <a:endParaRPr lang="en-US" altLang="zh-CN" sz="1800" dirty="0">
              <a:latin typeface="宋体" panose="02010600030101010101" pitchFamily="2" charset="-122"/>
              <a:ea typeface="宋体" panose="02010600030101010101" pitchFamily="2" charset="-122"/>
            </a:endParaRPr>
          </a:p>
          <a:p>
            <a:pPr marL="539750" indent="-360363">
              <a:buSzPct val="70000"/>
              <a:buFont typeface="Wingdings" pitchFamily="2" charset="2"/>
              <a:buChar char="p"/>
            </a:pPr>
            <a:r>
              <a:rPr lang="zh-CN" altLang="en-US" sz="1800" dirty="0">
                <a:latin typeface="宋体" panose="02010600030101010101" pitchFamily="2" charset="-122"/>
                <a:ea typeface="宋体" panose="02010600030101010101" pitchFamily="2" charset="-122"/>
              </a:rPr>
              <a:t>尽量减少收购前期知情人、加强信息保密考虑</a:t>
            </a:r>
            <a:endParaRPr lang="en-US" altLang="zh-CN" sz="1800" dirty="0">
              <a:latin typeface="宋体" panose="02010600030101010101" pitchFamily="2" charset="-122"/>
              <a:ea typeface="宋体" panose="02010600030101010101" pitchFamily="2" charset="-122"/>
            </a:endParaRPr>
          </a:p>
          <a:p>
            <a:pPr marL="539750" indent="-360363">
              <a:buSzPct val="70000"/>
              <a:buFont typeface="Wingdings" pitchFamily="2" charset="2"/>
              <a:buChar char="p"/>
            </a:pPr>
            <a:r>
              <a:rPr lang="zh-CN" altLang="en-US" sz="1800" dirty="0">
                <a:latin typeface="宋体" panose="02010600030101010101" pitchFamily="2" charset="-122"/>
                <a:ea typeface="宋体" panose="02010600030101010101" pitchFamily="2" charset="-122"/>
              </a:rPr>
              <a:t>财务顾问应尽量承担起律师、会计师的工作，仅提供专业意见，无法出具审计报告和法律意见书</a:t>
            </a:r>
            <a:endParaRPr lang="en-US" altLang="zh-CN" sz="1800" dirty="0">
              <a:latin typeface="宋体" panose="02010600030101010101" pitchFamily="2" charset="-122"/>
              <a:ea typeface="宋体" panose="02010600030101010101" pitchFamily="2" charset="-122"/>
            </a:endParaRPr>
          </a:p>
          <a:p>
            <a:pPr marL="0" indent="0">
              <a:buNone/>
            </a:pP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选择目标公司</a:t>
            </a:r>
            <a:endParaRPr lang="en-US" altLang="zh-CN" sz="1800" dirty="0">
              <a:latin typeface="宋体" panose="02010600030101010101" pitchFamily="2" charset="-122"/>
              <a:ea typeface="宋体" panose="02010600030101010101" pitchFamily="2" charset="-122"/>
            </a:endParaRPr>
          </a:p>
          <a:p>
            <a:pPr marL="539750" indent="-360363">
              <a:buSzPct val="70000"/>
              <a:buFont typeface="Wingdings" pitchFamily="2" charset="2"/>
              <a:buChar char="p"/>
            </a:pPr>
            <a:r>
              <a:rPr lang="zh-CN" altLang="en-US" sz="1800" dirty="0">
                <a:latin typeface="宋体" panose="02010600030101010101" pitchFamily="2" charset="-122"/>
                <a:ea typeface="宋体" panose="02010600030101010101" pitchFamily="2" charset="-122"/>
              </a:rPr>
              <a:t>在成熟市场经济制度下，由于采用注册制，企业的公开发行基本没有制度性障碍，因此对上市公司的收购通常是希望获得该公司的优良资产、高素质人才、营销网络等基本要素。</a:t>
            </a:r>
            <a:endParaRPr lang="en-US" altLang="zh-CN" sz="1800" dirty="0">
              <a:latin typeface="宋体" panose="02010600030101010101" pitchFamily="2" charset="-122"/>
              <a:ea typeface="宋体" panose="02010600030101010101" pitchFamily="2" charset="-122"/>
            </a:endParaRPr>
          </a:p>
          <a:p>
            <a:pPr marL="539750" indent="-360363">
              <a:buSzPct val="70000"/>
              <a:buFont typeface="Wingdings" pitchFamily="2" charset="2"/>
              <a:buChar char="p"/>
            </a:pPr>
            <a:r>
              <a:rPr lang="zh-CN" altLang="en-US" sz="1800" dirty="0">
                <a:latin typeface="宋体" panose="02010600030101010101" pitchFamily="2" charset="-122"/>
                <a:ea typeface="宋体" panose="02010600030101010101" pitchFamily="2" charset="-122"/>
              </a:rPr>
              <a:t>但是在中国由于公开上市一直存在多种障碍，因此收购概念中出现了一种完全不同的要素：“壳”，即收购方可以不要上市公司的任何资产，只要这个不纳入资产负债表的无形资产－“壳”的特殊现象</a:t>
            </a:r>
            <a:endParaRPr lang="en-US" altLang="zh-CN" sz="1800" dirty="0">
              <a:latin typeface="宋体" panose="02010600030101010101" pitchFamily="2" charset="-122"/>
              <a:ea typeface="宋体" panose="02010600030101010101" pitchFamily="2" charset="-122"/>
            </a:endParaRPr>
          </a:p>
          <a:p>
            <a:pPr marL="539750" indent="-360363">
              <a:buSzPct val="70000"/>
              <a:buFont typeface="Wingdings" pitchFamily="2" charset="2"/>
              <a:buChar char="p"/>
            </a:pPr>
            <a:r>
              <a:rPr lang="zh-CN" altLang="en-US" sz="1800" dirty="0">
                <a:latin typeface="宋体" panose="02010600030101010101" pitchFamily="2" charset="-122"/>
                <a:ea typeface="宋体" panose="02010600030101010101" pitchFamily="2" charset="-122"/>
              </a:rPr>
              <a:t>建议收购方在选择目标公司时尽量考虑其资产是否能与本公司的主营业务相配合。</a:t>
            </a:r>
          </a:p>
          <a:p>
            <a:pPr marL="0" indent="0">
              <a:buNone/>
            </a:pPr>
            <a:endParaRPr lang="zh-CN" altLang="en-US"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5</a:t>
            </a:fld>
            <a:endParaRPr lang="zh-CN" altLang="en-US"/>
          </a:p>
        </p:txBody>
      </p:sp>
    </p:spTree>
    <p:extLst>
      <p:ext uri="{BB962C8B-B14F-4D97-AF65-F5344CB8AC3E}">
        <p14:creationId xmlns:p14="http://schemas.microsoft.com/office/powerpoint/2010/main" val="245794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基于各种动因的目标公司特征</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6</a:t>
            </a:fld>
            <a:endParaRPr lang="zh-CN" altLang="en-US"/>
          </a:p>
        </p:txBody>
      </p:sp>
      <p:graphicFrame>
        <p:nvGraphicFramePr>
          <p:cNvPr id="4" name="表格 5">
            <a:extLst>
              <a:ext uri="{FF2B5EF4-FFF2-40B4-BE49-F238E27FC236}">
                <a16:creationId xmlns:a16="http://schemas.microsoft.com/office/drawing/2014/main" id="{7A187764-751F-4B35-95C2-2E4B6564DB60}"/>
              </a:ext>
            </a:extLst>
          </p:cNvPr>
          <p:cNvGraphicFramePr>
            <a:graphicFrameLocks noGrp="1"/>
          </p:cNvGraphicFramePr>
          <p:nvPr>
            <p:extLst>
              <p:ext uri="{D42A27DB-BD31-4B8C-83A1-F6EECF244321}">
                <p14:modId xmlns:p14="http://schemas.microsoft.com/office/powerpoint/2010/main" val="3632299834"/>
              </p:ext>
            </p:extLst>
          </p:nvPr>
        </p:nvGraphicFramePr>
        <p:xfrm>
          <a:off x="1101436" y="1266919"/>
          <a:ext cx="9996055" cy="4898353"/>
        </p:xfrm>
        <a:graphic>
          <a:graphicData uri="http://schemas.openxmlformats.org/drawingml/2006/table">
            <a:tbl>
              <a:tblPr firstRow="1" bandRow="1">
                <a:tableStyleId>{5C22544A-7EE6-4342-B048-85BDC9FD1C3A}</a:tableStyleId>
              </a:tblPr>
              <a:tblGrid>
                <a:gridCol w="3030055">
                  <a:extLst>
                    <a:ext uri="{9D8B030D-6E8A-4147-A177-3AD203B41FA5}">
                      <a16:colId xmlns:a16="http://schemas.microsoft.com/office/drawing/2014/main" val="668610106"/>
                    </a:ext>
                  </a:extLst>
                </a:gridCol>
                <a:gridCol w="6966000">
                  <a:extLst>
                    <a:ext uri="{9D8B030D-6E8A-4147-A177-3AD203B41FA5}">
                      <a16:colId xmlns:a16="http://schemas.microsoft.com/office/drawing/2014/main" val="1685442062"/>
                    </a:ext>
                  </a:extLst>
                </a:gridCol>
              </a:tblGrid>
              <a:tr h="428212">
                <a:tc>
                  <a:txBody>
                    <a:bodyPr/>
                    <a:lstStyle/>
                    <a:p>
                      <a:pPr algn="ctr"/>
                      <a:r>
                        <a:rPr lang="zh-CN" altLang="en-US" sz="2000" dirty="0">
                          <a:latin typeface="宋体" panose="02010600030101010101" pitchFamily="2" charset="-122"/>
                          <a:ea typeface="宋体" panose="02010600030101010101" pitchFamily="2" charset="-122"/>
                        </a:rPr>
                        <a:t>动因</a:t>
                      </a:r>
                    </a:p>
                  </a:txBody>
                  <a:tcPr/>
                </a:tc>
                <a:tc>
                  <a:txBody>
                    <a:bodyPr/>
                    <a:lstStyle/>
                    <a:p>
                      <a:pPr algn="ctr"/>
                      <a:r>
                        <a:rPr lang="zh-CN" altLang="en-US" sz="2000" dirty="0">
                          <a:latin typeface="宋体" panose="02010600030101010101" pitchFamily="2" charset="-122"/>
                          <a:ea typeface="宋体" panose="02010600030101010101" pitchFamily="2" charset="-122"/>
                        </a:rPr>
                        <a:t>目标公司</a:t>
                      </a:r>
                    </a:p>
                  </a:txBody>
                  <a:tcPr/>
                </a:tc>
                <a:extLst>
                  <a:ext uri="{0D108BD9-81ED-4DB2-BD59-A6C34878D82A}">
                    <a16:rowId xmlns:a16="http://schemas.microsoft.com/office/drawing/2014/main" val="4027540677"/>
                  </a:ext>
                </a:extLst>
              </a:tr>
              <a:tr h="428212">
                <a:tc>
                  <a:txBody>
                    <a:bodyPr/>
                    <a:lstStyle/>
                    <a:p>
                      <a:r>
                        <a:rPr lang="zh-CN" altLang="en-US" sz="2000" dirty="0">
                          <a:latin typeface="宋体" panose="02010600030101010101" pitchFamily="2" charset="-122"/>
                          <a:ea typeface="宋体" panose="02010600030101010101" pitchFamily="2" charset="-122"/>
                        </a:rPr>
                        <a:t>估值过低</a:t>
                      </a:r>
                    </a:p>
                  </a:txBody>
                  <a:tcPr/>
                </a:tc>
                <a:tc>
                  <a:txBody>
                    <a:bodyPr/>
                    <a:lstStyle/>
                    <a:p>
                      <a:r>
                        <a:rPr lang="zh-CN" altLang="en-US" sz="2000" dirty="0">
                          <a:latin typeface="宋体" panose="02010600030101010101" pitchFamily="2" charset="-122"/>
                          <a:ea typeface="宋体" panose="02010600030101010101" pitchFamily="2" charset="-122"/>
                        </a:rPr>
                        <a:t>股价低于估算价值</a:t>
                      </a:r>
                    </a:p>
                  </a:txBody>
                  <a:tcPr/>
                </a:tc>
                <a:extLst>
                  <a:ext uri="{0D108BD9-81ED-4DB2-BD59-A6C34878D82A}">
                    <a16:rowId xmlns:a16="http://schemas.microsoft.com/office/drawing/2014/main" val="1953313453"/>
                  </a:ext>
                </a:extLst>
              </a:tr>
              <a:tr h="428212">
                <a:tc>
                  <a:txBody>
                    <a:bodyPr/>
                    <a:lstStyle/>
                    <a:p>
                      <a:r>
                        <a:rPr lang="zh-CN" altLang="en-US" sz="2000" dirty="0">
                          <a:latin typeface="宋体" panose="02010600030101010101" pitchFamily="2" charset="-122"/>
                          <a:ea typeface="宋体" panose="02010600030101010101" pitchFamily="2" charset="-122"/>
                        </a:rPr>
                        <a:t>分散化</a:t>
                      </a:r>
                    </a:p>
                  </a:txBody>
                  <a:tcPr/>
                </a:tc>
                <a:tc>
                  <a:txBody>
                    <a:bodyPr/>
                    <a:lstStyle/>
                    <a:p>
                      <a:r>
                        <a:rPr lang="zh-CN" altLang="en-US" sz="2000" dirty="0">
                          <a:latin typeface="宋体" panose="02010600030101010101" pitchFamily="2" charset="-122"/>
                          <a:ea typeface="宋体" panose="02010600030101010101" pitchFamily="2" charset="-122"/>
                        </a:rPr>
                        <a:t>从事与收购方不同业务的公司</a:t>
                      </a:r>
                    </a:p>
                  </a:txBody>
                  <a:tcPr/>
                </a:tc>
                <a:extLst>
                  <a:ext uri="{0D108BD9-81ED-4DB2-BD59-A6C34878D82A}">
                    <a16:rowId xmlns:a16="http://schemas.microsoft.com/office/drawing/2014/main" val="2593726211"/>
                  </a:ext>
                </a:extLst>
              </a:tr>
              <a:tr h="1062253">
                <a:tc>
                  <a:txBody>
                    <a:bodyPr/>
                    <a:lstStyle/>
                    <a:p>
                      <a:r>
                        <a:rPr lang="zh-CN" altLang="en-US" sz="2000" dirty="0">
                          <a:latin typeface="宋体" panose="02010600030101010101" pitchFamily="2" charset="-122"/>
                          <a:ea typeface="宋体" panose="02010600030101010101" pitchFamily="2" charset="-122"/>
                        </a:rPr>
                        <a:t>经营协同效应</a:t>
                      </a:r>
                    </a:p>
                  </a:txBody>
                  <a:tcPr/>
                </a:tc>
                <a:tc>
                  <a:txBody>
                    <a:bodyPr/>
                    <a:lstStyle/>
                    <a:p>
                      <a:r>
                        <a:rPr lang="zh-CN" altLang="en-US" sz="2000" dirty="0">
                          <a:latin typeface="宋体" panose="02010600030101010101" pitchFamily="2" charset="-122"/>
                          <a:ea typeface="宋体" panose="02010600030101010101" pitchFamily="2" charset="-122"/>
                        </a:rPr>
                        <a:t>具有能够营造经营协同性的各种特征</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节约成本：同行公司，达到规模经济</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高度增长：可以开启新市场或拓宽现有市场的公司</a:t>
                      </a:r>
                    </a:p>
                  </a:txBody>
                  <a:tcPr/>
                </a:tc>
                <a:extLst>
                  <a:ext uri="{0D108BD9-81ED-4DB2-BD59-A6C34878D82A}">
                    <a16:rowId xmlns:a16="http://schemas.microsoft.com/office/drawing/2014/main" val="2545896549"/>
                  </a:ext>
                </a:extLst>
              </a:tr>
              <a:tr h="1384147">
                <a:tc>
                  <a:txBody>
                    <a:bodyPr/>
                    <a:lstStyle/>
                    <a:p>
                      <a:r>
                        <a:rPr lang="zh-CN" altLang="en-US" sz="2000" dirty="0">
                          <a:latin typeface="宋体" panose="02010600030101010101" pitchFamily="2" charset="-122"/>
                          <a:ea typeface="宋体" panose="02010600030101010101" pitchFamily="2" charset="-122"/>
                        </a:rPr>
                        <a:t>财务协同效应</a:t>
                      </a:r>
                    </a:p>
                  </a:txBody>
                  <a:tcPr/>
                </a:tc>
                <a:tc>
                  <a:txBody>
                    <a:bodyPr/>
                    <a:lstStyle/>
                    <a:p>
                      <a:r>
                        <a:rPr lang="zh-CN" altLang="en-US" sz="2000" dirty="0">
                          <a:latin typeface="宋体" panose="02010600030101010101" pitchFamily="2" charset="-122"/>
                          <a:ea typeface="宋体" panose="02010600030101010101" pitchFamily="2" charset="-122"/>
                        </a:rPr>
                        <a:t>具有能够营造财务协同性的各种特征</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节减税款：为收购方提供缴税优惠</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举债能力：无法借债或需要支付高利率</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现金闲置：在项目</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资本方面受到很大限制</a:t>
                      </a:r>
                    </a:p>
                  </a:txBody>
                  <a:tcPr/>
                </a:tc>
                <a:extLst>
                  <a:ext uri="{0D108BD9-81ED-4DB2-BD59-A6C34878D82A}">
                    <a16:rowId xmlns:a16="http://schemas.microsoft.com/office/drawing/2014/main" val="750678205"/>
                  </a:ext>
                </a:extLst>
              </a:tr>
              <a:tr h="739105">
                <a:tc>
                  <a:txBody>
                    <a:bodyPr/>
                    <a:lstStyle/>
                    <a:p>
                      <a:r>
                        <a:rPr lang="zh-CN" altLang="en-US" sz="2000" dirty="0">
                          <a:latin typeface="宋体" panose="02010600030101010101" pitchFamily="2" charset="-122"/>
                          <a:ea typeface="宋体" panose="02010600030101010101" pitchFamily="2" charset="-122"/>
                        </a:rPr>
                        <a:t>管理协同效应（控制权）</a:t>
                      </a:r>
                    </a:p>
                  </a:txBody>
                  <a:tcPr/>
                </a:tc>
                <a:tc>
                  <a:txBody>
                    <a:bodyPr/>
                    <a:lstStyle/>
                    <a:p>
                      <a:r>
                        <a:rPr lang="zh-CN" altLang="en-US" sz="2000" dirty="0">
                          <a:latin typeface="宋体" panose="02010600030101010101" pitchFamily="2" charset="-122"/>
                          <a:ea typeface="宋体" panose="02010600030101010101" pitchFamily="2" charset="-122"/>
                        </a:rPr>
                        <a:t>股票低估且管理不善的公司</a:t>
                      </a:r>
                    </a:p>
                  </a:txBody>
                  <a:tcPr/>
                </a:tc>
                <a:extLst>
                  <a:ext uri="{0D108BD9-81ED-4DB2-BD59-A6C34878D82A}">
                    <a16:rowId xmlns:a16="http://schemas.microsoft.com/office/drawing/2014/main" val="304773447"/>
                  </a:ext>
                </a:extLst>
              </a:tr>
              <a:tr h="428212">
                <a:tc>
                  <a:txBody>
                    <a:bodyPr/>
                    <a:lstStyle/>
                    <a:p>
                      <a:r>
                        <a:rPr lang="zh-CN" altLang="en-US" sz="2000" dirty="0">
                          <a:latin typeface="宋体" panose="02010600030101010101" pitchFamily="2" charset="-122"/>
                          <a:ea typeface="宋体" panose="02010600030101010101" pitchFamily="2" charset="-122"/>
                        </a:rPr>
                        <a:t>管理层利益</a:t>
                      </a:r>
                    </a:p>
                  </a:txBody>
                  <a:tcPr/>
                </a:tc>
                <a:tc>
                  <a:txBody>
                    <a:bodyPr/>
                    <a:lstStyle/>
                    <a:p>
                      <a:r>
                        <a:rPr lang="zh-CN" altLang="en-US" sz="2000" dirty="0">
                          <a:latin typeface="宋体" panose="02010600030101010101" pitchFamily="2" charset="-122"/>
                          <a:ea typeface="宋体" panose="02010600030101010101" pitchFamily="2" charset="-122"/>
                        </a:rPr>
                        <a:t>具有最能迎合</a:t>
                      </a:r>
                      <a:r>
                        <a:rPr lang="en-US" altLang="zh-CN" sz="2000" dirty="0">
                          <a:latin typeface="宋体" panose="02010600030101010101" pitchFamily="2" charset="-122"/>
                          <a:ea typeface="宋体" panose="02010600030101010101" pitchFamily="2" charset="-122"/>
                        </a:rPr>
                        <a:t>CEO</a:t>
                      </a:r>
                      <a:r>
                        <a:rPr lang="zh-CN" altLang="en-US" sz="2000" dirty="0">
                          <a:latin typeface="宋体" panose="02010600030101010101" pitchFamily="2" charset="-122"/>
                          <a:ea typeface="宋体" panose="02010600030101010101" pitchFamily="2" charset="-122"/>
                        </a:rPr>
                        <a:t>自我意识和私利的各种特征</a:t>
                      </a:r>
                    </a:p>
                  </a:txBody>
                  <a:tcPr/>
                </a:tc>
                <a:extLst>
                  <a:ext uri="{0D108BD9-81ED-4DB2-BD59-A6C34878D82A}">
                    <a16:rowId xmlns:a16="http://schemas.microsoft.com/office/drawing/2014/main" val="1021923848"/>
                  </a:ext>
                </a:extLst>
              </a:tr>
            </a:tbl>
          </a:graphicData>
        </a:graphic>
      </p:graphicFrame>
    </p:spTree>
    <p:extLst>
      <p:ext uri="{BB962C8B-B14F-4D97-AF65-F5344CB8AC3E}">
        <p14:creationId xmlns:p14="http://schemas.microsoft.com/office/powerpoint/2010/main" val="26402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公司并购的程序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签订收购意向书</a:t>
            </a:r>
            <a:endParaRPr lang="en-US" altLang="zh-CN" sz="2000" dirty="0">
              <a:latin typeface="宋体" panose="02010600030101010101" pitchFamily="2" charset="-122"/>
              <a:ea typeface="宋体" panose="02010600030101010101" pitchFamily="2" charset="-122"/>
            </a:endParaRPr>
          </a:p>
          <a:p>
            <a:pPr marL="539750" indent="-269875">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收购方与目标上市公司的控股股东签定收购意向协议书，以防止其再寻找其他买家。</a:t>
            </a:r>
            <a:endParaRPr lang="en-US" altLang="zh-CN" sz="2000" dirty="0">
              <a:latin typeface="宋体" panose="02010600030101010101" pitchFamily="2" charset="-122"/>
              <a:ea typeface="宋体" panose="02010600030101010101" pitchFamily="2" charset="-122"/>
            </a:endParaRPr>
          </a:p>
          <a:p>
            <a:pPr marL="539750" indent="-269875">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在券商的配合下，收购方开始对目标公司进行详尽调查，必要时可以要求审阅其会计报表。</a:t>
            </a:r>
          </a:p>
          <a:p>
            <a:pPr marL="0" indent="0">
              <a:buNone/>
            </a:pP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谈判并签署收购协议</a:t>
            </a:r>
            <a:endParaRPr lang="en-US" altLang="zh-CN" sz="2000" dirty="0">
              <a:latin typeface="宋体" panose="02010600030101010101" pitchFamily="2" charset="-122"/>
              <a:ea typeface="宋体" panose="02010600030101010101" pitchFamily="2" charset="-122"/>
            </a:endParaRPr>
          </a:p>
          <a:p>
            <a:pPr marL="539750" indent="-269875">
              <a:buSzPct val="70000"/>
              <a:buFont typeface="Wingdings" pitchFamily="2" charset="2"/>
              <a:buChar char="p"/>
            </a:pPr>
            <a:r>
              <a:rPr lang="zh-CN" altLang="en-US" sz="2000" dirty="0">
                <a:latin typeface="宋体" panose="02010600030101010101" pitchFamily="2" charset="-122"/>
                <a:ea typeface="宋体" panose="02010600030101010101" pitchFamily="2" charset="-122"/>
              </a:rPr>
              <a:t>经充分调查判断目标企业基本不存在重大收购障碍后，在券商的协助下，收购方与目标上市公司的控股股东谈判</a:t>
            </a:r>
            <a:endParaRPr lang="en-US" altLang="zh-CN" sz="2000" dirty="0">
              <a:latin typeface="宋体" panose="02010600030101010101" pitchFamily="2" charset="-122"/>
              <a:ea typeface="宋体" panose="02010600030101010101" pitchFamily="2" charset="-122"/>
            </a:endParaRPr>
          </a:p>
          <a:p>
            <a:pPr marL="539750" indent="-269875">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就股权转让价格、转让生效的条件、双方的权利义务、风险控制、违约责任等达成一致并签署协议。</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7</a:t>
            </a:fld>
            <a:endParaRPr lang="zh-CN" altLang="en-US"/>
          </a:p>
        </p:txBody>
      </p:sp>
    </p:spTree>
    <p:extLst>
      <p:ext uri="{BB962C8B-B14F-4D97-AF65-F5344CB8AC3E}">
        <p14:creationId xmlns:p14="http://schemas.microsoft.com/office/powerpoint/2010/main" val="3995368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公司并购的程序</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r>
              <a:rPr lang="zh-CN" altLang="en-US" sz="2000" dirty="0">
                <a:latin typeface="宋体" panose="02010600030101010101" pitchFamily="2" charset="-122"/>
                <a:ea typeface="宋体" panose="02010600030101010101" pitchFamily="2" charset="-122"/>
              </a:rPr>
              <a:t>公告并办理股权过户手续</a:t>
            </a:r>
            <a:endParaRPr lang="en-US" altLang="zh-CN" sz="2000" dirty="0">
              <a:latin typeface="宋体" panose="02010600030101010101" pitchFamily="2" charset="-122"/>
              <a:ea typeface="宋体" panose="02010600030101010101" pitchFamily="2" charset="-122"/>
            </a:endParaRPr>
          </a:p>
          <a:p>
            <a:pPr marL="539750" indent="-269875">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收购方、出让方、上市公司三方各自刊登公告，对该事项从各自的角度进行阐述。</a:t>
            </a:r>
            <a:endParaRPr lang="en-US" altLang="zh-CN" sz="2000" dirty="0">
              <a:latin typeface="宋体" panose="02010600030101010101" pitchFamily="2" charset="-122"/>
              <a:ea typeface="宋体" panose="02010600030101010101" pitchFamily="2" charset="-122"/>
            </a:endParaRPr>
          </a:p>
          <a:p>
            <a:pPr marL="539750" indent="-269875">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收购方交纳全部收购资金后，登记公司办理过户手续。</a:t>
            </a:r>
          </a:p>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重组收购目标</a:t>
            </a:r>
            <a:endParaRPr lang="en-US" altLang="zh-CN" sz="2000" dirty="0">
              <a:latin typeface="宋体" panose="02010600030101010101" pitchFamily="2" charset="-122"/>
              <a:ea typeface="宋体" panose="02010600030101010101" pitchFamily="2" charset="-122"/>
            </a:endParaRPr>
          </a:p>
          <a:p>
            <a:pPr marL="539750" indent="-269875">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收购方以第一大股东的身份召开临时股东大会，讨论增选董事、修改公司章程、修改公司经营范围、修改公司名称、重新聘用高级管理人员等重大问题，全面入主目标公司。</a:t>
            </a:r>
          </a:p>
          <a:p>
            <a:pPr marL="539750" indent="-269875">
              <a:buSzPct val="70000"/>
              <a:buFont typeface="Wingdings" pitchFamily="2" charset="2"/>
              <a:buChar char="p"/>
            </a:pPr>
            <a:r>
              <a:rPr lang="zh-CN" altLang="en-US" sz="2000" dirty="0">
                <a:latin typeface="宋体" panose="02010600030101010101" pitchFamily="2" charset="-122"/>
                <a:ea typeface="宋体" panose="02010600030101010101" pitchFamily="2" charset="-122"/>
              </a:rPr>
              <a:t>第一大股东通过剥离目标公司不良资产，注入自身优质资产，使目标公司资产质量发生重大变化，经营效益显著提高。</a:t>
            </a:r>
            <a:endParaRPr lang="en-US" altLang="zh-CN" sz="2000" dirty="0">
              <a:latin typeface="宋体" panose="02010600030101010101" pitchFamily="2" charset="-122"/>
              <a:ea typeface="宋体" panose="02010600030101010101" pitchFamily="2" charset="-122"/>
            </a:endParaRPr>
          </a:p>
          <a:p>
            <a:pPr marL="539750" indent="-269875">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“剥离与注入”的方式主要有资产置换、资产买卖、共同出资设立新公司、大股东以优质资产认购上市公司定向增发新股等方式。</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8</a:t>
            </a:fld>
            <a:endParaRPr lang="zh-CN" altLang="en-US"/>
          </a:p>
        </p:txBody>
      </p:sp>
    </p:spTree>
    <p:extLst>
      <p:ext uri="{BB962C8B-B14F-4D97-AF65-F5344CB8AC3E}">
        <p14:creationId xmlns:p14="http://schemas.microsoft.com/office/powerpoint/2010/main" val="1360251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投资银行在并购中的作用</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9</a:t>
            </a:fld>
            <a:endParaRPr lang="zh-CN" altLang="en-US"/>
          </a:p>
        </p:txBody>
      </p:sp>
      <p:graphicFrame>
        <p:nvGraphicFramePr>
          <p:cNvPr id="13" name="内容占位符 4">
            <a:extLst>
              <a:ext uri="{FF2B5EF4-FFF2-40B4-BE49-F238E27FC236}">
                <a16:creationId xmlns:a16="http://schemas.microsoft.com/office/drawing/2014/main" id="{33D8408E-827E-453F-8C99-0486BC9C5566}"/>
              </a:ext>
            </a:extLst>
          </p:cNvPr>
          <p:cNvGraphicFramePr>
            <a:graphicFrameLocks noGrp="1"/>
          </p:cNvGraphicFramePr>
          <p:nvPr>
            <p:ph idx="1"/>
            <p:extLst>
              <p:ext uri="{D42A27DB-BD31-4B8C-83A1-F6EECF244321}">
                <p14:modId xmlns:p14="http://schemas.microsoft.com/office/powerpoint/2010/main" val="1454231843"/>
              </p:ext>
            </p:extLst>
          </p:nvPr>
        </p:nvGraphicFramePr>
        <p:xfrm>
          <a:off x="1981200" y="1295400"/>
          <a:ext cx="4419600"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592868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1981</TotalTime>
  <Words>4679</Words>
  <Application>Microsoft Office PowerPoint</Application>
  <PresentationFormat>宽屏</PresentationFormat>
  <Paragraphs>472</Paragraphs>
  <Slides>35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等线</vt:lpstr>
      <vt:lpstr>等线 Light</vt:lpstr>
      <vt:lpstr>宋体</vt:lpstr>
      <vt:lpstr>Arial</vt:lpstr>
      <vt:lpstr>Wingdings</vt:lpstr>
      <vt:lpstr>Office 主题​​</vt:lpstr>
      <vt:lpstr>投资银行学  第九讲：公司并购业务（二）</vt:lpstr>
      <vt:lpstr>第八讲：公司并购业务（二）</vt:lpstr>
      <vt:lpstr>公司并购的程序</vt:lpstr>
      <vt:lpstr>公司并购的程序</vt:lpstr>
      <vt:lpstr>公司并购的程序</vt:lpstr>
      <vt:lpstr>基于各种动因的目标公司特征</vt:lpstr>
      <vt:lpstr>公司并购的程序</vt:lpstr>
      <vt:lpstr>公司并购的程序</vt:lpstr>
      <vt:lpstr>投资银行在并购中的作用</vt:lpstr>
      <vt:lpstr>投资银行在并购中的作用</vt:lpstr>
      <vt:lpstr>投资银行在并购中的作用</vt:lpstr>
      <vt:lpstr>投资银行在并购中的作用</vt:lpstr>
      <vt:lpstr>投资银行在并购中的作用</vt:lpstr>
      <vt:lpstr>并购估值案例：康柏收购数字设备公司</vt:lpstr>
      <vt:lpstr>并购估值案例：康柏收购数字设备公司</vt:lpstr>
      <vt:lpstr>投资银行在并购中的作用</vt:lpstr>
      <vt:lpstr>投资银行在并购中的作用</vt:lpstr>
      <vt:lpstr>投资银行在并购中的作用</vt:lpstr>
      <vt:lpstr>投资银行在并购中的作用</vt:lpstr>
      <vt:lpstr>投资银行在并购中的作用</vt:lpstr>
      <vt:lpstr>反并购策略</vt:lpstr>
      <vt:lpstr>事先预防策略</vt:lpstr>
      <vt:lpstr>管理层防卫策略</vt:lpstr>
      <vt:lpstr>保持公司控制权</vt:lpstr>
      <vt:lpstr>毒药丸策略</vt:lpstr>
      <vt:lpstr>北大青鸟并购搜狐之毒丸计划</vt:lpstr>
      <vt:lpstr>北大青鸟并购搜狐之毒丸计划</vt:lpstr>
      <vt:lpstr>白衣骑士策略</vt:lpstr>
      <vt:lpstr>潘特里并购露华浓</vt:lpstr>
      <vt:lpstr>潘特里并购露华浓</vt:lpstr>
      <vt:lpstr>股票交易策略</vt:lpstr>
      <vt:lpstr>宝能万科之争</vt:lpstr>
      <vt:lpstr>甲骨文收购仁科</vt:lpstr>
      <vt:lpstr>甲骨文收购仁科</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风险投资的基本概念</dc:title>
  <dc:creator>#WANG YING (G3530991N)#</dc:creator>
  <cp:lastModifiedBy>yywang</cp:lastModifiedBy>
  <cp:revision>80</cp:revision>
  <dcterms:created xsi:type="dcterms:W3CDTF">2019-07-23T02:02:12Z</dcterms:created>
  <dcterms:modified xsi:type="dcterms:W3CDTF">2024-11-03T05:50:41Z</dcterms:modified>
</cp:coreProperties>
</file>