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33.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42.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43.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handoutMasterIdLst>
    <p:handoutMasterId r:id="rId61"/>
  </p:handoutMasterIdLst>
  <p:sldIdLst>
    <p:sldId id="256" r:id="rId2"/>
    <p:sldId id="279" r:id="rId3"/>
    <p:sldId id="281" r:id="rId4"/>
    <p:sldId id="535" r:id="rId5"/>
    <p:sldId id="308" r:id="rId6"/>
    <p:sldId id="595" r:id="rId7"/>
    <p:sldId id="596" r:id="rId8"/>
    <p:sldId id="598" r:id="rId9"/>
    <p:sldId id="597" r:id="rId10"/>
    <p:sldId id="315" r:id="rId11"/>
    <p:sldId id="469" r:id="rId12"/>
    <p:sldId id="316" r:id="rId13"/>
    <p:sldId id="470" r:id="rId14"/>
    <p:sldId id="320" r:id="rId15"/>
    <p:sldId id="471" r:id="rId16"/>
    <p:sldId id="324" r:id="rId17"/>
    <p:sldId id="325" r:id="rId18"/>
    <p:sldId id="599" r:id="rId19"/>
    <p:sldId id="326" r:id="rId20"/>
    <p:sldId id="328" r:id="rId21"/>
    <p:sldId id="358" r:id="rId22"/>
    <p:sldId id="338" r:id="rId23"/>
    <p:sldId id="342" r:id="rId24"/>
    <p:sldId id="603" r:id="rId25"/>
    <p:sldId id="605" r:id="rId26"/>
    <p:sldId id="606" r:id="rId27"/>
    <p:sldId id="607" r:id="rId28"/>
    <p:sldId id="473" r:id="rId29"/>
    <p:sldId id="600" r:id="rId30"/>
    <p:sldId id="477" r:id="rId31"/>
    <p:sldId id="478" r:id="rId32"/>
    <p:sldId id="479" r:id="rId33"/>
    <p:sldId id="485" r:id="rId34"/>
    <p:sldId id="601" r:id="rId35"/>
    <p:sldId id="489" r:id="rId36"/>
    <p:sldId id="490" r:id="rId37"/>
    <p:sldId id="492" r:id="rId38"/>
    <p:sldId id="608" r:id="rId39"/>
    <p:sldId id="609" r:id="rId40"/>
    <p:sldId id="427" r:id="rId41"/>
    <p:sldId id="428" r:id="rId42"/>
    <p:sldId id="429" r:id="rId43"/>
    <p:sldId id="432" r:id="rId44"/>
    <p:sldId id="434" r:id="rId45"/>
    <p:sldId id="435" r:id="rId46"/>
    <p:sldId id="436" r:id="rId47"/>
    <p:sldId id="447" r:id="rId48"/>
    <p:sldId id="448" r:id="rId49"/>
    <p:sldId id="610" r:id="rId50"/>
    <p:sldId id="453" r:id="rId51"/>
    <p:sldId id="454" r:id="rId52"/>
    <p:sldId id="456" r:id="rId53"/>
    <p:sldId id="594" r:id="rId54"/>
    <p:sldId id="536" r:id="rId55"/>
    <p:sldId id="443" r:id="rId56"/>
    <p:sldId id="444" r:id="rId57"/>
    <p:sldId id="446" r:id="rId58"/>
    <p:sldId id="593" r:id="rId59"/>
  </p:sldIdLst>
  <p:sldSz cx="9001125" cy="5040313"/>
  <p:notesSz cx="6858000" cy="9144000"/>
  <p:custDataLst>
    <p:tags r:id="rId62"/>
  </p:custDataLst>
  <p:defaultText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5480"/>
    <a:srgbClr val="233C5B"/>
    <a:srgbClr val="172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714" autoAdjust="0"/>
  </p:normalViewPr>
  <p:slideViewPr>
    <p:cSldViewPr>
      <p:cViewPr varScale="1">
        <p:scale>
          <a:sx n="88" d="100"/>
          <a:sy n="88" d="100"/>
        </p:scale>
        <p:origin x="-724" y="-60"/>
      </p:cViewPr>
      <p:guideLst>
        <p:guide orient="horz" pos="1569"/>
        <p:guide pos="287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9DBEC0D-3228-4D94-B6A9-7DC29421F586}" type="doc">
      <dgm:prSet loTypeId="urn:microsoft.com/office/officeart/2005/8/layout/hProcess3" loCatId="process" qsTypeId="urn:microsoft.com/office/officeart/2005/8/quickstyle/simple1#1" qsCatId="simple" csTypeId="urn:microsoft.com/office/officeart/2005/8/colors/accent1_2#1" csCatId="accent1" phldr="0"/>
      <dgm:spPr/>
    </dgm:pt>
    <dgm:pt modelId="{5E14B514-13A8-41E1-AABB-D87B52F0F7A7}">
      <dgm:prSet phldrT="[文本]" phldr="0" custT="1"/>
      <dgm:spPr/>
      <dgm:t>
        <a:bodyPr vert="horz" wrap="square"/>
        <a:lstStyle/>
        <a:p>
          <a:pPr>
            <a:lnSpc>
              <a:spcPct val="100000"/>
            </a:lnSpc>
            <a:spcBef>
              <a:spcPct val="0"/>
            </a:spcBef>
            <a:spcAft>
              <a:spcPct val="35000"/>
            </a:spcAft>
          </a:pPr>
          <a:r>
            <a:rPr lang="zh-CN" altLang="en-US" sz="2400"/>
            <a:t>预算编制</a:t>
          </a:r>
        </a:p>
      </dgm:t>
    </dgm:pt>
    <dgm:pt modelId="{D5D91FC0-0661-4826-8DB4-BD3CA46365AD}" type="parTrans" cxnId="{01E81B1D-66C0-4949-84CC-F8454D9C15E6}">
      <dgm:prSet/>
      <dgm:spPr/>
      <dgm:t>
        <a:bodyPr/>
        <a:lstStyle/>
        <a:p>
          <a:endParaRPr lang="zh-CN" altLang="en-US"/>
        </a:p>
      </dgm:t>
    </dgm:pt>
    <dgm:pt modelId="{352F5739-0E5F-4077-AB9E-377BD3FB7247}" type="sibTrans" cxnId="{01E81B1D-66C0-4949-84CC-F8454D9C15E6}">
      <dgm:prSet/>
      <dgm:spPr/>
      <dgm:t>
        <a:bodyPr/>
        <a:lstStyle/>
        <a:p>
          <a:endParaRPr lang="zh-CN" altLang="en-US"/>
        </a:p>
      </dgm:t>
    </dgm:pt>
    <dgm:pt modelId="{37AA553D-5AF8-4B2D-8913-3825508AE9DC}">
      <dgm:prSet phldrT="[文本]" phldr="0" custT="1"/>
      <dgm:spPr/>
      <dgm:t>
        <a:bodyPr vert="horz" wrap="square"/>
        <a:lstStyle/>
        <a:p>
          <a:pPr>
            <a:lnSpc>
              <a:spcPct val="100000"/>
            </a:lnSpc>
            <a:spcBef>
              <a:spcPct val="0"/>
            </a:spcBef>
            <a:spcAft>
              <a:spcPct val="35000"/>
            </a:spcAft>
          </a:pPr>
          <a:r>
            <a:rPr lang="zh-CN" altLang="en-US" sz="2400"/>
            <a:t>预算执行</a:t>
          </a:r>
        </a:p>
      </dgm:t>
    </dgm:pt>
    <dgm:pt modelId="{BAA72A6A-3294-49F8-B4A2-7E9277C9B889}" type="parTrans" cxnId="{A2B479FE-C891-4E8A-89A6-64B2E2F0E89C}">
      <dgm:prSet/>
      <dgm:spPr/>
      <dgm:t>
        <a:bodyPr/>
        <a:lstStyle/>
        <a:p>
          <a:endParaRPr lang="zh-CN" altLang="en-US"/>
        </a:p>
      </dgm:t>
    </dgm:pt>
    <dgm:pt modelId="{68432C35-8F5A-451F-B499-B48A6EBEBD6C}" type="sibTrans" cxnId="{A2B479FE-C891-4E8A-89A6-64B2E2F0E89C}">
      <dgm:prSet/>
      <dgm:spPr/>
      <dgm:t>
        <a:bodyPr/>
        <a:lstStyle/>
        <a:p>
          <a:endParaRPr lang="zh-CN" altLang="en-US"/>
        </a:p>
      </dgm:t>
    </dgm:pt>
    <dgm:pt modelId="{F5C0C213-BCEA-4C9C-AB32-A08FA3EBB066}">
      <dgm:prSet phldrT="[文本]" phldr="0" custT="1"/>
      <dgm:spPr/>
      <dgm:t>
        <a:bodyPr vert="horz" wrap="square"/>
        <a:lstStyle/>
        <a:p>
          <a:pPr>
            <a:lnSpc>
              <a:spcPct val="100000"/>
            </a:lnSpc>
            <a:spcBef>
              <a:spcPct val="0"/>
            </a:spcBef>
            <a:spcAft>
              <a:spcPct val="35000"/>
            </a:spcAft>
          </a:pPr>
          <a:r>
            <a:rPr lang="zh-CN" altLang="en-US" sz="2400"/>
            <a:t>决算</a:t>
          </a:r>
        </a:p>
      </dgm:t>
    </dgm:pt>
    <dgm:pt modelId="{6E4AC384-5EE6-4911-B9B1-DA79B719BDC0}" type="parTrans" cxnId="{EF6114CE-A30E-429D-8A62-3550182AF470}">
      <dgm:prSet/>
      <dgm:spPr/>
      <dgm:t>
        <a:bodyPr/>
        <a:lstStyle/>
        <a:p>
          <a:endParaRPr lang="zh-CN" altLang="en-US"/>
        </a:p>
      </dgm:t>
    </dgm:pt>
    <dgm:pt modelId="{1E5D234C-F179-4E4F-BAE9-B81F3FCC8813}" type="sibTrans" cxnId="{EF6114CE-A30E-429D-8A62-3550182AF470}">
      <dgm:prSet/>
      <dgm:spPr/>
      <dgm:t>
        <a:bodyPr/>
        <a:lstStyle/>
        <a:p>
          <a:endParaRPr lang="zh-CN" altLang="en-US"/>
        </a:p>
      </dgm:t>
    </dgm:pt>
    <dgm:pt modelId="{9A3FCB0A-4CCC-43D3-94CF-93AE13B1B8CC}" type="pres">
      <dgm:prSet presAssocID="{D9DBEC0D-3228-4D94-B6A9-7DC29421F586}" presName="Name0" presStyleCnt="0">
        <dgm:presLayoutVars>
          <dgm:dir/>
          <dgm:animLvl val="lvl"/>
          <dgm:resizeHandles val="exact"/>
        </dgm:presLayoutVars>
      </dgm:prSet>
      <dgm:spPr/>
    </dgm:pt>
    <dgm:pt modelId="{70D47F91-7FB2-4CD8-9A24-A43456964789}" type="pres">
      <dgm:prSet presAssocID="{D9DBEC0D-3228-4D94-B6A9-7DC29421F586}" presName="dummy" presStyleCnt="0"/>
      <dgm:spPr/>
    </dgm:pt>
    <dgm:pt modelId="{AEB5B7CB-ACC5-4FD0-A6CB-9E4450DCC121}" type="pres">
      <dgm:prSet presAssocID="{D9DBEC0D-3228-4D94-B6A9-7DC29421F586}" presName="linH" presStyleCnt="0"/>
      <dgm:spPr/>
    </dgm:pt>
    <dgm:pt modelId="{6079EE43-7223-4044-88AF-4F6AC0469A7D}" type="pres">
      <dgm:prSet presAssocID="{D9DBEC0D-3228-4D94-B6A9-7DC29421F586}" presName="padding1" presStyleCnt="0"/>
      <dgm:spPr/>
    </dgm:pt>
    <dgm:pt modelId="{B84BDF4C-85B7-468C-A98E-AC98CA661420}" type="pres">
      <dgm:prSet presAssocID="{5E14B514-13A8-41E1-AABB-D87B52F0F7A7}" presName="linV" presStyleCnt="0"/>
      <dgm:spPr/>
    </dgm:pt>
    <dgm:pt modelId="{98D3B755-23E2-43D3-802D-80CC92377972}" type="pres">
      <dgm:prSet presAssocID="{5E14B514-13A8-41E1-AABB-D87B52F0F7A7}" presName="spVertical1" presStyleCnt="0"/>
      <dgm:spPr/>
    </dgm:pt>
    <dgm:pt modelId="{FE8AC867-2966-4F3E-8B7C-683A8FC5320B}" type="pres">
      <dgm:prSet presAssocID="{5E14B514-13A8-41E1-AABB-D87B52F0F7A7}" presName="parTx" presStyleLbl="revTx" presStyleIdx="0" presStyleCnt="3">
        <dgm:presLayoutVars>
          <dgm:chMax val="0"/>
          <dgm:chPref val="0"/>
          <dgm:bulletEnabled val="1"/>
        </dgm:presLayoutVars>
      </dgm:prSet>
      <dgm:spPr/>
      <dgm:t>
        <a:bodyPr/>
        <a:lstStyle/>
        <a:p>
          <a:endParaRPr lang="zh-CN" altLang="en-US"/>
        </a:p>
      </dgm:t>
    </dgm:pt>
    <dgm:pt modelId="{3728B0B2-5243-4115-901E-68C845CD4A6B}" type="pres">
      <dgm:prSet presAssocID="{5E14B514-13A8-41E1-AABB-D87B52F0F7A7}" presName="spVertical2" presStyleCnt="0"/>
      <dgm:spPr/>
    </dgm:pt>
    <dgm:pt modelId="{28A411E3-BCF9-44E5-98F4-EE3D69B645B8}" type="pres">
      <dgm:prSet presAssocID="{5E14B514-13A8-41E1-AABB-D87B52F0F7A7}" presName="spVertical3" presStyleCnt="0"/>
      <dgm:spPr/>
    </dgm:pt>
    <dgm:pt modelId="{0DAD0539-32C2-411D-8DA6-7B3BDBFDA507}" type="pres">
      <dgm:prSet presAssocID="{352F5739-0E5F-4077-AB9E-377BD3FB7247}" presName="space" presStyleCnt="0"/>
      <dgm:spPr/>
    </dgm:pt>
    <dgm:pt modelId="{A14C14B9-9E54-43F6-BF13-BCF8B1368C72}" type="pres">
      <dgm:prSet presAssocID="{37AA553D-5AF8-4B2D-8913-3825508AE9DC}" presName="linV" presStyleCnt="0"/>
      <dgm:spPr/>
    </dgm:pt>
    <dgm:pt modelId="{75F67EC8-4D5D-44CE-ADD7-D127BD9B78F6}" type="pres">
      <dgm:prSet presAssocID="{37AA553D-5AF8-4B2D-8913-3825508AE9DC}" presName="spVertical1" presStyleCnt="0"/>
      <dgm:spPr/>
    </dgm:pt>
    <dgm:pt modelId="{8BE6CCA6-9959-410D-A7A8-E175C3CE561D}" type="pres">
      <dgm:prSet presAssocID="{37AA553D-5AF8-4B2D-8913-3825508AE9DC}" presName="parTx" presStyleLbl="revTx" presStyleIdx="1" presStyleCnt="3">
        <dgm:presLayoutVars>
          <dgm:chMax val="0"/>
          <dgm:chPref val="0"/>
          <dgm:bulletEnabled val="1"/>
        </dgm:presLayoutVars>
      </dgm:prSet>
      <dgm:spPr/>
      <dgm:t>
        <a:bodyPr/>
        <a:lstStyle/>
        <a:p>
          <a:endParaRPr lang="zh-CN" altLang="en-US"/>
        </a:p>
      </dgm:t>
    </dgm:pt>
    <dgm:pt modelId="{CBA31392-5C07-453D-80C7-BD4B54F5FAD3}" type="pres">
      <dgm:prSet presAssocID="{37AA553D-5AF8-4B2D-8913-3825508AE9DC}" presName="spVertical2" presStyleCnt="0"/>
      <dgm:spPr/>
    </dgm:pt>
    <dgm:pt modelId="{B1031554-6883-4A45-9EC9-4F5A60D279BF}" type="pres">
      <dgm:prSet presAssocID="{37AA553D-5AF8-4B2D-8913-3825508AE9DC}" presName="spVertical3" presStyleCnt="0"/>
      <dgm:spPr/>
    </dgm:pt>
    <dgm:pt modelId="{65A97C50-A67C-413B-80BB-C8546F33BA22}" type="pres">
      <dgm:prSet presAssocID="{68432C35-8F5A-451F-B499-B48A6EBEBD6C}" presName="space" presStyleCnt="0"/>
      <dgm:spPr/>
    </dgm:pt>
    <dgm:pt modelId="{AA72A2E9-EB5B-405D-BF18-F013FE88746B}" type="pres">
      <dgm:prSet presAssocID="{F5C0C213-BCEA-4C9C-AB32-A08FA3EBB066}" presName="linV" presStyleCnt="0"/>
      <dgm:spPr/>
    </dgm:pt>
    <dgm:pt modelId="{6EEB2E6A-ECA0-452F-8767-071AF00A9B45}" type="pres">
      <dgm:prSet presAssocID="{F5C0C213-BCEA-4C9C-AB32-A08FA3EBB066}" presName="spVertical1" presStyleCnt="0"/>
      <dgm:spPr/>
    </dgm:pt>
    <dgm:pt modelId="{B08FC8A3-E9C6-4C4D-BEB3-1402053317A0}" type="pres">
      <dgm:prSet presAssocID="{F5C0C213-BCEA-4C9C-AB32-A08FA3EBB066}" presName="parTx" presStyleLbl="revTx" presStyleIdx="2" presStyleCnt="3">
        <dgm:presLayoutVars>
          <dgm:chMax val="0"/>
          <dgm:chPref val="0"/>
          <dgm:bulletEnabled val="1"/>
        </dgm:presLayoutVars>
      </dgm:prSet>
      <dgm:spPr/>
      <dgm:t>
        <a:bodyPr/>
        <a:lstStyle/>
        <a:p>
          <a:endParaRPr lang="zh-CN" altLang="en-US"/>
        </a:p>
      </dgm:t>
    </dgm:pt>
    <dgm:pt modelId="{ACBB3A7B-444E-47E1-A619-CE9CEF6A2F00}" type="pres">
      <dgm:prSet presAssocID="{F5C0C213-BCEA-4C9C-AB32-A08FA3EBB066}" presName="spVertical2" presStyleCnt="0"/>
      <dgm:spPr/>
    </dgm:pt>
    <dgm:pt modelId="{6E2D2FBC-93D9-43A5-8A6A-386D687C0A6E}" type="pres">
      <dgm:prSet presAssocID="{F5C0C213-BCEA-4C9C-AB32-A08FA3EBB066}" presName="spVertical3" presStyleCnt="0"/>
      <dgm:spPr/>
    </dgm:pt>
    <dgm:pt modelId="{C6E6D5DA-2142-4311-B4A3-8853B3D395CE}" type="pres">
      <dgm:prSet presAssocID="{D9DBEC0D-3228-4D94-B6A9-7DC29421F586}" presName="padding2" presStyleCnt="0"/>
      <dgm:spPr/>
    </dgm:pt>
    <dgm:pt modelId="{A0B6043F-1DE0-4553-9FFF-75829C586A51}" type="pres">
      <dgm:prSet presAssocID="{D9DBEC0D-3228-4D94-B6A9-7DC29421F586}" presName="negArrow" presStyleCnt="0"/>
      <dgm:spPr/>
    </dgm:pt>
    <dgm:pt modelId="{BE4AC2E3-1CE5-4186-AE56-712663C7BBBF}" type="pres">
      <dgm:prSet presAssocID="{D9DBEC0D-3228-4D94-B6A9-7DC29421F586}" presName="backgroundArrow" presStyleLbl="node1" presStyleIdx="0" presStyleCnt="1"/>
      <dgm:spPr/>
    </dgm:pt>
  </dgm:ptLst>
  <dgm:cxnLst>
    <dgm:cxn modelId="{E82F2F57-4696-4AC9-B3CD-C1F17119296D}" type="presOf" srcId="{D9DBEC0D-3228-4D94-B6A9-7DC29421F586}" destId="{9A3FCB0A-4CCC-43D3-94CF-93AE13B1B8CC}" srcOrd="0" destOrd="0" presId="urn:microsoft.com/office/officeart/2005/8/layout/hProcess3"/>
    <dgm:cxn modelId="{EF6114CE-A30E-429D-8A62-3550182AF470}" srcId="{D9DBEC0D-3228-4D94-B6A9-7DC29421F586}" destId="{F5C0C213-BCEA-4C9C-AB32-A08FA3EBB066}" srcOrd="2" destOrd="0" parTransId="{6E4AC384-5EE6-4911-B9B1-DA79B719BDC0}" sibTransId="{1E5D234C-F179-4E4F-BAE9-B81F3FCC8813}"/>
    <dgm:cxn modelId="{90CBFFE3-46D6-4507-9E39-20CBC734AC61}" type="presOf" srcId="{5E14B514-13A8-41E1-AABB-D87B52F0F7A7}" destId="{FE8AC867-2966-4F3E-8B7C-683A8FC5320B}" srcOrd="0" destOrd="0" presId="urn:microsoft.com/office/officeart/2005/8/layout/hProcess3"/>
    <dgm:cxn modelId="{24E44F28-2F32-4340-ACF8-FE7CE886C7F4}" type="presOf" srcId="{F5C0C213-BCEA-4C9C-AB32-A08FA3EBB066}" destId="{B08FC8A3-E9C6-4C4D-BEB3-1402053317A0}" srcOrd="0" destOrd="0" presId="urn:microsoft.com/office/officeart/2005/8/layout/hProcess3"/>
    <dgm:cxn modelId="{01E81B1D-66C0-4949-84CC-F8454D9C15E6}" srcId="{D9DBEC0D-3228-4D94-B6A9-7DC29421F586}" destId="{5E14B514-13A8-41E1-AABB-D87B52F0F7A7}" srcOrd="0" destOrd="0" parTransId="{D5D91FC0-0661-4826-8DB4-BD3CA46365AD}" sibTransId="{352F5739-0E5F-4077-AB9E-377BD3FB7247}"/>
    <dgm:cxn modelId="{A2B479FE-C891-4E8A-89A6-64B2E2F0E89C}" srcId="{D9DBEC0D-3228-4D94-B6A9-7DC29421F586}" destId="{37AA553D-5AF8-4B2D-8913-3825508AE9DC}" srcOrd="1" destOrd="0" parTransId="{BAA72A6A-3294-49F8-B4A2-7E9277C9B889}" sibTransId="{68432C35-8F5A-451F-B499-B48A6EBEBD6C}"/>
    <dgm:cxn modelId="{482AAA10-69AB-40B7-930E-D2EA57601C4B}" type="presOf" srcId="{37AA553D-5AF8-4B2D-8913-3825508AE9DC}" destId="{8BE6CCA6-9959-410D-A7A8-E175C3CE561D}" srcOrd="0" destOrd="0" presId="urn:microsoft.com/office/officeart/2005/8/layout/hProcess3"/>
    <dgm:cxn modelId="{90C69ED8-A3F9-417C-AAEC-D215F56C1C5A}" type="presParOf" srcId="{9A3FCB0A-4CCC-43D3-94CF-93AE13B1B8CC}" destId="{70D47F91-7FB2-4CD8-9A24-A43456964789}" srcOrd="0" destOrd="0" presId="urn:microsoft.com/office/officeart/2005/8/layout/hProcess3"/>
    <dgm:cxn modelId="{326733B0-F459-461D-AF84-EE97B61AEA37}" type="presParOf" srcId="{9A3FCB0A-4CCC-43D3-94CF-93AE13B1B8CC}" destId="{AEB5B7CB-ACC5-4FD0-A6CB-9E4450DCC121}" srcOrd="1" destOrd="0" presId="urn:microsoft.com/office/officeart/2005/8/layout/hProcess3"/>
    <dgm:cxn modelId="{F8EB123B-9E77-47DB-8806-A3F33D15CBCB}" type="presParOf" srcId="{AEB5B7CB-ACC5-4FD0-A6CB-9E4450DCC121}" destId="{6079EE43-7223-4044-88AF-4F6AC0469A7D}" srcOrd="0" destOrd="0" presId="urn:microsoft.com/office/officeart/2005/8/layout/hProcess3"/>
    <dgm:cxn modelId="{A5CD5477-389A-41D4-9C5E-1BF0B3A8486A}" type="presParOf" srcId="{AEB5B7CB-ACC5-4FD0-A6CB-9E4450DCC121}" destId="{B84BDF4C-85B7-468C-A98E-AC98CA661420}" srcOrd="1" destOrd="0" presId="urn:microsoft.com/office/officeart/2005/8/layout/hProcess3"/>
    <dgm:cxn modelId="{03FA4292-EDC2-47E2-AB57-1CD4C31854E1}" type="presParOf" srcId="{B84BDF4C-85B7-468C-A98E-AC98CA661420}" destId="{98D3B755-23E2-43D3-802D-80CC92377972}" srcOrd="0" destOrd="0" presId="urn:microsoft.com/office/officeart/2005/8/layout/hProcess3"/>
    <dgm:cxn modelId="{839E0CDA-6B6D-45CA-A118-B56C958BB3B8}" type="presParOf" srcId="{B84BDF4C-85B7-468C-A98E-AC98CA661420}" destId="{FE8AC867-2966-4F3E-8B7C-683A8FC5320B}" srcOrd="1" destOrd="0" presId="urn:microsoft.com/office/officeart/2005/8/layout/hProcess3"/>
    <dgm:cxn modelId="{998743BB-047B-4555-9BAD-6E2A224E28B6}" type="presParOf" srcId="{B84BDF4C-85B7-468C-A98E-AC98CA661420}" destId="{3728B0B2-5243-4115-901E-68C845CD4A6B}" srcOrd="2" destOrd="0" presId="urn:microsoft.com/office/officeart/2005/8/layout/hProcess3"/>
    <dgm:cxn modelId="{B91C2EC3-3536-4480-9233-B24513F32A79}" type="presParOf" srcId="{B84BDF4C-85B7-468C-A98E-AC98CA661420}" destId="{28A411E3-BCF9-44E5-98F4-EE3D69B645B8}" srcOrd="3" destOrd="0" presId="urn:microsoft.com/office/officeart/2005/8/layout/hProcess3"/>
    <dgm:cxn modelId="{1F87ADEF-9B79-4161-95D4-90C76AAE7C99}" type="presParOf" srcId="{AEB5B7CB-ACC5-4FD0-A6CB-9E4450DCC121}" destId="{0DAD0539-32C2-411D-8DA6-7B3BDBFDA507}" srcOrd="2" destOrd="0" presId="urn:microsoft.com/office/officeart/2005/8/layout/hProcess3"/>
    <dgm:cxn modelId="{2973D2D4-F65A-43BB-8967-20422D3BB51A}" type="presParOf" srcId="{AEB5B7CB-ACC5-4FD0-A6CB-9E4450DCC121}" destId="{A14C14B9-9E54-43F6-BF13-BCF8B1368C72}" srcOrd="3" destOrd="0" presId="urn:microsoft.com/office/officeart/2005/8/layout/hProcess3"/>
    <dgm:cxn modelId="{4295C34A-A8E9-4CE2-938D-495DFE25962F}" type="presParOf" srcId="{A14C14B9-9E54-43F6-BF13-BCF8B1368C72}" destId="{75F67EC8-4D5D-44CE-ADD7-D127BD9B78F6}" srcOrd="0" destOrd="0" presId="urn:microsoft.com/office/officeart/2005/8/layout/hProcess3"/>
    <dgm:cxn modelId="{339F253B-0332-46E0-9E49-3C1B6A73F0F2}" type="presParOf" srcId="{A14C14B9-9E54-43F6-BF13-BCF8B1368C72}" destId="{8BE6CCA6-9959-410D-A7A8-E175C3CE561D}" srcOrd="1" destOrd="0" presId="urn:microsoft.com/office/officeart/2005/8/layout/hProcess3"/>
    <dgm:cxn modelId="{5E5F8A7E-C028-46A6-BEA2-C97C6A51B46A}" type="presParOf" srcId="{A14C14B9-9E54-43F6-BF13-BCF8B1368C72}" destId="{CBA31392-5C07-453D-80C7-BD4B54F5FAD3}" srcOrd="2" destOrd="0" presId="urn:microsoft.com/office/officeart/2005/8/layout/hProcess3"/>
    <dgm:cxn modelId="{3289860B-A76C-40EC-8E37-0BC05B16E4BD}" type="presParOf" srcId="{A14C14B9-9E54-43F6-BF13-BCF8B1368C72}" destId="{B1031554-6883-4A45-9EC9-4F5A60D279BF}" srcOrd="3" destOrd="0" presId="urn:microsoft.com/office/officeart/2005/8/layout/hProcess3"/>
    <dgm:cxn modelId="{C11046D6-D298-45FB-8748-C85B7C26E479}" type="presParOf" srcId="{AEB5B7CB-ACC5-4FD0-A6CB-9E4450DCC121}" destId="{65A97C50-A67C-413B-80BB-C8546F33BA22}" srcOrd="4" destOrd="0" presId="urn:microsoft.com/office/officeart/2005/8/layout/hProcess3"/>
    <dgm:cxn modelId="{E01FD1DE-5813-4633-A92C-FB2F3BF098A5}" type="presParOf" srcId="{AEB5B7CB-ACC5-4FD0-A6CB-9E4450DCC121}" destId="{AA72A2E9-EB5B-405D-BF18-F013FE88746B}" srcOrd="5" destOrd="0" presId="urn:microsoft.com/office/officeart/2005/8/layout/hProcess3"/>
    <dgm:cxn modelId="{08C89FD5-A66C-4B15-96F7-4C1F9D357E1A}" type="presParOf" srcId="{AA72A2E9-EB5B-405D-BF18-F013FE88746B}" destId="{6EEB2E6A-ECA0-452F-8767-071AF00A9B45}" srcOrd="0" destOrd="0" presId="urn:microsoft.com/office/officeart/2005/8/layout/hProcess3"/>
    <dgm:cxn modelId="{67A39B94-861E-4404-8AF6-0D2F3C6A6D99}" type="presParOf" srcId="{AA72A2E9-EB5B-405D-BF18-F013FE88746B}" destId="{B08FC8A3-E9C6-4C4D-BEB3-1402053317A0}" srcOrd="1" destOrd="0" presId="urn:microsoft.com/office/officeart/2005/8/layout/hProcess3"/>
    <dgm:cxn modelId="{AEB28A35-DE9D-403E-8738-F64F291F4F35}" type="presParOf" srcId="{AA72A2E9-EB5B-405D-BF18-F013FE88746B}" destId="{ACBB3A7B-444E-47E1-A619-CE9CEF6A2F00}" srcOrd="2" destOrd="0" presId="urn:microsoft.com/office/officeart/2005/8/layout/hProcess3"/>
    <dgm:cxn modelId="{BCA2F0DA-20F7-44A9-9132-44E9C2020682}" type="presParOf" srcId="{AA72A2E9-EB5B-405D-BF18-F013FE88746B}" destId="{6E2D2FBC-93D9-43A5-8A6A-386D687C0A6E}" srcOrd="3" destOrd="0" presId="urn:microsoft.com/office/officeart/2005/8/layout/hProcess3"/>
    <dgm:cxn modelId="{EA8619E9-88E2-415E-AEE7-FCA2E2E97007}" type="presParOf" srcId="{AEB5B7CB-ACC5-4FD0-A6CB-9E4450DCC121}" destId="{C6E6D5DA-2142-4311-B4A3-8853B3D395CE}" srcOrd="6" destOrd="0" presId="urn:microsoft.com/office/officeart/2005/8/layout/hProcess3"/>
    <dgm:cxn modelId="{FBD57000-0B3A-4FC7-B68B-59153774956F}" type="presParOf" srcId="{AEB5B7CB-ACC5-4FD0-A6CB-9E4450DCC121}" destId="{A0B6043F-1DE0-4553-9FFF-75829C586A51}" srcOrd="7" destOrd="0" presId="urn:microsoft.com/office/officeart/2005/8/layout/hProcess3"/>
    <dgm:cxn modelId="{6EF13D5C-0DC2-4F2C-8F1B-8184BF02263B}" type="presParOf" srcId="{AEB5B7CB-ACC5-4FD0-A6CB-9E4450DCC121}" destId="{BE4AC2E3-1CE5-4186-AE56-712663C7BBBF}" srcOrd="8"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E40EF7-4FDB-46DC-AD5C-7AA9927BCDC4}" type="doc">
      <dgm:prSet loTypeId="urn:microsoft.com/office/officeart/2005/8/layout/bProcess3#1" loCatId="process" qsTypeId="urn:microsoft.com/office/officeart/2005/8/quickstyle/simple1#2" qsCatId="simple" csTypeId="urn:microsoft.com/office/officeart/2005/8/colors/accent1_2#2" csCatId="accent1" phldr="0"/>
      <dgm:spPr/>
      <dgm:t>
        <a:bodyPr/>
        <a:lstStyle/>
        <a:p>
          <a:endParaRPr lang="zh-CN" altLang="en-US"/>
        </a:p>
      </dgm:t>
    </dgm:pt>
    <dgm:pt modelId="{79A907BE-6A57-46F9-949B-2F83975E5013}">
      <dgm:prSet phldrT="[文本]" phldr="0" custT="0"/>
      <dgm:spPr/>
      <dgm:t>
        <a:bodyPr vert="horz" wrap="square"/>
        <a:lstStyle/>
        <a:p>
          <a:pPr>
            <a:lnSpc>
              <a:spcPct val="100000"/>
            </a:lnSpc>
            <a:spcBef>
              <a:spcPct val="0"/>
            </a:spcBef>
            <a:spcAft>
              <a:spcPct val="35000"/>
            </a:spcAft>
          </a:pPr>
          <a:r>
            <a:rPr lang="zh-CN" altLang="en-US">
              <a:sym typeface="+mn-ea"/>
            </a:rPr>
            <a:t>预算编制准备</a:t>
          </a:r>
          <a:endParaRPr lang="zh-CN" altLang="en-US"/>
        </a:p>
      </dgm:t>
    </dgm:pt>
    <dgm:pt modelId="{27508ADE-09B9-4692-B3B1-997C0A038367}" type="parTrans" cxnId="{AC3400A0-DFA7-43F9-B00D-91C2931359EF}">
      <dgm:prSet/>
      <dgm:spPr/>
      <dgm:t>
        <a:bodyPr/>
        <a:lstStyle/>
        <a:p>
          <a:endParaRPr lang="zh-CN" altLang="en-US"/>
        </a:p>
      </dgm:t>
    </dgm:pt>
    <dgm:pt modelId="{6E764295-1C97-4A8A-BB23-8F6587B65D20}" type="sibTrans" cxnId="{AC3400A0-DFA7-43F9-B00D-91C2931359EF}">
      <dgm:prSet/>
      <dgm:spPr/>
      <dgm:t>
        <a:bodyPr/>
        <a:lstStyle/>
        <a:p>
          <a:endParaRPr lang="zh-CN" altLang="en-US"/>
        </a:p>
      </dgm:t>
    </dgm:pt>
    <dgm:pt modelId="{047E9EF6-99D9-47D4-8421-7851F36A512F}">
      <dgm:prSet phldrT="[文本]" phldr="0" custT="0"/>
      <dgm:spPr/>
      <dgm:t>
        <a:bodyPr vert="horz" wrap="square"/>
        <a:lstStyle/>
        <a:p>
          <a:pPr>
            <a:lnSpc>
              <a:spcPct val="100000"/>
            </a:lnSpc>
            <a:spcBef>
              <a:spcPct val="0"/>
            </a:spcBef>
            <a:spcAft>
              <a:spcPct val="35000"/>
            </a:spcAft>
          </a:pPr>
          <a:r>
            <a:rPr lang="zh-CN" altLang="en-US">
              <a:sym typeface="+mn-ea"/>
            </a:rPr>
            <a:t>编制预算草案</a:t>
          </a:r>
          <a:endParaRPr lang="zh-CN" altLang="en-US"/>
        </a:p>
      </dgm:t>
    </dgm:pt>
    <dgm:pt modelId="{2AC7BC3F-1829-4928-9FDD-1BD085861192}" type="parTrans" cxnId="{812AE01C-A1BD-4009-8AAF-D5F6BCEBA4CC}">
      <dgm:prSet/>
      <dgm:spPr/>
      <dgm:t>
        <a:bodyPr/>
        <a:lstStyle/>
        <a:p>
          <a:endParaRPr lang="zh-CN" altLang="en-US"/>
        </a:p>
      </dgm:t>
    </dgm:pt>
    <dgm:pt modelId="{B3A60D08-4CF1-4AD3-A554-8DA1472F6362}" type="sibTrans" cxnId="{812AE01C-A1BD-4009-8AAF-D5F6BCEBA4CC}">
      <dgm:prSet/>
      <dgm:spPr/>
      <dgm:t>
        <a:bodyPr/>
        <a:lstStyle/>
        <a:p>
          <a:endParaRPr lang="zh-CN" altLang="en-US"/>
        </a:p>
      </dgm:t>
    </dgm:pt>
    <dgm:pt modelId="{9B99C3CE-0550-4254-B164-BB9424E18E56}">
      <dgm:prSet phldrT="[文本]" phldr="0" custT="0"/>
      <dgm:spPr/>
      <dgm:t>
        <a:bodyPr vert="horz" wrap="square"/>
        <a:lstStyle/>
        <a:p>
          <a:pPr>
            <a:lnSpc>
              <a:spcPct val="100000"/>
            </a:lnSpc>
            <a:spcBef>
              <a:spcPct val="0"/>
            </a:spcBef>
            <a:spcAft>
              <a:spcPct val="35000"/>
            </a:spcAft>
          </a:pPr>
          <a:r>
            <a:rPr lang="zh-CN" altLang="en-US">
              <a:sym typeface="+mn-ea"/>
            </a:rPr>
            <a:t>审查批准及批复预算</a:t>
          </a:r>
          <a:endParaRPr lang="zh-CN" altLang="en-US"/>
        </a:p>
      </dgm:t>
    </dgm:pt>
    <dgm:pt modelId="{CF18C7ED-262E-47EB-A8BC-BC18A4B2756C}" type="parTrans" cxnId="{30ED1EF7-4CB8-4029-A4C9-569ED8AA5D47}">
      <dgm:prSet/>
      <dgm:spPr/>
      <dgm:t>
        <a:bodyPr/>
        <a:lstStyle/>
        <a:p>
          <a:endParaRPr lang="zh-CN" altLang="en-US"/>
        </a:p>
      </dgm:t>
    </dgm:pt>
    <dgm:pt modelId="{C20DFEDB-A5DA-48B1-860C-C64E9FB9889D}" type="sibTrans" cxnId="{30ED1EF7-4CB8-4029-A4C9-569ED8AA5D47}">
      <dgm:prSet/>
      <dgm:spPr/>
      <dgm:t>
        <a:bodyPr/>
        <a:lstStyle/>
        <a:p>
          <a:endParaRPr lang="zh-CN" altLang="en-US"/>
        </a:p>
      </dgm:t>
    </dgm:pt>
    <dgm:pt modelId="{4DBF9FC0-7F11-49D1-A13A-F9EF16035E78}">
      <dgm:prSet phldrT="[文本]" phldr="0" custT="0"/>
      <dgm:spPr/>
      <dgm:t>
        <a:bodyPr vert="horz" wrap="square"/>
        <a:lstStyle/>
        <a:p>
          <a:pPr>
            <a:lnSpc>
              <a:spcPct val="100000"/>
            </a:lnSpc>
            <a:spcBef>
              <a:spcPct val="0"/>
            </a:spcBef>
            <a:spcAft>
              <a:spcPct val="35000"/>
            </a:spcAft>
          </a:pPr>
          <a:r>
            <a:rPr>
              <a:sym typeface="+mn-ea"/>
            </a:rPr>
            <a:t>执行收支预算</a:t>
          </a:r>
          <a:endParaRPr lang="zh-CN" altLang="en-US"/>
        </a:p>
      </dgm:t>
    </dgm:pt>
    <dgm:pt modelId="{716438C4-1259-4C94-B7A8-3756D5685E48}" type="parTrans" cxnId="{D1061642-63AE-4141-B60A-D80099B79D07}">
      <dgm:prSet/>
      <dgm:spPr/>
      <dgm:t>
        <a:bodyPr/>
        <a:lstStyle/>
        <a:p>
          <a:endParaRPr lang="zh-CN" altLang="en-US"/>
        </a:p>
      </dgm:t>
    </dgm:pt>
    <dgm:pt modelId="{627790A7-E5AF-4DEF-9847-DE068ABD657B}" type="sibTrans" cxnId="{D1061642-63AE-4141-B60A-D80099B79D07}">
      <dgm:prSet/>
      <dgm:spPr/>
      <dgm:t>
        <a:bodyPr/>
        <a:lstStyle/>
        <a:p>
          <a:endParaRPr lang="zh-CN" altLang="en-US"/>
        </a:p>
      </dgm:t>
    </dgm:pt>
    <dgm:pt modelId="{3B57DE3A-D0CA-4A4A-A50B-01FBE031AA69}">
      <dgm:prSet phldrT="[文本]" phldr="0" custT="0"/>
      <dgm:spPr/>
      <dgm:t>
        <a:bodyPr vert="horz" wrap="square"/>
        <a:lstStyle/>
        <a:p>
          <a:pPr>
            <a:lnSpc>
              <a:spcPct val="100000"/>
            </a:lnSpc>
            <a:spcBef>
              <a:spcPct val="0"/>
            </a:spcBef>
            <a:spcAft>
              <a:spcPct val="35000"/>
            </a:spcAft>
          </a:pPr>
          <a:r>
            <a:rPr>
              <a:sym typeface="+mn-ea"/>
            </a:rPr>
            <a:t>决算与审计</a:t>
          </a:r>
          <a:endParaRPr lang="zh-CN" altLang="en-US"/>
        </a:p>
      </dgm:t>
    </dgm:pt>
    <dgm:pt modelId="{98FA3677-4FAE-4C5E-B3CE-CF3B6D80F4A1}" type="parTrans" cxnId="{161760F4-64A7-4B14-BF5B-4E537C0387F9}">
      <dgm:prSet/>
      <dgm:spPr/>
      <dgm:t>
        <a:bodyPr/>
        <a:lstStyle/>
        <a:p>
          <a:endParaRPr lang="zh-CN" altLang="en-US"/>
        </a:p>
      </dgm:t>
    </dgm:pt>
    <dgm:pt modelId="{D4875198-FB6C-46A1-9EC3-6A21426D178B}" type="sibTrans" cxnId="{161760F4-64A7-4B14-BF5B-4E537C0387F9}">
      <dgm:prSet/>
      <dgm:spPr/>
      <dgm:t>
        <a:bodyPr/>
        <a:lstStyle/>
        <a:p>
          <a:endParaRPr lang="zh-CN" altLang="en-US"/>
        </a:p>
      </dgm:t>
    </dgm:pt>
    <dgm:pt modelId="{1623B4C5-2499-4637-B07C-6AE8AE2BD718}" type="pres">
      <dgm:prSet presAssocID="{4BE40EF7-4FDB-46DC-AD5C-7AA9927BCDC4}" presName="Name0" presStyleCnt="0">
        <dgm:presLayoutVars>
          <dgm:dir/>
          <dgm:resizeHandles val="exact"/>
        </dgm:presLayoutVars>
      </dgm:prSet>
      <dgm:spPr/>
      <dgm:t>
        <a:bodyPr/>
        <a:lstStyle/>
        <a:p>
          <a:endParaRPr lang="zh-CN" altLang="en-US"/>
        </a:p>
      </dgm:t>
    </dgm:pt>
    <dgm:pt modelId="{2FBE2C1E-1D94-400F-A227-985D4DA10085}" type="pres">
      <dgm:prSet presAssocID="{79A907BE-6A57-46F9-949B-2F83975E5013}" presName="node" presStyleLbl="node1" presStyleIdx="0" presStyleCnt="5">
        <dgm:presLayoutVars>
          <dgm:bulletEnabled val="1"/>
        </dgm:presLayoutVars>
      </dgm:prSet>
      <dgm:spPr/>
      <dgm:t>
        <a:bodyPr/>
        <a:lstStyle/>
        <a:p>
          <a:endParaRPr lang="zh-CN" altLang="en-US"/>
        </a:p>
      </dgm:t>
    </dgm:pt>
    <dgm:pt modelId="{9F73252C-5345-45F1-A6FA-69E44781CCB0}" type="pres">
      <dgm:prSet presAssocID="{6E764295-1C97-4A8A-BB23-8F6587B65D20}" presName="sibTrans" presStyleLbl="sibTrans1D1" presStyleIdx="0" presStyleCnt="4"/>
      <dgm:spPr/>
      <dgm:t>
        <a:bodyPr/>
        <a:lstStyle/>
        <a:p>
          <a:endParaRPr lang="zh-CN" altLang="en-US"/>
        </a:p>
      </dgm:t>
    </dgm:pt>
    <dgm:pt modelId="{0A91809B-8299-4CB8-B3C9-28D901126CE1}" type="pres">
      <dgm:prSet presAssocID="{6E764295-1C97-4A8A-BB23-8F6587B65D20}" presName="connectorText" presStyleLbl="sibTrans1D1" presStyleIdx="0" presStyleCnt="4"/>
      <dgm:spPr/>
      <dgm:t>
        <a:bodyPr/>
        <a:lstStyle/>
        <a:p>
          <a:endParaRPr lang="zh-CN" altLang="en-US"/>
        </a:p>
      </dgm:t>
    </dgm:pt>
    <dgm:pt modelId="{0482690C-586E-41D6-8B40-4CA7581A9CE9}" type="pres">
      <dgm:prSet presAssocID="{047E9EF6-99D9-47D4-8421-7851F36A512F}" presName="node" presStyleLbl="node1" presStyleIdx="1" presStyleCnt="5">
        <dgm:presLayoutVars>
          <dgm:bulletEnabled val="1"/>
        </dgm:presLayoutVars>
      </dgm:prSet>
      <dgm:spPr/>
      <dgm:t>
        <a:bodyPr/>
        <a:lstStyle/>
        <a:p>
          <a:endParaRPr lang="zh-CN" altLang="en-US"/>
        </a:p>
      </dgm:t>
    </dgm:pt>
    <dgm:pt modelId="{EBB69596-36AB-40F1-91C5-FC3350A00067}" type="pres">
      <dgm:prSet presAssocID="{B3A60D08-4CF1-4AD3-A554-8DA1472F6362}" presName="sibTrans" presStyleLbl="sibTrans1D1" presStyleIdx="1" presStyleCnt="4"/>
      <dgm:spPr/>
      <dgm:t>
        <a:bodyPr/>
        <a:lstStyle/>
        <a:p>
          <a:endParaRPr lang="zh-CN" altLang="en-US"/>
        </a:p>
      </dgm:t>
    </dgm:pt>
    <dgm:pt modelId="{9F0FF7A9-40E9-4C02-BFFF-6F0641C2389B}" type="pres">
      <dgm:prSet presAssocID="{B3A60D08-4CF1-4AD3-A554-8DA1472F6362}" presName="connectorText" presStyleLbl="sibTrans1D1" presStyleIdx="1" presStyleCnt="4"/>
      <dgm:spPr/>
      <dgm:t>
        <a:bodyPr/>
        <a:lstStyle/>
        <a:p>
          <a:endParaRPr lang="zh-CN" altLang="en-US"/>
        </a:p>
      </dgm:t>
    </dgm:pt>
    <dgm:pt modelId="{E5145E43-B450-47CE-B1E5-1482BCF4071D}" type="pres">
      <dgm:prSet presAssocID="{9B99C3CE-0550-4254-B164-BB9424E18E56}" presName="node" presStyleLbl="node1" presStyleIdx="2" presStyleCnt="5">
        <dgm:presLayoutVars>
          <dgm:bulletEnabled val="1"/>
        </dgm:presLayoutVars>
      </dgm:prSet>
      <dgm:spPr/>
      <dgm:t>
        <a:bodyPr/>
        <a:lstStyle/>
        <a:p>
          <a:endParaRPr lang="zh-CN" altLang="en-US"/>
        </a:p>
      </dgm:t>
    </dgm:pt>
    <dgm:pt modelId="{31F3FE5F-74B2-48F8-89DC-AE29DBB498B0}" type="pres">
      <dgm:prSet presAssocID="{C20DFEDB-A5DA-48B1-860C-C64E9FB9889D}" presName="sibTrans" presStyleLbl="sibTrans1D1" presStyleIdx="2" presStyleCnt="4"/>
      <dgm:spPr/>
      <dgm:t>
        <a:bodyPr/>
        <a:lstStyle/>
        <a:p>
          <a:endParaRPr lang="zh-CN" altLang="en-US"/>
        </a:p>
      </dgm:t>
    </dgm:pt>
    <dgm:pt modelId="{EF27A438-6BA1-43B2-9139-DBAF3CBBEF89}" type="pres">
      <dgm:prSet presAssocID="{C20DFEDB-A5DA-48B1-860C-C64E9FB9889D}" presName="connectorText" presStyleLbl="sibTrans1D1" presStyleIdx="2" presStyleCnt="4"/>
      <dgm:spPr/>
      <dgm:t>
        <a:bodyPr/>
        <a:lstStyle/>
        <a:p>
          <a:endParaRPr lang="zh-CN" altLang="en-US"/>
        </a:p>
      </dgm:t>
    </dgm:pt>
    <dgm:pt modelId="{13492D71-E670-42C9-A619-1DE9B5F887F1}" type="pres">
      <dgm:prSet presAssocID="{4DBF9FC0-7F11-49D1-A13A-F9EF16035E78}" presName="node" presStyleLbl="node1" presStyleIdx="3" presStyleCnt="5">
        <dgm:presLayoutVars>
          <dgm:bulletEnabled val="1"/>
        </dgm:presLayoutVars>
      </dgm:prSet>
      <dgm:spPr/>
      <dgm:t>
        <a:bodyPr/>
        <a:lstStyle/>
        <a:p>
          <a:endParaRPr lang="zh-CN" altLang="en-US"/>
        </a:p>
      </dgm:t>
    </dgm:pt>
    <dgm:pt modelId="{E85A6953-055C-454F-835D-7FF8096CA491}" type="pres">
      <dgm:prSet presAssocID="{627790A7-E5AF-4DEF-9847-DE068ABD657B}" presName="sibTrans" presStyleLbl="sibTrans1D1" presStyleIdx="3" presStyleCnt="4"/>
      <dgm:spPr/>
      <dgm:t>
        <a:bodyPr/>
        <a:lstStyle/>
        <a:p>
          <a:endParaRPr lang="zh-CN" altLang="en-US"/>
        </a:p>
      </dgm:t>
    </dgm:pt>
    <dgm:pt modelId="{EB69ECB2-9BFD-4754-8113-1A1F7EFC836E}" type="pres">
      <dgm:prSet presAssocID="{627790A7-E5AF-4DEF-9847-DE068ABD657B}" presName="connectorText" presStyleLbl="sibTrans1D1" presStyleIdx="3" presStyleCnt="4"/>
      <dgm:spPr/>
      <dgm:t>
        <a:bodyPr/>
        <a:lstStyle/>
        <a:p>
          <a:endParaRPr lang="zh-CN" altLang="en-US"/>
        </a:p>
      </dgm:t>
    </dgm:pt>
    <dgm:pt modelId="{F80816D7-392E-4741-B9A3-C73586F7EC67}" type="pres">
      <dgm:prSet presAssocID="{3B57DE3A-D0CA-4A4A-A50B-01FBE031AA69}" presName="node" presStyleLbl="node1" presStyleIdx="4" presStyleCnt="5">
        <dgm:presLayoutVars>
          <dgm:bulletEnabled val="1"/>
        </dgm:presLayoutVars>
      </dgm:prSet>
      <dgm:spPr/>
      <dgm:t>
        <a:bodyPr/>
        <a:lstStyle/>
        <a:p>
          <a:endParaRPr lang="zh-CN" altLang="en-US"/>
        </a:p>
      </dgm:t>
    </dgm:pt>
  </dgm:ptLst>
  <dgm:cxnLst>
    <dgm:cxn modelId="{06EFDD07-389A-42F6-B6FE-429B304C939E}" type="presOf" srcId="{047E9EF6-99D9-47D4-8421-7851F36A512F}" destId="{0482690C-586E-41D6-8B40-4CA7581A9CE9}" srcOrd="0" destOrd="0" presId="urn:microsoft.com/office/officeart/2005/8/layout/bProcess3#1"/>
    <dgm:cxn modelId="{FF03F9A5-1C26-441A-933B-7D6E8A6CAA34}" type="presOf" srcId="{6E764295-1C97-4A8A-BB23-8F6587B65D20}" destId="{0A91809B-8299-4CB8-B3C9-28D901126CE1}" srcOrd="1" destOrd="0" presId="urn:microsoft.com/office/officeart/2005/8/layout/bProcess3#1"/>
    <dgm:cxn modelId="{E854E0FC-F6F3-43BA-AF5D-0B0BF69DB48A}" type="presOf" srcId="{C20DFEDB-A5DA-48B1-860C-C64E9FB9889D}" destId="{EF27A438-6BA1-43B2-9139-DBAF3CBBEF89}" srcOrd="1" destOrd="0" presId="urn:microsoft.com/office/officeart/2005/8/layout/bProcess3#1"/>
    <dgm:cxn modelId="{AA70EEBD-B63D-4ECC-85DD-A88BC017A350}" type="presOf" srcId="{6E764295-1C97-4A8A-BB23-8F6587B65D20}" destId="{9F73252C-5345-45F1-A6FA-69E44781CCB0}" srcOrd="0" destOrd="0" presId="urn:microsoft.com/office/officeart/2005/8/layout/bProcess3#1"/>
    <dgm:cxn modelId="{812AE01C-A1BD-4009-8AAF-D5F6BCEBA4CC}" srcId="{4BE40EF7-4FDB-46DC-AD5C-7AA9927BCDC4}" destId="{047E9EF6-99D9-47D4-8421-7851F36A512F}" srcOrd="1" destOrd="0" parTransId="{2AC7BC3F-1829-4928-9FDD-1BD085861192}" sibTransId="{B3A60D08-4CF1-4AD3-A554-8DA1472F6362}"/>
    <dgm:cxn modelId="{211FB92D-ED73-4E8F-A7EB-DF75425A7FEA}" type="presOf" srcId="{79A907BE-6A57-46F9-949B-2F83975E5013}" destId="{2FBE2C1E-1D94-400F-A227-985D4DA10085}" srcOrd="0" destOrd="0" presId="urn:microsoft.com/office/officeart/2005/8/layout/bProcess3#1"/>
    <dgm:cxn modelId="{D1061642-63AE-4141-B60A-D80099B79D07}" srcId="{4BE40EF7-4FDB-46DC-AD5C-7AA9927BCDC4}" destId="{4DBF9FC0-7F11-49D1-A13A-F9EF16035E78}" srcOrd="3" destOrd="0" parTransId="{716438C4-1259-4C94-B7A8-3756D5685E48}" sibTransId="{627790A7-E5AF-4DEF-9847-DE068ABD657B}"/>
    <dgm:cxn modelId="{161760F4-64A7-4B14-BF5B-4E537C0387F9}" srcId="{4BE40EF7-4FDB-46DC-AD5C-7AA9927BCDC4}" destId="{3B57DE3A-D0CA-4A4A-A50B-01FBE031AA69}" srcOrd="4" destOrd="0" parTransId="{98FA3677-4FAE-4C5E-B3CE-CF3B6D80F4A1}" sibTransId="{D4875198-FB6C-46A1-9EC3-6A21426D178B}"/>
    <dgm:cxn modelId="{835D8ECA-EADF-4B9C-BA7E-9B6C6D56AB96}" type="presOf" srcId="{627790A7-E5AF-4DEF-9847-DE068ABD657B}" destId="{E85A6953-055C-454F-835D-7FF8096CA491}" srcOrd="0" destOrd="0" presId="urn:microsoft.com/office/officeart/2005/8/layout/bProcess3#1"/>
    <dgm:cxn modelId="{168368DF-844E-4736-AB9F-DB0414D71524}" type="presOf" srcId="{9B99C3CE-0550-4254-B164-BB9424E18E56}" destId="{E5145E43-B450-47CE-B1E5-1482BCF4071D}" srcOrd="0" destOrd="0" presId="urn:microsoft.com/office/officeart/2005/8/layout/bProcess3#1"/>
    <dgm:cxn modelId="{30ED1EF7-4CB8-4029-A4C9-569ED8AA5D47}" srcId="{4BE40EF7-4FDB-46DC-AD5C-7AA9927BCDC4}" destId="{9B99C3CE-0550-4254-B164-BB9424E18E56}" srcOrd="2" destOrd="0" parTransId="{CF18C7ED-262E-47EB-A8BC-BC18A4B2756C}" sibTransId="{C20DFEDB-A5DA-48B1-860C-C64E9FB9889D}"/>
    <dgm:cxn modelId="{E865C10B-E010-49F5-9FB6-BB9B1B41FD78}" type="presOf" srcId="{4BE40EF7-4FDB-46DC-AD5C-7AA9927BCDC4}" destId="{1623B4C5-2499-4637-B07C-6AE8AE2BD718}" srcOrd="0" destOrd="0" presId="urn:microsoft.com/office/officeart/2005/8/layout/bProcess3#1"/>
    <dgm:cxn modelId="{8546E262-912D-4C61-A92E-0BDE281C3A9B}" type="presOf" srcId="{4DBF9FC0-7F11-49D1-A13A-F9EF16035E78}" destId="{13492D71-E670-42C9-A619-1DE9B5F887F1}" srcOrd="0" destOrd="0" presId="urn:microsoft.com/office/officeart/2005/8/layout/bProcess3#1"/>
    <dgm:cxn modelId="{AC3400A0-DFA7-43F9-B00D-91C2931359EF}" srcId="{4BE40EF7-4FDB-46DC-AD5C-7AA9927BCDC4}" destId="{79A907BE-6A57-46F9-949B-2F83975E5013}" srcOrd="0" destOrd="0" parTransId="{27508ADE-09B9-4692-B3B1-997C0A038367}" sibTransId="{6E764295-1C97-4A8A-BB23-8F6587B65D20}"/>
    <dgm:cxn modelId="{6E21A97E-2AAA-45CD-BBE7-62100EF88239}" type="presOf" srcId="{627790A7-E5AF-4DEF-9847-DE068ABD657B}" destId="{EB69ECB2-9BFD-4754-8113-1A1F7EFC836E}" srcOrd="1" destOrd="0" presId="urn:microsoft.com/office/officeart/2005/8/layout/bProcess3#1"/>
    <dgm:cxn modelId="{07FB18FC-CD87-4386-B4C7-870E8EDD4883}" type="presOf" srcId="{B3A60D08-4CF1-4AD3-A554-8DA1472F6362}" destId="{9F0FF7A9-40E9-4C02-BFFF-6F0641C2389B}" srcOrd="1" destOrd="0" presId="urn:microsoft.com/office/officeart/2005/8/layout/bProcess3#1"/>
    <dgm:cxn modelId="{4EA60DF0-93C6-4D27-AB0E-4F2FBC56DC60}" type="presOf" srcId="{3B57DE3A-D0CA-4A4A-A50B-01FBE031AA69}" destId="{F80816D7-392E-4741-B9A3-C73586F7EC67}" srcOrd="0" destOrd="0" presId="urn:microsoft.com/office/officeart/2005/8/layout/bProcess3#1"/>
    <dgm:cxn modelId="{3BAEC780-1123-4096-BB50-136BF851BB0E}" type="presOf" srcId="{C20DFEDB-A5DA-48B1-860C-C64E9FB9889D}" destId="{31F3FE5F-74B2-48F8-89DC-AE29DBB498B0}" srcOrd="0" destOrd="0" presId="urn:microsoft.com/office/officeart/2005/8/layout/bProcess3#1"/>
    <dgm:cxn modelId="{4E36F5A4-DB00-497D-8E74-D2012018235C}" type="presOf" srcId="{B3A60D08-4CF1-4AD3-A554-8DA1472F6362}" destId="{EBB69596-36AB-40F1-91C5-FC3350A00067}" srcOrd="0" destOrd="0" presId="urn:microsoft.com/office/officeart/2005/8/layout/bProcess3#1"/>
    <dgm:cxn modelId="{357B01A2-B7E8-43CD-A238-6CE823472129}" type="presParOf" srcId="{1623B4C5-2499-4637-B07C-6AE8AE2BD718}" destId="{2FBE2C1E-1D94-400F-A227-985D4DA10085}" srcOrd="0" destOrd="0" presId="urn:microsoft.com/office/officeart/2005/8/layout/bProcess3#1"/>
    <dgm:cxn modelId="{A9A6E650-03A1-400A-8B37-95CB87B051B8}" type="presParOf" srcId="{1623B4C5-2499-4637-B07C-6AE8AE2BD718}" destId="{9F73252C-5345-45F1-A6FA-69E44781CCB0}" srcOrd="1" destOrd="0" presId="urn:microsoft.com/office/officeart/2005/8/layout/bProcess3#1"/>
    <dgm:cxn modelId="{683AECFB-9A23-4E63-B3EA-DFA530D248F5}" type="presParOf" srcId="{9F73252C-5345-45F1-A6FA-69E44781CCB0}" destId="{0A91809B-8299-4CB8-B3C9-28D901126CE1}" srcOrd="0" destOrd="0" presId="urn:microsoft.com/office/officeart/2005/8/layout/bProcess3#1"/>
    <dgm:cxn modelId="{94BEB31F-E4DE-4E68-850B-01423F7FCE22}" type="presParOf" srcId="{1623B4C5-2499-4637-B07C-6AE8AE2BD718}" destId="{0482690C-586E-41D6-8B40-4CA7581A9CE9}" srcOrd="2" destOrd="0" presId="urn:microsoft.com/office/officeart/2005/8/layout/bProcess3#1"/>
    <dgm:cxn modelId="{032229CC-DCC5-47DE-BC67-598618741AC5}" type="presParOf" srcId="{1623B4C5-2499-4637-B07C-6AE8AE2BD718}" destId="{EBB69596-36AB-40F1-91C5-FC3350A00067}" srcOrd="3" destOrd="0" presId="urn:microsoft.com/office/officeart/2005/8/layout/bProcess3#1"/>
    <dgm:cxn modelId="{F002F494-2423-478A-874F-98FE6806CC79}" type="presParOf" srcId="{EBB69596-36AB-40F1-91C5-FC3350A00067}" destId="{9F0FF7A9-40E9-4C02-BFFF-6F0641C2389B}" srcOrd="0" destOrd="0" presId="urn:microsoft.com/office/officeart/2005/8/layout/bProcess3#1"/>
    <dgm:cxn modelId="{E1E3F198-4F32-4CE2-8624-72BB4F5C7E55}" type="presParOf" srcId="{1623B4C5-2499-4637-B07C-6AE8AE2BD718}" destId="{E5145E43-B450-47CE-B1E5-1482BCF4071D}" srcOrd="4" destOrd="0" presId="urn:microsoft.com/office/officeart/2005/8/layout/bProcess3#1"/>
    <dgm:cxn modelId="{877FEA62-9DFD-4462-AD2A-6B739C74576D}" type="presParOf" srcId="{1623B4C5-2499-4637-B07C-6AE8AE2BD718}" destId="{31F3FE5F-74B2-48F8-89DC-AE29DBB498B0}" srcOrd="5" destOrd="0" presId="urn:microsoft.com/office/officeart/2005/8/layout/bProcess3#1"/>
    <dgm:cxn modelId="{3325D053-D6C9-42D3-877E-7C77F1B4CCC7}" type="presParOf" srcId="{31F3FE5F-74B2-48F8-89DC-AE29DBB498B0}" destId="{EF27A438-6BA1-43B2-9139-DBAF3CBBEF89}" srcOrd="0" destOrd="0" presId="urn:microsoft.com/office/officeart/2005/8/layout/bProcess3#1"/>
    <dgm:cxn modelId="{5C449348-6E25-44D7-8789-4EE7D79D3EAB}" type="presParOf" srcId="{1623B4C5-2499-4637-B07C-6AE8AE2BD718}" destId="{13492D71-E670-42C9-A619-1DE9B5F887F1}" srcOrd="6" destOrd="0" presId="urn:microsoft.com/office/officeart/2005/8/layout/bProcess3#1"/>
    <dgm:cxn modelId="{11D50004-6600-42CF-A846-2F79DABDDC99}" type="presParOf" srcId="{1623B4C5-2499-4637-B07C-6AE8AE2BD718}" destId="{E85A6953-055C-454F-835D-7FF8096CA491}" srcOrd="7" destOrd="0" presId="urn:microsoft.com/office/officeart/2005/8/layout/bProcess3#1"/>
    <dgm:cxn modelId="{CE45B084-964C-47EE-9C58-F888E64F1394}" type="presParOf" srcId="{E85A6953-055C-454F-835D-7FF8096CA491}" destId="{EB69ECB2-9BFD-4754-8113-1A1F7EFC836E}" srcOrd="0" destOrd="0" presId="urn:microsoft.com/office/officeart/2005/8/layout/bProcess3#1"/>
    <dgm:cxn modelId="{59602673-30CA-4CDC-A2DC-75D86A229028}" type="presParOf" srcId="{1623B4C5-2499-4637-B07C-6AE8AE2BD718}" destId="{F80816D7-392E-4741-B9A3-C73586F7EC67}" srcOrd="8" destOrd="0" presId="urn:microsoft.com/office/officeart/2005/8/layout/bProcess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F218E0-E72F-4FB4-B861-C83F0E35F934}" type="doc">
      <dgm:prSet loTypeId="urn:microsoft.com/office/officeart/2005/8/layout/hList1" loCatId="list" qsTypeId="urn:microsoft.com/office/officeart/2005/8/quickstyle/simple1#3" qsCatId="simple" csTypeId="urn:microsoft.com/office/officeart/2005/8/colors/accent1_2#3" csCatId="accent1" phldr="0"/>
      <dgm:spPr/>
      <dgm:t>
        <a:bodyPr/>
        <a:lstStyle/>
        <a:p>
          <a:endParaRPr lang="zh-CN" altLang="en-US"/>
        </a:p>
      </dgm:t>
    </dgm:pt>
    <dgm:pt modelId="{17264811-B842-45CA-8023-890707C56826}">
      <dgm:prSet phldrT="[文本]" phldr="0" custT="0"/>
      <dgm:spPr/>
      <dgm:t>
        <a:bodyPr vert="horz" wrap="square"/>
        <a:lstStyle/>
        <a:p>
          <a:pPr algn="ctr">
            <a:lnSpc>
              <a:spcPct val="100000"/>
            </a:lnSpc>
            <a:spcBef>
              <a:spcPct val="0"/>
            </a:spcBef>
            <a:spcAft>
              <a:spcPct val="35000"/>
            </a:spcAft>
          </a:pPr>
          <a:r>
            <a:rPr lang="zh-CN" altLang="en-US"/>
            <a:t>各级人民代表大会</a:t>
          </a:r>
        </a:p>
      </dgm:t>
    </dgm:pt>
    <dgm:pt modelId="{A109D010-9885-4F8F-B8E9-E2C717658764}" type="parTrans" cxnId="{457484BC-AEDB-45FD-BEAE-C6251A62C8D7}">
      <dgm:prSet/>
      <dgm:spPr/>
      <dgm:t>
        <a:bodyPr/>
        <a:lstStyle/>
        <a:p>
          <a:endParaRPr lang="zh-CN" altLang="en-US"/>
        </a:p>
      </dgm:t>
    </dgm:pt>
    <dgm:pt modelId="{ABC69D63-56ED-48ED-9346-231F6A6139BF}" type="sibTrans" cxnId="{457484BC-AEDB-45FD-BEAE-C6251A62C8D7}">
      <dgm:prSet/>
      <dgm:spPr/>
      <dgm:t>
        <a:bodyPr/>
        <a:lstStyle/>
        <a:p>
          <a:endParaRPr lang="zh-CN" altLang="en-US"/>
        </a:p>
      </dgm:t>
    </dgm:pt>
    <dgm:pt modelId="{3A04E1E2-A022-47CE-8997-EF18827AD0A2}">
      <dgm:prSet phldrT="[文本]" phldr="0" custT="1"/>
      <dgm:spPr/>
      <dgm:t>
        <a:bodyPr vert="horz" wrap="square"/>
        <a:lstStyle/>
        <a:p>
          <a:pPr algn="ctr">
            <a:lnSpc>
              <a:spcPct val="100000"/>
            </a:lnSpc>
            <a:spcBef>
              <a:spcPct val="0"/>
            </a:spcBef>
            <a:spcAft>
              <a:spcPct val="15000"/>
            </a:spcAft>
          </a:pPr>
          <a:r>
            <a:rPr lang="zh-CN" altLang="en-US" sz="1600" dirty="0"/>
            <a:t>实施预算管理是国家《中华人民共和国宪法》（下称宪法）和《预算法》等法律赋予各级人民代表大会（包括全国人大和地方各级人大）的一项基本权利。</a:t>
          </a:r>
        </a:p>
      </dgm:t>
    </dgm:pt>
    <dgm:pt modelId="{27D8CDC7-1381-4175-B7BB-6022CF4D82E6}" type="parTrans" cxnId="{658A7544-34F8-4445-9206-8357A2181151}">
      <dgm:prSet/>
      <dgm:spPr/>
      <dgm:t>
        <a:bodyPr/>
        <a:lstStyle/>
        <a:p>
          <a:endParaRPr lang="zh-CN" altLang="en-US"/>
        </a:p>
      </dgm:t>
    </dgm:pt>
    <dgm:pt modelId="{6093660C-20EB-4964-87F9-BCEC151AEF5F}" type="sibTrans" cxnId="{658A7544-34F8-4445-9206-8357A2181151}">
      <dgm:prSet/>
      <dgm:spPr/>
      <dgm:t>
        <a:bodyPr/>
        <a:lstStyle/>
        <a:p>
          <a:endParaRPr lang="zh-CN" altLang="en-US"/>
        </a:p>
      </dgm:t>
    </dgm:pt>
    <dgm:pt modelId="{1E2CC1A7-EE79-4C18-A179-CE42EF3B3F4A}">
      <dgm:prSet phldrT="[文本]" phldr="0" custT="0"/>
      <dgm:spPr/>
      <dgm:t>
        <a:bodyPr vert="horz" wrap="square"/>
        <a:lstStyle/>
        <a:p>
          <a:pPr algn="ctr">
            <a:lnSpc>
              <a:spcPct val="100000"/>
            </a:lnSpc>
            <a:spcBef>
              <a:spcPct val="0"/>
            </a:spcBef>
            <a:spcAft>
              <a:spcPct val="35000"/>
            </a:spcAft>
          </a:pPr>
          <a:r>
            <a:rPr lang="zh-CN" altLang="en-US" dirty="0"/>
            <a:t>各级人民代表大会常务委员会</a:t>
          </a:r>
        </a:p>
      </dgm:t>
    </dgm:pt>
    <dgm:pt modelId="{4420C36B-7FD0-41F4-845A-9000C47B4900}" type="parTrans" cxnId="{BB891B4D-414C-4A40-A4B0-DF43E4A2A17B}">
      <dgm:prSet/>
      <dgm:spPr/>
      <dgm:t>
        <a:bodyPr/>
        <a:lstStyle/>
        <a:p>
          <a:endParaRPr lang="zh-CN" altLang="en-US"/>
        </a:p>
      </dgm:t>
    </dgm:pt>
    <dgm:pt modelId="{1BAAE311-27E8-4383-9AB4-C15DA1D4E64A}" type="sibTrans" cxnId="{BB891B4D-414C-4A40-A4B0-DF43E4A2A17B}">
      <dgm:prSet/>
      <dgm:spPr/>
      <dgm:t>
        <a:bodyPr/>
        <a:lstStyle/>
        <a:p>
          <a:endParaRPr lang="zh-CN" altLang="en-US"/>
        </a:p>
      </dgm:t>
    </dgm:pt>
    <dgm:pt modelId="{99B048AD-4207-4FBF-AC96-32E95F737103}">
      <dgm:prSet phldrT="[文本]" phldr="0" custT="1"/>
      <dgm:spPr/>
      <dgm:t>
        <a:bodyPr vert="horz" wrap="square"/>
        <a:lstStyle/>
        <a:p>
          <a:pPr algn="ctr">
            <a:lnSpc>
              <a:spcPct val="100000"/>
            </a:lnSpc>
            <a:spcBef>
              <a:spcPct val="0"/>
            </a:spcBef>
            <a:spcAft>
              <a:spcPct val="15000"/>
            </a:spcAft>
          </a:pPr>
          <a:r>
            <a:rPr lang="zh-CN" altLang="en-US" sz="1600" dirty="0"/>
            <a:t>各级人民代表大会常务委员会是人民代表大会的常设机关，在人民代表大会闭会期间依法行使相关预算管理权利。</a:t>
          </a:r>
        </a:p>
      </dgm:t>
    </dgm:pt>
    <dgm:pt modelId="{51D632FF-BB4F-4E18-882E-B48E55588B8F}" type="parTrans" cxnId="{E8ED4E33-700B-43A6-BCB5-74E74326595A}">
      <dgm:prSet/>
      <dgm:spPr/>
      <dgm:t>
        <a:bodyPr/>
        <a:lstStyle/>
        <a:p>
          <a:endParaRPr lang="zh-CN" altLang="en-US"/>
        </a:p>
      </dgm:t>
    </dgm:pt>
    <dgm:pt modelId="{FF53DED4-9E89-47A5-A21C-6C2BA42171BF}" type="sibTrans" cxnId="{E8ED4E33-700B-43A6-BCB5-74E74326595A}">
      <dgm:prSet/>
      <dgm:spPr/>
      <dgm:t>
        <a:bodyPr/>
        <a:lstStyle/>
        <a:p>
          <a:endParaRPr lang="zh-CN" altLang="en-US"/>
        </a:p>
      </dgm:t>
    </dgm:pt>
    <dgm:pt modelId="{A484B16A-D33B-49BA-80C2-13C962B6C989}">
      <dgm:prSet phldrT="[文本]" phldr="0" custT="0"/>
      <dgm:spPr/>
      <dgm:t>
        <a:bodyPr vert="horz" wrap="square"/>
        <a:lstStyle/>
        <a:p>
          <a:pPr algn="ctr">
            <a:lnSpc>
              <a:spcPct val="100000"/>
            </a:lnSpc>
            <a:spcBef>
              <a:spcPct val="0"/>
            </a:spcBef>
            <a:spcAft>
              <a:spcPct val="35000"/>
            </a:spcAft>
          </a:pPr>
          <a:r>
            <a:rPr lang="zh-CN" altLang="en-US"/>
            <a:t>各级人民代表大会专门委员会</a:t>
          </a:r>
        </a:p>
      </dgm:t>
    </dgm:pt>
    <dgm:pt modelId="{57CF6C04-37F5-4AE7-BD5A-88A90D22B7DF}" type="parTrans" cxnId="{1EB4AC1A-2188-4493-AB12-D8E6BFBEF682}">
      <dgm:prSet/>
      <dgm:spPr/>
      <dgm:t>
        <a:bodyPr/>
        <a:lstStyle/>
        <a:p>
          <a:endParaRPr lang="zh-CN" altLang="en-US"/>
        </a:p>
      </dgm:t>
    </dgm:pt>
    <dgm:pt modelId="{A5EBB2B7-A37E-4898-A92E-017C79366253}" type="sibTrans" cxnId="{1EB4AC1A-2188-4493-AB12-D8E6BFBEF682}">
      <dgm:prSet/>
      <dgm:spPr/>
      <dgm:t>
        <a:bodyPr/>
        <a:lstStyle/>
        <a:p>
          <a:endParaRPr lang="zh-CN" altLang="en-US"/>
        </a:p>
      </dgm:t>
    </dgm:pt>
    <dgm:pt modelId="{3FE43A09-7FA9-430A-9A2C-BD8BB8A3FABC}">
      <dgm:prSet phldrT="[文本]" phldr="0" custT="1"/>
      <dgm:spPr/>
      <dgm:t>
        <a:bodyPr vert="horz" wrap="square"/>
        <a:lstStyle/>
        <a:p>
          <a:pPr algn="ctr">
            <a:lnSpc>
              <a:spcPct val="100000"/>
            </a:lnSpc>
            <a:spcBef>
              <a:spcPct val="0"/>
            </a:spcBef>
            <a:spcAft>
              <a:spcPct val="15000"/>
            </a:spcAft>
          </a:pPr>
          <a:r>
            <a:rPr lang="zh-CN" altLang="en-US" sz="1600" dirty="0"/>
            <a:t>各级人民代表大会的专门委员会是各级人大的常设工作机构，由各级人民代表大会产生，受各级人民代表大会领导，对各级人民代表大会负责。</a:t>
          </a:r>
        </a:p>
      </dgm:t>
    </dgm:pt>
    <dgm:pt modelId="{681C8A90-C430-46FD-B21C-339809E07A93}" type="parTrans" cxnId="{77C54229-20F7-42B9-B695-465EE6010E92}">
      <dgm:prSet/>
      <dgm:spPr/>
      <dgm:t>
        <a:bodyPr/>
        <a:lstStyle/>
        <a:p>
          <a:endParaRPr lang="zh-CN" altLang="en-US"/>
        </a:p>
      </dgm:t>
    </dgm:pt>
    <dgm:pt modelId="{65E243BC-A999-421C-8C58-849682F62438}" type="sibTrans" cxnId="{77C54229-20F7-42B9-B695-465EE6010E92}">
      <dgm:prSet/>
      <dgm:spPr/>
      <dgm:t>
        <a:bodyPr/>
        <a:lstStyle/>
        <a:p>
          <a:endParaRPr lang="zh-CN" altLang="en-US"/>
        </a:p>
      </dgm:t>
    </dgm:pt>
    <dgm:pt modelId="{F8BF4C47-DBA9-49A8-941F-4404A2F88D7B}">
      <dgm:prSet phldr="0" custT="0"/>
      <dgm:spPr/>
      <dgm:t>
        <a:bodyPr vert="horz" wrap="square"/>
        <a:lstStyle/>
        <a:p>
          <a:pPr algn="ctr">
            <a:lnSpc>
              <a:spcPct val="100000"/>
            </a:lnSpc>
            <a:spcBef>
              <a:spcPct val="0"/>
            </a:spcBef>
            <a:spcAft>
              <a:spcPct val="35000"/>
            </a:spcAft>
          </a:pPr>
          <a:r>
            <a:rPr>
              <a:sym typeface="+mn-ea"/>
            </a:rPr>
            <a:t>人大预算工作委员会</a:t>
          </a:r>
        </a:p>
      </dgm:t>
    </dgm:pt>
    <dgm:pt modelId="{F425AAE4-AA01-445C-9F8F-BD74D88EC83B}" type="parTrans" cxnId="{9B96EA86-FB6F-4C73-9EEF-B00428AF3057}">
      <dgm:prSet/>
      <dgm:spPr/>
    </dgm:pt>
    <dgm:pt modelId="{8C67A864-39F7-42D1-8E84-FC24A690FFCE}" type="sibTrans" cxnId="{9B96EA86-FB6F-4C73-9EEF-B00428AF3057}">
      <dgm:prSet/>
      <dgm:spPr/>
    </dgm:pt>
    <dgm:pt modelId="{6604128F-E91F-4AC2-A78B-CA6C5CAFB880}">
      <dgm:prSet phldr="0" custT="1"/>
      <dgm:spPr/>
      <dgm:t>
        <a:bodyPr vert="horz" wrap="square"/>
        <a:lstStyle/>
        <a:p>
          <a:pPr algn="ctr">
            <a:lnSpc>
              <a:spcPct val="100000"/>
            </a:lnSpc>
            <a:spcBef>
              <a:spcPct val="0"/>
            </a:spcBef>
            <a:spcAft>
              <a:spcPct val="15000"/>
            </a:spcAft>
          </a:pPr>
          <a:r>
            <a:rPr sz="1600" dirty="0"/>
            <a:t>人大预算工作委员会是人大常委会的工作机构，在当前预算监督工作日益重要的情况下，地方人大成立专门的预算工作委员会已经成为现实</a:t>
          </a:r>
          <a:r>
            <a:rPr sz="1700" dirty="0"/>
            <a:t>。</a:t>
          </a:r>
        </a:p>
      </dgm:t>
    </dgm:pt>
    <dgm:pt modelId="{E60BB69B-CF5D-41BF-A8DD-AFEA9051B926}" type="parTrans" cxnId="{2564B056-0D91-4AB0-A7F0-D549788455F2}">
      <dgm:prSet/>
      <dgm:spPr/>
    </dgm:pt>
    <dgm:pt modelId="{8E09952D-4654-4F07-9D62-1DC3ACE2994E}" type="sibTrans" cxnId="{2564B056-0D91-4AB0-A7F0-D549788455F2}">
      <dgm:prSet/>
      <dgm:spPr/>
    </dgm:pt>
    <dgm:pt modelId="{7CF2E237-A323-4932-9A99-5C3801C407F7}" type="pres">
      <dgm:prSet presAssocID="{49F218E0-E72F-4FB4-B861-C83F0E35F934}" presName="Name0" presStyleCnt="0">
        <dgm:presLayoutVars>
          <dgm:dir/>
          <dgm:animLvl val="lvl"/>
          <dgm:resizeHandles val="exact"/>
        </dgm:presLayoutVars>
      </dgm:prSet>
      <dgm:spPr/>
      <dgm:t>
        <a:bodyPr/>
        <a:lstStyle/>
        <a:p>
          <a:endParaRPr lang="zh-CN" altLang="en-US"/>
        </a:p>
      </dgm:t>
    </dgm:pt>
    <dgm:pt modelId="{600174B3-3EC6-4ED8-9A64-BCC193972B36}" type="pres">
      <dgm:prSet presAssocID="{17264811-B842-45CA-8023-890707C56826}" presName="composite" presStyleCnt="0"/>
      <dgm:spPr/>
    </dgm:pt>
    <dgm:pt modelId="{27C3B081-C62D-4789-ACCC-6B5C4C4AC593}" type="pres">
      <dgm:prSet presAssocID="{17264811-B842-45CA-8023-890707C56826}" presName="parTx" presStyleLbl="alignNode1" presStyleIdx="0" presStyleCnt="4">
        <dgm:presLayoutVars>
          <dgm:chMax val="0"/>
          <dgm:chPref val="0"/>
          <dgm:bulletEnabled val="1"/>
        </dgm:presLayoutVars>
      </dgm:prSet>
      <dgm:spPr/>
      <dgm:t>
        <a:bodyPr/>
        <a:lstStyle/>
        <a:p>
          <a:endParaRPr lang="zh-CN" altLang="en-US"/>
        </a:p>
      </dgm:t>
    </dgm:pt>
    <dgm:pt modelId="{EF7A3F2B-0DDF-464D-BB82-2FD9B2735E45}" type="pres">
      <dgm:prSet presAssocID="{17264811-B842-45CA-8023-890707C56826}" presName="desTx" presStyleLbl="alignAccFollowNode1" presStyleIdx="0" presStyleCnt="4">
        <dgm:presLayoutVars>
          <dgm:bulletEnabled val="1"/>
        </dgm:presLayoutVars>
      </dgm:prSet>
      <dgm:spPr/>
      <dgm:t>
        <a:bodyPr/>
        <a:lstStyle/>
        <a:p>
          <a:endParaRPr lang="zh-CN" altLang="en-US"/>
        </a:p>
      </dgm:t>
    </dgm:pt>
    <dgm:pt modelId="{74BFF946-DBE8-4C9C-BE94-FFDC86C27C98}" type="pres">
      <dgm:prSet presAssocID="{ABC69D63-56ED-48ED-9346-231F6A6139BF}" presName="space" presStyleCnt="0"/>
      <dgm:spPr/>
    </dgm:pt>
    <dgm:pt modelId="{F09E7C67-D483-4458-8932-ED733A6AD0BE}" type="pres">
      <dgm:prSet presAssocID="{1E2CC1A7-EE79-4C18-A179-CE42EF3B3F4A}" presName="composite" presStyleCnt="0"/>
      <dgm:spPr/>
    </dgm:pt>
    <dgm:pt modelId="{F8668B23-714E-4127-97FC-1CD6337621BE}" type="pres">
      <dgm:prSet presAssocID="{1E2CC1A7-EE79-4C18-A179-CE42EF3B3F4A}" presName="parTx" presStyleLbl="alignNode1" presStyleIdx="1" presStyleCnt="4">
        <dgm:presLayoutVars>
          <dgm:chMax val="0"/>
          <dgm:chPref val="0"/>
          <dgm:bulletEnabled val="1"/>
        </dgm:presLayoutVars>
      </dgm:prSet>
      <dgm:spPr/>
      <dgm:t>
        <a:bodyPr/>
        <a:lstStyle/>
        <a:p>
          <a:endParaRPr lang="zh-CN" altLang="en-US"/>
        </a:p>
      </dgm:t>
    </dgm:pt>
    <dgm:pt modelId="{DBD11FAB-8B7F-4F8A-8171-934118D8A205}" type="pres">
      <dgm:prSet presAssocID="{1E2CC1A7-EE79-4C18-A179-CE42EF3B3F4A}" presName="desTx" presStyleLbl="alignAccFollowNode1" presStyleIdx="1" presStyleCnt="4">
        <dgm:presLayoutVars>
          <dgm:bulletEnabled val="1"/>
        </dgm:presLayoutVars>
      </dgm:prSet>
      <dgm:spPr/>
      <dgm:t>
        <a:bodyPr/>
        <a:lstStyle/>
        <a:p>
          <a:endParaRPr lang="zh-CN" altLang="en-US"/>
        </a:p>
      </dgm:t>
    </dgm:pt>
    <dgm:pt modelId="{D35F3378-C772-4716-BE81-93512F9BEC82}" type="pres">
      <dgm:prSet presAssocID="{1BAAE311-27E8-4383-9AB4-C15DA1D4E64A}" presName="space" presStyleCnt="0"/>
      <dgm:spPr/>
    </dgm:pt>
    <dgm:pt modelId="{AF734243-87E9-4C66-B7B8-A3E0E4E6C1E3}" type="pres">
      <dgm:prSet presAssocID="{A484B16A-D33B-49BA-80C2-13C962B6C989}" presName="composite" presStyleCnt="0"/>
      <dgm:spPr/>
    </dgm:pt>
    <dgm:pt modelId="{85F0829B-F0D0-4040-B2D6-0D289700BD62}" type="pres">
      <dgm:prSet presAssocID="{A484B16A-D33B-49BA-80C2-13C962B6C989}" presName="parTx" presStyleLbl="alignNode1" presStyleIdx="2" presStyleCnt="4">
        <dgm:presLayoutVars>
          <dgm:chMax val="0"/>
          <dgm:chPref val="0"/>
          <dgm:bulletEnabled val="1"/>
        </dgm:presLayoutVars>
      </dgm:prSet>
      <dgm:spPr/>
      <dgm:t>
        <a:bodyPr/>
        <a:lstStyle/>
        <a:p>
          <a:endParaRPr lang="zh-CN" altLang="en-US"/>
        </a:p>
      </dgm:t>
    </dgm:pt>
    <dgm:pt modelId="{8E8B5376-0863-491C-83DC-52E304B5A1D3}" type="pres">
      <dgm:prSet presAssocID="{A484B16A-D33B-49BA-80C2-13C962B6C989}" presName="desTx" presStyleLbl="alignAccFollowNode1" presStyleIdx="2" presStyleCnt="4">
        <dgm:presLayoutVars>
          <dgm:bulletEnabled val="1"/>
        </dgm:presLayoutVars>
      </dgm:prSet>
      <dgm:spPr/>
      <dgm:t>
        <a:bodyPr/>
        <a:lstStyle/>
        <a:p>
          <a:endParaRPr lang="zh-CN" altLang="en-US"/>
        </a:p>
      </dgm:t>
    </dgm:pt>
    <dgm:pt modelId="{514C634D-6C07-4B12-ACEE-BF475CCA8528}" type="pres">
      <dgm:prSet presAssocID="{A5EBB2B7-A37E-4898-A92E-017C79366253}" presName="space" presStyleCnt="0"/>
      <dgm:spPr/>
    </dgm:pt>
    <dgm:pt modelId="{59300E47-F3F5-41B4-8BDF-EA00D3AD3440}" type="pres">
      <dgm:prSet presAssocID="{F8BF4C47-DBA9-49A8-941F-4404A2F88D7B}" presName="composite" presStyleCnt="0"/>
      <dgm:spPr/>
    </dgm:pt>
    <dgm:pt modelId="{6BD72DF3-4A6F-4573-A26E-F4E759E28BA2}" type="pres">
      <dgm:prSet presAssocID="{F8BF4C47-DBA9-49A8-941F-4404A2F88D7B}" presName="parTx" presStyleLbl="alignNode1" presStyleIdx="3" presStyleCnt="4">
        <dgm:presLayoutVars>
          <dgm:chMax val="0"/>
          <dgm:chPref val="0"/>
          <dgm:bulletEnabled val="1"/>
        </dgm:presLayoutVars>
      </dgm:prSet>
      <dgm:spPr/>
      <dgm:t>
        <a:bodyPr/>
        <a:lstStyle/>
        <a:p>
          <a:endParaRPr lang="zh-CN" altLang="en-US"/>
        </a:p>
      </dgm:t>
    </dgm:pt>
    <dgm:pt modelId="{1E5047F5-91CB-44D6-A49F-50372FB8EFBA}" type="pres">
      <dgm:prSet presAssocID="{F8BF4C47-DBA9-49A8-941F-4404A2F88D7B}" presName="desTx" presStyleLbl="alignAccFollowNode1" presStyleIdx="3" presStyleCnt="4">
        <dgm:presLayoutVars>
          <dgm:bulletEnabled val="1"/>
        </dgm:presLayoutVars>
      </dgm:prSet>
      <dgm:spPr/>
      <dgm:t>
        <a:bodyPr/>
        <a:lstStyle/>
        <a:p>
          <a:endParaRPr lang="zh-CN" altLang="en-US"/>
        </a:p>
      </dgm:t>
    </dgm:pt>
  </dgm:ptLst>
  <dgm:cxnLst>
    <dgm:cxn modelId="{51788633-DE17-4F74-9579-DFA1817B4182}" type="presOf" srcId="{3FE43A09-7FA9-430A-9A2C-BD8BB8A3FABC}" destId="{8E8B5376-0863-491C-83DC-52E304B5A1D3}" srcOrd="0" destOrd="0" presId="urn:microsoft.com/office/officeart/2005/8/layout/hList1"/>
    <dgm:cxn modelId="{77C54229-20F7-42B9-B695-465EE6010E92}" srcId="{A484B16A-D33B-49BA-80C2-13C962B6C989}" destId="{3FE43A09-7FA9-430A-9A2C-BD8BB8A3FABC}" srcOrd="0" destOrd="0" parTransId="{681C8A90-C430-46FD-B21C-339809E07A93}" sibTransId="{65E243BC-A999-421C-8C58-849682F62438}"/>
    <dgm:cxn modelId="{BF037651-4A2F-4D7B-BCAB-6BA652A86E8F}" type="presOf" srcId="{F8BF4C47-DBA9-49A8-941F-4404A2F88D7B}" destId="{6BD72DF3-4A6F-4573-A26E-F4E759E28BA2}" srcOrd="0" destOrd="0" presId="urn:microsoft.com/office/officeart/2005/8/layout/hList1"/>
    <dgm:cxn modelId="{457484BC-AEDB-45FD-BEAE-C6251A62C8D7}" srcId="{49F218E0-E72F-4FB4-B861-C83F0E35F934}" destId="{17264811-B842-45CA-8023-890707C56826}" srcOrd="0" destOrd="0" parTransId="{A109D010-9885-4F8F-B8E9-E2C717658764}" sibTransId="{ABC69D63-56ED-48ED-9346-231F6A6139BF}"/>
    <dgm:cxn modelId="{658A7544-34F8-4445-9206-8357A2181151}" srcId="{17264811-B842-45CA-8023-890707C56826}" destId="{3A04E1E2-A022-47CE-8997-EF18827AD0A2}" srcOrd="0" destOrd="0" parTransId="{27D8CDC7-1381-4175-B7BB-6022CF4D82E6}" sibTransId="{6093660C-20EB-4964-87F9-BCEC151AEF5F}"/>
    <dgm:cxn modelId="{2564B056-0D91-4AB0-A7F0-D549788455F2}" srcId="{F8BF4C47-DBA9-49A8-941F-4404A2F88D7B}" destId="{6604128F-E91F-4AC2-A78B-CA6C5CAFB880}" srcOrd="0" destOrd="0" parTransId="{E60BB69B-CF5D-41BF-A8DD-AFEA9051B926}" sibTransId="{8E09952D-4654-4F07-9D62-1DC3ACE2994E}"/>
    <dgm:cxn modelId="{9B96EA86-FB6F-4C73-9EEF-B00428AF3057}" srcId="{49F218E0-E72F-4FB4-B861-C83F0E35F934}" destId="{F8BF4C47-DBA9-49A8-941F-4404A2F88D7B}" srcOrd="3" destOrd="0" parTransId="{F425AAE4-AA01-445C-9F8F-BD74D88EC83B}" sibTransId="{8C67A864-39F7-42D1-8E84-FC24A690FFCE}"/>
    <dgm:cxn modelId="{ECD5D28B-7179-4F6F-B558-54AE301159AC}" type="presOf" srcId="{6604128F-E91F-4AC2-A78B-CA6C5CAFB880}" destId="{1E5047F5-91CB-44D6-A49F-50372FB8EFBA}" srcOrd="0" destOrd="0" presId="urn:microsoft.com/office/officeart/2005/8/layout/hList1"/>
    <dgm:cxn modelId="{E8ED4E33-700B-43A6-BCB5-74E74326595A}" srcId="{1E2CC1A7-EE79-4C18-A179-CE42EF3B3F4A}" destId="{99B048AD-4207-4FBF-AC96-32E95F737103}" srcOrd="0" destOrd="0" parTransId="{51D632FF-BB4F-4E18-882E-B48E55588B8F}" sibTransId="{FF53DED4-9E89-47A5-A21C-6C2BA42171BF}"/>
    <dgm:cxn modelId="{BB891B4D-414C-4A40-A4B0-DF43E4A2A17B}" srcId="{49F218E0-E72F-4FB4-B861-C83F0E35F934}" destId="{1E2CC1A7-EE79-4C18-A179-CE42EF3B3F4A}" srcOrd="1" destOrd="0" parTransId="{4420C36B-7FD0-41F4-845A-9000C47B4900}" sibTransId="{1BAAE311-27E8-4383-9AB4-C15DA1D4E64A}"/>
    <dgm:cxn modelId="{4470BE1A-E5D9-4E04-940F-88B76EDB7258}" type="presOf" srcId="{17264811-B842-45CA-8023-890707C56826}" destId="{27C3B081-C62D-4789-ACCC-6B5C4C4AC593}" srcOrd="0" destOrd="0" presId="urn:microsoft.com/office/officeart/2005/8/layout/hList1"/>
    <dgm:cxn modelId="{CDD9A913-1FE2-46F1-8D54-B646863E6A8E}" type="presOf" srcId="{99B048AD-4207-4FBF-AC96-32E95F737103}" destId="{DBD11FAB-8B7F-4F8A-8171-934118D8A205}" srcOrd="0" destOrd="0" presId="urn:microsoft.com/office/officeart/2005/8/layout/hList1"/>
    <dgm:cxn modelId="{0553CEEC-F3B5-46E3-B62A-0E62C129F37B}" type="presOf" srcId="{3A04E1E2-A022-47CE-8997-EF18827AD0A2}" destId="{EF7A3F2B-0DDF-464D-BB82-2FD9B2735E45}" srcOrd="0" destOrd="0" presId="urn:microsoft.com/office/officeart/2005/8/layout/hList1"/>
    <dgm:cxn modelId="{185D6230-1C9F-4040-B2DE-5CE4DBF3B54B}" type="presOf" srcId="{49F218E0-E72F-4FB4-B861-C83F0E35F934}" destId="{7CF2E237-A323-4932-9A99-5C3801C407F7}" srcOrd="0" destOrd="0" presId="urn:microsoft.com/office/officeart/2005/8/layout/hList1"/>
    <dgm:cxn modelId="{1EB4AC1A-2188-4493-AB12-D8E6BFBEF682}" srcId="{49F218E0-E72F-4FB4-B861-C83F0E35F934}" destId="{A484B16A-D33B-49BA-80C2-13C962B6C989}" srcOrd="2" destOrd="0" parTransId="{57CF6C04-37F5-4AE7-BD5A-88A90D22B7DF}" sibTransId="{A5EBB2B7-A37E-4898-A92E-017C79366253}"/>
    <dgm:cxn modelId="{942BAD3B-D40F-4112-942A-5B81EEC3749D}" type="presOf" srcId="{1E2CC1A7-EE79-4C18-A179-CE42EF3B3F4A}" destId="{F8668B23-714E-4127-97FC-1CD6337621BE}" srcOrd="0" destOrd="0" presId="urn:microsoft.com/office/officeart/2005/8/layout/hList1"/>
    <dgm:cxn modelId="{2F6BF0F9-BB56-40CC-B9FC-DBAEC2096B21}" type="presOf" srcId="{A484B16A-D33B-49BA-80C2-13C962B6C989}" destId="{85F0829B-F0D0-4040-B2D6-0D289700BD62}" srcOrd="0" destOrd="0" presId="urn:microsoft.com/office/officeart/2005/8/layout/hList1"/>
    <dgm:cxn modelId="{1EE16204-DECF-4227-82AE-F13EE07CED22}" type="presParOf" srcId="{7CF2E237-A323-4932-9A99-5C3801C407F7}" destId="{600174B3-3EC6-4ED8-9A64-BCC193972B36}" srcOrd="0" destOrd="0" presId="urn:microsoft.com/office/officeart/2005/8/layout/hList1"/>
    <dgm:cxn modelId="{B619F238-CCE9-40E0-B9DE-94E9B0974087}" type="presParOf" srcId="{600174B3-3EC6-4ED8-9A64-BCC193972B36}" destId="{27C3B081-C62D-4789-ACCC-6B5C4C4AC593}" srcOrd="0" destOrd="0" presId="urn:microsoft.com/office/officeart/2005/8/layout/hList1"/>
    <dgm:cxn modelId="{383B0DA6-FA59-4EDF-A93E-FC18D485D4F4}" type="presParOf" srcId="{600174B3-3EC6-4ED8-9A64-BCC193972B36}" destId="{EF7A3F2B-0DDF-464D-BB82-2FD9B2735E45}" srcOrd="1" destOrd="0" presId="urn:microsoft.com/office/officeart/2005/8/layout/hList1"/>
    <dgm:cxn modelId="{D76A56E2-B2AF-4A6B-92AA-A37EACF65463}" type="presParOf" srcId="{7CF2E237-A323-4932-9A99-5C3801C407F7}" destId="{74BFF946-DBE8-4C9C-BE94-FFDC86C27C98}" srcOrd="1" destOrd="0" presId="urn:microsoft.com/office/officeart/2005/8/layout/hList1"/>
    <dgm:cxn modelId="{2B96EF6F-A3AB-443C-9969-4A97E4416829}" type="presParOf" srcId="{7CF2E237-A323-4932-9A99-5C3801C407F7}" destId="{F09E7C67-D483-4458-8932-ED733A6AD0BE}" srcOrd="2" destOrd="0" presId="urn:microsoft.com/office/officeart/2005/8/layout/hList1"/>
    <dgm:cxn modelId="{ED2AA08D-8D05-409B-81E8-B91083A579BD}" type="presParOf" srcId="{F09E7C67-D483-4458-8932-ED733A6AD0BE}" destId="{F8668B23-714E-4127-97FC-1CD6337621BE}" srcOrd="0" destOrd="0" presId="urn:microsoft.com/office/officeart/2005/8/layout/hList1"/>
    <dgm:cxn modelId="{0A421FC0-2BF1-4870-9DDD-54EC4177F105}" type="presParOf" srcId="{F09E7C67-D483-4458-8932-ED733A6AD0BE}" destId="{DBD11FAB-8B7F-4F8A-8171-934118D8A205}" srcOrd="1" destOrd="0" presId="urn:microsoft.com/office/officeart/2005/8/layout/hList1"/>
    <dgm:cxn modelId="{B269044B-FBC0-4B9E-B6CD-017EFEB74569}" type="presParOf" srcId="{7CF2E237-A323-4932-9A99-5C3801C407F7}" destId="{D35F3378-C772-4716-BE81-93512F9BEC82}" srcOrd="3" destOrd="0" presId="urn:microsoft.com/office/officeart/2005/8/layout/hList1"/>
    <dgm:cxn modelId="{A6CEBB46-3654-43CD-9E45-F9A23A559623}" type="presParOf" srcId="{7CF2E237-A323-4932-9A99-5C3801C407F7}" destId="{AF734243-87E9-4C66-B7B8-A3E0E4E6C1E3}" srcOrd="4" destOrd="0" presId="urn:microsoft.com/office/officeart/2005/8/layout/hList1"/>
    <dgm:cxn modelId="{F05C49D0-3B2A-40DF-971D-68D37D5C73C9}" type="presParOf" srcId="{AF734243-87E9-4C66-B7B8-A3E0E4E6C1E3}" destId="{85F0829B-F0D0-4040-B2D6-0D289700BD62}" srcOrd="0" destOrd="0" presId="urn:microsoft.com/office/officeart/2005/8/layout/hList1"/>
    <dgm:cxn modelId="{ABC0163D-455B-4529-878D-95179A6CECB9}" type="presParOf" srcId="{AF734243-87E9-4C66-B7B8-A3E0E4E6C1E3}" destId="{8E8B5376-0863-491C-83DC-52E304B5A1D3}" srcOrd="1" destOrd="0" presId="urn:microsoft.com/office/officeart/2005/8/layout/hList1"/>
    <dgm:cxn modelId="{C5DC5B54-9C0F-48EC-BDDD-6E6C35476C05}" type="presParOf" srcId="{7CF2E237-A323-4932-9A99-5C3801C407F7}" destId="{514C634D-6C07-4B12-ACEE-BF475CCA8528}" srcOrd="5" destOrd="0" presId="urn:microsoft.com/office/officeart/2005/8/layout/hList1"/>
    <dgm:cxn modelId="{4824D2D0-25DF-4CA0-AEEF-888E0A7F87D7}" type="presParOf" srcId="{7CF2E237-A323-4932-9A99-5C3801C407F7}" destId="{59300E47-F3F5-41B4-8BDF-EA00D3AD3440}" srcOrd="6" destOrd="0" presId="urn:microsoft.com/office/officeart/2005/8/layout/hList1"/>
    <dgm:cxn modelId="{0E8317B2-A6BF-45DB-BA66-5CA6CDEFA56F}" type="presParOf" srcId="{59300E47-F3F5-41B4-8BDF-EA00D3AD3440}" destId="{6BD72DF3-4A6F-4573-A26E-F4E759E28BA2}" srcOrd="0" destOrd="0" presId="urn:microsoft.com/office/officeart/2005/8/layout/hList1"/>
    <dgm:cxn modelId="{D712A659-F9AD-4430-8A95-74FE7EC30726}" type="presParOf" srcId="{59300E47-F3F5-41B4-8BDF-EA00D3AD3440}" destId="{1E5047F5-91CB-44D6-A49F-50372FB8EFB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CC35F0-40B5-460D-A737-FC2ACF235663}" type="doc">
      <dgm:prSet loTypeId="urn:microsoft.com/office/officeart/2005/8/layout/radial2#1" loCatId="relationship" qsTypeId="urn:microsoft.com/office/officeart/2005/8/quickstyle/simple4#1" qsCatId="simple" csTypeId="urn:microsoft.com/office/officeart/2005/8/colors/accent1_2#7" csCatId="accent1" phldr="0"/>
      <dgm:spPr/>
      <dgm:t>
        <a:bodyPr/>
        <a:lstStyle/>
        <a:p>
          <a:endParaRPr lang="zh-CN" altLang="en-US"/>
        </a:p>
      </dgm:t>
    </dgm:pt>
    <dgm:pt modelId="{E400A229-425E-4517-A4E8-259BA4F1D641}">
      <dgm:prSet phldrT="[文本]" phldr="0" custT="0"/>
      <dgm:spPr/>
      <dgm:t>
        <a:bodyPr vert="horz" wrap="square"/>
        <a:lstStyle/>
        <a:p>
          <a:pPr>
            <a:lnSpc>
              <a:spcPct val="100000"/>
            </a:lnSpc>
            <a:spcBef>
              <a:spcPct val="0"/>
            </a:spcBef>
            <a:spcAft>
              <a:spcPct val="35000"/>
            </a:spcAft>
          </a:pPr>
          <a:r>
            <a:rPr lang="zh-CN" altLang="en-US"/>
            <a:t>按预算编制主体划分</a:t>
          </a:r>
        </a:p>
      </dgm:t>
    </dgm:pt>
    <dgm:pt modelId="{744BE3E2-E194-42E7-941A-C0F41144EE1E}" type="parTrans" cxnId="{875B2103-CF06-4F85-8769-90B0D2012D97}">
      <dgm:prSet/>
      <dgm:spPr/>
      <dgm:t>
        <a:bodyPr/>
        <a:lstStyle/>
        <a:p>
          <a:endParaRPr lang="zh-CN" altLang="en-US"/>
        </a:p>
      </dgm:t>
    </dgm:pt>
    <dgm:pt modelId="{34CF2285-61E3-46B7-8454-DD4724942BE4}" type="sibTrans" cxnId="{875B2103-CF06-4F85-8769-90B0D2012D97}">
      <dgm:prSet/>
      <dgm:spPr/>
      <dgm:t>
        <a:bodyPr/>
        <a:lstStyle/>
        <a:p>
          <a:endParaRPr lang="zh-CN" altLang="en-US"/>
        </a:p>
      </dgm:t>
    </dgm:pt>
    <dgm:pt modelId="{919B0E3A-CDEA-42FC-B66E-397405DAE14B}">
      <dgm:prSet phldrT="[文本]" phldr="0" custT="0"/>
      <dgm:spPr/>
      <dgm:t>
        <a:bodyPr vert="horz" wrap="square"/>
        <a:lstStyle/>
        <a:p>
          <a:pPr>
            <a:lnSpc>
              <a:spcPct val="100000"/>
            </a:lnSpc>
            <a:spcBef>
              <a:spcPct val="0"/>
            </a:spcBef>
            <a:spcAft>
              <a:spcPct val="15000"/>
            </a:spcAft>
          </a:pPr>
          <a:r>
            <a:rPr lang="zh-CN" altLang="en-US"/>
            <a:t>总预算</a:t>
          </a:r>
        </a:p>
      </dgm:t>
    </dgm:pt>
    <dgm:pt modelId="{765A7463-79A9-413A-8CAF-6C8736DF737E}" type="parTrans" cxnId="{D9200FAE-404D-40BE-9204-90CBBB52659D}">
      <dgm:prSet/>
      <dgm:spPr/>
      <dgm:t>
        <a:bodyPr/>
        <a:lstStyle/>
        <a:p>
          <a:endParaRPr lang="zh-CN" altLang="en-US"/>
        </a:p>
      </dgm:t>
    </dgm:pt>
    <dgm:pt modelId="{80820266-7227-487E-A6BE-5F11438118AA}" type="sibTrans" cxnId="{D9200FAE-404D-40BE-9204-90CBBB52659D}">
      <dgm:prSet/>
      <dgm:spPr/>
      <dgm:t>
        <a:bodyPr/>
        <a:lstStyle/>
        <a:p>
          <a:endParaRPr lang="zh-CN" altLang="en-US"/>
        </a:p>
      </dgm:t>
    </dgm:pt>
    <dgm:pt modelId="{D447D302-CEC4-437F-B8BD-1FB6F806D395}">
      <dgm:prSet phldr="0" custT="0"/>
      <dgm:spPr/>
      <dgm:t>
        <a:bodyPr vert="horz" wrap="square"/>
        <a:lstStyle/>
        <a:p>
          <a:pPr>
            <a:lnSpc>
              <a:spcPct val="100000"/>
            </a:lnSpc>
            <a:spcBef>
              <a:spcPct val="0"/>
            </a:spcBef>
            <a:spcAft>
              <a:spcPct val="15000"/>
            </a:spcAft>
          </a:pPr>
          <a:r>
            <a:rPr lang="zh-CN" altLang="en-US"/>
            <a:t>本级预算</a:t>
          </a:r>
        </a:p>
      </dgm:t>
    </dgm:pt>
    <dgm:pt modelId="{FFF283B7-82D4-4977-8F68-24CC558806D9}" type="parTrans" cxnId="{B1966369-B803-4CE1-B385-EF4BD7A80025}">
      <dgm:prSet/>
      <dgm:spPr/>
    </dgm:pt>
    <dgm:pt modelId="{FD30AF76-1435-431C-B49A-820A0D662204}" type="sibTrans" cxnId="{B1966369-B803-4CE1-B385-EF4BD7A80025}">
      <dgm:prSet/>
      <dgm:spPr/>
    </dgm:pt>
    <dgm:pt modelId="{50B5297F-3DD8-430F-BD9A-D0D51892D475}">
      <dgm:prSet phldr="0" custT="0"/>
      <dgm:spPr/>
      <dgm:t>
        <a:bodyPr vert="horz" wrap="square"/>
        <a:lstStyle/>
        <a:p>
          <a:pPr>
            <a:lnSpc>
              <a:spcPct val="100000"/>
            </a:lnSpc>
            <a:spcBef>
              <a:spcPct val="0"/>
            </a:spcBef>
            <a:spcAft>
              <a:spcPct val="15000"/>
            </a:spcAft>
          </a:pPr>
          <a:r>
            <a:rPr lang="zh-CN" altLang="en-US"/>
            <a:t>部门预算</a:t>
          </a:r>
        </a:p>
      </dgm:t>
    </dgm:pt>
    <dgm:pt modelId="{665AB1F3-B4AC-47E4-AA2C-B6CE2D4C9624}" type="parTrans" cxnId="{24AF8022-43A7-47FD-B3F4-353AFCBD57AB}">
      <dgm:prSet/>
      <dgm:spPr/>
    </dgm:pt>
    <dgm:pt modelId="{294BB705-0FD6-4749-B0FA-1114A7DBBD91}" type="sibTrans" cxnId="{24AF8022-43A7-47FD-B3F4-353AFCBD57AB}">
      <dgm:prSet/>
      <dgm:spPr/>
    </dgm:pt>
    <dgm:pt modelId="{6AB76953-23B7-43BA-94F5-4EBEDB9C0BE3}">
      <dgm:prSet phldr="0" custT="0"/>
      <dgm:spPr/>
      <dgm:t>
        <a:bodyPr vert="horz" wrap="square"/>
        <a:lstStyle/>
        <a:p>
          <a:pPr>
            <a:lnSpc>
              <a:spcPct val="100000"/>
            </a:lnSpc>
            <a:spcBef>
              <a:spcPct val="0"/>
            </a:spcBef>
            <a:spcAft>
              <a:spcPct val="15000"/>
            </a:spcAft>
          </a:pPr>
          <a:r>
            <a:rPr lang="zh-CN" altLang="en-US"/>
            <a:t>单位预算</a:t>
          </a:r>
        </a:p>
      </dgm:t>
    </dgm:pt>
    <dgm:pt modelId="{CD65528D-441C-4D55-8E3F-CE676EED0152}" type="parTrans" cxnId="{E9FEA4D7-4EE0-4686-9F86-60BEBA1E273D}">
      <dgm:prSet/>
      <dgm:spPr/>
    </dgm:pt>
    <dgm:pt modelId="{E67E57C5-11EF-4C85-8B2D-CAFFC1E9313F}" type="sibTrans" cxnId="{E9FEA4D7-4EE0-4686-9F86-60BEBA1E273D}">
      <dgm:prSet/>
      <dgm:spPr/>
    </dgm:pt>
    <dgm:pt modelId="{E4931E8F-11B9-4A4A-B71C-F4F8CBF2A501}">
      <dgm:prSet phldrT="[文本]" phldr="0" custT="0"/>
      <dgm:spPr/>
      <dgm:t>
        <a:bodyPr vert="horz" wrap="square"/>
        <a:lstStyle/>
        <a:p>
          <a:pPr>
            <a:lnSpc>
              <a:spcPct val="100000"/>
            </a:lnSpc>
            <a:spcBef>
              <a:spcPct val="0"/>
            </a:spcBef>
            <a:spcAft>
              <a:spcPct val="35000"/>
            </a:spcAft>
          </a:pPr>
          <a:r>
            <a:rPr lang="zh-CN" altLang="en-US"/>
            <a:t>按照行政隶属关系和经费领拨关系划分</a:t>
          </a:r>
        </a:p>
      </dgm:t>
    </dgm:pt>
    <dgm:pt modelId="{A8B9A657-6E7B-4ED3-AB00-98E9F913A785}" type="parTrans" cxnId="{F58BC980-1605-4580-834B-BD85CD4BE0DF}">
      <dgm:prSet/>
      <dgm:spPr/>
      <dgm:t>
        <a:bodyPr/>
        <a:lstStyle/>
        <a:p>
          <a:endParaRPr lang="zh-CN" altLang="en-US"/>
        </a:p>
      </dgm:t>
    </dgm:pt>
    <dgm:pt modelId="{18A58144-A08A-4AA2-87B4-A1B3BEF9B79D}" type="sibTrans" cxnId="{F58BC980-1605-4580-834B-BD85CD4BE0DF}">
      <dgm:prSet/>
      <dgm:spPr/>
      <dgm:t>
        <a:bodyPr/>
        <a:lstStyle/>
        <a:p>
          <a:endParaRPr lang="zh-CN" altLang="en-US"/>
        </a:p>
      </dgm:t>
    </dgm:pt>
    <dgm:pt modelId="{361BA5B7-354B-4EAC-B26A-B7FD60556191}">
      <dgm:prSet phldrT="[文本]" phldr="0" custT="0"/>
      <dgm:spPr/>
      <dgm:t>
        <a:bodyPr vert="horz" wrap="square"/>
        <a:lstStyle/>
        <a:p>
          <a:pPr>
            <a:lnSpc>
              <a:spcPct val="100000"/>
            </a:lnSpc>
            <a:spcBef>
              <a:spcPct val="0"/>
            </a:spcBef>
            <a:spcAft>
              <a:spcPct val="15000"/>
            </a:spcAft>
          </a:pPr>
          <a:r>
            <a:rPr lang="zh-CN" altLang="en-US"/>
            <a:t>一级预算单位</a:t>
          </a:r>
        </a:p>
      </dgm:t>
    </dgm:pt>
    <dgm:pt modelId="{207C86C1-8D3B-40C5-9EDC-2EE4D5F386D1}" type="parTrans" cxnId="{E2981C90-E570-41B8-B2CC-508E417E0A12}">
      <dgm:prSet/>
      <dgm:spPr/>
      <dgm:t>
        <a:bodyPr/>
        <a:lstStyle/>
        <a:p>
          <a:endParaRPr lang="zh-CN" altLang="en-US"/>
        </a:p>
      </dgm:t>
    </dgm:pt>
    <dgm:pt modelId="{E71CB000-DA61-41E3-8489-034910B917C4}" type="sibTrans" cxnId="{E2981C90-E570-41B8-B2CC-508E417E0A12}">
      <dgm:prSet/>
      <dgm:spPr/>
      <dgm:t>
        <a:bodyPr/>
        <a:lstStyle/>
        <a:p>
          <a:endParaRPr lang="zh-CN" altLang="en-US"/>
        </a:p>
      </dgm:t>
    </dgm:pt>
    <dgm:pt modelId="{171D2832-0B45-4A49-A407-90EA8A3FA267}">
      <dgm:prSet phldr="0" custT="0"/>
      <dgm:spPr/>
      <dgm:t>
        <a:bodyPr vert="horz" wrap="square"/>
        <a:lstStyle/>
        <a:p>
          <a:pPr>
            <a:lnSpc>
              <a:spcPct val="100000"/>
            </a:lnSpc>
            <a:spcBef>
              <a:spcPct val="0"/>
            </a:spcBef>
            <a:spcAft>
              <a:spcPct val="15000"/>
            </a:spcAft>
          </a:pPr>
          <a:r>
            <a:rPr lang="zh-CN" altLang="en-US"/>
            <a:t>二级预算单位</a:t>
          </a:r>
        </a:p>
      </dgm:t>
    </dgm:pt>
    <dgm:pt modelId="{8DA57F8F-F484-475B-A295-BFC13AE743F8}" type="parTrans" cxnId="{0581AE6E-16E2-4DEF-8C31-72991879DCCC}">
      <dgm:prSet/>
      <dgm:spPr/>
    </dgm:pt>
    <dgm:pt modelId="{9DDC556C-2F06-49C1-B06F-3409D60E4F21}" type="sibTrans" cxnId="{0581AE6E-16E2-4DEF-8C31-72991879DCCC}">
      <dgm:prSet/>
      <dgm:spPr/>
    </dgm:pt>
    <dgm:pt modelId="{30A91389-89A4-4781-AF44-9F3F3D55BF83}">
      <dgm:prSet phldr="0" custT="0"/>
      <dgm:spPr/>
      <dgm:t>
        <a:bodyPr vert="horz" wrap="square"/>
        <a:lstStyle/>
        <a:p>
          <a:pPr>
            <a:lnSpc>
              <a:spcPct val="100000"/>
            </a:lnSpc>
            <a:spcBef>
              <a:spcPct val="0"/>
            </a:spcBef>
            <a:spcAft>
              <a:spcPct val="15000"/>
            </a:spcAft>
          </a:pPr>
          <a:r>
            <a:rPr lang="zh-CN" altLang="en-US"/>
            <a:t>基层预算单位</a:t>
          </a:r>
        </a:p>
      </dgm:t>
    </dgm:pt>
    <dgm:pt modelId="{4A5EAC5B-7708-4B31-840C-8FB5C54578BB}" type="parTrans" cxnId="{6971E1A7-4D75-46FE-B892-9A575C0EDD67}">
      <dgm:prSet/>
      <dgm:spPr/>
    </dgm:pt>
    <dgm:pt modelId="{64AC948E-942D-4C55-BBDC-12427023852B}" type="sibTrans" cxnId="{6971E1A7-4D75-46FE-B892-9A575C0EDD67}">
      <dgm:prSet/>
      <dgm:spPr/>
    </dgm:pt>
    <dgm:pt modelId="{68BD68BC-1A6F-4897-AE58-D220871191CC}" type="pres">
      <dgm:prSet presAssocID="{CECC35F0-40B5-460D-A737-FC2ACF235663}" presName="composite" presStyleCnt="0">
        <dgm:presLayoutVars>
          <dgm:chMax val="5"/>
          <dgm:dir/>
          <dgm:animLvl val="ctr"/>
          <dgm:resizeHandles val="exact"/>
        </dgm:presLayoutVars>
      </dgm:prSet>
      <dgm:spPr/>
      <dgm:t>
        <a:bodyPr/>
        <a:lstStyle/>
        <a:p>
          <a:endParaRPr lang="zh-CN" altLang="en-US"/>
        </a:p>
      </dgm:t>
    </dgm:pt>
    <dgm:pt modelId="{DF7CCDCB-1FEF-446D-879C-7B573A150A85}" type="pres">
      <dgm:prSet presAssocID="{CECC35F0-40B5-460D-A737-FC2ACF235663}" presName="cycle" presStyleCnt="0"/>
      <dgm:spPr/>
    </dgm:pt>
    <dgm:pt modelId="{42504826-0B2E-42B2-89E0-6C444D015311}" type="pres">
      <dgm:prSet presAssocID="{CECC35F0-40B5-460D-A737-FC2ACF235663}" presName="centerShape" presStyleCnt="0"/>
      <dgm:spPr/>
      <dgm:t>
        <a:bodyPr/>
        <a:lstStyle/>
        <a:p>
          <a:endParaRPr lang="zh-CN" altLang="en-US"/>
        </a:p>
      </dgm:t>
    </dgm:pt>
    <dgm:pt modelId="{85032AF7-CC0A-43B1-ADBC-12E888570430}" type="pres">
      <dgm:prSet presAssocID="{CECC35F0-40B5-460D-A737-FC2ACF235663}" presName="connSite" presStyleLbl="node1" presStyleIdx="0" presStyleCnt="3"/>
      <dgm:spPr/>
    </dgm:pt>
    <dgm:pt modelId="{CE974068-7363-48BA-8A56-58FC71B522DC}" type="pres">
      <dgm:prSet presAssocID="{CECC35F0-40B5-460D-A737-FC2ACF235663}" presName="visible" presStyleLbl="node1" presStyleIdx="0" presStyleCnt="3"/>
      <dgm:spPr/>
    </dgm:pt>
    <dgm:pt modelId="{DB5F8B40-7FFB-4BF2-AB97-4DD23BBB3CB3}" type="pres">
      <dgm:prSet presAssocID="{744BE3E2-E194-42E7-941A-C0F41144EE1E}" presName="Name25" presStyleLbl="parChTrans1D1" presStyleIdx="0" presStyleCnt="2"/>
      <dgm:spPr/>
      <dgm:t>
        <a:bodyPr/>
        <a:lstStyle/>
        <a:p>
          <a:endParaRPr lang="zh-CN" altLang="en-US"/>
        </a:p>
      </dgm:t>
    </dgm:pt>
    <dgm:pt modelId="{66D0D311-5AB8-4EC8-ABBC-B19EB1C7F0C4}" type="pres">
      <dgm:prSet presAssocID="{E400A229-425E-4517-A4E8-259BA4F1D641}" presName="node" presStyleCnt="0"/>
      <dgm:spPr/>
    </dgm:pt>
    <dgm:pt modelId="{8C52F264-3E24-4EC4-9000-82B4D521C9E0}" type="pres">
      <dgm:prSet presAssocID="{E400A229-425E-4517-A4E8-259BA4F1D641}" presName="parentNode" presStyleLbl="node1" presStyleIdx="1" presStyleCnt="3">
        <dgm:presLayoutVars>
          <dgm:chMax val="1"/>
          <dgm:bulletEnabled val="1"/>
        </dgm:presLayoutVars>
      </dgm:prSet>
      <dgm:spPr/>
      <dgm:t>
        <a:bodyPr/>
        <a:lstStyle/>
        <a:p>
          <a:endParaRPr lang="zh-CN" altLang="en-US"/>
        </a:p>
      </dgm:t>
    </dgm:pt>
    <dgm:pt modelId="{22A9452E-DB9D-4347-9D41-D29067BCCCC1}" type="pres">
      <dgm:prSet presAssocID="{E400A229-425E-4517-A4E8-259BA4F1D641}" presName="childNode" presStyleLbl="revTx" presStyleIdx="0" presStyleCnt="2">
        <dgm:presLayoutVars>
          <dgm:bulletEnabled val="1"/>
        </dgm:presLayoutVars>
      </dgm:prSet>
      <dgm:spPr/>
      <dgm:t>
        <a:bodyPr/>
        <a:lstStyle/>
        <a:p>
          <a:endParaRPr lang="zh-CN" altLang="en-US"/>
        </a:p>
      </dgm:t>
    </dgm:pt>
    <dgm:pt modelId="{863C0671-E2AB-40BD-AF6E-9FA09F369FF0}" type="pres">
      <dgm:prSet presAssocID="{A8B9A657-6E7B-4ED3-AB00-98E9F913A785}" presName="Name25" presStyleLbl="parChTrans1D1" presStyleIdx="1" presStyleCnt="2"/>
      <dgm:spPr/>
      <dgm:t>
        <a:bodyPr/>
        <a:lstStyle/>
        <a:p>
          <a:endParaRPr lang="zh-CN" altLang="en-US"/>
        </a:p>
      </dgm:t>
    </dgm:pt>
    <dgm:pt modelId="{A2B55D64-F506-4444-9F04-08EB2F045FE5}" type="pres">
      <dgm:prSet presAssocID="{E4931E8F-11B9-4A4A-B71C-F4F8CBF2A501}" presName="node" presStyleCnt="0"/>
      <dgm:spPr/>
    </dgm:pt>
    <dgm:pt modelId="{A4594B93-3116-410F-A9B6-83291B1F28AD}" type="pres">
      <dgm:prSet presAssocID="{E4931E8F-11B9-4A4A-B71C-F4F8CBF2A501}" presName="parentNode" presStyleLbl="node1" presStyleIdx="2" presStyleCnt="3">
        <dgm:presLayoutVars>
          <dgm:chMax val="1"/>
          <dgm:bulletEnabled val="1"/>
        </dgm:presLayoutVars>
      </dgm:prSet>
      <dgm:spPr/>
      <dgm:t>
        <a:bodyPr/>
        <a:lstStyle/>
        <a:p>
          <a:endParaRPr lang="zh-CN" altLang="en-US"/>
        </a:p>
      </dgm:t>
    </dgm:pt>
    <dgm:pt modelId="{A27E8F25-3FF6-4BDB-AC60-BAC2D7C34B3C}" type="pres">
      <dgm:prSet presAssocID="{E4931E8F-11B9-4A4A-B71C-F4F8CBF2A501}" presName="childNode" presStyleLbl="revTx" presStyleIdx="1" presStyleCnt="2">
        <dgm:presLayoutVars>
          <dgm:bulletEnabled val="1"/>
        </dgm:presLayoutVars>
      </dgm:prSet>
      <dgm:spPr/>
      <dgm:t>
        <a:bodyPr/>
        <a:lstStyle/>
        <a:p>
          <a:endParaRPr lang="zh-CN" altLang="en-US"/>
        </a:p>
      </dgm:t>
    </dgm:pt>
  </dgm:ptLst>
  <dgm:cxnLst>
    <dgm:cxn modelId="{DE50195A-1B10-407A-A938-6523B3619FC7}" type="presOf" srcId="{CECC35F0-40B5-460D-A737-FC2ACF235663}" destId="{68BD68BC-1A6F-4897-AE58-D220871191CC}" srcOrd="0" destOrd="0" presId="urn:microsoft.com/office/officeart/2005/8/layout/radial2#1"/>
    <dgm:cxn modelId="{E2981C90-E570-41B8-B2CC-508E417E0A12}" srcId="{E4931E8F-11B9-4A4A-B71C-F4F8CBF2A501}" destId="{361BA5B7-354B-4EAC-B26A-B7FD60556191}" srcOrd="0" destOrd="0" parTransId="{207C86C1-8D3B-40C5-9EDC-2EE4D5F386D1}" sibTransId="{E71CB000-DA61-41E3-8489-034910B917C4}"/>
    <dgm:cxn modelId="{EA739FE7-A5F6-41FF-9EAC-49F8CB653375}" type="presOf" srcId="{919B0E3A-CDEA-42FC-B66E-397405DAE14B}" destId="{22A9452E-DB9D-4347-9D41-D29067BCCCC1}" srcOrd="0" destOrd="0" presId="urn:microsoft.com/office/officeart/2005/8/layout/radial2#1"/>
    <dgm:cxn modelId="{0388185E-A12D-4392-ACD2-A079230E9BEC}" type="presOf" srcId="{361BA5B7-354B-4EAC-B26A-B7FD60556191}" destId="{A27E8F25-3FF6-4BDB-AC60-BAC2D7C34B3C}" srcOrd="0" destOrd="0" presId="urn:microsoft.com/office/officeart/2005/8/layout/radial2#1"/>
    <dgm:cxn modelId="{6971E1A7-4D75-46FE-B892-9A575C0EDD67}" srcId="{E4931E8F-11B9-4A4A-B71C-F4F8CBF2A501}" destId="{30A91389-89A4-4781-AF44-9F3F3D55BF83}" srcOrd="2" destOrd="0" parTransId="{4A5EAC5B-7708-4B31-840C-8FB5C54578BB}" sibTransId="{64AC948E-942D-4C55-BBDC-12427023852B}"/>
    <dgm:cxn modelId="{DB73FA59-9236-4074-B823-F59D8A0A1EED}" type="presOf" srcId="{E400A229-425E-4517-A4E8-259BA4F1D641}" destId="{8C52F264-3E24-4EC4-9000-82B4D521C9E0}" srcOrd="0" destOrd="0" presId="urn:microsoft.com/office/officeart/2005/8/layout/radial2#1"/>
    <dgm:cxn modelId="{24AF8022-43A7-47FD-B3F4-353AFCBD57AB}" srcId="{E400A229-425E-4517-A4E8-259BA4F1D641}" destId="{50B5297F-3DD8-430F-BD9A-D0D51892D475}" srcOrd="2" destOrd="0" parTransId="{665AB1F3-B4AC-47E4-AA2C-B6CE2D4C9624}" sibTransId="{294BB705-0FD6-4749-B0FA-1114A7DBBD91}"/>
    <dgm:cxn modelId="{C0CCE2CB-3592-453E-94B5-E78A3E02A823}" type="presOf" srcId="{171D2832-0B45-4A49-A407-90EA8A3FA267}" destId="{A27E8F25-3FF6-4BDB-AC60-BAC2D7C34B3C}" srcOrd="0" destOrd="1" presId="urn:microsoft.com/office/officeart/2005/8/layout/radial2#1"/>
    <dgm:cxn modelId="{386A137F-254E-43C0-8592-8A5015DC5CF5}" type="presOf" srcId="{A8B9A657-6E7B-4ED3-AB00-98E9F913A785}" destId="{863C0671-E2AB-40BD-AF6E-9FA09F369FF0}" srcOrd="0" destOrd="0" presId="urn:microsoft.com/office/officeart/2005/8/layout/radial2#1"/>
    <dgm:cxn modelId="{0581AE6E-16E2-4DEF-8C31-72991879DCCC}" srcId="{E4931E8F-11B9-4A4A-B71C-F4F8CBF2A501}" destId="{171D2832-0B45-4A49-A407-90EA8A3FA267}" srcOrd="1" destOrd="0" parTransId="{8DA57F8F-F484-475B-A295-BFC13AE743F8}" sibTransId="{9DDC556C-2F06-49C1-B06F-3409D60E4F21}"/>
    <dgm:cxn modelId="{8ABE13ED-3FFD-40C9-8E0B-472197BE3ADC}" type="presOf" srcId="{D447D302-CEC4-437F-B8BD-1FB6F806D395}" destId="{22A9452E-DB9D-4347-9D41-D29067BCCCC1}" srcOrd="0" destOrd="1" presId="urn:microsoft.com/office/officeart/2005/8/layout/radial2#1"/>
    <dgm:cxn modelId="{E9FEA4D7-4EE0-4686-9F86-60BEBA1E273D}" srcId="{E400A229-425E-4517-A4E8-259BA4F1D641}" destId="{6AB76953-23B7-43BA-94F5-4EBEDB9C0BE3}" srcOrd="3" destOrd="0" parTransId="{CD65528D-441C-4D55-8E3F-CE676EED0152}" sibTransId="{E67E57C5-11EF-4C85-8B2D-CAFFC1E9313F}"/>
    <dgm:cxn modelId="{7DA171B8-85CD-4AE5-B862-7946868304E4}" type="presOf" srcId="{744BE3E2-E194-42E7-941A-C0F41144EE1E}" destId="{DB5F8B40-7FFB-4BF2-AB97-4DD23BBB3CB3}" srcOrd="0" destOrd="0" presId="urn:microsoft.com/office/officeart/2005/8/layout/radial2#1"/>
    <dgm:cxn modelId="{16840A83-E4F4-4A51-A82C-8E201453C53A}" type="presOf" srcId="{50B5297F-3DD8-430F-BD9A-D0D51892D475}" destId="{22A9452E-DB9D-4347-9D41-D29067BCCCC1}" srcOrd="0" destOrd="2" presId="urn:microsoft.com/office/officeart/2005/8/layout/radial2#1"/>
    <dgm:cxn modelId="{5A8A6F7A-FBE9-4738-9014-8BD1CD5FFA50}" type="presOf" srcId="{30A91389-89A4-4781-AF44-9F3F3D55BF83}" destId="{A27E8F25-3FF6-4BDB-AC60-BAC2D7C34B3C}" srcOrd="0" destOrd="2" presId="urn:microsoft.com/office/officeart/2005/8/layout/radial2#1"/>
    <dgm:cxn modelId="{B1966369-B803-4CE1-B385-EF4BD7A80025}" srcId="{E400A229-425E-4517-A4E8-259BA4F1D641}" destId="{D447D302-CEC4-437F-B8BD-1FB6F806D395}" srcOrd="1" destOrd="0" parTransId="{FFF283B7-82D4-4977-8F68-24CC558806D9}" sibTransId="{FD30AF76-1435-431C-B49A-820A0D662204}"/>
    <dgm:cxn modelId="{875B2103-CF06-4F85-8769-90B0D2012D97}" srcId="{CECC35F0-40B5-460D-A737-FC2ACF235663}" destId="{E400A229-425E-4517-A4E8-259BA4F1D641}" srcOrd="0" destOrd="0" parTransId="{744BE3E2-E194-42E7-941A-C0F41144EE1E}" sibTransId="{34CF2285-61E3-46B7-8454-DD4724942BE4}"/>
    <dgm:cxn modelId="{D9200FAE-404D-40BE-9204-90CBBB52659D}" srcId="{E400A229-425E-4517-A4E8-259BA4F1D641}" destId="{919B0E3A-CDEA-42FC-B66E-397405DAE14B}" srcOrd="0" destOrd="0" parTransId="{765A7463-79A9-413A-8CAF-6C8736DF737E}" sibTransId="{80820266-7227-487E-A6BE-5F11438118AA}"/>
    <dgm:cxn modelId="{FFB2D3C8-E0F0-4FF0-8ECE-FFB28555CC02}" type="presOf" srcId="{E4931E8F-11B9-4A4A-B71C-F4F8CBF2A501}" destId="{A4594B93-3116-410F-A9B6-83291B1F28AD}" srcOrd="0" destOrd="0" presId="urn:microsoft.com/office/officeart/2005/8/layout/radial2#1"/>
    <dgm:cxn modelId="{177E7427-6EC6-4661-B379-401819FCEC29}" type="presOf" srcId="{6AB76953-23B7-43BA-94F5-4EBEDB9C0BE3}" destId="{22A9452E-DB9D-4347-9D41-D29067BCCCC1}" srcOrd="0" destOrd="3" presId="urn:microsoft.com/office/officeart/2005/8/layout/radial2#1"/>
    <dgm:cxn modelId="{F58BC980-1605-4580-834B-BD85CD4BE0DF}" srcId="{CECC35F0-40B5-460D-A737-FC2ACF235663}" destId="{E4931E8F-11B9-4A4A-B71C-F4F8CBF2A501}" srcOrd="1" destOrd="0" parTransId="{A8B9A657-6E7B-4ED3-AB00-98E9F913A785}" sibTransId="{18A58144-A08A-4AA2-87B4-A1B3BEF9B79D}"/>
    <dgm:cxn modelId="{C7873EB0-AE6F-4A3E-BC78-35F64F306081}" type="presParOf" srcId="{68BD68BC-1A6F-4897-AE58-D220871191CC}" destId="{DF7CCDCB-1FEF-446D-879C-7B573A150A85}" srcOrd="0" destOrd="0" presId="urn:microsoft.com/office/officeart/2005/8/layout/radial2#1"/>
    <dgm:cxn modelId="{0482C144-9573-4477-A346-FC90982A7C97}" type="presParOf" srcId="{DF7CCDCB-1FEF-446D-879C-7B573A150A85}" destId="{42504826-0B2E-42B2-89E0-6C444D015311}" srcOrd="0" destOrd="0" presId="urn:microsoft.com/office/officeart/2005/8/layout/radial2#1"/>
    <dgm:cxn modelId="{FEB14352-1EA3-46AE-9ED2-999996231C2D}" type="presParOf" srcId="{42504826-0B2E-42B2-89E0-6C444D015311}" destId="{85032AF7-CC0A-43B1-ADBC-12E888570430}" srcOrd="0" destOrd="0" presId="urn:microsoft.com/office/officeart/2005/8/layout/radial2#1"/>
    <dgm:cxn modelId="{DAF016F4-6B43-4F4B-8FA4-717C71C1309C}" type="presParOf" srcId="{42504826-0B2E-42B2-89E0-6C444D015311}" destId="{CE974068-7363-48BA-8A56-58FC71B522DC}" srcOrd="1" destOrd="0" presId="urn:microsoft.com/office/officeart/2005/8/layout/radial2#1"/>
    <dgm:cxn modelId="{007F0A46-AE57-40A9-B8FE-DCAB045FD8A6}" type="presParOf" srcId="{DF7CCDCB-1FEF-446D-879C-7B573A150A85}" destId="{DB5F8B40-7FFB-4BF2-AB97-4DD23BBB3CB3}" srcOrd="1" destOrd="0" presId="urn:microsoft.com/office/officeart/2005/8/layout/radial2#1"/>
    <dgm:cxn modelId="{125751E4-F52C-4370-89D9-607302374798}" type="presParOf" srcId="{DF7CCDCB-1FEF-446D-879C-7B573A150A85}" destId="{66D0D311-5AB8-4EC8-ABBC-B19EB1C7F0C4}" srcOrd="2" destOrd="0" presId="urn:microsoft.com/office/officeart/2005/8/layout/radial2#1"/>
    <dgm:cxn modelId="{D60E3D83-65B9-41BC-AD58-53BEC261FCDF}" type="presParOf" srcId="{66D0D311-5AB8-4EC8-ABBC-B19EB1C7F0C4}" destId="{8C52F264-3E24-4EC4-9000-82B4D521C9E0}" srcOrd="0" destOrd="0" presId="urn:microsoft.com/office/officeart/2005/8/layout/radial2#1"/>
    <dgm:cxn modelId="{2A27D2B1-D772-4333-9A0D-61B3A8D3A716}" type="presParOf" srcId="{66D0D311-5AB8-4EC8-ABBC-B19EB1C7F0C4}" destId="{22A9452E-DB9D-4347-9D41-D29067BCCCC1}" srcOrd="1" destOrd="0" presId="urn:microsoft.com/office/officeart/2005/8/layout/radial2#1"/>
    <dgm:cxn modelId="{49147ADA-A041-48E1-AC43-A24748BE5681}" type="presParOf" srcId="{DF7CCDCB-1FEF-446D-879C-7B573A150A85}" destId="{863C0671-E2AB-40BD-AF6E-9FA09F369FF0}" srcOrd="3" destOrd="0" presId="urn:microsoft.com/office/officeart/2005/8/layout/radial2#1"/>
    <dgm:cxn modelId="{104AF260-3D48-40F4-9EA9-80FE482680A3}" type="presParOf" srcId="{DF7CCDCB-1FEF-446D-879C-7B573A150A85}" destId="{A2B55D64-F506-4444-9F04-08EB2F045FE5}" srcOrd="4" destOrd="0" presId="urn:microsoft.com/office/officeart/2005/8/layout/radial2#1"/>
    <dgm:cxn modelId="{997670C2-6E83-47B4-A1B4-76F0DBB2787B}" type="presParOf" srcId="{A2B55D64-F506-4444-9F04-08EB2F045FE5}" destId="{A4594B93-3116-410F-A9B6-83291B1F28AD}" srcOrd="0" destOrd="0" presId="urn:microsoft.com/office/officeart/2005/8/layout/radial2#1"/>
    <dgm:cxn modelId="{03C3C7F6-2817-4B1A-8974-8760146A4CC9}" type="presParOf" srcId="{A2B55D64-F506-4444-9F04-08EB2F045FE5}" destId="{A27E8F25-3FF6-4BDB-AC60-BAC2D7C34B3C}" srcOrd="1" destOrd="0" presId="urn:microsoft.com/office/officeart/2005/8/layout/radial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2C63A4-9D5D-47CE-8D74-13AD5720E5D9}" type="doc">
      <dgm:prSet loTypeId="urn:microsoft.com/office/officeart/2005/8/layout/hierarchy1#1" loCatId="hierarchy" qsTypeId="urn:microsoft.com/office/officeart/2005/8/quickstyle/simple1#5" qsCatId="simple" csTypeId="urn:microsoft.com/office/officeart/2005/8/colors/accent1_2#5" csCatId="accent1" phldr="0"/>
      <dgm:spPr/>
      <dgm:t>
        <a:bodyPr/>
        <a:lstStyle/>
        <a:p>
          <a:endParaRPr lang="zh-CN" altLang="en-US"/>
        </a:p>
      </dgm:t>
    </dgm:pt>
    <dgm:pt modelId="{42D42628-864C-41D6-833F-2DBB342F4DB0}">
      <dgm:prSet phldrT="[文本]" phldr="0" custT="0"/>
      <dgm:spPr/>
      <dgm:t>
        <a:bodyPr vert="horz" wrap="square"/>
        <a:lstStyle/>
        <a:p>
          <a:pPr>
            <a:lnSpc>
              <a:spcPct val="100000"/>
            </a:lnSpc>
            <a:spcBef>
              <a:spcPct val="0"/>
            </a:spcBef>
            <a:spcAft>
              <a:spcPct val="35000"/>
            </a:spcAft>
          </a:pPr>
          <a:r>
            <a:rPr lang="en-US" altLang="zh-CN"/>
            <a:t>政府预算</a:t>
          </a:r>
        </a:p>
      </dgm:t>
    </dgm:pt>
    <dgm:pt modelId="{C7195306-E1B1-4ECE-8382-424ACA226556}" type="parTrans" cxnId="{1ECABF8A-F314-4843-B69A-A55FF74B2DA1}">
      <dgm:prSet/>
      <dgm:spPr/>
      <dgm:t>
        <a:bodyPr/>
        <a:lstStyle/>
        <a:p>
          <a:endParaRPr lang="zh-CN" altLang="en-US"/>
        </a:p>
      </dgm:t>
    </dgm:pt>
    <dgm:pt modelId="{33D8AA3E-DAD3-412E-80E1-09AFD3B5EAF9}" type="sibTrans" cxnId="{1ECABF8A-F314-4843-B69A-A55FF74B2DA1}">
      <dgm:prSet/>
      <dgm:spPr/>
      <dgm:t>
        <a:bodyPr/>
        <a:lstStyle/>
        <a:p>
          <a:endParaRPr lang="zh-CN" altLang="en-US"/>
        </a:p>
      </dgm:t>
    </dgm:pt>
    <dgm:pt modelId="{1FC1C8C3-63CB-4E55-BD49-AA552B8440D8}">
      <dgm:prSet phldrT="[文本]" phldr="0" custT="0"/>
      <dgm:spPr/>
      <dgm:t>
        <a:bodyPr vert="horz" wrap="square"/>
        <a:lstStyle/>
        <a:p>
          <a:pPr>
            <a:lnSpc>
              <a:spcPct val="100000"/>
            </a:lnSpc>
            <a:spcBef>
              <a:spcPct val="0"/>
            </a:spcBef>
            <a:spcAft>
              <a:spcPct val="35000"/>
            </a:spcAft>
          </a:pPr>
          <a:r>
            <a:rPr lang="zh-CN" altLang="en-US"/>
            <a:t>中央预算</a:t>
          </a:r>
        </a:p>
      </dgm:t>
    </dgm:pt>
    <dgm:pt modelId="{B025E324-1C01-4543-8D06-F931E0E78FF4}" type="parTrans" cxnId="{950BF626-C192-461F-862A-95913422B151}">
      <dgm:prSet/>
      <dgm:spPr/>
      <dgm:t>
        <a:bodyPr/>
        <a:lstStyle/>
        <a:p>
          <a:endParaRPr lang="zh-CN" altLang="en-US"/>
        </a:p>
      </dgm:t>
    </dgm:pt>
    <dgm:pt modelId="{588AC07E-4185-4602-8798-37B6E219CC88}" type="sibTrans" cxnId="{950BF626-C192-461F-862A-95913422B151}">
      <dgm:prSet/>
      <dgm:spPr/>
      <dgm:t>
        <a:bodyPr/>
        <a:lstStyle/>
        <a:p>
          <a:endParaRPr lang="zh-CN" altLang="en-US"/>
        </a:p>
      </dgm:t>
    </dgm:pt>
    <dgm:pt modelId="{A05D3806-5723-4FF6-989A-CFBBE505DD4B}">
      <dgm:prSet phldrT="[文本]" phldr="0" custT="0"/>
      <dgm:spPr/>
      <dgm:t>
        <a:bodyPr vert="horz" wrap="square"/>
        <a:lstStyle/>
        <a:p>
          <a:pPr>
            <a:lnSpc>
              <a:spcPct val="100000"/>
            </a:lnSpc>
            <a:spcBef>
              <a:spcPct val="0"/>
            </a:spcBef>
            <a:spcAft>
              <a:spcPct val="35000"/>
            </a:spcAft>
          </a:pPr>
          <a:r>
            <a:rPr lang="zh-CN" altLang="en-US"/>
            <a:t>地方预算</a:t>
          </a:r>
        </a:p>
      </dgm:t>
    </dgm:pt>
    <dgm:pt modelId="{3B533E93-AA45-4AC9-9CB7-4EF287AB96B6}" type="parTrans" cxnId="{BEFACF55-3281-404F-8C58-E06BA6FC563A}">
      <dgm:prSet/>
      <dgm:spPr/>
      <dgm:t>
        <a:bodyPr/>
        <a:lstStyle/>
        <a:p>
          <a:endParaRPr lang="zh-CN" altLang="en-US"/>
        </a:p>
      </dgm:t>
    </dgm:pt>
    <dgm:pt modelId="{C1E7C596-43DD-4C48-95F5-50523BA11C29}" type="sibTrans" cxnId="{BEFACF55-3281-404F-8C58-E06BA6FC563A}">
      <dgm:prSet/>
      <dgm:spPr/>
      <dgm:t>
        <a:bodyPr/>
        <a:lstStyle/>
        <a:p>
          <a:endParaRPr lang="zh-CN" altLang="en-US"/>
        </a:p>
      </dgm:t>
    </dgm:pt>
    <dgm:pt modelId="{3686A200-E478-4562-8B19-FD2DBBD557B6}">
      <dgm:prSet phldrT="[文本]" phldr="0" custT="0"/>
      <dgm:spPr/>
      <dgm:t>
        <a:bodyPr vert="horz" wrap="square"/>
        <a:lstStyle/>
        <a:p>
          <a:pPr>
            <a:lnSpc>
              <a:spcPct val="100000"/>
            </a:lnSpc>
            <a:spcBef>
              <a:spcPct val="0"/>
            </a:spcBef>
            <a:spcAft>
              <a:spcPct val="35000"/>
            </a:spcAft>
          </a:pPr>
          <a:r>
            <a:rPr lang="zh-CN" altLang="en-US"/>
            <a:t>省（自治区、直辖市）预算</a:t>
          </a:r>
        </a:p>
      </dgm:t>
    </dgm:pt>
    <dgm:pt modelId="{A2B0C03D-874D-48F0-8AEB-6735F9546654}" type="parTrans" cxnId="{5403D58B-94CD-4BC3-BD16-58A53C374BF1}">
      <dgm:prSet/>
      <dgm:spPr/>
      <dgm:t>
        <a:bodyPr/>
        <a:lstStyle/>
        <a:p>
          <a:endParaRPr lang="zh-CN" altLang="en-US"/>
        </a:p>
      </dgm:t>
    </dgm:pt>
    <dgm:pt modelId="{AFE54AA4-E896-4D7C-A98A-AA7AA56E9B8C}" type="sibTrans" cxnId="{5403D58B-94CD-4BC3-BD16-58A53C374BF1}">
      <dgm:prSet/>
      <dgm:spPr/>
      <dgm:t>
        <a:bodyPr/>
        <a:lstStyle/>
        <a:p>
          <a:endParaRPr lang="zh-CN" altLang="en-US"/>
        </a:p>
      </dgm:t>
    </dgm:pt>
    <dgm:pt modelId="{0366E399-F15A-45E4-B43B-4353C1A35D23}">
      <dgm:prSet phldr="0" custT="0"/>
      <dgm:spPr/>
      <dgm:t>
        <a:bodyPr vert="horz" wrap="square"/>
        <a:lstStyle/>
        <a:p>
          <a:pPr>
            <a:lnSpc>
              <a:spcPct val="100000"/>
            </a:lnSpc>
            <a:spcBef>
              <a:spcPct val="0"/>
            </a:spcBef>
            <a:spcAft>
              <a:spcPct val="35000"/>
            </a:spcAft>
          </a:pPr>
          <a:r>
            <a:rPr altLang="en-US"/>
            <a:t>设区的市预算</a:t>
          </a:r>
        </a:p>
      </dgm:t>
    </dgm:pt>
    <dgm:pt modelId="{6B36E0E6-8559-4B0B-8A90-4B7DD2F0ED45}" type="parTrans" cxnId="{AB4092F7-3886-4CE7-B786-26CF21E93241}">
      <dgm:prSet/>
      <dgm:spPr/>
      <dgm:t>
        <a:bodyPr/>
        <a:lstStyle/>
        <a:p>
          <a:endParaRPr lang="zh-CN" altLang="en-US"/>
        </a:p>
      </dgm:t>
    </dgm:pt>
    <dgm:pt modelId="{06AACF20-2AFD-4766-80D0-2A24DB4226C0}" type="sibTrans" cxnId="{AB4092F7-3886-4CE7-B786-26CF21E93241}">
      <dgm:prSet/>
      <dgm:spPr/>
      <dgm:t>
        <a:bodyPr/>
        <a:lstStyle/>
        <a:p>
          <a:endParaRPr lang="zh-CN" altLang="en-US"/>
        </a:p>
      </dgm:t>
    </dgm:pt>
    <dgm:pt modelId="{CD4D8753-3449-4725-A177-2E6AC0FD1389}">
      <dgm:prSet phldr="0" custT="0"/>
      <dgm:spPr/>
      <dgm:t>
        <a:bodyPr vert="horz" wrap="square"/>
        <a:lstStyle/>
        <a:p>
          <a:pPr>
            <a:lnSpc>
              <a:spcPct val="100000"/>
            </a:lnSpc>
            <a:spcBef>
              <a:spcPct val="0"/>
            </a:spcBef>
            <a:spcAft>
              <a:spcPct val="35000"/>
            </a:spcAft>
          </a:pPr>
          <a:r>
            <a:rPr altLang="en-US"/>
            <a:t>县（不设区的市、市辖区、旗）预算</a:t>
          </a:r>
        </a:p>
      </dgm:t>
    </dgm:pt>
    <dgm:pt modelId="{339721F4-6582-4F80-946F-93A1C59B7789}" type="parTrans" cxnId="{CF1E4A76-5B38-4C3A-92DB-25821755B7FF}">
      <dgm:prSet/>
      <dgm:spPr/>
      <dgm:t>
        <a:bodyPr/>
        <a:lstStyle/>
        <a:p>
          <a:endParaRPr lang="zh-CN" altLang="en-US"/>
        </a:p>
      </dgm:t>
    </dgm:pt>
    <dgm:pt modelId="{C7CDFAF3-A7EC-4A90-A1E1-C11D40F70113}" type="sibTrans" cxnId="{CF1E4A76-5B38-4C3A-92DB-25821755B7FF}">
      <dgm:prSet/>
      <dgm:spPr/>
      <dgm:t>
        <a:bodyPr/>
        <a:lstStyle/>
        <a:p>
          <a:endParaRPr lang="zh-CN" altLang="en-US"/>
        </a:p>
      </dgm:t>
    </dgm:pt>
    <dgm:pt modelId="{3176BB78-276C-444B-9D4C-159C8C1A9E00}">
      <dgm:prSet phldr="0" custT="0"/>
      <dgm:spPr/>
      <dgm:t>
        <a:bodyPr vert="horz" wrap="square"/>
        <a:lstStyle/>
        <a:p>
          <a:pPr>
            <a:lnSpc>
              <a:spcPct val="100000"/>
            </a:lnSpc>
            <a:spcBef>
              <a:spcPct val="0"/>
            </a:spcBef>
            <a:spcAft>
              <a:spcPct val="35000"/>
            </a:spcAft>
          </a:pPr>
          <a:r>
            <a:rPr altLang="en-US"/>
            <a:t>乡（民族乡、镇）预算</a:t>
          </a:r>
        </a:p>
      </dgm:t>
    </dgm:pt>
    <dgm:pt modelId="{C0DD6683-EFAA-4307-A929-86A8B1EA90DF}" type="parTrans" cxnId="{AC0DECF2-36C8-47C3-828B-7077098E00E5}">
      <dgm:prSet/>
      <dgm:spPr/>
      <dgm:t>
        <a:bodyPr/>
        <a:lstStyle/>
        <a:p>
          <a:endParaRPr lang="zh-CN" altLang="en-US"/>
        </a:p>
      </dgm:t>
    </dgm:pt>
    <dgm:pt modelId="{0481E0F5-A36B-4279-BFD2-56C02054CA43}" type="sibTrans" cxnId="{AC0DECF2-36C8-47C3-828B-7077098E00E5}">
      <dgm:prSet/>
      <dgm:spPr/>
      <dgm:t>
        <a:bodyPr/>
        <a:lstStyle/>
        <a:p>
          <a:endParaRPr lang="zh-CN" altLang="en-US"/>
        </a:p>
      </dgm:t>
    </dgm:pt>
    <dgm:pt modelId="{58A35F0A-63CD-4650-B3A1-CAB7BCAEB791}">
      <dgm:prSet phldr="0" custT="0"/>
      <dgm:spPr/>
      <dgm:t>
        <a:bodyPr vert="horz" wrap="square"/>
        <a:lstStyle/>
        <a:p>
          <a:pPr>
            <a:lnSpc>
              <a:spcPct val="100000"/>
            </a:lnSpc>
            <a:spcBef>
              <a:spcPct val="0"/>
            </a:spcBef>
            <a:spcAft>
              <a:spcPct val="35000"/>
            </a:spcAft>
          </a:pPr>
          <a:r>
            <a:rPr altLang="en-US"/>
            <a:t>自治州预算</a:t>
          </a:r>
        </a:p>
      </dgm:t>
    </dgm:pt>
    <dgm:pt modelId="{07C06D6F-BDDA-426A-A5FF-742B6C5E86FC}" type="parTrans" cxnId="{4007006D-F21F-4CC4-83E9-9919523520CD}">
      <dgm:prSet/>
      <dgm:spPr/>
      <dgm:t>
        <a:bodyPr/>
        <a:lstStyle/>
        <a:p>
          <a:endParaRPr lang="zh-CN" altLang="en-US"/>
        </a:p>
      </dgm:t>
    </dgm:pt>
    <dgm:pt modelId="{87541CC9-E3B9-45E1-A63C-D897835734BF}" type="sibTrans" cxnId="{4007006D-F21F-4CC4-83E9-9919523520CD}">
      <dgm:prSet/>
      <dgm:spPr/>
      <dgm:t>
        <a:bodyPr/>
        <a:lstStyle/>
        <a:p>
          <a:endParaRPr lang="zh-CN" altLang="en-US"/>
        </a:p>
      </dgm:t>
    </dgm:pt>
    <dgm:pt modelId="{0AD61C4C-2268-4B77-95F3-0EEE59E73081}">
      <dgm:prSet phldr="0" custT="0"/>
      <dgm:spPr/>
      <dgm:t>
        <a:bodyPr vert="horz" wrap="square"/>
        <a:lstStyle/>
        <a:p>
          <a:pPr>
            <a:lnSpc>
              <a:spcPct val="100000"/>
            </a:lnSpc>
            <a:spcBef>
              <a:spcPct val="0"/>
            </a:spcBef>
            <a:spcAft>
              <a:spcPct val="35000"/>
            </a:spcAft>
          </a:pPr>
          <a:r>
            <a:rPr altLang="en-US"/>
            <a:t>县（不设区的市、市辖区、旗）预算</a:t>
          </a:r>
        </a:p>
      </dgm:t>
    </dgm:pt>
    <dgm:pt modelId="{9499389C-03B6-44D1-A14A-C5D070FE46E4}" type="parTrans" cxnId="{160C7954-708F-4AB7-BF59-E7B3F5FB7EC4}">
      <dgm:prSet/>
      <dgm:spPr/>
      <dgm:t>
        <a:bodyPr/>
        <a:lstStyle/>
        <a:p>
          <a:endParaRPr lang="zh-CN" altLang="en-US"/>
        </a:p>
      </dgm:t>
    </dgm:pt>
    <dgm:pt modelId="{5B8B3A20-1933-4174-9C32-85EB1633E220}" type="sibTrans" cxnId="{160C7954-708F-4AB7-BF59-E7B3F5FB7EC4}">
      <dgm:prSet/>
      <dgm:spPr/>
      <dgm:t>
        <a:bodyPr/>
        <a:lstStyle/>
        <a:p>
          <a:endParaRPr lang="zh-CN" altLang="en-US"/>
        </a:p>
      </dgm:t>
    </dgm:pt>
    <dgm:pt modelId="{EE3FB25D-01F9-4629-96E7-02A81CF791BC}">
      <dgm:prSet phldr="0" custT="0"/>
      <dgm:spPr/>
      <dgm:t>
        <a:bodyPr vert="horz" wrap="square"/>
        <a:lstStyle/>
        <a:p>
          <a:pPr>
            <a:lnSpc>
              <a:spcPct val="100000"/>
            </a:lnSpc>
            <a:spcBef>
              <a:spcPct val="0"/>
            </a:spcBef>
            <a:spcAft>
              <a:spcPct val="35000"/>
            </a:spcAft>
          </a:pPr>
          <a:r>
            <a:rPr altLang="en-US"/>
            <a:t>乡（民族乡、镇）预算</a:t>
          </a:r>
        </a:p>
      </dgm:t>
    </dgm:pt>
    <dgm:pt modelId="{716CBE27-F0CB-42BA-85E7-6955C929E252}" type="parTrans" cxnId="{15932EF3-340E-4B97-92D9-99027ACD126E}">
      <dgm:prSet/>
      <dgm:spPr/>
      <dgm:t>
        <a:bodyPr/>
        <a:lstStyle/>
        <a:p>
          <a:endParaRPr lang="zh-CN" altLang="en-US"/>
        </a:p>
      </dgm:t>
    </dgm:pt>
    <dgm:pt modelId="{890529BF-D8F5-4ADF-9548-28D184800D4A}" type="sibTrans" cxnId="{15932EF3-340E-4B97-92D9-99027ACD126E}">
      <dgm:prSet/>
      <dgm:spPr/>
      <dgm:t>
        <a:bodyPr/>
        <a:lstStyle/>
        <a:p>
          <a:endParaRPr lang="zh-CN" altLang="en-US"/>
        </a:p>
      </dgm:t>
    </dgm:pt>
    <dgm:pt modelId="{32C577E3-B2E7-4F50-83DE-6F01CC88C9C5}" type="pres">
      <dgm:prSet presAssocID="{CD2C63A4-9D5D-47CE-8D74-13AD5720E5D9}" presName="hierChild1" presStyleCnt="0">
        <dgm:presLayoutVars>
          <dgm:chPref val="1"/>
          <dgm:dir/>
          <dgm:animOne val="branch"/>
          <dgm:animLvl val="lvl"/>
          <dgm:resizeHandles/>
        </dgm:presLayoutVars>
      </dgm:prSet>
      <dgm:spPr/>
      <dgm:t>
        <a:bodyPr/>
        <a:lstStyle/>
        <a:p>
          <a:endParaRPr lang="zh-CN" altLang="en-US"/>
        </a:p>
      </dgm:t>
    </dgm:pt>
    <dgm:pt modelId="{127C500C-4887-40E4-B187-5B52545DCD7D}" type="pres">
      <dgm:prSet presAssocID="{42D42628-864C-41D6-833F-2DBB342F4DB0}" presName="hierRoot1" presStyleCnt="0"/>
      <dgm:spPr/>
    </dgm:pt>
    <dgm:pt modelId="{365B431B-456E-4B1C-A19C-568423617177}" type="pres">
      <dgm:prSet presAssocID="{42D42628-864C-41D6-833F-2DBB342F4DB0}" presName="composite" presStyleCnt="0"/>
      <dgm:spPr/>
    </dgm:pt>
    <dgm:pt modelId="{5CB9CF2E-F8C1-427A-832C-73E3C9485AF5}" type="pres">
      <dgm:prSet presAssocID="{42D42628-864C-41D6-833F-2DBB342F4DB0}" presName="background" presStyleLbl="node0" presStyleIdx="0" presStyleCnt="1"/>
      <dgm:spPr/>
    </dgm:pt>
    <dgm:pt modelId="{9EA914DE-A312-4852-926F-356E365C8677}" type="pres">
      <dgm:prSet presAssocID="{42D42628-864C-41D6-833F-2DBB342F4DB0}" presName="text" presStyleLbl="fgAcc0" presStyleIdx="0" presStyleCnt="1">
        <dgm:presLayoutVars>
          <dgm:chPref val="3"/>
        </dgm:presLayoutVars>
      </dgm:prSet>
      <dgm:spPr/>
      <dgm:t>
        <a:bodyPr/>
        <a:lstStyle/>
        <a:p>
          <a:endParaRPr lang="zh-CN" altLang="en-US"/>
        </a:p>
      </dgm:t>
    </dgm:pt>
    <dgm:pt modelId="{7996B813-D5A1-416C-BFD3-D8CB23FE7818}" type="pres">
      <dgm:prSet presAssocID="{42D42628-864C-41D6-833F-2DBB342F4DB0}" presName="hierChild2" presStyleCnt="0"/>
      <dgm:spPr/>
    </dgm:pt>
    <dgm:pt modelId="{09E7BBA0-5F8D-4D96-A214-A0567596BDAF}" type="pres">
      <dgm:prSet presAssocID="{B025E324-1C01-4543-8D06-F931E0E78FF4}" presName="Name10" presStyleLbl="parChTrans1D2" presStyleIdx="0" presStyleCnt="2"/>
      <dgm:spPr/>
      <dgm:t>
        <a:bodyPr/>
        <a:lstStyle/>
        <a:p>
          <a:endParaRPr lang="zh-CN" altLang="en-US"/>
        </a:p>
      </dgm:t>
    </dgm:pt>
    <dgm:pt modelId="{8D56CC28-91EB-4D35-B97C-A0CE4C54B480}" type="pres">
      <dgm:prSet presAssocID="{1FC1C8C3-63CB-4E55-BD49-AA552B8440D8}" presName="hierRoot2" presStyleCnt="0"/>
      <dgm:spPr/>
    </dgm:pt>
    <dgm:pt modelId="{1A27D8D0-0CEA-4DF6-B14F-FEB4FC25CED3}" type="pres">
      <dgm:prSet presAssocID="{1FC1C8C3-63CB-4E55-BD49-AA552B8440D8}" presName="composite2" presStyleCnt="0"/>
      <dgm:spPr/>
    </dgm:pt>
    <dgm:pt modelId="{A34195EE-C43D-4F9B-A621-CBE3CC21780D}" type="pres">
      <dgm:prSet presAssocID="{1FC1C8C3-63CB-4E55-BD49-AA552B8440D8}" presName="background2" presStyleLbl="node2" presStyleIdx="0" presStyleCnt="2"/>
      <dgm:spPr/>
    </dgm:pt>
    <dgm:pt modelId="{0EA44707-A464-4EC8-A803-F76ACC6D424E}" type="pres">
      <dgm:prSet presAssocID="{1FC1C8C3-63CB-4E55-BD49-AA552B8440D8}" presName="text2" presStyleLbl="fgAcc2" presStyleIdx="0" presStyleCnt="2">
        <dgm:presLayoutVars>
          <dgm:chPref val="3"/>
        </dgm:presLayoutVars>
      </dgm:prSet>
      <dgm:spPr/>
      <dgm:t>
        <a:bodyPr/>
        <a:lstStyle/>
        <a:p>
          <a:endParaRPr lang="zh-CN" altLang="en-US"/>
        </a:p>
      </dgm:t>
    </dgm:pt>
    <dgm:pt modelId="{6B6A2946-5A7E-4FF4-AF36-E3D5F63CFE3D}" type="pres">
      <dgm:prSet presAssocID="{1FC1C8C3-63CB-4E55-BD49-AA552B8440D8}" presName="hierChild3" presStyleCnt="0"/>
      <dgm:spPr/>
    </dgm:pt>
    <dgm:pt modelId="{558A19F4-A64F-40E5-82A0-E8FA6D0D2F35}" type="pres">
      <dgm:prSet presAssocID="{3B533E93-AA45-4AC9-9CB7-4EF287AB96B6}" presName="Name10" presStyleLbl="parChTrans1D2" presStyleIdx="1" presStyleCnt="2"/>
      <dgm:spPr/>
      <dgm:t>
        <a:bodyPr/>
        <a:lstStyle/>
        <a:p>
          <a:endParaRPr lang="zh-CN" altLang="en-US"/>
        </a:p>
      </dgm:t>
    </dgm:pt>
    <dgm:pt modelId="{0E934F16-8941-405B-8601-29FC10B8D7A0}" type="pres">
      <dgm:prSet presAssocID="{A05D3806-5723-4FF6-989A-CFBBE505DD4B}" presName="hierRoot2" presStyleCnt="0"/>
      <dgm:spPr/>
    </dgm:pt>
    <dgm:pt modelId="{940CC847-5B2B-4831-A167-B9F242FC0F5A}" type="pres">
      <dgm:prSet presAssocID="{A05D3806-5723-4FF6-989A-CFBBE505DD4B}" presName="composite2" presStyleCnt="0"/>
      <dgm:spPr/>
    </dgm:pt>
    <dgm:pt modelId="{9BFD9D87-8C19-4DBE-8296-0309769DBFD0}" type="pres">
      <dgm:prSet presAssocID="{A05D3806-5723-4FF6-989A-CFBBE505DD4B}" presName="background2" presStyleLbl="node2" presStyleIdx="1" presStyleCnt="2"/>
      <dgm:spPr/>
    </dgm:pt>
    <dgm:pt modelId="{C9EEDAB6-9D89-4307-9A78-74562B5413C5}" type="pres">
      <dgm:prSet presAssocID="{A05D3806-5723-4FF6-989A-CFBBE505DD4B}" presName="text2" presStyleLbl="fgAcc2" presStyleIdx="1" presStyleCnt="2">
        <dgm:presLayoutVars>
          <dgm:chPref val="3"/>
        </dgm:presLayoutVars>
      </dgm:prSet>
      <dgm:spPr/>
      <dgm:t>
        <a:bodyPr/>
        <a:lstStyle/>
        <a:p>
          <a:endParaRPr lang="zh-CN" altLang="en-US"/>
        </a:p>
      </dgm:t>
    </dgm:pt>
    <dgm:pt modelId="{2D93EB03-7AEA-4FDD-B804-687235FEF6BB}" type="pres">
      <dgm:prSet presAssocID="{A05D3806-5723-4FF6-989A-CFBBE505DD4B}" presName="hierChild3" presStyleCnt="0"/>
      <dgm:spPr/>
    </dgm:pt>
    <dgm:pt modelId="{5ABD331D-7FFD-4C80-BE2C-0AA1BA2A958B}" type="pres">
      <dgm:prSet presAssocID="{A2B0C03D-874D-48F0-8AEB-6735F9546654}" presName="Name17" presStyleLbl="parChTrans1D3" presStyleIdx="0" presStyleCnt="1"/>
      <dgm:spPr/>
      <dgm:t>
        <a:bodyPr/>
        <a:lstStyle/>
        <a:p>
          <a:endParaRPr lang="zh-CN" altLang="en-US"/>
        </a:p>
      </dgm:t>
    </dgm:pt>
    <dgm:pt modelId="{EC0D7283-9032-48D9-BD18-1D30B2EE7D4A}" type="pres">
      <dgm:prSet presAssocID="{3686A200-E478-4562-8B19-FD2DBBD557B6}" presName="hierRoot3" presStyleCnt="0"/>
      <dgm:spPr/>
    </dgm:pt>
    <dgm:pt modelId="{7530B28D-EB3B-4659-B4B2-FC763E4EE3A9}" type="pres">
      <dgm:prSet presAssocID="{3686A200-E478-4562-8B19-FD2DBBD557B6}" presName="composite3" presStyleCnt="0"/>
      <dgm:spPr/>
    </dgm:pt>
    <dgm:pt modelId="{58F375AC-1231-4C6C-93B9-F66D9D654B90}" type="pres">
      <dgm:prSet presAssocID="{3686A200-E478-4562-8B19-FD2DBBD557B6}" presName="background3" presStyleLbl="node3" presStyleIdx="0" presStyleCnt="1"/>
      <dgm:spPr/>
    </dgm:pt>
    <dgm:pt modelId="{9A027F6F-98EA-4463-AEED-69DDEC77846C}" type="pres">
      <dgm:prSet presAssocID="{3686A200-E478-4562-8B19-FD2DBBD557B6}" presName="text3" presStyleLbl="fgAcc3" presStyleIdx="0" presStyleCnt="1">
        <dgm:presLayoutVars>
          <dgm:chPref val="3"/>
        </dgm:presLayoutVars>
      </dgm:prSet>
      <dgm:spPr/>
      <dgm:t>
        <a:bodyPr/>
        <a:lstStyle/>
        <a:p>
          <a:endParaRPr lang="zh-CN" altLang="en-US"/>
        </a:p>
      </dgm:t>
    </dgm:pt>
    <dgm:pt modelId="{4ACDD96A-1C81-485F-AC39-AB623D8C028B}" type="pres">
      <dgm:prSet presAssocID="{3686A200-E478-4562-8B19-FD2DBBD557B6}" presName="hierChild4" presStyleCnt="0"/>
      <dgm:spPr/>
    </dgm:pt>
    <dgm:pt modelId="{9ACD460A-4237-4572-8494-C8DB9249A81A}" type="pres">
      <dgm:prSet presAssocID="{6B36E0E6-8559-4B0B-8A90-4B7DD2F0ED45}" presName="Name23" presStyleLbl="parChTrans1D4" presStyleIdx="0" presStyleCnt="6"/>
      <dgm:spPr/>
    </dgm:pt>
    <dgm:pt modelId="{B8CC10C0-CCD8-4382-90CD-16B92A238FA9}" type="pres">
      <dgm:prSet presAssocID="{0366E399-F15A-45E4-B43B-4353C1A35D23}" presName="hierRoot4" presStyleCnt="0"/>
      <dgm:spPr/>
    </dgm:pt>
    <dgm:pt modelId="{06780DE8-A6F7-4941-A34C-221747322FEA}" type="pres">
      <dgm:prSet presAssocID="{0366E399-F15A-45E4-B43B-4353C1A35D23}" presName="composite4" presStyleCnt="0"/>
      <dgm:spPr/>
    </dgm:pt>
    <dgm:pt modelId="{397BDAEA-164A-4FD2-B065-42460F0B0763}" type="pres">
      <dgm:prSet presAssocID="{0366E399-F15A-45E4-B43B-4353C1A35D23}" presName="background4" presStyleLbl="node4" presStyleIdx="0" presStyleCnt="6"/>
      <dgm:spPr/>
    </dgm:pt>
    <dgm:pt modelId="{27B8B528-B8D6-44DD-9A1A-06A12882E2C7}" type="pres">
      <dgm:prSet presAssocID="{0366E399-F15A-45E4-B43B-4353C1A35D23}" presName="text4" presStyleLbl="fgAcc4" presStyleIdx="0" presStyleCnt="6">
        <dgm:presLayoutVars>
          <dgm:chPref val="3"/>
        </dgm:presLayoutVars>
      </dgm:prSet>
      <dgm:spPr/>
      <dgm:t>
        <a:bodyPr/>
        <a:lstStyle/>
        <a:p>
          <a:endParaRPr lang="zh-CN" altLang="en-US"/>
        </a:p>
      </dgm:t>
    </dgm:pt>
    <dgm:pt modelId="{59E59E57-035A-41CC-904E-5F1578B5CE5D}" type="pres">
      <dgm:prSet presAssocID="{0366E399-F15A-45E4-B43B-4353C1A35D23}" presName="hierChild5" presStyleCnt="0"/>
      <dgm:spPr/>
    </dgm:pt>
    <dgm:pt modelId="{0111DA89-40F5-4D2A-AD45-97C9D080E071}" type="pres">
      <dgm:prSet presAssocID="{339721F4-6582-4F80-946F-93A1C59B7789}" presName="Name23" presStyleLbl="parChTrans1D4" presStyleIdx="1" presStyleCnt="6"/>
      <dgm:spPr/>
    </dgm:pt>
    <dgm:pt modelId="{17FC191F-05F6-4EC7-AC9E-9AE7E34B005B}" type="pres">
      <dgm:prSet presAssocID="{CD4D8753-3449-4725-A177-2E6AC0FD1389}" presName="hierRoot4" presStyleCnt="0"/>
      <dgm:spPr/>
    </dgm:pt>
    <dgm:pt modelId="{B5E8D03A-65C4-4526-84DA-B13BDB3EDB92}" type="pres">
      <dgm:prSet presAssocID="{CD4D8753-3449-4725-A177-2E6AC0FD1389}" presName="composite4" presStyleCnt="0"/>
      <dgm:spPr/>
    </dgm:pt>
    <dgm:pt modelId="{271AD14E-3B2B-4FFC-BC46-AB1BC488A443}" type="pres">
      <dgm:prSet presAssocID="{CD4D8753-3449-4725-A177-2E6AC0FD1389}" presName="background4" presStyleLbl="node4" presStyleIdx="1" presStyleCnt="6"/>
      <dgm:spPr/>
    </dgm:pt>
    <dgm:pt modelId="{6EC53B46-675C-4660-AFF0-B1202A8704B7}" type="pres">
      <dgm:prSet presAssocID="{CD4D8753-3449-4725-A177-2E6AC0FD1389}" presName="text4" presStyleLbl="fgAcc4" presStyleIdx="1" presStyleCnt="6">
        <dgm:presLayoutVars>
          <dgm:chPref val="3"/>
        </dgm:presLayoutVars>
      </dgm:prSet>
      <dgm:spPr/>
      <dgm:t>
        <a:bodyPr/>
        <a:lstStyle/>
        <a:p>
          <a:endParaRPr lang="zh-CN" altLang="en-US"/>
        </a:p>
      </dgm:t>
    </dgm:pt>
    <dgm:pt modelId="{78A17A83-A0A3-4025-9880-6BE49A95EA00}" type="pres">
      <dgm:prSet presAssocID="{CD4D8753-3449-4725-A177-2E6AC0FD1389}" presName="hierChild5" presStyleCnt="0"/>
      <dgm:spPr/>
    </dgm:pt>
    <dgm:pt modelId="{6C4340A4-AF7A-4E97-9FFB-4D7E6CB09314}" type="pres">
      <dgm:prSet presAssocID="{C0DD6683-EFAA-4307-A929-86A8B1EA90DF}" presName="Name23" presStyleLbl="parChTrans1D4" presStyleIdx="2" presStyleCnt="6"/>
      <dgm:spPr/>
    </dgm:pt>
    <dgm:pt modelId="{8FCECD7F-9FAD-434C-BE4F-4289068FC9BE}" type="pres">
      <dgm:prSet presAssocID="{3176BB78-276C-444B-9D4C-159C8C1A9E00}" presName="hierRoot4" presStyleCnt="0"/>
      <dgm:spPr/>
    </dgm:pt>
    <dgm:pt modelId="{D9472707-B81C-453D-873F-422187F44D0C}" type="pres">
      <dgm:prSet presAssocID="{3176BB78-276C-444B-9D4C-159C8C1A9E00}" presName="composite4" presStyleCnt="0"/>
      <dgm:spPr/>
    </dgm:pt>
    <dgm:pt modelId="{142548C0-1EA8-4514-93E2-3537E418A849}" type="pres">
      <dgm:prSet presAssocID="{3176BB78-276C-444B-9D4C-159C8C1A9E00}" presName="background4" presStyleLbl="node4" presStyleIdx="2" presStyleCnt="6"/>
      <dgm:spPr/>
    </dgm:pt>
    <dgm:pt modelId="{9BFA6067-3DE4-4FBE-B23A-0A06C2E4A069}" type="pres">
      <dgm:prSet presAssocID="{3176BB78-276C-444B-9D4C-159C8C1A9E00}" presName="text4" presStyleLbl="fgAcc4" presStyleIdx="2" presStyleCnt="6">
        <dgm:presLayoutVars>
          <dgm:chPref val="3"/>
        </dgm:presLayoutVars>
      </dgm:prSet>
      <dgm:spPr/>
      <dgm:t>
        <a:bodyPr/>
        <a:lstStyle/>
        <a:p>
          <a:endParaRPr lang="zh-CN" altLang="en-US"/>
        </a:p>
      </dgm:t>
    </dgm:pt>
    <dgm:pt modelId="{A0CD46CF-25AE-4263-815B-53CAE869A9E8}" type="pres">
      <dgm:prSet presAssocID="{3176BB78-276C-444B-9D4C-159C8C1A9E00}" presName="hierChild5" presStyleCnt="0"/>
      <dgm:spPr/>
    </dgm:pt>
    <dgm:pt modelId="{F9C8443D-6177-406D-B846-9F5BB8D3CDC1}" type="pres">
      <dgm:prSet presAssocID="{07C06D6F-BDDA-426A-A5FF-742B6C5E86FC}" presName="Name23" presStyleLbl="parChTrans1D4" presStyleIdx="3" presStyleCnt="6"/>
      <dgm:spPr/>
    </dgm:pt>
    <dgm:pt modelId="{54990961-CAEF-4E03-9821-579FB807A366}" type="pres">
      <dgm:prSet presAssocID="{58A35F0A-63CD-4650-B3A1-CAB7BCAEB791}" presName="hierRoot4" presStyleCnt="0"/>
      <dgm:spPr/>
    </dgm:pt>
    <dgm:pt modelId="{8AF8D6A1-EE8A-4A2D-8C39-12A64BB295D3}" type="pres">
      <dgm:prSet presAssocID="{58A35F0A-63CD-4650-B3A1-CAB7BCAEB791}" presName="composite4" presStyleCnt="0"/>
      <dgm:spPr/>
    </dgm:pt>
    <dgm:pt modelId="{B68D6329-9C3A-4CF2-9945-423884332A1C}" type="pres">
      <dgm:prSet presAssocID="{58A35F0A-63CD-4650-B3A1-CAB7BCAEB791}" presName="background4" presStyleLbl="node4" presStyleIdx="3" presStyleCnt="6"/>
      <dgm:spPr/>
    </dgm:pt>
    <dgm:pt modelId="{09516EA5-6AF0-43D5-89D9-B838562D6F1C}" type="pres">
      <dgm:prSet presAssocID="{58A35F0A-63CD-4650-B3A1-CAB7BCAEB791}" presName="text4" presStyleLbl="fgAcc4" presStyleIdx="3" presStyleCnt="6">
        <dgm:presLayoutVars>
          <dgm:chPref val="3"/>
        </dgm:presLayoutVars>
      </dgm:prSet>
      <dgm:spPr/>
      <dgm:t>
        <a:bodyPr/>
        <a:lstStyle/>
        <a:p>
          <a:endParaRPr lang="zh-CN" altLang="en-US"/>
        </a:p>
      </dgm:t>
    </dgm:pt>
    <dgm:pt modelId="{ABA868AD-0920-435B-913E-89F9B99B5E27}" type="pres">
      <dgm:prSet presAssocID="{58A35F0A-63CD-4650-B3A1-CAB7BCAEB791}" presName="hierChild5" presStyleCnt="0"/>
      <dgm:spPr/>
    </dgm:pt>
    <dgm:pt modelId="{A4042B38-F673-4FE7-BB65-FF71A6A6501F}" type="pres">
      <dgm:prSet presAssocID="{9499389C-03B6-44D1-A14A-C5D070FE46E4}" presName="Name23" presStyleLbl="parChTrans1D4" presStyleIdx="4" presStyleCnt="6"/>
      <dgm:spPr/>
    </dgm:pt>
    <dgm:pt modelId="{0BE9721E-1A43-4826-B84E-CCDF2CD8DD79}" type="pres">
      <dgm:prSet presAssocID="{0AD61C4C-2268-4B77-95F3-0EEE59E73081}" presName="hierRoot4" presStyleCnt="0"/>
      <dgm:spPr/>
    </dgm:pt>
    <dgm:pt modelId="{6EB28639-D059-4F3B-9441-2917D078F6C1}" type="pres">
      <dgm:prSet presAssocID="{0AD61C4C-2268-4B77-95F3-0EEE59E73081}" presName="composite4" presStyleCnt="0"/>
      <dgm:spPr/>
    </dgm:pt>
    <dgm:pt modelId="{C28A5DC6-1B32-4E14-96D6-268B29C60D3D}" type="pres">
      <dgm:prSet presAssocID="{0AD61C4C-2268-4B77-95F3-0EEE59E73081}" presName="background4" presStyleLbl="node4" presStyleIdx="4" presStyleCnt="6"/>
      <dgm:spPr/>
    </dgm:pt>
    <dgm:pt modelId="{C150C838-B22B-4522-A2DC-0EDA782B11C6}" type="pres">
      <dgm:prSet presAssocID="{0AD61C4C-2268-4B77-95F3-0EEE59E73081}" presName="text4" presStyleLbl="fgAcc4" presStyleIdx="4" presStyleCnt="6">
        <dgm:presLayoutVars>
          <dgm:chPref val="3"/>
        </dgm:presLayoutVars>
      </dgm:prSet>
      <dgm:spPr/>
      <dgm:t>
        <a:bodyPr/>
        <a:lstStyle/>
        <a:p>
          <a:endParaRPr lang="zh-CN" altLang="en-US"/>
        </a:p>
      </dgm:t>
    </dgm:pt>
    <dgm:pt modelId="{DAE3F7CC-2C71-4090-8BC9-EF75C3B9DBFA}" type="pres">
      <dgm:prSet presAssocID="{0AD61C4C-2268-4B77-95F3-0EEE59E73081}" presName="hierChild5" presStyleCnt="0"/>
      <dgm:spPr/>
    </dgm:pt>
    <dgm:pt modelId="{9841937A-5067-40B4-BC0B-F83CD3CBD558}" type="pres">
      <dgm:prSet presAssocID="{716CBE27-F0CB-42BA-85E7-6955C929E252}" presName="Name23" presStyleLbl="parChTrans1D4" presStyleIdx="5" presStyleCnt="6"/>
      <dgm:spPr/>
    </dgm:pt>
    <dgm:pt modelId="{8B0C7FA2-90AF-47D9-A914-50166B96ADEA}" type="pres">
      <dgm:prSet presAssocID="{EE3FB25D-01F9-4629-96E7-02A81CF791BC}" presName="hierRoot4" presStyleCnt="0"/>
      <dgm:spPr/>
    </dgm:pt>
    <dgm:pt modelId="{C8B1CF6A-97B7-4669-BE36-F6BD6695C807}" type="pres">
      <dgm:prSet presAssocID="{EE3FB25D-01F9-4629-96E7-02A81CF791BC}" presName="composite4" presStyleCnt="0"/>
      <dgm:spPr/>
    </dgm:pt>
    <dgm:pt modelId="{82E4CC84-8A4E-44D3-AAD5-E0654C8520A1}" type="pres">
      <dgm:prSet presAssocID="{EE3FB25D-01F9-4629-96E7-02A81CF791BC}" presName="background4" presStyleLbl="node4" presStyleIdx="5" presStyleCnt="6"/>
      <dgm:spPr/>
    </dgm:pt>
    <dgm:pt modelId="{D9AF8ED2-B9B7-4CF1-A9A2-E903A4F44885}" type="pres">
      <dgm:prSet presAssocID="{EE3FB25D-01F9-4629-96E7-02A81CF791BC}" presName="text4" presStyleLbl="fgAcc4" presStyleIdx="5" presStyleCnt="6">
        <dgm:presLayoutVars>
          <dgm:chPref val="3"/>
        </dgm:presLayoutVars>
      </dgm:prSet>
      <dgm:spPr/>
      <dgm:t>
        <a:bodyPr/>
        <a:lstStyle/>
        <a:p>
          <a:endParaRPr lang="zh-CN" altLang="en-US"/>
        </a:p>
      </dgm:t>
    </dgm:pt>
    <dgm:pt modelId="{5D0A9873-EE2B-48BA-931A-3394B829EEF0}" type="pres">
      <dgm:prSet presAssocID="{EE3FB25D-01F9-4629-96E7-02A81CF791BC}" presName="hierChild5" presStyleCnt="0"/>
      <dgm:spPr/>
    </dgm:pt>
  </dgm:ptLst>
  <dgm:cxnLst>
    <dgm:cxn modelId="{AB4092F7-3886-4CE7-B786-26CF21E93241}" srcId="{3686A200-E478-4562-8B19-FD2DBBD557B6}" destId="{0366E399-F15A-45E4-B43B-4353C1A35D23}" srcOrd="0" destOrd="0" parTransId="{6B36E0E6-8559-4B0B-8A90-4B7DD2F0ED45}" sibTransId="{06AACF20-2AFD-4766-80D0-2A24DB4226C0}"/>
    <dgm:cxn modelId="{B46556F0-ABE6-4EA4-AB56-4B480C43D8BC}" type="presOf" srcId="{0366E399-F15A-45E4-B43B-4353C1A35D23}" destId="{27B8B528-B8D6-44DD-9A1A-06A12882E2C7}" srcOrd="0" destOrd="0" presId="urn:microsoft.com/office/officeart/2005/8/layout/hierarchy1#1"/>
    <dgm:cxn modelId="{160C7954-708F-4AB7-BF59-E7B3F5FB7EC4}" srcId="{58A35F0A-63CD-4650-B3A1-CAB7BCAEB791}" destId="{0AD61C4C-2268-4B77-95F3-0EEE59E73081}" srcOrd="0" destOrd="0" parTransId="{9499389C-03B6-44D1-A14A-C5D070FE46E4}" sibTransId="{5B8B3A20-1933-4174-9C32-85EB1633E220}"/>
    <dgm:cxn modelId="{06FF9B64-DE8E-47C5-B002-FD7B1E2BC8A8}" type="presOf" srcId="{A05D3806-5723-4FF6-989A-CFBBE505DD4B}" destId="{C9EEDAB6-9D89-4307-9A78-74562B5413C5}" srcOrd="0" destOrd="0" presId="urn:microsoft.com/office/officeart/2005/8/layout/hierarchy1#1"/>
    <dgm:cxn modelId="{EDA2434B-79CB-43F7-AE0B-8243316DDB99}" type="presOf" srcId="{1FC1C8C3-63CB-4E55-BD49-AA552B8440D8}" destId="{0EA44707-A464-4EC8-A803-F76ACC6D424E}" srcOrd="0" destOrd="0" presId="urn:microsoft.com/office/officeart/2005/8/layout/hierarchy1#1"/>
    <dgm:cxn modelId="{166FFF7C-338F-4DBE-BF11-8D289FA8F3F9}" type="presOf" srcId="{339721F4-6582-4F80-946F-93A1C59B7789}" destId="{0111DA89-40F5-4D2A-AD45-97C9D080E071}" srcOrd="0" destOrd="0" presId="urn:microsoft.com/office/officeart/2005/8/layout/hierarchy1#1"/>
    <dgm:cxn modelId="{40A08F05-1D79-4391-AD8A-8F64055E53AC}" type="presOf" srcId="{6B36E0E6-8559-4B0B-8A90-4B7DD2F0ED45}" destId="{9ACD460A-4237-4572-8494-C8DB9249A81A}" srcOrd="0" destOrd="0" presId="urn:microsoft.com/office/officeart/2005/8/layout/hierarchy1#1"/>
    <dgm:cxn modelId="{442897B2-13EE-4BE2-AD3F-A1D415C94AFF}" type="presOf" srcId="{42D42628-864C-41D6-833F-2DBB342F4DB0}" destId="{9EA914DE-A312-4852-926F-356E365C8677}" srcOrd="0" destOrd="0" presId="urn:microsoft.com/office/officeart/2005/8/layout/hierarchy1#1"/>
    <dgm:cxn modelId="{59A91593-7439-4351-81E1-DF0F862EA5B6}" type="presOf" srcId="{CD2C63A4-9D5D-47CE-8D74-13AD5720E5D9}" destId="{32C577E3-B2E7-4F50-83DE-6F01CC88C9C5}" srcOrd="0" destOrd="0" presId="urn:microsoft.com/office/officeart/2005/8/layout/hierarchy1#1"/>
    <dgm:cxn modelId="{6BF798B5-0B9B-477F-81DB-23DDE9F08559}" type="presOf" srcId="{CD4D8753-3449-4725-A177-2E6AC0FD1389}" destId="{6EC53B46-675C-4660-AFF0-B1202A8704B7}" srcOrd="0" destOrd="0" presId="urn:microsoft.com/office/officeart/2005/8/layout/hierarchy1#1"/>
    <dgm:cxn modelId="{15932EF3-340E-4B97-92D9-99027ACD126E}" srcId="{0AD61C4C-2268-4B77-95F3-0EEE59E73081}" destId="{EE3FB25D-01F9-4629-96E7-02A81CF791BC}" srcOrd="0" destOrd="0" parTransId="{716CBE27-F0CB-42BA-85E7-6955C929E252}" sibTransId="{890529BF-D8F5-4ADF-9548-28D184800D4A}"/>
    <dgm:cxn modelId="{10988053-5CE3-493C-9D3D-247492F98705}" type="presOf" srcId="{3686A200-E478-4562-8B19-FD2DBBD557B6}" destId="{9A027F6F-98EA-4463-AEED-69DDEC77846C}" srcOrd="0" destOrd="0" presId="urn:microsoft.com/office/officeart/2005/8/layout/hierarchy1#1"/>
    <dgm:cxn modelId="{A554F181-4E60-4E54-85F8-AD970A2350D8}" type="presOf" srcId="{9499389C-03B6-44D1-A14A-C5D070FE46E4}" destId="{A4042B38-F673-4FE7-BB65-FF71A6A6501F}" srcOrd="0" destOrd="0" presId="urn:microsoft.com/office/officeart/2005/8/layout/hierarchy1#1"/>
    <dgm:cxn modelId="{950BF626-C192-461F-862A-95913422B151}" srcId="{42D42628-864C-41D6-833F-2DBB342F4DB0}" destId="{1FC1C8C3-63CB-4E55-BD49-AA552B8440D8}" srcOrd="0" destOrd="0" parTransId="{B025E324-1C01-4543-8D06-F931E0E78FF4}" sibTransId="{588AC07E-4185-4602-8798-37B6E219CC88}"/>
    <dgm:cxn modelId="{64523C0A-0050-4C3F-88C8-817878BF9D78}" type="presOf" srcId="{3176BB78-276C-444B-9D4C-159C8C1A9E00}" destId="{9BFA6067-3DE4-4FBE-B23A-0A06C2E4A069}" srcOrd="0" destOrd="0" presId="urn:microsoft.com/office/officeart/2005/8/layout/hierarchy1#1"/>
    <dgm:cxn modelId="{BEFACF55-3281-404F-8C58-E06BA6FC563A}" srcId="{42D42628-864C-41D6-833F-2DBB342F4DB0}" destId="{A05D3806-5723-4FF6-989A-CFBBE505DD4B}" srcOrd="1" destOrd="0" parTransId="{3B533E93-AA45-4AC9-9CB7-4EF287AB96B6}" sibTransId="{C1E7C596-43DD-4C48-95F5-50523BA11C29}"/>
    <dgm:cxn modelId="{0C1622BB-7571-4794-A477-6BEA55D0CD45}" type="presOf" srcId="{0AD61C4C-2268-4B77-95F3-0EEE59E73081}" destId="{C150C838-B22B-4522-A2DC-0EDA782B11C6}" srcOrd="0" destOrd="0" presId="urn:microsoft.com/office/officeart/2005/8/layout/hierarchy1#1"/>
    <dgm:cxn modelId="{4007006D-F21F-4CC4-83E9-9919523520CD}" srcId="{3686A200-E478-4562-8B19-FD2DBBD557B6}" destId="{58A35F0A-63CD-4650-B3A1-CAB7BCAEB791}" srcOrd="1" destOrd="0" parTransId="{07C06D6F-BDDA-426A-A5FF-742B6C5E86FC}" sibTransId="{87541CC9-E3B9-45E1-A63C-D897835734BF}"/>
    <dgm:cxn modelId="{1ECABF8A-F314-4843-B69A-A55FF74B2DA1}" srcId="{CD2C63A4-9D5D-47CE-8D74-13AD5720E5D9}" destId="{42D42628-864C-41D6-833F-2DBB342F4DB0}" srcOrd="0" destOrd="0" parTransId="{C7195306-E1B1-4ECE-8382-424ACA226556}" sibTransId="{33D8AA3E-DAD3-412E-80E1-09AFD3B5EAF9}"/>
    <dgm:cxn modelId="{17E590A0-AA2B-4F53-AFD9-92B085FF1AE4}" type="presOf" srcId="{EE3FB25D-01F9-4629-96E7-02A81CF791BC}" destId="{D9AF8ED2-B9B7-4CF1-A9A2-E903A4F44885}" srcOrd="0" destOrd="0" presId="urn:microsoft.com/office/officeart/2005/8/layout/hierarchy1#1"/>
    <dgm:cxn modelId="{6B6B1892-489A-4D0C-9971-593C64F5DEF3}" type="presOf" srcId="{07C06D6F-BDDA-426A-A5FF-742B6C5E86FC}" destId="{F9C8443D-6177-406D-B846-9F5BB8D3CDC1}" srcOrd="0" destOrd="0" presId="urn:microsoft.com/office/officeart/2005/8/layout/hierarchy1#1"/>
    <dgm:cxn modelId="{D12D9AA8-142D-4B14-992D-0478ABBE4CE6}" type="presOf" srcId="{58A35F0A-63CD-4650-B3A1-CAB7BCAEB791}" destId="{09516EA5-6AF0-43D5-89D9-B838562D6F1C}" srcOrd="0" destOrd="0" presId="urn:microsoft.com/office/officeart/2005/8/layout/hierarchy1#1"/>
    <dgm:cxn modelId="{EFF7AE18-EDF6-4E11-826D-87573D6EE81E}" type="presOf" srcId="{B025E324-1C01-4543-8D06-F931E0E78FF4}" destId="{09E7BBA0-5F8D-4D96-A214-A0567596BDAF}" srcOrd="0" destOrd="0" presId="urn:microsoft.com/office/officeart/2005/8/layout/hierarchy1#1"/>
    <dgm:cxn modelId="{CF1E4A76-5B38-4C3A-92DB-25821755B7FF}" srcId="{0366E399-F15A-45E4-B43B-4353C1A35D23}" destId="{CD4D8753-3449-4725-A177-2E6AC0FD1389}" srcOrd="0" destOrd="0" parTransId="{339721F4-6582-4F80-946F-93A1C59B7789}" sibTransId="{C7CDFAF3-A7EC-4A90-A1E1-C11D40F70113}"/>
    <dgm:cxn modelId="{E469FFD4-4BD9-46CA-BB3A-060A6AAA9DAC}" type="presOf" srcId="{716CBE27-F0CB-42BA-85E7-6955C929E252}" destId="{9841937A-5067-40B4-BC0B-F83CD3CBD558}" srcOrd="0" destOrd="0" presId="urn:microsoft.com/office/officeart/2005/8/layout/hierarchy1#1"/>
    <dgm:cxn modelId="{18C03C12-1344-459C-9B37-7F3936BCF2A2}" type="presOf" srcId="{A2B0C03D-874D-48F0-8AEB-6735F9546654}" destId="{5ABD331D-7FFD-4C80-BE2C-0AA1BA2A958B}" srcOrd="0" destOrd="0" presId="urn:microsoft.com/office/officeart/2005/8/layout/hierarchy1#1"/>
    <dgm:cxn modelId="{92DC9B0B-3CC9-421E-A9EC-5FA698BC52FC}" type="presOf" srcId="{C0DD6683-EFAA-4307-A929-86A8B1EA90DF}" destId="{6C4340A4-AF7A-4E97-9FFB-4D7E6CB09314}" srcOrd="0" destOrd="0" presId="urn:microsoft.com/office/officeart/2005/8/layout/hierarchy1#1"/>
    <dgm:cxn modelId="{5403D58B-94CD-4BC3-BD16-58A53C374BF1}" srcId="{A05D3806-5723-4FF6-989A-CFBBE505DD4B}" destId="{3686A200-E478-4562-8B19-FD2DBBD557B6}" srcOrd="0" destOrd="0" parTransId="{A2B0C03D-874D-48F0-8AEB-6735F9546654}" sibTransId="{AFE54AA4-E896-4D7C-A98A-AA7AA56E9B8C}"/>
    <dgm:cxn modelId="{F37C712A-DBD6-4F1F-8C4C-19D622E0F0F0}" type="presOf" srcId="{3B533E93-AA45-4AC9-9CB7-4EF287AB96B6}" destId="{558A19F4-A64F-40E5-82A0-E8FA6D0D2F35}" srcOrd="0" destOrd="0" presId="urn:microsoft.com/office/officeart/2005/8/layout/hierarchy1#1"/>
    <dgm:cxn modelId="{AC0DECF2-36C8-47C3-828B-7077098E00E5}" srcId="{CD4D8753-3449-4725-A177-2E6AC0FD1389}" destId="{3176BB78-276C-444B-9D4C-159C8C1A9E00}" srcOrd="0" destOrd="0" parTransId="{C0DD6683-EFAA-4307-A929-86A8B1EA90DF}" sibTransId="{0481E0F5-A36B-4279-BFD2-56C02054CA43}"/>
    <dgm:cxn modelId="{5C52BC1A-11FC-49CD-98CE-713C3BA61DF6}" type="presParOf" srcId="{32C577E3-B2E7-4F50-83DE-6F01CC88C9C5}" destId="{127C500C-4887-40E4-B187-5B52545DCD7D}" srcOrd="0" destOrd="0" presId="urn:microsoft.com/office/officeart/2005/8/layout/hierarchy1#1"/>
    <dgm:cxn modelId="{4C0519E5-9B89-4B50-8549-CDAE39F4BEC6}" type="presParOf" srcId="{127C500C-4887-40E4-B187-5B52545DCD7D}" destId="{365B431B-456E-4B1C-A19C-568423617177}" srcOrd="0" destOrd="0" presId="urn:microsoft.com/office/officeart/2005/8/layout/hierarchy1#1"/>
    <dgm:cxn modelId="{AF376A74-FAD6-4454-975F-066C365496BE}" type="presParOf" srcId="{365B431B-456E-4B1C-A19C-568423617177}" destId="{5CB9CF2E-F8C1-427A-832C-73E3C9485AF5}" srcOrd="0" destOrd="0" presId="urn:microsoft.com/office/officeart/2005/8/layout/hierarchy1#1"/>
    <dgm:cxn modelId="{3C8F9953-85A3-458E-A23B-641E2CF5A16C}" type="presParOf" srcId="{365B431B-456E-4B1C-A19C-568423617177}" destId="{9EA914DE-A312-4852-926F-356E365C8677}" srcOrd="1" destOrd="0" presId="urn:microsoft.com/office/officeart/2005/8/layout/hierarchy1#1"/>
    <dgm:cxn modelId="{A2731F40-3779-4BD0-A9A1-2D3439C650BB}" type="presParOf" srcId="{127C500C-4887-40E4-B187-5B52545DCD7D}" destId="{7996B813-D5A1-416C-BFD3-D8CB23FE7818}" srcOrd="1" destOrd="0" presId="urn:microsoft.com/office/officeart/2005/8/layout/hierarchy1#1"/>
    <dgm:cxn modelId="{82297D7D-EADB-4E3E-B5E7-538DB09D627D}" type="presParOf" srcId="{7996B813-D5A1-416C-BFD3-D8CB23FE7818}" destId="{09E7BBA0-5F8D-4D96-A214-A0567596BDAF}" srcOrd="0" destOrd="0" presId="urn:microsoft.com/office/officeart/2005/8/layout/hierarchy1#1"/>
    <dgm:cxn modelId="{86288007-A8CD-42D2-8A16-438E91B07CF2}" type="presParOf" srcId="{7996B813-D5A1-416C-BFD3-D8CB23FE7818}" destId="{8D56CC28-91EB-4D35-B97C-A0CE4C54B480}" srcOrd="1" destOrd="0" presId="urn:microsoft.com/office/officeart/2005/8/layout/hierarchy1#1"/>
    <dgm:cxn modelId="{D3BDAF71-770A-4457-AF3D-4729998D1239}" type="presParOf" srcId="{8D56CC28-91EB-4D35-B97C-A0CE4C54B480}" destId="{1A27D8D0-0CEA-4DF6-B14F-FEB4FC25CED3}" srcOrd="0" destOrd="0" presId="urn:microsoft.com/office/officeart/2005/8/layout/hierarchy1#1"/>
    <dgm:cxn modelId="{08F22305-4784-40DD-8990-DB1ED2FEF13D}" type="presParOf" srcId="{1A27D8D0-0CEA-4DF6-B14F-FEB4FC25CED3}" destId="{A34195EE-C43D-4F9B-A621-CBE3CC21780D}" srcOrd="0" destOrd="0" presId="urn:microsoft.com/office/officeart/2005/8/layout/hierarchy1#1"/>
    <dgm:cxn modelId="{F58203C9-B6C3-42B3-BEC2-A4C4492A9FC1}" type="presParOf" srcId="{1A27D8D0-0CEA-4DF6-B14F-FEB4FC25CED3}" destId="{0EA44707-A464-4EC8-A803-F76ACC6D424E}" srcOrd="1" destOrd="0" presId="urn:microsoft.com/office/officeart/2005/8/layout/hierarchy1#1"/>
    <dgm:cxn modelId="{E7C38FE3-DD59-4FBB-9CFA-3188747F0F46}" type="presParOf" srcId="{8D56CC28-91EB-4D35-B97C-A0CE4C54B480}" destId="{6B6A2946-5A7E-4FF4-AF36-E3D5F63CFE3D}" srcOrd="1" destOrd="0" presId="urn:microsoft.com/office/officeart/2005/8/layout/hierarchy1#1"/>
    <dgm:cxn modelId="{45909320-8CFF-43AD-97B5-6F1C6154A1C8}" type="presParOf" srcId="{7996B813-D5A1-416C-BFD3-D8CB23FE7818}" destId="{558A19F4-A64F-40E5-82A0-E8FA6D0D2F35}" srcOrd="2" destOrd="0" presId="urn:microsoft.com/office/officeart/2005/8/layout/hierarchy1#1"/>
    <dgm:cxn modelId="{6BB39770-C72D-4082-9F75-AEDC37C01731}" type="presParOf" srcId="{7996B813-D5A1-416C-BFD3-D8CB23FE7818}" destId="{0E934F16-8941-405B-8601-29FC10B8D7A0}" srcOrd="3" destOrd="0" presId="urn:microsoft.com/office/officeart/2005/8/layout/hierarchy1#1"/>
    <dgm:cxn modelId="{682C06E2-FE0B-450F-B3EE-3FCCE2BDB9F5}" type="presParOf" srcId="{0E934F16-8941-405B-8601-29FC10B8D7A0}" destId="{940CC847-5B2B-4831-A167-B9F242FC0F5A}" srcOrd="0" destOrd="0" presId="urn:microsoft.com/office/officeart/2005/8/layout/hierarchy1#1"/>
    <dgm:cxn modelId="{4A816F8E-A20E-4C94-8F6B-12204A71668E}" type="presParOf" srcId="{940CC847-5B2B-4831-A167-B9F242FC0F5A}" destId="{9BFD9D87-8C19-4DBE-8296-0309769DBFD0}" srcOrd="0" destOrd="0" presId="urn:microsoft.com/office/officeart/2005/8/layout/hierarchy1#1"/>
    <dgm:cxn modelId="{246EBCD5-E8CD-434A-B9C4-ED7C7A11A035}" type="presParOf" srcId="{940CC847-5B2B-4831-A167-B9F242FC0F5A}" destId="{C9EEDAB6-9D89-4307-9A78-74562B5413C5}" srcOrd="1" destOrd="0" presId="urn:microsoft.com/office/officeart/2005/8/layout/hierarchy1#1"/>
    <dgm:cxn modelId="{716DB2AF-2BE3-43C1-9CD5-395291257EBF}" type="presParOf" srcId="{0E934F16-8941-405B-8601-29FC10B8D7A0}" destId="{2D93EB03-7AEA-4FDD-B804-687235FEF6BB}" srcOrd="1" destOrd="0" presId="urn:microsoft.com/office/officeart/2005/8/layout/hierarchy1#1"/>
    <dgm:cxn modelId="{A10EA0EE-38C6-42E5-A22A-5CA63BA9DD18}" type="presParOf" srcId="{2D93EB03-7AEA-4FDD-B804-687235FEF6BB}" destId="{5ABD331D-7FFD-4C80-BE2C-0AA1BA2A958B}" srcOrd="0" destOrd="0" presId="urn:microsoft.com/office/officeart/2005/8/layout/hierarchy1#1"/>
    <dgm:cxn modelId="{CF799584-4ED6-464D-B8D0-E503C23EA16E}" type="presParOf" srcId="{2D93EB03-7AEA-4FDD-B804-687235FEF6BB}" destId="{EC0D7283-9032-48D9-BD18-1D30B2EE7D4A}" srcOrd="1" destOrd="0" presId="urn:microsoft.com/office/officeart/2005/8/layout/hierarchy1#1"/>
    <dgm:cxn modelId="{888DDD2F-EB53-422D-86AA-3422399131F5}" type="presParOf" srcId="{EC0D7283-9032-48D9-BD18-1D30B2EE7D4A}" destId="{7530B28D-EB3B-4659-B4B2-FC763E4EE3A9}" srcOrd="0" destOrd="0" presId="urn:microsoft.com/office/officeart/2005/8/layout/hierarchy1#1"/>
    <dgm:cxn modelId="{0ED2D80F-C2C3-427A-BE9D-AE2BB2784652}" type="presParOf" srcId="{7530B28D-EB3B-4659-B4B2-FC763E4EE3A9}" destId="{58F375AC-1231-4C6C-93B9-F66D9D654B90}" srcOrd="0" destOrd="0" presId="urn:microsoft.com/office/officeart/2005/8/layout/hierarchy1#1"/>
    <dgm:cxn modelId="{FAE6428B-5676-48D0-BB9B-0D06511D21C2}" type="presParOf" srcId="{7530B28D-EB3B-4659-B4B2-FC763E4EE3A9}" destId="{9A027F6F-98EA-4463-AEED-69DDEC77846C}" srcOrd="1" destOrd="0" presId="urn:microsoft.com/office/officeart/2005/8/layout/hierarchy1#1"/>
    <dgm:cxn modelId="{4E6B2576-7013-4DC6-8CC9-052D8B85BD93}" type="presParOf" srcId="{EC0D7283-9032-48D9-BD18-1D30B2EE7D4A}" destId="{4ACDD96A-1C81-485F-AC39-AB623D8C028B}" srcOrd="1" destOrd="0" presId="urn:microsoft.com/office/officeart/2005/8/layout/hierarchy1#1"/>
    <dgm:cxn modelId="{4F6C7C10-FBFB-4774-995B-CF18CD76ADD5}" type="presParOf" srcId="{4ACDD96A-1C81-485F-AC39-AB623D8C028B}" destId="{9ACD460A-4237-4572-8494-C8DB9249A81A}" srcOrd="0" destOrd="0" presId="urn:microsoft.com/office/officeart/2005/8/layout/hierarchy1#1"/>
    <dgm:cxn modelId="{4454A852-5C9C-467A-8252-B71360C5639E}" type="presParOf" srcId="{4ACDD96A-1C81-485F-AC39-AB623D8C028B}" destId="{B8CC10C0-CCD8-4382-90CD-16B92A238FA9}" srcOrd="1" destOrd="0" presId="urn:microsoft.com/office/officeart/2005/8/layout/hierarchy1#1"/>
    <dgm:cxn modelId="{76F53C21-FBB6-4AF9-A6B0-AD7F3C3A614C}" type="presParOf" srcId="{B8CC10C0-CCD8-4382-90CD-16B92A238FA9}" destId="{06780DE8-A6F7-4941-A34C-221747322FEA}" srcOrd="0" destOrd="0" presId="urn:microsoft.com/office/officeart/2005/8/layout/hierarchy1#1"/>
    <dgm:cxn modelId="{6DFC85F3-3A6D-4B28-8187-BD0CF184E705}" type="presParOf" srcId="{06780DE8-A6F7-4941-A34C-221747322FEA}" destId="{397BDAEA-164A-4FD2-B065-42460F0B0763}" srcOrd="0" destOrd="0" presId="urn:microsoft.com/office/officeart/2005/8/layout/hierarchy1#1"/>
    <dgm:cxn modelId="{DBDFBEB4-C5E0-4925-A6DA-A6FF34C486BA}" type="presParOf" srcId="{06780DE8-A6F7-4941-A34C-221747322FEA}" destId="{27B8B528-B8D6-44DD-9A1A-06A12882E2C7}" srcOrd="1" destOrd="0" presId="urn:microsoft.com/office/officeart/2005/8/layout/hierarchy1#1"/>
    <dgm:cxn modelId="{4264C325-2AC3-4B41-81DF-84623A4D2741}" type="presParOf" srcId="{B8CC10C0-CCD8-4382-90CD-16B92A238FA9}" destId="{59E59E57-035A-41CC-904E-5F1578B5CE5D}" srcOrd="1" destOrd="0" presId="urn:microsoft.com/office/officeart/2005/8/layout/hierarchy1#1"/>
    <dgm:cxn modelId="{D655C4B8-9128-4567-B5FC-2C9E442B40F3}" type="presParOf" srcId="{59E59E57-035A-41CC-904E-5F1578B5CE5D}" destId="{0111DA89-40F5-4D2A-AD45-97C9D080E071}" srcOrd="0" destOrd="0" presId="urn:microsoft.com/office/officeart/2005/8/layout/hierarchy1#1"/>
    <dgm:cxn modelId="{165F7732-02A4-4FFD-A980-7C20B6E53474}" type="presParOf" srcId="{59E59E57-035A-41CC-904E-5F1578B5CE5D}" destId="{17FC191F-05F6-4EC7-AC9E-9AE7E34B005B}" srcOrd="1" destOrd="0" presId="urn:microsoft.com/office/officeart/2005/8/layout/hierarchy1#1"/>
    <dgm:cxn modelId="{14A944D5-25CC-4439-9D40-7D8F1BC8078E}" type="presParOf" srcId="{17FC191F-05F6-4EC7-AC9E-9AE7E34B005B}" destId="{B5E8D03A-65C4-4526-84DA-B13BDB3EDB92}" srcOrd="0" destOrd="0" presId="urn:microsoft.com/office/officeart/2005/8/layout/hierarchy1#1"/>
    <dgm:cxn modelId="{88DEC1EE-1E56-4E32-893E-9087BAF2E65C}" type="presParOf" srcId="{B5E8D03A-65C4-4526-84DA-B13BDB3EDB92}" destId="{271AD14E-3B2B-4FFC-BC46-AB1BC488A443}" srcOrd="0" destOrd="0" presId="urn:microsoft.com/office/officeart/2005/8/layout/hierarchy1#1"/>
    <dgm:cxn modelId="{B862D796-1A14-42A8-92F8-2F25C4FF1998}" type="presParOf" srcId="{B5E8D03A-65C4-4526-84DA-B13BDB3EDB92}" destId="{6EC53B46-675C-4660-AFF0-B1202A8704B7}" srcOrd="1" destOrd="0" presId="urn:microsoft.com/office/officeart/2005/8/layout/hierarchy1#1"/>
    <dgm:cxn modelId="{7C83A9D2-5988-40EB-BF26-311BC97B1776}" type="presParOf" srcId="{17FC191F-05F6-4EC7-AC9E-9AE7E34B005B}" destId="{78A17A83-A0A3-4025-9880-6BE49A95EA00}" srcOrd="1" destOrd="0" presId="urn:microsoft.com/office/officeart/2005/8/layout/hierarchy1#1"/>
    <dgm:cxn modelId="{6F2CA6CA-947F-4B67-A3FC-5AC492B6C82D}" type="presParOf" srcId="{78A17A83-A0A3-4025-9880-6BE49A95EA00}" destId="{6C4340A4-AF7A-4E97-9FFB-4D7E6CB09314}" srcOrd="0" destOrd="0" presId="urn:microsoft.com/office/officeart/2005/8/layout/hierarchy1#1"/>
    <dgm:cxn modelId="{7CE511F7-34CE-4954-98C2-6C43113E4FCE}" type="presParOf" srcId="{78A17A83-A0A3-4025-9880-6BE49A95EA00}" destId="{8FCECD7F-9FAD-434C-BE4F-4289068FC9BE}" srcOrd="1" destOrd="0" presId="urn:microsoft.com/office/officeart/2005/8/layout/hierarchy1#1"/>
    <dgm:cxn modelId="{D2231242-CF5C-4362-AE07-993D541E7803}" type="presParOf" srcId="{8FCECD7F-9FAD-434C-BE4F-4289068FC9BE}" destId="{D9472707-B81C-453D-873F-422187F44D0C}" srcOrd="0" destOrd="0" presId="urn:microsoft.com/office/officeart/2005/8/layout/hierarchy1#1"/>
    <dgm:cxn modelId="{9AA50243-6FDC-4572-BA10-8BFB7A878D55}" type="presParOf" srcId="{D9472707-B81C-453D-873F-422187F44D0C}" destId="{142548C0-1EA8-4514-93E2-3537E418A849}" srcOrd="0" destOrd="0" presId="urn:microsoft.com/office/officeart/2005/8/layout/hierarchy1#1"/>
    <dgm:cxn modelId="{5B70E6B6-B3FC-4EEC-BB4D-F5B96E83BC2C}" type="presParOf" srcId="{D9472707-B81C-453D-873F-422187F44D0C}" destId="{9BFA6067-3DE4-4FBE-B23A-0A06C2E4A069}" srcOrd="1" destOrd="0" presId="urn:microsoft.com/office/officeart/2005/8/layout/hierarchy1#1"/>
    <dgm:cxn modelId="{C1AAC7DD-A67D-48EC-8408-426C58B5CAD0}" type="presParOf" srcId="{8FCECD7F-9FAD-434C-BE4F-4289068FC9BE}" destId="{A0CD46CF-25AE-4263-815B-53CAE869A9E8}" srcOrd="1" destOrd="0" presId="urn:microsoft.com/office/officeart/2005/8/layout/hierarchy1#1"/>
    <dgm:cxn modelId="{93B0D288-3D6F-40C7-8CCF-9349DFBCCBE3}" type="presParOf" srcId="{4ACDD96A-1C81-485F-AC39-AB623D8C028B}" destId="{F9C8443D-6177-406D-B846-9F5BB8D3CDC1}" srcOrd="2" destOrd="0" presId="urn:microsoft.com/office/officeart/2005/8/layout/hierarchy1#1"/>
    <dgm:cxn modelId="{1C38FBE8-749E-4211-A180-5D1D6BB54BB3}" type="presParOf" srcId="{4ACDD96A-1C81-485F-AC39-AB623D8C028B}" destId="{54990961-CAEF-4E03-9821-579FB807A366}" srcOrd="3" destOrd="0" presId="urn:microsoft.com/office/officeart/2005/8/layout/hierarchy1#1"/>
    <dgm:cxn modelId="{A0AD3D1F-1388-4B31-9111-298529126BF2}" type="presParOf" srcId="{54990961-CAEF-4E03-9821-579FB807A366}" destId="{8AF8D6A1-EE8A-4A2D-8C39-12A64BB295D3}" srcOrd="0" destOrd="0" presId="urn:microsoft.com/office/officeart/2005/8/layout/hierarchy1#1"/>
    <dgm:cxn modelId="{58DA9522-1107-4A24-A9FE-F1D1822FF411}" type="presParOf" srcId="{8AF8D6A1-EE8A-4A2D-8C39-12A64BB295D3}" destId="{B68D6329-9C3A-4CF2-9945-423884332A1C}" srcOrd="0" destOrd="0" presId="urn:microsoft.com/office/officeart/2005/8/layout/hierarchy1#1"/>
    <dgm:cxn modelId="{E78019E8-6560-4DA1-A2AD-A56481F3F331}" type="presParOf" srcId="{8AF8D6A1-EE8A-4A2D-8C39-12A64BB295D3}" destId="{09516EA5-6AF0-43D5-89D9-B838562D6F1C}" srcOrd="1" destOrd="0" presId="urn:microsoft.com/office/officeart/2005/8/layout/hierarchy1#1"/>
    <dgm:cxn modelId="{C84F52F6-BC47-4227-B158-D2B543A752FF}" type="presParOf" srcId="{54990961-CAEF-4E03-9821-579FB807A366}" destId="{ABA868AD-0920-435B-913E-89F9B99B5E27}" srcOrd="1" destOrd="0" presId="urn:microsoft.com/office/officeart/2005/8/layout/hierarchy1#1"/>
    <dgm:cxn modelId="{0D290C09-666B-4274-8F43-50DC4F8A933E}" type="presParOf" srcId="{ABA868AD-0920-435B-913E-89F9B99B5E27}" destId="{A4042B38-F673-4FE7-BB65-FF71A6A6501F}" srcOrd="0" destOrd="0" presId="urn:microsoft.com/office/officeart/2005/8/layout/hierarchy1#1"/>
    <dgm:cxn modelId="{5093EA0E-EA08-4765-9A16-7F455B9625FD}" type="presParOf" srcId="{ABA868AD-0920-435B-913E-89F9B99B5E27}" destId="{0BE9721E-1A43-4826-B84E-CCDF2CD8DD79}" srcOrd="1" destOrd="0" presId="urn:microsoft.com/office/officeart/2005/8/layout/hierarchy1#1"/>
    <dgm:cxn modelId="{328CF0E3-D3C0-45A8-AE2E-8CA6F8638633}" type="presParOf" srcId="{0BE9721E-1A43-4826-B84E-CCDF2CD8DD79}" destId="{6EB28639-D059-4F3B-9441-2917D078F6C1}" srcOrd="0" destOrd="0" presId="urn:microsoft.com/office/officeart/2005/8/layout/hierarchy1#1"/>
    <dgm:cxn modelId="{28500EC3-5F72-4FFB-9AB6-849D060DB693}" type="presParOf" srcId="{6EB28639-D059-4F3B-9441-2917D078F6C1}" destId="{C28A5DC6-1B32-4E14-96D6-268B29C60D3D}" srcOrd="0" destOrd="0" presId="urn:microsoft.com/office/officeart/2005/8/layout/hierarchy1#1"/>
    <dgm:cxn modelId="{E5B321DA-CF95-44A1-ABA6-BE4E1AAD1742}" type="presParOf" srcId="{6EB28639-D059-4F3B-9441-2917D078F6C1}" destId="{C150C838-B22B-4522-A2DC-0EDA782B11C6}" srcOrd="1" destOrd="0" presId="urn:microsoft.com/office/officeart/2005/8/layout/hierarchy1#1"/>
    <dgm:cxn modelId="{7A7D4DB6-2BF6-4658-AC3F-47F789B0B307}" type="presParOf" srcId="{0BE9721E-1A43-4826-B84E-CCDF2CD8DD79}" destId="{DAE3F7CC-2C71-4090-8BC9-EF75C3B9DBFA}" srcOrd="1" destOrd="0" presId="urn:microsoft.com/office/officeart/2005/8/layout/hierarchy1#1"/>
    <dgm:cxn modelId="{42C77377-8D32-4D35-B601-425F3790D6C8}" type="presParOf" srcId="{DAE3F7CC-2C71-4090-8BC9-EF75C3B9DBFA}" destId="{9841937A-5067-40B4-BC0B-F83CD3CBD558}" srcOrd="0" destOrd="0" presId="urn:microsoft.com/office/officeart/2005/8/layout/hierarchy1#1"/>
    <dgm:cxn modelId="{32FF7D39-E446-44C5-91E2-B40B08FAD25E}" type="presParOf" srcId="{DAE3F7CC-2C71-4090-8BC9-EF75C3B9DBFA}" destId="{8B0C7FA2-90AF-47D9-A914-50166B96ADEA}" srcOrd="1" destOrd="0" presId="urn:microsoft.com/office/officeart/2005/8/layout/hierarchy1#1"/>
    <dgm:cxn modelId="{50143DE1-0873-4108-994B-DB43E59A4937}" type="presParOf" srcId="{8B0C7FA2-90AF-47D9-A914-50166B96ADEA}" destId="{C8B1CF6A-97B7-4669-BE36-F6BD6695C807}" srcOrd="0" destOrd="0" presId="urn:microsoft.com/office/officeart/2005/8/layout/hierarchy1#1"/>
    <dgm:cxn modelId="{B6C312CC-2EAD-42CD-A7CD-03C7A124E77A}" type="presParOf" srcId="{C8B1CF6A-97B7-4669-BE36-F6BD6695C807}" destId="{82E4CC84-8A4E-44D3-AAD5-E0654C8520A1}" srcOrd="0" destOrd="0" presId="urn:microsoft.com/office/officeart/2005/8/layout/hierarchy1#1"/>
    <dgm:cxn modelId="{180BF6F0-DD3F-4980-9771-290269996BCC}" type="presParOf" srcId="{C8B1CF6A-97B7-4669-BE36-F6BD6695C807}" destId="{D9AF8ED2-B9B7-4CF1-A9A2-E903A4F44885}" srcOrd="1" destOrd="0" presId="urn:microsoft.com/office/officeart/2005/8/layout/hierarchy1#1"/>
    <dgm:cxn modelId="{9FCF7479-714E-4675-BDFD-26B96EC2CFA9}" type="presParOf" srcId="{8B0C7FA2-90AF-47D9-A914-50166B96ADEA}" destId="{5D0A9873-EE2B-48BA-931A-3394B829EEF0}" srcOrd="1" destOrd="0" presId="urn:microsoft.com/office/officeart/2005/8/layout/hierarchy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E259BE-FD81-44F8-8AD8-696122467FE8}" type="doc">
      <dgm:prSet loTypeId="urn:microsoft.com/office/officeart/2005/8/layout/hList9#1" loCatId="list" qsTypeId="urn:microsoft.com/office/officeart/2005/8/quickstyle/simple1#6" qsCatId="simple" csTypeId="urn:microsoft.com/office/officeart/2005/8/colors/accent1_2#6" csCatId="accent1" phldr="0"/>
      <dgm:spPr/>
      <dgm:t>
        <a:bodyPr/>
        <a:lstStyle/>
        <a:p>
          <a:endParaRPr lang="zh-CN" altLang="en-US"/>
        </a:p>
      </dgm:t>
    </dgm:pt>
    <dgm:pt modelId="{D49F27BA-C7D4-47F5-A566-6558CB160CCE}">
      <dgm:prSet phldrT="[文本]" phldr="0" custT="0"/>
      <dgm:spPr/>
      <dgm:t>
        <a:bodyPr vert="horz" wrap="square"/>
        <a:lstStyle/>
        <a:p>
          <a:pPr>
            <a:lnSpc>
              <a:spcPct val="100000"/>
            </a:lnSpc>
            <a:spcBef>
              <a:spcPct val="0"/>
            </a:spcBef>
            <a:spcAft>
              <a:spcPct val="35000"/>
            </a:spcAft>
          </a:pPr>
          <a:r>
            <a:rPr lang="zh-CN" altLang="en-US"/>
            <a:t>一般性转移支付</a:t>
          </a:r>
        </a:p>
      </dgm:t>
    </dgm:pt>
    <dgm:pt modelId="{DFF52EEB-FE15-4438-9ABF-8177F955BE98}" type="parTrans" cxnId="{EE81AFEA-3A16-4A1D-A718-CED0BC2770B3}">
      <dgm:prSet/>
      <dgm:spPr/>
      <dgm:t>
        <a:bodyPr/>
        <a:lstStyle/>
        <a:p>
          <a:endParaRPr lang="zh-CN" altLang="en-US"/>
        </a:p>
      </dgm:t>
    </dgm:pt>
    <dgm:pt modelId="{6C7F23EE-527F-445D-A03B-C095553F5BFB}" type="sibTrans" cxnId="{EE81AFEA-3A16-4A1D-A718-CED0BC2770B3}">
      <dgm:prSet/>
      <dgm:spPr/>
      <dgm:t>
        <a:bodyPr/>
        <a:lstStyle/>
        <a:p>
          <a:endParaRPr lang="zh-CN" altLang="en-US"/>
        </a:p>
      </dgm:t>
    </dgm:pt>
    <dgm:pt modelId="{1A95FDA0-3844-435D-9E9C-86ADA9E455A3}">
      <dgm:prSet phldrT="[文本]" phldr="0" custT="0"/>
      <dgm:spPr/>
      <dgm:t>
        <a:bodyPr vert="horz" wrap="square"/>
        <a:lstStyle/>
        <a:p>
          <a:pPr>
            <a:lnSpc>
              <a:spcPct val="100000"/>
            </a:lnSpc>
            <a:spcBef>
              <a:spcPct val="0"/>
            </a:spcBef>
            <a:spcAft>
              <a:spcPct val="35000"/>
            </a:spcAft>
          </a:pPr>
          <a:r>
            <a:rPr lang="zh-CN" altLang="en-US"/>
            <a:t>又称无条件转移支付，指上级政府向下级政府拨款，不附加任何条件，也不指定资金的用途，下级政府可以按照自己的意愿自主决定如何使用这些资金。一般性转移支付目的是为了均衡地间财力并推进地区间基本公共服务均等化。应当按照客观、公正的原则，根据客观因素，设计统一公式进行分配。</a:t>
          </a:r>
        </a:p>
      </dgm:t>
    </dgm:pt>
    <dgm:pt modelId="{087CCA06-0DDB-4D11-83D1-BCE3FCB04E7F}" type="parTrans" cxnId="{4B6D7692-D4F7-43B7-AAE4-6B966E49C578}">
      <dgm:prSet/>
      <dgm:spPr/>
      <dgm:t>
        <a:bodyPr/>
        <a:lstStyle/>
        <a:p>
          <a:endParaRPr lang="zh-CN" altLang="en-US"/>
        </a:p>
      </dgm:t>
    </dgm:pt>
    <dgm:pt modelId="{8D56E4F9-6742-478E-A47A-C0FA477F77A1}" type="sibTrans" cxnId="{4B6D7692-D4F7-43B7-AAE4-6B966E49C578}">
      <dgm:prSet/>
      <dgm:spPr/>
      <dgm:t>
        <a:bodyPr/>
        <a:lstStyle/>
        <a:p>
          <a:endParaRPr lang="zh-CN" altLang="en-US"/>
        </a:p>
      </dgm:t>
    </dgm:pt>
    <dgm:pt modelId="{A8D79439-D5EC-4A2C-8886-3366D5388AE4}">
      <dgm:prSet phldrT="[文本]" phldr="0" custT="0"/>
      <dgm:spPr/>
      <dgm:t>
        <a:bodyPr vert="horz" wrap="square"/>
        <a:lstStyle/>
        <a:p>
          <a:pPr>
            <a:lnSpc>
              <a:spcPct val="100000"/>
            </a:lnSpc>
            <a:spcBef>
              <a:spcPct val="0"/>
            </a:spcBef>
            <a:spcAft>
              <a:spcPct val="35000"/>
            </a:spcAft>
          </a:pPr>
          <a:r>
            <a:rPr lang="zh-CN" altLang="en-US"/>
            <a:t>专项转移支付</a:t>
          </a:r>
        </a:p>
      </dgm:t>
    </dgm:pt>
    <dgm:pt modelId="{76D1CF85-CE3E-482B-BBDE-33CB26C491B3}" type="parTrans" cxnId="{2A582F4D-1B02-44CB-94B3-782B49649396}">
      <dgm:prSet/>
      <dgm:spPr/>
      <dgm:t>
        <a:bodyPr/>
        <a:lstStyle/>
        <a:p>
          <a:endParaRPr lang="zh-CN" altLang="en-US"/>
        </a:p>
      </dgm:t>
    </dgm:pt>
    <dgm:pt modelId="{894E5B85-0B0F-4179-80FC-578AC7607573}" type="sibTrans" cxnId="{2A582F4D-1B02-44CB-94B3-782B49649396}">
      <dgm:prSet/>
      <dgm:spPr/>
      <dgm:t>
        <a:bodyPr/>
        <a:lstStyle/>
        <a:p>
          <a:endParaRPr lang="zh-CN" altLang="en-US"/>
        </a:p>
      </dgm:t>
    </dgm:pt>
    <dgm:pt modelId="{3551B63F-97E5-4C25-8E48-EA3324E4693A}">
      <dgm:prSet phldrT="[文本]" phldr="0" custT="0"/>
      <dgm:spPr/>
      <dgm:t>
        <a:bodyPr vert="horz" wrap="square"/>
        <a:lstStyle/>
        <a:p>
          <a:pPr>
            <a:lnSpc>
              <a:spcPct val="100000"/>
            </a:lnSpc>
            <a:spcBef>
              <a:spcPct val="0"/>
            </a:spcBef>
            <a:spcAft>
              <a:spcPct val="35000"/>
            </a:spcAft>
          </a:pPr>
          <a:r>
            <a:rPr lang="zh-CN" altLang="en-US"/>
            <a:t>又称有条件转移支付，指上级政府向下级政府指定拨款的用途，下级政府必须按指定的用途使用这些资金或上级政府在向下级政府拨款时，或要求下级政府按一定比例提供配套资金。专项转移支付的资金必须“专款专用”，适合于特定的支出目的，因此，能够有效地贯彻上级政府的政策意图，但在一定程度上干预下级政府的自主权。</a:t>
          </a:r>
        </a:p>
      </dgm:t>
    </dgm:pt>
    <dgm:pt modelId="{D45CBEB4-CA5A-42B2-A8B1-A227C3D51854}" type="parTrans" cxnId="{99088B66-D852-4F87-96A4-B0564C7D4F1A}">
      <dgm:prSet/>
      <dgm:spPr/>
      <dgm:t>
        <a:bodyPr/>
        <a:lstStyle/>
        <a:p>
          <a:endParaRPr lang="zh-CN" altLang="en-US"/>
        </a:p>
      </dgm:t>
    </dgm:pt>
    <dgm:pt modelId="{2A745622-EF74-41CE-8640-57C9EC089F05}" type="sibTrans" cxnId="{99088B66-D852-4F87-96A4-B0564C7D4F1A}">
      <dgm:prSet/>
      <dgm:spPr/>
      <dgm:t>
        <a:bodyPr/>
        <a:lstStyle/>
        <a:p>
          <a:endParaRPr lang="zh-CN" altLang="en-US"/>
        </a:p>
      </dgm:t>
    </dgm:pt>
    <dgm:pt modelId="{73F0E6AA-1B12-4917-A5B9-27714EB21A6F}" type="pres">
      <dgm:prSet presAssocID="{70E259BE-FD81-44F8-8AD8-696122467FE8}" presName="list" presStyleCnt="0">
        <dgm:presLayoutVars>
          <dgm:dir/>
          <dgm:animLvl val="lvl"/>
        </dgm:presLayoutVars>
      </dgm:prSet>
      <dgm:spPr/>
      <dgm:t>
        <a:bodyPr/>
        <a:lstStyle/>
        <a:p>
          <a:endParaRPr lang="zh-CN" altLang="en-US"/>
        </a:p>
      </dgm:t>
    </dgm:pt>
    <dgm:pt modelId="{9EB08046-B0A8-40D6-9F0C-C2EFDB819E01}" type="pres">
      <dgm:prSet presAssocID="{D49F27BA-C7D4-47F5-A566-6558CB160CCE}" presName="posSpace" presStyleCnt="0"/>
      <dgm:spPr/>
    </dgm:pt>
    <dgm:pt modelId="{771756F4-E425-4246-8438-12F2B4FD2670}" type="pres">
      <dgm:prSet presAssocID="{D49F27BA-C7D4-47F5-A566-6558CB160CCE}" presName="vertFlow" presStyleCnt="0"/>
      <dgm:spPr/>
    </dgm:pt>
    <dgm:pt modelId="{55853259-BBE5-4C45-95ED-7DCB7230171A}" type="pres">
      <dgm:prSet presAssocID="{D49F27BA-C7D4-47F5-A566-6558CB160CCE}" presName="topSpace" presStyleCnt="0"/>
      <dgm:spPr/>
    </dgm:pt>
    <dgm:pt modelId="{8C960F9D-26EC-4627-9CF2-7B18C666CB35}" type="pres">
      <dgm:prSet presAssocID="{D49F27BA-C7D4-47F5-A566-6558CB160CCE}" presName="firstComp" presStyleCnt="0"/>
      <dgm:spPr/>
    </dgm:pt>
    <dgm:pt modelId="{F8D49E38-B053-4501-BD89-EB8E5A6A61CD}" type="pres">
      <dgm:prSet presAssocID="{D49F27BA-C7D4-47F5-A566-6558CB160CCE}" presName="firstChild" presStyleLbl="bgAccFollowNode1" presStyleIdx="0" presStyleCnt="2"/>
      <dgm:spPr/>
      <dgm:t>
        <a:bodyPr/>
        <a:lstStyle/>
        <a:p>
          <a:endParaRPr lang="zh-CN" altLang="en-US"/>
        </a:p>
      </dgm:t>
    </dgm:pt>
    <dgm:pt modelId="{28FDBCD3-F61A-450D-892D-E8EA240C3445}" type="pres">
      <dgm:prSet presAssocID="{D49F27BA-C7D4-47F5-A566-6558CB160CCE}" presName="firstChildTx" presStyleLbl="bgAccFollowNode1" presStyleIdx="0" presStyleCnt="2">
        <dgm:presLayoutVars>
          <dgm:bulletEnabled val="1"/>
        </dgm:presLayoutVars>
      </dgm:prSet>
      <dgm:spPr/>
      <dgm:t>
        <a:bodyPr/>
        <a:lstStyle/>
        <a:p>
          <a:endParaRPr lang="zh-CN" altLang="en-US"/>
        </a:p>
      </dgm:t>
    </dgm:pt>
    <dgm:pt modelId="{E16CB8C9-D1FB-4FF3-8667-AEACA8E83E5C}" type="pres">
      <dgm:prSet presAssocID="{D49F27BA-C7D4-47F5-A566-6558CB160CCE}" presName="negSpace" presStyleCnt="0"/>
      <dgm:spPr/>
    </dgm:pt>
    <dgm:pt modelId="{92447B8B-B043-4F04-A3B7-D0DE831D4431}" type="pres">
      <dgm:prSet presAssocID="{D49F27BA-C7D4-47F5-A566-6558CB160CCE}" presName="circle" presStyleLbl="node1" presStyleIdx="0" presStyleCnt="2"/>
      <dgm:spPr/>
      <dgm:t>
        <a:bodyPr/>
        <a:lstStyle/>
        <a:p>
          <a:endParaRPr lang="zh-CN" altLang="en-US"/>
        </a:p>
      </dgm:t>
    </dgm:pt>
    <dgm:pt modelId="{86EC9F84-227C-4E06-9DF9-580577FF07E6}" type="pres">
      <dgm:prSet presAssocID="{6C7F23EE-527F-445D-A03B-C095553F5BFB}" presName="transSpace" presStyleCnt="0"/>
      <dgm:spPr/>
    </dgm:pt>
    <dgm:pt modelId="{18930822-DE8A-4ABA-986D-CE814670A45E}" type="pres">
      <dgm:prSet presAssocID="{A8D79439-D5EC-4A2C-8886-3366D5388AE4}" presName="posSpace" presStyleCnt="0"/>
      <dgm:spPr/>
    </dgm:pt>
    <dgm:pt modelId="{0A15879E-9902-4979-B022-1C436A8138BA}" type="pres">
      <dgm:prSet presAssocID="{A8D79439-D5EC-4A2C-8886-3366D5388AE4}" presName="vertFlow" presStyleCnt="0"/>
      <dgm:spPr/>
    </dgm:pt>
    <dgm:pt modelId="{B212BFCE-AFC4-4470-9DE6-F92A458943E5}" type="pres">
      <dgm:prSet presAssocID="{A8D79439-D5EC-4A2C-8886-3366D5388AE4}" presName="topSpace" presStyleCnt="0"/>
      <dgm:spPr/>
    </dgm:pt>
    <dgm:pt modelId="{9C59777D-1DF0-421E-9582-AB045FE3CF8B}" type="pres">
      <dgm:prSet presAssocID="{A8D79439-D5EC-4A2C-8886-3366D5388AE4}" presName="firstComp" presStyleCnt="0"/>
      <dgm:spPr/>
    </dgm:pt>
    <dgm:pt modelId="{B4EA86C9-9645-41DF-AB1C-E026D8E8F43F}" type="pres">
      <dgm:prSet presAssocID="{A8D79439-D5EC-4A2C-8886-3366D5388AE4}" presName="firstChild" presStyleLbl="bgAccFollowNode1" presStyleIdx="1" presStyleCnt="2"/>
      <dgm:spPr/>
      <dgm:t>
        <a:bodyPr/>
        <a:lstStyle/>
        <a:p>
          <a:endParaRPr lang="zh-CN" altLang="en-US"/>
        </a:p>
      </dgm:t>
    </dgm:pt>
    <dgm:pt modelId="{FFBACF87-1AED-4FB0-90AE-33D277960054}" type="pres">
      <dgm:prSet presAssocID="{A8D79439-D5EC-4A2C-8886-3366D5388AE4}" presName="firstChildTx" presStyleLbl="bgAccFollowNode1" presStyleIdx="1" presStyleCnt="2">
        <dgm:presLayoutVars>
          <dgm:bulletEnabled val="1"/>
        </dgm:presLayoutVars>
      </dgm:prSet>
      <dgm:spPr/>
      <dgm:t>
        <a:bodyPr/>
        <a:lstStyle/>
        <a:p>
          <a:endParaRPr lang="zh-CN" altLang="en-US"/>
        </a:p>
      </dgm:t>
    </dgm:pt>
    <dgm:pt modelId="{F8B169DC-C365-4F65-9BF5-245F62A807F7}" type="pres">
      <dgm:prSet presAssocID="{A8D79439-D5EC-4A2C-8886-3366D5388AE4}" presName="negSpace" presStyleCnt="0"/>
      <dgm:spPr/>
    </dgm:pt>
    <dgm:pt modelId="{789C2E5F-53BE-4B9F-8B8F-155498EB6E4B}" type="pres">
      <dgm:prSet presAssocID="{A8D79439-D5EC-4A2C-8886-3366D5388AE4}" presName="circle" presStyleLbl="node1" presStyleIdx="1" presStyleCnt="2"/>
      <dgm:spPr/>
      <dgm:t>
        <a:bodyPr/>
        <a:lstStyle/>
        <a:p>
          <a:endParaRPr lang="zh-CN" altLang="en-US"/>
        </a:p>
      </dgm:t>
    </dgm:pt>
  </dgm:ptLst>
  <dgm:cxnLst>
    <dgm:cxn modelId="{EE81AFEA-3A16-4A1D-A718-CED0BC2770B3}" srcId="{70E259BE-FD81-44F8-8AD8-696122467FE8}" destId="{D49F27BA-C7D4-47F5-A566-6558CB160CCE}" srcOrd="0" destOrd="0" parTransId="{DFF52EEB-FE15-4438-9ABF-8177F955BE98}" sibTransId="{6C7F23EE-527F-445D-A03B-C095553F5BFB}"/>
    <dgm:cxn modelId="{4B6D7692-D4F7-43B7-AAE4-6B966E49C578}" srcId="{D49F27BA-C7D4-47F5-A566-6558CB160CCE}" destId="{1A95FDA0-3844-435D-9E9C-86ADA9E455A3}" srcOrd="0" destOrd="0" parTransId="{087CCA06-0DDB-4D11-83D1-BCE3FCB04E7F}" sibTransId="{8D56E4F9-6742-478E-A47A-C0FA477F77A1}"/>
    <dgm:cxn modelId="{94B7DACE-D1FC-419C-B171-39846D248117}" type="presOf" srcId="{A8D79439-D5EC-4A2C-8886-3366D5388AE4}" destId="{789C2E5F-53BE-4B9F-8B8F-155498EB6E4B}" srcOrd="0" destOrd="0" presId="urn:microsoft.com/office/officeart/2005/8/layout/hList9#1"/>
    <dgm:cxn modelId="{99088B66-D852-4F87-96A4-B0564C7D4F1A}" srcId="{A8D79439-D5EC-4A2C-8886-3366D5388AE4}" destId="{3551B63F-97E5-4C25-8E48-EA3324E4693A}" srcOrd="0" destOrd="0" parTransId="{D45CBEB4-CA5A-42B2-A8B1-A227C3D51854}" sibTransId="{2A745622-EF74-41CE-8640-57C9EC089F05}"/>
    <dgm:cxn modelId="{F6A97373-E0B6-43EB-8CEE-D2F1B369F6EB}" type="presOf" srcId="{D49F27BA-C7D4-47F5-A566-6558CB160CCE}" destId="{92447B8B-B043-4F04-A3B7-D0DE831D4431}" srcOrd="0" destOrd="0" presId="urn:microsoft.com/office/officeart/2005/8/layout/hList9#1"/>
    <dgm:cxn modelId="{8331F44E-919F-45E5-A592-A75873452565}" type="presOf" srcId="{70E259BE-FD81-44F8-8AD8-696122467FE8}" destId="{73F0E6AA-1B12-4917-A5B9-27714EB21A6F}" srcOrd="0" destOrd="0" presId="urn:microsoft.com/office/officeart/2005/8/layout/hList9#1"/>
    <dgm:cxn modelId="{8B45425E-25C1-405E-BF75-454407DADD0A}" type="presOf" srcId="{1A95FDA0-3844-435D-9E9C-86ADA9E455A3}" destId="{28FDBCD3-F61A-450D-892D-E8EA240C3445}" srcOrd="1" destOrd="0" presId="urn:microsoft.com/office/officeart/2005/8/layout/hList9#1"/>
    <dgm:cxn modelId="{18D51006-214C-48D5-97DC-0F19D934FA99}" type="presOf" srcId="{3551B63F-97E5-4C25-8E48-EA3324E4693A}" destId="{B4EA86C9-9645-41DF-AB1C-E026D8E8F43F}" srcOrd="0" destOrd="0" presId="urn:microsoft.com/office/officeart/2005/8/layout/hList9#1"/>
    <dgm:cxn modelId="{33AF1786-4B7D-46EC-A5A5-9236F08C38C4}" type="presOf" srcId="{3551B63F-97E5-4C25-8E48-EA3324E4693A}" destId="{FFBACF87-1AED-4FB0-90AE-33D277960054}" srcOrd="1" destOrd="0" presId="urn:microsoft.com/office/officeart/2005/8/layout/hList9#1"/>
    <dgm:cxn modelId="{F177E35E-0AF7-4249-8265-E1515828E465}" type="presOf" srcId="{1A95FDA0-3844-435D-9E9C-86ADA9E455A3}" destId="{F8D49E38-B053-4501-BD89-EB8E5A6A61CD}" srcOrd="0" destOrd="0" presId="urn:microsoft.com/office/officeart/2005/8/layout/hList9#1"/>
    <dgm:cxn modelId="{2A582F4D-1B02-44CB-94B3-782B49649396}" srcId="{70E259BE-FD81-44F8-8AD8-696122467FE8}" destId="{A8D79439-D5EC-4A2C-8886-3366D5388AE4}" srcOrd="1" destOrd="0" parTransId="{76D1CF85-CE3E-482B-BBDE-33CB26C491B3}" sibTransId="{894E5B85-0B0F-4179-80FC-578AC7607573}"/>
    <dgm:cxn modelId="{8500DD0D-7D5D-4DA5-9E92-8D67C64E2EEF}" type="presParOf" srcId="{73F0E6AA-1B12-4917-A5B9-27714EB21A6F}" destId="{9EB08046-B0A8-40D6-9F0C-C2EFDB819E01}" srcOrd="0" destOrd="0" presId="urn:microsoft.com/office/officeart/2005/8/layout/hList9#1"/>
    <dgm:cxn modelId="{E4D4A232-C6C6-493F-8287-0D2B2D9AC2AB}" type="presParOf" srcId="{73F0E6AA-1B12-4917-A5B9-27714EB21A6F}" destId="{771756F4-E425-4246-8438-12F2B4FD2670}" srcOrd="1" destOrd="0" presId="urn:microsoft.com/office/officeart/2005/8/layout/hList9#1"/>
    <dgm:cxn modelId="{3C99B4EB-9193-4F98-B26E-4CDAFA886D34}" type="presParOf" srcId="{771756F4-E425-4246-8438-12F2B4FD2670}" destId="{55853259-BBE5-4C45-95ED-7DCB7230171A}" srcOrd="0" destOrd="0" presId="urn:microsoft.com/office/officeart/2005/8/layout/hList9#1"/>
    <dgm:cxn modelId="{43BE7A04-70ED-41B3-97FF-B8302551DFEE}" type="presParOf" srcId="{771756F4-E425-4246-8438-12F2B4FD2670}" destId="{8C960F9D-26EC-4627-9CF2-7B18C666CB35}" srcOrd="1" destOrd="0" presId="urn:microsoft.com/office/officeart/2005/8/layout/hList9#1"/>
    <dgm:cxn modelId="{E79BAECF-D93B-4D6B-B528-BB43C74AE52B}" type="presParOf" srcId="{8C960F9D-26EC-4627-9CF2-7B18C666CB35}" destId="{F8D49E38-B053-4501-BD89-EB8E5A6A61CD}" srcOrd="0" destOrd="0" presId="urn:microsoft.com/office/officeart/2005/8/layout/hList9#1"/>
    <dgm:cxn modelId="{A01E66E5-EECB-4277-B146-0D1A8E57CC8C}" type="presParOf" srcId="{8C960F9D-26EC-4627-9CF2-7B18C666CB35}" destId="{28FDBCD3-F61A-450D-892D-E8EA240C3445}" srcOrd="1" destOrd="0" presId="urn:microsoft.com/office/officeart/2005/8/layout/hList9#1"/>
    <dgm:cxn modelId="{92BDBAC8-C8D1-4103-AB27-854719FAE15D}" type="presParOf" srcId="{73F0E6AA-1B12-4917-A5B9-27714EB21A6F}" destId="{E16CB8C9-D1FB-4FF3-8667-AEACA8E83E5C}" srcOrd="2" destOrd="0" presId="urn:microsoft.com/office/officeart/2005/8/layout/hList9#1"/>
    <dgm:cxn modelId="{4AAD1F96-E4EA-41A9-997E-EFC8E05516EF}" type="presParOf" srcId="{73F0E6AA-1B12-4917-A5B9-27714EB21A6F}" destId="{92447B8B-B043-4F04-A3B7-D0DE831D4431}" srcOrd="3" destOrd="0" presId="urn:microsoft.com/office/officeart/2005/8/layout/hList9#1"/>
    <dgm:cxn modelId="{378BC086-D35F-4449-8158-8B2572144686}" type="presParOf" srcId="{73F0E6AA-1B12-4917-A5B9-27714EB21A6F}" destId="{86EC9F84-227C-4E06-9DF9-580577FF07E6}" srcOrd="4" destOrd="0" presId="urn:microsoft.com/office/officeart/2005/8/layout/hList9#1"/>
    <dgm:cxn modelId="{3417D867-BC68-43B1-B40F-3F00A04AB1ED}" type="presParOf" srcId="{73F0E6AA-1B12-4917-A5B9-27714EB21A6F}" destId="{18930822-DE8A-4ABA-986D-CE814670A45E}" srcOrd="5" destOrd="0" presId="urn:microsoft.com/office/officeart/2005/8/layout/hList9#1"/>
    <dgm:cxn modelId="{FB6ABFCD-F8FA-4066-8C07-0EAFC04032A1}" type="presParOf" srcId="{73F0E6AA-1B12-4917-A5B9-27714EB21A6F}" destId="{0A15879E-9902-4979-B022-1C436A8138BA}" srcOrd="6" destOrd="0" presId="urn:microsoft.com/office/officeart/2005/8/layout/hList9#1"/>
    <dgm:cxn modelId="{9AE2F82B-9DD5-4A15-87E2-27B63E4FE34C}" type="presParOf" srcId="{0A15879E-9902-4979-B022-1C436A8138BA}" destId="{B212BFCE-AFC4-4470-9DE6-F92A458943E5}" srcOrd="0" destOrd="0" presId="urn:microsoft.com/office/officeart/2005/8/layout/hList9#1"/>
    <dgm:cxn modelId="{CCD6E0B7-36A9-4F2F-B57D-7E0E588A1C47}" type="presParOf" srcId="{0A15879E-9902-4979-B022-1C436A8138BA}" destId="{9C59777D-1DF0-421E-9582-AB045FE3CF8B}" srcOrd="1" destOrd="0" presId="urn:microsoft.com/office/officeart/2005/8/layout/hList9#1"/>
    <dgm:cxn modelId="{DCFBFE82-E82B-43C3-B2C8-A15D22BAE682}" type="presParOf" srcId="{9C59777D-1DF0-421E-9582-AB045FE3CF8B}" destId="{B4EA86C9-9645-41DF-AB1C-E026D8E8F43F}" srcOrd="0" destOrd="0" presId="urn:microsoft.com/office/officeart/2005/8/layout/hList9#1"/>
    <dgm:cxn modelId="{1FB23826-59E0-4918-B521-FFD5551B5B34}" type="presParOf" srcId="{9C59777D-1DF0-421E-9582-AB045FE3CF8B}" destId="{FFBACF87-1AED-4FB0-90AE-33D277960054}" srcOrd="1" destOrd="0" presId="urn:microsoft.com/office/officeart/2005/8/layout/hList9#1"/>
    <dgm:cxn modelId="{3E632737-5C64-4036-A28A-7760AE84E4C8}" type="presParOf" srcId="{73F0E6AA-1B12-4917-A5B9-27714EB21A6F}" destId="{F8B169DC-C365-4F65-9BF5-245F62A807F7}" srcOrd="7" destOrd="0" presId="urn:microsoft.com/office/officeart/2005/8/layout/hList9#1"/>
    <dgm:cxn modelId="{03F3EE3A-2CBD-4960-A4F8-09B6078611D5}" type="presParOf" srcId="{73F0E6AA-1B12-4917-A5B9-27714EB21A6F}" destId="{789C2E5F-53BE-4B9F-8B8F-155498EB6E4B}" srcOrd="8" destOrd="0" presId="urn:microsoft.com/office/officeart/2005/8/layout/hList9#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7D76233-2C52-45E9-94E8-FBDCAFC81AF1}" type="doc">
      <dgm:prSet loTypeId="urn:microsoft.com/office/officeart/2005/8/layout/radial6#1" loCatId="cycle" qsTypeId="urn:microsoft.com/office/officeart/2005/8/quickstyle/simple1#7" qsCatId="simple" csTypeId="urn:microsoft.com/office/officeart/2005/8/colors/accent1_2#8" csCatId="accent1" phldr="0"/>
      <dgm:spPr/>
      <dgm:t>
        <a:bodyPr/>
        <a:lstStyle/>
        <a:p>
          <a:endParaRPr lang="zh-CN" altLang="en-US"/>
        </a:p>
      </dgm:t>
    </dgm:pt>
    <dgm:pt modelId="{8E2A460B-45D3-4E20-A31D-4AFE676F0DDA}">
      <dgm:prSet phldrT="[文本]" phldr="0" custT="0"/>
      <dgm:spPr/>
      <dgm:t>
        <a:bodyPr vert="horz" wrap="square"/>
        <a:lstStyle/>
        <a:p>
          <a:pPr>
            <a:lnSpc>
              <a:spcPct val="100000"/>
            </a:lnSpc>
            <a:spcBef>
              <a:spcPct val="0"/>
            </a:spcBef>
            <a:spcAft>
              <a:spcPct val="35000"/>
            </a:spcAft>
          </a:pPr>
          <a:r>
            <a:rPr lang="zh-CN" altLang="en-US"/>
            <a:t>支出功能分类</a:t>
          </a:r>
        </a:p>
      </dgm:t>
    </dgm:pt>
    <dgm:pt modelId="{40722E6B-70D7-49DD-BCDB-C5F5A53BB946}" type="parTrans" cxnId="{7AC781D5-C8C0-4AA5-BE98-68F1C32AA6C1}">
      <dgm:prSet/>
      <dgm:spPr/>
      <dgm:t>
        <a:bodyPr/>
        <a:lstStyle/>
        <a:p>
          <a:endParaRPr lang="zh-CN" altLang="en-US"/>
        </a:p>
      </dgm:t>
    </dgm:pt>
    <dgm:pt modelId="{AC66A5CC-387D-4D7B-8E90-1B8214C2F261}" type="sibTrans" cxnId="{7AC781D5-C8C0-4AA5-BE98-68F1C32AA6C1}">
      <dgm:prSet/>
      <dgm:spPr/>
      <dgm:t>
        <a:bodyPr/>
        <a:lstStyle/>
        <a:p>
          <a:endParaRPr lang="zh-CN" altLang="en-US"/>
        </a:p>
      </dgm:t>
    </dgm:pt>
    <dgm:pt modelId="{ECE2948F-862B-4CC3-B6BC-3E6415C7F5DD}">
      <dgm:prSet phldrT="[文本]" phldr="0" custT="0"/>
      <dgm:spPr/>
      <dgm:t>
        <a:bodyPr vert="horz" wrap="square"/>
        <a:lstStyle/>
        <a:p>
          <a:pPr>
            <a:lnSpc>
              <a:spcPct val="100000"/>
            </a:lnSpc>
            <a:spcBef>
              <a:spcPct val="0"/>
            </a:spcBef>
            <a:spcAft>
              <a:spcPct val="35000"/>
            </a:spcAft>
          </a:pPr>
          <a:r>
            <a:rPr lang="zh-CN" altLang="en-US" dirty="0"/>
            <a:t>一般公共服务支出</a:t>
          </a:r>
        </a:p>
      </dgm:t>
    </dgm:pt>
    <dgm:pt modelId="{055F34F9-26B5-46B6-B947-B5718EF53A09}" type="parTrans" cxnId="{3D462F35-D70F-4C67-A695-7B8F1A6FF73D}">
      <dgm:prSet/>
      <dgm:spPr/>
      <dgm:t>
        <a:bodyPr/>
        <a:lstStyle/>
        <a:p>
          <a:endParaRPr lang="zh-CN" altLang="en-US"/>
        </a:p>
      </dgm:t>
    </dgm:pt>
    <dgm:pt modelId="{4116C939-0673-4613-8FA7-CB6FE7258301}" type="sibTrans" cxnId="{3D462F35-D70F-4C67-A695-7B8F1A6FF73D}">
      <dgm:prSet/>
      <dgm:spPr/>
      <dgm:t>
        <a:bodyPr/>
        <a:lstStyle/>
        <a:p>
          <a:endParaRPr lang="zh-CN" altLang="en-US"/>
        </a:p>
      </dgm:t>
    </dgm:pt>
    <dgm:pt modelId="{D34FE5D7-7525-4D59-ABC9-3998105E634C}">
      <dgm:prSet phldrT="[文本]" phldr="0" custT="0"/>
      <dgm:spPr/>
      <dgm:t>
        <a:bodyPr vert="horz" wrap="square"/>
        <a:lstStyle/>
        <a:p>
          <a:pPr>
            <a:lnSpc>
              <a:spcPct val="100000"/>
            </a:lnSpc>
            <a:spcBef>
              <a:spcPct val="0"/>
            </a:spcBef>
            <a:spcAft>
              <a:spcPct val="35000"/>
            </a:spcAft>
          </a:pPr>
          <a:r>
            <a:rPr lang="zh-CN" altLang="en-US"/>
            <a:t>社会服务支出</a:t>
          </a:r>
        </a:p>
      </dgm:t>
    </dgm:pt>
    <dgm:pt modelId="{A96BE2DD-535A-47FD-A010-195BD3C076B9}" type="parTrans" cxnId="{7D700D65-892F-452F-936F-B975943D9CD6}">
      <dgm:prSet/>
      <dgm:spPr/>
      <dgm:t>
        <a:bodyPr/>
        <a:lstStyle/>
        <a:p>
          <a:endParaRPr lang="zh-CN" altLang="en-US"/>
        </a:p>
      </dgm:t>
    </dgm:pt>
    <dgm:pt modelId="{75EA9321-EAFA-4AF6-8313-8107E8EB3526}" type="sibTrans" cxnId="{7D700D65-892F-452F-936F-B975943D9CD6}">
      <dgm:prSet/>
      <dgm:spPr/>
      <dgm:t>
        <a:bodyPr/>
        <a:lstStyle/>
        <a:p>
          <a:endParaRPr lang="zh-CN" altLang="en-US"/>
        </a:p>
      </dgm:t>
    </dgm:pt>
    <dgm:pt modelId="{E17F1310-B4AD-4B57-8D9B-BF776721EA77}">
      <dgm:prSet phldrT="[文本]" phldr="0" custT="0"/>
      <dgm:spPr/>
      <dgm:t>
        <a:bodyPr vert="horz" wrap="square"/>
        <a:lstStyle/>
        <a:p>
          <a:pPr>
            <a:lnSpc>
              <a:spcPct val="100000"/>
            </a:lnSpc>
            <a:spcBef>
              <a:spcPct val="0"/>
            </a:spcBef>
            <a:spcAft>
              <a:spcPct val="35000"/>
            </a:spcAft>
          </a:pPr>
          <a:r>
            <a:rPr lang="zh-CN" altLang="en-US"/>
            <a:t>经济服务</a:t>
          </a:r>
          <a:r>
            <a:rPr lang="zh-CN" altLang="en-US">
              <a:sym typeface="+mn-ea"/>
            </a:rPr>
            <a:t>支出</a:t>
          </a:r>
          <a:endParaRPr lang="zh-CN" altLang="en-US"/>
        </a:p>
      </dgm:t>
    </dgm:pt>
    <dgm:pt modelId="{6BAC1755-6217-4715-99C2-D1422148265D}" type="parTrans" cxnId="{5E6271B8-F595-4B5C-9926-BEE7986DBFF8}">
      <dgm:prSet/>
      <dgm:spPr/>
      <dgm:t>
        <a:bodyPr/>
        <a:lstStyle/>
        <a:p>
          <a:endParaRPr lang="zh-CN" altLang="en-US"/>
        </a:p>
      </dgm:t>
    </dgm:pt>
    <dgm:pt modelId="{925984A4-8E6F-4D28-B868-DBAB08F4BD28}" type="sibTrans" cxnId="{5E6271B8-F595-4B5C-9926-BEE7986DBFF8}">
      <dgm:prSet/>
      <dgm:spPr/>
      <dgm:t>
        <a:bodyPr/>
        <a:lstStyle/>
        <a:p>
          <a:endParaRPr lang="zh-CN" altLang="en-US"/>
        </a:p>
      </dgm:t>
    </dgm:pt>
    <dgm:pt modelId="{468FA009-1E87-4539-85FA-5C28B78DD6E9}">
      <dgm:prSet phldrT="[文本]" phldr="0" custT="0"/>
      <dgm:spPr/>
      <dgm:t>
        <a:bodyPr vert="horz" wrap="square"/>
        <a:lstStyle/>
        <a:p>
          <a:pPr>
            <a:lnSpc>
              <a:spcPct val="100000"/>
            </a:lnSpc>
            <a:spcBef>
              <a:spcPct val="0"/>
            </a:spcBef>
            <a:spcAft>
              <a:spcPct val="35000"/>
            </a:spcAft>
          </a:pPr>
          <a:r>
            <a:rPr lang="zh-CN" altLang="en-US"/>
            <a:t>其他支出</a:t>
          </a:r>
        </a:p>
      </dgm:t>
    </dgm:pt>
    <dgm:pt modelId="{F205FF88-2C9B-4658-BCAA-BEA6EB7393B2}" type="parTrans" cxnId="{007674DB-778D-4C29-BCFC-4C53838C7F4D}">
      <dgm:prSet/>
      <dgm:spPr/>
      <dgm:t>
        <a:bodyPr/>
        <a:lstStyle/>
        <a:p>
          <a:endParaRPr lang="zh-CN" altLang="en-US"/>
        </a:p>
      </dgm:t>
    </dgm:pt>
    <dgm:pt modelId="{B5C730DE-1181-420B-A78D-195E914DCCF5}" type="sibTrans" cxnId="{007674DB-778D-4C29-BCFC-4C53838C7F4D}">
      <dgm:prSet/>
      <dgm:spPr/>
      <dgm:t>
        <a:bodyPr/>
        <a:lstStyle/>
        <a:p>
          <a:endParaRPr lang="zh-CN" altLang="en-US"/>
        </a:p>
      </dgm:t>
    </dgm:pt>
    <dgm:pt modelId="{D5B7622F-17AC-467C-B10C-28C38C38C350}" type="pres">
      <dgm:prSet presAssocID="{37D76233-2C52-45E9-94E8-FBDCAFC81AF1}" presName="Name0" presStyleCnt="0">
        <dgm:presLayoutVars>
          <dgm:chMax val="1"/>
          <dgm:dir/>
          <dgm:animLvl val="ctr"/>
          <dgm:resizeHandles val="exact"/>
        </dgm:presLayoutVars>
      </dgm:prSet>
      <dgm:spPr/>
      <dgm:t>
        <a:bodyPr/>
        <a:lstStyle/>
        <a:p>
          <a:endParaRPr lang="zh-CN" altLang="en-US"/>
        </a:p>
      </dgm:t>
    </dgm:pt>
    <dgm:pt modelId="{BADECBB5-37EA-4668-8A2F-BD2C2902F22A}" type="pres">
      <dgm:prSet presAssocID="{8E2A460B-45D3-4E20-A31D-4AFE676F0DDA}" presName="centerShape" presStyleLbl="node0" presStyleIdx="0" presStyleCnt="1"/>
      <dgm:spPr/>
      <dgm:t>
        <a:bodyPr/>
        <a:lstStyle/>
        <a:p>
          <a:endParaRPr lang="zh-CN" altLang="en-US"/>
        </a:p>
      </dgm:t>
    </dgm:pt>
    <dgm:pt modelId="{C2E7DEFD-0505-42BF-AE13-B6483BF86572}" type="pres">
      <dgm:prSet presAssocID="{ECE2948F-862B-4CC3-B6BC-3E6415C7F5DD}" presName="node" presStyleLbl="node1" presStyleIdx="0" presStyleCnt="4">
        <dgm:presLayoutVars>
          <dgm:bulletEnabled val="1"/>
        </dgm:presLayoutVars>
      </dgm:prSet>
      <dgm:spPr/>
      <dgm:t>
        <a:bodyPr/>
        <a:lstStyle/>
        <a:p>
          <a:endParaRPr lang="zh-CN" altLang="en-US"/>
        </a:p>
      </dgm:t>
    </dgm:pt>
    <dgm:pt modelId="{45046E67-FA41-4C32-9E33-BDDDFBBF1D6A}" type="pres">
      <dgm:prSet presAssocID="{ECE2948F-862B-4CC3-B6BC-3E6415C7F5DD}" presName="dummy" presStyleCnt="0"/>
      <dgm:spPr/>
    </dgm:pt>
    <dgm:pt modelId="{F3596884-C09F-4C70-900E-D61864BED5F1}" type="pres">
      <dgm:prSet presAssocID="{4116C939-0673-4613-8FA7-CB6FE7258301}" presName="sibTrans" presStyleLbl="sibTrans2D1" presStyleIdx="0" presStyleCnt="4"/>
      <dgm:spPr/>
      <dgm:t>
        <a:bodyPr/>
        <a:lstStyle/>
        <a:p>
          <a:endParaRPr lang="zh-CN" altLang="en-US"/>
        </a:p>
      </dgm:t>
    </dgm:pt>
    <dgm:pt modelId="{44F31994-0027-4DC3-B39E-FEE01FB1A852}" type="pres">
      <dgm:prSet presAssocID="{D34FE5D7-7525-4D59-ABC9-3998105E634C}" presName="node" presStyleLbl="node1" presStyleIdx="1" presStyleCnt="4">
        <dgm:presLayoutVars>
          <dgm:bulletEnabled val="1"/>
        </dgm:presLayoutVars>
      </dgm:prSet>
      <dgm:spPr/>
      <dgm:t>
        <a:bodyPr/>
        <a:lstStyle/>
        <a:p>
          <a:endParaRPr lang="zh-CN" altLang="en-US"/>
        </a:p>
      </dgm:t>
    </dgm:pt>
    <dgm:pt modelId="{C6A1073C-AEB6-41D2-8257-B02F52AE6460}" type="pres">
      <dgm:prSet presAssocID="{D34FE5D7-7525-4D59-ABC9-3998105E634C}" presName="dummy" presStyleCnt="0"/>
      <dgm:spPr/>
    </dgm:pt>
    <dgm:pt modelId="{15715456-3418-4DF0-AF3A-DA59307B110D}" type="pres">
      <dgm:prSet presAssocID="{75EA9321-EAFA-4AF6-8313-8107E8EB3526}" presName="sibTrans" presStyleLbl="sibTrans2D1" presStyleIdx="1" presStyleCnt="4"/>
      <dgm:spPr/>
      <dgm:t>
        <a:bodyPr/>
        <a:lstStyle/>
        <a:p>
          <a:endParaRPr lang="zh-CN" altLang="en-US"/>
        </a:p>
      </dgm:t>
    </dgm:pt>
    <dgm:pt modelId="{0DA4B7DF-BD6B-46E8-940A-69050C019BB3}" type="pres">
      <dgm:prSet presAssocID="{E17F1310-B4AD-4B57-8D9B-BF776721EA77}" presName="node" presStyleLbl="node1" presStyleIdx="2" presStyleCnt="4">
        <dgm:presLayoutVars>
          <dgm:bulletEnabled val="1"/>
        </dgm:presLayoutVars>
      </dgm:prSet>
      <dgm:spPr/>
      <dgm:t>
        <a:bodyPr/>
        <a:lstStyle/>
        <a:p>
          <a:endParaRPr lang="zh-CN" altLang="en-US"/>
        </a:p>
      </dgm:t>
    </dgm:pt>
    <dgm:pt modelId="{9268D1C0-A139-4893-A300-CF509D15352B}" type="pres">
      <dgm:prSet presAssocID="{E17F1310-B4AD-4B57-8D9B-BF776721EA77}" presName="dummy" presStyleCnt="0"/>
      <dgm:spPr/>
    </dgm:pt>
    <dgm:pt modelId="{EBDCA107-8C73-4044-AC95-50DA28B759A8}" type="pres">
      <dgm:prSet presAssocID="{925984A4-8E6F-4D28-B868-DBAB08F4BD28}" presName="sibTrans" presStyleLbl="sibTrans2D1" presStyleIdx="2" presStyleCnt="4"/>
      <dgm:spPr/>
      <dgm:t>
        <a:bodyPr/>
        <a:lstStyle/>
        <a:p>
          <a:endParaRPr lang="zh-CN" altLang="en-US"/>
        </a:p>
      </dgm:t>
    </dgm:pt>
    <dgm:pt modelId="{F539A410-44AA-4A02-9F1B-997DD2B71E87}" type="pres">
      <dgm:prSet presAssocID="{468FA009-1E87-4539-85FA-5C28B78DD6E9}" presName="node" presStyleLbl="node1" presStyleIdx="3" presStyleCnt="4">
        <dgm:presLayoutVars>
          <dgm:bulletEnabled val="1"/>
        </dgm:presLayoutVars>
      </dgm:prSet>
      <dgm:spPr/>
      <dgm:t>
        <a:bodyPr/>
        <a:lstStyle/>
        <a:p>
          <a:endParaRPr lang="zh-CN" altLang="en-US"/>
        </a:p>
      </dgm:t>
    </dgm:pt>
    <dgm:pt modelId="{2B016566-AAE3-46FD-A114-7C13E71734EF}" type="pres">
      <dgm:prSet presAssocID="{468FA009-1E87-4539-85FA-5C28B78DD6E9}" presName="dummy" presStyleCnt="0"/>
      <dgm:spPr/>
    </dgm:pt>
    <dgm:pt modelId="{B5FF6E04-452A-4146-97F4-3BC94EB5BB87}" type="pres">
      <dgm:prSet presAssocID="{B5C730DE-1181-420B-A78D-195E914DCCF5}" presName="sibTrans" presStyleLbl="sibTrans2D1" presStyleIdx="3" presStyleCnt="4"/>
      <dgm:spPr/>
      <dgm:t>
        <a:bodyPr/>
        <a:lstStyle/>
        <a:p>
          <a:endParaRPr lang="zh-CN" altLang="en-US"/>
        </a:p>
      </dgm:t>
    </dgm:pt>
  </dgm:ptLst>
  <dgm:cxnLst>
    <dgm:cxn modelId="{4443F47C-6379-4C55-BC41-2CDA7D639430}" type="presOf" srcId="{D34FE5D7-7525-4D59-ABC9-3998105E634C}" destId="{44F31994-0027-4DC3-B39E-FEE01FB1A852}" srcOrd="0" destOrd="0" presId="urn:microsoft.com/office/officeart/2005/8/layout/radial6#1"/>
    <dgm:cxn modelId="{CF0FDCEB-B11D-4C6D-A6FC-468BC9BBC830}" type="presOf" srcId="{B5C730DE-1181-420B-A78D-195E914DCCF5}" destId="{B5FF6E04-452A-4146-97F4-3BC94EB5BB87}" srcOrd="0" destOrd="0" presId="urn:microsoft.com/office/officeart/2005/8/layout/radial6#1"/>
    <dgm:cxn modelId="{3D462F35-D70F-4C67-A695-7B8F1A6FF73D}" srcId="{8E2A460B-45D3-4E20-A31D-4AFE676F0DDA}" destId="{ECE2948F-862B-4CC3-B6BC-3E6415C7F5DD}" srcOrd="0" destOrd="0" parTransId="{055F34F9-26B5-46B6-B947-B5718EF53A09}" sibTransId="{4116C939-0673-4613-8FA7-CB6FE7258301}"/>
    <dgm:cxn modelId="{BDF6A12C-5F47-4B3A-8A82-D1749EA130F3}" type="presOf" srcId="{4116C939-0673-4613-8FA7-CB6FE7258301}" destId="{F3596884-C09F-4C70-900E-D61864BED5F1}" srcOrd="0" destOrd="0" presId="urn:microsoft.com/office/officeart/2005/8/layout/radial6#1"/>
    <dgm:cxn modelId="{59ACBB99-B5B7-4A9C-82A7-9AD5DF648233}" type="presOf" srcId="{468FA009-1E87-4539-85FA-5C28B78DD6E9}" destId="{F539A410-44AA-4A02-9F1B-997DD2B71E87}" srcOrd="0" destOrd="0" presId="urn:microsoft.com/office/officeart/2005/8/layout/radial6#1"/>
    <dgm:cxn modelId="{703D762F-61B7-4FF0-A037-A20ED006197F}" type="presOf" srcId="{E17F1310-B4AD-4B57-8D9B-BF776721EA77}" destId="{0DA4B7DF-BD6B-46E8-940A-69050C019BB3}" srcOrd="0" destOrd="0" presId="urn:microsoft.com/office/officeart/2005/8/layout/radial6#1"/>
    <dgm:cxn modelId="{74152A5D-67C8-4AEF-A9FE-A6D14740C678}" type="presOf" srcId="{37D76233-2C52-45E9-94E8-FBDCAFC81AF1}" destId="{D5B7622F-17AC-467C-B10C-28C38C38C350}" srcOrd="0" destOrd="0" presId="urn:microsoft.com/office/officeart/2005/8/layout/radial6#1"/>
    <dgm:cxn modelId="{5E6271B8-F595-4B5C-9926-BEE7986DBFF8}" srcId="{8E2A460B-45D3-4E20-A31D-4AFE676F0DDA}" destId="{E17F1310-B4AD-4B57-8D9B-BF776721EA77}" srcOrd="2" destOrd="0" parTransId="{6BAC1755-6217-4715-99C2-D1422148265D}" sibTransId="{925984A4-8E6F-4D28-B868-DBAB08F4BD28}"/>
    <dgm:cxn modelId="{BA05EE50-70A4-490C-BDF3-8637239C9F33}" type="presOf" srcId="{925984A4-8E6F-4D28-B868-DBAB08F4BD28}" destId="{EBDCA107-8C73-4044-AC95-50DA28B759A8}" srcOrd="0" destOrd="0" presId="urn:microsoft.com/office/officeart/2005/8/layout/radial6#1"/>
    <dgm:cxn modelId="{007674DB-778D-4C29-BCFC-4C53838C7F4D}" srcId="{8E2A460B-45D3-4E20-A31D-4AFE676F0DDA}" destId="{468FA009-1E87-4539-85FA-5C28B78DD6E9}" srcOrd="3" destOrd="0" parTransId="{F205FF88-2C9B-4658-BCAA-BEA6EB7393B2}" sibTransId="{B5C730DE-1181-420B-A78D-195E914DCCF5}"/>
    <dgm:cxn modelId="{968DBD61-BDED-4F7C-83AB-DD39C976EC70}" type="presOf" srcId="{75EA9321-EAFA-4AF6-8313-8107E8EB3526}" destId="{15715456-3418-4DF0-AF3A-DA59307B110D}" srcOrd="0" destOrd="0" presId="urn:microsoft.com/office/officeart/2005/8/layout/radial6#1"/>
    <dgm:cxn modelId="{7BE09117-280A-4138-B507-59B96D296170}" type="presOf" srcId="{8E2A460B-45D3-4E20-A31D-4AFE676F0DDA}" destId="{BADECBB5-37EA-4668-8A2F-BD2C2902F22A}" srcOrd="0" destOrd="0" presId="urn:microsoft.com/office/officeart/2005/8/layout/radial6#1"/>
    <dgm:cxn modelId="{7AC781D5-C8C0-4AA5-BE98-68F1C32AA6C1}" srcId="{37D76233-2C52-45E9-94E8-FBDCAFC81AF1}" destId="{8E2A460B-45D3-4E20-A31D-4AFE676F0DDA}" srcOrd="0" destOrd="0" parTransId="{40722E6B-70D7-49DD-BCDB-C5F5A53BB946}" sibTransId="{AC66A5CC-387D-4D7B-8E90-1B8214C2F261}"/>
    <dgm:cxn modelId="{E47F2CEA-81AB-41D7-AAC4-0CCAB6DB1CD2}" type="presOf" srcId="{ECE2948F-862B-4CC3-B6BC-3E6415C7F5DD}" destId="{C2E7DEFD-0505-42BF-AE13-B6483BF86572}" srcOrd="0" destOrd="0" presId="urn:microsoft.com/office/officeart/2005/8/layout/radial6#1"/>
    <dgm:cxn modelId="{7D700D65-892F-452F-936F-B975943D9CD6}" srcId="{8E2A460B-45D3-4E20-A31D-4AFE676F0DDA}" destId="{D34FE5D7-7525-4D59-ABC9-3998105E634C}" srcOrd="1" destOrd="0" parTransId="{A96BE2DD-535A-47FD-A010-195BD3C076B9}" sibTransId="{75EA9321-EAFA-4AF6-8313-8107E8EB3526}"/>
    <dgm:cxn modelId="{6CC703A4-6202-4EA9-B17D-1245F87B41E4}" type="presParOf" srcId="{D5B7622F-17AC-467C-B10C-28C38C38C350}" destId="{BADECBB5-37EA-4668-8A2F-BD2C2902F22A}" srcOrd="0" destOrd="0" presId="urn:microsoft.com/office/officeart/2005/8/layout/radial6#1"/>
    <dgm:cxn modelId="{812619FB-1008-499C-83E2-4261CC170623}" type="presParOf" srcId="{D5B7622F-17AC-467C-B10C-28C38C38C350}" destId="{C2E7DEFD-0505-42BF-AE13-B6483BF86572}" srcOrd="1" destOrd="0" presId="urn:microsoft.com/office/officeart/2005/8/layout/radial6#1"/>
    <dgm:cxn modelId="{3B5F95E6-B435-4645-BA3C-819479D512F6}" type="presParOf" srcId="{D5B7622F-17AC-467C-B10C-28C38C38C350}" destId="{45046E67-FA41-4C32-9E33-BDDDFBBF1D6A}" srcOrd="2" destOrd="0" presId="urn:microsoft.com/office/officeart/2005/8/layout/radial6#1"/>
    <dgm:cxn modelId="{7B101845-F4AD-4E0A-9210-1384EDDD05FE}" type="presParOf" srcId="{D5B7622F-17AC-467C-B10C-28C38C38C350}" destId="{F3596884-C09F-4C70-900E-D61864BED5F1}" srcOrd="3" destOrd="0" presId="urn:microsoft.com/office/officeart/2005/8/layout/radial6#1"/>
    <dgm:cxn modelId="{A9305C83-7FB3-4EE0-AD01-E5B1A933D98B}" type="presParOf" srcId="{D5B7622F-17AC-467C-B10C-28C38C38C350}" destId="{44F31994-0027-4DC3-B39E-FEE01FB1A852}" srcOrd="4" destOrd="0" presId="urn:microsoft.com/office/officeart/2005/8/layout/radial6#1"/>
    <dgm:cxn modelId="{BDE5AA99-D725-4979-8B5F-B50E1F016D62}" type="presParOf" srcId="{D5B7622F-17AC-467C-B10C-28C38C38C350}" destId="{C6A1073C-AEB6-41D2-8257-B02F52AE6460}" srcOrd="5" destOrd="0" presId="urn:microsoft.com/office/officeart/2005/8/layout/radial6#1"/>
    <dgm:cxn modelId="{A5B9A09B-749C-44EC-912A-AEC64C2DCD0E}" type="presParOf" srcId="{D5B7622F-17AC-467C-B10C-28C38C38C350}" destId="{15715456-3418-4DF0-AF3A-DA59307B110D}" srcOrd="6" destOrd="0" presId="urn:microsoft.com/office/officeart/2005/8/layout/radial6#1"/>
    <dgm:cxn modelId="{CFB4C0EF-999F-4D9B-A0DE-4BB14B78760E}" type="presParOf" srcId="{D5B7622F-17AC-467C-B10C-28C38C38C350}" destId="{0DA4B7DF-BD6B-46E8-940A-69050C019BB3}" srcOrd="7" destOrd="0" presId="urn:microsoft.com/office/officeart/2005/8/layout/radial6#1"/>
    <dgm:cxn modelId="{9B52BCE7-4A59-4B6F-ADC5-D4D66FD26258}" type="presParOf" srcId="{D5B7622F-17AC-467C-B10C-28C38C38C350}" destId="{9268D1C0-A139-4893-A300-CF509D15352B}" srcOrd="8" destOrd="0" presId="urn:microsoft.com/office/officeart/2005/8/layout/radial6#1"/>
    <dgm:cxn modelId="{29B1FAE9-1406-4A7B-AC71-72F072126DA9}" type="presParOf" srcId="{D5B7622F-17AC-467C-B10C-28C38C38C350}" destId="{EBDCA107-8C73-4044-AC95-50DA28B759A8}" srcOrd="9" destOrd="0" presId="urn:microsoft.com/office/officeart/2005/8/layout/radial6#1"/>
    <dgm:cxn modelId="{F58266F6-41DA-4AFF-9A0C-47C51F80BEE8}" type="presParOf" srcId="{D5B7622F-17AC-467C-B10C-28C38C38C350}" destId="{F539A410-44AA-4A02-9F1B-997DD2B71E87}" srcOrd="10" destOrd="0" presId="urn:microsoft.com/office/officeart/2005/8/layout/radial6#1"/>
    <dgm:cxn modelId="{11EBE55D-F97C-4E47-88E7-950B188A7FCE}" type="presParOf" srcId="{D5B7622F-17AC-467C-B10C-28C38C38C350}" destId="{2B016566-AAE3-46FD-A114-7C13E71734EF}" srcOrd="11" destOrd="0" presId="urn:microsoft.com/office/officeart/2005/8/layout/radial6#1"/>
    <dgm:cxn modelId="{40F4A975-A410-40D8-9163-F9F775620519}" type="presParOf" srcId="{D5B7622F-17AC-467C-B10C-28C38C38C350}" destId="{B5FF6E04-452A-4146-97F4-3BC94EB5BB87}" srcOrd="12" destOrd="0" presId="urn:microsoft.com/office/officeart/2005/8/layout/radial6#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7D76233-2C52-45E9-94E8-FBDCAFC81AF1}" type="doc">
      <dgm:prSet loTypeId="urn:microsoft.com/office/officeart/2005/8/layout/radial6#2" loCatId="cycle" qsTypeId="urn:microsoft.com/office/officeart/2005/8/quickstyle/simple1#8" qsCatId="simple" csTypeId="urn:microsoft.com/office/officeart/2005/8/colors/accent1_2#9" csCatId="accent1" phldr="0"/>
      <dgm:spPr/>
      <dgm:t>
        <a:bodyPr/>
        <a:lstStyle/>
        <a:p>
          <a:endParaRPr lang="zh-CN" altLang="en-US"/>
        </a:p>
      </dgm:t>
    </dgm:pt>
    <dgm:pt modelId="{8E2A460B-45D3-4E20-A31D-4AFE676F0DDA}">
      <dgm:prSet phldrT="[文本]" phldr="0" custT="0"/>
      <dgm:spPr/>
      <dgm:t>
        <a:bodyPr vert="horz" wrap="square"/>
        <a:lstStyle/>
        <a:p>
          <a:pPr>
            <a:lnSpc>
              <a:spcPct val="100000"/>
            </a:lnSpc>
            <a:spcBef>
              <a:spcPct val="0"/>
            </a:spcBef>
            <a:spcAft>
              <a:spcPct val="35000"/>
            </a:spcAft>
          </a:pPr>
          <a:r>
            <a:rPr lang="zh-CN" altLang="en-US"/>
            <a:t>支出经济分类</a:t>
          </a:r>
        </a:p>
      </dgm:t>
    </dgm:pt>
    <dgm:pt modelId="{40722E6B-70D7-49DD-BCDB-C5F5A53BB946}" type="parTrans" cxnId="{5BB1D6AE-380D-412C-B887-3257FC5E174F}">
      <dgm:prSet/>
      <dgm:spPr/>
      <dgm:t>
        <a:bodyPr/>
        <a:lstStyle/>
        <a:p>
          <a:endParaRPr lang="zh-CN" altLang="en-US"/>
        </a:p>
      </dgm:t>
    </dgm:pt>
    <dgm:pt modelId="{AC66A5CC-387D-4D7B-8E90-1B8214C2F261}" type="sibTrans" cxnId="{5BB1D6AE-380D-412C-B887-3257FC5E174F}">
      <dgm:prSet/>
      <dgm:spPr/>
      <dgm:t>
        <a:bodyPr/>
        <a:lstStyle/>
        <a:p>
          <a:endParaRPr lang="zh-CN" altLang="en-US"/>
        </a:p>
      </dgm:t>
    </dgm:pt>
    <dgm:pt modelId="{E17F1310-B4AD-4B57-8D9B-BF776721EA77}">
      <dgm:prSet phldrT="[文本]" phldr="0" custT="0"/>
      <dgm:spPr/>
      <dgm:t>
        <a:bodyPr vert="horz" wrap="square"/>
        <a:lstStyle/>
        <a:p>
          <a:pPr>
            <a:lnSpc>
              <a:spcPct val="100000"/>
            </a:lnSpc>
            <a:spcBef>
              <a:spcPct val="0"/>
            </a:spcBef>
            <a:spcAft>
              <a:spcPct val="35000"/>
            </a:spcAft>
          </a:pPr>
          <a:r>
            <a:rPr lang="zh-CN" altLang="en-US"/>
            <a:t>政府预算经济分类</a:t>
          </a:r>
        </a:p>
      </dgm:t>
    </dgm:pt>
    <dgm:pt modelId="{6BAC1755-6217-4715-99C2-D1422148265D}" type="parTrans" cxnId="{CB012239-9D83-43B1-8E59-5FF666F30DE2}">
      <dgm:prSet/>
      <dgm:spPr/>
      <dgm:t>
        <a:bodyPr/>
        <a:lstStyle/>
        <a:p>
          <a:endParaRPr lang="zh-CN" altLang="en-US"/>
        </a:p>
      </dgm:t>
    </dgm:pt>
    <dgm:pt modelId="{925984A4-8E6F-4D28-B868-DBAB08F4BD28}" type="sibTrans" cxnId="{CB012239-9D83-43B1-8E59-5FF666F30DE2}">
      <dgm:prSet/>
      <dgm:spPr/>
      <dgm:t>
        <a:bodyPr/>
        <a:lstStyle/>
        <a:p>
          <a:endParaRPr lang="zh-CN" altLang="en-US"/>
        </a:p>
      </dgm:t>
    </dgm:pt>
    <dgm:pt modelId="{468FA009-1E87-4539-85FA-5C28B78DD6E9}">
      <dgm:prSet phldrT="[文本]" phldr="0" custT="0"/>
      <dgm:spPr/>
      <dgm:t>
        <a:bodyPr vert="horz" wrap="square"/>
        <a:lstStyle/>
        <a:p>
          <a:pPr>
            <a:lnSpc>
              <a:spcPct val="100000"/>
            </a:lnSpc>
            <a:spcBef>
              <a:spcPct val="0"/>
            </a:spcBef>
            <a:spcAft>
              <a:spcPct val="35000"/>
            </a:spcAft>
          </a:pPr>
          <a:r>
            <a:rPr lang="zh-CN" altLang="en-US"/>
            <a:t>部门预算支出经济分类</a:t>
          </a:r>
        </a:p>
      </dgm:t>
    </dgm:pt>
    <dgm:pt modelId="{F205FF88-2C9B-4658-BCAA-BEA6EB7393B2}" type="parTrans" cxnId="{52DFA5DA-D1F9-4EB2-9FE7-7C787B6073A5}">
      <dgm:prSet/>
      <dgm:spPr/>
      <dgm:t>
        <a:bodyPr/>
        <a:lstStyle/>
        <a:p>
          <a:endParaRPr lang="zh-CN" altLang="en-US"/>
        </a:p>
      </dgm:t>
    </dgm:pt>
    <dgm:pt modelId="{B5C730DE-1181-420B-A78D-195E914DCCF5}" type="sibTrans" cxnId="{52DFA5DA-D1F9-4EB2-9FE7-7C787B6073A5}">
      <dgm:prSet/>
      <dgm:spPr/>
      <dgm:t>
        <a:bodyPr/>
        <a:lstStyle/>
        <a:p>
          <a:endParaRPr lang="zh-CN" altLang="en-US"/>
        </a:p>
      </dgm:t>
    </dgm:pt>
    <dgm:pt modelId="{D5B7622F-17AC-467C-B10C-28C38C38C350}" type="pres">
      <dgm:prSet presAssocID="{37D76233-2C52-45E9-94E8-FBDCAFC81AF1}" presName="Name0" presStyleCnt="0">
        <dgm:presLayoutVars>
          <dgm:chMax val="1"/>
          <dgm:dir/>
          <dgm:animLvl val="ctr"/>
          <dgm:resizeHandles val="exact"/>
        </dgm:presLayoutVars>
      </dgm:prSet>
      <dgm:spPr/>
      <dgm:t>
        <a:bodyPr/>
        <a:lstStyle/>
        <a:p>
          <a:endParaRPr lang="zh-CN" altLang="en-US"/>
        </a:p>
      </dgm:t>
    </dgm:pt>
    <dgm:pt modelId="{BADECBB5-37EA-4668-8A2F-BD2C2902F22A}" type="pres">
      <dgm:prSet presAssocID="{8E2A460B-45D3-4E20-A31D-4AFE676F0DDA}" presName="centerShape" presStyleLbl="node0" presStyleIdx="0" presStyleCnt="1"/>
      <dgm:spPr/>
      <dgm:t>
        <a:bodyPr/>
        <a:lstStyle/>
        <a:p>
          <a:endParaRPr lang="zh-CN" altLang="en-US"/>
        </a:p>
      </dgm:t>
    </dgm:pt>
    <dgm:pt modelId="{0DA4B7DF-BD6B-46E8-940A-69050C019BB3}" type="pres">
      <dgm:prSet presAssocID="{E17F1310-B4AD-4B57-8D9B-BF776721EA77}" presName="node" presStyleLbl="node1" presStyleIdx="0" presStyleCnt="2">
        <dgm:presLayoutVars>
          <dgm:bulletEnabled val="1"/>
        </dgm:presLayoutVars>
      </dgm:prSet>
      <dgm:spPr/>
      <dgm:t>
        <a:bodyPr/>
        <a:lstStyle/>
        <a:p>
          <a:endParaRPr lang="zh-CN" altLang="en-US"/>
        </a:p>
      </dgm:t>
    </dgm:pt>
    <dgm:pt modelId="{9268D1C0-A139-4893-A300-CF509D15352B}" type="pres">
      <dgm:prSet presAssocID="{E17F1310-B4AD-4B57-8D9B-BF776721EA77}" presName="dummy" presStyleCnt="0"/>
      <dgm:spPr/>
    </dgm:pt>
    <dgm:pt modelId="{EBDCA107-8C73-4044-AC95-50DA28B759A8}" type="pres">
      <dgm:prSet presAssocID="{925984A4-8E6F-4D28-B868-DBAB08F4BD28}" presName="sibTrans" presStyleLbl="sibTrans2D1" presStyleIdx="0" presStyleCnt="2"/>
      <dgm:spPr/>
      <dgm:t>
        <a:bodyPr/>
        <a:lstStyle/>
        <a:p>
          <a:endParaRPr lang="zh-CN" altLang="en-US"/>
        </a:p>
      </dgm:t>
    </dgm:pt>
    <dgm:pt modelId="{F539A410-44AA-4A02-9F1B-997DD2B71E87}" type="pres">
      <dgm:prSet presAssocID="{468FA009-1E87-4539-85FA-5C28B78DD6E9}" presName="node" presStyleLbl="node1" presStyleIdx="1" presStyleCnt="2">
        <dgm:presLayoutVars>
          <dgm:bulletEnabled val="1"/>
        </dgm:presLayoutVars>
      </dgm:prSet>
      <dgm:spPr/>
      <dgm:t>
        <a:bodyPr/>
        <a:lstStyle/>
        <a:p>
          <a:endParaRPr lang="zh-CN" altLang="en-US"/>
        </a:p>
      </dgm:t>
    </dgm:pt>
    <dgm:pt modelId="{2B016566-AAE3-46FD-A114-7C13E71734EF}" type="pres">
      <dgm:prSet presAssocID="{468FA009-1E87-4539-85FA-5C28B78DD6E9}" presName="dummy" presStyleCnt="0"/>
      <dgm:spPr/>
    </dgm:pt>
    <dgm:pt modelId="{B5FF6E04-452A-4146-97F4-3BC94EB5BB87}" type="pres">
      <dgm:prSet presAssocID="{B5C730DE-1181-420B-A78D-195E914DCCF5}" presName="sibTrans" presStyleLbl="sibTrans2D1" presStyleIdx="1" presStyleCnt="2"/>
      <dgm:spPr/>
      <dgm:t>
        <a:bodyPr/>
        <a:lstStyle/>
        <a:p>
          <a:endParaRPr lang="zh-CN" altLang="en-US"/>
        </a:p>
      </dgm:t>
    </dgm:pt>
  </dgm:ptLst>
  <dgm:cxnLst>
    <dgm:cxn modelId="{CA783F11-9AF6-45AC-9B17-C56101C6C1DB}" type="presOf" srcId="{E17F1310-B4AD-4B57-8D9B-BF776721EA77}" destId="{0DA4B7DF-BD6B-46E8-940A-69050C019BB3}" srcOrd="0" destOrd="0" presId="urn:microsoft.com/office/officeart/2005/8/layout/radial6#2"/>
    <dgm:cxn modelId="{CB012239-9D83-43B1-8E59-5FF666F30DE2}" srcId="{8E2A460B-45D3-4E20-A31D-4AFE676F0DDA}" destId="{E17F1310-B4AD-4B57-8D9B-BF776721EA77}" srcOrd="0" destOrd="0" parTransId="{6BAC1755-6217-4715-99C2-D1422148265D}" sibTransId="{925984A4-8E6F-4D28-B868-DBAB08F4BD28}"/>
    <dgm:cxn modelId="{FDF6889B-93C8-4CB5-90EE-4A81ABDE4975}" type="presOf" srcId="{8E2A460B-45D3-4E20-A31D-4AFE676F0DDA}" destId="{BADECBB5-37EA-4668-8A2F-BD2C2902F22A}" srcOrd="0" destOrd="0" presId="urn:microsoft.com/office/officeart/2005/8/layout/radial6#2"/>
    <dgm:cxn modelId="{056ABFE6-1E88-423A-BF08-0EE8E830EB7D}" type="presOf" srcId="{B5C730DE-1181-420B-A78D-195E914DCCF5}" destId="{B5FF6E04-452A-4146-97F4-3BC94EB5BB87}" srcOrd="0" destOrd="0" presId="urn:microsoft.com/office/officeart/2005/8/layout/radial6#2"/>
    <dgm:cxn modelId="{340D8FC4-CEB0-4A84-957F-8125D744363C}" type="presOf" srcId="{925984A4-8E6F-4D28-B868-DBAB08F4BD28}" destId="{EBDCA107-8C73-4044-AC95-50DA28B759A8}" srcOrd="0" destOrd="0" presId="urn:microsoft.com/office/officeart/2005/8/layout/radial6#2"/>
    <dgm:cxn modelId="{5BB1D6AE-380D-412C-B887-3257FC5E174F}" srcId="{37D76233-2C52-45E9-94E8-FBDCAFC81AF1}" destId="{8E2A460B-45D3-4E20-A31D-4AFE676F0DDA}" srcOrd="0" destOrd="0" parTransId="{40722E6B-70D7-49DD-BCDB-C5F5A53BB946}" sibTransId="{AC66A5CC-387D-4D7B-8E90-1B8214C2F261}"/>
    <dgm:cxn modelId="{460DA45C-D0BF-49A5-9A3E-003D70FBEC77}" type="presOf" srcId="{37D76233-2C52-45E9-94E8-FBDCAFC81AF1}" destId="{D5B7622F-17AC-467C-B10C-28C38C38C350}" srcOrd="0" destOrd="0" presId="urn:microsoft.com/office/officeart/2005/8/layout/radial6#2"/>
    <dgm:cxn modelId="{52DFA5DA-D1F9-4EB2-9FE7-7C787B6073A5}" srcId="{8E2A460B-45D3-4E20-A31D-4AFE676F0DDA}" destId="{468FA009-1E87-4539-85FA-5C28B78DD6E9}" srcOrd="1" destOrd="0" parTransId="{F205FF88-2C9B-4658-BCAA-BEA6EB7393B2}" sibTransId="{B5C730DE-1181-420B-A78D-195E914DCCF5}"/>
    <dgm:cxn modelId="{A79DCCA9-0F30-4628-B417-7D5EF0F92D61}" type="presOf" srcId="{468FA009-1E87-4539-85FA-5C28B78DD6E9}" destId="{F539A410-44AA-4A02-9F1B-997DD2B71E87}" srcOrd="0" destOrd="0" presId="urn:microsoft.com/office/officeart/2005/8/layout/radial6#2"/>
    <dgm:cxn modelId="{0FF14492-D2BB-4384-944F-BB9BBE5E9DC2}" type="presParOf" srcId="{D5B7622F-17AC-467C-B10C-28C38C38C350}" destId="{BADECBB5-37EA-4668-8A2F-BD2C2902F22A}" srcOrd="0" destOrd="0" presId="urn:microsoft.com/office/officeart/2005/8/layout/radial6#2"/>
    <dgm:cxn modelId="{B5683F09-7BD8-48C5-91D1-300B647CC70A}" type="presParOf" srcId="{D5B7622F-17AC-467C-B10C-28C38C38C350}" destId="{0DA4B7DF-BD6B-46E8-940A-69050C019BB3}" srcOrd="1" destOrd="0" presId="urn:microsoft.com/office/officeart/2005/8/layout/radial6#2"/>
    <dgm:cxn modelId="{31242A57-FA70-41C7-BA57-8E9BDCF8E9BC}" type="presParOf" srcId="{D5B7622F-17AC-467C-B10C-28C38C38C350}" destId="{9268D1C0-A139-4893-A300-CF509D15352B}" srcOrd="2" destOrd="0" presId="urn:microsoft.com/office/officeart/2005/8/layout/radial6#2"/>
    <dgm:cxn modelId="{C09DE61D-C495-45EB-BFBC-BEC2B567E8B5}" type="presParOf" srcId="{D5B7622F-17AC-467C-B10C-28C38C38C350}" destId="{EBDCA107-8C73-4044-AC95-50DA28B759A8}" srcOrd="3" destOrd="0" presId="urn:microsoft.com/office/officeart/2005/8/layout/radial6#2"/>
    <dgm:cxn modelId="{05276C72-1485-46AB-BA49-3B8AA40A9B73}" type="presParOf" srcId="{D5B7622F-17AC-467C-B10C-28C38C38C350}" destId="{F539A410-44AA-4A02-9F1B-997DD2B71E87}" srcOrd="4" destOrd="0" presId="urn:microsoft.com/office/officeart/2005/8/layout/radial6#2"/>
    <dgm:cxn modelId="{82DDEC1D-D7D6-47F0-942B-44758AFBB8CD}" type="presParOf" srcId="{D5B7622F-17AC-467C-B10C-28C38C38C350}" destId="{2B016566-AAE3-46FD-A114-7C13E71734EF}" srcOrd="5" destOrd="0" presId="urn:microsoft.com/office/officeart/2005/8/layout/radial6#2"/>
    <dgm:cxn modelId="{A3137CC6-CC03-473D-ABB1-D26440952559}" type="presParOf" srcId="{D5B7622F-17AC-467C-B10C-28C38C38C350}" destId="{B5FF6E04-452A-4146-97F4-3BC94EB5BB87}" srcOrd="6" destOrd="0" presId="urn:microsoft.com/office/officeart/2005/8/layout/radial6#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4AC2E3-1CE5-4186-AE56-712663C7BBBF}">
      <dsp:nvSpPr>
        <dsp:cNvPr id="0" name=""/>
        <dsp:cNvSpPr/>
      </dsp:nvSpPr>
      <dsp:spPr>
        <a:xfrm>
          <a:off x="12063" y="290"/>
          <a:ext cx="8219442" cy="360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8FC8A3-E9C6-4C4D-BEB3-1402053317A0}">
      <dsp:nvSpPr>
        <dsp:cNvPr id="0" name=""/>
        <dsp:cNvSpPr/>
      </dsp:nvSpPr>
      <dsp:spPr>
        <a:xfrm>
          <a:off x="5763728" y="349871"/>
          <a:ext cx="2119075" cy="699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lvl="0" algn="ctr" defTabSz="1066800">
            <a:lnSpc>
              <a:spcPct val="100000"/>
            </a:lnSpc>
            <a:spcBef>
              <a:spcPct val="0"/>
            </a:spcBef>
            <a:spcAft>
              <a:spcPct val="35000"/>
            </a:spcAft>
          </a:pPr>
          <a:r>
            <a:rPr lang="zh-CN" altLang="en-US" sz="2400" kern="1200"/>
            <a:t>决算</a:t>
          </a:r>
        </a:p>
      </dsp:txBody>
      <dsp:txXfrm>
        <a:off x="5763728" y="349871"/>
        <a:ext cx="2119075" cy="699161"/>
      </dsp:txXfrm>
    </dsp:sp>
    <dsp:sp modelId="{8BE6CCA6-9959-410D-A7A8-E175C3CE561D}">
      <dsp:nvSpPr>
        <dsp:cNvPr id="0" name=""/>
        <dsp:cNvSpPr/>
      </dsp:nvSpPr>
      <dsp:spPr>
        <a:xfrm>
          <a:off x="3220838" y="349871"/>
          <a:ext cx="2119075" cy="699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lvl="0" algn="ctr" defTabSz="1066800">
            <a:lnSpc>
              <a:spcPct val="100000"/>
            </a:lnSpc>
            <a:spcBef>
              <a:spcPct val="0"/>
            </a:spcBef>
            <a:spcAft>
              <a:spcPct val="35000"/>
            </a:spcAft>
          </a:pPr>
          <a:r>
            <a:rPr lang="zh-CN" altLang="en-US" sz="2400" kern="1200"/>
            <a:t>预算执行</a:t>
          </a:r>
        </a:p>
      </dsp:txBody>
      <dsp:txXfrm>
        <a:off x="3220838" y="349871"/>
        <a:ext cx="2119075" cy="699161"/>
      </dsp:txXfrm>
    </dsp:sp>
    <dsp:sp modelId="{FE8AC867-2966-4F3E-8B7C-683A8FC5320B}">
      <dsp:nvSpPr>
        <dsp:cNvPr id="0" name=""/>
        <dsp:cNvSpPr/>
      </dsp:nvSpPr>
      <dsp:spPr>
        <a:xfrm>
          <a:off x="677948" y="349871"/>
          <a:ext cx="2119075" cy="699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lvl="0" algn="ctr" defTabSz="1066800">
            <a:lnSpc>
              <a:spcPct val="100000"/>
            </a:lnSpc>
            <a:spcBef>
              <a:spcPct val="0"/>
            </a:spcBef>
            <a:spcAft>
              <a:spcPct val="35000"/>
            </a:spcAft>
          </a:pPr>
          <a:r>
            <a:rPr lang="zh-CN" altLang="en-US" sz="2400" kern="1200"/>
            <a:t>预算编制</a:t>
          </a:r>
        </a:p>
      </dsp:txBody>
      <dsp:txXfrm>
        <a:off x="677948" y="349871"/>
        <a:ext cx="2119075" cy="6991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3252C-5345-45F1-A6FA-69E44781CCB0}">
      <dsp:nvSpPr>
        <dsp:cNvPr id="0" name=""/>
        <dsp:cNvSpPr/>
      </dsp:nvSpPr>
      <dsp:spPr>
        <a:xfrm>
          <a:off x="1469876" y="827272"/>
          <a:ext cx="307727" cy="91440"/>
        </a:xfrm>
        <a:custGeom>
          <a:avLst/>
          <a:gdLst/>
          <a:ahLst/>
          <a:cxnLst/>
          <a:rect l="0" t="0" r="0" b="0"/>
          <a:pathLst>
            <a:path>
              <a:moveTo>
                <a:pt x="0" y="45720"/>
              </a:moveTo>
              <a:lnTo>
                <a:pt x="30772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615281" y="871301"/>
        <a:ext cx="16916" cy="3383"/>
      </dsp:txXfrm>
    </dsp:sp>
    <dsp:sp modelId="{2FBE2C1E-1D94-400F-A227-985D4DA10085}">
      <dsp:nvSpPr>
        <dsp:cNvPr id="0" name=""/>
        <dsp:cNvSpPr/>
      </dsp:nvSpPr>
      <dsp:spPr>
        <a:xfrm>
          <a:off x="689" y="431696"/>
          <a:ext cx="1470987" cy="8825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100000"/>
            </a:lnSpc>
            <a:spcBef>
              <a:spcPct val="0"/>
            </a:spcBef>
            <a:spcAft>
              <a:spcPct val="35000"/>
            </a:spcAft>
          </a:pPr>
          <a:r>
            <a:rPr lang="zh-CN" altLang="en-US" sz="1800" kern="1200">
              <a:sym typeface="+mn-ea"/>
            </a:rPr>
            <a:t>预算编制准备</a:t>
          </a:r>
          <a:endParaRPr lang="zh-CN" altLang="en-US" sz="1800" kern="1200"/>
        </a:p>
      </dsp:txBody>
      <dsp:txXfrm>
        <a:off x="689" y="431696"/>
        <a:ext cx="1470987" cy="882592"/>
      </dsp:txXfrm>
    </dsp:sp>
    <dsp:sp modelId="{EBB69596-36AB-40F1-91C5-FC3350A00067}">
      <dsp:nvSpPr>
        <dsp:cNvPr id="0" name=""/>
        <dsp:cNvSpPr/>
      </dsp:nvSpPr>
      <dsp:spPr>
        <a:xfrm>
          <a:off x="736182" y="1312489"/>
          <a:ext cx="1809314" cy="307727"/>
        </a:xfrm>
        <a:custGeom>
          <a:avLst/>
          <a:gdLst/>
          <a:ahLst/>
          <a:cxnLst/>
          <a:rect l="0" t="0" r="0" b="0"/>
          <a:pathLst>
            <a:path>
              <a:moveTo>
                <a:pt x="1809314" y="0"/>
              </a:moveTo>
              <a:lnTo>
                <a:pt x="1809314" y="170963"/>
              </a:lnTo>
              <a:lnTo>
                <a:pt x="0" y="170963"/>
              </a:lnTo>
              <a:lnTo>
                <a:pt x="0" y="307727"/>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594823" y="1464661"/>
        <a:ext cx="92033" cy="3383"/>
      </dsp:txXfrm>
    </dsp:sp>
    <dsp:sp modelId="{0482690C-586E-41D6-8B40-4CA7581A9CE9}">
      <dsp:nvSpPr>
        <dsp:cNvPr id="0" name=""/>
        <dsp:cNvSpPr/>
      </dsp:nvSpPr>
      <dsp:spPr>
        <a:xfrm>
          <a:off x="1810003" y="431696"/>
          <a:ext cx="1470987" cy="8825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100000"/>
            </a:lnSpc>
            <a:spcBef>
              <a:spcPct val="0"/>
            </a:spcBef>
            <a:spcAft>
              <a:spcPct val="35000"/>
            </a:spcAft>
          </a:pPr>
          <a:r>
            <a:rPr lang="zh-CN" altLang="en-US" sz="1800" kern="1200">
              <a:sym typeface="+mn-ea"/>
            </a:rPr>
            <a:t>编制预算草案</a:t>
          </a:r>
          <a:endParaRPr lang="zh-CN" altLang="en-US" sz="1800" kern="1200"/>
        </a:p>
      </dsp:txBody>
      <dsp:txXfrm>
        <a:off x="1810003" y="431696"/>
        <a:ext cx="1470987" cy="882592"/>
      </dsp:txXfrm>
    </dsp:sp>
    <dsp:sp modelId="{31F3FE5F-74B2-48F8-89DC-AE29DBB498B0}">
      <dsp:nvSpPr>
        <dsp:cNvPr id="0" name=""/>
        <dsp:cNvSpPr/>
      </dsp:nvSpPr>
      <dsp:spPr>
        <a:xfrm>
          <a:off x="1469876" y="2048192"/>
          <a:ext cx="307727" cy="91440"/>
        </a:xfrm>
        <a:custGeom>
          <a:avLst/>
          <a:gdLst/>
          <a:ahLst/>
          <a:cxnLst/>
          <a:rect l="0" t="0" r="0" b="0"/>
          <a:pathLst>
            <a:path>
              <a:moveTo>
                <a:pt x="0" y="45720"/>
              </a:moveTo>
              <a:lnTo>
                <a:pt x="30772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615281" y="2092220"/>
        <a:ext cx="16916" cy="3383"/>
      </dsp:txXfrm>
    </dsp:sp>
    <dsp:sp modelId="{E5145E43-B450-47CE-B1E5-1482BCF4071D}">
      <dsp:nvSpPr>
        <dsp:cNvPr id="0" name=""/>
        <dsp:cNvSpPr/>
      </dsp:nvSpPr>
      <dsp:spPr>
        <a:xfrm>
          <a:off x="689" y="1652616"/>
          <a:ext cx="1470987" cy="8825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100000"/>
            </a:lnSpc>
            <a:spcBef>
              <a:spcPct val="0"/>
            </a:spcBef>
            <a:spcAft>
              <a:spcPct val="35000"/>
            </a:spcAft>
          </a:pPr>
          <a:r>
            <a:rPr lang="zh-CN" altLang="en-US" sz="1800" kern="1200">
              <a:sym typeface="+mn-ea"/>
            </a:rPr>
            <a:t>审查批准及批复预算</a:t>
          </a:r>
          <a:endParaRPr lang="zh-CN" altLang="en-US" sz="1800" kern="1200"/>
        </a:p>
      </dsp:txBody>
      <dsp:txXfrm>
        <a:off x="689" y="1652616"/>
        <a:ext cx="1470987" cy="882592"/>
      </dsp:txXfrm>
    </dsp:sp>
    <dsp:sp modelId="{E85A6953-055C-454F-835D-7FF8096CA491}">
      <dsp:nvSpPr>
        <dsp:cNvPr id="0" name=""/>
        <dsp:cNvSpPr/>
      </dsp:nvSpPr>
      <dsp:spPr>
        <a:xfrm>
          <a:off x="736182" y="2533408"/>
          <a:ext cx="1809314" cy="307727"/>
        </a:xfrm>
        <a:custGeom>
          <a:avLst/>
          <a:gdLst/>
          <a:ahLst/>
          <a:cxnLst/>
          <a:rect l="0" t="0" r="0" b="0"/>
          <a:pathLst>
            <a:path>
              <a:moveTo>
                <a:pt x="1809314" y="0"/>
              </a:moveTo>
              <a:lnTo>
                <a:pt x="1809314" y="170963"/>
              </a:lnTo>
              <a:lnTo>
                <a:pt x="0" y="170963"/>
              </a:lnTo>
              <a:lnTo>
                <a:pt x="0" y="307727"/>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594823" y="2685580"/>
        <a:ext cx="92033" cy="3383"/>
      </dsp:txXfrm>
    </dsp:sp>
    <dsp:sp modelId="{13492D71-E670-42C9-A619-1DE9B5F887F1}">
      <dsp:nvSpPr>
        <dsp:cNvPr id="0" name=""/>
        <dsp:cNvSpPr/>
      </dsp:nvSpPr>
      <dsp:spPr>
        <a:xfrm>
          <a:off x="1810003" y="1652616"/>
          <a:ext cx="1470987" cy="8825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100000"/>
            </a:lnSpc>
            <a:spcBef>
              <a:spcPct val="0"/>
            </a:spcBef>
            <a:spcAft>
              <a:spcPct val="35000"/>
            </a:spcAft>
          </a:pPr>
          <a:r>
            <a:rPr sz="1800" kern="1200">
              <a:sym typeface="+mn-ea"/>
            </a:rPr>
            <a:t>执行收支预算</a:t>
          </a:r>
          <a:endParaRPr lang="zh-CN" altLang="en-US" sz="1800" kern="1200"/>
        </a:p>
      </dsp:txBody>
      <dsp:txXfrm>
        <a:off x="1810003" y="1652616"/>
        <a:ext cx="1470987" cy="882592"/>
      </dsp:txXfrm>
    </dsp:sp>
    <dsp:sp modelId="{F80816D7-392E-4741-B9A3-C73586F7EC67}">
      <dsp:nvSpPr>
        <dsp:cNvPr id="0" name=""/>
        <dsp:cNvSpPr/>
      </dsp:nvSpPr>
      <dsp:spPr>
        <a:xfrm>
          <a:off x="689" y="2873535"/>
          <a:ext cx="1470987" cy="8825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100000"/>
            </a:lnSpc>
            <a:spcBef>
              <a:spcPct val="0"/>
            </a:spcBef>
            <a:spcAft>
              <a:spcPct val="35000"/>
            </a:spcAft>
          </a:pPr>
          <a:r>
            <a:rPr sz="1800" kern="1200">
              <a:sym typeface="+mn-ea"/>
            </a:rPr>
            <a:t>决算与审计</a:t>
          </a:r>
          <a:endParaRPr lang="zh-CN" altLang="en-US" sz="1800" kern="1200"/>
        </a:p>
      </dsp:txBody>
      <dsp:txXfrm>
        <a:off x="689" y="2873535"/>
        <a:ext cx="1470987" cy="8825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3B081-C62D-4789-ACCC-6B5C4C4AC593}">
      <dsp:nvSpPr>
        <dsp:cNvPr id="0" name=""/>
        <dsp:cNvSpPr/>
      </dsp:nvSpPr>
      <dsp:spPr>
        <a:xfrm>
          <a:off x="3055" y="571354"/>
          <a:ext cx="1837531" cy="70433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100000"/>
            </a:lnSpc>
            <a:spcBef>
              <a:spcPct val="0"/>
            </a:spcBef>
            <a:spcAft>
              <a:spcPct val="35000"/>
            </a:spcAft>
          </a:pPr>
          <a:r>
            <a:rPr lang="zh-CN" altLang="en-US" sz="1700" kern="1200"/>
            <a:t>各级人民代表大会</a:t>
          </a:r>
        </a:p>
      </dsp:txBody>
      <dsp:txXfrm>
        <a:off x="3055" y="571354"/>
        <a:ext cx="1837531" cy="704335"/>
      </dsp:txXfrm>
    </dsp:sp>
    <dsp:sp modelId="{EF7A3F2B-0DDF-464D-BB82-2FD9B2735E45}">
      <dsp:nvSpPr>
        <dsp:cNvPr id="0" name=""/>
        <dsp:cNvSpPr/>
      </dsp:nvSpPr>
      <dsp:spPr>
        <a:xfrm>
          <a:off x="3055" y="1275690"/>
          <a:ext cx="1837531" cy="289323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100000"/>
            </a:lnSpc>
            <a:spcBef>
              <a:spcPct val="0"/>
            </a:spcBef>
            <a:spcAft>
              <a:spcPct val="15000"/>
            </a:spcAft>
            <a:buChar char="••"/>
          </a:pPr>
          <a:r>
            <a:rPr lang="zh-CN" altLang="en-US" sz="1600" kern="1200" dirty="0"/>
            <a:t>实施预算管理是国家《中华人民共和国宪法》（下称宪法）和《预算法》等法律赋予各级人民代表大会（包括全国人大和地方各级人大）的一项基本权利。</a:t>
          </a:r>
        </a:p>
      </dsp:txBody>
      <dsp:txXfrm>
        <a:off x="3055" y="1275690"/>
        <a:ext cx="1837531" cy="2893230"/>
      </dsp:txXfrm>
    </dsp:sp>
    <dsp:sp modelId="{F8668B23-714E-4127-97FC-1CD6337621BE}">
      <dsp:nvSpPr>
        <dsp:cNvPr id="0" name=""/>
        <dsp:cNvSpPr/>
      </dsp:nvSpPr>
      <dsp:spPr>
        <a:xfrm>
          <a:off x="2097841" y="571354"/>
          <a:ext cx="1837531" cy="70433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100000"/>
            </a:lnSpc>
            <a:spcBef>
              <a:spcPct val="0"/>
            </a:spcBef>
            <a:spcAft>
              <a:spcPct val="35000"/>
            </a:spcAft>
          </a:pPr>
          <a:r>
            <a:rPr lang="zh-CN" altLang="en-US" sz="1700" kern="1200" dirty="0"/>
            <a:t>各级人民代表大会常务委员会</a:t>
          </a:r>
        </a:p>
      </dsp:txBody>
      <dsp:txXfrm>
        <a:off x="2097841" y="571354"/>
        <a:ext cx="1837531" cy="704335"/>
      </dsp:txXfrm>
    </dsp:sp>
    <dsp:sp modelId="{DBD11FAB-8B7F-4F8A-8171-934118D8A205}">
      <dsp:nvSpPr>
        <dsp:cNvPr id="0" name=""/>
        <dsp:cNvSpPr/>
      </dsp:nvSpPr>
      <dsp:spPr>
        <a:xfrm>
          <a:off x="2097841" y="1275690"/>
          <a:ext cx="1837531" cy="289323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100000"/>
            </a:lnSpc>
            <a:spcBef>
              <a:spcPct val="0"/>
            </a:spcBef>
            <a:spcAft>
              <a:spcPct val="15000"/>
            </a:spcAft>
            <a:buChar char="••"/>
          </a:pPr>
          <a:r>
            <a:rPr lang="zh-CN" altLang="en-US" sz="1600" kern="1200" dirty="0"/>
            <a:t>各级人民代表大会常务委员会是人民代表大会的常设机关，在人民代表大会闭会期间依法行使相关预算管理权利。</a:t>
          </a:r>
        </a:p>
      </dsp:txBody>
      <dsp:txXfrm>
        <a:off x="2097841" y="1275690"/>
        <a:ext cx="1837531" cy="2893230"/>
      </dsp:txXfrm>
    </dsp:sp>
    <dsp:sp modelId="{85F0829B-F0D0-4040-B2D6-0D289700BD62}">
      <dsp:nvSpPr>
        <dsp:cNvPr id="0" name=""/>
        <dsp:cNvSpPr/>
      </dsp:nvSpPr>
      <dsp:spPr>
        <a:xfrm>
          <a:off x="4192627" y="571354"/>
          <a:ext cx="1837531" cy="70433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100000"/>
            </a:lnSpc>
            <a:spcBef>
              <a:spcPct val="0"/>
            </a:spcBef>
            <a:spcAft>
              <a:spcPct val="35000"/>
            </a:spcAft>
          </a:pPr>
          <a:r>
            <a:rPr lang="zh-CN" altLang="en-US" sz="1700" kern="1200"/>
            <a:t>各级人民代表大会专门委员会</a:t>
          </a:r>
        </a:p>
      </dsp:txBody>
      <dsp:txXfrm>
        <a:off x="4192627" y="571354"/>
        <a:ext cx="1837531" cy="704335"/>
      </dsp:txXfrm>
    </dsp:sp>
    <dsp:sp modelId="{8E8B5376-0863-491C-83DC-52E304B5A1D3}">
      <dsp:nvSpPr>
        <dsp:cNvPr id="0" name=""/>
        <dsp:cNvSpPr/>
      </dsp:nvSpPr>
      <dsp:spPr>
        <a:xfrm>
          <a:off x="4192627" y="1275690"/>
          <a:ext cx="1837531" cy="289323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100000"/>
            </a:lnSpc>
            <a:spcBef>
              <a:spcPct val="0"/>
            </a:spcBef>
            <a:spcAft>
              <a:spcPct val="15000"/>
            </a:spcAft>
            <a:buChar char="••"/>
          </a:pPr>
          <a:r>
            <a:rPr lang="zh-CN" altLang="en-US" sz="1600" kern="1200" dirty="0"/>
            <a:t>各级人民代表大会的专门委员会是各级人大的常设工作机构，由各级人民代表大会产生，受各级人民代表大会领导，对各级人民代表大会负责。</a:t>
          </a:r>
        </a:p>
      </dsp:txBody>
      <dsp:txXfrm>
        <a:off x="4192627" y="1275690"/>
        <a:ext cx="1837531" cy="2893230"/>
      </dsp:txXfrm>
    </dsp:sp>
    <dsp:sp modelId="{6BD72DF3-4A6F-4573-A26E-F4E759E28BA2}">
      <dsp:nvSpPr>
        <dsp:cNvPr id="0" name=""/>
        <dsp:cNvSpPr/>
      </dsp:nvSpPr>
      <dsp:spPr>
        <a:xfrm>
          <a:off x="6287412" y="571354"/>
          <a:ext cx="1837531" cy="70433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100000"/>
            </a:lnSpc>
            <a:spcBef>
              <a:spcPct val="0"/>
            </a:spcBef>
            <a:spcAft>
              <a:spcPct val="35000"/>
            </a:spcAft>
          </a:pPr>
          <a:r>
            <a:rPr sz="1700" kern="1200">
              <a:sym typeface="+mn-ea"/>
            </a:rPr>
            <a:t>人大预算工作委员会</a:t>
          </a:r>
        </a:p>
      </dsp:txBody>
      <dsp:txXfrm>
        <a:off x="6287412" y="571354"/>
        <a:ext cx="1837531" cy="704335"/>
      </dsp:txXfrm>
    </dsp:sp>
    <dsp:sp modelId="{1E5047F5-91CB-44D6-A49F-50372FB8EFBA}">
      <dsp:nvSpPr>
        <dsp:cNvPr id="0" name=""/>
        <dsp:cNvSpPr/>
      </dsp:nvSpPr>
      <dsp:spPr>
        <a:xfrm>
          <a:off x="6287412" y="1275690"/>
          <a:ext cx="1837531" cy="289323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100000"/>
            </a:lnSpc>
            <a:spcBef>
              <a:spcPct val="0"/>
            </a:spcBef>
            <a:spcAft>
              <a:spcPct val="15000"/>
            </a:spcAft>
            <a:buChar char="••"/>
          </a:pPr>
          <a:r>
            <a:rPr sz="1600" kern="1200" dirty="0"/>
            <a:t>人大预算工作委员会是人大常委会的工作机构，在当前预算监督工作日益重要的情况下，地方人大成立专门的预算工作委员会已经成为现实</a:t>
          </a:r>
          <a:r>
            <a:rPr sz="1700" kern="1200" dirty="0"/>
            <a:t>。</a:t>
          </a:r>
        </a:p>
      </dsp:txBody>
      <dsp:txXfrm>
        <a:off x="6287412" y="1275690"/>
        <a:ext cx="1837531" cy="28932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C0671-E2AB-40BD-AF6E-9FA09F369FF0}">
      <dsp:nvSpPr>
        <dsp:cNvPr id="0" name=""/>
        <dsp:cNvSpPr/>
      </dsp:nvSpPr>
      <dsp:spPr>
        <a:xfrm rot="1734577">
          <a:off x="3086727" y="2294052"/>
          <a:ext cx="698826" cy="49833"/>
        </a:xfrm>
        <a:custGeom>
          <a:avLst/>
          <a:gdLst/>
          <a:ahLst/>
          <a:cxnLst/>
          <a:rect l="0" t="0" r="0" b="0"/>
          <a:pathLst>
            <a:path>
              <a:moveTo>
                <a:pt x="0" y="24916"/>
              </a:moveTo>
              <a:lnTo>
                <a:pt x="698826" y="2491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5F8B40-7FFB-4BF2-AB97-4DD23BBB3CB3}">
      <dsp:nvSpPr>
        <dsp:cNvPr id="0" name=""/>
        <dsp:cNvSpPr/>
      </dsp:nvSpPr>
      <dsp:spPr>
        <a:xfrm rot="19865423">
          <a:off x="3086727" y="1082717"/>
          <a:ext cx="698826" cy="49833"/>
        </a:xfrm>
        <a:custGeom>
          <a:avLst/>
          <a:gdLst/>
          <a:ahLst/>
          <a:cxnLst/>
          <a:rect l="0" t="0" r="0" b="0"/>
          <a:pathLst>
            <a:path>
              <a:moveTo>
                <a:pt x="0" y="24916"/>
              </a:moveTo>
              <a:lnTo>
                <a:pt x="698826" y="2491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E974068-7363-48BA-8A56-58FC71B522DC}">
      <dsp:nvSpPr>
        <dsp:cNvPr id="0" name=""/>
        <dsp:cNvSpPr/>
      </dsp:nvSpPr>
      <dsp:spPr>
        <a:xfrm>
          <a:off x="1209612" y="583503"/>
          <a:ext cx="2259597" cy="2259597"/>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C52F264-3E24-4EC4-9000-82B4D521C9E0}">
      <dsp:nvSpPr>
        <dsp:cNvPr id="0" name=""/>
        <dsp:cNvSpPr/>
      </dsp:nvSpPr>
      <dsp:spPr>
        <a:xfrm>
          <a:off x="3663194" y="493"/>
          <a:ext cx="1264939" cy="126493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100000"/>
            </a:lnSpc>
            <a:spcBef>
              <a:spcPct val="0"/>
            </a:spcBef>
            <a:spcAft>
              <a:spcPct val="35000"/>
            </a:spcAft>
          </a:pPr>
          <a:r>
            <a:rPr lang="zh-CN" altLang="en-US" sz="1300" kern="1200"/>
            <a:t>按预算编制主体划分</a:t>
          </a:r>
        </a:p>
      </dsp:txBody>
      <dsp:txXfrm>
        <a:off x="3848440" y="185739"/>
        <a:ext cx="894447" cy="894447"/>
      </dsp:txXfrm>
    </dsp:sp>
    <dsp:sp modelId="{22A9452E-DB9D-4347-9D41-D29067BCCCC1}">
      <dsp:nvSpPr>
        <dsp:cNvPr id="0" name=""/>
        <dsp:cNvSpPr/>
      </dsp:nvSpPr>
      <dsp:spPr>
        <a:xfrm>
          <a:off x="5054628" y="493"/>
          <a:ext cx="1897409" cy="1264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55650">
            <a:lnSpc>
              <a:spcPct val="100000"/>
            </a:lnSpc>
            <a:spcBef>
              <a:spcPct val="0"/>
            </a:spcBef>
            <a:spcAft>
              <a:spcPct val="15000"/>
            </a:spcAft>
            <a:buChar char="••"/>
          </a:pPr>
          <a:r>
            <a:rPr lang="zh-CN" altLang="en-US" sz="1700" kern="1200"/>
            <a:t>总预算</a:t>
          </a:r>
        </a:p>
        <a:p>
          <a:pPr marL="171450" lvl="1" indent="-171450" algn="l" defTabSz="755650">
            <a:lnSpc>
              <a:spcPct val="100000"/>
            </a:lnSpc>
            <a:spcBef>
              <a:spcPct val="0"/>
            </a:spcBef>
            <a:spcAft>
              <a:spcPct val="15000"/>
            </a:spcAft>
            <a:buChar char="••"/>
          </a:pPr>
          <a:r>
            <a:rPr lang="zh-CN" altLang="en-US" sz="1700" kern="1200"/>
            <a:t>本级预算</a:t>
          </a:r>
        </a:p>
        <a:p>
          <a:pPr marL="171450" lvl="1" indent="-171450" algn="l" defTabSz="755650">
            <a:lnSpc>
              <a:spcPct val="100000"/>
            </a:lnSpc>
            <a:spcBef>
              <a:spcPct val="0"/>
            </a:spcBef>
            <a:spcAft>
              <a:spcPct val="15000"/>
            </a:spcAft>
            <a:buChar char="••"/>
          </a:pPr>
          <a:r>
            <a:rPr lang="zh-CN" altLang="en-US" sz="1700" kern="1200"/>
            <a:t>部门预算</a:t>
          </a:r>
        </a:p>
        <a:p>
          <a:pPr marL="171450" lvl="1" indent="-171450" algn="l" defTabSz="755650">
            <a:lnSpc>
              <a:spcPct val="100000"/>
            </a:lnSpc>
            <a:spcBef>
              <a:spcPct val="0"/>
            </a:spcBef>
            <a:spcAft>
              <a:spcPct val="15000"/>
            </a:spcAft>
            <a:buChar char="••"/>
          </a:pPr>
          <a:r>
            <a:rPr lang="zh-CN" altLang="en-US" sz="1700" kern="1200"/>
            <a:t>单位预算</a:t>
          </a:r>
        </a:p>
      </dsp:txBody>
      <dsp:txXfrm>
        <a:off x="5054628" y="493"/>
        <a:ext cx="1897409" cy="1264939"/>
      </dsp:txXfrm>
    </dsp:sp>
    <dsp:sp modelId="{A4594B93-3116-410F-A9B6-83291B1F28AD}">
      <dsp:nvSpPr>
        <dsp:cNvPr id="0" name=""/>
        <dsp:cNvSpPr/>
      </dsp:nvSpPr>
      <dsp:spPr>
        <a:xfrm>
          <a:off x="3663194" y="2161170"/>
          <a:ext cx="1264939" cy="126493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100000"/>
            </a:lnSpc>
            <a:spcBef>
              <a:spcPct val="0"/>
            </a:spcBef>
            <a:spcAft>
              <a:spcPct val="35000"/>
            </a:spcAft>
          </a:pPr>
          <a:r>
            <a:rPr lang="zh-CN" altLang="en-US" sz="1300" kern="1200"/>
            <a:t>按照行政隶属关系和经费领拨关系划分</a:t>
          </a:r>
        </a:p>
      </dsp:txBody>
      <dsp:txXfrm>
        <a:off x="3848440" y="2346416"/>
        <a:ext cx="894447" cy="894447"/>
      </dsp:txXfrm>
    </dsp:sp>
    <dsp:sp modelId="{A27E8F25-3FF6-4BDB-AC60-BAC2D7C34B3C}">
      <dsp:nvSpPr>
        <dsp:cNvPr id="0" name=""/>
        <dsp:cNvSpPr/>
      </dsp:nvSpPr>
      <dsp:spPr>
        <a:xfrm>
          <a:off x="5054628" y="2161170"/>
          <a:ext cx="1897409" cy="1264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55650">
            <a:lnSpc>
              <a:spcPct val="100000"/>
            </a:lnSpc>
            <a:spcBef>
              <a:spcPct val="0"/>
            </a:spcBef>
            <a:spcAft>
              <a:spcPct val="15000"/>
            </a:spcAft>
            <a:buChar char="••"/>
          </a:pPr>
          <a:r>
            <a:rPr lang="zh-CN" altLang="en-US" sz="1700" kern="1200"/>
            <a:t>一级预算单位</a:t>
          </a:r>
        </a:p>
        <a:p>
          <a:pPr marL="171450" lvl="1" indent="-171450" algn="l" defTabSz="755650">
            <a:lnSpc>
              <a:spcPct val="100000"/>
            </a:lnSpc>
            <a:spcBef>
              <a:spcPct val="0"/>
            </a:spcBef>
            <a:spcAft>
              <a:spcPct val="15000"/>
            </a:spcAft>
            <a:buChar char="••"/>
          </a:pPr>
          <a:r>
            <a:rPr lang="zh-CN" altLang="en-US" sz="1700" kern="1200"/>
            <a:t>二级预算单位</a:t>
          </a:r>
        </a:p>
        <a:p>
          <a:pPr marL="171450" lvl="1" indent="-171450" algn="l" defTabSz="755650">
            <a:lnSpc>
              <a:spcPct val="100000"/>
            </a:lnSpc>
            <a:spcBef>
              <a:spcPct val="0"/>
            </a:spcBef>
            <a:spcAft>
              <a:spcPct val="15000"/>
            </a:spcAft>
            <a:buChar char="••"/>
          </a:pPr>
          <a:r>
            <a:rPr lang="zh-CN" altLang="en-US" sz="1700" kern="1200"/>
            <a:t>基层预算单位</a:t>
          </a:r>
        </a:p>
      </dsp:txBody>
      <dsp:txXfrm>
        <a:off x="5054628" y="2161170"/>
        <a:ext cx="1897409" cy="12649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1937A-5067-40B4-BC0B-F83CD3CBD558}">
      <dsp:nvSpPr>
        <dsp:cNvPr id="0" name=""/>
        <dsp:cNvSpPr/>
      </dsp:nvSpPr>
      <dsp:spPr>
        <a:xfrm>
          <a:off x="2351454" y="2720522"/>
          <a:ext cx="91440" cy="182312"/>
        </a:xfrm>
        <a:custGeom>
          <a:avLst/>
          <a:gdLst/>
          <a:ahLst/>
          <a:cxnLst/>
          <a:rect l="0" t="0" r="0" b="0"/>
          <a:pathLst>
            <a:path>
              <a:moveTo>
                <a:pt x="45720" y="0"/>
              </a:moveTo>
              <a:lnTo>
                <a:pt x="45720" y="1823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042B38-F673-4FE7-BB65-FF71A6A6501F}">
      <dsp:nvSpPr>
        <dsp:cNvPr id="0" name=""/>
        <dsp:cNvSpPr/>
      </dsp:nvSpPr>
      <dsp:spPr>
        <a:xfrm>
          <a:off x="2351454" y="2140150"/>
          <a:ext cx="91440" cy="182312"/>
        </a:xfrm>
        <a:custGeom>
          <a:avLst/>
          <a:gdLst/>
          <a:ahLst/>
          <a:cxnLst/>
          <a:rect l="0" t="0" r="0" b="0"/>
          <a:pathLst>
            <a:path>
              <a:moveTo>
                <a:pt x="45720" y="0"/>
              </a:moveTo>
              <a:lnTo>
                <a:pt x="45720" y="1823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C8443D-6177-406D-B846-9F5BB8D3CDC1}">
      <dsp:nvSpPr>
        <dsp:cNvPr id="0" name=""/>
        <dsp:cNvSpPr/>
      </dsp:nvSpPr>
      <dsp:spPr>
        <a:xfrm>
          <a:off x="2014091" y="1559779"/>
          <a:ext cx="383083" cy="182312"/>
        </a:xfrm>
        <a:custGeom>
          <a:avLst/>
          <a:gdLst/>
          <a:ahLst/>
          <a:cxnLst/>
          <a:rect l="0" t="0" r="0" b="0"/>
          <a:pathLst>
            <a:path>
              <a:moveTo>
                <a:pt x="0" y="0"/>
              </a:moveTo>
              <a:lnTo>
                <a:pt x="0" y="124240"/>
              </a:lnTo>
              <a:lnTo>
                <a:pt x="383083" y="124240"/>
              </a:lnTo>
              <a:lnTo>
                <a:pt x="383083" y="1823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4340A4-AF7A-4E97-9FFB-4D7E6CB09314}">
      <dsp:nvSpPr>
        <dsp:cNvPr id="0" name=""/>
        <dsp:cNvSpPr/>
      </dsp:nvSpPr>
      <dsp:spPr>
        <a:xfrm>
          <a:off x="1585287" y="2720522"/>
          <a:ext cx="91440" cy="182312"/>
        </a:xfrm>
        <a:custGeom>
          <a:avLst/>
          <a:gdLst/>
          <a:ahLst/>
          <a:cxnLst/>
          <a:rect l="0" t="0" r="0" b="0"/>
          <a:pathLst>
            <a:path>
              <a:moveTo>
                <a:pt x="45720" y="0"/>
              </a:moveTo>
              <a:lnTo>
                <a:pt x="45720" y="1823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11DA89-40F5-4D2A-AD45-97C9D080E071}">
      <dsp:nvSpPr>
        <dsp:cNvPr id="0" name=""/>
        <dsp:cNvSpPr/>
      </dsp:nvSpPr>
      <dsp:spPr>
        <a:xfrm>
          <a:off x="1585287" y="2140150"/>
          <a:ext cx="91440" cy="182312"/>
        </a:xfrm>
        <a:custGeom>
          <a:avLst/>
          <a:gdLst/>
          <a:ahLst/>
          <a:cxnLst/>
          <a:rect l="0" t="0" r="0" b="0"/>
          <a:pathLst>
            <a:path>
              <a:moveTo>
                <a:pt x="45720" y="0"/>
              </a:moveTo>
              <a:lnTo>
                <a:pt x="45720" y="1823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CD460A-4237-4572-8494-C8DB9249A81A}">
      <dsp:nvSpPr>
        <dsp:cNvPr id="0" name=""/>
        <dsp:cNvSpPr/>
      </dsp:nvSpPr>
      <dsp:spPr>
        <a:xfrm>
          <a:off x="1631007" y="1559779"/>
          <a:ext cx="383083" cy="182312"/>
        </a:xfrm>
        <a:custGeom>
          <a:avLst/>
          <a:gdLst/>
          <a:ahLst/>
          <a:cxnLst/>
          <a:rect l="0" t="0" r="0" b="0"/>
          <a:pathLst>
            <a:path>
              <a:moveTo>
                <a:pt x="383083" y="0"/>
              </a:moveTo>
              <a:lnTo>
                <a:pt x="383083" y="124240"/>
              </a:lnTo>
              <a:lnTo>
                <a:pt x="0" y="124240"/>
              </a:lnTo>
              <a:lnTo>
                <a:pt x="0" y="1823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BD331D-7FFD-4C80-BE2C-0AA1BA2A958B}">
      <dsp:nvSpPr>
        <dsp:cNvPr id="0" name=""/>
        <dsp:cNvSpPr/>
      </dsp:nvSpPr>
      <dsp:spPr>
        <a:xfrm>
          <a:off x="1968371" y="979407"/>
          <a:ext cx="91440" cy="182312"/>
        </a:xfrm>
        <a:custGeom>
          <a:avLst/>
          <a:gdLst/>
          <a:ahLst/>
          <a:cxnLst/>
          <a:rect l="0" t="0" r="0" b="0"/>
          <a:pathLst>
            <a:path>
              <a:moveTo>
                <a:pt x="45720" y="0"/>
              </a:moveTo>
              <a:lnTo>
                <a:pt x="45720" y="1823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8A19F4-A64F-40E5-82A0-E8FA6D0D2F35}">
      <dsp:nvSpPr>
        <dsp:cNvPr id="0" name=""/>
        <dsp:cNvSpPr/>
      </dsp:nvSpPr>
      <dsp:spPr>
        <a:xfrm>
          <a:off x="1631007" y="399035"/>
          <a:ext cx="383083" cy="182312"/>
        </a:xfrm>
        <a:custGeom>
          <a:avLst/>
          <a:gdLst/>
          <a:ahLst/>
          <a:cxnLst/>
          <a:rect l="0" t="0" r="0" b="0"/>
          <a:pathLst>
            <a:path>
              <a:moveTo>
                <a:pt x="0" y="0"/>
              </a:moveTo>
              <a:lnTo>
                <a:pt x="0" y="124240"/>
              </a:lnTo>
              <a:lnTo>
                <a:pt x="383083" y="124240"/>
              </a:lnTo>
              <a:lnTo>
                <a:pt x="383083" y="1823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E7BBA0-5F8D-4D96-A214-A0567596BDAF}">
      <dsp:nvSpPr>
        <dsp:cNvPr id="0" name=""/>
        <dsp:cNvSpPr/>
      </dsp:nvSpPr>
      <dsp:spPr>
        <a:xfrm>
          <a:off x="1247923" y="399035"/>
          <a:ext cx="383083" cy="182312"/>
        </a:xfrm>
        <a:custGeom>
          <a:avLst/>
          <a:gdLst/>
          <a:ahLst/>
          <a:cxnLst/>
          <a:rect l="0" t="0" r="0" b="0"/>
          <a:pathLst>
            <a:path>
              <a:moveTo>
                <a:pt x="383083" y="0"/>
              </a:moveTo>
              <a:lnTo>
                <a:pt x="383083" y="124240"/>
              </a:lnTo>
              <a:lnTo>
                <a:pt x="0" y="124240"/>
              </a:lnTo>
              <a:lnTo>
                <a:pt x="0" y="1823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B9CF2E-F8C1-427A-832C-73E3C9485AF5}">
      <dsp:nvSpPr>
        <dsp:cNvPr id="0" name=""/>
        <dsp:cNvSpPr/>
      </dsp:nvSpPr>
      <dsp:spPr>
        <a:xfrm>
          <a:off x="1317575" y="977"/>
          <a:ext cx="626864" cy="3980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A914DE-A312-4852-926F-356E365C8677}">
      <dsp:nvSpPr>
        <dsp:cNvPr id="0" name=""/>
        <dsp:cNvSpPr/>
      </dsp:nvSpPr>
      <dsp:spPr>
        <a:xfrm>
          <a:off x="1387226" y="67146"/>
          <a:ext cx="626864" cy="3980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100000"/>
            </a:lnSpc>
            <a:spcBef>
              <a:spcPct val="0"/>
            </a:spcBef>
            <a:spcAft>
              <a:spcPct val="35000"/>
            </a:spcAft>
          </a:pPr>
          <a:r>
            <a:rPr lang="en-US" altLang="zh-CN" sz="600" kern="1200"/>
            <a:t>政府预算</a:t>
          </a:r>
        </a:p>
      </dsp:txBody>
      <dsp:txXfrm>
        <a:off x="1398885" y="78805"/>
        <a:ext cx="603546" cy="374740"/>
      </dsp:txXfrm>
    </dsp:sp>
    <dsp:sp modelId="{A34195EE-C43D-4F9B-A621-CBE3CC21780D}">
      <dsp:nvSpPr>
        <dsp:cNvPr id="0" name=""/>
        <dsp:cNvSpPr/>
      </dsp:nvSpPr>
      <dsp:spPr>
        <a:xfrm>
          <a:off x="934491" y="581348"/>
          <a:ext cx="626864" cy="3980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A44707-A464-4EC8-A803-F76ACC6D424E}">
      <dsp:nvSpPr>
        <dsp:cNvPr id="0" name=""/>
        <dsp:cNvSpPr/>
      </dsp:nvSpPr>
      <dsp:spPr>
        <a:xfrm>
          <a:off x="1004143" y="647517"/>
          <a:ext cx="626864" cy="3980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100000"/>
            </a:lnSpc>
            <a:spcBef>
              <a:spcPct val="0"/>
            </a:spcBef>
            <a:spcAft>
              <a:spcPct val="35000"/>
            </a:spcAft>
          </a:pPr>
          <a:r>
            <a:rPr lang="zh-CN" altLang="en-US" sz="600" kern="1200"/>
            <a:t>中央预算</a:t>
          </a:r>
        </a:p>
      </dsp:txBody>
      <dsp:txXfrm>
        <a:off x="1015802" y="659176"/>
        <a:ext cx="603546" cy="374740"/>
      </dsp:txXfrm>
    </dsp:sp>
    <dsp:sp modelId="{9BFD9D87-8C19-4DBE-8296-0309769DBFD0}">
      <dsp:nvSpPr>
        <dsp:cNvPr id="0" name=""/>
        <dsp:cNvSpPr/>
      </dsp:nvSpPr>
      <dsp:spPr>
        <a:xfrm>
          <a:off x="1700658" y="581348"/>
          <a:ext cx="626864" cy="3980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EEDAB6-9D89-4307-9A78-74562B5413C5}">
      <dsp:nvSpPr>
        <dsp:cNvPr id="0" name=""/>
        <dsp:cNvSpPr/>
      </dsp:nvSpPr>
      <dsp:spPr>
        <a:xfrm>
          <a:off x="1770310" y="647517"/>
          <a:ext cx="626864" cy="3980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100000"/>
            </a:lnSpc>
            <a:spcBef>
              <a:spcPct val="0"/>
            </a:spcBef>
            <a:spcAft>
              <a:spcPct val="35000"/>
            </a:spcAft>
          </a:pPr>
          <a:r>
            <a:rPr lang="zh-CN" altLang="en-US" sz="600" kern="1200"/>
            <a:t>地方预算</a:t>
          </a:r>
        </a:p>
      </dsp:txBody>
      <dsp:txXfrm>
        <a:off x="1781969" y="659176"/>
        <a:ext cx="603546" cy="374740"/>
      </dsp:txXfrm>
    </dsp:sp>
    <dsp:sp modelId="{58F375AC-1231-4C6C-93B9-F66D9D654B90}">
      <dsp:nvSpPr>
        <dsp:cNvPr id="0" name=""/>
        <dsp:cNvSpPr/>
      </dsp:nvSpPr>
      <dsp:spPr>
        <a:xfrm>
          <a:off x="1700658" y="1161720"/>
          <a:ext cx="626864" cy="3980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027F6F-98EA-4463-AEED-69DDEC77846C}">
      <dsp:nvSpPr>
        <dsp:cNvPr id="0" name=""/>
        <dsp:cNvSpPr/>
      </dsp:nvSpPr>
      <dsp:spPr>
        <a:xfrm>
          <a:off x="1770310" y="1227889"/>
          <a:ext cx="626864" cy="3980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100000"/>
            </a:lnSpc>
            <a:spcBef>
              <a:spcPct val="0"/>
            </a:spcBef>
            <a:spcAft>
              <a:spcPct val="35000"/>
            </a:spcAft>
          </a:pPr>
          <a:r>
            <a:rPr lang="zh-CN" altLang="en-US" sz="600" kern="1200"/>
            <a:t>省（自治区、直辖市）预算</a:t>
          </a:r>
        </a:p>
      </dsp:txBody>
      <dsp:txXfrm>
        <a:off x="1781969" y="1239548"/>
        <a:ext cx="603546" cy="374740"/>
      </dsp:txXfrm>
    </dsp:sp>
    <dsp:sp modelId="{397BDAEA-164A-4FD2-B065-42460F0B0763}">
      <dsp:nvSpPr>
        <dsp:cNvPr id="0" name=""/>
        <dsp:cNvSpPr/>
      </dsp:nvSpPr>
      <dsp:spPr>
        <a:xfrm>
          <a:off x="1317575" y="1742091"/>
          <a:ext cx="626864" cy="3980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B8B528-B8D6-44DD-9A1A-06A12882E2C7}">
      <dsp:nvSpPr>
        <dsp:cNvPr id="0" name=""/>
        <dsp:cNvSpPr/>
      </dsp:nvSpPr>
      <dsp:spPr>
        <a:xfrm>
          <a:off x="1387226" y="1808260"/>
          <a:ext cx="626864" cy="3980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100000"/>
            </a:lnSpc>
            <a:spcBef>
              <a:spcPct val="0"/>
            </a:spcBef>
            <a:spcAft>
              <a:spcPct val="35000"/>
            </a:spcAft>
          </a:pPr>
          <a:r>
            <a:rPr altLang="en-US" sz="600" kern="1200"/>
            <a:t>设区的市预算</a:t>
          </a:r>
        </a:p>
      </dsp:txBody>
      <dsp:txXfrm>
        <a:off x="1398885" y="1819919"/>
        <a:ext cx="603546" cy="374740"/>
      </dsp:txXfrm>
    </dsp:sp>
    <dsp:sp modelId="{271AD14E-3B2B-4FFC-BC46-AB1BC488A443}">
      <dsp:nvSpPr>
        <dsp:cNvPr id="0" name=""/>
        <dsp:cNvSpPr/>
      </dsp:nvSpPr>
      <dsp:spPr>
        <a:xfrm>
          <a:off x="1317575" y="2322463"/>
          <a:ext cx="626864" cy="3980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C53B46-675C-4660-AFF0-B1202A8704B7}">
      <dsp:nvSpPr>
        <dsp:cNvPr id="0" name=""/>
        <dsp:cNvSpPr/>
      </dsp:nvSpPr>
      <dsp:spPr>
        <a:xfrm>
          <a:off x="1387226" y="2388632"/>
          <a:ext cx="626864" cy="3980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100000"/>
            </a:lnSpc>
            <a:spcBef>
              <a:spcPct val="0"/>
            </a:spcBef>
            <a:spcAft>
              <a:spcPct val="35000"/>
            </a:spcAft>
          </a:pPr>
          <a:r>
            <a:rPr altLang="en-US" sz="600" kern="1200"/>
            <a:t>县（不设区的市、市辖区、旗）预算</a:t>
          </a:r>
        </a:p>
      </dsp:txBody>
      <dsp:txXfrm>
        <a:off x="1398885" y="2400291"/>
        <a:ext cx="603546" cy="374740"/>
      </dsp:txXfrm>
    </dsp:sp>
    <dsp:sp modelId="{142548C0-1EA8-4514-93E2-3537E418A849}">
      <dsp:nvSpPr>
        <dsp:cNvPr id="0" name=""/>
        <dsp:cNvSpPr/>
      </dsp:nvSpPr>
      <dsp:spPr>
        <a:xfrm>
          <a:off x="1317575" y="2902835"/>
          <a:ext cx="626864" cy="3980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FA6067-3DE4-4FBE-B23A-0A06C2E4A069}">
      <dsp:nvSpPr>
        <dsp:cNvPr id="0" name=""/>
        <dsp:cNvSpPr/>
      </dsp:nvSpPr>
      <dsp:spPr>
        <a:xfrm>
          <a:off x="1387226" y="2969004"/>
          <a:ext cx="626864" cy="3980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100000"/>
            </a:lnSpc>
            <a:spcBef>
              <a:spcPct val="0"/>
            </a:spcBef>
            <a:spcAft>
              <a:spcPct val="35000"/>
            </a:spcAft>
          </a:pPr>
          <a:r>
            <a:rPr altLang="en-US" sz="600" kern="1200"/>
            <a:t>乡（民族乡、镇）预算</a:t>
          </a:r>
        </a:p>
      </dsp:txBody>
      <dsp:txXfrm>
        <a:off x="1398885" y="2980663"/>
        <a:ext cx="603546" cy="374740"/>
      </dsp:txXfrm>
    </dsp:sp>
    <dsp:sp modelId="{B68D6329-9C3A-4CF2-9945-423884332A1C}">
      <dsp:nvSpPr>
        <dsp:cNvPr id="0" name=""/>
        <dsp:cNvSpPr/>
      </dsp:nvSpPr>
      <dsp:spPr>
        <a:xfrm>
          <a:off x="2083742" y="1742091"/>
          <a:ext cx="626864" cy="3980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516EA5-6AF0-43D5-89D9-B838562D6F1C}">
      <dsp:nvSpPr>
        <dsp:cNvPr id="0" name=""/>
        <dsp:cNvSpPr/>
      </dsp:nvSpPr>
      <dsp:spPr>
        <a:xfrm>
          <a:off x="2153394" y="1808260"/>
          <a:ext cx="626864" cy="3980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100000"/>
            </a:lnSpc>
            <a:spcBef>
              <a:spcPct val="0"/>
            </a:spcBef>
            <a:spcAft>
              <a:spcPct val="35000"/>
            </a:spcAft>
          </a:pPr>
          <a:r>
            <a:rPr altLang="en-US" sz="600" kern="1200"/>
            <a:t>自治州预算</a:t>
          </a:r>
        </a:p>
      </dsp:txBody>
      <dsp:txXfrm>
        <a:off x="2165053" y="1819919"/>
        <a:ext cx="603546" cy="374740"/>
      </dsp:txXfrm>
    </dsp:sp>
    <dsp:sp modelId="{C28A5DC6-1B32-4E14-96D6-268B29C60D3D}">
      <dsp:nvSpPr>
        <dsp:cNvPr id="0" name=""/>
        <dsp:cNvSpPr/>
      </dsp:nvSpPr>
      <dsp:spPr>
        <a:xfrm>
          <a:off x="2083742" y="2322463"/>
          <a:ext cx="626864" cy="3980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50C838-B22B-4522-A2DC-0EDA782B11C6}">
      <dsp:nvSpPr>
        <dsp:cNvPr id="0" name=""/>
        <dsp:cNvSpPr/>
      </dsp:nvSpPr>
      <dsp:spPr>
        <a:xfrm>
          <a:off x="2153394" y="2388632"/>
          <a:ext cx="626864" cy="3980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100000"/>
            </a:lnSpc>
            <a:spcBef>
              <a:spcPct val="0"/>
            </a:spcBef>
            <a:spcAft>
              <a:spcPct val="35000"/>
            </a:spcAft>
          </a:pPr>
          <a:r>
            <a:rPr altLang="en-US" sz="600" kern="1200"/>
            <a:t>县（不设区的市、市辖区、旗）预算</a:t>
          </a:r>
        </a:p>
      </dsp:txBody>
      <dsp:txXfrm>
        <a:off x="2165053" y="2400291"/>
        <a:ext cx="603546" cy="374740"/>
      </dsp:txXfrm>
    </dsp:sp>
    <dsp:sp modelId="{82E4CC84-8A4E-44D3-AAD5-E0654C8520A1}">
      <dsp:nvSpPr>
        <dsp:cNvPr id="0" name=""/>
        <dsp:cNvSpPr/>
      </dsp:nvSpPr>
      <dsp:spPr>
        <a:xfrm>
          <a:off x="2083742" y="2902835"/>
          <a:ext cx="626864" cy="3980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AF8ED2-B9B7-4CF1-A9A2-E903A4F44885}">
      <dsp:nvSpPr>
        <dsp:cNvPr id="0" name=""/>
        <dsp:cNvSpPr/>
      </dsp:nvSpPr>
      <dsp:spPr>
        <a:xfrm>
          <a:off x="2153394" y="2969004"/>
          <a:ext cx="626864" cy="3980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100000"/>
            </a:lnSpc>
            <a:spcBef>
              <a:spcPct val="0"/>
            </a:spcBef>
            <a:spcAft>
              <a:spcPct val="35000"/>
            </a:spcAft>
          </a:pPr>
          <a:r>
            <a:rPr altLang="en-US" sz="600" kern="1200"/>
            <a:t>乡（民族乡、镇）预算</a:t>
          </a:r>
        </a:p>
      </dsp:txBody>
      <dsp:txXfrm>
        <a:off x="2165053" y="2980663"/>
        <a:ext cx="603546" cy="3747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49E38-B053-4501-BD89-EB8E5A6A61CD}">
      <dsp:nvSpPr>
        <dsp:cNvPr id="0" name=""/>
        <dsp:cNvSpPr/>
      </dsp:nvSpPr>
      <dsp:spPr>
        <a:xfrm>
          <a:off x="1355724" y="2201002"/>
          <a:ext cx="2539007" cy="169351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lvl="0" algn="l" defTabSz="400050">
            <a:lnSpc>
              <a:spcPct val="100000"/>
            </a:lnSpc>
            <a:spcBef>
              <a:spcPct val="0"/>
            </a:spcBef>
            <a:spcAft>
              <a:spcPct val="35000"/>
            </a:spcAft>
          </a:pPr>
          <a:r>
            <a:rPr lang="zh-CN" altLang="en-US" sz="900" kern="1200"/>
            <a:t>又称无条件转移支付，指上级政府向下级政府拨款，不附加任何条件，也不指定资金的用途，下级政府可以按照自己的意愿自主决定如何使用这些资金。一般性转移支付目的是为了均衡地间财力并推进地区间基本公共服务均等化。应当按照客观、公正的原则，根据客观因素，设计统一公式进行分配。</a:t>
          </a:r>
        </a:p>
      </dsp:txBody>
      <dsp:txXfrm>
        <a:off x="1761966" y="2201002"/>
        <a:ext cx="2132766" cy="1693518"/>
      </dsp:txXfrm>
    </dsp:sp>
    <dsp:sp modelId="{92447B8B-B043-4F04-A3B7-D0DE831D4431}">
      <dsp:nvSpPr>
        <dsp:cNvPr id="0" name=""/>
        <dsp:cNvSpPr/>
      </dsp:nvSpPr>
      <dsp:spPr>
        <a:xfrm>
          <a:off x="1587" y="1523934"/>
          <a:ext cx="1692671" cy="169267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100000"/>
            </a:lnSpc>
            <a:spcBef>
              <a:spcPct val="0"/>
            </a:spcBef>
            <a:spcAft>
              <a:spcPct val="35000"/>
            </a:spcAft>
          </a:pPr>
          <a:r>
            <a:rPr lang="zh-CN" altLang="en-US" sz="2400" kern="1200"/>
            <a:t>一般性转移支付</a:t>
          </a:r>
        </a:p>
      </dsp:txBody>
      <dsp:txXfrm>
        <a:off x="249473" y="1771820"/>
        <a:ext cx="1196899" cy="1196899"/>
      </dsp:txXfrm>
    </dsp:sp>
    <dsp:sp modelId="{B4EA86C9-9645-41DF-AB1C-E026D8E8F43F}">
      <dsp:nvSpPr>
        <dsp:cNvPr id="0" name=""/>
        <dsp:cNvSpPr/>
      </dsp:nvSpPr>
      <dsp:spPr>
        <a:xfrm>
          <a:off x="5587404" y="2201002"/>
          <a:ext cx="2539007" cy="169351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lvl="0" algn="l" defTabSz="400050">
            <a:lnSpc>
              <a:spcPct val="100000"/>
            </a:lnSpc>
            <a:spcBef>
              <a:spcPct val="0"/>
            </a:spcBef>
            <a:spcAft>
              <a:spcPct val="35000"/>
            </a:spcAft>
          </a:pPr>
          <a:r>
            <a:rPr lang="zh-CN" altLang="en-US" sz="900" kern="1200"/>
            <a:t>又称有条件转移支付，指上级政府向下级政府指定拨款的用途，下级政府必须按指定的用途使用这些资金或上级政府在向下级政府拨款时，或要求下级政府按一定比例提供配套资金。专项转移支付的资金必须“专款专用”，适合于特定的支出目的，因此，能够有效地贯彻上级政府的政策意图，但在一定程度上干预下级政府的自主权。</a:t>
          </a:r>
        </a:p>
      </dsp:txBody>
      <dsp:txXfrm>
        <a:off x="5993645" y="2201002"/>
        <a:ext cx="2132766" cy="1693518"/>
      </dsp:txXfrm>
    </dsp:sp>
    <dsp:sp modelId="{789C2E5F-53BE-4B9F-8B8F-155498EB6E4B}">
      <dsp:nvSpPr>
        <dsp:cNvPr id="0" name=""/>
        <dsp:cNvSpPr/>
      </dsp:nvSpPr>
      <dsp:spPr>
        <a:xfrm>
          <a:off x="4233267" y="1523934"/>
          <a:ext cx="1692671" cy="169267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100000"/>
            </a:lnSpc>
            <a:spcBef>
              <a:spcPct val="0"/>
            </a:spcBef>
            <a:spcAft>
              <a:spcPct val="35000"/>
            </a:spcAft>
          </a:pPr>
          <a:r>
            <a:rPr lang="zh-CN" altLang="en-US" sz="2400" kern="1200"/>
            <a:t>专项转移支付</a:t>
          </a:r>
        </a:p>
      </dsp:txBody>
      <dsp:txXfrm>
        <a:off x="4481153" y="1771820"/>
        <a:ext cx="1196899" cy="11968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F6E04-452A-4146-97F4-3BC94EB5BB87}">
      <dsp:nvSpPr>
        <dsp:cNvPr id="0" name=""/>
        <dsp:cNvSpPr/>
      </dsp:nvSpPr>
      <dsp:spPr>
        <a:xfrm>
          <a:off x="432107" y="556567"/>
          <a:ext cx="2878475" cy="2878475"/>
        </a:xfrm>
        <a:prstGeom prst="blockArc">
          <a:avLst>
            <a:gd name="adj1" fmla="val 10800000"/>
            <a:gd name="adj2" fmla="val 162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DCA107-8C73-4044-AC95-50DA28B759A8}">
      <dsp:nvSpPr>
        <dsp:cNvPr id="0" name=""/>
        <dsp:cNvSpPr/>
      </dsp:nvSpPr>
      <dsp:spPr>
        <a:xfrm>
          <a:off x="432107" y="556567"/>
          <a:ext cx="2878475" cy="2878475"/>
        </a:xfrm>
        <a:prstGeom prst="blockArc">
          <a:avLst>
            <a:gd name="adj1" fmla="val 5400000"/>
            <a:gd name="adj2" fmla="val 108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715456-3418-4DF0-AF3A-DA59307B110D}">
      <dsp:nvSpPr>
        <dsp:cNvPr id="0" name=""/>
        <dsp:cNvSpPr/>
      </dsp:nvSpPr>
      <dsp:spPr>
        <a:xfrm>
          <a:off x="432107" y="556567"/>
          <a:ext cx="2878475" cy="2878475"/>
        </a:xfrm>
        <a:prstGeom prst="blockArc">
          <a:avLst>
            <a:gd name="adj1" fmla="val 0"/>
            <a:gd name="adj2" fmla="val 54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596884-C09F-4C70-900E-D61864BED5F1}">
      <dsp:nvSpPr>
        <dsp:cNvPr id="0" name=""/>
        <dsp:cNvSpPr/>
      </dsp:nvSpPr>
      <dsp:spPr>
        <a:xfrm>
          <a:off x="432107" y="556567"/>
          <a:ext cx="2878475" cy="2878475"/>
        </a:xfrm>
        <a:prstGeom prst="blockArc">
          <a:avLst>
            <a:gd name="adj1" fmla="val 16200000"/>
            <a:gd name="adj2" fmla="val 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DECBB5-37EA-4668-8A2F-BD2C2902F22A}">
      <dsp:nvSpPr>
        <dsp:cNvPr id="0" name=""/>
        <dsp:cNvSpPr/>
      </dsp:nvSpPr>
      <dsp:spPr>
        <a:xfrm>
          <a:off x="1208881" y="1333341"/>
          <a:ext cx="1324926" cy="132492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100000"/>
            </a:lnSpc>
            <a:spcBef>
              <a:spcPct val="0"/>
            </a:spcBef>
            <a:spcAft>
              <a:spcPct val="35000"/>
            </a:spcAft>
          </a:pPr>
          <a:r>
            <a:rPr lang="zh-CN" altLang="en-US" sz="2300" kern="1200"/>
            <a:t>支出功能分类</a:t>
          </a:r>
        </a:p>
      </dsp:txBody>
      <dsp:txXfrm>
        <a:off x="1402912" y="1527372"/>
        <a:ext cx="936864" cy="936864"/>
      </dsp:txXfrm>
    </dsp:sp>
    <dsp:sp modelId="{C2E7DEFD-0505-42BF-AE13-B6483BF86572}">
      <dsp:nvSpPr>
        <dsp:cNvPr id="0" name=""/>
        <dsp:cNvSpPr/>
      </dsp:nvSpPr>
      <dsp:spPr>
        <a:xfrm>
          <a:off x="1407620" y="126230"/>
          <a:ext cx="927448" cy="92744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100000"/>
            </a:lnSpc>
            <a:spcBef>
              <a:spcPct val="0"/>
            </a:spcBef>
            <a:spcAft>
              <a:spcPct val="35000"/>
            </a:spcAft>
          </a:pPr>
          <a:r>
            <a:rPr lang="zh-CN" altLang="en-US" sz="1200" kern="1200" dirty="0"/>
            <a:t>一般公共服务支出</a:t>
          </a:r>
        </a:p>
      </dsp:txBody>
      <dsp:txXfrm>
        <a:off x="1543442" y="262052"/>
        <a:ext cx="655804" cy="655804"/>
      </dsp:txXfrm>
    </dsp:sp>
    <dsp:sp modelId="{44F31994-0027-4DC3-B39E-FEE01FB1A852}">
      <dsp:nvSpPr>
        <dsp:cNvPr id="0" name=""/>
        <dsp:cNvSpPr/>
      </dsp:nvSpPr>
      <dsp:spPr>
        <a:xfrm>
          <a:off x="2813470" y="1532080"/>
          <a:ext cx="927448" cy="92744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100000"/>
            </a:lnSpc>
            <a:spcBef>
              <a:spcPct val="0"/>
            </a:spcBef>
            <a:spcAft>
              <a:spcPct val="35000"/>
            </a:spcAft>
          </a:pPr>
          <a:r>
            <a:rPr lang="zh-CN" altLang="en-US" sz="1200" kern="1200"/>
            <a:t>社会服务支出</a:t>
          </a:r>
        </a:p>
      </dsp:txBody>
      <dsp:txXfrm>
        <a:off x="2949292" y="1667902"/>
        <a:ext cx="655804" cy="655804"/>
      </dsp:txXfrm>
    </dsp:sp>
    <dsp:sp modelId="{0DA4B7DF-BD6B-46E8-940A-69050C019BB3}">
      <dsp:nvSpPr>
        <dsp:cNvPr id="0" name=""/>
        <dsp:cNvSpPr/>
      </dsp:nvSpPr>
      <dsp:spPr>
        <a:xfrm>
          <a:off x="1407620" y="2937930"/>
          <a:ext cx="927448" cy="92744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100000"/>
            </a:lnSpc>
            <a:spcBef>
              <a:spcPct val="0"/>
            </a:spcBef>
            <a:spcAft>
              <a:spcPct val="35000"/>
            </a:spcAft>
          </a:pPr>
          <a:r>
            <a:rPr lang="zh-CN" altLang="en-US" sz="1200" kern="1200"/>
            <a:t>经济服务</a:t>
          </a:r>
          <a:r>
            <a:rPr lang="zh-CN" altLang="en-US" sz="1200" kern="1200">
              <a:sym typeface="+mn-ea"/>
            </a:rPr>
            <a:t>支出</a:t>
          </a:r>
          <a:endParaRPr lang="zh-CN" altLang="en-US" sz="1200" kern="1200"/>
        </a:p>
      </dsp:txBody>
      <dsp:txXfrm>
        <a:off x="1543442" y="3073752"/>
        <a:ext cx="655804" cy="655804"/>
      </dsp:txXfrm>
    </dsp:sp>
    <dsp:sp modelId="{F539A410-44AA-4A02-9F1B-997DD2B71E87}">
      <dsp:nvSpPr>
        <dsp:cNvPr id="0" name=""/>
        <dsp:cNvSpPr/>
      </dsp:nvSpPr>
      <dsp:spPr>
        <a:xfrm>
          <a:off x="1770" y="1532080"/>
          <a:ext cx="927448" cy="92744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100000"/>
            </a:lnSpc>
            <a:spcBef>
              <a:spcPct val="0"/>
            </a:spcBef>
            <a:spcAft>
              <a:spcPct val="35000"/>
            </a:spcAft>
          </a:pPr>
          <a:r>
            <a:rPr lang="zh-CN" altLang="en-US" sz="1200" kern="1200"/>
            <a:t>其他支出</a:t>
          </a:r>
        </a:p>
      </dsp:txBody>
      <dsp:txXfrm>
        <a:off x="137592" y="1667902"/>
        <a:ext cx="655804" cy="65580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F6E04-452A-4146-97F4-3BC94EB5BB87}">
      <dsp:nvSpPr>
        <dsp:cNvPr id="0" name=""/>
        <dsp:cNvSpPr/>
      </dsp:nvSpPr>
      <dsp:spPr>
        <a:xfrm>
          <a:off x="336197" y="460657"/>
          <a:ext cx="3070295" cy="3070295"/>
        </a:xfrm>
        <a:prstGeom prst="blockArc">
          <a:avLst>
            <a:gd name="adj1" fmla="val 5400000"/>
            <a:gd name="adj2" fmla="val 1620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DCA107-8C73-4044-AC95-50DA28B759A8}">
      <dsp:nvSpPr>
        <dsp:cNvPr id="0" name=""/>
        <dsp:cNvSpPr/>
      </dsp:nvSpPr>
      <dsp:spPr>
        <a:xfrm>
          <a:off x="336197" y="460657"/>
          <a:ext cx="3070295" cy="3070295"/>
        </a:xfrm>
        <a:prstGeom prst="blockArc">
          <a:avLst>
            <a:gd name="adj1" fmla="val 16200000"/>
            <a:gd name="adj2" fmla="val 540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DECBB5-37EA-4668-8A2F-BD2C2902F22A}">
      <dsp:nvSpPr>
        <dsp:cNvPr id="0" name=""/>
        <dsp:cNvSpPr/>
      </dsp:nvSpPr>
      <dsp:spPr>
        <a:xfrm>
          <a:off x="1164108" y="1288568"/>
          <a:ext cx="1414473" cy="141447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100000"/>
            </a:lnSpc>
            <a:spcBef>
              <a:spcPct val="0"/>
            </a:spcBef>
            <a:spcAft>
              <a:spcPct val="35000"/>
            </a:spcAft>
          </a:pPr>
          <a:r>
            <a:rPr lang="zh-CN" altLang="en-US" sz="2400" kern="1200"/>
            <a:t>支出经济分类</a:t>
          </a:r>
        </a:p>
      </dsp:txBody>
      <dsp:txXfrm>
        <a:off x="1371253" y="1495713"/>
        <a:ext cx="1000183" cy="1000183"/>
      </dsp:txXfrm>
    </dsp:sp>
    <dsp:sp modelId="{0DA4B7DF-BD6B-46E8-940A-69050C019BB3}">
      <dsp:nvSpPr>
        <dsp:cNvPr id="0" name=""/>
        <dsp:cNvSpPr/>
      </dsp:nvSpPr>
      <dsp:spPr>
        <a:xfrm>
          <a:off x="1376279" y="1236"/>
          <a:ext cx="990131" cy="99013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100000"/>
            </a:lnSpc>
            <a:spcBef>
              <a:spcPct val="0"/>
            </a:spcBef>
            <a:spcAft>
              <a:spcPct val="35000"/>
            </a:spcAft>
          </a:pPr>
          <a:r>
            <a:rPr lang="zh-CN" altLang="en-US" sz="1300" kern="1200"/>
            <a:t>政府预算经济分类</a:t>
          </a:r>
        </a:p>
      </dsp:txBody>
      <dsp:txXfrm>
        <a:off x="1521280" y="146237"/>
        <a:ext cx="700129" cy="700129"/>
      </dsp:txXfrm>
    </dsp:sp>
    <dsp:sp modelId="{F539A410-44AA-4A02-9F1B-997DD2B71E87}">
      <dsp:nvSpPr>
        <dsp:cNvPr id="0" name=""/>
        <dsp:cNvSpPr/>
      </dsp:nvSpPr>
      <dsp:spPr>
        <a:xfrm>
          <a:off x="1376279" y="3000242"/>
          <a:ext cx="990131" cy="99013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100000"/>
            </a:lnSpc>
            <a:spcBef>
              <a:spcPct val="0"/>
            </a:spcBef>
            <a:spcAft>
              <a:spcPct val="35000"/>
            </a:spcAft>
          </a:pPr>
          <a:r>
            <a:rPr lang="zh-CN" altLang="en-US" sz="1300" kern="1200"/>
            <a:t>部门预算支出经济分类</a:t>
          </a:r>
        </a:p>
      </dsp:txBody>
      <dsp:txXfrm>
        <a:off x="1521280" y="3145243"/>
        <a:ext cx="700129" cy="7001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bProcess3#1">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bkpt" val="endCnv"/>
          <dgm:param type="contDir" val="sameDir"/>
          <dgm:param type="grDir" val="tL"/>
          <dgm:param type="flowDir" val="row"/>
        </dgm:alg>
      </dgm:if>
      <dgm:else name="Name3">
        <dgm:alg type="snake">
          <dgm:param type="bkpt" val="endCnv"/>
          <dgm:param type="contDir" val="same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dim" val="1D"/>
                <dgm:param type="connRout" val="bend"/>
                <dgm:param type="begPts" val="midR bCtr"/>
                <dgm:param type="endPts" val="midL tCtr"/>
              </dgm:alg>
            </dgm:if>
            <dgm:else name="Name6">
              <dgm:alg type="conn">
                <dgm:param type="dim" val="1D"/>
                <dgm:param type="connRout" val="ben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2#1">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9#1">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nodeVertAlign" val="t"/>
          <dgm:param type="fallback" val="2D"/>
        </dgm:alg>
      </dgm:if>
      <dgm:else name="Name2">
        <dgm:alg type="lin">
          <dgm:param type="linDir" val="fromR"/>
          <dgm:param type="nodeVertAlign" val="t"/>
          <dgm:param type="fallback" val="2D"/>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6#1">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6#2">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2022/2/27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3301510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FA217-0378-4C7B-9C61-BACFCD104AD5}" type="datetimeFigureOut">
              <a:rPr lang="zh-CN" altLang="en-US" smtClean="0"/>
              <a:pPr/>
              <a:t>2022/2/27</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8FB7E-247E-4CB6-BFE2-ABABE1042A68}" type="slidenum">
              <a:rPr lang="zh-CN" altLang="en-US" smtClean="0"/>
              <a:pPr/>
              <a:t>‹#›</a:t>
            </a:fld>
            <a:endParaRPr lang="zh-CN" altLang="en-US"/>
          </a:p>
        </p:txBody>
      </p:sp>
    </p:spTree>
    <p:extLst>
      <p:ext uri="{BB962C8B-B14F-4D97-AF65-F5344CB8AC3E}">
        <p14:creationId xmlns:p14="http://schemas.microsoft.com/office/powerpoint/2010/main" val="909940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320" indent="0" algn="ctr">
              <a:buNone/>
              <a:defRPr>
                <a:solidFill>
                  <a:schemeClr val="tx1">
                    <a:tint val="75000"/>
                  </a:schemeClr>
                </a:solidFill>
              </a:defRPr>
            </a:lvl2pPr>
            <a:lvl3pPr marL="802005" indent="0" algn="ctr">
              <a:buNone/>
              <a:defRPr>
                <a:solidFill>
                  <a:schemeClr val="tx1">
                    <a:tint val="75000"/>
                  </a:schemeClr>
                </a:solidFill>
              </a:defRPr>
            </a:lvl3pPr>
            <a:lvl4pPr marL="1203325" indent="0" algn="ctr">
              <a:buNone/>
              <a:defRPr>
                <a:solidFill>
                  <a:schemeClr val="tx1">
                    <a:tint val="75000"/>
                  </a:schemeClr>
                </a:solidFill>
              </a:defRPr>
            </a:lvl4pPr>
            <a:lvl5pPr marL="1604645" indent="0" algn="ctr">
              <a:buNone/>
              <a:defRPr>
                <a:solidFill>
                  <a:schemeClr val="tx1">
                    <a:tint val="75000"/>
                  </a:schemeClr>
                </a:solidFill>
              </a:defRPr>
            </a:lvl5pPr>
            <a:lvl6pPr marL="2005965" indent="0" algn="ctr">
              <a:buNone/>
              <a:defRPr>
                <a:solidFill>
                  <a:schemeClr val="tx1">
                    <a:tint val="75000"/>
                  </a:schemeClr>
                </a:solidFill>
              </a:defRPr>
            </a:lvl6pPr>
            <a:lvl7pPr marL="2406650" indent="0" algn="ctr">
              <a:buNone/>
              <a:defRPr>
                <a:solidFill>
                  <a:schemeClr val="tx1">
                    <a:tint val="75000"/>
                  </a:schemeClr>
                </a:solidFill>
              </a:defRPr>
            </a:lvl7pPr>
            <a:lvl8pPr marL="2807970" indent="0" algn="ctr">
              <a:buNone/>
              <a:defRPr>
                <a:solidFill>
                  <a:schemeClr val="tx1">
                    <a:tint val="75000"/>
                  </a:schemeClr>
                </a:solidFill>
              </a:defRPr>
            </a:lvl8pPr>
            <a:lvl9pPr marL="320929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320" indent="0">
              <a:buNone/>
              <a:defRPr sz="1600">
                <a:solidFill>
                  <a:schemeClr val="tx1">
                    <a:tint val="75000"/>
                  </a:schemeClr>
                </a:solidFill>
              </a:defRPr>
            </a:lvl2pPr>
            <a:lvl3pPr marL="802005" indent="0">
              <a:buNone/>
              <a:defRPr sz="1400">
                <a:solidFill>
                  <a:schemeClr val="tx1">
                    <a:tint val="75000"/>
                  </a:schemeClr>
                </a:solidFill>
              </a:defRPr>
            </a:lvl3pPr>
            <a:lvl4pPr marL="1203325" indent="0">
              <a:buNone/>
              <a:defRPr sz="1200">
                <a:solidFill>
                  <a:schemeClr val="tx1">
                    <a:tint val="75000"/>
                  </a:schemeClr>
                </a:solidFill>
              </a:defRPr>
            </a:lvl4pPr>
            <a:lvl5pPr marL="1604645" indent="0">
              <a:buNone/>
              <a:defRPr sz="1200">
                <a:solidFill>
                  <a:schemeClr val="tx1">
                    <a:tint val="75000"/>
                  </a:schemeClr>
                </a:solidFill>
              </a:defRPr>
            </a:lvl5pPr>
            <a:lvl6pPr marL="2005965" indent="0">
              <a:buNone/>
              <a:defRPr sz="1200">
                <a:solidFill>
                  <a:schemeClr val="tx1">
                    <a:tint val="75000"/>
                  </a:schemeClr>
                </a:solidFill>
              </a:defRPr>
            </a:lvl6pPr>
            <a:lvl7pPr marL="2406650" indent="0">
              <a:buNone/>
              <a:defRPr sz="1200">
                <a:solidFill>
                  <a:schemeClr val="tx1">
                    <a:tint val="75000"/>
                  </a:schemeClr>
                </a:solidFill>
              </a:defRPr>
            </a:lvl7pPr>
            <a:lvl8pPr marL="2807970" indent="0">
              <a:buNone/>
              <a:defRPr sz="1200">
                <a:solidFill>
                  <a:schemeClr val="tx1">
                    <a:tint val="75000"/>
                  </a:schemeClr>
                </a:solidFill>
              </a:defRPr>
            </a:lvl8pPr>
            <a:lvl9pPr marL="320929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320" indent="0">
              <a:buNone/>
              <a:defRPr sz="2500"/>
            </a:lvl2pPr>
            <a:lvl3pPr marL="802005" indent="0">
              <a:buNone/>
              <a:defRPr sz="2100"/>
            </a:lvl3pPr>
            <a:lvl4pPr marL="1203325" indent="0">
              <a:buNone/>
              <a:defRPr sz="1800"/>
            </a:lvl4pPr>
            <a:lvl5pPr marL="1604645" indent="0">
              <a:buNone/>
              <a:defRPr sz="1800"/>
            </a:lvl5pPr>
            <a:lvl6pPr marL="2005965" indent="0">
              <a:buNone/>
              <a:defRPr sz="1800"/>
            </a:lvl6pPr>
            <a:lvl7pPr marL="2406650" indent="0">
              <a:buNone/>
              <a:defRPr sz="1800"/>
            </a:lvl7pPr>
            <a:lvl8pPr marL="2807970" indent="0">
              <a:buNone/>
              <a:defRPr sz="1800"/>
            </a:lvl8pPr>
            <a:lvl9pPr marL="3209290"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defRPr>
            </a:lvl1pPr>
          </a:lstStyle>
          <a:p>
            <a:fld id="{530820CF-B880-4189-942D-D702A7CBA730}" type="datetimeFigureOut">
              <a:rPr lang="zh-CN" altLang="en-US" smtClean="0"/>
              <a:pPr/>
              <a:t>2022/2/27</a:t>
            </a:fld>
            <a:endParaRPr lang="zh-CN" altLang="en-US"/>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802005" rtl="0" eaLnBrk="1" latinLnBrk="0" hangingPunct="1">
        <a:spcBef>
          <a:spcPct val="0"/>
        </a:spcBef>
        <a:buNone/>
        <a:defRPr sz="3900" kern="1200">
          <a:solidFill>
            <a:schemeClr val="tx1"/>
          </a:solidFill>
          <a:latin typeface="+mj-lt"/>
          <a:ea typeface="+mj-ea"/>
          <a:cs typeface="+mj-cs"/>
        </a:defRPr>
      </a:lvl1pPr>
    </p:titleStyle>
    <p:bodyStyle>
      <a:lvl1pPr marL="300990" indent="-300990" algn="l" defTabSz="80200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652145" indent="-250825" algn="l" defTabSz="80200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2pPr>
      <a:lvl3pPr marL="1002665" indent="-200660" algn="l" defTabSz="80200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3pPr>
      <a:lvl4pPr marL="140398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180530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20662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0731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0863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0995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tags" Target="../tags/tag20.xml"/><Relationship Id="rId3" Type="http://schemas.openxmlformats.org/officeDocument/2006/relationships/tags" Target="../tags/tag5.xml"/><Relationship Id="rId21" Type="http://schemas.openxmlformats.org/officeDocument/2006/relationships/slideLayout" Target="../slideLayouts/slideLayout1.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tags" Target="../tags/tag22.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tags" Target="../tags/tag17.xml"/><Relationship Id="rId10" Type="http://schemas.openxmlformats.org/officeDocument/2006/relationships/tags" Target="../tags/tag12.xml"/><Relationship Id="rId19" Type="http://schemas.openxmlformats.org/officeDocument/2006/relationships/tags" Target="../tags/tag21.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 Id="rId2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slideLayout" Target="../slideLayouts/slideLayout1.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tags" Target="../tags/tag39.xml"/><Relationship Id="rId2" Type="http://schemas.openxmlformats.org/officeDocument/2006/relationships/tags" Target="../tags/tag24.xml"/><Relationship Id="rId16" Type="http://schemas.openxmlformats.org/officeDocument/2006/relationships/tags" Target="../tags/tag38.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tags" Target="../tags/tag37.xml"/><Relationship Id="rId10" Type="http://schemas.openxmlformats.org/officeDocument/2006/relationships/tags" Target="../tags/tag32.xml"/><Relationship Id="rId19" Type="http://schemas.openxmlformats.org/officeDocument/2006/relationships/notesSlide" Target="../notesSlides/notesSlide31.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tags" Target="../tags/tag47.xml"/><Relationship Id="rId3" Type="http://schemas.openxmlformats.org/officeDocument/2006/relationships/tags" Target="../tags/tag42.xml"/><Relationship Id="rId7" Type="http://schemas.openxmlformats.org/officeDocument/2006/relationships/tags" Target="../tags/tag46.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5" Type="http://schemas.openxmlformats.org/officeDocument/2006/relationships/tags" Target="../tags/tag44.xml"/><Relationship Id="rId10" Type="http://schemas.openxmlformats.org/officeDocument/2006/relationships/notesSlide" Target="../notesSlides/notesSlide33.xml"/><Relationship Id="rId4" Type="http://schemas.openxmlformats.org/officeDocument/2006/relationships/tags" Target="../tags/tag43.xml"/><Relationship Id="rId9"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tags" Target="../tags/tag55.xml"/><Relationship Id="rId3" Type="http://schemas.openxmlformats.org/officeDocument/2006/relationships/tags" Target="../tags/tag50.xml"/><Relationship Id="rId7" Type="http://schemas.openxmlformats.org/officeDocument/2006/relationships/tags" Target="../tags/tag54.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10" Type="http://schemas.openxmlformats.org/officeDocument/2006/relationships/notesSlide" Target="../notesSlides/notesSlide34.xml"/><Relationship Id="rId4" Type="http://schemas.openxmlformats.org/officeDocument/2006/relationships/tags" Target="../tags/tag51.xml"/><Relationship Id="rId9"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18" Type="http://schemas.openxmlformats.org/officeDocument/2006/relationships/tags" Target="../tags/tag73.xml"/><Relationship Id="rId3" Type="http://schemas.openxmlformats.org/officeDocument/2006/relationships/tags" Target="../tags/tag58.xml"/><Relationship Id="rId21" Type="http://schemas.openxmlformats.org/officeDocument/2006/relationships/tags" Target="../tags/tag76.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tags" Target="../tags/tag72.xml"/><Relationship Id="rId2" Type="http://schemas.openxmlformats.org/officeDocument/2006/relationships/tags" Target="../tags/tag57.xml"/><Relationship Id="rId16" Type="http://schemas.openxmlformats.org/officeDocument/2006/relationships/tags" Target="../tags/tag71.xml"/><Relationship Id="rId20" Type="http://schemas.openxmlformats.org/officeDocument/2006/relationships/tags" Target="../tags/tag75.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24" Type="http://schemas.openxmlformats.org/officeDocument/2006/relationships/notesSlide" Target="../notesSlides/notesSlide36.xml"/><Relationship Id="rId5" Type="http://schemas.openxmlformats.org/officeDocument/2006/relationships/tags" Target="../tags/tag60.xml"/><Relationship Id="rId15" Type="http://schemas.openxmlformats.org/officeDocument/2006/relationships/tags" Target="../tags/tag70.xml"/><Relationship Id="rId23" Type="http://schemas.openxmlformats.org/officeDocument/2006/relationships/slideLayout" Target="../slideLayouts/slideLayout1.xml"/><Relationship Id="rId10" Type="http://schemas.openxmlformats.org/officeDocument/2006/relationships/tags" Target="../tags/tag65.xml"/><Relationship Id="rId19" Type="http://schemas.openxmlformats.org/officeDocument/2006/relationships/tags" Target="../tags/tag74.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 Id="rId22" Type="http://schemas.openxmlformats.org/officeDocument/2006/relationships/tags" Target="../tags/tag7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8.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slideLayout" Target="../slideLayouts/slideLayout1.xml"/><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 Type="http://schemas.openxmlformats.org/officeDocument/2006/relationships/tags" Target="../tags/tag79.xml"/><Relationship Id="rId16" Type="http://schemas.openxmlformats.org/officeDocument/2006/relationships/tags" Target="../tags/tag93.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5" Type="http://schemas.openxmlformats.org/officeDocument/2006/relationships/tags" Target="../tags/tag82.xml"/><Relationship Id="rId15" Type="http://schemas.openxmlformats.org/officeDocument/2006/relationships/tags" Target="../tags/tag92.xml"/><Relationship Id="rId10" Type="http://schemas.openxmlformats.org/officeDocument/2006/relationships/tags" Target="../tags/tag87.xml"/><Relationship Id="rId19" Type="http://schemas.openxmlformats.org/officeDocument/2006/relationships/notesSlide" Target="../notesSlides/notesSlide38.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notesSlide" Target="../notesSlides/notesSlide42.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slideLayout" Target="../slideLayouts/slideLayout1.xml"/><Relationship Id="rId2" Type="http://schemas.openxmlformats.org/officeDocument/2006/relationships/tags" Target="../tags/tag96.xml"/><Relationship Id="rId16" Type="http://schemas.openxmlformats.org/officeDocument/2006/relationships/tags" Target="../tags/tag110.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5" Type="http://schemas.openxmlformats.org/officeDocument/2006/relationships/tags" Target="../tags/tag109.xml"/><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s>
</file>

<file path=ppt/slides/_rels/slide43.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tags" Target="../tags/tag123.xml"/><Relationship Id="rId18" Type="http://schemas.openxmlformats.org/officeDocument/2006/relationships/tags" Target="../tags/tag128.xml"/><Relationship Id="rId3" Type="http://schemas.openxmlformats.org/officeDocument/2006/relationships/tags" Target="../tags/tag113.xml"/><Relationship Id="rId21" Type="http://schemas.openxmlformats.org/officeDocument/2006/relationships/tags" Target="../tags/tag131.xml"/><Relationship Id="rId7" Type="http://schemas.openxmlformats.org/officeDocument/2006/relationships/tags" Target="../tags/tag117.xml"/><Relationship Id="rId12" Type="http://schemas.openxmlformats.org/officeDocument/2006/relationships/tags" Target="../tags/tag122.xml"/><Relationship Id="rId17" Type="http://schemas.openxmlformats.org/officeDocument/2006/relationships/tags" Target="../tags/tag127.xml"/><Relationship Id="rId2" Type="http://schemas.openxmlformats.org/officeDocument/2006/relationships/tags" Target="../tags/tag112.xml"/><Relationship Id="rId16" Type="http://schemas.openxmlformats.org/officeDocument/2006/relationships/tags" Target="../tags/tag126.xml"/><Relationship Id="rId20" Type="http://schemas.openxmlformats.org/officeDocument/2006/relationships/tags" Target="../tags/tag130.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24" Type="http://schemas.openxmlformats.org/officeDocument/2006/relationships/notesSlide" Target="../notesSlides/notesSlide43.xml"/><Relationship Id="rId5" Type="http://schemas.openxmlformats.org/officeDocument/2006/relationships/tags" Target="../tags/tag115.xml"/><Relationship Id="rId15" Type="http://schemas.openxmlformats.org/officeDocument/2006/relationships/tags" Target="../tags/tag125.xml"/><Relationship Id="rId23" Type="http://schemas.openxmlformats.org/officeDocument/2006/relationships/slideLayout" Target="../slideLayouts/slideLayout1.xml"/><Relationship Id="rId10" Type="http://schemas.openxmlformats.org/officeDocument/2006/relationships/tags" Target="../tags/tag120.xml"/><Relationship Id="rId19" Type="http://schemas.openxmlformats.org/officeDocument/2006/relationships/tags" Target="../tags/tag129.xml"/><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tags" Target="../tags/tag124.xml"/><Relationship Id="rId22" Type="http://schemas.openxmlformats.org/officeDocument/2006/relationships/tags" Target="../tags/tag132.xml"/></Relationships>
</file>

<file path=ppt/slides/_rels/slide44.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tags" Target="../tags/tag145.xml"/><Relationship Id="rId18" Type="http://schemas.openxmlformats.org/officeDocument/2006/relationships/tags" Target="../tags/tag150.xml"/><Relationship Id="rId3" Type="http://schemas.openxmlformats.org/officeDocument/2006/relationships/tags" Target="../tags/tag135.xml"/><Relationship Id="rId21" Type="http://schemas.openxmlformats.org/officeDocument/2006/relationships/tags" Target="../tags/tag153.xml"/><Relationship Id="rId7" Type="http://schemas.openxmlformats.org/officeDocument/2006/relationships/tags" Target="../tags/tag139.xml"/><Relationship Id="rId12" Type="http://schemas.openxmlformats.org/officeDocument/2006/relationships/tags" Target="../tags/tag144.xml"/><Relationship Id="rId17" Type="http://schemas.openxmlformats.org/officeDocument/2006/relationships/tags" Target="../tags/tag149.xml"/><Relationship Id="rId2" Type="http://schemas.openxmlformats.org/officeDocument/2006/relationships/tags" Target="../tags/tag134.xml"/><Relationship Id="rId16" Type="http://schemas.openxmlformats.org/officeDocument/2006/relationships/tags" Target="../tags/tag148.xml"/><Relationship Id="rId20" Type="http://schemas.openxmlformats.org/officeDocument/2006/relationships/tags" Target="../tags/tag152.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tags" Target="../tags/tag143.xml"/><Relationship Id="rId5" Type="http://schemas.openxmlformats.org/officeDocument/2006/relationships/tags" Target="../tags/tag137.xml"/><Relationship Id="rId15" Type="http://schemas.openxmlformats.org/officeDocument/2006/relationships/tags" Target="../tags/tag147.xml"/><Relationship Id="rId23" Type="http://schemas.openxmlformats.org/officeDocument/2006/relationships/notesSlide" Target="../notesSlides/notesSlide44.xml"/><Relationship Id="rId10" Type="http://schemas.openxmlformats.org/officeDocument/2006/relationships/tags" Target="../tags/tag142.xml"/><Relationship Id="rId19" Type="http://schemas.openxmlformats.org/officeDocument/2006/relationships/tags" Target="../tags/tag151.xml"/><Relationship Id="rId4" Type="http://schemas.openxmlformats.org/officeDocument/2006/relationships/tags" Target="../tags/tag136.xml"/><Relationship Id="rId9" Type="http://schemas.openxmlformats.org/officeDocument/2006/relationships/tags" Target="../tags/tag141.xml"/><Relationship Id="rId14" Type="http://schemas.openxmlformats.org/officeDocument/2006/relationships/tags" Target="../tags/tag146.xml"/><Relationship Id="rId22"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tags" Target="../tags/tag161.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notesSlide" Target="../notesSlides/notesSlide49.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slideLayout" Target="../slideLayouts/slideLayout1.xml"/><Relationship Id="rId5" Type="http://schemas.openxmlformats.org/officeDocument/2006/relationships/tags" Target="../tags/tag158.xml"/><Relationship Id="rId10" Type="http://schemas.openxmlformats.org/officeDocument/2006/relationships/tags" Target="../tags/tag163.xml"/><Relationship Id="rId4" Type="http://schemas.openxmlformats.org/officeDocument/2006/relationships/tags" Target="../tags/tag157.xml"/><Relationship Id="rId9" Type="http://schemas.openxmlformats.org/officeDocument/2006/relationships/tags" Target="../tags/tag16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0" name="文本框 34"/>
          <p:cNvSpPr txBox="1"/>
          <p:nvPr/>
        </p:nvSpPr>
        <p:spPr>
          <a:xfrm>
            <a:off x="323850" y="1781810"/>
            <a:ext cx="5897880" cy="990600"/>
          </a:xfrm>
          <a:prstGeom prst="rect">
            <a:avLst/>
          </a:prstGeom>
          <a:noFill/>
        </p:spPr>
        <p:txBody>
          <a:bodyPr wrap="square" lIns="67391" tIns="33696" rIns="67391" bIns="33696" rtlCol="0">
            <a:spAutoFit/>
          </a:bodyPr>
          <a:lstStyle/>
          <a:p>
            <a:r>
              <a:rPr lang="zh-CN" altLang="en-US" sz="3200" dirty="0">
                <a:solidFill>
                  <a:schemeClr val="bg1"/>
                </a:solidFill>
                <a:latin typeface="黑体" panose="02010609060101010101" pitchFamily="2" charset="-122"/>
                <a:ea typeface="黑体" panose="02010609060101010101" pitchFamily="2" charset="-122"/>
                <a:cs typeface="+mn-ea"/>
                <a:sym typeface="+mn-lt"/>
              </a:rPr>
              <a:t>第三章  政府预算管理与分类</a:t>
            </a:r>
          </a:p>
          <a:p>
            <a:endParaRPr lang="zh-CN" altLang="en-US" sz="2800" dirty="0">
              <a:solidFill>
                <a:schemeClr val="bg1"/>
              </a:solidFill>
              <a:latin typeface="黑体" panose="02010609060101010101" pitchFamily="2" charset="-122"/>
              <a:ea typeface="黑体" panose="02010609060101010101" pitchFamily="2" charset="-122"/>
              <a:cs typeface="+mn-ea"/>
              <a:sym typeface="+mn-lt"/>
            </a:endParaRPr>
          </a:p>
        </p:txBody>
      </p:sp>
      <p:sp>
        <p:nvSpPr>
          <p:cNvPr id="22" name="流程图: 终止 21"/>
          <p:cNvSpPr/>
          <p:nvPr/>
        </p:nvSpPr>
        <p:spPr>
          <a:xfrm>
            <a:off x="2772370" y="2726579"/>
            <a:ext cx="1656184" cy="36964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34"/>
          <p:cNvSpPr txBox="1"/>
          <p:nvPr/>
        </p:nvSpPr>
        <p:spPr>
          <a:xfrm>
            <a:off x="-539998" y="2736180"/>
            <a:ext cx="4934818" cy="313055"/>
          </a:xfrm>
          <a:prstGeom prst="rect">
            <a:avLst/>
          </a:prstGeom>
          <a:noFill/>
        </p:spPr>
        <p:txBody>
          <a:bodyPr wrap="square" lIns="67391" tIns="33696" rIns="67391" bIns="33696" rtlCol="0">
            <a:spAutoFit/>
          </a:bodyPr>
          <a:lstStyle/>
          <a:p>
            <a:pPr algn="r"/>
            <a:r>
              <a:rPr lang="zh-CN" altLang="en-US" dirty="0">
                <a:solidFill>
                  <a:srgbClr val="305480"/>
                </a:solidFill>
                <a:latin typeface="黑体" panose="02010609060101010101" pitchFamily="2" charset="-122"/>
                <a:ea typeface="黑体" panose="02010609060101010101" pitchFamily="2" charset="-122"/>
                <a:cs typeface="+mn-ea"/>
                <a:sym typeface="+mn-lt"/>
              </a:rPr>
              <a:t>中央财经大学</a:t>
            </a:r>
          </a:p>
        </p:txBody>
      </p:sp>
      <p:pic>
        <p:nvPicPr>
          <p:cNvPr id="4098" name="Picture 36"/>
          <p:cNvPicPr>
            <a:picLocks noChangeAspect="1"/>
          </p:cNvPicPr>
          <p:nvPr/>
        </p:nvPicPr>
        <p:blipFill>
          <a:blip r:embed="rId5" cstate="print"/>
          <a:stretch>
            <a:fillRect/>
          </a:stretch>
        </p:blipFill>
        <p:spPr>
          <a:xfrm>
            <a:off x="-71755" y="-48895"/>
            <a:ext cx="835660" cy="859155"/>
          </a:xfrm>
          <a:prstGeom prst="rect">
            <a:avLst/>
          </a:prstGeom>
          <a:noFill/>
          <a:ln w="9525">
            <a:noFill/>
          </a:ln>
        </p:spPr>
      </p:pic>
      <p:pic>
        <p:nvPicPr>
          <p:cNvPr id="4099" name="Picture 37"/>
          <p:cNvPicPr>
            <a:picLocks noChangeAspect="1"/>
          </p:cNvPicPr>
          <p:nvPr/>
        </p:nvPicPr>
        <p:blipFill>
          <a:blip r:embed="rId6"/>
          <a:stretch>
            <a:fillRect/>
          </a:stretch>
        </p:blipFill>
        <p:spPr>
          <a:xfrm>
            <a:off x="655320" y="-183515"/>
            <a:ext cx="2722562" cy="1204913"/>
          </a:xfrm>
          <a:prstGeom prst="rect">
            <a:avLst/>
          </a:prstGeom>
          <a:noFill/>
          <a:ln w="9525">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5731">
        <p14:pan dir="u"/>
      </p:transition>
    </mc:Choice>
    <mc:Fallback xmlns="">
      <p:transition spd="slow" advTm="5731">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2090" y="1296020"/>
            <a:ext cx="2160241" cy="3096344"/>
          </a:xfrm>
          <a:prstGeom prst="ellipse">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834370" y="1653937"/>
            <a:ext cx="995680" cy="337185"/>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法律手段</a:t>
            </a:r>
          </a:p>
        </p:txBody>
      </p:sp>
      <p:sp>
        <p:nvSpPr>
          <p:cNvPr id="4" name="TextBox 3"/>
          <p:cNvSpPr txBox="1"/>
          <p:nvPr/>
        </p:nvSpPr>
        <p:spPr>
          <a:xfrm>
            <a:off x="419701" y="2125964"/>
            <a:ext cx="1992630" cy="1568450"/>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是指为了保证政府职能的实现而进行的财政预算立法、执法、监督等一系列管理活动。预算立法是运用法律手段强化预算管理的基础与前提，而执法和监督机制则是依法管理政府预算的核心内容。</a:t>
            </a:r>
          </a:p>
        </p:txBody>
      </p:sp>
      <p:sp>
        <p:nvSpPr>
          <p:cNvPr id="5" name="椭圆 4"/>
          <p:cNvSpPr/>
          <p:nvPr/>
        </p:nvSpPr>
        <p:spPr>
          <a:xfrm>
            <a:off x="2484338" y="1296020"/>
            <a:ext cx="2015003" cy="3024336"/>
          </a:xfrm>
          <a:prstGeom prst="ellipse">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3"/>
              </a:solidFill>
            </a:endParaRPr>
          </a:p>
        </p:txBody>
      </p:sp>
      <p:sp>
        <p:nvSpPr>
          <p:cNvPr id="6" name="椭圆 5"/>
          <p:cNvSpPr/>
          <p:nvPr/>
        </p:nvSpPr>
        <p:spPr>
          <a:xfrm>
            <a:off x="4634258" y="1357087"/>
            <a:ext cx="2032508" cy="2902200"/>
          </a:xfrm>
          <a:prstGeom prst="ellipse">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051081" y="1653936"/>
            <a:ext cx="995680" cy="337185"/>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经济手段</a:t>
            </a:r>
          </a:p>
        </p:txBody>
      </p:sp>
      <p:sp>
        <p:nvSpPr>
          <p:cNvPr id="8" name="TextBox 7"/>
          <p:cNvSpPr txBox="1"/>
          <p:nvPr/>
        </p:nvSpPr>
        <p:spPr>
          <a:xfrm>
            <a:off x="2604452" y="2174577"/>
            <a:ext cx="1812501" cy="1569660"/>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是指预算管理主体按照客观经济规律的要求，利用财政预算方面的各种经济杠杆，对被管理对象经济利益的调整、控制、约束和引导其预算行为，以达到管理目标。</a:t>
            </a:r>
          </a:p>
        </p:txBody>
      </p:sp>
      <p:sp>
        <p:nvSpPr>
          <p:cNvPr id="9" name="TextBox 8"/>
          <p:cNvSpPr txBox="1"/>
          <p:nvPr/>
        </p:nvSpPr>
        <p:spPr>
          <a:xfrm>
            <a:off x="5215713" y="1651680"/>
            <a:ext cx="995680" cy="337185"/>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行政手段</a:t>
            </a:r>
          </a:p>
        </p:txBody>
      </p:sp>
      <p:sp>
        <p:nvSpPr>
          <p:cNvPr id="10" name="TextBox 9"/>
          <p:cNvSpPr txBox="1"/>
          <p:nvPr/>
        </p:nvSpPr>
        <p:spPr>
          <a:xfrm>
            <a:off x="4830615" y="2116355"/>
            <a:ext cx="1812079" cy="1383665"/>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是指政府预算机关依靠行政力量，采用命令、指示、规定、指令性计划等方式，对财政预算分配活动实施的各种管理，它应建立在预算法制基础之上。</a:t>
            </a: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0571" y="1361331"/>
            <a:ext cx="627534" cy="627534"/>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2364" y="1357087"/>
            <a:ext cx="626400" cy="626400"/>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8500" y="1389696"/>
            <a:ext cx="626400" cy="626400"/>
          </a:xfrm>
          <a:prstGeom prst="rect">
            <a:avLst/>
          </a:prstGeom>
        </p:spPr>
      </p:pic>
      <p:sp>
        <p:nvSpPr>
          <p:cNvPr id="15" name="文本框 34"/>
          <p:cNvSpPr txBox="1"/>
          <p:nvPr/>
        </p:nvSpPr>
        <p:spPr>
          <a:xfrm>
            <a:off x="3051081" y="0"/>
            <a:ext cx="2898963"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预算管理手段</a:t>
            </a:r>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zh-CN" spc="600" dirty="0" smtClean="0">
                <a:solidFill>
                  <a:schemeClr val="bg1"/>
                </a:solidFill>
                <a:latin typeface="黑体" panose="02010609060101010101" pitchFamily="2" charset="-122"/>
                <a:ea typeface="黑体" panose="02010609060101010101" pitchFamily="2" charset="-122"/>
                <a:cs typeface="+mn-ea"/>
                <a:sym typeface="+mn-lt"/>
              </a:rPr>
              <a:t>5.</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预算</a:t>
            </a:r>
            <a:r>
              <a:rPr lang="zh-CN" altLang="en-US" spc="600" dirty="0">
                <a:solidFill>
                  <a:schemeClr val="bg1"/>
                </a:solidFill>
                <a:latin typeface="黑体" panose="02010609060101010101" pitchFamily="2" charset="-122"/>
                <a:ea typeface="黑体" panose="02010609060101010101" pitchFamily="2" charset="-122"/>
                <a:cs typeface="+mn-ea"/>
                <a:sym typeface="+mn-lt"/>
              </a:rPr>
              <a:t>管理手段</a:t>
            </a:r>
            <a:endParaRPr lang="zh-CN" altLang="en-US" dirty="0"/>
          </a:p>
        </p:txBody>
      </p:sp>
      <p:sp>
        <p:nvSpPr>
          <p:cNvPr id="16" name="椭圆 15"/>
          <p:cNvSpPr/>
          <p:nvPr/>
        </p:nvSpPr>
        <p:spPr>
          <a:xfrm>
            <a:off x="6964188" y="1368028"/>
            <a:ext cx="1878209" cy="2830192"/>
          </a:xfrm>
          <a:prstGeom prst="ellipse">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3"/>
              </a:solidFill>
            </a:endParaRPr>
          </a:p>
        </p:txBody>
      </p:sp>
      <p:sp>
        <p:nvSpPr>
          <p:cNvPr id="14" name="TextBox 13"/>
          <p:cNvSpPr txBox="1"/>
          <p:nvPr/>
        </p:nvSpPr>
        <p:spPr>
          <a:xfrm>
            <a:off x="7380882" y="1650311"/>
            <a:ext cx="1152128" cy="338554"/>
          </a:xfrm>
          <a:prstGeom prst="rect">
            <a:avLst/>
          </a:prstGeom>
          <a:noFill/>
        </p:spPr>
        <p:txBody>
          <a:bodyPr wrap="square" rtlCol="0">
            <a:spAutoFit/>
          </a:bodyPr>
          <a:lstStyle/>
          <a:p>
            <a:r>
              <a:rPr lang="zh-CN" altLang="en-US" b="1" dirty="0" smtClean="0">
                <a:solidFill>
                  <a:schemeClr val="bg1"/>
                </a:solidFill>
              </a:rPr>
              <a:t>技术手段</a:t>
            </a:r>
            <a:endParaRPr lang="zh-CN" altLang="en-US" b="1" dirty="0">
              <a:solidFill>
                <a:schemeClr val="bg1"/>
              </a:solidFill>
            </a:endParaRPr>
          </a:p>
        </p:txBody>
      </p:sp>
      <p:sp>
        <p:nvSpPr>
          <p:cNvPr id="17" name="TextBox 16"/>
          <p:cNvSpPr txBox="1"/>
          <p:nvPr/>
        </p:nvSpPr>
        <p:spPr>
          <a:xfrm>
            <a:off x="7164858" y="2073587"/>
            <a:ext cx="1584176" cy="2246769"/>
          </a:xfrm>
          <a:prstGeom prst="rect">
            <a:avLst/>
          </a:prstGeom>
          <a:noFill/>
        </p:spPr>
        <p:txBody>
          <a:bodyPr wrap="square" rtlCol="0">
            <a:spAutoFit/>
          </a:bodyPr>
          <a:lstStyle/>
          <a:p>
            <a:r>
              <a:rPr lang="zh-CN" altLang="zh-CN" sz="1400" b="1" dirty="0">
                <a:solidFill>
                  <a:schemeClr val="bg1"/>
                </a:solidFill>
              </a:rPr>
              <a:t>是以互联网为平台，以财政大数据为基础，通过技术手段将财政大数据与预算管理业务流程紧密结合，为预算管理的决策科学、业务流程规范赋能。</a:t>
            </a: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502603" y="2447925"/>
            <a:ext cx="7995920" cy="682625"/>
          </a:xfrm>
          <a:prstGeom prst="rect">
            <a:avLst/>
          </a:prstGeom>
          <a:noFill/>
        </p:spPr>
        <p:txBody>
          <a:bodyPr wrap="square" lIns="67391" tIns="33696" rIns="67391" bIns="33696" rtlCol="0">
            <a:spAutoFit/>
          </a:bodyPr>
          <a:lstStyle/>
          <a:p>
            <a:pPr algn="ctr"/>
            <a:r>
              <a:rPr lang="zh-CN" altLang="en-US" sz="4000" dirty="0" smtClean="0">
                <a:solidFill>
                  <a:srgbClr val="305480"/>
                </a:solidFill>
                <a:latin typeface="黑体" panose="02010609060101010101" pitchFamily="2" charset="-122"/>
                <a:ea typeface="黑体" panose="02010609060101010101" pitchFamily="2" charset="-122"/>
                <a:cs typeface="+mn-ea"/>
                <a:sym typeface="+mn-lt"/>
              </a:rPr>
              <a:t>二</a:t>
            </a:r>
            <a:r>
              <a:rPr lang="zh-CN" altLang="en-US" sz="4000" dirty="0">
                <a:solidFill>
                  <a:srgbClr val="305480"/>
                </a:solidFill>
                <a:latin typeface="黑体" panose="02010609060101010101" pitchFamily="2" charset="-122"/>
                <a:ea typeface="黑体" panose="02010609060101010101" pitchFamily="2" charset="-122"/>
                <a:cs typeface="+mn-ea"/>
                <a:sym typeface="+mn-lt"/>
              </a:rPr>
              <a:t>、</a:t>
            </a:r>
            <a:r>
              <a:rPr lang="zh-CN" altLang="en-US" sz="4000" dirty="0" smtClean="0">
                <a:solidFill>
                  <a:srgbClr val="305480"/>
                </a:solidFill>
                <a:latin typeface="黑体" panose="02010609060101010101" pitchFamily="2" charset="-122"/>
                <a:ea typeface="黑体" panose="02010609060101010101" pitchFamily="2" charset="-122"/>
                <a:cs typeface="+mn-ea"/>
                <a:sym typeface="+mn-lt"/>
              </a:rPr>
              <a:t>  预算</a:t>
            </a:r>
            <a:r>
              <a:rPr lang="zh-CN" altLang="en-US" sz="4000" dirty="0">
                <a:solidFill>
                  <a:srgbClr val="305480"/>
                </a:solidFill>
                <a:latin typeface="黑体" panose="02010609060101010101" pitchFamily="2" charset="-122"/>
                <a:ea typeface="黑体" panose="02010609060101010101" pitchFamily="2" charset="-122"/>
                <a:cs typeface="+mn-ea"/>
                <a:sym typeface="+mn-lt"/>
              </a:rPr>
              <a:t>管理流程与周期</a:t>
            </a: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anose="02010609060101010101" pitchFamily="2" charset="-122"/>
                <a:ea typeface="黑体" panose="02010609060101010101" pitchFamily="2" charset="-122"/>
                <a:cs typeface="+mn-ea"/>
                <a:sym typeface="+mn-lt"/>
              </a:rPr>
              <a:t>2</a:t>
            </a:r>
            <a:endParaRPr lang="zh-CN" alt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822">
        <p14:pan dir="u"/>
      </p:transition>
    </mc:Choice>
    <mc:Fallback xmlns="">
      <p:transition spd="slow" advTm="1822">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059305" y="960120"/>
            <a:ext cx="5278120" cy="3837305"/>
          </a:xfrm>
          <a:prstGeom prst="rect">
            <a:avLst/>
          </a:prstGeom>
        </p:spPr>
      </p:pic>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smtClean="0">
                <a:solidFill>
                  <a:schemeClr val="bg1"/>
                </a:solidFill>
                <a:latin typeface="黑体" panose="02010609060101010101" pitchFamily="2" charset="-122"/>
                <a:ea typeface="黑体" panose="02010609060101010101" pitchFamily="2" charset="-122"/>
                <a:cs typeface="+mn-ea"/>
                <a:sym typeface="+mn-lt"/>
              </a:rPr>
              <a:t>（一）</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政府</a:t>
            </a:r>
            <a:r>
              <a:rPr lang="zh-CN" altLang="en-US" spc="600" dirty="0">
                <a:solidFill>
                  <a:schemeClr val="bg1"/>
                </a:solidFill>
                <a:latin typeface="黑体" panose="02010609060101010101" pitchFamily="2" charset="-122"/>
                <a:ea typeface="黑体" panose="02010609060101010101" pitchFamily="2" charset="-122"/>
                <a:cs typeface="+mn-ea"/>
                <a:sym typeface="+mn-lt"/>
              </a:rPr>
              <a:t>预算管理流程</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一、政府预算管理流程</a:t>
            </a:r>
          </a:p>
        </p:txBody>
      </p:sp>
      <p:sp>
        <p:nvSpPr>
          <p:cNvPr id="16" name="文本框 15"/>
          <p:cNvSpPr txBox="1"/>
          <p:nvPr/>
        </p:nvSpPr>
        <p:spPr>
          <a:xfrm>
            <a:off x="656273" y="1041400"/>
            <a:ext cx="7688580" cy="3784600"/>
          </a:xfrm>
          <a:prstGeom prst="rect">
            <a:avLst/>
          </a:prstGeom>
          <a:noFill/>
        </p:spPr>
        <p:txBody>
          <a:bodyPr wrap="square" rtlCol="0">
            <a:spAutoFit/>
          </a:bodyPr>
          <a:lstStyle/>
          <a:p>
            <a:pPr algn="l"/>
            <a:r>
              <a:rPr lang="zh-CN" altLang="en-US" b="1" dirty="0"/>
              <a:t>1.预算规划与编制</a:t>
            </a:r>
            <a:endParaRPr lang="zh-CN" altLang="en-US" dirty="0"/>
          </a:p>
          <a:p>
            <a:pPr algn="l"/>
            <a:r>
              <a:rPr lang="zh-CN" altLang="en-US" dirty="0"/>
              <a:t>预算方案即政府收支计划的安排要受到一国的法律法规、政策制度、公众意愿制约，而这一切要通过政府预算的中长期规划和短期计划来体现。政府年度的预算属于短期的计划，它的安排是建立在中长期财政计划的基础上，根据国内外的政治经济形势，结合本国国民经济运行和社会发展的诸多矛盾，按照财政收支状况，分别轻重缓急进行决策的结果。</a:t>
            </a:r>
          </a:p>
          <a:p>
            <a:pPr algn="l"/>
            <a:r>
              <a:rPr lang="zh-CN" altLang="en-US" b="1" dirty="0">
                <a:sym typeface="+mn-ea"/>
              </a:rPr>
              <a:t>2.预算审查与批准</a:t>
            </a:r>
            <a:endParaRPr lang="zh-CN" altLang="en-US" dirty="0"/>
          </a:p>
          <a:p>
            <a:pPr algn="l"/>
            <a:r>
              <a:rPr lang="zh-CN" altLang="en-US" dirty="0">
                <a:sym typeface="+mn-ea"/>
              </a:rPr>
              <a:t>预算草案编制完成后要按照法定的程序进入审查批准阶段，也是公众及代议机构参与决策的重要步骤，进而使预算方案合法化。这一过程在我国表现为各级人民代表大会对政府预算的审查批准。</a:t>
            </a:r>
            <a:endParaRPr lang="zh-CN" altLang="en-US" dirty="0"/>
          </a:p>
          <a:p>
            <a:pPr algn="l"/>
            <a:r>
              <a:rPr lang="zh-CN" altLang="en-US" b="1" dirty="0">
                <a:sym typeface="+mn-ea"/>
              </a:rPr>
              <a:t>3.预算执行与调整</a:t>
            </a:r>
            <a:endParaRPr lang="zh-CN" altLang="en-US" dirty="0"/>
          </a:p>
          <a:p>
            <a:pPr algn="l"/>
            <a:r>
              <a:rPr lang="zh-CN" altLang="en-US" dirty="0">
                <a:sym typeface="+mn-ea"/>
              </a:rPr>
              <a:t>政府预算经过审批后即进入执行阶段，预算的执行既是将预算安排的收支计划指标的实现过程，它是各项预算决策是否能够落实到位的关键环节，这一阶段财政部门要通过合理组织收入和有序安排支出实现既定目标。如需改变经批准的预算则需要经过法定的调整程序。</a:t>
            </a:r>
            <a:endParaRPr lang="zh-CN" altLang="en-US" dirty="0"/>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smtClean="0">
                <a:solidFill>
                  <a:schemeClr val="bg1"/>
                </a:solidFill>
                <a:latin typeface="黑体" panose="02010609060101010101" pitchFamily="2" charset="-122"/>
                <a:ea typeface="黑体" panose="02010609060101010101" pitchFamily="2" charset="-122"/>
                <a:cs typeface="+mn-ea"/>
                <a:sym typeface="+mn-lt"/>
              </a:rPr>
              <a:t>（一）</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预算</a:t>
            </a:r>
            <a:r>
              <a:rPr lang="zh-CN" altLang="en-US" spc="600" dirty="0">
                <a:solidFill>
                  <a:schemeClr val="bg1"/>
                </a:solidFill>
                <a:latin typeface="黑体" panose="02010609060101010101" pitchFamily="2" charset="-122"/>
                <a:ea typeface="黑体" panose="02010609060101010101" pitchFamily="2" charset="-122"/>
                <a:cs typeface="+mn-ea"/>
                <a:sym typeface="+mn-lt"/>
              </a:rPr>
              <a:t>管理流程</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一、政府预算管理流程</a:t>
            </a:r>
          </a:p>
        </p:txBody>
      </p:sp>
      <p:sp>
        <p:nvSpPr>
          <p:cNvPr id="16" name="文本框 15"/>
          <p:cNvSpPr txBox="1"/>
          <p:nvPr/>
        </p:nvSpPr>
        <p:spPr>
          <a:xfrm>
            <a:off x="691198" y="991235"/>
            <a:ext cx="7688580" cy="3784600"/>
          </a:xfrm>
          <a:prstGeom prst="rect">
            <a:avLst/>
          </a:prstGeom>
          <a:noFill/>
        </p:spPr>
        <p:txBody>
          <a:bodyPr wrap="square" rtlCol="0">
            <a:spAutoFit/>
          </a:bodyPr>
          <a:lstStyle/>
          <a:p>
            <a:pPr algn="l"/>
            <a:r>
              <a:rPr lang="zh-CN" altLang="en-US" b="1" dirty="0"/>
              <a:t>4.政府决算与审计</a:t>
            </a:r>
            <a:endParaRPr lang="zh-CN" altLang="en-US" dirty="0"/>
          </a:p>
          <a:p>
            <a:pPr algn="l"/>
            <a:r>
              <a:rPr lang="zh-CN" altLang="en-US" dirty="0"/>
              <a:t>每个执行周期完成后还要对预算的执行情况进行总结，即进入决算过程。而政府的决算草案在提请立法机关批准前，需要经过审计机关的审计。</a:t>
            </a:r>
          </a:p>
          <a:p>
            <a:pPr algn="l"/>
            <a:r>
              <a:rPr lang="zh-CN" altLang="en-US" dirty="0"/>
              <a:t>对政府预算执行情况的审计是指按照一定的财务、会计、预算规定对政府预算实施的结果进行检查与评价的过程。其目的是通过对预算结果与预算目标的差异、预算执行成本与效益（包括社会效益）的分析、收支的实现与是否合法合规等的审查，及时发现问题，调整和矫正预算执行中的偏差，揭示和制止资金使用中的违法违规等问题。良好的预算管理需要通过强化财政责任以增进公共利益的实现，提高公众对公共产品及服务的满意度，因此，需要通过政府财务报告全面真实反映政府收支状况及公共受托责任，回应立法机关和公众的需求。</a:t>
            </a:r>
          </a:p>
          <a:p>
            <a:pPr algn="l"/>
            <a:r>
              <a:rPr lang="zh-CN" altLang="en-US" b="1" dirty="0">
                <a:sym typeface="+mn-ea"/>
              </a:rPr>
              <a:t>5.预算绩效与监督</a:t>
            </a:r>
            <a:endParaRPr lang="zh-CN" altLang="en-US" b="1" dirty="0"/>
          </a:p>
          <a:p>
            <a:pPr algn="l"/>
            <a:r>
              <a:rPr lang="zh-CN" altLang="en-US" dirty="0">
                <a:sym typeface="+mn-ea"/>
              </a:rPr>
              <a:t>在公共预算的前提下，作为公共受托责任的政府，不仅要依法合规花钱，更要将如何花好钱作为预算管理的重要内容，即在预算的全过程引入绩效管理，建立起以绩效目标为导向、以绩效执行为保障、以绩效评价为手段、以评价结果应用为核心的管理制度。</a:t>
            </a:r>
            <a:endParaRPr lang="zh-CN" altLang="en-US" dirty="0"/>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smtClean="0">
                <a:solidFill>
                  <a:schemeClr val="bg1"/>
                </a:solidFill>
                <a:latin typeface="黑体" panose="02010609060101010101" pitchFamily="2" charset="-122"/>
                <a:ea typeface="黑体" panose="02010609060101010101" pitchFamily="2" charset="-122"/>
                <a:cs typeface="+mn-ea"/>
                <a:sym typeface="+mn-lt"/>
              </a:rPr>
              <a:t>（一）</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预算</a:t>
            </a:r>
            <a:r>
              <a:rPr lang="zh-CN" altLang="en-US" spc="600" dirty="0">
                <a:solidFill>
                  <a:schemeClr val="bg1"/>
                </a:solidFill>
                <a:latin typeface="黑体" panose="02010609060101010101" pitchFamily="2" charset="-122"/>
                <a:ea typeface="黑体" panose="02010609060101010101" pitchFamily="2" charset="-122"/>
                <a:cs typeface="+mn-ea"/>
                <a:sym typeface="+mn-lt"/>
              </a:rPr>
              <a:t>管理流程</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29845"/>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二、政府预算期限与时效</a:t>
            </a:r>
          </a:p>
        </p:txBody>
      </p:sp>
      <p:sp>
        <p:nvSpPr>
          <p:cNvPr id="16" name="文本框 15"/>
          <p:cNvSpPr txBox="1"/>
          <p:nvPr/>
        </p:nvSpPr>
        <p:spPr>
          <a:xfrm>
            <a:off x="655638" y="1041400"/>
            <a:ext cx="7688580" cy="4062651"/>
          </a:xfrm>
          <a:prstGeom prst="rect">
            <a:avLst/>
          </a:prstGeom>
          <a:noFill/>
        </p:spPr>
        <p:txBody>
          <a:bodyPr wrap="square" rtlCol="0">
            <a:spAutoFit/>
          </a:bodyPr>
          <a:lstStyle/>
          <a:p>
            <a:pPr algn="l"/>
            <a:r>
              <a:rPr lang="en-US" altLang="zh-CN" sz="2000" b="1" dirty="0" smtClean="0"/>
              <a:t>1</a:t>
            </a:r>
            <a:r>
              <a:rPr lang="en-US" altLang="zh-CN" sz="2000" b="1" dirty="0"/>
              <a:t>.</a:t>
            </a:r>
            <a:r>
              <a:rPr lang="zh-CN" altLang="en-US" sz="2000" b="1" dirty="0" smtClean="0"/>
              <a:t>政府</a:t>
            </a:r>
            <a:r>
              <a:rPr lang="zh-CN" altLang="en-US" sz="2000" b="1" dirty="0"/>
              <a:t>预算年度</a:t>
            </a:r>
          </a:p>
          <a:p>
            <a:pPr algn="l"/>
            <a:r>
              <a:rPr lang="zh-CN" altLang="en-US" sz="1400" b="1" dirty="0" smtClean="0"/>
              <a:t>（</a:t>
            </a:r>
            <a:r>
              <a:rPr lang="en-US" altLang="zh-CN" sz="1400" b="1" dirty="0" smtClean="0"/>
              <a:t>1</a:t>
            </a:r>
            <a:r>
              <a:rPr lang="zh-CN" altLang="en-US" sz="1400" b="1" dirty="0" smtClean="0"/>
              <a:t>）</a:t>
            </a:r>
            <a:r>
              <a:rPr lang="zh-CN" altLang="en-US" sz="1400" b="1" dirty="0" smtClean="0"/>
              <a:t>预算</a:t>
            </a:r>
            <a:r>
              <a:rPr lang="zh-CN" altLang="en-US" sz="1400" b="1" dirty="0"/>
              <a:t>年度</a:t>
            </a:r>
          </a:p>
          <a:p>
            <a:pPr algn="l"/>
            <a:r>
              <a:rPr lang="zh-CN" altLang="en-US" sz="1400" dirty="0"/>
              <a:t>预算年度,也称为财政年度,是指编制和执行预算所应依据的法定时限,也就是一国预算收支起止的有效期限。这里包含政府预算编制和执行所必须确定的预算期限和时效。预算期限是指按预算计划组织收支实际经历的时间,预算时效指经法定程序认可而具有法律效力的预算收支起迄时间,即该预算发生效力的时间。就多数国家而言,预算期限和时效是一致的,即预算中所列收支预计的发生时间和这一计划付诸实施发生效力的时间是一个统一的过程,这一过程通常被确定为一年,称为预算年度。</a:t>
            </a:r>
          </a:p>
          <a:p>
            <a:pPr algn="l"/>
            <a:r>
              <a:rPr lang="zh-CN" altLang="en-US" sz="1400" b="1" dirty="0" smtClean="0"/>
              <a:t>（</a:t>
            </a:r>
            <a:r>
              <a:rPr lang="en-US" altLang="zh-CN" sz="1400" b="1" dirty="0" smtClean="0"/>
              <a:t>2</a:t>
            </a:r>
            <a:r>
              <a:rPr lang="zh-CN" altLang="en-US" sz="1400" b="1" dirty="0" smtClean="0"/>
              <a:t>）</a:t>
            </a:r>
            <a:r>
              <a:rPr lang="zh-CN" altLang="en-US" sz="1400" b="1" dirty="0" smtClean="0"/>
              <a:t>预算</a:t>
            </a:r>
            <a:r>
              <a:rPr lang="zh-CN" altLang="en-US" sz="1400" b="1" dirty="0"/>
              <a:t>年度类型</a:t>
            </a:r>
            <a:endParaRPr lang="zh-CN" altLang="en-US" sz="1400" dirty="0"/>
          </a:p>
          <a:p>
            <a:pPr algn="l"/>
            <a:r>
              <a:rPr lang="zh-CN" altLang="en-US" sz="1400" dirty="0">
                <a:sym typeface="+mn-ea"/>
              </a:rPr>
              <a:t>在实践中，世界各国采用的预算年度类型主要有两种，一种是历年制，即预算年度按日历年度计算，由每年1月1日至12月31日止。另一种是跨年制，即一个预算年度跨越两个日历年度，具体起迄时间又有若干不同的情况。</a:t>
            </a:r>
          </a:p>
          <a:p>
            <a:pPr algn="l"/>
            <a:r>
              <a:rPr lang="zh-CN" altLang="en-US" sz="1400" b="1" dirty="0" smtClean="0">
                <a:sym typeface="+mn-ea"/>
              </a:rPr>
              <a:t>（</a:t>
            </a:r>
            <a:r>
              <a:rPr lang="en-US" altLang="zh-CN" sz="1400" b="1" dirty="0" smtClean="0">
                <a:sym typeface="+mn-ea"/>
              </a:rPr>
              <a:t>3</a:t>
            </a:r>
            <a:r>
              <a:rPr lang="zh-CN" altLang="en-US" sz="1400" b="1" dirty="0" smtClean="0">
                <a:sym typeface="+mn-ea"/>
              </a:rPr>
              <a:t>）</a:t>
            </a:r>
            <a:r>
              <a:rPr lang="zh-CN" altLang="en-US" sz="1400" b="1" dirty="0" smtClean="0">
                <a:sym typeface="+mn-ea"/>
              </a:rPr>
              <a:t>决定</a:t>
            </a:r>
            <a:r>
              <a:rPr lang="zh-CN" altLang="en-US" sz="1400" b="1" dirty="0">
                <a:sym typeface="+mn-ea"/>
              </a:rPr>
              <a:t>一国预算年度类型的主要因素</a:t>
            </a:r>
          </a:p>
          <a:p>
            <a:pPr algn="l"/>
            <a:r>
              <a:rPr lang="zh-CN" altLang="en-US" sz="1400" dirty="0">
                <a:sym typeface="+mn-ea"/>
              </a:rPr>
              <a:t>决定一国预算年度类型的主要因素</a:t>
            </a:r>
            <a:r>
              <a:rPr lang="en-US" altLang="zh-CN" sz="1400" dirty="0">
                <a:sym typeface="+mn-ea"/>
              </a:rPr>
              <a:t>:</a:t>
            </a:r>
            <a:r>
              <a:rPr lang="zh-CN" altLang="en-US" sz="1400" dirty="0">
                <a:sym typeface="+mn-ea"/>
              </a:rPr>
              <a:t>一是每年立法机关召开会议审议政府预算的时间，审议批准后即进入预算的执行，以保证预算的执行具有法律效力；二是收入入库的时间，一般以收入集中入库比较多，库款比较充裕的时候开始一个预算年度，以利于预算的执行。如一些农业国，其财政收入状况与农业丰歉直接相关；三是历史原因，主要是原属殖民地国家，沿用其原宗主国预算年度。</a:t>
            </a:r>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smtClean="0">
                <a:solidFill>
                  <a:schemeClr val="bg1"/>
                </a:solidFill>
                <a:latin typeface="黑体" panose="02010609060101010101" pitchFamily="2" charset="-122"/>
                <a:ea typeface="黑体" panose="02010609060101010101" pitchFamily="2" charset="-122"/>
                <a:cs typeface="+mn-ea"/>
                <a:sym typeface="+mn-lt"/>
              </a:rPr>
              <a:t>（二）</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预算</a:t>
            </a:r>
            <a:r>
              <a:rPr lang="zh-CN" altLang="en-US" spc="600" dirty="0">
                <a:solidFill>
                  <a:schemeClr val="bg1"/>
                </a:solidFill>
                <a:latin typeface="黑体" panose="02010609060101010101" pitchFamily="2" charset="-122"/>
                <a:ea typeface="黑体" panose="02010609060101010101" pitchFamily="2" charset="-122"/>
                <a:cs typeface="+mn-ea"/>
                <a:sym typeface="+mn-lt"/>
              </a:rPr>
              <a:t>期限与时效</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(二)标准预算周期</a:t>
            </a:r>
          </a:p>
        </p:txBody>
      </p:sp>
      <p:graphicFrame>
        <p:nvGraphicFramePr>
          <p:cNvPr id="2" name="图示 1"/>
          <p:cNvGraphicFramePr/>
          <p:nvPr/>
        </p:nvGraphicFramePr>
        <p:xfrm>
          <a:off x="255905" y="1820545"/>
          <a:ext cx="8243570" cy="13989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框 5"/>
          <p:cNvSpPr txBox="1"/>
          <p:nvPr/>
        </p:nvSpPr>
        <p:spPr>
          <a:xfrm>
            <a:off x="715645" y="3322320"/>
            <a:ext cx="2359025" cy="829945"/>
          </a:xfrm>
          <a:prstGeom prst="rect">
            <a:avLst/>
          </a:prstGeom>
          <a:noFill/>
        </p:spPr>
        <p:txBody>
          <a:bodyPr wrap="square" rtlCol="0">
            <a:spAutoFit/>
          </a:bodyPr>
          <a:lstStyle/>
          <a:p>
            <a:r>
              <a:rPr lang="zh-CN" altLang="en-US" dirty="0"/>
              <a:t>预算编制环节包括预算编制准备、收支预测、具体编制等内容。</a:t>
            </a:r>
          </a:p>
        </p:txBody>
      </p:sp>
      <p:sp>
        <p:nvSpPr>
          <p:cNvPr id="7" name="文本框 6"/>
          <p:cNvSpPr txBox="1"/>
          <p:nvPr/>
        </p:nvSpPr>
        <p:spPr>
          <a:xfrm>
            <a:off x="3348434" y="1079996"/>
            <a:ext cx="2359025" cy="829945"/>
          </a:xfrm>
          <a:prstGeom prst="rect">
            <a:avLst/>
          </a:prstGeom>
          <a:noFill/>
        </p:spPr>
        <p:txBody>
          <a:bodyPr wrap="square" rtlCol="0">
            <a:spAutoFit/>
          </a:bodyPr>
          <a:lstStyle/>
          <a:p>
            <a:r>
              <a:rPr lang="zh-CN" altLang="en-US" dirty="0"/>
              <a:t>预算执行包括事中审计、评估分析和财政报告等内容。</a:t>
            </a:r>
          </a:p>
        </p:txBody>
      </p:sp>
      <p:sp>
        <p:nvSpPr>
          <p:cNvPr id="8" name="文本框 7"/>
          <p:cNvSpPr txBox="1"/>
          <p:nvPr/>
        </p:nvSpPr>
        <p:spPr>
          <a:xfrm>
            <a:off x="5812155" y="3219450"/>
            <a:ext cx="2466340" cy="829945"/>
          </a:xfrm>
          <a:prstGeom prst="rect">
            <a:avLst/>
          </a:prstGeom>
          <a:noFill/>
        </p:spPr>
        <p:txBody>
          <a:bodyPr wrap="square" rtlCol="0">
            <a:spAutoFit/>
          </a:bodyPr>
          <a:lstStyle/>
          <a:p>
            <a:r>
              <a:rPr lang="zh-CN" altLang="en-US"/>
              <a:t>决算包括年终清理、编制决算表格、事后审计、评估分析和财政报告等内容。</a:t>
            </a:r>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zh-CN" spc="600" dirty="0" smtClean="0">
                <a:solidFill>
                  <a:schemeClr val="bg1"/>
                </a:solidFill>
                <a:latin typeface="黑体" panose="02010609060101010101" pitchFamily="2" charset="-122"/>
                <a:ea typeface="黑体" panose="02010609060101010101" pitchFamily="2" charset="-122"/>
                <a:cs typeface="+mn-ea"/>
                <a:sym typeface="+mn-lt"/>
              </a:rPr>
              <a:t>2.</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标准</a:t>
            </a:r>
            <a:r>
              <a:rPr lang="zh-CN" altLang="en-US" spc="600" dirty="0">
                <a:solidFill>
                  <a:schemeClr val="bg1"/>
                </a:solidFill>
                <a:latin typeface="黑体" panose="02010609060101010101" pitchFamily="2" charset="-122"/>
                <a:ea typeface="黑体" panose="02010609060101010101" pitchFamily="2" charset="-122"/>
                <a:cs typeface="+mn-ea"/>
                <a:sym typeface="+mn-lt"/>
              </a:rPr>
              <a:t>预算周期</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三、我国政府预算周期的构成</a:t>
            </a:r>
          </a:p>
        </p:txBody>
      </p:sp>
      <p:sp>
        <p:nvSpPr>
          <p:cNvPr id="16" name="文本框 15"/>
          <p:cNvSpPr txBox="1"/>
          <p:nvPr/>
        </p:nvSpPr>
        <p:spPr>
          <a:xfrm>
            <a:off x="756146" y="1368028"/>
            <a:ext cx="7688580" cy="3170099"/>
          </a:xfrm>
          <a:prstGeom prst="rect">
            <a:avLst/>
          </a:prstGeom>
          <a:noFill/>
        </p:spPr>
        <p:txBody>
          <a:bodyPr wrap="square" rtlCol="0">
            <a:spAutoFit/>
          </a:bodyPr>
          <a:lstStyle/>
          <a:p>
            <a:pPr indent="508000" algn="l" fontAlgn="auto"/>
            <a:r>
              <a:rPr lang="zh-CN" altLang="en-US" sz="2000" dirty="0">
                <a:sym typeface="+mn-ea"/>
              </a:rPr>
              <a:t>标准预算周期与预算年度是一个既相联系又相区别的概念。</a:t>
            </a:r>
          </a:p>
          <a:p>
            <a:pPr indent="508000" algn="l" fontAlgn="auto"/>
            <a:r>
              <a:rPr lang="zh-CN" altLang="en-US" sz="2000" dirty="0">
                <a:sym typeface="+mn-ea"/>
              </a:rPr>
              <a:t>首先，标准预算周期与预算年度密切关联。预算年度是标准预算周期的基础，标准预算周期是围绕某一年度预算的管理确定并展开的，预算年度作为一个阶段(预算执行阶段)存在于一个标准预算周期之中。</a:t>
            </a:r>
          </a:p>
          <a:p>
            <a:pPr indent="508000" algn="l" fontAlgn="auto"/>
            <a:r>
              <a:rPr lang="zh-CN" altLang="en-US" sz="2000" dirty="0">
                <a:sym typeface="+mn-ea"/>
              </a:rPr>
              <a:t>其次，标准预算周期与预算年度有很大区别。预算年度是静态的，具有明显的时段性，标准预算周期是动态和滚动发展的；预算年度与标准预算周期存在时间上的交叉重叠，标准预算周期跨越了预算年度，同一标准预算周期存在于不同预算年度中，而在每一个预算年度内不同标准预算周期的三个阶段同时并存。</a:t>
            </a:r>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zh-CN" sz="3200" spc="600" dirty="0" smtClean="0">
                <a:solidFill>
                  <a:schemeClr val="bg1"/>
                </a:solidFill>
                <a:latin typeface="黑体" panose="02010609060101010101" pitchFamily="2" charset="-122"/>
                <a:ea typeface="黑体" panose="02010609060101010101" pitchFamily="2" charset="-122"/>
                <a:cs typeface="+mn-ea"/>
                <a:sym typeface="+mn-lt"/>
              </a:rPr>
              <a:t>3.</a:t>
            </a:r>
            <a:r>
              <a:rPr lang="zh-CN" altLang="en-US" sz="3200" spc="600" dirty="0">
                <a:solidFill>
                  <a:schemeClr val="bg1"/>
                </a:solidFill>
                <a:latin typeface="黑体" panose="02010609060101010101" pitchFamily="2" charset="-122"/>
                <a:ea typeface="黑体" panose="02010609060101010101" pitchFamily="2" charset="-122"/>
                <a:cs typeface="+mn-ea"/>
                <a:sym typeface="+mn-lt"/>
              </a:rPr>
              <a:t>标准</a:t>
            </a:r>
            <a:r>
              <a:rPr lang="zh-CN" altLang="en-US" sz="3200" spc="600" dirty="0" smtClean="0">
                <a:solidFill>
                  <a:schemeClr val="bg1"/>
                </a:solidFill>
                <a:latin typeface="黑体" panose="02010609060101010101" pitchFamily="2" charset="-122"/>
                <a:ea typeface="黑体" panose="02010609060101010101" pitchFamily="2" charset="-122"/>
                <a:cs typeface="+mn-ea"/>
                <a:sym typeface="+mn-lt"/>
              </a:rPr>
              <a:t>预算周期</a:t>
            </a:r>
            <a:r>
              <a:rPr lang="zh-CN" altLang="en-US" sz="3200" spc="600" dirty="0" smtClean="0">
                <a:solidFill>
                  <a:schemeClr val="bg1"/>
                </a:solidFill>
                <a:latin typeface="黑体" panose="02010609060101010101" pitchFamily="2" charset="-122"/>
                <a:ea typeface="黑体" panose="02010609060101010101" pitchFamily="2" charset="-122"/>
                <a:cs typeface="+mn-ea"/>
                <a:sym typeface="+mn-lt"/>
              </a:rPr>
              <a:t>与年度预算的关系</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三、我国政府预算周期的构成</a:t>
            </a:r>
          </a:p>
        </p:txBody>
      </p:sp>
      <p:sp>
        <p:nvSpPr>
          <p:cNvPr id="16" name="文本框 15"/>
          <p:cNvSpPr txBox="1"/>
          <p:nvPr/>
        </p:nvSpPr>
        <p:spPr>
          <a:xfrm>
            <a:off x="642910" y="1448586"/>
            <a:ext cx="7688580" cy="3416320"/>
          </a:xfrm>
          <a:prstGeom prst="rect">
            <a:avLst/>
          </a:prstGeom>
          <a:noFill/>
        </p:spPr>
        <p:txBody>
          <a:bodyPr wrap="square" rtlCol="0">
            <a:spAutoFit/>
          </a:bodyPr>
          <a:lstStyle/>
          <a:p>
            <a:pPr algn="l"/>
            <a:r>
              <a:rPr lang="zh-CN" altLang="en-US" sz="2400" b="1" dirty="0" smtClean="0">
                <a:sym typeface="+mn-ea"/>
              </a:rPr>
              <a:t>（一）美国联邦政府标准预算周期</a:t>
            </a:r>
            <a:endParaRPr lang="en-US" altLang="zh-CN" sz="2400" b="1" dirty="0" smtClean="0">
              <a:sym typeface="+mn-ea"/>
            </a:endParaRPr>
          </a:p>
          <a:p>
            <a:pPr algn="l"/>
            <a:endParaRPr lang="en-US" altLang="zh-CN" b="1" dirty="0">
              <a:sym typeface="+mn-ea"/>
            </a:endParaRPr>
          </a:p>
          <a:p>
            <a:r>
              <a:rPr lang="zh-CN" altLang="zh-CN" sz="2000" dirty="0"/>
              <a:t>美国联邦政府的预算年度是从每年的</a:t>
            </a:r>
            <a:r>
              <a:rPr lang="en-US" altLang="zh-CN" sz="2000" dirty="0"/>
              <a:t>10</a:t>
            </a:r>
            <a:r>
              <a:rPr lang="zh-CN" altLang="zh-CN" sz="2000" dirty="0"/>
              <a:t>月</a:t>
            </a:r>
            <a:r>
              <a:rPr lang="en-US" altLang="zh-CN" sz="2000" dirty="0"/>
              <a:t>1</a:t>
            </a:r>
            <a:r>
              <a:rPr lang="zh-CN" altLang="zh-CN" sz="2000" dirty="0"/>
              <a:t>日到次年的</a:t>
            </a:r>
            <a:r>
              <a:rPr lang="en-US" altLang="zh-CN" sz="2000" dirty="0"/>
              <a:t>9</a:t>
            </a:r>
            <a:r>
              <a:rPr lang="zh-CN" altLang="zh-CN" sz="2000" dirty="0"/>
              <a:t>月</a:t>
            </a:r>
            <a:r>
              <a:rPr lang="en-US" altLang="zh-CN" sz="2000" dirty="0"/>
              <a:t>30</a:t>
            </a:r>
            <a:r>
              <a:rPr lang="zh-CN" altLang="zh-CN" sz="2000" dirty="0"/>
              <a:t>日。从联邦政府各机构编制预算开始</a:t>
            </a:r>
            <a:r>
              <a:rPr lang="en-US" altLang="zh-CN" sz="2000" dirty="0"/>
              <a:t>,</a:t>
            </a:r>
            <a:r>
              <a:rPr lang="zh-CN" altLang="zh-CN" sz="2000" dirty="0"/>
              <a:t>到联邦预算执行后的审计</a:t>
            </a:r>
            <a:r>
              <a:rPr lang="en-US" altLang="zh-CN" sz="2000" dirty="0"/>
              <a:t>,</a:t>
            </a:r>
            <a:r>
              <a:rPr lang="zh-CN" altLang="zh-CN" sz="2000" dirty="0"/>
              <a:t>每个预算周期长达</a:t>
            </a:r>
            <a:r>
              <a:rPr lang="en-US" altLang="zh-CN" sz="2000" dirty="0"/>
              <a:t>33</a:t>
            </a:r>
            <a:r>
              <a:rPr lang="zh-CN" altLang="zh-CN" sz="2000" dirty="0"/>
              <a:t>个月。在一个预算年度内</a:t>
            </a:r>
            <a:r>
              <a:rPr lang="en-US" altLang="zh-CN" sz="2000" dirty="0"/>
              <a:t>,</a:t>
            </a:r>
            <a:r>
              <a:rPr lang="zh-CN" altLang="zh-CN" sz="2000" dirty="0"/>
              <a:t>联邦政府要在执行本年度预算的同时</a:t>
            </a:r>
            <a:r>
              <a:rPr lang="en-US" altLang="zh-CN" sz="2000" dirty="0"/>
              <a:t>,</a:t>
            </a:r>
            <a:r>
              <a:rPr lang="zh-CN" altLang="zh-CN" sz="2000" dirty="0"/>
              <a:t>审核上一预算年度的预算</a:t>
            </a:r>
            <a:r>
              <a:rPr lang="en-US" altLang="zh-CN" sz="2000" dirty="0"/>
              <a:t>,</a:t>
            </a:r>
            <a:r>
              <a:rPr lang="zh-CN" altLang="zh-CN" sz="2000" dirty="0"/>
              <a:t>并编制下一预算年度的预算。</a:t>
            </a:r>
          </a:p>
          <a:p>
            <a:pPr algn="l"/>
            <a:endParaRPr lang="en-US" altLang="zh-CN" b="1" dirty="0" smtClean="0">
              <a:sym typeface="+mn-ea"/>
            </a:endParaRPr>
          </a:p>
          <a:p>
            <a:pPr algn="l"/>
            <a:endParaRPr lang="en-US" altLang="zh-CN" b="1" dirty="0" smtClean="0">
              <a:sym typeface="+mn-ea"/>
            </a:endParaRPr>
          </a:p>
          <a:p>
            <a:endParaRPr lang="zh-CN" altLang="en-US" b="1" dirty="0" smtClean="0">
              <a:sym typeface="+mn-ea"/>
            </a:endParaRPr>
          </a:p>
          <a:p>
            <a:endParaRPr lang="zh-CN" altLang="en-US" b="1" dirty="0" smtClean="0">
              <a:sym typeface="+mn-ea"/>
            </a:endParaRPr>
          </a:p>
          <a:p>
            <a:endParaRPr lang="en-US" altLang="zh-CN" dirty="0" smtClean="0">
              <a:sym typeface="+mn-ea"/>
            </a:endParaRPr>
          </a:p>
          <a:p>
            <a:pPr algn="l"/>
            <a:endParaRPr lang="zh-CN" altLang="en-US" dirty="0">
              <a:sym typeface="+mn-ea"/>
            </a:endParaRPr>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三</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、政府</a:t>
            </a:r>
            <a:r>
              <a:rPr lang="zh-CN" altLang="en-US" spc="600" dirty="0">
                <a:solidFill>
                  <a:schemeClr val="bg1"/>
                </a:solidFill>
                <a:latin typeface="黑体" panose="02010609060101010101" pitchFamily="2" charset="-122"/>
                <a:ea typeface="黑体" panose="02010609060101010101" pitchFamily="2" charset="-122"/>
                <a:cs typeface="+mn-ea"/>
                <a:sym typeface="+mn-lt"/>
              </a:rPr>
              <a:t>预算</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周期</a:t>
            </a:r>
            <a:endParaRPr lang="zh-CN" altLang="en-US" dirty="0"/>
          </a:p>
        </p:txBody>
      </p:sp>
    </p:spTree>
    <p:extLst>
      <p:ext uri="{BB962C8B-B14F-4D97-AF65-F5344CB8AC3E}">
        <p14:creationId xmlns:p14="http://schemas.microsoft.com/office/powerpoint/2010/main" val="2610193374"/>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三、我国政府预算周期的构成</a:t>
            </a:r>
          </a:p>
        </p:txBody>
      </p:sp>
      <p:sp>
        <p:nvSpPr>
          <p:cNvPr id="16" name="文本框 15"/>
          <p:cNvSpPr txBox="1"/>
          <p:nvPr/>
        </p:nvSpPr>
        <p:spPr>
          <a:xfrm>
            <a:off x="656590" y="1191260"/>
            <a:ext cx="3849370" cy="3477875"/>
          </a:xfrm>
          <a:prstGeom prst="rect">
            <a:avLst/>
          </a:prstGeom>
          <a:noFill/>
        </p:spPr>
        <p:txBody>
          <a:bodyPr wrap="square" rtlCol="0">
            <a:spAutoFit/>
          </a:bodyPr>
          <a:lstStyle/>
          <a:p>
            <a:pPr algn="l"/>
            <a:r>
              <a:rPr lang="zh-CN" altLang="en-US" sz="2000" dirty="0">
                <a:sym typeface="+mn-ea"/>
              </a:rPr>
              <a:t>我国的预算年度实行历年制，自每年的1月1日至12月31日止。预算周期从政府各部门编制预算开始，到预算执行后的审计直至决算报各级人大常委会审批为止，每个预算周期长达近</a:t>
            </a:r>
            <a:r>
              <a:rPr lang="zh-CN" altLang="en-US" sz="2000" dirty="0" smtClean="0">
                <a:sym typeface="+mn-ea"/>
              </a:rPr>
              <a:t>30个月左右。</a:t>
            </a:r>
            <a:r>
              <a:rPr lang="zh-CN" altLang="en-US" sz="2000" dirty="0">
                <a:sym typeface="+mn-ea"/>
              </a:rPr>
              <a:t>同样，在一个预算年度内，要在审批、执行本预算年度预算的同时，审核上一预算年度的预算执行情况，并编制下一预算年度的预算。</a:t>
            </a:r>
          </a:p>
        </p:txBody>
      </p:sp>
      <p:graphicFrame>
        <p:nvGraphicFramePr>
          <p:cNvPr id="4" name="图示 3"/>
          <p:cNvGraphicFramePr/>
          <p:nvPr/>
        </p:nvGraphicFramePr>
        <p:xfrm>
          <a:off x="4686300" y="718185"/>
          <a:ext cx="3281680" cy="4187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fontScale="90000"/>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smtClean="0">
                <a:solidFill>
                  <a:schemeClr val="bg1"/>
                </a:solidFill>
                <a:latin typeface="黑体" panose="02010609060101010101" pitchFamily="2" charset="-122"/>
                <a:ea typeface="黑体" panose="02010609060101010101" pitchFamily="2" charset="-122"/>
                <a:cs typeface="+mn-ea"/>
                <a:sym typeface="+mn-lt"/>
              </a:rPr>
              <a:t>（二）</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我国</a:t>
            </a:r>
            <a:r>
              <a:rPr lang="zh-CN" altLang="en-US" spc="600" dirty="0">
                <a:solidFill>
                  <a:schemeClr val="bg1"/>
                </a:solidFill>
                <a:latin typeface="黑体" panose="02010609060101010101" pitchFamily="2" charset="-122"/>
                <a:ea typeface="黑体" panose="02010609060101010101" pitchFamily="2" charset="-122"/>
                <a:cs typeface="+mn-ea"/>
                <a:sym typeface="+mn-lt"/>
              </a:rPr>
              <a:t>政府预算周期的构成</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rot="2620520">
            <a:off x="-4912470" y="-618802"/>
            <a:ext cx="7056784" cy="7056784"/>
          </a:xfrm>
          <a:prstGeom prst="rect">
            <a:avLst/>
          </a:prstGeom>
          <a:solidFill>
            <a:srgbClr val="233C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620520">
            <a:off x="-5632552" y="-628181"/>
            <a:ext cx="7056784" cy="7056784"/>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终止 21"/>
          <p:cNvSpPr/>
          <p:nvPr/>
        </p:nvSpPr>
        <p:spPr>
          <a:xfrm>
            <a:off x="4788593" y="1518019"/>
            <a:ext cx="2719541" cy="710479"/>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3" name="流程图: 终止 22"/>
          <p:cNvSpPr/>
          <p:nvPr/>
        </p:nvSpPr>
        <p:spPr>
          <a:xfrm>
            <a:off x="4788594" y="2331165"/>
            <a:ext cx="2808312" cy="710479"/>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4" name="流程图: 终止 23"/>
          <p:cNvSpPr/>
          <p:nvPr/>
        </p:nvSpPr>
        <p:spPr>
          <a:xfrm>
            <a:off x="4788593" y="3109110"/>
            <a:ext cx="2719541" cy="710479"/>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流程图: 终止 24"/>
          <p:cNvSpPr/>
          <p:nvPr/>
        </p:nvSpPr>
        <p:spPr>
          <a:xfrm>
            <a:off x="4788594" y="734521"/>
            <a:ext cx="2719540" cy="70445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6" name="文本框 34"/>
          <p:cNvSpPr txBox="1"/>
          <p:nvPr/>
        </p:nvSpPr>
        <p:spPr>
          <a:xfrm>
            <a:off x="-45959" y="2061755"/>
            <a:ext cx="2898963" cy="1299156"/>
          </a:xfrm>
          <a:prstGeom prst="rect">
            <a:avLst/>
          </a:prstGeom>
          <a:noFill/>
        </p:spPr>
        <p:txBody>
          <a:bodyPr wrap="square" lIns="67391" tIns="33696" rIns="67391" bIns="33696" rtlCol="0">
            <a:spAutoFit/>
          </a:bodyPr>
          <a:lstStyle/>
          <a:p>
            <a:r>
              <a:rPr lang="zh-CN" altLang="en-US" sz="8000" spc="600" dirty="0">
                <a:solidFill>
                  <a:schemeClr val="bg1"/>
                </a:solidFill>
                <a:latin typeface="黑体" panose="02010609060101010101" pitchFamily="2" charset="-122"/>
                <a:ea typeface="黑体" panose="02010609060101010101" pitchFamily="2" charset="-122"/>
                <a:cs typeface="+mn-ea"/>
                <a:sym typeface="+mn-lt"/>
              </a:rPr>
              <a:t>目录</a:t>
            </a:r>
          </a:p>
        </p:txBody>
      </p:sp>
      <p:sp>
        <p:nvSpPr>
          <p:cNvPr id="27" name="文本框 34"/>
          <p:cNvSpPr txBox="1"/>
          <p:nvPr/>
        </p:nvSpPr>
        <p:spPr>
          <a:xfrm>
            <a:off x="5002366" y="776419"/>
            <a:ext cx="2898963" cy="621030"/>
          </a:xfrm>
          <a:prstGeom prst="rect">
            <a:avLst/>
          </a:prstGeom>
          <a:noFill/>
        </p:spPr>
        <p:txBody>
          <a:bodyPr wrap="square" lIns="67391" tIns="33696" rIns="67391" bIns="33696" rtlCol="0">
            <a:spAutoFit/>
          </a:bodyPr>
          <a:lstStyle/>
          <a:p>
            <a:r>
              <a:rPr lang="zh-CN" altLang="en-US" sz="1800" dirty="0">
                <a:solidFill>
                  <a:schemeClr val="bg1"/>
                </a:solidFill>
                <a:latin typeface="黑体" panose="02010609060101010101" pitchFamily="2" charset="-122"/>
                <a:ea typeface="黑体" panose="02010609060101010101" pitchFamily="2" charset="-122"/>
                <a:cs typeface="+mn-ea"/>
                <a:sym typeface="+mn-lt"/>
              </a:rPr>
              <a:t>第一节政府预算管理</a:t>
            </a:r>
          </a:p>
          <a:p>
            <a:r>
              <a:rPr lang="zh-CN" altLang="en-US" sz="1800" dirty="0">
                <a:solidFill>
                  <a:schemeClr val="bg1"/>
                </a:solidFill>
                <a:latin typeface="黑体" panose="02010609060101010101" pitchFamily="2" charset="-122"/>
                <a:ea typeface="黑体" panose="02010609060101010101" pitchFamily="2" charset="-122"/>
                <a:cs typeface="+mn-ea"/>
                <a:sym typeface="+mn-lt"/>
              </a:rPr>
              <a:t>要素及流程</a:t>
            </a:r>
          </a:p>
        </p:txBody>
      </p:sp>
      <p:sp>
        <p:nvSpPr>
          <p:cNvPr id="28" name="文本框 34"/>
          <p:cNvSpPr txBox="1"/>
          <p:nvPr/>
        </p:nvSpPr>
        <p:spPr>
          <a:xfrm>
            <a:off x="4970988" y="1607999"/>
            <a:ext cx="2898963" cy="622048"/>
          </a:xfrm>
          <a:prstGeom prst="rect">
            <a:avLst/>
          </a:prstGeom>
          <a:noFill/>
        </p:spPr>
        <p:txBody>
          <a:bodyPr wrap="square" lIns="67391" tIns="33696" rIns="67391" bIns="33696" rtlCol="0">
            <a:spAutoFit/>
          </a:bodyPr>
          <a:lstStyle/>
          <a:p>
            <a:r>
              <a:rPr lang="zh-CN" altLang="en-US" sz="1800" dirty="0">
                <a:solidFill>
                  <a:schemeClr val="bg1"/>
                </a:solidFill>
                <a:latin typeface="黑体" panose="02010609060101010101" pitchFamily="2" charset="-122"/>
                <a:ea typeface="黑体" panose="02010609060101010101" pitchFamily="2" charset="-122"/>
                <a:cs typeface="+mn-ea"/>
                <a:sym typeface="+mn-lt"/>
              </a:rPr>
              <a:t>第二</a:t>
            </a:r>
            <a:r>
              <a:rPr lang="zh-CN" altLang="en-US" sz="1800" dirty="0">
                <a:solidFill>
                  <a:schemeClr val="bg1"/>
                </a:solidFill>
                <a:latin typeface="黑体" panose="02010609060101010101" pitchFamily="2" charset="-122"/>
                <a:ea typeface="黑体" panose="02010609060101010101" pitchFamily="2" charset="-122"/>
                <a:cs typeface="+mn-ea"/>
                <a:sym typeface="+mn-lt"/>
              </a:rPr>
              <a:t>节政府预算管理</a:t>
            </a:r>
          </a:p>
          <a:p>
            <a:r>
              <a:rPr lang="zh-CN" altLang="en-US" sz="1800" dirty="0">
                <a:solidFill>
                  <a:schemeClr val="bg1"/>
                </a:solidFill>
                <a:latin typeface="黑体" panose="02010609060101010101" pitchFamily="2" charset="-122"/>
                <a:ea typeface="黑体" panose="02010609060101010101" pitchFamily="2" charset="-122"/>
                <a:cs typeface="+mn-ea"/>
                <a:sym typeface="+mn-lt"/>
              </a:rPr>
              <a:t>组织</a:t>
            </a:r>
            <a:r>
              <a:rPr lang="zh-CN" altLang="en-US" sz="1800" dirty="0" smtClean="0">
                <a:solidFill>
                  <a:schemeClr val="bg1"/>
                </a:solidFill>
                <a:latin typeface="黑体" panose="02010609060101010101" pitchFamily="2" charset="-122"/>
                <a:ea typeface="黑体" panose="02010609060101010101" pitchFamily="2" charset="-122"/>
                <a:cs typeface="+mn-ea"/>
                <a:sym typeface="+mn-lt"/>
              </a:rPr>
              <a:t>体系</a:t>
            </a:r>
            <a:endParaRPr lang="zh-CN" altLang="en-US" sz="1800" dirty="0">
              <a:solidFill>
                <a:schemeClr val="bg1"/>
              </a:solidFill>
              <a:latin typeface="黑体" panose="02010609060101010101" pitchFamily="2" charset="-122"/>
              <a:ea typeface="黑体" panose="02010609060101010101" pitchFamily="2" charset="-122"/>
              <a:cs typeface="+mn-ea"/>
              <a:sym typeface="+mn-lt"/>
            </a:endParaRPr>
          </a:p>
        </p:txBody>
      </p:sp>
      <p:sp>
        <p:nvSpPr>
          <p:cNvPr id="29" name="文本框 34"/>
          <p:cNvSpPr txBox="1"/>
          <p:nvPr/>
        </p:nvSpPr>
        <p:spPr>
          <a:xfrm>
            <a:off x="4975053" y="2448147"/>
            <a:ext cx="2898963" cy="345049"/>
          </a:xfrm>
          <a:prstGeom prst="rect">
            <a:avLst/>
          </a:prstGeom>
          <a:noFill/>
        </p:spPr>
        <p:txBody>
          <a:bodyPr wrap="square" lIns="67391" tIns="33696" rIns="67391" bIns="33696" rtlCol="0">
            <a:spAutoFit/>
          </a:bodyPr>
          <a:lstStyle/>
          <a:p>
            <a:r>
              <a:rPr lang="zh-CN" altLang="en-US" sz="1800" dirty="0">
                <a:solidFill>
                  <a:schemeClr val="bg1"/>
                </a:solidFill>
                <a:latin typeface="黑体" panose="02010609060101010101" pitchFamily="2" charset="-122"/>
                <a:ea typeface="黑体" panose="02010609060101010101" pitchFamily="2" charset="-122"/>
                <a:cs typeface="+mn-ea"/>
                <a:sym typeface="+mn-lt"/>
              </a:rPr>
              <a:t>第三</a:t>
            </a:r>
            <a:r>
              <a:rPr lang="zh-CN" altLang="en-US" sz="1800" dirty="0" smtClean="0">
                <a:solidFill>
                  <a:schemeClr val="bg1"/>
                </a:solidFill>
                <a:latin typeface="黑体" panose="02010609060101010101" pitchFamily="2" charset="-122"/>
                <a:ea typeface="黑体" panose="02010609060101010101" pitchFamily="2" charset="-122"/>
                <a:cs typeface="+mn-ea"/>
                <a:sym typeface="+mn-lt"/>
              </a:rPr>
              <a:t>节政府预算管理体系</a:t>
            </a:r>
            <a:endParaRPr lang="zh-CN" altLang="en-US" sz="1800" dirty="0">
              <a:solidFill>
                <a:schemeClr val="bg1"/>
              </a:solidFill>
              <a:latin typeface="黑体" panose="02010609060101010101" pitchFamily="2" charset="-122"/>
              <a:ea typeface="黑体" panose="02010609060101010101" pitchFamily="2" charset="-122"/>
              <a:cs typeface="+mn-ea"/>
              <a:sym typeface="+mn-lt"/>
            </a:endParaRPr>
          </a:p>
        </p:txBody>
      </p:sp>
      <p:sp>
        <p:nvSpPr>
          <p:cNvPr id="30" name="文本框 34"/>
          <p:cNvSpPr txBox="1"/>
          <p:nvPr/>
        </p:nvSpPr>
        <p:spPr>
          <a:xfrm>
            <a:off x="4970988" y="3291531"/>
            <a:ext cx="2898963" cy="344170"/>
          </a:xfrm>
          <a:prstGeom prst="rect">
            <a:avLst/>
          </a:prstGeom>
          <a:noFill/>
        </p:spPr>
        <p:txBody>
          <a:bodyPr wrap="square" lIns="67391" tIns="33696" rIns="67391" bIns="33696" rtlCol="0">
            <a:spAutoFit/>
          </a:bodyPr>
          <a:lstStyle/>
          <a:p>
            <a:r>
              <a:rPr lang="zh-CN" altLang="en-US" sz="1800" dirty="0">
                <a:solidFill>
                  <a:schemeClr val="bg1"/>
                </a:solidFill>
                <a:latin typeface="黑体" panose="02010609060101010101" pitchFamily="2" charset="-122"/>
                <a:ea typeface="黑体" panose="02010609060101010101" pitchFamily="2" charset="-122"/>
                <a:cs typeface="+mn-ea"/>
                <a:sym typeface="+mn-lt"/>
              </a:rPr>
              <a:t>第四节政府收支分类</a:t>
            </a:r>
          </a:p>
        </p:txBody>
      </p:sp>
      <p:sp>
        <p:nvSpPr>
          <p:cNvPr id="4" name="流程图: 终止 3"/>
          <p:cNvSpPr/>
          <p:nvPr/>
        </p:nvSpPr>
        <p:spPr>
          <a:xfrm>
            <a:off x="4843839" y="3946986"/>
            <a:ext cx="2664296" cy="70445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 name="文本框 34"/>
          <p:cNvSpPr txBox="1"/>
          <p:nvPr/>
        </p:nvSpPr>
        <p:spPr>
          <a:xfrm>
            <a:off x="4954478" y="3988884"/>
            <a:ext cx="2898963" cy="621030"/>
          </a:xfrm>
          <a:prstGeom prst="rect">
            <a:avLst/>
          </a:prstGeom>
          <a:noFill/>
        </p:spPr>
        <p:txBody>
          <a:bodyPr wrap="square" lIns="67391" tIns="33696" rIns="67391" bIns="33696" rtlCol="0">
            <a:spAutoFit/>
          </a:bodyPr>
          <a:lstStyle/>
          <a:p>
            <a:r>
              <a:rPr lang="zh-CN" altLang="en-US" sz="1800" dirty="0">
                <a:solidFill>
                  <a:schemeClr val="bg1"/>
                </a:solidFill>
                <a:latin typeface="黑体" panose="02010609060101010101" pitchFamily="2" charset="-122"/>
                <a:ea typeface="黑体" panose="02010609060101010101" pitchFamily="2" charset="-122"/>
                <a:cs typeface="+mn-ea"/>
                <a:sym typeface="+mn-lt"/>
              </a:rPr>
              <a:t>第五节政府预算信息</a:t>
            </a:r>
          </a:p>
          <a:p>
            <a:r>
              <a:rPr lang="zh-CN" altLang="en-US" sz="1800" dirty="0">
                <a:solidFill>
                  <a:schemeClr val="bg1"/>
                </a:solidFill>
                <a:latin typeface="黑体" panose="02010609060101010101" pitchFamily="2" charset="-122"/>
                <a:ea typeface="黑体" panose="02010609060101010101" pitchFamily="2" charset="-122"/>
                <a:cs typeface="+mn-ea"/>
                <a:sym typeface="+mn-lt"/>
              </a:rPr>
              <a:t>化管理</a:t>
            </a:r>
          </a:p>
        </p:txBody>
      </p:sp>
    </p:spTree>
  </p:cSld>
  <p:clrMapOvr>
    <a:masterClrMapping/>
  </p:clrMapOvr>
  <mc:AlternateContent xmlns:mc="http://schemas.openxmlformats.org/markup-compatibility/2006" xmlns:p14="http://schemas.microsoft.com/office/powerpoint/2010/main">
    <mc:Choice Requires="p14">
      <p:transition spd="slow" p14:dur="1300" advTm="4684">
        <p14:pan dir="u"/>
      </p:transition>
    </mc:Choice>
    <mc:Fallback xmlns="">
      <p:transition spd="slow" advTm="4684">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三、我国政府预算周期的构成</a:t>
            </a:r>
          </a:p>
        </p:txBody>
      </p:sp>
      <p:sp>
        <p:nvSpPr>
          <p:cNvPr id="16" name="文本框 15"/>
          <p:cNvSpPr txBox="1"/>
          <p:nvPr/>
        </p:nvSpPr>
        <p:spPr>
          <a:xfrm>
            <a:off x="642910" y="1448586"/>
            <a:ext cx="7688580" cy="3046988"/>
          </a:xfrm>
          <a:prstGeom prst="rect">
            <a:avLst/>
          </a:prstGeom>
          <a:noFill/>
        </p:spPr>
        <p:txBody>
          <a:bodyPr wrap="square" rtlCol="0">
            <a:spAutoFit/>
          </a:bodyPr>
          <a:lstStyle/>
          <a:p>
            <a:pPr algn="l"/>
            <a:r>
              <a:rPr lang="zh-CN" altLang="en-US" b="1" dirty="0">
                <a:sym typeface="+mn-ea"/>
              </a:rPr>
              <a:t>1</a:t>
            </a:r>
            <a:r>
              <a:rPr lang="zh-CN" altLang="en-US" sz="2000" dirty="0">
                <a:sym typeface="+mn-ea"/>
              </a:rPr>
              <a:t>.预算编制准备（每年年中</a:t>
            </a:r>
            <a:r>
              <a:rPr lang="zh-CN" altLang="en-US" sz="2000" dirty="0" smtClean="0">
                <a:sym typeface="+mn-ea"/>
              </a:rPr>
              <a:t>）</a:t>
            </a:r>
            <a:endParaRPr lang="en-US" altLang="zh-CN" sz="2000" dirty="0" smtClean="0">
              <a:sym typeface="+mn-ea"/>
            </a:endParaRPr>
          </a:p>
          <a:p>
            <a:r>
              <a:rPr lang="zh-CN" altLang="en-US" sz="2000" dirty="0" smtClean="0">
                <a:sym typeface="+mn-ea"/>
              </a:rPr>
              <a:t>2.编制预算草案（每年6月左右至12月底）</a:t>
            </a:r>
            <a:endParaRPr lang="en-US" altLang="zh-CN" sz="2000" dirty="0" smtClean="0">
              <a:sym typeface="+mn-ea"/>
            </a:endParaRPr>
          </a:p>
          <a:p>
            <a:r>
              <a:rPr lang="zh-CN" altLang="en-US" sz="2000" dirty="0" smtClean="0">
                <a:sym typeface="+mn-ea"/>
              </a:rPr>
              <a:t>3.审查批准及批复预算（每年1月至5月左右）</a:t>
            </a:r>
            <a:endParaRPr lang="en-US" altLang="zh-CN" sz="2000" dirty="0" smtClean="0">
              <a:sym typeface="+mn-ea"/>
            </a:endParaRPr>
          </a:p>
          <a:p>
            <a:r>
              <a:rPr lang="zh-CN" altLang="en-US" sz="2000" dirty="0" smtClean="0">
                <a:sym typeface="+mn-ea"/>
              </a:rPr>
              <a:t>4.执行收支预算（每年1月1日至12月31日）</a:t>
            </a:r>
            <a:endParaRPr lang="en-US" altLang="zh-CN" sz="2000" dirty="0" smtClean="0">
              <a:sym typeface="+mn-ea"/>
            </a:endParaRPr>
          </a:p>
          <a:p>
            <a:r>
              <a:rPr lang="zh-CN" altLang="en-US" sz="2000" dirty="0" smtClean="0">
                <a:sym typeface="+mn-ea"/>
              </a:rPr>
              <a:t>5.决算与审计（每年1月1日</a:t>
            </a:r>
            <a:r>
              <a:rPr lang="zh-CN" altLang="en-US" sz="2000" dirty="0" smtClean="0">
                <a:sym typeface="+mn-ea"/>
              </a:rPr>
              <a:t>至</a:t>
            </a:r>
            <a:r>
              <a:rPr lang="en-US" altLang="zh-CN" sz="2000" dirty="0" smtClean="0">
                <a:sym typeface="+mn-ea"/>
              </a:rPr>
              <a:t>7-</a:t>
            </a:r>
            <a:r>
              <a:rPr lang="zh-CN" altLang="en-US" sz="2000" dirty="0" smtClean="0">
                <a:sym typeface="+mn-ea"/>
              </a:rPr>
              <a:t>8月左右）</a:t>
            </a:r>
            <a:endParaRPr lang="zh-CN" altLang="en-US" sz="2000" dirty="0" smtClean="0">
              <a:sym typeface="+mn-ea"/>
            </a:endParaRPr>
          </a:p>
          <a:p>
            <a:endParaRPr lang="en-US" altLang="zh-CN" sz="2000" dirty="0" smtClean="0">
              <a:sym typeface="+mn-ea"/>
            </a:endParaRPr>
          </a:p>
          <a:p>
            <a:endParaRPr lang="zh-CN" altLang="en-US" sz="2000" dirty="0" smtClean="0">
              <a:sym typeface="+mn-ea"/>
            </a:endParaRPr>
          </a:p>
          <a:p>
            <a:endParaRPr lang="zh-CN" altLang="en-US" sz="2000" dirty="0" smtClean="0">
              <a:sym typeface="+mn-ea"/>
            </a:endParaRPr>
          </a:p>
          <a:p>
            <a:endParaRPr lang="en-US" altLang="zh-CN" dirty="0" smtClean="0">
              <a:sym typeface="+mn-ea"/>
            </a:endParaRPr>
          </a:p>
          <a:p>
            <a:pPr algn="l"/>
            <a:endParaRPr lang="zh-CN" altLang="en-US" dirty="0">
              <a:sym typeface="+mn-ea"/>
            </a:endParaRPr>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fontScale="90000"/>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smtClean="0">
                <a:solidFill>
                  <a:schemeClr val="bg1"/>
                </a:solidFill>
                <a:latin typeface="黑体" panose="02010609060101010101" pitchFamily="2" charset="-122"/>
                <a:ea typeface="黑体" panose="02010609060101010101" pitchFamily="2" charset="-122"/>
                <a:cs typeface="+mn-ea"/>
                <a:sym typeface="+mn-lt"/>
              </a:rPr>
              <a:t>（二）</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我国</a:t>
            </a:r>
            <a:r>
              <a:rPr lang="zh-CN" altLang="en-US" spc="600" dirty="0">
                <a:solidFill>
                  <a:schemeClr val="bg1"/>
                </a:solidFill>
                <a:latin typeface="黑体" panose="02010609060101010101" pitchFamily="2" charset="-122"/>
                <a:ea typeface="黑体" panose="02010609060101010101" pitchFamily="2" charset="-122"/>
                <a:cs typeface="+mn-ea"/>
                <a:sym typeface="+mn-lt"/>
              </a:rPr>
              <a:t>政府预算周期的</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构成</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777875" y="2447925"/>
            <a:ext cx="7445375" cy="682625"/>
          </a:xfrm>
          <a:prstGeom prst="rect">
            <a:avLst/>
          </a:prstGeom>
          <a:noFill/>
        </p:spPr>
        <p:txBody>
          <a:bodyPr wrap="square" lIns="67391" tIns="33696" rIns="67391" bIns="33696" rtlCol="0">
            <a:spAutoFit/>
          </a:bodyPr>
          <a:lstStyle/>
          <a:p>
            <a:r>
              <a:rPr lang="zh-CN" altLang="en-US" sz="4000" dirty="0" smtClean="0">
                <a:solidFill>
                  <a:srgbClr val="305480"/>
                </a:solidFill>
                <a:latin typeface="黑体" panose="02010609060101010101" pitchFamily="2" charset="-122"/>
                <a:ea typeface="黑体" panose="02010609060101010101" pitchFamily="2" charset="-122"/>
                <a:cs typeface="+mn-ea"/>
                <a:sym typeface="+mn-lt"/>
              </a:rPr>
              <a:t>第二节  </a:t>
            </a:r>
            <a:r>
              <a:rPr lang="zh-CN" altLang="en-US" sz="4000" dirty="0">
                <a:solidFill>
                  <a:srgbClr val="305480"/>
                </a:solidFill>
                <a:latin typeface="黑体" panose="02010609060101010101" pitchFamily="2" charset="-122"/>
                <a:ea typeface="黑体" panose="02010609060101010101" pitchFamily="2" charset="-122"/>
                <a:cs typeface="+mn-ea"/>
                <a:sym typeface="+mn-lt"/>
              </a:rPr>
              <a:t>政府预算管理组织体系</a:t>
            </a:r>
          </a:p>
        </p:txBody>
      </p:sp>
      <p:sp>
        <p:nvSpPr>
          <p:cNvPr id="6" name="文本框 34"/>
          <p:cNvSpPr txBox="1"/>
          <p:nvPr/>
        </p:nvSpPr>
        <p:spPr>
          <a:xfrm>
            <a:off x="3852490" y="215900"/>
            <a:ext cx="5769900" cy="1544320"/>
          </a:xfrm>
          <a:prstGeom prst="rect">
            <a:avLst/>
          </a:prstGeom>
          <a:noFill/>
        </p:spPr>
        <p:txBody>
          <a:bodyPr wrap="square" lIns="67391" tIns="33696" rIns="67391" bIns="33696" rtlCol="0">
            <a:spAutoFit/>
          </a:bodyPr>
          <a:lstStyle/>
          <a:p>
            <a:r>
              <a:rPr lang="en-US" sz="9600" dirty="0">
                <a:solidFill>
                  <a:schemeClr val="bg1"/>
                </a:solidFill>
                <a:latin typeface="黑体" panose="02010609060101010101" pitchFamily="2" charset="-122"/>
                <a:ea typeface="黑体" panose="02010609060101010101" pitchFamily="2" charset="-122"/>
                <a:cs typeface="+mn-ea"/>
                <a:sym typeface="+mn-lt"/>
              </a:rPr>
              <a:t>3</a:t>
            </a:r>
            <a:endParaRPr 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822">
        <p14:pan dir="u"/>
      </p:transition>
    </mc:Choice>
    <mc:Fallback xmlns="">
      <p:transition spd="slow" advTm="1822">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760" y="0"/>
            <a:ext cx="577278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一、立法层面的预算管理体系及职权</a:t>
            </a:r>
          </a:p>
        </p:txBody>
      </p:sp>
      <p:graphicFrame>
        <p:nvGraphicFramePr>
          <p:cNvPr id="3" name="图示 2"/>
          <p:cNvGraphicFramePr/>
          <p:nvPr/>
        </p:nvGraphicFramePr>
        <p:xfrm>
          <a:off x="401320" y="639445"/>
          <a:ext cx="8128000" cy="4740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p:cNvSpPr txBox="1"/>
          <p:nvPr/>
        </p:nvSpPr>
        <p:spPr>
          <a:xfrm>
            <a:off x="209550" y="349250"/>
            <a:ext cx="3124835" cy="398780"/>
          </a:xfrm>
          <a:prstGeom prst="rect">
            <a:avLst/>
          </a:prstGeom>
          <a:noFill/>
        </p:spPr>
        <p:txBody>
          <a:bodyPr wrap="square" rtlCol="0">
            <a:spAutoFit/>
          </a:bodyPr>
          <a:lstStyle/>
          <a:p>
            <a:r>
              <a:rPr lang="zh-CN" altLang="en-US" sz="2000" b="1"/>
              <a:t>（一）组织管理体系</a:t>
            </a:r>
          </a:p>
        </p:txBody>
      </p:sp>
      <p:sp>
        <p:nvSpPr>
          <p:cNvPr id="31" name="标题 3"/>
          <p:cNvSpPr txBox="1">
            <a:spLocks noGrp="1"/>
          </p:cNvSpPr>
          <p:nvPr>
            <p:ph type="title"/>
          </p:nvPr>
        </p:nvSpPr>
        <p:spPr>
          <a:xfrm>
            <a:off x="209550"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fontScale="90000"/>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一、立法层面的预算管理体系及职权</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3"/>
          <p:cNvSpPr/>
          <p:nvPr/>
        </p:nvSpPr>
        <p:spPr bwMode="auto">
          <a:xfrm rot="5400000">
            <a:off x="6439508" y="860210"/>
            <a:ext cx="274183" cy="1408770"/>
          </a:xfrm>
          <a:custGeom>
            <a:avLst/>
            <a:gdLst>
              <a:gd name="T0" fmla="*/ 186531 w 373062"/>
              <a:gd name="T1" fmla="*/ 0 h 1908175"/>
              <a:gd name="T2" fmla="*/ 186531 w 373062"/>
              <a:gd name="T3" fmla="*/ 0 h 1908175"/>
              <a:gd name="T4" fmla="*/ 373062 w 373062"/>
              <a:gd name="T5" fmla="*/ 186531 h 1908175"/>
              <a:gd name="T6" fmla="*/ 373062 w 373062"/>
              <a:gd name="T7" fmla="*/ 1908175 h 1908175"/>
              <a:gd name="T8" fmla="*/ 373062 w 373062"/>
              <a:gd name="T9" fmla="*/ 1908175 h 1908175"/>
              <a:gd name="T10" fmla="*/ 0 w 373062"/>
              <a:gd name="T11" fmla="*/ 1908175 h 1908175"/>
              <a:gd name="T12" fmla="*/ 0 w 373062"/>
              <a:gd name="T13" fmla="*/ 1908175 h 1908175"/>
              <a:gd name="T14" fmla="*/ 0 w 373062"/>
              <a:gd name="T15" fmla="*/ 186531 h 1908175"/>
              <a:gd name="T16" fmla="*/ 186531 w 373062"/>
              <a:gd name="T17" fmla="*/ 0 h 1908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062" h="1908175">
                <a:moveTo>
                  <a:pt x="186531" y="0"/>
                </a:moveTo>
                <a:lnTo>
                  <a:pt x="186531" y="0"/>
                </a:lnTo>
                <a:cubicBezTo>
                  <a:pt x="289549" y="0"/>
                  <a:pt x="373062" y="83513"/>
                  <a:pt x="373062" y="186531"/>
                </a:cubicBezTo>
                <a:lnTo>
                  <a:pt x="373062" y="1908175"/>
                </a:lnTo>
                <a:lnTo>
                  <a:pt x="0" y="1908175"/>
                </a:lnTo>
                <a:lnTo>
                  <a:pt x="0" y="186531"/>
                </a:lnTo>
                <a:cubicBezTo>
                  <a:pt x="0" y="83513"/>
                  <a:pt x="83513" y="0"/>
                  <a:pt x="186531" y="0"/>
                </a:cubicBezTo>
                <a:close/>
              </a:path>
            </a:pathLst>
          </a:custGeom>
          <a:noFill/>
          <a:ln w="12700" cap="flat" cmpd="sng">
            <a:solidFill>
              <a:srgbClr val="404040"/>
            </a:solidFill>
            <a:round/>
          </a:ln>
          <a:extLst>
            <a:ext uri="{909E8E84-426E-40DD-AFC4-6F175D3DCCD1}">
              <a14:hiddenFill xmlns:a14="http://schemas.microsoft.com/office/drawing/2010/main">
                <a:solidFill>
                  <a:srgbClr val="FFFFFF"/>
                </a:solidFill>
              </a14:hiddenFill>
            </a:ext>
          </a:extLst>
        </p:spPr>
        <p:txBody>
          <a:bodyPr lIns="67391" tIns="33696" rIns="67391" bIns="33696" anchor="ctr"/>
          <a:lstStyle/>
          <a:p>
            <a:endParaRPr lang="zh-CN" altLang="en-US"/>
          </a:p>
        </p:txBody>
      </p:sp>
      <p:sp>
        <p:nvSpPr>
          <p:cNvPr id="3" name="Round Same Side Corner Rectangle 36"/>
          <p:cNvSpPr/>
          <p:nvPr/>
        </p:nvSpPr>
        <p:spPr bwMode="auto">
          <a:xfrm rot="5400000">
            <a:off x="6433645" y="1797104"/>
            <a:ext cx="273017" cy="1407597"/>
          </a:xfrm>
          <a:custGeom>
            <a:avLst/>
            <a:gdLst>
              <a:gd name="T0" fmla="*/ 185738 w 371475"/>
              <a:gd name="T1" fmla="*/ 0 h 1906587"/>
              <a:gd name="T2" fmla="*/ 185738 w 371475"/>
              <a:gd name="T3" fmla="*/ 0 h 1906587"/>
              <a:gd name="T4" fmla="*/ 371476 w 371475"/>
              <a:gd name="T5" fmla="*/ 185738 h 1906587"/>
              <a:gd name="T6" fmla="*/ 371475 w 371475"/>
              <a:gd name="T7" fmla="*/ 1906587 h 1906587"/>
              <a:gd name="T8" fmla="*/ 371475 w 371475"/>
              <a:gd name="T9" fmla="*/ 1906587 h 1906587"/>
              <a:gd name="T10" fmla="*/ 0 w 371475"/>
              <a:gd name="T11" fmla="*/ 1906587 h 1906587"/>
              <a:gd name="T12" fmla="*/ 0 w 371475"/>
              <a:gd name="T13" fmla="*/ 1906587 h 1906587"/>
              <a:gd name="T14" fmla="*/ 0 w 371475"/>
              <a:gd name="T15" fmla="*/ 185738 h 1906587"/>
              <a:gd name="T16" fmla="*/ 185738 w 371475"/>
              <a:gd name="T17" fmla="*/ 0 h 1906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1475" h="1906587">
                <a:moveTo>
                  <a:pt x="185738" y="0"/>
                </a:moveTo>
                <a:lnTo>
                  <a:pt x="185738" y="0"/>
                </a:lnTo>
                <a:cubicBezTo>
                  <a:pt x="288318" y="0"/>
                  <a:pt x="371476" y="83158"/>
                  <a:pt x="371476" y="185738"/>
                </a:cubicBezTo>
                <a:cubicBezTo>
                  <a:pt x="371476" y="759354"/>
                  <a:pt x="371475" y="1332971"/>
                  <a:pt x="371475" y="1906587"/>
                </a:cubicBezTo>
                <a:lnTo>
                  <a:pt x="0" y="1906587"/>
                </a:lnTo>
                <a:lnTo>
                  <a:pt x="0" y="185738"/>
                </a:lnTo>
                <a:cubicBezTo>
                  <a:pt x="0" y="83158"/>
                  <a:pt x="83158" y="0"/>
                  <a:pt x="185738" y="0"/>
                </a:cubicBezTo>
                <a:close/>
              </a:path>
            </a:pathLst>
          </a:custGeom>
          <a:noFill/>
          <a:ln w="12700" cap="flat" cmpd="sng">
            <a:solidFill>
              <a:srgbClr val="404040"/>
            </a:solidFill>
            <a:round/>
          </a:ln>
          <a:extLst>
            <a:ext uri="{909E8E84-426E-40DD-AFC4-6F175D3DCCD1}">
              <a14:hiddenFill xmlns:a14="http://schemas.microsoft.com/office/drawing/2010/main">
                <a:solidFill>
                  <a:srgbClr val="FFFFFF"/>
                </a:solidFill>
              </a14:hiddenFill>
            </a:ext>
          </a:extLst>
        </p:spPr>
        <p:txBody>
          <a:bodyPr lIns="67391" tIns="33696" rIns="67391" bIns="33696" anchor="ctr"/>
          <a:lstStyle/>
          <a:p>
            <a:endParaRPr lang="zh-CN" altLang="en-US"/>
          </a:p>
        </p:txBody>
      </p:sp>
      <p:sp>
        <p:nvSpPr>
          <p:cNvPr id="4" name="Round Same Side Corner Rectangle 37"/>
          <p:cNvSpPr/>
          <p:nvPr/>
        </p:nvSpPr>
        <p:spPr bwMode="auto">
          <a:xfrm rot="5400000">
            <a:off x="6440091" y="2687907"/>
            <a:ext cx="273017" cy="1408770"/>
          </a:xfrm>
          <a:custGeom>
            <a:avLst/>
            <a:gdLst>
              <a:gd name="T0" fmla="*/ 185738 w 371475"/>
              <a:gd name="T1" fmla="*/ 0 h 1908175"/>
              <a:gd name="T2" fmla="*/ 185738 w 371475"/>
              <a:gd name="T3" fmla="*/ 0 h 1908175"/>
              <a:gd name="T4" fmla="*/ 371476 w 371475"/>
              <a:gd name="T5" fmla="*/ 185738 h 1908175"/>
              <a:gd name="T6" fmla="*/ 371475 w 371475"/>
              <a:gd name="T7" fmla="*/ 1908175 h 1908175"/>
              <a:gd name="T8" fmla="*/ 371475 w 371475"/>
              <a:gd name="T9" fmla="*/ 1908175 h 1908175"/>
              <a:gd name="T10" fmla="*/ 0 w 371475"/>
              <a:gd name="T11" fmla="*/ 1908175 h 1908175"/>
              <a:gd name="T12" fmla="*/ 0 w 371475"/>
              <a:gd name="T13" fmla="*/ 1908175 h 1908175"/>
              <a:gd name="T14" fmla="*/ 0 w 371475"/>
              <a:gd name="T15" fmla="*/ 185738 h 1908175"/>
              <a:gd name="T16" fmla="*/ 185738 w 371475"/>
              <a:gd name="T17" fmla="*/ 0 h 1908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1475" h="1908175">
                <a:moveTo>
                  <a:pt x="185738" y="0"/>
                </a:moveTo>
                <a:lnTo>
                  <a:pt x="185738" y="0"/>
                </a:lnTo>
                <a:cubicBezTo>
                  <a:pt x="288318" y="0"/>
                  <a:pt x="371476" y="83158"/>
                  <a:pt x="371476" y="185738"/>
                </a:cubicBezTo>
                <a:cubicBezTo>
                  <a:pt x="371476" y="759884"/>
                  <a:pt x="371475" y="1334029"/>
                  <a:pt x="371475" y="1908175"/>
                </a:cubicBezTo>
                <a:lnTo>
                  <a:pt x="0" y="1908175"/>
                </a:lnTo>
                <a:lnTo>
                  <a:pt x="0" y="185738"/>
                </a:lnTo>
                <a:cubicBezTo>
                  <a:pt x="0" y="83158"/>
                  <a:pt x="83158" y="0"/>
                  <a:pt x="185738" y="0"/>
                </a:cubicBezTo>
                <a:close/>
              </a:path>
            </a:pathLst>
          </a:custGeom>
          <a:noFill/>
          <a:ln w="12700" cap="flat" cmpd="sng">
            <a:solidFill>
              <a:srgbClr val="404040"/>
            </a:solidFill>
            <a:round/>
          </a:ln>
          <a:extLst>
            <a:ext uri="{909E8E84-426E-40DD-AFC4-6F175D3DCCD1}">
              <a14:hiddenFill xmlns:a14="http://schemas.microsoft.com/office/drawing/2010/main">
                <a:solidFill>
                  <a:srgbClr val="FFFFFF"/>
                </a:solidFill>
              </a14:hiddenFill>
            </a:ext>
          </a:extLst>
        </p:spPr>
        <p:txBody>
          <a:bodyPr lIns="67391" tIns="33696" rIns="67391" bIns="33696" anchor="ctr"/>
          <a:lstStyle/>
          <a:p>
            <a:endParaRPr lang="zh-CN" altLang="en-US"/>
          </a:p>
        </p:txBody>
      </p:sp>
      <p:sp>
        <p:nvSpPr>
          <p:cNvPr id="5" name="Oval 40"/>
          <p:cNvSpPr>
            <a:spLocks noChangeArrowheads="1"/>
          </p:cNvSpPr>
          <p:nvPr/>
        </p:nvSpPr>
        <p:spPr bwMode="auto">
          <a:xfrm rot="10800000">
            <a:off x="4013389" y="2159049"/>
            <a:ext cx="670396" cy="665041"/>
          </a:xfrm>
          <a:prstGeom prst="ellipse">
            <a:avLst/>
          </a:prstGeom>
          <a:noFill/>
          <a:ln w="12700">
            <a:solidFill>
              <a:srgbClr val="0070C0"/>
            </a:solidFill>
            <a:round/>
          </a:ln>
          <a:extLst>
            <a:ext uri="{909E8E84-426E-40DD-AFC4-6F175D3DCCD1}">
              <a14:hiddenFill xmlns:a14="http://schemas.microsoft.com/office/drawing/2010/main">
                <a:solidFill>
                  <a:srgbClr val="FFFFFF"/>
                </a:solidFill>
              </a14:hiddenFill>
            </a:ext>
          </a:extLst>
        </p:spPr>
        <p:txBody>
          <a:bodyPr lIns="67391" tIns="33696" rIns="67391" bIns="33696" anchor="ctr"/>
          <a:lstStyle/>
          <a:p>
            <a:pPr algn="ctr" defTabSz="699770"/>
            <a:endParaRPr lang="zh-CN" altLang="zh-CN" sz="1200">
              <a:solidFill>
                <a:srgbClr val="297F9D"/>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Oval 41"/>
          <p:cNvSpPr>
            <a:spLocks noChangeArrowheads="1"/>
          </p:cNvSpPr>
          <p:nvPr/>
        </p:nvSpPr>
        <p:spPr bwMode="auto">
          <a:xfrm rot="10800000">
            <a:off x="4090742" y="2236053"/>
            <a:ext cx="514518" cy="511032"/>
          </a:xfrm>
          <a:prstGeom prst="ellipse">
            <a:avLst/>
          </a:prstGeom>
          <a:solidFill>
            <a:srgbClr val="305480"/>
          </a:solidFill>
          <a:ln>
            <a:noFill/>
          </a:ln>
        </p:spPr>
        <p:txBody>
          <a:bodyPr lIns="67391" tIns="33696" rIns="67391" bIns="33696" anchor="ctr"/>
          <a:lstStyle/>
          <a:p>
            <a:pPr algn="ctr" defTabSz="699770"/>
            <a:endParaRPr lang="zh-CN" altLang="zh-CN" sz="1200">
              <a:solidFill>
                <a:srgbClr val="297F9D"/>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Round Same Side Corner Rectangle 79"/>
          <p:cNvSpPr/>
          <p:nvPr/>
        </p:nvSpPr>
        <p:spPr bwMode="auto">
          <a:xfrm rot="-5400000">
            <a:off x="5501305" y="1333121"/>
            <a:ext cx="274183" cy="462948"/>
          </a:xfrm>
          <a:custGeom>
            <a:avLst/>
            <a:gdLst>
              <a:gd name="T0" fmla="*/ 186531 w 373062"/>
              <a:gd name="T1" fmla="*/ 0 h 627062"/>
              <a:gd name="T2" fmla="*/ 186531 w 373062"/>
              <a:gd name="T3" fmla="*/ 0 h 627062"/>
              <a:gd name="T4" fmla="*/ 373062 w 373062"/>
              <a:gd name="T5" fmla="*/ 186531 h 627062"/>
              <a:gd name="T6" fmla="*/ 373062 w 373062"/>
              <a:gd name="T7" fmla="*/ 627062 h 627062"/>
              <a:gd name="T8" fmla="*/ 373062 w 373062"/>
              <a:gd name="T9" fmla="*/ 627062 h 627062"/>
              <a:gd name="T10" fmla="*/ 0 w 373062"/>
              <a:gd name="T11" fmla="*/ 627062 h 627062"/>
              <a:gd name="T12" fmla="*/ 0 w 373062"/>
              <a:gd name="T13" fmla="*/ 627062 h 627062"/>
              <a:gd name="T14" fmla="*/ 0 w 373062"/>
              <a:gd name="T15" fmla="*/ 186531 h 627062"/>
              <a:gd name="T16" fmla="*/ 186531 w 373062"/>
              <a:gd name="T17" fmla="*/ 0 h 6270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062" h="627062">
                <a:moveTo>
                  <a:pt x="186531" y="0"/>
                </a:moveTo>
                <a:lnTo>
                  <a:pt x="186531" y="0"/>
                </a:lnTo>
                <a:cubicBezTo>
                  <a:pt x="289549" y="0"/>
                  <a:pt x="373062" y="83513"/>
                  <a:pt x="373062" y="186531"/>
                </a:cubicBezTo>
                <a:lnTo>
                  <a:pt x="373062" y="627062"/>
                </a:lnTo>
                <a:lnTo>
                  <a:pt x="0" y="627062"/>
                </a:lnTo>
                <a:lnTo>
                  <a:pt x="0" y="186531"/>
                </a:lnTo>
                <a:cubicBezTo>
                  <a:pt x="0" y="83513"/>
                  <a:pt x="83513" y="0"/>
                  <a:pt x="186531" y="0"/>
                </a:cubicBezTo>
                <a:close/>
              </a:path>
            </a:pathLst>
          </a:custGeom>
          <a:solidFill>
            <a:srgbClr val="305480"/>
          </a:solidFill>
          <a:ln>
            <a:noFill/>
          </a:ln>
        </p:spPr>
        <p:txBody>
          <a:bodyPr lIns="67391" tIns="33696" rIns="67391" bIns="33696" anchor="ctr"/>
          <a:lstStyle/>
          <a:p>
            <a:endParaRPr lang="zh-CN" altLang="en-US"/>
          </a:p>
        </p:txBody>
      </p:sp>
      <p:sp>
        <p:nvSpPr>
          <p:cNvPr id="9" name="Round Same Side Corner Rectangle 80"/>
          <p:cNvSpPr/>
          <p:nvPr/>
        </p:nvSpPr>
        <p:spPr bwMode="auto">
          <a:xfrm rot="-5400000">
            <a:off x="5495442" y="2274682"/>
            <a:ext cx="273017" cy="461776"/>
          </a:xfrm>
          <a:custGeom>
            <a:avLst/>
            <a:gdLst>
              <a:gd name="T0" fmla="*/ 185738 w 371475"/>
              <a:gd name="T1" fmla="*/ 0 h 625475"/>
              <a:gd name="T2" fmla="*/ 185738 w 371475"/>
              <a:gd name="T3" fmla="*/ 0 h 625475"/>
              <a:gd name="T4" fmla="*/ 371476 w 371475"/>
              <a:gd name="T5" fmla="*/ 185738 h 625475"/>
              <a:gd name="T6" fmla="*/ 371475 w 371475"/>
              <a:gd name="T7" fmla="*/ 625475 h 625475"/>
              <a:gd name="T8" fmla="*/ 371475 w 371475"/>
              <a:gd name="T9" fmla="*/ 625475 h 625475"/>
              <a:gd name="T10" fmla="*/ 0 w 371475"/>
              <a:gd name="T11" fmla="*/ 625475 h 625475"/>
              <a:gd name="T12" fmla="*/ 0 w 371475"/>
              <a:gd name="T13" fmla="*/ 625475 h 625475"/>
              <a:gd name="T14" fmla="*/ 0 w 371475"/>
              <a:gd name="T15" fmla="*/ 185738 h 625475"/>
              <a:gd name="T16" fmla="*/ 185738 w 371475"/>
              <a:gd name="T17" fmla="*/ 0 h 6254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1475" h="625475">
                <a:moveTo>
                  <a:pt x="185738" y="0"/>
                </a:moveTo>
                <a:lnTo>
                  <a:pt x="185738" y="0"/>
                </a:lnTo>
                <a:cubicBezTo>
                  <a:pt x="288318" y="0"/>
                  <a:pt x="371476" y="83158"/>
                  <a:pt x="371476" y="185738"/>
                </a:cubicBezTo>
                <a:cubicBezTo>
                  <a:pt x="371476" y="332317"/>
                  <a:pt x="371475" y="478896"/>
                  <a:pt x="371475" y="625475"/>
                </a:cubicBezTo>
                <a:lnTo>
                  <a:pt x="0" y="625475"/>
                </a:lnTo>
                <a:lnTo>
                  <a:pt x="0" y="185738"/>
                </a:lnTo>
                <a:cubicBezTo>
                  <a:pt x="0" y="83158"/>
                  <a:pt x="83158" y="0"/>
                  <a:pt x="185738" y="0"/>
                </a:cubicBezTo>
                <a:close/>
              </a:path>
            </a:pathLst>
          </a:custGeom>
          <a:solidFill>
            <a:srgbClr val="305480"/>
          </a:solidFill>
          <a:ln>
            <a:noFill/>
          </a:ln>
        </p:spPr>
        <p:txBody>
          <a:bodyPr lIns="67391" tIns="33696" rIns="67391" bIns="33696" anchor="ctr"/>
          <a:lstStyle/>
          <a:p>
            <a:endParaRPr lang="zh-CN" altLang="en-US"/>
          </a:p>
        </p:txBody>
      </p:sp>
      <p:sp>
        <p:nvSpPr>
          <p:cNvPr id="10" name="Round Same Side Corner Rectangle 81"/>
          <p:cNvSpPr/>
          <p:nvPr/>
        </p:nvSpPr>
        <p:spPr bwMode="auto">
          <a:xfrm rot="-5400000">
            <a:off x="5497789" y="3159067"/>
            <a:ext cx="274184" cy="462949"/>
          </a:xfrm>
          <a:custGeom>
            <a:avLst/>
            <a:gdLst>
              <a:gd name="T0" fmla="*/ 186532 w 373063"/>
              <a:gd name="T1" fmla="*/ 0 h 627063"/>
              <a:gd name="T2" fmla="*/ 186532 w 373063"/>
              <a:gd name="T3" fmla="*/ 0 h 627063"/>
              <a:gd name="T4" fmla="*/ 373064 w 373063"/>
              <a:gd name="T5" fmla="*/ 186532 h 627063"/>
              <a:gd name="T6" fmla="*/ 373063 w 373063"/>
              <a:gd name="T7" fmla="*/ 627063 h 627063"/>
              <a:gd name="T8" fmla="*/ 373063 w 373063"/>
              <a:gd name="T9" fmla="*/ 627063 h 627063"/>
              <a:gd name="T10" fmla="*/ 0 w 373063"/>
              <a:gd name="T11" fmla="*/ 627063 h 627063"/>
              <a:gd name="T12" fmla="*/ 0 w 373063"/>
              <a:gd name="T13" fmla="*/ 627063 h 627063"/>
              <a:gd name="T14" fmla="*/ 0 w 373063"/>
              <a:gd name="T15" fmla="*/ 186532 h 627063"/>
              <a:gd name="T16" fmla="*/ 186532 w 373063"/>
              <a:gd name="T17" fmla="*/ 0 h 6270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063" h="627063">
                <a:moveTo>
                  <a:pt x="186532" y="0"/>
                </a:moveTo>
                <a:lnTo>
                  <a:pt x="186532" y="0"/>
                </a:lnTo>
                <a:cubicBezTo>
                  <a:pt x="289551" y="0"/>
                  <a:pt x="373064" y="83513"/>
                  <a:pt x="373064" y="186532"/>
                </a:cubicBezTo>
                <a:cubicBezTo>
                  <a:pt x="373064" y="333376"/>
                  <a:pt x="373063" y="480219"/>
                  <a:pt x="373063" y="627063"/>
                </a:cubicBezTo>
                <a:lnTo>
                  <a:pt x="0" y="627063"/>
                </a:lnTo>
                <a:lnTo>
                  <a:pt x="0" y="186532"/>
                </a:lnTo>
                <a:cubicBezTo>
                  <a:pt x="0" y="83513"/>
                  <a:pt x="83513" y="0"/>
                  <a:pt x="186532" y="0"/>
                </a:cubicBezTo>
                <a:close/>
              </a:path>
            </a:pathLst>
          </a:custGeom>
          <a:solidFill>
            <a:srgbClr val="305480"/>
          </a:solidFill>
          <a:ln>
            <a:noFill/>
          </a:ln>
        </p:spPr>
        <p:txBody>
          <a:bodyPr lIns="67391" tIns="33696" rIns="67391" bIns="33696" anchor="ctr"/>
          <a:lstStyle/>
          <a:p>
            <a:endParaRPr lang="zh-CN" altLang="en-US"/>
          </a:p>
        </p:txBody>
      </p:sp>
      <p:sp>
        <p:nvSpPr>
          <p:cNvPr id="11" name="Freeform 13"/>
          <p:cNvSpPr>
            <a:spLocks noEditPoints="1"/>
          </p:cNvSpPr>
          <p:nvPr/>
        </p:nvSpPr>
        <p:spPr bwMode="auto">
          <a:xfrm>
            <a:off x="5588585" y="1468339"/>
            <a:ext cx="164083" cy="186678"/>
          </a:xfrm>
          <a:custGeom>
            <a:avLst/>
            <a:gdLst>
              <a:gd name="T0" fmla="*/ 2147483647 w 1450"/>
              <a:gd name="T1" fmla="*/ 2147483647 h 1648"/>
              <a:gd name="T2" fmla="*/ 2147483647 w 1450"/>
              <a:gd name="T3" fmla="*/ 2147483647 h 1648"/>
              <a:gd name="T4" fmla="*/ 2147483647 w 1450"/>
              <a:gd name="T5" fmla="*/ 2147483647 h 1648"/>
              <a:gd name="T6" fmla="*/ 2147483647 w 1450"/>
              <a:gd name="T7" fmla="*/ 2147483647 h 1648"/>
              <a:gd name="T8" fmla="*/ 2147483647 w 1450"/>
              <a:gd name="T9" fmla="*/ 2147483647 h 1648"/>
              <a:gd name="T10" fmla="*/ 2147483647 w 1450"/>
              <a:gd name="T11" fmla="*/ 2147483647 h 1648"/>
              <a:gd name="T12" fmla="*/ 2147483647 w 1450"/>
              <a:gd name="T13" fmla="*/ 2147483647 h 1648"/>
              <a:gd name="T14" fmla="*/ 2147483647 w 1450"/>
              <a:gd name="T15" fmla="*/ 2147483647 h 1648"/>
              <a:gd name="T16" fmla="*/ 2147483647 w 1450"/>
              <a:gd name="T17" fmla="*/ 2147483647 h 1648"/>
              <a:gd name="T18" fmla="*/ 2147483647 w 1450"/>
              <a:gd name="T19" fmla="*/ 2147483647 h 1648"/>
              <a:gd name="T20" fmla="*/ 2147483647 w 1450"/>
              <a:gd name="T21" fmla="*/ 2147483647 h 1648"/>
              <a:gd name="T22" fmla="*/ 2147483647 w 1450"/>
              <a:gd name="T23" fmla="*/ 2147483647 h 1648"/>
              <a:gd name="T24" fmla="*/ 2147483647 w 1450"/>
              <a:gd name="T25" fmla="*/ 2147483647 h 1648"/>
              <a:gd name="T26" fmla="*/ 2147483647 w 1450"/>
              <a:gd name="T27" fmla="*/ 2147483647 h 1648"/>
              <a:gd name="T28" fmla="*/ 2147483647 w 1450"/>
              <a:gd name="T29" fmla="*/ 2147483647 h 1648"/>
              <a:gd name="T30" fmla="*/ 2147483647 w 1450"/>
              <a:gd name="T31" fmla="*/ 2147483647 h 1648"/>
              <a:gd name="T32" fmla="*/ 2147483647 w 1450"/>
              <a:gd name="T33" fmla="*/ 2147483647 h 1648"/>
              <a:gd name="T34" fmla="*/ 2147483647 w 1450"/>
              <a:gd name="T35" fmla="*/ 2147483647 h 1648"/>
              <a:gd name="T36" fmla="*/ 2147483647 w 1450"/>
              <a:gd name="T37" fmla="*/ 2147483647 h 1648"/>
              <a:gd name="T38" fmla="*/ 2147483647 w 1450"/>
              <a:gd name="T39" fmla="*/ 2147483647 h 1648"/>
              <a:gd name="T40" fmla="*/ 2147483647 w 1450"/>
              <a:gd name="T41" fmla="*/ 2147483647 h 1648"/>
              <a:gd name="T42" fmla="*/ 2147483647 w 1450"/>
              <a:gd name="T43" fmla="*/ 2147483647 h 1648"/>
              <a:gd name="T44" fmla="*/ 2147483647 w 1450"/>
              <a:gd name="T45" fmla="*/ 2147483647 h 1648"/>
              <a:gd name="T46" fmla="*/ 2147483647 w 1450"/>
              <a:gd name="T47" fmla="*/ 2147483647 h 1648"/>
              <a:gd name="T48" fmla="*/ 2147483647 w 1450"/>
              <a:gd name="T49" fmla="*/ 2147483647 h 1648"/>
              <a:gd name="T50" fmla="*/ 2147483647 w 1450"/>
              <a:gd name="T51" fmla="*/ 2147483647 h 1648"/>
              <a:gd name="T52" fmla="*/ 2147483647 w 1450"/>
              <a:gd name="T53" fmla="*/ 2147483647 h 1648"/>
              <a:gd name="T54" fmla="*/ 2147483647 w 1450"/>
              <a:gd name="T55" fmla="*/ 2147483647 h 1648"/>
              <a:gd name="T56" fmla="*/ 2147483647 w 1450"/>
              <a:gd name="T57" fmla="*/ 2147483647 h 1648"/>
              <a:gd name="T58" fmla="*/ 2147483647 w 1450"/>
              <a:gd name="T59" fmla="*/ 2147483647 h 1648"/>
              <a:gd name="T60" fmla="*/ 2147483647 w 1450"/>
              <a:gd name="T61" fmla="*/ 2147483647 h 1648"/>
              <a:gd name="T62" fmla="*/ 2147483647 w 1450"/>
              <a:gd name="T63" fmla="*/ 2147483647 h 1648"/>
              <a:gd name="T64" fmla="*/ 2147483647 w 1450"/>
              <a:gd name="T65" fmla="*/ 2147483647 h 1648"/>
              <a:gd name="T66" fmla="*/ 2147483647 w 1450"/>
              <a:gd name="T67" fmla="*/ 2147483647 h 1648"/>
              <a:gd name="T68" fmla="*/ 2147483647 w 1450"/>
              <a:gd name="T69" fmla="*/ 2147483647 h 1648"/>
              <a:gd name="T70" fmla="*/ 2147483647 w 1450"/>
              <a:gd name="T71" fmla="*/ 0 h 1648"/>
              <a:gd name="T72" fmla="*/ 2147483647 w 1450"/>
              <a:gd name="T73" fmla="*/ 0 h 1648"/>
              <a:gd name="T74" fmla="*/ 0 w 1450"/>
              <a:gd name="T75" fmla="*/ 2147483647 h 1648"/>
              <a:gd name="T76" fmla="*/ 0 w 1450"/>
              <a:gd name="T77" fmla="*/ 2147483647 h 1648"/>
              <a:gd name="T78" fmla="*/ 2147483647 w 1450"/>
              <a:gd name="T79" fmla="*/ 2147483647 h 1648"/>
              <a:gd name="T80" fmla="*/ 2147483647 w 1450"/>
              <a:gd name="T81" fmla="*/ 2147483647 h 1648"/>
              <a:gd name="T82" fmla="*/ 2147483647 w 1450"/>
              <a:gd name="T83" fmla="*/ 2147483647 h 1648"/>
              <a:gd name="T84" fmla="*/ 2147483647 w 1450"/>
              <a:gd name="T85" fmla="*/ 2147483647 h 1648"/>
              <a:gd name="T86" fmla="*/ 2147483647 w 1450"/>
              <a:gd name="T87" fmla="*/ 2147483647 h 1648"/>
              <a:gd name="T88" fmla="*/ 2147483647 w 1450"/>
              <a:gd name="T89" fmla="*/ 2147483647 h 1648"/>
              <a:gd name="T90" fmla="*/ 2147483647 w 1450"/>
              <a:gd name="T91" fmla="*/ 2147483647 h 1648"/>
              <a:gd name="T92" fmla="*/ 2147483647 w 1450"/>
              <a:gd name="T93" fmla="*/ 2147483647 h 1648"/>
              <a:gd name="T94" fmla="*/ 2147483647 w 1450"/>
              <a:gd name="T95" fmla="*/ 2147483647 h 1648"/>
              <a:gd name="T96" fmla="*/ 2147483647 w 1450"/>
              <a:gd name="T97" fmla="*/ 2147483647 h 1648"/>
              <a:gd name="T98" fmla="*/ 2147483647 w 1450"/>
              <a:gd name="T99" fmla="*/ 2147483647 h 164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50" h="1648">
                <a:moveTo>
                  <a:pt x="860" y="121"/>
                </a:moveTo>
                <a:cubicBezTo>
                  <a:pt x="604" y="121"/>
                  <a:pt x="604" y="121"/>
                  <a:pt x="604" y="121"/>
                </a:cubicBezTo>
                <a:cubicBezTo>
                  <a:pt x="604" y="254"/>
                  <a:pt x="604" y="254"/>
                  <a:pt x="604" y="254"/>
                </a:cubicBezTo>
                <a:cubicBezTo>
                  <a:pt x="795" y="254"/>
                  <a:pt x="795" y="254"/>
                  <a:pt x="795" y="254"/>
                </a:cubicBezTo>
                <a:cubicBezTo>
                  <a:pt x="795" y="560"/>
                  <a:pt x="795" y="560"/>
                  <a:pt x="795" y="560"/>
                </a:cubicBezTo>
                <a:cubicBezTo>
                  <a:pt x="1082" y="560"/>
                  <a:pt x="1082" y="560"/>
                  <a:pt x="1082" y="560"/>
                </a:cubicBezTo>
                <a:cubicBezTo>
                  <a:pt x="1082" y="1287"/>
                  <a:pt x="1082" y="1287"/>
                  <a:pt x="1082" y="1287"/>
                </a:cubicBezTo>
                <a:cubicBezTo>
                  <a:pt x="217" y="1287"/>
                  <a:pt x="217" y="1287"/>
                  <a:pt x="217" y="1287"/>
                </a:cubicBezTo>
                <a:cubicBezTo>
                  <a:pt x="217" y="995"/>
                  <a:pt x="217" y="995"/>
                  <a:pt x="217" y="995"/>
                </a:cubicBezTo>
                <a:cubicBezTo>
                  <a:pt x="170" y="990"/>
                  <a:pt x="125" y="976"/>
                  <a:pt x="85" y="954"/>
                </a:cubicBezTo>
                <a:cubicBezTo>
                  <a:pt x="85" y="1419"/>
                  <a:pt x="85" y="1419"/>
                  <a:pt x="85" y="1419"/>
                </a:cubicBezTo>
                <a:cubicBezTo>
                  <a:pt x="1214" y="1419"/>
                  <a:pt x="1214" y="1419"/>
                  <a:pt x="1214" y="1419"/>
                </a:cubicBezTo>
                <a:cubicBezTo>
                  <a:pt x="1214" y="483"/>
                  <a:pt x="1214" y="483"/>
                  <a:pt x="1214" y="483"/>
                </a:cubicBezTo>
                <a:lnTo>
                  <a:pt x="860" y="121"/>
                </a:lnTo>
                <a:close/>
                <a:moveTo>
                  <a:pt x="504" y="121"/>
                </a:moveTo>
                <a:cubicBezTo>
                  <a:pt x="416" y="121"/>
                  <a:pt x="416" y="121"/>
                  <a:pt x="416" y="121"/>
                </a:cubicBezTo>
                <a:cubicBezTo>
                  <a:pt x="416" y="644"/>
                  <a:pt x="416" y="644"/>
                  <a:pt x="416" y="644"/>
                </a:cubicBezTo>
                <a:cubicBezTo>
                  <a:pt x="416" y="735"/>
                  <a:pt x="343" y="808"/>
                  <a:pt x="252" y="808"/>
                </a:cubicBezTo>
                <a:cubicBezTo>
                  <a:pt x="252" y="808"/>
                  <a:pt x="252" y="808"/>
                  <a:pt x="252" y="808"/>
                </a:cubicBezTo>
                <a:cubicBezTo>
                  <a:pt x="161" y="808"/>
                  <a:pt x="88" y="735"/>
                  <a:pt x="88" y="644"/>
                </a:cubicBezTo>
                <a:cubicBezTo>
                  <a:pt x="88" y="187"/>
                  <a:pt x="88" y="187"/>
                  <a:pt x="88" y="187"/>
                </a:cubicBezTo>
                <a:cubicBezTo>
                  <a:pt x="88" y="132"/>
                  <a:pt x="132" y="88"/>
                  <a:pt x="187" y="88"/>
                </a:cubicBezTo>
                <a:cubicBezTo>
                  <a:pt x="187" y="88"/>
                  <a:pt x="187" y="88"/>
                  <a:pt x="187" y="88"/>
                </a:cubicBezTo>
                <a:cubicBezTo>
                  <a:pt x="242" y="88"/>
                  <a:pt x="287" y="132"/>
                  <a:pt x="287" y="187"/>
                </a:cubicBezTo>
                <a:cubicBezTo>
                  <a:pt x="287" y="542"/>
                  <a:pt x="287" y="542"/>
                  <a:pt x="287" y="542"/>
                </a:cubicBezTo>
                <a:cubicBezTo>
                  <a:pt x="287" y="561"/>
                  <a:pt x="271" y="576"/>
                  <a:pt x="253" y="576"/>
                </a:cubicBezTo>
                <a:cubicBezTo>
                  <a:pt x="253" y="576"/>
                  <a:pt x="253" y="576"/>
                  <a:pt x="253" y="576"/>
                </a:cubicBezTo>
                <a:cubicBezTo>
                  <a:pt x="234" y="576"/>
                  <a:pt x="218" y="561"/>
                  <a:pt x="218" y="542"/>
                </a:cubicBezTo>
                <a:cubicBezTo>
                  <a:pt x="218" y="288"/>
                  <a:pt x="218" y="288"/>
                  <a:pt x="218" y="288"/>
                </a:cubicBezTo>
                <a:cubicBezTo>
                  <a:pt x="131" y="288"/>
                  <a:pt x="131" y="288"/>
                  <a:pt x="131" y="288"/>
                </a:cubicBezTo>
                <a:cubicBezTo>
                  <a:pt x="131" y="542"/>
                  <a:pt x="131" y="542"/>
                  <a:pt x="131" y="542"/>
                </a:cubicBezTo>
                <a:cubicBezTo>
                  <a:pt x="131" y="609"/>
                  <a:pt x="185" y="664"/>
                  <a:pt x="253" y="664"/>
                </a:cubicBezTo>
                <a:cubicBezTo>
                  <a:pt x="253" y="664"/>
                  <a:pt x="253" y="664"/>
                  <a:pt x="253" y="664"/>
                </a:cubicBezTo>
                <a:cubicBezTo>
                  <a:pt x="320" y="664"/>
                  <a:pt x="375" y="609"/>
                  <a:pt x="375" y="542"/>
                </a:cubicBezTo>
                <a:cubicBezTo>
                  <a:pt x="375" y="187"/>
                  <a:pt x="375" y="187"/>
                  <a:pt x="375" y="187"/>
                </a:cubicBezTo>
                <a:cubicBezTo>
                  <a:pt x="374" y="84"/>
                  <a:pt x="290" y="0"/>
                  <a:pt x="187" y="0"/>
                </a:cubicBezTo>
                <a:cubicBezTo>
                  <a:pt x="187" y="0"/>
                  <a:pt x="187" y="0"/>
                  <a:pt x="187" y="0"/>
                </a:cubicBezTo>
                <a:cubicBezTo>
                  <a:pt x="84" y="0"/>
                  <a:pt x="0" y="84"/>
                  <a:pt x="0" y="187"/>
                </a:cubicBezTo>
                <a:cubicBezTo>
                  <a:pt x="0" y="644"/>
                  <a:pt x="0" y="644"/>
                  <a:pt x="0" y="644"/>
                </a:cubicBezTo>
                <a:cubicBezTo>
                  <a:pt x="0" y="783"/>
                  <a:pt x="113" y="896"/>
                  <a:pt x="252" y="896"/>
                </a:cubicBezTo>
                <a:cubicBezTo>
                  <a:pt x="252" y="896"/>
                  <a:pt x="252" y="896"/>
                  <a:pt x="252" y="896"/>
                </a:cubicBezTo>
                <a:cubicBezTo>
                  <a:pt x="391" y="896"/>
                  <a:pt x="504" y="783"/>
                  <a:pt x="504" y="644"/>
                </a:cubicBezTo>
                <a:lnTo>
                  <a:pt x="504" y="121"/>
                </a:lnTo>
                <a:close/>
                <a:moveTo>
                  <a:pt x="1317" y="565"/>
                </a:moveTo>
                <a:cubicBezTo>
                  <a:pt x="1317" y="1515"/>
                  <a:pt x="1317" y="1515"/>
                  <a:pt x="1317" y="1515"/>
                </a:cubicBezTo>
                <a:cubicBezTo>
                  <a:pt x="333" y="1515"/>
                  <a:pt x="333" y="1515"/>
                  <a:pt x="333" y="1515"/>
                </a:cubicBezTo>
                <a:cubicBezTo>
                  <a:pt x="333" y="1648"/>
                  <a:pt x="333" y="1648"/>
                  <a:pt x="333" y="1648"/>
                </a:cubicBezTo>
                <a:cubicBezTo>
                  <a:pt x="1450" y="1648"/>
                  <a:pt x="1450" y="1648"/>
                  <a:pt x="1450" y="1648"/>
                </a:cubicBezTo>
                <a:cubicBezTo>
                  <a:pt x="1450" y="697"/>
                  <a:pt x="1450" y="697"/>
                  <a:pt x="1450" y="697"/>
                </a:cubicBezTo>
                <a:lnTo>
                  <a:pt x="1317" y="56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80870" tIns="40435" rIns="80870" bIns="40435"/>
          <a:lstStyle/>
          <a:p>
            <a:endParaRPr lang="zh-CN" altLang="en-US"/>
          </a:p>
        </p:txBody>
      </p:sp>
      <p:sp>
        <p:nvSpPr>
          <p:cNvPr id="12" name="Freeform 13"/>
          <p:cNvSpPr>
            <a:spLocks noEditPoints="1"/>
          </p:cNvSpPr>
          <p:nvPr/>
        </p:nvSpPr>
        <p:spPr bwMode="auto">
          <a:xfrm>
            <a:off x="5566318" y="3298953"/>
            <a:ext cx="193383" cy="192512"/>
          </a:xfrm>
          <a:custGeom>
            <a:avLst/>
            <a:gdLst>
              <a:gd name="T0" fmla="*/ 2147483647 w 1640"/>
              <a:gd name="T1" fmla="*/ 2147483647 h 1642"/>
              <a:gd name="T2" fmla="*/ 2147483647 w 1640"/>
              <a:gd name="T3" fmla="*/ 2147483647 h 1642"/>
              <a:gd name="T4" fmla="*/ 2147483647 w 1640"/>
              <a:gd name="T5" fmla="*/ 2147483647 h 1642"/>
              <a:gd name="T6" fmla="*/ 2147483647 w 1640"/>
              <a:gd name="T7" fmla="*/ 2147483647 h 1642"/>
              <a:gd name="T8" fmla="*/ 2147483647 w 1640"/>
              <a:gd name="T9" fmla="*/ 2147483647 h 1642"/>
              <a:gd name="T10" fmla="*/ 2147483647 w 1640"/>
              <a:gd name="T11" fmla="*/ 2147483647 h 1642"/>
              <a:gd name="T12" fmla="*/ 2147483647 w 1640"/>
              <a:gd name="T13" fmla="*/ 2147483647 h 1642"/>
              <a:gd name="T14" fmla="*/ 2147483647 w 1640"/>
              <a:gd name="T15" fmla="*/ 2147483647 h 1642"/>
              <a:gd name="T16" fmla="*/ 2147483647 w 1640"/>
              <a:gd name="T17" fmla="*/ 2147483647 h 1642"/>
              <a:gd name="T18" fmla="*/ 2147483647 w 1640"/>
              <a:gd name="T19" fmla="*/ 2147483647 h 1642"/>
              <a:gd name="T20" fmla="*/ 2147483647 w 1640"/>
              <a:gd name="T21" fmla="*/ 2147483647 h 1642"/>
              <a:gd name="T22" fmla="*/ 2147483647 w 1640"/>
              <a:gd name="T23" fmla="*/ 2147483647 h 1642"/>
              <a:gd name="T24" fmla="*/ 2147483647 w 1640"/>
              <a:gd name="T25" fmla="*/ 2147483647 h 1642"/>
              <a:gd name="T26" fmla="*/ 2147483647 w 1640"/>
              <a:gd name="T27" fmla="*/ 2147483647 h 1642"/>
              <a:gd name="T28" fmla="*/ 2147483647 w 1640"/>
              <a:gd name="T29" fmla="*/ 2147483647 h 1642"/>
              <a:gd name="T30" fmla="*/ 2147483647 w 1640"/>
              <a:gd name="T31" fmla="*/ 2147483647 h 1642"/>
              <a:gd name="T32" fmla="*/ 2147483647 w 1640"/>
              <a:gd name="T33" fmla="*/ 2147483647 h 1642"/>
              <a:gd name="T34" fmla="*/ 2147483647 w 1640"/>
              <a:gd name="T35" fmla="*/ 2147483647 h 1642"/>
              <a:gd name="T36" fmla="*/ 2147483647 w 1640"/>
              <a:gd name="T37" fmla="*/ 2147483647 h 1642"/>
              <a:gd name="T38" fmla="*/ 2147483647 w 1640"/>
              <a:gd name="T39" fmla="*/ 2147483647 h 1642"/>
              <a:gd name="T40" fmla="*/ 2147483647 w 1640"/>
              <a:gd name="T41" fmla="*/ 2147483647 h 1642"/>
              <a:gd name="T42" fmla="*/ 2147483647 w 1640"/>
              <a:gd name="T43" fmla="*/ 2147483647 h 1642"/>
              <a:gd name="T44" fmla="*/ 2147483647 w 1640"/>
              <a:gd name="T45" fmla="*/ 2147483647 h 1642"/>
              <a:gd name="T46" fmla="*/ 2147483647 w 1640"/>
              <a:gd name="T47" fmla="*/ 2147483647 h 1642"/>
              <a:gd name="T48" fmla="*/ 2147483647 w 1640"/>
              <a:gd name="T49" fmla="*/ 2147483647 h 1642"/>
              <a:gd name="T50" fmla="*/ 2147483647 w 1640"/>
              <a:gd name="T51" fmla="*/ 2147483647 h 1642"/>
              <a:gd name="T52" fmla="*/ 2147483647 w 1640"/>
              <a:gd name="T53" fmla="*/ 2147483647 h 1642"/>
              <a:gd name="T54" fmla="*/ 2147483647 w 1640"/>
              <a:gd name="T55" fmla="*/ 2147483647 h 1642"/>
              <a:gd name="T56" fmla="*/ 2147483647 w 1640"/>
              <a:gd name="T57" fmla="*/ 0 h 1642"/>
              <a:gd name="T58" fmla="*/ 0 w 1640"/>
              <a:gd name="T59" fmla="*/ 2147483647 h 1642"/>
              <a:gd name="T60" fmla="*/ 2147483647 w 1640"/>
              <a:gd name="T61" fmla="*/ 2147483647 h 1642"/>
              <a:gd name="T62" fmla="*/ 2147483647 w 1640"/>
              <a:gd name="T63" fmla="*/ 2147483647 h 1642"/>
              <a:gd name="T64" fmla="*/ 2147483647 w 1640"/>
              <a:gd name="T65" fmla="*/ 2147483647 h 1642"/>
              <a:gd name="T66" fmla="*/ 2147483647 w 1640"/>
              <a:gd name="T67" fmla="*/ 2147483647 h 1642"/>
              <a:gd name="T68" fmla="*/ 2147483647 w 1640"/>
              <a:gd name="T69" fmla="*/ 0 h 1642"/>
              <a:gd name="T70" fmla="*/ 2147483647 w 1640"/>
              <a:gd name="T71" fmla="*/ 2147483647 h 1642"/>
              <a:gd name="T72" fmla="*/ 2147483647 w 1640"/>
              <a:gd name="T73" fmla="*/ 2147483647 h 16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40" h="1642">
                <a:moveTo>
                  <a:pt x="1158" y="965"/>
                </a:moveTo>
                <a:cubicBezTo>
                  <a:pt x="705" y="965"/>
                  <a:pt x="705" y="965"/>
                  <a:pt x="705" y="965"/>
                </a:cubicBezTo>
                <a:cubicBezTo>
                  <a:pt x="705" y="467"/>
                  <a:pt x="705" y="467"/>
                  <a:pt x="705" y="467"/>
                </a:cubicBezTo>
                <a:cubicBezTo>
                  <a:pt x="849" y="467"/>
                  <a:pt x="849" y="467"/>
                  <a:pt x="849" y="467"/>
                </a:cubicBezTo>
                <a:cubicBezTo>
                  <a:pt x="849" y="821"/>
                  <a:pt x="849" y="821"/>
                  <a:pt x="849" y="821"/>
                </a:cubicBezTo>
                <a:cubicBezTo>
                  <a:pt x="1158" y="821"/>
                  <a:pt x="1158" y="821"/>
                  <a:pt x="1158" y="821"/>
                </a:cubicBezTo>
                <a:cubicBezTo>
                  <a:pt x="1158" y="965"/>
                  <a:pt x="1158" y="965"/>
                  <a:pt x="1158" y="965"/>
                </a:cubicBezTo>
                <a:close/>
                <a:moveTo>
                  <a:pt x="1354" y="1311"/>
                </a:moveTo>
                <a:cubicBezTo>
                  <a:pt x="1471" y="1183"/>
                  <a:pt x="1543" y="1012"/>
                  <a:pt x="1543" y="824"/>
                </a:cubicBezTo>
                <a:cubicBezTo>
                  <a:pt x="1543" y="424"/>
                  <a:pt x="1219" y="101"/>
                  <a:pt x="820" y="101"/>
                </a:cubicBezTo>
                <a:cubicBezTo>
                  <a:pt x="421" y="101"/>
                  <a:pt x="97" y="424"/>
                  <a:pt x="97" y="824"/>
                </a:cubicBezTo>
                <a:cubicBezTo>
                  <a:pt x="97" y="1012"/>
                  <a:pt x="169" y="1183"/>
                  <a:pt x="286" y="1311"/>
                </a:cubicBezTo>
                <a:cubicBezTo>
                  <a:pt x="250" y="1401"/>
                  <a:pt x="203" y="1520"/>
                  <a:pt x="171" y="1599"/>
                </a:cubicBezTo>
                <a:cubicBezTo>
                  <a:pt x="166" y="1611"/>
                  <a:pt x="169" y="1625"/>
                  <a:pt x="179" y="1633"/>
                </a:cubicBezTo>
                <a:cubicBezTo>
                  <a:pt x="190" y="1642"/>
                  <a:pt x="204" y="1642"/>
                  <a:pt x="215" y="1635"/>
                </a:cubicBezTo>
                <a:cubicBezTo>
                  <a:pt x="288" y="1586"/>
                  <a:pt x="398" y="1513"/>
                  <a:pt x="476" y="1460"/>
                </a:cubicBezTo>
                <a:cubicBezTo>
                  <a:pt x="579" y="1515"/>
                  <a:pt x="696" y="1547"/>
                  <a:pt x="820" y="1547"/>
                </a:cubicBezTo>
                <a:cubicBezTo>
                  <a:pt x="944" y="1547"/>
                  <a:pt x="1061" y="1515"/>
                  <a:pt x="1164" y="1460"/>
                </a:cubicBezTo>
                <a:cubicBezTo>
                  <a:pt x="1425" y="1635"/>
                  <a:pt x="1425" y="1635"/>
                  <a:pt x="1425" y="1635"/>
                </a:cubicBezTo>
                <a:cubicBezTo>
                  <a:pt x="1436" y="1642"/>
                  <a:pt x="1450" y="1642"/>
                  <a:pt x="1461" y="1634"/>
                </a:cubicBezTo>
                <a:cubicBezTo>
                  <a:pt x="1471" y="1625"/>
                  <a:pt x="1474" y="1612"/>
                  <a:pt x="1469" y="1599"/>
                </a:cubicBezTo>
                <a:lnTo>
                  <a:pt x="1354" y="1311"/>
                </a:lnTo>
                <a:close/>
                <a:moveTo>
                  <a:pt x="820" y="1367"/>
                </a:moveTo>
                <a:cubicBezTo>
                  <a:pt x="520" y="1367"/>
                  <a:pt x="277" y="1124"/>
                  <a:pt x="277" y="824"/>
                </a:cubicBezTo>
                <a:cubicBezTo>
                  <a:pt x="277" y="524"/>
                  <a:pt x="520" y="281"/>
                  <a:pt x="820" y="281"/>
                </a:cubicBezTo>
                <a:cubicBezTo>
                  <a:pt x="1120" y="281"/>
                  <a:pt x="1363" y="524"/>
                  <a:pt x="1363" y="824"/>
                </a:cubicBezTo>
                <a:cubicBezTo>
                  <a:pt x="1363" y="1124"/>
                  <a:pt x="1120" y="1367"/>
                  <a:pt x="820" y="1367"/>
                </a:cubicBezTo>
                <a:close/>
                <a:moveTo>
                  <a:pt x="496" y="46"/>
                </a:moveTo>
                <a:cubicBezTo>
                  <a:pt x="446" y="17"/>
                  <a:pt x="389" y="0"/>
                  <a:pt x="328" y="0"/>
                </a:cubicBezTo>
                <a:cubicBezTo>
                  <a:pt x="147" y="0"/>
                  <a:pt x="0" y="147"/>
                  <a:pt x="0" y="328"/>
                </a:cubicBezTo>
                <a:cubicBezTo>
                  <a:pt x="0" y="388"/>
                  <a:pt x="16" y="444"/>
                  <a:pt x="45" y="493"/>
                </a:cubicBezTo>
                <a:cubicBezTo>
                  <a:pt x="131" y="292"/>
                  <a:pt x="293" y="130"/>
                  <a:pt x="496" y="46"/>
                </a:cubicBezTo>
                <a:close/>
                <a:moveTo>
                  <a:pt x="1595" y="493"/>
                </a:moveTo>
                <a:cubicBezTo>
                  <a:pt x="1624" y="444"/>
                  <a:pt x="1640" y="388"/>
                  <a:pt x="1640" y="328"/>
                </a:cubicBezTo>
                <a:cubicBezTo>
                  <a:pt x="1640" y="147"/>
                  <a:pt x="1493" y="0"/>
                  <a:pt x="1312" y="0"/>
                </a:cubicBezTo>
                <a:cubicBezTo>
                  <a:pt x="1251" y="0"/>
                  <a:pt x="1194" y="17"/>
                  <a:pt x="1145" y="46"/>
                </a:cubicBezTo>
                <a:cubicBezTo>
                  <a:pt x="1347" y="130"/>
                  <a:pt x="1509" y="292"/>
                  <a:pt x="1595" y="49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80870" tIns="40435" rIns="80870" bIns="40435"/>
          <a:lstStyle/>
          <a:p>
            <a:endParaRPr lang="zh-CN" altLang="en-US"/>
          </a:p>
        </p:txBody>
      </p:sp>
      <p:cxnSp>
        <p:nvCxnSpPr>
          <p:cNvPr id="13" name="Straight Connector 42"/>
          <p:cNvCxnSpPr>
            <a:cxnSpLocks noChangeShapeType="1"/>
          </p:cNvCxnSpPr>
          <p:nvPr/>
        </p:nvCxnSpPr>
        <p:spPr bwMode="auto">
          <a:xfrm flipH="1">
            <a:off x="4721290" y="1690019"/>
            <a:ext cx="583667" cy="571702"/>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14" name="Straight Connector 43"/>
          <p:cNvCxnSpPr>
            <a:cxnSpLocks noChangeShapeType="1"/>
          </p:cNvCxnSpPr>
          <p:nvPr/>
        </p:nvCxnSpPr>
        <p:spPr bwMode="auto">
          <a:xfrm flipH="1" flipV="1">
            <a:off x="4743558" y="2500903"/>
            <a:ext cx="548506" cy="4667"/>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15" name="Straight Connector 44"/>
          <p:cNvCxnSpPr>
            <a:cxnSpLocks noChangeShapeType="1"/>
          </p:cNvCxnSpPr>
          <p:nvPr/>
        </p:nvCxnSpPr>
        <p:spPr bwMode="auto">
          <a:xfrm>
            <a:off x="4711914" y="2730751"/>
            <a:ext cx="584839" cy="571702"/>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sp>
        <p:nvSpPr>
          <p:cNvPr id="16" name="TextBox 13"/>
          <p:cNvSpPr txBox="1">
            <a:spLocks noChangeArrowheads="1"/>
          </p:cNvSpPr>
          <p:nvPr/>
        </p:nvSpPr>
        <p:spPr bwMode="auto">
          <a:xfrm>
            <a:off x="5990590" y="1490507"/>
            <a:ext cx="1441586"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ym typeface="+mn-ea"/>
              </a:rPr>
              <a:t>审查、批准权</a:t>
            </a:r>
            <a:endParaRPr lang="en-US" sz="12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3"/>
          <p:cNvSpPr txBox="1">
            <a:spLocks noChangeArrowheads="1"/>
          </p:cNvSpPr>
          <p:nvPr/>
        </p:nvSpPr>
        <p:spPr bwMode="auto">
          <a:xfrm>
            <a:off x="5483225" y="1797050"/>
            <a:ext cx="2959735" cy="415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900">
                <a:sym typeface="+mn-ea"/>
              </a:rPr>
              <a:t>即各级人大及其常委会，以及各级人大专门机构享有审查、批准、监督其他预算主体经济行为，并赋予其法律效力的权力。</a:t>
            </a:r>
            <a:endParaRPr lang="en-US" sz="9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TextBox 13"/>
          <p:cNvSpPr txBox="1">
            <a:spLocks noChangeArrowheads="1"/>
          </p:cNvSpPr>
          <p:nvPr/>
        </p:nvSpPr>
        <p:spPr bwMode="auto">
          <a:xfrm>
            <a:off x="5990590" y="2419231"/>
            <a:ext cx="1441586"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ym typeface="+mn-ea"/>
              </a:rPr>
              <a:t>改变、撤销权</a:t>
            </a:r>
            <a:endParaRPr lang="en-US" sz="12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3"/>
          <p:cNvSpPr txBox="1">
            <a:spLocks noChangeArrowheads="1"/>
          </p:cNvSpPr>
          <p:nvPr/>
        </p:nvSpPr>
        <p:spPr bwMode="auto">
          <a:xfrm>
            <a:off x="5990590" y="3310620"/>
            <a:ext cx="1441586"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ym typeface="+mn-ea"/>
              </a:rPr>
              <a:t>监督权</a:t>
            </a:r>
            <a:endParaRPr lang="en-US" sz="12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13"/>
          <p:cNvSpPr txBox="1">
            <a:spLocks noChangeArrowheads="1"/>
          </p:cNvSpPr>
          <p:nvPr/>
        </p:nvSpPr>
        <p:spPr bwMode="auto">
          <a:xfrm>
            <a:off x="5401945" y="3627120"/>
            <a:ext cx="2311400" cy="13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900">
                <a:sym typeface="+mn-ea"/>
              </a:rPr>
              <a:t>对预算依法行使监督、检查和督导的权利。</a:t>
            </a:r>
            <a:endParaRPr lang="en-US" sz="9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13"/>
          <p:cNvSpPr txBox="1">
            <a:spLocks noChangeArrowheads="1"/>
          </p:cNvSpPr>
          <p:nvPr/>
        </p:nvSpPr>
        <p:spPr bwMode="auto">
          <a:xfrm>
            <a:off x="5483860" y="2701290"/>
            <a:ext cx="295846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900">
                <a:sym typeface="+mn-ea"/>
              </a:rPr>
              <a:t>即各级人大及其常委会依法对某种法律行为作出修正、补充或撤销的权利。</a:t>
            </a:r>
            <a:endParaRPr lang="en-US" sz="9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16"/>
          <p:cNvSpPr>
            <a:spLocks noEditPoints="1"/>
          </p:cNvSpPr>
          <p:nvPr/>
        </p:nvSpPr>
        <p:spPr bwMode="auto">
          <a:xfrm>
            <a:off x="5567490" y="2353894"/>
            <a:ext cx="219168" cy="256683"/>
          </a:xfrm>
          <a:custGeom>
            <a:avLst/>
            <a:gdLst>
              <a:gd name="T0" fmla="*/ 2147483647 w 171"/>
              <a:gd name="T1" fmla="*/ 2147483647 h 201"/>
              <a:gd name="T2" fmla="*/ 2147483647 w 171"/>
              <a:gd name="T3" fmla="*/ 2147483647 h 201"/>
              <a:gd name="T4" fmla="*/ 2147483647 w 171"/>
              <a:gd name="T5" fmla="*/ 2147483647 h 201"/>
              <a:gd name="T6" fmla="*/ 2147483647 w 171"/>
              <a:gd name="T7" fmla="*/ 2147483647 h 201"/>
              <a:gd name="T8" fmla="*/ 2147483647 w 171"/>
              <a:gd name="T9" fmla="*/ 2147483647 h 201"/>
              <a:gd name="T10" fmla="*/ 2147483647 w 171"/>
              <a:gd name="T11" fmla="*/ 2147483647 h 201"/>
              <a:gd name="T12" fmla="*/ 2147483647 w 171"/>
              <a:gd name="T13" fmla="*/ 2147483647 h 201"/>
              <a:gd name="T14" fmla="*/ 2147483647 w 171"/>
              <a:gd name="T15" fmla="*/ 2147483647 h 201"/>
              <a:gd name="T16" fmla="*/ 2147483647 w 171"/>
              <a:gd name="T17" fmla="*/ 2147483647 h 201"/>
              <a:gd name="T18" fmla="*/ 2147483647 w 171"/>
              <a:gd name="T19" fmla="*/ 2147483647 h 201"/>
              <a:gd name="T20" fmla="*/ 2147483647 w 171"/>
              <a:gd name="T21" fmla="*/ 2147483647 h 201"/>
              <a:gd name="T22" fmla="*/ 2147483647 w 171"/>
              <a:gd name="T23" fmla="*/ 2147483647 h 201"/>
              <a:gd name="T24" fmla="*/ 2147483647 w 171"/>
              <a:gd name="T25" fmla="*/ 2147483647 h 201"/>
              <a:gd name="T26" fmla="*/ 2147483647 w 171"/>
              <a:gd name="T27" fmla="*/ 2147483647 h 201"/>
              <a:gd name="T28" fmla="*/ 2147483647 w 171"/>
              <a:gd name="T29" fmla="*/ 2147483647 h 201"/>
              <a:gd name="T30" fmla="*/ 0 w 171"/>
              <a:gd name="T31" fmla="*/ 2147483647 h 201"/>
              <a:gd name="T32" fmla="*/ 0 w 171"/>
              <a:gd name="T33" fmla="*/ 2147483647 h 201"/>
              <a:gd name="T34" fmla="*/ 2147483647 w 171"/>
              <a:gd name="T35" fmla="*/ 2147483647 h 201"/>
              <a:gd name="T36" fmla="*/ 2147483647 w 171"/>
              <a:gd name="T37" fmla="*/ 2147483647 h 201"/>
              <a:gd name="T38" fmla="*/ 2147483647 w 171"/>
              <a:gd name="T39" fmla="*/ 2147483647 h 201"/>
              <a:gd name="T40" fmla="*/ 2147483647 w 171"/>
              <a:gd name="T41" fmla="*/ 2147483647 h 201"/>
              <a:gd name="T42" fmla="*/ 2147483647 w 171"/>
              <a:gd name="T43" fmla="*/ 2147483647 h 201"/>
              <a:gd name="T44" fmla="*/ 2147483647 w 171"/>
              <a:gd name="T45" fmla="*/ 2147483647 h 201"/>
              <a:gd name="T46" fmla="*/ 2147483647 w 171"/>
              <a:gd name="T47" fmla="*/ 2147483647 h 201"/>
              <a:gd name="T48" fmla="*/ 2147483647 w 171"/>
              <a:gd name="T49" fmla="*/ 2147483647 h 201"/>
              <a:gd name="T50" fmla="*/ 2147483647 w 171"/>
              <a:gd name="T51" fmla="*/ 2147483647 h 201"/>
              <a:gd name="T52" fmla="*/ 2147483647 w 171"/>
              <a:gd name="T53" fmla="*/ 2147483647 h 201"/>
              <a:gd name="T54" fmla="*/ 2147483647 w 171"/>
              <a:gd name="T55" fmla="*/ 2147483647 h 201"/>
              <a:gd name="T56" fmla="*/ 2147483647 w 171"/>
              <a:gd name="T57" fmla="*/ 2147483647 h 201"/>
              <a:gd name="T58" fmla="*/ 2147483647 w 171"/>
              <a:gd name="T59" fmla="*/ 2147483647 h 201"/>
              <a:gd name="T60" fmla="*/ 2147483647 w 171"/>
              <a:gd name="T61" fmla="*/ 2147483647 h 201"/>
              <a:gd name="T62" fmla="*/ 2147483647 w 171"/>
              <a:gd name="T63" fmla="*/ 2147483647 h 201"/>
              <a:gd name="T64" fmla="*/ 2147483647 w 171"/>
              <a:gd name="T65" fmla="*/ 2147483647 h 201"/>
              <a:gd name="T66" fmla="*/ 2147483647 w 171"/>
              <a:gd name="T67" fmla="*/ 2147483647 h 201"/>
              <a:gd name="T68" fmla="*/ 2147483647 w 171"/>
              <a:gd name="T69" fmla="*/ 2147483647 h 201"/>
              <a:gd name="T70" fmla="*/ 2147483647 w 171"/>
              <a:gd name="T71" fmla="*/ 2147483647 h 201"/>
              <a:gd name="T72" fmla="*/ 2147483647 w 171"/>
              <a:gd name="T73" fmla="*/ 2147483647 h 201"/>
              <a:gd name="T74" fmla="*/ 2147483647 w 171"/>
              <a:gd name="T75" fmla="*/ 2147483647 h 201"/>
              <a:gd name="T76" fmla="*/ 2147483647 w 171"/>
              <a:gd name="T77" fmla="*/ 2147483647 h 201"/>
              <a:gd name="T78" fmla="*/ 2147483647 w 171"/>
              <a:gd name="T79" fmla="*/ 2147483647 h 20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71" h="201">
                <a:moveTo>
                  <a:pt x="61" y="46"/>
                </a:moveTo>
                <a:cubicBezTo>
                  <a:pt x="64" y="46"/>
                  <a:pt x="82" y="39"/>
                  <a:pt x="104" y="47"/>
                </a:cubicBezTo>
                <a:cubicBezTo>
                  <a:pt x="101" y="32"/>
                  <a:pt x="109" y="24"/>
                  <a:pt x="109" y="19"/>
                </a:cubicBezTo>
                <a:cubicBezTo>
                  <a:pt x="108" y="7"/>
                  <a:pt x="104" y="15"/>
                  <a:pt x="97" y="9"/>
                </a:cubicBezTo>
                <a:cubicBezTo>
                  <a:pt x="97" y="11"/>
                  <a:pt x="100" y="21"/>
                  <a:pt x="92" y="30"/>
                </a:cubicBezTo>
                <a:cubicBezTo>
                  <a:pt x="97" y="17"/>
                  <a:pt x="92" y="0"/>
                  <a:pt x="92" y="2"/>
                </a:cubicBezTo>
                <a:cubicBezTo>
                  <a:pt x="86" y="9"/>
                  <a:pt x="79" y="1"/>
                  <a:pt x="76" y="10"/>
                </a:cubicBezTo>
                <a:cubicBezTo>
                  <a:pt x="75" y="13"/>
                  <a:pt x="82" y="22"/>
                  <a:pt x="76" y="35"/>
                </a:cubicBezTo>
                <a:cubicBezTo>
                  <a:pt x="75" y="19"/>
                  <a:pt x="72" y="14"/>
                  <a:pt x="72" y="16"/>
                </a:cubicBezTo>
                <a:cubicBezTo>
                  <a:pt x="68" y="26"/>
                  <a:pt x="59" y="12"/>
                  <a:pt x="59" y="28"/>
                </a:cubicBezTo>
                <a:cubicBezTo>
                  <a:pt x="59" y="30"/>
                  <a:pt x="66" y="35"/>
                  <a:pt x="61" y="46"/>
                </a:cubicBezTo>
                <a:close/>
                <a:moveTo>
                  <a:pt x="91" y="133"/>
                </a:moveTo>
                <a:cubicBezTo>
                  <a:pt x="91" y="153"/>
                  <a:pt x="91" y="153"/>
                  <a:pt x="91" y="153"/>
                </a:cubicBezTo>
                <a:cubicBezTo>
                  <a:pt x="95" y="152"/>
                  <a:pt x="95" y="151"/>
                  <a:pt x="96" y="149"/>
                </a:cubicBezTo>
                <a:cubicBezTo>
                  <a:pt x="98" y="147"/>
                  <a:pt x="99" y="145"/>
                  <a:pt x="99" y="143"/>
                </a:cubicBezTo>
                <a:cubicBezTo>
                  <a:pt x="99" y="141"/>
                  <a:pt x="98" y="139"/>
                  <a:pt x="97" y="137"/>
                </a:cubicBezTo>
                <a:cubicBezTo>
                  <a:pt x="95" y="136"/>
                  <a:pt x="95" y="134"/>
                  <a:pt x="91" y="133"/>
                </a:cubicBezTo>
                <a:close/>
                <a:moveTo>
                  <a:pt x="74" y="95"/>
                </a:moveTo>
                <a:cubicBezTo>
                  <a:pt x="73" y="96"/>
                  <a:pt x="72" y="97"/>
                  <a:pt x="72" y="99"/>
                </a:cubicBezTo>
                <a:cubicBezTo>
                  <a:pt x="72" y="101"/>
                  <a:pt x="73" y="103"/>
                  <a:pt x="74" y="104"/>
                </a:cubicBezTo>
                <a:cubicBezTo>
                  <a:pt x="75" y="105"/>
                  <a:pt x="76" y="106"/>
                  <a:pt x="79" y="107"/>
                </a:cubicBezTo>
                <a:cubicBezTo>
                  <a:pt x="79" y="91"/>
                  <a:pt x="79" y="91"/>
                  <a:pt x="79" y="91"/>
                </a:cubicBezTo>
                <a:cubicBezTo>
                  <a:pt x="76" y="92"/>
                  <a:pt x="75" y="93"/>
                  <a:pt x="74" y="95"/>
                </a:cubicBezTo>
                <a:close/>
                <a:moveTo>
                  <a:pt x="171" y="179"/>
                </a:moveTo>
                <a:cubicBezTo>
                  <a:pt x="163" y="72"/>
                  <a:pt x="125" y="59"/>
                  <a:pt x="115" y="54"/>
                </a:cubicBezTo>
                <a:cubicBezTo>
                  <a:pt x="108" y="51"/>
                  <a:pt x="96" y="49"/>
                  <a:pt x="84" y="49"/>
                </a:cubicBezTo>
                <a:cubicBezTo>
                  <a:pt x="83" y="49"/>
                  <a:pt x="83" y="49"/>
                  <a:pt x="82" y="49"/>
                </a:cubicBezTo>
                <a:cubicBezTo>
                  <a:pt x="81" y="49"/>
                  <a:pt x="80" y="49"/>
                  <a:pt x="80" y="49"/>
                </a:cubicBezTo>
                <a:cubicBezTo>
                  <a:pt x="78" y="49"/>
                  <a:pt x="77" y="49"/>
                  <a:pt x="75" y="49"/>
                </a:cubicBezTo>
                <a:cubicBezTo>
                  <a:pt x="72" y="49"/>
                  <a:pt x="69" y="50"/>
                  <a:pt x="66" y="50"/>
                </a:cubicBezTo>
                <a:cubicBezTo>
                  <a:pt x="61" y="51"/>
                  <a:pt x="55" y="52"/>
                  <a:pt x="51" y="54"/>
                </a:cubicBezTo>
                <a:cubicBezTo>
                  <a:pt x="25" y="64"/>
                  <a:pt x="11" y="68"/>
                  <a:pt x="0" y="179"/>
                </a:cubicBezTo>
                <a:cubicBezTo>
                  <a:pt x="0" y="179"/>
                  <a:pt x="0" y="180"/>
                  <a:pt x="0" y="180"/>
                </a:cubicBezTo>
                <a:cubicBezTo>
                  <a:pt x="0" y="180"/>
                  <a:pt x="0" y="180"/>
                  <a:pt x="0" y="181"/>
                </a:cubicBezTo>
                <a:cubicBezTo>
                  <a:pt x="0" y="181"/>
                  <a:pt x="0" y="182"/>
                  <a:pt x="0" y="182"/>
                </a:cubicBezTo>
                <a:cubicBezTo>
                  <a:pt x="1" y="183"/>
                  <a:pt x="1" y="184"/>
                  <a:pt x="1" y="185"/>
                </a:cubicBezTo>
                <a:cubicBezTo>
                  <a:pt x="2" y="187"/>
                  <a:pt x="4" y="189"/>
                  <a:pt x="6" y="190"/>
                </a:cubicBezTo>
                <a:cubicBezTo>
                  <a:pt x="26" y="197"/>
                  <a:pt x="63" y="200"/>
                  <a:pt x="84" y="201"/>
                </a:cubicBezTo>
                <a:cubicBezTo>
                  <a:pt x="85" y="201"/>
                  <a:pt x="86" y="201"/>
                  <a:pt x="87" y="201"/>
                </a:cubicBezTo>
                <a:cubicBezTo>
                  <a:pt x="89" y="201"/>
                  <a:pt x="89" y="201"/>
                  <a:pt x="91" y="201"/>
                </a:cubicBezTo>
                <a:cubicBezTo>
                  <a:pt x="93" y="201"/>
                  <a:pt x="96" y="201"/>
                  <a:pt x="99" y="200"/>
                </a:cubicBezTo>
                <a:cubicBezTo>
                  <a:pt x="104" y="200"/>
                  <a:pt x="129" y="200"/>
                  <a:pt x="134" y="199"/>
                </a:cubicBezTo>
                <a:cubicBezTo>
                  <a:pt x="145" y="197"/>
                  <a:pt x="155" y="194"/>
                  <a:pt x="165" y="190"/>
                </a:cubicBezTo>
                <a:cubicBezTo>
                  <a:pt x="167" y="189"/>
                  <a:pt x="169" y="188"/>
                  <a:pt x="169" y="186"/>
                </a:cubicBezTo>
                <a:cubicBezTo>
                  <a:pt x="170" y="185"/>
                  <a:pt x="170" y="183"/>
                  <a:pt x="171" y="182"/>
                </a:cubicBezTo>
                <a:cubicBezTo>
                  <a:pt x="171" y="182"/>
                  <a:pt x="171" y="181"/>
                  <a:pt x="171" y="181"/>
                </a:cubicBezTo>
                <a:cubicBezTo>
                  <a:pt x="171" y="180"/>
                  <a:pt x="171" y="180"/>
                  <a:pt x="171" y="180"/>
                </a:cubicBezTo>
                <a:cubicBezTo>
                  <a:pt x="171" y="180"/>
                  <a:pt x="171" y="179"/>
                  <a:pt x="171" y="179"/>
                </a:cubicBezTo>
                <a:close/>
                <a:moveTo>
                  <a:pt x="119" y="152"/>
                </a:moveTo>
                <a:cubicBezTo>
                  <a:pt x="117" y="156"/>
                  <a:pt x="115" y="159"/>
                  <a:pt x="112" y="161"/>
                </a:cubicBezTo>
                <a:cubicBezTo>
                  <a:pt x="108" y="164"/>
                  <a:pt x="105" y="166"/>
                  <a:pt x="102" y="167"/>
                </a:cubicBezTo>
                <a:cubicBezTo>
                  <a:pt x="98" y="168"/>
                  <a:pt x="96" y="169"/>
                  <a:pt x="91" y="169"/>
                </a:cubicBezTo>
                <a:cubicBezTo>
                  <a:pt x="91" y="183"/>
                  <a:pt x="91" y="183"/>
                  <a:pt x="91" y="183"/>
                </a:cubicBezTo>
                <a:cubicBezTo>
                  <a:pt x="79" y="183"/>
                  <a:pt x="79" y="183"/>
                  <a:pt x="79" y="183"/>
                </a:cubicBezTo>
                <a:cubicBezTo>
                  <a:pt x="79" y="169"/>
                  <a:pt x="79" y="169"/>
                  <a:pt x="79" y="169"/>
                </a:cubicBezTo>
                <a:cubicBezTo>
                  <a:pt x="73" y="168"/>
                  <a:pt x="68" y="167"/>
                  <a:pt x="65" y="166"/>
                </a:cubicBezTo>
                <a:cubicBezTo>
                  <a:pt x="61" y="165"/>
                  <a:pt x="59" y="163"/>
                  <a:pt x="56" y="160"/>
                </a:cubicBezTo>
                <a:cubicBezTo>
                  <a:pt x="53" y="158"/>
                  <a:pt x="50" y="155"/>
                  <a:pt x="48" y="152"/>
                </a:cubicBezTo>
                <a:cubicBezTo>
                  <a:pt x="47" y="149"/>
                  <a:pt x="46" y="150"/>
                  <a:pt x="45" y="146"/>
                </a:cubicBezTo>
                <a:cubicBezTo>
                  <a:pt x="70" y="138"/>
                  <a:pt x="70" y="138"/>
                  <a:pt x="70" y="138"/>
                </a:cubicBezTo>
                <a:cubicBezTo>
                  <a:pt x="71" y="142"/>
                  <a:pt x="72" y="145"/>
                  <a:pt x="73" y="147"/>
                </a:cubicBezTo>
                <a:cubicBezTo>
                  <a:pt x="75" y="149"/>
                  <a:pt x="76" y="151"/>
                  <a:pt x="79" y="152"/>
                </a:cubicBezTo>
                <a:cubicBezTo>
                  <a:pt x="79" y="130"/>
                  <a:pt x="79" y="130"/>
                  <a:pt x="79" y="130"/>
                </a:cubicBezTo>
                <a:cubicBezTo>
                  <a:pt x="71" y="128"/>
                  <a:pt x="65" y="126"/>
                  <a:pt x="62" y="124"/>
                </a:cubicBezTo>
                <a:cubicBezTo>
                  <a:pt x="58" y="122"/>
                  <a:pt x="55" y="120"/>
                  <a:pt x="53" y="116"/>
                </a:cubicBezTo>
                <a:cubicBezTo>
                  <a:pt x="50" y="112"/>
                  <a:pt x="49" y="107"/>
                  <a:pt x="49" y="102"/>
                </a:cubicBezTo>
                <a:cubicBezTo>
                  <a:pt x="49" y="95"/>
                  <a:pt x="51" y="88"/>
                  <a:pt x="56" y="83"/>
                </a:cubicBezTo>
                <a:cubicBezTo>
                  <a:pt x="62" y="78"/>
                  <a:pt x="69" y="76"/>
                  <a:pt x="79" y="75"/>
                </a:cubicBezTo>
                <a:cubicBezTo>
                  <a:pt x="79" y="63"/>
                  <a:pt x="79" y="63"/>
                  <a:pt x="79" y="63"/>
                </a:cubicBezTo>
                <a:cubicBezTo>
                  <a:pt x="91" y="63"/>
                  <a:pt x="91" y="63"/>
                  <a:pt x="91" y="63"/>
                </a:cubicBezTo>
                <a:cubicBezTo>
                  <a:pt x="91" y="75"/>
                  <a:pt x="91" y="75"/>
                  <a:pt x="91" y="75"/>
                </a:cubicBezTo>
                <a:cubicBezTo>
                  <a:pt x="101" y="76"/>
                  <a:pt x="105" y="78"/>
                  <a:pt x="110" y="82"/>
                </a:cubicBezTo>
                <a:cubicBezTo>
                  <a:pt x="115" y="86"/>
                  <a:pt x="118" y="91"/>
                  <a:pt x="120" y="97"/>
                </a:cubicBezTo>
                <a:cubicBezTo>
                  <a:pt x="96" y="101"/>
                  <a:pt x="96" y="101"/>
                  <a:pt x="96" y="101"/>
                </a:cubicBezTo>
                <a:cubicBezTo>
                  <a:pt x="95" y="98"/>
                  <a:pt x="94" y="96"/>
                  <a:pt x="93" y="95"/>
                </a:cubicBezTo>
                <a:cubicBezTo>
                  <a:pt x="92" y="94"/>
                  <a:pt x="93" y="93"/>
                  <a:pt x="91" y="92"/>
                </a:cubicBezTo>
                <a:cubicBezTo>
                  <a:pt x="91" y="110"/>
                  <a:pt x="91" y="110"/>
                  <a:pt x="91" y="110"/>
                </a:cubicBezTo>
                <a:cubicBezTo>
                  <a:pt x="104" y="113"/>
                  <a:pt x="110" y="117"/>
                  <a:pt x="114" y="120"/>
                </a:cubicBezTo>
                <a:cubicBezTo>
                  <a:pt x="120" y="125"/>
                  <a:pt x="122" y="132"/>
                  <a:pt x="122" y="139"/>
                </a:cubicBezTo>
                <a:cubicBezTo>
                  <a:pt x="122" y="144"/>
                  <a:pt x="121" y="148"/>
                  <a:pt x="119" y="1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lstStyle/>
          <a:p>
            <a:endParaRPr lang="zh-CN" altLang="en-US"/>
          </a:p>
        </p:txBody>
      </p:sp>
      <p:sp>
        <p:nvSpPr>
          <p:cNvPr id="25" name="文本框 34"/>
          <p:cNvSpPr txBox="1"/>
          <p:nvPr/>
        </p:nvSpPr>
        <p:spPr>
          <a:xfrm>
            <a:off x="1383665" y="0"/>
            <a:ext cx="623379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一、立法层面的预算管理体系及职权</a:t>
            </a:r>
            <a:endParaRPr lang="zh-CN" altLang="en-US" sz="1800" spc="600" dirty="0">
              <a:solidFill>
                <a:schemeClr val="bg1"/>
              </a:solidFill>
              <a:latin typeface="黑体" panose="02010609060101010101" pitchFamily="2" charset="-122"/>
              <a:ea typeface="黑体" panose="02010609060101010101" pitchFamily="2" charset="-122"/>
              <a:cs typeface="+mn-ea"/>
              <a:sym typeface="+mn-lt"/>
            </a:endParaRPr>
          </a:p>
        </p:txBody>
      </p:sp>
      <p:sp>
        <p:nvSpPr>
          <p:cNvPr id="27" name="文本框 26"/>
          <p:cNvSpPr txBox="1"/>
          <p:nvPr/>
        </p:nvSpPr>
        <p:spPr>
          <a:xfrm>
            <a:off x="471170" y="1469813"/>
            <a:ext cx="3542030" cy="2554545"/>
          </a:xfrm>
          <a:prstGeom prst="rect">
            <a:avLst/>
          </a:prstGeom>
          <a:noFill/>
        </p:spPr>
        <p:txBody>
          <a:bodyPr wrap="square" rtlCol="0">
            <a:spAutoFit/>
          </a:bodyPr>
          <a:lstStyle/>
          <a:p>
            <a:pPr algn="l"/>
            <a:r>
              <a:rPr lang="zh-CN" altLang="en-US" sz="2000" b="1" dirty="0" smtClean="0">
                <a:sym typeface="+mn-ea"/>
              </a:rPr>
              <a:t>（二）预算</a:t>
            </a:r>
            <a:r>
              <a:rPr lang="zh-CN" altLang="en-US" sz="2000" b="1" dirty="0">
                <a:sym typeface="+mn-ea"/>
              </a:rPr>
              <a:t>管理职责权限划分</a:t>
            </a:r>
            <a:endParaRPr lang="zh-CN" altLang="en-US" sz="2000" dirty="0">
              <a:sym typeface="+mn-ea"/>
            </a:endParaRPr>
          </a:p>
          <a:p>
            <a:pPr algn="l"/>
            <a:r>
              <a:rPr lang="zh-CN" altLang="en-US" sz="2000" dirty="0">
                <a:sym typeface="+mn-ea"/>
              </a:rPr>
              <a:t>预算管理权，是国家政治权力的重要组成部分。立法机关预算管理职权的依据是国家宪法和法律的规定。立法机关的预算管理职权即各级人民代表大会及其常委会，以及各级人大专门机构的预算管理职权。</a:t>
            </a:r>
            <a:endParaRPr lang="zh-CN" altLang="en-US" sz="2000" dirty="0"/>
          </a:p>
        </p:txBody>
      </p:sp>
      <p:sp>
        <p:nvSpPr>
          <p:cNvPr id="29" name="文本框 28"/>
          <p:cNvSpPr txBox="1"/>
          <p:nvPr/>
        </p:nvSpPr>
        <p:spPr>
          <a:xfrm>
            <a:off x="4013200" y="2337435"/>
            <a:ext cx="852170" cy="337185"/>
          </a:xfrm>
          <a:prstGeom prst="rect">
            <a:avLst/>
          </a:prstGeom>
          <a:noFill/>
        </p:spPr>
        <p:txBody>
          <a:bodyPr wrap="square" rtlCol="0">
            <a:spAutoFit/>
          </a:bodyPr>
          <a:lstStyle/>
          <a:p>
            <a:r>
              <a:rPr lang="zh-CN" altLang="en-US">
                <a:solidFill>
                  <a:schemeClr val="bg1"/>
                </a:solidFill>
              </a:rPr>
              <a:t>包括</a:t>
            </a:r>
          </a:p>
        </p:txBody>
      </p:sp>
      <p:sp>
        <p:nvSpPr>
          <p:cNvPr id="31" name="标题 3"/>
          <p:cNvSpPr txBox="1">
            <a:spLocks noGrp="1"/>
          </p:cNvSpPr>
          <p:nvPr>
            <p:ph type="title"/>
          </p:nvPr>
        </p:nvSpPr>
        <p:spPr>
          <a:xfrm>
            <a:off x="209550"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fontScale="90000"/>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一、立法层面的预算管理体系及职权</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058">
        <p14:pan dir="u"/>
      </p:transition>
    </mc:Choice>
    <mc:Fallback xmlns="">
      <p:transition spd="slow" advTm="1058">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83198" y="0"/>
            <a:ext cx="850392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三、政府、财政与部门间的预算管理体系及职责</a:t>
            </a:r>
          </a:p>
        </p:txBody>
      </p:sp>
      <p:grpSp>
        <p:nvGrpSpPr>
          <p:cNvPr id="7" name="组合 6"/>
          <p:cNvGrpSpPr/>
          <p:nvPr>
            <p:custDataLst>
              <p:tags r:id="rId1"/>
            </p:custDataLst>
          </p:nvPr>
        </p:nvGrpSpPr>
        <p:grpSpPr>
          <a:xfrm>
            <a:off x="995045" y="1227455"/>
            <a:ext cx="5838190" cy="948055"/>
            <a:chOff x="1393779" y="1656262"/>
            <a:chExt cx="7944529" cy="1163792"/>
          </a:xfrm>
        </p:grpSpPr>
        <p:sp>
          <p:nvSpPr>
            <p:cNvPr id="10" name="任意形状 5"/>
            <p:cNvSpPr/>
            <p:nvPr>
              <p:custDataLst>
                <p:tags r:id="rId18"/>
              </p:custDataLst>
            </p:nvPr>
          </p:nvSpPr>
          <p:spPr>
            <a:xfrm>
              <a:off x="1393780" y="1656262"/>
              <a:ext cx="374410" cy="1163346"/>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13" name="圆角矩形 12"/>
            <p:cNvSpPr/>
            <p:nvPr>
              <p:custDataLst>
                <p:tags r:id="rId19"/>
              </p:custDataLst>
            </p:nvPr>
          </p:nvSpPr>
          <p:spPr>
            <a:xfrm>
              <a:off x="1393779" y="1656262"/>
              <a:ext cx="7944528" cy="1161867"/>
            </a:xfrm>
            <a:prstGeom prst="roundRect">
              <a:avLst>
                <a:gd name="adj" fmla="val 5137"/>
              </a:avLst>
            </a:prstGeom>
            <a:noFill/>
            <a:ln w="25400" cap="flat">
              <a:solidFill>
                <a:srgbClr val="4F81BD"/>
              </a:solid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18" name="任意形状 4"/>
            <p:cNvSpPr/>
            <p:nvPr>
              <p:custDataLst>
                <p:tags r:id="rId20"/>
              </p:custDataLst>
            </p:nvPr>
          </p:nvSpPr>
          <p:spPr>
            <a:xfrm>
              <a:off x="8843552" y="1656708"/>
              <a:ext cx="494756" cy="1163346"/>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4F81BD"/>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grpSp>
      <p:sp>
        <p:nvSpPr>
          <p:cNvPr id="19" name="文本框 18"/>
          <p:cNvSpPr txBox="1"/>
          <p:nvPr>
            <p:custDataLst>
              <p:tags r:id="rId2"/>
            </p:custDataLst>
          </p:nvPr>
        </p:nvSpPr>
        <p:spPr>
          <a:xfrm>
            <a:off x="6470015" y="1835150"/>
            <a:ext cx="393700" cy="363220"/>
          </a:xfrm>
          <a:prstGeom prst="rect">
            <a:avLst/>
          </a:prstGeom>
          <a:noFill/>
        </p:spPr>
        <p:txBody>
          <a:bodyPr wrap="square" rtlCol="0">
            <a:spAutoFit/>
          </a:bodyPr>
          <a:lstStyle/>
          <a:p>
            <a:pPr algn="ctr" defTabSz="457200"/>
            <a:r>
              <a:rPr kumimoji="1" lang="en-US" altLang="zh-CN" sz="1765" b="1" dirty="0">
                <a:solidFill>
                  <a:srgbClr val="FFFFFF"/>
                </a:solidFill>
                <a:latin typeface="微软雅黑" panose="020B0503020204020204" pitchFamily="34" charset="-122"/>
                <a:ea typeface="微软雅黑" panose="020B0503020204020204" pitchFamily="34" charset="-122"/>
              </a:rPr>
              <a:t>1</a:t>
            </a:r>
            <a:endParaRPr kumimoji="1" lang="zh-CN" altLang="en-US" sz="1765" b="1" dirty="0">
              <a:solidFill>
                <a:srgbClr val="FFFFFF"/>
              </a:solidFill>
              <a:latin typeface="微软雅黑" panose="020B0503020204020204" pitchFamily="34" charset="-122"/>
              <a:ea typeface="微软雅黑" panose="020B0503020204020204" pitchFamily="34" charset="-122"/>
            </a:endParaRPr>
          </a:p>
        </p:txBody>
      </p:sp>
      <p:grpSp>
        <p:nvGrpSpPr>
          <p:cNvPr id="20" name="组合 19"/>
          <p:cNvGrpSpPr/>
          <p:nvPr>
            <p:custDataLst>
              <p:tags r:id="rId3"/>
            </p:custDataLst>
          </p:nvPr>
        </p:nvGrpSpPr>
        <p:grpSpPr>
          <a:xfrm>
            <a:off x="2044700" y="2338070"/>
            <a:ext cx="5838190" cy="948055"/>
            <a:chOff x="2822189" y="3167438"/>
            <a:chExt cx="7944529" cy="1163792"/>
          </a:xfrm>
        </p:grpSpPr>
        <p:sp>
          <p:nvSpPr>
            <p:cNvPr id="21" name="任意形状 20"/>
            <p:cNvSpPr/>
            <p:nvPr>
              <p:custDataLst>
                <p:tags r:id="rId15"/>
              </p:custDataLst>
            </p:nvPr>
          </p:nvSpPr>
          <p:spPr>
            <a:xfrm>
              <a:off x="2822190" y="3167438"/>
              <a:ext cx="374410" cy="1163346"/>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22" name="圆角矩形 21"/>
            <p:cNvSpPr/>
            <p:nvPr>
              <p:custDataLst>
                <p:tags r:id="rId16"/>
              </p:custDataLst>
            </p:nvPr>
          </p:nvSpPr>
          <p:spPr>
            <a:xfrm>
              <a:off x="2822189" y="3167438"/>
              <a:ext cx="7944528" cy="1161867"/>
            </a:xfrm>
            <a:prstGeom prst="roundRect">
              <a:avLst>
                <a:gd name="adj" fmla="val 5137"/>
              </a:avLst>
            </a:prstGeom>
            <a:noFill/>
            <a:ln w="25400" cap="flat">
              <a:solidFill>
                <a:srgbClr val="4F81BD"/>
              </a:solid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23" name="任意形状 22"/>
            <p:cNvSpPr/>
            <p:nvPr>
              <p:custDataLst>
                <p:tags r:id="rId17"/>
              </p:custDataLst>
            </p:nvPr>
          </p:nvSpPr>
          <p:spPr>
            <a:xfrm>
              <a:off x="10271962" y="3167884"/>
              <a:ext cx="494756" cy="1163346"/>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4F81BD"/>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grpSp>
      <p:sp>
        <p:nvSpPr>
          <p:cNvPr id="24" name="文本框 23"/>
          <p:cNvSpPr txBox="1"/>
          <p:nvPr>
            <p:custDataLst>
              <p:tags r:id="rId4"/>
            </p:custDataLst>
          </p:nvPr>
        </p:nvSpPr>
        <p:spPr>
          <a:xfrm>
            <a:off x="7512685" y="2946400"/>
            <a:ext cx="393700" cy="363220"/>
          </a:xfrm>
          <a:prstGeom prst="rect">
            <a:avLst/>
          </a:prstGeom>
          <a:noFill/>
        </p:spPr>
        <p:txBody>
          <a:bodyPr wrap="square" rtlCol="0">
            <a:spAutoFit/>
          </a:bodyPr>
          <a:lstStyle/>
          <a:p>
            <a:pPr algn="ctr" defTabSz="457200"/>
            <a:r>
              <a:rPr kumimoji="1" lang="en-US" altLang="zh-CN" sz="1765" b="1" dirty="0">
                <a:solidFill>
                  <a:srgbClr val="FFFFFF"/>
                </a:solidFill>
                <a:latin typeface="微软雅黑" panose="020B0503020204020204" pitchFamily="34" charset="-122"/>
                <a:ea typeface="微软雅黑" panose="020B0503020204020204" pitchFamily="34" charset="-122"/>
              </a:rPr>
              <a:t>2</a:t>
            </a:r>
            <a:endParaRPr kumimoji="1" lang="zh-CN" altLang="en-US" sz="1765" b="1" dirty="0">
              <a:solidFill>
                <a:srgbClr val="FFFFFF"/>
              </a:solidFill>
              <a:latin typeface="微软雅黑" panose="020B0503020204020204" pitchFamily="34" charset="-122"/>
              <a:ea typeface="微软雅黑" panose="020B0503020204020204" pitchFamily="34" charset="-122"/>
            </a:endParaRPr>
          </a:p>
        </p:txBody>
      </p:sp>
      <p:grpSp>
        <p:nvGrpSpPr>
          <p:cNvPr id="25" name="组合 24"/>
          <p:cNvGrpSpPr/>
          <p:nvPr>
            <p:custDataLst>
              <p:tags r:id="rId5"/>
            </p:custDataLst>
          </p:nvPr>
        </p:nvGrpSpPr>
        <p:grpSpPr>
          <a:xfrm>
            <a:off x="1397000" y="3448685"/>
            <a:ext cx="5838190" cy="948055"/>
            <a:chOff x="1940715" y="4678614"/>
            <a:chExt cx="7944529" cy="1163792"/>
          </a:xfrm>
        </p:grpSpPr>
        <p:sp>
          <p:nvSpPr>
            <p:cNvPr id="26" name="任意形状 24"/>
            <p:cNvSpPr/>
            <p:nvPr>
              <p:custDataLst>
                <p:tags r:id="rId12"/>
              </p:custDataLst>
            </p:nvPr>
          </p:nvSpPr>
          <p:spPr>
            <a:xfrm>
              <a:off x="1940716" y="4678614"/>
              <a:ext cx="374410" cy="1163346"/>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27" name="圆角矩形 26"/>
            <p:cNvSpPr/>
            <p:nvPr>
              <p:custDataLst>
                <p:tags r:id="rId13"/>
              </p:custDataLst>
            </p:nvPr>
          </p:nvSpPr>
          <p:spPr>
            <a:xfrm>
              <a:off x="1940715" y="4678614"/>
              <a:ext cx="7944528" cy="1161867"/>
            </a:xfrm>
            <a:prstGeom prst="roundRect">
              <a:avLst>
                <a:gd name="adj" fmla="val 5137"/>
              </a:avLst>
            </a:prstGeom>
            <a:noFill/>
            <a:ln w="25400" cap="flat">
              <a:solidFill>
                <a:srgbClr val="4F81BD"/>
              </a:solid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28" name="任意形状 26"/>
            <p:cNvSpPr/>
            <p:nvPr>
              <p:custDataLst>
                <p:tags r:id="rId14"/>
              </p:custDataLst>
            </p:nvPr>
          </p:nvSpPr>
          <p:spPr>
            <a:xfrm>
              <a:off x="9390488" y="4679060"/>
              <a:ext cx="494756" cy="1163346"/>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4F81BD"/>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grpSp>
      <p:sp>
        <p:nvSpPr>
          <p:cNvPr id="29" name="文本框 28"/>
          <p:cNvSpPr txBox="1"/>
          <p:nvPr>
            <p:custDataLst>
              <p:tags r:id="rId6"/>
            </p:custDataLst>
          </p:nvPr>
        </p:nvSpPr>
        <p:spPr>
          <a:xfrm>
            <a:off x="1136650" y="1489075"/>
            <a:ext cx="5341620" cy="487045"/>
          </a:xfrm>
          <a:prstGeom prst="rect">
            <a:avLst/>
          </a:prstGeom>
          <a:noFill/>
        </p:spPr>
        <p:txBody>
          <a:bodyPr wrap="square" lIns="66141" tIns="0" rtlCol="0">
            <a:noAutofit/>
          </a:bodyPr>
          <a:lstStyle>
            <a:defPPr>
              <a:defRPr lang="en-US"/>
            </a:defPPr>
            <a:lvl1pPr algn="r">
              <a:lnSpc>
                <a:spcPct val="140000"/>
              </a:lnSpc>
              <a:defRPr kumimoji="1" sz="1400">
                <a:solidFill>
                  <a:srgbClr val="222222">
                    <a:lumMod val="75000"/>
                    <a:lumOff val="25000"/>
                  </a:srgbClr>
                </a:solidFill>
              </a:defRPr>
            </a:lvl1pPr>
          </a:lstStyle>
          <a:p>
            <a:pPr algn="l"/>
            <a:r>
              <a:rPr lang="zh-CN" altLang="en-US" sz="1000" spc="150" dirty="0">
                <a:latin typeface="微软雅黑" panose="020B0503020204020204" pitchFamily="34" charset="-122"/>
                <a:ea typeface="微软雅黑" panose="020B0503020204020204" pitchFamily="34" charset="-122"/>
              </a:rPr>
              <a:t>政府预算日常管理贯穿于政府预算编制、执行和决算的全过程。按照我国《预算法》规定，各级预算由本级政府组织编制、执行和决算。即负责政府预算管理的组织领导机关是国务院及地方各级人民政府。</a:t>
            </a:r>
          </a:p>
        </p:txBody>
      </p:sp>
      <p:sp>
        <p:nvSpPr>
          <p:cNvPr id="35" name="文本框 34"/>
          <p:cNvSpPr txBox="1"/>
          <p:nvPr>
            <p:custDataLst>
              <p:tags r:id="rId7"/>
            </p:custDataLst>
          </p:nvPr>
        </p:nvSpPr>
        <p:spPr>
          <a:xfrm flipH="1">
            <a:off x="1144905" y="1289685"/>
            <a:ext cx="5325110" cy="271145"/>
          </a:xfrm>
          <a:prstGeom prst="rect">
            <a:avLst/>
          </a:prstGeom>
          <a:noFill/>
        </p:spPr>
        <p:txBody>
          <a:bodyPr wrap="square" bIns="0" rtlCol="0" anchor="b" anchorCtr="0">
            <a:normAutofit/>
          </a:bodyPr>
          <a:lstStyle>
            <a:defPPr>
              <a:defRPr lang="en-US"/>
            </a:defPPr>
            <a:lvl1pPr algn="r">
              <a:defRPr kumimoji="1" b="1">
                <a:solidFill>
                  <a:srgbClr val="2196F3"/>
                </a:solidFill>
                <a:latin typeface="微软雅黑" panose="020B0503020204020204" pitchFamily="34" charset="-122"/>
              </a:defRPr>
            </a:lvl1pPr>
          </a:lstStyle>
          <a:p>
            <a:pPr algn="l" defTabSz="457200"/>
            <a:r>
              <a:rPr lang="zh-CN" altLang="en-US" sz="1325" spc="300" dirty="0">
                <a:solidFill>
                  <a:srgbClr val="2196F3"/>
                </a:solidFill>
                <a:latin typeface="微软雅黑" panose="020B0503020204020204" pitchFamily="34" charset="-122"/>
                <a:ea typeface="微软雅黑" panose="020B0503020204020204" pitchFamily="34" charset="-122"/>
              </a:rPr>
              <a:t>政府预算的组织领导机构——各级政府</a:t>
            </a:r>
          </a:p>
        </p:txBody>
      </p:sp>
      <p:sp>
        <p:nvSpPr>
          <p:cNvPr id="43" name="文本框 42"/>
          <p:cNvSpPr txBox="1"/>
          <p:nvPr>
            <p:custDataLst>
              <p:tags r:id="rId8"/>
            </p:custDataLst>
          </p:nvPr>
        </p:nvSpPr>
        <p:spPr>
          <a:xfrm>
            <a:off x="2178050" y="2607945"/>
            <a:ext cx="5340985" cy="487045"/>
          </a:xfrm>
          <a:prstGeom prst="rect">
            <a:avLst/>
          </a:prstGeom>
          <a:noFill/>
        </p:spPr>
        <p:txBody>
          <a:bodyPr wrap="square" lIns="66141" tIns="0" rtlCol="0">
            <a:noAutofit/>
          </a:bodyPr>
          <a:lstStyle>
            <a:defPPr>
              <a:defRPr lang="en-US"/>
            </a:defPPr>
            <a:lvl1pPr algn="r">
              <a:lnSpc>
                <a:spcPct val="140000"/>
              </a:lnSpc>
              <a:defRPr kumimoji="1" sz="1400">
                <a:solidFill>
                  <a:srgbClr val="222222">
                    <a:lumMod val="75000"/>
                    <a:lumOff val="25000"/>
                  </a:srgbClr>
                </a:solidFill>
              </a:defRPr>
            </a:lvl1pPr>
          </a:lstStyle>
          <a:p>
            <a:pPr algn="l"/>
            <a:r>
              <a:rPr lang="zh-CN" altLang="en-US" sz="1000" spc="150">
                <a:latin typeface="微软雅黑" panose="020B0503020204020204" pitchFamily="34" charset="-122"/>
                <a:ea typeface="微软雅黑" panose="020B0503020204020204" pitchFamily="34" charset="-122"/>
              </a:rPr>
              <a:t>根据我国《预算法》规定，政府预算的具体编制、执行和决算机构是本级政府财政部门。即各级政府财政部门是对预算进行具体负责和管理的职能机构，是预算收支管理的主管机构。</a:t>
            </a:r>
          </a:p>
        </p:txBody>
      </p:sp>
      <p:sp>
        <p:nvSpPr>
          <p:cNvPr id="46" name="文本框 45"/>
          <p:cNvSpPr txBox="1"/>
          <p:nvPr>
            <p:custDataLst>
              <p:tags r:id="rId9"/>
            </p:custDataLst>
          </p:nvPr>
        </p:nvSpPr>
        <p:spPr>
          <a:xfrm flipH="1">
            <a:off x="2192020" y="2405380"/>
            <a:ext cx="5320665" cy="271145"/>
          </a:xfrm>
          <a:prstGeom prst="rect">
            <a:avLst/>
          </a:prstGeom>
          <a:noFill/>
        </p:spPr>
        <p:txBody>
          <a:bodyPr wrap="square" bIns="0" rtlCol="0" anchor="b" anchorCtr="0">
            <a:normAutofit/>
          </a:bodyPr>
          <a:lstStyle>
            <a:defPPr>
              <a:defRPr lang="en-US"/>
            </a:defPPr>
            <a:lvl1pPr algn="r">
              <a:defRPr kumimoji="1" b="1">
                <a:solidFill>
                  <a:srgbClr val="2196F3"/>
                </a:solidFill>
                <a:latin typeface="微软雅黑" panose="020B0503020204020204" pitchFamily="34" charset="-122"/>
              </a:defRPr>
            </a:lvl1pPr>
          </a:lstStyle>
          <a:p>
            <a:pPr algn="l" defTabSz="457200"/>
            <a:r>
              <a:rPr lang="zh-CN" altLang="en-US" sz="1325" spc="300">
                <a:solidFill>
                  <a:srgbClr val="2196F3"/>
                </a:solidFill>
                <a:latin typeface="微软雅黑" panose="020B0503020204020204" pitchFamily="34" charset="-122"/>
                <a:ea typeface="微软雅黑" panose="020B0503020204020204" pitchFamily="34" charset="-122"/>
              </a:rPr>
              <a:t>政府预算的主管职能部门—财政部门</a:t>
            </a:r>
          </a:p>
        </p:txBody>
      </p:sp>
      <p:sp>
        <p:nvSpPr>
          <p:cNvPr id="49" name="文本框 48"/>
          <p:cNvSpPr txBox="1"/>
          <p:nvPr>
            <p:custDataLst>
              <p:tags r:id="rId10"/>
            </p:custDataLst>
          </p:nvPr>
        </p:nvSpPr>
        <p:spPr>
          <a:xfrm>
            <a:off x="1530350" y="3794760"/>
            <a:ext cx="5333365" cy="487045"/>
          </a:xfrm>
          <a:prstGeom prst="rect">
            <a:avLst/>
          </a:prstGeom>
          <a:noFill/>
        </p:spPr>
        <p:txBody>
          <a:bodyPr wrap="square" lIns="66141" tIns="0" rtlCol="0">
            <a:noAutofit/>
          </a:bodyPr>
          <a:lstStyle>
            <a:defPPr>
              <a:defRPr lang="en-US"/>
            </a:defPPr>
            <a:lvl1pPr algn="r">
              <a:lnSpc>
                <a:spcPct val="140000"/>
              </a:lnSpc>
              <a:defRPr kumimoji="1" sz="1400">
                <a:solidFill>
                  <a:srgbClr val="222222">
                    <a:lumMod val="75000"/>
                    <a:lumOff val="25000"/>
                  </a:srgbClr>
                </a:solidFill>
              </a:defRPr>
            </a:lvl1pPr>
          </a:lstStyle>
          <a:p>
            <a:pPr algn="l"/>
            <a:r>
              <a:rPr lang="zh-CN" altLang="en-US" sz="1000" spc="150" dirty="0">
                <a:latin typeface="微软雅黑" panose="020B0503020204020204" pitchFamily="34" charset="-122"/>
                <a:ea typeface="微软雅黑" panose="020B0503020204020204" pitchFamily="34" charset="-122"/>
              </a:rPr>
              <a:t>政府预算收支的具体管理工作，由财政部门统一负责组织，并按各项预算收支的性质和不同的管理办法，分别由财政部门和各主管收支的专职机构负责组织管理。</a:t>
            </a:r>
          </a:p>
        </p:txBody>
      </p:sp>
      <p:sp>
        <p:nvSpPr>
          <p:cNvPr id="52" name="文本框 51"/>
          <p:cNvSpPr txBox="1"/>
          <p:nvPr>
            <p:custDataLst>
              <p:tags r:id="rId11"/>
            </p:custDataLst>
          </p:nvPr>
        </p:nvSpPr>
        <p:spPr>
          <a:xfrm flipH="1">
            <a:off x="1529080" y="3520440"/>
            <a:ext cx="5342890" cy="271145"/>
          </a:xfrm>
          <a:prstGeom prst="rect">
            <a:avLst/>
          </a:prstGeom>
          <a:noFill/>
        </p:spPr>
        <p:txBody>
          <a:bodyPr wrap="square" bIns="0" rtlCol="0" anchor="b" anchorCtr="0">
            <a:normAutofit/>
          </a:bodyPr>
          <a:lstStyle>
            <a:defPPr>
              <a:defRPr lang="en-US"/>
            </a:defPPr>
            <a:lvl1pPr algn="r">
              <a:defRPr kumimoji="1" b="1">
                <a:solidFill>
                  <a:srgbClr val="2196F3"/>
                </a:solidFill>
                <a:latin typeface="微软雅黑" panose="020B0503020204020204" pitchFamily="34" charset="-122"/>
              </a:defRPr>
            </a:lvl1pPr>
          </a:lstStyle>
          <a:p>
            <a:pPr algn="l" defTabSz="457200"/>
            <a:r>
              <a:rPr lang="zh-CN" altLang="en-US" sz="1325" spc="300" dirty="0">
                <a:solidFill>
                  <a:srgbClr val="2196F3"/>
                </a:solidFill>
                <a:latin typeface="微软雅黑" panose="020B0503020204020204" pitchFamily="34" charset="-122"/>
                <a:ea typeface="微软雅黑" panose="020B0503020204020204" pitchFamily="34" charset="-122"/>
              </a:rPr>
              <a:t>政府预算收支的具体管理机构</a:t>
            </a:r>
          </a:p>
        </p:txBody>
      </p:sp>
      <p:sp>
        <p:nvSpPr>
          <p:cNvPr id="31" name="标题 3"/>
          <p:cNvSpPr txBox="1">
            <a:spLocks noGrp="1"/>
          </p:cNvSpPr>
          <p:nvPr>
            <p:ph type="title"/>
          </p:nvPr>
        </p:nvSpPr>
        <p:spPr>
          <a:xfrm>
            <a:off x="209550"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spc="600" dirty="0">
                <a:solidFill>
                  <a:schemeClr val="bg1"/>
                </a:solidFill>
                <a:latin typeface="黑体" panose="02010609060101010101" pitchFamily="2" charset="-122"/>
                <a:ea typeface="黑体" panose="02010609060101010101" pitchFamily="2" charset="-122"/>
                <a:cs typeface="+mn-ea"/>
                <a:sym typeface="+mn-lt"/>
              </a:rPr>
              <a:t>二</a:t>
            </a:r>
            <a:r>
              <a:rPr lang="zh-CN" altLang="en-US" sz="2400" spc="600" dirty="0" smtClean="0">
                <a:solidFill>
                  <a:schemeClr val="bg1"/>
                </a:solidFill>
                <a:latin typeface="黑体" panose="02010609060101010101" pitchFamily="2" charset="-122"/>
                <a:ea typeface="黑体" panose="02010609060101010101" pitchFamily="2" charset="-122"/>
                <a:cs typeface="+mn-ea"/>
                <a:sym typeface="+mn-lt"/>
              </a:rPr>
              <a:t>、</a:t>
            </a:r>
            <a:r>
              <a:rPr lang="zh-CN" altLang="en-US" sz="2400" spc="600" dirty="0">
                <a:solidFill>
                  <a:schemeClr val="bg1"/>
                </a:solidFill>
                <a:latin typeface="黑体" panose="02010609060101010101" pitchFamily="2" charset="-122"/>
                <a:ea typeface="黑体" panose="02010609060101010101" pitchFamily="2" charset="-122"/>
                <a:cs typeface="+mn-ea"/>
                <a:sym typeface="+mn-lt"/>
              </a:rPr>
              <a:t>政府、财政与部门间的预算管理体系及职责</a:t>
            </a:r>
          </a:p>
        </p:txBody>
      </p:sp>
    </p:spTree>
    <p:extLst>
      <p:ext uri="{BB962C8B-B14F-4D97-AF65-F5344CB8AC3E}">
        <p14:creationId xmlns:p14="http://schemas.microsoft.com/office/powerpoint/2010/main" val="1727128744"/>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616016" y="1168356"/>
          <a:ext cx="8161651" cy="34266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p:cNvSpPr txBox="1"/>
          <p:nvPr/>
        </p:nvSpPr>
        <p:spPr>
          <a:xfrm>
            <a:off x="1841834" y="2611439"/>
            <a:ext cx="2257855" cy="458470"/>
          </a:xfrm>
          <a:prstGeom prst="rect">
            <a:avLst/>
          </a:prstGeom>
          <a:noFill/>
        </p:spPr>
        <p:txBody>
          <a:bodyPr wrap="square" rtlCol="0">
            <a:spAutoFit/>
          </a:bodyPr>
          <a:lstStyle/>
          <a:p>
            <a:r>
              <a:rPr lang="zh-CN" altLang="en-US" sz="2390">
                <a:solidFill>
                  <a:schemeClr val="bg1"/>
                </a:solidFill>
              </a:rPr>
              <a:t>预算管理体系</a:t>
            </a:r>
          </a:p>
        </p:txBody>
      </p:sp>
      <p:sp>
        <p:nvSpPr>
          <p:cNvPr id="31" name="标题 3"/>
          <p:cNvSpPr txBox="1">
            <a:spLocks noGrp="1"/>
          </p:cNvSpPr>
          <p:nvPr>
            <p:ph type="title"/>
          </p:nvPr>
        </p:nvSpPr>
        <p:spPr>
          <a:xfrm>
            <a:off x="209550"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spc="600" dirty="0">
                <a:solidFill>
                  <a:schemeClr val="bg1"/>
                </a:solidFill>
                <a:latin typeface="黑体" panose="02010609060101010101" pitchFamily="2" charset="-122"/>
                <a:ea typeface="黑体" panose="02010609060101010101" pitchFamily="2" charset="-122"/>
                <a:cs typeface="+mn-ea"/>
                <a:sym typeface="+mn-lt"/>
              </a:rPr>
              <a:t>三</a:t>
            </a:r>
            <a:r>
              <a:rPr lang="zh-CN" altLang="en-US" sz="2400" spc="600" dirty="0" smtClean="0">
                <a:solidFill>
                  <a:schemeClr val="bg1"/>
                </a:solidFill>
                <a:latin typeface="黑体" panose="02010609060101010101" pitchFamily="2" charset="-122"/>
                <a:ea typeface="黑体" panose="02010609060101010101" pitchFamily="2" charset="-122"/>
                <a:cs typeface="+mn-ea"/>
                <a:sym typeface="+mn-lt"/>
              </a:rPr>
              <a:t>、</a:t>
            </a:r>
            <a:r>
              <a:rPr lang="zh-CN" altLang="en-US" sz="2400" spc="600" dirty="0">
                <a:solidFill>
                  <a:schemeClr val="bg1"/>
                </a:solidFill>
                <a:latin typeface="黑体" panose="02010609060101010101" pitchFamily="2" charset="-122"/>
                <a:ea typeface="黑体" panose="02010609060101010101" pitchFamily="2" charset="-122"/>
                <a:cs typeface="+mn-ea"/>
                <a:sym typeface="+mn-lt"/>
              </a:rPr>
              <a:t>各预算部门与预算单位间的预算管理体系</a:t>
            </a:r>
          </a:p>
        </p:txBody>
      </p:sp>
    </p:spTree>
    <p:extLst>
      <p:ext uri="{BB962C8B-B14F-4D97-AF65-F5344CB8AC3E}">
        <p14:creationId xmlns:p14="http://schemas.microsoft.com/office/powerpoint/2010/main" val="267124248"/>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212677" y="11516"/>
            <a:ext cx="9426479" cy="386715"/>
          </a:xfrm>
          <a:prstGeom prst="rect">
            <a:avLst/>
          </a:prstGeom>
          <a:noFill/>
        </p:spPr>
        <p:txBody>
          <a:bodyPr wrap="square" lIns="67082" tIns="33541" rIns="67082" bIns="33541" rtlCol="0">
            <a:spAutoFit/>
          </a:bodyPr>
          <a:lstStyle/>
          <a:p>
            <a:pPr algn="ctr"/>
            <a:r>
              <a:rPr lang="zh-CN" altLang="en-US" sz="2090" spc="600" dirty="0">
                <a:solidFill>
                  <a:schemeClr val="bg1"/>
                </a:solidFill>
                <a:latin typeface="黑体" panose="02010609060101010101" pitchFamily="2" charset="-122"/>
                <a:ea typeface="黑体" panose="02010609060101010101" pitchFamily="2" charset="-122"/>
                <a:cs typeface="+mn-ea"/>
                <a:sym typeface="+mn-lt"/>
              </a:rPr>
              <a:t>四、各预算部门与预算单位间的预算管理体系</a:t>
            </a:r>
          </a:p>
        </p:txBody>
      </p:sp>
      <p:sp>
        <p:nvSpPr>
          <p:cNvPr id="5" name="文本框 4"/>
          <p:cNvSpPr txBox="1"/>
          <p:nvPr/>
        </p:nvSpPr>
        <p:spPr>
          <a:xfrm>
            <a:off x="1661494" y="2035494"/>
            <a:ext cx="2257855" cy="458470"/>
          </a:xfrm>
          <a:prstGeom prst="rect">
            <a:avLst/>
          </a:prstGeom>
          <a:noFill/>
        </p:spPr>
        <p:txBody>
          <a:bodyPr wrap="square" rtlCol="0">
            <a:spAutoFit/>
          </a:bodyPr>
          <a:lstStyle/>
          <a:p>
            <a:r>
              <a:rPr lang="zh-CN" altLang="en-US" sz="2390">
                <a:solidFill>
                  <a:schemeClr val="bg1"/>
                </a:solidFill>
              </a:rPr>
              <a:t>预算管理体系</a:t>
            </a:r>
          </a:p>
        </p:txBody>
      </p:sp>
      <p:sp>
        <p:nvSpPr>
          <p:cNvPr id="16" name="文本框 15"/>
          <p:cNvSpPr txBox="1"/>
          <p:nvPr/>
        </p:nvSpPr>
        <p:spPr>
          <a:xfrm>
            <a:off x="655638" y="1041400"/>
            <a:ext cx="7688580" cy="3784600"/>
          </a:xfrm>
          <a:prstGeom prst="rect">
            <a:avLst/>
          </a:prstGeom>
          <a:noFill/>
        </p:spPr>
        <p:txBody>
          <a:bodyPr wrap="square" rtlCol="0">
            <a:spAutoFit/>
          </a:bodyPr>
          <a:lstStyle/>
          <a:p>
            <a:pPr algn="l"/>
            <a:r>
              <a:rPr lang="zh-CN" altLang="en-US" b="1" dirty="0">
                <a:sym typeface="+mn-ea"/>
              </a:rPr>
              <a:t>(一)按预算编制主体划分</a:t>
            </a:r>
            <a:endParaRPr lang="zh-CN" altLang="en-US" sz="1800" dirty="0">
              <a:sym typeface="+mn-ea"/>
            </a:endParaRPr>
          </a:p>
          <a:p>
            <a:pPr algn="l"/>
            <a:r>
              <a:rPr lang="zh-CN" altLang="en-US" b="1" dirty="0">
                <a:sym typeface="+mn-ea"/>
              </a:rPr>
              <a:t>1. 总预算。</a:t>
            </a:r>
            <a:r>
              <a:rPr lang="zh-CN" altLang="en-US" dirty="0">
                <a:sym typeface="+mn-ea"/>
              </a:rPr>
              <a:t>是各级政府的基本财政计划,由各级财政部门编制。 我国 《预算法》第三条规定:“全国预算由中央预算和地方预算组成。地方预算由各 省、自治区、直辖市总预算组成。地方各级总预算由本级预算和汇总的下一级总预算组 成;下一级只有本级预算的,下一级总预算即指下一级的本级预算。没有下一级预算的, 总预算即指本级预算。” </a:t>
            </a:r>
          </a:p>
          <a:p>
            <a:pPr algn="l"/>
            <a:r>
              <a:rPr lang="zh-CN" altLang="en-US" b="1" dirty="0">
                <a:sym typeface="+mn-ea"/>
              </a:rPr>
              <a:t>2. 本级预算。</a:t>
            </a:r>
            <a:r>
              <a:rPr lang="zh-CN" altLang="en-US" dirty="0">
                <a:sym typeface="+mn-ea"/>
              </a:rPr>
              <a:t>指经法定程序批准的本级政府的财政收支计划,它由本级各部门 (含 直属单位)的预算组成,同时包括下级政府向上级政府上解的收入和上级政府对下级政 府的返还或补助。</a:t>
            </a:r>
          </a:p>
          <a:p>
            <a:pPr algn="l"/>
            <a:r>
              <a:rPr lang="zh-CN" altLang="en-US" b="1" dirty="0">
                <a:sym typeface="+mn-ea"/>
              </a:rPr>
              <a:t> 3. 部门预算。</a:t>
            </a:r>
            <a:r>
              <a:rPr lang="zh-CN" altLang="en-US" dirty="0">
                <a:sym typeface="+mn-ea"/>
              </a:rPr>
              <a:t>是反映本级各部门 (含直属单位)所属所有单位全部收支的预算,由 部门机关及所属各单位预算组成。本级各部门是指与本级政府财政部门直接发生预算缴 款、拨款关系的国家机关、政党组织和社会团体 (中央部门含军队),直属单位是指与本 级政府财政部门直接发生缴款、拨款关系的企业和事业单位。 </a:t>
            </a:r>
          </a:p>
          <a:p>
            <a:pPr algn="l"/>
            <a:r>
              <a:rPr lang="zh-CN" altLang="en-US" b="1" dirty="0">
                <a:sym typeface="+mn-ea"/>
              </a:rPr>
              <a:t>4. 单位预算。</a:t>
            </a:r>
            <a:r>
              <a:rPr lang="zh-CN" altLang="en-US" dirty="0">
                <a:sym typeface="+mn-ea"/>
              </a:rPr>
              <a:t>是指列入部门预算的国家机关、社会团体和其他单位的收支计划。</a:t>
            </a:r>
          </a:p>
          <a:p>
            <a:pPr algn="l"/>
            <a:r>
              <a:rPr lang="zh-CN" altLang="en-US" dirty="0">
                <a:sym typeface="+mn-ea"/>
              </a:rPr>
              <a:t> </a:t>
            </a:r>
          </a:p>
        </p:txBody>
      </p:sp>
      <p:sp>
        <p:nvSpPr>
          <p:cNvPr id="31" name="标题 3"/>
          <p:cNvSpPr txBox="1">
            <a:spLocks noGrp="1"/>
          </p:cNvSpPr>
          <p:nvPr>
            <p:ph type="title"/>
          </p:nvPr>
        </p:nvSpPr>
        <p:spPr>
          <a:xfrm>
            <a:off x="209550"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spc="600" dirty="0">
                <a:solidFill>
                  <a:schemeClr val="bg1"/>
                </a:solidFill>
                <a:latin typeface="黑体" panose="02010609060101010101" pitchFamily="2" charset="-122"/>
                <a:ea typeface="黑体" panose="02010609060101010101" pitchFamily="2" charset="-122"/>
                <a:cs typeface="+mn-ea"/>
                <a:sym typeface="+mn-lt"/>
              </a:rPr>
              <a:t>三</a:t>
            </a:r>
            <a:r>
              <a:rPr lang="zh-CN" altLang="en-US" sz="2400" spc="600" dirty="0" smtClean="0">
                <a:solidFill>
                  <a:schemeClr val="bg1"/>
                </a:solidFill>
                <a:latin typeface="黑体" panose="02010609060101010101" pitchFamily="2" charset="-122"/>
                <a:ea typeface="黑体" panose="02010609060101010101" pitchFamily="2" charset="-122"/>
                <a:cs typeface="+mn-ea"/>
                <a:sym typeface="+mn-lt"/>
              </a:rPr>
              <a:t>、</a:t>
            </a:r>
            <a:r>
              <a:rPr lang="zh-CN" altLang="en-US" sz="2400" spc="600" dirty="0">
                <a:solidFill>
                  <a:schemeClr val="bg1"/>
                </a:solidFill>
                <a:latin typeface="黑体" panose="02010609060101010101" pitchFamily="2" charset="-122"/>
                <a:ea typeface="黑体" panose="02010609060101010101" pitchFamily="2" charset="-122"/>
                <a:cs typeface="+mn-ea"/>
                <a:sym typeface="+mn-lt"/>
              </a:rPr>
              <a:t>各预算部门与预算单位间的预算管理体系</a:t>
            </a:r>
          </a:p>
        </p:txBody>
      </p:sp>
    </p:spTree>
    <p:extLst>
      <p:ext uri="{BB962C8B-B14F-4D97-AF65-F5344CB8AC3E}">
        <p14:creationId xmlns:p14="http://schemas.microsoft.com/office/powerpoint/2010/main" val="3583944250"/>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212677" y="11516"/>
            <a:ext cx="9426479" cy="386715"/>
          </a:xfrm>
          <a:prstGeom prst="rect">
            <a:avLst/>
          </a:prstGeom>
          <a:noFill/>
        </p:spPr>
        <p:txBody>
          <a:bodyPr wrap="square" lIns="67082" tIns="33541" rIns="67082" bIns="33541" rtlCol="0">
            <a:spAutoFit/>
          </a:bodyPr>
          <a:lstStyle/>
          <a:p>
            <a:pPr algn="ctr"/>
            <a:r>
              <a:rPr lang="zh-CN" altLang="en-US" sz="2090" spc="600" dirty="0">
                <a:solidFill>
                  <a:schemeClr val="bg1"/>
                </a:solidFill>
                <a:latin typeface="黑体" panose="02010609060101010101" pitchFamily="2" charset="-122"/>
                <a:ea typeface="黑体" panose="02010609060101010101" pitchFamily="2" charset="-122"/>
                <a:cs typeface="+mn-ea"/>
                <a:sym typeface="+mn-lt"/>
              </a:rPr>
              <a:t>四、各预算部门与预算单位间的预算管理体系</a:t>
            </a:r>
          </a:p>
        </p:txBody>
      </p:sp>
      <p:sp>
        <p:nvSpPr>
          <p:cNvPr id="5" name="文本框 4"/>
          <p:cNvSpPr txBox="1"/>
          <p:nvPr/>
        </p:nvSpPr>
        <p:spPr>
          <a:xfrm>
            <a:off x="1661494" y="2035494"/>
            <a:ext cx="2257855" cy="458470"/>
          </a:xfrm>
          <a:prstGeom prst="rect">
            <a:avLst/>
          </a:prstGeom>
          <a:noFill/>
        </p:spPr>
        <p:txBody>
          <a:bodyPr wrap="square" rtlCol="0">
            <a:spAutoFit/>
          </a:bodyPr>
          <a:lstStyle/>
          <a:p>
            <a:r>
              <a:rPr lang="zh-CN" altLang="en-US" sz="2390">
                <a:solidFill>
                  <a:schemeClr val="bg1"/>
                </a:solidFill>
              </a:rPr>
              <a:t>预算管理体系</a:t>
            </a:r>
          </a:p>
        </p:txBody>
      </p:sp>
      <p:sp>
        <p:nvSpPr>
          <p:cNvPr id="16" name="文本框 15"/>
          <p:cNvSpPr txBox="1"/>
          <p:nvPr/>
        </p:nvSpPr>
        <p:spPr>
          <a:xfrm>
            <a:off x="655638" y="1125220"/>
            <a:ext cx="7688580" cy="1815882"/>
          </a:xfrm>
          <a:prstGeom prst="rect">
            <a:avLst/>
          </a:prstGeom>
          <a:noFill/>
        </p:spPr>
        <p:txBody>
          <a:bodyPr wrap="square" rtlCol="0">
            <a:spAutoFit/>
          </a:bodyPr>
          <a:lstStyle/>
          <a:p>
            <a:pPr algn="l"/>
            <a:r>
              <a:rPr lang="zh-CN" altLang="en-US" b="1" dirty="0">
                <a:sym typeface="+mn-ea"/>
              </a:rPr>
              <a:t>(二)按照行政隶属关系和经费领拨关系划分</a:t>
            </a:r>
            <a:endParaRPr lang="zh-CN" altLang="en-US" dirty="0">
              <a:sym typeface="+mn-ea"/>
            </a:endParaRPr>
          </a:p>
          <a:p>
            <a:pPr algn="l"/>
            <a:r>
              <a:rPr lang="zh-CN" altLang="en-US" b="1" dirty="0">
                <a:sym typeface="+mn-ea"/>
              </a:rPr>
              <a:t>1. 一级预算单位。</a:t>
            </a:r>
            <a:r>
              <a:rPr lang="zh-CN" altLang="en-US" dirty="0">
                <a:sym typeface="+mn-ea"/>
              </a:rPr>
              <a:t>是指与同级政府财政部门发生预算领拨关系的单位,如一级预算 单位还有下级单位,则该单位又称主管预算单位。</a:t>
            </a:r>
          </a:p>
          <a:p>
            <a:pPr algn="l"/>
            <a:r>
              <a:rPr lang="zh-CN" altLang="en-US" b="1" dirty="0">
                <a:sym typeface="+mn-ea"/>
              </a:rPr>
              <a:t>2. 二级预算单位。</a:t>
            </a:r>
            <a:r>
              <a:rPr lang="zh-CN" altLang="en-US" dirty="0">
                <a:sym typeface="+mn-ea"/>
              </a:rPr>
              <a:t>是指与一级预算单位发生经费领拨关系,下面还有所属预算单位 的单位。 </a:t>
            </a:r>
          </a:p>
          <a:p>
            <a:pPr algn="l"/>
            <a:r>
              <a:rPr lang="zh-CN" altLang="en-US" b="1" dirty="0">
                <a:sym typeface="+mn-ea"/>
              </a:rPr>
              <a:t>3. 基层预算单位。</a:t>
            </a:r>
            <a:r>
              <a:rPr lang="zh-CN" altLang="en-US" dirty="0">
                <a:sym typeface="+mn-ea"/>
              </a:rPr>
              <a:t>是与二级或一级预算单位发生经费领拨关系,下面没有所属预算 单位的单位。</a:t>
            </a:r>
          </a:p>
        </p:txBody>
      </p:sp>
      <p:sp>
        <p:nvSpPr>
          <p:cNvPr id="31" name="标题 3"/>
          <p:cNvSpPr txBox="1">
            <a:spLocks noGrp="1"/>
          </p:cNvSpPr>
          <p:nvPr>
            <p:ph type="title"/>
          </p:nvPr>
        </p:nvSpPr>
        <p:spPr>
          <a:xfrm>
            <a:off x="209550"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spc="600" dirty="0">
                <a:solidFill>
                  <a:schemeClr val="bg1"/>
                </a:solidFill>
                <a:latin typeface="黑体" panose="02010609060101010101" pitchFamily="2" charset="-122"/>
                <a:ea typeface="黑体" panose="02010609060101010101" pitchFamily="2" charset="-122"/>
                <a:cs typeface="+mn-ea"/>
                <a:sym typeface="+mn-lt"/>
              </a:rPr>
              <a:t>三</a:t>
            </a:r>
            <a:r>
              <a:rPr lang="zh-CN" altLang="en-US" sz="2400" spc="600" dirty="0" smtClean="0">
                <a:solidFill>
                  <a:schemeClr val="bg1"/>
                </a:solidFill>
                <a:latin typeface="黑体" panose="02010609060101010101" pitchFamily="2" charset="-122"/>
                <a:ea typeface="黑体" panose="02010609060101010101" pitchFamily="2" charset="-122"/>
                <a:cs typeface="+mn-ea"/>
                <a:sym typeface="+mn-lt"/>
              </a:rPr>
              <a:t>、</a:t>
            </a:r>
            <a:r>
              <a:rPr lang="zh-CN" altLang="en-US" sz="2400" spc="600" dirty="0">
                <a:solidFill>
                  <a:schemeClr val="bg1"/>
                </a:solidFill>
                <a:latin typeface="黑体" panose="02010609060101010101" pitchFamily="2" charset="-122"/>
                <a:ea typeface="黑体" panose="02010609060101010101" pitchFamily="2" charset="-122"/>
                <a:cs typeface="+mn-ea"/>
                <a:sym typeface="+mn-lt"/>
              </a:rPr>
              <a:t>各预算部门与预算单位间的预算管理体系</a:t>
            </a:r>
          </a:p>
        </p:txBody>
      </p:sp>
    </p:spTree>
    <p:extLst>
      <p:ext uri="{BB962C8B-B14F-4D97-AF65-F5344CB8AC3E}">
        <p14:creationId xmlns:p14="http://schemas.microsoft.com/office/powerpoint/2010/main" val="450945424"/>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376555" y="0"/>
            <a:ext cx="824801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二、各级政府间预算管理体系及职权</a:t>
            </a:r>
          </a:p>
        </p:txBody>
      </p:sp>
      <p:sp>
        <p:nvSpPr>
          <p:cNvPr id="16" name="文本框 15"/>
          <p:cNvSpPr txBox="1"/>
          <p:nvPr/>
        </p:nvSpPr>
        <p:spPr>
          <a:xfrm>
            <a:off x="671136" y="1191259"/>
            <a:ext cx="4194175" cy="3046988"/>
          </a:xfrm>
          <a:prstGeom prst="rect">
            <a:avLst/>
          </a:prstGeom>
          <a:noFill/>
        </p:spPr>
        <p:txBody>
          <a:bodyPr wrap="square" rtlCol="0">
            <a:spAutoFit/>
          </a:bodyPr>
          <a:lstStyle/>
          <a:p>
            <a:pPr algn="l"/>
            <a:r>
              <a:rPr lang="zh-CN" altLang="en-US" sz="2400" b="1" dirty="0" smtClean="0">
                <a:sym typeface="+mn-ea"/>
              </a:rPr>
              <a:t>一、政府</a:t>
            </a:r>
            <a:r>
              <a:rPr lang="zh-CN" altLang="en-US" sz="2400" b="1" dirty="0">
                <a:sym typeface="+mn-ea"/>
              </a:rPr>
              <a:t>预算管理体系构成</a:t>
            </a:r>
            <a:r>
              <a:rPr lang="en-US" altLang="zh-CN" sz="2400" b="1" dirty="0">
                <a:sym typeface="+mn-ea"/>
              </a:rPr>
              <a:t>——</a:t>
            </a:r>
            <a:r>
              <a:rPr lang="zh-CN" altLang="en-US" sz="2400" b="1" dirty="0">
                <a:sym typeface="+mn-ea"/>
              </a:rPr>
              <a:t>中央预算及地方预算</a:t>
            </a:r>
            <a:endParaRPr lang="zh-CN" altLang="en-US" sz="2400" dirty="0">
              <a:sym typeface="+mn-ea"/>
            </a:endParaRPr>
          </a:p>
          <a:p>
            <a:pPr algn="l"/>
            <a:r>
              <a:rPr lang="zh-CN" altLang="en-US" dirty="0">
                <a:sym typeface="+mn-ea"/>
              </a:rPr>
              <a:t>根据《宪法》规定，我国目前行政区域划分为：全国分为省、自治区、直辖市；省、自治区分为自治州、县、自治县、市；县、自治县分为乡、民族乡、镇。与之相适应，《预算法》第三条规定：国家实行一级政府一级预算，设立中央，省、自治区、直辖市，设区的市、自治州，县、自治县、不设区的市、市辖区，乡、民族乡、镇五级预算。省、自治区和直辖市预算以下为地方预算。</a:t>
            </a:r>
          </a:p>
        </p:txBody>
      </p:sp>
      <p:graphicFrame>
        <p:nvGraphicFramePr>
          <p:cNvPr id="4" name="图示 3"/>
          <p:cNvGraphicFramePr/>
          <p:nvPr/>
        </p:nvGraphicFramePr>
        <p:xfrm>
          <a:off x="4407535" y="1113155"/>
          <a:ext cx="3714750" cy="3368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 name="标题 3"/>
          <p:cNvSpPr txBox="1">
            <a:spLocks noGrp="1"/>
          </p:cNvSpPr>
          <p:nvPr>
            <p:ph type="title"/>
          </p:nvPr>
        </p:nvSpPr>
        <p:spPr>
          <a:xfrm>
            <a:off x="239395" y="230941"/>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第三节</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政府预算管理体制</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376555" y="0"/>
            <a:ext cx="824801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二、各级政府间预算管理体系及职权</a:t>
            </a:r>
          </a:p>
        </p:txBody>
      </p:sp>
      <p:sp>
        <p:nvSpPr>
          <p:cNvPr id="16" name="文本框 15"/>
          <p:cNvSpPr txBox="1"/>
          <p:nvPr/>
        </p:nvSpPr>
        <p:spPr>
          <a:xfrm>
            <a:off x="540122" y="1047750"/>
            <a:ext cx="8084447" cy="3477875"/>
          </a:xfrm>
          <a:prstGeom prst="rect">
            <a:avLst/>
          </a:prstGeom>
          <a:noFill/>
        </p:spPr>
        <p:txBody>
          <a:bodyPr wrap="square" rtlCol="0">
            <a:spAutoFit/>
          </a:bodyPr>
          <a:lstStyle/>
          <a:p>
            <a:pPr algn="l"/>
            <a:r>
              <a:rPr lang="zh-CN" altLang="en-US" sz="2000" dirty="0" smtClean="0">
                <a:sym typeface="+mn-ea"/>
              </a:rPr>
              <a:t>预算</a:t>
            </a:r>
            <a:r>
              <a:rPr lang="zh-CN" altLang="en-US" sz="2000" dirty="0">
                <a:sym typeface="+mn-ea"/>
              </a:rPr>
              <a:t>管理体制的核心，是如何处理政府间预算资金管理范围及权限的划分，以及相应的责任与利益。预算范围及职责权限的划分的影响要素有：</a:t>
            </a:r>
          </a:p>
          <a:p>
            <a:pPr algn="l"/>
            <a:r>
              <a:rPr lang="zh-CN" altLang="en-US" sz="2000" dirty="0">
                <a:sym typeface="+mn-ea"/>
              </a:rPr>
              <a:t>（1）中央政府与各级地方政府各自应承担的职责，也称事权，具体为政府提供公共产品及公共服务的范围、规模等；</a:t>
            </a:r>
          </a:p>
          <a:p>
            <a:pPr algn="l"/>
            <a:r>
              <a:rPr lang="zh-CN" altLang="en-US" sz="2000" dirty="0">
                <a:sym typeface="+mn-ea"/>
              </a:rPr>
              <a:t>（2）与事权相适应的支出责任，即相应的成本费用在各级政府之间进行合理界定、划分和分摊的依据及标准；</a:t>
            </a:r>
          </a:p>
          <a:p>
            <a:pPr algn="l"/>
            <a:r>
              <a:rPr lang="zh-CN" altLang="en-US" sz="2000" dirty="0">
                <a:sym typeface="+mn-ea"/>
              </a:rPr>
              <a:t>（3）履行政府职能及相应的支出责任所需要的财政收入在各级政府间进行分配的制度及办法；</a:t>
            </a:r>
          </a:p>
          <a:p>
            <a:pPr algn="l"/>
            <a:r>
              <a:rPr lang="zh-CN" altLang="en-US" sz="2000" dirty="0">
                <a:sym typeface="+mn-ea"/>
              </a:rPr>
              <a:t>（4）中央政府或上级地方政府，对地区间的财政能力与财政支出需要之间的纵向不均衡和横向不均衡的协调制度和措施等，也称政府转移支付制度。</a:t>
            </a:r>
          </a:p>
        </p:txBody>
      </p:sp>
      <p:sp>
        <p:nvSpPr>
          <p:cNvPr id="31" name="标题 3"/>
          <p:cNvSpPr txBox="1">
            <a:spLocks noGrp="1"/>
          </p:cNvSpPr>
          <p:nvPr>
            <p:ph type="title"/>
          </p:nvPr>
        </p:nvSpPr>
        <p:spPr>
          <a:xfrm>
            <a:off x="209550"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smtClean="0">
                <a:sym typeface="+mn-ea"/>
              </a:rPr>
              <a:t>（二）预算管理范围及职责</a:t>
            </a:r>
            <a:r>
              <a:rPr lang="zh-CN" altLang="en-US" sz="3200" b="1" dirty="0">
                <a:sym typeface="+mn-ea"/>
              </a:rPr>
              <a:t>权限</a:t>
            </a:r>
            <a:r>
              <a:rPr lang="zh-CN" altLang="en-US" sz="3200" b="1" dirty="0" smtClean="0">
                <a:sym typeface="+mn-ea"/>
              </a:rPr>
              <a:t>划分影响因素</a:t>
            </a:r>
            <a:endParaRPr lang="zh-CN" altLang="en-US" sz="3200" dirty="0"/>
          </a:p>
        </p:txBody>
      </p:sp>
    </p:spTree>
    <p:extLst>
      <p:ext uri="{BB962C8B-B14F-4D97-AF65-F5344CB8AC3E}">
        <p14:creationId xmlns:p14="http://schemas.microsoft.com/office/powerpoint/2010/main" val="2289134920"/>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827405" y="2447925"/>
            <a:ext cx="7346315" cy="621030"/>
          </a:xfrm>
          <a:prstGeom prst="rect">
            <a:avLst/>
          </a:prstGeom>
          <a:noFill/>
        </p:spPr>
        <p:txBody>
          <a:bodyPr wrap="square" lIns="67391" tIns="33696" rIns="67391" bIns="33696" rtlCol="0">
            <a:spAutoFit/>
          </a:bodyPr>
          <a:lstStyle/>
          <a:p>
            <a:r>
              <a:rPr lang="zh-CN" altLang="en-US" sz="3600" dirty="0">
                <a:solidFill>
                  <a:srgbClr val="305480"/>
                </a:solidFill>
                <a:latin typeface="黑体" panose="02010609060101010101" pitchFamily="2" charset="-122"/>
                <a:ea typeface="黑体" panose="02010609060101010101" pitchFamily="2" charset="-122"/>
                <a:cs typeface="+mn-ea"/>
                <a:sym typeface="+mn-lt"/>
              </a:rPr>
              <a:t>第一节  政府预算管理要素及流程</a:t>
            </a: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anose="02010609060101010101" pitchFamily="2" charset="-122"/>
                <a:ea typeface="黑体" panose="02010609060101010101" pitchFamily="2" charset="-122"/>
                <a:cs typeface="+mn-ea"/>
                <a:sym typeface="+mn-lt"/>
              </a:rPr>
              <a:t>1</a:t>
            </a:r>
            <a:endParaRPr lang="zh-CN" alt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4104">
        <p14:pan dir="u"/>
      </p:transition>
    </mc:Choice>
    <mc:Fallback xmlns="">
      <p:transition spd="slow" advTm="4104">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376555" y="0"/>
            <a:ext cx="824801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二、各级政府间预算管理体系及职权</a:t>
            </a:r>
          </a:p>
        </p:txBody>
      </p:sp>
      <p:sp>
        <p:nvSpPr>
          <p:cNvPr id="2" name="Rectangle 1"/>
          <p:cNvSpPr>
            <a:spLocks noChangeArrowheads="1"/>
          </p:cNvSpPr>
          <p:nvPr/>
        </p:nvSpPr>
        <p:spPr bwMode="auto">
          <a:xfrm>
            <a:off x="4456026" y="1223910"/>
            <a:ext cx="659848" cy="656874"/>
          </a:xfrm>
          <a:prstGeom prst="rect">
            <a:avLst/>
          </a:prstGeom>
          <a:solidFill>
            <a:schemeClr val="accent1"/>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Rectangle 17"/>
          <p:cNvSpPr>
            <a:spLocks noChangeArrowheads="1"/>
          </p:cNvSpPr>
          <p:nvPr/>
        </p:nvSpPr>
        <p:spPr bwMode="auto">
          <a:xfrm>
            <a:off x="972778" y="1223910"/>
            <a:ext cx="3528957" cy="656874"/>
          </a:xfrm>
          <a:prstGeom prst="rect">
            <a:avLst/>
          </a:prstGeom>
          <a:solidFill>
            <a:srgbClr val="305480"/>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AutoShape 112"/>
          <p:cNvSpPr/>
          <p:nvPr/>
        </p:nvSpPr>
        <p:spPr bwMode="auto">
          <a:xfrm>
            <a:off x="4661130" y="1387253"/>
            <a:ext cx="328166" cy="326687"/>
          </a:xfrm>
          <a:custGeom>
            <a:avLst/>
            <a:gdLst>
              <a:gd name="T0" fmla="*/ 2147483647 w 21020"/>
              <a:gd name="T1" fmla="*/ 1630360217 h 21600"/>
              <a:gd name="T2" fmla="*/ 2147483647 w 21020"/>
              <a:gd name="T3" fmla="*/ 911037980 h 21600"/>
              <a:gd name="T4" fmla="*/ 2147483647 w 21020"/>
              <a:gd name="T5" fmla="*/ 397774839 h 21600"/>
              <a:gd name="T6" fmla="*/ 2147483647 w 21020"/>
              <a:gd name="T7" fmla="*/ 483492847 h 21600"/>
              <a:gd name="T8" fmla="*/ 2147483647 w 21020"/>
              <a:gd name="T9" fmla="*/ 1425014462 h 21600"/>
              <a:gd name="T10" fmla="*/ 945838468 w 21020"/>
              <a:gd name="T11" fmla="*/ 2147483647 h 21600"/>
              <a:gd name="T12" fmla="*/ 582105311 w 21020"/>
              <a:gd name="T13" fmla="*/ 2147483647 h 21600"/>
              <a:gd name="T14" fmla="*/ 1583725421 w 21020"/>
              <a:gd name="T15" fmla="*/ 2147483647 h 21600"/>
              <a:gd name="T16" fmla="*/ 1650921954 w 21020"/>
              <a:gd name="T17" fmla="*/ 2147483647 h 21600"/>
              <a:gd name="T18" fmla="*/ 547306599 w 21020"/>
              <a:gd name="T19" fmla="*/ 2147483647 h 21600"/>
              <a:gd name="T20" fmla="*/ 262551546 w 21020"/>
              <a:gd name="T21" fmla="*/ 2147483647 h 21600"/>
              <a:gd name="T22" fmla="*/ 414125144 w 21020"/>
              <a:gd name="T23" fmla="*/ 2147483647 h 21600"/>
              <a:gd name="T24" fmla="*/ 1036022114 w 21020"/>
              <a:gd name="T25" fmla="*/ 2147483647 h 21600"/>
              <a:gd name="T26" fmla="*/ 1377362799 w 21020"/>
              <a:gd name="T27" fmla="*/ 2004814784 h 21600"/>
              <a:gd name="T28" fmla="*/ 2012262848 w 21020"/>
              <a:gd name="T29" fmla="*/ 992816732 h 21600"/>
              <a:gd name="T30" fmla="*/ 1377362799 w 21020"/>
              <a:gd name="T31" fmla="*/ 2004814784 h 21600"/>
              <a:gd name="T32" fmla="*/ 1769293740 w 21020"/>
              <a:gd name="T33" fmla="*/ 2147483647 h 21600"/>
              <a:gd name="T34" fmla="*/ 2147483647 w 21020"/>
              <a:gd name="T35" fmla="*/ 908170792 h 21600"/>
              <a:gd name="T36" fmla="*/ 2147483647 w 21020"/>
              <a:gd name="T37" fmla="*/ 1296429219 h 21600"/>
              <a:gd name="T38" fmla="*/ 2103438519 w 21020"/>
              <a:gd name="T39" fmla="*/ 2147483647 h 21600"/>
              <a:gd name="T40" fmla="*/ 2147483647 w 21020"/>
              <a:gd name="T41" fmla="*/ 1417843198 h 21600"/>
              <a:gd name="T42" fmla="*/ 2147483647 w 21020"/>
              <a:gd name="T43" fmla="*/ 2026157361 h 21600"/>
              <a:gd name="T44" fmla="*/ 2104640318 w 21020"/>
              <a:gd name="T45" fmla="*/ 2147483647 h 21600"/>
              <a:gd name="T46" fmla="*/ 2147483647 w 21020"/>
              <a:gd name="T47" fmla="*/ 312231421 h 21600"/>
              <a:gd name="T48" fmla="*/ 2147483647 w 21020"/>
              <a:gd name="T49" fmla="*/ 227044838 h 21600"/>
              <a:gd name="T50" fmla="*/ 1821294554 w 21020"/>
              <a:gd name="T51" fmla="*/ 825310754 h 21600"/>
              <a:gd name="T52" fmla="*/ 1818892309 w 21020"/>
              <a:gd name="T53" fmla="*/ 828718586 h 21600"/>
              <a:gd name="T54" fmla="*/ 328943665 w 21020"/>
              <a:gd name="T55" fmla="*/ 2147483647 h 21600"/>
              <a:gd name="T56" fmla="*/ 0 w 21020"/>
              <a:gd name="T57" fmla="*/ 2147483647 h 21600"/>
              <a:gd name="T58" fmla="*/ 612299157 w 21020"/>
              <a:gd name="T59" fmla="*/ 2147483647 h 21600"/>
              <a:gd name="T60" fmla="*/ 1949671858 w 21020"/>
              <a:gd name="T61" fmla="*/ 2147483647 h 21600"/>
              <a:gd name="T62" fmla="*/ 2147483647 w 21020"/>
              <a:gd name="T63" fmla="*/ 312231421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020"/>
              <a:gd name="T97" fmla="*/ 0 h 21600"/>
              <a:gd name="T98" fmla="*/ 21020 w 2102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37367" tIns="37367" rIns="37367" bIns="37367" anchor="ctr"/>
          <a:lstStyle/>
          <a:p>
            <a:endParaRPr lang="zh-CN" altLang="en-US"/>
          </a:p>
        </p:txBody>
      </p:sp>
      <p:sp>
        <p:nvSpPr>
          <p:cNvPr id="5" name="Rectangle 21"/>
          <p:cNvSpPr>
            <a:spLocks noChangeArrowheads="1"/>
          </p:cNvSpPr>
          <p:nvPr/>
        </p:nvSpPr>
        <p:spPr bwMode="auto">
          <a:xfrm>
            <a:off x="972778" y="2787340"/>
            <a:ext cx="3528957" cy="656874"/>
          </a:xfrm>
          <a:prstGeom prst="rect">
            <a:avLst/>
          </a:prstGeom>
          <a:solidFill>
            <a:srgbClr val="305480"/>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Rectangle 10"/>
          <p:cNvSpPr>
            <a:spLocks noChangeArrowheads="1"/>
          </p:cNvSpPr>
          <p:nvPr/>
        </p:nvSpPr>
        <p:spPr bwMode="auto">
          <a:xfrm>
            <a:off x="4456026" y="2787340"/>
            <a:ext cx="659848" cy="656874"/>
          </a:xfrm>
          <a:prstGeom prst="rect">
            <a:avLst/>
          </a:prstGeom>
          <a:solidFill>
            <a:schemeClr val="accent1"/>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AutoShape 29"/>
          <p:cNvSpPr/>
          <p:nvPr/>
        </p:nvSpPr>
        <p:spPr bwMode="auto">
          <a:xfrm>
            <a:off x="4622453" y="2950684"/>
            <a:ext cx="328166" cy="296352"/>
          </a:xfrm>
          <a:custGeom>
            <a:avLst/>
            <a:gdLst>
              <a:gd name="T0" fmla="*/ 2147483647 w 20595"/>
              <a:gd name="T1" fmla="*/ 279026400 h 20497"/>
              <a:gd name="T2" fmla="*/ 2147483647 w 20595"/>
              <a:gd name="T3" fmla="*/ 279026400 h 20497"/>
              <a:gd name="T4" fmla="*/ 285778924 w 20595"/>
              <a:gd name="T5" fmla="*/ 1805190167 h 20497"/>
              <a:gd name="T6" fmla="*/ 285778924 w 20595"/>
              <a:gd name="T7" fmla="*/ 2147483647 h 20497"/>
              <a:gd name="T8" fmla="*/ 1668003197 w 20595"/>
              <a:gd name="T9" fmla="*/ 2147483647 h 20497"/>
              <a:gd name="T10" fmla="*/ 2147483647 w 20595"/>
              <a:gd name="T11" fmla="*/ 1326970575 h 20497"/>
              <a:gd name="T12" fmla="*/ 2147483647 w 20595"/>
              <a:gd name="T13" fmla="*/ 578418281 h 20497"/>
              <a:gd name="T14" fmla="*/ 2147483647 w 20595"/>
              <a:gd name="T15" fmla="*/ 578418281 h 20497"/>
              <a:gd name="T16" fmla="*/ 1186287021 w 20595"/>
              <a:gd name="T17" fmla="*/ 1739442229 h 20497"/>
              <a:gd name="T18" fmla="*/ 1186287021 w 20595"/>
              <a:gd name="T19" fmla="*/ 1889218000 h 20497"/>
              <a:gd name="T20" fmla="*/ 1383964286 w 20595"/>
              <a:gd name="T21" fmla="*/ 1889218000 h 20497"/>
              <a:gd name="T22" fmla="*/ 2147483647 w 20595"/>
              <a:gd name="T23" fmla="*/ 728034627 h 20497"/>
              <a:gd name="T24" fmla="*/ 2147483647 w 20595"/>
              <a:gd name="T25" fmla="*/ 728034627 h 20497"/>
              <a:gd name="T26" fmla="*/ 2147483647 w 20595"/>
              <a:gd name="T27" fmla="*/ 1177202044 h 20497"/>
              <a:gd name="T28" fmla="*/ 1470537271 w 20595"/>
              <a:gd name="T29" fmla="*/ 2147483647 h 20497"/>
              <a:gd name="T30" fmla="*/ 483235094 w 20595"/>
              <a:gd name="T31" fmla="*/ 2147483647 h 20497"/>
              <a:gd name="T32" fmla="*/ 483235094 w 20595"/>
              <a:gd name="T33" fmla="*/ 1954965939 h 20497"/>
              <a:gd name="T34" fmla="*/ 2147483647 w 20595"/>
              <a:gd name="T35" fmla="*/ 443770101 h 20497"/>
              <a:gd name="T36" fmla="*/ 2147483647 w 20595"/>
              <a:gd name="T37" fmla="*/ 443770101 h 20497"/>
              <a:gd name="T38" fmla="*/ 2147483647 w 20595"/>
              <a:gd name="T39" fmla="*/ 1491568937 h 20497"/>
              <a:gd name="T40" fmla="*/ 2147483647 w 20595"/>
              <a:gd name="T41" fmla="*/ 2147483647 h 20497"/>
              <a:gd name="T42" fmla="*/ 2147483647 w 20595"/>
              <a:gd name="T43" fmla="*/ 2147483647 h 20497"/>
              <a:gd name="T44" fmla="*/ 2147483647 w 20595"/>
              <a:gd name="T45" fmla="*/ 2147483647 h 20497"/>
              <a:gd name="T46" fmla="*/ 2147483647 w 20595"/>
              <a:gd name="T47" fmla="*/ 1626362220 h 20497"/>
              <a:gd name="T48" fmla="*/ 2147483647 w 20595"/>
              <a:gd name="T49" fmla="*/ 279026400 h 204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595"/>
              <a:gd name="T76" fmla="*/ 0 h 20497"/>
              <a:gd name="T77" fmla="*/ 20595 w 20595"/>
              <a:gd name="T78" fmla="*/ 20497 h 2049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37367" tIns="37367" rIns="37367" bIns="37367" anchor="ctr"/>
          <a:lstStyle/>
          <a:p>
            <a:endParaRPr lang="zh-CN" altLang="en-US"/>
          </a:p>
        </p:txBody>
      </p:sp>
      <p:sp>
        <p:nvSpPr>
          <p:cNvPr id="8" name="Rectangle 19"/>
          <p:cNvSpPr>
            <a:spLocks noChangeArrowheads="1"/>
          </p:cNvSpPr>
          <p:nvPr/>
        </p:nvSpPr>
        <p:spPr bwMode="auto">
          <a:xfrm>
            <a:off x="4411489" y="2039461"/>
            <a:ext cx="3528957" cy="656874"/>
          </a:xfrm>
          <a:prstGeom prst="rect">
            <a:avLst/>
          </a:prstGeom>
          <a:solidFill>
            <a:srgbClr val="305480"/>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Rectangle 9"/>
          <p:cNvSpPr>
            <a:spLocks noChangeArrowheads="1"/>
          </p:cNvSpPr>
          <p:nvPr/>
        </p:nvSpPr>
        <p:spPr bwMode="auto">
          <a:xfrm>
            <a:off x="3772738" y="2039461"/>
            <a:ext cx="661020" cy="656874"/>
          </a:xfrm>
          <a:prstGeom prst="rect">
            <a:avLst/>
          </a:prstGeom>
          <a:solidFill>
            <a:schemeClr val="accent1"/>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AutoShape 59"/>
          <p:cNvSpPr/>
          <p:nvPr/>
        </p:nvSpPr>
        <p:spPr bwMode="auto">
          <a:xfrm>
            <a:off x="3936821" y="2201637"/>
            <a:ext cx="328166" cy="326687"/>
          </a:xfrm>
          <a:custGeom>
            <a:avLst/>
            <a:gdLst>
              <a:gd name="T0" fmla="*/ 2147483647 w 21543"/>
              <a:gd name="T1" fmla="*/ 2147483647 h 21600"/>
              <a:gd name="T2" fmla="*/ 2034640023 w 21543"/>
              <a:gd name="T3" fmla="*/ 2147483647 h 21600"/>
              <a:gd name="T4" fmla="*/ 1958517254 w 21543"/>
              <a:gd name="T5" fmla="*/ 2147483647 h 21600"/>
              <a:gd name="T6" fmla="*/ 2147483647 w 21543"/>
              <a:gd name="T7" fmla="*/ 688114891 h 21600"/>
              <a:gd name="T8" fmla="*/ 2147483647 w 21543"/>
              <a:gd name="T9" fmla="*/ 2147483647 h 21600"/>
              <a:gd name="T10" fmla="*/ 1243150277 w 21543"/>
              <a:gd name="T11" fmla="*/ 2147483647 h 21600"/>
              <a:gd name="T12" fmla="*/ 1242245059 w 21543"/>
              <a:gd name="T13" fmla="*/ 2147483647 h 21600"/>
              <a:gd name="T14" fmla="*/ 2147483647 w 21543"/>
              <a:gd name="T15" fmla="*/ 457671687 h 21600"/>
              <a:gd name="T16" fmla="*/ 1583164365 w 21543"/>
              <a:gd name="T17" fmla="*/ 2147483647 h 21600"/>
              <a:gd name="T18" fmla="*/ 1243150277 w 21543"/>
              <a:gd name="T19" fmla="*/ 2147483647 h 21600"/>
              <a:gd name="T20" fmla="*/ 382608327 w 21543"/>
              <a:gd name="T21" fmla="*/ 2147483647 h 21600"/>
              <a:gd name="T22" fmla="*/ 2147483647 w 21543"/>
              <a:gd name="T23" fmla="*/ 644715902 h 21600"/>
              <a:gd name="T24" fmla="*/ 1154343240 w 21543"/>
              <a:gd name="T25" fmla="*/ 2147483647 h 21600"/>
              <a:gd name="T26" fmla="*/ 1121894732 w 21543"/>
              <a:gd name="T27" fmla="*/ 2147483647 h 21600"/>
              <a:gd name="T28" fmla="*/ 382608327 w 21543"/>
              <a:gd name="T29" fmla="*/ 2147483647 h 21600"/>
              <a:gd name="T30" fmla="*/ 2147483647 w 21543"/>
              <a:gd name="T31" fmla="*/ 19372646 h 21600"/>
              <a:gd name="T32" fmla="*/ 2147483647 w 21543"/>
              <a:gd name="T33" fmla="*/ 0 h 21600"/>
              <a:gd name="T34" fmla="*/ 2147483647 w 21543"/>
              <a:gd name="T35" fmla="*/ 20261543 h 21600"/>
              <a:gd name="T36" fmla="*/ 54189055 w 21543"/>
              <a:gd name="T37" fmla="*/ 2147483647 h 21600"/>
              <a:gd name="T38" fmla="*/ 544509 w 21543"/>
              <a:gd name="T39" fmla="*/ 2147483647 h 21600"/>
              <a:gd name="T40" fmla="*/ 76483127 w 21543"/>
              <a:gd name="T41" fmla="*/ 2147483647 h 21600"/>
              <a:gd name="T42" fmla="*/ 1031093708 w 21543"/>
              <a:gd name="T43" fmla="*/ 2147483647 h 21600"/>
              <a:gd name="T44" fmla="*/ 1480030334 w 21543"/>
              <a:gd name="T45" fmla="*/ 2147483647 h 21600"/>
              <a:gd name="T46" fmla="*/ 1584614298 w 21543"/>
              <a:gd name="T47" fmla="*/ 2147483647 h 21600"/>
              <a:gd name="T48" fmla="*/ 1586064230 w 21543"/>
              <a:gd name="T49" fmla="*/ 2147483647 h 21600"/>
              <a:gd name="T50" fmla="*/ 1690637630 w 21543"/>
              <a:gd name="T51" fmla="*/ 2147483647 h 21600"/>
              <a:gd name="T52" fmla="*/ 1944015289 w 21543"/>
              <a:gd name="T53" fmla="*/ 2147483647 h 21600"/>
              <a:gd name="T54" fmla="*/ 2147483647 w 21543"/>
              <a:gd name="T55" fmla="*/ 2147483647 h 21600"/>
              <a:gd name="T56" fmla="*/ 2147483647 w 21543"/>
              <a:gd name="T57" fmla="*/ 2147483647 h 21600"/>
              <a:gd name="T58" fmla="*/ 2147483647 w 21543"/>
              <a:gd name="T59" fmla="*/ 2147483647 h 21600"/>
              <a:gd name="T60" fmla="*/ 2147483647 w 21543"/>
              <a:gd name="T61" fmla="*/ 2147483647 h 21600"/>
              <a:gd name="T62" fmla="*/ 2147483647 w 21543"/>
              <a:gd name="T63" fmla="*/ 140777585 h 21600"/>
              <a:gd name="T64" fmla="*/ 2147483647 w 21543"/>
              <a:gd name="T65" fmla="*/ 19372646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43"/>
              <a:gd name="T100" fmla="*/ 0 h 21600"/>
              <a:gd name="T101" fmla="*/ 21543 w 21543"/>
              <a:gd name="T102" fmla="*/ 21600 h 216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37367" tIns="37367" rIns="37367" bIns="37367" anchor="ctr"/>
          <a:lstStyle/>
          <a:p>
            <a:endParaRPr lang="zh-CN" altLang="en-US"/>
          </a:p>
        </p:txBody>
      </p:sp>
      <p:sp>
        <p:nvSpPr>
          <p:cNvPr id="11" name="Rectangle 20"/>
          <p:cNvSpPr>
            <a:spLocks noChangeArrowheads="1"/>
          </p:cNvSpPr>
          <p:nvPr/>
        </p:nvSpPr>
        <p:spPr bwMode="auto">
          <a:xfrm>
            <a:off x="4411489" y="3604057"/>
            <a:ext cx="3528957" cy="656874"/>
          </a:xfrm>
          <a:prstGeom prst="rect">
            <a:avLst/>
          </a:prstGeom>
          <a:solidFill>
            <a:srgbClr val="305480"/>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Rectangle 11"/>
          <p:cNvSpPr>
            <a:spLocks noChangeArrowheads="1"/>
          </p:cNvSpPr>
          <p:nvPr/>
        </p:nvSpPr>
        <p:spPr bwMode="auto">
          <a:xfrm>
            <a:off x="3772738" y="3604057"/>
            <a:ext cx="661020" cy="656874"/>
          </a:xfrm>
          <a:prstGeom prst="rect">
            <a:avLst/>
          </a:prstGeom>
          <a:solidFill>
            <a:schemeClr val="accent1"/>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Group 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368" y="3808236"/>
            <a:ext cx="314102" cy="23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63"/>
          <p:cNvSpPr>
            <a:spLocks noChangeArrowheads="1"/>
          </p:cNvSpPr>
          <p:nvPr/>
        </p:nvSpPr>
        <p:spPr bwMode="auto">
          <a:xfrm>
            <a:off x="5272925" y="1223738"/>
            <a:ext cx="2667521"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895985" eaLnBrk="1" hangingPunct="1">
              <a:lnSpc>
                <a:spcPct val="120000"/>
              </a:lnSpc>
              <a:spcBef>
                <a:spcPct val="20000"/>
              </a:spcBef>
            </a:pPr>
            <a:r>
              <a:rPr lang="zh-CN" altLang="en-US" sz="1000">
                <a:solidFill>
                  <a:srgbClr val="445469"/>
                </a:solidFill>
                <a:latin typeface="Arial" panose="020B0604020202020204" pitchFamily="34" charset="0"/>
                <a:ea typeface="微软雅黑" panose="020B0503020204020204" pitchFamily="34" charset="-122"/>
                <a:sym typeface="Arial" panose="020B0604020202020204" pitchFamily="34" charset="0"/>
              </a:rPr>
              <a:t>即在处理政府间预算收支范围划分时，既要保证中央政府的适度集权与宏观调控能力，还要兼顾地方政府的分权和自主管理能力，实现二者之间的平衡与协调。</a:t>
            </a:r>
          </a:p>
        </p:txBody>
      </p:sp>
      <p:sp>
        <p:nvSpPr>
          <p:cNvPr id="18" name="矩形 64"/>
          <p:cNvSpPr>
            <a:spLocks noChangeArrowheads="1"/>
          </p:cNvSpPr>
          <p:nvPr/>
        </p:nvSpPr>
        <p:spPr bwMode="auto">
          <a:xfrm>
            <a:off x="5272925" y="2860844"/>
            <a:ext cx="2667521"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895985" eaLnBrk="1" hangingPunct="1">
              <a:lnSpc>
                <a:spcPct val="120000"/>
              </a:lnSpc>
              <a:spcBef>
                <a:spcPct val="20000"/>
              </a:spcBef>
            </a:pPr>
            <a:r>
              <a:rPr lang="zh-CN" altLang="en-US" sz="1000">
                <a:solidFill>
                  <a:srgbClr val="445469"/>
                </a:solidFill>
                <a:latin typeface="Arial" panose="020B0604020202020204" pitchFamily="34" charset="0"/>
                <a:ea typeface="微软雅黑" panose="020B0503020204020204" pitchFamily="34" charset="-122"/>
                <a:sym typeface="Arial" panose="020B0604020202020204" pitchFamily="34" charset="0"/>
              </a:rPr>
              <a:t>即由于信息不对称，地方政府获取和处理信息的成本比中央政府低，因此，地方政府提供更符合居民偏好的区域性公共产品及服务品。</a:t>
            </a:r>
          </a:p>
        </p:txBody>
      </p:sp>
      <p:sp>
        <p:nvSpPr>
          <p:cNvPr id="19" name="矩形 65"/>
          <p:cNvSpPr>
            <a:spLocks noChangeArrowheads="1"/>
          </p:cNvSpPr>
          <p:nvPr/>
        </p:nvSpPr>
        <p:spPr bwMode="auto">
          <a:xfrm>
            <a:off x="1020831" y="2090796"/>
            <a:ext cx="2667521"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895985" eaLnBrk="1" hangingPunct="1">
              <a:lnSpc>
                <a:spcPct val="120000"/>
              </a:lnSpc>
              <a:spcBef>
                <a:spcPct val="20000"/>
              </a:spcBef>
            </a:pPr>
            <a:r>
              <a:rPr lang="zh-CN" altLang="en-US" sz="1000">
                <a:solidFill>
                  <a:srgbClr val="445469"/>
                </a:solidFill>
                <a:latin typeface="Arial" panose="020B0604020202020204" pitchFamily="34" charset="0"/>
                <a:ea typeface="微软雅黑" panose="020B0503020204020204" pitchFamily="34" charset="-122"/>
                <a:sym typeface="Arial" panose="020B0604020202020204" pitchFamily="34" charset="0"/>
              </a:rPr>
              <a:t>即在多层级政府条件下，必须合理划分各级政府职能，尽量避免局部利益和整体利益的冲突。</a:t>
            </a:r>
            <a:endParaRPr lang="en-US" altLang="zh-CN" sz="10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66"/>
          <p:cNvSpPr>
            <a:spLocks noChangeArrowheads="1"/>
          </p:cNvSpPr>
          <p:nvPr/>
        </p:nvSpPr>
        <p:spPr bwMode="auto">
          <a:xfrm>
            <a:off x="1020831" y="3661227"/>
            <a:ext cx="2667521"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895985" eaLnBrk="1" hangingPunct="1">
              <a:lnSpc>
                <a:spcPct val="120000"/>
              </a:lnSpc>
              <a:spcBef>
                <a:spcPct val="20000"/>
              </a:spcBef>
            </a:pPr>
            <a:r>
              <a:rPr lang="zh-CN" altLang="en-US" sz="1000">
                <a:solidFill>
                  <a:srgbClr val="445469"/>
                </a:solidFill>
                <a:latin typeface="Arial" panose="020B0604020202020204" pitchFamily="34" charset="0"/>
                <a:ea typeface="微软雅黑" panose="020B0503020204020204" pitchFamily="34" charset="-122"/>
                <a:sym typeface="Arial" panose="020B0604020202020204" pitchFamily="34" charset="0"/>
              </a:rPr>
              <a:t>即在政府间事权划分上，要设计一种体制，使所有的参与人（中央政府和地方政府）即使按照自己的利益去运作，也能实现整体利益最大化。</a:t>
            </a:r>
            <a:endParaRPr lang="en-US" altLang="zh-CN" sz="10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13"/>
          <p:cNvSpPr txBox="1">
            <a:spLocks noChangeArrowheads="1"/>
          </p:cNvSpPr>
          <p:nvPr/>
        </p:nvSpPr>
        <p:spPr bwMode="auto">
          <a:xfrm>
            <a:off x="1083945" y="1446530"/>
            <a:ext cx="3292475"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zh-CN" altLang="en-US" sz="1500" b="1">
                <a:solidFill>
                  <a:schemeClr val="bg1"/>
                </a:solidFill>
                <a:latin typeface="Arial" panose="020B0604020202020204" pitchFamily="34" charset="0"/>
                <a:ea typeface="微软雅黑" panose="020B0503020204020204" pitchFamily="34" charset="-122"/>
                <a:sym typeface="Arial" panose="020B0604020202020204" pitchFamily="34" charset="0"/>
              </a:rPr>
              <a:t>中央宏观调控和地方自主相结合的原则</a:t>
            </a:r>
            <a:endParaRPr lang="en-US" altLang="zh-CN" sz="15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13"/>
          <p:cNvSpPr txBox="1">
            <a:spLocks noChangeArrowheads="1"/>
          </p:cNvSpPr>
          <p:nvPr/>
        </p:nvSpPr>
        <p:spPr bwMode="auto">
          <a:xfrm>
            <a:off x="4487671" y="2261141"/>
            <a:ext cx="1257579"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zh-CN" altLang="en-US" sz="1500" b="1">
                <a:solidFill>
                  <a:schemeClr val="bg1"/>
                </a:solidFill>
                <a:latin typeface="Arial" panose="020B0604020202020204" pitchFamily="34" charset="0"/>
                <a:ea typeface="微软雅黑" panose="020B0503020204020204" pitchFamily="34" charset="-122"/>
                <a:sym typeface="Arial" panose="020B0604020202020204" pitchFamily="34" charset="0"/>
              </a:rPr>
              <a:t>外部性原则</a:t>
            </a:r>
          </a:p>
        </p:txBody>
      </p:sp>
      <p:sp>
        <p:nvSpPr>
          <p:cNvPr id="23" name="TextBox 13"/>
          <p:cNvSpPr txBox="1">
            <a:spLocks noChangeArrowheads="1"/>
          </p:cNvSpPr>
          <p:nvPr/>
        </p:nvSpPr>
        <p:spPr bwMode="auto">
          <a:xfrm>
            <a:off x="2965215" y="3017188"/>
            <a:ext cx="1257579"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zh-CN" altLang="en-US" sz="1500" b="1">
                <a:solidFill>
                  <a:schemeClr val="bg1"/>
                </a:solidFill>
                <a:latin typeface="Arial" panose="020B0604020202020204" pitchFamily="34" charset="0"/>
                <a:ea typeface="微软雅黑" panose="020B0503020204020204" pitchFamily="34" charset="-122"/>
                <a:sym typeface="Arial" panose="020B0604020202020204" pitchFamily="34" charset="0"/>
              </a:rPr>
              <a:t>效率性原则</a:t>
            </a:r>
          </a:p>
        </p:txBody>
      </p:sp>
      <p:sp>
        <p:nvSpPr>
          <p:cNvPr id="24" name="TextBox 13"/>
          <p:cNvSpPr txBox="1">
            <a:spLocks noChangeArrowheads="1"/>
          </p:cNvSpPr>
          <p:nvPr/>
        </p:nvSpPr>
        <p:spPr bwMode="auto">
          <a:xfrm>
            <a:off x="4583777" y="3857240"/>
            <a:ext cx="1257579"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zh-CN" altLang="en-US" sz="1500" b="1">
                <a:solidFill>
                  <a:schemeClr val="bg1"/>
                </a:solidFill>
                <a:latin typeface="Arial" panose="020B0604020202020204" pitchFamily="34" charset="0"/>
                <a:ea typeface="微软雅黑" panose="020B0503020204020204" pitchFamily="34" charset="-122"/>
                <a:sym typeface="Arial" panose="020B0604020202020204" pitchFamily="34" charset="0"/>
              </a:rPr>
              <a:t>激励相容原则</a:t>
            </a:r>
            <a:endParaRPr lang="en-US" altLang="zh-CN" sz="15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标题 3"/>
          <p:cNvSpPr txBox="1">
            <a:spLocks noGrp="1"/>
          </p:cNvSpPr>
          <p:nvPr>
            <p:ph type="title"/>
          </p:nvPr>
        </p:nvSpPr>
        <p:spPr>
          <a:xfrm>
            <a:off x="209550"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2800" spc="600" dirty="0">
                <a:solidFill>
                  <a:schemeClr val="bg1"/>
                </a:solidFill>
                <a:latin typeface="黑体" panose="02010609060101010101" pitchFamily="2" charset="-122"/>
                <a:ea typeface="黑体" panose="02010609060101010101" pitchFamily="2" charset="-122"/>
                <a:cs typeface="+mn-ea"/>
                <a:sym typeface="+mn-lt"/>
              </a:rPr>
              <a:t>二、事权及支出责任划分原则及</a:t>
            </a:r>
            <a:r>
              <a:rPr lang="zh-CN" altLang="en-US" sz="2800" spc="600" dirty="0" smtClean="0">
                <a:solidFill>
                  <a:schemeClr val="bg1"/>
                </a:solidFill>
                <a:latin typeface="黑体" panose="02010609060101010101" pitchFamily="2" charset="-122"/>
                <a:ea typeface="黑体" panose="02010609060101010101" pitchFamily="2" charset="-122"/>
                <a:cs typeface="+mn-ea"/>
                <a:sym typeface="+mn-lt"/>
              </a:rPr>
              <a:t>影响因素</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376555" y="0"/>
            <a:ext cx="824801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二、各级政府间预算管理体系及职权</a:t>
            </a:r>
          </a:p>
        </p:txBody>
      </p:sp>
      <p:sp>
        <p:nvSpPr>
          <p:cNvPr id="2" name="任意多边形: 形状 15"/>
          <p:cNvSpPr/>
          <p:nvPr>
            <p:custDataLst>
              <p:tags r:id="rId1"/>
            </p:custDataLst>
          </p:nvPr>
        </p:nvSpPr>
        <p:spPr bwMode="auto">
          <a:xfrm>
            <a:off x="3239770" y="1262380"/>
            <a:ext cx="2026920" cy="1768475"/>
          </a:xfrm>
          <a:custGeom>
            <a:avLst/>
            <a:gdLst>
              <a:gd name="connsiteX0" fmla="*/ 1450258 w 2900516"/>
              <a:gd name="connsiteY0" fmla="*/ 0 h 2500445"/>
              <a:gd name="connsiteX1" fmla="*/ 1462409 w 2900516"/>
              <a:gd name="connsiteY1" fmla="*/ 20949 h 2500445"/>
              <a:gd name="connsiteX2" fmla="*/ 1462116 w 2900516"/>
              <a:gd name="connsiteY2" fmla="*/ 31519 h 2500445"/>
              <a:gd name="connsiteX3" fmla="*/ 1907074 w 2900516"/>
              <a:gd name="connsiteY3" fmla="*/ 1410810 h 2500445"/>
              <a:gd name="connsiteX4" fmla="*/ 2887063 w 2900516"/>
              <a:gd name="connsiteY4" fmla="*/ 2478543 h 2500445"/>
              <a:gd name="connsiteX5" fmla="*/ 2888147 w 2900516"/>
              <a:gd name="connsiteY5" fmla="*/ 2479119 h 2500445"/>
              <a:gd name="connsiteX6" fmla="*/ 2900516 w 2900516"/>
              <a:gd name="connsiteY6" fmla="*/ 2500445 h 2500445"/>
              <a:gd name="connsiteX7" fmla="*/ 2887416 w 2900516"/>
              <a:gd name="connsiteY7" fmla="*/ 2500445 h 2500445"/>
              <a:gd name="connsiteX8" fmla="*/ 2866097 w 2900516"/>
              <a:gd name="connsiteY8" fmla="*/ 2487227 h 2500445"/>
              <a:gd name="connsiteX9" fmla="*/ 1450258 w 2900516"/>
              <a:gd name="connsiteY9" fmla="*/ 2177660 h 2500445"/>
              <a:gd name="connsiteX10" fmla="*/ 34420 w 2900516"/>
              <a:gd name="connsiteY10" fmla="*/ 2487227 h 2500445"/>
              <a:gd name="connsiteX11" fmla="*/ 13101 w 2900516"/>
              <a:gd name="connsiteY11" fmla="*/ 2500445 h 2500445"/>
              <a:gd name="connsiteX12" fmla="*/ 0 w 2900516"/>
              <a:gd name="connsiteY12" fmla="*/ 2500445 h 2500445"/>
              <a:gd name="connsiteX13" fmla="*/ 3549 w 2900516"/>
              <a:gd name="connsiteY13" fmla="*/ 2494327 h 2500445"/>
              <a:gd name="connsiteX14" fmla="*/ 14749 w 2900516"/>
              <a:gd name="connsiteY14" fmla="*/ 2488375 h 2500445"/>
              <a:gd name="connsiteX15" fmla="*/ 994738 w 2900516"/>
              <a:gd name="connsiteY15" fmla="*/ 1420642 h 2500445"/>
              <a:gd name="connsiteX16" fmla="*/ 1439696 w 2900516"/>
              <a:gd name="connsiteY16" fmla="*/ 41351 h 2500445"/>
              <a:gd name="connsiteX17" fmla="*/ 1439084 w 2900516"/>
              <a:gd name="connsiteY17" fmla="*/ 19266 h 2500445"/>
              <a:gd name="connsiteX0-1" fmla="*/ 1450258 w 2900516"/>
              <a:gd name="connsiteY0-2" fmla="*/ 0 h 2529941"/>
              <a:gd name="connsiteX1-3" fmla="*/ 1462409 w 2900516"/>
              <a:gd name="connsiteY1-4" fmla="*/ 50445 h 2529941"/>
              <a:gd name="connsiteX2-5" fmla="*/ 1462116 w 2900516"/>
              <a:gd name="connsiteY2-6" fmla="*/ 61015 h 2529941"/>
              <a:gd name="connsiteX3-7" fmla="*/ 1907074 w 2900516"/>
              <a:gd name="connsiteY3-8" fmla="*/ 1440306 h 2529941"/>
              <a:gd name="connsiteX4-9" fmla="*/ 2887063 w 2900516"/>
              <a:gd name="connsiteY4-10" fmla="*/ 2508039 h 2529941"/>
              <a:gd name="connsiteX5-11" fmla="*/ 2888147 w 2900516"/>
              <a:gd name="connsiteY5-12" fmla="*/ 2508615 h 2529941"/>
              <a:gd name="connsiteX6-13" fmla="*/ 2900516 w 2900516"/>
              <a:gd name="connsiteY6-14" fmla="*/ 2529941 h 2529941"/>
              <a:gd name="connsiteX7-15" fmla="*/ 2887416 w 2900516"/>
              <a:gd name="connsiteY7-16" fmla="*/ 2529941 h 2529941"/>
              <a:gd name="connsiteX8-17" fmla="*/ 2866097 w 2900516"/>
              <a:gd name="connsiteY8-18" fmla="*/ 2516723 h 2529941"/>
              <a:gd name="connsiteX9-19" fmla="*/ 1450258 w 2900516"/>
              <a:gd name="connsiteY9-20" fmla="*/ 2207156 h 2529941"/>
              <a:gd name="connsiteX10-21" fmla="*/ 34420 w 2900516"/>
              <a:gd name="connsiteY10-22" fmla="*/ 2516723 h 2529941"/>
              <a:gd name="connsiteX11-23" fmla="*/ 13101 w 2900516"/>
              <a:gd name="connsiteY11-24" fmla="*/ 2529941 h 2529941"/>
              <a:gd name="connsiteX12-25" fmla="*/ 0 w 2900516"/>
              <a:gd name="connsiteY12-26" fmla="*/ 2529941 h 2529941"/>
              <a:gd name="connsiteX13-27" fmla="*/ 3549 w 2900516"/>
              <a:gd name="connsiteY13-28" fmla="*/ 2523823 h 2529941"/>
              <a:gd name="connsiteX14-29" fmla="*/ 14749 w 2900516"/>
              <a:gd name="connsiteY14-30" fmla="*/ 2517871 h 2529941"/>
              <a:gd name="connsiteX15-31" fmla="*/ 994738 w 2900516"/>
              <a:gd name="connsiteY15-32" fmla="*/ 1450138 h 2529941"/>
              <a:gd name="connsiteX16-33" fmla="*/ 1439696 w 2900516"/>
              <a:gd name="connsiteY16-34" fmla="*/ 70847 h 2529941"/>
              <a:gd name="connsiteX17-35" fmla="*/ 1439084 w 2900516"/>
              <a:gd name="connsiteY17-36" fmla="*/ 48762 h 2529941"/>
              <a:gd name="connsiteX18" fmla="*/ 1450258 w 2900516"/>
              <a:gd name="connsiteY18" fmla="*/ 0 h 2529941"/>
              <a:gd name="connsiteX0-1-1" fmla="*/ 1450258 w 2900516"/>
              <a:gd name="connsiteY0-2-2" fmla="*/ 0 h 2529941"/>
              <a:gd name="connsiteX1-3-3" fmla="*/ 1462409 w 2900516"/>
              <a:gd name="connsiteY1-4-4" fmla="*/ 50445 h 2529941"/>
              <a:gd name="connsiteX2-5-5" fmla="*/ 1462116 w 2900516"/>
              <a:gd name="connsiteY2-6-6" fmla="*/ 61015 h 2529941"/>
              <a:gd name="connsiteX3-7-7" fmla="*/ 1907074 w 2900516"/>
              <a:gd name="connsiteY3-8-8" fmla="*/ 1440306 h 2529941"/>
              <a:gd name="connsiteX4-9-9" fmla="*/ 2887063 w 2900516"/>
              <a:gd name="connsiteY4-10-10" fmla="*/ 2508039 h 2529941"/>
              <a:gd name="connsiteX5-11-11" fmla="*/ 2888147 w 2900516"/>
              <a:gd name="connsiteY5-12-12" fmla="*/ 2508615 h 2529941"/>
              <a:gd name="connsiteX6-13-13" fmla="*/ 2900516 w 2900516"/>
              <a:gd name="connsiteY6-14-14" fmla="*/ 2529941 h 2529941"/>
              <a:gd name="connsiteX7-15-15" fmla="*/ 2887416 w 2900516"/>
              <a:gd name="connsiteY7-16-16" fmla="*/ 2529941 h 2529941"/>
              <a:gd name="connsiteX8-17-17" fmla="*/ 2866097 w 2900516"/>
              <a:gd name="connsiteY8-18-18" fmla="*/ 2516723 h 2529941"/>
              <a:gd name="connsiteX9-19-19" fmla="*/ 1450258 w 2900516"/>
              <a:gd name="connsiteY9-20-20" fmla="*/ 2207156 h 2529941"/>
              <a:gd name="connsiteX10-21-21" fmla="*/ 34420 w 2900516"/>
              <a:gd name="connsiteY10-22-22" fmla="*/ 2516723 h 2529941"/>
              <a:gd name="connsiteX11-23-23" fmla="*/ 13101 w 2900516"/>
              <a:gd name="connsiteY11-24-24" fmla="*/ 2529941 h 2529941"/>
              <a:gd name="connsiteX12-25-25" fmla="*/ 0 w 2900516"/>
              <a:gd name="connsiteY12-26-26" fmla="*/ 2529941 h 2529941"/>
              <a:gd name="connsiteX13-27-27" fmla="*/ 3549 w 2900516"/>
              <a:gd name="connsiteY13-28-28" fmla="*/ 2523823 h 2529941"/>
              <a:gd name="connsiteX14-29-29" fmla="*/ 14749 w 2900516"/>
              <a:gd name="connsiteY14-30-30" fmla="*/ 2517871 h 2529941"/>
              <a:gd name="connsiteX15-31-31" fmla="*/ 1086178 w 2900516"/>
              <a:gd name="connsiteY15-32-32" fmla="*/ 1505002 h 2529941"/>
              <a:gd name="connsiteX16-33-33" fmla="*/ 1439696 w 2900516"/>
              <a:gd name="connsiteY16-34-34" fmla="*/ 70847 h 2529941"/>
              <a:gd name="connsiteX17-35-35" fmla="*/ 1439084 w 2900516"/>
              <a:gd name="connsiteY17-36-36" fmla="*/ 48762 h 2529941"/>
              <a:gd name="connsiteX18-37" fmla="*/ 1450258 w 2900516"/>
              <a:gd name="connsiteY18-38" fmla="*/ 0 h 2529941"/>
              <a:gd name="connsiteX0-39" fmla="*/ 1450258 w 2900516"/>
              <a:gd name="connsiteY0-40" fmla="*/ 0 h 2529941"/>
              <a:gd name="connsiteX1-41" fmla="*/ 1462409 w 2900516"/>
              <a:gd name="connsiteY1-42" fmla="*/ 50445 h 2529941"/>
              <a:gd name="connsiteX2-43" fmla="*/ 1462116 w 2900516"/>
              <a:gd name="connsiteY2-44" fmla="*/ 61015 h 2529941"/>
              <a:gd name="connsiteX3-45" fmla="*/ 1833922 w 2900516"/>
              <a:gd name="connsiteY3-46" fmla="*/ 1504314 h 2529941"/>
              <a:gd name="connsiteX4-47" fmla="*/ 2887063 w 2900516"/>
              <a:gd name="connsiteY4-48" fmla="*/ 2508039 h 2529941"/>
              <a:gd name="connsiteX5-49" fmla="*/ 2888147 w 2900516"/>
              <a:gd name="connsiteY5-50" fmla="*/ 2508615 h 2529941"/>
              <a:gd name="connsiteX6-51" fmla="*/ 2900516 w 2900516"/>
              <a:gd name="connsiteY6-52" fmla="*/ 2529941 h 2529941"/>
              <a:gd name="connsiteX7-53" fmla="*/ 2887416 w 2900516"/>
              <a:gd name="connsiteY7-54" fmla="*/ 2529941 h 2529941"/>
              <a:gd name="connsiteX8-55" fmla="*/ 2866097 w 2900516"/>
              <a:gd name="connsiteY8-56" fmla="*/ 2516723 h 2529941"/>
              <a:gd name="connsiteX9-57" fmla="*/ 1450258 w 2900516"/>
              <a:gd name="connsiteY9-58" fmla="*/ 2207156 h 2529941"/>
              <a:gd name="connsiteX10-59" fmla="*/ 34420 w 2900516"/>
              <a:gd name="connsiteY10-60" fmla="*/ 2516723 h 2529941"/>
              <a:gd name="connsiteX11-61" fmla="*/ 13101 w 2900516"/>
              <a:gd name="connsiteY11-62" fmla="*/ 2529941 h 2529941"/>
              <a:gd name="connsiteX12-63" fmla="*/ 0 w 2900516"/>
              <a:gd name="connsiteY12-64" fmla="*/ 2529941 h 2529941"/>
              <a:gd name="connsiteX13-65" fmla="*/ 3549 w 2900516"/>
              <a:gd name="connsiteY13-66" fmla="*/ 2523823 h 2529941"/>
              <a:gd name="connsiteX14-67" fmla="*/ 14749 w 2900516"/>
              <a:gd name="connsiteY14-68" fmla="*/ 2517871 h 2529941"/>
              <a:gd name="connsiteX15-69" fmla="*/ 1086178 w 2900516"/>
              <a:gd name="connsiteY15-70" fmla="*/ 1505002 h 2529941"/>
              <a:gd name="connsiteX16-71" fmla="*/ 1439696 w 2900516"/>
              <a:gd name="connsiteY16-72" fmla="*/ 70847 h 2529941"/>
              <a:gd name="connsiteX17-73" fmla="*/ 1439084 w 2900516"/>
              <a:gd name="connsiteY17-74" fmla="*/ 48762 h 2529941"/>
              <a:gd name="connsiteX18-75" fmla="*/ 1450258 w 2900516"/>
              <a:gd name="connsiteY18-76" fmla="*/ 0 h 2529941"/>
              <a:gd name="connsiteX0-77" fmla="*/ 1450258 w 2900516"/>
              <a:gd name="connsiteY0-78" fmla="*/ 0 h 2529941"/>
              <a:gd name="connsiteX1-79" fmla="*/ 1462409 w 2900516"/>
              <a:gd name="connsiteY1-80" fmla="*/ 50445 h 2529941"/>
              <a:gd name="connsiteX2-81" fmla="*/ 1462116 w 2900516"/>
              <a:gd name="connsiteY2-82" fmla="*/ 61015 h 2529941"/>
              <a:gd name="connsiteX3-83" fmla="*/ 1833922 w 2900516"/>
              <a:gd name="connsiteY3-84" fmla="*/ 1504314 h 2529941"/>
              <a:gd name="connsiteX4-85" fmla="*/ 2887063 w 2900516"/>
              <a:gd name="connsiteY4-86" fmla="*/ 2508039 h 2529941"/>
              <a:gd name="connsiteX5-87" fmla="*/ 2888147 w 2900516"/>
              <a:gd name="connsiteY5-88" fmla="*/ 2508615 h 2529941"/>
              <a:gd name="connsiteX6-89" fmla="*/ 2900516 w 2900516"/>
              <a:gd name="connsiteY6-90" fmla="*/ 2529941 h 2529941"/>
              <a:gd name="connsiteX7-91" fmla="*/ 2887416 w 2900516"/>
              <a:gd name="connsiteY7-92" fmla="*/ 2529941 h 2529941"/>
              <a:gd name="connsiteX8-93" fmla="*/ 2866097 w 2900516"/>
              <a:gd name="connsiteY8-94" fmla="*/ 2516723 h 2529941"/>
              <a:gd name="connsiteX9-95" fmla="*/ 1431970 w 2900516"/>
              <a:gd name="connsiteY9-96" fmla="*/ 2069996 h 2529941"/>
              <a:gd name="connsiteX10-97" fmla="*/ 34420 w 2900516"/>
              <a:gd name="connsiteY10-98" fmla="*/ 2516723 h 2529941"/>
              <a:gd name="connsiteX11-99" fmla="*/ 13101 w 2900516"/>
              <a:gd name="connsiteY11-100" fmla="*/ 2529941 h 2529941"/>
              <a:gd name="connsiteX12-101" fmla="*/ 0 w 2900516"/>
              <a:gd name="connsiteY12-102" fmla="*/ 2529941 h 2529941"/>
              <a:gd name="connsiteX13-103" fmla="*/ 3549 w 2900516"/>
              <a:gd name="connsiteY13-104" fmla="*/ 2523823 h 2529941"/>
              <a:gd name="connsiteX14-105" fmla="*/ 14749 w 2900516"/>
              <a:gd name="connsiteY14-106" fmla="*/ 2517871 h 2529941"/>
              <a:gd name="connsiteX15-107" fmla="*/ 1086178 w 2900516"/>
              <a:gd name="connsiteY15-108" fmla="*/ 1505002 h 2529941"/>
              <a:gd name="connsiteX16-109" fmla="*/ 1439696 w 2900516"/>
              <a:gd name="connsiteY16-110" fmla="*/ 70847 h 2529941"/>
              <a:gd name="connsiteX17-111" fmla="*/ 1439084 w 2900516"/>
              <a:gd name="connsiteY17-112" fmla="*/ 48762 h 2529941"/>
              <a:gd name="connsiteX18-113" fmla="*/ 1450258 w 2900516"/>
              <a:gd name="connsiteY18-114" fmla="*/ 0 h 2529941"/>
            </a:gdLst>
            <a:ahLst/>
            <a:cxnLst>
              <a:cxn ang="0">
                <a:pos x="connsiteX0-1-1" y="connsiteY0-2-2"/>
              </a:cxn>
              <a:cxn ang="0">
                <a:pos x="connsiteX1-3-3" y="connsiteY1-4-4"/>
              </a:cxn>
              <a:cxn ang="0">
                <a:pos x="connsiteX2-5-5" y="connsiteY2-6-6"/>
              </a:cxn>
              <a:cxn ang="0">
                <a:pos x="connsiteX3-7-7" y="connsiteY3-8-8"/>
              </a:cxn>
              <a:cxn ang="0">
                <a:pos x="connsiteX4-9-9" y="connsiteY4-10-10"/>
              </a:cxn>
              <a:cxn ang="0">
                <a:pos x="connsiteX5-11-11" y="connsiteY5-12-12"/>
              </a:cxn>
              <a:cxn ang="0">
                <a:pos x="connsiteX6-13-13" y="connsiteY6-14-14"/>
              </a:cxn>
              <a:cxn ang="0">
                <a:pos x="connsiteX7-15-15" y="connsiteY7-16-16"/>
              </a:cxn>
              <a:cxn ang="0">
                <a:pos x="connsiteX8-17-17" y="connsiteY8-18-18"/>
              </a:cxn>
              <a:cxn ang="0">
                <a:pos x="connsiteX9-19-19" y="connsiteY9-20-20"/>
              </a:cxn>
              <a:cxn ang="0">
                <a:pos x="connsiteX10-21-21" y="connsiteY10-22-22"/>
              </a:cxn>
              <a:cxn ang="0">
                <a:pos x="connsiteX11-23-23" y="connsiteY11-24-24"/>
              </a:cxn>
              <a:cxn ang="0">
                <a:pos x="connsiteX12-25-25" y="connsiteY12-26-26"/>
              </a:cxn>
              <a:cxn ang="0">
                <a:pos x="connsiteX13-27-27" y="connsiteY13-28-28"/>
              </a:cxn>
              <a:cxn ang="0">
                <a:pos x="connsiteX14-29-29" y="connsiteY14-30-30"/>
              </a:cxn>
              <a:cxn ang="0">
                <a:pos x="connsiteX15-31-31" y="connsiteY15-32-32"/>
              </a:cxn>
              <a:cxn ang="0">
                <a:pos x="connsiteX16-33-33" y="connsiteY16-34-34"/>
              </a:cxn>
              <a:cxn ang="0">
                <a:pos x="connsiteX17-35-35" y="connsiteY17-36-36"/>
              </a:cxn>
              <a:cxn ang="0">
                <a:pos x="connsiteX18-37" y="connsiteY18-38"/>
              </a:cxn>
            </a:cxnLst>
            <a:rect l="l" t="t" r="r" b="b"/>
            <a:pathLst>
              <a:path w="2900516" h="2529941">
                <a:moveTo>
                  <a:pt x="1450258" y="0"/>
                </a:moveTo>
                <a:lnTo>
                  <a:pt x="1462409" y="50445"/>
                </a:lnTo>
                <a:cubicBezTo>
                  <a:pt x="1462311" y="53968"/>
                  <a:pt x="1462214" y="57492"/>
                  <a:pt x="1462116" y="61015"/>
                </a:cubicBezTo>
                <a:cubicBezTo>
                  <a:pt x="1468087" y="446973"/>
                  <a:pt x="1547085" y="1011737"/>
                  <a:pt x="1833922" y="1504314"/>
                </a:cubicBezTo>
                <a:cubicBezTo>
                  <a:pt x="2120759" y="1996892"/>
                  <a:pt x="2554335" y="2312358"/>
                  <a:pt x="2887063" y="2508039"/>
                </a:cubicBezTo>
                <a:lnTo>
                  <a:pt x="2888147" y="2508615"/>
                </a:lnTo>
                <a:lnTo>
                  <a:pt x="2900516" y="2529941"/>
                </a:lnTo>
                <a:lnTo>
                  <a:pt x="2887416" y="2529941"/>
                </a:lnTo>
                <a:lnTo>
                  <a:pt x="2866097" y="2516723"/>
                </a:lnTo>
                <a:cubicBezTo>
                  <a:pt x="2529563" y="2327663"/>
                  <a:pt x="2001977" y="2069996"/>
                  <a:pt x="1431970" y="2069996"/>
                </a:cubicBezTo>
                <a:cubicBezTo>
                  <a:pt x="861964" y="2069996"/>
                  <a:pt x="370953" y="2327663"/>
                  <a:pt x="34420" y="2516723"/>
                </a:cubicBezTo>
                <a:lnTo>
                  <a:pt x="13101" y="2529941"/>
                </a:lnTo>
                <a:lnTo>
                  <a:pt x="0" y="2529941"/>
                </a:lnTo>
                <a:lnTo>
                  <a:pt x="3549" y="2523823"/>
                </a:lnTo>
                <a:lnTo>
                  <a:pt x="14749" y="2517871"/>
                </a:lnTo>
                <a:cubicBezTo>
                  <a:pt x="347476" y="2322190"/>
                  <a:pt x="799341" y="1997580"/>
                  <a:pt x="1086178" y="1505002"/>
                </a:cubicBezTo>
                <a:cubicBezTo>
                  <a:pt x="1373014" y="1012425"/>
                  <a:pt x="1433725" y="456805"/>
                  <a:pt x="1439696" y="70847"/>
                </a:cubicBezTo>
                <a:lnTo>
                  <a:pt x="1439084" y="48762"/>
                </a:lnTo>
                <a:cubicBezTo>
                  <a:pt x="1442809" y="42340"/>
                  <a:pt x="1446533" y="6422"/>
                  <a:pt x="1450258" y="0"/>
                </a:cubicBezTo>
                <a:close/>
              </a:path>
            </a:pathLst>
          </a:custGeom>
          <a:solidFill>
            <a:sysClr val="window" lastClr="FFFFFF">
              <a:lumMod val="85000"/>
            </a:sysClr>
          </a:solidFill>
          <a:ln w="38100" cap="flat" cmpd="sng" algn="ctr">
            <a:noFill/>
            <a:prstDash val="solid"/>
            <a:miter lim="800000"/>
          </a:ln>
          <a:effectLst/>
        </p:spPr>
        <p:txBody>
          <a:bodyPr rot="0" spcFirstLastPara="0" vertOverflow="overflow" horzOverflow="overflow"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dirty="0">
              <a:solidFill>
                <a:srgbClr val="000000"/>
              </a:solidFill>
              <a:latin typeface="微软雅黑" panose="020B0503020204020204" pitchFamily="34" charset="-122"/>
              <a:ea typeface="微软雅黑" panose="020B0503020204020204" pitchFamily="34" charset="-122"/>
            </a:endParaRPr>
          </a:p>
        </p:txBody>
      </p:sp>
      <p:sp>
        <p:nvSpPr>
          <p:cNvPr id="6" name="泪滴形 5"/>
          <p:cNvSpPr/>
          <p:nvPr>
            <p:custDataLst>
              <p:tags r:id="rId2"/>
            </p:custDataLst>
          </p:nvPr>
        </p:nvSpPr>
        <p:spPr>
          <a:xfrm rot="16221277">
            <a:off x="3063240" y="1521460"/>
            <a:ext cx="965200" cy="986155"/>
          </a:xfrm>
          <a:prstGeom prst="teardrop">
            <a:avLst/>
          </a:prstGeom>
          <a:solidFill>
            <a:srgbClr val="4F81BD">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泪滴形 6"/>
          <p:cNvSpPr/>
          <p:nvPr>
            <p:custDataLst>
              <p:tags r:id="rId3"/>
            </p:custDataLst>
          </p:nvPr>
        </p:nvSpPr>
        <p:spPr>
          <a:xfrm rot="16221277">
            <a:off x="3041015" y="1492250"/>
            <a:ext cx="965200" cy="986155"/>
          </a:xfrm>
          <a:prstGeom prst="teardrop">
            <a:avLst/>
          </a:prstGeom>
          <a:solidFill>
            <a:srgbClr val="4F81BD"/>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任意多边形 13"/>
          <p:cNvSpPr/>
          <p:nvPr>
            <p:custDataLst>
              <p:tags r:id="rId4"/>
            </p:custDataLst>
          </p:nvPr>
        </p:nvSpPr>
        <p:spPr bwMode="auto">
          <a:xfrm>
            <a:off x="3331845" y="1799590"/>
            <a:ext cx="384175" cy="370840"/>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文本框 8"/>
          <p:cNvSpPr txBox="1"/>
          <p:nvPr>
            <p:custDataLst>
              <p:tags r:id="rId5"/>
            </p:custDataLst>
          </p:nvPr>
        </p:nvSpPr>
        <p:spPr>
          <a:xfrm>
            <a:off x="617220" y="1851025"/>
            <a:ext cx="2230120" cy="467995"/>
          </a:xfrm>
          <a:prstGeom prst="rect">
            <a:avLst/>
          </a:prstGeom>
          <a:noFill/>
        </p:spPr>
        <p:txBody>
          <a:bodyPr wrap="square" lIns="66141" tIns="0" rIns="66141" bIns="34393" anchor="t" anchorCtr="0">
            <a:noAutofit/>
          </a:bodyPr>
          <a:lstStyle/>
          <a:p>
            <a:pPr algn="l" defTabSz="1218565">
              <a:lnSpc>
                <a:spcPct val="120000"/>
              </a:lnSpc>
              <a:spcBef>
                <a:spcPct val="0"/>
              </a:spcBef>
              <a:defRPr/>
            </a:pPr>
            <a:r>
              <a:rPr lang="zh-CN" altLang="en-US" sz="900" spc="15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要实现经济稳定目标，政府运用财政货币政策进行调控是必不可少的，包括内在稳定器和相机抉择政策。稳定职能应由中央政府承担的理由是，由地方政府谋求各自辖区的局部稳定，极易导致其他地区乃至全国的不稳定，如竞争性的税收优惠政策等。</a:t>
            </a:r>
          </a:p>
        </p:txBody>
      </p:sp>
      <p:sp>
        <p:nvSpPr>
          <p:cNvPr id="10" name="矩形 9"/>
          <p:cNvSpPr/>
          <p:nvPr>
            <p:custDataLst>
              <p:tags r:id="rId6"/>
            </p:custDataLst>
          </p:nvPr>
        </p:nvSpPr>
        <p:spPr>
          <a:xfrm>
            <a:off x="617220" y="1528445"/>
            <a:ext cx="2214880" cy="290830"/>
          </a:xfrm>
          <a:prstGeom prst="rect">
            <a:avLst/>
          </a:prstGeom>
        </p:spPr>
        <p:txBody>
          <a:bodyPr wrap="square" lIns="66141" tIns="34393" rIns="66141" bIns="0" anchor="b" anchorCtr="0">
            <a:normAutofit fontScale="67500" lnSpcReduction="20000"/>
          </a:bodyPr>
          <a:lstStyle/>
          <a:p>
            <a:pPr algn="l">
              <a:lnSpc>
                <a:spcPct val="120000"/>
              </a:lnSpc>
            </a:pPr>
            <a:r>
              <a:rPr lang="zh-CN" altLang="en-US" sz="1325" b="1" spc="300">
                <a:solidFill>
                  <a:srgbClr val="4F81BD"/>
                </a:solidFill>
                <a:latin typeface="微软雅黑" panose="020B0503020204020204" pitchFamily="34" charset="-122"/>
                <a:ea typeface="微软雅黑" panose="020B0503020204020204" pitchFamily="34" charset="-122"/>
                <a:cs typeface="+mn-ea"/>
                <a:sym typeface="Arial" panose="020B0604020202020204" pitchFamily="34" charset="0"/>
              </a:rPr>
              <a:t>稳定职能主要由中央政府履行</a:t>
            </a:r>
          </a:p>
        </p:txBody>
      </p:sp>
      <p:sp>
        <p:nvSpPr>
          <p:cNvPr id="11" name="任意多边形 11"/>
          <p:cNvSpPr/>
          <p:nvPr>
            <p:custDataLst>
              <p:tags r:id="rId7"/>
            </p:custDataLst>
          </p:nvPr>
        </p:nvSpPr>
        <p:spPr bwMode="auto">
          <a:xfrm>
            <a:off x="4025265" y="2182495"/>
            <a:ext cx="485140" cy="485140"/>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rgbClr val="000000">
              <a:lumMod val="65000"/>
              <a:lumOff val="35000"/>
            </a:srgbClr>
          </a:solidFill>
          <a:ln w="9525">
            <a:noFill/>
            <a:round/>
          </a:ln>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泪滴形 12"/>
          <p:cNvSpPr/>
          <p:nvPr>
            <p:custDataLst>
              <p:tags r:id="rId8"/>
            </p:custDataLst>
          </p:nvPr>
        </p:nvSpPr>
        <p:spPr>
          <a:xfrm rot="129116">
            <a:off x="4588510" y="1524635"/>
            <a:ext cx="970915" cy="970915"/>
          </a:xfrm>
          <a:prstGeom prst="teardrop">
            <a:avLst/>
          </a:prstGeom>
          <a:solidFill>
            <a:srgbClr val="C0504D">
              <a:lumMod val="50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泪滴形 2"/>
          <p:cNvSpPr/>
          <p:nvPr>
            <p:custDataLst>
              <p:tags r:id="rId9"/>
            </p:custDataLst>
          </p:nvPr>
        </p:nvSpPr>
        <p:spPr>
          <a:xfrm rot="129116">
            <a:off x="4625340" y="1504315"/>
            <a:ext cx="970915" cy="970915"/>
          </a:xfrm>
          <a:prstGeom prst="teardrop">
            <a:avLst/>
          </a:prstGeom>
          <a:solidFill>
            <a:srgbClr val="C0504D"/>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任意多边形 12"/>
          <p:cNvSpPr/>
          <p:nvPr>
            <p:custDataLst>
              <p:tags r:id="rId10"/>
            </p:custDataLst>
          </p:nvPr>
        </p:nvSpPr>
        <p:spPr bwMode="auto">
          <a:xfrm>
            <a:off x="4998085" y="1778000"/>
            <a:ext cx="225425" cy="423545"/>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文本框 16"/>
          <p:cNvSpPr txBox="1"/>
          <p:nvPr>
            <p:custDataLst>
              <p:tags r:id="rId11"/>
            </p:custDataLst>
          </p:nvPr>
        </p:nvSpPr>
        <p:spPr>
          <a:xfrm>
            <a:off x="5690235" y="1851025"/>
            <a:ext cx="2426335" cy="467995"/>
          </a:xfrm>
          <a:prstGeom prst="rect">
            <a:avLst/>
          </a:prstGeom>
          <a:noFill/>
        </p:spPr>
        <p:txBody>
          <a:bodyPr wrap="square" lIns="66141" tIns="0" rIns="66141" bIns="34393" anchor="t" anchorCtr="0">
            <a:noAutofit/>
          </a:bodyPr>
          <a:lstStyle/>
          <a:p>
            <a:pPr defTabSz="1218565">
              <a:lnSpc>
                <a:spcPct val="120000"/>
              </a:lnSpc>
              <a:spcBef>
                <a:spcPct val="0"/>
              </a:spcBef>
              <a:defRPr/>
            </a:pPr>
            <a:r>
              <a:rPr lang="zh-CN" altLang="en-US" sz="900" spc="15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分配职能是财政最基本的职能，包括收入的再分配和地区间资源要素的再分配。这种分配和再分配方案的制定和实施权必须由中央政府来掌握，如果由地方政府行使再分配的权力，则会在全国范围内出现地方间的差别税收、差别转移支付等制度，从而导致人口、资源等要素不合理流动，导致缺乏经济效率。</a:t>
            </a:r>
          </a:p>
        </p:txBody>
      </p:sp>
      <p:sp>
        <p:nvSpPr>
          <p:cNvPr id="18" name="矩形 17"/>
          <p:cNvSpPr/>
          <p:nvPr>
            <p:custDataLst>
              <p:tags r:id="rId12"/>
            </p:custDataLst>
          </p:nvPr>
        </p:nvSpPr>
        <p:spPr>
          <a:xfrm>
            <a:off x="5690235" y="1528445"/>
            <a:ext cx="2426335" cy="290830"/>
          </a:xfrm>
          <a:prstGeom prst="rect">
            <a:avLst/>
          </a:prstGeom>
        </p:spPr>
        <p:txBody>
          <a:bodyPr wrap="square" lIns="66141" tIns="34393" rIns="66141" bIns="0" anchor="b" anchorCtr="0"/>
          <a:lstStyle/>
          <a:p>
            <a:pPr>
              <a:lnSpc>
                <a:spcPct val="120000"/>
              </a:lnSpc>
            </a:pPr>
            <a:r>
              <a:rPr lang="zh-CN" altLang="en-US" sz="935" b="1" spc="300">
                <a:solidFill>
                  <a:srgbClr val="C0504D"/>
                </a:solidFill>
                <a:latin typeface="微软雅黑" panose="020B0503020204020204" pitchFamily="34" charset="-122"/>
                <a:ea typeface="微软雅黑" panose="020B0503020204020204" pitchFamily="34" charset="-122"/>
                <a:cs typeface="+mn-ea"/>
                <a:sym typeface="Arial" panose="020B0604020202020204" pitchFamily="34" charset="0"/>
              </a:rPr>
              <a:t>分配职能主要由中央政府履行</a:t>
            </a:r>
          </a:p>
        </p:txBody>
      </p:sp>
      <p:sp>
        <p:nvSpPr>
          <p:cNvPr id="20" name="泪滴形 19"/>
          <p:cNvSpPr/>
          <p:nvPr>
            <p:custDataLst>
              <p:tags r:id="rId13"/>
            </p:custDataLst>
          </p:nvPr>
        </p:nvSpPr>
        <p:spPr>
          <a:xfrm rot="8106743">
            <a:off x="3764915" y="2778760"/>
            <a:ext cx="986155" cy="972185"/>
          </a:xfrm>
          <a:prstGeom prst="teardrop">
            <a:avLst/>
          </a:prstGeom>
          <a:solidFill>
            <a:srgbClr val="4BACC6">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泪滴形 20"/>
          <p:cNvSpPr/>
          <p:nvPr>
            <p:custDataLst>
              <p:tags r:id="rId14"/>
            </p:custDataLst>
          </p:nvPr>
        </p:nvSpPr>
        <p:spPr>
          <a:xfrm rot="8106743">
            <a:off x="3764280" y="2809875"/>
            <a:ext cx="986155" cy="972185"/>
          </a:xfrm>
          <a:prstGeom prst="teardrop">
            <a:avLst/>
          </a:prstGeom>
          <a:solidFill>
            <a:srgbClr val="4BACC6"/>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文本框 22"/>
          <p:cNvSpPr txBox="1"/>
          <p:nvPr>
            <p:custDataLst>
              <p:tags r:id="rId15"/>
            </p:custDataLst>
          </p:nvPr>
        </p:nvSpPr>
        <p:spPr>
          <a:xfrm>
            <a:off x="2891035" y="4392364"/>
            <a:ext cx="3039745" cy="467995"/>
          </a:xfrm>
          <a:prstGeom prst="rect">
            <a:avLst/>
          </a:prstGeom>
          <a:noFill/>
        </p:spPr>
        <p:txBody>
          <a:bodyPr wrap="square" lIns="66141" tIns="0" rIns="66141" bIns="34393" anchor="t" anchorCtr="0">
            <a:normAutofit fontScale="92500" lnSpcReduction="10000"/>
          </a:bodyPr>
          <a:lstStyle/>
          <a:p>
            <a:pPr defTabSz="1218565">
              <a:lnSpc>
                <a:spcPct val="120000"/>
              </a:lnSpc>
              <a:spcBef>
                <a:spcPct val="0"/>
              </a:spcBef>
              <a:defRPr/>
            </a:pPr>
            <a:r>
              <a:rPr lang="zh-CN" altLang="en-US" sz="900" spc="150" dirty="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财政配置资源的内容是多方面的，由于中央政府和地方政府都要在不同的受益范围内提供公共产品，配置功能一般由中央、地方共同承担。</a:t>
            </a:r>
          </a:p>
        </p:txBody>
      </p:sp>
      <p:sp>
        <p:nvSpPr>
          <p:cNvPr id="5" name="矩形 4"/>
          <p:cNvSpPr/>
          <p:nvPr>
            <p:custDataLst>
              <p:tags r:id="rId16"/>
            </p:custDataLst>
          </p:nvPr>
        </p:nvSpPr>
        <p:spPr>
          <a:xfrm>
            <a:off x="3027560" y="3988335"/>
            <a:ext cx="2903220" cy="290830"/>
          </a:xfrm>
          <a:prstGeom prst="rect">
            <a:avLst/>
          </a:prstGeom>
        </p:spPr>
        <p:txBody>
          <a:bodyPr wrap="square" lIns="66141" tIns="34393" rIns="66141" bIns="0" anchor="b" anchorCtr="0"/>
          <a:lstStyle/>
          <a:p>
            <a:pPr>
              <a:lnSpc>
                <a:spcPct val="120000"/>
              </a:lnSpc>
            </a:pPr>
            <a:r>
              <a:rPr lang="zh-CN" altLang="en-US" sz="900" b="1" spc="300" dirty="0">
                <a:solidFill>
                  <a:srgbClr val="4BACC6"/>
                </a:solidFill>
                <a:latin typeface="微软雅黑" panose="020B0503020204020204" pitchFamily="34" charset="-122"/>
                <a:ea typeface="微软雅黑" panose="020B0503020204020204" pitchFamily="34" charset="-122"/>
                <a:cs typeface="+mn-ea"/>
                <a:sym typeface="Arial" panose="020B0604020202020204" pitchFamily="34" charset="0"/>
              </a:rPr>
              <a:t>资源配置职能由中央与地方政府共同履行</a:t>
            </a:r>
          </a:p>
        </p:txBody>
      </p:sp>
      <p:sp>
        <p:nvSpPr>
          <p:cNvPr id="19" name="PA_ImportSvg_636701175243069250"/>
          <p:cNvSpPr/>
          <p:nvPr>
            <p:custDataLst>
              <p:tags r:id="rId17"/>
            </p:custDataLst>
          </p:nvPr>
        </p:nvSpPr>
        <p:spPr>
          <a:xfrm>
            <a:off x="4027805" y="3065780"/>
            <a:ext cx="459740" cy="459740"/>
          </a:xfrm>
          <a:custGeom>
            <a:avLst/>
            <a:gdLst/>
            <a:ahLst/>
            <a:cxnLst/>
            <a:rect l="l" t="t" r="r" b="b"/>
            <a:pathLst>
              <a:path w="10529571" h="10528300">
                <a:moveTo>
                  <a:pt x="10528300" y="10528300"/>
                </a:moveTo>
                <a:lnTo>
                  <a:pt x="0" y="10528300"/>
                </a:lnTo>
                <a:lnTo>
                  <a:pt x="0" y="10002520"/>
                </a:lnTo>
                <a:lnTo>
                  <a:pt x="877570" y="10002520"/>
                </a:lnTo>
                <a:lnTo>
                  <a:pt x="877570" y="2256790"/>
                </a:lnTo>
                <a:lnTo>
                  <a:pt x="891540" y="2278380"/>
                </a:lnTo>
                <a:lnTo>
                  <a:pt x="935990" y="2251710"/>
                </a:lnTo>
                <a:lnTo>
                  <a:pt x="922020" y="2227580"/>
                </a:lnTo>
                <a:lnTo>
                  <a:pt x="4251960" y="297180"/>
                </a:lnTo>
                <a:lnTo>
                  <a:pt x="4253230" y="298450"/>
                </a:lnTo>
                <a:lnTo>
                  <a:pt x="4561840" y="116840"/>
                </a:lnTo>
                <a:lnTo>
                  <a:pt x="4561840" y="9999980"/>
                </a:lnTo>
                <a:lnTo>
                  <a:pt x="5088890" y="9999980"/>
                </a:lnTo>
                <a:lnTo>
                  <a:pt x="5088890" y="2105660"/>
                </a:lnTo>
                <a:lnTo>
                  <a:pt x="7194550" y="2105660"/>
                </a:lnTo>
                <a:lnTo>
                  <a:pt x="7194550" y="0"/>
                </a:lnTo>
                <a:lnTo>
                  <a:pt x="7721600" y="0"/>
                </a:lnTo>
                <a:lnTo>
                  <a:pt x="7721600" y="2105660"/>
                </a:lnTo>
                <a:lnTo>
                  <a:pt x="9827260" y="2105660"/>
                </a:lnTo>
                <a:lnTo>
                  <a:pt x="9827260" y="10001250"/>
                </a:lnTo>
                <a:lnTo>
                  <a:pt x="10529570" y="10001250"/>
                </a:lnTo>
                <a:lnTo>
                  <a:pt x="10529570" y="10528300"/>
                </a:lnTo>
                <a:moveTo>
                  <a:pt x="4036060" y="1032510"/>
                </a:moveTo>
                <a:lnTo>
                  <a:pt x="1403350" y="2557780"/>
                </a:lnTo>
                <a:lnTo>
                  <a:pt x="1403350" y="10001250"/>
                </a:lnTo>
                <a:lnTo>
                  <a:pt x="4034790" y="10001250"/>
                </a:lnTo>
                <a:lnTo>
                  <a:pt x="4034790" y="1032510"/>
                </a:lnTo>
                <a:moveTo>
                  <a:pt x="9300210" y="2631440"/>
                </a:moveTo>
                <a:lnTo>
                  <a:pt x="5614670" y="2631440"/>
                </a:lnTo>
                <a:lnTo>
                  <a:pt x="5614670" y="7895590"/>
                </a:lnTo>
                <a:lnTo>
                  <a:pt x="6492239" y="7895590"/>
                </a:lnTo>
                <a:lnTo>
                  <a:pt x="6492239" y="3685540"/>
                </a:lnTo>
                <a:lnTo>
                  <a:pt x="7018020" y="3685540"/>
                </a:lnTo>
                <a:lnTo>
                  <a:pt x="7018020" y="7896861"/>
                </a:lnTo>
                <a:lnTo>
                  <a:pt x="7895589" y="7896861"/>
                </a:lnTo>
                <a:lnTo>
                  <a:pt x="7895589" y="3685540"/>
                </a:lnTo>
                <a:lnTo>
                  <a:pt x="8421370" y="3685540"/>
                </a:lnTo>
                <a:lnTo>
                  <a:pt x="8421370" y="7896861"/>
                </a:lnTo>
                <a:lnTo>
                  <a:pt x="9298939" y="7896861"/>
                </a:lnTo>
                <a:lnTo>
                  <a:pt x="9298939" y="2631440"/>
                </a:lnTo>
                <a:moveTo>
                  <a:pt x="9300210" y="8422640"/>
                </a:moveTo>
                <a:lnTo>
                  <a:pt x="5614670" y="8422640"/>
                </a:lnTo>
                <a:lnTo>
                  <a:pt x="5614670" y="10001250"/>
                </a:lnTo>
                <a:lnTo>
                  <a:pt x="9298939" y="10001250"/>
                </a:lnTo>
                <a:lnTo>
                  <a:pt x="9298939" y="8422640"/>
                </a:lnTo>
                <a:moveTo>
                  <a:pt x="3509010" y="6316980"/>
                </a:moveTo>
                <a:lnTo>
                  <a:pt x="1930400" y="6316980"/>
                </a:lnTo>
                <a:lnTo>
                  <a:pt x="1930400" y="5791200"/>
                </a:lnTo>
                <a:lnTo>
                  <a:pt x="3510280" y="5791200"/>
                </a:lnTo>
                <a:lnTo>
                  <a:pt x="3510280" y="6316980"/>
                </a:lnTo>
                <a:moveTo>
                  <a:pt x="3509010" y="7545070"/>
                </a:moveTo>
                <a:lnTo>
                  <a:pt x="1930400" y="7545070"/>
                </a:lnTo>
                <a:lnTo>
                  <a:pt x="1930400" y="7019290"/>
                </a:lnTo>
                <a:lnTo>
                  <a:pt x="3509010" y="7019290"/>
                </a:lnTo>
                <a:close/>
                <a:moveTo>
                  <a:pt x="1930400" y="4561840"/>
                </a:moveTo>
                <a:lnTo>
                  <a:pt x="3509010" y="4561840"/>
                </a:lnTo>
                <a:lnTo>
                  <a:pt x="3509010" y="5087620"/>
                </a:lnTo>
                <a:lnTo>
                  <a:pt x="1930400" y="5087620"/>
                </a:lnTo>
                <a:close/>
              </a:path>
            </a:pathLst>
          </a:custGeom>
          <a:solidFill>
            <a:sysClr val="window" lastClr="FFFFFF"/>
          </a:solidFill>
          <a:ln w="12700" cap="flat" cmpd="sng" algn="ctr">
            <a:noFill/>
            <a:prstDash val="solid"/>
            <a:miter lim="800000"/>
          </a:ln>
          <a:effec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31" name="标题 3"/>
          <p:cNvSpPr txBox="1">
            <a:spLocks noGrp="1"/>
          </p:cNvSpPr>
          <p:nvPr>
            <p:ph type="title"/>
          </p:nvPr>
        </p:nvSpPr>
        <p:spPr>
          <a:xfrm>
            <a:off x="209550"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dirty="0" smtClean="0"/>
              <a:t>事权的划分</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7"/>
          <p:cNvSpPr>
            <a:spLocks noChangeArrowheads="1"/>
          </p:cNvSpPr>
          <p:nvPr/>
        </p:nvSpPr>
        <p:spPr bwMode="auto">
          <a:xfrm>
            <a:off x="1113421" y="1292745"/>
            <a:ext cx="1577541" cy="2817675"/>
          </a:xfrm>
          <a:prstGeom prst="rect">
            <a:avLst/>
          </a:prstGeom>
          <a:solidFill>
            <a:srgbClr val="FFFFFF"/>
          </a:solidFill>
          <a:ln w="25400">
            <a:solidFill>
              <a:srgbClr val="0070C0"/>
            </a:solidFill>
            <a:miter lim="800000"/>
          </a:ln>
        </p:spPr>
        <p:txBody>
          <a:bodyPr lIns="67391" tIns="33696" rIns="67391" bIns="33696" anchor="ctr"/>
          <a:lstStyle/>
          <a:p>
            <a:pPr algn="ctr" defTabSz="895985"/>
            <a:endParaRPr lang="zh-CN" altLang="en-US" sz="23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Pentagon 2355_6"/>
          <p:cNvSpPr>
            <a:spLocks noChangeArrowheads="1"/>
          </p:cNvSpPr>
          <p:nvPr/>
        </p:nvSpPr>
        <p:spPr bwMode="auto">
          <a:xfrm rot="5400000">
            <a:off x="1381796" y="1011477"/>
            <a:ext cx="1027898" cy="1590433"/>
          </a:xfrm>
          <a:prstGeom prst="homePlate">
            <a:avLst>
              <a:gd name="adj" fmla="val 8079"/>
            </a:avLst>
          </a:prstGeom>
          <a:solidFill>
            <a:srgbClr val="305480"/>
          </a:solidFill>
          <a:ln>
            <a:noFill/>
          </a:ln>
        </p:spPr>
        <p:txBody>
          <a:bodyPr lIns="67391" tIns="33696" rIns="67391" bIns="33696" anchor="ctr"/>
          <a:lstStyle/>
          <a:p>
            <a:pPr algn="ctr">
              <a:buFont typeface="Arial" panose="020B0604020202020204" pitchFamily="34" charset="0"/>
              <a:buNone/>
            </a:pPr>
            <a:endParaRPr lang="id-ID" altLang="en-US" sz="21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Rounded Rectangle 2359"/>
          <p:cNvSpPr>
            <a:spLocks noChangeArrowheads="1"/>
          </p:cNvSpPr>
          <p:nvPr/>
        </p:nvSpPr>
        <p:spPr bwMode="auto">
          <a:xfrm>
            <a:off x="1227107" y="3605222"/>
            <a:ext cx="1323212" cy="327854"/>
          </a:xfrm>
          <a:prstGeom prst="roundRect">
            <a:avLst>
              <a:gd name="adj" fmla="val 16667"/>
            </a:avLst>
          </a:prstGeom>
          <a:solidFill>
            <a:srgbClr val="305480"/>
          </a:solidFill>
          <a:ln>
            <a:noFill/>
          </a:ln>
        </p:spPr>
        <p:txBody>
          <a:bodyPr lIns="67391" tIns="33696" rIns="67391" bIns="33696" anchor="ctr"/>
          <a:lstStyle/>
          <a:p>
            <a:pPr algn="ctr">
              <a:buFont typeface="Arial" panose="020B0604020202020204" pitchFamily="34" charset="0"/>
              <a:buNone/>
            </a:pPr>
            <a:r>
              <a:rPr lang="zh-CN" altLang="en-US" sz="1000" b="1" dirty="0">
                <a:solidFill>
                  <a:srgbClr val="FFFFFF"/>
                </a:solidFill>
                <a:latin typeface="Arial" panose="020B0604020202020204" pitchFamily="34" charset="0"/>
                <a:ea typeface="微软雅黑" panose="020B0503020204020204" pitchFamily="34" charset="-122"/>
                <a:sym typeface="Arial" panose="020B0604020202020204" pitchFamily="34" charset="0"/>
              </a:rPr>
              <a:t>全国性公共产品应由中央政府提供</a:t>
            </a:r>
          </a:p>
        </p:txBody>
      </p:sp>
      <p:sp>
        <p:nvSpPr>
          <p:cNvPr id="5" name="文本框 10"/>
          <p:cNvSpPr txBox="1">
            <a:spLocks noChangeArrowheads="1"/>
          </p:cNvSpPr>
          <p:nvPr/>
        </p:nvSpPr>
        <p:spPr bwMode="auto">
          <a:xfrm>
            <a:off x="1447447" y="149809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en-US" altLang="zh-CN" sz="2900" b="1">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9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11"/>
          <p:cNvSpPr>
            <a:spLocks noChangeArrowheads="1"/>
          </p:cNvSpPr>
          <p:nvPr/>
        </p:nvSpPr>
        <p:spPr bwMode="auto">
          <a:xfrm>
            <a:off x="2876141" y="1292745"/>
            <a:ext cx="1577541" cy="2817675"/>
          </a:xfrm>
          <a:prstGeom prst="rect">
            <a:avLst/>
          </a:prstGeom>
          <a:solidFill>
            <a:srgbClr val="FFFFFF"/>
          </a:solidFill>
          <a:ln w="25400">
            <a:solidFill>
              <a:srgbClr val="404040"/>
            </a:solidFill>
            <a:miter lim="800000"/>
          </a:ln>
        </p:spPr>
        <p:txBody>
          <a:bodyPr lIns="67391" tIns="33696" rIns="67391" bIns="33696" anchor="ctr"/>
          <a:lstStyle/>
          <a:p>
            <a:pPr algn="ctr" defTabSz="895985"/>
            <a:endParaRPr lang="zh-CN" altLang="en-US" sz="23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Pentagon 2355_10"/>
          <p:cNvSpPr>
            <a:spLocks noChangeArrowheads="1"/>
          </p:cNvSpPr>
          <p:nvPr/>
        </p:nvSpPr>
        <p:spPr bwMode="auto">
          <a:xfrm rot="5400000">
            <a:off x="3145102" y="1012063"/>
            <a:ext cx="1027898" cy="1589261"/>
          </a:xfrm>
          <a:prstGeom prst="homePlate">
            <a:avLst>
              <a:gd name="adj" fmla="val 8079"/>
            </a:avLst>
          </a:prstGeom>
          <a:solidFill>
            <a:srgbClr val="305480"/>
          </a:solidFill>
          <a:ln>
            <a:noFill/>
          </a:ln>
        </p:spPr>
        <p:txBody>
          <a:bodyPr lIns="67391" tIns="33696" rIns="67391" bIns="33696" anchor="ctr"/>
          <a:lstStyle/>
          <a:p>
            <a:pPr algn="ctr">
              <a:buFont typeface="Arial" panose="020B0604020202020204" pitchFamily="34" charset="0"/>
              <a:buNone/>
            </a:pPr>
            <a:endParaRPr lang="id-ID" altLang="en-US" sz="21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Rounded Rectangle 2359"/>
          <p:cNvSpPr>
            <a:spLocks noChangeArrowheads="1"/>
          </p:cNvSpPr>
          <p:nvPr/>
        </p:nvSpPr>
        <p:spPr bwMode="auto">
          <a:xfrm>
            <a:off x="2989828" y="3605222"/>
            <a:ext cx="1324384" cy="327854"/>
          </a:xfrm>
          <a:prstGeom prst="roundRect">
            <a:avLst>
              <a:gd name="adj" fmla="val 16667"/>
            </a:avLst>
          </a:prstGeom>
          <a:solidFill>
            <a:srgbClr val="305480"/>
          </a:solidFill>
          <a:ln>
            <a:noFill/>
          </a:ln>
        </p:spPr>
        <p:txBody>
          <a:bodyPr lIns="67391" tIns="33696" rIns="67391" bIns="33696" anchor="ctr"/>
          <a:lstStyle/>
          <a:p>
            <a:pPr algn="ctr">
              <a:buFont typeface="Arial" panose="020B0604020202020204" pitchFamily="34" charset="0"/>
              <a:buNone/>
            </a:pPr>
            <a:r>
              <a:rPr lang="zh-CN" altLang="en-US" sz="1000" b="1" dirty="0">
                <a:solidFill>
                  <a:srgbClr val="FFFFFF"/>
                </a:solidFill>
                <a:latin typeface="Arial" panose="020B0604020202020204" pitchFamily="34" charset="0"/>
                <a:ea typeface="微软雅黑" panose="020B0503020204020204" pitchFamily="34" charset="-122"/>
                <a:sym typeface="Arial" panose="020B0604020202020204" pitchFamily="34" charset="0"/>
              </a:rPr>
              <a:t>地方性公共产品应由地方政府来承担</a:t>
            </a:r>
          </a:p>
        </p:txBody>
      </p:sp>
      <p:sp>
        <p:nvSpPr>
          <p:cNvPr id="9" name="文本框 14"/>
          <p:cNvSpPr txBox="1">
            <a:spLocks noChangeArrowheads="1"/>
          </p:cNvSpPr>
          <p:nvPr/>
        </p:nvSpPr>
        <p:spPr bwMode="auto">
          <a:xfrm>
            <a:off x="3210168" y="149809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en-US" altLang="zh-CN" sz="2900" b="1">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9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15"/>
          <p:cNvSpPr>
            <a:spLocks noChangeArrowheads="1"/>
          </p:cNvSpPr>
          <p:nvPr/>
        </p:nvSpPr>
        <p:spPr bwMode="auto">
          <a:xfrm>
            <a:off x="4613910" y="1292860"/>
            <a:ext cx="1603375" cy="2817495"/>
          </a:xfrm>
          <a:prstGeom prst="rect">
            <a:avLst/>
          </a:prstGeom>
          <a:solidFill>
            <a:srgbClr val="FFFFFF"/>
          </a:solidFill>
          <a:ln w="25400">
            <a:solidFill>
              <a:srgbClr val="0070C0"/>
            </a:solidFill>
            <a:miter lim="800000"/>
          </a:ln>
        </p:spPr>
        <p:txBody>
          <a:bodyPr lIns="67391" tIns="33696" rIns="67391" bIns="33696" anchor="ctr"/>
          <a:lstStyle/>
          <a:p>
            <a:pPr algn="ctr" defTabSz="895985"/>
            <a:endParaRPr lang="zh-CN" altLang="en-US" sz="23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Pentagon 2355"/>
          <p:cNvSpPr>
            <a:spLocks noChangeArrowheads="1"/>
          </p:cNvSpPr>
          <p:nvPr/>
        </p:nvSpPr>
        <p:spPr bwMode="auto">
          <a:xfrm rot="5400000">
            <a:off x="4908409" y="1011477"/>
            <a:ext cx="1027898" cy="1590434"/>
          </a:xfrm>
          <a:prstGeom prst="homePlate">
            <a:avLst>
              <a:gd name="adj" fmla="val 8079"/>
            </a:avLst>
          </a:prstGeom>
          <a:solidFill>
            <a:srgbClr val="305480"/>
          </a:solidFill>
          <a:ln>
            <a:noFill/>
          </a:ln>
        </p:spPr>
        <p:txBody>
          <a:bodyPr lIns="67391" tIns="33696" rIns="67391" bIns="33696" anchor="ctr"/>
          <a:lstStyle/>
          <a:p>
            <a:pPr algn="ctr">
              <a:buFont typeface="Arial" panose="020B0604020202020204" pitchFamily="34" charset="0"/>
              <a:buNone/>
            </a:pPr>
            <a:endParaRPr lang="id-ID" altLang="en-US" sz="21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Rounded Rectangle 2359"/>
          <p:cNvSpPr>
            <a:spLocks noChangeArrowheads="1"/>
          </p:cNvSpPr>
          <p:nvPr/>
        </p:nvSpPr>
        <p:spPr bwMode="auto">
          <a:xfrm>
            <a:off x="4645025" y="3605530"/>
            <a:ext cx="1541145" cy="327660"/>
          </a:xfrm>
          <a:prstGeom prst="roundRect">
            <a:avLst>
              <a:gd name="adj" fmla="val 16667"/>
            </a:avLst>
          </a:prstGeom>
          <a:solidFill>
            <a:srgbClr val="305480"/>
          </a:solidFill>
          <a:ln>
            <a:noFill/>
          </a:ln>
        </p:spPr>
        <p:txBody>
          <a:bodyPr lIns="67391" tIns="33696" rIns="67391" bIns="33696" anchor="ctr"/>
          <a:lstStyle/>
          <a:p>
            <a:pPr algn="ctr">
              <a:buFont typeface="Arial" panose="020B0604020202020204" pitchFamily="34" charset="0"/>
              <a:buNone/>
            </a:pPr>
            <a:r>
              <a:rPr lang="zh-CN" altLang="en-US" sz="900" b="1" dirty="0">
                <a:solidFill>
                  <a:srgbClr val="FFFFFF"/>
                </a:solidFill>
                <a:latin typeface="Arial" panose="020B0604020202020204" pitchFamily="34" charset="0"/>
                <a:ea typeface="微软雅黑" panose="020B0503020204020204" pitchFamily="34" charset="-122"/>
                <a:sym typeface="Arial" panose="020B0604020202020204" pitchFamily="34" charset="0"/>
              </a:rPr>
              <a:t>中央政府应参与具有跨地区“外部效应”的公共产品</a:t>
            </a:r>
          </a:p>
        </p:txBody>
      </p:sp>
      <p:sp>
        <p:nvSpPr>
          <p:cNvPr id="13" name="文本框 18"/>
          <p:cNvSpPr txBox="1">
            <a:spLocks noChangeArrowheads="1"/>
          </p:cNvSpPr>
          <p:nvPr/>
        </p:nvSpPr>
        <p:spPr bwMode="auto">
          <a:xfrm>
            <a:off x="4972887" y="149809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en-US" altLang="zh-CN" sz="2900" b="1">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9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9"/>
          <p:cNvSpPr>
            <a:spLocks noChangeArrowheads="1"/>
          </p:cNvSpPr>
          <p:nvPr/>
        </p:nvSpPr>
        <p:spPr bwMode="auto">
          <a:xfrm>
            <a:off x="6405294" y="1292745"/>
            <a:ext cx="1577541" cy="2817675"/>
          </a:xfrm>
          <a:prstGeom prst="rect">
            <a:avLst/>
          </a:prstGeom>
          <a:solidFill>
            <a:srgbClr val="FFFFFF"/>
          </a:solidFill>
          <a:ln w="25400">
            <a:solidFill>
              <a:srgbClr val="404040"/>
            </a:solidFill>
            <a:miter lim="800000"/>
          </a:ln>
        </p:spPr>
        <p:txBody>
          <a:bodyPr lIns="67391" tIns="33696" rIns="67391" bIns="33696" anchor="ctr"/>
          <a:lstStyle/>
          <a:p>
            <a:pPr algn="ctr" defTabSz="895985"/>
            <a:endParaRPr lang="zh-CN" altLang="en-US" sz="23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Pentagon 2355_18"/>
          <p:cNvSpPr>
            <a:spLocks noChangeArrowheads="1"/>
          </p:cNvSpPr>
          <p:nvPr/>
        </p:nvSpPr>
        <p:spPr bwMode="auto">
          <a:xfrm rot="5400000">
            <a:off x="6671715" y="1012063"/>
            <a:ext cx="1027898" cy="1589261"/>
          </a:xfrm>
          <a:prstGeom prst="homePlate">
            <a:avLst>
              <a:gd name="adj" fmla="val 8079"/>
            </a:avLst>
          </a:prstGeom>
          <a:solidFill>
            <a:srgbClr val="305480"/>
          </a:solidFill>
          <a:ln>
            <a:noFill/>
          </a:ln>
        </p:spPr>
        <p:txBody>
          <a:bodyPr lIns="67391" tIns="33696" rIns="67391" bIns="33696" anchor="ctr"/>
          <a:lstStyle/>
          <a:p>
            <a:pPr algn="ctr">
              <a:buFont typeface="Arial" panose="020B0604020202020204" pitchFamily="34" charset="0"/>
              <a:buNone/>
            </a:pPr>
            <a:endParaRPr lang="id-ID" altLang="en-US" sz="21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ounded Rectangle 2359"/>
          <p:cNvSpPr>
            <a:spLocks noChangeArrowheads="1"/>
          </p:cNvSpPr>
          <p:nvPr/>
        </p:nvSpPr>
        <p:spPr bwMode="auto">
          <a:xfrm>
            <a:off x="6516440" y="3605222"/>
            <a:ext cx="1324384" cy="327854"/>
          </a:xfrm>
          <a:prstGeom prst="roundRect">
            <a:avLst>
              <a:gd name="adj" fmla="val 16667"/>
            </a:avLst>
          </a:prstGeom>
          <a:solidFill>
            <a:srgbClr val="305480"/>
          </a:solidFill>
          <a:ln>
            <a:noFill/>
          </a:ln>
        </p:spPr>
        <p:txBody>
          <a:bodyPr lIns="67391" tIns="33696" rIns="67391" bIns="33696" anchor="ctr"/>
          <a:lstStyle/>
          <a:p>
            <a:pPr algn="ctr">
              <a:buFont typeface="Arial" panose="020B0604020202020204" pitchFamily="34" charset="0"/>
              <a:buNone/>
            </a:pPr>
            <a:r>
              <a:rPr lang="zh-CN" altLang="en-US" sz="1000" b="1" dirty="0">
                <a:solidFill>
                  <a:srgbClr val="FFFFFF"/>
                </a:solidFill>
                <a:latin typeface="Arial" panose="020B0604020202020204" pitchFamily="34" charset="0"/>
                <a:ea typeface="微软雅黑" panose="020B0503020204020204" pitchFamily="34" charset="-122"/>
                <a:sym typeface="Arial" panose="020B0604020202020204" pitchFamily="34" charset="0"/>
              </a:rPr>
              <a:t>调节收入分配的职责多由中央政府承担</a:t>
            </a:r>
          </a:p>
        </p:txBody>
      </p:sp>
      <p:sp>
        <p:nvSpPr>
          <p:cNvPr id="17" name="文本框 22"/>
          <p:cNvSpPr txBox="1">
            <a:spLocks noChangeArrowheads="1"/>
          </p:cNvSpPr>
          <p:nvPr/>
        </p:nvSpPr>
        <p:spPr bwMode="auto">
          <a:xfrm>
            <a:off x="6736780" y="149809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en-US" altLang="zh-CN" sz="2900" b="1">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29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3"/>
          <p:cNvSpPr txBox="1">
            <a:spLocks noChangeArrowheads="1"/>
          </p:cNvSpPr>
          <p:nvPr/>
        </p:nvSpPr>
        <p:spPr bwMode="auto">
          <a:xfrm>
            <a:off x="1226185" y="2381885"/>
            <a:ext cx="1382395" cy="969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900">
                <a:solidFill>
                  <a:srgbClr val="445469"/>
                </a:solidFill>
                <a:latin typeface="Arial" panose="020B0604020202020204" pitchFamily="34" charset="0"/>
                <a:ea typeface="微软雅黑" panose="020B0503020204020204" pitchFamily="34" charset="-122"/>
                <a:sym typeface="Arial" panose="020B0604020202020204" pitchFamily="34" charset="0"/>
              </a:rPr>
              <a:t>主要包括：国防、外交、全国性的立法和司法、中央银行、中央税的征管等。宏观经济稳定（包括财政、金融政策）是一种特殊的全国性公共产品，其责任也应由中央政府承担。</a:t>
            </a:r>
          </a:p>
        </p:txBody>
      </p:sp>
      <p:sp>
        <p:nvSpPr>
          <p:cNvPr id="21" name="TextBox 13"/>
          <p:cNvSpPr txBox="1">
            <a:spLocks noChangeArrowheads="1"/>
          </p:cNvSpPr>
          <p:nvPr/>
        </p:nvSpPr>
        <p:spPr bwMode="auto">
          <a:xfrm>
            <a:off x="3085465" y="2381885"/>
            <a:ext cx="1158240"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900">
                <a:solidFill>
                  <a:srgbClr val="445469"/>
                </a:solidFill>
                <a:latin typeface="Arial" panose="020B0604020202020204" pitchFamily="34" charset="0"/>
                <a:ea typeface="微软雅黑" panose="020B0503020204020204" pitchFamily="34" charset="-122"/>
                <a:sym typeface="Arial" panose="020B0604020202020204" pitchFamily="34" charset="0"/>
              </a:rPr>
              <a:t>主要包括：区域内交通、警察、消防、教育、环保、供水、下水道、垃圾处理、公园、对地区经济发展的支持、地方性法律的制定和实施等。</a:t>
            </a:r>
          </a:p>
        </p:txBody>
      </p:sp>
      <p:sp>
        <p:nvSpPr>
          <p:cNvPr id="23" name="TextBox 13"/>
          <p:cNvSpPr txBox="1">
            <a:spLocks noChangeArrowheads="1"/>
          </p:cNvSpPr>
          <p:nvPr/>
        </p:nvSpPr>
        <p:spPr bwMode="auto">
          <a:xfrm>
            <a:off x="4792980" y="2381885"/>
            <a:ext cx="1313815" cy="969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900">
                <a:solidFill>
                  <a:srgbClr val="445469"/>
                </a:solidFill>
                <a:latin typeface="Arial" panose="020B0604020202020204" pitchFamily="34" charset="0"/>
                <a:ea typeface="微软雅黑" panose="020B0503020204020204" pitchFamily="34" charset="-122"/>
                <a:sym typeface="Arial" panose="020B0604020202020204" pitchFamily="34" charset="0"/>
              </a:rPr>
              <a:t>例如跨地区的公路、铁路、水陆运输、邮电通讯等项目。另外，有些项目虽然位于某个地区，但受益者却不仅限于本地居民，中央政府应在一定程度上参与成本分摊。</a:t>
            </a:r>
          </a:p>
        </p:txBody>
      </p:sp>
      <p:sp>
        <p:nvSpPr>
          <p:cNvPr id="25" name="TextBox 13"/>
          <p:cNvSpPr txBox="1">
            <a:spLocks noChangeArrowheads="1"/>
          </p:cNvSpPr>
          <p:nvPr/>
        </p:nvSpPr>
        <p:spPr bwMode="auto">
          <a:xfrm>
            <a:off x="6546215" y="2320925"/>
            <a:ext cx="1294765"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900">
                <a:solidFill>
                  <a:srgbClr val="445469"/>
                </a:solidFill>
                <a:latin typeface="Arial" panose="020B0604020202020204" pitchFamily="34" charset="0"/>
                <a:ea typeface="微软雅黑" panose="020B0503020204020204" pitchFamily="34" charset="-122"/>
                <a:sym typeface="Arial" panose="020B0604020202020204" pitchFamily="34" charset="0"/>
              </a:rPr>
              <a:t>包括收入分配政策、就业政策、养老保险等政策的制定和实施；中央对地方政府的转移支付等。当然，中央政府在这方面承担较大职责并不意味着由它承担全部成本，可能只需中央政府的某种补贴。</a:t>
            </a:r>
          </a:p>
        </p:txBody>
      </p:sp>
      <p:sp>
        <p:nvSpPr>
          <p:cNvPr id="27" name="文本框 34"/>
          <p:cNvSpPr txBox="1"/>
          <p:nvPr/>
        </p:nvSpPr>
        <p:spPr>
          <a:xfrm>
            <a:off x="1331595" y="-72390"/>
            <a:ext cx="633793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二、各级政府间预算管理体系及职权</a:t>
            </a:r>
            <a:endParaRPr lang="zh-CN" altLang="en-US" sz="1800" spc="600" dirty="0">
              <a:solidFill>
                <a:schemeClr val="bg1"/>
              </a:solidFill>
              <a:latin typeface="黑体" panose="02010609060101010101" pitchFamily="2" charset="-122"/>
              <a:ea typeface="黑体" panose="02010609060101010101" pitchFamily="2" charset="-122"/>
              <a:cs typeface="+mn-ea"/>
              <a:sym typeface="+mn-lt"/>
            </a:endParaRPr>
          </a:p>
        </p:txBody>
      </p:sp>
      <p:sp>
        <p:nvSpPr>
          <p:cNvPr id="31" name="标题 3"/>
          <p:cNvSpPr txBox="1">
            <a:spLocks noGrp="1"/>
          </p:cNvSpPr>
          <p:nvPr>
            <p:ph type="title"/>
          </p:nvPr>
        </p:nvSpPr>
        <p:spPr>
          <a:xfrm>
            <a:off x="209550"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dirty="0" smtClean="0"/>
              <a:t>支出责任划分</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445">
        <p14:pan dir="u"/>
      </p:transition>
    </mc:Choice>
    <mc:Fallback xmlns="">
      <p:transition spd="slow" advTm="1445">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40122" y="1021015"/>
            <a:ext cx="7688580" cy="1323439"/>
          </a:xfrm>
          <a:prstGeom prst="rect">
            <a:avLst/>
          </a:prstGeom>
          <a:noFill/>
        </p:spPr>
        <p:txBody>
          <a:bodyPr wrap="square" rtlCol="0">
            <a:spAutoFit/>
          </a:bodyPr>
          <a:lstStyle/>
          <a:p>
            <a:pPr indent="508000" algn="l" fontAlgn="auto"/>
            <a:r>
              <a:rPr lang="zh-CN" altLang="en-US" b="1" dirty="0" smtClean="0">
                <a:sym typeface="+mn-ea"/>
              </a:rPr>
              <a:t>（一）分税制的内涵</a:t>
            </a:r>
            <a:endParaRPr lang="zh-CN" altLang="en-US" dirty="0">
              <a:sym typeface="+mn-ea"/>
            </a:endParaRPr>
          </a:p>
          <a:p>
            <a:pPr indent="508000" algn="l" fontAlgn="auto"/>
            <a:r>
              <a:rPr lang="zh-CN" altLang="en-US" dirty="0">
                <a:sym typeface="+mn-ea"/>
              </a:rPr>
              <a:t>在明确各级政府事权及支出责任的基础上,需要通过预算体制的规定对收入在各级政府间进行划分,以保证履职的需要。就我国来说,根据体制的变革采取过统收统支、分类分成、总额分成、大包干、分税制等方法。其中分税制是市场经济国家普遍推行的一种预算管理体制模式,是一种比较规范的做法</a:t>
            </a:r>
            <a:r>
              <a:rPr lang="zh-CN" altLang="en-US" dirty="0" smtClean="0">
                <a:sym typeface="+mn-ea"/>
              </a:rPr>
              <a:t>。</a:t>
            </a:r>
            <a:endParaRPr lang="en-US" altLang="zh-CN" dirty="0" smtClean="0">
              <a:sym typeface="+mn-ea"/>
            </a:endParaRPr>
          </a:p>
        </p:txBody>
      </p:sp>
      <p:sp>
        <p:nvSpPr>
          <p:cNvPr id="22" name="任意多边形 21"/>
          <p:cNvSpPr/>
          <p:nvPr>
            <p:custDataLst>
              <p:tags r:id="rId1"/>
            </p:custDataLst>
          </p:nvPr>
        </p:nvSpPr>
        <p:spPr>
          <a:xfrm>
            <a:off x="108074" y="2363600"/>
            <a:ext cx="3423865" cy="1956755"/>
          </a:xfrm>
          <a:custGeom>
            <a:avLst/>
            <a:gdLst>
              <a:gd name="connsiteX0" fmla="*/ 176782 w 1993900"/>
              <a:gd name="connsiteY0" fmla="*/ 0 h 1282700"/>
              <a:gd name="connsiteX1" fmla="*/ 399032 w 1993900"/>
              <a:gd name="connsiteY1" fmla="*/ 0 h 1282700"/>
              <a:gd name="connsiteX2" fmla="*/ 435678 w 1993900"/>
              <a:gd name="connsiteY2" fmla="*/ 0 h 1282700"/>
              <a:gd name="connsiteX3" fmla="*/ 657928 w 1993900"/>
              <a:gd name="connsiteY3" fmla="*/ 0 h 1282700"/>
              <a:gd name="connsiteX4" fmla="*/ 854778 w 1993900"/>
              <a:gd name="connsiteY4" fmla="*/ 196850 h 1282700"/>
              <a:gd name="connsiteX5" fmla="*/ 996950 w 1993900"/>
              <a:gd name="connsiteY5" fmla="*/ 196850 h 1282700"/>
              <a:gd name="connsiteX6" fmla="*/ 1844248 w 1993900"/>
              <a:gd name="connsiteY6" fmla="*/ 196850 h 1282700"/>
              <a:gd name="connsiteX7" fmla="*/ 1993900 w 1993900"/>
              <a:gd name="connsiteY7" fmla="*/ 346502 h 1282700"/>
              <a:gd name="connsiteX8" fmla="*/ 1993900 w 1993900"/>
              <a:gd name="connsiteY8" fmla="*/ 590550 h 1282700"/>
              <a:gd name="connsiteX9" fmla="*/ 1993900 w 1993900"/>
              <a:gd name="connsiteY9" fmla="*/ 1105918 h 1282700"/>
              <a:gd name="connsiteX10" fmla="*/ 1993900 w 1993900"/>
              <a:gd name="connsiteY10" fmla="*/ 1133048 h 1282700"/>
              <a:gd name="connsiteX11" fmla="*/ 1844248 w 1993900"/>
              <a:gd name="connsiteY11" fmla="*/ 1282700 h 1282700"/>
              <a:gd name="connsiteX12" fmla="*/ 1817118 w 1993900"/>
              <a:gd name="connsiteY12" fmla="*/ 1282700 h 1282700"/>
              <a:gd name="connsiteX13" fmla="*/ 996950 w 1993900"/>
              <a:gd name="connsiteY13" fmla="*/ 1282700 h 1282700"/>
              <a:gd name="connsiteX14" fmla="*/ 399032 w 1993900"/>
              <a:gd name="connsiteY14" fmla="*/ 1282700 h 1282700"/>
              <a:gd name="connsiteX15" fmla="*/ 371902 w 1993900"/>
              <a:gd name="connsiteY15" fmla="*/ 1282700 h 1282700"/>
              <a:gd name="connsiteX16" fmla="*/ 176782 w 1993900"/>
              <a:gd name="connsiteY16" fmla="*/ 1282700 h 1282700"/>
              <a:gd name="connsiteX17" fmla="*/ 149652 w 1993900"/>
              <a:gd name="connsiteY17" fmla="*/ 1282700 h 1282700"/>
              <a:gd name="connsiteX18" fmla="*/ 0 w 1993900"/>
              <a:gd name="connsiteY18" fmla="*/ 1133048 h 1282700"/>
              <a:gd name="connsiteX19" fmla="*/ 0 w 1993900"/>
              <a:gd name="connsiteY19" fmla="*/ 1105918 h 1282700"/>
              <a:gd name="connsiteX20" fmla="*/ 0 w 1993900"/>
              <a:gd name="connsiteY20" fmla="*/ 346502 h 1282700"/>
              <a:gd name="connsiteX21" fmla="*/ 0 w 1993900"/>
              <a:gd name="connsiteY21" fmla="*/ 176782 h 1282700"/>
              <a:gd name="connsiteX22" fmla="*/ 176782 w 1993900"/>
              <a:gd name="connsiteY22" fmla="*/ 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93900" h="1282700">
                <a:moveTo>
                  <a:pt x="176782" y="0"/>
                </a:moveTo>
                <a:lnTo>
                  <a:pt x="399032" y="0"/>
                </a:lnTo>
                <a:lnTo>
                  <a:pt x="435678" y="0"/>
                </a:lnTo>
                <a:lnTo>
                  <a:pt x="657928" y="0"/>
                </a:lnTo>
                <a:lnTo>
                  <a:pt x="854778" y="196850"/>
                </a:lnTo>
                <a:lnTo>
                  <a:pt x="996950" y="196850"/>
                </a:lnTo>
                <a:lnTo>
                  <a:pt x="1844248" y="196850"/>
                </a:lnTo>
                <a:cubicBezTo>
                  <a:pt x="1926899" y="196850"/>
                  <a:pt x="1993900" y="263851"/>
                  <a:pt x="1993900" y="346502"/>
                </a:cubicBezTo>
                <a:lnTo>
                  <a:pt x="1993900" y="590550"/>
                </a:lnTo>
                <a:lnTo>
                  <a:pt x="1993900" y="1105918"/>
                </a:lnTo>
                <a:lnTo>
                  <a:pt x="1993900" y="1133048"/>
                </a:lnTo>
                <a:cubicBezTo>
                  <a:pt x="1993900" y="1215699"/>
                  <a:pt x="1926899" y="1282700"/>
                  <a:pt x="1844248" y="1282700"/>
                </a:cubicBezTo>
                <a:lnTo>
                  <a:pt x="1817118" y="1282700"/>
                </a:lnTo>
                <a:lnTo>
                  <a:pt x="996950" y="1282700"/>
                </a:lnTo>
                <a:lnTo>
                  <a:pt x="399032" y="1282700"/>
                </a:lnTo>
                <a:lnTo>
                  <a:pt x="371902" y="1282700"/>
                </a:lnTo>
                <a:lnTo>
                  <a:pt x="176782" y="1282700"/>
                </a:lnTo>
                <a:lnTo>
                  <a:pt x="149652" y="1282700"/>
                </a:lnTo>
                <a:cubicBezTo>
                  <a:pt x="67001" y="1282700"/>
                  <a:pt x="0" y="1215699"/>
                  <a:pt x="0" y="1133048"/>
                </a:cubicBezTo>
                <a:lnTo>
                  <a:pt x="0" y="1105918"/>
                </a:lnTo>
                <a:lnTo>
                  <a:pt x="0" y="346502"/>
                </a:lnTo>
                <a:lnTo>
                  <a:pt x="0" y="176782"/>
                </a:lnTo>
                <a:cubicBezTo>
                  <a:pt x="0" y="79148"/>
                  <a:pt x="79148" y="0"/>
                  <a:pt x="176782" y="0"/>
                </a:cubicBezTo>
                <a:close/>
              </a:path>
            </a:pathLst>
          </a:custGeom>
          <a:solidFill>
            <a:sysClr val="window" lastClr="FFFFFF">
              <a:lumMod val="95000"/>
            </a:sysClr>
          </a:solidFill>
        </p:spPr>
        <p:txBody>
          <a:bodyPr rot="0" spcFirstLastPara="0" vertOverflow="overflow" horzOverflow="overflow" vert="horz" wrap="square" lIns="67199" tIns="33599" rIns="1322833" bIns="1005353" numCol="1" spcCol="0" rtlCol="0" fromWordArt="0" anchor="ctr" anchorCtr="0" forceAA="0" compatLnSpc="1">
            <a:normAutofit/>
          </a:bodyPr>
          <a:lstStyle/>
          <a:p>
            <a:pPr algn="ctr">
              <a:lnSpc>
                <a:spcPct val="130000"/>
              </a:lnSpc>
            </a:pPr>
            <a:endParaRPr lang="zh-CN" altLang="en-US" sz="2060" b="1" kern="0" dirty="0">
              <a:solidFill>
                <a:srgbClr val="1F74AD"/>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6" name="任意多边形 25"/>
          <p:cNvSpPr/>
          <p:nvPr>
            <p:custDataLst>
              <p:tags r:id="rId2"/>
            </p:custDataLst>
          </p:nvPr>
        </p:nvSpPr>
        <p:spPr>
          <a:xfrm>
            <a:off x="1436320" y="2250002"/>
            <a:ext cx="6592634" cy="1231900"/>
          </a:xfrm>
          <a:custGeom>
            <a:avLst/>
            <a:gdLst>
              <a:gd name="connsiteX0" fmla="*/ 908048 w 1993900"/>
              <a:gd name="connsiteY0" fmla="*/ 0 h 1047750"/>
              <a:gd name="connsiteX1" fmla="*/ 1849499 w 1993900"/>
              <a:gd name="connsiteY1" fmla="*/ 0 h 1047750"/>
              <a:gd name="connsiteX2" fmla="*/ 1993900 w 1993900"/>
              <a:gd name="connsiteY2" fmla="*/ 144401 h 1047750"/>
              <a:gd name="connsiteX3" fmla="*/ 1993900 w 1993900"/>
              <a:gd name="connsiteY3" fmla="*/ 903349 h 1047750"/>
              <a:gd name="connsiteX4" fmla="*/ 1849499 w 1993900"/>
              <a:gd name="connsiteY4" fmla="*/ 1047750 h 1047750"/>
              <a:gd name="connsiteX5" fmla="*/ 144401 w 1993900"/>
              <a:gd name="connsiteY5" fmla="*/ 1047750 h 1047750"/>
              <a:gd name="connsiteX6" fmla="*/ 0 w 1993900"/>
              <a:gd name="connsiteY6" fmla="*/ 903349 h 1047750"/>
              <a:gd name="connsiteX7" fmla="*/ 0 w 1993900"/>
              <a:gd name="connsiteY7" fmla="*/ 239711 h 1047750"/>
              <a:gd name="connsiteX8" fmla="*/ 115888 w 1993900"/>
              <a:gd name="connsiteY8" fmla="*/ 123823 h 1047750"/>
              <a:gd name="connsiteX9" fmla="*/ 784225 w 1993900"/>
              <a:gd name="connsiteY9" fmla="*/ 123823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3900" h="1047750">
                <a:moveTo>
                  <a:pt x="908048" y="0"/>
                </a:moveTo>
                <a:lnTo>
                  <a:pt x="1849499" y="0"/>
                </a:lnTo>
                <a:cubicBezTo>
                  <a:pt x="1929249" y="0"/>
                  <a:pt x="1993900" y="64651"/>
                  <a:pt x="1993900" y="144401"/>
                </a:cubicBezTo>
                <a:lnTo>
                  <a:pt x="1993900" y="903349"/>
                </a:lnTo>
                <a:cubicBezTo>
                  <a:pt x="1993900" y="983099"/>
                  <a:pt x="1929249" y="1047750"/>
                  <a:pt x="1849499" y="1047750"/>
                </a:cubicBezTo>
                <a:lnTo>
                  <a:pt x="144401" y="1047750"/>
                </a:lnTo>
                <a:cubicBezTo>
                  <a:pt x="64651" y="1047750"/>
                  <a:pt x="0" y="983099"/>
                  <a:pt x="0" y="903349"/>
                </a:cubicBezTo>
                <a:lnTo>
                  <a:pt x="0" y="239711"/>
                </a:lnTo>
                <a:lnTo>
                  <a:pt x="115888" y="123823"/>
                </a:lnTo>
                <a:lnTo>
                  <a:pt x="784225" y="123823"/>
                </a:lnTo>
                <a:close/>
              </a:path>
            </a:pathLst>
          </a:custGeom>
          <a:solidFill>
            <a:srgbClr val="1F74AD"/>
          </a:solidFill>
        </p:spPr>
        <p:txBody>
          <a:bodyPr rot="0" spcFirstLastPara="0" vertOverflow="overflow" horzOverflow="overflow" vert="horz" wrap="square" lIns="67199" tIns="158739" rIns="67199" bIns="33599" numCol="1" spcCol="0" rtlCol="0" fromWordArt="0" anchor="ctr" anchorCtr="0" forceAA="0" compatLnSpc="1">
            <a:normAutofit/>
          </a:bodyPr>
          <a:lstStyle/>
          <a:p>
            <a:pPr algn="ctr">
              <a:lnSpc>
                <a:spcPct val="130000"/>
              </a:lnSpc>
            </a:pPr>
            <a:endParaRPr lang="zh-CN" altLang="en-US" sz="1325" dirty="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任意多边形 30"/>
          <p:cNvSpPr/>
          <p:nvPr>
            <p:custDataLst>
              <p:tags r:id="rId3"/>
            </p:custDataLst>
          </p:nvPr>
        </p:nvSpPr>
        <p:spPr>
          <a:xfrm>
            <a:off x="4724357" y="3726605"/>
            <a:ext cx="2559685" cy="1635125"/>
          </a:xfrm>
          <a:custGeom>
            <a:avLst/>
            <a:gdLst>
              <a:gd name="connsiteX0" fmla="*/ 176782 w 1993900"/>
              <a:gd name="connsiteY0" fmla="*/ 0 h 1282700"/>
              <a:gd name="connsiteX1" fmla="*/ 399032 w 1993900"/>
              <a:gd name="connsiteY1" fmla="*/ 0 h 1282700"/>
              <a:gd name="connsiteX2" fmla="*/ 435678 w 1993900"/>
              <a:gd name="connsiteY2" fmla="*/ 0 h 1282700"/>
              <a:gd name="connsiteX3" fmla="*/ 657928 w 1993900"/>
              <a:gd name="connsiteY3" fmla="*/ 0 h 1282700"/>
              <a:gd name="connsiteX4" fmla="*/ 854778 w 1993900"/>
              <a:gd name="connsiteY4" fmla="*/ 196850 h 1282700"/>
              <a:gd name="connsiteX5" fmla="*/ 996950 w 1993900"/>
              <a:gd name="connsiteY5" fmla="*/ 196850 h 1282700"/>
              <a:gd name="connsiteX6" fmla="*/ 1844248 w 1993900"/>
              <a:gd name="connsiteY6" fmla="*/ 196850 h 1282700"/>
              <a:gd name="connsiteX7" fmla="*/ 1993900 w 1993900"/>
              <a:gd name="connsiteY7" fmla="*/ 346502 h 1282700"/>
              <a:gd name="connsiteX8" fmla="*/ 1993900 w 1993900"/>
              <a:gd name="connsiteY8" fmla="*/ 590550 h 1282700"/>
              <a:gd name="connsiteX9" fmla="*/ 1993900 w 1993900"/>
              <a:gd name="connsiteY9" fmla="*/ 1105918 h 1282700"/>
              <a:gd name="connsiteX10" fmla="*/ 1993900 w 1993900"/>
              <a:gd name="connsiteY10" fmla="*/ 1133048 h 1282700"/>
              <a:gd name="connsiteX11" fmla="*/ 1844248 w 1993900"/>
              <a:gd name="connsiteY11" fmla="*/ 1282700 h 1282700"/>
              <a:gd name="connsiteX12" fmla="*/ 1817118 w 1993900"/>
              <a:gd name="connsiteY12" fmla="*/ 1282700 h 1282700"/>
              <a:gd name="connsiteX13" fmla="*/ 996950 w 1993900"/>
              <a:gd name="connsiteY13" fmla="*/ 1282700 h 1282700"/>
              <a:gd name="connsiteX14" fmla="*/ 399032 w 1993900"/>
              <a:gd name="connsiteY14" fmla="*/ 1282700 h 1282700"/>
              <a:gd name="connsiteX15" fmla="*/ 371902 w 1993900"/>
              <a:gd name="connsiteY15" fmla="*/ 1282700 h 1282700"/>
              <a:gd name="connsiteX16" fmla="*/ 176782 w 1993900"/>
              <a:gd name="connsiteY16" fmla="*/ 1282700 h 1282700"/>
              <a:gd name="connsiteX17" fmla="*/ 149652 w 1993900"/>
              <a:gd name="connsiteY17" fmla="*/ 1282700 h 1282700"/>
              <a:gd name="connsiteX18" fmla="*/ 0 w 1993900"/>
              <a:gd name="connsiteY18" fmla="*/ 1133048 h 1282700"/>
              <a:gd name="connsiteX19" fmla="*/ 0 w 1993900"/>
              <a:gd name="connsiteY19" fmla="*/ 1105918 h 1282700"/>
              <a:gd name="connsiteX20" fmla="*/ 0 w 1993900"/>
              <a:gd name="connsiteY20" fmla="*/ 346502 h 1282700"/>
              <a:gd name="connsiteX21" fmla="*/ 0 w 1993900"/>
              <a:gd name="connsiteY21" fmla="*/ 176782 h 1282700"/>
              <a:gd name="connsiteX22" fmla="*/ 176782 w 1993900"/>
              <a:gd name="connsiteY22" fmla="*/ 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93900" h="1282700">
                <a:moveTo>
                  <a:pt x="176782" y="0"/>
                </a:moveTo>
                <a:lnTo>
                  <a:pt x="399032" y="0"/>
                </a:lnTo>
                <a:lnTo>
                  <a:pt x="435678" y="0"/>
                </a:lnTo>
                <a:lnTo>
                  <a:pt x="657928" y="0"/>
                </a:lnTo>
                <a:lnTo>
                  <a:pt x="854778" y="196850"/>
                </a:lnTo>
                <a:lnTo>
                  <a:pt x="996950" y="196850"/>
                </a:lnTo>
                <a:lnTo>
                  <a:pt x="1844248" y="196850"/>
                </a:lnTo>
                <a:cubicBezTo>
                  <a:pt x="1926899" y="196850"/>
                  <a:pt x="1993900" y="263851"/>
                  <a:pt x="1993900" y="346502"/>
                </a:cubicBezTo>
                <a:lnTo>
                  <a:pt x="1993900" y="590550"/>
                </a:lnTo>
                <a:lnTo>
                  <a:pt x="1993900" y="1105918"/>
                </a:lnTo>
                <a:lnTo>
                  <a:pt x="1993900" y="1133048"/>
                </a:lnTo>
                <a:cubicBezTo>
                  <a:pt x="1993900" y="1215699"/>
                  <a:pt x="1926899" y="1282700"/>
                  <a:pt x="1844248" y="1282700"/>
                </a:cubicBezTo>
                <a:lnTo>
                  <a:pt x="1817118" y="1282700"/>
                </a:lnTo>
                <a:lnTo>
                  <a:pt x="996950" y="1282700"/>
                </a:lnTo>
                <a:lnTo>
                  <a:pt x="399032" y="1282700"/>
                </a:lnTo>
                <a:lnTo>
                  <a:pt x="371902" y="1282700"/>
                </a:lnTo>
                <a:lnTo>
                  <a:pt x="176782" y="1282700"/>
                </a:lnTo>
                <a:lnTo>
                  <a:pt x="149652" y="1282700"/>
                </a:lnTo>
                <a:cubicBezTo>
                  <a:pt x="67001" y="1282700"/>
                  <a:pt x="0" y="1215699"/>
                  <a:pt x="0" y="1133048"/>
                </a:cubicBezTo>
                <a:lnTo>
                  <a:pt x="0" y="1105918"/>
                </a:lnTo>
                <a:lnTo>
                  <a:pt x="0" y="346502"/>
                </a:lnTo>
                <a:lnTo>
                  <a:pt x="0" y="176782"/>
                </a:lnTo>
                <a:cubicBezTo>
                  <a:pt x="0" y="79148"/>
                  <a:pt x="79148" y="0"/>
                  <a:pt x="176782" y="0"/>
                </a:cubicBezTo>
                <a:close/>
              </a:path>
            </a:pathLst>
          </a:custGeom>
          <a:solidFill>
            <a:sysClr val="window" lastClr="FFFFFF">
              <a:lumMod val="95000"/>
            </a:sysClr>
          </a:solidFill>
        </p:spPr>
        <p:txBody>
          <a:bodyPr rot="0" spcFirstLastPara="0" vertOverflow="overflow" horzOverflow="overflow" vert="horz" wrap="square" lIns="67199" tIns="33599" rIns="1322833" bIns="1005353" numCol="1" spcCol="0" rtlCol="0" fromWordArt="0" anchor="ctr" anchorCtr="0" forceAA="0" compatLnSpc="1">
            <a:normAutofit/>
          </a:bodyPr>
          <a:lstStyle/>
          <a:p>
            <a:pPr algn="ctr">
              <a:lnSpc>
                <a:spcPct val="130000"/>
              </a:lnSpc>
            </a:pPr>
            <a:endParaRPr lang="zh-CN" altLang="en-US" sz="2060" b="1" kern="0" dirty="0">
              <a:solidFill>
                <a:srgbClr val="3498D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2" name="任意多边形 31"/>
          <p:cNvSpPr/>
          <p:nvPr>
            <p:custDataLst>
              <p:tags r:id="rId4"/>
            </p:custDataLst>
          </p:nvPr>
        </p:nvSpPr>
        <p:spPr>
          <a:xfrm>
            <a:off x="1499046" y="3470961"/>
            <a:ext cx="6457900" cy="1335405"/>
          </a:xfrm>
          <a:custGeom>
            <a:avLst/>
            <a:gdLst>
              <a:gd name="connsiteX0" fmla="*/ 908048 w 1993900"/>
              <a:gd name="connsiteY0" fmla="*/ 0 h 1047750"/>
              <a:gd name="connsiteX1" fmla="*/ 1849499 w 1993900"/>
              <a:gd name="connsiteY1" fmla="*/ 0 h 1047750"/>
              <a:gd name="connsiteX2" fmla="*/ 1993900 w 1993900"/>
              <a:gd name="connsiteY2" fmla="*/ 144401 h 1047750"/>
              <a:gd name="connsiteX3" fmla="*/ 1993900 w 1993900"/>
              <a:gd name="connsiteY3" fmla="*/ 903349 h 1047750"/>
              <a:gd name="connsiteX4" fmla="*/ 1849499 w 1993900"/>
              <a:gd name="connsiteY4" fmla="*/ 1047750 h 1047750"/>
              <a:gd name="connsiteX5" fmla="*/ 144401 w 1993900"/>
              <a:gd name="connsiteY5" fmla="*/ 1047750 h 1047750"/>
              <a:gd name="connsiteX6" fmla="*/ 0 w 1993900"/>
              <a:gd name="connsiteY6" fmla="*/ 903349 h 1047750"/>
              <a:gd name="connsiteX7" fmla="*/ 0 w 1993900"/>
              <a:gd name="connsiteY7" fmla="*/ 239711 h 1047750"/>
              <a:gd name="connsiteX8" fmla="*/ 115888 w 1993900"/>
              <a:gd name="connsiteY8" fmla="*/ 123823 h 1047750"/>
              <a:gd name="connsiteX9" fmla="*/ 784225 w 1993900"/>
              <a:gd name="connsiteY9" fmla="*/ 123823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3900" h="1047750">
                <a:moveTo>
                  <a:pt x="908048" y="0"/>
                </a:moveTo>
                <a:lnTo>
                  <a:pt x="1849499" y="0"/>
                </a:lnTo>
                <a:cubicBezTo>
                  <a:pt x="1929249" y="0"/>
                  <a:pt x="1993900" y="64651"/>
                  <a:pt x="1993900" y="144401"/>
                </a:cubicBezTo>
                <a:lnTo>
                  <a:pt x="1993900" y="903349"/>
                </a:lnTo>
                <a:cubicBezTo>
                  <a:pt x="1993900" y="983099"/>
                  <a:pt x="1929249" y="1047750"/>
                  <a:pt x="1849499" y="1047750"/>
                </a:cubicBezTo>
                <a:lnTo>
                  <a:pt x="144401" y="1047750"/>
                </a:lnTo>
                <a:cubicBezTo>
                  <a:pt x="64651" y="1047750"/>
                  <a:pt x="0" y="983099"/>
                  <a:pt x="0" y="903349"/>
                </a:cubicBezTo>
                <a:lnTo>
                  <a:pt x="0" y="239711"/>
                </a:lnTo>
                <a:lnTo>
                  <a:pt x="115888" y="123823"/>
                </a:lnTo>
                <a:lnTo>
                  <a:pt x="784225" y="123823"/>
                </a:lnTo>
                <a:close/>
              </a:path>
            </a:pathLst>
          </a:custGeom>
          <a:solidFill>
            <a:srgbClr val="3498DB"/>
          </a:solidFill>
        </p:spPr>
        <p:txBody>
          <a:bodyPr rot="0" spcFirstLastPara="0" vertOverflow="overflow" horzOverflow="overflow" vert="horz" wrap="square" lIns="67199" tIns="158739" rIns="67199" bIns="33599" numCol="1" spcCol="0" rtlCol="0" fromWordArt="0" anchor="ctr" anchorCtr="0" forceAA="0" compatLnSpc="1">
            <a:normAutofit/>
          </a:bodyPr>
          <a:lstStyle/>
          <a:p>
            <a:pPr algn="ctr">
              <a:lnSpc>
                <a:spcPct val="130000"/>
              </a:lnSpc>
            </a:pPr>
            <a:endParaRPr lang="zh-CN" altLang="en-US" sz="1325" dirty="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文本框 8"/>
          <p:cNvSpPr txBox="1"/>
          <p:nvPr>
            <p:custDataLst>
              <p:tags r:id="rId5"/>
            </p:custDataLst>
          </p:nvPr>
        </p:nvSpPr>
        <p:spPr>
          <a:xfrm>
            <a:off x="1620242" y="2520156"/>
            <a:ext cx="6192688" cy="782320"/>
          </a:xfrm>
          <a:prstGeom prst="rect">
            <a:avLst/>
          </a:prstGeom>
          <a:noFill/>
        </p:spPr>
        <p:txBody>
          <a:bodyPr wrap="square" lIns="66141" tIns="34393" rIns="66141" bIns="34393" rtlCol="0" anchor="ctr" anchorCtr="0"/>
          <a:lstStyle/>
          <a:p>
            <a:pPr indent="508000"/>
            <a:r>
              <a:rPr lang="zh-CN" altLang="en-US" sz="1400" b="1" dirty="0">
                <a:solidFill>
                  <a:schemeClr val="bg1"/>
                </a:solidFill>
                <a:sym typeface="+mn-ea"/>
              </a:rPr>
              <a:t>分税制是指在明确划分中央与地方政府事权和支出责任的基础上,按照税种划分中央与地方预算收入,各级预算相对独立,各级政府和地区之间的财力差异通过规范的转移支付制度来进行调节。</a:t>
            </a:r>
            <a:endParaRPr lang="zh-CN" altLang="en-US" sz="1400" b="1" dirty="0">
              <a:solidFill>
                <a:schemeClr val="bg1"/>
              </a:solidFill>
              <a:sym typeface="+mn-ea"/>
            </a:endParaRPr>
          </a:p>
        </p:txBody>
      </p:sp>
      <p:sp>
        <p:nvSpPr>
          <p:cNvPr id="10" name="文本框 9"/>
          <p:cNvSpPr txBox="1"/>
          <p:nvPr>
            <p:custDataLst>
              <p:tags r:id="rId6"/>
            </p:custDataLst>
          </p:nvPr>
        </p:nvSpPr>
        <p:spPr>
          <a:xfrm>
            <a:off x="1708452" y="3815206"/>
            <a:ext cx="6104477" cy="848360"/>
          </a:xfrm>
          <a:prstGeom prst="rect">
            <a:avLst/>
          </a:prstGeom>
          <a:noFill/>
        </p:spPr>
        <p:txBody>
          <a:bodyPr wrap="square" lIns="66141" tIns="34393" rIns="66141" bIns="34393" rtlCol="0" anchor="ctr" anchorCtr="0"/>
          <a:lstStyle/>
          <a:p>
            <a:pPr>
              <a:lnSpc>
                <a:spcPct val="120000"/>
              </a:lnSpc>
            </a:pPr>
            <a:r>
              <a:rPr lang="zh-CN" altLang="en-US" sz="1400" dirty="0" smtClean="0">
                <a:solidFill>
                  <a:schemeClr val="bg1"/>
                </a:solidFill>
              </a:rPr>
              <a:t>（</a:t>
            </a:r>
            <a:r>
              <a:rPr lang="en-US" altLang="zh-CN" sz="1400" dirty="0" smtClean="0">
                <a:solidFill>
                  <a:schemeClr val="bg1"/>
                </a:solidFill>
              </a:rPr>
              <a:t>1</a:t>
            </a:r>
            <a:r>
              <a:rPr lang="zh-CN" altLang="en-US" sz="1400" dirty="0" smtClean="0">
                <a:solidFill>
                  <a:schemeClr val="bg1"/>
                </a:solidFill>
              </a:rPr>
              <a:t>）</a:t>
            </a:r>
            <a:r>
              <a:rPr lang="zh-CN" altLang="zh-CN" sz="1400" b="1" dirty="0" smtClean="0">
                <a:solidFill>
                  <a:schemeClr val="bg1"/>
                </a:solidFill>
              </a:rPr>
              <a:t>一级</a:t>
            </a:r>
            <a:r>
              <a:rPr lang="zh-CN" altLang="zh-CN" sz="1400" b="1" dirty="0">
                <a:solidFill>
                  <a:schemeClr val="bg1"/>
                </a:solidFill>
              </a:rPr>
              <a:t>政府、一级预算</a:t>
            </a:r>
            <a:r>
              <a:rPr lang="en-US" altLang="zh-CN" sz="1400" b="1" dirty="0">
                <a:solidFill>
                  <a:schemeClr val="bg1"/>
                </a:solidFill>
              </a:rPr>
              <a:t>,</a:t>
            </a:r>
            <a:r>
              <a:rPr lang="zh-CN" altLang="zh-CN" sz="1400" b="1" dirty="0">
                <a:solidFill>
                  <a:schemeClr val="bg1"/>
                </a:solidFill>
              </a:rPr>
              <a:t>各级预算相对独立、自求</a:t>
            </a:r>
            <a:r>
              <a:rPr lang="zh-CN" altLang="zh-CN" sz="1400" b="1" dirty="0" smtClean="0">
                <a:solidFill>
                  <a:schemeClr val="bg1"/>
                </a:solidFill>
              </a:rPr>
              <a:t>平衡</a:t>
            </a:r>
            <a:r>
              <a:rPr lang="zh-CN" altLang="en-US" sz="1400" b="1" dirty="0" smtClean="0">
                <a:solidFill>
                  <a:schemeClr val="bg1"/>
                </a:solidFill>
              </a:rPr>
              <a:t>；（</a:t>
            </a:r>
            <a:r>
              <a:rPr lang="en-US" altLang="zh-CN" sz="1400" b="1" dirty="0" smtClean="0">
                <a:solidFill>
                  <a:schemeClr val="bg1"/>
                </a:solidFill>
              </a:rPr>
              <a:t>2</a:t>
            </a:r>
            <a:r>
              <a:rPr lang="zh-CN" altLang="en-US" sz="1400" b="1" dirty="0" smtClean="0">
                <a:solidFill>
                  <a:schemeClr val="bg1"/>
                </a:solidFill>
              </a:rPr>
              <a:t>）</a:t>
            </a:r>
            <a:r>
              <a:rPr lang="zh-CN" altLang="zh-CN" sz="1400" b="1" dirty="0" smtClean="0">
                <a:solidFill>
                  <a:schemeClr val="bg1"/>
                </a:solidFill>
              </a:rPr>
              <a:t>在</a:t>
            </a:r>
            <a:r>
              <a:rPr lang="zh-CN" altLang="zh-CN" sz="1400" b="1" dirty="0">
                <a:solidFill>
                  <a:schemeClr val="bg1"/>
                </a:solidFill>
              </a:rPr>
              <a:t>明确划分各级政府事权基础上划分各级财政支出</a:t>
            </a:r>
            <a:r>
              <a:rPr lang="zh-CN" altLang="zh-CN" sz="1400" b="1" dirty="0" smtClean="0">
                <a:solidFill>
                  <a:schemeClr val="bg1"/>
                </a:solidFill>
              </a:rPr>
              <a:t>范围</a:t>
            </a:r>
            <a:r>
              <a:rPr lang="zh-CN" altLang="en-US" sz="1400" b="1" dirty="0" smtClean="0">
                <a:solidFill>
                  <a:schemeClr val="bg1"/>
                </a:solidFill>
              </a:rPr>
              <a:t>；（</a:t>
            </a:r>
            <a:r>
              <a:rPr lang="en-US" altLang="zh-CN" sz="1400" b="1" dirty="0" smtClean="0">
                <a:solidFill>
                  <a:schemeClr val="bg1"/>
                </a:solidFill>
              </a:rPr>
              <a:t>3</a:t>
            </a:r>
            <a:r>
              <a:rPr lang="zh-CN" altLang="en-US" sz="1400" b="1" dirty="0" smtClean="0">
                <a:solidFill>
                  <a:schemeClr val="bg1"/>
                </a:solidFill>
              </a:rPr>
              <a:t>）</a:t>
            </a:r>
            <a:r>
              <a:rPr lang="zh-CN" altLang="zh-CN" sz="1400" b="1" dirty="0" smtClean="0">
                <a:solidFill>
                  <a:schemeClr val="bg1"/>
                </a:solidFill>
              </a:rPr>
              <a:t>收入</a:t>
            </a:r>
            <a:r>
              <a:rPr lang="zh-CN" altLang="zh-CN" sz="1400" b="1" dirty="0">
                <a:solidFill>
                  <a:schemeClr val="bg1"/>
                </a:solidFill>
              </a:rPr>
              <a:t>划分实行分税制</a:t>
            </a:r>
            <a:r>
              <a:rPr lang="en-US" altLang="zh-CN" sz="1400" b="1" dirty="0">
                <a:solidFill>
                  <a:schemeClr val="bg1"/>
                </a:solidFill>
              </a:rPr>
              <a:t>,</a:t>
            </a:r>
            <a:r>
              <a:rPr lang="zh-CN" altLang="zh-CN" sz="1400" b="1" dirty="0">
                <a:solidFill>
                  <a:schemeClr val="bg1"/>
                </a:solidFill>
              </a:rPr>
              <a:t>主要按税种划分</a:t>
            </a:r>
            <a:r>
              <a:rPr lang="en-US" altLang="zh-CN" sz="1400" b="1" dirty="0">
                <a:solidFill>
                  <a:schemeClr val="bg1"/>
                </a:solidFill>
              </a:rPr>
              <a:t>,</a:t>
            </a:r>
            <a:r>
              <a:rPr lang="zh-CN" altLang="zh-CN" sz="1400" b="1" dirty="0">
                <a:solidFill>
                  <a:schemeClr val="bg1"/>
                </a:solidFill>
              </a:rPr>
              <a:t>也可对同一税种按不同税率分配或实行共享</a:t>
            </a:r>
            <a:r>
              <a:rPr lang="zh-CN" altLang="zh-CN" sz="1400" b="1" dirty="0" smtClean="0">
                <a:solidFill>
                  <a:schemeClr val="bg1"/>
                </a:solidFill>
              </a:rPr>
              <a:t>制</a:t>
            </a:r>
            <a:r>
              <a:rPr lang="zh-CN" altLang="en-US" sz="1400" b="1" dirty="0" smtClean="0">
                <a:solidFill>
                  <a:schemeClr val="bg1"/>
                </a:solidFill>
              </a:rPr>
              <a:t>；（</a:t>
            </a:r>
            <a:r>
              <a:rPr lang="en-US" altLang="zh-CN" sz="1400" b="1" dirty="0" smtClean="0">
                <a:solidFill>
                  <a:schemeClr val="bg1"/>
                </a:solidFill>
              </a:rPr>
              <a:t>4</a:t>
            </a:r>
            <a:r>
              <a:rPr lang="zh-CN" altLang="en-US" sz="1400" b="1" dirty="0" smtClean="0">
                <a:solidFill>
                  <a:schemeClr val="bg1"/>
                </a:solidFill>
              </a:rPr>
              <a:t>）</a:t>
            </a:r>
            <a:r>
              <a:rPr lang="zh-CN" altLang="zh-CN" sz="1400" b="1" dirty="0" smtClean="0">
                <a:solidFill>
                  <a:schemeClr val="bg1"/>
                </a:solidFill>
              </a:rPr>
              <a:t>对</a:t>
            </a:r>
            <a:r>
              <a:rPr lang="zh-CN" altLang="zh-CN" sz="1400" b="1" dirty="0">
                <a:solidFill>
                  <a:schemeClr val="bg1"/>
                </a:solidFill>
              </a:rPr>
              <a:t>预算收入水平的差异通过政府间转移支付制度加以调节</a:t>
            </a:r>
            <a:r>
              <a:rPr lang="zh-CN" altLang="zh-CN" sz="1400" b="1" dirty="0" smtClean="0">
                <a:solidFill>
                  <a:schemeClr val="bg1"/>
                </a:solidFill>
              </a:rPr>
              <a:t>。</a:t>
            </a:r>
            <a:endParaRPr lang="zh-CN" altLang="zh-CN" sz="1400" b="1" dirty="0">
              <a:solidFill>
                <a:schemeClr val="bg1"/>
              </a:solidFill>
            </a:endParaRPr>
          </a:p>
        </p:txBody>
      </p:sp>
      <p:sp>
        <p:nvSpPr>
          <p:cNvPr id="2" name="文本框 1"/>
          <p:cNvSpPr txBox="1"/>
          <p:nvPr>
            <p:custDataLst>
              <p:tags r:id="rId7"/>
            </p:custDataLst>
          </p:nvPr>
        </p:nvSpPr>
        <p:spPr>
          <a:xfrm>
            <a:off x="252090" y="2221022"/>
            <a:ext cx="1100455" cy="405130"/>
          </a:xfrm>
          <a:prstGeom prst="rect">
            <a:avLst/>
          </a:prstGeom>
          <a:noFill/>
        </p:spPr>
        <p:txBody>
          <a:bodyPr wrap="square" rtlCol="0" anchor="ctr">
            <a:normAutofit/>
          </a:bodyPr>
          <a:lstStyle/>
          <a:p>
            <a:pPr algn="ctr"/>
            <a:r>
              <a:rPr lang="zh-CN" altLang="en-US" sz="1765" b="1" dirty="0" smtClean="0">
                <a:solidFill>
                  <a:srgbClr val="1F74AD"/>
                </a:solidFill>
              </a:rPr>
              <a:t>分税制</a:t>
            </a:r>
            <a:endParaRPr lang="zh-CN" altLang="en-US" sz="1765" b="1" dirty="0">
              <a:solidFill>
                <a:srgbClr val="1F74AD"/>
              </a:solidFill>
            </a:endParaRPr>
          </a:p>
        </p:txBody>
      </p:sp>
      <p:sp>
        <p:nvSpPr>
          <p:cNvPr id="12" name="文本框 11"/>
          <p:cNvSpPr txBox="1"/>
          <p:nvPr>
            <p:custDataLst>
              <p:tags r:id="rId8"/>
            </p:custDataLst>
          </p:nvPr>
        </p:nvSpPr>
        <p:spPr>
          <a:xfrm>
            <a:off x="281052" y="3671527"/>
            <a:ext cx="1001395" cy="440055"/>
          </a:xfrm>
          <a:prstGeom prst="rect">
            <a:avLst/>
          </a:prstGeom>
          <a:noFill/>
        </p:spPr>
        <p:txBody>
          <a:bodyPr wrap="square" rtlCol="0" anchor="ctr">
            <a:noAutofit/>
          </a:bodyPr>
          <a:lstStyle/>
          <a:p>
            <a:pPr algn="ctr"/>
            <a:r>
              <a:rPr lang="zh-CN" altLang="en-US" b="1" dirty="0" smtClean="0">
                <a:solidFill>
                  <a:srgbClr val="3498DB"/>
                </a:solidFill>
              </a:rPr>
              <a:t>分税制要点</a:t>
            </a:r>
            <a:endParaRPr lang="zh-CN" altLang="en-US" b="1" dirty="0">
              <a:solidFill>
                <a:srgbClr val="3498DB"/>
              </a:solidFill>
            </a:endParaRPr>
          </a:p>
        </p:txBody>
      </p:sp>
      <p:sp>
        <p:nvSpPr>
          <p:cNvPr id="3" name="标题 3"/>
          <p:cNvSpPr txBox="1">
            <a:spLocks noGrp="1"/>
          </p:cNvSpPr>
          <p:nvPr>
            <p:ph type="title"/>
          </p:nvPr>
        </p:nvSpPr>
        <p:spPr>
          <a:xfrm>
            <a:off x="209550"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三</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、分税制及收入划分</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55638" y="1127372"/>
            <a:ext cx="7688580" cy="338554"/>
          </a:xfrm>
          <a:prstGeom prst="rect">
            <a:avLst/>
          </a:prstGeom>
          <a:noFill/>
        </p:spPr>
        <p:txBody>
          <a:bodyPr wrap="square" rtlCol="0">
            <a:spAutoFit/>
          </a:bodyPr>
          <a:lstStyle/>
          <a:p>
            <a:pPr indent="508000" algn="l" fontAlgn="auto"/>
            <a:r>
              <a:rPr lang="zh-CN" altLang="en-US" b="1" dirty="0" smtClean="0">
                <a:sym typeface="+mn-ea"/>
              </a:rPr>
              <a:t>（二）分税制的类型</a:t>
            </a:r>
            <a:endParaRPr lang="zh-CN" altLang="en-US" dirty="0">
              <a:sym typeface="+mn-ea"/>
            </a:endParaRPr>
          </a:p>
        </p:txBody>
      </p:sp>
      <p:sp>
        <p:nvSpPr>
          <p:cNvPr id="22" name="任意多边形 21"/>
          <p:cNvSpPr/>
          <p:nvPr>
            <p:custDataLst>
              <p:tags r:id="rId1"/>
            </p:custDataLst>
          </p:nvPr>
        </p:nvSpPr>
        <p:spPr>
          <a:xfrm>
            <a:off x="670360" y="2047594"/>
            <a:ext cx="2813050" cy="2416777"/>
          </a:xfrm>
          <a:custGeom>
            <a:avLst/>
            <a:gdLst>
              <a:gd name="connsiteX0" fmla="*/ 176782 w 1993900"/>
              <a:gd name="connsiteY0" fmla="*/ 0 h 1282700"/>
              <a:gd name="connsiteX1" fmla="*/ 399032 w 1993900"/>
              <a:gd name="connsiteY1" fmla="*/ 0 h 1282700"/>
              <a:gd name="connsiteX2" fmla="*/ 435678 w 1993900"/>
              <a:gd name="connsiteY2" fmla="*/ 0 h 1282700"/>
              <a:gd name="connsiteX3" fmla="*/ 657928 w 1993900"/>
              <a:gd name="connsiteY3" fmla="*/ 0 h 1282700"/>
              <a:gd name="connsiteX4" fmla="*/ 854778 w 1993900"/>
              <a:gd name="connsiteY4" fmla="*/ 196850 h 1282700"/>
              <a:gd name="connsiteX5" fmla="*/ 996950 w 1993900"/>
              <a:gd name="connsiteY5" fmla="*/ 196850 h 1282700"/>
              <a:gd name="connsiteX6" fmla="*/ 1844248 w 1993900"/>
              <a:gd name="connsiteY6" fmla="*/ 196850 h 1282700"/>
              <a:gd name="connsiteX7" fmla="*/ 1993900 w 1993900"/>
              <a:gd name="connsiteY7" fmla="*/ 346502 h 1282700"/>
              <a:gd name="connsiteX8" fmla="*/ 1993900 w 1993900"/>
              <a:gd name="connsiteY8" fmla="*/ 590550 h 1282700"/>
              <a:gd name="connsiteX9" fmla="*/ 1993900 w 1993900"/>
              <a:gd name="connsiteY9" fmla="*/ 1105918 h 1282700"/>
              <a:gd name="connsiteX10" fmla="*/ 1993900 w 1993900"/>
              <a:gd name="connsiteY10" fmla="*/ 1133048 h 1282700"/>
              <a:gd name="connsiteX11" fmla="*/ 1844248 w 1993900"/>
              <a:gd name="connsiteY11" fmla="*/ 1282700 h 1282700"/>
              <a:gd name="connsiteX12" fmla="*/ 1817118 w 1993900"/>
              <a:gd name="connsiteY12" fmla="*/ 1282700 h 1282700"/>
              <a:gd name="connsiteX13" fmla="*/ 996950 w 1993900"/>
              <a:gd name="connsiteY13" fmla="*/ 1282700 h 1282700"/>
              <a:gd name="connsiteX14" fmla="*/ 399032 w 1993900"/>
              <a:gd name="connsiteY14" fmla="*/ 1282700 h 1282700"/>
              <a:gd name="connsiteX15" fmla="*/ 371902 w 1993900"/>
              <a:gd name="connsiteY15" fmla="*/ 1282700 h 1282700"/>
              <a:gd name="connsiteX16" fmla="*/ 176782 w 1993900"/>
              <a:gd name="connsiteY16" fmla="*/ 1282700 h 1282700"/>
              <a:gd name="connsiteX17" fmla="*/ 149652 w 1993900"/>
              <a:gd name="connsiteY17" fmla="*/ 1282700 h 1282700"/>
              <a:gd name="connsiteX18" fmla="*/ 0 w 1993900"/>
              <a:gd name="connsiteY18" fmla="*/ 1133048 h 1282700"/>
              <a:gd name="connsiteX19" fmla="*/ 0 w 1993900"/>
              <a:gd name="connsiteY19" fmla="*/ 1105918 h 1282700"/>
              <a:gd name="connsiteX20" fmla="*/ 0 w 1993900"/>
              <a:gd name="connsiteY20" fmla="*/ 346502 h 1282700"/>
              <a:gd name="connsiteX21" fmla="*/ 0 w 1993900"/>
              <a:gd name="connsiteY21" fmla="*/ 176782 h 1282700"/>
              <a:gd name="connsiteX22" fmla="*/ 176782 w 1993900"/>
              <a:gd name="connsiteY22" fmla="*/ 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93900" h="1282700">
                <a:moveTo>
                  <a:pt x="176782" y="0"/>
                </a:moveTo>
                <a:lnTo>
                  <a:pt x="399032" y="0"/>
                </a:lnTo>
                <a:lnTo>
                  <a:pt x="435678" y="0"/>
                </a:lnTo>
                <a:lnTo>
                  <a:pt x="657928" y="0"/>
                </a:lnTo>
                <a:lnTo>
                  <a:pt x="854778" y="196850"/>
                </a:lnTo>
                <a:lnTo>
                  <a:pt x="996950" y="196850"/>
                </a:lnTo>
                <a:lnTo>
                  <a:pt x="1844248" y="196850"/>
                </a:lnTo>
                <a:cubicBezTo>
                  <a:pt x="1926899" y="196850"/>
                  <a:pt x="1993900" y="263851"/>
                  <a:pt x="1993900" y="346502"/>
                </a:cubicBezTo>
                <a:lnTo>
                  <a:pt x="1993900" y="590550"/>
                </a:lnTo>
                <a:lnTo>
                  <a:pt x="1993900" y="1105918"/>
                </a:lnTo>
                <a:lnTo>
                  <a:pt x="1993900" y="1133048"/>
                </a:lnTo>
                <a:cubicBezTo>
                  <a:pt x="1993900" y="1215699"/>
                  <a:pt x="1926899" y="1282700"/>
                  <a:pt x="1844248" y="1282700"/>
                </a:cubicBezTo>
                <a:lnTo>
                  <a:pt x="1817118" y="1282700"/>
                </a:lnTo>
                <a:lnTo>
                  <a:pt x="996950" y="1282700"/>
                </a:lnTo>
                <a:lnTo>
                  <a:pt x="399032" y="1282700"/>
                </a:lnTo>
                <a:lnTo>
                  <a:pt x="371902" y="1282700"/>
                </a:lnTo>
                <a:lnTo>
                  <a:pt x="176782" y="1282700"/>
                </a:lnTo>
                <a:lnTo>
                  <a:pt x="149652" y="1282700"/>
                </a:lnTo>
                <a:cubicBezTo>
                  <a:pt x="67001" y="1282700"/>
                  <a:pt x="0" y="1215699"/>
                  <a:pt x="0" y="1133048"/>
                </a:cubicBezTo>
                <a:lnTo>
                  <a:pt x="0" y="1105918"/>
                </a:lnTo>
                <a:lnTo>
                  <a:pt x="0" y="346502"/>
                </a:lnTo>
                <a:lnTo>
                  <a:pt x="0" y="176782"/>
                </a:lnTo>
                <a:cubicBezTo>
                  <a:pt x="0" y="79148"/>
                  <a:pt x="79148" y="0"/>
                  <a:pt x="176782" y="0"/>
                </a:cubicBezTo>
                <a:close/>
              </a:path>
            </a:pathLst>
          </a:custGeom>
          <a:solidFill>
            <a:sysClr val="window" lastClr="FFFFFF">
              <a:lumMod val="95000"/>
            </a:sysClr>
          </a:solidFill>
        </p:spPr>
        <p:txBody>
          <a:bodyPr rot="0" spcFirstLastPara="0" vertOverflow="overflow" horzOverflow="overflow" vert="horz" wrap="square" lIns="67199" tIns="33599" rIns="1322833" bIns="1005353" numCol="1" spcCol="0" rtlCol="0" fromWordArt="0" anchor="ctr" anchorCtr="0" forceAA="0" compatLnSpc="1">
            <a:normAutofit/>
          </a:bodyPr>
          <a:lstStyle/>
          <a:p>
            <a:pPr algn="ctr">
              <a:lnSpc>
                <a:spcPct val="130000"/>
              </a:lnSpc>
            </a:pPr>
            <a:endParaRPr lang="zh-CN" altLang="en-US" sz="2060" b="1" kern="0" dirty="0">
              <a:solidFill>
                <a:srgbClr val="1F74AD"/>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6" name="任意多边形 25"/>
          <p:cNvSpPr/>
          <p:nvPr>
            <p:custDataLst>
              <p:tags r:id="rId2"/>
            </p:custDataLst>
          </p:nvPr>
        </p:nvSpPr>
        <p:spPr>
          <a:xfrm>
            <a:off x="692434" y="2295070"/>
            <a:ext cx="2670810" cy="2097294"/>
          </a:xfrm>
          <a:custGeom>
            <a:avLst/>
            <a:gdLst>
              <a:gd name="connsiteX0" fmla="*/ 908048 w 1993900"/>
              <a:gd name="connsiteY0" fmla="*/ 0 h 1047750"/>
              <a:gd name="connsiteX1" fmla="*/ 1849499 w 1993900"/>
              <a:gd name="connsiteY1" fmla="*/ 0 h 1047750"/>
              <a:gd name="connsiteX2" fmla="*/ 1993900 w 1993900"/>
              <a:gd name="connsiteY2" fmla="*/ 144401 h 1047750"/>
              <a:gd name="connsiteX3" fmla="*/ 1993900 w 1993900"/>
              <a:gd name="connsiteY3" fmla="*/ 903349 h 1047750"/>
              <a:gd name="connsiteX4" fmla="*/ 1849499 w 1993900"/>
              <a:gd name="connsiteY4" fmla="*/ 1047750 h 1047750"/>
              <a:gd name="connsiteX5" fmla="*/ 144401 w 1993900"/>
              <a:gd name="connsiteY5" fmla="*/ 1047750 h 1047750"/>
              <a:gd name="connsiteX6" fmla="*/ 0 w 1993900"/>
              <a:gd name="connsiteY6" fmla="*/ 903349 h 1047750"/>
              <a:gd name="connsiteX7" fmla="*/ 0 w 1993900"/>
              <a:gd name="connsiteY7" fmla="*/ 239711 h 1047750"/>
              <a:gd name="connsiteX8" fmla="*/ 115888 w 1993900"/>
              <a:gd name="connsiteY8" fmla="*/ 123823 h 1047750"/>
              <a:gd name="connsiteX9" fmla="*/ 784225 w 1993900"/>
              <a:gd name="connsiteY9" fmla="*/ 123823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3900" h="1047750">
                <a:moveTo>
                  <a:pt x="908048" y="0"/>
                </a:moveTo>
                <a:lnTo>
                  <a:pt x="1849499" y="0"/>
                </a:lnTo>
                <a:cubicBezTo>
                  <a:pt x="1929249" y="0"/>
                  <a:pt x="1993900" y="64651"/>
                  <a:pt x="1993900" y="144401"/>
                </a:cubicBezTo>
                <a:lnTo>
                  <a:pt x="1993900" y="903349"/>
                </a:lnTo>
                <a:cubicBezTo>
                  <a:pt x="1993900" y="983099"/>
                  <a:pt x="1929249" y="1047750"/>
                  <a:pt x="1849499" y="1047750"/>
                </a:cubicBezTo>
                <a:lnTo>
                  <a:pt x="144401" y="1047750"/>
                </a:lnTo>
                <a:cubicBezTo>
                  <a:pt x="64651" y="1047750"/>
                  <a:pt x="0" y="983099"/>
                  <a:pt x="0" y="903349"/>
                </a:cubicBezTo>
                <a:lnTo>
                  <a:pt x="0" y="239711"/>
                </a:lnTo>
                <a:lnTo>
                  <a:pt x="115888" y="123823"/>
                </a:lnTo>
                <a:lnTo>
                  <a:pt x="784225" y="123823"/>
                </a:lnTo>
                <a:close/>
              </a:path>
            </a:pathLst>
          </a:custGeom>
          <a:solidFill>
            <a:srgbClr val="1F74AD"/>
          </a:solidFill>
        </p:spPr>
        <p:txBody>
          <a:bodyPr rot="0" spcFirstLastPara="0" vertOverflow="overflow" horzOverflow="overflow" vert="horz" wrap="square" lIns="67199" tIns="158739" rIns="67199" bIns="33599" numCol="1" spcCol="0" rtlCol="0" fromWordArt="0" anchor="ctr" anchorCtr="0" forceAA="0" compatLnSpc="1">
            <a:normAutofit/>
          </a:bodyPr>
          <a:lstStyle/>
          <a:p>
            <a:pPr algn="ctr">
              <a:lnSpc>
                <a:spcPct val="130000"/>
              </a:lnSpc>
            </a:pPr>
            <a:endParaRPr lang="zh-CN" altLang="en-US" sz="1325" dirty="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任意多边形 30"/>
          <p:cNvSpPr/>
          <p:nvPr>
            <p:custDataLst>
              <p:tags r:id="rId3"/>
            </p:custDataLst>
          </p:nvPr>
        </p:nvSpPr>
        <p:spPr>
          <a:xfrm>
            <a:off x="4499928" y="2059204"/>
            <a:ext cx="2559685" cy="1635125"/>
          </a:xfrm>
          <a:custGeom>
            <a:avLst/>
            <a:gdLst>
              <a:gd name="connsiteX0" fmla="*/ 176782 w 1993900"/>
              <a:gd name="connsiteY0" fmla="*/ 0 h 1282700"/>
              <a:gd name="connsiteX1" fmla="*/ 399032 w 1993900"/>
              <a:gd name="connsiteY1" fmla="*/ 0 h 1282700"/>
              <a:gd name="connsiteX2" fmla="*/ 435678 w 1993900"/>
              <a:gd name="connsiteY2" fmla="*/ 0 h 1282700"/>
              <a:gd name="connsiteX3" fmla="*/ 657928 w 1993900"/>
              <a:gd name="connsiteY3" fmla="*/ 0 h 1282700"/>
              <a:gd name="connsiteX4" fmla="*/ 854778 w 1993900"/>
              <a:gd name="connsiteY4" fmla="*/ 196850 h 1282700"/>
              <a:gd name="connsiteX5" fmla="*/ 996950 w 1993900"/>
              <a:gd name="connsiteY5" fmla="*/ 196850 h 1282700"/>
              <a:gd name="connsiteX6" fmla="*/ 1844248 w 1993900"/>
              <a:gd name="connsiteY6" fmla="*/ 196850 h 1282700"/>
              <a:gd name="connsiteX7" fmla="*/ 1993900 w 1993900"/>
              <a:gd name="connsiteY7" fmla="*/ 346502 h 1282700"/>
              <a:gd name="connsiteX8" fmla="*/ 1993900 w 1993900"/>
              <a:gd name="connsiteY8" fmla="*/ 590550 h 1282700"/>
              <a:gd name="connsiteX9" fmla="*/ 1993900 w 1993900"/>
              <a:gd name="connsiteY9" fmla="*/ 1105918 h 1282700"/>
              <a:gd name="connsiteX10" fmla="*/ 1993900 w 1993900"/>
              <a:gd name="connsiteY10" fmla="*/ 1133048 h 1282700"/>
              <a:gd name="connsiteX11" fmla="*/ 1844248 w 1993900"/>
              <a:gd name="connsiteY11" fmla="*/ 1282700 h 1282700"/>
              <a:gd name="connsiteX12" fmla="*/ 1817118 w 1993900"/>
              <a:gd name="connsiteY12" fmla="*/ 1282700 h 1282700"/>
              <a:gd name="connsiteX13" fmla="*/ 996950 w 1993900"/>
              <a:gd name="connsiteY13" fmla="*/ 1282700 h 1282700"/>
              <a:gd name="connsiteX14" fmla="*/ 399032 w 1993900"/>
              <a:gd name="connsiteY14" fmla="*/ 1282700 h 1282700"/>
              <a:gd name="connsiteX15" fmla="*/ 371902 w 1993900"/>
              <a:gd name="connsiteY15" fmla="*/ 1282700 h 1282700"/>
              <a:gd name="connsiteX16" fmla="*/ 176782 w 1993900"/>
              <a:gd name="connsiteY16" fmla="*/ 1282700 h 1282700"/>
              <a:gd name="connsiteX17" fmla="*/ 149652 w 1993900"/>
              <a:gd name="connsiteY17" fmla="*/ 1282700 h 1282700"/>
              <a:gd name="connsiteX18" fmla="*/ 0 w 1993900"/>
              <a:gd name="connsiteY18" fmla="*/ 1133048 h 1282700"/>
              <a:gd name="connsiteX19" fmla="*/ 0 w 1993900"/>
              <a:gd name="connsiteY19" fmla="*/ 1105918 h 1282700"/>
              <a:gd name="connsiteX20" fmla="*/ 0 w 1993900"/>
              <a:gd name="connsiteY20" fmla="*/ 346502 h 1282700"/>
              <a:gd name="connsiteX21" fmla="*/ 0 w 1993900"/>
              <a:gd name="connsiteY21" fmla="*/ 176782 h 1282700"/>
              <a:gd name="connsiteX22" fmla="*/ 176782 w 1993900"/>
              <a:gd name="connsiteY22" fmla="*/ 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93900" h="1282700">
                <a:moveTo>
                  <a:pt x="176782" y="0"/>
                </a:moveTo>
                <a:lnTo>
                  <a:pt x="399032" y="0"/>
                </a:lnTo>
                <a:lnTo>
                  <a:pt x="435678" y="0"/>
                </a:lnTo>
                <a:lnTo>
                  <a:pt x="657928" y="0"/>
                </a:lnTo>
                <a:lnTo>
                  <a:pt x="854778" y="196850"/>
                </a:lnTo>
                <a:lnTo>
                  <a:pt x="996950" y="196850"/>
                </a:lnTo>
                <a:lnTo>
                  <a:pt x="1844248" y="196850"/>
                </a:lnTo>
                <a:cubicBezTo>
                  <a:pt x="1926899" y="196850"/>
                  <a:pt x="1993900" y="263851"/>
                  <a:pt x="1993900" y="346502"/>
                </a:cubicBezTo>
                <a:lnTo>
                  <a:pt x="1993900" y="590550"/>
                </a:lnTo>
                <a:lnTo>
                  <a:pt x="1993900" y="1105918"/>
                </a:lnTo>
                <a:lnTo>
                  <a:pt x="1993900" y="1133048"/>
                </a:lnTo>
                <a:cubicBezTo>
                  <a:pt x="1993900" y="1215699"/>
                  <a:pt x="1926899" y="1282700"/>
                  <a:pt x="1844248" y="1282700"/>
                </a:cubicBezTo>
                <a:lnTo>
                  <a:pt x="1817118" y="1282700"/>
                </a:lnTo>
                <a:lnTo>
                  <a:pt x="996950" y="1282700"/>
                </a:lnTo>
                <a:lnTo>
                  <a:pt x="399032" y="1282700"/>
                </a:lnTo>
                <a:lnTo>
                  <a:pt x="371902" y="1282700"/>
                </a:lnTo>
                <a:lnTo>
                  <a:pt x="176782" y="1282700"/>
                </a:lnTo>
                <a:lnTo>
                  <a:pt x="149652" y="1282700"/>
                </a:lnTo>
                <a:cubicBezTo>
                  <a:pt x="67001" y="1282700"/>
                  <a:pt x="0" y="1215699"/>
                  <a:pt x="0" y="1133048"/>
                </a:cubicBezTo>
                <a:lnTo>
                  <a:pt x="0" y="1105918"/>
                </a:lnTo>
                <a:lnTo>
                  <a:pt x="0" y="346502"/>
                </a:lnTo>
                <a:lnTo>
                  <a:pt x="0" y="176782"/>
                </a:lnTo>
                <a:cubicBezTo>
                  <a:pt x="0" y="79148"/>
                  <a:pt x="79148" y="0"/>
                  <a:pt x="176782" y="0"/>
                </a:cubicBezTo>
                <a:close/>
              </a:path>
            </a:pathLst>
          </a:custGeom>
          <a:solidFill>
            <a:sysClr val="window" lastClr="FFFFFF">
              <a:lumMod val="95000"/>
            </a:sysClr>
          </a:solidFill>
        </p:spPr>
        <p:txBody>
          <a:bodyPr rot="0" spcFirstLastPara="0" vertOverflow="overflow" horzOverflow="overflow" vert="horz" wrap="square" lIns="67199" tIns="33599" rIns="1322833" bIns="1005353" numCol="1" spcCol="0" rtlCol="0" fromWordArt="0" anchor="ctr" anchorCtr="0" forceAA="0" compatLnSpc="1">
            <a:normAutofit/>
          </a:bodyPr>
          <a:lstStyle/>
          <a:p>
            <a:pPr algn="ctr">
              <a:lnSpc>
                <a:spcPct val="130000"/>
              </a:lnSpc>
            </a:pPr>
            <a:endParaRPr lang="zh-CN" altLang="en-US" sz="2060" b="1" kern="0" dirty="0">
              <a:solidFill>
                <a:srgbClr val="3498D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2" name="任意多边形 31"/>
          <p:cNvSpPr/>
          <p:nvPr>
            <p:custDataLst>
              <p:tags r:id="rId4"/>
            </p:custDataLst>
          </p:nvPr>
        </p:nvSpPr>
        <p:spPr>
          <a:xfrm>
            <a:off x="4493514" y="2360161"/>
            <a:ext cx="2743352" cy="2104210"/>
          </a:xfrm>
          <a:custGeom>
            <a:avLst/>
            <a:gdLst>
              <a:gd name="connsiteX0" fmla="*/ 908048 w 1993900"/>
              <a:gd name="connsiteY0" fmla="*/ 0 h 1047750"/>
              <a:gd name="connsiteX1" fmla="*/ 1849499 w 1993900"/>
              <a:gd name="connsiteY1" fmla="*/ 0 h 1047750"/>
              <a:gd name="connsiteX2" fmla="*/ 1993900 w 1993900"/>
              <a:gd name="connsiteY2" fmla="*/ 144401 h 1047750"/>
              <a:gd name="connsiteX3" fmla="*/ 1993900 w 1993900"/>
              <a:gd name="connsiteY3" fmla="*/ 903349 h 1047750"/>
              <a:gd name="connsiteX4" fmla="*/ 1849499 w 1993900"/>
              <a:gd name="connsiteY4" fmla="*/ 1047750 h 1047750"/>
              <a:gd name="connsiteX5" fmla="*/ 144401 w 1993900"/>
              <a:gd name="connsiteY5" fmla="*/ 1047750 h 1047750"/>
              <a:gd name="connsiteX6" fmla="*/ 0 w 1993900"/>
              <a:gd name="connsiteY6" fmla="*/ 903349 h 1047750"/>
              <a:gd name="connsiteX7" fmla="*/ 0 w 1993900"/>
              <a:gd name="connsiteY7" fmla="*/ 239711 h 1047750"/>
              <a:gd name="connsiteX8" fmla="*/ 115888 w 1993900"/>
              <a:gd name="connsiteY8" fmla="*/ 123823 h 1047750"/>
              <a:gd name="connsiteX9" fmla="*/ 784225 w 1993900"/>
              <a:gd name="connsiteY9" fmla="*/ 123823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3900" h="1047750">
                <a:moveTo>
                  <a:pt x="908048" y="0"/>
                </a:moveTo>
                <a:lnTo>
                  <a:pt x="1849499" y="0"/>
                </a:lnTo>
                <a:cubicBezTo>
                  <a:pt x="1929249" y="0"/>
                  <a:pt x="1993900" y="64651"/>
                  <a:pt x="1993900" y="144401"/>
                </a:cubicBezTo>
                <a:lnTo>
                  <a:pt x="1993900" y="903349"/>
                </a:lnTo>
                <a:cubicBezTo>
                  <a:pt x="1993900" y="983099"/>
                  <a:pt x="1929249" y="1047750"/>
                  <a:pt x="1849499" y="1047750"/>
                </a:cubicBezTo>
                <a:lnTo>
                  <a:pt x="144401" y="1047750"/>
                </a:lnTo>
                <a:cubicBezTo>
                  <a:pt x="64651" y="1047750"/>
                  <a:pt x="0" y="983099"/>
                  <a:pt x="0" y="903349"/>
                </a:cubicBezTo>
                <a:lnTo>
                  <a:pt x="0" y="239711"/>
                </a:lnTo>
                <a:lnTo>
                  <a:pt x="115888" y="123823"/>
                </a:lnTo>
                <a:lnTo>
                  <a:pt x="784225" y="123823"/>
                </a:lnTo>
                <a:close/>
              </a:path>
            </a:pathLst>
          </a:custGeom>
          <a:solidFill>
            <a:srgbClr val="3498DB"/>
          </a:solidFill>
        </p:spPr>
        <p:txBody>
          <a:bodyPr rot="0" spcFirstLastPara="0" vertOverflow="overflow" horzOverflow="overflow" vert="horz" wrap="square" lIns="67199" tIns="158739" rIns="67199" bIns="33599" numCol="1" spcCol="0" rtlCol="0" fromWordArt="0" anchor="ctr" anchorCtr="0" forceAA="0" compatLnSpc="1">
            <a:normAutofit/>
          </a:bodyPr>
          <a:lstStyle/>
          <a:p>
            <a:pPr algn="ctr">
              <a:lnSpc>
                <a:spcPct val="130000"/>
              </a:lnSpc>
            </a:pPr>
            <a:endParaRPr lang="zh-CN" altLang="en-US" sz="1325" dirty="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文本框 8"/>
          <p:cNvSpPr txBox="1"/>
          <p:nvPr>
            <p:custDataLst>
              <p:tags r:id="rId5"/>
            </p:custDataLst>
          </p:nvPr>
        </p:nvSpPr>
        <p:spPr>
          <a:xfrm>
            <a:off x="692434" y="2708306"/>
            <a:ext cx="2670810" cy="1462055"/>
          </a:xfrm>
          <a:prstGeom prst="rect">
            <a:avLst/>
          </a:prstGeom>
          <a:noFill/>
        </p:spPr>
        <p:txBody>
          <a:bodyPr wrap="square" lIns="66141" tIns="34393" rIns="66141" bIns="34393" rtlCol="0" anchor="ctr" anchorCtr="0"/>
          <a:lstStyle/>
          <a:p>
            <a:pPr algn="l">
              <a:lnSpc>
                <a:spcPct val="120000"/>
              </a:lnSpc>
            </a:pPr>
            <a:r>
              <a:rPr lang="zh-CN" altLang="en-US" sz="1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完全分税制是指各级政府都有独立的税种,独立征税,不设共享税;各级财政在法定收支范围内自求平衡,各级财政之间不存在转移支付或转移支付的规模很小;中央财政立法权和地方财政立法权划分明确,地方财政权独立。采取这种分税制的,大多是联邦制国家,如美国等。</a:t>
            </a:r>
            <a:endParaRPr lang="zh-CN" altLang="en-US" sz="1200" b="1" spc="15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文本框 9"/>
          <p:cNvSpPr txBox="1"/>
          <p:nvPr>
            <p:custDataLst>
              <p:tags r:id="rId6"/>
            </p:custDataLst>
          </p:nvPr>
        </p:nvSpPr>
        <p:spPr>
          <a:xfrm>
            <a:off x="4629785" y="3076257"/>
            <a:ext cx="2430780" cy="848360"/>
          </a:xfrm>
          <a:prstGeom prst="rect">
            <a:avLst/>
          </a:prstGeom>
          <a:noFill/>
        </p:spPr>
        <p:txBody>
          <a:bodyPr wrap="square" lIns="66141" tIns="34393" rIns="66141" bIns="34393" rtlCol="0" anchor="ctr" anchorCtr="0"/>
          <a:lstStyle/>
          <a:p>
            <a:pPr algn="l">
              <a:lnSpc>
                <a:spcPct val="120000"/>
              </a:lnSpc>
            </a:pPr>
            <a:r>
              <a:rPr lang="zh-CN" altLang="en-US" sz="1200" b="1" spc="150" dirty="0">
                <a:solidFill>
                  <a:sysClr val="window" lastClr="FFFFFF"/>
                </a:solidFill>
                <a:latin typeface="微软雅黑" panose="020B0503020204020204" pitchFamily="34" charset="-122"/>
                <a:ea typeface="微软雅黑" panose="020B0503020204020204" pitchFamily="34" charset="-122"/>
              </a:rPr>
              <a:t>不完全分税制是指税收管理权限交叉,设置中央税、地方税以及中央和地方共享税的一种分税制制度。它既具有固定性的特点又具有灵活性的特征。采用这种分税制的,大多是管理权限比较集中的国家,如英国、日本等。</a:t>
            </a:r>
          </a:p>
        </p:txBody>
      </p:sp>
      <p:sp>
        <p:nvSpPr>
          <p:cNvPr id="2" name="文本框 1"/>
          <p:cNvSpPr txBox="1"/>
          <p:nvPr>
            <p:custDataLst>
              <p:tags r:id="rId7"/>
            </p:custDataLst>
          </p:nvPr>
        </p:nvSpPr>
        <p:spPr>
          <a:xfrm>
            <a:off x="670360" y="2031260"/>
            <a:ext cx="1100455" cy="405130"/>
          </a:xfrm>
          <a:prstGeom prst="rect">
            <a:avLst/>
          </a:prstGeom>
          <a:noFill/>
        </p:spPr>
        <p:txBody>
          <a:bodyPr wrap="square" rtlCol="0" anchor="ctr">
            <a:normAutofit fontScale="77500" lnSpcReduction="20000"/>
          </a:bodyPr>
          <a:lstStyle/>
          <a:p>
            <a:pPr algn="ctr"/>
            <a:r>
              <a:rPr lang="zh-CN" altLang="en-US" sz="1765" b="1" dirty="0">
                <a:solidFill>
                  <a:srgbClr val="1F74AD"/>
                </a:solidFill>
              </a:rPr>
              <a:t>完全分税制</a:t>
            </a:r>
            <a:endParaRPr lang="zh-CN" altLang="en-US" sz="1765" b="1" dirty="0">
              <a:solidFill>
                <a:srgbClr val="1F74AD"/>
              </a:solidFill>
            </a:endParaRPr>
          </a:p>
        </p:txBody>
      </p:sp>
      <p:sp>
        <p:nvSpPr>
          <p:cNvPr id="12" name="文本框 11"/>
          <p:cNvSpPr txBox="1"/>
          <p:nvPr>
            <p:custDataLst>
              <p:tags r:id="rId8"/>
            </p:custDataLst>
          </p:nvPr>
        </p:nvSpPr>
        <p:spPr>
          <a:xfrm>
            <a:off x="4843780" y="3280410"/>
            <a:ext cx="1001395" cy="440055"/>
          </a:xfrm>
          <a:prstGeom prst="rect">
            <a:avLst/>
          </a:prstGeom>
          <a:noFill/>
        </p:spPr>
        <p:txBody>
          <a:bodyPr wrap="square" rtlCol="0" anchor="ctr">
            <a:normAutofit/>
          </a:bodyPr>
          <a:lstStyle/>
          <a:p>
            <a:pPr algn="ctr"/>
            <a:r>
              <a:rPr lang="en-US" altLang="zh-CN" sz="1765" b="1" dirty="0">
                <a:solidFill>
                  <a:srgbClr val="3498DB"/>
                </a:solidFill>
              </a:rPr>
              <a:t>02</a:t>
            </a:r>
            <a:endParaRPr lang="zh-CN" altLang="en-US" sz="1765" b="1" dirty="0">
              <a:solidFill>
                <a:srgbClr val="3498DB"/>
              </a:solidFill>
            </a:endParaRPr>
          </a:p>
        </p:txBody>
      </p:sp>
      <p:sp>
        <p:nvSpPr>
          <p:cNvPr id="3" name="标题 3"/>
          <p:cNvSpPr txBox="1">
            <a:spLocks noGrp="1"/>
          </p:cNvSpPr>
          <p:nvPr>
            <p:ph type="title"/>
          </p:nvPr>
        </p:nvSpPr>
        <p:spPr>
          <a:xfrm>
            <a:off x="209550"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三</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、分税制及收入划分</a:t>
            </a:r>
            <a:endParaRPr lang="zh-CN" altLang="en-US" dirty="0"/>
          </a:p>
        </p:txBody>
      </p:sp>
      <p:sp>
        <p:nvSpPr>
          <p:cNvPr id="4" name="TextBox 3"/>
          <p:cNvSpPr txBox="1"/>
          <p:nvPr/>
        </p:nvSpPr>
        <p:spPr>
          <a:xfrm>
            <a:off x="4514938" y="2144002"/>
            <a:ext cx="1264832" cy="307777"/>
          </a:xfrm>
          <a:prstGeom prst="rect">
            <a:avLst/>
          </a:prstGeom>
          <a:noFill/>
        </p:spPr>
        <p:txBody>
          <a:bodyPr wrap="square" rtlCol="0">
            <a:spAutoFit/>
          </a:bodyPr>
          <a:lstStyle/>
          <a:p>
            <a:r>
              <a:rPr lang="zh-CN" altLang="en-US" sz="1400" dirty="0" smtClean="0"/>
              <a:t>不完全分税制</a:t>
            </a:r>
            <a:endParaRPr lang="zh-CN" altLang="en-US" sz="1400" dirty="0"/>
          </a:p>
        </p:txBody>
      </p:sp>
    </p:spTree>
    <p:extLst>
      <p:ext uri="{BB962C8B-B14F-4D97-AF65-F5344CB8AC3E}">
        <p14:creationId xmlns:p14="http://schemas.microsoft.com/office/powerpoint/2010/main" val="2945102337"/>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56273" y="1041400"/>
            <a:ext cx="7688580" cy="3477875"/>
          </a:xfrm>
          <a:prstGeom prst="rect">
            <a:avLst/>
          </a:prstGeom>
          <a:noFill/>
        </p:spPr>
        <p:txBody>
          <a:bodyPr wrap="square" rtlCol="0">
            <a:spAutoFit/>
          </a:bodyPr>
          <a:lstStyle/>
          <a:p>
            <a:pPr indent="508000" algn="l" fontAlgn="auto"/>
            <a:r>
              <a:rPr lang="zh-CN" altLang="en-US" sz="2000" dirty="0" smtClean="0">
                <a:latin typeface="黑体" pitchFamily="49" charset="-122"/>
                <a:ea typeface="黑体" pitchFamily="49" charset="-122"/>
                <a:sym typeface="+mn-ea"/>
              </a:rPr>
              <a:t>（一）转移制度的内涵及目标</a:t>
            </a:r>
            <a:endParaRPr lang="en-US" altLang="zh-CN" sz="2000" dirty="0" smtClean="0">
              <a:latin typeface="黑体" pitchFamily="49" charset="-122"/>
              <a:ea typeface="黑体" pitchFamily="49" charset="-122"/>
              <a:sym typeface="+mn-ea"/>
            </a:endParaRPr>
          </a:p>
          <a:p>
            <a:pPr indent="508000" algn="l" fontAlgn="auto"/>
            <a:r>
              <a:rPr lang="zh-CN" altLang="en-US" sz="2000" dirty="0" smtClean="0">
                <a:sym typeface="+mn-ea"/>
              </a:rPr>
              <a:t>政府</a:t>
            </a:r>
            <a:r>
              <a:rPr lang="zh-CN" altLang="en-US" sz="2000" dirty="0">
                <a:sym typeface="+mn-ea"/>
              </a:rPr>
              <a:t>间转移支付，是指在一定的预算管理体制下，在各级政府间或同级政府之间通过财政资金的无偿拨付来调节各预算主体收支水平的一项制度。主要形式是中央政府与地方政府之间或上级政府与下级政府之间的财政资金的转移（包括下拨和上缴）。政府间的转移支付实质上是存在于政府间的一种补助。</a:t>
            </a:r>
          </a:p>
          <a:p>
            <a:pPr indent="508000" algn="l" fontAlgn="auto"/>
            <a:r>
              <a:rPr lang="zh-CN" altLang="en-US" sz="2000" dirty="0">
                <a:sym typeface="+mn-ea"/>
              </a:rPr>
              <a:t>在分级预算管理体制中，收支的划分不可能使各级预算主体的收支完全对应，并且同级预算主体之间在收支的对应程度上也存在差别，从而出现所谓财政收支的纵向不均衡和横向不均衡。因此，需要运用转移支付方式来实现财政体系内各级次和各地方预算收支的最终均衡。</a:t>
            </a:r>
          </a:p>
        </p:txBody>
      </p:sp>
      <p:sp>
        <p:nvSpPr>
          <p:cNvPr id="31" name="标题 3"/>
          <p:cNvSpPr txBox="1">
            <a:spLocks noGrp="1"/>
          </p:cNvSpPr>
          <p:nvPr>
            <p:ph type="title"/>
          </p:nvPr>
        </p:nvSpPr>
        <p:spPr>
          <a:xfrm>
            <a:off x="209550"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smtClean="0">
                <a:solidFill>
                  <a:schemeClr val="bg1"/>
                </a:solidFill>
                <a:latin typeface="黑体" panose="02010609060101010101" pitchFamily="2" charset="-122"/>
                <a:ea typeface="黑体" panose="02010609060101010101" pitchFamily="2" charset="-122"/>
                <a:cs typeface="+mn-ea"/>
                <a:sym typeface="+mn-lt"/>
              </a:rPr>
              <a:t>四、转移支付制度</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376555" y="0"/>
            <a:ext cx="824801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二、各级政府间预算管理体系及职权</a:t>
            </a:r>
          </a:p>
        </p:txBody>
      </p:sp>
      <p:sp>
        <p:nvSpPr>
          <p:cNvPr id="3" name="缺角矩形 2"/>
          <p:cNvSpPr/>
          <p:nvPr>
            <p:custDataLst>
              <p:tags r:id="rId1"/>
            </p:custDataLst>
          </p:nvPr>
        </p:nvSpPr>
        <p:spPr>
          <a:xfrm>
            <a:off x="3289935" y="1527175"/>
            <a:ext cx="2075815" cy="2075815"/>
          </a:xfrm>
          <a:prstGeom prst="plaque">
            <a:avLst>
              <a:gd name="adj" fmla="val 50000"/>
            </a:avLst>
          </a:prstGeom>
          <a:solidFill>
            <a:sysClr val="window" lastClr="FFFFFF">
              <a:lumMod val="85000"/>
            </a:sysClr>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任意多边形 11"/>
          <p:cNvSpPr/>
          <p:nvPr>
            <p:custDataLst>
              <p:tags r:id="rId2"/>
            </p:custDataLst>
          </p:nvPr>
        </p:nvSpPr>
        <p:spPr bwMode="auto">
          <a:xfrm>
            <a:off x="4091940" y="2283460"/>
            <a:ext cx="485140" cy="485140"/>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rgbClr val="000000">
              <a:lumMod val="65000"/>
              <a:lumOff val="35000"/>
            </a:srgbClr>
          </a:solidFill>
          <a:ln w="9525">
            <a:noFill/>
            <a:round/>
          </a:ln>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35" name="泪滴形 34"/>
          <p:cNvSpPr/>
          <p:nvPr>
            <p:custDataLst>
              <p:tags r:id="rId3"/>
            </p:custDataLst>
          </p:nvPr>
        </p:nvSpPr>
        <p:spPr>
          <a:xfrm rot="16221277">
            <a:off x="3114040" y="1422400"/>
            <a:ext cx="965200" cy="986155"/>
          </a:xfrm>
          <a:prstGeom prst="teardrop">
            <a:avLst/>
          </a:prstGeom>
          <a:solidFill>
            <a:srgbClr val="1F74AD">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36" name="泪滴形 35"/>
          <p:cNvSpPr/>
          <p:nvPr>
            <p:custDataLst>
              <p:tags r:id="rId4"/>
            </p:custDataLst>
          </p:nvPr>
        </p:nvSpPr>
        <p:spPr>
          <a:xfrm rot="16221277">
            <a:off x="3091815" y="1393825"/>
            <a:ext cx="965200" cy="986155"/>
          </a:xfrm>
          <a:prstGeom prst="teardrop">
            <a:avLst/>
          </a:prstGeom>
          <a:solidFill>
            <a:srgbClr val="1F74AD"/>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37" name="任意多边形 13"/>
          <p:cNvSpPr/>
          <p:nvPr>
            <p:custDataLst>
              <p:tags r:id="rId5"/>
            </p:custDataLst>
          </p:nvPr>
        </p:nvSpPr>
        <p:spPr bwMode="auto">
          <a:xfrm>
            <a:off x="3382645" y="1701165"/>
            <a:ext cx="384175" cy="370840"/>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8" name="文本框 37"/>
          <p:cNvSpPr txBox="1"/>
          <p:nvPr>
            <p:custDataLst>
              <p:tags r:id="rId6"/>
            </p:custDataLst>
          </p:nvPr>
        </p:nvSpPr>
        <p:spPr>
          <a:xfrm>
            <a:off x="668020" y="1758315"/>
            <a:ext cx="2230120" cy="467995"/>
          </a:xfrm>
          <a:prstGeom prst="rect">
            <a:avLst/>
          </a:prstGeom>
          <a:noFill/>
        </p:spPr>
        <p:txBody>
          <a:bodyPr wrap="square" lIns="66141" tIns="0" rIns="66141" bIns="34393">
            <a:normAutofit fontScale="92500" lnSpcReduction="10000"/>
          </a:bodyPr>
          <a:lstStyle/>
          <a:p>
            <a:pPr marL="0" lvl="0" indent="0" algn="l" defTabSz="1218565">
              <a:lnSpc>
                <a:spcPct val="120000"/>
              </a:lnSpc>
              <a:spcBef>
                <a:spcPts val="0"/>
              </a:spcBef>
              <a:spcAft>
                <a:spcPts val="0"/>
              </a:spcAft>
              <a:buSzPct val="100000"/>
              <a:defRPr/>
            </a:pPr>
            <a:r>
              <a:rPr lang="zh-CN" altLang="en-US" sz="880" spc="15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必须通过政府间转移支付对公共资金的分配进行调节，以保证各地财政能力的大体均等。</a:t>
            </a:r>
          </a:p>
        </p:txBody>
      </p:sp>
      <p:sp>
        <p:nvSpPr>
          <p:cNvPr id="39" name="矩形 38"/>
          <p:cNvSpPr/>
          <p:nvPr>
            <p:custDataLst>
              <p:tags r:id="rId7"/>
            </p:custDataLst>
          </p:nvPr>
        </p:nvSpPr>
        <p:spPr>
          <a:xfrm>
            <a:off x="668020" y="1430020"/>
            <a:ext cx="2230120" cy="296545"/>
          </a:xfrm>
          <a:prstGeom prst="rect">
            <a:avLst/>
          </a:prstGeom>
        </p:spPr>
        <p:txBody>
          <a:bodyPr wrap="square" lIns="66141" tIns="34393" rIns="66141" bIns="0" anchor="b" anchorCtr="0">
            <a:normAutofit fontScale="90000"/>
          </a:bodyPr>
          <a:lstStyle/>
          <a:p>
            <a:pPr marL="0" indent="0" algn="l">
              <a:lnSpc>
                <a:spcPct val="120000"/>
              </a:lnSpc>
              <a:spcBef>
                <a:spcPts val="0"/>
              </a:spcBef>
              <a:spcAft>
                <a:spcPts val="0"/>
              </a:spcAft>
              <a:buSzPct val="100000"/>
            </a:pPr>
            <a:r>
              <a:rPr lang="zh-CN" altLang="en-US" sz="1330" b="1" spc="300">
                <a:solidFill>
                  <a:srgbClr val="4F81BD"/>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实现公共资金的公平分配</a:t>
            </a:r>
          </a:p>
        </p:txBody>
      </p:sp>
      <p:sp>
        <p:nvSpPr>
          <p:cNvPr id="41" name="泪滴形 40"/>
          <p:cNvSpPr/>
          <p:nvPr>
            <p:custDataLst>
              <p:tags r:id="rId8"/>
            </p:custDataLst>
          </p:nvPr>
        </p:nvSpPr>
        <p:spPr>
          <a:xfrm rot="129116">
            <a:off x="4537710" y="1426210"/>
            <a:ext cx="970915" cy="970915"/>
          </a:xfrm>
          <a:prstGeom prst="teardrop">
            <a:avLst/>
          </a:prstGeom>
          <a:solidFill>
            <a:srgbClr val="3498DB">
              <a:lumMod val="50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42" name="泪滴形 41"/>
          <p:cNvSpPr/>
          <p:nvPr>
            <p:custDataLst>
              <p:tags r:id="rId9"/>
            </p:custDataLst>
          </p:nvPr>
        </p:nvSpPr>
        <p:spPr>
          <a:xfrm rot="129116">
            <a:off x="4574540" y="1405890"/>
            <a:ext cx="970915" cy="970915"/>
          </a:xfrm>
          <a:prstGeom prst="teardrop">
            <a:avLst/>
          </a:prstGeom>
          <a:solidFill>
            <a:srgbClr val="3498DB"/>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43" name="任意多边形 12"/>
          <p:cNvSpPr/>
          <p:nvPr>
            <p:custDataLst>
              <p:tags r:id="rId10"/>
            </p:custDataLst>
          </p:nvPr>
        </p:nvSpPr>
        <p:spPr bwMode="auto">
          <a:xfrm>
            <a:off x="4946650" y="1679575"/>
            <a:ext cx="225425" cy="423545"/>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44" name="文本框 43"/>
          <p:cNvSpPr txBox="1"/>
          <p:nvPr>
            <p:custDataLst>
              <p:tags r:id="rId11"/>
            </p:custDataLst>
          </p:nvPr>
        </p:nvSpPr>
        <p:spPr>
          <a:xfrm>
            <a:off x="5619750" y="1901825"/>
            <a:ext cx="2230120" cy="467995"/>
          </a:xfrm>
          <a:prstGeom prst="rect">
            <a:avLst/>
          </a:prstGeom>
          <a:noFill/>
        </p:spPr>
        <p:txBody>
          <a:bodyPr wrap="square" lIns="66141" tIns="0" rIns="66141" bIns="34393"/>
          <a:lstStyle/>
          <a:p>
            <a:pPr marL="0" lvl="0" indent="0" algn="l" defTabSz="1218565">
              <a:lnSpc>
                <a:spcPct val="120000"/>
              </a:lnSpc>
              <a:spcBef>
                <a:spcPts val="0"/>
              </a:spcBef>
              <a:spcAft>
                <a:spcPts val="0"/>
              </a:spcAft>
              <a:buSzPct val="100000"/>
              <a:defRPr/>
            </a:pPr>
            <a:r>
              <a:rPr lang="zh-CN" altLang="en-US" sz="930" spc="15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从整体上看，政府间财政转移支付是分级预算体制中中央政府控制和诱导地方政府行为的重要手段，它从利益机制上确定了中央政府的主导地位和权威性。</a:t>
            </a:r>
          </a:p>
        </p:txBody>
      </p:sp>
      <p:sp>
        <p:nvSpPr>
          <p:cNvPr id="45" name="矩形 44"/>
          <p:cNvSpPr/>
          <p:nvPr>
            <p:custDataLst>
              <p:tags r:id="rId12"/>
            </p:custDataLst>
          </p:nvPr>
        </p:nvSpPr>
        <p:spPr>
          <a:xfrm>
            <a:off x="5563235" y="1501775"/>
            <a:ext cx="2753360" cy="296545"/>
          </a:xfrm>
          <a:prstGeom prst="rect">
            <a:avLst/>
          </a:prstGeom>
        </p:spPr>
        <p:txBody>
          <a:bodyPr wrap="square" lIns="66141" tIns="34393" rIns="66141" bIns="0" anchor="b" anchorCtr="0"/>
          <a:lstStyle/>
          <a:p>
            <a:pPr marL="0" indent="0" algn="l">
              <a:lnSpc>
                <a:spcPct val="120000"/>
              </a:lnSpc>
              <a:spcBef>
                <a:spcPts val="0"/>
              </a:spcBef>
              <a:spcAft>
                <a:spcPts val="0"/>
              </a:spcAft>
              <a:buSzPct val="100000"/>
            </a:pPr>
            <a:r>
              <a:rPr lang="zh-CN" altLang="en-US" sz="1200" b="1" spc="300">
                <a:solidFill>
                  <a:srgbClr val="C0504D"/>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保持中央政府对地方政府</a:t>
            </a:r>
          </a:p>
          <a:p>
            <a:pPr marL="0" indent="0" algn="l">
              <a:lnSpc>
                <a:spcPct val="120000"/>
              </a:lnSpc>
              <a:spcBef>
                <a:spcPts val="0"/>
              </a:spcBef>
              <a:spcAft>
                <a:spcPts val="0"/>
              </a:spcAft>
              <a:buSzPct val="100000"/>
            </a:pPr>
            <a:r>
              <a:rPr lang="zh-CN" altLang="en-US" sz="1200" b="1" spc="300">
                <a:solidFill>
                  <a:srgbClr val="C0504D"/>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的必要控制力</a:t>
            </a:r>
          </a:p>
        </p:txBody>
      </p:sp>
      <p:sp>
        <p:nvSpPr>
          <p:cNvPr id="47" name="泪滴形 46"/>
          <p:cNvSpPr/>
          <p:nvPr>
            <p:custDataLst>
              <p:tags r:id="rId13"/>
            </p:custDataLst>
          </p:nvPr>
        </p:nvSpPr>
        <p:spPr>
          <a:xfrm rot="10969501">
            <a:off x="3103880" y="2745105"/>
            <a:ext cx="986155" cy="972185"/>
          </a:xfrm>
          <a:prstGeom prst="teardrop">
            <a:avLst/>
          </a:prstGeom>
          <a:solidFill>
            <a:srgbClr val="9BBB59">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48" name="泪滴形 47"/>
          <p:cNvSpPr/>
          <p:nvPr>
            <p:custDataLst>
              <p:tags r:id="rId14"/>
            </p:custDataLst>
          </p:nvPr>
        </p:nvSpPr>
        <p:spPr>
          <a:xfrm rot="10969501">
            <a:off x="3081020" y="2765425"/>
            <a:ext cx="986155" cy="972185"/>
          </a:xfrm>
          <a:prstGeom prst="teardrop">
            <a:avLst/>
          </a:prstGeom>
          <a:solidFill>
            <a:srgbClr val="9BBB59"/>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0" name="文本框 49"/>
          <p:cNvSpPr txBox="1"/>
          <p:nvPr>
            <p:custDataLst>
              <p:tags r:id="rId15"/>
            </p:custDataLst>
          </p:nvPr>
        </p:nvSpPr>
        <p:spPr>
          <a:xfrm>
            <a:off x="668020" y="3000375"/>
            <a:ext cx="2230120" cy="467995"/>
          </a:xfrm>
          <a:prstGeom prst="rect">
            <a:avLst/>
          </a:prstGeom>
          <a:noFill/>
        </p:spPr>
        <p:txBody>
          <a:bodyPr wrap="square" lIns="66141" tIns="0" rIns="66141" bIns="34393"/>
          <a:lstStyle/>
          <a:p>
            <a:pPr marL="0" lvl="0" indent="0" algn="l" defTabSz="1218565">
              <a:lnSpc>
                <a:spcPct val="120000"/>
              </a:lnSpc>
              <a:spcBef>
                <a:spcPts val="0"/>
              </a:spcBef>
              <a:spcAft>
                <a:spcPts val="0"/>
              </a:spcAft>
              <a:buSzPct val="100000"/>
              <a:defRPr/>
            </a:pPr>
            <a:r>
              <a:rPr lang="zh-CN" altLang="en-US" sz="920" spc="15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实行政府间转移支付，由上级政府给予下级政府一定的财政补助，对具有外溢性的公共产品的提供进行适当的调节，便是一种较为有效的干预方式。</a:t>
            </a:r>
          </a:p>
        </p:txBody>
      </p:sp>
      <p:sp>
        <p:nvSpPr>
          <p:cNvPr id="51" name="矩形 50"/>
          <p:cNvSpPr/>
          <p:nvPr>
            <p:custDataLst>
              <p:tags r:id="rId16"/>
            </p:custDataLst>
          </p:nvPr>
        </p:nvSpPr>
        <p:spPr>
          <a:xfrm>
            <a:off x="668020" y="2679700"/>
            <a:ext cx="2230120" cy="296545"/>
          </a:xfrm>
          <a:prstGeom prst="rect">
            <a:avLst/>
          </a:prstGeom>
        </p:spPr>
        <p:txBody>
          <a:bodyPr wrap="square" lIns="66141" tIns="34393" rIns="66141" bIns="0" anchor="b" anchorCtr="0"/>
          <a:lstStyle/>
          <a:p>
            <a:pPr marL="0" indent="0" algn="l">
              <a:lnSpc>
                <a:spcPct val="120000"/>
              </a:lnSpc>
              <a:spcBef>
                <a:spcPts val="0"/>
              </a:spcBef>
              <a:spcAft>
                <a:spcPts val="0"/>
              </a:spcAft>
              <a:buSzPct val="100000"/>
            </a:pPr>
            <a:r>
              <a:rPr lang="zh-CN" altLang="en-US" sz="1200" b="1" spc="300">
                <a:solidFill>
                  <a:srgbClr val="4BACC6"/>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解决区域性公共产品</a:t>
            </a:r>
          </a:p>
          <a:p>
            <a:pPr marL="0" indent="0" algn="l">
              <a:lnSpc>
                <a:spcPct val="120000"/>
              </a:lnSpc>
              <a:spcBef>
                <a:spcPts val="0"/>
              </a:spcBef>
              <a:spcAft>
                <a:spcPts val="0"/>
              </a:spcAft>
              <a:buSzPct val="100000"/>
            </a:pPr>
            <a:r>
              <a:rPr lang="zh-CN" altLang="en-US" sz="1200" b="1" spc="300">
                <a:solidFill>
                  <a:srgbClr val="4BACC6"/>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的外溢问题</a:t>
            </a:r>
          </a:p>
        </p:txBody>
      </p:sp>
      <p:sp>
        <p:nvSpPr>
          <p:cNvPr id="53" name="泪滴形 52"/>
          <p:cNvSpPr/>
          <p:nvPr>
            <p:custDataLst>
              <p:tags r:id="rId17"/>
            </p:custDataLst>
          </p:nvPr>
        </p:nvSpPr>
        <p:spPr>
          <a:xfrm rot="4794637">
            <a:off x="4552315" y="2722245"/>
            <a:ext cx="993775" cy="972185"/>
          </a:xfrm>
          <a:prstGeom prst="teardrop">
            <a:avLst/>
          </a:prstGeom>
          <a:solidFill>
            <a:srgbClr val="1AA3AA">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54" name="泪滴形 53"/>
          <p:cNvSpPr/>
          <p:nvPr>
            <p:custDataLst>
              <p:tags r:id="rId18"/>
            </p:custDataLst>
          </p:nvPr>
        </p:nvSpPr>
        <p:spPr>
          <a:xfrm rot="4794637">
            <a:off x="4577080" y="2759710"/>
            <a:ext cx="993775" cy="972185"/>
          </a:xfrm>
          <a:prstGeom prst="teardrop">
            <a:avLst/>
          </a:prstGeom>
          <a:solidFill>
            <a:srgbClr val="1AA3AA"/>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5" name="任意多边形 14"/>
          <p:cNvSpPr/>
          <p:nvPr>
            <p:custDataLst>
              <p:tags r:id="rId19"/>
            </p:custDataLst>
          </p:nvPr>
        </p:nvSpPr>
        <p:spPr bwMode="auto">
          <a:xfrm rot="10800000">
            <a:off x="4906645" y="3035300"/>
            <a:ext cx="334010" cy="421640"/>
          </a:xfrm>
          <a:custGeom>
            <a:avLst/>
            <a:gdLst/>
            <a:ahLst/>
            <a:cxnLst>
              <a:cxn ang="0">
                <a:pos x="54" y="72"/>
              </a:cxn>
              <a:cxn ang="0">
                <a:pos x="0" y="3"/>
              </a:cxn>
              <a:cxn ang="0">
                <a:pos x="56" y="3"/>
              </a:cxn>
              <a:cxn ang="0">
                <a:pos x="11" y="11"/>
              </a:cxn>
              <a:cxn ang="0">
                <a:pos x="11" y="16"/>
              </a:cxn>
              <a:cxn ang="0">
                <a:pos x="15" y="12"/>
              </a:cxn>
              <a:cxn ang="0">
                <a:pos x="11" y="21"/>
              </a:cxn>
              <a:cxn ang="0">
                <a:pos x="11" y="26"/>
              </a:cxn>
              <a:cxn ang="0">
                <a:pos x="15" y="22"/>
              </a:cxn>
              <a:cxn ang="0">
                <a:pos x="11" y="31"/>
              </a:cxn>
              <a:cxn ang="0">
                <a:pos x="11" y="36"/>
              </a:cxn>
              <a:cxn ang="0">
                <a:pos x="15" y="32"/>
              </a:cxn>
              <a:cxn ang="0">
                <a:pos x="11" y="41"/>
              </a:cxn>
              <a:cxn ang="0">
                <a:pos x="11" y="47"/>
              </a:cxn>
              <a:cxn ang="0">
                <a:pos x="15" y="43"/>
              </a:cxn>
              <a:cxn ang="0">
                <a:pos x="11" y="52"/>
              </a:cxn>
              <a:cxn ang="0">
                <a:pos x="11" y="57"/>
              </a:cxn>
              <a:cxn ang="0">
                <a:pos x="15" y="53"/>
              </a:cxn>
              <a:cxn ang="0">
                <a:pos x="24" y="16"/>
              </a:cxn>
              <a:cxn ang="0">
                <a:pos x="24" y="11"/>
              </a:cxn>
              <a:cxn ang="0">
                <a:pos x="20" y="14"/>
              </a:cxn>
              <a:cxn ang="0">
                <a:pos x="24" y="26"/>
              </a:cxn>
              <a:cxn ang="0">
                <a:pos x="24" y="21"/>
              </a:cxn>
              <a:cxn ang="0">
                <a:pos x="20" y="25"/>
              </a:cxn>
              <a:cxn ang="0">
                <a:pos x="24" y="36"/>
              </a:cxn>
              <a:cxn ang="0">
                <a:pos x="24" y="31"/>
              </a:cxn>
              <a:cxn ang="0">
                <a:pos x="20" y="35"/>
              </a:cxn>
              <a:cxn ang="0">
                <a:pos x="24" y="47"/>
              </a:cxn>
              <a:cxn ang="0">
                <a:pos x="24" y="41"/>
              </a:cxn>
              <a:cxn ang="0">
                <a:pos x="20" y="45"/>
              </a:cxn>
              <a:cxn ang="0">
                <a:pos x="22" y="57"/>
              </a:cxn>
              <a:cxn ang="0">
                <a:pos x="22" y="67"/>
              </a:cxn>
              <a:cxn ang="0">
                <a:pos x="36" y="58"/>
              </a:cxn>
              <a:cxn ang="0">
                <a:pos x="32" y="11"/>
              </a:cxn>
              <a:cxn ang="0">
                <a:pos x="32" y="16"/>
              </a:cxn>
              <a:cxn ang="0">
                <a:pos x="36" y="12"/>
              </a:cxn>
              <a:cxn ang="0">
                <a:pos x="32" y="21"/>
              </a:cxn>
              <a:cxn ang="0">
                <a:pos x="32" y="26"/>
              </a:cxn>
              <a:cxn ang="0">
                <a:pos x="36" y="22"/>
              </a:cxn>
              <a:cxn ang="0">
                <a:pos x="32" y="31"/>
              </a:cxn>
              <a:cxn ang="0">
                <a:pos x="32" y="36"/>
              </a:cxn>
              <a:cxn ang="0">
                <a:pos x="36" y="32"/>
              </a:cxn>
              <a:cxn ang="0">
                <a:pos x="32" y="41"/>
              </a:cxn>
              <a:cxn ang="0">
                <a:pos x="32" y="47"/>
              </a:cxn>
              <a:cxn ang="0">
                <a:pos x="36" y="43"/>
              </a:cxn>
              <a:cxn ang="0">
                <a:pos x="42" y="11"/>
              </a:cxn>
              <a:cxn ang="0">
                <a:pos x="42" y="16"/>
              </a:cxn>
              <a:cxn ang="0">
                <a:pos x="46" y="12"/>
              </a:cxn>
              <a:cxn ang="0">
                <a:pos x="42" y="21"/>
              </a:cxn>
              <a:cxn ang="0">
                <a:pos x="42" y="26"/>
              </a:cxn>
              <a:cxn ang="0">
                <a:pos x="46" y="22"/>
              </a:cxn>
              <a:cxn ang="0">
                <a:pos x="42" y="31"/>
              </a:cxn>
              <a:cxn ang="0">
                <a:pos x="42" y="36"/>
              </a:cxn>
              <a:cxn ang="0">
                <a:pos x="46" y="32"/>
              </a:cxn>
              <a:cxn ang="0">
                <a:pos x="42" y="41"/>
              </a:cxn>
              <a:cxn ang="0">
                <a:pos x="42" y="47"/>
              </a:cxn>
              <a:cxn ang="0">
                <a:pos x="46" y="43"/>
              </a:cxn>
              <a:cxn ang="0">
                <a:pos x="42" y="52"/>
              </a:cxn>
              <a:cxn ang="0">
                <a:pos x="42" y="57"/>
              </a:cxn>
              <a:cxn ang="0">
                <a:pos x="46" y="53"/>
              </a:cxn>
            </a:cxnLst>
            <a:rect l="0" t="0" r="r" b="b"/>
            <a:pathLst>
              <a:path w="56" h="72">
                <a:moveTo>
                  <a:pt x="56" y="3"/>
                </a:moveTo>
                <a:cubicBezTo>
                  <a:pt x="56" y="70"/>
                  <a:pt x="56" y="70"/>
                  <a:pt x="56" y="70"/>
                </a:cubicBezTo>
                <a:cubicBezTo>
                  <a:pt x="56" y="71"/>
                  <a:pt x="55" y="72"/>
                  <a:pt x="54" y="72"/>
                </a:cubicBezTo>
                <a:cubicBezTo>
                  <a:pt x="2" y="72"/>
                  <a:pt x="2" y="72"/>
                  <a:pt x="2" y="72"/>
                </a:cubicBezTo>
                <a:cubicBezTo>
                  <a:pt x="1" y="72"/>
                  <a:pt x="0" y="71"/>
                  <a:pt x="0" y="70"/>
                </a:cubicBezTo>
                <a:cubicBezTo>
                  <a:pt x="0" y="3"/>
                  <a:pt x="0" y="3"/>
                  <a:pt x="0" y="3"/>
                </a:cubicBezTo>
                <a:cubicBezTo>
                  <a:pt x="0" y="1"/>
                  <a:pt x="1" y="0"/>
                  <a:pt x="2" y="0"/>
                </a:cubicBezTo>
                <a:cubicBezTo>
                  <a:pt x="54" y="0"/>
                  <a:pt x="54" y="0"/>
                  <a:pt x="54" y="0"/>
                </a:cubicBezTo>
                <a:cubicBezTo>
                  <a:pt x="55" y="0"/>
                  <a:pt x="56" y="1"/>
                  <a:pt x="56" y="3"/>
                </a:cubicBezTo>
                <a:close/>
                <a:moveTo>
                  <a:pt x="15" y="12"/>
                </a:moveTo>
                <a:cubicBezTo>
                  <a:pt x="15" y="11"/>
                  <a:pt x="15" y="11"/>
                  <a:pt x="14" y="11"/>
                </a:cubicBezTo>
                <a:cubicBezTo>
                  <a:pt x="11" y="11"/>
                  <a:pt x="11" y="11"/>
                  <a:pt x="11" y="11"/>
                </a:cubicBezTo>
                <a:cubicBezTo>
                  <a:pt x="11" y="11"/>
                  <a:pt x="10" y="11"/>
                  <a:pt x="10" y="12"/>
                </a:cubicBezTo>
                <a:cubicBezTo>
                  <a:pt x="10" y="14"/>
                  <a:pt x="10" y="14"/>
                  <a:pt x="10" y="14"/>
                </a:cubicBezTo>
                <a:cubicBezTo>
                  <a:pt x="10" y="15"/>
                  <a:pt x="11" y="16"/>
                  <a:pt x="11" y="16"/>
                </a:cubicBezTo>
                <a:cubicBezTo>
                  <a:pt x="14" y="16"/>
                  <a:pt x="14" y="16"/>
                  <a:pt x="14" y="16"/>
                </a:cubicBezTo>
                <a:cubicBezTo>
                  <a:pt x="15" y="16"/>
                  <a:pt x="15" y="15"/>
                  <a:pt x="15" y="14"/>
                </a:cubicBezTo>
                <a:lnTo>
                  <a:pt x="15" y="12"/>
                </a:lnTo>
                <a:close/>
                <a:moveTo>
                  <a:pt x="15" y="22"/>
                </a:moveTo>
                <a:cubicBezTo>
                  <a:pt x="15" y="21"/>
                  <a:pt x="15" y="21"/>
                  <a:pt x="14" y="21"/>
                </a:cubicBezTo>
                <a:cubicBezTo>
                  <a:pt x="11" y="21"/>
                  <a:pt x="11" y="21"/>
                  <a:pt x="11" y="21"/>
                </a:cubicBezTo>
                <a:cubicBezTo>
                  <a:pt x="11" y="21"/>
                  <a:pt x="10" y="21"/>
                  <a:pt x="10" y="22"/>
                </a:cubicBezTo>
                <a:cubicBezTo>
                  <a:pt x="10" y="25"/>
                  <a:pt x="10" y="25"/>
                  <a:pt x="10" y="25"/>
                </a:cubicBezTo>
                <a:cubicBezTo>
                  <a:pt x="10" y="25"/>
                  <a:pt x="11" y="26"/>
                  <a:pt x="11" y="26"/>
                </a:cubicBezTo>
                <a:cubicBezTo>
                  <a:pt x="14" y="26"/>
                  <a:pt x="14" y="26"/>
                  <a:pt x="14" y="26"/>
                </a:cubicBezTo>
                <a:cubicBezTo>
                  <a:pt x="15" y="26"/>
                  <a:pt x="15" y="25"/>
                  <a:pt x="15" y="25"/>
                </a:cubicBezTo>
                <a:lnTo>
                  <a:pt x="15" y="22"/>
                </a:lnTo>
                <a:close/>
                <a:moveTo>
                  <a:pt x="15" y="32"/>
                </a:moveTo>
                <a:cubicBezTo>
                  <a:pt x="15" y="32"/>
                  <a:pt x="15" y="31"/>
                  <a:pt x="14" y="31"/>
                </a:cubicBezTo>
                <a:cubicBezTo>
                  <a:pt x="11" y="31"/>
                  <a:pt x="11" y="31"/>
                  <a:pt x="11" y="31"/>
                </a:cubicBezTo>
                <a:cubicBezTo>
                  <a:pt x="11" y="31"/>
                  <a:pt x="10" y="32"/>
                  <a:pt x="10" y="32"/>
                </a:cubicBezTo>
                <a:cubicBezTo>
                  <a:pt x="10" y="35"/>
                  <a:pt x="10" y="35"/>
                  <a:pt x="10" y="35"/>
                </a:cubicBezTo>
                <a:cubicBezTo>
                  <a:pt x="10" y="36"/>
                  <a:pt x="11" y="36"/>
                  <a:pt x="11" y="36"/>
                </a:cubicBezTo>
                <a:cubicBezTo>
                  <a:pt x="14" y="36"/>
                  <a:pt x="14" y="36"/>
                  <a:pt x="14" y="36"/>
                </a:cubicBezTo>
                <a:cubicBezTo>
                  <a:pt x="15" y="36"/>
                  <a:pt x="15" y="36"/>
                  <a:pt x="15" y="35"/>
                </a:cubicBezTo>
                <a:lnTo>
                  <a:pt x="15" y="32"/>
                </a:lnTo>
                <a:close/>
                <a:moveTo>
                  <a:pt x="15" y="43"/>
                </a:moveTo>
                <a:cubicBezTo>
                  <a:pt x="15" y="42"/>
                  <a:pt x="15" y="41"/>
                  <a:pt x="14" y="41"/>
                </a:cubicBezTo>
                <a:cubicBezTo>
                  <a:pt x="11" y="41"/>
                  <a:pt x="11" y="41"/>
                  <a:pt x="11" y="41"/>
                </a:cubicBezTo>
                <a:cubicBezTo>
                  <a:pt x="11" y="41"/>
                  <a:pt x="10" y="42"/>
                  <a:pt x="10" y="43"/>
                </a:cubicBezTo>
                <a:cubicBezTo>
                  <a:pt x="10" y="45"/>
                  <a:pt x="10" y="45"/>
                  <a:pt x="10" y="45"/>
                </a:cubicBezTo>
                <a:cubicBezTo>
                  <a:pt x="10" y="46"/>
                  <a:pt x="11" y="47"/>
                  <a:pt x="11" y="47"/>
                </a:cubicBezTo>
                <a:cubicBezTo>
                  <a:pt x="14" y="47"/>
                  <a:pt x="14" y="47"/>
                  <a:pt x="14" y="47"/>
                </a:cubicBezTo>
                <a:cubicBezTo>
                  <a:pt x="15" y="47"/>
                  <a:pt x="15" y="46"/>
                  <a:pt x="15" y="45"/>
                </a:cubicBezTo>
                <a:lnTo>
                  <a:pt x="15" y="43"/>
                </a:lnTo>
                <a:close/>
                <a:moveTo>
                  <a:pt x="15" y="53"/>
                </a:moveTo>
                <a:cubicBezTo>
                  <a:pt x="15" y="52"/>
                  <a:pt x="15" y="52"/>
                  <a:pt x="14" y="52"/>
                </a:cubicBezTo>
                <a:cubicBezTo>
                  <a:pt x="11" y="52"/>
                  <a:pt x="11" y="52"/>
                  <a:pt x="11" y="52"/>
                </a:cubicBezTo>
                <a:cubicBezTo>
                  <a:pt x="11" y="52"/>
                  <a:pt x="10" y="52"/>
                  <a:pt x="10" y="53"/>
                </a:cubicBezTo>
                <a:cubicBezTo>
                  <a:pt x="10" y="56"/>
                  <a:pt x="10" y="56"/>
                  <a:pt x="10" y="56"/>
                </a:cubicBezTo>
                <a:cubicBezTo>
                  <a:pt x="10" y="56"/>
                  <a:pt x="11" y="57"/>
                  <a:pt x="11" y="57"/>
                </a:cubicBezTo>
                <a:cubicBezTo>
                  <a:pt x="14" y="57"/>
                  <a:pt x="14" y="57"/>
                  <a:pt x="14" y="57"/>
                </a:cubicBezTo>
                <a:cubicBezTo>
                  <a:pt x="15" y="57"/>
                  <a:pt x="15" y="56"/>
                  <a:pt x="15" y="56"/>
                </a:cubicBezTo>
                <a:lnTo>
                  <a:pt x="15" y="53"/>
                </a:lnTo>
                <a:close/>
                <a:moveTo>
                  <a:pt x="20" y="14"/>
                </a:moveTo>
                <a:cubicBezTo>
                  <a:pt x="20" y="15"/>
                  <a:pt x="21" y="16"/>
                  <a:pt x="22" y="16"/>
                </a:cubicBezTo>
                <a:cubicBezTo>
                  <a:pt x="24" y="16"/>
                  <a:pt x="24" y="16"/>
                  <a:pt x="24" y="16"/>
                </a:cubicBezTo>
                <a:cubicBezTo>
                  <a:pt x="25" y="16"/>
                  <a:pt x="25" y="15"/>
                  <a:pt x="25" y="14"/>
                </a:cubicBezTo>
                <a:cubicBezTo>
                  <a:pt x="25" y="12"/>
                  <a:pt x="25" y="12"/>
                  <a:pt x="25" y="12"/>
                </a:cubicBezTo>
                <a:cubicBezTo>
                  <a:pt x="25" y="11"/>
                  <a:pt x="25" y="11"/>
                  <a:pt x="24" y="11"/>
                </a:cubicBezTo>
                <a:cubicBezTo>
                  <a:pt x="22" y="11"/>
                  <a:pt x="22" y="11"/>
                  <a:pt x="22" y="11"/>
                </a:cubicBezTo>
                <a:cubicBezTo>
                  <a:pt x="21" y="11"/>
                  <a:pt x="20" y="11"/>
                  <a:pt x="20" y="12"/>
                </a:cubicBezTo>
                <a:lnTo>
                  <a:pt x="20" y="14"/>
                </a:lnTo>
                <a:close/>
                <a:moveTo>
                  <a:pt x="20" y="25"/>
                </a:moveTo>
                <a:cubicBezTo>
                  <a:pt x="20" y="25"/>
                  <a:pt x="21" y="26"/>
                  <a:pt x="22" y="26"/>
                </a:cubicBezTo>
                <a:cubicBezTo>
                  <a:pt x="24" y="26"/>
                  <a:pt x="24" y="26"/>
                  <a:pt x="24" y="26"/>
                </a:cubicBezTo>
                <a:cubicBezTo>
                  <a:pt x="25" y="26"/>
                  <a:pt x="25" y="25"/>
                  <a:pt x="25" y="25"/>
                </a:cubicBezTo>
                <a:cubicBezTo>
                  <a:pt x="25" y="22"/>
                  <a:pt x="25" y="22"/>
                  <a:pt x="25" y="22"/>
                </a:cubicBezTo>
                <a:cubicBezTo>
                  <a:pt x="25" y="21"/>
                  <a:pt x="25" y="21"/>
                  <a:pt x="24" y="21"/>
                </a:cubicBezTo>
                <a:cubicBezTo>
                  <a:pt x="22" y="21"/>
                  <a:pt x="22" y="21"/>
                  <a:pt x="22" y="21"/>
                </a:cubicBezTo>
                <a:cubicBezTo>
                  <a:pt x="21" y="21"/>
                  <a:pt x="20" y="21"/>
                  <a:pt x="20" y="22"/>
                </a:cubicBezTo>
                <a:lnTo>
                  <a:pt x="20" y="25"/>
                </a:lnTo>
                <a:close/>
                <a:moveTo>
                  <a:pt x="20" y="35"/>
                </a:moveTo>
                <a:cubicBezTo>
                  <a:pt x="20" y="36"/>
                  <a:pt x="21" y="36"/>
                  <a:pt x="22" y="36"/>
                </a:cubicBezTo>
                <a:cubicBezTo>
                  <a:pt x="24" y="36"/>
                  <a:pt x="24" y="36"/>
                  <a:pt x="24" y="36"/>
                </a:cubicBezTo>
                <a:cubicBezTo>
                  <a:pt x="25" y="36"/>
                  <a:pt x="25" y="36"/>
                  <a:pt x="25" y="35"/>
                </a:cubicBezTo>
                <a:cubicBezTo>
                  <a:pt x="25" y="32"/>
                  <a:pt x="25" y="32"/>
                  <a:pt x="25" y="32"/>
                </a:cubicBezTo>
                <a:cubicBezTo>
                  <a:pt x="25" y="32"/>
                  <a:pt x="25" y="31"/>
                  <a:pt x="24" y="31"/>
                </a:cubicBezTo>
                <a:cubicBezTo>
                  <a:pt x="22" y="31"/>
                  <a:pt x="22" y="31"/>
                  <a:pt x="22" y="31"/>
                </a:cubicBezTo>
                <a:cubicBezTo>
                  <a:pt x="21" y="31"/>
                  <a:pt x="20" y="32"/>
                  <a:pt x="20" y="32"/>
                </a:cubicBezTo>
                <a:lnTo>
                  <a:pt x="20" y="35"/>
                </a:lnTo>
                <a:close/>
                <a:moveTo>
                  <a:pt x="20" y="45"/>
                </a:moveTo>
                <a:cubicBezTo>
                  <a:pt x="20" y="46"/>
                  <a:pt x="21" y="47"/>
                  <a:pt x="22" y="47"/>
                </a:cubicBezTo>
                <a:cubicBezTo>
                  <a:pt x="24" y="47"/>
                  <a:pt x="24" y="47"/>
                  <a:pt x="24" y="47"/>
                </a:cubicBezTo>
                <a:cubicBezTo>
                  <a:pt x="25" y="47"/>
                  <a:pt x="25" y="46"/>
                  <a:pt x="25" y="45"/>
                </a:cubicBezTo>
                <a:cubicBezTo>
                  <a:pt x="25" y="43"/>
                  <a:pt x="25" y="43"/>
                  <a:pt x="25" y="43"/>
                </a:cubicBezTo>
                <a:cubicBezTo>
                  <a:pt x="25" y="42"/>
                  <a:pt x="25" y="41"/>
                  <a:pt x="24" y="41"/>
                </a:cubicBezTo>
                <a:cubicBezTo>
                  <a:pt x="22" y="41"/>
                  <a:pt x="22" y="41"/>
                  <a:pt x="22" y="41"/>
                </a:cubicBezTo>
                <a:cubicBezTo>
                  <a:pt x="21" y="41"/>
                  <a:pt x="20" y="42"/>
                  <a:pt x="20" y="43"/>
                </a:cubicBezTo>
                <a:lnTo>
                  <a:pt x="20" y="45"/>
                </a:lnTo>
                <a:close/>
                <a:moveTo>
                  <a:pt x="36" y="58"/>
                </a:moveTo>
                <a:cubicBezTo>
                  <a:pt x="36" y="57"/>
                  <a:pt x="35" y="57"/>
                  <a:pt x="34" y="57"/>
                </a:cubicBezTo>
                <a:cubicBezTo>
                  <a:pt x="22" y="57"/>
                  <a:pt x="22" y="57"/>
                  <a:pt x="22" y="57"/>
                </a:cubicBezTo>
                <a:cubicBezTo>
                  <a:pt x="21" y="57"/>
                  <a:pt x="20" y="57"/>
                  <a:pt x="20" y="58"/>
                </a:cubicBezTo>
                <a:cubicBezTo>
                  <a:pt x="20" y="66"/>
                  <a:pt x="20" y="66"/>
                  <a:pt x="20" y="66"/>
                </a:cubicBezTo>
                <a:cubicBezTo>
                  <a:pt x="20" y="67"/>
                  <a:pt x="21" y="67"/>
                  <a:pt x="22" y="67"/>
                </a:cubicBezTo>
                <a:cubicBezTo>
                  <a:pt x="34" y="67"/>
                  <a:pt x="34" y="67"/>
                  <a:pt x="34" y="67"/>
                </a:cubicBezTo>
                <a:cubicBezTo>
                  <a:pt x="35" y="67"/>
                  <a:pt x="36" y="67"/>
                  <a:pt x="36" y="66"/>
                </a:cubicBezTo>
                <a:lnTo>
                  <a:pt x="36" y="58"/>
                </a:lnTo>
                <a:close/>
                <a:moveTo>
                  <a:pt x="36" y="12"/>
                </a:moveTo>
                <a:cubicBezTo>
                  <a:pt x="36" y="11"/>
                  <a:pt x="35" y="11"/>
                  <a:pt x="34" y="11"/>
                </a:cubicBezTo>
                <a:cubicBezTo>
                  <a:pt x="32" y="11"/>
                  <a:pt x="32" y="11"/>
                  <a:pt x="32" y="11"/>
                </a:cubicBezTo>
                <a:cubicBezTo>
                  <a:pt x="31" y="11"/>
                  <a:pt x="31" y="11"/>
                  <a:pt x="31" y="12"/>
                </a:cubicBezTo>
                <a:cubicBezTo>
                  <a:pt x="31" y="14"/>
                  <a:pt x="31" y="14"/>
                  <a:pt x="31" y="14"/>
                </a:cubicBezTo>
                <a:cubicBezTo>
                  <a:pt x="31" y="15"/>
                  <a:pt x="31" y="16"/>
                  <a:pt x="32" y="16"/>
                </a:cubicBezTo>
                <a:cubicBezTo>
                  <a:pt x="34" y="16"/>
                  <a:pt x="34" y="16"/>
                  <a:pt x="34" y="16"/>
                </a:cubicBezTo>
                <a:cubicBezTo>
                  <a:pt x="35" y="16"/>
                  <a:pt x="36" y="15"/>
                  <a:pt x="36" y="14"/>
                </a:cubicBezTo>
                <a:lnTo>
                  <a:pt x="36" y="12"/>
                </a:lnTo>
                <a:close/>
                <a:moveTo>
                  <a:pt x="36" y="22"/>
                </a:moveTo>
                <a:cubicBezTo>
                  <a:pt x="36" y="21"/>
                  <a:pt x="35" y="21"/>
                  <a:pt x="34" y="21"/>
                </a:cubicBezTo>
                <a:cubicBezTo>
                  <a:pt x="32" y="21"/>
                  <a:pt x="32" y="21"/>
                  <a:pt x="32" y="21"/>
                </a:cubicBezTo>
                <a:cubicBezTo>
                  <a:pt x="31" y="21"/>
                  <a:pt x="31" y="21"/>
                  <a:pt x="31" y="22"/>
                </a:cubicBezTo>
                <a:cubicBezTo>
                  <a:pt x="31" y="25"/>
                  <a:pt x="31" y="25"/>
                  <a:pt x="31" y="25"/>
                </a:cubicBezTo>
                <a:cubicBezTo>
                  <a:pt x="31" y="25"/>
                  <a:pt x="31" y="26"/>
                  <a:pt x="32" y="26"/>
                </a:cubicBezTo>
                <a:cubicBezTo>
                  <a:pt x="34" y="26"/>
                  <a:pt x="34" y="26"/>
                  <a:pt x="34" y="26"/>
                </a:cubicBezTo>
                <a:cubicBezTo>
                  <a:pt x="35" y="26"/>
                  <a:pt x="36" y="25"/>
                  <a:pt x="36" y="25"/>
                </a:cubicBezTo>
                <a:lnTo>
                  <a:pt x="36" y="22"/>
                </a:lnTo>
                <a:close/>
                <a:moveTo>
                  <a:pt x="36" y="32"/>
                </a:moveTo>
                <a:cubicBezTo>
                  <a:pt x="36" y="32"/>
                  <a:pt x="35" y="31"/>
                  <a:pt x="34" y="31"/>
                </a:cubicBezTo>
                <a:cubicBezTo>
                  <a:pt x="32" y="31"/>
                  <a:pt x="32" y="31"/>
                  <a:pt x="32" y="31"/>
                </a:cubicBezTo>
                <a:cubicBezTo>
                  <a:pt x="31" y="31"/>
                  <a:pt x="31" y="32"/>
                  <a:pt x="31" y="32"/>
                </a:cubicBezTo>
                <a:cubicBezTo>
                  <a:pt x="31" y="35"/>
                  <a:pt x="31" y="35"/>
                  <a:pt x="31" y="35"/>
                </a:cubicBezTo>
                <a:cubicBezTo>
                  <a:pt x="31" y="36"/>
                  <a:pt x="31" y="36"/>
                  <a:pt x="32" y="36"/>
                </a:cubicBezTo>
                <a:cubicBezTo>
                  <a:pt x="34" y="36"/>
                  <a:pt x="34" y="36"/>
                  <a:pt x="34" y="36"/>
                </a:cubicBezTo>
                <a:cubicBezTo>
                  <a:pt x="35" y="36"/>
                  <a:pt x="36" y="36"/>
                  <a:pt x="36" y="35"/>
                </a:cubicBezTo>
                <a:lnTo>
                  <a:pt x="36" y="32"/>
                </a:lnTo>
                <a:close/>
                <a:moveTo>
                  <a:pt x="36" y="43"/>
                </a:moveTo>
                <a:cubicBezTo>
                  <a:pt x="36" y="42"/>
                  <a:pt x="35" y="41"/>
                  <a:pt x="34" y="41"/>
                </a:cubicBezTo>
                <a:cubicBezTo>
                  <a:pt x="32" y="41"/>
                  <a:pt x="32" y="41"/>
                  <a:pt x="32" y="41"/>
                </a:cubicBezTo>
                <a:cubicBezTo>
                  <a:pt x="31" y="41"/>
                  <a:pt x="31" y="42"/>
                  <a:pt x="31" y="43"/>
                </a:cubicBezTo>
                <a:cubicBezTo>
                  <a:pt x="31" y="45"/>
                  <a:pt x="31" y="45"/>
                  <a:pt x="31" y="45"/>
                </a:cubicBezTo>
                <a:cubicBezTo>
                  <a:pt x="31" y="46"/>
                  <a:pt x="31" y="47"/>
                  <a:pt x="32" y="47"/>
                </a:cubicBezTo>
                <a:cubicBezTo>
                  <a:pt x="34" y="47"/>
                  <a:pt x="34" y="47"/>
                  <a:pt x="34" y="47"/>
                </a:cubicBezTo>
                <a:cubicBezTo>
                  <a:pt x="35" y="47"/>
                  <a:pt x="36" y="46"/>
                  <a:pt x="36" y="45"/>
                </a:cubicBezTo>
                <a:lnTo>
                  <a:pt x="36" y="43"/>
                </a:lnTo>
                <a:close/>
                <a:moveTo>
                  <a:pt x="46" y="12"/>
                </a:moveTo>
                <a:cubicBezTo>
                  <a:pt x="46" y="11"/>
                  <a:pt x="45" y="11"/>
                  <a:pt x="45" y="11"/>
                </a:cubicBezTo>
                <a:cubicBezTo>
                  <a:pt x="42" y="11"/>
                  <a:pt x="42" y="11"/>
                  <a:pt x="42" y="11"/>
                </a:cubicBezTo>
                <a:cubicBezTo>
                  <a:pt x="41" y="11"/>
                  <a:pt x="41" y="11"/>
                  <a:pt x="41" y="12"/>
                </a:cubicBezTo>
                <a:cubicBezTo>
                  <a:pt x="41" y="14"/>
                  <a:pt x="41" y="14"/>
                  <a:pt x="41" y="14"/>
                </a:cubicBezTo>
                <a:cubicBezTo>
                  <a:pt x="41" y="15"/>
                  <a:pt x="41" y="16"/>
                  <a:pt x="42" y="16"/>
                </a:cubicBezTo>
                <a:cubicBezTo>
                  <a:pt x="45" y="16"/>
                  <a:pt x="45" y="16"/>
                  <a:pt x="45" y="16"/>
                </a:cubicBezTo>
                <a:cubicBezTo>
                  <a:pt x="45" y="16"/>
                  <a:pt x="46" y="15"/>
                  <a:pt x="46" y="14"/>
                </a:cubicBezTo>
                <a:lnTo>
                  <a:pt x="46" y="12"/>
                </a:lnTo>
                <a:close/>
                <a:moveTo>
                  <a:pt x="46" y="22"/>
                </a:moveTo>
                <a:cubicBezTo>
                  <a:pt x="46" y="21"/>
                  <a:pt x="45" y="21"/>
                  <a:pt x="45" y="21"/>
                </a:cubicBezTo>
                <a:cubicBezTo>
                  <a:pt x="42" y="21"/>
                  <a:pt x="42" y="21"/>
                  <a:pt x="42" y="21"/>
                </a:cubicBezTo>
                <a:cubicBezTo>
                  <a:pt x="41" y="21"/>
                  <a:pt x="41" y="21"/>
                  <a:pt x="41" y="22"/>
                </a:cubicBezTo>
                <a:cubicBezTo>
                  <a:pt x="41" y="25"/>
                  <a:pt x="41" y="25"/>
                  <a:pt x="41" y="25"/>
                </a:cubicBezTo>
                <a:cubicBezTo>
                  <a:pt x="41" y="25"/>
                  <a:pt x="41" y="26"/>
                  <a:pt x="42" y="26"/>
                </a:cubicBezTo>
                <a:cubicBezTo>
                  <a:pt x="45" y="26"/>
                  <a:pt x="45" y="26"/>
                  <a:pt x="45" y="26"/>
                </a:cubicBezTo>
                <a:cubicBezTo>
                  <a:pt x="45" y="26"/>
                  <a:pt x="46" y="25"/>
                  <a:pt x="46" y="25"/>
                </a:cubicBezTo>
                <a:lnTo>
                  <a:pt x="46" y="22"/>
                </a:lnTo>
                <a:close/>
                <a:moveTo>
                  <a:pt x="46" y="32"/>
                </a:moveTo>
                <a:cubicBezTo>
                  <a:pt x="46" y="32"/>
                  <a:pt x="45" y="31"/>
                  <a:pt x="45" y="31"/>
                </a:cubicBezTo>
                <a:cubicBezTo>
                  <a:pt x="42" y="31"/>
                  <a:pt x="42" y="31"/>
                  <a:pt x="42" y="31"/>
                </a:cubicBezTo>
                <a:cubicBezTo>
                  <a:pt x="41" y="31"/>
                  <a:pt x="41" y="32"/>
                  <a:pt x="41" y="32"/>
                </a:cubicBezTo>
                <a:cubicBezTo>
                  <a:pt x="41" y="35"/>
                  <a:pt x="41" y="35"/>
                  <a:pt x="41" y="35"/>
                </a:cubicBezTo>
                <a:cubicBezTo>
                  <a:pt x="41" y="36"/>
                  <a:pt x="41" y="36"/>
                  <a:pt x="42" y="36"/>
                </a:cubicBezTo>
                <a:cubicBezTo>
                  <a:pt x="45" y="36"/>
                  <a:pt x="45" y="36"/>
                  <a:pt x="45" y="36"/>
                </a:cubicBezTo>
                <a:cubicBezTo>
                  <a:pt x="45" y="36"/>
                  <a:pt x="46" y="36"/>
                  <a:pt x="46" y="35"/>
                </a:cubicBezTo>
                <a:lnTo>
                  <a:pt x="46" y="32"/>
                </a:lnTo>
                <a:close/>
                <a:moveTo>
                  <a:pt x="46" y="43"/>
                </a:moveTo>
                <a:cubicBezTo>
                  <a:pt x="46" y="42"/>
                  <a:pt x="45" y="41"/>
                  <a:pt x="45" y="41"/>
                </a:cubicBezTo>
                <a:cubicBezTo>
                  <a:pt x="42" y="41"/>
                  <a:pt x="42" y="41"/>
                  <a:pt x="42" y="41"/>
                </a:cubicBezTo>
                <a:cubicBezTo>
                  <a:pt x="41" y="41"/>
                  <a:pt x="41" y="42"/>
                  <a:pt x="41" y="43"/>
                </a:cubicBezTo>
                <a:cubicBezTo>
                  <a:pt x="41" y="45"/>
                  <a:pt x="41" y="45"/>
                  <a:pt x="41" y="45"/>
                </a:cubicBezTo>
                <a:cubicBezTo>
                  <a:pt x="41" y="46"/>
                  <a:pt x="41" y="47"/>
                  <a:pt x="42" y="47"/>
                </a:cubicBezTo>
                <a:cubicBezTo>
                  <a:pt x="45" y="47"/>
                  <a:pt x="45" y="47"/>
                  <a:pt x="45" y="47"/>
                </a:cubicBezTo>
                <a:cubicBezTo>
                  <a:pt x="45" y="47"/>
                  <a:pt x="46" y="46"/>
                  <a:pt x="46" y="45"/>
                </a:cubicBezTo>
                <a:lnTo>
                  <a:pt x="46" y="43"/>
                </a:lnTo>
                <a:close/>
                <a:moveTo>
                  <a:pt x="46" y="53"/>
                </a:moveTo>
                <a:cubicBezTo>
                  <a:pt x="46" y="52"/>
                  <a:pt x="45" y="52"/>
                  <a:pt x="45" y="52"/>
                </a:cubicBezTo>
                <a:cubicBezTo>
                  <a:pt x="42" y="52"/>
                  <a:pt x="42" y="52"/>
                  <a:pt x="42" y="52"/>
                </a:cubicBezTo>
                <a:cubicBezTo>
                  <a:pt x="41" y="52"/>
                  <a:pt x="41" y="52"/>
                  <a:pt x="41" y="53"/>
                </a:cubicBezTo>
                <a:cubicBezTo>
                  <a:pt x="41" y="56"/>
                  <a:pt x="41" y="56"/>
                  <a:pt x="41" y="56"/>
                </a:cubicBezTo>
                <a:cubicBezTo>
                  <a:pt x="41" y="56"/>
                  <a:pt x="41" y="57"/>
                  <a:pt x="42" y="57"/>
                </a:cubicBezTo>
                <a:cubicBezTo>
                  <a:pt x="45" y="57"/>
                  <a:pt x="45" y="57"/>
                  <a:pt x="45" y="57"/>
                </a:cubicBezTo>
                <a:cubicBezTo>
                  <a:pt x="45" y="57"/>
                  <a:pt x="46" y="56"/>
                  <a:pt x="46" y="56"/>
                </a:cubicBezTo>
                <a:lnTo>
                  <a:pt x="46" y="53"/>
                </a:ln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6" name="文本框 55"/>
          <p:cNvSpPr txBox="1"/>
          <p:nvPr>
            <p:custDataLst>
              <p:tags r:id="rId20"/>
            </p:custDataLst>
          </p:nvPr>
        </p:nvSpPr>
        <p:spPr>
          <a:xfrm>
            <a:off x="5701665" y="3263265"/>
            <a:ext cx="2230120" cy="467995"/>
          </a:xfrm>
          <a:prstGeom prst="rect">
            <a:avLst/>
          </a:prstGeom>
          <a:noFill/>
        </p:spPr>
        <p:txBody>
          <a:bodyPr wrap="square" lIns="66141" tIns="0" rIns="66141" bIns="34393">
            <a:normAutofit fontScale="92500" lnSpcReduction="10000"/>
          </a:bodyPr>
          <a:lstStyle/>
          <a:p>
            <a:pPr defTabSz="1218565">
              <a:lnSpc>
                <a:spcPct val="120000"/>
              </a:lnSpc>
              <a:spcBef>
                <a:spcPct val="0"/>
              </a:spcBef>
              <a:defRPr/>
            </a:pPr>
            <a:r>
              <a:rPr lang="zh-CN" altLang="en-US" sz="880" spc="15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国家应以一定政策措施促进落后地区的资源开发和经济发展，逐步缩小地区间的经济差距。</a:t>
            </a:r>
          </a:p>
        </p:txBody>
      </p:sp>
      <p:sp>
        <p:nvSpPr>
          <p:cNvPr id="57" name="矩形 56"/>
          <p:cNvSpPr/>
          <p:nvPr>
            <p:custDataLst>
              <p:tags r:id="rId21"/>
            </p:custDataLst>
          </p:nvPr>
        </p:nvSpPr>
        <p:spPr>
          <a:xfrm>
            <a:off x="5639435" y="2888615"/>
            <a:ext cx="2230120" cy="296545"/>
          </a:xfrm>
          <a:prstGeom prst="rect">
            <a:avLst/>
          </a:prstGeom>
        </p:spPr>
        <p:txBody>
          <a:bodyPr wrap="square" lIns="66141" tIns="34393" rIns="66141" bIns="0" anchor="b" anchorCtr="0"/>
          <a:lstStyle/>
          <a:p>
            <a:pPr>
              <a:lnSpc>
                <a:spcPct val="120000"/>
              </a:lnSpc>
            </a:pPr>
            <a:r>
              <a:rPr lang="zh-CN" altLang="en-US" sz="1200" b="1" spc="300">
                <a:solidFill>
                  <a:srgbClr val="1AA3AA"/>
                </a:solidFill>
                <a:latin typeface="微软雅黑" panose="020B0503020204020204" pitchFamily="34" charset="-122"/>
                <a:ea typeface="微软雅黑" panose="020B0503020204020204" pitchFamily="34" charset="-122"/>
                <a:cs typeface="+mn-ea"/>
                <a:sym typeface="Arial" panose="020B0604020202020204" pitchFamily="34" charset="0"/>
              </a:rPr>
              <a:t>促进落后地区的资源开发</a:t>
            </a:r>
          </a:p>
          <a:p>
            <a:pPr>
              <a:lnSpc>
                <a:spcPct val="120000"/>
              </a:lnSpc>
            </a:pPr>
            <a:r>
              <a:rPr lang="zh-CN" altLang="en-US" sz="1200" b="1" spc="300">
                <a:solidFill>
                  <a:srgbClr val="1AA3AA"/>
                </a:solidFill>
                <a:latin typeface="微软雅黑" panose="020B0503020204020204" pitchFamily="34" charset="-122"/>
                <a:ea typeface="微软雅黑" panose="020B0503020204020204" pitchFamily="34" charset="-122"/>
                <a:cs typeface="+mn-ea"/>
                <a:sym typeface="Arial" panose="020B0604020202020204" pitchFamily="34" charset="0"/>
              </a:rPr>
              <a:t>和经济发展</a:t>
            </a:r>
          </a:p>
        </p:txBody>
      </p:sp>
      <p:sp>
        <p:nvSpPr>
          <p:cNvPr id="24" name="PA_ImportSvg_636701175243069250"/>
          <p:cNvSpPr/>
          <p:nvPr>
            <p:custDataLst>
              <p:tags r:id="rId22"/>
            </p:custDataLst>
          </p:nvPr>
        </p:nvSpPr>
        <p:spPr>
          <a:xfrm>
            <a:off x="3344545" y="3021965"/>
            <a:ext cx="459740" cy="459740"/>
          </a:xfrm>
          <a:custGeom>
            <a:avLst/>
            <a:gdLst/>
            <a:ahLst/>
            <a:cxnLst/>
            <a:rect l="l" t="t" r="r" b="b"/>
            <a:pathLst>
              <a:path w="10529571" h="10528300">
                <a:moveTo>
                  <a:pt x="10528300" y="10528300"/>
                </a:moveTo>
                <a:lnTo>
                  <a:pt x="0" y="10528300"/>
                </a:lnTo>
                <a:lnTo>
                  <a:pt x="0" y="10002520"/>
                </a:lnTo>
                <a:lnTo>
                  <a:pt x="877570" y="10002520"/>
                </a:lnTo>
                <a:lnTo>
                  <a:pt x="877570" y="2256790"/>
                </a:lnTo>
                <a:lnTo>
                  <a:pt x="891540" y="2278380"/>
                </a:lnTo>
                <a:lnTo>
                  <a:pt x="935990" y="2251710"/>
                </a:lnTo>
                <a:lnTo>
                  <a:pt x="922020" y="2227580"/>
                </a:lnTo>
                <a:lnTo>
                  <a:pt x="4251960" y="297180"/>
                </a:lnTo>
                <a:lnTo>
                  <a:pt x="4253230" y="298450"/>
                </a:lnTo>
                <a:lnTo>
                  <a:pt x="4561840" y="116840"/>
                </a:lnTo>
                <a:lnTo>
                  <a:pt x="4561840" y="9999980"/>
                </a:lnTo>
                <a:lnTo>
                  <a:pt x="5088890" y="9999980"/>
                </a:lnTo>
                <a:lnTo>
                  <a:pt x="5088890" y="2105660"/>
                </a:lnTo>
                <a:lnTo>
                  <a:pt x="7194550" y="2105660"/>
                </a:lnTo>
                <a:lnTo>
                  <a:pt x="7194550" y="0"/>
                </a:lnTo>
                <a:lnTo>
                  <a:pt x="7721600" y="0"/>
                </a:lnTo>
                <a:lnTo>
                  <a:pt x="7721600" y="2105660"/>
                </a:lnTo>
                <a:lnTo>
                  <a:pt x="9827260" y="2105660"/>
                </a:lnTo>
                <a:lnTo>
                  <a:pt x="9827260" y="10001250"/>
                </a:lnTo>
                <a:lnTo>
                  <a:pt x="10529570" y="10001250"/>
                </a:lnTo>
                <a:lnTo>
                  <a:pt x="10529570" y="10528300"/>
                </a:lnTo>
                <a:moveTo>
                  <a:pt x="4036060" y="1032510"/>
                </a:moveTo>
                <a:lnTo>
                  <a:pt x="1403350" y="2557780"/>
                </a:lnTo>
                <a:lnTo>
                  <a:pt x="1403350" y="10001250"/>
                </a:lnTo>
                <a:lnTo>
                  <a:pt x="4034790" y="10001250"/>
                </a:lnTo>
                <a:lnTo>
                  <a:pt x="4034790" y="1032510"/>
                </a:lnTo>
                <a:moveTo>
                  <a:pt x="9300210" y="2631440"/>
                </a:moveTo>
                <a:lnTo>
                  <a:pt x="5614670" y="2631440"/>
                </a:lnTo>
                <a:lnTo>
                  <a:pt x="5614670" y="7895590"/>
                </a:lnTo>
                <a:lnTo>
                  <a:pt x="6492239" y="7895590"/>
                </a:lnTo>
                <a:lnTo>
                  <a:pt x="6492239" y="3685540"/>
                </a:lnTo>
                <a:lnTo>
                  <a:pt x="7018020" y="3685540"/>
                </a:lnTo>
                <a:lnTo>
                  <a:pt x="7018020" y="7896861"/>
                </a:lnTo>
                <a:lnTo>
                  <a:pt x="7895589" y="7896861"/>
                </a:lnTo>
                <a:lnTo>
                  <a:pt x="7895589" y="3685540"/>
                </a:lnTo>
                <a:lnTo>
                  <a:pt x="8421370" y="3685540"/>
                </a:lnTo>
                <a:lnTo>
                  <a:pt x="8421370" y="7896861"/>
                </a:lnTo>
                <a:lnTo>
                  <a:pt x="9298939" y="7896861"/>
                </a:lnTo>
                <a:lnTo>
                  <a:pt x="9298939" y="2631440"/>
                </a:lnTo>
                <a:moveTo>
                  <a:pt x="9300210" y="8422640"/>
                </a:moveTo>
                <a:lnTo>
                  <a:pt x="5614670" y="8422640"/>
                </a:lnTo>
                <a:lnTo>
                  <a:pt x="5614670" y="10001250"/>
                </a:lnTo>
                <a:lnTo>
                  <a:pt x="9298939" y="10001250"/>
                </a:lnTo>
                <a:lnTo>
                  <a:pt x="9298939" y="8422640"/>
                </a:lnTo>
                <a:moveTo>
                  <a:pt x="3509010" y="6316980"/>
                </a:moveTo>
                <a:lnTo>
                  <a:pt x="1930400" y="6316980"/>
                </a:lnTo>
                <a:lnTo>
                  <a:pt x="1930400" y="5791200"/>
                </a:lnTo>
                <a:lnTo>
                  <a:pt x="3510280" y="5791200"/>
                </a:lnTo>
                <a:lnTo>
                  <a:pt x="3510280" y="6316980"/>
                </a:lnTo>
                <a:moveTo>
                  <a:pt x="3509010" y="7545070"/>
                </a:moveTo>
                <a:lnTo>
                  <a:pt x="1930400" y="7545070"/>
                </a:lnTo>
                <a:lnTo>
                  <a:pt x="1930400" y="7019290"/>
                </a:lnTo>
                <a:lnTo>
                  <a:pt x="3509010" y="7019290"/>
                </a:lnTo>
                <a:close/>
                <a:moveTo>
                  <a:pt x="1930400" y="4561840"/>
                </a:moveTo>
                <a:lnTo>
                  <a:pt x="3509010" y="4561840"/>
                </a:lnTo>
                <a:lnTo>
                  <a:pt x="3509010" y="5087620"/>
                </a:lnTo>
                <a:lnTo>
                  <a:pt x="1930400" y="5087620"/>
                </a:lnTo>
                <a:close/>
              </a:path>
            </a:pathLst>
          </a:custGeom>
          <a:solidFill>
            <a:sysClr val="window" lastClr="FFFFFF"/>
          </a:solidFill>
          <a:ln w="12700" cap="flat" cmpd="sng" algn="ctr">
            <a:noFill/>
            <a:prstDash val="solid"/>
            <a:miter lim="800000"/>
          </a:ln>
          <a:effec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31" name="标题 3"/>
          <p:cNvSpPr txBox="1">
            <a:spLocks noGrp="1"/>
          </p:cNvSpPr>
          <p:nvPr>
            <p:ph type="title"/>
          </p:nvPr>
        </p:nvSpPr>
        <p:spPr>
          <a:xfrm>
            <a:off x="209550"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p>
            <a:r>
              <a:rPr lang="zh-CN" altLang="en-US" dirty="0" smtClean="0"/>
              <a:t>政府间转移支付的目标</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376555" y="0"/>
            <a:ext cx="824801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二、各级政府间预算管理体系及职权</a:t>
            </a:r>
          </a:p>
        </p:txBody>
      </p:sp>
      <p:graphicFrame>
        <p:nvGraphicFramePr>
          <p:cNvPr id="3" name="图示 2"/>
          <p:cNvGraphicFramePr/>
          <p:nvPr/>
        </p:nvGraphicFramePr>
        <p:xfrm>
          <a:off x="342265" y="-392430"/>
          <a:ext cx="8128000" cy="54184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 name="标题 3"/>
          <p:cNvSpPr txBox="1">
            <a:spLocks noGrp="1"/>
          </p:cNvSpPr>
          <p:nvPr>
            <p:ph type="title"/>
          </p:nvPr>
        </p:nvSpPr>
        <p:spPr>
          <a:xfrm>
            <a:off x="209550"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p>
            <a:r>
              <a:rPr lang="zh-CN" altLang="en-US" dirty="0" smtClean="0"/>
              <a:t>（二）政府间转移支付的类型</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376555" y="0"/>
            <a:ext cx="824801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二、各级政府间预算管理体系及职权</a:t>
            </a:r>
          </a:p>
        </p:txBody>
      </p:sp>
      <p:sp>
        <p:nvSpPr>
          <p:cNvPr id="2" name="任意多边形: 形状 15"/>
          <p:cNvSpPr/>
          <p:nvPr>
            <p:custDataLst>
              <p:tags r:id="rId1"/>
            </p:custDataLst>
          </p:nvPr>
        </p:nvSpPr>
        <p:spPr bwMode="auto">
          <a:xfrm>
            <a:off x="3239770" y="1262380"/>
            <a:ext cx="2026920" cy="1768475"/>
          </a:xfrm>
          <a:custGeom>
            <a:avLst/>
            <a:gdLst>
              <a:gd name="connsiteX0" fmla="*/ 1450258 w 2900516"/>
              <a:gd name="connsiteY0" fmla="*/ 0 h 2500445"/>
              <a:gd name="connsiteX1" fmla="*/ 1462409 w 2900516"/>
              <a:gd name="connsiteY1" fmla="*/ 20949 h 2500445"/>
              <a:gd name="connsiteX2" fmla="*/ 1462116 w 2900516"/>
              <a:gd name="connsiteY2" fmla="*/ 31519 h 2500445"/>
              <a:gd name="connsiteX3" fmla="*/ 1907074 w 2900516"/>
              <a:gd name="connsiteY3" fmla="*/ 1410810 h 2500445"/>
              <a:gd name="connsiteX4" fmla="*/ 2887063 w 2900516"/>
              <a:gd name="connsiteY4" fmla="*/ 2478543 h 2500445"/>
              <a:gd name="connsiteX5" fmla="*/ 2888147 w 2900516"/>
              <a:gd name="connsiteY5" fmla="*/ 2479119 h 2500445"/>
              <a:gd name="connsiteX6" fmla="*/ 2900516 w 2900516"/>
              <a:gd name="connsiteY6" fmla="*/ 2500445 h 2500445"/>
              <a:gd name="connsiteX7" fmla="*/ 2887416 w 2900516"/>
              <a:gd name="connsiteY7" fmla="*/ 2500445 h 2500445"/>
              <a:gd name="connsiteX8" fmla="*/ 2866097 w 2900516"/>
              <a:gd name="connsiteY8" fmla="*/ 2487227 h 2500445"/>
              <a:gd name="connsiteX9" fmla="*/ 1450258 w 2900516"/>
              <a:gd name="connsiteY9" fmla="*/ 2177660 h 2500445"/>
              <a:gd name="connsiteX10" fmla="*/ 34420 w 2900516"/>
              <a:gd name="connsiteY10" fmla="*/ 2487227 h 2500445"/>
              <a:gd name="connsiteX11" fmla="*/ 13101 w 2900516"/>
              <a:gd name="connsiteY11" fmla="*/ 2500445 h 2500445"/>
              <a:gd name="connsiteX12" fmla="*/ 0 w 2900516"/>
              <a:gd name="connsiteY12" fmla="*/ 2500445 h 2500445"/>
              <a:gd name="connsiteX13" fmla="*/ 3549 w 2900516"/>
              <a:gd name="connsiteY13" fmla="*/ 2494327 h 2500445"/>
              <a:gd name="connsiteX14" fmla="*/ 14749 w 2900516"/>
              <a:gd name="connsiteY14" fmla="*/ 2488375 h 2500445"/>
              <a:gd name="connsiteX15" fmla="*/ 994738 w 2900516"/>
              <a:gd name="connsiteY15" fmla="*/ 1420642 h 2500445"/>
              <a:gd name="connsiteX16" fmla="*/ 1439696 w 2900516"/>
              <a:gd name="connsiteY16" fmla="*/ 41351 h 2500445"/>
              <a:gd name="connsiteX17" fmla="*/ 1439084 w 2900516"/>
              <a:gd name="connsiteY17" fmla="*/ 19266 h 2500445"/>
              <a:gd name="connsiteX0-1" fmla="*/ 1450258 w 2900516"/>
              <a:gd name="connsiteY0-2" fmla="*/ 0 h 2529941"/>
              <a:gd name="connsiteX1-3" fmla="*/ 1462409 w 2900516"/>
              <a:gd name="connsiteY1-4" fmla="*/ 50445 h 2529941"/>
              <a:gd name="connsiteX2-5" fmla="*/ 1462116 w 2900516"/>
              <a:gd name="connsiteY2-6" fmla="*/ 61015 h 2529941"/>
              <a:gd name="connsiteX3-7" fmla="*/ 1907074 w 2900516"/>
              <a:gd name="connsiteY3-8" fmla="*/ 1440306 h 2529941"/>
              <a:gd name="connsiteX4-9" fmla="*/ 2887063 w 2900516"/>
              <a:gd name="connsiteY4-10" fmla="*/ 2508039 h 2529941"/>
              <a:gd name="connsiteX5-11" fmla="*/ 2888147 w 2900516"/>
              <a:gd name="connsiteY5-12" fmla="*/ 2508615 h 2529941"/>
              <a:gd name="connsiteX6-13" fmla="*/ 2900516 w 2900516"/>
              <a:gd name="connsiteY6-14" fmla="*/ 2529941 h 2529941"/>
              <a:gd name="connsiteX7-15" fmla="*/ 2887416 w 2900516"/>
              <a:gd name="connsiteY7-16" fmla="*/ 2529941 h 2529941"/>
              <a:gd name="connsiteX8-17" fmla="*/ 2866097 w 2900516"/>
              <a:gd name="connsiteY8-18" fmla="*/ 2516723 h 2529941"/>
              <a:gd name="connsiteX9-19" fmla="*/ 1450258 w 2900516"/>
              <a:gd name="connsiteY9-20" fmla="*/ 2207156 h 2529941"/>
              <a:gd name="connsiteX10-21" fmla="*/ 34420 w 2900516"/>
              <a:gd name="connsiteY10-22" fmla="*/ 2516723 h 2529941"/>
              <a:gd name="connsiteX11-23" fmla="*/ 13101 w 2900516"/>
              <a:gd name="connsiteY11-24" fmla="*/ 2529941 h 2529941"/>
              <a:gd name="connsiteX12-25" fmla="*/ 0 w 2900516"/>
              <a:gd name="connsiteY12-26" fmla="*/ 2529941 h 2529941"/>
              <a:gd name="connsiteX13-27" fmla="*/ 3549 w 2900516"/>
              <a:gd name="connsiteY13-28" fmla="*/ 2523823 h 2529941"/>
              <a:gd name="connsiteX14-29" fmla="*/ 14749 w 2900516"/>
              <a:gd name="connsiteY14-30" fmla="*/ 2517871 h 2529941"/>
              <a:gd name="connsiteX15-31" fmla="*/ 994738 w 2900516"/>
              <a:gd name="connsiteY15-32" fmla="*/ 1450138 h 2529941"/>
              <a:gd name="connsiteX16-33" fmla="*/ 1439696 w 2900516"/>
              <a:gd name="connsiteY16-34" fmla="*/ 70847 h 2529941"/>
              <a:gd name="connsiteX17-35" fmla="*/ 1439084 w 2900516"/>
              <a:gd name="connsiteY17-36" fmla="*/ 48762 h 2529941"/>
              <a:gd name="connsiteX18" fmla="*/ 1450258 w 2900516"/>
              <a:gd name="connsiteY18" fmla="*/ 0 h 2529941"/>
              <a:gd name="connsiteX0-1-1" fmla="*/ 1450258 w 2900516"/>
              <a:gd name="connsiteY0-2-2" fmla="*/ 0 h 2529941"/>
              <a:gd name="connsiteX1-3-3" fmla="*/ 1462409 w 2900516"/>
              <a:gd name="connsiteY1-4-4" fmla="*/ 50445 h 2529941"/>
              <a:gd name="connsiteX2-5-5" fmla="*/ 1462116 w 2900516"/>
              <a:gd name="connsiteY2-6-6" fmla="*/ 61015 h 2529941"/>
              <a:gd name="connsiteX3-7-7" fmla="*/ 1907074 w 2900516"/>
              <a:gd name="connsiteY3-8-8" fmla="*/ 1440306 h 2529941"/>
              <a:gd name="connsiteX4-9-9" fmla="*/ 2887063 w 2900516"/>
              <a:gd name="connsiteY4-10-10" fmla="*/ 2508039 h 2529941"/>
              <a:gd name="connsiteX5-11-11" fmla="*/ 2888147 w 2900516"/>
              <a:gd name="connsiteY5-12-12" fmla="*/ 2508615 h 2529941"/>
              <a:gd name="connsiteX6-13-13" fmla="*/ 2900516 w 2900516"/>
              <a:gd name="connsiteY6-14-14" fmla="*/ 2529941 h 2529941"/>
              <a:gd name="connsiteX7-15-15" fmla="*/ 2887416 w 2900516"/>
              <a:gd name="connsiteY7-16-16" fmla="*/ 2529941 h 2529941"/>
              <a:gd name="connsiteX8-17-17" fmla="*/ 2866097 w 2900516"/>
              <a:gd name="connsiteY8-18-18" fmla="*/ 2516723 h 2529941"/>
              <a:gd name="connsiteX9-19-19" fmla="*/ 1450258 w 2900516"/>
              <a:gd name="connsiteY9-20-20" fmla="*/ 2207156 h 2529941"/>
              <a:gd name="connsiteX10-21-21" fmla="*/ 34420 w 2900516"/>
              <a:gd name="connsiteY10-22-22" fmla="*/ 2516723 h 2529941"/>
              <a:gd name="connsiteX11-23-23" fmla="*/ 13101 w 2900516"/>
              <a:gd name="connsiteY11-24-24" fmla="*/ 2529941 h 2529941"/>
              <a:gd name="connsiteX12-25-25" fmla="*/ 0 w 2900516"/>
              <a:gd name="connsiteY12-26-26" fmla="*/ 2529941 h 2529941"/>
              <a:gd name="connsiteX13-27-27" fmla="*/ 3549 w 2900516"/>
              <a:gd name="connsiteY13-28-28" fmla="*/ 2523823 h 2529941"/>
              <a:gd name="connsiteX14-29-29" fmla="*/ 14749 w 2900516"/>
              <a:gd name="connsiteY14-30-30" fmla="*/ 2517871 h 2529941"/>
              <a:gd name="connsiteX15-31-31" fmla="*/ 1086178 w 2900516"/>
              <a:gd name="connsiteY15-32-32" fmla="*/ 1505002 h 2529941"/>
              <a:gd name="connsiteX16-33-33" fmla="*/ 1439696 w 2900516"/>
              <a:gd name="connsiteY16-34-34" fmla="*/ 70847 h 2529941"/>
              <a:gd name="connsiteX17-35-35" fmla="*/ 1439084 w 2900516"/>
              <a:gd name="connsiteY17-36-36" fmla="*/ 48762 h 2529941"/>
              <a:gd name="connsiteX18-37" fmla="*/ 1450258 w 2900516"/>
              <a:gd name="connsiteY18-38" fmla="*/ 0 h 2529941"/>
              <a:gd name="connsiteX0-39" fmla="*/ 1450258 w 2900516"/>
              <a:gd name="connsiteY0-40" fmla="*/ 0 h 2529941"/>
              <a:gd name="connsiteX1-41" fmla="*/ 1462409 w 2900516"/>
              <a:gd name="connsiteY1-42" fmla="*/ 50445 h 2529941"/>
              <a:gd name="connsiteX2-43" fmla="*/ 1462116 w 2900516"/>
              <a:gd name="connsiteY2-44" fmla="*/ 61015 h 2529941"/>
              <a:gd name="connsiteX3-45" fmla="*/ 1833922 w 2900516"/>
              <a:gd name="connsiteY3-46" fmla="*/ 1504314 h 2529941"/>
              <a:gd name="connsiteX4-47" fmla="*/ 2887063 w 2900516"/>
              <a:gd name="connsiteY4-48" fmla="*/ 2508039 h 2529941"/>
              <a:gd name="connsiteX5-49" fmla="*/ 2888147 w 2900516"/>
              <a:gd name="connsiteY5-50" fmla="*/ 2508615 h 2529941"/>
              <a:gd name="connsiteX6-51" fmla="*/ 2900516 w 2900516"/>
              <a:gd name="connsiteY6-52" fmla="*/ 2529941 h 2529941"/>
              <a:gd name="connsiteX7-53" fmla="*/ 2887416 w 2900516"/>
              <a:gd name="connsiteY7-54" fmla="*/ 2529941 h 2529941"/>
              <a:gd name="connsiteX8-55" fmla="*/ 2866097 w 2900516"/>
              <a:gd name="connsiteY8-56" fmla="*/ 2516723 h 2529941"/>
              <a:gd name="connsiteX9-57" fmla="*/ 1450258 w 2900516"/>
              <a:gd name="connsiteY9-58" fmla="*/ 2207156 h 2529941"/>
              <a:gd name="connsiteX10-59" fmla="*/ 34420 w 2900516"/>
              <a:gd name="connsiteY10-60" fmla="*/ 2516723 h 2529941"/>
              <a:gd name="connsiteX11-61" fmla="*/ 13101 w 2900516"/>
              <a:gd name="connsiteY11-62" fmla="*/ 2529941 h 2529941"/>
              <a:gd name="connsiteX12-63" fmla="*/ 0 w 2900516"/>
              <a:gd name="connsiteY12-64" fmla="*/ 2529941 h 2529941"/>
              <a:gd name="connsiteX13-65" fmla="*/ 3549 w 2900516"/>
              <a:gd name="connsiteY13-66" fmla="*/ 2523823 h 2529941"/>
              <a:gd name="connsiteX14-67" fmla="*/ 14749 w 2900516"/>
              <a:gd name="connsiteY14-68" fmla="*/ 2517871 h 2529941"/>
              <a:gd name="connsiteX15-69" fmla="*/ 1086178 w 2900516"/>
              <a:gd name="connsiteY15-70" fmla="*/ 1505002 h 2529941"/>
              <a:gd name="connsiteX16-71" fmla="*/ 1439696 w 2900516"/>
              <a:gd name="connsiteY16-72" fmla="*/ 70847 h 2529941"/>
              <a:gd name="connsiteX17-73" fmla="*/ 1439084 w 2900516"/>
              <a:gd name="connsiteY17-74" fmla="*/ 48762 h 2529941"/>
              <a:gd name="connsiteX18-75" fmla="*/ 1450258 w 2900516"/>
              <a:gd name="connsiteY18-76" fmla="*/ 0 h 2529941"/>
              <a:gd name="connsiteX0-77" fmla="*/ 1450258 w 2900516"/>
              <a:gd name="connsiteY0-78" fmla="*/ 0 h 2529941"/>
              <a:gd name="connsiteX1-79" fmla="*/ 1462409 w 2900516"/>
              <a:gd name="connsiteY1-80" fmla="*/ 50445 h 2529941"/>
              <a:gd name="connsiteX2-81" fmla="*/ 1462116 w 2900516"/>
              <a:gd name="connsiteY2-82" fmla="*/ 61015 h 2529941"/>
              <a:gd name="connsiteX3-83" fmla="*/ 1833922 w 2900516"/>
              <a:gd name="connsiteY3-84" fmla="*/ 1504314 h 2529941"/>
              <a:gd name="connsiteX4-85" fmla="*/ 2887063 w 2900516"/>
              <a:gd name="connsiteY4-86" fmla="*/ 2508039 h 2529941"/>
              <a:gd name="connsiteX5-87" fmla="*/ 2888147 w 2900516"/>
              <a:gd name="connsiteY5-88" fmla="*/ 2508615 h 2529941"/>
              <a:gd name="connsiteX6-89" fmla="*/ 2900516 w 2900516"/>
              <a:gd name="connsiteY6-90" fmla="*/ 2529941 h 2529941"/>
              <a:gd name="connsiteX7-91" fmla="*/ 2887416 w 2900516"/>
              <a:gd name="connsiteY7-92" fmla="*/ 2529941 h 2529941"/>
              <a:gd name="connsiteX8-93" fmla="*/ 2866097 w 2900516"/>
              <a:gd name="connsiteY8-94" fmla="*/ 2516723 h 2529941"/>
              <a:gd name="connsiteX9-95" fmla="*/ 1431970 w 2900516"/>
              <a:gd name="connsiteY9-96" fmla="*/ 2069996 h 2529941"/>
              <a:gd name="connsiteX10-97" fmla="*/ 34420 w 2900516"/>
              <a:gd name="connsiteY10-98" fmla="*/ 2516723 h 2529941"/>
              <a:gd name="connsiteX11-99" fmla="*/ 13101 w 2900516"/>
              <a:gd name="connsiteY11-100" fmla="*/ 2529941 h 2529941"/>
              <a:gd name="connsiteX12-101" fmla="*/ 0 w 2900516"/>
              <a:gd name="connsiteY12-102" fmla="*/ 2529941 h 2529941"/>
              <a:gd name="connsiteX13-103" fmla="*/ 3549 w 2900516"/>
              <a:gd name="connsiteY13-104" fmla="*/ 2523823 h 2529941"/>
              <a:gd name="connsiteX14-105" fmla="*/ 14749 w 2900516"/>
              <a:gd name="connsiteY14-106" fmla="*/ 2517871 h 2529941"/>
              <a:gd name="connsiteX15-107" fmla="*/ 1086178 w 2900516"/>
              <a:gd name="connsiteY15-108" fmla="*/ 1505002 h 2529941"/>
              <a:gd name="connsiteX16-109" fmla="*/ 1439696 w 2900516"/>
              <a:gd name="connsiteY16-110" fmla="*/ 70847 h 2529941"/>
              <a:gd name="connsiteX17-111" fmla="*/ 1439084 w 2900516"/>
              <a:gd name="connsiteY17-112" fmla="*/ 48762 h 2529941"/>
              <a:gd name="connsiteX18-113" fmla="*/ 1450258 w 2900516"/>
              <a:gd name="connsiteY18-114" fmla="*/ 0 h 2529941"/>
            </a:gdLst>
            <a:ahLst/>
            <a:cxnLst>
              <a:cxn ang="0">
                <a:pos x="connsiteX0-1-1" y="connsiteY0-2-2"/>
              </a:cxn>
              <a:cxn ang="0">
                <a:pos x="connsiteX1-3-3" y="connsiteY1-4-4"/>
              </a:cxn>
              <a:cxn ang="0">
                <a:pos x="connsiteX2-5-5" y="connsiteY2-6-6"/>
              </a:cxn>
              <a:cxn ang="0">
                <a:pos x="connsiteX3-7-7" y="connsiteY3-8-8"/>
              </a:cxn>
              <a:cxn ang="0">
                <a:pos x="connsiteX4-9-9" y="connsiteY4-10-10"/>
              </a:cxn>
              <a:cxn ang="0">
                <a:pos x="connsiteX5-11-11" y="connsiteY5-12-12"/>
              </a:cxn>
              <a:cxn ang="0">
                <a:pos x="connsiteX6-13-13" y="connsiteY6-14-14"/>
              </a:cxn>
              <a:cxn ang="0">
                <a:pos x="connsiteX7-15-15" y="connsiteY7-16-16"/>
              </a:cxn>
              <a:cxn ang="0">
                <a:pos x="connsiteX8-17-17" y="connsiteY8-18-18"/>
              </a:cxn>
              <a:cxn ang="0">
                <a:pos x="connsiteX9-19-19" y="connsiteY9-20-20"/>
              </a:cxn>
              <a:cxn ang="0">
                <a:pos x="connsiteX10-21-21" y="connsiteY10-22-22"/>
              </a:cxn>
              <a:cxn ang="0">
                <a:pos x="connsiteX11-23-23" y="connsiteY11-24-24"/>
              </a:cxn>
              <a:cxn ang="0">
                <a:pos x="connsiteX12-25-25" y="connsiteY12-26-26"/>
              </a:cxn>
              <a:cxn ang="0">
                <a:pos x="connsiteX13-27-27" y="connsiteY13-28-28"/>
              </a:cxn>
              <a:cxn ang="0">
                <a:pos x="connsiteX14-29-29" y="connsiteY14-30-30"/>
              </a:cxn>
              <a:cxn ang="0">
                <a:pos x="connsiteX15-31-31" y="connsiteY15-32-32"/>
              </a:cxn>
              <a:cxn ang="0">
                <a:pos x="connsiteX16-33-33" y="connsiteY16-34-34"/>
              </a:cxn>
              <a:cxn ang="0">
                <a:pos x="connsiteX17-35-35" y="connsiteY17-36-36"/>
              </a:cxn>
              <a:cxn ang="0">
                <a:pos x="connsiteX18-37" y="connsiteY18-38"/>
              </a:cxn>
            </a:cxnLst>
            <a:rect l="l" t="t" r="r" b="b"/>
            <a:pathLst>
              <a:path w="2900516" h="2529941">
                <a:moveTo>
                  <a:pt x="1450258" y="0"/>
                </a:moveTo>
                <a:lnTo>
                  <a:pt x="1462409" y="50445"/>
                </a:lnTo>
                <a:cubicBezTo>
                  <a:pt x="1462311" y="53968"/>
                  <a:pt x="1462214" y="57492"/>
                  <a:pt x="1462116" y="61015"/>
                </a:cubicBezTo>
                <a:cubicBezTo>
                  <a:pt x="1468087" y="446973"/>
                  <a:pt x="1547085" y="1011737"/>
                  <a:pt x="1833922" y="1504314"/>
                </a:cubicBezTo>
                <a:cubicBezTo>
                  <a:pt x="2120759" y="1996892"/>
                  <a:pt x="2554335" y="2312358"/>
                  <a:pt x="2887063" y="2508039"/>
                </a:cubicBezTo>
                <a:lnTo>
                  <a:pt x="2888147" y="2508615"/>
                </a:lnTo>
                <a:lnTo>
                  <a:pt x="2900516" y="2529941"/>
                </a:lnTo>
                <a:lnTo>
                  <a:pt x="2887416" y="2529941"/>
                </a:lnTo>
                <a:lnTo>
                  <a:pt x="2866097" y="2516723"/>
                </a:lnTo>
                <a:cubicBezTo>
                  <a:pt x="2529563" y="2327663"/>
                  <a:pt x="2001977" y="2069996"/>
                  <a:pt x="1431970" y="2069996"/>
                </a:cubicBezTo>
                <a:cubicBezTo>
                  <a:pt x="861964" y="2069996"/>
                  <a:pt x="370953" y="2327663"/>
                  <a:pt x="34420" y="2516723"/>
                </a:cubicBezTo>
                <a:lnTo>
                  <a:pt x="13101" y="2529941"/>
                </a:lnTo>
                <a:lnTo>
                  <a:pt x="0" y="2529941"/>
                </a:lnTo>
                <a:lnTo>
                  <a:pt x="3549" y="2523823"/>
                </a:lnTo>
                <a:lnTo>
                  <a:pt x="14749" y="2517871"/>
                </a:lnTo>
                <a:cubicBezTo>
                  <a:pt x="347476" y="2322190"/>
                  <a:pt x="799341" y="1997580"/>
                  <a:pt x="1086178" y="1505002"/>
                </a:cubicBezTo>
                <a:cubicBezTo>
                  <a:pt x="1373014" y="1012425"/>
                  <a:pt x="1433725" y="456805"/>
                  <a:pt x="1439696" y="70847"/>
                </a:cubicBezTo>
                <a:lnTo>
                  <a:pt x="1439084" y="48762"/>
                </a:lnTo>
                <a:cubicBezTo>
                  <a:pt x="1442809" y="42340"/>
                  <a:pt x="1446533" y="6422"/>
                  <a:pt x="1450258" y="0"/>
                </a:cubicBezTo>
                <a:close/>
              </a:path>
            </a:pathLst>
          </a:custGeom>
          <a:solidFill>
            <a:sysClr val="window" lastClr="FFFFFF">
              <a:lumMod val="85000"/>
            </a:sysClr>
          </a:solidFill>
          <a:ln w="38100" cap="flat" cmpd="sng" algn="ctr">
            <a:noFill/>
            <a:prstDash val="solid"/>
            <a:miter lim="800000"/>
          </a:ln>
          <a:effectLst/>
        </p:spPr>
        <p:txBody>
          <a:bodyPr rot="0" spcFirstLastPara="0" vertOverflow="overflow" horzOverflow="overflow"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dirty="0">
              <a:solidFill>
                <a:srgbClr val="000000"/>
              </a:solidFill>
              <a:latin typeface="微软雅黑" panose="020B0503020204020204" pitchFamily="34" charset="-122"/>
              <a:ea typeface="微软雅黑" panose="020B0503020204020204" pitchFamily="34" charset="-122"/>
            </a:endParaRPr>
          </a:p>
        </p:txBody>
      </p:sp>
      <p:sp>
        <p:nvSpPr>
          <p:cNvPr id="6" name="泪滴形 5"/>
          <p:cNvSpPr/>
          <p:nvPr>
            <p:custDataLst>
              <p:tags r:id="rId2"/>
            </p:custDataLst>
          </p:nvPr>
        </p:nvSpPr>
        <p:spPr>
          <a:xfrm rot="16221277">
            <a:off x="3063240" y="1521460"/>
            <a:ext cx="965200" cy="986155"/>
          </a:xfrm>
          <a:prstGeom prst="teardrop">
            <a:avLst/>
          </a:prstGeom>
          <a:solidFill>
            <a:srgbClr val="4F81BD">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泪滴形 6"/>
          <p:cNvSpPr/>
          <p:nvPr>
            <p:custDataLst>
              <p:tags r:id="rId3"/>
            </p:custDataLst>
          </p:nvPr>
        </p:nvSpPr>
        <p:spPr>
          <a:xfrm rot="16221277">
            <a:off x="3041015" y="1492250"/>
            <a:ext cx="965200" cy="986155"/>
          </a:xfrm>
          <a:prstGeom prst="teardrop">
            <a:avLst/>
          </a:prstGeom>
          <a:solidFill>
            <a:srgbClr val="4F81BD"/>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任意多边形 13"/>
          <p:cNvSpPr/>
          <p:nvPr>
            <p:custDataLst>
              <p:tags r:id="rId4"/>
            </p:custDataLst>
          </p:nvPr>
        </p:nvSpPr>
        <p:spPr bwMode="auto">
          <a:xfrm>
            <a:off x="3331845" y="1799590"/>
            <a:ext cx="384175" cy="370840"/>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文本框 8"/>
          <p:cNvSpPr txBox="1"/>
          <p:nvPr>
            <p:custDataLst>
              <p:tags r:id="rId5"/>
            </p:custDataLst>
          </p:nvPr>
        </p:nvSpPr>
        <p:spPr>
          <a:xfrm>
            <a:off x="617219" y="1851025"/>
            <a:ext cx="2432565" cy="2282725"/>
          </a:xfrm>
          <a:prstGeom prst="rect">
            <a:avLst/>
          </a:prstGeom>
          <a:noFill/>
        </p:spPr>
        <p:txBody>
          <a:bodyPr wrap="square" lIns="66141" tIns="0" rIns="66141" bIns="34393" anchor="t" anchorCtr="0">
            <a:noAutofit/>
          </a:bodyPr>
          <a:lstStyle/>
          <a:p>
            <a:pPr defTabSz="1218565">
              <a:lnSpc>
                <a:spcPct val="120000"/>
              </a:lnSpc>
              <a:spcBef>
                <a:spcPct val="0"/>
              </a:spcBef>
              <a:defRPr/>
            </a:pPr>
            <a:r>
              <a:rPr lang="zh-CN" altLang="zh-CN" sz="1200" dirty="0"/>
              <a:t>指中央政府对有财力缺口的地方政府</a:t>
            </a:r>
            <a:r>
              <a:rPr lang="en-US" altLang="zh-CN" sz="1200" dirty="0"/>
              <a:t>(</a:t>
            </a:r>
            <a:r>
              <a:rPr lang="zh-CN" altLang="zh-CN" sz="1200" dirty="0"/>
              <a:t>主要是中西部地区</a:t>
            </a:r>
            <a:r>
              <a:rPr lang="en-US" altLang="zh-CN" sz="1200" dirty="0"/>
              <a:t>),</a:t>
            </a:r>
            <a:r>
              <a:rPr lang="zh-CN" altLang="zh-CN" sz="1200" dirty="0"/>
              <a:t>按照规范的办法给予的补助</a:t>
            </a:r>
            <a:r>
              <a:rPr lang="en-US" altLang="zh-CN" sz="1200" dirty="0"/>
              <a:t>,</a:t>
            </a:r>
            <a:r>
              <a:rPr lang="zh-CN" altLang="zh-CN" sz="1200" dirty="0"/>
              <a:t>主要包括均衡性转移支付、对革命老区、民族地区、边疆地区、贫困地区的财力补助；其他一般性转移支付。均衡性转移支付不规定具体用途</a:t>
            </a:r>
            <a:r>
              <a:rPr lang="en-US" altLang="zh-CN" sz="1200" dirty="0"/>
              <a:t>,</a:t>
            </a:r>
            <a:r>
              <a:rPr lang="zh-CN" altLang="zh-CN" sz="1200" dirty="0"/>
              <a:t>由接受补助的省</a:t>
            </a:r>
            <a:r>
              <a:rPr lang="en-US" altLang="zh-CN" sz="1200" dirty="0"/>
              <a:t>(</a:t>
            </a:r>
            <a:r>
              <a:rPr lang="zh-CN" altLang="zh-CN" sz="1200" dirty="0"/>
              <a:t>自治区、直辖市</a:t>
            </a:r>
            <a:r>
              <a:rPr lang="en-US" altLang="zh-CN" sz="1200" dirty="0"/>
              <a:t>)</a:t>
            </a:r>
            <a:r>
              <a:rPr lang="zh-CN" altLang="zh-CN" sz="1200" dirty="0"/>
              <a:t>政府根据本地区实际情况统筹安排</a:t>
            </a:r>
            <a:r>
              <a:rPr lang="zh-CN" altLang="zh-CN" sz="1200" dirty="0" smtClean="0"/>
              <a:t>。</a:t>
            </a:r>
            <a:endParaRPr lang="zh-CN" altLang="zh-CN" sz="1200" dirty="0"/>
          </a:p>
        </p:txBody>
      </p:sp>
      <p:sp>
        <p:nvSpPr>
          <p:cNvPr id="10" name="矩形 9"/>
          <p:cNvSpPr/>
          <p:nvPr>
            <p:custDataLst>
              <p:tags r:id="rId6"/>
            </p:custDataLst>
          </p:nvPr>
        </p:nvSpPr>
        <p:spPr>
          <a:xfrm>
            <a:off x="617220" y="1506748"/>
            <a:ext cx="2214880" cy="290830"/>
          </a:xfrm>
          <a:prstGeom prst="rect">
            <a:avLst/>
          </a:prstGeom>
        </p:spPr>
        <p:txBody>
          <a:bodyPr wrap="square" lIns="66141" tIns="34393" rIns="66141" bIns="0" anchor="b" anchorCtr="0">
            <a:normAutofit fontScale="97500"/>
          </a:bodyPr>
          <a:lstStyle/>
          <a:p>
            <a:pPr algn="l">
              <a:lnSpc>
                <a:spcPct val="120000"/>
              </a:lnSpc>
            </a:pPr>
            <a:r>
              <a:rPr lang="zh-CN" altLang="en-US" sz="1325" b="1" spc="300" dirty="0" smtClean="0">
                <a:solidFill>
                  <a:srgbClr val="4F81BD"/>
                </a:solidFill>
                <a:latin typeface="微软雅黑" panose="020B0503020204020204" pitchFamily="34" charset="-122"/>
                <a:ea typeface="微软雅黑" panose="020B0503020204020204" pitchFamily="34" charset="-122"/>
                <a:cs typeface="+mn-ea"/>
                <a:sym typeface="Arial" panose="020B0604020202020204" pitchFamily="34" charset="0"/>
              </a:rPr>
              <a:t>一般性转移支付</a:t>
            </a:r>
            <a:endParaRPr lang="zh-CN" altLang="en-US" sz="1325" b="1" spc="300" dirty="0">
              <a:solidFill>
                <a:srgbClr val="4F81BD"/>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任意多边形 11"/>
          <p:cNvSpPr/>
          <p:nvPr>
            <p:custDataLst>
              <p:tags r:id="rId7"/>
            </p:custDataLst>
          </p:nvPr>
        </p:nvSpPr>
        <p:spPr bwMode="auto">
          <a:xfrm>
            <a:off x="4025265" y="2182495"/>
            <a:ext cx="485140" cy="485140"/>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rgbClr val="000000">
              <a:lumMod val="65000"/>
              <a:lumOff val="35000"/>
            </a:srgbClr>
          </a:solidFill>
          <a:ln w="9525">
            <a:noFill/>
            <a:round/>
          </a:ln>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泪滴形 12"/>
          <p:cNvSpPr/>
          <p:nvPr>
            <p:custDataLst>
              <p:tags r:id="rId8"/>
            </p:custDataLst>
          </p:nvPr>
        </p:nvSpPr>
        <p:spPr>
          <a:xfrm rot="129116">
            <a:off x="4588510" y="1524635"/>
            <a:ext cx="970915" cy="970915"/>
          </a:xfrm>
          <a:prstGeom prst="teardrop">
            <a:avLst/>
          </a:prstGeom>
          <a:solidFill>
            <a:srgbClr val="C0504D">
              <a:lumMod val="50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泪滴形 2"/>
          <p:cNvSpPr/>
          <p:nvPr>
            <p:custDataLst>
              <p:tags r:id="rId9"/>
            </p:custDataLst>
          </p:nvPr>
        </p:nvSpPr>
        <p:spPr>
          <a:xfrm rot="129116">
            <a:off x="4625340" y="1504315"/>
            <a:ext cx="970915" cy="970915"/>
          </a:xfrm>
          <a:prstGeom prst="teardrop">
            <a:avLst/>
          </a:prstGeom>
          <a:solidFill>
            <a:srgbClr val="C0504D"/>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任意多边形 12"/>
          <p:cNvSpPr/>
          <p:nvPr>
            <p:custDataLst>
              <p:tags r:id="rId10"/>
            </p:custDataLst>
          </p:nvPr>
        </p:nvSpPr>
        <p:spPr bwMode="auto">
          <a:xfrm>
            <a:off x="4998085" y="1778000"/>
            <a:ext cx="225425" cy="423545"/>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文本框 16"/>
          <p:cNvSpPr txBox="1"/>
          <p:nvPr>
            <p:custDataLst>
              <p:tags r:id="rId11"/>
            </p:custDataLst>
          </p:nvPr>
        </p:nvSpPr>
        <p:spPr>
          <a:xfrm>
            <a:off x="5690235" y="1851025"/>
            <a:ext cx="2426335" cy="1317203"/>
          </a:xfrm>
          <a:prstGeom prst="rect">
            <a:avLst/>
          </a:prstGeom>
          <a:noFill/>
        </p:spPr>
        <p:txBody>
          <a:bodyPr wrap="square" lIns="66141" tIns="0" rIns="66141" bIns="34393" anchor="t" anchorCtr="0">
            <a:noAutofit/>
          </a:bodyPr>
          <a:lstStyle/>
          <a:p>
            <a:pPr defTabSz="1218565">
              <a:lnSpc>
                <a:spcPct val="120000"/>
              </a:lnSpc>
              <a:spcBef>
                <a:spcPct val="0"/>
              </a:spcBef>
              <a:defRPr/>
            </a:pPr>
            <a:r>
              <a:rPr lang="zh-CN" altLang="en-US" sz="1200" spc="150" dirty="0" smtClean="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主要是为了配合财政事权和支出责任划分改革，履行中央承担的共同事权支出责任，保障地方落实政策所需财力，提高地方履行共同事权的能力而给予的补助。</a:t>
            </a:r>
            <a:endParaRPr lang="zh-CN" altLang="en-US" sz="1200" spc="150" dirty="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17"/>
          <p:cNvSpPr/>
          <p:nvPr>
            <p:custDataLst>
              <p:tags r:id="rId12"/>
            </p:custDataLst>
          </p:nvPr>
        </p:nvSpPr>
        <p:spPr>
          <a:xfrm>
            <a:off x="5690235" y="1528445"/>
            <a:ext cx="2426335" cy="290830"/>
          </a:xfrm>
          <a:prstGeom prst="rect">
            <a:avLst/>
          </a:prstGeom>
        </p:spPr>
        <p:txBody>
          <a:bodyPr wrap="square" lIns="66141" tIns="34393" rIns="66141" bIns="0" anchor="b" anchorCtr="0"/>
          <a:lstStyle/>
          <a:p>
            <a:pPr>
              <a:lnSpc>
                <a:spcPct val="120000"/>
              </a:lnSpc>
            </a:pPr>
            <a:r>
              <a:rPr lang="zh-CN" altLang="en-US" sz="1200" b="1" spc="300" dirty="0" smtClean="0">
                <a:solidFill>
                  <a:srgbClr val="C0504D"/>
                </a:solidFill>
                <a:latin typeface="微软雅黑" panose="020B0503020204020204" pitchFamily="34" charset="-122"/>
                <a:ea typeface="微软雅黑" panose="020B0503020204020204" pitchFamily="34" charset="-122"/>
                <a:cs typeface="+mn-ea"/>
                <a:sym typeface="Arial" panose="020B0604020202020204" pitchFamily="34" charset="0"/>
              </a:rPr>
              <a:t>共同事权转移支付</a:t>
            </a:r>
            <a:endParaRPr lang="zh-CN" altLang="en-US" sz="1200" b="1" spc="300" dirty="0">
              <a:solidFill>
                <a:srgbClr val="C0504D"/>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0" name="泪滴形 19"/>
          <p:cNvSpPr/>
          <p:nvPr>
            <p:custDataLst>
              <p:tags r:id="rId13"/>
            </p:custDataLst>
          </p:nvPr>
        </p:nvSpPr>
        <p:spPr>
          <a:xfrm rot="8106743">
            <a:off x="3764915" y="2778760"/>
            <a:ext cx="986155" cy="972185"/>
          </a:xfrm>
          <a:prstGeom prst="teardrop">
            <a:avLst/>
          </a:prstGeom>
          <a:solidFill>
            <a:srgbClr val="4BACC6">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泪滴形 20"/>
          <p:cNvSpPr/>
          <p:nvPr>
            <p:custDataLst>
              <p:tags r:id="rId14"/>
            </p:custDataLst>
          </p:nvPr>
        </p:nvSpPr>
        <p:spPr>
          <a:xfrm rot="8106743">
            <a:off x="3764280" y="2809875"/>
            <a:ext cx="986155" cy="972185"/>
          </a:xfrm>
          <a:prstGeom prst="teardrop">
            <a:avLst/>
          </a:prstGeom>
          <a:solidFill>
            <a:srgbClr val="4BACC6"/>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文本框 22"/>
          <p:cNvSpPr txBox="1"/>
          <p:nvPr>
            <p:custDataLst>
              <p:tags r:id="rId15"/>
            </p:custDataLst>
          </p:nvPr>
        </p:nvSpPr>
        <p:spPr>
          <a:xfrm>
            <a:off x="2891035" y="4392364"/>
            <a:ext cx="3039745" cy="467995"/>
          </a:xfrm>
          <a:prstGeom prst="rect">
            <a:avLst/>
          </a:prstGeom>
          <a:noFill/>
        </p:spPr>
        <p:txBody>
          <a:bodyPr wrap="square" lIns="66141" tIns="0" rIns="66141" bIns="34393" anchor="t" anchorCtr="0">
            <a:normAutofit/>
          </a:bodyPr>
          <a:lstStyle/>
          <a:p>
            <a:pPr defTabSz="1218565">
              <a:lnSpc>
                <a:spcPct val="120000"/>
              </a:lnSpc>
              <a:spcBef>
                <a:spcPct val="0"/>
              </a:spcBef>
              <a:defRPr/>
            </a:pPr>
            <a:r>
              <a:rPr lang="zh-CN" altLang="en-US" sz="1100" spc="150" dirty="0" smtClean="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主要用于保障中央决策的有效落实，引导地方干事创业的资金</a:t>
            </a:r>
            <a:endParaRPr lang="zh-CN" altLang="en-US" sz="1100" spc="150" dirty="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矩形 4"/>
          <p:cNvSpPr/>
          <p:nvPr>
            <p:custDataLst>
              <p:tags r:id="rId16"/>
            </p:custDataLst>
          </p:nvPr>
        </p:nvSpPr>
        <p:spPr>
          <a:xfrm>
            <a:off x="3027560" y="3988335"/>
            <a:ext cx="2903220" cy="290830"/>
          </a:xfrm>
          <a:prstGeom prst="rect">
            <a:avLst/>
          </a:prstGeom>
        </p:spPr>
        <p:txBody>
          <a:bodyPr wrap="square" lIns="66141" tIns="34393" rIns="66141" bIns="0" anchor="b" anchorCtr="0"/>
          <a:lstStyle/>
          <a:p>
            <a:pPr algn="ctr">
              <a:lnSpc>
                <a:spcPct val="120000"/>
              </a:lnSpc>
            </a:pPr>
            <a:r>
              <a:rPr lang="zh-CN" altLang="en-US" sz="1200" b="1" spc="300" dirty="0" smtClean="0">
                <a:solidFill>
                  <a:srgbClr val="4BACC6"/>
                </a:solidFill>
                <a:latin typeface="微软雅黑" panose="020B0503020204020204" pitchFamily="34" charset="-122"/>
                <a:ea typeface="微软雅黑" panose="020B0503020204020204" pitchFamily="34" charset="-122"/>
                <a:cs typeface="+mn-ea"/>
                <a:sym typeface="Arial" panose="020B0604020202020204" pitchFamily="34" charset="0"/>
              </a:rPr>
              <a:t>专项转移支付</a:t>
            </a:r>
            <a:endParaRPr lang="zh-CN" altLang="en-US" sz="1200" b="1" spc="300" dirty="0">
              <a:solidFill>
                <a:srgbClr val="4BACC6"/>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9" name="PA_ImportSvg_636701175243069250"/>
          <p:cNvSpPr/>
          <p:nvPr>
            <p:custDataLst>
              <p:tags r:id="rId17"/>
            </p:custDataLst>
          </p:nvPr>
        </p:nvSpPr>
        <p:spPr>
          <a:xfrm>
            <a:off x="4027805" y="3065780"/>
            <a:ext cx="459740" cy="459740"/>
          </a:xfrm>
          <a:custGeom>
            <a:avLst/>
            <a:gdLst/>
            <a:ahLst/>
            <a:cxnLst/>
            <a:rect l="l" t="t" r="r" b="b"/>
            <a:pathLst>
              <a:path w="10529571" h="10528300">
                <a:moveTo>
                  <a:pt x="10528300" y="10528300"/>
                </a:moveTo>
                <a:lnTo>
                  <a:pt x="0" y="10528300"/>
                </a:lnTo>
                <a:lnTo>
                  <a:pt x="0" y="10002520"/>
                </a:lnTo>
                <a:lnTo>
                  <a:pt x="877570" y="10002520"/>
                </a:lnTo>
                <a:lnTo>
                  <a:pt x="877570" y="2256790"/>
                </a:lnTo>
                <a:lnTo>
                  <a:pt x="891540" y="2278380"/>
                </a:lnTo>
                <a:lnTo>
                  <a:pt x="935990" y="2251710"/>
                </a:lnTo>
                <a:lnTo>
                  <a:pt x="922020" y="2227580"/>
                </a:lnTo>
                <a:lnTo>
                  <a:pt x="4251960" y="297180"/>
                </a:lnTo>
                <a:lnTo>
                  <a:pt x="4253230" y="298450"/>
                </a:lnTo>
                <a:lnTo>
                  <a:pt x="4561840" y="116840"/>
                </a:lnTo>
                <a:lnTo>
                  <a:pt x="4561840" y="9999980"/>
                </a:lnTo>
                <a:lnTo>
                  <a:pt x="5088890" y="9999980"/>
                </a:lnTo>
                <a:lnTo>
                  <a:pt x="5088890" y="2105660"/>
                </a:lnTo>
                <a:lnTo>
                  <a:pt x="7194550" y="2105660"/>
                </a:lnTo>
                <a:lnTo>
                  <a:pt x="7194550" y="0"/>
                </a:lnTo>
                <a:lnTo>
                  <a:pt x="7721600" y="0"/>
                </a:lnTo>
                <a:lnTo>
                  <a:pt x="7721600" y="2105660"/>
                </a:lnTo>
                <a:lnTo>
                  <a:pt x="9827260" y="2105660"/>
                </a:lnTo>
                <a:lnTo>
                  <a:pt x="9827260" y="10001250"/>
                </a:lnTo>
                <a:lnTo>
                  <a:pt x="10529570" y="10001250"/>
                </a:lnTo>
                <a:lnTo>
                  <a:pt x="10529570" y="10528300"/>
                </a:lnTo>
                <a:moveTo>
                  <a:pt x="4036060" y="1032510"/>
                </a:moveTo>
                <a:lnTo>
                  <a:pt x="1403350" y="2557780"/>
                </a:lnTo>
                <a:lnTo>
                  <a:pt x="1403350" y="10001250"/>
                </a:lnTo>
                <a:lnTo>
                  <a:pt x="4034790" y="10001250"/>
                </a:lnTo>
                <a:lnTo>
                  <a:pt x="4034790" y="1032510"/>
                </a:lnTo>
                <a:moveTo>
                  <a:pt x="9300210" y="2631440"/>
                </a:moveTo>
                <a:lnTo>
                  <a:pt x="5614670" y="2631440"/>
                </a:lnTo>
                <a:lnTo>
                  <a:pt x="5614670" y="7895590"/>
                </a:lnTo>
                <a:lnTo>
                  <a:pt x="6492239" y="7895590"/>
                </a:lnTo>
                <a:lnTo>
                  <a:pt x="6492239" y="3685540"/>
                </a:lnTo>
                <a:lnTo>
                  <a:pt x="7018020" y="3685540"/>
                </a:lnTo>
                <a:lnTo>
                  <a:pt x="7018020" y="7896861"/>
                </a:lnTo>
                <a:lnTo>
                  <a:pt x="7895589" y="7896861"/>
                </a:lnTo>
                <a:lnTo>
                  <a:pt x="7895589" y="3685540"/>
                </a:lnTo>
                <a:lnTo>
                  <a:pt x="8421370" y="3685540"/>
                </a:lnTo>
                <a:lnTo>
                  <a:pt x="8421370" y="7896861"/>
                </a:lnTo>
                <a:lnTo>
                  <a:pt x="9298939" y="7896861"/>
                </a:lnTo>
                <a:lnTo>
                  <a:pt x="9298939" y="2631440"/>
                </a:lnTo>
                <a:moveTo>
                  <a:pt x="9300210" y="8422640"/>
                </a:moveTo>
                <a:lnTo>
                  <a:pt x="5614670" y="8422640"/>
                </a:lnTo>
                <a:lnTo>
                  <a:pt x="5614670" y="10001250"/>
                </a:lnTo>
                <a:lnTo>
                  <a:pt x="9298939" y="10001250"/>
                </a:lnTo>
                <a:lnTo>
                  <a:pt x="9298939" y="8422640"/>
                </a:lnTo>
                <a:moveTo>
                  <a:pt x="3509010" y="6316980"/>
                </a:moveTo>
                <a:lnTo>
                  <a:pt x="1930400" y="6316980"/>
                </a:lnTo>
                <a:lnTo>
                  <a:pt x="1930400" y="5791200"/>
                </a:lnTo>
                <a:lnTo>
                  <a:pt x="3510280" y="5791200"/>
                </a:lnTo>
                <a:lnTo>
                  <a:pt x="3510280" y="6316980"/>
                </a:lnTo>
                <a:moveTo>
                  <a:pt x="3509010" y="7545070"/>
                </a:moveTo>
                <a:lnTo>
                  <a:pt x="1930400" y="7545070"/>
                </a:lnTo>
                <a:lnTo>
                  <a:pt x="1930400" y="7019290"/>
                </a:lnTo>
                <a:lnTo>
                  <a:pt x="3509010" y="7019290"/>
                </a:lnTo>
                <a:close/>
                <a:moveTo>
                  <a:pt x="1930400" y="4561840"/>
                </a:moveTo>
                <a:lnTo>
                  <a:pt x="3509010" y="4561840"/>
                </a:lnTo>
                <a:lnTo>
                  <a:pt x="3509010" y="5087620"/>
                </a:lnTo>
                <a:lnTo>
                  <a:pt x="1930400" y="5087620"/>
                </a:lnTo>
                <a:close/>
              </a:path>
            </a:pathLst>
          </a:custGeom>
          <a:solidFill>
            <a:sysClr val="window" lastClr="FFFFFF"/>
          </a:solidFill>
          <a:ln w="12700" cap="flat" cmpd="sng" algn="ctr">
            <a:noFill/>
            <a:prstDash val="solid"/>
            <a:miter lim="800000"/>
          </a:ln>
          <a:effec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31" name="标题 3"/>
          <p:cNvSpPr txBox="1">
            <a:spLocks noGrp="1"/>
          </p:cNvSpPr>
          <p:nvPr>
            <p:ph type="title"/>
          </p:nvPr>
        </p:nvSpPr>
        <p:spPr>
          <a:xfrm>
            <a:off x="209550"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dirty="0" smtClean="0"/>
              <a:t>我国现行转移支付类型</a:t>
            </a:r>
            <a:endParaRPr lang="zh-CN" altLang="en-US" dirty="0"/>
          </a:p>
        </p:txBody>
      </p:sp>
    </p:spTree>
    <p:extLst>
      <p:ext uri="{BB962C8B-B14F-4D97-AF65-F5344CB8AC3E}">
        <p14:creationId xmlns:p14="http://schemas.microsoft.com/office/powerpoint/2010/main" val="222133772"/>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2355_6"/>
          <p:cNvSpPr>
            <a:spLocks noChangeArrowheads="1"/>
          </p:cNvSpPr>
          <p:nvPr/>
        </p:nvSpPr>
        <p:spPr bwMode="auto">
          <a:xfrm rot="5400000">
            <a:off x="1381796" y="1011477"/>
            <a:ext cx="1027898" cy="1590433"/>
          </a:xfrm>
          <a:prstGeom prst="homePlate">
            <a:avLst>
              <a:gd name="adj" fmla="val 8079"/>
            </a:avLst>
          </a:prstGeom>
          <a:solidFill>
            <a:srgbClr val="305480"/>
          </a:solidFill>
          <a:ln>
            <a:noFill/>
          </a:ln>
        </p:spPr>
        <p:txBody>
          <a:bodyPr lIns="67391" tIns="33696" rIns="67391" bIns="33696" anchor="ctr"/>
          <a:lstStyle/>
          <a:p>
            <a:pPr algn="ctr">
              <a:buFont typeface="Arial" panose="020B0604020202020204" pitchFamily="34" charset="0"/>
              <a:buNone/>
            </a:pPr>
            <a:endParaRPr lang="id-ID" altLang="en-US" sz="21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Rounded Rectangle 2359"/>
          <p:cNvSpPr>
            <a:spLocks noChangeArrowheads="1"/>
          </p:cNvSpPr>
          <p:nvPr/>
        </p:nvSpPr>
        <p:spPr bwMode="auto">
          <a:xfrm>
            <a:off x="1227106" y="2520156"/>
            <a:ext cx="1463856" cy="1656184"/>
          </a:xfrm>
          <a:prstGeom prst="roundRect">
            <a:avLst>
              <a:gd name="adj" fmla="val 16667"/>
            </a:avLst>
          </a:prstGeom>
          <a:solidFill>
            <a:srgbClr val="305480"/>
          </a:solidFill>
          <a:ln>
            <a:noFill/>
          </a:ln>
        </p:spPr>
        <p:txBody>
          <a:bodyPr lIns="67391" tIns="33696" rIns="67391" bIns="33696" anchor="ctr"/>
          <a:lstStyle/>
          <a:p>
            <a:pPr algn="ctr">
              <a:buFont typeface="Arial" panose="020B0604020202020204" pitchFamily="34" charset="0"/>
              <a:buNone/>
            </a:pPr>
            <a:r>
              <a:rPr lang="zh-CN" altLang="en-US"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财政事权与支出责任划分的</a:t>
            </a:r>
            <a:r>
              <a:rPr lang="zh-CN" altLang="en-US" sz="18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必要性</a:t>
            </a:r>
            <a:endParaRPr lang="zh-CN" altLang="en-US" sz="18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10"/>
          <p:cNvSpPr txBox="1">
            <a:spLocks noChangeArrowheads="1"/>
          </p:cNvSpPr>
          <p:nvPr/>
        </p:nvSpPr>
        <p:spPr bwMode="auto">
          <a:xfrm>
            <a:off x="1447447" y="149809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zh-CN" altLang="en-US" sz="29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（一）</a:t>
            </a:r>
            <a:endParaRPr lang="zh-CN" altLang="en-US" sz="29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Pentagon 2355_10"/>
          <p:cNvSpPr>
            <a:spLocks noChangeArrowheads="1"/>
          </p:cNvSpPr>
          <p:nvPr/>
        </p:nvSpPr>
        <p:spPr bwMode="auto">
          <a:xfrm rot="5400000">
            <a:off x="3947382" y="1001607"/>
            <a:ext cx="1027898" cy="1589261"/>
          </a:xfrm>
          <a:prstGeom prst="homePlate">
            <a:avLst>
              <a:gd name="adj" fmla="val 8079"/>
            </a:avLst>
          </a:prstGeom>
          <a:solidFill>
            <a:srgbClr val="305480"/>
          </a:solidFill>
          <a:ln>
            <a:noFill/>
          </a:ln>
        </p:spPr>
        <p:txBody>
          <a:bodyPr lIns="67391" tIns="33696" rIns="67391" bIns="33696" anchor="ctr"/>
          <a:lstStyle/>
          <a:p>
            <a:pPr algn="ctr">
              <a:buFont typeface="Arial" panose="020B0604020202020204" pitchFamily="34" charset="0"/>
              <a:buNone/>
            </a:pPr>
            <a:endParaRPr lang="id-ID" altLang="en-US" sz="21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Rounded Rectangle 2359"/>
          <p:cNvSpPr>
            <a:spLocks noChangeArrowheads="1"/>
          </p:cNvSpPr>
          <p:nvPr/>
        </p:nvSpPr>
        <p:spPr bwMode="auto">
          <a:xfrm>
            <a:off x="3838370" y="2585128"/>
            <a:ext cx="1417592" cy="1519204"/>
          </a:xfrm>
          <a:prstGeom prst="roundRect">
            <a:avLst>
              <a:gd name="adj" fmla="val 16667"/>
            </a:avLst>
          </a:prstGeom>
          <a:solidFill>
            <a:srgbClr val="305480"/>
          </a:solidFill>
          <a:ln>
            <a:noFill/>
          </a:ln>
        </p:spPr>
        <p:txBody>
          <a:bodyPr lIns="67391" tIns="33696" rIns="67391" bIns="33696" anchor="ctr"/>
          <a:lstStyle/>
          <a:p>
            <a:pPr algn="ctr">
              <a:buFont typeface="Arial" panose="020B0604020202020204" pitchFamily="34" charset="0"/>
              <a:buNone/>
            </a:pPr>
            <a:r>
              <a:rPr lang="zh-CN" altLang="en-US"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推进财政事权和支出责任你换分改革的原则</a:t>
            </a: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14"/>
          <p:cNvSpPr txBox="1">
            <a:spLocks noChangeArrowheads="1"/>
          </p:cNvSpPr>
          <p:nvPr/>
        </p:nvSpPr>
        <p:spPr bwMode="auto">
          <a:xfrm>
            <a:off x="4019479" y="149809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zh-CN" altLang="en-US" sz="29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（二）</a:t>
            </a:r>
            <a:endParaRPr lang="zh-CN" altLang="en-US" sz="29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Pentagon 2355"/>
          <p:cNvSpPr>
            <a:spLocks noChangeArrowheads="1"/>
          </p:cNvSpPr>
          <p:nvPr/>
        </p:nvSpPr>
        <p:spPr bwMode="auto">
          <a:xfrm rot="5400000">
            <a:off x="6118265" y="963057"/>
            <a:ext cx="1027898" cy="1590434"/>
          </a:xfrm>
          <a:prstGeom prst="homePlate">
            <a:avLst>
              <a:gd name="adj" fmla="val 8079"/>
            </a:avLst>
          </a:prstGeom>
          <a:solidFill>
            <a:srgbClr val="305480"/>
          </a:solidFill>
          <a:ln>
            <a:noFill/>
          </a:ln>
        </p:spPr>
        <p:txBody>
          <a:bodyPr lIns="67391" tIns="33696" rIns="67391" bIns="33696" anchor="ctr"/>
          <a:lstStyle/>
          <a:p>
            <a:pPr algn="ctr">
              <a:buFont typeface="Arial" panose="020B0604020202020204" pitchFamily="34" charset="0"/>
              <a:buNone/>
            </a:pPr>
            <a:endParaRPr lang="id-ID" altLang="en-US" sz="21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Rounded Rectangle 2359"/>
          <p:cNvSpPr>
            <a:spLocks noChangeArrowheads="1"/>
          </p:cNvSpPr>
          <p:nvPr/>
        </p:nvSpPr>
        <p:spPr bwMode="auto">
          <a:xfrm>
            <a:off x="5907052" y="2520156"/>
            <a:ext cx="1617846" cy="1512168"/>
          </a:xfrm>
          <a:prstGeom prst="roundRect">
            <a:avLst>
              <a:gd name="adj" fmla="val 16667"/>
            </a:avLst>
          </a:prstGeom>
          <a:solidFill>
            <a:srgbClr val="305480"/>
          </a:solidFill>
          <a:ln>
            <a:noFill/>
          </a:ln>
        </p:spPr>
        <p:txBody>
          <a:bodyPr lIns="67391" tIns="33696" rIns="67391" bIns="33696" anchor="ctr"/>
          <a:lstStyle/>
          <a:p>
            <a:pPr algn="ctr">
              <a:buFont typeface="Arial" panose="020B0604020202020204" pitchFamily="34" charset="0"/>
              <a:buNone/>
            </a:pPr>
            <a:r>
              <a:rPr lang="zh-CN" altLang="en-US"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改革的主要内容</a:t>
            </a: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8"/>
          <p:cNvSpPr txBox="1">
            <a:spLocks noChangeArrowheads="1"/>
          </p:cNvSpPr>
          <p:nvPr/>
        </p:nvSpPr>
        <p:spPr bwMode="auto">
          <a:xfrm>
            <a:off x="4972887" y="149809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en-US" altLang="zh-CN" sz="2900" b="1" dirty="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9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22"/>
          <p:cNvSpPr txBox="1">
            <a:spLocks noChangeArrowheads="1"/>
          </p:cNvSpPr>
          <p:nvPr/>
        </p:nvSpPr>
        <p:spPr bwMode="auto">
          <a:xfrm>
            <a:off x="6294928" y="1440036"/>
            <a:ext cx="883704" cy="49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zh-CN" altLang="en-US" sz="28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（三）</a:t>
            </a:r>
            <a:endParaRPr lang="zh-CN" altLang="en-US" sz="28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文本框 34"/>
          <p:cNvSpPr txBox="1"/>
          <p:nvPr/>
        </p:nvSpPr>
        <p:spPr>
          <a:xfrm>
            <a:off x="1331595" y="-72390"/>
            <a:ext cx="633793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二、各级政府间预算管理体系及职权</a:t>
            </a:r>
            <a:endParaRPr lang="zh-CN" altLang="en-US" sz="1800" spc="600" dirty="0">
              <a:solidFill>
                <a:schemeClr val="bg1"/>
              </a:solidFill>
              <a:latin typeface="黑体" panose="02010609060101010101" pitchFamily="2" charset="-122"/>
              <a:ea typeface="黑体" panose="02010609060101010101" pitchFamily="2" charset="-122"/>
              <a:cs typeface="+mn-ea"/>
              <a:sym typeface="+mn-lt"/>
            </a:endParaRPr>
          </a:p>
        </p:txBody>
      </p:sp>
      <p:sp>
        <p:nvSpPr>
          <p:cNvPr id="31" name="标题 3"/>
          <p:cNvSpPr txBox="1">
            <a:spLocks noGrp="1"/>
          </p:cNvSpPr>
          <p:nvPr>
            <p:ph type="title"/>
          </p:nvPr>
        </p:nvSpPr>
        <p:spPr>
          <a:xfrm>
            <a:off x="209550"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dirty="0" smtClean="0"/>
              <a:t>五、政府财政事权与支出责任的调整</a:t>
            </a:r>
            <a:endParaRPr lang="zh-CN" altLang="en-US" sz="3200" dirty="0"/>
          </a:p>
        </p:txBody>
      </p:sp>
    </p:spTree>
    <p:extLst>
      <p:ext uri="{BB962C8B-B14F-4D97-AF65-F5344CB8AC3E}">
        <p14:creationId xmlns:p14="http://schemas.microsoft.com/office/powerpoint/2010/main" val="352589889"/>
      </p:ext>
    </p:extLst>
  </p:cSld>
  <p:clrMapOvr>
    <a:masterClrMapping/>
  </p:clrMapOvr>
  <mc:AlternateContent xmlns:mc="http://schemas.openxmlformats.org/markup-compatibility/2006" xmlns:p14="http://schemas.microsoft.com/office/powerpoint/2010/main">
    <mc:Choice Requires="p14">
      <p:transition spd="slow" p14:dur="1300" advTm="1445">
        <p14:pan dir="u"/>
      </p:transition>
    </mc:Choice>
    <mc:Fallback xmlns="">
      <p:transition spd="slow" advTm="1445">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anose="02010609060101010101" pitchFamily="2" charset="-122"/>
                <a:ea typeface="黑体" panose="02010609060101010101" pitchFamily="2" charset="-122"/>
                <a:cs typeface="+mn-ea"/>
                <a:sym typeface="+mn-lt"/>
              </a:rPr>
              <a:t>单击添加标题</a:t>
            </a:r>
            <a:endParaRPr lang="zh-CN" altLang="en-US" sz="1800" spc="600" dirty="0">
              <a:solidFill>
                <a:schemeClr val="bg1"/>
              </a:solidFill>
              <a:latin typeface="黑体" panose="02010609060101010101" pitchFamily="2" charset="-122"/>
              <a:ea typeface="黑体" panose="02010609060101010101" pitchFamily="2" charset="-122"/>
              <a:cs typeface="+mn-ea"/>
              <a:sym typeface="+mn-lt"/>
            </a:endParaRPr>
          </a:p>
        </p:txBody>
      </p:sp>
      <p:grpSp>
        <p:nvGrpSpPr>
          <p:cNvPr id="30" name="组合 29"/>
          <p:cNvGrpSpPr/>
          <p:nvPr/>
        </p:nvGrpSpPr>
        <p:grpSpPr>
          <a:xfrm>
            <a:off x="684138" y="1300068"/>
            <a:ext cx="7166281" cy="2660248"/>
            <a:chOff x="812496" y="1564688"/>
            <a:chExt cx="7166281" cy="2660248"/>
          </a:xfrm>
        </p:grpSpPr>
        <p:sp>
          <p:nvSpPr>
            <p:cNvPr id="2" name="矩形 7"/>
            <p:cNvSpPr>
              <a:spLocks noChangeArrowheads="1"/>
            </p:cNvSpPr>
            <p:nvPr/>
          </p:nvSpPr>
          <p:spPr bwMode="auto">
            <a:xfrm>
              <a:off x="1051653" y="1564688"/>
              <a:ext cx="6927124" cy="2660248"/>
            </a:xfrm>
            <a:prstGeom prst="rect">
              <a:avLst/>
            </a:prstGeom>
            <a:solidFill>
              <a:srgbClr val="FFFFFF"/>
            </a:solidFill>
            <a:ln w="25400">
              <a:solidFill>
                <a:srgbClr val="0070C0"/>
              </a:solidFill>
              <a:miter lim="800000"/>
            </a:ln>
          </p:spPr>
          <p:txBody>
            <a:bodyPr lIns="67391" tIns="33696" rIns="67391" bIns="33696" anchor="ctr"/>
            <a:lstStyle/>
            <a:p>
              <a:pPr algn="ctr" defTabSz="895985"/>
              <a:endParaRPr lang="zh-CN" altLang="en-US" sz="23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Pentagon 2355_6"/>
            <p:cNvSpPr>
              <a:spLocks noChangeArrowheads="1"/>
            </p:cNvSpPr>
            <p:nvPr/>
          </p:nvSpPr>
          <p:spPr bwMode="auto">
            <a:xfrm rot="5400000">
              <a:off x="1381796" y="1298497"/>
              <a:ext cx="1027898" cy="1590433"/>
            </a:xfrm>
            <a:prstGeom prst="homePlate">
              <a:avLst>
                <a:gd name="adj" fmla="val 8079"/>
              </a:avLst>
            </a:prstGeom>
            <a:solidFill>
              <a:srgbClr val="305480"/>
            </a:solidFill>
            <a:ln>
              <a:noFill/>
            </a:ln>
          </p:spPr>
          <p:txBody>
            <a:bodyPr lIns="67391" tIns="33696" rIns="67391" bIns="33696" anchor="ctr"/>
            <a:lstStyle/>
            <a:p>
              <a:pPr algn="ctr">
                <a:buFont typeface="Arial" panose="020B0604020202020204" pitchFamily="34" charset="0"/>
                <a:buNone/>
              </a:pPr>
              <a:endParaRPr lang="id-ID" altLang="en-US" sz="24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10"/>
            <p:cNvSpPr txBox="1">
              <a:spLocks noChangeArrowheads="1"/>
            </p:cNvSpPr>
            <p:nvPr/>
          </p:nvSpPr>
          <p:spPr bwMode="auto">
            <a:xfrm>
              <a:off x="812496" y="1776664"/>
              <a:ext cx="2013155" cy="43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zh-CN" altLang="en-US" sz="2400" b="1" dirty="0">
                  <a:solidFill>
                    <a:srgbClr val="FFFFFF"/>
                  </a:solidFill>
                  <a:latin typeface="Arial" panose="020B0604020202020204" pitchFamily="34" charset="0"/>
                  <a:ea typeface="微软雅黑" panose="020B0503020204020204" pitchFamily="34" charset="-122"/>
                  <a:sym typeface="Arial" panose="020B0604020202020204" pitchFamily="34" charset="0"/>
                </a:rPr>
                <a:t>（一）定义</a:t>
              </a: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en-US" altLang="zh-CN" sz="2900" b="1">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9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en-US" altLang="zh-CN" sz="2900" b="1">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9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en-US" altLang="zh-CN" sz="2900" b="1" dirty="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29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TextBox 13"/>
            <p:cNvSpPr txBox="1">
              <a:spLocks noChangeArrowheads="1"/>
            </p:cNvSpPr>
            <p:nvPr/>
          </p:nvSpPr>
          <p:spPr bwMode="auto">
            <a:xfrm>
              <a:off x="1233160" y="2640760"/>
              <a:ext cx="656411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indent="508000" algn="l" fontAlgn="auto"/>
              <a:r>
                <a:rPr lang="zh-CN" altLang="en-US" dirty="0">
                  <a:sym typeface="+mn-ea"/>
                </a:rPr>
                <a:t>预算管理是指政府依据法律法规对预算过程中的预算决策、资金筹集、分配、使用及绩效等进行的组织、协调和监督等活动，是财政管理的核心组成部分，也是政府对经济实施宏观调控的重要手段</a:t>
              </a:r>
              <a:r>
                <a:rPr lang="zh-CN" altLang="en-US" dirty="0" smtClean="0">
                  <a:sym typeface="+mn-ea"/>
                </a:rPr>
                <a:t>。</a:t>
              </a:r>
              <a:endParaRPr lang="en-US" sz="24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a:solidFill>
                  <a:schemeClr val="bg1"/>
                </a:solidFill>
                <a:sym typeface="+mn-ea"/>
              </a:rPr>
              <a:t>一、政府预算管理</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445">
        <p14:pan dir="u"/>
      </p:transition>
    </mc:Choice>
    <mc:Fallback xmlns="">
      <p:transition spd="slow" advTm="1445">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1615613" y="2448148"/>
            <a:ext cx="5769900" cy="682625"/>
          </a:xfrm>
          <a:prstGeom prst="rect">
            <a:avLst/>
          </a:prstGeom>
          <a:noFill/>
        </p:spPr>
        <p:txBody>
          <a:bodyPr wrap="square" lIns="67391" tIns="33696" rIns="67391" bIns="33696" rtlCol="0">
            <a:spAutoFit/>
          </a:bodyPr>
          <a:lstStyle/>
          <a:p>
            <a:r>
              <a:rPr lang="zh-CN" altLang="en-US" sz="4000" dirty="0">
                <a:solidFill>
                  <a:srgbClr val="305480"/>
                </a:solidFill>
                <a:latin typeface="黑体" panose="02010609060101010101" pitchFamily="2" charset="-122"/>
                <a:ea typeface="黑体" panose="02010609060101010101" pitchFamily="2" charset="-122"/>
                <a:cs typeface="+mn-ea"/>
                <a:sym typeface="+mn-lt"/>
              </a:rPr>
              <a:t>第四节  政府收支分类</a:t>
            </a: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anose="02010609060101010101" pitchFamily="2" charset="-122"/>
                <a:ea typeface="黑体" panose="02010609060101010101" pitchFamily="2" charset="-122"/>
                <a:cs typeface="+mn-ea"/>
                <a:sym typeface="+mn-lt"/>
              </a:rPr>
              <a:t>4</a:t>
            </a:r>
            <a:endParaRPr lang="zh-CN" alt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333">
        <p14:pan dir="u"/>
      </p:transition>
    </mc:Choice>
    <mc:Fallback xmlns="">
      <p:transition spd="slow" advTm="333">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376555" y="0"/>
            <a:ext cx="824801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一、政府收支分类与预算管理</a:t>
            </a:r>
          </a:p>
        </p:txBody>
      </p:sp>
      <p:sp>
        <p:nvSpPr>
          <p:cNvPr id="16" name="文本框 15"/>
          <p:cNvSpPr txBox="1"/>
          <p:nvPr/>
        </p:nvSpPr>
        <p:spPr>
          <a:xfrm>
            <a:off x="656273" y="1041400"/>
            <a:ext cx="7688580" cy="3508653"/>
          </a:xfrm>
          <a:prstGeom prst="rect">
            <a:avLst/>
          </a:prstGeom>
          <a:noFill/>
        </p:spPr>
        <p:txBody>
          <a:bodyPr wrap="square" rtlCol="0">
            <a:spAutoFit/>
          </a:bodyPr>
          <a:lstStyle/>
          <a:p>
            <a:pPr algn="l"/>
            <a:r>
              <a:rPr lang="zh-CN" altLang="en-US" sz="2400" b="1" dirty="0">
                <a:sym typeface="+mn-ea"/>
              </a:rPr>
              <a:t>（一）政府收支分类与科目</a:t>
            </a:r>
          </a:p>
          <a:p>
            <a:pPr algn="l"/>
            <a:r>
              <a:rPr lang="zh-CN" altLang="en-US" sz="1800" dirty="0">
                <a:sym typeface="+mn-ea"/>
              </a:rPr>
              <a:t>政府收支分类，是指在政府预算管理中，按照一定的标准，将庞杂的政府收支项目进行划分和归类，以准确体现各类收支的性质、运行规律，反映国家一定时期内的公共政策取向，为政府预算的编制、执行和决算服务。如何对政府收支进行科学分类，涉及政府预算管理的各个环节、层次，关系预算管理的水平与质量。</a:t>
            </a:r>
          </a:p>
          <a:p>
            <a:pPr algn="l"/>
            <a:r>
              <a:rPr lang="zh-CN" altLang="en-US" sz="1800" dirty="0">
                <a:sym typeface="+mn-ea"/>
              </a:rPr>
              <a:t>政府收支的具体分类通过政府收支分类科目反映。政府收支分类科目是反映政府收支活动的分类体系，它是各级政府预算和部门预算编制、执行、决算的基础和重要工具，是政府反映和说明自己公共受托责任的基础性制度，也是反映政府预算透明度、便于立法机关和社会公众了解政府具体收支活动和内容的重要窗口。预算收支科目按层次一般分为类、款、项、目等，其关系是：前者是后者的概括和汇总；后者是前者的具体化和补充。</a:t>
            </a:r>
          </a:p>
        </p:txBody>
      </p:sp>
      <p:sp>
        <p:nvSpPr>
          <p:cNvPr id="31" name="标题 3"/>
          <p:cNvSpPr txBox="1">
            <a:spLocks noGrp="1"/>
          </p:cNvSpPr>
          <p:nvPr>
            <p:ph type="title"/>
          </p:nvPr>
        </p:nvSpPr>
        <p:spPr>
          <a:xfrm>
            <a:off x="209550"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pc="600" dirty="0">
                <a:solidFill>
                  <a:schemeClr val="bg1"/>
                </a:solidFill>
                <a:latin typeface="黑体" panose="02010609060101010101" pitchFamily="2" charset="-122"/>
                <a:ea typeface="黑体" panose="02010609060101010101" pitchFamily="2" charset="-122"/>
                <a:cs typeface="+mn-ea"/>
                <a:sym typeface="+mn-lt"/>
              </a:rPr>
              <a:t>一、政府收支分类与预算管理</a:t>
            </a: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376555" y="0"/>
            <a:ext cx="824801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一、政府收支分类与预算管理</a:t>
            </a:r>
          </a:p>
        </p:txBody>
      </p:sp>
      <p:sp>
        <p:nvSpPr>
          <p:cNvPr id="6" name="椭圆 5"/>
          <p:cNvSpPr/>
          <p:nvPr>
            <p:custDataLst>
              <p:tags r:id="rId1"/>
            </p:custDataLst>
          </p:nvPr>
        </p:nvSpPr>
        <p:spPr>
          <a:xfrm>
            <a:off x="1635125" y="2101600"/>
            <a:ext cx="771304" cy="771304"/>
          </a:xfrm>
          <a:prstGeom prst="ellipse">
            <a:avLst/>
          </a:prstGeom>
          <a:solidFill>
            <a:srgbClr val="1F74AD"/>
          </a:solidFill>
          <a:ln w="12700" cap="flat" cmpd="sng" algn="ctr">
            <a:noFill/>
            <a:prstDash val="solid"/>
            <a:miter lim="800000"/>
          </a:ln>
          <a:effectLst/>
        </p:spPr>
        <p:txBody>
          <a:bodyPr rtlCol="0" anchor="ctr">
            <a:normAutofit/>
          </a:bodyPr>
          <a:lstStyle/>
          <a:p>
            <a:pPr algn="ctr"/>
            <a:endParaRPr lang="zh-CN" altLang="en-US" sz="1325"/>
          </a:p>
        </p:txBody>
      </p:sp>
      <p:sp>
        <p:nvSpPr>
          <p:cNvPr id="2" name="五角星 1"/>
          <p:cNvSpPr/>
          <p:nvPr>
            <p:custDataLst>
              <p:tags r:id="rId2"/>
            </p:custDataLst>
          </p:nvPr>
        </p:nvSpPr>
        <p:spPr>
          <a:xfrm>
            <a:off x="1729250" y="2166311"/>
            <a:ext cx="583707" cy="583707"/>
          </a:xfrm>
          <a:prstGeom prst="star5">
            <a:avLst/>
          </a:prstGeom>
          <a:solidFill>
            <a:sysClr val="window" lastClr="FFFFFF"/>
          </a:solidFill>
          <a:ln w="12700" cap="flat" cmpd="sng" algn="ctr">
            <a:noFill/>
            <a:prstDash val="solid"/>
            <a:miter lim="800000"/>
          </a:ln>
          <a:effectLst/>
        </p:spPr>
        <p:txBody>
          <a:bodyPr rtlCol="0" anchor="ctr">
            <a:normAutofit fontScale="75000" lnSpcReduction="20000"/>
          </a:bodyPr>
          <a:lstStyle/>
          <a:p>
            <a:pPr algn="ctr"/>
            <a:r>
              <a:rPr lang="en-US" altLang="zh-CN" sz="1325" dirty="0">
                <a:solidFill>
                  <a:srgbClr val="1F74AD"/>
                </a:solidFill>
              </a:rPr>
              <a:t>A</a:t>
            </a:r>
            <a:endParaRPr lang="zh-CN" altLang="en-US" sz="1325" dirty="0">
              <a:solidFill>
                <a:srgbClr val="1F74AD"/>
              </a:solidFill>
            </a:endParaRPr>
          </a:p>
        </p:txBody>
      </p:sp>
      <p:cxnSp>
        <p:nvCxnSpPr>
          <p:cNvPr id="10" name="直接连接符 9"/>
          <p:cNvCxnSpPr/>
          <p:nvPr>
            <p:custDataLst>
              <p:tags r:id="rId3"/>
            </p:custDataLst>
          </p:nvPr>
        </p:nvCxnSpPr>
        <p:spPr>
          <a:xfrm>
            <a:off x="2514280" y="1932305"/>
            <a:ext cx="0" cy="1109893"/>
          </a:xfrm>
          <a:prstGeom prst="line">
            <a:avLst/>
          </a:prstGeom>
          <a:noFill/>
          <a:ln w="6350" cap="flat" cmpd="sng" algn="ctr">
            <a:solidFill>
              <a:srgbClr val="1F74AD"/>
            </a:solidFill>
            <a:prstDash val="solid"/>
            <a:miter lim="800000"/>
          </a:ln>
          <a:effectLst/>
        </p:spPr>
      </p:cxnSp>
      <p:sp>
        <p:nvSpPr>
          <p:cNvPr id="12" name="文本框 11"/>
          <p:cNvSpPr txBox="1"/>
          <p:nvPr>
            <p:custDataLst>
              <p:tags r:id="rId4"/>
            </p:custDataLst>
          </p:nvPr>
        </p:nvSpPr>
        <p:spPr>
          <a:xfrm>
            <a:off x="2595986" y="1980675"/>
            <a:ext cx="1787725" cy="1012499"/>
          </a:xfrm>
          <a:prstGeom prst="rect">
            <a:avLst/>
          </a:prstGeom>
          <a:noFill/>
        </p:spPr>
        <p:txBody>
          <a:bodyPr wrap="square" rtlCol="0" anchor="ctr">
            <a:normAutofit/>
          </a:bodyPr>
          <a:lstStyle/>
          <a:p>
            <a:pPr marL="0" lvl="0" indent="0" algn="l">
              <a:lnSpc>
                <a:spcPct val="120000"/>
              </a:lnSpc>
              <a:spcBef>
                <a:spcPts val="0"/>
              </a:spcBef>
              <a:spcAft>
                <a:spcPts val="0"/>
              </a:spcAft>
              <a:buSzPct val="100000"/>
            </a:pPr>
            <a:r>
              <a:rPr lang="zh-CN" altLang="en-US" sz="1400" b="1" dirty="0">
                <a:sym typeface="+mn-ea"/>
              </a:rPr>
              <a:t>体现政府职能，反映国家一定时期公共政策取向</a:t>
            </a:r>
            <a:endParaRPr lang="zh-CN" altLang="en-US" sz="1400" b="1" spc="150" dirty="0">
              <a:solidFill>
                <a:srgbClr val="000000"/>
              </a:solidFill>
              <a:latin typeface="微软雅黑" panose="020B0503020204020204" pitchFamily="34" charset="-122"/>
              <a:ea typeface="微软雅黑" panose="020B0503020204020204" pitchFamily="34" charset="-122"/>
            </a:endParaRPr>
          </a:p>
        </p:txBody>
      </p:sp>
      <p:sp>
        <p:nvSpPr>
          <p:cNvPr id="3" name="椭圆 2"/>
          <p:cNvSpPr/>
          <p:nvPr>
            <p:custDataLst>
              <p:tags r:id="rId5"/>
            </p:custDataLst>
          </p:nvPr>
        </p:nvSpPr>
        <p:spPr>
          <a:xfrm>
            <a:off x="4615102" y="2101600"/>
            <a:ext cx="771304" cy="771304"/>
          </a:xfrm>
          <a:prstGeom prst="ellipse">
            <a:avLst/>
          </a:prstGeom>
          <a:solidFill>
            <a:srgbClr val="3498DB"/>
          </a:solidFill>
          <a:ln w="12700" cap="flat" cmpd="sng" algn="ctr">
            <a:noFill/>
            <a:prstDash val="solid"/>
            <a:miter lim="800000"/>
          </a:ln>
          <a:effectLst/>
        </p:spPr>
        <p:txBody>
          <a:bodyPr rtlCol="0" anchor="ctr">
            <a:normAutofit/>
          </a:bodyPr>
          <a:lstStyle/>
          <a:p>
            <a:pPr algn="ctr"/>
            <a:endParaRPr lang="zh-CN" altLang="en-US" sz="1325"/>
          </a:p>
        </p:txBody>
      </p:sp>
      <p:sp>
        <p:nvSpPr>
          <p:cNvPr id="4" name="五角星 3"/>
          <p:cNvSpPr/>
          <p:nvPr>
            <p:custDataLst>
              <p:tags r:id="rId6"/>
            </p:custDataLst>
          </p:nvPr>
        </p:nvSpPr>
        <p:spPr>
          <a:xfrm>
            <a:off x="4708574" y="2166311"/>
            <a:ext cx="583707" cy="583707"/>
          </a:xfrm>
          <a:prstGeom prst="star5">
            <a:avLst/>
          </a:prstGeom>
          <a:solidFill>
            <a:sysClr val="window" lastClr="FFFFFF"/>
          </a:solidFill>
          <a:ln w="12700" cap="flat" cmpd="sng" algn="ctr">
            <a:noFill/>
            <a:prstDash val="solid"/>
            <a:miter lim="800000"/>
          </a:ln>
          <a:effectLst/>
        </p:spPr>
        <p:txBody>
          <a:bodyPr rtlCol="0" anchor="ctr">
            <a:normAutofit fontScale="77500" lnSpcReduction="20000"/>
          </a:bodyPr>
          <a:lstStyle/>
          <a:p>
            <a:pPr algn="ctr"/>
            <a:r>
              <a:rPr lang="en-US" altLang="zh-CN" sz="1325" dirty="0">
                <a:solidFill>
                  <a:srgbClr val="3498DB"/>
                </a:solidFill>
              </a:rPr>
              <a:t>B</a:t>
            </a:r>
            <a:endParaRPr lang="zh-CN" altLang="en-US" sz="1325" dirty="0">
              <a:solidFill>
                <a:srgbClr val="3498DB"/>
              </a:solidFill>
            </a:endParaRPr>
          </a:p>
        </p:txBody>
      </p:sp>
      <p:cxnSp>
        <p:nvCxnSpPr>
          <p:cNvPr id="17" name="直接连接符 16"/>
          <p:cNvCxnSpPr/>
          <p:nvPr>
            <p:custDataLst>
              <p:tags r:id="rId7"/>
            </p:custDataLst>
          </p:nvPr>
        </p:nvCxnSpPr>
        <p:spPr>
          <a:xfrm>
            <a:off x="5493604" y="1932305"/>
            <a:ext cx="0" cy="1109893"/>
          </a:xfrm>
          <a:prstGeom prst="line">
            <a:avLst/>
          </a:prstGeom>
          <a:noFill/>
          <a:ln w="6350" cap="flat" cmpd="sng" algn="ctr">
            <a:solidFill>
              <a:srgbClr val="3498DB"/>
            </a:solidFill>
            <a:prstDash val="solid"/>
            <a:miter lim="800000"/>
          </a:ln>
          <a:effectLst/>
        </p:spPr>
      </p:cxnSp>
      <p:sp>
        <p:nvSpPr>
          <p:cNvPr id="18" name="文本框 17"/>
          <p:cNvSpPr txBox="1"/>
          <p:nvPr>
            <p:custDataLst>
              <p:tags r:id="rId8"/>
            </p:custDataLst>
          </p:nvPr>
        </p:nvSpPr>
        <p:spPr>
          <a:xfrm>
            <a:off x="5601456" y="1980675"/>
            <a:ext cx="1538685" cy="1012499"/>
          </a:xfrm>
          <a:prstGeom prst="rect">
            <a:avLst/>
          </a:prstGeom>
          <a:noFill/>
        </p:spPr>
        <p:txBody>
          <a:bodyPr wrap="square" rtlCol="0" anchor="ctr">
            <a:normAutofit/>
          </a:bodyPr>
          <a:lstStyle/>
          <a:p>
            <a:pPr marL="0" lvl="0" indent="0" algn="l">
              <a:lnSpc>
                <a:spcPct val="120000"/>
              </a:lnSpc>
              <a:spcBef>
                <a:spcPts val="0"/>
              </a:spcBef>
              <a:spcAft>
                <a:spcPts val="0"/>
              </a:spcAft>
              <a:buSzPct val="100000"/>
            </a:pPr>
            <a:r>
              <a:rPr lang="zh-CN" altLang="en-US" sz="1400" b="1" dirty="0">
                <a:sym typeface="+mn-ea"/>
              </a:rPr>
              <a:t>研究各项政府收支规律，为预算管理服务</a:t>
            </a:r>
            <a:endParaRPr lang="zh-CN" altLang="en-US" sz="1400" b="1" spc="150" dirty="0">
              <a:solidFill>
                <a:srgbClr val="000000"/>
              </a:solidFill>
              <a:latin typeface="微软雅黑" panose="020B0503020204020204" pitchFamily="34" charset="-122"/>
              <a:ea typeface="微软雅黑" panose="020B0503020204020204" pitchFamily="34" charset="-122"/>
            </a:endParaRPr>
          </a:p>
        </p:txBody>
      </p:sp>
      <p:sp>
        <p:nvSpPr>
          <p:cNvPr id="26" name="椭圆 25"/>
          <p:cNvSpPr/>
          <p:nvPr>
            <p:custDataLst>
              <p:tags r:id="rId9"/>
            </p:custDataLst>
          </p:nvPr>
        </p:nvSpPr>
        <p:spPr>
          <a:xfrm>
            <a:off x="1635125" y="3484717"/>
            <a:ext cx="771304" cy="771304"/>
          </a:xfrm>
          <a:prstGeom prst="ellipse">
            <a:avLst/>
          </a:prstGeom>
          <a:solidFill>
            <a:srgbClr val="1AA3AA"/>
          </a:solidFill>
          <a:ln w="12700" cap="flat" cmpd="sng" algn="ctr">
            <a:noFill/>
            <a:prstDash val="solid"/>
            <a:miter lim="800000"/>
          </a:ln>
          <a:effectLst/>
        </p:spPr>
        <p:txBody>
          <a:bodyPr rtlCol="0" anchor="ctr">
            <a:normAutofit/>
          </a:bodyPr>
          <a:lstStyle/>
          <a:p>
            <a:pPr algn="ctr"/>
            <a:endParaRPr lang="zh-CN" altLang="en-US" sz="1325"/>
          </a:p>
        </p:txBody>
      </p:sp>
      <p:sp>
        <p:nvSpPr>
          <p:cNvPr id="27" name="五角星 26"/>
          <p:cNvSpPr/>
          <p:nvPr>
            <p:custDataLst>
              <p:tags r:id="rId10"/>
            </p:custDataLst>
          </p:nvPr>
        </p:nvSpPr>
        <p:spPr>
          <a:xfrm>
            <a:off x="1729250" y="3550082"/>
            <a:ext cx="583707" cy="583707"/>
          </a:xfrm>
          <a:prstGeom prst="star5">
            <a:avLst/>
          </a:prstGeom>
          <a:solidFill>
            <a:sysClr val="window" lastClr="FFFFFF"/>
          </a:solidFill>
          <a:ln w="12700" cap="flat" cmpd="sng" algn="ctr">
            <a:noFill/>
            <a:prstDash val="solid"/>
            <a:miter lim="800000"/>
          </a:ln>
          <a:effectLst/>
        </p:spPr>
        <p:txBody>
          <a:bodyPr rtlCol="0" anchor="ctr">
            <a:normAutofit fontScale="77500" lnSpcReduction="20000"/>
          </a:bodyPr>
          <a:lstStyle/>
          <a:p>
            <a:pPr algn="ctr"/>
            <a:r>
              <a:rPr lang="en-US" altLang="zh-CN" sz="1325" dirty="0">
                <a:solidFill>
                  <a:srgbClr val="1AA3AA"/>
                </a:solidFill>
              </a:rPr>
              <a:t>C</a:t>
            </a:r>
            <a:endParaRPr lang="zh-CN" altLang="en-US" sz="1325" dirty="0">
              <a:solidFill>
                <a:srgbClr val="1AA3AA"/>
              </a:solidFill>
            </a:endParaRPr>
          </a:p>
        </p:txBody>
      </p:sp>
      <p:cxnSp>
        <p:nvCxnSpPr>
          <p:cNvPr id="28" name="直接连接符 27"/>
          <p:cNvCxnSpPr/>
          <p:nvPr>
            <p:custDataLst>
              <p:tags r:id="rId11"/>
            </p:custDataLst>
          </p:nvPr>
        </p:nvCxnSpPr>
        <p:spPr>
          <a:xfrm>
            <a:off x="2514280" y="3315422"/>
            <a:ext cx="0" cy="1109893"/>
          </a:xfrm>
          <a:prstGeom prst="line">
            <a:avLst/>
          </a:prstGeom>
          <a:noFill/>
          <a:ln w="6350" cap="flat" cmpd="sng" algn="ctr">
            <a:solidFill>
              <a:srgbClr val="1AA3AA"/>
            </a:solidFill>
            <a:prstDash val="solid"/>
            <a:miter lim="800000"/>
          </a:ln>
          <a:effectLst/>
        </p:spPr>
      </p:cxnSp>
      <p:sp>
        <p:nvSpPr>
          <p:cNvPr id="29" name="文本框 28"/>
          <p:cNvSpPr txBox="1"/>
          <p:nvPr>
            <p:custDataLst>
              <p:tags r:id="rId12"/>
            </p:custDataLst>
          </p:nvPr>
        </p:nvSpPr>
        <p:spPr>
          <a:xfrm>
            <a:off x="2595986" y="3363792"/>
            <a:ext cx="1694907" cy="1012499"/>
          </a:xfrm>
          <a:prstGeom prst="rect">
            <a:avLst/>
          </a:prstGeom>
          <a:noFill/>
        </p:spPr>
        <p:txBody>
          <a:bodyPr wrap="square" rtlCol="0" anchor="ctr">
            <a:normAutofit/>
          </a:bodyPr>
          <a:lstStyle/>
          <a:p>
            <a:pPr marL="0" lvl="0" indent="0" algn="l">
              <a:lnSpc>
                <a:spcPct val="120000"/>
              </a:lnSpc>
              <a:spcBef>
                <a:spcPts val="0"/>
              </a:spcBef>
              <a:spcAft>
                <a:spcPts val="0"/>
              </a:spcAft>
              <a:buSzPct val="100000"/>
            </a:pPr>
            <a:r>
              <a:rPr lang="zh-CN" altLang="en-US" sz="1400" b="1" dirty="0">
                <a:sym typeface="+mn-ea"/>
              </a:rPr>
              <a:t>直接为政府预算的编制、执行和决算服务</a:t>
            </a:r>
            <a:endParaRPr lang="zh-CN" altLang="en-US" sz="1400" b="1" spc="150" dirty="0">
              <a:solidFill>
                <a:srgbClr val="000000"/>
              </a:solidFill>
              <a:latin typeface="微软雅黑" panose="020B0503020204020204" pitchFamily="34" charset="-122"/>
              <a:ea typeface="微软雅黑" panose="020B0503020204020204" pitchFamily="34" charset="-122"/>
            </a:endParaRPr>
          </a:p>
        </p:txBody>
      </p:sp>
      <p:sp>
        <p:nvSpPr>
          <p:cNvPr id="31" name="椭圆 30"/>
          <p:cNvSpPr/>
          <p:nvPr>
            <p:custDataLst>
              <p:tags r:id="rId13"/>
            </p:custDataLst>
          </p:nvPr>
        </p:nvSpPr>
        <p:spPr>
          <a:xfrm>
            <a:off x="4615102" y="3484717"/>
            <a:ext cx="771304" cy="771304"/>
          </a:xfrm>
          <a:prstGeom prst="ellipse">
            <a:avLst/>
          </a:prstGeom>
          <a:solidFill>
            <a:srgbClr val="69A35B"/>
          </a:solidFill>
          <a:ln w="12700" cap="flat" cmpd="sng" algn="ctr">
            <a:noFill/>
            <a:prstDash val="solid"/>
            <a:miter lim="800000"/>
          </a:ln>
          <a:effectLst/>
        </p:spPr>
        <p:txBody>
          <a:bodyPr rtlCol="0" anchor="ctr">
            <a:normAutofit/>
          </a:bodyPr>
          <a:lstStyle/>
          <a:p>
            <a:pPr algn="ctr"/>
            <a:endParaRPr lang="zh-CN" altLang="en-US" sz="1325"/>
          </a:p>
        </p:txBody>
      </p:sp>
      <p:sp>
        <p:nvSpPr>
          <p:cNvPr id="32" name="五角星 31"/>
          <p:cNvSpPr/>
          <p:nvPr>
            <p:custDataLst>
              <p:tags r:id="rId14"/>
            </p:custDataLst>
          </p:nvPr>
        </p:nvSpPr>
        <p:spPr>
          <a:xfrm>
            <a:off x="4708574" y="3550082"/>
            <a:ext cx="583707" cy="583707"/>
          </a:xfrm>
          <a:prstGeom prst="star5">
            <a:avLst/>
          </a:prstGeom>
          <a:solidFill>
            <a:sysClr val="window" lastClr="FFFFFF"/>
          </a:solidFill>
          <a:ln w="12700" cap="flat" cmpd="sng" algn="ctr">
            <a:noFill/>
            <a:prstDash val="solid"/>
            <a:miter lim="800000"/>
          </a:ln>
          <a:effectLst/>
        </p:spPr>
        <p:txBody>
          <a:bodyPr rtlCol="0" anchor="ctr">
            <a:normAutofit fontScale="75000" lnSpcReduction="20000"/>
          </a:bodyPr>
          <a:lstStyle/>
          <a:p>
            <a:pPr algn="ctr"/>
            <a:r>
              <a:rPr lang="en-US" altLang="zh-CN" sz="1325" dirty="0">
                <a:solidFill>
                  <a:srgbClr val="69A35B"/>
                </a:solidFill>
              </a:rPr>
              <a:t>D</a:t>
            </a:r>
            <a:endParaRPr lang="zh-CN" altLang="en-US" sz="1325" dirty="0">
              <a:solidFill>
                <a:srgbClr val="69A35B"/>
              </a:solidFill>
            </a:endParaRPr>
          </a:p>
        </p:txBody>
      </p:sp>
      <p:cxnSp>
        <p:nvCxnSpPr>
          <p:cNvPr id="33" name="直接连接符 32"/>
          <p:cNvCxnSpPr/>
          <p:nvPr>
            <p:custDataLst>
              <p:tags r:id="rId15"/>
            </p:custDataLst>
          </p:nvPr>
        </p:nvCxnSpPr>
        <p:spPr>
          <a:xfrm>
            <a:off x="5493604" y="3315422"/>
            <a:ext cx="0" cy="1109893"/>
          </a:xfrm>
          <a:prstGeom prst="line">
            <a:avLst/>
          </a:prstGeom>
          <a:noFill/>
          <a:ln w="6350" cap="flat" cmpd="sng" algn="ctr">
            <a:solidFill>
              <a:srgbClr val="69A35B"/>
            </a:solidFill>
            <a:prstDash val="solid"/>
            <a:miter lim="800000"/>
          </a:ln>
          <a:effectLst/>
        </p:spPr>
      </p:cxnSp>
      <p:sp>
        <p:nvSpPr>
          <p:cNvPr id="34" name="文本框 33"/>
          <p:cNvSpPr txBox="1"/>
          <p:nvPr>
            <p:custDataLst>
              <p:tags r:id="rId16"/>
            </p:custDataLst>
          </p:nvPr>
        </p:nvSpPr>
        <p:spPr>
          <a:xfrm>
            <a:off x="5601456" y="3363792"/>
            <a:ext cx="1538685" cy="1012499"/>
          </a:xfrm>
          <a:prstGeom prst="rect">
            <a:avLst/>
          </a:prstGeom>
          <a:noFill/>
        </p:spPr>
        <p:txBody>
          <a:bodyPr wrap="square" rtlCol="0" anchor="ctr">
            <a:normAutofit/>
          </a:bodyPr>
          <a:lstStyle/>
          <a:p>
            <a:pPr>
              <a:lnSpc>
                <a:spcPct val="120000"/>
              </a:lnSpc>
            </a:pPr>
            <a:r>
              <a:rPr lang="zh-CN" altLang="en-US" sz="1400" b="1" dirty="0">
                <a:sym typeface="+mn-ea"/>
              </a:rPr>
              <a:t>全面反映政府预算运行状况，加强预算监督</a:t>
            </a:r>
            <a:endParaRPr lang="zh-CN" altLang="en-US" sz="1400" dirty="0">
              <a:sym typeface="+mn-ea"/>
            </a:endParaRPr>
          </a:p>
          <a:p>
            <a:pPr>
              <a:lnSpc>
                <a:spcPct val="120000"/>
              </a:lnSpc>
            </a:pPr>
            <a:endParaRPr lang="zh-CN" altLang="en-US" sz="1030" spc="150" dirty="0">
              <a:latin typeface="微软雅黑" panose="020B0503020204020204" pitchFamily="34" charset="-122"/>
              <a:ea typeface="微软雅黑" panose="020B0503020204020204" pitchFamily="34" charset="-122"/>
            </a:endParaRPr>
          </a:p>
        </p:txBody>
      </p:sp>
      <p:sp>
        <p:nvSpPr>
          <p:cNvPr id="5" name="标题 3"/>
          <p:cNvSpPr txBox="1">
            <a:spLocks noGrp="1"/>
          </p:cNvSpPr>
          <p:nvPr>
            <p:ph type="title"/>
          </p:nvPr>
        </p:nvSpPr>
        <p:spPr>
          <a:xfrm>
            <a:off x="209550"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pc="600" dirty="0">
                <a:solidFill>
                  <a:schemeClr val="bg1"/>
                </a:solidFill>
                <a:latin typeface="黑体" panose="02010609060101010101" pitchFamily="2" charset="-122"/>
                <a:ea typeface="黑体" panose="02010609060101010101" pitchFamily="2" charset="-122"/>
                <a:cs typeface="+mn-ea"/>
                <a:sym typeface="+mn-lt"/>
              </a:rPr>
              <a:t>一、政府收支分类与预算管理</a:t>
            </a:r>
          </a:p>
        </p:txBody>
      </p:sp>
      <p:sp>
        <p:nvSpPr>
          <p:cNvPr id="7" name="TextBox 6"/>
          <p:cNvSpPr txBox="1"/>
          <p:nvPr/>
        </p:nvSpPr>
        <p:spPr>
          <a:xfrm>
            <a:off x="851151" y="1224012"/>
            <a:ext cx="5184576" cy="400110"/>
          </a:xfrm>
          <a:prstGeom prst="rect">
            <a:avLst/>
          </a:prstGeom>
          <a:noFill/>
        </p:spPr>
        <p:txBody>
          <a:bodyPr wrap="square" rtlCol="0">
            <a:spAutoFit/>
          </a:bodyPr>
          <a:lstStyle/>
          <a:p>
            <a:r>
              <a:rPr lang="zh-CN" altLang="en-US" sz="2000" dirty="0" smtClean="0"/>
              <a:t>（二）</a:t>
            </a:r>
            <a:r>
              <a:rPr lang="zh-CN" altLang="en-US" sz="2000" spc="600" dirty="0">
                <a:latin typeface="黑体" panose="02010609060101010101" pitchFamily="2" charset="-122"/>
                <a:ea typeface="黑体" panose="02010609060101010101" pitchFamily="2" charset="-122"/>
                <a:cs typeface="+mn-ea"/>
                <a:sym typeface="+mn-lt"/>
              </a:rPr>
              <a:t>政府收支分类与预算管理</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custDataLst>
              <p:tags r:id="rId2"/>
            </p:custDataLst>
          </p:nvPr>
        </p:nvGrpSpPr>
        <p:grpSpPr>
          <a:xfrm>
            <a:off x="1503680" y="1803075"/>
            <a:ext cx="5838190" cy="948055"/>
            <a:chOff x="1393779" y="1656262"/>
            <a:chExt cx="7944529" cy="1163792"/>
          </a:xfrm>
        </p:grpSpPr>
        <p:sp>
          <p:nvSpPr>
            <p:cNvPr id="19" name="任意形状 5"/>
            <p:cNvSpPr/>
            <p:nvPr>
              <p:custDataLst>
                <p:tags r:id="rId20"/>
              </p:custDataLst>
            </p:nvPr>
          </p:nvSpPr>
          <p:spPr>
            <a:xfrm>
              <a:off x="1393780" y="1656262"/>
              <a:ext cx="374410" cy="1163346"/>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20" name="圆角矩形 19"/>
            <p:cNvSpPr/>
            <p:nvPr>
              <p:custDataLst>
                <p:tags r:id="rId21"/>
              </p:custDataLst>
            </p:nvPr>
          </p:nvSpPr>
          <p:spPr>
            <a:xfrm>
              <a:off x="1393779" y="1656262"/>
              <a:ext cx="7944528" cy="1161867"/>
            </a:xfrm>
            <a:prstGeom prst="roundRect">
              <a:avLst>
                <a:gd name="adj" fmla="val 5137"/>
              </a:avLst>
            </a:prstGeom>
            <a:noFill/>
            <a:ln w="25400" cap="flat">
              <a:solidFill>
                <a:srgbClr val="4F81BD"/>
              </a:solid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21" name="任意形状 4"/>
            <p:cNvSpPr/>
            <p:nvPr>
              <p:custDataLst>
                <p:tags r:id="rId22"/>
              </p:custDataLst>
            </p:nvPr>
          </p:nvSpPr>
          <p:spPr>
            <a:xfrm>
              <a:off x="8843552" y="1656708"/>
              <a:ext cx="494756" cy="1163346"/>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4F81BD"/>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grpSp>
      <p:sp>
        <p:nvSpPr>
          <p:cNvPr id="22" name="文本框 21"/>
          <p:cNvSpPr txBox="1"/>
          <p:nvPr>
            <p:custDataLst>
              <p:tags r:id="rId3"/>
            </p:custDataLst>
          </p:nvPr>
        </p:nvSpPr>
        <p:spPr>
          <a:xfrm>
            <a:off x="6546850" y="1784985"/>
            <a:ext cx="393700" cy="363220"/>
          </a:xfrm>
          <a:prstGeom prst="rect">
            <a:avLst/>
          </a:prstGeom>
          <a:noFill/>
        </p:spPr>
        <p:txBody>
          <a:bodyPr wrap="square" rtlCol="0">
            <a:spAutoFit/>
          </a:bodyPr>
          <a:lstStyle/>
          <a:p>
            <a:pPr algn="ctr" defTabSz="457200"/>
            <a:r>
              <a:rPr kumimoji="1" lang="en-US" altLang="zh-CN" sz="1765" b="1" dirty="0">
                <a:solidFill>
                  <a:srgbClr val="FFFFFF"/>
                </a:solidFill>
                <a:latin typeface="微软雅黑" panose="020B0503020204020204" pitchFamily="34" charset="-122"/>
                <a:ea typeface="微软雅黑" panose="020B0503020204020204" pitchFamily="34" charset="-122"/>
              </a:rPr>
              <a:t>1</a:t>
            </a:r>
            <a:endParaRPr kumimoji="1" lang="zh-CN" altLang="en-US" sz="1765" b="1" dirty="0">
              <a:solidFill>
                <a:srgbClr val="FFFFFF"/>
              </a:solidFill>
              <a:latin typeface="微软雅黑" panose="020B0503020204020204" pitchFamily="34" charset="-122"/>
              <a:ea typeface="微软雅黑" panose="020B0503020204020204" pitchFamily="34" charset="-122"/>
            </a:endParaRPr>
          </a:p>
        </p:txBody>
      </p:sp>
      <p:grpSp>
        <p:nvGrpSpPr>
          <p:cNvPr id="23" name="组合 22"/>
          <p:cNvGrpSpPr/>
          <p:nvPr>
            <p:custDataLst>
              <p:tags r:id="rId4"/>
            </p:custDataLst>
          </p:nvPr>
        </p:nvGrpSpPr>
        <p:grpSpPr>
          <a:xfrm>
            <a:off x="2219327" y="2896235"/>
            <a:ext cx="5838190" cy="948055"/>
            <a:chOff x="2822189" y="3167438"/>
            <a:chExt cx="7944529" cy="1163792"/>
          </a:xfrm>
        </p:grpSpPr>
        <p:sp>
          <p:nvSpPr>
            <p:cNvPr id="24" name="任意形状 20"/>
            <p:cNvSpPr/>
            <p:nvPr>
              <p:custDataLst>
                <p:tags r:id="rId17"/>
              </p:custDataLst>
            </p:nvPr>
          </p:nvSpPr>
          <p:spPr>
            <a:xfrm>
              <a:off x="2822190" y="3167438"/>
              <a:ext cx="374410" cy="1163346"/>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25" name="圆角矩形 24"/>
            <p:cNvSpPr/>
            <p:nvPr>
              <p:custDataLst>
                <p:tags r:id="rId18"/>
              </p:custDataLst>
            </p:nvPr>
          </p:nvSpPr>
          <p:spPr>
            <a:xfrm>
              <a:off x="2822189" y="3167438"/>
              <a:ext cx="7944528" cy="1161867"/>
            </a:xfrm>
            <a:prstGeom prst="roundRect">
              <a:avLst>
                <a:gd name="adj" fmla="val 5137"/>
              </a:avLst>
            </a:prstGeom>
            <a:noFill/>
            <a:ln w="25400" cap="flat">
              <a:solidFill>
                <a:srgbClr val="4F81BD"/>
              </a:solid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26" name="任意形状 22"/>
            <p:cNvSpPr/>
            <p:nvPr>
              <p:custDataLst>
                <p:tags r:id="rId19"/>
              </p:custDataLst>
            </p:nvPr>
          </p:nvSpPr>
          <p:spPr>
            <a:xfrm>
              <a:off x="10271962" y="3167884"/>
              <a:ext cx="494756" cy="1163346"/>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4F81BD"/>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grpSp>
      <p:sp>
        <p:nvSpPr>
          <p:cNvPr id="27" name="文本框 26"/>
          <p:cNvSpPr txBox="1"/>
          <p:nvPr>
            <p:custDataLst>
              <p:tags r:id="rId5"/>
            </p:custDataLst>
          </p:nvPr>
        </p:nvSpPr>
        <p:spPr>
          <a:xfrm>
            <a:off x="7589520" y="2896235"/>
            <a:ext cx="393700" cy="363220"/>
          </a:xfrm>
          <a:prstGeom prst="rect">
            <a:avLst/>
          </a:prstGeom>
          <a:noFill/>
        </p:spPr>
        <p:txBody>
          <a:bodyPr wrap="square" rtlCol="0">
            <a:spAutoFit/>
          </a:bodyPr>
          <a:lstStyle/>
          <a:p>
            <a:pPr algn="ctr" defTabSz="457200"/>
            <a:r>
              <a:rPr kumimoji="1" lang="en-US" altLang="zh-CN" sz="1765" b="1" dirty="0">
                <a:solidFill>
                  <a:srgbClr val="FFFFFF"/>
                </a:solidFill>
                <a:latin typeface="微软雅黑" panose="020B0503020204020204" pitchFamily="34" charset="-122"/>
                <a:ea typeface="微软雅黑" panose="020B0503020204020204" pitchFamily="34" charset="-122"/>
              </a:rPr>
              <a:t>2</a:t>
            </a:r>
            <a:endParaRPr kumimoji="1" lang="zh-CN" altLang="en-US" sz="1765" b="1" dirty="0">
              <a:solidFill>
                <a:srgbClr val="FFFFFF"/>
              </a:solidFill>
              <a:latin typeface="微软雅黑" panose="020B0503020204020204" pitchFamily="34" charset="-122"/>
              <a:ea typeface="微软雅黑" panose="020B0503020204020204" pitchFamily="34" charset="-122"/>
            </a:endParaRPr>
          </a:p>
        </p:txBody>
      </p:sp>
      <p:grpSp>
        <p:nvGrpSpPr>
          <p:cNvPr id="28" name="组合 27"/>
          <p:cNvGrpSpPr/>
          <p:nvPr>
            <p:custDataLst>
              <p:tags r:id="rId6"/>
            </p:custDataLst>
          </p:nvPr>
        </p:nvGrpSpPr>
        <p:grpSpPr>
          <a:xfrm>
            <a:off x="1605915" y="3916362"/>
            <a:ext cx="5838190" cy="948055"/>
            <a:chOff x="1940715" y="4678614"/>
            <a:chExt cx="7944529" cy="1163792"/>
          </a:xfrm>
        </p:grpSpPr>
        <p:sp>
          <p:nvSpPr>
            <p:cNvPr id="29" name="任意形状 24"/>
            <p:cNvSpPr/>
            <p:nvPr>
              <p:custDataLst>
                <p:tags r:id="rId14"/>
              </p:custDataLst>
            </p:nvPr>
          </p:nvSpPr>
          <p:spPr>
            <a:xfrm>
              <a:off x="1940716" y="4678614"/>
              <a:ext cx="374410" cy="1163346"/>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32" name="圆角矩形 31"/>
            <p:cNvSpPr/>
            <p:nvPr>
              <p:custDataLst>
                <p:tags r:id="rId15"/>
              </p:custDataLst>
            </p:nvPr>
          </p:nvSpPr>
          <p:spPr>
            <a:xfrm>
              <a:off x="1940715" y="4678614"/>
              <a:ext cx="7944528" cy="1161867"/>
            </a:xfrm>
            <a:prstGeom prst="roundRect">
              <a:avLst>
                <a:gd name="adj" fmla="val 5137"/>
              </a:avLst>
            </a:prstGeom>
            <a:noFill/>
            <a:ln w="25400" cap="flat">
              <a:solidFill>
                <a:srgbClr val="4F81BD"/>
              </a:solid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33" name="任意形状 26"/>
            <p:cNvSpPr/>
            <p:nvPr>
              <p:custDataLst>
                <p:tags r:id="rId16"/>
              </p:custDataLst>
            </p:nvPr>
          </p:nvSpPr>
          <p:spPr>
            <a:xfrm>
              <a:off x="9390488" y="4679060"/>
              <a:ext cx="494756" cy="1163346"/>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4F81BD"/>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grpSp>
      <p:sp>
        <p:nvSpPr>
          <p:cNvPr id="34" name="文本框 33"/>
          <p:cNvSpPr txBox="1"/>
          <p:nvPr>
            <p:custDataLst>
              <p:tags r:id="rId7"/>
            </p:custDataLst>
          </p:nvPr>
        </p:nvSpPr>
        <p:spPr>
          <a:xfrm>
            <a:off x="6948170" y="3983355"/>
            <a:ext cx="393700" cy="363220"/>
          </a:xfrm>
          <a:prstGeom prst="rect">
            <a:avLst/>
          </a:prstGeom>
          <a:noFill/>
        </p:spPr>
        <p:txBody>
          <a:bodyPr wrap="square" rtlCol="0">
            <a:spAutoFit/>
          </a:bodyPr>
          <a:lstStyle/>
          <a:p>
            <a:pPr algn="ctr" defTabSz="457200"/>
            <a:r>
              <a:rPr kumimoji="1" lang="en-US" altLang="zh-CN" sz="1765" b="1" dirty="0">
                <a:solidFill>
                  <a:srgbClr val="FFFFFF"/>
                </a:solidFill>
                <a:latin typeface="微软雅黑" panose="020B0503020204020204" pitchFamily="34" charset="-122"/>
                <a:ea typeface="微软雅黑" panose="020B0503020204020204" pitchFamily="34" charset="-122"/>
              </a:rPr>
              <a:t>3</a:t>
            </a:r>
            <a:endParaRPr kumimoji="1" lang="zh-CN" altLang="en-US" sz="1765" b="1" dirty="0">
              <a:solidFill>
                <a:srgbClr val="FFFFFF"/>
              </a:solidFill>
              <a:latin typeface="微软雅黑" panose="020B0503020204020204" pitchFamily="34" charset="-122"/>
              <a:ea typeface="微软雅黑" panose="020B0503020204020204" pitchFamily="34" charset="-122"/>
            </a:endParaRPr>
          </a:p>
        </p:txBody>
      </p:sp>
      <p:sp>
        <p:nvSpPr>
          <p:cNvPr id="35" name="文本框 34"/>
          <p:cNvSpPr txBox="1"/>
          <p:nvPr>
            <p:custDataLst>
              <p:tags r:id="rId8"/>
            </p:custDataLst>
          </p:nvPr>
        </p:nvSpPr>
        <p:spPr>
          <a:xfrm>
            <a:off x="1504011" y="2148205"/>
            <a:ext cx="5341620" cy="487045"/>
          </a:xfrm>
          <a:prstGeom prst="rect">
            <a:avLst/>
          </a:prstGeom>
          <a:noFill/>
        </p:spPr>
        <p:txBody>
          <a:bodyPr wrap="square" lIns="66141" tIns="0" rtlCol="0"/>
          <a:lstStyle>
            <a:defPPr>
              <a:defRPr lang="en-US"/>
            </a:defPPr>
            <a:lvl1pPr algn="r">
              <a:lnSpc>
                <a:spcPct val="140000"/>
              </a:lnSpc>
              <a:defRPr kumimoji="1" sz="1400">
                <a:solidFill>
                  <a:srgbClr val="222222">
                    <a:lumMod val="75000"/>
                    <a:lumOff val="25000"/>
                  </a:srgbClr>
                </a:solidFill>
              </a:defRPr>
            </a:lvl1pPr>
          </a:lstStyle>
          <a:p>
            <a:pPr marL="0" lvl="0" indent="0" algn="l">
              <a:lnSpc>
                <a:spcPct val="140000"/>
              </a:lnSpc>
              <a:spcBef>
                <a:spcPts val="0"/>
              </a:spcBef>
              <a:spcAft>
                <a:spcPts val="0"/>
              </a:spcAft>
              <a:buSzPct val="100000"/>
            </a:pPr>
            <a:r>
              <a:rPr lang="zh-CN" altLang="en-US" sz="1000" spc="150" dirty="0">
                <a:solidFill>
                  <a:srgbClr val="222222">
                    <a:lumMod val="75000"/>
                    <a:lumOff val="25000"/>
                  </a:srgbClr>
                </a:solidFill>
                <a:latin typeface="微软雅黑" panose="020B0503020204020204" pitchFamily="34" charset="-122"/>
                <a:ea typeface="微软雅黑" panose="020B0503020204020204" pitchFamily="34" charset="-122"/>
              </a:rPr>
              <a:t>政府收支分类，应包含政府所有收支，要完整反映政府收支的来源和性质，不仅包括一般公共预算收支，还要包括政府性基金收支、国有资本经营收支、社会保险基金相关收支等应属于政府收支范畴的各项收支。</a:t>
            </a:r>
          </a:p>
        </p:txBody>
      </p:sp>
      <p:sp>
        <p:nvSpPr>
          <p:cNvPr id="43" name="文本框 42"/>
          <p:cNvSpPr txBox="1"/>
          <p:nvPr>
            <p:custDataLst>
              <p:tags r:id="rId9"/>
            </p:custDataLst>
          </p:nvPr>
        </p:nvSpPr>
        <p:spPr>
          <a:xfrm flipH="1">
            <a:off x="1535203" y="1818958"/>
            <a:ext cx="5325110" cy="271145"/>
          </a:xfrm>
          <a:prstGeom prst="rect">
            <a:avLst/>
          </a:prstGeom>
          <a:noFill/>
        </p:spPr>
        <p:txBody>
          <a:bodyPr wrap="square" bIns="0" rtlCol="0" anchor="b" anchorCtr="0">
            <a:normAutofit/>
          </a:bodyPr>
          <a:lstStyle>
            <a:defPPr>
              <a:defRPr lang="en-US"/>
            </a:defPPr>
            <a:lvl1pPr algn="r">
              <a:defRPr kumimoji="1" b="1">
                <a:solidFill>
                  <a:srgbClr val="2196F3"/>
                </a:solidFill>
                <a:latin typeface="微软雅黑" panose="020B0503020204020204" pitchFamily="34" charset="-122"/>
              </a:defRPr>
            </a:lvl1pPr>
          </a:lstStyle>
          <a:p>
            <a:pPr marL="0" indent="0" algn="l" defTabSz="457200">
              <a:lnSpc>
                <a:spcPct val="100000"/>
              </a:lnSpc>
              <a:spcBef>
                <a:spcPts val="0"/>
              </a:spcBef>
              <a:spcAft>
                <a:spcPts val="0"/>
              </a:spcAft>
              <a:buSzPct val="100000"/>
            </a:pPr>
            <a:r>
              <a:rPr lang="zh-CN" altLang="en-US" sz="1325" spc="300" dirty="0">
                <a:solidFill>
                  <a:srgbClr val="2196F3"/>
                </a:solidFill>
                <a:latin typeface="微软雅黑" panose="020B0503020204020204" pitchFamily="34" charset="-122"/>
                <a:ea typeface="微软雅黑" panose="020B0503020204020204" pitchFamily="34" charset="-122"/>
              </a:rPr>
              <a:t>全面完整</a:t>
            </a:r>
          </a:p>
        </p:txBody>
      </p:sp>
      <p:sp>
        <p:nvSpPr>
          <p:cNvPr id="46" name="文本框 45"/>
          <p:cNvSpPr txBox="1"/>
          <p:nvPr>
            <p:custDataLst>
              <p:tags r:id="rId10"/>
            </p:custDataLst>
          </p:nvPr>
        </p:nvSpPr>
        <p:spPr>
          <a:xfrm>
            <a:off x="2258694" y="3168228"/>
            <a:ext cx="5340985" cy="487045"/>
          </a:xfrm>
          <a:prstGeom prst="rect">
            <a:avLst/>
          </a:prstGeom>
          <a:noFill/>
        </p:spPr>
        <p:txBody>
          <a:bodyPr wrap="square" lIns="66141" tIns="0" rtlCol="0"/>
          <a:lstStyle>
            <a:defPPr>
              <a:defRPr lang="en-US"/>
            </a:defPPr>
            <a:lvl1pPr algn="r">
              <a:lnSpc>
                <a:spcPct val="140000"/>
              </a:lnSpc>
              <a:defRPr kumimoji="1" sz="1400">
                <a:solidFill>
                  <a:srgbClr val="222222">
                    <a:lumMod val="75000"/>
                    <a:lumOff val="25000"/>
                  </a:srgbClr>
                </a:solidFill>
              </a:defRPr>
            </a:lvl1pPr>
          </a:lstStyle>
          <a:p>
            <a:pPr marL="0" lvl="0" indent="0" algn="l">
              <a:lnSpc>
                <a:spcPct val="140000"/>
              </a:lnSpc>
              <a:spcBef>
                <a:spcPts val="0"/>
              </a:spcBef>
              <a:spcAft>
                <a:spcPts val="0"/>
              </a:spcAft>
              <a:buSzPct val="100000"/>
            </a:pPr>
            <a:r>
              <a:rPr lang="zh-CN" altLang="en-US" sz="1020" spc="150" dirty="0">
                <a:solidFill>
                  <a:srgbClr val="222222">
                    <a:lumMod val="75000"/>
                    <a:lumOff val="25000"/>
                  </a:srgbClr>
                </a:solidFill>
                <a:latin typeface="微软雅黑" panose="020B0503020204020204" pitchFamily="34" charset="-122"/>
                <a:ea typeface="微软雅黑" panose="020B0503020204020204" pitchFamily="34" charset="-122"/>
              </a:rPr>
              <a:t>政府收支分类要按照科学标准和国际通行做法进行分类，将政府收支按收入经济分类、支出功能分类和支出经济分类进行划分，为进一步加强收支管理和数据统计分析创造有利条件。</a:t>
            </a:r>
          </a:p>
        </p:txBody>
      </p:sp>
      <p:sp>
        <p:nvSpPr>
          <p:cNvPr id="49" name="文本框 48"/>
          <p:cNvSpPr txBox="1"/>
          <p:nvPr>
            <p:custDataLst>
              <p:tags r:id="rId11"/>
            </p:custDataLst>
          </p:nvPr>
        </p:nvSpPr>
        <p:spPr>
          <a:xfrm flipH="1">
            <a:off x="2279014" y="2889850"/>
            <a:ext cx="5320665" cy="271145"/>
          </a:xfrm>
          <a:prstGeom prst="rect">
            <a:avLst/>
          </a:prstGeom>
          <a:noFill/>
        </p:spPr>
        <p:txBody>
          <a:bodyPr wrap="square" bIns="0" rtlCol="0" anchor="b" anchorCtr="0">
            <a:normAutofit/>
          </a:bodyPr>
          <a:lstStyle>
            <a:defPPr>
              <a:defRPr lang="en-US"/>
            </a:defPPr>
            <a:lvl1pPr algn="r">
              <a:defRPr kumimoji="1" b="1">
                <a:solidFill>
                  <a:srgbClr val="2196F3"/>
                </a:solidFill>
                <a:latin typeface="微软雅黑" panose="020B0503020204020204" pitchFamily="34" charset="-122"/>
              </a:defRPr>
            </a:lvl1pPr>
          </a:lstStyle>
          <a:p>
            <a:pPr marL="0" indent="0" algn="l" defTabSz="457200">
              <a:lnSpc>
                <a:spcPct val="100000"/>
              </a:lnSpc>
              <a:spcBef>
                <a:spcPts val="0"/>
              </a:spcBef>
              <a:spcAft>
                <a:spcPts val="0"/>
              </a:spcAft>
              <a:buSzPct val="100000"/>
            </a:pPr>
            <a:r>
              <a:rPr lang="zh-CN" altLang="en-US" sz="1325" spc="300" dirty="0">
                <a:solidFill>
                  <a:srgbClr val="2196F3"/>
                </a:solidFill>
                <a:latin typeface="微软雅黑" panose="020B0503020204020204" pitchFamily="34" charset="-122"/>
                <a:ea typeface="微软雅黑" panose="020B0503020204020204" pitchFamily="34" charset="-122"/>
              </a:rPr>
              <a:t>科学规范</a:t>
            </a:r>
          </a:p>
        </p:txBody>
      </p:sp>
      <p:sp>
        <p:nvSpPr>
          <p:cNvPr id="52" name="文本框 51"/>
          <p:cNvSpPr txBox="1"/>
          <p:nvPr>
            <p:custDataLst>
              <p:tags r:id="rId12"/>
            </p:custDataLst>
          </p:nvPr>
        </p:nvSpPr>
        <p:spPr>
          <a:xfrm>
            <a:off x="1615440" y="4169940"/>
            <a:ext cx="5333365" cy="487045"/>
          </a:xfrm>
          <a:prstGeom prst="rect">
            <a:avLst/>
          </a:prstGeom>
          <a:noFill/>
        </p:spPr>
        <p:txBody>
          <a:bodyPr wrap="square" lIns="66141" tIns="0" rtlCol="0"/>
          <a:lstStyle>
            <a:defPPr>
              <a:defRPr lang="en-US"/>
            </a:defPPr>
            <a:lvl1pPr algn="r">
              <a:lnSpc>
                <a:spcPct val="140000"/>
              </a:lnSpc>
              <a:defRPr kumimoji="1" sz="1400">
                <a:solidFill>
                  <a:srgbClr val="222222">
                    <a:lumMod val="75000"/>
                    <a:lumOff val="25000"/>
                  </a:srgbClr>
                </a:solidFill>
              </a:defRPr>
            </a:lvl1pPr>
          </a:lstStyle>
          <a:p>
            <a:pPr marL="0" lvl="0" indent="0" algn="l">
              <a:lnSpc>
                <a:spcPct val="140000"/>
              </a:lnSpc>
              <a:spcBef>
                <a:spcPts val="0"/>
              </a:spcBef>
              <a:spcAft>
                <a:spcPts val="0"/>
              </a:spcAft>
              <a:buSzPct val="100000"/>
            </a:pPr>
            <a:r>
              <a:rPr lang="zh-CN" altLang="en-US" sz="1020" spc="150" dirty="0">
                <a:solidFill>
                  <a:srgbClr val="222222">
                    <a:lumMod val="75000"/>
                    <a:lumOff val="25000"/>
                  </a:srgbClr>
                </a:solidFill>
                <a:latin typeface="微软雅黑" panose="020B0503020204020204" pitchFamily="34" charset="-122"/>
                <a:ea typeface="微软雅黑" panose="020B0503020204020204" pitchFamily="34" charset="-122"/>
              </a:rPr>
              <a:t>从分类结构上看，现收入经济分类分设类、款、项、目四级；支出功能分类分为类、款、项三级，反映政府职能层面的支出类别及规模；支出经济分类又分为类、款两级，反映资金用途层面的去向及规模。</a:t>
            </a:r>
          </a:p>
        </p:txBody>
      </p:sp>
      <p:sp>
        <p:nvSpPr>
          <p:cNvPr id="53" name="文本框 52"/>
          <p:cNvSpPr txBox="1"/>
          <p:nvPr>
            <p:custDataLst>
              <p:tags r:id="rId13"/>
            </p:custDataLst>
          </p:nvPr>
        </p:nvSpPr>
        <p:spPr>
          <a:xfrm flipH="1">
            <a:off x="1620621" y="3945400"/>
            <a:ext cx="5342890" cy="271145"/>
          </a:xfrm>
          <a:prstGeom prst="rect">
            <a:avLst/>
          </a:prstGeom>
          <a:noFill/>
        </p:spPr>
        <p:txBody>
          <a:bodyPr wrap="square" bIns="0" rtlCol="0" anchor="b" anchorCtr="0">
            <a:normAutofit/>
          </a:bodyPr>
          <a:lstStyle>
            <a:defPPr>
              <a:defRPr lang="en-US"/>
            </a:defPPr>
            <a:lvl1pPr algn="r">
              <a:defRPr kumimoji="1" b="1">
                <a:solidFill>
                  <a:srgbClr val="2196F3"/>
                </a:solidFill>
                <a:latin typeface="微软雅黑" panose="020B0503020204020204" pitchFamily="34" charset="-122"/>
              </a:defRPr>
            </a:lvl1pPr>
          </a:lstStyle>
          <a:p>
            <a:pPr marL="0" indent="0" algn="l" defTabSz="457200">
              <a:lnSpc>
                <a:spcPct val="100000"/>
              </a:lnSpc>
              <a:spcBef>
                <a:spcPts val="0"/>
              </a:spcBef>
              <a:spcAft>
                <a:spcPts val="0"/>
              </a:spcAft>
              <a:buSzPct val="100000"/>
            </a:pPr>
            <a:r>
              <a:rPr lang="zh-CN" altLang="en-US" sz="1325" spc="300" dirty="0">
                <a:solidFill>
                  <a:srgbClr val="2196F3"/>
                </a:solidFill>
                <a:latin typeface="微软雅黑" panose="020B0503020204020204" pitchFamily="34" charset="-122"/>
                <a:ea typeface="微软雅黑" panose="020B0503020204020204" pitchFamily="34" charset="-122"/>
              </a:rPr>
              <a:t>细致透明</a:t>
            </a:r>
          </a:p>
        </p:txBody>
      </p:sp>
      <p:sp>
        <p:nvSpPr>
          <p:cNvPr id="31" name="标题 3"/>
          <p:cNvSpPr txBox="1">
            <a:spLocks noGrp="1"/>
          </p:cNvSpPr>
          <p:nvPr>
            <p:ph type="title"/>
          </p:nvPr>
        </p:nvSpPr>
        <p:spPr>
          <a:xfrm>
            <a:off x="209550"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pc="600" dirty="0">
                <a:solidFill>
                  <a:schemeClr val="bg1"/>
                </a:solidFill>
                <a:latin typeface="黑体" panose="02010609060101010101" pitchFamily="2" charset="-122"/>
                <a:ea typeface="黑体" panose="02010609060101010101" pitchFamily="2" charset="-122"/>
                <a:cs typeface="+mn-ea"/>
                <a:sym typeface="+mn-lt"/>
              </a:rPr>
              <a:t>二</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、我国政府</a:t>
            </a:r>
            <a:r>
              <a:rPr lang="zh-CN" altLang="en-US" spc="600" dirty="0">
                <a:solidFill>
                  <a:schemeClr val="bg1"/>
                </a:solidFill>
                <a:latin typeface="黑体" panose="02010609060101010101" pitchFamily="2" charset="-122"/>
                <a:ea typeface="黑体" panose="02010609060101010101" pitchFamily="2" charset="-122"/>
                <a:cs typeface="+mn-ea"/>
                <a:sym typeface="+mn-lt"/>
              </a:rPr>
              <a:t>收支</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分类</a:t>
            </a:r>
            <a:endParaRPr lang="zh-CN" altLang="en-US" spc="600" dirty="0">
              <a:solidFill>
                <a:schemeClr val="bg1"/>
              </a:solidFill>
              <a:latin typeface="黑体" panose="02010609060101010101" pitchFamily="2" charset="-122"/>
              <a:ea typeface="黑体" panose="02010609060101010101" pitchFamily="2" charset="-122"/>
              <a:cs typeface="+mn-ea"/>
              <a:sym typeface="+mn-lt"/>
            </a:endParaRPr>
          </a:p>
        </p:txBody>
      </p:sp>
      <p:sp>
        <p:nvSpPr>
          <p:cNvPr id="2" name="TextBox 1"/>
          <p:cNvSpPr txBox="1"/>
          <p:nvPr/>
        </p:nvSpPr>
        <p:spPr>
          <a:xfrm>
            <a:off x="684138" y="1224012"/>
            <a:ext cx="4104456" cy="400110"/>
          </a:xfrm>
          <a:prstGeom prst="rect">
            <a:avLst/>
          </a:prstGeom>
          <a:noFill/>
        </p:spPr>
        <p:txBody>
          <a:bodyPr wrap="square" rtlCol="0">
            <a:spAutoFit/>
          </a:bodyPr>
          <a:lstStyle/>
          <a:p>
            <a:r>
              <a:rPr lang="zh-CN" altLang="en-US" sz="2000" b="1" dirty="0" smtClean="0"/>
              <a:t>（一）政府收支分类一般原则</a:t>
            </a:r>
            <a:endParaRPr lang="zh-CN" altLang="en-US" sz="2000" b="1"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376555" y="0"/>
            <a:ext cx="824801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二、我国政府收支分类</a:t>
            </a:r>
          </a:p>
        </p:txBody>
      </p:sp>
      <p:sp>
        <p:nvSpPr>
          <p:cNvPr id="941" name="Кружок"/>
          <p:cNvSpPr/>
          <p:nvPr>
            <p:custDataLst>
              <p:tags r:id="rId2"/>
            </p:custDataLst>
          </p:nvPr>
        </p:nvSpPr>
        <p:spPr>
          <a:xfrm>
            <a:off x="930061" y="2233721"/>
            <a:ext cx="952053" cy="952054"/>
          </a:xfrm>
          <a:prstGeom prst="ellipse">
            <a:avLst/>
          </a:prstGeom>
          <a:solidFill>
            <a:srgbClr val="FFFFFF">
              <a:lumMod val="85000"/>
            </a:srgbClr>
          </a:solidFill>
          <a:ln w="12700" cap="flat">
            <a:noFill/>
            <a:miter lim="400000"/>
          </a:ln>
          <a:effectLst/>
        </p:spPr>
        <p:txBody>
          <a:bodyPr wrap="square" lIns="0" tIns="0" rIns="0" bIns="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200" b="0">
                <a:solidFill>
                  <a:srgbClr val="FFFFFF"/>
                </a:solidFill>
                <a:latin typeface="Arial" panose="020B0604020202020204" pitchFamily="34" charset="0"/>
                <a:ea typeface="微软雅黑" panose="020B0503020204020204" pitchFamily="34" charset="-122"/>
                <a:cs typeface="+mn-ea"/>
                <a:sym typeface="Helvetica Neue Medium"/>
              </a:defRPr>
            </a:pPr>
            <a:endParaRPr kumimoji="0" sz="1175" b="0" i="0" u="none" strike="noStrike" kern="1200" cap="none" spc="0" normalizeH="0" baseline="0" noProof="0">
              <a:ln>
                <a:noFill/>
              </a:ln>
              <a:solidFill>
                <a:srgbClr val="222222">
                  <a:lumMod val="90000"/>
                  <a:lumOff val="1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942" name="Фигура"/>
          <p:cNvSpPr/>
          <p:nvPr>
            <p:custDataLst>
              <p:tags r:id="rId3"/>
            </p:custDataLst>
          </p:nvPr>
        </p:nvSpPr>
        <p:spPr>
          <a:xfrm>
            <a:off x="820921" y="2125137"/>
            <a:ext cx="1423444" cy="1167463"/>
          </a:xfrm>
          <a:custGeom>
            <a:avLst/>
            <a:gdLst/>
            <a:ahLst/>
            <a:cxnLst>
              <a:cxn ang="0">
                <a:pos x="wd2" y="hd2"/>
              </a:cxn>
              <a:cxn ang="5400000">
                <a:pos x="wd2" y="hd2"/>
              </a:cxn>
              <a:cxn ang="10800000">
                <a:pos x="wd2" y="hd2"/>
              </a:cxn>
              <a:cxn ang="16200000">
                <a:pos x="wd2" y="hd2"/>
              </a:cxn>
            </a:cxnLst>
            <a:rect l="0" t="0" r="r" b="b"/>
            <a:pathLst>
              <a:path w="21564" h="21560" extrusionOk="0">
                <a:moveTo>
                  <a:pt x="8863" y="0"/>
                </a:moveTo>
                <a:cubicBezTo>
                  <a:pt x="6596" y="0"/>
                  <a:pt x="4331" y="1054"/>
                  <a:pt x="2601" y="3162"/>
                </a:cubicBezTo>
                <a:cubicBezTo>
                  <a:pt x="868" y="5275"/>
                  <a:pt x="3" y="8045"/>
                  <a:pt x="7" y="10814"/>
                </a:cubicBezTo>
                <a:cubicBezTo>
                  <a:pt x="-34" y="11071"/>
                  <a:pt x="108" y="11320"/>
                  <a:pt x="320" y="11364"/>
                </a:cubicBezTo>
                <a:cubicBezTo>
                  <a:pt x="586" y="11418"/>
                  <a:pt x="818" y="11140"/>
                  <a:pt x="780" y="10814"/>
                </a:cubicBezTo>
                <a:cubicBezTo>
                  <a:pt x="776" y="8287"/>
                  <a:pt x="1566" y="5758"/>
                  <a:pt x="3148" y="3829"/>
                </a:cubicBezTo>
                <a:cubicBezTo>
                  <a:pt x="4727" y="1905"/>
                  <a:pt x="6794" y="942"/>
                  <a:pt x="8863" y="942"/>
                </a:cubicBezTo>
                <a:cubicBezTo>
                  <a:pt x="10932" y="942"/>
                  <a:pt x="12999" y="1905"/>
                  <a:pt x="14578" y="3829"/>
                </a:cubicBezTo>
                <a:cubicBezTo>
                  <a:pt x="16160" y="5758"/>
                  <a:pt x="16950" y="8287"/>
                  <a:pt x="16946" y="10814"/>
                </a:cubicBezTo>
                <a:cubicBezTo>
                  <a:pt x="16911" y="11075"/>
                  <a:pt x="17062" y="11320"/>
                  <a:pt x="17277" y="11353"/>
                </a:cubicBezTo>
                <a:cubicBezTo>
                  <a:pt x="17290" y="11355"/>
                  <a:pt x="17301" y="11349"/>
                  <a:pt x="17313" y="11349"/>
                </a:cubicBezTo>
                <a:lnTo>
                  <a:pt x="17313" y="11356"/>
                </a:lnTo>
                <a:lnTo>
                  <a:pt x="20220" y="11356"/>
                </a:lnTo>
                <a:lnTo>
                  <a:pt x="19252" y="12536"/>
                </a:lnTo>
                <a:cubicBezTo>
                  <a:pt x="19099" y="12723"/>
                  <a:pt x="19099" y="13028"/>
                  <a:pt x="19252" y="13214"/>
                </a:cubicBezTo>
                <a:cubicBezTo>
                  <a:pt x="19405" y="13401"/>
                  <a:pt x="19655" y="13401"/>
                  <a:pt x="19808" y="13214"/>
                </a:cubicBezTo>
                <a:lnTo>
                  <a:pt x="21449" y="11210"/>
                </a:lnTo>
                <a:cubicBezTo>
                  <a:pt x="21527" y="11115"/>
                  <a:pt x="21565" y="10990"/>
                  <a:pt x="21564" y="10865"/>
                </a:cubicBezTo>
                <a:cubicBezTo>
                  <a:pt x="21566" y="10740"/>
                  <a:pt x="21528" y="10610"/>
                  <a:pt x="21449" y="10514"/>
                </a:cubicBezTo>
                <a:lnTo>
                  <a:pt x="19808" y="8513"/>
                </a:lnTo>
                <a:cubicBezTo>
                  <a:pt x="19732" y="8419"/>
                  <a:pt x="19632" y="8373"/>
                  <a:pt x="19532" y="8373"/>
                </a:cubicBezTo>
                <a:cubicBezTo>
                  <a:pt x="19431" y="8373"/>
                  <a:pt x="19329" y="8419"/>
                  <a:pt x="19252" y="8513"/>
                </a:cubicBezTo>
                <a:cubicBezTo>
                  <a:pt x="19099" y="8699"/>
                  <a:pt x="19099" y="9001"/>
                  <a:pt x="19252" y="9187"/>
                </a:cubicBezTo>
                <a:lnTo>
                  <a:pt x="20244" y="10396"/>
                </a:lnTo>
                <a:lnTo>
                  <a:pt x="17704" y="10396"/>
                </a:lnTo>
                <a:cubicBezTo>
                  <a:pt x="17624" y="7769"/>
                  <a:pt x="16771" y="5169"/>
                  <a:pt x="15125" y="3162"/>
                </a:cubicBezTo>
                <a:cubicBezTo>
                  <a:pt x="13395" y="1054"/>
                  <a:pt x="11130" y="0"/>
                  <a:pt x="8863" y="0"/>
                </a:cubicBezTo>
                <a:close/>
                <a:moveTo>
                  <a:pt x="590" y="12199"/>
                </a:moveTo>
                <a:cubicBezTo>
                  <a:pt x="532" y="12191"/>
                  <a:pt x="470" y="12198"/>
                  <a:pt x="410" y="12225"/>
                </a:cubicBezTo>
                <a:cubicBezTo>
                  <a:pt x="220" y="12309"/>
                  <a:pt x="117" y="12561"/>
                  <a:pt x="178" y="12797"/>
                </a:cubicBezTo>
                <a:cubicBezTo>
                  <a:pt x="234" y="13160"/>
                  <a:pt x="306" y="13519"/>
                  <a:pt x="392" y="13874"/>
                </a:cubicBezTo>
                <a:cubicBezTo>
                  <a:pt x="478" y="14229"/>
                  <a:pt x="576" y="14580"/>
                  <a:pt x="693" y="14926"/>
                </a:cubicBezTo>
                <a:cubicBezTo>
                  <a:pt x="753" y="15129"/>
                  <a:pt x="923" y="15251"/>
                  <a:pt x="1098" y="15219"/>
                </a:cubicBezTo>
                <a:cubicBezTo>
                  <a:pt x="1348" y="15173"/>
                  <a:pt x="1499" y="14858"/>
                  <a:pt x="1408" y="14570"/>
                </a:cubicBezTo>
                <a:cubicBezTo>
                  <a:pt x="1301" y="14255"/>
                  <a:pt x="1210" y="13934"/>
                  <a:pt x="1131" y="13610"/>
                </a:cubicBezTo>
                <a:cubicBezTo>
                  <a:pt x="1053" y="13287"/>
                  <a:pt x="987" y="12960"/>
                  <a:pt x="936" y="12628"/>
                </a:cubicBezTo>
                <a:cubicBezTo>
                  <a:pt x="917" y="12394"/>
                  <a:pt x="767" y="12225"/>
                  <a:pt x="590" y="12199"/>
                </a:cubicBezTo>
                <a:close/>
                <a:moveTo>
                  <a:pt x="17121" y="12269"/>
                </a:moveTo>
                <a:cubicBezTo>
                  <a:pt x="16967" y="12292"/>
                  <a:pt x="16833" y="12424"/>
                  <a:pt x="16790" y="12617"/>
                </a:cubicBezTo>
                <a:cubicBezTo>
                  <a:pt x="16740" y="12945"/>
                  <a:pt x="16678" y="13271"/>
                  <a:pt x="16601" y="13592"/>
                </a:cubicBezTo>
                <a:cubicBezTo>
                  <a:pt x="16523" y="13914"/>
                  <a:pt x="16431" y="14230"/>
                  <a:pt x="16327" y="14541"/>
                </a:cubicBezTo>
                <a:cubicBezTo>
                  <a:pt x="16288" y="14720"/>
                  <a:pt x="16342" y="14911"/>
                  <a:pt x="16462" y="15025"/>
                </a:cubicBezTo>
                <a:cubicBezTo>
                  <a:pt x="16649" y="15201"/>
                  <a:pt x="16919" y="15143"/>
                  <a:pt x="17046" y="14900"/>
                </a:cubicBezTo>
                <a:cubicBezTo>
                  <a:pt x="17160" y="14557"/>
                  <a:pt x="17259" y="14210"/>
                  <a:pt x="17343" y="13856"/>
                </a:cubicBezTo>
                <a:cubicBezTo>
                  <a:pt x="17427" y="13503"/>
                  <a:pt x="17496" y="13146"/>
                  <a:pt x="17551" y="12786"/>
                </a:cubicBezTo>
                <a:cubicBezTo>
                  <a:pt x="17572" y="12559"/>
                  <a:pt x="17457" y="12347"/>
                  <a:pt x="17277" y="12284"/>
                </a:cubicBezTo>
                <a:cubicBezTo>
                  <a:pt x="17224" y="12265"/>
                  <a:pt x="17172" y="12261"/>
                  <a:pt x="17121" y="12269"/>
                </a:cubicBezTo>
                <a:close/>
                <a:moveTo>
                  <a:pt x="16213" y="15501"/>
                </a:moveTo>
                <a:cubicBezTo>
                  <a:pt x="16054" y="15485"/>
                  <a:pt x="15895" y="15590"/>
                  <a:pt x="15825" y="15779"/>
                </a:cubicBezTo>
                <a:cubicBezTo>
                  <a:pt x="15703" y="16033"/>
                  <a:pt x="15571" y="16281"/>
                  <a:pt x="15428" y="16523"/>
                </a:cubicBezTo>
                <a:cubicBezTo>
                  <a:pt x="15286" y="16765"/>
                  <a:pt x="15134" y="17001"/>
                  <a:pt x="14971" y="17231"/>
                </a:cubicBezTo>
                <a:cubicBezTo>
                  <a:pt x="14798" y="17435"/>
                  <a:pt x="14815" y="17780"/>
                  <a:pt x="15007" y="17956"/>
                </a:cubicBezTo>
                <a:cubicBezTo>
                  <a:pt x="15183" y="18117"/>
                  <a:pt x="15433" y="18067"/>
                  <a:pt x="15558" y="17846"/>
                </a:cubicBezTo>
                <a:cubicBezTo>
                  <a:pt x="15736" y="17595"/>
                  <a:pt x="15903" y="17338"/>
                  <a:pt x="16060" y="17073"/>
                </a:cubicBezTo>
                <a:cubicBezTo>
                  <a:pt x="16216" y="16808"/>
                  <a:pt x="16362" y="16534"/>
                  <a:pt x="16495" y="16256"/>
                </a:cubicBezTo>
                <a:cubicBezTo>
                  <a:pt x="16634" y="16023"/>
                  <a:pt x="16576" y="15698"/>
                  <a:pt x="16369" y="15560"/>
                </a:cubicBezTo>
                <a:cubicBezTo>
                  <a:pt x="16319" y="15526"/>
                  <a:pt x="16266" y="15506"/>
                  <a:pt x="16213" y="15501"/>
                </a:cubicBezTo>
                <a:close/>
                <a:moveTo>
                  <a:pt x="1474" y="15541"/>
                </a:moveTo>
                <a:cubicBezTo>
                  <a:pt x="1416" y="15556"/>
                  <a:pt x="1359" y="15588"/>
                  <a:pt x="1309" y="15637"/>
                </a:cubicBezTo>
                <a:cubicBezTo>
                  <a:pt x="1143" y="15797"/>
                  <a:pt x="1116" y="16091"/>
                  <a:pt x="1249" y="16293"/>
                </a:cubicBezTo>
                <a:cubicBezTo>
                  <a:pt x="1380" y="16563"/>
                  <a:pt x="1521" y="16827"/>
                  <a:pt x="1672" y="17084"/>
                </a:cubicBezTo>
                <a:cubicBezTo>
                  <a:pt x="1824" y="17341"/>
                  <a:pt x="1987" y="17591"/>
                  <a:pt x="2159" y="17835"/>
                </a:cubicBezTo>
                <a:cubicBezTo>
                  <a:pt x="2320" y="18038"/>
                  <a:pt x="2589" y="18031"/>
                  <a:pt x="2740" y="17817"/>
                </a:cubicBezTo>
                <a:cubicBezTo>
                  <a:pt x="2860" y="17646"/>
                  <a:pt x="2861" y="17393"/>
                  <a:pt x="2743" y="17220"/>
                </a:cubicBezTo>
                <a:cubicBezTo>
                  <a:pt x="2585" y="16997"/>
                  <a:pt x="2438" y="16769"/>
                  <a:pt x="2301" y="16534"/>
                </a:cubicBezTo>
                <a:cubicBezTo>
                  <a:pt x="2163" y="16300"/>
                  <a:pt x="2035" y="16058"/>
                  <a:pt x="1916" y="15812"/>
                </a:cubicBezTo>
                <a:cubicBezTo>
                  <a:pt x="1835" y="15599"/>
                  <a:pt x="1648" y="15497"/>
                  <a:pt x="1474" y="15541"/>
                </a:cubicBezTo>
                <a:close/>
                <a:moveTo>
                  <a:pt x="3296" y="18191"/>
                </a:moveTo>
                <a:cubicBezTo>
                  <a:pt x="3169" y="18222"/>
                  <a:pt x="3054" y="18325"/>
                  <a:pt x="3001" y="18491"/>
                </a:cubicBezTo>
                <a:cubicBezTo>
                  <a:pt x="2934" y="18701"/>
                  <a:pt x="3004" y="18940"/>
                  <a:pt x="3167" y="19048"/>
                </a:cubicBezTo>
                <a:cubicBezTo>
                  <a:pt x="3429" y="19318"/>
                  <a:pt x="3701" y="19568"/>
                  <a:pt x="3981" y="19796"/>
                </a:cubicBezTo>
                <a:cubicBezTo>
                  <a:pt x="4261" y="20023"/>
                  <a:pt x="4548" y="20228"/>
                  <a:pt x="4844" y="20411"/>
                </a:cubicBezTo>
                <a:cubicBezTo>
                  <a:pt x="5045" y="20564"/>
                  <a:pt x="5313" y="20464"/>
                  <a:pt x="5409" y="20199"/>
                </a:cubicBezTo>
                <a:cubicBezTo>
                  <a:pt x="5498" y="19954"/>
                  <a:pt x="5398" y="19668"/>
                  <a:pt x="5193" y="19572"/>
                </a:cubicBezTo>
                <a:cubicBezTo>
                  <a:pt x="4923" y="19405"/>
                  <a:pt x="4660" y="19219"/>
                  <a:pt x="4405" y="19012"/>
                </a:cubicBezTo>
                <a:cubicBezTo>
                  <a:pt x="4150" y="18804"/>
                  <a:pt x="3902" y="18576"/>
                  <a:pt x="3663" y="18330"/>
                </a:cubicBezTo>
                <a:cubicBezTo>
                  <a:pt x="3561" y="18201"/>
                  <a:pt x="3423" y="18160"/>
                  <a:pt x="3296" y="18191"/>
                </a:cubicBezTo>
                <a:close/>
                <a:moveTo>
                  <a:pt x="14373" y="18253"/>
                </a:moveTo>
                <a:cubicBezTo>
                  <a:pt x="14265" y="18225"/>
                  <a:pt x="14147" y="18254"/>
                  <a:pt x="14051" y="18345"/>
                </a:cubicBezTo>
                <a:cubicBezTo>
                  <a:pt x="13803" y="18599"/>
                  <a:pt x="13546" y="18833"/>
                  <a:pt x="13279" y="19045"/>
                </a:cubicBezTo>
                <a:cubicBezTo>
                  <a:pt x="13012" y="19256"/>
                  <a:pt x="12736" y="19446"/>
                  <a:pt x="12455" y="19616"/>
                </a:cubicBezTo>
                <a:cubicBezTo>
                  <a:pt x="12254" y="19709"/>
                  <a:pt x="12155" y="19985"/>
                  <a:pt x="12236" y="20228"/>
                </a:cubicBezTo>
                <a:cubicBezTo>
                  <a:pt x="12327" y="20504"/>
                  <a:pt x="12600" y="20612"/>
                  <a:pt x="12807" y="20455"/>
                </a:cubicBezTo>
                <a:cubicBezTo>
                  <a:pt x="13114" y="20269"/>
                  <a:pt x="13415" y="20061"/>
                  <a:pt x="13706" y="19829"/>
                </a:cubicBezTo>
                <a:cubicBezTo>
                  <a:pt x="13996" y="19597"/>
                  <a:pt x="14276" y="19341"/>
                  <a:pt x="14547" y="19063"/>
                </a:cubicBezTo>
                <a:cubicBezTo>
                  <a:pt x="14685" y="18924"/>
                  <a:pt x="14723" y="18686"/>
                  <a:pt x="14638" y="18495"/>
                </a:cubicBezTo>
                <a:cubicBezTo>
                  <a:pt x="14580" y="18365"/>
                  <a:pt x="14481" y="18281"/>
                  <a:pt x="14373" y="18253"/>
                </a:cubicBezTo>
                <a:close/>
                <a:moveTo>
                  <a:pt x="6272" y="20166"/>
                </a:moveTo>
                <a:cubicBezTo>
                  <a:pt x="6117" y="20186"/>
                  <a:pt x="5979" y="20316"/>
                  <a:pt x="5935" y="20510"/>
                </a:cubicBezTo>
                <a:cubicBezTo>
                  <a:pt x="5880" y="20756"/>
                  <a:pt x="5996" y="21012"/>
                  <a:pt x="6197" y="21086"/>
                </a:cubicBezTo>
                <a:cubicBezTo>
                  <a:pt x="6522" y="21210"/>
                  <a:pt x="6854" y="21312"/>
                  <a:pt x="7189" y="21390"/>
                </a:cubicBezTo>
                <a:cubicBezTo>
                  <a:pt x="7522" y="21467"/>
                  <a:pt x="7857" y="21521"/>
                  <a:pt x="8196" y="21551"/>
                </a:cubicBezTo>
                <a:cubicBezTo>
                  <a:pt x="8371" y="21550"/>
                  <a:pt x="8523" y="21400"/>
                  <a:pt x="8562" y="21192"/>
                </a:cubicBezTo>
                <a:cubicBezTo>
                  <a:pt x="8613" y="20926"/>
                  <a:pt x="8473" y="20664"/>
                  <a:pt x="8253" y="20613"/>
                </a:cubicBezTo>
                <a:cubicBezTo>
                  <a:pt x="7944" y="20585"/>
                  <a:pt x="7637" y="20534"/>
                  <a:pt x="7333" y="20463"/>
                </a:cubicBezTo>
                <a:cubicBezTo>
                  <a:pt x="7029" y="20391"/>
                  <a:pt x="6726" y="20299"/>
                  <a:pt x="6428" y="20184"/>
                </a:cubicBezTo>
                <a:cubicBezTo>
                  <a:pt x="6375" y="20164"/>
                  <a:pt x="6323" y="20159"/>
                  <a:pt x="6272" y="20166"/>
                </a:cubicBezTo>
                <a:close/>
                <a:moveTo>
                  <a:pt x="11388" y="20195"/>
                </a:moveTo>
                <a:cubicBezTo>
                  <a:pt x="11330" y="20188"/>
                  <a:pt x="11270" y="20194"/>
                  <a:pt x="11211" y="20221"/>
                </a:cubicBezTo>
                <a:cubicBezTo>
                  <a:pt x="10921" y="20328"/>
                  <a:pt x="10629" y="20412"/>
                  <a:pt x="10333" y="20477"/>
                </a:cubicBezTo>
                <a:cubicBezTo>
                  <a:pt x="10038" y="20543"/>
                  <a:pt x="9740" y="20588"/>
                  <a:pt x="9440" y="20613"/>
                </a:cubicBezTo>
                <a:cubicBezTo>
                  <a:pt x="9241" y="20600"/>
                  <a:pt x="9067" y="20779"/>
                  <a:pt x="9043" y="21020"/>
                </a:cubicBezTo>
                <a:cubicBezTo>
                  <a:pt x="9012" y="21336"/>
                  <a:pt x="9236" y="21600"/>
                  <a:pt x="9494" y="21555"/>
                </a:cubicBezTo>
                <a:cubicBezTo>
                  <a:pt x="9824" y="21527"/>
                  <a:pt x="10152" y="21477"/>
                  <a:pt x="10477" y="21405"/>
                </a:cubicBezTo>
                <a:cubicBezTo>
                  <a:pt x="10803" y="21332"/>
                  <a:pt x="11124" y="21240"/>
                  <a:pt x="11442" y="21122"/>
                </a:cubicBezTo>
                <a:cubicBezTo>
                  <a:pt x="11637" y="21071"/>
                  <a:pt x="11768" y="20846"/>
                  <a:pt x="11740" y="20606"/>
                </a:cubicBezTo>
                <a:cubicBezTo>
                  <a:pt x="11713" y="20378"/>
                  <a:pt x="11561" y="20217"/>
                  <a:pt x="11388" y="20195"/>
                </a:cubicBezTo>
                <a:close/>
              </a:path>
            </a:pathLst>
          </a:custGeom>
          <a:solidFill>
            <a:srgbClr val="2196F3"/>
          </a:solidFill>
          <a:ln w="12700" cap="flat">
            <a:noFill/>
            <a:miter lim="400000"/>
          </a:ln>
          <a:effectLst/>
        </p:spPr>
        <p:txBody>
          <a:bodyPr wrap="square" lIns="0" tIns="0" rIns="0" bIns="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200" b="0">
                <a:solidFill>
                  <a:srgbClr val="FFFFFF"/>
                </a:solidFill>
                <a:latin typeface="Arial" panose="020B0604020202020204" pitchFamily="34" charset="0"/>
                <a:ea typeface="微软雅黑" panose="020B0503020204020204" pitchFamily="34" charset="-122"/>
                <a:cs typeface="+mn-ea"/>
                <a:sym typeface="Helvetica Neue Medium"/>
              </a:defRPr>
            </a:pPr>
            <a:endParaRPr kumimoji="0" sz="1175" b="0" i="0" u="none" strike="noStrike" kern="1200" cap="none" spc="0" normalizeH="0" baseline="0" noProof="0" dirty="0">
              <a:ln>
                <a:noFill/>
              </a:ln>
              <a:solidFill>
                <a:srgbClr val="222222">
                  <a:lumMod val="90000"/>
                  <a:lumOff val="1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953" name="Text Box 3"/>
          <p:cNvSpPr txBox="1"/>
          <p:nvPr>
            <p:custDataLst>
              <p:tags r:id="rId4"/>
            </p:custDataLst>
          </p:nvPr>
        </p:nvSpPr>
        <p:spPr>
          <a:xfrm>
            <a:off x="999747" y="2351682"/>
            <a:ext cx="812683" cy="716130"/>
          </a:xfrm>
          <a:prstGeom prst="rect">
            <a:avLst/>
          </a:prstGeom>
          <a:noFill/>
          <a:ln w="12700" cap="flat">
            <a:noFill/>
            <a:miter lim="400000"/>
          </a:ln>
          <a:effectLst/>
        </p:spPr>
        <p:txBody>
          <a:bodyPr wrap="square" lIns="66141" tIns="34393" rIns="66141" bIns="34393" numCol="1" anchor="ctr">
            <a:normAutofit/>
          </a:bodyPr>
          <a:lstStyle>
            <a:lvl1pPr>
              <a:lnSpc>
                <a:spcPct val="90000"/>
              </a:lnSpc>
              <a:defRPr sz="3500" b="0">
                <a:solidFill>
                  <a:srgbClr val="252D30"/>
                </a:solidFill>
                <a:latin typeface="Impact" panose="020B0806030902050204"/>
                <a:ea typeface="Impact" panose="020B0806030902050204"/>
                <a:cs typeface="Impact" panose="020B0806030902050204"/>
                <a:sym typeface="Impact" panose="020B0806030902050204"/>
              </a:defRPr>
            </a:lvl1pPr>
          </a:lstStyle>
          <a:p>
            <a:pPr lvl="0" algn="ctr" defTabSz="457200">
              <a:lnSpc>
                <a:spcPct val="120000"/>
              </a:lnSpc>
              <a:defRPr/>
            </a:pPr>
            <a:r>
              <a:rPr lang="zh-CN" altLang="en-US" sz="1470" spc="300">
                <a:solidFill>
                  <a:srgbClr val="222222">
                    <a:lumMod val="90000"/>
                    <a:lumOff val="10000"/>
                  </a:srgb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税收收入</a:t>
            </a:r>
          </a:p>
        </p:txBody>
      </p:sp>
      <p:sp>
        <p:nvSpPr>
          <p:cNvPr id="925" name="Линия"/>
          <p:cNvSpPr/>
          <p:nvPr>
            <p:custDataLst>
              <p:tags r:id="rId5"/>
            </p:custDataLst>
          </p:nvPr>
        </p:nvSpPr>
        <p:spPr>
          <a:xfrm>
            <a:off x="1406086" y="3140970"/>
            <a:ext cx="1" cy="430130"/>
          </a:xfrm>
          <a:prstGeom prst="line">
            <a:avLst/>
          </a:prstGeom>
          <a:noFill/>
          <a:ln w="25400" cap="flat">
            <a:solidFill>
              <a:srgbClr val="FFFFFF">
                <a:lumMod val="85000"/>
              </a:srgbClr>
            </a:solidFill>
            <a:prstDash val="solid"/>
            <a:miter lim="400000"/>
            <a:tailEnd type="oval"/>
          </a:ln>
          <a:effectLst/>
        </p:spPr>
        <p:txBody>
          <a:bodyPr wrap="square" lIns="0" tIns="0" rIns="0" bIns="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200" b="0">
                <a:solidFill>
                  <a:srgbClr val="FFFFFF"/>
                </a:solidFill>
                <a:latin typeface="Arial" panose="020B0604020202020204" pitchFamily="34" charset="0"/>
                <a:ea typeface="微软雅黑" panose="020B0503020204020204" pitchFamily="34" charset="-122"/>
                <a:cs typeface="+mn-ea"/>
                <a:sym typeface="Helvetica Neue Medium"/>
              </a:defRPr>
            </a:pPr>
            <a:endParaRPr kumimoji="0" sz="1175" b="0" i="0" u="none" strike="noStrike" kern="1200" cap="none" spc="0" normalizeH="0" baseline="0" noProof="0">
              <a:ln>
                <a:noFill/>
              </a:ln>
              <a:solidFill>
                <a:srgbClr val="222222">
                  <a:lumMod val="90000"/>
                  <a:lumOff val="1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10" name="矩形 9"/>
          <p:cNvSpPr/>
          <p:nvPr>
            <p:custDataLst>
              <p:tags r:id="rId6"/>
            </p:custDataLst>
          </p:nvPr>
        </p:nvSpPr>
        <p:spPr>
          <a:xfrm>
            <a:off x="546735" y="3623679"/>
            <a:ext cx="2340986" cy="550775"/>
          </a:xfrm>
          <a:prstGeom prst="rect">
            <a:avLst/>
          </a:prstGeom>
        </p:spPr>
        <p:txBody>
          <a:bodyPr wrap="square" tIns="0"/>
          <a:lstStyle/>
          <a:p>
            <a:pPr lvl="0" algn="ctr" defTabSz="457200">
              <a:lnSpc>
                <a:spcPct val="120000"/>
              </a:lnSpc>
              <a:defRPr/>
            </a:pPr>
            <a:r>
              <a:rPr lang="zh-CN" altLang="en-US" sz="1000" kern="100" spc="150">
                <a:solidFill>
                  <a:srgbClr val="222222">
                    <a:lumMod val="90000"/>
                    <a:lumOff val="10000"/>
                  </a:srgb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按照税种设款级科目，如增值税、消费税、企业所得税、个人所得税等。</a:t>
            </a:r>
          </a:p>
        </p:txBody>
      </p:sp>
      <p:sp>
        <p:nvSpPr>
          <p:cNvPr id="943" name="Кружок"/>
          <p:cNvSpPr/>
          <p:nvPr>
            <p:custDataLst>
              <p:tags r:id="rId7"/>
            </p:custDataLst>
          </p:nvPr>
        </p:nvSpPr>
        <p:spPr>
          <a:xfrm>
            <a:off x="2994283" y="2233721"/>
            <a:ext cx="952053" cy="952054"/>
          </a:xfrm>
          <a:prstGeom prst="ellipse">
            <a:avLst/>
          </a:prstGeom>
          <a:solidFill>
            <a:srgbClr val="FFFFFF">
              <a:lumMod val="85000"/>
            </a:srgbClr>
          </a:solidFill>
          <a:ln w="12700" cap="flat">
            <a:noFill/>
            <a:miter lim="400000"/>
          </a:ln>
          <a:effectLst/>
        </p:spPr>
        <p:txBody>
          <a:bodyPr wrap="square" lIns="0" tIns="0" rIns="0" bIns="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200" b="0">
                <a:solidFill>
                  <a:srgbClr val="FFFFFF"/>
                </a:solidFill>
                <a:latin typeface="Arial" panose="020B0604020202020204" pitchFamily="34" charset="0"/>
                <a:ea typeface="微软雅黑" panose="020B0503020204020204" pitchFamily="34" charset="-122"/>
                <a:cs typeface="+mn-ea"/>
                <a:sym typeface="Helvetica Neue Medium"/>
              </a:defRPr>
            </a:pPr>
            <a:endParaRPr kumimoji="0" sz="1175" b="0" i="0" u="none" strike="noStrike" kern="1200" cap="none" spc="0" normalizeH="0" baseline="0" noProof="0">
              <a:ln>
                <a:noFill/>
              </a:ln>
              <a:solidFill>
                <a:srgbClr val="222222">
                  <a:lumMod val="90000"/>
                  <a:lumOff val="1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944" name="Фигура"/>
          <p:cNvSpPr/>
          <p:nvPr>
            <p:custDataLst>
              <p:tags r:id="rId8"/>
            </p:custDataLst>
          </p:nvPr>
        </p:nvSpPr>
        <p:spPr>
          <a:xfrm flipV="1">
            <a:off x="2888597" y="2125137"/>
            <a:ext cx="1423444" cy="1167463"/>
          </a:xfrm>
          <a:custGeom>
            <a:avLst/>
            <a:gdLst/>
            <a:ahLst/>
            <a:cxnLst>
              <a:cxn ang="0">
                <a:pos x="wd2" y="hd2"/>
              </a:cxn>
              <a:cxn ang="5400000">
                <a:pos x="wd2" y="hd2"/>
              </a:cxn>
              <a:cxn ang="10800000">
                <a:pos x="wd2" y="hd2"/>
              </a:cxn>
              <a:cxn ang="16200000">
                <a:pos x="wd2" y="hd2"/>
              </a:cxn>
            </a:cxnLst>
            <a:rect l="0" t="0" r="r" b="b"/>
            <a:pathLst>
              <a:path w="21564" h="21560" extrusionOk="0">
                <a:moveTo>
                  <a:pt x="8863" y="0"/>
                </a:moveTo>
                <a:cubicBezTo>
                  <a:pt x="6596" y="0"/>
                  <a:pt x="4331" y="1054"/>
                  <a:pt x="2601" y="3162"/>
                </a:cubicBezTo>
                <a:cubicBezTo>
                  <a:pt x="868" y="5275"/>
                  <a:pt x="3" y="8045"/>
                  <a:pt x="7" y="10814"/>
                </a:cubicBezTo>
                <a:cubicBezTo>
                  <a:pt x="-34" y="11071"/>
                  <a:pt x="108" y="11320"/>
                  <a:pt x="320" y="11364"/>
                </a:cubicBezTo>
                <a:cubicBezTo>
                  <a:pt x="586" y="11418"/>
                  <a:pt x="818" y="11140"/>
                  <a:pt x="780" y="10814"/>
                </a:cubicBezTo>
                <a:cubicBezTo>
                  <a:pt x="776" y="8287"/>
                  <a:pt x="1566" y="5758"/>
                  <a:pt x="3148" y="3829"/>
                </a:cubicBezTo>
                <a:cubicBezTo>
                  <a:pt x="4727" y="1905"/>
                  <a:pt x="6794" y="942"/>
                  <a:pt x="8863" y="942"/>
                </a:cubicBezTo>
                <a:cubicBezTo>
                  <a:pt x="10932" y="942"/>
                  <a:pt x="12999" y="1905"/>
                  <a:pt x="14578" y="3829"/>
                </a:cubicBezTo>
                <a:cubicBezTo>
                  <a:pt x="16160" y="5758"/>
                  <a:pt x="16950" y="8287"/>
                  <a:pt x="16946" y="10814"/>
                </a:cubicBezTo>
                <a:cubicBezTo>
                  <a:pt x="16911" y="11075"/>
                  <a:pt x="17062" y="11320"/>
                  <a:pt x="17277" y="11353"/>
                </a:cubicBezTo>
                <a:cubicBezTo>
                  <a:pt x="17290" y="11355"/>
                  <a:pt x="17301" y="11349"/>
                  <a:pt x="17313" y="11349"/>
                </a:cubicBezTo>
                <a:lnTo>
                  <a:pt x="17313" y="11356"/>
                </a:lnTo>
                <a:lnTo>
                  <a:pt x="20220" y="11356"/>
                </a:lnTo>
                <a:lnTo>
                  <a:pt x="19252" y="12536"/>
                </a:lnTo>
                <a:cubicBezTo>
                  <a:pt x="19099" y="12723"/>
                  <a:pt x="19099" y="13028"/>
                  <a:pt x="19252" y="13214"/>
                </a:cubicBezTo>
                <a:cubicBezTo>
                  <a:pt x="19405" y="13401"/>
                  <a:pt x="19655" y="13401"/>
                  <a:pt x="19808" y="13214"/>
                </a:cubicBezTo>
                <a:lnTo>
                  <a:pt x="21449" y="11210"/>
                </a:lnTo>
                <a:cubicBezTo>
                  <a:pt x="21527" y="11115"/>
                  <a:pt x="21565" y="10990"/>
                  <a:pt x="21564" y="10865"/>
                </a:cubicBezTo>
                <a:cubicBezTo>
                  <a:pt x="21566" y="10740"/>
                  <a:pt x="21528" y="10610"/>
                  <a:pt x="21449" y="10514"/>
                </a:cubicBezTo>
                <a:lnTo>
                  <a:pt x="19808" y="8513"/>
                </a:lnTo>
                <a:cubicBezTo>
                  <a:pt x="19732" y="8419"/>
                  <a:pt x="19632" y="8373"/>
                  <a:pt x="19532" y="8373"/>
                </a:cubicBezTo>
                <a:cubicBezTo>
                  <a:pt x="19431" y="8373"/>
                  <a:pt x="19329" y="8419"/>
                  <a:pt x="19252" y="8513"/>
                </a:cubicBezTo>
                <a:cubicBezTo>
                  <a:pt x="19099" y="8699"/>
                  <a:pt x="19099" y="9001"/>
                  <a:pt x="19252" y="9187"/>
                </a:cubicBezTo>
                <a:lnTo>
                  <a:pt x="20244" y="10396"/>
                </a:lnTo>
                <a:lnTo>
                  <a:pt x="17704" y="10396"/>
                </a:lnTo>
                <a:cubicBezTo>
                  <a:pt x="17624" y="7769"/>
                  <a:pt x="16771" y="5169"/>
                  <a:pt x="15125" y="3162"/>
                </a:cubicBezTo>
                <a:cubicBezTo>
                  <a:pt x="13395" y="1054"/>
                  <a:pt x="11130" y="0"/>
                  <a:pt x="8863" y="0"/>
                </a:cubicBezTo>
                <a:close/>
                <a:moveTo>
                  <a:pt x="590" y="12199"/>
                </a:moveTo>
                <a:cubicBezTo>
                  <a:pt x="532" y="12191"/>
                  <a:pt x="470" y="12198"/>
                  <a:pt x="410" y="12225"/>
                </a:cubicBezTo>
                <a:cubicBezTo>
                  <a:pt x="220" y="12309"/>
                  <a:pt x="117" y="12561"/>
                  <a:pt x="178" y="12797"/>
                </a:cubicBezTo>
                <a:cubicBezTo>
                  <a:pt x="234" y="13160"/>
                  <a:pt x="306" y="13519"/>
                  <a:pt x="392" y="13874"/>
                </a:cubicBezTo>
                <a:cubicBezTo>
                  <a:pt x="478" y="14229"/>
                  <a:pt x="576" y="14580"/>
                  <a:pt x="693" y="14926"/>
                </a:cubicBezTo>
                <a:cubicBezTo>
                  <a:pt x="753" y="15129"/>
                  <a:pt x="923" y="15251"/>
                  <a:pt x="1098" y="15219"/>
                </a:cubicBezTo>
                <a:cubicBezTo>
                  <a:pt x="1348" y="15173"/>
                  <a:pt x="1499" y="14858"/>
                  <a:pt x="1408" y="14570"/>
                </a:cubicBezTo>
                <a:cubicBezTo>
                  <a:pt x="1301" y="14255"/>
                  <a:pt x="1210" y="13934"/>
                  <a:pt x="1131" y="13610"/>
                </a:cubicBezTo>
                <a:cubicBezTo>
                  <a:pt x="1053" y="13287"/>
                  <a:pt x="987" y="12960"/>
                  <a:pt x="936" y="12628"/>
                </a:cubicBezTo>
                <a:cubicBezTo>
                  <a:pt x="917" y="12394"/>
                  <a:pt x="767" y="12225"/>
                  <a:pt x="590" y="12199"/>
                </a:cubicBezTo>
                <a:close/>
                <a:moveTo>
                  <a:pt x="17121" y="12269"/>
                </a:moveTo>
                <a:cubicBezTo>
                  <a:pt x="16967" y="12292"/>
                  <a:pt x="16833" y="12424"/>
                  <a:pt x="16790" y="12617"/>
                </a:cubicBezTo>
                <a:cubicBezTo>
                  <a:pt x="16740" y="12945"/>
                  <a:pt x="16678" y="13271"/>
                  <a:pt x="16601" y="13592"/>
                </a:cubicBezTo>
                <a:cubicBezTo>
                  <a:pt x="16523" y="13914"/>
                  <a:pt x="16431" y="14230"/>
                  <a:pt x="16327" y="14541"/>
                </a:cubicBezTo>
                <a:cubicBezTo>
                  <a:pt x="16288" y="14720"/>
                  <a:pt x="16342" y="14911"/>
                  <a:pt x="16462" y="15025"/>
                </a:cubicBezTo>
                <a:cubicBezTo>
                  <a:pt x="16649" y="15201"/>
                  <a:pt x="16919" y="15143"/>
                  <a:pt x="17046" y="14900"/>
                </a:cubicBezTo>
                <a:cubicBezTo>
                  <a:pt x="17160" y="14557"/>
                  <a:pt x="17259" y="14210"/>
                  <a:pt x="17343" y="13856"/>
                </a:cubicBezTo>
                <a:cubicBezTo>
                  <a:pt x="17427" y="13503"/>
                  <a:pt x="17496" y="13146"/>
                  <a:pt x="17551" y="12786"/>
                </a:cubicBezTo>
                <a:cubicBezTo>
                  <a:pt x="17572" y="12559"/>
                  <a:pt x="17457" y="12347"/>
                  <a:pt x="17277" y="12284"/>
                </a:cubicBezTo>
                <a:cubicBezTo>
                  <a:pt x="17224" y="12265"/>
                  <a:pt x="17172" y="12261"/>
                  <a:pt x="17121" y="12269"/>
                </a:cubicBezTo>
                <a:close/>
                <a:moveTo>
                  <a:pt x="16213" y="15501"/>
                </a:moveTo>
                <a:cubicBezTo>
                  <a:pt x="16054" y="15485"/>
                  <a:pt x="15895" y="15590"/>
                  <a:pt x="15825" y="15779"/>
                </a:cubicBezTo>
                <a:cubicBezTo>
                  <a:pt x="15703" y="16033"/>
                  <a:pt x="15571" y="16281"/>
                  <a:pt x="15428" y="16523"/>
                </a:cubicBezTo>
                <a:cubicBezTo>
                  <a:pt x="15286" y="16765"/>
                  <a:pt x="15134" y="17001"/>
                  <a:pt x="14971" y="17231"/>
                </a:cubicBezTo>
                <a:cubicBezTo>
                  <a:pt x="14798" y="17435"/>
                  <a:pt x="14815" y="17780"/>
                  <a:pt x="15007" y="17956"/>
                </a:cubicBezTo>
                <a:cubicBezTo>
                  <a:pt x="15183" y="18117"/>
                  <a:pt x="15433" y="18067"/>
                  <a:pt x="15558" y="17846"/>
                </a:cubicBezTo>
                <a:cubicBezTo>
                  <a:pt x="15736" y="17595"/>
                  <a:pt x="15903" y="17338"/>
                  <a:pt x="16060" y="17073"/>
                </a:cubicBezTo>
                <a:cubicBezTo>
                  <a:pt x="16216" y="16808"/>
                  <a:pt x="16362" y="16534"/>
                  <a:pt x="16495" y="16256"/>
                </a:cubicBezTo>
                <a:cubicBezTo>
                  <a:pt x="16634" y="16023"/>
                  <a:pt x="16576" y="15698"/>
                  <a:pt x="16369" y="15560"/>
                </a:cubicBezTo>
                <a:cubicBezTo>
                  <a:pt x="16319" y="15526"/>
                  <a:pt x="16266" y="15506"/>
                  <a:pt x="16213" y="15501"/>
                </a:cubicBezTo>
                <a:close/>
                <a:moveTo>
                  <a:pt x="1474" y="15541"/>
                </a:moveTo>
                <a:cubicBezTo>
                  <a:pt x="1416" y="15556"/>
                  <a:pt x="1359" y="15588"/>
                  <a:pt x="1309" y="15637"/>
                </a:cubicBezTo>
                <a:cubicBezTo>
                  <a:pt x="1143" y="15797"/>
                  <a:pt x="1116" y="16091"/>
                  <a:pt x="1249" y="16293"/>
                </a:cubicBezTo>
                <a:cubicBezTo>
                  <a:pt x="1380" y="16563"/>
                  <a:pt x="1521" y="16827"/>
                  <a:pt x="1672" y="17084"/>
                </a:cubicBezTo>
                <a:cubicBezTo>
                  <a:pt x="1824" y="17341"/>
                  <a:pt x="1987" y="17591"/>
                  <a:pt x="2159" y="17835"/>
                </a:cubicBezTo>
                <a:cubicBezTo>
                  <a:pt x="2320" y="18038"/>
                  <a:pt x="2589" y="18031"/>
                  <a:pt x="2740" y="17817"/>
                </a:cubicBezTo>
                <a:cubicBezTo>
                  <a:pt x="2860" y="17646"/>
                  <a:pt x="2861" y="17393"/>
                  <a:pt x="2743" y="17220"/>
                </a:cubicBezTo>
                <a:cubicBezTo>
                  <a:pt x="2585" y="16997"/>
                  <a:pt x="2438" y="16769"/>
                  <a:pt x="2301" y="16534"/>
                </a:cubicBezTo>
                <a:cubicBezTo>
                  <a:pt x="2163" y="16300"/>
                  <a:pt x="2035" y="16058"/>
                  <a:pt x="1916" y="15812"/>
                </a:cubicBezTo>
                <a:cubicBezTo>
                  <a:pt x="1835" y="15599"/>
                  <a:pt x="1648" y="15497"/>
                  <a:pt x="1474" y="15541"/>
                </a:cubicBezTo>
                <a:close/>
                <a:moveTo>
                  <a:pt x="3296" y="18191"/>
                </a:moveTo>
                <a:cubicBezTo>
                  <a:pt x="3169" y="18222"/>
                  <a:pt x="3054" y="18325"/>
                  <a:pt x="3001" y="18491"/>
                </a:cubicBezTo>
                <a:cubicBezTo>
                  <a:pt x="2934" y="18701"/>
                  <a:pt x="3004" y="18940"/>
                  <a:pt x="3167" y="19048"/>
                </a:cubicBezTo>
                <a:cubicBezTo>
                  <a:pt x="3429" y="19318"/>
                  <a:pt x="3701" y="19568"/>
                  <a:pt x="3981" y="19796"/>
                </a:cubicBezTo>
                <a:cubicBezTo>
                  <a:pt x="4261" y="20023"/>
                  <a:pt x="4548" y="20228"/>
                  <a:pt x="4844" y="20411"/>
                </a:cubicBezTo>
                <a:cubicBezTo>
                  <a:pt x="5045" y="20564"/>
                  <a:pt x="5313" y="20464"/>
                  <a:pt x="5409" y="20199"/>
                </a:cubicBezTo>
                <a:cubicBezTo>
                  <a:pt x="5498" y="19954"/>
                  <a:pt x="5398" y="19668"/>
                  <a:pt x="5193" y="19572"/>
                </a:cubicBezTo>
                <a:cubicBezTo>
                  <a:pt x="4923" y="19405"/>
                  <a:pt x="4660" y="19219"/>
                  <a:pt x="4405" y="19012"/>
                </a:cubicBezTo>
                <a:cubicBezTo>
                  <a:pt x="4150" y="18804"/>
                  <a:pt x="3902" y="18576"/>
                  <a:pt x="3663" y="18330"/>
                </a:cubicBezTo>
                <a:cubicBezTo>
                  <a:pt x="3561" y="18201"/>
                  <a:pt x="3423" y="18160"/>
                  <a:pt x="3296" y="18191"/>
                </a:cubicBezTo>
                <a:close/>
                <a:moveTo>
                  <a:pt x="14373" y="18253"/>
                </a:moveTo>
                <a:cubicBezTo>
                  <a:pt x="14265" y="18225"/>
                  <a:pt x="14147" y="18254"/>
                  <a:pt x="14051" y="18345"/>
                </a:cubicBezTo>
                <a:cubicBezTo>
                  <a:pt x="13803" y="18599"/>
                  <a:pt x="13546" y="18833"/>
                  <a:pt x="13279" y="19045"/>
                </a:cubicBezTo>
                <a:cubicBezTo>
                  <a:pt x="13012" y="19256"/>
                  <a:pt x="12736" y="19446"/>
                  <a:pt x="12455" y="19616"/>
                </a:cubicBezTo>
                <a:cubicBezTo>
                  <a:pt x="12254" y="19709"/>
                  <a:pt x="12155" y="19985"/>
                  <a:pt x="12236" y="20228"/>
                </a:cubicBezTo>
                <a:cubicBezTo>
                  <a:pt x="12327" y="20504"/>
                  <a:pt x="12600" y="20612"/>
                  <a:pt x="12807" y="20455"/>
                </a:cubicBezTo>
                <a:cubicBezTo>
                  <a:pt x="13114" y="20269"/>
                  <a:pt x="13415" y="20061"/>
                  <a:pt x="13706" y="19829"/>
                </a:cubicBezTo>
                <a:cubicBezTo>
                  <a:pt x="13996" y="19597"/>
                  <a:pt x="14276" y="19341"/>
                  <a:pt x="14547" y="19063"/>
                </a:cubicBezTo>
                <a:cubicBezTo>
                  <a:pt x="14685" y="18924"/>
                  <a:pt x="14723" y="18686"/>
                  <a:pt x="14638" y="18495"/>
                </a:cubicBezTo>
                <a:cubicBezTo>
                  <a:pt x="14580" y="18365"/>
                  <a:pt x="14481" y="18281"/>
                  <a:pt x="14373" y="18253"/>
                </a:cubicBezTo>
                <a:close/>
                <a:moveTo>
                  <a:pt x="6272" y="20166"/>
                </a:moveTo>
                <a:cubicBezTo>
                  <a:pt x="6117" y="20186"/>
                  <a:pt x="5979" y="20316"/>
                  <a:pt x="5935" y="20510"/>
                </a:cubicBezTo>
                <a:cubicBezTo>
                  <a:pt x="5880" y="20756"/>
                  <a:pt x="5996" y="21012"/>
                  <a:pt x="6197" y="21086"/>
                </a:cubicBezTo>
                <a:cubicBezTo>
                  <a:pt x="6522" y="21210"/>
                  <a:pt x="6854" y="21312"/>
                  <a:pt x="7189" y="21390"/>
                </a:cubicBezTo>
                <a:cubicBezTo>
                  <a:pt x="7522" y="21467"/>
                  <a:pt x="7857" y="21521"/>
                  <a:pt x="8196" y="21551"/>
                </a:cubicBezTo>
                <a:cubicBezTo>
                  <a:pt x="8371" y="21550"/>
                  <a:pt x="8523" y="21400"/>
                  <a:pt x="8562" y="21192"/>
                </a:cubicBezTo>
                <a:cubicBezTo>
                  <a:pt x="8613" y="20926"/>
                  <a:pt x="8473" y="20664"/>
                  <a:pt x="8253" y="20613"/>
                </a:cubicBezTo>
                <a:cubicBezTo>
                  <a:pt x="7944" y="20585"/>
                  <a:pt x="7637" y="20534"/>
                  <a:pt x="7333" y="20463"/>
                </a:cubicBezTo>
                <a:cubicBezTo>
                  <a:pt x="7029" y="20391"/>
                  <a:pt x="6726" y="20299"/>
                  <a:pt x="6428" y="20184"/>
                </a:cubicBezTo>
                <a:cubicBezTo>
                  <a:pt x="6375" y="20164"/>
                  <a:pt x="6323" y="20159"/>
                  <a:pt x="6272" y="20166"/>
                </a:cubicBezTo>
                <a:close/>
                <a:moveTo>
                  <a:pt x="11388" y="20195"/>
                </a:moveTo>
                <a:cubicBezTo>
                  <a:pt x="11330" y="20188"/>
                  <a:pt x="11270" y="20194"/>
                  <a:pt x="11211" y="20221"/>
                </a:cubicBezTo>
                <a:cubicBezTo>
                  <a:pt x="10921" y="20328"/>
                  <a:pt x="10629" y="20412"/>
                  <a:pt x="10333" y="20477"/>
                </a:cubicBezTo>
                <a:cubicBezTo>
                  <a:pt x="10038" y="20543"/>
                  <a:pt x="9740" y="20588"/>
                  <a:pt x="9440" y="20613"/>
                </a:cubicBezTo>
                <a:cubicBezTo>
                  <a:pt x="9241" y="20600"/>
                  <a:pt x="9067" y="20779"/>
                  <a:pt x="9043" y="21020"/>
                </a:cubicBezTo>
                <a:cubicBezTo>
                  <a:pt x="9012" y="21336"/>
                  <a:pt x="9236" y="21600"/>
                  <a:pt x="9494" y="21555"/>
                </a:cubicBezTo>
                <a:cubicBezTo>
                  <a:pt x="9824" y="21527"/>
                  <a:pt x="10152" y="21477"/>
                  <a:pt x="10477" y="21405"/>
                </a:cubicBezTo>
                <a:cubicBezTo>
                  <a:pt x="10803" y="21332"/>
                  <a:pt x="11124" y="21240"/>
                  <a:pt x="11442" y="21122"/>
                </a:cubicBezTo>
                <a:cubicBezTo>
                  <a:pt x="11637" y="21071"/>
                  <a:pt x="11768" y="20846"/>
                  <a:pt x="11740" y="20606"/>
                </a:cubicBezTo>
                <a:cubicBezTo>
                  <a:pt x="11713" y="20378"/>
                  <a:pt x="11561" y="20217"/>
                  <a:pt x="11388" y="20195"/>
                </a:cubicBezTo>
                <a:close/>
              </a:path>
            </a:pathLst>
          </a:custGeom>
          <a:solidFill>
            <a:srgbClr val="009587"/>
          </a:solidFill>
          <a:ln w="12700" cap="flat">
            <a:noFill/>
            <a:miter lim="400000"/>
          </a:ln>
          <a:effectLst/>
        </p:spPr>
        <p:txBody>
          <a:bodyPr wrap="square" lIns="0" tIns="0" rIns="0" bIns="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200" b="0">
                <a:solidFill>
                  <a:srgbClr val="FFFFFF"/>
                </a:solidFill>
                <a:latin typeface="Arial" panose="020B0604020202020204" pitchFamily="34" charset="0"/>
                <a:ea typeface="微软雅黑" panose="020B0503020204020204" pitchFamily="34" charset="-122"/>
                <a:cs typeface="+mn-ea"/>
                <a:sym typeface="Helvetica Neue Medium"/>
              </a:defRPr>
            </a:pPr>
            <a:endParaRPr kumimoji="0" sz="1175" b="0" i="0" u="none" strike="noStrike" kern="1200" cap="none" spc="0" normalizeH="0" baseline="0" noProof="0">
              <a:ln>
                <a:noFill/>
              </a:ln>
              <a:solidFill>
                <a:srgbClr val="222222">
                  <a:lumMod val="90000"/>
                  <a:lumOff val="1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954" name="Text Box 3"/>
          <p:cNvSpPr txBox="1"/>
          <p:nvPr>
            <p:custDataLst>
              <p:tags r:id="rId9"/>
            </p:custDataLst>
          </p:nvPr>
        </p:nvSpPr>
        <p:spPr>
          <a:xfrm>
            <a:off x="3063968" y="2351682"/>
            <a:ext cx="812683" cy="716130"/>
          </a:xfrm>
          <a:prstGeom prst="rect">
            <a:avLst/>
          </a:prstGeom>
          <a:noFill/>
          <a:ln w="12700" cap="flat">
            <a:noFill/>
            <a:miter lim="400000"/>
          </a:ln>
          <a:effectLst/>
        </p:spPr>
        <p:txBody>
          <a:bodyPr wrap="square" lIns="66141" tIns="34393" rIns="66141" bIns="34393" numCol="1" anchor="ctr">
            <a:normAutofit/>
          </a:bodyPr>
          <a:lstStyle>
            <a:defPPr>
              <a:defRPr lang="en-US"/>
            </a:defPPr>
            <a:lvl1pPr algn="ctr">
              <a:lnSpc>
                <a:spcPct val="100000"/>
              </a:lnSpc>
              <a:defRPr sz="1600" b="0">
                <a:cs typeface="Impact" panose="020B0806030902050204"/>
              </a:defRPr>
            </a:lvl1pPr>
          </a:lstStyle>
          <a:p>
            <a:pPr lvl="0" defTabSz="457200">
              <a:lnSpc>
                <a:spcPct val="120000"/>
              </a:lnSpc>
              <a:defRPr/>
            </a:pPr>
            <a:r>
              <a:rPr lang="zh-CN" altLang="en-US" sz="1470" spc="300">
                <a:solidFill>
                  <a:srgbClr val="222222">
                    <a:lumMod val="90000"/>
                    <a:lumOff val="10000"/>
                  </a:srgb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非税收入</a:t>
            </a:r>
          </a:p>
        </p:txBody>
      </p:sp>
      <p:sp>
        <p:nvSpPr>
          <p:cNvPr id="69" name="Линия"/>
          <p:cNvSpPr/>
          <p:nvPr>
            <p:custDataLst>
              <p:tags r:id="rId10"/>
            </p:custDataLst>
          </p:nvPr>
        </p:nvSpPr>
        <p:spPr>
          <a:xfrm>
            <a:off x="3470311" y="1848394"/>
            <a:ext cx="1" cy="430130"/>
          </a:xfrm>
          <a:prstGeom prst="line">
            <a:avLst/>
          </a:prstGeom>
          <a:noFill/>
          <a:ln w="25400" cap="flat">
            <a:solidFill>
              <a:srgbClr val="FFFFFF">
                <a:lumMod val="85000"/>
              </a:srgbClr>
            </a:solidFill>
            <a:prstDash val="solid"/>
            <a:miter lim="400000"/>
            <a:headEnd type="oval"/>
            <a:tailEnd w="med" len="med"/>
          </a:ln>
          <a:effectLst/>
        </p:spPr>
        <p:txBody>
          <a:bodyPr wrap="square" lIns="0" tIns="0" rIns="0" bIns="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200" b="0">
                <a:solidFill>
                  <a:srgbClr val="FFFFFF"/>
                </a:solidFill>
                <a:latin typeface="Arial" panose="020B0604020202020204" pitchFamily="34" charset="0"/>
                <a:ea typeface="微软雅黑" panose="020B0503020204020204" pitchFamily="34" charset="-122"/>
                <a:cs typeface="+mn-ea"/>
                <a:sym typeface="Helvetica Neue Medium"/>
              </a:defRPr>
            </a:pPr>
            <a:endParaRPr kumimoji="0" sz="1175" b="0" i="0" u="none" strike="noStrike" kern="1200" cap="none" spc="0" normalizeH="0" baseline="0" noProof="0">
              <a:ln>
                <a:noFill/>
              </a:ln>
              <a:solidFill>
                <a:srgbClr val="222222">
                  <a:lumMod val="90000"/>
                  <a:lumOff val="1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78" name="矩形 77"/>
          <p:cNvSpPr/>
          <p:nvPr>
            <p:custDataLst>
              <p:tags r:id="rId11"/>
            </p:custDataLst>
          </p:nvPr>
        </p:nvSpPr>
        <p:spPr>
          <a:xfrm>
            <a:off x="2244007" y="1256030"/>
            <a:ext cx="2473538" cy="550775"/>
          </a:xfrm>
          <a:prstGeom prst="rect">
            <a:avLst/>
          </a:prstGeom>
        </p:spPr>
        <p:txBody>
          <a:bodyPr wrap="square" bIns="0" anchor="b"/>
          <a:lstStyle/>
          <a:p>
            <a:pPr lvl="0" algn="ctr" defTabSz="457200">
              <a:lnSpc>
                <a:spcPct val="130000"/>
              </a:lnSpc>
              <a:defRPr/>
            </a:pPr>
            <a:r>
              <a:rPr lang="zh-CN" altLang="en-US" sz="1010" kern="100" spc="150" dirty="0">
                <a:solidFill>
                  <a:srgbClr val="222222">
                    <a:lumMod val="90000"/>
                    <a:lumOff val="10000"/>
                  </a:srgb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主要包括专项收入、行政事业性收费收入、罚没收入、国有资本经营收入、国有资源（资产）有偿使用收入等。</a:t>
            </a:r>
          </a:p>
        </p:txBody>
      </p:sp>
      <p:sp>
        <p:nvSpPr>
          <p:cNvPr id="945" name="Кружок"/>
          <p:cNvSpPr/>
          <p:nvPr>
            <p:custDataLst>
              <p:tags r:id="rId12"/>
            </p:custDataLst>
          </p:nvPr>
        </p:nvSpPr>
        <p:spPr>
          <a:xfrm>
            <a:off x="5061960" y="2233721"/>
            <a:ext cx="952053" cy="952054"/>
          </a:xfrm>
          <a:prstGeom prst="ellipse">
            <a:avLst/>
          </a:prstGeom>
          <a:solidFill>
            <a:srgbClr val="FFFFFF">
              <a:lumMod val="85000"/>
            </a:srgbClr>
          </a:solidFill>
          <a:ln w="12700" cap="flat">
            <a:noFill/>
            <a:miter lim="400000"/>
          </a:ln>
          <a:effectLst/>
        </p:spPr>
        <p:txBody>
          <a:bodyPr wrap="square" lIns="0" tIns="0" rIns="0" bIns="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200" b="0">
                <a:solidFill>
                  <a:srgbClr val="FFFFFF"/>
                </a:solidFill>
                <a:latin typeface="Arial" panose="020B0604020202020204" pitchFamily="34" charset="0"/>
                <a:ea typeface="微软雅黑" panose="020B0503020204020204" pitchFamily="34" charset="-122"/>
                <a:cs typeface="+mn-ea"/>
                <a:sym typeface="Helvetica Neue Medium"/>
              </a:defRPr>
            </a:pPr>
            <a:endParaRPr kumimoji="0" sz="1175" b="0" i="0" u="none" strike="noStrike" kern="1200" cap="none" spc="0" normalizeH="0" baseline="0" noProof="0">
              <a:ln>
                <a:noFill/>
              </a:ln>
              <a:solidFill>
                <a:srgbClr val="222222">
                  <a:lumMod val="90000"/>
                  <a:lumOff val="1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946" name="Фигура"/>
          <p:cNvSpPr/>
          <p:nvPr>
            <p:custDataLst>
              <p:tags r:id="rId13"/>
            </p:custDataLst>
          </p:nvPr>
        </p:nvSpPr>
        <p:spPr>
          <a:xfrm>
            <a:off x="4952823" y="2125137"/>
            <a:ext cx="1423444" cy="1167463"/>
          </a:xfrm>
          <a:custGeom>
            <a:avLst/>
            <a:gdLst/>
            <a:ahLst/>
            <a:cxnLst>
              <a:cxn ang="0">
                <a:pos x="wd2" y="hd2"/>
              </a:cxn>
              <a:cxn ang="5400000">
                <a:pos x="wd2" y="hd2"/>
              </a:cxn>
              <a:cxn ang="10800000">
                <a:pos x="wd2" y="hd2"/>
              </a:cxn>
              <a:cxn ang="16200000">
                <a:pos x="wd2" y="hd2"/>
              </a:cxn>
            </a:cxnLst>
            <a:rect l="0" t="0" r="r" b="b"/>
            <a:pathLst>
              <a:path w="21564" h="21560" extrusionOk="0">
                <a:moveTo>
                  <a:pt x="8863" y="0"/>
                </a:moveTo>
                <a:cubicBezTo>
                  <a:pt x="6596" y="0"/>
                  <a:pt x="4331" y="1054"/>
                  <a:pt x="2601" y="3162"/>
                </a:cubicBezTo>
                <a:cubicBezTo>
                  <a:pt x="868" y="5275"/>
                  <a:pt x="3" y="8045"/>
                  <a:pt x="7" y="10814"/>
                </a:cubicBezTo>
                <a:cubicBezTo>
                  <a:pt x="-34" y="11071"/>
                  <a:pt x="108" y="11320"/>
                  <a:pt x="320" y="11364"/>
                </a:cubicBezTo>
                <a:cubicBezTo>
                  <a:pt x="586" y="11418"/>
                  <a:pt x="818" y="11140"/>
                  <a:pt x="780" y="10814"/>
                </a:cubicBezTo>
                <a:cubicBezTo>
                  <a:pt x="776" y="8287"/>
                  <a:pt x="1566" y="5758"/>
                  <a:pt x="3148" y="3829"/>
                </a:cubicBezTo>
                <a:cubicBezTo>
                  <a:pt x="4727" y="1905"/>
                  <a:pt x="6794" y="942"/>
                  <a:pt x="8863" y="942"/>
                </a:cubicBezTo>
                <a:cubicBezTo>
                  <a:pt x="10932" y="942"/>
                  <a:pt x="12999" y="1905"/>
                  <a:pt x="14578" y="3829"/>
                </a:cubicBezTo>
                <a:cubicBezTo>
                  <a:pt x="16160" y="5758"/>
                  <a:pt x="16950" y="8287"/>
                  <a:pt x="16946" y="10814"/>
                </a:cubicBezTo>
                <a:cubicBezTo>
                  <a:pt x="16911" y="11075"/>
                  <a:pt x="17062" y="11320"/>
                  <a:pt x="17277" y="11353"/>
                </a:cubicBezTo>
                <a:cubicBezTo>
                  <a:pt x="17290" y="11355"/>
                  <a:pt x="17301" y="11349"/>
                  <a:pt x="17313" y="11349"/>
                </a:cubicBezTo>
                <a:lnTo>
                  <a:pt x="17313" y="11356"/>
                </a:lnTo>
                <a:lnTo>
                  <a:pt x="20220" y="11356"/>
                </a:lnTo>
                <a:lnTo>
                  <a:pt x="19252" y="12536"/>
                </a:lnTo>
                <a:cubicBezTo>
                  <a:pt x="19099" y="12723"/>
                  <a:pt x="19099" y="13028"/>
                  <a:pt x="19252" y="13214"/>
                </a:cubicBezTo>
                <a:cubicBezTo>
                  <a:pt x="19405" y="13401"/>
                  <a:pt x="19655" y="13401"/>
                  <a:pt x="19808" y="13214"/>
                </a:cubicBezTo>
                <a:lnTo>
                  <a:pt x="21449" y="11210"/>
                </a:lnTo>
                <a:cubicBezTo>
                  <a:pt x="21527" y="11115"/>
                  <a:pt x="21565" y="10990"/>
                  <a:pt x="21564" y="10865"/>
                </a:cubicBezTo>
                <a:cubicBezTo>
                  <a:pt x="21566" y="10740"/>
                  <a:pt x="21528" y="10610"/>
                  <a:pt x="21449" y="10514"/>
                </a:cubicBezTo>
                <a:lnTo>
                  <a:pt x="19808" y="8513"/>
                </a:lnTo>
                <a:cubicBezTo>
                  <a:pt x="19732" y="8419"/>
                  <a:pt x="19632" y="8373"/>
                  <a:pt x="19532" y="8373"/>
                </a:cubicBezTo>
                <a:cubicBezTo>
                  <a:pt x="19431" y="8373"/>
                  <a:pt x="19329" y="8419"/>
                  <a:pt x="19252" y="8513"/>
                </a:cubicBezTo>
                <a:cubicBezTo>
                  <a:pt x="19099" y="8699"/>
                  <a:pt x="19099" y="9001"/>
                  <a:pt x="19252" y="9187"/>
                </a:cubicBezTo>
                <a:lnTo>
                  <a:pt x="20244" y="10396"/>
                </a:lnTo>
                <a:lnTo>
                  <a:pt x="17704" y="10396"/>
                </a:lnTo>
                <a:cubicBezTo>
                  <a:pt x="17624" y="7769"/>
                  <a:pt x="16771" y="5169"/>
                  <a:pt x="15125" y="3162"/>
                </a:cubicBezTo>
                <a:cubicBezTo>
                  <a:pt x="13395" y="1054"/>
                  <a:pt x="11130" y="0"/>
                  <a:pt x="8863" y="0"/>
                </a:cubicBezTo>
                <a:close/>
                <a:moveTo>
                  <a:pt x="590" y="12199"/>
                </a:moveTo>
                <a:cubicBezTo>
                  <a:pt x="532" y="12191"/>
                  <a:pt x="470" y="12198"/>
                  <a:pt x="410" y="12225"/>
                </a:cubicBezTo>
                <a:cubicBezTo>
                  <a:pt x="220" y="12309"/>
                  <a:pt x="117" y="12561"/>
                  <a:pt x="178" y="12797"/>
                </a:cubicBezTo>
                <a:cubicBezTo>
                  <a:pt x="234" y="13160"/>
                  <a:pt x="306" y="13519"/>
                  <a:pt x="392" y="13874"/>
                </a:cubicBezTo>
                <a:cubicBezTo>
                  <a:pt x="478" y="14229"/>
                  <a:pt x="576" y="14580"/>
                  <a:pt x="693" y="14926"/>
                </a:cubicBezTo>
                <a:cubicBezTo>
                  <a:pt x="753" y="15129"/>
                  <a:pt x="923" y="15251"/>
                  <a:pt x="1098" y="15219"/>
                </a:cubicBezTo>
                <a:cubicBezTo>
                  <a:pt x="1348" y="15173"/>
                  <a:pt x="1499" y="14858"/>
                  <a:pt x="1408" y="14570"/>
                </a:cubicBezTo>
                <a:cubicBezTo>
                  <a:pt x="1301" y="14255"/>
                  <a:pt x="1210" y="13934"/>
                  <a:pt x="1131" y="13610"/>
                </a:cubicBezTo>
                <a:cubicBezTo>
                  <a:pt x="1053" y="13287"/>
                  <a:pt x="987" y="12960"/>
                  <a:pt x="936" y="12628"/>
                </a:cubicBezTo>
                <a:cubicBezTo>
                  <a:pt x="917" y="12394"/>
                  <a:pt x="767" y="12225"/>
                  <a:pt x="590" y="12199"/>
                </a:cubicBezTo>
                <a:close/>
                <a:moveTo>
                  <a:pt x="17121" y="12269"/>
                </a:moveTo>
                <a:cubicBezTo>
                  <a:pt x="16967" y="12292"/>
                  <a:pt x="16833" y="12424"/>
                  <a:pt x="16790" y="12617"/>
                </a:cubicBezTo>
                <a:cubicBezTo>
                  <a:pt x="16740" y="12945"/>
                  <a:pt x="16678" y="13271"/>
                  <a:pt x="16601" y="13592"/>
                </a:cubicBezTo>
                <a:cubicBezTo>
                  <a:pt x="16523" y="13914"/>
                  <a:pt x="16431" y="14230"/>
                  <a:pt x="16327" y="14541"/>
                </a:cubicBezTo>
                <a:cubicBezTo>
                  <a:pt x="16288" y="14720"/>
                  <a:pt x="16342" y="14911"/>
                  <a:pt x="16462" y="15025"/>
                </a:cubicBezTo>
                <a:cubicBezTo>
                  <a:pt x="16649" y="15201"/>
                  <a:pt x="16919" y="15143"/>
                  <a:pt x="17046" y="14900"/>
                </a:cubicBezTo>
                <a:cubicBezTo>
                  <a:pt x="17160" y="14557"/>
                  <a:pt x="17259" y="14210"/>
                  <a:pt x="17343" y="13856"/>
                </a:cubicBezTo>
                <a:cubicBezTo>
                  <a:pt x="17427" y="13503"/>
                  <a:pt x="17496" y="13146"/>
                  <a:pt x="17551" y="12786"/>
                </a:cubicBezTo>
                <a:cubicBezTo>
                  <a:pt x="17572" y="12559"/>
                  <a:pt x="17457" y="12347"/>
                  <a:pt x="17277" y="12284"/>
                </a:cubicBezTo>
                <a:cubicBezTo>
                  <a:pt x="17224" y="12265"/>
                  <a:pt x="17172" y="12261"/>
                  <a:pt x="17121" y="12269"/>
                </a:cubicBezTo>
                <a:close/>
                <a:moveTo>
                  <a:pt x="16213" y="15501"/>
                </a:moveTo>
                <a:cubicBezTo>
                  <a:pt x="16054" y="15485"/>
                  <a:pt x="15895" y="15590"/>
                  <a:pt x="15825" y="15779"/>
                </a:cubicBezTo>
                <a:cubicBezTo>
                  <a:pt x="15703" y="16033"/>
                  <a:pt x="15571" y="16281"/>
                  <a:pt x="15428" y="16523"/>
                </a:cubicBezTo>
                <a:cubicBezTo>
                  <a:pt x="15286" y="16765"/>
                  <a:pt x="15134" y="17001"/>
                  <a:pt x="14971" y="17231"/>
                </a:cubicBezTo>
                <a:cubicBezTo>
                  <a:pt x="14798" y="17435"/>
                  <a:pt x="14815" y="17780"/>
                  <a:pt x="15007" y="17956"/>
                </a:cubicBezTo>
                <a:cubicBezTo>
                  <a:pt x="15183" y="18117"/>
                  <a:pt x="15433" y="18067"/>
                  <a:pt x="15558" y="17846"/>
                </a:cubicBezTo>
                <a:cubicBezTo>
                  <a:pt x="15736" y="17595"/>
                  <a:pt x="15903" y="17338"/>
                  <a:pt x="16060" y="17073"/>
                </a:cubicBezTo>
                <a:cubicBezTo>
                  <a:pt x="16216" y="16808"/>
                  <a:pt x="16362" y="16534"/>
                  <a:pt x="16495" y="16256"/>
                </a:cubicBezTo>
                <a:cubicBezTo>
                  <a:pt x="16634" y="16023"/>
                  <a:pt x="16576" y="15698"/>
                  <a:pt x="16369" y="15560"/>
                </a:cubicBezTo>
                <a:cubicBezTo>
                  <a:pt x="16319" y="15526"/>
                  <a:pt x="16266" y="15506"/>
                  <a:pt x="16213" y="15501"/>
                </a:cubicBezTo>
                <a:close/>
                <a:moveTo>
                  <a:pt x="1474" y="15541"/>
                </a:moveTo>
                <a:cubicBezTo>
                  <a:pt x="1416" y="15556"/>
                  <a:pt x="1359" y="15588"/>
                  <a:pt x="1309" y="15637"/>
                </a:cubicBezTo>
                <a:cubicBezTo>
                  <a:pt x="1143" y="15797"/>
                  <a:pt x="1116" y="16091"/>
                  <a:pt x="1249" y="16293"/>
                </a:cubicBezTo>
                <a:cubicBezTo>
                  <a:pt x="1380" y="16563"/>
                  <a:pt x="1521" y="16827"/>
                  <a:pt x="1672" y="17084"/>
                </a:cubicBezTo>
                <a:cubicBezTo>
                  <a:pt x="1824" y="17341"/>
                  <a:pt x="1987" y="17591"/>
                  <a:pt x="2159" y="17835"/>
                </a:cubicBezTo>
                <a:cubicBezTo>
                  <a:pt x="2320" y="18038"/>
                  <a:pt x="2589" y="18031"/>
                  <a:pt x="2740" y="17817"/>
                </a:cubicBezTo>
                <a:cubicBezTo>
                  <a:pt x="2860" y="17646"/>
                  <a:pt x="2861" y="17393"/>
                  <a:pt x="2743" y="17220"/>
                </a:cubicBezTo>
                <a:cubicBezTo>
                  <a:pt x="2585" y="16997"/>
                  <a:pt x="2438" y="16769"/>
                  <a:pt x="2301" y="16534"/>
                </a:cubicBezTo>
                <a:cubicBezTo>
                  <a:pt x="2163" y="16300"/>
                  <a:pt x="2035" y="16058"/>
                  <a:pt x="1916" y="15812"/>
                </a:cubicBezTo>
                <a:cubicBezTo>
                  <a:pt x="1835" y="15599"/>
                  <a:pt x="1648" y="15497"/>
                  <a:pt x="1474" y="15541"/>
                </a:cubicBezTo>
                <a:close/>
                <a:moveTo>
                  <a:pt x="3296" y="18191"/>
                </a:moveTo>
                <a:cubicBezTo>
                  <a:pt x="3169" y="18222"/>
                  <a:pt x="3054" y="18325"/>
                  <a:pt x="3001" y="18491"/>
                </a:cubicBezTo>
                <a:cubicBezTo>
                  <a:pt x="2934" y="18701"/>
                  <a:pt x="3004" y="18940"/>
                  <a:pt x="3167" y="19048"/>
                </a:cubicBezTo>
                <a:cubicBezTo>
                  <a:pt x="3429" y="19318"/>
                  <a:pt x="3701" y="19568"/>
                  <a:pt x="3981" y="19796"/>
                </a:cubicBezTo>
                <a:cubicBezTo>
                  <a:pt x="4261" y="20023"/>
                  <a:pt x="4548" y="20228"/>
                  <a:pt x="4844" y="20411"/>
                </a:cubicBezTo>
                <a:cubicBezTo>
                  <a:pt x="5045" y="20564"/>
                  <a:pt x="5313" y="20464"/>
                  <a:pt x="5409" y="20199"/>
                </a:cubicBezTo>
                <a:cubicBezTo>
                  <a:pt x="5498" y="19954"/>
                  <a:pt x="5398" y="19668"/>
                  <a:pt x="5193" y="19572"/>
                </a:cubicBezTo>
                <a:cubicBezTo>
                  <a:pt x="4923" y="19405"/>
                  <a:pt x="4660" y="19219"/>
                  <a:pt x="4405" y="19012"/>
                </a:cubicBezTo>
                <a:cubicBezTo>
                  <a:pt x="4150" y="18804"/>
                  <a:pt x="3902" y="18576"/>
                  <a:pt x="3663" y="18330"/>
                </a:cubicBezTo>
                <a:cubicBezTo>
                  <a:pt x="3561" y="18201"/>
                  <a:pt x="3423" y="18160"/>
                  <a:pt x="3296" y="18191"/>
                </a:cubicBezTo>
                <a:close/>
                <a:moveTo>
                  <a:pt x="14373" y="18253"/>
                </a:moveTo>
                <a:cubicBezTo>
                  <a:pt x="14265" y="18225"/>
                  <a:pt x="14147" y="18254"/>
                  <a:pt x="14051" y="18345"/>
                </a:cubicBezTo>
                <a:cubicBezTo>
                  <a:pt x="13803" y="18599"/>
                  <a:pt x="13546" y="18833"/>
                  <a:pt x="13279" y="19045"/>
                </a:cubicBezTo>
                <a:cubicBezTo>
                  <a:pt x="13012" y="19256"/>
                  <a:pt x="12736" y="19446"/>
                  <a:pt x="12455" y="19616"/>
                </a:cubicBezTo>
                <a:cubicBezTo>
                  <a:pt x="12254" y="19709"/>
                  <a:pt x="12155" y="19985"/>
                  <a:pt x="12236" y="20228"/>
                </a:cubicBezTo>
                <a:cubicBezTo>
                  <a:pt x="12327" y="20504"/>
                  <a:pt x="12600" y="20612"/>
                  <a:pt x="12807" y="20455"/>
                </a:cubicBezTo>
                <a:cubicBezTo>
                  <a:pt x="13114" y="20269"/>
                  <a:pt x="13415" y="20061"/>
                  <a:pt x="13706" y="19829"/>
                </a:cubicBezTo>
                <a:cubicBezTo>
                  <a:pt x="13996" y="19597"/>
                  <a:pt x="14276" y="19341"/>
                  <a:pt x="14547" y="19063"/>
                </a:cubicBezTo>
                <a:cubicBezTo>
                  <a:pt x="14685" y="18924"/>
                  <a:pt x="14723" y="18686"/>
                  <a:pt x="14638" y="18495"/>
                </a:cubicBezTo>
                <a:cubicBezTo>
                  <a:pt x="14580" y="18365"/>
                  <a:pt x="14481" y="18281"/>
                  <a:pt x="14373" y="18253"/>
                </a:cubicBezTo>
                <a:close/>
                <a:moveTo>
                  <a:pt x="6272" y="20166"/>
                </a:moveTo>
                <a:cubicBezTo>
                  <a:pt x="6117" y="20186"/>
                  <a:pt x="5979" y="20316"/>
                  <a:pt x="5935" y="20510"/>
                </a:cubicBezTo>
                <a:cubicBezTo>
                  <a:pt x="5880" y="20756"/>
                  <a:pt x="5996" y="21012"/>
                  <a:pt x="6197" y="21086"/>
                </a:cubicBezTo>
                <a:cubicBezTo>
                  <a:pt x="6522" y="21210"/>
                  <a:pt x="6854" y="21312"/>
                  <a:pt x="7189" y="21390"/>
                </a:cubicBezTo>
                <a:cubicBezTo>
                  <a:pt x="7522" y="21467"/>
                  <a:pt x="7857" y="21521"/>
                  <a:pt x="8196" y="21551"/>
                </a:cubicBezTo>
                <a:cubicBezTo>
                  <a:pt x="8371" y="21550"/>
                  <a:pt x="8523" y="21400"/>
                  <a:pt x="8562" y="21192"/>
                </a:cubicBezTo>
                <a:cubicBezTo>
                  <a:pt x="8613" y="20926"/>
                  <a:pt x="8473" y="20664"/>
                  <a:pt x="8253" y="20613"/>
                </a:cubicBezTo>
                <a:cubicBezTo>
                  <a:pt x="7944" y="20585"/>
                  <a:pt x="7637" y="20534"/>
                  <a:pt x="7333" y="20463"/>
                </a:cubicBezTo>
                <a:cubicBezTo>
                  <a:pt x="7029" y="20391"/>
                  <a:pt x="6726" y="20299"/>
                  <a:pt x="6428" y="20184"/>
                </a:cubicBezTo>
                <a:cubicBezTo>
                  <a:pt x="6375" y="20164"/>
                  <a:pt x="6323" y="20159"/>
                  <a:pt x="6272" y="20166"/>
                </a:cubicBezTo>
                <a:close/>
                <a:moveTo>
                  <a:pt x="11388" y="20195"/>
                </a:moveTo>
                <a:cubicBezTo>
                  <a:pt x="11330" y="20188"/>
                  <a:pt x="11270" y="20194"/>
                  <a:pt x="11211" y="20221"/>
                </a:cubicBezTo>
                <a:cubicBezTo>
                  <a:pt x="10921" y="20328"/>
                  <a:pt x="10629" y="20412"/>
                  <a:pt x="10333" y="20477"/>
                </a:cubicBezTo>
                <a:cubicBezTo>
                  <a:pt x="10038" y="20543"/>
                  <a:pt x="9740" y="20588"/>
                  <a:pt x="9440" y="20613"/>
                </a:cubicBezTo>
                <a:cubicBezTo>
                  <a:pt x="9241" y="20600"/>
                  <a:pt x="9067" y="20779"/>
                  <a:pt x="9043" y="21020"/>
                </a:cubicBezTo>
                <a:cubicBezTo>
                  <a:pt x="9012" y="21336"/>
                  <a:pt x="9236" y="21600"/>
                  <a:pt x="9494" y="21555"/>
                </a:cubicBezTo>
                <a:cubicBezTo>
                  <a:pt x="9824" y="21527"/>
                  <a:pt x="10152" y="21477"/>
                  <a:pt x="10477" y="21405"/>
                </a:cubicBezTo>
                <a:cubicBezTo>
                  <a:pt x="10803" y="21332"/>
                  <a:pt x="11124" y="21240"/>
                  <a:pt x="11442" y="21122"/>
                </a:cubicBezTo>
                <a:cubicBezTo>
                  <a:pt x="11637" y="21071"/>
                  <a:pt x="11768" y="20846"/>
                  <a:pt x="11740" y="20606"/>
                </a:cubicBezTo>
                <a:cubicBezTo>
                  <a:pt x="11713" y="20378"/>
                  <a:pt x="11561" y="20217"/>
                  <a:pt x="11388" y="20195"/>
                </a:cubicBezTo>
                <a:close/>
              </a:path>
            </a:pathLst>
          </a:custGeom>
          <a:solidFill>
            <a:srgbClr val="2196F3"/>
          </a:solidFill>
          <a:ln w="12700" cap="flat">
            <a:noFill/>
            <a:miter lim="400000"/>
          </a:ln>
          <a:effectLst/>
        </p:spPr>
        <p:txBody>
          <a:bodyPr wrap="square" lIns="0" tIns="0" rIns="0" bIns="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200" b="0">
                <a:solidFill>
                  <a:srgbClr val="FFFFFF"/>
                </a:solidFill>
                <a:latin typeface="Arial" panose="020B0604020202020204" pitchFamily="34" charset="0"/>
                <a:ea typeface="微软雅黑" panose="020B0503020204020204" pitchFamily="34" charset="-122"/>
                <a:cs typeface="+mn-ea"/>
                <a:sym typeface="Helvetica Neue Medium"/>
              </a:defRPr>
            </a:pPr>
            <a:endParaRPr kumimoji="0" sz="1175" b="0" i="0" u="none" strike="noStrike" kern="1200" cap="none" spc="0" normalizeH="0" baseline="0" noProof="0">
              <a:ln>
                <a:noFill/>
              </a:ln>
              <a:solidFill>
                <a:srgbClr val="222222">
                  <a:lumMod val="90000"/>
                  <a:lumOff val="1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955" name="Text Box 3"/>
          <p:cNvSpPr txBox="1"/>
          <p:nvPr>
            <p:custDataLst>
              <p:tags r:id="rId14"/>
            </p:custDataLst>
          </p:nvPr>
        </p:nvSpPr>
        <p:spPr>
          <a:xfrm>
            <a:off x="5131645" y="2351682"/>
            <a:ext cx="812683" cy="716130"/>
          </a:xfrm>
          <a:prstGeom prst="rect">
            <a:avLst/>
          </a:prstGeom>
          <a:noFill/>
          <a:ln w="12700" cap="flat">
            <a:noFill/>
            <a:miter lim="400000"/>
          </a:ln>
          <a:effectLst/>
        </p:spPr>
        <p:txBody>
          <a:bodyPr wrap="square" lIns="66141" tIns="34393" rIns="66141" bIns="34393" numCol="1" anchor="ctr">
            <a:normAutofit/>
          </a:bodyPr>
          <a:lstStyle>
            <a:defPPr>
              <a:defRPr lang="en-US"/>
            </a:defPPr>
            <a:lvl1pPr algn="ctr">
              <a:lnSpc>
                <a:spcPct val="100000"/>
              </a:lnSpc>
              <a:defRPr sz="1600" b="0">
                <a:cs typeface="Impact" panose="020B0806030902050204"/>
              </a:defRPr>
            </a:lvl1pPr>
          </a:lstStyle>
          <a:p>
            <a:pPr lvl="0" defTabSz="457200">
              <a:lnSpc>
                <a:spcPct val="120000"/>
              </a:lnSpc>
              <a:defRPr/>
            </a:pPr>
            <a:r>
              <a:rPr lang="zh-CN" altLang="en-US" sz="1470" spc="300">
                <a:solidFill>
                  <a:srgbClr val="222222">
                    <a:lumMod val="90000"/>
                    <a:lumOff val="10000"/>
                  </a:srgb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债务收入</a:t>
            </a:r>
          </a:p>
        </p:txBody>
      </p:sp>
      <p:sp>
        <p:nvSpPr>
          <p:cNvPr id="931" name="Линия"/>
          <p:cNvSpPr/>
          <p:nvPr>
            <p:custDataLst>
              <p:tags r:id="rId15"/>
            </p:custDataLst>
          </p:nvPr>
        </p:nvSpPr>
        <p:spPr>
          <a:xfrm>
            <a:off x="5550687" y="3140970"/>
            <a:ext cx="1" cy="430130"/>
          </a:xfrm>
          <a:prstGeom prst="line">
            <a:avLst/>
          </a:prstGeom>
          <a:noFill/>
          <a:ln w="25400" cap="flat">
            <a:solidFill>
              <a:srgbClr val="FFFFFF">
                <a:lumMod val="85000"/>
              </a:srgbClr>
            </a:solidFill>
            <a:prstDash val="solid"/>
            <a:miter lim="400000"/>
            <a:tailEnd type="oval"/>
          </a:ln>
          <a:effectLst/>
        </p:spPr>
        <p:txBody>
          <a:bodyPr wrap="square" lIns="0" tIns="0" rIns="0" bIns="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200" b="0">
                <a:solidFill>
                  <a:srgbClr val="FFFFFF"/>
                </a:solidFill>
                <a:latin typeface="Arial" panose="020B0604020202020204" pitchFamily="34" charset="0"/>
                <a:ea typeface="微软雅黑" panose="020B0503020204020204" pitchFamily="34" charset="-122"/>
                <a:cs typeface="+mn-ea"/>
                <a:sym typeface="Helvetica Neue Medium"/>
              </a:defRPr>
            </a:pPr>
            <a:endParaRPr kumimoji="0" sz="1175" b="0" i="0" u="none" strike="noStrike" kern="1200" cap="none" spc="0" normalizeH="0" baseline="0" noProof="0">
              <a:ln>
                <a:noFill/>
              </a:ln>
              <a:solidFill>
                <a:srgbClr val="222222">
                  <a:lumMod val="90000"/>
                  <a:lumOff val="1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54" name="矩形 53"/>
          <p:cNvSpPr/>
          <p:nvPr>
            <p:custDataLst>
              <p:tags r:id="rId16"/>
            </p:custDataLst>
          </p:nvPr>
        </p:nvSpPr>
        <p:spPr>
          <a:xfrm>
            <a:off x="4559092" y="3675481"/>
            <a:ext cx="2003512" cy="550775"/>
          </a:xfrm>
          <a:prstGeom prst="rect">
            <a:avLst/>
          </a:prstGeom>
        </p:spPr>
        <p:txBody>
          <a:bodyPr wrap="square" tIns="0"/>
          <a:lstStyle/>
          <a:p>
            <a:pPr lvl="0" algn="ctr" defTabSz="457200">
              <a:lnSpc>
                <a:spcPct val="120000"/>
              </a:lnSpc>
              <a:defRPr/>
            </a:pPr>
            <a:r>
              <a:rPr lang="zh-CN" altLang="en-US" sz="1025" kern="100" spc="150">
                <a:solidFill>
                  <a:srgbClr val="222222">
                    <a:lumMod val="90000"/>
                    <a:lumOff val="10000"/>
                  </a:srgb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包括中央债务收入、地方债务收入。</a:t>
            </a:r>
          </a:p>
        </p:txBody>
      </p:sp>
      <p:sp>
        <p:nvSpPr>
          <p:cNvPr id="2" name="Кружок"/>
          <p:cNvSpPr/>
          <p:nvPr>
            <p:custDataLst>
              <p:tags r:id="rId17"/>
            </p:custDataLst>
          </p:nvPr>
        </p:nvSpPr>
        <p:spPr>
          <a:xfrm>
            <a:off x="7129635" y="2233721"/>
            <a:ext cx="952053" cy="952054"/>
          </a:xfrm>
          <a:prstGeom prst="ellipse">
            <a:avLst/>
          </a:prstGeom>
          <a:solidFill>
            <a:srgbClr val="FFFFFF">
              <a:lumMod val="85000"/>
            </a:srgbClr>
          </a:solidFill>
          <a:ln w="12700" cap="flat">
            <a:noFill/>
            <a:miter lim="400000"/>
          </a:ln>
          <a:effectLst/>
        </p:spPr>
        <p:txBody>
          <a:bodyPr wrap="square" lIns="0" tIns="0" rIns="0" bIns="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200" b="0">
                <a:solidFill>
                  <a:srgbClr val="FFFFFF"/>
                </a:solidFill>
                <a:latin typeface="Arial" panose="020B0604020202020204" pitchFamily="34" charset="0"/>
                <a:ea typeface="微软雅黑" panose="020B0503020204020204" pitchFamily="34" charset="-122"/>
                <a:cs typeface="+mn-ea"/>
                <a:sym typeface="Helvetica Neue Medium"/>
              </a:defRPr>
            </a:pPr>
            <a:endParaRPr kumimoji="0" sz="1175" b="0" i="0" u="none" strike="noStrike" kern="1200" cap="none" spc="0" normalizeH="0" baseline="0" noProof="0">
              <a:ln>
                <a:noFill/>
              </a:ln>
              <a:solidFill>
                <a:srgbClr val="222222">
                  <a:lumMod val="90000"/>
                  <a:lumOff val="1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4" name="Фигура"/>
          <p:cNvSpPr/>
          <p:nvPr>
            <p:custDataLst>
              <p:tags r:id="rId18"/>
            </p:custDataLst>
          </p:nvPr>
        </p:nvSpPr>
        <p:spPr>
          <a:xfrm flipV="1">
            <a:off x="7020499" y="2125137"/>
            <a:ext cx="1423444" cy="1167463"/>
          </a:xfrm>
          <a:custGeom>
            <a:avLst/>
            <a:gdLst/>
            <a:ahLst/>
            <a:cxnLst>
              <a:cxn ang="0">
                <a:pos x="wd2" y="hd2"/>
              </a:cxn>
              <a:cxn ang="5400000">
                <a:pos x="wd2" y="hd2"/>
              </a:cxn>
              <a:cxn ang="10800000">
                <a:pos x="wd2" y="hd2"/>
              </a:cxn>
              <a:cxn ang="16200000">
                <a:pos x="wd2" y="hd2"/>
              </a:cxn>
            </a:cxnLst>
            <a:rect l="0" t="0" r="r" b="b"/>
            <a:pathLst>
              <a:path w="21564" h="21560" extrusionOk="0">
                <a:moveTo>
                  <a:pt x="8863" y="0"/>
                </a:moveTo>
                <a:cubicBezTo>
                  <a:pt x="6596" y="0"/>
                  <a:pt x="4331" y="1054"/>
                  <a:pt x="2601" y="3162"/>
                </a:cubicBezTo>
                <a:cubicBezTo>
                  <a:pt x="868" y="5275"/>
                  <a:pt x="3" y="8045"/>
                  <a:pt x="7" y="10814"/>
                </a:cubicBezTo>
                <a:cubicBezTo>
                  <a:pt x="-34" y="11071"/>
                  <a:pt x="108" y="11320"/>
                  <a:pt x="320" y="11364"/>
                </a:cubicBezTo>
                <a:cubicBezTo>
                  <a:pt x="586" y="11418"/>
                  <a:pt x="818" y="11140"/>
                  <a:pt x="780" y="10814"/>
                </a:cubicBezTo>
                <a:cubicBezTo>
                  <a:pt x="776" y="8287"/>
                  <a:pt x="1566" y="5758"/>
                  <a:pt x="3148" y="3829"/>
                </a:cubicBezTo>
                <a:cubicBezTo>
                  <a:pt x="4727" y="1905"/>
                  <a:pt x="6794" y="942"/>
                  <a:pt x="8863" y="942"/>
                </a:cubicBezTo>
                <a:cubicBezTo>
                  <a:pt x="10932" y="942"/>
                  <a:pt x="12999" y="1905"/>
                  <a:pt x="14578" y="3829"/>
                </a:cubicBezTo>
                <a:cubicBezTo>
                  <a:pt x="16160" y="5758"/>
                  <a:pt x="16950" y="8287"/>
                  <a:pt x="16946" y="10814"/>
                </a:cubicBezTo>
                <a:cubicBezTo>
                  <a:pt x="16911" y="11075"/>
                  <a:pt x="17062" y="11320"/>
                  <a:pt x="17277" y="11353"/>
                </a:cubicBezTo>
                <a:cubicBezTo>
                  <a:pt x="17290" y="11355"/>
                  <a:pt x="17301" y="11349"/>
                  <a:pt x="17313" y="11349"/>
                </a:cubicBezTo>
                <a:lnTo>
                  <a:pt x="17313" y="11356"/>
                </a:lnTo>
                <a:lnTo>
                  <a:pt x="20220" y="11356"/>
                </a:lnTo>
                <a:lnTo>
                  <a:pt x="19252" y="12536"/>
                </a:lnTo>
                <a:cubicBezTo>
                  <a:pt x="19099" y="12723"/>
                  <a:pt x="19099" y="13028"/>
                  <a:pt x="19252" y="13214"/>
                </a:cubicBezTo>
                <a:cubicBezTo>
                  <a:pt x="19405" y="13401"/>
                  <a:pt x="19655" y="13401"/>
                  <a:pt x="19808" y="13214"/>
                </a:cubicBezTo>
                <a:lnTo>
                  <a:pt x="21449" y="11210"/>
                </a:lnTo>
                <a:cubicBezTo>
                  <a:pt x="21527" y="11115"/>
                  <a:pt x="21565" y="10990"/>
                  <a:pt x="21564" y="10865"/>
                </a:cubicBezTo>
                <a:cubicBezTo>
                  <a:pt x="21566" y="10740"/>
                  <a:pt x="21528" y="10610"/>
                  <a:pt x="21449" y="10514"/>
                </a:cubicBezTo>
                <a:lnTo>
                  <a:pt x="19808" y="8513"/>
                </a:lnTo>
                <a:cubicBezTo>
                  <a:pt x="19732" y="8419"/>
                  <a:pt x="19632" y="8373"/>
                  <a:pt x="19532" y="8373"/>
                </a:cubicBezTo>
                <a:cubicBezTo>
                  <a:pt x="19431" y="8373"/>
                  <a:pt x="19329" y="8419"/>
                  <a:pt x="19252" y="8513"/>
                </a:cubicBezTo>
                <a:cubicBezTo>
                  <a:pt x="19099" y="8699"/>
                  <a:pt x="19099" y="9001"/>
                  <a:pt x="19252" y="9187"/>
                </a:cubicBezTo>
                <a:lnTo>
                  <a:pt x="20244" y="10396"/>
                </a:lnTo>
                <a:lnTo>
                  <a:pt x="17704" y="10396"/>
                </a:lnTo>
                <a:cubicBezTo>
                  <a:pt x="17624" y="7769"/>
                  <a:pt x="16771" y="5169"/>
                  <a:pt x="15125" y="3162"/>
                </a:cubicBezTo>
                <a:cubicBezTo>
                  <a:pt x="13395" y="1054"/>
                  <a:pt x="11130" y="0"/>
                  <a:pt x="8863" y="0"/>
                </a:cubicBezTo>
                <a:close/>
                <a:moveTo>
                  <a:pt x="590" y="12199"/>
                </a:moveTo>
                <a:cubicBezTo>
                  <a:pt x="532" y="12191"/>
                  <a:pt x="470" y="12198"/>
                  <a:pt x="410" y="12225"/>
                </a:cubicBezTo>
                <a:cubicBezTo>
                  <a:pt x="220" y="12309"/>
                  <a:pt x="117" y="12561"/>
                  <a:pt x="178" y="12797"/>
                </a:cubicBezTo>
                <a:cubicBezTo>
                  <a:pt x="234" y="13160"/>
                  <a:pt x="306" y="13519"/>
                  <a:pt x="392" y="13874"/>
                </a:cubicBezTo>
                <a:cubicBezTo>
                  <a:pt x="478" y="14229"/>
                  <a:pt x="576" y="14580"/>
                  <a:pt x="693" y="14926"/>
                </a:cubicBezTo>
                <a:cubicBezTo>
                  <a:pt x="753" y="15129"/>
                  <a:pt x="923" y="15251"/>
                  <a:pt x="1098" y="15219"/>
                </a:cubicBezTo>
                <a:cubicBezTo>
                  <a:pt x="1348" y="15173"/>
                  <a:pt x="1499" y="14858"/>
                  <a:pt x="1408" y="14570"/>
                </a:cubicBezTo>
                <a:cubicBezTo>
                  <a:pt x="1301" y="14255"/>
                  <a:pt x="1210" y="13934"/>
                  <a:pt x="1131" y="13610"/>
                </a:cubicBezTo>
                <a:cubicBezTo>
                  <a:pt x="1053" y="13287"/>
                  <a:pt x="987" y="12960"/>
                  <a:pt x="936" y="12628"/>
                </a:cubicBezTo>
                <a:cubicBezTo>
                  <a:pt x="917" y="12394"/>
                  <a:pt x="767" y="12225"/>
                  <a:pt x="590" y="12199"/>
                </a:cubicBezTo>
                <a:close/>
                <a:moveTo>
                  <a:pt x="17121" y="12269"/>
                </a:moveTo>
                <a:cubicBezTo>
                  <a:pt x="16967" y="12292"/>
                  <a:pt x="16833" y="12424"/>
                  <a:pt x="16790" y="12617"/>
                </a:cubicBezTo>
                <a:cubicBezTo>
                  <a:pt x="16740" y="12945"/>
                  <a:pt x="16678" y="13271"/>
                  <a:pt x="16601" y="13592"/>
                </a:cubicBezTo>
                <a:cubicBezTo>
                  <a:pt x="16523" y="13914"/>
                  <a:pt x="16431" y="14230"/>
                  <a:pt x="16327" y="14541"/>
                </a:cubicBezTo>
                <a:cubicBezTo>
                  <a:pt x="16288" y="14720"/>
                  <a:pt x="16342" y="14911"/>
                  <a:pt x="16462" y="15025"/>
                </a:cubicBezTo>
                <a:cubicBezTo>
                  <a:pt x="16649" y="15201"/>
                  <a:pt x="16919" y="15143"/>
                  <a:pt x="17046" y="14900"/>
                </a:cubicBezTo>
                <a:cubicBezTo>
                  <a:pt x="17160" y="14557"/>
                  <a:pt x="17259" y="14210"/>
                  <a:pt x="17343" y="13856"/>
                </a:cubicBezTo>
                <a:cubicBezTo>
                  <a:pt x="17427" y="13503"/>
                  <a:pt x="17496" y="13146"/>
                  <a:pt x="17551" y="12786"/>
                </a:cubicBezTo>
                <a:cubicBezTo>
                  <a:pt x="17572" y="12559"/>
                  <a:pt x="17457" y="12347"/>
                  <a:pt x="17277" y="12284"/>
                </a:cubicBezTo>
                <a:cubicBezTo>
                  <a:pt x="17224" y="12265"/>
                  <a:pt x="17172" y="12261"/>
                  <a:pt x="17121" y="12269"/>
                </a:cubicBezTo>
                <a:close/>
                <a:moveTo>
                  <a:pt x="16213" y="15501"/>
                </a:moveTo>
                <a:cubicBezTo>
                  <a:pt x="16054" y="15485"/>
                  <a:pt x="15895" y="15590"/>
                  <a:pt x="15825" y="15779"/>
                </a:cubicBezTo>
                <a:cubicBezTo>
                  <a:pt x="15703" y="16033"/>
                  <a:pt x="15571" y="16281"/>
                  <a:pt x="15428" y="16523"/>
                </a:cubicBezTo>
                <a:cubicBezTo>
                  <a:pt x="15286" y="16765"/>
                  <a:pt x="15134" y="17001"/>
                  <a:pt x="14971" y="17231"/>
                </a:cubicBezTo>
                <a:cubicBezTo>
                  <a:pt x="14798" y="17435"/>
                  <a:pt x="14815" y="17780"/>
                  <a:pt x="15007" y="17956"/>
                </a:cubicBezTo>
                <a:cubicBezTo>
                  <a:pt x="15183" y="18117"/>
                  <a:pt x="15433" y="18067"/>
                  <a:pt x="15558" y="17846"/>
                </a:cubicBezTo>
                <a:cubicBezTo>
                  <a:pt x="15736" y="17595"/>
                  <a:pt x="15903" y="17338"/>
                  <a:pt x="16060" y="17073"/>
                </a:cubicBezTo>
                <a:cubicBezTo>
                  <a:pt x="16216" y="16808"/>
                  <a:pt x="16362" y="16534"/>
                  <a:pt x="16495" y="16256"/>
                </a:cubicBezTo>
                <a:cubicBezTo>
                  <a:pt x="16634" y="16023"/>
                  <a:pt x="16576" y="15698"/>
                  <a:pt x="16369" y="15560"/>
                </a:cubicBezTo>
                <a:cubicBezTo>
                  <a:pt x="16319" y="15526"/>
                  <a:pt x="16266" y="15506"/>
                  <a:pt x="16213" y="15501"/>
                </a:cubicBezTo>
                <a:close/>
                <a:moveTo>
                  <a:pt x="1474" y="15541"/>
                </a:moveTo>
                <a:cubicBezTo>
                  <a:pt x="1416" y="15556"/>
                  <a:pt x="1359" y="15588"/>
                  <a:pt x="1309" y="15637"/>
                </a:cubicBezTo>
                <a:cubicBezTo>
                  <a:pt x="1143" y="15797"/>
                  <a:pt x="1116" y="16091"/>
                  <a:pt x="1249" y="16293"/>
                </a:cubicBezTo>
                <a:cubicBezTo>
                  <a:pt x="1380" y="16563"/>
                  <a:pt x="1521" y="16827"/>
                  <a:pt x="1672" y="17084"/>
                </a:cubicBezTo>
                <a:cubicBezTo>
                  <a:pt x="1824" y="17341"/>
                  <a:pt x="1987" y="17591"/>
                  <a:pt x="2159" y="17835"/>
                </a:cubicBezTo>
                <a:cubicBezTo>
                  <a:pt x="2320" y="18038"/>
                  <a:pt x="2589" y="18031"/>
                  <a:pt x="2740" y="17817"/>
                </a:cubicBezTo>
                <a:cubicBezTo>
                  <a:pt x="2860" y="17646"/>
                  <a:pt x="2861" y="17393"/>
                  <a:pt x="2743" y="17220"/>
                </a:cubicBezTo>
                <a:cubicBezTo>
                  <a:pt x="2585" y="16997"/>
                  <a:pt x="2438" y="16769"/>
                  <a:pt x="2301" y="16534"/>
                </a:cubicBezTo>
                <a:cubicBezTo>
                  <a:pt x="2163" y="16300"/>
                  <a:pt x="2035" y="16058"/>
                  <a:pt x="1916" y="15812"/>
                </a:cubicBezTo>
                <a:cubicBezTo>
                  <a:pt x="1835" y="15599"/>
                  <a:pt x="1648" y="15497"/>
                  <a:pt x="1474" y="15541"/>
                </a:cubicBezTo>
                <a:close/>
                <a:moveTo>
                  <a:pt x="3296" y="18191"/>
                </a:moveTo>
                <a:cubicBezTo>
                  <a:pt x="3169" y="18222"/>
                  <a:pt x="3054" y="18325"/>
                  <a:pt x="3001" y="18491"/>
                </a:cubicBezTo>
                <a:cubicBezTo>
                  <a:pt x="2934" y="18701"/>
                  <a:pt x="3004" y="18940"/>
                  <a:pt x="3167" y="19048"/>
                </a:cubicBezTo>
                <a:cubicBezTo>
                  <a:pt x="3429" y="19318"/>
                  <a:pt x="3701" y="19568"/>
                  <a:pt x="3981" y="19796"/>
                </a:cubicBezTo>
                <a:cubicBezTo>
                  <a:pt x="4261" y="20023"/>
                  <a:pt x="4548" y="20228"/>
                  <a:pt x="4844" y="20411"/>
                </a:cubicBezTo>
                <a:cubicBezTo>
                  <a:pt x="5045" y="20564"/>
                  <a:pt x="5313" y="20464"/>
                  <a:pt x="5409" y="20199"/>
                </a:cubicBezTo>
                <a:cubicBezTo>
                  <a:pt x="5498" y="19954"/>
                  <a:pt x="5398" y="19668"/>
                  <a:pt x="5193" y="19572"/>
                </a:cubicBezTo>
                <a:cubicBezTo>
                  <a:pt x="4923" y="19405"/>
                  <a:pt x="4660" y="19219"/>
                  <a:pt x="4405" y="19012"/>
                </a:cubicBezTo>
                <a:cubicBezTo>
                  <a:pt x="4150" y="18804"/>
                  <a:pt x="3902" y="18576"/>
                  <a:pt x="3663" y="18330"/>
                </a:cubicBezTo>
                <a:cubicBezTo>
                  <a:pt x="3561" y="18201"/>
                  <a:pt x="3423" y="18160"/>
                  <a:pt x="3296" y="18191"/>
                </a:cubicBezTo>
                <a:close/>
                <a:moveTo>
                  <a:pt x="14373" y="18253"/>
                </a:moveTo>
                <a:cubicBezTo>
                  <a:pt x="14265" y="18225"/>
                  <a:pt x="14147" y="18254"/>
                  <a:pt x="14051" y="18345"/>
                </a:cubicBezTo>
                <a:cubicBezTo>
                  <a:pt x="13803" y="18599"/>
                  <a:pt x="13546" y="18833"/>
                  <a:pt x="13279" y="19045"/>
                </a:cubicBezTo>
                <a:cubicBezTo>
                  <a:pt x="13012" y="19256"/>
                  <a:pt x="12736" y="19446"/>
                  <a:pt x="12455" y="19616"/>
                </a:cubicBezTo>
                <a:cubicBezTo>
                  <a:pt x="12254" y="19709"/>
                  <a:pt x="12155" y="19985"/>
                  <a:pt x="12236" y="20228"/>
                </a:cubicBezTo>
                <a:cubicBezTo>
                  <a:pt x="12327" y="20504"/>
                  <a:pt x="12600" y="20612"/>
                  <a:pt x="12807" y="20455"/>
                </a:cubicBezTo>
                <a:cubicBezTo>
                  <a:pt x="13114" y="20269"/>
                  <a:pt x="13415" y="20061"/>
                  <a:pt x="13706" y="19829"/>
                </a:cubicBezTo>
                <a:cubicBezTo>
                  <a:pt x="13996" y="19597"/>
                  <a:pt x="14276" y="19341"/>
                  <a:pt x="14547" y="19063"/>
                </a:cubicBezTo>
                <a:cubicBezTo>
                  <a:pt x="14685" y="18924"/>
                  <a:pt x="14723" y="18686"/>
                  <a:pt x="14638" y="18495"/>
                </a:cubicBezTo>
                <a:cubicBezTo>
                  <a:pt x="14580" y="18365"/>
                  <a:pt x="14481" y="18281"/>
                  <a:pt x="14373" y="18253"/>
                </a:cubicBezTo>
                <a:close/>
                <a:moveTo>
                  <a:pt x="6272" y="20166"/>
                </a:moveTo>
                <a:cubicBezTo>
                  <a:pt x="6117" y="20186"/>
                  <a:pt x="5979" y="20316"/>
                  <a:pt x="5935" y="20510"/>
                </a:cubicBezTo>
                <a:cubicBezTo>
                  <a:pt x="5880" y="20756"/>
                  <a:pt x="5996" y="21012"/>
                  <a:pt x="6197" y="21086"/>
                </a:cubicBezTo>
                <a:cubicBezTo>
                  <a:pt x="6522" y="21210"/>
                  <a:pt x="6854" y="21312"/>
                  <a:pt x="7189" y="21390"/>
                </a:cubicBezTo>
                <a:cubicBezTo>
                  <a:pt x="7522" y="21467"/>
                  <a:pt x="7857" y="21521"/>
                  <a:pt x="8196" y="21551"/>
                </a:cubicBezTo>
                <a:cubicBezTo>
                  <a:pt x="8371" y="21550"/>
                  <a:pt x="8523" y="21400"/>
                  <a:pt x="8562" y="21192"/>
                </a:cubicBezTo>
                <a:cubicBezTo>
                  <a:pt x="8613" y="20926"/>
                  <a:pt x="8473" y="20664"/>
                  <a:pt x="8253" y="20613"/>
                </a:cubicBezTo>
                <a:cubicBezTo>
                  <a:pt x="7944" y="20585"/>
                  <a:pt x="7637" y="20534"/>
                  <a:pt x="7333" y="20463"/>
                </a:cubicBezTo>
                <a:cubicBezTo>
                  <a:pt x="7029" y="20391"/>
                  <a:pt x="6726" y="20299"/>
                  <a:pt x="6428" y="20184"/>
                </a:cubicBezTo>
                <a:cubicBezTo>
                  <a:pt x="6375" y="20164"/>
                  <a:pt x="6323" y="20159"/>
                  <a:pt x="6272" y="20166"/>
                </a:cubicBezTo>
                <a:close/>
                <a:moveTo>
                  <a:pt x="11388" y="20195"/>
                </a:moveTo>
                <a:cubicBezTo>
                  <a:pt x="11330" y="20188"/>
                  <a:pt x="11270" y="20194"/>
                  <a:pt x="11211" y="20221"/>
                </a:cubicBezTo>
                <a:cubicBezTo>
                  <a:pt x="10921" y="20328"/>
                  <a:pt x="10629" y="20412"/>
                  <a:pt x="10333" y="20477"/>
                </a:cubicBezTo>
                <a:cubicBezTo>
                  <a:pt x="10038" y="20543"/>
                  <a:pt x="9740" y="20588"/>
                  <a:pt x="9440" y="20613"/>
                </a:cubicBezTo>
                <a:cubicBezTo>
                  <a:pt x="9241" y="20600"/>
                  <a:pt x="9067" y="20779"/>
                  <a:pt x="9043" y="21020"/>
                </a:cubicBezTo>
                <a:cubicBezTo>
                  <a:pt x="9012" y="21336"/>
                  <a:pt x="9236" y="21600"/>
                  <a:pt x="9494" y="21555"/>
                </a:cubicBezTo>
                <a:cubicBezTo>
                  <a:pt x="9824" y="21527"/>
                  <a:pt x="10152" y="21477"/>
                  <a:pt x="10477" y="21405"/>
                </a:cubicBezTo>
                <a:cubicBezTo>
                  <a:pt x="10803" y="21332"/>
                  <a:pt x="11124" y="21240"/>
                  <a:pt x="11442" y="21122"/>
                </a:cubicBezTo>
                <a:cubicBezTo>
                  <a:pt x="11637" y="21071"/>
                  <a:pt x="11768" y="20846"/>
                  <a:pt x="11740" y="20606"/>
                </a:cubicBezTo>
                <a:cubicBezTo>
                  <a:pt x="11713" y="20378"/>
                  <a:pt x="11561" y="20217"/>
                  <a:pt x="11388" y="20195"/>
                </a:cubicBezTo>
                <a:close/>
              </a:path>
            </a:pathLst>
          </a:custGeom>
          <a:solidFill>
            <a:srgbClr val="009587"/>
          </a:solidFill>
          <a:ln w="12700" cap="flat">
            <a:noFill/>
            <a:miter lim="400000"/>
          </a:ln>
          <a:effectLst/>
        </p:spPr>
        <p:txBody>
          <a:bodyPr wrap="square" lIns="0" tIns="0" rIns="0" bIns="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200" b="0">
                <a:solidFill>
                  <a:srgbClr val="FFFFFF"/>
                </a:solidFill>
                <a:latin typeface="Arial" panose="020B0604020202020204" pitchFamily="34" charset="0"/>
                <a:ea typeface="微软雅黑" panose="020B0503020204020204" pitchFamily="34" charset="-122"/>
                <a:cs typeface="+mn-ea"/>
                <a:sym typeface="Helvetica Neue Medium"/>
              </a:defRPr>
            </a:pPr>
            <a:endParaRPr kumimoji="0" sz="1175" b="0" i="0" u="none" strike="noStrike" kern="1200" cap="none" spc="0" normalizeH="0" baseline="0" noProof="0">
              <a:ln>
                <a:noFill/>
              </a:ln>
              <a:solidFill>
                <a:srgbClr val="222222">
                  <a:lumMod val="90000"/>
                  <a:lumOff val="1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5" name="Text Box 3"/>
          <p:cNvSpPr txBox="1"/>
          <p:nvPr>
            <p:custDataLst>
              <p:tags r:id="rId19"/>
            </p:custDataLst>
          </p:nvPr>
        </p:nvSpPr>
        <p:spPr>
          <a:xfrm>
            <a:off x="7199322" y="2351682"/>
            <a:ext cx="812683" cy="716130"/>
          </a:xfrm>
          <a:prstGeom prst="rect">
            <a:avLst/>
          </a:prstGeom>
          <a:noFill/>
          <a:ln w="12700" cap="flat">
            <a:noFill/>
            <a:miter lim="400000"/>
          </a:ln>
          <a:effectLst/>
        </p:spPr>
        <p:txBody>
          <a:bodyPr wrap="square" lIns="66141" tIns="34393" rIns="66141" bIns="34393" numCol="1" anchor="ctr">
            <a:normAutofit/>
          </a:bodyPr>
          <a:lstStyle>
            <a:defPPr>
              <a:defRPr lang="en-US"/>
            </a:defPPr>
            <a:lvl1pPr algn="ctr">
              <a:lnSpc>
                <a:spcPct val="100000"/>
              </a:lnSpc>
              <a:defRPr sz="1600" b="0">
                <a:cs typeface="Impact" panose="020B0806030902050204"/>
              </a:defRPr>
            </a:lvl1pPr>
          </a:lstStyle>
          <a:p>
            <a:pPr lvl="0" defTabSz="457200">
              <a:lnSpc>
                <a:spcPct val="120000"/>
              </a:lnSpc>
              <a:defRPr/>
            </a:pPr>
            <a:r>
              <a:rPr lang="zh-CN" altLang="en-US" sz="1470" spc="300">
                <a:solidFill>
                  <a:srgbClr val="222222">
                    <a:lumMod val="90000"/>
                    <a:lumOff val="10000"/>
                  </a:srgb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转移性收入</a:t>
            </a:r>
          </a:p>
        </p:txBody>
      </p:sp>
      <p:sp>
        <p:nvSpPr>
          <p:cNvPr id="6" name="Линия"/>
          <p:cNvSpPr/>
          <p:nvPr>
            <p:custDataLst>
              <p:tags r:id="rId20"/>
            </p:custDataLst>
          </p:nvPr>
        </p:nvSpPr>
        <p:spPr>
          <a:xfrm>
            <a:off x="7602213" y="1848394"/>
            <a:ext cx="1" cy="430130"/>
          </a:xfrm>
          <a:prstGeom prst="line">
            <a:avLst/>
          </a:prstGeom>
          <a:noFill/>
          <a:ln w="25400" cap="flat">
            <a:solidFill>
              <a:srgbClr val="FFFFFF">
                <a:lumMod val="85000"/>
              </a:srgbClr>
            </a:solidFill>
            <a:prstDash val="solid"/>
            <a:miter lim="400000"/>
            <a:headEnd type="oval"/>
            <a:tailEnd w="med" len="med"/>
          </a:ln>
          <a:effectLst/>
        </p:spPr>
        <p:txBody>
          <a:bodyPr wrap="square" lIns="0" tIns="0" rIns="0" bIns="0" numCol="1"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sz="3200" b="0">
                <a:solidFill>
                  <a:srgbClr val="FFFFFF"/>
                </a:solidFill>
                <a:latin typeface="Arial" panose="020B0604020202020204" pitchFamily="34" charset="0"/>
                <a:ea typeface="微软雅黑" panose="020B0503020204020204" pitchFamily="34" charset="-122"/>
                <a:cs typeface="+mn-ea"/>
                <a:sym typeface="Helvetica Neue Medium"/>
              </a:defRPr>
            </a:pPr>
            <a:endParaRPr kumimoji="0" sz="1175" b="0" i="0" u="none" strike="noStrike" kern="1200" cap="none" spc="0" normalizeH="0" baseline="0" noProof="0">
              <a:ln>
                <a:noFill/>
              </a:ln>
              <a:solidFill>
                <a:srgbClr val="222222">
                  <a:lumMod val="90000"/>
                  <a:lumOff val="1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60" name="矩形 59"/>
          <p:cNvSpPr/>
          <p:nvPr>
            <p:custDataLst>
              <p:tags r:id="rId21"/>
            </p:custDataLst>
          </p:nvPr>
        </p:nvSpPr>
        <p:spPr>
          <a:xfrm>
            <a:off x="5694162" y="1256030"/>
            <a:ext cx="2750068" cy="550775"/>
          </a:xfrm>
          <a:prstGeom prst="rect">
            <a:avLst/>
          </a:prstGeom>
        </p:spPr>
        <p:txBody>
          <a:bodyPr wrap="square" bIns="0" anchor="b"/>
          <a:lstStyle/>
          <a:p>
            <a:pPr lvl="0" algn="ctr" defTabSz="457200">
              <a:lnSpc>
                <a:spcPct val="130000"/>
              </a:lnSpc>
              <a:defRPr/>
            </a:pPr>
            <a:r>
              <a:rPr lang="zh-CN" altLang="en-US" sz="1010" kern="100" spc="150">
                <a:solidFill>
                  <a:srgbClr val="222222">
                    <a:lumMod val="90000"/>
                    <a:lumOff val="10000"/>
                  </a:srgb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主要包括一般性转移支付收入、专项转移支付收入、上解收入、调入资金、债务转贷收入、接受其他地区援助收入等等。</a:t>
            </a:r>
          </a:p>
        </p:txBody>
      </p:sp>
      <p:sp>
        <p:nvSpPr>
          <p:cNvPr id="31" name="标题 3"/>
          <p:cNvSpPr txBox="1">
            <a:spLocks noGrp="1"/>
          </p:cNvSpPr>
          <p:nvPr>
            <p:ph type="title"/>
          </p:nvPr>
        </p:nvSpPr>
        <p:spPr>
          <a:xfrm>
            <a:off x="119697" y="71884"/>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3200" spc="600" dirty="0" smtClean="0">
                <a:solidFill>
                  <a:schemeClr val="bg1"/>
                </a:solidFill>
                <a:latin typeface="黑体" panose="02010609060101010101" pitchFamily="2" charset="-122"/>
                <a:ea typeface="黑体" panose="02010609060101010101" pitchFamily="2" charset="-122"/>
                <a:cs typeface="+mn-ea"/>
                <a:sym typeface="+mn-lt"/>
              </a:rPr>
              <a:t>（二）</a:t>
            </a:r>
            <a:r>
              <a:rPr lang="zh-CN" altLang="en-US" sz="3200" spc="600" dirty="0" smtClean="0">
                <a:solidFill>
                  <a:schemeClr val="bg1"/>
                </a:solidFill>
                <a:latin typeface="黑体" panose="02010609060101010101" pitchFamily="2" charset="-122"/>
                <a:ea typeface="黑体" panose="02010609060101010101" pitchFamily="2" charset="-122"/>
                <a:cs typeface="+mn-ea"/>
                <a:sym typeface="+mn-lt"/>
              </a:rPr>
              <a:t>我国现行政府</a:t>
            </a:r>
            <a:r>
              <a:rPr lang="zh-CN" altLang="en-US" sz="3200" spc="600" dirty="0">
                <a:solidFill>
                  <a:schemeClr val="bg1"/>
                </a:solidFill>
                <a:latin typeface="黑体" panose="02010609060101010101" pitchFamily="2" charset="-122"/>
                <a:ea typeface="黑体" panose="02010609060101010101" pitchFamily="2" charset="-122"/>
                <a:cs typeface="+mn-ea"/>
                <a:sym typeface="+mn-lt"/>
              </a:rPr>
              <a:t>收支</a:t>
            </a:r>
            <a:r>
              <a:rPr lang="zh-CN" altLang="en-US" sz="3200" spc="600" dirty="0" smtClean="0">
                <a:solidFill>
                  <a:schemeClr val="bg1"/>
                </a:solidFill>
                <a:latin typeface="黑体" panose="02010609060101010101" pitchFamily="2" charset="-122"/>
                <a:ea typeface="黑体" panose="02010609060101010101" pitchFamily="2" charset="-122"/>
                <a:cs typeface="+mn-ea"/>
                <a:sym typeface="+mn-lt"/>
              </a:rPr>
              <a:t>分类主要内容</a:t>
            </a:r>
            <a:endParaRPr lang="zh-CN" altLang="en-US" sz="3200" spc="600" dirty="0">
              <a:solidFill>
                <a:schemeClr val="bg1"/>
              </a:solidFill>
              <a:latin typeface="黑体" panose="02010609060101010101" pitchFamily="2" charset="-122"/>
              <a:ea typeface="黑体" panose="02010609060101010101" pitchFamily="2" charset="-122"/>
              <a:cs typeface="+mn-ea"/>
              <a:sym typeface="+mn-lt"/>
            </a:endParaRPr>
          </a:p>
        </p:txBody>
      </p:sp>
      <p:sp>
        <p:nvSpPr>
          <p:cNvPr id="3" name="TextBox 2"/>
          <p:cNvSpPr txBox="1"/>
          <p:nvPr/>
        </p:nvSpPr>
        <p:spPr>
          <a:xfrm>
            <a:off x="108074" y="1079996"/>
            <a:ext cx="1944216" cy="461665"/>
          </a:xfrm>
          <a:prstGeom prst="rect">
            <a:avLst/>
          </a:prstGeom>
          <a:noFill/>
        </p:spPr>
        <p:txBody>
          <a:bodyPr wrap="square" rtlCol="0">
            <a:spAutoFit/>
          </a:bodyPr>
          <a:lstStyle/>
          <a:p>
            <a:r>
              <a:rPr lang="en-US" altLang="zh-CN" sz="2400" dirty="0" smtClean="0">
                <a:latin typeface="黑体" pitchFamily="49" charset="-122"/>
                <a:ea typeface="黑体" pitchFamily="49" charset="-122"/>
              </a:rPr>
              <a:t>1.</a:t>
            </a:r>
            <a:r>
              <a:rPr lang="zh-CN" altLang="en-US" sz="2400" dirty="0" smtClean="0">
                <a:latin typeface="黑体" pitchFamily="49" charset="-122"/>
                <a:ea typeface="黑体" pitchFamily="49" charset="-122"/>
              </a:rPr>
              <a:t>收入分类</a:t>
            </a:r>
            <a:endParaRPr lang="zh-CN" altLang="en-US" sz="2400" dirty="0">
              <a:latin typeface="黑体" pitchFamily="49" charset="-122"/>
              <a:ea typeface="黑体" pitchFamily="49"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376555" y="0"/>
            <a:ext cx="824801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二、我国政府收支分类</a:t>
            </a:r>
          </a:p>
        </p:txBody>
      </p:sp>
      <p:sp>
        <p:nvSpPr>
          <p:cNvPr id="16" name="文本框 15"/>
          <p:cNvSpPr txBox="1"/>
          <p:nvPr/>
        </p:nvSpPr>
        <p:spPr>
          <a:xfrm>
            <a:off x="684530" y="1041400"/>
            <a:ext cx="7812405" cy="3785652"/>
          </a:xfrm>
          <a:prstGeom prst="rect">
            <a:avLst/>
          </a:prstGeom>
          <a:noFill/>
        </p:spPr>
        <p:txBody>
          <a:bodyPr wrap="square" rtlCol="0">
            <a:spAutoFit/>
          </a:bodyPr>
          <a:lstStyle/>
          <a:p>
            <a:pPr indent="508000" algn="l" fontAlgn="auto"/>
            <a:r>
              <a:rPr lang="zh-CN" altLang="en-US" sz="2400" b="1" dirty="0">
                <a:latin typeface="黑体" pitchFamily="49" charset="-122"/>
                <a:ea typeface="黑体" pitchFamily="49" charset="-122"/>
                <a:sym typeface="+mn-ea"/>
              </a:rPr>
              <a:t>2.支出分类</a:t>
            </a:r>
          </a:p>
          <a:p>
            <a:pPr indent="508000" algn="l" fontAlgn="auto"/>
            <a:r>
              <a:rPr lang="zh-CN" altLang="en-US" sz="1800" dirty="0">
                <a:sym typeface="+mn-ea"/>
              </a:rPr>
              <a:t>现行支出分类体系将政府支出按职能和经济性质分设了两层既相互独立又紧密联系的支出分类体系。这种设置的理论依据是与财政资金使用去向细化透明的要求有关，现实依据则是财政资金的分配和使用分为两个阶段：即第一阶段：财政部门将资金分配到部门和单位；第二阶段：部门和单位使用财政资金购买相应的商品和服务。</a:t>
            </a:r>
          </a:p>
          <a:p>
            <a:pPr marL="285750" indent="-285750" algn="l" fontAlgn="auto">
              <a:buFont typeface="Arial" pitchFamily="34" charset="0"/>
              <a:buChar char="•"/>
            </a:pPr>
            <a:r>
              <a:rPr lang="zh-CN" altLang="en-US" sz="1800" dirty="0">
                <a:sym typeface="+mn-ea"/>
              </a:rPr>
              <a:t>支出功能分类属财政资金分配的第一阶段。是要完整的反映政府各项职能活动，说明政府做了什么。</a:t>
            </a:r>
          </a:p>
          <a:p>
            <a:pPr marL="285750" indent="-285750" algn="l" fontAlgn="auto">
              <a:buFont typeface="Arial" pitchFamily="34" charset="0"/>
              <a:buChar char="•"/>
            </a:pPr>
            <a:r>
              <a:rPr lang="zh-CN" altLang="en-US" sz="1800" dirty="0">
                <a:sym typeface="+mn-ea"/>
              </a:rPr>
              <a:t>支出经济分类属财政资金分配的第二阶段，反映政府支出的经济性质和具体用途。即多少支付了人员工资福利，多少用于公用开支，多少用于购买办公设备和进行基本建设等。因此，支出经济分类是对政府支出活动更为明细的反映，它也是进行政府预算管理、部门财务管理以及政府统计分析的重要手段。</a:t>
            </a:r>
          </a:p>
        </p:txBody>
      </p:sp>
      <p:sp>
        <p:nvSpPr>
          <p:cNvPr id="31" name="标题 3"/>
          <p:cNvSpPr txBox="1">
            <a:spLocks noGrp="1"/>
          </p:cNvSpPr>
          <p:nvPr>
            <p:ph type="title"/>
          </p:nvPr>
        </p:nvSpPr>
        <p:spPr>
          <a:xfrm>
            <a:off x="209867" y="194893"/>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spc="600" dirty="0" smtClean="0">
                <a:solidFill>
                  <a:schemeClr val="bg1"/>
                </a:solidFill>
                <a:latin typeface="黑体" panose="02010609060101010101" pitchFamily="2" charset="-122"/>
                <a:ea typeface="黑体" panose="02010609060101010101" pitchFamily="2" charset="-122"/>
                <a:cs typeface="+mn-ea"/>
                <a:sym typeface="+mn-lt"/>
              </a:rPr>
              <a:t>（二）我国</a:t>
            </a:r>
            <a:r>
              <a:rPr lang="zh-CN" altLang="en-US" sz="3200" spc="600" dirty="0">
                <a:solidFill>
                  <a:schemeClr val="bg1"/>
                </a:solidFill>
                <a:latin typeface="黑体" panose="02010609060101010101" pitchFamily="2" charset="-122"/>
                <a:ea typeface="黑体" panose="02010609060101010101" pitchFamily="2" charset="-122"/>
                <a:cs typeface="+mn-ea"/>
                <a:sym typeface="+mn-lt"/>
              </a:rPr>
              <a:t>现行政府收支分类主要</a:t>
            </a:r>
            <a:r>
              <a:rPr lang="zh-CN" altLang="en-US" sz="3200" spc="600" dirty="0" smtClean="0">
                <a:solidFill>
                  <a:schemeClr val="bg1"/>
                </a:solidFill>
                <a:latin typeface="黑体" panose="02010609060101010101" pitchFamily="2" charset="-122"/>
                <a:ea typeface="黑体" panose="02010609060101010101" pitchFamily="2" charset="-122"/>
                <a:cs typeface="+mn-ea"/>
                <a:sym typeface="+mn-lt"/>
              </a:rPr>
              <a:t>内容</a:t>
            </a:r>
            <a:endParaRPr lang="zh-CN" altLang="en-US" sz="3200" spc="6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376555" y="0"/>
            <a:ext cx="824801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二、我国政府收支分类</a:t>
            </a:r>
          </a:p>
        </p:txBody>
      </p:sp>
      <p:graphicFrame>
        <p:nvGraphicFramePr>
          <p:cNvPr id="2" name="图示 1"/>
          <p:cNvGraphicFramePr/>
          <p:nvPr/>
        </p:nvGraphicFramePr>
        <p:xfrm>
          <a:off x="632460" y="1041400"/>
          <a:ext cx="3742690" cy="39916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图示 2"/>
          <p:cNvGraphicFramePr/>
          <p:nvPr/>
        </p:nvGraphicFramePr>
        <p:xfrm>
          <a:off x="4776470" y="1041400"/>
          <a:ext cx="3742690" cy="39916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1" name="标题 3"/>
          <p:cNvSpPr txBox="1">
            <a:spLocks noGrp="1"/>
          </p:cNvSpPr>
          <p:nvPr>
            <p:ph type="title"/>
          </p:nvPr>
        </p:nvSpPr>
        <p:spPr>
          <a:xfrm>
            <a:off x="209550"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spc="600" dirty="0">
                <a:solidFill>
                  <a:schemeClr val="bg1"/>
                </a:solidFill>
                <a:latin typeface="黑体" panose="02010609060101010101" pitchFamily="2" charset="-122"/>
                <a:ea typeface="黑体" panose="02010609060101010101" pitchFamily="2" charset="-122"/>
                <a:cs typeface="+mn-ea"/>
                <a:sym typeface="+mn-lt"/>
              </a:rPr>
              <a:t>（二）我国现行政府收支分类主要内容</a:t>
            </a:r>
            <a:endParaRPr lang="zh-CN" altLang="en-US" sz="3200" spc="6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913765" y="2447925"/>
            <a:ext cx="7173595" cy="682625"/>
          </a:xfrm>
          <a:prstGeom prst="rect">
            <a:avLst/>
          </a:prstGeom>
          <a:noFill/>
        </p:spPr>
        <p:txBody>
          <a:bodyPr wrap="square" lIns="67391" tIns="33696" rIns="67391" bIns="33696" rtlCol="0">
            <a:spAutoFit/>
          </a:bodyPr>
          <a:lstStyle/>
          <a:p>
            <a:pPr algn="ctr"/>
            <a:r>
              <a:rPr lang="zh-CN" altLang="en-US" sz="4000" dirty="0">
                <a:solidFill>
                  <a:srgbClr val="305480"/>
                </a:solidFill>
                <a:latin typeface="黑体" panose="02010609060101010101" pitchFamily="2" charset="-122"/>
                <a:ea typeface="黑体" panose="02010609060101010101" pitchFamily="2" charset="-122"/>
                <a:cs typeface="+mn-ea"/>
                <a:sym typeface="+mn-lt"/>
              </a:rPr>
              <a:t>第五节  政府预算信息化管理</a:t>
            </a:r>
          </a:p>
        </p:txBody>
      </p:sp>
      <p:sp>
        <p:nvSpPr>
          <p:cNvPr id="6" name="文本框 34"/>
          <p:cNvSpPr txBox="1"/>
          <p:nvPr/>
        </p:nvSpPr>
        <p:spPr>
          <a:xfrm>
            <a:off x="3852490" y="215900"/>
            <a:ext cx="5769900" cy="1421130"/>
          </a:xfrm>
          <a:prstGeom prst="rect">
            <a:avLst/>
          </a:prstGeom>
          <a:noFill/>
        </p:spPr>
        <p:txBody>
          <a:bodyPr wrap="square" lIns="67391" tIns="33696" rIns="67391" bIns="33696" rtlCol="0">
            <a:spAutoFit/>
          </a:bodyPr>
          <a:lstStyle/>
          <a:p>
            <a:r>
              <a:rPr lang="en-US" altLang="zh-CN" sz="8800" dirty="0">
                <a:solidFill>
                  <a:schemeClr val="bg1"/>
                </a:solidFill>
                <a:latin typeface="黑体" panose="02010609060101010101" pitchFamily="2" charset="-122"/>
                <a:ea typeface="黑体" panose="02010609060101010101" pitchFamily="2" charset="-122"/>
                <a:cs typeface="+mn-ea"/>
                <a:sym typeface="+mn-lt"/>
              </a:rPr>
              <a:t>5</a:t>
            </a:r>
          </a:p>
        </p:txBody>
      </p:sp>
    </p:spTree>
  </p:cSld>
  <p:clrMapOvr>
    <a:masterClrMapping/>
  </p:clrMapOvr>
  <mc:AlternateContent xmlns:mc="http://schemas.openxmlformats.org/markup-compatibility/2006" xmlns:p14="http://schemas.microsoft.com/office/powerpoint/2010/main">
    <mc:Choice Requires="p14">
      <p:transition spd="slow" p14:dur="1300" advTm="333">
        <p14:pan dir="u"/>
      </p:transition>
    </mc:Choice>
    <mc:Fallback xmlns="">
      <p:transition spd="slow" advTm="333">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376555" y="0"/>
            <a:ext cx="824801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一、财政预算管理信息化的现实意义</a:t>
            </a:r>
          </a:p>
        </p:txBody>
      </p:sp>
      <p:sp>
        <p:nvSpPr>
          <p:cNvPr id="16" name="文本框 15"/>
          <p:cNvSpPr txBox="1"/>
          <p:nvPr/>
        </p:nvSpPr>
        <p:spPr>
          <a:xfrm>
            <a:off x="684530" y="1090930"/>
            <a:ext cx="7812405" cy="3539430"/>
          </a:xfrm>
          <a:prstGeom prst="rect">
            <a:avLst/>
          </a:prstGeom>
          <a:noFill/>
        </p:spPr>
        <p:txBody>
          <a:bodyPr wrap="square" rtlCol="0">
            <a:spAutoFit/>
          </a:bodyPr>
          <a:lstStyle/>
          <a:p>
            <a:pPr indent="508000"/>
            <a:r>
              <a:rPr lang="zh-CN" altLang="zh-CN" dirty="0"/>
              <a:t>在互联网、大数据快速发展的社会背景下，数字财政建设提上日程。数字财政是以财政大数据价值为基础、财政大数据应用为支撑，通过优化财政收支，促进效率与公平统一的政府收支活动。而预算管理信息化是数字财政建设的核心，预算信息化以数字化为预算管理赋能。预算管理信息化的任务是双重的。从生产系统看，预算管理信息化有利于汇聚形成财政大数据；从应用看，将财政大数据应用与预算管理业务有机融合在一起，才能凸显预算管理信息化对财政业务和政府决策的支撑作用。未来，数字财政可以继续拓展数据聚合领域，在保障多方信息安全的前提下，实现宏观、中观、微观数据的共享，不断夯实财政大数据基础，充分发挥财政对公共资源优化配置的引导作用</a:t>
            </a:r>
            <a:r>
              <a:rPr lang="zh-CN" altLang="zh-CN" dirty="0" smtClean="0"/>
              <a:t>。</a:t>
            </a:r>
            <a:endParaRPr lang="en-US" altLang="zh-CN" dirty="0" smtClean="0"/>
          </a:p>
          <a:p>
            <a:pPr marL="285750" indent="-285750">
              <a:buFont typeface="Arial" pitchFamily="34" charset="0"/>
              <a:buChar char="•"/>
            </a:pPr>
            <a:r>
              <a:rPr lang="zh-CN" altLang="zh-CN" dirty="0" smtClean="0"/>
              <a:t>一</a:t>
            </a:r>
            <a:r>
              <a:rPr lang="zh-CN" altLang="zh-CN" dirty="0"/>
              <a:t>是数字财政可以促进政府公共品或公共服务提供更好地匹配服务对象需求，减少财政资源浪费或无效</a:t>
            </a:r>
            <a:r>
              <a:rPr lang="zh-CN" altLang="zh-CN" dirty="0" smtClean="0"/>
              <a:t>配置</a:t>
            </a:r>
            <a:endParaRPr lang="en-US" altLang="zh-CN" dirty="0" smtClean="0"/>
          </a:p>
          <a:p>
            <a:pPr marL="285750" indent="-285750">
              <a:buFont typeface="Arial" pitchFamily="34" charset="0"/>
              <a:buChar char="•"/>
            </a:pPr>
            <a:r>
              <a:rPr lang="zh-CN" altLang="zh-CN" dirty="0" smtClean="0"/>
              <a:t>二</a:t>
            </a:r>
            <a:r>
              <a:rPr lang="zh-CN" altLang="zh-CN" dirty="0"/>
              <a:t>是数字财政可以实现政策—项目—资金—服务对象的四位一体，既可以发挥财政精准调控的结构性政策目标，又可以实现对财政资金的穿透式监管，保障了稀缺财政资金的安全、高效、规范运用，提高了资金使用效益</a:t>
            </a:r>
            <a:r>
              <a:rPr lang="zh-CN" altLang="zh-CN" dirty="0" smtClean="0"/>
              <a:t>。</a:t>
            </a:r>
            <a:endParaRPr lang="zh-CN" altLang="zh-CN" dirty="0"/>
          </a:p>
        </p:txBody>
      </p:sp>
      <p:sp>
        <p:nvSpPr>
          <p:cNvPr id="2" name="标题 3"/>
          <p:cNvSpPr txBox="1">
            <a:spLocks noGrp="1"/>
          </p:cNvSpPr>
          <p:nvPr>
            <p:ph type="title"/>
          </p:nvPr>
        </p:nvSpPr>
        <p:spPr>
          <a:xfrm>
            <a:off x="210185"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3600" spc="600" dirty="0">
                <a:solidFill>
                  <a:schemeClr val="bg1"/>
                </a:solidFill>
                <a:latin typeface="黑体" panose="02010609060101010101" pitchFamily="2" charset="-122"/>
                <a:ea typeface="黑体" panose="02010609060101010101" pitchFamily="2" charset="-122"/>
                <a:cs typeface="+mn-ea"/>
                <a:sym typeface="+mn-lt"/>
              </a:rPr>
              <a:t>一</a:t>
            </a:r>
            <a:r>
              <a:rPr lang="zh-CN" altLang="en-US" sz="3600" spc="600" dirty="0" smtClean="0">
                <a:solidFill>
                  <a:schemeClr val="bg1"/>
                </a:solidFill>
                <a:latin typeface="黑体" panose="02010609060101010101" pitchFamily="2" charset="-122"/>
                <a:ea typeface="黑体" panose="02010609060101010101" pitchFamily="2" charset="-122"/>
                <a:cs typeface="+mn-ea"/>
                <a:sym typeface="+mn-lt"/>
              </a:rPr>
              <a:t>、数字财政与预算信息化管理</a:t>
            </a:r>
            <a:endParaRPr lang="zh-CN" altLang="en-US" sz="3600" spc="6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376555" y="0"/>
            <a:ext cx="824801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一、财政预算管理信息化的现实意义</a:t>
            </a:r>
          </a:p>
        </p:txBody>
      </p:sp>
      <p:sp>
        <p:nvSpPr>
          <p:cNvPr id="16" name="文本框 15"/>
          <p:cNvSpPr txBox="1"/>
          <p:nvPr/>
        </p:nvSpPr>
        <p:spPr>
          <a:xfrm>
            <a:off x="684530" y="1090930"/>
            <a:ext cx="7812405" cy="1569660"/>
          </a:xfrm>
          <a:prstGeom prst="rect">
            <a:avLst/>
          </a:prstGeom>
          <a:noFill/>
        </p:spPr>
        <p:txBody>
          <a:bodyPr wrap="square" rtlCol="0">
            <a:spAutoFit/>
          </a:bodyPr>
          <a:lstStyle/>
          <a:p>
            <a:pPr indent="508000"/>
            <a:r>
              <a:rPr lang="zh-CN" altLang="zh-CN" dirty="0"/>
              <a:t>在现代信息技术条件下构建</a:t>
            </a:r>
            <a:r>
              <a:rPr lang="en-US" altLang="zh-CN" dirty="0"/>
              <a:t>“</a:t>
            </a:r>
            <a:r>
              <a:rPr lang="zh-CN" altLang="zh-CN" dirty="0"/>
              <a:t>制度</a:t>
            </a:r>
            <a:r>
              <a:rPr lang="en-US" altLang="zh-CN" dirty="0"/>
              <a:t>+</a:t>
            </a:r>
            <a:r>
              <a:rPr lang="zh-CN" altLang="zh-CN" dirty="0"/>
              <a:t>技术</a:t>
            </a:r>
            <a:r>
              <a:rPr lang="en-US" altLang="zh-CN" dirty="0"/>
              <a:t>”</a:t>
            </a:r>
            <a:r>
              <a:rPr lang="zh-CN" altLang="zh-CN" dirty="0"/>
              <a:t>的预算管理一体化机制，通过预算管理信息系统统一规范各级财政预算管理，将制度规范与信息系统建设紧密结合，用系统化思维全流程整合预算管理各环节业务规范，通过将规则嵌入系统强化制度执行力，以全面提高各级预算管理规范化、标准化和自动化水平，实现各级财政部门对预算管理的动态反映和有效控制，为深化预算制度改革提供基础保障，推动预算管理迈上新台阶</a:t>
            </a:r>
            <a:r>
              <a:rPr lang="zh-CN" altLang="zh-CN" dirty="0" smtClean="0"/>
              <a:t>。</a:t>
            </a:r>
            <a:endParaRPr lang="zh-CN" altLang="zh-CN" dirty="0"/>
          </a:p>
        </p:txBody>
      </p:sp>
      <p:sp>
        <p:nvSpPr>
          <p:cNvPr id="33" name="文本框 32"/>
          <p:cNvSpPr txBox="1"/>
          <p:nvPr>
            <p:custDataLst>
              <p:tags r:id="rId1"/>
            </p:custDataLst>
          </p:nvPr>
        </p:nvSpPr>
        <p:spPr>
          <a:xfrm>
            <a:off x="1404218" y="3814374"/>
            <a:ext cx="2221230" cy="302895"/>
          </a:xfrm>
          <a:prstGeom prst="rect">
            <a:avLst/>
          </a:prstGeom>
          <a:noFill/>
        </p:spPr>
        <p:txBody>
          <a:bodyPr wrap="square" lIns="66141" tIns="34393" rIns="66141" bIns="0" anchor="b" anchorCtr="1"/>
          <a:lstStyle/>
          <a:p>
            <a:pPr algn="ctr">
              <a:lnSpc>
                <a:spcPct val="120000"/>
              </a:lnSpc>
              <a:buSzPct val="100000"/>
            </a:pPr>
            <a:r>
              <a:rPr lang="zh-CN" altLang="zh-CN" sz="1400" dirty="0">
                <a:latin typeface="黑体" pitchFamily="49" charset="-122"/>
                <a:ea typeface="黑体" pitchFamily="49" charset="-122"/>
              </a:rPr>
              <a:t>实现中央和地方财政系统信息</a:t>
            </a:r>
            <a:r>
              <a:rPr lang="zh-CN" altLang="zh-CN" sz="1400" dirty="0" smtClean="0">
                <a:latin typeface="黑体" pitchFamily="49" charset="-122"/>
                <a:ea typeface="黑体" pitchFamily="49" charset="-122"/>
              </a:rPr>
              <a:t>贯通</a:t>
            </a:r>
            <a:endParaRPr lang="zh-CN" altLang="zh-CN" sz="1400" dirty="0">
              <a:latin typeface="黑体" pitchFamily="49" charset="-122"/>
              <a:ea typeface="黑体" pitchFamily="49" charset="-122"/>
            </a:endParaRPr>
          </a:p>
        </p:txBody>
      </p:sp>
      <p:sp>
        <p:nvSpPr>
          <p:cNvPr id="34" name="泪滴形 33"/>
          <p:cNvSpPr/>
          <p:nvPr>
            <p:custDataLst>
              <p:tags r:id="rId2"/>
            </p:custDataLst>
          </p:nvPr>
        </p:nvSpPr>
        <p:spPr>
          <a:xfrm>
            <a:off x="2004695" y="2518410"/>
            <a:ext cx="869315" cy="880745"/>
          </a:xfrm>
          <a:prstGeom prst="teardrop">
            <a:avLst/>
          </a:prstGeom>
          <a:solidFill>
            <a:srgbClr val="1F74AD"/>
          </a:solidFill>
          <a:ln w="12700" cap="flat" cmpd="sng" algn="ctr">
            <a:noFill/>
            <a:prstDash val="solid"/>
            <a:miter lim="800000"/>
          </a:ln>
          <a:effectLst/>
        </p:spPr>
        <p:txBody>
          <a:bodyPr anchor="ctr"/>
          <a:lstStyle/>
          <a:p>
            <a:pPr algn="ctr"/>
            <a:endParaRPr sz="1325">
              <a:sym typeface="Arial" panose="020B0604020202020204" pitchFamily="34" charset="0"/>
            </a:endParaRPr>
          </a:p>
        </p:txBody>
      </p:sp>
      <p:cxnSp>
        <p:nvCxnSpPr>
          <p:cNvPr id="35" name="直接连接符 34"/>
          <p:cNvCxnSpPr/>
          <p:nvPr>
            <p:custDataLst>
              <p:tags r:id="rId3"/>
            </p:custDataLst>
          </p:nvPr>
        </p:nvCxnSpPr>
        <p:spPr>
          <a:xfrm>
            <a:off x="2447290" y="3393440"/>
            <a:ext cx="0" cy="262255"/>
          </a:xfrm>
          <a:prstGeom prst="line">
            <a:avLst/>
          </a:prstGeom>
          <a:noFill/>
          <a:ln w="12700" cap="flat" cmpd="sng" algn="ctr">
            <a:solidFill>
              <a:srgbClr val="1F74AD">
                <a:lumMod val="100000"/>
              </a:srgbClr>
            </a:solidFill>
            <a:prstDash val="solid"/>
            <a:miter lim="800000"/>
            <a:headEnd type="none" w="med" len="med"/>
            <a:tailEnd type="none" w="med" len="med"/>
          </a:ln>
          <a:effectLst/>
        </p:spPr>
      </p:cxnSp>
      <p:sp>
        <p:nvSpPr>
          <p:cNvPr id="36" name="椭圆 35"/>
          <p:cNvSpPr/>
          <p:nvPr>
            <p:custDataLst>
              <p:tags r:id="rId4"/>
            </p:custDataLst>
          </p:nvPr>
        </p:nvSpPr>
        <p:spPr>
          <a:xfrm>
            <a:off x="2162175" y="2668905"/>
            <a:ext cx="575310" cy="582930"/>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endParaRPr sz="1325">
              <a:sym typeface="Arial" panose="020B0604020202020204" pitchFamily="34" charset="0"/>
            </a:endParaRPr>
          </a:p>
        </p:txBody>
      </p:sp>
      <p:sp>
        <p:nvSpPr>
          <p:cNvPr id="37" name="任意多边形 17"/>
          <p:cNvSpPr/>
          <p:nvPr>
            <p:custDataLst>
              <p:tags r:id="rId5"/>
            </p:custDataLst>
          </p:nvPr>
        </p:nvSpPr>
        <p:spPr bwMode="auto">
          <a:xfrm>
            <a:off x="2329815" y="2838450"/>
            <a:ext cx="240665"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96" y="7511"/>
                </a:moveTo>
                <a:cubicBezTo>
                  <a:pt x="12456" y="14725"/>
                  <a:pt x="12456" y="14725"/>
                  <a:pt x="12456" y="14725"/>
                </a:cubicBezTo>
                <a:cubicBezTo>
                  <a:pt x="12204" y="14725"/>
                  <a:pt x="11952" y="15022"/>
                  <a:pt x="11700" y="15022"/>
                </a:cubicBezTo>
                <a:cubicBezTo>
                  <a:pt x="11700" y="15022"/>
                  <a:pt x="11448" y="14725"/>
                  <a:pt x="11196" y="14725"/>
                </a:cubicBezTo>
                <a:cubicBezTo>
                  <a:pt x="6588" y="11118"/>
                  <a:pt x="6588" y="11118"/>
                  <a:pt x="6588" y="11118"/>
                </a:cubicBezTo>
                <a:cubicBezTo>
                  <a:pt x="2016" y="14386"/>
                  <a:pt x="2016" y="14386"/>
                  <a:pt x="2016" y="14386"/>
                </a:cubicBezTo>
                <a:cubicBezTo>
                  <a:pt x="2016" y="19181"/>
                  <a:pt x="2016" y="19181"/>
                  <a:pt x="2016" y="19181"/>
                </a:cubicBezTo>
                <a:cubicBezTo>
                  <a:pt x="20592" y="19181"/>
                  <a:pt x="20592" y="19181"/>
                  <a:pt x="20592" y="19181"/>
                </a:cubicBezTo>
                <a:cubicBezTo>
                  <a:pt x="21096" y="19181"/>
                  <a:pt x="21600" y="19818"/>
                  <a:pt x="21600" y="20412"/>
                </a:cubicBezTo>
                <a:cubicBezTo>
                  <a:pt x="21600" y="21303"/>
                  <a:pt x="21096" y="21600"/>
                  <a:pt x="20592" y="21600"/>
                </a:cubicBezTo>
                <a:cubicBezTo>
                  <a:pt x="1008" y="21600"/>
                  <a:pt x="1008" y="21600"/>
                  <a:pt x="1008" y="21600"/>
                </a:cubicBezTo>
                <a:cubicBezTo>
                  <a:pt x="252" y="21600"/>
                  <a:pt x="0" y="21303"/>
                  <a:pt x="0" y="20412"/>
                </a:cubicBezTo>
                <a:cubicBezTo>
                  <a:pt x="0" y="1188"/>
                  <a:pt x="0" y="1188"/>
                  <a:pt x="0" y="1188"/>
                </a:cubicBezTo>
                <a:cubicBezTo>
                  <a:pt x="0" y="594"/>
                  <a:pt x="252" y="0"/>
                  <a:pt x="1008" y="0"/>
                </a:cubicBezTo>
                <a:cubicBezTo>
                  <a:pt x="1512" y="0"/>
                  <a:pt x="2016" y="594"/>
                  <a:pt x="2016" y="1188"/>
                </a:cubicBezTo>
                <a:cubicBezTo>
                  <a:pt x="2016" y="11712"/>
                  <a:pt x="2016" y="11712"/>
                  <a:pt x="2016" y="11712"/>
                </a:cubicBezTo>
                <a:cubicBezTo>
                  <a:pt x="6084" y="8699"/>
                  <a:pt x="6084" y="8699"/>
                  <a:pt x="6084" y="8699"/>
                </a:cubicBezTo>
                <a:cubicBezTo>
                  <a:pt x="6336" y="8699"/>
                  <a:pt x="6588" y="8402"/>
                  <a:pt x="6588" y="8402"/>
                </a:cubicBezTo>
                <a:cubicBezTo>
                  <a:pt x="6876" y="8402"/>
                  <a:pt x="7128" y="8699"/>
                  <a:pt x="7380" y="8699"/>
                </a:cubicBezTo>
                <a:cubicBezTo>
                  <a:pt x="11700" y="12306"/>
                  <a:pt x="11700" y="12306"/>
                  <a:pt x="11700" y="12306"/>
                </a:cubicBezTo>
                <a:cubicBezTo>
                  <a:pt x="20088" y="5389"/>
                  <a:pt x="20088" y="5389"/>
                  <a:pt x="20088" y="5389"/>
                </a:cubicBezTo>
                <a:cubicBezTo>
                  <a:pt x="20088" y="5389"/>
                  <a:pt x="20340" y="5389"/>
                  <a:pt x="20592" y="5389"/>
                </a:cubicBezTo>
                <a:cubicBezTo>
                  <a:pt x="21096" y="5389"/>
                  <a:pt x="21600" y="5686"/>
                  <a:pt x="21600" y="6620"/>
                </a:cubicBezTo>
                <a:cubicBezTo>
                  <a:pt x="21600" y="6917"/>
                  <a:pt x="21348" y="7214"/>
                  <a:pt x="21096" y="7511"/>
                </a:cubicBezTo>
              </a:path>
            </a:pathLst>
          </a:custGeom>
          <a:solidFill>
            <a:srgbClr val="1F74AD"/>
          </a:solidFill>
          <a:ln>
            <a:noFill/>
          </a:ln>
          <a:effectLst/>
        </p:spPr>
        <p:txBody>
          <a:bodyPr anchor="ctr"/>
          <a:lstStyle/>
          <a:p>
            <a:pPr algn="ctr"/>
            <a:endParaRPr sz="1325">
              <a:sym typeface="Arial" panose="020B0604020202020204" pitchFamily="34" charset="0"/>
            </a:endParaRPr>
          </a:p>
        </p:txBody>
      </p:sp>
      <p:sp>
        <p:nvSpPr>
          <p:cNvPr id="39" name="文本框 38"/>
          <p:cNvSpPr txBox="1"/>
          <p:nvPr>
            <p:custDataLst>
              <p:tags r:id="rId6"/>
            </p:custDataLst>
          </p:nvPr>
        </p:nvSpPr>
        <p:spPr>
          <a:xfrm>
            <a:off x="4821486" y="3781168"/>
            <a:ext cx="2432685" cy="302895"/>
          </a:xfrm>
          <a:prstGeom prst="rect">
            <a:avLst/>
          </a:prstGeom>
          <a:noFill/>
        </p:spPr>
        <p:txBody>
          <a:bodyPr wrap="square" lIns="66141" tIns="34393" rIns="66141" bIns="0" anchor="b" anchorCtr="1"/>
          <a:lstStyle/>
          <a:p>
            <a:pPr algn="ctr">
              <a:lnSpc>
                <a:spcPct val="120000"/>
              </a:lnSpc>
            </a:pPr>
            <a:r>
              <a:rPr lang="zh-CN" altLang="zh-CN" sz="1400" dirty="0">
                <a:latin typeface="黑体" pitchFamily="49" charset="-122"/>
                <a:ea typeface="黑体" pitchFamily="49" charset="-122"/>
              </a:rPr>
              <a:t>推进部门间预算</a:t>
            </a:r>
            <a:r>
              <a:rPr lang="zh-CN" altLang="zh-CN" sz="1400" dirty="0" smtClean="0">
                <a:latin typeface="黑体" pitchFamily="49" charset="-122"/>
                <a:ea typeface="黑体" pitchFamily="49" charset="-122"/>
              </a:rPr>
              <a:t>信息</a:t>
            </a:r>
            <a:endParaRPr lang="en-US" altLang="zh-CN" sz="1400" dirty="0" smtClean="0">
              <a:latin typeface="黑体" pitchFamily="49" charset="-122"/>
              <a:ea typeface="黑体" pitchFamily="49" charset="-122"/>
            </a:endParaRPr>
          </a:p>
          <a:p>
            <a:pPr algn="ctr">
              <a:lnSpc>
                <a:spcPct val="120000"/>
              </a:lnSpc>
            </a:pPr>
            <a:r>
              <a:rPr lang="zh-CN" altLang="zh-CN" sz="1400" dirty="0" smtClean="0">
                <a:latin typeface="黑体" pitchFamily="49" charset="-122"/>
                <a:ea typeface="黑体" pitchFamily="49" charset="-122"/>
              </a:rPr>
              <a:t>互联</a:t>
            </a:r>
            <a:r>
              <a:rPr lang="zh-CN" altLang="zh-CN" sz="1400" dirty="0">
                <a:latin typeface="黑体" pitchFamily="49" charset="-122"/>
                <a:ea typeface="黑体" pitchFamily="49" charset="-122"/>
              </a:rPr>
              <a:t>共享</a:t>
            </a:r>
            <a:endParaRPr lang="zh-CN" altLang="en-US" sz="1400" b="1" spc="300" dirty="0">
              <a:solidFill>
                <a:srgbClr val="000000">
                  <a:lumMod val="75000"/>
                  <a:lumOff val="25000"/>
                </a:srgbClr>
              </a:solidFill>
              <a:latin typeface="黑体" pitchFamily="49" charset="-122"/>
              <a:ea typeface="黑体" pitchFamily="49" charset="-122"/>
              <a:cs typeface="+mn-ea"/>
              <a:sym typeface="Arial" panose="020B0604020202020204" pitchFamily="34" charset="0"/>
            </a:endParaRPr>
          </a:p>
        </p:txBody>
      </p:sp>
      <p:sp>
        <p:nvSpPr>
          <p:cNvPr id="40" name="泪滴形 39"/>
          <p:cNvSpPr/>
          <p:nvPr>
            <p:custDataLst>
              <p:tags r:id="rId7"/>
            </p:custDataLst>
          </p:nvPr>
        </p:nvSpPr>
        <p:spPr>
          <a:xfrm>
            <a:off x="5580682" y="2511425"/>
            <a:ext cx="869315" cy="880745"/>
          </a:xfrm>
          <a:prstGeom prst="teardrop">
            <a:avLst/>
          </a:prstGeom>
          <a:solidFill>
            <a:srgbClr val="3498DB">
              <a:lumMod val="100000"/>
            </a:srgbClr>
          </a:solidFill>
          <a:ln w="12700" cap="flat" cmpd="sng" algn="ctr">
            <a:noFill/>
            <a:prstDash val="solid"/>
            <a:miter lim="800000"/>
          </a:ln>
          <a:effectLst/>
        </p:spPr>
        <p:txBody>
          <a:bodyPr anchor="ctr"/>
          <a:lstStyle/>
          <a:p>
            <a:pPr algn="ctr"/>
            <a:endParaRPr sz="1325">
              <a:sym typeface="Arial" panose="020B0604020202020204" pitchFamily="34" charset="0"/>
            </a:endParaRPr>
          </a:p>
        </p:txBody>
      </p:sp>
      <p:cxnSp>
        <p:nvCxnSpPr>
          <p:cNvPr id="41" name="直接连接符 40"/>
          <p:cNvCxnSpPr/>
          <p:nvPr>
            <p:custDataLst>
              <p:tags r:id="rId8"/>
            </p:custDataLst>
          </p:nvPr>
        </p:nvCxnSpPr>
        <p:spPr>
          <a:xfrm>
            <a:off x="6037829" y="3380267"/>
            <a:ext cx="0" cy="262255"/>
          </a:xfrm>
          <a:prstGeom prst="line">
            <a:avLst/>
          </a:prstGeom>
          <a:noFill/>
          <a:ln w="12700" cap="flat" cmpd="sng" algn="ctr">
            <a:solidFill>
              <a:srgbClr val="3498DB">
                <a:lumMod val="100000"/>
              </a:srgbClr>
            </a:solidFill>
            <a:prstDash val="solid"/>
            <a:miter lim="800000"/>
            <a:headEnd type="none" w="med" len="med"/>
            <a:tailEnd type="none" w="med" len="med"/>
          </a:ln>
          <a:effectLst/>
        </p:spPr>
      </p:cxnSp>
      <p:sp>
        <p:nvSpPr>
          <p:cNvPr id="42" name="椭圆 41"/>
          <p:cNvSpPr/>
          <p:nvPr>
            <p:custDataLst>
              <p:tags r:id="rId9"/>
            </p:custDataLst>
          </p:nvPr>
        </p:nvSpPr>
        <p:spPr>
          <a:xfrm>
            <a:off x="5718810" y="2669540"/>
            <a:ext cx="575310" cy="582930"/>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endParaRPr sz="1325">
              <a:sym typeface="Arial" panose="020B0604020202020204" pitchFamily="34" charset="0"/>
            </a:endParaRPr>
          </a:p>
        </p:txBody>
      </p:sp>
      <p:sp>
        <p:nvSpPr>
          <p:cNvPr id="43" name="任意多边形 13"/>
          <p:cNvSpPr/>
          <p:nvPr>
            <p:custDataLst>
              <p:tags r:id="rId10"/>
            </p:custDataLst>
          </p:nvPr>
        </p:nvSpPr>
        <p:spPr bwMode="auto">
          <a:xfrm>
            <a:off x="5880307" y="2829559"/>
            <a:ext cx="270063"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932" y="9632"/>
                </a:moveTo>
                <a:cubicBezTo>
                  <a:pt x="11932" y="0"/>
                  <a:pt x="11932" y="0"/>
                  <a:pt x="11932" y="0"/>
                </a:cubicBezTo>
                <a:cubicBezTo>
                  <a:pt x="17287" y="0"/>
                  <a:pt x="21600" y="4313"/>
                  <a:pt x="21600" y="9632"/>
                </a:cubicBezTo>
                <a:lnTo>
                  <a:pt x="11932" y="9632"/>
                </a:lnTo>
                <a:close/>
                <a:moveTo>
                  <a:pt x="9919" y="21600"/>
                </a:moveTo>
                <a:cubicBezTo>
                  <a:pt x="4313" y="21600"/>
                  <a:pt x="0" y="17251"/>
                  <a:pt x="0" y="11681"/>
                </a:cubicBezTo>
                <a:cubicBezTo>
                  <a:pt x="0" y="6325"/>
                  <a:pt x="4313" y="2013"/>
                  <a:pt x="9919" y="2013"/>
                </a:cubicBezTo>
                <a:cubicBezTo>
                  <a:pt x="9919" y="11681"/>
                  <a:pt x="9919" y="11681"/>
                  <a:pt x="9919" y="11681"/>
                </a:cubicBezTo>
                <a:cubicBezTo>
                  <a:pt x="19551" y="11681"/>
                  <a:pt x="19551" y="11681"/>
                  <a:pt x="19551" y="11681"/>
                </a:cubicBezTo>
                <a:cubicBezTo>
                  <a:pt x="19551" y="17251"/>
                  <a:pt x="15239" y="21600"/>
                  <a:pt x="9919" y="21600"/>
                </a:cubicBezTo>
                <a:close/>
              </a:path>
            </a:pathLst>
          </a:custGeom>
          <a:solidFill>
            <a:srgbClr val="3498DB">
              <a:lumMod val="100000"/>
            </a:srgbClr>
          </a:solidFill>
          <a:ln>
            <a:noFill/>
          </a:ln>
          <a:effectLst/>
        </p:spPr>
        <p:txBody>
          <a:bodyPr anchor="ctr"/>
          <a:lstStyle/>
          <a:p>
            <a:pPr algn="ctr"/>
            <a:endParaRPr sz="1325">
              <a:sym typeface="Arial" panose="020B0604020202020204" pitchFamily="34" charset="0"/>
            </a:endParaRPr>
          </a:p>
        </p:txBody>
      </p:sp>
      <p:sp>
        <p:nvSpPr>
          <p:cNvPr id="2" name="标题 3"/>
          <p:cNvSpPr txBox="1">
            <a:spLocks noGrp="1"/>
          </p:cNvSpPr>
          <p:nvPr>
            <p:ph type="title"/>
          </p:nvPr>
        </p:nvSpPr>
        <p:spPr>
          <a:xfrm>
            <a:off x="210185"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zh-CN" sz="3200" spc="600" dirty="0" smtClean="0">
                <a:solidFill>
                  <a:schemeClr val="bg1"/>
                </a:solidFill>
                <a:latin typeface="黑体" panose="02010609060101010101" pitchFamily="2" charset="-122"/>
                <a:ea typeface="黑体" panose="02010609060101010101" pitchFamily="2" charset="-122"/>
                <a:cs typeface="+mn-ea"/>
                <a:sym typeface="+mn-lt"/>
              </a:rPr>
              <a:t/>
            </a:r>
            <a:br>
              <a:rPr lang="en-US" altLang="zh-CN" sz="3200" spc="600" dirty="0" smtClean="0">
                <a:solidFill>
                  <a:schemeClr val="bg1"/>
                </a:solidFill>
                <a:latin typeface="黑体" panose="02010609060101010101" pitchFamily="2" charset="-122"/>
                <a:ea typeface="黑体" panose="02010609060101010101" pitchFamily="2" charset="-122"/>
                <a:cs typeface="+mn-ea"/>
                <a:sym typeface="+mn-lt"/>
              </a:rPr>
            </a:br>
            <a:r>
              <a:rPr lang="zh-CN" altLang="en-US" sz="3200" spc="600" dirty="0" smtClean="0">
                <a:solidFill>
                  <a:schemeClr val="bg1"/>
                </a:solidFill>
                <a:latin typeface="黑体" panose="02010609060101010101" pitchFamily="2" charset="-122"/>
                <a:ea typeface="黑体" panose="02010609060101010101" pitchFamily="2" charset="-122"/>
                <a:cs typeface="+mn-ea"/>
                <a:sym typeface="+mn-lt"/>
              </a:rPr>
              <a:t>二、</a:t>
            </a:r>
            <a:r>
              <a:rPr lang="zh-CN" altLang="en-US" sz="3200" dirty="0" smtClean="0">
                <a:sym typeface="+mn-lt"/>
              </a:rPr>
              <a:t>“</a:t>
            </a:r>
            <a:r>
              <a:rPr lang="zh-CN" altLang="zh-CN" sz="3200" dirty="0" smtClean="0"/>
              <a:t>制度</a:t>
            </a:r>
            <a:r>
              <a:rPr lang="en-US" altLang="zh-CN" sz="3200" dirty="0"/>
              <a:t>+</a:t>
            </a:r>
            <a:r>
              <a:rPr lang="zh-CN" altLang="zh-CN" sz="3200" dirty="0" smtClean="0"/>
              <a:t>技术</a:t>
            </a:r>
            <a:r>
              <a:rPr lang="zh-CN" altLang="en-US" sz="3200" dirty="0" smtClean="0">
                <a:sym typeface="+mn-lt"/>
              </a:rPr>
              <a:t>”</a:t>
            </a:r>
            <a:r>
              <a:rPr lang="zh-CN" altLang="zh-CN" sz="3200" dirty="0" smtClean="0"/>
              <a:t>的</a:t>
            </a:r>
            <a:r>
              <a:rPr lang="zh-CN" altLang="zh-CN" sz="3200" dirty="0"/>
              <a:t>预算管理一体化机制</a:t>
            </a:r>
            <a:br>
              <a:rPr lang="zh-CN" altLang="zh-CN" sz="3200" dirty="0"/>
            </a:br>
            <a:endParaRPr lang="zh-CN" altLang="en-US" sz="3200" spc="600" dirty="0">
              <a:solidFill>
                <a:schemeClr val="bg1"/>
              </a:solidFill>
              <a:latin typeface="黑体" panose="02010609060101010101" pitchFamily="2" charset="-122"/>
              <a:ea typeface="黑体" panose="02010609060101010101" pitchFamily="2" charset="-122"/>
              <a:cs typeface="+mn-ea"/>
              <a:sym typeface="+mn-lt"/>
            </a:endParaRPr>
          </a:p>
        </p:txBody>
      </p:sp>
    </p:spTree>
    <p:extLst>
      <p:ext uri="{BB962C8B-B14F-4D97-AF65-F5344CB8AC3E}">
        <p14:creationId xmlns:p14="http://schemas.microsoft.com/office/powerpoint/2010/main" val="2124989898"/>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3"/>
          <p:cNvSpPr>
            <a:spLocks noChangeArrowheads="1"/>
          </p:cNvSpPr>
          <p:nvPr/>
        </p:nvSpPr>
        <p:spPr bwMode="auto">
          <a:xfrm>
            <a:off x="3164458" y="3314707"/>
            <a:ext cx="1347825" cy="1341750"/>
          </a:xfrm>
          <a:prstGeom prst="ellipse">
            <a:avLst/>
          </a:prstGeom>
          <a:solidFill>
            <a:srgbClr val="305480"/>
          </a:solidFill>
          <a:ln>
            <a:noFill/>
          </a:ln>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Oval 6"/>
          <p:cNvSpPr>
            <a:spLocks noChangeArrowheads="1"/>
          </p:cNvSpPr>
          <p:nvPr/>
        </p:nvSpPr>
        <p:spPr bwMode="auto">
          <a:xfrm>
            <a:off x="3823134" y="1129403"/>
            <a:ext cx="1347825" cy="1340584"/>
          </a:xfrm>
          <a:prstGeom prst="ellipse">
            <a:avLst/>
          </a:prstGeom>
          <a:solidFill>
            <a:srgbClr val="305480"/>
          </a:solidFill>
          <a:ln>
            <a:noFill/>
          </a:ln>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Oval 15"/>
          <p:cNvSpPr>
            <a:spLocks noChangeArrowheads="1"/>
          </p:cNvSpPr>
          <p:nvPr/>
        </p:nvSpPr>
        <p:spPr bwMode="auto">
          <a:xfrm>
            <a:off x="4815837" y="2023126"/>
            <a:ext cx="1347825" cy="1341750"/>
          </a:xfrm>
          <a:prstGeom prst="ellipse">
            <a:avLst/>
          </a:prstGeom>
          <a:solidFill>
            <a:srgbClr val="305480"/>
          </a:solidFill>
          <a:ln>
            <a:noFill/>
          </a:ln>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Oval 16"/>
          <p:cNvSpPr>
            <a:spLocks noChangeArrowheads="1"/>
          </p:cNvSpPr>
          <p:nvPr/>
        </p:nvSpPr>
        <p:spPr bwMode="auto">
          <a:xfrm>
            <a:off x="4512283" y="3314707"/>
            <a:ext cx="1346653" cy="1341750"/>
          </a:xfrm>
          <a:prstGeom prst="ellipse">
            <a:avLst/>
          </a:prstGeom>
          <a:solidFill>
            <a:srgbClr val="305480"/>
          </a:solidFill>
          <a:ln>
            <a:noFill/>
          </a:ln>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Oval 12"/>
          <p:cNvSpPr>
            <a:spLocks noChangeArrowheads="1"/>
          </p:cNvSpPr>
          <p:nvPr/>
        </p:nvSpPr>
        <p:spPr bwMode="auto">
          <a:xfrm>
            <a:off x="2819884" y="2023126"/>
            <a:ext cx="1347825" cy="1341750"/>
          </a:xfrm>
          <a:prstGeom prst="ellipse">
            <a:avLst/>
          </a:prstGeom>
          <a:solidFill>
            <a:srgbClr val="305480"/>
          </a:solidFill>
          <a:ln>
            <a:noFill/>
          </a:ln>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Regular Pentagon 8"/>
          <p:cNvSpPr>
            <a:spLocks noChangeArrowheads="1"/>
          </p:cNvSpPr>
          <p:nvPr/>
        </p:nvSpPr>
        <p:spPr bwMode="auto">
          <a:xfrm>
            <a:off x="3493797" y="1954289"/>
            <a:ext cx="1995952" cy="1877283"/>
          </a:xfrm>
          <a:prstGeom prst="pentagon">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Oval 9"/>
          <p:cNvSpPr>
            <a:spLocks noChangeArrowheads="1"/>
          </p:cNvSpPr>
          <p:nvPr/>
        </p:nvSpPr>
        <p:spPr bwMode="auto">
          <a:xfrm>
            <a:off x="4032926" y="1338250"/>
            <a:ext cx="928241" cy="92405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Oval 24"/>
          <p:cNvSpPr>
            <a:spLocks noChangeArrowheads="1"/>
          </p:cNvSpPr>
          <p:nvPr/>
        </p:nvSpPr>
        <p:spPr bwMode="auto">
          <a:xfrm>
            <a:off x="3029676" y="2231972"/>
            <a:ext cx="928241" cy="92405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Oval 25"/>
          <p:cNvSpPr>
            <a:spLocks noChangeArrowheads="1"/>
          </p:cNvSpPr>
          <p:nvPr/>
        </p:nvSpPr>
        <p:spPr bwMode="auto">
          <a:xfrm>
            <a:off x="5025628" y="2231972"/>
            <a:ext cx="928241" cy="92405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Oval 26"/>
          <p:cNvSpPr>
            <a:spLocks noChangeArrowheads="1"/>
          </p:cNvSpPr>
          <p:nvPr/>
        </p:nvSpPr>
        <p:spPr bwMode="auto">
          <a:xfrm>
            <a:off x="4720903" y="3523552"/>
            <a:ext cx="928241" cy="92405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nchor="ctr"/>
          <a:lstStyle/>
          <a:p>
            <a:pPr algn="ctr" defTabSz="897255"/>
            <a:endParaRPr lang="en-US" altLang="zh-CN" sz="2300">
              <a:solidFill>
                <a:srgbClr val="1C8EE4"/>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Oval 27"/>
          <p:cNvSpPr>
            <a:spLocks noChangeArrowheads="1"/>
          </p:cNvSpPr>
          <p:nvPr/>
        </p:nvSpPr>
        <p:spPr bwMode="auto">
          <a:xfrm>
            <a:off x="3374250" y="3523552"/>
            <a:ext cx="928241" cy="92405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01"/>
          <p:cNvSpPr>
            <a:spLocks noEditPoints="1"/>
          </p:cNvSpPr>
          <p:nvPr/>
        </p:nvSpPr>
        <p:spPr bwMode="auto">
          <a:xfrm>
            <a:off x="5002188" y="3763901"/>
            <a:ext cx="426616" cy="393191"/>
          </a:xfrm>
          <a:custGeom>
            <a:avLst/>
            <a:gdLst>
              <a:gd name="T0" fmla="*/ 2147483647 w 68"/>
              <a:gd name="T1" fmla="*/ 2147483647 h 63"/>
              <a:gd name="T2" fmla="*/ 2147483647 w 68"/>
              <a:gd name="T3" fmla="*/ 2147483647 h 63"/>
              <a:gd name="T4" fmla="*/ 2147483647 w 68"/>
              <a:gd name="T5" fmla="*/ 2147483647 h 63"/>
              <a:gd name="T6" fmla="*/ 2147483647 w 68"/>
              <a:gd name="T7" fmla="*/ 2147483647 h 63"/>
              <a:gd name="T8" fmla="*/ 2147483647 w 68"/>
              <a:gd name="T9" fmla="*/ 2147483647 h 63"/>
              <a:gd name="T10" fmla="*/ 2147483647 w 68"/>
              <a:gd name="T11" fmla="*/ 2147483647 h 63"/>
              <a:gd name="T12" fmla="*/ 2147483647 w 68"/>
              <a:gd name="T13" fmla="*/ 2147483647 h 63"/>
              <a:gd name="T14" fmla="*/ 2147483647 w 68"/>
              <a:gd name="T15" fmla="*/ 2147483647 h 63"/>
              <a:gd name="T16" fmla="*/ 0 w 68"/>
              <a:gd name="T17" fmla="*/ 2147483647 h 63"/>
              <a:gd name="T18" fmla="*/ 2147483647 w 68"/>
              <a:gd name="T19" fmla="*/ 2147483647 h 63"/>
              <a:gd name="T20" fmla="*/ 2147483647 w 68"/>
              <a:gd name="T21" fmla="*/ 2147483647 h 63"/>
              <a:gd name="T22" fmla="*/ 2147483647 w 68"/>
              <a:gd name="T23" fmla="*/ 2147483647 h 63"/>
              <a:gd name="T24" fmla="*/ 2147483647 w 68"/>
              <a:gd name="T25" fmla="*/ 2147483647 h 63"/>
              <a:gd name="T26" fmla="*/ 2147483647 w 68"/>
              <a:gd name="T27" fmla="*/ 2147483647 h 63"/>
              <a:gd name="T28" fmla="*/ 2147483647 w 68"/>
              <a:gd name="T29" fmla="*/ 2147483647 h 63"/>
              <a:gd name="T30" fmla="*/ 2147483647 w 68"/>
              <a:gd name="T31" fmla="*/ 2147483647 h 63"/>
              <a:gd name="T32" fmla="*/ 2147483647 w 68"/>
              <a:gd name="T33" fmla="*/ 2147483647 h 63"/>
              <a:gd name="T34" fmla="*/ 2147483647 w 68"/>
              <a:gd name="T35" fmla="*/ 2147483647 h 63"/>
              <a:gd name="T36" fmla="*/ 2147483647 w 68"/>
              <a:gd name="T37" fmla="*/ 2147483647 h 63"/>
              <a:gd name="T38" fmla="*/ 2147483647 w 68"/>
              <a:gd name="T39" fmla="*/ 2147483647 h 63"/>
              <a:gd name="T40" fmla="*/ 2147483647 w 68"/>
              <a:gd name="T41" fmla="*/ 2147483647 h 63"/>
              <a:gd name="T42" fmla="*/ 2147483647 w 68"/>
              <a:gd name="T43" fmla="*/ 2147483647 h 63"/>
              <a:gd name="T44" fmla="*/ 2147483647 w 68"/>
              <a:gd name="T45" fmla="*/ 2147483647 h 63"/>
              <a:gd name="T46" fmla="*/ 2147483647 w 68"/>
              <a:gd name="T47" fmla="*/ 2147483647 h 63"/>
              <a:gd name="T48" fmla="*/ 2147483647 w 68"/>
              <a:gd name="T49" fmla="*/ 2147483647 h 63"/>
              <a:gd name="T50" fmla="*/ 2147483647 w 68"/>
              <a:gd name="T51" fmla="*/ 2147483647 h 63"/>
              <a:gd name="T52" fmla="*/ 2147483647 w 68"/>
              <a:gd name="T53" fmla="*/ 2147483647 h 63"/>
              <a:gd name="T54" fmla="*/ 2147483647 w 68"/>
              <a:gd name="T55" fmla="*/ 0 h 63"/>
              <a:gd name="T56" fmla="*/ 2147483647 w 68"/>
              <a:gd name="T57" fmla="*/ 2147483647 h 63"/>
              <a:gd name="T58" fmla="*/ 2147483647 w 68"/>
              <a:gd name="T59" fmla="*/ 2147483647 h 63"/>
              <a:gd name="T60" fmla="*/ 2147483647 w 68"/>
              <a:gd name="T61" fmla="*/ 2147483647 h 63"/>
              <a:gd name="T62" fmla="*/ 2147483647 w 68"/>
              <a:gd name="T63" fmla="*/ 2147483647 h 63"/>
              <a:gd name="T64" fmla="*/ 2147483647 w 68"/>
              <a:gd name="T65" fmla="*/ 2147483647 h 63"/>
              <a:gd name="T66" fmla="*/ 2147483647 w 68"/>
              <a:gd name="T67" fmla="*/ 2147483647 h 63"/>
              <a:gd name="T68" fmla="*/ 2147483647 w 68"/>
              <a:gd name="T69" fmla="*/ 2147483647 h 63"/>
              <a:gd name="T70" fmla="*/ 2147483647 w 68"/>
              <a:gd name="T71" fmla="*/ 2147483647 h 63"/>
              <a:gd name="T72" fmla="*/ 2147483647 w 68"/>
              <a:gd name="T73" fmla="*/ 2147483647 h 63"/>
              <a:gd name="T74" fmla="*/ 2147483647 w 68"/>
              <a:gd name="T75" fmla="*/ 2147483647 h 63"/>
              <a:gd name="T76" fmla="*/ 2147483647 w 68"/>
              <a:gd name="T77" fmla="*/ 2147483647 h 63"/>
              <a:gd name="T78" fmla="*/ 2147483647 w 68"/>
              <a:gd name="T79" fmla="*/ 2147483647 h 63"/>
              <a:gd name="T80" fmla="*/ 2147483647 w 68"/>
              <a:gd name="T81" fmla="*/ 2147483647 h 63"/>
              <a:gd name="T82" fmla="*/ 2147483647 w 68"/>
              <a:gd name="T83" fmla="*/ 2147483647 h 63"/>
              <a:gd name="T84" fmla="*/ 2147483647 w 68"/>
              <a:gd name="T85" fmla="*/ 2147483647 h 63"/>
              <a:gd name="T86" fmla="*/ 2147483647 w 68"/>
              <a:gd name="T87" fmla="*/ 2147483647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rgbClr val="305480"/>
          </a:solidFill>
          <a:ln>
            <a:noFill/>
          </a:ln>
        </p:spPr>
        <p:txBody>
          <a:bodyPr lIns="89680" tIns="44840" rIns="89680" bIns="44840"/>
          <a:lstStyle/>
          <a:p>
            <a:endParaRPr lang="zh-CN" altLang="en-US"/>
          </a:p>
        </p:txBody>
      </p:sp>
      <p:sp>
        <p:nvSpPr>
          <p:cNvPr id="14" name="Freeform 132"/>
          <p:cNvSpPr>
            <a:spLocks noEditPoints="1"/>
          </p:cNvSpPr>
          <p:nvPr/>
        </p:nvSpPr>
        <p:spPr bwMode="auto">
          <a:xfrm>
            <a:off x="4138408" y="2623997"/>
            <a:ext cx="726653" cy="691876"/>
          </a:xfrm>
          <a:custGeom>
            <a:avLst/>
            <a:gdLst>
              <a:gd name="T0" fmla="*/ 2147483647 w 64"/>
              <a:gd name="T1" fmla="*/ 2147483647 h 61"/>
              <a:gd name="T2" fmla="*/ 2147483647 w 64"/>
              <a:gd name="T3" fmla="*/ 2147483647 h 61"/>
              <a:gd name="T4" fmla="*/ 2147483647 w 64"/>
              <a:gd name="T5" fmla="*/ 2147483647 h 61"/>
              <a:gd name="T6" fmla="*/ 2147483647 w 64"/>
              <a:gd name="T7" fmla="*/ 2147483647 h 61"/>
              <a:gd name="T8" fmla="*/ 2147483647 w 64"/>
              <a:gd name="T9" fmla="*/ 2147483647 h 61"/>
              <a:gd name="T10" fmla="*/ 2147483647 w 64"/>
              <a:gd name="T11" fmla="*/ 2147483647 h 61"/>
              <a:gd name="T12" fmla="*/ 2147483647 w 64"/>
              <a:gd name="T13" fmla="*/ 2147483647 h 61"/>
              <a:gd name="T14" fmla="*/ 2147483647 w 64"/>
              <a:gd name="T15" fmla="*/ 2147483647 h 61"/>
              <a:gd name="T16" fmla="*/ 2147483647 w 64"/>
              <a:gd name="T17" fmla="*/ 2147483647 h 61"/>
              <a:gd name="T18" fmla="*/ 2147483647 w 64"/>
              <a:gd name="T19" fmla="*/ 2147483647 h 61"/>
              <a:gd name="T20" fmla="*/ 2147483647 w 64"/>
              <a:gd name="T21" fmla="*/ 2147483647 h 61"/>
              <a:gd name="T22" fmla="*/ 2147483647 w 64"/>
              <a:gd name="T23" fmla="*/ 2147483647 h 61"/>
              <a:gd name="T24" fmla="*/ 2147483647 w 64"/>
              <a:gd name="T25" fmla="*/ 2147483647 h 61"/>
              <a:gd name="T26" fmla="*/ 2147483647 w 64"/>
              <a:gd name="T27" fmla="*/ 2147483647 h 61"/>
              <a:gd name="T28" fmla="*/ 2147483647 w 64"/>
              <a:gd name="T29" fmla="*/ 2147483647 h 61"/>
              <a:gd name="T30" fmla="*/ 2147483647 w 64"/>
              <a:gd name="T31" fmla="*/ 2147483647 h 61"/>
              <a:gd name="T32" fmla="*/ 2147483647 w 64"/>
              <a:gd name="T33" fmla="*/ 2147483647 h 61"/>
              <a:gd name="T34" fmla="*/ 0 w 64"/>
              <a:gd name="T35" fmla="*/ 2147483647 h 61"/>
              <a:gd name="T36" fmla="*/ 0 w 64"/>
              <a:gd name="T37" fmla="*/ 2147483647 h 61"/>
              <a:gd name="T38" fmla="*/ 2147483647 w 64"/>
              <a:gd name="T39" fmla="*/ 2147483647 h 61"/>
              <a:gd name="T40" fmla="*/ 2147483647 w 64"/>
              <a:gd name="T41" fmla="*/ 2147483647 h 61"/>
              <a:gd name="T42" fmla="*/ 2147483647 w 64"/>
              <a:gd name="T43" fmla="*/ 2147483647 h 61"/>
              <a:gd name="T44" fmla="*/ 2147483647 w 64"/>
              <a:gd name="T45" fmla="*/ 2147483647 h 61"/>
              <a:gd name="T46" fmla="*/ 2147483647 w 64"/>
              <a:gd name="T47" fmla="*/ 2147483647 h 61"/>
              <a:gd name="T48" fmla="*/ 2147483647 w 64"/>
              <a:gd name="T49" fmla="*/ 2147483647 h 61"/>
              <a:gd name="T50" fmla="*/ 2147483647 w 64"/>
              <a:gd name="T51" fmla="*/ 2147483647 h 61"/>
              <a:gd name="T52" fmla="*/ 2147483647 w 64"/>
              <a:gd name="T53" fmla="*/ 2147483647 h 61"/>
              <a:gd name="T54" fmla="*/ 2147483647 w 64"/>
              <a:gd name="T55" fmla="*/ 2147483647 h 61"/>
              <a:gd name="T56" fmla="*/ 2147483647 w 64"/>
              <a:gd name="T57" fmla="*/ 2147483647 h 61"/>
              <a:gd name="T58" fmla="*/ 2147483647 w 64"/>
              <a:gd name="T59" fmla="*/ 2147483647 h 61"/>
              <a:gd name="T60" fmla="*/ 2147483647 w 64"/>
              <a:gd name="T61" fmla="*/ 2147483647 h 61"/>
              <a:gd name="T62" fmla="*/ 2147483647 w 64"/>
              <a:gd name="T63" fmla="*/ 2147483647 h 61"/>
              <a:gd name="T64" fmla="*/ 2147483647 w 64"/>
              <a:gd name="T65" fmla="*/ 2147483647 h 61"/>
              <a:gd name="T66" fmla="*/ 2147483647 w 64"/>
              <a:gd name="T67" fmla="*/ 2147483647 h 61"/>
              <a:gd name="T68" fmla="*/ 2147483647 w 64"/>
              <a:gd name="T69" fmla="*/ 2147483647 h 61"/>
              <a:gd name="T70" fmla="*/ 2147483647 w 64"/>
              <a:gd name="T71" fmla="*/ 2147483647 h 61"/>
              <a:gd name="T72" fmla="*/ 2147483647 w 64"/>
              <a:gd name="T73" fmla="*/ 2147483647 h 61"/>
              <a:gd name="T74" fmla="*/ 2147483647 w 64"/>
              <a:gd name="T75" fmla="*/ 2147483647 h 61"/>
              <a:gd name="T76" fmla="*/ 2147483647 w 64"/>
              <a:gd name="T77" fmla="*/ 0 h 61"/>
              <a:gd name="T78" fmla="*/ 2147483647 w 64"/>
              <a:gd name="T79" fmla="*/ 2147483647 h 61"/>
              <a:gd name="T80" fmla="*/ 2147483647 w 64"/>
              <a:gd name="T81" fmla="*/ 2147483647 h 6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rgbClr val="305480"/>
          </a:solidFill>
          <a:ln>
            <a:noFill/>
          </a:ln>
        </p:spPr>
        <p:txBody>
          <a:bodyPr lIns="89680" tIns="44840" rIns="89680" bIns="44840"/>
          <a:lstStyle/>
          <a:p>
            <a:endParaRPr lang="zh-CN" altLang="en-US"/>
          </a:p>
        </p:txBody>
      </p:sp>
      <p:sp>
        <p:nvSpPr>
          <p:cNvPr id="15" name="TextBox 13"/>
          <p:cNvSpPr txBox="1">
            <a:spLocks noChangeArrowheads="1"/>
          </p:cNvSpPr>
          <p:nvPr/>
        </p:nvSpPr>
        <p:spPr bwMode="auto">
          <a:xfrm>
            <a:off x="2378075" y="1275080"/>
            <a:ext cx="129032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buFont typeface="Arial" panose="020B0604020202020204" pitchFamily="34" charset="0"/>
              <a:buNone/>
            </a:pPr>
            <a:r>
              <a:rPr lang="en-US" altLang="zh-CN" sz="1200" b="1" dirty="0">
                <a:solidFill>
                  <a:srgbClr val="445469"/>
                </a:solidFill>
                <a:latin typeface="Arial" panose="020B0604020202020204" pitchFamily="34" charset="0"/>
                <a:ea typeface="微软雅黑" panose="020B0503020204020204" pitchFamily="34" charset="-122"/>
                <a:sym typeface="Arial" panose="020B0604020202020204" pitchFamily="34" charset="0"/>
              </a:rPr>
              <a:t>1.</a:t>
            </a:r>
            <a:r>
              <a:rPr lang="zh-CN" altLang="en-US" sz="1200" b="1" dirty="0">
                <a:solidFill>
                  <a:srgbClr val="445469"/>
                </a:solidFill>
                <a:latin typeface="Arial" panose="020B0604020202020204" pitchFamily="34" charset="0"/>
                <a:ea typeface="微软雅黑" panose="020B0503020204020204" pitchFamily="34" charset="-122"/>
                <a:sym typeface="Arial" panose="020B0604020202020204" pitchFamily="34" charset="0"/>
              </a:rPr>
              <a:t>预算管理主体</a:t>
            </a:r>
          </a:p>
        </p:txBody>
      </p:sp>
      <p:sp>
        <p:nvSpPr>
          <p:cNvPr id="17" name="TextBox 13"/>
          <p:cNvSpPr txBox="1">
            <a:spLocks noChangeArrowheads="1"/>
          </p:cNvSpPr>
          <p:nvPr/>
        </p:nvSpPr>
        <p:spPr bwMode="auto">
          <a:xfrm>
            <a:off x="6228123" y="2450152"/>
            <a:ext cx="125992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b="1" dirty="0">
                <a:solidFill>
                  <a:srgbClr val="445469"/>
                </a:solidFill>
                <a:latin typeface="Arial" panose="020B0604020202020204" pitchFamily="34" charset="0"/>
                <a:ea typeface="微软雅黑" panose="020B0503020204020204" pitchFamily="34" charset="-122"/>
                <a:sym typeface="Arial" panose="020B0604020202020204" pitchFamily="34" charset="0"/>
              </a:rPr>
              <a:t>3.预算管理范围</a:t>
            </a:r>
          </a:p>
        </p:txBody>
      </p:sp>
      <p:sp>
        <p:nvSpPr>
          <p:cNvPr id="19" name="TextBox 13"/>
          <p:cNvSpPr txBox="1">
            <a:spLocks noChangeArrowheads="1"/>
          </p:cNvSpPr>
          <p:nvPr/>
        </p:nvSpPr>
        <p:spPr bwMode="auto">
          <a:xfrm>
            <a:off x="1451610" y="2411730"/>
            <a:ext cx="128778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b="1" dirty="0">
                <a:solidFill>
                  <a:srgbClr val="445469"/>
                </a:solidFill>
                <a:latin typeface="Arial" panose="020B0604020202020204" pitchFamily="34" charset="0"/>
                <a:ea typeface="微软雅黑" panose="020B0503020204020204" pitchFamily="34" charset="-122"/>
                <a:sym typeface="Arial" panose="020B0604020202020204" pitchFamily="34" charset="0"/>
              </a:rPr>
              <a:t>2.预算管理客体</a:t>
            </a:r>
          </a:p>
        </p:txBody>
      </p:sp>
      <p:sp>
        <p:nvSpPr>
          <p:cNvPr id="21" name="TextBox 13"/>
          <p:cNvSpPr txBox="1">
            <a:spLocks noChangeArrowheads="1"/>
          </p:cNvSpPr>
          <p:nvPr/>
        </p:nvSpPr>
        <p:spPr bwMode="auto">
          <a:xfrm>
            <a:off x="1849120" y="3858260"/>
            <a:ext cx="120713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b="1" dirty="0">
                <a:solidFill>
                  <a:srgbClr val="445469"/>
                </a:solidFill>
                <a:latin typeface="Arial" panose="020B0604020202020204" pitchFamily="34" charset="0"/>
                <a:ea typeface="微软雅黑" panose="020B0503020204020204" pitchFamily="34" charset="-122"/>
                <a:sym typeface="Arial" panose="020B0604020202020204" pitchFamily="34" charset="0"/>
              </a:rPr>
              <a:t>4.预算管理目标</a:t>
            </a:r>
          </a:p>
        </p:txBody>
      </p:sp>
      <p:sp>
        <p:nvSpPr>
          <p:cNvPr id="23" name="TextBox 13"/>
          <p:cNvSpPr txBox="1">
            <a:spLocks noChangeArrowheads="1"/>
          </p:cNvSpPr>
          <p:nvPr/>
        </p:nvSpPr>
        <p:spPr bwMode="auto">
          <a:xfrm>
            <a:off x="6024245" y="3858260"/>
            <a:ext cx="146431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b="1" dirty="0">
                <a:solidFill>
                  <a:srgbClr val="445469"/>
                </a:solidFill>
                <a:latin typeface="Arial" panose="020B0604020202020204" pitchFamily="34" charset="0"/>
                <a:ea typeface="微软雅黑" panose="020B0503020204020204" pitchFamily="34" charset="-122"/>
                <a:sym typeface="Arial" panose="020B0604020202020204" pitchFamily="34" charset="0"/>
              </a:rPr>
              <a:t>5.预算管理手段</a:t>
            </a:r>
          </a:p>
        </p:txBody>
      </p:sp>
      <p:pic>
        <p:nvPicPr>
          <p:cNvPr id="25" name="组合 5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491" y="1577431"/>
            <a:ext cx="332854" cy="326687"/>
          </a:xfrm>
          <a:prstGeom prst="rect">
            <a:avLst/>
          </a:prstGeom>
          <a:solidFill>
            <a:srgbClr val="305480"/>
          </a:solidFill>
          <a:ln>
            <a:noFill/>
          </a:ln>
        </p:spPr>
      </p:pic>
      <p:sp>
        <p:nvSpPr>
          <p:cNvPr id="26" name="Freeform 151"/>
          <p:cNvSpPr>
            <a:spLocks noEditPoints="1"/>
          </p:cNvSpPr>
          <p:nvPr/>
        </p:nvSpPr>
        <p:spPr bwMode="auto">
          <a:xfrm>
            <a:off x="3231264" y="2466487"/>
            <a:ext cx="443024" cy="399025"/>
          </a:xfrm>
          <a:custGeom>
            <a:avLst/>
            <a:gdLst>
              <a:gd name="T0" fmla="*/ 2147483647 w 155"/>
              <a:gd name="T1" fmla="*/ 2147483647 h 140"/>
              <a:gd name="T2" fmla="*/ 2147483647 w 155"/>
              <a:gd name="T3" fmla="*/ 2147483647 h 140"/>
              <a:gd name="T4" fmla="*/ 2147483647 w 155"/>
              <a:gd name="T5" fmla="*/ 2147483647 h 140"/>
              <a:gd name="T6" fmla="*/ 2147483647 w 155"/>
              <a:gd name="T7" fmla="*/ 2147483647 h 140"/>
              <a:gd name="T8" fmla="*/ 2147483647 w 155"/>
              <a:gd name="T9" fmla="*/ 2147483647 h 140"/>
              <a:gd name="T10" fmla="*/ 2147483647 w 155"/>
              <a:gd name="T11" fmla="*/ 2147483647 h 140"/>
              <a:gd name="T12" fmla="*/ 2147483647 w 155"/>
              <a:gd name="T13" fmla="*/ 0 h 140"/>
              <a:gd name="T14" fmla="*/ 0 w 155"/>
              <a:gd name="T15" fmla="*/ 2147483647 h 140"/>
              <a:gd name="T16" fmla="*/ 2147483647 w 155"/>
              <a:gd name="T17" fmla="*/ 2147483647 h 140"/>
              <a:gd name="T18" fmla="*/ 2147483647 w 155"/>
              <a:gd name="T19" fmla="*/ 2147483647 h 140"/>
              <a:gd name="T20" fmla="*/ 2147483647 w 155"/>
              <a:gd name="T21" fmla="*/ 2147483647 h 140"/>
              <a:gd name="T22" fmla="*/ 2147483647 w 155"/>
              <a:gd name="T23" fmla="*/ 2147483647 h 140"/>
              <a:gd name="T24" fmla="*/ 2147483647 w 155"/>
              <a:gd name="T25" fmla="*/ 2147483647 h 140"/>
              <a:gd name="T26" fmla="*/ 2147483647 w 155"/>
              <a:gd name="T27" fmla="*/ 2147483647 h 140"/>
              <a:gd name="T28" fmla="*/ 2147483647 w 155"/>
              <a:gd name="T29" fmla="*/ 2147483647 h 140"/>
              <a:gd name="T30" fmla="*/ 2147483647 w 155"/>
              <a:gd name="T31" fmla="*/ 2147483647 h 140"/>
              <a:gd name="T32" fmla="*/ 2147483647 w 155"/>
              <a:gd name="T33" fmla="*/ 2147483647 h 140"/>
              <a:gd name="T34" fmla="*/ 2147483647 w 155"/>
              <a:gd name="T35" fmla="*/ 2147483647 h 140"/>
              <a:gd name="T36" fmla="*/ 2147483647 w 155"/>
              <a:gd name="T37" fmla="*/ 2147483647 h 140"/>
              <a:gd name="T38" fmla="*/ 2147483647 w 155"/>
              <a:gd name="T39" fmla="*/ 2147483647 h 140"/>
              <a:gd name="T40" fmla="*/ 2147483647 w 155"/>
              <a:gd name="T41" fmla="*/ 2147483647 h 140"/>
              <a:gd name="T42" fmla="*/ 2147483647 w 155"/>
              <a:gd name="T43" fmla="*/ 2147483647 h 1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5" h="140">
                <a:moveTo>
                  <a:pt x="154" y="110"/>
                </a:moveTo>
                <a:cubicBezTo>
                  <a:pt x="152" y="108"/>
                  <a:pt x="118" y="79"/>
                  <a:pt x="118" y="79"/>
                </a:cubicBezTo>
                <a:cubicBezTo>
                  <a:pt x="117" y="78"/>
                  <a:pt x="116" y="78"/>
                  <a:pt x="115" y="79"/>
                </a:cubicBezTo>
                <a:cubicBezTo>
                  <a:pt x="114" y="80"/>
                  <a:pt x="113" y="81"/>
                  <a:pt x="111" y="83"/>
                </a:cubicBezTo>
                <a:cubicBezTo>
                  <a:pt x="107" y="80"/>
                  <a:pt x="104" y="78"/>
                  <a:pt x="103" y="77"/>
                </a:cubicBezTo>
                <a:cubicBezTo>
                  <a:pt x="106" y="70"/>
                  <a:pt x="108" y="62"/>
                  <a:pt x="108" y="54"/>
                </a:cubicBezTo>
                <a:cubicBezTo>
                  <a:pt x="108" y="24"/>
                  <a:pt x="84" y="0"/>
                  <a:pt x="54" y="0"/>
                </a:cubicBezTo>
                <a:cubicBezTo>
                  <a:pt x="24" y="0"/>
                  <a:pt x="0" y="24"/>
                  <a:pt x="0" y="54"/>
                </a:cubicBezTo>
                <a:cubicBezTo>
                  <a:pt x="0" y="84"/>
                  <a:pt x="24" y="108"/>
                  <a:pt x="54" y="108"/>
                </a:cubicBezTo>
                <a:cubicBezTo>
                  <a:pt x="68" y="108"/>
                  <a:pt x="80" y="103"/>
                  <a:pt x="90" y="95"/>
                </a:cubicBezTo>
                <a:cubicBezTo>
                  <a:pt x="91" y="96"/>
                  <a:pt x="93" y="98"/>
                  <a:pt x="96" y="100"/>
                </a:cubicBezTo>
                <a:cubicBezTo>
                  <a:pt x="95" y="102"/>
                  <a:pt x="92" y="105"/>
                  <a:pt x="92" y="105"/>
                </a:cubicBezTo>
                <a:cubicBezTo>
                  <a:pt x="91" y="106"/>
                  <a:pt x="91" y="107"/>
                  <a:pt x="92" y="108"/>
                </a:cubicBezTo>
                <a:cubicBezTo>
                  <a:pt x="93" y="108"/>
                  <a:pt x="126" y="137"/>
                  <a:pt x="128" y="139"/>
                </a:cubicBezTo>
                <a:cubicBezTo>
                  <a:pt x="129" y="139"/>
                  <a:pt x="130" y="140"/>
                  <a:pt x="131" y="139"/>
                </a:cubicBezTo>
                <a:cubicBezTo>
                  <a:pt x="131" y="138"/>
                  <a:pt x="153" y="114"/>
                  <a:pt x="154" y="112"/>
                </a:cubicBezTo>
                <a:cubicBezTo>
                  <a:pt x="155" y="111"/>
                  <a:pt x="154" y="110"/>
                  <a:pt x="154" y="110"/>
                </a:cubicBezTo>
                <a:close/>
                <a:moveTo>
                  <a:pt x="54" y="93"/>
                </a:moveTo>
                <a:cubicBezTo>
                  <a:pt x="32" y="93"/>
                  <a:pt x="15" y="75"/>
                  <a:pt x="15" y="54"/>
                </a:cubicBezTo>
                <a:cubicBezTo>
                  <a:pt x="15" y="32"/>
                  <a:pt x="32" y="15"/>
                  <a:pt x="54" y="15"/>
                </a:cubicBezTo>
                <a:cubicBezTo>
                  <a:pt x="75" y="15"/>
                  <a:pt x="93" y="32"/>
                  <a:pt x="93" y="54"/>
                </a:cubicBezTo>
                <a:cubicBezTo>
                  <a:pt x="93" y="75"/>
                  <a:pt x="75" y="93"/>
                  <a:pt x="54" y="93"/>
                </a:cubicBezTo>
                <a:close/>
              </a:path>
            </a:pathLst>
          </a:custGeom>
          <a:solidFill>
            <a:srgbClr val="305480"/>
          </a:solidFill>
          <a:ln>
            <a:noFill/>
          </a:ln>
        </p:spPr>
        <p:txBody>
          <a:bodyPr lIns="59178" tIns="29589" rIns="59178" bIns="29589"/>
          <a:lstStyle/>
          <a:p>
            <a:endParaRPr lang="zh-CN" altLang="en-US"/>
          </a:p>
        </p:txBody>
      </p:sp>
      <p:pic>
        <p:nvPicPr>
          <p:cNvPr id="27" name="组合 7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8427" y="3844406"/>
            <a:ext cx="323478" cy="331354"/>
          </a:xfrm>
          <a:prstGeom prst="rect">
            <a:avLst/>
          </a:prstGeom>
          <a:solidFill>
            <a:srgbClr val="305480"/>
          </a:solidFill>
          <a:ln>
            <a:noFill/>
          </a:ln>
        </p:spPr>
      </p:pic>
      <p:pic>
        <p:nvPicPr>
          <p:cNvPr id="28" name="组合 8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1299" y="2590161"/>
            <a:ext cx="329338" cy="304519"/>
          </a:xfrm>
          <a:prstGeom prst="rect">
            <a:avLst/>
          </a:prstGeom>
          <a:solidFill>
            <a:srgbClr val="305480"/>
          </a:solidFill>
          <a:ln>
            <a:noFill/>
          </a:ln>
        </p:spPr>
      </p:pic>
      <p:sp>
        <p:nvSpPr>
          <p:cNvPr id="30" name="文本框 34"/>
          <p:cNvSpPr txBox="1"/>
          <p:nvPr/>
        </p:nvSpPr>
        <p:spPr>
          <a:xfrm>
            <a:off x="2862263" y="0"/>
            <a:ext cx="3276600" cy="389890"/>
          </a:xfrm>
          <a:prstGeom prst="rect">
            <a:avLst/>
          </a:prstGeom>
          <a:noFill/>
        </p:spPr>
        <p:txBody>
          <a:bodyPr wrap="square" lIns="67391" tIns="33696" rIns="67391" bIns="33696" rtlCol="0">
            <a:spAutoFit/>
          </a:bodyPr>
          <a:lstStyle/>
          <a:p>
            <a:r>
              <a:rPr lang="zh-CN" altLang="en-US" sz="2100" spc="600" dirty="0">
                <a:solidFill>
                  <a:schemeClr val="bg1"/>
                </a:solidFill>
                <a:latin typeface="黑体" panose="02010609060101010101" pitchFamily="2" charset="-122"/>
                <a:ea typeface="黑体" panose="02010609060101010101" pitchFamily="2" charset="-122"/>
                <a:cs typeface="+mn-ea"/>
                <a:sym typeface="+mn-lt"/>
              </a:rPr>
              <a:t>（二）预算管理要素</a:t>
            </a:r>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（二）预算管理要素</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256">
        <p14:pan dir="u"/>
      </p:transition>
    </mc:Choice>
    <mc:Fallback xmlns="">
      <p:transition spd="slow" advTm="1256">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376555" y="0"/>
            <a:ext cx="824801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二、政府预算信息化管理的目标规划与理论基础</a:t>
            </a:r>
          </a:p>
        </p:txBody>
      </p:sp>
      <p:sp>
        <p:nvSpPr>
          <p:cNvPr id="16" name="文本框 15"/>
          <p:cNvSpPr txBox="1"/>
          <p:nvPr/>
        </p:nvSpPr>
        <p:spPr>
          <a:xfrm>
            <a:off x="668020" y="1656060"/>
            <a:ext cx="7812405" cy="2185214"/>
          </a:xfrm>
          <a:prstGeom prst="rect">
            <a:avLst/>
          </a:prstGeom>
          <a:noFill/>
        </p:spPr>
        <p:txBody>
          <a:bodyPr wrap="square" rtlCol="0">
            <a:spAutoFit/>
          </a:bodyPr>
          <a:lstStyle/>
          <a:p>
            <a:pPr marL="285750" indent="-285750" algn="l" fontAlgn="auto">
              <a:buFont typeface="Wingdings" pitchFamily="2" charset="2"/>
              <a:buChar char="Ø"/>
            </a:pPr>
            <a:r>
              <a:rPr lang="zh-CN" altLang="en-US" sz="2400" dirty="0" smtClean="0">
                <a:sym typeface="+mn-ea"/>
              </a:rPr>
              <a:t>全国政府预算管理的一体化</a:t>
            </a:r>
            <a:endParaRPr lang="en-US" altLang="zh-CN" sz="2400" dirty="0" smtClean="0">
              <a:sym typeface="+mn-ea"/>
            </a:endParaRPr>
          </a:p>
          <a:p>
            <a:pPr marL="285750" indent="-285750">
              <a:buFont typeface="Wingdings" pitchFamily="2" charset="2"/>
              <a:buChar char="Ø"/>
            </a:pPr>
            <a:r>
              <a:rPr lang="zh-CN" altLang="zh-CN" sz="2400" dirty="0"/>
              <a:t>各部门预算管理的一体化</a:t>
            </a:r>
          </a:p>
          <a:p>
            <a:pPr marL="285750" indent="-285750">
              <a:buFont typeface="Wingdings" pitchFamily="2" charset="2"/>
              <a:buChar char="Ø"/>
            </a:pPr>
            <a:r>
              <a:rPr lang="zh-CN" altLang="zh-CN" sz="2400" dirty="0"/>
              <a:t>预算全过程管理的一体化</a:t>
            </a:r>
          </a:p>
          <a:p>
            <a:pPr marL="285750" indent="-285750">
              <a:buFont typeface="Wingdings" pitchFamily="2" charset="2"/>
              <a:buChar char="Ø"/>
            </a:pPr>
            <a:r>
              <a:rPr lang="zh-CN" altLang="zh-CN" sz="2400" dirty="0"/>
              <a:t>预算项目全生命周期管理的一体化</a:t>
            </a:r>
          </a:p>
          <a:p>
            <a:pPr marL="285750" indent="-285750">
              <a:buFont typeface="Wingdings" pitchFamily="2" charset="2"/>
              <a:buChar char="Ø"/>
            </a:pPr>
            <a:r>
              <a:rPr lang="zh-CN" altLang="zh-CN" sz="2400" dirty="0"/>
              <a:t>全国预算数据管理的一体化</a:t>
            </a:r>
          </a:p>
          <a:p>
            <a:pPr algn="l" fontAlgn="auto"/>
            <a:endParaRPr lang="zh-CN" altLang="en-US" dirty="0">
              <a:sym typeface="+mn-ea"/>
            </a:endParaRPr>
          </a:p>
        </p:txBody>
      </p:sp>
      <p:sp>
        <p:nvSpPr>
          <p:cNvPr id="3" name="标题 3"/>
          <p:cNvSpPr txBox="1">
            <a:spLocks noGrp="1"/>
          </p:cNvSpPr>
          <p:nvPr/>
        </p:nvSpPr>
        <p:spPr>
          <a:xfrm>
            <a:off x="337185" y="328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800" spc="600" dirty="0">
                <a:solidFill>
                  <a:schemeClr val="bg1"/>
                </a:solidFill>
                <a:latin typeface="黑体" panose="02010609060101010101" pitchFamily="2" charset="-122"/>
                <a:ea typeface="黑体" panose="02010609060101010101" pitchFamily="2" charset="-122"/>
                <a:cs typeface="+mn-ea"/>
                <a:sym typeface="+mn-lt"/>
              </a:rPr>
              <a:t>三</a:t>
            </a:r>
            <a:r>
              <a:rPr lang="zh-CN" altLang="en-US" sz="2800" spc="600" dirty="0" smtClean="0">
                <a:solidFill>
                  <a:schemeClr val="bg1"/>
                </a:solidFill>
                <a:latin typeface="黑体" panose="02010609060101010101" pitchFamily="2" charset="-122"/>
                <a:ea typeface="黑体" panose="02010609060101010101" pitchFamily="2" charset="-122"/>
                <a:cs typeface="+mn-ea"/>
                <a:sym typeface="+mn-lt"/>
              </a:rPr>
              <a:t>、预算管理一体化主要内容</a:t>
            </a:r>
            <a:endParaRPr lang="zh-CN" altLang="en-US" sz="2800" spc="6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376555" y="0"/>
            <a:ext cx="824801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二、政府预算信息化管理的目标规划与理论基础</a:t>
            </a:r>
          </a:p>
        </p:txBody>
      </p:sp>
      <p:sp>
        <p:nvSpPr>
          <p:cNvPr id="16" name="文本框 15"/>
          <p:cNvSpPr txBox="1"/>
          <p:nvPr/>
        </p:nvSpPr>
        <p:spPr>
          <a:xfrm>
            <a:off x="684530" y="1224012"/>
            <a:ext cx="7812405" cy="3416320"/>
          </a:xfrm>
          <a:prstGeom prst="rect">
            <a:avLst/>
          </a:prstGeom>
          <a:noFill/>
        </p:spPr>
        <p:txBody>
          <a:bodyPr wrap="square" rtlCol="0">
            <a:spAutoFit/>
          </a:bodyPr>
          <a:lstStyle/>
          <a:p>
            <a:pPr marL="285750" indent="-285750">
              <a:buFont typeface="Wingdings" pitchFamily="2" charset="2"/>
              <a:buChar char="Ø"/>
            </a:pPr>
            <a:r>
              <a:rPr lang="zh-CN" altLang="zh-CN" sz="2000" dirty="0"/>
              <a:t>建立健全预算项目全生命周期管理</a:t>
            </a:r>
            <a:r>
              <a:rPr lang="zh-CN" altLang="zh-CN" sz="2000" dirty="0" smtClean="0"/>
              <a:t>机制</a:t>
            </a:r>
            <a:endParaRPr lang="en-US" altLang="zh-CN" sz="2000" dirty="0" smtClean="0"/>
          </a:p>
          <a:p>
            <a:pPr marL="285750" indent="-285750">
              <a:buFont typeface="Wingdings" pitchFamily="2" charset="2"/>
              <a:buChar char="Ø"/>
            </a:pPr>
            <a:r>
              <a:rPr lang="zh-CN" altLang="zh-CN" sz="2000" dirty="0"/>
              <a:t>建立健全统一的财政预算管理要素管理机制</a:t>
            </a:r>
          </a:p>
          <a:p>
            <a:pPr marL="285750" indent="-285750">
              <a:buFont typeface="Wingdings" pitchFamily="2" charset="2"/>
              <a:buChar char="Ø"/>
            </a:pPr>
            <a:r>
              <a:rPr lang="zh-CN" altLang="zh-CN" sz="2000" dirty="0"/>
              <a:t>建立健全上下级财政间预算管理衔接机制</a:t>
            </a:r>
          </a:p>
          <a:p>
            <a:pPr marL="285750" indent="-285750">
              <a:buFont typeface="Wingdings" pitchFamily="2" charset="2"/>
              <a:buChar char="Ø"/>
            </a:pPr>
            <a:r>
              <a:rPr lang="zh-CN" altLang="zh-CN" sz="2000" dirty="0"/>
              <a:t>建立健全政府预算、部门预算、单位预算衔接机制</a:t>
            </a:r>
          </a:p>
          <a:p>
            <a:pPr marL="285750" indent="-285750">
              <a:buFont typeface="Wingdings" pitchFamily="2" charset="2"/>
              <a:buChar char="Ø"/>
            </a:pPr>
            <a:r>
              <a:rPr lang="zh-CN" altLang="zh-CN" sz="2000" dirty="0"/>
              <a:t>建立健全预算指标账管理机制</a:t>
            </a:r>
          </a:p>
          <a:p>
            <a:pPr marL="285750" indent="-285750">
              <a:buFont typeface="Wingdings" pitchFamily="2" charset="2"/>
              <a:buChar char="Ø"/>
            </a:pPr>
            <a:r>
              <a:rPr lang="zh-CN" altLang="zh-CN" sz="2000" dirty="0"/>
              <a:t>建立健全国库集中支付管理机制</a:t>
            </a:r>
          </a:p>
          <a:p>
            <a:pPr marL="285750" indent="-285750">
              <a:buFont typeface="Wingdings" pitchFamily="2" charset="2"/>
              <a:buChar char="Ø"/>
            </a:pPr>
            <a:r>
              <a:rPr lang="zh-CN" altLang="zh-CN" sz="2000" dirty="0"/>
              <a:t>建立健全结转结余资金预算管理机制</a:t>
            </a:r>
          </a:p>
          <a:p>
            <a:pPr marL="285750" indent="-285750">
              <a:buFont typeface="Wingdings" pitchFamily="2" charset="2"/>
              <a:buChar char="Ø"/>
            </a:pPr>
            <a:r>
              <a:rPr lang="zh-CN" altLang="zh-CN" sz="2000" dirty="0"/>
              <a:t>建立健全单位资金管理机制</a:t>
            </a:r>
          </a:p>
          <a:p>
            <a:pPr marL="285750" indent="-285750">
              <a:buFont typeface="Wingdings" pitchFamily="2" charset="2"/>
              <a:buChar char="Ø"/>
            </a:pPr>
            <a:r>
              <a:rPr lang="zh-CN" altLang="zh-CN" sz="2000" dirty="0"/>
              <a:t>建立健全预算管理与资产管理的衔接</a:t>
            </a:r>
            <a:r>
              <a:rPr lang="zh-CN" altLang="zh-CN" sz="2000" dirty="0" smtClean="0"/>
              <a:t>机制</a:t>
            </a:r>
            <a:endParaRPr lang="en-US" altLang="zh-CN" sz="2000" dirty="0" smtClean="0"/>
          </a:p>
          <a:p>
            <a:pPr marL="285750" indent="-285750">
              <a:buFont typeface="Wingdings" pitchFamily="2" charset="2"/>
              <a:buChar char="Ø"/>
            </a:pPr>
            <a:r>
              <a:rPr lang="zh-CN" altLang="zh-CN" sz="2000" dirty="0"/>
              <a:t>建立健全预算管理与债务管理的衔接机制</a:t>
            </a:r>
          </a:p>
          <a:p>
            <a:pPr marL="285750" indent="-285750">
              <a:buFont typeface="Wingdings" pitchFamily="2" charset="2"/>
              <a:buChar char="Ø"/>
            </a:pPr>
            <a:endParaRPr lang="zh-CN" altLang="zh-CN" dirty="0"/>
          </a:p>
        </p:txBody>
      </p:sp>
      <p:sp>
        <p:nvSpPr>
          <p:cNvPr id="2" name="标题 3"/>
          <p:cNvSpPr txBox="1">
            <a:spLocks noGrp="1"/>
          </p:cNvSpPr>
          <p:nvPr>
            <p:ph type="title"/>
          </p:nvPr>
        </p:nvSpPr>
        <p:spPr>
          <a:xfrm>
            <a:off x="210185"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800" spc="600" dirty="0">
                <a:solidFill>
                  <a:schemeClr val="bg1"/>
                </a:solidFill>
                <a:latin typeface="黑体" panose="02010609060101010101" pitchFamily="2" charset="-122"/>
                <a:ea typeface="黑体" panose="02010609060101010101" pitchFamily="2" charset="-122"/>
                <a:cs typeface="+mn-ea"/>
                <a:sym typeface="+mn-lt"/>
              </a:rPr>
              <a:t>四</a:t>
            </a:r>
            <a:r>
              <a:rPr lang="zh-CN" altLang="en-US" sz="2800" spc="600" dirty="0" smtClean="0">
                <a:solidFill>
                  <a:schemeClr val="bg1"/>
                </a:solidFill>
                <a:latin typeface="黑体" panose="02010609060101010101" pitchFamily="2" charset="-122"/>
                <a:ea typeface="黑体" panose="02010609060101010101" pitchFamily="2" charset="-122"/>
                <a:cs typeface="+mn-ea"/>
                <a:sym typeface="+mn-lt"/>
              </a:rPr>
              <a:t>、预算管理一体化主要管理机制</a:t>
            </a:r>
            <a:endParaRPr lang="zh-CN" altLang="en-US" sz="2800" spc="6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376555" y="0"/>
            <a:ext cx="824801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三、财政业务应用系统</a:t>
            </a:r>
          </a:p>
        </p:txBody>
      </p:sp>
      <p:sp>
        <p:nvSpPr>
          <p:cNvPr id="16" name="文本框 15"/>
          <p:cNvSpPr txBox="1"/>
          <p:nvPr/>
        </p:nvSpPr>
        <p:spPr>
          <a:xfrm>
            <a:off x="650240" y="1064895"/>
            <a:ext cx="7018674" cy="8094524"/>
          </a:xfrm>
          <a:prstGeom prst="rect">
            <a:avLst/>
          </a:prstGeom>
          <a:noFill/>
        </p:spPr>
        <p:txBody>
          <a:bodyPr wrap="square" rtlCol="0">
            <a:spAutoFit/>
          </a:bodyPr>
          <a:lstStyle/>
          <a:p>
            <a:pPr indent="508000"/>
            <a:r>
              <a:rPr lang="zh-CN" altLang="zh-CN" sz="2800" dirty="0"/>
              <a:t>预算管理一体化</a:t>
            </a:r>
            <a:r>
              <a:rPr lang="zh-CN" altLang="zh-CN" sz="2800" dirty="0" smtClean="0"/>
              <a:t>系统</a:t>
            </a:r>
            <a:r>
              <a:rPr lang="zh-CN" altLang="zh-CN" sz="2800" dirty="0"/>
              <a:t>涵盖预算管理的主要</a:t>
            </a:r>
            <a:r>
              <a:rPr lang="zh-CN" altLang="zh-CN" sz="2800" dirty="0" smtClean="0"/>
              <a:t>环节</a:t>
            </a:r>
            <a:r>
              <a:rPr lang="zh-CN" altLang="en-US" sz="2800" dirty="0" smtClean="0"/>
              <a:t>，</a:t>
            </a:r>
            <a:r>
              <a:rPr lang="zh-CN" altLang="zh-CN" sz="2800" dirty="0" smtClean="0"/>
              <a:t>主要分为</a:t>
            </a:r>
            <a:r>
              <a:rPr lang="zh-CN" altLang="en-US" sz="2800" dirty="0" smtClean="0"/>
              <a:t>：</a:t>
            </a:r>
            <a:endParaRPr lang="en-US" altLang="zh-CN" sz="2800" dirty="0" smtClean="0"/>
          </a:p>
          <a:p>
            <a:pPr marL="457200" indent="-457200">
              <a:buFont typeface="Arial" pitchFamily="34" charset="0"/>
              <a:buChar char="•"/>
            </a:pPr>
            <a:r>
              <a:rPr lang="zh-CN" altLang="zh-CN" sz="2000" dirty="0" smtClean="0"/>
              <a:t>基础信息管理</a:t>
            </a:r>
            <a:endParaRPr lang="en-US" altLang="zh-CN" sz="2000" dirty="0" smtClean="0"/>
          </a:p>
          <a:p>
            <a:pPr marL="457200" indent="-457200">
              <a:buFont typeface="Arial" pitchFamily="34" charset="0"/>
              <a:buChar char="•"/>
            </a:pPr>
            <a:r>
              <a:rPr lang="zh-CN" altLang="zh-CN" sz="2000" dirty="0" smtClean="0"/>
              <a:t>项目</a:t>
            </a:r>
            <a:r>
              <a:rPr lang="zh-CN" altLang="zh-CN" sz="2000" dirty="0"/>
              <a:t>库</a:t>
            </a:r>
            <a:r>
              <a:rPr lang="zh-CN" altLang="zh-CN" sz="2000" dirty="0" smtClean="0"/>
              <a:t>管理</a:t>
            </a:r>
            <a:endParaRPr lang="en-US" altLang="zh-CN" sz="2000" dirty="0" smtClean="0"/>
          </a:p>
          <a:p>
            <a:pPr marL="457200" indent="-457200">
              <a:buFont typeface="Arial" pitchFamily="34" charset="0"/>
              <a:buChar char="•"/>
            </a:pPr>
            <a:r>
              <a:rPr lang="zh-CN" altLang="zh-CN" sz="2000" dirty="0" smtClean="0"/>
              <a:t>预算编制</a:t>
            </a:r>
            <a:endParaRPr lang="en-US" altLang="zh-CN" sz="2000" dirty="0" smtClean="0"/>
          </a:p>
          <a:p>
            <a:pPr marL="457200" indent="-457200">
              <a:buFont typeface="Arial" pitchFamily="34" charset="0"/>
              <a:buChar char="•"/>
            </a:pPr>
            <a:r>
              <a:rPr lang="zh-CN" altLang="zh-CN" sz="2000" dirty="0" smtClean="0"/>
              <a:t>预算批复</a:t>
            </a:r>
            <a:endParaRPr lang="en-US" altLang="zh-CN" sz="2000" dirty="0" smtClean="0"/>
          </a:p>
          <a:p>
            <a:pPr marL="457200" indent="-457200">
              <a:buFont typeface="Arial" pitchFamily="34" charset="0"/>
              <a:buChar char="•"/>
            </a:pPr>
            <a:r>
              <a:rPr lang="zh-CN" altLang="zh-CN" sz="2000" dirty="0" smtClean="0"/>
              <a:t>预算</a:t>
            </a:r>
            <a:r>
              <a:rPr lang="zh-CN" altLang="zh-CN" sz="2000" dirty="0"/>
              <a:t>调整和</a:t>
            </a:r>
            <a:r>
              <a:rPr lang="zh-CN" altLang="zh-CN" sz="2000" dirty="0" smtClean="0"/>
              <a:t>调剂</a:t>
            </a:r>
            <a:endParaRPr lang="en-US" altLang="zh-CN" sz="2000" dirty="0" smtClean="0"/>
          </a:p>
          <a:p>
            <a:pPr marL="457200" indent="-457200">
              <a:buFont typeface="Arial" pitchFamily="34" charset="0"/>
              <a:buChar char="•"/>
            </a:pPr>
            <a:r>
              <a:rPr lang="zh-CN" altLang="zh-CN" sz="2000" dirty="0" smtClean="0"/>
              <a:t>预算执行</a:t>
            </a:r>
            <a:endParaRPr lang="en-US" altLang="zh-CN" sz="2000" dirty="0" smtClean="0"/>
          </a:p>
          <a:p>
            <a:pPr marL="457200" indent="-457200">
              <a:buFont typeface="Arial" pitchFamily="34" charset="0"/>
              <a:buChar char="•"/>
            </a:pPr>
            <a:r>
              <a:rPr lang="zh-CN" altLang="zh-CN" sz="2000" dirty="0" smtClean="0"/>
              <a:t>会计核算</a:t>
            </a:r>
            <a:endParaRPr lang="en-US" altLang="zh-CN" sz="2000" dirty="0"/>
          </a:p>
          <a:p>
            <a:pPr marL="457200" indent="-457200">
              <a:buFont typeface="Arial" pitchFamily="34" charset="0"/>
              <a:buChar char="•"/>
            </a:pPr>
            <a:r>
              <a:rPr lang="zh-CN" altLang="zh-CN" sz="2000" dirty="0" smtClean="0"/>
              <a:t>决算</a:t>
            </a:r>
            <a:r>
              <a:rPr lang="zh-CN" altLang="zh-CN" sz="2000" dirty="0"/>
              <a:t>和财务报告等部分以及附录</a:t>
            </a:r>
            <a:r>
              <a:rPr lang="zh-CN" altLang="zh-CN" sz="2000" dirty="0" smtClean="0"/>
              <a:t>，</a:t>
            </a:r>
            <a:endParaRPr lang="zh-CN" altLang="zh-CN" sz="2000" dirty="0"/>
          </a:p>
          <a:p>
            <a:pPr indent="508000"/>
            <a:endParaRPr lang="zh-CN" altLang="en-US" sz="2000" b="1" dirty="0" smtClean="0">
              <a:sym typeface="+mn-ea"/>
            </a:endParaRPr>
          </a:p>
          <a:p>
            <a:pPr lvl="0" indent="508000"/>
            <a:endParaRPr lang="zh-CN" altLang="en-US" sz="2000" b="1" dirty="0" smtClean="0">
              <a:solidFill>
                <a:prstClr val="black"/>
              </a:solidFill>
              <a:sym typeface="+mn-ea"/>
            </a:endParaRPr>
          </a:p>
          <a:p>
            <a:pPr indent="508000"/>
            <a:endParaRPr lang="en-US" altLang="zh-CN" sz="2000" b="1" dirty="0" smtClean="0">
              <a:sym typeface="+mn-ea"/>
            </a:endParaRPr>
          </a:p>
          <a:p>
            <a:pPr indent="508000"/>
            <a:endParaRPr lang="zh-CN" altLang="en-US" sz="2000" b="1" dirty="0" smtClean="0">
              <a:sym typeface="+mn-ea"/>
            </a:endParaRPr>
          </a:p>
          <a:p>
            <a:pPr indent="508000"/>
            <a:endParaRPr lang="zh-CN" altLang="en-US" sz="2000" b="1" dirty="0" smtClean="0">
              <a:sym typeface="+mn-ea"/>
            </a:endParaRPr>
          </a:p>
          <a:p>
            <a:pPr indent="508000"/>
            <a:endParaRPr lang="zh-CN" altLang="en-US" sz="2000" b="1" dirty="0" smtClean="0">
              <a:sym typeface="+mn-ea"/>
            </a:endParaRPr>
          </a:p>
          <a:p>
            <a:pPr indent="508000"/>
            <a:endParaRPr lang="en-US" altLang="zh-CN" sz="2000" b="1" dirty="0" smtClean="0">
              <a:sym typeface="+mn-ea"/>
            </a:endParaRPr>
          </a:p>
          <a:p>
            <a:pPr indent="508000"/>
            <a:endParaRPr lang="en-US" altLang="zh-CN" sz="2000" b="1" dirty="0" smtClean="0">
              <a:sym typeface="+mn-ea"/>
            </a:endParaRPr>
          </a:p>
          <a:p>
            <a:pPr indent="508000"/>
            <a:endParaRPr lang="en-US" altLang="zh-CN" b="1" dirty="0" smtClean="0">
              <a:sym typeface="+mn-ea"/>
            </a:endParaRPr>
          </a:p>
          <a:p>
            <a:pPr indent="508000"/>
            <a:endParaRPr lang="en-US" altLang="zh-CN" b="1" dirty="0" smtClean="0">
              <a:sym typeface="+mn-ea"/>
            </a:endParaRPr>
          </a:p>
          <a:p>
            <a:pPr indent="508000"/>
            <a:endParaRPr lang="en-US" altLang="zh-CN" b="1" dirty="0" smtClean="0">
              <a:sym typeface="+mn-ea"/>
            </a:endParaRPr>
          </a:p>
          <a:p>
            <a:pPr indent="508000"/>
            <a:endParaRPr lang="zh-CN" altLang="en-US" b="1" dirty="0" smtClean="0">
              <a:sym typeface="+mn-ea"/>
            </a:endParaRPr>
          </a:p>
          <a:p>
            <a:pPr indent="508000"/>
            <a:endParaRPr lang="en-US" altLang="zh-CN" b="1" dirty="0" smtClean="0">
              <a:sym typeface="+mn-ea"/>
            </a:endParaRPr>
          </a:p>
          <a:p>
            <a:pPr indent="508000"/>
            <a:endParaRPr lang="zh-CN" altLang="en-US" b="1" dirty="0" smtClean="0">
              <a:sym typeface="+mn-ea"/>
            </a:endParaRPr>
          </a:p>
          <a:p>
            <a:pPr indent="508000"/>
            <a:endParaRPr lang="en-US" altLang="zh-CN" b="1" dirty="0" smtClean="0">
              <a:sym typeface="+mn-ea"/>
            </a:endParaRPr>
          </a:p>
          <a:p>
            <a:pPr indent="508000" algn="l" fontAlgn="auto"/>
            <a:endParaRPr lang="en-US" altLang="zh-CN" b="1" dirty="0" smtClean="0">
              <a:sym typeface="+mn-ea"/>
            </a:endParaRPr>
          </a:p>
          <a:p>
            <a:pPr indent="508000" algn="l" fontAlgn="auto"/>
            <a:endParaRPr lang="en-US" altLang="zh-CN" b="1" dirty="0">
              <a:sym typeface="+mn-ea"/>
            </a:endParaRPr>
          </a:p>
        </p:txBody>
      </p:sp>
      <p:sp>
        <p:nvSpPr>
          <p:cNvPr id="3" name="标题 3"/>
          <p:cNvSpPr txBox="1">
            <a:spLocks noGrp="1"/>
          </p:cNvSpPr>
          <p:nvPr>
            <p:ph type="title"/>
          </p:nvPr>
        </p:nvSpPr>
        <p:spPr>
          <a:xfrm>
            <a:off x="210185"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pc="600" dirty="0">
                <a:solidFill>
                  <a:schemeClr val="bg1"/>
                </a:solidFill>
                <a:latin typeface="黑体" panose="02010609060101010101" pitchFamily="2" charset="-122"/>
                <a:ea typeface="黑体" panose="02010609060101010101" pitchFamily="2" charset="-122"/>
                <a:cs typeface="+mn-ea"/>
                <a:sym typeface="+mn-lt"/>
              </a:rPr>
              <a:t>五</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、预算管理一体化的组成</a:t>
            </a:r>
            <a:endParaRPr lang="zh-CN" altLang="en-US" spc="6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4122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4122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952328"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2426677" y="2384648"/>
            <a:ext cx="4594165" cy="683603"/>
          </a:xfrm>
          <a:prstGeom prst="rect">
            <a:avLst/>
          </a:prstGeom>
          <a:noFill/>
        </p:spPr>
        <p:txBody>
          <a:bodyPr wrap="square" lIns="67391" tIns="33696" rIns="67391" bIns="33696" rtlCol="0">
            <a:spAutoFit/>
          </a:bodyPr>
          <a:lstStyle/>
          <a:p>
            <a:r>
              <a:rPr lang="zh-CN" altLang="en-US" sz="4000" dirty="0">
                <a:solidFill>
                  <a:srgbClr val="305480"/>
                </a:solidFill>
                <a:latin typeface="黑体" panose="02010609060101010101" pitchFamily="2" charset="-122"/>
                <a:ea typeface="黑体" panose="02010609060101010101" pitchFamily="2" charset="-122"/>
                <a:cs typeface="+mn-ea"/>
                <a:sym typeface="+mn-lt"/>
              </a:rPr>
              <a:t>案例</a:t>
            </a:r>
            <a:r>
              <a:rPr lang="zh-CN" altLang="en-US" sz="4000" dirty="0" smtClean="0">
                <a:solidFill>
                  <a:srgbClr val="305480"/>
                </a:solidFill>
                <a:latin typeface="黑体" panose="02010609060101010101" pitchFamily="2" charset="-122"/>
                <a:ea typeface="黑体" panose="02010609060101010101" pitchFamily="2" charset="-122"/>
                <a:cs typeface="+mn-ea"/>
                <a:sym typeface="+mn-lt"/>
              </a:rPr>
              <a:t>评析</a:t>
            </a:r>
            <a:r>
              <a:rPr lang="en-US" altLang="zh-CN" sz="4000" dirty="0" smtClean="0">
                <a:solidFill>
                  <a:srgbClr val="305480"/>
                </a:solidFill>
                <a:latin typeface="黑体" panose="02010609060101010101" pitchFamily="2" charset="-122"/>
                <a:ea typeface="黑体" panose="02010609060101010101" pitchFamily="2" charset="-122"/>
                <a:cs typeface="+mn-ea"/>
                <a:sym typeface="+mn-lt"/>
              </a:rPr>
              <a:t>&amp;</a:t>
            </a:r>
            <a:r>
              <a:rPr lang="zh-CN" altLang="en-US" sz="4000" dirty="0">
                <a:solidFill>
                  <a:srgbClr val="305480"/>
                </a:solidFill>
                <a:latin typeface="黑体" panose="02010609060101010101" pitchFamily="2" charset="-122"/>
                <a:ea typeface="黑体" panose="02010609060101010101" pitchFamily="2" charset="-122"/>
                <a:cs typeface="+mn-ea"/>
                <a:sym typeface="+mn-lt"/>
              </a:rPr>
              <a:t>本章小结</a:t>
            </a:r>
          </a:p>
        </p:txBody>
      </p:sp>
      <p:sp>
        <p:nvSpPr>
          <p:cNvPr id="6" name="文本框 34"/>
          <p:cNvSpPr txBox="1"/>
          <p:nvPr/>
        </p:nvSpPr>
        <p:spPr>
          <a:xfrm>
            <a:off x="4059254" y="215900"/>
            <a:ext cx="5769900" cy="1545378"/>
          </a:xfrm>
          <a:prstGeom prst="rect">
            <a:avLst/>
          </a:prstGeom>
          <a:noFill/>
        </p:spPr>
        <p:txBody>
          <a:bodyPr wrap="square" lIns="67391" tIns="33696" rIns="67391" bIns="33696" rtlCol="0">
            <a:spAutoFit/>
          </a:bodyPr>
          <a:lstStyle/>
          <a:p>
            <a:r>
              <a:rPr lang="en-US" altLang="zh-CN" sz="9600" dirty="0" smtClean="0">
                <a:solidFill>
                  <a:schemeClr val="bg1"/>
                </a:solidFill>
                <a:latin typeface="黑体" panose="02010609060101010101" pitchFamily="2" charset="-122"/>
                <a:ea typeface="黑体" panose="02010609060101010101" pitchFamily="2" charset="-122"/>
                <a:cs typeface="+mn-ea"/>
                <a:sym typeface="+mn-lt"/>
              </a:rPr>
              <a:t>6</a:t>
            </a:r>
            <a:endParaRPr lang="zh-CN" alt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333">
        <p14:pan dir="u"/>
      </p:transition>
    </mc:Choice>
    <mc:Fallback xmlns="">
      <p:transition spd="slow" advTm="333">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376555" y="0"/>
            <a:ext cx="824801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三、财政业务应用系统</a:t>
            </a:r>
          </a:p>
        </p:txBody>
      </p:sp>
      <p:sp>
        <p:nvSpPr>
          <p:cNvPr id="16" name="文本框 15"/>
          <p:cNvSpPr txBox="1"/>
          <p:nvPr/>
        </p:nvSpPr>
        <p:spPr>
          <a:xfrm>
            <a:off x="645160" y="1041400"/>
            <a:ext cx="7812405" cy="3539430"/>
          </a:xfrm>
          <a:prstGeom prst="rect">
            <a:avLst/>
          </a:prstGeom>
          <a:noFill/>
        </p:spPr>
        <p:txBody>
          <a:bodyPr wrap="square" rtlCol="0">
            <a:spAutoFit/>
          </a:bodyPr>
          <a:lstStyle/>
          <a:p>
            <a:pPr>
              <a:lnSpc>
                <a:spcPct val="200000"/>
              </a:lnSpc>
            </a:pPr>
            <a:r>
              <a:rPr lang="zh-CN" altLang="en-US" sz="2400" dirty="0" smtClean="0">
                <a:latin typeface="+mn-ea"/>
                <a:cs typeface="+mn-ea"/>
                <a:sym typeface="+mn-ea"/>
              </a:rPr>
              <a:t>一、案例与材料（见教材</a:t>
            </a:r>
            <a:r>
              <a:rPr lang="en-US" altLang="zh-CN" sz="2400" dirty="0" smtClean="0">
                <a:latin typeface="+mn-ea"/>
                <a:cs typeface="+mn-ea"/>
                <a:sym typeface="+mn-ea"/>
              </a:rPr>
              <a:t>P98</a:t>
            </a:r>
            <a:r>
              <a:rPr lang="zh-CN" altLang="en-US" sz="2400" dirty="0" smtClean="0">
                <a:latin typeface="+mn-ea"/>
                <a:cs typeface="+mn-ea"/>
                <a:sym typeface="+mn-ea"/>
              </a:rPr>
              <a:t>）</a:t>
            </a:r>
            <a:endParaRPr lang="en-US" altLang="zh-CN" sz="2400" dirty="0" smtClean="0">
              <a:latin typeface="+mn-ea"/>
              <a:cs typeface="+mn-ea"/>
              <a:sym typeface="+mn-ea"/>
            </a:endParaRPr>
          </a:p>
          <a:p>
            <a:pPr>
              <a:lnSpc>
                <a:spcPct val="200000"/>
              </a:lnSpc>
            </a:pPr>
            <a:r>
              <a:rPr lang="zh-CN" altLang="en-US" sz="2400" dirty="0" smtClean="0">
                <a:latin typeface="+mn-ea"/>
                <a:cs typeface="+mn-ea"/>
                <a:sym typeface="+mn-ea"/>
              </a:rPr>
              <a:t>二、问题与分析</a:t>
            </a:r>
            <a:endParaRPr lang="en-US" altLang="zh-CN" sz="2400" dirty="0" smtClean="0">
              <a:latin typeface="+mn-ea"/>
              <a:cs typeface="+mn-ea"/>
              <a:sym typeface="+mn-ea"/>
            </a:endParaRPr>
          </a:p>
          <a:p>
            <a:pPr>
              <a:lnSpc>
                <a:spcPct val="200000"/>
              </a:lnSpc>
            </a:pPr>
            <a:r>
              <a:rPr lang="zh-CN" altLang="en-US" sz="2000" dirty="0" smtClean="0">
                <a:latin typeface="+mn-ea"/>
                <a:cs typeface="+mn-ea"/>
                <a:sym typeface="+mn-ea"/>
              </a:rPr>
              <a:t>（一）</a:t>
            </a:r>
            <a:r>
              <a:rPr lang="zh-CN" altLang="zh-CN" sz="2000" dirty="0" smtClean="0"/>
              <a:t>如何</a:t>
            </a:r>
            <a:r>
              <a:rPr lang="zh-CN" altLang="zh-CN" sz="2000" dirty="0"/>
              <a:t>通过支出的功能定位与经济分类提升政府支出透明度</a:t>
            </a:r>
            <a:r>
              <a:rPr lang="en-US" altLang="zh-CN" sz="2000" dirty="0" smtClean="0"/>
              <a:t>?</a:t>
            </a:r>
          </a:p>
          <a:p>
            <a:pPr>
              <a:lnSpc>
                <a:spcPct val="200000"/>
              </a:lnSpc>
            </a:pPr>
            <a:r>
              <a:rPr lang="zh-CN" altLang="en-US" sz="2000" dirty="0" smtClean="0"/>
              <a:t>（二）</a:t>
            </a:r>
            <a:r>
              <a:rPr lang="zh-CN" altLang="zh-CN" sz="2000" dirty="0" smtClean="0"/>
              <a:t>如何</a:t>
            </a:r>
            <a:r>
              <a:rPr lang="zh-CN" altLang="zh-CN" sz="2000" dirty="0"/>
              <a:t>促进预算的约束与监督作用的发挥</a:t>
            </a:r>
            <a:r>
              <a:rPr lang="en-US" altLang="zh-CN" sz="2000" dirty="0"/>
              <a:t>?</a:t>
            </a:r>
            <a:endParaRPr lang="zh-CN" altLang="zh-CN" sz="2000" dirty="0"/>
          </a:p>
          <a:p>
            <a:pPr>
              <a:lnSpc>
                <a:spcPct val="200000"/>
              </a:lnSpc>
            </a:pPr>
            <a:endParaRPr lang="zh-CN" altLang="en-US" sz="2400" dirty="0">
              <a:latin typeface="+mn-ea"/>
              <a:cs typeface="+mn-ea"/>
              <a:sym typeface="+mn-ea"/>
            </a:endParaRPr>
          </a:p>
        </p:txBody>
      </p:sp>
      <p:sp>
        <p:nvSpPr>
          <p:cNvPr id="3" name="标题 3"/>
          <p:cNvSpPr txBox="1">
            <a:spLocks noGrp="1"/>
          </p:cNvSpPr>
          <p:nvPr>
            <p:ph type="title"/>
          </p:nvPr>
        </p:nvSpPr>
        <p:spPr>
          <a:xfrm>
            <a:off x="210185"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pc="600" dirty="0">
                <a:solidFill>
                  <a:schemeClr val="bg1"/>
                </a:solidFill>
                <a:latin typeface="黑体" panose="02010609060101010101" pitchFamily="2" charset="-122"/>
                <a:ea typeface="黑体" panose="02010609060101010101" pitchFamily="2" charset="-122"/>
                <a:cs typeface="+mn-ea"/>
                <a:sym typeface="+mn-lt"/>
              </a:rPr>
              <a:t>案例与评析</a:t>
            </a: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376555" y="0"/>
            <a:ext cx="824801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本章小结</a:t>
            </a:r>
          </a:p>
        </p:txBody>
      </p:sp>
      <p:sp>
        <p:nvSpPr>
          <p:cNvPr id="16" name="文本框 15"/>
          <p:cNvSpPr txBox="1"/>
          <p:nvPr/>
        </p:nvSpPr>
        <p:spPr>
          <a:xfrm>
            <a:off x="468114" y="1041400"/>
            <a:ext cx="8280920" cy="4031873"/>
          </a:xfrm>
          <a:prstGeom prst="rect">
            <a:avLst/>
          </a:prstGeom>
          <a:noFill/>
        </p:spPr>
        <p:txBody>
          <a:bodyPr wrap="square" rtlCol="0">
            <a:spAutoFit/>
          </a:bodyPr>
          <a:lstStyle/>
          <a:p>
            <a:r>
              <a:rPr lang="en-US" altLang="zh-CN" dirty="0"/>
              <a:t>1.</a:t>
            </a:r>
            <a:r>
              <a:rPr lang="zh-CN" altLang="zh-CN" dirty="0"/>
              <a:t>预算管理是政府依据法律法规和对预算资金的筹集、分配、使用进行的组织、协调和监督等活动</a:t>
            </a:r>
            <a:r>
              <a:rPr lang="en-US" altLang="zh-CN" dirty="0"/>
              <a:t>,</a:t>
            </a:r>
            <a:r>
              <a:rPr lang="zh-CN" altLang="zh-CN" dirty="0"/>
              <a:t>是财政管理的核心</a:t>
            </a:r>
            <a:r>
              <a:rPr lang="zh-CN" altLang="zh-CN" dirty="0" smtClean="0"/>
              <a:t>组成部分</a:t>
            </a:r>
            <a:r>
              <a:rPr lang="zh-CN" altLang="en-US" dirty="0"/>
              <a:t>，</a:t>
            </a:r>
            <a:r>
              <a:rPr lang="zh-CN" altLang="zh-CN" dirty="0" smtClean="0"/>
              <a:t>也</a:t>
            </a:r>
            <a:r>
              <a:rPr lang="zh-CN" altLang="zh-CN" dirty="0"/>
              <a:t>是政府对经济实施宏观调控的重要手段。预算管理要素主要包括预算管理主体、管理客体、管理范围、管理目标、管理手段</a:t>
            </a:r>
            <a:r>
              <a:rPr lang="zh-CN" altLang="zh-CN" dirty="0" smtClean="0"/>
              <a:t>等</a:t>
            </a:r>
            <a:r>
              <a:rPr lang="zh-CN" altLang="en-US" dirty="0"/>
              <a:t>，</a:t>
            </a:r>
            <a:r>
              <a:rPr lang="zh-CN" altLang="zh-CN" dirty="0" smtClean="0"/>
              <a:t>各</a:t>
            </a:r>
            <a:r>
              <a:rPr lang="zh-CN" altLang="zh-CN" dirty="0"/>
              <a:t>要素构成一个有机的管理系统。</a:t>
            </a:r>
          </a:p>
          <a:p>
            <a:r>
              <a:rPr lang="en-US" altLang="zh-CN" dirty="0"/>
              <a:t>2.</a:t>
            </a:r>
            <a:r>
              <a:rPr lang="zh-CN" altLang="zh-CN" dirty="0"/>
              <a:t>政府预算管理流程是指一个相对完整的预算管理运行</a:t>
            </a:r>
            <a:r>
              <a:rPr lang="zh-CN" altLang="zh-CN" dirty="0" smtClean="0"/>
              <a:t>过程</a:t>
            </a:r>
            <a:r>
              <a:rPr lang="zh-CN" altLang="en-US" dirty="0"/>
              <a:t>，</a:t>
            </a:r>
            <a:r>
              <a:rPr lang="zh-CN" altLang="zh-CN" dirty="0" smtClean="0"/>
              <a:t>按照</a:t>
            </a:r>
            <a:r>
              <a:rPr lang="zh-CN" altLang="zh-CN" dirty="0"/>
              <a:t>各个运行阶段的管理内容主要分为预算规划和编制、预算审查与批准、预算执行与调整、决算与审计、绩效与监督等阶段。</a:t>
            </a:r>
          </a:p>
          <a:p>
            <a:r>
              <a:rPr lang="en-US" altLang="zh-CN" dirty="0"/>
              <a:t>3.</a:t>
            </a:r>
            <a:r>
              <a:rPr lang="zh-CN" altLang="zh-CN" dirty="0"/>
              <a:t>预算</a:t>
            </a:r>
            <a:r>
              <a:rPr lang="zh-CN" altLang="zh-CN" dirty="0" smtClean="0"/>
              <a:t>年度也</a:t>
            </a:r>
            <a:r>
              <a:rPr lang="zh-CN" altLang="zh-CN" dirty="0"/>
              <a:t>称为</a:t>
            </a:r>
            <a:r>
              <a:rPr lang="zh-CN" altLang="zh-CN" dirty="0" smtClean="0"/>
              <a:t>财政年度</a:t>
            </a:r>
            <a:r>
              <a:rPr lang="zh-CN" altLang="en-US" dirty="0"/>
              <a:t>，</a:t>
            </a:r>
            <a:r>
              <a:rPr lang="zh-CN" altLang="zh-CN" dirty="0" smtClean="0"/>
              <a:t>是</a:t>
            </a:r>
            <a:r>
              <a:rPr lang="zh-CN" altLang="zh-CN" dirty="0"/>
              <a:t>指编制和执行预算所应依据的法定</a:t>
            </a:r>
            <a:r>
              <a:rPr lang="zh-CN" altLang="zh-CN" dirty="0" smtClean="0"/>
              <a:t>时限</a:t>
            </a:r>
            <a:r>
              <a:rPr lang="zh-CN" altLang="en-US" dirty="0"/>
              <a:t>，</a:t>
            </a:r>
            <a:r>
              <a:rPr lang="zh-CN" altLang="zh-CN" dirty="0" smtClean="0"/>
              <a:t>也就是</a:t>
            </a:r>
            <a:r>
              <a:rPr lang="zh-CN" altLang="zh-CN" dirty="0"/>
              <a:t>预算收支起止的有效期限。这里包含政府预算编制和执行所必须确定的预算期限和时效。标准预算周期就是从时间序列上将预算管理划分为预算编制、预算执行、决算三个标准</a:t>
            </a:r>
            <a:r>
              <a:rPr lang="zh-CN" altLang="zh-CN" dirty="0" smtClean="0"/>
              <a:t>阶段</a:t>
            </a:r>
            <a:r>
              <a:rPr lang="zh-CN" altLang="en-US" dirty="0"/>
              <a:t>，</a:t>
            </a:r>
            <a:r>
              <a:rPr lang="zh-CN" altLang="zh-CN" dirty="0" smtClean="0"/>
              <a:t>并</a:t>
            </a:r>
            <a:r>
              <a:rPr lang="zh-CN" altLang="zh-CN" dirty="0"/>
              <a:t>对各个阶段的实施时限、工作任务、工作要求及工作程序、步骤等做出统一的制度规范。</a:t>
            </a:r>
          </a:p>
          <a:p>
            <a:r>
              <a:rPr lang="en-US" altLang="zh-CN" dirty="0"/>
              <a:t>4.</a:t>
            </a:r>
            <a:r>
              <a:rPr lang="zh-CN" altLang="zh-CN" dirty="0"/>
              <a:t>政府预算管理的组织系统是指为政府预算服务的各种组织、机构、程序、活动等构成要素的总称</a:t>
            </a:r>
            <a:r>
              <a:rPr lang="en-US" altLang="zh-CN" dirty="0"/>
              <a:t>,</a:t>
            </a:r>
            <a:r>
              <a:rPr lang="zh-CN" altLang="zh-CN" dirty="0"/>
              <a:t>它们共同构成一个完整的体系</a:t>
            </a:r>
            <a:r>
              <a:rPr lang="en-US" altLang="zh-CN" dirty="0"/>
              <a:t>,</a:t>
            </a:r>
            <a:r>
              <a:rPr lang="zh-CN" altLang="zh-CN" dirty="0"/>
              <a:t>以保证政府预算的实现。政府预算的管理要按照一定的组织层次和职责分工进行。</a:t>
            </a:r>
          </a:p>
          <a:p>
            <a:endParaRPr lang="en-US" altLang="zh-CN" dirty="0" smtClean="0">
              <a:sym typeface="+mn-ea"/>
            </a:endParaRPr>
          </a:p>
          <a:p>
            <a:endParaRPr lang="en-US" altLang="zh-CN" dirty="0">
              <a:sym typeface="+mn-ea"/>
            </a:endParaRPr>
          </a:p>
        </p:txBody>
      </p:sp>
      <p:sp>
        <p:nvSpPr>
          <p:cNvPr id="5" name="文本框 4"/>
          <p:cNvSpPr txBox="1"/>
          <p:nvPr/>
        </p:nvSpPr>
        <p:spPr>
          <a:xfrm>
            <a:off x="1585913" y="3155633"/>
            <a:ext cx="5080000" cy="337185"/>
          </a:xfrm>
          <a:prstGeom prst="rect">
            <a:avLst/>
          </a:prstGeom>
          <a:noFill/>
          <a:ln w="9525">
            <a:noFill/>
          </a:ln>
        </p:spPr>
        <p:txBody>
          <a:bodyPr>
            <a:spAutoFit/>
          </a:bodyPr>
          <a:lstStyle/>
          <a:p>
            <a:pPr indent="0"/>
            <a:endParaRPr lang="en-US" sz="1050" b="1">
              <a:latin typeface="宋体" panose="02010600030101010101" pitchFamily="2" charset="-122"/>
              <a:ea typeface="宋体" panose="02010600030101010101" pitchFamily="2" charset="-122"/>
            </a:endParaRPr>
          </a:p>
        </p:txBody>
      </p:sp>
      <p:sp>
        <p:nvSpPr>
          <p:cNvPr id="3" name="标题 3"/>
          <p:cNvSpPr txBox="1">
            <a:spLocks noGrp="1"/>
          </p:cNvSpPr>
          <p:nvPr>
            <p:ph type="title"/>
          </p:nvPr>
        </p:nvSpPr>
        <p:spPr>
          <a:xfrm>
            <a:off x="210185"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pc="600" dirty="0">
                <a:solidFill>
                  <a:schemeClr val="bg1"/>
                </a:solidFill>
                <a:latin typeface="黑体" panose="02010609060101010101" pitchFamily="2" charset="-122"/>
                <a:ea typeface="黑体" panose="02010609060101010101" pitchFamily="2" charset="-122"/>
                <a:cs typeface="+mn-ea"/>
                <a:sym typeface="+mn-lt"/>
              </a:rPr>
              <a:t>本章小结</a:t>
            </a: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248919" y="71884"/>
            <a:ext cx="824801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本章小结</a:t>
            </a:r>
          </a:p>
        </p:txBody>
      </p:sp>
      <p:sp>
        <p:nvSpPr>
          <p:cNvPr id="16" name="文本框 15"/>
          <p:cNvSpPr txBox="1"/>
          <p:nvPr/>
        </p:nvSpPr>
        <p:spPr>
          <a:xfrm>
            <a:off x="684529" y="1007988"/>
            <a:ext cx="7812405" cy="4462760"/>
          </a:xfrm>
          <a:prstGeom prst="rect">
            <a:avLst/>
          </a:prstGeom>
          <a:noFill/>
        </p:spPr>
        <p:txBody>
          <a:bodyPr wrap="square" rtlCol="0">
            <a:spAutoFit/>
          </a:bodyPr>
          <a:lstStyle/>
          <a:p>
            <a:r>
              <a:rPr lang="en-US" altLang="zh-CN" sz="1800" dirty="0"/>
              <a:t>5. </a:t>
            </a:r>
            <a:r>
              <a:rPr lang="zh-CN" altLang="zh-CN" sz="1800" dirty="0"/>
              <a:t>预算管理体制是国家经济体制、财税管理体制的重要组成部分</a:t>
            </a:r>
            <a:r>
              <a:rPr lang="en-US" altLang="zh-CN" sz="1800" dirty="0"/>
              <a:t>,</a:t>
            </a:r>
            <a:r>
              <a:rPr lang="zh-CN" altLang="zh-CN" sz="1800" dirty="0"/>
              <a:t>是确定中央政府和地方政府以及地方各级政府之间的事权和支出责任划分以及财力配置的一项根本</a:t>
            </a:r>
            <a:r>
              <a:rPr lang="zh-CN" altLang="zh-CN" sz="1800" dirty="0" smtClean="0"/>
              <a:t>制度</a:t>
            </a:r>
            <a:r>
              <a:rPr lang="zh-CN" altLang="en-US" sz="1800" dirty="0"/>
              <a:t>。</a:t>
            </a:r>
            <a:endParaRPr lang="en-US" altLang="zh-CN" sz="1800" dirty="0" smtClean="0"/>
          </a:p>
          <a:p>
            <a:r>
              <a:rPr lang="en-US" altLang="zh-CN" sz="1800" dirty="0" smtClean="0"/>
              <a:t>6</a:t>
            </a:r>
            <a:r>
              <a:rPr lang="en-US" altLang="zh-CN" sz="1800" dirty="0"/>
              <a:t>.</a:t>
            </a:r>
            <a:r>
              <a:rPr lang="zh-CN" altLang="zh-CN" sz="1800" dirty="0"/>
              <a:t>政府收支</a:t>
            </a:r>
            <a:r>
              <a:rPr lang="zh-CN" altLang="zh-CN" sz="1800" dirty="0" smtClean="0"/>
              <a:t>分类是</a:t>
            </a:r>
            <a:r>
              <a:rPr lang="zh-CN" altLang="zh-CN" sz="1800" dirty="0"/>
              <a:t>指在政府预算管理</a:t>
            </a:r>
            <a:r>
              <a:rPr lang="zh-CN" altLang="zh-CN" sz="1800" dirty="0" smtClean="0"/>
              <a:t>中</a:t>
            </a:r>
            <a:r>
              <a:rPr lang="zh-CN" altLang="en-US" sz="1800" dirty="0"/>
              <a:t>，</a:t>
            </a:r>
            <a:r>
              <a:rPr lang="zh-CN" altLang="zh-CN" sz="1800" dirty="0" smtClean="0"/>
              <a:t>按照</a:t>
            </a:r>
            <a:r>
              <a:rPr lang="zh-CN" altLang="zh-CN" sz="1800" dirty="0"/>
              <a:t>一定的标准</a:t>
            </a:r>
            <a:r>
              <a:rPr lang="en-US" altLang="zh-CN" sz="1800" dirty="0"/>
              <a:t>,</a:t>
            </a:r>
            <a:r>
              <a:rPr lang="zh-CN" altLang="zh-CN" sz="1800" dirty="0"/>
              <a:t>将庞杂的政府收支项目进行划分和归类</a:t>
            </a:r>
            <a:r>
              <a:rPr lang="en-US" altLang="zh-CN" sz="1800" dirty="0"/>
              <a:t>,</a:t>
            </a:r>
            <a:r>
              <a:rPr lang="zh-CN" altLang="zh-CN" sz="1800" dirty="0"/>
              <a:t>以准确体现各类收支的性质、运行</a:t>
            </a:r>
            <a:r>
              <a:rPr lang="zh-CN" altLang="zh-CN" sz="1800" dirty="0" smtClean="0"/>
              <a:t>规律</a:t>
            </a:r>
            <a:r>
              <a:rPr lang="zh-CN" altLang="en-US" sz="1800" dirty="0"/>
              <a:t>，</a:t>
            </a:r>
            <a:r>
              <a:rPr lang="zh-CN" altLang="zh-CN" sz="1800" dirty="0" smtClean="0"/>
              <a:t>反映</a:t>
            </a:r>
            <a:r>
              <a:rPr lang="zh-CN" altLang="zh-CN" sz="1800" dirty="0"/>
              <a:t>国家一定时期内的公共政策</a:t>
            </a:r>
            <a:r>
              <a:rPr lang="zh-CN" altLang="zh-CN" sz="1800" dirty="0" smtClean="0"/>
              <a:t>取向</a:t>
            </a:r>
            <a:r>
              <a:rPr lang="zh-CN" altLang="en-US" sz="1800" dirty="0"/>
              <a:t>，</a:t>
            </a:r>
            <a:r>
              <a:rPr lang="zh-CN" altLang="zh-CN" sz="1800" dirty="0" smtClean="0"/>
              <a:t>为</a:t>
            </a:r>
            <a:r>
              <a:rPr lang="zh-CN" altLang="zh-CN" sz="1800" dirty="0"/>
              <a:t>政府预算的编制、执行和决算服务。政府预算的具体分类通过预算收支科目反映</a:t>
            </a:r>
            <a:r>
              <a:rPr lang="en-US" altLang="zh-CN" sz="1800" dirty="0"/>
              <a:t>,</a:t>
            </a:r>
            <a:r>
              <a:rPr lang="zh-CN" altLang="zh-CN" sz="1800" dirty="0"/>
              <a:t>政府预算收支科目是政府收支的总</a:t>
            </a:r>
            <a:r>
              <a:rPr lang="zh-CN" altLang="zh-CN" sz="1800" dirty="0" smtClean="0"/>
              <a:t>分类</a:t>
            </a:r>
            <a:r>
              <a:rPr lang="zh-CN" altLang="en-US" sz="1800" dirty="0"/>
              <a:t>，</a:t>
            </a:r>
            <a:r>
              <a:rPr lang="zh-CN" altLang="zh-CN" sz="1800" dirty="0" smtClean="0"/>
              <a:t>由</a:t>
            </a:r>
            <a:r>
              <a:rPr lang="zh-CN" altLang="zh-CN" sz="1800" dirty="0"/>
              <a:t>财政部统一</a:t>
            </a:r>
            <a:r>
              <a:rPr lang="zh-CN" altLang="zh-CN" sz="1800" dirty="0" smtClean="0"/>
              <a:t>制定</a:t>
            </a:r>
            <a:r>
              <a:rPr lang="zh-CN" altLang="en-US" sz="1800" dirty="0"/>
              <a:t>，</a:t>
            </a:r>
            <a:r>
              <a:rPr lang="zh-CN" altLang="zh-CN" sz="1800" dirty="0" smtClean="0"/>
              <a:t>全国</a:t>
            </a:r>
            <a:r>
              <a:rPr lang="zh-CN" altLang="zh-CN" sz="1800" dirty="0"/>
              <a:t>统一执行。如何对政府收支进行科学</a:t>
            </a:r>
            <a:r>
              <a:rPr lang="zh-CN" altLang="zh-CN" sz="1800" dirty="0" smtClean="0"/>
              <a:t>分类</a:t>
            </a:r>
            <a:r>
              <a:rPr lang="zh-CN" altLang="en-US" sz="1800" dirty="0"/>
              <a:t>，</a:t>
            </a:r>
            <a:r>
              <a:rPr lang="zh-CN" altLang="zh-CN" sz="1800" dirty="0" smtClean="0"/>
              <a:t>涉及</a:t>
            </a:r>
            <a:r>
              <a:rPr lang="zh-CN" altLang="zh-CN" sz="1800" dirty="0"/>
              <a:t>政府预算管理的各个环节、层次</a:t>
            </a:r>
            <a:r>
              <a:rPr lang="en-US" altLang="zh-CN" sz="1800" dirty="0"/>
              <a:t>,</a:t>
            </a:r>
            <a:r>
              <a:rPr lang="zh-CN" altLang="zh-CN" sz="1800" dirty="0"/>
              <a:t>关系预算管理的水平与质量。</a:t>
            </a:r>
          </a:p>
          <a:p>
            <a:r>
              <a:rPr lang="en-US" altLang="zh-CN" sz="1800" dirty="0"/>
              <a:t>7.</a:t>
            </a:r>
            <a:r>
              <a:rPr lang="zh-CN" altLang="zh-CN" sz="1800" dirty="0"/>
              <a:t>在现代信息技术条件下构建</a:t>
            </a:r>
            <a:r>
              <a:rPr lang="en-US" altLang="zh-CN" sz="1800" dirty="0"/>
              <a:t>“</a:t>
            </a:r>
            <a:r>
              <a:rPr lang="zh-CN" altLang="zh-CN" sz="1800" dirty="0"/>
              <a:t>制度</a:t>
            </a:r>
            <a:r>
              <a:rPr lang="en-US" altLang="zh-CN" sz="1800" dirty="0"/>
              <a:t>+</a:t>
            </a:r>
            <a:r>
              <a:rPr lang="zh-CN" altLang="zh-CN" sz="1800" dirty="0"/>
              <a:t>技术</a:t>
            </a:r>
            <a:r>
              <a:rPr lang="en-US" altLang="zh-CN" sz="1800" dirty="0"/>
              <a:t>”</a:t>
            </a:r>
            <a:r>
              <a:rPr lang="zh-CN" altLang="zh-CN" sz="1800" dirty="0"/>
              <a:t>的预算管理一体化机制，通过预算管理信息系统统一规范各级财政预算管理，将制度规范与信息系统建设紧密结合，用系统化思维全流程整合预算管理各环节业务规范，通过将规则嵌入系统强化制度执行力，以全面提高各级预算管理规范化、标准化和自动化水平，实现各级财政部门对预算管理的动态反映和有效控制。</a:t>
            </a:r>
          </a:p>
          <a:p>
            <a:endParaRPr lang="en-US" altLang="zh-CN" dirty="0" smtClean="0">
              <a:sym typeface="+mn-ea"/>
            </a:endParaRPr>
          </a:p>
          <a:p>
            <a:endParaRPr lang="en-US" altLang="zh-CN" dirty="0">
              <a:sym typeface="+mn-ea"/>
            </a:endParaRPr>
          </a:p>
        </p:txBody>
      </p:sp>
      <p:sp>
        <p:nvSpPr>
          <p:cNvPr id="5" name="文本框 4"/>
          <p:cNvSpPr txBox="1"/>
          <p:nvPr/>
        </p:nvSpPr>
        <p:spPr>
          <a:xfrm>
            <a:off x="1585913" y="3155633"/>
            <a:ext cx="5080000" cy="337185"/>
          </a:xfrm>
          <a:prstGeom prst="rect">
            <a:avLst/>
          </a:prstGeom>
          <a:noFill/>
          <a:ln w="9525">
            <a:noFill/>
          </a:ln>
        </p:spPr>
        <p:txBody>
          <a:bodyPr>
            <a:spAutoFit/>
          </a:bodyPr>
          <a:lstStyle/>
          <a:p>
            <a:pPr indent="0"/>
            <a:endParaRPr lang="en-US" sz="1050" b="1">
              <a:latin typeface="宋体" panose="02010600030101010101" pitchFamily="2" charset="-122"/>
              <a:ea typeface="宋体" panose="02010600030101010101" pitchFamily="2" charset="-122"/>
            </a:endParaRPr>
          </a:p>
        </p:txBody>
      </p:sp>
      <p:sp>
        <p:nvSpPr>
          <p:cNvPr id="3" name="标题 3"/>
          <p:cNvSpPr txBox="1">
            <a:spLocks noGrp="1"/>
          </p:cNvSpPr>
          <p:nvPr>
            <p:ph type="title"/>
          </p:nvPr>
        </p:nvSpPr>
        <p:spPr>
          <a:xfrm>
            <a:off x="209866" y="71884"/>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pc="600" dirty="0">
                <a:solidFill>
                  <a:schemeClr val="bg1"/>
                </a:solidFill>
                <a:latin typeface="黑体" panose="02010609060101010101" pitchFamily="2" charset="-122"/>
                <a:ea typeface="黑体" panose="02010609060101010101" pitchFamily="2" charset="-122"/>
                <a:cs typeface="+mn-ea"/>
                <a:sym typeface="+mn-lt"/>
              </a:rPr>
              <a:t>本章小结</a:t>
            </a: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376555" y="-29845"/>
            <a:ext cx="824801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练习与思考</a:t>
            </a:r>
          </a:p>
        </p:txBody>
      </p:sp>
      <p:sp>
        <p:nvSpPr>
          <p:cNvPr id="16" name="文本框 15"/>
          <p:cNvSpPr txBox="1"/>
          <p:nvPr/>
        </p:nvSpPr>
        <p:spPr>
          <a:xfrm>
            <a:off x="684529" y="935980"/>
            <a:ext cx="7812405" cy="6740307"/>
          </a:xfrm>
          <a:prstGeom prst="rect">
            <a:avLst/>
          </a:prstGeom>
          <a:noFill/>
        </p:spPr>
        <p:txBody>
          <a:bodyPr wrap="square" rtlCol="0">
            <a:spAutoFit/>
          </a:bodyPr>
          <a:lstStyle/>
          <a:p>
            <a:r>
              <a:rPr lang="en-US" altLang="zh-CN" b="1" dirty="0"/>
              <a:t> </a:t>
            </a:r>
            <a:endParaRPr lang="zh-CN" altLang="zh-CN" b="1" dirty="0"/>
          </a:p>
          <a:p>
            <a:r>
              <a:rPr lang="zh-CN" altLang="zh-CN" b="1" dirty="0" smtClean="0"/>
              <a:t>认知</a:t>
            </a:r>
            <a:r>
              <a:rPr lang="zh-CN" altLang="zh-CN" b="1" dirty="0"/>
              <a:t>题</a:t>
            </a:r>
          </a:p>
          <a:p>
            <a:r>
              <a:rPr lang="en-US" altLang="zh-CN" dirty="0"/>
              <a:t>1.</a:t>
            </a:r>
            <a:r>
              <a:rPr lang="zh-CN" altLang="zh-CN" dirty="0"/>
              <a:t>预算管理及预算管理要素</a:t>
            </a:r>
          </a:p>
          <a:p>
            <a:r>
              <a:rPr lang="en-US" altLang="zh-CN" dirty="0"/>
              <a:t>2.</a:t>
            </a:r>
            <a:r>
              <a:rPr lang="zh-CN" altLang="zh-CN" dirty="0"/>
              <a:t>预算管理流程及相互关系</a:t>
            </a:r>
          </a:p>
          <a:p>
            <a:r>
              <a:rPr lang="en-US" altLang="zh-CN" dirty="0"/>
              <a:t>3.</a:t>
            </a:r>
            <a:r>
              <a:rPr lang="zh-CN" altLang="zh-CN" dirty="0"/>
              <a:t>预算年度和预算标准周期</a:t>
            </a:r>
          </a:p>
          <a:p>
            <a:r>
              <a:rPr lang="en-US" altLang="zh-CN" dirty="0"/>
              <a:t>4.</a:t>
            </a:r>
            <a:r>
              <a:rPr lang="zh-CN" altLang="zh-CN" dirty="0"/>
              <a:t>我国预算管理的组织体系和职责划分</a:t>
            </a:r>
          </a:p>
          <a:p>
            <a:r>
              <a:rPr lang="en-US" altLang="zh-CN" dirty="0"/>
              <a:t>5.</a:t>
            </a:r>
            <a:r>
              <a:rPr lang="zh-CN" altLang="zh-CN" dirty="0"/>
              <a:t>政府事权、财政事权、支出责任</a:t>
            </a:r>
          </a:p>
          <a:p>
            <a:r>
              <a:rPr lang="en-US" altLang="zh-CN" dirty="0"/>
              <a:t>6.</a:t>
            </a:r>
            <a:r>
              <a:rPr lang="zh-CN" altLang="zh-CN" dirty="0"/>
              <a:t>政府间转移支付的类型及方式</a:t>
            </a:r>
          </a:p>
          <a:p>
            <a:r>
              <a:rPr lang="en-US" altLang="zh-CN" dirty="0"/>
              <a:t>7.</a:t>
            </a:r>
            <a:r>
              <a:rPr lang="zh-CN" altLang="zh-CN" dirty="0"/>
              <a:t>我国政府收支分类</a:t>
            </a:r>
          </a:p>
          <a:p>
            <a:r>
              <a:rPr lang="en-US" altLang="zh-CN" dirty="0"/>
              <a:t>8.</a:t>
            </a:r>
            <a:r>
              <a:rPr lang="zh-CN" altLang="zh-CN" dirty="0"/>
              <a:t>预算管理</a:t>
            </a:r>
            <a:r>
              <a:rPr lang="zh-CN" altLang="zh-CN" dirty="0" smtClean="0"/>
              <a:t>一体化</a:t>
            </a:r>
            <a:endParaRPr lang="en-US" altLang="zh-CN" dirty="0" smtClean="0"/>
          </a:p>
          <a:p>
            <a:endParaRPr lang="zh-CN" altLang="zh-CN" dirty="0"/>
          </a:p>
          <a:p>
            <a:r>
              <a:rPr lang="zh-CN" altLang="zh-CN" b="1" dirty="0"/>
              <a:t>思考与实践题</a:t>
            </a:r>
          </a:p>
          <a:p>
            <a:pPr lvl="0"/>
            <a:r>
              <a:rPr lang="zh-CN" altLang="zh-CN" dirty="0"/>
              <a:t>结合实际思考我国政府间财政事权及支出责任合理划分</a:t>
            </a:r>
          </a:p>
          <a:p>
            <a:pPr lvl="0"/>
            <a:r>
              <a:rPr lang="zh-CN" altLang="zh-CN" dirty="0"/>
              <a:t>我国预算管理一体化系统的内容与管理流程</a:t>
            </a:r>
          </a:p>
          <a:p>
            <a:r>
              <a:rPr lang="en-US" altLang="zh-CN" dirty="0"/>
              <a:t> </a:t>
            </a:r>
            <a:endParaRPr lang="zh-CN" altLang="zh-CN" dirty="0"/>
          </a:p>
          <a:p>
            <a:endParaRPr lang="en-US" altLang="zh-CN" b="1" dirty="0" smtClean="0">
              <a:latin typeface="楷体" pitchFamily="49" charset="-122"/>
              <a:ea typeface="楷体" pitchFamily="49" charset="-122"/>
              <a:sym typeface="+mn-ea"/>
            </a:endParaRPr>
          </a:p>
          <a:p>
            <a:endParaRPr lang="en-US" altLang="zh-CN" b="1" dirty="0">
              <a:latin typeface="楷体" pitchFamily="49" charset="-122"/>
              <a:ea typeface="楷体" pitchFamily="49" charset="-122"/>
              <a:sym typeface="+mn-ea"/>
            </a:endParaRPr>
          </a:p>
          <a:p>
            <a:r>
              <a:rPr lang="zh-CN" altLang="en-US" b="1" dirty="0" smtClean="0">
                <a:latin typeface="楷体" pitchFamily="49" charset="-122"/>
                <a:ea typeface="楷体" pitchFamily="49" charset="-122"/>
                <a:sym typeface="+mn-ea"/>
              </a:rPr>
              <a:t>认知</a:t>
            </a:r>
            <a:r>
              <a:rPr lang="zh-CN" altLang="en-US" b="1" dirty="0">
                <a:latin typeface="楷体" pitchFamily="49" charset="-122"/>
                <a:ea typeface="楷体" pitchFamily="49" charset="-122"/>
                <a:sym typeface="+mn-ea"/>
              </a:rPr>
              <a:t>题</a:t>
            </a:r>
            <a:endParaRPr lang="zh-CN" altLang="en-US" dirty="0">
              <a:latin typeface="楷体" pitchFamily="49" charset="-122"/>
              <a:ea typeface="楷体" pitchFamily="49" charset="-122"/>
              <a:sym typeface="+mn-ea"/>
            </a:endParaRPr>
          </a:p>
          <a:p>
            <a:r>
              <a:rPr lang="zh-CN" altLang="en-US" dirty="0">
                <a:latin typeface="楷体" pitchFamily="49" charset="-122"/>
                <a:ea typeface="楷体" pitchFamily="49" charset="-122"/>
                <a:sym typeface="+mn-ea"/>
              </a:rPr>
              <a:t>1</a:t>
            </a:r>
            <a:r>
              <a:rPr lang="en-US" altLang="zh-CN" dirty="0">
                <a:latin typeface="楷体" pitchFamily="49" charset="-122"/>
                <a:ea typeface="楷体" pitchFamily="49" charset="-122"/>
                <a:sym typeface="+mn-ea"/>
              </a:rPr>
              <a:t>.</a:t>
            </a:r>
            <a:r>
              <a:rPr lang="zh-CN" altLang="en-US" dirty="0">
                <a:latin typeface="楷体" pitchFamily="49" charset="-122"/>
                <a:ea typeface="楷体" pitchFamily="49" charset="-122"/>
                <a:sym typeface="+mn-ea"/>
              </a:rPr>
              <a:t>预算管理及预算管理要素</a:t>
            </a:r>
          </a:p>
          <a:p>
            <a:r>
              <a:rPr lang="zh-CN" altLang="en-US" dirty="0">
                <a:latin typeface="楷体" pitchFamily="49" charset="-122"/>
                <a:ea typeface="楷体" pitchFamily="49" charset="-122"/>
                <a:sym typeface="+mn-ea"/>
              </a:rPr>
              <a:t>2</a:t>
            </a:r>
            <a:r>
              <a:rPr lang="en-US" altLang="zh-CN" dirty="0">
                <a:latin typeface="楷体" pitchFamily="49" charset="-122"/>
                <a:ea typeface="楷体" pitchFamily="49" charset="-122"/>
                <a:sym typeface="+mn-ea"/>
              </a:rPr>
              <a:t>.</a:t>
            </a:r>
            <a:r>
              <a:rPr lang="zh-CN" altLang="en-US" dirty="0">
                <a:latin typeface="楷体" pitchFamily="49" charset="-122"/>
                <a:ea typeface="楷体" pitchFamily="49" charset="-122"/>
                <a:sym typeface="+mn-ea"/>
              </a:rPr>
              <a:t>预算管理流程及相互关系</a:t>
            </a:r>
          </a:p>
          <a:p>
            <a:r>
              <a:rPr lang="zh-CN" altLang="en-US" dirty="0">
                <a:latin typeface="楷体" pitchFamily="49" charset="-122"/>
                <a:ea typeface="楷体" pitchFamily="49" charset="-122"/>
                <a:sym typeface="+mn-ea"/>
              </a:rPr>
              <a:t>3</a:t>
            </a:r>
            <a:r>
              <a:rPr lang="en-US" altLang="zh-CN" dirty="0">
                <a:latin typeface="楷体" pitchFamily="49" charset="-122"/>
                <a:ea typeface="楷体" pitchFamily="49" charset="-122"/>
                <a:sym typeface="+mn-ea"/>
              </a:rPr>
              <a:t>.</a:t>
            </a:r>
            <a:r>
              <a:rPr lang="zh-CN" altLang="en-US" dirty="0">
                <a:latin typeface="楷体" pitchFamily="49" charset="-122"/>
                <a:ea typeface="楷体" pitchFamily="49" charset="-122"/>
                <a:sym typeface="+mn-ea"/>
              </a:rPr>
              <a:t>预算年度和预算标准周期</a:t>
            </a:r>
          </a:p>
          <a:p>
            <a:r>
              <a:rPr lang="zh-CN" altLang="en-US" dirty="0">
                <a:latin typeface="楷体" pitchFamily="49" charset="-122"/>
                <a:ea typeface="楷体" pitchFamily="49" charset="-122"/>
                <a:sym typeface="+mn-ea"/>
              </a:rPr>
              <a:t>4</a:t>
            </a:r>
            <a:r>
              <a:rPr lang="en-US" altLang="zh-CN" dirty="0">
                <a:latin typeface="楷体" pitchFamily="49" charset="-122"/>
                <a:ea typeface="楷体" pitchFamily="49" charset="-122"/>
                <a:sym typeface="+mn-ea"/>
              </a:rPr>
              <a:t>.</a:t>
            </a:r>
            <a:r>
              <a:rPr lang="zh-CN" altLang="en-US" dirty="0">
                <a:latin typeface="楷体" pitchFamily="49" charset="-122"/>
                <a:ea typeface="楷体" pitchFamily="49" charset="-122"/>
                <a:sym typeface="+mn-ea"/>
              </a:rPr>
              <a:t>我国预算管理的组织体系和职责划分</a:t>
            </a:r>
          </a:p>
          <a:p>
            <a:r>
              <a:rPr lang="zh-CN" altLang="en-US" dirty="0">
                <a:latin typeface="楷体" pitchFamily="49" charset="-122"/>
                <a:ea typeface="楷体" pitchFamily="49" charset="-122"/>
                <a:sym typeface="+mn-ea"/>
              </a:rPr>
              <a:t>5.政府间转移支付的类型及方式</a:t>
            </a:r>
          </a:p>
          <a:p>
            <a:r>
              <a:rPr lang="zh-CN" altLang="en-US" dirty="0">
                <a:latin typeface="楷体" pitchFamily="49" charset="-122"/>
                <a:ea typeface="楷体" pitchFamily="49" charset="-122"/>
                <a:sym typeface="+mn-ea"/>
              </a:rPr>
              <a:t>6</a:t>
            </a:r>
            <a:r>
              <a:rPr lang="en-US" altLang="zh-CN" dirty="0">
                <a:latin typeface="楷体" pitchFamily="49" charset="-122"/>
                <a:ea typeface="楷体" pitchFamily="49" charset="-122"/>
                <a:sym typeface="+mn-ea"/>
              </a:rPr>
              <a:t>.</a:t>
            </a:r>
            <a:r>
              <a:rPr lang="zh-CN" altLang="en-US" dirty="0">
                <a:latin typeface="楷体" pitchFamily="49" charset="-122"/>
                <a:ea typeface="楷体" pitchFamily="49" charset="-122"/>
                <a:sym typeface="+mn-ea"/>
              </a:rPr>
              <a:t>我国政府收支分类</a:t>
            </a:r>
          </a:p>
          <a:p>
            <a:endParaRPr lang="zh-CN" altLang="en-US" dirty="0">
              <a:latin typeface="楷体" pitchFamily="49" charset="-122"/>
              <a:ea typeface="楷体" pitchFamily="49" charset="-122"/>
              <a:sym typeface="+mn-ea"/>
            </a:endParaRPr>
          </a:p>
          <a:p>
            <a:r>
              <a:rPr lang="zh-CN" altLang="en-US" b="1" dirty="0">
                <a:latin typeface="楷体" pitchFamily="49" charset="-122"/>
                <a:ea typeface="楷体" pitchFamily="49" charset="-122"/>
                <a:sym typeface="+mn-ea"/>
              </a:rPr>
              <a:t>思考与实践题</a:t>
            </a:r>
            <a:endParaRPr lang="zh-CN" altLang="en-US" dirty="0">
              <a:latin typeface="楷体" pitchFamily="49" charset="-122"/>
              <a:ea typeface="楷体" pitchFamily="49" charset="-122"/>
              <a:sym typeface="+mn-ea"/>
            </a:endParaRPr>
          </a:p>
          <a:p>
            <a:r>
              <a:rPr lang="zh-CN" altLang="en-US" dirty="0">
                <a:latin typeface="楷体" pitchFamily="49" charset="-122"/>
                <a:ea typeface="楷体" pitchFamily="49" charset="-122"/>
                <a:sym typeface="+mn-ea"/>
              </a:rPr>
              <a:t>结合实际思考我国政府间事权及支出责任合理划分。</a:t>
            </a:r>
          </a:p>
        </p:txBody>
      </p:sp>
      <p:sp>
        <p:nvSpPr>
          <p:cNvPr id="3" name="标题 3"/>
          <p:cNvSpPr txBox="1">
            <a:spLocks noGrp="1"/>
          </p:cNvSpPr>
          <p:nvPr>
            <p:ph type="title"/>
          </p:nvPr>
        </p:nvSpPr>
        <p:spPr>
          <a:xfrm>
            <a:off x="210185" y="201930"/>
            <a:ext cx="8761730" cy="839470"/>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pc="600" dirty="0">
                <a:solidFill>
                  <a:schemeClr val="bg1"/>
                </a:solidFill>
                <a:latin typeface="黑体" panose="02010609060101010101" pitchFamily="2" charset="-122"/>
                <a:ea typeface="黑体" panose="02010609060101010101" pitchFamily="2" charset="-122"/>
                <a:cs typeface="+mn-ea"/>
                <a:sym typeface="+mn-lt"/>
              </a:rPr>
              <a:t>练习与思考</a:t>
            </a: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34"/>
          <p:cNvSpPr txBox="1"/>
          <p:nvPr/>
        </p:nvSpPr>
        <p:spPr>
          <a:xfrm>
            <a:off x="-107950" y="1781507"/>
            <a:ext cx="4934818" cy="560493"/>
          </a:xfrm>
          <a:prstGeom prst="rect">
            <a:avLst/>
          </a:prstGeom>
          <a:noFill/>
        </p:spPr>
        <p:txBody>
          <a:bodyPr wrap="square" lIns="67391" tIns="33696" rIns="67391" bIns="33696" rtlCol="0">
            <a:spAutoFit/>
          </a:bodyPr>
          <a:lstStyle/>
          <a:p>
            <a:pPr algn="r"/>
            <a:r>
              <a:rPr lang="zh-CN" altLang="en-US" sz="3200" dirty="0">
                <a:solidFill>
                  <a:schemeClr val="bg1"/>
                </a:solidFill>
                <a:latin typeface="黑体" panose="02010609060101010101" pitchFamily="2" charset="-122"/>
                <a:ea typeface="黑体" panose="02010609060101010101" pitchFamily="2" charset="-122"/>
                <a:cs typeface="+mn-ea"/>
                <a:sym typeface="+mn-lt"/>
              </a:rPr>
              <a:t>感谢您</a:t>
            </a:r>
            <a:r>
              <a:rPr lang="zh-CN" altLang="en-US" sz="3200" dirty="0" smtClean="0">
                <a:solidFill>
                  <a:schemeClr val="bg1"/>
                </a:solidFill>
                <a:latin typeface="黑体" panose="02010609060101010101" pitchFamily="2" charset="-122"/>
                <a:ea typeface="黑体" panose="02010609060101010101" pitchFamily="2" charset="-122"/>
                <a:cs typeface="+mn-ea"/>
                <a:sym typeface="+mn-lt"/>
              </a:rPr>
              <a:t>的学习！</a:t>
            </a:r>
            <a:endParaRPr lang="zh-CN" altLang="en-US" sz="2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2826">
        <p14:pan dir="u"/>
      </p:transition>
    </mc:Choice>
    <mc:Fallback xmlns="">
      <p:transition spd="slow" advTm="2826">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39552" y="1523694"/>
            <a:ext cx="2544283" cy="2544283"/>
          </a:xfrm>
          <a:prstGeom prst="ellipse">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306120" y="2541035"/>
            <a:ext cx="1005403" cy="338554"/>
          </a:xfrm>
          <a:prstGeom prst="rect">
            <a:avLst/>
          </a:prstGeom>
          <a:noFill/>
        </p:spPr>
        <p:txBody>
          <a:bodyPr wrap="none" rtlCol="0">
            <a:spAutoFit/>
          </a:bodyPr>
          <a:lstStyle/>
          <a:p>
            <a:pPr algn="l"/>
            <a:r>
              <a:rPr lang="zh-CN" altLang="en-US" dirty="0" smtClean="0">
                <a:solidFill>
                  <a:schemeClr val="bg1"/>
                </a:solidFill>
                <a:latin typeface="微软雅黑" panose="020B0503020204020204" pitchFamily="34" charset="-122"/>
                <a:ea typeface="微软雅黑" panose="020B0503020204020204" pitchFamily="34" charset="-122"/>
              </a:rPr>
              <a:t>立法主体</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椭圆 4"/>
          <p:cNvSpPr/>
          <p:nvPr/>
        </p:nvSpPr>
        <p:spPr>
          <a:xfrm>
            <a:off x="3405761" y="1548525"/>
            <a:ext cx="2544283" cy="2544283"/>
          </a:xfrm>
          <a:prstGeom prst="ellipse">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3"/>
              </a:solidFill>
            </a:endParaRPr>
          </a:p>
        </p:txBody>
      </p:sp>
      <p:sp>
        <p:nvSpPr>
          <p:cNvPr id="6" name="椭圆 5"/>
          <p:cNvSpPr/>
          <p:nvPr/>
        </p:nvSpPr>
        <p:spPr>
          <a:xfrm>
            <a:off x="6300192" y="1523694"/>
            <a:ext cx="2544283" cy="2544283"/>
          </a:xfrm>
          <a:prstGeom prst="ellipse">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175200" y="2520156"/>
            <a:ext cx="1261466" cy="338554"/>
          </a:xfrm>
          <a:prstGeom prst="rect">
            <a:avLst/>
          </a:prstGeom>
          <a:noFill/>
        </p:spPr>
        <p:txBody>
          <a:bodyPr wrap="square" rtlCol="0">
            <a:spAutoFit/>
          </a:bodyPr>
          <a:lstStyle/>
          <a:p>
            <a:pPr algn="l"/>
            <a:r>
              <a:rPr lang="zh-CN" altLang="en-US" dirty="0" smtClean="0">
                <a:solidFill>
                  <a:schemeClr val="bg1"/>
                </a:solidFill>
                <a:latin typeface="微软雅黑" panose="020B0503020204020204" pitchFamily="34" charset="-122"/>
                <a:ea typeface="微软雅黑" panose="020B0503020204020204" pitchFamily="34" charset="-122"/>
              </a:rPr>
              <a:t>决策主体</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7092694" y="2520024"/>
            <a:ext cx="1005403" cy="338554"/>
          </a:xfrm>
          <a:prstGeom prst="rect">
            <a:avLst/>
          </a:prstGeom>
          <a:noFill/>
        </p:spPr>
        <p:txBody>
          <a:bodyPr wrap="none" rtlCol="0">
            <a:spAutoFit/>
          </a:bodyPr>
          <a:lstStyle/>
          <a:p>
            <a:pPr algn="l"/>
            <a:r>
              <a:rPr lang="zh-CN" altLang="en-US" dirty="0" smtClean="0">
                <a:solidFill>
                  <a:schemeClr val="bg1"/>
                </a:solidFill>
                <a:latin typeface="微软雅黑" panose="020B0503020204020204" pitchFamily="34" charset="-122"/>
                <a:ea typeface="微软雅黑" panose="020B0503020204020204" pitchFamily="34" charset="-122"/>
              </a:rPr>
              <a:t>执行</a:t>
            </a:r>
            <a:r>
              <a:rPr lang="zh-CN" altLang="en-US" dirty="0">
                <a:solidFill>
                  <a:schemeClr val="bg1"/>
                </a:solidFill>
                <a:latin typeface="微软雅黑" panose="020B0503020204020204" pitchFamily="34" charset="-122"/>
                <a:ea typeface="微软雅黑" panose="020B0503020204020204" pitchFamily="34" charset="-122"/>
              </a:rPr>
              <a:t>主体</a:t>
            </a:r>
          </a:p>
        </p:txBody>
      </p:sp>
      <p:sp>
        <p:nvSpPr>
          <p:cNvPr id="15" name="文本框 34"/>
          <p:cNvSpPr txBox="1"/>
          <p:nvPr/>
        </p:nvSpPr>
        <p:spPr>
          <a:xfrm>
            <a:off x="3051081" y="0"/>
            <a:ext cx="2898963"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预算管理手段</a:t>
            </a:r>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zh-CN" spc="600" dirty="0" smtClean="0">
                <a:solidFill>
                  <a:schemeClr val="bg1"/>
                </a:solidFill>
                <a:latin typeface="黑体" panose="02010609060101010101" pitchFamily="2" charset="-122"/>
                <a:ea typeface="黑体" panose="02010609060101010101" pitchFamily="2" charset="-122"/>
                <a:cs typeface="+mn-ea"/>
                <a:sym typeface="+mn-lt"/>
              </a:rPr>
              <a:t>1.</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预算</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管理主体</a:t>
            </a:r>
            <a:endParaRPr lang="zh-CN" altLang="en-US" dirty="0"/>
          </a:p>
        </p:txBody>
      </p:sp>
    </p:spTree>
    <p:extLst>
      <p:ext uri="{BB962C8B-B14F-4D97-AF65-F5344CB8AC3E}">
        <p14:creationId xmlns:p14="http://schemas.microsoft.com/office/powerpoint/2010/main" val="1482887681"/>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06120" y="2541035"/>
            <a:ext cx="1005403" cy="338554"/>
          </a:xfrm>
          <a:prstGeom prst="rect">
            <a:avLst/>
          </a:prstGeom>
          <a:noFill/>
        </p:spPr>
        <p:txBody>
          <a:bodyPr wrap="none" rtlCol="0">
            <a:spAutoFit/>
          </a:bodyPr>
          <a:lstStyle/>
          <a:p>
            <a:pPr algn="l"/>
            <a:r>
              <a:rPr lang="zh-CN" altLang="en-US" dirty="0" smtClean="0">
                <a:solidFill>
                  <a:schemeClr val="bg1"/>
                </a:solidFill>
                <a:latin typeface="微软雅黑" panose="020B0503020204020204" pitchFamily="34" charset="-122"/>
                <a:ea typeface="微软雅黑" panose="020B0503020204020204" pitchFamily="34" charset="-122"/>
              </a:rPr>
              <a:t>立法主体</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4175200" y="2520156"/>
            <a:ext cx="1261466" cy="338554"/>
          </a:xfrm>
          <a:prstGeom prst="rect">
            <a:avLst/>
          </a:prstGeom>
          <a:noFill/>
        </p:spPr>
        <p:txBody>
          <a:bodyPr wrap="square" rtlCol="0">
            <a:spAutoFit/>
          </a:bodyPr>
          <a:lstStyle/>
          <a:p>
            <a:pPr algn="l"/>
            <a:r>
              <a:rPr lang="zh-CN" altLang="en-US" dirty="0" smtClean="0">
                <a:solidFill>
                  <a:schemeClr val="bg1"/>
                </a:solidFill>
                <a:latin typeface="微软雅黑" panose="020B0503020204020204" pitchFamily="34" charset="-122"/>
                <a:ea typeface="微软雅黑" panose="020B0503020204020204" pitchFamily="34" charset="-122"/>
              </a:rPr>
              <a:t>决策主体</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7092694" y="2520024"/>
            <a:ext cx="1005403" cy="338554"/>
          </a:xfrm>
          <a:prstGeom prst="rect">
            <a:avLst/>
          </a:prstGeom>
          <a:noFill/>
        </p:spPr>
        <p:txBody>
          <a:bodyPr wrap="none" rtlCol="0">
            <a:spAutoFit/>
          </a:bodyPr>
          <a:lstStyle/>
          <a:p>
            <a:pPr algn="l"/>
            <a:r>
              <a:rPr lang="zh-CN" altLang="en-US" dirty="0" smtClean="0">
                <a:solidFill>
                  <a:schemeClr val="bg1"/>
                </a:solidFill>
                <a:latin typeface="微软雅黑" panose="020B0503020204020204" pitchFamily="34" charset="-122"/>
                <a:ea typeface="微软雅黑" panose="020B0503020204020204" pitchFamily="34" charset="-122"/>
              </a:rPr>
              <a:t>执行</a:t>
            </a:r>
            <a:r>
              <a:rPr lang="zh-CN" altLang="en-US" dirty="0">
                <a:solidFill>
                  <a:schemeClr val="bg1"/>
                </a:solidFill>
                <a:latin typeface="微软雅黑" panose="020B0503020204020204" pitchFamily="34" charset="-122"/>
                <a:ea typeface="微软雅黑" panose="020B0503020204020204" pitchFamily="34" charset="-122"/>
              </a:rPr>
              <a:t>主体</a:t>
            </a:r>
          </a:p>
        </p:txBody>
      </p:sp>
      <p:sp>
        <p:nvSpPr>
          <p:cNvPr id="15" name="文本框 34"/>
          <p:cNvSpPr txBox="1"/>
          <p:nvPr/>
        </p:nvSpPr>
        <p:spPr>
          <a:xfrm>
            <a:off x="3051081" y="0"/>
            <a:ext cx="2898963"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预算管理手段</a:t>
            </a:r>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zh-CN" spc="600" dirty="0" smtClean="0">
                <a:solidFill>
                  <a:schemeClr val="bg1"/>
                </a:solidFill>
                <a:latin typeface="黑体" panose="02010609060101010101" pitchFamily="2" charset="-122"/>
                <a:ea typeface="黑体" panose="02010609060101010101" pitchFamily="2" charset="-122"/>
                <a:cs typeface="+mn-ea"/>
                <a:sym typeface="+mn-lt"/>
              </a:rPr>
              <a:t>2.</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预算</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管理客体</a:t>
            </a:r>
            <a:endParaRPr lang="zh-CN" altLang="en-US" dirty="0"/>
          </a:p>
        </p:txBody>
      </p:sp>
      <p:sp>
        <p:nvSpPr>
          <p:cNvPr id="4" name="TextBox 3"/>
          <p:cNvSpPr txBox="1"/>
          <p:nvPr/>
        </p:nvSpPr>
        <p:spPr>
          <a:xfrm>
            <a:off x="706108" y="1356095"/>
            <a:ext cx="7776864" cy="3046988"/>
          </a:xfrm>
          <a:prstGeom prst="rect">
            <a:avLst/>
          </a:prstGeom>
          <a:noFill/>
        </p:spPr>
        <p:txBody>
          <a:bodyPr wrap="square" rtlCol="0">
            <a:spAutoFit/>
          </a:bodyPr>
          <a:lstStyle/>
          <a:p>
            <a:r>
              <a:rPr lang="zh-CN" altLang="zh-CN" sz="2400" dirty="0"/>
              <a:t>预算管理的对象涉及国民经济与社会发展的各个</a:t>
            </a:r>
            <a:r>
              <a:rPr lang="zh-CN" altLang="zh-CN" sz="2400" dirty="0" smtClean="0"/>
              <a:t>方面</a:t>
            </a:r>
            <a:r>
              <a:rPr lang="zh-CN" altLang="en-US" sz="2400" dirty="0"/>
              <a:t>，</a:t>
            </a:r>
            <a:r>
              <a:rPr lang="zh-CN" altLang="zh-CN" sz="2400" dirty="0" smtClean="0"/>
              <a:t>涵盖</a:t>
            </a:r>
            <a:r>
              <a:rPr lang="zh-CN" altLang="zh-CN" sz="2400" dirty="0"/>
              <a:t>政府</a:t>
            </a:r>
            <a:r>
              <a:rPr lang="zh-CN" altLang="zh-CN" sz="2400" dirty="0" smtClean="0"/>
              <a:t>宏观调控</a:t>
            </a:r>
            <a:r>
              <a:rPr lang="zh-CN" altLang="en-US" sz="2400" dirty="0" smtClean="0"/>
              <a:t>与</a:t>
            </a:r>
            <a:r>
              <a:rPr lang="zh-CN" altLang="zh-CN" sz="2400" dirty="0" smtClean="0"/>
              <a:t>微观</a:t>
            </a:r>
            <a:r>
              <a:rPr lang="zh-CN" altLang="zh-CN" sz="2400" dirty="0"/>
              <a:t>主体活动的全过程</a:t>
            </a:r>
            <a:r>
              <a:rPr lang="en-US" altLang="zh-CN" sz="2400" dirty="0" smtClean="0"/>
              <a:t>:</a:t>
            </a:r>
          </a:p>
          <a:p>
            <a:pPr marL="342900" indent="-342900">
              <a:buFont typeface="Arial" pitchFamily="34" charset="0"/>
              <a:buChar char="•"/>
            </a:pPr>
            <a:r>
              <a:rPr lang="zh-CN" altLang="zh-CN" sz="2400" dirty="0" smtClean="0"/>
              <a:t>从</a:t>
            </a:r>
            <a:r>
              <a:rPr lang="zh-CN" altLang="zh-CN" sz="2400" dirty="0"/>
              <a:t>预算本身</a:t>
            </a:r>
            <a:r>
              <a:rPr lang="zh-CN" altLang="zh-CN" sz="2400" dirty="0" smtClean="0"/>
              <a:t>讲</a:t>
            </a:r>
            <a:r>
              <a:rPr lang="zh-CN" altLang="en-US" sz="2400" dirty="0"/>
              <a:t>，</a:t>
            </a:r>
            <a:r>
              <a:rPr lang="zh-CN" altLang="zh-CN" sz="2400" dirty="0" smtClean="0"/>
              <a:t>既</a:t>
            </a:r>
            <a:r>
              <a:rPr lang="zh-CN" altLang="zh-CN" sz="2400" dirty="0"/>
              <a:t>包括预算法律制度的制定、预算政策的制定、预算收支体系的构建、预算收支形式和结构的选择以及预算管理体制的</a:t>
            </a:r>
            <a:r>
              <a:rPr lang="zh-CN" altLang="zh-CN" sz="2400" dirty="0" smtClean="0"/>
              <a:t>确定</a:t>
            </a:r>
            <a:r>
              <a:rPr lang="zh-CN" altLang="en-US" sz="2400" dirty="0"/>
              <a:t>，</a:t>
            </a:r>
            <a:r>
              <a:rPr lang="zh-CN" altLang="zh-CN" sz="2400" dirty="0" smtClean="0"/>
              <a:t>又</a:t>
            </a:r>
            <a:r>
              <a:rPr lang="zh-CN" altLang="zh-CN" sz="2400" dirty="0"/>
              <a:t>包括预算机构设置、人员配备、预算信息的传导、预算收入的具体征纳、预算支出的资金拨付和具体运用、预算资金使用的结果和绩效</a:t>
            </a:r>
            <a:r>
              <a:rPr lang="zh-CN" altLang="zh-CN" sz="2400" dirty="0" smtClean="0"/>
              <a:t>等。</a:t>
            </a:r>
            <a:endParaRPr lang="zh-CN" altLang="zh-CN" sz="2400" dirty="0"/>
          </a:p>
        </p:txBody>
      </p:sp>
    </p:spTree>
    <p:extLst>
      <p:ext uri="{BB962C8B-B14F-4D97-AF65-F5344CB8AC3E}">
        <p14:creationId xmlns:p14="http://schemas.microsoft.com/office/powerpoint/2010/main" val="1368341067"/>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06120" y="2541035"/>
            <a:ext cx="1005403" cy="338554"/>
          </a:xfrm>
          <a:prstGeom prst="rect">
            <a:avLst/>
          </a:prstGeom>
          <a:noFill/>
        </p:spPr>
        <p:txBody>
          <a:bodyPr wrap="none" rtlCol="0">
            <a:spAutoFit/>
          </a:bodyPr>
          <a:lstStyle/>
          <a:p>
            <a:pPr algn="l"/>
            <a:r>
              <a:rPr lang="zh-CN" altLang="en-US" dirty="0" smtClean="0">
                <a:solidFill>
                  <a:schemeClr val="bg1"/>
                </a:solidFill>
                <a:latin typeface="微软雅黑" panose="020B0503020204020204" pitchFamily="34" charset="-122"/>
                <a:ea typeface="微软雅黑" panose="020B0503020204020204" pitchFamily="34" charset="-122"/>
              </a:rPr>
              <a:t>立法主体</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4175200" y="2520156"/>
            <a:ext cx="1261466" cy="338554"/>
          </a:xfrm>
          <a:prstGeom prst="rect">
            <a:avLst/>
          </a:prstGeom>
          <a:noFill/>
        </p:spPr>
        <p:txBody>
          <a:bodyPr wrap="square" rtlCol="0">
            <a:spAutoFit/>
          </a:bodyPr>
          <a:lstStyle/>
          <a:p>
            <a:pPr algn="l"/>
            <a:r>
              <a:rPr lang="zh-CN" altLang="en-US" dirty="0" smtClean="0">
                <a:solidFill>
                  <a:schemeClr val="bg1"/>
                </a:solidFill>
                <a:latin typeface="微软雅黑" panose="020B0503020204020204" pitchFamily="34" charset="-122"/>
                <a:ea typeface="微软雅黑" panose="020B0503020204020204" pitchFamily="34" charset="-122"/>
              </a:rPr>
              <a:t>决策主体</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7092694" y="2520024"/>
            <a:ext cx="1005403" cy="338554"/>
          </a:xfrm>
          <a:prstGeom prst="rect">
            <a:avLst/>
          </a:prstGeom>
          <a:noFill/>
        </p:spPr>
        <p:txBody>
          <a:bodyPr wrap="none" rtlCol="0">
            <a:spAutoFit/>
          </a:bodyPr>
          <a:lstStyle/>
          <a:p>
            <a:pPr algn="l"/>
            <a:r>
              <a:rPr lang="zh-CN" altLang="en-US" dirty="0" smtClean="0">
                <a:solidFill>
                  <a:schemeClr val="bg1"/>
                </a:solidFill>
                <a:latin typeface="微软雅黑" panose="020B0503020204020204" pitchFamily="34" charset="-122"/>
                <a:ea typeface="微软雅黑" panose="020B0503020204020204" pitchFamily="34" charset="-122"/>
              </a:rPr>
              <a:t>执行</a:t>
            </a:r>
            <a:r>
              <a:rPr lang="zh-CN" altLang="en-US" dirty="0">
                <a:solidFill>
                  <a:schemeClr val="bg1"/>
                </a:solidFill>
                <a:latin typeface="微软雅黑" panose="020B0503020204020204" pitchFamily="34" charset="-122"/>
                <a:ea typeface="微软雅黑" panose="020B0503020204020204" pitchFamily="34" charset="-122"/>
              </a:rPr>
              <a:t>主体</a:t>
            </a:r>
          </a:p>
        </p:txBody>
      </p:sp>
      <p:sp>
        <p:nvSpPr>
          <p:cNvPr id="15" name="文本框 34"/>
          <p:cNvSpPr txBox="1"/>
          <p:nvPr/>
        </p:nvSpPr>
        <p:spPr>
          <a:xfrm>
            <a:off x="3051081" y="0"/>
            <a:ext cx="2898963"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预算管理手段</a:t>
            </a:r>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zh-CN" spc="600" dirty="0" smtClean="0">
                <a:solidFill>
                  <a:schemeClr val="bg1"/>
                </a:solidFill>
                <a:latin typeface="黑体" panose="02010609060101010101" pitchFamily="2" charset="-122"/>
                <a:ea typeface="黑体" panose="02010609060101010101" pitchFamily="2" charset="-122"/>
                <a:cs typeface="+mn-ea"/>
                <a:sym typeface="+mn-lt"/>
              </a:rPr>
              <a:t>3.</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预算</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管理</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范围</a:t>
            </a:r>
            <a:endParaRPr lang="zh-CN" altLang="en-US" dirty="0"/>
          </a:p>
        </p:txBody>
      </p:sp>
      <p:sp>
        <p:nvSpPr>
          <p:cNvPr id="4" name="TextBox 3"/>
          <p:cNvSpPr txBox="1"/>
          <p:nvPr/>
        </p:nvSpPr>
        <p:spPr>
          <a:xfrm>
            <a:off x="828154" y="1479205"/>
            <a:ext cx="7776864" cy="2800767"/>
          </a:xfrm>
          <a:prstGeom prst="rect">
            <a:avLst/>
          </a:prstGeom>
          <a:noFill/>
        </p:spPr>
        <p:txBody>
          <a:bodyPr wrap="square" rtlCol="0">
            <a:spAutoFit/>
          </a:bodyPr>
          <a:lstStyle/>
          <a:p>
            <a:pPr marL="285750" indent="-285750">
              <a:buFont typeface="Arial" pitchFamily="34" charset="0"/>
              <a:buChar char="•"/>
            </a:pPr>
            <a:r>
              <a:rPr lang="zh-CN" altLang="zh-CN" sz="2400" dirty="0"/>
              <a:t>从管理过程</a:t>
            </a:r>
            <a:r>
              <a:rPr lang="zh-CN" altLang="zh-CN" sz="2400" dirty="0" smtClean="0"/>
              <a:t>来看</a:t>
            </a:r>
            <a:r>
              <a:rPr lang="zh-CN" altLang="en-US" sz="2400" dirty="0"/>
              <a:t>：</a:t>
            </a:r>
            <a:r>
              <a:rPr lang="zh-CN" altLang="zh-CN" sz="2400" dirty="0" smtClean="0"/>
              <a:t>我国</a:t>
            </a:r>
            <a:r>
              <a:rPr lang="zh-CN" altLang="zh-CN" sz="2400" dirty="0"/>
              <a:t>《预算法》第二条规定</a:t>
            </a:r>
            <a:r>
              <a:rPr lang="en-US" altLang="zh-CN" sz="2400" dirty="0"/>
              <a:t>:</a:t>
            </a:r>
            <a:r>
              <a:rPr lang="zh-CN" altLang="zh-CN" sz="2400" dirty="0"/>
              <a:t>预算、决算的编制、审查、批准、监督</a:t>
            </a:r>
            <a:r>
              <a:rPr lang="en-US" altLang="zh-CN" sz="2400" dirty="0"/>
              <a:t>,</a:t>
            </a:r>
            <a:r>
              <a:rPr lang="zh-CN" altLang="zh-CN" sz="2400" dirty="0"/>
              <a:t>以及预算的执行和调整</a:t>
            </a:r>
            <a:r>
              <a:rPr lang="en-US" altLang="zh-CN" sz="2400" dirty="0"/>
              <a:t>,</a:t>
            </a:r>
            <a:r>
              <a:rPr lang="zh-CN" altLang="zh-CN" sz="2400" dirty="0"/>
              <a:t>依照本法规定执行</a:t>
            </a:r>
            <a:r>
              <a:rPr lang="zh-CN" altLang="zh-CN" sz="2400" dirty="0" smtClean="0"/>
              <a:t>。</a:t>
            </a:r>
            <a:endParaRPr lang="en-US" altLang="zh-CN" sz="2400" dirty="0" smtClean="0"/>
          </a:p>
          <a:p>
            <a:pPr marL="285750" indent="-285750">
              <a:buFont typeface="Arial" pitchFamily="34" charset="0"/>
              <a:buChar char="•"/>
            </a:pPr>
            <a:r>
              <a:rPr lang="zh-CN" altLang="zh-CN" sz="2400" dirty="0" smtClean="0"/>
              <a:t>从</a:t>
            </a:r>
            <a:r>
              <a:rPr lang="zh-CN" altLang="zh-CN" sz="2400" dirty="0"/>
              <a:t>管理范围来看</a:t>
            </a:r>
            <a:r>
              <a:rPr lang="en-US" altLang="zh-CN" sz="2400" dirty="0"/>
              <a:t>,</a:t>
            </a:r>
            <a:r>
              <a:rPr lang="zh-CN" altLang="zh-CN" sz="2400" dirty="0"/>
              <a:t>我国《预算法》第四条规定</a:t>
            </a:r>
            <a:r>
              <a:rPr lang="en-US" altLang="zh-CN" sz="2400" dirty="0"/>
              <a:t>:</a:t>
            </a:r>
            <a:r>
              <a:rPr lang="zh-CN" altLang="zh-CN" sz="2400" dirty="0"/>
              <a:t>预算由预算收入和预算支出组成。政府的全部收入和支出都应当纳入预算。</a:t>
            </a:r>
          </a:p>
          <a:p>
            <a:endParaRPr lang="en-US" altLang="zh-CN" dirty="0"/>
          </a:p>
          <a:p>
            <a:endParaRPr lang="en-US" altLang="zh-CN" dirty="0" smtClean="0"/>
          </a:p>
        </p:txBody>
      </p:sp>
    </p:spTree>
    <p:extLst>
      <p:ext uri="{BB962C8B-B14F-4D97-AF65-F5344CB8AC3E}">
        <p14:creationId xmlns:p14="http://schemas.microsoft.com/office/powerpoint/2010/main" val="2419818692"/>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06120" y="2541035"/>
            <a:ext cx="1005403" cy="338554"/>
          </a:xfrm>
          <a:prstGeom prst="rect">
            <a:avLst/>
          </a:prstGeom>
          <a:noFill/>
        </p:spPr>
        <p:txBody>
          <a:bodyPr wrap="none" rtlCol="0">
            <a:spAutoFit/>
          </a:bodyPr>
          <a:lstStyle/>
          <a:p>
            <a:pPr algn="l"/>
            <a:r>
              <a:rPr lang="zh-CN" altLang="en-US" dirty="0" smtClean="0">
                <a:solidFill>
                  <a:schemeClr val="bg1"/>
                </a:solidFill>
                <a:latin typeface="微软雅黑" panose="020B0503020204020204" pitchFamily="34" charset="-122"/>
                <a:ea typeface="微软雅黑" panose="020B0503020204020204" pitchFamily="34" charset="-122"/>
              </a:rPr>
              <a:t>立法主体</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4175200" y="2520156"/>
            <a:ext cx="1261466" cy="338554"/>
          </a:xfrm>
          <a:prstGeom prst="rect">
            <a:avLst/>
          </a:prstGeom>
          <a:noFill/>
        </p:spPr>
        <p:txBody>
          <a:bodyPr wrap="square" rtlCol="0">
            <a:spAutoFit/>
          </a:bodyPr>
          <a:lstStyle/>
          <a:p>
            <a:pPr algn="l"/>
            <a:r>
              <a:rPr lang="zh-CN" altLang="en-US" dirty="0" smtClean="0">
                <a:solidFill>
                  <a:schemeClr val="bg1"/>
                </a:solidFill>
                <a:latin typeface="微软雅黑" panose="020B0503020204020204" pitchFamily="34" charset="-122"/>
                <a:ea typeface="微软雅黑" panose="020B0503020204020204" pitchFamily="34" charset="-122"/>
              </a:rPr>
              <a:t>决策主体</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7092694" y="2520024"/>
            <a:ext cx="1005403" cy="338554"/>
          </a:xfrm>
          <a:prstGeom prst="rect">
            <a:avLst/>
          </a:prstGeom>
          <a:noFill/>
        </p:spPr>
        <p:txBody>
          <a:bodyPr wrap="none" rtlCol="0">
            <a:spAutoFit/>
          </a:bodyPr>
          <a:lstStyle/>
          <a:p>
            <a:pPr algn="l"/>
            <a:r>
              <a:rPr lang="zh-CN" altLang="en-US" dirty="0" smtClean="0">
                <a:solidFill>
                  <a:schemeClr val="bg1"/>
                </a:solidFill>
                <a:latin typeface="微软雅黑" panose="020B0503020204020204" pitchFamily="34" charset="-122"/>
                <a:ea typeface="微软雅黑" panose="020B0503020204020204" pitchFamily="34" charset="-122"/>
              </a:rPr>
              <a:t>执行</a:t>
            </a:r>
            <a:r>
              <a:rPr lang="zh-CN" altLang="en-US" dirty="0">
                <a:solidFill>
                  <a:schemeClr val="bg1"/>
                </a:solidFill>
                <a:latin typeface="微软雅黑" panose="020B0503020204020204" pitchFamily="34" charset="-122"/>
                <a:ea typeface="微软雅黑" panose="020B0503020204020204" pitchFamily="34" charset="-122"/>
              </a:rPr>
              <a:t>主体</a:t>
            </a:r>
          </a:p>
        </p:txBody>
      </p:sp>
      <p:sp>
        <p:nvSpPr>
          <p:cNvPr id="15" name="文本框 34"/>
          <p:cNvSpPr txBox="1"/>
          <p:nvPr/>
        </p:nvSpPr>
        <p:spPr>
          <a:xfrm>
            <a:off x="3051081" y="0"/>
            <a:ext cx="2898963"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预算管理手段</a:t>
            </a:r>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zh-CN" spc="600" dirty="0">
                <a:solidFill>
                  <a:schemeClr val="bg1"/>
                </a:solidFill>
                <a:latin typeface="黑体" panose="02010609060101010101" pitchFamily="2" charset="-122"/>
                <a:ea typeface="黑体" panose="02010609060101010101" pitchFamily="2" charset="-122"/>
                <a:cs typeface="+mn-ea"/>
                <a:sym typeface="+mn-lt"/>
              </a:rPr>
              <a:t>4</a:t>
            </a:r>
            <a:r>
              <a:rPr lang="en-US" altLang="zh-CN" spc="600" dirty="0" smtClean="0">
                <a:solidFill>
                  <a:schemeClr val="bg1"/>
                </a:solidFill>
                <a:latin typeface="黑体" panose="02010609060101010101" pitchFamily="2" charset="-122"/>
                <a:ea typeface="黑体" panose="02010609060101010101" pitchFamily="2" charset="-122"/>
                <a:cs typeface="+mn-ea"/>
                <a:sym typeface="+mn-lt"/>
              </a:rPr>
              <a:t>.</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预算管理目标</a:t>
            </a:r>
            <a:endParaRPr lang="zh-CN" altLang="en-US" dirty="0"/>
          </a:p>
        </p:txBody>
      </p:sp>
      <p:sp>
        <p:nvSpPr>
          <p:cNvPr id="4" name="TextBox 3"/>
          <p:cNvSpPr txBox="1"/>
          <p:nvPr/>
        </p:nvSpPr>
        <p:spPr>
          <a:xfrm>
            <a:off x="828154" y="1296020"/>
            <a:ext cx="7776864" cy="3231654"/>
          </a:xfrm>
          <a:prstGeom prst="rect">
            <a:avLst/>
          </a:prstGeom>
          <a:noFill/>
        </p:spPr>
        <p:txBody>
          <a:bodyPr wrap="square" rtlCol="0">
            <a:spAutoFit/>
          </a:bodyPr>
          <a:lstStyle/>
          <a:p>
            <a:r>
              <a:rPr lang="zh-CN" altLang="en-US" sz="2400" dirty="0" smtClean="0"/>
              <a:t>管理</a:t>
            </a:r>
            <a:r>
              <a:rPr lang="zh-CN" altLang="en-US" sz="2400" dirty="0" smtClean="0"/>
              <a:t>目标</a:t>
            </a:r>
            <a:r>
              <a:rPr lang="zh-CN" altLang="en-US" sz="2400" dirty="0" smtClean="0"/>
              <a:t>：</a:t>
            </a:r>
            <a:r>
              <a:rPr lang="zh-CN" altLang="zh-CN" sz="2400" dirty="0"/>
              <a:t>预算管理的目标是预算管理活动的基本方向</a:t>
            </a:r>
            <a:r>
              <a:rPr lang="en-US" altLang="zh-CN" sz="2400" dirty="0"/>
              <a:t>,</a:t>
            </a:r>
            <a:r>
              <a:rPr lang="zh-CN" altLang="zh-CN" sz="2400" dirty="0"/>
              <a:t>也是检验和考核管理成效的标准</a:t>
            </a:r>
            <a:r>
              <a:rPr lang="zh-CN" altLang="zh-CN" sz="2400" dirty="0" smtClean="0"/>
              <a:t>。</a:t>
            </a:r>
            <a:endParaRPr lang="en-US" altLang="zh-CN" sz="2400" dirty="0" smtClean="0"/>
          </a:p>
          <a:p>
            <a:pPr marL="285750" indent="-285750">
              <a:buFont typeface="Arial" pitchFamily="34" charset="0"/>
              <a:buChar char="•"/>
            </a:pPr>
            <a:r>
              <a:rPr lang="zh-CN" altLang="zh-CN" sz="2000" dirty="0" smtClean="0"/>
              <a:t>一</a:t>
            </a:r>
            <a:r>
              <a:rPr lang="zh-CN" altLang="zh-CN" sz="2000" dirty="0"/>
              <a:t>是通过对预算分配活动的决策、计划、组织、协调和监督</a:t>
            </a:r>
            <a:r>
              <a:rPr lang="en-US" altLang="zh-CN" sz="2000" dirty="0"/>
              <a:t>,</a:t>
            </a:r>
            <a:r>
              <a:rPr lang="zh-CN" altLang="zh-CN" sz="2000" dirty="0"/>
              <a:t>优化财政资源配置</a:t>
            </a:r>
            <a:r>
              <a:rPr lang="en-US" altLang="zh-CN" sz="2000" dirty="0"/>
              <a:t>,</a:t>
            </a:r>
            <a:r>
              <a:rPr lang="zh-CN" altLang="zh-CN" sz="2000" dirty="0"/>
              <a:t>促进国民经济健康发展和社会各项事业全面进步。在市场经济体制下</a:t>
            </a:r>
            <a:r>
              <a:rPr lang="en-US" altLang="zh-CN" sz="2000" dirty="0"/>
              <a:t>,</a:t>
            </a:r>
            <a:r>
              <a:rPr lang="zh-CN" altLang="zh-CN" sz="2000" dirty="0"/>
              <a:t>公共财政通常担负着资源配置、收入分配和稳定经济的职能。与财政职能相对应</a:t>
            </a:r>
            <a:r>
              <a:rPr lang="en-US" altLang="zh-CN" sz="2000" dirty="0"/>
              <a:t>,</a:t>
            </a:r>
            <a:r>
              <a:rPr lang="zh-CN" altLang="zh-CN" sz="2000" dirty="0"/>
              <a:t>预算管理要围绕实现这三大目标进行</a:t>
            </a:r>
            <a:r>
              <a:rPr lang="zh-CN" altLang="zh-CN" sz="2000" dirty="0" smtClean="0"/>
              <a:t>。</a:t>
            </a:r>
            <a:endParaRPr lang="en-US" altLang="zh-CN" sz="2000" dirty="0" smtClean="0"/>
          </a:p>
          <a:p>
            <a:pPr marL="285750" indent="-285750">
              <a:buFont typeface="Arial" pitchFamily="34" charset="0"/>
              <a:buChar char="•"/>
            </a:pPr>
            <a:r>
              <a:rPr lang="zh-CN" altLang="zh-CN" sz="2000" dirty="0" smtClean="0"/>
              <a:t>二</a:t>
            </a:r>
            <a:r>
              <a:rPr lang="zh-CN" altLang="zh-CN" sz="2000" dirty="0"/>
              <a:t>是通过预算管理活动</a:t>
            </a:r>
            <a:r>
              <a:rPr lang="en-US" altLang="zh-CN" sz="2000" dirty="0"/>
              <a:t>,</a:t>
            </a:r>
            <a:r>
              <a:rPr lang="zh-CN" altLang="zh-CN" sz="2000" dirty="0"/>
              <a:t>使财政资金运行在规范、透明、严格、高效的轨道之上</a:t>
            </a:r>
            <a:r>
              <a:rPr lang="en-US" altLang="zh-CN" sz="2000" dirty="0"/>
              <a:t>,</a:t>
            </a:r>
            <a:r>
              <a:rPr lang="zh-CN" altLang="zh-CN" sz="2000" dirty="0"/>
              <a:t>这也是政府通过预算承担公共受托责任使然。</a:t>
            </a:r>
          </a:p>
          <a:p>
            <a:endParaRPr lang="en-US" altLang="zh-CN" dirty="0" smtClean="0"/>
          </a:p>
        </p:txBody>
      </p:sp>
    </p:spTree>
    <p:extLst>
      <p:ext uri="{BB962C8B-B14F-4D97-AF65-F5344CB8AC3E}">
        <p14:creationId xmlns:p14="http://schemas.microsoft.com/office/powerpoint/2010/main" val="3752605399"/>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f*1_2_1"/>
  <p:tag name="KSO_WM_TEMPLATE_CATEGORY" val="diagram"/>
  <p:tag name="KSO_WM_TEMPLATE_INDEX" val="20201454"/>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NOCLEAR" val="0"/>
  <p:tag name="KSO_WM_UNIT_VALUE" val="78"/>
  <p:tag name="KSO_WM_DIAGRAM_GROUP_CODE" val="m1-1"/>
  <p:tag name="KSO_WM_UNIT_TYPE" val="m_h_f"/>
  <p:tag name="KSO_WM_UNIT_INDEX" val="1_2_1"/>
  <p:tag name="KSO_WM_UNIT_TEXT_FILL_FORE_SCHEMECOLOR_INDEX" val="13"/>
  <p:tag name="KSO_WM_UNIT_TEXT_FILL_TYPE" val="1"/>
  <p:tag name="KSO_WM_UNIT_USESOURCEFORMAT_APPLY" val="1"/>
  <p:tag name="KSO_WM_UNIT_DIAGRAM_SCHEMECOLOR_ID" val="0"/>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3*l_h_i*1_2_2"/>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FILL_FORE_SCHEMECOLOR_INDEX" val="14"/>
  <p:tag name="KSO_WM_UNIT_FILL_TYPE" val="1"/>
  <p:tag name="KSO_WM_UNIT_TEXT_FILL_FORE_SCHEMECOLOR_INDEX" val="6"/>
  <p:tag name="KSO_WM_UNIT_TEXT_FILL_TYPE" val="1"/>
  <p:tag name="KSO_WM_UNIT_USESOURCEFORMAT_APPLY" val="1"/>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3*l_h_i*1_2_3"/>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LINE_FORE_SCHEMECOLOR_INDEX" val="6"/>
  <p:tag name="KSO_WM_UNIT_LINE_FILL_TYPE" val="2"/>
  <p:tag name="KSO_WM_UNIT_USESOURCEFORMAT_APPLY" val="1"/>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3*l_h_f*1_2_1"/>
  <p:tag name="KSO_WM_UNIT_LAYERLEVEL" val="1_1_1"/>
  <p:tag name="KSO_WM_UNIT_HIGHLIGHT" val="0"/>
  <p:tag name="KSO_WM_UNIT_COMPATIBLE" val="0"/>
  <p:tag name="KSO_WM_UNIT_DIAGRAM_ISNUMVISUAL" val="0"/>
  <p:tag name="KSO_WM_UNIT_DIAGRAM_ISREFERUNIT" val="0"/>
  <p:tag name="KSO_WM_UNIT_PRESET_TEXT" val="单击此处添加文本具体内容"/>
  <p:tag name="KSO_WM_UNIT_NOCLEAR" val="0"/>
  <p:tag name="KSO_WM_UNIT_VALUE" val="35"/>
  <p:tag name="KSO_WM_DIAGRAM_GROUP_CODE" val="l1-1"/>
  <p:tag name="KSO_WM_UNIT_TYPE" val="l_h_f"/>
  <p:tag name="KSO_WM_UNIT_INDEX" val="1_2_1"/>
  <p:tag name="KSO_WM_UNIT_TEXT_FILL_FORE_SCHEMECOLOR_INDEX" val="13"/>
  <p:tag name="KSO_WM_UNIT_TEXT_FILL_TYPE" val="1"/>
  <p:tag name="KSO_WM_UNIT_USESOURCEFORMAT_APPLY" val="1"/>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3*l_h_i*1_3_1"/>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FILL_FORE_SCHEMECOLOR_INDEX" val="7"/>
  <p:tag name="KSO_WM_UNIT_FILL_TYPE" val="1"/>
  <p:tag name="KSO_WM_UNIT_TEXT_FILL_FORE_SCHEMECOLOR_INDEX" val="2"/>
  <p:tag name="KSO_WM_UNIT_TEXT_FILL_TYPE" val="1"/>
  <p:tag name="KSO_WM_UNIT_USESOURCEFORMAT_APPLY" val="1"/>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3*l_h_i*1_3_2"/>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FILL_FORE_SCHEMECOLOR_INDEX" val="14"/>
  <p:tag name="KSO_WM_UNIT_FILL_TYPE" val="1"/>
  <p:tag name="KSO_WM_UNIT_TEXT_FILL_FORE_SCHEMECOLOR_INDEX" val="7"/>
  <p:tag name="KSO_WM_UNIT_TEXT_FILL_TYPE" val="1"/>
  <p:tag name="KSO_WM_UNIT_USESOURCEFORMAT_APPLY" val="1"/>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3*l_h_i*1_3_3"/>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LINE_FORE_SCHEMECOLOR_INDEX" val="7"/>
  <p:tag name="KSO_WM_UNIT_LINE_FILL_TYPE" val="2"/>
  <p:tag name="KSO_WM_UNIT_USESOURCEFORMAT_APPLY" val="1"/>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3*l_h_f*1_3_1"/>
  <p:tag name="KSO_WM_UNIT_LAYERLEVEL" val="1_1_1"/>
  <p:tag name="KSO_WM_UNIT_HIGHLIGHT" val="0"/>
  <p:tag name="KSO_WM_UNIT_COMPATIBLE" val="0"/>
  <p:tag name="KSO_WM_UNIT_DIAGRAM_ISNUMVISUAL" val="0"/>
  <p:tag name="KSO_WM_UNIT_DIAGRAM_ISREFERUNIT" val="0"/>
  <p:tag name="KSO_WM_UNIT_PRESET_TEXT" val="单击此处添加文本具体内容"/>
  <p:tag name="KSO_WM_UNIT_NOCLEAR" val="0"/>
  <p:tag name="KSO_WM_UNIT_VALUE" val="35"/>
  <p:tag name="KSO_WM_DIAGRAM_GROUP_CODE" val="l1-1"/>
  <p:tag name="KSO_WM_UNIT_TYPE" val="l_h_f"/>
  <p:tag name="KSO_WM_UNIT_INDEX" val="1_3_1"/>
  <p:tag name="KSO_WM_UNIT_TEXT_FILL_FORE_SCHEMECOLOR_INDEX" val="13"/>
  <p:tag name="KSO_WM_UNIT_TEXT_FILL_TYPE" val="1"/>
  <p:tag name="KSO_WM_UNIT_USESOURCEFORMAT_APPLY" val="1"/>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3*l_h_i*1_4_1"/>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FILL_FORE_SCHEMECOLOR_INDEX" val="8"/>
  <p:tag name="KSO_WM_UNIT_FILL_TYPE" val="1"/>
  <p:tag name="KSO_WM_UNIT_TEXT_FILL_FORE_SCHEMECOLOR_INDEX" val="2"/>
  <p:tag name="KSO_WM_UNIT_TEXT_FILL_TYPE" val="1"/>
  <p:tag name="KSO_WM_UNIT_USESOURCEFORMAT_APPLY" val="1"/>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3*l_h_i*1_4_2"/>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FILL_FORE_SCHEMECOLOR_INDEX" val="14"/>
  <p:tag name="KSO_WM_UNIT_FILL_TYPE" val="1"/>
  <p:tag name="KSO_WM_UNIT_TEXT_FILL_FORE_SCHEMECOLOR_INDEX" val="8"/>
  <p:tag name="KSO_WM_UNIT_TEXT_FILL_TYPE" val="1"/>
  <p:tag name="KSO_WM_UNIT_USESOURCEFORMAT_APPLY" val="1"/>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3*l_h_i*1_4_3"/>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LINE_FORE_SCHEMECOLOR_INDEX" val="8"/>
  <p:tag name="KSO_WM_UNIT_LINE_FILL_TYPE" val="2"/>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a*1_2_1"/>
  <p:tag name="KSO_WM_TEMPLATE_CATEGORY" val="diagram"/>
  <p:tag name="KSO_WM_TEMPLATE_INDEX" val="20201454"/>
  <p:tag name="KSO_WM_UNIT_LAYERLEVEL" val="1_1_1"/>
  <p:tag name="KSO_WM_TAG_VERSION" val="1.0"/>
  <p:tag name="KSO_WM_BEAUTIFY_FLAG" val="#wm#"/>
  <p:tag name="KSO_WM_UNIT_ISCONTENTSTITLE" val="0"/>
  <p:tag name="KSO_WM_UNIT_PRESET_TEXT" val="单击此处添加标题"/>
  <p:tag name="KSO_WM_UNIT_NOCLEAR" val="0"/>
  <p:tag name="KSO_WM_UNIT_VALUE" val="30"/>
  <p:tag name="KSO_WM_DIAGRAM_GROUP_CODE" val="m1-1"/>
  <p:tag name="KSO_WM_UNIT_TYPE" val="m_h_a"/>
  <p:tag name="KSO_WM_UNIT_INDEX" val="1_2_1"/>
  <p:tag name="KSO_WM_UNIT_USESOURCEFORMAT_APPLY" val="1"/>
  <p:tag name="KSO_WM_UNIT_DIAGRAM_SCHEMECOLOR_ID" val="0"/>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3*l_h_f*1_4_1"/>
  <p:tag name="KSO_WM_UNIT_LAYERLEVEL" val="1_1_1"/>
  <p:tag name="KSO_WM_UNIT_HIGHLIGHT" val="0"/>
  <p:tag name="KSO_WM_UNIT_COMPATIBLE" val="0"/>
  <p:tag name="KSO_WM_UNIT_DIAGRAM_ISNUMVISUAL" val="0"/>
  <p:tag name="KSO_WM_UNIT_DIAGRAM_ISREFERUNIT" val="0"/>
  <p:tag name="KSO_WM_UNIT_PRESET_TEXT" val="单击此处添加文本具体内容"/>
  <p:tag name="KSO_WM_UNIT_NOCLEAR" val="0"/>
  <p:tag name="KSO_WM_UNIT_VALUE" val="35"/>
  <p:tag name="KSO_WM_DIAGRAM_GROUP_CODE" val="l1-1"/>
  <p:tag name="KSO_WM_UNIT_TYPE" val="l_h_f"/>
  <p:tag name="KSO_WM_UNIT_INDEX" val="1_4_1"/>
  <p:tag name="KSO_WM_UNIT_TEXT_FILL_FORE_SCHEMECOLOR_INDEX" val="13"/>
  <p:tag name="KSO_WM_UNIT_TEXT_FILL_TYPE" val="1"/>
  <p:tag name="KSO_WM_UNIT_USESOURCEFORMAT_APPLY" val="1"/>
</p:tagLst>
</file>

<file path=ppt/tags/tag111.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1_1"/>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1"/>
  <p:tag name="KSO_WM_UNIT_USESOURCEFORMAT_APPLY" val="1"/>
  <p:tag name="KSO_WM_UNIT_DIAGRAM_SCHEMECOLOR_ID" val="0"/>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1_5"/>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5"/>
  <p:tag name="KSO_WM_UNIT_USESOURCEFORMAT_APPLY" val="1"/>
  <p:tag name="KSO_WM_UNIT_DIAGRAM_SCHEMECOLOR_ID" val="0"/>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2_1"/>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1"/>
  <p:tag name="KSO_WM_UNIT_USESOURCEFORMAT_APPLY" val="1"/>
  <p:tag name="KSO_WM_UNIT_DIAGRAM_SCHEMECOLOR_ID" val="0"/>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2_5"/>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5"/>
  <p:tag name="KSO_WM_UNIT_USESOURCEFORMAT_APPLY" val="1"/>
  <p:tag name="KSO_WM_UNIT_DIAGRAM_SCHEMECOLOR_ID" val="0"/>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3_1"/>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3_1"/>
  <p:tag name="KSO_WM_UNIT_USESOURCEFORMAT_APPLY" val="1"/>
  <p:tag name="KSO_WM_UNIT_DIAGRAM_SCHEMECOLOR_ID" val="0"/>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3_5"/>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3_5"/>
  <p:tag name="KSO_WM_UNIT_USESOURCEFORMAT_APPLY" val="1"/>
  <p:tag name="KSO_WM_UNIT_DIAGRAM_SCHEMECOLOR_ID" val="0"/>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f*1_1_1"/>
  <p:tag name="KSO_WM_TEMPLATE_CATEGORY" val="diagram"/>
  <p:tag name="KSO_WM_TEMPLATE_INDEX" val="20201454"/>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NOCLEAR" val="0"/>
  <p:tag name="KSO_WM_UNIT_VALUE" val="78"/>
  <p:tag name="KSO_WM_DIAGRAM_GROUP_CODE" val="m1-1"/>
  <p:tag name="KSO_WM_UNIT_TYPE" val="m_h_f"/>
  <p:tag name="KSO_WM_UNIT_INDEX" val="1_1_1"/>
  <p:tag name="KSO_WM_UNIT_TEXT_FILL_FORE_SCHEMECOLOR_INDEX" val="13"/>
  <p:tag name="KSO_WM_UNIT_TEXT_FILL_TYPE" val="1"/>
  <p:tag name="KSO_WM_UNIT_USESOURCEFORMAT_APPLY" val="1"/>
  <p:tag name="KSO_WM_UNIT_DIAGRAM_SCHEMECOLOR_ID" val="0"/>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a*1_1_1"/>
  <p:tag name="KSO_WM_TEMPLATE_CATEGORY" val="diagram"/>
  <p:tag name="KSO_WM_TEMPLATE_INDEX" val="20201454"/>
  <p:tag name="KSO_WM_UNIT_LAYERLEVEL" val="1_1_1"/>
  <p:tag name="KSO_WM_TAG_VERSION" val="1.0"/>
  <p:tag name="KSO_WM_BEAUTIFY_FLAG" val="#wm#"/>
  <p:tag name="KSO_WM_UNIT_ISCONTENTSTITLE" val="0"/>
  <p:tag name="KSO_WM_UNIT_PRESET_TEXT" val="单击此处添加标题"/>
  <p:tag name="KSO_WM_UNIT_NOCLEAR" val="0"/>
  <p:tag name="KSO_WM_UNIT_VALUE" val="30"/>
  <p:tag name="KSO_WM_DIAGRAM_GROUP_CODE" val="m1-1"/>
  <p:tag name="KSO_WM_UNIT_TYPE" val="m_h_a"/>
  <p:tag name="KSO_WM_UNIT_INDEX" val="1_1_1"/>
  <p:tag name="KSO_WM_UNIT_USESOURCEFORMAT_APPLY" val="1"/>
  <p:tag name="KSO_WM_UNIT_DIAGRAM_SCHEMECOLOR_ID" val="0"/>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f*1_3_1"/>
  <p:tag name="KSO_WM_TEMPLATE_CATEGORY" val="diagram"/>
  <p:tag name="KSO_WM_TEMPLATE_INDEX" val="20201454"/>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NOCLEAR" val="0"/>
  <p:tag name="KSO_WM_UNIT_VALUE" val="78"/>
  <p:tag name="KSO_WM_DIAGRAM_GROUP_CODE" val="m1-1"/>
  <p:tag name="KSO_WM_UNIT_TYPE" val="m_h_f"/>
  <p:tag name="KSO_WM_UNIT_INDEX" val="1_3_1"/>
  <p:tag name="KSO_WM_UNIT_TEXT_FILL_FORE_SCHEMECOLOR_INDEX" val="13"/>
  <p:tag name="KSO_WM_UNIT_TEXT_FILL_TYPE" val="1"/>
  <p:tag name="KSO_WM_UNIT_USESOURCEFORMAT_APPLY" val="1"/>
  <p:tag name="KSO_WM_UNIT_DIAGRAM_SCHEMECOLOR_ID" val="0"/>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f*1_2_1"/>
  <p:tag name="KSO_WM_TEMPLATE_CATEGORY" val="diagram"/>
  <p:tag name="KSO_WM_TEMPLATE_INDEX" val="20201454"/>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NOCLEAR" val="0"/>
  <p:tag name="KSO_WM_UNIT_VALUE" val="78"/>
  <p:tag name="KSO_WM_DIAGRAM_GROUP_CODE" val="m1-1"/>
  <p:tag name="KSO_WM_UNIT_TYPE" val="m_h_f"/>
  <p:tag name="KSO_WM_UNIT_INDEX" val="1_2_1"/>
  <p:tag name="KSO_WM_UNIT_TEXT_FILL_FORE_SCHEMECOLOR_INDEX" val="13"/>
  <p:tag name="KSO_WM_UNIT_TEXT_FILL_TYPE" val="1"/>
  <p:tag name="KSO_WM_UNIT_USESOURCEFORMAT_APPLY" val="1"/>
  <p:tag name="KSO_WM_UNIT_DIAGRAM_SCHEMECOLOR_ID" val="0"/>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a*1_2_1"/>
  <p:tag name="KSO_WM_TEMPLATE_CATEGORY" val="diagram"/>
  <p:tag name="KSO_WM_TEMPLATE_INDEX" val="20201454"/>
  <p:tag name="KSO_WM_UNIT_LAYERLEVEL" val="1_1_1"/>
  <p:tag name="KSO_WM_TAG_VERSION" val="1.0"/>
  <p:tag name="KSO_WM_BEAUTIFY_FLAG" val="#wm#"/>
  <p:tag name="KSO_WM_UNIT_ISCONTENTSTITLE" val="0"/>
  <p:tag name="KSO_WM_UNIT_PRESET_TEXT" val="单击此处添加标题"/>
  <p:tag name="KSO_WM_UNIT_NOCLEAR" val="0"/>
  <p:tag name="KSO_WM_UNIT_VALUE" val="30"/>
  <p:tag name="KSO_WM_DIAGRAM_GROUP_CODE" val="m1-1"/>
  <p:tag name="KSO_WM_UNIT_TYPE" val="m_h_a"/>
  <p:tag name="KSO_WM_UNIT_INDEX" val="1_2_1"/>
  <p:tag name="KSO_WM_UNIT_USESOURCEFORMAT_APPLY" val="1"/>
  <p:tag name="KSO_WM_UNIT_DIAGRAM_SCHEMECOLOR_ID" val="0"/>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f*1_3_1"/>
  <p:tag name="KSO_WM_TEMPLATE_CATEGORY" val="diagram"/>
  <p:tag name="KSO_WM_TEMPLATE_INDEX" val="20201454"/>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NOCLEAR" val="0"/>
  <p:tag name="KSO_WM_UNIT_VALUE" val="78"/>
  <p:tag name="KSO_WM_DIAGRAM_GROUP_CODE" val="m1-1"/>
  <p:tag name="KSO_WM_UNIT_TYPE" val="m_h_f"/>
  <p:tag name="KSO_WM_UNIT_INDEX" val="1_3_1"/>
  <p:tag name="KSO_WM_UNIT_TEXT_FILL_FORE_SCHEMECOLOR_INDEX" val="13"/>
  <p:tag name="KSO_WM_UNIT_TEXT_FILL_TYPE" val="1"/>
  <p:tag name="KSO_WM_UNIT_USESOURCEFORMAT_APPLY" val="1"/>
  <p:tag name="KSO_WM_UNIT_DIAGRAM_SCHEMECOLOR_ID" val="0"/>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a*1_3_1"/>
  <p:tag name="KSO_WM_TEMPLATE_CATEGORY" val="diagram"/>
  <p:tag name="KSO_WM_TEMPLATE_INDEX" val="20201454"/>
  <p:tag name="KSO_WM_UNIT_LAYERLEVEL" val="1_1_1"/>
  <p:tag name="KSO_WM_TAG_VERSION" val="1.0"/>
  <p:tag name="KSO_WM_BEAUTIFY_FLAG" val="#wm#"/>
  <p:tag name="KSO_WM_UNIT_ISCONTENTSTITLE" val="0"/>
  <p:tag name="KSO_WM_UNIT_PRESET_TEXT" val="单击此处添加标题"/>
  <p:tag name="KSO_WM_UNIT_NOCLEAR" val="0"/>
  <p:tag name="KSO_WM_UNIT_VALUE" val="31"/>
  <p:tag name="KSO_WM_DIAGRAM_GROUP_CODE" val="m1-1"/>
  <p:tag name="KSO_WM_UNIT_TYPE" val="m_h_a"/>
  <p:tag name="KSO_WM_UNIT_INDEX" val="1_3_1"/>
  <p:tag name="KSO_WM_UNIT_USESOURCEFORMAT_APPLY" val="1"/>
  <p:tag name="KSO_WM_UNIT_DIAGRAM_SCHEMECOLOR_ID" val="0"/>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3_2"/>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3_2"/>
  <p:tag name="KSO_WM_UNIT_FILL_FORE_SCHEMECOLOR_INDEX" val="14"/>
  <p:tag name="KSO_WM_UNIT_FILL_TYPE" val="1"/>
  <p:tag name="KSO_WM_UNIT_USESOURCEFORMAT_APPLY" val="1"/>
  <p:tag name="KSO_WM_UNIT_DIAGRAM_SCHEMECOLOR_ID" val="0"/>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3_3"/>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3_3"/>
  <p:tag name="KSO_WM_UNIT_LINE_FORE_SCHEMECOLOR_INDEX" val="5"/>
  <p:tag name="KSO_WM_UNIT_LINE_FILL_TYPE" val="2"/>
  <p:tag name="KSO_WM_UNIT_USESOURCEFORMAT_APPLY" val="1"/>
  <p:tag name="KSO_WM_UNIT_DIAGRAM_SCHEMECOLOR_ID" val="0"/>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3_4"/>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3_4"/>
  <p:tag name="KSO_WM_UNIT_FILL_FORE_SCHEMECOLOR_INDEX" val="5"/>
  <p:tag name="KSO_WM_UNIT_FILL_TYPE" val="1"/>
  <p:tag name="KSO_WM_UNIT_USESOURCEFORMAT_APPLY" val="1"/>
  <p:tag name="KSO_WM_UNIT_DIAGRAM_SCHEMECOLOR_ID" val="0"/>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2_2"/>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2"/>
  <p:tag name="KSO_WM_UNIT_FILL_FORE_SCHEMECOLOR_INDEX" val="14"/>
  <p:tag name="KSO_WM_UNIT_FILL_TYPE" val="1"/>
  <p:tag name="KSO_WM_UNIT_USESOURCEFORMAT_APPLY" val="1"/>
  <p:tag name="KSO_WM_UNIT_DIAGRAM_SCHEMECOLOR_ID" val="0"/>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2_3"/>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3"/>
  <p:tag name="KSO_WM_UNIT_LINE_FORE_SCHEMECOLOR_INDEX" val="5"/>
  <p:tag name="KSO_WM_UNIT_LINE_FILL_TYPE" val="2"/>
  <p:tag name="KSO_WM_UNIT_USESOURCEFORMAT_APPLY" val="1"/>
  <p:tag name="KSO_WM_UNIT_DIAGRAM_SCHEMECOLOR_ID" val="0"/>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2_4"/>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4"/>
  <p:tag name="KSO_WM_UNIT_FILL_FORE_SCHEMECOLOR_INDEX" val="5"/>
  <p:tag name="KSO_WM_UNIT_FILL_TYPE" val="1"/>
  <p:tag name="KSO_WM_UNIT_USESOURCEFORMAT_APPLY" val="1"/>
  <p:tag name="KSO_WM_UNIT_DIAGRAM_SCHEMECOLOR_ID" val="0"/>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a*1_3_1"/>
  <p:tag name="KSO_WM_TEMPLATE_CATEGORY" val="diagram"/>
  <p:tag name="KSO_WM_TEMPLATE_INDEX" val="20201454"/>
  <p:tag name="KSO_WM_UNIT_LAYERLEVEL" val="1_1_1"/>
  <p:tag name="KSO_WM_TAG_VERSION" val="1.0"/>
  <p:tag name="KSO_WM_BEAUTIFY_FLAG" val="#wm#"/>
  <p:tag name="KSO_WM_UNIT_ISCONTENTSTITLE" val="0"/>
  <p:tag name="KSO_WM_UNIT_PRESET_TEXT" val="单击此处添加标题"/>
  <p:tag name="KSO_WM_UNIT_NOCLEAR" val="0"/>
  <p:tag name="KSO_WM_UNIT_VALUE" val="31"/>
  <p:tag name="KSO_WM_DIAGRAM_GROUP_CODE" val="m1-1"/>
  <p:tag name="KSO_WM_UNIT_TYPE" val="m_h_a"/>
  <p:tag name="KSO_WM_UNIT_INDEX" val="1_3_1"/>
  <p:tag name="KSO_WM_UNIT_USESOURCEFORMAT_APPLY" val="1"/>
  <p:tag name="KSO_WM_UNIT_DIAGRAM_SCHEMECOLOR_ID" val="0"/>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1_2"/>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2"/>
  <p:tag name="KSO_WM_UNIT_FILL_FORE_SCHEMECOLOR_INDEX" val="14"/>
  <p:tag name="KSO_WM_UNIT_FILL_TYPE" val="1"/>
  <p:tag name="KSO_WM_UNIT_USESOURCEFORMAT_APPLY" val="1"/>
  <p:tag name="KSO_WM_UNIT_DIAGRAM_SCHEMECOLOR_ID" val="0"/>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1_3"/>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3"/>
  <p:tag name="KSO_WM_UNIT_LINE_FORE_SCHEMECOLOR_INDEX" val="5"/>
  <p:tag name="KSO_WM_UNIT_LINE_FILL_TYPE" val="2"/>
  <p:tag name="KSO_WM_UNIT_USESOURCEFORMAT_APPLY" val="1"/>
  <p:tag name="KSO_WM_UNIT_DIAGRAM_SCHEMECOLOR_ID" val="0"/>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1_4"/>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4"/>
  <p:tag name="KSO_WM_UNIT_FILL_FORE_SCHEMECOLOR_INDEX" val="5"/>
  <p:tag name="KSO_WM_UNIT_FILL_TYPE" val="1"/>
  <p:tag name="KSO_WM_UNIT_USESOURCEFORMAT_APPLY" val="1"/>
  <p:tag name="KSO_WM_UNIT_DIAGRAM_SCHEMECOLOR_ID" val="0"/>
</p:tagLst>
</file>

<file path=ppt/tags/tag133.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1497_2*m_h_i*1_1_1"/>
  <p:tag name="KSO_WM_TEMPLATE_CATEGORY" val="diagram"/>
  <p:tag name="KSO_WM_TEMPLATE_INDEX" val="202014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1497_2*m_h_i*1_1_2"/>
  <p:tag name="KSO_WM_TEMPLATE_CATEGORY" val="diagram"/>
  <p:tag name="KSO_WM_TEMPLATE_INDEX" val="20201497"/>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1497_2*m_h_a*1_1_1"/>
  <p:tag name="KSO_WM_TEMPLATE_CATEGORY" val="diagram"/>
  <p:tag name="KSO_WM_TEMPLATE_INDEX" val="20201497"/>
  <p:tag name="KSO_WM_UNIT_LAYERLEVEL" val="1_1_1"/>
  <p:tag name="KSO_WM_TAG_VERSION" val="1.0"/>
  <p:tag name="KSO_WM_BEAUTIFY_FLAG" val="#wm#"/>
  <p:tag name="KSO_WM_UNIT_TEXT_FILL_FORE_SCHEMECOLOR_INDEX" val="13"/>
  <p:tag name="KSO_WM_UNIT_TEXT_FILL_TYPE" val="1"/>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1497_2*m_h_i*1_1_3"/>
  <p:tag name="KSO_WM_TEMPLATE_CATEGORY" val="diagram"/>
  <p:tag name="KSO_WM_TEMPLATE_INDEX" val="20201497"/>
  <p:tag name="KSO_WM_UNIT_LAYERLEVEL" val="1_1_1"/>
  <p:tag name="KSO_WM_TAG_VERSION" val="1.0"/>
  <p:tag name="KSO_WM_BEAUTIFY_FLAG" val="#wm#"/>
  <p:tag name="KSO_WM_UNIT_LINE_FORE_SCHEMECOLOR_INDEX" val="14"/>
  <p:tag name="KSO_WM_UNIT_LINE_FILL_TYPE" val="2"/>
  <p:tag name="KSO_WM_UNIT_TEXT_FILL_FORE_SCHEMECOLOR_INDEX" val="13"/>
  <p:tag name="KSO_WM_UNIT_TEXT_FILL_TYPE" val="1"/>
</p:tagLst>
</file>

<file path=ppt/tags/tag13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
  <p:tag name="KSO_WM_UNIT_NOCLEAR" val="0"/>
  <p:tag name="KSO_WM_UNIT_VALUE" val="18"/>
  <p:tag name="KSO_WM_UNIT_HIGHLIGHT" val="0"/>
  <p:tag name="KSO_WM_UNIT_COMPATIBLE" val="0"/>
  <p:tag name="KSO_WM_UNIT_DIAGRAM_ISNUMVISUAL" val="0"/>
  <p:tag name="KSO_WM_UNIT_DIAGRAM_ISREFERUNIT" val="0"/>
  <p:tag name="KSO_WM_DIAGRAM_GROUP_CODE" val="m1-1"/>
  <p:tag name="KSO_WM_UNIT_TYPE" val="m_h_h_f"/>
  <p:tag name="KSO_WM_UNIT_INDEX" val="1_1_1_1"/>
  <p:tag name="KSO_WM_UNIT_ID" val="diagram20201497_2*m_h_h_f*1_1_1_1"/>
  <p:tag name="KSO_WM_TEMPLATE_CATEGORY" val="diagram"/>
  <p:tag name="KSO_WM_TEMPLATE_INDEX" val="20201497"/>
  <p:tag name="KSO_WM_UNIT_LAYERLEVEL" val="1_1_1_1"/>
  <p:tag name="KSO_WM_TAG_VERSION" val="1.0"/>
  <p:tag name="KSO_WM_BEAUTIFY_FLAG" val="#wm#"/>
  <p:tag name="KSO_WM_UNIT_TEXT_FILL_FORE_SCHEMECOLOR_INDEX" val="13"/>
  <p:tag name="KSO_WM_UNIT_TEX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1497_2*m_h_i*1_2_1"/>
  <p:tag name="KSO_WM_TEMPLATE_CATEGORY" val="diagram"/>
  <p:tag name="KSO_WM_TEMPLATE_INDEX" val="202014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3_2"/>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3_2"/>
  <p:tag name="KSO_WM_UNIT_FILL_FORE_SCHEMECOLOR_INDEX" val="14"/>
  <p:tag name="KSO_WM_UNIT_FILL_TYPE" val="1"/>
  <p:tag name="KSO_WM_UNIT_USESOURCEFORMAT_APPLY" val="1"/>
  <p:tag name="KSO_WM_UNIT_DIAGRAM_SCHEMECOLOR_ID" val="0"/>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1497_2*m_h_i*1_2_2"/>
  <p:tag name="KSO_WM_TEMPLATE_CATEGORY" val="diagram"/>
  <p:tag name="KSO_WM_TEMPLATE_INDEX" val="20201497"/>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14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1497_2*m_h_a*1_2_1"/>
  <p:tag name="KSO_WM_TEMPLATE_CATEGORY" val="diagram"/>
  <p:tag name="KSO_WM_TEMPLATE_INDEX" val="20201497"/>
  <p:tag name="KSO_WM_UNIT_LAYERLEVEL" val="1_1_1"/>
  <p:tag name="KSO_WM_TAG_VERSION" val="1.0"/>
  <p:tag name="KSO_WM_BEAUTIFY_FLAG" val="#wm#"/>
  <p:tag name="KSO_WM_UNIT_TEXT_FILL_FORE_SCHEMECOLOR_INDEX" val="13"/>
  <p:tag name="KSO_WM_UNIT_TEXT_FILL_TYPE" val="1"/>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1497_2*m_h_i*1_2_3"/>
  <p:tag name="KSO_WM_TEMPLATE_CATEGORY" val="diagram"/>
  <p:tag name="KSO_WM_TEMPLATE_INDEX" val="20201497"/>
  <p:tag name="KSO_WM_UNIT_LAYERLEVEL" val="1_1_1"/>
  <p:tag name="KSO_WM_TAG_VERSION" val="1.0"/>
  <p:tag name="KSO_WM_BEAUTIFY_FLAG" val="#wm#"/>
  <p:tag name="KSO_WM_UNIT_LINE_FORE_SCHEMECOLOR_INDEX" val="14"/>
  <p:tag name="KSO_WM_UNIT_LINE_FILL_TYPE" val="2"/>
  <p:tag name="KSO_WM_UNIT_TEXT_FILL_FORE_SCHEMECOLOR_INDEX" val="13"/>
  <p:tag name="KSO_WM_UNIT_TEXT_FILL_TYPE" val="1"/>
</p:tagLst>
</file>

<file path=ppt/tags/tag14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
  <p:tag name="KSO_WM_UNIT_NOCLEAR" val="0"/>
  <p:tag name="KSO_WM_UNIT_VALUE" val="18"/>
  <p:tag name="KSO_WM_UNIT_HIGHLIGHT" val="0"/>
  <p:tag name="KSO_WM_UNIT_COMPATIBLE" val="0"/>
  <p:tag name="KSO_WM_UNIT_DIAGRAM_ISNUMVISUAL" val="0"/>
  <p:tag name="KSO_WM_UNIT_DIAGRAM_ISREFERUNIT" val="0"/>
  <p:tag name="KSO_WM_DIAGRAM_GROUP_CODE" val="m1-1"/>
  <p:tag name="KSO_WM_UNIT_TYPE" val="m_h_h_f"/>
  <p:tag name="KSO_WM_UNIT_INDEX" val="1_2_1_1"/>
  <p:tag name="KSO_WM_UNIT_ID" val="diagram20201497_2*m_h_h_f*1_2_1_1"/>
  <p:tag name="KSO_WM_TEMPLATE_CATEGORY" val="diagram"/>
  <p:tag name="KSO_WM_TEMPLATE_INDEX" val="20201497"/>
  <p:tag name="KSO_WM_UNIT_LAYERLEVEL" val="1_1_1_1"/>
  <p:tag name="KSO_WM_TAG_VERSION" val="1.0"/>
  <p:tag name="KSO_WM_BEAUTIFY_FLAG" val="#wm#"/>
  <p:tag name="KSO_WM_UNIT_TEXT_FILL_FORE_SCHEMECOLOR_INDEX" val="13"/>
  <p:tag name="KSO_WM_UNIT_TEXT_FILL_TYPE" val="1"/>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1497_2*m_h_i*1_3_1"/>
  <p:tag name="KSO_WM_TEMPLATE_CATEGORY" val="diagram"/>
  <p:tag name="KSO_WM_TEMPLATE_INDEX" val="202014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1497_2*m_h_i*1_3_2"/>
  <p:tag name="KSO_WM_TEMPLATE_CATEGORY" val="diagram"/>
  <p:tag name="KSO_WM_TEMPLATE_INDEX" val="20201497"/>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14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01497_2*m_h_a*1_3_1"/>
  <p:tag name="KSO_WM_TEMPLATE_CATEGORY" val="diagram"/>
  <p:tag name="KSO_WM_TEMPLATE_INDEX" val="20201497"/>
  <p:tag name="KSO_WM_UNIT_LAYERLEVEL" val="1_1_1"/>
  <p:tag name="KSO_WM_TAG_VERSION" val="1.0"/>
  <p:tag name="KSO_WM_BEAUTIFY_FLAG" val="#wm#"/>
  <p:tag name="KSO_WM_UNIT_TEXT_FILL_FORE_SCHEMECOLOR_INDEX" val="13"/>
  <p:tag name="KSO_WM_UNIT_TEXT_FILL_TYPE" val="1"/>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01497_2*m_h_i*1_3_3"/>
  <p:tag name="KSO_WM_TEMPLATE_CATEGORY" val="diagram"/>
  <p:tag name="KSO_WM_TEMPLATE_INDEX" val="20201497"/>
  <p:tag name="KSO_WM_UNIT_LAYERLEVEL" val="1_1_1"/>
  <p:tag name="KSO_WM_TAG_VERSION" val="1.0"/>
  <p:tag name="KSO_WM_BEAUTIFY_FLAG" val="#wm#"/>
  <p:tag name="KSO_WM_UNIT_LINE_FORE_SCHEMECOLOR_INDEX" val="14"/>
  <p:tag name="KSO_WM_UNIT_LINE_FILL_TYPE" val="2"/>
  <p:tag name="KSO_WM_UNIT_TEXT_FILL_FORE_SCHEMECOLOR_INDEX" val="13"/>
  <p:tag name="KSO_WM_UNIT_TEXT_FILL_TYPE" val="1"/>
</p:tagLst>
</file>

<file path=ppt/tags/tag14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
  <p:tag name="KSO_WM_UNIT_NOCLEAR" val="0"/>
  <p:tag name="KSO_WM_UNIT_VALUE" val="18"/>
  <p:tag name="KSO_WM_UNIT_HIGHLIGHT" val="0"/>
  <p:tag name="KSO_WM_UNIT_COMPATIBLE" val="0"/>
  <p:tag name="KSO_WM_UNIT_DIAGRAM_ISNUMVISUAL" val="0"/>
  <p:tag name="KSO_WM_UNIT_DIAGRAM_ISREFERUNIT" val="0"/>
  <p:tag name="KSO_WM_DIAGRAM_GROUP_CODE" val="m1-1"/>
  <p:tag name="KSO_WM_UNIT_TYPE" val="m_h_h_f"/>
  <p:tag name="KSO_WM_UNIT_INDEX" val="1_3_1_1"/>
  <p:tag name="KSO_WM_UNIT_ID" val="diagram20201497_2*m_h_h_f*1_3_1_1"/>
  <p:tag name="KSO_WM_TEMPLATE_CATEGORY" val="diagram"/>
  <p:tag name="KSO_WM_TEMPLATE_INDEX" val="20201497"/>
  <p:tag name="KSO_WM_UNIT_LAYERLEVEL" val="1_1_1_1"/>
  <p:tag name="KSO_WM_TAG_VERSION" val="1.0"/>
  <p:tag name="KSO_WM_BEAUTIFY_FLAG" val="#wm#"/>
  <p:tag name="KSO_WM_UNIT_TEXT_FILL_FORE_SCHEMECOLOR_INDEX" val="13"/>
  <p:tag name="KSO_WM_UNIT_TEXT_FILL_TYPE" val="1"/>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01497_2*m_h_i*1_4_1"/>
  <p:tag name="KSO_WM_TEMPLATE_CATEGORY" val="diagram"/>
  <p:tag name="KSO_WM_TEMPLATE_INDEX" val="202014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3_3"/>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3_3"/>
  <p:tag name="KSO_WM_UNIT_LINE_FORE_SCHEMECOLOR_INDEX" val="5"/>
  <p:tag name="KSO_WM_UNIT_LINE_FILL_TYPE" val="2"/>
  <p:tag name="KSO_WM_UNIT_USESOURCEFORMAT_APPLY" val="1"/>
  <p:tag name="KSO_WM_UNIT_DIAGRAM_SCHEMECOLOR_ID" val="0"/>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01497_2*m_h_i*1_4_2"/>
  <p:tag name="KSO_WM_TEMPLATE_CATEGORY" val="diagram"/>
  <p:tag name="KSO_WM_TEMPLATE_INDEX" val="20201497"/>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15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201497_2*m_h_a*1_4_1"/>
  <p:tag name="KSO_WM_TEMPLATE_CATEGORY" val="diagram"/>
  <p:tag name="KSO_WM_TEMPLATE_INDEX" val="20201497"/>
  <p:tag name="KSO_WM_UNIT_LAYERLEVEL" val="1_1_1"/>
  <p:tag name="KSO_WM_TAG_VERSION" val="1.0"/>
  <p:tag name="KSO_WM_BEAUTIFY_FLAG" val="#wm#"/>
  <p:tag name="KSO_WM_UNIT_TEXT_FILL_FORE_SCHEMECOLOR_INDEX" val="13"/>
  <p:tag name="KSO_WM_UNIT_TEXT_FILL_TYPE" val="1"/>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201497_2*m_h_i*1_4_3"/>
  <p:tag name="KSO_WM_TEMPLATE_CATEGORY" val="diagram"/>
  <p:tag name="KSO_WM_TEMPLATE_INDEX" val="20201497"/>
  <p:tag name="KSO_WM_UNIT_LAYERLEVEL" val="1_1_1"/>
  <p:tag name="KSO_WM_TAG_VERSION" val="1.0"/>
  <p:tag name="KSO_WM_BEAUTIFY_FLAG" val="#wm#"/>
  <p:tag name="KSO_WM_UNIT_LINE_FORE_SCHEMECOLOR_INDEX" val="14"/>
  <p:tag name="KSO_WM_UNIT_LINE_FILL_TYPE" val="2"/>
  <p:tag name="KSO_WM_UNIT_TEXT_FILL_FORE_SCHEMECOLOR_INDEX" val="13"/>
  <p:tag name="KSO_WM_UNIT_TEXT_FILL_TYPE" val="1"/>
</p:tagLst>
</file>

<file path=ppt/tags/tag15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
  <p:tag name="KSO_WM_UNIT_NOCLEAR" val="0"/>
  <p:tag name="KSO_WM_UNIT_VALUE" val="18"/>
  <p:tag name="KSO_WM_UNIT_HIGHLIGHT" val="0"/>
  <p:tag name="KSO_WM_UNIT_COMPATIBLE" val="0"/>
  <p:tag name="KSO_WM_UNIT_DIAGRAM_ISNUMVISUAL" val="0"/>
  <p:tag name="KSO_WM_UNIT_DIAGRAM_ISREFERUNIT" val="0"/>
  <p:tag name="KSO_WM_DIAGRAM_GROUP_CODE" val="m1-1"/>
  <p:tag name="KSO_WM_UNIT_TYPE" val="m_h_h_f"/>
  <p:tag name="KSO_WM_UNIT_INDEX" val="1_4_1_1"/>
  <p:tag name="KSO_WM_UNIT_ID" val="diagram20201497_2*m_h_h_f*1_4_1_1"/>
  <p:tag name="KSO_WM_TEMPLATE_CATEGORY" val="diagram"/>
  <p:tag name="KSO_WM_TEMPLATE_INDEX" val="20201497"/>
  <p:tag name="KSO_WM_UNIT_LAYERLEVEL" val="1_1_1_1"/>
  <p:tag name="KSO_WM_TAG_VERSION" val="1.0"/>
  <p:tag name="KSO_WM_BEAUTIFY_FLAG" val="#wm#"/>
  <p:tag name="KSO_WM_UNIT_TEXT_FILL_FORE_SCHEMECOLOR_INDEX" val="13"/>
  <p:tag name="KSO_WM_UNIT_TEXT_FILL_TYPE" val="1"/>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3"/>
  <p:tag name="KSO_WM_UNIT_HIGHLIGHT" val="0"/>
  <p:tag name="KSO_WM_UNIT_COMPATIBLE" val="0"/>
  <p:tag name="KSO_WM_DIAGRAM_GROUP_CODE" val="l1-1"/>
  <p:tag name="KSO_WM_UNIT_TYPE" val="l_h_a"/>
  <p:tag name="KSO_WM_UNIT_INDEX" val="1_1_1"/>
  <p:tag name="KSO_WM_UNIT_ID" val="diagram20187615_2*l_h_a*1_1_1"/>
  <p:tag name="KSO_WM_TEMPLATE_CATEGORY" val="diagram"/>
  <p:tag name="KSO_WM_TEMPLATE_INDEX" val="20187615"/>
  <p:tag name="KSO_WM_UNIT_LAYERLEVEL" val="1_1_1"/>
  <p:tag name="KSO_WM_TAG_VERSION" val="1.0"/>
  <p:tag name="KSO_WM_BEAUTIFY_FLAG" val="#wm#"/>
  <p:tag name="KSO_WM_UNIT_NOCLEAR" val="0"/>
  <p:tag name="KSO_WM_UNIT_DIAGRAM_ISNUMVISUAL" val="0"/>
  <p:tag name="KSO_WM_UNIT_DIAGRAM_ISREFERUNIT" val="0"/>
  <p:tag name="KSO_WM_UNIT_COLOR_SCHEME_SHAPE_ID" val="3"/>
  <p:tag name="KSO_WM_UNIT_COLOR_SCHEME_PARENT_PAGE" val="0_2"/>
  <p:tag name="KSO_WM_UNIT_PRESET_TEXT" val="添加标题"/>
  <p:tag name="KSO_WM_UNIT_TEXT_FILL_FORE_SCHEMECOLOR_INDEX" val="13"/>
  <p:tag name="KSO_WM_UNIT_TEXT_FILL_TYPE" val="1"/>
  <p:tag name="KSO_WM_UNIT_USESOURCEFORMAT_APPLY" val="1"/>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1"/>
  <p:tag name="KSO_WM_UNIT_ID" val="diagram20187615_2*l_h_i*1_1_1"/>
  <p:tag name="KSO_WM_TEMPLATE_CATEGORY" val="diagram"/>
  <p:tag name="KSO_WM_TEMPLATE_INDEX" val="20187615"/>
  <p:tag name="KSO_WM_UNIT_LAYERLEVEL" val="1_1_1"/>
  <p:tag name="KSO_WM_TAG_VERSION" val="1.0"/>
  <p:tag name="KSO_WM_BEAUTIFY_FLAG" val="#wm#"/>
  <p:tag name="KSO_WM_UNIT_DIAGRAM_ISNUMVISUAL" val="0"/>
  <p:tag name="KSO_WM_UNIT_DIAGRAM_ISREFERUNIT" val="0"/>
  <p:tag name="KSO_WM_UNIT_COLOR_SCHEME_SHAPE_ID" val="18"/>
  <p:tag name="KSO_WM_UNIT_COLOR_SCHEME_PARENT_PAGE" val="0_2"/>
  <p:tag name="KSO_WM_UNIT_FILL_FORE_SCHEMECOLOR_INDEX" val="5"/>
  <p:tag name="KSO_WM_UNIT_FILL_TYPE" val="1"/>
  <p:tag name="KSO_WM_UNIT_TEXT_FILL_FORE_SCHEMECOLOR_INDEX" val="2"/>
  <p:tag name="KSO_WM_UNIT_TEXT_FILL_TYPE" val="1"/>
  <p:tag name="KSO_WM_UNIT_USESOURCEFORMAT_APPLY" val="1"/>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2"/>
  <p:tag name="KSO_WM_UNIT_ID" val="diagram20187615_2*l_h_i*1_1_2"/>
  <p:tag name="KSO_WM_TEMPLATE_CATEGORY" val="diagram"/>
  <p:tag name="KSO_WM_TEMPLATE_INDEX" val="20187615"/>
  <p:tag name="KSO_WM_UNIT_LAYERLEVEL" val="1_1_1"/>
  <p:tag name="KSO_WM_TAG_VERSION" val="1.0"/>
  <p:tag name="KSO_WM_BEAUTIFY_FLAG" val="#wm#"/>
  <p:tag name="KSO_WM_UNIT_DIAGRAM_ISNUMVISUAL" val="0"/>
  <p:tag name="KSO_WM_UNIT_DIAGRAM_ISREFERUNIT" val="0"/>
  <p:tag name="KSO_WM_UNIT_COLOR_SCHEME_SHAPE_ID" val="19"/>
  <p:tag name="KSO_WM_UNIT_COLOR_SCHEME_PARENT_PAGE" val="0_2"/>
  <p:tag name="KSO_WM_UNIT_LINE_FORE_SCHEMECOLOR_INDEX" val="5"/>
  <p:tag name="KSO_WM_UNIT_LINE_FILL_TYPE" val="2"/>
  <p:tag name="KSO_WM_UNIT_USESOURCEFORMAT_APPLY" val="1"/>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3"/>
  <p:tag name="KSO_WM_UNIT_ID" val="diagram20187615_2*l_h_i*1_1_3"/>
  <p:tag name="KSO_WM_TEMPLATE_CATEGORY" val="diagram"/>
  <p:tag name="KSO_WM_TEMPLATE_INDEX" val="20187615"/>
  <p:tag name="KSO_WM_UNIT_LAYERLEVEL" val="1_1_1"/>
  <p:tag name="KSO_WM_TAG_VERSION" val="1.0"/>
  <p:tag name="KSO_WM_BEAUTIFY_FLAG" val="#wm#"/>
  <p:tag name="KSO_WM_UNIT_DIAGRAM_ISNUMVISUAL" val="0"/>
  <p:tag name="KSO_WM_UNIT_DIAGRAM_ISREFERUNIT" val="0"/>
  <p:tag name="KSO_WM_UNIT_COLOR_SCHEME_SHAPE_ID" val="20"/>
  <p:tag name="KSO_WM_UNIT_COLOR_SCHEME_PARENT_PAGE" val="0_2"/>
  <p:tag name="KSO_WM_UNIT_FILL_FORE_SCHEMECOLOR_INDEX" val="14"/>
  <p:tag name="KSO_WM_UNIT_FILL_TYPE" val="1"/>
  <p:tag name="KSO_WM_UNIT_TEXT_FILL_FORE_SCHEMECOLOR_INDEX" val="13"/>
  <p:tag name="KSO_WM_UNIT_TEXT_FILL_TYPE" val="1"/>
  <p:tag name="KSO_WM_UNIT_USESOURCEFORMAT_APPLY" val="1"/>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4"/>
  <p:tag name="KSO_WM_UNIT_ID" val="diagram20187615_2*l_h_i*1_1_4"/>
  <p:tag name="KSO_WM_TEMPLATE_CATEGORY" val="diagram"/>
  <p:tag name="KSO_WM_TEMPLATE_INDEX" val="20187615"/>
  <p:tag name="KSO_WM_UNIT_LAYERLEVEL" val="1_1_1"/>
  <p:tag name="KSO_WM_TAG_VERSION" val="1.0"/>
  <p:tag name="KSO_WM_BEAUTIFY_FLAG" val="#wm#"/>
  <p:tag name="KSO_WM_UNIT_DIAGRAM_ISNUMVISUAL" val="0"/>
  <p:tag name="KSO_WM_UNIT_DIAGRAM_ISREFERUNIT" val="0"/>
  <p:tag name="KSO_WM_UNIT_COLOR_SCHEME_SHAPE_ID" val="21"/>
  <p:tag name="KSO_WM_UNIT_COLOR_SCHEME_PARENT_PAGE" val="0_2"/>
  <p:tag name="KSO_WM_UNIT_FILL_FORE_SCHEMECOLOR_INDEX" val="5"/>
  <p:tag name="KSO_WM_UNIT_FILL_TYPE" val="1"/>
  <p:tag name="KSO_WM_UNIT_TEXT_FILL_FORE_SCHEMECOLOR_INDEX" val="13"/>
  <p:tag name="KSO_WM_UNIT_TEXT_FILL_TYPE" val="1"/>
  <p:tag name="KSO_WM_UNIT_USESOURCEFORMAT_APPLY" val="1"/>
</p:tagLst>
</file>

<file path=ppt/tags/tag159.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3"/>
  <p:tag name="KSO_WM_UNIT_HIGHLIGHT" val="0"/>
  <p:tag name="KSO_WM_UNIT_COMPATIBLE" val="0"/>
  <p:tag name="KSO_WM_DIAGRAM_GROUP_CODE" val="l1-1"/>
  <p:tag name="KSO_WM_UNIT_TYPE" val="l_h_a"/>
  <p:tag name="KSO_WM_UNIT_INDEX" val="1_2_1"/>
  <p:tag name="KSO_WM_UNIT_ID" val="diagram20187615_2*l_h_a*1_2_1"/>
  <p:tag name="KSO_WM_TEMPLATE_CATEGORY" val="diagram"/>
  <p:tag name="KSO_WM_TEMPLATE_INDEX" val="20187615"/>
  <p:tag name="KSO_WM_UNIT_LAYERLEVEL" val="1_1_1"/>
  <p:tag name="KSO_WM_TAG_VERSION" val="1.0"/>
  <p:tag name="KSO_WM_BEAUTIFY_FLAG" val="#wm#"/>
  <p:tag name="KSO_WM_UNIT_NOCLEAR" val="0"/>
  <p:tag name="KSO_WM_UNIT_DIAGRAM_ISNUMVISUAL" val="0"/>
  <p:tag name="KSO_WM_UNIT_DIAGRAM_ISREFERUNIT" val="0"/>
  <p:tag name="KSO_WM_UNIT_COLOR_SCHEME_SHAPE_ID" val="5"/>
  <p:tag name="KSO_WM_UNIT_COLOR_SCHEME_PARENT_PAGE" val="0_2"/>
  <p:tag name="KSO_WM_UNIT_PRESET_TEXT" val="添加标题"/>
  <p:tag name="KSO_WM_UNIT_TEXT_FILL_FORE_SCHEMECOLOR_INDEX" val="13"/>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3_4"/>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3_4"/>
  <p:tag name="KSO_WM_UNIT_FILL_FORE_SCHEMECOLOR_INDEX" val="5"/>
  <p:tag name="KSO_WM_UNIT_FILL_TYPE" val="1"/>
  <p:tag name="KSO_WM_UNIT_USESOURCEFORMAT_APPLY" val="1"/>
  <p:tag name="KSO_WM_UNIT_DIAGRAM_SCHEMECOLOR_ID" val="0"/>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1"/>
  <p:tag name="KSO_WM_UNIT_ID" val="diagram20187615_2*l_h_i*1_2_1"/>
  <p:tag name="KSO_WM_TEMPLATE_CATEGORY" val="diagram"/>
  <p:tag name="KSO_WM_TEMPLATE_INDEX" val="20187615"/>
  <p:tag name="KSO_WM_UNIT_LAYERLEVEL" val="1_1_1"/>
  <p:tag name="KSO_WM_TAG_VERSION" val="1.0"/>
  <p:tag name="KSO_WM_BEAUTIFY_FLAG" val="#wm#"/>
  <p:tag name="KSO_WM_UNIT_DIAGRAM_ISNUMVISUAL" val="0"/>
  <p:tag name="KSO_WM_UNIT_DIAGRAM_ISREFERUNIT" val="0"/>
  <p:tag name="KSO_WM_UNIT_COLOR_SCHEME_SHAPE_ID" val="22"/>
  <p:tag name="KSO_WM_UNIT_COLOR_SCHEME_PARENT_PAGE" val="0_2"/>
  <p:tag name="KSO_WM_UNIT_FILL_FORE_SCHEMECOLOR_INDEX" val="6"/>
  <p:tag name="KSO_WM_UNIT_FILL_TYPE" val="1"/>
  <p:tag name="KSO_WM_UNIT_TEXT_FILL_FORE_SCHEMECOLOR_INDEX" val="2"/>
  <p:tag name="KSO_WM_UNIT_TEXT_FILL_TYPE" val="1"/>
  <p:tag name="KSO_WM_UNIT_USESOURCEFORMAT_APPLY" val="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2"/>
  <p:tag name="KSO_WM_UNIT_ID" val="diagram20187615_2*l_h_i*1_2_2"/>
  <p:tag name="KSO_WM_TEMPLATE_CATEGORY" val="diagram"/>
  <p:tag name="KSO_WM_TEMPLATE_INDEX" val="20187615"/>
  <p:tag name="KSO_WM_UNIT_LAYERLEVEL" val="1_1_1"/>
  <p:tag name="KSO_WM_TAG_VERSION" val="1.0"/>
  <p:tag name="KSO_WM_BEAUTIFY_FLAG" val="#wm#"/>
  <p:tag name="KSO_WM_UNIT_DIAGRAM_ISNUMVISUAL" val="0"/>
  <p:tag name="KSO_WM_UNIT_DIAGRAM_ISREFERUNIT" val="0"/>
  <p:tag name="KSO_WM_UNIT_COLOR_SCHEME_SHAPE_ID" val="23"/>
  <p:tag name="KSO_WM_UNIT_COLOR_SCHEME_PARENT_PAGE" val="0_2"/>
  <p:tag name="KSO_WM_UNIT_LINE_FORE_SCHEMECOLOR_INDEX" val="6"/>
  <p:tag name="KSO_WM_UNIT_LINE_FILL_TYPE" val="2"/>
  <p:tag name="KSO_WM_UNIT_USESOURCEFORMAT_APPLY"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3"/>
  <p:tag name="KSO_WM_UNIT_ID" val="diagram20187615_2*l_h_i*1_2_3"/>
  <p:tag name="KSO_WM_TEMPLATE_CATEGORY" val="diagram"/>
  <p:tag name="KSO_WM_TEMPLATE_INDEX" val="20187615"/>
  <p:tag name="KSO_WM_UNIT_LAYERLEVEL" val="1_1_1"/>
  <p:tag name="KSO_WM_TAG_VERSION" val="1.0"/>
  <p:tag name="KSO_WM_BEAUTIFY_FLAG" val="#wm#"/>
  <p:tag name="KSO_WM_UNIT_DIAGRAM_ISNUMVISUAL" val="0"/>
  <p:tag name="KSO_WM_UNIT_DIAGRAM_ISREFERUNIT" val="0"/>
  <p:tag name="KSO_WM_UNIT_COLOR_SCHEME_SHAPE_ID" val="24"/>
  <p:tag name="KSO_WM_UNIT_COLOR_SCHEME_PARENT_PAGE" val="0_2"/>
  <p:tag name="KSO_WM_UNIT_FILL_FORE_SCHEMECOLOR_INDEX" val="14"/>
  <p:tag name="KSO_WM_UNIT_FILL_TYPE" val="1"/>
  <p:tag name="KSO_WM_UNIT_TEXT_FILL_FORE_SCHEMECOLOR_INDEX" val="13"/>
  <p:tag name="KSO_WM_UNIT_TEXT_FILL_TYPE" val="1"/>
  <p:tag name="KSO_WM_UNIT_USESOURCEFORMAT_APPLY" val="1"/>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4"/>
  <p:tag name="KSO_WM_UNIT_ID" val="diagram20187615_2*l_h_i*1_2_4"/>
  <p:tag name="KSO_WM_TEMPLATE_CATEGORY" val="diagram"/>
  <p:tag name="KSO_WM_TEMPLATE_INDEX" val="20187615"/>
  <p:tag name="KSO_WM_UNIT_LAYERLEVEL" val="1_1_1"/>
  <p:tag name="KSO_WM_TAG_VERSION" val="1.0"/>
  <p:tag name="KSO_WM_BEAUTIFY_FLAG" val="#wm#"/>
  <p:tag name="KSO_WM_UNIT_DIAGRAM_ISNUMVISUAL" val="0"/>
  <p:tag name="KSO_WM_UNIT_DIAGRAM_ISREFERUNIT" val="0"/>
  <p:tag name="KSO_WM_UNIT_COLOR_SCHEME_SHAPE_ID" val="25"/>
  <p:tag name="KSO_WM_UNIT_COLOR_SCHEME_PARENT_PAGE" val="0_2"/>
  <p:tag name="KSO_WM_UNIT_FILL_FORE_SCHEMECOLOR_INDEX" val="6"/>
  <p:tag name="KSO_WM_UNIT_FILL_TYPE" val="1"/>
  <p:tag name="KSO_WM_UNIT_TEXT_FILL_FORE_SCHEMECOLOR_INDEX" val="13"/>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2_2"/>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2"/>
  <p:tag name="KSO_WM_UNIT_FILL_FORE_SCHEMECOLOR_INDEX" val="14"/>
  <p:tag name="KSO_WM_UNIT_FILL_TYPE" val="1"/>
  <p:tag name="KSO_WM_UNIT_USESOURCEFORMAT_APPLY" val="1"/>
  <p:tag name="KSO_WM_UNIT_DIAGRAM_SCHEMECOLOR_ID" val="0"/>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2_3"/>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3"/>
  <p:tag name="KSO_WM_UNIT_LINE_FORE_SCHEMECOLOR_INDEX" val="5"/>
  <p:tag name="KSO_WM_UNIT_LINE_FILL_TYPE" val="2"/>
  <p:tag name="KSO_WM_UNIT_USESOURCEFORMAT_APPLY" val="1"/>
  <p:tag name="KSO_WM_UNIT_DIAGRAM_SCHEMECOLOR_ID" val="0"/>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2_4"/>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4"/>
  <p:tag name="KSO_WM_UNIT_FILL_FORE_SCHEMECOLOR_INDEX" val="5"/>
  <p:tag name="KSO_WM_UNIT_FILL_TYPE" val="1"/>
  <p:tag name="KSO_WM_UNIT_USESOURCEFORMAT_APPLY" val="1"/>
  <p:tag name="KSO_WM_UNIT_DIAGRAM_SCHEMECOLOR_ID" val="0"/>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1_2"/>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2"/>
  <p:tag name="KSO_WM_UNIT_FILL_FORE_SCHEMECOLOR_INDEX" val="14"/>
  <p:tag name="KSO_WM_UNIT_FILL_TYPE" val="1"/>
  <p:tag name="KSO_WM_UNIT_USESOURCEFORMAT_APPLY" val="1"/>
  <p:tag name="KSO_WM_UNIT_DIAGRAM_SCHEMECOLOR_ID" val="0"/>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1_3"/>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3"/>
  <p:tag name="KSO_WM_UNIT_LINE_FORE_SCHEMECOLOR_INDEX" val="5"/>
  <p:tag name="KSO_WM_UNIT_LINE_FILL_TYPE" val="2"/>
  <p:tag name="KSO_WM_UNIT_USESOURCEFORMAT_APPLY" val="1"/>
  <p:tag name="KSO_WM_UNIT_DIAGRAM_SCHEMECOLOR_ID" val="0"/>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1_4"/>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4"/>
  <p:tag name="KSO_WM_UNIT_FILL_FORE_SCHEMECOLOR_INDEX" val="5"/>
  <p:tag name="KSO_WM_UNIT_FILL_TYPE" val="1"/>
  <p:tag name="KSO_WM_UNIT_USESOURCEFORMAT_APPLY" val="1"/>
  <p:tag name="KSO_WM_UNIT_DIAGRAM_SCHEMECOLOR_ID" val="0"/>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2"/>
  <p:tag name="KSO_WM_UNIT_ID" val="diagram20187487_1*l_i*1_2"/>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
  <p:tag name="KSO_WM_UNIT_TEXT_FILL_TYPE" val="1"/>
  <p:tag name="KSO_WM_UNIT_USESOURCEFORMAT_APPLY" val="1"/>
  <p:tag name="KSO_WM_UNIT_DIAGRAM_SCHEMECOLOR_ID" val="0"/>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3"/>
  <p:tag name="KSO_WM_UNIT_ID" val="diagram20187487_1*l_h_i*1_1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 name="KSO_WM_UNIT_DIAGRAM_SCHEMECOLOR_ID" val="0"/>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2"/>
  <p:tag name="KSO_WM_UNIT_ID" val="diagram20187487_1*l_h_i*1_1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 name="KSO_WM_UNIT_DIAGRAM_SCHEMECOLOR_ID" val="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1"/>
  <p:tag name="KSO_WM_UNIT_ID" val="diagram20187487_1*l_h_i*1_1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27.xml><?xml version="1.0" encoding="utf-8"?>
<p:tagLst xmlns:a="http://schemas.openxmlformats.org/drawingml/2006/main" xmlns:r="http://schemas.openxmlformats.org/officeDocument/2006/relationships" xmlns:p="http://schemas.openxmlformats.org/presentationml/2006/main">
  <p:tag name="KSO_WM_UNIT_VALUE" val="36"/>
  <p:tag name="KSO_WM_UNIT_HIGHLIGHT" val="0"/>
  <p:tag name="KSO_WM_UNIT_COMPATIBLE" val="0"/>
  <p:tag name="KSO_WM_DIAGRAM_GROUP_CODE" val="l1-1"/>
  <p:tag name="KSO_WM_UNIT_TYPE" val="l_h_f"/>
  <p:tag name="KSO_WM_UNIT_INDEX" val="1_1_1"/>
  <p:tag name="KSO_WM_UNIT_ID" val="diagram20187487_1*l_h_f*1_1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 name="KSO_WM_UNIT_DIAGRAM_SCHEMECOLOR_ID" val="0"/>
</p:tagLst>
</file>

<file path=ppt/tags/tag28.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1_1"/>
  <p:tag name="KSO_WM_UNIT_ID" val="diagram20187487_1*l_h_a*1_1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5"/>
  <p:tag name="KSO_WM_UNIT_TEXT_FILL_TYPE" val="1"/>
  <p:tag name="KSO_WM_UNIT_USESOURCEFORMAT_APPLY" val="1"/>
  <p:tag name="KSO_WM_UNIT_DIAGRAM_SCHEMECOLOR_ID" val="0"/>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1"/>
  <p:tag name="KSO_WM_UNIT_ID" val="diagram20187487_1*l_i*1_1"/>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3"/>
  <p:tag name="KSO_WM_UNIT_FILL_TYPE" val="1"/>
  <p:tag name="KSO_WM_UNIT_TEXT_FILL_FORE_SCHEMECOLOR_INDEX" val="13"/>
  <p:tag name="KSO_WM_UNIT_TEXT_FILL_TYPE" val="1"/>
  <p:tag name="KSO_WM_UNIT_USESOURCEFORMAT_APPLY" val="1"/>
  <p:tag name="KSO_WM_UNIT_DIAGRAM_SCHEMECOLOR_ID" val="0"/>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1_1"/>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1"/>
  <p:tag name="KSO_WM_UNIT_USESOURCEFORMAT_APPLY" val="1"/>
  <p:tag name="KSO_WM_UNIT_DIAGRAM_SCHEMECOLOR_ID" val="0"/>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3"/>
  <p:tag name="KSO_WM_UNIT_ID" val="diagram20187487_1*l_h_i*1_2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 name="KSO_WM_UNIT_DIAGRAM_SCHEMECOLOR_ID" val="0"/>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2"/>
  <p:tag name="KSO_WM_UNIT_ID" val="diagram20187487_1*l_h_i*1_2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 name="KSO_WM_UNIT_DIAGRAM_SCHEMECOLOR_ID" val="0"/>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1"/>
  <p:tag name="KSO_WM_UNIT_ID" val="diagram20187487_1*l_h_i*1_2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33.xml><?xml version="1.0" encoding="utf-8"?>
<p:tagLst xmlns:a="http://schemas.openxmlformats.org/drawingml/2006/main" xmlns:r="http://schemas.openxmlformats.org/officeDocument/2006/relationships" xmlns:p="http://schemas.openxmlformats.org/presentationml/2006/main">
  <p:tag name="KSO_WM_UNIT_VALUE" val="36"/>
  <p:tag name="KSO_WM_UNIT_HIGHLIGHT" val="0"/>
  <p:tag name="KSO_WM_UNIT_COMPATIBLE" val="0"/>
  <p:tag name="KSO_WM_DIAGRAM_GROUP_CODE" val="l1-1"/>
  <p:tag name="KSO_WM_UNIT_TYPE" val="l_h_f"/>
  <p:tag name="KSO_WM_UNIT_INDEX" val="1_2_1"/>
  <p:tag name="KSO_WM_UNIT_ID" val="diagram20187487_1*l_h_f*1_2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 name="KSO_WM_UNIT_DIAGRAM_SCHEMECOLOR_ID" val="0"/>
</p:tagLst>
</file>

<file path=ppt/tags/tag34.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2_1"/>
  <p:tag name="KSO_WM_UNIT_ID" val="diagram20187487_1*l_h_a*1_2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6"/>
  <p:tag name="KSO_WM_UNIT_TEXT_FILL_TYPE" val="1"/>
  <p:tag name="KSO_WM_UNIT_USESOURCEFORMAT_APPLY" val="1"/>
  <p:tag name="KSO_WM_UNIT_DIAGRAM_SCHEMECOLOR_ID" val="0"/>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3"/>
  <p:tag name="KSO_WM_UNIT_ID" val="diagram20187487_1*l_h_i*1_3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 name="KSO_WM_UNIT_DIAGRAM_SCHEMECOLOR_ID" val="0"/>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2"/>
  <p:tag name="KSO_WM_UNIT_ID" val="diagram20187487_1*l_h_i*1_3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 name="KSO_WM_UNIT_DIAGRAM_SCHEMECOLOR_ID" val="0"/>
</p:tagLst>
</file>

<file path=ppt/tags/tag37.xml><?xml version="1.0" encoding="utf-8"?>
<p:tagLst xmlns:a="http://schemas.openxmlformats.org/drawingml/2006/main" xmlns:r="http://schemas.openxmlformats.org/officeDocument/2006/relationships" xmlns:p="http://schemas.openxmlformats.org/presentationml/2006/main">
  <p:tag name="KSO_WM_UNIT_VALUE" val="36"/>
  <p:tag name="KSO_WM_UNIT_HIGHLIGHT" val="0"/>
  <p:tag name="KSO_WM_UNIT_COMPATIBLE" val="0"/>
  <p:tag name="KSO_WM_DIAGRAM_GROUP_CODE" val="l1-1"/>
  <p:tag name="KSO_WM_UNIT_TYPE" val="l_h_f"/>
  <p:tag name="KSO_WM_UNIT_INDEX" val="1_3_1"/>
  <p:tag name="KSO_WM_UNIT_ID" val="diagram20187487_1*l_h_f*1_3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 name="KSO_WM_UNIT_DIAGRAM_SCHEMECOLOR_ID" val="0"/>
</p:tagLst>
</file>

<file path=ppt/tags/tag38.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3_1"/>
  <p:tag name="KSO_WM_UNIT_ID" val="diagram20187487_1*l_h_a*1_3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9"/>
  <p:tag name="KSO_WM_UNIT_TEXT_FILL_TYPE" val="1"/>
  <p:tag name="KSO_WM_UNIT_USESOURCEFORMAT_APPLY" val="1"/>
  <p:tag name="KSO_WM_UNIT_DIAGRAM_SCHEMECOLOR_ID" val="0"/>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1"/>
  <p:tag name="KSO_WM_UNIT_ID" val="diagram20187487_1*l_h_i*1_3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0"/>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1_5"/>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5"/>
  <p:tag name="KSO_WM_UNIT_USESOURCEFORMAT_APPLY" val="1"/>
  <p:tag name="KSO_WM_UNIT_DIAGRAM_SCHEMECOLOR_ID" val="0"/>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790_1*l_h_i*1_1_1"/>
  <p:tag name="KSO_WM_TEMPLATE_CATEGORY" val="diagram"/>
  <p:tag name="KSO_WM_TEMPLATE_INDEX" val="790"/>
  <p:tag name="KSO_WM_UNIT_LAYERLEVEL" val="1_1_1"/>
  <p:tag name="KSO_WM_TAG_VERSION" val="1.0"/>
  <p:tag name="KSO_WM_BEAUTIFY_FLAG" val="#wm#"/>
  <p:tag name="KSO_WM_UNIT_FILL_FORE_SCHEMECOLOR_INDEX" val="14"/>
  <p:tag name="KSO_WM_UNIT_FILL_TYPE" val="1"/>
  <p:tag name="KSO_WM_UNIT_TEXT_FILL_FORE_SCHEMECOLOR_INDEX" val="5"/>
  <p:tag name="KSO_WM_UNIT_TEXT_FILL_TYPE" val="1"/>
  <p:tag name="KSO_WM_UNIT_USESOURCEFORMAT_APPLY" val="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790_1*l_h_i*1_1_2"/>
  <p:tag name="KSO_WM_TEMPLATE_CATEGORY" val="diagram"/>
  <p:tag name="KSO_WM_TEMPLATE_INDEX" val="790"/>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790_1*l_h_i*1_2_1"/>
  <p:tag name="KSO_WM_TEMPLATE_CATEGORY" val="diagram"/>
  <p:tag name="KSO_WM_TEMPLATE_INDEX" val="790"/>
  <p:tag name="KSO_WM_UNIT_LAYERLEVEL" val="1_1_1"/>
  <p:tag name="KSO_WM_TAG_VERSION" val="1.0"/>
  <p:tag name="KSO_WM_BEAUTIFY_FLAG" val="#wm#"/>
  <p:tag name="KSO_WM_UNIT_FILL_FORE_SCHEMECOLOR_INDEX" val="14"/>
  <p:tag name="KSO_WM_UNIT_FILL_TYPE" val="1"/>
  <p:tag name="KSO_WM_UNIT_TEXT_FILL_FORE_SCHEMECOLOR_INDEX" val="6"/>
  <p:tag name="KSO_WM_UNIT_TEXT_FILL_TYPE" val="1"/>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790_1*l_h_i*1_2_2"/>
  <p:tag name="KSO_WM_TEMPLATE_CATEGORY" val="diagram"/>
  <p:tag name="KSO_WM_TEMPLATE_INDEX" val="790"/>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790_1*l_h_f*1_1_1"/>
  <p:tag name="KSO_WM_TEMPLATE_CATEGORY" val="diagram"/>
  <p:tag name="KSO_WM_TEMPLATE_INDEX" val="790"/>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45.xml><?xml version="1.0" encoding="utf-8"?>
<p:tagLst xmlns:a="http://schemas.openxmlformats.org/drawingml/2006/main" xmlns:r="http://schemas.openxmlformats.org/officeDocument/2006/relationships"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790_1*l_h_f*1_2_1"/>
  <p:tag name="KSO_WM_TEMPLATE_CATEGORY" val="diagram"/>
  <p:tag name="KSO_WM_TEMPLATE_INDEX" val="790"/>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790_1*l_h_i*1_1_1"/>
  <p:tag name="KSO_WM_TEMPLATE_CATEGORY" val="diagram"/>
  <p:tag name="KSO_WM_TEMPLATE_INDEX" val="790"/>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790_1*l_h_i*1_2_1"/>
  <p:tag name="KSO_WM_TEMPLATE_CATEGORY" val="diagram"/>
  <p:tag name="KSO_WM_TEMPLATE_INDEX" val="790"/>
  <p:tag name="KSO_WM_UNIT_LAYERLEVEL" val="1_1_1"/>
  <p:tag name="KSO_WM_TAG_VERSION" val="1.0"/>
  <p:tag name="KSO_WM_BEAUTIFY_FLAG" val="#wm#"/>
  <p:tag name="KSO_WM_UNIT_TEXT_FILL_FORE_SCHEMECOLOR_INDEX" val="6"/>
  <p:tag name="KSO_WM_UNIT_TEXT_FILL_TYPE" val="1"/>
  <p:tag name="KSO_WM_UNIT_USESOURCEFORMAT_APPLY"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790_1*l_h_i*1_1_1"/>
  <p:tag name="KSO_WM_TEMPLATE_CATEGORY" val="diagram"/>
  <p:tag name="KSO_WM_TEMPLATE_INDEX" val="790"/>
  <p:tag name="KSO_WM_UNIT_LAYERLEVEL" val="1_1_1"/>
  <p:tag name="KSO_WM_TAG_VERSION" val="1.0"/>
  <p:tag name="KSO_WM_BEAUTIFY_FLAG" val="#wm#"/>
  <p:tag name="KSO_WM_UNIT_FILL_FORE_SCHEMECOLOR_INDEX" val="14"/>
  <p:tag name="KSO_WM_UNIT_FILL_TYPE" val="1"/>
  <p:tag name="KSO_WM_UNIT_TEXT_FILL_FORE_SCHEMECOLOR_INDEX" val="5"/>
  <p:tag name="KSO_WM_UNIT_TEXT_FILL_TYPE" val="1"/>
  <p:tag name="KSO_WM_UNIT_USESOURCEFORMAT_APPLY" val="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790_1*l_h_i*1_1_2"/>
  <p:tag name="KSO_WM_TEMPLATE_CATEGORY" val="diagram"/>
  <p:tag name="KSO_WM_TEMPLATE_INDEX" val="790"/>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2_1"/>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1"/>
  <p:tag name="KSO_WM_UNIT_USESOURCEFORMAT_APPLY" val="1"/>
  <p:tag name="KSO_WM_UNIT_DIAGRAM_SCHEMECOLOR_ID" val="0"/>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790_1*l_h_i*1_2_1"/>
  <p:tag name="KSO_WM_TEMPLATE_CATEGORY" val="diagram"/>
  <p:tag name="KSO_WM_TEMPLATE_INDEX" val="790"/>
  <p:tag name="KSO_WM_UNIT_LAYERLEVEL" val="1_1_1"/>
  <p:tag name="KSO_WM_TAG_VERSION" val="1.0"/>
  <p:tag name="KSO_WM_BEAUTIFY_FLAG" val="#wm#"/>
  <p:tag name="KSO_WM_UNIT_FILL_FORE_SCHEMECOLOR_INDEX" val="14"/>
  <p:tag name="KSO_WM_UNIT_FILL_TYPE" val="1"/>
  <p:tag name="KSO_WM_UNIT_TEXT_FILL_FORE_SCHEMECOLOR_INDEX" val="6"/>
  <p:tag name="KSO_WM_UNIT_TEXT_FILL_TYPE" val="1"/>
  <p:tag name="KSO_WM_UNIT_USESOURCEFORMAT_APPLY" val="1"/>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790_1*l_h_i*1_2_2"/>
  <p:tag name="KSO_WM_TEMPLATE_CATEGORY" val="diagram"/>
  <p:tag name="KSO_WM_TEMPLATE_INDEX" val="790"/>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52.xml><?xml version="1.0" encoding="utf-8"?>
<p:tagLst xmlns:a="http://schemas.openxmlformats.org/drawingml/2006/main" xmlns:r="http://schemas.openxmlformats.org/officeDocument/2006/relationships"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790_1*l_h_f*1_1_1"/>
  <p:tag name="KSO_WM_TEMPLATE_CATEGORY" val="diagram"/>
  <p:tag name="KSO_WM_TEMPLATE_INDEX" val="790"/>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53.xml><?xml version="1.0" encoding="utf-8"?>
<p:tagLst xmlns:a="http://schemas.openxmlformats.org/drawingml/2006/main" xmlns:r="http://schemas.openxmlformats.org/officeDocument/2006/relationships"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790_1*l_h_f*1_2_1"/>
  <p:tag name="KSO_WM_TEMPLATE_CATEGORY" val="diagram"/>
  <p:tag name="KSO_WM_TEMPLATE_INDEX" val="790"/>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790_1*l_h_i*1_1_1"/>
  <p:tag name="KSO_WM_TEMPLATE_CATEGORY" val="diagram"/>
  <p:tag name="KSO_WM_TEMPLATE_INDEX" val="790"/>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790_1*l_h_i*1_2_1"/>
  <p:tag name="KSO_WM_TEMPLATE_CATEGORY" val="diagram"/>
  <p:tag name="KSO_WM_TEMPLATE_INDEX" val="790"/>
  <p:tag name="KSO_WM_UNIT_LAYERLEVEL" val="1_1_1"/>
  <p:tag name="KSO_WM_TAG_VERSION" val="1.0"/>
  <p:tag name="KSO_WM_BEAUTIFY_FLAG" val="#wm#"/>
  <p:tag name="KSO_WM_UNIT_TEXT_FILL_FORE_SCHEMECOLOR_INDEX" val="6"/>
  <p:tag name="KSO_WM_UNIT_TEXT_FILL_TYPE" val="1"/>
  <p:tag name="KSO_WM_UNIT_USESOURCEFORMAT_APPLY" val="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2"/>
  <p:tag name="KSO_WM_UNIT_ID" val="diagram20187487_2*l_i*1_2"/>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1"/>
  <p:tag name="KSO_WM_UNIT_ID" val="diagram20187487_2*l_i*1_1"/>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3"/>
  <p:tag name="KSO_WM_UNIT_FILL_TYPE" val="1"/>
  <p:tag name="KSO_WM_UNIT_TEXT_FILL_FORE_SCHEMECOLOR_INDEX" val="13"/>
  <p:tag name="KSO_WM_UNIT_TEXT_FILL_TYPE" val="1"/>
  <p:tag name="KSO_WM_UNIT_USESOURCEFORMAT_APPLY"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3"/>
  <p:tag name="KSO_WM_UNIT_ID" val="diagram20187487_2*l_h_i*1_1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2"/>
  <p:tag name="KSO_WM_UNIT_ID" val="diagram20187487_2*l_h_i*1_1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2_5"/>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5"/>
  <p:tag name="KSO_WM_UNIT_USESOURCEFORMAT_APPLY" val="1"/>
  <p:tag name="KSO_WM_UNIT_DIAGRAM_SCHEMECOLOR_ID" val="0"/>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1"/>
  <p:tag name="KSO_WM_UNIT_ID" val="diagram20187487_2*l_h_i*1_1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61.xml><?xml version="1.0" encoding="utf-8"?>
<p:tagLst xmlns:a="http://schemas.openxmlformats.org/drawingml/2006/main" xmlns:r="http://schemas.openxmlformats.org/officeDocument/2006/relationships" xmlns:p="http://schemas.openxmlformats.org/presentationml/2006/main">
  <p:tag name="KSO_WM_UNIT_VALUE" val="54"/>
  <p:tag name="KSO_WM_UNIT_HIGHLIGHT" val="0"/>
  <p:tag name="KSO_WM_UNIT_COMPATIBLE" val="0"/>
  <p:tag name="KSO_WM_DIAGRAM_GROUP_CODE" val="l1-1"/>
  <p:tag name="KSO_WM_UNIT_TYPE" val="l_h_f"/>
  <p:tag name="KSO_WM_UNIT_INDEX" val="1_1_1"/>
  <p:tag name="KSO_WM_UNIT_ID" val="diagram20187487_2*l_h_f*1_1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62.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1_1"/>
  <p:tag name="KSO_WM_UNIT_ID" val="diagram20187487_2*l_h_a*1_1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5"/>
  <p:tag name="KSO_WM_UNIT_TEXT_FILL_TYPE" val="1"/>
  <p:tag name="KSO_WM_UNIT_USESOURCEFORMAT_APPLY" val="1"/>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3"/>
  <p:tag name="KSO_WM_UNIT_ID" val="diagram20187487_2*l_h_i*1_2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2"/>
  <p:tag name="KSO_WM_UNIT_ID" val="diagram20187487_2*l_h_i*1_2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1"/>
  <p:tag name="KSO_WM_UNIT_ID" val="diagram20187487_2*l_h_i*1_2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66.xml><?xml version="1.0" encoding="utf-8"?>
<p:tagLst xmlns:a="http://schemas.openxmlformats.org/drawingml/2006/main" xmlns:r="http://schemas.openxmlformats.org/officeDocument/2006/relationships" xmlns:p="http://schemas.openxmlformats.org/presentationml/2006/main">
  <p:tag name="KSO_WM_UNIT_VALUE" val="54"/>
  <p:tag name="KSO_WM_UNIT_HIGHLIGHT" val="0"/>
  <p:tag name="KSO_WM_UNIT_COMPATIBLE" val="0"/>
  <p:tag name="KSO_WM_DIAGRAM_GROUP_CODE" val="l1-1"/>
  <p:tag name="KSO_WM_UNIT_TYPE" val="l_h_f"/>
  <p:tag name="KSO_WM_UNIT_INDEX" val="1_2_1"/>
  <p:tag name="KSO_WM_UNIT_ID" val="diagram20187487_2*l_h_f*1_2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67.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2_1"/>
  <p:tag name="KSO_WM_UNIT_ID" val="diagram20187487_2*l_h_a*1_2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6"/>
  <p:tag name="KSO_WM_UNIT_TEXT_FILL_TYPE" val="1"/>
  <p:tag name="KSO_WM_UNIT_USESOURCEFORMAT_APPLY" val="1"/>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2"/>
  <p:tag name="KSO_WM_UNIT_ID" val="diagram20187487_2*l_h_i*1_3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1"/>
  <p:tag name="KSO_WM_UNIT_ID" val="diagram20187487_2*l_h_i*1_3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i*1_3_1"/>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3_1"/>
  <p:tag name="KSO_WM_UNIT_USESOURCEFORMAT_APPLY" val="1"/>
  <p:tag name="KSO_WM_UNIT_DIAGRAM_SCHEMECOLOR_ID" val="0"/>
</p:tagLst>
</file>

<file path=ppt/tags/tag70.xml><?xml version="1.0" encoding="utf-8"?>
<p:tagLst xmlns:a="http://schemas.openxmlformats.org/drawingml/2006/main" xmlns:r="http://schemas.openxmlformats.org/officeDocument/2006/relationships" xmlns:p="http://schemas.openxmlformats.org/presentationml/2006/main">
  <p:tag name="KSO_WM_UNIT_VALUE" val="54"/>
  <p:tag name="KSO_WM_UNIT_HIGHLIGHT" val="0"/>
  <p:tag name="KSO_WM_UNIT_COMPATIBLE" val="0"/>
  <p:tag name="KSO_WM_DIAGRAM_GROUP_CODE" val="l1-1"/>
  <p:tag name="KSO_WM_UNIT_TYPE" val="l_h_f"/>
  <p:tag name="KSO_WM_UNIT_INDEX" val="1_3_1"/>
  <p:tag name="KSO_WM_UNIT_ID" val="diagram20187487_2*l_h_f*1_3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71.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3_1"/>
  <p:tag name="KSO_WM_UNIT_ID" val="diagram20187487_2*l_h_a*1_3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9"/>
  <p:tag name="KSO_WM_UNIT_TEXT_FILL_TYPE" val="1"/>
  <p:tag name="KSO_WM_UNIT_USESOURCEFORMAT_APPLY" val="1"/>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4_3"/>
  <p:tag name="KSO_WM_UNIT_ID" val="diagram20187487_2*l_h_i*1_4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 name="KSO_WM_UNIT_USESOURCEFORMAT_APPLY"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4_2"/>
  <p:tag name="KSO_WM_UNIT_ID" val="diagram20187487_2*l_h_i*1_4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 name="KSO_WM_UNIT_USESOURCEFORMAT_APPLY"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4_1"/>
  <p:tag name="KSO_WM_UNIT_ID" val="diagram20187487_2*l_h_i*1_4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75.xml><?xml version="1.0" encoding="utf-8"?>
<p:tagLst xmlns:a="http://schemas.openxmlformats.org/drawingml/2006/main" xmlns:r="http://schemas.openxmlformats.org/officeDocument/2006/relationships" xmlns:p="http://schemas.openxmlformats.org/presentationml/2006/main">
  <p:tag name="KSO_WM_UNIT_VALUE" val="54"/>
  <p:tag name="KSO_WM_UNIT_HIGHLIGHT" val="0"/>
  <p:tag name="KSO_WM_UNIT_COMPATIBLE" val="0"/>
  <p:tag name="KSO_WM_DIAGRAM_GROUP_CODE" val="l1-1"/>
  <p:tag name="KSO_WM_UNIT_TYPE" val="l_h_f"/>
  <p:tag name="KSO_WM_UNIT_INDEX" val="1_4_1"/>
  <p:tag name="KSO_WM_UNIT_ID" val="diagram20187487_2*l_h_f*1_4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76.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4_1"/>
  <p:tag name="KSO_WM_UNIT_ID" val="diagram20187487_2*l_h_a*1_4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7"/>
  <p:tag name="KSO_WM_UNIT_TEXT_FILL_TYPE" val="1"/>
  <p:tag name="KSO_WM_UNIT_USESOURCEFORMAT_APPLY" val="1"/>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3"/>
  <p:tag name="KSO_WM_UNIT_ID" val="diagram20187487_2*l_h_i*1_3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2"/>
  <p:tag name="KSO_WM_UNIT_ID" val="diagram20187487_1*l_i*1_2"/>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
  <p:tag name="KSO_WM_UNIT_TEXT_FILL_TYPE" val="1"/>
  <p:tag name="KSO_WM_UNIT_USESOURCEFORMAT_APPLY" val="1"/>
  <p:tag name="KSO_WM_UNIT_DIAGRAM_SCHEMECOLOR_ID" val="0"/>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3"/>
  <p:tag name="KSO_WM_UNIT_ID" val="diagram20187487_1*l_h_i*1_1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 name="KSO_WM_UNIT_DIAGRAM_SCHEMECOLOR_ID" val="0"/>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f*1_1_1"/>
  <p:tag name="KSO_WM_TEMPLATE_CATEGORY" val="diagram"/>
  <p:tag name="KSO_WM_TEMPLATE_INDEX" val="20201454"/>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NOCLEAR" val="0"/>
  <p:tag name="KSO_WM_UNIT_VALUE" val="78"/>
  <p:tag name="KSO_WM_DIAGRAM_GROUP_CODE" val="m1-1"/>
  <p:tag name="KSO_WM_UNIT_TYPE" val="m_h_f"/>
  <p:tag name="KSO_WM_UNIT_INDEX" val="1_1_1"/>
  <p:tag name="KSO_WM_UNIT_TEXT_FILL_FORE_SCHEMECOLOR_INDEX" val="13"/>
  <p:tag name="KSO_WM_UNIT_TEXT_FILL_TYPE" val="1"/>
  <p:tag name="KSO_WM_UNIT_USESOURCEFORMAT_APPLY" val="1"/>
  <p:tag name="KSO_WM_UNIT_DIAGRAM_SCHEMECOLOR_ID" val="0"/>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2"/>
  <p:tag name="KSO_WM_UNIT_ID" val="diagram20187487_1*l_h_i*1_1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 name="KSO_WM_UNIT_DIAGRAM_SCHEMECOLOR_ID" val="0"/>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1"/>
  <p:tag name="KSO_WM_UNIT_ID" val="diagram20187487_1*l_h_i*1_1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82.xml><?xml version="1.0" encoding="utf-8"?>
<p:tagLst xmlns:a="http://schemas.openxmlformats.org/drawingml/2006/main" xmlns:r="http://schemas.openxmlformats.org/officeDocument/2006/relationships" xmlns:p="http://schemas.openxmlformats.org/presentationml/2006/main">
  <p:tag name="KSO_WM_UNIT_VALUE" val="36"/>
  <p:tag name="KSO_WM_UNIT_HIGHLIGHT" val="0"/>
  <p:tag name="KSO_WM_UNIT_COMPATIBLE" val="0"/>
  <p:tag name="KSO_WM_DIAGRAM_GROUP_CODE" val="l1-1"/>
  <p:tag name="KSO_WM_UNIT_TYPE" val="l_h_f"/>
  <p:tag name="KSO_WM_UNIT_INDEX" val="1_1_1"/>
  <p:tag name="KSO_WM_UNIT_ID" val="diagram20187487_1*l_h_f*1_1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 name="KSO_WM_UNIT_DIAGRAM_SCHEMECOLOR_ID" val="0"/>
</p:tagLst>
</file>

<file path=ppt/tags/tag83.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1_1"/>
  <p:tag name="KSO_WM_UNIT_ID" val="diagram20187487_1*l_h_a*1_1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5"/>
  <p:tag name="KSO_WM_UNIT_TEXT_FILL_TYPE" val="1"/>
  <p:tag name="KSO_WM_UNIT_USESOURCEFORMAT_APPLY" val="1"/>
  <p:tag name="KSO_WM_UNIT_DIAGRAM_SCHEMECOLOR_ID" val="0"/>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1"/>
  <p:tag name="KSO_WM_UNIT_ID" val="diagram20187487_1*l_i*1_1"/>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3"/>
  <p:tag name="KSO_WM_UNIT_FILL_TYPE" val="1"/>
  <p:tag name="KSO_WM_UNIT_TEXT_FILL_FORE_SCHEMECOLOR_INDEX" val="13"/>
  <p:tag name="KSO_WM_UNIT_TEXT_FILL_TYPE" val="1"/>
  <p:tag name="KSO_WM_UNIT_USESOURCEFORMAT_APPLY" val="1"/>
  <p:tag name="KSO_WM_UNIT_DIAGRAM_SCHEMECOLOR_ID" val="0"/>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3"/>
  <p:tag name="KSO_WM_UNIT_ID" val="diagram20187487_1*l_h_i*1_2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 name="KSO_WM_UNIT_DIAGRAM_SCHEMECOLOR_ID" val="0"/>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2"/>
  <p:tag name="KSO_WM_UNIT_ID" val="diagram20187487_1*l_h_i*1_2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 name="KSO_WM_UNIT_DIAGRAM_SCHEMECOLOR_ID" val="0"/>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1"/>
  <p:tag name="KSO_WM_UNIT_ID" val="diagram20187487_1*l_h_i*1_2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88.xml><?xml version="1.0" encoding="utf-8"?>
<p:tagLst xmlns:a="http://schemas.openxmlformats.org/drawingml/2006/main" xmlns:r="http://schemas.openxmlformats.org/officeDocument/2006/relationships" xmlns:p="http://schemas.openxmlformats.org/presentationml/2006/main">
  <p:tag name="KSO_WM_UNIT_VALUE" val="36"/>
  <p:tag name="KSO_WM_UNIT_HIGHLIGHT" val="0"/>
  <p:tag name="KSO_WM_UNIT_COMPATIBLE" val="0"/>
  <p:tag name="KSO_WM_DIAGRAM_GROUP_CODE" val="l1-1"/>
  <p:tag name="KSO_WM_UNIT_TYPE" val="l_h_f"/>
  <p:tag name="KSO_WM_UNIT_INDEX" val="1_2_1"/>
  <p:tag name="KSO_WM_UNIT_ID" val="diagram20187487_1*l_h_f*1_2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 name="KSO_WM_UNIT_DIAGRAM_SCHEMECOLOR_ID" val="0"/>
</p:tagLst>
</file>

<file path=ppt/tags/tag89.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2_1"/>
  <p:tag name="KSO_WM_UNIT_ID" val="diagram20187487_1*l_h_a*1_2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6"/>
  <p:tag name="KSO_WM_UNIT_TEXT_FILL_TYPE" val="1"/>
  <p:tag name="KSO_WM_UNIT_USESOURCEFORMAT_APPLY" val="1"/>
  <p:tag name="KSO_WM_UNIT_DIAGRAM_SCHEMECOLOR_ID" val="0"/>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2*m_h_a*1_1_1"/>
  <p:tag name="KSO_WM_TEMPLATE_CATEGORY" val="diagram"/>
  <p:tag name="KSO_WM_TEMPLATE_INDEX" val="20201454"/>
  <p:tag name="KSO_WM_UNIT_LAYERLEVEL" val="1_1_1"/>
  <p:tag name="KSO_WM_TAG_VERSION" val="1.0"/>
  <p:tag name="KSO_WM_BEAUTIFY_FLAG" val="#wm#"/>
  <p:tag name="KSO_WM_UNIT_ISCONTENTSTITLE" val="0"/>
  <p:tag name="KSO_WM_UNIT_PRESET_TEXT" val="单击此处添加标题"/>
  <p:tag name="KSO_WM_UNIT_NOCLEAR" val="0"/>
  <p:tag name="KSO_WM_UNIT_VALUE" val="30"/>
  <p:tag name="KSO_WM_DIAGRAM_GROUP_CODE" val="m1-1"/>
  <p:tag name="KSO_WM_UNIT_TYPE" val="m_h_a"/>
  <p:tag name="KSO_WM_UNIT_INDEX" val="1_1_1"/>
  <p:tag name="KSO_WM_UNIT_USESOURCEFORMAT_APPLY" val="1"/>
  <p:tag name="KSO_WM_UNIT_DIAGRAM_SCHEMECOLOR_ID" val="0"/>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3"/>
  <p:tag name="KSO_WM_UNIT_ID" val="diagram20187487_1*l_h_i*1_3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 name="KSO_WM_UNIT_DIAGRAM_SCHEMECOLOR_ID" val="0"/>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2"/>
  <p:tag name="KSO_WM_UNIT_ID" val="diagram20187487_1*l_h_i*1_3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 name="KSO_WM_UNIT_DIAGRAM_SCHEMECOLOR_ID" val="0"/>
</p:tagLst>
</file>

<file path=ppt/tags/tag92.xml><?xml version="1.0" encoding="utf-8"?>
<p:tagLst xmlns:a="http://schemas.openxmlformats.org/drawingml/2006/main" xmlns:r="http://schemas.openxmlformats.org/officeDocument/2006/relationships" xmlns:p="http://schemas.openxmlformats.org/presentationml/2006/main">
  <p:tag name="KSO_WM_UNIT_VALUE" val="36"/>
  <p:tag name="KSO_WM_UNIT_HIGHLIGHT" val="0"/>
  <p:tag name="KSO_WM_UNIT_COMPATIBLE" val="0"/>
  <p:tag name="KSO_WM_DIAGRAM_GROUP_CODE" val="l1-1"/>
  <p:tag name="KSO_WM_UNIT_TYPE" val="l_h_f"/>
  <p:tag name="KSO_WM_UNIT_INDEX" val="1_3_1"/>
  <p:tag name="KSO_WM_UNIT_ID" val="diagram20187487_1*l_h_f*1_3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 name="KSO_WM_UNIT_DIAGRAM_SCHEMECOLOR_ID" val="0"/>
</p:tagLst>
</file>

<file path=ppt/tags/tag93.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3_1"/>
  <p:tag name="KSO_WM_UNIT_ID" val="diagram20187487_1*l_h_a*1_3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9"/>
  <p:tag name="KSO_WM_UNIT_TEXT_FILL_TYPE" val="1"/>
  <p:tag name="KSO_WM_UNIT_USESOURCEFORMAT_APPLY" val="1"/>
  <p:tag name="KSO_WM_UNIT_DIAGRAM_SCHEMECOLOR_ID" val="0"/>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1"/>
  <p:tag name="KSO_WM_UNIT_ID" val="diagram20187487_1*l_h_i*1_3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0"/>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3*l_h_i*1_1_1"/>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FILL_FORE_SCHEMECOLOR_INDEX" val="5"/>
  <p:tag name="KSO_WM_UNIT_FILL_TYPE" val="1"/>
  <p:tag name="KSO_WM_UNIT_TEXT_FILL_FORE_SCHEMECOLOR_INDEX" val="2"/>
  <p:tag name="KSO_WM_UNIT_TEXT_FILL_TYPE" val="1"/>
  <p:tag name="KSO_WM_UNIT_USESOURCEFORMAT_APPLY" val="1"/>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3*l_h_i*1_1_2"/>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FILL_FORE_SCHEMECOLOR_INDEX" val="14"/>
  <p:tag name="KSO_WM_UNIT_FILL_TYPE" val="1"/>
  <p:tag name="KSO_WM_UNIT_TEXT_FILL_FORE_SCHEMECOLOR_INDEX" val="5"/>
  <p:tag name="KSO_WM_UNIT_TEXT_FILL_TYPE" val="1"/>
  <p:tag name="KSO_WM_UNIT_USESOURCEFORMAT_APPLY" val="1"/>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3*l_h_i*1_1_3"/>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LINE_FORE_SCHEMECOLOR_INDEX" val="5"/>
  <p:tag name="KSO_WM_UNIT_LINE_FILL_TYPE" val="2"/>
  <p:tag name="KSO_WM_UNIT_USESOURCEFORMAT_APPLY" val="1"/>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3*l_h_f*1_1_1"/>
  <p:tag name="KSO_WM_UNIT_LAYERLEVEL" val="1_1_1"/>
  <p:tag name="KSO_WM_UNIT_HIGHLIGHT" val="0"/>
  <p:tag name="KSO_WM_UNIT_COMPATIBLE" val="0"/>
  <p:tag name="KSO_WM_UNIT_DIAGRAM_ISNUMVISUAL" val="0"/>
  <p:tag name="KSO_WM_UNIT_DIAGRAM_ISREFERUNIT" val="0"/>
  <p:tag name="KSO_WM_UNIT_PRESET_TEXT" val="单击此处添加文本具体内容"/>
  <p:tag name="KSO_WM_UNIT_NOCLEAR" val="0"/>
  <p:tag name="KSO_WM_UNIT_VALUE" val="35"/>
  <p:tag name="KSO_WM_DIAGRAM_GROUP_CODE" val="l1-1"/>
  <p:tag name="KSO_WM_UNIT_TYPE" val="l_h_f"/>
  <p:tag name="KSO_WM_UNIT_INDEX" val="1_1_1"/>
  <p:tag name="KSO_WM_UNIT_TEXT_FILL_FORE_SCHEMECOLOR_INDEX" val="13"/>
  <p:tag name="KSO_WM_UNIT_TEXT_FILL_TYPE" val="1"/>
  <p:tag name="KSO_WM_UNIT_USESOURCEFORMAT_APPLY" val="1"/>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3*l_h_i*1_2_1"/>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FILL_FORE_SCHEMECOLOR_INDEX" val="6"/>
  <p:tag name="KSO_WM_UNIT_FILL_TYPE" val="1"/>
  <p:tag name="KSO_WM_UNIT_TEXT_FILL_FORE_SCHEMECOLOR_INDEX" val="2"/>
  <p:tag name="KSO_WM_UNIT_TEX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TotalTime>
  <Words>7281</Words>
  <Application>Microsoft Office PowerPoint</Application>
  <PresentationFormat>自定义</PresentationFormat>
  <Paragraphs>520</Paragraphs>
  <Slides>58</Slides>
  <Notes>58</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Office 主题</vt:lpstr>
      <vt:lpstr>PowerPoint 演示文稿</vt:lpstr>
      <vt:lpstr>PowerPoint 演示文稿</vt:lpstr>
      <vt:lpstr>PowerPoint 演示文稿</vt:lpstr>
      <vt:lpstr>一、政府预算管理</vt:lpstr>
      <vt:lpstr>（二）预算管理要素</vt:lpstr>
      <vt:lpstr>1.预算管理主体</vt:lpstr>
      <vt:lpstr>2.预算管理客体</vt:lpstr>
      <vt:lpstr>3.预算管理范围</vt:lpstr>
      <vt:lpstr>4.预算管理目标</vt:lpstr>
      <vt:lpstr>5.预算管理手段</vt:lpstr>
      <vt:lpstr>PowerPoint 演示文稿</vt:lpstr>
      <vt:lpstr>（一）政府预算管理流程</vt:lpstr>
      <vt:lpstr>（一）预算管理流程</vt:lpstr>
      <vt:lpstr>（一）预算管理流程</vt:lpstr>
      <vt:lpstr>（二）预算期限与时效</vt:lpstr>
      <vt:lpstr>2.标准预算周期</vt:lpstr>
      <vt:lpstr>3.标准预算周期与年度预算的关系</vt:lpstr>
      <vt:lpstr>三、政府预算周期</vt:lpstr>
      <vt:lpstr>（二）我国政府预算周期的构成</vt:lpstr>
      <vt:lpstr>（二）我国政府预算周期的构成</vt:lpstr>
      <vt:lpstr>PowerPoint 演示文稿</vt:lpstr>
      <vt:lpstr>一、立法层面的预算管理体系及职权</vt:lpstr>
      <vt:lpstr>一、立法层面的预算管理体系及职权</vt:lpstr>
      <vt:lpstr>二、政府、财政与部门间的预算管理体系及职责</vt:lpstr>
      <vt:lpstr>三、各预算部门与预算单位间的预算管理体系</vt:lpstr>
      <vt:lpstr>三、各预算部门与预算单位间的预算管理体系</vt:lpstr>
      <vt:lpstr>三、各预算部门与预算单位间的预算管理体系</vt:lpstr>
      <vt:lpstr>第三节政府预算管理体制</vt:lpstr>
      <vt:lpstr>（二）预算管理范围及职责权限划分影响因素</vt:lpstr>
      <vt:lpstr>二、事权及支出责任划分原则及影响因素</vt:lpstr>
      <vt:lpstr>事权的划分</vt:lpstr>
      <vt:lpstr>支出责任划分</vt:lpstr>
      <vt:lpstr>三、分税制及收入划分</vt:lpstr>
      <vt:lpstr>三、分税制及收入划分</vt:lpstr>
      <vt:lpstr>四、转移支付制度</vt:lpstr>
      <vt:lpstr>政府间转移支付的目标</vt:lpstr>
      <vt:lpstr>（二）政府间转移支付的类型</vt:lpstr>
      <vt:lpstr>我国现行转移支付类型</vt:lpstr>
      <vt:lpstr>五、政府财政事权与支出责任的调整</vt:lpstr>
      <vt:lpstr>PowerPoint 演示文稿</vt:lpstr>
      <vt:lpstr>一、政府收支分类与预算管理</vt:lpstr>
      <vt:lpstr>一、政府收支分类与预算管理</vt:lpstr>
      <vt:lpstr>二、我国政府收支分类</vt:lpstr>
      <vt:lpstr>（二）我国现行政府收支分类主要内容</vt:lpstr>
      <vt:lpstr>（二）我国现行政府收支分类主要内容</vt:lpstr>
      <vt:lpstr>（二）我国现行政府收支分类主要内容</vt:lpstr>
      <vt:lpstr>PowerPoint 演示文稿</vt:lpstr>
      <vt:lpstr>一、数字财政与预算信息化管理</vt:lpstr>
      <vt:lpstr> 二、“制度+技术”的预算管理一体化机制 </vt:lpstr>
      <vt:lpstr>PowerPoint 演示文稿</vt:lpstr>
      <vt:lpstr>四、预算管理一体化主要管理机制</vt:lpstr>
      <vt:lpstr>五、预算管理一体化的组成</vt:lpstr>
      <vt:lpstr>PowerPoint 演示文稿</vt:lpstr>
      <vt:lpstr>案例与评析</vt:lpstr>
      <vt:lpstr>本章小结</vt:lpstr>
      <vt:lpstr>本章小结</vt:lpstr>
      <vt:lpstr>练习与思考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
  <cp:lastModifiedBy>chen</cp:lastModifiedBy>
  <cp:revision>70</cp:revision>
  <dcterms:created xsi:type="dcterms:W3CDTF">2019-09-30T10:14:00Z</dcterms:created>
  <dcterms:modified xsi:type="dcterms:W3CDTF">2022-02-27T10:04:08Z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