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1"/>
  </p:notesMasterIdLst>
  <p:sldIdLst>
    <p:sldId id="256" r:id="rId3"/>
    <p:sldId id="279" r:id="rId4"/>
    <p:sldId id="281" r:id="rId5"/>
    <p:sldId id="280" r:id="rId6"/>
    <p:sldId id="259" r:id="rId7"/>
    <p:sldId id="258" r:id="rId8"/>
    <p:sldId id="328" r:id="rId9"/>
    <p:sldId id="282" r:id="rId10"/>
    <p:sldId id="329" r:id="rId11"/>
    <p:sldId id="331" r:id="rId12"/>
    <p:sldId id="283" r:id="rId13"/>
    <p:sldId id="354" r:id="rId14"/>
    <p:sldId id="355" r:id="rId15"/>
    <p:sldId id="378" r:id="rId16"/>
    <p:sldId id="330" r:id="rId17"/>
    <p:sldId id="356" r:id="rId18"/>
    <p:sldId id="377" r:id="rId19"/>
    <p:sldId id="376" r:id="rId20"/>
  </p:sldIdLst>
  <p:sldSz cx="9001125" cy="5040313"/>
  <p:notesSz cx="6858000" cy="9144000"/>
  <p:custDataLst>
    <p:tags r:id="rId22"/>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5">
          <p15:clr>
            <a:srgbClr val="A4A3A4"/>
          </p15:clr>
        </p15:guide>
        <p15:guide id="2" pos="2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0547F"/>
    <a:srgbClr val="FFFFFF"/>
    <a:srgbClr val="7F7F7F"/>
    <a:srgbClr val="305480"/>
    <a:srgbClr val="233C5B"/>
    <a:srgbClr val="172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4714" autoAdjust="0"/>
  </p:normalViewPr>
  <p:slideViewPr>
    <p:cSldViewPr>
      <p:cViewPr varScale="1">
        <p:scale>
          <a:sx n="85" d="100"/>
          <a:sy n="85" d="100"/>
        </p:scale>
        <p:origin x="950" y="72"/>
      </p:cViewPr>
      <p:guideLst>
        <p:guide orient="horz" pos="1535"/>
        <p:guide pos="28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A217-0378-4C7B-9C61-BACFCD104AD5}" type="datetimeFigureOut">
              <a:rPr lang="zh-CN" altLang="en-US" smtClean="0"/>
              <a:pPr/>
              <a:t>2022/2/26</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FB7E-247E-4CB6-BFE2-ABABE1042A68}" type="slidenum">
              <a:rPr lang="zh-CN" altLang="en-US" smtClean="0"/>
              <a:pPr/>
              <a:t>‹#›</a:t>
            </a:fld>
            <a:endParaRPr lang="zh-CN" altLang="en-US"/>
          </a:p>
        </p:txBody>
      </p:sp>
    </p:spTree>
    <p:extLst>
      <p:ext uri="{BB962C8B-B14F-4D97-AF65-F5344CB8AC3E}">
        <p14:creationId xmlns:p14="http://schemas.microsoft.com/office/powerpoint/2010/main" val="2096100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a:t>
            </a:fld>
            <a:endParaRPr lang="zh-CN" altLang="en-US"/>
          </a:p>
        </p:txBody>
      </p:sp>
    </p:spTree>
    <p:extLst>
      <p:ext uri="{BB962C8B-B14F-4D97-AF65-F5344CB8AC3E}">
        <p14:creationId xmlns:p14="http://schemas.microsoft.com/office/powerpoint/2010/main" val="2114024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10</a:t>
            </a:fld>
            <a:endParaRPr lang="zh-CN" altLang="en-US"/>
          </a:p>
        </p:txBody>
      </p:sp>
    </p:spTree>
    <p:extLst>
      <p:ext uri="{BB962C8B-B14F-4D97-AF65-F5344CB8AC3E}">
        <p14:creationId xmlns:p14="http://schemas.microsoft.com/office/powerpoint/2010/main" val="193918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11</a:t>
            </a:fld>
            <a:endParaRPr lang="zh-CN" altLang="en-US"/>
          </a:p>
        </p:txBody>
      </p:sp>
    </p:spTree>
    <p:extLst>
      <p:ext uri="{BB962C8B-B14F-4D97-AF65-F5344CB8AC3E}">
        <p14:creationId xmlns:p14="http://schemas.microsoft.com/office/powerpoint/2010/main" val="1042071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12</a:t>
            </a:fld>
            <a:endParaRPr lang="zh-CN" altLang="en-US"/>
          </a:p>
        </p:txBody>
      </p:sp>
    </p:spTree>
    <p:extLst>
      <p:ext uri="{BB962C8B-B14F-4D97-AF65-F5344CB8AC3E}">
        <p14:creationId xmlns:p14="http://schemas.microsoft.com/office/powerpoint/2010/main" val="2854127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13</a:t>
            </a:fld>
            <a:endParaRPr lang="zh-CN" altLang="en-US"/>
          </a:p>
        </p:txBody>
      </p:sp>
    </p:spTree>
    <p:extLst>
      <p:ext uri="{BB962C8B-B14F-4D97-AF65-F5344CB8AC3E}">
        <p14:creationId xmlns:p14="http://schemas.microsoft.com/office/powerpoint/2010/main" val="1818315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14</a:t>
            </a:fld>
            <a:endParaRPr lang="zh-CN" altLang="en-US"/>
          </a:p>
        </p:txBody>
      </p:sp>
    </p:spTree>
    <p:extLst>
      <p:ext uri="{BB962C8B-B14F-4D97-AF65-F5344CB8AC3E}">
        <p14:creationId xmlns:p14="http://schemas.microsoft.com/office/powerpoint/2010/main" val="1047760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15</a:t>
            </a:fld>
            <a:endParaRPr lang="zh-CN" altLang="en-US"/>
          </a:p>
        </p:txBody>
      </p:sp>
    </p:spTree>
    <p:extLst>
      <p:ext uri="{BB962C8B-B14F-4D97-AF65-F5344CB8AC3E}">
        <p14:creationId xmlns:p14="http://schemas.microsoft.com/office/powerpoint/2010/main" val="673788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16</a:t>
            </a:fld>
            <a:endParaRPr lang="zh-CN" altLang="en-US"/>
          </a:p>
        </p:txBody>
      </p:sp>
    </p:spTree>
    <p:extLst>
      <p:ext uri="{BB962C8B-B14F-4D97-AF65-F5344CB8AC3E}">
        <p14:creationId xmlns:p14="http://schemas.microsoft.com/office/powerpoint/2010/main" val="1400042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latin typeface="Calibri"/>
                <a:ea typeface="宋体"/>
              </a:rPr>
              <a:pPr/>
              <a:t>17</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911232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18</a:t>
            </a:fld>
            <a:endParaRPr lang="zh-CN" altLang="en-US"/>
          </a:p>
        </p:txBody>
      </p:sp>
    </p:spTree>
    <p:extLst>
      <p:ext uri="{BB962C8B-B14F-4D97-AF65-F5344CB8AC3E}">
        <p14:creationId xmlns:p14="http://schemas.microsoft.com/office/powerpoint/2010/main" val="1387909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a:t>
            </a:fld>
            <a:endParaRPr lang="zh-CN" altLang="en-US"/>
          </a:p>
        </p:txBody>
      </p:sp>
    </p:spTree>
    <p:extLst>
      <p:ext uri="{BB962C8B-B14F-4D97-AF65-F5344CB8AC3E}">
        <p14:creationId xmlns:p14="http://schemas.microsoft.com/office/powerpoint/2010/main" val="100169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a:t>
            </a:fld>
            <a:endParaRPr lang="zh-CN" altLang="en-US"/>
          </a:p>
        </p:txBody>
      </p:sp>
    </p:spTree>
    <p:extLst>
      <p:ext uri="{BB962C8B-B14F-4D97-AF65-F5344CB8AC3E}">
        <p14:creationId xmlns:p14="http://schemas.microsoft.com/office/powerpoint/2010/main" val="4291976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a:t>
            </a:fld>
            <a:endParaRPr lang="zh-CN" altLang="en-US"/>
          </a:p>
        </p:txBody>
      </p:sp>
    </p:spTree>
    <p:extLst>
      <p:ext uri="{BB962C8B-B14F-4D97-AF65-F5344CB8AC3E}">
        <p14:creationId xmlns:p14="http://schemas.microsoft.com/office/powerpoint/2010/main" val="3299628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extLst>
      <p:ext uri="{BB962C8B-B14F-4D97-AF65-F5344CB8AC3E}">
        <p14:creationId xmlns:p14="http://schemas.microsoft.com/office/powerpoint/2010/main" val="342597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a:t>
            </a:fld>
            <a:endParaRPr lang="zh-CN" altLang="en-US"/>
          </a:p>
        </p:txBody>
      </p:sp>
    </p:spTree>
    <p:extLst>
      <p:ext uri="{BB962C8B-B14F-4D97-AF65-F5344CB8AC3E}">
        <p14:creationId xmlns:p14="http://schemas.microsoft.com/office/powerpoint/2010/main" val="1054772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7</a:t>
            </a:fld>
            <a:endParaRPr lang="zh-CN" altLang="en-US"/>
          </a:p>
        </p:txBody>
      </p:sp>
    </p:spTree>
    <p:extLst>
      <p:ext uri="{BB962C8B-B14F-4D97-AF65-F5344CB8AC3E}">
        <p14:creationId xmlns:p14="http://schemas.microsoft.com/office/powerpoint/2010/main" val="3174103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8</a:t>
            </a:fld>
            <a:endParaRPr lang="zh-CN" altLang="en-US"/>
          </a:p>
        </p:txBody>
      </p:sp>
    </p:spTree>
    <p:extLst>
      <p:ext uri="{BB962C8B-B14F-4D97-AF65-F5344CB8AC3E}">
        <p14:creationId xmlns:p14="http://schemas.microsoft.com/office/powerpoint/2010/main" val="2042208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9</a:t>
            </a:fld>
            <a:endParaRPr lang="zh-CN" altLang="en-US"/>
          </a:p>
        </p:txBody>
      </p:sp>
    </p:spTree>
    <p:extLst>
      <p:ext uri="{BB962C8B-B14F-4D97-AF65-F5344CB8AC3E}">
        <p14:creationId xmlns:p14="http://schemas.microsoft.com/office/powerpoint/2010/main" val="906722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3523495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387065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453967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771671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00120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981800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278771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519674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49348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270143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2022/2/26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343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pPr/>
              <a:t>2022/2/26</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pPr defTabSz="802295"/>
            <a:fld id="{530820CF-B880-4189-942D-D702A7CBA730}" type="datetimeFigureOut">
              <a:rPr lang="zh-CN" altLang="en-US" smtClean="0">
                <a:solidFill>
                  <a:prstClr val="black">
                    <a:tint val="75000"/>
                  </a:prstClr>
                </a:solidFill>
              </a:rPr>
              <a:pPr defTabSz="802295"/>
              <a:t>2022/2/26</a:t>
            </a:fld>
            <a:endParaRPr lang="zh-CN" altLang="en-US">
              <a:solidFill>
                <a:prstClr val="black">
                  <a:tint val="75000"/>
                </a:prstClr>
              </a:solidFill>
            </a:endParaRPr>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pPr defTabSz="802295"/>
            <a:endParaRPr lang="zh-CN" altLang="en-US">
              <a:solidFill>
                <a:prstClr val="black">
                  <a:tint val="75000"/>
                </a:prstClr>
              </a:solidFill>
            </a:endParaRPr>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pPr defTabSz="802295"/>
            <a:fld id="{0C913308-F349-4B6D-A68A-DD1791B4A57B}" type="slidenum">
              <a:rPr lang="zh-CN" altLang="en-US" smtClean="0">
                <a:solidFill>
                  <a:prstClr val="black">
                    <a:tint val="75000"/>
                  </a:prstClr>
                </a:solidFill>
              </a:rPr>
              <a:pPr defTabSz="802295"/>
              <a:t>‹#›</a:t>
            </a:fld>
            <a:endParaRPr lang="zh-CN" altLang="en-US">
              <a:solidFill>
                <a:prstClr val="black">
                  <a:tint val="75000"/>
                </a:prstClr>
              </a:solidFill>
            </a:endParaRPr>
          </a:p>
        </p:txBody>
      </p:sp>
    </p:spTree>
    <p:extLst>
      <p:ext uri="{BB962C8B-B14F-4D97-AF65-F5344CB8AC3E}">
        <p14:creationId xmlns:p14="http://schemas.microsoft.com/office/powerpoint/2010/main" val="3685331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80082" y="1763727"/>
            <a:ext cx="5636309" cy="991380"/>
          </a:xfrm>
          <a:prstGeom prst="rect">
            <a:avLst/>
          </a:prstGeom>
          <a:noFill/>
        </p:spPr>
        <p:txBody>
          <a:bodyPr wrap="square" lIns="67391" tIns="33696" rIns="67391" bIns="33696" rtlCol="0">
            <a:spAutoFit/>
          </a:bodyPr>
          <a:lstStyle/>
          <a:p>
            <a:r>
              <a:rPr lang="zh-CN" altLang="en-US" sz="3200" dirty="0">
                <a:solidFill>
                  <a:schemeClr val="bg1"/>
                </a:solidFill>
                <a:latin typeface="黑体" panose="02010609060101010101" pitchFamily="2" charset="-122"/>
                <a:ea typeface="黑体" panose="02010609060101010101" pitchFamily="2" charset="-122"/>
                <a:cs typeface="+mn-ea"/>
                <a:sym typeface="+mn-lt"/>
              </a:rPr>
              <a:t>第二章 政府预</a:t>
            </a:r>
            <a:r>
              <a:rPr lang="zh-CN" altLang="en-US" sz="3200" dirty="0" smtClean="0">
                <a:solidFill>
                  <a:schemeClr val="bg1"/>
                </a:solidFill>
                <a:latin typeface="黑体" panose="02010609060101010101" pitchFamily="2" charset="-122"/>
                <a:ea typeface="黑体" panose="02010609060101010101" pitchFamily="2" charset="-122"/>
                <a:cs typeface="+mn-ea"/>
                <a:sym typeface="+mn-lt"/>
              </a:rPr>
              <a:t>算的起</a:t>
            </a:r>
            <a:r>
              <a:rPr lang="zh-CN" altLang="en-US" sz="3200" dirty="0">
                <a:solidFill>
                  <a:schemeClr val="bg1"/>
                </a:solidFill>
                <a:latin typeface="黑体" panose="02010609060101010101" pitchFamily="2" charset="-122"/>
                <a:ea typeface="黑体" panose="02010609060101010101" pitchFamily="2" charset="-122"/>
                <a:cs typeface="+mn-ea"/>
                <a:sym typeface="+mn-lt"/>
              </a:rPr>
              <a:t>源与发展</a:t>
            </a:r>
            <a:endParaRPr lang="en-US" altLang="zh-CN" dirty="0"/>
          </a:p>
          <a:p>
            <a:endParaRPr lang="zh-CN" altLang="en-US" sz="2800" dirty="0">
              <a:solidFill>
                <a:schemeClr val="bg1"/>
              </a:solidFill>
              <a:latin typeface="黑体" panose="02010609060101010101" pitchFamily="2" charset="-122"/>
              <a:ea typeface="黑体" panose="02010609060101010101" pitchFamily="2" charset="-122"/>
              <a:cs typeface="+mn-ea"/>
              <a:sym typeface="+mn-lt"/>
            </a:endParaRPr>
          </a:p>
        </p:txBody>
      </p:sp>
      <p:sp>
        <p:nvSpPr>
          <p:cNvPr id="22" name="流程图: 终止 21"/>
          <p:cNvSpPr/>
          <p:nvPr/>
        </p:nvSpPr>
        <p:spPr>
          <a:xfrm>
            <a:off x="2176740" y="2754519"/>
            <a:ext cx="1656184" cy="36964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1980282" y="2783205"/>
            <a:ext cx="1694815" cy="313055"/>
          </a:xfrm>
          <a:prstGeom prst="rect">
            <a:avLst/>
          </a:prstGeom>
          <a:noFill/>
        </p:spPr>
        <p:txBody>
          <a:bodyPr wrap="square" lIns="67391" tIns="33696" rIns="67391" bIns="33696" rtlCol="0">
            <a:spAutoFit/>
          </a:bodyPr>
          <a:lstStyle/>
          <a:p>
            <a:pPr algn="r"/>
            <a:r>
              <a:rPr lang="zh-CN" altLang="en-US" dirty="0" smtClean="0">
                <a:solidFill>
                  <a:srgbClr val="305480"/>
                </a:solidFill>
                <a:latin typeface="黑体" panose="02010609060101010101" pitchFamily="2" charset="-122"/>
                <a:ea typeface="黑体" panose="02010609060101010101" pitchFamily="2" charset="-122"/>
                <a:cs typeface="+mn-ea"/>
                <a:sym typeface="+mn-lt"/>
              </a:rPr>
              <a:t>中央财经大学</a:t>
            </a:r>
            <a:endParaRPr lang="zh-CN" altLang="en-US" dirty="0">
              <a:solidFill>
                <a:srgbClr val="305480"/>
              </a:solidFill>
              <a:latin typeface="黑体" panose="02010609060101010101" pitchFamily="2" charset="-122"/>
              <a:ea typeface="黑体" panose="02010609060101010101" pitchFamily="2" charset="-122"/>
              <a:cs typeface="+mn-ea"/>
              <a:sym typeface="+mn-lt"/>
            </a:endParaRPr>
          </a:p>
        </p:txBody>
      </p:sp>
      <p:pic>
        <p:nvPicPr>
          <p:cNvPr id="2" name="57dd85ce4126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2988270" y="-360164"/>
            <a:ext cx="487362" cy="487363"/>
          </a:xfrm>
          <a:prstGeom prst="rect">
            <a:avLst/>
          </a:prstGeom>
        </p:spPr>
      </p:pic>
      <p:pic>
        <p:nvPicPr>
          <p:cNvPr id="7" name="Picture 36"/>
          <p:cNvPicPr>
            <a:picLocks noChangeAspect="1"/>
          </p:cNvPicPr>
          <p:nvPr/>
        </p:nvPicPr>
        <p:blipFill>
          <a:blip r:embed="rId7" cstate="print"/>
          <a:stretch>
            <a:fillRect/>
          </a:stretch>
        </p:blipFill>
        <p:spPr>
          <a:xfrm>
            <a:off x="-71755" y="-48895"/>
            <a:ext cx="835660" cy="859155"/>
          </a:xfrm>
          <a:prstGeom prst="rect">
            <a:avLst/>
          </a:prstGeom>
          <a:noFill/>
          <a:ln w="9525">
            <a:noFill/>
          </a:ln>
        </p:spPr>
      </p:pic>
      <p:pic>
        <p:nvPicPr>
          <p:cNvPr id="8" name="Picture 37"/>
          <p:cNvPicPr>
            <a:picLocks noChangeAspect="1"/>
          </p:cNvPicPr>
          <p:nvPr/>
        </p:nvPicPr>
        <p:blipFill>
          <a:blip r:embed="rId8"/>
          <a:stretch>
            <a:fillRect/>
          </a:stretch>
        </p:blipFill>
        <p:spPr>
          <a:xfrm>
            <a:off x="655320" y="-183515"/>
            <a:ext cx="2722562" cy="1204913"/>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300" advTm="5731">
        <p14:pan dir="u"/>
      </p:transition>
    </mc:Choice>
    <mc:Fallback xmlns="">
      <p:transition spd="slow" advTm="5731">
        <p:fade/>
      </p:transition>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2"/>
          <p:cNvSpPr/>
          <p:nvPr/>
        </p:nvSpPr>
        <p:spPr bwMode="auto">
          <a:xfrm>
            <a:off x="3216027" y="1610101"/>
            <a:ext cx="1198978" cy="1193574"/>
          </a:xfrm>
          <a:custGeom>
            <a:avLst/>
            <a:gdLst>
              <a:gd name="T0" fmla="*/ 0 w 1624031"/>
              <a:gd name="T1" fmla="*/ 1623959 h 1624031"/>
              <a:gd name="T2" fmla="*/ 1623959 w 1624031"/>
              <a:gd name="T3" fmla="*/ 0 h 1624031"/>
              <a:gd name="T4" fmla="*/ 1623959 w 1624031"/>
              <a:gd name="T5" fmla="*/ 1623959 h 1624031"/>
              <a:gd name="T6" fmla="*/ 0 w 1624031"/>
              <a:gd name="T7" fmla="*/ 1623959 h 16240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031" h="1624031">
                <a:moveTo>
                  <a:pt x="0" y="1624031"/>
                </a:moveTo>
                <a:cubicBezTo>
                  <a:pt x="0" y="727103"/>
                  <a:pt x="727103" y="0"/>
                  <a:pt x="1624031" y="0"/>
                </a:cubicBezTo>
                <a:lnTo>
                  <a:pt x="1624031" y="1624031"/>
                </a:lnTo>
                <a:lnTo>
                  <a:pt x="0" y="1624031"/>
                </a:lnTo>
                <a:close/>
              </a:path>
            </a:pathLst>
          </a:custGeom>
          <a:solidFill>
            <a:srgbClr val="305480"/>
          </a:solidFill>
          <a:ln>
            <a:noFill/>
          </a:ln>
        </p:spPr>
        <p:txBody>
          <a:bodyPr lIns="402983" tIns="402983" rIns="52415" bIns="52415" anchor="ctr"/>
          <a:lstStyle/>
          <a:p>
            <a:endParaRPr lang="zh-CN" altLang="en-US" dirty="0"/>
          </a:p>
        </p:txBody>
      </p:sp>
      <p:sp>
        <p:nvSpPr>
          <p:cNvPr id="3" name="任意多边形 13"/>
          <p:cNvSpPr/>
          <p:nvPr/>
        </p:nvSpPr>
        <p:spPr bwMode="auto">
          <a:xfrm>
            <a:off x="4470090" y="1610101"/>
            <a:ext cx="1198978" cy="1193574"/>
          </a:xfrm>
          <a:custGeom>
            <a:avLst/>
            <a:gdLst>
              <a:gd name="T0" fmla="*/ 0 w 1624031"/>
              <a:gd name="T1" fmla="*/ 0 h 1624031"/>
              <a:gd name="T2" fmla="*/ 1623959 w 1624031"/>
              <a:gd name="T3" fmla="*/ 1623959 h 1624031"/>
              <a:gd name="T4" fmla="*/ 0 w 1624031"/>
              <a:gd name="T5" fmla="*/ 1623959 h 1624031"/>
              <a:gd name="T6" fmla="*/ 0 w 1624031"/>
              <a:gd name="T7" fmla="*/ 0 h 16240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031" h="1624031">
                <a:moveTo>
                  <a:pt x="0" y="0"/>
                </a:moveTo>
                <a:cubicBezTo>
                  <a:pt x="896928" y="0"/>
                  <a:pt x="1624031" y="727103"/>
                  <a:pt x="1624031" y="1624031"/>
                </a:cubicBezTo>
                <a:lnTo>
                  <a:pt x="0" y="1624031"/>
                </a:lnTo>
                <a:lnTo>
                  <a:pt x="0" y="0"/>
                </a:lnTo>
                <a:close/>
              </a:path>
            </a:pathLst>
          </a:custGeom>
          <a:solidFill>
            <a:schemeClr val="accent1"/>
          </a:solidFill>
          <a:ln>
            <a:noFill/>
          </a:ln>
        </p:spPr>
        <p:txBody>
          <a:bodyPr lIns="52415" tIns="402983" rIns="402983" bIns="52415" anchor="ctr"/>
          <a:lstStyle/>
          <a:p>
            <a:endParaRPr lang="zh-CN" altLang="en-US" dirty="0"/>
          </a:p>
        </p:txBody>
      </p:sp>
      <p:sp>
        <p:nvSpPr>
          <p:cNvPr id="4" name="任意多边形 14"/>
          <p:cNvSpPr/>
          <p:nvPr/>
        </p:nvSpPr>
        <p:spPr bwMode="auto">
          <a:xfrm>
            <a:off x="4470090" y="2859678"/>
            <a:ext cx="1198978" cy="1193574"/>
          </a:xfrm>
          <a:custGeom>
            <a:avLst/>
            <a:gdLst>
              <a:gd name="T0" fmla="*/ 1623959 w 1624031"/>
              <a:gd name="T1" fmla="*/ 0 h 1624031"/>
              <a:gd name="T2" fmla="*/ 0 w 1624031"/>
              <a:gd name="T3" fmla="*/ 1623955 h 1624031"/>
              <a:gd name="T4" fmla="*/ 0 w 1624031"/>
              <a:gd name="T5" fmla="*/ 0 h 1624031"/>
              <a:gd name="T6" fmla="*/ 1623959 w 1624031"/>
              <a:gd name="T7" fmla="*/ 0 h 16240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031" h="1624031">
                <a:moveTo>
                  <a:pt x="1624031" y="0"/>
                </a:moveTo>
                <a:cubicBezTo>
                  <a:pt x="1624031" y="896928"/>
                  <a:pt x="896928" y="1624031"/>
                  <a:pt x="0" y="1624031"/>
                </a:cubicBezTo>
                <a:lnTo>
                  <a:pt x="0" y="0"/>
                </a:lnTo>
                <a:lnTo>
                  <a:pt x="1624031" y="0"/>
                </a:lnTo>
                <a:close/>
              </a:path>
            </a:pathLst>
          </a:custGeom>
          <a:solidFill>
            <a:srgbClr val="305480"/>
          </a:solidFill>
          <a:ln>
            <a:noFill/>
          </a:ln>
        </p:spPr>
        <p:txBody>
          <a:bodyPr lIns="52415" tIns="52416" rIns="402983" bIns="402983" anchor="ctr"/>
          <a:lstStyle/>
          <a:p>
            <a:endParaRPr lang="zh-CN" altLang="en-US"/>
          </a:p>
        </p:txBody>
      </p:sp>
      <p:sp>
        <p:nvSpPr>
          <p:cNvPr id="5" name="任意多边形 15"/>
          <p:cNvSpPr/>
          <p:nvPr/>
        </p:nvSpPr>
        <p:spPr bwMode="auto">
          <a:xfrm>
            <a:off x="3216027" y="2859678"/>
            <a:ext cx="1198978" cy="1193574"/>
          </a:xfrm>
          <a:custGeom>
            <a:avLst/>
            <a:gdLst>
              <a:gd name="T0" fmla="*/ 1623959 w 1624031"/>
              <a:gd name="T1" fmla="*/ 1623955 h 1624031"/>
              <a:gd name="T2" fmla="*/ 0 w 1624031"/>
              <a:gd name="T3" fmla="*/ 0 h 1624031"/>
              <a:gd name="T4" fmla="*/ 1623959 w 1624031"/>
              <a:gd name="T5" fmla="*/ 0 h 1624031"/>
              <a:gd name="T6" fmla="*/ 1623959 w 1624031"/>
              <a:gd name="T7" fmla="*/ 1623955 h 16240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24031" h="1624031">
                <a:moveTo>
                  <a:pt x="1624031" y="1624031"/>
                </a:moveTo>
                <a:cubicBezTo>
                  <a:pt x="727103" y="1624031"/>
                  <a:pt x="0" y="896928"/>
                  <a:pt x="0" y="0"/>
                </a:cubicBezTo>
                <a:lnTo>
                  <a:pt x="1624031" y="0"/>
                </a:lnTo>
                <a:lnTo>
                  <a:pt x="1624031" y="1624031"/>
                </a:lnTo>
                <a:close/>
              </a:path>
            </a:pathLst>
          </a:custGeom>
          <a:solidFill>
            <a:schemeClr val="accent1"/>
          </a:solidFill>
          <a:ln>
            <a:noFill/>
          </a:ln>
        </p:spPr>
        <p:txBody>
          <a:bodyPr lIns="402983" tIns="52415" rIns="52415" bIns="402983" anchor="ctr"/>
          <a:lstStyle/>
          <a:p>
            <a:endParaRPr lang="zh-CN" altLang="en-US"/>
          </a:p>
        </p:txBody>
      </p:sp>
      <p:sp>
        <p:nvSpPr>
          <p:cNvPr id="6" name="环形箭头 16"/>
          <p:cNvSpPr/>
          <p:nvPr/>
        </p:nvSpPr>
        <p:spPr bwMode="auto">
          <a:xfrm>
            <a:off x="4235686" y="2583161"/>
            <a:ext cx="413724" cy="358189"/>
          </a:xfrm>
          <a:custGeom>
            <a:avLst/>
            <a:gdLst>
              <a:gd name="T0" fmla="*/ 30460 w 560388"/>
              <a:gd name="T1" fmla="*/ 243682 h 487363"/>
              <a:gd name="T2" fmla="*/ 249501 w 560388"/>
              <a:gd name="T3" fmla="*/ 32077 h 487363"/>
              <a:gd name="T4" fmla="*/ 516122 w 560388"/>
              <a:gd name="T5" fmla="*/ 173769 h 487363"/>
              <a:gd name="T6" fmla="*/ 543710 w 560388"/>
              <a:gd name="T7" fmla="*/ 173769 h 487363"/>
              <a:gd name="T8" fmla="*/ 499468 w 560388"/>
              <a:gd name="T9" fmla="*/ 243681 h 487363"/>
              <a:gd name="T10" fmla="*/ 421870 w 560388"/>
              <a:gd name="T11" fmla="*/ 173769 h 487363"/>
              <a:gd name="T12" fmla="*/ 447939 w 560388"/>
              <a:gd name="T13" fmla="*/ 173769 h 487363"/>
              <a:gd name="T14" fmla="*/ 250116 w 560388"/>
              <a:gd name="T15" fmla="*/ 93325 h 487363"/>
              <a:gd name="T16" fmla="*/ 91382 w 560388"/>
              <a:gd name="T17" fmla="*/ 243681 h 487363"/>
              <a:gd name="T18" fmla="*/ 30460 w 560388"/>
              <a:gd name="T19" fmla="*/ 243682 h 4873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0388" h="487363">
                <a:moveTo>
                  <a:pt x="30460" y="243682"/>
                </a:moveTo>
                <a:cubicBezTo>
                  <a:pt x="30460" y="136057"/>
                  <a:pt x="124402" y="45305"/>
                  <a:pt x="249501" y="32077"/>
                </a:cubicBezTo>
                <a:cubicBezTo>
                  <a:pt x="366390" y="19718"/>
                  <a:pt x="477503" y="78768"/>
                  <a:pt x="516122" y="173769"/>
                </a:cubicBezTo>
                <a:lnTo>
                  <a:pt x="543710" y="173769"/>
                </a:lnTo>
                <a:lnTo>
                  <a:pt x="499468" y="243681"/>
                </a:lnTo>
                <a:lnTo>
                  <a:pt x="421870" y="173769"/>
                </a:lnTo>
                <a:lnTo>
                  <a:pt x="447939" y="173769"/>
                </a:lnTo>
                <a:cubicBezTo>
                  <a:pt x="410479" y="115289"/>
                  <a:pt x="330680" y="82839"/>
                  <a:pt x="250116" y="93325"/>
                </a:cubicBezTo>
                <a:cubicBezTo>
                  <a:pt x="158631" y="105233"/>
                  <a:pt x="91382" y="168933"/>
                  <a:pt x="91382" y="243681"/>
                </a:cubicBezTo>
                <a:lnTo>
                  <a:pt x="30460" y="243682"/>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lstStyle/>
          <a:p>
            <a:endParaRPr lang="zh-CN" altLang="en-US"/>
          </a:p>
        </p:txBody>
      </p:sp>
      <p:sp>
        <p:nvSpPr>
          <p:cNvPr id="7" name="环形箭头 17"/>
          <p:cNvSpPr/>
          <p:nvPr/>
        </p:nvSpPr>
        <p:spPr bwMode="auto">
          <a:xfrm rot="10800000">
            <a:off x="4235686" y="2720835"/>
            <a:ext cx="413724" cy="359356"/>
          </a:xfrm>
          <a:custGeom>
            <a:avLst/>
            <a:gdLst>
              <a:gd name="T0" fmla="*/ 30559 w 560388"/>
              <a:gd name="T1" fmla="*/ 244475 h 488950"/>
              <a:gd name="T2" fmla="*/ 249413 w 560388"/>
              <a:gd name="T3" fmla="*/ 32191 h 488950"/>
              <a:gd name="T4" fmla="*/ 516129 w 560388"/>
              <a:gd name="T5" fmla="*/ 174583 h 488950"/>
              <a:gd name="T6" fmla="*/ 543848 w 560388"/>
              <a:gd name="T7" fmla="*/ 174584 h 488950"/>
              <a:gd name="T8" fmla="*/ 499269 w 560388"/>
              <a:gd name="T9" fmla="*/ 244475 h 488950"/>
              <a:gd name="T10" fmla="*/ 421611 w 560388"/>
              <a:gd name="T11" fmla="*/ 174584 h 488950"/>
              <a:gd name="T12" fmla="*/ 447832 w 560388"/>
              <a:gd name="T13" fmla="*/ 174584 h 488950"/>
              <a:gd name="T14" fmla="*/ 250011 w 560388"/>
              <a:gd name="T15" fmla="*/ 93649 h 488950"/>
              <a:gd name="T16" fmla="*/ 91677 w 560388"/>
              <a:gd name="T17" fmla="*/ 244475 h 488950"/>
              <a:gd name="T18" fmla="*/ 30559 w 560388"/>
              <a:gd name="T19" fmla="*/ 244475 h 4889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0388" h="488950">
                <a:moveTo>
                  <a:pt x="30559" y="244475"/>
                </a:moveTo>
                <a:cubicBezTo>
                  <a:pt x="30559" y="136532"/>
                  <a:pt x="124407" y="45501"/>
                  <a:pt x="249413" y="32191"/>
                </a:cubicBezTo>
                <a:cubicBezTo>
                  <a:pt x="366402" y="19735"/>
                  <a:pt x="477613" y="79107"/>
                  <a:pt x="516129" y="174583"/>
                </a:cubicBezTo>
                <a:lnTo>
                  <a:pt x="543848" y="174584"/>
                </a:lnTo>
                <a:lnTo>
                  <a:pt x="499269" y="244475"/>
                </a:lnTo>
                <a:lnTo>
                  <a:pt x="421611" y="174584"/>
                </a:lnTo>
                <a:lnTo>
                  <a:pt x="447832" y="174584"/>
                </a:lnTo>
                <a:cubicBezTo>
                  <a:pt x="410479" y="115726"/>
                  <a:pt x="330619" y="83053"/>
                  <a:pt x="250011" y="93649"/>
                </a:cubicBezTo>
                <a:cubicBezTo>
                  <a:pt x="158739" y="105648"/>
                  <a:pt x="91677" y="169530"/>
                  <a:pt x="91677" y="244475"/>
                </a:cubicBezTo>
                <a:lnTo>
                  <a:pt x="30559" y="244475"/>
                </a:lnTo>
                <a:close/>
              </a:path>
            </a:pathLst>
          </a:cu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lstStyle/>
          <a:p>
            <a:endParaRPr lang="zh-CN" altLang="en-US"/>
          </a:p>
        </p:txBody>
      </p:sp>
      <p:sp>
        <p:nvSpPr>
          <p:cNvPr id="8" name="Freeform 206"/>
          <p:cNvSpPr/>
          <p:nvPr/>
        </p:nvSpPr>
        <p:spPr bwMode="auto">
          <a:xfrm rot="-3600000">
            <a:off x="3180846" y="1977935"/>
            <a:ext cx="249682" cy="120718"/>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 h="154">
                <a:moveTo>
                  <a:pt x="0" y="154"/>
                </a:moveTo>
                <a:lnTo>
                  <a:pt x="167" y="0"/>
                </a:lnTo>
                <a:lnTo>
                  <a:pt x="323" y="154"/>
                </a:lnTo>
                <a:lnTo>
                  <a:pt x="0" y="154"/>
                </a:lnTo>
                <a:close/>
              </a:path>
            </a:pathLst>
          </a:custGeom>
          <a:solidFill>
            <a:srgbClr val="305480"/>
          </a:solidFill>
          <a:ln>
            <a:noFill/>
          </a:ln>
        </p:spPr>
        <p:txBody>
          <a:bodyPr lIns="89680" tIns="44840" rIns="89680" bIns="44840"/>
          <a:lstStyle/>
          <a:p>
            <a:endParaRPr lang="zh-CN" altLang="en-US"/>
          </a:p>
        </p:txBody>
      </p:sp>
      <p:sp>
        <p:nvSpPr>
          <p:cNvPr id="9" name="Freeform 206_14"/>
          <p:cNvSpPr/>
          <p:nvPr/>
        </p:nvSpPr>
        <p:spPr bwMode="auto">
          <a:xfrm rot="3600000" flipH="1">
            <a:off x="5427025" y="1978521"/>
            <a:ext cx="249682" cy="119546"/>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 h="154">
                <a:moveTo>
                  <a:pt x="0" y="154"/>
                </a:moveTo>
                <a:lnTo>
                  <a:pt x="167" y="0"/>
                </a:lnTo>
                <a:lnTo>
                  <a:pt x="323" y="154"/>
                </a:lnTo>
                <a:lnTo>
                  <a:pt x="0" y="154"/>
                </a:lnTo>
                <a:close/>
              </a:path>
            </a:pathLst>
          </a:custGeom>
          <a:solidFill>
            <a:schemeClr val="accent1"/>
          </a:solidFill>
          <a:ln>
            <a:noFill/>
          </a:ln>
        </p:spPr>
        <p:txBody>
          <a:bodyPr lIns="89680" tIns="44840" rIns="89680" bIns="44840"/>
          <a:lstStyle/>
          <a:p>
            <a:endParaRPr lang="zh-CN" altLang="en-US"/>
          </a:p>
        </p:txBody>
      </p:sp>
      <p:sp>
        <p:nvSpPr>
          <p:cNvPr id="10" name="Freeform 206_15"/>
          <p:cNvSpPr/>
          <p:nvPr/>
        </p:nvSpPr>
        <p:spPr bwMode="auto">
          <a:xfrm rot="-8100000">
            <a:off x="3336432" y="3619243"/>
            <a:ext cx="120174" cy="250813"/>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 h="154">
                <a:moveTo>
                  <a:pt x="0" y="154"/>
                </a:moveTo>
                <a:lnTo>
                  <a:pt x="167" y="0"/>
                </a:lnTo>
                <a:lnTo>
                  <a:pt x="323" y="154"/>
                </a:lnTo>
                <a:lnTo>
                  <a:pt x="0" y="154"/>
                </a:lnTo>
                <a:close/>
              </a:path>
            </a:pathLst>
          </a:custGeom>
          <a:solidFill>
            <a:schemeClr val="accent1"/>
          </a:solidFill>
          <a:ln>
            <a:noFill/>
          </a:ln>
        </p:spPr>
        <p:txBody>
          <a:bodyPr lIns="89680" tIns="44840" rIns="89680" bIns="44840"/>
          <a:lstStyle/>
          <a:p>
            <a:endParaRPr lang="zh-CN" altLang="en-US"/>
          </a:p>
        </p:txBody>
      </p:sp>
      <p:sp>
        <p:nvSpPr>
          <p:cNvPr id="11" name="Freeform 206_16"/>
          <p:cNvSpPr/>
          <p:nvPr/>
        </p:nvSpPr>
        <p:spPr bwMode="auto">
          <a:xfrm rot="8100000" flipH="1">
            <a:off x="5508501" y="3545721"/>
            <a:ext cx="119546" cy="249682"/>
          </a:xfrm>
          <a:custGeom>
            <a:avLst/>
            <a:gdLst>
              <a:gd name="T0" fmla="*/ 0 w 323"/>
              <a:gd name="T1" fmla="*/ 2147483647 h 154"/>
              <a:gd name="T2" fmla="*/ 2147483647 w 323"/>
              <a:gd name="T3" fmla="*/ 0 h 154"/>
              <a:gd name="T4" fmla="*/ 2147483647 w 323"/>
              <a:gd name="T5" fmla="*/ 2147483647 h 154"/>
              <a:gd name="T6" fmla="*/ 0 w 323"/>
              <a:gd name="T7" fmla="*/ 2147483647 h 1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3" h="154">
                <a:moveTo>
                  <a:pt x="0" y="154"/>
                </a:moveTo>
                <a:lnTo>
                  <a:pt x="167" y="0"/>
                </a:lnTo>
                <a:lnTo>
                  <a:pt x="323" y="154"/>
                </a:lnTo>
                <a:lnTo>
                  <a:pt x="0" y="154"/>
                </a:lnTo>
                <a:close/>
              </a:path>
            </a:pathLst>
          </a:custGeom>
          <a:solidFill>
            <a:srgbClr val="305480"/>
          </a:solidFill>
          <a:ln>
            <a:noFill/>
          </a:ln>
        </p:spPr>
        <p:txBody>
          <a:bodyPr lIns="89680" tIns="44840" rIns="89680" bIns="44840"/>
          <a:lstStyle/>
          <a:p>
            <a:endParaRPr lang="zh-CN" altLang="en-US"/>
          </a:p>
        </p:txBody>
      </p:sp>
      <p:sp>
        <p:nvSpPr>
          <p:cNvPr id="12" name="AutoShape 81"/>
          <p:cNvSpPr/>
          <p:nvPr/>
        </p:nvSpPr>
        <p:spPr bwMode="auto">
          <a:xfrm>
            <a:off x="4836933" y="2080296"/>
            <a:ext cx="360983" cy="358189"/>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2147483647 w 21600"/>
              <a:gd name="T21" fmla="*/ 2147483647 h 21600"/>
              <a:gd name="T22" fmla="*/ 1560990013 w 21600"/>
              <a:gd name="T23" fmla="*/ 2147483647 h 21600"/>
              <a:gd name="T24" fmla="*/ 1410264995 w 21600"/>
              <a:gd name="T25" fmla="*/ 2147483647 h 21600"/>
              <a:gd name="T26" fmla="*/ 1586582678 w 21600"/>
              <a:gd name="T27" fmla="*/ 2147483647 h 21600"/>
              <a:gd name="T28" fmla="*/ 2147483647 w 21600"/>
              <a:gd name="T29" fmla="*/ 352642256 h 21600"/>
              <a:gd name="T30" fmla="*/ 2147483647 w 21600"/>
              <a:gd name="T31" fmla="*/ 2115852542 h 21600"/>
              <a:gd name="T32" fmla="*/ 2147483647 w 21600"/>
              <a:gd name="T33" fmla="*/ 2147483647 h 21600"/>
              <a:gd name="T34" fmla="*/ 1233959069 w 21600"/>
              <a:gd name="T35" fmla="*/ 2147483647 h 21600"/>
              <a:gd name="T36" fmla="*/ 528687797 w 21600"/>
              <a:gd name="T37" fmla="*/ 2147483647 h 21600"/>
              <a:gd name="T38" fmla="*/ 352369617 w 21600"/>
              <a:gd name="T39" fmla="*/ 2147483647 h 21600"/>
              <a:gd name="T40" fmla="*/ 1057640866 w 21600"/>
              <a:gd name="T41" fmla="*/ 2115852542 h 21600"/>
              <a:gd name="T42" fmla="*/ 1233959069 w 21600"/>
              <a:gd name="T43" fmla="*/ 2147483647 h 21600"/>
              <a:gd name="T44" fmla="*/ 2147483647 w 21600"/>
              <a:gd name="T45" fmla="*/ 1769218689 h 21600"/>
              <a:gd name="T46" fmla="*/ 2147483647 w 21600"/>
              <a:gd name="T47" fmla="*/ 0 h 21600"/>
              <a:gd name="T48" fmla="*/ 1586582678 w 21600"/>
              <a:gd name="T49" fmla="*/ 1803951531 h 21600"/>
              <a:gd name="T50" fmla="*/ 1410264995 w 21600"/>
              <a:gd name="T51" fmla="*/ 1904001516 h 21600"/>
              <a:gd name="T52" fmla="*/ 528687797 w 21600"/>
              <a:gd name="T53" fmla="*/ 1763210286 h 21600"/>
              <a:gd name="T54" fmla="*/ 0 w 21600"/>
              <a:gd name="T55" fmla="*/ 2147483647 h 21600"/>
              <a:gd name="T56" fmla="*/ 1057640866 w 21600"/>
              <a:gd name="T57" fmla="*/ 2147483647 h 21600"/>
              <a:gd name="T58" fmla="*/ 1536437417 w 21600"/>
              <a:gd name="T59" fmla="*/ 2147483647 h 21600"/>
              <a:gd name="T60" fmla="*/ 1586582678 w 21600"/>
              <a:gd name="T61" fmla="*/ 2147483647 h 21600"/>
              <a:gd name="T62" fmla="*/ 2147483647 w 21600"/>
              <a:gd name="T63" fmla="*/ 2147483647 h 21600"/>
              <a:gd name="T64" fmla="*/ 2147483647 w 21600"/>
              <a:gd name="T65" fmla="*/ 2147483647 h 21600"/>
              <a:gd name="T66" fmla="*/ 2147483647 w 21600"/>
              <a:gd name="T67" fmla="*/ 2147483647 h 21600"/>
              <a:gd name="T68" fmla="*/ 2147483647 w 21600"/>
              <a:gd name="T69" fmla="*/ 2147483647 h 21600"/>
              <a:gd name="T70" fmla="*/ 2147483647 w 21600"/>
              <a:gd name="T71" fmla="*/ 2147483647 h 21600"/>
              <a:gd name="T72" fmla="*/ 2147483647 w 21600"/>
              <a:gd name="T73" fmla="*/ 2147483647 h 21600"/>
              <a:gd name="T74" fmla="*/ 2147483647 w 21600"/>
              <a:gd name="T75" fmla="*/ 1846529647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0235" y="9811"/>
                </a:moveTo>
                <a:cubicBezTo>
                  <a:pt x="20220" y="10144"/>
                  <a:pt x="20081" y="10800"/>
                  <a:pt x="18899" y="10800"/>
                </a:cubicBezTo>
                <a:lnTo>
                  <a:pt x="17549" y="10800"/>
                </a:lnTo>
                <a:cubicBezTo>
                  <a:pt x="17363" y="10800"/>
                  <a:pt x="17212" y="10950"/>
                  <a:pt x="17212" y="11137"/>
                </a:cubicBezTo>
                <a:cubicBezTo>
                  <a:pt x="17212" y="11324"/>
                  <a:pt x="17363" y="11475"/>
                  <a:pt x="17549" y="11475"/>
                </a:cubicBezTo>
                <a:lnTo>
                  <a:pt x="18858" y="11475"/>
                </a:lnTo>
                <a:cubicBezTo>
                  <a:pt x="19870" y="11475"/>
                  <a:pt x="20003" y="12314"/>
                  <a:pt x="19938" y="12719"/>
                </a:cubicBezTo>
                <a:cubicBezTo>
                  <a:pt x="19855" y="13223"/>
                  <a:pt x="19618" y="14175"/>
                  <a:pt x="18478" y="14175"/>
                </a:cubicBezTo>
                <a:lnTo>
                  <a:pt x="16874" y="14175"/>
                </a:lnTo>
                <a:cubicBezTo>
                  <a:pt x="16688" y="14175"/>
                  <a:pt x="16537" y="14325"/>
                  <a:pt x="16537" y="14512"/>
                </a:cubicBezTo>
                <a:cubicBezTo>
                  <a:pt x="16537" y="14699"/>
                  <a:pt x="16688" y="14850"/>
                  <a:pt x="16874" y="14850"/>
                </a:cubicBezTo>
                <a:lnTo>
                  <a:pt x="18203" y="14850"/>
                </a:lnTo>
                <a:cubicBezTo>
                  <a:pt x="19343" y="14850"/>
                  <a:pt x="19243" y="15718"/>
                  <a:pt x="19079" y="16237"/>
                </a:cubicBezTo>
                <a:cubicBezTo>
                  <a:pt x="18864" y="16918"/>
                  <a:pt x="18732" y="17549"/>
                  <a:pt x="17297" y="17549"/>
                </a:cubicBezTo>
                <a:lnTo>
                  <a:pt x="16196" y="17549"/>
                </a:lnTo>
                <a:cubicBezTo>
                  <a:pt x="16009" y="17549"/>
                  <a:pt x="15859" y="17700"/>
                  <a:pt x="15859" y="17887"/>
                </a:cubicBezTo>
                <a:cubicBezTo>
                  <a:pt x="15859" y="18073"/>
                  <a:pt x="16009" y="18225"/>
                  <a:pt x="16196" y="18225"/>
                </a:cubicBezTo>
                <a:lnTo>
                  <a:pt x="17255" y="18225"/>
                </a:lnTo>
                <a:cubicBezTo>
                  <a:pt x="17993" y="18225"/>
                  <a:pt x="18027" y="18923"/>
                  <a:pt x="17950" y="19174"/>
                </a:cubicBezTo>
                <a:cubicBezTo>
                  <a:pt x="17866" y="19448"/>
                  <a:pt x="17767" y="19651"/>
                  <a:pt x="17762" y="19660"/>
                </a:cubicBezTo>
                <a:cubicBezTo>
                  <a:pt x="17558" y="20028"/>
                  <a:pt x="17229" y="20249"/>
                  <a:pt x="16534" y="20249"/>
                </a:cubicBezTo>
                <a:lnTo>
                  <a:pt x="12844" y="20249"/>
                </a:lnTo>
                <a:cubicBezTo>
                  <a:pt x="10990" y="20249"/>
                  <a:pt x="9151" y="19829"/>
                  <a:pt x="9104" y="19818"/>
                </a:cubicBezTo>
                <a:cubicBezTo>
                  <a:pt x="6299" y="19172"/>
                  <a:pt x="6152" y="19122"/>
                  <a:pt x="5976" y="19072"/>
                </a:cubicBezTo>
                <a:cubicBezTo>
                  <a:pt x="5976" y="19072"/>
                  <a:pt x="5405" y="18976"/>
                  <a:pt x="5405" y="18478"/>
                </a:cubicBezTo>
                <a:lnTo>
                  <a:pt x="5399" y="9155"/>
                </a:lnTo>
                <a:cubicBezTo>
                  <a:pt x="5399" y="8839"/>
                  <a:pt x="5601" y="8552"/>
                  <a:pt x="5935" y="8452"/>
                </a:cubicBezTo>
                <a:cubicBezTo>
                  <a:pt x="5977" y="8435"/>
                  <a:pt x="6034" y="8419"/>
                  <a:pt x="6074" y="8401"/>
                </a:cubicBezTo>
                <a:cubicBezTo>
                  <a:pt x="9158" y="7125"/>
                  <a:pt x="10097" y="4324"/>
                  <a:pt x="10124" y="2025"/>
                </a:cubicBezTo>
                <a:cubicBezTo>
                  <a:pt x="10128" y="1702"/>
                  <a:pt x="10378" y="1350"/>
                  <a:pt x="10800" y="1350"/>
                </a:cubicBezTo>
                <a:cubicBezTo>
                  <a:pt x="11514" y="1350"/>
                  <a:pt x="12774" y="2782"/>
                  <a:pt x="12774" y="4554"/>
                </a:cubicBezTo>
                <a:cubicBezTo>
                  <a:pt x="12774" y="6155"/>
                  <a:pt x="12711" y="6432"/>
                  <a:pt x="12149" y="8100"/>
                </a:cubicBezTo>
                <a:cubicBezTo>
                  <a:pt x="18899" y="8100"/>
                  <a:pt x="18852" y="8196"/>
                  <a:pt x="19448" y="8353"/>
                </a:cubicBezTo>
                <a:cubicBezTo>
                  <a:pt x="20187" y="8564"/>
                  <a:pt x="20249" y="9175"/>
                  <a:pt x="20249" y="9386"/>
                </a:cubicBezTo>
                <a:cubicBezTo>
                  <a:pt x="20249" y="9618"/>
                  <a:pt x="20243" y="9584"/>
                  <a:pt x="20235" y="9811"/>
                </a:cubicBezTo>
                <a:moveTo>
                  <a:pt x="4724" y="19575"/>
                </a:moveTo>
                <a:cubicBezTo>
                  <a:pt x="4724" y="19948"/>
                  <a:pt x="4423" y="20249"/>
                  <a:pt x="4049" y="20249"/>
                </a:cubicBezTo>
                <a:lnTo>
                  <a:pt x="2024" y="20249"/>
                </a:lnTo>
                <a:cubicBezTo>
                  <a:pt x="1652" y="20249"/>
                  <a:pt x="1349" y="19948"/>
                  <a:pt x="1349" y="19575"/>
                </a:cubicBezTo>
                <a:lnTo>
                  <a:pt x="1349" y="8774"/>
                </a:lnTo>
                <a:cubicBezTo>
                  <a:pt x="1349" y="8401"/>
                  <a:pt x="1652" y="8100"/>
                  <a:pt x="2024" y="8100"/>
                </a:cubicBezTo>
                <a:lnTo>
                  <a:pt x="4049" y="8100"/>
                </a:lnTo>
                <a:cubicBezTo>
                  <a:pt x="4423" y="8100"/>
                  <a:pt x="4724" y="8401"/>
                  <a:pt x="4724" y="8774"/>
                </a:cubicBezTo>
                <a:cubicBezTo>
                  <a:pt x="4724" y="8774"/>
                  <a:pt x="4724" y="19575"/>
                  <a:pt x="4724" y="19575"/>
                </a:cubicBezTo>
                <a:close/>
                <a:moveTo>
                  <a:pt x="19686" y="7069"/>
                </a:moveTo>
                <a:cubicBezTo>
                  <a:pt x="18842" y="6846"/>
                  <a:pt x="16858" y="6849"/>
                  <a:pt x="13956" y="6773"/>
                </a:cubicBezTo>
                <a:cubicBezTo>
                  <a:pt x="14093" y="6139"/>
                  <a:pt x="14124" y="5568"/>
                  <a:pt x="14124" y="4554"/>
                </a:cubicBezTo>
                <a:cubicBezTo>
                  <a:pt x="14124" y="2133"/>
                  <a:pt x="12361" y="0"/>
                  <a:pt x="10800" y="0"/>
                </a:cubicBezTo>
                <a:cubicBezTo>
                  <a:pt x="9698" y="0"/>
                  <a:pt x="8789" y="901"/>
                  <a:pt x="8774" y="2009"/>
                </a:cubicBezTo>
                <a:cubicBezTo>
                  <a:pt x="8760" y="3368"/>
                  <a:pt x="8340" y="5716"/>
                  <a:pt x="6074" y="6906"/>
                </a:cubicBezTo>
                <a:cubicBezTo>
                  <a:pt x="5908" y="6994"/>
                  <a:pt x="5433" y="7228"/>
                  <a:pt x="5364" y="7259"/>
                </a:cubicBezTo>
                <a:lnTo>
                  <a:pt x="5399" y="7289"/>
                </a:lnTo>
                <a:cubicBezTo>
                  <a:pt x="5045" y="6984"/>
                  <a:pt x="4554" y="6750"/>
                  <a:pt x="4049" y="6750"/>
                </a:cubicBezTo>
                <a:lnTo>
                  <a:pt x="2024" y="6750"/>
                </a:lnTo>
                <a:cubicBezTo>
                  <a:pt x="908" y="6750"/>
                  <a:pt x="0" y="7658"/>
                  <a:pt x="0" y="8774"/>
                </a:cubicBezTo>
                <a:lnTo>
                  <a:pt x="0" y="19575"/>
                </a:lnTo>
                <a:cubicBezTo>
                  <a:pt x="0" y="20691"/>
                  <a:pt x="908" y="21599"/>
                  <a:pt x="2024" y="21599"/>
                </a:cubicBezTo>
                <a:lnTo>
                  <a:pt x="4049" y="21599"/>
                </a:lnTo>
                <a:cubicBezTo>
                  <a:pt x="4853" y="21599"/>
                  <a:pt x="5525" y="21114"/>
                  <a:pt x="5850" y="20434"/>
                </a:cubicBezTo>
                <a:cubicBezTo>
                  <a:pt x="5859" y="20437"/>
                  <a:pt x="5873" y="20441"/>
                  <a:pt x="5882" y="20442"/>
                </a:cubicBezTo>
                <a:cubicBezTo>
                  <a:pt x="5927" y="20454"/>
                  <a:pt x="5979" y="20467"/>
                  <a:pt x="6044" y="20485"/>
                </a:cubicBezTo>
                <a:cubicBezTo>
                  <a:pt x="6056" y="20487"/>
                  <a:pt x="6062" y="20488"/>
                  <a:pt x="6074" y="20492"/>
                </a:cubicBezTo>
                <a:cubicBezTo>
                  <a:pt x="6464" y="20588"/>
                  <a:pt x="7212" y="20768"/>
                  <a:pt x="8812" y="21135"/>
                </a:cubicBezTo>
                <a:cubicBezTo>
                  <a:pt x="9155" y="21213"/>
                  <a:pt x="10966" y="21599"/>
                  <a:pt x="12844" y="21599"/>
                </a:cubicBezTo>
                <a:lnTo>
                  <a:pt x="16534" y="21599"/>
                </a:lnTo>
                <a:cubicBezTo>
                  <a:pt x="17659" y="21599"/>
                  <a:pt x="18469" y="21167"/>
                  <a:pt x="18952" y="20298"/>
                </a:cubicBezTo>
                <a:cubicBezTo>
                  <a:pt x="18958" y="20285"/>
                  <a:pt x="19114" y="19982"/>
                  <a:pt x="19240" y="19572"/>
                </a:cubicBezTo>
                <a:cubicBezTo>
                  <a:pt x="19336" y="19263"/>
                  <a:pt x="19371" y="18827"/>
                  <a:pt x="19256" y="18384"/>
                </a:cubicBezTo>
                <a:cubicBezTo>
                  <a:pt x="19981" y="17886"/>
                  <a:pt x="20214" y="17133"/>
                  <a:pt x="20366" y="16643"/>
                </a:cubicBezTo>
                <a:cubicBezTo>
                  <a:pt x="20620" y="15838"/>
                  <a:pt x="20544" y="15235"/>
                  <a:pt x="20367" y="14803"/>
                </a:cubicBezTo>
                <a:cubicBezTo>
                  <a:pt x="20775" y="14418"/>
                  <a:pt x="21122" y="13831"/>
                  <a:pt x="21269" y="12935"/>
                </a:cubicBezTo>
                <a:cubicBezTo>
                  <a:pt x="21361" y="12380"/>
                  <a:pt x="21263" y="11809"/>
                  <a:pt x="21007" y="11334"/>
                </a:cubicBezTo>
                <a:cubicBezTo>
                  <a:pt x="21389" y="10905"/>
                  <a:pt x="21564" y="10365"/>
                  <a:pt x="21583" y="9865"/>
                </a:cubicBezTo>
                <a:lnTo>
                  <a:pt x="21591" y="9724"/>
                </a:lnTo>
                <a:cubicBezTo>
                  <a:pt x="21596" y="9635"/>
                  <a:pt x="21600" y="9581"/>
                  <a:pt x="21600" y="9386"/>
                </a:cubicBezTo>
                <a:cubicBezTo>
                  <a:pt x="21600" y="8533"/>
                  <a:pt x="21010" y="7446"/>
                  <a:pt x="19686" y="7069"/>
                </a:cubicBezTo>
              </a:path>
            </a:pathLst>
          </a:cu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8099" dir="2700000" algn="ctr" rotWithShape="0">
                    <a:srgbClr val="000000">
                      <a:alpha val="73996"/>
                    </a:srgbClr>
                  </a:outerShdw>
                </a:effectLst>
              </a14:hiddenEffects>
            </a:ext>
          </a:extLst>
        </p:spPr>
        <p:txBody>
          <a:bodyPr lIns="37367" tIns="37367" rIns="37367" bIns="37367" anchor="ctr"/>
          <a:lstStyle/>
          <a:p>
            <a:endParaRPr lang="zh-CN" altLang="en-US"/>
          </a:p>
        </p:txBody>
      </p:sp>
      <p:sp>
        <p:nvSpPr>
          <p:cNvPr id="13" name="AutoShape 82"/>
          <p:cNvSpPr/>
          <p:nvPr/>
        </p:nvSpPr>
        <p:spPr bwMode="auto">
          <a:xfrm>
            <a:off x="4870921" y="2370814"/>
            <a:ext cx="33989" cy="33836"/>
          </a:xfrm>
          <a:custGeom>
            <a:avLst/>
            <a:gdLst>
              <a:gd name="T0" fmla="*/ 221725 w 21600"/>
              <a:gd name="T1" fmla="*/ 299507 h 21600"/>
              <a:gd name="T2" fmla="*/ 147815 w 21600"/>
              <a:gd name="T3" fmla="*/ 224628 h 21600"/>
              <a:gd name="T4" fmla="*/ 221725 w 21600"/>
              <a:gd name="T5" fmla="*/ 149752 h 21600"/>
              <a:gd name="T6" fmla="*/ 295628 w 21600"/>
              <a:gd name="T7" fmla="*/ 224628 h 21600"/>
              <a:gd name="T8" fmla="*/ 221725 w 21600"/>
              <a:gd name="T9" fmla="*/ 299507 h 21600"/>
              <a:gd name="T10" fmla="*/ 221725 w 21600"/>
              <a:gd name="T11" fmla="*/ 0 h 21600"/>
              <a:gd name="T12" fmla="*/ 0 w 21600"/>
              <a:gd name="T13" fmla="*/ 224628 h 21600"/>
              <a:gd name="T14" fmla="*/ 221725 w 21600"/>
              <a:gd name="T15" fmla="*/ 449242 h 21600"/>
              <a:gd name="T16" fmla="*/ 443443 w 21600"/>
              <a:gd name="T17" fmla="*/ 224628 h 21600"/>
              <a:gd name="T18" fmla="*/ 221725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10800" y="14400"/>
                </a:moveTo>
                <a:cubicBezTo>
                  <a:pt x="8820" y="14400"/>
                  <a:pt x="7200" y="12782"/>
                  <a:pt x="7200" y="10800"/>
                </a:cubicBezTo>
                <a:cubicBezTo>
                  <a:pt x="7200" y="8817"/>
                  <a:pt x="8820" y="7200"/>
                  <a:pt x="10800" y="7200"/>
                </a:cubicBezTo>
                <a:cubicBezTo>
                  <a:pt x="12779" y="7200"/>
                  <a:pt x="14400" y="8817"/>
                  <a:pt x="14400" y="10800"/>
                </a:cubicBezTo>
                <a:cubicBezTo>
                  <a:pt x="14400" y="12782"/>
                  <a:pt x="12779" y="14400"/>
                  <a:pt x="10800" y="14400"/>
                </a:cubicBezTo>
                <a:moveTo>
                  <a:pt x="10800" y="0"/>
                </a:moveTo>
                <a:cubicBezTo>
                  <a:pt x="4837" y="0"/>
                  <a:pt x="0" y="4837"/>
                  <a:pt x="0" y="10800"/>
                </a:cubicBezTo>
                <a:cubicBezTo>
                  <a:pt x="0" y="16762"/>
                  <a:pt x="4837" y="21599"/>
                  <a:pt x="10800" y="21599"/>
                </a:cubicBezTo>
                <a:cubicBezTo>
                  <a:pt x="16762" y="21599"/>
                  <a:pt x="21600" y="16762"/>
                  <a:pt x="21600" y="10800"/>
                </a:cubicBezTo>
                <a:cubicBezTo>
                  <a:pt x="21600" y="4837"/>
                  <a:pt x="16762" y="0"/>
                  <a:pt x="10800" y="0"/>
                </a:cubicBezTo>
              </a:path>
            </a:pathLst>
          </a:custGeom>
          <a:solidFill>
            <a:srgbClr val="FFFFFF"/>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8099" dir="2700000" algn="ctr" rotWithShape="0">
                    <a:srgbClr val="000000">
                      <a:alpha val="73996"/>
                    </a:srgbClr>
                  </a:outerShdw>
                </a:effectLst>
              </a14:hiddenEffects>
            </a:ext>
          </a:extLst>
        </p:spPr>
        <p:txBody>
          <a:bodyPr lIns="37367" tIns="37367" rIns="37367" bIns="37367" anchor="ctr"/>
          <a:lstStyle/>
          <a:p>
            <a:endParaRPr lang="zh-CN" altLang="en-US"/>
          </a:p>
        </p:txBody>
      </p:sp>
      <p:sp>
        <p:nvSpPr>
          <p:cNvPr id="14" name="TextBox 13"/>
          <p:cNvSpPr txBox="1">
            <a:spLocks noChangeArrowheads="1"/>
          </p:cNvSpPr>
          <p:nvPr/>
        </p:nvSpPr>
        <p:spPr bwMode="auto">
          <a:xfrm>
            <a:off x="363855" y="1007988"/>
            <a:ext cx="20059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en-US" altLang="zh-CN" b="1" dirty="0">
                <a:latin typeface="Arial" panose="020B0604020202020204" pitchFamily="34" charset="0"/>
                <a:ea typeface="微软雅黑" panose="020B0503020204020204" pitchFamily="34" charset="-122"/>
                <a:sym typeface="Arial" panose="020B0604020202020204" pitchFamily="34" charset="0"/>
              </a:rPr>
              <a:t>1.</a:t>
            </a:r>
            <a:r>
              <a:rPr lang="zh-CN" altLang="en-US" b="1" dirty="0">
                <a:latin typeface="Arial" panose="020B0604020202020204" pitchFamily="34" charset="0"/>
                <a:ea typeface="微软雅黑" panose="020B0503020204020204" pitchFamily="34" charset="-122"/>
                <a:sym typeface="Arial" panose="020B0604020202020204" pitchFamily="34" charset="0"/>
              </a:rPr>
              <a:t>预算思想的西学东渐</a:t>
            </a:r>
          </a:p>
        </p:txBody>
      </p:sp>
      <p:sp>
        <p:nvSpPr>
          <p:cNvPr id="15" name="TextBox 13"/>
          <p:cNvSpPr txBox="1">
            <a:spLocks noChangeArrowheads="1"/>
          </p:cNvSpPr>
          <p:nvPr/>
        </p:nvSpPr>
        <p:spPr bwMode="auto">
          <a:xfrm>
            <a:off x="363855" y="1368028"/>
            <a:ext cx="276098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spcBef>
                <a:spcPct val="2000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中国现代预算思想是伴随着近代西方预算思想潮流的涌入而进入中国的，西学东渐驱动了中国预算思想的传播。</a:t>
            </a:r>
          </a:p>
        </p:txBody>
      </p:sp>
      <p:sp>
        <p:nvSpPr>
          <p:cNvPr id="16" name="TextBox 13"/>
          <p:cNvSpPr txBox="1">
            <a:spLocks noChangeArrowheads="1"/>
          </p:cNvSpPr>
          <p:nvPr/>
        </p:nvSpPr>
        <p:spPr bwMode="auto">
          <a:xfrm>
            <a:off x="5944235" y="977791"/>
            <a:ext cx="21583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en-US" sz="14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a:t>
            </a:r>
            <a:r>
              <a:rPr lang="en-US"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剧烈社会变动的要求</a:t>
            </a:r>
            <a:endParaRPr lang="en-US" sz="14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7" name="TextBox 13"/>
          <p:cNvSpPr txBox="1">
            <a:spLocks noChangeArrowheads="1"/>
          </p:cNvSpPr>
          <p:nvPr/>
        </p:nvSpPr>
        <p:spPr bwMode="auto">
          <a:xfrm>
            <a:off x="5993765" y="1372091"/>
            <a:ext cx="2467237"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清政府内忧外患，新政思想呼吁政府实行政治体制改革的前提是推行现代预算。迫于混乱的财政状况，清政府决定清理财政并试办预算，设立度支部作为管理财政事务的中央机构。</a:t>
            </a:r>
          </a:p>
        </p:txBody>
      </p:sp>
      <p:sp>
        <p:nvSpPr>
          <p:cNvPr id="18" name="TextBox 13"/>
          <p:cNvSpPr txBox="1">
            <a:spLocks noChangeArrowheads="1"/>
          </p:cNvSpPr>
          <p:nvPr/>
        </p:nvSpPr>
        <p:spPr bwMode="auto">
          <a:xfrm>
            <a:off x="363855" y="2736180"/>
            <a:ext cx="2341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en-US" sz="14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3.</a:t>
            </a:r>
            <a:r>
              <a:rPr lang="en-US"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预算的法制化建设</a:t>
            </a:r>
            <a:endParaRPr lang="en-US" sz="14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363855" y="3096220"/>
            <a:ext cx="334461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spcBef>
                <a:spcPct val="2000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1932年，国民政府正式颁布《预算法》</a:t>
            </a:r>
          </a:p>
          <a:p>
            <a:pPr algn="l" eaLnBrk="1" hangingPunct="1">
              <a:spcBef>
                <a:spcPct val="20000"/>
              </a:spcBef>
              <a:buFont typeface="Arial" panose="020B0604020202020204" pitchFamily="34" charset="0"/>
              <a:buNone/>
            </a:pP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新中国成立后，颁布实施</a:t>
            </a:r>
            <a:r>
              <a:rPr lang="zh-CN" altLang="en-US" sz="1400" dirty="0"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《关于1949年</a:t>
            </a:r>
          </a:p>
          <a:p>
            <a:pPr algn="l" eaLnBrk="1" hangingPunct="1">
              <a:spcBef>
                <a:spcPct val="20000"/>
              </a:spcBef>
              <a:buFont typeface="Arial" panose="020B0604020202020204" pitchFamily="34" charset="0"/>
              <a:buNone/>
            </a:pPr>
            <a:r>
              <a:rPr lang="zh-CN" altLang="en-US" sz="1400" dirty="0"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财政决算及1950年财政预算编制的指示》</a:t>
            </a:r>
            <a:endParaRPr lang="en-US" altLang="zh-CN" sz="1400" dirty="0"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algn="l" eaLnBrk="1" hangingPunct="1">
              <a:spcBef>
                <a:spcPct val="20000"/>
              </a:spcBef>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p>
          <a:p>
            <a:pPr algn="l" eaLnBrk="1" hangingPunct="1">
              <a:spcBef>
                <a:spcPct val="20000"/>
              </a:spcBef>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1995年，《</a:t>
            </a:r>
            <a:r>
              <a:rPr lang="en-US" altLang="zh-CN" sz="1400" dirty="0" err="1">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中华人民共和国预算法》及《中华人民共和国预算法实施条例》</a:t>
            </a:r>
            <a:r>
              <a:rPr lang="en-US" altLang="zh-CN" sz="1400" dirty="0" err="1"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颁布实施</a:t>
            </a:r>
            <a:r>
              <a:rPr lang="en-US" altLang="zh-CN" sz="1400" dirty="0"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a:p>
            <a:pPr algn="l" eaLnBrk="1" hangingPunct="1">
              <a:spcBef>
                <a:spcPct val="20000"/>
              </a:spcBef>
              <a:buFont typeface="Arial" panose="020B0604020202020204" pitchFamily="34" charset="0"/>
              <a:buNone/>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2015年新《预算法》</a:t>
            </a:r>
            <a:r>
              <a:rPr lang="en-US" altLang="zh-CN" sz="1400" dirty="0"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颁布实施</a:t>
            </a:r>
            <a:r>
              <a:rPr lang="zh-CN" altLang="en-US" sz="1400" dirty="0"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0" name="TextBox 13"/>
          <p:cNvSpPr txBox="1">
            <a:spLocks noChangeArrowheads="1"/>
          </p:cNvSpPr>
          <p:nvPr/>
        </p:nvSpPr>
        <p:spPr bwMode="auto">
          <a:xfrm>
            <a:off x="5993765" y="3024212"/>
            <a:ext cx="19665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en-US" sz="1400" b="1" dirty="0"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4</a:t>
            </a:r>
            <a:r>
              <a:rPr lang="en-US" sz="1400" b="1" dirty="0" smtClean="0">
                <a:solidFill>
                  <a:srgbClr val="445469"/>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a:t>
            </a:r>
            <a:r>
              <a:rPr lang="en-US" b="1" dirty="0" smtClean="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预算理念的转变</a:t>
            </a:r>
            <a:endParaRPr lang="en-US" sz="1400" b="1" dirty="0">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
        <p:nvSpPr>
          <p:cNvPr id="21" name="TextBox 13"/>
          <p:cNvSpPr txBox="1">
            <a:spLocks noChangeArrowheads="1"/>
          </p:cNvSpPr>
          <p:nvPr/>
        </p:nvSpPr>
        <p:spPr bwMode="auto">
          <a:xfrm>
            <a:off x="5993765" y="3387154"/>
            <a:ext cx="232322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en-US" sz="1400" dirty="0" err="1">
                <a:latin typeface="微软雅黑" panose="020B0503020204020204" pitchFamily="34" charset="-122"/>
                <a:ea typeface="微软雅黑" panose="020B0503020204020204" pitchFamily="34" charset="-122"/>
                <a:sym typeface="Arial" panose="020B0604020202020204" pitchFamily="34" charset="0"/>
              </a:rPr>
              <a:t>预算理念的转变驱动着近年来我国预算制度的改革和完善。追求以结果为导向的新绩效理念促进了我国绩效预算制度的改革</a:t>
            </a:r>
            <a:r>
              <a:rPr lang="en-US" sz="1400" dirty="0">
                <a:latin typeface="微软雅黑" panose="020B0503020204020204" pitchFamily="34" charset="-122"/>
                <a:ea typeface="微软雅黑" panose="020B0503020204020204" pitchFamily="34" charset="-122"/>
                <a:sym typeface="Arial" panose="020B0604020202020204" pitchFamily="34" charset="0"/>
              </a:rPr>
              <a:t>。</a:t>
            </a:r>
          </a:p>
        </p:txBody>
      </p:sp>
      <p:sp>
        <p:nvSpPr>
          <p:cNvPr id="22" name="Freeform 153"/>
          <p:cNvSpPr>
            <a:spLocks noEditPoints="1"/>
          </p:cNvSpPr>
          <p:nvPr/>
        </p:nvSpPr>
        <p:spPr bwMode="auto">
          <a:xfrm>
            <a:off x="3814930" y="2100131"/>
            <a:ext cx="239092" cy="270683"/>
          </a:xfrm>
          <a:custGeom>
            <a:avLst/>
            <a:gdLst>
              <a:gd name="T0" fmla="*/ 0 w 143"/>
              <a:gd name="T1" fmla="*/ 2147483647 h 163"/>
              <a:gd name="T2" fmla="*/ 2147483647 w 143"/>
              <a:gd name="T3" fmla="*/ 0 h 163"/>
              <a:gd name="T4" fmla="*/ 2147483647 w 143"/>
              <a:gd name="T5" fmla="*/ 2147483647 h 163"/>
              <a:gd name="T6" fmla="*/ 2147483647 w 143"/>
              <a:gd name="T7" fmla="*/ 2147483647 h 163"/>
              <a:gd name="T8" fmla="*/ 2147483647 w 143"/>
              <a:gd name="T9" fmla="*/ 2147483647 h 163"/>
              <a:gd name="T10" fmla="*/ 2147483647 w 143"/>
              <a:gd name="T11" fmla="*/ 2147483647 h 163"/>
              <a:gd name="T12" fmla="*/ 2147483647 w 143"/>
              <a:gd name="T13" fmla="*/ 2147483647 h 163"/>
              <a:gd name="T14" fmla="*/ 2147483647 w 143"/>
              <a:gd name="T15" fmla="*/ 2147483647 h 163"/>
              <a:gd name="T16" fmla="*/ 2147483647 w 143"/>
              <a:gd name="T17" fmla="*/ 2147483647 h 163"/>
              <a:gd name="T18" fmla="*/ 2147483647 w 143"/>
              <a:gd name="T19" fmla="*/ 2147483647 h 163"/>
              <a:gd name="T20" fmla="*/ 2147483647 w 143"/>
              <a:gd name="T21" fmla="*/ 2147483647 h 163"/>
              <a:gd name="T22" fmla="*/ 2147483647 w 143"/>
              <a:gd name="T23" fmla="*/ 2147483647 h 163"/>
              <a:gd name="T24" fmla="*/ 2147483647 w 143"/>
              <a:gd name="T25" fmla="*/ 2147483647 h 163"/>
              <a:gd name="T26" fmla="*/ 2147483647 w 143"/>
              <a:gd name="T27" fmla="*/ 2147483647 h 163"/>
              <a:gd name="T28" fmla="*/ 2147483647 w 143"/>
              <a:gd name="T29" fmla="*/ 2147483647 h 163"/>
              <a:gd name="T30" fmla="*/ 2147483647 w 143"/>
              <a:gd name="T31" fmla="*/ 2147483647 h 163"/>
              <a:gd name="T32" fmla="*/ 2147483647 w 143"/>
              <a:gd name="T33" fmla="*/ 2147483647 h 163"/>
              <a:gd name="T34" fmla="*/ 2147483647 w 143"/>
              <a:gd name="T35" fmla="*/ 2147483647 h 163"/>
              <a:gd name="T36" fmla="*/ 2147483647 w 143"/>
              <a:gd name="T37" fmla="*/ 2147483647 h 163"/>
              <a:gd name="T38" fmla="*/ 2147483647 w 143"/>
              <a:gd name="T39" fmla="*/ 2147483647 h 163"/>
              <a:gd name="T40" fmla="*/ 2147483647 w 143"/>
              <a:gd name="T41" fmla="*/ 2147483647 h 163"/>
              <a:gd name="T42" fmla="*/ 2147483647 w 143"/>
              <a:gd name="T43" fmla="*/ 2147483647 h 163"/>
              <a:gd name="T44" fmla="*/ 2147483647 w 143"/>
              <a:gd name="T45" fmla="*/ 2147483647 h 163"/>
              <a:gd name="T46" fmla="*/ 2147483647 w 143"/>
              <a:gd name="T47" fmla="*/ 2147483647 h 163"/>
              <a:gd name="T48" fmla="*/ 2147483647 w 143"/>
              <a:gd name="T49" fmla="*/ 2147483647 h 163"/>
              <a:gd name="T50" fmla="*/ 2147483647 w 143"/>
              <a:gd name="T51" fmla="*/ 2147483647 h 163"/>
              <a:gd name="T52" fmla="*/ 2147483647 w 143"/>
              <a:gd name="T53" fmla="*/ 2147483647 h 163"/>
              <a:gd name="T54" fmla="*/ 2147483647 w 143"/>
              <a:gd name="T55" fmla="*/ 2147483647 h 163"/>
              <a:gd name="T56" fmla="*/ 2147483647 w 143"/>
              <a:gd name="T57" fmla="*/ 2147483647 h 163"/>
              <a:gd name="T58" fmla="*/ 2147483647 w 143"/>
              <a:gd name="T59" fmla="*/ 2147483647 h 163"/>
              <a:gd name="T60" fmla="*/ 2147483647 w 143"/>
              <a:gd name="T61" fmla="*/ 2147483647 h 163"/>
              <a:gd name="T62" fmla="*/ 2147483647 w 143"/>
              <a:gd name="T63" fmla="*/ 2147483647 h 163"/>
              <a:gd name="T64" fmla="*/ 2147483647 w 143"/>
              <a:gd name="T65" fmla="*/ 2147483647 h 163"/>
              <a:gd name="T66" fmla="*/ 2147483647 w 143"/>
              <a:gd name="T67" fmla="*/ 2147483647 h 163"/>
              <a:gd name="T68" fmla="*/ 2147483647 w 143"/>
              <a:gd name="T69" fmla="*/ 2147483647 h 163"/>
              <a:gd name="T70" fmla="*/ 2147483647 w 143"/>
              <a:gd name="T71" fmla="*/ 2147483647 h 163"/>
              <a:gd name="T72" fmla="*/ 2147483647 w 143"/>
              <a:gd name="T73" fmla="*/ 2147483647 h 16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43" h="163">
                <a:moveTo>
                  <a:pt x="0" y="0"/>
                </a:moveTo>
                <a:lnTo>
                  <a:pt x="0" y="163"/>
                </a:lnTo>
                <a:lnTo>
                  <a:pt x="143" y="163"/>
                </a:lnTo>
                <a:lnTo>
                  <a:pt x="143" y="0"/>
                </a:lnTo>
                <a:lnTo>
                  <a:pt x="0" y="0"/>
                </a:lnTo>
                <a:close/>
                <a:moveTo>
                  <a:pt x="22" y="151"/>
                </a:moveTo>
                <a:lnTo>
                  <a:pt x="8" y="151"/>
                </a:lnTo>
                <a:lnTo>
                  <a:pt x="8" y="137"/>
                </a:lnTo>
                <a:lnTo>
                  <a:pt x="22" y="137"/>
                </a:lnTo>
                <a:lnTo>
                  <a:pt x="22" y="151"/>
                </a:lnTo>
                <a:close/>
                <a:moveTo>
                  <a:pt x="22" y="126"/>
                </a:moveTo>
                <a:lnTo>
                  <a:pt x="8" y="126"/>
                </a:lnTo>
                <a:lnTo>
                  <a:pt x="8" y="112"/>
                </a:lnTo>
                <a:lnTo>
                  <a:pt x="22" y="112"/>
                </a:lnTo>
                <a:lnTo>
                  <a:pt x="22" y="126"/>
                </a:lnTo>
                <a:close/>
                <a:moveTo>
                  <a:pt x="22" y="101"/>
                </a:moveTo>
                <a:lnTo>
                  <a:pt x="8" y="101"/>
                </a:lnTo>
                <a:lnTo>
                  <a:pt x="8" y="87"/>
                </a:lnTo>
                <a:lnTo>
                  <a:pt x="22" y="87"/>
                </a:lnTo>
                <a:lnTo>
                  <a:pt x="22" y="101"/>
                </a:lnTo>
                <a:close/>
                <a:moveTo>
                  <a:pt x="22" y="77"/>
                </a:moveTo>
                <a:lnTo>
                  <a:pt x="8" y="77"/>
                </a:lnTo>
                <a:lnTo>
                  <a:pt x="8" y="62"/>
                </a:lnTo>
                <a:lnTo>
                  <a:pt x="22" y="62"/>
                </a:lnTo>
                <a:lnTo>
                  <a:pt x="22" y="77"/>
                </a:lnTo>
                <a:close/>
                <a:moveTo>
                  <a:pt x="22" y="52"/>
                </a:moveTo>
                <a:lnTo>
                  <a:pt x="8" y="52"/>
                </a:lnTo>
                <a:lnTo>
                  <a:pt x="8" y="37"/>
                </a:lnTo>
                <a:lnTo>
                  <a:pt x="22" y="37"/>
                </a:lnTo>
                <a:lnTo>
                  <a:pt x="22" y="52"/>
                </a:lnTo>
                <a:close/>
                <a:moveTo>
                  <a:pt x="22" y="27"/>
                </a:moveTo>
                <a:lnTo>
                  <a:pt x="8" y="27"/>
                </a:lnTo>
                <a:lnTo>
                  <a:pt x="8" y="12"/>
                </a:lnTo>
                <a:lnTo>
                  <a:pt x="22" y="12"/>
                </a:lnTo>
                <a:lnTo>
                  <a:pt x="22" y="27"/>
                </a:lnTo>
                <a:close/>
                <a:moveTo>
                  <a:pt x="112" y="143"/>
                </a:moveTo>
                <a:lnTo>
                  <a:pt x="30" y="143"/>
                </a:lnTo>
                <a:lnTo>
                  <a:pt x="30" y="91"/>
                </a:lnTo>
                <a:lnTo>
                  <a:pt x="112" y="91"/>
                </a:lnTo>
                <a:lnTo>
                  <a:pt x="112" y="143"/>
                </a:lnTo>
                <a:close/>
                <a:moveTo>
                  <a:pt x="112" y="71"/>
                </a:moveTo>
                <a:lnTo>
                  <a:pt x="30" y="71"/>
                </a:lnTo>
                <a:lnTo>
                  <a:pt x="30" y="20"/>
                </a:lnTo>
                <a:lnTo>
                  <a:pt x="112" y="20"/>
                </a:lnTo>
                <a:lnTo>
                  <a:pt x="112" y="71"/>
                </a:lnTo>
                <a:close/>
                <a:moveTo>
                  <a:pt x="135" y="151"/>
                </a:moveTo>
                <a:lnTo>
                  <a:pt x="121" y="151"/>
                </a:lnTo>
                <a:lnTo>
                  <a:pt x="121" y="137"/>
                </a:lnTo>
                <a:lnTo>
                  <a:pt x="135" y="137"/>
                </a:lnTo>
                <a:lnTo>
                  <a:pt x="135" y="151"/>
                </a:lnTo>
                <a:close/>
                <a:moveTo>
                  <a:pt x="135" y="126"/>
                </a:moveTo>
                <a:lnTo>
                  <a:pt x="121" y="126"/>
                </a:lnTo>
                <a:lnTo>
                  <a:pt x="121" y="112"/>
                </a:lnTo>
                <a:lnTo>
                  <a:pt x="135" y="112"/>
                </a:lnTo>
                <a:lnTo>
                  <a:pt x="135" y="126"/>
                </a:lnTo>
                <a:close/>
                <a:moveTo>
                  <a:pt x="135" y="101"/>
                </a:moveTo>
                <a:lnTo>
                  <a:pt x="121" y="101"/>
                </a:lnTo>
                <a:lnTo>
                  <a:pt x="121" y="87"/>
                </a:lnTo>
                <a:lnTo>
                  <a:pt x="135" y="87"/>
                </a:lnTo>
                <a:lnTo>
                  <a:pt x="135" y="101"/>
                </a:lnTo>
                <a:close/>
                <a:moveTo>
                  <a:pt x="135" y="77"/>
                </a:moveTo>
                <a:lnTo>
                  <a:pt x="121" y="77"/>
                </a:lnTo>
                <a:lnTo>
                  <a:pt x="121" y="62"/>
                </a:lnTo>
                <a:lnTo>
                  <a:pt x="135" y="62"/>
                </a:lnTo>
                <a:lnTo>
                  <a:pt x="135" y="77"/>
                </a:lnTo>
                <a:close/>
                <a:moveTo>
                  <a:pt x="135" y="52"/>
                </a:moveTo>
                <a:lnTo>
                  <a:pt x="121" y="52"/>
                </a:lnTo>
                <a:lnTo>
                  <a:pt x="121" y="37"/>
                </a:lnTo>
                <a:lnTo>
                  <a:pt x="135" y="37"/>
                </a:lnTo>
                <a:lnTo>
                  <a:pt x="135" y="52"/>
                </a:lnTo>
                <a:close/>
                <a:moveTo>
                  <a:pt x="135" y="27"/>
                </a:moveTo>
                <a:lnTo>
                  <a:pt x="121" y="27"/>
                </a:lnTo>
                <a:lnTo>
                  <a:pt x="121" y="12"/>
                </a:lnTo>
                <a:lnTo>
                  <a:pt x="135" y="12"/>
                </a:lnTo>
                <a:lnTo>
                  <a:pt x="135" y="2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53617" tIns="26808" rIns="53617" bIns="26808"/>
          <a:lstStyle/>
          <a:p>
            <a:endParaRPr lang="zh-CN" altLang="en-US"/>
          </a:p>
        </p:txBody>
      </p:sp>
      <p:pic>
        <p:nvPicPr>
          <p:cNvPr id="23" name="组合 5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330" y="3216700"/>
            <a:ext cx="297693" cy="29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组合 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103" y="3203866"/>
            <a:ext cx="293005" cy="295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4"/>
          <p:cNvSpPr/>
          <p:nvPr/>
        </p:nvSpPr>
        <p:spPr>
          <a:xfrm>
            <a:off x="252090" y="143892"/>
            <a:ext cx="8568952"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4"/>
          <p:cNvSpPr txBox="1"/>
          <p:nvPr/>
        </p:nvSpPr>
        <p:spPr>
          <a:xfrm>
            <a:off x="279450" y="200694"/>
            <a:ext cx="8721675" cy="591270"/>
          </a:xfrm>
          <a:prstGeom prst="rect">
            <a:avLst/>
          </a:prstGeom>
          <a:noFill/>
        </p:spPr>
        <p:txBody>
          <a:bodyPr wrap="square" lIns="67391" tIns="33696" rIns="67391" bIns="33696" rtlCol="0">
            <a:spAutoFit/>
          </a:bodyPr>
          <a:lstStyle/>
          <a:p>
            <a:r>
              <a:rPr lang="zh-CN" altLang="en-US" sz="3400" b="1" dirty="0">
                <a:solidFill>
                  <a:schemeClr val="bg1"/>
                </a:solidFill>
                <a:latin typeface="+mn-ea"/>
                <a:cs typeface="+mn-ea"/>
                <a:sym typeface="+mn-lt"/>
              </a:rPr>
              <a:t>二、我国现代预算制度成长的驱动因素分析</a:t>
            </a:r>
          </a:p>
        </p:txBody>
      </p:sp>
    </p:spTree>
  </p:cSld>
  <p:clrMapOvr>
    <a:masterClrMapping/>
  </p:clrMapOvr>
  <mc:AlternateContent xmlns:mc="http://schemas.openxmlformats.org/markup-compatibility/2006" xmlns:p14="http://schemas.microsoft.com/office/powerpoint/2010/main">
    <mc:Choice Requires="p14">
      <p:transition spd="slow" p14:dur="1300" advTm="816">
        <p14:pan dir="u"/>
      </p:transition>
    </mc:Choice>
    <mc:Fallback xmlns="">
      <p:transition spd="slow" advTm="816">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84214"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84214"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495433" y="2016100"/>
            <a:ext cx="8109585" cy="1501135"/>
          </a:xfrm>
          <a:prstGeom prst="rect">
            <a:avLst/>
          </a:prstGeom>
          <a:noFill/>
        </p:spPr>
        <p:txBody>
          <a:bodyPr wrap="square" lIns="67391" tIns="33696" rIns="67391" bIns="33696" rtlCol="0">
            <a:spAutoFit/>
          </a:bodyPr>
          <a:lstStyle/>
          <a:p>
            <a:pPr algn="ctr">
              <a:lnSpc>
                <a:spcPct val="125000"/>
              </a:lnSpc>
            </a:pPr>
            <a:r>
              <a:rPr lang="zh-CN" altLang="en-US" sz="4000" dirty="0">
                <a:solidFill>
                  <a:srgbClr val="305480"/>
                </a:solidFill>
                <a:latin typeface="黑体" panose="02010609060101010101" pitchFamily="2" charset="-122"/>
                <a:ea typeface="黑体" panose="02010609060101010101" pitchFamily="2" charset="-122"/>
                <a:cs typeface="+mn-ea"/>
                <a:sym typeface="+mn-lt"/>
              </a:rPr>
              <a:t>第三节 </a:t>
            </a:r>
            <a:endParaRPr lang="en-US" altLang="zh-CN" sz="4000" dirty="0" smtClean="0">
              <a:solidFill>
                <a:srgbClr val="305480"/>
              </a:solidFill>
              <a:latin typeface="黑体" panose="02010609060101010101" pitchFamily="2" charset="-122"/>
              <a:ea typeface="黑体" panose="02010609060101010101" pitchFamily="2" charset="-122"/>
              <a:cs typeface="+mn-ea"/>
              <a:sym typeface="+mn-lt"/>
            </a:endParaRPr>
          </a:p>
          <a:p>
            <a:pPr algn="ctr">
              <a:lnSpc>
                <a:spcPct val="125000"/>
              </a:lnSpc>
            </a:pP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现代</a:t>
            </a:r>
            <a:r>
              <a:rPr lang="zh-CN" altLang="en-US" sz="4000" dirty="0">
                <a:solidFill>
                  <a:srgbClr val="305480"/>
                </a:solidFill>
                <a:latin typeface="黑体" panose="02010609060101010101" pitchFamily="2" charset="-122"/>
                <a:ea typeface="黑体" panose="02010609060101010101" pitchFamily="2" charset="-122"/>
                <a:cs typeface="+mn-ea"/>
                <a:sym typeface="+mn-lt"/>
              </a:rPr>
              <a:t>预算制度产生的比较及启示</a:t>
            </a:r>
          </a:p>
        </p:txBody>
      </p:sp>
      <p:sp>
        <p:nvSpPr>
          <p:cNvPr id="6" name="文本框 34"/>
          <p:cNvSpPr txBox="1"/>
          <p:nvPr/>
        </p:nvSpPr>
        <p:spPr>
          <a:xfrm>
            <a:off x="4131262" y="215900"/>
            <a:ext cx="324962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3</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200">
        <p14:pan dir="u"/>
      </p:transition>
    </mc:Choice>
    <mc:Fallback xmlns="">
      <p:transition spd="slow" advTm="42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4944695" y="518379"/>
            <a:ext cx="164083" cy="186678"/>
          </a:xfrm>
          <a:custGeom>
            <a:avLst/>
            <a:gdLst>
              <a:gd name="T0" fmla="*/ 2147483647 w 1450"/>
              <a:gd name="T1" fmla="*/ 2147483647 h 1648"/>
              <a:gd name="T2" fmla="*/ 2147483647 w 1450"/>
              <a:gd name="T3" fmla="*/ 2147483647 h 1648"/>
              <a:gd name="T4" fmla="*/ 2147483647 w 1450"/>
              <a:gd name="T5" fmla="*/ 2147483647 h 1648"/>
              <a:gd name="T6" fmla="*/ 2147483647 w 1450"/>
              <a:gd name="T7" fmla="*/ 2147483647 h 1648"/>
              <a:gd name="T8" fmla="*/ 2147483647 w 1450"/>
              <a:gd name="T9" fmla="*/ 2147483647 h 1648"/>
              <a:gd name="T10" fmla="*/ 2147483647 w 1450"/>
              <a:gd name="T11" fmla="*/ 2147483647 h 1648"/>
              <a:gd name="T12" fmla="*/ 2147483647 w 1450"/>
              <a:gd name="T13" fmla="*/ 2147483647 h 1648"/>
              <a:gd name="T14" fmla="*/ 2147483647 w 1450"/>
              <a:gd name="T15" fmla="*/ 2147483647 h 1648"/>
              <a:gd name="T16" fmla="*/ 2147483647 w 1450"/>
              <a:gd name="T17" fmla="*/ 2147483647 h 1648"/>
              <a:gd name="T18" fmla="*/ 2147483647 w 1450"/>
              <a:gd name="T19" fmla="*/ 2147483647 h 1648"/>
              <a:gd name="T20" fmla="*/ 2147483647 w 1450"/>
              <a:gd name="T21" fmla="*/ 2147483647 h 1648"/>
              <a:gd name="T22" fmla="*/ 2147483647 w 1450"/>
              <a:gd name="T23" fmla="*/ 2147483647 h 1648"/>
              <a:gd name="T24" fmla="*/ 2147483647 w 1450"/>
              <a:gd name="T25" fmla="*/ 2147483647 h 1648"/>
              <a:gd name="T26" fmla="*/ 2147483647 w 1450"/>
              <a:gd name="T27" fmla="*/ 2147483647 h 1648"/>
              <a:gd name="T28" fmla="*/ 2147483647 w 1450"/>
              <a:gd name="T29" fmla="*/ 2147483647 h 1648"/>
              <a:gd name="T30" fmla="*/ 2147483647 w 1450"/>
              <a:gd name="T31" fmla="*/ 2147483647 h 1648"/>
              <a:gd name="T32" fmla="*/ 2147483647 w 1450"/>
              <a:gd name="T33" fmla="*/ 2147483647 h 1648"/>
              <a:gd name="T34" fmla="*/ 2147483647 w 1450"/>
              <a:gd name="T35" fmla="*/ 2147483647 h 1648"/>
              <a:gd name="T36" fmla="*/ 2147483647 w 1450"/>
              <a:gd name="T37" fmla="*/ 2147483647 h 1648"/>
              <a:gd name="T38" fmla="*/ 2147483647 w 1450"/>
              <a:gd name="T39" fmla="*/ 2147483647 h 1648"/>
              <a:gd name="T40" fmla="*/ 2147483647 w 1450"/>
              <a:gd name="T41" fmla="*/ 2147483647 h 1648"/>
              <a:gd name="T42" fmla="*/ 2147483647 w 1450"/>
              <a:gd name="T43" fmla="*/ 2147483647 h 1648"/>
              <a:gd name="T44" fmla="*/ 2147483647 w 1450"/>
              <a:gd name="T45" fmla="*/ 2147483647 h 1648"/>
              <a:gd name="T46" fmla="*/ 2147483647 w 1450"/>
              <a:gd name="T47" fmla="*/ 2147483647 h 1648"/>
              <a:gd name="T48" fmla="*/ 2147483647 w 1450"/>
              <a:gd name="T49" fmla="*/ 2147483647 h 1648"/>
              <a:gd name="T50" fmla="*/ 2147483647 w 1450"/>
              <a:gd name="T51" fmla="*/ 2147483647 h 1648"/>
              <a:gd name="T52" fmla="*/ 2147483647 w 1450"/>
              <a:gd name="T53" fmla="*/ 2147483647 h 1648"/>
              <a:gd name="T54" fmla="*/ 2147483647 w 1450"/>
              <a:gd name="T55" fmla="*/ 2147483647 h 1648"/>
              <a:gd name="T56" fmla="*/ 2147483647 w 1450"/>
              <a:gd name="T57" fmla="*/ 2147483647 h 1648"/>
              <a:gd name="T58" fmla="*/ 2147483647 w 1450"/>
              <a:gd name="T59" fmla="*/ 2147483647 h 1648"/>
              <a:gd name="T60" fmla="*/ 2147483647 w 1450"/>
              <a:gd name="T61" fmla="*/ 2147483647 h 1648"/>
              <a:gd name="T62" fmla="*/ 2147483647 w 1450"/>
              <a:gd name="T63" fmla="*/ 2147483647 h 1648"/>
              <a:gd name="T64" fmla="*/ 2147483647 w 1450"/>
              <a:gd name="T65" fmla="*/ 2147483647 h 1648"/>
              <a:gd name="T66" fmla="*/ 2147483647 w 1450"/>
              <a:gd name="T67" fmla="*/ 2147483647 h 1648"/>
              <a:gd name="T68" fmla="*/ 2147483647 w 1450"/>
              <a:gd name="T69" fmla="*/ 2147483647 h 1648"/>
              <a:gd name="T70" fmla="*/ 2147483647 w 1450"/>
              <a:gd name="T71" fmla="*/ 0 h 1648"/>
              <a:gd name="T72" fmla="*/ 2147483647 w 1450"/>
              <a:gd name="T73" fmla="*/ 0 h 1648"/>
              <a:gd name="T74" fmla="*/ 0 w 1450"/>
              <a:gd name="T75" fmla="*/ 2147483647 h 1648"/>
              <a:gd name="T76" fmla="*/ 0 w 1450"/>
              <a:gd name="T77" fmla="*/ 2147483647 h 1648"/>
              <a:gd name="T78" fmla="*/ 2147483647 w 1450"/>
              <a:gd name="T79" fmla="*/ 2147483647 h 1648"/>
              <a:gd name="T80" fmla="*/ 2147483647 w 1450"/>
              <a:gd name="T81" fmla="*/ 2147483647 h 1648"/>
              <a:gd name="T82" fmla="*/ 2147483647 w 1450"/>
              <a:gd name="T83" fmla="*/ 2147483647 h 1648"/>
              <a:gd name="T84" fmla="*/ 2147483647 w 1450"/>
              <a:gd name="T85" fmla="*/ 2147483647 h 1648"/>
              <a:gd name="T86" fmla="*/ 2147483647 w 1450"/>
              <a:gd name="T87" fmla="*/ 2147483647 h 1648"/>
              <a:gd name="T88" fmla="*/ 2147483647 w 1450"/>
              <a:gd name="T89" fmla="*/ 2147483647 h 1648"/>
              <a:gd name="T90" fmla="*/ 2147483647 w 1450"/>
              <a:gd name="T91" fmla="*/ 2147483647 h 1648"/>
              <a:gd name="T92" fmla="*/ 2147483647 w 1450"/>
              <a:gd name="T93" fmla="*/ 2147483647 h 1648"/>
              <a:gd name="T94" fmla="*/ 2147483647 w 1450"/>
              <a:gd name="T95" fmla="*/ 2147483647 h 1648"/>
              <a:gd name="T96" fmla="*/ 2147483647 w 1450"/>
              <a:gd name="T97" fmla="*/ 2147483647 h 1648"/>
              <a:gd name="T98" fmla="*/ 2147483647 w 1450"/>
              <a:gd name="T99" fmla="*/ 2147483647 h 16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50" h="1648">
                <a:moveTo>
                  <a:pt x="860" y="121"/>
                </a:moveTo>
                <a:cubicBezTo>
                  <a:pt x="604" y="121"/>
                  <a:pt x="604" y="121"/>
                  <a:pt x="604" y="121"/>
                </a:cubicBezTo>
                <a:cubicBezTo>
                  <a:pt x="604" y="254"/>
                  <a:pt x="604" y="254"/>
                  <a:pt x="604" y="254"/>
                </a:cubicBezTo>
                <a:cubicBezTo>
                  <a:pt x="795" y="254"/>
                  <a:pt x="795" y="254"/>
                  <a:pt x="795" y="254"/>
                </a:cubicBezTo>
                <a:cubicBezTo>
                  <a:pt x="795" y="560"/>
                  <a:pt x="795" y="560"/>
                  <a:pt x="795" y="560"/>
                </a:cubicBezTo>
                <a:cubicBezTo>
                  <a:pt x="1082" y="560"/>
                  <a:pt x="1082" y="560"/>
                  <a:pt x="1082" y="560"/>
                </a:cubicBezTo>
                <a:cubicBezTo>
                  <a:pt x="1082" y="1287"/>
                  <a:pt x="1082" y="1287"/>
                  <a:pt x="1082" y="1287"/>
                </a:cubicBezTo>
                <a:cubicBezTo>
                  <a:pt x="217" y="1287"/>
                  <a:pt x="217" y="1287"/>
                  <a:pt x="217" y="1287"/>
                </a:cubicBezTo>
                <a:cubicBezTo>
                  <a:pt x="217" y="995"/>
                  <a:pt x="217" y="995"/>
                  <a:pt x="217" y="995"/>
                </a:cubicBezTo>
                <a:cubicBezTo>
                  <a:pt x="170" y="990"/>
                  <a:pt x="125" y="976"/>
                  <a:pt x="85" y="954"/>
                </a:cubicBezTo>
                <a:cubicBezTo>
                  <a:pt x="85" y="1419"/>
                  <a:pt x="85" y="1419"/>
                  <a:pt x="85" y="1419"/>
                </a:cubicBezTo>
                <a:cubicBezTo>
                  <a:pt x="1214" y="1419"/>
                  <a:pt x="1214" y="1419"/>
                  <a:pt x="1214" y="1419"/>
                </a:cubicBezTo>
                <a:cubicBezTo>
                  <a:pt x="1214" y="483"/>
                  <a:pt x="1214" y="483"/>
                  <a:pt x="1214" y="483"/>
                </a:cubicBezTo>
                <a:lnTo>
                  <a:pt x="860" y="121"/>
                </a:lnTo>
                <a:close/>
                <a:moveTo>
                  <a:pt x="504" y="121"/>
                </a:moveTo>
                <a:cubicBezTo>
                  <a:pt x="416" y="121"/>
                  <a:pt x="416" y="121"/>
                  <a:pt x="416" y="121"/>
                </a:cubicBezTo>
                <a:cubicBezTo>
                  <a:pt x="416" y="644"/>
                  <a:pt x="416" y="644"/>
                  <a:pt x="416" y="644"/>
                </a:cubicBezTo>
                <a:cubicBezTo>
                  <a:pt x="416" y="735"/>
                  <a:pt x="343" y="808"/>
                  <a:pt x="252" y="808"/>
                </a:cubicBezTo>
                <a:cubicBezTo>
                  <a:pt x="252" y="808"/>
                  <a:pt x="252" y="808"/>
                  <a:pt x="252" y="808"/>
                </a:cubicBezTo>
                <a:cubicBezTo>
                  <a:pt x="161" y="808"/>
                  <a:pt x="88" y="735"/>
                  <a:pt x="88" y="644"/>
                </a:cubicBezTo>
                <a:cubicBezTo>
                  <a:pt x="88" y="187"/>
                  <a:pt x="88" y="187"/>
                  <a:pt x="88" y="187"/>
                </a:cubicBezTo>
                <a:cubicBezTo>
                  <a:pt x="88" y="132"/>
                  <a:pt x="132" y="88"/>
                  <a:pt x="187" y="88"/>
                </a:cubicBezTo>
                <a:cubicBezTo>
                  <a:pt x="187" y="88"/>
                  <a:pt x="187" y="88"/>
                  <a:pt x="187" y="88"/>
                </a:cubicBezTo>
                <a:cubicBezTo>
                  <a:pt x="242" y="88"/>
                  <a:pt x="287" y="132"/>
                  <a:pt x="287" y="187"/>
                </a:cubicBezTo>
                <a:cubicBezTo>
                  <a:pt x="287" y="542"/>
                  <a:pt x="287" y="542"/>
                  <a:pt x="287" y="542"/>
                </a:cubicBezTo>
                <a:cubicBezTo>
                  <a:pt x="287" y="561"/>
                  <a:pt x="271" y="576"/>
                  <a:pt x="253" y="576"/>
                </a:cubicBezTo>
                <a:cubicBezTo>
                  <a:pt x="253" y="576"/>
                  <a:pt x="253" y="576"/>
                  <a:pt x="253" y="576"/>
                </a:cubicBezTo>
                <a:cubicBezTo>
                  <a:pt x="234" y="576"/>
                  <a:pt x="218" y="561"/>
                  <a:pt x="218" y="542"/>
                </a:cubicBezTo>
                <a:cubicBezTo>
                  <a:pt x="218" y="288"/>
                  <a:pt x="218" y="288"/>
                  <a:pt x="218" y="288"/>
                </a:cubicBezTo>
                <a:cubicBezTo>
                  <a:pt x="131" y="288"/>
                  <a:pt x="131" y="288"/>
                  <a:pt x="131" y="288"/>
                </a:cubicBezTo>
                <a:cubicBezTo>
                  <a:pt x="131" y="542"/>
                  <a:pt x="131" y="542"/>
                  <a:pt x="131" y="542"/>
                </a:cubicBezTo>
                <a:cubicBezTo>
                  <a:pt x="131" y="609"/>
                  <a:pt x="185" y="664"/>
                  <a:pt x="253" y="664"/>
                </a:cubicBezTo>
                <a:cubicBezTo>
                  <a:pt x="253" y="664"/>
                  <a:pt x="253" y="664"/>
                  <a:pt x="253" y="664"/>
                </a:cubicBezTo>
                <a:cubicBezTo>
                  <a:pt x="320" y="664"/>
                  <a:pt x="375" y="609"/>
                  <a:pt x="375" y="542"/>
                </a:cubicBezTo>
                <a:cubicBezTo>
                  <a:pt x="375" y="187"/>
                  <a:pt x="375" y="187"/>
                  <a:pt x="375" y="187"/>
                </a:cubicBezTo>
                <a:cubicBezTo>
                  <a:pt x="374" y="84"/>
                  <a:pt x="290" y="0"/>
                  <a:pt x="187" y="0"/>
                </a:cubicBezTo>
                <a:cubicBezTo>
                  <a:pt x="187" y="0"/>
                  <a:pt x="187" y="0"/>
                  <a:pt x="187" y="0"/>
                </a:cubicBezTo>
                <a:cubicBezTo>
                  <a:pt x="84" y="0"/>
                  <a:pt x="0" y="84"/>
                  <a:pt x="0" y="187"/>
                </a:cubicBezTo>
                <a:cubicBezTo>
                  <a:pt x="0" y="644"/>
                  <a:pt x="0" y="644"/>
                  <a:pt x="0" y="644"/>
                </a:cubicBezTo>
                <a:cubicBezTo>
                  <a:pt x="0" y="783"/>
                  <a:pt x="113" y="896"/>
                  <a:pt x="252" y="896"/>
                </a:cubicBezTo>
                <a:cubicBezTo>
                  <a:pt x="252" y="896"/>
                  <a:pt x="252" y="896"/>
                  <a:pt x="252" y="896"/>
                </a:cubicBezTo>
                <a:cubicBezTo>
                  <a:pt x="391" y="896"/>
                  <a:pt x="504" y="783"/>
                  <a:pt x="504" y="644"/>
                </a:cubicBezTo>
                <a:lnTo>
                  <a:pt x="504" y="121"/>
                </a:lnTo>
                <a:close/>
                <a:moveTo>
                  <a:pt x="1317" y="565"/>
                </a:moveTo>
                <a:cubicBezTo>
                  <a:pt x="1317" y="1515"/>
                  <a:pt x="1317" y="1515"/>
                  <a:pt x="1317" y="1515"/>
                </a:cubicBezTo>
                <a:cubicBezTo>
                  <a:pt x="333" y="1515"/>
                  <a:pt x="333" y="1515"/>
                  <a:pt x="333" y="1515"/>
                </a:cubicBezTo>
                <a:cubicBezTo>
                  <a:pt x="333" y="1648"/>
                  <a:pt x="333" y="1648"/>
                  <a:pt x="333" y="1648"/>
                </a:cubicBezTo>
                <a:cubicBezTo>
                  <a:pt x="1450" y="1648"/>
                  <a:pt x="1450" y="1648"/>
                  <a:pt x="1450" y="1648"/>
                </a:cubicBezTo>
                <a:cubicBezTo>
                  <a:pt x="1450" y="697"/>
                  <a:pt x="1450" y="697"/>
                  <a:pt x="1450" y="697"/>
                </a:cubicBezTo>
                <a:lnTo>
                  <a:pt x="1317" y="56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870" tIns="40435" rIns="80870" bIns="40435"/>
          <a:lstStyle/>
          <a:p>
            <a:endParaRPr lang="zh-CN" altLang="en-US"/>
          </a:p>
        </p:txBody>
      </p:sp>
      <p:grpSp>
        <p:nvGrpSpPr>
          <p:cNvPr id="26" name="组合 25"/>
          <p:cNvGrpSpPr/>
          <p:nvPr/>
        </p:nvGrpSpPr>
        <p:grpSpPr>
          <a:xfrm>
            <a:off x="2556346" y="1296035"/>
            <a:ext cx="1436181" cy="2880360"/>
            <a:chOff x="3280599" y="1296035"/>
            <a:chExt cx="1436181" cy="2880360"/>
          </a:xfrm>
        </p:grpSpPr>
        <p:sp>
          <p:nvSpPr>
            <p:cNvPr id="5" name="Oval 40"/>
            <p:cNvSpPr>
              <a:spLocks noChangeArrowheads="1"/>
            </p:cNvSpPr>
            <p:nvPr/>
          </p:nvSpPr>
          <p:spPr bwMode="auto">
            <a:xfrm rot="10800000">
              <a:off x="3280599" y="2271444"/>
              <a:ext cx="670396" cy="665041"/>
            </a:xfrm>
            <a:prstGeom prst="ellipse">
              <a:avLst/>
            </a:prstGeom>
            <a:noFill/>
            <a:ln w="12700">
              <a:solidFill>
                <a:srgbClr val="0070C0"/>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pPr algn="ctr" defTabSz="699770"/>
              <a:endParaRPr lang="zh-CN" altLang="zh-CN" sz="1200">
                <a:solidFill>
                  <a:srgbClr val="297F9D"/>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41"/>
            <p:cNvSpPr>
              <a:spLocks noChangeArrowheads="1"/>
            </p:cNvSpPr>
            <p:nvPr/>
          </p:nvSpPr>
          <p:spPr bwMode="auto">
            <a:xfrm rot="10800000">
              <a:off x="3358587" y="2348448"/>
              <a:ext cx="514518" cy="511032"/>
            </a:xfrm>
            <a:prstGeom prst="ellipse">
              <a:avLst/>
            </a:prstGeom>
            <a:solidFill>
              <a:srgbClr val="305480"/>
            </a:solidFill>
            <a:ln>
              <a:noFill/>
            </a:ln>
          </p:spPr>
          <p:txBody>
            <a:bodyPr lIns="67391" tIns="33696" rIns="67391" bIns="33696" anchor="ctr"/>
            <a:lstStyle/>
            <a:p>
              <a:pPr algn="ctr" defTabSz="699770"/>
              <a:endParaRPr lang="zh-CN" altLang="zh-CN" sz="1200">
                <a:solidFill>
                  <a:srgbClr val="297F9D"/>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Freeform 21"/>
            <p:cNvSpPr>
              <a:spLocks noEditPoints="1"/>
            </p:cNvSpPr>
            <p:nvPr/>
          </p:nvSpPr>
          <p:spPr bwMode="auto">
            <a:xfrm>
              <a:off x="3519121" y="2467456"/>
              <a:ext cx="261361" cy="273017"/>
            </a:xfrm>
            <a:custGeom>
              <a:avLst/>
              <a:gdLst>
                <a:gd name="T0" fmla="*/ 2147483647 w 1670"/>
                <a:gd name="T1" fmla="*/ 2147483647 h 1762"/>
                <a:gd name="T2" fmla="*/ 2147483647 w 1670"/>
                <a:gd name="T3" fmla="*/ 2147483647 h 1762"/>
                <a:gd name="T4" fmla="*/ 2147483647 w 1670"/>
                <a:gd name="T5" fmla="*/ 2147483647 h 1762"/>
                <a:gd name="T6" fmla="*/ 2147483647 w 1670"/>
                <a:gd name="T7" fmla="*/ 2147483647 h 1762"/>
                <a:gd name="T8" fmla="*/ 2147483647 w 1670"/>
                <a:gd name="T9" fmla="*/ 2147483647 h 1762"/>
                <a:gd name="T10" fmla="*/ 2147483647 w 1670"/>
                <a:gd name="T11" fmla="*/ 2147483647 h 1762"/>
                <a:gd name="T12" fmla="*/ 2147483647 w 1670"/>
                <a:gd name="T13" fmla="*/ 2147483647 h 1762"/>
                <a:gd name="T14" fmla="*/ 2147483647 w 1670"/>
                <a:gd name="T15" fmla="*/ 2147483647 h 1762"/>
                <a:gd name="T16" fmla="*/ 2147483647 w 1670"/>
                <a:gd name="T17" fmla="*/ 2147483647 h 1762"/>
                <a:gd name="T18" fmla="*/ 2147483647 w 1670"/>
                <a:gd name="T19" fmla="*/ 2147483647 h 1762"/>
                <a:gd name="T20" fmla="*/ 2147483647 w 1670"/>
                <a:gd name="T21" fmla="*/ 2147483647 h 1762"/>
                <a:gd name="T22" fmla="*/ 2147483647 w 1670"/>
                <a:gd name="T23" fmla="*/ 2147483647 h 1762"/>
                <a:gd name="T24" fmla="*/ 2147483647 w 1670"/>
                <a:gd name="T25" fmla="*/ 2147483647 h 1762"/>
                <a:gd name="T26" fmla="*/ 2147483647 w 1670"/>
                <a:gd name="T27" fmla="*/ 2147483647 h 1762"/>
                <a:gd name="T28" fmla="*/ 2147483647 w 1670"/>
                <a:gd name="T29" fmla="*/ 2147483647 h 1762"/>
                <a:gd name="T30" fmla="*/ 2147483647 w 1670"/>
                <a:gd name="T31" fmla="*/ 2147483647 h 1762"/>
                <a:gd name="T32" fmla="*/ 2147483647 w 1670"/>
                <a:gd name="T33" fmla="*/ 2147483647 h 1762"/>
                <a:gd name="T34" fmla="*/ 2147483647 w 1670"/>
                <a:gd name="T35" fmla="*/ 2147483647 h 1762"/>
                <a:gd name="T36" fmla="*/ 2147483647 w 1670"/>
                <a:gd name="T37" fmla="*/ 2147483647 h 1762"/>
                <a:gd name="T38" fmla="*/ 2147483647 w 1670"/>
                <a:gd name="T39" fmla="*/ 2147483647 h 1762"/>
                <a:gd name="T40" fmla="*/ 2147483647 w 1670"/>
                <a:gd name="T41" fmla="*/ 2147483647 h 1762"/>
                <a:gd name="T42" fmla="*/ 2147483647 w 1670"/>
                <a:gd name="T43" fmla="*/ 2147483647 h 1762"/>
                <a:gd name="T44" fmla="*/ 2147483647 w 1670"/>
                <a:gd name="T45" fmla="*/ 2147483647 h 1762"/>
                <a:gd name="T46" fmla="*/ 2147483647 w 1670"/>
                <a:gd name="T47" fmla="*/ 2147483647 h 1762"/>
                <a:gd name="T48" fmla="*/ 2147483647 w 1670"/>
                <a:gd name="T49" fmla="*/ 2147483647 h 1762"/>
                <a:gd name="T50" fmla="*/ 2147483647 w 1670"/>
                <a:gd name="T51" fmla="*/ 2147483647 h 1762"/>
                <a:gd name="T52" fmla="*/ 2147483647 w 1670"/>
                <a:gd name="T53" fmla="*/ 2147483647 h 1762"/>
                <a:gd name="T54" fmla="*/ 2147483647 w 1670"/>
                <a:gd name="T55" fmla="*/ 2147483647 h 1762"/>
                <a:gd name="T56" fmla="*/ 2147483647 w 1670"/>
                <a:gd name="T57" fmla="*/ 2147483647 h 1762"/>
                <a:gd name="T58" fmla="*/ 2147483647 w 1670"/>
                <a:gd name="T59" fmla="*/ 2147483647 h 1762"/>
                <a:gd name="T60" fmla="*/ 2147483647 w 1670"/>
                <a:gd name="T61" fmla="*/ 2147483647 h 1762"/>
                <a:gd name="T62" fmla="*/ 2147483647 w 1670"/>
                <a:gd name="T63" fmla="*/ 2147483647 h 1762"/>
                <a:gd name="T64" fmla="*/ 2147483647 w 1670"/>
                <a:gd name="T65" fmla="*/ 2147483647 h 1762"/>
                <a:gd name="T66" fmla="*/ 2147483647 w 1670"/>
                <a:gd name="T67" fmla="*/ 2147483647 h 1762"/>
                <a:gd name="T68" fmla="*/ 2147483647 w 1670"/>
                <a:gd name="T69" fmla="*/ 2147483647 h 1762"/>
                <a:gd name="T70" fmla="*/ 2147483647 w 1670"/>
                <a:gd name="T71" fmla="*/ 2147483647 h 1762"/>
                <a:gd name="T72" fmla="*/ 2147483647 w 1670"/>
                <a:gd name="T73" fmla="*/ 2147483647 h 1762"/>
                <a:gd name="T74" fmla="*/ 2147483647 w 1670"/>
                <a:gd name="T75" fmla="*/ 2147483647 h 1762"/>
                <a:gd name="T76" fmla="*/ 2147483647 w 1670"/>
                <a:gd name="T77" fmla="*/ 2147483647 h 1762"/>
                <a:gd name="T78" fmla="*/ 2147483647 w 1670"/>
                <a:gd name="T79" fmla="*/ 2147483647 h 176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70" h="1762">
                  <a:moveTo>
                    <a:pt x="622" y="964"/>
                  </a:moveTo>
                  <a:cubicBezTo>
                    <a:pt x="622" y="1040"/>
                    <a:pt x="561" y="1102"/>
                    <a:pt x="485" y="1103"/>
                  </a:cubicBezTo>
                  <a:cubicBezTo>
                    <a:pt x="410" y="1103"/>
                    <a:pt x="348" y="1042"/>
                    <a:pt x="347" y="966"/>
                  </a:cubicBezTo>
                  <a:cubicBezTo>
                    <a:pt x="347" y="891"/>
                    <a:pt x="408" y="829"/>
                    <a:pt x="483" y="828"/>
                  </a:cubicBezTo>
                  <a:cubicBezTo>
                    <a:pt x="559" y="828"/>
                    <a:pt x="621" y="889"/>
                    <a:pt x="622" y="964"/>
                  </a:cubicBezTo>
                  <a:close/>
                  <a:moveTo>
                    <a:pt x="555" y="691"/>
                  </a:moveTo>
                  <a:cubicBezTo>
                    <a:pt x="479" y="691"/>
                    <a:pt x="417" y="630"/>
                    <a:pt x="416" y="554"/>
                  </a:cubicBezTo>
                  <a:cubicBezTo>
                    <a:pt x="416" y="478"/>
                    <a:pt x="477" y="417"/>
                    <a:pt x="552" y="416"/>
                  </a:cubicBezTo>
                  <a:cubicBezTo>
                    <a:pt x="628" y="415"/>
                    <a:pt x="690" y="476"/>
                    <a:pt x="691" y="552"/>
                  </a:cubicBezTo>
                  <a:cubicBezTo>
                    <a:pt x="691" y="628"/>
                    <a:pt x="630" y="690"/>
                    <a:pt x="555" y="691"/>
                  </a:cubicBezTo>
                  <a:close/>
                  <a:moveTo>
                    <a:pt x="1103" y="415"/>
                  </a:moveTo>
                  <a:cubicBezTo>
                    <a:pt x="1103" y="491"/>
                    <a:pt x="1042" y="553"/>
                    <a:pt x="966" y="553"/>
                  </a:cubicBezTo>
                  <a:cubicBezTo>
                    <a:pt x="890" y="554"/>
                    <a:pt x="828" y="493"/>
                    <a:pt x="828" y="417"/>
                  </a:cubicBezTo>
                  <a:cubicBezTo>
                    <a:pt x="827" y="341"/>
                    <a:pt x="888" y="279"/>
                    <a:pt x="964" y="279"/>
                  </a:cubicBezTo>
                  <a:cubicBezTo>
                    <a:pt x="1040" y="278"/>
                    <a:pt x="1102" y="339"/>
                    <a:pt x="1103" y="415"/>
                  </a:cubicBezTo>
                  <a:close/>
                  <a:moveTo>
                    <a:pt x="279" y="1503"/>
                  </a:moveTo>
                  <a:cubicBezTo>
                    <a:pt x="594" y="1529"/>
                    <a:pt x="481" y="1195"/>
                    <a:pt x="772" y="1192"/>
                  </a:cubicBezTo>
                  <a:cubicBezTo>
                    <a:pt x="898" y="1297"/>
                    <a:pt x="898" y="1297"/>
                    <a:pt x="898" y="1297"/>
                  </a:cubicBezTo>
                  <a:cubicBezTo>
                    <a:pt x="930" y="1677"/>
                    <a:pt x="465" y="1762"/>
                    <a:pt x="279" y="1503"/>
                  </a:cubicBezTo>
                  <a:close/>
                  <a:moveTo>
                    <a:pt x="1244" y="1015"/>
                  </a:moveTo>
                  <a:cubicBezTo>
                    <a:pt x="1342" y="861"/>
                    <a:pt x="1646" y="345"/>
                    <a:pt x="1646" y="345"/>
                  </a:cubicBezTo>
                  <a:cubicBezTo>
                    <a:pt x="1670" y="302"/>
                    <a:pt x="1616" y="258"/>
                    <a:pt x="1579" y="289"/>
                  </a:cubicBezTo>
                  <a:cubicBezTo>
                    <a:pt x="1579" y="289"/>
                    <a:pt x="1128" y="682"/>
                    <a:pt x="995" y="806"/>
                  </a:cubicBezTo>
                  <a:cubicBezTo>
                    <a:pt x="889" y="904"/>
                    <a:pt x="889" y="949"/>
                    <a:pt x="855" y="1111"/>
                  </a:cubicBezTo>
                  <a:cubicBezTo>
                    <a:pt x="970" y="1208"/>
                    <a:pt x="970" y="1208"/>
                    <a:pt x="970" y="1208"/>
                  </a:cubicBezTo>
                  <a:cubicBezTo>
                    <a:pt x="1123" y="1145"/>
                    <a:pt x="1167" y="1136"/>
                    <a:pt x="1244" y="1015"/>
                  </a:cubicBezTo>
                  <a:close/>
                  <a:moveTo>
                    <a:pt x="378" y="1345"/>
                  </a:moveTo>
                  <a:cubicBezTo>
                    <a:pt x="235" y="1220"/>
                    <a:pt x="143" y="1037"/>
                    <a:pt x="141" y="833"/>
                  </a:cubicBezTo>
                  <a:cubicBezTo>
                    <a:pt x="138" y="455"/>
                    <a:pt x="444" y="145"/>
                    <a:pt x="823" y="141"/>
                  </a:cubicBezTo>
                  <a:cubicBezTo>
                    <a:pt x="1086" y="140"/>
                    <a:pt x="1267" y="272"/>
                    <a:pt x="1269" y="378"/>
                  </a:cubicBezTo>
                  <a:cubicBezTo>
                    <a:pt x="1310" y="342"/>
                    <a:pt x="1349" y="308"/>
                    <a:pt x="1383" y="278"/>
                  </a:cubicBezTo>
                  <a:cubicBezTo>
                    <a:pt x="1313" y="126"/>
                    <a:pt x="1096" y="0"/>
                    <a:pt x="821" y="4"/>
                  </a:cubicBezTo>
                  <a:cubicBezTo>
                    <a:pt x="367" y="8"/>
                    <a:pt x="0" y="379"/>
                    <a:pt x="4" y="834"/>
                  </a:cubicBezTo>
                  <a:cubicBezTo>
                    <a:pt x="6" y="1034"/>
                    <a:pt x="78" y="1217"/>
                    <a:pt x="198" y="1359"/>
                  </a:cubicBezTo>
                  <a:cubicBezTo>
                    <a:pt x="264" y="1392"/>
                    <a:pt x="344" y="1381"/>
                    <a:pt x="378" y="1345"/>
                  </a:cubicBezTo>
                  <a:close/>
                  <a:moveTo>
                    <a:pt x="1256" y="1214"/>
                  </a:moveTo>
                  <a:cubicBezTo>
                    <a:pt x="1329" y="1349"/>
                    <a:pt x="1164" y="1445"/>
                    <a:pt x="1013" y="1488"/>
                  </a:cubicBezTo>
                  <a:cubicBezTo>
                    <a:pt x="992" y="1550"/>
                    <a:pt x="958" y="1606"/>
                    <a:pt x="919" y="1646"/>
                  </a:cubicBezTo>
                  <a:cubicBezTo>
                    <a:pt x="1280" y="1606"/>
                    <a:pt x="1541" y="1351"/>
                    <a:pt x="1349" y="1105"/>
                  </a:cubicBezTo>
                  <a:cubicBezTo>
                    <a:pt x="1317" y="1152"/>
                    <a:pt x="1287" y="1187"/>
                    <a:pt x="1256" y="121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870" tIns="40435" rIns="80870" bIns="40435"/>
            <a:lstStyle/>
            <a:p>
              <a:endParaRPr lang="zh-CN" altLang="en-US"/>
            </a:p>
          </p:txBody>
        </p:sp>
        <p:cxnSp>
          <p:nvCxnSpPr>
            <p:cNvPr id="13" name="Straight Connector 42"/>
            <p:cNvCxnSpPr>
              <a:cxnSpLocks noChangeShapeType="1"/>
            </p:cNvCxnSpPr>
            <p:nvPr/>
          </p:nvCxnSpPr>
          <p:spPr bwMode="auto">
            <a:xfrm flipH="1">
              <a:off x="4036695" y="1296035"/>
              <a:ext cx="680085" cy="1102360"/>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4" name="Straight Connector 43"/>
            <p:cNvCxnSpPr>
              <a:cxnSpLocks noChangeShapeType="1"/>
            </p:cNvCxnSpPr>
            <p:nvPr/>
          </p:nvCxnSpPr>
          <p:spPr bwMode="auto">
            <a:xfrm flipH="1" flipV="1">
              <a:off x="4071728" y="2663463"/>
              <a:ext cx="548506" cy="4667"/>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5" name="Straight Connector 44"/>
            <p:cNvCxnSpPr>
              <a:cxnSpLocks noChangeShapeType="1"/>
            </p:cNvCxnSpPr>
            <p:nvPr/>
          </p:nvCxnSpPr>
          <p:spPr bwMode="auto">
            <a:xfrm>
              <a:off x="4071620" y="2936240"/>
              <a:ext cx="645160" cy="1240155"/>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27" name="组合 26"/>
          <p:cNvGrpSpPr/>
          <p:nvPr/>
        </p:nvGrpSpPr>
        <p:grpSpPr>
          <a:xfrm>
            <a:off x="4080475" y="1094756"/>
            <a:ext cx="3804463" cy="345280"/>
            <a:chOff x="4556226" y="748922"/>
            <a:chExt cx="3804463" cy="345280"/>
          </a:xfrm>
        </p:grpSpPr>
        <p:sp>
          <p:nvSpPr>
            <p:cNvPr id="2" name="Round Same Side Corner Rectangle 3"/>
            <p:cNvSpPr/>
            <p:nvPr/>
          </p:nvSpPr>
          <p:spPr bwMode="auto">
            <a:xfrm rot="5400000">
              <a:off x="6464497" y="-720250"/>
              <a:ext cx="338453" cy="3290451"/>
            </a:xfrm>
            <a:custGeom>
              <a:avLst/>
              <a:gdLst>
                <a:gd name="T0" fmla="*/ 186531 w 373062"/>
                <a:gd name="T1" fmla="*/ 0 h 1908175"/>
                <a:gd name="T2" fmla="*/ 186531 w 373062"/>
                <a:gd name="T3" fmla="*/ 0 h 1908175"/>
                <a:gd name="T4" fmla="*/ 373062 w 373062"/>
                <a:gd name="T5" fmla="*/ 186531 h 1908175"/>
                <a:gd name="T6" fmla="*/ 373062 w 373062"/>
                <a:gd name="T7" fmla="*/ 1908175 h 1908175"/>
                <a:gd name="T8" fmla="*/ 373062 w 373062"/>
                <a:gd name="T9" fmla="*/ 1908175 h 1908175"/>
                <a:gd name="T10" fmla="*/ 0 w 373062"/>
                <a:gd name="T11" fmla="*/ 1908175 h 1908175"/>
                <a:gd name="T12" fmla="*/ 0 w 373062"/>
                <a:gd name="T13" fmla="*/ 1908175 h 1908175"/>
                <a:gd name="T14" fmla="*/ 0 w 373062"/>
                <a:gd name="T15" fmla="*/ 186531 h 1908175"/>
                <a:gd name="T16" fmla="*/ 186531 w 373062"/>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1908175">
                  <a:moveTo>
                    <a:pt x="186531" y="0"/>
                  </a:moveTo>
                  <a:lnTo>
                    <a:pt x="186531" y="0"/>
                  </a:lnTo>
                  <a:cubicBezTo>
                    <a:pt x="289549" y="0"/>
                    <a:pt x="373062" y="83513"/>
                    <a:pt x="373062" y="186531"/>
                  </a:cubicBezTo>
                  <a:lnTo>
                    <a:pt x="373062" y="1908175"/>
                  </a:lnTo>
                  <a:lnTo>
                    <a:pt x="0" y="1908175"/>
                  </a:lnTo>
                  <a:lnTo>
                    <a:pt x="0" y="186531"/>
                  </a:lnTo>
                  <a:cubicBezTo>
                    <a:pt x="0" y="83513"/>
                    <a:pt x="83513" y="0"/>
                    <a:pt x="186531"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sp>
          <p:nvSpPr>
            <p:cNvPr id="8" name="Round Same Side Corner Rectangle 79"/>
            <p:cNvSpPr/>
            <p:nvPr/>
          </p:nvSpPr>
          <p:spPr bwMode="auto">
            <a:xfrm rot="16200000">
              <a:off x="4618456" y="686692"/>
              <a:ext cx="338455" cy="462915"/>
            </a:xfrm>
            <a:custGeom>
              <a:avLst/>
              <a:gdLst>
                <a:gd name="T0" fmla="*/ 186531 w 373062"/>
                <a:gd name="T1" fmla="*/ 0 h 627062"/>
                <a:gd name="T2" fmla="*/ 186531 w 373062"/>
                <a:gd name="T3" fmla="*/ 0 h 627062"/>
                <a:gd name="T4" fmla="*/ 373062 w 373062"/>
                <a:gd name="T5" fmla="*/ 186531 h 627062"/>
                <a:gd name="T6" fmla="*/ 373062 w 373062"/>
                <a:gd name="T7" fmla="*/ 627062 h 627062"/>
                <a:gd name="T8" fmla="*/ 373062 w 373062"/>
                <a:gd name="T9" fmla="*/ 627062 h 627062"/>
                <a:gd name="T10" fmla="*/ 0 w 373062"/>
                <a:gd name="T11" fmla="*/ 627062 h 627062"/>
                <a:gd name="T12" fmla="*/ 0 w 373062"/>
                <a:gd name="T13" fmla="*/ 627062 h 627062"/>
                <a:gd name="T14" fmla="*/ 0 w 373062"/>
                <a:gd name="T15" fmla="*/ 186531 h 627062"/>
                <a:gd name="T16" fmla="*/ 186531 w 373062"/>
                <a:gd name="T17" fmla="*/ 0 h 6270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2" h="627062">
                  <a:moveTo>
                    <a:pt x="186531" y="0"/>
                  </a:moveTo>
                  <a:lnTo>
                    <a:pt x="186531" y="0"/>
                  </a:lnTo>
                  <a:cubicBezTo>
                    <a:pt x="289549" y="0"/>
                    <a:pt x="373062" y="83513"/>
                    <a:pt x="373062" y="186531"/>
                  </a:cubicBezTo>
                  <a:lnTo>
                    <a:pt x="373062" y="627062"/>
                  </a:lnTo>
                  <a:lnTo>
                    <a:pt x="0" y="627062"/>
                  </a:lnTo>
                  <a:lnTo>
                    <a:pt x="0" y="186531"/>
                  </a:lnTo>
                  <a:cubicBezTo>
                    <a:pt x="0" y="83513"/>
                    <a:pt x="83513" y="0"/>
                    <a:pt x="186531" y="0"/>
                  </a:cubicBezTo>
                  <a:close/>
                </a:path>
              </a:pathLst>
            </a:custGeom>
            <a:solidFill>
              <a:srgbClr val="305480"/>
            </a:solidFill>
            <a:ln>
              <a:noFill/>
            </a:ln>
          </p:spPr>
          <p:txBody>
            <a:bodyPr lIns="67391" tIns="33696" rIns="67391" bIns="33696" anchor="ctr"/>
            <a:lstStyle/>
            <a:p>
              <a:endParaRPr lang="zh-CN" altLang="en-US"/>
            </a:p>
          </p:txBody>
        </p:sp>
        <p:sp>
          <p:nvSpPr>
            <p:cNvPr id="16" name="TextBox 13"/>
            <p:cNvSpPr txBox="1">
              <a:spLocks noChangeArrowheads="1"/>
            </p:cNvSpPr>
            <p:nvPr/>
          </p:nvSpPr>
          <p:spPr bwMode="auto">
            <a:xfrm>
              <a:off x="5069231" y="795654"/>
              <a:ext cx="329145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b="1" dirty="0">
                  <a:latin typeface="Arial" panose="020B0604020202020204" pitchFamily="34" charset="0"/>
                  <a:ea typeface="微软雅黑" panose="020B0503020204020204" pitchFamily="34" charset="-122"/>
                  <a:sym typeface="Arial" panose="020B0604020202020204" pitchFamily="34" charset="0"/>
                </a:rPr>
                <a:t>西方预算制度的</a:t>
              </a:r>
              <a:r>
                <a:rPr lang="zh-CN" b="1" dirty="0" smtClean="0">
                  <a:latin typeface="Arial" panose="020B0604020202020204" pitchFamily="34" charset="0"/>
                  <a:ea typeface="微软雅黑" panose="020B0503020204020204" pitchFamily="34" charset="-122"/>
                  <a:sym typeface="Arial" panose="020B0604020202020204" pitchFamily="34" charset="0"/>
                </a:rPr>
                <a:t>产生</a:t>
              </a:r>
              <a:r>
                <a:rPr lang="en-US" altLang="zh-CN" b="1" dirty="0" smtClean="0">
                  <a:latin typeface="Arial" panose="020B0604020202020204" pitchFamily="34" charset="0"/>
                  <a:ea typeface="微软雅黑" panose="020B0503020204020204" pitchFamily="34" charset="-122"/>
                  <a:sym typeface="Arial" panose="020B0604020202020204" pitchFamily="34" charset="0"/>
                </a:rPr>
                <a:t>——</a:t>
              </a:r>
              <a:r>
                <a:rPr lang="zh-CN" altLang="en-US" b="1" dirty="0" smtClean="0">
                  <a:latin typeface="Arial" panose="020B0604020202020204" pitchFamily="34" charset="0"/>
                  <a:ea typeface="微软雅黑" panose="020B0503020204020204" pitchFamily="34" charset="-122"/>
                  <a:sym typeface="Arial" panose="020B0604020202020204" pitchFamily="34" charset="0"/>
                </a:rPr>
                <a:t>自下而上</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TextBox 13"/>
          <p:cNvSpPr txBox="1">
            <a:spLocks noChangeArrowheads="1"/>
          </p:cNvSpPr>
          <p:nvPr/>
        </p:nvSpPr>
        <p:spPr bwMode="auto">
          <a:xfrm>
            <a:off x="4155956" y="1513785"/>
            <a:ext cx="41039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en-US" sz="1400" dirty="0">
                <a:latin typeface="Arial" panose="020B0604020202020204" pitchFamily="34" charset="0"/>
                <a:ea typeface="微软雅黑" panose="020B0503020204020204" pitchFamily="34" charset="-122"/>
                <a:sym typeface="Arial" panose="020B0604020202020204" pitchFamily="34" charset="0"/>
              </a:rPr>
              <a:t>当时的资产阶级已经具备了保护自身利益及监督财政的意识和能力，要求统治者通过法定的程序使用并报告财政收支情况，</a:t>
            </a:r>
            <a:r>
              <a:rPr lang="en-US" sz="1400" dirty="0" smtClean="0">
                <a:latin typeface="Arial" panose="020B0604020202020204" pitchFamily="34" charset="0"/>
                <a:ea typeface="微软雅黑" panose="020B0503020204020204" pitchFamily="34" charset="-122"/>
                <a:sym typeface="Arial" panose="020B0604020202020204" pitchFamily="34" charset="0"/>
              </a:rPr>
              <a:t>从而使得国家预算应运而生</a:t>
            </a:r>
            <a:endParaRPr lang="en-US" sz="1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30" name="组合 29"/>
          <p:cNvGrpSpPr/>
          <p:nvPr/>
        </p:nvGrpSpPr>
        <p:grpSpPr>
          <a:xfrm>
            <a:off x="4059250" y="3384252"/>
            <a:ext cx="3753680" cy="338456"/>
            <a:chOff x="3924498" y="3217863"/>
            <a:chExt cx="3753680" cy="338456"/>
          </a:xfrm>
        </p:grpSpPr>
        <p:sp>
          <p:nvSpPr>
            <p:cNvPr id="4" name="Round Same Side Corner Rectangle 37"/>
            <p:cNvSpPr/>
            <p:nvPr/>
          </p:nvSpPr>
          <p:spPr bwMode="auto">
            <a:xfrm rot="5400000">
              <a:off x="5833018" y="1741391"/>
              <a:ext cx="338456" cy="3291400"/>
            </a:xfrm>
            <a:custGeom>
              <a:avLst/>
              <a:gdLst>
                <a:gd name="T0" fmla="*/ 185738 w 371475"/>
                <a:gd name="T1" fmla="*/ 0 h 1908175"/>
                <a:gd name="T2" fmla="*/ 185738 w 371475"/>
                <a:gd name="T3" fmla="*/ 0 h 1908175"/>
                <a:gd name="T4" fmla="*/ 371476 w 371475"/>
                <a:gd name="T5" fmla="*/ 185738 h 1908175"/>
                <a:gd name="T6" fmla="*/ 371475 w 371475"/>
                <a:gd name="T7" fmla="*/ 1908175 h 1908175"/>
                <a:gd name="T8" fmla="*/ 371475 w 371475"/>
                <a:gd name="T9" fmla="*/ 1908175 h 1908175"/>
                <a:gd name="T10" fmla="*/ 0 w 371475"/>
                <a:gd name="T11" fmla="*/ 1908175 h 1908175"/>
                <a:gd name="T12" fmla="*/ 0 w 371475"/>
                <a:gd name="T13" fmla="*/ 1908175 h 1908175"/>
                <a:gd name="T14" fmla="*/ 0 w 371475"/>
                <a:gd name="T15" fmla="*/ 185738 h 1908175"/>
                <a:gd name="T16" fmla="*/ 185738 w 371475"/>
                <a:gd name="T17" fmla="*/ 0 h 1908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8175">
                  <a:moveTo>
                    <a:pt x="185738" y="0"/>
                  </a:moveTo>
                  <a:lnTo>
                    <a:pt x="185738" y="0"/>
                  </a:lnTo>
                  <a:cubicBezTo>
                    <a:pt x="288318" y="0"/>
                    <a:pt x="371476" y="83158"/>
                    <a:pt x="371476" y="185738"/>
                  </a:cubicBezTo>
                  <a:cubicBezTo>
                    <a:pt x="371476" y="759884"/>
                    <a:pt x="371475" y="1334029"/>
                    <a:pt x="371475" y="1908175"/>
                  </a:cubicBezTo>
                  <a:lnTo>
                    <a:pt x="0" y="1908175"/>
                  </a:lnTo>
                  <a:lnTo>
                    <a:pt x="0" y="185738"/>
                  </a:lnTo>
                  <a:cubicBezTo>
                    <a:pt x="0" y="83158"/>
                    <a:pt x="83158" y="0"/>
                    <a:pt x="185738"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grpSp>
          <p:nvGrpSpPr>
            <p:cNvPr id="29" name="组合 28"/>
            <p:cNvGrpSpPr/>
            <p:nvPr/>
          </p:nvGrpSpPr>
          <p:grpSpPr>
            <a:xfrm>
              <a:off x="3924498" y="3217863"/>
              <a:ext cx="3753680" cy="335280"/>
              <a:chOff x="4779327" y="3217863"/>
              <a:chExt cx="3753680" cy="335280"/>
            </a:xfrm>
          </p:grpSpPr>
          <p:sp>
            <p:nvSpPr>
              <p:cNvPr id="10" name="Round Same Side Corner Rectangle 81"/>
              <p:cNvSpPr/>
              <p:nvPr/>
            </p:nvSpPr>
            <p:spPr bwMode="auto">
              <a:xfrm rot="-5400000">
                <a:off x="4843145" y="3154045"/>
                <a:ext cx="335280" cy="462915"/>
              </a:xfrm>
              <a:custGeom>
                <a:avLst/>
                <a:gdLst>
                  <a:gd name="T0" fmla="*/ 186532 w 373063"/>
                  <a:gd name="T1" fmla="*/ 0 h 627063"/>
                  <a:gd name="T2" fmla="*/ 186532 w 373063"/>
                  <a:gd name="T3" fmla="*/ 0 h 627063"/>
                  <a:gd name="T4" fmla="*/ 373064 w 373063"/>
                  <a:gd name="T5" fmla="*/ 186532 h 627063"/>
                  <a:gd name="T6" fmla="*/ 373063 w 373063"/>
                  <a:gd name="T7" fmla="*/ 627063 h 627063"/>
                  <a:gd name="T8" fmla="*/ 373063 w 373063"/>
                  <a:gd name="T9" fmla="*/ 627063 h 627063"/>
                  <a:gd name="T10" fmla="*/ 0 w 373063"/>
                  <a:gd name="T11" fmla="*/ 627063 h 627063"/>
                  <a:gd name="T12" fmla="*/ 0 w 373063"/>
                  <a:gd name="T13" fmla="*/ 627063 h 627063"/>
                  <a:gd name="T14" fmla="*/ 0 w 373063"/>
                  <a:gd name="T15" fmla="*/ 186532 h 627063"/>
                  <a:gd name="T16" fmla="*/ 186532 w 373063"/>
                  <a:gd name="T17" fmla="*/ 0 h 62706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3063" h="627063">
                    <a:moveTo>
                      <a:pt x="186532" y="0"/>
                    </a:moveTo>
                    <a:lnTo>
                      <a:pt x="186532" y="0"/>
                    </a:lnTo>
                    <a:cubicBezTo>
                      <a:pt x="289551" y="0"/>
                      <a:pt x="373064" y="83513"/>
                      <a:pt x="373064" y="186532"/>
                    </a:cubicBezTo>
                    <a:cubicBezTo>
                      <a:pt x="373064" y="333376"/>
                      <a:pt x="373063" y="480219"/>
                      <a:pt x="373063" y="627063"/>
                    </a:cubicBezTo>
                    <a:lnTo>
                      <a:pt x="0" y="627063"/>
                    </a:lnTo>
                    <a:lnTo>
                      <a:pt x="0" y="186532"/>
                    </a:lnTo>
                    <a:cubicBezTo>
                      <a:pt x="0" y="83513"/>
                      <a:pt x="83513" y="0"/>
                      <a:pt x="186532" y="0"/>
                    </a:cubicBezTo>
                    <a:close/>
                  </a:path>
                </a:pathLst>
              </a:custGeom>
              <a:solidFill>
                <a:srgbClr val="305480"/>
              </a:solidFill>
              <a:ln>
                <a:noFill/>
              </a:ln>
            </p:spPr>
            <p:txBody>
              <a:bodyPr lIns="67391" tIns="33696" rIns="67391" bIns="33696" anchor="ctr"/>
              <a:lstStyle/>
              <a:p>
                <a:endParaRPr lang="zh-CN" altLang="en-US"/>
              </a:p>
            </p:txBody>
          </p:sp>
          <p:sp>
            <p:nvSpPr>
              <p:cNvPr id="12" name="Freeform 13"/>
              <p:cNvSpPr>
                <a:spLocks noEditPoints="1"/>
              </p:cNvSpPr>
              <p:nvPr/>
            </p:nvSpPr>
            <p:spPr bwMode="auto">
              <a:xfrm>
                <a:off x="4970053" y="3289428"/>
                <a:ext cx="193383" cy="192512"/>
              </a:xfrm>
              <a:custGeom>
                <a:avLst/>
                <a:gdLst>
                  <a:gd name="T0" fmla="*/ 2147483647 w 1640"/>
                  <a:gd name="T1" fmla="*/ 2147483647 h 1642"/>
                  <a:gd name="T2" fmla="*/ 2147483647 w 1640"/>
                  <a:gd name="T3" fmla="*/ 2147483647 h 1642"/>
                  <a:gd name="T4" fmla="*/ 2147483647 w 1640"/>
                  <a:gd name="T5" fmla="*/ 2147483647 h 1642"/>
                  <a:gd name="T6" fmla="*/ 2147483647 w 1640"/>
                  <a:gd name="T7" fmla="*/ 2147483647 h 1642"/>
                  <a:gd name="T8" fmla="*/ 2147483647 w 1640"/>
                  <a:gd name="T9" fmla="*/ 2147483647 h 1642"/>
                  <a:gd name="T10" fmla="*/ 2147483647 w 1640"/>
                  <a:gd name="T11" fmla="*/ 2147483647 h 1642"/>
                  <a:gd name="T12" fmla="*/ 2147483647 w 1640"/>
                  <a:gd name="T13" fmla="*/ 2147483647 h 1642"/>
                  <a:gd name="T14" fmla="*/ 2147483647 w 1640"/>
                  <a:gd name="T15" fmla="*/ 2147483647 h 1642"/>
                  <a:gd name="T16" fmla="*/ 2147483647 w 1640"/>
                  <a:gd name="T17" fmla="*/ 2147483647 h 1642"/>
                  <a:gd name="T18" fmla="*/ 2147483647 w 1640"/>
                  <a:gd name="T19" fmla="*/ 2147483647 h 1642"/>
                  <a:gd name="T20" fmla="*/ 2147483647 w 1640"/>
                  <a:gd name="T21" fmla="*/ 2147483647 h 1642"/>
                  <a:gd name="T22" fmla="*/ 2147483647 w 1640"/>
                  <a:gd name="T23" fmla="*/ 2147483647 h 1642"/>
                  <a:gd name="T24" fmla="*/ 2147483647 w 1640"/>
                  <a:gd name="T25" fmla="*/ 2147483647 h 1642"/>
                  <a:gd name="T26" fmla="*/ 2147483647 w 1640"/>
                  <a:gd name="T27" fmla="*/ 2147483647 h 1642"/>
                  <a:gd name="T28" fmla="*/ 2147483647 w 1640"/>
                  <a:gd name="T29" fmla="*/ 2147483647 h 1642"/>
                  <a:gd name="T30" fmla="*/ 2147483647 w 1640"/>
                  <a:gd name="T31" fmla="*/ 2147483647 h 1642"/>
                  <a:gd name="T32" fmla="*/ 2147483647 w 1640"/>
                  <a:gd name="T33" fmla="*/ 2147483647 h 1642"/>
                  <a:gd name="T34" fmla="*/ 2147483647 w 1640"/>
                  <a:gd name="T35" fmla="*/ 2147483647 h 1642"/>
                  <a:gd name="T36" fmla="*/ 2147483647 w 1640"/>
                  <a:gd name="T37" fmla="*/ 2147483647 h 1642"/>
                  <a:gd name="T38" fmla="*/ 2147483647 w 1640"/>
                  <a:gd name="T39" fmla="*/ 2147483647 h 1642"/>
                  <a:gd name="T40" fmla="*/ 2147483647 w 1640"/>
                  <a:gd name="T41" fmla="*/ 2147483647 h 1642"/>
                  <a:gd name="T42" fmla="*/ 2147483647 w 1640"/>
                  <a:gd name="T43" fmla="*/ 2147483647 h 1642"/>
                  <a:gd name="T44" fmla="*/ 2147483647 w 1640"/>
                  <a:gd name="T45" fmla="*/ 2147483647 h 1642"/>
                  <a:gd name="T46" fmla="*/ 2147483647 w 1640"/>
                  <a:gd name="T47" fmla="*/ 2147483647 h 1642"/>
                  <a:gd name="T48" fmla="*/ 2147483647 w 1640"/>
                  <a:gd name="T49" fmla="*/ 2147483647 h 1642"/>
                  <a:gd name="T50" fmla="*/ 2147483647 w 1640"/>
                  <a:gd name="T51" fmla="*/ 2147483647 h 1642"/>
                  <a:gd name="T52" fmla="*/ 2147483647 w 1640"/>
                  <a:gd name="T53" fmla="*/ 2147483647 h 1642"/>
                  <a:gd name="T54" fmla="*/ 2147483647 w 1640"/>
                  <a:gd name="T55" fmla="*/ 2147483647 h 1642"/>
                  <a:gd name="T56" fmla="*/ 2147483647 w 1640"/>
                  <a:gd name="T57" fmla="*/ 0 h 1642"/>
                  <a:gd name="T58" fmla="*/ 0 w 1640"/>
                  <a:gd name="T59" fmla="*/ 2147483647 h 1642"/>
                  <a:gd name="T60" fmla="*/ 2147483647 w 1640"/>
                  <a:gd name="T61" fmla="*/ 2147483647 h 1642"/>
                  <a:gd name="T62" fmla="*/ 2147483647 w 1640"/>
                  <a:gd name="T63" fmla="*/ 2147483647 h 1642"/>
                  <a:gd name="T64" fmla="*/ 2147483647 w 1640"/>
                  <a:gd name="T65" fmla="*/ 2147483647 h 1642"/>
                  <a:gd name="T66" fmla="*/ 2147483647 w 1640"/>
                  <a:gd name="T67" fmla="*/ 2147483647 h 1642"/>
                  <a:gd name="T68" fmla="*/ 2147483647 w 1640"/>
                  <a:gd name="T69" fmla="*/ 0 h 1642"/>
                  <a:gd name="T70" fmla="*/ 2147483647 w 1640"/>
                  <a:gd name="T71" fmla="*/ 2147483647 h 1642"/>
                  <a:gd name="T72" fmla="*/ 2147483647 w 1640"/>
                  <a:gd name="T73" fmla="*/ 2147483647 h 16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870" tIns="40435" rIns="80870" bIns="40435"/>
              <a:lstStyle/>
              <a:p>
                <a:endParaRPr lang="zh-CN" altLang="en-US"/>
              </a:p>
            </p:txBody>
          </p:sp>
          <p:sp>
            <p:nvSpPr>
              <p:cNvPr id="19" name="TextBox 13"/>
              <p:cNvSpPr txBox="1">
                <a:spLocks noChangeArrowheads="1"/>
              </p:cNvSpPr>
              <p:nvPr/>
            </p:nvSpPr>
            <p:spPr bwMode="auto">
              <a:xfrm>
                <a:off x="5309869" y="3266440"/>
                <a:ext cx="32231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b="1" dirty="0">
                    <a:latin typeface="Arial" panose="020B0604020202020204" pitchFamily="34" charset="0"/>
                    <a:ea typeface="微软雅黑" panose="020B0503020204020204" pitchFamily="34" charset="-122"/>
                    <a:sym typeface="Arial" panose="020B0604020202020204" pitchFamily="34" charset="0"/>
                  </a:rPr>
                  <a:t>回顾中国预算制度产生过程的启示</a:t>
                </a:r>
              </a:p>
            </p:txBody>
          </p:sp>
        </p:grpSp>
      </p:grpSp>
      <p:sp>
        <p:nvSpPr>
          <p:cNvPr id="20" name="TextBox 13"/>
          <p:cNvSpPr txBox="1">
            <a:spLocks noChangeArrowheads="1"/>
          </p:cNvSpPr>
          <p:nvPr/>
        </p:nvSpPr>
        <p:spPr bwMode="auto">
          <a:xfrm>
            <a:off x="4115224" y="3819202"/>
            <a:ext cx="41446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现代公共预算，民主性是其必要内容之一，预算的产生过程是自上而下还是自下而上，直接影响着预算是否具有民主性。中国预算的产生由于资产阶级力量的不足，只能是自上而下进行。因此，清末的预算虽然形式上具备了现代预算的特点，但不具备民主性。</a:t>
            </a:r>
          </a:p>
        </p:txBody>
      </p:sp>
      <p:sp>
        <p:nvSpPr>
          <p:cNvPr id="21" name="TextBox 13"/>
          <p:cNvSpPr txBox="1">
            <a:spLocks noChangeArrowheads="1"/>
          </p:cNvSpPr>
          <p:nvPr/>
        </p:nvSpPr>
        <p:spPr bwMode="auto">
          <a:xfrm>
            <a:off x="4155956" y="2665913"/>
            <a:ext cx="41759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400" dirty="0">
                <a:latin typeface="Arial" panose="020B0604020202020204" pitchFamily="34" charset="0"/>
                <a:ea typeface="微软雅黑" panose="020B0503020204020204" pitchFamily="34" charset="-122"/>
                <a:sym typeface="Arial" panose="020B0604020202020204" pitchFamily="34" charset="0"/>
              </a:rPr>
              <a:t>清政府的腐败，清朝末年出现了严重的财政危机。清末预算的产生是由政府推动的，是自上而下的过程，并未包含公众参与的因素，没有经历民主化过程。</a:t>
            </a:r>
          </a:p>
        </p:txBody>
      </p:sp>
      <p:pic>
        <p:nvPicPr>
          <p:cNvPr id="22" name="图片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8114" y="1872084"/>
            <a:ext cx="2019771" cy="155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p:cNvGrpSpPr/>
          <p:nvPr/>
        </p:nvGrpSpPr>
        <p:grpSpPr>
          <a:xfrm>
            <a:off x="4068514" y="2232124"/>
            <a:ext cx="3751143" cy="360040"/>
            <a:chOff x="4781867" y="2048699"/>
            <a:chExt cx="3751143" cy="360040"/>
          </a:xfrm>
        </p:grpSpPr>
        <p:sp>
          <p:nvSpPr>
            <p:cNvPr id="3" name="Round Same Side Corner Rectangle 36"/>
            <p:cNvSpPr/>
            <p:nvPr/>
          </p:nvSpPr>
          <p:spPr bwMode="auto">
            <a:xfrm rot="5400000">
              <a:off x="6714269" y="577307"/>
              <a:ext cx="347347" cy="3290131"/>
            </a:xfrm>
            <a:custGeom>
              <a:avLst/>
              <a:gdLst>
                <a:gd name="T0" fmla="*/ 185738 w 371475"/>
                <a:gd name="T1" fmla="*/ 0 h 1906587"/>
                <a:gd name="T2" fmla="*/ 185738 w 371475"/>
                <a:gd name="T3" fmla="*/ 0 h 1906587"/>
                <a:gd name="T4" fmla="*/ 371476 w 371475"/>
                <a:gd name="T5" fmla="*/ 185738 h 1906587"/>
                <a:gd name="T6" fmla="*/ 371475 w 371475"/>
                <a:gd name="T7" fmla="*/ 1906587 h 1906587"/>
                <a:gd name="T8" fmla="*/ 371475 w 371475"/>
                <a:gd name="T9" fmla="*/ 1906587 h 1906587"/>
                <a:gd name="T10" fmla="*/ 0 w 371475"/>
                <a:gd name="T11" fmla="*/ 1906587 h 1906587"/>
                <a:gd name="T12" fmla="*/ 0 w 371475"/>
                <a:gd name="T13" fmla="*/ 1906587 h 1906587"/>
                <a:gd name="T14" fmla="*/ 0 w 371475"/>
                <a:gd name="T15" fmla="*/ 185738 h 1906587"/>
                <a:gd name="T16" fmla="*/ 185738 w 371475"/>
                <a:gd name="T17" fmla="*/ 0 h 19065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1906587">
                  <a:moveTo>
                    <a:pt x="185738" y="0"/>
                  </a:moveTo>
                  <a:lnTo>
                    <a:pt x="185738" y="0"/>
                  </a:lnTo>
                  <a:cubicBezTo>
                    <a:pt x="288318" y="0"/>
                    <a:pt x="371476" y="83158"/>
                    <a:pt x="371476" y="185738"/>
                  </a:cubicBezTo>
                  <a:cubicBezTo>
                    <a:pt x="371476" y="759354"/>
                    <a:pt x="371475" y="1332971"/>
                    <a:pt x="371475" y="1906587"/>
                  </a:cubicBezTo>
                  <a:lnTo>
                    <a:pt x="0" y="1906587"/>
                  </a:lnTo>
                  <a:lnTo>
                    <a:pt x="0" y="185738"/>
                  </a:lnTo>
                  <a:cubicBezTo>
                    <a:pt x="0" y="83158"/>
                    <a:pt x="83158" y="0"/>
                    <a:pt x="185738" y="0"/>
                  </a:cubicBezTo>
                  <a:close/>
                </a:path>
              </a:pathLst>
            </a:custGeom>
            <a:noFill/>
            <a:ln w="12700" cap="flat" cmpd="sng">
              <a:solidFill>
                <a:srgbClr val="404040"/>
              </a:solidFill>
              <a:round/>
            </a:ln>
            <a:extLst>
              <a:ext uri="{909E8E84-426E-40DD-AFC4-6F175D3DCCD1}">
                <a14:hiddenFill xmlns:a14="http://schemas.microsoft.com/office/drawing/2010/main">
                  <a:solidFill>
                    <a:srgbClr val="FFFFFF"/>
                  </a:solidFill>
                </a14:hiddenFill>
              </a:ext>
            </a:extLst>
          </p:spPr>
          <p:txBody>
            <a:bodyPr lIns="67391" tIns="33696" rIns="67391" bIns="33696" anchor="ctr"/>
            <a:lstStyle/>
            <a:p>
              <a:endParaRPr lang="zh-CN" altLang="en-US"/>
            </a:p>
          </p:txBody>
        </p:sp>
        <p:grpSp>
          <p:nvGrpSpPr>
            <p:cNvPr id="28" name="组合 27"/>
            <p:cNvGrpSpPr/>
            <p:nvPr/>
          </p:nvGrpSpPr>
          <p:grpSpPr>
            <a:xfrm>
              <a:off x="4781867" y="2062029"/>
              <a:ext cx="3751143" cy="346710"/>
              <a:chOff x="4781867" y="2062029"/>
              <a:chExt cx="3751143" cy="346710"/>
            </a:xfrm>
          </p:grpSpPr>
          <p:sp>
            <p:nvSpPr>
              <p:cNvPr id="9" name="Round Same Side Corner Rectangle 80"/>
              <p:cNvSpPr/>
              <p:nvPr/>
            </p:nvSpPr>
            <p:spPr bwMode="auto">
              <a:xfrm rot="16200000">
                <a:off x="4839335" y="2004561"/>
                <a:ext cx="346710" cy="461645"/>
              </a:xfrm>
              <a:custGeom>
                <a:avLst/>
                <a:gdLst>
                  <a:gd name="T0" fmla="*/ 185738 w 371475"/>
                  <a:gd name="T1" fmla="*/ 0 h 625475"/>
                  <a:gd name="T2" fmla="*/ 185738 w 371475"/>
                  <a:gd name="T3" fmla="*/ 0 h 625475"/>
                  <a:gd name="T4" fmla="*/ 371476 w 371475"/>
                  <a:gd name="T5" fmla="*/ 185738 h 625475"/>
                  <a:gd name="T6" fmla="*/ 371475 w 371475"/>
                  <a:gd name="T7" fmla="*/ 625475 h 625475"/>
                  <a:gd name="T8" fmla="*/ 371475 w 371475"/>
                  <a:gd name="T9" fmla="*/ 625475 h 625475"/>
                  <a:gd name="T10" fmla="*/ 0 w 371475"/>
                  <a:gd name="T11" fmla="*/ 625475 h 625475"/>
                  <a:gd name="T12" fmla="*/ 0 w 371475"/>
                  <a:gd name="T13" fmla="*/ 625475 h 625475"/>
                  <a:gd name="T14" fmla="*/ 0 w 371475"/>
                  <a:gd name="T15" fmla="*/ 185738 h 625475"/>
                  <a:gd name="T16" fmla="*/ 185738 w 371475"/>
                  <a:gd name="T17" fmla="*/ 0 h 6254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71475" h="625475">
                    <a:moveTo>
                      <a:pt x="185738" y="0"/>
                    </a:moveTo>
                    <a:lnTo>
                      <a:pt x="185738" y="0"/>
                    </a:lnTo>
                    <a:cubicBezTo>
                      <a:pt x="288318" y="0"/>
                      <a:pt x="371476" y="83158"/>
                      <a:pt x="371476" y="185738"/>
                    </a:cubicBezTo>
                    <a:cubicBezTo>
                      <a:pt x="371476" y="332317"/>
                      <a:pt x="371475" y="478896"/>
                      <a:pt x="371475" y="625475"/>
                    </a:cubicBezTo>
                    <a:lnTo>
                      <a:pt x="0" y="625475"/>
                    </a:lnTo>
                    <a:lnTo>
                      <a:pt x="0" y="185738"/>
                    </a:lnTo>
                    <a:cubicBezTo>
                      <a:pt x="0" y="83158"/>
                      <a:pt x="83158" y="0"/>
                      <a:pt x="185738" y="0"/>
                    </a:cubicBezTo>
                    <a:close/>
                  </a:path>
                </a:pathLst>
              </a:custGeom>
              <a:solidFill>
                <a:srgbClr val="305480"/>
              </a:solidFill>
              <a:ln>
                <a:noFill/>
              </a:ln>
            </p:spPr>
            <p:txBody>
              <a:bodyPr lIns="67391" tIns="33696" rIns="67391" bIns="33696" anchor="ctr"/>
              <a:lstStyle/>
              <a:p>
                <a:endParaRPr lang="zh-CN" altLang="en-US"/>
              </a:p>
            </p:txBody>
          </p:sp>
          <p:sp>
            <p:nvSpPr>
              <p:cNvPr id="18" name="TextBox 13"/>
              <p:cNvSpPr txBox="1">
                <a:spLocks noChangeArrowheads="1"/>
              </p:cNvSpPr>
              <p:nvPr/>
            </p:nvSpPr>
            <p:spPr bwMode="auto">
              <a:xfrm>
                <a:off x="5309869" y="2120707"/>
                <a:ext cx="322314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b="1" dirty="0">
                    <a:latin typeface="Arial" panose="020B0604020202020204" pitchFamily="34" charset="0"/>
                    <a:ea typeface="微软雅黑" panose="020B0503020204020204" pitchFamily="34" charset="-122"/>
                    <a:sym typeface="Arial" panose="020B0604020202020204" pitchFamily="34" charset="0"/>
                  </a:rPr>
                  <a:t>中国预算制度的</a:t>
                </a:r>
                <a:r>
                  <a:rPr lang="zh-CN" altLang="en-US" b="1" dirty="0" smtClean="0">
                    <a:latin typeface="Arial" panose="020B0604020202020204" pitchFamily="34" charset="0"/>
                    <a:ea typeface="微软雅黑" panose="020B0503020204020204" pitchFamily="34" charset="-122"/>
                    <a:sym typeface="Arial" panose="020B0604020202020204" pitchFamily="34" charset="0"/>
                  </a:rPr>
                  <a:t>产生</a:t>
                </a:r>
                <a:r>
                  <a:rPr lang="en-US" altLang="zh-CN" b="1" dirty="0" smtClean="0">
                    <a:latin typeface="Arial" panose="020B0604020202020204" pitchFamily="34" charset="0"/>
                    <a:ea typeface="微软雅黑" panose="020B0503020204020204" pitchFamily="34" charset="-122"/>
                    <a:sym typeface="Arial" panose="020B0604020202020204" pitchFamily="34" charset="0"/>
                  </a:rPr>
                  <a:t>——</a:t>
                </a:r>
                <a:r>
                  <a:rPr lang="zh-CN" altLang="en-US" b="1" dirty="0" smtClean="0">
                    <a:latin typeface="Arial" panose="020B0604020202020204" pitchFamily="34" charset="0"/>
                    <a:ea typeface="微软雅黑" panose="020B0503020204020204" pitchFamily="34" charset="-122"/>
                    <a:sym typeface="Arial" panose="020B0604020202020204" pitchFamily="34" charset="0"/>
                  </a:rPr>
                  <a:t>自上而下</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16"/>
              <p:cNvSpPr>
                <a:spLocks noEditPoints="1"/>
              </p:cNvSpPr>
              <p:nvPr/>
            </p:nvSpPr>
            <p:spPr bwMode="auto">
              <a:xfrm>
                <a:off x="4944555" y="2096426"/>
                <a:ext cx="219168" cy="256683"/>
              </a:xfrm>
              <a:custGeom>
                <a:avLst/>
                <a:gdLst>
                  <a:gd name="T0" fmla="*/ 2147483647 w 171"/>
                  <a:gd name="T1" fmla="*/ 2147483647 h 201"/>
                  <a:gd name="T2" fmla="*/ 2147483647 w 171"/>
                  <a:gd name="T3" fmla="*/ 2147483647 h 201"/>
                  <a:gd name="T4" fmla="*/ 2147483647 w 171"/>
                  <a:gd name="T5" fmla="*/ 2147483647 h 201"/>
                  <a:gd name="T6" fmla="*/ 2147483647 w 171"/>
                  <a:gd name="T7" fmla="*/ 2147483647 h 201"/>
                  <a:gd name="T8" fmla="*/ 2147483647 w 171"/>
                  <a:gd name="T9" fmla="*/ 2147483647 h 201"/>
                  <a:gd name="T10" fmla="*/ 2147483647 w 171"/>
                  <a:gd name="T11" fmla="*/ 2147483647 h 201"/>
                  <a:gd name="T12" fmla="*/ 2147483647 w 171"/>
                  <a:gd name="T13" fmla="*/ 2147483647 h 201"/>
                  <a:gd name="T14" fmla="*/ 2147483647 w 171"/>
                  <a:gd name="T15" fmla="*/ 2147483647 h 201"/>
                  <a:gd name="T16" fmla="*/ 2147483647 w 171"/>
                  <a:gd name="T17" fmla="*/ 2147483647 h 201"/>
                  <a:gd name="T18" fmla="*/ 2147483647 w 171"/>
                  <a:gd name="T19" fmla="*/ 2147483647 h 201"/>
                  <a:gd name="T20" fmla="*/ 2147483647 w 171"/>
                  <a:gd name="T21" fmla="*/ 2147483647 h 201"/>
                  <a:gd name="T22" fmla="*/ 2147483647 w 171"/>
                  <a:gd name="T23" fmla="*/ 2147483647 h 201"/>
                  <a:gd name="T24" fmla="*/ 2147483647 w 171"/>
                  <a:gd name="T25" fmla="*/ 2147483647 h 201"/>
                  <a:gd name="T26" fmla="*/ 2147483647 w 171"/>
                  <a:gd name="T27" fmla="*/ 2147483647 h 201"/>
                  <a:gd name="T28" fmla="*/ 2147483647 w 171"/>
                  <a:gd name="T29" fmla="*/ 2147483647 h 201"/>
                  <a:gd name="T30" fmla="*/ 0 w 171"/>
                  <a:gd name="T31" fmla="*/ 2147483647 h 201"/>
                  <a:gd name="T32" fmla="*/ 0 w 171"/>
                  <a:gd name="T33" fmla="*/ 2147483647 h 201"/>
                  <a:gd name="T34" fmla="*/ 2147483647 w 171"/>
                  <a:gd name="T35" fmla="*/ 2147483647 h 201"/>
                  <a:gd name="T36" fmla="*/ 2147483647 w 171"/>
                  <a:gd name="T37" fmla="*/ 2147483647 h 201"/>
                  <a:gd name="T38" fmla="*/ 2147483647 w 171"/>
                  <a:gd name="T39" fmla="*/ 2147483647 h 201"/>
                  <a:gd name="T40" fmla="*/ 2147483647 w 171"/>
                  <a:gd name="T41" fmla="*/ 2147483647 h 201"/>
                  <a:gd name="T42" fmla="*/ 2147483647 w 171"/>
                  <a:gd name="T43" fmla="*/ 2147483647 h 201"/>
                  <a:gd name="T44" fmla="*/ 2147483647 w 171"/>
                  <a:gd name="T45" fmla="*/ 2147483647 h 201"/>
                  <a:gd name="T46" fmla="*/ 2147483647 w 171"/>
                  <a:gd name="T47" fmla="*/ 2147483647 h 201"/>
                  <a:gd name="T48" fmla="*/ 2147483647 w 171"/>
                  <a:gd name="T49" fmla="*/ 2147483647 h 201"/>
                  <a:gd name="T50" fmla="*/ 2147483647 w 171"/>
                  <a:gd name="T51" fmla="*/ 2147483647 h 201"/>
                  <a:gd name="T52" fmla="*/ 2147483647 w 171"/>
                  <a:gd name="T53" fmla="*/ 2147483647 h 201"/>
                  <a:gd name="T54" fmla="*/ 2147483647 w 171"/>
                  <a:gd name="T55" fmla="*/ 2147483647 h 201"/>
                  <a:gd name="T56" fmla="*/ 2147483647 w 171"/>
                  <a:gd name="T57" fmla="*/ 2147483647 h 201"/>
                  <a:gd name="T58" fmla="*/ 2147483647 w 171"/>
                  <a:gd name="T59" fmla="*/ 2147483647 h 201"/>
                  <a:gd name="T60" fmla="*/ 2147483647 w 171"/>
                  <a:gd name="T61" fmla="*/ 2147483647 h 201"/>
                  <a:gd name="T62" fmla="*/ 2147483647 w 171"/>
                  <a:gd name="T63" fmla="*/ 2147483647 h 201"/>
                  <a:gd name="T64" fmla="*/ 2147483647 w 171"/>
                  <a:gd name="T65" fmla="*/ 2147483647 h 201"/>
                  <a:gd name="T66" fmla="*/ 2147483647 w 171"/>
                  <a:gd name="T67" fmla="*/ 2147483647 h 201"/>
                  <a:gd name="T68" fmla="*/ 2147483647 w 171"/>
                  <a:gd name="T69" fmla="*/ 2147483647 h 201"/>
                  <a:gd name="T70" fmla="*/ 2147483647 w 171"/>
                  <a:gd name="T71" fmla="*/ 2147483647 h 201"/>
                  <a:gd name="T72" fmla="*/ 2147483647 w 171"/>
                  <a:gd name="T73" fmla="*/ 2147483647 h 201"/>
                  <a:gd name="T74" fmla="*/ 2147483647 w 171"/>
                  <a:gd name="T75" fmla="*/ 2147483647 h 201"/>
                  <a:gd name="T76" fmla="*/ 2147483647 w 171"/>
                  <a:gd name="T77" fmla="*/ 2147483647 h 201"/>
                  <a:gd name="T78" fmla="*/ 2147483647 w 171"/>
                  <a:gd name="T79" fmla="*/ 2147483647 h 20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71" h="201">
                    <a:moveTo>
                      <a:pt x="61" y="46"/>
                    </a:moveTo>
                    <a:cubicBezTo>
                      <a:pt x="64" y="46"/>
                      <a:pt x="82" y="39"/>
                      <a:pt x="104" y="47"/>
                    </a:cubicBezTo>
                    <a:cubicBezTo>
                      <a:pt x="101" y="32"/>
                      <a:pt x="109" y="24"/>
                      <a:pt x="109" y="19"/>
                    </a:cubicBezTo>
                    <a:cubicBezTo>
                      <a:pt x="108" y="7"/>
                      <a:pt x="104" y="15"/>
                      <a:pt x="97" y="9"/>
                    </a:cubicBezTo>
                    <a:cubicBezTo>
                      <a:pt x="97" y="11"/>
                      <a:pt x="100" y="21"/>
                      <a:pt x="92" y="30"/>
                    </a:cubicBezTo>
                    <a:cubicBezTo>
                      <a:pt x="97" y="17"/>
                      <a:pt x="92" y="0"/>
                      <a:pt x="92" y="2"/>
                    </a:cubicBezTo>
                    <a:cubicBezTo>
                      <a:pt x="86" y="9"/>
                      <a:pt x="79" y="1"/>
                      <a:pt x="76" y="10"/>
                    </a:cubicBezTo>
                    <a:cubicBezTo>
                      <a:pt x="75" y="13"/>
                      <a:pt x="82" y="22"/>
                      <a:pt x="76" y="35"/>
                    </a:cubicBezTo>
                    <a:cubicBezTo>
                      <a:pt x="75" y="19"/>
                      <a:pt x="72" y="14"/>
                      <a:pt x="72" y="16"/>
                    </a:cubicBezTo>
                    <a:cubicBezTo>
                      <a:pt x="68" y="26"/>
                      <a:pt x="59" y="12"/>
                      <a:pt x="59" y="28"/>
                    </a:cubicBezTo>
                    <a:cubicBezTo>
                      <a:pt x="59" y="30"/>
                      <a:pt x="66" y="35"/>
                      <a:pt x="61" y="46"/>
                    </a:cubicBezTo>
                    <a:close/>
                    <a:moveTo>
                      <a:pt x="91" y="133"/>
                    </a:moveTo>
                    <a:cubicBezTo>
                      <a:pt x="91" y="153"/>
                      <a:pt x="91" y="153"/>
                      <a:pt x="91" y="153"/>
                    </a:cubicBezTo>
                    <a:cubicBezTo>
                      <a:pt x="95" y="152"/>
                      <a:pt x="95" y="151"/>
                      <a:pt x="96" y="149"/>
                    </a:cubicBezTo>
                    <a:cubicBezTo>
                      <a:pt x="98" y="147"/>
                      <a:pt x="99" y="145"/>
                      <a:pt x="99" y="143"/>
                    </a:cubicBezTo>
                    <a:cubicBezTo>
                      <a:pt x="99" y="141"/>
                      <a:pt x="98" y="139"/>
                      <a:pt x="97" y="137"/>
                    </a:cubicBezTo>
                    <a:cubicBezTo>
                      <a:pt x="95" y="136"/>
                      <a:pt x="95" y="134"/>
                      <a:pt x="91" y="133"/>
                    </a:cubicBezTo>
                    <a:close/>
                    <a:moveTo>
                      <a:pt x="74" y="95"/>
                    </a:moveTo>
                    <a:cubicBezTo>
                      <a:pt x="73" y="96"/>
                      <a:pt x="72" y="97"/>
                      <a:pt x="72" y="99"/>
                    </a:cubicBezTo>
                    <a:cubicBezTo>
                      <a:pt x="72" y="101"/>
                      <a:pt x="73" y="103"/>
                      <a:pt x="74" y="104"/>
                    </a:cubicBezTo>
                    <a:cubicBezTo>
                      <a:pt x="75" y="105"/>
                      <a:pt x="76" y="106"/>
                      <a:pt x="79" y="107"/>
                    </a:cubicBezTo>
                    <a:cubicBezTo>
                      <a:pt x="79" y="91"/>
                      <a:pt x="79" y="91"/>
                      <a:pt x="79" y="91"/>
                    </a:cubicBezTo>
                    <a:cubicBezTo>
                      <a:pt x="76" y="92"/>
                      <a:pt x="75" y="93"/>
                      <a:pt x="74" y="95"/>
                    </a:cubicBezTo>
                    <a:close/>
                    <a:moveTo>
                      <a:pt x="171" y="179"/>
                    </a:moveTo>
                    <a:cubicBezTo>
                      <a:pt x="163" y="72"/>
                      <a:pt x="125" y="59"/>
                      <a:pt x="115" y="54"/>
                    </a:cubicBezTo>
                    <a:cubicBezTo>
                      <a:pt x="108" y="51"/>
                      <a:pt x="96" y="49"/>
                      <a:pt x="84" y="49"/>
                    </a:cubicBezTo>
                    <a:cubicBezTo>
                      <a:pt x="83" y="49"/>
                      <a:pt x="83" y="49"/>
                      <a:pt x="82" y="49"/>
                    </a:cubicBezTo>
                    <a:cubicBezTo>
                      <a:pt x="81" y="49"/>
                      <a:pt x="80" y="49"/>
                      <a:pt x="80" y="49"/>
                    </a:cubicBezTo>
                    <a:cubicBezTo>
                      <a:pt x="78" y="49"/>
                      <a:pt x="77" y="49"/>
                      <a:pt x="75" y="49"/>
                    </a:cubicBezTo>
                    <a:cubicBezTo>
                      <a:pt x="72" y="49"/>
                      <a:pt x="69" y="50"/>
                      <a:pt x="66" y="50"/>
                    </a:cubicBezTo>
                    <a:cubicBezTo>
                      <a:pt x="61" y="51"/>
                      <a:pt x="55" y="52"/>
                      <a:pt x="51" y="54"/>
                    </a:cubicBezTo>
                    <a:cubicBezTo>
                      <a:pt x="25" y="64"/>
                      <a:pt x="11" y="68"/>
                      <a:pt x="0" y="179"/>
                    </a:cubicBezTo>
                    <a:cubicBezTo>
                      <a:pt x="0" y="179"/>
                      <a:pt x="0" y="180"/>
                      <a:pt x="0" y="180"/>
                    </a:cubicBezTo>
                    <a:cubicBezTo>
                      <a:pt x="0" y="180"/>
                      <a:pt x="0" y="180"/>
                      <a:pt x="0" y="181"/>
                    </a:cubicBezTo>
                    <a:cubicBezTo>
                      <a:pt x="0" y="181"/>
                      <a:pt x="0" y="182"/>
                      <a:pt x="0" y="182"/>
                    </a:cubicBezTo>
                    <a:cubicBezTo>
                      <a:pt x="1" y="183"/>
                      <a:pt x="1" y="184"/>
                      <a:pt x="1" y="185"/>
                    </a:cubicBezTo>
                    <a:cubicBezTo>
                      <a:pt x="2" y="187"/>
                      <a:pt x="4" y="189"/>
                      <a:pt x="6" y="190"/>
                    </a:cubicBezTo>
                    <a:cubicBezTo>
                      <a:pt x="26" y="197"/>
                      <a:pt x="63" y="200"/>
                      <a:pt x="84" y="201"/>
                    </a:cubicBezTo>
                    <a:cubicBezTo>
                      <a:pt x="85" y="201"/>
                      <a:pt x="86" y="201"/>
                      <a:pt x="87" y="201"/>
                    </a:cubicBezTo>
                    <a:cubicBezTo>
                      <a:pt x="89" y="201"/>
                      <a:pt x="89" y="201"/>
                      <a:pt x="91" y="201"/>
                    </a:cubicBezTo>
                    <a:cubicBezTo>
                      <a:pt x="93" y="201"/>
                      <a:pt x="96" y="201"/>
                      <a:pt x="99" y="200"/>
                    </a:cubicBezTo>
                    <a:cubicBezTo>
                      <a:pt x="104" y="200"/>
                      <a:pt x="129" y="200"/>
                      <a:pt x="134" y="199"/>
                    </a:cubicBezTo>
                    <a:cubicBezTo>
                      <a:pt x="145" y="197"/>
                      <a:pt x="155" y="194"/>
                      <a:pt x="165" y="190"/>
                    </a:cubicBezTo>
                    <a:cubicBezTo>
                      <a:pt x="167" y="189"/>
                      <a:pt x="169" y="188"/>
                      <a:pt x="169" y="186"/>
                    </a:cubicBezTo>
                    <a:cubicBezTo>
                      <a:pt x="170" y="185"/>
                      <a:pt x="170" y="183"/>
                      <a:pt x="171" y="182"/>
                    </a:cubicBezTo>
                    <a:cubicBezTo>
                      <a:pt x="171" y="182"/>
                      <a:pt x="171" y="181"/>
                      <a:pt x="171" y="181"/>
                    </a:cubicBezTo>
                    <a:cubicBezTo>
                      <a:pt x="171" y="180"/>
                      <a:pt x="171" y="180"/>
                      <a:pt x="171" y="180"/>
                    </a:cubicBezTo>
                    <a:cubicBezTo>
                      <a:pt x="171" y="180"/>
                      <a:pt x="171" y="179"/>
                      <a:pt x="171" y="179"/>
                    </a:cubicBezTo>
                    <a:close/>
                    <a:moveTo>
                      <a:pt x="119" y="152"/>
                    </a:moveTo>
                    <a:cubicBezTo>
                      <a:pt x="117" y="156"/>
                      <a:pt x="115" y="159"/>
                      <a:pt x="112" y="161"/>
                    </a:cubicBezTo>
                    <a:cubicBezTo>
                      <a:pt x="108" y="164"/>
                      <a:pt x="105" y="166"/>
                      <a:pt x="102" y="167"/>
                    </a:cubicBezTo>
                    <a:cubicBezTo>
                      <a:pt x="98" y="168"/>
                      <a:pt x="96" y="169"/>
                      <a:pt x="91" y="169"/>
                    </a:cubicBezTo>
                    <a:cubicBezTo>
                      <a:pt x="91" y="183"/>
                      <a:pt x="91" y="183"/>
                      <a:pt x="91" y="183"/>
                    </a:cubicBezTo>
                    <a:cubicBezTo>
                      <a:pt x="79" y="183"/>
                      <a:pt x="79" y="183"/>
                      <a:pt x="79" y="183"/>
                    </a:cubicBezTo>
                    <a:cubicBezTo>
                      <a:pt x="79" y="169"/>
                      <a:pt x="79" y="169"/>
                      <a:pt x="79" y="169"/>
                    </a:cubicBezTo>
                    <a:cubicBezTo>
                      <a:pt x="73" y="168"/>
                      <a:pt x="68" y="167"/>
                      <a:pt x="65" y="166"/>
                    </a:cubicBezTo>
                    <a:cubicBezTo>
                      <a:pt x="61" y="165"/>
                      <a:pt x="59" y="163"/>
                      <a:pt x="56" y="160"/>
                    </a:cubicBezTo>
                    <a:cubicBezTo>
                      <a:pt x="53" y="158"/>
                      <a:pt x="50" y="155"/>
                      <a:pt x="48" y="152"/>
                    </a:cubicBezTo>
                    <a:cubicBezTo>
                      <a:pt x="47" y="149"/>
                      <a:pt x="46" y="150"/>
                      <a:pt x="45" y="146"/>
                    </a:cubicBezTo>
                    <a:cubicBezTo>
                      <a:pt x="70" y="138"/>
                      <a:pt x="70" y="138"/>
                      <a:pt x="70" y="138"/>
                    </a:cubicBezTo>
                    <a:cubicBezTo>
                      <a:pt x="71" y="142"/>
                      <a:pt x="72" y="145"/>
                      <a:pt x="73" y="147"/>
                    </a:cubicBezTo>
                    <a:cubicBezTo>
                      <a:pt x="75" y="149"/>
                      <a:pt x="76" y="151"/>
                      <a:pt x="79" y="152"/>
                    </a:cubicBezTo>
                    <a:cubicBezTo>
                      <a:pt x="79" y="130"/>
                      <a:pt x="79" y="130"/>
                      <a:pt x="79" y="130"/>
                    </a:cubicBezTo>
                    <a:cubicBezTo>
                      <a:pt x="71" y="128"/>
                      <a:pt x="65" y="126"/>
                      <a:pt x="62" y="124"/>
                    </a:cubicBezTo>
                    <a:cubicBezTo>
                      <a:pt x="58" y="122"/>
                      <a:pt x="55" y="120"/>
                      <a:pt x="53" y="116"/>
                    </a:cubicBezTo>
                    <a:cubicBezTo>
                      <a:pt x="50" y="112"/>
                      <a:pt x="49" y="107"/>
                      <a:pt x="49" y="102"/>
                    </a:cubicBezTo>
                    <a:cubicBezTo>
                      <a:pt x="49" y="95"/>
                      <a:pt x="51" y="88"/>
                      <a:pt x="56" y="83"/>
                    </a:cubicBezTo>
                    <a:cubicBezTo>
                      <a:pt x="62" y="78"/>
                      <a:pt x="69" y="76"/>
                      <a:pt x="79" y="75"/>
                    </a:cubicBezTo>
                    <a:cubicBezTo>
                      <a:pt x="79" y="63"/>
                      <a:pt x="79" y="63"/>
                      <a:pt x="79" y="63"/>
                    </a:cubicBezTo>
                    <a:cubicBezTo>
                      <a:pt x="91" y="63"/>
                      <a:pt x="91" y="63"/>
                      <a:pt x="91" y="63"/>
                    </a:cubicBezTo>
                    <a:cubicBezTo>
                      <a:pt x="91" y="75"/>
                      <a:pt x="91" y="75"/>
                      <a:pt x="91" y="75"/>
                    </a:cubicBezTo>
                    <a:cubicBezTo>
                      <a:pt x="101" y="76"/>
                      <a:pt x="105" y="78"/>
                      <a:pt x="110" y="82"/>
                    </a:cubicBezTo>
                    <a:cubicBezTo>
                      <a:pt x="115" y="86"/>
                      <a:pt x="118" y="91"/>
                      <a:pt x="120" y="97"/>
                    </a:cubicBezTo>
                    <a:cubicBezTo>
                      <a:pt x="96" y="101"/>
                      <a:pt x="96" y="101"/>
                      <a:pt x="96" y="101"/>
                    </a:cubicBezTo>
                    <a:cubicBezTo>
                      <a:pt x="95" y="98"/>
                      <a:pt x="94" y="96"/>
                      <a:pt x="93" y="95"/>
                    </a:cubicBezTo>
                    <a:cubicBezTo>
                      <a:pt x="92" y="94"/>
                      <a:pt x="93" y="93"/>
                      <a:pt x="91" y="92"/>
                    </a:cubicBezTo>
                    <a:cubicBezTo>
                      <a:pt x="91" y="110"/>
                      <a:pt x="91" y="110"/>
                      <a:pt x="91" y="110"/>
                    </a:cubicBezTo>
                    <a:cubicBezTo>
                      <a:pt x="104" y="113"/>
                      <a:pt x="110" y="117"/>
                      <a:pt x="114" y="120"/>
                    </a:cubicBezTo>
                    <a:cubicBezTo>
                      <a:pt x="120" y="125"/>
                      <a:pt x="122" y="132"/>
                      <a:pt x="122" y="139"/>
                    </a:cubicBezTo>
                    <a:cubicBezTo>
                      <a:pt x="122" y="144"/>
                      <a:pt x="121" y="148"/>
                      <a:pt x="119" y="15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7391" tIns="33696" rIns="67391" bIns="33696"/>
              <a:lstStyle/>
              <a:p>
                <a:endParaRPr lang="zh-CN" altLang="en-US"/>
              </a:p>
            </p:txBody>
          </p:sp>
        </p:grpSp>
      </p:grpSp>
      <p:sp>
        <p:nvSpPr>
          <p:cNvPr id="24" name="矩形 23"/>
          <p:cNvSpPr/>
          <p:nvPr/>
        </p:nvSpPr>
        <p:spPr>
          <a:xfrm>
            <a:off x="252090" y="143892"/>
            <a:ext cx="8568952"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25" name="文本框 34"/>
          <p:cNvSpPr txBox="1"/>
          <p:nvPr/>
        </p:nvSpPr>
        <p:spPr>
          <a:xfrm>
            <a:off x="1079886" y="143892"/>
            <a:ext cx="7033260" cy="622048"/>
          </a:xfrm>
          <a:prstGeom prst="rect">
            <a:avLst/>
          </a:prstGeom>
          <a:noFill/>
        </p:spPr>
        <p:txBody>
          <a:bodyPr wrap="square" lIns="67391" tIns="33696" rIns="67391" bIns="33696" rtlCol="0">
            <a:spAutoFit/>
          </a:bodyPr>
          <a:lstStyle/>
          <a:p>
            <a:r>
              <a:rPr lang="zh-CN" altLang="en-US" sz="3600" b="1" dirty="0">
                <a:solidFill>
                  <a:schemeClr val="bg1"/>
                </a:solidFill>
                <a:latin typeface="+mn-ea"/>
                <a:cs typeface="+mn-ea"/>
                <a:sym typeface="+mn-lt"/>
              </a:rPr>
              <a:t>一、中西方现代预算制度产生</a:t>
            </a:r>
            <a:r>
              <a:rPr lang="zh-CN" altLang="en-US" sz="3600" b="1" dirty="0" smtClean="0">
                <a:solidFill>
                  <a:schemeClr val="bg1"/>
                </a:solidFill>
                <a:latin typeface="+mn-ea"/>
                <a:cs typeface="+mn-ea"/>
                <a:sym typeface="+mn-lt"/>
              </a:rPr>
              <a:t>过程</a:t>
            </a:r>
            <a:endParaRPr lang="zh-CN" altLang="en-US" sz="3600" b="1" dirty="0">
              <a:solidFill>
                <a:schemeClr val="bg1"/>
              </a:solidFill>
              <a:latin typeface="+mn-ea"/>
              <a:cs typeface="+mn-ea"/>
              <a:sym typeface="+mn-lt"/>
            </a:endParaRPr>
          </a:p>
        </p:txBody>
      </p:sp>
      <p:sp>
        <p:nvSpPr>
          <p:cNvPr id="32" name="Freeform 13"/>
          <p:cNvSpPr>
            <a:spLocks noEditPoints="1"/>
          </p:cNvSpPr>
          <p:nvPr/>
        </p:nvSpPr>
        <p:spPr bwMode="auto">
          <a:xfrm>
            <a:off x="4256987" y="1175516"/>
            <a:ext cx="193383" cy="192512"/>
          </a:xfrm>
          <a:custGeom>
            <a:avLst/>
            <a:gdLst>
              <a:gd name="T0" fmla="*/ 2147483647 w 1640"/>
              <a:gd name="T1" fmla="*/ 2147483647 h 1642"/>
              <a:gd name="T2" fmla="*/ 2147483647 w 1640"/>
              <a:gd name="T3" fmla="*/ 2147483647 h 1642"/>
              <a:gd name="T4" fmla="*/ 2147483647 w 1640"/>
              <a:gd name="T5" fmla="*/ 2147483647 h 1642"/>
              <a:gd name="T6" fmla="*/ 2147483647 w 1640"/>
              <a:gd name="T7" fmla="*/ 2147483647 h 1642"/>
              <a:gd name="T8" fmla="*/ 2147483647 w 1640"/>
              <a:gd name="T9" fmla="*/ 2147483647 h 1642"/>
              <a:gd name="T10" fmla="*/ 2147483647 w 1640"/>
              <a:gd name="T11" fmla="*/ 2147483647 h 1642"/>
              <a:gd name="T12" fmla="*/ 2147483647 w 1640"/>
              <a:gd name="T13" fmla="*/ 2147483647 h 1642"/>
              <a:gd name="T14" fmla="*/ 2147483647 w 1640"/>
              <a:gd name="T15" fmla="*/ 2147483647 h 1642"/>
              <a:gd name="T16" fmla="*/ 2147483647 w 1640"/>
              <a:gd name="T17" fmla="*/ 2147483647 h 1642"/>
              <a:gd name="T18" fmla="*/ 2147483647 w 1640"/>
              <a:gd name="T19" fmla="*/ 2147483647 h 1642"/>
              <a:gd name="T20" fmla="*/ 2147483647 w 1640"/>
              <a:gd name="T21" fmla="*/ 2147483647 h 1642"/>
              <a:gd name="T22" fmla="*/ 2147483647 w 1640"/>
              <a:gd name="T23" fmla="*/ 2147483647 h 1642"/>
              <a:gd name="T24" fmla="*/ 2147483647 w 1640"/>
              <a:gd name="T25" fmla="*/ 2147483647 h 1642"/>
              <a:gd name="T26" fmla="*/ 2147483647 w 1640"/>
              <a:gd name="T27" fmla="*/ 2147483647 h 1642"/>
              <a:gd name="T28" fmla="*/ 2147483647 w 1640"/>
              <a:gd name="T29" fmla="*/ 2147483647 h 1642"/>
              <a:gd name="T30" fmla="*/ 2147483647 w 1640"/>
              <a:gd name="T31" fmla="*/ 2147483647 h 1642"/>
              <a:gd name="T32" fmla="*/ 2147483647 w 1640"/>
              <a:gd name="T33" fmla="*/ 2147483647 h 1642"/>
              <a:gd name="T34" fmla="*/ 2147483647 w 1640"/>
              <a:gd name="T35" fmla="*/ 2147483647 h 1642"/>
              <a:gd name="T36" fmla="*/ 2147483647 w 1640"/>
              <a:gd name="T37" fmla="*/ 2147483647 h 1642"/>
              <a:gd name="T38" fmla="*/ 2147483647 w 1640"/>
              <a:gd name="T39" fmla="*/ 2147483647 h 1642"/>
              <a:gd name="T40" fmla="*/ 2147483647 w 1640"/>
              <a:gd name="T41" fmla="*/ 2147483647 h 1642"/>
              <a:gd name="T42" fmla="*/ 2147483647 w 1640"/>
              <a:gd name="T43" fmla="*/ 2147483647 h 1642"/>
              <a:gd name="T44" fmla="*/ 2147483647 w 1640"/>
              <a:gd name="T45" fmla="*/ 2147483647 h 1642"/>
              <a:gd name="T46" fmla="*/ 2147483647 w 1640"/>
              <a:gd name="T47" fmla="*/ 2147483647 h 1642"/>
              <a:gd name="T48" fmla="*/ 2147483647 w 1640"/>
              <a:gd name="T49" fmla="*/ 2147483647 h 1642"/>
              <a:gd name="T50" fmla="*/ 2147483647 w 1640"/>
              <a:gd name="T51" fmla="*/ 2147483647 h 1642"/>
              <a:gd name="T52" fmla="*/ 2147483647 w 1640"/>
              <a:gd name="T53" fmla="*/ 2147483647 h 1642"/>
              <a:gd name="T54" fmla="*/ 2147483647 w 1640"/>
              <a:gd name="T55" fmla="*/ 2147483647 h 1642"/>
              <a:gd name="T56" fmla="*/ 2147483647 w 1640"/>
              <a:gd name="T57" fmla="*/ 0 h 1642"/>
              <a:gd name="T58" fmla="*/ 0 w 1640"/>
              <a:gd name="T59" fmla="*/ 2147483647 h 1642"/>
              <a:gd name="T60" fmla="*/ 2147483647 w 1640"/>
              <a:gd name="T61" fmla="*/ 2147483647 h 1642"/>
              <a:gd name="T62" fmla="*/ 2147483647 w 1640"/>
              <a:gd name="T63" fmla="*/ 2147483647 h 1642"/>
              <a:gd name="T64" fmla="*/ 2147483647 w 1640"/>
              <a:gd name="T65" fmla="*/ 2147483647 h 1642"/>
              <a:gd name="T66" fmla="*/ 2147483647 w 1640"/>
              <a:gd name="T67" fmla="*/ 2147483647 h 1642"/>
              <a:gd name="T68" fmla="*/ 2147483647 w 1640"/>
              <a:gd name="T69" fmla="*/ 0 h 1642"/>
              <a:gd name="T70" fmla="*/ 2147483647 w 1640"/>
              <a:gd name="T71" fmla="*/ 2147483647 h 1642"/>
              <a:gd name="T72" fmla="*/ 2147483647 w 1640"/>
              <a:gd name="T73" fmla="*/ 2147483647 h 164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640" h="1642">
                <a:moveTo>
                  <a:pt x="1158" y="965"/>
                </a:moveTo>
                <a:cubicBezTo>
                  <a:pt x="705" y="965"/>
                  <a:pt x="705" y="965"/>
                  <a:pt x="705" y="965"/>
                </a:cubicBezTo>
                <a:cubicBezTo>
                  <a:pt x="705" y="467"/>
                  <a:pt x="705" y="467"/>
                  <a:pt x="705" y="467"/>
                </a:cubicBezTo>
                <a:cubicBezTo>
                  <a:pt x="849" y="467"/>
                  <a:pt x="849" y="467"/>
                  <a:pt x="849" y="467"/>
                </a:cubicBezTo>
                <a:cubicBezTo>
                  <a:pt x="849" y="821"/>
                  <a:pt x="849" y="821"/>
                  <a:pt x="849" y="821"/>
                </a:cubicBezTo>
                <a:cubicBezTo>
                  <a:pt x="1158" y="821"/>
                  <a:pt x="1158" y="821"/>
                  <a:pt x="1158" y="821"/>
                </a:cubicBezTo>
                <a:cubicBezTo>
                  <a:pt x="1158" y="965"/>
                  <a:pt x="1158" y="965"/>
                  <a:pt x="1158" y="965"/>
                </a:cubicBezTo>
                <a:close/>
                <a:moveTo>
                  <a:pt x="1354" y="1311"/>
                </a:moveTo>
                <a:cubicBezTo>
                  <a:pt x="1471" y="1183"/>
                  <a:pt x="1543" y="1012"/>
                  <a:pt x="1543" y="824"/>
                </a:cubicBezTo>
                <a:cubicBezTo>
                  <a:pt x="1543" y="424"/>
                  <a:pt x="1219" y="101"/>
                  <a:pt x="820" y="101"/>
                </a:cubicBezTo>
                <a:cubicBezTo>
                  <a:pt x="421" y="101"/>
                  <a:pt x="97" y="424"/>
                  <a:pt x="97" y="824"/>
                </a:cubicBezTo>
                <a:cubicBezTo>
                  <a:pt x="97" y="1012"/>
                  <a:pt x="169" y="1183"/>
                  <a:pt x="286" y="1311"/>
                </a:cubicBezTo>
                <a:cubicBezTo>
                  <a:pt x="250" y="1401"/>
                  <a:pt x="203" y="1520"/>
                  <a:pt x="171" y="1599"/>
                </a:cubicBezTo>
                <a:cubicBezTo>
                  <a:pt x="166" y="1611"/>
                  <a:pt x="169" y="1625"/>
                  <a:pt x="179" y="1633"/>
                </a:cubicBezTo>
                <a:cubicBezTo>
                  <a:pt x="190" y="1642"/>
                  <a:pt x="204" y="1642"/>
                  <a:pt x="215" y="1635"/>
                </a:cubicBezTo>
                <a:cubicBezTo>
                  <a:pt x="288" y="1586"/>
                  <a:pt x="398" y="1513"/>
                  <a:pt x="476" y="1460"/>
                </a:cubicBezTo>
                <a:cubicBezTo>
                  <a:pt x="579" y="1515"/>
                  <a:pt x="696" y="1547"/>
                  <a:pt x="820" y="1547"/>
                </a:cubicBezTo>
                <a:cubicBezTo>
                  <a:pt x="944" y="1547"/>
                  <a:pt x="1061" y="1515"/>
                  <a:pt x="1164" y="1460"/>
                </a:cubicBezTo>
                <a:cubicBezTo>
                  <a:pt x="1425" y="1635"/>
                  <a:pt x="1425" y="1635"/>
                  <a:pt x="1425" y="1635"/>
                </a:cubicBezTo>
                <a:cubicBezTo>
                  <a:pt x="1436" y="1642"/>
                  <a:pt x="1450" y="1642"/>
                  <a:pt x="1461" y="1634"/>
                </a:cubicBezTo>
                <a:cubicBezTo>
                  <a:pt x="1471" y="1625"/>
                  <a:pt x="1474" y="1612"/>
                  <a:pt x="1469" y="1599"/>
                </a:cubicBezTo>
                <a:lnTo>
                  <a:pt x="1354" y="1311"/>
                </a:lnTo>
                <a:close/>
                <a:moveTo>
                  <a:pt x="820" y="1367"/>
                </a:moveTo>
                <a:cubicBezTo>
                  <a:pt x="520" y="1367"/>
                  <a:pt x="277" y="1124"/>
                  <a:pt x="277" y="824"/>
                </a:cubicBezTo>
                <a:cubicBezTo>
                  <a:pt x="277" y="524"/>
                  <a:pt x="520" y="281"/>
                  <a:pt x="820" y="281"/>
                </a:cubicBezTo>
                <a:cubicBezTo>
                  <a:pt x="1120" y="281"/>
                  <a:pt x="1363" y="524"/>
                  <a:pt x="1363" y="824"/>
                </a:cubicBezTo>
                <a:cubicBezTo>
                  <a:pt x="1363" y="1124"/>
                  <a:pt x="1120" y="1367"/>
                  <a:pt x="820" y="1367"/>
                </a:cubicBezTo>
                <a:close/>
                <a:moveTo>
                  <a:pt x="496" y="46"/>
                </a:moveTo>
                <a:cubicBezTo>
                  <a:pt x="446" y="17"/>
                  <a:pt x="389" y="0"/>
                  <a:pt x="328" y="0"/>
                </a:cubicBezTo>
                <a:cubicBezTo>
                  <a:pt x="147" y="0"/>
                  <a:pt x="0" y="147"/>
                  <a:pt x="0" y="328"/>
                </a:cubicBezTo>
                <a:cubicBezTo>
                  <a:pt x="0" y="388"/>
                  <a:pt x="16" y="444"/>
                  <a:pt x="45" y="493"/>
                </a:cubicBezTo>
                <a:cubicBezTo>
                  <a:pt x="131" y="292"/>
                  <a:pt x="293" y="130"/>
                  <a:pt x="496" y="46"/>
                </a:cubicBezTo>
                <a:close/>
                <a:moveTo>
                  <a:pt x="1595" y="493"/>
                </a:moveTo>
                <a:cubicBezTo>
                  <a:pt x="1624" y="444"/>
                  <a:pt x="1640" y="388"/>
                  <a:pt x="1640" y="328"/>
                </a:cubicBezTo>
                <a:cubicBezTo>
                  <a:pt x="1640" y="147"/>
                  <a:pt x="1493" y="0"/>
                  <a:pt x="1312" y="0"/>
                </a:cubicBezTo>
                <a:cubicBezTo>
                  <a:pt x="1251" y="0"/>
                  <a:pt x="1194" y="17"/>
                  <a:pt x="1145" y="46"/>
                </a:cubicBezTo>
                <a:cubicBezTo>
                  <a:pt x="1347" y="130"/>
                  <a:pt x="1509" y="292"/>
                  <a:pt x="1595" y="49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80870" tIns="40435" rIns="80870" bIns="40435"/>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Tm="1058">
        <p14:pan dir="u"/>
      </p:transition>
    </mc:Choice>
    <mc:Fallback xmlns="">
      <p:transition spd="slow" advTm="1058">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76426" y="1224012"/>
            <a:ext cx="659848" cy="800890"/>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Rectangle 17"/>
          <p:cNvSpPr>
            <a:spLocks noChangeArrowheads="1"/>
          </p:cNvSpPr>
          <p:nvPr/>
        </p:nvSpPr>
        <p:spPr bwMode="auto">
          <a:xfrm>
            <a:off x="612130" y="1224012"/>
            <a:ext cx="2715716" cy="800890"/>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AutoShape 112"/>
          <p:cNvSpPr/>
          <p:nvPr/>
        </p:nvSpPr>
        <p:spPr bwMode="auto">
          <a:xfrm>
            <a:off x="3492450" y="1461113"/>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5" name="Rectangle 21"/>
          <p:cNvSpPr>
            <a:spLocks noChangeArrowheads="1"/>
          </p:cNvSpPr>
          <p:nvPr/>
        </p:nvSpPr>
        <p:spPr bwMode="auto">
          <a:xfrm>
            <a:off x="684139" y="3807785"/>
            <a:ext cx="2643708"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10"/>
          <p:cNvSpPr>
            <a:spLocks noChangeArrowheads="1"/>
          </p:cNvSpPr>
          <p:nvPr/>
        </p:nvSpPr>
        <p:spPr bwMode="auto">
          <a:xfrm>
            <a:off x="3304813" y="3807785"/>
            <a:ext cx="659848"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AutoShape 29"/>
          <p:cNvSpPr/>
          <p:nvPr/>
        </p:nvSpPr>
        <p:spPr bwMode="auto">
          <a:xfrm>
            <a:off x="3492450" y="4005863"/>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8" name="Rectangle 19"/>
          <p:cNvSpPr>
            <a:spLocks noChangeArrowheads="1"/>
          </p:cNvSpPr>
          <p:nvPr/>
        </p:nvSpPr>
        <p:spPr bwMode="auto">
          <a:xfrm>
            <a:off x="4501659" y="2584291"/>
            <a:ext cx="273520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9"/>
          <p:cNvSpPr>
            <a:spLocks noChangeArrowheads="1"/>
          </p:cNvSpPr>
          <p:nvPr/>
        </p:nvSpPr>
        <p:spPr bwMode="auto">
          <a:xfrm>
            <a:off x="3840683" y="2584291"/>
            <a:ext cx="661020"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AutoShape 59"/>
          <p:cNvSpPr/>
          <p:nvPr/>
        </p:nvSpPr>
        <p:spPr bwMode="auto">
          <a:xfrm>
            <a:off x="4006671" y="2749642"/>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14" name="矩形 63"/>
          <p:cNvSpPr>
            <a:spLocks noChangeArrowheads="1"/>
          </p:cNvSpPr>
          <p:nvPr/>
        </p:nvSpPr>
        <p:spPr bwMode="auto">
          <a:xfrm>
            <a:off x="4006671" y="944340"/>
            <a:ext cx="4814372" cy="157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895985" eaLnBrk="1" hangingPunct="1">
              <a:spcBef>
                <a:spcPct val="20000"/>
              </a:spcBef>
            </a:pPr>
            <a:r>
              <a:rPr lang="en-US" altLang="zh-CN" dirty="0">
                <a:latin typeface="Arial" panose="020B0604020202020204" pitchFamily="34" charset="0"/>
                <a:ea typeface="微软雅黑" panose="020B0503020204020204" pitchFamily="34" charset="-122"/>
                <a:sym typeface="Arial" panose="020B0604020202020204" pitchFamily="34" charset="0"/>
              </a:rPr>
              <a:t>1.</a:t>
            </a:r>
            <a:r>
              <a:rPr lang="zh-CN" altLang="en-US" dirty="0">
                <a:latin typeface="Arial" panose="020B0604020202020204" pitchFamily="34" charset="0"/>
                <a:ea typeface="微软雅黑" panose="020B0503020204020204" pitchFamily="34" charset="-122"/>
                <a:sym typeface="Arial" panose="020B0604020202020204" pitchFamily="34" charset="0"/>
              </a:rPr>
              <a:t>政府部门应通过宣传使社会公众认识到参与预算决策及监督是其应拥的权利及应尽的义务。</a:t>
            </a:r>
          </a:p>
          <a:p>
            <a:pPr defTabSz="895985" eaLnBrk="1" hangingPunct="1">
              <a:spcBef>
                <a:spcPct val="20000"/>
              </a:spcBef>
            </a:pPr>
            <a:r>
              <a:rPr lang="en-US" altLang="zh-CN" dirty="0">
                <a:latin typeface="Arial" panose="020B0604020202020204" pitchFamily="34" charset="0"/>
                <a:ea typeface="微软雅黑" panose="020B0503020204020204" pitchFamily="34" charset="-122"/>
                <a:sym typeface="Arial" panose="020B0604020202020204" pitchFamily="34" charset="0"/>
              </a:rPr>
              <a:t>2.</a:t>
            </a:r>
            <a:r>
              <a:rPr lang="zh-CN" altLang="en-US" dirty="0">
                <a:latin typeface="Arial" panose="020B0604020202020204" pitchFamily="34" charset="0"/>
                <a:ea typeface="微软雅黑" panose="020B0503020204020204" pitchFamily="34" charset="-122"/>
                <a:sym typeface="Arial" panose="020B0604020202020204" pitchFamily="34" charset="0"/>
              </a:rPr>
              <a:t>政府预算部门应主动创造条件或制度让社会公众参与到预算中来。</a:t>
            </a:r>
          </a:p>
          <a:p>
            <a:pPr defTabSz="895985" eaLnBrk="1" hangingPunct="1">
              <a:spcBef>
                <a:spcPct val="20000"/>
              </a:spcBef>
            </a:pPr>
            <a:r>
              <a:rPr lang="en-US" altLang="zh-CN" dirty="0">
                <a:latin typeface="Arial" panose="020B0604020202020204" pitchFamily="34" charset="0"/>
                <a:ea typeface="微软雅黑" panose="020B0503020204020204" pitchFamily="34" charset="-122"/>
                <a:sym typeface="Arial" panose="020B0604020202020204" pitchFamily="34" charset="0"/>
              </a:rPr>
              <a:t>3.</a:t>
            </a:r>
            <a:r>
              <a:rPr lang="zh-CN" altLang="en-US" dirty="0">
                <a:latin typeface="Arial" panose="020B0604020202020204" pitchFamily="34" charset="0"/>
                <a:ea typeface="微软雅黑" panose="020B0503020204020204" pitchFamily="34" charset="-122"/>
                <a:sym typeface="Arial" panose="020B0604020202020204" pitchFamily="34" charset="0"/>
              </a:rPr>
              <a:t>在重大的政府预算制度改革时,举行社会公众听证会等</a:t>
            </a:r>
            <a:r>
              <a:rPr lang="zh-CN" altLang="en-US" dirty="0" smtClean="0">
                <a:latin typeface="Arial" panose="020B0604020202020204" pitchFamily="34" charset="0"/>
                <a:ea typeface="微软雅黑" panose="020B0503020204020204" pitchFamily="34" charset="-122"/>
                <a:sym typeface="Arial" panose="020B0604020202020204" pitchFamily="34" charset="0"/>
              </a:rPr>
              <a:t>，建立</a:t>
            </a:r>
            <a:r>
              <a:rPr lang="zh-CN" altLang="en-US" dirty="0">
                <a:latin typeface="Arial" panose="020B0604020202020204" pitchFamily="34" charset="0"/>
                <a:ea typeface="微软雅黑" panose="020B0503020204020204" pitchFamily="34" charset="-122"/>
                <a:sym typeface="Arial" panose="020B0604020202020204" pitchFamily="34" charset="0"/>
              </a:rPr>
              <a:t>社会公众对政府预算制度的参与和监督机制。</a:t>
            </a:r>
          </a:p>
        </p:txBody>
      </p:sp>
      <p:sp>
        <p:nvSpPr>
          <p:cNvPr id="15" name="矩形 64"/>
          <p:cNvSpPr>
            <a:spLocks noChangeArrowheads="1"/>
          </p:cNvSpPr>
          <p:nvPr/>
        </p:nvSpPr>
        <p:spPr bwMode="auto">
          <a:xfrm>
            <a:off x="4006672" y="3297840"/>
            <a:ext cx="4670354" cy="152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895985" eaLnBrk="1" hangingPunct="1">
              <a:spcBef>
                <a:spcPct val="20000"/>
              </a:spcBef>
            </a:pPr>
            <a:r>
              <a:rPr lang="en-US" altLang="zh-CN" dirty="0">
                <a:latin typeface="Arial" panose="020B0604020202020204" pitchFamily="34" charset="0"/>
                <a:ea typeface="微软雅黑" panose="020B0503020204020204" pitchFamily="34" charset="-122"/>
                <a:sym typeface="Arial" panose="020B0604020202020204" pitchFamily="34" charset="0"/>
              </a:rPr>
              <a:t>1.</a:t>
            </a:r>
            <a:r>
              <a:rPr lang="zh-CN" altLang="en-US" dirty="0">
                <a:latin typeface="Arial" panose="020B0604020202020204" pitchFamily="34" charset="0"/>
                <a:ea typeface="微软雅黑" panose="020B0503020204020204" pitchFamily="34" charset="-122"/>
                <a:sym typeface="Arial" panose="020B0604020202020204" pitchFamily="34" charset="0"/>
              </a:rPr>
              <a:t>预算理念转变为现实的预算制度改革依赖于相匹的预算技术水平。</a:t>
            </a:r>
          </a:p>
          <a:p>
            <a:pPr defTabSz="895985" eaLnBrk="1" hangingPunct="1">
              <a:spcBef>
                <a:spcPct val="20000"/>
              </a:spcBef>
            </a:pPr>
            <a:r>
              <a:rPr lang="en-US" altLang="zh-CN" dirty="0">
                <a:latin typeface="Arial" panose="020B0604020202020204" pitchFamily="34" charset="0"/>
                <a:ea typeface="微软雅黑" panose="020B0503020204020204" pitchFamily="34" charset="-122"/>
                <a:sym typeface="Arial" panose="020B0604020202020204" pitchFamily="34" charset="0"/>
              </a:rPr>
              <a:t>2.我国经济增长进入新常态，对政府财政资金的使用效益提出更高的要求，我国应切实提高我国的预算预测技术及水平，为中期预算改革提供必备的技术基础，实现财政的可持续发展。</a:t>
            </a:r>
          </a:p>
        </p:txBody>
      </p:sp>
      <p:sp>
        <p:nvSpPr>
          <p:cNvPr id="16" name="矩形 65"/>
          <p:cNvSpPr>
            <a:spLocks noChangeArrowheads="1"/>
          </p:cNvSpPr>
          <p:nvPr/>
        </p:nvSpPr>
        <p:spPr bwMode="auto">
          <a:xfrm>
            <a:off x="641985" y="2232124"/>
            <a:ext cx="313055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defTabSz="895985" eaLnBrk="1" hangingPunct="1">
              <a:spcBef>
                <a:spcPct val="20000"/>
              </a:spcBef>
            </a:pPr>
            <a:r>
              <a:rPr lang="zh-CN" altLang="en-US" dirty="0">
                <a:latin typeface="Arial" panose="020B0604020202020204" pitchFamily="34" charset="0"/>
                <a:ea typeface="微软雅黑" panose="020B0503020204020204" pitchFamily="34" charset="-122"/>
                <a:sym typeface="Arial" panose="020B0604020202020204" pitchFamily="34" charset="0"/>
              </a:rPr>
              <a:t>从英国现代预算制度成长历程来看，预算制度整体上是渐进式发展的。我国新一轮的预算制度建设才十几年，预算法治建设也还在进行中，应该做好长期推进预算改革的准备。</a:t>
            </a:r>
          </a:p>
        </p:txBody>
      </p:sp>
      <p:sp>
        <p:nvSpPr>
          <p:cNvPr id="18" name="TextBox 13"/>
          <p:cNvSpPr txBox="1">
            <a:spLocks noChangeArrowheads="1"/>
          </p:cNvSpPr>
          <p:nvPr/>
        </p:nvSpPr>
        <p:spPr bwMode="auto">
          <a:xfrm>
            <a:off x="612130" y="1334694"/>
            <a:ext cx="2581865"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重视社会公众</a:t>
            </a:r>
            <a:r>
              <a:rPr lang="zh-CN" altLang="en-US" sz="1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在</a:t>
            </a:r>
            <a:endParaRPr lang="en-US" altLang="zh-CN" sz="1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r" eaLnBrk="1" hangingPunct="1">
              <a:spcBef>
                <a:spcPct val="20000"/>
              </a:spcBef>
            </a:pPr>
            <a:r>
              <a:rPr lang="zh-CN" altLang="en-US" sz="18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预算</a:t>
            </a: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过程中的作用</a:t>
            </a:r>
          </a:p>
        </p:txBody>
      </p:sp>
      <p:sp>
        <p:nvSpPr>
          <p:cNvPr id="19" name="TextBox 13"/>
          <p:cNvSpPr txBox="1">
            <a:spLocks noChangeArrowheads="1"/>
          </p:cNvSpPr>
          <p:nvPr/>
        </p:nvSpPr>
        <p:spPr bwMode="auto">
          <a:xfrm>
            <a:off x="4501515" y="2797810"/>
            <a:ext cx="23615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推进预算渐进式改革</a:t>
            </a:r>
          </a:p>
        </p:txBody>
      </p:sp>
      <p:sp>
        <p:nvSpPr>
          <p:cNvPr id="20" name="TextBox 13"/>
          <p:cNvSpPr txBox="1">
            <a:spLocks noChangeArrowheads="1"/>
          </p:cNvSpPr>
          <p:nvPr/>
        </p:nvSpPr>
        <p:spPr bwMode="auto">
          <a:xfrm>
            <a:off x="684138" y="3987639"/>
            <a:ext cx="25304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r" eaLnBrk="1" hangingPunct="1">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提升预算技术水平</a:t>
            </a:r>
          </a:p>
        </p:txBody>
      </p:sp>
      <p:sp>
        <p:nvSpPr>
          <p:cNvPr id="22" name="矩形 21"/>
          <p:cNvSpPr/>
          <p:nvPr/>
        </p:nvSpPr>
        <p:spPr>
          <a:xfrm>
            <a:off x="324099" y="143892"/>
            <a:ext cx="8496944"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1260202" y="200694"/>
            <a:ext cx="7050489" cy="622048"/>
          </a:xfrm>
          <a:prstGeom prst="rect">
            <a:avLst/>
          </a:prstGeom>
          <a:noFill/>
        </p:spPr>
        <p:txBody>
          <a:bodyPr wrap="square" lIns="67391" tIns="33696" rIns="67391" bIns="33696" rtlCol="0">
            <a:spAutoFit/>
          </a:bodyPr>
          <a:lstStyle/>
          <a:p>
            <a:r>
              <a:rPr lang="zh-CN" altLang="en-US" sz="3600" b="1" dirty="0">
                <a:solidFill>
                  <a:schemeClr val="bg1"/>
                </a:solidFill>
                <a:latin typeface="+mn-ea"/>
                <a:cs typeface="+mn-ea"/>
                <a:sym typeface="+mn-lt"/>
              </a:rPr>
              <a:t>二、完善中国现代预算制度的启示</a:t>
            </a:r>
          </a:p>
        </p:txBody>
      </p:sp>
    </p:spTree>
  </p:cSld>
  <p:clrMapOvr>
    <a:masterClrMapping/>
  </p:clrMapOvr>
  <mc:AlternateContent xmlns:mc="http://schemas.openxmlformats.org/markup-compatibility/2006" xmlns:p14="http://schemas.microsoft.com/office/powerpoint/2010/main">
    <mc:Choice Requires="p14">
      <p:transition spd="slow" p14:dur="1300" advTm="2510">
        <p14:pan dir="u"/>
      </p:transition>
    </mc:Choice>
    <mc:Fallback xmlns="">
      <p:transition spd="slow" advTm="251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122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122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426677" y="2384648"/>
            <a:ext cx="4594165"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案例</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评析</a:t>
            </a:r>
            <a:r>
              <a:rPr lang="en-US" altLang="zh-CN" sz="4000" dirty="0" smtClean="0">
                <a:solidFill>
                  <a:srgbClr val="305480"/>
                </a:solidFill>
                <a:latin typeface="黑体" panose="02010609060101010101" pitchFamily="2" charset="-122"/>
                <a:ea typeface="黑体" panose="02010609060101010101" pitchFamily="2" charset="-122"/>
                <a:cs typeface="+mn-ea"/>
                <a:sym typeface="+mn-lt"/>
              </a:rPr>
              <a:t>&amp;</a:t>
            </a:r>
            <a:r>
              <a:rPr lang="zh-CN" altLang="en-US" sz="4000" dirty="0">
                <a:solidFill>
                  <a:srgbClr val="305480"/>
                </a:solidFill>
                <a:latin typeface="黑体" panose="02010609060101010101" pitchFamily="2" charset="-122"/>
                <a:ea typeface="黑体" panose="02010609060101010101" pitchFamily="2" charset="-122"/>
                <a:cs typeface="+mn-ea"/>
                <a:sym typeface="+mn-lt"/>
              </a:rPr>
              <a:t>本章小结</a:t>
            </a:r>
          </a:p>
        </p:txBody>
      </p:sp>
      <p:sp>
        <p:nvSpPr>
          <p:cNvPr id="6" name="文本框 34"/>
          <p:cNvSpPr txBox="1"/>
          <p:nvPr/>
        </p:nvSpPr>
        <p:spPr>
          <a:xfrm>
            <a:off x="4059254" y="215900"/>
            <a:ext cx="5769900" cy="1545378"/>
          </a:xfrm>
          <a:prstGeom prst="rect">
            <a:avLst/>
          </a:prstGeom>
          <a:noFill/>
        </p:spPr>
        <p:txBody>
          <a:bodyPr wrap="square" lIns="67391" tIns="33696" rIns="67391" bIns="33696" rtlCol="0">
            <a:spAutoFit/>
          </a:bodyPr>
          <a:lstStyle/>
          <a:p>
            <a:r>
              <a:rPr lang="en-US" altLang="zh-CN" sz="9600" dirty="0" smtClean="0">
                <a:solidFill>
                  <a:schemeClr val="bg1"/>
                </a:solidFill>
                <a:latin typeface="黑体" panose="02010609060101010101" pitchFamily="2" charset="-122"/>
                <a:ea typeface="黑体" panose="02010609060101010101" pitchFamily="2" charset="-122"/>
                <a:cs typeface="+mn-ea"/>
                <a:sym typeface="+mn-lt"/>
              </a:rPr>
              <a:t>4</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0"/>
          <p:cNvSpPr txBox="1">
            <a:spLocks noChangeArrowheads="1"/>
          </p:cNvSpPr>
          <p:nvPr/>
        </p:nvSpPr>
        <p:spPr bwMode="auto">
          <a:xfrm>
            <a:off x="1943212" y="3049857"/>
            <a:ext cx="548506" cy="31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696" tIns="16848" rIns="33696" bIns="16848">
            <a:spAutoFit/>
          </a:bodyPr>
          <a:lstStyle>
            <a:lvl1pPr defTabSz="1087755">
              <a:defRPr>
                <a:solidFill>
                  <a:schemeClr val="tx1"/>
                </a:solidFill>
                <a:latin typeface="Calibri" panose="020F0502020204030204" charset="0"/>
                <a:ea typeface="宋体" panose="02010600030101010101" pitchFamily="2" charset="-122"/>
              </a:defRPr>
            </a:lvl1pPr>
            <a:lvl2pPr marL="742950" indent="-285750" defTabSz="1087755">
              <a:defRPr>
                <a:solidFill>
                  <a:schemeClr val="tx1"/>
                </a:solidFill>
                <a:latin typeface="Calibri" panose="020F0502020204030204" charset="0"/>
                <a:ea typeface="宋体" panose="02010600030101010101" pitchFamily="2" charset="-122"/>
              </a:defRPr>
            </a:lvl2pPr>
            <a:lvl3pPr marL="1143000" indent="-228600" defTabSz="1087755">
              <a:defRPr>
                <a:solidFill>
                  <a:schemeClr val="tx1"/>
                </a:solidFill>
                <a:latin typeface="Calibri" panose="020F0502020204030204" charset="0"/>
                <a:ea typeface="宋体" panose="02010600030101010101" pitchFamily="2" charset="-122"/>
              </a:defRPr>
            </a:lvl3pPr>
            <a:lvl4pPr marL="1600200" indent="-228600" defTabSz="1087755">
              <a:defRPr>
                <a:solidFill>
                  <a:schemeClr val="tx1"/>
                </a:solidFill>
                <a:latin typeface="Calibri" panose="020F0502020204030204" charset="0"/>
                <a:ea typeface="宋体" panose="02010600030101010101" pitchFamily="2" charset="-122"/>
              </a:defRPr>
            </a:lvl4pPr>
            <a:lvl5pPr marL="2057400" indent="-228600" defTabSz="1087755">
              <a:defRPr>
                <a:solidFill>
                  <a:schemeClr val="tx1"/>
                </a:solidFill>
                <a:latin typeface="Calibri" panose="020F050202020403020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b="1">
                <a:solidFill>
                  <a:srgbClr val="FFFFFF"/>
                </a:solidFill>
                <a:latin typeface="Arial" panose="020B0604020202020204" pitchFamily="34" charset="0"/>
                <a:ea typeface="微软雅黑" panose="020B0503020204020204" pitchFamily="34" charset="-122"/>
                <a:sym typeface="Arial" panose="020B0604020202020204" pitchFamily="34" charset="0"/>
              </a:rPr>
              <a:t>90%</a:t>
            </a:r>
            <a:endParaRPr lang="en-US" altLang="zh-CN" sz="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Text Box 10"/>
          <p:cNvSpPr txBox="1">
            <a:spLocks noChangeArrowheads="1"/>
          </p:cNvSpPr>
          <p:nvPr/>
        </p:nvSpPr>
        <p:spPr bwMode="auto">
          <a:xfrm>
            <a:off x="3769221" y="2916848"/>
            <a:ext cx="548506" cy="31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696" tIns="16848" rIns="33696" bIns="16848">
            <a:spAutoFit/>
          </a:bodyPr>
          <a:lstStyle>
            <a:lvl1pPr defTabSz="1087755">
              <a:defRPr>
                <a:solidFill>
                  <a:schemeClr val="tx1"/>
                </a:solidFill>
                <a:latin typeface="Calibri" panose="020F0502020204030204" charset="0"/>
                <a:ea typeface="宋体" panose="02010600030101010101" pitchFamily="2" charset="-122"/>
              </a:defRPr>
            </a:lvl1pPr>
            <a:lvl2pPr marL="742950" indent="-285750" defTabSz="1087755">
              <a:defRPr>
                <a:solidFill>
                  <a:schemeClr val="tx1"/>
                </a:solidFill>
                <a:latin typeface="Calibri" panose="020F0502020204030204" charset="0"/>
                <a:ea typeface="宋体" panose="02010600030101010101" pitchFamily="2" charset="-122"/>
              </a:defRPr>
            </a:lvl2pPr>
            <a:lvl3pPr marL="1143000" indent="-228600" defTabSz="1087755">
              <a:defRPr>
                <a:solidFill>
                  <a:schemeClr val="tx1"/>
                </a:solidFill>
                <a:latin typeface="Calibri" panose="020F0502020204030204" charset="0"/>
                <a:ea typeface="宋体" panose="02010600030101010101" pitchFamily="2" charset="-122"/>
              </a:defRPr>
            </a:lvl3pPr>
            <a:lvl4pPr marL="1600200" indent="-228600" defTabSz="1087755">
              <a:defRPr>
                <a:solidFill>
                  <a:schemeClr val="tx1"/>
                </a:solidFill>
                <a:latin typeface="Calibri" panose="020F0502020204030204" charset="0"/>
                <a:ea typeface="宋体" panose="02010600030101010101" pitchFamily="2" charset="-122"/>
              </a:defRPr>
            </a:lvl4pPr>
            <a:lvl5pPr marL="2057400" indent="-228600" defTabSz="1087755">
              <a:defRPr>
                <a:solidFill>
                  <a:schemeClr val="tx1"/>
                </a:solidFill>
                <a:latin typeface="Calibri" panose="020F050202020403020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b="1">
                <a:solidFill>
                  <a:srgbClr val="FFFFFF"/>
                </a:solidFill>
                <a:latin typeface="Arial" panose="020B0604020202020204" pitchFamily="34" charset="0"/>
                <a:ea typeface="微软雅黑" panose="020B0503020204020204" pitchFamily="34" charset="-122"/>
                <a:sym typeface="Arial" panose="020B0604020202020204" pitchFamily="34" charset="0"/>
              </a:rPr>
              <a:t>60%</a:t>
            </a:r>
            <a:endParaRPr lang="en-US" altLang="zh-CN" sz="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Text Box 10"/>
          <p:cNvSpPr txBox="1">
            <a:spLocks noChangeArrowheads="1"/>
          </p:cNvSpPr>
          <p:nvPr/>
        </p:nvSpPr>
        <p:spPr bwMode="auto">
          <a:xfrm>
            <a:off x="5587027" y="2734837"/>
            <a:ext cx="548506" cy="1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696" tIns="16848" rIns="33696" bIns="16848">
            <a:spAutoFit/>
          </a:bodyPr>
          <a:lstStyle>
            <a:lvl1pPr defTabSz="1087755">
              <a:defRPr>
                <a:solidFill>
                  <a:schemeClr val="tx1"/>
                </a:solidFill>
                <a:latin typeface="Calibri" panose="020F0502020204030204" charset="0"/>
                <a:ea typeface="宋体" panose="02010600030101010101" pitchFamily="2" charset="-122"/>
              </a:defRPr>
            </a:lvl1pPr>
            <a:lvl2pPr marL="742950" indent="-285750" defTabSz="1087755">
              <a:defRPr>
                <a:solidFill>
                  <a:schemeClr val="tx1"/>
                </a:solidFill>
                <a:latin typeface="Calibri" panose="020F0502020204030204" charset="0"/>
                <a:ea typeface="宋体" panose="02010600030101010101" pitchFamily="2" charset="-122"/>
              </a:defRPr>
            </a:lvl2pPr>
            <a:lvl3pPr marL="1143000" indent="-228600" defTabSz="1087755">
              <a:defRPr>
                <a:solidFill>
                  <a:schemeClr val="tx1"/>
                </a:solidFill>
                <a:latin typeface="Calibri" panose="020F0502020204030204" charset="0"/>
                <a:ea typeface="宋体" panose="02010600030101010101" pitchFamily="2" charset="-122"/>
              </a:defRPr>
            </a:lvl3pPr>
            <a:lvl4pPr marL="1600200" indent="-228600" defTabSz="1087755">
              <a:defRPr>
                <a:solidFill>
                  <a:schemeClr val="tx1"/>
                </a:solidFill>
                <a:latin typeface="Calibri" panose="020F0502020204030204" charset="0"/>
                <a:ea typeface="宋体" panose="02010600030101010101" pitchFamily="2" charset="-122"/>
              </a:defRPr>
            </a:lvl4pPr>
            <a:lvl5pPr marL="2057400" indent="-228600" defTabSz="1087755">
              <a:defRPr>
                <a:solidFill>
                  <a:schemeClr val="tx1"/>
                </a:solidFill>
                <a:latin typeface="Calibri" panose="020F0502020204030204" charset="0"/>
                <a:ea typeface="宋体" panose="02010600030101010101" pitchFamily="2" charset="-122"/>
              </a:defRPr>
            </a:lvl5pPr>
            <a:lvl6pPr marL="25146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08775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1000" b="1">
                <a:solidFill>
                  <a:srgbClr val="FFFFFF"/>
                </a:solidFill>
                <a:latin typeface="Arial" panose="020B0604020202020204" pitchFamily="34" charset="0"/>
                <a:ea typeface="微软雅黑" panose="020B0503020204020204" pitchFamily="34" charset="-122"/>
                <a:sym typeface="Arial" panose="020B0604020202020204" pitchFamily="34" charset="0"/>
              </a:rPr>
              <a:t>20%</a:t>
            </a:r>
            <a:endParaRPr lang="en-US" altLang="zh-CN" sz="7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468114" y="155264"/>
            <a:ext cx="8136904"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34"/>
          <p:cNvSpPr txBox="1"/>
          <p:nvPr/>
        </p:nvSpPr>
        <p:spPr>
          <a:xfrm>
            <a:off x="2772370" y="169916"/>
            <a:ext cx="3600400" cy="622048"/>
          </a:xfrm>
          <a:prstGeom prst="rect">
            <a:avLst/>
          </a:prstGeom>
          <a:noFill/>
        </p:spPr>
        <p:txBody>
          <a:bodyPr wrap="square" lIns="67391" tIns="33696" rIns="67391" bIns="33696" rtlCol="0">
            <a:spAutoFit/>
          </a:bodyPr>
          <a:lstStyle/>
          <a:p>
            <a:r>
              <a:rPr lang="zh-CN" altLang="en-US" sz="3600" b="1" dirty="0" smtClean="0">
                <a:solidFill>
                  <a:schemeClr val="bg1"/>
                </a:solidFill>
                <a:latin typeface="+mn-ea"/>
                <a:cs typeface="+mn-ea"/>
                <a:sym typeface="+mn-lt"/>
              </a:rPr>
              <a:t>案例</a:t>
            </a:r>
            <a:r>
              <a:rPr lang="zh-CN" altLang="en-US" sz="3600" b="1" dirty="0">
                <a:solidFill>
                  <a:schemeClr val="bg1"/>
                </a:solidFill>
                <a:latin typeface="+mn-ea"/>
                <a:cs typeface="+mn-ea"/>
                <a:sym typeface="+mn-lt"/>
              </a:rPr>
              <a:t>与</a:t>
            </a:r>
            <a:r>
              <a:rPr lang="zh-CN" altLang="en-US" sz="3600" b="1" dirty="0" smtClean="0">
                <a:solidFill>
                  <a:schemeClr val="bg1"/>
                </a:solidFill>
                <a:latin typeface="+mn-ea"/>
                <a:cs typeface="+mn-ea"/>
                <a:sym typeface="+mn-lt"/>
              </a:rPr>
              <a:t>评析</a:t>
            </a:r>
            <a:endParaRPr lang="zh-CN" altLang="en-US" sz="3600" b="1" dirty="0">
              <a:solidFill>
                <a:schemeClr val="bg1"/>
              </a:solidFill>
              <a:latin typeface="+mn-ea"/>
              <a:cs typeface="+mn-ea"/>
              <a:sym typeface="+mn-lt"/>
            </a:endParaRPr>
          </a:p>
        </p:txBody>
      </p:sp>
      <p:sp>
        <p:nvSpPr>
          <p:cNvPr id="27" name="文本框 26"/>
          <p:cNvSpPr txBox="1"/>
          <p:nvPr/>
        </p:nvSpPr>
        <p:spPr>
          <a:xfrm>
            <a:off x="828155" y="1296020"/>
            <a:ext cx="7632848" cy="1815882"/>
          </a:xfrm>
          <a:prstGeom prst="rect">
            <a:avLst/>
          </a:prstGeom>
          <a:noFill/>
        </p:spPr>
        <p:txBody>
          <a:bodyPr wrap="square" rtlCol="0">
            <a:spAutoFit/>
          </a:bodyPr>
          <a:lstStyle/>
          <a:p>
            <a:pPr>
              <a:lnSpc>
                <a:spcPct val="200000"/>
              </a:lnSpc>
            </a:pPr>
            <a:r>
              <a:rPr lang="zh-CN" altLang="en-US" sz="2000" b="1" dirty="0">
                <a:latin typeface="微软雅黑" panose="020B0503020204020204" pitchFamily="34" charset="-122"/>
                <a:ea typeface="微软雅黑" panose="020B0503020204020204" pitchFamily="34" charset="-122"/>
                <a:cs typeface="黑体" panose="02010609060101010101" pitchFamily="2" charset="-122"/>
              </a:rPr>
              <a:t>请仔细阅读教材本章课后</a:t>
            </a:r>
            <a:r>
              <a:rPr lang="en-US" altLang="zh-CN" sz="2000" b="1" dirty="0">
                <a:latin typeface="微软雅黑" panose="020B0503020204020204" pitchFamily="34" charset="-122"/>
                <a:ea typeface="微软雅黑" panose="020B0503020204020204" pitchFamily="34" charset="-122"/>
                <a:cs typeface="黑体" panose="02010609060101010101" pitchFamily="2" charset="-122"/>
              </a:rPr>
              <a:t>“</a:t>
            </a:r>
            <a:r>
              <a:rPr lang="zh-CN" altLang="en-US" sz="2000" b="1" dirty="0">
                <a:latin typeface="微软雅黑" panose="020B0503020204020204" pitchFamily="34" charset="-122"/>
                <a:ea typeface="微软雅黑" panose="020B0503020204020204" pitchFamily="34" charset="-122"/>
                <a:cs typeface="黑体" panose="02010609060101010101" pitchFamily="2" charset="-122"/>
              </a:rPr>
              <a:t>案例与</a:t>
            </a:r>
            <a:r>
              <a:rPr lang="zh-CN" altLang="en-US" sz="2000" b="1" dirty="0" smtClean="0">
                <a:latin typeface="微软雅黑" panose="020B0503020204020204" pitchFamily="34" charset="-122"/>
                <a:ea typeface="微软雅黑" panose="020B0503020204020204" pitchFamily="34" charset="-122"/>
                <a:cs typeface="黑体" panose="02010609060101010101" pitchFamily="2" charset="-122"/>
              </a:rPr>
              <a:t>材料</a:t>
            </a:r>
            <a:r>
              <a:rPr lang="en-US" altLang="zh-CN" sz="2000" b="1" dirty="0" smtClean="0">
                <a:latin typeface="微软雅黑" panose="020B0503020204020204" pitchFamily="34" charset="-122"/>
                <a:ea typeface="微软雅黑" panose="020B0503020204020204" pitchFamily="34" charset="-122"/>
                <a:cs typeface="黑体" panose="02010609060101010101" pitchFamily="2" charset="-122"/>
              </a:rPr>
              <a:t>”</a:t>
            </a:r>
            <a:r>
              <a:rPr lang="zh-CN" altLang="en-US" sz="2000" b="1" dirty="0" smtClean="0">
                <a:latin typeface="微软雅黑" panose="020B0503020204020204" pitchFamily="34" charset="-122"/>
                <a:ea typeface="微软雅黑" panose="020B0503020204020204" pitchFamily="34" charset="-122"/>
                <a:cs typeface="黑体" panose="02010609060101010101" pitchFamily="2" charset="-122"/>
              </a:rPr>
              <a:t>部分</a:t>
            </a:r>
            <a:r>
              <a:rPr lang="zh-CN" altLang="en-US" sz="2000" b="1" dirty="0">
                <a:latin typeface="微软雅黑" panose="020B0503020204020204" pitchFamily="34" charset="-122"/>
                <a:ea typeface="微软雅黑" panose="020B0503020204020204" pitchFamily="34" charset="-122"/>
                <a:cs typeface="黑体" panose="02010609060101010101" pitchFamily="2" charset="-122"/>
              </a:rPr>
              <a:t>，思考回答下列问题：</a:t>
            </a:r>
          </a:p>
          <a:p>
            <a:pPr>
              <a:lnSpc>
                <a:spcPct val="200000"/>
              </a:lnSpc>
            </a:pPr>
            <a:r>
              <a:rPr lang="en-US" altLang="zh-CN" sz="1800" dirty="0" smtClean="0">
                <a:latin typeface="微软雅黑" panose="020B0503020204020204" pitchFamily="34" charset="-122"/>
                <a:ea typeface="微软雅黑" panose="020B0503020204020204" pitchFamily="34" charset="-122"/>
                <a:cs typeface="黑体" panose="02010609060101010101" pitchFamily="2" charset="-122"/>
              </a:rPr>
              <a:t>1</a:t>
            </a:r>
            <a:r>
              <a:rPr lang="en-US" altLang="zh-CN" sz="1800" dirty="0">
                <a:latin typeface="微软雅黑" panose="020B0503020204020204" pitchFamily="34" charset="-122"/>
                <a:ea typeface="微软雅黑" panose="020B0503020204020204" pitchFamily="34" charset="-122"/>
                <a:cs typeface="黑体" panose="02010609060101010101" pitchFamily="2" charset="-122"/>
              </a:rPr>
              <a:t>.</a:t>
            </a:r>
            <a:r>
              <a:rPr lang="zh-CN" altLang="en-US" sz="1800" dirty="0" smtClean="0">
                <a:latin typeface="微软雅黑" panose="020B0503020204020204" pitchFamily="34" charset="-122"/>
                <a:ea typeface="微软雅黑" panose="020B0503020204020204" pitchFamily="34" charset="-122"/>
                <a:cs typeface="黑体" panose="02010609060101010101" pitchFamily="2" charset="-122"/>
              </a:rPr>
              <a:t>哪些</a:t>
            </a:r>
            <a:r>
              <a:rPr lang="zh-CN" altLang="en-US" sz="1800" dirty="0">
                <a:latin typeface="微软雅黑" panose="020B0503020204020204" pitchFamily="34" charset="-122"/>
                <a:ea typeface="微软雅黑" panose="020B0503020204020204" pitchFamily="34" charset="-122"/>
                <a:cs typeface="黑体" panose="02010609060101010101" pitchFamily="2" charset="-122"/>
              </a:rPr>
              <a:t>因素的共同作用，导致了英国议会的形成和预算制度的产生？</a:t>
            </a:r>
          </a:p>
          <a:p>
            <a:pPr>
              <a:lnSpc>
                <a:spcPct val="200000"/>
              </a:lnSpc>
            </a:pPr>
            <a:r>
              <a:rPr lang="en-US" altLang="zh-CN" sz="1800" dirty="0" smtClean="0">
                <a:latin typeface="微软雅黑" panose="020B0503020204020204" pitchFamily="34" charset="-122"/>
                <a:ea typeface="微软雅黑" panose="020B0503020204020204" pitchFamily="34" charset="-122"/>
                <a:cs typeface="黑体" panose="02010609060101010101" pitchFamily="2" charset="-122"/>
              </a:rPr>
              <a:t>2.</a:t>
            </a:r>
            <a:r>
              <a:rPr lang="zh-CN" altLang="en-US" sz="1800" dirty="0" smtClean="0">
                <a:latin typeface="微软雅黑" panose="020B0503020204020204" pitchFamily="34" charset="-122"/>
                <a:ea typeface="微软雅黑" panose="020B0503020204020204" pitchFamily="34" charset="-122"/>
                <a:cs typeface="黑体" panose="02010609060101010101" pitchFamily="2" charset="-122"/>
              </a:rPr>
              <a:t>议会</a:t>
            </a:r>
            <a:r>
              <a:rPr lang="zh-CN" altLang="en-US" sz="1800" dirty="0">
                <a:latin typeface="微软雅黑" panose="020B0503020204020204" pitchFamily="34" charset="-122"/>
                <a:ea typeface="微软雅黑" panose="020B0503020204020204" pitchFamily="34" charset="-122"/>
                <a:cs typeface="黑体" panose="02010609060101010101" pitchFamily="2" charset="-122"/>
              </a:rPr>
              <a:t>是如何促进英国现代预算制度的萌芽、产生与发展的？</a:t>
            </a:r>
          </a:p>
        </p:txBody>
      </p:sp>
    </p:spTree>
  </p:cSld>
  <p:clrMapOvr>
    <a:masterClrMapping/>
  </p:clrMapOvr>
  <mc:AlternateContent xmlns:mc="http://schemas.openxmlformats.org/markup-compatibility/2006" xmlns:p14="http://schemas.microsoft.com/office/powerpoint/2010/main">
    <mc:Choice Requires="p14">
      <p:transition spd="slow" p14:dur="1300" advTm="3542">
        <p14:pan dir="u"/>
      </p:transition>
    </mc:Choice>
    <mc:Fallback xmlns="">
      <p:transition spd="slow" advTm="3542">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08317" y="1401255"/>
            <a:ext cx="3630923" cy="1402420"/>
          </a:xfrm>
          <a:prstGeom prst="rect">
            <a:avLst/>
          </a:prstGeom>
          <a:solidFill>
            <a:srgbClr val="305480"/>
          </a:solidFill>
          <a:ln>
            <a:noFill/>
          </a:ln>
        </p:spPr>
        <p:txBody>
          <a:bodyPr lIns="67391" tIns="33696" rIns="67391" bIns="33696"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Rectangle 3"/>
          <p:cNvSpPr>
            <a:spLocks noChangeArrowheads="1"/>
          </p:cNvSpPr>
          <p:nvPr/>
        </p:nvSpPr>
        <p:spPr bwMode="auto">
          <a:xfrm>
            <a:off x="908317" y="2803675"/>
            <a:ext cx="3630923" cy="1401253"/>
          </a:xfrm>
          <a:prstGeom prst="rect">
            <a:avLst/>
          </a:prstGeom>
          <a:solidFill>
            <a:srgbClr val="233C5B"/>
          </a:solidFill>
          <a:ln>
            <a:noFill/>
          </a:ln>
        </p:spPr>
        <p:txBody>
          <a:bodyPr lIns="67391" tIns="33696" rIns="67391" bIns="33696"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Rectangle 4"/>
          <p:cNvSpPr>
            <a:spLocks noChangeArrowheads="1"/>
          </p:cNvSpPr>
          <p:nvPr/>
        </p:nvSpPr>
        <p:spPr bwMode="auto">
          <a:xfrm>
            <a:off x="4539240" y="1401255"/>
            <a:ext cx="3630923" cy="1402420"/>
          </a:xfrm>
          <a:prstGeom prst="rect">
            <a:avLst/>
          </a:prstGeom>
          <a:solidFill>
            <a:srgbClr val="233C5B"/>
          </a:solidFill>
          <a:ln>
            <a:noFill/>
          </a:ln>
        </p:spPr>
        <p:txBody>
          <a:bodyPr lIns="67391" tIns="33696" rIns="67391" bIns="33696"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Rectangle 5"/>
          <p:cNvSpPr>
            <a:spLocks noChangeArrowheads="1"/>
          </p:cNvSpPr>
          <p:nvPr/>
        </p:nvSpPr>
        <p:spPr bwMode="auto">
          <a:xfrm>
            <a:off x="4539240" y="2803675"/>
            <a:ext cx="3630923" cy="1401253"/>
          </a:xfrm>
          <a:prstGeom prst="rect">
            <a:avLst/>
          </a:prstGeom>
          <a:solidFill>
            <a:srgbClr val="305480"/>
          </a:solidFill>
          <a:ln>
            <a:noFill/>
          </a:ln>
        </p:spPr>
        <p:txBody>
          <a:bodyPr lIns="67391" tIns="33696" rIns="67391" bIns="33696" anchor="ctr"/>
          <a:lstStyle/>
          <a:p>
            <a:pPr algn="ctr">
              <a:buFont typeface="Arial" panose="020B0604020202020204" pitchFamily="34" charset="0"/>
              <a:buNone/>
            </a:pPr>
            <a:endParaRPr lang="en-US" altLang="zh-CN">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6"/>
          <p:cNvSpPr>
            <a:spLocks noChangeArrowheads="1"/>
          </p:cNvSpPr>
          <p:nvPr/>
        </p:nvSpPr>
        <p:spPr bwMode="auto">
          <a:xfrm>
            <a:off x="4242718" y="2522490"/>
            <a:ext cx="560226" cy="561202"/>
          </a:xfrm>
          <a:prstGeom prst="ellipse">
            <a:avLst/>
          </a:prstGeom>
          <a:solidFill>
            <a:schemeClr val="bg1"/>
          </a:solidFill>
          <a:ln w="28575">
            <a:solidFill>
              <a:schemeClr val="bg1"/>
            </a:solidFill>
            <a:round/>
          </a:ln>
        </p:spPr>
        <p:txBody>
          <a:bodyPr lIns="67391" tIns="33696" rIns="67391" bIns="33696" anchor="ctr"/>
          <a:lstStyle/>
          <a:p>
            <a:pPr algn="ctr">
              <a:buFont typeface="Arial" panose="020B0604020202020204" pitchFamily="34" charset="0"/>
              <a:buNone/>
            </a:pPr>
            <a:endParaRPr lang="en-US" altLang="zh-CN" sz="65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Group 1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16" y="1792112"/>
            <a:ext cx="516862" cy="6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组合 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361" y="2674167"/>
            <a:ext cx="261361"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28"/>
          <p:cNvSpPr>
            <a:spLocks noChangeArrowheads="1"/>
          </p:cNvSpPr>
          <p:nvPr/>
        </p:nvSpPr>
        <p:spPr bwMode="auto">
          <a:xfrm>
            <a:off x="2012950" y="1908175"/>
            <a:ext cx="2357755" cy="30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895985">
              <a:lnSpc>
                <a:spcPct val="120000"/>
              </a:lnSpc>
              <a:spcBef>
                <a:spcPct val="20000"/>
              </a:spcBef>
            </a:pPr>
            <a:r>
              <a:rPr lang="zh-CN"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预算制度的起源与发展</a:t>
            </a:r>
          </a:p>
        </p:txBody>
      </p:sp>
      <p:sp>
        <p:nvSpPr>
          <p:cNvPr id="11" name="矩形 30"/>
          <p:cNvSpPr>
            <a:spLocks noChangeArrowheads="1"/>
          </p:cNvSpPr>
          <p:nvPr/>
        </p:nvSpPr>
        <p:spPr bwMode="auto">
          <a:xfrm>
            <a:off x="2013188" y="3121563"/>
            <a:ext cx="2100263" cy="71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5985">
              <a:lnSpc>
                <a:spcPct val="120000"/>
              </a:lnSpc>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我国现代预算制度</a:t>
            </a:r>
          </a:p>
          <a:p>
            <a:pPr defTabSz="895985">
              <a:lnSpc>
                <a:spcPct val="120000"/>
              </a:lnSpc>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成长的驱动因素</a:t>
            </a:r>
          </a:p>
        </p:txBody>
      </p:sp>
      <p:sp>
        <p:nvSpPr>
          <p:cNvPr id="13" name="矩形 32"/>
          <p:cNvSpPr>
            <a:spLocks noChangeArrowheads="1"/>
          </p:cNvSpPr>
          <p:nvPr/>
        </p:nvSpPr>
        <p:spPr bwMode="auto">
          <a:xfrm>
            <a:off x="4981748" y="3144423"/>
            <a:ext cx="2099090" cy="71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895985">
              <a:lnSpc>
                <a:spcPct val="120000"/>
              </a:lnSpc>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中西方预算制度</a:t>
            </a:r>
          </a:p>
          <a:p>
            <a:pPr algn="l" defTabSz="895985">
              <a:lnSpc>
                <a:spcPct val="120000"/>
              </a:lnSpc>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建立发展及比较</a:t>
            </a:r>
          </a:p>
        </p:txBody>
      </p:sp>
      <p:sp>
        <p:nvSpPr>
          <p:cNvPr id="15" name="矩形 34"/>
          <p:cNvSpPr>
            <a:spLocks noChangeArrowheads="1"/>
          </p:cNvSpPr>
          <p:nvPr/>
        </p:nvSpPr>
        <p:spPr bwMode="auto">
          <a:xfrm>
            <a:off x="4981575" y="1744345"/>
            <a:ext cx="3630930" cy="71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defTabSz="895985">
              <a:lnSpc>
                <a:spcPct val="120000"/>
              </a:lnSpc>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西方现代预算制度</a:t>
            </a:r>
          </a:p>
          <a:p>
            <a:pPr algn="l" defTabSz="895985">
              <a:lnSpc>
                <a:spcPct val="120000"/>
              </a:lnSpc>
              <a:spcBef>
                <a:spcPct val="20000"/>
              </a:spcBef>
            </a:pPr>
            <a:r>
              <a:rPr lang="zh-CN" altLang="en-US" sz="1800" b="1" dirty="0">
                <a:solidFill>
                  <a:schemeClr val="bg1"/>
                </a:solidFill>
                <a:latin typeface="Arial" panose="020B0604020202020204" pitchFamily="34" charset="0"/>
                <a:ea typeface="微软雅黑" panose="020B0503020204020204" pitchFamily="34" charset="-122"/>
                <a:sym typeface="Arial" panose="020B0604020202020204" pitchFamily="34" charset="0"/>
              </a:rPr>
              <a:t>成长的驱动因素</a:t>
            </a:r>
          </a:p>
        </p:txBody>
      </p:sp>
      <p:pic>
        <p:nvPicPr>
          <p:cNvPr id="17" name="组合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678" y="1711607"/>
            <a:ext cx="589527" cy="725712"/>
          </a:xfrm>
          <a:prstGeom prst="rect">
            <a:avLst/>
          </a:prstGeom>
          <a:solidFill>
            <a:schemeClr val="accent2"/>
          </a:solidFill>
          <a:ln>
            <a:noFill/>
          </a:ln>
        </p:spPr>
      </p:pic>
      <p:pic>
        <p:nvPicPr>
          <p:cNvPr id="18" name="组合 4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616" y="3216701"/>
            <a:ext cx="526238" cy="528532"/>
          </a:xfrm>
          <a:prstGeom prst="rect">
            <a:avLst/>
          </a:prstGeom>
          <a:solidFill>
            <a:schemeClr val="accent2"/>
          </a:solidFill>
          <a:ln>
            <a:noFill/>
          </a:ln>
        </p:spPr>
      </p:pic>
      <p:pic>
        <p:nvPicPr>
          <p:cNvPr id="19" name="组合 5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924" y="3248202"/>
            <a:ext cx="616483" cy="5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p:cNvSpPr/>
          <p:nvPr/>
        </p:nvSpPr>
        <p:spPr>
          <a:xfrm>
            <a:off x="468115" y="143892"/>
            <a:ext cx="8144390"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34"/>
          <p:cNvSpPr txBox="1"/>
          <p:nvPr/>
        </p:nvSpPr>
        <p:spPr>
          <a:xfrm>
            <a:off x="3132330" y="169916"/>
            <a:ext cx="2898963" cy="622048"/>
          </a:xfrm>
          <a:prstGeom prst="rect">
            <a:avLst/>
          </a:prstGeom>
          <a:noFill/>
        </p:spPr>
        <p:txBody>
          <a:bodyPr wrap="square" lIns="67391" tIns="33696" rIns="67391" bIns="33696" rtlCol="0">
            <a:spAutoFit/>
          </a:bodyPr>
          <a:lstStyle/>
          <a:p>
            <a:r>
              <a:rPr lang="zh-CN" altLang="en-US" sz="3600" b="1" dirty="0" smtClean="0">
                <a:solidFill>
                  <a:schemeClr val="bg1"/>
                </a:solidFill>
                <a:latin typeface="+mn-ea"/>
                <a:cs typeface="+mn-ea"/>
                <a:sym typeface="+mn-lt"/>
              </a:rPr>
              <a:t>本章</a:t>
            </a:r>
            <a:r>
              <a:rPr lang="zh-CN" altLang="en-US" sz="3600" b="1" dirty="0">
                <a:solidFill>
                  <a:schemeClr val="bg1"/>
                </a:solidFill>
                <a:latin typeface="+mn-ea"/>
                <a:cs typeface="+mn-ea"/>
                <a:sym typeface="+mn-lt"/>
              </a:rPr>
              <a:t>小结</a:t>
            </a:r>
          </a:p>
        </p:txBody>
      </p:sp>
    </p:spTree>
  </p:cSld>
  <p:clrMapOvr>
    <a:masterClrMapping/>
  </p:clrMapOvr>
  <mc:AlternateContent xmlns:mc="http://schemas.openxmlformats.org/markup-compatibility/2006" xmlns:p14="http://schemas.microsoft.com/office/powerpoint/2010/main">
    <mc:Choice Requires="p14">
      <p:transition spd="slow" p14:dur="1300" advTm="26">
        <p14:pan dir="u"/>
      </p:transition>
    </mc:Choice>
    <mc:Fallback xmlns="">
      <p:transition spd="slow" advTm="26">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pPr defTabSz="802295"/>
            <a:r>
              <a:rPr lang="zh-CN" altLang="en-US" sz="2100" spc="600" dirty="0">
                <a:solidFill>
                  <a:prstClr val="white"/>
                </a:solidFill>
                <a:latin typeface="黑体" pitchFamily="2" charset="-122"/>
                <a:ea typeface="黑体" pitchFamily="2" charset="-122"/>
                <a:cs typeface="+mn-ea"/>
                <a:sym typeface="+mn-lt"/>
              </a:rPr>
              <a:t>单击添加标题</a:t>
            </a:r>
            <a:endParaRPr lang="zh-CN" altLang="en-US" sz="1800" spc="600" dirty="0">
              <a:solidFill>
                <a:prstClr val="white"/>
              </a:solidFill>
              <a:latin typeface="黑体" pitchFamily="2" charset="-122"/>
              <a:ea typeface="黑体" pitchFamily="2" charset="-122"/>
              <a:cs typeface="+mn-ea"/>
              <a:sym typeface="+mn-lt"/>
            </a:endParaRPr>
          </a:p>
        </p:txBody>
      </p:sp>
      <p:grpSp>
        <p:nvGrpSpPr>
          <p:cNvPr id="3" name="组合 29">
            <a:extLst>
              <a:ext uri="{FF2B5EF4-FFF2-40B4-BE49-F238E27FC236}">
                <a16:creationId xmlns="" xmlns:a16="http://schemas.microsoft.com/office/drawing/2014/main" id="{2F6A4F04-ACFB-432F-B74D-4008FC299BA6}"/>
              </a:ext>
            </a:extLst>
          </p:cNvPr>
          <p:cNvGrpSpPr/>
          <p:nvPr/>
        </p:nvGrpSpPr>
        <p:grpSpPr>
          <a:xfrm>
            <a:off x="612130" y="1219844"/>
            <a:ext cx="7776864" cy="3583123"/>
            <a:chOff x="870146" y="1485876"/>
            <a:chExt cx="6927124" cy="3596352"/>
          </a:xfrm>
        </p:grpSpPr>
        <p:sp>
          <p:nvSpPr>
            <p:cNvPr id="2" name="矩形 7"/>
            <p:cNvSpPr>
              <a:spLocks noChangeArrowheads="1"/>
            </p:cNvSpPr>
            <p:nvPr/>
          </p:nvSpPr>
          <p:spPr bwMode="auto">
            <a:xfrm>
              <a:off x="870146" y="1485876"/>
              <a:ext cx="6927124" cy="3596352"/>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802295"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802295"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defTabSz="802295"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59" y="1588153"/>
              <a:ext cx="6564111" cy="25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endParaRPr lang="zh-CN" altLang="en-US" dirty="0">
                <a:solidFill>
                  <a:prstClr val="black"/>
                </a:solidFill>
              </a:endParaRPr>
            </a:p>
          </p:txBody>
        </p:sp>
      </p:grpSp>
      <p:sp>
        <p:nvSpPr>
          <p:cNvPr id="31" name="标题 3">
            <a:extLst>
              <a:ext uri="{FF2B5EF4-FFF2-40B4-BE49-F238E27FC236}">
                <a16:creationId xmlns="" xmlns:a16="http://schemas.microsoft.com/office/drawing/2014/main"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600" b="1" dirty="0" smtClean="0"/>
              <a:t>练习与思考</a:t>
            </a:r>
            <a:endParaRPr lang="zh-CN" altLang="en-US" sz="3600" b="1" dirty="0"/>
          </a:p>
        </p:txBody>
      </p:sp>
      <p:sp>
        <p:nvSpPr>
          <p:cNvPr id="4" name="矩形 3"/>
          <p:cNvSpPr/>
          <p:nvPr/>
        </p:nvSpPr>
        <p:spPr>
          <a:xfrm>
            <a:off x="804498" y="1321745"/>
            <a:ext cx="7368472" cy="3354765"/>
          </a:xfrm>
          <a:prstGeom prst="rect">
            <a:avLst/>
          </a:prstGeom>
        </p:spPr>
        <p:txBody>
          <a:bodyPr wrap="square">
            <a:spAutoFit/>
          </a:bodyPr>
          <a:lstStyle/>
          <a:p>
            <a:pPr lvl="0"/>
            <a:r>
              <a:rPr lang="en-US" altLang="zh-CN" sz="2000" b="1" dirty="0" smtClean="0">
                <a:solidFill>
                  <a:prstClr val="black"/>
                </a:solidFill>
                <a:latin typeface="楷体" pitchFamily="49" charset="-122"/>
                <a:ea typeface="楷体" pitchFamily="49" charset="-122"/>
                <a:cs typeface="黑体" panose="02010609060101010101" pitchFamily="2" charset="-122"/>
              </a:rPr>
              <a:t> </a:t>
            </a:r>
            <a:r>
              <a:rPr lang="zh-CN" altLang="zh-CN" sz="2000" b="1" dirty="0" smtClean="0">
                <a:solidFill>
                  <a:prstClr val="black"/>
                </a:solidFill>
                <a:latin typeface="楷体" pitchFamily="49" charset="-122"/>
                <a:ea typeface="楷体" pitchFamily="49" charset="-122"/>
                <a:cs typeface="黑体" panose="02010609060101010101" pitchFamily="2" charset="-122"/>
              </a:rPr>
              <a:t>认知</a:t>
            </a:r>
            <a:r>
              <a:rPr lang="zh-CN" altLang="zh-CN" sz="2000" b="1" dirty="0">
                <a:solidFill>
                  <a:prstClr val="black"/>
                </a:solidFill>
                <a:latin typeface="楷体" pitchFamily="49" charset="-122"/>
                <a:ea typeface="楷体" pitchFamily="49" charset="-122"/>
                <a:cs typeface="黑体" panose="02010609060101010101" pitchFamily="2" charset="-122"/>
              </a:rPr>
              <a:t>题</a:t>
            </a:r>
          </a:p>
          <a:p>
            <a:pPr>
              <a:lnSpc>
                <a:spcPct val="150000"/>
              </a:lnSpc>
              <a:spcAft>
                <a:spcPts val="0"/>
              </a:spcAft>
            </a:pPr>
            <a:r>
              <a:rPr lang="en-US" altLang="zh-CN" sz="1800" kern="0" dirty="0" smtClean="0">
                <a:latin typeface="楷体" pitchFamily="49" charset="-122"/>
                <a:ea typeface="楷体" pitchFamily="49" charset="-122"/>
                <a:cs typeface="Times New Roman"/>
              </a:rPr>
              <a:t>1</a:t>
            </a:r>
            <a:r>
              <a:rPr lang="en-US" altLang="zh-CN" sz="1800" kern="0" dirty="0">
                <a:latin typeface="楷体" pitchFamily="49" charset="-122"/>
                <a:ea typeface="楷体" pitchFamily="49" charset="-122"/>
                <a:cs typeface="Times New Roman"/>
              </a:rPr>
              <a:t>.</a:t>
            </a:r>
            <a:r>
              <a:rPr lang="zh-CN" altLang="zh-CN" sz="1800" kern="0" dirty="0">
                <a:latin typeface="楷体" pitchFamily="49" charset="-122"/>
                <a:ea typeface="楷体" pitchFamily="49" charset="-122"/>
                <a:cs typeface="Times New Roman"/>
              </a:rPr>
              <a:t>驱动西方现代预算制度产生与发展的因素有哪些？</a:t>
            </a:r>
          </a:p>
          <a:p>
            <a:pPr>
              <a:lnSpc>
                <a:spcPct val="150000"/>
              </a:lnSpc>
              <a:spcAft>
                <a:spcPts val="0"/>
              </a:spcAft>
            </a:pPr>
            <a:r>
              <a:rPr lang="en-US" altLang="zh-CN" sz="1800" kern="0" dirty="0">
                <a:latin typeface="楷体" pitchFamily="49" charset="-122"/>
                <a:ea typeface="楷体" pitchFamily="49" charset="-122"/>
                <a:cs typeface="Times New Roman"/>
              </a:rPr>
              <a:t>2.</a:t>
            </a:r>
            <a:r>
              <a:rPr lang="zh-CN" altLang="zh-CN" sz="1800" kern="0" dirty="0">
                <a:latin typeface="楷体" pitchFamily="49" charset="-122"/>
                <a:ea typeface="楷体" pitchFamily="49" charset="-122"/>
                <a:cs typeface="Times New Roman"/>
              </a:rPr>
              <a:t>西方现代预算制度的产生有什么意义？</a:t>
            </a:r>
          </a:p>
          <a:p>
            <a:pPr>
              <a:lnSpc>
                <a:spcPct val="150000"/>
              </a:lnSpc>
              <a:spcAft>
                <a:spcPts val="0"/>
              </a:spcAft>
            </a:pPr>
            <a:r>
              <a:rPr lang="en-US" altLang="zh-CN" sz="1800" kern="0" dirty="0">
                <a:latin typeface="楷体" pitchFamily="49" charset="-122"/>
                <a:ea typeface="楷体" pitchFamily="49" charset="-122"/>
                <a:cs typeface="Times New Roman"/>
              </a:rPr>
              <a:t>3.</a:t>
            </a:r>
            <a:r>
              <a:rPr lang="zh-CN" altLang="zh-CN" sz="1800" kern="0" dirty="0">
                <a:latin typeface="楷体" pitchFamily="49" charset="-122"/>
                <a:ea typeface="楷体" pitchFamily="49" charset="-122"/>
                <a:cs typeface="Times New Roman"/>
              </a:rPr>
              <a:t>驱动我国现代预算制度产生与发展的因素有哪些？</a:t>
            </a:r>
          </a:p>
          <a:p>
            <a:pPr>
              <a:lnSpc>
                <a:spcPct val="150000"/>
              </a:lnSpc>
              <a:spcAft>
                <a:spcPts val="0"/>
              </a:spcAft>
            </a:pPr>
            <a:r>
              <a:rPr lang="en-US" altLang="zh-CN" sz="1800" kern="0" dirty="0">
                <a:latin typeface="楷体" pitchFamily="49" charset="-122"/>
                <a:ea typeface="楷体" pitchFamily="49" charset="-122"/>
                <a:cs typeface="Times New Roman"/>
              </a:rPr>
              <a:t>4.</a:t>
            </a:r>
            <a:r>
              <a:rPr lang="zh-CN" altLang="zh-CN" sz="1800" kern="0" dirty="0">
                <a:latin typeface="楷体" pitchFamily="49" charset="-122"/>
                <a:ea typeface="楷体" pitchFamily="49" charset="-122"/>
                <a:cs typeface="Times New Roman"/>
              </a:rPr>
              <a:t>中西方现代预算制度的产生过程有何差异</a:t>
            </a:r>
            <a:r>
              <a:rPr lang="zh-CN" altLang="zh-CN" sz="1800" kern="0" dirty="0" smtClean="0">
                <a:latin typeface="楷体" pitchFamily="49" charset="-122"/>
                <a:ea typeface="楷体" pitchFamily="49" charset="-122"/>
                <a:cs typeface="Times New Roman"/>
              </a:rPr>
              <a:t>？</a:t>
            </a:r>
            <a:endParaRPr lang="en-US" altLang="zh-CN" sz="1800" kern="0" dirty="0">
              <a:latin typeface="楷体" pitchFamily="49" charset="-122"/>
              <a:ea typeface="楷体" pitchFamily="49" charset="-122"/>
              <a:cs typeface="Times New Roman"/>
            </a:endParaRPr>
          </a:p>
          <a:p>
            <a:pPr>
              <a:lnSpc>
                <a:spcPct val="150000"/>
              </a:lnSpc>
              <a:spcAft>
                <a:spcPts val="0"/>
              </a:spcAft>
            </a:pPr>
            <a:endParaRPr lang="en-US" altLang="zh-CN" sz="1800" b="1" kern="0" dirty="0" smtClean="0">
              <a:latin typeface="楷体" pitchFamily="49" charset="-122"/>
              <a:ea typeface="楷体" pitchFamily="49" charset="-122"/>
              <a:cs typeface="Times New Roman"/>
            </a:endParaRPr>
          </a:p>
          <a:p>
            <a:pPr>
              <a:lnSpc>
                <a:spcPct val="150000"/>
              </a:lnSpc>
              <a:spcAft>
                <a:spcPts val="0"/>
              </a:spcAft>
            </a:pPr>
            <a:r>
              <a:rPr lang="zh-CN" altLang="zh-CN" sz="2000" b="1" dirty="0" smtClean="0">
                <a:latin typeface="楷体" pitchFamily="49" charset="-122"/>
                <a:ea typeface="楷体" pitchFamily="49" charset="-122"/>
                <a:cs typeface="黑体" panose="02010609060101010101" pitchFamily="2" charset="-122"/>
              </a:rPr>
              <a:t>思考</a:t>
            </a:r>
            <a:r>
              <a:rPr lang="zh-CN" altLang="zh-CN" sz="2000" b="1" dirty="0">
                <a:latin typeface="楷体" pitchFamily="49" charset="-122"/>
                <a:ea typeface="楷体" pitchFamily="49" charset="-122"/>
                <a:cs typeface="黑体" panose="02010609060101010101" pitchFamily="2" charset="-122"/>
              </a:rPr>
              <a:t>与实践题</a:t>
            </a:r>
          </a:p>
          <a:p>
            <a:pPr>
              <a:lnSpc>
                <a:spcPct val="150000"/>
              </a:lnSpc>
            </a:pPr>
            <a:r>
              <a:rPr lang="zh-CN" altLang="zh-CN" sz="1800" kern="0" dirty="0">
                <a:latin typeface="楷体" pitchFamily="49" charset="-122"/>
                <a:ea typeface="楷体" pitchFamily="49" charset="-122"/>
                <a:cs typeface="Times New Roman"/>
              </a:rPr>
              <a:t>我国政府预算的产生和西方国家有何不同，从中可以得到什么启示？</a:t>
            </a:r>
            <a:endParaRPr lang="zh-CN" altLang="zh-CN" sz="1400" kern="100" dirty="0">
              <a:latin typeface="楷体" pitchFamily="49" charset="-122"/>
              <a:ea typeface="楷体" pitchFamily="49" charset="-122"/>
              <a:cs typeface="Times New Roman"/>
            </a:endParaRPr>
          </a:p>
        </p:txBody>
      </p:sp>
    </p:spTree>
    <p:extLst>
      <p:ext uri="{BB962C8B-B14F-4D97-AF65-F5344CB8AC3E}">
        <p14:creationId xmlns:p14="http://schemas.microsoft.com/office/powerpoint/2010/main" val="1534931554"/>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07950" y="1781507"/>
            <a:ext cx="4934818" cy="622048"/>
          </a:xfrm>
          <a:prstGeom prst="rect">
            <a:avLst/>
          </a:prstGeom>
          <a:noFill/>
        </p:spPr>
        <p:txBody>
          <a:bodyPr wrap="square" lIns="67391" tIns="33696" rIns="67391" bIns="33696" rtlCol="0">
            <a:spAutoFit/>
          </a:bodyPr>
          <a:lstStyle/>
          <a:p>
            <a:pPr algn="r"/>
            <a:r>
              <a:rPr lang="zh-CN" altLang="en-US" sz="3600" dirty="0">
                <a:solidFill>
                  <a:schemeClr val="bg1"/>
                </a:solidFill>
                <a:latin typeface="黑体" panose="02010609060101010101" pitchFamily="2" charset="-122"/>
                <a:ea typeface="黑体" panose="02010609060101010101" pitchFamily="2" charset="-122"/>
                <a:cs typeface="+mn-ea"/>
                <a:sym typeface="+mn-lt"/>
              </a:rPr>
              <a:t>感谢您</a:t>
            </a:r>
            <a:r>
              <a:rPr lang="zh-CN" altLang="en-US" sz="3600" dirty="0" smtClean="0">
                <a:solidFill>
                  <a:schemeClr val="bg1"/>
                </a:solidFill>
                <a:latin typeface="黑体" panose="02010609060101010101" pitchFamily="2" charset="-122"/>
                <a:ea typeface="黑体" panose="02010609060101010101" pitchFamily="2" charset="-122"/>
                <a:cs typeface="+mn-ea"/>
                <a:sym typeface="+mn-lt"/>
              </a:rPr>
              <a:t>的学习！</a:t>
            </a:r>
            <a:endParaRPr lang="zh-CN" altLang="en-US" sz="3200" dirty="0">
              <a:solidFill>
                <a:schemeClr val="bg1"/>
              </a:solidFill>
              <a:latin typeface="黑体" panose="02010609060101010101" pitchFamily="2" charset="-122"/>
              <a:ea typeface="黑体" panose="02010609060101010101" pitchFamily="2" charset="-122"/>
              <a:cs typeface="+mn-ea"/>
              <a:sym typeface="+mn-lt"/>
            </a:endParaRPr>
          </a:p>
        </p:txBody>
      </p:sp>
      <p:sp>
        <p:nvSpPr>
          <p:cNvPr id="21" name="文本框 34"/>
          <p:cNvSpPr txBox="1"/>
          <p:nvPr/>
        </p:nvSpPr>
        <p:spPr>
          <a:xfrm>
            <a:off x="-395982" y="2411456"/>
            <a:ext cx="4934818" cy="252716"/>
          </a:xfrm>
          <a:prstGeom prst="rect">
            <a:avLst/>
          </a:prstGeom>
          <a:noFill/>
        </p:spPr>
        <p:txBody>
          <a:bodyPr wrap="square" lIns="67391" tIns="33696" rIns="67391" bIns="33696" rtlCol="0">
            <a:spAutoFit/>
          </a:bodyPr>
          <a:lstStyle/>
          <a:p>
            <a:pPr algn="r"/>
            <a:r>
              <a:rPr lang="en-US" altLang="zh-CN" sz="1200" dirty="0">
                <a:solidFill>
                  <a:schemeClr val="bg1"/>
                </a:solidFill>
                <a:latin typeface="黑体" panose="02010609060101010101" pitchFamily="2" charset="-122"/>
                <a:ea typeface="黑体" panose="02010609060101010101" pitchFamily="2" charset="-122"/>
                <a:cs typeface="+mn-ea"/>
                <a:sym typeface="+mn-lt"/>
              </a:rPr>
              <a:t>THANK YOU FOR </a:t>
            </a:r>
            <a:r>
              <a:rPr lang="en-US" altLang="zh-CN" sz="1200" dirty="0" smtClean="0">
                <a:solidFill>
                  <a:schemeClr val="bg1"/>
                </a:solidFill>
                <a:latin typeface="黑体" panose="02010609060101010101" pitchFamily="2" charset="-122"/>
                <a:ea typeface="黑体" panose="02010609060101010101" pitchFamily="2" charset="-122"/>
                <a:cs typeface="+mn-ea"/>
                <a:sym typeface="+mn-lt"/>
              </a:rPr>
              <a:t>STUDYING!</a:t>
            </a:r>
            <a:endParaRPr lang="zh-CN" altLang="en-US" sz="12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2826">
        <p14:pan dir="u"/>
      </p:transition>
    </mc:Choice>
    <mc:Fallback xmlns="">
      <p:transition spd="slow" advTm="2826">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2620520">
            <a:off x="-4912470" y="-618802"/>
            <a:ext cx="7056784" cy="7056784"/>
          </a:xfrm>
          <a:prstGeom prst="rect">
            <a:avLst/>
          </a:prstGeom>
          <a:solidFill>
            <a:srgbClr val="23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620520">
            <a:off x="-5632552" y="-628181"/>
            <a:ext cx="7056784" cy="7056784"/>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终止 23"/>
          <p:cNvSpPr/>
          <p:nvPr/>
        </p:nvSpPr>
        <p:spPr>
          <a:xfrm>
            <a:off x="3771900" y="3673475"/>
            <a:ext cx="4685030" cy="710565"/>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流程图: 终止 24"/>
          <p:cNvSpPr/>
          <p:nvPr/>
        </p:nvSpPr>
        <p:spPr>
          <a:xfrm>
            <a:off x="3771265" y="767080"/>
            <a:ext cx="4685030" cy="704215"/>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文本框 34"/>
          <p:cNvSpPr txBox="1"/>
          <p:nvPr/>
        </p:nvSpPr>
        <p:spPr>
          <a:xfrm>
            <a:off x="-45959" y="2061755"/>
            <a:ext cx="2898963" cy="1299156"/>
          </a:xfrm>
          <a:prstGeom prst="rect">
            <a:avLst/>
          </a:prstGeom>
          <a:noFill/>
        </p:spPr>
        <p:txBody>
          <a:bodyPr wrap="square" lIns="67391" tIns="33696" rIns="67391" bIns="33696" rtlCol="0">
            <a:spAutoFit/>
          </a:bodyPr>
          <a:lstStyle/>
          <a:p>
            <a:r>
              <a:rPr lang="zh-CN" altLang="en-US" sz="8000" spc="600" dirty="0">
                <a:solidFill>
                  <a:schemeClr val="bg1"/>
                </a:solidFill>
                <a:latin typeface="黑体" panose="02010609060101010101" pitchFamily="2" charset="-122"/>
                <a:ea typeface="黑体" panose="02010609060101010101" pitchFamily="2" charset="-122"/>
                <a:cs typeface="+mn-ea"/>
                <a:sym typeface="+mn-lt"/>
              </a:rPr>
              <a:t>目录</a:t>
            </a:r>
          </a:p>
        </p:txBody>
      </p:sp>
      <p:sp>
        <p:nvSpPr>
          <p:cNvPr id="27" name="文本框 34"/>
          <p:cNvSpPr txBox="1"/>
          <p:nvPr/>
        </p:nvSpPr>
        <p:spPr>
          <a:xfrm>
            <a:off x="3949700" y="931545"/>
            <a:ext cx="4328795" cy="374650"/>
          </a:xfrm>
          <a:prstGeom prst="rect">
            <a:avLst/>
          </a:prstGeom>
          <a:noFill/>
        </p:spPr>
        <p:txBody>
          <a:bodyPr wrap="square" lIns="67391" tIns="33696" rIns="67391" bIns="33696" rtlCol="0">
            <a:spAutoFit/>
          </a:bodyPr>
          <a:lstStyle/>
          <a:p>
            <a:r>
              <a:rPr lang="zh-CN" altLang="en-US" sz="2000" dirty="0">
                <a:solidFill>
                  <a:schemeClr val="bg1"/>
                </a:solidFill>
                <a:latin typeface="黑体" panose="02010609060101010101" pitchFamily="2" charset="-122"/>
                <a:ea typeface="黑体" panose="02010609060101010101" pitchFamily="2" charset="-122"/>
                <a:cs typeface="+mn-ea"/>
                <a:sym typeface="+mn-lt"/>
              </a:rPr>
              <a:t>第一节 西方现代预算制度产生及影响</a:t>
            </a:r>
          </a:p>
        </p:txBody>
      </p:sp>
      <p:sp>
        <p:nvSpPr>
          <p:cNvPr id="2" name="流程图: 终止 1"/>
          <p:cNvSpPr/>
          <p:nvPr/>
        </p:nvSpPr>
        <p:spPr>
          <a:xfrm>
            <a:off x="3771265" y="1736090"/>
            <a:ext cx="4684395" cy="704215"/>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 name="文本框 34"/>
          <p:cNvSpPr txBox="1"/>
          <p:nvPr/>
        </p:nvSpPr>
        <p:spPr>
          <a:xfrm>
            <a:off x="3956685" y="1900555"/>
            <a:ext cx="4328795" cy="374650"/>
          </a:xfrm>
          <a:prstGeom prst="rect">
            <a:avLst/>
          </a:prstGeom>
          <a:noFill/>
        </p:spPr>
        <p:txBody>
          <a:bodyPr wrap="square" lIns="67391" tIns="33696" rIns="67391" bIns="33696" rtlCol="0">
            <a:spAutoFit/>
          </a:bodyPr>
          <a:lstStyle/>
          <a:p>
            <a:r>
              <a:rPr lang="zh-CN" altLang="en-US" sz="2000" dirty="0">
                <a:solidFill>
                  <a:schemeClr val="bg1"/>
                </a:solidFill>
                <a:latin typeface="黑体" panose="02010609060101010101" pitchFamily="2" charset="-122"/>
                <a:ea typeface="黑体" panose="02010609060101010101" pitchFamily="2" charset="-122"/>
                <a:cs typeface="+mn-ea"/>
                <a:sym typeface="+mn-lt"/>
              </a:rPr>
              <a:t>第二节 我国现代预算制度产生及背景</a:t>
            </a:r>
          </a:p>
        </p:txBody>
      </p:sp>
      <p:sp>
        <p:nvSpPr>
          <p:cNvPr id="4" name="流程图: 终止 3"/>
          <p:cNvSpPr/>
          <p:nvPr/>
        </p:nvSpPr>
        <p:spPr>
          <a:xfrm>
            <a:off x="3771900" y="2721610"/>
            <a:ext cx="4685030" cy="704215"/>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 name="文本框 34"/>
          <p:cNvSpPr txBox="1"/>
          <p:nvPr/>
        </p:nvSpPr>
        <p:spPr>
          <a:xfrm>
            <a:off x="3771265" y="2886710"/>
            <a:ext cx="4798060" cy="374650"/>
          </a:xfrm>
          <a:prstGeom prst="rect">
            <a:avLst/>
          </a:prstGeom>
          <a:noFill/>
        </p:spPr>
        <p:txBody>
          <a:bodyPr wrap="square" lIns="67391" tIns="33696" rIns="67391" bIns="33696" rtlCol="0">
            <a:spAutoFit/>
          </a:bodyPr>
          <a:lstStyle/>
          <a:p>
            <a:r>
              <a:rPr lang="zh-CN" altLang="en-US" sz="2000" dirty="0">
                <a:solidFill>
                  <a:schemeClr val="bg1"/>
                </a:solidFill>
                <a:latin typeface="黑体" panose="02010609060101010101" pitchFamily="2" charset="-122"/>
                <a:ea typeface="黑体" panose="02010609060101010101" pitchFamily="2" charset="-122"/>
                <a:cs typeface="+mn-ea"/>
                <a:sym typeface="+mn-lt"/>
              </a:rPr>
              <a:t>第三节 现代预算制度产生的比较及启示</a:t>
            </a:r>
          </a:p>
        </p:txBody>
      </p:sp>
      <p:sp>
        <p:nvSpPr>
          <p:cNvPr id="6" name="文本框 34"/>
          <p:cNvSpPr txBox="1"/>
          <p:nvPr/>
        </p:nvSpPr>
        <p:spPr>
          <a:xfrm>
            <a:off x="4636347" y="3841750"/>
            <a:ext cx="2816543" cy="374650"/>
          </a:xfrm>
          <a:prstGeom prst="rect">
            <a:avLst/>
          </a:prstGeom>
          <a:noFill/>
        </p:spPr>
        <p:txBody>
          <a:bodyPr wrap="square" lIns="67391" tIns="33696" rIns="67391" bIns="33696" rtlCol="0">
            <a:spAutoFit/>
          </a:bodyPr>
          <a:lstStyle/>
          <a:p>
            <a:pPr algn="ctr"/>
            <a:r>
              <a:rPr lang="zh-CN" altLang="en-US" sz="2000" dirty="0" smtClean="0">
                <a:solidFill>
                  <a:schemeClr val="bg1"/>
                </a:solidFill>
                <a:latin typeface="黑体" panose="02010609060101010101" pitchFamily="2" charset="-122"/>
                <a:ea typeface="黑体" panose="02010609060101010101" pitchFamily="2" charset="-122"/>
                <a:cs typeface="+mn-ea"/>
                <a:sym typeface="+mn-lt"/>
              </a:rPr>
              <a:t>案例与评述</a:t>
            </a:r>
            <a:r>
              <a:rPr lang="en-US" altLang="zh-CN" sz="2000" dirty="0">
                <a:solidFill>
                  <a:schemeClr val="bg1"/>
                </a:solidFill>
                <a:latin typeface="黑体" panose="02010609060101010101" pitchFamily="2" charset="-122"/>
                <a:ea typeface="黑体" panose="02010609060101010101" pitchFamily="2" charset="-122"/>
                <a:cs typeface="+mn-ea"/>
                <a:sym typeface="+mn-lt"/>
              </a:rPr>
              <a:t>&amp;</a:t>
            </a:r>
            <a:r>
              <a:rPr lang="zh-CN" altLang="en-US" sz="2000" dirty="0">
                <a:solidFill>
                  <a:schemeClr val="bg1"/>
                </a:solidFill>
                <a:latin typeface="黑体" panose="02010609060101010101" pitchFamily="2" charset="-122"/>
                <a:ea typeface="黑体" panose="02010609060101010101" pitchFamily="2" charset="-122"/>
                <a:cs typeface="+mn-ea"/>
                <a:sym typeface="+mn-lt"/>
              </a:rPr>
              <a:t>本章小结</a:t>
            </a:r>
          </a:p>
        </p:txBody>
      </p:sp>
    </p:spTree>
  </p:cSld>
  <p:clrMapOvr>
    <a:masterClrMapping/>
  </p:clrMapOvr>
  <mc:AlternateContent xmlns:mc="http://schemas.openxmlformats.org/markup-compatibility/2006" xmlns:p14="http://schemas.microsoft.com/office/powerpoint/2010/main">
    <mc:Choice Requires="p14">
      <p:transition spd="slow" p14:dur="1300" advTm="4684">
        <p14:pan dir="u"/>
      </p:transition>
    </mc:Choice>
    <mc:Fallback xmlns="">
      <p:transition spd="slow" advTm="4684">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84214"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84214"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828154" y="1955125"/>
            <a:ext cx="7358380" cy="1501135"/>
          </a:xfrm>
          <a:prstGeom prst="rect">
            <a:avLst/>
          </a:prstGeom>
          <a:noFill/>
        </p:spPr>
        <p:txBody>
          <a:bodyPr wrap="square" lIns="67391" tIns="33696" rIns="67391" bIns="33696" rtlCol="0">
            <a:spAutoFit/>
          </a:bodyPr>
          <a:lstStyle/>
          <a:p>
            <a:pPr algn="ctr">
              <a:lnSpc>
                <a:spcPct val="125000"/>
              </a:lnSpc>
            </a:pPr>
            <a:r>
              <a:rPr lang="zh-CN" altLang="en-US" sz="4000" dirty="0">
                <a:solidFill>
                  <a:srgbClr val="30547F"/>
                </a:solidFill>
                <a:latin typeface="黑体" panose="02010609060101010101" pitchFamily="2" charset="-122"/>
                <a:ea typeface="黑体" panose="02010609060101010101" pitchFamily="2" charset="-122"/>
                <a:cs typeface="+mn-ea"/>
                <a:sym typeface="+mn-lt"/>
              </a:rPr>
              <a:t>第一节 </a:t>
            </a:r>
            <a:endParaRPr lang="en-US" altLang="zh-CN" sz="4000" dirty="0" smtClean="0">
              <a:solidFill>
                <a:srgbClr val="30547F"/>
              </a:solidFill>
              <a:latin typeface="黑体" panose="02010609060101010101" pitchFamily="2" charset="-122"/>
              <a:ea typeface="黑体" panose="02010609060101010101" pitchFamily="2" charset="-122"/>
              <a:cs typeface="+mn-ea"/>
              <a:sym typeface="+mn-lt"/>
            </a:endParaRPr>
          </a:p>
          <a:p>
            <a:pPr algn="ctr">
              <a:lnSpc>
                <a:spcPct val="125000"/>
              </a:lnSpc>
            </a:pPr>
            <a:r>
              <a:rPr lang="zh-CN" altLang="en-US" sz="4000" dirty="0" smtClean="0">
                <a:solidFill>
                  <a:srgbClr val="30547F"/>
                </a:solidFill>
                <a:latin typeface="黑体" panose="02010609060101010101" pitchFamily="2" charset="-122"/>
                <a:ea typeface="黑体" panose="02010609060101010101" pitchFamily="2" charset="-122"/>
                <a:cs typeface="+mn-ea"/>
                <a:sym typeface="+mn-lt"/>
              </a:rPr>
              <a:t>西方</a:t>
            </a:r>
            <a:r>
              <a:rPr lang="zh-CN" altLang="en-US" sz="4000" dirty="0">
                <a:solidFill>
                  <a:srgbClr val="30547F"/>
                </a:solidFill>
                <a:latin typeface="黑体" panose="02010609060101010101" pitchFamily="2" charset="-122"/>
                <a:ea typeface="黑体" panose="02010609060101010101" pitchFamily="2" charset="-122"/>
                <a:cs typeface="+mn-ea"/>
                <a:sym typeface="+mn-lt"/>
              </a:rPr>
              <a:t>现代预算制度产生及影响</a:t>
            </a:r>
          </a:p>
        </p:txBody>
      </p:sp>
      <p:sp>
        <p:nvSpPr>
          <p:cNvPr id="6" name="文本框 34"/>
          <p:cNvSpPr txBox="1"/>
          <p:nvPr/>
        </p:nvSpPr>
        <p:spPr>
          <a:xfrm>
            <a:off x="4131262" y="215900"/>
            <a:ext cx="144942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1</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104">
        <p14:pan dir="u"/>
      </p:transition>
    </mc:Choice>
    <mc:Fallback xmlns="">
      <p:transition spd="slow" advTm="4104">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stCxn id="2" idx="3"/>
            <a:endCxn id="22" idx="1"/>
          </p:cNvCxnSpPr>
          <p:nvPr/>
        </p:nvCxnSpPr>
        <p:spPr>
          <a:xfrm flipV="1">
            <a:off x="612775" y="2520315"/>
            <a:ext cx="1121410" cy="105791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23" idx="3"/>
            <a:endCxn id="12" idx="2"/>
          </p:cNvCxnSpPr>
          <p:nvPr/>
        </p:nvCxnSpPr>
        <p:spPr>
          <a:xfrm>
            <a:off x="3479800" y="2186940"/>
            <a:ext cx="1421130" cy="23558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22" idx="3"/>
          </p:cNvCxnSpPr>
          <p:nvPr/>
        </p:nvCxnSpPr>
        <p:spPr>
          <a:xfrm flipV="1">
            <a:off x="2009140" y="2160270"/>
            <a:ext cx="1195705" cy="36004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12" idx="7"/>
            <a:endCxn id="29" idx="1"/>
          </p:cNvCxnSpPr>
          <p:nvPr/>
        </p:nvCxnSpPr>
        <p:spPr>
          <a:xfrm>
            <a:off x="5189220" y="2303780"/>
            <a:ext cx="1116330" cy="215265"/>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306483" y="3409373"/>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9" name="椭圆 8"/>
          <p:cNvSpPr/>
          <p:nvPr/>
        </p:nvSpPr>
        <p:spPr>
          <a:xfrm>
            <a:off x="1702951" y="2355328"/>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10" name="椭圆 9"/>
          <p:cNvSpPr/>
          <p:nvPr/>
        </p:nvSpPr>
        <p:spPr>
          <a:xfrm>
            <a:off x="3204909" y="2015541"/>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12" name="椭圆 11"/>
          <p:cNvSpPr/>
          <p:nvPr/>
        </p:nvSpPr>
        <p:spPr>
          <a:xfrm>
            <a:off x="4900935" y="2254762"/>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13" name="文本框 33"/>
          <p:cNvSpPr txBox="1"/>
          <p:nvPr/>
        </p:nvSpPr>
        <p:spPr>
          <a:xfrm>
            <a:off x="196920" y="1137947"/>
            <a:ext cx="2327841" cy="1297940"/>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政府预算雏形：</a:t>
            </a:r>
            <a:r>
              <a:rPr lang="zh-CN" altLang="en-US" dirty="0">
                <a:latin typeface="微软雅黑" panose="020B0503020204020204" pitchFamily="34" charset="-122"/>
                <a:ea typeface="微软雅黑" panose="020B0503020204020204" pitchFamily="34" charset="-122"/>
                <a:cs typeface="+mn-ea"/>
                <a:sym typeface="+mn-lt"/>
              </a:rPr>
              <a:t>14世纪至15世纪，英国新兴资产阶级力量壮大、他们充分利用议会限制封建君主的财政权。</a:t>
            </a:r>
          </a:p>
        </p:txBody>
      </p:sp>
      <p:sp>
        <p:nvSpPr>
          <p:cNvPr id="14" name="文本框 34"/>
          <p:cNvSpPr txBox="1"/>
          <p:nvPr/>
        </p:nvSpPr>
        <p:spPr>
          <a:xfrm>
            <a:off x="644660" y="3578025"/>
            <a:ext cx="2415742" cy="1052935"/>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英国政府预算制度的早期萌芽：</a:t>
            </a:r>
            <a:r>
              <a:rPr lang="zh-CN" altLang="en-US" dirty="0">
                <a:latin typeface="微软雅黑" panose="020B0503020204020204" pitchFamily="34" charset="-122"/>
                <a:ea typeface="微软雅黑" panose="020B0503020204020204" pitchFamily="34" charset="-122"/>
                <a:cs typeface="+mn-ea"/>
                <a:sym typeface="+mn-lt"/>
              </a:rPr>
              <a:t>1215年，英国贵族迫使约翰王签署限制国王征税权的《大宪章》。</a:t>
            </a:r>
          </a:p>
        </p:txBody>
      </p:sp>
      <p:sp>
        <p:nvSpPr>
          <p:cNvPr id="15" name="文本框 35"/>
          <p:cNvSpPr txBox="1"/>
          <p:nvPr/>
        </p:nvSpPr>
        <p:spPr>
          <a:xfrm>
            <a:off x="3531116" y="2662376"/>
            <a:ext cx="2327841" cy="1297940"/>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英国具有现代意义的政府预算制度真正建立：</a:t>
            </a:r>
            <a:r>
              <a:rPr lang="zh-CN" altLang="en-US" dirty="0">
                <a:latin typeface="微软雅黑" panose="020B0503020204020204" pitchFamily="34" charset="-122"/>
                <a:ea typeface="微软雅黑" panose="020B0503020204020204" pitchFamily="34" charset="-122"/>
                <a:cs typeface="+mn-ea"/>
                <a:sym typeface="+mn-lt"/>
              </a:rPr>
              <a:t>19世纪初，议会确立了按年度编制和审批预算的</a:t>
            </a:r>
            <a:r>
              <a:rPr lang="zh-CN" altLang="en-US" dirty="0" smtClean="0">
                <a:latin typeface="微软雅黑" panose="020B0503020204020204" pitchFamily="34" charset="-122"/>
                <a:ea typeface="微软雅黑" panose="020B0503020204020204" pitchFamily="34" charset="-122"/>
                <a:cs typeface="+mn-ea"/>
                <a:sym typeface="+mn-lt"/>
              </a:rPr>
              <a:t>制度。</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6" name="文本框 36"/>
          <p:cNvSpPr txBox="1"/>
          <p:nvPr/>
        </p:nvSpPr>
        <p:spPr>
          <a:xfrm>
            <a:off x="2606993" y="1035173"/>
            <a:ext cx="3140392" cy="1052935"/>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英国政府预算制度基本形成：</a:t>
            </a:r>
            <a:r>
              <a:rPr lang="zh-CN" altLang="en-US" dirty="0">
                <a:latin typeface="微软雅黑" panose="020B0503020204020204" pitchFamily="34" charset="-122"/>
                <a:ea typeface="微软雅黑" panose="020B0503020204020204" pitchFamily="34" charset="-122"/>
                <a:cs typeface="+mn-ea"/>
                <a:sym typeface="+mn-lt"/>
              </a:rPr>
              <a:t>1689年，《权利法案》通过并重申规定议会为最高权力机构，初步确立了政府预算的原则和步骤。</a:t>
            </a:r>
          </a:p>
        </p:txBody>
      </p:sp>
      <p:sp>
        <p:nvSpPr>
          <p:cNvPr id="17" name="文本框 37"/>
          <p:cNvSpPr txBox="1"/>
          <p:nvPr/>
        </p:nvSpPr>
        <p:spPr>
          <a:xfrm>
            <a:off x="6078100" y="944996"/>
            <a:ext cx="2670934" cy="1052935"/>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西方国家政府预算进入“改革时代”</a:t>
            </a:r>
            <a:r>
              <a:rPr lang="zh-CN" altLang="en-US" b="1" dirty="0" smtClean="0">
                <a:latin typeface="微软雅黑" panose="020B0503020204020204" pitchFamily="34" charset="-122"/>
                <a:ea typeface="微软雅黑" panose="020B0503020204020204" pitchFamily="34" charset="-122"/>
                <a:cs typeface="+mn-ea"/>
                <a:sym typeface="+mn-lt"/>
              </a:rPr>
              <a:t>：</a:t>
            </a:r>
            <a:r>
              <a:rPr lang="zh-CN" altLang="en-US" dirty="0" smtClean="0">
                <a:latin typeface="微软雅黑" panose="020B0503020204020204" pitchFamily="34" charset="-122"/>
                <a:ea typeface="微软雅黑" panose="020B0503020204020204" pitchFamily="34" charset="-122"/>
                <a:cs typeface="+mn-ea"/>
                <a:sym typeface="+mn-lt"/>
              </a:rPr>
              <a:t>持续</a:t>
            </a:r>
            <a:r>
              <a:rPr lang="zh-CN" altLang="en-US" dirty="0">
                <a:latin typeface="微软雅黑" panose="020B0503020204020204" pitchFamily="34" charset="-122"/>
                <a:ea typeface="微软雅黑" panose="020B0503020204020204" pitchFamily="34" charset="-122"/>
                <a:cs typeface="+mn-ea"/>
                <a:sym typeface="+mn-lt"/>
              </a:rPr>
              <a:t>不断的预算改革</a:t>
            </a:r>
            <a:r>
              <a:rPr lang="zh-CN" altLang="en-US" dirty="0" smtClean="0">
                <a:latin typeface="微软雅黑" panose="020B0503020204020204" pitchFamily="34" charset="-122"/>
                <a:ea typeface="微软雅黑" panose="020B0503020204020204" pitchFamily="34" charset="-122"/>
                <a:cs typeface="+mn-ea"/>
                <a:sym typeface="+mn-lt"/>
              </a:rPr>
              <a:t>不断推进</a:t>
            </a:r>
            <a:r>
              <a:rPr lang="zh-CN" altLang="en-US" dirty="0">
                <a:latin typeface="微软雅黑" panose="020B0503020204020204" pitchFamily="34" charset="-122"/>
                <a:ea typeface="微软雅黑" panose="020B0503020204020204" pitchFamily="34" charset="-122"/>
                <a:cs typeface="+mn-ea"/>
                <a:sym typeface="+mn-lt"/>
              </a:rPr>
              <a:t>着西方预算制度的完善</a:t>
            </a:r>
            <a:r>
              <a:rPr lang="zh-CN" altLang="en-US" dirty="0" smtClean="0">
                <a:latin typeface="微软雅黑" panose="020B0503020204020204" pitchFamily="34" charset="-122"/>
                <a:ea typeface="微软雅黑" panose="020B0503020204020204" pitchFamily="34" charset="-122"/>
                <a:cs typeface="+mn-ea"/>
                <a:sym typeface="+mn-lt"/>
              </a:rPr>
              <a:t>。</a:t>
            </a: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19" name="椭圆 18"/>
          <p:cNvSpPr/>
          <p:nvPr/>
        </p:nvSpPr>
        <p:spPr>
          <a:xfrm>
            <a:off x="7618829" y="1752006"/>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20" name="矩形 19"/>
          <p:cNvSpPr/>
          <p:nvPr/>
        </p:nvSpPr>
        <p:spPr>
          <a:xfrm>
            <a:off x="337820" y="143892"/>
            <a:ext cx="8267197"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34"/>
          <p:cNvSpPr txBox="1"/>
          <p:nvPr/>
        </p:nvSpPr>
        <p:spPr>
          <a:xfrm>
            <a:off x="955851" y="143892"/>
            <a:ext cx="7031134" cy="622048"/>
          </a:xfrm>
          <a:prstGeom prst="rect">
            <a:avLst/>
          </a:prstGeom>
          <a:noFill/>
        </p:spPr>
        <p:txBody>
          <a:bodyPr wrap="square" lIns="67391" tIns="33696" rIns="67391" bIns="33696" rtlCol="0">
            <a:spAutoFit/>
          </a:bodyPr>
          <a:lstStyle/>
          <a:p>
            <a:pPr algn="ctr"/>
            <a:r>
              <a:rPr lang="zh-CN" altLang="en-US" sz="3600" b="1" dirty="0">
                <a:solidFill>
                  <a:schemeClr val="bg1"/>
                </a:solidFill>
                <a:latin typeface="+mn-ea"/>
                <a:cs typeface="+mn-ea"/>
                <a:sym typeface="+mn-lt"/>
              </a:rPr>
              <a:t>一、西方预算制度</a:t>
            </a:r>
            <a:r>
              <a:rPr lang="zh-CN" altLang="en-US" sz="3600" b="1" dirty="0" smtClean="0">
                <a:solidFill>
                  <a:schemeClr val="bg1"/>
                </a:solidFill>
                <a:latin typeface="+mn-ea"/>
                <a:cs typeface="+mn-ea"/>
                <a:sym typeface="+mn-lt"/>
              </a:rPr>
              <a:t>成长脉络</a:t>
            </a:r>
            <a:endParaRPr lang="zh-CN" altLang="en-US" sz="3600" b="1" dirty="0">
              <a:solidFill>
                <a:schemeClr val="bg1"/>
              </a:solidFill>
              <a:latin typeface="+mn-ea"/>
              <a:cs typeface="+mn-ea"/>
              <a:sym typeface="+mn-lt"/>
            </a:endParaRPr>
          </a:p>
        </p:txBody>
      </p:sp>
      <p:sp>
        <p:nvSpPr>
          <p:cNvPr id="28" name="椭圆 27"/>
          <p:cNvSpPr/>
          <p:nvPr/>
        </p:nvSpPr>
        <p:spPr>
          <a:xfrm>
            <a:off x="6259835" y="2351282"/>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grpSp>
        <p:nvGrpSpPr>
          <p:cNvPr id="11" name="组合 10"/>
          <p:cNvGrpSpPr/>
          <p:nvPr/>
        </p:nvGrpSpPr>
        <p:grpSpPr>
          <a:xfrm>
            <a:off x="337820" y="1750695"/>
            <a:ext cx="7572375" cy="1995805"/>
            <a:chOff x="337820" y="1750695"/>
            <a:chExt cx="7572375" cy="1995805"/>
          </a:xfrm>
        </p:grpSpPr>
        <p:sp>
          <p:nvSpPr>
            <p:cNvPr id="2" name="文本框 1"/>
            <p:cNvSpPr txBox="1"/>
            <p:nvPr/>
          </p:nvSpPr>
          <p:spPr>
            <a:xfrm>
              <a:off x="337820" y="3409315"/>
              <a:ext cx="274955" cy="337185"/>
            </a:xfrm>
            <a:prstGeom prst="rect">
              <a:avLst/>
            </a:prstGeom>
            <a:noFill/>
          </p:spPr>
          <p:txBody>
            <a:bodyPr wrap="square" rtlCol="0">
              <a:spAutoFit/>
            </a:bodyPr>
            <a:lstStyle/>
            <a:p>
              <a:r>
                <a:rPr lang="en-US" altLang="zh-CN" b="1">
                  <a:solidFill>
                    <a:schemeClr val="bg1"/>
                  </a:solidFill>
                </a:rPr>
                <a:t>1</a:t>
              </a:r>
            </a:p>
          </p:txBody>
        </p:sp>
        <p:sp>
          <p:nvSpPr>
            <p:cNvPr id="22" name="文本框 21"/>
            <p:cNvSpPr txBox="1"/>
            <p:nvPr/>
          </p:nvSpPr>
          <p:spPr>
            <a:xfrm>
              <a:off x="1734185" y="2351405"/>
              <a:ext cx="274955" cy="337185"/>
            </a:xfrm>
            <a:prstGeom prst="rect">
              <a:avLst/>
            </a:prstGeom>
            <a:noFill/>
          </p:spPr>
          <p:txBody>
            <a:bodyPr wrap="square" rtlCol="0">
              <a:spAutoFit/>
            </a:bodyPr>
            <a:lstStyle/>
            <a:p>
              <a:r>
                <a:rPr lang="en-US" altLang="zh-CN" b="1">
                  <a:solidFill>
                    <a:schemeClr val="bg1"/>
                  </a:solidFill>
                </a:rPr>
                <a:t>2</a:t>
              </a:r>
            </a:p>
          </p:txBody>
        </p:sp>
        <p:sp>
          <p:nvSpPr>
            <p:cNvPr id="23" name="文本框 22"/>
            <p:cNvSpPr txBox="1"/>
            <p:nvPr/>
          </p:nvSpPr>
          <p:spPr>
            <a:xfrm>
              <a:off x="3204845" y="2018030"/>
              <a:ext cx="274955" cy="337185"/>
            </a:xfrm>
            <a:prstGeom prst="rect">
              <a:avLst/>
            </a:prstGeom>
            <a:noFill/>
          </p:spPr>
          <p:txBody>
            <a:bodyPr wrap="square" rtlCol="0">
              <a:spAutoFit/>
            </a:bodyPr>
            <a:lstStyle/>
            <a:p>
              <a:r>
                <a:rPr lang="en-US" altLang="zh-CN" b="1">
                  <a:solidFill>
                    <a:schemeClr val="bg1"/>
                  </a:solidFill>
                </a:rPr>
                <a:t>3</a:t>
              </a:r>
            </a:p>
          </p:txBody>
        </p:sp>
        <p:sp>
          <p:nvSpPr>
            <p:cNvPr id="25" name="文本框 24"/>
            <p:cNvSpPr txBox="1"/>
            <p:nvPr/>
          </p:nvSpPr>
          <p:spPr>
            <a:xfrm>
              <a:off x="4900930" y="2253615"/>
              <a:ext cx="244475" cy="337185"/>
            </a:xfrm>
            <a:prstGeom prst="rect">
              <a:avLst/>
            </a:prstGeom>
            <a:noFill/>
          </p:spPr>
          <p:txBody>
            <a:bodyPr wrap="square" rtlCol="0">
              <a:spAutoFit/>
            </a:bodyPr>
            <a:lstStyle/>
            <a:p>
              <a:r>
                <a:rPr lang="en-US" altLang="zh-CN" b="1">
                  <a:solidFill>
                    <a:schemeClr val="bg1"/>
                  </a:solidFill>
                </a:rPr>
                <a:t>4</a:t>
              </a:r>
            </a:p>
          </p:txBody>
        </p:sp>
        <p:sp>
          <p:nvSpPr>
            <p:cNvPr id="29" name="文本框 28"/>
            <p:cNvSpPr txBox="1"/>
            <p:nvPr/>
          </p:nvSpPr>
          <p:spPr>
            <a:xfrm>
              <a:off x="6305550" y="2350135"/>
              <a:ext cx="245745" cy="337185"/>
            </a:xfrm>
            <a:prstGeom prst="rect">
              <a:avLst/>
            </a:prstGeom>
            <a:noFill/>
          </p:spPr>
          <p:txBody>
            <a:bodyPr wrap="square" rtlCol="0">
              <a:spAutoFit/>
            </a:bodyPr>
            <a:lstStyle/>
            <a:p>
              <a:r>
                <a:rPr lang="en-US" altLang="zh-CN" b="1">
                  <a:solidFill>
                    <a:schemeClr val="bg1"/>
                  </a:solidFill>
                </a:rPr>
                <a:t>5</a:t>
              </a:r>
            </a:p>
          </p:txBody>
        </p:sp>
        <p:cxnSp>
          <p:nvCxnSpPr>
            <p:cNvPr id="30" name="直接连接符 29"/>
            <p:cNvCxnSpPr>
              <a:endCxn id="19" idx="3"/>
            </p:cNvCxnSpPr>
            <p:nvPr/>
          </p:nvCxnSpPr>
          <p:spPr>
            <a:xfrm flipV="1">
              <a:off x="6597650" y="2038985"/>
              <a:ext cx="1070610" cy="48006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664450" y="1750695"/>
              <a:ext cx="245745" cy="337185"/>
            </a:xfrm>
            <a:prstGeom prst="rect">
              <a:avLst/>
            </a:prstGeom>
            <a:noFill/>
          </p:spPr>
          <p:txBody>
            <a:bodyPr wrap="square" rtlCol="0">
              <a:spAutoFit/>
            </a:bodyPr>
            <a:lstStyle/>
            <a:p>
              <a:r>
                <a:rPr lang="en-US" altLang="zh-CN" b="1" dirty="0">
                  <a:solidFill>
                    <a:schemeClr val="bg1"/>
                  </a:solidFill>
                </a:rPr>
                <a:t>6</a:t>
              </a:r>
            </a:p>
          </p:txBody>
        </p:sp>
      </p:grpSp>
      <p:sp>
        <p:nvSpPr>
          <p:cNvPr id="32" name="文本框 35"/>
          <p:cNvSpPr txBox="1"/>
          <p:nvPr/>
        </p:nvSpPr>
        <p:spPr>
          <a:xfrm>
            <a:off x="6078101" y="2733168"/>
            <a:ext cx="2526917" cy="1299156"/>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推广和发展：</a:t>
            </a:r>
            <a:r>
              <a:rPr lang="zh-CN" altLang="en-US" dirty="0">
                <a:latin typeface="微软雅黑" panose="020B0503020204020204" pitchFamily="34" charset="-122"/>
                <a:ea typeface="微软雅黑" panose="020B0503020204020204" pitchFamily="34" charset="-122"/>
                <a:cs typeface="+mn-ea"/>
                <a:sym typeface="+mn-lt"/>
              </a:rPr>
              <a:t>英国政府预算制度迅速推广到势力范围所影响到的国家和地区，美国成为西方政府预算制度变迁的主要推动</a:t>
            </a:r>
            <a:r>
              <a:rPr lang="zh-CN" altLang="en-US" dirty="0" smtClean="0">
                <a:latin typeface="微软雅黑" panose="020B0503020204020204" pitchFamily="34" charset="-122"/>
                <a:ea typeface="微软雅黑" panose="020B0503020204020204" pitchFamily="34" charset="-122"/>
                <a:cs typeface="+mn-ea"/>
                <a:sym typeface="+mn-lt"/>
              </a:rPr>
              <a:t>者。</a:t>
            </a:r>
            <a:endParaRPr lang="zh-CN" altLang="en-US" dirty="0">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5662">
        <p14:pan dir="u"/>
      </p:transition>
    </mc:Choice>
    <mc:Fallback xmlns="">
      <p:transition spd="slow" advTm="5662">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饼形 1"/>
          <p:cNvSpPr/>
          <p:nvPr/>
        </p:nvSpPr>
        <p:spPr>
          <a:xfrm>
            <a:off x="3563888" y="1491630"/>
            <a:ext cx="2088232" cy="2088232"/>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饼形 2"/>
          <p:cNvSpPr/>
          <p:nvPr/>
        </p:nvSpPr>
        <p:spPr>
          <a:xfrm rot="5400000">
            <a:off x="3707904" y="1491630"/>
            <a:ext cx="2088232" cy="2088232"/>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饼形 3"/>
          <p:cNvSpPr/>
          <p:nvPr/>
        </p:nvSpPr>
        <p:spPr>
          <a:xfrm rot="10800000">
            <a:off x="3707904" y="1635645"/>
            <a:ext cx="2088232" cy="2088232"/>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饼形 4"/>
          <p:cNvSpPr/>
          <p:nvPr/>
        </p:nvSpPr>
        <p:spPr>
          <a:xfrm rot="16200000">
            <a:off x="3563888" y="1635645"/>
            <a:ext cx="2088232" cy="2088232"/>
          </a:xfrm>
          <a:prstGeom prst="pie">
            <a:avLst>
              <a:gd name="adj1" fmla="val 10769016"/>
              <a:gd name="adj2" fmla="val 16200000"/>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TextBox 5"/>
          <p:cNvSpPr txBox="1"/>
          <p:nvPr/>
        </p:nvSpPr>
        <p:spPr>
          <a:xfrm>
            <a:off x="4067944" y="1923678"/>
            <a:ext cx="391160" cy="52197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4813937" y="1923678"/>
            <a:ext cx="391160" cy="521970"/>
          </a:xfrm>
          <a:prstGeom prst="rect">
            <a:avLst/>
          </a:prstGeom>
          <a:noFill/>
        </p:spPr>
        <p:txBody>
          <a:bodyPr wrap="none" rtlCol="0">
            <a:spAutoFit/>
          </a:bodyPr>
          <a:lstStyle/>
          <a:p>
            <a:r>
              <a:rPr lang="en-US" sz="2800" dirty="0">
                <a:solidFill>
                  <a:schemeClr val="bg1"/>
                </a:solidFill>
                <a:latin typeface="微软雅黑" panose="020B0503020204020204" pitchFamily="34" charset="-122"/>
                <a:ea typeface="微软雅黑" panose="020B0503020204020204" pitchFamily="34" charset="-122"/>
              </a:rPr>
              <a:t>2</a:t>
            </a:r>
          </a:p>
        </p:txBody>
      </p:sp>
      <p:sp>
        <p:nvSpPr>
          <p:cNvPr id="8" name="TextBox 7"/>
          <p:cNvSpPr txBox="1"/>
          <p:nvPr/>
        </p:nvSpPr>
        <p:spPr>
          <a:xfrm>
            <a:off x="4850004" y="2768610"/>
            <a:ext cx="391160" cy="521970"/>
          </a:xfrm>
          <a:prstGeom prst="rect">
            <a:avLst/>
          </a:prstGeom>
          <a:noFill/>
        </p:spPr>
        <p:txBody>
          <a:bodyPr wrap="non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4</a:t>
            </a:r>
          </a:p>
        </p:txBody>
      </p:sp>
      <p:sp>
        <p:nvSpPr>
          <p:cNvPr id="9" name="TextBox 8"/>
          <p:cNvSpPr txBox="1"/>
          <p:nvPr/>
        </p:nvSpPr>
        <p:spPr>
          <a:xfrm>
            <a:off x="4067944" y="2768610"/>
            <a:ext cx="391160" cy="521970"/>
          </a:xfrm>
          <a:prstGeom prst="rect">
            <a:avLst/>
          </a:prstGeom>
          <a:noFill/>
        </p:spPr>
        <p:txBody>
          <a:bodyPr wrap="none" rtlCol="0">
            <a:spAutoFit/>
          </a:bodyPr>
          <a:lstStyle/>
          <a:p>
            <a:r>
              <a:rPr lang="en-US" sz="2800" dirty="0">
                <a:solidFill>
                  <a:schemeClr val="bg1"/>
                </a:solidFill>
                <a:latin typeface="微软雅黑" panose="020B0503020204020204" pitchFamily="34" charset="-122"/>
                <a:ea typeface="微软雅黑" panose="020B0503020204020204" pitchFamily="34" charset="-122"/>
              </a:rPr>
              <a:t>3</a:t>
            </a:r>
          </a:p>
        </p:txBody>
      </p:sp>
      <p:grpSp>
        <p:nvGrpSpPr>
          <p:cNvPr id="10" name="组合 9"/>
          <p:cNvGrpSpPr/>
          <p:nvPr/>
        </p:nvGrpSpPr>
        <p:grpSpPr>
          <a:xfrm>
            <a:off x="1311547" y="943641"/>
            <a:ext cx="2621280" cy="1503266"/>
            <a:chOff x="971600" y="946804"/>
            <a:chExt cx="2461991" cy="1698931"/>
          </a:xfrm>
        </p:grpSpPr>
        <p:sp>
          <p:nvSpPr>
            <p:cNvPr id="11" name="TextBox 10"/>
            <p:cNvSpPr txBox="1"/>
            <p:nvPr/>
          </p:nvSpPr>
          <p:spPr>
            <a:xfrm>
              <a:off x="971600" y="946804"/>
              <a:ext cx="2461991" cy="381073"/>
            </a:xfrm>
            <a:prstGeom prst="rect">
              <a:avLst/>
            </a:prstGeom>
            <a:noFill/>
          </p:spPr>
          <p:txBody>
            <a:bodyPr wrap="none" rtlCol="0">
              <a:spAutoFit/>
            </a:bodyPr>
            <a:lstStyle/>
            <a:p>
              <a:pPr algn="l"/>
              <a:r>
                <a:rPr lang="zh-CN" altLang="en-US" b="1" dirty="0">
                  <a:latin typeface="微软雅黑" panose="020B0503020204020204" pitchFamily="34" charset="-122"/>
                  <a:ea typeface="微软雅黑" panose="020B0503020204020204" pitchFamily="34" charset="-122"/>
                </a:rPr>
                <a:t>私有产权意识的发展与完善</a:t>
              </a:r>
            </a:p>
          </p:txBody>
        </p:sp>
        <p:sp>
          <p:nvSpPr>
            <p:cNvPr id="12" name="TextBox 11"/>
            <p:cNvSpPr txBox="1"/>
            <p:nvPr/>
          </p:nvSpPr>
          <p:spPr>
            <a:xfrm>
              <a:off x="971600" y="1325256"/>
              <a:ext cx="1812079" cy="132047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欧洲人具有较强的民主及私有财产意识，其财产保护意识较高，国王不得向封建贵族额外征税。</a:t>
              </a:r>
            </a:p>
          </p:txBody>
        </p:sp>
      </p:grpSp>
      <p:grpSp>
        <p:nvGrpSpPr>
          <p:cNvPr id="13" name="组合 12"/>
          <p:cNvGrpSpPr/>
          <p:nvPr/>
        </p:nvGrpSpPr>
        <p:grpSpPr>
          <a:xfrm>
            <a:off x="1269712" y="2974753"/>
            <a:ext cx="2011680" cy="1503266"/>
            <a:chOff x="971600" y="946804"/>
            <a:chExt cx="1889435" cy="1698931"/>
          </a:xfrm>
        </p:grpSpPr>
        <p:sp>
          <p:nvSpPr>
            <p:cNvPr id="14" name="TextBox 13"/>
            <p:cNvSpPr txBox="1"/>
            <p:nvPr/>
          </p:nvSpPr>
          <p:spPr>
            <a:xfrm>
              <a:off x="971600" y="946804"/>
              <a:ext cx="1889435" cy="381073"/>
            </a:xfrm>
            <a:prstGeom prst="rect">
              <a:avLst/>
            </a:prstGeom>
            <a:noFill/>
          </p:spPr>
          <p:txBody>
            <a:bodyPr wrap="none" rtlCol="0">
              <a:spAutoFit/>
            </a:bodyPr>
            <a:lstStyle/>
            <a:p>
              <a:pPr algn="l"/>
              <a:r>
                <a:rPr lang="zh-CN" altLang="en-US" b="1" dirty="0">
                  <a:latin typeface="微软雅黑" panose="020B0503020204020204" pitchFamily="34" charset="-122"/>
                  <a:ea typeface="微软雅黑" panose="020B0503020204020204" pitchFamily="34" charset="-122"/>
                </a:rPr>
                <a:t>权力制衡精神的影响</a:t>
              </a:r>
            </a:p>
          </p:txBody>
        </p:sp>
        <p:sp>
          <p:nvSpPr>
            <p:cNvPr id="15" name="TextBox 14"/>
            <p:cNvSpPr txBox="1"/>
            <p:nvPr/>
          </p:nvSpPr>
          <p:spPr>
            <a:xfrm>
              <a:off x="971600" y="1325256"/>
              <a:ext cx="1812079" cy="132047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以总统为代表的行政机关和以国会为代表的权力机关对预算权的争夺推动预算制度发展。</a:t>
              </a:r>
            </a:p>
          </p:txBody>
        </p:sp>
      </p:grpSp>
      <p:grpSp>
        <p:nvGrpSpPr>
          <p:cNvPr id="16" name="组合 15"/>
          <p:cNvGrpSpPr/>
          <p:nvPr/>
        </p:nvGrpSpPr>
        <p:grpSpPr>
          <a:xfrm>
            <a:off x="6148905" y="943641"/>
            <a:ext cx="2418080" cy="1718531"/>
            <a:chOff x="971600" y="946804"/>
            <a:chExt cx="2271139" cy="1942215"/>
          </a:xfrm>
        </p:grpSpPr>
        <p:sp>
          <p:nvSpPr>
            <p:cNvPr id="17" name="TextBox 16"/>
            <p:cNvSpPr txBox="1"/>
            <p:nvPr/>
          </p:nvSpPr>
          <p:spPr>
            <a:xfrm>
              <a:off x="971600" y="946804"/>
              <a:ext cx="2271139" cy="381073"/>
            </a:xfrm>
            <a:prstGeom prst="rect">
              <a:avLst/>
            </a:prstGeom>
            <a:noFill/>
          </p:spPr>
          <p:txBody>
            <a:bodyPr wrap="none" rtlCol="0">
              <a:spAutoFit/>
            </a:bodyPr>
            <a:lstStyle/>
            <a:p>
              <a:pPr algn="l"/>
              <a:r>
                <a:rPr lang="zh-CN" altLang="en-US" b="1" dirty="0">
                  <a:latin typeface="微软雅黑" panose="020B0503020204020204" pitchFamily="34" charset="-122"/>
                  <a:ea typeface="微软雅黑" panose="020B0503020204020204" pitchFamily="34" charset="-122"/>
                </a:rPr>
                <a:t>生产力与生产关系的变化</a:t>
              </a:r>
            </a:p>
          </p:txBody>
        </p:sp>
        <p:sp>
          <p:nvSpPr>
            <p:cNvPr id="18" name="TextBox 17"/>
            <p:cNvSpPr txBox="1"/>
            <p:nvPr/>
          </p:nvSpPr>
          <p:spPr>
            <a:xfrm>
              <a:off x="971600" y="1325256"/>
              <a:ext cx="1812079" cy="1563763"/>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第一次工业革命后，从维护自身利益出发，新兴资产阶级为首的公众，通过与封建阶级的斗争争夺财政资金控制权。</a:t>
              </a:r>
            </a:p>
          </p:txBody>
        </p:sp>
      </p:grpSp>
      <p:grpSp>
        <p:nvGrpSpPr>
          <p:cNvPr id="19" name="组合 18"/>
          <p:cNvGrpSpPr/>
          <p:nvPr/>
        </p:nvGrpSpPr>
        <p:grpSpPr>
          <a:xfrm>
            <a:off x="6250285" y="2973483"/>
            <a:ext cx="2214880" cy="1503266"/>
            <a:chOff x="971600" y="946804"/>
            <a:chExt cx="2080287" cy="1698931"/>
          </a:xfrm>
        </p:grpSpPr>
        <p:sp>
          <p:nvSpPr>
            <p:cNvPr id="20" name="TextBox 19"/>
            <p:cNvSpPr txBox="1"/>
            <p:nvPr/>
          </p:nvSpPr>
          <p:spPr>
            <a:xfrm>
              <a:off x="971600" y="946804"/>
              <a:ext cx="2080287" cy="381073"/>
            </a:xfrm>
            <a:prstGeom prst="rect">
              <a:avLst/>
            </a:prstGeom>
            <a:noFill/>
          </p:spPr>
          <p:txBody>
            <a:bodyPr wrap="none" rtlCol="0">
              <a:spAutoFit/>
            </a:bodyPr>
            <a:lstStyle/>
            <a:p>
              <a:pPr algn="l"/>
              <a:r>
                <a:rPr lang="zh-CN" altLang="en-US" b="1" dirty="0">
                  <a:latin typeface="微软雅黑" panose="020B0503020204020204" pitchFamily="34" charset="-122"/>
                  <a:ea typeface="微软雅黑" panose="020B0503020204020204" pitchFamily="34" charset="-122"/>
                </a:rPr>
                <a:t>预算理念和技术的发展</a:t>
              </a:r>
            </a:p>
          </p:txBody>
        </p:sp>
        <p:sp>
          <p:nvSpPr>
            <p:cNvPr id="21" name="TextBox 20"/>
            <p:cNvSpPr txBox="1"/>
            <p:nvPr/>
          </p:nvSpPr>
          <p:spPr>
            <a:xfrm>
              <a:off x="971600" y="1325256"/>
              <a:ext cx="1812079" cy="132047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基于强大的预算预测水平和技术，很多西方国家改革年度预算管理制度，建立了中期预算框架。</a:t>
              </a:r>
            </a:p>
          </p:txBody>
        </p:sp>
      </p:grpSp>
      <p:sp>
        <p:nvSpPr>
          <p:cNvPr id="22" name="矩形 21"/>
          <p:cNvSpPr/>
          <p:nvPr/>
        </p:nvSpPr>
        <p:spPr>
          <a:xfrm>
            <a:off x="396106" y="143892"/>
            <a:ext cx="8280920"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180082" y="215900"/>
            <a:ext cx="8856984" cy="560493"/>
          </a:xfrm>
          <a:prstGeom prst="rect">
            <a:avLst/>
          </a:prstGeom>
          <a:noFill/>
        </p:spPr>
        <p:txBody>
          <a:bodyPr wrap="square" lIns="67391" tIns="33696" rIns="67391" bIns="33696" rtlCol="0">
            <a:spAutoFit/>
          </a:bodyPr>
          <a:lstStyle/>
          <a:p>
            <a:pPr algn="ctr"/>
            <a:r>
              <a:rPr lang="zh-CN" altLang="en-US" sz="3200" b="1" dirty="0">
                <a:solidFill>
                  <a:schemeClr val="bg1"/>
                </a:solidFill>
                <a:latin typeface="+mn-ea"/>
                <a:cs typeface="+mn-ea"/>
                <a:sym typeface="+mn-lt"/>
              </a:rPr>
              <a:t>二、西方现代预算制度成长的驱动因素分析</a:t>
            </a:r>
          </a:p>
        </p:txBody>
      </p:sp>
    </p:spTree>
  </p:cSld>
  <p:clrMapOvr>
    <a:masterClrMapping/>
  </p:clrMapOvr>
  <mc:AlternateContent xmlns:mc="http://schemas.openxmlformats.org/markup-compatibility/2006" xmlns:p14="http://schemas.microsoft.com/office/powerpoint/2010/main">
    <mc:Choice Requires="p14">
      <p:transition spd="slow" p14:dur="1300" advTm="5076">
        <p14:pan dir="u"/>
      </p:transition>
    </mc:Choice>
    <mc:Fallback xmlns="">
      <p:transition spd="slow" advTm="5076">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p:cNvSpPr/>
          <p:nvPr/>
        </p:nvSpPr>
        <p:spPr>
          <a:xfrm>
            <a:off x="539512" y="1523694"/>
            <a:ext cx="2544283" cy="2544283"/>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4" name="TextBox 3"/>
          <p:cNvSpPr txBox="1"/>
          <p:nvPr/>
        </p:nvSpPr>
        <p:spPr>
          <a:xfrm>
            <a:off x="577850" y="2130425"/>
            <a:ext cx="2389505" cy="1600438"/>
          </a:xfrm>
          <a:prstGeom prst="rect">
            <a:avLst/>
          </a:prstGeom>
          <a:noFill/>
        </p:spPr>
        <p:txBody>
          <a:bodyPr wrap="square" rtlCol="0">
            <a:spAutoFit/>
          </a:bodyPr>
          <a:lstStyle/>
          <a:p>
            <a:pPr marL="285750" indent="-285750">
              <a:buFont typeface="Wingdings" panose="05000000000000000000" charset="0"/>
              <a:buChar char="Ø"/>
            </a:pPr>
            <a:r>
              <a:rPr lang="zh-CN" altLang="en-US" sz="1400" dirty="0">
                <a:solidFill>
                  <a:schemeClr val="bg1"/>
                </a:solidFill>
                <a:latin typeface="微软雅黑" panose="020B0503020204020204" pitchFamily="34" charset="-122"/>
                <a:ea typeface="微软雅黑" panose="020B0503020204020204" pitchFamily="34" charset="-122"/>
              </a:rPr>
              <a:t>资产阶级强大的政治力量才有可能通过议会控制全部财政收支</a:t>
            </a:r>
          </a:p>
          <a:p>
            <a:pPr marL="285750" indent="-285750">
              <a:buFont typeface="Wingdings" panose="05000000000000000000" charset="0"/>
              <a:buChar char="Ø"/>
            </a:pPr>
            <a:r>
              <a:rPr lang="zh-CN" altLang="en-US" sz="1400" dirty="0" smtClean="0">
                <a:solidFill>
                  <a:schemeClr val="bg1"/>
                </a:solidFill>
                <a:latin typeface="微软雅黑" panose="020B0503020204020204" pitchFamily="34" charset="-122"/>
                <a:ea typeface="微软雅黑" panose="020B0503020204020204" pitchFamily="34" charset="-122"/>
              </a:rPr>
              <a:t>从中国</a:t>
            </a:r>
            <a:r>
              <a:rPr lang="zh-CN" altLang="en-US" sz="1400" dirty="0">
                <a:solidFill>
                  <a:schemeClr val="bg1"/>
                </a:solidFill>
                <a:latin typeface="微软雅黑" panose="020B0503020204020204" pitchFamily="34" charset="-122"/>
                <a:ea typeface="微软雅黑" panose="020B0503020204020204" pitchFamily="34" charset="-122"/>
              </a:rPr>
              <a:t>看，也正是由于西方资本主义生产方式的发展，其理财的思潮影响我国</a:t>
            </a:r>
          </a:p>
        </p:txBody>
      </p:sp>
      <p:sp>
        <p:nvSpPr>
          <p:cNvPr id="5" name="椭圆 4"/>
          <p:cNvSpPr/>
          <p:nvPr/>
        </p:nvSpPr>
        <p:spPr>
          <a:xfrm>
            <a:off x="3419872" y="1523694"/>
            <a:ext cx="2544283" cy="2544283"/>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3"/>
              </a:solidFill>
            </a:endParaRPr>
          </a:p>
        </p:txBody>
      </p:sp>
      <p:sp>
        <p:nvSpPr>
          <p:cNvPr id="6" name="椭圆 5"/>
          <p:cNvSpPr/>
          <p:nvPr/>
        </p:nvSpPr>
        <p:spPr>
          <a:xfrm>
            <a:off x="6300192" y="1523694"/>
            <a:ext cx="2544283" cy="2544283"/>
          </a:xfrm>
          <a:prstGeom prst="ellipse">
            <a:avLst/>
          </a:prstGeom>
          <a:solidFill>
            <a:srgbClr val="305480"/>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566160" y="2023110"/>
            <a:ext cx="2251710" cy="1815882"/>
          </a:xfrm>
          <a:prstGeom prst="rect">
            <a:avLst/>
          </a:prstGeom>
          <a:noFill/>
        </p:spPr>
        <p:txBody>
          <a:bodyPr wrap="square" rtlCol="0">
            <a:spAutoFit/>
          </a:bodyPr>
          <a:lstStyle/>
          <a:p>
            <a:pPr marL="285750" indent="-285750">
              <a:buFont typeface="Wingdings" panose="05000000000000000000" charset="0"/>
              <a:buChar char="Ø"/>
            </a:pPr>
            <a:r>
              <a:rPr lang="zh-CN" altLang="en-US" sz="1400" dirty="0">
                <a:solidFill>
                  <a:schemeClr val="bg1"/>
                </a:solidFill>
                <a:latin typeface="微软雅黑" panose="020B0503020204020204" pitchFamily="34" charset="-122"/>
                <a:ea typeface="微软雅黑" panose="020B0503020204020204" pitchFamily="34" charset="-122"/>
              </a:rPr>
              <a:t>资本主义生产方式下，社会生产力迅速发展，财政分配规模日益扩大，财政收支项目增加，收支之间的关系也日益复杂，财政收支的发展变化客观上要求加强财政的管理和监督</a:t>
            </a:r>
          </a:p>
        </p:txBody>
      </p:sp>
      <p:sp>
        <p:nvSpPr>
          <p:cNvPr id="10" name="TextBox 9"/>
          <p:cNvSpPr txBox="1"/>
          <p:nvPr/>
        </p:nvSpPr>
        <p:spPr>
          <a:xfrm>
            <a:off x="6448425" y="2130425"/>
            <a:ext cx="2225040" cy="1384995"/>
          </a:xfrm>
          <a:prstGeom prst="rect">
            <a:avLst/>
          </a:prstGeom>
          <a:noFill/>
        </p:spPr>
        <p:txBody>
          <a:bodyPr wrap="square" rtlCol="0">
            <a:spAutoFit/>
          </a:bodyPr>
          <a:lstStyle/>
          <a:p>
            <a:pPr marL="285750" indent="-285750">
              <a:buFont typeface="Wingdings" panose="05000000000000000000" charset="0"/>
              <a:buChar char="Ø"/>
            </a:pPr>
            <a:r>
              <a:rPr lang="zh-CN" altLang="en-US" sz="1400" dirty="0">
                <a:solidFill>
                  <a:schemeClr val="bg1"/>
                </a:solidFill>
                <a:latin typeface="微软雅黑" panose="020B0503020204020204" pitchFamily="34" charset="-122"/>
                <a:ea typeface="微软雅黑" panose="020B0503020204020204" pitchFamily="34" charset="-122"/>
              </a:rPr>
              <a:t>只有在财政分配货币化的条件下，才能对全部财政收支事先进行比较详细的计算，并统一反映在平衡表中。</a:t>
            </a: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2" y="1547043"/>
            <a:ext cx="627534" cy="627534"/>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0072" y="1547894"/>
            <a:ext cx="626400" cy="626400"/>
          </a:xfrm>
          <a:prstGeom prst="rect">
            <a:avLst/>
          </a:prstGeom>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0392" y="1547610"/>
            <a:ext cx="626400" cy="626400"/>
          </a:xfrm>
          <a:prstGeom prst="rect">
            <a:avLst/>
          </a:prstGeom>
        </p:spPr>
      </p:pic>
      <p:sp>
        <p:nvSpPr>
          <p:cNvPr id="14" name="矩形 13"/>
          <p:cNvSpPr/>
          <p:nvPr/>
        </p:nvSpPr>
        <p:spPr>
          <a:xfrm>
            <a:off x="162552" y="143892"/>
            <a:ext cx="8681924"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34"/>
          <p:cNvSpPr txBox="1"/>
          <p:nvPr/>
        </p:nvSpPr>
        <p:spPr>
          <a:xfrm>
            <a:off x="-35942" y="143892"/>
            <a:ext cx="9046219" cy="622048"/>
          </a:xfrm>
          <a:prstGeom prst="rect">
            <a:avLst/>
          </a:prstGeom>
          <a:noFill/>
        </p:spPr>
        <p:txBody>
          <a:bodyPr wrap="square" lIns="67391" tIns="33696" rIns="67391" bIns="33696" rtlCol="0">
            <a:spAutoFit/>
          </a:bodyPr>
          <a:lstStyle/>
          <a:p>
            <a:pPr algn="ctr"/>
            <a:r>
              <a:rPr lang="zh-CN" altLang="en-US" sz="3600" b="1" dirty="0">
                <a:solidFill>
                  <a:schemeClr val="bg1"/>
                </a:solidFill>
                <a:latin typeface="+mn-ea"/>
                <a:cs typeface="+mn-ea"/>
                <a:sym typeface="+mn-lt"/>
              </a:rPr>
              <a:t>三、西方现代预算制度产生的原因和条件</a:t>
            </a:r>
          </a:p>
        </p:txBody>
      </p:sp>
      <p:sp>
        <p:nvSpPr>
          <p:cNvPr id="16" name="Title 20"/>
          <p:cNvSpPr txBox="1">
            <a:spLocks noChangeArrowheads="1"/>
          </p:cNvSpPr>
          <p:nvPr/>
        </p:nvSpPr>
        <p:spPr bwMode="auto">
          <a:xfrm>
            <a:off x="193392" y="4068301"/>
            <a:ext cx="639924" cy="35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691" tIns="16846" rIns="33691" bIns="16846" anchor="ctr">
            <a:spAutoFit/>
          </a:bodyPr>
          <a:lstStyle>
            <a:lvl1pPr defTabSz="457200" eaLnBrk="0" hangingPunct="0">
              <a:defRPr>
                <a:solidFill>
                  <a:schemeClr val="tx1"/>
                </a:solidFill>
                <a:latin typeface="Calibri" panose="020F0502020204030204" charset="0"/>
                <a:ea typeface="宋体" panose="02010600030101010101" pitchFamily="2" charset="-122"/>
              </a:defRPr>
            </a:lvl1pPr>
            <a:lvl2pPr marL="742950" indent="-285750" defTabSz="457200" eaLnBrk="0" hangingPunct="0">
              <a:defRPr>
                <a:solidFill>
                  <a:schemeClr val="tx1"/>
                </a:solidFill>
                <a:latin typeface="Calibri" panose="020F0502020204030204" charset="0"/>
                <a:ea typeface="宋体" panose="02010600030101010101" pitchFamily="2" charset="-122"/>
              </a:defRPr>
            </a:lvl2pPr>
            <a:lvl3pPr marL="1143000" indent="-228600" defTabSz="457200" eaLnBrk="0" hangingPunct="0">
              <a:defRPr>
                <a:solidFill>
                  <a:schemeClr val="tx1"/>
                </a:solidFill>
                <a:latin typeface="Calibri" panose="020F0502020204030204" charset="0"/>
                <a:ea typeface="宋体" panose="02010600030101010101" pitchFamily="2" charset="-122"/>
              </a:defRPr>
            </a:lvl3pPr>
            <a:lvl4pPr marL="1600200" indent="-228600" defTabSz="457200" eaLnBrk="0" hangingPunct="0">
              <a:defRPr>
                <a:solidFill>
                  <a:schemeClr val="tx1"/>
                </a:solidFill>
                <a:latin typeface="Calibri" panose="020F0502020204030204" charset="0"/>
                <a:ea typeface="宋体" panose="02010600030101010101" pitchFamily="2" charset="-122"/>
              </a:defRPr>
            </a:lvl4pPr>
            <a:lvl5pPr marL="2057400" indent="-228600" defTabSz="457200" eaLnBrk="0" hangingPunct="0">
              <a:defRPr>
                <a:solidFill>
                  <a:schemeClr val="tx1"/>
                </a:solidFill>
                <a:latin typeface="Calibri" panose="020F050202020403020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100" b="1" dirty="0">
                <a:latin typeface="Arial" panose="020B0604020202020204" pitchFamily="34" charset="0"/>
                <a:ea typeface="微软雅黑" panose="020B0503020204020204" pitchFamily="34" charset="-122"/>
                <a:sym typeface="Arial" panose="020B0604020202020204" pitchFamily="34" charset="0"/>
              </a:rPr>
              <a:t>01 </a:t>
            </a:r>
          </a:p>
        </p:txBody>
      </p:sp>
      <p:sp>
        <p:nvSpPr>
          <p:cNvPr id="17" name="TextBox 13"/>
          <p:cNvSpPr txBox="1">
            <a:spLocks noChangeArrowheads="1"/>
          </p:cNvSpPr>
          <p:nvPr/>
        </p:nvSpPr>
        <p:spPr bwMode="auto">
          <a:xfrm>
            <a:off x="692785" y="4068445"/>
            <a:ext cx="207958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r>
              <a:rPr lang="zh-CN" altLang="en-US" b="1" dirty="0">
                <a:latin typeface="微软雅黑" panose="020B0503020204020204" pitchFamily="34" charset="-122"/>
                <a:ea typeface="微软雅黑" panose="020B0503020204020204" pitchFamily="34" charset="-122"/>
                <a:sym typeface="+mn-ea"/>
              </a:rPr>
              <a:t>根本原因</a:t>
            </a:r>
            <a:endParaRPr lang="zh-CN" altLang="en-US"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sym typeface="+mn-ea"/>
              </a:rPr>
              <a:t>——资本主义生产方式的出现</a:t>
            </a:r>
          </a:p>
        </p:txBody>
      </p:sp>
      <p:sp>
        <p:nvSpPr>
          <p:cNvPr id="18" name="TextBox 13"/>
          <p:cNvSpPr txBox="1">
            <a:spLocks noChangeArrowheads="1"/>
          </p:cNvSpPr>
          <p:nvPr/>
        </p:nvSpPr>
        <p:spPr bwMode="auto">
          <a:xfrm>
            <a:off x="3693796" y="4105910"/>
            <a:ext cx="227036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r>
              <a:rPr lang="zh-CN" altLang="en-US" b="1" dirty="0">
                <a:latin typeface="微软雅黑" panose="020B0503020204020204" pitchFamily="34" charset="-122"/>
                <a:ea typeface="微软雅黑" panose="020B0503020204020204" pitchFamily="34" charset="-122"/>
                <a:sym typeface="+mn-ea"/>
              </a:rPr>
              <a:t>决定性原因</a:t>
            </a:r>
            <a:endParaRPr lang="zh-CN" altLang="en-US"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sym typeface="+mn-ea"/>
              </a:rPr>
              <a:t>——加强财政管理和监督的需要</a:t>
            </a:r>
          </a:p>
        </p:txBody>
      </p:sp>
      <p:sp>
        <p:nvSpPr>
          <p:cNvPr id="19" name="Title 20"/>
          <p:cNvSpPr txBox="1">
            <a:spLocks noChangeArrowheads="1"/>
          </p:cNvSpPr>
          <p:nvPr/>
        </p:nvSpPr>
        <p:spPr bwMode="auto">
          <a:xfrm>
            <a:off x="3084195" y="4069715"/>
            <a:ext cx="69723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3691" tIns="16846" rIns="33691" bIns="16846" anchor="ctr">
            <a:spAutoFit/>
          </a:bodyPr>
          <a:lstStyle>
            <a:lvl1pPr defTabSz="457200" eaLnBrk="0" hangingPunct="0">
              <a:defRPr>
                <a:solidFill>
                  <a:schemeClr val="tx1"/>
                </a:solidFill>
                <a:latin typeface="Calibri" panose="020F0502020204030204" charset="0"/>
                <a:ea typeface="宋体" panose="02010600030101010101" pitchFamily="2" charset="-122"/>
              </a:defRPr>
            </a:lvl1pPr>
            <a:lvl2pPr marL="742950" indent="-285750" defTabSz="457200" eaLnBrk="0" hangingPunct="0">
              <a:defRPr>
                <a:solidFill>
                  <a:schemeClr val="tx1"/>
                </a:solidFill>
                <a:latin typeface="Calibri" panose="020F0502020204030204" charset="0"/>
                <a:ea typeface="宋体" panose="02010600030101010101" pitchFamily="2" charset="-122"/>
              </a:defRPr>
            </a:lvl2pPr>
            <a:lvl3pPr marL="1143000" indent="-228600" defTabSz="457200" eaLnBrk="0" hangingPunct="0">
              <a:defRPr>
                <a:solidFill>
                  <a:schemeClr val="tx1"/>
                </a:solidFill>
                <a:latin typeface="Calibri" panose="020F0502020204030204" charset="0"/>
                <a:ea typeface="宋体" panose="02010600030101010101" pitchFamily="2" charset="-122"/>
              </a:defRPr>
            </a:lvl3pPr>
            <a:lvl4pPr marL="1600200" indent="-228600" defTabSz="457200" eaLnBrk="0" hangingPunct="0">
              <a:defRPr>
                <a:solidFill>
                  <a:schemeClr val="tx1"/>
                </a:solidFill>
                <a:latin typeface="Calibri" panose="020F0502020204030204" charset="0"/>
                <a:ea typeface="宋体" panose="02010600030101010101" pitchFamily="2" charset="-122"/>
              </a:defRPr>
            </a:lvl4pPr>
            <a:lvl5pPr marL="2057400" indent="-228600" defTabSz="457200" eaLnBrk="0" hangingPunct="0">
              <a:defRPr>
                <a:solidFill>
                  <a:schemeClr val="tx1"/>
                </a:solidFill>
                <a:latin typeface="Calibri" panose="020F050202020403020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100" b="1" dirty="0">
                <a:latin typeface="Arial" panose="020B0604020202020204" pitchFamily="34" charset="0"/>
                <a:ea typeface="微软雅黑" panose="020B0503020204020204" pitchFamily="34" charset="-122"/>
                <a:sym typeface="Arial" panose="020B0604020202020204" pitchFamily="34" charset="0"/>
              </a:rPr>
              <a:t>02</a:t>
            </a:r>
            <a:r>
              <a:rPr lang="en-US" altLang="zh-CN" sz="2100" b="1" dirty="0">
                <a:solidFill>
                  <a:schemeClr val="tx1">
                    <a:lumMod val="50000"/>
                    <a:lumOff val="50000"/>
                  </a:schemeClr>
                </a:solidFill>
                <a:latin typeface="Arial" panose="020B0604020202020204" pitchFamily="34" charset="0"/>
                <a:ea typeface="微软雅黑" panose="020B0503020204020204" pitchFamily="34" charset="-122"/>
                <a:sym typeface="Arial" panose="020B0604020202020204" pitchFamily="34" charset="0"/>
              </a:rPr>
              <a:t> </a:t>
            </a:r>
          </a:p>
        </p:txBody>
      </p:sp>
      <p:sp>
        <p:nvSpPr>
          <p:cNvPr id="20" name="TextBox 13"/>
          <p:cNvSpPr txBox="1">
            <a:spLocks noChangeArrowheads="1"/>
          </p:cNvSpPr>
          <p:nvPr/>
        </p:nvSpPr>
        <p:spPr bwMode="auto">
          <a:xfrm>
            <a:off x="6761480" y="4105910"/>
            <a:ext cx="20829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a:r>
              <a:rPr lang="zh-CN" altLang="en-US" b="1" dirty="0">
                <a:latin typeface="微软雅黑" panose="020B0503020204020204" pitchFamily="34" charset="-122"/>
                <a:ea typeface="微软雅黑" panose="020B0503020204020204" pitchFamily="34" charset="-122"/>
                <a:sym typeface="+mn-ea"/>
              </a:rPr>
              <a:t>必要条件</a:t>
            </a:r>
            <a:endParaRPr lang="zh-CN" altLang="en-US" b="1" dirty="0">
              <a:latin typeface="微软雅黑" panose="020B0503020204020204" pitchFamily="34" charset="-122"/>
              <a:ea typeface="微软雅黑" panose="020B0503020204020204" pitchFamily="34" charset="-122"/>
            </a:endParaRPr>
          </a:p>
          <a:p>
            <a:pPr algn="l"/>
            <a:r>
              <a:rPr lang="zh-CN" altLang="en-US" b="1" dirty="0">
                <a:latin typeface="微软雅黑" panose="020B0503020204020204" pitchFamily="34" charset="-122"/>
                <a:ea typeface="微软雅黑" panose="020B0503020204020204" pitchFamily="34" charset="-122"/>
                <a:sym typeface="+mn-ea"/>
              </a:rPr>
              <a:t>——财政分配的货币化</a:t>
            </a:r>
          </a:p>
        </p:txBody>
      </p:sp>
      <p:sp>
        <p:nvSpPr>
          <p:cNvPr id="21" name="Title 20"/>
          <p:cNvSpPr txBox="1">
            <a:spLocks noChangeArrowheads="1"/>
          </p:cNvSpPr>
          <p:nvPr/>
        </p:nvSpPr>
        <p:spPr bwMode="auto">
          <a:xfrm>
            <a:off x="6200775" y="4105910"/>
            <a:ext cx="69723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3691" tIns="16846" rIns="33691" bIns="16846" anchor="ctr">
            <a:spAutoFit/>
          </a:bodyPr>
          <a:lstStyle>
            <a:lvl1pPr defTabSz="457200" eaLnBrk="0" hangingPunct="0">
              <a:defRPr>
                <a:solidFill>
                  <a:schemeClr val="tx1"/>
                </a:solidFill>
                <a:latin typeface="Calibri" panose="020F0502020204030204" charset="0"/>
                <a:ea typeface="宋体" panose="02010600030101010101" pitchFamily="2" charset="-122"/>
              </a:defRPr>
            </a:lvl1pPr>
            <a:lvl2pPr marL="742950" indent="-285750" defTabSz="457200" eaLnBrk="0" hangingPunct="0">
              <a:defRPr>
                <a:solidFill>
                  <a:schemeClr val="tx1"/>
                </a:solidFill>
                <a:latin typeface="Calibri" panose="020F0502020204030204" charset="0"/>
                <a:ea typeface="宋体" panose="02010600030101010101" pitchFamily="2" charset="-122"/>
              </a:defRPr>
            </a:lvl2pPr>
            <a:lvl3pPr marL="1143000" indent="-228600" defTabSz="457200" eaLnBrk="0" hangingPunct="0">
              <a:defRPr>
                <a:solidFill>
                  <a:schemeClr val="tx1"/>
                </a:solidFill>
                <a:latin typeface="Calibri" panose="020F0502020204030204" charset="0"/>
                <a:ea typeface="宋体" panose="02010600030101010101" pitchFamily="2" charset="-122"/>
              </a:defRPr>
            </a:lvl3pPr>
            <a:lvl4pPr marL="1600200" indent="-228600" defTabSz="457200" eaLnBrk="0" hangingPunct="0">
              <a:defRPr>
                <a:solidFill>
                  <a:schemeClr val="tx1"/>
                </a:solidFill>
                <a:latin typeface="Calibri" panose="020F0502020204030204" charset="0"/>
                <a:ea typeface="宋体" panose="02010600030101010101" pitchFamily="2" charset="-122"/>
              </a:defRPr>
            </a:lvl4pPr>
            <a:lvl5pPr marL="2057400" indent="-228600" defTabSz="457200" eaLnBrk="0" hangingPunct="0">
              <a:defRPr>
                <a:solidFill>
                  <a:schemeClr val="tx1"/>
                </a:solidFill>
                <a:latin typeface="Calibri" panose="020F050202020403020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100" b="1" dirty="0">
                <a:latin typeface="Arial" panose="020B0604020202020204" pitchFamily="34" charset="0"/>
                <a:ea typeface="微软雅黑" panose="020B0503020204020204" pitchFamily="34" charset="-122"/>
                <a:sym typeface="Arial" panose="020B0604020202020204" pitchFamily="34" charset="0"/>
              </a:rPr>
              <a:t>03 </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a:spLocks noChangeArrowheads="1"/>
          </p:cNvSpPr>
          <p:nvPr/>
        </p:nvSpPr>
        <p:spPr bwMode="auto">
          <a:xfrm>
            <a:off x="1113421" y="1579765"/>
            <a:ext cx="1577541" cy="2817675"/>
          </a:xfrm>
          <a:prstGeom prst="rect">
            <a:avLst/>
          </a:prstGeom>
          <a:solidFill>
            <a:srgbClr val="FFFFFF"/>
          </a:solidFill>
          <a:ln w="25400">
            <a:solidFill>
              <a:srgbClr val="0070C0"/>
            </a:solidFill>
            <a:miter lim="800000"/>
          </a:ln>
        </p:spPr>
        <p:txBody>
          <a:bodyPr lIns="67391" tIns="33696" rIns="67391" bIns="33696" anchor="ctr"/>
          <a:lstStyle/>
          <a:p>
            <a:pPr algn="ctr" defTabSz="895985"/>
            <a:endParaRPr lang="zh-CN" altLang="en-US" sz="2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Pentagon 2355_6"/>
          <p:cNvSpPr>
            <a:spLocks noChangeArrowheads="1"/>
          </p:cNvSpPr>
          <p:nvPr/>
        </p:nvSpPr>
        <p:spPr bwMode="auto">
          <a:xfrm rot="5400000">
            <a:off x="1597660" y="1082675"/>
            <a:ext cx="596265" cy="1590675"/>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10"/>
          <p:cNvSpPr txBox="1">
            <a:spLocks noChangeArrowheads="1"/>
          </p:cNvSpPr>
          <p:nvPr/>
        </p:nvSpPr>
        <p:spPr bwMode="auto">
          <a:xfrm>
            <a:off x="1447447" y="1660016"/>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11"/>
          <p:cNvSpPr>
            <a:spLocks noChangeArrowheads="1"/>
          </p:cNvSpPr>
          <p:nvPr/>
        </p:nvSpPr>
        <p:spPr bwMode="auto">
          <a:xfrm>
            <a:off x="2876141" y="1579765"/>
            <a:ext cx="1577541" cy="2817675"/>
          </a:xfrm>
          <a:prstGeom prst="rect">
            <a:avLst/>
          </a:prstGeom>
          <a:solidFill>
            <a:srgbClr val="FFFFFF"/>
          </a:solidFill>
          <a:ln w="25400">
            <a:solidFill>
              <a:srgbClr val="404040"/>
            </a:solidFill>
            <a:miter lim="800000"/>
          </a:ln>
        </p:spPr>
        <p:txBody>
          <a:bodyPr lIns="67391" tIns="33696" rIns="67391" bIns="33696" anchor="ctr"/>
          <a:lstStyle/>
          <a:p>
            <a:pPr algn="ctr" defTabSz="895985"/>
            <a:endParaRPr lang="zh-CN" altLang="en-US" sz="2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Pentagon 2355_10"/>
          <p:cNvSpPr>
            <a:spLocks noChangeArrowheads="1"/>
          </p:cNvSpPr>
          <p:nvPr/>
        </p:nvSpPr>
        <p:spPr bwMode="auto">
          <a:xfrm rot="5400000">
            <a:off x="3360420" y="1083945"/>
            <a:ext cx="597535" cy="1589405"/>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14"/>
          <p:cNvSpPr txBox="1">
            <a:spLocks noChangeArrowheads="1"/>
          </p:cNvSpPr>
          <p:nvPr/>
        </p:nvSpPr>
        <p:spPr bwMode="auto">
          <a:xfrm>
            <a:off x="3210168" y="1664461"/>
            <a:ext cx="883704" cy="51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15"/>
          <p:cNvSpPr>
            <a:spLocks noChangeArrowheads="1"/>
          </p:cNvSpPr>
          <p:nvPr/>
        </p:nvSpPr>
        <p:spPr bwMode="auto">
          <a:xfrm>
            <a:off x="4670612" y="1579765"/>
            <a:ext cx="1578713" cy="2817675"/>
          </a:xfrm>
          <a:prstGeom prst="rect">
            <a:avLst/>
          </a:prstGeom>
          <a:solidFill>
            <a:srgbClr val="FFFFFF"/>
          </a:solidFill>
          <a:ln w="25400">
            <a:solidFill>
              <a:srgbClr val="0070C0"/>
            </a:solidFill>
            <a:miter lim="800000"/>
          </a:ln>
        </p:spPr>
        <p:txBody>
          <a:bodyPr lIns="67391" tIns="33696" rIns="67391" bIns="33696" anchor="ctr"/>
          <a:lstStyle/>
          <a:p>
            <a:pPr algn="ctr" defTabSz="895985"/>
            <a:endParaRPr lang="zh-CN" altLang="en-US" sz="2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Pentagon 2355"/>
          <p:cNvSpPr>
            <a:spLocks noChangeArrowheads="1"/>
          </p:cNvSpPr>
          <p:nvPr/>
        </p:nvSpPr>
        <p:spPr bwMode="auto">
          <a:xfrm rot="5400000">
            <a:off x="5123180" y="1083945"/>
            <a:ext cx="598170" cy="1590675"/>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文本框 18"/>
          <p:cNvSpPr txBox="1">
            <a:spLocks noChangeArrowheads="1"/>
          </p:cNvSpPr>
          <p:nvPr/>
        </p:nvSpPr>
        <p:spPr bwMode="auto">
          <a:xfrm>
            <a:off x="4972887" y="1658746"/>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9"/>
          <p:cNvSpPr>
            <a:spLocks noChangeArrowheads="1"/>
          </p:cNvSpPr>
          <p:nvPr/>
        </p:nvSpPr>
        <p:spPr bwMode="auto">
          <a:xfrm>
            <a:off x="6402754" y="1579765"/>
            <a:ext cx="1577541" cy="2817675"/>
          </a:xfrm>
          <a:prstGeom prst="rect">
            <a:avLst/>
          </a:prstGeom>
          <a:solidFill>
            <a:srgbClr val="FFFFFF"/>
          </a:solidFill>
          <a:ln w="25400">
            <a:solidFill>
              <a:srgbClr val="404040"/>
            </a:solidFill>
            <a:miter lim="800000"/>
          </a:ln>
        </p:spPr>
        <p:txBody>
          <a:bodyPr lIns="67391" tIns="33696" rIns="67391" bIns="33696" anchor="ctr"/>
          <a:lstStyle/>
          <a:p>
            <a:pPr algn="ctr" defTabSz="895985"/>
            <a:endParaRPr lang="zh-CN" altLang="en-US" sz="23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Pentagon 2355_18"/>
          <p:cNvSpPr>
            <a:spLocks noChangeArrowheads="1"/>
          </p:cNvSpPr>
          <p:nvPr/>
        </p:nvSpPr>
        <p:spPr bwMode="auto">
          <a:xfrm rot="5400000">
            <a:off x="6885940" y="1085215"/>
            <a:ext cx="599440" cy="1589405"/>
          </a:xfrm>
          <a:prstGeom prst="homePlate">
            <a:avLst>
              <a:gd name="adj" fmla="val 8079"/>
            </a:avLst>
          </a:prstGeom>
          <a:solidFill>
            <a:srgbClr val="305480"/>
          </a:solidFill>
          <a:ln>
            <a:noFill/>
          </a:ln>
        </p:spPr>
        <p:txBody>
          <a:bodyPr lIns="67391" tIns="33696" rIns="67391" bIns="33696" anchor="ctr"/>
          <a:lstStyle/>
          <a:p>
            <a:pPr algn="ctr">
              <a:buFont typeface="Arial" panose="020B0604020202020204" pitchFamily="34" charset="0"/>
              <a:buNone/>
            </a:pPr>
            <a:endParaRPr lang="id-ID" altLang="en-US" sz="21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22"/>
          <p:cNvSpPr txBox="1">
            <a:spLocks noChangeArrowheads="1"/>
          </p:cNvSpPr>
          <p:nvPr/>
        </p:nvSpPr>
        <p:spPr bwMode="auto">
          <a:xfrm>
            <a:off x="6736780" y="166446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eaLnBrk="1" hangingPunct="1">
              <a:buFont typeface="Arial" panose="020B0604020202020204" pitchFamily="34" charset="0"/>
              <a:buNone/>
            </a:pPr>
            <a:r>
              <a:rPr lang="en-US" altLang="zh-CN" sz="2900" b="1">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900" b="1">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TextBox 13"/>
          <p:cNvSpPr txBox="1">
            <a:spLocks noChangeArrowheads="1"/>
          </p:cNvSpPr>
          <p:nvPr/>
        </p:nvSpPr>
        <p:spPr bwMode="auto">
          <a:xfrm>
            <a:off x="1226820" y="2569845"/>
            <a:ext cx="140589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spcBef>
                <a:spcPct val="20000"/>
              </a:spcBef>
              <a:buFont typeface="Arial" panose="020B0604020202020204" pitchFamily="34" charset="0"/>
              <a:buNone/>
            </a:pPr>
            <a:r>
              <a:rPr lang="zh-CN" altLang="en-US" dirty="0">
                <a:latin typeface="Arial" panose="020B0604020202020204" pitchFamily="34" charset="0"/>
                <a:ea typeface="微软雅黑" panose="020B0503020204020204" pitchFamily="34" charset="-122"/>
                <a:sym typeface="Arial" panose="020B0604020202020204" pitchFamily="34" charset="0"/>
              </a:rPr>
              <a:t>实现了新兴资本势力代替封建没落势力的社会变革</a:t>
            </a:r>
          </a:p>
        </p:txBody>
      </p:sp>
      <p:sp>
        <p:nvSpPr>
          <p:cNvPr id="20" name="TextBox 13"/>
          <p:cNvSpPr txBox="1">
            <a:spLocks noChangeArrowheads="1"/>
          </p:cNvSpPr>
          <p:nvPr/>
        </p:nvSpPr>
        <p:spPr bwMode="auto">
          <a:xfrm>
            <a:off x="2989580" y="2569845"/>
            <a:ext cx="1373505"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dirty="0">
                <a:latin typeface="Arial" panose="020B0604020202020204" pitchFamily="34" charset="0"/>
                <a:ea typeface="微软雅黑" panose="020B0503020204020204" pitchFamily="34" charset="-122"/>
                <a:sym typeface="Arial" panose="020B0604020202020204" pitchFamily="34" charset="0"/>
              </a:rPr>
              <a:t>实现了政府财政制度与社会政治制度变革的衔接</a:t>
            </a:r>
          </a:p>
        </p:txBody>
      </p:sp>
      <p:sp>
        <p:nvSpPr>
          <p:cNvPr id="22" name="TextBox 13"/>
          <p:cNvSpPr txBox="1">
            <a:spLocks noChangeArrowheads="1"/>
          </p:cNvSpPr>
          <p:nvPr/>
        </p:nvSpPr>
        <p:spPr bwMode="auto">
          <a:xfrm>
            <a:off x="4753610" y="2569845"/>
            <a:ext cx="13233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dirty="0">
                <a:latin typeface="Arial" panose="020B0604020202020204" pitchFamily="34" charset="0"/>
                <a:ea typeface="微软雅黑" panose="020B0503020204020204" pitchFamily="34" charset="-122"/>
                <a:sym typeface="Arial" panose="020B0604020202020204" pitchFamily="34" charset="0"/>
              </a:rPr>
              <a:t>确立了现代国家理财的法制管理模式</a:t>
            </a:r>
          </a:p>
        </p:txBody>
      </p:sp>
      <p:sp>
        <p:nvSpPr>
          <p:cNvPr id="24" name="TextBox 13"/>
          <p:cNvSpPr txBox="1">
            <a:spLocks noChangeArrowheads="1"/>
          </p:cNvSpPr>
          <p:nvPr/>
        </p:nvSpPr>
        <p:spPr bwMode="auto">
          <a:xfrm>
            <a:off x="6459220" y="2569845"/>
            <a:ext cx="14382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dirty="0">
                <a:latin typeface="Arial" panose="020B0604020202020204" pitchFamily="34" charset="0"/>
                <a:ea typeface="微软雅黑" panose="020B0503020204020204" pitchFamily="34" charset="-122"/>
                <a:sym typeface="Arial" panose="020B0604020202020204" pitchFamily="34" charset="0"/>
              </a:rPr>
              <a:t>确立了社会公众与政府的委托—代理关系</a:t>
            </a:r>
          </a:p>
        </p:txBody>
      </p:sp>
      <p:sp>
        <p:nvSpPr>
          <p:cNvPr id="26" name="矩形 25"/>
          <p:cNvSpPr/>
          <p:nvPr/>
        </p:nvSpPr>
        <p:spPr>
          <a:xfrm>
            <a:off x="324098" y="215900"/>
            <a:ext cx="8496944"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34"/>
          <p:cNvSpPr txBox="1"/>
          <p:nvPr/>
        </p:nvSpPr>
        <p:spPr>
          <a:xfrm>
            <a:off x="1447447" y="241924"/>
            <a:ext cx="7013555" cy="622048"/>
          </a:xfrm>
          <a:prstGeom prst="rect">
            <a:avLst/>
          </a:prstGeom>
          <a:noFill/>
        </p:spPr>
        <p:txBody>
          <a:bodyPr wrap="square" lIns="67391" tIns="33696" rIns="67391" bIns="33696" rtlCol="0">
            <a:spAutoFit/>
          </a:bodyPr>
          <a:lstStyle/>
          <a:p>
            <a:r>
              <a:rPr lang="zh-CN" altLang="en-US" sz="3600" b="1" dirty="0">
                <a:solidFill>
                  <a:schemeClr val="bg1"/>
                </a:solidFill>
                <a:latin typeface="+mn-ea"/>
                <a:cs typeface="+mn-ea"/>
                <a:sym typeface="+mn-lt"/>
              </a:rPr>
              <a:t>四、现代预算制度产生的意义</a:t>
            </a:r>
          </a:p>
        </p:txBody>
      </p:sp>
    </p:spTree>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396106" y="2447925"/>
            <a:ext cx="8605019"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第二节 我国现代预算制度产生及背景</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2</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822">
        <p14:pan dir="u"/>
      </p:transition>
    </mc:Choice>
    <mc:Fallback xmlns="">
      <p:transition spd="slow" advTm="1822">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stCxn id="2" idx="3"/>
            <a:endCxn id="22" idx="1"/>
          </p:cNvCxnSpPr>
          <p:nvPr/>
        </p:nvCxnSpPr>
        <p:spPr>
          <a:xfrm flipV="1">
            <a:off x="1433195" y="2180590"/>
            <a:ext cx="942975" cy="52451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23" idx="3"/>
            <a:endCxn id="29" idx="1"/>
          </p:cNvCxnSpPr>
          <p:nvPr/>
        </p:nvCxnSpPr>
        <p:spPr>
          <a:xfrm>
            <a:off x="5288915" y="2181860"/>
            <a:ext cx="1299845" cy="44323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a:stCxn id="22" idx="3"/>
            <a:endCxn id="23" idx="1"/>
          </p:cNvCxnSpPr>
          <p:nvPr/>
        </p:nvCxnSpPr>
        <p:spPr>
          <a:xfrm>
            <a:off x="2651125" y="2180590"/>
            <a:ext cx="2362835" cy="1270"/>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126903" y="2536248"/>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9" name="椭圆 8"/>
          <p:cNvSpPr/>
          <p:nvPr/>
        </p:nvSpPr>
        <p:spPr>
          <a:xfrm>
            <a:off x="2344301" y="2011793"/>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10" name="椭圆 9"/>
          <p:cNvSpPr/>
          <p:nvPr/>
        </p:nvSpPr>
        <p:spPr>
          <a:xfrm>
            <a:off x="4982909" y="2013001"/>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13" name="文本框 33"/>
          <p:cNvSpPr txBox="1"/>
          <p:nvPr/>
        </p:nvSpPr>
        <p:spPr>
          <a:xfrm>
            <a:off x="612130" y="935980"/>
            <a:ext cx="2954667" cy="1052935"/>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中国预算制度基本成型：</a:t>
            </a:r>
            <a:r>
              <a:rPr lang="zh-CN" altLang="en-US" dirty="0">
                <a:latin typeface="微软雅黑" panose="020B0503020204020204" pitchFamily="34" charset="-122"/>
                <a:ea typeface="微软雅黑" panose="020B0503020204020204" pitchFamily="34" charset="-122"/>
                <a:cs typeface="+mn-ea"/>
                <a:sym typeface="+mn-lt"/>
              </a:rPr>
              <a:t>中华民国成立后，</a:t>
            </a:r>
            <a:r>
              <a:rPr lang="en-US" altLang="zh-CN" dirty="0">
                <a:latin typeface="微软雅黑" panose="020B0503020204020204" pitchFamily="34" charset="-122"/>
                <a:ea typeface="微软雅黑" panose="020B0503020204020204" pitchFamily="34" charset="-122"/>
                <a:cs typeface="+mn-ea"/>
                <a:sym typeface="+mn-lt"/>
              </a:rPr>
              <a:t>1932</a:t>
            </a:r>
            <a:r>
              <a:rPr lang="zh-CN" altLang="en-US" dirty="0">
                <a:latin typeface="微软雅黑" panose="020B0503020204020204" pitchFamily="34" charset="-122"/>
                <a:ea typeface="微软雅黑" panose="020B0503020204020204" pitchFamily="34" charset="-122"/>
                <a:cs typeface="+mn-ea"/>
                <a:sym typeface="+mn-lt"/>
              </a:rPr>
              <a:t>年国民政府颁布《预算法》，确立了一整套预算、主计及审计制度。</a:t>
            </a:r>
          </a:p>
        </p:txBody>
      </p:sp>
      <p:sp>
        <p:nvSpPr>
          <p:cNvPr id="14" name="文本框 34"/>
          <p:cNvSpPr txBox="1"/>
          <p:nvPr/>
        </p:nvSpPr>
        <p:spPr>
          <a:xfrm>
            <a:off x="209550" y="3020060"/>
            <a:ext cx="3390265" cy="1299156"/>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中国现代预算思想萌芽于清朝末年：</a:t>
            </a:r>
            <a:r>
              <a:rPr lang="zh-CN" altLang="en-US" dirty="0">
                <a:latin typeface="微软雅黑" panose="020B0503020204020204" pitchFamily="34" charset="-122"/>
                <a:ea typeface="微软雅黑" panose="020B0503020204020204" pitchFamily="34" charset="-122"/>
                <a:cs typeface="+mn-ea"/>
                <a:sym typeface="+mn-lt"/>
              </a:rPr>
              <a:t>中国内忧外患，急需变革救国，郑观应、梁启超等在其著作中介绍西方国家的财政预算知识并建议学习西方建立中国的预算制度</a:t>
            </a:r>
            <a:r>
              <a:rPr lang="zh-CN" altLang="en-US" sz="1400" dirty="0">
                <a:latin typeface="微软雅黑" panose="020B0503020204020204" pitchFamily="34" charset="-122"/>
                <a:ea typeface="微软雅黑" panose="020B0503020204020204" pitchFamily="34" charset="-122"/>
                <a:cs typeface="+mn-ea"/>
                <a:sym typeface="+mn-lt"/>
              </a:rPr>
              <a:t>。</a:t>
            </a:r>
          </a:p>
        </p:txBody>
      </p:sp>
      <p:sp>
        <p:nvSpPr>
          <p:cNvPr id="16" name="文本框 36"/>
          <p:cNvSpPr txBox="1"/>
          <p:nvPr/>
        </p:nvSpPr>
        <p:spPr>
          <a:xfrm>
            <a:off x="4068515" y="963165"/>
            <a:ext cx="4932610" cy="1052935"/>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中国政府预算制度初步建立</a:t>
            </a:r>
            <a:r>
              <a:rPr lang="zh-CN" altLang="en-US" b="1" dirty="0" smtClean="0">
                <a:latin typeface="微软雅黑" panose="020B0503020204020204" pitchFamily="34" charset="-122"/>
                <a:ea typeface="微软雅黑" panose="020B0503020204020204" pitchFamily="34" charset="-122"/>
                <a:cs typeface="+mn-ea"/>
                <a:sym typeface="+mn-lt"/>
              </a:rPr>
              <a:t>：</a:t>
            </a:r>
            <a:r>
              <a:rPr lang="zh-CN" altLang="en-US" dirty="0" smtClean="0">
                <a:latin typeface="微软雅黑" panose="020B0503020204020204" pitchFamily="34" charset="-122"/>
                <a:ea typeface="微软雅黑" panose="020B0503020204020204" pitchFamily="34" charset="-122"/>
                <a:cs typeface="+mn-ea"/>
                <a:sym typeface="+mn-lt"/>
              </a:rPr>
              <a:t>1949年</a:t>
            </a:r>
            <a:r>
              <a:rPr lang="zh-CN" altLang="en-US" dirty="0">
                <a:latin typeface="微软雅黑" panose="020B0503020204020204" pitchFamily="34" charset="-122"/>
                <a:ea typeface="微软雅黑" panose="020B0503020204020204" pitchFamily="34" charset="-122"/>
                <a:cs typeface="+mn-ea"/>
                <a:sym typeface="+mn-lt"/>
              </a:rPr>
              <a:t>，新中国第一个预算——《1950年财政收支预算》；同年12月，颁布实施《关于1949年财政决算及1950年财政预算编制的指示》；1951年，又颁布《预算决算暂行条例》。</a:t>
            </a:r>
          </a:p>
        </p:txBody>
      </p:sp>
      <p:sp>
        <p:nvSpPr>
          <p:cNvPr id="20" name="矩形 19"/>
          <p:cNvSpPr/>
          <p:nvPr/>
        </p:nvSpPr>
        <p:spPr>
          <a:xfrm>
            <a:off x="324098" y="143892"/>
            <a:ext cx="842493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34"/>
          <p:cNvSpPr txBox="1"/>
          <p:nvPr/>
        </p:nvSpPr>
        <p:spPr>
          <a:xfrm>
            <a:off x="900162" y="169916"/>
            <a:ext cx="7140574" cy="622048"/>
          </a:xfrm>
          <a:prstGeom prst="rect">
            <a:avLst/>
          </a:prstGeom>
          <a:noFill/>
        </p:spPr>
        <p:txBody>
          <a:bodyPr wrap="square" lIns="67391" tIns="33696" rIns="67391" bIns="33696" rtlCol="0">
            <a:spAutoFit/>
          </a:bodyPr>
          <a:lstStyle/>
          <a:p>
            <a:pPr algn="ctr"/>
            <a:r>
              <a:rPr lang="zh-CN" altLang="en-US" sz="3600" b="1" dirty="0">
                <a:solidFill>
                  <a:schemeClr val="bg1"/>
                </a:solidFill>
                <a:latin typeface="+mn-ea"/>
                <a:cs typeface="+mn-ea"/>
                <a:sym typeface="+mn-lt"/>
              </a:rPr>
              <a:t>一、我国现代预算制度的成长脉络</a:t>
            </a:r>
          </a:p>
        </p:txBody>
      </p:sp>
      <p:sp>
        <p:nvSpPr>
          <p:cNvPr id="2" name="文本框 1"/>
          <p:cNvSpPr txBox="1"/>
          <p:nvPr/>
        </p:nvSpPr>
        <p:spPr>
          <a:xfrm>
            <a:off x="1158240" y="2536190"/>
            <a:ext cx="274955" cy="337185"/>
          </a:xfrm>
          <a:prstGeom prst="rect">
            <a:avLst/>
          </a:prstGeom>
          <a:noFill/>
        </p:spPr>
        <p:txBody>
          <a:bodyPr wrap="square" rtlCol="0">
            <a:spAutoFit/>
          </a:bodyPr>
          <a:lstStyle/>
          <a:p>
            <a:r>
              <a:rPr lang="en-US" altLang="zh-CN" b="1">
                <a:solidFill>
                  <a:schemeClr val="bg1"/>
                </a:solidFill>
              </a:rPr>
              <a:t>1</a:t>
            </a:r>
          </a:p>
        </p:txBody>
      </p:sp>
      <p:sp>
        <p:nvSpPr>
          <p:cNvPr id="22" name="文本框 21"/>
          <p:cNvSpPr txBox="1"/>
          <p:nvPr/>
        </p:nvSpPr>
        <p:spPr>
          <a:xfrm>
            <a:off x="2376170" y="2011680"/>
            <a:ext cx="274955" cy="337185"/>
          </a:xfrm>
          <a:prstGeom prst="rect">
            <a:avLst/>
          </a:prstGeom>
          <a:noFill/>
        </p:spPr>
        <p:txBody>
          <a:bodyPr wrap="square" rtlCol="0">
            <a:spAutoFit/>
          </a:bodyPr>
          <a:lstStyle/>
          <a:p>
            <a:r>
              <a:rPr lang="en-US" altLang="zh-CN" b="1">
                <a:solidFill>
                  <a:schemeClr val="bg1"/>
                </a:solidFill>
              </a:rPr>
              <a:t>2</a:t>
            </a:r>
          </a:p>
        </p:txBody>
      </p:sp>
      <p:sp>
        <p:nvSpPr>
          <p:cNvPr id="23" name="文本框 22"/>
          <p:cNvSpPr txBox="1"/>
          <p:nvPr/>
        </p:nvSpPr>
        <p:spPr>
          <a:xfrm>
            <a:off x="5013960" y="2012950"/>
            <a:ext cx="274955" cy="337185"/>
          </a:xfrm>
          <a:prstGeom prst="rect">
            <a:avLst/>
          </a:prstGeom>
          <a:noFill/>
        </p:spPr>
        <p:txBody>
          <a:bodyPr wrap="square" rtlCol="0">
            <a:spAutoFit/>
          </a:bodyPr>
          <a:lstStyle/>
          <a:p>
            <a:r>
              <a:rPr lang="en-US" altLang="zh-CN" b="1">
                <a:solidFill>
                  <a:schemeClr val="bg1"/>
                </a:solidFill>
              </a:rPr>
              <a:t>3</a:t>
            </a:r>
          </a:p>
        </p:txBody>
      </p:sp>
      <p:sp>
        <p:nvSpPr>
          <p:cNvPr id="28" name="椭圆 27"/>
          <p:cNvSpPr/>
          <p:nvPr/>
        </p:nvSpPr>
        <p:spPr>
          <a:xfrm>
            <a:off x="6551935" y="2457327"/>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solidFill>
                <a:srgbClr val="FFFFFF"/>
              </a:solidFill>
              <a:cs typeface="+mn-ea"/>
              <a:sym typeface="+mn-lt"/>
            </a:endParaRPr>
          </a:p>
        </p:txBody>
      </p:sp>
      <p:sp>
        <p:nvSpPr>
          <p:cNvPr id="29" name="文本框 28"/>
          <p:cNvSpPr txBox="1"/>
          <p:nvPr/>
        </p:nvSpPr>
        <p:spPr>
          <a:xfrm>
            <a:off x="6588760" y="2456180"/>
            <a:ext cx="264160" cy="337185"/>
          </a:xfrm>
          <a:prstGeom prst="rect">
            <a:avLst/>
          </a:prstGeom>
          <a:noFill/>
        </p:spPr>
        <p:txBody>
          <a:bodyPr wrap="square" rtlCol="0">
            <a:spAutoFit/>
          </a:bodyPr>
          <a:lstStyle/>
          <a:p>
            <a:r>
              <a:rPr lang="en-US" altLang="zh-CN" b="1">
                <a:solidFill>
                  <a:schemeClr val="bg1"/>
                </a:solidFill>
              </a:rPr>
              <a:t>4</a:t>
            </a:r>
          </a:p>
        </p:txBody>
      </p:sp>
      <p:sp>
        <p:nvSpPr>
          <p:cNvPr id="32" name="文本框 35"/>
          <p:cNvSpPr txBox="1"/>
          <p:nvPr/>
        </p:nvSpPr>
        <p:spPr>
          <a:xfrm>
            <a:off x="5796706" y="2878354"/>
            <a:ext cx="2952328" cy="1791599"/>
          </a:xfrm>
          <a:prstGeom prst="rect">
            <a:avLst/>
          </a:prstGeom>
          <a:noFill/>
        </p:spPr>
        <p:txBody>
          <a:bodyPr wrap="square" lIns="67391" tIns="33696" rIns="67391" bIns="33696" rtlCol="0">
            <a:spAutoFit/>
          </a:bodyPr>
          <a:lstStyle/>
          <a:p>
            <a:r>
              <a:rPr lang="zh-CN" altLang="en-US" b="1" dirty="0">
                <a:latin typeface="微软雅黑" panose="020B0503020204020204" pitchFamily="34" charset="-122"/>
                <a:ea typeface="微软雅黑" panose="020B0503020204020204" pitchFamily="34" charset="-122"/>
                <a:cs typeface="+mn-ea"/>
                <a:sym typeface="+mn-lt"/>
              </a:rPr>
              <a:t>改革与发展：</a:t>
            </a:r>
          </a:p>
          <a:p>
            <a:r>
              <a:rPr lang="zh-CN" altLang="en-US" dirty="0">
                <a:latin typeface="微软雅黑" panose="020B0503020204020204" pitchFamily="34" charset="-122"/>
                <a:ea typeface="微软雅黑" panose="020B0503020204020204" pitchFamily="34" charset="-122"/>
                <a:cs typeface="+mn-ea"/>
                <a:sym typeface="+mn-lt"/>
              </a:rPr>
              <a:t>1992年《国家预算管理条例》，规定实施复式预算；</a:t>
            </a:r>
          </a:p>
          <a:p>
            <a:r>
              <a:rPr lang="zh-CN" altLang="en-US" dirty="0">
                <a:latin typeface="微软雅黑" panose="020B0503020204020204" pitchFamily="34" charset="-122"/>
                <a:ea typeface="微软雅黑" panose="020B0503020204020204" pitchFamily="34" charset="-122"/>
                <a:cs typeface="+mn-ea"/>
                <a:sym typeface="+mn-lt"/>
              </a:rPr>
              <a:t>1993年进行分税制改革，建立政府公共预算和国有资产经营预算；</a:t>
            </a:r>
          </a:p>
          <a:p>
            <a:r>
              <a:rPr lang="en-US" altLang="zh-CN" dirty="0">
                <a:latin typeface="微软雅黑" panose="020B0503020204020204" pitchFamily="34" charset="-122"/>
                <a:ea typeface="微软雅黑" panose="020B0503020204020204" pitchFamily="34" charset="-122"/>
                <a:cs typeface="+mn-ea"/>
                <a:sym typeface="+mn-lt"/>
              </a:rPr>
              <a:t>1998年调整预算收支分类科目。</a:t>
            </a:r>
          </a:p>
        </p:txBody>
      </p:sp>
    </p:spTree>
  </p:cSld>
  <p:clrMapOvr>
    <a:masterClrMapping/>
  </p:clrMapOvr>
  <mc:AlternateContent xmlns:mc="http://schemas.openxmlformats.org/markup-compatibility/2006" xmlns:p14="http://schemas.microsoft.com/office/powerpoint/2010/main">
    <mc:Choice Requires="p14">
      <p:transition spd="slow" p14:dur="1300" advTm="5662">
        <p14:pan dir="u"/>
      </p:transition>
    </mc:Choice>
    <mc:Fallback xmlns="">
      <p:transition spd="slow" advTm="5662">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2410</Words>
  <Application>Microsoft Office PowerPoint</Application>
  <PresentationFormat>自定义</PresentationFormat>
  <Paragraphs>158</Paragraphs>
  <Slides>18</Slides>
  <Notes>18</Notes>
  <HiddenSlides>0</HiddenSlides>
  <MMClips>1</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18</vt:i4>
      </vt:variant>
    </vt:vector>
  </HeadingPairs>
  <TitlesOfParts>
    <vt:vector size="29" baseType="lpstr">
      <vt:lpstr>等线</vt:lpstr>
      <vt:lpstr>黑体</vt:lpstr>
      <vt:lpstr>楷体</vt:lpstr>
      <vt:lpstr>宋体</vt:lpstr>
      <vt:lpstr>微软雅黑</vt:lpstr>
      <vt:lpstr>Arial</vt:lpstr>
      <vt:lpstr>Calibri</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练习与思考</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卢真</dc:creator>
  <cp:lastModifiedBy>Administrator</cp:lastModifiedBy>
  <cp:revision>73</cp:revision>
  <dcterms:created xsi:type="dcterms:W3CDTF">2019-09-30T02:40:00Z</dcterms:created>
  <dcterms:modified xsi:type="dcterms:W3CDTF">2022-02-26T01:49:15Z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2052-11.1.0.8984</vt:lpwstr>
  </property>
</Properties>
</file>