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9.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20.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21.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22.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23.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26.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3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36.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37.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38.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43.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notesSlides/notesSlide44.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45.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notesSlides/notesSlide46.xml" ContentType="application/vnd.openxmlformats-officedocument.presentationml.notesSlide+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49.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256" r:id="rId2"/>
    <p:sldId id="515" r:id="rId3"/>
    <p:sldId id="281" r:id="rId4"/>
    <p:sldId id="308" r:id="rId5"/>
    <p:sldId id="312" r:id="rId6"/>
    <p:sldId id="313" r:id="rId7"/>
    <p:sldId id="317" r:id="rId8"/>
    <p:sldId id="320" r:id="rId9"/>
    <p:sldId id="321" r:id="rId10"/>
    <p:sldId id="323" r:id="rId11"/>
    <p:sldId id="332" r:id="rId12"/>
    <p:sldId id="340" r:id="rId13"/>
    <p:sldId id="510" r:id="rId14"/>
    <p:sldId id="341" r:id="rId15"/>
    <p:sldId id="342" r:id="rId16"/>
    <p:sldId id="343" r:id="rId17"/>
    <p:sldId id="347" r:id="rId18"/>
    <p:sldId id="348" r:id="rId19"/>
    <p:sldId id="351" r:id="rId20"/>
    <p:sldId id="352" r:id="rId21"/>
    <p:sldId id="356" r:id="rId22"/>
    <p:sldId id="358" r:id="rId23"/>
    <p:sldId id="359" r:id="rId24"/>
    <p:sldId id="363" r:id="rId25"/>
    <p:sldId id="516" r:id="rId26"/>
    <p:sldId id="373" r:id="rId27"/>
    <p:sldId id="374" r:id="rId28"/>
    <p:sldId id="517" r:id="rId29"/>
    <p:sldId id="384" r:id="rId30"/>
    <p:sldId id="385" r:id="rId31"/>
    <p:sldId id="386" r:id="rId32"/>
    <p:sldId id="389" r:id="rId33"/>
    <p:sldId id="399" r:id="rId34"/>
    <p:sldId id="391" r:id="rId35"/>
    <p:sldId id="518" r:id="rId36"/>
    <p:sldId id="407" r:id="rId37"/>
    <p:sldId id="519" r:id="rId38"/>
    <p:sldId id="522" r:id="rId39"/>
    <p:sldId id="520" r:id="rId40"/>
    <p:sldId id="426" r:id="rId41"/>
    <p:sldId id="432" r:id="rId42"/>
    <p:sldId id="521" r:id="rId43"/>
    <p:sldId id="439" r:id="rId44"/>
    <p:sldId id="440" r:id="rId45"/>
    <p:sldId id="442" r:id="rId46"/>
    <p:sldId id="445" r:id="rId47"/>
    <p:sldId id="523" r:id="rId48"/>
    <p:sldId id="524" r:id="rId49"/>
    <p:sldId id="525" r:id="rId50"/>
    <p:sldId id="453" r:id="rId51"/>
    <p:sldId id="457" r:id="rId52"/>
    <p:sldId id="509" r:id="rId53"/>
    <p:sldId id="503" r:id="rId54"/>
    <p:sldId id="459" r:id="rId55"/>
    <p:sldId id="460" r:id="rId56"/>
    <p:sldId id="461" r:id="rId57"/>
    <p:sldId id="462" r:id="rId58"/>
    <p:sldId id="526" r:id="rId59"/>
    <p:sldId id="508" r:id="rId60"/>
  </p:sldIdLst>
  <p:sldSz cx="9001125" cy="5040313"/>
  <p:notesSz cx="6858000" cy="9144000"/>
  <p:custDataLst>
    <p:tags r:id="rId63"/>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12">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714" autoAdjust="0"/>
  </p:normalViewPr>
  <p:slideViewPr>
    <p:cSldViewPr>
      <p:cViewPr varScale="1">
        <p:scale>
          <a:sx n="88" d="100"/>
          <a:sy n="88" d="100"/>
        </p:scale>
        <p:origin x="-724" y="-60"/>
      </p:cViewPr>
      <p:guideLst>
        <p:guide orient="horz" pos="1512"/>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1" loCatId="cycle" qsTypeId="urn:microsoft.com/office/officeart/2005/8/quickstyle/simple1#1" qsCatId="simple" csTypeId="urn:microsoft.com/office/officeart/2005/8/colors/accent1_2#1" csCatId="accent1" phldr="1"/>
      <dgm:spPr/>
      <dgm:t>
        <a:bodyPr/>
        <a:lstStyle/>
        <a:p>
          <a:endParaRPr lang="zh-CN" altLang="en-US"/>
        </a:p>
      </dgm:t>
    </dgm:pt>
    <dgm:pt modelId="{8E2A460B-45D3-4E20-A31D-4AFE676F0DDA}">
      <dgm:prSet phldrT="[文本]" phldr="0" custT="0"/>
      <dgm:spPr/>
      <dgm:t>
        <a:bodyPr vert="horz" wrap="square"/>
        <a:lstStyle/>
        <a:p>
          <a:pPr>
            <a:lnSpc>
              <a:spcPct val="100000"/>
            </a:lnSpc>
            <a:spcBef>
              <a:spcPct val="0"/>
            </a:spcBef>
            <a:spcAft>
              <a:spcPct val="35000"/>
            </a:spcAft>
          </a:pPr>
          <a:r>
            <a:rPr lang="zh-CN" altLang="en-US" dirty="0" smtClean="0">
              <a:solidFill>
                <a:srgbClr val="FF0000"/>
              </a:solidFill>
              <a:latin typeface="黑体" pitchFamily="49" charset="-122"/>
              <a:ea typeface="黑体" pitchFamily="49" charset="-122"/>
            </a:rPr>
            <a:t>（</a:t>
          </a:r>
          <a:r>
            <a:rPr lang="zh-CN" altLang="en-US" b="1" dirty="0" smtClean="0">
              <a:solidFill>
                <a:srgbClr val="FF0000"/>
              </a:solidFill>
              <a:latin typeface="黑体" pitchFamily="49" charset="-122"/>
              <a:ea typeface="黑体" pitchFamily="49" charset="-122"/>
            </a:rPr>
            <a:t>二）政府</a:t>
          </a:r>
          <a:r>
            <a:rPr lang="zh-CN" altLang="en-US" b="1" dirty="0">
              <a:solidFill>
                <a:srgbClr val="FF0000"/>
              </a:solidFill>
              <a:latin typeface="黑体" pitchFamily="49" charset="-122"/>
              <a:ea typeface="黑体" pitchFamily="49" charset="-122"/>
            </a:rPr>
            <a:t>采购特征</a:t>
          </a:r>
        </a:p>
      </dgm:t>
    </dgm:pt>
    <dgm:pt modelId="{40722E6B-70D7-49DD-BCDB-C5F5A53BB946}" type="parTrans" cxnId="{D55CD489-9C28-499D-9E9D-FF7A893235EC}">
      <dgm:prSet/>
      <dgm:spPr/>
      <dgm:t>
        <a:bodyPr/>
        <a:lstStyle/>
        <a:p>
          <a:endParaRPr lang="zh-CN" altLang="en-US"/>
        </a:p>
      </dgm:t>
    </dgm:pt>
    <dgm:pt modelId="{AC66A5CC-387D-4D7B-8E90-1B8214C2F261}" type="sibTrans" cxnId="{D55CD489-9C28-499D-9E9D-FF7A893235EC}">
      <dgm:prSet/>
      <dgm:spPr/>
      <dgm:t>
        <a:bodyPr/>
        <a:lstStyle/>
        <a:p>
          <a:endParaRPr lang="zh-CN" altLang="en-US"/>
        </a:p>
      </dgm:t>
    </dgm:pt>
    <dgm:pt modelId="{ECE2948F-862B-4CC3-B6BC-3E6415C7F5DD}">
      <dgm:prSet phldrT="[文本]" phldr="0" custT="0"/>
      <dgm:spPr/>
      <dgm:t>
        <a:bodyPr vert="horz" wrap="square"/>
        <a:lstStyle/>
        <a:p>
          <a:pPr>
            <a:lnSpc>
              <a:spcPct val="100000"/>
            </a:lnSpc>
            <a:spcBef>
              <a:spcPct val="0"/>
            </a:spcBef>
            <a:spcAft>
              <a:spcPct val="35000"/>
            </a:spcAft>
          </a:pPr>
          <a:r>
            <a:rPr lang="zh-CN" altLang="en-US"/>
            <a:t>采购主体的特殊性</a:t>
          </a:r>
        </a:p>
      </dgm:t>
    </dgm:pt>
    <dgm:pt modelId="{055F34F9-26B5-46B6-B947-B5718EF53A09}" type="parTrans" cxnId="{963C5FDC-F18B-429A-AC99-C3F15BADDA3E}">
      <dgm:prSet/>
      <dgm:spPr/>
      <dgm:t>
        <a:bodyPr/>
        <a:lstStyle/>
        <a:p>
          <a:endParaRPr lang="zh-CN" altLang="en-US"/>
        </a:p>
      </dgm:t>
    </dgm:pt>
    <dgm:pt modelId="{4116C939-0673-4613-8FA7-CB6FE7258301}" type="sibTrans" cxnId="{963C5FDC-F18B-429A-AC99-C3F15BADDA3E}">
      <dgm:prSet/>
      <dgm:spPr/>
      <dgm:t>
        <a:bodyPr/>
        <a:lstStyle/>
        <a:p>
          <a:endParaRPr lang="zh-CN" altLang="en-US"/>
        </a:p>
      </dgm:t>
    </dgm:pt>
    <dgm:pt modelId="{D34FE5D7-7525-4D59-ABC9-3998105E634C}">
      <dgm:prSet phldrT="[文本]" phldr="0" custT="0"/>
      <dgm:spPr/>
      <dgm:t>
        <a:bodyPr vert="horz" wrap="square"/>
        <a:lstStyle/>
        <a:p>
          <a:pPr>
            <a:lnSpc>
              <a:spcPct val="100000"/>
            </a:lnSpc>
            <a:spcBef>
              <a:spcPct val="0"/>
            </a:spcBef>
            <a:spcAft>
              <a:spcPct val="35000"/>
            </a:spcAft>
          </a:pPr>
          <a:r>
            <a:rPr lang="zh-CN" altLang="en-US"/>
            <a:t>采购资金的公共性</a:t>
          </a:r>
        </a:p>
      </dgm:t>
    </dgm:pt>
    <dgm:pt modelId="{A96BE2DD-535A-47FD-A010-195BD3C076B9}" type="parTrans" cxnId="{664E9CBA-66CD-4EAF-810F-CDD54B10008D}">
      <dgm:prSet/>
      <dgm:spPr/>
      <dgm:t>
        <a:bodyPr/>
        <a:lstStyle/>
        <a:p>
          <a:endParaRPr lang="zh-CN" altLang="en-US"/>
        </a:p>
      </dgm:t>
    </dgm:pt>
    <dgm:pt modelId="{75EA9321-EAFA-4AF6-8313-8107E8EB3526}" type="sibTrans" cxnId="{664E9CBA-66CD-4EAF-810F-CDD54B10008D}">
      <dgm:prSet/>
      <dgm:spPr/>
      <dgm:t>
        <a:bodyPr/>
        <a:lstStyle/>
        <a:p>
          <a:endParaRPr lang="zh-CN" altLang="en-US"/>
        </a:p>
      </dgm:t>
    </dgm:pt>
    <dgm:pt modelId="{AA7B05AB-C73F-4646-B2E4-826D6F464F9B}">
      <dgm:prSet phldr="0" custT="0"/>
      <dgm:spPr/>
      <dgm:t>
        <a:bodyPr vert="horz" wrap="square"/>
        <a:lstStyle/>
        <a:p>
          <a:pPr>
            <a:lnSpc>
              <a:spcPct val="100000"/>
            </a:lnSpc>
            <a:spcBef>
              <a:spcPct val="0"/>
            </a:spcBef>
            <a:spcAft>
              <a:spcPct val="35000"/>
            </a:spcAft>
          </a:pPr>
          <a:r>
            <a:rPr altLang="en-US"/>
            <a:t>采购对象的广泛性</a:t>
          </a:r>
        </a:p>
      </dgm:t>
    </dgm:pt>
    <dgm:pt modelId="{43175A6C-32DA-4201-8180-1F119CB94D76}" type="parTrans" cxnId="{7D550B05-90CA-49F5-873B-A10E8C9907B5}">
      <dgm:prSet/>
      <dgm:spPr/>
      <dgm:t>
        <a:bodyPr/>
        <a:lstStyle/>
        <a:p>
          <a:endParaRPr lang="zh-CN" altLang="en-US"/>
        </a:p>
      </dgm:t>
    </dgm:pt>
    <dgm:pt modelId="{FDBCA0A1-ED60-439D-AE27-A8324285BB3B}" type="sibTrans" cxnId="{7D550B05-90CA-49F5-873B-A10E8C9907B5}">
      <dgm:prSet/>
      <dgm:spPr/>
      <dgm:t>
        <a:bodyPr/>
        <a:lstStyle/>
        <a:p>
          <a:endParaRPr lang="zh-CN" altLang="en-US"/>
        </a:p>
      </dgm:t>
    </dgm:pt>
    <dgm:pt modelId="{A0284117-73FE-464B-BD04-E2EB7BA9FA28}">
      <dgm:prSet phldr="0" custT="0"/>
      <dgm:spPr/>
      <dgm:t>
        <a:bodyPr vert="horz" wrap="square"/>
        <a:lstStyle/>
        <a:p>
          <a:pPr>
            <a:lnSpc>
              <a:spcPct val="100000"/>
            </a:lnSpc>
            <a:spcBef>
              <a:spcPct val="0"/>
            </a:spcBef>
            <a:spcAft>
              <a:spcPct val="35000"/>
            </a:spcAft>
          </a:pPr>
          <a:r>
            <a:rPr altLang="en-US"/>
            <a:t>采购活动的非营利性</a:t>
          </a:r>
        </a:p>
      </dgm:t>
    </dgm:pt>
    <dgm:pt modelId="{D0AE73B3-B549-4296-8CBE-0DB69DFD79B0}" type="parTrans" cxnId="{E0D1A936-AA28-4018-8AB4-D0210400DE8C}">
      <dgm:prSet/>
      <dgm:spPr/>
      <dgm:t>
        <a:bodyPr/>
        <a:lstStyle/>
        <a:p>
          <a:endParaRPr lang="zh-CN" altLang="en-US"/>
        </a:p>
      </dgm:t>
    </dgm:pt>
    <dgm:pt modelId="{6219BBCB-65AE-46E2-9857-B8B91EED906D}" type="sibTrans" cxnId="{E0D1A936-AA28-4018-8AB4-D0210400DE8C}">
      <dgm:prSet/>
      <dgm:spPr/>
      <dgm:t>
        <a:bodyPr/>
        <a:lstStyle/>
        <a:p>
          <a:endParaRPr lang="zh-CN" altLang="en-US"/>
        </a:p>
      </dgm:t>
    </dgm:pt>
    <dgm:pt modelId="{690542A2-50C1-4B30-BAD5-7036D7DC888F}">
      <dgm:prSet phldr="0" custT="0"/>
      <dgm:spPr/>
      <dgm:t>
        <a:bodyPr vert="horz" wrap="square"/>
        <a:lstStyle/>
        <a:p>
          <a:pPr>
            <a:lnSpc>
              <a:spcPct val="100000"/>
            </a:lnSpc>
            <a:spcBef>
              <a:spcPct val="0"/>
            </a:spcBef>
            <a:spcAft>
              <a:spcPct val="35000"/>
            </a:spcAft>
          </a:pPr>
          <a:r>
            <a:rPr altLang="en-US"/>
            <a:t>采购数量的规模性</a:t>
          </a:r>
        </a:p>
      </dgm:t>
    </dgm:pt>
    <dgm:pt modelId="{CDE9403B-6752-499E-B323-2A299EF2B98A}" type="parTrans" cxnId="{A6A99C7F-DBF9-47CF-8AD5-9F6C0431CB90}">
      <dgm:prSet/>
      <dgm:spPr/>
      <dgm:t>
        <a:bodyPr/>
        <a:lstStyle/>
        <a:p>
          <a:endParaRPr lang="zh-CN" altLang="en-US"/>
        </a:p>
      </dgm:t>
    </dgm:pt>
    <dgm:pt modelId="{00AC8B1D-5024-4BAF-8970-AC58C128EE4B}" type="sibTrans" cxnId="{A6A99C7F-DBF9-47CF-8AD5-9F6C0431CB90}">
      <dgm:prSet/>
      <dgm:spPr/>
      <dgm:t>
        <a:bodyPr/>
        <a:lstStyle/>
        <a:p>
          <a:endParaRPr lang="zh-CN" altLang="en-US"/>
        </a:p>
      </dgm:t>
    </dgm:pt>
    <dgm:pt modelId="{E17F1310-B4AD-4B57-8D9B-BF776721EA77}">
      <dgm:prSet phldrT="[文本]" phldr="0" custT="0"/>
      <dgm:spPr/>
      <dgm:t>
        <a:bodyPr vert="horz" wrap="square"/>
        <a:lstStyle/>
        <a:p>
          <a:pPr>
            <a:lnSpc>
              <a:spcPct val="100000"/>
            </a:lnSpc>
            <a:spcBef>
              <a:spcPct val="0"/>
            </a:spcBef>
            <a:spcAft>
              <a:spcPct val="35000"/>
            </a:spcAft>
          </a:pPr>
          <a:r>
            <a:rPr lang="zh-CN" altLang="en-US"/>
            <a:t>采购依据的政策性</a:t>
          </a:r>
        </a:p>
      </dgm:t>
    </dgm:pt>
    <dgm:pt modelId="{6BAC1755-6217-4715-99C2-D1422148265D}" type="parTrans" cxnId="{48A0C7F9-969F-4259-88A1-2D16FAEB4985}">
      <dgm:prSet/>
      <dgm:spPr/>
      <dgm:t>
        <a:bodyPr/>
        <a:lstStyle/>
        <a:p>
          <a:endParaRPr lang="zh-CN" altLang="en-US"/>
        </a:p>
      </dgm:t>
    </dgm:pt>
    <dgm:pt modelId="{925984A4-8E6F-4D28-B868-DBAB08F4BD28}" type="sibTrans" cxnId="{48A0C7F9-969F-4259-88A1-2D16FAEB4985}">
      <dgm:prSet/>
      <dgm:spPr/>
      <dgm:t>
        <a:bodyPr/>
        <a:lstStyle/>
        <a:p>
          <a:endParaRPr lang="zh-CN" altLang="en-US"/>
        </a:p>
      </dgm:t>
    </dgm:pt>
    <dgm:pt modelId="{468FA009-1E87-4539-85FA-5C28B78DD6E9}">
      <dgm:prSet phldrT="[文本]" phldr="0" custT="0"/>
      <dgm:spPr/>
      <dgm:t>
        <a:bodyPr vert="horz" wrap="square"/>
        <a:lstStyle/>
        <a:p>
          <a:pPr>
            <a:lnSpc>
              <a:spcPct val="100000"/>
            </a:lnSpc>
            <a:spcBef>
              <a:spcPct val="0"/>
            </a:spcBef>
            <a:spcAft>
              <a:spcPct val="35000"/>
            </a:spcAft>
          </a:pPr>
          <a:r>
            <a:rPr lang="zh-CN" altLang="en-US"/>
            <a:t>采购程序的规范性</a:t>
          </a:r>
        </a:p>
      </dgm:t>
    </dgm:pt>
    <dgm:pt modelId="{F205FF88-2C9B-4658-BCAA-BEA6EB7393B2}" type="parTrans" cxnId="{9088B7C6-BBF6-4BB3-8905-D36B9542C6EA}">
      <dgm:prSet/>
      <dgm:spPr/>
      <dgm:t>
        <a:bodyPr/>
        <a:lstStyle/>
        <a:p>
          <a:endParaRPr lang="zh-CN" altLang="en-US"/>
        </a:p>
      </dgm:t>
    </dgm:pt>
    <dgm:pt modelId="{B5C730DE-1181-420B-A78D-195E914DCCF5}" type="sibTrans" cxnId="{9088B7C6-BBF6-4BB3-8905-D36B9542C6EA}">
      <dgm:prSet/>
      <dgm:spPr/>
      <dgm:t>
        <a:bodyPr/>
        <a:lstStyle/>
        <a:p>
          <a:endParaRPr lang="zh-CN" alt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t>
        <a:bodyPr/>
        <a:lstStyle/>
        <a:p>
          <a:endParaRPr lang="zh-CN" altLang="en-US"/>
        </a:p>
      </dgm:t>
    </dgm:pt>
    <dgm:pt modelId="{BADECBB5-37EA-4668-8A2F-BD2C2902F22A}" type="pres">
      <dgm:prSet presAssocID="{8E2A460B-45D3-4E20-A31D-4AFE676F0DDA}" presName="centerShape" presStyleLbl="node0" presStyleIdx="0" presStyleCnt="1"/>
      <dgm:spPr/>
      <dgm:t>
        <a:bodyPr/>
        <a:lstStyle/>
        <a:p>
          <a:endParaRPr lang="zh-CN" altLang="en-US"/>
        </a:p>
      </dgm:t>
    </dgm:pt>
    <dgm:pt modelId="{C2E7DEFD-0505-42BF-AE13-B6483BF86572}" type="pres">
      <dgm:prSet presAssocID="{ECE2948F-862B-4CC3-B6BC-3E6415C7F5DD}" presName="node" presStyleLbl="node1" presStyleIdx="0" presStyleCnt="7">
        <dgm:presLayoutVars>
          <dgm:bulletEnabled val="1"/>
        </dgm:presLayoutVars>
      </dgm:prSet>
      <dgm:spPr/>
      <dgm:t>
        <a:bodyPr/>
        <a:lstStyle/>
        <a:p>
          <a:endParaRPr lang="zh-CN" altLang="en-US"/>
        </a:p>
      </dgm:t>
    </dgm:pt>
    <dgm:pt modelId="{45046E67-FA41-4C32-9E33-BDDDFBBF1D6A}" type="pres">
      <dgm:prSet presAssocID="{ECE2948F-862B-4CC3-B6BC-3E6415C7F5DD}" presName="dummy" presStyleCnt="0"/>
      <dgm:spPr/>
    </dgm:pt>
    <dgm:pt modelId="{F3596884-C09F-4C70-900E-D61864BED5F1}" type="pres">
      <dgm:prSet presAssocID="{4116C939-0673-4613-8FA7-CB6FE7258301}" presName="sibTrans" presStyleLbl="sibTrans2D1" presStyleIdx="0" presStyleCnt="7"/>
      <dgm:spPr/>
      <dgm:t>
        <a:bodyPr/>
        <a:lstStyle/>
        <a:p>
          <a:endParaRPr lang="zh-CN" altLang="en-US"/>
        </a:p>
      </dgm:t>
    </dgm:pt>
    <dgm:pt modelId="{44F31994-0027-4DC3-B39E-FEE01FB1A852}" type="pres">
      <dgm:prSet presAssocID="{D34FE5D7-7525-4D59-ABC9-3998105E634C}" presName="node" presStyleLbl="node1" presStyleIdx="1" presStyleCnt="7">
        <dgm:presLayoutVars>
          <dgm:bulletEnabled val="1"/>
        </dgm:presLayoutVars>
      </dgm:prSet>
      <dgm:spPr/>
      <dgm:t>
        <a:bodyPr/>
        <a:lstStyle/>
        <a:p>
          <a:endParaRPr lang="zh-CN" altLang="en-US"/>
        </a:p>
      </dgm:t>
    </dgm:pt>
    <dgm:pt modelId="{C6A1073C-AEB6-41D2-8257-B02F52AE6460}" type="pres">
      <dgm:prSet presAssocID="{D34FE5D7-7525-4D59-ABC9-3998105E634C}" presName="dummy" presStyleCnt="0"/>
      <dgm:spPr/>
    </dgm:pt>
    <dgm:pt modelId="{15715456-3418-4DF0-AF3A-DA59307B110D}" type="pres">
      <dgm:prSet presAssocID="{75EA9321-EAFA-4AF6-8313-8107E8EB3526}" presName="sibTrans" presStyleLbl="sibTrans2D1" presStyleIdx="1" presStyleCnt="7"/>
      <dgm:spPr/>
      <dgm:t>
        <a:bodyPr/>
        <a:lstStyle/>
        <a:p>
          <a:endParaRPr lang="zh-CN" altLang="en-US"/>
        </a:p>
      </dgm:t>
    </dgm:pt>
    <dgm:pt modelId="{45F52592-324E-4C10-A9BC-3FCA52117B85}" type="pres">
      <dgm:prSet presAssocID="{AA7B05AB-C73F-4646-B2E4-826D6F464F9B}" presName="node" presStyleLbl="node1" presStyleIdx="2" presStyleCnt="7">
        <dgm:presLayoutVars>
          <dgm:bulletEnabled val="1"/>
        </dgm:presLayoutVars>
      </dgm:prSet>
      <dgm:spPr/>
      <dgm:t>
        <a:bodyPr/>
        <a:lstStyle/>
        <a:p>
          <a:endParaRPr lang="zh-CN" altLang="en-US"/>
        </a:p>
      </dgm:t>
    </dgm:pt>
    <dgm:pt modelId="{D2F28CF0-4E55-4176-9ED0-C4D256DAC8B0}" type="pres">
      <dgm:prSet presAssocID="{AA7B05AB-C73F-4646-B2E4-826D6F464F9B}" presName="dummy" presStyleCnt="0"/>
      <dgm:spPr/>
    </dgm:pt>
    <dgm:pt modelId="{85A603DA-D87D-4127-B3BE-B981FCA68839}" type="pres">
      <dgm:prSet presAssocID="{FDBCA0A1-ED60-439D-AE27-A8324285BB3B}" presName="sibTrans" presStyleLbl="sibTrans2D1" presStyleIdx="2" presStyleCnt="7"/>
      <dgm:spPr/>
    </dgm:pt>
    <dgm:pt modelId="{7E4A6B4C-2BB1-4B74-8CB2-B8A4DD4B92D2}" type="pres">
      <dgm:prSet presAssocID="{A0284117-73FE-464B-BD04-E2EB7BA9FA28}" presName="node" presStyleLbl="node1" presStyleIdx="3" presStyleCnt="7">
        <dgm:presLayoutVars>
          <dgm:bulletEnabled val="1"/>
        </dgm:presLayoutVars>
      </dgm:prSet>
      <dgm:spPr/>
      <dgm:t>
        <a:bodyPr/>
        <a:lstStyle/>
        <a:p>
          <a:endParaRPr lang="zh-CN" altLang="en-US"/>
        </a:p>
      </dgm:t>
    </dgm:pt>
    <dgm:pt modelId="{89EDFD06-6ECA-46DD-A5BB-10A7E7A8F83C}" type="pres">
      <dgm:prSet presAssocID="{A0284117-73FE-464B-BD04-E2EB7BA9FA28}" presName="dummy" presStyleCnt="0"/>
      <dgm:spPr/>
    </dgm:pt>
    <dgm:pt modelId="{B96390B3-F594-4375-9E48-472F6C4F57D5}" type="pres">
      <dgm:prSet presAssocID="{6219BBCB-65AE-46E2-9857-B8B91EED906D}" presName="sibTrans" presStyleLbl="sibTrans2D1" presStyleIdx="3" presStyleCnt="7"/>
      <dgm:spPr/>
    </dgm:pt>
    <dgm:pt modelId="{692AD79F-FFB8-4400-A233-6A348BBE8D47}" type="pres">
      <dgm:prSet presAssocID="{690542A2-50C1-4B30-BAD5-7036D7DC888F}" presName="node" presStyleLbl="node1" presStyleIdx="4" presStyleCnt="7">
        <dgm:presLayoutVars>
          <dgm:bulletEnabled val="1"/>
        </dgm:presLayoutVars>
      </dgm:prSet>
      <dgm:spPr/>
      <dgm:t>
        <a:bodyPr/>
        <a:lstStyle/>
        <a:p>
          <a:endParaRPr lang="zh-CN" altLang="en-US"/>
        </a:p>
      </dgm:t>
    </dgm:pt>
    <dgm:pt modelId="{5C7D8D1C-51B7-42A7-900F-2F6A340BF8A8}" type="pres">
      <dgm:prSet presAssocID="{690542A2-50C1-4B30-BAD5-7036D7DC888F}" presName="dummy" presStyleCnt="0"/>
      <dgm:spPr/>
    </dgm:pt>
    <dgm:pt modelId="{DB480E49-83D1-4FEC-BBB4-783C85A12225}" type="pres">
      <dgm:prSet presAssocID="{00AC8B1D-5024-4BAF-8970-AC58C128EE4B}" presName="sibTrans" presStyleLbl="sibTrans2D1" presStyleIdx="4" presStyleCnt="7"/>
      <dgm:spPr/>
    </dgm:pt>
    <dgm:pt modelId="{0DA4B7DF-BD6B-46E8-940A-69050C019BB3}" type="pres">
      <dgm:prSet presAssocID="{E17F1310-B4AD-4B57-8D9B-BF776721EA77}" presName="node" presStyleLbl="node1" presStyleIdx="5" presStyleCnt="7">
        <dgm:presLayoutVars>
          <dgm:bulletEnabled val="1"/>
        </dgm:presLayoutVars>
      </dgm:prSet>
      <dgm:spPr/>
      <dgm:t>
        <a:bodyPr/>
        <a:lstStyle/>
        <a:p>
          <a:endParaRPr lang="zh-CN" altLang="en-US"/>
        </a:p>
      </dgm:t>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5" presStyleCnt="7"/>
      <dgm:spPr/>
      <dgm:t>
        <a:bodyPr/>
        <a:lstStyle/>
        <a:p>
          <a:endParaRPr lang="zh-CN" altLang="en-US"/>
        </a:p>
      </dgm:t>
    </dgm:pt>
    <dgm:pt modelId="{F539A410-44AA-4A02-9F1B-997DD2B71E87}" type="pres">
      <dgm:prSet presAssocID="{468FA009-1E87-4539-85FA-5C28B78DD6E9}" presName="node" presStyleLbl="node1" presStyleIdx="6" presStyleCnt="7">
        <dgm:presLayoutVars>
          <dgm:bulletEnabled val="1"/>
        </dgm:presLayoutVars>
      </dgm:prSet>
      <dgm:spPr/>
      <dgm:t>
        <a:bodyPr/>
        <a:lstStyle/>
        <a:p>
          <a:endParaRPr lang="zh-CN" altLang="en-US"/>
        </a:p>
      </dgm:t>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6" presStyleCnt="7"/>
      <dgm:spPr/>
      <dgm:t>
        <a:bodyPr/>
        <a:lstStyle/>
        <a:p>
          <a:endParaRPr lang="zh-CN" altLang="en-US"/>
        </a:p>
      </dgm:t>
    </dgm:pt>
  </dgm:ptLst>
  <dgm:cxnLst>
    <dgm:cxn modelId="{5E33CB96-284F-41B3-B9B1-581A58F00839}" type="presOf" srcId="{A0284117-73FE-464B-BD04-E2EB7BA9FA28}" destId="{7E4A6B4C-2BB1-4B74-8CB2-B8A4DD4B92D2}" srcOrd="0" destOrd="0" presId="urn:microsoft.com/office/officeart/2005/8/layout/radial6#1"/>
    <dgm:cxn modelId="{9088B7C6-BBF6-4BB3-8905-D36B9542C6EA}" srcId="{8E2A460B-45D3-4E20-A31D-4AFE676F0DDA}" destId="{468FA009-1E87-4539-85FA-5C28B78DD6E9}" srcOrd="6" destOrd="0" parTransId="{F205FF88-2C9B-4658-BCAA-BEA6EB7393B2}" sibTransId="{B5C730DE-1181-420B-A78D-195E914DCCF5}"/>
    <dgm:cxn modelId="{A6A99C7F-DBF9-47CF-8AD5-9F6C0431CB90}" srcId="{8E2A460B-45D3-4E20-A31D-4AFE676F0DDA}" destId="{690542A2-50C1-4B30-BAD5-7036D7DC888F}" srcOrd="4" destOrd="0" parTransId="{CDE9403B-6752-499E-B323-2A299EF2B98A}" sibTransId="{00AC8B1D-5024-4BAF-8970-AC58C128EE4B}"/>
    <dgm:cxn modelId="{29B9B8EC-A05C-4A6C-BF10-FA818D85A37F}" type="presOf" srcId="{AA7B05AB-C73F-4646-B2E4-826D6F464F9B}" destId="{45F52592-324E-4C10-A9BC-3FCA52117B85}" srcOrd="0" destOrd="0" presId="urn:microsoft.com/office/officeart/2005/8/layout/radial6#1"/>
    <dgm:cxn modelId="{B50D0A33-338F-4E2A-B105-0BA78984F80C}" type="presOf" srcId="{ECE2948F-862B-4CC3-B6BC-3E6415C7F5DD}" destId="{C2E7DEFD-0505-42BF-AE13-B6483BF86572}" srcOrd="0" destOrd="0" presId="urn:microsoft.com/office/officeart/2005/8/layout/radial6#1"/>
    <dgm:cxn modelId="{D55CD489-9C28-499D-9E9D-FF7A893235EC}" srcId="{37D76233-2C52-45E9-94E8-FBDCAFC81AF1}" destId="{8E2A460B-45D3-4E20-A31D-4AFE676F0DDA}" srcOrd="0" destOrd="0" parTransId="{40722E6B-70D7-49DD-BCDB-C5F5A53BB946}" sibTransId="{AC66A5CC-387D-4D7B-8E90-1B8214C2F261}"/>
    <dgm:cxn modelId="{034B8BF2-3F98-4CE5-B480-86D66A41D6DC}" type="presOf" srcId="{4116C939-0673-4613-8FA7-CB6FE7258301}" destId="{F3596884-C09F-4C70-900E-D61864BED5F1}" srcOrd="0" destOrd="0" presId="urn:microsoft.com/office/officeart/2005/8/layout/radial6#1"/>
    <dgm:cxn modelId="{95C906F3-F4BC-42A3-8670-6666689E9CB2}" type="presOf" srcId="{690542A2-50C1-4B30-BAD5-7036D7DC888F}" destId="{692AD79F-FFB8-4400-A233-6A348BBE8D47}" srcOrd="0" destOrd="0" presId="urn:microsoft.com/office/officeart/2005/8/layout/radial6#1"/>
    <dgm:cxn modelId="{674E8514-692D-45C1-9586-A36D3432EF13}" type="presOf" srcId="{FDBCA0A1-ED60-439D-AE27-A8324285BB3B}" destId="{85A603DA-D87D-4127-B3BE-B981FCA68839}" srcOrd="0" destOrd="0" presId="urn:microsoft.com/office/officeart/2005/8/layout/radial6#1"/>
    <dgm:cxn modelId="{2AC038D6-7821-4306-A74F-F71A3259B551}" type="presOf" srcId="{75EA9321-EAFA-4AF6-8313-8107E8EB3526}" destId="{15715456-3418-4DF0-AF3A-DA59307B110D}" srcOrd="0" destOrd="0" presId="urn:microsoft.com/office/officeart/2005/8/layout/radial6#1"/>
    <dgm:cxn modelId="{D86E4E49-AA77-4CB0-857A-327651443C2A}" type="presOf" srcId="{37D76233-2C52-45E9-94E8-FBDCAFC81AF1}" destId="{D5B7622F-17AC-467C-B10C-28C38C38C350}" srcOrd="0" destOrd="0" presId="urn:microsoft.com/office/officeart/2005/8/layout/radial6#1"/>
    <dgm:cxn modelId="{7D550B05-90CA-49F5-873B-A10E8C9907B5}" srcId="{8E2A460B-45D3-4E20-A31D-4AFE676F0DDA}" destId="{AA7B05AB-C73F-4646-B2E4-826D6F464F9B}" srcOrd="2" destOrd="0" parTransId="{43175A6C-32DA-4201-8180-1F119CB94D76}" sibTransId="{FDBCA0A1-ED60-439D-AE27-A8324285BB3B}"/>
    <dgm:cxn modelId="{F6AD8225-6D17-4EF4-AA29-B4A0432D4A61}" type="presOf" srcId="{B5C730DE-1181-420B-A78D-195E914DCCF5}" destId="{B5FF6E04-452A-4146-97F4-3BC94EB5BB87}" srcOrd="0" destOrd="0" presId="urn:microsoft.com/office/officeart/2005/8/layout/radial6#1"/>
    <dgm:cxn modelId="{77B59903-616B-4774-8B51-97A288EDF2D3}" type="presOf" srcId="{8E2A460B-45D3-4E20-A31D-4AFE676F0DDA}" destId="{BADECBB5-37EA-4668-8A2F-BD2C2902F22A}" srcOrd="0" destOrd="0" presId="urn:microsoft.com/office/officeart/2005/8/layout/radial6#1"/>
    <dgm:cxn modelId="{48A0C7F9-969F-4259-88A1-2D16FAEB4985}" srcId="{8E2A460B-45D3-4E20-A31D-4AFE676F0DDA}" destId="{E17F1310-B4AD-4B57-8D9B-BF776721EA77}" srcOrd="5" destOrd="0" parTransId="{6BAC1755-6217-4715-99C2-D1422148265D}" sibTransId="{925984A4-8E6F-4D28-B868-DBAB08F4BD28}"/>
    <dgm:cxn modelId="{963C5FDC-F18B-429A-AC99-C3F15BADDA3E}" srcId="{8E2A460B-45D3-4E20-A31D-4AFE676F0DDA}" destId="{ECE2948F-862B-4CC3-B6BC-3E6415C7F5DD}" srcOrd="0" destOrd="0" parTransId="{055F34F9-26B5-46B6-B947-B5718EF53A09}" sibTransId="{4116C939-0673-4613-8FA7-CB6FE7258301}"/>
    <dgm:cxn modelId="{664E9CBA-66CD-4EAF-810F-CDD54B10008D}" srcId="{8E2A460B-45D3-4E20-A31D-4AFE676F0DDA}" destId="{D34FE5D7-7525-4D59-ABC9-3998105E634C}" srcOrd="1" destOrd="0" parTransId="{A96BE2DD-535A-47FD-A010-195BD3C076B9}" sibTransId="{75EA9321-EAFA-4AF6-8313-8107E8EB3526}"/>
    <dgm:cxn modelId="{4EFD45FA-42BE-401C-804B-2A808254F329}" type="presOf" srcId="{925984A4-8E6F-4D28-B868-DBAB08F4BD28}" destId="{EBDCA107-8C73-4044-AC95-50DA28B759A8}" srcOrd="0" destOrd="0" presId="urn:microsoft.com/office/officeart/2005/8/layout/radial6#1"/>
    <dgm:cxn modelId="{BE2F9487-E805-4E72-A915-FCB65853B10B}" type="presOf" srcId="{6219BBCB-65AE-46E2-9857-B8B91EED906D}" destId="{B96390B3-F594-4375-9E48-472F6C4F57D5}" srcOrd="0" destOrd="0" presId="urn:microsoft.com/office/officeart/2005/8/layout/radial6#1"/>
    <dgm:cxn modelId="{DD443986-1787-464E-BA84-87E406E85197}" type="presOf" srcId="{00AC8B1D-5024-4BAF-8970-AC58C128EE4B}" destId="{DB480E49-83D1-4FEC-BBB4-783C85A12225}" srcOrd="0" destOrd="0" presId="urn:microsoft.com/office/officeart/2005/8/layout/radial6#1"/>
    <dgm:cxn modelId="{F6315B7A-F5BA-4C25-AD72-5EAE3C3B7778}" type="presOf" srcId="{E17F1310-B4AD-4B57-8D9B-BF776721EA77}" destId="{0DA4B7DF-BD6B-46E8-940A-69050C019BB3}" srcOrd="0" destOrd="0" presId="urn:microsoft.com/office/officeart/2005/8/layout/radial6#1"/>
    <dgm:cxn modelId="{E0D1A936-AA28-4018-8AB4-D0210400DE8C}" srcId="{8E2A460B-45D3-4E20-A31D-4AFE676F0DDA}" destId="{A0284117-73FE-464B-BD04-E2EB7BA9FA28}" srcOrd="3" destOrd="0" parTransId="{D0AE73B3-B549-4296-8CBE-0DB69DFD79B0}" sibTransId="{6219BBCB-65AE-46E2-9857-B8B91EED906D}"/>
    <dgm:cxn modelId="{B0594AB9-5CE4-4CFC-9EF4-3FB25921D101}" type="presOf" srcId="{468FA009-1E87-4539-85FA-5C28B78DD6E9}" destId="{F539A410-44AA-4A02-9F1B-997DD2B71E87}" srcOrd="0" destOrd="0" presId="urn:microsoft.com/office/officeart/2005/8/layout/radial6#1"/>
    <dgm:cxn modelId="{73722EEE-55EA-4218-891F-01EEBD6A1E8A}" type="presOf" srcId="{D34FE5D7-7525-4D59-ABC9-3998105E634C}" destId="{44F31994-0027-4DC3-B39E-FEE01FB1A852}" srcOrd="0" destOrd="0" presId="urn:microsoft.com/office/officeart/2005/8/layout/radial6#1"/>
    <dgm:cxn modelId="{514D6456-540A-413D-BBC3-89D3A84F369D}" type="presParOf" srcId="{D5B7622F-17AC-467C-B10C-28C38C38C350}" destId="{BADECBB5-37EA-4668-8A2F-BD2C2902F22A}" srcOrd="0" destOrd="0" presId="urn:microsoft.com/office/officeart/2005/8/layout/radial6#1"/>
    <dgm:cxn modelId="{63E79B94-C41B-4220-84EC-9F6EFC5CBBB8}" type="presParOf" srcId="{D5B7622F-17AC-467C-B10C-28C38C38C350}" destId="{C2E7DEFD-0505-42BF-AE13-B6483BF86572}" srcOrd="1" destOrd="0" presId="urn:microsoft.com/office/officeart/2005/8/layout/radial6#1"/>
    <dgm:cxn modelId="{99C640F4-24FB-4A48-9355-643EDC9CBF1A}" type="presParOf" srcId="{D5B7622F-17AC-467C-B10C-28C38C38C350}" destId="{45046E67-FA41-4C32-9E33-BDDDFBBF1D6A}" srcOrd="2" destOrd="0" presId="urn:microsoft.com/office/officeart/2005/8/layout/radial6#1"/>
    <dgm:cxn modelId="{051F29F7-6918-41AF-8E46-4C00D51D86BB}" type="presParOf" srcId="{D5B7622F-17AC-467C-B10C-28C38C38C350}" destId="{F3596884-C09F-4C70-900E-D61864BED5F1}" srcOrd="3" destOrd="0" presId="urn:microsoft.com/office/officeart/2005/8/layout/radial6#1"/>
    <dgm:cxn modelId="{7EC4AD8A-46D3-41A4-B896-2996FBB44739}" type="presParOf" srcId="{D5B7622F-17AC-467C-B10C-28C38C38C350}" destId="{44F31994-0027-4DC3-B39E-FEE01FB1A852}" srcOrd="4" destOrd="0" presId="urn:microsoft.com/office/officeart/2005/8/layout/radial6#1"/>
    <dgm:cxn modelId="{E7559154-F49E-4E9F-9ADD-0D1112914666}" type="presParOf" srcId="{D5B7622F-17AC-467C-B10C-28C38C38C350}" destId="{C6A1073C-AEB6-41D2-8257-B02F52AE6460}" srcOrd="5" destOrd="0" presId="urn:microsoft.com/office/officeart/2005/8/layout/radial6#1"/>
    <dgm:cxn modelId="{8EB22069-8097-4609-89F0-F55820F5C5A8}" type="presParOf" srcId="{D5B7622F-17AC-467C-B10C-28C38C38C350}" destId="{15715456-3418-4DF0-AF3A-DA59307B110D}" srcOrd="6" destOrd="0" presId="urn:microsoft.com/office/officeart/2005/8/layout/radial6#1"/>
    <dgm:cxn modelId="{258CCC4C-2904-4714-8D19-7D9446176483}" type="presParOf" srcId="{D5B7622F-17AC-467C-B10C-28C38C38C350}" destId="{45F52592-324E-4C10-A9BC-3FCA52117B85}" srcOrd="7" destOrd="0" presId="urn:microsoft.com/office/officeart/2005/8/layout/radial6#1"/>
    <dgm:cxn modelId="{38820433-5BCA-4CE2-BE3C-33125049BA5D}" type="presParOf" srcId="{D5B7622F-17AC-467C-B10C-28C38C38C350}" destId="{D2F28CF0-4E55-4176-9ED0-C4D256DAC8B0}" srcOrd="8" destOrd="0" presId="urn:microsoft.com/office/officeart/2005/8/layout/radial6#1"/>
    <dgm:cxn modelId="{3FC42889-8C2B-458F-96F8-D9BB3E81E369}" type="presParOf" srcId="{D5B7622F-17AC-467C-B10C-28C38C38C350}" destId="{85A603DA-D87D-4127-B3BE-B981FCA68839}" srcOrd="9" destOrd="0" presId="urn:microsoft.com/office/officeart/2005/8/layout/radial6#1"/>
    <dgm:cxn modelId="{2399BA5E-6F69-4A29-9716-94C6B85B6A36}" type="presParOf" srcId="{D5B7622F-17AC-467C-B10C-28C38C38C350}" destId="{7E4A6B4C-2BB1-4B74-8CB2-B8A4DD4B92D2}" srcOrd="10" destOrd="0" presId="urn:microsoft.com/office/officeart/2005/8/layout/radial6#1"/>
    <dgm:cxn modelId="{1D750EF8-981A-482A-AFF8-DB6E6D6AD7F6}" type="presParOf" srcId="{D5B7622F-17AC-467C-B10C-28C38C38C350}" destId="{89EDFD06-6ECA-46DD-A5BB-10A7E7A8F83C}" srcOrd="11" destOrd="0" presId="urn:microsoft.com/office/officeart/2005/8/layout/radial6#1"/>
    <dgm:cxn modelId="{CF3F9FAF-A411-4E83-931C-FC112FB91568}" type="presParOf" srcId="{D5B7622F-17AC-467C-B10C-28C38C38C350}" destId="{B96390B3-F594-4375-9E48-472F6C4F57D5}" srcOrd="12" destOrd="0" presId="urn:microsoft.com/office/officeart/2005/8/layout/radial6#1"/>
    <dgm:cxn modelId="{9AE1311B-DED9-4BFA-99E8-88810044DEA1}" type="presParOf" srcId="{D5B7622F-17AC-467C-B10C-28C38C38C350}" destId="{692AD79F-FFB8-4400-A233-6A348BBE8D47}" srcOrd="13" destOrd="0" presId="urn:microsoft.com/office/officeart/2005/8/layout/radial6#1"/>
    <dgm:cxn modelId="{A67660B9-66AD-49C1-A7D2-AD431D41D6C4}" type="presParOf" srcId="{D5B7622F-17AC-467C-B10C-28C38C38C350}" destId="{5C7D8D1C-51B7-42A7-900F-2F6A340BF8A8}" srcOrd="14" destOrd="0" presId="urn:microsoft.com/office/officeart/2005/8/layout/radial6#1"/>
    <dgm:cxn modelId="{DD12E83A-7B24-4A45-AAA2-EC139D9BD6D2}" type="presParOf" srcId="{D5B7622F-17AC-467C-B10C-28C38C38C350}" destId="{DB480E49-83D1-4FEC-BBB4-783C85A12225}" srcOrd="15" destOrd="0" presId="urn:microsoft.com/office/officeart/2005/8/layout/radial6#1"/>
    <dgm:cxn modelId="{2219524A-03FF-446D-B72F-D64C17A7F6CE}" type="presParOf" srcId="{D5B7622F-17AC-467C-B10C-28C38C38C350}" destId="{0DA4B7DF-BD6B-46E8-940A-69050C019BB3}" srcOrd="16" destOrd="0" presId="urn:microsoft.com/office/officeart/2005/8/layout/radial6#1"/>
    <dgm:cxn modelId="{06046F74-6B0B-4C89-91FB-288B7015C98F}" type="presParOf" srcId="{D5B7622F-17AC-467C-B10C-28C38C38C350}" destId="{9268D1C0-A139-4893-A300-CF509D15352B}" srcOrd="17" destOrd="0" presId="urn:microsoft.com/office/officeart/2005/8/layout/radial6#1"/>
    <dgm:cxn modelId="{0A3DE905-D8A2-43C4-A7AE-1593AD1F9248}" type="presParOf" srcId="{D5B7622F-17AC-467C-B10C-28C38C38C350}" destId="{EBDCA107-8C73-4044-AC95-50DA28B759A8}" srcOrd="18" destOrd="0" presId="urn:microsoft.com/office/officeart/2005/8/layout/radial6#1"/>
    <dgm:cxn modelId="{15F8AE01-A649-4F43-AB81-ED1CC7904937}" type="presParOf" srcId="{D5B7622F-17AC-467C-B10C-28C38C38C350}" destId="{F539A410-44AA-4A02-9F1B-997DD2B71E87}" srcOrd="19" destOrd="0" presId="urn:microsoft.com/office/officeart/2005/8/layout/radial6#1"/>
    <dgm:cxn modelId="{0BCE1B4B-FEF1-4325-99CA-52042D20A6E6}" type="presParOf" srcId="{D5B7622F-17AC-467C-B10C-28C38C38C350}" destId="{2B016566-AAE3-46FD-A114-7C13E71734EF}" srcOrd="20" destOrd="0" presId="urn:microsoft.com/office/officeart/2005/8/layout/radial6#1"/>
    <dgm:cxn modelId="{9D7461D0-ACDA-4185-94CC-F28A6043EE42}" type="presParOf" srcId="{D5B7622F-17AC-467C-B10C-28C38C38C350}" destId="{B5FF6E04-452A-4146-97F4-3BC94EB5BB87}" srcOrd="21" destOrd="0" presId="urn:microsoft.com/office/officeart/2005/8/layout/radial6#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F6E04-452A-4146-97F4-3BC94EB5BB87}">
      <dsp:nvSpPr>
        <dsp:cNvPr id="0" name=""/>
        <dsp:cNvSpPr/>
      </dsp:nvSpPr>
      <dsp:spPr>
        <a:xfrm>
          <a:off x="1951752" y="414870"/>
          <a:ext cx="3288504" cy="3288504"/>
        </a:xfrm>
        <a:prstGeom prst="blockArc">
          <a:avLst>
            <a:gd name="adj1" fmla="val 13114286"/>
            <a:gd name="adj2" fmla="val 16200000"/>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DCA107-8C73-4044-AC95-50DA28B759A8}">
      <dsp:nvSpPr>
        <dsp:cNvPr id="0" name=""/>
        <dsp:cNvSpPr/>
      </dsp:nvSpPr>
      <dsp:spPr>
        <a:xfrm>
          <a:off x="1951752" y="414870"/>
          <a:ext cx="3288504" cy="3288504"/>
        </a:xfrm>
        <a:prstGeom prst="blockArc">
          <a:avLst>
            <a:gd name="adj1" fmla="val 10028571"/>
            <a:gd name="adj2" fmla="val 13114286"/>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480E49-83D1-4FEC-BBB4-783C85A12225}">
      <dsp:nvSpPr>
        <dsp:cNvPr id="0" name=""/>
        <dsp:cNvSpPr/>
      </dsp:nvSpPr>
      <dsp:spPr>
        <a:xfrm>
          <a:off x="1951752" y="414870"/>
          <a:ext cx="3288504" cy="3288504"/>
        </a:xfrm>
        <a:prstGeom prst="blockArc">
          <a:avLst>
            <a:gd name="adj1" fmla="val 6942857"/>
            <a:gd name="adj2" fmla="val 10028571"/>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6390B3-F594-4375-9E48-472F6C4F57D5}">
      <dsp:nvSpPr>
        <dsp:cNvPr id="0" name=""/>
        <dsp:cNvSpPr/>
      </dsp:nvSpPr>
      <dsp:spPr>
        <a:xfrm>
          <a:off x="1951752" y="414870"/>
          <a:ext cx="3288504" cy="3288504"/>
        </a:xfrm>
        <a:prstGeom prst="blockArc">
          <a:avLst>
            <a:gd name="adj1" fmla="val 3857143"/>
            <a:gd name="adj2" fmla="val 6942857"/>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A603DA-D87D-4127-B3BE-B981FCA68839}">
      <dsp:nvSpPr>
        <dsp:cNvPr id="0" name=""/>
        <dsp:cNvSpPr/>
      </dsp:nvSpPr>
      <dsp:spPr>
        <a:xfrm>
          <a:off x="1951752" y="414870"/>
          <a:ext cx="3288504" cy="3288504"/>
        </a:xfrm>
        <a:prstGeom prst="blockArc">
          <a:avLst>
            <a:gd name="adj1" fmla="val 771429"/>
            <a:gd name="adj2" fmla="val 3857143"/>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15456-3418-4DF0-AF3A-DA59307B110D}">
      <dsp:nvSpPr>
        <dsp:cNvPr id="0" name=""/>
        <dsp:cNvSpPr/>
      </dsp:nvSpPr>
      <dsp:spPr>
        <a:xfrm>
          <a:off x="1951752" y="414870"/>
          <a:ext cx="3288504" cy="3288504"/>
        </a:xfrm>
        <a:prstGeom prst="blockArc">
          <a:avLst>
            <a:gd name="adj1" fmla="val 19285714"/>
            <a:gd name="adj2" fmla="val 771429"/>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96884-C09F-4C70-900E-D61864BED5F1}">
      <dsp:nvSpPr>
        <dsp:cNvPr id="0" name=""/>
        <dsp:cNvSpPr/>
      </dsp:nvSpPr>
      <dsp:spPr>
        <a:xfrm>
          <a:off x="1951752" y="414870"/>
          <a:ext cx="3288504" cy="3288504"/>
        </a:xfrm>
        <a:prstGeom prst="blockArc">
          <a:avLst>
            <a:gd name="adj1" fmla="val 16200000"/>
            <a:gd name="adj2" fmla="val 19285714"/>
            <a:gd name="adj3" fmla="val 39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DECBB5-37EA-4668-8A2F-BD2C2902F22A}">
      <dsp:nvSpPr>
        <dsp:cNvPr id="0" name=""/>
        <dsp:cNvSpPr/>
      </dsp:nvSpPr>
      <dsp:spPr>
        <a:xfrm>
          <a:off x="2959505" y="1422622"/>
          <a:ext cx="1272999" cy="12729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100000"/>
            </a:lnSpc>
            <a:spcBef>
              <a:spcPct val="0"/>
            </a:spcBef>
            <a:spcAft>
              <a:spcPct val="35000"/>
            </a:spcAft>
          </a:pPr>
          <a:r>
            <a:rPr lang="zh-CN" altLang="en-US" sz="1700" kern="1200" dirty="0" smtClean="0">
              <a:solidFill>
                <a:srgbClr val="FF0000"/>
              </a:solidFill>
              <a:latin typeface="黑体" pitchFamily="49" charset="-122"/>
              <a:ea typeface="黑体" pitchFamily="49" charset="-122"/>
            </a:rPr>
            <a:t>（</a:t>
          </a:r>
          <a:r>
            <a:rPr lang="zh-CN" altLang="en-US" sz="1700" b="1" kern="1200" dirty="0" smtClean="0">
              <a:solidFill>
                <a:srgbClr val="FF0000"/>
              </a:solidFill>
              <a:latin typeface="黑体" pitchFamily="49" charset="-122"/>
              <a:ea typeface="黑体" pitchFamily="49" charset="-122"/>
            </a:rPr>
            <a:t>二）政府</a:t>
          </a:r>
          <a:r>
            <a:rPr lang="zh-CN" altLang="en-US" sz="1700" b="1" kern="1200" dirty="0">
              <a:solidFill>
                <a:srgbClr val="FF0000"/>
              </a:solidFill>
              <a:latin typeface="黑体" pitchFamily="49" charset="-122"/>
              <a:ea typeface="黑体" pitchFamily="49" charset="-122"/>
            </a:rPr>
            <a:t>采购特征</a:t>
          </a:r>
        </a:p>
      </dsp:txBody>
      <dsp:txXfrm>
        <a:off x="3145931" y="1609048"/>
        <a:ext cx="900147" cy="900147"/>
      </dsp:txXfrm>
    </dsp:sp>
    <dsp:sp modelId="{C2E7DEFD-0505-42BF-AE13-B6483BF86572}">
      <dsp:nvSpPr>
        <dsp:cNvPr id="0" name=""/>
        <dsp:cNvSpPr/>
      </dsp:nvSpPr>
      <dsp:spPr>
        <a:xfrm>
          <a:off x="3150455" y="1400"/>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采购主体的特殊性</a:t>
          </a:r>
        </a:p>
      </dsp:txBody>
      <dsp:txXfrm>
        <a:off x="3280953" y="131898"/>
        <a:ext cx="630103" cy="630103"/>
      </dsp:txXfrm>
    </dsp:sp>
    <dsp:sp modelId="{44F31994-0027-4DC3-B39E-FEE01FB1A852}">
      <dsp:nvSpPr>
        <dsp:cNvPr id="0" name=""/>
        <dsp:cNvSpPr/>
      </dsp:nvSpPr>
      <dsp:spPr>
        <a:xfrm>
          <a:off x="4410902" y="608399"/>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采购资金的公共性</a:t>
          </a:r>
        </a:p>
      </dsp:txBody>
      <dsp:txXfrm>
        <a:off x="4541400" y="738897"/>
        <a:ext cx="630103" cy="630103"/>
      </dsp:txXfrm>
    </dsp:sp>
    <dsp:sp modelId="{45F52592-324E-4C10-A9BC-3FCA52117B85}">
      <dsp:nvSpPr>
        <dsp:cNvPr id="0" name=""/>
        <dsp:cNvSpPr/>
      </dsp:nvSpPr>
      <dsp:spPr>
        <a:xfrm>
          <a:off x="4722206" y="1972314"/>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altLang="en-US" sz="1200" kern="1200"/>
            <a:t>采购对象的广泛性</a:t>
          </a:r>
        </a:p>
      </dsp:txBody>
      <dsp:txXfrm>
        <a:off x="4852704" y="2102812"/>
        <a:ext cx="630103" cy="630103"/>
      </dsp:txXfrm>
    </dsp:sp>
    <dsp:sp modelId="{7E4A6B4C-2BB1-4B74-8CB2-B8A4DD4B92D2}">
      <dsp:nvSpPr>
        <dsp:cNvPr id="0" name=""/>
        <dsp:cNvSpPr/>
      </dsp:nvSpPr>
      <dsp:spPr>
        <a:xfrm>
          <a:off x="3849950" y="3066089"/>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altLang="en-US" sz="1200" kern="1200"/>
            <a:t>采购活动的非营利性</a:t>
          </a:r>
        </a:p>
      </dsp:txBody>
      <dsp:txXfrm>
        <a:off x="3980448" y="3196587"/>
        <a:ext cx="630103" cy="630103"/>
      </dsp:txXfrm>
    </dsp:sp>
    <dsp:sp modelId="{692AD79F-FFB8-4400-A233-6A348BBE8D47}">
      <dsp:nvSpPr>
        <dsp:cNvPr id="0" name=""/>
        <dsp:cNvSpPr/>
      </dsp:nvSpPr>
      <dsp:spPr>
        <a:xfrm>
          <a:off x="2450959" y="3066089"/>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altLang="en-US" sz="1200" kern="1200"/>
            <a:t>采购数量的规模性</a:t>
          </a:r>
        </a:p>
      </dsp:txBody>
      <dsp:txXfrm>
        <a:off x="2581457" y="3196587"/>
        <a:ext cx="630103" cy="630103"/>
      </dsp:txXfrm>
    </dsp:sp>
    <dsp:sp modelId="{0DA4B7DF-BD6B-46E8-940A-69050C019BB3}">
      <dsp:nvSpPr>
        <dsp:cNvPr id="0" name=""/>
        <dsp:cNvSpPr/>
      </dsp:nvSpPr>
      <dsp:spPr>
        <a:xfrm>
          <a:off x="1578703" y="1972314"/>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采购依据的政策性</a:t>
          </a:r>
        </a:p>
      </dsp:txBody>
      <dsp:txXfrm>
        <a:off x="1709201" y="2102812"/>
        <a:ext cx="630103" cy="630103"/>
      </dsp:txXfrm>
    </dsp:sp>
    <dsp:sp modelId="{F539A410-44AA-4A02-9F1B-997DD2B71E87}">
      <dsp:nvSpPr>
        <dsp:cNvPr id="0" name=""/>
        <dsp:cNvSpPr/>
      </dsp:nvSpPr>
      <dsp:spPr>
        <a:xfrm>
          <a:off x="1890007" y="608399"/>
          <a:ext cx="891099" cy="8910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r>
            <a:rPr lang="zh-CN" altLang="en-US" sz="1200" kern="1200"/>
            <a:t>采购程序的规范性</a:t>
          </a:r>
        </a:p>
      </dsp:txBody>
      <dsp:txXfrm>
        <a:off x="2020505" y="738897"/>
        <a:ext cx="630103" cy="6301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1">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764185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381833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1273682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extLst>
      <p:ext uri="{BB962C8B-B14F-4D97-AF65-F5344CB8AC3E}">
        <p14:creationId xmlns:p14="http://schemas.microsoft.com/office/powerpoint/2010/main" val="93766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188795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115588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297081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321866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1014697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extLst>
      <p:ext uri="{BB962C8B-B14F-4D97-AF65-F5344CB8AC3E}">
        <p14:creationId xmlns:p14="http://schemas.microsoft.com/office/powerpoint/2010/main" val="2667905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extLst>
      <p:ext uri="{BB962C8B-B14F-4D97-AF65-F5344CB8AC3E}">
        <p14:creationId xmlns:p14="http://schemas.microsoft.com/office/powerpoint/2010/main" val="327247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extLst>
      <p:ext uri="{BB962C8B-B14F-4D97-AF65-F5344CB8AC3E}">
        <p14:creationId xmlns:p14="http://schemas.microsoft.com/office/powerpoint/2010/main" val="180627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20</a:t>
            </a:fld>
            <a:endParaRPr lang="zh-CN" altLang="en-US"/>
          </a:p>
        </p:txBody>
      </p:sp>
    </p:spTree>
    <p:extLst>
      <p:ext uri="{BB962C8B-B14F-4D97-AF65-F5344CB8AC3E}">
        <p14:creationId xmlns:p14="http://schemas.microsoft.com/office/powerpoint/2010/main" val="28674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3075209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extLst>
      <p:ext uri="{BB962C8B-B14F-4D97-AF65-F5344CB8AC3E}">
        <p14:creationId xmlns:p14="http://schemas.microsoft.com/office/powerpoint/2010/main" val="1545295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22</a:t>
            </a:fld>
            <a:endParaRPr lang="zh-CN" altLang="en-US"/>
          </a:p>
        </p:txBody>
      </p:sp>
    </p:spTree>
    <p:extLst>
      <p:ext uri="{BB962C8B-B14F-4D97-AF65-F5344CB8AC3E}">
        <p14:creationId xmlns:p14="http://schemas.microsoft.com/office/powerpoint/2010/main" val="196005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extLst>
      <p:ext uri="{BB962C8B-B14F-4D97-AF65-F5344CB8AC3E}">
        <p14:creationId xmlns:p14="http://schemas.microsoft.com/office/powerpoint/2010/main" val="23474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24</a:t>
            </a:fld>
            <a:endParaRPr lang="zh-CN" altLang="en-US"/>
          </a:p>
        </p:txBody>
      </p:sp>
    </p:spTree>
    <p:extLst>
      <p:ext uri="{BB962C8B-B14F-4D97-AF65-F5344CB8AC3E}">
        <p14:creationId xmlns:p14="http://schemas.microsoft.com/office/powerpoint/2010/main" val="342589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25</a:t>
            </a:fld>
            <a:endParaRPr lang="zh-CN" altLang="en-US"/>
          </a:p>
        </p:txBody>
      </p:sp>
    </p:spTree>
    <p:extLst>
      <p:ext uri="{BB962C8B-B14F-4D97-AF65-F5344CB8AC3E}">
        <p14:creationId xmlns:p14="http://schemas.microsoft.com/office/powerpoint/2010/main" val="34258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26</a:t>
            </a:fld>
            <a:endParaRPr lang="zh-CN" altLang="en-US"/>
          </a:p>
        </p:txBody>
      </p:sp>
    </p:spTree>
    <p:extLst>
      <p:ext uri="{BB962C8B-B14F-4D97-AF65-F5344CB8AC3E}">
        <p14:creationId xmlns:p14="http://schemas.microsoft.com/office/powerpoint/2010/main" val="3020547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27</a:t>
            </a:fld>
            <a:endParaRPr lang="zh-CN" altLang="en-US"/>
          </a:p>
        </p:txBody>
      </p:sp>
    </p:spTree>
    <p:extLst>
      <p:ext uri="{BB962C8B-B14F-4D97-AF65-F5344CB8AC3E}">
        <p14:creationId xmlns:p14="http://schemas.microsoft.com/office/powerpoint/2010/main" val="310324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28</a:t>
            </a:fld>
            <a:endParaRPr lang="zh-CN" altLang="en-US"/>
          </a:p>
        </p:txBody>
      </p:sp>
    </p:spTree>
    <p:extLst>
      <p:ext uri="{BB962C8B-B14F-4D97-AF65-F5344CB8AC3E}">
        <p14:creationId xmlns:p14="http://schemas.microsoft.com/office/powerpoint/2010/main" val="23474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29</a:t>
            </a:fld>
            <a:endParaRPr lang="zh-CN" altLang="en-US"/>
          </a:p>
        </p:txBody>
      </p:sp>
    </p:spTree>
    <p:extLst>
      <p:ext uri="{BB962C8B-B14F-4D97-AF65-F5344CB8AC3E}">
        <p14:creationId xmlns:p14="http://schemas.microsoft.com/office/powerpoint/2010/main" val="1141292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30</a:t>
            </a:fld>
            <a:endParaRPr lang="zh-CN" altLang="en-US"/>
          </a:p>
        </p:txBody>
      </p:sp>
    </p:spTree>
    <p:extLst>
      <p:ext uri="{BB962C8B-B14F-4D97-AF65-F5344CB8AC3E}">
        <p14:creationId xmlns:p14="http://schemas.microsoft.com/office/powerpoint/2010/main" val="387255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1898257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31</a:t>
            </a:fld>
            <a:endParaRPr lang="zh-CN" altLang="en-US"/>
          </a:p>
        </p:txBody>
      </p:sp>
    </p:spTree>
    <p:extLst>
      <p:ext uri="{BB962C8B-B14F-4D97-AF65-F5344CB8AC3E}">
        <p14:creationId xmlns:p14="http://schemas.microsoft.com/office/powerpoint/2010/main" val="2267871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32</a:t>
            </a:fld>
            <a:endParaRPr lang="zh-CN" altLang="en-US"/>
          </a:p>
        </p:txBody>
      </p:sp>
    </p:spTree>
    <p:extLst>
      <p:ext uri="{BB962C8B-B14F-4D97-AF65-F5344CB8AC3E}">
        <p14:creationId xmlns:p14="http://schemas.microsoft.com/office/powerpoint/2010/main" val="1170329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33</a:t>
            </a:fld>
            <a:endParaRPr lang="zh-CN" altLang="en-US"/>
          </a:p>
        </p:txBody>
      </p:sp>
    </p:spTree>
    <p:extLst>
      <p:ext uri="{BB962C8B-B14F-4D97-AF65-F5344CB8AC3E}">
        <p14:creationId xmlns:p14="http://schemas.microsoft.com/office/powerpoint/2010/main" val="4022192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34</a:t>
            </a:fld>
            <a:endParaRPr lang="zh-CN" altLang="en-US"/>
          </a:p>
        </p:txBody>
      </p:sp>
    </p:spTree>
    <p:extLst>
      <p:ext uri="{BB962C8B-B14F-4D97-AF65-F5344CB8AC3E}">
        <p14:creationId xmlns:p14="http://schemas.microsoft.com/office/powerpoint/2010/main" val="1396461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35</a:t>
            </a:fld>
            <a:endParaRPr lang="zh-CN" altLang="en-US"/>
          </a:p>
        </p:txBody>
      </p:sp>
    </p:spTree>
    <p:extLst>
      <p:ext uri="{BB962C8B-B14F-4D97-AF65-F5344CB8AC3E}">
        <p14:creationId xmlns:p14="http://schemas.microsoft.com/office/powerpoint/2010/main" val="4127018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36</a:t>
            </a:fld>
            <a:endParaRPr lang="zh-CN" altLang="en-US"/>
          </a:p>
        </p:txBody>
      </p:sp>
    </p:spTree>
    <p:extLst>
      <p:ext uri="{BB962C8B-B14F-4D97-AF65-F5344CB8AC3E}">
        <p14:creationId xmlns:p14="http://schemas.microsoft.com/office/powerpoint/2010/main" val="1312419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37</a:t>
            </a:fld>
            <a:endParaRPr lang="zh-CN" altLang="en-US"/>
          </a:p>
        </p:txBody>
      </p:sp>
    </p:spTree>
    <p:extLst>
      <p:ext uri="{BB962C8B-B14F-4D97-AF65-F5344CB8AC3E}">
        <p14:creationId xmlns:p14="http://schemas.microsoft.com/office/powerpoint/2010/main" val="4127018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38</a:t>
            </a:fld>
            <a:endParaRPr lang="zh-CN" altLang="en-US"/>
          </a:p>
        </p:txBody>
      </p:sp>
    </p:spTree>
    <p:extLst>
      <p:ext uri="{BB962C8B-B14F-4D97-AF65-F5344CB8AC3E}">
        <p14:creationId xmlns:p14="http://schemas.microsoft.com/office/powerpoint/2010/main" val="1450261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39</a:t>
            </a:fld>
            <a:endParaRPr lang="zh-CN" altLang="en-US"/>
          </a:p>
        </p:txBody>
      </p:sp>
    </p:spTree>
    <p:extLst>
      <p:ext uri="{BB962C8B-B14F-4D97-AF65-F5344CB8AC3E}">
        <p14:creationId xmlns:p14="http://schemas.microsoft.com/office/powerpoint/2010/main" val="3519999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40</a:t>
            </a:fld>
            <a:endParaRPr lang="zh-CN" altLang="en-US"/>
          </a:p>
        </p:txBody>
      </p:sp>
    </p:spTree>
    <p:extLst>
      <p:ext uri="{BB962C8B-B14F-4D97-AF65-F5344CB8AC3E}">
        <p14:creationId xmlns:p14="http://schemas.microsoft.com/office/powerpoint/2010/main" val="2922724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130951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41</a:t>
            </a:fld>
            <a:endParaRPr lang="zh-CN" altLang="en-US"/>
          </a:p>
        </p:txBody>
      </p:sp>
    </p:spTree>
    <p:extLst>
      <p:ext uri="{BB962C8B-B14F-4D97-AF65-F5344CB8AC3E}">
        <p14:creationId xmlns:p14="http://schemas.microsoft.com/office/powerpoint/2010/main" val="164621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42</a:t>
            </a:fld>
            <a:endParaRPr lang="zh-CN" altLang="en-US"/>
          </a:p>
        </p:txBody>
      </p:sp>
    </p:spTree>
    <p:extLst>
      <p:ext uri="{BB962C8B-B14F-4D97-AF65-F5344CB8AC3E}">
        <p14:creationId xmlns:p14="http://schemas.microsoft.com/office/powerpoint/2010/main" val="164621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43</a:t>
            </a:fld>
            <a:endParaRPr lang="zh-CN" altLang="en-US"/>
          </a:p>
        </p:txBody>
      </p:sp>
    </p:spTree>
    <p:extLst>
      <p:ext uri="{BB962C8B-B14F-4D97-AF65-F5344CB8AC3E}">
        <p14:creationId xmlns:p14="http://schemas.microsoft.com/office/powerpoint/2010/main" val="1916840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44</a:t>
            </a:fld>
            <a:endParaRPr lang="zh-CN" altLang="en-US"/>
          </a:p>
        </p:txBody>
      </p:sp>
    </p:spTree>
    <p:extLst>
      <p:ext uri="{BB962C8B-B14F-4D97-AF65-F5344CB8AC3E}">
        <p14:creationId xmlns:p14="http://schemas.microsoft.com/office/powerpoint/2010/main" val="2690671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45</a:t>
            </a:fld>
            <a:endParaRPr lang="zh-CN" altLang="en-US"/>
          </a:p>
        </p:txBody>
      </p:sp>
    </p:spTree>
    <p:extLst>
      <p:ext uri="{BB962C8B-B14F-4D97-AF65-F5344CB8AC3E}">
        <p14:creationId xmlns:p14="http://schemas.microsoft.com/office/powerpoint/2010/main" val="35199998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46</a:t>
            </a:fld>
            <a:endParaRPr lang="zh-CN" altLang="en-US"/>
          </a:p>
        </p:txBody>
      </p:sp>
    </p:spTree>
    <p:extLst>
      <p:ext uri="{BB962C8B-B14F-4D97-AF65-F5344CB8AC3E}">
        <p14:creationId xmlns:p14="http://schemas.microsoft.com/office/powerpoint/2010/main" val="2047533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47</a:t>
            </a:fld>
            <a:endParaRPr lang="zh-CN" altLang="en-US"/>
          </a:p>
        </p:txBody>
      </p:sp>
    </p:spTree>
    <p:extLst>
      <p:ext uri="{BB962C8B-B14F-4D97-AF65-F5344CB8AC3E}">
        <p14:creationId xmlns:p14="http://schemas.microsoft.com/office/powerpoint/2010/main" val="342589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48</a:t>
            </a:fld>
            <a:endParaRPr lang="zh-CN" altLang="en-US"/>
          </a:p>
        </p:txBody>
      </p:sp>
    </p:spTree>
    <p:extLst>
      <p:ext uri="{BB962C8B-B14F-4D97-AF65-F5344CB8AC3E}">
        <p14:creationId xmlns:p14="http://schemas.microsoft.com/office/powerpoint/2010/main" val="2922724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49</a:t>
            </a:fld>
            <a:endParaRPr lang="zh-CN" altLang="en-US"/>
          </a:p>
        </p:txBody>
      </p:sp>
    </p:spTree>
    <p:extLst>
      <p:ext uri="{BB962C8B-B14F-4D97-AF65-F5344CB8AC3E}">
        <p14:creationId xmlns:p14="http://schemas.microsoft.com/office/powerpoint/2010/main" val="23454084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50</a:t>
            </a:fld>
            <a:endParaRPr lang="zh-CN" altLang="en-US"/>
          </a:p>
        </p:txBody>
      </p:sp>
    </p:spTree>
    <p:extLst>
      <p:ext uri="{BB962C8B-B14F-4D97-AF65-F5344CB8AC3E}">
        <p14:creationId xmlns:p14="http://schemas.microsoft.com/office/powerpoint/2010/main" val="419428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2921058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51</a:t>
            </a:fld>
            <a:endParaRPr lang="zh-CN" altLang="en-US"/>
          </a:p>
        </p:txBody>
      </p:sp>
    </p:spTree>
    <p:extLst>
      <p:ext uri="{BB962C8B-B14F-4D97-AF65-F5344CB8AC3E}">
        <p14:creationId xmlns:p14="http://schemas.microsoft.com/office/powerpoint/2010/main" val="698016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52</a:t>
            </a:fld>
            <a:endParaRPr lang="zh-CN" altLang="en-US"/>
          </a:p>
        </p:txBody>
      </p:sp>
    </p:spTree>
    <p:extLst>
      <p:ext uri="{BB962C8B-B14F-4D97-AF65-F5344CB8AC3E}">
        <p14:creationId xmlns:p14="http://schemas.microsoft.com/office/powerpoint/2010/main" val="3554030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53</a:t>
            </a:fld>
            <a:endParaRPr lang="zh-CN" altLang="en-US"/>
          </a:p>
        </p:txBody>
      </p:sp>
    </p:spTree>
    <p:extLst>
      <p:ext uri="{BB962C8B-B14F-4D97-AF65-F5344CB8AC3E}">
        <p14:creationId xmlns:p14="http://schemas.microsoft.com/office/powerpoint/2010/main" val="35006489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54</a:t>
            </a:fld>
            <a:endParaRPr lang="zh-CN" altLang="en-US"/>
          </a:p>
        </p:txBody>
      </p:sp>
    </p:spTree>
    <p:extLst>
      <p:ext uri="{BB962C8B-B14F-4D97-AF65-F5344CB8AC3E}">
        <p14:creationId xmlns:p14="http://schemas.microsoft.com/office/powerpoint/2010/main" val="609116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55</a:t>
            </a:fld>
            <a:endParaRPr lang="zh-CN" altLang="en-US"/>
          </a:p>
        </p:txBody>
      </p:sp>
    </p:spTree>
    <p:extLst>
      <p:ext uri="{BB962C8B-B14F-4D97-AF65-F5344CB8AC3E}">
        <p14:creationId xmlns:p14="http://schemas.microsoft.com/office/powerpoint/2010/main" val="40909300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56</a:t>
            </a:fld>
            <a:endParaRPr lang="zh-CN" altLang="en-US"/>
          </a:p>
        </p:txBody>
      </p:sp>
    </p:spTree>
    <p:extLst>
      <p:ext uri="{BB962C8B-B14F-4D97-AF65-F5344CB8AC3E}">
        <p14:creationId xmlns:p14="http://schemas.microsoft.com/office/powerpoint/2010/main" val="2637052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57</a:t>
            </a:fld>
            <a:endParaRPr lang="zh-CN" altLang="en-US"/>
          </a:p>
        </p:txBody>
      </p:sp>
    </p:spTree>
    <p:extLst>
      <p:ext uri="{BB962C8B-B14F-4D97-AF65-F5344CB8AC3E}">
        <p14:creationId xmlns:p14="http://schemas.microsoft.com/office/powerpoint/2010/main" val="26812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58</a:t>
            </a:fld>
            <a:endParaRPr lang="zh-CN" altLang="en-US"/>
          </a:p>
        </p:txBody>
      </p:sp>
    </p:spTree>
    <p:extLst>
      <p:ext uri="{BB962C8B-B14F-4D97-AF65-F5344CB8AC3E}">
        <p14:creationId xmlns:p14="http://schemas.microsoft.com/office/powerpoint/2010/main" val="26812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59</a:t>
            </a:fld>
            <a:endParaRPr lang="zh-CN" altLang="en-US"/>
          </a:p>
        </p:txBody>
      </p:sp>
    </p:spTree>
    <p:extLst>
      <p:ext uri="{BB962C8B-B14F-4D97-AF65-F5344CB8AC3E}">
        <p14:creationId xmlns:p14="http://schemas.microsoft.com/office/powerpoint/2010/main" val="46984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234540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extLst>
      <p:ext uri="{BB962C8B-B14F-4D97-AF65-F5344CB8AC3E}">
        <p14:creationId xmlns:p14="http://schemas.microsoft.com/office/powerpoint/2010/main" val="282754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68722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extLst>
      <p:ext uri="{BB962C8B-B14F-4D97-AF65-F5344CB8AC3E}">
        <p14:creationId xmlns:p14="http://schemas.microsoft.com/office/powerpoint/2010/main" val="145306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 Type="http://schemas.openxmlformats.org/officeDocument/2006/relationships/tags" Target="../tags/tag16.xml"/><Relationship Id="rId21" Type="http://schemas.openxmlformats.org/officeDocument/2006/relationships/tags" Target="../tags/tag34.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tags" Target="../tags/tag33.xml"/><Relationship Id="rId29" Type="http://schemas.openxmlformats.org/officeDocument/2006/relationships/notesSlide" Target="../notesSlides/notesSlide10.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tags" Target="../tags/tag37.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slideLayout" Target="../slideLayouts/slideLayout1.xml"/><Relationship Id="rId10" Type="http://schemas.openxmlformats.org/officeDocument/2006/relationships/tags" Target="../tags/tag23.xml"/><Relationship Id="rId19" Type="http://schemas.openxmlformats.org/officeDocument/2006/relationships/tags" Target="../tags/tag3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s>
</file>

<file path=ppt/slides/_rels/slide1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tags" Target="../tags/tag58.xml"/><Relationship Id="rId26" Type="http://schemas.openxmlformats.org/officeDocument/2006/relationships/tags" Target="../tags/tag66.xml"/><Relationship Id="rId3" Type="http://schemas.openxmlformats.org/officeDocument/2006/relationships/tags" Target="../tags/tag43.xml"/><Relationship Id="rId21" Type="http://schemas.openxmlformats.org/officeDocument/2006/relationships/tags" Target="../tags/tag61.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5" Type="http://schemas.openxmlformats.org/officeDocument/2006/relationships/tags" Target="../tags/tag65.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tags" Target="../tags/tag60.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tags" Target="../tags/tag64.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tags" Target="../tags/tag63.xml"/><Relationship Id="rId28" Type="http://schemas.openxmlformats.org/officeDocument/2006/relationships/notesSlide" Target="../notesSlides/notesSlide11.xml"/><Relationship Id="rId10" Type="http://schemas.openxmlformats.org/officeDocument/2006/relationships/tags" Target="../tags/tag50.xml"/><Relationship Id="rId19" Type="http://schemas.openxmlformats.org/officeDocument/2006/relationships/tags" Target="../tags/tag59.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tags" Target="../tags/tag62.xml"/><Relationship Id="rId27"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notesSlide" Target="../notesSlides/notesSlide1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slideLayout" Target="../slideLayouts/slideLayout1.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tags" Target="../tags/tag102.xml"/><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notesSlide" Target="../notesSlides/notesSlide13.xml"/><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tags" Target="../tags/tag120.xml"/><Relationship Id="rId26" Type="http://schemas.openxmlformats.org/officeDocument/2006/relationships/tags" Target="../tags/tag128.xml"/><Relationship Id="rId3" Type="http://schemas.openxmlformats.org/officeDocument/2006/relationships/tags" Target="../tags/tag105.xml"/><Relationship Id="rId21" Type="http://schemas.openxmlformats.org/officeDocument/2006/relationships/tags" Target="../tags/tag123.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tags" Target="../tags/tag127.xml"/><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tags" Target="../tags/tag122.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tags" Target="../tags/tag126.xml"/><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tags" Target="../tags/tag125.xml"/><Relationship Id="rId28" Type="http://schemas.openxmlformats.org/officeDocument/2006/relationships/notesSlide" Target="../notesSlides/notesSlide14.xml"/><Relationship Id="rId10" Type="http://schemas.openxmlformats.org/officeDocument/2006/relationships/tags" Target="../tags/tag112.xml"/><Relationship Id="rId19" Type="http://schemas.openxmlformats.org/officeDocument/2006/relationships/tags" Target="../tags/tag121.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tags" Target="../tags/tag124.xml"/><Relationship Id="rId27"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notesSlide" Target="../notesSlides/notesSlide19.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slideLayout" Target="../slideLayouts/slideLayout1.xml"/><Relationship Id="rId2" Type="http://schemas.openxmlformats.org/officeDocument/2006/relationships/tags" Target="../tags/tag130.xml"/><Relationship Id="rId16" Type="http://schemas.openxmlformats.org/officeDocument/2006/relationships/tags" Target="../tags/tag144.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21.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slideLayout" Target="../slideLayouts/slideLayout1.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 Type="http://schemas.openxmlformats.org/officeDocument/2006/relationships/tags" Target="../tags/tag146.xml"/><Relationship Id="rId16" Type="http://schemas.openxmlformats.org/officeDocument/2006/relationships/tags" Target="../tags/tag160.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59.xml"/><Relationship Id="rId10" Type="http://schemas.openxmlformats.org/officeDocument/2006/relationships/tags" Target="../tags/tag154.xml"/><Relationship Id="rId19" Type="http://schemas.openxmlformats.org/officeDocument/2006/relationships/notesSlide" Target="../notesSlides/notesSlide20.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s>
</file>

<file path=ppt/slides/_rels/slide22.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tags" Target="../tags/tag179.xml"/><Relationship Id="rId26" Type="http://schemas.openxmlformats.org/officeDocument/2006/relationships/tags" Target="../tags/tag187.xml"/><Relationship Id="rId3" Type="http://schemas.openxmlformats.org/officeDocument/2006/relationships/tags" Target="../tags/tag164.xml"/><Relationship Id="rId21" Type="http://schemas.openxmlformats.org/officeDocument/2006/relationships/tags" Target="../tags/tag182.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tags" Target="../tags/tag178.xml"/><Relationship Id="rId25" Type="http://schemas.openxmlformats.org/officeDocument/2006/relationships/tags" Target="../tags/tag186.xml"/><Relationship Id="rId2" Type="http://schemas.openxmlformats.org/officeDocument/2006/relationships/tags" Target="../tags/tag163.xml"/><Relationship Id="rId16" Type="http://schemas.openxmlformats.org/officeDocument/2006/relationships/tags" Target="../tags/tag177.xml"/><Relationship Id="rId20" Type="http://schemas.openxmlformats.org/officeDocument/2006/relationships/tags" Target="../tags/tag181.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24" Type="http://schemas.openxmlformats.org/officeDocument/2006/relationships/tags" Target="../tags/tag185.xml"/><Relationship Id="rId5" Type="http://schemas.openxmlformats.org/officeDocument/2006/relationships/tags" Target="../tags/tag166.xml"/><Relationship Id="rId15" Type="http://schemas.openxmlformats.org/officeDocument/2006/relationships/tags" Target="../tags/tag176.xml"/><Relationship Id="rId23" Type="http://schemas.openxmlformats.org/officeDocument/2006/relationships/tags" Target="../tags/tag184.xml"/><Relationship Id="rId28" Type="http://schemas.openxmlformats.org/officeDocument/2006/relationships/notesSlide" Target="../notesSlides/notesSlide21.xml"/><Relationship Id="rId10" Type="http://schemas.openxmlformats.org/officeDocument/2006/relationships/tags" Target="../tags/tag171.xml"/><Relationship Id="rId19" Type="http://schemas.openxmlformats.org/officeDocument/2006/relationships/tags" Target="../tags/tag180.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 Id="rId22" Type="http://schemas.openxmlformats.org/officeDocument/2006/relationships/tags" Target="../tags/tag183.xml"/><Relationship Id="rId27"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notesSlide" Target="../notesSlides/notesSlide22.xml"/><Relationship Id="rId2" Type="http://schemas.openxmlformats.org/officeDocument/2006/relationships/tags" Target="../tags/tag189.xml"/><Relationship Id="rId16" Type="http://schemas.openxmlformats.org/officeDocument/2006/relationships/slideLayout" Target="../slideLayouts/slideLayout1.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24.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18" Type="http://schemas.openxmlformats.org/officeDocument/2006/relationships/slideLayout" Target="../slideLayouts/slideLayout1.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tags" Target="../tags/tag219.xml"/><Relationship Id="rId2" Type="http://schemas.openxmlformats.org/officeDocument/2006/relationships/tags" Target="../tags/tag204.xml"/><Relationship Id="rId16" Type="http://schemas.openxmlformats.org/officeDocument/2006/relationships/tags" Target="../tags/tag218.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5" Type="http://schemas.openxmlformats.org/officeDocument/2006/relationships/tags" Target="../tags/tag217.xml"/><Relationship Id="rId10" Type="http://schemas.openxmlformats.org/officeDocument/2006/relationships/tags" Target="../tags/tag212.xml"/><Relationship Id="rId19" Type="http://schemas.openxmlformats.org/officeDocument/2006/relationships/notesSlide" Target="../notesSlides/notesSlide23.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s>
</file>

<file path=ppt/slides/_rels/slide25.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tags" Target="../tags/tag231.xml"/><Relationship Id="rId2" Type="http://schemas.openxmlformats.org/officeDocument/2006/relationships/tags" Target="../tags/tag221.xml"/><Relationship Id="rId16" Type="http://schemas.openxmlformats.org/officeDocument/2006/relationships/notesSlide" Target="../notesSlides/notesSlide24.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5" Type="http://schemas.openxmlformats.org/officeDocument/2006/relationships/tags" Target="../tags/tag224.xml"/><Relationship Id="rId15" Type="http://schemas.openxmlformats.org/officeDocument/2006/relationships/slideLayout" Target="../slideLayouts/slideLayout1.xml"/><Relationship Id="rId10" Type="http://schemas.openxmlformats.org/officeDocument/2006/relationships/tags" Target="../tags/tag229.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tags" Target="../tags/tag251.xml"/><Relationship Id="rId3" Type="http://schemas.openxmlformats.org/officeDocument/2006/relationships/tags" Target="../tags/tag236.xml"/><Relationship Id="rId21" Type="http://schemas.openxmlformats.org/officeDocument/2006/relationships/tags" Target="../tags/tag254.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tags" Target="../tags/tag250.xml"/><Relationship Id="rId2" Type="http://schemas.openxmlformats.org/officeDocument/2006/relationships/tags" Target="../tags/tag235.xml"/><Relationship Id="rId16" Type="http://schemas.openxmlformats.org/officeDocument/2006/relationships/tags" Target="../tags/tag249.xml"/><Relationship Id="rId20" Type="http://schemas.openxmlformats.org/officeDocument/2006/relationships/tags" Target="../tags/tag253.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24" Type="http://schemas.openxmlformats.org/officeDocument/2006/relationships/notesSlide" Target="../notesSlides/notesSlide26.xml"/><Relationship Id="rId5" Type="http://schemas.openxmlformats.org/officeDocument/2006/relationships/tags" Target="../tags/tag238.xml"/><Relationship Id="rId15" Type="http://schemas.openxmlformats.org/officeDocument/2006/relationships/tags" Target="../tags/tag248.xml"/><Relationship Id="rId23" Type="http://schemas.openxmlformats.org/officeDocument/2006/relationships/slideLayout" Target="../slideLayouts/slideLayout1.xml"/><Relationship Id="rId10" Type="http://schemas.openxmlformats.org/officeDocument/2006/relationships/tags" Target="../tags/tag243.xml"/><Relationship Id="rId19" Type="http://schemas.openxmlformats.org/officeDocument/2006/relationships/tags" Target="../tags/tag252.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tags" Target="../tags/tag255.xml"/></Relationships>
</file>

<file path=ppt/slides/_rels/slide28.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notesSlide" Target="../notesSlides/notesSlide27.xml"/><Relationship Id="rId2" Type="http://schemas.openxmlformats.org/officeDocument/2006/relationships/tags" Target="../tags/tag257.xml"/><Relationship Id="rId16" Type="http://schemas.openxmlformats.org/officeDocument/2006/relationships/slideLayout" Target="../slideLayouts/slideLayout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8" Type="http://schemas.openxmlformats.org/officeDocument/2006/relationships/tags" Target="../tags/tag278.xml"/><Relationship Id="rId13" Type="http://schemas.openxmlformats.org/officeDocument/2006/relationships/tags" Target="../tags/tag283.xml"/><Relationship Id="rId18" Type="http://schemas.openxmlformats.org/officeDocument/2006/relationships/tags" Target="../tags/tag288.xml"/><Relationship Id="rId26" Type="http://schemas.openxmlformats.org/officeDocument/2006/relationships/tags" Target="../tags/tag296.xml"/><Relationship Id="rId3" Type="http://schemas.openxmlformats.org/officeDocument/2006/relationships/tags" Target="../tags/tag273.xml"/><Relationship Id="rId21" Type="http://schemas.openxmlformats.org/officeDocument/2006/relationships/tags" Target="../tags/tag291.xml"/><Relationship Id="rId34" Type="http://schemas.openxmlformats.org/officeDocument/2006/relationships/notesSlide" Target="../notesSlides/notesSlide31.xml"/><Relationship Id="rId7" Type="http://schemas.openxmlformats.org/officeDocument/2006/relationships/tags" Target="../tags/tag277.xml"/><Relationship Id="rId12" Type="http://schemas.openxmlformats.org/officeDocument/2006/relationships/tags" Target="../tags/tag282.xml"/><Relationship Id="rId17" Type="http://schemas.openxmlformats.org/officeDocument/2006/relationships/tags" Target="../tags/tag287.xml"/><Relationship Id="rId25" Type="http://schemas.openxmlformats.org/officeDocument/2006/relationships/tags" Target="../tags/tag295.xml"/><Relationship Id="rId33" Type="http://schemas.openxmlformats.org/officeDocument/2006/relationships/slideLayout" Target="../slideLayouts/slideLayout1.xml"/><Relationship Id="rId2" Type="http://schemas.openxmlformats.org/officeDocument/2006/relationships/tags" Target="../tags/tag272.xml"/><Relationship Id="rId16" Type="http://schemas.openxmlformats.org/officeDocument/2006/relationships/tags" Target="../tags/tag286.xml"/><Relationship Id="rId20" Type="http://schemas.openxmlformats.org/officeDocument/2006/relationships/tags" Target="../tags/tag290.xml"/><Relationship Id="rId29" Type="http://schemas.openxmlformats.org/officeDocument/2006/relationships/tags" Target="../tags/tag299.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tags" Target="../tags/tag281.xml"/><Relationship Id="rId24" Type="http://schemas.openxmlformats.org/officeDocument/2006/relationships/tags" Target="../tags/tag294.xml"/><Relationship Id="rId32" Type="http://schemas.openxmlformats.org/officeDocument/2006/relationships/tags" Target="../tags/tag302.xml"/><Relationship Id="rId5" Type="http://schemas.openxmlformats.org/officeDocument/2006/relationships/tags" Target="../tags/tag275.xml"/><Relationship Id="rId15" Type="http://schemas.openxmlformats.org/officeDocument/2006/relationships/tags" Target="../tags/tag285.xml"/><Relationship Id="rId23" Type="http://schemas.openxmlformats.org/officeDocument/2006/relationships/tags" Target="../tags/tag293.xml"/><Relationship Id="rId28" Type="http://schemas.openxmlformats.org/officeDocument/2006/relationships/tags" Target="../tags/tag298.xml"/><Relationship Id="rId10" Type="http://schemas.openxmlformats.org/officeDocument/2006/relationships/tags" Target="../tags/tag280.xml"/><Relationship Id="rId19" Type="http://schemas.openxmlformats.org/officeDocument/2006/relationships/tags" Target="../tags/tag289.xml"/><Relationship Id="rId31" Type="http://schemas.openxmlformats.org/officeDocument/2006/relationships/tags" Target="../tags/tag301.xml"/><Relationship Id="rId4" Type="http://schemas.openxmlformats.org/officeDocument/2006/relationships/tags" Target="../tags/tag274.xml"/><Relationship Id="rId9" Type="http://schemas.openxmlformats.org/officeDocument/2006/relationships/tags" Target="../tags/tag279.xml"/><Relationship Id="rId14" Type="http://schemas.openxmlformats.org/officeDocument/2006/relationships/tags" Target="../tags/tag284.xml"/><Relationship Id="rId22" Type="http://schemas.openxmlformats.org/officeDocument/2006/relationships/tags" Target="../tags/tag292.xml"/><Relationship Id="rId27" Type="http://schemas.openxmlformats.org/officeDocument/2006/relationships/tags" Target="../tags/tag297.xml"/><Relationship Id="rId30" Type="http://schemas.openxmlformats.org/officeDocument/2006/relationships/tags" Target="../tags/tag300.xml"/></Relationships>
</file>

<file path=ppt/slides/_rels/slide33.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slideLayout" Target="../slideLayouts/slideLayout1.xml"/><Relationship Id="rId3" Type="http://schemas.openxmlformats.org/officeDocument/2006/relationships/tags" Target="../tags/tag305.xml"/><Relationship Id="rId7" Type="http://schemas.openxmlformats.org/officeDocument/2006/relationships/tags" Target="../tags/tag309.xml"/><Relationship Id="rId12" Type="http://schemas.openxmlformats.org/officeDocument/2006/relationships/tags" Target="../tags/tag314.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5" Type="http://schemas.openxmlformats.org/officeDocument/2006/relationships/tags" Target="../tags/tag307.xml"/><Relationship Id="rId10" Type="http://schemas.openxmlformats.org/officeDocument/2006/relationships/tags" Target="../tags/tag312.xml"/><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tags" Target="../tags/tag327.xml"/><Relationship Id="rId18" Type="http://schemas.openxmlformats.org/officeDocument/2006/relationships/tags" Target="../tags/tag332.xml"/><Relationship Id="rId3" Type="http://schemas.openxmlformats.org/officeDocument/2006/relationships/tags" Target="../tags/tag317.xml"/><Relationship Id="rId21" Type="http://schemas.openxmlformats.org/officeDocument/2006/relationships/tags" Target="../tags/tag335.xml"/><Relationship Id="rId7" Type="http://schemas.openxmlformats.org/officeDocument/2006/relationships/tags" Target="../tags/tag321.xml"/><Relationship Id="rId12" Type="http://schemas.openxmlformats.org/officeDocument/2006/relationships/tags" Target="../tags/tag326.xml"/><Relationship Id="rId17" Type="http://schemas.openxmlformats.org/officeDocument/2006/relationships/tags" Target="../tags/tag331.xml"/><Relationship Id="rId2" Type="http://schemas.openxmlformats.org/officeDocument/2006/relationships/tags" Target="../tags/tag316.xml"/><Relationship Id="rId16" Type="http://schemas.openxmlformats.org/officeDocument/2006/relationships/tags" Target="../tags/tag330.xml"/><Relationship Id="rId20" Type="http://schemas.openxmlformats.org/officeDocument/2006/relationships/tags" Target="../tags/tag334.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tags" Target="../tags/tag325.xml"/><Relationship Id="rId24" Type="http://schemas.openxmlformats.org/officeDocument/2006/relationships/image" Target="../media/image7.png"/><Relationship Id="rId5" Type="http://schemas.openxmlformats.org/officeDocument/2006/relationships/tags" Target="../tags/tag319.xml"/><Relationship Id="rId15" Type="http://schemas.openxmlformats.org/officeDocument/2006/relationships/tags" Target="../tags/tag329.xml"/><Relationship Id="rId23" Type="http://schemas.openxmlformats.org/officeDocument/2006/relationships/notesSlide" Target="../notesSlides/notesSlide34.xml"/><Relationship Id="rId10" Type="http://schemas.openxmlformats.org/officeDocument/2006/relationships/tags" Target="../tags/tag324.xml"/><Relationship Id="rId19" Type="http://schemas.openxmlformats.org/officeDocument/2006/relationships/tags" Target="../tags/tag333.xml"/><Relationship Id="rId4" Type="http://schemas.openxmlformats.org/officeDocument/2006/relationships/tags" Target="../tags/tag318.xml"/><Relationship Id="rId9" Type="http://schemas.openxmlformats.org/officeDocument/2006/relationships/tags" Target="../tags/tag323.xml"/><Relationship Id="rId14" Type="http://schemas.openxmlformats.org/officeDocument/2006/relationships/tags" Target="../tags/tag328.xml"/><Relationship Id="rId22"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tags" Target="../tags/tag343.xml"/><Relationship Id="rId13" Type="http://schemas.openxmlformats.org/officeDocument/2006/relationships/tags" Target="../tags/tag348.xml"/><Relationship Id="rId18" Type="http://schemas.openxmlformats.org/officeDocument/2006/relationships/tags" Target="../tags/tag353.xml"/><Relationship Id="rId3" Type="http://schemas.openxmlformats.org/officeDocument/2006/relationships/tags" Target="../tags/tag338.xml"/><Relationship Id="rId21" Type="http://schemas.openxmlformats.org/officeDocument/2006/relationships/tags" Target="../tags/tag356.xml"/><Relationship Id="rId7" Type="http://schemas.openxmlformats.org/officeDocument/2006/relationships/tags" Target="../tags/tag342.xml"/><Relationship Id="rId12" Type="http://schemas.openxmlformats.org/officeDocument/2006/relationships/tags" Target="../tags/tag347.xml"/><Relationship Id="rId17" Type="http://schemas.openxmlformats.org/officeDocument/2006/relationships/tags" Target="../tags/tag352.xml"/><Relationship Id="rId2" Type="http://schemas.openxmlformats.org/officeDocument/2006/relationships/tags" Target="../tags/tag337.xml"/><Relationship Id="rId16" Type="http://schemas.openxmlformats.org/officeDocument/2006/relationships/tags" Target="../tags/tag351.xml"/><Relationship Id="rId20" Type="http://schemas.openxmlformats.org/officeDocument/2006/relationships/tags" Target="../tags/tag355.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24" Type="http://schemas.openxmlformats.org/officeDocument/2006/relationships/image" Target="../media/image7.png"/><Relationship Id="rId5" Type="http://schemas.openxmlformats.org/officeDocument/2006/relationships/tags" Target="../tags/tag340.xml"/><Relationship Id="rId15" Type="http://schemas.openxmlformats.org/officeDocument/2006/relationships/tags" Target="../tags/tag350.xml"/><Relationship Id="rId23" Type="http://schemas.openxmlformats.org/officeDocument/2006/relationships/notesSlide" Target="../notesSlides/notesSlide36.xml"/><Relationship Id="rId10" Type="http://schemas.openxmlformats.org/officeDocument/2006/relationships/tags" Target="../tags/tag345.xml"/><Relationship Id="rId19" Type="http://schemas.openxmlformats.org/officeDocument/2006/relationships/tags" Target="../tags/tag354.xml"/><Relationship Id="rId4" Type="http://schemas.openxmlformats.org/officeDocument/2006/relationships/tags" Target="../tags/tag339.xml"/><Relationship Id="rId9" Type="http://schemas.openxmlformats.org/officeDocument/2006/relationships/tags" Target="../tags/tag344.xml"/><Relationship Id="rId14" Type="http://schemas.openxmlformats.org/officeDocument/2006/relationships/tags" Target="../tags/tag349.xml"/><Relationship Id="rId22"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tags" Target="../tags/tag364.xml"/><Relationship Id="rId13" Type="http://schemas.openxmlformats.org/officeDocument/2006/relationships/tags" Target="../tags/tag369.xml"/><Relationship Id="rId18" Type="http://schemas.openxmlformats.org/officeDocument/2006/relationships/tags" Target="../tags/tag374.xml"/><Relationship Id="rId26" Type="http://schemas.openxmlformats.org/officeDocument/2006/relationships/tags" Target="../tags/tag382.xml"/><Relationship Id="rId3" Type="http://schemas.openxmlformats.org/officeDocument/2006/relationships/tags" Target="../tags/tag359.xml"/><Relationship Id="rId21" Type="http://schemas.openxmlformats.org/officeDocument/2006/relationships/tags" Target="../tags/tag377.xml"/><Relationship Id="rId7" Type="http://schemas.openxmlformats.org/officeDocument/2006/relationships/tags" Target="../tags/tag363.xml"/><Relationship Id="rId12" Type="http://schemas.openxmlformats.org/officeDocument/2006/relationships/tags" Target="../tags/tag368.xml"/><Relationship Id="rId17" Type="http://schemas.openxmlformats.org/officeDocument/2006/relationships/tags" Target="../tags/tag373.xml"/><Relationship Id="rId25" Type="http://schemas.openxmlformats.org/officeDocument/2006/relationships/tags" Target="../tags/tag381.xml"/><Relationship Id="rId2" Type="http://schemas.openxmlformats.org/officeDocument/2006/relationships/tags" Target="../tags/tag358.xml"/><Relationship Id="rId16" Type="http://schemas.openxmlformats.org/officeDocument/2006/relationships/tags" Target="../tags/tag372.xml"/><Relationship Id="rId20" Type="http://schemas.openxmlformats.org/officeDocument/2006/relationships/tags" Target="../tags/tag376.xml"/><Relationship Id="rId1" Type="http://schemas.openxmlformats.org/officeDocument/2006/relationships/tags" Target="../tags/tag357.xml"/><Relationship Id="rId6" Type="http://schemas.openxmlformats.org/officeDocument/2006/relationships/tags" Target="../tags/tag362.xml"/><Relationship Id="rId11" Type="http://schemas.openxmlformats.org/officeDocument/2006/relationships/tags" Target="../tags/tag367.xml"/><Relationship Id="rId24" Type="http://schemas.openxmlformats.org/officeDocument/2006/relationships/tags" Target="../tags/tag380.xml"/><Relationship Id="rId5" Type="http://schemas.openxmlformats.org/officeDocument/2006/relationships/tags" Target="../tags/tag361.xml"/><Relationship Id="rId15" Type="http://schemas.openxmlformats.org/officeDocument/2006/relationships/tags" Target="../tags/tag371.xml"/><Relationship Id="rId23" Type="http://schemas.openxmlformats.org/officeDocument/2006/relationships/tags" Target="../tags/tag379.xml"/><Relationship Id="rId28" Type="http://schemas.openxmlformats.org/officeDocument/2006/relationships/notesSlide" Target="../notesSlides/notesSlide37.xml"/><Relationship Id="rId10" Type="http://schemas.openxmlformats.org/officeDocument/2006/relationships/tags" Target="../tags/tag366.xml"/><Relationship Id="rId19" Type="http://schemas.openxmlformats.org/officeDocument/2006/relationships/tags" Target="../tags/tag375.xml"/><Relationship Id="rId4" Type="http://schemas.openxmlformats.org/officeDocument/2006/relationships/tags" Target="../tags/tag360.xml"/><Relationship Id="rId9" Type="http://schemas.openxmlformats.org/officeDocument/2006/relationships/tags" Target="../tags/tag365.xml"/><Relationship Id="rId14" Type="http://schemas.openxmlformats.org/officeDocument/2006/relationships/tags" Target="../tags/tag370.xml"/><Relationship Id="rId22" Type="http://schemas.openxmlformats.org/officeDocument/2006/relationships/tags" Target="../tags/tag378.xml"/><Relationship Id="rId27"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tags" Target="../tags/tag395.xml"/><Relationship Id="rId18" Type="http://schemas.openxmlformats.org/officeDocument/2006/relationships/slideLayout" Target="../slideLayouts/slideLayout1.xml"/><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tags" Target="../tags/tag399.xml"/><Relationship Id="rId2" Type="http://schemas.openxmlformats.org/officeDocument/2006/relationships/tags" Target="../tags/tag384.xml"/><Relationship Id="rId16" Type="http://schemas.openxmlformats.org/officeDocument/2006/relationships/tags" Target="../tags/tag398.xml"/><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tags" Target="../tags/tag397.xml"/><Relationship Id="rId10" Type="http://schemas.openxmlformats.org/officeDocument/2006/relationships/tags" Target="../tags/tag392.xml"/><Relationship Id="rId19" Type="http://schemas.openxmlformats.org/officeDocument/2006/relationships/notesSlide" Target="../notesSlides/notesSlide38.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tags" Target="../tags/tag39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02.xml"/><Relationship Id="rId7" Type="http://schemas.openxmlformats.org/officeDocument/2006/relationships/tags" Target="../tags/tag406.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9"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tags" Target="../tags/tag414.xml"/><Relationship Id="rId13" Type="http://schemas.openxmlformats.org/officeDocument/2006/relationships/tags" Target="../tags/tag419.xml"/><Relationship Id="rId18" Type="http://schemas.openxmlformats.org/officeDocument/2006/relationships/tags" Target="../tags/tag424.xml"/><Relationship Id="rId3" Type="http://schemas.openxmlformats.org/officeDocument/2006/relationships/tags" Target="../tags/tag409.xml"/><Relationship Id="rId21" Type="http://schemas.openxmlformats.org/officeDocument/2006/relationships/slideLayout" Target="../slideLayouts/slideLayout1.xml"/><Relationship Id="rId7" Type="http://schemas.openxmlformats.org/officeDocument/2006/relationships/tags" Target="../tags/tag413.xml"/><Relationship Id="rId12" Type="http://schemas.openxmlformats.org/officeDocument/2006/relationships/tags" Target="../tags/tag418.xml"/><Relationship Id="rId17" Type="http://schemas.openxmlformats.org/officeDocument/2006/relationships/tags" Target="../tags/tag423.xml"/><Relationship Id="rId2" Type="http://schemas.openxmlformats.org/officeDocument/2006/relationships/tags" Target="../tags/tag408.xml"/><Relationship Id="rId16" Type="http://schemas.openxmlformats.org/officeDocument/2006/relationships/tags" Target="../tags/tag422.xml"/><Relationship Id="rId20" Type="http://schemas.openxmlformats.org/officeDocument/2006/relationships/tags" Target="../tags/tag426.xml"/><Relationship Id="rId1" Type="http://schemas.openxmlformats.org/officeDocument/2006/relationships/tags" Target="../tags/tag407.xml"/><Relationship Id="rId6" Type="http://schemas.openxmlformats.org/officeDocument/2006/relationships/tags" Target="../tags/tag412.xml"/><Relationship Id="rId11" Type="http://schemas.openxmlformats.org/officeDocument/2006/relationships/tags" Target="../tags/tag417.xml"/><Relationship Id="rId5" Type="http://schemas.openxmlformats.org/officeDocument/2006/relationships/tags" Target="../tags/tag411.xml"/><Relationship Id="rId15" Type="http://schemas.openxmlformats.org/officeDocument/2006/relationships/tags" Target="../tags/tag421.xml"/><Relationship Id="rId10" Type="http://schemas.openxmlformats.org/officeDocument/2006/relationships/tags" Target="../tags/tag416.xml"/><Relationship Id="rId19" Type="http://schemas.openxmlformats.org/officeDocument/2006/relationships/tags" Target="../tags/tag425.xml"/><Relationship Id="rId4" Type="http://schemas.openxmlformats.org/officeDocument/2006/relationships/tags" Target="../tags/tag410.xml"/><Relationship Id="rId9" Type="http://schemas.openxmlformats.org/officeDocument/2006/relationships/tags" Target="../tags/tag415.xml"/><Relationship Id="rId14" Type="http://schemas.openxmlformats.org/officeDocument/2006/relationships/tags" Target="../tags/tag420.xml"/><Relationship Id="rId2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tags" Target="../tags/tag439.xml"/><Relationship Id="rId18" Type="http://schemas.openxmlformats.org/officeDocument/2006/relationships/slideLayout" Target="../slideLayouts/slideLayout1.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tags" Target="../tags/tag443.xml"/><Relationship Id="rId2" Type="http://schemas.openxmlformats.org/officeDocument/2006/relationships/tags" Target="../tags/tag428.xml"/><Relationship Id="rId16" Type="http://schemas.openxmlformats.org/officeDocument/2006/relationships/tags" Target="../tags/tag442.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5" Type="http://schemas.openxmlformats.org/officeDocument/2006/relationships/tags" Target="../tags/tag441.xml"/><Relationship Id="rId10" Type="http://schemas.openxmlformats.org/officeDocument/2006/relationships/tags" Target="../tags/tag436.xml"/><Relationship Id="rId19" Type="http://schemas.openxmlformats.org/officeDocument/2006/relationships/notesSlide" Target="../notesSlides/notesSlide44.xml"/><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tags" Target="../tags/tag440.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46.xml"/><Relationship Id="rId7" Type="http://schemas.openxmlformats.org/officeDocument/2006/relationships/tags" Target="../tags/tag450.xml"/><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9"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8" Type="http://schemas.openxmlformats.org/officeDocument/2006/relationships/tags" Target="../tags/tag458.xml"/><Relationship Id="rId13" Type="http://schemas.openxmlformats.org/officeDocument/2006/relationships/tags" Target="../tags/tag463.xml"/><Relationship Id="rId3" Type="http://schemas.openxmlformats.org/officeDocument/2006/relationships/tags" Target="../tags/tag453.xml"/><Relationship Id="rId7" Type="http://schemas.openxmlformats.org/officeDocument/2006/relationships/tags" Target="../tags/tag457.xml"/><Relationship Id="rId12" Type="http://schemas.openxmlformats.org/officeDocument/2006/relationships/tags" Target="../tags/tag462.xml"/><Relationship Id="rId2" Type="http://schemas.openxmlformats.org/officeDocument/2006/relationships/tags" Target="../tags/tag452.xml"/><Relationship Id="rId16" Type="http://schemas.openxmlformats.org/officeDocument/2006/relationships/notesSlide" Target="../notesSlides/notesSlide46.xm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tags" Target="../tags/tag461.xml"/><Relationship Id="rId5" Type="http://schemas.openxmlformats.org/officeDocument/2006/relationships/tags" Target="../tags/tag455.xml"/><Relationship Id="rId15" Type="http://schemas.openxmlformats.org/officeDocument/2006/relationships/slideLayout" Target="../slideLayouts/slideLayout1.xml"/><Relationship Id="rId10" Type="http://schemas.openxmlformats.org/officeDocument/2006/relationships/tags" Target="../tags/tag460.xml"/><Relationship Id="rId4" Type="http://schemas.openxmlformats.org/officeDocument/2006/relationships/tags" Target="../tags/tag454.xml"/><Relationship Id="rId9" Type="http://schemas.openxmlformats.org/officeDocument/2006/relationships/tags" Target="../tags/tag459.xml"/><Relationship Id="rId14" Type="http://schemas.openxmlformats.org/officeDocument/2006/relationships/tags" Target="../tags/tag464.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67.xml"/><Relationship Id="rId7" Type="http://schemas.openxmlformats.org/officeDocument/2006/relationships/tags" Target="../tags/tag471.xml"/><Relationship Id="rId2" Type="http://schemas.openxmlformats.org/officeDocument/2006/relationships/tags" Target="../tags/tag466.xml"/><Relationship Id="rId1" Type="http://schemas.openxmlformats.org/officeDocument/2006/relationships/tags" Target="../tags/tag465.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9"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tags" Target="../tags/tag479.xml"/><Relationship Id="rId13" Type="http://schemas.openxmlformats.org/officeDocument/2006/relationships/tags" Target="../tags/tag484.xml"/><Relationship Id="rId18" Type="http://schemas.openxmlformats.org/officeDocument/2006/relationships/notesSlide" Target="../notesSlides/notesSlide49.xml"/><Relationship Id="rId3" Type="http://schemas.openxmlformats.org/officeDocument/2006/relationships/tags" Target="../tags/tag474.xml"/><Relationship Id="rId7" Type="http://schemas.openxmlformats.org/officeDocument/2006/relationships/tags" Target="../tags/tag478.xml"/><Relationship Id="rId12" Type="http://schemas.openxmlformats.org/officeDocument/2006/relationships/tags" Target="../tags/tag483.xml"/><Relationship Id="rId17" Type="http://schemas.openxmlformats.org/officeDocument/2006/relationships/slideLayout" Target="../slideLayouts/slideLayout1.xml"/><Relationship Id="rId2" Type="http://schemas.openxmlformats.org/officeDocument/2006/relationships/tags" Target="../tags/tag473.xml"/><Relationship Id="rId16" Type="http://schemas.openxmlformats.org/officeDocument/2006/relationships/tags" Target="../tags/tag487.xml"/><Relationship Id="rId1" Type="http://schemas.openxmlformats.org/officeDocument/2006/relationships/tags" Target="../tags/tag472.xml"/><Relationship Id="rId6" Type="http://schemas.openxmlformats.org/officeDocument/2006/relationships/tags" Target="../tags/tag477.xml"/><Relationship Id="rId11" Type="http://schemas.openxmlformats.org/officeDocument/2006/relationships/tags" Target="../tags/tag482.xml"/><Relationship Id="rId5" Type="http://schemas.openxmlformats.org/officeDocument/2006/relationships/tags" Target="../tags/tag476.xml"/><Relationship Id="rId15" Type="http://schemas.openxmlformats.org/officeDocument/2006/relationships/tags" Target="../tags/tag486.xml"/><Relationship Id="rId10" Type="http://schemas.openxmlformats.org/officeDocument/2006/relationships/tags" Target="../tags/tag481.xml"/><Relationship Id="rId4" Type="http://schemas.openxmlformats.org/officeDocument/2006/relationships/tags" Target="../tags/tag475.xml"/><Relationship Id="rId9" Type="http://schemas.openxmlformats.org/officeDocument/2006/relationships/tags" Target="../tags/tag480.xml"/><Relationship Id="rId14" Type="http://schemas.openxmlformats.org/officeDocument/2006/relationships/tags" Target="../tags/tag485.xml"/></Relationships>
</file>

<file path=ppt/slides/_rels/slide51.xml.rels><?xml version="1.0" encoding="UTF-8" standalone="yes"?>
<Relationships xmlns="http://schemas.openxmlformats.org/package/2006/relationships"><Relationship Id="rId8" Type="http://schemas.openxmlformats.org/officeDocument/2006/relationships/tags" Target="../tags/tag495.xml"/><Relationship Id="rId3" Type="http://schemas.openxmlformats.org/officeDocument/2006/relationships/tags" Target="../tags/tag490.xml"/><Relationship Id="rId7" Type="http://schemas.openxmlformats.org/officeDocument/2006/relationships/tags" Target="../tags/tag494.xml"/><Relationship Id="rId12" Type="http://schemas.openxmlformats.org/officeDocument/2006/relationships/notesSlide" Target="../notesSlides/notesSlide50.xml"/><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tags" Target="../tags/tag493.xml"/><Relationship Id="rId11" Type="http://schemas.openxmlformats.org/officeDocument/2006/relationships/slideLayout" Target="../slideLayouts/slideLayout1.xml"/><Relationship Id="rId5" Type="http://schemas.openxmlformats.org/officeDocument/2006/relationships/tags" Target="../tags/tag492.xml"/><Relationship Id="rId10" Type="http://schemas.openxmlformats.org/officeDocument/2006/relationships/tags" Target="../tags/tag497.xml"/><Relationship Id="rId4" Type="http://schemas.openxmlformats.org/officeDocument/2006/relationships/tags" Target="../tags/tag491.xml"/><Relationship Id="rId9" Type="http://schemas.openxmlformats.org/officeDocument/2006/relationships/tags" Target="../tags/tag49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323850" y="1781810"/>
            <a:ext cx="6161405" cy="990600"/>
          </a:xfrm>
          <a:prstGeom prst="rect">
            <a:avLst/>
          </a:prstGeom>
          <a:noFill/>
        </p:spPr>
        <p:txBody>
          <a:bodyPr wrap="square" lIns="67391" tIns="33696" rIns="67391" bIns="33696" rtlCol="0">
            <a:spAutoFit/>
          </a:bodyPr>
          <a:lstStyle/>
          <a:p>
            <a:r>
              <a:rPr lang="zh-CN" altLang="en-US" sz="3200" dirty="0">
                <a:solidFill>
                  <a:schemeClr val="bg1"/>
                </a:solidFill>
                <a:latin typeface="黑体" panose="02010609060101010101" pitchFamily="2" charset="-122"/>
                <a:ea typeface="黑体" panose="02010609060101010101" pitchFamily="2" charset="-122"/>
                <a:cs typeface="+mn-ea"/>
                <a:sym typeface="+mn-lt"/>
              </a:rPr>
              <a:t>第六章  政府预算执行与调整</a:t>
            </a:r>
          </a:p>
          <a:p>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539998" y="2736180"/>
            <a:ext cx="4934818" cy="313055"/>
          </a:xfrm>
          <a:prstGeom prst="rect">
            <a:avLst/>
          </a:prstGeom>
          <a:noFill/>
        </p:spPr>
        <p:txBody>
          <a:bodyPr wrap="square" lIns="67391" tIns="33696" rIns="67391" bIns="33696" rtlCol="0">
            <a:spAutoFit/>
          </a:bodyPr>
          <a:lstStyle/>
          <a:p>
            <a:pPr algn="r"/>
            <a:r>
              <a:rPr lang="zh-CN" altLang="en-US" dirty="0">
                <a:solidFill>
                  <a:srgbClr val="305480"/>
                </a:solidFill>
                <a:latin typeface="黑体" panose="02010609060101010101" pitchFamily="2" charset="-122"/>
                <a:ea typeface="黑体" panose="02010609060101010101" pitchFamily="2" charset="-122"/>
                <a:cs typeface="+mn-ea"/>
                <a:sym typeface="+mn-lt"/>
              </a:rPr>
              <a:t>中央财经大学</a:t>
            </a:r>
          </a:p>
        </p:txBody>
      </p:sp>
      <p:pic>
        <p:nvPicPr>
          <p:cNvPr id="4098" name="Picture 36"/>
          <p:cNvPicPr>
            <a:picLocks noChangeAspect="1"/>
          </p:cNvPicPr>
          <p:nvPr/>
        </p:nvPicPr>
        <p:blipFill>
          <a:blip r:embed="rId4" cstate="print"/>
          <a:stretch>
            <a:fillRect/>
          </a:stretch>
        </p:blipFill>
        <p:spPr>
          <a:xfrm>
            <a:off x="-71755" y="-48895"/>
            <a:ext cx="835660" cy="859155"/>
          </a:xfrm>
          <a:prstGeom prst="rect">
            <a:avLst/>
          </a:prstGeom>
          <a:noFill/>
          <a:ln w="9525">
            <a:noFill/>
          </a:ln>
        </p:spPr>
      </p:pic>
      <p:pic>
        <p:nvPicPr>
          <p:cNvPr id="4099" name="Picture 37"/>
          <p:cNvPicPr>
            <a:picLocks noChangeAspect="1"/>
          </p:cNvPicPr>
          <p:nvPr/>
        </p:nvPicPr>
        <p:blipFill>
          <a:blip r:embed="rId5"/>
          <a:stretch>
            <a:fillRect/>
          </a:stretch>
        </p:blipFill>
        <p:spPr>
          <a:xfrm>
            <a:off x="655320" y="-183515"/>
            <a:ext cx="2722562" cy="1204913"/>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3974" y="-36016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（二）我国预算执行的主体</a:t>
            </a:r>
            <a:endParaRPr lang="zh-CN" altLang="en-US" sz="2000"/>
          </a:p>
        </p:txBody>
      </p:sp>
      <p:sp>
        <p:nvSpPr>
          <p:cNvPr id="8" name="Freeform 5"/>
          <p:cNvSpPr/>
          <p:nvPr>
            <p:custDataLst>
              <p:tags r:id="rId1"/>
            </p:custDataLst>
          </p:nvPr>
        </p:nvSpPr>
        <p:spPr bwMode="auto">
          <a:xfrm>
            <a:off x="3620393" y="1921030"/>
            <a:ext cx="2249983" cy="1949678"/>
          </a:xfrm>
          <a:custGeom>
            <a:avLst/>
            <a:gdLst>
              <a:gd name="T0" fmla="*/ 448 w 896"/>
              <a:gd name="T1" fmla="*/ 164 h 776"/>
              <a:gd name="T2" fmla="*/ 672 w 896"/>
              <a:gd name="T3" fmla="*/ 0 h 776"/>
              <a:gd name="T4" fmla="*/ 642 w 896"/>
              <a:gd name="T5" fmla="*/ 276 h 776"/>
              <a:gd name="T6" fmla="*/ 896 w 896"/>
              <a:gd name="T7" fmla="*/ 388 h 776"/>
              <a:gd name="T8" fmla="*/ 642 w 896"/>
              <a:gd name="T9" fmla="*/ 500 h 776"/>
              <a:gd name="T10" fmla="*/ 672 w 896"/>
              <a:gd name="T11" fmla="*/ 776 h 776"/>
              <a:gd name="T12" fmla="*/ 448 w 896"/>
              <a:gd name="T13" fmla="*/ 612 h 776"/>
              <a:gd name="T14" fmla="*/ 224 w 896"/>
              <a:gd name="T15" fmla="*/ 776 h 776"/>
              <a:gd name="T16" fmla="*/ 254 w 896"/>
              <a:gd name="T17" fmla="*/ 500 h 776"/>
              <a:gd name="T18" fmla="*/ 0 w 896"/>
              <a:gd name="T19" fmla="*/ 388 h 776"/>
              <a:gd name="T20" fmla="*/ 254 w 896"/>
              <a:gd name="T21" fmla="*/ 276 h 776"/>
              <a:gd name="T22" fmla="*/ 224 w 896"/>
              <a:gd name="T23" fmla="*/ 0 h 776"/>
              <a:gd name="T24" fmla="*/ 448 w 896"/>
              <a:gd name="T25" fmla="*/ 164 h 776"/>
              <a:gd name="connsiteX0" fmla="*/ 5000 w 10000"/>
              <a:gd name="connsiteY0" fmla="*/ 2113 h 10000"/>
              <a:gd name="connsiteX1" fmla="*/ 7500 w 10000"/>
              <a:gd name="connsiteY1" fmla="*/ 0 h 10000"/>
              <a:gd name="connsiteX2" fmla="*/ 7165 w 10000"/>
              <a:gd name="connsiteY2" fmla="*/ 3557 h 10000"/>
              <a:gd name="connsiteX3" fmla="*/ 10000 w 10000"/>
              <a:gd name="connsiteY3" fmla="*/ 5000 h 10000"/>
              <a:gd name="connsiteX4" fmla="*/ 7165 w 10000"/>
              <a:gd name="connsiteY4" fmla="*/ 6443 h 10000"/>
              <a:gd name="connsiteX5" fmla="*/ 7500 w 10000"/>
              <a:gd name="connsiteY5" fmla="*/ 10000 h 10000"/>
              <a:gd name="connsiteX6" fmla="*/ 5000 w 10000"/>
              <a:gd name="connsiteY6" fmla="*/ 7887 h 10000"/>
              <a:gd name="connsiteX7" fmla="*/ 2500 w 10000"/>
              <a:gd name="connsiteY7" fmla="*/ 10000 h 10000"/>
              <a:gd name="connsiteX8" fmla="*/ 2835 w 10000"/>
              <a:gd name="connsiteY8" fmla="*/ 6443 h 10000"/>
              <a:gd name="connsiteX9" fmla="*/ 0 w 10000"/>
              <a:gd name="connsiteY9" fmla="*/ 5000 h 10000"/>
              <a:gd name="connsiteX10" fmla="*/ 2835 w 10000"/>
              <a:gd name="connsiteY10" fmla="*/ 3557 h 10000"/>
              <a:gd name="connsiteX11" fmla="*/ 2500 w 10000"/>
              <a:gd name="connsiteY11" fmla="*/ 0 h 10000"/>
              <a:gd name="connsiteX12" fmla="*/ 5000 w 10000"/>
              <a:gd name="connsiteY12" fmla="*/ 2113 h 10000"/>
              <a:gd name="connsiteX0-1" fmla="*/ 5000 w 10000"/>
              <a:gd name="connsiteY0-2" fmla="*/ 2113 h 10000"/>
              <a:gd name="connsiteX1-3" fmla="*/ 7500 w 10000"/>
              <a:gd name="connsiteY1-4" fmla="*/ 0 h 10000"/>
              <a:gd name="connsiteX2-5" fmla="*/ 7165 w 10000"/>
              <a:gd name="connsiteY2-6" fmla="*/ 3557 h 10000"/>
              <a:gd name="connsiteX3-7" fmla="*/ 10000 w 10000"/>
              <a:gd name="connsiteY3-8" fmla="*/ 5000 h 10000"/>
              <a:gd name="connsiteX4-9" fmla="*/ 7165 w 10000"/>
              <a:gd name="connsiteY4-10" fmla="*/ 6443 h 10000"/>
              <a:gd name="connsiteX5-11" fmla="*/ 7500 w 10000"/>
              <a:gd name="connsiteY5-12" fmla="*/ 10000 h 10000"/>
              <a:gd name="connsiteX6-13" fmla="*/ 5000 w 10000"/>
              <a:gd name="connsiteY6-14" fmla="*/ 7887 h 10000"/>
              <a:gd name="connsiteX7-15" fmla="*/ 2500 w 10000"/>
              <a:gd name="connsiteY7-16" fmla="*/ 10000 h 10000"/>
              <a:gd name="connsiteX8-17" fmla="*/ 2835 w 10000"/>
              <a:gd name="connsiteY8-18" fmla="*/ 6443 h 10000"/>
              <a:gd name="connsiteX9-19" fmla="*/ 0 w 10000"/>
              <a:gd name="connsiteY9-20" fmla="*/ 5000 h 10000"/>
              <a:gd name="connsiteX10-21" fmla="*/ 2835 w 10000"/>
              <a:gd name="connsiteY10-22" fmla="*/ 3557 h 10000"/>
              <a:gd name="connsiteX11-23" fmla="*/ 2500 w 10000"/>
              <a:gd name="connsiteY11-24" fmla="*/ 0 h 10000"/>
              <a:gd name="connsiteX12-25" fmla="*/ 5000 w 10000"/>
              <a:gd name="connsiteY12-26" fmla="*/ 2113 h 10000"/>
              <a:gd name="connsiteX0-27" fmla="*/ 5000 w 10000"/>
              <a:gd name="connsiteY0-28" fmla="*/ 2113 h 10000"/>
              <a:gd name="connsiteX1-29" fmla="*/ 7500 w 10000"/>
              <a:gd name="connsiteY1-30" fmla="*/ 0 h 10000"/>
              <a:gd name="connsiteX2-31" fmla="*/ 7165 w 10000"/>
              <a:gd name="connsiteY2-32" fmla="*/ 3557 h 10000"/>
              <a:gd name="connsiteX3-33" fmla="*/ 10000 w 10000"/>
              <a:gd name="connsiteY3-34" fmla="*/ 5000 h 10000"/>
              <a:gd name="connsiteX4-35" fmla="*/ 7165 w 10000"/>
              <a:gd name="connsiteY4-36" fmla="*/ 6443 h 10000"/>
              <a:gd name="connsiteX5-37" fmla="*/ 7500 w 10000"/>
              <a:gd name="connsiteY5-38" fmla="*/ 10000 h 10000"/>
              <a:gd name="connsiteX6-39" fmla="*/ 5000 w 10000"/>
              <a:gd name="connsiteY6-40" fmla="*/ 7887 h 10000"/>
              <a:gd name="connsiteX7-41" fmla="*/ 2500 w 10000"/>
              <a:gd name="connsiteY7-42" fmla="*/ 10000 h 10000"/>
              <a:gd name="connsiteX8-43" fmla="*/ 2835 w 10000"/>
              <a:gd name="connsiteY8-44" fmla="*/ 6443 h 10000"/>
              <a:gd name="connsiteX9-45" fmla="*/ 0 w 10000"/>
              <a:gd name="connsiteY9-46" fmla="*/ 5000 h 10000"/>
              <a:gd name="connsiteX10-47" fmla="*/ 2835 w 10000"/>
              <a:gd name="connsiteY10-48" fmla="*/ 3557 h 10000"/>
              <a:gd name="connsiteX11-49" fmla="*/ 2500 w 10000"/>
              <a:gd name="connsiteY11-50" fmla="*/ 0 h 10000"/>
              <a:gd name="connsiteX12-51" fmla="*/ 5000 w 10000"/>
              <a:gd name="connsiteY12-52" fmla="*/ 2113 h 10000"/>
              <a:gd name="connsiteX0-53" fmla="*/ 5000 w 10000"/>
              <a:gd name="connsiteY0-54" fmla="*/ 2113 h 10000"/>
              <a:gd name="connsiteX1-55" fmla="*/ 7500 w 10000"/>
              <a:gd name="connsiteY1-56" fmla="*/ 0 h 10000"/>
              <a:gd name="connsiteX2-57" fmla="*/ 7165 w 10000"/>
              <a:gd name="connsiteY2-58" fmla="*/ 3557 h 10000"/>
              <a:gd name="connsiteX3-59" fmla="*/ 10000 w 10000"/>
              <a:gd name="connsiteY3-60" fmla="*/ 5000 h 10000"/>
              <a:gd name="connsiteX4-61" fmla="*/ 7165 w 10000"/>
              <a:gd name="connsiteY4-62" fmla="*/ 6443 h 10000"/>
              <a:gd name="connsiteX5-63" fmla="*/ 7500 w 10000"/>
              <a:gd name="connsiteY5-64" fmla="*/ 10000 h 10000"/>
              <a:gd name="connsiteX6-65" fmla="*/ 5000 w 10000"/>
              <a:gd name="connsiteY6-66" fmla="*/ 7887 h 10000"/>
              <a:gd name="connsiteX7-67" fmla="*/ 2500 w 10000"/>
              <a:gd name="connsiteY7-68" fmla="*/ 10000 h 10000"/>
              <a:gd name="connsiteX8-69" fmla="*/ 2835 w 10000"/>
              <a:gd name="connsiteY8-70" fmla="*/ 6443 h 10000"/>
              <a:gd name="connsiteX9-71" fmla="*/ 0 w 10000"/>
              <a:gd name="connsiteY9-72" fmla="*/ 5000 h 10000"/>
              <a:gd name="connsiteX10-73" fmla="*/ 2835 w 10000"/>
              <a:gd name="connsiteY10-74" fmla="*/ 3557 h 10000"/>
              <a:gd name="connsiteX11-75" fmla="*/ 2500 w 10000"/>
              <a:gd name="connsiteY11-76" fmla="*/ 0 h 10000"/>
              <a:gd name="connsiteX12-77" fmla="*/ 5000 w 10000"/>
              <a:gd name="connsiteY12-78" fmla="*/ 2113 h 10000"/>
              <a:gd name="connsiteX0-79" fmla="*/ 5000 w 10000"/>
              <a:gd name="connsiteY0-80" fmla="*/ 2113 h 10000"/>
              <a:gd name="connsiteX1-81" fmla="*/ 7500 w 10000"/>
              <a:gd name="connsiteY1-82" fmla="*/ 0 h 10000"/>
              <a:gd name="connsiteX2-83" fmla="*/ 7165 w 10000"/>
              <a:gd name="connsiteY2-84" fmla="*/ 3557 h 10000"/>
              <a:gd name="connsiteX3-85" fmla="*/ 10000 w 10000"/>
              <a:gd name="connsiteY3-86" fmla="*/ 5000 h 10000"/>
              <a:gd name="connsiteX4-87" fmla="*/ 7165 w 10000"/>
              <a:gd name="connsiteY4-88" fmla="*/ 6443 h 10000"/>
              <a:gd name="connsiteX5-89" fmla="*/ 7500 w 10000"/>
              <a:gd name="connsiteY5-90" fmla="*/ 10000 h 10000"/>
              <a:gd name="connsiteX6-91" fmla="*/ 5000 w 10000"/>
              <a:gd name="connsiteY6-92" fmla="*/ 7887 h 10000"/>
              <a:gd name="connsiteX7-93" fmla="*/ 2500 w 10000"/>
              <a:gd name="connsiteY7-94" fmla="*/ 10000 h 10000"/>
              <a:gd name="connsiteX8-95" fmla="*/ 2835 w 10000"/>
              <a:gd name="connsiteY8-96" fmla="*/ 6443 h 10000"/>
              <a:gd name="connsiteX9-97" fmla="*/ 0 w 10000"/>
              <a:gd name="connsiteY9-98" fmla="*/ 5000 h 10000"/>
              <a:gd name="connsiteX10-99" fmla="*/ 2835 w 10000"/>
              <a:gd name="connsiteY10-100" fmla="*/ 3557 h 10000"/>
              <a:gd name="connsiteX11-101" fmla="*/ 2500 w 10000"/>
              <a:gd name="connsiteY11-102" fmla="*/ 0 h 10000"/>
              <a:gd name="connsiteX12-103" fmla="*/ 5000 w 10000"/>
              <a:gd name="connsiteY12-104" fmla="*/ 2113 h 10000"/>
              <a:gd name="connsiteX0-105" fmla="*/ 5000 w 10000"/>
              <a:gd name="connsiteY0-106" fmla="*/ 2113 h 10000"/>
              <a:gd name="connsiteX1-107" fmla="*/ 7500 w 10000"/>
              <a:gd name="connsiteY1-108" fmla="*/ 0 h 10000"/>
              <a:gd name="connsiteX2-109" fmla="*/ 7165 w 10000"/>
              <a:gd name="connsiteY2-110" fmla="*/ 3557 h 10000"/>
              <a:gd name="connsiteX3-111" fmla="*/ 10000 w 10000"/>
              <a:gd name="connsiteY3-112" fmla="*/ 5000 h 10000"/>
              <a:gd name="connsiteX4-113" fmla="*/ 7165 w 10000"/>
              <a:gd name="connsiteY4-114" fmla="*/ 6443 h 10000"/>
              <a:gd name="connsiteX5-115" fmla="*/ 7500 w 10000"/>
              <a:gd name="connsiteY5-116" fmla="*/ 10000 h 10000"/>
              <a:gd name="connsiteX6-117" fmla="*/ 5000 w 10000"/>
              <a:gd name="connsiteY6-118" fmla="*/ 7887 h 10000"/>
              <a:gd name="connsiteX7-119" fmla="*/ 2500 w 10000"/>
              <a:gd name="connsiteY7-120" fmla="*/ 10000 h 10000"/>
              <a:gd name="connsiteX8-121" fmla="*/ 2835 w 10000"/>
              <a:gd name="connsiteY8-122" fmla="*/ 6443 h 10000"/>
              <a:gd name="connsiteX9-123" fmla="*/ 0 w 10000"/>
              <a:gd name="connsiteY9-124" fmla="*/ 5000 h 10000"/>
              <a:gd name="connsiteX10-125" fmla="*/ 2835 w 10000"/>
              <a:gd name="connsiteY10-126" fmla="*/ 3557 h 10000"/>
              <a:gd name="connsiteX11-127" fmla="*/ 2500 w 10000"/>
              <a:gd name="connsiteY11-128" fmla="*/ 0 h 10000"/>
              <a:gd name="connsiteX12-129" fmla="*/ 5000 w 10000"/>
              <a:gd name="connsiteY12-130" fmla="*/ 2113 h 10000"/>
              <a:gd name="connsiteX0-131" fmla="*/ 5000 w 10000"/>
              <a:gd name="connsiteY0-132" fmla="*/ 2113 h 10000"/>
              <a:gd name="connsiteX1-133" fmla="*/ 7500 w 10000"/>
              <a:gd name="connsiteY1-134" fmla="*/ 0 h 10000"/>
              <a:gd name="connsiteX2-135" fmla="*/ 7165 w 10000"/>
              <a:gd name="connsiteY2-136" fmla="*/ 3557 h 10000"/>
              <a:gd name="connsiteX3-137" fmla="*/ 10000 w 10000"/>
              <a:gd name="connsiteY3-138" fmla="*/ 5000 h 10000"/>
              <a:gd name="connsiteX4-139" fmla="*/ 7165 w 10000"/>
              <a:gd name="connsiteY4-140" fmla="*/ 6443 h 10000"/>
              <a:gd name="connsiteX5-141" fmla="*/ 7500 w 10000"/>
              <a:gd name="connsiteY5-142" fmla="*/ 10000 h 10000"/>
              <a:gd name="connsiteX6-143" fmla="*/ 5000 w 10000"/>
              <a:gd name="connsiteY6-144" fmla="*/ 7887 h 10000"/>
              <a:gd name="connsiteX7-145" fmla="*/ 2500 w 10000"/>
              <a:gd name="connsiteY7-146" fmla="*/ 10000 h 10000"/>
              <a:gd name="connsiteX8-147" fmla="*/ 2835 w 10000"/>
              <a:gd name="connsiteY8-148" fmla="*/ 6443 h 10000"/>
              <a:gd name="connsiteX9-149" fmla="*/ 0 w 10000"/>
              <a:gd name="connsiteY9-150" fmla="*/ 5000 h 10000"/>
              <a:gd name="connsiteX10-151" fmla="*/ 2835 w 10000"/>
              <a:gd name="connsiteY10-152" fmla="*/ 3557 h 10000"/>
              <a:gd name="connsiteX11-153" fmla="*/ 2500 w 10000"/>
              <a:gd name="connsiteY11-154" fmla="*/ 0 h 10000"/>
              <a:gd name="connsiteX12-155" fmla="*/ 5000 w 10000"/>
              <a:gd name="connsiteY12-156" fmla="*/ 2113 h 10000"/>
              <a:gd name="connsiteX0-157" fmla="*/ 5000 w 10000"/>
              <a:gd name="connsiteY0-158" fmla="*/ 2113 h 10000"/>
              <a:gd name="connsiteX1-159" fmla="*/ 7500 w 10000"/>
              <a:gd name="connsiteY1-160" fmla="*/ 0 h 10000"/>
              <a:gd name="connsiteX2-161" fmla="*/ 7165 w 10000"/>
              <a:gd name="connsiteY2-162" fmla="*/ 3557 h 10000"/>
              <a:gd name="connsiteX3-163" fmla="*/ 10000 w 10000"/>
              <a:gd name="connsiteY3-164" fmla="*/ 5000 h 10000"/>
              <a:gd name="connsiteX4-165" fmla="*/ 7165 w 10000"/>
              <a:gd name="connsiteY4-166" fmla="*/ 6443 h 10000"/>
              <a:gd name="connsiteX5-167" fmla="*/ 7500 w 10000"/>
              <a:gd name="connsiteY5-168" fmla="*/ 10000 h 10000"/>
              <a:gd name="connsiteX6-169" fmla="*/ 5000 w 10000"/>
              <a:gd name="connsiteY6-170" fmla="*/ 7887 h 10000"/>
              <a:gd name="connsiteX7-171" fmla="*/ 2500 w 10000"/>
              <a:gd name="connsiteY7-172" fmla="*/ 10000 h 10000"/>
              <a:gd name="connsiteX8-173" fmla="*/ 2835 w 10000"/>
              <a:gd name="connsiteY8-174" fmla="*/ 6443 h 10000"/>
              <a:gd name="connsiteX9-175" fmla="*/ 0 w 10000"/>
              <a:gd name="connsiteY9-176" fmla="*/ 5000 h 10000"/>
              <a:gd name="connsiteX10-177" fmla="*/ 2835 w 10000"/>
              <a:gd name="connsiteY10-178" fmla="*/ 3557 h 10000"/>
              <a:gd name="connsiteX11-179" fmla="*/ 2500 w 10000"/>
              <a:gd name="connsiteY11-180" fmla="*/ 0 h 10000"/>
              <a:gd name="connsiteX12-181" fmla="*/ 5000 w 10000"/>
              <a:gd name="connsiteY12-182" fmla="*/ 2113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000" h="10000">
                <a:moveTo>
                  <a:pt x="5000" y="2113"/>
                </a:moveTo>
                <a:cubicBezTo>
                  <a:pt x="6370" y="2030"/>
                  <a:pt x="7500" y="0"/>
                  <a:pt x="7500" y="0"/>
                </a:cubicBezTo>
                <a:cubicBezTo>
                  <a:pt x="7500" y="0"/>
                  <a:pt x="6607" y="2285"/>
                  <a:pt x="7165" y="3557"/>
                </a:cubicBezTo>
                <a:cubicBezTo>
                  <a:pt x="7723" y="4829"/>
                  <a:pt x="10000" y="5000"/>
                  <a:pt x="10000" y="5000"/>
                </a:cubicBezTo>
                <a:cubicBezTo>
                  <a:pt x="10000" y="5000"/>
                  <a:pt x="7724" y="5448"/>
                  <a:pt x="7165" y="6443"/>
                </a:cubicBezTo>
                <a:cubicBezTo>
                  <a:pt x="6606" y="7438"/>
                  <a:pt x="7500" y="10000"/>
                  <a:pt x="7500" y="10000"/>
                </a:cubicBezTo>
                <a:cubicBezTo>
                  <a:pt x="7500" y="10000"/>
                  <a:pt x="6106" y="7859"/>
                  <a:pt x="5000" y="7887"/>
                </a:cubicBezTo>
                <a:cubicBezTo>
                  <a:pt x="3894" y="7915"/>
                  <a:pt x="2500" y="10000"/>
                  <a:pt x="2500" y="10000"/>
                </a:cubicBezTo>
                <a:cubicBezTo>
                  <a:pt x="2500" y="10000"/>
                  <a:pt x="3417" y="7660"/>
                  <a:pt x="2835" y="6443"/>
                </a:cubicBezTo>
                <a:cubicBezTo>
                  <a:pt x="2253" y="5226"/>
                  <a:pt x="0" y="5000"/>
                  <a:pt x="0" y="5000"/>
                </a:cubicBezTo>
                <a:cubicBezTo>
                  <a:pt x="0" y="5000"/>
                  <a:pt x="2276" y="4691"/>
                  <a:pt x="2835" y="3557"/>
                </a:cubicBezTo>
                <a:cubicBezTo>
                  <a:pt x="3321" y="2507"/>
                  <a:pt x="2500" y="0"/>
                  <a:pt x="2500" y="0"/>
                </a:cubicBezTo>
                <a:cubicBezTo>
                  <a:pt x="2500" y="0"/>
                  <a:pt x="3630" y="2196"/>
                  <a:pt x="5000" y="2113"/>
                </a:cubicBezTo>
                <a:close/>
              </a:path>
            </a:pathLst>
          </a:custGeom>
          <a:solidFill>
            <a:sysClr val="window" lastClr="FFFFFF">
              <a:lumMod val="85000"/>
            </a:sysClr>
          </a:solidFill>
          <a:ln w="17463" cap="flat">
            <a:noFill/>
            <a:prstDash val="solid"/>
            <a:miter lim="800000"/>
          </a:ln>
        </p:spPr>
        <p:txBody>
          <a:bodyPr vert="horz" wrap="square" lIns="67199" tIns="33599" rIns="67199" bIns="33599" numCol="1" anchor="t" anchorCtr="0" compatLnSpc="1"/>
          <a:lstStyle/>
          <a:p>
            <a:pPr>
              <a:lnSpc>
                <a:spcPct val="120000"/>
              </a:lnSpc>
            </a:pPr>
            <a:endParaRPr lang="zh-CN" altLang="en-US" sz="1325" dirty="0">
              <a:latin typeface="微软雅黑" panose="020B0503020204020204" pitchFamily="34" charset="-122"/>
              <a:ea typeface="微软雅黑" panose="020B0503020204020204" pitchFamily="34" charset="-122"/>
            </a:endParaRPr>
          </a:p>
        </p:txBody>
      </p:sp>
      <p:sp>
        <p:nvSpPr>
          <p:cNvPr id="2" name="泪滴形 1"/>
          <p:cNvSpPr/>
          <p:nvPr>
            <p:custDataLst>
              <p:tags r:id="rId2"/>
            </p:custDataLst>
          </p:nvPr>
        </p:nvSpPr>
        <p:spPr>
          <a:xfrm rot="18607702">
            <a:off x="4294065" y="1406715"/>
            <a:ext cx="879628" cy="879628"/>
          </a:xfrm>
          <a:prstGeom prst="teardrop">
            <a:avLst/>
          </a:prstGeom>
          <a:solidFill>
            <a:srgbClr val="C0504D">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3"/>
            </p:custDataLst>
          </p:nvPr>
        </p:nvSpPr>
        <p:spPr>
          <a:xfrm rot="18607702">
            <a:off x="4299818" y="1368746"/>
            <a:ext cx="879628" cy="879628"/>
          </a:xfrm>
          <a:prstGeom prst="teardrop">
            <a:avLst/>
          </a:prstGeom>
          <a:solidFill>
            <a:srgbClr val="C0504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4"/>
            </p:custDataLst>
          </p:nvPr>
        </p:nvSpPr>
        <p:spPr bwMode="auto">
          <a:xfrm>
            <a:off x="4637517" y="1616698"/>
            <a:ext cx="204230" cy="383722"/>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泪滴形 21"/>
          <p:cNvSpPr/>
          <p:nvPr>
            <p:custDataLst>
              <p:tags r:id="rId5"/>
            </p:custDataLst>
          </p:nvPr>
        </p:nvSpPr>
        <p:spPr>
          <a:xfrm>
            <a:off x="5227195" y="1927933"/>
            <a:ext cx="900338" cy="880778"/>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泪滴形 22"/>
          <p:cNvSpPr/>
          <p:nvPr>
            <p:custDataLst>
              <p:tags r:id="rId6"/>
            </p:custDataLst>
          </p:nvPr>
        </p:nvSpPr>
        <p:spPr>
          <a:xfrm>
            <a:off x="5265165" y="1911250"/>
            <a:ext cx="900338" cy="880778"/>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14"/>
          <p:cNvSpPr/>
          <p:nvPr>
            <p:custDataLst>
              <p:tags r:id="rId7"/>
            </p:custDataLst>
          </p:nvPr>
        </p:nvSpPr>
        <p:spPr bwMode="auto">
          <a:xfrm>
            <a:off x="5564319" y="2160928"/>
            <a:ext cx="302606" cy="381997"/>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泪滴形 25"/>
          <p:cNvSpPr/>
          <p:nvPr>
            <p:custDataLst>
              <p:tags r:id="rId8"/>
            </p:custDataLst>
          </p:nvPr>
        </p:nvSpPr>
        <p:spPr>
          <a:xfrm rot="5400000">
            <a:off x="5223744" y="2994532"/>
            <a:ext cx="893435" cy="880778"/>
          </a:xfrm>
          <a:prstGeom prst="teardrop">
            <a:avLst/>
          </a:prstGeom>
          <a:solidFill>
            <a:srgbClr val="8064A2">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泪滴形 26"/>
          <p:cNvSpPr/>
          <p:nvPr>
            <p:custDataLst>
              <p:tags r:id="rId9"/>
            </p:custDataLst>
          </p:nvPr>
        </p:nvSpPr>
        <p:spPr>
          <a:xfrm rot="5400000">
            <a:off x="5243304" y="3014668"/>
            <a:ext cx="893435" cy="880778"/>
          </a:xfrm>
          <a:prstGeom prst="teardrop">
            <a:avLst/>
          </a:prstGeom>
          <a:solidFill>
            <a:srgbClr val="8064A2"/>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任意多边形 15"/>
          <p:cNvSpPr/>
          <p:nvPr>
            <p:custDataLst>
              <p:tags r:id="rId10"/>
            </p:custDataLst>
          </p:nvPr>
        </p:nvSpPr>
        <p:spPr bwMode="auto">
          <a:xfrm>
            <a:off x="5514843" y="3297138"/>
            <a:ext cx="350355" cy="315262"/>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泪滴形 29"/>
          <p:cNvSpPr/>
          <p:nvPr>
            <p:custDataLst>
              <p:tags r:id="rId11"/>
            </p:custDataLst>
          </p:nvPr>
        </p:nvSpPr>
        <p:spPr>
          <a:xfrm rot="7857467">
            <a:off x="4315351" y="3539913"/>
            <a:ext cx="893435" cy="880778"/>
          </a:xfrm>
          <a:prstGeom prst="teardrop">
            <a:avLst/>
          </a:prstGeom>
          <a:solidFill>
            <a:srgbClr val="F79646">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泪滴形 30"/>
          <p:cNvSpPr/>
          <p:nvPr>
            <p:custDataLst>
              <p:tags r:id="rId12"/>
            </p:custDataLst>
          </p:nvPr>
        </p:nvSpPr>
        <p:spPr>
          <a:xfrm rot="7972113">
            <a:off x="4317652" y="3567527"/>
            <a:ext cx="893435" cy="880778"/>
          </a:xfrm>
          <a:prstGeom prst="teardrop">
            <a:avLst/>
          </a:prstGeom>
          <a:solidFill>
            <a:srgbClr val="F79646"/>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泪滴形 5"/>
          <p:cNvSpPr/>
          <p:nvPr>
            <p:custDataLst>
              <p:tags r:id="rId13"/>
            </p:custDataLst>
          </p:nvPr>
        </p:nvSpPr>
        <p:spPr>
          <a:xfrm rot="11311463">
            <a:off x="3352881" y="2984177"/>
            <a:ext cx="893435" cy="880778"/>
          </a:xfrm>
          <a:prstGeom prst="teardrop">
            <a:avLst/>
          </a:prstGeom>
          <a:solidFill>
            <a:srgbClr val="4BACC6">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泪滴形 39"/>
          <p:cNvSpPr/>
          <p:nvPr>
            <p:custDataLst>
              <p:tags r:id="rId14"/>
            </p:custDataLst>
          </p:nvPr>
        </p:nvSpPr>
        <p:spPr>
          <a:xfrm rot="11311463">
            <a:off x="3330444" y="3000861"/>
            <a:ext cx="893435" cy="880778"/>
          </a:xfrm>
          <a:prstGeom prst="teardrop">
            <a:avLst/>
          </a:prstGeom>
          <a:solidFill>
            <a:srgbClr val="4BACC6"/>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泪滴形 17"/>
          <p:cNvSpPr/>
          <p:nvPr>
            <p:custDataLst>
              <p:tags r:id="rId15"/>
            </p:custDataLst>
          </p:nvPr>
        </p:nvSpPr>
        <p:spPr>
          <a:xfrm rot="16029869">
            <a:off x="3364387" y="1902620"/>
            <a:ext cx="874450" cy="893435"/>
          </a:xfrm>
          <a:prstGeom prst="teardrop">
            <a:avLst/>
          </a:prstGeom>
          <a:solidFill>
            <a:srgbClr val="4F81B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泪滴形 18"/>
          <p:cNvSpPr/>
          <p:nvPr>
            <p:custDataLst>
              <p:tags r:id="rId16"/>
            </p:custDataLst>
          </p:nvPr>
        </p:nvSpPr>
        <p:spPr>
          <a:xfrm rot="16029869">
            <a:off x="3343101" y="1877883"/>
            <a:ext cx="874450" cy="893435"/>
          </a:xfrm>
          <a:prstGeom prst="teardrop">
            <a:avLst/>
          </a:prstGeom>
          <a:solidFill>
            <a:srgbClr val="4F81B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任意多边形 13"/>
          <p:cNvSpPr/>
          <p:nvPr>
            <p:custDataLst>
              <p:tags r:id="rId17"/>
            </p:custDataLst>
          </p:nvPr>
        </p:nvSpPr>
        <p:spPr bwMode="auto">
          <a:xfrm>
            <a:off x="3606586" y="2156326"/>
            <a:ext cx="348054" cy="335973"/>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6" name="矩形 45"/>
          <p:cNvSpPr/>
          <p:nvPr>
            <p:custDataLst>
              <p:tags r:id="rId18"/>
            </p:custDataLst>
          </p:nvPr>
        </p:nvSpPr>
        <p:spPr>
          <a:xfrm>
            <a:off x="1978498" y="1927933"/>
            <a:ext cx="2006633" cy="290525"/>
          </a:xfrm>
          <a:prstGeom prst="rect">
            <a:avLst/>
          </a:prstGeom>
        </p:spPr>
        <p:txBody>
          <a:bodyPr wrap="square" lIns="66141" tIns="34393" rIns="66141" bIns="0"/>
          <a:lstStyle/>
          <a:p>
            <a:pPr algn="l">
              <a:lnSpc>
                <a:spcPct val="120000"/>
              </a:lnSpc>
            </a:pPr>
            <a:r>
              <a:rPr lang="zh-CN" altLang="en-US" sz="1400" b="1" spc="300">
                <a:solidFill>
                  <a:srgbClr val="4F81BD"/>
                </a:solidFill>
                <a:latin typeface="微软雅黑" panose="020B0503020204020204" pitchFamily="34" charset="-122"/>
                <a:ea typeface="微软雅黑" panose="020B0503020204020204" pitchFamily="34" charset="-122"/>
                <a:cs typeface="+mn-ea"/>
                <a:sym typeface="Arial" panose="020B0604020202020204" pitchFamily="34" charset="0"/>
              </a:rPr>
              <a:t>国家金库</a:t>
            </a:r>
          </a:p>
        </p:txBody>
      </p:sp>
      <p:sp>
        <p:nvSpPr>
          <p:cNvPr id="7" name="矩形 6"/>
          <p:cNvSpPr/>
          <p:nvPr>
            <p:custDataLst>
              <p:tags r:id="rId19"/>
            </p:custDataLst>
          </p:nvPr>
        </p:nvSpPr>
        <p:spPr>
          <a:xfrm>
            <a:off x="1794510" y="975360"/>
            <a:ext cx="2635885" cy="290830"/>
          </a:xfrm>
          <a:prstGeom prst="rect">
            <a:avLst/>
          </a:prstGeom>
        </p:spPr>
        <p:txBody>
          <a:bodyPr wrap="square" lIns="66141" tIns="34393" rIns="66141" bIns="0"/>
          <a:lstStyle/>
          <a:p>
            <a:pPr algn="l">
              <a:lnSpc>
                <a:spcPct val="120000"/>
              </a:lnSpc>
            </a:pPr>
            <a:r>
              <a:rPr lang="zh-CN" altLang="en-US" sz="1400" b="1" spc="30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rPr>
              <a:t>法定授权机构</a:t>
            </a:r>
          </a:p>
          <a:p>
            <a:pPr algn="l">
              <a:lnSpc>
                <a:spcPct val="120000"/>
              </a:lnSpc>
            </a:pPr>
            <a:r>
              <a:rPr lang="en-US" altLang="zh-CN" sz="1400" b="1" spc="30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400" b="1" spc="300">
                <a:solidFill>
                  <a:srgbClr val="C0504D"/>
                </a:solidFill>
                <a:latin typeface="微软雅黑" panose="020B0503020204020204" pitchFamily="34" charset="-122"/>
                <a:ea typeface="微软雅黑" panose="020B0503020204020204" pitchFamily="34" charset="-122"/>
                <a:cs typeface="+mn-ea"/>
                <a:sym typeface="Arial" panose="020B0604020202020204" pitchFamily="34" charset="0"/>
              </a:rPr>
              <a:t>各级人民代表大会</a:t>
            </a:r>
          </a:p>
        </p:txBody>
      </p:sp>
      <p:sp>
        <p:nvSpPr>
          <p:cNvPr id="9" name="矩形 8"/>
          <p:cNvSpPr/>
          <p:nvPr>
            <p:custDataLst>
              <p:tags r:id="rId20"/>
            </p:custDataLst>
          </p:nvPr>
        </p:nvSpPr>
        <p:spPr>
          <a:xfrm>
            <a:off x="6238875" y="1927860"/>
            <a:ext cx="2399665" cy="290830"/>
          </a:xfrm>
          <a:prstGeom prst="rect">
            <a:avLst/>
          </a:prstGeom>
        </p:spPr>
        <p:txBody>
          <a:bodyPr wrap="square" lIns="66141" tIns="34393" rIns="66141" bIns="0"/>
          <a:lstStyle/>
          <a:p>
            <a:pPr>
              <a:lnSpc>
                <a:spcPct val="120000"/>
              </a:lnSpc>
            </a:pPr>
            <a:r>
              <a:rPr lang="zh-CN" altLang="en-US" sz="1400"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组织领导机构</a:t>
            </a:r>
            <a:r>
              <a:rPr lang="en-US" altLang="zh-CN" sz="1400"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400"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国务院和各级人民政府</a:t>
            </a:r>
          </a:p>
        </p:txBody>
      </p:sp>
      <p:sp>
        <p:nvSpPr>
          <p:cNvPr id="52" name="矩形 51"/>
          <p:cNvSpPr/>
          <p:nvPr>
            <p:custDataLst>
              <p:tags r:id="rId21"/>
            </p:custDataLst>
          </p:nvPr>
        </p:nvSpPr>
        <p:spPr>
          <a:xfrm>
            <a:off x="1175385" y="3241910"/>
            <a:ext cx="2006633" cy="290525"/>
          </a:xfrm>
          <a:prstGeom prst="rect">
            <a:avLst/>
          </a:prstGeom>
        </p:spPr>
        <p:txBody>
          <a:bodyPr wrap="square" lIns="66141" tIns="34393" rIns="66141" bIns="0">
            <a:normAutofit fontScale="90000"/>
          </a:bodyPr>
          <a:lstStyle/>
          <a:p>
            <a:pPr algn="r">
              <a:lnSpc>
                <a:spcPct val="120000"/>
              </a:lnSpc>
            </a:pPr>
            <a:r>
              <a:rPr lang="zh-CN" altLang="en-US" sz="1400" b="1" spc="300">
                <a:solidFill>
                  <a:srgbClr val="4BACC6"/>
                </a:solidFill>
                <a:latin typeface="微软雅黑" panose="020B0503020204020204" pitchFamily="34" charset="-122"/>
                <a:ea typeface="微软雅黑" panose="020B0503020204020204" pitchFamily="34" charset="-122"/>
                <a:cs typeface="+mn-ea"/>
                <a:sym typeface="Arial" panose="020B0604020202020204" pitchFamily="34" charset="0"/>
              </a:rPr>
              <a:t>专门机构和参与机构</a:t>
            </a:r>
          </a:p>
        </p:txBody>
      </p:sp>
      <p:sp>
        <p:nvSpPr>
          <p:cNvPr id="13" name="矩形 12"/>
          <p:cNvSpPr/>
          <p:nvPr>
            <p:custDataLst>
              <p:tags r:id="rId22"/>
            </p:custDataLst>
          </p:nvPr>
        </p:nvSpPr>
        <p:spPr>
          <a:xfrm>
            <a:off x="6211527" y="3207392"/>
            <a:ext cx="2077394" cy="290525"/>
          </a:xfrm>
          <a:prstGeom prst="rect">
            <a:avLst/>
          </a:prstGeom>
        </p:spPr>
        <p:txBody>
          <a:bodyPr wrap="square" lIns="66141" tIns="34393" rIns="66141" bIns="0"/>
          <a:lstStyle/>
          <a:p>
            <a:pPr algn="l">
              <a:lnSpc>
                <a:spcPct val="120000"/>
              </a:lnSpc>
            </a:pPr>
            <a:r>
              <a:rPr lang="zh-CN" altLang="en-US" sz="1400" b="1" spc="300">
                <a:solidFill>
                  <a:srgbClr val="8064A2"/>
                </a:solidFill>
                <a:latin typeface="微软雅黑" panose="020B0503020204020204" pitchFamily="34" charset="-122"/>
                <a:ea typeface="微软雅黑" panose="020B0503020204020204" pitchFamily="34" charset="-122"/>
                <a:cs typeface="+mn-ea"/>
                <a:sym typeface="Arial" panose="020B0604020202020204" pitchFamily="34" charset="0"/>
              </a:rPr>
              <a:t>执行管理机构</a:t>
            </a:r>
            <a:r>
              <a:rPr lang="en-US" altLang="zh-CN" sz="1400" b="1" spc="300">
                <a:solidFill>
                  <a:srgbClr val="8064A2"/>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400" b="1" spc="300">
                <a:solidFill>
                  <a:srgbClr val="8064A2"/>
                </a:solidFill>
                <a:latin typeface="微软雅黑" panose="020B0503020204020204" pitchFamily="34" charset="-122"/>
                <a:ea typeface="微软雅黑" panose="020B0503020204020204" pitchFamily="34" charset="-122"/>
                <a:cs typeface="+mn-ea"/>
                <a:sym typeface="Arial" panose="020B0604020202020204" pitchFamily="34" charset="0"/>
              </a:rPr>
              <a:t>各级政府财政部门</a:t>
            </a:r>
          </a:p>
        </p:txBody>
      </p:sp>
      <p:sp>
        <p:nvSpPr>
          <p:cNvPr id="21" name="矩形 20"/>
          <p:cNvSpPr/>
          <p:nvPr>
            <p:custDataLst>
              <p:tags r:id="rId23"/>
            </p:custDataLst>
          </p:nvPr>
        </p:nvSpPr>
        <p:spPr>
          <a:xfrm>
            <a:off x="5170816" y="4195750"/>
            <a:ext cx="2077394" cy="290525"/>
          </a:xfrm>
          <a:prstGeom prst="rect">
            <a:avLst/>
          </a:prstGeom>
        </p:spPr>
        <p:txBody>
          <a:bodyPr wrap="square" lIns="66141" tIns="34393" rIns="66141" bIns="0">
            <a:normAutofit/>
          </a:bodyPr>
          <a:lstStyle/>
          <a:p>
            <a:pPr>
              <a:lnSpc>
                <a:spcPct val="120000"/>
              </a:lnSpc>
            </a:pPr>
            <a:r>
              <a:rPr lang="zh-CN" altLang="en-US" sz="1400" b="1" spc="300">
                <a:solidFill>
                  <a:srgbClr val="F79646"/>
                </a:solidFill>
                <a:latin typeface="微软雅黑" panose="020B0503020204020204" pitchFamily="34" charset="-122"/>
                <a:ea typeface="微软雅黑" panose="020B0503020204020204" pitchFamily="34" charset="-122"/>
                <a:cs typeface="+mn-ea"/>
                <a:sym typeface="Arial" panose="020B0604020202020204" pitchFamily="34" charset="0"/>
              </a:rPr>
              <a:t>具体执行机构</a:t>
            </a:r>
          </a:p>
        </p:txBody>
      </p:sp>
      <p:sp>
        <p:nvSpPr>
          <p:cNvPr id="25" name="任意多边形 11"/>
          <p:cNvSpPr/>
          <p:nvPr>
            <p:custDataLst>
              <p:tags r:id="rId24"/>
            </p:custDataLst>
          </p:nvPr>
        </p:nvSpPr>
        <p:spPr bwMode="auto">
          <a:xfrm>
            <a:off x="4528211" y="2691927"/>
            <a:ext cx="439526" cy="439526"/>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PA_ImportSvg_636701175243069250"/>
          <p:cNvSpPr/>
          <p:nvPr>
            <p:custDataLst>
              <p:tags r:id="rId25"/>
            </p:custDataLst>
          </p:nvPr>
        </p:nvSpPr>
        <p:spPr>
          <a:xfrm>
            <a:off x="3568617" y="3233280"/>
            <a:ext cx="416514" cy="416514"/>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8" name="PA_ImportSvg_636701175776919250"/>
          <p:cNvSpPr/>
          <p:nvPr>
            <p:custDataLst>
              <p:tags r:id="rId26"/>
            </p:custDataLst>
          </p:nvPr>
        </p:nvSpPr>
        <p:spPr>
          <a:xfrm>
            <a:off x="4556975" y="3809727"/>
            <a:ext cx="416514" cy="396379"/>
          </a:xfrm>
          <a:custGeom>
            <a:avLst/>
            <a:gdLst/>
            <a:ahLst/>
            <a:cxnLst/>
            <a:rect l="l" t="t" r="r" b="b"/>
            <a:pathLst>
              <a:path w="10924033" h="10403840">
                <a:moveTo>
                  <a:pt x="9883649" y="1040384"/>
                </a:moveTo>
                <a:cubicBezTo>
                  <a:pt x="9883649" y="465796"/>
                  <a:pt x="9417853" y="0"/>
                  <a:pt x="8843265" y="0"/>
                </a:cubicBezTo>
                <a:lnTo>
                  <a:pt x="2080769" y="0"/>
                </a:lnTo>
                <a:cubicBezTo>
                  <a:pt x="1506181" y="0"/>
                  <a:pt x="1040385" y="465796"/>
                  <a:pt x="1040385" y="1040384"/>
                </a:cubicBezTo>
                <a:lnTo>
                  <a:pt x="1" y="9363456"/>
                </a:lnTo>
                <a:cubicBezTo>
                  <a:pt x="1" y="9938044"/>
                  <a:pt x="465797" y="10403840"/>
                  <a:pt x="1040385" y="10403840"/>
                </a:cubicBezTo>
                <a:lnTo>
                  <a:pt x="9883649" y="10403840"/>
                </a:lnTo>
                <a:cubicBezTo>
                  <a:pt x="10458238" y="10403840"/>
                  <a:pt x="10924033" y="9938044"/>
                  <a:pt x="10924033" y="9363456"/>
                </a:cubicBezTo>
                <a:moveTo>
                  <a:pt x="9883649" y="9883648"/>
                </a:moveTo>
                <a:lnTo>
                  <a:pt x="1040385" y="9883648"/>
                </a:lnTo>
                <a:cubicBezTo>
                  <a:pt x="902421" y="9883648"/>
                  <a:pt x="770108" y="9828842"/>
                  <a:pt x="672554" y="9731288"/>
                </a:cubicBezTo>
                <a:cubicBezTo>
                  <a:pt x="574999" y="9633732"/>
                  <a:pt x="520193" y="9501420"/>
                  <a:pt x="520193" y="9363456"/>
                </a:cubicBezTo>
                <a:lnTo>
                  <a:pt x="1560577" y="1040384"/>
                </a:lnTo>
                <a:cubicBezTo>
                  <a:pt x="1560577" y="753090"/>
                  <a:pt x="1793475" y="520192"/>
                  <a:pt x="2080769" y="520192"/>
                </a:cubicBezTo>
                <a:lnTo>
                  <a:pt x="8843265" y="520192"/>
                </a:lnTo>
                <a:cubicBezTo>
                  <a:pt x="8981229" y="520192"/>
                  <a:pt x="9113541" y="574998"/>
                  <a:pt x="9211097" y="672553"/>
                </a:cubicBezTo>
                <a:cubicBezTo>
                  <a:pt x="9308652" y="770108"/>
                  <a:pt x="9363457" y="902421"/>
                  <a:pt x="9363457" y="1040384"/>
                </a:cubicBezTo>
                <a:lnTo>
                  <a:pt x="10403841" y="9363456"/>
                </a:lnTo>
                <a:cubicBezTo>
                  <a:pt x="10403841" y="9501420"/>
                  <a:pt x="10349035" y="9633732"/>
                  <a:pt x="10251480" y="9731288"/>
                </a:cubicBezTo>
                <a:cubicBezTo>
                  <a:pt x="10153925" y="9828843"/>
                  <a:pt x="10021612" y="9883648"/>
                  <a:pt x="9883649" y="9883648"/>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9" name="PA_ImportSvg_636701175777289250"/>
          <p:cNvSpPr/>
          <p:nvPr>
            <p:custDataLst>
              <p:tags r:id="rId27"/>
            </p:custDataLst>
          </p:nvPr>
        </p:nvSpPr>
        <p:spPr>
          <a:xfrm>
            <a:off x="4666282" y="3871859"/>
            <a:ext cx="198477" cy="109306"/>
          </a:xfrm>
          <a:custGeom>
            <a:avLst/>
            <a:gdLst/>
            <a:ahLst/>
            <a:cxnLst/>
            <a:rect l="l" t="t" r="r" b="b"/>
            <a:pathLst>
              <a:path w="5201920" h="2861056">
                <a:moveTo>
                  <a:pt x="520192" y="260097"/>
                </a:moveTo>
                <a:lnTo>
                  <a:pt x="520192" y="1"/>
                </a:lnTo>
                <a:lnTo>
                  <a:pt x="0" y="1"/>
                </a:lnTo>
                <a:lnTo>
                  <a:pt x="0" y="520193"/>
                </a:lnTo>
                <a:lnTo>
                  <a:pt x="538399" y="520193"/>
                </a:lnTo>
                <a:cubicBezTo>
                  <a:pt x="526899" y="433960"/>
                  <a:pt x="520818" y="347091"/>
                  <a:pt x="520192" y="260097"/>
                </a:cubicBezTo>
                <a:close/>
                <a:moveTo>
                  <a:pt x="4681728" y="1"/>
                </a:moveTo>
                <a:lnTo>
                  <a:pt x="4681728" y="260097"/>
                </a:lnTo>
                <a:cubicBezTo>
                  <a:pt x="4679834" y="1254474"/>
                  <a:pt x="3974636" y="2108540"/>
                  <a:pt x="2998581" y="2298557"/>
                </a:cubicBezTo>
                <a:cubicBezTo>
                  <a:pt x="2022526" y="2488574"/>
                  <a:pt x="1048436" y="1961430"/>
                  <a:pt x="673649" y="1040385"/>
                </a:cubicBezTo>
                <a:lnTo>
                  <a:pt x="59822" y="1040385"/>
                </a:lnTo>
                <a:cubicBezTo>
                  <a:pt x="302472" y="2105006"/>
                  <a:pt x="1248941" y="2860454"/>
                  <a:pt x="2340864" y="2861057"/>
                </a:cubicBezTo>
                <a:lnTo>
                  <a:pt x="2861056" y="2861057"/>
                </a:lnTo>
                <a:cubicBezTo>
                  <a:pt x="4153879" y="2861057"/>
                  <a:pt x="5201920" y="1813016"/>
                  <a:pt x="5201920" y="520193"/>
                </a:cubicBezTo>
                <a:lnTo>
                  <a:pt x="5201920" y="1"/>
                </a:lnTo>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357158" y="4020354"/>
            <a:ext cx="7688580" cy="398780"/>
          </a:xfrm>
          <a:prstGeom prst="rect">
            <a:avLst/>
          </a:prstGeom>
          <a:noFill/>
        </p:spPr>
        <p:txBody>
          <a:bodyPr wrap="square" rtlCol="0">
            <a:spAutoFit/>
          </a:bodyPr>
          <a:lstStyle/>
          <a:p>
            <a:pPr indent="508000" algn="ctr" fontAlgn="auto">
              <a:extLst>
                <a:ext uri="{35155182-B16C-46BC-9424-99874614C6A1}">
                  <wpsdc:indentchars xmlns="" xmlns:wpsdc="http://www.wps.cn/officeDocument/2017/drawingmlCustomData" val="200" checksum="282533468"/>
                </a:ext>
              </a:extLst>
            </a:pPr>
            <a:r>
              <a:rPr lang="zh-CN" altLang="en-US" sz="2000" b="1" dirty="0"/>
              <a:t>国家金库</a:t>
            </a:r>
          </a:p>
        </p:txBody>
      </p:sp>
      <p:sp>
        <p:nvSpPr>
          <p:cNvPr id="57" name="任意多边形 56"/>
          <p:cNvSpPr/>
          <p:nvPr>
            <p:custDataLst>
              <p:tags r:id="rId1"/>
            </p:custDataLst>
          </p:nvPr>
        </p:nvSpPr>
        <p:spPr bwMode="auto">
          <a:xfrm>
            <a:off x="4262755" y="3423285"/>
            <a:ext cx="424815" cy="535940"/>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任意多边形 58"/>
          <p:cNvSpPr/>
          <p:nvPr>
            <p:custDataLst>
              <p:tags r:id="rId2"/>
            </p:custDataLst>
          </p:nvPr>
        </p:nvSpPr>
        <p:spPr bwMode="auto">
          <a:xfrm>
            <a:off x="4204335" y="3416935"/>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任意多边形 59"/>
          <p:cNvSpPr/>
          <p:nvPr>
            <p:custDataLst>
              <p:tags r:id="rId3"/>
            </p:custDataLst>
          </p:nvPr>
        </p:nvSpPr>
        <p:spPr bwMode="auto">
          <a:xfrm>
            <a:off x="4204335" y="3592830"/>
            <a:ext cx="541655" cy="12890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任意多边形 63"/>
          <p:cNvSpPr/>
          <p:nvPr>
            <p:custDataLst>
              <p:tags r:id="rId4"/>
            </p:custDataLst>
          </p:nvPr>
        </p:nvSpPr>
        <p:spPr bwMode="auto">
          <a:xfrm>
            <a:off x="4204335" y="3764280"/>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任意多边形 64"/>
          <p:cNvSpPr/>
          <p:nvPr>
            <p:custDataLst>
              <p:tags r:id="rId5"/>
            </p:custDataLst>
          </p:nvPr>
        </p:nvSpPr>
        <p:spPr bwMode="auto">
          <a:xfrm>
            <a:off x="4425315" y="3959225"/>
            <a:ext cx="99695" cy="2095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任意多边形 65"/>
          <p:cNvSpPr/>
          <p:nvPr>
            <p:custDataLst>
              <p:tags r:id="rId6"/>
            </p:custDataLst>
          </p:nvPr>
        </p:nvSpPr>
        <p:spPr bwMode="auto">
          <a:xfrm>
            <a:off x="3808730" y="1668780"/>
            <a:ext cx="1332865" cy="63500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任意多边形 66"/>
          <p:cNvSpPr/>
          <p:nvPr>
            <p:custDataLst>
              <p:tags r:id="rId7"/>
            </p:custDataLst>
          </p:nvPr>
        </p:nvSpPr>
        <p:spPr bwMode="auto">
          <a:xfrm>
            <a:off x="4146550" y="3099435"/>
            <a:ext cx="657860" cy="317500"/>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任意多边形 67"/>
          <p:cNvSpPr/>
          <p:nvPr>
            <p:custDataLst>
              <p:tags r:id="rId8"/>
            </p:custDataLst>
          </p:nvPr>
        </p:nvSpPr>
        <p:spPr bwMode="auto">
          <a:xfrm>
            <a:off x="4277995" y="1297305"/>
            <a:ext cx="87630" cy="29781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任意多边形 68"/>
          <p:cNvSpPr/>
          <p:nvPr>
            <p:custDataLst>
              <p:tags r:id="rId9"/>
            </p:custDataLst>
          </p:nvPr>
        </p:nvSpPr>
        <p:spPr bwMode="auto">
          <a:xfrm>
            <a:off x="3947795" y="1415415"/>
            <a:ext cx="174625" cy="27051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任意多边形 83"/>
          <p:cNvSpPr/>
          <p:nvPr>
            <p:custDataLst>
              <p:tags r:id="rId10"/>
            </p:custDataLst>
          </p:nvPr>
        </p:nvSpPr>
        <p:spPr bwMode="auto">
          <a:xfrm>
            <a:off x="4583430" y="1297305"/>
            <a:ext cx="87630" cy="29781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任意多边形 84"/>
          <p:cNvSpPr/>
          <p:nvPr>
            <p:custDataLst>
              <p:tags r:id="rId11"/>
            </p:custDataLst>
          </p:nvPr>
        </p:nvSpPr>
        <p:spPr bwMode="auto">
          <a:xfrm>
            <a:off x="4827905" y="1415415"/>
            <a:ext cx="173355" cy="27051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任意多边形 85"/>
          <p:cNvSpPr/>
          <p:nvPr>
            <p:custDataLst>
              <p:tags r:id="rId12"/>
            </p:custDataLst>
          </p:nvPr>
        </p:nvSpPr>
        <p:spPr bwMode="auto">
          <a:xfrm>
            <a:off x="5026660" y="1641475"/>
            <a:ext cx="243205" cy="21082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任意多边形 86"/>
          <p:cNvSpPr/>
          <p:nvPr>
            <p:custDataLst>
              <p:tags r:id="rId13"/>
            </p:custDataLst>
          </p:nvPr>
        </p:nvSpPr>
        <p:spPr bwMode="auto">
          <a:xfrm>
            <a:off x="3680460" y="1641475"/>
            <a:ext cx="241300" cy="21082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87"/>
          <p:cNvSpPr txBox="1"/>
          <p:nvPr>
            <p:custDataLst>
              <p:tags r:id="rId14"/>
            </p:custDataLst>
          </p:nvPr>
        </p:nvSpPr>
        <p:spPr>
          <a:xfrm>
            <a:off x="3743960" y="2362200"/>
            <a:ext cx="1461770" cy="655955"/>
          </a:xfrm>
          <a:prstGeom prst="rect">
            <a:avLst/>
          </a:prstGeom>
          <a:noFill/>
        </p:spPr>
        <p:txBody>
          <a:bodyPr wrap="square" anchor="ctr">
            <a:normAutofit fontScale="90000" lnSpcReduction="20000"/>
          </a:bodyPr>
          <a:lstStyle/>
          <a:p>
            <a:pPr marL="0" lvl="0" indent="0" algn="ctr">
              <a:lnSpc>
                <a:spcPct val="130000"/>
              </a:lnSpc>
              <a:spcBef>
                <a:spcPts val="0"/>
              </a:spcBef>
              <a:spcAft>
                <a:spcPts val="0"/>
              </a:spcAft>
              <a:buSzPct val="100000"/>
            </a:pPr>
            <a:r>
              <a:rPr lang="zh-CN" altLang="en-US" sz="1770" b="1" spc="300" dirty="0">
                <a:solidFill>
                  <a:srgbClr val="000000">
                    <a:lumMod val="65000"/>
                    <a:lumOff val="3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国家金库的含义</a:t>
            </a:r>
          </a:p>
        </p:txBody>
      </p:sp>
      <p:sp>
        <p:nvSpPr>
          <p:cNvPr id="89" name="任意多边形 88"/>
          <p:cNvSpPr/>
          <p:nvPr>
            <p:custDataLst>
              <p:tags r:id="rId15"/>
            </p:custDataLst>
          </p:nvPr>
        </p:nvSpPr>
        <p:spPr bwMode="auto">
          <a:xfrm>
            <a:off x="2795905" y="2780030"/>
            <a:ext cx="907415" cy="241935"/>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任意多边形 89"/>
          <p:cNvSpPr/>
          <p:nvPr>
            <p:custDataLst>
              <p:tags r:id="rId16"/>
            </p:custDataLst>
          </p:nvPr>
        </p:nvSpPr>
        <p:spPr bwMode="auto">
          <a:xfrm>
            <a:off x="5247005" y="2766695"/>
            <a:ext cx="908685" cy="255270"/>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1" name="组合 90"/>
          <p:cNvGrpSpPr/>
          <p:nvPr>
            <p:custDataLst>
              <p:tags r:id="rId17"/>
            </p:custDataLst>
          </p:nvPr>
        </p:nvGrpSpPr>
        <p:grpSpPr>
          <a:xfrm>
            <a:off x="5910580" y="2359660"/>
            <a:ext cx="341630" cy="320040"/>
            <a:chOff x="8014666" y="1707730"/>
            <a:chExt cx="465138" cy="435769"/>
          </a:xfrm>
          <a:solidFill>
            <a:srgbClr val="3498DB"/>
          </a:solidFill>
        </p:grpSpPr>
        <p:sp>
          <p:nvSpPr>
            <p:cNvPr id="92" name="任意多边形 17"/>
            <p:cNvSpPr/>
            <p:nvPr>
              <p:custDataLst>
                <p:tags r:id="rId25"/>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任意多边形 18"/>
            <p:cNvSpPr/>
            <p:nvPr>
              <p:custDataLst>
                <p:tags r:id="rId26"/>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4" name="文本框 93"/>
          <p:cNvSpPr txBox="1"/>
          <p:nvPr>
            <p:custDataLst>
              <p:tags r:id="rId18"/>
            </p:custDataLst>
          </p:nvPr>
        </p:nvSpPr>
        <p:spPr>
          <a:xfrm flipH="1">
            <a:off x="578485" y="2018030"/>
            <a:ext cx="1951355" cy="324485"/>
          </a:xfrm>
          <a:prstGeom prst="rect">
            <a:avLst/>
          </a:prstGeom>
          <a:noFill/>
        </p:spPr>
        <p:txBody>
          <a:bodyPr wrap="square" bIns="0" anchor="b" anchorCtr="0">
            <a:normAutofit/>
          </a:bodyPr>
          <a:lstStyle/>
          <a:p>
            <a:pPr>
              <a:lnSpc>
                <a:spcPct val="120000"/>
              </a:lnSpc>
            </a:pPr>
            <a:r>
              <a:rPr lang="zh-CN" altLang="en-US" sz="1470"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狭义国库</a:t>
            </a:r>
          </a:p>
        </p:txBody>
      </p:sp>
      <p:sp>
        <p:nvSpPr>
          <p:cNvPr id="95" name="文本框 94"/>
          <p:cNvSpPr txBox="1"/>
          <p:nvPr>
            <p:custDataLst>
              <p:tags r:id="rId19"/>
            </p:custDataLst>
          </p:nvPr>
        </p:nvSpPr>
        <p:spPr>
          <a:xfrm>
            <a:off x="6460490" y="2017395"/>
            <a:ext cx="1951355" cy="324485"/>
          </a:xfrm>
          <a:prstGeom prst="rect">
            <a:avLst/>
          </a:prstGeom>
          <a:noFill/>
        </p:spPr>
        <p:txBody>
          <a:bodyPr wrap="square" bIns="0" anchor="b" anchorCtr="0">
            <a:normAutofit/>
          </a:bodyPr>
          <a:lstStyle/>
          <a:p>
            <a:pPr>
              <a:lnSpc>
                <a:spcPct val="120000"/>
              </a:lnSpc>
            </a:pPr>
            <a:r>
              <a:rPr lang="zh-CN" altLang="en-US" sz="147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广义国库</a:t>
            </a:r>
          </a:p>
        </p:txBody>
      </p:sp>
      <p:sp>
        <p:nvSpPr>
          <p:cNvPr id="96" name="文本框 95"/>
          <p:cNvSpPr txBox="1"/>
          <p:nvPr>
            <p:custDataLst>
              <p:tags r:id="rId20"/>
            </p:custDataLst>
          </p:nvPr>
        </p:nvSpPr>
        <p:spPr>
          <a:xfrm>
            <a:off x="6460490" y="2367280"/>
            <a:ext cx="1951355" cy="654050"/>
          </a:xfrm>
          <a:prstGeom prst="rect">
            <a:avLst/>
          </a:prstGeom>
          <a:noFill/>
        </p:spPr>
        <p:txBody>
          <a:bodyPr wrap="square" tIns="0" rtlCol="0"/>
          <a:lstStyle/>
          <a:p>
            <a:pPr>
              <a:lnSpc>
                <a:spcPct val="120000"/>
              </a:lnSpc>
            </a:pPr>
            <a:r>
              <a:rPr lang="zh-CN" altLang="en-US" sz="920" spc="150" dirty="0">
                <a:latin typeface="微软雅黑" panose="020B0503020204020204" pitchFamily="34" charset="-122"/>
                <a:ea typeface="微软雅黑" panose="020B0503020204020204" pitchFamily="34" charset="-122"/>
              </a:rPr>
              <a:t>按照国际货币基金组织（IMF）定义，国库不单是指上述狭义国库的职能，在现代预算制度下，更重要还包括代表政府控制预算的执行、保管政府资产和负债的一系列管理职能。</a:t>
            </a:r>
          </a:p>
        </p:txBody>
      </p:sp>
      <p:sp>
        <p:nvSpPr>
          <p:cNvPr id="97" name="文本框 96"/>
          <p:cNvSpPr txBox="1"/>
          <p:nvPr>
            <p:custDataLst>
              <p:tags r:id="rId21"/>
            </p:custDataLst>
          </p:nvPr>
        </p:nvSpPr>
        <p:spPr>
          <a:xfrm>
            <a:off x="584200" y="2367280"/>
            <a:ext cx="1945640" cy="654050"/>
          </a:xfrm>
          <a:prstGeom prst="rect">
            <a:avLst/>
          </a:prstGeom>
          <a:noFill/>
        </p:spPr>
        <p:txBody>
          <a:bodyPr wrap="square" tIns="0" rtlCol="0"/>
          <a:lstStyle/>
          <a:p>
            <a:pPr algn="l">
              <a:lnSpc>
                <a:spcPct val="120000"/>
              </a:lnSpc>
            </a:pPr>
            <a:r>
              <a:rPr lang="zh-CN" altLang="en-US" sz="910" spc="150" dirty="0">
                <a:latin typeface="微软雅黑" panose="020B0503020204020204" pitchFamily="34" charset="-122"/>
                <a:ea typeface="微软雅黑" panose="020B0503020204020204" pitchFamily="34" charset="-122"/>
              </a:rPr>
              <a:t>国家金库简称国库，历史上国库是指为统治者保管黄金、粮食和其他实物资产的仓库。在预算管理中是指专门负责办理预算资金收纳、划分、留解、退付和库款支拨并负责报告与反馈预算执行情况的财政出纳机关。</a:t>
            </a:r>
          </a:p>
        </p:txBody>
      </p:sp>
      <p:grpSp>
        <p:nvGrpSpPr>
          <p:cNvPr id="98" name="组合 97"/>
          <p:cNvGrpSpPr/>
          <p:nvPr>
            <p:custDataLst>
              <p:tags r:id="rId22"/>
            </p:custDataLst>
          </p:nvPr>
        </p:nvGrpSpPr>
        <p:grpSpPr>
          <a:xfrm>
            <a:off x="2706370" y="2348865"/>
            <a:ext cx="234315" cy="341630"/>
            <a:chOff x="3654254" y="1638253"/>
            <a:chExt cx="319088" cy="465138"/>
          </a:xfrm>
          <a:solidFill>
            <a:srgbClr val="1F74AD"/>
          </a:solidFill>
        </p:grpSpPr>
        <p:sp>
          <p:nvSpPr>
            <p:cNvPr id="99" name="任意多边形 15"/>
            <p:cNvSpPr/>
            <p:nvPr>
              <p:custDataLst>
                <p:tags r:id="rId23"/>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任意多边形 16"/>
            <p:cNvSpPr/>
            <p:nvPr>
              <p:custDataLst>
                <p:tags r:id="rId24"/>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cxnSp>
        <p:nvCxnSpPr>
          <p:cNvPr id="6" name="直接箭头连接符 5"/>
          <p:cNvCxnSpPr/>
          <p:nvPr>
            <p:custDataLst>
              <p:tags r:id="rId1"/>
            </p:custDataLst>
          </p:nvPr>
        </p:nvCxnSpPr>
        <p:spPr>
          <a:xfrm>
            <a:off x="4509120" y="1855729"/>
            <a:ext cx="0" cy="359739"/>
          </a:xfrm>
          <a:prstGeom prst="straightConnector1">
            <a:avLst/>
          </a:prstGeom>
          <a:noFill/>
          <a:ln w="38100" cap="flat" cmpd="sng" algn="ctr">
            <a:solidFill>
              <a:sysClr val="window" lastClr="FFFFFF">
                <a:lumMod val="50000"/>
              </a:sysClr>
            </a:solidFill>
            <a:prstDash val="solid"/>
            <a:miter lim="800000"/>
            <a:headEnd w="lg" len="lg"/>
            <a:tailEnd type="triangle"/>
          </a:ln>
          <a:effectLst/>
        </p:spPr>
      </p:cxnSp>
      <p:sp>
        <p:nvSpPr>
          <p:cNvPr id="10" name="波形 9"/>
          <p:cNvSpPr/>
          <p:nvPr>
            <p:custDataLst>
              <p:tags r:id="rId2"/>
            </p:custDataLst>
          </p:nvPr>
        </p:nvSpPr>
        <p:spPr>
          <a:xfrm>
            <a:off x="1947701" y="2323838"/>
            <a:ext cx="1194868" cy="1217998"/>
          </a:xfrm>
          <a:prstGeom prst="wave">
            <a:avLst/>
          </a:prstGeom>
          <a:solidFill>
            <a:srgbClr val="3498DB"/>
          </a:solidFill>
          <a:ln w="12700" cap="flat" cmpd="sng" algn="ctr">
            <a:noFill/>
            <a:prstDash val="solid"/>
            <a:miter lim="800000"/>
          </a:ln>
          <a:effectLst/>
        </p:spPr>
        <p:txBody>
          <a:bodyPr rtlCol="0" anchor="ctr" anchorCtr="0">
            <a:normAutofit/>
          </a:bodyPr>
          <a:lstStyle/>
          <a:p>
            <a:pPr algn="ctr"/>
            <a:endParaRPr lang="zh-CN" altLang="en-US" sz="1325" dirty="0">
              <a:solidFill>
                <a:sysClr val="window" lastClr="FFFFFF"/>
              </a:solidFill>
            </a:endParaRPr>
          </a:p>
        </p:txBody>
      </p:sp>
      <p:sp>
        <p:nvSpPr>
          <p:cNvPr id="11" name="波形 10"/>
          <p:cNvSpPr/>
          <p:nvPr>
            <p:custDataLst>
              <p:tags r:id="rId3"/>
            </p:custDataLst>
          </p:nvPr>
        </p:nvSpPr>
        <p:spPr>
          <a:xfrm>
            <a:off x="3901004" y="2323838"/>
            <a:ext cx="1194868" cy="1217998"/>
          </a:xfrm>
          <a:prstGeom prst="wave">
            <a:avLst/>
          </a:prstGeom>
          <a:solidFill>
            <a:srgbClr val="3498DB"/>
          </a:solidFill>
          <a:ln w="12700" cap="flat" cmpd="sng" algn="ctr">
            <a:noFill/>
            <a:prstDash val="solid"/>
            <a:miter lim="800000"/>
          </a:ln>
          <a:effectLst/>
        </p:spPr>
        <p:txBody>
          <a:bodyPr rtlCol="0" anchor="ctr" anchorCtr="0">
            <a:normAutofit/>
          </a:bodyPr>
          <a:lstStyle/>
          <a:p>
            <a:pPr algn="ctr"/>
            <a:endParaRPr lang="zh-CN" altLang="en-US" sz="1325" dirty="0">
              <a:solidFill>
                <a:sysClr val="window" lastClr="FFFFFF"/>
              </a:solidFill>
            </a:endParaRPr>
          </a:p>
        </p:txBody>
      </p:sp>
      <p:sp>
        <p:nvSpPr>
          <p:cNvPr id="12" name="波形 11"/>
          <p:cNvSpPr/>
          <p:nvPr>
            <p:custDataLst>
              <p:tags r:id="rId4"/>
            </p:custDataLst>
          </p:nvPr>
        </p:nvSpPr>
        <p:spPr>
          <a:xfrm>
            <a:off x="5852475" y="2323838"/>
            <a:ext cx="1194868" cy="1217998"/>
          </a:xfrm>
          <a:prstGeom prst="wave">
            <a:avLst/>
          </a:prstGeom>
          <a:solidFill>
            <a:srgbClr val="3498DB"/>
          </a:solidFill>
          <a:ln w="12700" cap="flat" cmpd="sng" algn="ctr">
            <a:noFill/>
            <a:prstDash val="solid"/>
            <a:miter lim="800000"/>
          </a:ln>
          <a:effectLst/>
        </p:spPr>
        <p:txBody>
          <a:bodyPr rtlCol="0" anchor="ctr" anchorCtr="0">
            <a:normAutofit/>
          </a:bodyPr>
          <a:lstStyle/>
          <a:p>
            <a:pPr algn="ctr"/>
            <a:endParaRPr lang="zh-CN" altLang="en-US" sz="1325" dirty="0">
              <a:solidFill>
                <a:sysClr val="window" lastClr="FFFFFF"/>
              </a:solidFill>
            </a:endParaRPr>
          </a:p>
        </p:txBody>
      </p:sp>
      <p:cxnSp>
        <p:nvCxnSpPr>
          <p:cNvPr id="2" name="肘形连接符 1"/>
          <p:cNvCxnSpPr/>
          <p:nvPr>
            <p:custDataLst>
              <p:tags r:id="rId5"/>
            </p:custDataLst>
          </p:nvPr>
        </p:nvCxnSpPr>
        <p:spPr>
          <a:xfrm rot="5400000" flipV="1">
            <a:off x="5037229" y="865402"/>
            <a:ext cx="886199" cy="1952531"/>
          </a:xfrm>
          <a:prstGeom prst="bentConnector3">
            <a:avLst/>
          </a:prstGeom>
          <a:noFill/>
          <a:ln w="38100" cap="flat" cmpd="sng" algn="ctr">
            <a:solidFill>
              <a:sysClr val="window" lastClr="FFFFFF">
                <a:lumMod val="50000"/>
              </a:sysClr>
            </a:solidFill>
            <a:prstDash val="solid"/>
            <a:miter lim="800000"/>
            <a:tailEnd type="triangle"/>
          </a:ln>
          <a:effectLst/>
        </p:spPr>
      </p:cxnSp>
      <p:cxnSp>
        <p:nvCxnSpPr>
          <p:cNvPr id="3" name="肘形连接符 2"/>
          <p:cNvCxnSpPr/>
          <p:nvPr>
            <p:custDataLst>
              <p:tags r:id="rId6"/>
            </p:custDataLst>
          </p:nvPr>
        </p:nvCxnSpPr>
        <p:spPr>
          <a:xfrm rot="16200000" flipH="1" flipV="1">
            <a:off x="3084697" y="865402"/>
            <a:ext cx="886199" cy="1952531"/>
          </a:xfrm>
          <a:prstGeom prst="bentConnector3">
            <a:avLst/>
          </a:prstGeom>
          <a:noFill/>
          <a:ln w="38100" cap="flat" cmpd="sng" algn="ctr">
            <a:solidFill>
              <a:sysClr val="window" lastClr="FFFFFF">
                <a:lumMod val="50000"/>
              </a:sysClr>
            </a:solidFill>
            <a:prstDash val="solid"/>
            <a:miter lim="800000"/>
            <a:tailEnd type="triangle"/>
          </a:ln>
          <a:effectLst/>
        </p:spPr>
      </p:cxnSp>
      <p:sp>
        <p:nvSpPr>
          <p:cNvPr id="17" name="矩形 16"/>
          <p:cNvSpPr/>
          <p:nvPr>
            <p:custDataLst>
              <p:tags r:id="rId7"/>
            </p:custDataLst>
          </p:nvPr>
        </p:nvSpPr>
        <p:spPr>
          <a:xfrm>
            <a:off x="3577533" y="576253"/>
            <a:ext cx="1846058" cy="782812"/>
          </a:xfrm>
          <a:prstGeom prst="rect">
            <a:avLst/>
          </a:prstGeom>
        </p:spPr>
        <p:txBody>
          <a:bodyPr wrap="square" anchor="ctr" anchorCtr="0">
            <a:normAutofit fontScale="92500" lnSpcReduction="20000"/>
          </a:bodyPr>
          <a:lstStyle/>
          <a:p>
            <a:pPr algn="ctr">
              <a:lnSpc>
                <a:spcPct val="120000"/>
              </a:lnSpc>
            </a:pPr>
            <a:endParaRPr lang="zh-CN" altLang="en-US" sz="1470" kern="0" spc="150">
              <a:solidFill>
                <a:srgbClr val="1F74AD"/>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pPr>
            <a:endParaRPr lang="zh-CN" altLang="en-US" sz="1470" kern="0" spc="150">
              <a:solidFill>
                <a:srgbClr val="1F74AD"/>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pPr>
            <a:r>
              <a:rPr lang="zh-CN" altLang="en-US" sz="1470" kern="0" spc="150">
                <a:solidFill>
                  <a:srgbClr val="1F74AD"/>
                </a:solidFill>
                <a:latin typeface="微软雅黑" panose="020B0503020204020204" pitchFamily="34" charset="-122"/>
                <a:ea typeface="微软雅黑" panose="020B0503020204020204" pitchFamily="34" charset="-122"/>
                <a:cs typeface="Arial" panose="020B0604020202020204" pitchFamily="34" charset="0"/>
              </a:rPr>
              <a:t>国库的类型</a:t>
            </a:r>
          </a:p>
        </p:txBody>
      </p:sp>
      <p:sp>
        <p:nvSpPr>
          <p:cNvPr id="18" name="文本框 17"/>
          <p:cNvSpPr txBox="1"/>
          <p:nvPr>
            <p:custDataLst>
              <p:tags r:id="rId8"/>
            </p:custDataLst>
          </p:nvPr>
        </p:nvSpPr>
        <p:spPr>
          <a:xfrm>
            <a:off x="1954808" y="2740750"/>
            <a:ext cx="1180654" cy="384174"/>
          </a:xfrm>
          <a:prstGeom prst="rect">
            <a:avLst/>
          </a:prstGeom>
          <a:noFill/>
        </p:spPr>
        <p:txBody>
          <a:bodyPr wrap="square" rtlCol="0" anchor="ctr" anchorCtr="0">
            <a:normAutofit/>
          </a:bodyPr>
          <a:lstStyle/>
          <a:p>
            <a:pPr algn="ctr">
              <a:lnSpc>
                <a:spcPct val="120000"/>
              </a:lnSpc>
            </a:pPr>
            <a:r>
              <a:rPr lang="zh-CN" altLang="en-US" sz="1080" spc="150">
                <a:solidFill>
                  <a:sysClr val="window" lastClr="FFFFFF"/>
                </a:solidFill>
                <a:latin typeface="微软雅黑" panose="020B0503020204020204" pitchFamily="34" charset="-122"/>
                <a:ea typeface="微软雅黑" panose="020B0503020204020204" pitchFamily="34" charset="-122"/>
              </a:rPr>
              <a:t>独立国库制</a:t>
            </a:r>
          </a:p>
        </p:txBody>
      </p:sp>
      <p:sp>
        <p:nvSpPr>
          <p:cNvPr id="19" name="文本框 18"/>
          <p:cNvSpPr txBox="1"/>
          <p:nvPr>
            <p:custDataLst>
              <p:tags r:id="rId9"/>
            </p:custDataLst>
          </p:nvPr>
        </p:nvSpPr>
        <p:spPr>
          <a:xfrm>
            <a:off x="3908112" y="2740750"/>
            <a:ext cx="1180654" cy="384174"/>
          </a:xfrm>
          <a:prstGeom prst="rect">
            <a:avLst/>
          </a:prstGeom>
          <a:noFill/>
        </p:spPr>
        <p:txBody>
          <a:bodyPr wrap="square" rtlCol="0" anchor="ctr" anchorCtr="0">
            <a:normAutofit/>
          </a:bodyPr>
          <a:lstStyle/>
          <a:p>
            <a:pPr algn="ctr">
              <a:lnSpc>
                <a:spcPct val="120000"/>
              </a:lnSpc>
            </a:pPr>
            <a:r>
              <a:rPr lang="zh-CN" altLang="en-US" sz="1080" spc="150">
                <a:solidFill>
                  <a:sysClr val="window" lastClr="FFFFFF"/>
                </a:solidFill>
                <a:latin typeface="微软雅黑" panose="020B0503020204020204" pitchFamily="34" charset="-122"/>
                <a:ea typeface="微软雅黑" panose="020B0503020204020204" pitchFamily="34" charset="-122"/>
              </a:rPr>
              <a:t>委托国库制</a:t>
            </a:r>
          </a:p>
        </p:txBody>
      </p:sp>
      <p:sp>
        <p:nvSpPr>
          <p:cNvPr id="20" name="文本框 19"/>
          <p:cNvSpPr txBox="1"/>
          <p:nvPr>
            <p:custDataLst>
              <p:tags r:id="rId10"/>
            </p:custDataLst>
          </p:nvPr>
        </p:nvSpPr>
        <p:spPr>
          <a:xfrm>
            <a:off x="5859582" y="2740750"/>
            <a:ext cx="1180654" cy="384174"/>
          </a:xfrm>
          <a:prstGeom prst="rect">
            <a:avLst/>
          </a:prstGeom>
          <a:noFill/>
        </p:spPr>
        <p:txBody>
          <a:bodyPr wrap="square" rtlCol="0" anchor="ctr" anchorCtr="0">
            <a:normAutofit/>
          </a:bodyPr>
          <a:lstStyle/>
          <a:p>
            <a:pPr algn="ctr">
              <a:lnSpc>
                <a:spcPct val="120000"/>
              </a:lnSpc>
            </a:pPr>
            <a:r>
              <a:rPr lang="zh-CN" altLang="en-US" sz="1080" spc="150">
                <a:solidFill>
                  <a:sysClr val="window" lastClr="FFFFFF"/>
                </a:solidFill>
                <a:latin typeface="微软雅黑" panose="020B0503020204020204" pitchFamily="34" charset="-122"/>
                <a:ea typeface="微软雅黑" panose="020B0503020204020204" pitchFamily="34" charset="-122"/>
              </a:rPr>
              <a:t>银行制</a:t>
            </a:r>
          </a:p>
        </p:txBody>
      </p:sp>
      <p:sp>
        <p:nvSpPr>
          <p:cNvPr id="31" name="标题 3"/>
          <p:cNvSpPr txBox="1">
            <a:spLocks noGrp="1"/>
          </p:cNvSpPr>
          <p:nvPr>
            <p:ph type="title"/>
          </p:nvPr>
        </p:nvSpPr>
        <p:spPr>
          <a:xfrm>
            <a:off x="324098" y="131331"/>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000" b="1" dirty="0"/>
              <a:t>《预算法》第五十九条</a:t>
            </a:r>
            <a:r>
              <a:rPr lang="zh-CN" altLang="zh-CN" sz="2000" b="1" dirty="0" smtClean="0"/>
              <a:t>规定</a:t>
            </a:r>
            <a:r>
              <a:rPr lang="zh-CN" altLang="en-US" sz="2000" b="1" dirty="0"/>
              <a:t>，</a:t>
            </a:r>
            <a:r>
              <a:rPr lang="zh-CN" altLang="zh-CN" sz="2000" b="1" dirty="0" smtClean="0"/>
              <a:t>县</a:t>
            </a:r>
            <a:r>
              <a:rPr lang="zh-CN" altLang="zh-CN" sz="2000" b="1" dirty="0"/>
              <a:t>级以上各级预算必须设立国库</a:t>
            </a:r>
            <a:r>
              <a:rPr lang="en-US" altLang="zh-CN" sz="2000" b="1" dirty="0"/>
              <a:t>;</a:t>
            </a:r>
            <a:r>
              <a:rPr lang="zh-CN" altLang="zh-CN" sz="2000" b="1" dirty="0"/>
              <a:t>具备条件的乡、民族乡、镇也应当设立国库。中央国库业务由中国人民银行经理</a:t>
            </a:r>
            <a:r>
              <a:rPr lang="en-US" altLang="zh-CN" sz="2000" b="1" dirty="0"/>
              <a:t>,</a:t>
            </a:r>
            <a:r>
              <a:rPr lang="zh-CN" altLang="zh-CN" sz="2000" b="1" dirty="0"/>
              <a:t>地方国库业务依照国务院的有关规定办理。</a:t>
            </a:r>
            <a:endParaRPr lang="en-US" altLang="zh-CN" sz="2000" b="1" dirty="0"/>
          </a:p>
          <a:p>
            <a:r>
              <a:rPr lang="zh-CN" altLang="zh-CN" sz="2000" b="1" dirty="0"/>
              <a:t>《预算法实施条例》第六十二条规定，中央国库业务由中国人民银行经理。未设中国人民银行分支机构的地区，由中国人民银行商财政部后，委托有关银行业金融机构办理。地方国库业务由中国人民银行分支机构经理。</a:t>
            </a:r>
            <a:endParaRPr lang="zh-CN" altLang="en-US" sz="2000" b="1" dirty="0"/>
          </a:p>
        </p:txBody>
      </p:sp>
      <p:sp>
        <p:nvSpPr>
          <p:cNvPr id="6" name="标题 3"/>
          <p:cNvSpPr txBox="1">
            <a:spLocks noGrp="1"/>
          </p:cNvSpPr>
          <p:nvPr>
            <p:ph type="title"/>
          </p:nvPr>
        </p:nvSpPr>
        <p:spPr>
          <a:xfrm>
            <a:off x="324098" y="131331"/>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smtClean="0">
                <a:solidFill>
                  <a:schemeClr val="bg1"/>
                </a:solidFill>
                <a:latin typeface="黑体" panose="02010609060101010101" pitchFamily="2" charset="-122"/>
                <a:ea typeface="黑体" panose="02010609060101010101" pitchFamily="2" charset="-122"/>
                <a:cs typeface="+mn-ea"/>
                <a:sym typeface="+mn-lt"/>
              </a:rPr>
              <a:t>我国国家金库的设置</a:t>
            </a:r>
            <a:endParaRPr lang="zh-CN" altLang="en-US" dirty="0"/>
          </a:p>
        </p:txBody>
      </p:sp>
    </p:spTree>
    <p:extLst>
      <p:ext uri="{BB962C8B-B14F-4D97-AF65-F5344CB8AC3E}">
        <p14:creationId xmlns:p14="http://schemas.microsoft.com/office/powerpoint/2010/main" val="16330129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（一）职责分工的一般理念</a:t>
            </a:r>
          </a:p>
        </p:txBody>
      </p:sp>
      <p:sp>
        <p:nvSpPr>
          <p:cNvPr id="57" name="任意多边形 56"/>
          <p:cNvSpPr/>
          <p:nvPr>
            <p:custDataLst>
              <p:tags r:id="rId1"/>
            </p:custDataLst>
          </p:nvPr>
        </p:nvSpPr>
        <p:spPr bwMode="auto">
          <a:xfrm>
            <a:off x="4262755" y="3423285"/>
            <a:ext cx="424815" cy="535940"/>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任意多边形 58"/>
          <p:cNvSpPr/>
          <p:nvPr>
            <p:custDataLst>
              <p:tags r:id="rId2"/>
            </p:custDataLst>
          </p:nvPr>
        </p:nvSpPr>
        <p:spPr bwMode="auto">
          <a:xfrm>
            <a:off x="4204335" y="3416935"/>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任意多边形 59"/>
          <p:cNvSpPr/>
          <p:nvPr>
            <p:custDataLst>
              <p:tags r:id="rId3"/>
            </p:custDataLst>
          </p:nvPr>
        </p:nvSpPr>
        <p:spPr bwMode="auto">
          <a:xfrm>
            <a:off x="4204335" y="3592830"/>
            <a:ext cx="541655" cy="12890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任意多边形 63"/>
          <p:cNvSpPr/>
          <p:nvPr>
            <p:custDataLst>
              <p:tags r:id="rId4"/>
            </p:custDataLst>
          </p:nvPr>
        </p:nvSpPr>
        <p:spPr bwMode="auto">
          <a:xfrm>
            <a:off x="4204335" y="3764280"/>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任意多边形 64"/>
          <p:cNvSpPr/>
          <p:nvPr>
            <p:custDataLst>
              <p:tags r:id="rId5"/>
            </p:custDataLst>
          </p:nvPr>
        </p:nvSpPr>
        <p:spPr bwMode="auto">
          <a:xfrm>
            <a:off x="4425315" y="3959225"/>
            <a:ext cx="99695" cy="2095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任意多边形 65"/>
          <p:cNvSpPr/>
          <p:nvPr>
            <p:custDataLst>
              <p:tags r:id="rId6"/>
            </p:custDataLst>
          </p:nvPr>
        </p:nvSpPr>
        <p:spPr bwMode="auto">
          <a:xfrm>
            <a:off x="3808730" y="1668780"/>
            <a:ext cx="1332865" cy="63500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任意多边形 66"/>
          <p:cNvSpPr/>
          <p:nvPr>
            <p:custDataLst>
              <p:tags r:id="rId7"/>
            </p:custDataLst>
          </p:nvPr>
        </p:nvSpPr>
        <p:spPr bwMode="auto">
          <a:xfrm>
            <a:off x="4146550" y="3099435"/>
            <a:ext cx="657860" cy="317500"/>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任意多边形 67"/>
          <p:cNvSpPr/>
          <p:nvPr>
            <p:custDataLst>
              <p:tags r:id="rId8"/>
            </p:custDataLst>
          </p:nvPr>
        </p:nvSpPr>
        <p:spPr bwMode="auto">
          <a:xfrm>
            <a:off x="4277995" y="1297305"/>
            <a:ext cx="87630" cy="29781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任意多边形 68"/>
          <p:cNvSpPr/>
          <p:nvPr>
            <p:custDataLst>
              <p:tags r:id="rId9"/>
            </p:custDataLst>
          </p:nvPr>
        </p:nvSpPr>
        <p:spPr bwMode="auto">
          <a:xfrm>
            <a:off x="3947795" y="1415415"/>
            <a:ext cx="174625" cy="27051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任意多边形 83"/>
          <p:cNvSpPr/>
          <p:nvPr>
            <p:custDataLst>
              <p:tags r:id="rId10"/>
            </p:custDataLst>
          </p:nvPr>
        </p:nvSpPr>
        <p:spPr bwMode="auto">
          <a:xfrm>
            <a:off x="4583430" y="1297305"/>
            <a:ext cx="87630" cy="29781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任意多边形 84"/>
          <p:cNvSpPr/>
          <p:nvPr>
            <p:custDataLst>
              <p:tags r:id="rId11"/>
            </p:custDataLst>
          </p:nvPr>
        </p:nvSpPr>
        <p:spPr bwMode="auto">
          <a:xfrm>
            <a:off x="4827905" y="1415415"/>
            <a:ext cx="173355" cy="27051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任意多边形 85"/>
          <p:cNvSpPr/>
          <p:nvPr>
            <p:custDataLst>
              <p:tags r:id="rId12"/>
            </p:custDataLst>
          </p:nvPr>
        </p:nvSpPr>
        <p:spPr bwMode="auto">
          <a:xfrm>
            <a:off x="5026660" y="1641475"/>
            <a:ext cx="243205" cy="21082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任意多边形 86"/>
          <p:cNvSpPr/>
          <p:nvPr>
            <p:custDataLst>
              <p:tags r:id="rId13"/>
            </p:custDataLst>
          </p:nvPr>
        </p:nvSpPr>
        <p:spPr bwMode="auto">
          <a:xfrm>
            <a:off x="3680460" y="1641475"/>
            <a:ext cx="241300" cy="21082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87"/>
          <p:cNvSpPr txBox="1"/>
          <p:nvPr>
            <p:custDataLst>
              <p:tags r:id="rId14"/>
            </p:custDataLst>
          </p:nvPr>
        </p:nvSpPr>
        <p:spPr>
          <a:xfrm>
            <a:off x="3743960" y="2362200"/>
            <a:ext cx="1461770" cy="655955"/>
          </a:xfrm>
          <a:prstGeom prst="rect">
            <a:avLst/>
          </a:prstGeom>
          <a:noFill/>
        </p:spPr>
        <p:txBody>
          <a:bodyPr wrap="square" anchor="ctr">
            <a:normAutofit fontScale="90000" lnSpcReduction="20000"/>
          </a:bodyPr>
          <a:lstStyle/>
          <a:p>
            <a:pPr marL="0" lvl="0" indent="0" algn="ctr">
              <a:lnSpc>
                <a:spcPct val="130000"/>
              </a:lnSpc>
              <a:spcBef>
                <a:spcPts val="0"/>
              </a:spcBef>
              <a:spcAft>
                <a:spcPts val="0"/>
              </a:spcAft>
              <a:buSzPct val="100000"/>
            </a:pPr>
            <a:r>
              <a:rPr lang="zh-CN" altLang="en-US" sz="1770" b="1" spc="300" dirty="0">
                <a:solidFill>
                  <a:srgbClr val="000000">
                    <a:lumMod val="65000"/>
                    <a:lumOff val="3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职责分工的模式</a:t>
            </a:r>
          </a:p>
        </p:txBody>
      </p:sp>
      <p:sp>
        <p:nvSpPr>
          <p:cNvPr id="89" name="任意多边形 88"/>
          <p:cNvSpPr/>
          <p:nvPr>
            <p:custDataLst>
              <p:tags r:id="rId15"/>
            </p:custDataLst>
          </p:nvPr>
        </p:nvSpPr>
        <p:spPr bwMode="auto">
          <a:xfrm>
            <a:off x="2795905" y="2780030"/>
            <a:ext cx="907415" cy="241935"/>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任意多边形 89"/>
          <p:cNvSpPr/>
          <p:nvPr>
            <p:custDataLst>
              <p:tags r:id="rId16"/>
            </p:custDataLst>
          </p:nvPr>
        </p:nvSpPr>
        <p:spPr bwMode="auto">
          <a:xfrm>
            <a:off x="5247005" y="2766695"/>
            <a:ext cx="908685" cy="255270"/>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1" name="组合 90"/>
          <p:cNvGrpSpPr/>
          <p:nvPr>
            <p:custDataLst>
              <p:tags r:id="rId17"/>
            </p:custDataLst>
          </p:nvPr>
        </p:nvGrpSpPr>
        <p:grpSpPr>
          <a:xfrm>
            <a:off x="5910580" y="2359660"/>
            <a:ext cx="341630" cy="320040"/>
            <a:chOff x="8014666" y="1707730"/>
            <a:chExt cx="465138" cy="435769"/>
          </a:xfrm>
          <a:solidFill>
            <a:srgbClr val="3498DB"/>
          </a:solidFill>
        </p:grpSpPr>
        <p:sp>
          <p:nvSpPr>
            <p:cNvPr id="92" name="任意多边形 17"/>
            <p:cNvSpPr/>
            <p:nvPr>
              <p:custDataLst>
                <p:tags r:id="rId25"/>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任意多边形 18"/>
            <p:cNvSpPr/>
            <p:nvPr>
              <p:custDataLst>
                <p:tags r:id="rId26"/>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4" name="文本框 93"/>
          <p:cNvSpPr txBox="1"/>
          <p:nvPr>
            <p:custDataLst>
              <p:tags r:id="rId18"/>
            </p:custDataLst>
          </p:nvPr>
        </p:nvSpPr>
        <p:spPr>
          <a:xfrm flipH="1">
            <a:off x="578485" y="2018030"/>
            <a:ext cx="1951355" cy="324485"/>
          </a:xfrm>
          <a:prstGeom prst="rect">
            <a:avLst/>
          </a:prstGeom>
          <a:noFill/>
        </p:spPr>
        <p:txBody>
          <a:bodyPr wrap="square" bIns="0" anchor="b" anchorCtr="0">
            <a:normAutofit/>
          </a:bodyPr>
          <a:lstStyle/>
          <a:p>
            <a:pPr>
              <a:lnSpc>
                <a:spcPct val="120000"/>
              </a:lnSpc>
            </a:pPr>
            <a:r>
              <a:rPr lang="zh-CN" altLang="en-US" sz="1470"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控制模式</a:t>
            </a:r>
          </a:p>
        </p:txBody>
      </p:sp>
      <p:sp>
        <p:nvSpPr>
          <p:cNvPr id="95" name="文本框 94"/>
          <p:cNvSpPr txBox="1"/>
          <p:nvPr>
            <p:custDataLst>
              <p:tags r:id="rId19"/>
            </p:custDataLst>
          </p:nvPr>
        </p:nvSpPr>
        <p:spPr>
          <a:xfrm>
            <a:off x="6460490" y="2017395"/>
            <a:ext cx="1951355" cy="324485"/>
          </a:xfrm>
          <a:prstGeom prst="rect">
            <a:avLst/>
          </a:prstGeom>
          <a:noFill/>
        </p:spPr>
        <p:txBody>
          <a:bodyPr wrap="square" bIns="0" anchor="b" anchorCtr="0">
            <a:normAutofit/>
          </a:bodyPr>
          <a:lstStyle/>
          <a:p>
            <a:pPr>
              <a:lnSpc>
                <a:spcPct val="120000"/>
              </a:lnSpc>
            </a:pPr>
            <a:r>
              <a:rPr lang="zh-CN" altLang="en-US" sz="147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自主模式</a:t>
            </a:r>
          </a:p>
        </p:txBody>
      </p:sp>
      <p:sp>
        <p:nvSpPr>
          <p:cNvPr id="96" name="文本框 95"/>
          <p:cNvSpPr txBox="1"/>
          <p:nvPr>
            <p:custDataLst>
              <p:tags r:id="rId20"/>
            </p:custDataLst>
          </p:nvPr>
        </p:nvSpPr>
        <p:spPr>
          <a:xfrm>
            <a:off x="6460490" y="2367280"/>
            <a:ext cx="1951355" cy="654050"/>
          </a:xfrm>
          <a:prstGeom prst="rect">
            <a:avLst/>
          </a:prstGeom>
          <a:noFill/>
        </p:spPr>
        <p:txBody>
          <a:bodyPr wrap="square" tIns="0" rtlCol="0"/>
          <a:lstStyle/>
          <a:p>
            <a:pPr>
              <a:lnSpc>
                <a:spcPct val="120000"/>
              </a:lnSpc>
            </a:pPr>
            <a:r>
              <a:rPr lang="zh-CN" altLang="en-US" sz="920" spc="150" dirty="0">
                <a:latin typeface="微软雅黑" panose="020B0503020204020204" pitchFamily="34" charset="-122"/>
                <a:ea typeface="微软雅黑" panose="020B0503020204020204" pitchFamily="34" charset="-122"/>
              </a:rPr>
              <a:t>也称内部控制模式，即具体执行机构在确定的政策及收支目标约束下对具体实现方式和路径有较高的自主权，能够更好地在部门内部实现“预算与政策”的结合，从而有助于改进预算过程的配置效率。</a:t>
            </a:r>
          </a:p>
        </p:txBody>
      </p:sp>
      <p:sp>
        <p:nvSpPr>
          <p:cNvPr id="97" name="文本框 96"/>
          <p:cNvSpPr txBox="1"/>
          <p:nvPr>
            <p:custDataLst>
              <p:tags r:id="rId21"/>
            </p:custDataLst>
          </p:nvPr>
        </p:nvSpPr>
        <p:spPr>
          <a:xfrm>
            <a:off x="584200" y="2367280"/>
            <a:ext cx="1945640" cy="654050"/>
          </a:xfrm>
          <a:prstGeom prst="rect">
            <a:avLst/>
          </a:prstGeom>
          <a:noFill/>
        </p:spPr>
        <p:txBody>
          <a:bodyPr wrap="square" tIns="0" rtlCol="0"/>
          <a:lstStyle/>
          <a:p>
            <a:pPr algn="l">
              <a:lnSpc>
                <a:spcPct val="120000"/>
              </a:lnSpc>
            </a:pPr>
            <a:r>
              <a:rPr lang="zh-CN" altLang="en-US" sz="1010" spc="150" dirty="0">
                <a:latin typeface="微软雅黑" panose="020B0503020204020204" pitchFamily="34" charset="-122"/>
                <a:ea typeface="微软雅黑" panose="020B0503020204020204" pitchFamily="34" charset="-122"/>
              </a:rPr>
              <a:t>即核心管理部门对具体执行机构通过规划管理、计划指标等施加较多的控制。</a:t>
            </a:r>
          </a:p>
        </p:txBody>
      </p:sp>
      <p:grpSp>
        <p:nvGrpSpPr>
          <p:cNvPr id="98" name="组合 97"/>
          <p:cNvGrpSpPr/>
          <p:nvPr>
            <p:custDataLst>
              <p:tags r:id="rId22"/>
            </p:custDataLst>
          </p:nvPr>
        </p:nvGrpSpPr>
        <p:grpSpPr>
          <a:xfrm>
            <a:off x="2706370" y="2348865"/>
            <a:ext cx="234315" cy="341630"/>
            <a:chOff x="3654254" y="1638253"/>
            <a:chExt cx="319088" cy="465138"/>
          </a:xfrm>
          <a:solidFill>
            <a:srgbClr val="1F74AD"/>
          </a:solidFill>
        </p:grpSpPr>
        <p:sp>
          <p:nvSpPr>
            <p:cNvPr id="99" name="任意多边形 15"/>
            <p:cNvSpPr/>
            <p:nvPr>
              <p:custDataLst>
                <p:tags r:id="rId23"/>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任意多边形 16"/>
            <p:cNvSpPr/>
            <p:nvPr>
              <p:custDataLst>
                <p:tags r:id="rId24"/>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endParaRPr lang="zh-CN" altLang="en-US" dirty="0"/>
          </a:p>
        </p:txBody>
      </p:sp>
      <p:sp>
        <p:nvSpPr>
          <p:cNvPr id="4" name="TextBox 3"/>
          <p:cNvSpPr txBox="1"/>
          <p:nvPr/>
        </p:nvSpPr>
        <p:spPr>
          <a:xfrm>
            <a:off x="468114" y="1297305"/>
            <a:ext cx="2808312" cy="338554"/>
          </a:xfrm>
          <a:prstGeom prst="rect">
            <a:avLst/>
          </a:prstGeom>
          <a:noFill/>
        </p:spPr>
        <p:txBody>
          <a:bodyPr wrap="square" rtlCol="0">
            <a:spAutoFit/>
          </a:bodyPr>
          <a:lstStyle/>
          <a:p>
            <a:r>
              <a:rPr lang="zh-CN" altLang="en-US" b="1" dirty="0" smtClean="0"/>
              <a:t>（一）职责分工的一般理念</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（一）职责分工的一般理念</a:t>
            </a:r>
          </a:p>
        </p:txBody>
      </p:sp>
      <p:sp>
        <p:nvSpPr>
          <p:cNvPr id="57" name="任意多边形 56"/>
          <p:cNvSpPr/>
          <p:nvPr>
            <p:custDataLst>
              <p:tags r:id="rId1"/>
            </p:custDataLst>
          </p:nvPr>
        </p:nvSpPr>
        <p:spPr bwMode="auto">
          <a:xfrm>
            <a:off x="4262755" y="3423285"/>
            <a:ext cx="424815" cy="535940"/>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任意多边形 58"/>
          <p:cNvSpPr/>
          <p:nvPr>
            <p:custDataLst>
              <p:tags r:id="rId2"/>
            </p:custDataLst>
          </p:nvPr>
        </p:nvSpPr>
        <p:spPr bwMode="auto">
          <a:xfrm>
            <a:off x="4204335" y="3416935"/>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任意多边形 59"/>
          <p:cNvSpPr/>
          <p:nvPr>
            <p:custDataLst>
              <p:tags r:id="rId3"/>
            </p:custDataLst>
          </p:nvPr>
        </p:nvSpPr>
        <p:spPr bwMode="auto">
          <a:xfrm>
            <a:off x="4204335" y="3592830"/>
            <a:ext cx="541655" cy="12890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任意多边形 63"/>
          <p:cNvSpPr/>
          <p:nvPr>
            <p:custDataLst>
              <p:tags r:id="rId4"/>
            </p:custDataLst>
          </p:nvPr>
        </p:nvSpPr>
        <p:spPr bwMode="auto">
          <a:xfrm>
            <a:off x="4204335" y="3764280"/>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任意多边形 64"/>
          <p:cNvSpPr/>
          <p:nvPr>
            <p:custDataLst>
              <p:tags r:id="rId5"/>
            </p:custDataLst>
          </p:nvPr>
        </p:nvSpPr>
        <p:spPr bwMode="auto">
          <a:xfrm>
            <a:off x="4425315" y="3959225"/>
            <a:ext cx="99695" cy="2095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任意多边形 65"/>
          <p:cNvSpPr/>
          <p:nvPr>
            <p:custDataLst>
              <p:tags r:id="rId6"/>
            </p:custDataLst>
          </p:nvPr>
        </p:nvSpPr>
        <p:spPr bwMode="auto">
          <a:xfrm>
            <a:off x="3808730" y="1668780"/>
            <a:ext cx="1332865" cy="63500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任意多边形 66"/>
          <p:cNvSpPr/>
          <p:nvPr>
            <p:custDataLst>
              <p:tags r:id="rId7"/>
            </p:custDataLst>
          </p:nvPr>
        </p:nvSpPr>
        <p:spPr bwMode="auto">
          <a:xfrm>
            <a:off x="4146550" y="3099435"/>
            <a:ext cx="657860" cy="317500"/>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任意多边形 67"/>
          <p:cNvSpPr/>
          <p:nvPr>
            <p:custDataLst>
              <p:tags r:id="rId8"/>
            </p:custDataLst>
          </p:nvPr>
        </p:nvSpPr>
        <p:spPr bwMode="auto">
          <a:xfrm>
            <a:off x="4277995" y="1297305"/>
            <a:ext cx="87630" cy="29781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任意多边形 68"/>
          <p:cNvSpPr/>
          <p:nvPr>
            <p:custDataLst>
              <p:tags r:id="rId9"/>
            </p:custDataLst>
          </p:nvPr>
        </p:nvSpPr>
        <p:spPr bwMode="auto">
          <a:xfrm>
            <a:off x="3947795" y="1415415"/>
            <a:ext cx="174625" cy="27051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任意多边形 83"/>
          <p:cNvSpPr/>
          <p:nvPr>
            <p:custDataLst>
              <p:tags r:id="rId10"/>
            </p:custDataLst>
          </p:nvPr>
        </p:nvSpPr>
        <p:spPr bwMode="auto">
          <a:xfrm>
            <a:off x="4583430" y="1297305"/>
            <a:ext cx="87630" cy="29781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任意多边形 84"/>
          <p:cNvSpPr/>
          <p:nvPr>
            <p:custDataLst>
              <p:tags r:id="rId11"/>
            </p:custDataLst>
          </p:nvPr>
        </p:nvSpPr>
        <p:spPr bwMode="auto">
          <a:xfrm>
            <a:off x="4827905" y="1415415"/>
            <a:ext cx="173355" cy="27051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任意多边形 85"/>
          <p:cNvSpPr/>
          <p:nvPr>
            <p:custDataLst>
              <p:tags r:id="rId12"/>
            </p:custDataLst>
          </p:nvPr>
        </p:nvSpPr>
        <p:spPr bwMode="auto">
          <a:xfrm>
            <a:off x="5026660" y="1641475"/>
            <a:ext cx="243205" cy="21082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任意多边形 86"/>
          <p:cNvSpPr/>
          <p:nvPr>
            <p:custDataLst>
              <p:tags r:id="rId13"/>
            </p:custDataLst>
          </p:nvPr>
        </p:nvSpPr>
        <p:spPr bwMode="auto">
          <a:xfrm>
            <a:off x="3680460" y="1641475"/>
            <a:ext cx="241300" cy="21082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87"/>
          <p:cNvSpPr txBox="1"/>
          <p:nvPr>
            <p:custDataLst>
              <p:tags r:id="rId14"/>
            </p:custDataLst>
          </p:nvPr>
        </p:nvSpPr>
        <p:spPr>
          <a:xfrm>
            <a:off x="3743960" y="2362200"/>
            <a:ext cx="1461770" cy="655955"/>
          </a:xfrm>
          <a:prstGeom prst="rect">
            <a:avLst/>
          </a:prstGeom>
          <a:noFill/>
        </p:spPr>
        <p:txBody>
          <a:bodyPr wrap="square" anchor="ctr">
            <a:normAutofit fontScale="90000" lnSpcReduction="20000"/>
          </a:bodyPr>
          <a:lstStyle/>
          <a:p>
            <a:pPr marL="0" lvl="0" indent="0" algn="ctr">
              <a:lnSpc>
                <a:spcPct val="130000"/>
              </a:lnSpc>
              <a:spcBef>
                <a:spcPts val="0"/>
              </a:spcBef>
              <a:spcAft>
                <a:spcPts val="0"/>
              </a:spcAft>
              <a:buSzPct val="100000"/>
            </a:pPr>
            <a:r>
              <a:rPr lang="zh-CN" altLang="en-US" sz="1770" b="1" spc="300" dirty="0">
                <a:solidFill>
                  <a:srgbClr val="000000">
                    <a:lumMod val="65000"/>
                    <a:lumOff val="3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职责分工的做法</a:t>
            </a:r>
          </a:p>
        </p:txBody>
      </p:sp>
      <p:sp>
        <p:nvSpPr>
          <p:cNvPr id="89" name="任意多边形 88"/>
          <p:cNvSpPr/>
          <p:nvPr>
            <p:custDataLst>
              <p:tags r:id="rId15"/>
            </p:custDataLst>
          </p:nvPr>
        </p:nvSpPr>
        <p:spPr bwMode="auto">
          <a:xfrm>
            <a:off x="2795905" y="2780030"/>
            <a:ext cx="907415" cy="241935"/>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任意多边形 89"/>
          <p:cNvSpPr/>
          <p:nvPr>
            <p:custDataLst>
              <p:tags r:id="rId16"/>
            </p:custDataLst>
          </p:nvPr>
        </p:nvSpPr>
        <p:spPr bwMode="auto">
          <a:xfrm>
            <a:off x="5247005" y="2766695"/>
            <a:ext cx="908685" cy="255270"/>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1" name="组合 90"/>
          <p:cNvGrpSpPr/>
          <p:nvPr>
            <p:custDataLst>
              <p:tags r:id="rId17"/>
            </p:custDataLst>
          </p:nvPr>
        </p:nvGrpSpPr>
        <p:grpSpPr>
          <a:xfrm>
            <a:off x="5910580" y="2359660"/>
            <a:ext cx="341630" cy="320040"/>
            <a:chOff x="8014666" y="1707730"/>
            <a:chExt cx="465138" cy="435769"/>
          </a:xfrm>
          <a:solidFill>
            <a:srgbClr val="3498DB"/>
          </a:solidFill>
        </p:grpSpPr>
        <p:sp>
          <p:nvSpPr>
            <p:cNvPr id="92" name="任意多边形 17"/>
            <p:cNvSpPr/>
            <p:nvPr>
              <p:custDataLst>
                <p:tags r:id="rId25"/>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任意多边形 18"/>
            <p:cNvSpPr/>
            <p:nvPr>
              <p:custDataLst>
                <p:tags r:id="rId26"/>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4" name="文本框 93"/>
          <p:cNvSpPr txBox="1"/>
          <p:nvPr>
            <p:custDataLst>
              <p:tags r:id="rId18"/>
            </p:custDataLst>
          </p:nvPr>
        </p:nvSpPr>
        <p:spPr>
          <a:xfrm flipH="1">
            <a:off x="578485" y="2018030"/>
            <a:ext cx="1951355" cy="324485"/>
          </a:xfrm>
          <a:prstGeom prst="rect">
            <a:avLst/>
          </a:prstGeom>
          <a:noFill/>
        </p:spPr>
        <p:txBody>
          <a:bodyPr wrap="square" bIns="0" anchor="b" anchorCtr="0"/>
          <a:lstStyle/>
          <a:p>
            <a:pPr algn="l">
              <a:lnSpc>
                <a:spcPct val="120000"/>
              </a:lnSpc>
            </a:pPr>
            <a:r>
              <a:rPr lang="zh-CN" altLang="en-US"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核心管理机构的主要职责</a:t>
            </a:r>
          </a:p>
        </p:txBody>
      </p:sp>
      <p:sp>
        <p:nvSpPr>
          <p:cNvPr id="95" name="文本框 94"/>
          <p:cNvSpPr txBox="1"/>
          <p:nvPr>
            <p:custDataLst>
              <p:tags r:id="rId19"/>
            </p:custDataLst>
          </p:nvPr>
        </p:nvSpPr>
        <p:spPr>
          <a:xfrm>
            <a:off x="6460490" y="2017395"/>
            <a:ext cx="1951355" cy="324485"/>
          </a:xfrm>
          <a:prstGeom prst="rect">
            <a:avLst/>
          </a:prstGeom>
          <a:noFill/>
        </p:spPr>
        <p:txBody>
          <a:bodyPr wrap="square" bIns="0" anchor="b" anchorCtr="0"/>
          <a:lstStyle/>
          <a:p>
            <a:pPr>
              <a:lnSpc>
                <a:spcPct val="120000"/>
              </a:lnSpc>
            </a:pPr>
            <a:r>
              <a:rPr lang="zh-CN" altLang="en-US"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具体执行机构的主要职责</a:t>
            </a:r>
          </a:p>
        </p:txBody>
      </p:sp>
      <p:sp>
        <p:nvSpPr>
          <p:cNvPr id="96" name="文本框 95"/>
          <p:cNvSpPr txBox="1"/>
          <p:nvPr>
            <p:custDataLst>
              <p:tags r:id="rId20"/>
            </p:custDataLst>
          </p:nvPr>
        </p:nvSpPr>
        <p:spPr>
          <a:xfrm>
            <a:off x="6460490" y="2367280"/>
            <a:ext cx="1951355" cy="654050"/>
          </a:xfrm>
          <a:prstGeom prst="rect">
            <a:avLst/>
          </a:prstGeom>
          <a:noFill/>
        </p:spPr>
        <p:txBody>
          <a:bodyPr wrap="square" tIns="0" rtlCol="0"/>
          <a:lstStyle/>
          <a:p>
            <a:pPr>
              <a:lnSpc>
                <a:spcPct val="120000"/>
              </a:lnSpc>
            </a:pPr>
            <a:r>
              <a:rPr lang="zh-CN" altLang="en-US" sz="920" spc="150" dirty="0">
                <a:latin typeface="微软雅黑" panose="020B0503020204020204" pitchFamily="34" charset="-122"/>
                <a:ea typeface="微软雅黑" panose="020B0503020204020204" pitchFamily="34" charset="-122"/>
              </a:rPr>
              <a:t>在本部门及所属预算单位间分配资金，购买和取得商品与服务，定期审查预算的实施，准备本支出机构的预算执行进度报告，监督产出与成果情况等。</a:t>
            </a:r>
          </a:p>
        </p:txBody>
      </p:sp>
      <p:sp>
        <p:nvSpPr>
          <p:cNvPr id="97" name="文本框 96"/>
          <p:cNvSpPr txBox="1"/>
          <p:nvPr>
            <p:custDataLst>
              <p:tags r:id="rId21"/>
            </p:custDataLst>
          </p:nvPr>
        </p:nvSpPr>
        <p:spPr>
          <a:xfrm>
            <a:off x="584200" y="2367280"/>
            <a:ext cx="1945640" cy="654050"/>
          </a:xfrm>
          <a:prstGeom prst="rect">
            <a:avLst/>
          </a:prstGeom>
          <a:noFill/>
        </p:spPr>
        <p:txBody>
          <a:bodyPr wrap="square" tIns="0" rtlCol="0"/>
          <a:lstStyle/>
          <a:p>
            <a:pPr algn="l">
              <a:lnSpc>
                <a:spcPct val="120000"/>
              </a:lnSpc>
            </a:pPr>
            <a:r>
              <a:rPr lang="zh-CN" altLang="en-US" sz="1010" spc="150" dirty="0">
                <a:latin typeface="微软雅黑" panose="020B0503020204020204" pitchFamily="34" charset="-122"/>
                <a:ea typeface="微软雅黑" panose="020B0503020204020204" pitchFamily="34" charset="-122"/>
              </a:rPr>
              <a:t>在立法机关所授权的框架内管理资金的拨付，监督政府账户收支的流量，在年度执行中调整预算，监控和审查预算执行进度、制定绩效评价体系等。</a:t>
            </a:r>
          </a:p>
        </p:txBody>
      </p:sp>
      <p:grpSp>
        <p:nvGrpSpPr>
          <p:cNvPr id="98" name="组合 97"/>
          <p:cNvGrpSpPr/>
          <p:nvPr>
            <p:custDataLst>
              <p:tags r:id="rId22"/>
            </p:custDataLst>
          </p:nvPr>
        </p:nvGrpSpPr>
        <p:grpSpPr>
          <a:xfrm>
            <a:off x="2706370" y="2348865"/>
            <a:ext cx="234315" cy="341630"/>
            <a:chOff x="3654254" y="1638253"/>
            <a:chExt cx="319088" cy="465138"/>
          </a:xfrm>
          <a:solidFill>
            <a:srgbClr val="1F74AD"/>
          </a:solidFill>
        </p:grpSpPr>
        <p:sp>
          <p:nvSpPr>
            <p:cNvPr id="99" name="任意多边形 15"/>
            <p:cNvSpPr/>
            <p:nvPr>
              <p:custDataLst>
                <p:tags r:id="rId23"/>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任意多边形 16"/>
            <p:cNvSpPr/>
            <p:nvPr>
              <p:custDataLst>
                <p:tags r:id="rId24"/>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p>
        </p:txBody>
      </p:sp>
      <p:sp>
        <p:nvSpPr>
          <p:cNvPr id="16" name="文本框 15"/>
          <p:cNvSpPr txBox="1"/>
          <p:nvPr/>
        </p:nvSpPr>
        <p:spPr>
          <a:xfrm>
            <a:off x="642910" y="1234272"/>
            <a:ext cx="7688580" cy="4031873"/>
          </a:xfrm>
          <a:prstGeom prst="rect">
            <a:avLst/>
          </a:prstGeom>
          <a:noFill/>
        </p:spPr>
        <p:txBody>
          <a:bodyPr wrap="square" rtlCol="0">
            <a:spAutoFit/>
          </a:bodyPr>
          <a:lstStyle/>
          <a:p>
            <a:pPr indent="508000" algn="l" fontAlgn="auto">
              <a:lnSpc>
                <a:spcPct val="150000"/>
              </a:lnSpc>
            </a:pPr>
            <a:r>
              <a:rPr lang="zh-CN" altLang="en-US" sz="2000" b="1" dirty="0"/>
              <a:t>（二）我国预算执行具体职责分工</a:t>
            </a:r>
          </a:p>
          <a:p>
            <a:pPr indent="508000" algn="l" fontAlgn="auto">
              <a:lnSpc>
                <a:spcPct val="150000"/>
              </a:lnSpc>
            </a:pPr>
            <a:r>
              <a:rPr lang="zh-CN" altLang="en-US" sz="2000" b="1" dirty="0" smtClean="0"/>
              <a:t>    1</a:t>
            </a:r>
            <a:r>
              <a:rPr lang="zh-CN" altLang="en-US" sz="2000" b="1" dirty="0"/>
              <a:t>.法定授权机构—人民代表大会</a:t>
            </a:r>
          </a:p>
          <a:p>
            <a:pPr indent="508000">
              <a:lnSpc>
                <a:spcPct val="150000"/>
              </a:lnSpc>
            </a:pPr>
            <a:r>
              <a:rPr lang="zh-CN" altLang="en-US" sz="2000" b="1" dirty="0" smtClean="0"/>
              <a:t>    2</a:t>
            </a:r>
            <a:r>
              <a:rPr lang="zh-CN" altLang="en-US" sz="2000" b="1" dirty="0"/>
              <a:t>.组织领导机关——各级</a:t>
            </a:r>
            <a:r>
              <a:rPr lang="zh-CN" altLang="en-US" sz="2000" b="1" dirty="0" smtClean="0"/>
              <a:t>政府</a:t>
            </a:r>
            <a:endParaRPr lang="en-US" altLang="zh-CN" sz="2000" b="1" dirty="0" smtClean="0"/>
          </a:p>
          <a:p>
            <a:pPr indent="508000">
              <a:lnSpc>
                <a:spcPct val="150000"/>
              </a:lnSpc>
            </a:pPr>
            <a:r>
              <a:rPr lang="zh-CN" altLang="en-US" sz="2000" b="1" dirty="0" smtClean="0"/>
              <a:t>    3.具体管理机关——各级财政部门</a:t>
            </a:r>
            <a:endParaRPr lang="en-US" altLang="zh-CN" sz="2000" b="1" dirty="0" smtClean="0"/>
          </a:p>
          <a:p>
            <a:pPr indent="508000">
              <a:lnSpc>
                <a:spcPct val="150000"/>
              </a:lnSpc>
            </a:pPr>
            <a:r>
              <a:rPr lang="zh-CN" altLang="en-US" sz="2000" b="1" dirty="0" smtClean="0"/>
              <a:t>    4.专门机构</a:t>
            </a:r>
            <a:endParaRPr lang="en-US" altLang="zh-CN" sz="2000" b="1" dirty="0" smtClean="0"/>
          </a:p>
          <a:p>
            <a:pPr indent="508000">
              <a:lnSpc>
                <a:spcPct val="150000"/>
              </a:lnSpc>
            </a:pPr>
            <a:r>
              <a:rPr lang="zh-CN" altLang="en-US" sz="2000" b="1" dirty="0" smtClean="0"/>
              <a:t>    5.各预算部门及单位</a:t>
            </a:r>
          </a:p>
          <a:p>
            <a:pPr indent="508000"/>
            <a:endParaRPr lang="en-US" altLang="zh-CN" sz="2000" b="1" dirty="0" smtClean="0"/>
          </a:p>
          <a:p>
            <a:pPr indent="508000"/>
            <a:endParaRPr lang="zh-CN" altLang="en-US" sz="2000" b="1" dirty="0" smtClean="0"/>
          </a:p>
          <a:p>
            <a:pPr indent="508000"/>
            <a:endParaRPr lang="zh-CN" altLang="en-US" sz="2000" b="1" dirty="0" smtClean="0"/>
          </a:p>
          <a:p>
            <a:pPr indent="508000" algn="l" fontAlgn="auto"/>
            <a:endParaRPr lang="zh-CN" altLang="en-US" b="1" dirty="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055370" y="2447925"/>
            <a:ext cx="6890385" cy="682625"/>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第三节 国库管理与预算执行</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3</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656273" y="1041400"/>
            <a:ext cx="7688580" cy="3046988"/>
          </a:xfrm>
          <a:prstGeom prst="rect">
            <a:avLst/>
          </a:prstGeom>
          <a:noFill/>
        </p:spPr>
        <p:txBody>
          <a:bodyPr wrap="square" rtlCol="0">
            <a:spAutoFit/>
          </a:bodyPr>
          <a:lstStyle/>
          <a:p>
            <a:pPr indent="508000" algn="l" fontAlgn="auto"/>
            <a:endParaRPr lang="en-US" altLang="zh-CN" b="1" dirty="0" smtClean="0"/>
          </a:p>
          <a:p>
            <a:pPr indent="508000" algn="l" fontAlgn="auto"/>
            <a:r>
              <a:rPr lang="zh-CN" altLang="en-US" b="1" dirty="0" smtClean="0"/>
              <a:t>（</a:t>
            </a:r>
            <a:r>
              <a:rPr lang="zh-CN" altLang="en-US" b="1" dirty="0"/>
              <a:t>一）国库集中收付制度类型及运行模式</a:t>
            </a:r>
          </a:p>
          <a:p>
            <a:pPr indent="508000" algn="l" fontAlgn="auto"/>
            <a:r>
              <a:rPr lang="zh-CN" altLang="en-US" b="1" dirty="0"/>
              <a:t>1.制度基本内涵</a:t>
            </a:r>
          </a:p>
          <a:p>
            <a:pPr indent="508000" algn="l" fontAlgn="auto"/>
            <a:r>
              <a:rPr lang="zh-CN" altLang="en-US" dirty="0"/>
              <a:t>国库集中收付制度包括国库集中收缴和集中支付制度库集中收缴和集中支付制度统，是OECD国家普遍采用的政府财政收支管理办法。国库单一账户体系是国库集中收付运行机制的基础，指取消各支出部门独立开设的预算账户，由财政在中央银行或委托其他商业银行设立“国库单一账户”，各级政府将所有的预算资金集中在该账户，同时，所有的预算支出均通过这一账户直接支付给商品供应者或劳务提供者。</a:t>
            </a:r>
          </a:p>
          <a:p>
            <a:pPr indent="508000" algn="l" fontAlgn="auto"/>
            <a:r>
              <a:rPr lang="zh-CN" altLang="en-US" dirty="0"/>
              <a:t>在这个账户下，设立国库分类账，详细记录各部门的可用资金，并由国库部门集中管理。财政部门设立总分类账，并在总分类账下为各部门设子账户。预算经立法机关批准后纳入总分类账，且批准的预算规定了每一预算子项的支出限制。</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655638" y="1041400"/>
            <a:ext cx="7688580" cy="3477875"/>
          </a:xfrm>
          <a:prstGeom prst="rect">
            <a:avLst/>
          </a:prstGeom>
          <a:noFill/>
        </p:spPr>
        <p:txBody>
          <a:bodyPr wrap="square" rtlCol="0">
            <a:spAutoFit/>
          </a:bodyPr>
          <a:lstStyle/>
          <a:p>
            <a:pPr indent="508000" algn="l" fontAlgn="auto"/>
            <a:r>
              <a:rPr lang="zh-CN" altLang="en-US" sz="2000" b="1" dirty="0" smtClean="0"/>
              <a:t>2</a:t>
            </a:r>
            <a:r>
              <a:rPr lang="zh-CN" altLang="en-US" sz="2000" b="1" dirty="0"/>
              <a:t>.制度特征</a:t>
            </a:r>
          </a:p>
          <a:p>
            <a:pPr indent="508000" algn="l" fontAlgn="auto"/>
            <a:r>
              <a:rPr lang="zh-CN" altLang="en-US" sz="2000" dirty="0"/>
              <a:t>国库单一账户的最大特点是：为防止国家公共资金流失，强化国家宏观调控的能力，所有预算收入都必须直接缴入国库，在实际支付前，都是财政可统一支配和调用的资金；所有预算资金均需通过国库予以拨付。</a:t>
            </a:r>
          </a:p>
          <a:p>
            <a:pPr indent="508000" algn="l" fontAlgn="auto"/>
            <a:r>
              <a:rPr lang="zh-CN" altLang="en-US" sz="2000" dirty="0"/>
              <a:t>国库单一账户制度的产生有其特定的历史背景，最根本的一点就是随着西方国家政府经济职能不断强化，政府财政资金由于多头账户管理导致大量滞留在各预算部门的账户上，使得财政资金使用效率低下。而国库集中收付制度能有效地管理政府财政收支，从制度上保证财政资金收付按预算的要求规范进行。这也是包括美国、日本、英国、法国等在内的国家普遍采取这一制度的主要原因。</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二、预算执行中的职责分工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一、预算执行的内涵</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449263" y="1041400"/>
            <a:ext cx="7779439" cy="3416320"/>
          </a:xfrm>
          <a:prstGeom prst="rect">
            <a:avLst/>
          </a:prstGeom>
          <a:noFill/>
        </p:spPr>
        <p:txBody>
          <a:bodyPr wrap="square" rtlCol="0">
            <a:spAutoFit/>
          </a:bodyPr>
          <a:lstStyle/>
          <a:p>
            <a:pPr indent="508000" algn="l" fontAlgn="auto">
              <a:lnSpc>
                <a:spcPct val="150000"/>
              </a:lnSpc>
            </a:pPr>
            <a:r>
              <a:rPr lang="zh-CN" altLang="en-US" sz="2400" b="1" dirty="0" smtClean="0"/>
              <a:t>第一节 政府预算执行的含义和内容</a:t>
            </a:r>
            <a:endParaRPr lang="en-US" altLang="zh-CN" sz="2400" b="1" dirty="0" smtClean="0"/>
          </a:p>
          <a:p>
            <a:pPr indent="508000">
              <a:lnSpc>
                <a:spcPct val="150000"/>
              </a:lnSpc>
            </a:pPr>
            <a:r>
              <a:rPr lang="zh-CN" altLang="en-US" sz="2400" b="1" dirty="0" smtClean="0"/>
              <a:t>第二节 政府</a:t>
            </a:r>
            <a:r>
              <a:rPr lang="zh-CN" altLang="en-US" sz="2400" b="1" dirty="0"/>
              <a:t>预算执行组织保障与职责</a:t>
            </a:r>
            <a:r>
              <a:rPr lang="zh-CN" altLang="en-US" sz="2400" b="1" dirty="0" smtClean="0"/>
              <a:t>分工</a:t>
            </a:r>
            <a:endParaRPr lang="en-US" altLang="zh-CN" sz="2400" b="1" dirty="0" smtClean="0"/>
          </a:p>
          <a:p>
            <a:pPr indent="508000">
              <a:lnSpc>
                <a:spcPct val="150000"/>
              </a:lnSpc>
            </a:pPr>
            <a:r>
              <a:rPr lang="zh-CN" altLang="en-US" sz="2400" b="1" dirty="0" smtClean="0"/>
              <a:t>第三节 国库管理与预算执行</a:t>
            </a:r>
            <a:endParaRPr lang="en-US" altLang="zh-CN" sz="2400" b="1" dirty="0" smtClean="0"/>
          </a:p>
          <a:p>
            <a:pPr indent="508000">
              <a:lnSpc>
                <a:spcPct val="150000"/>
              </a:lnSpc>
            </a:pPr>
            <a:r>
              <a:rPr lang="zh-CN" altLang="en-US" sz="2400" b="1" dirty="0" smtClean="0"/>
              <a:t>第四节 政府采购与预算执行</a:t>
            </a:r>
            <a:endParaRPr lang="en-US" altLang="zh-CN" sz="2400" b="1" dirty="0" smtClean="0"/>
          </a:p>
          <a:p>
            <a:pPr indent="508000">
              <a:lnSpc>
                <a:spcPct val="150000"/>
              </a:lnSpc>
            </a:pPr>
            <a:r>
              <a:rPr lang="zh-CN" altLang="en-US" sz="2400" b="1" dirty="0" smtClean="0"/>
              <a:t>第五节 政府收入与支出的执行</a:t>
            </a:r>
            <a:endParaRPr lang="en-US" altLang="zh-CN" sz="2400" b="1" dirty="0" smtClean="0"/>
          </a:p>
          <a:p>
            <a:pPr indent="508000">
              <a:lnSpc>
                <a:spcPct val="150000"/>
              </a:lnSpc>
            </a:pPr>
            <a:r>
              <a:rPr lang="zh-CN" altLang="en-US" sz="2400" b="1" dirty="0" smtClean="0"/>
              <a:t>第六节 政府预算调整与监控</a:t>
            </a:r>
            <a:endParaRPr lang="en-US" altLang="zh-CN" sz="2400" b="1" dirty="0" smtClean="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smtClean="0">
                <a:solidFill>
                  <a:schemeClr val="bg1"/>
                </a:solidFill>
                <a:sym typeface="+mn-ea"/>
              </a:rPr>
              <a:t>本章目录</a:t>
            </a:r>
            <a:endParaRPr lang="zh-CN" altLang="en-US" dirty="0"/>
          </a:p>
        </p:txBody>
      </p:sp>
    </p:spTree>
    <p:extLst>
      <p:ext uri="{BB962C8B-B14F-4D97-AF65-F5344CB8AC3E}">
        <p14:creationId xmlns:p14="http://schemas.microsoft.com/office/powerpoint/2010/main" val="344639163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656273" y="42037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3.账户基本构成</a:t>
            </a:r>
          </a:p>
        </p:txBody>
      </p:sp>
      <p:sp>
        <p:nvSpPr>
          <p:cNvPr id="6" name="Left Arrow 5"/>
          <p:cNvSpPr/>
          <p:nvPr>
            <p:custDataLst>
              <p:tags r:id="rId1"/>
            </p:custDataLst>
          </p:nvPr>
        </p:nvSpPr>
        <p:spPr bwMode="auto">
          <a:xfrm>
            <a:off x="2677388" y="1695084"/>
            <a:ext cx="2350203" cy="1087090"/>
          </a:xfrm>
          <a:prstGeom prst="leftArrow">
            <a:avLst>
              <a:gd name="adj1" fmla="val 50000"/>
              <a:gd name="adj2" fmla="val 64013"/>
            </a:avLst>
          </a:prstGeom>
          <a:solidFill>
            <a:srgbClr val="2196F3"/>
          </a:solidFill>
          <a:ln w="9525">
            <a:noFill/>
            <a:round/>
          </a:ln>
        </p:spPr>
        <p:txBody>
          <a:bodyPr vert="horz" wrap="square" lIns="89599" tIns="44799" rIns="89599" bIns="44799" numCol="1" rtlCol="0" anchor="t" anchorCtr="0" compatLnSpc="1"/>
          <a:lstStyle/>
          <a:p>
            <a:pPr algn="ctr"/>
            <a:endParaRPr lang="en-US" sz="1765"/>
          </a:p>
        </p:txBody>
      </p:sp>
      <p:sp>
        <p:nvSpPr>
          <p:cNvPr id="10" name="Left Arrow 9"/>
          <p:cNvSpPr/>
          <p:nvPr>
            <p:custDataLst>
              <p:tags r:id="rId2"/>
            </p:custDataLst>
          </p:nvPr>
        </p:nvSpPr>
        <p:spPr bwMode="auto">
          <a:xfrm flipV="1">
            <a:off x="2590251" y="2984742"/>
            <a:ext cx="2350203" cy="1087090"/>
          </a:xfrm>
          <a:prstGeom prst="leftArrow">
            <a:avLst>
              <a:gd name="adj1" fmla="val 50000"/>
              <a:gd name="adj2" fmla="val 64837"/>
            </a:avLst>
          </a:prstGeom>
          <a:solidFill>
            <a:srgbClr val="2196F3"/>
          </a:solidFill>
          <a:ln w="9525">
            <a:noFill/>
            <a:round/>
          </a:ln>
        </p:spPr>
        <p:txBody>
          <a:bodyPr vert="horz" wrap="square" lIns="89599" tIns="44799" rIns="89599" bIns="44799" numCol="1" rtlCol="0" anchor="t" anchorCtr="0" compatLnSpc="1"/>
          <a:lstStyle/>
          <a:p>
            <a:pPr algn="ctr"/>
            <a:endParaRPr lang="en-US" sz="1765"/>
          </a:p>
        </p:txBody>
      </p:sp>
      <p:sp>
        <p:nvSpPr>
          <p:cNvPr id="2" name="Left Arrow 13"/>
          <p:cNvSpPr/>
          <p:nvPr>
            <p:custDataLst>
              <p:tags r:id="rId3"/>
            </p:custDataLst>
          </p:nvPr>
        </p:nvSpPr>
        <p:spPr bwMode="auto">
          <a:xfrm flipH="1" flipV="1">
            <a:off x="3852490" y="2349754"/>
            <a:ext cx="2412316" cy="1087090"/>
          </a:xfrm>
          <a:prstGeom prst="leftArrow">
            <a:avLst>
              <a:gd name="adj1" fmla="val 50000"/>
              <a:gd name="adj2" fmla="val 68958"/>
            </a:avLst>
          </a:prstGeom>
          <a:solidFill>
            <a:srgbClr val="009587"/>
          </a:solidFill>
          <a:ln w="9525">
            <a:noFill/>
            <a:round/>
          </a:ln>
        </p:spPr>
        <p:txBody>
          <a:bodyPr vert="horz" wrap="square" lIns="89599" tIns="44799" rIns="89599" bIns="44799" numCol="1" rtlCol="0" anchor="t" anchorCtr="0" compatLnSpc="1"/>
          <a:lstStyle/>
          <a:p>
            <a:pPr algn="ctr"/>
            <a:endParaRPr lang="en-US" sz="1765">
              <a:solidFill>
                <a:srgbClr val="FFFFFF"/>
              </a:solidFill>
            </a:endParaRPr>
          </a:p>
        </p:txBody>
      </p:sp>
      <p:sp>
        <p:nvSpPr>
          <p:cNvPr id="18" name="Left Arrow 17"/>
          <p:cNvSpPr/>
          <p:nvPr>
            <p:custDataLst>
              <p:tags r:id="rId4"/>
            </p:custDataLst>
          </p:nvPr>
        </p:nvSpPr>
        <p:spPr bwMode="auto">
          <a:xfrm flipH="1" flipV="1">
            <a:off x="4046271" y="3600276"/>
            <a:ext cx="2405164" cy="1087090"/>
          </a:xfrm>
          <a:prstGeom prst="leftArrow">
            <a:avLst>
              <a:gd name="adj1" fmla="val 50000"/>
              <a:gd name="adj2" fmla="val 69782"/>
            </a:avLst>
          </a:prstGeom>
          <a:solidFill>
            <a:srgbClr val="009587"/>
          </a:solidFill>
          <a:ln w="9525">
            <a:noFill/>
            <a:round/>
          </a:ln>
        </p:spPr>
        <p:txBody>
          <a:bodyPr vert="horz" wrap="square" lIns="89599" tIns="44799" rIns="89599" bIns="44799" numCol="1" rtlCol="0" anchor="t" anchorCtr="0" compatLnSpc="1"/>
          <a:lstStyle/>
          <a:p>
            <a:pPr algn="ctr"/>
            <a:endParaRPr lang="en-US" sz="1765">
              <a:solidFill>
                <a:srgbClr val="FFFFFF"/>
              </a:solidFill>
            </a:endParaRPr>
          </a:p>
        </p:txBody>
      </p:sp>
      <p:sp>
        <p:nvSpPr>
          <p:cNvPr id="19" name="文本框 18"/>
          <p:cNvSpPr txBox="1"/>
          <p:nvPr>
            <p:custDataLst>
              <p:tags r:id="rId5"/>
            </p:custDataLst>
          </p:nvPr>
        </p:nvSpPr>
        <p:spPr>
          <a:xfrm>
            <a:off x="3322886" y="2051769"/>
            <a:ext cx="1711776" cy="291452"/>
          </a:xfrm>
          <a:prstGeom prst="rect">
            <a:avLst/>
          </a:prstGeom>
          <a:noFill/>
        </p:spPr>
        <p:txBody>
          <a:bodyPr wrap="square" rtlCol="0">
            <a:normAutofit fontScale="90000" lnSpcReduction="20000"/>
          </a:bodyPr>
          <a:lstStyle/>
          <a:p>
            <a:pPr>
              <a:lnSpc>
                <a:spcPct val="120000"/>
              </a:lnSpc>
            </a:pPr>
            <a:r>
              <a:rPr kumimoji="1" lang="zh-CN" altLang="en-US" sz="1325" b="1" spc="300" dirty="0">
                <a:solidFill>
                  <a:srgbClr val="FFFFFF"/>
                </a:solidFill>
                <a:latin typeface="微软雅黑" panose="020B0503020204020204" pitchFamily="34" charset="-122"/>
                <a:ea typeface="微软雅黑" panose="020B0503020204020204" pitchFamily="34" charset="-122"/>
              </a:rPr>
              <a:t>政府财务信息系统</a:t>
            </a:r>
          </a:p>
        </p:txBody>
      </p:sp>
      <p:sp>
        <p:nvSpPr>
          <p:cNvPr id="20" name="文本框 19"/>
          <p:cNvSpPr txBox="1"/>
          <p:nvPr>
            <p:custDataLst>
              <p:tags r:id="rId6"/>
            </p:custDataLst>
          </p:nvPr>
        </p:nvSpPr>
        <p:spPr>
          <a:xfrm>
            <a:off x="4014519" y="2727427"/>
            <a:ext cx="1711776" cy="291452"/>
          </a:xfrm>
          <a:prstGeom prst="rect">
            <a:avLst/>
          </a:prstGeom>
          <a:noFill/>
        </p:spPr>
        <p:txBody>
          <a:bodyPr wrap="square" rtlCol="0">
            <a:normAutofit fontScale="90000" lnSpcReduction="20000"/>
          </a:bodyPr>
          <a:lstStyle/>
          <a:p>
            <a:pPr algn="r">
              <a:lnSpc>
                <a:spcPct val="120000"/>
              </a:lnSpc>
            </a:pPr>
            <a:r>
              <a:rPr kumimoji="1" lang="zh-CN" altLang="en-US" sz="1325" b="1" spc="300" dirty="0">
                <a:solidFill>
                  <a:srgbClr val="FFFFFF"/>
                </a:solidFill>
                <a:latin typeface="微软雅黑" panose="020B0503020204020204" pitchFamily="34" charset="-122"/>
                <a:ea typeface="微软雅黑" panose="020B0503020204020204" pitchFamily="34" charset="-122"/>
              </a:rPr>
              <a:t>现金支付账户</a:t>
            </a:r>
          </a:p>
        </p:txBody>
      </p:sp>
      <p:sp>
        <p:nvSpPr>
          <p:cNvPr id="21" name="文本框 20"/>
          <p:cNvSpPr txBox="1"/>
          <p:nvPr>
            <p:custDataLst>
              <p:tags r:id="rId7"/>
            </p:custDataLst>
          </p:nvPr>
        </p:nvSpPr>
        <p:spPr>
          <a:xfrm>
            <a:off x="3779952" y="3926107"/>
            <a:ext cx="1711776" cy="291452"/>
          </a:xfrm>
          <a:prstGeom prst="rect">
            <a:avLst/>
          </a:prstGeom>
          <a:noFill/>
        </p:spPr>
        <p:txBody>
          <a:bodyPr wrap="square" rtlCol="0">
            <a:normAutofit fontScale="90000" lnSpcReduction="20000"/>
          </a:bodyPr>
          <a:lstStyle/>
          <a:p>
            <a:pPr algn="r">
              <a:lnSpc>
                <a:spcPct val="120000"/>
              </a:lnSpc>
            </a:pPr>
            <a:r>
              <a:rPr kumimoji="1" lang="zh-CN" altLang="en-US" sz="1325" b="1" spc="300">
                <a:solidFill>
                  <a:srgbClr val="FFFFFF"/>
                </a:solidFill>
                <a:latin typeface="微软雅黑" panose="020B0503020204020204" pitchFamily="34" charset="-122"/>
                <a:ea typeface="微软雅黑" panose="020B0503020204020204" pitchFamily="34" charset="-122"/>
              </a:rPr>
              <a:t>明细账户</a:t>
            </a:r>
          </a:p>
        </p:txBody>
      </p:sp>
      <p:sp>
        <p:nvSpPr>
          <p:cNvPr id="22" name="文本框 21"/>
          <p:cNvSpPr txBox="1"/>
          <p:nvPr>
            <p:custDataLst>
              <p:tags r:id="rId8"/>
            </p:custDataLst>
          </p:nvPr>
        </p:nvSpPr>
        <p:spPr>
          <a:xfrm>
            <a:off x="3228678" y="3334235"/>
            <a:ext cx="1711776" cy="291452"/>
          </a:xfrm>
          <a:prstGeom prst="rect">
            <a:avLst/>
          </a:prstGeom>
          <a:noFill/>
        </p:spPr>
        <p:txBody>
          <a:bodyPr wrap="square" rtlCol="0">
            <a:normAutofit fontScale="90000" lnSpcReduction="20000"/>
          </a:bodyPr>
          <a:lstStyle/>
          <a:p>
            <a:pPr>
              <a:lnSpc>
                <a:spcPct val="120000"/>
              </a:lnSpc>
            </a:pPr>
            <a:r>
              <a:rPr kumimoji="1" lang="zh-CN" altLang="en-US" sz="1325" b="1" spc="300" dirty="0">
                <a:solidFill>
                  <a:srgbClr val="FFFFFF"/>
                </a:solidFill>
                <a:latin typeface="微软雅黑" panose="020B0503020204020204" pitchFamily="34" charset="-122"/>
                <a:ea typeface="微软雅黑" panose="020B0503020204020204" pitchFamily="34" charset="-122"/>
              </a:rPr>
              <a:t>转账支付账户</a:t>
            </a:r>
          </a:p>
        </p:txBody>
      </p:sp>
      <p:sp>
        <p:nvSpPr>
          <p:cNvPr id="24" name="任意形状 23"/>
          <p:cNvSpPr>
            <a:spLocks noChangeAspect="1"/>
          </p:cNvSpPr>
          <p:nvPr>
            <p:custDataLst>
              <p:tags r:id="rId9"/>
            </p:custDataLst>
          </p:nvPr>
        </p:nvSpPr>
        <p:spPr>
          <a:xfrm>
            <a:off x="2941206" y="1361467"/>
            <a:ext cx="264768" cy="266433"/>
          </a:xfrm>
          <a:custGeom>
            <a:avLst/>
            <a:gdLst>
              <a:gd name="connsiteX0" fmla="*/ 165374 w 500850"/>
              <a:gd name="connsiteY0" fmla="*/ 396112 h 504001"/>
              <a:gd name="connsiteX1" fmla="*/ 250425 w 500850"/>
              <a:gd name="connsiteY1" fmla="*/ 481163 h 504001"/>
              <a:gd name="connsiteX2" fmla="*/ 335475 w 500850"/>
              <a:gd name="connsiteY2" fmla="*/ 396112 h 504001"/>
              <a:gd name="connsiteX3" fmla="*/ 81113 w 500850"/>
              <a:gd name="connsiteY3" fmla="*/ 331654 h 504001"/>
              <a:gd name="connsiteX4" fmla="*/ 40163 w 500850"/>
              <a:gd name="connsiteY4" fmla="*/ 355162 h 504001"/>
              <a:gd name="connsiteX5" fmla="*/ 81113 w 500850"/>
              <a:gd name="connsiteY5" fmla="*/ 378671 h 504001"/>
              <a:gd name="connsiteX6" fmla="*/ 435488 w 500850"/>
              <a:gd name="connsiteY6" fmla="*/ 330750 h 504001"/>
              <a:gd name="connsiteX7" fmla="*/ 435488 w 500850"/>
              <a:gd name="connsiteY7" fmla="*/ 379575 h 504001"/>
              <a:gd name="connsiteX8" fmla="*/ 459900 w 500850"/>
              <a:gd name="connsiteY8" fmla="*/ 379575 h 504001"/>
              <a:gd name="connsiteX9" fmla="*/ 482738 w 500850"/>
              <a:gd name="connsiteY9" fmla="*/ 353587 h 504001"/>
              <a:gd name="connsiteX10" fmla="*/ 459900 w 500850"/>
              <a:gd name="connsiteY10" fmla="*/ 330750 h 504001"/>
              <a:gd name="connsiteX11" fmla="*/ 403200 w 500850"/>
              <a:gd name="connsiteY11" fmla="*/ 330750 h 504001"/>
              <a:gd name="connsiteX12" fmla="*/ 403200 w 500850"/>
              <a:gd name="connsiteY12" fmla="*/ 379575 h 504001"/>
              <a:gd name="connsiteX13" fmla="*/ 419738 w 500850"/>
              <a:gd name="connsiteY13" fmla="*/ 379575 h 504001"/>
              <a:gd name="connsiteX14" fmla="*/ 419738 w 500850"/>
              <a:gd name="connsiteY14" fmla="*/ 330750 h 504001"/>
              <a:gd name="connsiteX15" fmla="*/ 97651 w 500850"/>
              <a:gd name="connsiteY15" fmla="*/ 330750 h 504001"/>
              <a:gd name="connsiteX16" fmla="*/ 97651 w 500850"/>
              <a:gd name="connsiteY16" fmla="*/ 379575 h 504001"/>
              <a:gd name="connsiteX17" fmla="*/ 387450 w 500850"/>
              <a:gd name="connsiteY17" fmla="*/ 379575 h 504001"/>
              <a:gd name="connsiteX18" fmla="*/ 387450 w 500850"/>
              <a:gd name="connsiteY18" fmla="*/ 330750 h 504001"/>
              <a:gd name="connsiteX19" fmla="*/ 96863 w 500850"/>
              <a:gd name="connsiteY19" fmla="*/ 266963 h 504001"/>
              <a:gd name="connsiteX20" fmla="*/ 96863 w 500850"/>
              <a:gd name="connsiteY20" fmla="*/ 282713 h 504001"/>
              <a:gd name="connsiteX21" fmla="*/ 113400 w 500850"/>
              <a:gd name="connsiteY21" fmla="*/ 282713 h 504001"/>
              <a:gd name="connsiteX22" fmla="*/ 113400 w 500850"/>
              <a:gd name="connsiteY22" fmla="*/ 266963 h 504001"/>
              <a:gd name="connsiteX23" fmla="*/ 355163 w 500850"/>
              <a:gd name="connsiteY23" fmla="*/ 218138 h 504001"/>
              <a:gd name="connsiteX24" fmla="*/ 370913 w 500850"/>
              <a:gd name="connsiteY24" fmla="*/ 218138 h 504001"/>
              <a:gd name="connsiteX25" fmla="*/ 370913 w 500850"/>
              <a:gd name="connsiteY25" fmla="*/ 233888 h 504001"/>
              <a:gd name="connsiteX26" fmla="*/ 355163 w 500850"/>
              <a:gd name="connsiteY26" fmla="*/ 233888 h 504001"/>
              <a:gd name="connsiteX27" fmla="*/ 322875 w 500850"/>
              <a:gd name="connsiteY27" fmla="*/ 218138 h 504001"/>
              <a:gd name="connsiteX28" fmla="*/ 338625 w 500850"/>
              <a:gd name="connsiteY28" fmla="*/ 218138 h 504001"/>
              <a:gd name="connsiteX29" fmla="*/ 338625 w 500850"/>
              <a:gd name="connsiteY29" fmla="*/ 233888 h 504001"/>
              <a:gd name="connsiteX30" fmla="*/ 322875 w 500850"/>
              <a:gd name="connsiteY30" fmla="*/ 233888 h 504001"/>
              <a:gd name="connsiteX31" fmla="*/ 290588 w 500850"/>
              <a:gd name="connsiteY31" fmla="*/ 218138 h 504001"/>
              <a:gd name="connsiteX32" fmla="*/ 306338 w 500850"/>
              <a:gd name="connsiteY32" fmla="*/ 218138 h 504001"/>
              <a:gd name="connsiteX33" fmla="*/ 306338 w 500850"/>
              <a:gd name="connsiteY33" fmla="*/ 233888 h 504001"/>
              <a:gd name="connsiteX34" fmla="*/ 290588 w 500850"/>
              <a:gd name="connsiteY34" fmla="*/ 233888 h 504001"/>
              <a:gd name="connsiteX35" fmla="*/ 250425 w 500850"/>
              <a:gd name="connsiteY35" fmla="*/ 218138 h 504001"/>
              <a:gd name="connsiteX36" fmla="*/ 242550 w 500850"/>
              <a:gd name="connsiteY36" fmla="*/ 226013 h 504001"/>
              <a:gd name="connsiteX37" fmla="*/ 250425 w 500850"/>
              <a:gd name="connsiteY37" fmla="*/ 233888 h 504001"/>
              <a:gd name="connsiteX38" fmla="*/ 258300 w 500850"/>
              <a:gd name="connsiteY38" fmla="*/ 226013 h 504001"/>
              <a:gd name="connsiteX39" fmla="*/ 250425 w 500850"/>
              <a:gd name="connsiteY39" fmla="*/ 218138 h 504001"/>
              <a:gd name="connsiteX40" fmla="*/ 193725 w 500850"/>
              <a:gd name="connsiteY40" fmla="*/ 218138 h 504001"/>
              <a:gd name="connsiteX41" fmla="*/ 209475 w 500850"/>
              <a:gd name="connsiteY41" fmla="*/ 218138 h 504001"/>
              <a:gd name="connsiteX42" fmla="*/ 209475 w 500850"/>
              <a:gd name="connsiteY42" fmla="*/ 233888 h 504001"/>
              <a:gd name="connsiteX43" fmla="*/ 193725 w 500850"/>
              <a:gd name="connsiteY43" fmla="*/ 233888 h 504001"/>
              <a:gd name="connsiteX44" fmla="*/ 161438 w 500850"/>
              <a:gd name="connsiteY44" fmla="*/ 218138 h 504001"/>
              <a:gd name="connsiteX45" fmla="*/ 177188 w 500850"/>
              <a:gd name="connsiteY45" fmla="*/ 218138 h 504001"/>
              <a:gd name="connsiteX46" fmla="*/ 177188 w 500850"/>
              <a:gd name="connsiteY46" fmla="*/ 233888 h 504001"/>
              <a:gd name="connsiteX47" fmla="*/ 161438 w 500850"/>
              <a:gd name="connsiteY47" fmla="*/ 233888 h 504001"/>
              <a:gd name="connsiteX48" fmla="*/ 129150 w 500850"/>
              <a:gd name="connsiteY48" fmla="*/ 218138 h 504001"/>
              <a:gd name="connsiteX49" fmla="*/ 144900 w 500850"/>
              <a:gd name="connsiteY49" fmla="*/ 218138 h 504001"/>
              <a:gd name="connsiteX50" fmla="*/ 144900 w 500850"/>
              <a:gd name="connsiteY50" fmla="*/ 233888 h 504001"/>
              <a:gd name="connsiteX51" fmla="*/ 129150 w 500850"/>
              <a:gd name="connsiteY51" fmla="*/ 233888 h 504001"/>
              <a:gd name="connsiteX52" fmla="*/ 373177 w 500850"/>
              <a:gd name="connsiteY52" fmla="*/ 87708 h 504001"/>
              <a:gd name="connsiteX53" fmla="*/ 293738 w 500850"/>
              <a:gd name="connsiteY53" fmla="*/ 120488 h 504001"/>
              <a:gd name="connsiteX54" fmla="*/ 250425 w 500850"/>
              <a:gd name="connsiteY54" fmla="*/ 164588 h 504001"/>
              <a:gd name="connsiteX55" fmla="*/ 207113 w 500850"/>
              <a:gd name="connsiteY55" fmla="*/ 121275 h 504001"/>
              <a:gd name="connsiteX56" fmla="*/ 48825 w 500850"/>
              <a:gd name="connsiteY56" fmla="*/ 121275 h 504001"/>
              <a:gd name="connsiteX57" fmla="*/ 48825 w 500850"/>
              <a:gd name="connsiteY57" fmla="*/ 279563 h 504001"/>
              <a:gd name="connsiteX58" fmla="*/ 85049 w 500850"/>
              <a:gd name="connsiteY58" fmla="*/ 315787 h 504001"/>
              <a:gd name="connsiteX59" fmla="*/ 415013 w 500850"/>
              <a:gd name="connsiteY59" fmla="*/ 315787 h 504001"/>
              <a:gd name="connsiteX60" fmla="*/ 452025 w 500850"/>
              <a:gd name="connsiteY60" fmla="*/ 278775 h 504001"/>
              <a:gd name="connsiteX61" fmla="*/ 452025 w 500850"/>
              <a:gd name="connsiteY61" fmla="*/ 120488 h 504001"/>
              <a:gd name="connsiteX62" fmla="*/ 415222 w 500850"/>
              <a:gd name="connsiteY62" fmla="*/ 95792 h 504001"/>
              <a:gd name="connsiteX63" fmla="*/ 403200 w 500850"/>
              <a:gd name="connsiteY63" fmla="*/ 93480 h 504001"/>
              <a:gd name="connsiteX64" fmla="*/ 403200 w 500850"/>
              <a:gd name="connsiteY64" fmla="*/ 226012 h 504001"/>
              <a:gd name="connsiteX65" fmla="*/ 322875 w 500850"/>
              <a:gd name="connsiteY65" fmla="*/ 307125 h 504001"/>
              <a:gd name="connsiteX66" fmla="*/ 254437 w 500850"/>
              <a:gd name="connsiteY66" fmla="*/ 269583 h 504001"/>
              <a:gd name="connsiteX67" fmla="*/ 245915 w 500850"/>
              <a:gd name="connsiteY67" fmla="*/ 248544 h 504001"/>
              <a:gd name="connsiteX68" fmla="*/ 233198 w 500850"/>
              <a:gd name="connsiteY68" fmla="*/ 243239 h 504001"/>
              <a:gd name="connsiteX69" fmla="*/ 226012 w 500850"/>
              <a:gd name="connsiteY69" fmla="*/ 226013 h 504001"/>
              <a:gd name="connsiteX70" fmla="*/ 233198 w 500850"/>
              <a:gd name="connsiteY70" fmla="*/ 208786 h 504001"/>
              <a:gd name="connsiteX71" fmla="*/ 238292 w 500850"/>
              <a:gd name="connsiteY71" fmla="*/ 206661 h 504001"/>
              <a:gd name="connsiteX72" fmla="*/ 230468 w 500850"/>
              <a:gd name="connsiteY72" fmla="*/ 189271 h 504001"/>
              <a:gd name="connsiteX73" fmla="*/ 163801 w 500850"/>
              <a:gd name="connsiteY73" fmla="*/ 163800 h 504001"/>
              <a:gd name="connsiteX74" fmla="*/ 113401 w 500850"/>
              <a:gd name="connsiteY74" fmla="*/ 226800 h 504001"/>
              <a:gd name="connsiteX75" fmla="*/ 113401 w 500850"/>
              <a:gd name="connsiteY75" fmla="*/ 250425 h 504001"/>
              <a:gd name="connsiteX76" fmla="*/ 128363 w 500850"/>
              <a:gd name="connsiteY76" fmla="*/ 250425 h 504001"/>
              <a:gd name="connsiteX77" fmla="*/ 129150 w 500850"/>
              <a:gd name="connsiteY77" fmla="*/ 298463 h 504001"/>
              <a:gd name="connsiteX78" fmla="*/ 80325 w 500850"/>
              <a:gd name="connsiteY78" fmla="*/ 298463 h 504001"/>
              <a:gd name="connsiteX79" fmla="*/ 80325 w 500850"/>
              <a:gd name="connsiteY79" fmla="*/ 250425 h 504001"/>
              <a:gd name="connsiteX80" fmla="*/ 96863 w 500850"/>
              <a:gd name="connsiteY80" fmla="*/ 250425 h 504001"/>
              <a:gd name="connsiteX81" fmla="*/ 96863 w 500850"/>
              <a:gd name="connsiteY81" fmla="*/ 226013 h 504001"/>
              <a:gd name="connsiteX82" fmla="*/ 177975 w 500850"/>
              <a:gd name="connsiteY82" fmla="*/ 145688 h 504001"/>
              <a:gd name="connsiteX83" fmla="*/ 246082 w 500850"/>
              <a:gd name="connsiteY83" fmla="*/ 183229 h 504001"/>
              <a:gd name="connsiteX84" fmla="*/ 254468 w 500850"/>
              <a:gd name="connsiteY84" fmla="*/ 203286 h 504001"/>
              <a:gd name="connsiteX85" fmla="*/ 267651 w 500850"/>
              <a:gd name="connsiteY85" fmla="*/ 208786 h 504001"/>
              <a:gd name="connsiteX86" fmla="*/ 274837 w 500850"/>
              <a:gd name="connsiteY86" fmla="*/ 226013 h 504001"/>
              <a:gd name="connsiteX87" fmla="*/ 267651 w 500850"/>
              <a:gd name="connsiteY87" fmla="*/ 243239 h 504001"/>
              <a:gd name="connsiteX88" fmla="*/ 262260 w 500850"/>
              <a:gd name="connsiteY88" fmla="*/ 245488 h 504001"/>
              <a:gd name="connsiteX89" fmla="*/ 270383 w 500850"/>
              <a:gd name="connsiteY89" fmla="*/ 263541 h 504001"/>
              <a:gd name="connsiteX90" fmla="*/ 337050 w 500850"/>
              <a:gd name="connsiteY90" fmla="*/ 289012 h 504001"/>
              <a:gd name="connsiteX91" fmla="*/ 387450 w 500850"/>
              <a:gd name="connsiteY91" fmla="*/ 226012 h 504001"/>
              <a:gd name="connsiteX92" fmla="*/ 387450 w 500850"/>
              <a:gd name="connsiteY92" fmla="*/ 90452 h 504001"/>
              <a:gd name="connsiteX93" fmla="*/ 387450 w 500850"/>
              <a:gd name="connsiteY93" fmla="*/ 15750 h 504001"/>
              <a:gd name="connsiteX94" fmla="*/ 387450 w 500850"/>
              <a:gd name="connsiteY94" fmla="*/ 32287 h 504001"/>
              <a:gd name="connsiteX95" fmla="*/ 403200 w 500850"/>
              <a:gd name="connsiteY95" fmla="*/ 32287 h 504001"/>
              <a:gd name="connsiteX96" fmla="*/ 403200 w 500850"/>
              <a:gd name="connsiteY96" fmla="*/ 15750 h 504001"/>
              <a:gd name="connsiteX97" fmla="*/ 370912 w 500850"/>
              <a:gd name="connsiteY97" fmla="*/ 0 h 504001"/>
              <a:gd name="connsiteX98" fmla="*/ 419737 w 500850"/>
              <a:gd name="connsiteY98" fmla="*/ 0 h 504001"/>
              <a:gd name="connsiteX99" fmla="*/ 419737 w 500850"/>
              <a:gd name="connsiteY99" fmla="*/ 48825 h 504001"/>
              <a:gd name="connsiteX100" fmla="*/ 403200 w 500850"/>
              <a:gd name="connsiteY100" fmla="*/ 48825 h 504001"/>
              <a:gd name="connsiteX101" fmla="*/ 403200 w 500850"/>
              <a:gd name="connsiteY101" fmla="*/ 78486 h 504001"/>
              <a:gd name="connsiteX102" fmla="*/ 420574 w 500850"/>
              <a:gd name="connsiteY102" fmla="*/ 81900 h 504001"/>
              <a:gd name="connsiteX103" fmla="*/ 463050 w 500850"/>
              <a:gd name="connsiteY103" fmla="*/ 110250 h 504001"/>
              <a:gd name="connsiteX104" fmla="*/ 463050 w 500850"/>
              <a:gd name="connsiteY104" fmla="*/ 291375 h 504001"/>
              <a:gd name="connsiteX105" fmla="*/ 438119 w 500850"/>
              <a:gd name="connsiteY105" fmla="*/ 315787 h 504001"/>
              <a:gd name="connsiteX106" fmla="*/ 460688 w 500850"/>
              <a:gd name="connsiteY106" fmla="*/ 315787 h 504001"/>
              <a:gd name="connsiteX107" fmla="*/ 499275 w 500850"/>
              <a:gd name="connsiteY107" fmla="*/ 358312 h 504001"/>
              <a:gd name="connsiteX108" fmla="*/ 460688 w 500850"/>
              <a:gd name="connsiteY108" fmla="*/ 396112 h 504001"/>
              <a:gd name="connsiteX109" fmla="*/ 358314 w 500850"/>
              <a:gd name="connsiteY109" fmla="*/ 396112 h 504001"/>
              <a:gd name="connsiteX110" fmla="*/ 250425 w 500850"/>
              <a:gd name="connsiteY110" fmla="*/ 504001 h 504001"/>
              <a:gd name="connsiteX111" fmla="*/ 141765 w 500850"/>
              <a:gd name="connsiteY111" fmla="*/ 396112 h 504001"/>
              <a:gd name="connsiteX112" fmla="*/ 78750 w 500850"/>
              <a:gd name="connsiteY112" fmla="*/ 396112 h 504001"/>
              <a:gd name="connsiteX113" fmla="*/ 7875 w 500850"/>
              <a:gd name="connsiteY113" fmla="*/ 355950 h 504001"/>
              <a:gd name="connsiteX114" fmla="*/ 67787 w 500850"/>
              <a:gd name="connsiteY114" fmla="*/ 322000 h 504001"/>
              <a:gd name="connsiteX115" fmla="*/ 37800 w 500850"/>
              <a:gd name="connsiteY115" fmla="*/ 291375 h 504001"/>
              <a:gd name="connsiteX116" fmla="*/ 37800 w 500850"/>
              <a:gd name="connsiteY116" fmla="*/ 110250 h 504001"/>
              <a:gd name="connsiteX117" fmla="*/ 128362 w 500850"/>
              <a:gd name="connsiteY117" fmla="*/ 72450 h 504001"/>
              <a:gd name="connsiteX118" fmla="*/ 218925 w 500850"/>
              <a:gd name="connsiteY118" fmla="*/ 110250 h 504001"/>
              <a:gd name="connsiteX119" fmla="*/ 250425 w 500850"/>
              <a:gd name="connsiteY119" fmla="*/ 141750 h 504001"/>
              <a:gd name="connsiteX120" fmla="*/ 281925 w 500850"/>
              <a:gd name="connsiteY120" fmla="*/ 110250 h 504001"/>
              <a:gd name="connsiteX121" fmla="*/ 372488 w 500850"/>
              <a:gd name="connsiteY121" fmla="*/ 72450 h 504001"/>
              <a:gd name="connsiteX122" fmla="*/ 387450 w 500850"/>
              <a:gd name="connsiteY122" fmla="*/ 75390 h 504001"/>
              <a:gd name="connsiteX123" fmla="*/ 387450 w 500850"/>
              <a:gd name="connsiteY123" fmla="*/ 48825 h 504001"/>
              <a:gd name="connsiteX124" fmla="*/ 370912 w 500850"/>
              <a:gd name="connsiteY124" fmla="*/ 48825 h 50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00850" h="504001">
                <a:moveTo>
                  <a:pt x="165374" y="396112"/>
                </a:moveTo>
                <a:lnTo>
                  <a:pt x="250425" y="481163"/>
                </a:lnTo>
                <a:lnTo>
                  <a:pt x="335475" y="396112"/>
                </a:lnTo>
                <a:close/>
                <a:moveTo>
                  <a:pt x="81113" y="331654"/>
                </a:moveTo>
                <a:lnTo>
                  <a:pt x="40163" y="355162"/>
                </a:lnTo>
                <a:lnTo>
                  <a:pt x="81113" y="378671"/>
                </a:lnTo>
                <a:close/>
                <a:moveTo>
                  <a:pt x="435488" y="330750"/>
                </a:moveTo>
                <a:lnTo>
                  <a:pt x="435488" y="379575"/>
                </a:lnTo>
                <a:lnTo>
                  <a:pt x="459900" y="379575"/>
                </a:lnTo>
                <a:cubicBezTo>
                  <a:pt x="473288" y="378787"/>
                  <a:pt x="483525" y="366975"/>
                  <a:pt x="482738" y="353587"/>
                </a:cubicBezTo>
                <a:cubicBezTo>
                  <a:pt x="481950" y="340987"/>
                  <a:pt x="472500" y="331537"/>
                  <a:pt x="459900" y="330750"/>
                </a:cubicBezTo>
                <a:close/>
                <a:moveTo>
                  <a:pt x="403200" y="330750"/>
                </a:moveTo>
                <a:lnTo>
                  <a:pt x="403200" y="379575"/>
                </a:lnTo>
                <a:lnTo>
                  <a:pt x="419738" y="379575"/>
                </a:lnTo>
                <a:lnTo>
                  <a:pt x="419738" y="330750"/>
                </a:lnTo>
                <a:close/>
                <a:moveTo>
                  <a:pt x="97651" y="330750"/>
                </a:moveTo>
                <a:lnTo>
                  <a:pt x="97651" y="379575"/>
                </a:lnTo>
                <a:lnTo>
                  <a:pt x="387450" y="379575"/>
                </a:lnTo>
                <a:lnTo>
                  <a:pt x="387450" y="330750"/>
                </a:lnTo>
                <a:close/>
                <a:moveTo>
                  <a:pt x="96863" y="266963"/>
                </a:moveTo>
                <a:lnTo>
                  <a:pt x="96863" y="282713"/>
                </a:lnTo>
                <a:lnTo>
                  <a:pt x="113400" y="282713"/>
                </a:lnTo>
                <a:lnTo>
                  <a:pt x="113400" y="266963"/>
                </a:lnTo>
                <a:close/>
                <a:moveTo>
                  <a:pt x="355163" y="218138"/>
                </a:moveTo>
                <a:lnTo>
                  <a:pt x="370913" y="218138"/>
                </a:lnTo>
                <a:lnTo>
                  <a:pt x="370913" y="233888"/>
                </a:lnTo>
                <a:lnTo>
                  <a:pt x="355163" y="233888"/>
                </a:lnTo>
                <a:close/>
                <a:moveTo>
                  <a:pt x="322875" y="218138"/>
                </a:moveTo>
                <a:lnTo>
                  <a:pt x="338625" y="218138"/>
                </a:lnTo>
                <a:lnTo>
                  <a:pt x="338625" y="233888"/>
                </a:lnTo>
                <a:lnTo>
                  <a:pt x="322875" y="233888"/>
                </a:lnTo>
                <a:close/>
                <a:moveTo>
                  <a:pt x="290588" y="218138"/>
                </a:moveTo>
                <a:lnTo>
                  <a:pt x="306338" y="218138"/>
                </a:lnTo>
                <a:lnTo>
                  <a:pt x="306338" y="233888"/>
                </a:lnTo>
                <a:lnTo>
                  <a:pt x="290588" y="233888"/>
                </a:lnTo>
                <a:close/>
                <a:moveTo>
                  <a:pt x="250425" y="218138"/>
                </a:moveTo>
                <a:cubicBezTo>
                  <a:pt x="245700" y="218138"/>
                  <a:pt x="242550" y="221288"/>
                  <a:pt x="242550" y="226013"/>
                </a:cubicBezTo>
                <a:cubicBezTo>
                  <a:pt x="242550" y="230737"/>
                  <a:pt x="245700" y="233888"/>
                  <a:pt x="250425" y="233888"/>
                </a:cubicBezTo>
                <a:cubicBezTo>
                  <a:pt x="255149" y="233888"/>
                  <a:pt x="258300" y="230737"/>
                  <a:pt x="258300" y="226013"/>
                </a:cubicBezTo>
                <a:cubicBezTo>
                  <a:pt x="258300" y="221288"/>
                  <a:pt x="255149" y="218138"/>
                  <a:pt x="250425" y="218138"/>
                </a:cubicBezTo>
                <a:close/>
                <a:moveTo>
                  <a:pt x="193725" y="218138"/>
                </a:moveTo>
                <a:lnTo>
                  <a:pt x="209475" y="218138"/>
                </a:lnTo>
                <a:lnTo>
                  <a:pt x="209475" y="233888"/>
                </a:lnTo>
                <a:lnTo>
                  <a:pt x="193725" y="233888"/>
                </a:lnTo>
                <a:close/>
                <a:moveTo>
                  <a:pt x="161438" y="218138"/>
                </a:moveTo>
                <a:lnTo>
                  <a:pt x="177188" y="218138"/>
                </a:lnTo>
                <a:lnTo>
                  <a:pt x="177188" y="233888"/>
                </a:lnTo>
                <a:lnTo>
                  <a:pt x="161438" y="233888"/>
                </a:lnTo>
                <a:close/>
                <a:moveTo>
                  <a:pt x="129150" y="218138"/>
                </a:moveTo>
                <a:lnTo>
                  <a:pt x="144900" y="218138"/>
                </a:lnTo>
                <a:lnTo>
                  <a:pt x="144900" y="233888"/>
                </a:lnTo>
                <a:lnTo>
                  <a:pt x="129150" y="233888"/>
                </a:lnTo>
                <a:close/>
                <a:moveTo>
                  <a:pt x="373177" y="87708"/>
                </a:moveTo>
                <a:cubicBezTo>
                  <a:pt x="344532" y="87806"/>
                  <a:pt x="315788" y="98831"/>
                  <a:pt x="293738" y="120488"/>
                </a:cubicBezTo>
                <a:lnTo>
                  <a:pt x="250425" y="164588"/>
                </a:lnTo>
                <a:lnTo>
                  <a:pt x="207113" y="121275"/>
                </a:lnTo>
                <a:cubicBezTo>
                  <a:pt x="163800" y="77962"/>
                  <a:pt x="92925" y="77962"/>
                  <a:pt x="48825" y="121275"/>
                </a:cubicBezTo>
                <a:cubicBezTo>
                  <a:pt x="4725" y="164588"/>
                  <a:pt x="5512" y="236250"/>
                  <a:pt x="48825" y="279563"/>
                </a:cubicBezTo>
                <a:lnTo>
                  <a:pt x="85049" y="315787"/>
                </a:lnTo>
                <a:lnTo>
                  <a:pt x="415013" y="315787"/>
                </a:lnTo>
                <a:lnTo>
                  <a:pt x="452025" y="278775"/>
                </a:lnTo>
                <a:cubicBezTo>
                  <a:pt x="495338" y="235463"/>
                  <a:pt x="495338" y="164588"/>
                  <a:pt x="452025" y="120488"/>
                </a:cubicBezTo>
                <a:cubicBezTo>
                  <a:pt x="441197" y="109463"/>
                  <a:pt x="428647" y="101243"/>
                  <a:pt x="415222" y="95792"/>
                </a:cubicBezTo>
                <a:lnTo>
                  <a:pt x="403200" y="93480"/>
                </a:lnTo>
                <a:lnTo>
                  <a:pt x="403200" y="226012"/>
                </a:lnTo>
                <a:cubicBezTo>
                  <a:pt x="403988" y="270900"/>
                  <a:pt x="367763" y="307125"/>
                  <a:pt x="322875" y="307125"/>
                </a:cubicBezTo>
                <a:cubicBezTo>
                  <a:pt x="294525" y="307125"/>
                  <a:pt x="268833" y="292507"/>
                  <a:pt x="254437" y="269583"/>
                </a:cubicBezTo>
                <a:lnTo>
                  <a:pt x="245915" y="248544"/>
                </a:lnTo>
                <a:lnTo>
                  <a:pt x="233198" y="243239"/>
                </a:lnTo>
                <a:cubicBezTo>
                  <a:pt x="228769" y="238810"/>
                  <a:pt x="226012" y="232707"/>
                  <a:pt x="226012" y="226013"/>
                </a:cubicBezTo>
                <a:cubicBezTo>
                  <a:pt x="226012" y="219319"/>
                  <a:pt x="228769" y="213216"/>
                  <a:pt x="233198" y="208786"/>
                </a:cubicBezTo>
                <a:lnTo>
                  <a:pt x="238292" y="206661"/>
                </a:lnTo>
                <a:lnTo>
                  <a:pt x="230468" y="189271"/>
                </a:lnTo>
                <a:cubicBezTo>
                  <a:pt x="215776" y="168821"/>
                  <a:pt x="189789" y="157894"/>
                  <a:pt x="163801" y="163800"/>
                </a:cubicBezTo>
                <a:cubicBezTo>
                  <a:pt x="134663" y="170101"/>
                  <a:pt x="113401" y="196876"/>
                  <a:pt x="113401" y="226800"/>
                </a:cubicBezTo>
                <a:lnTo>
                  <a:pt x="113401" y="250425"/>
                </a:lnTo>
                <a:lnTo>
                  <a:pt x="128363" y="250425"/>
                </a:lnTo>
                <a:lnTo>
                  <a:pt x="129150" y="298463"/>
                </a:lnTo>
                <a:lnTo>
                  <a:pt x="80325" y="298463"/>
                </a:lnTo>
                <a:lnTo>
                  <a:pt x="80325" y="250425"/>
                </a:lnTo>
                <a:lnTo>
                  <a:pt x="96863" y="250425"/>
                </a:lnTo>
                <a:lnTo>
                  <a:pt x="96863" y="226013"/>
                </a:lnTo>
                <a:cubicBezTo>
                  <a:pt x="96863" y="181126"/>
                  <a:pt x="133088" y="145688"/>
                  <a:pt x="177975" y="145688"/>
                </a:cubicBezTo>
                <a:cubicBezTo>
                  <a:pt x="206326" y="145688"/>
                  <a:pt x="231575" y="160306"/>
                  <a:pt x="246082" y="183229"/>
                </a:cubicBezTo>
                <a:lnTo>
                  <a:pt x="254468" y="203286"/>
                </a:lnTo>
                <a:lnTo>
                  <a:pt x="267651" y="208786"/>
                </a:lnTo>
                <a:cubicBezTo>
                  <a:pt x="272081" y="213216"/>
                  <a:pt x="274837" y="219319"/>
                  <a:pt x="274837" y="226013"/>
                </a:cubicBezTo>
                <a:cubicBezTo>
                  <a:pt x="274837" y="232707"/>
                  <a:pt x="272081" y="238810"/>
                  <a:pt x="267651" y="243239"/>
                </a:cubicBezTo>
                <a:lnTo>
                  <a:pt x="262260" y="245488"/>
                </a:lnTo>
                <a:lnTo>
                  <a:pt x="270383" y="263541"/>
                </a:lnTo>
                <a:cubicBezTo>
                  <a:pt x="285075" y="283992"/>
                  <a:pt x="311063" y="294918"/>
                  <a:pt x="337050" y="289012"/>
                </a:cubicBezTo>
                <a:cubicBezTo>
                  <a:pt x="366188" y="282712"/>
                  <a:pt x="387450" y="255937"/>
                  <a:pt x="387450" y="226012"/>
                </a:cubicBezTo>
                <a:lnTo>
                  <a:pt x="387450" y="90452"/>
                </a:lnTo>
                <a:close/>
                <a:moveTo>
                  <a:pt x="387450" y="15750"/>
                </a:moveTo>
                <a:lnTo>
                  <a:pt x="387450" y="32287"/>
                </a:lnTo>
                <a:lnTo>
                  <a:pt x="403200" y="32287"/>
                </a:lnTo>
                <a:lnTo>
                  <a:pt x="403200" y="15750"/>
                </a:lnTo>
                <a:close/>
                <a:moveTo>
                  <a:pt x="370912" y="0"/>
                </a:moveTo>
                <a:lnTo>
                  <a:pt x="419737" y="0"/>
                </a:lnTo>
                <a:lnTo>
                  <a:pt x="419737" y="48825"/>
                </a:lnTo>
                <a:lnTo>
                  <a:pt x="403200" y="48825"/>
                </a:lnTo>
                <a:lnTo>
                  <a:pt x="403200" y="78486"/>
                </a:lnTo>
                <a:lnTo>
                  <a:pt x="420574" y="81900"/>
                </a:lnTo>
                <a:cubicBezTo>
                  <a:pt x="435980" y="88200"/>
                  <a:pt x="450450" y="97650"/>
                  <a:pt x="463050" y="110250"/>
                </a:cubicBezTo>
                <a:cubicBezTo>
                  <a:pt x="513450" y="160650"/>
                  <a:pt x="513450" y="240975"/>
                  <a:pt x="463050" y="291375"/>
                </a:cubicBezTo>
                <a:lnTo>
                  <a:pt x="438119" y="315787"/>
                </a:lnTo>
                <a:lnTo>
                  <a:pt x="460688" y="315787"/>
                </a:lnTo>
                <a:cubicBezTo>
                  <a:pt x="482738" y="316575"/>
                  <a:pt x="500063" y="335475"/>
                  <a:pt x="499275" y="358312"/>
                </a:cubicBezTo>
                <a:cubicBezTo>
                  <a:pt x="497700" y="378000"/>
                  <a:pt x="481163" y="394537"/>
                  <a:pt x="460688" y="396112"/>
                </a:cubicBezTo>
                <a:lnTo>
                  <a:pt x="358314" y="396112"/>
                </a:lnTo>
                <a:lnTo>
                  <a:pt x="250425" y="504001"/>
                </a:lnTo>
                <a:lnTo>
                  <a:pt x="141765" y="396112"/>
                </a:lnTo>
                <a:lnTo>
                  <a:pt x="78750" y="396112"/>
                </a:lnTo>
                <a:lnTo>
                  <a:pt x="7875" y="355950"/>
                </a:lnTo>
                <a:lnTo>
                  <a:pt x="67787" y="322000"/>
                </a:lnTo>
                <a:lnTo>
                  <a:pt x="37800" y="291375"/>
                </a:lnTo>
                <a:cubicBezTo>
                  <a:pt x="-12600" y="240975"/>
                  <a:pt x="-12600" y="160650"/>
                  <a:pt x="37800" y="110250"/>
                </a:cubicBezTo>
                <a:cubicBezTo>
                  <a:pt x="63000" y="85050"/>
                  <a:pt x="95681" y="72450"/>
                  <a:pt x="128362" y="72450"/>
                </a:cubicBezTo>
                <a:cubicBezTo>
                  <a:pt x="161044" y="72450"/>
                  <a:pt x="193725" y="85050"/>
                  <a:pt x="218925" y="110250"/>
                </a:cubicBezTo>
                <a:lnTo>
                  <a:pt x="250425" y="141750"/>
                </a:lnTo>
                <a:lnTo>
                  <a:pt x="281925" y="110250"/>
                </a:lnTo>
                <a:cubicBezTo>
                  <a:pt x="307125" y="85050"/>
                  <a:pt x="339806" y="72450"/>
                  <a:pt x="372488" y="72450"/>
                </a:cubicBezTo>
                <a:lnTo>
                  <a:pt x="387450" y="75390"/>
                </a:lnTo>
                <a:lnTo>
                  <a:pt x="387450" y="48825"/>
                </a:lnTo>
                <a:lnTo>
                  <a:pt x="370912" y="48825"/>
                </a:lnTo>
                <a:close/>
              </a:path>
            </a:pathLst>
          </a:custGeom>
          <a:solidFill>
            <a:srgbClr val="FFFFFF"/>
          </a:solidFill>
          <a:ln w="7739" cap="flat">
            <a:noFill/>
            <a:prstDash val="solid"/>
            <a:miter/>
          </a:ln>
        </p:spPr>
        <p:txBody>
          <a:bodyPr rtlCol="0" anchor="ctr"/>
          <a:lstStyle/>
          <a:p>
            <a:endParaRPr lang="zh-CN" altLang="en-US" sz="1325"/>
          </a:p>
        </p:txBody>
      </p:sp>
      <p:sp>
        <p:nvSpPr>
          <p:cNvPr id="25" name="任意形状 24"/>
          <p:cNvSpPr/>
          <p:nvPr>
            <p:custDataLst>
              <p:tags r:id="rId10"/>
            </p:custDataLst>
          </p:nvPr>
        </p:nvSpPr>
        <p:spPr>
          <a:xfrm>
            <a:off x="5832351" y="1974669"/>
            <a:ext cx="238673" cy="263960"/>
          </a:xfrm>
          <a:custGeom>
            <a:avLst/>
            <a:gdLst>
              <a:gd name="connsiteX0" fmla="*/ 142870 w 399901"/>
              <a:gd name="connsiteY0" fmla="*/ 114069 h 442272"/>
              <a:gd name="connsiteX1" fmla="*/ 142870 w 399901"/>
              <a:gd name="connsiteY1" fmla="*/ 195048 h 442272"/>
              <a:gd name="connsiteX2" fmla="*/ 215377 w 399901"/>
              <a:gd name="connsiteY2" fmla="*/ 158673 h 442272"/>
              <a:gd name="connsiteX3" fmla="*/ 142870 w 399901"/>
              <a:gd name="connsiteY3" fmla="*/ 114069 h 442272"/>
              <a:gd name="connsiteX4" fmla="*/ 110702 w 399901"/>
              <a:gd name="connsiteY4" fmla="*/ 102199 h 442272"/>
              <a:gd name="connsiteX5" fmla="*/ 114942 w 399901"/>
              <a:gd name="connsiteY5" fmla="*/ 115840 h 442272"/>
              <a:gd name="connsiteX6" fmla="*/ 108121 w 399901"/>
              <a:gd name="connsiteY6" fmla="*/ 117960 h 442272"/>
              <a:gd name="connsiteX7" fmla="*/ 42895 w 399901"/>
              <a:gd name="connsiteY7" fmla="*/ 206616 h 442272"/>
              <a:gd name="connsiteX8" fmla="*/ 44827 w 399901"/>
              <a:gd name="connsiteY8" fmla="*/ 225446 h 442272"/>
              <a:gd name="connsiteX9" fmla="*/ 154581 w 399901"/>
              <a:gd name="connsiteY9" fmla="*/ 297518 h 442272"/>
              <a:gd name="connsiteX10" fmla="*/ 226653 w 399901"/>
              <a:gd name="connsiteY10" fmla="*/ 187766 h 442272"/>
              <a:gd name="connsiteX11" fmla="*/ 225217 w 399901"/>
              <a:gd name="connsiteY11" fmla="*/ 180771 h 442272"/>
              <a:gd name="connsiteX12" fmla="*/ 239206 w 399901"/>
              <a:gd name="connsiteY12" fmla="*/ 177898 h 442272"/>
              <a:gd name="connsiteX13" fmla="*/ 240643 w 399901"/>
              <a:gd name="connsiteY13" fmla="*/ 184893 h 442272"/>
              <a:gd name="connsiteX14" fmla="*/ 242846 w 399901"/>
              <a:gd name="connsiteY14" fmla="*/ 206616 h 442272"/>
              <a:gd name="connsiteX15" fmla="*/ 167557 w 399901"/>
              <a:gd name="connsiteY15" fmla="*/ 308891 h 442272"/>
              <a:gd name="connsiteX16" fmla="*/ 33432 w 399901"/>
              <a:gd name="connsiteY16" fmla="*/ 238443 h 442272"/>
              <a:gd name="connsiteX17" fmla="*/ 103882 w 399901"/>
              <a:gd name="connsiteY17" fmla="*/ 104319 h 442272"/>
              <a:gd name="connsiteX18" fmla="*/ 128588 w 399901"/>
              <a:gd name="connsiteY18" fmla="*/ 99501 h 442272"/>
              <a:gd name="connsiteX19" fmla="*/ 135729 w 399901"/>
              <a:gd name="connsiteY19" fmla="*/ 99501 h 442272"/>
              <a:gd name="connsiteX20" fmla="*/ 231632 w 399901"/>
              <a:gd name="connsiteY20" fmla="*/ 158402 h 442272"/>
              <a:gd name="connsiteX21" fmla="*/ 234959 w 399901"/>
              <a:gd name="connsiteY21" fmla="*/ 164824 h 442272"/>
              <a:gd name="connsiteX22" fmla="*/ 128588 w 399901"/>
              <a:gd name="connsiteY22" fmla="*/ 218187 h 442272"/>
              <a:gd name="connsiteX23" fmla="*/ 342563 w 399901"/>
              <a:gd name="connsiteY23" fmla="*/ 0 h 442272"/>
              <a:gd name="connsiteX24" fmla="*/ 381678 w 399901"/>
              <a:gd name="connsiteY24" fmla="*/ 62017 h 442272"/>
              <a:gd name="connsiteX25" fmla="*/ 369600 w 399901"/>
              <a:gd name="connsiteY25" fmla="*/ 69632 h 442272"/>
              <a:gd name="connsiteX26" fmla="*/ 343065 w 399901"/>
              <a:gd name="connsiteY26" fmla="*/ 27560 h 442272"/>
              <a:gd name="connsiteX27" fmla="*/ 326670 w 399901"/>
              <a:gd name="connsiteY27" fmla="*/ 55769 h 442272"/>
              <a:gd name="connsiteX28" fmla="*/ 349954 w 399901"/>
              <a:gd name="connsiteY28" fmla="*/ 55769 h 442272"/>
              <a:gd name="connsiteX29" fmla="*/ 349969 w 399901"/>
              <a:gd name="connsiteY29" fmla="*/ 99912 h 442272"/>
              <a:gd name="connsiteX30" fmla="*/ 260413 w 399901"/>
              <a:gd name="connsiteY30" fmla="*/ 320818 h 442272"/>
              <a:gd name="connsiteX31" fmla="*/ 43321 w 399901"/>
              <a:gd name="connsiteY31" fmla="*/ 414537 h 442272"/>
              <a:gd name="connsiteX32" fmla="*/ 21158 w 399901"/>
              <a:gd name="connsiteY32" fmla="*/ 413700 h 442272"/>
              <a:gd name="connsiteX33" fmla="*/ 14278 w 399901"/>
              <a:gd name="connsiteY33" fmla="*/ 420840 h 442272"/>
              <a:gd name="connsiteX34" fmla="*/ 21423 w 399901"/>
              <a:gd name="connsiteY34" fmla="*/ 427990 h 442272"/>
              <a:gd name="connsiteX35" fmla="*/ 178528 w 399901"/>
              <a:gd name="connsiteY35" fmla="*/ 427990 h 442272"/>
              <a:gd name="connsiteX36" fmla="*/ 185669 w 399901"/>
              <a:gd name="connsiteY36" fmla="*/ 420849 h 442272"/>
              <a:gd name="connsiteX37" fmla="*/ 185669 w 399901"/>
              <a:gd name="connsiteY37" fmla="*/ 406566 h 442272"/>
              <a:gd name="connsiteX38" fmla="*/ 207092 w 399901"/>
              <a:gd name="connsiteY38" fmla="*/ 385143 h 442272"/>
              <a:gd name="connsiteX39" fmla="*/ 228515 w 399901"/>
              <a:gd name="connsiteY39" fmla="*/ 406566 h 442272"/>
              <a:gd name="connsiteX40" fmla="*/ 228515 w 399901"/>
              <a:gd name="connsiteY40" fmla="*/ 420849 h 442272"/>
              <a:gd name="connsiteX41" fmla="*/ 235656 w 399901"/>
              <a:gd name="connsiteY41" fmla="*/ 427990 h 442272"/>
              <a:gd name="connsiteX42" fmla="*/ 242797 w 399901"/>
              <a:gd name="connsiteY42" fmla="*/ 420849 h 442272"/>
              <a:gd name="connsiteX43" fmla="*/ 242797 w 399901"/>
              <a:gd name="connsiteY43" fmla="*/ 378002 h 442272"/>
              <a:gd name="connsiteX44" fmla="*/ 264220 w 399901"/>
              <a:gd name="connsiteY44" fmla="*/ 356579 h 442272"/>
              <a:gd name="connsiteX45" fmla="*/ 285644 w 399901"/>
              <a:gd name="connsiteY45" fmla="*/ 378002 h 442272"/>
              <a:gd name="connsiteX46" fmla="*/ 285644 w 399901"/>
              <a:gd name="connsiteY46" fmla="*/ 420849 h 442272"/>
              <a:gd name="connsiteX47" fmla="*/ 292785 w 399901"/>
              <a:gd name="connsiteY47" fmla="*/ 427990 h 442272"/>
              <a:gd name="connsiteX48" fmla="*/ 299926 w 399901"/>
              <a:gd name="connsiteY48" fmla="*/ 420849 h 442272"/>
              <a:gd name="connsiteX49" fmla="*/ 299926 w 399901"/>
              <a:gd name="connsiteY49" fmla="*/ 306592 h 442272"/>
              <a:gd name="connsiteX50" fmla="*/ 321349 w 399901"/>
              <a:gd name="connsiteY50" fmla="*/ 285169 h 442272"/>
              <a:gd name="connsiteX51" fmla="*/ 342772 w 399901"/>
              <a:gd name="connsiteY51" fmla="*/ 306592 h 442272"/>
              <a:gd name="connsiteX52" fmla="*/ 342772 w 399901"/>
              <a:gd name="connsiteY52" fmla="*/ 420849 h 442272"/>
              <a:gd name="connsiteX53" fmla="*/ 349913 w 399901"/>
              <a:gd name="connsiteY53" fmla="*/ 427990 h 442272"/>
              <a:gd name="connsiteX54" fmla="*/ 357054 w 399901"/>
              <a:gd name="connsiteY54" fmla="*/ 420849 h 442272"/>
              <a:gd name="connsiteX55" fmla="*/ 357054 w 399901"/>
              <a:gd name="connsiteY55" fmla="*/ 156636 h 442272"/>
              <a:gd name="connsiteX56" fmla="*/ 378477 w 399901"/>
              <a:gd name="connsiteY56" fmla="*/ 135213 h 442272"/>
              <a:gd name="connsiteX57" fmla="*/ 399901 w 399901"/>
              <a:gd name="connsiteY57" fmla="*/ 156636 h 442272"/>
              <a:gd name="connsiteX58" fmla="*/ 399901 w 399901"/>
              <a:gd name="connsiteY58" fmla="*/ 435116 h 442272"/>
              <a:gd name="connsiteX59" fmla="*/ 385618 w 399901"/>
              <a:gd name="connsiteY59" fmla="*/ 435116 h 442272"/>
              <a:gd name="connsiteX60" fmla="*/ 385618 w 399901"/>
              <a:gd name="connsiteY60" fmla="*/ 156636 h 442272"/>
              <a:gd name="connsiteX61" fmla="*/ 378477 w 399901"/>
              <a:gd name="connsiteY61" fmla="*/ 149495 h 442272"/>
              <a:gd name="connsiteX62" fmla="*/ 371336 w 399901"/>
              <a:gd name="connsiteY62" fmla="*/ 156636 h 442272"/>
              <a:gd name="connsiteX63" fmla="*/ 371336 w 399901"/>
              <a:gd name="connsiteY63" fmla="*/ 420849 h 442272"/>
              <a:gd name="connsiteX64" fmla="*/ 349913 w 399901"/>
              <a:gd name="connsiteY64" fmla="*/ 442272 h 442272"/>
              <a:gd name="connsiteX65" fmla="*/ 328490 w 399901"/>
              <a:gd name="connsiteY65" fmla="*/ 420849 h 442272"/>
              <a:gd name="connsiteX66" fmla="*/ 328490 w 399901"/>
              <a:gd name="connsiteY66" fmla="*/ 306592 h 442272"/>
              <a:gd name="connsiteX67" fmla="*/ 321349 w 399901"/>
              <a:gd name="connsiteY67" fmla="*/ 299451 h 442272"/>
              <a:gd name="connsiteX68" fmla="*/ 314208 w 399901"/>
              <a:gd name="connsiteY68" fmla="*/ 306592 h 442272"/>
              <a:gd name="connsiteX69" fmla="*/ 314208 w 399901"/>
              <a:gd name="connsiteY69" fmla="*/ 420849 h 442272"/>
              <a:gd name="connsiteX70" fmla="*/ 292785 w 399901"/>
              <a:gd name="connsiteY70" fmla="*/ 442272 h 442272"/>
              <a:gd name="connsiteX71" fmla="*/ 271361 w 399901"/>
              <a:gd name="connsiteY71" fmla="*/ 420849 h 442272"/>
              <a:gd name="connsiteX72" fmla="*/ 271361 w 399901"/>
              <a:gd name="connsiteY72" fmla="*/ 378002 h 442272"/>
              <a:gd name="connsiteX73" fmla="*/ 264220 w 399901"/>
              <a:gd name="connsiteY73" fmla="*/ 370861 h 442272"/>
              <a:gd name="connsiteX74" fmla="*/ 257079 w 399901"/>
              <a:gd name="connsiteY74" fmla="*/ 378002 h 442272"/>
              <a:gd name="connsiteX75" fmla="*/ 257079 w 399901"/>
              <a:gd name="connsiteY75" fmla="*/ 420849 h 442272"/>
              <a:gd name="connsiteX76" fmla="*/ 235656 w 399901"/>
              <a:gd name="connsiteY76" fmla="*/ 442272 h 442272"/>
              <a:gd name="connsiteX77" fmla="*/ 214233 w 399901"/>
              <a:gd name="connsiteY77" fmla="*/ 420849 h 442272"/>
              <a:gd name="connsiteX78" fmla="*/ 214233 w 399901"/>
              <a:gd name="connsiteY78" fmla="*/ 406566 h 442272"/>
              <a:gd name="connsiteX79" fmla="*/ 207092 w 399901"/>
              <a:gd name="connsiteY79" fmla="*/ 399425 h 442272"/>
              <a:gd name="connsiteX80" fmla="*/ 199951 w 399901"/>
              <a:gd name="connsiteY80" fmla="*/ 406566 h 442272"/>
              <a:gd name="connsiteX81" fmla="*/ 199951 w 399901"/>
              <a:gd name="connsiteY81" fmla="*/ 420849 h 442272"/>
              <a:gd name="connsiteX82" fmla="*/ 178528 w 399901"/>
              <a:gd name="connsiteY82" fmla="*/ 442272 h 442272"/>
              <a:gd name="connsiteX83" fmla="*/ 21423 w 399901"/>
              <a:gd name="connsiteY83" fmla="*/ 442272 h 442272"/>
              <a:gd name="connsiteX84" fmla="*/ 0 w 399901"/>
              <a:gd name="connsiteY84" fmla="*/ 420849 h 442272"/>
              <a:gd name="connsiteX85" fmla="*/ 21423 w 399901"/>
              <a:gd name="connsiteY85" fmla="*/ 399425 h 442272"/>
              <a:gd name="connsiteX86" fmla="*/ 43593 w 399901"/>
              <a:gd name="connsiteY86" fmla="*/ 400262 h 442272"/>
              <a:gd name="connsiteX87" fmla="*/ 335687 w 399901"/>
              <a:gd name="connsiteY87" fmla="*/ 99912 h 442272"/>
              <a:gd name="connsiteX88" fmla="*/ 335673 w 399901"/>
              <a:gd name="connsiteY88" fmla="*/ 70051 h 442272"/>
              <a:gd name="connsiteX89" fmla="*/ 301857 w 399901"/>
              <a:gd name="connsiteY89" fmla="*/ 70051 h 44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99901" h="442272">
                <a:moveTo>
                  <a:pt x="142870" y="114069"/>
                </a:moveTo>
                <a:lnTo>
                  <a:pt x="142870" y="195048"/>
                </a:lnTo>
                <a:lnTo>
                  <a:pt x="215377" y="158673"/>
                </a:lnTo>
                <a:cubicBezTo>
                  <a:pt x="199570" y="133227"/>
                  <a:pt x="172710" y="116703"/>
                  <a:pt x="142870" y="114069"/>
                </a:cubicBezTo>
                <a:close/>
                <a:moveTo>
                  <a:pt x="110702" y="102199"/>
                </a:moveTo>
                <a:lnTo>
                  <a:pt x="114942" y="115840"/>
                </a:lnTo>
                <a:lnTo>
                  <a:pt x="108121" y="117960"/>
                </a:lnTo>
                <a:cubicBezTo>
                  <a:pt x="69231" y="129928"/>
                  <a:pt x="42746" y="165926"/>
                  <a:pt x="42895" y="206616"/>
                </a:cubicBezTo>
                <a:cubicBezTo>
                  <a:pt x="42896" y="212942"/>
                  <a:pt x="43543" y="219252"/>
                  <a:pt x="44827" y="225446"/>
                </a:cubicBezTo>
                <a:cubicBezTo>
                  <a:pt x="55232" y="275656"/>
                  <a:pt x="104371" y="307923"/>
                  <a:pt x="154581" y="297518"/>
                </a:cubicBezTo>
                <a:cubicBezTo>
                  <a:pt x="204790" y="287113"/>
                  <a:pt x="237058" y="237975"/>
                  <a:pt x="226653" y="187766"/>
                </a:cubicBezTo>
                <a:lnTo>
                  <a:pt x="225217" y="180771"/>
                </a:lnTo>
                <a:lnTo>
                  <a:pt x="239206" y="177898"/>
                </a:lnTo>
                <a:lnTo>
                  <a:pt x="240643" y="184893"/>
                </a:lnTo>
                <a:cubicBezTo>
                  <a:pt x="242109" y="192041"/>
                  <a:pt x="242848" y="199319"/>
                  <a:pt x="242846" y="206616"/>
                </a:cubicBezTo>
                <a:cubicBezTo>
                  <a:pt x="242842" y="253512"/>
                  <a:pt x="212335" y="294954"/>
                  <a:pt x="167557" y="308891"/>
                </a:cubicBezTo>
                <a:cubicBezTo>
                  <a:pt x="111066" y="326475"/>
                  <a:pt x="51015" y="294934"/>
                  <a:pt x="33432" y="238443"/>
                </a:cubicBezTo>
                <a:cubicBezTo>
                  <a:pt x="15849" y="181952"/>
                  <a:pt x="47389" y="121903"/>
                  <a:pt x="103882" y="104319"/>
                </a:cubicBezTo>
                <a:close/>
                <a:moveTo>
                  <a:pt x="128588" y="99501"/>
                </a:moveTo>
                <a:lnTo>
                  <a:pt x="135729" y="99501"/>
                </a:lnTo>
                <a:cubicBezTo>
                  <a:pt x="176124" y="99908"/>
                  <a:pt x="213002" y="122557"/>
                  <a:pt x="231632" y="158402"/>
                </a:cubicBezTo>
                <a:lnTo>
                  <a:pt x="234959" y="164824"/>
                </a:lnTo>
                <a:lnTo>
                  <a:pt x="128588" y="218187"/>
                </a:lnTo>
                <a:close/>
                <a:moveTo>
                  <a:pt x="342563" y="0"/>
                </a:moveTo>
                <a:lnTo>
                  <a:pt x="381678" y="62017"/>
                </a:lnTo>
                <a:lnTo>
                  <a:pt x="369600" y="69632"/>
                </a:lnTo>
                <a:lnTo>
                  <a:pt x="343065" y="27560"/>
                </a:lnTo>
                <a:lnTo>
                  <a:pt x="326670" y="55769"/>
                </a:lnTo>
                <a:lnTo>
                  <a:pt x="349954" y="55769"/>
                </a:lnTo>
                <a:lnTo>
                  <a:pt x="349969" y="99912"/>
                </a:lnTo>
                <a:cubicBezTo>
                  <a:pt x="350005" y="182397"/>
                  <a:pt x="317878" y="261645"/>
                  <a:pt x="260413" y="320818"/>
                </a:cubicBezTo>
                <a:cubicBezTo>
                  <a:pt x="203939" y="380472"/>
                  <a:pt x="125467" y="414349"/>
                  <a:pt x="43321" y="414537"/>
                </a:cubicBezTo>
                <a:lnTo>
                  <a:pt x="21158" y="413700"/>
                </a:lnTo>
                <a:cubicBezTo>
                  <a:pt x="17319" y="413844"/>
                  <a:pt x="14280" y="416998"/>
                  <a:pt x="14278" y="420840"/>
                </a:cubicBezTo>
                <a:cubicBezTo>
                  <a:pt x="14277" y="424787"/>
                  <a:pt x="17476" y="427988"/>
                  <a:pt x="21423" y="427990"/>
                </a:cubicBezTo>
                <a:lnTo>
                  <a:pt x="178528" y="427990"/>
                </a:lnTo>
                <a:cubicBezTo>
                  <a:pt x="182470" y="427987"/>
                  <a:pt x="185666" y="424791"/>
                  <a:pt x="185669" y="420849"/>
                </a:cubicBezTo>
                <a:lnTo>
                  <a:pt x="185669" y="406566"/>
                </a:lnTo>
                <a:cubicBezTo>
                  <a:pt x="185669" y="394735"/>
                  <a:pt x="195260" y="385143"/>
                  <a:pt x="207092" y="385143"/>
                </a:cubicBezTo>
                <a:cubicBezTo>
                  <a:pt x="218923" y="385143"/>
                  <a:pt x="228515" y="394735"/>
                  <a:pt x="228515" y="406566"/>
                </a:cubicBezTo>
                <a:lnTo>
                  <a:pt x="228515" y="420849"/>
                </a:lnTo>
                <a:cubicBezTo>
                  <a:pt x="228515" y="424792"/>
                  <a:pt x="231712" y="427990"/>
                  <a:pt x="235656" y="427990"/>
                </a:cubicBezTo>
                <a:cubicBezTo>
                  <a:pt x="239600" y="427990"/>
                  <a:pt x="242797" y="424792"/>
                  <a:pt x="242797" y="420849"/>
                </a:cubicBezTo>
                <a:lnTo>
                  <a:pt x="242797" y="378002"/>
                </a:lnTo>
                <a:cubicBezTo>
                  <a:pt x="242797" y="366171"/>
                  <a:pt x="252389" y="356579"/>
                  <a:pt x="264220" y="356579"/>
                </a:cubicBezTo>
                <a:cubicBezTo>
                  <a:pt x="276052" y="356579"/>
                  <a:pt x="285644" y="366171"/>
                  <a:pt x="285644" y="378002"/>
                </a:cubicBezTo>
                <a:lnTo>
                  <a:pt x="285644" y="420849"/>
                </a:lnTo>
                <a:cubicBezTo>
                  <a:pt x="285644" y="424792"/>
                  <a:pt x="288841" y="427990"/>
                  <a:pt x="292785" y="427990"/>
                </a:cubicBezTo>
                <a:cubicBezTo>
                  <a:pt x="296728" y="427990"/>
                  <a:pt x="299926" y="424792"/>
                  <a:pt x="299926" y="420849"/>
                </a:cubicBezTo>
                <a:lnTo>
                  <a:pt x="299926" y="306592"/>
                </a:lnTo>
                <a:cubicBezTo>
                  <a:pt x="299926" y="294760"/>
                  <a:pt x="309517" y="285169"/>
                  <a:pt x="321349" y="285169"/>
                </a:cubicBezTo>
                <a:cubicBezTo>
                  <a:pt x="333180" y="285169"/>
                  <a:pt x="342772" y="294760"/>
                  <a:pt x="342772" y="306592"/>
                </a:cubicBezTo>
                <a:lnTo>
                  <a:pt x="342772" y="420849"/>
                </a:lnTo>
                <a:cubicBezTo>
                  <a:pt x="342772" y="424792"/>
                  <a:pt x="345969" y="427990"/>
                  <a:pt x="349913" y="427990"/>
                </a:cubicBezTo>
                <a:cubicBezTo>
                  <a:pt x="353857" y="427990"/>
                  <a:pt x="357054" y="424792"/>
                  <a:pt x="357054" y="420849"/>
                </a:cubicBezTo>
                <a:lnTo>
                  <a:pt x="357054" y="156636"/>
                </a:lnTo>
                <a:cubicBezTo>
                  <a:pt x="357054" y="144804"/>
                  <a:pt x="366646" y="135213"/>
                  <a:pt x="378477" y="135213"/>
                </a:cubicBezTo>
                <a:cubicBezTo>
                  <a:pt x="390309" y="135213"/>
                  <a:pt x="399901" y="144804"/>
                  <a:pt x="399901" y="156636"/>
                </a:cubicBezTo>
                <a:lnTo>
                  <a:pt x="399901" y="435116"/>
                </a:lnTo>
                <a:lnTo>
                  <a:pt x="385618" y="435116"/>
                </a:lnTo>
                <a:lnTo>
                  <a:pt x="385618" y="156636"/>
                </a:lnTo>
                <a:cubicBezTo>
                  <a:pt x="385618" y="152692"/>
                  <a:pt x="382421" y="149495"/>
                  <a:pt x="378477" y="149495"/>
                </a:cubicBezTo>
                <a:cubicBezTo>
                  <a:pt x="374533" y="149495"/>
                  <a:pt x="371336" y="152692"/>
                  <a:pt x="371336" y="156636"/>
                </a:cubicBezTo>
                <a:lnTo>
                  <a:pt x="371336" y="420849"/>
                </a:lnTo>
                <a:cubicBezTo>
                  <a:pt x="371336" y="432680"/>
                  <a:pt x="361745" y="442272"/>
                  <a:pt x="349913" y="442272"/>
                </a:cubicBezTo>
                <a:cubicBezTo>
                  <a:pt x="338081" y="442272"/>
                  <a:pt x="328490" y="432680"/>
                  <a:pt x="328490" y="420849"/>
                </a:cubicBezTo>
                <a:lnTo>
                  <a:pt x="328490" y="306592"/>
                </a:lnTo>
                <a:cubicBezTo>
                  <a:pt x="328490" y="302648"/>
                  <a:pt x="325293" y="299451"/>
                  <a:pt x="321349" y="299451"/>
                </a:cubicBezTo>
                <a:cubicBezTo>
                  <a:pt x="317405" y="299451"/>
                  <a:pt x="314208" y="302648"/>
                  <a:pt x="314208" y="306592"/>
                </a:cubicBezTo>
                <a:lnTo>
                  <a:pt x="314208" y="420849"/>
                </a:lnTo>
                <a:cubicBezTo>
                  <a:pt x="314208" y="432680"/>
                  <a:pt x="304616" y="442272"/>
                  <a:pt x="292785" y="442272"/>
                </a:cubicBezTo>
                <a:cubicBezTo>
                  <a:pt x="280953" y="442272"/>
                  <a:pt x="271361" y="432680"/>
                  <a:pt x="271361" y="420849"/>
                </a:cubicBezTo>
                <a:lnTo>
                  <a:pt x="271361" y="378002"/>
                </a:lnTo>
                <a:cubicBezTo>
                  <a:pt x="271361" y="374058"/>
                  <a:pt x="268164" y="370861"/>
                  <a:pt x="264220" y="370861"/>
                </a:cubicBezTo>
                <a:cubicBezTo>
                  <a:pt x="260276" y="370861"/>
                  <a:pt x="257079" y="374058"/>
                  <a:pt x="257079" y="378002"/>
                </a:cubicBezTo>
                <a:lnTo>
                  <a:pt x="257079" y="420849"/>
                </a:lnTo>
                <a:cubicBezTo>
                  <a:pt x="257079" y="432680"/>
                  <a:pt x="247488" y="442272"/>
                  <a:pt x="235656" y="442272"/>
                </a:cubicBezTo>
                <a:cubicBezTo>
                  <a:pt x="223824" y="442272"/>
                  <a:pt x="214233" y="432680"/>
                  <a:pt x="214233" y="420849"/>
                </a:cubicBezTo>
                <a:lnTo>
                  <a:pt x="214233" y="406566"/>
                </a:lnTo>
                <a:cubicBezTo>
                  <a:pt x="214233" y="402623"/>
                  <a:pt x="211036" y="399425"/>
                  <a:pt x="207092" y="399425"/>
                </a:cubicBezTo>
                <a:cubicBezTo>
                  <a:pt x="203148" y="399425"/>
                  <a:pt x="199951" y="402623"/>
                  <a:pt x="199951" y="406566"/>
                </a:cubicBezTo>
                <a:lnTo>
                  <a:pt x="199951" y="420849"/>
                </a:lnTo>
                <a:cubicBezTo>
                  <a:pt x="199938" y="432675"/>
                  <a:pt x="190354" y="442259"/>
                  <a:pt x="178528" y="442272"/>
                </a:cubicBezTo>
                <a:lnTo>
                  <a:pt x="21423" y="442272"/>
                </a:lnTo>
                <a:cubicBezTo>
                  <a:pt x="9592" y="442272"/>
                  <a:pt x="0" y="432680"/>
                  <a:pt x="0" y="420849"/>
                </a:cubicBezTo>
                <a:cubicBezTo>
                  <a:pt x="0" y="409017"/>
                  <a:pt x="9592" y="399425"/>
                  <a:pt x="21423" y="399425"/>
                </a:cubicBezTo>
                <a:lnTo>
                  <a:pt x="43593" y="400262"/>
                </a:lnTo>
                <a:cubicBezTo>
                  <a:pt x="201799" y="400255"/>
                  <a:pt x="335687" y="262713"/>
                  <a:pt x="335687" y="99912"/>
                </a:cubicBezTo>
                <a:lnTo>
                  <a:pt x="335673" y="70051"/>
                </a:lnTo>
                <a:lnTo>
                  <a:pt x="301857" y="70051"/>
                </a:lnTo>
                <a:close/>
              </a:path>
            </a:pathLst>
          </a:custGeom>
          <a:solidFill>
            <a:srgbClr val="FFFFFF"/>
          </a:solidFill>
          <a:ln w="8507" cap="flat">
            <a:noFill/>
            <a:prstDash val="solid"/>
            <a:miter/>
          </a:ln>
        </p:spPr>
        <p:txBody>
          <a:bodyPr rtlCol="0" anchor="ctr"/>
          <a:lstStyle/>
          <a:p>
            <a:endParaRPr lang="zh-CN" altLang="en-US" sz="1325"/>
          </a:p>
        </p:txBody>
      </p:sp>
      <p:sp>
        <p:nvSpPr>
          <p:cNvPr id="26" name="任意形状 25"/>
          <p:cNvSpPr/>
          <p:nvPr>
            <p:custDataLst>
              <p:tags r:id="rId11"/>
            </p:custDataLst>
          </p:nvPr>
        </p:nvSpPr>
        <p:spPr>
          <a:xfrm>
            <a:off x="2941206" y="2574590"/>
            <a:ext cx="272768" cy="272555"/>
          </a:xfrm>
          <a:custGeom>
            <a:avLst/>
            <a:gdLst>
              <a:gd name="connsiteX0" fmla="*/ 200396 w 457028"/>
              <a:gd name="connsiteY0" fmla="*/ 413380 h 456672"/>
              <a:gd name="connsiteX1" fmla="*/ 200396 w 457028"/>
              <a:gd name="connsiteY1" fmla="*/ 442390 h 456672"/>
              <a:gd name="connsiteX2" fmla="*/ 243242 w 457028"/>
              <a:gd name="connsiteY2" fmla="*/ 442390 h 456672"/>
              <a:gd name="connsiteX3" fmla="*/ 243242 w 457028"/>
              <a:gd name="connsiteY3" fmla="*/ 413380 h 456672"/>
              <a:gd name="connsiteX4" fmla="*/ 56682 w 457028"/>
              <a:gd name="connsiteY4" fmla="*/ 399097 h 456672"/>
              <a:gd name="connsiteX5" fmla="*/ 70964 w 457028"/>
              <a:gd name="connsiteY5" fmla="*/ 399097 h 456672"/>
              <a:gd name="connsiteX6" fmla="*/ 70964 w 457028"/>
              <a:gd name="connsiteY6" fmla="*/ 413379 h 456672"/>
              <a:gd name="connsiteX7" fmla="*/ 56682 w 457028"/>
              <a:gd name="connsiteY7" fmla="*/ 413379 h 456672"/>
              <a:gd name="connsiteX8" fmla="*/ 28118 w 457028"/>
              <a:gd name="connsiteY8" fmla="*/ 399097 h 456672"/>
              <a:gd name="connsiteX9" fmla="*/ 42400 w 457028"/>
              <a:gd name="connsiteY9" fmla="*/ 399097 h 456672"/>
              <a:gd name="connsiteX10" fmla="*/ 42400 w 457028"/>
              <a:gd name="connsiteY10" fmla="*/ 413379 h 456672"/>
              <a:gd name="connsiteX11" fmla="*/ 28118 w 457028"/>
              <a:gd name="connsiteY11" fmla="*/ 413379 h 456672"/>
              <a:gd name="connsiteX12" fmla="*/ 271360 w 457028"/>
              <a:gd name="connsiteY12" fmla="*/ 370979 h 456672"/>
              <a:gd name="connsiteX13" fmla="*/ 285642 w 457028"/>
              <a:gd name="connsiteY13" fmla="*/ 370979 h 456672"/>
              <a:gd name="connsiteX14" fmla="*/ 285642 w 457028"/>
              <a:gd name="connsiteY14" fmla="*/ 385261 h 456672"/>
              <a:gd name="connsiteX15" fmla="*/ 271360 w 457028"/>
              <a:gd name="connsiteY15" fmla="*/ 385261 h 456672"/>
              <a:gd name="connsiteX16" fmla="*/ 242796 w 457028"/>
              <a:gd name="connsiteY16" fmla="*/ 370979 h 456672"/>
              <a:gd name="connsiteX17" fmla="*/ 257078 w 457028"/>
              <a:gd name="connsiteY17" fmla="*/ 370979 h 456672"/>
              <a:gd name="connsiteX18" fmla="*/ 257078 w 457028"/>
              <a:gd name="connsiteY18" fmla="*/ 385261 h 456672"/>
              <a:gd name="connsiteX19" fmla="*/ 242796 w 457028"/>
              <a:gd name="connsiteY19" fmla="*/ 385261 h 456672"/>
              <a:gd name="connsiteX20" fmla="*/ 214232 w 457028"/>
              <a:gd name="connsiteY20" fmla="*/ 370979 h 456672"/>
              <a:gd name="connsiteX21" fmla="*/ 228514 w 457028"/>
              <a:gd name="connsiteY21" fmla="*/ 370979 h 456672"/>
              <a:gd name="connsiteX22" fmla="*/ 228514 w 457028"/>
              <a:gd name="connsiteY22" fmla="*/ 385261 h 456672"/>
              <a:gd name="connsiteX23" fmla="*/ 214232 w 457028"/>
              <a:gd name="connsiteY23" fmla="*/ 385261 h 456672"/>
              <a:gd name="connsiteX24" fmla="*/ 185668 w 457028"/>
              <a:gd name="connsiteY24" fmla="*/ 370979 h 456672"/>
              <a:gd name="connsiteX25" fmla="*/ 199950 w 457028"/>
              <a:gd name="connsiteY25" fmla="*/ 370979 h 456672"/>
              <a:gd name="connsiteX26" fmla="*/ 199950 w 457028"/>
              <a:gd name="connsiteY26" fmla="*/ 385261 h 456672"/>
              <a:gd name="connsiteX27" fmla="*/ 185668 w 457028"/>
              <a:gd name="connsiteY27" fmla="*/ 385261 h 456672"/>
              <a:gd name="connsiteX28" fmla="*/ 157103 w 457028"/>
              <a:gd name="connsiteY28" fmla="*/ 370979 h 456672"/>
              <a:gd name="connsiteX29" fmla="*/ 171385 w 457028"/>
              <a:gd name="connsiteY29" fmla="*/ 370979 h 456672"/>
              <a:gd name="connsiteX30" fmla="*/ 171385 w 457028"/>
              <a:gd name="connsiteY30" fmla="*/ 385261 h 456672"/>
              <a:gd name="connsiteX31" fmla="*/ 157103 w 457028"/>
              <a:gd name="connsiteY31" fmla="*/ 385261 h 456672"/>
              <a:gd name="connsiteX32" fmla="*/ 56682 w 457028"/>
              <a:gd name="connsiteY32" fmla="*/ 370532 h 456672"/>
              <a:gd name="connsiteX33" fmla="*/ 70964 w 457028"/>
              <a:gd name="connsiteY33" fmla="*/ 370532 h 456672"/>
              <a:gd name="connsiteX34" fmla="*/ 70964 w 457028"/>
              <a:gd name="connsiteY34" fmla="*/ 384814 h 456672"/>
              <a:gd name="connsiteX35" fmla="*/ 56682 w 457028"/>
              <a:gd name="connsiteY35" fmla="*/ 384814 h 456672"/>
              <a:gd name="connsiteX36" fmla="*/ 28118 w 457028"/>
              <a:gd name="connsiteY36" fmla="*/ 370532 h 456672"/>
              <a:gd name="connsiteX37" fmla="*/ 42400 w 457028"/>
              <a:gd name="connsiteY37" fmla="*/ 370532 h 456672"/>
              <a:gd name="connsiteX38" fmla="*/ 42400 w 457028"/>
              <a:gd name="connsiteY38" fmla="*/ 384814 h 456672"/>
              <a:gd name="connsiteX39" fmla="*/ 28118 w 457028"/>
              <a:gd name="connsiteY39" fmla="*/ 384814 h 456672"/>
              <a:gd name="connsiteX40" fmla="*/ 142821 w 457028"/>
              <a:gd name="connsiteY40" fmla="*/ 356698 h 456672"/>
              <a:gd name="connsiteX41" fmla="*/ 142821 w 457028"/>
              <a:gd name="connsiteY41" fmla="*/ 442390 h 456672"/>
              <a:gd name="connsiteX42" fmla="*/ 186114 w 457028"/>
              <a:gd name="connsiteY42" fmla="*/ 442390 h 456672"/>
              <a:gd name="connsiteX43" fmla="*/ 186114 w 457028"/>
              <a:gd name="connsiteY43" fmla="*/ 413380 h 456672"/>
              <a:gd name="connsiteX44" fmla="*/ 171386 w 457028"/>
              <a:gd name="connsiteY44" fmla="*/ 413380 h 456672"/>
              <a:gd name="connsiteX45" fmla="*/ 171386 w 457028"/>
              <a:gd name="connsiteY45" fmla="*/ 399098 h 456672"/>
              <a:gd name="connsiteX46" fmla="*/ 271360 w 457028"/>
              <a:gd name="connsiteY46" fmla="*/ 399098 h 456672"/>
              <a:gd name="connsiteX47" fmla="*/ 271360 w 457028"/>
              <a:gd name="connsiteY47" fmla="*/ 413380 h 456672"/>
              <a:gd name="connsiteX48" fmla="*/ 257524 w 457028"/>
              <a:gd name="connsiteY48" fmla="*/ 413380 h 456672"/>
              <a:gd name="connsiteX49" fmla="*/ 257524 w 457028"/>
              <a:gd name="connsiteY49" fmla="*/ 442390 h 456672"/>
              <a:gd name="connsiteX50" fmla="*/ 299925 w 457028"/>
              <a:gd name="connsiteY50" fmla="*/ 442390 h 456672"/>
              <a:gd name="connsiteX51" fmla="*/ 299925 w 457028"/>
              <a:gd name="connsiteY51" fmla="*/ 356698 h 456672"/>
              <a:gd name="connsiteX52" fmla="*/ 56682 w 457028"/>
              <a:gd name="connsiteY52" fmla="*/ 341968 h 456672"/>
              <a:gd name="connsiteX53" fmla="*/ 70964 w 457028"/>
              <a:gd name="connsiteY53" fmla="*/ 341968 h 456672"/>
              <a:gd name="connsiteX54" fmla="*/ 70964 w 457028"/>
              <a:gd name="connsiteY54" fmla="*/ 356250 h 456672"/>
              <a:gd name="connsiteX55" fmla="*/ 56682 w 457028"/>
              <a:gd name="connsiteY55" fmla="*/ 356250 h 456672"/>
              <a:gd name="connsiteX56" fmla="*/ 28118 w 457028"/>
              <a:gd name="connsiteY56" fmla="*/ 341968 h 456672"/>
              <a:gd name="connsiteX57" fmla="*/ 42400 w 457028"/>
              <a:gd name="connsiteY57" fmla="*/ 341968 h 456672"/>
              <a:gd name="connsiteX58" fmla="*/ 42400 w 457028"/>
              <a:gd name="connsiteY58" fmla="*/ 356250 h 456672"/>
              <a:gd name="connsiteX59" fmla="*/ 28118 w 457028"/>
              <a:gd name="connsiteY59" fmla="*/ 356250 h 456672"/>
              <a:gd name="connsiteX60" fmla="*/ 414182 w 457028"/>
              <a:gd name="connsiteY60" fmla="*/ 313850 h 456672"/>
              <a:gd name="connsiteX61" fmla="*/ 428018 w 457028"/>
              <a:gd name="connsiteY61" fmla="*/ 313850 h 456672"/>
              <a:gd name="connsiteX62" fmla="*/ 428018 w 457028"/>
              <a:gd name="connsiteY62" fmla="*/ 328132 h 456672"/>
              <a:gd name="connsiteX63" fmla="*/ 414182 w 457028"/>
              <a:gd name="connsiteY63" fmla="*/ 328132 h 456672"/>
              <a:gd name="connsiteX64" fmla="*/ 385617 w 457028"/>
              <a:gd name="connsiteY64" fmla="*/ 313850 h 456672"/>
              <a:gd name="connsiteX65" fmla="*/ 399899 w 457028"/>
              <a:gd name="connsiteY65" fmla="*/ 313850 h 456672"/>
              <a:gd name="connsiteX66" fmla="*/ 399899 w 457028"/>
              <a:gd name="connsiteY66" fmla="*/ 328132 h 456672"/>
              <a:gd name="connsiteX67" fmla="*/ 385617 w 457028"/>
              <a:gd name="connsiteY67" fmla="*/ 328132 h 456672"/>
              <a:gd name="connsiteX68" fmla="*/ 357053 w 457028"/>
              <a:gd name="connsiteY68" fmla="*/ 313850 h 456672"/>
              <a:gd name="connsiteX69" fmla="*/ 371335 w 457028"/>
              <a:gd name="connsiteY69" fmla="*/ 313850 h 456672"/>
              <a:gd name="connsiteX70" fmla="*/ 371335 w 457028"/>
              <a:gd name="connsiteY70" fmla="*/ 328132 h 456672"/>
              <a:gd name="connsiteX71" fmla="*/ 357053 w 457028"/>
              <a:gd name="connsiteY71" fmla="*/ 328132 h 456672"/>
              <a:gd name="connsiteX72" fmla="*/ 328489 w 457028"/>
              <a:gd name="connsiteY72" fmla="*/ 313850 h 456672"/>
              <a:gd name="connsiteX73" fmla="*/ 342771 w 457028"/>
              <a:gd name="connsiteY73" fmla="*/ 313850 h 456672"/>
              <a:gd name="connsiteX74" fmla="*/ 342771 w 457028"/>
              <a:gd name="connsiteY74" fmla="*/ 328132 h 456672"/>
              <a:gd name="connsiteX75" fmla="*/ 328489 w 457028"/>
              <a:gd name="connsiteY75" fmla="*/ 328132 h 456672"/>
              <a:gd name="connsiteX76" fmla="*/ 271360 w 457028"/>
              <a:gd name="connsiteY76" fmla="*/ 313850 h 456672"/>
              <a:gd name="connsiteX77" fmla="*/ 285642 w 457028"/>
              <a:gd name="connsiteY77" fmla="*/ 313850 h 456672"/>
              <a:gd name="connsiteX78" fmla="*/ 285642 w 457028"/>
              <a:gd name="connsiteY78" fmla="*/ 328132 h 456672"/>
              <a:gd name="connsiteX79" fmla="*/ 271360 w 457028"/>
              <a:gd name="connsiteY79" fmla="*/ 328132 h 456672"/>
              <a:gd name="connsiteX80" fmla="*/ 242796 w 457028"/>
              <a:gd name="connsiteY80" fmla="*/ 313850 h 456672"/>
              <a:gd name="connsiteX81" fmla="*/ 257078 w 457028"/>
              <a:gd name="connsiteY81" fmla="*/ 313850 h 456672"/>
              <a:gd name="connsiteX82" fmla="*/ 257078 w 457028"/>
              <a:gd name="connsiteY82" fmla="*/ 328132 h 456672"/>
              <a:gd name="connsiteX83" fmla="*/ 242796 w 457028"/>
              <a:gd name="connsiteY83" fmla="*/ 328132 h 456672"/>
              <a:gd name="connsiteX84" fmla="*/ 214232 w 457028"/>
              <a:gd name="connsiteY84" fmla="*/ 313850 h 456672"/>
              <a:gd name="connsiteX85" fmla="*/ 228514 w 457028"/>
              <a:gd name="connsiteY85" fmla="*/ 313850 h 456672"/>
              <a:gd name="connsiteX86" fmla="*/ 228514 w 457028"/>
              <a:gd name="connsiteY86" fmla="*/ 328132 h 456672"/>
              <a:gd name="connsiteX87" fmla="*/ 214232 w 457028"/>
              <a:gd name="connsiteY87" fmla="*/ 328132 h 456672"/>
              <a:gd name="connsiteX88" fmla="*/ 185668 w 457028"/>
              <a:gd name="connsiteY88" fmla="*/ 313850 h 456672"/>
              <a:gd name="connsiteX89" fmla="*/ 199950 w 457028"/>
              <a:gd name="connsiteY89" fmla="*/ 313850 h 456672"/>
              <a:gd name="connsiteX90" fmla="*/ 199950 w 457028"/>
              <a:gd name="connsiteY90" fmla="*/ 328132 h 456672"/>
              <a:gd name="connsiteX91" fmla="*/ 185668 w 457028"/>
              <a:gd name="connsiteY91" fmla="*/ 328132 h 456672"/>
              <a:gd name="connsiteX92" fmla="*/ 157103 w 457028"/>
              <a:gd name="connsiteY92" fmla="*/ 313850 h 456672"/>
              <a:gd name="connsiteX93" fmla="*/ 171385 w 457028"/>
              <a:gd name="connsiteY93" fmla="*/ 313850 h 456672"/>
              <a:gd name="connsiteX94" fmla="*/ 171385 w 457028"/>
              <a:gd name="connsiteY94" fmla="*/ 328132 h 456672"/>
              <a:gd name="connsiteX95" fmla="*/ 157103 w 457028"/>
              <a:gd name="connsiteY95" fmla="*/ 328132 h 456672"/>
              <a:gd name="connsiteX96" fmla="*/ 56682 w 457028"/>
              <a:gd name="connsiteY96" fmla="*/ 313404 h 456672"/>
              <a:gd name="connsiteX97" fmla="*/ 70964 w 457028"/>
              <a:gd name="connsiteY97" fmla="*/ 313404 h 456672"/>
              <a:gd name="connsiteX98" fmla="*/ 70964 w 457028"/>
              <a:gd name="connsiteY98" fmla="*/ 327686 h 456672"/>
              <a:gd name="connsiteX99" fmla="*/ 56682 w 457028"/>
              <a:gd name="connsiteY99" fmla="*/ 327686 h 456672"/>
              <a:gd name="connsiteX100" fmla="*/ 28118 w 457028"/>
              <a:gd name="connsiteY100" fmla="*/ 313404 h 456672"/>
              <a:gd name="connsiteX101" fmla="*/ 42400 w 457028"/>
              <a:gd name="connsiteY101" fmla="*/ 313404 h 456672"/>
              <a:gd name="connsiteX102" fmla="*/ 42400 w 457028"/>
              <a:gd name="connsiteY102" fmla="*/ 327686 h 456672"/>
              <a:gd name="connsiteX103" fmla="*/ 28118 w 457028"/>
              <a:gd name="connsiteY103" fmla="*/ 327686 h 456672"/>
              <a:gd name="connsiteX104" fmla="*/ 414182 w 457028"/>
              <a:gd name="connsiteY104" fmla="*/ 285286 h 456672"/>
              <a:gd name="connsiteX105" fmla="*/ 428018 w 457028"/>
              <a:gd name="connsiteY105" fmla="*/ 285286 h 456672"/>
              <a:gd name="connsiteX106" fmla="*/ 428018 w 457028"/>
              <a:gd name="connsiteY106" fmla="*/ 299568 h 456672"/>
              <a:gd name="connsiteX107" fmla="*/ 414182 w 457028"/>
              <a:gd name="connsiteY107" fmla="*/ 299568 h 456672"/>
              <a:gd name="connsiteX108" fmla="*/ 385617 w 457028"/>
              <a:gd name="connsiteY108" fmla="*/ 285286 h 456672"/>
              <a:gd name="connsiteX109" fmla="*/ 399899 w 457028"/>
              <a:gd name="connsiteY109" fmla="*/ 285286 h 456672"/>
              <a:gd name="connsiteX110" fmla="*/ 399899 w 457028"/>
              <a:gd name="connsiteY110" fmla="*/ 299568 h 456672"/>
              <a:gd name="connsiteX111" fmla="*/ 385617 w 457028"/>
              <a:gd name="connsiteY111" fmla="*/ 299568 h 456672"/>
              <a:gd name="connsiteX112" fmla="*/ 357053 w 457028"/>
              <a:gd name="connsiteY112" fmla="*/ 285286 h 456672"/>
              <a:gd name="connsiteX113" fmla="*/ 371335 w 457028"/>
              <a:gd name="connsiteY113" fmla="*/ 285286 h 456672"/>
              <a:gd name="connsiteX114" fmla="*/ 371335 w 457028"/>
              <a:gd name="connsiteY114" fmla="*/ 299568 h 456672"/>
              <a:gd name="connsiteX115" fmla="*/ 357053 w 457028"/>
              <a:gd name="connsiteY115" fmla="*/ 299568 h 456672"/>
              <a:gd name="connsiteX116" fmla="*/ 328489 w 457028"/>
              <a:gd name="connsiteY116" fmla="*/ 285286 h 456672"/>
              <a:gd name="connsiteX117" fmla="*/ 342771 w 457028"/>
              <a:gd name="connsiteY117" fmla="*/ 285286 h 456672"/>
              <a:gd name="connsiteX118" fmla="*/ 342771 w 457028"/>
              <a:gd name="connsiteY118" fmla="*/ 299568 h 456672"/>
              <a:gd name="connsiteX119" fmla="*/ 328489 w 457028"/>
              <a:gd name="connsiteY119" fmla="*/ 299568 h 456672"/>
              <a:gd name="connsiteX120" fmla="*/ 271360 w 457028"/>
              <a:gd name="connsiteY120" fmla="*/ 285286 h 456672"/>
              <a:gd name="connsiteX121" fmla="*/ 285642 w 457028"/>
              <a:gd name="connsiteY121" fmla="*/ 285286 h 456672"/>
              <a:gd name="connsiteX122" fmla="*/ 285642 w 457028"/>
              <a:gd name="connsiteY122" fmla="*/ 299568 h 456672"/>
              <a:gd name="connsiteX123" fmla="*/ 271360 w 457028"/>
              <a:gd name="connsiteY123" fmla="*/ 299568 h 456672"/>
              <a:gd name="connsiteX124" fmla="*/ 242796 w 457028"/>
              <a:gd name="connsiteY124" fmla="*/ 285286 h 456672"/>
              <a:gd name="connsiteX125" fmla="*/ 257078 w 457028"/>
              <a:gd name="connsiteY125" fmla="*/ 285286 h 456672"/>
              <a:gd name="connsiteX126" fmla="*/ 257078 w 457028"/>
              <a:gd name="connsiteY126" fmla="*/ 299568 h 456672"/>
              <a:gd name="connsiteX127" fmla="*/ 242796 w 457028"/>
              <a:gd name="connsiteY127" fmla="*/ 299568 h 456672"/>
              <a:gd name="connsiteX128" fmla="*/ 214232 w 457028"/>
              <a:gd name="connsiteY128" fmla="*/ 285286 h 456672"/>
              <a:gd name="connsiteX129" fmla="*/ 228514 w 457028"/>
              <a:gd name="connsiteY129" fmla="*/ 285286 h 456672"/>
              <a:gd name="connsiteX130" fmla="*/ 228514 w 457028"/>
              <a:gd name="connsiteY130" fmla="*/ 299568 h 456672"/>
              <a:gd name="connsiteX131" fmla="*/ 214232 w 457028"/>
              <a:gd name="connsiteY131" fmla="*/ 299568 h 456672"/>
              <a:gd name="connsiteX132" fmla="*/ 185668 w 457028"/>
              <a:gd name="connsiteY132" fmla="*/ 285286 h 456672"/>
              <a:gd name="connsiteX133" fmla="*/ 199950 w 457028"/>
              <a:gd name="connsiteY133" fmla="*/ 285286 h 456672"/>
              <a:gd name="connsiteX134" fmla="*/ 199950 w 457028"/>
              <a:gd name="connsiteY134" fmla="*/ 299568 h 456672"/>
              <a:gd name="connsiteX135" fmla="*/ 185668 w 457028"/>
              <a:gd name="connsiteY135" fmla="*/ 299568 h 456672"/>
              <a:gd name="connsiteX136" fmla="*/ 157103 w 457028"/>
              <a:gd name="connsiteY136" fmla="*/ 285286 h 456672"/>
              <a:gd name="connsiteX137" fmla="*/ 171385 w 457028"/>
              <a:gd name="connsiteY137" fmla="*/ 285286 h 456672"/>
              <a:gd name="connsiteX138" fmla="*/ 171385 w 457028"/>
              <a:gd name="connsiteY138" fmla="*/ 299568 h 456672"/>
              <a:gd name="connsiteX139" fmla="*/ 157103 w 457028"/>
              <a:gd name="connsiteY139" fmla="*/ 299568 h 456672"/>
              <a:gd name="connsiteX140" fmla="*/ 56682 w 457028"/>
              <a:gd name="connsiteY140" fmla="*/ 284840 h 456672"/>
              <a:gd name="connsiteX141" fmla="*/ 70964 w 457028"/>
              <a:gd name="connsiteY141" fmla="*/ 284840 h 456672"/>
              <a:gd name="connsiteX142" fmla="*/ 70964 w 457028"/>
              <a:gd name="connsiteY142" fmla="*/ 299122 h 456672"/>
              <a:gd name="connsiteX143" fmla="*/ 56682 w 457028"/>
              <a:gd name="connsiteY143" fmla="*/ 299122 h 456672"/>
              <a:gd name="connsiteX144" fmla="*/ 28118 w 457028"/>
              <a:gd name="connsiteY144" fmla="*/ 284840 h 456672"/>
              <a:gd name="connsiteX145" fmla="*/ 42400 w 457028"/>
              <a:gd name="connsiteY145" fmla="*/ 284840 h 456672"/>
              <a:gd name="connsiteX146" fmla="*/ 42400 w 457028"/>
              <a:gd name="connsiteY146" fmla="*/ 299122 h 456672"/>
              <a:gd name="connsiteX147" fmla="*/ 28118 w 457028"/>
              <a:gd name="connsiteY147" fmla="*/ 299122 h 456672"/>
              <a:gd name="connsiteX148" fmla="*/ 314207 w 457028"/>
              <a:gd name="connsiteY148" fmla="*/ 271004 h 456672"/>
              <a:gd name="connsiteX149" fmla="*/ 314207 w 457028"/>
              <a:gd name="connsiteY149" fmla="*/ 342415 h 456672"/>
              <a:gd name="connsiteX150" fmla="*/ 328489 w 457028"/>
              <a:gd name="connsiteY150" fmla="*/ 342415 h 456672"/>
              <a:gd name="connsiteX151" fmla="*/ 328489 w 457028"/>
              <a:gd name="connsiteY151" fmla="*/ 356698 h 456672"/>
              <a:gd name="connsiteX152" fmla="*/ 314207 w 457028"/>
              <a:gd name="connsiteY152" fmla="*/ 356698 h 456672"/>
              <a:gd name="connsiteX153" fmla="*/ 314207 w 457028"/>
              <a:gd name="connsiteY153" fmla="*/ 442390 h 456672"/>
              <a:gd name="connsiteX154" fmla="*/ 442746 w 457028"/>
              <a:gd name="connsiteY154" fmla="*/ 442390 h 456672"/>
              <a:gd name="connsiteX155" fmla="*/ 442746 w 457028"/>
              <a:gd name="connsiteY155" fmla="*/ 271004 h 456672"/>
              <a:gd name="connsiteX156" fmla="*/ 271360 w 457028"/>
              <a:gd name="connsiteY156" fmla="*/ 256722 h 456672"/>
              <a:gd name="connsiteX157" fmla="*/ 285642 w 457028"/>
              <a:gd name="connsiteY157" fmla="*/ 256722 h 456672"/>
              <a:gd name="connsiteX158" fmla="*/ 285642 w 457028"/>
              <a:gd name="connsiteY158" fmla="*/ 271004 h 456672"/>
              <a:gd name="connsiteX159" fmla="*/ 271360 w 457028"/>
              <a:gd name="connsiteY159" fmla="*/ 271004 h 456672"/>
              <a:gd name="connsiteX160" fmla="*/ 242796 w 457028"/>
              <a:gd name="connsiteY160" fmla="*/ 256722 h 456672"/>
              <a:gd name="connsiteX161" fmla="*/ 257078 w 457028"/>
              <a:gd name="connsiteY161" fmla="*/ 256722 h 456672"/>
              <a:gd name="connsiteX162" fmla="*/ 257078 w 457028"/>
              <a:gd name="connsiteY162" fmla="*/ 271004 h 456672"/>
              <a:gd name="connsiteX163" fmla="*/ 242796 w 457028"/>
              <a:gd name="connsiteY163" fmla="*/ 271004 h 456672"/>
              <a:gd name="connsiteX164" fmla="*/ 214232 w 457028"/>
              <a:gd name="connsiteY164" fmla="*/ 256722 h 456672"/>
              <a:gd name="connsiteX165" fmla="*/ 228514 w 457028"/>
              <a:gd name="connsiteY165" fmla="*/ 256722 h 456672"/>
              <a:gd name="connsiteX166" fmla="*/ 228514 w 457028"/>
              <a:gd name="connsiteY166" fmla="*/ 271004 h 456672"/>
              <a:gd name="connsiteX167" fmla="*/ 214232 w 457028"/>
              <a:gd name="connsiteY167" fmla="*/ 271004 h 456672"/>
              <a:gd name="connsiteX168" fmla="*/ 185668 w 457028"/>
              <a:gd name="connsiteY168" fmla="*/ 256722 h 456672"/>
              <a:gd name="connsiteX169" fmla="*/ 199950 w 457028"/>
              <a:gd name="connsiteY169" fmla="*/ 256722 h 456672"/>
              <a:gd name="connsiteX170" fmla="*/ 199950 w 457028"/>
              <a:gd name="connsiteY170" fmla="*/ 271004 h 456672"/>
              <a:gd name="connsiteX171" fmla="*/ 185668 w 457028"/>
              <a:gd name="connsiteY171" fmla="*/ 271004 h 456672"/>
              <a:gd name="connsiteX172" fmla="*/ 157103 w 457028"/>
              <a:gd name="connsiteY172" fmla="*/ 256722 h 456672"/>
              <a:gd name="connsiteX173" fmla="*/ 171385 w 457028"/>
              <a:gd name="connsiteY173" fmla="*/ 256722 h 456672"/>
              <a:gd name="connsiteX174" fmla="*/ 171385 w 457028"/>
              <a:gd name="connsiteY174" fmla="*/ 271004 h 456672"/>
              <a:gd name="connsiteX175" fmla="*/ 157103 w 457028"/>
              <a:gd name="connsiteY175" fmla="*/ 271004 h 456672"/>
              <a:gd name="connsiteX176" fmla="*/ 56682 w 457028"/>
              <a:gd name="connsiteY176" fmla="*/ 256276 h 456672"/>
              <a:gd name="connsiteX177" fmla="*/ 70964 w 457028"/>
              <a:gd name="connsiteY177" fmla="*/ 256276 h 456672"/>
              <a:gd name="connsiteX178" fmla="*/ 70964 w 457028"/>
              <a:gd name="connsiteY178" fmla="*/ 270558 h 456672"/>
              <a:gd name="connsiteX179" fmla="*/ 56682 w 457028"/>
              <a:gd name="connsiteY179" fmla="*/ 270558 h 456672"/>
              <a:gd name="connsiteX180" fmla="*/ 28118 w 457028"/>
              <a:gd name="connsiteY180" fmla="*/ 256276 h 456672"/>
              <a:gd name="connsiteX181" fmla="*/ 42400 w 457028"/>
              <a:gd name="connsiteY181" fmla="*/ 256276 h 456672"/>
              <a:gd name="connsiteX182" fmla="*/ 42400 w 457028"/>
              <a:gd name="connsiteY182" fmla="*/ 270558 h 456672"/>
              <a:gd name="connsiteX183" fmla="*/ 28118 w 457028"/>
              <a:gd name="connsiteY183" fmla="*/ 270558 h 456672"/>
              <a:gd name="connsiteX184" fmla="*/ 142821 w 457028"/>
              <a:gd name="connsiteY184" fmla="*/ 242440 h 456672"/>
              <a:gd name="connsiteX185" fmla="*/ 142821 w 457028"/>
              <a:gd name="connsiteY185" fmla="*/ 342415 h 456672"/>
              <a:gd name="connsiteX186" fmla="*/ 299925 w 457028"/>
              <a:gd name="connsiteY186" fmla="*/ 342415 h 456672"/>
              <a:gd name="connsiteX187" fmla="*/ 299925 w 457028"/>
              <a:gd name="connsiteY187" fmla="*/ 256722 h 456672"/>
              <a:gd name="connsiteX188" fmla="*/ 299925 w 457028"/>
              <a:gd name="connsiteY188" fmla="*/ 242440 h 456672"/>
              <a:gd name="connsiteX189" fmla="*/ 371335 w 457028"/>
              <a:gd name="connsiteY189" fmla="*/ 228381 h 456672"/>
              <a:gd name="connsiteX190" fmla="*/ 371335 w 457028"/>
              <a:gd name="connsiteY190" fmla="*/ 256722 h 456672"/>
              <a:gd name="connsiteX191" fmla="*/ 428017 w 457028"/>
              <a:gd name="connsiteY191" fmla="*/ 256722 h 456672"/>
              <a:gd name="connsiteX192" fmla="*/ 428017 w 457028"/>
              <a:gd name="connsiteY192" fmla="*/ 228381 h 456672"/>
              <a:gd name="connsiteX193" fmla="*/ 56682 w 457028"/>
              <a:gd name="connsiteY193" fmla="*/ 227711 h 456672"/>
              <a:gd name="connsiteX194" fmla="*/ 70964 w 457028"/>
              <a:gd name="connsiteY194" fmla="*/ 227711 h 456672"/>
              <a:gd name="connsiteX195" fmla="*/ 70964 w 457028"/>
              <a:gd name="connsiteY195" fmla="*/ 241993 h 456672"/>
              <a:gd name="connsiteX196" fmla="*/ 56682 w 457028"/>
              <a:gd name="connsiteY196" fmla="*/ 241993 h 456672"/>
              <a:gd name="connsiteX197" fmla="*/ 28118 w 457028"/>
              <a:gd name="connsiteY197" fmla="*/ 227711 h 456672"/>
              <a:gd name="connsiteX198" fmla="*/ 42400 w 457028"/>
              <a:gd name="connsiteY198" fmla="*/ 227711 h 456672"/>
              <a:gd name="connsiteX199" fmla="*/ 42400 w 457028"/>
              <a:gd name="connsiteY199" fmla="*/ 241993 h 456672"/>
              <a:gd name="connsiteX200" fmla="*/ 28118 w 457028"/>
              <a:gd name="connsiteY200" fmla="*/ 241993 h 456672"/>
              <a:gd name="connsiteX201" fmla="*/ 271360 w 457028"/>
              <a:gd name="connsiteY201" fmla="*/ 199594 h 456672"/>
              <a:gd name="connsiteX202" fmla="*/ 285642 w 457028"/>
              <a:gd name="connsiteY202" fmla="*/ 199594 h 456672"/>
              <a:gd name="connsiteX203" fmla="*/ 285642 w 457028"/>
              <a:gd name="connsiteY203" fmla="*/ 213876 h 456672"/>
              <a:gd name="connsiteX204" fmla="*/ 271360 w 457028"/>
              <a:gd name="connsiteY204" fmla="*/ 213876 h 456672"/>
              <a:gd name="connsiteX205" fmla="*/ 242796 w 457028"/>
              <a:gd name="connsiteY205" fmla="*/ 199594 h 456672"/>
              <a:gd name="connsiteX206" fmla="*/ 257078 w 457028"/>
              <a:gd name="connsiteY206" fmla="*/ 199594 h 456672"/>
              <a:gd name="connsiteX207" fmla="*/ 257078 w 457028"/>
              <a:gd name="connsiteY207" fmla="*/ 213876 h 456672"/>
              <a:gd name="connsiteX208" fmla="*/ 242796 w 457028"/>
              <a:gd name="connsiteY208" fmla="*/ 213876 h 456672"/>
              <a:gd name="connsiteX209" fmla="*/ 214232 w 457028"/>
              <a:gd name="connsiteY209" fmla="*/ 199594 h 456672"/>
              <a:gd name="connsiteX210" fmla="*/ 228514 w 457028"/>
              <a:gd name="connsiteY210" fmla="*/ 199594 h 456672"/>
              <a:gd name="connsiteX211" fmla="*/ 228514 w 457028"/>
              <a:gd name="connsiteY211" fmla="*/ 213876 h 456672"/>
              <a:gd name="connsiteX212" fmla="*/ 214232 w 457028"/>
              <a:gd name="connsiteY212" fmla="*/ 213876 h 456672"/>
              <a:gd name="connsiteX213" fmla="*/ 185668 w 457028"/>
              <a:gd name="connsiteY213" fmla="*/ 199594 h 456672"/>
              <a:gd name="connsiteX214" fmla="*/ 199950 w 457028"/>
              <a:gd name="connsiteY214" fmla="*/ 199594 h 456672"/>
              <a:gd name="connsiteX215" fmla="*/ 199950 w 457028"/>
              <a:gd name="connsiteY215" fmla="*/ 213876 h 456672"/>
              <a:gd name="connsiteX216" fmla="*/ 185668 w 457028"/>
              <a:gd name="connsiteY216" fmla="*/ 213876 h 456672"/>
              <a:gd name="connsiteX217" fmla="*/ 157103 w 457028"/>
              <a:gd name="connsiteY217" fmla="*/ 199594 h 456672"/>
              <a:gd name="connsiteX218" fmla="*/ 171385 w 457028"/>
              <a:gd name="connsiteY218" fmla="*/ 199594 h 456672"/>
              <a:gd name="connsiteX219" fmla="*/ 171385 w 457028"/>
              <a:gd name="connsiteY219" fmla="*/ 213876 h 456672"/>
              <a:gd name="connsiteX220" fmla="*/ 157103 w 457028"/>
              <a:gd name="connsiteY220" fmla="*/ 213876 h 456672"/>
              <a:gd name="connsiteX221" fmla="*/ 56682 w 457028"/>
              <a:gd name="connsiteY221" fmla="*/ 199147 h 456672"/>
              <a:gd name="connsiteX222" fmla="*/ 70964 w 457028"/>
              <a:gd name="connsiteY222" fmla="*/ 199147 h 456672"/>
              <a:gd name="connsiteX223" fmla="*/ 70964 w 457028"/>
              <a:gd name="connsiteY223" fmla="*/ 213429 h 456672"/>
              <a:gd name="connsiteX224" fmla="*/ 56682 w 457028"/>
              <a:gd name="connsiteY224" fmla="*/ 213429 h 456672"/>
              <a:gd name="connsiteX225" fmla="*/ 28118 w 457028"/>
              <a:gd name="connsiteY225" fmla="*/ 199147 h 456672"/>
              <a:gd name="connsiteX226" fmla="*/ 42400 w 457028"/>
              <a:gd name="connsiteY226" fmla="*/ 199147 h 456672"/>
              <a:gd name="connsiteX227" fmla="*/ 42400 w 457028"/>
              <a:gd name="connsiteY227" fmla="*/ 213429 h 456672"/>
              <a:gd name="connsiteX228" fmla="*/ 28118 w 457028"/>
              <a:gd name="connsiteY228" fmla="*/ 213429 h 456672"/>
              <a:gd name="connsiteX229" fmla="*/ 99975 w 457028"/>
              <a:gd name="connsiteY229" fmla="*/ 185311 h 456672"/>
              <a:gd name="connsiteX230" fmla="*/ 99975 w 457028"/>
              <a:gd name="connsiteY230" fmla="*/ 442390 h 456672"/>
              <a:gd name="connsiteX231" fmla="*/ 128539 w 457028"/>
              <a:gd name="connsiteY231" fmla="*/ 442390 h 456672"/>
              <a:gd name="connsiteX232" fmla="*/ 128539 w 457028"/>
              <a:gd name="connsiteY232" fmla="*/ 356698 h 456672"/>
              <a:gd name="connsiteX233" fmla="*/ 114257 w 457028"/>
              <a:gd name="connsiteY233" fmla="*/ 356698 h 456672"/>
              <a:gd name="connsiteX234" fmla="*/ 114257 w 457028"/>
              <a:gd name="connsiteY234" fmla="*/ 342415 h 456672"/>
              <a:gd name="connsiteX235" fmla="*/ 128539 w 457028"/>
              <a:gd name="connsiteY235" fmla="*/ 342415 h 456672"/>
              <a:gd name="connsiteX236" fmla="*/ 128539 w 457028"/>
              <a:gd name="connsiteY236" fmla="*/ 242440 h 456672"/>
              <a:gd name="connsiteX237" fmla="*/ 114257 w 457028"/>
              <a:gd name="connsiteY237" fmla="*/ 242440 h 456672"/>
              <a:gd name="connsiteX238" fmla="*/ 114257 w 457028"/>
              <a:gd name="connsiteY238" fmla="*/ 228158 h 456672"/>
              <a:gd name="connsiteX239" fmla="*/ 128539 w 457028"/>
              <a:gd name="connsiteY239" fmla="*/ 228158 h 456672"/>
              <a:gd name="connsiteX240" fmla="*/ 128539 w 457028"/>
              <a:gd name="connsiteY240" fmla="*/ 185311 h 456672"/>
              <a:gd name="connsiteX241" fmla="*/ 14282 w 457028"/>
              <a:gd name="connsiteY241" fmla="*/ 185311 h 456672"/>
              <a:gd name="connsiteX242" fmla="*/ 14282 w 457028"/>
              <a:gd name="connsiteY242" fmla="*/ 442390 h 456672"/>
              <a:gd name="connsiteX243" fmla="*/ 85693 w 457028"/>
              <a:gd name="connsiteY243" fmla="*/ 442390 h 456672"/>
              <a:gd name="connsiteX244" fmla="*/ 85693 w 457028"/>
              <a:gd name="connsiteY244" fmla="*/ 185311 h 456672"/>
              <a:gd name="connsiteX245" fmla="*/ 271360 w 457028"/>
              <a:gd name="connsiteY245" fmla="*/ 171029 h 456672"/>
              <a:gd name="connsiteX246" fmla="*/ 285642 w 457028"/>
              <a:gd name="connsiteY246" fmla="*/ 171029 h 456672"/>
              <a:gd name="connsiteX247" fmla="*/ 285642 w 457028"/>
              <a:gd name="connsiteY247" fmla="*/ 185311 h 456672"/>
              <a:gd name="connsiteX248" fmla="*/ 271360 w 457028"/>
              <a:gd name="connsiteY248" fmla="*/ 185311 h 456672"/>
              <a:gd name="connsiteX249" fmla="*/ 242796 w 457028"/>
              <a:gd name="connsiteY249" fmla="*/ 171029 h 456672"/>
              <a:gd name="connsiteX250" fmla="*/ 257078 w 457028"/>
              <a:gd name="connsiteY250" fmla="*/ 171029 h 456672"/>
              <a:gd name="connsiteX251" fmla="*/ 257078 w 457028"/>
              <a:gd name="connsiteY251" fmla="*/ 185311 h 456672"/>
              <a:gd name="connsiteX252" fmla="*/ 242796 w 457028"/>
              <a:gd name="connsiteY252" fmla="*/ 185311 h 456672"/>
              <a:gd name="connsiteX253" fmla="*/ 214232 w 457028"/>
              <a:gd name="connsiteY253" fmla="*/ 171029 h 456672"/>
              <a:gd name="connsiteX254" fmla="*/ 228514 w 457028"/>
              <a:gd name="connsiteY254" fmla="*/ 171029 h 456672"/>
              <a:gd name="connsiteX255" fmla="*/ 228514 w 457028"/>
              <a:gd name="connsiteY255" fmla="*/ 185311 h 456672"/>
              <a:gd name="connsiteX256" fmla="*/ 214232 w 457028"/>
              <a:gd name="connsiteY256" fmla="*/ 185311 h 456672"/>
              <a:gd name="connsiteX257" fmla="*/ 185668 w 457028"/>
              <a:gd name="connsiteY257" fmla="*/ 171029 h 456672"/>
              <a:gd name="connsiteX258" fmla="*/ 199950 w 457028"/>
              <a:gd name="connsiteY258" fmla="*/ 171029 h 456672"/>
              <a:gd name="connsiteX259" fmla="*/ 199950 w 457028"/>
              <a:gd name="connsiteY259" fmla="*/ 185311 h 456672"/>
              <a:gd name="connsiteX260" fmla="*/ 185668 w 457028"/>
              <a:gd name="connsiteY260" fmla="*/ 185311 h 456672"/>
              <a:gd name="connsiteX261" fmla="*/ 157103 w 457028"/>
              <a:gd name="connsiteY261" fmla="*/ 171029 h 456672"/>
              <a:gd name="connsiteX262" fmla="*/ 171385 w 457028"/>
              <a:gd name="connsiteY262" fmla="*/ 171029 h 456672"/>
              <a:gd name="connsiteX263" fmla="*/ 171385 w 457028"/>
              <a:gd name="connsiteY263" fmla="*/ 185311 h 456672"/>
              <a:gd name="connsiteX264" fmla="*/ 157103 w 457028"/>
              <a:gd name="connsiteY264" fmla="*/ 185311 h 456672"/>
              <a:gd name="connsiteX265" fmla="*/ 28564 w 457028"/>
              <a:gd name="connsiteY265" fmla="*/ 156747 h 456672"/>
              <a:gd name="connsiteX266" fmla="*/ 28564 w 457028"/>
              <a:gd name="connsiteY266" fmla="*/ 171029 h 456672"/>
              <a:gd name="connsiteX267" fmla="*/ 85693 w 457028"/>
              <a:gd name="connsiteY267" fmla="*/ 171029 h 456672"/>
              <a:gd name="connsiteX268" fmla="*/ 85693 w 457028"/>
              <a:gd name="connsiteY268" fmla="*/ 156747 h 456672"/>
              <a:gd name="connsiteX269" fmla="*/ 271360 w 457028"/>
              <a:gd name="connsiteY269" fmla="*/ 142465 h 456672"/>
              <a:gd name="connsiteX270" fmla="*/ 285642 w 457028"/>
              <a:gd name="connsiteY270" fmla="*/ 142465 h 456672"/>
              <a:gd name="connsiteX271" fmla="*/ 285642 w 457028"/>
              <a:gd name="connsiteY271" fmla="*/ 156747 h 456672"/>
              <a:gd name="connsiteX272" fmla="*/ 271360 w 457028"/>
              <a:gd name="connsiteY272" fmla="*/ 156747 h 456672"/>
              <a:gd name="connsiteX273" fmla="*/ 242796 w 457028"/>
              <a:gd name="connsiteY273" fmla="*/ 142465 h 456672"/>
              <a:gd name="connsiteX274" fmla="*/ 257078 w 457028"/>
              <a:gd name="connsiteY274" fmla="*/ 142465 h 456672"/>
              <a:gd name="connsiteX275" fmla="*/ 257078 w 457028"/>
              <a:gd name="connsiteY275" fmla="*/ 156747 h 456672"/>
              <a:gd name="connsiteX276" fmla="*/ 242796 w 457028"/>
              <a:gd name="connsiteY276" fmla="*/ 156747 h 456672"/>
              <a:gd name="connsiteX277" fmla="*/ 214232 w 457028"/>
              <a:gd name="connsiteY277" fmla="*/ 142465 h 456672"/>
              <a:gd name="connsiteX278" fmla="*/ 228514 w 457028"/>
              <a:gd name="connsiteY278" fmla="*/ 142465 h 456672"/>
              <a:gd name="connsiteX279" fmla="*/ 228514 w 457028"/>
              <a:gd name="connsiteY279" fmla="*/ 156747 h 456672"/>
              <a:gd name="connsiteX280" fmla="*/ 214232 w 457028"/>
              <a:gd name="connsiteY280" fmla="*/ 156747 h 456672"/>
              <a:gd name="connsiteX281" fmla="*/ 185668 w 457028"/>
              <a:gd name="connsiteY281" fmla="*/ 142465 h 456672"/>
              <a:gd name="connsiteX282" fmla="*/ 199950 w 457028"/>
              <a:gd name="connsiteY282" fmla="*/ 142465 h 456672"/>
              <a:gd name="connsiteX283" fmla="*/ 199950 w 457028"/>
              <a:gd name="connsiteY283" fmla="*/ 156747 h 456672"/>
              <a:gd name="connsiteX284" fmla="*/ 185668 w 457028"/>
              <a:gd name="connsiteY284" fmla="*/ 156747 h 456672"/>
              <a:gd name="connsiteX285" fmla="*/ 157103 w 457028"/>
              <a:gd name="connsiteY285" fmla="*/ 142465 h 456672"/>
              <a:gd name="connsiteX286" fmla="*/ 171385 w 457028"/>
              <a:gd name="connsiteY286" fmla="*/ 142465 h 456672"/>
              <a:gd name="connsiteX287" fmla="*/ 171385 w 457028"/>
              <a:gd name="connsiteY287" fmla="*/ 156747 h 456672"/>
              <a:gd name="connsiteX288" fmla="*/ 157103 w 457028"/>
              <a:gd name="connsiteY288" fmla="*/ 156747 h 456672"/>
              <a:gd name="connsiteX289" fmla="*/ 142821 w 457028"/>
              <a:gd name="connsiteY289" fmla="*/ 128183 h 456672"/>
              <a:gd name="connsiteX290" fmla="*/ 142821 w 457028"/>
              <a:gd name="connsiteY290" fmla="*/ 228158 h 456672"/>
              <a:gd name="connsiteX291" fmla="*/ 299925 w 457028"/>
              <a:gd name="connsiteY291" fmla="*/ 228158 h 456672"/>
              <a:gd name="connsiteX292" fmla="*/ 299925 w 457028"/>
              <a:gd name="connsiteY292" fmla="*/ 128183 h 456672"/>
              <a:gd name="connsiteX293" fmla="*/ 221373 w 457028"/>
              <a:gd name="connsiteY293" fmla="*/ 71054 h 456672"/>
              <a:gd name="connsiteX294" fmla="*/ 214232 w 457028"/>
              <a:gd name="connsiteY294" fmla="*/ 78195 h 456672"/>
              <a:gd name="connsiteX295" fmla="*/ 221373 w 457028"/>
              <a:gd name="connsiteY295" fmla="*/ 85336 h 456672"/>
              <a:gd name="connsiteX296" fmla="*/ 228514 w 457028"/>
              <a:gd name="connsiteY296" fmla="*/ 78195 h 456672"/>
              <a:gd name="connsiteX297" fmla="*/ 221373 w 457028"/>
              <a:gd name="connsiteY297" fmla="*/ 71054 h 456672"/>
              <a:gd name="connsiteX298" fmla="*/ 221373 w 457028"/>
              <a:gd name="connsiteY298" fmla="*/ 56772 h 456672"/>
              <a:gd name="connsiteX299" fmla="*/ 242796 w 457028"/>
              <a:gd name="connsiteY299" fmla="*/ 78195 h 456672"/>
              <a:gd name="connsiteX300" fmla="*/ 221373 w 457028"/>
              <a:gd name="connsiteY300" fmla="*/ 99618 h 456672"/>
              <a:gd name="connsiteX301" fmla="*/ 199950 w 457028"/>
              <a:gd name="connsiteY301" fmla="*/ 78195 h 456672"/>
              <a:gd name="connsiteX302" fmla="*/ 221373 w 457028"/>
              <a:gd name="connsiteY302" fmla="*/ 56772 h 456672"/>
              <a:gd name="connsiteX303" fmla="*/ 221373 w 457028"/>
              <a:gd name="connsiteY303" fmla="*/ 19833 h 456672"/>
              <a:gd name="connsiteX304" fmla="*/ 142821 w 457028"/>
              <a:gd name="connsiteY304" fmla="*/ 95512 h 456672"/>
              <a:gd name="connsiteX305" fmla="*/ 142821 w 457028"/>
              <a:gd name="connsiteY305" fmla="*/ 113901 h 456672"/>
              <a:gd name="connsiteX306" fmla="*/ 299925 w 457028"/>
              <a:gd name="connsiteY306" fmla="*/ 113901 h 456672"/>
              <a:gd name="connsiteX307" fmla="*/ 299925 w 457028"/>
              <a:gd name="connsiteY307" fmla="*/ 95512 h 456672"/>
              <a:gd name="connsiteX308" fmla="*/ 221373 w 457028"/>
              <a:gd name="connsiteY308" fmla="*/ 0 h 456672"/>
              <a:gd name="connsiteX309" fmla="*/ 314207 w 457028"/>
              <a:gd name="connsiteY309" fmla="*/ 89444 h 456672"/>
              <a:gd name="connsiteX310" fmla="*/ 314207 w 457028"/>
              <a:gd name="connsiteY310" fmla="*/ 113901 h 456672"/>
              <a:gd name="connsiteX311" fmla="*/ 328489 w 457028"/>
              <a:gd name="connsiteY311" fmla="*/ 113901 h 456672"/>
              <a:gd name="connsiteX312" fmla="*/ 328489 w 457028"/>
              <a:gd name="connsiteY312" fmla="*/ 128183 h 456672"/>
              <a:gd name="connsiteX313" fmla="*/ 314207 w 457028"/>
              <a:gd name="connsiteY313" fmla="*/ 128183 h 456672"/>
              <a:gd name="connsiteX314" fmla="*/ 314207 w 457028"/>
              <a:gd name="connsiteY314" fmla="*/ 228158 h 456672"/>
              <a:gd name="connsiteX315" fmla="*/ 328489 w 457028"/>
              <a:gd name="connsiteY315" fmla="*/ 228158 h 456672"/>
              <a:gd name="connsiteX316" fmla="*/ 328489 w 457028"/>
              <a:gd name="connsiteY316" fmla="*/ 242440 h 456672"/>
              <a:gd name="connsiteX317" fmla="*/ 314207 w 457028"/>
              <a:gd name="connsiteY317" fmla="*/ 242440 h 456672"/>
              <a:gd name="connsiteX318" fmla="*/ 314207 w 457028"/>
              <a:gd name="connsiteY318" fmla="*/ 256722 h 456672"/>
              <a:gd name="connsiteX319" fmla="*/ 357053 w 457028"/>
              <a:gd name="connsiteY319" fmla="*/ 256722 h 456672"/>
              <a:gd name="connsiteX320" fmla="*/ 357053 w 457028"/>
              <a:gd name="connsiteY320" fmla="*/ 214099 h 456672"/>
              <a:gd name="connsiteX321" fmla="*/ 385617 w 457028"/>
              <a:gd name="connsiteY321" fmla="*/ 214099 h 456672"/>
              <a:gd name="connsiteX322" fmla="*/ 385617 w 457028"/>
              <a:gd name="connsiteY322" fmla="*/ 185311 h 456672"/>
              <a:gd name="connsiteX323" fmla="*/ 399900 w 457028"/>
              <a:gd name="connsiteY323" fmla="*/ 185311 h 456672"/>
              <a:gd name="connsiteX324" fmla="*/ 399900 w 457028"/>
              <a:gd name="connsiteY324" fmla="*/ 214099 h 456672"/>
              <a:gd name="connsiteX325" fmla="*/ 442299 w 457028"/>
              <a:gd name="connsiteY325" fmla="*/ 214099 h 456672"/>
              <a:gd name="connsiteX326" fmla="*/ 442299 w 457028"/>
              <a:gd name="connsiteY326" fmla="*/ 256722 h 456672"/>
              <a:gd name="connsiteX327" fmla="*/ 457028 w 457028"/>
              <a:gd name="connsiteY327" fmla="*/ 256722 h 456672"/>
              <a:gd name="connsiteX328" fmla="*/ 457028 w 457028"/>
              <a:gd name="connsiteY328" fmla="*/ 456672 h 456672"/>
              <a:gd name="connsiteX329" fmla="*/ 0 w 457028"/>
              <a:gd name="connsiteY329" fmla="*/ 456672 h 456672"/>
              <a:gd name="connsiteX330" fmla="*/ 0 w 457028"/>
              <a:gd name="connsiteY330" fmla="*/ 171029 h 456672"/>
              <a:gd name="connsiteX331" fmla="*/ 14282 w 457028"/>
              <a:gd name="connsiteY331" fmla="*/ 171029 h 456672"/>
              <a:gd name="connsiteX332" fmla="*/ 14282 w 457028"/>
              <a:gd name="connsiteY332" fmla="*/ 142465 h 456672"/>
              <a:gd name="connsiteX333" fmla="*/ 57129 w 457028"/>
              <a:gd name="connsiteY333" fmla="*/ 142465 h 456672"/>
              <a:gd name="connsiteX334" fmla="*/ 57129 w 457028"/>
              <a:gd name="connsiteY334" fmla="*/ 113901 h 456672"/>
              <a:gd name="connsiteX335" fmla="*/ 71411 w 457028"/>
              <a:gd name="connsiteY335" fmla="*/ 113901 h 456672"/>
              <a:gd name="connsiteX336" fmla="*/ 71411 w 457028"/>
              <a:gd name="connsiteY336" fmla="*/ 142465 h 456672"/>
              <a:gd name="connsiteX337" fmla="*/ 99975 w 457028"/>
              <a:gd name="connsiteY337" fmla="*/ 142465 h 456672"/>
              <a:gd name="connsiteX338" fmla="*/ 99975 w 457028"/>
              <a:gd name="connsiteY338" fmla="*/ 171029 h 456672"/>
              <a:gd name="connsiteX339" fmla="*/ 128539 w 457028"/>
              <a:gd name="connsiteY339" fmla="*/ 171029 h 456672"/>
              <a:gd name="connsiteX340" fmla="*/ 128539 w 457028"/>
              <a:gd name="connsiteY340" fmla="*/ 128183 h 456672"/>
              <a:gd name="connsiteX341" fmla="*/ 114257 w 457028"/>
              <a:gd name="connsiteY341" fmla="*/ 128183 h 456672"/>
              <a:gd name="connsiteX342" fmla="*/ 114257 w 457028"/>
              <a:gd name="connsiteY342" fmla="*/ 113901 h 456672"/>
              <a:gd name="connsiteX343" fmla="*/ 128539 w 457028"/>
              <a:gd name="connsiteY343" fmla="*/ 113901 h 456672"/>
              <a:gd name="connsiteX344" fmla="*/ 128539 w 457028"/>
              <a:gd name="connsiteY344" fmla="*/ 89444 h 45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Lst>
            <a:rect l="l" t="t" r="r" b="b"/>
            <a:pathLst>
              <a:path w="457028" h="456672">
                <a:moveTo>
                  <a:pt x="200396" y="413380"/>
                </a:moveTo>
                <a:lnTo>
                  <a:pt x="200396" y="442390"/>
                </a:lnTo>
                <a:lnTo>
                  <a:pt x="243242" y="442390"/>
                </a:lnTo>
                <a:lnTo>
                  <a:pt x="243242" y="413380"/>
                </a:lnTo>
                <a:close/>
                <a:moveTo>
                  <a:pt x="56682" y="399097"/>
                </a:moveTo>
                <a:lnTo>
                  <a:pt x="70964" y="399097"/>
                </a:lnTo>
                <a:lnTo>
                  <a:pt x="70964" y="413379"/>
                </a:lnTo>
                <a:lnTo>
                  <a:pt x="56682" y="413379"/>
                </a:lnTo>
                <a:close/>
                <a:moveTo>
                  <a:pt x="28118" y="399097"/>
                </a:moveTo>
                <a:lnTo>
                  <a:pt x="42400" y="399097"/>
                </a:lnTo>
                <a:lnTo>
                  <a:pt x="42400" y="413379"/>
                </a:lnTo>
                <a:lnTo>
                  <a:pt x="28118" y="413379"/>
                </a:lnTo>
                <a:close/>
                <a:moveTo>
                  <a:pt x="271360" y="370979"/>
                </a:moveTo>
                <a:lnTo>
                  <a:pt x="285642" y="370979"/>
                </a:lnTo>
                <a:lnTo>
                  <a:pt x="285642" y="385261"/>
                </a:lnTo>
                <a:lnTo>
                  <a:pt x="271360" y="385261"/>
                </a:lnTo>
                <a:close/>
                <a:moveTo>
                  <a:pt x="242796" y="370979"/>
                </a:moveTo>
                <a:lnTo>
                  <a:pt x="257078" y="370979"/>
                </a:lnTo>
                <a:lnTo>
                  <a:pt x="257078" y="385261"/>
                </a:lnTo>
                <a:lnTo>
                  <a:pt x="242796" y="385261"/>
                </a:lnTo>
                <a:close/>
                <a:moveTo>
                  <a:pt x="214232" y="370979"/>
                </a:moveTo>
                <a:lnTo>
                  <a:pt x="228514" y="370979"/>
                </a:lnTo>
                <a:lnTo>
                  <a:pt x="228514" y="385261"/>
                </a:lnTo>
                <a:lnTo>
                  <a:pt x="214232" y="385261"/>
                </a:lnTo>
                <a:close/>
                <a:moveTo>
                  <a:pt x="185668" y="370979"/>
                </a:moveTo>
                <a:lnTo>
                  <a:pt x="199950" y="370979"/>
                </a:lnTo>
                <a:lnTo>
                  <a:pt x="199950" y="385261"/>
                </a:lnTo>
                <a:lnTo>
                  <a:pt x="185668" y="385261"/>
                </a:lnTo>
                <a:close/>
                <a:moveTo>
                  <a:pt x="157103" y="370979"/>
                </a:moveTo>
                <a:lnTo>
                  <a:pt x="171385" y="370979"/>
                </a:lnTo>
                <a:lnTo>
                  <a:pt x="171385" y="385261"/>
                </a:lnTo>
                <a:lnTo>
                  <a:pt x="157103" y="385261"/>
                </a:lnTo>
                <a:close/>
                <a:moveTo>
                  <a:pt x="56682" y="370532"/>
                </a:moveTo>
                <a:lnTo>
                  <a:pt x="70964" y="370532"/>
                </a:lnTo>
                <a:lnTo>
                  <a:pt x="70964" y="384814"/>
                </a:lnTo>
                <a:lnTo>
                  <a:pt x="56682" y="384814"/>
                </a:lnTo>
                <a:close/>
                <a:moveTo>
                  <a:pt x="28118" y="370532"/>
                </a:moveTo>
                <a:lnTo>
                  <a:pt x="42400" y="370532"/>
                </a:lnTo>
                <a:lnTo>
                  <a:pt x="42400" y="384814"/>
                </a:lnTo>
                <a:lnTo>
                  <a:pt x="28118" y="384814"/>
                </a:lnTo>
                <a:close/>
                <a:moveTo>
                  <a:pt x="142821" y="356698"/>
                </a:moveTo>
                <a:lnTo>
                  <a:pt x="142821" y="442390"/>
                </a:lnTo>
                <a:lnTo>
                  <a:pt x="186114" y="442390"/>
                </a:lnTo>
                <a:lnTo>
                  <a:pt x="186114" y="413380"/>
                </a:lnTo>
                <a:lnTo>
                  <a:pt x="171386" y="413380"/>
                </a:lnTo>
                <a:lnTo>
                  <a:pt x="171386" y="399098"/>
                </a:lnTo>
                <a:lnTo>
                  <a:pt x="271360" y="399098"/>
                </a:lnTo>
                <a:lnTo>
                  <a:pt x="271360" y="413380"/>
                </a:lnTo>
                <a:lnTo>
                  <a:pt x="257524" y="413380"/>
                </a:lnTo>
                <a:lnTo>
                  <a:pt x="257524" y="442390"/>
                </a:lnTo>
                <a:lnTo>
                  <a:pt x="299925" y="442390"/>
                </a:lnTo>
                <a:lnTo>
                  <a:pt x="299925" y="356698"/>
                </a:lnTo>
                <a:close/>
                <a:moveTo>
                  <a:pt x="56682" y="341968"/>
                </a:moveTo>
                <a:lnTo>
                  <a:pt x="70964" y="341968"/>
                </a:lnTo>
                <a:lnTo>
                  <a:pt x="70964" y="356250"/>
                </a:lnTo>
                <a:lnTo>
                  <a:pt x="56682" y="356250"/>
                </a:lnTo>
                <a:close/>
                <a:moveTo>
                  <a:pt x="28118" y="341968"/>
                </a:moveTo>
                <a:lnTo>
                  <a:pt x="42400" y="341968"/>
                </a:lnTo>
                <a:lnTo>
                  <a:pt x="42400" y="356250"/>
                </a:lnTo>
                <a:lnTo>
                  <a:pt x="28118" y="356250"/>
                </a:lnTo>
                <a:close/>
                <a:moveTo>
                  <a:pt x="414182" y="313850"/>
                </a:moveTo>
                <a:lnTo>
                  <a:pt x="428018" y="313850"/>
                </a:lnTo>
                <a:lnTo>
                  <a:pt x="428018" y="328132"/>
                </a:lnTo>
                <a:lnTo>
                  <a:pt x="414182" y="328132"/>
                </a:lnTo>
                <a:close/>
                <a:moveTo>
                  <a:pt x="385617" y="313850"/>
                </a:moveTo>
                <a:lnTo>
                  <a:pt x="399899" y="313850"/>
                </a:lnTo>
                <a:lnTo>
                  <a:pt x="399899" y="328132"/>
                </a:lnTo>
                <a:lnTo>
                  <a:pt x="385617" y="328132"/>
                </a:lnTo>
                <a:close/>
                <a:moveTo>
                  <a:pt x="357053" y="313850"/>
                </a:moveTo>
                <a:lnTo>
                  <a:pt x="371335" y="313850"/>
                </a:lnTo>
                <a:lnTo>
                  <a:pt x="371335" y="328132"/>
                </a:lnTo>
                <a:lnTo>
                  <a:pt x="357053" y="328132"/>
                </a:lnTo>
                <a:close/>
                <a:moveTo>
                  <a:pt x="328489" y="313850"/>
                </a:moveTo>
                <a:lnTo>
                  <a:pt x="342771" y="313850"/>
                </a:lnTo>
                <a:lnTo>
                  <a:pt x="342771" y="328132"/>
                </a:lnTo>
                <a:lnTo>
                  <a:pt x="328489" y="328132"/>
                </a:lnTo>
                <a:close/>
                <a:moveTo>
                  <a:pt x="271360" y="313850"/>
                </a:moveTo>
                <a:lnTo>
                  <a:pt x="285642" y="313850"/>
                </a:lnTo>
                <a:lnTo>
                  <a:pt x="285642" y="328132"/>
                </a:lnTo>
                <a:lnTo>
                  <a:pt x="271360" y="328132"/>
                </a:lnTo>
                <a:close/>
                <a:moveTo>
                  <a:pt x="242796" y="313850"/>
                </a:moveTo>
                <a:lnTo>
                  <a:pt x="257078" y="313850"/>
                </a:lnTo>
                <a:lnTo>
                  <a:pt x="257078" y="328132"/>
                </a:lnTo>
                <a:lnTo>
                  <a:pt x="242796" y="328132"/>
                </a:lnTo>
                <a:close/>
                <a:moveTo>
                  <a:pt x="214232" y="313850"/>
                </a:moveTo>
                <a:lnTo>
                  <a:pt x="228514" y="313850"/>
                </a:lnTo>
                <a:lnTo>
                  <a:pt x="228514" y="328132"/>
                </a:lnTo>
                <a:lnTo>
                  <a:pt x="214232" y="328132"/>
                </a:lnTo>
                <a:close/>
                <a:moveTo>
                  <a:pt x="185668" y="313850"/>
                </a:moveTo>
                <a:lnTo>
                  <a:pt x="199950" y="313850"/>
                </a:lnTo>
                <a:lnTo>
                  <a:pt x="199950" y="328132"/>
                </a:lnTo>
                <a:lnTo>
                  <a:pt x="185668" y="328132"/>
                </a:lnTo>
                <a:close/>
                <a:moveTo>
                  <a:pt x="157103" y="313850"/>
                </a:moveTo>
                <a:lnTo>
                  <a:pt x="171385" y="313850"/>
                </a:lnTo>
                <a:lnTo>
                  <a:pt x="171385" y="328132"/>
                </a:lnTo>
                <a:lnTo>
                  <a:pt x="157103" y="328132"/>
                </a:lnTo>
                <a:close/>
                <a:moveTo>
                  <a:pt x="56682" y="313404"/>
                </a:moveTo>
                <a:lnTo>
                  <a:pt x="70964" y="313404"/>
                </a:lnTo>
                <a:lnTo>
                  <a:pt x="70964" y="327686"/>
                </a:lnTo>
                <a:lnTo>
                  <a:pt x="56682" y="327686"/>
                </a:lnTo>
                <a:close/>
                <a:moveTo>
                  <a:pt x="28118" y="313404"/>
                </a:moveTo>
                <a:lnTo>
                  <a:pt x="42400" y="313404"/>
                </a:lnTo>
                <a:lnTo>
                  <a:pt x="42400" y="327686"/>
                </a:lnTo>
                <a:lnTo>
                  <a:pt x="28118" y="327686"/>
                </a:lnTo>
                <a:close/>
                <a:moveTo>
                  <a:pt x="414182" y="285286"/>
                </a:moveTo>
                <a:lnTo>
                  <a:pt x="428018" y="285286"/>
                </a:lnTo>
                <a:lnTo>
                  <a:pt x="428018" y="299568"/>
                </a:lnTo>
                <a:lnTo>
                  <a:pt x="414182" y="299568"/>
                </a:lnTo>
                <a:close/>
                <a:moveTo>
                  <a:pt x="385617" y="285286"/>
                </a:moveTo>
                <a:lnTo>
                  <a:pt x="399899" y="285286"/>
                </a:lnTo>
                <a:lnTo>
                  <a:pt x="399899" y="299568"/>
                </a:lnTo>
                <a:lnTo>
                  <a:pt x="385617" y="299568"/>
                </a:lnTo>
                <a:close/>
                <a:moveTo>
                  <a:pt x="357053" y="285286"/>
                </a:moveTo>
                <a:lnTo>
                  <a:pt x="371335" y="285286"/>
                </a:lnTo>
                <a:lnTo>
                  <a:pt x="371335" y="299568"/>
                </a:lnTo>
                <a:lnTo>
                  <a:pt x="357053" y="299568"/>
                </a:lnTo>
                <a:close/>
                <a:moveTo>
                  <a:pt x="328489" y="285286"/>
                </a:moveTo>
                <a:lnTo>
                  <a:pt x="342771" y="285286"/>
                </a:lnTo>
                <a:lnTo>
                  <a:pt x="342771" y="299568"/>
                </a:lnTo>
                <a:lnTo>
                  <a:pt x="328489" y="299568"/>
                </a:lnTo>
                <a:close/>
                <a:moveTo>
                  <a:pt x="271360" y="285286"/>
                </a:moveTo>
                <a:lnTo>
                  <a:pt x="285642" y="285286"/>
                </a:lnTo>
                <a:lnTo>
                  <a:pt x="285642" y="299568"/>
                </a:lnTo>
                <a:lnTo>
                  <a:pt x="271360" y="299568"/>
                </a:lnTo>
                <a:close/>
                <a:moveTo>
                  <a:pt x="242796" y="285286"/>
                </a:moveTo>
                <a:lnTo>
                  <a:pt x="257078" y="285286"/>
                </a:lnTo>
                <a:lnTo>
                  <a:pt x="257078" y="299568"/>
                </a:lnTo>
                <a:lnTo>
                  <a:pt x="242796" y="299568"/>
                </a:lnTo>
                <a:close/>
                <a:moveTo>
                  <a:pt x="214232" y="285286"/>
                </a:moveTo>
                <a:lnTo>
                  <a:pt x="228514" y="285286"/>
                </a:lnTo>
                <a:lnTo>
                  <a:pt x="228514" y="299568"/>
                </a:lnTo>
                <a:lnTo>
                  <a:pt x="214232" y="299568"/>
                </a:lnTo>
                <a:close/>
                <a:moveTo>
                  <a:pt x="185668" y="285286"/>
                </a:moveTo>
                <a:lnTo>
                  <a:pt x="199950" y="285286"/>
                </a:lnTo>
                <a:lnTo>
                  <a:pt x="199950" y="299568"/>
                </a:lnTo>
                <a:lnTo>
                  <a:pt x="185668" y="299568"/>
                </a:lnTo>
                <a:close/>
                <a:moveTo>
                  <a:pt x="157103" y="285286"/>
                </a:moveTo>
                <a:lnTo>
                  <a:pt x="171385" y="285286"/>
                </a:lnTo>
                <a:lnTo>
                  <a:pt x="171385" y="299568"/>
                </a:lnTo>
                <a:lnTo>
                  <a:pt x="157103" y="299568"/>
                </a:lnTo>
                <a:close/>
                <a:moveTo>
                  <a:pt x="56682" y="284840"/>
                </a:moveTo>
                <a:lnTo>
                  <a:pt x="70964" y="284840"/>
                </a:lnTo>
                <a:lnTo>
                  <a:pt x="70964" y="299122"/>
                </a:lnTo>
                <a:lnTo>
                  <a:pt x="56682" y="299122"/>
                </a:lnTo>
                <a:close/>
                <a:moveTo>
                  <a:pt x="28118" y="284840"/>
                </a:moveTo>
                <a:lnTo>
                  <a:pt x="42400" y="284840"/>
                </a:lnTo>
                <a:lnTo>
                  <a:pt x="42400" y="299122"/>
                </a:lnTo>
                <a:lnTo>
                  <a:pt x="28118" y="299122"/>
                </a:lnTo>
                <a:close/>
                <a:moveTo>
                  <a:pt x="314207" y="271004"/>
                </a:moveTo>
                <a:lnTo>
                  <a:pt x="314207" y="342415"/>
                </a:lnTo>
                <a:lnTo>
                  <a:pt x="328489" y="342415"/>
                </a:lnTo>
                <a:lnTo>
                  <a:pt x="328489" y="356698"/>
                </a:lnTo>
                <a:lnTo>
                  <a:pt x="314207" y="356698"/>
                </a:lnTo>
                <a:lnTo>
                  <a:pt x="314207" y="442390"/>
                </a:lnTo>
                <a:lnTo>
                  <a:pt x="442746" y="442390"/>
                </a:lnTo>
                <a:lnTo>
                  <a:pt x="442746" y="271004"/>
                </a:lnTo>
                <a:close/>
                <a:moveTo>
                  <a:pt x="271360" y="256722"/>
                </a:moveTo>
                <a:lnTo>
                  <a:pt x="285642" y="256722"/>
                </a:lnTo>
                <a:lnTo>
                  <a:pt x="285642" y="271004"/>
                </a:lnTo>
                <a:lnTo>
                  <a:pt x="271360" y="271004"/>
                </a:lnTo>
                <a:close/>
                <a:moveTo>
                  <a:pt x="242796" y="256722"/>
                </a:moveTo>
                <a:lnTo>
                  <a:pt x="257078" y="256722"/>
                </a:lnTo>
                <a:lnTo>
                  <a:pt x="257078" y="271004"/>
                </a:lnTo>
                <a:lnTo>
                  <a:pt x="242796" y="271004"/>
                </a:lnTo>
                <a:close/>
                <a:moveTo>
                  <a:pt x="214232" y="256722"/>
                </a:moveTo>
                <a:lnTo>
                  <a:pt x="228514" y="256722"/>
                </a:lnTo>
                <a:lnTo>
                  <a:pt x="228514" y="271004"/>
                </a:lnTo>
                <a:lnTo>
                  <a:pt x="214232" y="271004"/>
                </a:lnTo>
                <a:close/>
                <a:moveTo>
                  <a:pt x="185668" y="256722"/>
                </a:moveTo>
                <a:lnTo>
                  <a:pt x="199950" y="256722"/>
                </a:lnTo>
                <a:lnTo>
                  <a:pt x="199950" y="271004"/>
                </a:lnTo>
                <a:lnTo>
                  <a:pt x="185668" y="271004"/>
                </a:lnTo>
                <a:close/>
                <a:moveTo>
                  <a:pt x="157103" y="256722"/>
                </a:moveTo>
                <a:lnTo>
                  <a:pt x="171385" y="256722"/>
                </a:lnTo>
                <a:lnTo>
                  <a:pt x="171385" y="271004"/>
                </a:lnTo>
                <a:lnTo>
                  <a:pt x="157103" y="271004"/>
                </a:lnTo>
                <a:close/>
                <a:moveTo>
                  <a:pt x="56682" y="256276"/>
                </a:moveTo>
                <a:lnTo>
                  <a:pt x="70964" y="256276"/>
                </a:lnTo>
                <a:lnTo>
                  <a:pt x="70964" y="270558"/>
                </a:lnTo>
                <a:lnTo>
                  <a:pt x="56682" y="270558"/>
                </a:lnTo>
                <a:close/>
                <a:moveTo>
                  <a:pt x="28118" y="256276"/>
                </a:moveTo>
                <a:lnTo>
                  <a:pt x="42400" y="256276"/>
                </a:lnTo>
                <a:lnTo>
                  <a:pt x="42400" y="270558"/>
                </a:lnTo>
                <a:lnTo>
                  <a:pt x="28118" y="270558"/>
                </a:lnTo>
                <a:close/>
                <a:moveTo>
                  <a:pt x="142821" y="242440"/>
                </a:moveTo>
                <a:lnTo>
                  <a:pt x="142821" y="342415"/>
                </a:lnTo>
                <a:lnTo>
                  <a:pt x="299925" y="342415"/>
                </a:lnTo>
                <a:lnTo>
                  <a:pt x="299925" y="256722"/>
                </a:lnTo>
                <a:lnTo>
                  <a:pt x="299925" y="242440"/>
                </a:lnTo>
                <a:close/>
                <a:moveTo>
                  <a:pt x="371335" y="228381"/>
                </a:moveTo>
                <a:lnTo>
                  <a:pt x="371335" y="256722"/>
                </a:lnTo>
                <a:lnTo>
                  <a:pt x="428017" y="256722"/>
                </a:lnTo>
                <a:lnTo>
                  <a:pt x="428017" y="228381"/>
                </a:lnTo>
                <a:close/>
                <a:moveTo>
                  <a:pt x="56682" y="227711"/>
                </a:moveTo>
                <a:lnTo>
                  <a:pt x="70964" y="227711"/>
                </a:lnTo>
                <a:lnTo>
                  <a:pt x="70964" y="241993"/>
                </a:lnTo>
                <a:lnTo>
                  <a:pt x="56682" y="241993"/>
                </a:lnTo>
                <a:close/>
                <a:moveTo>
                  <a:pt x="28118" y="227711"/>
                </a:moveTo>
                <a:lnTo>
                  <a:pt x="42400" y="227711"/>
                </a:lnTo>
                <a:lnTo>
                  <a:pt x="42400" y="241993"/>
                </a:lnTo>
                <a:lnTo>
                  <a:pt x="28118" y="241993"/>
                </a:lnTo>
                <a:close/>
                <a:moveTo>
                  <a:pt x="271360" y="199594"/>
                </a:moveTo>
                <a:lnTo>
                  <a:pt x="285642" y="199594"/>
                </a:lnTo>
                <a:lnTo>
                  <a:pt x="285642" y="213876"/>
                </a:lnTo>
                <a:lnTo>
                  <a:pt x="271360" y="213876"/>
                </a:lnTo>
                <a:close/>
                <a:moveTo>
                  <a:pt x="242796" y="199594"/>
                </a:moveTo>
                <a:lnTo>
                  <a:pt x="257078" y="199594"/>
                </a:lnTo>
                <a:lnTo>
                  <a:pt x="257078" y="213876"/>
                </a:lnTo>
                <a:lnTo>
                  <a:pt x="242796" y="213876"/>
                </a:lnTo>
                <a:close/>
                <a:moveTo>
                  <a:pt x="214232" y="199594"/>
                </a:moveTo>
                <a:lnTo>
                  <a:pt x="228514" y="199594"/>
                </a:lnTo>
                <a:lnTo>
                  <a:pt x="228514" y="213876"/>
                </a:lnTo>
                <a:lnTo>
                  <a:pt x="214232" y="213876"/>
                </a:lnTo>
                <a:close/>
                <a:moveTo>
                  <a:pt x="185668" y="199594"/>
                </a:moveTo>
                <a:lnTo>
                  <a:pt x="199950" y="199594"/>
                </a:lnTo>
                <a:lnTo>
                  <a:pt x="199950" y="213876"/>
                </a:lnTo>
                <a:lnTo>
                  <a:pt x="185668" y="213876"/>
                </a:lnTo>
                <a:close/>
                <a:moveTo>
                  <a:pt x="157103" y="199594"/>
                </a:moveTo>
                <a:lnTo>
                  <a:pt x="171385" y="199594"/>
                </a:lnTo>
                <a:lnTo>
                  <a:pt x="171385" y="213876"/>
                </a:lnTo>
                <a:lnTo>
                  <a:pt x="157103" y="213876"/>
                </a:lnTo>
                <a:close/>
                <a:moveTo>
                  <a:pt x="56682" y="199147"/>
                </a:moveTo>
                <a:lnTo>
                  <a:pt x="70964" y="199147"/>
                </a:lnTo>
                <a:lnTo>
                  <a:pt x="70964" y="213429"/>
                </a:lnTo>
                <a:lnTo>
                  <a:pt x="56682" y="213429"/>
                </a:lnTo>
                <a:close/>
                <a:moveTo>
                  <a:pt x="28118" y="199147"/>
                </a:moveTo>
                <a:lnTo>
                  <a:pt x="42400" y="199147"/>
                </a:lnTo>
                <a:lnTo>
                  <a:pt x="42400" y="213429"/>
                </a:lnTo>
                <a:lnTo>
                  <a:pt x="28118" y="213429"/>
                </a:lnTo>
                <a:close/>
                <a:moveTo>
                  <a:pt x="99975" y="185311"/>
                </a:moveTo>
                <a:lnTo>
                  <a:pt x="99975" y="442390"/>
                </a:lnTo>
                <a:lnTo>
                  <a:pt x="128539" y="442390"/>
                </a:lnTo>
                <a:lnTo>
                  <a:pt x="128539" y="356698"/>
                </a:lnTo>
                <a:lnTo>
                  <a:pt x="114257" y="356698"/>
                </a:lnTo>
                <a:lnTo>
                  <a:pt x="114257" y="342415"/>
                </a:lnTo>
                <a:lnTo>
                  <a:pt x="128539" y="342415"/>
                </a:lnTo>
                <a:lnTo>
                  <a:pt x="128539" y="242440"/>
                </a:lnTo>
                <a:lnTo>
                  <a:pt x="114257" y="242440"/>
                </a:lnTo>
                <a:lnTo>
                  <a:pt x="114257" y="228158"/>
                </a:lnTo>
                <a:lnTo>
                  <a:pt x="128539" y="228158"/>
                </a:lnTo>
                <a:lnTo>
                  <a:pt x="128539" y="185311"/>
                </a:lnTo>
                <a:close/>
                <a:moveTo>
                  <a:pt x="14282" y="185311"/>
                </a:moveTo>
                <a:lnTo>
                  <a:pt x="14282" y="442390"/>
                </a:lnTo>
                <a:lnTo>
                  <a:pt x="85693" y="442390"/>
                </a:lnTo>
                <a:lnTo>
                  <a:pt x="85693" y="185311"/>
                </a:lnTo>
                <a:close/>
                <a:moveTo>
                  <a:pt x="271360" y="171029"/>
                </a:moveTo>
                <a:lnTo>
                  <a:pt x="285642" y="171029"/>
                </a:lnTo>
                <a:lnTo>
                  <a:pt x="285642" y="185311"/>
                </a:lnTo>
                <a:lnTo>
                  <a:pt x="271360" y="185311"/>
                </a:lnTo>
                <a:close/>
                <a:moveTo>
                  <a:pt x="242796" y="171029"/>
                </a:moveTo>
                <a:lnTo>
                  <a:pt x="257078" y="171029"/>
                </a:lnTo>
                <a:lnTo>
                  <a:pt x="257078" y="185311"/>
                </a:lnTo>
                <a:lnTo>
                  <a:pt x="242796" y="185311"/>
                </a:lnTo>
                <a:close/>
                <a:moveTo>
                  <a:pt x="214232" y="171029"/>
                </a:moveTo>
                <a:lnTo>
                  <a:pt x="228514" y="171029"/>
                </a:lnTo>
                <a:lnTo>
                  <a:pt x="228514" y="185311"/>
                </a:lnTo>
                <a:lnTo>
                  <a:pt x="214232" y="185311"/>
                </a:lnTo>
                <a:close/>
                <a:moveTo>
                  <a:pt x="185668" y="171029"/>
                </a:moveTo>
                <a:lnTo>
                  <a:pt x="199950" y="171029"/>
                </a:lnTo>
                <a:lnTo>
                  <a:pt x="199950" y="185311"/>
                </a:lnTo>
                <a:lnTo>
                  <a:pt x="185668" y="185311"/>
                </a:lnTo>
                <a:close/>
                <a:moveTo>
                  <a:pt x="157103" y="171029"/>
                </a:moveTo>
                <a:lnTo>
                  <a:pt x="171385" y="171029"/>
                </a:lnTo>
                <a:lnTo>
                  <a:pt x="171385" y="185311"/>
                </a:lnTo>
                <a:lnTo>
                  <a:pt x="157103" y="185311"/>
                </a:lnTo>
                <a:close/>
                <a:moveTo>
                  <a:pt x="28564" y="156747"/>
                </a:moveTo>
                <a:lnTo>
                  <a:pt x="28564" y="171029"/>
                </a:lnTo>
                <a:lnTo>
                  <a:pt x="85693" y="171029"/>
                </a:lnTo>
                <a:lnTo>
                  <a:pt x="85693" y="156747"/>
                </a:lnTo>
                <a:close/>
                <a:moveTo>
                  <a:pt x="271360" y="142465"/>
                </a:moveTo>
                <a:lnTo>
                  <a:pt x="285642" y="142465"/>
                </a:lnTo>
                <a:lnTo>
                  <a:pt x="285642" y="156747"/>
                </a:lnTo>
                <a:lnTo>
                  <a:pt x="271360" y="156747"/>
                </a:lnTo>
                <a:close/>
                <a:moveTo>
                  <a:pt x="242796" y="142465"/>
                </a:moveTo>
                <a:lnTo>
                  <a:pt x="257078" y="142465"/>
                </a:lnTo>
                <a:lnTo>
                  <a:pt x="257078" y="156747"/>
                </a:lnTo>
                <a:lnTo>
                  <a:pt x="242796" y="156747"/>
                </a:lnTo>
                <a:close/>
                <a:moveTo>
                  <a:pt x="214232" y="142465"/>
                </a:moveTo>
                <a:lnTo>
                  <a:pt x="228514" y="142465"/>
                </a:lnTo>
                <a:lnTo>
                  <a:pt x="228514" y="156747"/>
                </a:lnTo>
                <a:lnTo>
                  <a:pt x="214232" y="156747"/>
                </a:lnTo>
                <a:close/>
                <a:moveTo>
                  <a:pt x="185668" y="142465"/>
                </a:moveTo>
                <a:lnTo>
                  <a:pt x="199950" y="142465"/>
                </a:lnTo>
                <a:lnTo>
                  <a:pt x="199950" y="156747"/>
                </a:lnTo>
                <a:lnTo>
                  <a:pt x="185668" y="156747"/>
                </a:lnTo>
                <a:close/>
                <a:moveTo>
                  <a:pt x="157103" y="142465"/>
                </a:moveTo>
                <a:lnTo>
                  <a:pt x="171385" y="142465"/>
                </a:lnTo>
                <a:lnTo>
                  <a:pt x="171385" y="156747"/>
                </a:lnTo>
                <a:lnTo>
                  <a:pt x="157103" y="156747"/>
                </a:lnTo>
                <a:close/>
                <a:moveTo>
                  <a:pt x="142821" y="128183"/>
                </a:moveTo>
                <a:lnTo>
                  <a:pt x="142821" y="228158"/>
                </a:lnTo>
                <a:lnTo>
                  <a:pt x="299925" y="228158"/>
                </a:lnTo>
                <a:lnTo>
                  <a:pt x="299925" y="128183"/>
                </a:lnTo>
                <a:close/>
                <a:moveTo>
                  <a:pt x="221373" y="71054"/>
                </a:moveTo>
                <a:cubicBezTo>
                  <a:pt x="217429" y="71054"/>
                  <a:pt x="214232" y="74251"/>
                  <a:pt x="214232" y="78195"/>
                </a:cubicBezTo>
                <a:cubicBezTo>
                  <a:pt x="214232" y="82139"/>
                  <a:pt x="217429" y="85336"/>
                  <a:pt x="221373" y="85336"/>
                </a:cubicBezTo>
                <a:cubicBezTo>
                  <a:pt x="225316" y="85333"/>
                  <a:pt x="228512" y="82138"/>
                  <a:pt x="228514" y="78195"/>
                </a:cubicBezTo>
                <a:cubicBezTo>
                  <a:pt x="228514" y="74251"/>
                  <a:pt x="225317" y="71054"/>
                  <a:pt x="221373" y="71054"/>
                </a:cubicBezTo>
                <a:close/>
                <a:moveTo>
                  <a:pt x="221373" y="56772"/>
                </a:moveTo>
                <a:cubicBezTo>
                  <a:pt x="233200" y="56785"/>
                  <a:pt x="242783" y="66369"/>
                  <a:pt x="242796" y="78195"/>
                </a:cubicBezTo>
                <a:cubicBezTo>
                  <a:pt x="242796" y="90027"/>
                  <a:pt x="233205" y="99618"/>
                  <a:pt x="221373" y="99618"/>
                </a:cubicBezTo>
                <a:cubicBezTo>
                  <a:pt x="209542" y="99618"/>
                  <a:pt x="199950" y="90027"/>
                  <a:pt x="199950" y="78195"/>
                </a:cubicBezTo>
                <a:cubicBezTo>
                  <a:pt x="199950" y="66363"/>
                  <a:pt x="209542" y="56772"/>
                  <a:pt x="221373" y="56772"/>
                </a:cubicBezTo>
                <a:close/>
                <a:moveTo>
                  <a:pt x="221373" y="19833"/>
                </a:moveTo>
                <a:lnTo>
                  <a:pt x="142821" y="95512"/>
                </a:lnTo>
                <a:lnTo>
                  <a:pt x="142821" y="113901"/>
                </a:lnTo>
                <a:lnTo>
                  <a:pt x="299925" y="113901"/>
                </a:lnTo>
                <a:lnTo>
                  <a:pt x="299925" y="95512"/>
                </a:lnTo>
                <a:close/>
                <a:moveTo>
                  <a:pt x="221373" y="0"/>
                </a:moveTo>
                <a:lnTo>
                  <a:pt x="314207" y="89444"/>
                </a:lnTo>
                <a:lnTo>
                  <a:pt x="314207" y="113901"/>
                </a:lnTo>
                <a:lnTo>
                  <a:pt x="328489" y="113901"/>
                </a:lnTo>
                <a:lnTo>
                  <a:pt x="328489" y="128183"/>
                </a:lnTo>
                <a:lnTo>
                  <a:pt x="314207" y="128183"/>
                </a:lnTo>
                <a:lnTo>
                  <a:pt x="314207" y="228158"/>
                </a:lnTo>
                <a:lnTo>
                  <a:pt x="328489" y="228158"/>
                </a:lnTo>
                <a:lnTo>
                  <a:pt x="328489" y="242440"/>
                </a:lnTo>
                <a:lnTo>
                  <a:pt x="314207" y="242440"/>
                </a:lnTo>
                <a:lnTo>
                  <a:pt x="314207" y="256722"/>
                </a:lnTo>
                <a:lnTo>
                  <a:pt x="357053" y="256722"/>
                </a:lnTo>
                <a:lnTo>
                  <a:pt x="357053" y="214099"/>
                </a:lnTo>
                <a:lnTo>
                  <a:pt x="385617" y="214099"/>
                </a:lnTo>
                <a:lnTo>
                  <a:pt x="385617" y="185311"/>
                </a:lnTo>
                <a:lnTo>
                  <a:pt x="399900" y="185311"/>
                </a:lnTo>
                <a:lnTo>
                  <a:pt x="399900" y="214099"/>
                </a:lnTo>
                <a:lnTo>
                  <a:pt x="442299" y="214099"/>
                </a:lnTo>
                <a:lnTo>
                  <a:pt x="442299" y="256722"/>
                </a:lnTo>
                <a:lnTo>
                  <a:pt x="457028" y="256722"/>
                </a:lnTo>
                <a:lnTo>
                  <a:pt x="457028" y="456672"/>
                </a:lnTo>
                <a:lnTo>
                  <a:pt x="0" y="456672"/>
                </a:lnTo>
                <a:lnTo>
                  <a:pt x="0" y="171029"/>
                </a:lnTo>
                <a:lnTo>
                  <a:pt x="14282" y="171029"/>
                </a:lnTo>
                <a:lnTo>
                  <a:pt x="14282" y="142465"/>
                </a:lnTo>
                <a:lnTo>
                  <a:pt x="57129" y="142465"/>
                </a:lnTo>
                <a:lnTo>
                  <a:pt x="57129" y="113901"/>
                </a:lnTo>
                <a:lnTo>
                  <a:pt x="71411" y="113901"/>
                </a:lnTo>
                <a:lnTo>
                  <a:pt x="71411" y="142465"/>
                </a:lnTo>
                <a:lnTo>
                  <a:pt x="99975" y="142465"/>
                </a:lnTo>
                <a:lnTo>
                  <a:pt x="99975" y="171029"/>
                </a:lnTo>
                <a:lnTo>
                  <a:pt x="128539" y="171029"/>
                </a:lnTo>
                <a:lnTo>
                  <a:pt x="128539" y="128183"/>
                </a:lnTo>
                <a:lnTo>
                  <a:pt x="114257" y="128183"/>
                </a:lnTo>
                <a:lnTo>
                  <a:pt x="114257" y="113901"/>
                </a:lnTo>
                <a:lnTo>
                  <a:pt x="128539" y="113901"/>
                </a:lnTo>
                <a:lnTo>
                  <a:pt x="128539" y="89444"/>
                </a:lnTo>
                <a:close/>
              </a:path>
            </a:pathLst>
          </a:custGeom>
          <a:solidFill>
            <a:srgbClr val="FFFFFF"/>
          </a:solidFill>
          <a:ln w="8507" cap="flat">
            <a:noFill/>
            <a:prstDash val="solid"/>
            <a:miter/>
          </a:ln>
        </p:spPr>
        <p:txBody>
          <a:bodyPr rtlCol="0" anchor="ctr"/>
          <a:lstStyle/>
          <a:p>
            <a:endParaRPr lang="zh-CN" altLang="en-US" sz="1325" dirty="0"/>
          </a:p>
        </p:txBody>
      </p:sp>
      <p:sp>
        <p:nvSpPr>
          <p:cNvPr id="27" name="任意形状 26"/>
          <p:cNvSpPr/>
          <p:nvPr>
            <p:custDataLst>
              <p:tags r:id="rId12"/>
            </p:custDataLst>
          </p:nvPr>
        </p:nvSpPr>
        <p:spPr>
          <a:xfrm>
            <a:off x="5832351" y="3177720"/>
            <a:ext cx="239142" cy="272820"/>
          </a:xfrm>
          <a:custGeom>
            <a:avLst/>
            <a:gdLst>
              <a:gd name="connsiteX0" fmla="*/ 357271 w 400688"/>
              <a:gd name="connsiteY0" fmla="*/ 429586 h 457118"/>
              <a:gd name="connsiteX1" fmla="*/ 357298 w 400688"/>
              <a:gd name="connsiteY1" fmla="*/ 442836 h 457118"/>
              <a:gd name="connsiteX2" fmla="*/ 386378 w 400688"/>
              <a:gd name="connsiteY2" fmla="*/ 442836 h 457118"/>
              <a:gd name="connsiteX3" fmla="*/ 386351 w 400688"/>
              <a:gd name="connsiteY3" fmla="*/ 429586 h 457118"/>
              <a:gd name="connsiteX4" fmla="*/ 57342 w 400688"/>
              <a:gd name="connsiteY4" fmla="*/ 429586 h 457118"/>
              <a:gd name="connsiteX5" fmla="*/ 57369 w 400688"/>
              <a:gd name="connsiteY5" fmla="*/ 442836 h 457118"/>
              <a:gd name="connsiteX6" fmla="*/ 343016 w 400688"/>
              <a:gd name="connsiteY6" fmla="*/ 442836 h 457118"/>
              <a:gd name="connsiteX7" fmla="*/ 342989 w 400688"/>
              <a:gd name="connsiteY7" fmla="*/ 429586 h 457118"/>
              <a:gd name="connsiteX8" fmla="*/ 14540 w 400688"/>
              <a:gd name="connsiteY8" fmla="*/ 429586 h 457118"/>
              <a:gd name="connsiteX9" fmla="*/ 14568 w 400688"/>
              <a:gd name="connsiteY9" fmla="*/ 442836 h 457118"/>
              <a:gd name="connsiteX10" fmla="*/ 43087 w 400688"/>
              <a:gd name="connsiteY10" fmla="*/ 442836 h 457118"/>
              <a:gd name="connsiteX11" fmla="*/ 43060 w 400688"/>
              <a:gd name="connsiteY11" fmla="*/ 429586 h 457118"/>
              <a:gd name="connsiteX12" fmla="*/ 321418 w 400688"/>
              <a:gd name="connsiteY12" fmla="*/ 385707 h 457118"/>
              <a:gd name="connsiteX13" fmla="*/ 321418 w 400688"/>
              <a:gd name="connsiteY13" fmla="*/ 399947 h 457118"/>
              <a:gd name="connsiteX14" fmla="*/ 314269 w 400688"/>
              <a:gd name="connsiteY14" fmla="*/ 399940 h 457118"/>
              <a:gd name="connsiteX15" fmla="*/ 314262 w 400688"/>
              <a:gd name="connsiteY15" fmla="*/ 399940 h 457118"/>
              <a:gd name="connsiteX16" fmla="*/ 307212 w 400688"/>
              <a:gd name="connsiteY16" fmla="*/ 406984 h 457118"/>
              <a:gd name="connsiteX17" fmla="*/ 307212 w 400688"/>
              <a:gd name="connsiteY17" fmla="*/ 406994 h 457118"/>
              <a:gd name="connsiteX18" fmla="*/ 314248 w 400688"/>
              <a:gd name="connsiteY18" fmla="*/ 414041 h 457118"/>
              <a:gd name="connsiteX19" fmla="*/ 342827 w 400688"/>
              <a:gd name="connsiteY19" fmla="*/ 414101 h 457118"/>
              <a:gd name="connsiteX20" fmla="*/ 342834 w 400688"/>
              <a:gd name="connsiteY20" fmla="*/ 414101 h 457118"/>
              <a:gd name="connsiteX21" fmla="*/ 349888 w 400688"/>
              <a:gd name="connsiteY21" fmla="*/ 407054 h 457118"/>
              <a:gd name="connsiteX22" fmla="*/ 342841 w 400688"/>
              <a:gd name="connsiteY22" fmla="*/ 400000 h 457118"/>
              <a:gd name="connsiteX23" fmla="*/ 335707 w 400688"/>
              <a:gd name="connsiteY23" fmla="*/ 399989 h 457118"/>
              <a:gd name="connsiteX24" fmla="*/ 335707 w 400688"/>
              <a:gd name="connsiteY24" fmla="*/ 385707 h 457118"/>
              <a:gd name="connsiteX25" fmla="*/ 235726 w 400688"/>
              <a:gd name="connsiteY25" fmla="*/ 385707 h 457118"/>
              <a:gd name="connsiteX26" fmla="*/ 235726 w 400688"/>
              <a:gd name="connsiteY26" fmla="*/ 399947 h 457118"/>
              <a:gd name="connsiteX27" fmla="*/ 228577 w 400688"/>
              <a:gd name="connsiteY27" fmla="*/ 399940 h 457118"/>
              <a:gd name="connsiteX28" fmla="*/ 228570 w 400688"/>
              <a:gd name="connsiteY28" fmla="*/ 399940 h 457118"/>
              <a:gd name="connsiteX29" fmla="*/ 221520 w 400688"/>
              <a:gd name="connsiteY29" fmla="*/ 406984 h 457118"/>
              <a:gd name="connsiteX30" fmla="*/ 221520 w 400688"/>
              <a:gd name="connsiteY30" fmla="*/ 406994 h 457118"/>
              <a:gd name="connsiteX31" fmla="*/ 228556 w 400688"/>
              <a:gd name="connsiteY31" fmla="*/ 414041 h 457118"/>
              <a:gd name="connsiteX32" fmla="*/ 257135 w 400688"/>
              <a:gd name="connsiteY32" fmla="*/ 414101 h 457118"/>
              <a:gd name="connsiteX33" fmla="*/ 257142 w 400688"/>
              <a:gd name="connsiteY33" fmla="*/ 414101 h 457118"/>
              <a:gd name="connsiteX34" fmla="*/ 264196 w 400688"/>
              <a:gd name="connsiteY34" fmla="*/ 407054 h 457118"/>
              <a:gd name="connsiteX35" fmla="*/ 257149 w 400688"/>
              <a:gd name="connsiteY35" fmla="*/ 400000 h 457118"/>
              <a:gd name="connsiteX36" fmla="*/ 250015 w 400688"/>
              <a:gd name="connsiteY36" fmla="*/ 399989 h 457118"/>
              <a:gd name="connsiteX37" fmla="*/ 250015 w 400688"/>
              <a:gd name="connsiteY37" fmla="*/ 385707 h 457118"/>
              <a:gd name="connsiteX38" fmla="*/ 150033 w 400688"/>
              <a:gd name="connsiteY38" fmla="*/ 385707 h 457118"/>
              <a:gd name="connsiteX39" fmla="*/ 150033 w 400688"/>
              <a:gd name="connsiteY39" fmla="*/ 399947 h 457118"/>
              <a:gd name="connsiteX40" fmla="*/ 142885 w 400688"/>
              <a:gd name="connsiteY40" fmla="*/ 399940 h 457118"/>
              <a:gd name="connsiteX41" fmla="*/ 142878 w 400688"/>
              <a:gd name="connsiteY41" fmla="*/ 399940 h 457118"/>
              <a:gd name="connsiteX42" fmla="*/ 135824 w 400688"/>
              <a:gd name="connsiteY42" fmla="*/ 406987 h 457118"/>
              <a:gd name="connsiteX43" fmla="*/ 142864 w 400688"/>
              <a:gd name="connsiteY43" fmla="*/ 414041 h 457118"/>
              <a:gd name="connsiteX44" fmla="*/ 171446 w 400688"/>
              <a:gd name="connsiteY44" fmla="*/ 414101 h 457118"/>
              <a:gd name="connsiteX45" fmla="*/ 171453 w 400688"/>
              <a:gd name="connsiteY45" fmla="*/ 414101 h 457118"/>
              <a:gd name="connsiteX46" fmla="*/ 178480 w 400688"/>
              <a:gd name="connsiteY46" fmla="*/ 407073 h 457118"/>
              <a:gd name="connsiteX47" fmla="*/ 171453 w 400688"/>
              <a:gd name="connsiteY47" fmla="*/ 400000 h 457118"/>
              <a:gd name="connsiteX48" fmla="*/ 164322 w 400688"/>
              <a:gd name="connsiteY48" fmla="*/ 399989 h 457118"/>
              <a:gd name="connsiteX49" fmla="*/ 164322 w 400688"/>
              <a:gd name="connsiteY49" fmla="*/ 385707 h 457118"/>
              <a:gd name="connsiteX50" fmla="*/ 64339 w 400688"/>
              <a:gd name="connsiteY50" fmla="*/ 385707 h 457118"/>
              <a:gd name="connsiteX51" fmla="*/ 64339 w 400688"/>
              <a:gd name="connsiteY51" fmla="*/ 399947 h 457118"/>
              <a:gd name="connsiteX52" fmla="*/ 57191 w 400688"/>
              <a:gd name="connsiteY52" fmla="*/ 399940 h 457118"/>
              <a:gd name="connsiteX53" fmla="*/ 57184 w 400688"/>
              <a:gd name="connsiteY53" fmla="*/ 399940 h 457118"/>
              <a:gd name="connsiteX54" fmla="*/ 50130 w 400688"/>
              <a:gd name="connsiteY54" fmla="*/ 406987 h 457118"/>
              <a:gd name="connsiteX55" fmla="*/ 57170 w 400688"/>
              <a:gd name="connsiteY55" fmla="*/ 414041 h 457118"/>
              <a:gd name="connsiteX56" fmla="*/ 85752 w 400688"/>
              <a:gd name="connsiteY56" fmla="*/ 414101 h 457118"/>
              <a:gd name="connsiteX57" fmla="*/ 85759 w 400688"/>
              <a:gd name="connsiteY57" fmla="*/ 414101 h 457118"/>
              <a:gd name="connsiteX58" fmla="*/ 92787 w 400688"/>
              <a:gd name="connsiteY58" fmla="*/ 407073 h 457118"/>
              <a:gd name="connsiteX59" fmla="*/ 85759 w 400688"/>
              <a:gd name="connsiteY59" fmla="*/ 400000 h 457118"/>
              <a:gd name="connsiteX60" fmla="*/ 78629 w 400688"/>
              <a:gd name="connsiteY60" fmla="*/ 399989 h 457118"/>
              <a:gd name="connsiteX61" fmla="*/ 78629 w 400688"/>
              <a:gd name="connsiteY61" fmla="*/ 385707 h 457118"/>
              <a:gd name="connsiteX62" fmla="*/ 321418 w 400688"/>
              <a:gd name="connsiteY62" fmla="*/ 300015 h 457118"/>
              <a:gd name="connsiteX63" fmla="*/ 321418 w 400688"/>
              <a:gd name="connsiteY63" fmla="*/ 371425 h 457118"/>
              <a:gd name="connsiteX64" fmla="*/ 335707 w 400688"/>
              <a:gd name="connsiteY64" fmla="*/ 371425 h 457118"/>
              <a:gd name="connsiteX65" fmla="*/ 335707 w 400688"/>
              <a:gd name="connsiteY65" fmla="*/ 300015 h 457118"/>
              <a:gd name="connsiteX66" fmla="*/ 235726 w 400688"/>
              <a:gd name="connsiteY66" fmla="*/ 300015 h 457118"/>
              <a:gd name="connsiteX67" fmla="*/ 235726 w 400688"/>
              <a:gd name="connsiteY67" fmla="*/ 371425 h 457118"/>
              <a:gd name="connsiteX68" fmla="*/ 250015 w 400688"/>
              <a:gd name="connsiteY68" fmla="*/ 371425 h 457118"/>
              <a:gd name="connsiteX69" fmla="*/ 250015 w 400688"/>
              <a:gd name="connsiteY69" fmla="*/ 300015 h 457118"/>
              <a:gd name="connsiteX70" fmla="*/ 150033 w 400688"/>
              <a:gd name="connsiteY70" fmla="*/ 300015 h 457118"/>
              <a:gd name="connsiteX71" fmla="*/ 150033 w 400688"/>
              <a:gd name="connsiteY71" fmla="*/ 371425 h 457118"/>
              <a:gd name="connsiteX72" fmla="*/ 164322 w 400688"/>
              <a:gd name="connsiteY72" fmla="*/ 371425 h 457118"/>
              <a:gd name="connsiteX73" fmla="*/ 164322 w 400688"/>
              <a:gd name="connsiteY73" fmla="*/ 300015 h 457118"/>
              <a:gd name="connsiteX74" fmla="*/ 64339 w 400688"/>
              <a:gd name="connsiteY74" fmla="*/ 300015 h 457118"/>
              <a:gd name="connsiteX75" fmla="*/ 64339 w 400688"/>
              <a:gd name="connsiteY75" fmla="*/ 371425 h 457118"/>
              <a:gd name="connsiteX76" fmla="*/ 78629 w 400688"/>
              <a:gd name="connsiteY76" fmla="*/ 371425 h 457118"/>
              <a:gd name="connsiteX77" fmla="*/ 78629 w 400688"/>
              <a:gd name="connsiteY77" fmla="*/ 300015 h 457118"/>
              <a:gd name="connsiteX78" fmla="*/ 319296 w 400688"/>
              <a:gd name="connsiteY78" fmla="*/ 257169 h 457118"/>
              <a:gd name="connsiteX79" fmla="*/ 314256 w 400688"/>
              <a:gd name="connsiteY79" fmla="*/ 257179 h 457118"/>
              <a:gd name="connsiteX80" fmla="*/ 307209 w 400688"/>
              <a:gd name="connsiteY80" fmla="*/ 264233 h 457118"/>
              <a:gd name="connsiteX81" fmla="*/ 314263 w 400688"/>
              <a:gd name="connsiteY81" fmla="*/ 271280 h 457118"/>
              <a:gd name="connsiteX82" fmla="*/ 314270 w 400688"/>
              <a:gd name="connsiteY82" fmla="*/ 271280 h 457118"/>
              <a:gd name="connsiteX83" fmla="*/ 321418 w 400688"/>
              <a:gd name="connsiteY83" fmla="*/ 271273 h 457118"/>
              <a:gd name="connsiteX84" fmla="*/ 321418 w 400688"/>
              <a:gd name="connsiteY84" fmla="*/ 285733 h 457118"/>
              <a:gd name="connsiteX85" fmla="*/ 335707 w 400688"/>
              <a:gd name="connsiteY85" fmla="*/ 285733 h 457118"/>
              <a:gd name="connsiteX86" fmla="*/ 335707 w 400688"/>
              <a:gd name="connsiteY86" fmla="*/ 271227 h 457118"/>
              <a:gd name="connsiteX87" fmla="*/ 342841 w 400688"/>
              <a:gd name="connsiteY87" fmla="*/ 271220 h 457118"/>
              <a:gd name="connsiteX88" fmla="*/ 342847 w 400688"/>
              <a:gd name="connsiteY88" fmla="*/ 271220 h 457118"/>
              <a:gd name="connsiteX89" fmla="*/ 349885 w 400688"/>
              <a:gd name="connsiteY89" fmla="*/ 264163 h 457118"/>
              <a:gd name="connsiteX90" fmla="*/ 343068 w 400688"/>
              <a:gd name="connsiteY90" fmla="*/ 257169 h 457118"/>
              <a:gd name="connsiteX91" fmla="*/ 277193 w 400688"/>
              <a:gd name="connsiteY91" fmla="*/ 257168 h 457118"/>
              <a:gd name="connsiteX92" fmla="*/ 277329 w 400688"/>
              <a:gd name="connsiteY92" fmla="*/ 257551 h 457118"/>
              <a:gd name="connsiteX93" fmla="*/ 264297 w 400688"/>
              <a:gd name="connsiteY93" fmla="*/ 284279 h 457118"/>
              <a:gd name="connsiteX94" fmla="*/ 264297 w 400688"/>
              <a:gd name="connsiteY94" fmla="*/ 386952 h 457118"/>
              <a:gd name="connsiteX95" fmla="*/ 265450 w 400688"/>
              <a:gd name="connsiteY95" fmla="*/ 387399 h 457118"/>
              <a:gd name="connsiteX96" fmla="*/ 276801 w 400688"/>
              <a:gd name="connsiteY96" fmla="*/ 415304 h 457118"/>
              <a:gd name="connsiteX97" fmla="*/ 294622 w 400688"/>
              <a:gd name="connsiteY97" fmla="*/ 415304 h 457118"/>
              <a:gd name="connsiteX98" fmla="*/ 294156 w 400688"/>
              <a:gd name="connsiteY98" fmla="*/ 414103 h 457118"/>
              <a:gd name="connsiteX99" fmla="*/ 307136 w 400688"/>
              <a:gd name="connsiteY99" fmla="*/ 386872 h 457118"/>
              <a:gd name="connsiteX100" fmla="*/ 307136 w 400688"/>
              <a:gd name="connsiteY100" fmla="*/ 284348 h 457118"/>
              <a:gd name="connsiteX101" fmla="*/ 307123 w 400688"/>
              <a:gd name="connsiteY101" fmla="*/ 284344 h 457118"/>
              <a:gd name="connsiteX102" fmla="*/ 294206 w 400688"/>
              <a:gd name="connsiteY102" fmla="*/ 257168 h 457118"/>
              <a:gd name="connsiteX103" fmla="*/ 257376 w 400688"/>
              <a:gd name="connsiteY103" fmla="*/ 257168 h 457118"/>
              <a:gd name="connsiteX104" fmla="*/ 233604 w 400688"/>
              <a:gd name="connsiteY104" fmla="*/ 257169 h 457118"/>
              <a:gd name="connsiteX105" fmla="*/ 228563 w 400688"/>
              <a:gd name="connsiteY105" fmla="*/ 257179 h 457118"/>
              <a:gd name="connsiteX106" fmla="*/ 221517 w 400688"/>
              <a:gd name="connsiteY106" fmla="*/ 264233 h 457118"/>
              <a:gd name="connsiteX107" fmla="*/ 228570 w 400688"/>
              <a:gd name="connsiteY107" fmla="*/ 271280 h 457118"/>
              <a:gd name="connsiteX108" fmla="*/ 228578 w 400688"/>
              <a:gd name="connsiteY108" fmla="*/ 271280 h 457118"/>
              <a:gd name="connsiteX109" fmla="*/ 235726 w 400688"/>
              <a:gd name="connsiteY109" fmla="*/ 271273 h 457118"/>
              <a:gd name="connsiteX110" fmla="*/ 235726 w 400688"/>
              <a:gd name="connsiteY110" fmla="*/ 285733 h 457118"/>
              <a:gd name="connsiteX111" fmla="*/ 250015 w 400688"/>
              <a:gd name="connsiteY111" fmla="*/ 285733 h 457118"/>
              <a:gd name="connsiteX112" fmla="*/ 250015 w 400688"/>
              <a:gd name="connsiteY112" fmla="*/ 271227 h 457118"/>
              <a:gd name="connsiteX113" fmla="*/ 257149 w 400688"/>
              <a:gd name="connsiteY113" fmla="*/ 271220 h 457118"/>
              <a:gd name="connsiteX114" fmla="*/ 264179 w 400688"/>
              <a:gd name="connsiteY114" fmla="*/ 264414 h 457118"/>
              <a:gd name="connsiteX115" fmla="*/ 257376 w 400688"/>
              <a:gd name="connsiteY115" fmla="*/ 257168 h 457118"/>
              <a:gd name="connsiteX116" fmla="*/ 191519 w 400688"/>
              <a:gd name="connsiteY116" fmla="*/ 257168 h 457118"/>
              <a:gd name="connsiteX117" fmla="*/ 191612 w 400688"/>
              <a:gd name="connsiteY117" fmla="*/ 257431 h 457118"/>
              <a:gd name="connsiteX118" fmla="*/ 178604 w 400688"/>
              <a:gd name="connsiteY118" fmla="*/ 284279 h 457118"/>
              <a:gd name="connsiteX119" fmla="*/ 178604 w 400688"/>
              <a:gd name="connsiteY119" fmla="*/ 386942 h 457118"/>
              <a:gd name="connsiteX120" fmla="*/ 179643 w 400688"/>
              <a:gd name="connsiteY120" fmla="*/ 387344 h 457118"/>
              <a:gd name="connsiteX121" fmla="*/ 191123 w 400688"/>
              <a:gd name="connsiteY121" fmla="*/ 415304 h 457118"/>
              <a:gd name="connsiteX122" fmla="*/ 208929 w 400688"/>
              <a:gd name="connsiteY122" fmla="*/ 415304 h 457118"/>
              <a:gd name="connsiteX123" fmla="*/ 208465 w 400688"/>
              <a:gd name="connsiteY123" fmla="*/ 414109 h 457118"/>
              <a:gd name="connsiteX124" fmla="*/ 221444 w 400688"/>
              <a:gd name="connsiteY124" fmla="*/ 386872 h 457118"/>
              <a:gd name="connsiteX125" fmla="*/ 221444 w 400688"/>
              <a:gd name="connsiteY125" fmla="*/ 284348 h 457118"/>
              <a:gd name="connsiteX126" fmla="*/ 213501 w 400688"/>
              <a:gd name="connsiteY126" fmla="*/ 279327 h 457118"/>
              <a:gd name="connsiteX127" fmla="*/ 208512 w 400688"/>
              <a:gd name="connsiteY127" fmla="*/ 257168 h 457118"/>
              <a:gd name="connsiteX128" fmla="*/ 171693 w 400688"/>
              <a:gd name="connsiteY128" fmla="*/ 257168 h 457118"/>
              <a:gd name="connsiteX129" fmla="*/ 147912 w 400688"/>
              <a:gd name="connsiteY129" fmla="*/ 257169 h 457118"/>
              <a:gd name="connsiteX130" fmla="*/ 142871 w 400688"/>
              <a:gd name="connsiteY130" fmla="*/ 257179 h 457118"/>
              <a:gd name="connsiteX131" fmla="*/ 135824 w 400688"/>
              <a:gd name="connsiteY131" fmla="*/ 264233 h 457118"/>
              <a:gd name="connsiteX132" fmla="*/ 142878 w 400688"/>
              <a:gd name="connsiteY132" fmla="*/ 271280 h 457118"/>
              <a:gd name="connsiteX133" fmla="*/ 142885 w 400688"/>
              <a:gd name="connsiteY133" fmla="*/ 271280 h 457118"/>
              <a:gd name="connsiteX134" fmla="*/ 150033 w 400688"/>
              <a:gd name="connsiteY134" fmla="*/ 271273 h 457118"/>
              <a:gd name="connsiteX135" fmla="*/ 150033 w 400688"/>
              <a:gd name="connsiteY135" fmla="*/ 285733 h 457118"/>
              <a:gd name="connsiteX136" fmla="*/ 164322 w 400688"/>
              <a:gd name="connsiteY136" fmla="*/ 285733 h 457118"/>
              <a:gd name="connsiteX137" fmla="*/ 164322 w 400688"/>
              <a:gd name="connsiteY137" fmla="*/ 271227 h 457118"/>
              <a:gd name="connsiteX138" fmla="*/ 171456 w 400688"/>
              <a:gd name="connsiteY138" fmla="*/ 271220 h 457118"/>
              <a:gd name="connsiteX139" fmla="*/ 178482 w 400688"/>
              <a:gd name="connsiteY139" fmla="*/ 264427 h 457118"/>
              <a:gd name="connsiteX140" fmla="*/ 171693 w 400688"/>
              <a:gd name="connsiteY140" fmla="*/ 257168 h 457118"/>
              <a:gd name="connsiteX141" fmla="*/ 105826 w 400688"/>
              <a:gd name="connsiteY141" fmla="*/ 257168 h 457118"/>
              <a:gd name="connsiteX142" fmla="*/ 105919 w 400688"/>
              <a:gd name="connsiteY142" fmla="*/ 257431 h 457118"/>
              <a:gd name="connsiteX143" fmla="*/ 92911 w 400688"/>
              <a:gd name="connsiteY143" fmla="*/ 284279 h 457118"/>
              <a:gd name="connsiteX144" fmla="*/ 92911 w 400688"/>
              <a:gd name="connsiteY144" fmla="*/ 386942 h 457118"/>
              <a:gd name="connsiteX145" fmla="*/ 100854 w 400688"/>
              <a:gd name="connsiteY145" fmla="*/ 391984 h 457118"/>
              <a:gd name="connsiteX146" fmla="*/ 105430 w 400688"/>
              <a:gd name="connsiteY146" fmla="*/ 415304 h 457118"/>
              <a:gd name="connsiteX147" fmla="*/ 123234 w 400688"/>
              <a:gd name="connsiteY147" fmla="*/ 415304 h 457118"/>
              <a:gd name="connsiteX148" fmla="*/ 122763 w 400688"/>
              <a:gd name="connsiteY148" fmla="*/ 414091 h 457118"/>
              <a:gd name="connsiteX149" fmla="*/ 135751 w 400688"/>
              <a:gd name="connsiteY149" fmla="*/ 386882 h 457118"/>
              <a:gd name="connsiteX150" fmla="*/ 135751 w 400688"/>
              <a:gd name="connsiteY150" fmla="*/ 284338 h 457118"/>
              <a:gd name="connsiteX151" fmla="*/ 135414 w 400688"/>
              <a:gd name="connsiteY151" fmla="*/ 284218 h 457118"/>
              <a:gd name="connsiteX152" fmla="*/ 122818 w 400688"/>
              <a:gd name="connsiteY152" fmla="*/ 257168 h 457118"/>
              <a:gd name="connsiteX153" fmla="*/ 85999 w 400688"/>
              <a:gd name="connsiteY153" fmla="*/ 257168 h 457118"/>
              <a:gd name="connsiteX154" fmla="*/ 62218 w 400688"/>
              <a:gd name="connsiteY154" fmla="*/ 257169 h 457118"/>
              <a:gd name="connsiteX155" fmla="*/ 57177 w 400688"/>
              <a:gd name="connsiteY155" fmla="*/ 257179 h 457118"/>
              <a:gd name="connsiteX156" fmla="*/ 50130 w 400688"/>
              <a:gd name="connsiteY156" fmla="*/ 264233 h 457118"/>
              <a:gd name="connsiteX157" fmla="*/ 57184 w 400688"/>
              <a:gd name="connsiteY157" fmla="*/ 271280 h 457118"/>
              <a:gd name="connsiteX158" fmla="*/ 57191 w 400688"/>
              <a:gd name="connsiteY158" fmla="*/ 271280 h 457118"/>
              <a:gd name="connsiteX159" fmla="*/ 64339 w 400688"/>
              <a:gd name="connsiteY159" fmla="*/ 271273 h 457118"/>
              <a:gd name="connsiteX160" fmla="*/ 64339 w 400688"/>
              <a:gd name="connsiteY160" fmla="*/ 285733 h 457118"/>
              <a:gd name="connsiteX161" fmla="*/ 78629 w 400688"/>
              <a:gd name="connsiteY161" fmla="*/ 285733 h 457118"/>
              <a:gd name="connsiteX162" fmla="*/ 78629 w 400688"/>
              <a:gd name="connsiteY162" fmla="*/ 271227 h 457118"/>
              <a:gd name="connsiteX163" fmla="*/ 85763 w 400688"/>
              <a:gd name="connsiteY163" fmla="*/ 271220 h 457118"/>
              <a:gd name="connsiteX164" fmla="*/ 92788 w 400688"/>
              <a:gd name="connsiteY164" fmla="*/ 264427 h 457118"/>
              <a:gd name="connsiteX165" fmla="*/ 85999 w 400688"/>
              <a:gd name="connsiteY165" fmla="*/ 257168 h 457118"/>
              <a:gd name="connsiteX166" fmla="*/ 199881 w 400688"/>
              <a:gd name="connsiteY166" fmla="*/ 134616 h 457118"/>
              <a:gd name="connsiteX167" fmla="*/ 89636 w 400688"/>
              <a:gd name="connsiteY167" fmla="*/ 214455 h 457118"/>
              <a:gd name="connsiteX168" fmla="*/ 310296 w 400688"/>
              <a:gd name="connsiteY168" fmla="*/ 214187 h 457118"/>
              <a:gd name="connsiteX169" fmla="*/ 199860 w 400688"/>
              <a:gd name="connsiteY169" fmla="*/ 116994 h 457118"/>
              <a:gd name="connsiteX170" fmla="*/ 354467 w 400688"/>
              <a:gd name="connsiteY170" fmla="*/ 228413 h 457118"/>
              <a:gd name="connsiteX171" fmla="*/ 45493 w 400688"/>
              <a:gd name="connsiteY171" fmla="*/ 228793 h 457118"/>
              <a:gd name="connsiteX172" fmla="*/ 204581 w 400688"/>
              <a:gd name="connsiteY172" fmla="*/ 100218 h 457118"/>
              <a:gd name="connsiteX173" fmla="*/ 195519 w 400688"/>
              <a:gd name="connsiteY173" fmla="*/ 100233 h 457118"/>
              <a:gd name="connsiteX174" fmla="*/ 195522 w 400688"/>
              <a:gd name="connsiteY174" fmla="*/ 104654 h 457118"/>
              <a:gd name="connsiteX175" fmla="*/ 14289 w 400688"/>
              <a:gd name="connsiteY175" fmla="*/ 232129 h 457118"/>
              <a:gd name="connsiteX176" fmla="*/ 14303 w 400688"/>
              <a:gd name="connsiteY176" fmla="*/ 242886 h 457118"/>
              <a:gd name="connsiteX177" fmla="*/ 62195 w 400688"/>
              <a:gd name="connsiteY177" fmla="*/ 242886 h 457118"/>
              <a:gd name="connsiteX178" fmla="*/ 85724 w 400688"/>
              <a:gd name="connsiteY178" fmla="*/ 242837 h 457118"/>
              <a:gd name="connsiteX179" fmla="*/ 85742 w 400688"/>
              <a:gd name="connsiteY179" fmla="*/ 242837 h 457118"/>
              <a:gd name="connsiteX180" fmla="*/ 86242 w 400688"/>
              <a:gd name="connsiteY180" fmla="*/ 242886 h 457118"/>
              <a:gd name="connsiteX181" fmla="*/ 147889 w 400688"/>
              <a:gd name="connsiteY181" fmla="*/ 242886 h 457118"/>
              <a:gd name="connsiteX182" fmla="*/ 171418 w 400688"/>
              <a:gd name="connsiteY182" fmla="*/ 242837 h 457118"/>
              <a:gd name="connsiteX183" fmla="*/ 171435 w 400688"/>
              <a:gd name="connsiteY183" fmla="*/ 242837 h 457118"/>
              <a:gd name="connsiteX184" fmla="*/ 171936 w 400688"/>
              <a:gd name="connsiteY184" fmla="*/ 242886 h 457118"/>
              <a:gd name="connsiteX185" fmla="*/ 233583 w 400688"/>
              <a:gd name="connsiteY185" fmla="*/ 242886 h 457118"/>
              <a:gd name="connsiteX186" fmla="*/ 257107 w 400688"/>
              <a:gd name="connsiteY186" fmla="*/ 242837 h 457118"/>
              <a:gd name="connsiteX187" fmla="*/ 257128 w 400688"/>
              <a:gd name="connsiteY187" fmla="*/ 242837 h 457118"/>
              <a:gd name="connsiteX188" fmla="*/ 257611 w 400688"/>
              <a:gd name="connsiteY188" fmla="*/ 242886 h 457118"/>
              <a:gd name="connsiteX189" fmla="*/ 319276 w 400688"/>
              <a:gd name="connsiteY189" fmla="*/ 242886 h 457118"/>
              <a:gd name="connsiteX190" fmla="*/ 342800 w 400688"/>
              <a:gd name="connsiteY190" fmla="*/ 242837 h 457118"/>
              <a:gd name="connsiteX191" fmla="*/ 342821 w 400688"/>
              <a:gd name="connsiteY191" fmla="*/ 242837 h 457118"/>
              <a:gd name="connsiteX192" fmla="*/ 343304 w 400688"/>
              <a:gd name="connsiteY192" fmla="*/ 242886 h 457118"/>
              <a:gd name="connsiteX193" fmla="*/ 386114 w 400688"/>
              <a:gd name="connsiteY193" fmla="*/ 242886 h 457118"/>
              <a:gd name="connsiteX194" fmla="*/ 386100 w 400688"/>
              <a:gd name="connsiteY194" fmla="*/ 231655 h 457118"/>
              <a:gd name="connsiteX195" fmla="*/ 204584 w 400688"/>
              <a:gd name="connsiteY195" fmla="*/ 104650 h 457118"/>
              <a:gd name="connsiteX196" fmla="*/ 321865 w 400688"/>
              <a:gd name="connsiteY196" fmla="*/ 34652 h 457118"/>
              <a:gd name="connsiteX197" fmla="*/ 285650 w 400688"/>
              <a:gd name="connsiteY197" fmla="*/ 34695 h 457118"/>
              <a:gd name="connsiteX198" fmla="*/ 285650 w 400688"/>
              <a:gd name="connsiteY198" fmla="*/ 71582 h 457118"/>
              <a:gd name="connsiteX199" fmla="*/ 257323 w 400688"/>
              <a:gd name="connsiteY199" fmla="*/ 71517 h 457118"/>
              <a:gd name="connsiteX200" fmla="*/ 257337 w 400688"/>
              <a:gd name="connsiteY200" fmla="*/ 85780 h 457118"/>
              <a:gd name="connsiteX201" fmla="*/ 321935 w 400688"/>
              <a:gd name="connsiteY201" fmla="*/ 85707 h 457118"/>
              <a:gd name="connsiteX202" fmla="*/ 312813 w 400688"/>
              <a:gd name="connsiteY202" fmla="*/ 60179 h 457118"/>
              <a:gd name="connsiteX203" fmla="*/ 271368 w 400688"/>
              <a:gd name="connsiteY203" fmla="*/ 14286 h 457118"/>
              <a:gd name="connsiteX204" fmla="*/ 206809 w 400688"/>
              <a:gd name="connsiteY204" fmla="*/ 14362 h 457118"/>
              <a:gd name="connsiteX205" fmla="*/ 206841 w 400688"/>
              <a:gd name="connsiteY205" fmla="*/ 57303 h 457118"/>
              <a:gd name="connsiteX206" fmla="*/ 250189 w 400688"/>
              <a:gd name="connsiteY206" fmla="*/ 57246 h 457118"/>
              <a:gd name="connsiteX207" fmla="*/ 250189 w 400688"/>
              <a:gd name="connsiteY207" fmla="*/ 57219 h 457118"/>
              <a:gd name="connsiteX208" fmla="*/ 271368 w 400688"/>
              <a:gd name="connsiteY208" fmla="*/ 57264 h 457118"/>
              <a:gd name="connsiteX209" fmla="*/ 273369 w 400688"/>
              <a:gd name="connsiteY209" fmla="*/ 0 h 457118"/>
              <a:gd name="connsiteX210" fmla="*/ 285650 w 400688"/>
              <a:gd name="connsiteY210" fmla="*/ 12221 h 457118"/>
              <a:gd name="connsiteX211" fmla="*/ 285650 w 400688"/>
              <a:gd name="connsiteY211" fmla="*/ 20416 h 457118"/>
              <a:gd name="connsiteX212" fmla="*/ 342088 w 400688"/>
              <a:gd name="connsiteY212" fmla="*/ 20349 h 457118"/>
              <a:gd name="connsiteX213" fmla="*/ 327974 w 400688"/>
              <a:gd name="connsiteY213" fmla="*/ 60159 h 457118"/>
              <a:gd name="connsiteX214" fmla="*/ 342200 w 400688"/>
              <a:gd name="connsiteY214" fmla="*/ 99968 h 457118"/>
              <a:gd name="connsiteX215" fmla="*/ 255308 w 400688"/>
              <a:gd name="connsiteY215" fmla="*/ 100065 h 457118"/>
              <a:gd name="connsiteX216" fmla="*/ 243048 w 400688"/>
              <a:gd name="connsiteY216" fmla="*/ 87823 h 457118"/>
              <a:gd name="connsiteX217" fmla="*/ 243041 w 400688"/>
              <a:gd name="connsiteY217" fmla="*/ 71540 h 457118"/>
              <a:gd name="connsiteX218" fmla="*/ 206854 w 400688"/>
              <a:gd name="connsiteY218" fmla="*/ 71585 h 457118"/>
              <a:gd name="connsiteX219" fmla="*/ 206865 w 400688"/>
              <a:gd name="connsiteY219" fmla="*/ 85936 h 457118"/>
              <a:gd name="connsiteX220" fmla="*/ 218849 w 400688"/>
              <a:gd name="connsiteY220" fmla="*/ 85923 h 457118"/>
              <a:gd name="connsiteX221" fmla="*/ 218863 w 400688"/>
              <a:gd name="connsiteY221" fmla="*/ 97210 h 457118"/>
              <a:gd name="connsiteX222" fmla="*/ 400382 w 400688"/>
              <a:gd name="connsiteY222" fmla="*/ 224214 h 457118"/>
              <a:gd name="connsiteX223" fmla="*/ 400410 w 400688"/>
              <a:gd name="connsiteY223" fmla="*/ 257168 h 457118"/>
              <a:gd name="connsiteX224" fmla="*/ 362886 w 400688"/>
              <a:gd name="connsiteY224" fmla="*/ 257168 h 457118"/>
              <a:gd name="connsiteX225" fmla="*/ 363022 w 400688"/>
              <a:gd name="connsiteY225" fmla="*/ 257551 h 457118"/>
              <a:gd name="connsiteX226" fmla="*/ 349989 w 400688"/>
              <a:gd name="connsiteY226" fmla="*/ 284279 h 457118"/>
              <a:gd name="connsiteX227" fmla="*/ 349989 w 400688"/>
              <a:gd name="connsiteY227" fmla="*/ 386952 h 457118"/>
              <a:gd name="connsiteX228" fmla="*/ 351142 w 400688"/>
              <a:gd name="connsiteY228" fmla="*/ 387399 h 457118"/>
              <a:gd name="connsiteX229" fmla="*/ 362493 w 400688"/>
              <a:gd name="connsiteY229" fmla="*/ 415304 h 457118"/>
              <a:gd name="connsiteX230" fmla="*/ 400605 w 400688"/>
              <a:gd name="connsiteY230" fmla="*/ 415304 h 457118"/>
              <a:gd name="connsiteX231" fmla="*/ 400688 w 400688"/>
              <a:gd name="connsiteY231" fmla="*/ 457118 h 457118"/>
              <a:gd name="connsiteX232" fmla="*/ 314 w 400688"/>
              <a:gd name="connsiteY232" fmla="*/ 457118 h 457118"/>
              <a:gd name="connsiteX233" fmla="*/ 230 w 400688"/>
              <a:gd name="connsiteY233" fmla="*/ 415304 h 457118"/>
              <a:gd name="connsiteX234" fmla="*/ 37540 w 400688"/>
              <a:gd name="connsiteY234" fmla="*/ 415304 h 457118"/>
              <a:gd name="connsiteX235" fmla="*/ 37069 w 400688"/>
              <a:gd name="connsiteY235" fmla="*/ 414091 h 457118"/>
              <a:gd name="connsiteX236" fmla="*/ 50057 w 400688"/>
              <a:gd name="connsiteY236" fmla="*/ 386882 h 457118"/>
              <a:gd name="connsiteX237" fmla="*/ 50057 w 400688"/>
              <a:gd name="connsiteY237" fmla="*/ 284338 h 457118"/>
              <a:gd name="connsiteX238" fmla="*/ 49721 w 400688"/>
              <a:gd name="connsiteY238" fmla="*/ 284218 h 457118"/>
              <a:gd name="connsiteX239" fmla="*/ 37124 w 400688"/>
              <a:gd name="connsiteY239" fmla="*/ 257168 h 457118"/>
              <a:gd name="connsiteX240" fmla="*/ 35 w 400688"/>
              <a:gd name="connsiteY240" fmla="*/ 257168 h 457118"/>
              <a:gd name="connsiteX241" fmla="*/ 0 w 400688"/>
              <a:gd name="connsiteY241" fmla="*/ 224842 h 457118"/>
              <a:gd name="connsiteX242" fmla="*/ 3037 w 400688"/>
              <a:gd name="connsiteY242" fmla="*/ 222582 h 457118"/>
              <a:gd name="connsiteX243" fmla="*/ 181233 w 400688"/>
              <a:gd name="connsiteY243" fmla="*/ 97248 h 457118"/>
              <a:gd name="connsiteX244" fmla="*/ 181216 w 400688"/>
              <a:gd name="connsiteY244" fmla="*/ 85965 h 457118"/>
              <a:gd name="connsiteX245" fmla="*/ 192583 w 400688"/>
              <a:gd name="connsiteY245" fmla="*/ 85952 h 457118"/>
              <a:gd name="connsiteX246" fmla="*/ 192513 w 400688"/>
              <a:gd name="connsiteY246" fmla="*/ 101 h 45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400688" h="457118">
                <a:moveTo>
                  <a:pt x="357271" y="429586"/>
                </a:moveTo>
                <a:lnTo>
                  <a:pt x="357298" y="442836"/>
                </a:lnTo>
                <a:lnTo>
                  <a:pt x="386378" y="442836"/>
                </a:lnTo>
                <a:lnTo>
                  <a:pt x="386351" y="429586"/>
                </a:lnTo>
                <a:close/>
                <a:moveTo>
                  <a:pt x="57342" y="429586"/>
                </a:moveTo>
                <a:lnTo>
                  <a:pt x="57369" y="442836"/>
                </a:lnTo>
                <a:lnTo>
                  <a:pt x="343016" y="442836"/>
                </a:lnTo>
                <a:lnTo>
                  <a:pt x="342989" y="429586"/>
                </a:lnTo>
                <a:close/>
                <a:moveTo>
                  <a:pt x="14540" y="429586"/>
                </a:moveTo>
                <a:lnTo>
                  <a:pt x="14568" y="442836"/>
                </a:lnTo>
                <a:lnTo>
                  <a:pt x="43087" y="442836"/>
                </a:lnTo>
                <a:lnTo>
                  <a:pt x="43060" y="429586"/>
                </a:lnTo>
                <a:close/>
                <a:moveTo>
                  <a:pt x="321418" y="385707"/>
                </a:moveTo>
                <a:lnTo>
                  <a:pt x="321418" y="399947"/>
                </a:lnTo>
                <a:lnTo>
                  <a:pt x="314269" y="399940"/>
                </a:lnTo>
                <a:lnTo>
                  <a:pt x="314262" y="399940"/>
                </a:lnTo>
                <a:cubicBezTo>
                  <a:pt x="310373" y="399944"/>
                  <a:pt x="307219" y="403094"/>
                  <a:pt x="307212" y="406984"/>
                </a:cubicBezTo>
                <a:cubicBezTo>
                  <a:pt x="307212" y="406987"/>
                  <a:pt x="307212" y="406991"/>
                  <a:pt x="307212" y="406994"/>
                </a:cubicBezTo>
                <a:cubicBezTo>
                  <a:pt x="307209" y="410883"/>
                  <a:pt x="310359" y="414038"/>
                  <a:pt x="314248" y="414041"/>
                </a:cubicBezTo>
                <a:lnTo>
                  <a:pt x="342827" y="414101"/>
                </a:lnTo>
                <a:lnTo>
                  <a:pt x="342834" y="414101"/>
                </a:lnTo>
                <a:cubicBezTo>
                  <a:pt x="346728" y="414103"/>
                  <a:pt x="349886" y="410948"/>
                  <a:pt x="349888" y="407054"/>
                </a:cubicBezTo>
                <a:cubicBezTo>
                  <a:pt x="349890" y="403160"/>
                  <a:pt x="346735" y="400002"/>
                  <a:pt x="342841" y="400000"/>
                </a:cubicBezTo>
                <a:lnTo>
                  <a:pt x="335707" y="399989"/>
                </a:lnTo>
                <a:lnTo>
                  <a:pt x="335707" y="385707"/>
                </a:lnTo>
                <a:close/>
                <a:moveTo>
                  <a:pt x="235726" y="385707"/>
                </a:moveTo>
                <a:lnTo>
                  <a:pt x="235726" y="399947"/>
                </a:lnTo>
                <a:lnTo>
                  <a:pt x="228577" y="399940"/>
                </a:lnTo>
                <a:lnTo>
                  <a:pt x="228570" y="399940"/>
                </a:lnTo>
                <a:cubicBezTo>
                  <a:pt x="224680" y="399944"/>
                  <a:pt x="221527" y="403094"/>
                  <a:pt x="221520" y="406984"/>
                </a:cubicBezTo>
                <a:cubicBezTo>
                  <a:pt x="221520" y="406987"/>
                  <a:pt x="221520" y="406991"/>
                  <a:pt x="221520" y="406994"/>
                </a:cubicBezTo>
                <a:cubicBezTo>
                  <a:pt x="221517" y="410883"/>
                  <a:pt x="224667" y="414038"/>
                  <a:pt x="228556" y="414041"/>
                </a:cubicBezTo>
                <a:lnTo>
                  <a:pt x="257135" y="414101"/>
                </a:lnTo>
                <a:lnTo>
                  <a:pt x="257142" y="414101"/>
                </a:lnTo>
                <a:cubicBezTo>
                  <a:pt x="261036" y="414103"/>
                  <a:pt x="264194" y="410948"/>
                  <a:pt x="264196" y="407054"/>
                </a:cubicBezTo>
                <a:cubicBezTo>
                  <a:pt x="264198" y="403160"/>
                  <a:pt x="261043" y="400002"/>
                  <a:pt x="257149" y="400000"/>
                </a:cubicBezTo>
                <a:lnTo>
                  <a:pt x="250015" y="399989"/>
                </a:lnTo>
                <a:lnTo>
                  <a:pt x="250015" y="385707"/>
                </a:lnTo>
                <a:close/>
                <a:moveTo>
                  <a:pt x="150033" y="385707"/>
                </a:moveTo>
                <a:lnTo>
                  <a:pt x="150033" y="399947"/>
                </a:lnTo>
                <a:lnTo>
                  <a:pt x="142885" y="399940"/>
                </a:lnTo>
                <a:lnTo>
                  <a:pt x="142878" y="399940"/>
                </a:lnTo>
                <a:cubicBezTo>
                  <a:pt x="138987" y="399945"/>
                  <a:pt x="135833" y="403096"/>
                  <a:pt x="135824" y="406987"/>
                </a:cubicBezTo>
                <a:cubicBezTo>
                  <a:pt x="135821" y="410879"/>
                  <a:pt x="138972" y="414037"/>
                  <a:pt x="142864" y="414041"/>
                </a:cubicBezTo>
                <a:lnTo>
                  <a:pt x="171446" y="414101"/>
                </a:lnTo>
                <a:lnTo>
                  <a:pt x="171453" y="414101"/>
                </a:lnTo>
                <a:cubicBezTo>
                  <a:pt x="175329" y="414088"/>
                  <a:pt x="178468" y="410949"/>
                  <a:pt x="178480" y="407073"/>
                </a:cubicBezTo>
                <a:cubicBezTo>
                  <a:pt x="178493" y="403179"/>
                  <a:pt x="175347" y="400013"/>
                  <a:pt x="171453" y="400000"/>
                </a:cubicBezTo>
                <a:lnTo>
                  <a:pt x="164322" y="399989"/>
                </a:lnTo>
                <a:lnTo>
                  <a:pt x="164322" y="385707"/>
                </a:lnTo>
                <a:close/>
                <a:moveTo>
                  <a:pt x="64339" y="385707"/>
                </a:moveTo>
                <a:lnTo>
                  <a:pt x="64339" y="399947"/>
                </a:lnTo>
                <a:lnTo>
                  <a:pt x="57191" y="399940"/>
                </a:lnTo>
                <a:lnTo>
                  <a:pt x="57184" y="399940"/>
                </a:lnTo>
                <a:cubicBezTo>
                  <a:pt x="53293" y="399945"/>
                  <a:pt x="50139" y="403096"/>
                  <a:pt x="50130" y="406987"/>
                </a:cubicBezTo>
                <a:cubicBezTo>
                  <a:pt x="50127" y="410879"/>
                  <a:pt x="53279" y="414037"/>
                  <a:pt x="57170" y="414041"/>
                </a:cubicBezTo>
                <a:lnTo>
                  <a:pt x="85752" y="414101"/>
                </a:lnTo>
                <a:lnTo>
                  <a:pt x="85759" y="414101"/>
                </a:lnTo>
                <a:cubicBezTo>
                  <a:pt x="89635" y="414088"/>
                  <a:pt x="92774" y="410949"/>
                  <a:pt x="92787" y="407073"/>
                </a:cubicBezTo>
                <a:cubicBezTo>
                  <a:pt x="92799" y="403179"/>
                  <a:pt x="89653" y="400013"/>
                  <a:pt x="85759" y="400000"/>
                </a:cubicBezTo>
                <a:lnTo>
                  <a:pt x="78629" y="399989"/>
                </a:lnTo>
                <a:lnTo>
                  <a:pt x="78629" y="385707"/>
                </a:lnTo>
                <a:close/>
                <a:moveTo>
                  <a:pt x="321418" y="300015"/>
                </a:moveTo>
                <a:lnTo>
                  <a:pt x="321418" y="371425"/>
                </a:lnTo>
                <a:lnTo>
                  <a:pt x="335707" y="371425"/>
                </a:lnTo>
                <a:lnTo>
                  <a:pt x="335707" y="300015"/>
                </a:lnTo>
                <a:close/>
                <a:moveTo>
                  <a:pt x="235726" y="300015"/>
                </a:moveTo>
                <a:lnTo>
                  <a:pt x="235726" y="371425"/>
                </a:lnTo>
                <a:lnTo>
                  <a:pt x="250015" y="371425"/>
                </a:lnTo>
                <a:lnTo>
                  <a:pt x="250015" y="300015"/>
                </a:lnTo>
                <a:close/>
                <a:moveTo>
                  <a:pt x="150033" y="300015"/>
                </a:moveTo>
                <a:lnTo>
                  <a:pt x="150033" y="371425"/>
                </a:lnTo>
                <a:lnTo>
                  <a:pt x="164322" y="371425"/>
                </a:lnTo>
                <a:lnTo>
                  <a:pt x="164322" y="300015"/>
                </a:lnTo>
                <a:close/>
                <a:moveTo>
                  <a:pt x="64339" y="300015"/>
                </a:moveTo>
                <a:lnTo>
                  <a:pt x="64339" y="371425"/>
                </a:lnTo>
                <a:lnTo>
                  <a:pt x="78629" y="371425"/>
                </a:lnTo>
                <a:lnTo>
                  <a:pt x="78629" y="300015"/>
                </a:lnTo>
                <a:close/>
                <a:moveTo>
                  <a:pt x="319296" y="257169"/>
                </a:moveTo>
                <a:lnTo>
                  <a:pt x="314256" y="257179"/>
                </a:lnTo>
                <a:cubicBezTo>
                  <a:pt x="310362" y="257181"/>
                  <a:pt x="307207" y="260339"/>
                  <a:pt x="307209" y="264233"/>
                </a:cubicBezTo>
                <a:cubicBezTo>
                  <a:pt x="307211" y="268127"/>
                  <a:pt x="310369" y="271282"/>
                  <a:pt x="314263" y="271280"/>
                </a:cubicBezTo>
                <a:lnTo>
                  <a:pt x="314270" y="271280"/>
                </a:lnTo>
                <a:lnTo>
                  <a:pt x="321418" y="271273"/>
                </a:lnTo>
                <a:lnTo>
                  <a:pt x="321418" y="285733"/>
                </a:lnTo>
                <a:lnTo>
                  <a:pt x="335707" y="285733"/>
                </a:lnTo>
                <a:lnTo>
                  <a:pt x="335707" y="271227"/>
                </a:lnTo>
                <a:lnTo>
                  <a:pt x="342841" y="271220"/>
                </a:lnTo>
                <a:cubicBezTo>
                  <a:pt x="342843" y="271220"/>
                  <a:pt x="342845" y="271220"/>
                  <a:pt x="342847" y="271220"/>
                </a:cubicBezTo>
                <a:cubicBezTo>
                  <a:pt x="346739" y="271215"/>
                  <a:pt x="349890" y="268055"/>
                  <a:pt x="349885" y="264163"/>
                </a:cubicBezTo>
                <a:cubicBezTo>
                  <a:pt x="349861" y="260379"/>
                  <a:pt x="346850" y="257290"/>
                  <a:pt x="343068" y="257169"/>
                </a:cubicBezTo>
                <a:close/>
                <a:moveTo>
                  <a:pt x="277193" y="257168"/>
                </a:moveTo>
                <a:cubicBezTo>
                  <a:pt x="277240" y="257295"/>
                  <a:pt x="277285" y="257423"/>
                  <a:pt x="277329" y="257551"/>
                </a:cubicBezTo>
                <a:cubicBezTo>
                  <a:pt x="281111" y="268530"/>
                  <a:pt x="275276" y="280497"/>
                  <a:pt x="264297" y="284279"/>
                </a:cubicBezTo>
                <a:lnTo>
                  <a:pt x="264297" y="386952"/>
                </a:lnTo>
                <a:cubicBezTo>
                  <a:pt x="264685" y="387090"/>
                  <a:pt x="265070" y="387239"/>
                  <a:pt x="265450" y="387399"/>
                </a:cubicBezTo>
                <a:cubicBezTo>
                  <a:pt x="276290" y="391970"/>
                  <a:pt x="281372" y="404463"/>
                  <a:pt x="276801" y="415304"/>
                </a:cubicBezTo>
                <a:lnTo>
                  <a:pt x="294622" y="415304"/>
                </a:lnTo>
                <a:cubicBezTo>
                  <a:pt x="294455" y="414908"/>
                  <a:pt x="294299" y="414508"/>
                  <a:pt x="294156" y="414103"/>
                </a:cubicBezTo>
                <a:cubicBezTo>
                  <a:pt x="290220" y="402999"/>
                  <a:pt x="296032" y="390807"/>
                  <a:pt x="307136" y="386872"/>
                </a:cubicBezTo>
                <a:lnTo>
                  <a:pt x="307136" y="284348"/>
                </a:lnTo>
                <a:cubicBezTo>
                  <a:pt x="307132" y="284347"/>
                  <a:pt x="307127" y="284345"/>
                  <a:pt x="307123" y="284344"/>
                </a:cubicBezTo>
                <a:cubicBezTo>
                  <a:pt x="296052" y="280407"/>
                  <a:pt x="290269" y="268240"/>
                  <a:pt x="294206" y="257168"/>
                </a:cubicBezTo>
                <a:close/>
                <a:moveTo>
                  <a:pt x="257376" y="257168"/>
                </a:moveTo>
                <a:lnTo>
                  <a:pt x="233604" y="257169"/>
                </a:lnTo>
                <a:lnTo>
                  <a:pt x="228563" y="257179"/>
                </a:lnTo>
                <a:cubicBezTo>
                  <a:pt x="224670" y="257181"/>
                  <a:pt x="221515" y="260339"/>
                  <a:pt x="221517" y="264233"/>
                </a:cubicBezTo>
                <a:cubicBezTo>
                  <a:pt x="221518" y="268127"/>
                  <a:pt x="224677" y="271282"/>
                  <a:pt x="228570" y="271280"/>
                </a:cubicBezTo>
                <a:lnTo>
                  <a:pt x="228578" y="271280"/>
                </a:lnTo>
                <a:lnTo>
                  <a:pt x="235726" y="271273"/>
                </a:lnTo>
                <a:lnTo>
                  <a:pt x="235726" y="285733"/>
                </a:lnTo>
                <a:lnTo>
                  <a:pt x="250015" y="285733"/>
                </a:lnTo>
                <a:lnTo>
                  <a:pt x="250015" y="271227"/>
                </a:lnTo>
                <a:lnTo>
                  <a:pt x="257149" y="271220"/>
                </a:lnTo>
                <a:cubicBezTo>
                  <a:pt x="260946" y="271223"/>
                  <a:pt x="264059" y="268210"/>
                  <a:pt x="264179" y="264414"/>
                </a:cubicBezTo>
                <a:cubicBezTo>
                  <a:pt x="264301" y="260535"/>
                  <a:pt x="261256" y="257291"/>
                  <a:pt x="257376" y="257168"/>
                </a:cubicBezTo>
                <a:close/>
                <a:moveTo>
                  <a:pt x="191519" y="257168"/>
                </a:moveTo>
                <a:cubicBezTo>
                  <a:pt x="191550" y="257256"/>
                  <a:pt x="191582" y="257343"/>
                  <a:pt x="191612" y="257431"/>
                </a:cubicBezTo>
                <a:cubicBezTo>
                  <a:pt x="195434" y="268437"/>
                  <a:pt x="189610" y="280457"/>
                  <a:pt x="178604" y="284279"/>
                </a:cubicBezTo>
                <a:lnTo>
                  <a:pt x="178604" y="386942"/>
                </a:lnTo>
                <a:cubicBezTo>
                  <a:pt x="178954" y="387067"/>
                  <a:pt x="179300" y="387201"/>
                  <a:pt x="179643" y="387344"/>
                </a:cubicBezTo>
                <a:cubicBezTo>
                  <a:pt x="190534" y="391895"/>
                  <a:pt x="195674" y="404413"/>
                  <a:pt x="191123" y="415304"/>
                </a:cubicBezTo>
                <a:lnTo>
                  <a:pt x="208929" y="415304"/>
                </a:lnTo>
                <a:cubicBezTo>
                  <a:pt x="208762" y="414910"/>
                  <a:pt x="208607" y="414512"/>
                  <a:pt x="208465" y="414109"/>
                </a:cubicBezTo>
                <a:cubicBezTo>
                  <a:pt x="204527" y="403004"/>
                  <a:pt x="210338" y="390809"/>
                  <a:pt x="221444" y="386872"/>
                </a:cubicBezTo>
                <a:lnTo>
                  <a:pt x="221444" y="284348"/>
                </a:lnTo>
                <a:cubicBezTo>
                  <a:pt x="218454" y="283289"/>
                  <a:pt x="215740" y="281573"/>
                  <a:pt x="213501" y="279327"/>
                </a:cubicBezTo>
                <a:cubicBezTo>
                  <a:pt x="207640" y="273556"/>
                  <a:pt x="205690" y="264894"/>
                  <a:pt x="208512" y="257168"/>
                </a:cubicBezTo>
                <a:close/>
                <a:moveTo>
                  <a:pt x="171693" y="257168"/>
                </a:moveTo>
                <a:lnTo>
                  <a:pt x="147912" y="257169"/>
                </a:lnTo>
                <a:lnTo>
                  <a:pt x="142871" y="257179"/>
                </a:lnTo>
                <a:cubicBezTo>
                  <a:pt x="138977" y="257181"/>
                  <a:pt x="135822" y="260339"/>
                  <a:pt x="135824" y="264233"/>
                </a:cubicBezTo>
                <a:cubicBezTo>
                  <a:pt x="135826" y="268127"/>
                  <a:pt x="138984" y="271282"/>
                  <a:pt x="142878" y="271280"/>
                </a:cubicBezTo>
                <a:lnTo>
                  <a:pt x="142885" y="271280"/>
                </a:lnTo>
                <a:lnTo>
                  <a:pt x="150033" y="271273"/>
                </a:lnTo>
                <a:lnTo>
                  <a:pt x="150033" y="285733"/>
                </a:lnTo>
                <a:lnTo>
                  <a:pt x="164322" y="285733"/>
                </a:lnTo>
                <a:lnTo>
                  <a:pt x="164322" y="271227"/>
                </a:lnTo>
                <a:lnTo>
                  <a:pt x="171456" y="271220"/>
                </a:lnTo>
                <a:cubicBezTo>
                  <a:pt x="175247" y="271221"/>
                  <a:pt x="178355" y="268216"/>
                  <a:pt x="178482" y="264427"/>
                </a:cubicBezTo>
                <a:cubicBezTo>
                  <a:pt x="178612" y="260548"/>
                  <a:pt x="175572" y="257298"/>
                  <a:pt x="171693" y="257168"/>
                </a:cubicBezTo>
                <a:close/>
                <a:moveTo>
                  <a:pt x="105826" y="257168"/>
                </a:moveTo>
                <a:cubicBezTo>
                  <a:pt x="105858" y="257256"/>
                  <a:pt x="105889" y="257343"/>
                  <a:pt x="105919" y="257431"/>
                </a:cubicBezTo>
                <a:cubicBezTo>
                  <a:pt x="109741" y="268437"/>
                  <a:pt x="103917" y="280457"/>
                  <a:pt x="92911" y="284279"/>
                </a:cubicBezTo>
                <a:lnTo>
                  <a:pt x="92911" y="386942"/>
                </a:lnTo>
                <a:cubicBezTo>
                  <a:pt x="95902" y="388007"/>
                  <a:pt x="98616" y="389730"/>
                  <a:pt x="100854" y="391984"/>
                </a:cubicBezTo>
                <a:cubicBezTo>
                  <a:pt x="106964" y="398112"/>
                  <a:pt x="108771" y="407321"/>
                  <a:pt x="105430" y="415304"/>
                </a:cubicBezTo>
                <a:lnTo>
                  <a:pt x="123234" y="415304"/>
                </a:lnTo>
                <a:cubicBezTo>
                  <a:pt x="123064" y="414904"/>
                  <a:pt x="122907" y="414500"/>
                  <a:pt x="122763" y="414091"/>
                </a:cubicBezTo>
                <a:cubicBezTo>
                  <a:pt x="118836" y="402991"/>
                  <a:pt x="124651" y="390809"/>
                  <a:pt x="135751" y="386882"/>
                </a:cubicBezTo>
                <a:lnTo>
                  <a:pt x="135751" y="284338"/>
                </a:lnTo>
                <a:cubicBezTo>
                  <a:pt x="135638" y="284299"/>
                  <a:pt x="135526" y="284259"/>
                  <a:pt x="135414" y="284218"/>
                </a:cubicBezTo>
                <a:cubicBezTo>
                  <a:pt x="124466" y="280227"/>
                  <a:pt x="118827" y="268116"/>
                  <a:pt x="122818" y="257168"/>
                </a:cubicBezTo>
                <a:close/>
                <a:moveTo>
                  <a:pt x="85999" y="257168"/>
                </a:moveTo>
                <a:lnTo>
                  <a:pt x="62218" y="257169"/>
                </a:lnTo>
                <a:lnTo>
                  <a:pt x="57177" y="257179"/>
                </a:lnTo>
                <a:cubicBezTo>
                  <a:pt x="53283" y="257181"/>
                  <a:pt x="50128" y="260339"/>
                  <a:pt x="50130" y="264233"/>
                </a:cubicBezTo>
                <a:cubicBezTo>
                  <a:pt x="50132" y="268127"/>
                  <a:pt x="53290" y="271282"/>
                  <a:pt x="57184" y="271280"/>
                </a:cubicBezTo>
                <a:lnTo>
                  <a:pt x="57191" y="271280"/>
                </a:lnTo>
                <a:lnTo>
                  <a:pt x="64339" y="271273"/>
                </a:lnTo>
                <a:lnTo>
                  <a:pt x="64339" y="285733"/>
                </a:lnTo>
                <a:lnTo>
                  <a:pt x="78629" y="285733"/>
                </a:lnTo>
                <a:lnTo>
                  <a:pt x="78629" y="271227"/>
                </a:lnTo>
                <a:lnTo>
                  <a:pt x="85763" y="271220"/>
                </a:lnTo>
                <a:cubicBezTo>
                  <a:pt x="89553" y="271221"/>
                  <a:pt x="92661" y="268216"/>
                  <a:pt x="92788" y="264427"/>
                </a:cubicBezTo>
                <a:cubicBezTo>
                  <a:pt x="92918" y="260548"/>
                  <a:pt x="89878" y="257298"/>
                  <a:pt x="85999" y="257168"/>
                </a:cubicBezTo>
                <a:close/>
                <a:moveTo>
                  <a:pt x="199881" y="134616"/>
                </a:moveTo>
                <a:lnTo>
                  <a:pt x="89636" y="214455"/>
                </a:lnTo>
                <a:lnTo>
                  <a:pt x="310296" y="214187"/>
                </a:lnTo>
                <a:close/>
                <a:moveTo>
                  <a:pt x="199860" y="116994"/>
                </a:moveTo>
                <a:lnTo>
                  <a:pt x="354467" y="228413"/>
                </a:lnTo>
                <a:lnTo>
                  <a:pt x="45493" y="228793"/>
                </a:lnTo>
                <a:close/>
                <a:moveTo>
                  <a:pt x="204581" y="100218"/>
                </a:moveTo>
                <a:lnTo>
                  <a:pt x="195519" y="100233"/>
                </a:lnTo>
                <a:lnTo>
                  <a:pt x="195522" y="104654"/>
                </a:lnTo>
                <a:lnTo>
                  <a:pt x="14289" y="232129"/>
                </a:lnTo>
                <a:lnTo>
                  <a:pt x="14303" y="242886"/>
                </a:lnTo>
                <a:lnTo>
                  <a:pt x="62195" y="242886"/>
                </a:lnTo>
                <a:lnTo>
                  <a:pt x="85724" y="242837"/>
                </a:lnTo>
                <a:lnTo>
                  <a:pt x="85742" y="242837"/>
                </a:lnTo>
                <a:cubicBezTo>
                  <a:pt x="85912" y="242837"/>
                  <a:pt x="86073" y="242882"/>
                  <a:pt x="86242" y="242886"/>
                </a:cubicBezTo>
                <a:lnTo>
                  <a:pt x="147889" y="242886"/>
                </a:lnTo>
                <a:lnTo>
                  <a:pt x="171418" y="242837"/>
                </a:lnTo>
                <a:lnTo>
                  <a:pt x="171435" y="242837"/>
                </a:lnTo>
                <a:cubicBezTo>
                  <a:pt x="171605" y="242837"/>
                  <a:pt x="171767" y="242882"/>
                  <a:pt x="171936" y="242886"/>
                </a:cubicBezTo>
                <a:lnTo>
                  <a:pt x="233583" y="242886"/>
                </a:lnTo>
                <a:lnTo>
                  <a:pt x="257107" y="242837"/>
                </a:lnTo>
                <a:lnTo>
                  <a:pt x="257128" y="242837"/>
                </a:lnTo>
                <a:cubicBezTo>
                  <a:pt x="257294" y="242837"/>
                  <a:pt x="257447" y="242882"/>
                  <a:pt x="257611" y="242886"/>
                </a:cubicBezTo>
                <a:lnTo>
                  <a:pt x="319276" y="242886"/>
                </a:lnTo>
                <a:lnTo>
                  <a:pt x="342800" y="242837"/>
                </a:lnTo>
                <a:lnTo>
                  <a:pt x="342821" y="242837"/>
                </a:lnTo>
                <a:cubicBezTo>
                  <a:pt x="342986" y="242837"/>
                  <a:pt x="343139" y="242882"/>
                  <a:pt x="343304" y="242886"/>
                </a:cubicBezTo>
                <a:lnTo>
                  <a:pt x="386114" y="242886"/>
                </a:lnTo>
                <a:lnTo>
                  <a:pt x="386100" y="231655"/>
                </a:lnTo>
                <a:lnTo>
                  <a:pt x="204584" y="104650"/>
                </a:lnTo>
                <a:close/>
                <a:moveTo>
                  <a:pt x="321865" y="34652"/>
                </a:moveTo>
                <a:lnTo>
                  <a:pt x="285650" y="34695"/>
                </a:lnTo>
                <a:lnTo>
                  <a:pt x="285650" y="71582"/>
                </a:lnTo>
                <a:lnTo>
                  <a:pt x="257323" y="71517"/>
                </a:lnTo>
                <a:lnTo>
                  <a:pt x="257337" y="85780"/>
                </a:lnTo>
                <a:lnTo>
                  <a:pt x="321935" y="85707"/>
                </a:lnTo>
                <a:lnTo>
                  <a:pt x="312813" y="60179"/>
                </a:lnTo>
                <a:close/>
                <a:moveTo>
                  <a:pt x="271368" y="14286"/>
                </a:moveTo>
                <a:lnTo>
                  <a:pt x="206809" y="14362"/>
                </a:lnTo>
                <a:lnTo>
                  <a:pt x="206841" y="57303"/>
                </a:lnTo>
                <a:lnTo>
                  <a:pt x="250189" y="57246"/>
                </a:lnTo>
                <a:lnTo>
                  <a:pt x="250189" y="57219"/>
                </a:lnTo>
                <a:lnTo>
                  <a:pt x="271368" y="57264"/>
                </a:lnTo>
                <a:close/>
                <a:moveTo>
                  <a:pt x="273369" y="0"/>
                </a:moveTo>
                <a:cubicBezTo>
                  <a:pt x="280128" y="1"/>
                  <a:pt x="285617" y="5463"/>
                  <a:pt x="285650" y="12221"/>
                </a:cubicBezTo>
                <a:lnTo>
                  <a:pt x="285650" y="20416"/>
                </a:lnTo>
                <a:lnTo>
                  <a:pt x="342088" y="20349"/>
                </a:lnTo>
                <a:lnTo>
                  <a:pt x="327974" y="60159"/>
                </a:lnTo>
                <a:lnTo>
                  <a:pt x="342200" y="99968"/>
                </a:lnTo>
                <a:lnTo>
                  <a:pt x="255308" y="100065"/>
                </a:lnTo>
                <a:cubicBezTo>
                  <a:pt x="248544" y="100064"/>
                  <a:pt x="243059" y="94587"/>
                  <a:pt x="243048" y="87823"/>
                </a:cubicBezTo>
                <a:lnTo>
                  <a:pt x="243041" y="71540"/>
                </a:lnTo>
                <a:lnTo>
                  <a:pt x="206854" y="71585"/>
                </a:lnTo>
                <a:lnTo>
                  <a:pt x="206865" y="85936"/>
                </a:lnTo>
                <a:lnTo>
                  <a:pt x="218849" y="85923"/>
                </a:lnTo>
                <a:lnTo>
                  <a:pt x="218863" y="97210"/>
                </a:lnTo>
                <a:lnTo>
                  <a:pt x="400382" y="224214"/>
                </a:lnTo>
                <a:lnTo>
                  <a:pt x="400410" y="257168"/>
                </a:lnTo>
                <a:lnTo>
                  <a:pt x="362886" y="257168"/>
                </a:lnTo>
                <a:cubicBezTo>
                  <a:pt x="362933" y="257295"/>
                  <a:pt x="362978" y="257423"/>
                  <a:pt x="363022" y="257551"/>
                </a:cubicBezTo>
                <a:cubicBezTo>
                  <a:pt x="366804" y="268530"/>
                  <a:pt x="360969" y="280497"/>
                  <a:pt x="349989" y="284279"/>
                </a:cubicBezTo>
                <a:lnTo>
                  <a:pt x="349989" y="386952"/>
                </a:lnTo>
                <a:cubicBezTo>
                  <a:pt x="350378" y="387090"/>
                  <a:pt x="350762" y="387239"/>
                  <a:pt x="351142" y="387399"/>
                </a:cubicBezTo>
                <a:cubicBezTo>
                  <a:pt x="361982" y="391971"/>
                  <a:pt x="367064" y="404464"/>
                  <a:pt x="362493" y="415304"/>
                </a:cubicBezTo>
                <a:lnTo>
                  <a:pt x="400605" y="415304"/>
                </a:lnTo>
                <a:lnTo>
                  <a:pt x="400688" y="457118"/>
                </a:lnTo>
                <a:lnTo>
                  <a:pt x="314" y="457118"/>
                </a:lnTo>
                <a:lnTo>
                  <a:pt x="230" y="415304"/>
                </a:lnTo>
                <a:lnTo>
                  <a:pt x="37540" y="415304"/>
                </a:lnTo>
                <a:cubicBezTo>
                  <a:pt x="37371" y="414904"/>
                  <a:pt x="37214" y="414500"/>
                  <a:pt x="37069" y="414091"/>
                </a:cubicBezTo>
                <a:cubicBezTo>
                  <a:pt x="33142" y="402991"/>
                  <a:pt x="38957" y="390809"/>
                  <a:pt x="50057" y="386882"/>
                </a:cubicBezTo>
                <a:lnTo>
                  <a:pt x="50057" y="284338"/>
                </a:lnTo>
                <a:cubicBezTo>
                  <a:pt x="49945" y="284299"/>
                  <a:pt x="49832" y="284259"/>
                  <a:pt x="49721" y="284218"/>
                </a:cubicBezTo>
                <a:cubicBezTo>
                  <a:pt x="38773" y="280227"/>
                  <a:pt x="33133" y="268116"/>
                  <a:pt x="37124" y="257168"/>
                </a:cubicBezTo>
                <a:lnTo>
                  <a:pt x="35" y="257168"/>
                </a:lnTo>
                <a:lnTo>
                  <a:pt x="0" y="224842"/>
                </a:lnTo>
                <a:lnTo>
                  <a:pt x="3037" y="222582"/>
                </a:lnTo>
                <a:lnTo>
                  <a:pt x="181233" y="97248"/>
                </a:lnTo>
                <a:lnTo>
                  <a:pt x="181216" y="85965"/>
                </a:lnTo>
                <a:lnTo>
                  <a:pt x="192583" y="85952"/>
                </a:lnTo>
                <a:lnTo>
                  <a:pt x="192513" y="101"/>
                </a:lnTo>
                <a:close/>
              </a:path>
            </a:pathLst>
          </a:custGeom>
          <a:solidFill>
            <a:srgbClr val="FFFFFF"/>
          </a:solidFill>
          <a:ln w="8507" cap="flat">
            <a:noFill/>
            <a:prstDash val="solid"/>
            <a:miter/>
          </a:ln>
        </p:spPr>
        <p:txBody>
          <a:bodyPr rtlCol="0" anchor="ctr"/>
          <a:lstStyle/>
          <a:p>
            <a:endParaRPr lang="zh-CN" altLang="en-US" sz="1325"/>
          </a:p>
        </p:txBody>
      </p:sp>
      <p:sp>
        <p:nvSpPr>
          <p:cNvPr id="28" name="文本框 27"/>
          <p:cNvSpPr txBox="1"/>
          <p:nvPr>
            <p:custDataLst>
              <p:tags r:id="rId13"/>
            </p:custDataLst>
          </p:nvPr>
        </p:nvSpPr>
        <p:spPr>
          <a:xfrm>
            <a:off x="764089" y="1709584"/>
            <a:ext cx="1814963" cy="1017843"/>
          </a:xfrm>
          <a:prstGeom prst="rect">
            <a:avLst/>
          </a:prstGeom>
          <a:noFill/>
        </p:spPr>
        <p:txBody>
          <a:bodyPr wrap="square" rtlCol="0">
            <a:normAutofit/>
          </a:bodyPr>
          <a:lstStyle/>
          <a:p>
            <a:pPr algn="l">
              <a:lnSpc>
                <a:spcPct val="120000"/>
              </a:lnSpc>
            </a:pPr>
            <a:r>
              <a:rPr kumimoji="1" lang="zh-CN" altLang="en-US" sz="880" spc="150" dirty="0">
                <a:solidFill>
                  <a:srgbClr val="222222">
                    <a:lumMod val="75000"/>
                    <a:lumOff val="25000"/>
                  </a:srgbClr>
                </a:solidFill>
                <a:latin typeface="微软雅黑" panose="020B0503020204020204" pitchFamily="34" charset="-122"/>
                <a:ea typeface="微软雅黑" panose="020B0503020204020204" pitchFamily="34" charset="-122"/>
              </a:rPr>
              <a:t>该系统包括支出部门的全部账户，并记载了这些账户每一项交易有关的资金流量。各账户的余额都代表在余额内进行支付的能力。</a:t>
            </a:r>
          </a:p>
        </p:txBody>
      </p:sp>
      <p:sp>
        <p:nvSpPr>
          <p:cNvPr id="29" name="文本框 28"/>
          <p:cNvSpPr txBox="1"/>
          <p:nvPr>
            <p:custDataLst>
              <p:tags r:id="rId14"/>
            </p:custDataLst>
          </p:nvPr>
        </p:nvSpPr>
        <p:spPr>
          <a:xfrm>
            <a:off x="764090" y="3053989"/>
            <a:ext cx="1814963" cy="1017843"/>
          </a:xfrm>
          <a:prstGeom prst="rect">
            <a:avLst/>
          </a:prstGeom>
          <a:noFill/>
        </p:spPr>
        <p:txBody>
          <a:bodyPr wrap="square" rtlCol="0">
            <a:normAutofit/>
          </a:bodyPr>
          <a:lstStyle/>
          <a:p>
            <a:pPr algn="l">
              <a:lnSpc>
                <a:spcPct val="120000"/>
              </a:lnSpc>
            </a:pPr>
            <a:r>
              <a:rPr kumimoji="1" lang="zh-CN" altLang="en-US" sz="880" spc="150" dirty="0">
                <a:solidFill>
                  <a:srgbClr val="222222">
                    <a:lumMod val="75000"/>
                    <a:lumOff val="25000"/>
                  </a:srgbClr>
                </a:solidFill>
                <a:latin typeface="微软雅黑" panose="020B0503020204020204" pitchFamily="34" charset="-122"/>
                <a:ea typeface="微软雅黑" panose="020B0503020204020204" pitchFamily="34" charset="-122"/>
              </a:rPr>
              <a:t>即所有支出部门必须在政府财务信息系统上开立转账账户，通过该账户进行转账结算。</a:t>
            </a:r>
          </a:p>
        </p:txBody>
      </p:sp>
      <p:sp>
        <p:nvSpPr>
          <p:cNvPr id="30" name="文本框 29"/>
          <p:cNvSpPr txBox="1"/>
          <p:nvPr>
            <p:custDataLst>
              <p:tags r:id="rId15"/>
            </p:custDataLst>
          </p:nvPr>
        </p:nvSpPr>
        <p:spPr>
          <a:xfrm>
            <a:off x="6509704" y="2384377"/>
            <a:ext cx="1814963" cy="1017843"/>
          </a:xfrm>
          <a:prstGeom prst="rect">
            <a:avLst/>
          </a:prstGeom>
          <a:noFill/>
        </p:spPr>
        <p:txBody>
          <a:bodyPr wrap="square" rtlCol="0">
            <a:normAutofit/>
          </a:bodyPr>
          <a:lstStyle/>
          <a:p>
            <a:pPr>
              <a:lnSpc>
                <a:spcPct val="120000"/>
              </a:lnSpc>
            </a:pPr>
            <a:r>
              <a:rPr kumimoji="1" lang="zh-CN" altLang="en-US" sz="880" spc="150" dirty="0">
                <a:solidFill>
                  <a:srgbClr val="222222">
                    <a:lumMod val="75000"/>
                    <a:lumOff val="25000"/>
                  </a:srgbClr>
                </a:solidFill>
                <a:latin typeface="微软雅黑" panose="020B0503020204020204" pitchFamily="34" charset="-122"/>
                <a:ea typeface="微软雅黑" panose="020B0503020204020204" pitchFamily="34" charset="-122"/>
              </a:rPr>
              <a:t>即所有支出部门都在政府财务信息系统上至少开立一个账户，记录现金支付的总金额。</a:t>
            </a:r>
          </a:p>
        </p:txBody>
      </p:sp>
      <p:sp>
        <p:nvSpPr>
          <p:cNvPr id="31" name="文本框 30"/>
          <p:cNvSpPr txBox="1"/>
          <p:nvPr>
            <p:custDataLst>
              <p:tags r:id="rId16"/>
            </p:custDataLst>
          </p:nvPr>
        </p:nvSpPr>
        <p:spPr>
          <a:xfrm>
            <a:off x="6529890" y="3562911"/>
            <a:ext cx="1814963" cy="1017843"/>
          </a:xfrm>
          <a:prstGeom prst="rect">
            <a:avLst/>
          </a:prstGeom>
          <a:noFill/>
        </p:spPr>
        <p:txBody>
          <a:bodyPr wrap="square" rtlCol="0">
            <a:normAutofit/>
          </a:bodyPr>
          <a:lstStyle/>
          <a:p>
            <a:pPr>
              <a:lnSpc>
                <a:spcPct val="120000"/>
              </a:lnSpc>
            </a:pPr>
            <a:r>
              <a:rPr kumimoji="1" lang="zh-CN" altLang="en-US" sz="880" spc="150" dirty="0">
                <a:solidFill>
                  <a:srgbClr val="222222">
                    <a:lumMod val="75000"/>
                    <a:lumOff val="25000"/>
                  </a:srgbClr>
                </a:solidFill>
                <a:latin typeface="微软雅黑" panose="020B0503020204020204" pitchFamily="34" charset="-122"/>
                <a:ea typeface="微软雅黑" panose="020B0503020204020204" pitchFamily="34" charset="-122"/>
              </a:rPr>
              <a:t>即所有支出部门在现金支付账户和转账支付下，设置明细账户，以反映资金支付的具体情况。</a:t>
            </a:r>
          </a:p>
        </p:txBody>
      </p:sp>
      <p:sp>
        <p:nvSpPr>
          <p:cNvPr id="3"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endParaRPr lang="zh-CN" altLang="en-US" dirty="0"/>
          </a:p>
        </p:txBody>
      </p:sp>
      <p:sp>
        <p:nvSpPr>
          <p:cNvPr id="4" name="TextBox 3"/>
          <p:cNvSpPr txBox="1"/>
          <p:nvPr/>
        </p:nvSpPr>
        <p:spPr>
          <a:xfrm>
            <a:off x="656273" y="1081585"/>
            <a:ext cx="2980193" cy="400110"/>
          </a:xfrm>
          <a:prstGeom prst="rect">
            <a:avLst/>
          </a:prstGeom>
          <a:noFill/>
        </p:spPr>
        <p:txBody>
          <a:bodyPr wrap="square" rtlCol="0">
            <a:spAutoFit/>
          </a:bodyPr>
          <a:lstStyle/>
          <a:p>
            <a:r>
              <a:rPr lang="en-US" altLang="zh-CN" sz="2000" b="1" dirty="0"/>
              <a:t>3.</a:t>
            </a:r>
            <a:r>
              <a:rPr lang="zh-CN" altLang="zh-CN" sz="2000" b="1" dirty="0"/>
              <a:t>账户基本构成</a:t>
            </a:r>
            <a:endParaRPr lang="en-US" altLang="zh-CN" sz="2000" b="1"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208598" y="4106545"/>
            <a:ext cx="7688580" cy="337185"/>
          </a:xfrm>
          <a:prstGeom prst="rect">
            <a:avLst/>
          </a:prstGeom>
          <a:noFill/>
        </p:spPr>
        <p:txBody>
          <a:bodyPr wrap="square" rtlCol="0">
            <a:spAutoFit/>
          </a:bodyPr>
          <a:lstStyle/>
          <a:p>
            <a:pPr indent="406400" algn="ctr" fontAlgn="auto">
              <a:extLst>
                <a:ext uri="{35155182-B16C-46BC-9424-99874614C6A1}">
                  <wpsdc:indentchars xmlns="" xmlns:wpsdc="http://www.wps.cn/officeDocument/2017/drawingmlCustomData" val="200" checksum="1740828767"/>
                </a:ext>
              </a:extLst>
            </a:pPr>
            <a:r>
              <a:rPr lang="zh-CN" altLang="en-US" b="1" dirty="0" smtClean="0"/>
              <a:t>（</a:t>
            </a:r>
            <a:r>
              <a:rPr lang="en-US" altLang="zh-CN" b="1" dirty="0" smtClean="0"/>
              <a:t>4</a:t>
            </a:r>
            <a:r>
              <a:rPr lang="zh-CN" altLang="en-US" b="1" dirty="0" smtClean="0"/>
              <a:t>）账户</a:t>
            </a:r>
            <a:r>
              <a:rPr lang="zh-CN" altLang="en-US" b="1" dirty="0"/>
              <a:t>基本运行</a:t>
            </a:r>
          </a:p>
        </p:txBody>
      </p:sp>
      <p:sp>
        <p:nvSpPr>
          <p:cNvPr id="3" name="任意多边形: 形状 15"/>
          <p:cNvSpPr/>
          <p:nvPr>
            <p:custDataLst>
              <p:tags r:id="rId1"/>
            </p:custDataLst>
          </p:nvPr>
        </p:nvSpPr>
        <p:spPr bwMode="auto">
          <a:xfrm>
            <a:off x="3306564" y="1003504"/>
            <a:ext cx="2027198" cy="1768198"/>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4" name="泪滴形 3"/>
          <p:cNvSpPr/>
          <p:nvPr>
            <p:custDataLst>
              <p:tags r:id="rId2"/>
            </p:custDataLst>
          </p:nvPr>
        </p:nvSpPr>
        <p:spPr>
          <a:xfrm rot="16221277">
            <a:off x="3130164" y="1262504"/>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108231" y="1233571"/>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98964" y="1541104"/>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684367" y="1592437"/>
            <a:ext cx="2230198" cy="468066"/>
          </a:xfrm>
          <a:prstGeom prst="rect">
            <a:avLst/>
          </a:prstGeom>
          <a:noFill/>
        </p:spPr>
        <p:txBody>
          <a:bodyPr wrap="square" lIns="66141" tIns="0" rIns="66141" bIns="34393" anchor="t" anchorCtr="0"/>
          <a:lstStyle/>
          <a:p>
            <a:pPr algn="l" defTabSz="1218565">
              <a:lnSpc>
                <a:spcPct val="120000"/>
              </a:lnSpc>
              <a:spcBef>
                <a:spcPct val="0"/>
              </a:spcBef>
              <a:defRPr/>
            </a:pPr>
            <a:r>
              <a:rPr lang="zh-CN" altLang="en-US" sz="103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大多数国家一般都将所有的政府现金收入集中于中央银行银行的国库单一账户，这有利于随时、准确地评估政府现金余额和对预算执行及财政赤字的日常监控。</a:t>
            </a:r>
          </a:p>
        </p:txBody>
      </p:sp>
      <p:sp>
        <p:nvSpPr>
          <p:cNvPr id="5" name="矩形 4"/>
          <p:cNvSpPr/>
          <p:nvPr>
            <p:custDataLst>
              <p:tags r:id="rId6"/>
            </p:custDataLst>
          </p:nvPr>
        </p:nvSpPr>
        <p:spPr>
          <a:xfrm>
            <a:off x="684368" y="1269961"/>
            <a:ext cx="2214798" cy="290743"/>
          </a:xfrm>
          <a:prstGeom prst="rect">
            <a:avLst/>
          </a:prstGeom>
        </p:spPr>
        <p:txBody>
          <a:bodyPr wrap="square" lIns="66141" tIns="34393" rIns="66141" bIns="0" anchor="b" anchorCtr="0">
            <a:normAutofit/>
          </a:bodyPr>
          <a:lstStyle/>
          <a:p>
            <a:pPr>
              <a:lnSpc>
                <a:spcPct val="120000"/>
              </a:lnSpc>
            </a:pPr>
            <a:r>
              <a:rPr lang="zh-CN" altLang="en-US" sz="1325"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国库单一账户</a:t>
            </a:r>
          </a:p>
        </p:txBody>
      </p:sp>
      <p:sp>
        <p:nvSpPr>
          <p:cNvPr id="11" name="任意多边形 11"/>
          <p:cNvSpPr/>
          <p:nvPr>
            <p:custDataLst>
              <p:tags r:id="rId7"/>
            </p:custDataLst>
          </p:nvPr>
        </p:nvSpPr>
        <p:spPr bwMode="auto">
          <a:xfrm>
            <a:off x="4092430" y="1923770"/>
            <a:ext cx="485333" cy="48533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8"/>
            </p:custDataLst>
          </p:nvPr>
        </p:nvSpPr>
        <p:spPr>
          <a:xfrm rot="129116">
            <a:off x="4655696" y="1265771"/>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泪滴形 11"/>
          <p:cNvSpPr/>
          <p:nvPr>
            <p:custDataLst>
              <p:tags r:id="rId9"/>
            </p:custDataLst>
          </p:nvPr>
        </p:nvSpPr>
        <p:spPr>
          <a:xfrm rot="129116">
            <a:off x="4692563" y="1245704"/>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任意多边形 12"/>
          <p:cNvSpPr/>
          <p:nvPr>
            <p:custDataLst>
              <p:tags r:id="rId10"/>
            </p:custDataLst>
          </p:nvPr>
        </p:nvSpPr>
        <p:spPr bwMode="auto">
          <a:xfrm>
            <a:off x="5064963" y="1519171"/>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2"/>
          <p:cNvSpPr txBox="1"/>
          <p:nvPr>
            <p:custDataLst>
              <p:tags r:id="rId11"/>
            </p:custDataLst>
          </p:nvPr>
        </p:nvSpPr>
        <p:spPr>
          <a:xfrm>
            <a:off x="5953495" y="1592437"/>
            <a:ext cx="2230198" cy="468066"/>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在国库分类账户系统中，国库为每一家用款单位设立一个或多个不相关的分类账户，办理实际的拨款。</a:t>
            </a:r>
          </a:p>
        </p:txBody>
      </p:sp>
      <p:sp>
        <p:nvSpPr>
          <p:cNvPr id="32" name="矩形 31"/>
          <p:cNvSpPr/>
          <p:nvPr>
            <p:custDataLst>
              <p:tags r:id="rId12"/>
            </p:custDataLst>
          </p:nvPr>
        </p:nvSpPr>
        <p:spPr>
          <a:xfrm>
            <a:off x="5953495" y="1269961"/>
            <a:ext cx="2230198" cy="290743"/>
          </a:xfrm>
          <a:prstGeom prst="rect">
            <a:avLst/>
          </a:prstGeom>
        </p:spPr>
        <p:txBody>
          <a:bodyPr wrap="square" lIns="66141" tIns="34393" rIns="66141" bIns="0" anchor="b" anchorCtr="0">
            <a:normAutofit/>
          </a:bodyPr>
          <a:lstStyle/>
          <a:p>
            <a:pPr>
              <a:lnSpc>
                <a:spcPct val="120000"/>
              </a:lnSpc>
            </a:pPr>
            <a:r>
              <a:rPr lang="zh-CN" altLang="en-US" sz="1325" b="1" spc="30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国库分类账户</a:t>
            </a:r>
          </a:p>
        </p:txBody>
      </p:sp>
      <p:sp>
        <p:nvSpPr>
          <p:cNvPr id="33" name="泪滴形 32"/>
          <p:cNvSpPr/>
          <p:nvPr>
            <p:custDataLst>
              <p:tags r:id="rId13"/>
            </p:custDataLst>
          </p:nvPr>
        </p:nvSpPr>
        <p:spPr>
          <a:xfrm rot="8106743">
            <a:off x="3832030" y="2520170"/>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泪滴形 33"/>
          <p:cNvSpPr/>
          <p:nvPr>
            <p:custDataLst>
              <p:tags r:id="rId14"/>
            </p:custDataLst>
          </p:nvPr>
        </p:nvSpPr>
        <p:spPr>
          <a:xfrm rot="8106743">
            <a:off x="3831564" y="2550970"/>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文本框 34"/>
          <p:cNvSpPr txBox="1"/>
          <p:nvPr>
            <p:custDataLst>
              <p:tags r:id="rId15"/>
            </p:custDataLst>
          </p:nvPr>
        </p:nvSpPr>
        <p:spPr>
          <a:xfrm>
            <a:off x="5016896" y="3170236"/>
            <a:ext cx="2230198" cy="468066"/>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需要利用商业银行作为代理机构，办理日常的国库业务，并每天与中央银行国库单一账户进行清算。</a:t>
            </a:r>
          </a:p>
        </p:txBody>
      </p:sp>
      <p:sp>
        <p:nvSpPr>
          <p:cNvPr id="36" name="矩形 35"/>
          <p:cNvSpPr/>
          <p:nvPr>
            <p:custDataLst>
              <p:tags r:id="rId16"/>
            </p:custDataLst>
          </p:nvPr>
        </p:nvSpPr>
        <p:spPr>
          <a:xfrm>
            <a:off x="5016896" y="2835160"/>
            <a:ext cx="2230198" cy="290743"/>
          </a:xfrm>
          <a:prstGeom prst="rect">
            <a:avLst/>
          </a:prstGeom>
        </p:spPr>
        <p:txBody>
          <a:bodyPr wrap="square" lIns="66141" tIns="34393" rIns="66141" bIns="0" anchor="b" anchorCtr="0">
            <a:normAutofit/>
          </a:bodyPr>
          <a:lstStyle/>
          <a:p>
            <a:pPr>
              <a:lnSpc>
                <a:spcPct val="120000"/>
              </a:lnSpc>
            </a:pPr>
            <a:r>
              <a:rPr lang="zh-CN" altLang="en-US" sz="1325"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商业银行为代理机构</a:t>
            </a:r>
          </a:p>
        </p:txBody>
      </p:sp>
      <p:sp>
        <p:nvSpPr>
          <p:cNvPr id="37" name="PA_ImportSvg_636701175243069250"/>
          <p:cNvSpPr/>
          <p:nvPr>
            <p:custDataLst>
              <p:tags r:id="rId17"/>
            </p:custDataLst>
          </p:nvPr>
        </p:nvSpPr>
        <p:spPr>
          <a:xfrm>
            <a:off x="4094817" y="2807251"/>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630873" y="4158615"/>
            <a:ext cx="7688580" cy="337185"/>
          </a:xfrm>
          <a:prstGeom prst="rect">
            <a:avLst/>
          </a:prstGeom>
          <a:noFill/>
        </p:spPr>
        <p:txBody>
          <a:bodyPr wrap="square" rtlCol="0">
            <a:spAutoFit/>
          </a:bodyPr>
          <a:lstStyle/>
          <a:p>
            <a:pPr indent="406400" algn="ctr" fontAlgn="auto">
              <a:extLst>
                <a:ext uri="{35155182-B16C-46BC-9424-99874614C6A1}">
                  <wpsdc:indentchars xmlns="" xmlns:wpsdc="http://www.wps.cn/officeDocument/2017/drawingmlCustomData" val="200" checksum="1740828767"/>
                </a:ext>
              </a:extLst>
            </a:pPr>
            <a:r>
              <a:rPr lang="zh-CN" altLang="en-US" b="1"/>
              <a:t>国库管理与财政管理的共同点</a:t>
            </a:r>
          </a:p>
        </p:txBody>
      </p:sp>
      <p:sp>
        <p:nvSpPr>
          <p:cNvPr id="57" name="任意多边形 56"/>
          <p:cNvSpPr/>
          <p:nvPr>
            <p:custDataLst>
              <p:tags r:id="rId1"/>
            </p:custDataLst>
          </p:nvPr>
        </p:nvSpPr>
        <p:spPr bwMode="auto">
          <a:xfrm>
            <a:off x="4262755" y="3423285"/>
            <a:ext cx="424815" cy="535940"/>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任意多边形 58"/>
          <p:cNvSpPr/>
          <p:nvPr>
            <p:custDataLst>
              <p:tags r:id="rId2"/>
            </p:custDataLst>
          </p:nvPr>
        </p:nvSpPr>
        <p:spPr bwMode="auto">
          <a:xfrm>
            <a:off x="4204335" y="3416935"/>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0" name="任意多边形 59"/>
          <p:cNvSpPr/>
          <p:nvPr>
            <p:custDataLst>
              <p:tags r:id="rId3"/>
            </p:custDataLst>
          </p:nvPr>
        </p:nvSpPr>
        <p:spPr bwMode="auto">
          <a:xfrm>
            <a:off x="4204335" y="3592830"/>
            <a:ext cx="541655" cy="12890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任意多边形 63"/>
          <p:cNvSpPr/>
          <p:nvPr>
            <p:custDataLst>
              <p:tags r:id="rId4"/>
            </p:custDataLst>
          </p:nvPr>
        </p:nvSpPr>
        <p:spPr bwMode="auto">
          <a:xfrm>
            <a:off x="4204335" y="3764280"/>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任意多边形 64"/>
          <p:cNvSpPr/>
          <p:nvPr>
            <p:custDataLst>
              <p:tags r:id="rId5"/>
            </p:custDataLst>
          </p:nvPr>
        </p:nvSpPr>
        <p:spPr bwMode="auto">
          <a:xfrm>
            <a:off x="4425315" y="3959225"/>
            <a:ext cx="99695" cy="2095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任意多边形 65"/>
          <p:cNvSpPr/>
          <p:nvPr>
            <p:custDataLst>
              <p:tags r:id="rId6"/>
            </p:custDataLst>
          </p:nvPr>
        </p:nvSpPr>
        <p:spPr bwMode="auto">
          <a:xfrm>
            <a:off x="3808730" y="1668780"/>
            <a:ext cx="1332865" cy="63500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任意多边形 66"/>
          <p:cNvSpPr/>
          <p:nvPr>
            <p:custDataLst>
              <p:tags r:id="rId7"/>
            </p:custDataLst>
          </p:nvPr>
        </p:nvSpPr>
        <p:spPr bwMode="auto">
          <a:xfrm>
            <a:off x="4146550" y="3099435"/>
            <a:ext cx="657860" cy="317500"/>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任意多边形 67"/>
          <p:cNvSpPr/>
          <p:nvPr>
            <p:custDataLst>
              <p:tags r:id="rId8"/>
            </p:custDataLst>
          </p:nvPr>
        </p:nvSpPr>
        <p:spPr bwMode="auto">
          <a:xfrm>
            <a:off x="4277995" y="1297305"/>
            <a:ext cx="87630" cy="29781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任意多边形 68"/>
          <p:cNvSpPr/>
          <p:nvPr>
            <p:custDataLst>
              <p:tags r:id="rId9"/>
            </p:custDataLst>
          </p:nvPr>
        </p:nvSpPr>
        <p:spPr bwMode="auto">
          <a:xfrm>
            <a:off x="3947795" y="1415415"/>
            <a:ext cx="174625" cy="27051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任意多边形 83"/>
          <p:cNvSpPr/>
          <p:nvPr>
            <p:custDataLst>
              <p:tags r:id="rId10"/>
            </p:custDataLst>
          </p:nvPr>
        </p:nvSpPr>
        <p:spPr bwMode="auto">
          <a:xfrm>
            <a:off x="4583430" y="1297305"/>
            <a:ext cx="87630" cy="29781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任意多边形 84"/>
          <p:cNvSpPr/>
          <p:nvPr>
            <p:custDataLst>
              <p:tags r:id="rId11"/>
            </p:custDataLst>
          </p:nvPr>
        </p:nvSpPr>
        <p:spPr bwMode="auto">
          <a:xfrm>
            <a:off x="4827905" y="1415415"/>
            <a:ext cx="173355" cy="27051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任意多边形 85"/>
          <p:cNvSpPr/>
          <p:nvPr>
            <p:custDataLst>
              <p:tags r:id="rId12"/>
            </p:custDataLst>
          </p:nvPr>
        </p:nvSpPr>
        <p:spPr bwMode="auto">
          <a:xfrm>
            <a:off x="5026660" y="1641475"/>
            <a:ext cx="243205" cy="21082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任意多边形 86"/>
          <p:cNvSpPr/>
          <p:nvPr>
            <p:custDataLst>
              <p:tags r:id="rId13"/>
            </p:custDataLst>
          </p:nvPr>
        </p:nvSpPr>
        <p:spPr bwMode="auto">
          <a:xfrm>
            <a:off x="3680460" y="1641475"/>
            <a:ext cx="241300" cy="21082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87"/>
          <p:cNvSpPr txBox="1"/>
          <p:nvPr>
            <p:custDataLst>
              <p:tags r:id="rId14"/>
            </p:custDataLst>
          </p:nvPr>
        </p:nvSpPr>
        <p:spPr>
          <a:xfrm>
            <a:off x="3743960" y="2362200"/>
            <a:ext cx="1461770" cy="655955"/>
          </a:xfrm>
          <a:prstGeom prst="rect">
            <a:avLst/>
          </a:prstGeom>
          <a:noFill/>
        </p:spPr>
        <p:txBody>
          <a:bodyPr wrap="square" anchor="ctr">
            <a:normAutofit/>
          </a:bodyPr>
          <a:lstStyle/>
          <a:p>
            <a:pPr marL="0" lvl="0" indent="0" algn="ctr">
              <a:lnSpc>
                <a:spcPct val="130000"/>
              </a:lnSpc>
              <a:spcBef>
                <a:spcPts val="0"/>
              </a:spcBef>
              <a:spcAft>
                <a:spcPts val="0"/>
              </a:spcAft>
              <a:buSzPct val="100000"/>
            </a:pPr>
            <a:r>
              <a:rPr lang="zh-CN" altLang="en-US" sz="1770" b="1" spc="300" dirty="0">
                <a:solidFill>
                  <a:srgbClr val="000000">
                    <a:lumMod val="65000"/>
                    <a:lumOff val="3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共同点</a:t>
            </a:r>
          </a:p>
        </p:txBody>
      </p:sp>
      <p:sp>
        <p:nvSpPr>
          <p:cNvPr id="89" name="任意多边形 88"/>
          <p:cNvSpPr/>
          <p:nvPr>
            <p:custDataLst>
              <p:tags r:id="rId15"/>
            </p:custDataLst>
          </p:nvPr>
        </p:nvSpPr>
        <p:spPr bwMode="auto">
          <a:xfrm>
            <a:off x="2795905" y="2780030"/>
            <a:ext cx="907415" cy="241935"/>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任意多边形 89"/>
          <p:cNvSpPr/>
          <p:nvPr>
            <p:custDataLst>
              <p:tags r:id="rId16"/>
            </p:custDataLst>
          </p:nvPr>
        </p:nvSpPr>
        <p:spPr bwMode="auto">
          <a:xfrm>
            <a:off x="5247005" y="2766695"/>
            <a:ext cx="908685" cy="255270"/>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1" name="组合 90"/>
          <p:cNvGrpSpPr/>
          <p:nvPr>
            <p:custDataLst>
              <p:tags r:id="rId17"/>
            </p:custDataLst>
          </p:nvPr>
        </p:nvGrpSpPr>
        <p:grpSpPr>
          <a:xfrm>
            <a:off x="5910580" y="2359660"/>
            <a:ext cx="341630" cy="320040"/>
            <a:chOff x="8014666" y="1707730"/>
            <a:chExt cx="465138" cy="435769"/>
          </a:xfrm>
          <a:solidFill>
            <a:srgbClr val="3498DB"/>
          </a:solidFill>
        </p:grpSpPr>
        <p:sp>
          <p:nvSpPr>
            <p:cNvPr id="92" name="任意多边形 17"/>
            <p:cNvSpPr/>
            <p:nvPr>
              <p:custDataLst>
                <p:tags r:id="rId25"/>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任意多边形 18"/>
            <p:cNvSpPr/>
            <p:nvPr>
              <p:custDataLst>
                <p:tags r:id="rId26"/>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4" name="文本框 93"/>
          <p:cNvSpPr txBox="1"/>
          <p:nvPr>
            <p:custDataLst>
              <p:tags r:id="rId18"/>
            </p:custDataLst>
          </p:nvPr>
        </p:nvSpPr>
        <p:spPr>
          <a:xfrm flipH="1">
            <a:off x="721360" y="1527810"/>
            <a:ext cx="1951355" cy="324485"/>
          </a:xfrm>
          <a:prstGeom prst="rect">
            <a:avLst/>
          </a:prstGeom>
          <a:noFill/>
        </p:spPr>
        <p:txBody>
          <a:bodyPr wrap="square" bIns="0" anchor="b" anchorCtr="0"/>
          <a:lstStyle/>
          <a:p>
            <a:pPr algn="l">
              <a:lnSpc>
                <a:spcPct val="120000"/>
              </a:lnSpc>
            </a:pPr>
            <a:r>
              <a:rPr lang="zh-CN" altLang="en-US"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根本目的一致</a:t>
            </a:r>
          </a:p>
        </p:txBody>
      </p:sp>
      <p:sp>
        <p:nvSpPr>
          <p:cNvPr id="95" name="文本框 94"/>
          <p:cNvSpPr txBox="1"/>
          <p:nvPr>
            <p:custDataLst>
              <p:tags r:id="rId19"/>
            </p:custDataLst>
          </p:nvPr>
        </p:nvSpPr>
        <p:spPr>
          <a:xfrm>
            <a:off x="6393815" y="1490980"/>
            <a:ext cx="1951355" cy="324485"/>
          </a:xfrm>
          <a:prstGeom prst="rect">
            <a:avLst/>
          </a:prstGeom>
          <a:noFill/>
        </p:spPr>
        <p:txBody>
          <a:bodyPr wrap="square" bIns="0" anchor="b" anchorCtr="0"/>
          <a:lstStyle/>
          <a:p>
            <a:pPr>
              <a:lnSpc>
                <a:spcPct val="120000"/>
              </a:lnSpc>
            </a:pPr>
            <a:r>
              <a:rPr lang="zh-CN" altLang="en-US"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核算内容相同</a:t>
            </a:r>
          </a:p>
        </p:txBody>
      </p:sp>
      <p:sp>
        <p:nvSpPr>
          <p:cNvPr id="96" name="文本框 95"/>
          <p:cNvSpPr txBox="1"/>
          <p:nvPr>
            <p:custDataLst>
              <p:tags r:id="rId20"/>
            </p:custDataLst>
          </p:nvPr>
        </p:nvSpPr>
        <p:spPr>
          <a:xfrm>
            <a:off x="4949190" y="1780540"/>
            <a:ext cx="3505200" cy="654050"/>
          </a:xfrm>
          <a:prstGeom prst="rect">
            <a:avLst/>
          </a:prstGeom>
          <a:noFill/>
        </p:spPr>
        <p:txBody>
          <a:bodyPr wrap="square" tIns="0" rtlCol="0"/>
          <a:lstStyle/>
          <a:p>
            <a:pPr>
              <a:lnSpc>
                <a:spcPct val="120000"/>
              </a:lnSpc>
            </a:pPr>
            <a:r>
              <a:rPr lang="en-US" altLang="zh-CN" sz="1020" spc="150" dirty="0">
                <a:latin typeface="微软雅黑" panose="020B0503020204020204" pitchFamily="34" charset="-122"/>
                <a:ea typeface="微软雅黑" panose="020B0503020204020204" pitchFamily="34" charset="-122"/>
              </a:rPr>
              <a:t> </a:t>
            </a:r>
            <a:r>
              <a:rPr lang="zh-CN" altLang="en-US" sz="1020" spc="150" dirty="0">
                <a:latin typeface="微软雅黑" panose="020B0503020204020204" pitchFamily="34" charset="-122"/>
                <a:ea typeface="微软雅黑" panose="020B0503020204020204" pitchFamily="34" charset="-122"/>
              </a:rPr>
              <a:t>在政府预算收支业务核算上，国库存在两种情况。  </a:t>
            </a:r>
          </a:p>
          <a:p>
            <a:pPr>
              <a:lnSpc>
                <a:spcPct val="120000"/>
              </a:lnSpc>
            </a:pPr>
            <a:r>
              <a:rPr lang="zh-CN" altLang="en-US" sz="1020" spc="150" dirty="0">
                <a:latin typeface="微软雅黑" panose="020B0503020204020204" pitchFamily="34" charset="-122"/>
                <a:ea typeface="微软雅黑" panose="020B0503020204020204" pitchFamily="34" charset="-122"/>
              </a:rPr>
              <a:t>  一是人民银行经理的国库。各级国库要按照规定</a:t>
            </a:r>
          </a:p>
          <a:p>
            <a:pPr>
              <a:lnSpc>
                <a:spcPct val="120000"/>
              </a:lnSpc>
            </a:pPr>
            <a:r>
              <a:rPr lang="zh-CN" altLang="en-US" sz="1020" spc="150" dirty="0">
                <a:latin typeface="微软雅黑" panose="020B0503020204020204" pitchFamily="34" charset="-122"/>
                <a:ea typeface="微软雅黑" panose="020B0503020204020204" pitchFamily="34" charset="-122"/>
              </a:rPr>
              <a:t>  的会计科目，建立完整的账务组织体系。另一种</a:t>
            </a:r>
          </a:p>
          <a:p>
            <a:pPr>
              <a:lnSpc>
                <a:spcPct val="120000"/>
              </a:lnSpc>
            </a:pPr>
            <a:r>
              <a:rPr lang="zh-CN" altLang="en-US" sz="1020" spc="150" dirty="0">
                <a:latin typeface="微软雅黑" panose="020B0503020204020204" pitchFamily="34" charset="-122"/>
                <a:ea typeface="微软雅黑" panose="020B0503020204020204" pitchFamily="34" charset="-122"/>
              </a:rPr>
              <a:t>                      是商业银行代理财政国库业务。</a:t>
            </a:r>
          </a:p>
          <a:p>
            <a:pPr>
              <a:lnSpc>
                <a:spcPct val="120000"/>
              </a:lnSpc>
            </a:pPr>
            <a:r>
              <a:rPr lang="zh-CN" altLang="en-US" sz="1020" spc="150" dirty="0">
                <a:latin typeface="微软雅黑" panose="020B0503020204020204" pitchFamily="34" charset="-122"/>
                <a:ea typeface="微软雅黑" panose="020B0503020204020204" pitchFamily="34" charset="-122"/>
              </a:rPr>
              <a:t>                      商业银行代理国库业务，要按</a:t>
            </a:r>
          </a:p>
          <a:p>
            <a:pPr>
              <a:lnSpc>
                <a:spcPct val="120000"/>
              </a:lnSpc>
            </a:pPr>
            <a:r>
              <a:rPr lang="zh-CN" altLang="en-US" sz="1020" spc="150" dirty="0">
                <a:latin typeface="微软雅黑" panose="020B0503020204020204" pitchFamily="34" charset="-122"/>
                <a:ea typeface="微软雅黑" panose="020B0503020204020204" pitchFamily="34" charset="-122"/>
              </a:rPr>
              <a:t>                      照人民银行规定设置必要的会</a:t>
            </a:r>
          </a:p>
          <a:p>
            <a:pPr>
              <a:lnSpc>
                <a:spcPct val="120000"/>
              </a:lnSpc>
            </a:pPr>
            <a:r>
              <a:rPr lang="zh-CN" altLang="en-US" sz="1020" spc="150" dirty="0">
                <a:latin typeface="微软雅黑" panose="020B0503020204020204" pitchFamily="34" charset="-122"/>
                <a:ea typeface="微软雅黑" panose="020B0503020204020204" pitchFamily="34" charset="-122"/>
              </a:rPr>
              <a:t>                      计科目，但科目属性及归类要符合其上级主管单位的要求。不论是人民银行经理国库，还是商业银行代理国库业务，在具体核算预算收入、预算支出时，所有科目必须与财政部门相同，确保政府预算收支工作的真实性和完整性。</a:t>
            </a:r>
          </a:p>
        </p:txBody>
      </p:sp>
      <p:sp>
        <p:nvSpPr>
          <p:cNvPr id="97" name="文本框 96"/>
          <p:cNvSpPr txBox="1"/>
          <p:nvPr>
            <p:custDataLst>
              <p:tags r:id="rId21"/>
            </p:custDataLst>
          </p:nvPr>
        </p:nvSpPr>
        <p:spPr>
          <a:xfrm>
            <a:off x="584200" y="1852295"/>
            <a:ext cx="2356485" cy="654050"/>
          </a:xfrm>
          <a:prstGeom prst="rect">
            <a:avLst/>
          </a:prstGeom>
          <a:noFill/>
        </p:spPr>
        <p:txBody>
          <a:bodyPr wrap="square" tIns="0" rtlCol="0"/>
          <a:lstStyle/>
          <a:p>
            <a:pPr algn="l">
              <a:lnSpc>
                <a:spcPct val="120000"/>
              </a:lnSpc>
            </a:pPr>
            <a:r>
              <a:rPr lang="zh-CN" altLang="en-US" sz="1010" spc="150" dirty="0">
                <a:latin typeface="微软雅黑" panose="020B0503020204020204" pitchFamily="34" charset="-122"/>
                <a:ea typeface="微软雅黑" panose="020B0503020204020204" pitchFamily="34" charset="-122"/>
              </a:rPr>
              <a:t>分配职能是财政一般的、固有的职能，即筹集资金、供应资金，满足政府正常运转的现实需要。国库通过具体办理预算收支业务，及时积聚预算收入，并使符合规定的财政支出项目资金快速划拨到指定的账户，最大限度地满足社会公共需要。</a:t>
            </a:r>
          </a:p>
        </p:txBody>
      </p:sp>
      <p:grpSp>
        <p:nvGrpSpPr>
          <p:cNvPr id="98" name="组合 97"/>
          <p:cNvGrpSpPr/>
          <p:nvPr>
            <p:custDataLst>
              <p:tags r:id="rId22"/>
            </p:custDataLst>
          </p:nvPr>
        </p:nvGrpSpPr>
        <p:grpSpPr>
          <a:xfrm>
            <a:off x="2706370" y="2348865"/>
            <a:ext cx="234315" cy="341630"/>
            <a:chOff x="3654254" y="1638253"/>
            <a:chExt cx="319088" cy="465138"/>
          </a:xfrm>
          <a:solidFill>
            <a:srgbClr val="1F74AD"/>
          </a:solidFill>
        </p:grpSpPr>
        <p:sp>
          <p:nvSpPr>
            <p:cNvPr id="99" name="任意多边形 15"/>
            <p:cNvSpPr/>
            <p:nvPr>
              <p:custDataLst>
                <p:tags r:id="rId23"/>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任意多边形 16"/>
            <p:cNvSpPr/>
            <p:nvPr>
              <p:custDataLst>
                <p:tags r:id="rId24"/>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 name="标题 3"/>
          <p:cNvSpPr txBox="1">
            <a:spLocks noGrp="1"/>
          </p:cNvSpPr>
          <p:nvPr>
            <p:ph type="title"/>
          </p:nvPr>
        </p:nvSpPr>
        <p:spPr>
          <a:xfrm>
            <a:off x="374015" y="0"/>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endParaRPr lang="zh-CN" altLang="en-US" dirty="0"/>
          </a:p>
        </p:txBody>
      </p:sp>
      <p:sp>
        <p:nvSpPr>
          <p:cNvPr id="4" name="TextBox 3"/>
          <p:cNvSpPr txBox="1"/>
          <p:nvPr/>
        </p:nvSpPr>
        <p:spPr>
          <a:xfrm>
            <a:off x="396105" y="934845"/>
            <a:ext cx="3639001" cy="400110"/>
          </a:xfrm>
          <a:prstGeom prst="rect">
            <a:avLst/>
          </a:prstGeom>
          <a:noFill/>
        </p:spPr>
        <p:txBody>
          <a:bodyPr wrap="square" rtlCol="0">
            <a:spAutoFit/>
          </a:bodyPr>
          <a:lstStyle/>
          <a:p>
            <a:r>
              <a:rPr lang="zh-CN" altLang="en-US" sz="2000" b="1" dirty="0" smtClean="0">
                <a:latin typeface="黑体" pitchFamily="49" charset="-122"/>
                <a:ea typeface="黑体" pitchFamily="49" charset="-122"/>
              </a:rPr>
              <a:t>（二）国库管理与预算执行</a:t>
            </a:r>
            <a:endParaRPr lang="zh-CN" altLang="en-US" sz="2000" b="1"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16" name="文本框 15"/>
          <p:cNvSpPr txBox="1"/>
          <p:nvPr/>
        </p:nvSpPr>
        <p:spPr>
          <a:xfrm>
            <a:off x="528003" y="3956685"/>
            <a:ext cx="7688580" cy="583565"/>
          </a:xfrm>
          <a:prstGeom prst="rect">
            <a:avLst/>
          </a:prstGeom>
          <a:noFill/>
        </p:spPr>
        <p:txBody>
          <a:bodyPr wrap="square" rtlCol="0">
            <a:spAutoFit/>
          </a:bodyPr>
          <a:lstStyle/>
          <a:p>
            <a:pPr indent="406400" algn="ctr" fontAlgn="auto">
              <a:extLst>
                <a:ext uri="{35155182-B16C-46BC-9424-99874614C6A1}">
                  <wpsdc:indentchars xmlns="" xmlns:wpsdc="http://www.wps.cn/officeDocument/2017/drawingmlCustomData" val="200" checksum="1740828767"/>
                </a:ext>
              </a:extLst>
            </a:pPr>
            <a:r>
              <a:rPr lang="zh-CN" altLang="en-US" b="1"/>
              <a:t>国库管理与财政管理的区别点</a:t>
            </a:r>
          </a:p>
          <a:p>
            <a:pPr indent="406400" algn="l" fontAlgn="auto">
              <a:extLst>
                <a:ext uri="{35155182-B16C-46BC-9424-99874614C6A1}">
                  <wpsdc:indentchars xmlns="" xmlns:wpsdc="http://www.wps.cn/officeDocument/2017/drawingmlCustomData" val="200" checksum="1740828767"/>
                </a:ext>
              </a:extLst>
            </a:pPr>
            <a:endParaRPr lang="zh-CN" altLang="en-US" b="1"/>
          </a:p>
        </p:txBody>
      </p:sp>
      <p:sp>
        <p:nvSpPr>
          <p:cNvPr id="33" name="椭圆 32"/>
          <p:cNvSpPr/>
          <p:nvPr>
            <p:custDataLst>
              <p:tags r:id="rId1"/>
            </p:custDataLst>
          </p:nvPr>
        </p:nvSpPr>
        <p:spPr>
          <a:xfrm>
            <a:off x="4780082" y="2788551"/>
            <a:ext cx="740869" cy="740869"/>
          </a:xfrm>
          <a:prstGeom prst="ellipse">
            <a:avLst/>
          </a:prstGeom>
          <a:solidFill>
            <a:srgbClr val="69A35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3" name="椭圆 2"/>
          <p:cNvSpPr/>
          <p:nvPr>
            <p:custDataLst>
              <p:tags r:id="rId2"/>
            </p:custDataLst>
          </p:nvPr>
        </p:nvSpPr>
        <p:spPr>
          <a:xfrm>
            <a:off x="3602032" y="1634030"/>
            <a:ext cx="1827340" cy="1827340"/>
          </a:xfrm>
          <a:prstGeom prst="ellipse">
            <a:avLst/>
          </a:prstGeom>
          <a:noFill/>
          <a:ln w="12700" cap="flat" cmpd="sng" algn="ctr">
            <a:solidFill>
              <a:srgbClr val="000000">
                <a:lumMod val="60000"/>
                <a:lumOff val="40000"/>
              </a:srgbClr>
            </a:solidFill>
            <a:prstDash val="solid"/>
            <a:miter lim="800000"/>
          </a:ln>
          <a:effectLst/>
        </p:spPr>
        <p:txBody>
          <a:bodyPr rtlCol="0" anchor="ctr"/>
          <a:lstStyle/>
          <a:p>
            <a:pPr algn="ct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31" name="椭圆 30"/>
          <p:cNvSpPr/>
          <p:nvPr>
            <p:custDataLst>
              <p:tags r:id="rId3"/>
            </p:custDataLst>
          </p:nvPr>
        </p:nvSpPr>
        <p:spPr>
          <a:xfrm>
            <a:off x="3527545" y="1503359"/>
            <a:ext cx="740869" cy="740869"/>
          </a:xfrm>
          <a:prstGeom prst="ellipse">
            <a:avLst/>
          </a:prstGeom>
          <a:solidFill>
            <a:srgbClr val="1F74AD"/>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32" name="任意多边形 31"/>
          <p:cNvSpPr/>
          <p:nvPr>
            <p:custDataLst>
              <p:tags r:id="rId4"/>
            </p:custDataLst>
          </p:nvPr>
        </p:nvSpPr>
        <p:spPr bwMode="auto">
          <a:xfrm>
            <a:off x="3758240" y="1739199"/>
            <a:ext cx="279480" cy="269190"/>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ysClr val="window" lastClr="FFFFFF"/>
          </a:solidFill>
          <a:ln>
            <a:noFill/>
          </a:ln>
        </p:spPr>
        <p:txBody>
          <a:bodyPr vert="horz" wrap="square" lIns="67199" tIns="33599" rIns="67199" bIns="33599" numCol="1" anchor="t" anchorCtr="0" compatLnSpc="1">
            <a:no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29" name="椭圆 28"/>
          <p:cNvSpPr/>
          <p:nvPr>
            <p:custDataLst>
              <p:tags r:id="rId5"/>
            </p:custDataLst>
          </p:nvPr>
        </p:nvSpPr>
        <p:spPr>
          <a:xfrm>
            <a:off x="3527545" y="2653932"/>
            <a:ext cx="740869" cy="740869"/>
          </a:xfrm>
          <a:prstGeom prst="ellipse">
            <a:avLst/>
          </a:prstGeom>
          <a:solidFill>
            <a:srgbClr val="1AA3AA"/>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30" name="任意多边形 29"/>
          <p:cNvSpPr/>
          <p:nvPr>
            <p:custDataLst>
              <p:tags r:id="rId6"/>
            </p:custDataLst>
          </p:nvPr>
        </p:nvSpPr>
        <p:spPr bwMode="auto">
          <a:xfrm>
            <a:off x="3758240" y="3033282"/>
            <a:ext cx="279480" cy="269190"/>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pitchFamily="34" charset="-122"/>
              <a:ea typeface="微软雅黑" panose="020B0503020204020204" pitchFamily="34" charset="-122"/>
            </a:endParaRPr>
          </a:p>
        </p:txBody>
      </p:sp>
      <p:sp>
        <p:nvSpPr>
          <p:cNvPr id="25" name="椭圆 24"/>
          <p:cNvSpPr/>
          <p:nvPr>
            <p:custDataLst>
              <p:tags r:id="rId7"/>
            </p:custDataLst>
          </p:nvPr>
        </p:nvSpPr>
        <p:spPr>
          <a:xfrm>
            <a:off x="4780082" y="1551063"/>
            <a:ext cx="740869" cy="740869"/>
          </a:xfrm>
          <a:prstGeom prst="ellipse">
            <a:avLst/>
          </a:prstGeom>
          <a:solidFill>
            <a:srgbClr val="3498D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26" name="任意多边形 25"/>
          <p:cNvSpPr/>
          <p:nvPr>
            <p:custDataLst>
              <p:tags r:id="rId8"/>
            </p:custDataLst>
          </p:nvPr>
        </p:nvSpPr>
        <p:spPr bwMode="auto">
          <a:xfrm>
            <a:off x="5010777" y="1786903"/>
            <a:ext cx="279480" cy="269190"/>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ysClr val="window" lastClr="FFFFFF"/>
          </a:solidFill>
          <a:ln>
            <a:noFill/>
          </a:ln>
          <a:effectLst/>
        </p:spPr>
        <p:txBody>
          <a:bodyPr lIns="89576" tIns="89576" rIns="89576" bIns="89576" anchor="ct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fontAlgn="base" hangingPunct="0">
              <a:lnSpc>
                <a:spcPct val="130000"/>
              </a:lnSpc>
              <a:spcBef>
                <a:spcPct val="0"/>
              </a:spcBef>
              <a:spcAft>
                <a:spcPct val="0"/>
              </a:spcAft>
            </a:pPr>
            <a:endParaRPr lang="zh-CN" altLang="zh-CN" sz="4705">
              <a:solidFill>
                <a:srgbClr val="000000"/>
              </a:solidFill>
              <a:latin typeface="微软雅黑" panose="020B0503020204020204" pitchFamily="34" charset="-122"/>
              <a:ea typeface="微软雅黑" panose="020B0503020204020204" pitchFamily="34" charset="-122"/>
            </a:endParaRPr>
          </a:p>
        </p:txBody>
      </p:sp>
      <p:sp>
        <p:nvSpPr>
          <p:cNvPr id="9" name="椭圆 8"/>
          <p:cNvSpPr/>
          <p:nvPr>
            <p:custDataLst>
              <p:tags r:id="rId9"/>
            </p:custDataLst>
          </p:nvPr>
        </p:nvSpPr>
        <p:spPr>
          <a:xfrm>
            <a:off x="3880288" y="1928154"/>
            <a:ext cx="1267177" cy="1267177"/>
          </a:xfrm>
          <a:prstGeom prst="ellipse">
            <a:avLst/>
          </a:prstGeom>
          <a:solidFill>
            <a:srgbClr val="1F74AD"/>
          </a:solidFill>
          <a:ln w="28575" cap="flat" cmpd="sng" algn="ctr">
            <a:solidFill>
              <a:sysClr val="window" lastClr="FFFFFF"/>
            </a:solidFill>
            <a:prstDash val="solid"/>
            <a:miter lim="800000"/>
          </a:ln>
          <a:effectLst/>
        </p:spPr>
        <p:txBody>
          <a:bodyPr wrap="none" lIns="0" tIns="0" rIns="0" bIns="0" rtlCol="0" anchor="ctr">
            <a:normAutofit/>
          </a:bodyPr>
          <a:lstStyle/>
          <a:p>
            <a:pPr algn="ctr">
              <a:lnSpc>
                <a:spcPct val="130000"/>
              </a:lnSpc>
            </a:pPr>
            <a:endParaRPr lang="zh-CN" altLang="en-US" sz="1470" dirty="0">
              <a:solidFill>
                <a:sysClr val="window" lastClr="FFFFFF"/>
              </a:solidFill>
              <a:latin typeface="微软雅黑" panose="020B0503020204020204" pitchFamily="34" charset="-122"/>
              <a:ea typeface="微软雅黑" panose="020B0503020204020204" pitchFamily="34" charset="-122"/>
            </a:endParaRPr>
          </a:p>
        </p:txBody>
      </p:sp>
      <p:sp>
        <p:nvSpPr>
          <p:cNvPr id="39" name="任意多边形 27"/>
          <p:cNvSpPr/>
          <p:nvPr>
            <p:custDataLst>
              <p:tags r:id="rId10"/>
            </p:custDataLst>
          </p:nvPr>
        </p:nvSpPr>
        <p:spPr bwMode="auto">
          <a:xfrm>
            <a:off x="5017565" y="3030929"/>
            <a:ext cx="265903" cy="256112"/>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pitchFamily="34" charset="-122"/>
              <a:ea typeface="微软雅黑" panose="020B0503020204020204" pitchFamily="34" charset="-122"/>
            </a:endParaRPr>
          </a:p>
        </p:txBody>
      </p:sp>
      <p:sp>
        <p:nvSpPr>
          <p:cNvPr id="44" name="矩形 43"/>
          <p:cNvSpPr/>
          <p:nvPr>
            <p:custDataLst>
              <p:tags r:id="rId11"/>
            </p:custDataLst>
          </p:nvPr>
        </p:nvSpPr>
        <p:spPr>
          <a:xfrm>
            <a:off x="1572729" y="1465810"/>
            <a:ext cx="1894613" cy="279981"/>
          </a:xfrm>
          <a:prstGeom prst="rect">
            <a:avLst/>
          </a:prstGeom>
        </p:spPr>
        <p:txBody>
          <a:bodyPr wrap="square" lIns="66141" tIns="34393" rIns="66141" bIns="0" anchor="b">
            <a:normAutofit/>
          </a:bodyPr>
          <a:lstStyle/>
          <a:p>
            <a:pPr lvl="0" algn="r" defTabSz="913765">
              <a:lnSpc>
                <a:spcPct val="120000"/>
              </a:lnSpc>
              <a:spcBef>
                <a:spcPct val="0"/>
              </a:spcBef>
              <a:defRPr/>
            </a:pPr>
            <a:r>
              <a:rPr lang="zh-CN" altLang="en-US" sz="1325" b="1" spc="300" dirty="0">
                <a:latin typeface="微软雅黑" panose="020B0503020204020204" pitchFamily="34" charset="-122"/>
                <a:ea typeface="微软雅黑" panose="020B0503020204020204" pitchFamily="34" charset="-122"/>
                <a:cs typeface="+mn-ea"/>
              </a:rPr>
              <a:t>充当角色不同</a:t>
            </a:r>
          </a:p>
        </p:txBody>
      </p:sp>
      <p:sp>
        <p:nvSpPr>
          <p:cNvPr id="46" name="矩形 45"/>
          <p:cNvSpPr/>
          <p:nvPr>
            <p:custDataLst>
              <p:tags r:id="rId12"/>
            </p:custDataLst>
          </p:nvPr>
        </p:nvSpPr>
        <p:spPr>
          <a:xfrm>
            <a:off x="5644027" y="1465810"/>
            <a:ext cx="1894613" cy="279981"/>
          </a:xfrm>
          <a:prstGeom prst="rect">
            <a:avLst/>
          </a:prstGeom>
        </p:spPr>
        <p:txBody>
          <a:bodyPr wrap="square" lIns="66141" tIns="34393" rIns="66141" bIns="0" anchor="b">
            <a:normAutofit/>
          </a:bodyPr>
          <a:lstStyle/>
          <a:p>
            <a:pPr lvl="0" defTabSz="913765">
              <a:lnSpc>
                <a:spcPct val="120000"/>
              </a:lnSpc>
              <a:spcBef>
                <a:spcPct val="0"/>
              </a:spcBef>
              <a:defRPr/>
            </a:pPr>
            <a:r>
              <a:rPr lang="zh-CN" altLang="en-US" sz="1325" b="1" spc="300" dirty="0">
                <a:latin typeface="微软雅黑" panose="020B0503020204020204" pitchFamily="34" charset="-122"/>
                <a:ea typeface="微软雅黑" panose="020B0503020204020204" pitchFamily="34" charset="-122"/>
                <a:cs typeface="+mn-ea"/>
              </a:rPr>
              <a:t>职责性质不同</a:t>
            </a:r>
          </a:p>
        </p:txBody>
      </p:sp>
      <p:sp>
        <p:nvSpPr>
          <p:cNvPr id="48" name="矩形 47"/>
          <p:cNvSpPr/>
          <p:nvPr>
            <p:custDataLst>
              <p:tags r:id="rId13"/>
            </p:custDataLst>
          </p:nvPr>
        </p:nvSpPr>
        <p:spPr>
          <a:xfrm>
            <a:off x="1572729" y="3172576"/>
            <a:ext cx="1894613" cy="279981"/>
          </a:xfrm>
          <a:prstGeom prst="rect">
            <a:avLst/>
          </a:prstGeom>
        </p:spPr>
        <p:txBody>
          <a:bodyPr wrap="square" lIns="66141" tIns="34393" rIns="66141" bIns="0" anchor="b">
            <a:normAutofit/>
          </a:bodyPr>
          <a:lstStyle/>
          <a:p>
            <a:pPr lvl="0" algn="r" defTabSz="913765">
              <a:lnSpc>
                <a:spcPct val="120000"/>
              </a:lnSpc>
              <a:spcBef>
                <a:spcPct val="0"/>
              </a:spcBef>
              <a:defRPr/>
            </a:pPr>
            <a:r>
              <a:rPr lang="zh-CN" altLang="en-US" sz="1325" b="1" spc="300">
                <a:latin typeface="微软雅黑" panose="020B0503020204020204" pitchFamily="34" charset="-122"/>
                <a:ea typeface="微软雅黑" panose="020B0503020204020204" pitchFamily="34" charset="-122"/>
                <a:cs typeface="+mn-ea"/>
              </a:rPr>
              <a:t>发挥作用不同</a:t>
            </a:r>
          </a:p>
        </p:txBody>
      </p:sp>
      <p:sp>
        <p:nvSpPr>
          <p:cNvPr id="50" name="矩形 49"/>
          <p:cNvSpPr/>
          <p:nvPr>
            <p:custDataLst>
              <p:tags r:id="rId14"/>
            </p:custDataLst>
          </p:nvPr>
        </p:nvSpPr>
        <p:spPr>
          <a:xfrm>
            <a:off x="5644027" y="3172576"/>
            <a:ext cx="1894613" cy="279981"/>
          </a:xfrm>
          <a:prstGeom prst="rect">
            <a:avLst/>
          </a:prstGeom>
        </p:spPr>
        <p:txBody>
          <a:bodyPr wrap="square" lIns="66141" tIns="34393" rIns="66141" bIns="0" anchor="b">
            <a:normAutofit/>
          </a:bodyPr>
          <a:lstStyle/>
          <a:p>
            <a:pPr lvl="0" defTabSz="913765">
              <a:lnSpc>
                <a:spcPct val="120000"/>
              </a:lnSpc>
              <a:spcBef>
                <a:spcPct val="0"/>
              </a:spcBef>
              <a:defRPr/>
            </a:pPr>
            <a:r>
              <a:rPr lang="zh-CN" altLang="en-US" sz="1325" b="1" spc="300" dirty="0">
                <a:latin typeface="微软雅黑" panose="020B0503020204020204" pitchFamily="34" charset="-122"/>
                <a:ea typeface="微软雅黑" panose="020B0503020204020204" pitchFamily="34" charset="-122"/>
                <a:cs typeface="+mn-ea"/>
              </a:rPr>
              <a:t>管理环节不同</a:t>
            </a:r>
          </a:p>
        </p:txBody>
      </p:sp>
      <p:sp>
        <p:nvSpPr>
          <p:cNvPr id="22" name="文本框 21"/>
          <p:cNvSpPr txBox="1"/>
          <p:nvPr>
            <p:custDataLst>
              <p:tags r:id="rId15"/>
            </p:custDataLst>
          </p:nvPr>
        </p:nvSpPr>
        <p:spPr>
          <a:xfrm>
            <a:off x="4105351" y="2169740"/>
            <a:ext cx="817051" cy="784007"/>
          </a:xfrm>
          <a:prstGeom prst="rect">
            <a:avLst/>
          </a:prstGeom>
          <a:noFill/>
        </p:spPr>
        <p:txBody>
          <a:bodyPr wrap="square" lIns="66141" tIns="34393" rIns="66141" bIns="34393" rtlCol="0" anchor="ctr">
            <a:normAutofit/>
          </a:bodyPr>
          <a:lstStyle/>
          <a:p>
            <a:pPr algn="ctr">
              <a:lnSpc>
                <a:spcPct val="120000"/>
              </a:lnSpc>
            </a:pPr>
            <a:r>
              <a:rPr lang="zh-CN" altLang="en-US" sz="1765" b="1" spc="300" dirty="0">
                <a:solidFill>
                  <a:sysClr val="window" lastClr="FFFFFF"/>
                </a:solidFill>
                <a:latin typeface="微软雅黑" panose="020B0503020204020204" pitchFamily="34" charset="-122"/>
                <a:ea typeface="微软雅黑" panose="020B0503020204020204" pitchFamily="34" charset="-122"/>
              </a:rPr>
              <a:t>区别点</a:t>
            </a: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158683" y="-29845"/>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二、我国的国库集中收付制度</a:t>
            </a:r>
          </a:p>
        </p:txBody>
      </p:sp>
      <p:sp>
        <p:nvSpPr>
          <p:cNvPr id="16" name="文本框 15"/>
          <p:cNvSpPr txBox="1"/>
          <p:nvPr/>
        </p:nvSpPr>
        <p:spPr>
          <a:xfrm>
            <a:off x="656273" y="425450"/>
            <a:ext cx="7688580" cy="398780"/>
          </a:xfrm>
          <a:prstGeom prst="rect">
            <a:avLst/>
          </a:prstGeom>
          <a:noFill/>
        </p:spPr>
        <p:txBody>
          <a:bodyPr wrap="square" rtlCol="0">
            <a:spAutoFit/>
          </a:bodyPr>
          <a:lstStyle/>
          <a:p>
            <a:pPr indent="457200" algn="l" fontAlgn="auto"/>
            <a:r>
              <a:rPr lang="zh-CN" altLang="en-US" sz="2000" b="1">
                <a:sym typeface="+mn-ea"/>
              </a:rPr>
              <a:t>（一）我国国库集中收付制度的含义</a:t>
            </a:r>
          </a:p>
        </p:txBody>
      </p:sp>
      <p:sp>
        <p:nvSpPr>
          <p:cNvPr id="2" name="任意多边形: 形状 15"/>
          <p:cNvSpPr/>
          <p:nvPr>
            <p:custDataLst>
              <p:tags r:id="rId1"/>
            </p:custDataLst>
          </p:nvPr>
        </p:nvSpPr>
        <p:spPr bwMode="auto">
          <a:xfrm>
            <a:off x="3306564" y="1362279"/>
            <a:ext cx="2027198" cy="1768198"/>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6" name="泪滴形 5"/>
          <p:cNvSpPr/>
          <p:nvPr>
            <p:custDataLst>
              <p:tags r:id="rId2"/>
            </p:custDataLst>
          </p:nvPr>
        </p:nvSpPr>
        <p:spPr>
          <a:xfrm rot="16221277">
            <a:off x="3130164" y="1621279"/>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108231" y="1592346"/>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98964" y="1899879"/>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5"/>
            </p:custDataLst>
          </p:nvPr>
        </p:nvSpPr>
        <p:spPr>
          <a:xfrm>
            <a:off x="684367" y="1951212"/>
            <a:ext cx="2230198" cy="468066"/>
          </a:xfrm>
          <a:prstGeom prst="rect">
            <a:avLst/>
          </a:prstGeom>
          <a:noFill/>
        </p:spPr>
        <p:txBody>
          <a:bodyPr wrap="square" lIns="66141" tIns="0" rIns="66141" bIns="34393" anchor="t" anchorCtr="0"/>
          <a:lstStyle/>
          <a:p>
            <a:pPr algn="l" defTabSz="1218565">
              <a:lnSpc>
                <a:spcPct val="120000"/>
              </a:lnSpc>
              <a:spcBef>
                <a:spcPct val="0"/>
              </a:spcBef>
              <a:defRPr/>
            </a:pPr>
            <a:r>
              <a:rPr lang="zh-CN" altLang="en-US" sz="103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一切财政性收入均纳入国库或按照规定存入财政专户。</a:t>
            </a:r>
          </a:p>
        </p:txBody>
      </p:sp>
      <p:sp>
        <p:nvSpPr>
          <p:cNvPr id="10" name="矩形 9"/>
          <p:cNvSpPr/>
          <p:nvPr>
            <p:custDataLst>
              <p:tags r:id="rId6"/>
            </p:custDataLst>
          </p:nvPr>
        </p:nvSpPr>
        <p:spPr>
          <a:xfrm>
            <a:off x="684368" y="1628736"/>
            <a:ext cx="2214798" cy="290743"/>
          </a:xfrm>
          <a:prstGeom prst="rect">
            <a:avLst/>
          </a:prstGeom>
        </p:spPr>
        <p:txBody>
          <a:bodyPr wrap="square" lIns="66141" tIns="34393" rIns="66141" bIns="0" anchor="b" anchorCtr="0">
            <a:normAutofit/>
          </a:bodyPr>
          <a:lstStyle/>
          <a:p>
            <a:pPr>
              <a:lnSpc>
                <a:spcPct val="120000"/>
              </a:lnSpc>
            </a:pPr>
            <a:r>
              <a:rPr lang="zh-CN" altLang="en-US" sz="1325"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集中收入管理</a:t>
            </a:r>
          </a:p>
        </p:txBody>
      </p:sp>
      <p:sp>
        <p:nvSpPr>
          <p:cNvPr id="11" name="任意多边形 11"/>
          <p:cNvSpPr/>
          <p:nvPr>
            <p:custDataLst>
              <p:tags r:id="rId7"/>
            </p:custDataLst>
          </p:nvPr>
        </p:nvSpPr>
        <p:spPr bwMode="auto">
          <a:xfrm>
            <a:off x="4092430" y="2282545"/>
            <a:ext cx="485333" cy="48533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8"/>
            </p:custDataLst>
          </p:nvPr>
        </p:nvSpPr>
        <p:spPr>
          <a:xfrm rot="129116">
            <a:off x="4655696" y="1624546"/>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9"/>
            </p:custDataLst>
          </p:nvPr>
        </p:nvSpPr>
        <p:spPr>
          <a:xfrm rot="129116">
            <a:off x="4692563" y="1604479"/>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10"/>
            </p:custDataLst>
          </p:nvPr>
        </p:nvSpPr>
        <p:spPr bwMode="auto">
          <a:xfrm>
            <a:off x="5064963" y="1877946"/>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1"/>
            </p:custDataLst>
          </p:nvPr>
        </p:nvSpPr>
        <p:spPr>
          <a:xfrm>
            <a:off x="5953495" y="1951212"/>
            <a:ext cx="2230198" cy="468066"/>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原则上一切财政性支出均应在实际支付行为发生时才能从单一账户支付出去，支付对象一般应是商品供应商或劳务提供者。</a:t>
            </a:r>
          </a:p>
        </p:txBody>
      </p:sp>
      <p:sp>
        <p:nvSpPr>
          <p:cNvPr id="18" name="矩形 17"/>
          <p:cNvSpPr/>
          <p:nvPr>
            <p:custDataLst>
              <p:tags r:id="rId12"/>
            </p:custDataLst>
          </p:nvPr>
        </p:nvSpPr>
        <p:spPr>
          <a:xfrm>
            <a:off x="5953495" y="1628736"/>
            <a:ext cx="2230198" cy="290743"/>
          </a:xfrm>
          <a:prstGeom prst="rect">
            <a:avLst/>
          </a:prstGeom>
        </p:spPr>
        <p:txBody>
          <a:bodyPr wrap="square" lIns="66141" tIns="34393" rIns="66141" bIns="0" anchor="b" anchorCtr="0">
            <a:normAutofit/>
          </a:bodyPr>
          <a:lstStyle/>
          <a:p>
            <a:pPr>
              <a:lnSpc>
                <a:spcPct val="120000"/>
              </a:lnSpc>
            </a:pPr>
            <a:r>
              <a:rPr lang="zh-CN" altLang="en-US" sz="1325" b="1" spc="30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国库支出管理</a:t>
            </a:r>
          </a:p>
        </p:txBody>
      </p:sp>
      <p:sp>
        <p:nvSpPr>
          <p:cNvPr id="20" name="泪滴形 19"/>
          <p:cNvSpPr/>
          <p:nvPr>
            <p:custDataLst>
              <p:tags r:id="rId13"/>
            </p:custDataLst>
          </p:nvPr>
        </p:nvSpPr>
        <p:spPr>
          <a:xfrm rot="8106743">
            <a:off x="3832030" y="2878945"/>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泪滴形 20"/>
          <p:cNvSpPr/>
          <p:nvPr>
            <p:custDataLst>
              <p:tags r:id="rId14"/>
            </p:custDataLst>
          </p:nvPr>
        </p:nvSpPr>
        <p:spPr>
          <a:xfrm rot="8106743">
            <a:off x="3831564" y="2909745"/>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2"/>
          <p:cNvSpPr txBox="1"/>
          <p:nvPr>
            <p:custDataLst>
              <p:tags r:id="rId15"/>
            </p:custDataLst>
          </p:nvPr>
        </p:nvSpPr>
        <p:spPr>
          <a:xfrm>
            <a:off x="5016896" y="3529011"/>
            <a:ext cx="2230198" cy="468066"/>
          </a:xfrm>
          <a:prstGeom prst="rect">
            <a:avLst/>
          </a:prstGeom>
          <a:noFill/>
        </p:spPr>
        <p:txBody>
          <a:bodyPr wrap="square" lIns="66141" tIns="0" rIns="66141" bIns="34393" anchor="t" anchorCtr="0">
            <a:noAutofit/>
          </a:bodyPr>
          <a:lstStyle/>
          <a:p>
            <a:pPr defTabSz="1218565">
              <a:lnSpc>
                <a:spcPct val="120000"/>
              </a:lnSpc>
              <a:spcBef>
                <a:spcPct val="0"/>
              </a:spcBef>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设置与国库单一账户体系，包括国库单一账户、零余额账户和财政专户等，反映预算执行情况。</a:t>
            </a:r>
          </a:p>
        </p:txBody>
      </p:sp>
      <p:sp>
        <p:nvSpPr>
          <p:cNvPr id="24" name="矩形 23"/>
          <p:cNvSpPr/>
          <p:nvPr>
            <p:custDataLst>
              <p:tags r:id="rId16"/>
            </p:custDataLst>
          </p:nvPr>
        </p:nvSpPr>
        <p:spPr>
          <a:xfrm>
            <a:off x="5016896" y="3193935"/>
            <a:ext cx="2230198" cy="290743"/>
          </a:xfrm>
          <a:prstGeom prst="rect">
            <a:avLst/>
          </a:prstGeom>
        </p:spPr>
        <p:txBody>
          <a:bodyPr wrap="square" lIns="66141" tIns="34393" rIns="66141" bIns="0" anchor="b" anchorCtr="0">
            <a:normAutofit/>
          </a:bodyPr>
          <a:lstStyle/>
          <a:p>
            <a:pPr>
              <a:lnSpc>
                <a:spcPct val="120000"/>
              </a:lnSpc>
            </a:pPr>
            <a:r>
              <a:rPr lang="zh-CN" altLang="en-US" sz="1325"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集中账户管理</a:t>
            </a:r>
          </a:p>
        </p:txBody>
      </p:sp>
      <p:sp>
        <p:nvSpPr>
          <p:cNvPr id="19" name="PA_ImportSvg_636701175243069250"/>
          <p:cNvSpPr/>
          <p:nvPr>
            <p:custDataLst>
              <p:tags r:id="rId17"/>
            </p:custDataLst>
          </p:nvPr>
        </p:nvSpPr>
        <p:spPr>
          <a:xfrm>
            <a:off x="4094817" y="3166026"/>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 name="标题 3"/>
          <p:cNvSpPr txBox="1">
            <a:spLocks noGrp="1"/>
          </p:cNvSpPr>
          <p:nvPr>
            <p:ph type="title"/>
          </p:nvPr>
        </p:nvSpPr>
        <p:spPr>
          <a:xfrm>
            <a:off x="449263" y="71884"/>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二、我国的国库集中收付制度</a:t>
            </a:r>
            <a:endParaRPr lang="zh-CN" altLang="en-US" dirty="0"/>
          </a:p>
        </p:txBody>
      </p:sp>
      <p:sp>
        <p:nvSpPr>
          <p:cNvPr id="12" name="TextBox 11"/>
          <p:cNvSpPr txBox="1"/>
          <p:nvPr/>
        </p:nvSpPr>
        <p:spPr>
          <a:xfrm>
            <a:off x="360427" y="1008336"/>
            <a:ext cx="4536376" cy="400110"/>
          </a:xfrm>
          <a:prstGeom prst="rect">
            <a:avLst/>
          </a:prstGeom>
          <a:noFill/>
        </p:spPr>
        <p:txBody>
          <a:bodyPr wrap="square" rtlCol="0">
            <a:spAutoFit/>
          </a:bodyPr>
          <a:lstStyle/>
          <a:p>
            <a:r>
              <a:rPr lang="zh-CN" altLang="en-US" sz="2000" b="1" dirty="0" smtClean="0">
                <a:latin typeface="黑体" pitchFamily="49" charset="-122"/>
                <a:ea typeface="黑体" pitchFamily="49" charset="-122"/>
              </a:rPr>
              <a:t>（一）我国的国库集中收付制度的含义</a:t>
            </a:r>
            <a:endParaRPr lang="zh-CN" altLang="en-US" sz="2000" b="1" dirty="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158683" y="-29845"/>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二、我国的国库集中收付制度</a:t>
            </a:r>
          </a:p>
        </p:txBody>
      </p:sp>
      <p:sp>
        <p:nvSpPr>
          <p:cNvPr id="16" name="文本框 15"/>
          <p:cNvSpPr txBox="1"/>
          <p:nvPr/>
        </p:nvSpPr>
        <p:spPr>
          <a:xfrm>
            <a:off x="656273" y="425450"/>
            <a:ext cx="7688580" cy="398780"/>
          </a:xfrm>
          <a:prstGeom prst="rect">
            <a:avLst/>
          </a:prstGeom>
          <a:noFill/>
        </p:spPr>
        <p:txBody>
          <a:bodyPr wrap="square" rtlCol="0">
            <a:spAutoFit/>
          </a:bodyPr>
          <a:lstStyle/>
          <a:p>
            <a:pPr indent="457200" algn="l" fontAlgn="auto"/>
            <a:r>
              <a:rPr lang="zh-CN" altLang="en-US" sz="2000" b="1">
                <a:sym typeface="+mn-ea"/>
              </a:rPr>
              <a:t>（一）我国国库集中收付制度的含义</a:t>
            </a:r>
          </a:p>
        </p:txBody>
      </p:sp>
      <p:sp>
        <p:nvSpPr>
          <p:cNvPr id="2" name="任意多边形: 形状 15"/>
          <p:cNvSpPr/>
          <p:nvPr>
            <p:custDataLst>
              <p:tags r:id="rId1"/>
            </p:custDataLst>
          </p:nvPr>
        </p:nvSpPr>
        <p:spPr bwMode="auto">
          <a:xfrm>
            <a:off x="3306564" y="1362279"/>
            <a:ext cx="2027198" cy="1768198"/>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6" name="泪滴形 5"/>
          <p:cNvSpPr/>
          <p:nvPr>
            <p:custDataLst>
              <p:tags r:id="rId2"/>
            </p:custDataLst>
          </p:nvPr>
        </p:nvSpPr>
        <p:spPr>
          <a:xfrm rot="16221277">
            <a:off x="3130164" y="1621279"/>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108231" y="1592346"/>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98964" y="1899879"/>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5"/>
            </p:custDataLst>
          </p:nvPr>
        </p:nvSpPr>
        <p:spPr>
          <a:xfrm>
            <a:off x="663747" y="1586597"/>
            <a:ext cx="2214798" cy="1026497"/>
          </a:xfrm>
          <a:prstGeom prst="rect">
            <a:avLst/>
          </a:prstGeom>
        </p:spPr>
        <p:txBody>
          <a:bodyPr wrap="square" lIns="66141" tIns="34393" rIns="66141" bIns="0" anchor="b" anchorCtr="0">
            <a:noAutofit/>
          </a:bodyPr>
          <a:lstStyle/>
          <a:p>
            <a:pPr>
              <a:lnSpc>
                <a:spcPct val="120000"/>
              </a:lnSpc>
            </a:pPr>
            <a:r>
              <a:rPr lang="zh-CN" altLang="en-US" sz="1800" b="1" spc="300" dirty="0" smtClean="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财政国库存款账户</a:t>
            </a:r>
            <a:r>
              <a:rPr lang="zh-CN" altLang="en-US" sz="1800" b="1" spc="300" dirty="0" smtClean="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（国库单一账户）</a:t>
            </a:r>
            <a:endParaRPr lang="zh-CN" altLang="en-US" sz="1800"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任意多边形 11"/>
          <p:cNvSpPr/>
          <p:nvPr>
            <p:custDataLst>
              <p:tags r:id="rId6"/>
            </p:custDataLst>
          </p:nvPr>
        </p:nvSpPr>
        <p:spPr bwMode="auto">
          <a:xfrm>
            <a:off x="4092430" y="2282545"/>
            <a:ext cx="485333" cy="48533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7"/>
            </p:custDataLst>
          </p:nvPr>
        </p:nvSpPr>
        <p:spPr>
          <a:xfrm rot="129116">
            <a:off x="4655696" y="1624546"/>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8"/>
            </p:custDataLst>
          </p:nvPr>
        </p:nvSpPr>
        <p:spPr>
          <a:xfrm rot="129116">
            <a:off x="4692563" y="1604479"/>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9"/>
            </p:custDataLst>
          </p:nvPr>
        </p:nvSpPr>
        <p:spPr bwMode="auto">
          <a:xfrm>
            <a:off x="5064963" y="1877946"/>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p:cNvSpPr/>
          <p:nvPr>
            <p:custDataLst>
              <p:tags r:id="rId10"/>
            </p:custDataLst>
          </p:nvPr>
        </p:nvSpPr>
        <p:spPr>
          <a:xfrm>
            <a:off x="5953495" y="1628736"/>
            <a:ext cx="2230198" cy="290743"/>
          </a:xfrm>
          <a:prstGeom prst="rect">
            <a:avLst/>
          </a:prstGeom>
        </p:spPr>
        <p:txBody>
          <a:bodyPr wrap="square" lIns="66141" tIns="34393" rIns="66141" bIns="0" anchor="b" anchorCtr="0">
            <a:noAutofit/>
          </a:bodyPr>
          <a:lstStyle/>
          <a:p>
            <a:pPr>
              <a:lnSpc>
                <a:spcPct val="120000"/>
              </a:lnSpc>
            </a:pPr>
            <a:r>
              <a:rPr lang="zh-CN" altLang="en-US" sz="180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零</a:t>
            </a:r>
            <a:r>
              <a:rPr lang="zh-CN" altLang="en-US" sz="1800" b="1" spc="300" dirty="0" smtClean="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余额账户</a:t>
            </a:r>
            <a:endParaRPr lang="zh-CN" altLang="en-US" sz="180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泪滴形 19"/>
          <p:cNvSpPr/>
          <p:nvPr>
            <p:custDataLst>
              <p:tags r:id="rId11"/>
            </p:custDataLst>
          </p:nvPr>
        </p:nvSpPr>
        <p:spPr>
          <a:xfrm rot="8106743">
            <a:off x="3832030" y="2878945"/>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泪滴形 20"/>
          <p:cNvSpPr/>
          <p:nvPr>
            <p:custDataLst>
              <p:tags r:id="rId12"/>
            </p:custDataLst>
          </p:nvPr>
        </p:nvSpPr>
        <p:spPr>
          <a:xfrm rot="8106743">
            <a:off x="3831564" y="2909745"/>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矩形 23"/>
          <p:cNvSpPr/>
          <p:nvPr>
            <p:custDataLst>
              <p:tags r:id="rId13"/>
            </p:custDataLst>
          </p:nvPr>
        </p:nvSpPr>
        <p:spPr>
          <a:xfrm>
            <a:off x="5016896" y="3193935"/>
            <a:ext cx="2230198" cy="290743"/>
          </a:xfrm>
          <a:prstGeom prst="rect">
            <a:avLst/>
          </a:prstGeom>
        </p:spPr>
        <p:txBody>
          <a:bodyPr wrap="square" lIns="66141" tIns="34393" rIns="66141" bIns="0" anchor="b" anchorCtr="0">
            <a:noAutofit/>
          </a:bodyPr>
          <a:lstStyle/>
          <a:p>
            <a:pPr>
              <a:lnSpc>
                <a:spcPct val="120000"/>
              </a:lnSpc>
            </a:pPr>
            <a:r>
              <a:rPr lang="zh-CN" altLang="en-US" sz="1800" b="1" spc="300" dirty="0" smtClean="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财政专户</a:t>
            </a:r>
            <a:endParaRPr lang="zh-CN" altLang="en-US" sz="1800" b="1" spc="300" dirty="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PA_ImportSvg_636701175243069250"/>
          <p:cNvSpPr/>
          <p:nvPr>
            <p:custDataLst>
              <p:tags r:id="rId14"/>
            </p:custDataLst>
          </p:nvPr>
        </p:nvSpPr>
        <p:spPr>
          <a:xfrm>
            <a:off x="4094817" y="3166026"/>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 name="标题 3"/>
          <p:cNvSpPr txBox="1">
            <a:spLocks noGrp="1"/>
          </p:cNvSpPr>
          <p:nvPr>
            <p:ph type="title"/>
          </p:nvPr>
        </p:nvSpPr>
        <p:spPr>
          <a:xfrm>
            <a:off x="449263" y="71884"/>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二、我国的国库集中收付制度</a:t>
            </a:r>
            <a:endParaRPr lang="zh-CN" altLang="en-US" dirty="0"/>
          </a:p>
        </p:txBody>
      </p:sp>
      <p:sp>
        <p:nvSpPr>
          <p:cNvPr id="12" name="TextBox 11"/>
          <p:cNvSpPr txBox="1"/>
          <p:nvPr/>
        </p:nvSpPr>
        <p:spPr>
          <a:xfrm>
            <a:off x="360426" y="1008336"/>
            <a:ext cx="5076239" cy="400110"/>
          </a:xfrm>
          <a:prstGeom prst="rect">
            <a:avLst/>
          </a:prstGeom>
          <a:noFill/>
        </p:spPr>
        <p:txBody>
          <a:bodyPr wrap="square" rtlCol="0">
            <a:spAutoFit/>
          </a:bodyPr>
          <a:lstStyle/>
          <a:p>
            <a:r>
              <a:rPr lang="zh-CN" altLang="en-US" sz="2000" b="1" dirty="0" smtClean="0">
                <a:latin typeface="黑体" pitchFamily="49" charset="-122"/>
                <a:ea typeface="黑体" pitchFamily="49" charset="-122"/>
              </a:rPr>
              <a:t>（二）我国国库单一账户体系的基本构成</a:t>
            </a:r>
            <a:endParaRPr lang="zh-CN" altLang="en-US" sz="2000" b="1" dirty="0">
              <a:latin typeface="黑体" pitchFamily="49" charset="-122"/>
              <a:ea typeface="黑体" pitchFamily="49" charset="-122"/>
            </a:endParaRPr>
          </a:p>
        </p:txBody>
      </p:sp>
    </p:spTree>
    <p:extLst>
      <p:ext uri="{BB962C8B-B14F-4D97-AF65-F5344CB8AC3E}">
        <p14:creationId xmlns:p14="http://schemas.microsoft.com/office/powerpoint/2010/main" val="1915914319"/>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三、国库现金管理</a:t>
            </a:r>
          </a:p>
        </p:txBody>
      </p:sp>
      <p:sp>
        <p:nvSpPr>
          <p:cNvPr id="16" name="文本框 15"/>
          <p:cNvSpPr txBox="1"/>
          <p:nvPr/>
        </p:nvSpPr>
        <p:spPr>
          <a:xfrm>
            <a:off x="656273" y="1296020"/>
            <a:ext cx="7688580" cy="2923877"/>
          </a:xfrm>
          <a:prstGeom prst="rect">
            <a:avLst/>
          </a:prstGeom>
          <a:noFill/>
        </p:spPr>
        <p:txBody>
          <a:bodyPr wrap="square" rtlCol="0">
            <a:spAutoFit/>
          </a:bodyPr>
          <a:lstStyle/>
          <a:p>
            <a:pPr indent="457200" algn="l" fontAlgn="auto"/>
            <a:r>
              <a:rPr lang="zh-CN" altLang="en-US" sz="2400" b="1" dirty="0">
                <a:sym typeface="+mn-ea"/>
              </a:rPr>
              <a:t>（一）国库现金管理内涵</a:t>
            </a:r>
          </a:p>
          <a:p>
            <a:pPr indent="457200" algn="l" fontAlgn="auto"/>
            <a:r>
              <a:rPr lang="zh-CN" altLang="en-US" dirty="0">
                <a:sym typeface="+mn-ea"/>
              </a:rPr>
              <a:t>国库现金管理，是在确保国库资金安全完整和财政支出需要的前提下，对国库现金进行有效的运作管理，实现国库闲置现金余额最小化、投资收益最大化的一系列财政资金管理活动。通过实行国库现金管理，可以减少闲置现金与弥合资金缺口，最大限度提高国库库存资金使用效率，促进金融市场创新，冲抵财政政策对货币政策的“挤出效应”，健全两者之间的协调机制，提高中央政府的宏观调控能力，使社会经济沿着健康稳定的良性轨道发展。</a:t>
            </a:r>
          </a:p>
          <a:p>
            <a:pPr indent="457200" algn="l" fontAlgn="auto"/>
            <a:r>
              <a:rPr lang="zh-CN" altLang="en-US" dirty="0">
                <a:sym typeface="+mn-ea"/>
              </a:rPr>
              <a:t>与发达市场经济国家相比，我国国库现金管理比较薄弱，缺乏科学有效的国库现金管理制度和实践经验。开展国库现金管理，对深化财政国库管理制度改革、对提高国库现金的使用效益、完善财政政策和提高财政管理水平，加强财政政策与货币政策的协调配合，有效实施政府宏观调控等，具有十分重要的意义。</a:t>
            </a:r>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三、国库现金管理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三、国库现金管理</a:t>
            </a:r>
          </a:p>
        </p:txBody>
      </p:sp>
      <p:sp>
        <p:nvSpPr>
          <p:cNvPr id="3" name="缺角矩形 2"/>
          <p:cNvSpPr/>
          <p:nvPr>
            <p:custDataLst>
              <p:tags r:id="rId1"/>
            </p:custDataLst>
          </p:nvPr>
        </p:nvSpPr>
        <p:spPr>
          <a:xfrm>
            <a:off x="3290848" y="1885688"/>
            <a:ext cx="2075573" cy="2075573"/>
          </a:xfrm>
          <a:prstGeom prst="plaque">
            <a:avLst>
              <a:gd name="adj" fmla="val 50000"/>
            </a:avLst>
          </a:prstGeom>
          <a:solidFill>
            <a:sysClr val="window" lastClr="FFFFFF">
              <a:lumMod val="85000"/>
            </a:sysClr>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11"/>
          <p:cNvSpPr/>
          <p:nvPr>
            <p:custDataLst>
              <p:tags r:id="rId2"/>
            </p:custDataLst>
          </p:nvPr>
        </p:nvSpPr>
        <p:spPr bwMode="auto">
          <a:xfrm>
            <a:off x="4092775" y="2641785"/>
            <a:ext cx="485101" cy="485101"/>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泪滴形 34"/>
          <p:cNvSpPr/>
          <p:nvPr>
            <p:custDataLst>
              <p:tags r:id="rId3"/>
            </p:custDataLst>
          </p:nvPr>
        </p:nvSpPr>
        <p:spPr>
          <a:xfrm rot="16221277">
            <a:off x="3114498" y="1780852"/>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泪滴形 35"/>
          <p:cNvSpPr/>
          <p:nvPr>
            <p:custDataLst>
              <p:tags r:id="rId4"/>
            </p:custDataLst>
          </p:nvPr>
        </p:nvSpPr>
        <p:spPr>
          <a:xfrm rot="16221277">
            <a:off x="3092564" y="1752385"/>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任意多边形 13"/>
          <p:cNvSpPr/>
          <p:nvPr>
            <p:custDataLst>
              <p:tags r:id="rId5"/>
            </p:custDataLst>
          </p:nvPr>
        </p:nvSpPr>
        <p:spPr bwMode="auto">
          <a:xfrm>
            <a:off x="3383297" y="2059918"/>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文本框 37"/>
          <p:cNvSpPr txBox="1"/>
          <p:nvPr>
            <p:custDataLst>
              <p:tags r:id="rId6"/>
            </p:custDataLst>
          </p:nvPr>
        </p:nvSpPr>
        <p:spPr>
          <a:xfrm>
            <a:off x="668824" y="2116987"/>
            <a:ext cx="2230390" cy="468111"/>
          </a:xfrm>
          <a:prstGeom prst="rect">
            <a:avLst/>
          </a:prstGeom>
          <a:noFill/>
        </p:spPr>
        <p:txBody>
          <a:bodyPr wrap="square" lIns="66141" tIns="0" rIns="66141" bIns="34393"/>
          <a:lstStyle/>
          <a:p>
            <a:pPr algn="l" defTabSz="1218565">
              <a:lnSpc>
                <a:spcPct val="120000"/>
              </a:lnSpc>
              <a:spcBef>
                <a:spcPct val="0"/>
              </a:spcBef>
              <a:defRPr/>
            </a:pPr>
            <a:r>
              <a:rPr lang="zh-CN" altLang="en-US" sz="84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即为确保国库资金安全，通过招投标程序，由财政部门选择资产质量好、资金实力强、商业信誉好的商业银行进行定期存款，存款种类、期限、数额可根据国库现金状况及预算收支预测情况确定，存款利率可采取竞争招标形式确定。</a:t>
            </a:r>
          </a:p>
        </p:txBody>
      </p:sp>
      <p:sp>
        <p:nvSpPr>
          <p:cNvPr id="39" name="矩形 38"/>
          <p:cNvSpPr/>
          <p:nvPr>
            <p:custDataLst>
              <p:tags r:id="rId7"/>
            </p:custDataLst>
          </p:nvPr>
        </p:nvSpPr>
        <p:spPr>
          <a:xfrm>
            <a:off x="668824" y="1788309"/>
            <a:ext cx="2230391" cy="296736"/>
          </a:xfrm>
          <a:prstGeom prst="rect">
            <a:avLst/>
          </a:prstGeom>
        </p:spPr>
        <p:txBody>
          <a:bodyPr wrap="square" lIns="66141" tIns="34393" rIns="66141" bIns="0" anchor="b" anchorCtr="0">
            <a:normAutofit/>
          </a:bodyPr>
          <a:lstStyle/>
          <a:p>
            <a:pPr algn="r">
              <a:lnSpc>
                <a:spcPct val="120000"/>
              </a:lnSpc>
            </a:pPr>
            <a:r>
              <a:rPr lang="zh-CN" altLang="en-US" sz="1325" b="1" spc="30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商业银行定期存款</a:t>
            </a:r>
          </a:p>
        </p:txBody>
      </p:sp>
      <p:sp>
        <p:nvSpPr>
          <p:cNvPr id="41" name="泪滴形 40"/>
          <p:cNvSpPr/>
          <p:nvPr>
            <p:custDataLst>
              <p:tags r:id="rId8"/>
            </p:custDataLst>
          </p:nvPr>
        </p:nvSpPr>
        <p:spPr>
          <a:xfrm rot="129116">
            <a:off x="4538296" y="1784585"/>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泪滴形 41"/>
          <p:cNvSpPr/>
          <p:nvPr>
            <p:custDataLst>
              <p:tags r:id="rId9"/>
            </p:custDataLst>
          </p:nvPr>
        </p:nvSpPr>
        <p:spPr>
          <a:xfrm rot="129116">
            <a:off x="4575163" y="1764052"/>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任意多边形 12"/>
          <p:cNvSpPr/>
          <p:nvPr>
            <p:custDataLst>
              <p:tags r:id="rId10"/>
            </p:custDataLst>
          </p:nvPr>
        </p:nvSpPr>
        <p:spPr bwMode="auto">
          <a:xfrm>
            <a:off x="4947563" y="2037985"/>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文本框 43"/>
          <p:cNvSpPr txBox="1"/>
          <p:nvPr>
            <p:custDataLst>
              <p:tags r:id="rId11"/>
            </p:custDataLst>
          </p:nvPr>
        </p:nvSpPr>
        <p:spPr>
          <a:xfrm>
            <a:off x="5835779" y="2116987"/>
            <a:ext cx="2230390" cy="468111"/>
          </a:xfrm>
          <a:prstGeom prst="rect">
            <a:avLst/>
          </a:prstGeom>
          <a:noFill/>
        </p:spPr>
        <p:txBody>
          <a:bodyPr wrap="square" lIns="66141" tIns="0" rIns="66141" bIns="34393">
            <a:normAutofit fontScale="92500" lnSpcReduction="10000"/>
          </a:bodyPr>
          <a:lstStyle/>
          <a:p>
            <a:pPr defTabSz="1218565">
              <a:lnSpc>
                <a:spcPct val="120000"/>
              </a:lnSpc>
              <a:spcBef>
                <a:spcPct val="0"/>
              </a:spcBef>
              <a:defRPr/>
            </a:pPr>
            <a:r>
              <a:rPr lang="zh-CN" altLang="en-US" sz="88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国债回购交易实质上是一种，以交易所挂牌国债，作为抵押，拆借资金的信用行为。</a:t>
            </a:r>
          </a:p>
        </p:txBody>
      </p:sp>
      <p:sp>
        <p:nvSpPr>
          <p:cNvPr id="45" name="矩形 44"/>
          <p:cNvSpPr/>
          <p:nvPr>
            <p:custDataLst>
              <p:tags r:id="rId12"/>
            </p:custDataLst>
          </p:nvPr>
        </p:nvSpPr>
        <p:spPr>
          <a:xfrm>
            <a:off x="5835779" y="1788309"/>
            <a:ext cx="2230390" cy="296736"/>
          </a:xfrm>
          <a:prstGeom prst="rect">
            <a:avLst/>
          </a:prstGeom>
        </p:spPr>
        <p:txBody>
          <a:bodyPr wrap="square" lIns="66141" tIns="34393" rIns="66141" bIns="0" anchor="b" anchorCtr="0">
            <a:normAutofit/>
          </a:bodyPr>
          <a:lstStyle/>
          <a:p>
            <a:pPr>
              <a:lnSpc>
                <a:spcPct val="120000"/>
              </a:lnSpc>
            </a:pPr>
            <a:r>
              <a:rPr lang="zh-CN" altLang="en-US" sz="1325" b="1" spc="30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买回国债</a:t>
            </a:r>
          </a:p>
        </p:txBody>
      </p:sp>
      <p:sp>
        <p:nvSpPr>
          <p:cNvPr id="47" name="泪滴形 46"/>
          <p:cNvSpPr/>
          <p:nvPr>
            <p:custDataLst>
              <p:tags r:id="rId13"/>
            </p:custDataLst>
          </p:nvPr>
        </p:nvSpPr>
        <p:spPr>
          <a:xfrm rot="10969501">
            <a:off x="3104698" y="3103384"/>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泪滴形 47"/>
          <p:cNvSpPr/>
          <p:nvPr>
            <p:custDataLst>
              <p:tags r:id="rId14"/>
            </p:custDataLst>
          </p:nvPr>
        </p:nvSpPr>
        <p:spPr>
          <a:xfrm rot="10969501">
            <a:off x="3081831" y="3123917"/>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custDataLst>
              <p:tags r:id="rId15"/>
            </p:custDataLst>
          </p:nvPr>
        </p:nvSpPr>
        <p:spPr>
          <a:xfrm>
            <a:off x="668824" y="3430556"/>
            <a:ext cx="2230390" cy="468111"/>
          </a:xfrm>
          <a:prstGeom prst="rect">
            <a:avLst/>
          </a:prstGeom>
          <a:noFill/>
        </p:spPr>
        <p:txBody>
          <a:bodyPr wrap="square" lIns="66141" tIns="0" rIns="66141" bIns="34393"/>
          <a:lstStyle/>
          <a:p>
            <a:pPr algn="l" defTabSz="1218565">
              <a:lnSpc>
                <a:spcPct val="120000"/>
              </a:lnSpc>
              <a:spcBef>
                <a:spcPct val="0"/>
              </a:spcBef>
              <a:defRPr/>
            </a:pPr>
            <a:r>
              <a:rPr lang="zh-CN" altLang="en-US" sz="83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即利用暂时闲置的国库现金，买回跨年度且剩余期限较短的国债，予以注销或持有到期，以降低债务成本，并可改善国债期限结构，提高国债市场流动性。</a:t>
            </a:r>
          </a:p>
        </p:txBody>
      </p:sp>
      <p:sp>
        <p:nvSpPr>
          <p:cNvPr id="51" name="矩形 50"/>
          <p:cNvSpPr/>
          <p:nvPr>
            <p:custDataLst>
              <p:tags r:id="rId16"/>
            </p:custDataLst>
          </p:nvPr>
        </p:nvSpPr>
        <p:spPr>
          <a:xfrm>
            <a:off x="668824" y="3109733"/>
            <a:ext cx="2230391" cy="296736"/>
          </a:xfrm>
          <a:prstGeom prst="rect">
            <a:avLst/>
          </a:prstGeom>
        </p:spPr>
        <p:txBody>
          <a:bodyPr wrap="square" lIns="66141" tIns="34393" rIns="66141" bIns="0" anchor="b" anchorCtr="0">
            <a:normAutofit/>
          </a:bodyPr>
          <a:lstStyle/>
          <a:p>
            <a:pPr algn="r">
              <a:lnSpc>
                <a:spcPct val="120000"/>
              </a:lnSpc>
            </a:pPr>
            <a:r>
              <a:rPr lang="zh-CN" altLang="en-US" sz="1325"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国债回购与逆回购</a:t>
            </a:r>
          </a:p>
        </p:txBody>
      </p:sp>
      <p:sp>
        <p:nvSpPr>
          <p:cNvPr id="53" name="泪滴形 52"/>
          <p:cNvSpPr/>
          <p:nvPr>
            <p:custDataLst>
              <p:tags r:id="rId17"/>
            </p:custDataLst>
          </p:nvPr>
        </p:nvSpPr>
        <p:spPr>
          <a:xfrm rot="4794637">
            <a:off x="4552763" y="3080517"/>
            <a:ext cx="993999" cy="972066"/>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泪滴形 53"/>
          <p:cNvSpPr/>
          <p:nvPr>
            <p:custDataLst>
              <p:tags r:id="rId18"/>
            </p:custDataLst>
          </p:nvPr>
        </p:nvSpPr>
        <p:spPr>
          <a:xfrm rot="4794637">
            <a:off x="4577963" y="3118317"/>
            <a:ext cx="993999" cy="972066"/>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任意多边形 14"/>
          <p:cNvSpPr/>
          <p:nvPr>
            <p:custDataLst>
              <p:tags r:id="rId19"/>
            </p:custDataLst>
          </p:nvPr>
        </p:nvSpPr>
        <p:spPr bwMode="auto">
          <a:xfrm rot="10800000">
            <a:off x="4907429" y="3393650"/>
            <a:ext cx="334133" cy="42140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p:cNvSpPr txBox="1"/>
          <p:nvPr>
            <p:custDataLst>
              <p:tags r:id="rId20"/>
            </p:custDataLst>
          </p:nvPr>
        </p:nvSpPr>
        <p:spPr>
          <a:xfrm>
            <a:off x="5835779" y="3605844"/>
            <a:ext cx="2230390" cy="468111"/>
          </a:xfrm>
          <a:prstGeom prst="rect">
            <a:avLst/>
          </a:prstGeom>
          <a:noFill/>
        </p:spPr>
        <p:txBody>
          <a:bodyPr wrap="square" lIns="66141" tIns="0" rIns="66141" bIns="34393">
            <a:normAutofit fontScale="90000" lnSpcReduction="10000"/>
          </a:bodyPr>
          <a:lstStyle/>
          <a:p>
            <a:pPr defTabSz="1218565">
              <a:lnSpc>
                <a:spcPct val="120000"/>
              </a:lnSpc>
              <a:spcBef>
                <a:spcPct val="0"/>
              </a:spcBef>
              <a:defRPr/>
            </a:pPr>
            <a:r>
              <a:rPr lang="zh-CN" altLang="en-US" sz="88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即结合现金管理需要，有选择地定期、滚动发行一些短期债券，为现金管理操作提供有效的工具。</a:t>
            </a:r>
          </a:p>
        </p:txBody>
      </p:sp>
      <p:sp>
        <p:nvSpPr>
          <p:cNvPr id="57" name="矩形 56"/>
          <p:cNvSpPr/>
          <p:nvPr>
            <p:custDataLst>
              <p:tags r:id="rId21"/>
            </p:custDataLst>
          </p:nvPr>
        </p:nvSpPr>
        <p:spPr>
          <a:xfrm>
            <a:off x="5835779" y="3285020"/>
            <a:ext cx="2230390" cy="296736"/>
          </a:xfrm>
          <a:prstGeom prst="rect">
            <a:avLst/>
          </a:prstGeom>
        </p:spPr>
        <p:txBody>
          <a:bodyPr wrap="square" lIns="66141" tIns="34393" rIns="66141" bIns="0" anchor="b" anchorCtr="0">
            <a:normAutofit/>
          </a:bodyPr>
          <a:lstStyle/>
          <a:p>
            <a:pPr>
              <a:lnSpc>
                <a:spcPct val="120000"/>
              </a:lnSpc>
            </a:pPr>
            <a:r>
              <a:rPr lang="zh-CN" altLang="en-US" sz="1325" b="1" spc="300">
                <a:solidFill>
                  <a:srgbClr val="1AA3AA"/>
                </a:solidFill>
                <a:latin typeface="微软雅黑" panose="020B0503020204020204" pitchFamily="34" charset="-122"/>
                <a:ea typeface="微软雅黑" panose="020B0503020204020204" pitchFamily="34" charset="-122"/>
                <a:cs typeface="+mn-ea"/>
                <a:sym typeface="Arial" panose="020B0604020202020204" pitchFamily="34" charset="0"/>
              </a:rPr>
              <a:t>定期发行短期债券</a:t>
            </a:r>
          </a:p>
        </p:txBody>
      </p:sp>
      <p:sp>
        <p:nvSpPr>
          <p:cNvPr id="24" name="PA_ImportSvg_636701175243069250"/>
          <p:cNvSpPr/>
          <p:nvPr>
            <p:custDataLst>
              <p:tags r:id="rId22"/>
            </p:custDataLst>
          </p:nvPr>
        </p:nvSpPr>
        <p:spPr>
          <a:xfrm>
            <a:off x="3345084" y="3380198"/>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三、国库现金管理</a:t>
            </a:r>
            <a:endParaRPr lang="zh-CN" altLang="en-US" dirty="0"/>
          </a:p>
        </p:txBody>
      </p:sp>
      <p:sp>
        <p:nvSpPr>
          <p:cNvPr id="2" name="TextBox 1"/>
          <p:cNvSpPr txBox="1"/>
          <p:nvPr/>
        </p:nvSpPr>
        <p:spPr>
          <a:xfrm>
            <a:off x="403684" y="1224012"/>
            <a:ext cx="3624560" cy="369332"/>
          </a:xfrm>
          <a:prstGeom prst="rect">
            <a:avLst/>
          </a:prstGeom>
          <a:noFill/>
        </p:spPr>
        <p:txBody>
          <a:bodyPr wrap="square" rtlCol="0">
            <a:spAutoFit/>
          </a:bodyPr>
          <a:lstStyle/>
          <a:p>
            <a:r>
              <a:rPr lang="zh-CN" altLang="en-US" sz="1800" b="1" dirty="0" smtClean="0"/>
              <a:t>（二）国库现金管理的方式</a:t>
            </a:r>
            <a:endParaRPr lang="zh-CN" altLang="en-US" sz="1800" b="1"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一、国库集中收付与预算执行</a:t>
            </a:r>
          </a:p>
        </p:txBody>
      </p:sp>
      <p:sp>
        <p:nvSpPr>
          <p:cNvPr id="33" name="椭圆 32"/>
          <p:cNvSpPr/>
          <p:nvPr>
            <p:custDataLst>
              <p:tags r:id="rId1"/>
            </p:custDataLst>
          </p:nvPr>
        </p:nvSpPr>
        <p:spPr>
          <a:xfrm>
            <a:off x="4780082" y="2788551"/>
            <a:ext cx="740869" cy="740869"/>
          </a:xfrm>
          <a:prstGeom prst="ellipse">
            <a:avLst/>
          </a:prstGeom>
          <a:solidFill>
            <a:srgbClr val="69A35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3" name="椭圆 2"/>
          <p:cNvSpPr/>
          <p:nvPr>
            <p:custDataLst>
              <p:tags r:id="rId2"/>
            </p:custDataLst>
          </p:nvPr>
        </p:nvSpPr>
        <p:spPr>
          <a:xfrm>
            <a:off x="3602032" y="1634030"/>
            <a:ext cx="1827340" cy="1827340"/>
          </a:xfrm>
          <a:prstGeom prst="ellipse">
            <a:avLst/>
          </a:prstGeom>
          <a:noFill/>
          <a:ln w="12700" cap="flat" cmpd="sng" algn="ctr">
            <a:solidFill>
              <a:srgbClr val="000000">
                <a:lumMod val="60000"/>
                <a:lumOff val="40000"/>
              </a:srgbClr>
            </a:solidFill>
            <a:prstDash val="solid"/>
            <a:miter lim="800000"/>
          </a:ln>
          <a:effectLst/>
        </p:spPr>
        <p:txBody>
          <a:bodyPr rtlCol="0" anchor="ctr"/>
          <a:lstStyle/>
          <a:p>
            <a:pPr algn="ct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31" name="椭圆 30"/>
          <p:cNvSpPr/>
          <p:nvPr>
            <p:custDataLst>
              <p:tags r:id="rId3"/>
            </p:custDataLst>
          </p:nvPr>
        </p:nvSpPr>
        <p:spPr>
          <a:xfrm>
            <a:off x="3527545" y="1503359"/>
            <a:ext cx="740869" cy="740869"/>
          </a:xfrm>
          <a:prstGeom prst="ellipse">
            <a:avLst/>
          </a:prstGeom>
          <a:solidFill>
            <a:srgbClr val="1F74AD"/>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32" name="任意多边形 31"/>
          <p:cNvSpPr/>
          <p:nvPr>
            <p:custDataLst>
              <p:tags r:id="rId4"/>
            </p:custDataLst>
          </p:nvPr>
        </p:nvSpPr>
        <p:spPr bwMode="auto">
          <a:xfrm>
            <a:off x="3758240" y="1739199"/>
            <a:ext cx="279480" cy="269190"/>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ysClr val="window" lastClr="FFFFFF"/>
          </a:solidFill>
          <a:ln>
            <a:noFill/>
          </a:ln>
        </p:spPr>
        <p:txBody>
          <a:bodyPr vert="horz" wrap="square" lIns="67199" tIns="33599" rIns="67199" bIns="33599" numCol="1" anchor="t" anchorCtr="0" compatLnSpc="1">
            <a:no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zh-CN" altLang="en-US" sz="1325" dirty="0">
              <a:latin typeface="微软雅黑" panose="020B0503020204020204" pitchFamily="34" charset="-122"/>
              <a:ea typeface="微软雅黑" panose="020B0503020204020204" pitchFamily="34" charset="-122"/>
            </a:endParaRPr>
          </a:p>
        </p:txBody>
      </p:sp>
      <p:sp>
        <p:nvSpPr>
          <p:cNvPr id="29" name="椭圆 28"/>
          <p:cNvSpPr/>
          <p:nvPr>
            <p:custDataLst>
              <p:tags r:id="rId5"/>
            </p:custDataLst>
          </p:nvPr>
        </p:nvSpPr>
        <p:spPr>
          <a:xfrm>
            <a:off x="3527545" y="2653932"/>
            <a:ext cx="740869" cy="740869"/>
          </a:xfrm>
          <a:prstGeom prst="ellipse">
            <a:avLst/>
          </a:prstGeom>
          <a:solidFill>
            <a:srgbClr val="1AA3AA"/>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30" name="任意多边形 29"/>
          <p:cNvSpPr/>
          <p:nvPr>
            <p:custDataLst>
              <p:tags r:id="rId6"/>
            </p:custDataLst>
          </p:nvPr>
        </p:nvSpPr>
        <p:spPr bwMode="auto">
          <a:xfrm>
            <a:off x="3758240" y="3033282"/>
            <a:ext cx="279480" cy="269190"/>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pitchFamily="34" charset="-122"/>
              <a:ea typeface="微软雅黑" panose="020B0503020204020204" pitchFamily="34" charset="-122"/>
            </a:endParaRPr>
          </a:p>
        </p:txBody>
      </p:sp>
      <p:sp>
        <p:nvSpPr>
          <p:cNvPr id="25" name="椭圆 24"/>
          <p:cNvSpPr/>
          <p:nvPr>
            <p:custDataLst>
              <p:tags r:id="rId7"/>
            </p:custDataLst>
          </p:nvPr>
        </p:nvSpPr>
        <p:spPr>
          <a:xfrm>
            <a:off x="4780082" y="1551063"/>
            <a:ext cx="740869" cy="740869"/>
          </a:xfrm>
          <a:prstGeom prst="ellipse">
            <a:avLst/>
          </a:prstGeom>
          <a:solidFill>
            <a:srgbClr val="3498D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pitchFamily="34" charset="-122"/>
              <a:ea typeface="微软雅黑" panose="020B0503020204020204" pitchFamily="34" charset="-122"/>
            </a:endParaRPr>
          </a:p>
        </p:txBody>
      </p:sp>
      <p:sp>
        <p:nvSpPr>
          <p:cNvPr id="26" name="任意多边形 25"/>
          <p:cNvSpPr/>
          <p:nvPr>
            <p:custDataLst>
              <p:tags r:id="rId8"/>
            </p:custDataLst>
          </p:nvPr>
        </p:nvSpPr>
        <p:spPr bwMode="auto">
          <a:xfrm>
            <a:off x="5010777" y="1786903"/>
            <a:ext cx="279480" cy="269190"/>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ysClr val="window" lastClr="FFFFFF"/>
          </a:solidFill>
          <a:ln>
            <a:noFill/>
          </a:ln>
          <a:effectLst/>
        </p:spPr>
        <p:txBody>
          <a:bodyPr lIns="89576" tIns="89576" rIns="89576" bIns="89576" anchor="ct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fontAlgn="base" hangingPunct="0">
              <a:lnSpc>
                <a:spcPct val="130000"/>
              </a:lnSpc>
              <a:spcBef>
                <a:spcPct val="0"/>
              </a:spcBef>
              <a:spcAft>
                <a:spcPct val="0"/>
              </a:spcAft>
            </a:pPr>
            <a:endParaRPr lang="zh-CN" altLang="zh-CN" sz="4705">
              <a:solidFill>
                <a:srgbClr val="000000"/>
              </a:solidFill>
              <a:latin typeface="微软雅黑" panose="020B0503020204020204" pitchFamily="34" charset="-122"/>
              <a:ea typeface="微软雅黑" panose="020B0503020204020204" pitchFamily="34" charset="-122"/>
            </a:endParaRPr>
          </a:p>
        </p:txBody>
      </p:sp>
      <p:sp>
        <p:nvSpPr>
          <p:cNvPr id="9" name="椭圆 8"/>
          <p:cNvSpPr/>
          <p:nvPr>
            <p:custDataLst>
              <p:tags r:id="rId9"/>
            </p:custDataLst>
          </p:nvPr>
        </p:nvSpPr>
        <p:spPr>
          <a:xfrm>
            <a:off x="3880288" y="1928154"/>
            <a:ext cx="1267177" cy="1267177"/>
          </a:xfrm>
          <a:prstGeom prst="ellipse">
            <a:avLst/>
          </a:prstGeom>
          <a:solidFill>
            <a:srgbClr val="1F74AD"/>
          </a:solidFill>
          <a:ln w="28575" cap="flat" cmpd="sng" algn="ctr">
            <a:solidFill>
              <a:sysClr val="window" lastClr="FFFFFF"/>
            </a:solidFill>
            <a:prstDash val="solid"/>
            <a:miter lim="800000"/>
          </a:ln>
          <a:effectLst/>
        </p:spPr>
        <p:txBody>
          <a:bodyPr wrap="none" lIns="0" tIns="0" rIns="0" bIns="0" rtlCol="0" anchor="ctr">
            <a:normAutofit/>
          </a:bodyPr>
          <a:lstStyle/>
          <a:p>
            <a:pPr algn="ctr">
              <a:lnSpc>
                <a:spcPct val="130000"/>
              </a:lnSpc>
            </a:pPr>
            <a:endParaRPr lang="zh-CN" altLang="en-US" sz="1470" dirty="0">
              <a:solidFill>
                <a:sysClr val="window" lastClr="FFFFFF"/>
              </a:solidFill>
              <a:latin typeface="微软雅黑" panose="020B0503020204020204" pitchFamily="34" charset="-122"/>
              <a:ea typeface="微软雅黑" panose="020B0503020204020204" pitchFamily="34" charset="-122"/>
            </a:endParaRPr>
          </a:p>
        </p:txBody>
      </p:sp>
      <p:sp>
        <p:nvSpPr>
          <p:cNvPr id="39" name="任意多边形 27"/>
          <p:cNvSpPr/>
          <p:nvPr>
            <p:custDataLst>
              <p:tags r:id="rId10"/>
            </p:custDataLst>
          </p:nvPr>
        </p:nvSpPr>
        <p:spPr bwMode="auto">
          <a:xfrm>
            <a:off x="5017565" y="3030929"/>
            <a:ext cx="265903" cy="256112"/>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pitchFamily="34" charset="-122"/>
              <a:ea typeface="微软雅黑" panose="020B0503020204020204" pitchFamily="34" charset="-122"/>
            </a:endParaRPr>
          </a:p>
        </p:txBody>
      </p:sp>
      <p:sp>
        <p:nvSpPr>
          <p:cNvPr id="44" name="矩形 43"/>
          <p:cNvSpPr/>
          <p:nvPr>
            <p:custDataLst>
              <p:tags r:id="rId11"/>
            </p:custDataLst>
          </p:nvPr>
        </p:nvSpPr>
        <p:spPr>
          <a:xfrm>
            <a:off x="612130" y="1465810"/>
            <a:ext cx="2855213" cy="279981"/>
          </a:xfrm>
          <a:prstGeom prst="rect">
            <a:avLst/>
          </a:prstGeom>
        </p:spPr>
        <p:txBody>
          <a:bodyPr wrap="square" lIns="66141" tIns="34393" rIns="66141" bIns="0" anchor="b">
            <a:noAutofit/>
          </a:bodyPr>
          <a:lstStyle/>
          <a:p>
            <a:pPr lvl="0" algn="r" defTabSz="913765">
              <a:lnSpc>
                <a:spcPct val="120000"/>
              </a:lnSpc>
              <a:spcBef>
                <a:spcPct val="0"/>
              </a:spcBef>
              <a:defRPr/>
            </a:pPr>
            <a:r>
              <a:rPr lang="zh-CN" altLang="en-US" sz="1800" b="1" spc="300" dirty="0" smtClean="0">
                <a:latin typeface="微软雅黑" panose="020B0503020204020204" pitchFamily="34" charset="-122"/>
                <a:ea typeface="微软雅黑" panose="020B0503020204020204" pitchFamily="34" charset="-122"/>
                <a:cs typeface="+mn-ea"/>
              </a:rPr>
              <a:t>（三）现金流量</a:t>
            </a:r>
            <a:r>
              <a:rPr lang="zh-CN" altLang="en-US" sz="1800" b="1" spc="300" dirty="0">
                <a:latin typeface="微软雅黑" panose="020B0503020204020204" pitchFamily="34" charset="-122"/>
                <a:ea typeface="微软雅黑" panose="020B0503020204020204" pitchFamily="34" charset="-122"/>
                <a:cs typeface="+mn-ea"/>
              </a:rPr>
              <a:t>预测</a:t>
            </a:r>
            <a:endParaRPr lang="zh-CN" altLang="en-US" sz="1800" b="1" spc="300" dirty="0">
              <a:latin typeface="微软雅黑" panose="020B0503020204020204" pitchFamily="34" charset="-122"/>
              <a:ea typeface="微软雅黑" panose="020B0503020204020204" pitchFamily="34" charset="-122"/>
              <a:cs typeface="+mn-ea"/>
            </a:endParaRPr>
          </a:p>
        </p:txBody>
      </p:sp>
      <p:sp>
        <p:nvSpPr>
          <p:cNvPr id="46" name="矩形 45"/>
          <p:cNvSpPr/>
          <p:nvPr>
            <p:custDataLst>
              <p:tags r:id="rId12"/>
            </p:custDataLst>
          </p:nvPr>
        </p:nvSpPr>
        <p:spPr>
          <a:xfrm>
            <a:off x="5644027" y="1465810"/>
            <a:ext cx="3249023" cy="279981"/>
          </a:xfrm>
          <a:prstGeom prst="rect">
            <a:avLst/>
          </a:prstGeom>
        </p:spPr>
        <p:txBody>
          <a:bodyPr wrap="square" lIns="66141" tIns="34393" rIns="66141" bIns="0" anchor="b">
            <a:noAutofit/>
          </a:bodyPr>
          <a:lstStyle/>
          <a:p>
            <a:pPr lvl="0" defTabSz="913765">
              <a:lnSpc>
                <a:spcPct val="120000"/>
              </a:lnSpc>
              <a:spcBef>
                <a:spcPct val="0"/>
              </a:spcBef>
              <a:defRPr/>
            </a:pPr>
            <a:r>
              <a:rPr lang="zh-CN" altLang="en-US" sz="1800" b="1" spc="300" dirty="0" smtClean="0">
                <a:latin typeface="微软雅黑" panose="020B0503020204020204" pitchFamily="34" charset="-122"/>
                <a:ea typeface="微软雅黑" panose="020B0503020204020204" pitchFamily="34" charset="-122"/>
                <a:cs typeface="+mn-ea"/>
              </a:rPr>
              <a:t>（四）库底目标余额管理</a:t>
            </a:r>
            <a:endParaRPr lang="zh-CN" altLang="en-US" sz="1800" b="1" spc="300" dirty="0">
              <a:latin typeface="微软雅黑" panose="020B0503020204020204" pitchFamily="34" charset="-122"/>
              <a:ea typeface="微软雅黑" panose="020B0503020204020204" pitchFamily="34" charset="-122"/>
              <a:cs typeface="+mn-ea"/>
            </a:endParaRPr>
          </a:p>
        </p:txBody>
      </p:sp>
      <p:sp>
        <p:nvSpPr>
          <p:cNvPr id="48" name="矩形 47"/>
          <p:cNvSpPr/>
          <p:nvPr>
            <p:custDataLst>
              <p:tags r:id="rId13"/>
            </p:custDataLst>
          </p:nvPr>
        </p:nvSpPr>
        <p:spPr>
          <a:xfrm>
            <a:off x="756146" y="3055340"/>
            <a:ext cx="2351156" cy="279981"/>
          </a:xfrm>
          <a:prstGeom prst="rect">
            <a:avLst/>
          </a:prstGeom>
        </p:spPr>
        <p:txBody>
          <a:bodyPr wrap="square" lIns="66141" tIns="34393" rIns="66141" bIns="0" anchor="b">
            <a:noAutofit/>
          </a:bodyPr>
          <a:lstStyle/>
          <a:p>
            <a:pPr lvl="0" algn="r" defTabSz="913765">
              <a:lnSpc>
                <a:spcPct val="120000"/>
              </a:lnSpc>
              <a:spcBef>
                <a:spcPct val="0"/>
              </a:spcBef>
              <a:defRPr/>
            </a:pPr>
            <a:r>
              <a:rPr lang="zh-CN" altLang="en-US" sz="1800" b="1" spc="300" dirty="0" smtClean="0">
                <a:latin typeface="微软雅黑" panose="020B0503020204020204" pitchFamily="34" charset="-122"/>
                <a:ea typeface="微软雅黑" panose="020B0503020204020204" pitchFamily="34" charset="-122"/>
                <a:cs typeface="+mn-ea"/>
              </a:rPr>
              <a:t>（五）国际经验</a:t>
            </a:r>
            <a:endParaRPr lang="zh-CN" altLang="en-US" sz="1800" b="1" spc="300" dirty="0">
              <a:latin typeface="微软雅黑" panose="020B0503020204020204" pitchFamily="34" charset="-122"/>
              <a:ea typeface="微软雅黑" panose="020B0503020204020204" pitchFamily="34" charset="-122"/>
              <a:cs typeface="+mn-ea"/>
            </a:endParaRPr>
          </a:p>
        </p:txBody>
      </p:sp>
      <p:sp>
        <p:nvSpPr>
          <p:cNvPr id="50" name="矩形 49"/>
          <p:cNvSpPr/>
          <p:nvPr>
            <p:custDataLst>
              <p:tags r:id="rId14"/>
            </p:custDataLst>
          </p:nvPr>
        </p:nvSpPr>
        <p:spPr>
          <a:xfrm>
            <a:off x="5724104" y="3055217"/>
            <a:ext cx="3249023" cy="279981"/>
          </a:xfrm>
          <a:prstGeom prst="rect">
            <a:avLst/>
          </a:prstGeom>
        </p:spPr>
        <p:txBody>
          <a:bodyPr wrap="square" lIns="66141" tIns="34393" rIns="66141" bIns="0" anchor="b">
            <a:noAutofit/>
          </a:bodyPr>
          <a:lstStyle/>
          <a:p>
            <a:pPr lvl="0" defTabSz="913765">
              <a:lnSpc>
                <a:spcPct val="120000"/>
              </a:lnSpc>
              <a:spcBef>
                <a:spcPct val="0"/>
              </a:spcBef>
              <a:defRPr/>
            </a:pPr>
            <a:r>
              <a:rPr lang="zh-CN" altLang="en-US" sz="1800" b="1" spc="300" dirty="0" smtClean="0">
                <a:latin typeface="微软雅黑" panose="020B0503020204020204" pitchFamily="34" charset="-122"/>
                <a:ea typeface="微软雅黑" panose="020B0503020204020204" pitchFamily="34" charset="-122"/>
                <a:cs typeface="+mn-ea"/>
              </a:rPr>
              <a:t>（六）国库现金管理改革</a:t>
            </a:r>
            <a:endParaRPr lang="zh-CN" altLang="en-US" sz="1800" b="1" spc="300" dirty="0">
              <a:latin typeface="微软雅黑" panose="020B0503020204020204" pitchFamily="34" charset="-122"/>
              <a:ea typeface="微软雅黑" panose="020B0503020204020204" pitchFamily="34" charset="-122"/>
              <a:cs typeface="+mn-ea"/>
            </a:endParaRPr>
          </a:p>
        </p:txBody>
      </p:sp>
      <p:sp>
        <p:nvSpPr>
          <p:cNvPr id="22" name="文本框 21"/>
          <p:cNvSpPr txBox="1"/>
          <p:nvPr>
            <p:custDataLst>
              <p:tags r:id="rId15"/>
            </p:custDataLst>
          </p:nvPr>
        </p:nvSpPr>
        <p:spPr>
          <a:xfrm>
            <a:off x="4105351" y="2169740"/>
            <a:ext cx="817051" cy="784007"/>
          </a:xfrm>
          <a:prstGeom prst="rect">
            <a:avLst/>
          </a:prstGeom>
          <a:noFill/>
        </p:spPr>
        <p:txBody>
          <a:bodyPr wrap="square" lIns="66141" tIns="34393" rIns="66141" bIns="34393" rtlCol="0" anchor="ctr">
            <a:normAutofit fontScale="85000" lnSpcReduction="20000"/>
          </a:bodyPr>
          <a:lstStyle/>
          <a:p>
            <a:pPr algn="ctr">
              <a:lnSpc>
                <a:spcPct val="120000"/>
              </a:lnSpc>
            </a:pPr>
            <a:r>
              <a:rPr lang="zh-CN" altLang="en-US" sz="1765" b="1" spc="300" dirty="0" smtClean="0">
                <a:solidFill>
                  <a:sysClr val="window" lastClr="FFFFFF"/>
                </a:solidFill>
                <a:latin typeface="微软雅黑" panose="020B0503020204020204" pitchFamily="34" charset="-122"/>
                <a:ea typeface="微软雅黑" panose="020B0503020204020204" pitchFamily="34" charset="-122"/>
              </a:rPr>
              <a:t>国库现金管理</a:t>
            </a:r>
            <a:endParaRPr lang="zh-CN" altLang="en-US" sz="1765" b="1" spc="300" dirty="0">
              <a:solidFill>
                <a:sysClr val="window" lastClr="FFFFFF"/>
              </a:solidFill>
              <a:latin typeface="微软雅黑" panose="020B0503020204020204" pitchFamily="34" charset="-122"/>
              <a:ea typeface="微软雅黑" panose="020B0503020204020204" pitchFamily="34" charset="-122"/>
            </a:endParaRP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三</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、国库现金管理</a:t>
            </a:r>
            <a:endParaRPr lang="zh-CN" altLang="en-US" dirty="0"/>
          </a:p>
        </p:txBody>
      </p:sp>
    </p:spTree>
    <p:extLst>
      <p:ext uri="{BB962C8B-B14F-4D97-AF65-F5344CB8AC3E}">
        <p14:creationId xmlns:p14="http://schemas.microsoft.com/office/powerpoint/2010/main" val="1507953289"/>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938848" y="2447925"/>
            <a:ext cx="7123430" cy="682625"/>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第四节 政府采购与预算执行</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52091" y="2343053"/>
            <a:ext cx="8117210" cy="683603"/>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第一</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节 政府</a:t>
            </a:r>
            <a:r>
              <a:rPr lang="zh-CN" altLang="en-US" sz="4000" dirty="0">
                <a:solidFill>
                  <a:srgbClr val="305480"/>
                </a:solidFill>
                <a:latin typeface="黑体" panose="02010609060101010101" pitchFamily="2" charset="-122"/>
                <a:ea typeface="黑体" panose="02010609060101010101" pitchFamily="2" charset="-122"/>
                <a:cs typeface="+mn-ea"/>
                <a:sym typeface="+mn-lt"/>
              </a:rPr>
              <a:t>预算执行的含义和内容</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1</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一、政府采购制度基本内涵</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56273" y="1368028"/>
            <a:ext cx="7688580" cy="2923877"/>
          </a:xfrm>
          <a:prstGeom prst="rect">
            <a:avLst/>
          </a:prstGeom>
          <a:noFill/>
        </p:spPr>
        <p:txBody>
          <a:bodyPr wrap="square" rtlCol="0">
            <a:spAutoFit/>
          </a:bodyPr>
          <a:lstStyle/>
          <a:p>
            <a:pPr indent="457200" algn="l" fontAlgn="auto"/>
            <a:r>
              <a:rPr lang="zh-CN" altLang="en-US" sz="2400" b="1" dirty="0">
                <a:sym typeface="+mn-ea"/>
              </a:rPr>
              <a:t>（一）政府采购内涵</a:t>
            </a:r>
          </a:p>
          <a:p>
            <a:pPr indent="457200" algn="l" fontAlgn="auto"/>
            <a:r>
              <a:rPr lang="zh-CN" altLang="en-US" sz="2000" dirty="0">
                <a:sym typeface="+mn-ea"/>
              </a:rPr>
              <a:t>政府采购，也称公共采购，是指各级政府及其它公共部门为了开展日常政务活动和为公众提供公共服务的需要，在财政的监督下，以法定的方式和方法从国内外市场上购买所需商品、工程及服务的一种经济行为。现代意义上的政府采购制度最早产生于1782年的英国，当时英国设立了政府文具公用局，作为采购政府部门所需办公用品的机构。此后，西方各国相继成立了专门的政府采购机构，或通过相关的法律确立政府采购作为政府财政管理制度的重要组成部分。</a:t>
            </a:r>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一、政府采购制度基本内涵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三、国库现金管理</a:t>
            </a:r>
          </a:p>
        </p:txBody>
      </p:sp>
      <p:graphicFrame>
        <p:nvGraphicFramePr>
          <p:cNvPr id="2" name="图示 1"/>
          <p:cNvGraphicFramePr/>
          <p:nvPr>
            <p:extLst>
              <p:ext uri="{D42A27DB-BD31-4B8C-83A1-F6EECF244321}">
                <p14:modId xmlns:p14="http://schemas.microsoft.com/office/powerpoint/2010/main" val="1702153501"/>
              </p:ext>
            </p:extLst>
          </p:nvPr>
        </p:nvGraphicFramePr>
        <p:xfrm>
          <a:off x="615950" y="1048385"/>
          <a:ext cx="7192010" cy="395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一、政府采购制度基本内涵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一、政府采购制度基本内涵</a:t>
            </a:r>
            <a:endParaRPr lang="zh-CN" altLang="en-US" sz="21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16" name="文本框 15"/>
          <p:cNvSpPr txBox="1"/>
          <p:nvPr/>
        </p:nvSpPr>
        <p:spPr>
          <a:xfrm>
            <a:off x="688658" y="4482465"/>
            <a:ext cx="7688580" cy="461665"/>
          </a:xfrm>
          <a:prstGeom prst="rect">
            <a:avLst/>
          </a:prstGeom>
          <a:noFill/>
        </p:spPr>
        <p:txBody>
          <a:bodyPr wrap="square" rtlCol="0">
            <a:spAutoFit/>
          </a:bodyPr>
          <a:lstStyle/>
          <a:p>
            <a:pPr indent="508000" algn="ctr" fontAlgn="auto">
              <a:extLst>
                <a:ext uri="{35155182-B16C-46BC-9424-99874614C6A1}">
                  <wpsdc:indentchars xmlns="" xmlns:wpsdc="http://www.wps.cn/officeDocument/2017/drawingmlCustomData" val="200" checksum="282533468"/>
                </a:ext>
              </a:extLst>
            </a:pPr>
            <a:r>
              <a:rPr lang="zh-CN" altLang="en-US" sz="2400" b="1" dirty="0" smtClean="0">
                <a:latin typeface="黑体" pitchFamily="49" charset="-122"/>
                <a:ea typeface="黑体" pitchFamily="49" charset="-122"/>
              </a:rPr>
              <a:t>（三）政府</a:t>
            </a:r>
            <a:r>
              <a:rPr lang="zh-CN" altLang="en-US" sz="2400" b="1" dirty="0">
                <a:latin typeface="黑体" pitchFamily="49" charset="-122"/>
                <a:ea typeface="黑体" pitchFamily="49" charset="-122"/>
              </a:rPr>
              <a:t>采购原则</a:t>
            </a:r>
          </a:p>
        </p:txBody>
      </p:sp>
      <p:grpSp>
        <p:nvGrpSpPr>
          <p:cNvPr id="4" name="组合 3"/>
          <p:cNvGrpSpPr/>
          <p:nvPr>
            <p:custDataLst>
              <p:tags r:id="rId3"/>
            </p:custDataLst>
          </p:nvPr>
        </p:nvGrpSpPr>
        <p:grpSpPr>
          <a:xfrm>
            <a:off x="807085" y="1124586"/>
            <a:ext cx="5685619" cy="3322199"/>
            <a:chOff x="1069416" y="1608612"/>
            <a:chExt cx="7436560" cy="6924807"/>
          </a:xfrm>
        </p:grpSpPr>
        <p:sp>
          <p:nvSpPr>
            <p:cNvPr id="6" name="任意形状 5"/>
            <p:cNvSpPr/>
            <p:nvPr>
              <p:custDataLst>
                <p:tags r:id="rId29"/>
              </p:custDataLst>
            </p:nvPr>
          </p:nvSpPr>
          <p:spPr>
            <a:xfrm>
              <a:off x="1070196"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dirty="0">
                <a:solidFill>
                  <a:srgbClr val="222222"/>
                </a:solidFill>
                <a:latin typeface="微软雅黑" panose="020B0503020204020204" pitchFamily="34" charset="-122"/>
                <a:ea typeface="微软雅黑" panose="020B0503020204020204" pitchFamily="34" charset="-122"/>
              </a:endParaRPr>
            </a:p>
          </p:txBody>
        </p:sp>
        <p:sp>
          <p:nvSpPr>
            <p:cNvPr id="5" name="圆角矩形 4"/>
            <p:cNvSpPr/>
            <p:nvPr>
              <p:custDataLst>
                <p:tags r:id="rId30"/>
              </p:custDataLst>
            </p:nvPr>
          </p:nvSpPr>
          <p:spPr>
            <a:xfrm>
              <a:off x="1069416" y="1609393"/>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7" name="任意形状 4"/>
            <p:cNvSpPr/>
            <p:nvPr>
              <p:custDataLst>
                <p:tags r:id="rId31"/>
              </p:custDataLst>
            </p:nvPr>
          </p:nvSpPr>
          <p:spPr>
            <a:xfrm>
              <a:off x="4844858"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49" name="任意形状 4"/>
            <p:cNvSpPr/>
            <p:nvPr>
              <p:custDataLst>
                <p:tags r:id="rId32"/>
              </p:custDataLst>
            </p:nvPr>
          </p:nvSpPr>
          <p:spPr>
            <a:xfrm>
              <a:off x="7638865" y="6414230"/>
              <a:ext cx="867111" cy="2119189"/>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8" name="组合 7"/>
          <p:cNvGrpSpPr/>
          <p:nvPr>
            <p:custDataLst>
              <p:tags r:id="rId4"/>
            </p:custDataLst>
          </p:nvPr>
        </p:nvGrpSpPr>
        <p:grpSpPr>
          <a:xfrm>
            <a:off x="817048" y="2197417"/>
            <a:ext cx="3610289" cy="1020763"/>
            <a:chOff x="1083006" y="3992376"/>
            <a:chExt cx="4641772" cy="2039661"/>
          </a:xfrm>
        </p:grpSpPr>
        <p:sp>
          <p:nvSpPr>
            <p:cNvPr id="12" name="任意形状 11"/>
            <p:cNvSpPr/>
            <p:nvPr>
              <p:custDataLst>
                <p:tags r:id="rId26"/>
              </p:custDataLst>
            </p:nvPr>
          </p:nvSpPr>
          <p:spPr>
            <a:xfrm>
              <a:off x="1083006" y="3992376"/>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1" name="任意形状 10"/>
            <p:cNvSpPr/>
            <p:nvPr>
              <p:custDataLst>
                <p:tags r:id="rId27"/>
              </p:custDataLst>
            </p:nvPr>
          </p:nvSpPr>
          <p:spPr>
            <a:xfrm>
              <a:off x="4857668" y="3993157"/>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8" name="圆角矩形 37"/>
            <p:cNvSpPr/>
            <p:nvPr>
              <p:custDataLst>
                <p:tags r:id="rId28"/>
              </p:custDataLst>
            </p:nvPr>
          </p:nvSpPr>
          <p:spPr>
            <a:xfrm>
              <a:off x="1083006" y="3993157"/>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9" name="组合 8"/>
          <p:cNvGrpSpPr/>
          <p:nvPr>
            <p:custDataLst>
              <p:tags r:id="rId5"/>
            </p:custDataLst>
          </p:nvPr>
        </p:nvGrpSpPr>
        <p:grpSpPr>
          <a:xfrm>
            <a:off x="4644578" y="1122680"/>
            <a:ext cx="3550097" cy="980440"/>
            <a:chOff x="6476393" y="1606020"/>
            <a:chExt cx="4646191" cy="2042253"/>
          </a:xfrm>
        </p:grpSpPr>
        <p:sp>
          <p:nvSpPr>
            <p:cNvPr id="10" name="任意形状 8"/>
            <p:cNvSpPr/>
            <p:nvPr>
              <p:custDataLst>
                <p:tags r:id="rId23"/>
              </p:custDataLst>
            </p:nvPr>
          </p:nvSpPr>
          <p:spPr>
            <a:xfrm>
              <a:off x="6480812"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3" name="任意形状 7"/>
            <p:cNvSpPr/>
            <p:nvPr>
              <p:custDataLst>
                <p:tags r:id="rId24"/>
              </p:custDataLst>
            </p:nvPr>
          </p:nvSpPr>
          <p:spPr>
            <a:xfrm>
              <a:off x="10255474"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9" name="圆角矩形 38"/>
            <p:cNvSpPr/>
            <p:nvPr>
              <p:custDataLst>
                <p:tags r:id="rId25"/>
              </p:custDataLst>
            </p:nvPr>
          </p:nvSpPr>
          <p:spPr>
            <a:xfrm>
              <a:off x="6476393" y="1606020"/>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17" name="组合 16"/>
          <p:cNvGrpSpPr/>
          <p:nvPr>
            <p:custDataLst>
              <p:tags r:id="rId6"/>
            </p:custDataLst>
          </p:nvPr>
        </p:nvGrpSpPr>
        <p:grpSpPr>
          <a:xfrm>
            <a:off x="4647955" y="2174240"/>
            <a:ext cx="3546720" cy="1056531"/>
            <a:chOff x="6480812" y="3946379"/>
            <a:chExt cx="4649380" cy="2084877"/>
          </a:xfrm>
        </p:grpSpPr>
        <p:sp>
          <p:nvSpPr>
            <p:cNvPr id="18" name="任意形状 14"/>
            <p:cNvSpPr/>
            <p:nvPr>
              <p:custDataLst>
                <p:tags r:id="rId20"/>
              </p:custDataLst>
            </p:nvPr>
          </p:nvSpPr>
          <p:spPr>
            <a:xfrm>
              <a:off x="6480812" y="3991595"/>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9" name="任意形状 13"/>
            <p:cNvSpPr/>
            <p:nvPr>
              <p:custDataLst>
                <p:tags r:id="rId21"/>
              </p:custDataLst>
            </p:nvPr>
          </p:nvSpPr>
          <p:spPr>
            <a:xfrm>
              <a:off x="10255474" y="3992376"/>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40" name="圆角矩形 39"/>
            <p:cNvSpPr/>
            <p:nvPr>
              <p:custDataLst>
                <p:tags r:id="rId22"/>
              </p:custDataLst>
            </p:nvPr>
          </p:nvSpPr>
          <p:spPr>
            <a:xfrm>
              <a:off x="6480812" y="3946379"/>
              <a:ext cx="4649380" cy="2082286"/>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30" name="文本框 29"/>
          <p:cNvSpPr txBox="1"/>
          <p:nvPr>
            <p:custDataLst>
              <p:tags r:id="rId7"/>
            </p:custDataLst>
          </p:nvPr>
        </p:nvSpPr>
        <p:spPr>
          <a:xfrm>
            <a:off x="3924497" y="1138462"/>
            <a:ext cx="480296"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1</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1" name="文本框 30"/>
          <p:cNvSpPr txBox="1"/>
          <p:nvPr>
            <p:custDataLst>
              <p:tags r:id="rId8"/>
            </p:custDataLst>
          </p:nvPr>
        </p:nvSpPr>
        <p:spPr>
          <a:xfrm>
            <a:off x="3924497" y="2103120"/>
            <a:ext cx="501623"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3</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9"/>
            </p:custDataLst>
          </p:nvPr>
        </p:nvSpPr>
        <p:spPr>
          <a:xfrm>
            <a:off x="7822248" y="1123924"/>
            <a:ext cx="372427"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2</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7" name="文本框 36"/>
          <p:cNvSpPr txBox="1"/>
          <p:nvPr>
            <p:custDataLst>
              <p:tags r:id="rId10"/>
            </p:custDataLst>
          </p:nvPr>
        </p:nvSpPr>
        <p:spPr>
          <a:xfrm>
            <a:off x="7749859" y="2158924"/>
            <a:ext cx="461277"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4</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1"/>
            </p:custDataLst>
          </p:nvPr>
        </p:nvSpPr>
        <p:spPr>
          <a:xfrm>
            <a:off x="852655" y="1393825"/>
            <a:ext cx="2539365" cy="780415"/>
          </a:xfrm>
          <a:prstGeom prst="rect">
            <a:avLst/>
          </a:prstGeom>
          <a:noFill/>
        </p:spPr>
        <p:txBody>
          <a:bodyPr wrap="square" lIns="66141" tIns="0" rtlCol="0">
            <a:norm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880" spc="150" dirty="0">
                <a:latin typeface="微软雅黑" panose="020B0503020204020204" pitchFamily="34" charset="-122"/>
                <a:ea typeface="微软雅黑" panose="020B0503020204020204" pitchFamily="34" charset="-122"/>
              </a:rPr>
              <a:t>公开透明是指政府采购的有关信息、法律、政策，程序以及采购过程都要公开。</a:t>
            </a:r>
          </a:p>
        </p:txBody>
      </p:sp>
      <p:sp>
        <p:nvSpPr>
          <p:cNvPr id="42" name="文本框 41"/>
          <p:cNvSpPr txBox="1"/>
          <p:nvPr>
            <p:custDataLst>
              <p:tags r:id="rId12"/>
            </p:custDataLst>
          </p:nvPr>
        </p:nvSpPr>
        <p:spPr>
          <a:xfrm flipH="1">
            <a:off x="852655" y="1122680"/>
            <a:ext cx="256857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dirty="0">
                <a:solidFill>
                  <a:srgbClr val="2196F3"/>
                </a:solidFill>
                <a:latin typeface="微软雅黑" panose="020B0503020204020204" pitchFamily="34" charset="-122"/>
                <a:ea typeface="微软雅黑" panose="020B0503020204020204" pitchFamily="34" charset="-122"/>
              </a:rPr>
              <a:t>公开透明原则</a:t>
            </a:r>
          </a:p>
        </p:txBody>
      </p:sp>
      <p:sp>
        <p:nvSpPr>
          <p:cNvPr id="44" name="文本框 43"/>
          <p:cNvSpPr txBox="1"/>
          <p:nvPr>
            <p:custDataLst>
              <p:tags r:id="rId13"/>
            </p:custDataLst>
          </p:nvPr>
        </p:nvSpPr>
        <p:spPr>
          <a:xfrm>
            <a:off x="4875235" y="1377320"/>
            <a:ext cx="3081711" cy="78041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900" spc="150" dirty="0">
                <a:latin typeface="微软雅黑" panose="020B0503020204020204" pitchFamily="34" charset="-122"/>
                <a:ea typeface="微软雅黑" panose="020B0503020204020204" pitchFamily="34" charset="-122"/>
              </a:rPr>
              <a:t>公平竞争就是要求给予每一个参加竞争的投标商均等的机会，使其享有同等的权利并履行同等的义务，不歧视任何一方。</a:t>
            </a:r>
          </a:p>
        </p:txBody>
      </p:sp>
      <p:sp>
        <p:nvSpPr>
          <p:cNvPr id="45" name="文本框 44"/>
          <p:cNvSpPr txBox="1"/>
          <p:nvPr>
            <p:custDataLst>
              <p:tags r:id="rId14"/>
            </p:custDataLst>
          </p:nvPr>
        </p:nvSpPr>
        <p:spPr>
          <a:xfrm flipH="1">
            <a:off x="4780280" y="1122679"/>
            <a:ext cx="253936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dirty="0">
                <a:solidFill>
                  <a:srgbClr val="2196F3"/>
                </a:solidFill>
                <a:latin typeface="微软雅黑" panose="020B0503020204020204" pitchFamily="34" charset="-122"/>
                <a:ea typeface="微软雅黑" panose="020B0503020204020204" pitchFamily="34" charset="-122"/>
              </a:rPr>
              <a:t>公平竞争原则</a:t>
            </a:r>
          </a:p>
        </p:txBody>
      </p:sp>
      <p:sp>
        <p:nvSpPr>
          <p:cNvPr id="47" name="文本框 46"/>
          <p:cNvSpPr txBox="1"/>
          <p:nvPr>
            <p:custDataLst>
              <p:tags r:id="rId15"/>
            </p:custDataLst>
          </p:nvPr>
        </p:nvSpPr>
        <p:spPr>
          <a:xfrm>
            <a:off x="859823" y="2437765"/>
            <a:ext cx="3567514" cy="866249"/>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900" spc="300" dirty="0">
                <a:solidFill>
                  <a:schemeClr val="tx1"/>
                </a:solidFill>
                <a:latin typeface="微软雅黑" panose="020B0503020204020204" pitchFamily="34" charset="-122"/>
                <a:ea typeface="微软雅黑" panose="020B0503020204020204" pitchFamily="34" charset="-122"/>
                <a:sym typeface="+mn-ea"/>
              </a:rPr>
              <a:t>公正原则是指采购方及其代理人相对于作为投标人、潜在投标人的若干供应商而言，应当站在公允的立场上，对所有的供应竞争者都应当平等对待，不能有特殊，评标和中标的选择和判断标准也必须客观公正。</a:t>
            </a:r>
            <a:endParaRPr lang="zh-CN" altLang="en-US" sz="815" spc="300" dirty="0">
              <a:solidFill>
                <a:srgbClr val="2196F3"/>
              </a:solidFill>
              <a:latin typeface="微软雅黑" panose="020B0503020204020204" pitchFamily="34" charset="-122"/>
              <a:ea typeface="微软雅黑" panose="020B0503020204020204" pitchFamily="34" charset="-122"/>
            </a:endParaRPr>
          </a:p>
          <a:p>
            <a:pPr algn="l"/>
            <a:endParaRPr lang="zh-CN" altLang="en-US" sz="820" spc="150" dirty="0">
              <a:latin typeface="微软雅黑" panose="020B0503020204020204" pitchFamily="34" charset="-122"/>
              <a:ea typeface="微软雅黑" panose="020B0503020204020204" pitchFamily="34" charset="-122"/>
            </a:endParaRPr>
          </a:p>
        </p:txBody>
      </p:sp>
      <p:sp>
        <p:nvSpPr>
          <p:cNvPr id="48" name="文本框 47"/>
          <p:cNvSpPr txBox="1"/>
          <p:nvPr>
            <p:custDataLst>
              <p:tags r:id="rId16"/>
            </p:custDataLst>
          </p:nvPr>
        </p:nvSpPr>
        <p:spPr>
          <a:xfrm flipH="1">
            <a:off x="816479" y="2161648"/>
            <a:ext cx="256857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dirty="0">
                <a:solidFill>
                  <a:srgbClr val="2196F3"/>
                </a:solidFill>
                <a:latin typeface="微软雅黑" panose="020B0503020204020204" pitchFamily="34" charset="-122"/>
                <a:ea typeface="微软雅黑" panose="020B0503020204020204" pitchFamily="34" charset="-122"/>
              </a:rPr>
              <a:t>公正原则</a:t>
            </a:r>
          </a:p>
        </p:txBody>
      </p:sp>
      <p:sp>
        <p:nvSpPr>
          <p:cNvPr id="50" name="文本框 49"/>
          <p:cNvSpPr txBox="1"/>
          <p:nvPr>
            <p:custDataLst>
              <p:tags r:id="rId17"/>
            </p:custDataLst>
          </p:nvPr>
        </p:nvSpPr>
        <p:spPr>
          <a:xfrm>
            <a:off x="4640489" y="2523599"/>
            <a:ext cx="3189793" cy="780415"/>
          </a:xfrm>
          <a:prstGeom prst="rect">
            <a:avLst/>
          </a:prstGeom>
          <a:noFill/>
        </p:spPr>
        <p:txBody>
          <a:bodyPr wrap="square" lIns="66141" tIns="0" rtlCol="0">
            <a:norm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900" spc="150" dirty="0">
                <a:latin typeface="微软雅黑" panose="020B0503020204020204" pitchFamily="34" charset="-122"/>
                <a:ea typeface="微软雅黑" panose="020B0503020204020204" pitchFamily="34" charset="-122"/>
              </a:rPr>
              <a:t>诚实信用原则是民事活动的基本原则，同样适用于政府采购活动。一方面，当政府作为采购者出现在市场上时，应当与供应商处于平等的地位。</a:t>
            </a:r>
          </a:p>
        </p:txBody>
      </p:sp>
      <p:sp>
        <p:nvSpPr>
          <p:cNvPr id="51" name="文本框 50"/>
          <p:cNvSpPr txBox="1"/>
          <p:nvPr>
            <p:custDataLst>
              <p:tags r:id="rId18"/>
            </p:custDataLst>
          </p:nvPr>
        </p:nvSpPr>
        <p:spPr>
          <a:xfrm flipH="1">
            <a:off x="4673608" y="2239009"/>
            <a:ext cx="253936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dirty="0">
                <a:solidFill>
                  <a:srgbClr val="2196F3"/>
                </a:solidFill>
                <a:latin typeface="微软雅黑" panose="020B0503020204020204" pitchFamily="34" charset="-122"/>
                <a:ea typeface="微软雅黑" panose="020B0503020204020204" pitchFamily="34" charset="-122"/>
              </a:rPr>
              <a:t>诚实信用原则</a:t>
            </a:r>
          </a:p>
        </p:txBody>
      </p:sp>
      <p:sp>
        <p:nvSpPr>
          <p:cNvPr id="3" name="标题 3"/>
          <p:cNvSpPr txBox="1">
            <a:spLocks noGrp="1"/>
          </p:cNvSpPr>
          <p:nvPr>
            <p:ph type="title"/>
          </p:nvPr>
        </p:nvSpPr>
        <p:spPr>
          <a:xfrm>
            <a:off x="481648" y="19208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一、政府采购制度基本内涵</a:t>
            </a:r>
            <a:endParaRPr lang="zh-CN" altLang="en-US" dirty="0"/>
          </a:p>
        </p:txBody>
      </p:sp>
      <p:sp>
        <p:nvSpPr>
          <p:cNvPr id="46" name="圆角矩形 45"/>
          <p:cNvSpPr/>
          <p:nvPr>
            <p:custDataLst>
              <p:tags r:id="rId19"/>
            </p:custDataLst>
          </p:nvPr>
        </p:nvSpPr>
        <p:spPr>
          <a:xfrm>
            <a:off x="3075222" y="3430096"/>
            <a:ext cx="3416935" cy="1055218"/>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3075222" y="3430096"/>
            <a:ext cx="1944104" cy="338554"/>
          </a:xfrm>
          <a:prstGeom prst="rect">
            <a:avLst/>
          </a:prstGeom>
          <a:noFill/>
        </p:spPr>
        <p:txBody>
          <a:bodyPr wrap="square" rtlCol="0">
            <a:spAutoFit/>
          </a:bodyPr>
          <a:lstStyle/>
          <a:p>
            <a:r>
              <a:rPr lang="zh-CN" altLang="en-US" b="1" dirty="0" smtClean="0">
                <a:solidFill>
                  <a:srgbClr val="00B0F0"/>
                </a:solidFill>
                <a:latin typeface="黑体" pitchFamily="49" charset="-122"/>
                <a:ea typeface="黑体" pitchFamily="49" charset="-122"/>
              </a:rPr>
              <a:t>讲求绩效原则</a:t>
            </a:r>
            <a:endParaRPr lang="zh-CN" altLang="en-US" b="1" dirty="0">
              <a:solidFill>
                <a:srgbClr val="00B0F0"/>
              </a:solidFill>
              <a:latin typeface="黑体" pitchFamily="49" charset="-122"/>
              <a:ea typeface="黑体" pitchFamily="49" charset="-122"/>
            </a:endParaRPr>
          </a:p>
        </p:txBody>
      </p:sp>
      <p:sp>
        <p:nvSpPr>
          <p:cNvPr id="21" name="TextBox 20"/>
          <p:cNvSpPr txBox="1"/>
          <p:nvPr/>
        </p:nvSpPr>
        <p:spPr>
          <a:xfrm>
            <a:off x="3153119" y="3764589"/>
            <a:ext cx="2974740" cy="715581"/>
          </a:xfrm>
          <a:prstGeom prst="rect">
            <a:avLst/>
          </a:prstGeom>
          <a:noFill/>
        </p:spPr>
        <p:txBody>
          <a:bodyPr wrap="square" rtlCol="0">
            <a:spAutoFit/>
          </a:bodyPr>
          <a:lstStyle/>
          <a:p>
            <a:pPr>
              <a:lnSpc>
                <a:spcPct val="150000"/>
              </a:lnSpc>
            </a:pPr>
            <a:r>
              <a:rPr lang="zh-CN" altLang="zh-CN" sz="900" dirty="0">
                <a:latin typeface="微软雅黑" pitchFamily="34" charset="-122"/>
                <a:ea typeface="微软雅黑" pitchFamily="34" charset="-122"/>
              </a:rPr>
              <a:t>预算部门和单位应当落实全过程绩效管理要求，根据部门预算绩效目标合理确定采购需求、采购计划和采购合同，提升财政支出绩效水平。</a:t>
            </a:r>
          </a:p>
        </p:txBody>
      </p:sp>
      <p:sp>
        <p:nvSpPr>
          <p:cNvPr id="22" name="TextBox 21"/>
          <p:cNvSpPr txBox="1"/>
          <p:nvPr/>
        </p:nvSpPr>
        <p:spPr>
          <a:xfrm>
            <a:off x="6118214" y="3415489"/>
            <a:ext cx="364845" cy="523220"/>
          </a:xfrm>
          <a:prstGeom prst="rect">
            <a:avLst/>
          </a:prstGeom>
          <a:noFill/>
        </p:spPr>
        <p:txBody>
          <a:bodyPr wrap="square" rtlCol="0">
            <a:spAutoFit/>
          </a:bodyPr>
          <a:lstStyle/>
          <a:p>
            <a:r>
              <a:rPr lang="en-US" altLang="zh-CN" sz="2800" dirty="0" smtClean="0">
                <a:solidFill>
                  <a:schemeClr val="bg1"/>
                </a:solidFill>
                <a:latin typeface="微软雅黑" pitchFamily="34" charset="-122"/>
                <a:ea typeface="微软雅黑" pitchFamily="34" charset="-122"/>
              </a:rPr>
              <a:t>5</a:t>
            </a:r>
            <a:endParaRPr lang="zh-CN" altLang="en-US" sz="2800" dirty="0">
              <a:solidFill>
                <a:schemeClr val="bg1"/>
              </a:solidFill>
              <a:latin typeface="微软雅黑" pitchFamily="34" charset="-122"/>
              <a:ea typeface="微软雅黑"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三、政府采购方式</a:t>
            </a:r>
          </a:p>
        </p:txBody>
      </p:sp>
      <p:sp>
        <p:nvSpPr>
          <p:cNvPr id="16" name="文本框 15"/>
          <p:cNvSpPr txBox="1"/>
          <p:nvPr/>
        </p:nvSpPr>
        <p:spPr>
          <a:xfrm>
            <a:off x="472558" y="389890"/>
            <a:ext cx="7688580" cy="1446550"/>
          </a:xfrm>
          <a:prstGeom prst="rect">
            <a:avLst/>
          </a:prstGeom>
          <a:noFill/>
        </p:spPr>
        <p:txBody>
          <a:bodyPr wrap="square" rtlCol="0">
            <a:spAutoFit/>
          </a:bodyPr>
          <a:lstStyle/>
          <a:p>
            <a:pPr indent="457200" algn="l" fontAlgn="auto"/>
            <a:endParaRPr lang="zh-CN" altLang="en-US" dirty="0">
              <a:sym typeface="+mn-ea"/>
            </a:endParaRPr>
          </a:p>
          <a:p>
            <a:pPr indent="457200" algn="l" fontAlgn="auto"/>
            <a:endParaRPr lang="zh-CN" altLang="en-US" dirty="0">
              <a:sym typeface="+mn-ea"/>
            </a:endParaRPr>
          </a:p>
          <a:p>
            <a:pPr indent="457200" algn="l" fontAlgn="auto"/>
            <a:endParaRPr lang="zh-CN" altLang="en-US" dirty="0">
              <a:sym typeface="+mn-ea"/>
            </a:endParaRPr>
          </a:p>
          <a:p>
            <a:pPr indent="457200" algn="l" fontAlgn="auto"/>
            <a:endParaRPr lang="zh-CN" altLang="en-US" b="1" dirty="0">
              <a:sym typeface="+mn-ea"/>
            </a:endParaRPr>
          </a:p>
          <a:p>
            <a:pPr indent="457200" algn="l" fontAlgn="auto"/>
            <a:r>
              <a:rPr lang="zh-CN" altLang="en-US" sz="2400" b="1" dirty="0" smtClean="0">
                <a:sym typeface="+mn-ea"/>
              </a:rPr>
              <a:t>（一）政府</a:t>
            </a:r>
            <a:r>
              <a:rPr lang="zh-CN" altLang="en-US" sz="2400" b="1" dirty="0" smtClean="0">
                <a:sym typeface="+mn-ea"/>
              </a:rPr>
              <a:t>采购方式</a:t>
            </a:r>
            <a:endParaRPr lang="zh-CN" altLang="en-US" sz="2400" b="1" dirty="0">
              <a:sym typeface="+mn-ea"/>
            </a:endParaRPr>
          </a:p>
        </p:txBody>
      </p:sp>
      <p:sp>
        <p:nvSpPr>
          <p:cNvPr id="2" name="Shape 90"/>
          <p:cNvSpPr/>
          <p:nvPr>
            <p:custDataLst>
              <p:tags r:id="rId1"/>
            </p:custDataLst>
          </p:nvPr>
        </p:nvSpPr>
        <p:spPr>
          <a:xfrm>
            <a:off x="4518259" y="2899428"/>
            <a:ext cx="586585" cy="5865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7" name="Shape 75"/>
          <p:cNvSpPr/>
          <p:nvPr>
            <p:custDataLst>
              <p:tags r:id="rId2"/>
            </p:custDataLst>
          </p:nvPr>
        </p:nvSpPr>
        <p:spPr>
          <a:xfrm>
            <a:off x="773747" y="1959907"/>
            <a:ext cx="3565050" cy="1313341"/>
          </a:xfrm>
          <a:prstGeom prst="rect">
            <a:avLst/>
          </a:prstGeom>
          <a:noFill/>
          <a:ln w="25400" cap="flat">
            <a:solidFill>
              <a:srgbClr val="FFC000"/>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r>
              <a:rPr lang="en-US" sz="2350">
                <a:solidFill>
                  <a:srgbClr val="FFFFFF"/>
                </a:solidFill>
                <a:latin typeface="微软雅黑" panose="020B0503020204020204" pitchFamily="34" charset="-122"/>
                <a:ea typeface="微软雅黑" panose="020B0503020204020204" pitchFamily="34" charset="-122"/>
                <a:sym typeface="Helvetica Light"/>
              </a:rPr>
              <a:t>ss</a:t>
            </a:r>
          </a:p>
        </p:txBody>
      </p:sp>
      <p:sp>
        <p:nvSpPr>
          <p:cNvPr id="8" name="Shape 76"/>
          <p:cNvSpPr/>
          <p:nvPr>
            <p:custDataLst>
              <p:tags r:id="rId3"/>
            </p:custDataLst>
          </p:nvPr>
        </p:nvSpPr>
        <p:spPr>
          <a:xfrm>
            <a:off x="774486" y="1981319"/>
            <a:ext cx="704893" cy="1298941"/>
          </a:xfrm>
          <a:prstGeom prst="rect">
            <a:avLst/>
          </a:prstGeom>
          <a:solidFill>
            <a:srgbClr val="FFC000"/>
          </a:solidFill>
          <a:ln w="12700" cap="flat">
            <a:solidFill>
              <a:srgbClr val="FFC000"/>
            </a:solid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9" name="Shape 99"/>
          <p:cNvSpPr/>
          <p:nvPr>
            <p:custDataLst>
              <p:tags r:id="rId4"/>
            </p:custDataLst>
          </p:nvPr>
        </p:nvSpPr>
        <p:spPr>
          <a:xfrm>
            <a:off x="908486" y="1981319"/>
            <a:ext cx="296668" cy="26076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11" name="Shape 81"/>
          <p:cNvSpPr/>
          <p:nvPr>
            <p:custDataLst>
              <p:tags r:id="rId5"/>
            </p:custDataLst>
          </p:nvPr>
        </p:nvSpPr>
        <p:spPr>
          <a:xfrm flipH="1">
            <a:off x="4611735" y="1966919"/>
            <a:ext cx="3576797" cy="1313341"/>
          </a:xfrm>
          <a:prstGeom prst="rect">
            <a:avLst/>
          </a:prstGeom>
          <a:noFill/>
          <a:ln w="25400" cap="flat">
            <a:solidFill>
              <a:srgbClr val="4F81BD"/>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2" name="Shape 82"/>
          <p:cNvSpPr/>
          <p:nvPr>
            <p:custDataLst>
              <p:tags r:id="rId6"/>
            </p:custDataLst>
          </p:nvPr>
        </p:nvSpPr>
        <p:spPr>
          <a:xfrm flipH="1">
            <a:off x="7507163" y="1981320"/>
            <a:ext cx="704893" cy="1346454"/>
          </a:xfrm>
          <a:prstGeom prst="rect">
            <a:avLst/>
          </a:pr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36" name="Shape 152"/>
          <p:cNvSpPr/>
          <p:nvPr>
            <p:custDataLst>
              <p:tags r:id="rId7"/>
            </p:custDataLst>
          </p:nvPr>
        </p:nvSpPr>
        <p:spPr>
          <a:xfrm rot="10800000" flipH="1">
            <a:off x="7672791" y="2062755"/>
            <a:ext cx="296668" cy="26076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48" name="TextBox 47"/>
          <p:cNvSpPr txBox="1"/>
          <p:nvPr>
            <p:custDataLst>
              <p:tags r:id="rId8"/>
            </p:custDataLst>
          </p:nvPr>
        </p:nvSpPr>
        <p:spPr>
          <a:xfrm>
            <a:off x="4524842" y="2993904"/>
            <a:ext cx="580002"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2</a:t>
            </a:r>
          </a:p>
        </p:txBody>
      </p:sp>
      <p:sp>
        <p:nvSpPr>
          <p:cNvPr id="3" name="Shape 87"/>
          <p:cNvSpPr/>
          <p:nvPr>
            <p:custDataLst>
              <p:tags r:id="rId9"/>
            </p:custDataLst>
          </p:nvPr>
        </p:nvSpPr>
        <p:spPr>
          <a:xfrm>
            <a:off x="3833463" y="2867083"/>
            <a:ext cx="586585" cy="5865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504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47" name="TextBox 46"/>
          <p:cNvSpPr txBox="1"/>
          <p:nvPr>
            <p:custDataLst>
              <p:tags r:id="rId10"/>
            </p:custDataLst>
          </p:nvPr>
        </p:nvSpPr>
        <p:spPr>
          <a:xfrm>
            <a:off x="3855575" y="2978765"/>
            <a:ext cx="580002"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1</a:t>
            </a:r>
          </a:p>
        </p:txBody>
      </p:sp>
      <p:sp>
        <p:nvSpPr>
          <p:cNvPr id="60" name="TextBox 16"/>
          <p:cNvSpPr txBox="1"/>
          <p:nvPr>
            <p:custDataLst>
              <p:tags r:id="rId11"/>
            </p:custDataLst>
          </p:nvPr>
        </p:nvSpPr>
        <p:spPr>
          <a:xfrm>
            <a:off x="1692250" y="1981319"/>
            <a:ext cx="2434506" cy="960263"/>
          </a:xfrm>
          <a:prstGeom prst="rect">
            <a:avLst/>
          </a:prstGeom>
          <a:noFill/>
        </p:spPr>
        <p:txBody>
          <a:bodyPr wrap="square" lIns="0" tIns="0" rIns="0" bIns="0" rtlCol="0">
            <a:spAutoFit/>
          </a:bodyPr>
          <a:lstStyle/>
          <a:p>
            <a:pPr>
              <a:lnSpc>
                <a:spcPct val="130000"/>
              </a:lnSpc>
              <a:spcAft>
                <a:spcPts val="600"/>
              </a:spcAft>
            </a:pPr>
            <a:r>
              <a:rPr lang="zh-CN" altLang="en-US"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竞争性招标</a:t>
            </a:r>
            <a:r>
              <a:rPr lang="zh-CN" altLang="en-US" spc="150" dirty="0" smtClean="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采购主要包括招标采购、竞争性谈判采购、询价采购等。</a:t>
            </a:r>
            <a:endParaRPr lang="zh-CN" altLang="en-US"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endParaRPr>
          </a:p>
        </p:txBody>
      </p:sp>
      <p:sp>
        <p:nvSpPr>
          <p:cNvPr id="81" name="TextBox 16"/>
          <p:cNvSpPr txBox="1"/>
          <p:nvPr>
            <p:custDataLst>
              <p:tags r:id="rId12"/>
            </p:custDataLst>
          </p:nvPr>
        </p:nvSpPr>
        <p:spPr>
          <a:xfrm>
            <a:off x="4748778" y="2062755"/>
            <a:ext cx="2569210" cy="960263"/>
          </a:xfrm>
          <a:prstGeom prst="rect">
            <a:avLst/>
          </a:prstGeom>
          <a:noFill/>
        </p:spPr>
        <p:txBody>
          <a:bodyPr wrap="square" lIns="0" tIns="0" rIns="0" bIns="0" rtlCol="0">
            <a:spAutoFit/>
          </a:bodyPr>
          <a:lstStyle/>
          <a:p>
            <a:pPr>
              <a:lnSpc>
                <a:spcPct val="130000"/>
              </a:lnSpc>
              <a:spcAft>
                <a:spcPts val="600"/>
              </a:spcAft>
            </a:pPr>
            <a:r>
              <a:rPr lang="zh-CN" altLang="en-US" spc="150" dirty="0" smtClean="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非竞争</a:t>
            </a:r>
            <a:r>
              <a:rPr lang="zh-CN" altLang="en-US" spc="150" dirty="0" smtClean="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采购是指不采用招标采购的形式，主要有单一来源采购等。</a:t>
            </a:r>
            <a:endParaRPr lang="zh-CN" altLang="en-US"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endParaRPr>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二</a:t>
            </a:r>
            <a:r>
              <a:rPr lang="zh-CN" altLang="en-US" b="1" dirty="0" smtClean="0">
                <a:solidFill>
                  <a:schemeClr val="bg1"/>
                </a:solidFill>
                <a:sym typeface="+mn-ea"/>
              </a:rPr>
              <a:t>、</a:t>
            </a:r>
            <a:r>
              <a:rPr lang="zh-CN" altLang="en-US" b="1" dirty="0">
                <a:solidFill>
                  <a:schemeClr val="bg1"/>
                </a:solidFill>
                <a:sym typeface="+mn-ea"/>
              </a:rPr>
              <a:t>政府</a:t>
            </a:r>
            <a:r>
              <a:rPr lang="zh-CN" altLang="en-US" b="1" dirty="0" smtClean="0">
                <a:solidFill>
                  <a:schemeClr val="bg1"/>
                </a:solidFill>
                <a:sym typeface="+mn-ea"/>
              </a:rPr>
              <a:t>采购</a:t>
            </a:r>
            <a:r>
              <a:rPr lang="zh-CN" altLang="en-US" b="1" dirty="0" smtClean="0">
                <a:solidFill>
                  <a:schemeClr val="bg1"/>
                </a:solidFill>
                <a:sym typeface="+mn-ea"/>
              </a:rPr>
              <a:t>与支出预算</a:t>
            </a:r>
            <a:endParaRPr lang="zh-CN" altLang="en-US" dirty="0"/>
          </a:p>
        </p:txBody>
      </p:sp>
      <p:sp>
        <p:nvSpPr>
          <p:cNvPr id="6" name="TextBox 5"/>
          <p:cNvSpPr txBox="1"/>
          <p:nvPr/>
        </p:nvSpPr>
        <p:spPr>
          <a:xfrm>
            <a:off x="741479" y="2392689"/>
            <a:ext cx="747477" cy="830997"/>
          </a:xfrm>
          <a:prstGeom prst="rect">
            <a:avLst/>
          </a:prstGeom>
          <a:noFill/>
        </p:spPr>
        <p:txBody>
          <a:bodyPr wrap="square" rtlCol="0">
            <a:spAutoFit/>
          </a:bodyPr>
          <a:lstStyle/>
          <a:p>
            <a:r>
              <a:rPr lang="zh-CN" altLang="en-US" b="1" dirty="0" smtClean="0"/>
              <a:t>竞争性采购</a:t>
            </a:r>
            <a:endParaRPr lang="zh-CN" altLang="en-US" b="1" dirty="0"/>
          </a:p>
        </p:txBody>
      </p:sp>
      <p:sp>
        <p:nvSpPr>
          <p:cNvPr id="9" name="TextBox 8"/>
          <p:cNvSpPr txBox="1"/>
          <p:nvPr/>
        </p:nvSpPr>
        <p:spPr>
          <a:xfrm>
            <a:off x="7539994" y="2392689"/>
            <a:ext cx="672062" cy="830997"/>
          </a:xfrm>
          <a:prstGeom prst="rect">
            <a:avLst/>
          </a:prstGeom>
          <a:noFill/>
        </p:spPr>
        <p:txBody>
          <a:bodyPr wrap="square" rtlCol="0">
            <a:spAutoFit/>
          </a:bodyPr>
          <a:lstStyle/>
          <a:p>
            <a:r>
              <a:rPr lang="zh-CN" altLang="en-US" b="1" dirty="0" smtClean="0"/>
              <a:t>非竞争性采购</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二、政府采购与预算支出执行</a:t>
            </a:r>
          </a:p>
        </p:txBody>
      </p:sp>
      <p:sp>
        <p:nvSpPr>
          <p:cNvPr id="16" name="文本框 15"/>
          <p:cNvSpPr txBox="1"/>
          <p:nvPr/>
        </p:nvSpPr>
        <p:spPr>
          <a:xfrm>
            <a:off x="656273" y="1440036"/>
            <a:ext cx="7688580" cy="3200876"/>
          </a:xfrm>
          <a:prstGeom prst="rect">
            <a:avLst/>
          </a:prstGeom>
          <a:noFill/>
        </p:spPr>
        <p:txBody>
          <a:bodyPr wrap="square" rtlCol="0">
            <a:spAutoFit/>
          </a:bodyPr>
          <a:lstStyle/>
          <a:p>
            <a:r>
              <a:rPr lang="zh-CN" altLang="en-US" sz="2400" b="1" dirty="0"/>
              <a:t>（二）政府采购预算</a:t>
            </a:r>
            <a:endParaRPr lang="en-US" altLang="zh-CN" sz="2400" b="1" dirty="0"/>
          </a:p>
          <a:p>
            <a:pPr marL="285750" indent="-285750">
              <a:buFont typeface="Arial" pitchFamily="34" charset="0"/>
              <a:buChar char="•"/>
            </a:pPr>
            <a:r>
              <a:rPr lang="zh-CN" altLang="zh-CN" sz="1800" dirty="0"/>
              <a:t>《政府采购法》规定，政府采购应当严格按照批准的预算执行，因此，全面完整编制政府采购预算是各级预算单位开展政府采购工作、各级财政部门加强政府采购管理的重要基础</a:t>
            </a:r>
            <a:r>
              <a:rPr lang="zh-CN" altLang="zh-CN" sz="1800" dirty="0" smtClean="0"/>
              <a:t>。</a:t>
            </a:r>
            <a:endParaRPr lang="en-US" altLang="zh-CN" sz="1800" dirty="0"/>
          </a:p>
          <a:p>
            <a:pPr marL="285750" indent="-285750">
              <a:buFont typeface="Arial" pitchFamily="34" charset="0"/>
              <a:buChar char="•"/>
            </a:pPr>
            <a:r>
              <a:rPr lang="zh-CN" altLang="zh-CN" sz="1800" dirty="0" smtClean="0"/>
              <a:t>政府</a:t>
            </a:r>
            <a:r>
              <a:rPr lang="zh-CN" altLang="zh-CN" sz="1800" dirty="0"/>
              <a:t>采购预算是指采购单位根据事业发展计划和行政任务编制的、经过规定程序批准的年度政府采购计划。政府采购预算是行政事业部门单位财务预算的重要组成部分</a:t>
            </a:r>
            <a:r>
              <a:rPr lang="en-US" altLang="zh-CN" sz="1800" dirty="0"/>
              <a:t>,</a:t>
            </a:r>
            <a:r>
              <a:rPr lang="zh-CN" altLang="zh-CN" sz="1800" dirty="0"/>
              <a:t>它一般包括采购项目、采购资金来源、数量、型号、单价、采购项目截止时间等。政府采购预算集中反映了预算年度内各级政府用于政府采购的支出计划</a:t>
            </a:r>
            <a:r>
              <a:rPr lang="en-US" altLang="zh-CN" sz="1800" dirty="0"/>
              <a:t>,</a:t>
            </a:r>
            <a:r>
              <a:rPr lang="zh-CN" altLang="zh-CN" sz="1800" dirty="0"/>
              <a:t>在一定程度上反映了行政事业单位的资金收支规模、业务活动范围和方向。</a:t>
            </a:r>
          </a:p>
          <a:p>
            <a:endParaRPr lang="zh-CN" altLang="en-US" b="1" dirty="0"/>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二、政府采购</a:t>
            </a:r>
            <a:r>
              <a:rPr lang="zh-CN" altLang="en-US" b="1" dirty="0">
                <a:solidFill>
                  <a:schemeClr val="bg1"/>
                </a:solidFill>
                <a:sym typeface="+mn-ea"/>
              </a:rPr>
              <a:t>与支出</a:t>
            </a:r>
            <a:r>
              <a:rPr lang="zh-CN" altLang="en-US" b="1" dirty="0" smtClean="0">
                <a:solidFill>
                  <a:schemeClr val="bg1"/>
                </a:solidFill>
                <a:sym typeface="+mn-ea"/>
              </a:rPr>
              <a:t>预算</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16" name="文本框 15"/>
          <p:cNvSpPr txBox="1"/>
          <p:nvPr/>
        </p:nvSpPr>
        <p:spPr>
          <a:xfrm>
            <a:off x="138809" y="3997175"/>
            <a:ext cx="8893051" cy="1077218"/>
          </a:xfrm>
          <a:prstGeom prst="rect">
            <a:avLst/>
          </a:prstGeom>
          <a:solidFill>
            <a:srgbClr val="FFFF00"/>
          </a:solidFill>
        </p:spPr>
        <p:txBody>
          <a:bodyPr wrap="square" rtlCol="0">
            <a:spAutoFit/>
          </a:bodyPr>
          <a:lstStyle/>
          <a:p>
            <a:pPr indent="457200"/>
            <a:r>
              <a:rPr lang="zh-CN" altLang="zh-CN" dirty="0"/>
              <a:t>政府购买</a:t>
            </a:r>
            <a:r>
              <a:rPr lang="zh-CN" altLang="zh-CN" dirty="0" smtClean="0"/>
              <a:t>服务是</a:t>
            </a:r>
            <a:r>
              <a:rPr lang="zh-CN" altLang="zh-CN" dirty="0"/>
              <a:t>指通过发挥市场机制</a:t>
            </a:r>
            <a:r>
              <a:rPr lang="zh-CN" altLang="zh-CN" dirty="0" smtClean="0"/>
              <a:t>作用</a:t>
            </a:r>
            <a:r>
              <a:rPr lang="zh-CN" altLang="en-US" dirty="0" smtClean="0"/>
              <a:t>，</a:t>
            </a:r>
            <a:r>
              <a:rPr lang="zh-CN" altLang="zh-CN" dirty="0" smtClean="0"/>
              <a:t>把</a:t>
            </a:r>
            <a:r>
              <a:rPr lang="zh-CN" altLang="zh-CN" dirty="0"/>
              <a:t>政府直接提供的一部分公共服务</a:t>
            </a:r>
            <a:r>
              <a:rPr lang="zh-CN" altLang="zh-CN" dirty="0" smtClean="0"/>
              <a:t>事项以及</a:t>
            </a:r>
            <a:r>
              <a:rPr lang="zh-CN" altLang="zh-CN" dirty="0"/>
              <a:t>政府在履行职责过程中所需的辅助性服务</a:t>
            </a:r>
            <a:r>
              <a:rPr lang="zh-CN" altLang="zh-CN" dirty="0" smtClean="0"/>
              <a:t>事项</a:t>
            </a:r>
            <a:r>
              <a:rPr lang="zh-CN" altLang="en-US" dirty="0" smtClean="0"/>
              <a:t>，</a:t>
            </a:r>
            <a:r>
              <a:rPr lang="zh-CN" altLang="zh-CN" dirty="0" smtClean="0"/>
              <a:t>按照</a:t>
            </a:r>
            <a:r>
              <a:rPr lang="zh-CN" altLang="zh-CN" dirty="0"/>
              <a:t>一定的方式和</a:t>
            </a:r>
            <a:r>
              <a:rPr lang="zh-CN" altLang="zh-CN" dirty="0" smtClean="0">
                <a:solidFill>
                  <a:srgbClr val="FFFF00"/>
                </a:solidFill>
              </a:rPr>
              <a:t>程序</a:t>
            </a:r>
            <a:r>
              <a:rPr lang="zh-CN" altLang="en-US" dirty="0" smtClean="0"/>
              <a:t>，</a:t>
            </a:r>
            <a:r>
              <a:rPr lang="zh-CN" altLang="zh-CN" dirty="0" smtClean="0"/>
              <a:t>交</a:t>
            </a:r>
            <a:r>
              <a:rPr lang="zh-CN" altLang="zh-CN" dirty="0"/>
              <a:t>由具备条件的社会力量和事业单位</a:t>
            </a:r>
            <a:r>
              <a:rPr lang="zh-CN" altLang="zh-CN" dirty="0" smtClean="0"/>
              <a:t>承担</a:t>
            </a:r>
            <a:r>
              <a:rPr lang="zh-CN" altLang="en-US" dirty="0" smtClean="0"/>
              <a:t>，</a:t>
            </a:r>
            <a:r>
              <a:rPr lang="zh-CN" altLang="zh-CN" dirty="0" smtClean="0"/>
              <a:t>并</a:t>
            </a:r>
            <a:r>
              <a:rPr lang="zh-CN" altLang="zh-CN" dirty="0"/>
              <a:t>以合同等契约化方式明确政府和市场化主体的权利义务，由政府根据合同约定向其支付费用</a:t>
            </a:r>
            <a:r>
              <a:rPr lang="zh-CN" altLang="zh-CN" dirty="0" smtClean="0"/>
              <a:t>。</a:t>
            </a:r>
            <a:endParaRPr lang="zh-CN" altLang="zh-CN" dirty="0"/>
          </a:p>
        </p:txBody>
      </p:sp>
      <p:sp>
        <p:nvSpPr>
          <p:cNvPr id="7" name="文本框 6"/>
          <p:cNvSpPr txBox="1"/>
          <p:nvPr>
            <p:custDataLst>
              <p:tags r:id="rId1"/>
            </p:custDataLst>
          </p:nvPr>
        </p:nvSpPr>
        <p:spPr>
          <a:xfrm>
            <a:off x="3872865" y="1338145"/>
            <a:ext cx="2145030" cy="328295"/>
          </a:xfrm>
          <a:prstGeom prst="rect">
            <a:avLst/>
          </a:prstGeom>
          <a:noFill/>
        </p:spPr>
        <p:txBody>
          <a:bodyPr wrap="square" lIns="66141" tIns="34393" rIns="66141" bIns="0"/>
          <a:lstStyle/>
          <a:p>
            <a:pPr marL="0" indent="0" algn="ctr">
              <a:lnSpc>
                <a:spcPct val="120000"/>
              </a:lnSpc>
              <a:spcBef>
                <a:spcPts val="0"/>
              </a:spcBef>
              <a:spcAft>
                <a:spcPts val="0"/>
              </a:spcAft>
              <a:buSzPct val="100000"/>
            </a:pPr>
            <a:r>
              <a:rPr lang="zh-CN" altLang="en-US" sz="1400" b="1" spc="3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购买</a:t>
            </a:r>
            <a:r>
              <a:rPr lang="zh-CN" altLang="en-US" sz="1400" b="1" spc="3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主体</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p:cNvSpPr txBox="1"/>
          <p:nvPr>
            <p:custDataLst>
              <p:tags r:id="rId2"/>
            </p:custDataLst>
          </p:nvPr>
        </p:nvSpPr>
        <p:spPr>
          <a:xfrm>
            <a:off x="1637030" y="3343275"/>
            <a:ext cx="2149475" cy="328295"/>
          </a:xfrm>
          <a:prstGeom prst="rect">
            <a:avLst/>
          </a:prstGeom>
          <a:noFill/>
        </p:spPr>
        <p:txBody>
          <a:bodyPr wrap="square" lIns="66141" tIns="34393" rIns="66141" bIns="0"/>
          <a:lstStyle/>
          <a:p>
            <a:pPr algn="l">
              <a:lnSpc>
                <a:spcPct val="120000"/>
              </a:lnSpc>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mn-ea"/>
              </a:rPr>
              <a:t>购买方式及程序</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mn-ea"/>
            </a:endParaRPr>
          </a:p>
        </p:txBody>
      </p:sp>
      <p:sp>
        <p:nvSpPr>
          <p:cNvPr id="10" name="文本框 9"/>
          <p:cNvSpPr txBox="1"/>
          <p:nvPr>
            <p:custDataLst>
              <p:tags r:id="rId3"/>
            </p:custDataLst>
          </p:nvPr>
        </p:nvSpPr>
        <p:spPr>
          <a:xfrm>
            <a:off x="1306195" y="2358390"/>
            <a:ext cx="2149475" cy="328295"/>
          </a:xfrm>
          <a:prstGeom prst="rect">
            <a:avLst/>
          </a:prstGeom>
          <a:noFill/>
        </p:spPr>
        <p:txBody>
          <a:bodyPr wrap="square" lIns="66141" tIns="34393" rIns="66141" bIns="0">
            <a:normAutofit/>
          </a:bodyPr>
          <a:lstStyle/>
          <a:p>
            <a:pPr algn="r">
              <a:lnSpc>
                <a:spcPct val="120000"/>
              </a:lnSpc>
            </a:pPr>
            <a:r>
              <a:rPr lang="zh-CN" altLang="en-US" sz="1400" b="1" spc="300" dirty="0">
                <a:solidFill>
                  <a:srgbClr val="000000"/>
                </a:solidFill>
                <a:latin typeface="微软雅黑" panose="020B0503020204020204" pitchFamily="34" charset="-122"/>
                <a:ea typeface="微软雅黑" panose="020B0503020204020204" pitchFamily="34" charset="-122"/>
                <a:cs typeface="+mn-ea"/>
              </a:rPr>
              <a:t>承接主体</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mn-ea"/>
            </a:endParaRPr>
          </a:p>
        </p:txBody>
      </p:sp>
      <p:sp>
        <p:nvSpPr>
          <p:cNvPr id="12" name="文本框 11"/>
          <p:cNvSpPr txBox="1"/>
          <p:nvPr>
            <p:custDataLst>
              <p:tags r:id="rId4"/>
            </p:custDataLst>
          </p:nvPr>
        </p:nvSpPr>
        <p:spPr>
          <a:xfrm>
            <a:off x="6077268" y="3413760"/>
            <a:ext cx="2322830" cy="328295"/>
          </a:xfrm>
          <a:prstGeom prst="rect">
            <a:avLst/>
          </a:prstGeom>
          <a:noFill/>
        </p:spPr>
        <p:txBody>
          <a:bodyPr wrap="square" lIns="66141" tIns="34393" rIns="66141" bIns="0"/>
          <a:lstStyle/>
          <a:p>
            <a:pPr marL="0" indent="0" algn="l">
              <a:lnSpc>
                <a:spcPct val="120000"/>
              </a:lnSpc>
              <a:spcBef>
                <a:spcPts val="0"/>
              </a:spcBef>
              <a:spcAft>
                <a:spcPts val="0"/>
              </a:spcAft>
              <a:buSzPct val="100000"/>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rPr>
              <a:t>预算与财务管理</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9"/>
          <p:cNvSpPr txBox="1"/>
          <p:nvPr>
            <p:custDataLst>
              <p:tags r:id="rId5"/>
            </p:custDataLst>
          </p:nvPr>
        </p:nvSpPr>
        <p:spPr>
          <a:xfrm>
            <a:off x="6412865" y="2358390"/>
            <a:ext cx="1842135" cy="328295"/>
          </a:xfrm>
          <a:prstGeom prst="rect">
            <a:avLst/>
          </a:prstGeom>
          <a:noFill/>
        </p:spPr>
        <p:txBody>
          <a:bodyPr wrap="square" lIns="66141" tIns="34393" rIns="66141" bIns="0"/>
          <a:lstStyle/>
          <a:p>
            <a:pPr marL="0" indent="0" algn="l">
              <a:lnSpc>
                <a:spcPct val="120000"/>
              </a:lnSpc>
              <a:spcBef>
                <a:spcPts val="0"/>
              </a:spcBef>
              <a:spcAft>
                <a:spcPts val="0"/>
              </a:spcAft>
              <a:buSzPct val="100000"/>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rPr>
              <a:t>购买内容</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任意多边形: 形状 44"/>
          <p:cNvSpPr>
            <a:spLocks noChangeArrowheads="1"/>
          </p:cNvSpPr>
          <p:nvPr>
            <p:custDataLst>
              <p:tags r:id="rId6"/>
            </p:custDataLst>
          </p:nvPr>
        </p:nvSpPr>
        <p:spPr bwMode="auto">
          <a:xfrm>
            <a:off x="3645535" y="2428875"/>
            <a:ext cx="994410" cy="768985"/>
          </a:xfrm>
          <a:custGeom>
            <a:avLst/>
            <a:gdLst>
              <a:gd name="connsiteX0" fmla="*/ 1076760 w 1353119"/>
              <a:gd name="connsiteY0" fmla="*/ 0 h 1046163"/>
              <a:gd name="connsiteX1" fmla="*/ 1336519 w 1353119"/>
              <a:gd name="connsiteY1" fmla="*/ 368570 h 1046163"/>
              <a:gd name="connsiteX2" fmla="*/ 1353119 w 1353119"/>
              <a:gd name="connsiteY2" fmla="*/ 392124 h 1046163"/>
              <a:gd name="connsiteX3" fmla="*/ 1341976 w 1353119"/>
              <a:gd name="connsiteY3" fmla="*/ 401301 h 1046163"/>
              <a:gd name="connsiteX4" fmla="*/ 1166705 w 1353119"/>
              <a:gd name="connsiteY4" fmla="*/ 823664 h 1046163"/>
              <a:gd name="connsiteX5" fmla="*/ 1175019 w 1353119"/>
              <a:gd name="connsiteY5" fmla="*/ 905982 h 1046163"/>
              <a:gd name="connsiteX6" fmla="*/ 1146032 w 1353119"/>
              <a:gd name="connsiteY6" fmla="*/ 916835 h 1046163"/>
              <a:gd name="connsiteX7" fmla="*/ 800610 w 1353119"/>
              <a:gd name="connsiteY7" fmla="*/ 1046163 h 1046163"/>
              <a:gd name="connsiteX8" fmla="*/ 21036 w 1353119"/>
              <a:gd name="connsiteY8" fmla="*/ 293317 h 1046163"/>
              <a:gd name="connsiteX9" fmla="*/ 1486 w 1353119"/>
              <a:gd name="connsiteY9" fmla="*/ 215099 h 1046163"/>
              <a:gd name="connsiteX10" fmla="*/ 69912 w 1353119"/>
              <a:gd name="connsiteY10" fmla="*/ 173546 h 1046163"/>
              <a:gd name="connsiteX11" fmla="*/ 1076760 w 1353119"/>
              <a:gd name="connsiteY11" fmla="*/ 0 h 10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3119" h="1046163">
                <a:moveTo>
                  <a:pt x="1076760" y="0"/>
                </a:moveTo>
                <a:cubicBezTo>
                  <a:pt x="1076760" y="0"/>
                  <a:pt x="1076760" y="0"/>
                  <a:pt x="1336519" y="368570"/>
                </a:cubicBezTo>
                <a:lnTo>
                  <a:pt x="1353119" y="392124"/>
                </a:lnTo>
                <a:lnTo>
                  <a:pt x="1341976" y="401301"/>
                </a:lnTo>
                <a:cubicBezTo>
                  <a:pt x="1233685" y="509393"/>
                  <a:pt x="1166705" y="658721"/>
                  <a:pt x="1166705" y="823664"/>
                </a:cubicBezTo>
                <a:lnTo>
                  <a:pt x="1175019" y="905982"/>
                </a:lnTo>
                <a:lnTo>
                  <a:pt x="1146032" y="916835"/>
                </a:lnTo>
                <a:cubicBezTo>
                  <a:pt x="1079089" y="941898"/>
                  <a:pt x="971982" y="982000"/>
                  <a:pt x="800610" y="1046163"/>
                </a:cubicBezTo>
                <a:cubicBezTo>
                  <a:pt x="548898" y="804177"/>
                  <a:pt x="243423" y="532859"/>
                  <a:pt x="21036" y="293317"/>
                </a:cubicBezTo>
                <a:cubicBezTo>
                  <a:pt x="3930" y="266430"/>
                  <a:pt x="-3402" y="239542"/>
                  <a:pt x="1486" y="215099"/>
                </a:cubicBezTo>
                <a:cubicBezTo>
                  <a:pt x="8817" y="193100"/>
                  <a:pt x="40587" y="180879"/>
                  <a:pt x="69912" y="173546"/>
                </a:cubicBezTo>
                <a:cubicBezTo>
                  <a:pt x="429152" y="95328"/>
                  <a:pt x="783504" y="41553"/>
                  <a:pt x="1076760" y="0"/>
                </a:cubicBezTo>
                <a:close/>
              </a:path>
            </a:pathLst>
          </a:custGeom>
          <a:solidFill>
            <a:srgbClr val="9BBB59"/>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44" name="任意多边形: 形状 43"/>
          <p:cNvSpPr>
            <a:spLocks noChangeArrowheads="1"/>
          </p:cNvSpPr>
          <p:nvPr>
            <p:custDataLst>
              <p:tags r:id="rId7"/>
            </p:custDataLst>
          </p:nvPr>
        </p:nvSpPr>
        <p:spPr bwMode="auto">
          <a:xfrm>
            <a:off x="5265420" y="2455545"/>
            <a:ext cx="1013460" cy="755015"/>
          </a:xfrm>
          <a:custGeom>
            <a:avLst/>
            <a:gdLst>
              <a:gd name="connsiteX0" fmla="*/ 272219 w 1379029"/>
              <a:gd name="connsiteY0" fmla="*/ 0 h 1027113"/>
              <a:gd name="connsiteX1" fmla="*/ 1316174 w 1379029"/>
              <a:gd name="connsiteY1" fmla="*/ 146731 h 1027113"/>
              <a:gd name="connsiteX2" fmla="*/ 1377296 w 1379029"/>
              <a:gd name="connsiteY2" fmla="*/ 198086 h 1027113"/>
              <a:gd name="connsiteX3" fmla="*/ 1347957 w 1379029"/>
              <a:gd name="connsiteY3" fmla="*/ 271451 h 1027113"/>
              <a:gd name="connsiteX4" fmla="*/ 612054 w 1379029"/>
              <a:gd name="connsiteY4" fmla="*/ 1027113 h 1027113"/>
              <a:gd name="connsiteX5" fmla="*/ 203110 w 1379029"/>
              <a:gd name="connsiteY5" fmla="*/ 873971 h 1027113"/>
              <a:gd name="connsiteX6" fmla="*/ 152209 w 1379029"/>
              <a:gd name="connsiteY6" fmla="*/ 854909 h 1027113"/>
              <a:gd name="connsiteX7" fmla="*/ 159052 w 1379029"/>
              <a:gd name="connsiteY7" fmla="*/ 787151 h 1027113"/>
              <a:gd name="connsiteX8" fmla="*/ 56852 w 1379029"/>
              <a:gd name="connsiteY8" fmla="*/ 453188 h 1027113"/>
              <a:gd name="connsiteX9" fmla="*/ 0 w 1379029"/>
              <a:gd name="connsiteY9" fmla="*/ 384409 h 1027113"/>
              <a:gd name="connsiteX10" fmla="*/ 17647 w 1379029"/>
              <a:gd name="connsiteY10" fmla="*/ 359489 h 1027113"/>
              <a:gd name="connsiteX11" fmla="*/ 272219 w 1379029"/>
              <a:gd name="connsiteY11" fmla="*/ 0 h 102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9" h="1027113">
                <a:moveTo>
                  <a:pt x="272219" y="0"/>
                </a:moveTo>
                <a:cubicBezTo>
                  <a:pt x="612054" y="44019"/>
                  <a:pt x="1005677" y="85593"/>
                  <a:pt x="1316174" y="146731"/>
                </a:cubicBezTo>
                <a:cubicBezTo>
                  <a:pt x="1347957" y="158958"/>
                  <a:pt x="1369961" y="176077"/>
                  <a:pt x="1377296" y="198086"/>
                </a:cubicBezTo>
                <a:cubicBezTo>
                  <a:pt x="1384630" y="220096"/>
                  <a:pt x="1367516" y="249442"/>
                  <a:pt x="1347957" y="271451"/>
                </a:cubicBezTo>
                <a:cubicBezTo>
                  <a:pt x="1093692" y="555130"/>
                  <a:pt x="827202" y="816800"/>
                  <a:pt x="612054" y="1027113"/>
                </a:cubicBezTo>
                <a:cubicBezTo>
                  <a:pt x="612054" y="1027113"/>
                  <a:pt x="612054" y="1027113"/>
                  <a:pt x="203110" y="873971"/>
                </a:cubicBezTo>
                <a:lnTo>
                  <a:pt x="152209" y="854909"/>
                </a:lnTo>
                <a:lnTo>
                  <a:pt x="159052" y="787151"/>
                </a:lnTo>
                <a:cubicBezTo>
                  <a:pt x="159052" y="663444"/>
                  <a:pt x="121376" y="548520"/>
                  <a:pt x="56852" y="453188"/>
                </a:cubicBezTo>
                <a:lnTo>
                  <a:pt x="0" y="384409"/>
                </a:lnTo>
                <a:lnTo>
                  <a:pt x="17647" y="359489"/>
                </a:lnTo>
                <a:cubicBezTo>
                  <a:pt x="54015" y="308134"/>
                  <a:pt x="126750" y="205423"/>
                  <a:pt x="272219" y="0"/>
                </a:cubicBezTo>
                <a:close/>
              </a:path>
            </a:pathLst>
          </a:custGeom>
          <a:solidFill>
            <a:srgbClr val="1AA3AA"/>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8" name="任意多边形: 形状 40"/>
          <p:cNvSpPr>
            <a:spLocks noChangeArrowheads="1"/>
          </p:cNvSpPr>
          <p:nvPr>
            <p:custDataLst>
              <p:tags r:id="rId8"/>
            </p:custDataLst>
          </p:nvPr>
        </p:nvSpPr>
        <p:spPr bwMode="auto">
          <a:xfrm>
            <a:off x="5047615" y="3249930"/>
            <a:ext cx="741045" cy="901700"/>
          </a:xfrm>
          <a:custGeom>
            <a:avLst/>
            <a:gdLst>
              <a:gd name="connsiteX0" fmla="*/ 374949 w 1008063"/>
              <a:gd name="connsiteY0" fmla="*/ 0 h 1226575"/>
              <a:gd name="connsiteX1" fmla="*/ 839646 w 1008063"/>
              <a:gd name="connsiteY1" fmla="*/ 173112 h 1226575"/>
              <a:gd name="connsiteX2" fmla="*/ 1008063 w 1008063"/>
              <a:gd name="connsiteY2" fmla="*/ 1144986 h 1226575"/>
              <a:gd name="connsiteX3" fmla="*/ 978773 w 1008063"/>
              <a:gd name="connsiteY3" fmla="*/ 1218427 h 1226575"/>
              <a:gd name="connsiteX4" fmla="*/ 900667 w 1008063"/>
              <a:gd name="connsiteY4" fmla="*/ 1213531 h 1226575"/>
              <a:gd name="connsiteX5" fmla="*/ 0 w 1008063"/>
              <a:gd name="connsiteY5" fmla="*/ 770435 h 1226575"/>
              <a:gd name="connsiteX6" fmla="*/ 0 w 1008063"/>
              <a:gd name="connsiteY6" fmla="*/ 310530 h 1226575"/>
              <a:gd name="connsiteX7" fmla="*/ 0 w 1008063"/>
              <a:gd name="connsiteY7" fmla="*/ 283981 h 1226575"/>
              <a:gd name="connsiteX8" fmla="*/ 90101 w 1008063"/>
              <a:gd name="connsiteY8" fmla="*/ 256063 h 1226575"/>
              <a:gd name="connsiteX9" fmla="*/ 353385 w 1008063"/>
              <a:gd name="connsiteY9" fmla="*/ 39654 h 1226575"/>
              <a:gd name="connsiteX10" fmla="*/ 374949 w 1008063"/>
              <a:gd name="connsiteY10" fmla="*/ 0 h 12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8063" h="1226575">
                <a:moveTo>
                  <a:pt x="374949" y="0"/>
                </a:moveTo>
                <a:lnTo>
                  <a:pt x="839646" y="173112"/>
                </a:lnTo>
                <a:cubicBezTo>
                  <a:pt x="898226" y="493806"/>
                  <a:pt x="971451" y="851221"/>
                  <a:pt x="1008063" y="1144986"/>
                </a:cubicBezTo>
                <a:cubicBezTo>
                  <a:pt x="1005622" y="1176810"/>
                  <a:pt x="998300" y="1203739"/>
                  <a:pt x="978773" y="1218427"/>
                </a:cubicBezTo>
                <a:cubicBezTo>
                  <a:pt x="959247" y="1233115"/>
                  <a:pt x="927516" y="1225771"/>
                  <a:pt x="900667" y="1213531"/>
                </a:cubicBezTo>
                <a:cubicBezTo>
                  <a:pt x="571155" y="1069096"/>
                  <a:pt x="256287" y="905077"/>
                  <a:pt x="0" y="770435"/>
                </a:cubicBezTo>
                <a:cubicBezTo>
                  <a:pt x="0" y="770435"/>
                  <a:pt x="0" y="770435"/>
                  <a:pt x="0" y="310530"/>
                </a:cubicBezTo>
                <a:lnTo>
                  <a:pt x="0" y="283981"/>
                </a:lnTo>
                <a:lnTo>
                  <a:pt x="90101" y="256063"/>
                </a:lnTo>
                <a:cubicBezTo>
                  <a:pt x="197491" y="210725"/>
                  <a:pt x="288862" y="134985"/>
                  <a:pt x="353385" y="39654"/>
                </a:cubicBezTo>
                <a:lnTo>
                  <a:pt x="374949" y="0"/>
                </a:lnTo>
                <a:close/>
              </a:path>
            </a:pathLst>
          </a:custGeom>
          <a:solidFill>
            <a:srgbClr val="3498D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9" name="任意多边形: 形状 37"/>
          <p:cNvSpPr>
            <a:spLocks noChangeArrowheads="1"/>
          </p:cNvSpPr>
          <p:nvPr>
            <p:custDataLst>
              <p:tags r:id="rId9"/>
            </p:custDataLst>
          </p:nvPr>
        </p:nvSpPr>
        <p:spPr bwMode="auto">
          <a:xfrm>
            <a:off x="4126865" y="3259455"/>
            <a:ext cx="740410" cy="885825"/>
          </a:xfrm>
          <a:custGeom>
            <a:avLst/>
            <a:gdLst>
              <a:gd name="connsiteX0" fmla="*/ 598848 w 1007987"/>
              <a:gd name="connsiteY0" fmla="*/ 0 h 1205226"/>
              <a:gd name="connsiteX1" fmla="*/ 613419 w 1007987"/>
              <a:gd name="connsiteY1" fmla="*/ 26795 h 1205226"/>
              <a:gd name="connsiteX2" fmla="*/ 989032 w 1007987"/>
              <a:gd name="connsiteY2" fmla="*/ 278009 h 1205226"/>
              <a:gd name="connsiteX3" fmla="*/ 1007987 w 1007987"/>
              <a:gd name="connsiteY3" fmla="*/ 279916 h 1205226"/>
              <a:gd name="connsiteX4" fmla="*/ 1007987 w 1007987"/>
              <a:gd name="connsiteY4" fmla="*/ 718468 h 1205226"/>
              <a:gd name="connsiteX5" fmla="*/ 98569 w 1007987"/>
              <a:gd name="connsiteY5" fmla="*/ 1200220 h 1205226"/>
              <a:gd name="connsiteX6" fmla="*/ 20339 w 1007987"/>
              <a:gd name="connsiteY6" fmla="*/ 1195329 h 1205226"/>
              <a:gd name="connsiteX7" fmla="*/ 782 w 1007987"/>
              <a:gd name="connsiteY7" fmla="*/ 1117075 h 1205226"/>
              <a:gd name="connsiteX8" fmla="*/ 135239 w 1007987"/>
              <a:gd name="connsiteY8" fmla="*/ 173135 h 1205226"/>
              <a:gd name="connsiteX9" fmla="*/ 588467 w 1007987"/>
              <a:gd name="connsiteY9" fmla="*/ 3877 h 1205226"/>
              <a:gd name="connsiteX10" fmla="*/ 598848 w 1007987"/>
              <a:gd name="connsiteY10" fmla="*/ 0 h 120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987" h="1205226">
                <a:moveTo>
                  <a:pt x="598848" y="0"/>
                </a:moveTo>
                <a:lnTo>
                  <a:pt x="613419" y="26795"/>
                </a:lnTo>
                <a:cubicBezTo>
                  <a:pt x="699450" y="153904"/>
                  <a:pt x="833211" y="246182"/>
                  <a:pt x="989032" y="278009"/>
                </a:cubicBezTo>
                <a:lnTo>
                  <a:pt x="1007987" y="279916"/>
                </a:lnTo>
                <a:lnTo>
                  <a:pt x="1007987" y="718468"/>
                </a:lnTo>
                <a:cubicBezTo>
                  <a:pt x="712182" y="877422"/>
                  <a:pt x="379706" y="1068166"/>
                  <a:pt x="98569" y="1200220"/>
                </a:cubicBezTo>
                <a:cubicBezTo>
                  <a:pt x="66788" y="1207556"/>
                  <a:pt x="39897" y="1207556"/>
                  <a:pt x="20339" y="1195329"/>
                </a:cubicBezTo>
                <a:cubicBezTo>
                  <a:pt x="782" y="1180656"/>
                  <a:pt x="-1663" y="1148866"/>
                  <a:pt x="782" y="1117075"/>
                </a:cubicBezTo>
                <a:cubicBezTo>
                  <a:pt x="35007" y="779604"/>
                  <a:pt x="86345" y="449470"/>
                  <a:pt x="135239" y="173135"/>
                </a:cubicBezTo>
                <a:cubicBezTo>
                  <a:pt x="135239" y="173135"/>
                  <a:pt x="135239" y="173135"/>
                  <a:pt x="588467" y="3877"/>
                </a:cubicBezTo>
                <a:lnTo>
                  <a:pt x="598848" y="0"/>
                </a:lnTo>
                <a:close/>
              </a:path>
            </a:pathLst>
          </a:custGeom>
          <a:solidFill>
            <a:srgbClr val="69A35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47" name="任意多边形: 形状 46"/>
          <p:cNvSpPr>
            <a:spLocks noChangeArrowheads="1"/>
          </p:cNvSpPr>
          <p:nvPr>
            <p:custDataLst>
              <p:tags r:id="rId10"/>
            </p:custDataLst>
          </p:nvPr>
        </p:nvSpPr>
        <p:spPr bwMode="auto">
          <a:xfrm>
            <a:off x="4585335" y="1637665"/>
            <a:ext cx="763270" cy="996315"/>
          </a:xfrm>
          <a:custGeom>
            <a:avLst/>
            <a:gdLst>
              <a:gd name="connsiteX0" fmla="*/ 517891 w 1038225"/>
              <a:gd name="connsiteY0" fmla="*/ 0 h 1356009"/>
              <a:gd name="connsiteX1" fmla="*/ 578963 w 1038225"/>
              <a:gd name="connsiteY1" fmla="*/ 51383 h 1356009"/>
              <a:gd name="connsiteX2" fmla="*/ 1038225 w 1038225"/>
              <a:gd name="connsiteY2" fmla="*/ 920003 h 1356009"/>
              <a:gd name="connsiteX3" fmla="*/ 766487 w 1038225"/>
              <a:gd name="connsiteY3" fmla="*/ 1305081 h 1356009"/>
              <a:gd name="connsiteX4" fmla="*/ 730549 w 1038225"/>
              <a:gd name="connsiteY4" fmla="*/ 1356009 h 1356009"/>
              <a:gd name="connsiteX5" fmla="*/ 718751 w 1038225"/>
              <a:gd name="connsiteY5" fmla="*/ 1349617 h 1356009"/>
              <a:gd name="connsiteX6" fmla="*/ 485821 w 1038225"/>
              <a:gd name="connsiteY6" fmla="*/ 1302677 h 1356009"/>
              <a:gd name="connsiteX7" fmla="*/ 365220 w 1038225"/>
              <a:gd name="connsiteY7" fmla="*/ 1314812 h 1356009"/>
              <a:gd name="connsiteX8" fmla="*/ 265314 w 1038225"/>
              <a:gd name="connsiteY8" fmla="*/ 1345768 h 1356009"/>
              <a:gd name="connsiteX9" fmla="*/ 260778 w 1038225"/>
              <a:gd name="connsiteY9" fmla="*/ 1339326 h 1356009"/>
              <a:gd name="connsiteX10" fmla="*/ 0 w 1038225"/>
              <a:gd name="connsiteY10" fmla="*/ 968939 h 1356009"/>
              <a:gd name="connsiteX11" fmla="*/ 451933 w 1038225"/>
              <a:gd name="connsiteY11" fmla="*/ 41596 h 1356009"/>
              <a:gd name="connsiteX12" fmla="*/ 517891 w 1038225"/>
              <a:gd name="connsiteY12" fmla="*/ 0 h 135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8225" h="1356009">
                <a:moveTo>
                  <a:pt x="517891" y="0"/>
                </a:moveTo>
                <a:cubicBezTo>
                  <a:pt x="542320" y="0"/>
                  <a:pt x="564306" y="24468"/>
                  <a:pt x="578963" y="51383"/>
                </a:cubicBezTo>
                <a:cubicBezTo>
                  <a:pt x="757294" y="354788"/>
                  <a:pt x="911195" y="660640"/>
                  <a:pt x="1038225" y="920003"/>
                </a:cubicBezTo>
                <a:cubicBezTo>
                  <a:pt x="1038225" y="920003"/>
                  <a:pt x="1038225" y="920003"/>
                  <a:pt x="766487" y="1305081"/>
                </a:cubicBezTo>
                <a:lnTo>
                  <a:pt x="730549" y="1356009"/>
                </a:lnTo>
                <a:lnTo>
                  <a:pt x="718751" y="1349617"/>
                </a:lnTo>
                <a:cubicBezTo>
                  <a:pt x="647158" y="1319391"/>
                  <a:pt x="568445" y="1302677"/>
                  <a:pt x="485821" y="1302677"/>
                </a:cubicBezTo>
                <a:cubicBezTo>
                  <a:pt x="444509" y="1302677"/>
                  <a:pt x="404175" y="1306856"/>
                  <a:pt x="365220" y="1314812"/>
                </a:cubicBezTo>
                <a:lnTo>
                  <a:pt x="265314" y="1345768"/>
                </a:lnTo>
                <a:lnTo>
                  <a:pt x="260778" y="1339326"/>
                </a:lnTo>
                <a:cubicBezTo>
                  <a:pt x="223524" y="1286413"/>
                  <a:pt x="149016" y="1180588"/>
                  <a:pt x="0" y="968939"/>
                </a:cubicBezTo>
                <a:cubicBezTo>
                  <a:pt x="144130" y="665534"/>
                  <a:pt x="300475" y="313192"/>
                  <a:pt x="451933" y="41596"/>
                </a:cubicBezTo>
                <a:cubicBezTo>
                  <a:pt x="471477" y="17128"/>
                  <a:pt x="495905" y="0"/>
                  <a:pt x="517891" y="0"/>
                </a:cubicBezTo>
                <a:close/>
              </a:path>
            </a:pathLst>
          </a:custGeom>
          <a:solidFill>
            <a:srgbClr val="1F74AD"/>
          </a:solidFill>
          <a:ln>
            <a:noFill/>
          </a:ln>
        </p:spPr>
        <p:txBody>
          <a:bodyPr vert="horz" wrap="square" lIns="66141" tIns="34393" rIns="66141" bIns="34393" numCol="1" anchor="t" anchorCtr="0" compatLnSpc="1">
            <a:noAutofit/>
          </a:bodyPr>
          <a:lstStyle/>
          <a:p>
            <a:pPr>
              <a:lnSpc>
                <a:spcPct val="120000"/>
              </a:lnSpc>
            </a:pPr>
            <a:endParaRPr lang="zh-CN" altLang="en-US" sz="1325" dirty="0">
              <a:latin typeface="微软雅黑" panose="020B0503020204020204" pitchFamily="34" charset="-122"/>
              <a:ea typeface="微软雅黑" panose="020B0503020204020204" pitchFamily="34" charset="-122"/>
            </a:endParaRPr>
          </a:p>
        </p:txBody>
      </p:sp>
      <p:sp>
        <p:nvSpPr>
          <p:cNvPr id="43" name="任意多边形 21"/>
          <p:cNvSpPr/>
          <p:nvPr>
            <p:custDataLst>
              <p:tags r:id="rId11"/>
            </p:custDataLst>
          </p:nvPr>
        </p:nvSpPr>
        <p:spPr bwMode="auto">
          <a:xfrm>
            <a:off x="4801870" y="2227580"/>
            <a:ext cx="287020" cy="271780"/>
          </a:xfrm>
          <a:custGeom>
            <a:avLst/>
            <a:gdLst>
              <a:gd name="T0" fmla="*/ 576551976 w 5778"/>
              <a:gd name="T1" fmla="*/ 0 h 5471"/>
              <a:gd name="T2" fmla="*/ 587313346 w 5778"/>
              <a:gd name="T3" fmla="*/ 1630345 h 5471"/>
              <a:gd name="T4" fmla="*/ 597313772 w 5778"/>
              <a:gd name="T5" fmla="*/ 5326145 h 5471"/>
              <a:gd name="T6" fmla="*/ 606227510 w 5778"/>
              <a:gd name="T7" fmla="*/ 10761067 h 5471"/>
              <a:gd name="T8" fmla="*/ 613836301 w 5778"/>
              <a:gd name="T9" fmla="*/ 17717886 h 5471"/>
              <a:gd name="T10" fmla="*/ 620141132 w 5778"/>
              <a:gd name="T11" fmla="*/ 26087495 h 5471"/>
              <a:gd name="T12" fmla="*/ 624815273 w 5778"/>
              <a:gd name="T13" fmla="*/ 35544220 h 5471"/>
              <a:gd name="T14" fmla="*/ 627424180 w 5778"/>
              <a:gd name="T15" fmla="*/ 45979283 h 5471"/>
              <a:gd name="T16" fmla="*/ 628076324 w 5778"/>
              <a:gd name="T17" fmla="*/ 382291463 h 5471"/>
              <a:gd name="T18" fmla="*/ 627424180 w 5778"/>
              <a:gd name="T19" fmla="*/ 390552294 h 5471"/>
              <a:gd name="T20" fmla="*/ 624815273 w 5778"/>
              <a:gd name="T21" fmla="*/ 400987358 h 5471"/>
              <a:gd name="T22" fmla="*/ 620141132 w 5778"/>
              <a:gd name="T23" fmla="*/ 410444083 h 5471"/>
              <a:gd name="T24" fmla="*/ 613836301 w 5778"/>
              <a:gd name="T25" fmla="*/ 418814021 h 5471"/>
              <a:gd name="T26" fmla="*/ 606227510 w 5778"/>
              <a:gd name="T27" fmla="*/ 425770511 h 5471"/>
              <a:gd name="T28" fmla="*/ 597313772 w 5778"/>
              <a:gd name="T29" fmla="*/ 431205433 h 5471"/>
              <a:gd name="T30" fmla="*/ 587313346 w 5778"/>
              <a:gd name="T31" fmla="*/ 434901233 h 5471"/>
              <a:gd name="T32" fmla="*/ 576551976 w 5778"/>
              <a:gd name="T33" fmla="*/ 436531907 h 5471"/>
              <a:gd name="T34" fmla="*/ 51633149 w 5778"/>
              <a:gd name="T35" fmla="*/ 436531907 h 5471"/>
              <a:gd name="T36" fmla="*/ 40871778 w 5778"/>
              <a:gd name="T37" fmla="*/ 434901233 h 5471"/>
              <a:gd name="T38" fmla="*/ 30871023 w 5778"/>
              <a:gd name="T39" fmla="*/ 431205433 h 5471"/>
              <a:gd name="T40" fmla="*/ 21957614 w 5778"/>
              <a:gd name="T41" fmla="*/ 425770511 h 5471"/>
              <a:gd name="T42" fmla="*/ 14131223 w 5778"/>
              <a:gd name="T43" fmla="*/ 418814021 h 5471"/>
              <a:gd name="T44" fmla="*/ 7826391 w 5778"/>
              <a:gd name="T45" fmla="*/ 410444083 h 5471"/>
              <a:gd name="T46" fmla="*/ 3369852 w 5778"/>
              <a:gd name="T47" fmla="*/ 400987358 h 5471"/>
              <a:gd name="T48" fmla="*/ 652144 w 5778"/>
              <a:gd name="T49" fmla="*/ 390552294 h 5471"/>
              <a:gd name="T50" fmla="*/ 0 w 5778"/>
              <a:gd name="T51" fmla="*/ 54240444 h 5471"/>
              <a:gd name="T52" fmla="*/ 652144 w 5778"/>
              <a:gd name="T53" fmla="*/ 45979283 h 5471"/>
              <a:gd name="T54" fmla="*/ 3369852 w 5778"/>
              <a:gd name="T55" fmla="*/ 35544220 h 5471"/>
              <a:gd name="T56" fmla="*/ 7826391 w 5778"/>
              <a:gd name="T57" fmla="*/ 26087495 h 5471"/>
              <a:gd name="T58" fmla="*/ 14131223 w 5778"/>
              <a:gd name="T59" fmla="*/ 17717886 h 5471"/>
              <a:gd name="T60" fmla="*/ 21957614 w 5778"/>
              <a:gd name="T61" fmla="*/ 10761067 h 5471"/>
              <a:gd name="T62" fmla="*/ 30871023 w 5778"/>
              <a:gd name="T63" fmla="*/ 5326145 h 5471"/>
              <a:gd name="T64" fmla="*/ 40871778 w 5778"/>
              <a:gd name="T65" fmla="*/ 1630345 h 5471"/>
              <a:gd name="T66" fmla="*/ 51633149 w 5778"/>
              <a:gd name="T67" fmla="*/ 0 h 5471"/>
              <a:gd name="T68" fmla="*/ 154355774 w 5778"/>
              <a:gd name="T69" fmla="*/ 556643094 h 5471"/>
              <a:gd name="T70" fmla="*/ 206749868 w 5778"/>
              <a:gd name="T71" fmla="*/ 548382263 h 5471"/>
              <a:gd name="T72" fmla="*/ 259143962 w 5778"/>
              <a:gd name="T73" fmla="*/ 543273344 h 5471"/>
              <a:gd name="T74" fmla="*/ 384150602 w 5778"/>
              <a:gd name="T75" fmla="*/ 543925679 h 5471"/>
              <a:gd name="T76" fmla="*/ 434370662 w 5778"/>
              <a:gd name="T77" fmla="*/ 549034269 h 5471"/>
              <a:gd name="T78" fmla="*/ 484699193 w 5778"/>
              <a:gd name="T79" fmla="*/ 556643094 h 5471"/>
              <a:gd name="T80" fmla="*/ 154355774 w 5778"/>
              <a:gd name="T81" fmla="*/ 556643094 h 5471"/>
              <a:gd name="T82" fmla="*/ 577856264 w 5778"/>
              <a:gd name="T83" fmla="*/ 339681647 h 5471"/>
              <a:gd name="T84" fmla="*/ 524049081 w 5778"/>
              <a:gd name="T85" fmla="*/ 365117135 h 5471"/>
              <a:gd name="T86" fmla="*/ 517309707 w 5778"/>
              <a:gd name="T87" fmla="*/ 366203922 h 5471"/>
              <a:gd name="T88" fmla="*/ 509700587 w 5778"/>
              <a:gd name="T89" fmla="*/ 370334502 h 5471"/>
              <a:gd name="T90" fmla="*/ 504156700 w 5778"/>
              <a:gd name="T91" fmla="*/ 376965318 h 5471"/>
              <a:gd name="T92" fmla="*/ 501548123 w 5778"/>
              <a:gd name="T93" fmla="*/ 385334927 h 5471"/>
              <a:gd name="T94" fmla="*/ 501874195 w 5778"/>
              <a:gd name="T95" fmla="*/ 392182969 h 5471"/>
              <a:gd name="T96" fmla="*/ 505243718 w 5778"/>
              <a:gd name="T97" fmla="*/ 400226574 h 5471"/>
              <a:gd name="T98" fmla="*/ 511439748 w 5778"/>
              <a:gd name="T99" fmla="*/ 406422280 h 5471"/>
              <a:gd name="T100" fmla="*/ 519483741 w 5778"/>
              <a:gd name="T101" fmla="*/ 409792077 h 5471"/>
              <a:gd name="T102" fmla="*/ 526331916 w 5778"/>
              <a:gd name="T103" fmla="*/ 410009302 h 5471"/>
              <a:gd name="T104" fmla="*/ 534701981 w 5778"/>
              <a:gd name="T105" fmla="*/ 407509396 h 5471"/>
              <a:gd name="T106" fmla="*/ 541441355 w 5778"/>
              <a:gd name="T107" fmla="*/ 402074474 h 5471"/>
              <a:gd name="T108" fmla="*/ 545572152 w 5778"/>
              <a:gd name="T109" fmla="*/ 394465649 h 5471"/>
              <a:gd name="T110" fmla="*/ 546659169 w 5778"/>
              <a:gd name="T111" fmla="*/ 387617608 h 5471"/>
              <a:gd name="T112" fmla="*/ 544811207 w 5778"/>
              <a:gd name="T113" fmla="*/ 378921666 h 5471"/>
              <a:gd name="T114" fmla="*/ 539919465 w 5778"/>
              <a:gd name="T115" fmla="*/ 371747622 h 5471"/>
              <a:gd name="T116" fmla="*/ 532854019 w 5778"/>
              <a:gd name="T117" fmla="*/ 366965035 h 5471"/>
              <a:gd name="T118" fmla="*/ 524049081 w 5778"/>
              <a:gd name="T119" fmla="*/ 365117135 h 5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8" h="5471">
                <a:moveTo>
                  <a:pt x="500" y="0"/>
                </a:moveTo>
                <a:lnTo>
                  <a:pt x="5278" y="0"/>
                </a:lnTo>
                <a:lnTo>
                  <a:pt x="5304" y="0"/>
                </a:lnTo>
                <a:lnTo>
                  <a:pt x="5328" y="2"/>
                </a:lnTo>
                <a:lnTo>
                  <a:pt x="5354" y="5"/>
                </a:lnTo>
                <a:lnTo>
                  <a:pt x="5379" y="10"/>
                </a:lnTo>
                <a:lnTo>
                  <a:pt x="5403" y="15"/>
                </a:lnTo>
                <a:lnTo>
                  <a:pt x="5427" y="22"/>
                </a:lnTo>
                <a:lnTo>
                  <a:pt x="5450" y="30"/>
                </a:lnTo>
                <a:lnTo>
                  <a:pt x="5472" y="39"/>
                </a:lnTo>
                <a:lnTo>
                  <a:pt x="5495" y="49"/>
                </a:lnTo>
                <a:lnTo>
                  <a:pt x="5516" y="60"/>
                </a:lnTo>
                <a:lnTo>
                  <a:pt x="5537" y="72"/>
                </a:lnTo>
                <a:lnTo>
                  <a:pt x="5557" y="85"/>
                </a:lnTo>
                <a:lnTo>
                  <a:pt x="5577" y="99"/>
                </a:lnTo>
                <a:lnTo>
                  <a:pt x="5596" y="113"/>
                </a:lnTo>
                <a:lnTo>
                  <a:pt x="5614" y="130"/>
                </a:lnTo>
                <a:lnTo>
                  <a:pt x="5631" y="146"/>
                </a:lnTo>
                <a:lnTo>
                  <a:pt x="5647" y="163"/>
                </a:lnTo>
                <a:lnTo>
                  <a:pt x="5663" y="181"/>
                </a:lnTo>
                <a:lnTo>
                  <a:pt x="5679" y="200"/>
                </a:lnTo>
                <a:lnTo>
                  <a:pt x="5692" y="220"/>
                </a:lnTo>
                <a:lnTo>
                  <a:pt x="5705" y="240"/>
                </a:lnTo>
                <a:lnTo>
                  <a:pt x="5718" y="261"/>
                </a:lnTo>
                <a:lnTo>
                  <a:pt x="5729" y="283"/>
                </a:lnTo>
                <a:lnTo>
                  <a:pt x="5739" y="305"/>
                </a:lnTo>
                <a:lnTo>
                  <a:pt x="5748" y="327"/>
                </a:lnTo>
                <a:lnTo>
                  <a:pt x="5755" y="351"/>
                </a:lnTo>
                <a:lnTo>
                  <a:pt x="5762" y="374"/>
                </a:lnTo>
                <a:lnTo>
                  <a:pt x="5768" y="399"/>
                </a:lnTo>
                <a:lnTo>
                  <a:pt x="5772" y="423"/>
                </a:lnTo>
                <a:lnTo>
                  <a:pt x="5775" y="448"/>
                </a:lnTo>
                <a:lnTo>
                  <a:pt x="5778" y="473"/>
                </a:lnTo>
                <a:lnTo>
                  <a:pt x="5778" y="499"/>
                </a:lnTo>
                <a:lnTo>
                  <a:pt x="5778" y="3517"/>
                </a:lnTo>
                <a:lnTo>
                  <a:pt x="5778" y="3543"/>
                </a:lnTo>
                <a:lnTo>
                  <a:pt x="5775" y="3568"/>
                </a:lnTo>
                <a:lnTo>
                  <a:pt x="5772" y="3593"/>
                </a:lnTo>
                <a:lnTo>
                  <a:pt x="5768" y="3617"/>
                </a:lnTo>
                <a:lnTo>
                  <a:pt x="5762" y="3642"/>
                </a:lnTo>
                <a:lnTo>
                  <a:pt x="5755" y="3665"/>
                </a:lnTo>
                <a:lnTo>
                  <a:pt x="5748" y="3689"/>
                </a:lnTo>
                <a:lnTo>
                  <a:pt x="5739" y="3711"/>
                </a:lnTo>
                <a:lnTo>
                  <a:pt x="5729" y="3733"/>
                </a:lnTo>
                <a:lnTo>
                  <a:pt x="5718" y="3754"/>
                </a:lnTo>
                <a:lnTo>
                  <a:pt x="5705" y="3776"/>
                </a:lnTo>
                <a:lnTo>
                  <a:pt x="5692" y="3796"/>
                </a:lnTo>
                <a:lnTo>
                  <a:pt x="5679" y="3816"/>
                </a:lnTo>
                <a:lnTo>
                  <a:pt x="5663" y="3835"/>
                </a:lnTo>
                <a:lnTo>
                  <a:pt x="5647" y="3853"/>
                </a:lnTo>
                <a:lnTo>
                  <a:pt x="5631" y="3870"/>
                </a:lnTo>
                <a:lnTo>
                  <a:pt x="5614" y="3887"/>
                </a:lnTo>
                <a:lnTo>
                  <a:pt x="5596" y="3903"/>
                </a:lnTo>
                <a:lnTo>
                  <a:pt x="5577" y="3917"/>
                </a:lnTo>
                <a:lnTo>
                  <a:pt x="5557" y="3932"/>
                </a:lnTo>
                <a:lnTo>
                  <a:pt x="5537" y="3944"/>
                </a:lnTo>
                <a:lnTo>
                  <a:pt x="5516" y="3956"/>
                </a:lnTo>
                <a:lnTo>
                  <a:pt x="5495" y="3967"/>
                </a:lnTo>
                <a:lnTo>
                  <a:pt x="5472" y="3977"/>
                </a:lnTo>
                <a:lnTo>
                  <a:pt x="5450" y="3986"/>
                </a:lnTo>
                <a:lnTo>
                  <a:pt x="5427" y="3994"/>
                </a:lnTo>
                <a:lnTo>
                  <a:pt x="5403" y="4001"/>
                </a:lnTo>
                <a:lnTo>
                  <a:pt x="5379" y="4006"/>
                </a:lnTo>
                <a:lnTo>
                  <a:pt x="5354" y="4011"/>
                </a:lnTo>
                <a:lnTo>
                  <a:pt x="5328" y="4014"/>
                </a:lnTo>
                <a:lnTo>
                  <a:pt x="5304" y="4016"/>
                </a:lnTo>
                <a:lnTo>
                  <a:pt x="5278" y="4016"/>
                </a:lnTo>
                <a:lnTo>
                  <a:pt x="500" y="4016"/>
                </a:lnTo>
                <a:lnTo>
                  <a:pt x="475" y="4016"/>
                </a:lnTo>
                <a:lnTo>
                  <a:pt x="449" y="4014"/>
                </a:lnTo>
                <a:lnTo>
                  <a:pt x="425" y="4011"/>
                </a:lnTo>
                <a:lnTo>
                  <a:pt x="400" y="4006"/>
                </a:lnTo>
                <a:lnTo>
                  <a:pt x="376" y="4001"/>
                </a:lnTo>
                <a:lnTo>
                  <a:pt x="352" y="3994"/>
                </a:lnTo>
                <a:lnTo>
                  <a:pt x="329" y="3986"/>
                </a:lnTo>
                <a:lnTo>
                  <a:pt x="305" y="3977"/>
                </a:lnTo>
                <a:lnTo>
                  <a:pt x="284" y="3967"/>
                </a:lnTo>
                <a:lnTo>
                  <a:pt x="262" y="3956"/>
                </a:lnTo>
                <a:lnTo>
                  <a:pt x="242" y="3944"/>
                </a:lnTo>
                <a:lnTo>
                  <a:pt x="221" y="3932"/>
                </a:lnTo>
                <a:lnTo>
                  <a:pt x="202" y="3917"/>
                </a:lnTo>
                <a:lnTo>
                  <a:pt x="183" y="3903"/>
                </a:lnTo>
                <a:lnTo>
                  <a:pt x="165" y="3887"/>
                </a:lnTo>
                <a:lnTo>
                  <a:pt x="147" y="3870"/>
                </a:lnTo>
                <a:lnTo>
                  <a:pt x="130" y="3853"/>
                </a:lnTo>
                <a:lnTo>
                  <a:pt x="115" y="3835"/>
                </a:lnTo>
                <a:lnTo>
                  <a:pt x="100" y="3816"/>
                </a:lnTo>
                <a:lnTo>
                  <a:pt x="86" y="3796"/>
                </a:lnTo>
                <a:lnTo>
                  <a:pt x="72" y="3776"/>
                </a:lnTo>
                <a:lnTo>
                  <a:pt x="61" y="3754"/>
                </a:lnTo>
                <a:lnTo>
                  <a:pt x="50" y="3733"/>
                </a:lnTo>
                <a:lnTo>
                  <a:pt x="40" y="3711"/>
                </a:lnTo>
                <a:lnTo>
                  <a:pt x="31" y="3689"/>
                </a:lnTo>
                <a:lnTo>
                  <a:pt x="22" y="3665"/>
                </a:lnTo>
                <a:lnTo>
                  <a:pt x="16" y="3642"/>
                </a:lnTo>
                <a:lnTo>
                  <a:pt x="10" y="3617"/>
                </a:lnTo>
                <a:lnTo>
                  <a:pt x="6" y="3593"/>
                </a:lnTo>
                <a:lnTo>
                  <a:pt x="3" y="3568"/>
                </a:lnTo>
                <a:lnTo>
                  <a:pt x="1" y="3543"/>
                </a:lnTo>
                <a:lnTo>
                  <a:pt x="0" y="3517"/>
                </a:lnTo>
                <a:lnTo>
                  <a:pt x="0" y="499"/>
                </a:lnTo>
                <a:lnTo>
                  <a:pt x="1" y="473"/>
                </a:lnTo>
                <a:lnTo>
                  <a:pt x="3" y="448"/>
                </a:lnTo>
                <a:lnTo>
                  <a:pt x="6" y="423"/>
                </a:lnTo>
                <a:lnTo>
                  <a:pt x="10" y="399"/>
                </a:lnTo>
                <a:lnTo>
                  <a:pt x="16" y="374"/>
                </a:lnTo>
                <a:lnTo>
                  <a:pt x="22" y="351"/>
                </a:lnTo>
                <a:lnTo>
                  <a:pt x="31" y="327"/>
                </a:lnTo>
                <a:lnTo>
                  <a:pt x="40" y="305"/>
                </a:lnTo>
                <a:lnTo>
                  <a:pt x="50" y="283"/>
                </a:lnTo>
                <a:lnTo>
                  <a:pt x="61" y="261"/>
                </a:lnTo>
                <a:lnTo>
                  <a:pt x="72" y="240"/>
                </a:lnTo>
                <a:lnTo>
                  <a:pt x="86" y="220"/>
                </a:lnTo>
                <a:lnTo>
                  <a:pt x="100" y="200"/>
                </a:lnTo>
                <a:lnTo>
                  <a:pt x="115" y="181"/>
                </a:lnTo>
                <a:lnTo>
                  <a:pt x="130" y="163"/>
                </a:lnTo>
                <a:lnTo>
                  <a:pt x="147" y="146"/>
                </a:lnTo>
                <a:lnTo>
                  <a:pt x="165" y="130"/>
                </a:lnTo>
                <a:lnTo>
                  <a:pt x="183" y="113"/>
                </a:lnTo>
                <a:lnTo>
                  <a:pt x="202" y="99"/>
                </a:lnTo>
                <a:lnTo>
                  <a:pt x="221" y="85"/>
                </a:lnTo>
                <a:lnTo>
                  <a:pt x="242" y="72"/>
                </a:lnTo>
                <a:lnTo>
                  <a:pt x="262" y="60"/>
                </a:lnTo>
                <a:lnTo>
                  <a:pt x="284" y="49"/>
                </a:lnTo>
                <a:lnTo>
                  <a:pt x="305" y="39"/>
                </a:lnTo>
                <a:lnTo>
                  <a:pt x="329" y="30"/>
                </a:lnTo>
                <a:lnTo>
                  <a:pt x="352" y="22"/>
                </a:lnTo>
                <a:lnTo>
                  <a:pt x="376" y="15"/>
                </a:lnTo>
                <a:lnTo>
                  <a:pt x="400" y="10"/>
                </a:lnTo>
                <a:lnTo>
                  <a:pt x="425" y="5"/>
                </a:lnTo>
                <a:lnTo>
                  <a:pt x="449" y="2"/>
                </a:lnTo>
                <a:lnTo>
                  <a:pt x="475" y="0"/>
                </a:lnTo>
                <a:lnTo>
                  <a:pt x="500" y="0"/>
                </a:lnTo>
                <a:close/>
                <a:moveTo>
                  <a:pt x="1420" y="5121"/>
                </a:moveTo>
                <a:lnTo>
                  <a:pt x="1420" y="5121"/>
                </a:lnTo>
                <a:lnTo>
                  <a:pt x="1541" y="5100"/>
                </a:lnTo>
                <a:lnTo>
                  <a:pt x="1661" y="5080"/>
                </a:lnTo>
                <a:lnTo>
                  <a:pt x="1781" y="5061"/>
                </a:lnTo>
                <a:lnTo>
                  <a:pt x="1902" y="5045"/>
                </a:lnTo>
                <a:lnTo>
                  <a:pt x="2022" y="5031"/>
                </a:lnTo>
                <a:lnTo>
                  <a:pt x="2144" y="5018"/>
                </a:lnTo>
                <a:lnTo>
                  <a:pt x="2264" y="5007"/>
                </a:lnTo>
                <a:lnTo>
                  <a:pt x="2384" y="4998"/>
                </a:lnTo>
                <a:lnTo>
                  <a:pt x="2384" y="4304"/>
                </a:lnTo>
                <a:lnTo>
                  <a:pt x="3534" y="4304"/>
                </a:lnTo>
                <a:lnTo>
                  <a:pt x="3534" y="5004"/>
                </a:lnTo>
                <a:lnTo>
                  <a:pt x="3650" y="5014"/>
                </a:lnTo>
                <a:lnTo>
                  <a:pt x="3766" y="5025"/>
                </a:lnTo>
                <a:lnTo>
                  <a:pt x="3880" y="5037"/>
                </a:lnTo>
                <a:lnTo>
                  <a:pt x="3996" y="5051"/>
                </a:lnTo>
                <a:lnTo>
                  <a:pt x="4112" y="5066"/>
                </a:lnTo>
                <a:lnTo>
                  <a:pt x="4227" y="5083"/>
                </a:lnTo>
                <a:lnTo>
                  <a:pt x="4343" y="5102"/>
                </a:lnTo>
                <a:lnTo>
                  <a:pt x="4459" y="5121"/>
                </a:lnTo>
                <a:lnTo>
                  <a:pt x="4459" y="5471"/>
                </a:lnTo>
                <a:lnTo>
                  <a:pt x="1420" y="5471"/>
                </a:lnTo>
                <a:lnTo>
                  <a:pt x="1420" y="5121"/>
                </a:lnTo>
                <a:close/>
                <a:moveTo>
                  <a:pt x="443" y="467"/>
                </a:moveTo>
                <a:lnTo>
                  <a:pt x="443" y="3125"/>
                </a:lnTo>
                <a:lnTo>
                  <a:pt x="5316" y="3125"/>
                </a:lnTo>
                <a:lnTo>
                  <a:pt x="5316" y="467"/>
                </a:lnTo>
                <a:lnTo>
                  <a:pt x="443" y="467"/>
                </a:lnTo>
                <a:close/>
                <a:moveTo>
                  <a:pt x="4821" y="3359"/>
                </a:moveTo>
                <a:lnTo>
                  <a:pt x="4821" y="3359"/>
                </a:lnTo>
                <a:lnTo>
                  <a:pt x="4800" y="3360"/>
                </a:lnTo>
                <a:lnTo>
                  <a:pt x="4779" y="3363"/>
                </a:lnTo>
                <a:lnTo>
                  <a:pt x="4759" y="3369"/>
                </a:lnTo>
                <a:lnTo>
                  <a:pt x="4740" y="3376"/>
                </a:lnTo>
                <a:lnTo>
                  <a:pt x="4722" y="3384"/>
                </a:lnTo>
                <a:lnTo>
                  <a:pt x="4705" y="3394"/>
                </a:lnTo>
                <a:lnTo>
                  <a:pt x="4689" y="3407"/>
                </a:lnTo>
                <a:lnTo>
                  <a:pt x="4674" y="3420"/>
                </a:lnTo>
                <a:lnTo>
                  <a:pt x="4661" y="3435"/>
                </a:lnTo>
                <a:lnTo>
                  <a:pt x="4648" y="3450"/>
                </a:lnTo>
                <a:lnTo>
                  <a:pt x="4638" y="3468"/>
                </a:lnTo>
                <a:lnTo>
                  <a:pt x="4630" y="3486"/>
                </a:lnTo>
                <a:lnTo>
                  <a:pt x="4623" y="3505"/>
                </a:lnTo>
                <a:lnTo>
                  <a:pt x="4617" y="3525"/>
                </a:lnTo>
                <a:lnTo>
                  <a:pt x="4614" y="3545"/>
                </a:lnTo>
                <a:lnTo>
                  <a:pt x="4613" y="3566"/>
                </a:lnTo>
                <a:lnTo>
                  <a:pt x="4614" y="3587"/>
                </a:lnTo>
                <a:lnTo>
                  <a:pt x="4617" y="3608"/>
                </a:lnTo>
                <a:lnTo>
                  <a:pt x="4623" y="3629"/>
                </a:lnTo>
                <a:lnTo>
                  <a:pt x="4630" y="3647"/>
                </a:lnTo>
                <a:lnTo>
                  <a:pt x="4638" y="3665"/>
                </a:lnTo>
                <a:lnTo>
                  <a:pt x="4648" y="3682"/>
                </a:lnTo>
                <a:lnTo>
                  <a:pt x="4661" y="3699"/>
                </a:lnTo>
                <a:lnTo>
                  <a:pt x="4674" y="3713"/>
                </a:lnTo>
                <a:lnTo>
                  <a:pt x="4689" y="3727"/>
                </a:lnTo>
                <a:lnTo>
                  <a:pt x="4705" y="3739"/>
                </a:lnTo>
                <a:lnTo>
                  <a:pt x="4722" y="3749"/>
                </a:lnTo>
                <a:lnTo>
                  <a:pt x="4740" y="3758"/>
                </a:lnTo>
                <a:lnTo>
                  <a:pt x="4759" y="3765"/>
                </a:lnTo>
                <a:lnTo>
                  <a:pt x="4779" y="3770"/>
                </a:lnTo>
                <a:lnTo>
                  <a:pt x="4800" y="3772"/>
                </a:lnTo>
                <a:lnTo>
                  <a:pt x="4821" y="3773"/>
                </a:lnTo>
                <a:lnTo>
                  <a:pt x="4842" y="3772"/>
                </a:lnTo>
                <a:lnTo>
                  <a:pt x="4863" y="3770"/>
                </a:lnTo>
                <a:lnTo>
                  <a:pt x="4883" y="3765"/>
                </a:lnTo>
                <a:lnTo>
                  <a:pt x="4902" y="3758"/>
                </a:lnTo>
                <a:lnTo>
                  <a:pt x="4919" y="3749"/>
                </a:lnTo>
                <a:lnTo>
                  <a:pt x="4937" y="3739"/>
                </a:lnTo>
                <a:lnTo>
                  <a:pt x="4953" y="3727"/>
                </a:lnTo>
                <a:lnTo>
                  <a:pt x="4967" y="3713"/>
                </a:lnTo>
                <a:lnTo>
                  <a:pt x="4981" y="3699"/>
                </a:lnTo>
                <a:lnTo>
                  <a:pt x="4993" y="3682"/>
                </a:lnTo>
                <a:lnTo>
                  <a:pt x="5003" y="3665"/>
                </a:lnTo>
                <a:lnTo>
                  <a:pt x="5012" y="3647"/>
                </a:lnTo>
                <a:lnTo>
                  <a:pt x="5019" y="3629"/>
                </a:lnTo>
                <a:lnTo>
                  <a:pt x="5024" y="3608"/>
                </a:lnTo>
                <a:lnTo>
                  <a:pt x="5027" y="3587"/>
                </a:lnTo>
                <a:lnTo>
                  <a:pt x="5029" y="3566"/>
                </a:lnTo>
                <a:lnTo>
                  <a:pt x="5027" y="3545"/>
                </a:lnTo>
                <a:lnTo>
                  <a:pt x="5024" y="3525"/>
                </a:lnTo>
                <a:lnTo>
                  <a:pt x="5019" y="3505"/>
                </a:lnTo>
                <a:lnTo>
                  <a:pt x="5012" y="3486"/>
                </a:lnTo>
                <a:lnTo>
                  <a:pt x="5003" y="3468"/>
                </a:lnTo>
                <a:lnTo>
                  <a:pt x="4993" y="3450"/>
                </a:lnTo>
                <a:lnTo>
                  <a:pt x="4981" y="3435"/>
                </a:lnTo>
                <a:lnTo>
                  <a:pt x="4967" y="3420"/>
                </a:lnTo>
                <a:lnTo>
                  <a:pt x="4953" y="3407"/>
                </a:lnTo>
                <a:lnTo>
                  <a:pt x="4937" y="3394"/>
                </a:lnTo>
                <a:lnTo>
                  <a:pt x="4919" y="3384"/>
                </a:lnTo>
                <a:lnTo>
                  <a:pt x="4902" y="3376"/>
                </a:lnTo>
                <a:lnTo>
                  <a:pt x="4883" y="3369"/>
                </a:lnTo>
                <a:lnTo>
                  <a:pt x="4863" y="3363"/>
                </a:lnTo>
                <a:lnTo>
                  <a:pt x="4842" y="3360"/>
                </a:lnTo>
                <a:lnTo>
                  <a:pt x="4821" y="3359"/>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dirty="0">
              <a:latin typeface="微软雅黑" panose="020B0503020204020204" pitchFamily="34" charset="-122"/>
              <a:ea typeface="微软雅黑" panose="020B0503020204020204" pitchFamily="34" charset="-122"/>
            </a:endParaRPr>
          </a:p>
        </p:txBody>
      </p:sp>
      <p:sp>
        <p:nvSpPr>
          <p:cNvPr id="46" name="任意多边形 17"/>
          <p:cNvSpPr/>
          <p:nvPr>
            <p:custDataLst>
              <p:tags r:id="rId12"/>
            </p:custDataLst>
          </p:nvPr>
        </p:nvSpPr>
        <p:spPr bwMode="auto">
          <a:xfrm>
            <a:off x="5451475" y="2704465"/>
            <a:ext cx="328930" cy="255905"/>
          </a:xfrm>
          <a:custGeom>
            <a:avLst/>
            <a:gdLst>
              <a:gd name="T0" fmla="*/ 1055979 w 1565275"/>
              <a:gd name="T1" fmla="*/ 493267 h 1217613"/>
              <a:gd name="T2" fmla="*/ 1161228 w 1565275"/>
              <a:gd name="T3" fmla="*/ 547049 h 1217613"/>
              <a:gd name="T4" fmla="*/ 1242015 w 1565275"/>
              <a:gd name="T5" fmla="*/ 632068 h 1217613"/>
              <a:gd name="T6" fmla="*/ 1291260 w 1565275"/>
              <a:gd name="T7" fmla="*/ 740597 h 1217613"/>
              <a:gd name="T8" fmla="*/ 1300271 w 1565275"/>
              <a:gd name="T9" fmla="*/ 863940 h 1217613"/>
              <a:gd name="T10" fmla="*/ 1267763 w 1565275"/>
              <a:gd name="T11" fmla="*/ 980198 h 1217613"/>
              <a:gd name="T12" fmla="*/ 1199529 w 1565275"/>
              <a:gd name="T13" fmla="*/ 1076166 h 1217613"/>
              <a:gd name="T14" fmla="*/ 1103937 w 1565275"/>
              <a:gd name="T15" fmla="*/ 1144439 h 1217613"/>
              <a:gd name="T16" fmla="*/ 987422 w 1565275"/>
              <a:gd name="T17" fmla="*/ 1177288 h 1217613"/>
              <a:gd name="T18" fmla="*/ 864150 w 1565275"/>
              <a:gd name="T19" fmla="*/ 1167949 h 1217613"/>
              <a:gd name="T20" fmla="*/ 756005 w 1565275"/>
              <a:gd name="T21" fmla="*/ 1118999 h 1217613"/>
              <a:gd name="T22" fmla="*/ 670712 w 1565275"/>
              <a:gd name="T23" fmla="*/ 1037843 h 1217613"/>
              <a:gd name="T24" fmla="*/ 616639 w 1565275"/>
              <a:gd name="T25" fmla="*/ 932213 h 1217613"/>
              <a:gd name="T26" fmla="*/ 601512 w 1565275"/>
              <a:gd name="T27" fmla="*/ 810159 h 1217613"/>
              <a:gd name="T28" fmla="*/ 628869 w 1565275"/>
              <a:gd name="T29" fmla="*/ 691646 h 1217613"/>
              <a:gd name="T30" fmla="*/ 692276 w 1565275"/>
              <a:gd name="T31" fmla="*/ 592135 h 1217613"/>
              <a:gd name="T32" fmla="*/ 784650 w 1565275"/>
              <a:gd name="T33" fmla="*/ 519675 h 1217613"/>
              <a:gd name="T34" fmla="*/ 898589 w 1565275"/>
              <a:gd name="T35" fmla="*/ 481673 h 1217613"/>
              <a:gd name="T36" fmla="*/ 912431 w 1565275"/>
              <a:gd name="T37" fmla="*/ 317221 h 1217613"/>
              <a:gd name="T38" fmla="*/ 823602 w 1565275"/>
              <a:gd name="T39" fmla="*/ 331714 h 1217613"/>
              <a:gd name="T40" fmla="*/ 740887 w 1565275"/>
              <a:gd name="T41" fmla="*/ 361019 h 1217613"/>
              <a:gd name="T42" fmla="*/ 665254 w 1565275"/>
              <a:gd name="T43" fmla="*/ 403530 h 1217613"/>
              <a:gd name="T44" fmla="*/ 598310 w 1565275"/>
              <a:gd name="T45" fmla="*/ 457313 h 1217613"/>
              <a:gd name="T46" fmla="*/ 541344 w 1565275"/>
              <a:gd name="T47" fmla="*/ 521723 h 1217613"/>
              <a:gd name="T48" fmla="*/ 495320 w 1565275"/>
              <a:gd name="T49" fmla="*/ 595151 h 1217613"/>
              <a:gd name="T50" fmla="*/ 462813 w 1565275"/>
              <a:gd name="T51" fmla="*/ 675987 h 1217613"/>
              <a:gd name="T52" fmla="*/ 443825 w 1565275"/>
              <a:gd name="T53" fmla="*/ 763263 h 1217613"/>
              <a:gd name="T54" fmla="*/ 440284 w 1565275"/>
              <a:gd name="T55" fmla="*/ 854725 h 1217613"/>
              <a:gd name="T56" fmla="*/ 452514 w 1565275"/>
              <a:gd name="T57" fmla="*/ 943933 h 1217613"/>
              <a:gd name="T58" fmla="*/ 479550 w 1565275"/>
              <a:gd name="T59" fmla="*/ 1027666 h 1217613"/>
              <a:gd name="T60" fmla="*/ 520101 w 1565275"/>
              <a:gd name="T61" fmla="*/ 1104315 h 1217613"/>
              <a:gd name="T62" fmla="*/ 572562 w 1565275"/>
              <a:gd name="T63" fmla="*/ 1172911 h 1217613"/>
              <a:gd name="T64" fmla="*/ 635322 w 1565275"/>
              <a:gd name="T65" fmla="*/ 1231525 h 1217613"/>
              <a:gd name="T66" fmla="*/ 707737 w 1565275"/>
              <a:gd name="T67" fmla="*/ 1279189 h 1217613"/>
              <a:gd name="T68" fmla="*/ 787554 w 1565275"/>
              <a:gd name="T69" fmla="*/ 1313648 h 1217613"/>
              <a:gd name="T70" fmla="*/ 873809 w 1565275"/>
              <a:gd name="T71" fmla="*/ 1334903 h 1217613"/>
              <a:gd name="T72" fmla="*/ 965213 w 1565275"/>
              <a:gd name="T73" fmla="*/ 1340701 h 1217613"/>
              <a:gd name="T74" fmla="*/ 1055008 w 1565275"/>
              <a:gd name="T75" fmla="*/ 1330395 h 1217613"/>
              <a:gd name="T76" fmla="*/ 1139653 w 1565275"/>
              <a:gd name="T77" fmla="*/ 1305275 h 1217613"/>
              <a:gd name="T78" fmla="*/ 1217540 w 1565275"/>
              <a:gd name="T79" fmla="*/ 1266629 h 1217613"/>
              <a:gd name="T80" fmla="*/ 1286736 w 1565275"/>
              <a:gd name="T81" fmla="*/ 1215745 h 1217613"/>
              <a:gd name="T82" fmla="*/ 1346921 w 1565275"/>
              <a:gd name="T83" fmla="*/ 1154232 h 1217613"/>
              <a:gd name="T84" fmla="*/ 1395841 w 1565275"/>
              <a:gd name="T85" fmla="*/ 1083060 h 1217613"/>
              <a:gd name="T86" fmla="*/ 1432854 w 1565275"/>
              <a:gd name="T87" fmla="*/ 1004478 h 1217613"/>
              <a:gd name="T88" fmla="*/ 1456026 w 1565275"/>
              <a:gd name="T89" fmla="*/ 918813 h 1217613"/>
              <a:gd name="T90" fmla="*/ 1464072 w 1565275"/>
              <a:gd name="T91" fmla="*/ 828316 h 1217613"/>
              <a:gd name="T92" fmla="*/ 1456026 w 1565275"/>
              <a:gd name="T93" fmla="*/ 737821 h 1217613"/>
              <a:gd name="T94" fmla="*/ 1432854 w 1565275"/>
              <a:gd name="T95" fmla="*/ 652155 h 1217613"/>
              <a:gd name="T96" fmla="*/ 1395841 w 1565275"/>
              <a:gd name="T97" fmla="*/ 573252 h 1217613"/>
              <a:gd name="T98" fmla="*/ 1346921 w 1565275"/>
              <a:gd name="T99" fmla="*/ 502079 h 1217613"/>
              <a:gd name="T100" fmla="*/ 1286736 w 1565275"/>
              <a:gd name="T101" fmla="*/ 440889 h 1217613"/>
              <a:gd name="T102" fmla="*/ 1217540 w 1565275"/>
              <a:gd name="T103" fmla="*/ 390005 h 1217613"/>
              <a:gd name="T104" fmla="*/ 1139653 w 1565275"/>
              <a:gd name="T105" fmla="*/ 351358 h 1217613"/>
              <a:gd name="T106" fmla="*/ 1055008 w 1565275"/>
              <a:gd name="T107" fmla="*/ 325916 h 1217613"/>
              <a:gd name="T108" fmla="*/ 965213 w 1565275"/>
              <a:gd name="T109" fmla="*/ 315933 h 1217613"/>
              <a:gd name="T110" fmla="*/ 79215 w 1565275"/>
              <a:gd name="T111" fmla="*/ 78563 h 1217613"/>
              <a:gd name="T112" fmla="*/ 1903712 w 1565275"/>
              <a:gd name="T113" fmla="*/ 246370 h 1217613"/>
              <a:gd name="T114" fmla="*/ 1903712 w 1565275"/>
              <a:gd name="T115" fmla="*/ 1482725 h 1217613"/>
              <a:gd name="T116" fmla="*/ 323 w 1565275"/>
              <a:gd name="T117" fmla="*/ 415447 h 1217613"/>
              <a:gd name="T118" fmla="*/ 454446 w 1565275"/>
              <a:gd name="T119" fmla="*/ 170044 h 1217613"/>
              <a:gd name="T120" fmla="*/ 533942 w 1565275"/>
              <a:gd name="T121" fmla="*/ 159416 h 12176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65275" h="1217613">
                <a:moveTo>
                  <a:pt x="781977" y="392112"/>
                </a:moveTo>
                <a:lnTo>
                  <a:pt x="796787" y="392377"/>
                </a:lnTo>
                <a:lnTo>
                  <a:pt x="811332" y="393699"/>
                </a:lnTo>
                <a:lnTo>
                  <a:pt x="825878" y="395550"/>
                </a:lnTo>
                <a:lnTo>
                  <a:pt x="840159" y="397930"/>
                </a:lnTo>
                <a:lnTo>
                  <a:pt x="854175" y="401104"/>
                </a:lnTo>
                <a:lnTo>
                  <a:pt x="867663" y="405071"/>
                </a:lnTo>
                <a:lnTo>
                  <a:pt x="881150" y="409302"/>
                </a:lnTo>
                <a:lnTo>
                  <a:pt x="894109" y="414856"/>
                </a:lnTo>
                <a:lnTo>
                  <a:pt x="907068" y="420410"/>
                </a:lnTo>
                <a:lnTo>
                  <a:pt x="919233" y="426757"/>
                </a:lnTo>
                <a:lnTo>
                  <a:pt x="931398" y="433897"/>
                </a:lnTo>
                <a:lnTo>
                  <a:pt x="943034" y="441302"/>
                </a:lnTo>
                <a:lnTo>
                  <a:pt x="954142" y="449236"/>
                </a:lnTo>
                <a:lnTo>
                  <a:pt x="965249" y="457963"/>
                </a:lnTo>
                <a:lnTo>
                  <a:pt x="975563" y="466955"/>
                </a:lnTo>
                <a:lnTo>
                  <a:pt x="985613" y="476476"/>
                </a:lnTo>
                <a:lnTo>
                  <a:pt x="995398" y="486261"/>
                </a:lnTo>
                <a:lnTo>
                  <a:pt x="1004125" y="496839"/>
                </a:lnTo>
                <a:lnTo>
                  <a:pt x="1012852" y="507947"/>
                </a:lnTo>
                <a:lnTo>
                  <a:pt x="1020522" y="519054"/>
                </a:lnTo>
                <a:lnTo>
                  <a:pt x="1028191" y="530690"/>
                </a:lnTo>
                <a:lnTo>
                  <a:pt x="1035332" y="542591"/>
                </a:lnTo>
                <a:lnTo>
                  <a:pt x="1041679" y="555021"/>
                </a:lnTo>
                <a:lnTo>
                  <a:pt x="1047232" y="567979"/>
                </a:lnTo>
                <a:lnTo>
                  <a:pt x="1052522" y="580938"/>
                </a:lnTo>
                <a:lnTo>
                  <a:pt x="1057018" y="594426"/>
                </a:lnTo>
                <a:lnTo>
                  <a:pt x="1060985" y="608178"/>
                </a:lnTo>
                <a:lnTo>
                  <a:pt x="1064158" y="622194"/>
                </a:lnTo>
                <a:lnTo>
                  <a:pt x="1066538" y="636211"/>
                </a:lnTo>
                <a:lnTo>
                  <a:pt x="1068389" y="650756"/>
                </a:lnTo>
                <a:lnTo>
                  <a:pt x="1069712" y="665302"/>
                </a:lnTo>
                <a:lnTo>
                  <a:pt x="1069976" y="680111"/>
                </a:lnTo>
                <a:lnTo>
                  <a:pt x="1069712" y="694921"/>
                </a:lnTo>
                <a:lnTo>
                  <a:pt x="1068389" y="709467"/>
                </a:lnTo>
                <a:lnTo>
                  <a:pt x="1066538" y="723748"/>
                </a:lnTo>
                <a:lnTo>
                  <a:pt x="1064158" y="738029"/>
                </a:lnTo>
                <a:lnTo>
                  <a:pt x="1060985" y="752045"/>
                </a:lnTo>
                <a:lnTo>
                  <a:pt x="1057018" y="765533"/>
                </a:lnTo>
                <a:lnTo>
                  <a:pt x="1052522" y="779285"/>
                </a:lnTo>
                <a:lnTo>
                  <a:pt x="1047232" y="792243"/>
                </a:lnTo>
                <a:lnTo>
                  <a:pt x="1041679" y="804938"/>
                </a:lnTo>
                <a:lnTo>
                  <a:pt x="1035332" y="817632"/>
                </a:lnTo>
                <a:lnTo>
                  <a:pt x="1028191" y="829533"/>
                </a:lnTo>
                <a:lnTo>
                  <a:pt x="1020522" y="841169"/>
                </a:lnTo>
                <a:lnTo>
                  <a:pt x="1012852" y="852276"/>
                </a:lnTo>
                <a:lnTo>
                  <a:pt x="1004125" y="863384"/>
                </a:lnTo>
                <a:lnTo>
                  <a:pt x="995398" y="873962"/>
                </a:lnTo>
                <a:lnTo>
                  <a:pt x="985613" y="883747"/>
                </a:lnTo>
                <a:lnTo>
                  <a:pt x="975563" y="893268"/>
                </a:lnTo>
                <a:lnTo>
                  <a:pt x="965249" y="902524"/>
                </a:lnTo>
                <a:lnTo>
                  <a:pt x="954142" y="910987"/>
                </a:lnTo>
                <a:lnTo>
                  <a:pt x="943034" y="918921"/>
                </a:lnTo>
                <a:lnTo>
                  <a:pt x="931398" y="926590"/>
                </a:lnTo>
                <a:lnTo>
                  <a:pt x="919233" y="933466"/>
                </a:lnTo>
                <a:lnTo>
                  <a:pt x="907068" y="939813"/>
                </a:lnTo>
                <a:lnTo>
                  <a:pt x="894109" y="945367"/>
                </a:lnTo>
                <a:lnTo>
                  <a:pt x="881150" y="950921"/>
                </a:lnTo>
                <a:lnTo>
                  <a:pt x="867663" y="955152"/>
                </a:lnTo>
                <a:lnTo>
                  <a:pt x="854175" y="959119"/>
                </a:lnTo>
                <a:lnTo>
                  <a:pt x="840159" y="962293"/>
                </a:lnTo>
                <a:lnTo>
                  <a:pt x="825878" y="964673"/>
                </a:lnTo>
                <a:lnTo>
                  <a:pt x="811332" y="966788"/>
                </a:lnTo>
                <a:lnTo>
                  <a:pt x="796787" y="967846"/>
                </a:lnTo>
                <a:lnTo>
                  <a:pt x="781977" y="968375"/>
                </a:lnTo>
                <a:lnTo>
                  <a:pt x="767432" y="967846"/>
                </a:lnTo>
                <a:lnTo>
                  <a:pt x="752357" y="966788"/>
                </a:lnTo>
                <a:lnTo>
                  <a:pt x="738341" y="964673"/>
                </a:lnTo>
                <a:lnTo>
                  <a:pt x="724060" y="962293"/>
                </a:lnTo>
                <a:lnTo>
                  <a:pt x="710043" y="959119"/>
                </a:lnTo>
                <a:lnTo>
                  <a:pt x="696556" y="955152"/>
                </a:lnTo>
                <a:lnTo>
                  <a:pt x="682804" y="950921"/>
                </a:lnTo>
                <a:lnTo>
                  <a:pt x="669845" y="945367"/>
                </a:lnTo>
                <a:lnTo>
                  <a:pt x="657151" y="939813"/>
                </a:lnTo>
                <a:lnTo>
                  <a:pt x="644721" y="933466"/>
                </a:lnTo>
                <a:lnTo>
                  <a:pt x="632556" y="926590"/>
                </a:lnTo>
                <a:lnTo>
                  <a:pt x="621184" y="918921"/>
                </a:lnTo>
                <a:lnTo>
                  <a:pt x="609812" y="910987"/>
                </a:lnTo>
                <a:lnTo>
                  <a:pt x="598969" y="902524"/>
                </a:lnTo>
                <a:lnTo>
                  <a:pt x="588126" y="893268"/>
                </a:lnTo>
                <a:lnTo>
                  <a:pt x="578341" y="883747"/>
                </a:lnTo>
                <a:lnTo>
                  <a:pt x="568820" y="873962"/>
                </a:lnTo>
                <a:lnTo>
                  <a:pt x="559564" y="863384"/>
                </a:lnTo>
                <a:lnTo>
                  <a:pt x="551102" y="852276"/>
                </a:lnTo>
                <a:lnTo>
                  <a:pt x="543168" y="841169"/>
                </a:lnTo>
                <a:lnTo>
                  <a:pt x="535498" y="829533"/>
                </a:lnTo>
                <a:lnTo>
                  <a:pt x="528622" y="817632"/>
                </a:lnTo>
                <a:lnTo>
                  <a:pt x="522275" y="804938"/>
                </a:lnTo>
                <a:lnTo>
                  <a:pt x="516721" y="792243"/>
                </a:lnTo>
                <a:lnTo>
                  <a:pt x="511432" y="779285"/>
                </a:lnTo>
                <a:lnTo>
                  <a:pt x="506672" y="765533"/>
                </a:lnTo>
                <a:lnTo>
                  <a:pt x="502969" y="752045"/>
                </a:lnTo>
                <a:lnTo>
                  <a:pt x="499796" y="738029"/>
                </a:lnTo>
                <a:lnTo>
                  <a:pt x="497416" y="723748"/>
                </a:lnTo>
                <a:lnTo>
                  <a:pt x="495300" y="709467"/>
                </a:lnTo>
                <a:lnTo>
                  <a:pt x="494242" y="694921"/>
                </a:lnTo>
                <a:lnTo>
                  <a:pt x="493713" y="680111"/>
                </a:lnTo>
                <a:lnTo>
                  <a:pt x="494242" y="665302"/>
                </a:lnTo>
                <a:lnTo>
                  <a:pt x="495300" y="650756"/>
                </a:lnTo>
                <a:lnTo>
                  <a:pt x="497416" y="636211"/>
                </a:lnTo>
                <a:lnTo>
                  <a:pt x="499796" y="622194"/>
                </a:lnTo>
                <a:lnTo>
                  <a:pt x="502969" y="608178"/>
                </a:lnTo>
                <a:lnTo>
                  <a:pt x="506672" y="594426"/>
                </a:lnTo>
                <a:lnTo>
                  <a:pt x="511432" y="580938"/>
                </a:lnTo>
                <a:lnTo>
                  <a:pt x="516721" y="567979"/>
                </a:lnTo>
                <a:lnTo>
                  <a:pt x="522275" y="555021"/>
                </a:lnTo>
                <a:lnTo>
                  <a:pt x="528622" y="542591"/>
                </a:lnTo>
                <a:lnTo>
                  <a:pt x="535498" y="530690"/>
                </a:lnTo>
                <a:lnTo>
                  <a:pt x="543168" y="519054"/>
                </a:lnTo>
                <a:lnTo>
                  <a:pt x="551102" y="507947"/>
                </a:lnTo>
                <a:lnTo>
                  <a:pt x="559564" y="496839"/>
                </a:lnTo>
                <a:lnTo>
                  <a:pt x="568820" y="486261"/>
                </a:lnTo>
                <a:lnTo>
                  <a:pt x="578341" y="476476"/>
                </a:lnTo>
                <a:lnTo>
                  <a:pt x="588126" y="466955"/>
                </a:lnTo>
                <a:lnTo>
                  <a:pt x="598969" y="457963"/>
                </a:lnTo>
                <a:lnTo>
                  <a:pt x="609812" y="449236"/>
                </a:lnTo>
                <a:lnTo>
                  <a:pt x="621184" y="441302"/>
                </a:lnTo>
                <a:lnTo>
                  <a:pt x="632556" y="433897"/>
                </a:lnTo>
                <a:lnTo>
                  <a:pt x="644721" y="426757"/>
                </a:lnTo>
                <a:lnTo>
                  <a:pt x="657151" y="420410"/>
                </a:lnTo>
                <a:lnTo>
                  <a:pt x="669845" y="414856"/>
                </a:lnTo>
                <a:lnTo>
                  <a:pt x="682804" y="409302"/>
                </a:lnTo>
                <a:lnTo>
                  <a:pt x="696556" y="405071"/>
                </a:lnTo>
                <a:lnTo>
                  <a:pt x="710043" y="401104"/>
                </a:lnTo>
                <a:lnTo>
                  <a:pt x="724060" y="397930"/>
                </a:lnTo>
                <a:lnTo>
                  <a:pt x="738341" y="395550"/>
                </a:lnTo>
                <a:lnTo>
                  <a:pt x="752357" y="393699"/>
                </a:lnTo>
                <a:lnTo>
                  <a:pt x="767432" y="392377"/>
                </a:lnTo>
                <a:lnTo>
                  <a:pt x="781977" y="392112"/>
                </a:lnTo>
                <a:close/>
                <a:moveTo>
                  <a:pt x="781977" y="259179"/>
                </a:moveTo>
                <a:lnTo>
                  <a:pt x="771134" y="259444"/>
                </a:lnTo>
                <a:lnTo>
                  <a:pt x="760292" y="259708"/>
                </a:lnTo>
                <a:lnTo>
                  <a:pt x="749714" y="260502"/>
                </a:lnTo>
                <a:lnTo>
                  <a:pt x="738871" y="261295"/>
                </a:lnTo>
                <a:lnTo>
                  <a:pt x="728293" y="262617"/>
                </a:lnTo>
                <a:lnTo>
                  <a:pt x="717980" y="264204"/>
                </a:lnTo>
                <a:lnTo>
                  <a:pt x="707402" y="265791"/>
                </a:lnTo>
                <a:lnTo>
                  <a:pt x="697088" y="267642"/>
                </a:lnTo>
                <a:lnTo>
                  <a:pt x="687039" y="270287"/>
                </a:lnTo>
                <a:lnTo>
                  <a:pt x="676726" y="272403"/>
                </a:lnTo>
                <a:lnTo>
                  <a:pt x="666677" y="275312"/>
                </a:lnTo>
                <a:lnTo>
                  <a:pt x="656892" y="278221"/>
                </a:lnTo>
                <a:lnTo>
                  <a:pt x="647107" y="281395"/>
                </a:lnTo>
                <a:lnTo>
                  <a:pt x="637323" y="284833"/>
                </a:lnTo>
                <a:lnTo>
                  <a:pt x="627803" y="288535"/>
                </a:lnTo>
                <a:lnTo>
                  <a:pt x="618283" y="292238"/>
                </a:lnTo>
                <a:lnTo>
                  <a:pt x="608762" y="296469"/>
                </a:lnTo>
                <a:lnTo>
                  <a:pt x="599507" y="300965"/>
                </a:lnTo>
                <a:lnTo>
                  <a:pt x="590515" y="305461"/>
                </a:lnTo>
                <a:lnTo>
                  <a:pt x="581524" y="310222"/>
                </a:lnTo>
                <a:lnTo>
                  <a:pt x="572268" y="315247"/>
                </a:lnTo>
                <a:lnTo>
                  <a:pt x="563806" y="320272"/>
                </a:lnTo>
                <a:lnTo>
                  <a:pt x="555344" y="325561"/>
                </a:lnTo>
                <a:lnTo>
                  <a:pt x="546617" y="331379"/>
                </a:lnTo>
                <a:lnTo>
                  <a:pt x="538419" y="336933"/>
                </a:lnTo>
                <a:lnTo>
                  <a:pt x="530221" y="343016"/>
                </a:lnTo>
                <a:lnTo>
                  <a:pt x="522023" y="349099"/>
                </a:lnTo>
                <a:lnTo>
                  <a:pt x="514354" y="355446"/>
                </a:lnTo>
                <a:lnTo>
                  <a:pt x="506421" y="362058"/>
                </a:lnTo>
                <a:lnTo>
                  <a:pt x="499016" y="368669"/>
                </a:lnTo>
                <a:lnTo>
                  <a:pt x="491611" y="375545"/>
                </a:lnTo>
                <a:lnTo>
                  <a:pt x="484207" y="382686"/>
                </a:lnTo>
                <a:lnTo>
                  <a:pt x="477331" y="389827"/>
                </a:lnTo>
                <a:lnTo>
                  <a:pt x="470455" y="397232"/>
                </a:lnTo>
                <a:lnTo>
                  <a:pt x="463844" y="404901"/>
                </a:lnTo>
                <a:lnTo>
                  <a:pt x="457233" y="412307"/>
                </a:lnTo>
                <a:lnTo>
                  <a:pt x="450886" y="420241"/>
                </a:lnTo>
                <a:lnTo>
                  <a:pt x="444804" y="428439"/>
                </a:lnTo>
                <a:lnTo>
                  <a:pt x="438722" y="436373"/>
                </a:lnTo>
                <a:lnTo>
                  <a:pt x="433168" y="445101"/>
                </a:lnTo>
                <a:lnTo>
                  <a:pt x="427350" y="453299"/>
                </a:lnTo>
                <a:lnTo>
                  <a:pt x="422061" y="462027"/>
                </a:lnTo>
                <a:lnTo>
                  <a:pt x="416772" y="470754"/>
                </a:lnTo>
                <a:lnTo>
                  <a:pt x="411748" y="479482"/>
                </a:lnTo>
                <a:lnTo>
                  <a:pt x="406988" y="488738"/>
                </a:lnTo>
                <a:lnTo>
                  <a:pt x="402756" y="497730"/>
                </a:lnTo>
                <a:lnTo>
                  <a:pt x="398261" y="506986"/>
                </a:lnTo>
                <a:lnTo>
                  <a:pt x="394030" y="516243"/>
                </a:lnTo>
                <a:lnTo>
                  <a:pt x="390327" y="525764"/>
                </a:lnTo>
                <a:lnTo>
                  <a:pt x="386889" y="535549"/>
                </a:lnTo>
                <a:lnTo>
                  <a:pt x="383452" y="545334"/>
                </a:lnTo>
                <a:lnTo>
                  <a:pt x="380278" y="555120"/>
                </a:lnTo>
                <a:lnTo>
                  <a:pt x="377105" y="564905"/>
                </a:lnTo>
                <a:lnTo>
                  <a:pt x="374460" y="575219"/>
                </a:lnTo>
                <a:lnTo>
                  <a:pt x="371816" y="585269"/>
                </a:lnTo>
                <a:lnTo>
                  <a:pt x="369700" y="595319"/>
                </a:lnTo>
                <a:lnTo>
                  <a:pt x="367849" y="605898"/>
                </a:lnTo>
                <a:lnTo>
                  <a:pt x="365998" y="615947"/>
                </a:lnTo>
                <a:lnTo>
                  <a:pt x="364676" y="626791"/>
                </a:lnTo>
                <a:lnTo>
                  <a:pt x="363353" y="637105"/>
                </a:lnTo>
                <a:lnTo>
                  <a:pt x="362560" y="647948"/>
                </a:lnTo>
                <a:lnTo>
                  <a:pt x="361767" y="658791"/>
                </a:lnTo>
                <a:lnTo>
                  <a:pt x="361238" y="669370"/>
                </a:lnTo>
                <a:lnTo>
                  <a:pt x="361238" y="680213"/>
                </a:lnTo>
                <a:lnTo>
                  <a:pt x="361238" y="691056"/>
                </a:lnTo>
                <a:lnTo>
                  <a:pt x="361767" y="701900"/>
                </a:lnTo>
                <a:lnTo>
                  <a:pt x="362560" y="712478"/>
                </a:lnTo>
                <a:lnTo>
                  <a:pt x="363353" y="723322"/>
                </a:lnTo>
                <a:lnTo>
                  <a:pt x="364676" y="733636"/>
                </a:lnTo>
                <a:lnTo>
                  <a:pt x="365998" y="744215"/>
                </a:lnTo>
                <a:lnTo>
                  <a:pt x="367849" y="754529"/>
                </a:lnTo>
                <a:lnTo>
                  <a:pt x="369700" y="765108"/>
                </a:lnTo>
                <a:lnTo>
                  <a:pt x="371816" y="775157"/>
                </a:lnTo>
                <a:lnTo>
                  <a:pt x="374460" y="785472"/>
                </a:lnTo>
                <a:lnTo>
                  <a:pt x="377105" y="795521"/>
                </a:lnTo>
                <a:lnTo>
                  <a:pt x="380278" y="805307"/>
                </a:lnTo>
                <a:lnTo>
                  <a:pt x="383452" y="815092"/>
                </a:lnTo>
                <a:lnTo>
                  <a:pt x="386889" y="824877"/>
                </a:lnTo>
                <a:lnTo>
                  <a:pt x="390327" y="834398"/>
                </a:lnTo>
                <a:lnTo>
                  <a:pt x="394030" y="843919"/>
                </a:lnTo>
                <a:lnTo>
                  <a:pt x="398261" y="853440"/>
                </a:lnTo>
                <a:lnTo>
                  <a:pt x="402756" y="862696"/>
                </a:lnTo>
                <a:lnTo>
                  <a:pt x="406988" y="871688"/>
                </a:lnTo>
                <a:lnTo>
                  <a:pt x="411748" y="880680"/>
                </a:lnTo>
                <a:lnTo>
                  <a:pt x="416772" y="889408"/>
                </a:lnTo>
                <a:lnTo>
                  <a:pt x="422061" y="898400"/>
                </a:lnTo>
                <a:lnTo>
                  <a:pt x="427350" y="906863"/>
                </a:lnTo>
                <a:lnTo>
                  <a:pt x="433168" y="915590"/>
                </a:lnTo>
                <a:lnTo>
                  <a:pt x="438722" y="923789"/>
                </a:lnTo>
                <a:lnTo>
                  <a:pt x="444804" y="931987"/>
                </a:lnTo>
                <a:lnTo>
                  <a:pt x="450886" y="940186"/>
                </a:lnTo>
                <a:lnTo>
                  <a:pt x="457233" y="947855"/>
                </a:lnTo>
                <a:lnTo>
                  <a:pt x="463844" y="955789"/>
                </a:lnTo>
                <a:lnTo>
                  <a:pt x="470455" y="963194"/>
                </a:lnTo>
                <a:lnTo>
                  <a:pt x="477331" y="970600"/>
                </a:lnTo>
                <a:lnTo>
                  <a:pt x="484207" y="977740"/>
                </a:lnTo>
                <a:lnTo>
                  <a:pt x="491611" y="984881"/>
                </a:lnTo>
                <a:lnTo>
                  <a:pt x="499016" y="991757"/>
                </a:lnTo>
                <a:lnTo>
                  <a:pt x="506421" y="998369"/>
                </a:lnTo>
                <a:lnTo>
                  <a:pt x="514354" y="1004980"/>
                </a:lnTo>
                <a:lnTo>
                  <a:pt x="522023" y="1011328"/>
                </a:lnTo>
                <a:lnTo>
                  <a:pt x="530221" y="1017410"/>
                </a:lnTo>
                <a:lnTo>
                  <a:pt x="538419" y="1023493"/>
                </a:lnTo>
                <a:lnTo>
                  <a:pt x="546617" y="1029047"/>
                </a:lnTo>
                <a:lnTo>
                  <a:pt x="555344" y="1034865"/>
                </a:lnTo>
                <a:lnTo>
                  <a:pt x="563806" y="1040155"/>
                </a:lnTo>
                <a:lnTo>
                  <a:pt x="572268" y="1045180"/>
                </a:lnTo>
                <a:lnTo>
                  <a:pt x="581524" y="1050469"/>
                </a:lnTo>
                <a:lnTo>
                  <a:pt x="590515" y="1055230"/>
                </a:lnTo>
                <a:lnTo>
                  <a:pt x="599507" y="1059461"/>
                </a:lnTo>
                <a:lnTo>
                  <a:pt x="608762" y="1063957"/>
                </a:lnTo>
                <a:lnTo>
                  <a:pt x="618283" y="1068188"/>
                </a:lnTo>
                <a:lnTo>
                  <a:pt x="627803" y="1071891"/>
                </a:lnTo>
                <a:lnTo>
                  <a:pt x="637323" y="1075329"/>
                </a:lnTo>
                <a:lnTo>
                  <a:pt x="647107" y="1078767"/>
                </a:lnTo>
                <a:lnTo>
                  <a:pt x="656892" y="1081941"/>
                </a:lnTo>
                <a:lnTo>
                  <a:pt x="666677" y="1085114"/>
                </a:lnTo>
                <a:lnTo>
                  <a:pt x="676726" y="1087759"/>
                </a:lnTo>
                <a:lnTo>
                  <a:pt x="687039" y="1090404"/>
                </a:lnTo>
                <a:lnTo>
                  <a:pt x="697088" y="1092520"/>
                </a:lnTo>
                <a:lnTo>
                  <a:pt x="707402" y="1094371"/>
                </a:lnTo>
                <a:lnTo>
                  <a:pt x="717980" y="1096222"/>
                </a:lnTo>
                <a:lnTo>
                  <a:pt x="728293" y="1097544"/>
                </a:lnTo>
                <a:lnTo>
                  <a:pt x="738871" y="1098867"/>
                </a:lnTo>
                <a:lnTo>
                  <a:pt x="749714" y="1099660"/>
                </a:lnTo>
                <a:lnTo>
                  <a:pt x="760292" y="1100454"/>
                </a:lnTo>
                <a:lnTo>
                  <a:pt x="771134" y="1100983"/>
                </a:lnTo>
                <a:lnTo>
                  <a:pt x="781977" y="1100983"/>
                </a:lnTo>
                <a:lnTo>
                  <a:pt x="793083" y="1100983"/>
                </a:lnTo>
                <a:lnTo>
                  <a:pt x="803661" y="1100454"/>
                </a:lnTo>
                <a:lnTo>
                  <a:pt x="814504" y="1099660"/>
                </a:lnTo>
                <a:lnTo>
                  <a:pt x="825082" y="1098867"/>
                </a:lnTo>
                <a:lnTo>
                  <a:pt x="835660" y="1097544"/>
                </a:lnTo>
                <a:lnTo>
                  <a:pt x="846238" y="1096222"/>
                </a:lnTo>
                <a:lnTo>
                  <a:pt x="856551" y="1094371"/>
                </a:lnTo>
                <a:lnTo>
                  <a:pt x="866865" y="1092520"/>
                </a:lnTo>
                <a:lnTo>
                  <a:pt x="876914" y="1090404"/>
                </a:lnTo>
                <a:lnTo>
                  <a:pt x="886963" y="1087759"/>
                </a:lnTo>
                <a:lnTo>
                  <a:pt x="897276" y="1085114"/>
                </a:lnTo>
                <a:lnTo>
                  <a:pt x="907326" y="1081941"/>
                </a:lnTo>
                <a:lnTo>
                  <a:pt x="917110" y="1078767"/>
                </a:lnTo>
                <a:lnTo>
                  <a:pt x="926630" y="1075329"/>
                </a:lnTo>
                <a:lnTo>
                  <a:pt x="936415" y="1071891"/>
                </a:lnTo>
                <a:lnTo>
                  <a:pt x="945935" y="1068188"/>
                </a:lnTo>
                <a:lnTo>
                  <a:pt x="955191" y="1063957"/>
                </a:lnTo>
                <a:lnTo>
                  <a:pt x="964711" y="1059461"/>
                </a:lnTo>
                <a:lnTo>
                  <a:pt x="973438" y="1055230"/>
                </a:lnTo>
                <a:lnTo>
                  <a:pt x="982694" y="1050469"/>
                </a:lnTo>
                <a:lnTo>
                  <a:pt x="991420" y="1045180"/>
                </a:lnTo>
                <a:lnTo>
                  <a:pt x="1000412" y="1040155"/>
                </a:lnTo>
                <a:lnTo>
                  <a:pt x="1008874" y="1034865"/>
                </a:lnTo>
                <a:lnTo>
                  <a:pt x="1017072" y="1029047"/>
                </a:lnTo>
                <a:lnTo>
                  <a:pt x="1025799" y="1023493"/>
                </a:lnTo>
                <a:lnTo>
                  <a:pt x="1033997" y="1017410"/>
                </a:lnTo>
                <a:lnTo>
                  <a:pt x="1041930" y="1011328"/>
                </a:lnTo>
                <a:lnTo>
                  <a:pt x="1049864" y="1004980"/>
                </a:lnTo>
                <a:lnTo>
                  <a:pt x="1057268" y="998369"/>
                </a:lnTo>
                <a:lnTo>
                  <a:pt x="1064937" y="991757"/>
                </a:lnTo>
                <a:lnTo>
                  <a:pt x="1072342" y="984881"/>
                </a:lnTo>
                <a:lnTo>
                  <a:pt x="1079482" y="977740"/>
                </a:lnTo>
                <a:lnTo>
                  <a:pt x="1086622" y="970600"/>
                </a:lnTo>
                <a:lnTo>
                  <a:pt x="1093498" y="963194"/>
                </a:lnTo>
                <a:lnTo>
                  <a:pt x="1100109" y="955789"/>
                </a:lnTo>
                <a:lnTo>
                  <a:pt x="1106720" y="947855"/>
                </a:lnTo>
                <a:lnTo>
                  <a:pt x="1113067" y="940186"/>
                </a:lnTo>
                <a:lnTo>
                  <a:pt x="1119149" y="931987"/>
                </a:lnTo>
                <a:lnTo>
                  <a:pt x="1125231" y="923789"/>
                </a:lnTo>
                <a:lnTo>
                  <a:pt x="1131049" y="915590"/>
                </a:lnTo>
                <a:lnTo>
                  <a:pt x="1136603" y="906863"/>
                </a:lnTo>
                <a:lnTo>
                  <a:pt x="1141892" y="898400"/>
                </a:lnTo>
                <a:lnTo>
                  <a:pt x="1146916" y="889408"/>
                </a:lnTo>
                <a:lnTo>
                  <a:pt x="1151941" y="880680"/>
                </a:lnTo>
                <a:lnTo>
                  <a:pt x="1156701" y="871688"/>
                </a:lnTo>
                <a:lnTo>
                  <a:pt x="1161197" y="862696"/>
                </a:lnTo>
                <a:lnTo>
                  <a:pt x="1165692" y="853440"/>
                </a:lnTo>
                <a:lnTo>
                  <a:pt x="1169659" y="843919"/>
                </a:lnTo>
                <a:lnTo>
                  <a:pt x="1173626" y="834398"/>
                </a:lnTo>
                <a:lnTo>
                  <a:pt x="1177328" y="824877"/>
                </a:lnTo>
                <a:lnTo>
                  <a:pt x="1180766" y="815092"/>
                </a:lnTo>
                <a:lnTo>
                  <a:pt x="1183939" y="805307"/>
                </a:lnTo>
                <a:lnTo>
                  <a:pt x="1186848" y="795521"/>
                </a:lnTo>
                <a:lnTo>
                  <a:pt x="1189757" y="785472"/>
                </a:lnTo>
                <a:lnTo>
                  <a:pt x="1192137" y="775157"/>
                </a:lnTo>
                <a:lnTo>
                  <a:pt x="1194517" y="765108"/>
                </a:lnTo>
                <a:lnTo>
                  <a:pt x="1196368" y="754529"/>
                </a:lnTo>
                <a:lnTo>
                  <a:pt x="1197955" y="744215"/>
                </a:lnTo>
                <a:lnTo>
                  <a:pt x="1199542" y="733636"/>
                </a:lnTo>
                <a:lnTo>
                  <a:pt x="1200864" y="723322"/>
                </a:lnTo>
                <a:lnTo>
                  <a:pt x="1201657" y="712478"/>
                </a:lnTo>
                <a:lnTo>
                  <a:pt x="1202451" y="701900"/>
                </a:lnTo>
                <a:lnTo>
                  <a:pt x="1202715" y="691056"/>
                </a:lnTo>
                <a:lnTo>
                  <a:pt x="1202979" y="680213"/>
                </a:lnTo>
                <a:lnTo>
                  <a:pt x="1202715" y="669370"/>
                </a:lnTo>
                <a:lnTo>
                  <a:pt x="1202451" y="658791"/>
                </a:lnTo>
                <a:lnTo>
                  <a:pt x="1201657" y="647948"/>
                </a:lnTo>
                <a:lnTo>
                  <a:pt x="1200864" y="637105"/>
                </a:lnTo>
                <a:lnTo>
                  <a:pt x="1199542" y="626791"/>
                </a:lnTo>
                <a:lnTo>
                  <a:pt x="1197955" y="615947"/>
                </a:lnTo>
                <a:lnTo>
                  <a:pt x="1196368" y="605898"/>
                </a:lnTo>
                <a:lnTo>
                  <a:pt x="1194517" y="595319"/>
                </a:lnTo>
                <a:lnTo>
                  <a:pt x="1192137" y="585269"/>
                </a:lnTo>
                <a:lnTo>
                  <a:pt x="1189757" y="575219"/>
                </a:lnTo>
                <a:lnTo>
                  <a:pt x="1186848" y="564905"/>
                </a:lnTo>
                <a:lnTo>
                  <a:pt x="1183939" y="555120"/>
                </a:lnTo>
                <a:lnTo>
                  <a:pt x="1180766" y="545334"/>
                </a:lnTo>
                <a:lnTo>
                  <a:pt x="1177328" y="535549"/>
                </a:lnTo>
                <a:lnTo>
                  <a:pt x="1173626" y="525764"/>
                </a:lnTo>
                <a:lnTo>
                  <a:pt x="1169659" y="516243"/>
                </a:lnTo>
                <a:lnTo>
                  <a:pt x="1165692" y="506986"/>
                </a:lnTo>
                <a:lnTo>
                  <a:pt x="1161197" y="497730"/>
                </a:lnTo>
                <a:lnTo>
                  <a:pt x="1156701" y="488738"/>
                </a:lnTo>
                <a:lnTo>
                  <a:pt x="1151941" y="479482"/>
                </a:lnTo>
                <a:lnTo>
                  <a:pt x="1146916" y="470754"/>
                </a:lnTo>
                <a:lnTo>
                  <a:pt x="1141892" y="462027"/>
                </a:lnTo>
                <a:lnTo>
                  <a:pt x="1136603" y="453299"/>
                </a:lnTo>
                <a:lnTo>
                  <a:pt x="1131049" y="445101"/>
                </a:lnTo>
                <a:lnTo>
                  <a:pt x="1125231" y="436373"/>
                </a:lnTo>
                <a:lnTo>
                  <a:pt x="1119149" y="428439"/>
                </a:lnTo>
                <a:lnTo>
                  <a:pt x="1113067" y="420241"/>
                </a:lnTo>
                <a:lnTo>
                  <a:pt x="1106720" y="412307"/>
                </a:lnTo>
                <a:lnTo>
                  <a:pt x="1100109" y="404901"/>
                </a:lnTo>
                <a:lnTo>
                  <a:pt x="1093498" y="397232"/>
                </a:lnTo>
                <a:lnTo>
                  <a:pt x="1086622" y="389827"/>
                </a:lnTo>
                <a:lnTo>
                  <a:pt x="1079482" y="382686"/>
                </a:lnTo>
                <a:lnTo>
                  <a:pt x="1072342" y="375545"/>
                </a:lnTo>
                <a:lnTo>
                  <a:pt x="1064937" y="368669"/>
                </a:lnTo>
                <a:lnTo>
                  <a:pt x="1057268" y="362058"/>
                </a:lnTo>
                <a:lnTo>
                  <a:pt x="1049864" y="355446"/>
                </a:lnTo>
                <a:lnTo>
                  <a:pt x="1041930" y="349099"/>
                </a:lnTo>
                <a:lnTo>
                  <a:pt x="1033997" y="343016"/>
                </a:lnTo>
                <a:lnTo>
                  <a:pt x="1025799" y="336933"/>
                </a:lnTo>
                <a:lnTo>
                  <a:pt x="1017072" y="331379"/>
                </a:lnTo>
                <a:lnTo>
                  <a:pt x="1008874" y="325561"/>
                </a:lnTo>
                <a:lnTo>
                  <a:pt x="1000412" y="320272"/>
                </a:lnTo>
                <a:lnTo>
                  <a:pt x="991420" y="315247"/>
                </a:lnTo>
                <a:lnTo>
                  <a:pt x="982694" y="310222"/>
                </a:lnTo>
                <a:lnTo>
                  <a:pt x="973438" y="305461"/>
                </a:lnTo>
                <a:lnTo>
                  <a:pt x="964711" y="300965"/>
                </a:lnTo>
                <a:lnTo>
                  <a:pt x="955191" y="296469"/>
                </a:lnTo>
                <a:lnTo>
                  <a:pt x="945935" y="292238"/>
                </a:lnTo>
                <a:lnTo>
                  <a:pt x="936415" y="288535"/>
                </a:lnTo>
                <a:lnTo>
                  <a:pt x="926630" y="284833"/>
                </a:lnTo>
                <a:lnTo>
                  <a:pt x="917110" y="281395"/>
                </a:lnTo>
                <a:lnTo>
                  <a:pt x="907326" y="278221"/>
                </a:lnTo>
                <a:lnTo>
                  <a:pt x="897276" y="275312"/>
                </a:lnTo>
                <a:lnTo>
                  <a:pt x="886963" y="272403"/>
                </a:lnTo>
                <a:lnTo>
                  <a:pt x="876914" y="270287"/>
                </a:lnTo>
                <a:lnTo>
                  <a:pt x="866865" y="267642"/>
                </a:lnTo>
                <a:lnTo>
                  <a:pt x="856551" y="265791"/>
                </a:lnTo>
                <a:lnTo>
                  <a:pt x="846238" y="264204"/>
                </a:lnTo>
                <a:lnTo>
                  <a:pt x="835660" y="262617"/>
                </a:lnTo>
                <a:lnTo>
                  <a:pt x="825082" y="261295"/>
                </a:lnTo>
                <a:lnTo>
                  <a:pt x="814504" y="260502"/>
                </a:lnTo>
                <a:lnTo>
                  <a:pt x="803661" y="259708"/>
                </a:lnTo>
                <a:lnTo>
                  <a:pt x="793083" y="259444"/>
                </a:lnTo>
                <a:lnTo>
                  <a:pt x="781977" y="259179"/>
                </a:lnTo>
                <a:close/>
                <a:moveTo>
                  <a:pt x="65088" y="42862"/>
                </a:moveTo>
                <a:lnTo>
                  <a:pt x="315913" y="42862"/>
                </a:lnTo>
                <a:lnTo>
                  <a:pt x="315913" y="64516"/>
                </a:lnTo>
                <a:lnTo>
                  <a:pt x="315913" y="94620"/>
                </a:lnTo>
                <a:lnTo>
                  <a:pt x="65088" y="179387"/>
                </a:lnTo>
                <a:lnTo>
                  <a:pt x="65088" y="64516"/>
                </a:lnTo>
                <a:lnTo>
                  <a:pt x="65088" y="42862"/>
                </a:lnTo>
                <a:close/>
                <a:moveTo>
                  <a:pt x="537097" y="0"/>
                </a:moveTo>
                <a:lnTo>
                  <a:pt x="1032939" y="0"/>
                </a:lnTo>
                <a:lnTo>
                  <a:pt x="1032939" y="71142"/>
                </a:lnTo>
                <a:lnTo>
                  <a:pt x="1032939" y="130912"/>
                </a:lnTo>
                <a:lnTo>
                  <a:pt x="1564217" y="130912"/>
                </a:lnTo>
                <a:lnTo>
                  <a:pt x="1564217" y="202319"/>
                </a:lnTo>
                <a:lnTo>
                  <a:pt x="1564217" y="1145942"/>
                </a:lnTo>
                <a:lnTo>
                  <a:pt x="1564482" y="1173976"/>
                </a:lnTo>
                <a:lnTo>
                  <a:pt x="1565275" y="1196720"/>
                </a:lnTo>
                <a:lnTo>
                  <a:pt x="1565275" y="1212059"/>
                </a:lnTo>
                <a:lnTo>
                  <a:pt x="1564746" y="1216291"/>
                </a:lnTo>
                <a:lnTo>
                  <a:pt x="1564482" y="1217349"/>
                </a:lnTo>
                <a:lnTo>
                  <a:pt x="1564217" y="1217613"/>
                </a:lnTo>
                <a:lnTo>
                  <a:pt x="781712" y="1217613"/>
                </a:lnTo>
                <a:lnTo>
                  <a:pt x="265" y="1217613"/>
                </a:lnTo>
                <a:lnTo>
                  <a:pt x="265" y="1145942"/>
                </a:lnTo>
                <a:lnTo>
                  <a:pt x="0" y="756645"/>
                </a:lnTo>
                <a:lnTo>
                  <a:pt x="0" y="481333"/>
                </a:lnTo>
                <a:lnTo>
                  <a:pt x="265" y="385860"/>
                </a:lnTo>
                <a:lnTo>
                  <a:pt x="265" y="341165"/>
                </a:lnTo>
                <a:lnTo>
                  <a:pt x="794" y="313924"/>
                </a:lnTo>
                <a:lnTo>
                  <a:pt x="529" y="287213"/>
                </a:lnTo>
                <a:lnTo>
                  <a:pt x="265" y="258915"/>
                </a:lnTo>
                <a:lnTo>
                  <a:pt x="342462" y="148367"/>
                </a:lnTo>
                <a:lnTo>
                  <a:pt x="350924" y="145722"/>
                </a:lnTo>
                <a:lnTo>
                  <a:pt x="361238" y="142813"/>
                </a:lnTo>
                <a:lnTo>
                  <a:pt x="373403" y="139640"/>
                </a:lnTo>
                <a:lnTo>
                  <a:pt x="388476" y="136466"/>
                </a:lnTo>
                <a:lnTo>
                  <a:pt x="396410" y="135408"/>
                </a:lnTo>
                <a:lnTo>
                  <a:pt x="404608" y="133821"/>
                </a:lnTo>
                <a:lnTo>
                  <a:pt x="413070" y="132763"/>
                </a:lnTo>
                <a:lnTo>
                  <a:pt x="421532" y="131705"/>
                </a:lnTo>
                <a:lnTo>
                  <a:pt x="430259" y="131177"/>
                </a:lnTo>
                <a:lnTo>
                  <a:pt x="438722" y="130912"/>
                </a:lnTo>
                <a:lnTo>
                  <a:pt x="473364" y="130383"/>
                </a:lnTo>
                <a:lnTo>
                  <a:pt x="504834" y="130383"/>
                </a:lnTo>
                <a:lnTo>
                  <a:pt x="537097" y="130912"/>
                </a:lnTo>
                <a:lnTo>
                  <a:pt x="537097" y="71142"/>
                </a:lnTo>
                <a:lnTo>
                  <a:pt x="537097"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a:latin typeface="微软雅黑" panose="020B0503020204020204" pitchFamily="34" charset="-122"/>
              <a:ea typeface="微软雅黑" panose="020B0503020204020204" pitchFamily="34" charset="-122"/>
            </a:endParaRPr>
          </a:p>
        </p:txBody>
      </p:sp>
      <p:sp>
        <p:nvSpPr>
          <p:cNvPr id="48" name="任意多边形 19"/>
          <p:cNvSpPr/>
          <p:nvPr>
            <p:custDataLst>
              <p:tags r:id="rId13"/>
            </p:custDataLst>
          </p:nvPr>
        </p:nvSpPr>
        <p:spPr bwMode="auto">
          <a:xfrm>
            <a:off x="5204460" y="3596640"/>
            <a:ext cx="333375" cy="189865"/>
          </a:xfrm>
          <a:custGeom>
            <a:avLst/>
            <a:gdLst>
              <a:gd name="T0" fmla="*/ 1905000 w 1425575"/>
              <a:gd name="T1" fmla="*/ 91194 h 812800"/>
              <a:gd name="T2" fmla="*/ 1812508 w 1425575"/>
              <a:gd name="T3" fmla="*/ 984052 h 812800"/>
              <a:gd name="T4" fmla="*/ 1442539 w 1425575"/>
              <a:gd name="T5" fmla="*/ 310517 h 812800"/>
              <a:gd name="T6" fmla="*/ 180270 w 1425575"/>
              <a:gd name="T7" fmla="*/ 0 h 812800"/>
              <a:gd name="T8" fmla="*/ 1351320 w 1425575"/>
              <a:gd name="T9" fmla="*/ 1085850 h 812800"/>
              <a:gd name="T10" fmla="*/ 170726 w 1425575"/>
              <a:gd name="T11" fmla="*/ 1085497 h 812800"/>
              <a:gd name="T12" fmla="*/ 152699 w 1425575"/>
              <a:gd name="T13" fmla="*/ 1084084 h 812800"/>
              <a:gd name="T14" fmla="*/ 135025 w 1425575"/>
              <a:gd name="T15" fmla="*/ 1080199 h 812800"/>
              <a:gd name="T16" fmla="*/ 118060 w 1425575"/>
              <a:gd name="T17" fmla="*/ 1074899 h 812800"/>
              <a:gd name="T18" fmla="*/ 101800 w 1425575"/>
              <a:gd name="T19" fmla="*/ 1068189 h 812800"/>
              <a:gd name="T20" fmla="*/ 86600 w 1425575"/>
              <a:gd name="T21" fmla="*/ 1059711 h 812800"/>
              <a:gd name="T22" fmla="*/ 72108 w 1425575"/>
              <a:gd name="T23" fmla="*/ 1050174 h 812800"/>
              <a:gd name="T24" fmla="*/ 58676 w 1425575"/>
              <a:gd name="T25" fmla="*/ 1039223 h 812800"/>
              <a:gd name="T26" fmla="*/ 46304 w 1425575"/>
              <a:gd name="T27" fmla="*/ 1026860 h 812800"/>
              <a:gd name="T28" fmla="*/ 35347 w 1425575"/>
              <a:gd name="T29" fmla="*/ 1013437 h 812800"/>
              <a:gd name="T30" fmla="*/ 25803 w 1425575"/>
              <a:gd name="T31" fmla="*/ 998954 h 812800"/>
              <a:gd name="T32" fmla="*/ 17673 w 1425575"/>
              <a:gd name="T33" fmla="*/ 983764 h 812800"/>
              <a:gd name="T34" fmla="*/ 10604 w 1425575"/>
              <a:gd name="T35" fmla="*/ 967515 h 812800"/>
              <a:gd name="T36" fmla="*/ 5301 w 1425575"/>
              <a:gd name="T37" fmla="*/ 950561 h 812800"/>
              <a:gd name="T38" fmla="*/ 1414 w 1425575"/>
              <a:gd name="T39" fmla="*/ 932899 h 812800"/>
              <a:gd name="T40" fmla="*/ 0 w 1425575"/>
              <a:gd name="T41" fmla="*/ 914883 h 812800"/>
              <a:gd name="T42" fmla="*/ 0 w 1425575"/>
              <a:gd name="T43" fmla="*/ 180151 h 812800"/>
              <a:gd name="T44" fmla="*/ 707 w 1425575"/>
              <a:gd name="T45" fmla="*/ 161429 h 812800"/>
              <a:gd name="T46" fmla="*/ 3180 w 1425575"/>
              <a:gd name="T47" fmla="*/ 143768 h 812800"/>
              <a:gd name="T48" fmla="*/ 7776 w 1425575"/>
              <a:gd name="T49" fmla="*/ 126459 h 812800"/>
              <a:gd name="T50" fmla="*/ 13785 w 1425575"/>
              <a:gd name="T51" fmla="*/ 109857 h 812800"/>
              <a:gd name="T52" fmla="*/ 21561 w 1425575"/>
              <a:gd name="T53" fmla="*/ 94315 h 812800"/>
              <a:gd name="T54" fmla="*/ 30398 w 1425575"/>
              <a:gd name="T55" fmla="*/ 79478 h 812800"/>
              <a:gd name="T56" fmla="*/ 41002 w 1425575"/>
              <a:gd name="T57" fmla="*/ 65701 h 812800"/>
              <a:gd name="T58" fmla="*/ 52314 w 1425575"/>
              <a:gd name="T59" fmla="*/ 52985 h 812800"/>
              <a:gd name="T60" fmla="*/ 65392 w 1425575"/>
              <a:gd name="T61" fmla="*/ 40975 h 812800"/>
              <a:gd name="T62" fmla="*/ 78823 w 1425575"/>
              <a:gd name="T63" fmla="*/ 30732 h 812800"/>
              <a:gd name="T64" fmla="*/ 94376 w 1425575"/>
              <a:gd name="T65" fmla="*/ 21547 h 812800"/>
              <a:gd name="T66" fmla="*/ 109930 w 1425575"/>
              <a:gd name="T67" fmla="*/ 14129 h 812800"/>
              <a:gd name="T68" fmla="*/ 126543 w 1425575"/>
              <a:gd name="T69" fmla="*/ 8124 h 812800"/>
              <a:gd name="T70" fmla="*/ 143862 w 1425575"/>
              <a:gd name="T71" fmla="*/ 3885 h 812800"/>
              <a:gd name="T72" fmla="*/ 161536 w 1425575"/>
              <a:gd name="T73" fmla="*/ 707 h 812800"/>
              <a:gd name="T74" fmla="*/ 180270 w 1425575"/>
              <a:gd name="T75" fmla="*/ 0 h 8128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25575" h="812800">
                <a:moveTo>
                  <a:pt x="1356360" y="68262"/>
                </a:moveTo>
                <a:lnTo>
                  <a:pt x="1425575" y="68262"/>
                </a:lnTo>
                <a:lnTo>
                  <a:pt x="1425575" y="736600"/>
                </a:lnTo>
                <a:lnTo>
                  <a:pt x="1356360" y="736600"/>
                </a:lnTo>
                <a:lnTo>
                  <a:pt x="1079500" y="571369"/>
                </a:lnTo>
                <a:lnTo>
                  <a:pt x="1079500" y="232434"/>
                </a:lnTo>
                <a:lnTo>
                  <a:pt x="1356360" y="68262"/>
                </a:lnTo>
                <a:close/>
                <a:moveTo>
                  <a:pt x="134902" y="0"/>
                </a:moveTo>
                <a:lnTo>
                  <a:pt x="1011238" y="0"/>
                </a:lnTo>
                <a:lnTo>
                  <a:pt x="1011238" y="812800"/>
                </a:lnTo>
                <a:lnTo>
                  <a:pt x="134902" y="812800"/>
                </a:lnTo>
                <a:lnTo>
                  <a:pt x="127760" y="812536"/>
                </a:lnTo>
                <a:lnTo>
                  <a:pt x="120883" y="812007"/>
                </a:lnTo>
                <a:lnTo>
                  <a:pt x="114270" y="811478"/>
                </a:lnTo>
                <a:lnTo>
                  <a:pt x="107657" y="810156"/>
                </a:lnTo>
                <a:lnTo>
                  <a:pt x="101044" y="808570"/>
                </a:lnTo>
                <a:lnTo>
                  <a:pt x="94696" y="806719"/>
                </a:lnTo>
                <a:lnTo>
                  <a:pt x="88348" y="804603"/>
                </a:lnTo>
                <a:lnTo>
                  <a:pt x="82264" y="802224"/>
                </a:lnTo>
                <a:lnTo>
                  <a:pt x="76180" y="799580"/>
                </a:lnTo>
                <a:lnTo>
                  <a:pt x="70625" y="796407"/>
                </a:lnTo>
                <a:lnTo>
                  <a:pt x="64806" y="793234"/>
                </a:lnTo>
                <a:lnTo>
                  <a:pt x="58986" y="789796"/>
                </a:lnTo>
                <a:lnTo>
                  <a:pt x="53961" y="786095"/>
                </a:lnTo>
                <a:lnTo>
                  <a:pt x="48935" y="781864"/>
                </a:lnTo>
                <a:lnTo>
                  <a:pt x="43909" y="777898"/>
                </a:lnTo>
                <a:lnTo>
                  <a:pt x="39148" y="773403"/>
                </a:lnTo>
                <a:lnTo>
                  <a:pt x="34651" y="768644"/>
                </a:lnTo>
                <a:lnTo>
                  <a:pt x="30683" y="763620"/>
                </a:lnTo>
                <a:lnTo>
                  <a:pt x="26451" y="758596"/>
                </a:lnTo>
                <a:lnTo>
                  <a:pt x="22748" y="753308"/>
                </a:lnTo>
                <a:lnTo>
                  <a:pt x="19309" y="747755"/>
                </a:lnTo>
                <a:lnTo>
                  <a:pt x="16135" y="741938"/>
                </a:lnTo>
                <a:lnTo>
                  <a:pt x="13225" y="736385"/>
                </a:lnTo>
                <a:lnTo>
                  <a:pt x="10316" y="730304"/>
                </a:lnTo>
                <a:lnTo>
                  <a:pt x="7935" y="724222"/>
                </a:lnTo>
                <a:lnTo>
                  <a:pt x="5819" y="717877"/>
                </a:lnTo>
                <a:lnTo>
                  <a:pt x="3967" y="711531"/>
                </a:lnTo>
                <a:lnTo>
                  <a:pt x="2380" y="704920"/>
                </a:lnTo>
                <a:lnTo>
                  <a:pt x="1058" y="698310"/>
                </a:lnTo>
                <a:lnTo>
                  <a:pt x="529" y="691700"/>
                </a:lnTo>
                <a:lnTo>
                  <a:pt x="0" y="684825"/>
                </a:lnTo>
                <a:lnTo>
                  <a:pt x="0" y="677686"/>
                </a:lnTo>
                <a:lnTo>
                  <a:pt x="0" y="134850"/>
                </a:lnTo>
                <a:lnTo>
                  <a:pt x="0" y="127975"/>
                </a:lnTo>
                <a:lnTo>
                  <a:pt x="529" y="120836"/>
                </a:lnTo>
                <a:lnTo>
                  <a:pt x="1058" y="114226"/>
                </a:lnTo>
                <a:lnTo>
                  <a:pt x="2380" y="107616"/>
                </a:lnTo>
                <a:lnTo>
                  <a:pt x="3967" y="101005"/>
                </a:lnTo>
                <a:lnTo>
                  <a:pt x="5819" y="94659"/>
                </a:lnTo>
                <a:lnTo>
                  <a:pt x="7935" y="88314"/>
                </a:lnTo>
                <a:lnTo>
                  <a:pt x="10316" y="82232"/>
                </a:lnTo>
                <a:lnTo>
                  <a:pt x="13225" y="76415"/>
                </a:lnTo>
                <a:lnTo>
                  <a:pt x="16135" y="70598"/>
                </a:lnTo>
                <a:lnTo>
                  <a:pt x="19309" y="64780"/>
                </a:lnTo>
                <a:lnTo>
                  <a:pt x="22748" y="59492"/>
                </a:lnTo>
                <a:lnTo>
                  <a:pt x="26451" y="54204"/>
                </a:lnTo>
                <a:lnTo>
                  <a:pt x="30683" y="49180"/>
                </a:lnTo>
                <a:lnTo>
                  <a:pt x="34651" y="43892"/>
                </a:lnTo>
                <a:lnTo>
                  <a:pt x="39148" y="39661"/>
                </a:lnTo>
                <a:lnTo>
                  <a:pt x="43909" y="35166"/>
                </a:lnTo>
                <a:lnTo>
                  <a:pt x="48935" y="30671"/>
                </a:lnTo>
                <a:lnTo>
                  <a:pt x="53961" y="26705"/>
                </a:lnTo>
                <a:lnTo>
                  <a:pt x="58986" y="23004"/>
                </a:lnTo>
                <a:lnTo>
                  <a:pt x="64806" y="19566"/>
                </a:lnTo>
                <a:lnTo>
                  <a:pt x="70625" y="16129"/>
                </a:lnTo>
                <a:lnTo>
                  <a:pt x="76180" y="13220"/>
                </a:lnTo>
                <a:lnTo>
                  <a:pt x="82264" y="10576"/>
                </a:lnTo>
                <a:lnTo>
                  <a:pt x="88348" y="8196"/>
                </a:lnTo>
                <a:lnTo>
                  <a:pt x="94696" y="6081"/>
                </a:lnTo>
                <a:lnTo>
                  <a:pt x="101044" y="4230"/>
                </a:lnTo>
                <a:lnTo>
                  <a:pt x="107657" y="2908"/>
                </a:lnTo>
                <a:lnTo>
                  <a:pt x="114270" y="1586"/>
                </a:lnTo>
                <a:lnTo>
                  <a:pt x="120883" y="529"/>
                </a:lnTo>
                <a:lnTo>
                  <a:pt x="127760" y="264"/>
                </a:lnTo>
                <a:lnTo>
                  <a:pt x="134902"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a:latin typeface="微软雅黑" panose="020B0503020204020204" pitchFamily="34" charset="-122"/>
              <a:ea typeface="微软雅黑" panose="020B0503020204020204" pitchFamily="34" charset="-122"/>
            </a:endParaRPr>
          </a:p>
        </p:txBody>
      </p:sp>
      <p:pic>
        <p:nvPicPr>
          <p:cNvPr id="51" name="图形 38"/>
          <p:cNvPicPr>
            <a:picLocks noChangeAspect="1"/>
          </p:cNvPicPr>
          <p:nvPr>
            <p:custDataLst>
              <p:tags r:id="rId14"/>
            </p:custDataLst>
          </p:nvPr>
        </p:nvPicPr>
        <p:blipFill>
          <a:blip r:embed="rId24" cstate="print">
            <a:extLst>
              <a:ext uri="{28A0092B-C50C-407E-A947-70E740481C1C}">
                <a14:useLocalDpi xmlns:a14="http://schemas.microsoft.com/office/drawing/2010/main" val="0"/>
              </a:ext>
            </a:extLst>
          </a:blip>
          <a:stretch>
            <a:fillRect/>
          </a:stretch>
        </p:blipFill>
        <p:spPr>
          <a:xfrm>
            <a:off x="4370705" y="3486150"/>
            <a:ext cx="333375" cy="333375"/>
          </a:xfrm>
          <a:prstGeom prst="rect">
            <a:avLst/>
          </a:prstGeom>
        </p:spPr>
      </p:pic>
      <p:sp>
        <p:nvSpPr>
          <p:cNvPr id="52" name="PA_ImportSvg_636701191449744043"/>
          <p:cNvSpPr/>
          <p:nvPr>
            <p:custDataLst>
              <p:tags r:id="rId15"/>
            </p:custDataLst>
          </p:nvPr>
        </p:nvSpPr>
        <p:spPr>
          <a:xfrm>
            <a:off x="4203065" y="2624455"/>
            <a:ext cx="194310" cy="416560"/>
          </a:xfrm>
          <a:custGeom>
            <a:avLst/>
            <a:gdLst/>
            <a:ahLst/>
            <a:cxnLst/>
            <a:rect l="l" t="t" r="r" b="b"/>
            <a:pathLst>
              <a:path w="5300981" h="11353802">
                <a:moveTo>
                  <a:pt x="5233671" y="1322070"/>
                </a:moveTo>
                <a:lnTo>
                  <a:pt x="4745991" y="349250"/>
                </a:lnTo>
                <a:cubicBezTo>
                  <a:pt x="4638041" y="133350"/>
                  <a:pt x="4420871" y="0"/>
                  <a:pt x="4179571" y="0"/>
                </a:cubicBezTo>
                <a:lnTo>
                  <a:pt x="1121411" y="0"/>
                </a:lnTo>
                <a:cubicBezTo>
                  <a:pt x="880111" y="0"/>
                  <a:pt x="662941" y="133350"/>
                  <a:pt x="554991" y="349250"/>
                </a:cubicBezTo>
                <a:lnTo>
                  <a:pt x="67311" y="1322070"/>
                </a:lnTo>
                <a:cubicBezTo>
                  <a:pt x="22861" y="1409700"/>
                  <a:pt x="1" y="1507490"/>
                  <a:pt x="1" y="1605280"/>
                </a:cubicBezTo>
                <a:lnTo>
                  <a:pt x="1" y="10720070"/>
                </a:lnTo>
                <a:cubicBezTo>
                  <a:pt x="1" y="11069320"/>
                  <a:pt x="284481" y="11353801"/>
                  <a:pt x="633731" y="11353801"/>
                </a:cubicBezTo>
                <a:lnTo>
                  <a:pt x="4667252" y="11353801"/>
                </a:lnTo>
                <a:cubicBezTo>
                  <a:pt x="5016502" y="11353801"/>
                  <a:pt x="5300982" y="11069320"/>
                  <a:pt x="5300982" y="10720070"/>
                </a:cubicBezTo>
                <a:lnTo>
                  <a:pt x="5300982" y="1605280"/>
                </a:lnTo>
                <a:cubicBezTo>
                  <a:pt x="5300982" y="1507490"/>
                  <a:pt x="5278122" y="1409700"/>
                  <a:pt x="5233672" y="1322070"/>
                </a:cubicBezTo>
                <a:moveTo>
                  <a:pt x="1121411" y="508000"/>
                </a:moveTo>
                <a:lnTo>
                  <a:pt x="4180841" y="508000"/>
                </a:lnTo>
                <a:cubicBezTo>
                  <a:pt x="4229101" y="508000"/>
                  <a:pt x="4271011" y="534670"/>
                  <a:pt x="4292601" y="577850"/>
                </a:cubicBezTo>
                <a:lnTo>
                  <a:pt x="4594861" y="1182370"/>
                </a:lnTo>
                <a:lnTo>
                  <a:pt x="706121" y="1182370"/>
                </a:lnTo>
                <a:lnTo>
                  <a:pt x="1009651" y="577850"/>
                </a:lnTo>
                <a:cubicBezTo>
                  <a:pt x="1029971" y="534670"/>
                  <a:pt x="1073151" y="508000"/>
                  <a:pt x="1121411" y="508000"/>
                </a:cubicBezTo>
                <a:close/>
                <a:moveTo>
                  <a:pt x="4667252" y="10845800"/>
                </a:moveTo>
                <a:lnTo>
                  <a:pt x="633731" y="10845800"/>
                </a:lnTo>
                <a:cubicBezTo>
                  <a:pt x="565151" y="10845800"/>
                  <a:pt x="508001" y="10789920"/>
                  <a:pt x="508001" y="10720070"/>
                </a:cubicBezTo>
                <a:lnTo>
                  <a:pt x="508001" y="1689100"/>
                </a:lnTo>
                <a:lnTo>
                  <a:pt x="4792981" y="1689100"/>
                </a:lnTo>
                <a:lnTo>
                  <a:pt x="4792981" y="10720070"/>
                </a:lnTo>
                <a:cubicBezTo>
                  <a:pt x="4792981" y="10789920"/>
                  <a:pt x="4737101" y="10845800"/>
                  <a:pt x="4667251" y="10845800"/>
                </a:cubicBezTo>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3" name="PA_ImportSvg_636701191450094043"/>
          <p:cNvSpPr/>
          <p:nvPr>
            <p:custDataLst>
              <p:tags r:id="rId16"/>
            </p:custDataLst>
          </p:nvPr>
        </p:nvSpPr>
        <p:spPr>
          <a:xfrm>
            <a:off x="4253865" y="2728595"/>
            <a:ext cx="82550" cy="257810"/>
          </a:xfrm>
          <a:custGeom>
            <a:avLst/>
            <a:gdLst/>
            <a:ahLst/>
            <a:cxnLst/>
            <a:rect l="l" t="t" r="r" b="b"/>
            <a:pathLst>
              <a:path w="2255522" h="7039610">
                <a:moveTo>
                  <a:pt x="0" y="5436870"/>
                </a:moveTo>
                <a:lnTo>
                  <a:pt x="2255521" y="5436870"/>
                </a:lnTo>
                <a:lnTo>
                  <a:pt x="2255521" y="5817870"/>
                </a:lnTo>
                <a:lnTo>
                  <a:pt x="0" y="5817870"/>
                </a:lnTo>
                <a:moveTo>
                  <a:pt x="0" y="6047740"/>
                </a:moveTo>
                <a:lnTo>
                  <a:pt x="2255521" y="6047740"/>
                </a:lnTo>
                <a:lnTo>
                  <a:pt x="2255521" y="6428740"/>
                </a:lnTo>
                <a:lnTo>
                  <a:pt x="0" y="6428740"/>
                </a:lnTo>
                <a:moveTo>
                  <a:pt x="0" y="6658610"/>
                </a:moveTo>
                <a:lnTo>
                  <a:pt x="2255521" y="6658610"/>
                </a:lnTo>
                <a:lnTo>
                  <a:pt x="2255521" y="7039610"/>
                </a:lnTo>
                <a:lnTo>
                  <a:pt x="0" y="7039610"/>
                </a:lnTo>
                <a:moveTo>
                  <a:pt x="730250" y="304800"/>
                </a:moveTo>
                <a:lnTo>
                  <a:pt x="1525270" y="304800"/>
                </a:lnTo>
                <a:cubicBezTo>
                  <a:pt x="1550670" y="304800"/>
                  <a:pt x="1570990" y="284480"/>
                  <a:pt x="1570990" y="259080"/>
                </a:cubicBezTo>
                <a:lnTo>
                  <a:pt x="1570990" y="45720"/>
                </a:lnTo>
                <a:cubicBezTo>
                  <a:pt x="1570990" y="20320"/>
                  <a:pt x="1550670" y="0"/>
                  <a:pt x="1525270" y="0"/>
                </a:cubicBezTo>
                <a:lnTo>
                  <a:pt x="730250" y="0"/>
                </a:lnTo>
                <a:cubicBezTo>
                  <a:pt x="704850" y="0"/>
                  <a:pt x="684530" y="20320"/>
                  <a:pt x="684530" y="45720"/>
                </a:cubicBezTo>
                <a:lnTo>
                  <a:pt x="684530" y="259080"/>
                </a:lnTo>
                <a:cubicBezTo>
                  <a:pt x="684530" y="284480"/>
                  <a:pt x="704850" y="304800"/>
                  <a:pt x="730250" y="30480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4" name="PA_ImportSvg_636701191450374043"/>
          <p:cNvSpPr/>
          <p:nvPr>
            <p:custDataLst>
              <p:tags r:id="rId17"/>
            </p:custDataLst>
          </p:nvPr>
        </p:nvSpPr>
        <p:spPr>
          <a:xfrm>
            <a:off x="4278630" y="2759710"/>
            <a:ext cx="32385" cy="33020"/>
          </a:xfrm>
          <a:custGeom>
            <a:avLst/>
            <a:gdLst/>
            <a:ahLst/>
            <a:cxnLst/>
            <a:rect l="l" t="t" r="r" b="b"/>
            <a:pathLst>
              <a:path w="886669" h="906564">
                <a:moveTo>
                  <a:pt x="443335" y="463333"/>
                </a:moveTo>
                <a:close/>
                <a:moveTo>
                  <a:pt x="105" y="463333"/>
                </a:moveTo>
                <a:cubicBezTo>
                  <a:pt x="105" y="708122"/>
                  <a:pt x="198546" y="906563"/>
                  <a:pt x="443335" y="906563"/>
                </a:cubicBezTo>
                <a:cubicBezTo>
                  <a:pt x="688124" y="906563"/>
                  <a:pt x="886565" y="708122"/>
                  <a:pt x="886565" y="463333"/>
                </a:cubicBezTo>
                <a:cubicBezTo>
                  <a:pt x="886670" y="304912"/>
                  <a:pt x="802214" y="158481"/>
                  <a:pt x="665035" y="79240"/>
                </a:cubicBezTo>
                <a:cubicBezTo>
                  <a:pt x="527855" y="0"/>
                  <a:pt x="358815" y="0"/>
                  <a:pt x="221636" y="79240"/>
                </a:cubicBezTo>
                <a:cubicBezTo>
                  <a:pt x="84457" y="158481"/>
                  <a:pt x="1" y="304912"/>
                  <a:pt x="105" y="463333"/>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5" name="任意多边形: 形状 50"/>
          <p:cNvSpPr/>
          <p:nvPr>
            <p:custDataLst>
              <p:tags r:id="rId18"/>
            </p:custDataLst>
          </p:nvPr>
        </p:nvSpPr>
        <p:spPr>
          <a:xfrm>
            <a:off x="4286250" y="2770505"/>
            <a:ext cx="16510" cy="15240"/>
          </a:xfrm>
          <a:custGeom>
            <a:avLst/>
            <a:gdLst/>
            <a:ahLst/>
            <a:cxnLst/>
            <a:rect l="0" t="0" r="0" b="0"/>
            <a:pathLst>
              <a:path w="462281" h="408941">
                <a:moveTo>
                  <a:pt x="229870" y="408940"/>
                </a:moveTo>
                <a:cubicBezTo>
                  <a:pt x="102870" y="408940"/>
                  <a:pt x="0" y="306070"/>
                  <a:pt x="0" y="179070"/>
                </a:cubicBezTo>
                <a:cubicBezTo>
                  <a:pt x="0" y="109220"/>
                  <a:pt x="31750" y="43180"/>
                  <a:pt x="86360" y="0"/>
                </a:cubicBezTo>
                <a:lnTo>
                  <a:pt x="110490" y="29210"/>
                </a:lnTo>
                <a:cubicBezTo>
                  <a:pt x="64770" y="66040"/>
                  <a:pt x="39370" y="120650"/>
                  <a:pt x="39370" y="179070"/>
                </a:cubicBezTo>
                <a:cubicBezTo>
                  <a:pt x="39370" y="284480"/>
                  <a:pt x="125729" y="370840"/>
                  <a:pt x="231140" y="370840"/>
                </a:cubicBezTo>
                <a:cubicBezTo>
                  <a:pt x="336550" y="370840"/>
                  <a:pt x="422909" y="284480"/>
                  <a:pt x="422909" y="179070"/>
                </a:cubicBezTo>
                <a:cubicBezTo>
                  <a:pt x="422909" y="120650"/>
                  <a:pt x="396240" y="66040"/>
                  <a:pt x="351790" y="29210"/>
                </a:cubicBezTo>
                <a:lnTo>
                  <a:pt x="375920" y="0"/>
                </a:lnTo>
                <a:cubicBezTo>
                  <a:pt x="430530" y="44450"/>
                  <a:pt x="462280" y="109220"/>
                  <a:pt x="462280" y="179070"/>
                </a:cubicBezTo>
                <a:cubicBezTo>
                  <a:pt x="459740" y="306070"/>
                  <a:pt x="356870" y="408940"/>
                  <a:pt x="229870" y="40894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6" name="任意多边形: 形状 51"/>
          <p:cNvSpPr/>
          <p:nvPr>
            <p:custDataLst>
              <p:tags r:id="rId19"/>
            </p:custDataLst>
          </p:nvPr>
        </p:nvSpPr>
        <p:spPr>
          <a:xfrm>
            <a:off x="4294505" y="2767965"/>
            <a:ext cx="1270" cy="9525"/>
          </a:xfrm>
          <a:custGeom>
            <a:avLst/>
            <a:gdLst/>
            <a:ahLst/>
            <a:cxnLst/>
            <a:rect l="0" t="0" r="0" b="0"/>
            <a:pathLst>
              <a:path w="38101" h="260351">
                <a:moveTo>
                  <a:pt x="0" y="0"/>
                </a:moveTo>
                <a:lnTo>
                  <a:pt x="38100" y="0"/>
                </a:lnTo>
                <a:lnTo>
                  <a:pt x="38100" y="260350"/>
                </a:lnTo>
                <a:lnTo>
                  <a:pt x="0" y="260350"/>
                </a:lnTo>
              </a:path>
            </a:pathLst>
          </a:custGeom>
          <a:solidFill>
            <a:sysClr val="window" lastClr="FFFFFF"/>
          </a:solidFill>
          <a:ln w="6350" cap="flat" cmpd="sng" algn="ctr">
            <a:noFill/>
            <a:prstDash val="solid"/>
            <a:miter lim="800000"/>
          </a:ln>
          <a:effectLst/>
          <a:extLst>
            <a:ext uri="{91240B29-F687-4F45-9708-019B960494DF}">
              <a14:hiddenLine xmlns:a14="http://schemas.microsoft.com/office/drawing/2010/main" w="6350">
                <a:solidFill>
                  <a:srgbClr val="1F74AD"/>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7" name="Oval 5"/>
          <p:cNvSpPr>
            <a:spLocks noChangeArrowheads="1"/>
          </p:cNvSpPr>
          <p:nvPr>
            <p:custDataLst>
              <p:tags r:id="rId20"/>
            </p:custDataLst>
          </p:nvPr>
        </p:nvSpPr>
        <p:spPr bwMode="auto">
          <a:xfrm>
            <a:off x="4562475" y="2654300"/>
            <a:ext cx="760730" cy="759460"/>
          </a:xfrm>
          <a:prstGeom prst="ellipse">
            <a:avLst/>
          </a:prstGeom>
          <a:solidFill>
            <a:srgbClr val="727171"/>
          </a:solidFill>
          <a:ln>
            <a:noFill/>
          </a:ln>
          <a:extLst>
            <a:ext uri="{91240B29-F687-4F45-9708-019B960494DF}">
              <a14:hiddenLine xmlns:a14="http://schemas.microsoft.com/office/drawing/2010/main" w="9525">
                <a:solidFill>
                  <a:srgbClr val="000000"/>
                </a:solidFill>
                <a:round/>
              </a14:hiddenLine>
            </a:ext>
          </a:extLst>
        </p:spPr>
        <p:txBody>
          <a:bodyPr vert="horz" wrap="square" lIns="66141" tIns="34393" rIns="66141" bIns="34393" numCol="1" anchor="t" anchorCtr="0" compatLnSpc="1"/>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8" name="文本框 57"/>
          <p:cNvSpPr txBox="1"/>
          <p:nvPr>
            <p:custDataLst>
              <p:tags r:id="rId21"/>
            </p:custDataLst>
          </p:nvPr>
        </p:nvSpPr>
        <p:spPr>
          <a:xfrm>
            <a:off x="4707255" y="2760980"/>
            <a:ext cx="558165" cy="582295"/>
          </a:xfrm>
          <a:prstGeom prst="rect">
            <a:avLst/>
          </a:prstGeom>
          <a:noFill/>
        </p:spPr>
        <p:txBody>
          <a:bodyPr wrap="square" lIns="66141" tIns="34393" rIns="66141" bIns="34393" rtlCol="0" anchor="ctr" anchorCtr="0">
            <a:noAutofit/>
          </a:bodyPr>
          <a:lstStyle/>
          <a:p>
            <a:pPr marL="0" lvl="0" indent="0" algn="ctr">
              <a:lnSpc>
                <a:spcPct val="130000"/>
              </a:lnSpc>
              <a:spcBef>
                <a:spcPts val="0"/>
              </a:spcBef>
              <a:spcAft>
                <a:spcPts val="0"/>
              </a:spcAft>
              <a:buSzPct val="100000"/>
            </a:pPr>
            <a:r>
              <a:rPr lang="zh-CN" altLang="en-US" sz="1200" b="1" spc="300" dirty="0" smtClean="0">
                <a:solidFill>
                  <a:srgbClr val="FFFF00"/>
                </a:solidFill>
                <a:uFillTx/>
                <a:latin typeface="黑体" pitchFamily="49" charset="-122"/>
                <a:ea typeface="黑体" pitchFamily="49" charset="-122"/>
              </a:rPr>
              <a:t>政府购买服务</a:t>
            </a:r>
            <a:endParaRPr lang="zh-CN" altLang="en-US" sz="1200" b="1" spc="300" dirty="0">
              <a:solidFill>
                <a:srgbClr val="FFFF00"/>
              </a:solidFill>
              <a:uFillTx/>
              <a:latin typeface="黑体" pitchFamily="49" charset="-122"/>
              <a:ea typeface="黑体" pitchFamily="49" charset="-122"/>
            </a:endParaRP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三</a:t>
            </a:r>
            <a:r>
              <a:rPr lang="zh-CN" altLang="en-US" b="1" dirty="0" smtClean="0">
                <a:solidFill>
                  <a:schemeClr val="bg1"/>
                </a:solidFill>
                <a:sym typeface="+mn-ea"/>
              </a:rPr>
              <a:t>、政府购买服务</a:t>
            </a:r>
            <a:endParaRPr lang="zh-CN" altLang="en-US" dirty="0"/>
          </a:p>
        </p:txBody>
      </p:sp>
    </p:spTree>
    <p:extLst>
      <p:ext uri="{BB962C8B-B14F-4D97-AF65-F5344CB8AC3E}">
        <p14:creationId xmlns:p14="http://schemas.microsoft.com/office/powerpoint/2010/main" val="410785697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938848" y="2447925"/>
            <a:ext cx="7123430" cy="683603"/>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第五节 </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收入</a:t>
            </a:r>
            <a:r>
              <a:rPr lang="zh-CN" altLang="en-US" sz="4000" dirty="0">
                <a:solidFill>
                  <a:srgbClr val="305480"/>
                </a:solidFill>
                <a:latin typeface="黑体" panose="02010609060101010101" pitchFamily="2" charset="-122"/>
                <a:ea typeface="黑体" panose="02010609060101010101" pitchFamily="2" charset="-122"/>
                <a:cs typeface="+mn-ea"/>
                <a:sym typeface="+mn-lt"/>
              </a:rPr>
              <a:t>与</a:t>
            </a:r>
            <a:r>
              <a:rPr lang="zh-CN" altLang="en-US" sz="4000" dirty="0">
                <a:solidFill>
                  <a:srgbClr val="305480"/>
                </a:solidFill>
                <a:latin typeface="黑体" panose="02010609060101010101" pitchFamily="2" charset="-122"/>
                <a:ea typeface="黑体" panose="02010609060101010101" pitchFamily="2" charset="-122"/>
                <a:cs typeface="+mn-ea"/>
                <a:sym typeface="+mn-lt"/>
              </a:rPr>
              <a:t>支出</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预算</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执行</a:t>
            </a:r>
            <a:endParaRPr lang="zh-CN" altLang="en-US" sz="40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4320"/>
          </a:xfrm>
          <a:prstGeom prst="rect">
            <a:avLst/>
          </a:prstGeom>
          <a:noFill/>
        </p:spPr>
        <p:txBody>
          <a:bodyPr wrap="square" lIns="67391" tIns="33696" rIns="67391" bIns="33696" rtlCol="0">
            <a:spAutoFit/>
          </a:bodyPr>
          <a:lstStyle/>
          <a:p>
            <a:r>
              <a:rPr lang="en-US" sz="9600" dirty="0">
                <a:solidFill>
                  <a:schemeClr val="bg1"/>
                </a:solidFill>
                <a:latin typeface="黑体" panose="02010609060101010101" pitchFamily="2" charset="-122"/>
                <a:ea typeface="黑体" panose="02010609060101010101" pitchFamily="2" charset="-122"/>
                <a:cs typeface="+mn-ea"/>
                <a:sym typeface="+mn-lt"/>
              </a:rPr>
              <a:t>5</a:t>
            </a:r>
            <a:endParaRPr 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16" name="文本框 15"/>
          <p:cNvSpPr txBox="1"/>
          <p:nvPr/>
        </p:nvSpPr>
        <p:spPr>
          <a:xfrm>
            <a:off x="2643135" y="4151630"/>
            <a:ext cx="4317469" cy="369332"/>
          </a:xfrm>
          <a:prstGeom prst="rect">
            <a:avLst/>
          </a:prstGeom>
          <a:noFill/>
        </p:spPr>
        <p:txBody>
          <a:bodyPr wrap="square" rtlCol="0">
            <a:spAutoFit/>
          </a:bodyPr>
          <a:lstStyle/>
          <a:p>
            <a:pPr indent="457200" algn="ctr" fontAlgn="auto"/>
            <a:r>
              <a:rPr lang="zh-CN" altLang="en-US" sz="1800" b="1" dirty="0" smtClean="0">
                <a:latin typeface="黑体" pitchFamily="49" charset="-122"/>
                <a:ea typeface="黑体" pitchFamily="49" charset="-122"/>
                <a:sym typeface="+mn-ea"/>
              </a:rPr>
              <a:t>预算超收和短收</a:t>
            </a:r>
            <a:endParaRPr lang="zh-CN" altLang="en-US" sz="1800" b="1" dirty="0">
              <a:latin typeface="黑体" pitchFamily="49" charset="-122"/>
              <a:ea typeface="黑体" pitchFamily="49" charset="-122"/>
              <a:sym typeface="+mn-ea"/>
            </a:endParaRPr>
          </a:p>
        </p:txBody>
      </p:sp>
      <p:sp>
        <p:nvSpPr>
          <p:cNvPr id="7" name="文本框 6"/>
          <p:cNvSpPr txBox="1"/>
          <p:nvPr>
            <p:custDataLst>
              <p:tags r:id="rId1"/>
            </p:custDataLst>
          </p:nvPr>
        </p:nvSpPr>
        <p:spPr>
          <a:xfrm>
            <a:off x="3718478" y="1278707"/>
            <a:ext cx="2658273" cy="328295"/>
          </a:xfrm>
          <a:prstGeom prst="rect">
            <a:avLst/>
          </a:prstGeom>
          <a:noFill/>
        </p:spPr>
        <p:txBody>
          <a:bodyPr wrap="square" lIns="66141" tIns="34393" rIns="66141" bIns="0"/>
          <a:lstStyle/>
          <a:p>
            <a:pPr marL="0" indent="0" algn="ctr">
              <a:lnSpc>
                <a:spcPct val="120000"/>
              </a:lnSpc>
              <a:spcBef>
                <a:spcPts val="0"/>
              </a:spcBef>
              <a:spcAft>
                <a:spcPts val="0"/>
              </a:spcAft>
              <a:buSzPct val="100000"/>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rPr>
              <a:t>收入预算执行的法律规范</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p:cNvSpPr txBox="1"/>
          <p:nvPr>
            <p:custDataLst>
              <p:tags r:id="rId2"/>
            </p:custDataLst>
          </p:nvPr>
        </p:nvSpPr>
        <p:spPr>
          <a:xfrm>
            <a:off x="1476226" y="3343275"/>
            <a:ext cx="2310279" cy="328295"/>
          </a:xfrm>
          <a:prstGeom prst="rect">
            <a:avLst/>
          </a:prstGeom>
          <a:noFill/>
        </p:spPr>
        <p:txBody>
          <a:bodyPr wrap="square" lIns="66141" tIns="34393" rIns="66141" bIns="0"/>
          <a:lstStyle/>
          <a:p>
            <a:pPr algn="l">
              <a:lnSpc>
                <a:spcPct val="120000"/>
              </a:lnSpc>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mn-ea"/>
              </a:rPr>
              <a:t>预算收入的划分和报解</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mn-ea"/>
            </a:endParaRPr>
          </a:p>
        </p:txBody>
      </p:sp>
      <p:sp>
        <p:nvSpPr>
          <p:cNvPr id="10" name="文本框 9"/>
          <p:cNvSpPr txBox="1"/>
          <p:nvPr>
            <p:custDataLst>
              <p:tags r:id="rId3"/>
            </p:custDataLst>
          </p:nvPr>
        </p:nvSpPr>
        <p:spPr>
          <a:xfrm>
            <a:off x="1306195" y="2358390"/>
            <a:ext cx="2149475" cy="328295"/>
          </a:xfrm>
          <a:prstGeom prst="rect">
            <a:avLst/>
          </a:prstGeom>
          <a:noFill/>
        </p:spPr>
        <p:txBody>
          <a:bodyPr wrap="square" lIns="66141" tIns="34393" rIns="66141" bIns="0">
            <a:normAutofit/>
          </a:bodyPr>
          <a:lstStyle/>
          <a:p>
            <a:pPr algn="r">
              <a:lnSpc>
                <a:spcPct val="120000"/>
              </a:lnSpc>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mn-ea"/>
              </a:rPr>
              <a:t>收入预算执行的内容</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mn-ea"/>
            </a:endParaRPr>
          </a:p>
        </p:txBody>
      </p:sp>
      <p:sp>
        <p:nvSpPr>
          <p:cNvPr id="12" name="文本框 11"/>
          <p:cNvSpPr txBox="1"/>
          <p:nvPr>
            <p:custDataLst>
              <p:tags r:id="rId4"/>
            </p:custDataLst>
          </p:nvPr>
        </p:nvSpPr>
        <p:spPr>
          <a:xfrm>
            <a:off x="6444778" y="3413760"/>
            <a:ext cx="2322830" cy="328295"/>
          </a:xfrm>
          <a:prstGeom prst="rect">
            <a:avLst/>
          </a:prstGeom>
          <a:noFill/>
        </p:spPr>
        <p:txBody>
          <a:bodyPr wrap="square" lIns="66141" tIns="34393" rIns="66141" bIns="0"/>
          <a:lstStyle/>
          <a:p>
            <a:pPr marL="0" indent="0" algn="l">
              <a:lnSpc>
                <a:spcPct val="120000"/>
              </a:lnSpc>
              <a:spcBef>
                <a:spcPts val="0"/>
              </a:spcBef>
              <a:spcAft>
                <a:spcPts val="0"/>
              </a:spcAft>
              <a:buSzPct val="100000"/>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rPr>
              <a:t>收入库款退付</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9"/>
          <p:cNvSpPr txBox="1"/>
          <p:nvPr>
            <p:custDataLst>
              <p:tags r:id="rId5"/>
            </p:custDataLst>
          </p:nvPr>
        </p:nvSpPr>
        <p:spPr>
          <a:xfrm>
            <a:off x="6412865" y="2358390"/>
            <a:ext cx="2264161" cy="328295"/>
          </a:xfrm>
          <a:prstGeom prst="rect">
            <a:avLst/>
          </a:prstGeom>
          <a:noFill/>
        </p:spPr>
        <p:txBody>
          <a:bodyPr wrap="square" lIns="66141" tIns="34393" rIns="66141" bIns="0"/>
          <a:lstStyle/>
          <a:p>
            <a:pPr marL="0" indent="0" algn="l">
              <a:lnSpc>
                <a:spcPct val="120000"/>
              </a:lnSpc>
              <a:spcBef>
                <a:spcPts val="0"/>
              </a:spcBef>
              <a:spcAft>
                <a:spcPts val="0"/>
              </a:spcAft>
              <a:buSzPct val="100000"/>
            </a:pPr>
            <a:r>
              <a:rPr lang="zh-CN" altLang="en-US" sz="1400" b="1" spc="300" dirty="0" smtClean="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rPr>
              <a:t>预算收入的缴款方式</a:t>
            </a:r>
            <a:endParaRPr lang="zh-CN" altLang="en-US" sz="1400" b="1" spc="300" dirty="0">
              <a:solidFill>
                <a:srgbClr val="000000"/>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任意多边形: 形状 44"/>
          <p:cNvSpPr>
            <a:spLocks noChangeArrowheads="1"/>
          </p:cNvSpPr>
          <p:nvPr>
            <p:custDataLst>
              <p:tags r:id="rId6"/>
            </p:custDataLst>
          </p:nvPr>
        </p:nvSpPr>
        <p:spPr bwMode="auto">
          <a:xfrm>
            <a:off x="3645535" y="2428875"/>
            <a:ext cx="994410" cy="768985"/>
          </a:xfrm>
          <a:custGeom>
            <a:avLst/>
            <a:gdLst>
              <a:gd name="connsiteX0" fmla="*/ 1076760 w 1353119"/>
              <a:gd name="connsiteY0" fmla="*/ 0 h 1046163"/>
              <a:gd name="connsiteX1" fmla="*/ 1336519 w 1353119"/>
              <a:gd name="connsiteY1" fmla="*/ 368570 h 1046163"/>
              <a:gd name="connsiteX2" fmla="*/ 1353119 w 1353119"/>
              <a:gd name="connsiteY2" fmla="*/ 392124 h 1046163"/>
              <a:gd name="connsiteX3" fmla="*/ 1341976 w 1353119"/>
              <a:gd name="connsiteY3" fmla="*/ 401301 h 1046163"/>
              <a:gd name="connsiteX4" fmla="*/ 1166705 w 1353119"/>
              <a:gd name="connsiteY4" fmla="*/ 823664 h 1046163"/>
              <a:gd name="connsiteX5" fmla="*/ 1175019 w 1353119"/>
              <a:gd name="connsiteY5" fmla="*/ 905982 h 1046163"/>
              <a:gd name="connsiteX6" fmla="*/ 1146032 w 1353119"/>
              <a:gd name="connsiteY6" fmla="*/ 916835 h 1046163"/>
              <a:gd name="connsiteX7" fmla="*/ 800610 w 1353119"/>
              <a:gd name="connsiteY7" fmla="*/ 1046163 h 1046163"/>
              <a:gd name="connsiteX8" fmla="*/ 21036 w 1353119"/>
              <a:gd name="connsiteY8" fmla="*/ 293317 h 1046163"/>
              <a:gd name="connsiteX9" fmla="*/ 1486 w 1353119"/>
              <a:gd name="connsiteY9" fmla="*/ 215099 h 1046163"/>
              <a:gd name="connsiteX10" fmla="*/ 69912 w 1353119"/>
              <a:gd name="connsiteY10" fmla="*/ 173546 h 1046163"/>
              <a:gd name="connsiteX11" fmla="*/ 1076760 w 1353119"/>
              <a:gd name="connsiteY11" fmla="*/ 0 h 10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3119" h="1046163">
                <a:moveTo>
                  <a:pt x="1076760" y="0"/>
                </a:moveTo>
                <a:cubicBezTo>
                  <a:pt x="1076760" y="0"/>
                  <a:pt x="1076760" y="0"/>
                  <a:pt x="1336519" y="368570"/>
                </a:cubicBezTo>
                <a:lnTo>
                  <a:pt x="1353119" y="392124"/>
                </a:lnTo>
                <a:lnTo>
                  <a:pt x="1341976" y="401301"/>
                </a:lnTo>
                <a:cubicBezTo>
                  <a:pt x="1233685" y="509393"/>
                  <a:pt x="1166705" y="658721"/>
                  <a:pt x="1166705" y="823664"/>
                </a:cubicBezTo>
                <a:lnTo>
                  <a:pt x="1175019" y="905982"/>
                </a:lnTo>
                <a:lnTo>
                  <a:pt x="1146032" y="916835"/>
                </a:lnTo>
                <a:cubicBezTo>
                  <a:pt x="1079089" y="941898"/>
                  <a:pt x="971982" y="982000"/>
                  <a:pt x="800610" y="1046163"/>
                </a:cubicBezTo>
                <a:cubicBezTo>
                  <a:pt x="548898" y="804177"/>
                  <a:pt x="243423" y="532859"/>
                  <a:pt x="21036" y="293317"/>
                </a:cubicBezTo>
                <a:cubicBezTo>
                  <a:pt x="3930" y="266430"/>
                  <a:pt x="-3402" y="239542"/>
                  <a:pt x="1486" y="215099"/>
                </a:cubicBezTo>
                <a:cubicBezTo>
                  <a:pt x="8817" y="193100"/>
                  <a:pt x="40587" y="180879"/>
                  <a:pt x="69912" y="173546"/>
                </a:cubicBezTo>
                <a:cubicBezTo>
                  <a:pt x="429152" y="95328"/>
                  <a:pt x="783504" y="41553"/>
                  <a:pt x="1076760" y="0"/>
                </a:cubicBezTo>
                <a:close/>
              </a:path>
            </a:pathLst>
          </a:custGeom>
          <a:solidFill>
            <a:srgbClr val="9BBB59"/>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44" name="任意多边形: 形状 43"/>
          <p:cNvSpPr>
            <a:spLocks noChangeArrowheads="1"/>
          </p:cNvSpPr>
          <p:nvPr>
            <p:custDataLst>
              <p:tags r:id="rId7"/>
            </p:custDataLst>
          </p:nvPr>
        </p:nvSpPr>
        <p:spPr bwMode="auto">
          <a:xfrm>
            <a:off x="5265420" y="2455545"/>
            <a:ext cx="1013460" cy="755015"/>
          </a:xfrm>
          <a:custGeom>
            <a:avLst/>
            <a:gdLst>
              <a:gd name="connsiteX0" fmla="*/ 272219 w 1379029"/>
              <a:gd name="connsiteY0" fmla="*/ 0 h 1027113"/>
              <a:gd name="connsiteX1" fmla="*/ 1316174 w 1379029"/>
              <a:gd name="connsiteY1" fmla="*/ 146731 h 1027113"/>
              <a:gd name="connsiteX2" fmla="*/ 1377296 w 1379029"/>
              <a:gd name="connsiteY2" fmla="*/ 198086 h 1027113"/>
              <a:gd name="connsiteX3" fmla="*/ 1347957 w 1379029"/>
              <a:gd name="connsiteY3" fmla="*/ 271451 h 1027113"/>
              <a:gd name="connsiteX4" fmla="*/ 612054 w 1379029"/>
              <a:gd name="connsiteY4" fmla="*/ 1027113 h 1027113"/>
              <a:gd name="connsiteX5" fmla="*/ 203110 w 1379029"/>
              <a:gd name="connsiteY5" fmla="*/ 873971 h 1027113"/>
              <a:gd name="connsiteX6" fmla="*/ 152209 w 1379029"/>
              <a:gd name="connsiteY6" fmla="*/ 854909 h 1027113"/>
              <a:gd name="connsiteX7" fmla="*/ 159052 w 1379029"/>
              <a:gd name="connsiteY7" fmla="*/ 787151 h 1027113"/>
              <a:gd name="connsiteX8" fmla="*/ 56852 w 1379029"/>
              <a:gd name="connsiteY8" fmla="*/ 453188 h 1027113"/>
              <a:gd name="connsiteX9" fmla="*/ 0 w 1379029"/>
              <a:gd name="connsiteY9" fmla="*/ 384409 h 1027113"/>
              <a:gd name="connsiteX10" fmla="*/ 17647 w 1379029"/>
              <a:gd name="connsiteY10" fmla="*/ 359489 h 1027113"/>
              <a:gd name="connsiteX11" fmla="*/ 272219 w 1379029"/>
              <a:gd name="connsiteY11" fmla="*/ 0 h 102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9" h="1027113">
                <a:moveTo>
                  <a:pt x="272219" y="0"/>
                </a:moveTo>
                <a:cubicBezTo>
                  <a:pt x="612054" y="44019"/>
                  <a:pt x="1005677" y="85593"/>
                  <a:pt x="1316174" y="146731"/>
                </a:cubicBezTo>
                <a:cubicBezTo>
                  <a:pt x="1347957" y="158958"/>
                  <a:pt x="1369961" y="176077"/>
                  <a:pt x="1377296" y="198086"/>
                </a:cubicBezTo>
                <a:cubicBezTo>
                  <a:pt x="1384630" y="220096"/>
                  <a:pt x="1367516" y="249442"/>
                  <a:pt x="1347957" y="271451"/>
                </a:cubicBezTo>
                <a:cubicBezTo>
                  <a:pt x="1093692" y="555130"/>
                  <a:pt x="827202" y="816800"/>
                  <a:pt x="612054" y="1027113"/>
                </a:cubicBezTo>
                <a:cubicBezTo>
                  <a:pt x="612054" y="1027113"/>
                  <a:pt x="612054" y="1027113"/>
                  <a:pt x="203110" y="873971"/>
                </a:cubicBezTo>
                <a:lnTo>
                  <a:pt x="152209" y="854909"/>
                </a:lnTo>
                <a:lnTo>
                  <a:pt x="159052" y="787151"/>
                </a:lnTo>
                <a:cubicBezTo>
                  <a:pt x="159052" y="663444"/>
                  <a:pt x="121376" y="548520"/>
                  <a:pt x="56852" y="453188"/>
                </a:cubicBezTo>
                <a:lnTo>
                  <a:pt x="0" y="384409"/>
                </a:lnTo>
                <a:lnTo>
                  <a:pt x="17647" y="359489"/>
                </a:lnTo>
                <a:cubicBezTo>
                  <a:pt x="54015" y="308134"/>
                  <a:pt x="126750" y="205423"/>
                  <a:pt x="272219" y="0"/>
                </a:cubicBezTo>
                <a:close/>
              </a:path>
            </a:pathLst>
          </a:custGeom>
          <a:solidFill>
            <a:srgbClr val="1AA3AA"/>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8" name="任意多边形: 形状 40"/>
          <p:cNvSpPr>
            <a:spLocks noChangeArrowheads="1"/>
          </p:cNvSpPr>
          <p:nvPr>
            <p:custDataLst>
              <p:tags r:id="rId8"/>
            </p:custDataLst>
          </p:nvPr>
        </p:nvSpPr>
        <p:spPr bwMode="auto">
          <a:xfrm>
            <a:off x="5047615" y="3249930"/>
            <a:ext cx="741045" cy="901700"/>
          </a:xfrm>
          <a:custGeom>
            <a:avLst/>
            <a:gdLst>
              <a:gd name="connsiteX0" fmla="*/ 374949 w 1008063"/>
              <a:gd name="connsiteY0" fmla="*/ 0 h 1226575"/>
              <a:gd name="connsiteX1" fmla="*/ 839646 w 1008063"/>
              <a:gd name="connsiteY1" fmla="*/ 173112 h 1226575"/>
              <a:gd name="connsiteX2" fmla="*/ 1008063 w 1008063"/>
              <a:gd name="connsiteY2" fmla="*/ 1144986 h 1226575"/>
              <a:gd name="connsiteX3" fmla="*/ 978773 w 1008063"/>
              <a:gd name="connsiteY3" fmla="*/ 1218427 h 1226575"/>
              <a:gd name="connsiteX4" fmla="*/ 900667 w 1008063"/>
              <a:gd name="connsiteY4" fmla="*/ 1213531 h 1226575"/>
              <a:gd name="connsiteX5" fmla="*/ 0 w 1008063"/>
              <a:gd name="connsiteY5" fmla="*/ 770435 h 1226575"/>
              <a:gd name="connsiteX6" fmla="*/ 0 w 1008063"/>
              <a:gd name="connsiteY6" fmla="*/ 310530 h 1226575"/>
              <a:gd name="connsiteX7" fmla="*/ 0 w 1008063"/>
              <a:gd name="connsiteY7" fmla="*/ 283981 h 1226575"/>
              <a:gd name="connsiteX8" fmla="*/ 90101 w 1008063"/>
              <a:gd name="connsiteY8" fmla="*/ 256063 h 1226575"/>
              <a:gd name="connsiteX9" fmla="*/ 353385 w 1008063"/>
              <a:gd name="connsiteY9" fmla="*/ 39654 h 1226575"/>
              <a:gd name="connsiteX10" fmla="*/ 374949 w 1008063"/>
              <a:gd name="connsiteY10" fmla="*/ 0 h 12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8063" h="1226575">
                <a:moveTo>
                  <a:pt x="374949" y="0"/>
                </a:moveTo>
                <a:lnTo>
                  <a:pt x="839646" y="173112"/>
                </a:lnTo>
                <a:cubicBezTo>
                  <a:pt x="898226" y="493806"/>
                  <a:pt x="971451" y="851221"/>
                  <a:pt x="1008063" y="1144986"/>
                </a:cubicBezTo>
                <a:cubicBezTo>
                  <a:pt x="1005622" y="1176810"/>
                  <a:pt x="998300" y="1203739"/>
                  <a:pt x="978773" y="1218427"/>
                </a:cubicBezTo>
                <a:cubicBezTo>
                  <a:pt x="959247" y="1233115"/>
                  <a:pt x="927516" y="1225771"/>
                  <a:pt x="900667" y="1213531"/>
                </a:cubicBezTo>
                <a:cubicBezTo>
                  <a:pt x="571155" y="1069096"/>
                  <a:pt x="256287" y="905077"/>
                  <a:pt x="0" y="770435"/>
                </a:cubicBezTo>
                <a:cubicBezTo>
                  <a:pt x="0" y="770435"/>
                  <a:pt x="0" y="770435"/>
                  <a:pt x="0" y="310530"/>
                </a:cubicBezTo>
                <a:lnTo>
                  <a:pt x="0" y="283981"/>
                </a:lnTo>
                <a:lnTo>
                  <a:pt x="90101" y="256063"/>
                </a:lnTo>
                <a:cubicBezTo>
                  <a:pt x="197491" y="210725"/>
                  <a:pt x="288862" y="134985"/>
                  <a:pt x="353385" y="39654"/>
                </a:cubicBezTo>
                <a:lnTo>
                  <a:pt x="374949" y="0"/>
                </a:lnTo>
                <a:close/>
              </a:path>
            </a:pathLst>
          </a:custGeom>
          <a:solidFill>
            <a:srgbClr val="3498D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39" name="任意多边形: 形状 37"/>
          <p:cNvSpPr>
            <a:spLocks noChangeArrowheads="1"/>
          </p:cNvSpPr>
          <p:nvPr>
            <p:custDataLst>
              <p:tags r:id="rId9"/>
            </p:custDataLst>
          </p:nvPr>
        </p:nvSpPr>
        <p:spPr bwMode="auto">
          <a:xfrm>
            <a:off x="4126865" y="3259455"/>
            <a:ext cx="740410" cy="885825"/>
          </a:xfrm>
          <a:custGeom>
            <a:avLst/>
            <a:gdLst>
              <a:gd name="connsiteX0" fmla="*/ 598848 w 1007987"/>
              <a:gd name="connsiteY0" fmla="*/ 0 h 1205226"/>
              <a:gd name="connsiteX1" fmla="*/ 613419 w 1007987"/>
              <a:gd name="connsiteY1" fmla="*/ 26795 h 1205226"/>
              <a:gd name="connsiteX2" fmla="*/ 989032 w 1007987"/>
              <a:gd name="connsiteY2" fmla="*/ 278009 h 1205226"/>
              <a:gd name="connsiteX3" fmla="*/ 1007987 w 1007987"/>
              <a:gd name="connsiteY3" fmla="*/ 279916 h 1205226"/>
              <a:gd name="connsiteX4" fmla="*/ 1007987 w 1007987"/>
              <a:gd name="connsiteY4" fmla="*/ 718468 h 1205226"/>
              <a:gd name="connsiteX5" fmla="*/ 98569 w 1007987"/>
              <a:gd name="connsiteY5" fmla="*/ 1200220 h 1205226"/>
              <a:gd name="connsiteX6" fmla="*/ 20339 w 1007987"/>
              <a:gd name="connsiteY6" fmla="*/ 1195329 h 1205226"/>
              <a:gd name="connsiteX7" fmla="*/ 782 w 1007987"/>
              <a:gd name="connsiteY7" fmla="*/ 1117075 h 1205226"/>
              <a:gd name="connsiteX8" fmla="*/ 135239 w 1007987"/>
              <a:gd name="connsiteY8" fmla="*/ 173135 h 1205226"/>
              <a:gd name="connsiteX9" fmla="*/ 588467 w 1007987"/>
              <a:gd name="connsiteY9" fmla="*/ 3877 h 1205226"/>
              <a:gd name="connsiteX10" fmla="*/ 598848 w 1007987"/>
              <a:gd name="connsiteY10" fmla="*/ 0 h 120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987" h="1205226">
                <a:moveTo>
                  <a:pt x="598848" y="0"/>
                </a:moveTo>
                <a:lnTo>
                  <a:pt x="613419" y="26795"/>
                </a:lnTo>
                <a:cubicBezTo>
                  <a:pt x="699450" y="153904"/>
                  <a:pt x="833211" y="246182"/>
                  <a:pt x="989032" y="278009"/>
                </a:cubicBezTo>
                <a:lnTo>
                  <a:pt x="1007987" y="279916"/>
                </a:lnTo>
                <a:lnTo>
                  <a:pt x="1007987" y="718468"/>
                </a:lnTo>
                <a:cubicBezTo>
                  <a:pt x="712182" y="877422"/>
                  <a:pt x="379706" y="1068166"/>
                  <a:pt x="98569" y="1200220"/>
                </a:cubicBezTo>
                <a:cubicBezTo>
                  <a:pt x="66788" y="1207556"/>
                  <a:pt x="39897" y="1207556"/>
                  <a:pt x="20339" y="1195329"/>
                </a:cubicBezTo>
                <a:cubicBezTo>
                  <a:pt x="782" y="1180656"/>
                  <a:pt x="-1663" y="1148866"/>
                  <a:pt x="782" y="1117075"/>
                </a:cubicBezTo>
                <a:cubicBezTo>
                  <a:pt x="35007" y="779604"/>
                  <a:pt x="86345" y="449470"/>
                  <a:pt x="135239" y="173135"/>
                </a:cubicBezTo>
                <a:cubicBezTo>
                  <a:pt x="135239" y="173135"/>
                  <a:pt x="135239" y="173135"/>
                  <a:pt x="588467" y="3877"/>
                </a:cubicBezTo>
                <a:lnTo>
                  <a:pt x="598848" y="0"/>
                </a:lnTo>
                <a:close/>
              </a:path>
            </a:pathLst>
          </a:custGeom>
          <a:solidFill>
            <a:srgbClr val="69A35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47" name="任意多边形: 形状 46"/>
          <p:cNvSpPr>
            <a:spLocks noChangeArrowheads="1"/>
          </p:cNvSpPr>
          <p:nvPr>
            <p:custDataLst>
              <p:tags r:id="rId10"/>
            </p:custDataLst>
          </p:nvPr>
        </p:nvSpPr>
        <p:spPr bwMode="auto">
          <a:xfrm>
            <a:off x="4585335" y="1637665"/>
            <a:ext cx="763270" cy="996315"/>
          </a:xfrm>
          <a:custGeom>
            <a:avLst/>
            <a:gdLst>
              <a:gd name="connsiteX0" fmla="*/ 517891 w 1038225"/>
              <a:gd name="connsiteY0" fmla="*/ 0 h 1356009"/>
              <a:gd name="connsiteX1" fmla="*/ 578963 w 1038225"/>
              <a:gd name="connsiteY1" fmla="*/ 51383 h 1356009"/>
              <a:gd name="connsiteX2" fmla="*/ 1038225 w 1038225"/>
              <a:gd name="connsiteY2" fmla="*/ 920003 h 1356009"/>
              <a:gd name="connsiteX3" fmla="*/ 766487 w 1038225"/>
              <a:gd name="connsiteY3" fmla="*/ 1305081 h 1356009"/>
              <a:gd name="connsiteX4" fmla="*/ 730549 w 1038225"/>
              <a:gd name="connsiteY4" fmla="*/ 1356009 h 1356009"/>
              <a:gd name="connsiteX5" fmla="*/ 718751 w 1038225"/>
              <a:gd name="connsiteY5" fmla="*/ 1349617 h 1356009"/>
              <a:gd name="connsiteX6" fmla="*/ 485821 w 1038225"/>
              <a:gd name="connsiteY6" fmla="*/ 1302677 h 1356009"/>
              <a:gd name="connsiteX7" fmla="*/ 365220 w 1038225"/>
              <a:gd name="connsiteY7" fmla="*/ 1314812 h 1356009"/>
              <a:gd name="connsiteX8" fmla="*/ 265314 w 1038225"/>
              <a:gd name="connsiteY8" fmla="*/ 1345768 h 1356009"/>
              <a:gd name="connsiteX9" fmla="*/ 260778 w 1038225"/>
              <a:gd name="connsiteY9" fmla="*/ 1339326 h 1356009"/>
              <a:gd name="connsiteX10" fmla="*/ 0 w 1038225"/>
              <a:gd name="connsiteY10" fmla="*/ 968939 h 1356009"/>
              <a:gd name="connsiteX11" fmla="*/ 451933 w 1038225"/>
              <a:gd name="connsiteY11" fmla="*/ 41596 h 1356009"/>
              <a:gd name="connsiteX12" fmla="*/ 517891 w 1038225"/>
              <a:gd name="connsiteY12" fmla="*/ 0 h 135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8225" h="1356009">
                <a:moveTo>
                  <a:pt x="517891" y="0"/>
                </a:moveTo>
                <a:cubicBezTo>
                  <a:pt x="542320" y="0"/>
                  <a:pt x="564306" y="24468"/>
                  <a:pt x="578963" y="51383"/>
                </a:cubicBezTo>
                <a:cubicBezTo>
                  <a:pt x="757294" y="354788"/>
                  <a:pt x="911195" y="660640"/>
                  <a:pt x="1038225" y="920003"/>
                </a:cubicBezTo>
                <a:cubicBezTo>
                  <a:pt x="1038225" y="920003"/>
                  <a:pt x="1038225" y="920003"/>
                  <a:pt x="766487" y="1305081"/>
                </a:cubicBezTo>
                <a:lnTo>
                  <a:pt x="730549" y="1356009"/>
                </a:lnTo>
                <a:lnTo>
                  <a:pt x="718751" y="1349617"/>
                </a:lnTo>
                <a:cubicBezTo>
                  <a:pt x="647158" y="1319391"/>
                  <a:pt x="568445" y="1302677"/>
                  <a:pt x="485821" y="1302677"/>
                </a:cubicBezTo>
                <a:cubicBezTo>
                  <a:pt x="444509" y="1302677"/>
                  <a:pt x="404175" y="1306856"/>
                  <a:pt x="365220" y="1314812"/>
                </a:cubicBezTo>
                <a:lnTo>
                  <a:pt x="265314" y="1345768"/>
                </a:lnTo>
                <a:lnTo>
                  <a:pt x="260778" y="1339326"/>
                </a:lnTo>
                <a:cubicBezTo>
                  <a:pt x="223524" y="1286413"/>
                  <a:pt x="149016" y="1180588"/>
                  <a:pt x="0" y="968939"/>
                </a:cubicBezTo>
                <a:cubicBezTo>
                  <a:pt x="144130" y="665534"/>
                  <a:pt x="300475" y="313192"/>
                  <a:pt x="451933" y="41596"/>
                </a:cubicBezTo>
                <a:cubicBezTo>
                  <a:pt x="471477" y="17128"/>
                  <a:pt x="495905" y="0"/>
                  <a:pt x="517891" y="0"/>
                </a:cubicBezTo>
                <a:close/>
              </a:path>
            </a:pathLst>
          </a:custGeom>
          <a:solidFill>
            <a:srgbClr val="1F74AD"/>
          </a:solidFill>
          <a:ln>
            <a:noFill/>
          </a:ln>
        </p:spPr>
        <p:txBody>
          <a:bodyPr vert="horz" wrap="square" lIns="66141" tIns="34393" rIns="66141" bIns="34393" numCol="1" anchor="t" anchorCtr="0" compatLnSpc="1">
            <a:noAutofit/>
          </a:bodyPr>
          <a:lstStyle/>
          <a:p>
            <a:pPr>
              <a:lnSpc>
                <a:spcPct val="120000"/>
              </a:lnSpc>
            </a:pPr>
            <a:endParaRPr lang="zh-CN" altLang="en-US" sz="1325" dirty="0">
              <a:latin typeface="微软雅黑" panose="020B0503020204020204" pitchFamily="34" charset="-122"/>
              <a:ea typeface="微软雅黑" panose="020B0503020204020204" pitchFamily="34" charset="-122"/>
            </a:endParaRPr>
          </a:p>
        </p:txBody>
      </p:sp>
      <p:sp>
        <p:nvSpPr>
          <p:cNvPr id="43" name="任意多边形 21"/>
          <p:cNvSpPr/>
          <p:nvPr>
            <p:custDataLst>
              <p:tags r:id="rId11"/>
            </p:custDataLst>
          </p:nvPr>
        </p:nvSpPr>
        <p:spPr bwMode="auto">
          <a:xfrm>
            <a:off x="4801870" y="2227580"/>
            <a:ext cx="287020" cy="271780"/>
          </a:xfrm>
          <a:custGeom>
            <a:avLst/>
            <a:gdLst>
              <a:gd name="T0" fmla="*/ 576551976 w 5778"/>
              <a:gd name="T1" fmla="*/ 0 h 5471"/>
              <a:gd name="T2" fmla="*/ 587313346 w 5778"/>
              <a:gd name="T3" fmla="*/ 1630345 h 5471"/>
              <a:gd name="T4" fmla="*/ 597313772 w 5778"/>
              <a:gd name="T5" fmla="*/ 5326145 h 5471"/>
              <a:gd name="T6" fmla="*/ 606227510 w 5778"/>
              <a:gd name="T7" fmla="*/ 10761067 h 5471"/>
              <a:gd name="T8" fmla="*/ 613836301 w 5778"/>
              <a:gd name="T9" fmla="*/ 17717886 h 5471"/>
              <a:gd name="T10" fmla="*/ 620141132 w 5778"/>
              <a:gd name="T11" fmla="*/ 26087495 h 5471"/>
              <a:gd name="T12" fmla="*/ 624815273 w 5778"/>
              <a:gd name="T13" fmla="*/ 35544220 h 5471"/>
              <a:gd name="T14" fmla="*/ 627424180 w 5778"/>
              <a:gd name="T15" fmla="*/ 45979283 h 5471"/>
              <a:gd name="T16" fmla="*/ 628076324 w 5778"/>
              <a:gd name="T17" fmla="*/ 382291463 h 5471"/>
              <a:gd name="T18" fmla="*/ 627424180 w 5778"/>
              <a:gd name="T19" fmla="*/ 390552294 h 5471"/>
              <a:gd name="T20" fmla="*/ 624815273 w 5778"/>
              <a:gd name="T21" fmla="*/ 400987358 h 5471"/>
              <a:gd name="T22" fmla="*/ 620141132 w 5778"/>
              <a:gd name="T23" fmla="*/ 410444083 h 5471"/>
              <a:gd name="T24" fmla="*/ 613836301 w 5778"/>
              <a:gd name="T25" fmla="*/ 418814021 h 5471"/>
              <a:gd name="T26" fmla="*/ 606227510 w 5778"/>
              <a:gd name="T27" fmla="*/ 425770511 h 5471"/>
              <a:gd name="T28" fmla="*/ 597313772 w 5778"/>
              <a:gd name="T29" fmla="*/ 431205433 h 5471"/>
              <a:gd name="T30" fmla="*/ 587313346 w 5778"/>
              <a:gd name="T31" fmla="*/ 434901233 h 5471"/>
              <a:gd name="T32" fmla="*/ 576551976 w 5778"/>
              <a:gd name="T33" fmla="*/ 436531907 h 5471"/>
              <a:gd name="T34" fmla="*/ 51633149 w 5778"/>
              <a:gd name="T35" fmla="*/ 436531907 h 5471"/>
              <a:gd name="T36" fmla="*/ 40871778 w 5778"/>
              <a:gd name="T37" fmla="*/ 434901233 h 5471"/>
              <a:gd name="T38" fmla="*/ 30871023 w 5778"/>
              <a:gd name="T39" fmla="*/ 431205433 h 5471"/>
              <a:gd name="T40" fmla="*/ 21957614 w 5778"/>
              <a:gd name="T41" fmla="*/ 425770511 h 5471"/>
              <a:gd name="T42" fmla="*/ 14131223 w 5778"/>
              <a:gd name="T43" fmla="*/ 418814021 h 5471"/>
              <a:gd name="T44" fmla="*/ 7826391 w 5778"/>
              <a:gd name="T45" fmla="*/ 410444083 h 5471"/>
              <a:gd name="T46" fmla="*/ 3369852 w 5778"/>
              <a:gd name="T47" fmla="*/ 400987358 h 5471"/>
              <a:gd name="T48" fmla="*/ 652144 w 5778"/>
              <a:gd name="T49" fmla="*/ 390552294 h 5471"/>
              <a:gd name="T50" fmla="*/ 0 w 5778"/>
              <a:gd name="T51" fmla="*/ 54240444 h 5471"/>
              <a:gd name="T52" fmla="*/ 652144 w 5778"/>
              <a:gd name="T53" fmla="*/ 45979283 h 5471"/>
              <a:gd name="T54" fmla="*/ 3369852 w 5778"/>
              <a:gd name="T55" fmla="*/ 35544220 h 5471"/>
              <a:gd name="T56" fmla="*/ 7826391 w 5778"/>
              <a:gd name="T57" fmla="*/ 26087495 h 5471"/>
              <a:gd name="T58" fmla="*/ 14131223 w 5778"/>
              <a:gd name="T59" fmla="*/ 17717886 h 5471"/>
              <a:gd name="T60" fmla="*/ 21957614 w 5778"/>
              <a:gd name="T61" fmla="*/ 10761067 h 5471"/>
              <a:gd name="T62" fmla="*/ 30871023 w 5778"/>
              <a:gd name="T63" fmla="*/ 5326145 h 5471"/>
              <a:gd name="T64" fmla="*/ 40871778 w 5778"/>
              <a:gd name="T65" fmla="*/ 1630345 h 5471"/>
              <a:gd name="T66" fmla="*/ 51633149 w 5778"/>
              <a:gd name="T67" fmla="*/ 0 h 5471"/>
              <a:gd name="T68" fmla="*/ 154355774 w 5778"/>
              <a:gd name="T69" fmla="*/ 556643094 h 5471"/>
              <a:gd name="T70" fmla="*/ 206749868 w 5778"/>
              <a:gd name="T71" fmla="*/ 548382263 h 5471"/>
              <a:gd name="T72" fmla="*/ 259143962 w 5778"/>
              <a:gd name="T73" fmla="*/ 543273344 h 5471"/>
              <a:gd name="T74" fmla="*/ 384150602 w 5778"/>
              <a:gd name="T75" fmla="*/ 543925679 h 5471"/>
              <a:gd name="T76" fmla="*/ 434370662 w 5778"/>
              <a:gd name="T77" fmla="*/ 549034269 h 5471"/>
              <a:gd name="T78" fmla="*/ 484699193 w 5778"/>
              <a:gd name="T79" fmla="*/ 556643094 h 5471"/>
              <a:gd name="T80" fmla="*/ 154355774 w 5778"/>
              <a:gd name="T81" fmla="*/ 556643094 h 5471"/>
              <a:gd name="T82" fmla="*/ 577856264 w 5778"/>
              <a:gd name="T83" fmla="*/ 339681647 h 5471"/>
              <a:gd name="T84" fmla="*/ 524049081 w 5778"/>
              <a:gd name="T85" fmla="*/ 365117135 h 5471"/>
              <a:gd name="T86" fmla="*/ 517309707 w 5778"/>
              <a:gd name="T87" fmla="*/ 366203922 h 5471"/>
              <a:gd name="T88" fmla="*/ 509700587 w 5778"/>
              <a:gd name="T89" fmla="*/ 370334502 h 5471"/>
              <a:gd name="T90" fmla="*/ 504156700 w 5778"/>
              <a:gd name="T91" fmla="*/ 376965318 h 5471"/>
              <a:gd name="T92" fmla="*/ 501548123 w 5778"/>
              <a:gd name="T93" fmla="*/ 385334927 h 5471"/>
              <a:gd name="T94" fmla="*/ 501874195 w 5778"/>
              <a:gd name="T95" fmla="*/ 392182969 h 5471"/>
              <a:gd name="T96" fmla="*/ 505243718 w 5778"/>
              <a:gd name="T97" fmla="*/ 400226574 h 5471"/>
              <a:gd name="T98" fmla="*/ 511439748 w 5778"/>
              <a:gd name="T99" fmla="*/ 406422280 h 5471"/>
              <a:gd name="T100" fmla="*/ 519483741 w 5778"/>
              <a:gd name="T101" fmla="*/ 409792077 h 5471"/>
              <a:gd name="T102" fmla="*/ 526331916 w 5778"/>
              <a:gd name="T103" fmla="*/ 410009302 h 5471"/>
              <a:gd name="T104" fmla="*/ 534701981 w 5778"/>
              <a:gd name="T105" fmla="*/ 407509396 h 5471"/>
              <a:gd name="T106" fmla="*/ 541441355 w 5778"/>
              <a:gd name="T107" fmla="*/ 402074474 h 5471"/>
              <a:gd name="T108" fmla="*/ 545572152 w 5778"/>
              <a:gd name="T109" fmla="*/ 394465649 h 5471"/>
              <a:gd name="T110" fmla="*/ 546659169 w 5778"/>
              <a:gd name="T111" fmla="*/ 387617608 h 5471"/>
              <a:gd name="T112" fmla="*/ 544811207 w 5778"/>
              <a:gd name="T113" fmla="*/ 378921666 h 5471"/>
              <a:gd name="T114" fmla="*/ 539919465 w 5778"/>
              <a:gd name="T115" fmla="*/ 371747622 h 5471"/>
              <a:gd name="T116" fmla="*/ 532854019 w 5778"/>
              <a:gd name="T117" fmla="*/ 366965035 h 5471"/>
              <a:gd name="T118" fmla="*/ 524049081 w 5778"/>
              <a:gd name="T119" fmla="*/ 365117135 h 5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8" h="5471">
                <a:moveTo>
                  <a:pt x="500" y="0"/>
                </a:moveTo>
                <a:lnTo>
                  <a:pt x="5278" y="0"/>
                </a:lnTo>
                <a:lnTo>
                  <a:pt x="5304" y="0"/>
                </a:lnTo>
                <a:lnTo>
                  <a:pt x="5328" y="2"/>
                </a:lnTo>
                <a:lnTo>
                  <a:pt x="5354" y="5"/>
                </a:lnTo>
                <a:lnTo>
                  <a:pt x="5379" y="10"/>
                </a:lnTo>
                <a:lnTo>
                  <a:pt x="5403" y="15"/>
                </a:lnTo>
                <a:lnTo>
                  <a:pt x="5427" y="22"/>
                </a:lnTo>
                <a:lnTo>
                  <a:pt x="5450" y="30"/>
                </a:lnTo>
                <a:lnTo>
                  <a:pt x="5472" y="39"/>
                </a:lnTo>
                <a:lnTo>
                  <a:pt x="5495" y="49"/>
                </a:lnTo>
                <a:lnTo>
                  <a:pt x="5516" y="60"/>
                </a:lnTo>
                <a:lnTo>
                  <a:pt x="5537" y="72"/>
                </a:lnTo>
                <a:lnTo>
                  <a:pt x="5557" y="85"/>
                </a:lnTo>
                <a:lnTo>
                  <a:pt x="5577" y="99"/>
                </a:lnTo>
                <a:lnTo>
                  <a:pt x="5596" y="113"/>
                </a:lnTo>
                <a:lnTo>
                  <a:pt x="5614" y="130"/>
                </a:lnTo>
                <a:lnTo>
                  <a:pt x="5631" y="146"/>
                </a:lnTo>
                <a:lnTo>
                  <a:pt x="5647" y="163"/>
                </a:lnTo>
                <a:lnTo>
                  <a:pt x="5663" y="181"/>
                </a:lnTo>
                <a:lnTo>
                  <a:pt x="5679" y="200"/>
                </a:lnTo>
                <a:lnTo>
                  <a:pt x="5692" y="220"/>
                </a:lnTo>
                <a:lnTo>
                  <a:pt x="5705" y="240"/>
                </a:lnTo>
                <a:lnTo>
                  <a:pt x="5718" y="261"/>
                </a:lnTo>
                <a:lnTo>
                  <a:pt x="5729" y="283"/>
                </a:lnTo>
                <a:lnTo>
                  <a:pt x="5739" y="305"/>
                </a:lnTo>
                <a:lnTo>
                  <a:pt x="5748" y="327"/>
                </a:lnTo>
                <a:lnTo>
                  <a:pt x="5755" y="351"/>
                </a:lnTo>
                <a:lnTo>
                  <a:pt x="5762" y="374"/>
                </a:lnTo>
                <a:lnTo>
                  <a:pt x="5768" y="399"/>
                </a:lnTo>
                <a:lnTo>
                  <a:pt x="5772" y="423"/>
                </a:lnTo>
                <a:lnTo>
                  <a:pt x="5775" y="448"/>
                </a:lnTo>
                <a:lnTo>
                  <a:pt x="5778" y="473"/>
                </a:lnTo>
                <a:lnTo>
                  <a:pt x="5778" y="499"/>
                </a:lnTo>
                <a:lnTo>
                  <a:pt x="5778" y="3517"/>
                </a:lnTo>
                <a:lnTo>
                  <a:pt x="5778" y="3543"/>
                </a:lnTo>
                <a:lnTo>
                  <a:pt x="5775" y="3568"/>
                </a:lnTo>
                <a:lnTo>
                  <a:pt x="5772" y="3593"/>
                </a:lnTo>
                <a:lnTo>
                  <a:pt x="5768" y="3617"/>
                </a:lnTo>
                <a:lnTo>
                  <a:pt x="5762" y="3642"/>
                </a:lnTo>
                <a:lnTo>
                  <a:pt x="5755" y="3665"/>
                </a:lnTo>
                <a:lnTo>
                  <a:pt x="5748" y="3689"/>
                </a:lnTo>
                <a:lnTo>
                  <a:pt x="5739" y="3711"/>
                </a:lnTo>
                <a:lnTo>
                  <a:pt x="5729" y="3733"/>
                </a:lnTo>
                <a:lnTo>
                  <a:pt x="5718" y="3754"/>
                </a:lnTo>
                <a:lnTo>
                  <a:pt x="5705" y="3776"/>
                </a:lnTo>
                <a:lnTo>
                  <a:pt x="5692" y="3796"/>
                </a:lnTo>
                <a:lnTo>
                  <a:pt x="5679" y="3816"/>
                </a:lnTo>
                <a:lnTo>
                  <a:pt x="5663" y="3835"/>
                </a:lnTo>
                <a:lnTo>
                  <a:pt x="5647" y="3853"/>
                </a:lnTo>
                <a:lnTo>
                  <a:pt x="5631" y="3870"/>
                </a:lnTo>
                <a:lnTo>
                  <a:pt x="5614" y="3887"/>
                </a:lnTo>
                <a:lnTo>
                  <a:pt x="5596" y="3903"/>
                </a:lnTo>
                <a:lnTo>
                  <a:pt x="5577" y="3917"/>
                </a:lnTo>
                <a:lnTo>
                  <a:pt x="5557" y="3932"/>
                </a:lnTo>
                <a:lnTo>
                  <a:pt x="5537" y="3944"/>
                </a:lnTo>
                <a:lnTo>
                  <a:pt x="5516" y="3956"/>
                </a:lnTo>
                <a:lnTo>
                  <a:pt x="5495" y="3967"/>
                </a:lnTo>
                <a:lnTo>
                  <a:pt x="5472" y="3977"/>
                </a:lnTo>
                <a:lnTo>
                  <a:pt x="5450" y="3986"/>
                </a:lnTo>
                <a:lnTo>
                  <a:pt x="5427" y="3994"/>
                </a:lnTo>
                <a:lnTo>
                  <a:pt x="5403" y="4001"/>
                </a:lnTo>
                <a:lnTo>
                  <a:pt x="5379" y="4006"/>
                </a:lnTo>
                <a:lnTo>
                  <a:pt x="5354" y="4011"/>
                </a:lnTo>
                <a:lnTo>
                  <a:pt x="5328" y="4014"/>
                </a:lnTo>
                <a:lnTo>
                  <a:pt x="5304" y="4016"/>
                </a:lnTo>
                <a:lnTo>
                  <a:pt x="5278" y="4016"/>
                </a:lnTo>
                <a:lnTo>
                  <a:pt x="500" y="4016"/>
                </a:lnTo>
                <a:lnTo>
                  <a:pt x="475" y="4016"/>
                </a:lnTo>
                <a:lnTo>
                  <a:pt x="449" y="4014"/>
                </a:lnTo>
                <a:lnTo>
                  <a:pt x="425" y="4011"/>
                </a:lnTo>
                <a:lnTo>
                  <a:pt x="400" y="4006"/>
                </a:lnTo>
                <a:lnTo>
                  <a:pt x="376" y="4001"/>
                </a:lnTo>
                <a:lnTo>
                  <a:pt x="352" y="3994"/>
                </a:lnTo>
                <a:lnTo>
                  <a:pt x="329" y="3986"/>
                </a:lnTo>
                <a:lnTo>
                  <a:pt x="305" y="3977"/>
                </a:lnTo>
                <a:lnTo>
                  <a:pt x="284" y="3967"/>
                </a:lnTo>
                <a:lnTo>
                  <a:pt x="262" y="3956"/>
                </a:lnTo>
                <a:lnTo>
                  <a:pt x="242" y="3944"/>
                </a:lnTo>
                <a:lnTo>
                  <a:pt x="221" y="3932"/>
                </a:lnTo>
                <a:lnTo>
                  <a:pt x="202" y="3917"/>
                </a:lnTo>
                <a:lnTo>
                  <a:pt x="183" y="3903"/>
                </a:lnTo>
                <a:lnTo>
                  <a:pt x="165" y="3887"/>
                </a:lnTo>
                <a:lnTo>
                  <a:pt x="147" y="3870"/>
                </a:lnTo>
                <a:lnTo>
                  <a:pt x="130" y="3853"/>
                </a:lnTo>
                <a:lnTo>
                  <a:pt x="115" y="3835"/>
                </a:lnTo>
                <a:lnTo>
                  <a:pt x="100" y="3816"/>
                </a:lnTo>
                <a:lnTo>
                  <a:pt x="86" y="3796"/>
                </a:lnTo>
                <a:lnTo>
                  <a:pt x="72" y="3776"/>
                </a:lnTo>
                <a:lnTo>
                  <a:pt x="61" y="3754"/>
                </a:lnTo>
                <a:lnTo>
                  <a:pt x="50" y="3733"/>
                </a:lnTo>
                <a:lnTo>
                  <a:pt x="40" y="3711"/>
                </a:lnTo>
                <a:lnTo>
                  <a:pt x="31" y="3689"/>
                </a:lnTo>
                <a:lnTo>
                  <a:pt x="22" y="3665"/>
                </a:lnTo>
                <a:lnTo>
                  <a:pt x="16" y="3642"/>
                </a:lnTo>
                <a:lnTo>
                  <a:pt x="10" y="3617"/>
                </a:lnTo>
                <a:lnTo>
                  <a:pt x="6" y="3593"/>
                </a:lnTo>
                <a:lnTo>
                  <a:pt x="3" y="3568"/>
                </a:lnTo>
                <a:lnTo>
                  <a:pt x="1" y="3543"/>
                </a:lnTo>
                <a:lnTo>
                  <a:pt x="0" y="3517"/>
                </a:lnTo>
                <a:lnTo>
                  <a:pt x="0" y="499"/>
                </a:lnTo>
                <a:lnTo>
                  <a:pt x="1" y="473"/>
                </a:lnTo>
                <a:lnTo>
                  <a:pt x="3" y="448"/>
                </a:lnTo>
                <a:lnTo>
                  <a:pt x="6" y="423"/>
                </a:lnTo>
                <a:lnTo>
                  <a:pt x="10" y="399"/>
                </a:lnTo>
                <a:lnTo>
                  <a:pt x="16" y="374"/>
                </a:lnTo>
                <a:lnTo>
                  <a:pt x="22" y="351"/>
                </a:lnTo>
                <a:lnTo>
                  <a:pt x="31" y="327"/>
                </a:lnTo>
                <a:lnTo>
                  <a:pt x="40" y="305"/>
                </a:lnTo>
                <a:lnTo>
                  <a:pt x="50" y="283"/>
                </a:lnTo>
                <a:lnTo>
                  <a:pt x="61" y="261"/>
                </a:lnTo>
                <a:lnTo>
                  <a:pt x="72" y="240"/>
                </a:lnTo>
                <a:lnTo>
                  <a:pt x="86" y="220"/>
                </a:lnTo>
                <a:lnTo>
                  <a:pt x="100" y="200"/>
                </a:lnTo>
                <a:lnTo>
                  <a:pt x="115" y="181"/>
                </a:lnTo>
                <a:lnTo>
                  <a:pt x="130" y="163"/>
                </a:lnTo>
                <a:lnTo>
                  <a:pt x="147" y="146"/>
                </a:lnTo>
                <a:lnTo>
                  <a:pt x="165" y="130"/>
                </a:lnTo>
                <a:lnTo>
                  <a:pt x="183" y="113"/>
                </a:lnTo>
                <a:lnTo>
                  <a:pt x="202" y="99"/>
                </a:lnTo>
                <a:lnTo>
                  <a:pt x="221" y="85"/>
                </a:lnTo>
                <a:lnTo>
                  <a:pt x="242" y="72"/>
                </a:lnTo>
                <a:lnTo>
                  <a:pt x="262" y="60"/>
                </a:lnTo>
                <a:lnTo>
                  <a:pt x="284" y="49"/>
                </a:lnTo>
                <a:lnTo>
                  <a:pt x="305" y="39"/>
                </a:lnTo>
                <a:lnTo>
                  <a:pt x="329" y="30"/>
                </a:lnTo>
                <a:lnTo>
                  <a:pt x="352" y="22"/>
                </a:lnTo>
                <a:lnTo>
                  <a:pt x="376" y="15"/>
                </a:lnTo>
                <a:lnTo>
                  <a:pt x="400" y="10"/>
                </a:lnTo>
                <a:lnTo>
                  <a:pt x="425" y="5"/>
                </a:lnTo>
                <a:lnTo>
                  <a:pt x="449" y="2"/>
                </a:lnTo>
                <a:lnTo>
                  <a:pt x="475" y="0"/>
                </a:lnTo>
                <a:lnTo>
                  <a:pt x="500" y="0"/>
                </a:lnTo>
                <a:close/>
                <a:moveTo>
                  <a:pt x="1420" y="5121"/>
                </a:moveTo>
                <a:lnTo>
                  <a:pt x="1420" y="5121"/>
                </a:lnTo>
                <a:lnTo>
                  <a:pt x="1541" y="5100"/>
                </a:lnTo>
                <a:lnTo>
                  <a:pt x="1661" y="5080"/>
                </a:lnTo>
                <a:lnTo>
                  <a:pt x="1781" y="5061"/>
                </a:lnTo>
                <a:lnTo>
                  <a:pt x="1902" y="5045"/>
                </a:lnTo>
                <a:lnTo>
                  <a:pt x="2022" y="5031"/>
                </a:lnTo>
                <a:lnTo>
                  <a:pt x="2144" y="5018"/>
                </a:lnTo>
                <a:lnTo>
                  <a:pt x="2264" y="5007"/>
                </a:lnTo>
                <a:lnTo>
                  <a:pt x="2384" y="4998"/>
                </a:lnTo>
                <a:lnTo>
                  <a:pt x="2384" y="4304"/>
                </a:lnTo>
                <a:lnTo>
                  <a:pt x="3534" y="4304"/>
                </a:lnTo>
                <a:lnTo>
                  <a:pt x="3534" y="5004"/>
                </a:lnTo>
                <a:lnTo>
                  <a:pt x="3650" y="5014"/>
                </a:lnTo>
                <a:lnTo>
                  <a:pt x="3766" y="5025"/>
                </a:lnTo>
                <a:lnTo>
                  <a:pt x="3880" y="5037"/>
                </a:lnTo>
                <a:lnTo>
                  <a:pt x="3996" y="5051"/>
                </a:lnTo>
                <a:lnTo>
                  <a:pt x="4112" y="5066"/>
                </a:lnTo>
                <a:lnTo>
                  <a:pt x="4227" y="5083"/>
                </a:lnTo>
                <a:lnTo>
                  <a:pt x="4343" y="5102"/>
                </a:lnTo>
                <a:lnTo>
                  <a:pt x="4459" y="5121"/>
                </a:lnTo>
                <a:lnTo>
                  <a:pt x="4459" y="5471"/>
                </a:lnTo>
                <a:lnTo>
                  <a:pt x="1420" y="5471"/>
                </a:lnTo>
                <a:lnTo>
                  <a:pt x="1420" y="5121"/>
                </a:lnTo>
                <a:close/>
                <a:moveTo>
                  <a:pt x="443" y="467"/>
                </a:moveTo>
                <a:lnTo>
                  <a:pt x="443" y="3125"/>
                </a:lnTo>
                <a:lnTo>
                  <a:pt x="5316" y="3125"/>
                </a:lnTo>
                <a:lnTo>
                  <a:pt x="5316" y="467"/>
                </a:lnTo>
                <a:lnTo>
                  <a:pt x="443" y="467"/>
                </a:lnTo>
                <a:close/>
                <a:moveTo>
                  <a:pt x="4821" y="3359"/>
                </a:moveTo>
                <a:lnTo>
                  <a:pt x="4821" y="3359"/>
                </a:lnTo>
                <a:lnTo>
                  <a:pt x="4800" y="3360"/>
                </a:lnTo>
                <a:lnTo>
                  <a:pt x="4779" y="3363"/>
                </a:lnTo>
                <a:lnTo>
                  <a:pt x="4759" y="3369"/>
                </a:lnTo>
                <a:lnTo>
                  <a:pt x="4740" y="3376"/>
                </a:lnTo>
                <a:lnTo>
                  <a:pt x="4722" y="3384"/>
                </a:lnTo>
                <a:lnTo>
                  <a:pt x="4705" y="3394"/>
                </a:lnTo>
                <a:lnTo>
                  <a:pt x="4689" y="3407"/>
                </a:lnTo>
                <a:lnTo>
                  <a:pt x="4674" y="3420"/>
                </a:lnTo>
                <a:lnTo>
                  <a:pt x="4661" y="3435"/>
                </a:lnTo>
                <a:lnTo>
                  <a:pt x="4648" y="3450"/>
                </a:lnTo>
                <a:lnTo>
                  <a:pt x="4638" y="3468"/>
                </a:lnTo>
                <a:lnTo>
                  <a:pt x="4630" y="3486"/>
                </a:lnTo>
                <a:lnTo>
                  <a:pt x="4623" y="3505"/>
                </a:lnTo>
                <a:lnTo>
                  <a:pt x="4617" y="3525"/>
                </a:lnTo>
                <a:lnTo>
                  <a:pt x="4614" y="3545"/>
                </a:lnTo>
                <a:lnTo>
                  <a:pt x="4613" y="3566"/>
                </a:lnTo>
                <a:lnTo>
                  <a:pt x="4614" y="3587"/>
                </a:lnTo>
                <a:lnTo>
                  <a:pt x="4617" y="3608"/>
                </a:lnTo>
                <a:lnTo>
                  <a:pt x="4623" y="3629"/>
                </a:lnTo>
                <a:lnTo>
                  <a:pt x="4630" y="3647"/>
                </a:lnTo>
                <a:lnTo>
                  <a:pt x="4638" y="3665"/>
                </a:lnTo>
                <a:lnTo>
                  <a:pt x="4648" y="3682"/>
                </a:lnTo>
                <a:lnTo>
                  <a:pt x="4661" y="3699"/>
                </a:lnTo>
                <a:lnTo>
                  <a:pt x="4674" y="3713"/>
                </a:lnTo>
                <a:lnTo>
                  <a:pt x="4689" y="3727"/>
                </a:lnTo>
                <a:lnTo>
                  <a:pt x="4705" y="3739"/>
                </a:lnTo>
                <a:lnTo>
                  <a:pt x="4722" y="3749"/>
                </a:lnTo>
                <a:lnTo>
                  <a:pt x="4740" y="3758"/>
                </a:lnTo>
                <a:lnTo>
                  <a:pt x="4759" y="3765"/>
                </a:lnTo>
                <a:lnTo>
                  <a:pt x="4779" y="3770"/>
                </a:lnTo>
                <a:lnTo>
                  <a:pt x="4800" y="3772"/>
                </a:lnTo>
                <a:lnTo>
                  <a:pt x="4821" y="3773"/>
                </a:lnTo>
                <a:lnTo>
                  <a:pt x="4842" y="3772"/>
                </a:lnTo>
                <a:lnTo>
                  <a:pt x="4863" y="3770"/>
                </a:lnTo>
                <a:lnTo>
                  <a:pt x="4883" y="3765"/>
                </a:lnTo>
                <a:lnTo>
                  <a:pt x="4902" y="3758"/>
                </a:lnTo>
                <a:lnTo>
                  <a:pt x="4919" y="3749"/>
                </a:lnTo>
                <a:lnTo>
                  <a:pt x="4937" y="3739"/>
                </a:lnTo>
                <a:lnTo>
                  <a:pt x="4953" y="3727"/>
                </a:lnTo>
                <a:lnTo>
                  <a:pt x="4967" y="3713"/>
                </a:lnTo>
                <a:lnTo>
                  <a:pt x="4981" y="3699"/>
                </a:lnTo>
                <a:lnTo>
                  <a:pt x="4993" y="3682"/>
                </a:lnTo>
                <a:lnTo>
                  <a:pt x="5003" y="3665"/>
                </a:lnTo>
                <a:lnTo>
                  <a:pt x="5012" y="3647"/>
                </a:lnTo>
                <a:lnTo>
                  <a:pt x="5019" y="3629"/>
                </a:lnTo>
                <a:lnTo>
                  <a:pt x="5024" y="3608"/>
                </a:lnTo>
                <a:lnTo>
                  <a:pt x="5027" y="3587"/>
                </a:lnTo>
                <a:lnTo>
                  <a:pt x="5029" y="3566"/>
                </a:lnTo>
                <a:lnTo>
                  <a:pt x="5027" y="3545"/>
                </a:lnTo>
                <a:lnTo>
                  <a:pt x="5024" y="3525"/>
                </a:lnTo>
                <a:lnTo>
                  <a:pt x="5019" y="3505"/>
                </a:lnTo>
                <a:lnTo>
                  <a:pt x="5012" y="3486"/>
                </a:lnTo>
                <a:lnTo>
                  <a:pt x="5003" y="3468"/>
                </a:lnTo>
                <a:lnTo>
                  <a:pt x="4993" y="3450"/>
                </a:lnTo>
                <a:lnTo>
                  <a:pt x="4981" y="3435"/>
                </a:lnTo>
                <a:lnTo>
                  <a:pt x="4967" y="3420"/>
                </a:lnTo>
                <a:lnTo>
                  <a:pt x="4953" y="3407"/>
                </a:lnTo>
                <a:lnTo>
                  <a:pt x="4937" y="3394"/>
                </a:lnTo>
                <a:lnTo>
                  <a:pt x="4919" y="3384"/>
                </a:lnTo>
                <a:lnTo>
                  <a:pt x="4902" y="3376"/>
                </a:lnTo>
                <a:lnTo>
                  <a:pt x="4883" y="3369"/>
                </a:lnTo>
                <a:lnTo>
                  <a:pt x="4863" y="3363"/>
                </a:lnTo>
                <a:lnTo>
                  <a:pt x="4842" y="3360"/>
                </a:lnTo>
                <a:lnTo>
                  <a:pt x="4821" y="3359"/>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dirty="0">
              <a:latin typeface="微软雅黑" panose="020B0503020204020204" pitchFamily="34" charset="-122"/>
              <a:ea typeface="微软雅黑" panose="020B0503020204020204" pitchFamily="34" charset="-122"/>
            </a:endParaRPr>
          </a:p>
        </p:txBody>
      </p:sp>
      <p:sp>
        <p:nvSpPr>
          <p:cNvPr id="46" name="任意多边形 17"/>
          <p:cNvSpPr/>
          <p:nvPr>
            <p:custDataLst>
              <p:tags r:id="rId12"/>
            </p:custDataLst>
          </p:nvPr>
        </p:nvSpPr>
        <p:spPr bwMode="auto">
          <a:xfrm>
            <a:off x="5451475" y="2704465"/>
            <a:ext cx="328930" cy="255905"/>
          </a:xfrm>
          <a:custGeom>
            <a:avLst/>
            <a:gdLst>
              <a:gd name="T0" fmla="*/ 1055979 w 1565275"/>
              <a:gd name="T1" fmla="*/ 493267 h 1217613"/>
              <a:gd name="T2" fmla="*/ 1161228 w 1565275"/>
              <a:gd name="T3" fmla="*/ 547049 h 1217613"/>
              <a:gd name="T4" fmla="*/ 1242015 w 1565275"/>
              <a:gd name="T5" fmla="*/ 632068 h 1217613"/>
              <a:gd name="T6" fmla="*/ 1291260 w 1565275"/>
              <a:gd name="T7" fmla="*/ 740597 h 1217613"/>
              <a:gd name="T8" fmla="*/ 1300271 w 1565275"/>
              <a:gd name="T9" fmla="*/ 863940 h 1217613"/>
              <a:gd name="T10" fmla="*/ 1267763 w 1565275"/>
              <a:gd name="T11" fmla="*/ 980198 h 1217613"/>
              <a:gd name="T12" fmla="*/ 1199529 w 1565275"/>
              <a:gd name="T13" fmla="*/ 1076166 h 1217613"/>
              <a:gd name="T14" fmla="*/ 1103937 w 1565275"/>
              <a:gd name="T15" fmla="*/ 1144439 h 1217613"/>
              <a:gd name="T16" fmla="*/ 987422 w 1565275"/>
              <a:gd name="T17" fmla="*/ 1177288 h 1217613"/>
              <a:gd name="T18" fmla="*/ 864150 w 1565275"/>
              <a:gd name="T19" fmla="*/ 1167949 h 1217613"/>
              <a:gd name="T20" fmla="*/ 756005 w 1565275"/>
              <a:gd name="T21" fmla="*/ 1118999 h 1217613"/>
              <a:gd name="T22" fmla="*/ 670712 w 1565275"/>
              <a:gd name="T23" fmla="*/ 1037843 h 1217613"/>
              <a:gd name="T24" fmla="*/ 616639 w 1565275"/>
              <a:gd name="T25" fmla="*/ 932213 h 1217613"/>
              <a:gd name="T26" fmla="*/ 601512 w 1565275"/>
              <a:gd name="T27" fmla="*/ 810159 h 1217613"/>
              <a:gd name="T28" fmla="*/ 628869 w 1565275"/>
              <a:gd name="T29" fmla="*/ 691646 h 1217613"/>
              <a:gd name="T30" fmla="*/ 692276 w 1565275"/>
              <a:gd name="T31" fmla="*/ 592135 h 1217613"/>
              <a:gd name="T32" fmla="*/ 784650 w 1565275"/>
              <a:gd name="T33" fmla="*/ 519675 h 1217613"/>
              <a:gd name="T34" fmla="*/ 898589 w 1565275"/>
              <a:gd name="T35" fmla="*/ 481673 h 1217613"/>
              <a:gd name="T36" fmla="*/ 912431 w 1565275"/>
              <a:gd name="T37" fmla="*/ 317221 h 1217613"/>
              <a:gd name="T38" fmla="*/ 823602 w 1565275"/>
              <a:gd name="T39" fmla="*/ 331714 h 1217613"/>
              <a:gd name="T40" fmla="*/ 740887 w 1565275"/>
              <a:gd name="T41" fmla="*/ 361019 h 1217613"/>
              <a:gd name="T42" fmla="*/ 665254 w 1565275"/>
              <a:gd name="T43" fmla="*/ 403530 h 1217613"/>
              <a:gd name="T44" fmla="*/ 598310 w 1565275"/>
              <a:gd name="T45" fmla="*/ 457313 h 1217613"/>
              <a:gd name="T46" fmla="*/ 541344 w 1565275"/>
              <a:gd name="T47" fmla="*/ 521723 h 1217613"/>
              <a:gd name="T48" fmla="*/ 495320 w 1565275"/>
              <a:gd name="T49" fmla="*/ 595151 h 1217613"/>
              <a:gd name="T50" fmla="*/ 462813 w 1565275"/>
              <a:gd name="T51" fmla="*/ 675987 h 1217613"/>
              <a:gd name="T52" fmla="*/ 443825 w 1565275"/>
              <a:gd name="T53" fmla="*/ 763263 h 1217613"/>
              <a:gd name="T54" fmla="*/ 440284 w 1565275"/>
              <a:gd name="T55" fmla="*/ 854725 h 1217613"/>
              <a:gd name="T56" fmla="*/ 452514 w 1565275"/>
              <a:gd name="T57" fmla="*/ 943933 h 1217613"/>
              <a:gd name="T58" fmla="*/ 479550 w 1565275"/>
              <a:gd name="T59" fmla="*/ 1027666 h 1217613"/>
              <a:gd name="T60" fmla="*/ 520101 w 1565275"/>
              <a:gd name="T61" fmla="*/ 1104315 h 1217613"/>
              <a:gd name="T62" fmla="*/ 572562 w 1565275"/>
              <a:gd name="T63" fmla="*/ 1172911 h 1217613"/>
              <a:gd name="T64" fmla="*/ 635322 w 1565275"/>
              <a:gd name="T65" fmla="*/ 1231525 h 1217613"/>
              <a:gd name="T66" fmla="*/ 707737 w 1565275"/>
              <a:gd name="T67" fmla="*/ 1279189 h 1217613"/>
              <a:gd name="T68" fmla="*/ 787554 w 1565275"/>
              <a:gd name="T69" fmla="*/ 1313648 h 1217613"/>
              <a:gd name="T70" fmla="*/ 873809 w 1565275"/>
              <a:gd name="T71" fmla="*/ 1334903 h 1217613"/>
              <a:gd name="T72" fmla="*/ 965213 w 1565275"/>
              <a:gd name="T73" fmla="*/ 1340701 h 1217613"/>
              <a:gd name="T74" fmla="*/ 1055008 w 1565275"/>
              <a:gd name="T75" fmla="*/ 1330395 h 1217613"/>
              <a:gd name="T76" fmla="*/ 1139653 w 1565275"/>
              <a:gd name="T77" fmla="*/ 1305275 h 1217613"/>
              <a:gd name="T78" fmla="*/ 1217540 w 1565275"/>
              <a:gd name="T79" fmla="*/ 1266629 h 1217613"/>
              <a:gd name="T80" fmla="*/ 1286736 w 1565275"/>
              <a:gd name="T81" fmla="*/ 1215745 h 1217613"/>
              <a:gd name="T82" fmla="*/ 1346921 w 1565275"/>
              <a:gd name="T83" fmla="*/ 1154232 h 1217613"/>
              <a:gd name="T84" fmla="*/ 1395841 w 1565275"/>
              <a:gd name="T85" fmla="*/ 1083060 h 1217613"/>
              <a:gd name="T86" fmla="*/ 1432854 w 1565275"/>
              <a:gd name="T87" fmla="*/ 1004478 h 1217613"/>
              <a:gd name="T88" fmla="*/ 1456026 w 1565275"/>
              <a:gd name="T89" fmla="*/ 918813 h 1217613"/>
              <a:gd name="T90" fmla="*/ 1464072 w 1565275"/>
              <a:gd name="T91" fmla="*/ 828316 h 1217613"/>
              <a:gd name="T92" fmla="*/ 1456026 w 1565275"/>
              <a:gd name="T93" fmla="*/ 737821 h 1217613"/>
              <a:gd name="T94" fmla="*/ 1432854 w 1565275"/>
              <a:gd name="T95" fmla="*/ 652155 h 1217613"/>
              <a:gd name="T96" fmla="*/ 1395841 w 1565275"/>
              <a:gd name="T97" fmla="*/ 573252 h 1217613"/>
              <a:gd name="T98" fmla="*/ 1346921 w 1565275"/>
              <a:gd name="T99" fmla="*/ 502079 h 1217613"/>
              <a:gd name="T100" fmla="*/ 1286736 w 1565275"/>
              <a:gd name="T101" fmla="*/ 440889 h 1217613"/>
              <a:gd name="T102" fmla="*/ 1217540 w 1565275"/>
              <a:gd name="T103" fmla="*/ 390005 h 1217613"/>
              <a:gd name="T104" fmla="*/ 1139653 w 1565275"/>
              <a:gd name="T105" fmla="*/ 351358 h 1217613"/>
              <a:gd name="T106" fmla="*/ 1055008 w 1565275"/>
              <a:gd name="T107" fmla="*/ 325916 h 1217613"/>
              <a:gd name="T108" fmla="*/ 965213 w 1565275"/>
              <a:gd name="T109" fmla="*/ 315933 h 1217613"/>
              <a:gd name="T110" fmla="*/ 79215 w 1565275"/>
              <a:gd name="T111" fmla="*/ 78563 h 1217613"/>
              <a:gd name="T112" fmla="*/ 1903712 w 1565275"/>
              <a:gd name="T113" fmla="*/ 246370 h 1217613"/>
              <a:gd name="T114" fmla="*/ 1903712 w 1565275"/>
              <a:gd name="T115" fmla="*/ 1482725 h 1217613"/>
              <a:gd name="T116" fmla="*/ 323 w 1565275"/>
              <a:gd name="T117" fmla="*/ 415447 h 1217613"/>
              <a:gd name="T118" fmla="*/ 454446 w 1565275"/>
              <a:gd name="T119" fmla="*/ 170044 h 1217613"/>
              <a:gd name="T120" fmla="*/ 533942 w 1565275"/>
              <a:gd name="T121" fmla="*/ 159416 h 12176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65275" h="1217613">
                <a:moveTo>
                  <a:pt x="781977" y="392112"/>
                </a:moveTo>
                <a:lnTo>
                  <a:pt x="796787" y="392377"/>
                </a:lnTo>
                <a:lnTo>
                  <a:pt x="811332" y="393699"/>
                </a:lnTo>
                <a:lnTo>
                  <a:pt x="825878" y="395550"/>
                </a:lnTo>
                <a:lnTo>
                  <a:pt x="840159" y="397930"/>
                </a:lnTo>
                <a:lnTo>
                  <a:pt x="854175" y="401104"/>
                </a:lnTo>
                <a:lnTo>
                  <a:pt x="867663" y="405071"/>
                </a:lnTo>
                <a:lnTo>
                  <a:pt x="881150" y="409302"/>
                </a:lnTo>
                <a:lnTo>
                  <a:pt x="894109" y="414856"/>
                </a:lnTo>
                <a:lnTo>
                  <a:pt x="907068" y="420410"/>
                </a:lnTo>
                <a:lnTo>
                  <a:pt x="919233" y="426757"/>
                </a:lnTo>
                <a:lnTo>
                  <a:pt x="931398" y="433897"/>
                </a:lnTo>
                <a:lnTo>
                  <a:pt x="943034" y="441302"/>
                </a:lnTo>
                <a:lnTo>
                  <a:pt x="954142" y="449236"/>
                </a:lnTo>
                <a:lnTo>
                  <a:pt x="965249" y="457963"/>
                </a:lnTo>
                <a:lnTo>
                  <a:pt x="975563" y="466955"/>
                </a:lnTo>
                <a:lnTo>
                  <a:pt x="985613" y="476476"/>
                </a:lnTo>
                <a:lnTo>
                  <a:pt x="995398" y="486261"/>
                </a:lnTo>
                <a:lnTo>
                  <a:pt x="1004125" y="496839"/>
                </a:lnTo>
                <a:lnTo>
                  <a:pt x="1012852" y="507947"/>
                </a:lnTo>
                <a:lnTo>
                  <a:pt x="1020522" y="519054"/>
                </a:lnTo>
                <a:lnTo>
                  <a:pt x="1028191" y="530690"/>
                </a:lnTo>
                <a:lnTo>
                  <a:pt x="1035332" y="542591"/>
                </a:lnTo>
                <a:lnTo>
                  <a:pt x="1041679" y="555021"/>
                </a:lnTo>
                <a:lnTo>
                  <a:pt x="1047232" y="567979"/>
                </a:lnTo>
                <a:lnTo>
                  <a:pt x="1052522" y="580938"/>
                </a:lnTo>
                <a:lnTo>
                  <a:pt x="1057018" y="594426"/>
                </a:lnTo>
                <a:lnTo>
                  <a:pt x="1060985" y="608178"/>
                </a:lnTo>
                <a:lnTo>
                  <a:pt x="1064158" y="622194"/>
                </a:lnTo>
                <a:lnTo>
                  <a:pt x="1066538" y="636211"/>
                </a:lnTo>
                <a:lnTo>
                  <a:pt x="1068389" y="650756"/>
                </a:lnTo>
                <a:lnTo>
                  <a:pt x="1069712" y="665302"/>
                </a:lnTo>
                <a:lnTo>
                  <a:pt x="1069976" y="680111"/>
                </a:lnTo>
                <a:lnTo>
                  <a:pt x="1069712" y="694921"/>
                </a:lnTo>
                <a:lnTo>
                  <a:pt x="1068389" y="709467"/>
                </a:lnTo>
                <a:lnTo>
                  <a:pt x="1066538" y="723748"/>
                </a:lnTo>
                <a:lnTo>
                  <a:pt x="1064158" y="738029"/>
                </a:lnTo>
                <a:lnTo>
                  <a:pt x="1060985" y="752045"/>
                </a:lnTo>
                <a:lnTo>
                  <a:pt x="1057018" y="765533"/>
                </a:lnTo>
                <a:lnTo>
                  <a:pt x="1052522" y="779285"/>
                </a:lnTo>
                <a:lnTo>
                  <a:pt x="1047232" y="792243"/>
                </a:lnTo>
                <a:lnTo>
                  <a:pt x="1041679" y="804938"/>
                </a:lnTo>
                <a:lnTo>
                  <a:pt x="1035332" y="817632"/>
                </a:lnTo>
                <a:lnTo>
                  <a:pt x="1028191" y="829533"/>
                </a:lnTo>
                <a:lnTo>
                  <a:pt x="1020522" y="841169"/>
                </a:lnTo>
                <a:lnTo>
                  <a:pt x="1012852" y="852276"/>
                </a:lnTo>
                <a:lnTo>
                  <a:pt x="1004125" y="863384"/>
                </a:lnTo>
                <a:lnTo>
                  <a:pt x="995398" y="873962"/>
                </a:lnTo>
                <a:lnTo>
                  <a:pt x="985613" y="883747"/>
                </a:lnTo>
                <a:lnTo>
                  <a:pt x="975563" y="893268"/>
                </a:lnTo>
                <a:lnTo>
                  <a:pt x="965249" y="902524"/>
                </a:lnTo>
                <a:lnTo>
                  <a:pt x="954142" y="910987"/>
                </a:lnTo>
                <a:lnTo>
                  <a:pt x="943034" y="918921"/>
                </a:lnTo>
                <a:lnTo>
                  <a:pt x="931398" y="926590"/>
                </a:lnTo>
                <a:lnTo>
                  <a:pt x="919233" y="933466"/>
                </a:lnTo>
                <a:lnTo>
                  <a:pt x="907068" y="939813"/>
                </a:lnTo>
                <a:lnTo>
                  <a:pt x="894109" y="945367"/>
                </a:lnTo>
                <a:lnTo>
                  <a:pt x="881150" y="950921"/>
                </a:lnTo>
                <a:lnTo>
                  <a:pt x="867663" y="955152"/>
                </a:lnTo>
                <a:lnTo>
                  <a:pt x="854175" y="959119"/>
                </a:lnTo>
                <a:lnTo>
                  <a:pt x="840159" y="962293"/>
                </a:lnTo>
                <a:lnTo>
                  <a:pt x="825878" y="964673"/>
                </a:lnTo>
                <a:lnTo>
                  <a:pt x="811332" y="966788"/>
                </a:lnTo>
                <a:lnTo>
                  <a:pt x="796787" y="967846"/>
                </a:lnTo>
                <a:lnTo>
                  <a:pt x="781977" y="968375"/>
                </a:lnTo>
                <a:lnTo>
                  <a:pt x="767432" y="967846"/>
                </a:lnTo>
                <a:lnTo>
                  <a:pt x="752357" y="966788"/>
                </a:lnTo>
                <a:lnTo>
                  <a:pt x="738341" y="964673"/>
                </a:lnTo>
                <a:lnTo>
                  <a:pt x="724060" y="962293"/>
                </a:lnTo>
                <a:lnTo>
                  <a:pt x="710043" y="959119"/>
                </a:lnTo>
                <a:lnTo>
                  <a:pt x="696556" y="955152"/>
                </a:lnTo>
                <a:lnTo>
                  <a:pt x="682804" y="950921"/>
                </a:lnTo>
                <a:lnTo>
                  <a:pt x="669845" y="945367"/>
                </a:lnTo>
                <a:lnTo>
                  <a:pt x="657151" y="939813"/>
                </a:lnTo>
                <a:lnTo>
                  <a:pt x="644721" y="933466"/>
                </a:lnTo>
                <a:lnTo>
                  <a:pt x="632556" y="926590"/>
                </a:lnTo>
                <a:lnTo>
                  <a:pt x="621184" y="918921"/>
                </a:lnTo>
                <a:lnTo>
                  <a:pt x="609812" y="910987"/>
                </a:lnTo>
                <a:lnTo>
                  <a:pt x="598969" y="902524"/>
                </a:lnTo>
                <a:lnTo>
                  <a:pt x="588126" y="893268"/>
                </a:lnTo>
                <a:lnTo>
                  <a:pt x="578341" y="883747"/>
                </a:lnTo>
                <a:lnTo>
                  <a:pt x="568820" y="873962"/>
                </a:lnTo>
                <a:lnTo>
                  <a:pt x="559564" y="863384"/>
                </a:lnTo>
                <a:lnTo>
                  <a:pt x="551102" y="852276"/>
                </a:lnTo>
                <a:lnTo>
                  <a:pt x="543168" y="841169"/>
                </a:lnTo>
                <a:lnTo>
                  <a:pt x="535498" y="829533"/>
                </a:lnTo>
                <a:lnTo>
                  <a:pt x="528622" y="817632"/>
                </a:lnTo>
                <a:lnTo>
                  <a:pt x="522275" y="804938"/>
                </a:lnTo>
                <a:lnTo>
                  <a:pt x="516721" y="792243"/>
                </a:lnTo>
                <a:lnTo>
                  <a:pt x="511432" y="779285"/>
                </a:lnTo>
                <a:lnTo>
                  <a:pt x="506672" y="765533"/>
                </a:lnTo>
                <a:lnTo>
                  <a:pt x="502969" y="752045"/>
                </a:lnTo>
                <a:lnTo>
                  <a:pt x="499796" y="738029"/>
                </a:lnTo>
                <a:lnTo>
                  <a:pt x="497416" y="723748"/>
                </a:lnTo>
                <a:lnTo>
                  <a:pt x="495300" y="709467"/>
                </a:lnTo>
                <a:lnTo>
                  <a:pt x="494242" y="694921"/>
                </a:lnTo>
                <a:lnTo>
                  <a:pt x="493713" y="680111"/>
                </a:lnTo>
                <a:lnTo>
                  <a:pt x="494242" y="665302"/>
                </a:lnTo>
                <a:lnTo>
                  <a:pt x="495300" y="650756"/>
                </a:lnTo>
                <a:lnTo>
                  <a:pt x="497416" y="636211"/>
                </a:lnTo>
                <a:lnTo>
                  <a:pt x="499796" y="622194"/>
                </a:lnTo>
                <a:lnTo>
                  <a:pt x="502969" y="608178"/>
                </a:lnTo>
                <a:lnTo>
                  <a:pt x="506672" y="594426"/>
                </a:lnTo>
                <a:lnTo>
                  <a:pt x="511432" y="580938"/>
                </a:lnTo>
                <a:lnTo>
                  <a:pt x="516721" y="567979"/>
                </a:lnTo>
                <a:lnTo>
                  <a:pt x="522275" y="555021"/>
                </a:lnTo>
                <a:lnTo>
                  <a:pt x="528622" y="542591"/>
                </a:lnTo>
                <a:lnTo>
                  <a:pt x="535498" y="530690"/>
                </a:lnTo>
                <a:lnTo>
                  <a:pt x="543168" y="519054"/>
                </a:lnTo>
                <a:lnTo>
                  <a:pt x="551102" y="507947"/>
                </a:lnTo>
                <a:lnTo>
                  <a:pt x="559564" y="496839"/>
                </a:lnTo>
                <a:lnTo>
                  <a:pt x="568820" y="486261"/>
                </a:lnTo>
                <a:lnTo>
                  <a:pt x="578341" y="476476"/>
                </a:lnTo>
                <a:lnTo>
                  <a:pt x="588126" y="466955"/>
                </a:lnTo>
                <a:lnTo>
                  <a:pt x="598969" y="457963"/>
                </a:lnTo>
                <a:lnTo>
                  <a:pt x="609812" y="449236"/>
                </a:lnTo>
                <a:lnTo>
                  <a:pt x="621184" y="441302"/>
                </a:lnTo>
                <a:lnTo>
                  <a:pt x="632556" y="433897"/>
                </a:lnTo>
                <a:lnTo>
                  <a:pt x="644721" y="426757"/>
                </a:lnTo>
                <a:lnTo>
                  <a:pt x="657151" y="420410"/>
                </a:lnTo>
                <a:lnTo>
                  <a:pt x="669845" y="414856"/>
                </a:lnTo>
                <a:lnTo>
                  <a:pt x="682804" y="409302"/>
                </a:lnTo>
                <a:lnTo>
                  <a:pt x="696556" y="405071"/>
                </a:lnTo>
                <a:lnTo>
                  <a:pt x="710043" y="401104"/>
                </a:lnTo>
                <a:lnTo>
                  <a:pt x="724060" y="397930"/>
                </a:lnTo>
                <a:lnTo>
                  <a:pt x="738341" y="395550"/>
                </a:lnTo>
                <a:lnTo>
                  <a:pt x="752357" y="393699"/>
                </a:lnTo>
                <a:lnTo>
                  <a:pt x="767432" y="392377"/>
                </a:lnTo>
                <a:lnTo>
                  <a:pt x="781977" y="392112"/>
                </a:lnTo>
                <a:close/>
                <a:moveTo>
                  <a:pt x="781977" y="259179"/>
                </a:moveTo>
                <a:lnTo>
                  <a:pt x="771134" y="259444"/>
                </a:lnTo>
                <a:lnTo>
                  <a:pt x="760292" y="259708"/>
                </a:lnTo>
                <a:lnTo>
                  <a:pt x="749714" y="260502"/>
                </a:lnTo>
                <a:lnTo>
                  <a:pt x="738871" y="261295"/>
                </a:lnTo>
                <a:lnTo>
                  <a:pt x="728293" y="262617"/>
                </a:lnTo>
                <a:lnTo>
                  <a:pt x="717980" y="264204"/>
                </a:lnTo>
                <a:lnTo>
                  <a:pt x="707402" y="265791"/>
                </a:lnTo>
                <a:lnTo>
                  <a:pt x="697088" y="267642"/>
                </a:lnTo>
                <a:lnTo>
                  <a:pt x="687039" y="270287"/>
                </a:lnTo>
                <a:lnTo>
                  <a:pt x="676726" y="272403"/>
                </a:lnTo>
                <a:lnTo>
                  <a:pt x="666677" y="275312"/>
                </a:lnTo>
                <a:lnTo>
                  <a:pt x="656892" y="278221"/>
                </a:lnTo>
                <a:lnTo>
                  <a:pt x="647107" y="281395"/>
                </a:lnTo>
                <a:lnTo>
                  <a:pt x="637323" y="284833"/>
                </a:lnTo>
                <a:lnTo>
                  <a:pt x="627803" y="288535"/>
                </a:lnTo>
                <a:lnTo>
                  <a:pt x="618283" y="292238"/>
                </a:lnTo>
                <a:lnTo>
                  <a:pt x="608762" y="296469"/>
                </a:lnTo>
                <a:lnTo>
                  <a:pt x="599507" y="300965"/>
                </a:lnTo>
                <a:lnTo>
                  <a:pt x="590515" y="305461"/>
                </a:lnTo>
                <a:lnTo>
                  <a:pt x="581524" y="310222"/>
                </a:lnTo>
                <a:lnTo>
                  <a:pt x="572268" y="315247"/>
                </a:lnTo>
                <a:lnTo>
                  <a:pt x="563806" y="320272"/>
                </a:lnTo>
                <a:lnTo>
                  <a:pt x="555344" y="325561"/>
                </a:lnTo>
                <a:lnTo>
                  <a:pt x="546617" y="331379"/>
                </a:lnTo>
                <a:lnTo>
                  <a:pt x="538419" y="336933"/>
                </a:lnTo>
                <a:lnTo>
                  <a:pt x="530221" y="343016"/>
                </a:lnTo>
                <a:lnTo>
                  <a:pt x="522023" y="349099"/>
                </a:lnTo>
                <a:lnTo>
                  <a:pt x="514354" y="355446"/>
                </a:lnTo>
                <a:lnTo>
                  <a:pt x="506421" y="362058"/>
                </a:lnTo>
                <a:lnTo>
                  <a:pt x="499016" y="368669"/>
                </a:lnTo>
                <a:lnTo>
                  <a:pt x="491611" y="375545"/>
                </a:lnTo>
                <a:lnTo>
                  <a:pt x="484207" y="382686"/>
                </a:lnTo>
                <a:lnTo>
                  <a:pt x="477331" y="389827"/>
                </a:lnTo>
                <a:lnTo>
                  <a:pt x="470455" y="397232"/>
                </a:lnTo>
                <a:lnTo>
                  <a:pt x="463844" y="404901"/>
                </a:lnTo>
                <a:lnTo>
                  <a:pt x="457233" y="412307"/>
                </a:lnTo>
                <a:lnTo>
                  <a:pt x="450886" y="420241"/>
                </a:lnTo>
                <a:lnTo>
                  <a:pt x="444804" y="428439"/>
                </a:lnTo>
                <a:lnTo>
                  <a:pt x="438722" y="436373"/>
                </a:lnTo>
                <a:lnTo>
                  <a:pt x="433168" y="445101"/>
                </a:lnTo>
                <a:lnTo>
                  <a:pt x="427350" y="453299"/>
                </a:lnTo>
                <a:lnTo>
                  <a:pt x="422061" y="462027"/>
                </a:lnTo>
                <a:lnTo>
                  <a:pt x="416772" y="470754"/>
                </a:lnTo>
                <a:lnTo>
                  <a:pt x="411748" y="479482"/>
                </a:lnTo>
                <a:lnTo>
                  <a:pt x="406988" y="488738"/>
                </a:lnTo>
                <a:lnTo>
                  <a:pt x="402756" y="497730"/>
                </a:lnTo>
                <a:lnTo>
                  <a:pt x="398261" y="506986"/>
                </a:lnTo>
                <a:lnTo>
                  <a:pt x="394030" y="516243"/>
                </a:lnTo>
                <a:lnTo>
                  <a:pt x="390327" y="525764"/>
                </a:lnTo>
                <a:lnTo>
                  <a:pt x="386889" y="535549"/>
                </a:lnTo>
                <a:lnTo>
                  <a:pt x="383452" y="545334"/>
                </a:lnTo>
                <a:lnTo>
                  <a:pt x="380278" y="555120"/>
                </a:lnTo>
                <a:lnTo>
                  <a:pt x="377105" y="564905"/>
                </a:lnTo>
                <a:lnTo>
                  <a:pt x="374460" y="575219"/>
                </a:lnTo>
                <a:lnTo>
                  <a:pt x="371816" y="585269"/>
                </a:lnTo>
                <a:lnTo>
                  <a:pt x="369700" y="595319"/>
                </a:lnTo>
                <a:lnTo>
                  <a:pt x="367849" y="605898"/>
                </a:lnTo>
                <a:lnTo>
                  <a:pt x="365998" y="615947"/>
                </a:lnTo>
                <a:lnTo>
                  <a:pt x="364676" y="626791"/>
                </a:lnTo>
                <a:lnTo>
                  <a:pt x="363353" y="637105"/>
                </a:lnTo>
                <a:lnTo>
                  <a:pt x="362560" y="647948"/>
                </a:lnTo>
                <a:lnTo>
                  <a:pt x="361767" y="658791"/>
                </a:lnTo>
                <a:lnTo>
                  <a:pt x="361238" y="669370"/>
                </a:lnTo>
                <a:lnTo>
                  <a:pt x="361238" y="680213"/>
                </a:lnTo>
                <a:lnTo>
                  <a:pt x="361238" y="691056"/>
                </a:lnTo>
                <a:lnTo>
                  <a:pt x="361767" y="701900"/>
                </a:lnTo>
                <a:lnTo>
                  <a:pt x="362560" y="712478"/>
                </a:lnTo>
                <a:lnTo>
                  <a:pt x="363353" y="723322"/>
                </a:lnTo>
                <a:lnTo>
                  <a:pt x="364676" y="733636"/>
                </a:lnTo>
                <a:lnTo>
                  <a:pt x="365998" y="744215"/>
                </a:lnTo>
                <a:lnTo>
                  <a:pt x="367849" y="754529"/>
                </a:lnTo>
                <a:lnTo>
                  <a:pt x="369700" y="765108"/>
                </a:lnTo>
                <a:lnTo>
                  <a:pt x="371816" y="775157"/>
                </a:lnTo>
                <a:lnTo>
                  <a:pt x="374460" y="785472"/>
                </a:lnTo>
                <a:lnTo>
                  <a:pt x="377105" y="795521"/>
                </a:lnTo>
                <a:lnTo>
                  <a:pt x="380278" y="805307"/>
                </a:lnTo>
                <a:lnTo>
                  <a:pt x="383452" y="815092"/>
                </a:lnTo>
                <a:lnTo>
                  <a:pt x="386889" y="824877"/>
                </a:lnTo>
                <a:lnTo>
                  <a:pt x="390327" y="834398"/>
                </a:lnTo>
                <a:lnTo>
                  <a:pt x="394030" y="843919"/>
                </a:lnTo>
                <a:lnTo>
                  <a:pt x="398261" y="853440"/>
                </a:lnTo>
                <a:lnTo>
                  <a:pt x="402756" y="862696"/>
                </a:lnTo>
                <a:lnTo>
                  <a:pt x="406988" y="871688"/>
                </a:lnTo>
                <a:lnTo>
                  <a:pt x="411748" y="880680"/>
                </a:lnTo>
                <a:lnTo>
                  <a:pt x="416772" y="889408"/>
                </a:lnTo>
                <a:lnTo>
                  <a:pt x="422061" y="898400"/>
                </a:lnTo>
                <a:lnTo>
                  <a:pt x="427350" y="906863"/>
                </a:lnTo>
                <a:lnTo>
                  <a:pt x="433168" y="915590"/>
                </a:lnTo>
                <a:lnTo>
                  <a:pt x="438722" y="923789"/>
                </a:lnTo>
                <a:lnTo>
                  <a:pt x="444804" y="931987"/>
                </a:lnTo>
                <a:lnTo>
                  <a:pt x="450886" y="940186"/>
                </a:lnTo>
                <a:lnTo>
                  <a:pt x="457233" y="947855"/>
                </a:lnTo>
                <a:lnTo>
                  <a:pt x="463844" y="955789"/>
                </a:lnTo>
                <a:lnTo>
                  <a:pt x="470455" y="963194"/>
                </a:lnTo>
                <a:lnTo>
                  <a:pt x="477331" y="970600"/>
                </a:lnTo>
                <a:lnTo>
                  <a:pt x="484207" y="977740"/>
                </a:lnTo>
                <a:lnTo>
                  <a:pt x="491611" y="984881"/>
                </a:lnTo>
                <a:lnTo>
                  <a:pt x="499016" y="991757"/>
                </a:lnTo>
                <a:lnTo>
                  <a:pt x="506421" y="998369"/>
                </a:lnTo>
                <a:lnTo>
                  <a:pt x="514354" y="1004980"/>
                </a:lnTo>
                <a:lnTo>
                  <a:pt x="522023" y="1011328"/>
                </a:lnTo>
                <a:lnTo>
                  <a:pt x="530221" y="1017410"/>
                </a:lnTo>
                <a:lnTo>
                  <a:pt x="538419" y="1023493"/>
                </a:lnTo>
                <a:lnTo>
                  <a:pt x="546617" y="1029047"/>
                </a:lnTo>
                <a:lnTo>
                  <a:pt x="555344" y="1034865"/>
                </a:lnTo>
                <a:lnTo>
                  <a:pt x="563806" y="1040155"/>
                </a:lnTo>
                <a:lnTo>
                  <a:pt x="572268" y="1045180"/>
                </a:lnTo>
                <a:lnTo>
                  <a:pt x="581524" y="1050469"/>
                </a:lnTo>
                <a:lnTo>
                  <a:pt x="590515" y="1055230"/>
                </a:lnTo>
                <a:lnTo>
                  <a:pt x="599507" y="1059461"/>
                </a:lnTo>
                <a:lnTo>
                  <a:pt x="608762" y="1063957"/>
                </a:lnTo>
                <a:lnTo>
                  <a:pt x="618283" y="1068188"/>
                </a:lnTo>
                <a:lnTo>
                  <a:pt x="627803" y="1071891"/>
                </a:lnTo>
                <a:lnTo>
                  <a:pt x="637323" y="1075329"/>
                </a:lnTo>
                <a:lnTo>
                  <a:pt x="647107" y="1078767"/>
                </a:lnTo>
                <a:lnTo>
                  <a:pt x="656892" y="1081941"/>
                </a:lnTo>
                <a:lnTo>
                  <a:pt x="666677" y="1085114"/>
                </a:lnTo>
                <a:lnTo>
                  <a:pt x="676726" y="1087759"/>
                </a:lnTo>
                <a:lnTo>
                  <a:pt x="687039" y="1090404"/>
                </a:lnTo>
                <a:lnTo>
                  <a:pt x="697088" y="1092520"/>
                </a:lnTo>
                <a:lnTo>
                  <a:pt x="707402" y="1094371"/>
                </a:lnTo>
                <a:lnTo>
                  <a:pt x="717980" y="1096222"/>
                </a:lnTo>
                <a:lnTo>
                  <a:pt x="728293" y="1097544"/>
                </a:lnTo>
                <a:lnTo>
                  <a:pt x="738871" y="1098867"/>
                </a:lnTo>
                <a:lnTo>
                  <a:pt x="749714" y="1099660"/>
                </a:lnTo>
                <a:lnTo>
                  <a:pt x="760292" y="1100454"/>
                </a:lnTo>
                <a:lnTo>
                  <a:pt x="771134" y="1100983"/>
                </a:lnTo>
                <a:lnTo>
                  <a:pt x="781977" y="1100983"/>
                </a:lnTo>
                <a:lnTo>
                  <a:pt x="793083" y="1100983"/>
                </a:lnTo>
                <a:lnTo>
                  <a:pt x="803661" y="1100454"/>
                </a:lnTo>
                <a:lnTo>
                  <a:pt x="814504" y="1099660"/>
                </a:lnTo>
                <a:lnTo>
                  <a:pt x="825082" y="1098867"/>
                </a:lnTo>
                <a:lnTo>
                  <a:pt x="835660" y="1097544"/>
                </a:lnTo>
                <a:lnTo>
                  <a:pt x="846238" y="1096222"/>
                </a:lnTo>
                <a:lnTo>
                  <a:pt x="856551" y="1094371"/>
                </a:lnTo>
                <a:lnTo>
                  <a:pt x="866865" y="1092520"/>
                </a:lnTo>
                <a:lnTo>
                  <a:pt x="876914" y="1090404"/>
                </a:lnTo>
                <a:lnTo>
                  <a:pt x="886963" y="1087759"/>
                </a:lnTo>
                <a:lnTo>
                  <a:pt x="897276" y="1085114"/>
                </a:lnTo>
                <a:lnTo>
                  <a:pt x="907326" y="1081941"/>
                </a:lnTo>
                <a:lnTo>
                  <a:pt x="917110" y="1078767"/>
                </a:lnTo>
                <a:lnTo>
                  <a:pt x="926630" y="1075329"/>
                </a:lnTo>
                <a:lnTo>
                  <a:pt x="936415" y="1071891"/>
                </a:lnTo>
                <a:lnTo>
                  <a:pt x="945935" y="1068188"/>
                </a:lnTo>
                <a:lnTo>
                  <a:pt x="955191" y="1063957"/>
                </a:lnTo>
                <a:lnTo>
                  <a:pt x="964711" y="1059461"/>
                </a:lnTo>
                <a:lnTo>
                  <a:pt x="973438" y="1055230"/>
                </a:lnTo>
                <a:lnTo>
                  <a:pt x="982694" y="1050469"/>
                </a:lnTo>
                <a:lnTo>
                  <a:pt x="991420" y="1045180"/>
                </a:lnTo>
                <a:lnTo>
                  <a:pt x="1000412" y="1040155"/>
                </a:lnTo>
                <a:lnTo>
                  <a:pt x="1008874" y="1034865"/>
                </a:lnTo>
                <a:lnTo>
                  <a:pt x="1017072" y="1029047"/>
                </a:lnTo>
                <a:lnTo>
                  <a:pt x="1025799" y="1023493"/>
                </a:lnTo>
                <a:lnTo>
                  <a:pt x="1033997" y="1017410"/>
                </a:lnTo>
                <a:lnTo>
                  <a:pt x="1041930" y="1011328"/>
                </a:lnTo>
                <a:lnTo>
                  <a:pt x="1049864" y="1004980"/>
                </a:lnTo>
                <a:lnTo>
                  <a:pt x="1057268" y="998369"/>
                </a:lnTo>
                <a:lnTo>
                  <a:pt x="1064937" y="991757"/>
                </a:lnTo>
                <a:lnTo>
                  <a:pt x="1072342" y="984881"/>
                </a:lnTo>
                <a:lnTo>
                  <a:pt x="1079482" y="977740"/>
                </a:lnTo>
                <a:lnTo>
                  <a:pt x="1086622" y="970600"/>
                </a:lnTo>
                <a:lnTo>
                  <a:pt x="1093498" y="963194"/>
                </a:lnTo>
                <a:lnTo>
                  <a:pt x="1100109" y="955789"/>
                </a:lnTo>
                <a:lnTo>
                  <a:pt x="1106720" y="947855"/>
                </a:lnTo>
                <a:lnTo>
                  <a:pt x="1113067" y="940186"/>
                </a:lnTo>
                <a:lnTo>
                  <a:pt x="1119149" y="931987"/>
                </a:lnTo>
                <a:lnTo>
                  <a:pt x="1125231" y="923789"/>
                </a:lnTo>
                <a:lnTo>
                  <a:pt x="1131049" y="915590"/>
                </a:lnTo>
                <a:lnTo>
                  <a:pt x="1136603" y="906863"/>
                </a:lnTo>
                <a:lnTo>
                  <a:pt x="1141892" y="898400"/>
                </a:lnTo>
                <a:lnTo>
                  <a:pt x="1146916" y="889408"/>
                </a:lnTo>
                <a:lnTo>
                  <a:pt x="1151941" y="880680"/>
                </a:lnTo>
                <a:lnTo>
                  <a:pt x="1156701" y="871688"/>
                </a:lnTo>
                <a:lnTo>
                  <a:pt x="1161197" y="862696"/>
                </a:lnTo>
                <a:lnTo>
                  <a:pt x="1165692" y="853440"/>
                </a:lnTo>
                <a:lnTo>
                  <a:pt x="1169659" y="843919"/>
                </a:lnTo>
                <a:lnTo>
                  <a:pt x="1173626" y="834398"/>
                </a:lnTo>
                <a:lnTo>
                  <a:pt x="1177328" y="824877"/>
                </a:lnTo>
                <a:lnTo>
                  <a:pt x="1180766" y="815092"/>
                </a:lnTo>
                <a:lnTo>
                  <a:pt x="1183939" y="805307"/>
                </a:lnTo>
                <a:lnTo>
                  <a:pt x="1186848" y="795521"/>
                </a:lnTo>
                <a:lnTo>
                  <a:pt x="1189757" y="785472"/>
                </a:lnTo>
                <a:lnTo>
                  <a:pt x="1192137" y="775157"/>
                </a:lnTo>
                <a:lnTo>
                  <a:pt x="1194517" y="765108"/>
                </a:lnTo>
                <a:lnTo>
                  <a:pt x="1196368" y="754529"/>
                </a:lnTo>
                <a:lnTo>
                  <a:pt x="1197955" y="744215"/>
                </a:lnTo>
                <a:lnTo>
                  <a:pt x="1199542" y="733636"/>
                </a:lnTo>
                <a:lnTo>
                  <a:pt x="1200864" y="723322"/>
                </a:lnTo>
                <a:lnTo>
                  <a:pt x="1201657" y="712478"/>
                </a:lnTo>
                <a:lnTo>
                  <a:pt x="1202451" y="701900"/>
                </a:lnTo>
                <a:lnTo>
                  <a:pt x="1202715" y="691056"/>
                </a:lnTo>
                <a:lnTo>
                  <a:pt x="1202979" y="680213"/>
                </a:lnTo>
                <a:lnTo>
                  <a:pt x="1202715" y="669370"/>
                </a:lnTo>
                <a:lnTo>
                  <a:pt x="1202451" y="658791"/>
                </a:lnTo>
                <a:lnTo>
                  <a:pt x="1201657" y="647948"/>
                </a:lnTo>
                <a:lnTo>
                  <a:pt x="1200864" y="637105"/>
                </a:lnTo>
                <a:lnTo>
                  <a:pt x="1199542" y="626791"/>
                </a:lnTo>
                <a:lnTo>
                  <a:pt x="1197955" y="615947"/>
                </a:lnTo>
                <a:lnTo>
                  <a:pt x="1196368" y="605898"/>
                </a:lnTo>
                <a:lnTo>
                  <a:pt x="1194517" y="595319"/>
                </a:lnTo>
                <a:lnTo>
                  <a:pt x="1192137" y="585269"/>
                </a:lnTo>
                <a:lnTo>
                  <a:pt x="1189757" y="575219"/>
                </a:lnTo>
                <a:lnTo>
                  <a:pt x="1186848" y="564905"/>
                </a:lnTo>
                <a:lnTo>
                  <a:pt x="1183939" y="555120"/>
                </a:lnTo>
                <a:lnTo>
                  <a:pt x="1180766" y="545334"/>
                </a:lnTo>
                <a:lnTo>
                  <a:pt x="1177328" y="535549"/>
                </a:lnTo>
                <a:lnTo>
                  <a:pt x="1173626" y="525764"/>
                </a:lnTo>
                <a:lnTo>
                  <a:pt x="1169659" y="516243"/>
                </a:lnTo>
                <a:lnTo>
                  <a:pt x="1165692" y="506986"/>
                </a:lnTo>
                <a:lnTo>
                  <a:pt x="1161197" y="497730"/>
                </a:lnTo>
                <a:lnTo>
                  <a:pt x="1156701" y="488738"/>
                </a:lnTo>
                <a:lnTo>
                  <a:pt x="1151941" y="479482"/>
                </a:lnTo>
                <a:lnTo>
                  <a:pt x="1146916" y="470754"/>
                </a:lnTo>
                <a:lnTo>
                  <a:pt x="1141892" y="462027"/>
                </a:lnTo>
                <a:lnTo>
                  <a:pt x="1136603" y="453299"/>
                </a:lnTo>
                <a:lnTo>
                  <a:pt x="1131049" y="445101"/>
                </a:lnTo>
                <a:lnTo>
                  <a:pt x="1125231" y="436373"/>
                </a:lnTo>
                <a:lnTo>
                  <a:pt x="1119149" y="428439"/>
                </a:lnTo>
                <a:lnTo>
                  <a:pt x="1113067" y="420241"/>
                </a:lnTo>
                <a:lnTo>
                  <a:pt x="1106720" y="412307"/>
                </a:lnTo>
                <a:lnTo>
                  <a:pt x="1100109" y="404901"/>
                </a:lnTo>
                <a:lnTo>
                  <a:pt x="1093498" y="397232"/>
                </a:lnTo>
                <a:lnTo>
                  <a:pt x="1086622" y="389827"/>
                </a:lnTo>
                <a:lnTo>
                  <a:pt x="1079482" y="382686"/>
                </a:lnTo>
                <a:lnTo>
                  <a:pt x="1072342" y="375545"/>
                </a:lnTo>
                <a:lnTo>
                  <a:pt x="1064937" y="368669"/>
                </a:lnTo>
                <a:lnTo>
                  <a:pt x="1057268" y="362058"/>
                </a:lnTo>
                <a:lnTo>
                  <a:pt x="1049864" y="355446"/>
                </a:lnTo>
                <a:lnTo>
                  <a:pt x="1041930" y="349099"/>
                </a:lnTo>
                <a:lnTo>
                  <a:pt x="1033997" y="343016"/>
                </a:lnTo>
                <a:lnTo>
                  <a:pt x="1025799" y="336933"/>
                </a:lnTo>
                <a:lnTo>
                  <a:pt x="1017072" y="331379"/>
                </a:lnTo>
                <a:lnTo>
                  <a:pt x="1008874" y="325561"/>
                </a:lnTo>
                <a:lnTo>
                  <a:pt x="1000412" y="320272"/>
                </a:lnTo>
                <a:lnTo>
                  <a:pt x="991420" y="315247"/>
                </a:lnTo>
                <a:lnTo>
                  <a:pt x="982694" y="310222"/>
                </a:lnTo>
                <a:lnTo>
                  <a:pt x="973438" y="305461"/>
                </a:lnTo>
                <a:lnTo>
                  <a:pt x="964711" y="300965"/>
                </a:lnTo>
                <a:lnTo>
                  <a:pt x="955191" y="296469"/>
                </a:lnTo>
                <a:lnTo>
                  <a:pt x="945935" y="292238"/>
                </a:lnTo>
                <a:lnTo>
                  <a:pt x="936415" y="288535"/>
                </a:lnTo>
                <a:lnTo>
                  <a:pt x="926630" y="284833"/>
                </a:lnTo>
                <a:lnTo>
                  <a:pt x="917110" y="281395"/>
                </a:lnTo>
                <a:lnTo>
                  <a:pt x="907326" y="278221"/>
                </a:lnTo>
                <a:lnTo>
                  <a:pt x="897276" y="275312"/>
                </a:lnTo>
                <a:lnTo>
                  <a:pt x="886963" y="272403"/>
                </a:lnTo>
                <a:lnTo>
                  <a:pt x="876914" y="270287"/>
                </a:lnTo>
                <a:lnTo>
                  <a:pt x="866865" y="267642"/>
                </a:lnTo>
                <a:lnTo>
                  <a:pt x="856551" y="265791"/>
                </a:lnTo>
                <a:lnTo>
                  <a:pt x="846238" y="264204"/>
                </a:lnTo>
                <a:lnTo>
                  <a:pt x="835660" y="262617"/>
                </a:lnTo>
                <a:lnTo>
                  <a:pt x="825082" y="261295"/>
                </a:lnTo>
                <a:lnTo>
                  <a:pt x="814504" y="260502"/>
                </a:lnTo>
                <a:lnTo>
                  <a:pt x="803661" y="259708"/>
                </a:lnTo>
                <a:lnTo>
                  <a:pt x="793083" y="259444"/>
                </a:lnTo>
                <a:lnTo>
                  <a:pt x="781977" y="259179"/>
                </a:lnTo>
                <a:close/>
                <a:moveTo>
                  <a:pt x="65088" y="42862"/>
                </a:moveTo>
                <a:lnTo>
                  <a:pt x="315913" y="42862"/>
                </a:lnTo>
                <a:lnTo>
                  <a:pt x="315913" y="64516"/>
                </a:lnTo>
                <a:lnTo>
                  <a:pt x="315913" y="94620"/>
                </a:lnTo>
                <a:lnTo>
                  <a:pt x="65088" y="179387"/>
                </a:lnTo>
                <a:lnTo>
                  <a:pt x="65088" y="64516"/>
                </a:lnTo>
                <a:lnTo>
                  <a:pt x="65088" y="42862"/>
                </a:lnTo>
                <a:close/>
                <a:moveTo>
                  <a:pt x="537097" y="0"/>
                </a:moveTo>
                <a:lnTo>
                  <a:pt x="1032939" y="0"/>
                </a:lnTo>
                <a:lnTo>
                  <a:pt x="1032939" y="71142"/>
                </a:lnTo>
                <a:lnTo>
                  <a:pt x="1032939" y="130912"/>
                </a:lnTo>
                <a:lnTo>
                  <a:pt x="1564217" y="130912"/>
                </a:lnTo>
                <a:lnTo>
                  <a:pt x="1564217" y="202319"/>
                </a:lnTo>
                <a:lnTo>
                  <a:pt x="1564217" y="1145942"/>
                </a:lnTo>
                <a:lnTo>
                  <a:pt x="1564482" y="1173976"/>
                </a:lnTo>
                <a:lnTo>
                  <a:pt x="1565275" y="1196720"/>
                </a:lnTo>
                <a:lnTo>
                  <a:pt x="1565275" y="1212059"/>
                </a:lnTo>
                <a:lnTo>
                  <a:pt x="1564746" y="1216291"/>
                </a:lnTo>
                <a:lnTo>
                  <a:pt x="1564482" y="1217349"/>
                </a:lnTo>
                <a:lnTo>
                  <a:pt x="1564217" y="1217613"/>
                </a:lnTo>
                <a:lnTo>
                  <a:pt x="781712" y="1217613"/>
                </a:lnTo>
                <a:lnTo>
                  <a:pt x="265" y="1217613"/>
                </a:lnTo>
                <a:lnTo>
                  <a:pt x="265" y="1145942"/>
                </a:lnTo>
                <a:lnTo>
                  <a:pt x="0" y="756645"/>
                </a:lnTo>
                <a:lnTo>
                  <a:pt x="0" y="481333"/>
                </a:lnTo>
                <a:lnTo>
                  <a:pt x="265" y="385860"/>
                </a:lnTo>
                <a:lnTo>
                  <a:pt x="265" y="341165"/>
                </a:lnTo>
                <a:lnTo>
                  <a:pt x="794" y="313924"/>
                </a:lnTo>
                <a:lnTo>
                  <a:pt x="529" y="287213"/>
                </a:lnTo>
                <a:lnTo>
                  <a:pt x="265" y="258915"/>
                </a:lnTo>
                <a:lnTo>
                  <a:pt x="342462" y="148367"/>
                </a:lnTo>
                <a:lnTo>
                  <a:pt x="350924" y="145722"/>
                </a:lnTo>
                <a:lnTo>
                  <a:pt x="361238" y="142813"/>
                </a:lnTo>
                <a:lnTo>
                  <a:pt x="373403" y="139640"/>
                </a:lnTo>
                <a:lnTo>
                  <a:pt x="388476" y="136466"/>
                </a:lnTo>
                <a:lnTo>
                  <a:pt x="396410" y="135408"/>
                </a:lnTo>
                <a:lnTo>
                  <a:pt x="404608" y="133821"/>
                </a:lnTo>
                <a:lnTo>
                  <a:pt x="413070" y="132763"/>
                </a:lnTo>
                <a:lnTo>
                  <a:pt x="421532" y="131705"/>
                </a:lnTo>
                <a:lnTo>
                  <a:pt x="430259" y="131177"/>
                </a:lnTo>
                <a:lnTo>
                  <a:pt x="438722" y="130912"/>
                </a:lnTo>
                <a:lnTo>
                  <a:pt x="473364" y="130383"/>
                </a:lnTo>
                <a:lnTo>
                  <a:pt x="504834" y="130383"/>
                </a:lnTo>
                <a:lnTo>
                  <a:pt x="537097" y="130912"/>
                </a:lnTo>
                <a:lnTo>
                  <a:pt x="537097" y="71142"/>
                </a:lnTo>
                <a:lnTo>
                  <a:pt x="537097"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a:latin typeface="微软雅黑" panose="020B0503020204020204" pitchFamily="34" charset="-122"/>
              <a:ea typeface="微软雅黑" panose="020B0503020204020204" pitchFamily="34" charset="-122"/>
            </a:endParaRPr>
          </a:p>
        </p:txBody>
      </p:sp>
      <p:sp>
        <p:nvSpPr>
          <p:cNvPr id="48" name="任意多边形 19"/>
          <p:cNvSpPr/>
          <p:nvPr>
            <p:custDataLst>
              <p:tags r:id="rId13"/>
            </p:custDataLst>
          </p:nvPr>
        </p:nvSpPr>
        <p:spPr bwMode="auto">
          <a:xfrm>
            <a:off x="5204460" y="3596640"/>
            <a:ext cx="333375" cy="189865"/>
          </a:xfrm>
          <a:custGeom>
            <a:avLst/>
            <a:gdLst>
              <a:gd name="T0" fmla="*/ 1905000 w 1425575"/>
              <a:gd name="T1" fmla="*/ 91194 h 812800"/>
              <a:gd name="T2" fmla="*/ 1812508 w 1425575"/>
              <a:gd name="T3" fmla="*/ 984052 h 812800"/>
              <a:gd name="T4" fmla="*/ 1442539 w 1425575"/>
              <a:gd name="T5" fmla="*/ 310517 h 812800"/>
              <a:gd name="T6" fmla="*/ 180270 w 1425575"/>
              <a:gd name="T7" fmla="*/ 0 h 812800"/>
              <a:gd name="T8" fmla="*/ 1351320 w 1425575"/>
              <a:gd name="T9" fmla="*/ 1085850 h 812800"/>
              <a:gd name="T10" fmla="*/ 170726 w 1425575"/>
              <a:gd name="T11" fmla="*/ 1085497 h 812800"/>
              <a:gd name="T12" fmla="*/ 152699 w 1425575"/>
              <a:gd name="T13" fmla="*/ 1084084 h 812800"/>
              <a:gd name="T14" fmla="*/ 135025 w 1425575"/>
              <a:gd name="T15" fmla="*/ 1080199 h 812800"/>
              <a:gd name="T16" fmla="*/ 118060 w 1425575"/>
              <a:gd name="T17" fmla="*/ 1074899 h 812800"/>
              <a:gd name="T18" fmla="*/ 101800 w 1425575"/>
              <a:gd name="T19" fmla="*/ 1068189 h 812800"/>
              <a:gd name="T20" fmla="*/ 86600 w 1425575"/>
              <a:gd name="T21" fmla="*/ 1059711 h 812800"/>
              <a:gd name="T22" fmla="*/ 72108 w 1425575"/>
              <a:gd name="T23" fmla="*/ 1050174 h 812800"/>
              <a:gd name="T24" fmla="*/ 58676 w 1425575"/>
              <a:gd name="T25" fmla="*/ 1039223 h 812800"/>
              <a:gd name="T26" fmla="*/ 46304 w 1425575"/>
              <a:gd name="T27" fmla="*/ 1026860 h 812800"/>
              <a:gd name="T28" fmla="*/ 35347 w 1425575"/>
              <a:gd name="T29" fmla="*/ 1013437 h 812800"/>
              <a:gd name="T30" fmla="*/ 25803 w 1425575"/>
              <a:gd name="T31" fmla="*/ 998954 h 812800"/>
              <a:gd name="T32" fmla="*/ 17673 w 1425575"/>
              <a:gd name="T33" fmla="*/ 983764 h 812800"/>
              <a:gd name="T34" fmla="*/ 10604 w 1425575"/>
              <a:gd name="T35" fmla="*/ 967515 h 812800"/>
              <a:gd name="T36" fmla="*/ 5301 w 1425575"/>
              <a:gd name="T37" fmla="*/ 950561 h 812800"/>
              <a:gd name="T38" fmla="*/ 1414 w 1425575"/>
              <a:gd name="T39" fmla="*/ 932899 h 812800"/>
              <a:gd name="T40" fmla="*/ 0 w 1425575"/>
              <a:gd name="T41" fmla="*/ 914883 h 812800"/>
              <a:gd name="T42" fmla="*/ 0 w 1425575"/>
              <a:gd name="T43" fmla="*/ 180151 h 812800"/>
              <a:gd name="T44" fmla="*/ 707 w 1425575"/>
              <a:gd name="T45" fmla="*/ 161429 h 812800"/>
              <a:gd name="T46" fmla="*/ 3180 w 1425575"/>
              <a:gd name="T47" fmla="*/ 143768 h 812800"/>
              <a:gd name="T48" fmla="*/ 7776 w 1425575"/>
              <a:gd name="T49" fmla="*/ 126459 h 812800"/>
              <a:gd name="T50" fmla="*/ 13785 w 1425575"/>
              <a:gd name="T51" fmla="*/ 109857 h 812800"/>
              <a:gd name="T52" fmla="*/ 21561 w 1425575"/>
              <a:gd name="T53" fmla="*/ 94315 h 812800"/>
              <a:gd name="T54" fmla="*/ 30398 w 1425575"/>
              <a:gd name="T55" fmla="*/ 79478 h 812800"/>
              <a:gd name="T56" fmla="*/ 41002 w 1425575"/>
              <a:gd name="T57" fmla="*/ 65701 h 812800"/>
              <a:gd name="T58" fmla="*/ 52314 w 1425575"/>
              <a:gd name="T59" fmla="*/ 52985 h 812800"/>
              <a:gd name="T60" fmla="*/ 65392 w 1425575"/>
              <a:gd name="T61" fmla="*/ 40975 h 812800"/>
              <a:gd name="T62" fmla="*/ 78823 w 1425575"/>
              <a:gd name="T63" fmla="*/ 30732 h 812800"/>
              <a:gd name="T64" fmla="*/ 94376 w 1425575"/>
              <a:gd name="T65" fmla="*/ 21547 h 812800"/>
              <a:gd name="T66" fmla="*/ 109930 w 1425575"/>
              <a:gd name="T67" fmla="*/ 14129 h 812800"/>
              <a:gd name="T68" fmla="*/ 126543 w 1425575"/>
              <a:gd name="T69" fmla="*/ 8124 h 812800"/>
              <a:gd name="T70" fmla="*/ 143862 w 1425575"/>
              <a:gd name="T71" fmla="*/ 3885 h 812800"/>
              <a:gd name="T72" fmla="*/ 161536 w 1425575"/>
              <a:gd name="T73" fmla="*/ 707 h 812800"/>
              <a:gd name="T74" fmla="*/ 180270 w 1425575"/>
              <a:gd name="T75" fmla="*/ 0 h 8128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25575" h="812800">
                <a:moveTo>
                  <a:pt x="1356360" y="68262"/>
                </a:moveTo>
                <a:lnTo>
                  <a:pt x="1425575" y="68262"/>
                </a:lnTo>
                <a:lnTo>
                  <a:pt x="1425575" y="736600"/>
                </a:lnTo>
                <a:lnTo>
                  <a:pt x="1356360" y="736600"/>
                </a:lnTo>
                <a:lnTo>
                  <a:pt x="1079500" y="571369"/>
                </a:lnTo>
                <a:lnTo>
                  <a:pt x="1079500" y="232434"/>
                </a:lnTo>
                <a:lnTo>
                  <a:pt x="1356360" y="68262"/>
                </a:lnTo>
                <a:close/>
                <a:moveTo>
                  <a:pt x="134902" y="0"/>
                </a:moveTo>
                <a:lnTo>
                  <a:pt x="1011238" y="0"/>
                </a:lnTo>
                <a:lnTo>
                  <a:pt x="1011238" y="812800"/>
                </a:lnTo>
                <a:lnTo>
                  <a:pt x="134902" y="812800"/>
                </a:lnTo>
                <a:lnTo>
                  <a:pt x="127760" y="812536"/>
                </a:lnTo>
                <a:lnTo>
                  <a:pt x="120883" y="812007"/>
                </a:lnTo>
                <a:lnTo>
                  <a:pt x="114270" y="811478"/>
                </a:lnTo>
                <a:lnTo>
                  <a:pt x="107657" y="810156"/>
                </a:lnTo>
                <a:lnTo>
                  <a:pt x="101044" y="808570"/>
                </a:lnTo>
                <a:lnTo>
                  <a:pt x="94696" y="806719"/>
                </a:lnTo>
                <a:lnTo>
                  <a:pt x="88348" y="804603"/>
                </a:lnTo>
                <a:lnTo>
                  <a:pt x="82264" y="802224"/>
                </a:lnTo>
                <a:lnTo>
                  <a:pt x="76180" y="799580"/>
                </a:lnTo>
                <a:lnTo>
                  <a:pt x="70625" y="796407"/>
                </a:lnTo>
                <a:lnTo>
                  <a:pt x="64806" y="793234"/>
                </a:lnTo>
                <a:lnTo>
                  <a:pt x="58986" y="789796"/>
                </a:lnTo>
                <a:lnTo>
                  <a:pt x="53961" y="786095"/>
                </a:lnTo>
                <a:lnTo>
                  <a:pt x="48935" y="781864"/>
                </a:lnTo>
                <a:lnTo>
                  <a:pt x="43909" y="777898"/>
                </a:lnTo>
                <a:lnTo>
                  <a:pt x="39148" y="773403"/>
                </a:lnTo>
                <a:lnTo>
                  <a:pt x="34651" y="768644"/>
                </a:lnTo>
                <a:lnTo>
                  <a:pt x="30683" y="763620"/>
                </a:lnTo>
                <a:lnTo>
                  <a:pt x="26451" y="758596"/>
                </a:lnTo>
                <a:lnTo>
                  <a:pt x="22748" y="753308"/>
                </a:lnTo>
                <a:lnTo>
                  <a:pt x="19309" y="747755"/>
                </a:lnTo>
                <a:lnTo>
                  <a:pt x="16135" y="741938"/>
                </a:lnTo>
                <a:lnTo>
                  <a:pt x="13225" y="736385"/>
                </a:lnTo>
                <a:lnTo>
                  <a:pt x="10316" y="730304"/>
                </a:lnTo>
                <a:lnTo>
                  <a:pt x="7935" y="724222"/>
                </a:lnTo>
                <a:lnTo>
                  <a:pt x="5819" y="717877"/>
                </a:lnTo>
                <a:lnTo>
                  <a:pt x="3967" y="711531"/>
                </a:lnTo>
                <a:lnTo>
                  <a:pt x="2380" y="704920"/>
                </a:lnTo>
                <a:lnTo>
                  <a:pt x="1058" y="698310"/>
                </a:lnTo>
                <a:lnTo>
                  <a:pt x="529" y="691700"/>
                </a:lnTo>
                <a:lnTo>
                  <a:pt x="0" y="684825"/>
                </a:lnTo>
                <a:lnTo>
                  <a:pt x="0" y="677686"/>
                </a:lnTo>
                <a:lnTo>
                  <a:pt x="0" y="134850"/>
                </a:lnTo>
                <a:lnTo>
                  <a:pt x="0" y="127975"/>
                </a:lnTo>
                <a:lnTo>
                  <a:pt x="529" y="120836"/>
                </a:lnTo>
                <a:lnTo>
                  <a:pt x="1058" y="114226"/>
                </a:lnTo>
                <a:lnTo>
                  <a:pt x="2380" y="107616"/>
                </a:lnTo>
                <a:lnTo>
                  <a:pt x="3967" y="101005"/>
                </a:lnTo>
                <a:lnTo>
                  <a:pt x="5819" y="94659"/>
                </a:lnTo>
                <a:lnTo>
                  <a:pt x="7935" y="88314"/>
                </a:lnTo>
                <a:lnTo>
                  <a:pt x="10316" y="82232"/>
                </a:lnTo>
                <a:lnTo>
                  <a:pt x="13225" y="76415"/>
                </a:lnTo>
                <a:lnTo>
                  <a:pt x="16135" y="70598"/>
                </a:lnTo>
                <a:lnTo>
                  <a:pt x="19309" y="64780"/>
                </a:lnTo>
                <a:lnTo>
                  <a:pt x="22748" y="59492"/>
                </a:lnTo>
                <a:lnTo>
                  <a:pt x="26451" y="54204"/>
                </a:lnTo>
                <a:lnTo>
                  <a:pt x="30683" y="49180"/>
                </a:lnTo>
                <a:lnTo>
                  <a:pt x="34651" y="43892"/>
                </a:lnTo>
                <a:lnTo>
                  <a:pt x="39148" y="39661"/>
                </a:lnTo>
                <a:lnTo>
                  <a:pt x="43909" y="35166"/>
                </a:lnTo>
                <a:lnTo>
                  <a:pt x="48935" y="30671"/>
                </a:lnTo>
                <a:lnTo>
                  <a:pt x="53961" y="26705"/>
                </a:lnTo>
                <a:lnTo>
                  <a:pt x="58986" y="23004"/>
                </a:lnTo>
                <a:lnTo>
                  <a:pt x="64806" y="19566"/>
                </a:lnTo>
                <a:lnTo>
                  <a:pt x="70625" y="16129"/>
                </a:lnTo>
                <a:lnTo>
                  <a:pt x="76180" y="13220"/>
                </a:lnTo>
                <a:lnTo>
                  <a:pt x="82264" y="10576"/>
                </a:lnTo>
                <a:lnTo>
                  <a:pt x="88348" y="8196"/>
                </a:lnTo>
                <a:lnTo>
                  <a:pt x="94696" y="6081"/>
                </a:lnTo>
                <a:lnTo>
                  <a:pt x="101044" y="4230"/>
                </a:lnTo>
                <a:lnTo>
                  <a:pt x="107657" y="2908"/>
                </a:lnTo>
                <a:lnTo>
                  <a:pt x="114270" y="1586"/>
                </a:lnTo>
                <a:lnTo>
                  <a:pt x="120883" y="529"/>
                </a:lnTo>
                <a:lnTo>
                  <a:pt x="127760" y="264"/>
                </a:lnTo>
                <a:lnTo>
                  <a:pt x="134902"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sz="1325">
              <a:latin typeface="微软雅黑" panose="020B0503020204020204" pitchFamily="34" charset="-122"/>
              <a:ea typeface="微软雅黑" panose="020B0503020204020204" pitchFamily="34" charset="-122"/>
            </a:endParaRPr>
          </a:p>
        </p:txBody>
      </p:sp>
      <p:pic>
        <p:nvPicPr>
          <p:cNvPr id="51" name="图形 38"/>
          <p:cNvPicPr>
            <a:picLocks noChangeAspect="1"/>
          </p:cNvPicPr>
          <p:nvPr>
            <p:custDataLst>
              <p:tags r:id="rId14"/>
            </p:custDataLst>
          </p:nvPr>
        </p:nvPicPr>
        <p:blipFill>
          <a:blip r:embed="rId24" cstate="print">
            <a:extLst>
              <a:ext uri="{28A0092B-C50C-407E-A947-70E740481C1C}">
                <a14:useLocalDpi xmlns:a14="http://schemas.microsoft.com/office/drawing/2010/main" val="0"/>
              </a:ext>
            </a:extLst>
          </a:blip>
          <a:stretch>
            <a:fillRect/>
          </a:stretch>
        </p:blipFill>
        <p:spPr>
          <a:xfrm>
            <a:off x="4370705" y="3486150"/>
            <a:ext cx="333375" cy="333375"/>
          </a:xfrm>
          <a:prstGeom prst="rect">
            <a:avLst/>
          </a:prstGeom>
        </p:spPr>
      </p:pic>
      <p:sp>
        <p:nvSpPr>
          <p:cNvPr id="52" name="PA_ImportSvg_636701191449744043"/>
          <p:cNvSpPr/>
          <p:nvPr>
            <p:custDataLst>
              <p:tags r:id="rId15"/>
            </p:custDataLst>
          </p:nvPr>
        </p:nvSpPr>
        <p:spPr>
          <a:xfrm>
            <a:off x="4203065" y="2624455"/>
            <a:ext cx="194310" cy="416560"/>
          </a:xfrm>
          <a:custGeom>
            <a:avLst/>
            <a:gdLst/>
            <a:ahLst/>
            <a:cxnLst/>
            <a:rect l="l" t="t" r="r" b="b"/>
            <a:pathLst>
              <a:path w="5300981" h="11353802">
                <a:moveTo>
                  <a:pt x="5233671" y="1322070"/>
                </a:moveTo>
                <a:lnTo>
                  <a:pt x="4745991" y="349250"/>
                </a:lnTo>
                <a:cubicBezTo>
                  <a:pt x="4638041" y="133350"/>
                  <a:pt x="4420871" y="0"/>
                  <a:pt x="4179571" y="0"/>
                </a:cubicBezTo>
                <a:lnTo>
                  <a:pt x="1121411" y="0"/>
                </a:lnTo>
                <a:cubicBezTo>
                  <a:pt x="880111" y="0"/>
                  <a:pt x="662941" y="133350"/>
                  <a:pt x="554991" y="349250"/>
                </a:cubicBezTo>
                <a:lnTo>
                  <a:pt x="67311" y="1322070"/>
                </a:lnTo>
                <a:cubicBezTo>
                  <a:pt x="22861" y="1409700"/>
                  <a:pt x="1" y="1507490"/>
                  <a:pt x="1" y="1605280"/>
                </a:cubicBezTo>
                <a:lnTo>
                  <a:pt x="1" y="10720070"/>
                </a:lnTo>
                <a:cubicBezTo>
                  <a:pt x="1" y="11069320"/>
                  <a:pt x="284481" y="11353801"/>
                  <a:pt x="633731" y="11353801"/>
                </a:cubicBezTo>
                <a:lnTo>
                  <a:pt x="4667252" y="11353801"/>
                </a:lnTo>
                <a:cubicBezTo>
                  <a:pt x="5016502" y="11353801"/>
                  <a:pt x="5300982" y="11069320"/>
                  <a:pt x="5300982" y="10720070"/>
                </a:cubicBezTo>
                <a:lnTo>
                  <a:pt x="5300982" y="1605280"/>
                </a:lnTo>
                <a:cubicBezTo>
                  <a:pt x="5300982" y="1507490"/>
                  <a:pt x="5278122" y="1409700"/>
                  <a:pt x="5233672" y="1322070"/>
                </a:cubicBezTo>
                <a:moveTo>
                  <a:pt x="1121411" y="508000"/>
                </a:moveTo>
                <a:lnTo>
                  <a:pt x="4180841" y="508000"/>
                </a:lnTo>
                <a:cubicBezTo>
                  <a:pt x="4229101" y="508000"/>
                  <a:pt x="4271011" y="534670"/>
                  <a:pt x="4292601" y="577850"/>
                </a:cubicBezTo>
                <a:lnTo>
                  <a:pt x="4594861" y="1182370"/>
                </a:lnTo>
                <a:lnTo>
                  <a:pt x="706121" y="1182370"/>
                </a:lnTo>
                <a:lnTo>
                  <a:pt x="1009651" y="577850"/>
                </a:lnTo>
                <a:cubicBezTo>
                  <a:pt x="1029971" y="534670"/>
                  <a:pt x="1073151" y="508000"/>
                  <a:pt x="1121411" y="508000"/>
                </a:cubicBezTo>
                <a:close/>
                <a:moveTo>
                  <a:pt x="4667252" y="10845800"/>
                </a:moveTo>
                <a:lnTo>
                  <a:pt x="633731" y="10845800"/>
                </a:lnTo>
                <a:cubicBezTo>
                  <a:pt x="565151" y="10845800"/>
                  <a:pt x="508001" y="10789920"/>
                  <a:pt x="508001" y="10720070"/>
                </a:cubicBezTo>
                <a:lnTo>
                  <a:pt x="508001" y="1689100"/>
                </a:lnTo>
                <a:lnTo>
                  <a:pt x="4792981" y="1689100"/>
                </a:lnTo>
                <a:lnTo>
                  <a:pt x="4792981" y="10720070"/>
                </a:lnTo>
                <a:cubicBezTo>
                  <a:pt x="4792981" y="10789920"/>
                  <a:pt x="4737101" y="10845800"/>
                  <a:pt x="4667251" y="10845800"/>
                </a:cubicBezTo>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3" name="PA_ImportSvg_636701191450094043"/>
          <p:cNvSpPr/>
          <p:nvPr>
            <p:custDataLst>
              <p:tags r:id="rId16"/>
            </p:custDataLst>
          </p:nvPr>
        </p:nvSpPr>
        <p:spPr>
          <a:xfrm>
            <a:off x="4253865" y="2728595"/>
            <a:ext cx="82550" cy="257810"/>
          </a:xfrm>
          <a:custGeom>
            <a:avLst/>
            <a:gdLst/>
            <a:ahLst/>
            <a:cxnLst/>
            <a:rect l="l" t="t" r="r" b="b"/>
            <a:pathLst>
              <a:path w="2255522" h="7039610">
                <a:moveTo>
                  <a:pt x="0" y="5436870"/>
                </a:moveTo>
                <a:lnTo>
                  <a:pt x="2255521" y="5436870"/>
                </a:lnTo>
                <a:lnTo>
                  <a:pt x="2255521" y="5817870"/>
                </a:lnTo>
                <a:lnTo>
                  <a:pt x="0" y="5817870"/>
                </a:lnTo>
                <a:moveTo>
                  <a:pt x="0" y="6047740"/>
                </a:moveTo>
                <a:lnTo>
                  <a:pt x="2255521" y="6047740"/>
                </a:lnTo>
                <a:lnTo>
                  <a:pt x="2255521" y="6428740"/>
                </a:lnTo>
                <a:lnTo>
                  <a:pt x="0" y="6428740"/>
                </a:lnTo>
                <a:moveTo>
                  <a:pt x="0" y="6658610"/>
                </a:moveTo>
                <a:lnTo>
                  <a:pt x="2255521" y="6658610"/>
                </a:lnTo>
                <a:lnTo>
                  <a:pt x="2255521" y="7039610"/>
                </a:lnTo>
                <a:lnTo>
                  <a:pt x="0" y="7039610"/>
                </a:lnTo>
                <a:moveTo>
                  <a:pt x="730250" y="304800"/>
                </a:moveTo>
                <a:lnTo>
                  <a:pt x="1525270" y="304800"/>
                </a:lnTo>
                <a:cubicBezTo>
                  <a:pt x="1550670" y="304800"/>
                  <a:pt x="1570990" y="284480"/>
                  <a:pt x="1570990" y="259080"/>
                </a:cubicBezTo>
                <a:lnTo>
                  <a:pt x="1570990" y="45720"/>
                </a:lnTo>
                <a:cubicBezTo>
                  <a:pt x="1570990" y="20320"/>
                  <a:pt x="1550670" y="0"/>
                  <a:pt x="1525270" y="0"/>
                </a:cubicBezTo>
                <a:lnTo>
                  <a:pt x="730250" y="0"/>
                </a:lnTo>
                <a:cubicBezTo>
                  <a:pt x="704850" y="0"/>
                  <a:pt x="684530" y="20320"/>
                  <a:pt x="684530" y="45720"/>
                </a:cubicBezTo>
                <a:lnTo>
                  <a:pt x="684530" y="259080"/>
                </a:lnTo>
                <a:cubicBezTo>
                  <a:pt x="684530" y="284480"/>
                  <a:pt x="704850" y="304800"/>
                  <a:pt x="730250" y="30480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4" name="PA_ImportSvg_636701191450374043"/>
          <p:cNvSpPr/>
          <p:nvPr>
            <p:custDataLst>
              <p:tags r:id="rId17"/>
            </p:custDataLst>
          </p:nvPr>
        </p:nvSpPr>
        <p:spPr>
          <a:xfrm>
            <a:off x="4278630" y="2759710"/>
            <a:ext cx="32385" cy="33020"/>
          </a:xfrm>
          <a:custGeom>
            <a:avLst/>
            <a:gdLst/>
            <a:ahLst/>
            <a:cxnLst/>
            <a:rect l="l" t="t" r="r" b="b"/>
            <a:pathLst>
              <a:path w="886669" h="906564">
                <a:moveTo>
                  <a:pt x="443335" y="463333"/>
                </a:moveTo>
                <a:close/>
                <a:moveTo>
                  <a:pt x="105" y="463333"/>
                </a:moveTo>
                <a:cubicBezTo>
                  <a:pt x="105" y="708122"/>
                  <a:pt x="198546" y="906563"/>
                  <a:pt x="443335" y="906563"/>
                </a:cubicBezTo>
                <a:cubicBezTo>
                  <a:pt x="688124" y="906563"/>
                  <a:pt x="886565" y="708122"/>
                  <a:pt x="886565" y="463333"/>
                </a:cubicBezTo>
                <a:cubicBezTo>
                  <a:pt x="886670" y="304912"/>
                  <a:pt x="802214" y="158481"/>
                  <a:pt x="665035" y="79240"/>
                </a:cubicBezTo>
                <a:cubicBezTo>
                  <a:pt x="527855" y="0"/>
                  <a:pt x="358815" y="0"/>
                  <a:pt x="221636" y="79240"/>
                </a:cubicBezTo>
                <a:cubicBezTo>
                  <a:pt x="84457" y="158481"/>
                  <a:pt x="1" y="304912"/>
                  <a:pt x="105" y="463333"/>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5" name="任意多边形: 形状 50"/>
          <p:cNvSpPr/>
          <p:nvPr>
            <p:custDataLst>
              <p:tags r:id="rId18"/>
            </p:custDataLst>
          </p:nvPr>
        </p:nvSpPr>
        <p:spPr>
          <a:xfrm>
            <a:off x="4286250" y="2770505"/>
            <a:ext cx="16510" cy="15240"/>
          </a:xfrm>
          <a:custGeom>
            <a:avLst/>
            <a:gdLst/>
            <a:ahLst/>
            <a:cxnLst/>
            <a:rect l="0" t="0" r="0" b="0"/>
            <a:pathLst>
              <a:path w="462281" h="408941">
                <a:moveTo>
                  <a:pt x="229870" y="408940"/>
                </a:moveTo>
                <a:cubicBezTo>
                  <a:pt x="102870" y="408940"/>
                  <a:pt x="0" y="306070"/>
                  <a:pt x="0" y="179070"/>
                </a:cubicBezTo>
                <a:cubicBezTo>
                  <a:pt x="0" y="109220"/>
                  <a:pt x="31750" y="43180"/>
                  <a:pt x="86360" y="0"/>
                </a:cubicBezTo>
                <a:lnTo>
                  <a:pt x="110490" y="29210"/>
                </a:lnTo>
                <a:cubicBezTo>
                  <a:pt x="64770" y="66040"/>
                  <a:pt x="39370" y="120650"/>
                  <a:pt x="39370" y="179070"/>
                </a:cubicBezTo>
                <a:cubicBezTo>
                  <a:pt x="39370" y="284480"/>
                  <a:pt x="125729" y="370840"/>
                  <a:pt x="231140" y="370840"/>
                </a:cubicBezTo>
                <a:cubicBezTo>
                  <a:pt x="336550" y="370840"/>
                  <a:pt x="422909" y="284480"/>
                  <a:pt x="422909" y="179070"/>
                </a:cubicBezTo>
                <a:cubicBezTo>
                  <a:pt x="422909" y="120650"/>
                  <a:pt x="396240" y="66040"/>
                  <a:pt x="351790" y="29210"/>
                </a:cubicBezTo>
                <a:lnTo>
                  <a:pt x="375920" y="0"/>
                </a:lnTo>
                <a:cubicBezTo>
                  <a:pt x="430530" y="44450"/>
                  <a:pt x="462280" y="109220"/>
                  <a:pt x="462280" y="179070"/>
                </a:cubicBezTo>
                <a:cubicBezTo>
                  <a:pt x="459740" y="306070"/>
                  <a:pt x="356870" y="408940"/>
                  <a:pt x="229870" y="40894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6" name="任意多边形: 形状 51"/>
          <p:cNvSpPr/>
          <p:nvPr>
            <p:custDataLst>
              <p:tags r:id="rId19"/>
            </p:custDataLst>
          </p:nvPr>
        </p:nvSpPr>
        <p:spPr>
          <a:xfrm>
            <a:off x="4294505" y="2767965"/>
            <a:ext cx="1270" cy="9525"/>
          </a:xfrm>
          <a:custGeom>
            <a:avLst/>
            <a:gdLst/>
            <a:ahLst/>
            <a:cxnLst/>
            <a:rect l="0" t="0" r="0" b="0"/>
            <a:pathLst>
              <a:path w="38101" h="260351">
                <a:moveTo>
                  <a:pt x="0" y="0"/>
                </a:moveTo>
                <a:lnTo>
                  <a:pt x="38100" y="0"/>
                </a:lnTo>
                <a:lnTo>
                  <a:pt x="38100" y="260350"/>
                </a:lnTo>
                <a:lnTo>
                  <a:pt x="0" y="260350"/>
                </a:lnTo>
              </a:path>
            </a:pathLst>
          </a:custGeom>
          <a:solidFill>
            <a:sysClr val="window" lastClr="FFFFFF"/>
          </a:solidFill>
          <a:ln w="6350" cap="flat" cmpd="sng" algn="ctr">
            <a:noFill/>
            <a:prstDash val="solid"/>
            <a:miter lim="800000"/>
          </a:ln>
          <a:effectLst/>
          <a:extLst>
            <a:ext uri="{91240B29-F687-4F45-9708-019B960494DF}">
              <a14:hiddenLine xmlns:a14="http://schemas.microsoft.com/office/drawing/2010/main" w="6350">
                <a:solidFill>
                  <a:srgbClr val="1F74AD"/>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7" name="Oval 5"/>
          <p:cNvSpPr>
            <a:spLocks noChangeArrowheads="1"/>
          </p:cNvSpPr>
          <p:nvPr>
            <p:custDataLst>
              <p:tags r:id="rId20"/>
            </p:custDataLst>
          </p:nvPr>
        </p:nvSpPr>
        <p:spPr bwMode="auto">
          <a:xfrm>
            <a:off x="4562475" y="2654300"/>
            <a:ext cx="760730" cy="759460"/>
          </a:xfrm>
          <a:prstGeom prst="ellipse">
            <a:avLst/>
          </a:prstGeom>
          <a:solidFill>
            <a:srgbClr val="727171"/>
          </a:solidFill>
          <a:ln>
            <a:noFill/>
          </a:ln>
          <a:extLst>
            <a:ext uri="{91240B29-F687-4F45-9708-019B960494DF}">
              <a14:hiddenLine xmlns:a14="http://schemas.microsoft.com/office/drawing/2010/main" w="9525">
                <a:solidFill>
                  <a:srgbClr val="000000"/>
                </a:solidFill>
                <a:round/>
              </a14:hiddenLine>
            </a:ext>
          </a:extLst>
        </p:spPr>
        <p:txBody>
          <a:bodyPr vert="horz" wrap="square" lIns="66141" tIns="34393" rIns="66141" bIns="34393" numCol="1" anchor="t" anchorCtr="0" compatLnSpc="1"/>
          <a:lstStyle/>
          <a:p>
            <a:pP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8" name="文本框 57"/>
          <p:cNvSpPr txBox="1"/>
          <p:nvPr>
            <p:custDataLst>
              <p:tags r:id="rId21"/>
            </p:custDataLst>
          </p:nvPr>
        </p:nvSpPr>
        <p:spPr>
          <a:xfrm>
            <a:off x="4669155" y="2760980"/>
            <a:ext cx="558165" cy="582295"/>
          </a:xfrm>
          <a:prstGeom prst="rect">
            <a:avLst/>
          </a:prstGeom>
          <a:noFill/>
        </p:spPr>
        <p:txBody>
          <a:bodyPr wrap="square" lIns="66141" tIns="34393" rIns="66141" bIns="34393" rtlCol="0" anchor="ctr" anchorCtr="0">
            <a:normAutofit fontScale="57500" lnSpcReduction="20000"/>
          </a:bodyPr>
          <a:lstStyle/>
          <a:p>
            <a:pPr marL="0" lvl="0" indent="0" algn="ctr">
              <a:lnSpc>
                <a:spcPct val="130000"/>
              </a:lnSpc>
              <a:spcBef>
                <a:spcPts val="0"/>
              </a:spcBef>
              <a:spcAft>
                <a:spcPts val="0"/>
              </a:spcAft>
              <a:buSzPct val="100000"/>
            </a:pPr>
            <a:r>
              <a:rPr lang="zh-CN" altLang="en-US" sz="1330" b="1" spc="300">
                <a:solidFill>
                  <a:sysClr val="window" lastClr="FFFFFF"/>
                </a:solidFill>
                <a:uFillTx/>
                <a:latin typeface="微软雅黑" panose="020B0503020204020204" pitchFamily="34" charset="-122"/>
                <a:ea typeface="微软雅黑" panose="020B0503020204020204" pitchFamily="34" charset="-122"/>
              </a:rPr>
              <a:t>预算收入的征缴依据</a:t>
            </a: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一</a:t>
            </a:r>
            <a:r>
              <a:rPr lang="zh-CN" altLang="en-US" b="1" dirty="0" smtClean="0">
                <a:solidFill>
                  <a:schemeClr val="bg1"/>
                </a:solidFill>
                <a:sym typeface="+mn-ea"/>
              </a:rPr>
              <a:t>、收入预算执行</a:t>
            </a:r>
            <a:endParaRPr lang="zh-CN" altLang="en-US" dirty="0"/>
          </a:p>
        </p:txBody>
      </p:sp>
    </p:spTree>
    <p:extLst>
      <p:ext uri="{BB962C8B-B14F-4D97-AF65-F5344CB8AC3E}">
        <p14:creationId xmlns:p14="http://schemas.microsoft.com/office/powerpoint/2010/main" val="2663553067"/>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一、政府预算收入的执行</a:t>
            </a:r>
          </a:p>
        </p:txBody>
      </p:sp>
      <p:sp>
        <p:nvSpPr>
          <p:cNvPr id="57" name="任意多边形 56"/>
          <p:cNvSpPr/>
          <p:nvPr>
            <p:custDataLst>
              <p:tags r:id="rId1"/>
            </p:custDataLst>
          </p:nvPr>
        </p:nvSpPr>
        <p:spPr bwMode="auto">
          <a:xfrm>
            <a:off x="4262755" y="3423285"/>
            <a:ext cx="424815" cy="535940"/>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任意多边形 8"/>
          <p:cNvSpPr/>
          <p:nvPr>
            <p:custDataLst>
              <p:tags r:id="rId2"/>
            </p:custDataLst>
          </p:nvPr>
        </p:nvSpPr>
        <p:spPr bwMode="auto">
          <a:xfrm>
            <a:off x="4204335" y="3416935"/>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3"/>
            </p:custDataLst>
          </p:nvPr>
        </p:nvSpPr>
        <p:spPr bwMode="auto">
          <a:xfrm>
            <a:off x="4204335" y="3592830"/>
            <a:ext cx="541655" cy="12890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任意多边形 63"/>
          <p:cNvSpPr/>
          <p:nvPr>
            <p:custDataLst>
              <p:tags r:id="rId4"/>
            </p:custDataLst>
          </p:nvPr>
        </p:nvSpPr>
        <p:spPr bwMode="auto">
          <a:xfrm>
            <a:off x="4204335" y="3764280"/>
            <a:ext cx="541655" cy="12827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任意多边形 64"/>
          <p:cNvSpPr/>
          <p:nvPr>
            <p:custDataLst>
              <p:tags r:id="rId5"/>
            </p:custDataLst>
          </p:nvPr>
        </p:nvSpPr>
        <p:spPr bwMode="auto">
          <a:xfrm>
            <a:off x="4425315" y="3959225"/>
            <a:ext cx="99695" cy="2095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任意多边形 65"/>
          <p:cNvSpPr/>
          <p:nvPr>
            <p:custDataLst>
              <p:tags r:id="rId6"/>
            </p:custDataLst>
          </p:nvPr>
        </p:nvSpPr>
        <p:spPr bwMode="auto">
          <a:xfrm>
            <a:off x="3808730" y="1668780"/>
            <a:ext cx="1332865" cy="63500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7" name="任意多边形 66"/>
          <p:cNvSpPr/>
          <p:nvPr>
            <p:custDataLst>
              <p:tags r:id="rId7"/>
            </p:custDataLst>
          </p:nvPr>
        </p:nvSpPr>
        <p:spPr bwMode="auto">
          <a:xfrm>
            <a:off x="4146550" y="3099435"/>
            <a:ext cx="657860" cy="317500"/>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任意多边形 67"/>
          <p:cNvSpPr/>
          <p:nvPr>
            <p:custDataLst>
              <p:tags r:id="rId8"/>
            </p:custDataLst>
          </p:nvPr>
        </p:nvSpPr>
        <p:spPr bwMode="auto">
          <a:xfrm>
            <a:off x="4277995" y="1297305"/>
            <a:ext cx="87630" cy="29781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任意多边形 68"/>
          <p:cNvSpPr/>
          <p:nvPr>
            <p:custDataLst>
              <p:tags r:id="rId9"/>
            </p:custDataLst>
          </p:nvPr>
        </p:nvSpPr>
        <p:spPr bwMode="auto">
          <a:xfrm>
            <a:off x="3947795" y="1415415"/>
            <a:ext cx="174625" cy="27051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4" name="任意多边形 83"/>
          <p:cNvSpPr/>
          <p:nvPr>
            <p:custDataLst>
              <p:tags r:id="rId10"/>
            </p:custDataLst>
          </p:nvPr>
        </p:nvSpPr>
        <p:spPr bwMode="auto">
          <a:xfrm>
            <a:off x="4583430" y="1297305"/>
            <a:ext cx="87630" cy="29781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任意多边形 84"/>
          <p:cNvSpPr/>
          <p:nvPr>
            <p:custDataLst>
              <p:tags r:id="rId11"/>
            </p:custDataLst>
          </p:nvPr>
        </p:nvSpPr>
        <p:spPr bwMode="auto">
          <a:xfrm>
            <a:off x="4827905" y="1415415"/>
            <a:ext cx="173355" cy="27051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任意多边形 85"/>
          <p:cNvSpPr/>
          <p:nvPr>
            <p:custDataLst>
              <p:tags r:id="rId12"/>
            </p:custDataLst>
          </p:nvPr>
        </p:nvSpPr>
        <p:spPr bwMode="auto">
          <a:xfrm>
            <a:off x="5026660" y="1641475"/>
            <a:ext cx="243205" cy="21082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7" name="任意多边形 86"/>
          <p:cNvSpPr/>
          <p:nvPr>
            <p:custDataLst>
              <p:tags r:id="rId13"/>
            </p:custDataLst>
          </p:nvPr>
        </p:nvSpPr>
        <p:spPr bwMode="auto">
          <a:xfrm>
            <a:off x="3680460" y="1641475"/>
            <a:ext cx="241300" cy="21082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8" name="文本框 87"/>
          <p:cNvSpPr txBox="1"/>
          <p:nvPr>
            <p:custDataLst>
              <p:tags r:id="rId14"/>
            </p:custDataLst>
          </p:nvPr>
        </p:nvSpPr>
        <p:spPr>
          <a:xfrm>
            <a:off x="3743960" y="2362200"/>
            <a:ext cx="1461770" cy="655955"/>
          </a:xfrm>
          <a:prstGeom prst="rect">
            <a:avLst/>
          </a:prstGeom>
          <a:noFill/>
        </p:spPr>
        <p:txBody>
          <a:bodyPr wrap="square" anchor="ctr">
            <a:normAutofit fontScale="90000" lnSpcReduction="20000"/>
          </a:bodyPr>
          <a:lstStyle/>
          <a:p>
            <a:pPr marL="0" lvl="0" indent="0" algn="ctr">
              <a:lnSpc>
                <a:spcPct val="130000"/>
              </a:lnSpc>
              <a:spcBef>
                <a:spcPts val="0"/>
              </a:spcBef>
              <a:spcAft>
                <a:spcPts val="0"/>
              </a:spcAft>
              <a:buSzPct val="100000"/>
            </a:pPr>
            <a:r>
              <a:rPr lang="zh-CN" altLang="en-US" sz="1770" b="1" spc="300" dirty="0">
                <a:solidFill>
                  <a:srgbClr val="000000">
                    <a:lumMod val="65000"/>
                    <a:lumOff val="35000"/>
                  </a:srgbClr>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预算收入的缴款方式</a:t>
            </a:r>
          </a:p>
        </p:txBody>
      </p:sp>
      <p:sp>
        <p:nvSpPr>
          <p:cNvPr id="89" name="任意多边形 88"/>
          <p:cNvSpPr/>
          <p:nvPr>
            <p:custDataLst>
              <p:tags r:id="rId15"/>
            </p:custDataLst>
          </p:nvPr>
        </p:nvSpPr>
        <p:spPr bwMode="auto">
          <a:xfrm>
            <a:off x="2795905" y="2780030"/>
            <a:ext cx="907415" cy="241935"/>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0" name="任意多边形 89"/>
          <p:cNvSpPr/>
          <p:nvPr>
            <p:custDataLst>
              <p:tags r:id="rId16"/>
            </p:custDataLst>
          </p:nvPr>
        </p:nvSpPr>
        <p:spPr bwMode="auto">
          <a:xfrm>
            <a:off x="5247005" y="2766695"/>
            <a:ext cx="908685" cy="255270"/>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91" name="组合 90"/>
          <p:cNvGrpSpPr/>
          <p:nvPr>
            <p:custDataLst>
              <p:tags r:id="rId17"/>
            </p:custDataLst>
          </p:nvPr>
        </p:nvGrpSpPr>
        <p:grpSpPr>
          <a:xfrm>
            <a:off x="5910580" y="2359660"/>
            <a:ext cx="341630" cy="320040"/>
            <a:chOff x="8014666" y="1707730"/>
            <a:chExt cx="465138" cy="435769"/>
          </a:xfrm>
          <a:solidFill>
            <a:srgbClr val="3498DB"/>
          </a:solidFill>
        </p:grpSpPr>
        <p:sp>
          <p:nvSpPr>
            <p:cNvPr id="92" name="任意多边形 17"/>
            <p:cNvSpPr/>
            <p:nvPr>
              <p:custDataLst>
                <p:tags r:id="rId25"/>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3" name="任意多边形 18"/>
            <p:cNvSpPr/>
            <p:nvPr>
              <p:custDataLst>
                <p:tags r:id="rId26"/>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94" name="文本框 93"/>
          <p:cNvSpPr txBox="1"/>
          <p:nvPr>
            <p:custDataLst>
              <p:tags r:id="rId18"/>
            </p:custDataLst>
          </p:nvPr>
        </p:nvSpPr>
        <p:spPr>
          <a:xfrm flipH="1">
            <a:off x="656590" y="2348865"/>
            <a:ext cx="1951355" cy="324485"/>
          </a:xfrm>
          <a:prstGeom prst="rect">
            <a:avLst/>
          </a:prstGeom>
          <a:noFill/>
        </p:spPr>
        <p:txBody>
          <a:bodyPr wrap="square" bIns="0" anchor="b" anchorCtr="0"/>
          <a:lstStyle/>
          <a:p>
            <a:pPr algn="l">
              <a:lnSpc>
                <a:spcPct val="120000"/>
              </a:lnSpc>
            </a:pPr>
            <a:r>
              <a:rPr lang="zh-CN" altLang="en-US"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直接缴库</a:t>
            </a:r>
          </a:p>
        </p:txBody>
      </p:sp>
      <p:sp>
        <p:nvSpPr>
          <p:cNvPr id="95" name="文本框 94"/>
          <p:cNvSpPr txBox="1"/>
          <p:nvPr>
            <p:custDataLst>
              <p:tags r:id="rId19"/>
            </p:custDataLst>
          </p:nvPr>
        </p:nvSpPr>
        <p:spPr>
          <a:xfrm>
            <a:off x="6309360" y="2366010"/>
            <a:ext cx="1951355" cy="324485"/>
          </a:xfrm>
          <a:prstGeom prst="rect">
            <a:avLst/>
          </a:prstGeom>
          <a:noFill/>
        </p:spPr>
        <p:txBody>
          <a:bodyPr wrap="square" bIns="0" anchor="b" anchorCtr="0"/>
          <a:lstStyle/>
          <a:p>
            <a:pPr>
              <a:lnSpc>
                <a:spcPct val="120000"/>
              </a:lnSpc>
            </a:pPr>
            <a:r>
              <a:rPr lang="zh-CN" altLang="en-US"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集中汇缴</a:t>
            </a:r>
          </a:p>
        </p:txBody>
      </p:sp>
      <p:sp>
        <p:nvSpPr>
          <p:cNvPr id="96" name="文本框 95"/>
          <p:cNvSpPr txBox="1"/>
          <p:nvPr>
            <p:custDataLst>
              <p:tags r:id="rId20"/>
            </p:custDataLst>
          </p:nvPr>
        </p:nvSpPr>
        <p:spPr>
          <a:xfrm>
            <a:off x="5001260" y="3110230"/>
            <a:ext cx="3505200" cy="654050"/>
          </a:xfrm>
          <a:prstGeom prst="rect">
            <a:avLst/>
          </a:prstGeom>
          <a:noFill/>
        </p:spPr>
        <p:txBody>
          <a:bodyPr wrap="square" tIns="0" rtlCol="0"/>
          <a:lstStyle/>
          <a:p>
            <a:pPr>
              <a:lnSpc>
                <a:spcPct val="120000"/>
              </a:lnSpc>
            </a:pPr>
            <a:r>
              <a:rPr lang="en-US" altLang="zh-CN" sz="1020" spc="150" dirty="0">
                <a:latin typeface="微软雅黑" panose="020B0503020204020204" pitchFamily="34" charset="-122"/>
                <a:ea typeface="微软雅黑" panose="020B0503020204020204" pitchFamily="34" charset="-122"/>
              </a:rPr>
              <a:t> </a:t>
            </a:r>
            <a:r>
              <a:rPr lang="zh-CN" altLang="en-US" sz="1020" spc="150" dirty="0">
                <a:latin typeface="微软雅黑" panose="020B0503020204020204" pitchFamily="34" charset="-122"/>
                <a:ea typeface="微软雅黑" panose="020B0503020204020204" pitchFamily="34" charset="-122"/>
              </a:rPr>
              <a:t>是由征收机关（有关法定单位）按有关法律法规规定，将应缴收入汇总缴入国库单一账户或财政专户。目前除当场执收的项目外，基本都采用了直接缴库方式，对小额零散税收和非税收入现金缴款实行集中汇缴。</a:t>
            </a:r>
          </a:p>
        </p:txBody>
      </p:sp>
      <p:sp>
        <p:nvSpPr>
          <p:cNvPr id="97" name="文本框 96"/>
          <p:cNvSpPr txBox="1"/>
          <p:nvPr>
            <p:custDataLst>
              <p:tags r:id="rId21"/>
            </p:custDataLst>
          </p:nvPr>
        </p:nvSpPr>
        <p:spPr>
          <a:xfrm>
            <a:off x="584200" y="3110230"/>
            <a:ext cx="2356485" cy="654050"/>
          </a:xfrm>
          <a:prstGeom prst="rect">
            <a:avLst/>
          </a:prstGeom>
          <a:noFill/>
        </p:spPr>
        <p:txBody>
          <a:bodyPr wrap="square" tIns="0" rtlCol="0"/>
          <a:lstStyle/>
          <a:p>
            <a:pPr algn="l">
              <a:lnSpc>
                <a:spcPct val="120000"/>
              </a:lnSpc>
            </a:pPr>
            <a:r>
              <a:rPr lang="zh-CN" altLang="en-US" sz="1010" spc="150" dirty="0">
                <a:latin typeface="微软雅黑" panose="020B0503020204020204" pitchFamily="34" charset="-122"/>
                <a:ea typeface="微软雅黑" panose="020B0503020204020204" pitchFamily="34" charset="-122"/>
              </a:rPr>
              <a:t>是由缴款单位或缴款人按有关法律法规规定，直接将应缴收入缴入国库单一账户或财政专户。</a:t>
            </a:r>
          </a:p>
        </p:txBody>
      </p:sp>
      <p:grpSp>
        <p:nvGrpSpPr>
          <p:cNvPr id="98" name="组合 97"/>
          <p:cNvGrpSpPr/>
          <p:nvPr>
            <p:custDataLst>
              <p:tags r:id="rId22"/>
            </p:custDataLst>
          </p:nvPr>
        </p:nvGrpSpPr>
        <p:grpSpPr>
          <a:xfrm>
            <a:off x="2706370" y="2348865"/>
            <a:ext cx="234315" cy="341630"/>
            <a:chOff x="3654254" y="1638253"/>
            <a:chExt cx="319088" cy="465138"/>
          </a:xfrm>
          <a:solidFill>
            <a:srgbClr val="1F74AD"/>
          </a:solidFill>
        </p:grpSpPr>
        <p:sp>
          <p:nvSpPr>
            <p:cNvPr id="99" name="任意多边形 15"/>
            <p:cNvSpPr/>
            <p:nvPr>
              <p:custDataLst>
                <p:tags r:id="rId23"/>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00" name="任意多边形 16"/>
            <p:cNvSpPr/>
            <p:nvPr>
              <p:custDataLst>
                <p:tags r:id="rId24"/>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一</a:t>
            </a:r>
            <a:r>
              <a:rPr lang="zh-CN" altLang="en-US" b="1" dirty="0" smtClean="0">
                <a:solidFill>
                  <a:schemeClr val="bg1"/>
                </a:solidFill>
                <a:sym typeface="+mn-ea"/>
              </a:rPr>
              <a:t>、</a:t>
            </a:r>
            <a:r>
              <a:rPr lang="zh-CN" altLang="en-US" b="1" dirty="0" smtClean="0">
                <a:solidFill>
                  <a:schemeClr val="bg1"/>
                </a:solidFill>
                <a:sym typeface="+mn-ea"/>
              </a:rPr>
              <a:t>收入预算</a:t>
            </a:r>
            <a:r>
              <a:rPr lang="zh-CN" altLang="en-US" b="1" dirty="0" smtClean="0">
                <a:solidFill>
                  <a:schemeClr val="bg1"/>
                </a:solidFill>
                <a:sym typeface="+mn-ea"/>
              </a:rPr>
              <a:t>执行</a:t>
            </a:r>
            <a:endParaRPr lang="zh-CN" altLang="en-US" dirty="0"/>
          </a:p>
        </p:txBody>
      </p:sp>
    </p:spTree>
    <p:extLst>
      <p:ext uri="{BB962C8B-B14F-4D97-AF65-F5344CB8AC3E}">
        <p14:creationId xmlns:p14="http://schemas.microsoft.com/office/powerpoint/2010/main" val="28936479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一、预算调整</a:t>
            </a:r>
          </a:p>
        </p:txBody>
      </p:sp>
      <p:sp>
        <p:nvSpPr>
          <p:cNvPr id="16" name="文本框 15"/>
          <p:cNvSpPr txBox="1"/>
          <p:nvPr/>
        </p:nvSpPr>
        <p:spPr>
          <a:xfrm>
            <a:off x="656273" y="431800"/>
            <a:ext cx="7688580" cy="398780"/>
          </a:xfrm>
          <a:prstGeom prst="rect">
            <a:avLst/>
          </a:prstGeom>
          <a:noFill/>
        </p:spPr>
        <p:txBody>
          <a:bodyPr wrap="square" rtlCol="0">
            <a:spAutoFit/>
          </a:bodyPr>
          <a:lstStyle/>
          <a:p>
            <a:pPr indent="457200" algn="l" fontAlgn="auto"/>
            <a:r>
              <a:rPr lang="zh-CN" altLang="en-US" sz="2000" b="1">
                <a:sym typeface="+mn-ea"/>
              </a:rPr>
              <a:t>（二）法定预算调整的范围</a:t>
            </a:r>
            <a:endParaRPr lang="zh-CN" altLang="en-US" sz="2000">
              <a:sym typeface="+mn-ea"/>
            </a:endParaRPr>
          </a:p>
        </p:txBody>
      </p:sp>
      <p:cxnSp>
        <p:nvCxnSpPr>
          <p:cNvPr id="2" name="直接连接符 1"/>
          <p:cNvCxnSpPr/>
          <p:nvPr>
            <p:custDataLst>
              <p:tags r:id="rId1"/>
            </p:custDataLst>
          </p:nvPr>
        </p:nvCxnSpPr>
        <p:spPr>
          <a:xfrm flipH="1" flipV="1">
            <a:off x="5323555" y="3315285"/>
            <a:ext cx="0" cy="580109"/>
          </a:xfrm>
          <a:prstGeom prst="line">
            <a:avLst/>
          </a:prstGeom>
          <a:noFill/>
          <a:ln w="6350" cap="flat" cmpd="sng" algn="ctr">
            <a:solidFill>
              <a:srgbClr val="000000">
                <a:lumMod val="75000"/>
                <a:lumOff val="25000"/>
              </a:srgbClr>
            </a:solidFill>
            <a:prstDash val="solid"/>
            <a:miter lim="800000"/>
            <a:headEnd type="oval"/>
          </a:ln>
          <a:effectLst/>
        </p:spPr>
      </p:cxnSp>
      <p:cxnSp>
        <p:nvCxnSpPr>
          <p:cNvPr id="17" name="直接连接符 16"/>
          <p:cNvCxnSpPr/>
          <p:nvPr>
            <p:custDataLst>
              <p:tags r:id="rId2"/>
            </p:custDataLst>
          </p:nvPr>
        </p:nvCxnSpPr>
        <p:spPr>
          <a:xfrm flipH="1" flipV="1">
            <a:off x="3637189" y="3315285"/>
            <a:ext cx="0" cy="580109"/>
          </a:xfrm>
          <a:prstGeom prst="line">
            <a:avLst/>
          </a:prstGeom>
          <a:noFill/>
          <a:ln w="6350" cap="flat" cmpd="sng" algn="ctr">
            <a:solidFill>
              <a:srgbClr val="000000">
                <a:lumMod val="75000"/>
                <a:lumOff val="25000"/>
              </a:srgbClr>
            </a:solidFill>
            <a:prstDash val="solid"/>
            <a:miter lim="800000"/>
            <a:headEnd type="oval"/>
          </a:ln>
          <a:effectLst/>
        </p:spPr>
      </p:cxnSp>
      <p:sp>
        <p:nvSpPr>
          <p:cNvPr id="18" name="斜纹 17"/>
          <p:cNvSpPr/>
          <p:nvPr>
            <p:custDataLst>
              <p:tags r:id="rId3"/>
            </p:custDataLst>
          </p:nvPr>
        </p:nvSpPr>
        <p:spPr>
          <a:xfrm flipH="1">
            <a:off x="4094409" y="1399391"/>
            <a:ext cx="1597822" cy="1597822"/>
          </a:xfrm>
          <a:prstGeom prst="diagStripe">
            <a:avLst/>
          </a:prstGeom>
          <a:solidFill>
            <a:srgbClr val="3498DB"/>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19" name="斜纹 18"/>
          <p:cNvSpPr/>
          <p:nvPr>
            <p:custDataLst>
              <p:tags r:id="rId4"/>
            </p:custDataLst>
          </p:nvPr>
        </p:nvSpPr>
        <p:spPr>
          <a:xfrm flipH="1" flipV="1">
            <a:off x="4094409" y="2198302"/>
            <a:ext cx="1597822" cy="1597822"/>
          </a:xfrm>
          <a:prstGeom prst="diagStripe">
            <a:avLst/>
          </a:prstGeom>
          <a:solidFill>
            <a:srgbClr val="1AA3AA"/>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0" name="斜纹 19"/>
          <p:cNvSpPr/>
          <p:nvPr>
            <p:custDataLst>
              <p:tags r:id="rId5"/>
            </p:custDataLst>
          </p:nvPr>
        </p:nvSpPr>
        <p:spPr>
          <a:xfrm flipV="1">
            <a:off x="3295497" y="2198302"/>
            <a:ext cx="1597822" cy="1597822"/>
          </a:xfrm>
          <a:prstGeom prst="diagStripe">
            <a:avLst/>
          </a:prstGeom>
          <a:solidFill>
            <a:srgbClr val="69A35B"/>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1" name="斜纹 20"/>
          <p:cNvSpPr/>
          <p:nvPr>
            <p:custDataLst>
              <p:tags r:id="rId6"/>
            </p:custDataLst>
          </p:nvPr>
        </p:nvSpPr>
        <p:spPr>
          <a:xfrm>
            <a:off x="3295497" y="1399391"/>
            <a:ext cx="1597822" cy="1597822"/>
          </a:xfrm>
          <a:prstGeom prst="diagStripe">
            <a:avLst/>
          </a:prstGeom>
          <a:solidFill>
            <a:srgbClr val="1F74AD"/>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7"/>
            </p:custDataLst>
          </p:nvPr>
        </p:nvCxnSpPr>
        <p:spPr>
          <a:xfrm>
            <a:off x="3637189" y="1271408"/>
            <a:ext cx="0" cy="580109"/>
          </a:xfrm>
          <a:prstGeom prst="line">
            <a:avLst/>
          </a:prstGeom>
          <a:noFill/>
          <a:ln w="6350" cap="flat" cmpd="sng" algn="ctr">
            <a:solidFill>
              <a:srgbClr val="000000">
                <a:lumMod val="75000"/>
                <a:lumOff val="25000"/>
              </a:srgbClr>
            </a:solidFill>
            <a:prstDash val="solid"/>
            <a:miter lim="800000"/>
            <a:headEnd type="oval"/>
          </a:ln>
          <a:effectLst/>
        </p:spPr>
      </p:cxnSp>
      <p:cxnSp>
        <p:nvCxnSpPr>
          <p:cNvPr id="23" name="直接连接符 22"/>
          <p:cNvCxnSpPr/>
          <p:nvPr>
            <p:custDataLst>
              <p:tags r:id="rId8"/>
            </p:custDataLst>
          </p:nvPr>
        </p:nvCxnSpPr>
        <p:spPr>
          <a:xfrm>
            <a:off x="5323555" y="1271408"/>
            <a:ext cx="0" cy="580109"/>
          </a:xfrm>
          <a:prstGeom prst="line">
            <a:avLst/>
          </a:prstGeom>
          <a:noFill/>
          <a:ln w="6350" cap="flat" cmpd="sng" algn="ctr">
            <a:solidFill>
              <a:srgbClr val="000000">
                <a:lumMod val="75000"/>
                <a:lumOff val="25000"/>
              </a:srgbClr>
            </a:solidFill>
            <a:prstDash val="solid"/>
            <a:miter lim="800000"/>
            <a:headEnd type="oval"/>
          </a:ln>
          <a:effectLst/>
        </p:spPr>
      </p:cxnSp>
      <p:sp>
        <p:nvSpPr>
          <p:cNvPr id="24" name="文本框 23"/>
          <p:cNvSpPr txBox="1"/>
          <p:nvPr>
            <p:custDataLst>
              <p:tags r:id="rId9"/>
            </p:custDataLst>
          </p:nvPr>
        </p:nvSpPr>
        <p:spPr bwMode="auto">
          <a:xfrm>
            <a:off x="3898739" y="2395386"/>
            <a:ext cx="1208689" cy="3884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6141" tIns="34393" rIns="66141" bIns="34393" anchor="ctr">
            <a:scene3d>
              <a:camera prst="orthographicFront"/>
              <a:lightRig rig="threePt" dir="t"/>
            </a:scene3d>
          </a:bodyPr>
          <a:lstStyle/>
          <a:p>
            <a:pPr algn="ctr" eaLnBrk="1" hangingPunct="1">
              <a:lnSpc>
                <a:spcPct val="130000"/>
              </a:lnSpc>
              <a:defRPr/>
            </a:pPr>
            <a:endParaRPr lang="zh-CN" altLang="en-US" sz="1400" b="1" spc="300" dirty="0">
              <a:solidFill>
                <a:srgbClr val="4D576B">
                  <a:lumMod val="100000"/>
                </a:srgbClr>
              </a:solidFill>
              <a:latin typeface="微软雅黑" panose="020B0503020204020204" pitchFamily="34" charset="-122"/>
              <a:ea typeface="微软雅黑" panose="020B0503020204020204" pitchFamily="34" charset="-122"/>
              <a:cs typeface="+mn-ea"/>
              <a:sym typeface="+mn-ea"/>
            </a:endParaRPr>
          </a:p>
        </p:txBody>
      </p:sp>
      <p:sp>
        <p:nvSpPr>
          <p:cNvPr id="25" name="任意多边形 24"/>
          <p:cNvSpPr/>
          <p:nvPr>
            <p:custDataLst>
              <p:tags r:id="rId10"/>
            </p:custDataLst>
          </p:nvPr>
        </p:nvSpPr>
        <p:spPr bwMode="auto">
          <a:xfrm>
            <a:off x="3780704" y="3093771"/>
            <a:ext cx="396355" cy="39635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6" name="任意多边形 25"/>
          <p:cNvSpPr/>
          <p:nvPr>
            <p:custDataLst>
              <p:tags r:id="rId11"/>
            </p:custDataLst>
          </p:nvPr>
        </p:nvSpPr>
        <p:spPr bwMode="auto">
          <a:xfrm>
            <a:off x="5036833" y="2840152"/>
            <a:ext cx="396355" cy="396355"/>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7" name="任意多边形 26"/>
          <p:cNvSpPr/>
          <p:nvPr>
            <p:custDataLst>
              <p:tags r:id="rId12"/>
            </p:custDataLst>
          </p:nvPr>
        </p:nvSpPr>
        <p:spPr bwMode="auto">
          <a:xfrm>
            <a:off x="3698054" y="1784285"/>
            <a:ext cx="396355" cy="396355"/>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8" name="任意多边形 27"/>
          <p:cNvSpPr/>
          <p:nvPr>
            <p:custDataLst>
              <p:tags r:id="rId13"/>
            </p:custDataLst>
          </p:nvPr>
        </p:nvSpPr>
        <p:spPr bwMode="auto">
          <a:xfrm>
            <a:off x="4909405" y="1784285"/>
            <a:ext cx="396355" cy="39635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3" name="文本框 2"/>
          <p:cNvSpPr txBox="1"/>
          <p:nvPr>
            <p:custDataLst>
              <p:tags r:id="rId14"/>
            </p:custDataLst>
          </p:nvPr>
        </p:nvSpPr>
        <p:spPr bwMode="auto">
          <a:xfrm>
            <a:off x="828154" y="1243181"/>
            <a:ext cx="2537981" cy="312420"/>
          </a:xfrm>
          <a:prstGeom prst="rect">
            <a:avLst/>
          </a:prstGeom>
        </p:spPr>
        <p:txBody>
          <a:bodyPr wrap="square" lIns="66141" tIns="34393" rIns="66141" bIns="0" anchor="b"/>
          <a:lstStyle/>
          <a:p>
            <a:pPr algn="r">
              <a:lnSpc>
                <a:spcPct val="120000"/>
              </a:lnSpc>
              <a:defRPr/>
            </a:pPr>
            <a:r>
              <a:rPr lang="zh-CN" altLang="en-US" sz="1400" b="1" spc="300" dirty="0" smtClean="0">
                <a:solidFill>
                  <a:srgbClr val="1F74AD"/>
                </a:solidFill>
                <a:latin typeface="微软雅黑" panose="020B0503020204020204" pitchFamily="34" charset="-122"/>
                <a:ea typeface="微软雅黑" panose="020B0503020204020204" pitchFamily="34" charset="-122"/>
                <a:cs typeface="+mn-ea"/>
              </a:rPr>
              <a:t>支出预算执行的法律规范</a:t>
            </a:r>
            <a:endParaRPr lang="zh-CN" altLang="en-US" sz="1400" b="1" spc="300" dirty="0">
              <a:solidFill>
                <a:srgbClr val="1F74AD"/>
              </a:solidFill>
              <a:latin typeface="微软雅黑" panose="020B0503020204020204" pitchFamily="34" charset="-122"/>
              <a:ea typeface="微软雅黑" panose="020B0503020204020204" pitchFamily="34" charset="-122"/>
              <a:cs typeface="+mn-ea"/>
            </a:endParaRPr>
          </a:p>
        </p:txBody>
      </p:sp>
      <p:sp>
        <p:nvSpPr>
          <p:cNvPr id="13" name="文本框 12"/>
          <p:cNvSpPr txBox="1"/>
          <p:nvPr>
            <p:custDataLst>
              <p:tags r:id="rId15"/>
            </p:custDataLst>
          </p:nvPr>
        </p:nvSpPr>
        <p:spPr bwMode="auto">
          <a:xfrm>
            <a:off x="5599760" y="1228181"/>
            <a:ext cx="2106295" cy="312420"/>
          </a:xfrm>
          <a:prstGeom prst="rect">
            <a:avLst/>
          </a:prstGeom>
        </p:spPr>
        <p:txBody>
          <a:bodyPr wrap="square" lIns="66141" tIns="34393" rIns="66141" bIns="0" anchor="b" anchorCtr="0"/>
          <a:lstStyle/>
          <a:p>
            <a:pPr>
              <a:lnSpc>
                <a:spcPct val="120000"/>
              </a:lnSpc>
              <a:defRPr/>
            </a:pPr>
            <a:r>
              <a:rPr lang="zh-CN" altLang="en-US" sz="1400" b="1" spc="300" dirty="0" smtClean="0">
                <a:solidFill>
                  <a:srgbClr val="3498DB"/>
                </a:solidFill>
                <a:latin typeface="微软雅黑" panose="020B0503020204020204" pitchFamily="34" charset="-122"/>
                <a:ea typeface="微软雅黑" panose="020B0503020204020204" pitchFamily="34" charset="-122"/>
                <a:cs typeface="+mn-ea"/>
              </a:rPr>
              <a:t>预算拨款的控制原则</a:t>
            </a:r>
            <a:endParaRPr lang="zh-CN" altLang="en-US" sz="1400" b="1" spc="300" dirty="0">
              <a:solidFill>
                <a:srgbClr val="3498DB"/>
              </a:solidFill>
              <a:latin typeface="微软雅黑" panose="020B0503020204020204" pitchFamily="34" charset="-122"/>
              <a:ea typeface="微软雅黑" panose="020B0503020204020204" pitchFamily="34" charset="-122"/>
              <a:cs typeface="+mn-ea"/>
            </a:endParaRPr>
          </a:p>
        </p:txBody>
      </p:sp>
      <p:sp>
        <p:nvSpPr>
          <p:cNvPr id="11" name="文本框 10"/>
          <p:cNvSpPr txBox="1"/>
          <p:nvPr>
            <p:custDataLst>
              <p:tags r:id="rId16"/>
            </p:custDataLst>
          </p:nvPr>
        </p:nvSpPr>
        <p:spPr bwMode="auto">
          <a:xfrm>
            <a:off x="5715000" y="2783840"/>
            <a:ext cx="2026285" cy="312420"/>
          </a:xfrm>
          <a:prstGeom prst="rect">
            <a:avLst/>
          </a:prstGeom>
        </p:spPr>
        <p:txBody>
          <a:bodyPr wrap="square" lIns="66141" tIns="34393" rIns="66141" bIns="0" anchor="b" anchorCtr="0"/>
          <a:lstStyle/>
          <a:p>
            <a:pPr>
              <a:lnSpc>
                <a:spcPct val="120000"/>
              </a:lnSpc>
              <a:defRPr/>
            </a:pPr>
            <a:r>
              <a:rPr lang="zh-CN" altLang="en-US" sz="1400" b="1" spc="300" dirty="0" smtClean="0">
                <a:solidFill>
                  <a:srgbClr val="1AA3AA">
                    <a:lumMod val="100000"/>
                  </a:srgbClr>
                </a:solidFill>
                <a:latin typeface="微软雅黑" panose="020B0503020204020204" pitchFamily="34" charset="-122"/>
                <a:ea typeface="微软雅黑" panose="020B0503020204020204" pitchFamily="34" charset="-122"/>
                <a:cs typeface="+mn-ea"/>
              </a:rPr>
              <a:t>单位资金支出</a:t>
            </a:r>
            <a:endParaRPr lang="zh-CN" altLang="en-US" sz="1400" b="1" spc="300" dirty="0">
              <a:solidFill>
                <a:srgbClr val="1AA3AA">
                  <a:lumMod val="100000"/>
                </a:srgbClr>
              </a:solidFill>
              <a:latin typeface="微软雅黑" panose="020B0503020204020204" pitchFamily="34" charset="-122"/>
              <a:ea typeface="微软雅黑" panose="020B0503020204020204" pitchFamily="34" charset="-122"/>
              <a:cs typeface="+mn-ea"/>
            </a:endParaRPr>
          </a:p>
        </p:txBody>
      </p:sp>
      <p:sp>
        <p:nvSpPr>
          <p:cNvPr id="8" name="文本框 7"/>
          <p:cNvSpPr txBox="1"/>
          <p:nvPr>
            <p:custDataLst>
              <p:tags r:id="rId17"/>
            </p:custDataLst>
          </p:nvPr>
        </p:nvSpPr>
        <p:spPr bwMode="auto">
          <a:xfrm>
            <a:off x="828154" y="2785972"/>
            <a:ext cx="2139950" cy="312420"/>
          </a:xfrm>
          <a:prstGeom prst="rect">
            <a:avLst/>
          </a:prstGeom>
        </p:spPr>
        <p:txBody>
          <a:bodyPr wrap="square" lIns="66141" tIns="34393" rIns="66141" bIns="0" anchor="b"/>
          <a:lstStyle/>
          <a:p>
            <a:pPr algn="r">
              <a:lnSpc>
                <a:spcPct val="120000"/>
              </a:lnSpc>
              <a:defRPr/>
            </a:pPr>
            <a:r>
              <a:rPr lang="zh-CN" altLang="en-US" sz="1400" b="1" spc="300" dirty="0" smtClean="0">
                <a:solidFill>
                  <a:srgbClr val="69A35B">
                    <a:lumMod val="100000"/>
                  </a:srgbClr>
                </a:solidFill>
                <a:latin typeface="微软雅黑" panose="020B0503020204020204" pitchFamily="34" charset="-122"/>
                <a:ea typeface="微软雅黑" panose="020B0503020204020204" pitchFamily="34" charset="-122"/>
                <a:cs typeface="+mn-ea"/>
              </a:rPr>
              <a:t>国库集中支付方式</a:t>
            </a:r>
            <a:endParaRPr lang="zh-CN" altLang="en-US" sz="1400" b="1" spc="300" dirty="0">
              <a:solidFill>
                <a:srgbClr val="69A35B">
                  <a:lumMod val="100000"/>
                </a:srgbClr>
              </a:solidFill>
              <a:latin typeface="微软雅黑" panose="020B0503020204020204" pitchFamily="34" charset="-122"/>
              <a:ea typeface="微软雅黑" panose="020B0503020204020204" pitchFamily="34" charset="-122"/>
              <a:cs typeface="+mn-ea"/>
            </a:endParaRPr>
          </a:p>
        </p:txBody>
      </p:sp>
      <p:sp>
        <p:nvSpPr>
          <p:cNvPr id="6"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二</a:t>
            </a:r>
            <a:r>
              <a:rPr lang="zh-CN" altLang="en-US" b="1" dirty="0" smtClean="0">
                <a:solidFill>
                  <a:schemeClr val="bg1"/>
                </a:solidFill>
                <a:sym typeface="+mn-ea"/>
              </a:rPr>
              <a:t>、支出预算的执行</a:t>
            </a:r>
            <a:endParaRPr lang="zh-CN" altLang="en-US" dirty="0"/>
          </a:p>
        </p:txBody>
      </p:sp>
    </p:spTree>
    <p:extLst>
      <p:ext uri="{BB962C8B-B14F-4D97-AF65-F5344CB8AC3E}">
        <p14:creationId xmlns:p14="http://schemas.microsoft.com/office/powerpoint/2010/main" val="328233823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一、预算执行的内涵</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55638" y="1419225"/>
            <a:ext cx="7688580" cy="2800767"/>
          </a:xfrm>
          <a:prstGeom prst="rect">
            <a:avLst/>
          </a:prstGeom>
          <a:noFill/>
        </p:spPr>
        <p:txBody>
          <a:bodyPr wrap="square" rtlCol="0">
            <a:spAutoFit/>
          </a:bodyPr>
          <a:lstStyle/>
          <a:p>
            <a:pPr indent="508000" algn="l" fontAlgn="auto"/>
            <a:r>
              <a:rPr lang="zh-CN" altLang="en-US" dirty="0"/>
              <a:t>政府预算草案经立法机关审查批准的政治程序后，即成为具有法律效力的财政年度收支计划，预算过程便进入了实际运用财政资源落实相关政策的执行阶段。政府预算执行就是组织政府预算收支计划的实施，并按照预算对收支进行监督控制、调整平衡的过程。</a:t>
            </a:r>
          </a:p>
          <a:p>
            <a:pPr indent="508000" algn="l" fontAlgn="auto"/>
            <a:r>
              <a:rPr lang="zh-CN" altLang="en-US" dirty="0"/>
              <a:t>在预算执行阶段，各级政府必须按照预算规定的收入预期目标，依法及时足额征收并上缴国库；按照预算规定的各项支出安排，及时足额地予以拨付；在法定范围内进行需要的预算调整；同时，各级财政部门要监督检查本级各部门预算的执行，做好预算执行情况的分析，并向本级政府和上一级财政部门报告预算执行情况等。</a:t>
            </a:r>
          </a:p>
          <a:p>
            <a:pPr indent="508000" algn="l" fontAlgn="auto"/>
            <a:r>
              <a:rPr lang="zh-CN" altLang="en-US" dirty="0"/>
              <a:t>政府预算执行的目的就是将政府预算编制过程对公共资源吸纳与配置的事前预测和决策由可能变为现实，以实现公共政策的要求，它是整个预算周期的一个必经的重要环节。</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一、预算执行</a:t>
            </a:r>
            <a:r>
              <a:rPr lang="zh-CN" altLang="en-US" b="1" dirty="0" smtClean="0">
                <a:solidFill>
                  <a:schemeClr val="bg1"/>
                </a:solidFill>
                <a:sym typeface="+mn-ea"/>
              </a:rPr>
              <a:t>的</a:t>
            </a:r>
            <a:r>
              <a:rPr lang="zh-CN" altLang="en-US" b="1" dirty="0">
                <a:solidFill>
                  <a:schemeClr val="bg1"/>
                </a:solidFill>
                <a:sym typeface="+mn-ea"/>
              </a:rPr>
              <a:t>含义</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16" name="文本框 15"/>
          <p:cNvSpPr txBox="1"/>
          <p:nvPr/>
        </p:nvSpPr>
        <p:spPr>
          <a:xfrm>
            <a:off x="699724" y="4312350"/>
            <a:ext cx="7688580" cy="398780"/>
          </a:xfrm>
          <a:prstGeom prst="rect">
            <a:avLst/>
          </a:prstGeom>
          <a:noFill/>
        </p:spPr>
        <p:txBody>
          <a:bodyPr wrap="square" rtlCol="0">
            <a:spAutoFit/>
          </a:bodyPr>
          <a:lstStyle/>
          <a:p>
            <a:pPr indent="457200" algn="ctr" fontAlgn="auto"/>
            <a:r>
              <a:rPr lang="zh-CN" altLang="en-US" sz="2000" b="1" dirty="0" smtClean="0">
                <a:sym typeface="+mn-ea"/>
              </a:rPr>
              <a:t>预算</a:t>
            </a:r>
            <a:r>
              <a:rPr lang="zh-CN" altLang="en-US" sz="2000" b="1" dirty="0">
                <a:sym typeface="+mn-ea"/>
              </a:rPr>
              <a:t>拨款的控制原则</a:t>
            </a:r>
          </a:p>
        </p:txBody>
      </p:sp>
      <p:sp>
        <p:nvSpPr>
          <p:cNvPr id="65" name="Shape 8696"/>
          <p:cNvSpPr/>
          <p:nvPr>
            <p:custDataLst>
              <p:tags r:id="rId1"/>
            </p:custDataLst>
          </p:nvPr>
        </p:nvSpPr>
        <p:spPr>
          <a:xfrm>
            <a:off x="2893904" y="1908718"/>
            <a:ext cx="1142902" cy="542769"/>
          </a:xfrm>
          <a:custGeom>
            <a:avLst/>
            <a:gdLst/>
            <a:ahLst/>
            <a:cxnLst>
              <a:cxn ang="0">
                <a:pos x="wd2" y="hd2"/>
              </a:cxn>
              <a:cxn ang="5400000">
                <a:pos x="wd2" y="hd2"/>
              </a:cxn>
              <a:cxn ang="10800000">
                <a:pos x="wd2" y="hd2"/>
              </a:cxn>
              <a:cxn ang="16200000">
                <a:pos x="wd2" y="hd2"/>
              </a:cxn>
            </a:cxnLst>
            <a:rect l="0" t="0" r="r" b="b"/>
            <a:pathLst>
              <a:path w="21600" h="18692" extrusionOk="0">
                <a:moveTo>
                  <a:pt x="0" y="18692"/>
                </a:moveTo>
                <a:cubicBezTo>
                  <a:pt x="5757" y="2869"/>
                  <a:pt x="12957" y="-2908"/>
                  <a:pt x="21600" y="1360"/>
                </a:cubicBezTo>
              </a:path>
            </a:pathLst>
          </a:custGeom>
          <a:ln w="12700">
            <a:solidFill>
              <a:srgbClr val="53585F"/>
            </a:solidFill>
            <a:miter lim="400000"/>
            <a:headEnd type="triangle"/>
            <a:tailEnd type="oval"/>
          </a:ln>
        </p:spPr>
        <p:txBody>
          <a:bodyPr/>
          <a:lstStyle/>
          <a:p>
            <a:endParaRPr sz="1285">
              <a:latin typeface="微软雅黑" panose="020B0503020204020204" pitchFamily="34" charset="-122"/>
              <a:ea typeface="微软雅黑" panose="020B0503020204020204" pitchFamily="34" charset="-122"/>
            </a:endParaRPr>
          </a:p>
        </p:txBody>
      </p:sp>
      <p:sp>
        <p:nvSpPr>
          <p:cNvPr id="68" name="Shape 8699"/>
          <p:cNvSpPr/>
          <p:nvPr>
            <p:custDataLst>
              <p:tags r:id="rId2"/>
            </p:custDataLst>
          </p:nvPr>
        </p:nvSpPr>
        <p:spPr>
          <a:xfrm rot="1607237">
            <a:off x="5517336" y="2177613"/>
            <a:ext cx="625462" cy="4457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0517" y="895"/>
                  <a:pt x="3317" y="8095"/>
                  <a:pt x="0" y="21600"/>
                </a:cubicBezTo>
              </a:path>
            </a:pathLst>
          </a:custGeom>
          <a:ln w="12700">
            <a:solidFill>
              <a:srgbClr val="53585F"/>
            </a:solidFill>
            <a:miter lim="400000"/>
            <a:headEnd type="triangle"/>
            <a:tailEnd type="oval"/>
          </a:ln>
        </p:spPr>
        <p:txBody>
          <a:bodyPr/>
          <a:lstStyle/>
          <a:p>
            <a:endParaRPr sz="1285">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771988" y="1963977"/>
            <a:ext cx="1896181" cy="355793"/>
          </a:xfrm>
          <a:prstGeom prst="rect">
            <a:avLst/>
          </a:prstGeom>
          <a:noFill/>
        </p:spPr>
        <p:txBody>
          <a:bodyPr wrap="square" bIns="0" rtlCol="0" anchor="b" anchorCtr="0"/>
          <a:lstStyle/>
          <a:p>
            <a:pPr algn="r">
              <a:lnSpc>
                <a:spcPct val="120000"/>
              </a:lnSpc>
            </a:pPr>
            <a:r>
              <a:rPr lang="zh-CN" altLang="en-US" b="1" spc="300" dirty="0">
                <a:solidFill>
                  <a:srgbClr val="4F81BD"/>
                </a:solidFill>
                <a:latin typeface="微软雅黑" panose="020B0503020204020204" pitchFamily="34" charset="-122"/>
                <a:ea typeface="微软雅黑" panose="020B0503020204020204" pitchFamily="34" charset="-122"/>
              </a:rPr>
              <a:t>财政部门</a:t>
            </a:r>
          </a:p>
          <a:p>
            <a:pPr algn="r">
              <a:lnSpc>
                <a:spcPct val="120000"/>
              </a:lnSpc>
            </a:pPr>
            <a:r>
              <a:rPr lang="zh-CN" altLang="en-US" b="1" spc="300" dirty="0">
                <a:solidFill>
                  <a:srgbClr val="4F81BD"/>
                </a:solidFill>
                <a:latin typeface="微软雅黑" panose="020B0503020204020204" pitchFamily="34" charset="-122"/>
                <a:ea typeface="微软雅黑" panose="020B0503020204020204" pitchFamily="34" charset="-122"/>
              </a:rPr>
              <a:t>的控制原则</a:t>
            </a:r>
          </a:p>
        </p:txBody>
      </p:sp>
      <p:sp>
        <p:nvSpPr>
          <p:cNvPr id="63" name="文本框 62"/>
          <p:cNvSpPr txBox="1"/>
          <p:nvPr>
            <p:custDataLst>
              <p:tags r:id="rId4"/>
            </p:custDataLst>
          </p:nvPr>
        </p:nvSpPr>
        <p:spPr>
          <a:xfrm>
            <a:off x="6332956" y="1963977"/>
            <a:ext cx="1896181" cy="355793"/>
          </a:xfrm>
          <a:prstGeom prst="rect">
            <a:avLst/>
          </a:prstGeom>
          <a:noFill/>
        </p:spPr>
        <p:txBody>
          <a:bodyPr wrap="square" bIns="0" rtlCol="0" anchor="b" anchorCtr="0"/>
          <a:lstStyle/>
          <a:p>
            <a:pPr>
              <a:lnSpc>
                <a:spcPct val="120000"/>
              </a:lnSpc>
            </a:pPr>
            <a:r>
              <a:rPr lang="zh-CN" altLang="en-US" b="1" spc="300" dirty="0">
                <a:solidFill>
                  <a:srgbClr val="4F81BD"/>
                </a:solidFill>
                <a:latin typeface="微软雅黑" panose="020B0503020204020204" pitchFamily="34" charset="-122"/>
                <a:ea typeface="微软雅黑" panose="020B0503020204020204" pitchFamily="34" charset="-122"/>
              </a:rPr>
              <a:t>国库部门</a:t>
            </a:r>
          </a:p>
          <a:p>
            <a:pPr>
              <a:lnSpc>
                <a:spcPct val="120000"/>
              </a:lnSpc>
            </a:pPr>
            <a:r>
              <a:rPr lang="zh-CN" altLang="en-US" b="1" spc="300" dirty="0">
                <a:solidFill>
                  <a:srgbClr val="4F81BD"/>
                </a:solidFill>
                <a:latin typeface="微软雅黑" panose="020B0503020204020204" pitchFamily="34" charset="-122"/>
                <a:ea typeface="微软雅黑" panose="020B0503020204020204" pitchFamily="34" charset="-122"/>
              </a:rPr>
              <a:t>的控制原则</a:t>
            </a:r>
          </a:p>
        </p:txBody>
      </p:sp>
      <p:sp>
        <p:nvSpPr>
          <p:cNvPr id="29" name="Shape 8683"/>
          <p:cNvSpPr/>
          <p:nvPr>
            <p:custDataLst>
              <p:tags r:id="rId5"/>
            </p:custDataLst>
          </p:nvPr>
        </p:nvSpPr>
        <p:spPr>
          <a:xfrm>
            <a:off x="4138834" y="2387487"/>
            <a:ext cx="825484" cy="1423660"/>
          </a:xfrm>
          <a:custGeom>
            <a:avLst/>
            <a:gdLst/>
            <a:ahLst/>
            <a:cxnLst>
              <a:cxn ang="0">
                <a:pos x="wd2" y="hd2"/>
              </a:cxn>
              <a:cxn ang="5400000">
                <a:pos x="wd2" y="hd2"/>
              </a:cxn>
              <a:cxn ang="10800000">
                <a:pos x="wd2" y="hd2"/>
              </a:cxn>
              <a:cxn ang="16200000">
                <a:pos x="wd2" y="hd2"/>
              </a:cxn>
            </a:cxnLst>
            <a:rect l="0" t="0" r="r" b="b"/>
            <a:pathLst>
              <a:path w="21600" h="21600" extrusionOk="0">
                <a:moveTo>
                  <a:pt x="7703" y="21600"/>
                </a:moveTo>
                <a:cubicBezTo>
                  <a:pt x="7703" y="21600"/>
                  <a:pt x="9620" y="14257"/>
                  <a:pt x="8497" y="12086"/>
                </a:cubicBezTo>
                <a:lnTo>
                  <a:pt x="0" y="5437"/>
                </a:lnTo>
                <a:lnTo>
                  <a:pt x="1378" y="4710"/>
                </a:lnTo>
                <a:lnTo>
                  <a:pt x="9371" y="9988"/>
                </a:lnTo>
                <a:lnTo>
                  <a:pt x="10244" y="0"/>
                </a:lnTo>
                <a:lnTo>
                  <a:pt x="12276" y="0"/>
                </a:lnTo>
                <a:lnTo>
                  <a:pt x="13114" y="6514"/>
                </a:lnTo>
                <a:lnTo>
                  <a:pt x="20103" y="2173"/>
                </a:lnTo>
                <a:lnTo>
                  <a:pt x="21600" y="3331"/>
                </a:lnTo>
                <a:lnTo>
                  <a:pt x="14237" y="8468"/>
                </a:lnTo>
                <a:cubicBezTo>
                  <a:pt x="14237" y="8468"/>
                  <a:pt x="12990" y="8468"/>
                  <a:pt x="13738" y="13605"/>
                </a:cubicBezTo>
                <a:cubicBezTo>
                  <a:pt x="14487" y="18743"/>
                  <a:pt x="15111" y="21492"/>
                  <a:pt x="15111" y="21492"/>
                </a:cubicBezTo>
                <a:cubicBezTo>
                  <a:pt x="15111" y="21492"/>
                  <a:pt x="7703" y="21600"/>
                  <a:pt x="7703" y="21600"/>
                </a:cubicBezTo>
                <a:close/>
              </a:path>
            </a:pathLst>
          </a:custGeom>
          <a:solidFill>
            <a:srgbClr val="4F81BD"/>
          </a:solidFill>
          <a:ln w="12700" cap="flat">
            <a:noFill/>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19" name="Shape 8684"/>
          <p:cNvSpPr/>
          <p:nvPr>
            <p:custDataLst>
              <p:tags r:id="rId6"/>
            </p:custDataLst>
          </p:nvPr>
        </p:nvSpPr>
        <p:spPr>
          <a:xfrm>
            <a:off x="3844477" y="1074420"/>
            <a:ext cx="1399074" cy="1399076"/>
          </a:xfrm>
          <a:prstGeom prst="ellipse">
            <a:avLst/>
          </a:prstGeom>
          <a:solidFill>
            <a:srgbClr val="4F81BD"/>
          </a:solidFill>
          <a:ln w="63500" cap="flat">
            <a:solidFill>
              <a:srgbClr val="FFFFFF"/>
            </a:solidFill>
            <a:prstDash val="solid"/>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20" name="Shape 8685"/>
          <p:cNvSpPr/>
          <p:nvPr>
            <p:custDataLst>
              <p:tags r:id="rId7"/>
            </p:custDataLst>
          </p:nvPr>
        </p:nvSpPr>
        <p:spPr>
          <a:xfrm>
            <a:off x="4769731" y="1763285"/>
            <a:ext cx="1088357" cy="1088355"/>
          </a:xfrm>
          <a:prstGeom prst="ellipse">
            <a:avLst/>
          </a:prstGeom>
          <a:solidFill>
            <a:srgbClr val="4F81BD"/>
          </a:solidFill>
          <a:ln w="12700" cap="flat">
            <a:solidFill>
              <a:srgbClr val="FFFFFF"/>
            </a:solidFill>
            <a:prstDash val="solid"/>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9"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二、预算支出的执行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16" name="文本框 15"/>
          <p:cNvSpPr txBox="1"/>
          <p:nvPr/>
        </p:nvSpPr>
        <p:spPr>
          <a:xfrm>
            <a:off x="642910" y="1377148"/>
            <a:ext cx="7688580" cy="2554545"/>
          </a:xfrm>
          <a:prstGeom prst="rect">
            <a:avLst/>
          </a:prstGeom>
          <a:noFill/>
        </p:spPr>
        <p:txBody>
          <a:bodyPr wrap="square" rtlCol="0">
            <a:spAutoFit/>
          </a:bodyPr>
          <a:lstStyle/>
          <a:p>
            <a:pPr indent="457200" algn="l" fontAlgn="auto"/>
            <a:r>
              <a:rPr lang="zh-CN" altLang="en-US" b="1" dirty="0">
                <a:sym typeface="+mn-ea"/>
              </a:rPr>
              <a:t>（二）国库集中支付方式</a:t>
            </a:r>
          </a:p>
          <a:p>
            <a:pPr indent="457200" algn="l" fontAlgn="auto"/>
            <a:r>
              <a:rPr lang="zh-CN" altLang="en-US" b="1" dirty="0">
                <a:sym typeface="+mn-ea"/>
              </a:rPr>
              <a:t>1.财政直接支付</a:t>
            </a:r>
          </a:p>
          <a:p>
            <a:pPr indent="457200" algn="l" fontAlgn="auto"/>
            <a:r>
              <a:rPr lang="zh-CN" altLang="en-US" dirty="0">
                <a:sym typeface="+mn-ea"/>
              </a:rPr>
              <a:t>财政直接支付是指由政府财政部门开具支付令，通过财政零余额账户支付到收款人，财政零余额账户再与国库进行资金清算的支付方式</a:t>
            </a:r>
            <a:r>
              <a:rPr lang="zh-CN" altLang="en-US" dirty="0" smtClean="0">
                <a:sym typeface="+mn-ea"/>
              </a:rPr>
              <a:t>。</a:t>
            </a:r>
            <a:endParaRPr lang="en-US" altLang="zh-CN" dirty="0" smtClean="0">
              <a:sym typeface="+mn-ea"/>
            </a:endParaRPr>
          </a:p>
          <a:p>
            <a:pPr indent="457200" algn="l" fontAlgn="auto"/>
            <a:endParaRPr lang="zh-CN" altLang="en-US" dirty="0">
              <a:sym typeface="+mn-ea"/>
            </a:endParaRPr>
          </a:p>
          <a:p>
            <a:pPr indent="457200" algn="l" fontAlgn="auto"/>
            <a:r>
              <a:rPr lang="en-US" altLang="zh-CN" b="1" dirty="0" smtClean="0">
                <a:sym typeface="+mn-ea"/>
              </a:rPr>
              <a:t>2.</a:t>
            </a:r>
            <a:r>
              <a:rPr lang="zh-CN" altLang="en-US" b="1" dirty="0" smtClean="0">
                <a:sym typeface="+mn-ea"/>
              </a:rPr>
              <a:t>财政授权支付</a:t>
            </a:r>
            <a:endParaRPr lang="en-US" altLang="zh-CN" b="1" dirty="0" smtClean="0">
              <a:sym typeface="+mn-ea"/>
            </a:endParaRPr>
          </a:p>
          <a:p>
            <a:pPr indent="457200"/>
            <a:r>
              <a:rPr lang="zh-CN" altLang="zh-CN" dirty="0"/>
              <a:t>财政授权支付是指预算单位在本级政府财政部门授权的用款额度范围内</a:t>
            </a:r>
            <a:r>
              <a:rPr lang="en-US" altLang="zh-CN" dirty="0"/>
              <a:t>,</a:t>
            </a:r>
            <a:r>
              <a:rPr lang="zh-CN" altLang="zh-CN" dirty="0"/>
              <a:t>自行向预算单位零余额账户开户银行（即代理银行）开具支付指令</a:t>
            </a:r>
            <a:r>
              <a:rPr lang="en-US" altLang="zh-CN" dirty="0"/>
              <a:t>,</a:t>
            </a:r>
            <a:r>
              <a:rPr lang="zh-CN" altLang="zh-CN" dirty="0"/>
              <a:t>通过预算单位零余额账户将资金支付给物品、劳务供应商或最终收款人的资金支付方式</a:t>
            </a:r>
            <a:r>
              <a:rPr lang="en-US" altLang="zh-CN" dirty="0"/>
              <a:t>,</a:t>
            </a:r>
            <a:r>
              <a:rPr lang="zh-CN" altLang="zh-CN" dirty="0"/>
              <a:t>每日终了，代理银行预算单位零</a:t>
            </a:r>
            <a:endParaRPr lang="zh-CN" altLang="en-US" b="1" dirty="0" smtClean="0">
              <a:sym typeface="+mn-ea"/>
            </a:endParaRPr>
          </a:p>
        </p:txBody>
      </p:sp>
      <p:sp>
        <p:nvSpPr>
          <p:cNvPr id="9"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二、预算支出的执行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16" name="文本框 15"/>
          <p:cNvSpPr txBox="1"/>
          <p:nvPr/>
        </p:nvSpPr>
        <p:spPr>
          <a:xfrm>
            <a:off x="756146" y="1512044"/>
            <a:ext cx="7688580" cy="1938992"/>
          </a:xfrm>
          <a:prstGeom prst="rect">
            <a:avLst/>
          </a:prstGeom>
          <a:noFill/>
        </p:spPr>
        <p:txBody>
          <a:bodyPr wrap="square" rtlCol="0">
            <a:spAutoFit/>
          </a:bodyPr>
          <a:lstStyle/>
          <a:p>
            <a:pPr indent="457200"/>
            <a:r>
              <a:rPr lang="zh-CN" altLang="zh-CN" sz="2400" dirty="0"/>
              <a:t>转移支付执行涉及转移支付资金调度。转移支付资金调度管理是指上级财政部门根据预算及有关管理要求，将对下级的转移支付资金，通过资金拨付、资金留用等方式，从上级财政调度到下级财政的过程。主要包括资金留用和资金拨付</a:t>
            </a:r>
            <a:r>
              <a:rPr lang="zh-CN" altLang="zh-CN" sz="2400" dirty="0" smtClean="0"/>
              <a:t>。</a:t>
            </a:r>
            <a:endParaRPr lang="zh-CN" altLang="zh-CN" sz="2400" b="1" dirty="0"/>
          </a:p>
        </p:txBody>
      </p:sp>
      <p:sp>
        <p:nvSpPr>
          <p:cNvPr id="9"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三</a:t>
            </a:r>
            <a:r>
              <a:rPr lang="zh-CN" altLang="en-US" b="1" dirty="0" smtClean="0">
                <a:solidFill>
                  <a:schemeClr val="bg1"/>
                </a:solidFill>
                <a:sym typeface="+mn-ea"/>
              </a:rPr>
              <a:t>、转移支付执行</a:t>
            </a:r>
            <a:endParaRPr lang="zh-CN" altLang="en-US" dirty="0"/>
          </a:p>
        </p:txBody>
      </p:sp>
    </p:spTree>
    <p:extLst>
      <p:ext uri="{BB962C8B-B14F-4D97-AF65-F5344CB8AC3E}">
        <p14:creationId xmlns:p14="http://schemas.microsoft.com/office/powerpoint/2010/main" val="388287685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540" y="2447925"/>
            <a:ext cx="8996045" cy="682625"/>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第六节 政府</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预算调整</a:t>
            </a:r>
            <a:r>
              <a:rPr lang="zh-CN" altLang="en-US" sz="4000" dirty="0">
                <a:solidFill>
                  <a:srgbClr val="305480"/>
                </a:solidFill>
                <a:latin typeface="黑体" panose="02010609060101010101" pitchFamily="2" charset="-122"/>
                <a:ea typeface="黑体" panose="02010609060101010101" pitchFamily="2" charset="-122"/>
                <a:cs typeface="+mn-ea"/>
                <a:sym typeface="+mn-lt"/>
              </a:rPr>
              <a:t>与检查</a:t>
            </a:r>
          </a:p>
        </p:txBody>
      </p:sp>
      <p:sp>
        <p:nvSpPr>
          <p:cNvPr id="6" name="文本框 34"/>
          <p:cNvSpPr txBox="1"/>
          <p:nvPr/>
        </p:nvSpPr>
        <p:spPr>
          <a:xfrm>
            <a:off x="3852490" y="215900"/>
            <a:ext cx="5769900" cy="1544320"/>
          </a:xfrm>
          <a:prstGeom prst="rect">
            <a:avLst/>
          </a:prstGeom>
          <a:noFill/>
        </p:spPr>
        <p:txBody>
          <a:bodyPr wrap="square" lIns="67391" tIns="33696" rIns="67391" bIns="33696" rtlCol="0">
            <a:spAutoFit/>
          </a:bodyPr>
          <a:lstStyle/>
          <a:p>
            <a:r>
              <a:rPr lang="en-US" sz="9600" dirty="0">
                <a:solidFill>
                  <a:schemeClr val="bg1"/>
                </a:solidFill>
                <a:latin typeface="黑体" panose="02010609060101010101" pitchFamily="2" charset="-122"/>
                <a:ea typeface="黑体" panose="02010609060101010101" pitchFamily="2" charset="-122"/>
                <a:cs typeface="+mn-ea"/>
                <a:sym typeface="+mn-lt"/>
              </a:rPr>
              <a:t>6</a:t>
            </a:r>
            <a:endParaRPr 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一、预算调整</a:t>
            </a:r>
          </a:p>
        </p:txBody>
      </p:sp>
      <p:sp>
        <p:nvSpPr>
          <p:cNvPr id="16" name="文本框 15"/>
          <p:cNvSpPr txBox="1"/>
          <p:nvPr/>
        </p:nvSpPr>
        <p:spPr>
          <a:xfrm>
            <a:off x="656273" y="1329690"/>
            <a:ext cx="7688580" cy="1077218"/>
          </a:xfrm>
          <a:prstGeom prst="rect">
            <a:avLst/>
          </a:prstGeom>
          <a:noFill/>
        </p:spPr>
        <p:txBody>
          <a:bodyPr wrap="square" rtlCol="0">
            <a:spAutoFit/>
          </a:bodyPr>
          <a:lstStyle/>
          <a:p>
            <a:pPr indent="457200" algn="l" fontAlgn="auto"/>
            <a:r>
              <a:rPr lang="zh-CN" altLang="en-US" b="1" dirty="0">
                <a:sym typeface="+mn-ea"/>
              </a:rPr>
              <a:t>（一）预算调整的含义</a:t>
            </a:r>
          </a:p>
          <a:p>
            <a:pPr indent="457200" algn="l" fontAlgn="auto"/>
            <a:r>
              <a:rPr lang="zh-CN" altLang="en-US" dirty="0">
                <a:sym typeface="+mn-ea"/>
              </a:rPr>
              <a:t>预算调整就是对原已经立法批准并授权执行的预算进行调整和变更。即随着经济、政治等环境的不断变化，在预算执行中可能出现需要增加或减少预算项目及其资金的情况，从而进行预算的调整。</a:t>
            </a:r>
          </a:p>
        </p:txBody>
      </p:sp>
      <p:sp>
        <p:nvSpPr>
          <p:cNvPr id="4" name="Shape 90"/>
          <p:cNvSpPr/>
          <p:nvPr>
            <p:custDataLst>
              <p:tags r:id="rId1"/>
            </p:custDataLst>
          </p:nvPr>
        </p:nvSpPr>
        <p:spPr>
          <a:xfrm>
            <a:off x="4354791" y="3002872"/>
            <a:ext cx="512611" cy="5126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5" name="Shape 75"/>
          <p:cNvSpPr/>
          <p:nvPr>
            <p:custDataLst>
              <p:tags r:id="rId2"/>
            </p:custDataLst>
          </p:nvPr>
        </p:nvSpPr>
        <p:spPr>
          <a:xfrm>
            <a:off x="1103922" y="2406415"/>
            <a:ext cx="3115464" cy="1013599"/>
          </a:xfrm>
          <a:prstGeom prst="rect">
            <a:avLst/>
          </a:prstGeom>
          <a:noFill/>
          <a:ln w="25400" cap="flat">
            <a:solidFill>
              <a:srgbClr val="FFC000"/>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r>
              <a:rPr lang="en-US" sz="2350">
                <a:solidFill>
                  <a:srgbClr val="FFFFFF"/>
                </a:solidFill>
                <a:latin typeface="微软雅黑" panose="020B0503020204020204" pitchFamily="34" charset="-122"/>
                <a:ea typeface="微软雅黑" panose="020B0503020204020204" pitchFamily="34" charset="-122"/>
                <a:sym typeface="Helvetica Light"/>
              </a:rPr>
              <a:t>ss</a:t>
            </a:r>
          </a:p>
        </p:txBody>
      </p:sp>
      <p:sp>
        <p:nvSpPr>
          <p:cNvPr id="6" name="Shape 76"/>
          <p:cNvSpPr/>
          <p:nvPr>
            <p:custDataLst>
              <p:tags r:id="rId3"/>
            </p:custDataLst>
          </p:nvPr>
        </p:nvSpPr>
        <p:spPr>
          <a:xfrm>
            <a:off x="1103922" y="2406415"/>
            <a:ext cx="615999" cy="1013599"/>
          </a:xfrm>
          <a:prstGeom prst="rect">
            <a:avLst/>
          </a:prstGeom>
          <a:solidFill>
            <a:srgbClr val="FFC000"/>
          </a:solidFill>
          <a:ln w="12700" cap="flat">
            <a:solidFill>
              <a:srgbClr val="FFC000"/>
            </a:solid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9" name="Shape 99"/>
          <p:cNvSpPr/>
          <p:nvPr>
            <p:custDataLst>
              <p:tags r:id="rId4"/>
            </p:custDataLst>
          </p:nvPr>
        </p:nvSpPr>
        <p:spPr>
          <a:xfrm>
            <a:off x="1282171" y="2799249"/>
            <a:ext cx="259255" cy="22788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20" name="Shape 101"/>
          <p:cNvSpPr/>
          <p:nvPr>
            <p:custDataLst>
              <p:tags r:id="rId5"/>
            </p:custDataLst>
          </p:nvPr>
        </p:nvSpPr>
        <p:spPr>
          <a:xfrm>
            <a:off x="1836122" y="2615481"/>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C000"/>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21" name="Shape 104"/>
          <p:cNvSpPr/>
          <p:nvPr>
            <p:custDataLst>
              <p:tags r:id="rId6"/>
            </p:custDataLst>
          </p:nvPr>
        </p:nvSpPr>
        <p:spPr>
          <a:xfrm>
            <a:off x="1836122" y="2773681"/>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C000"/>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22" name="Shape 107"/>
          <p:cNvSpPr/>
          <p:nvPr>
            <p:custDataLst>
              <p:tags r:id="rId7"/>
            </p:custDataLst>
          </p:nvPr>
        </p:nvSpPr>
        <p:spPr>
          <a:xfrm>
            <a:off x="1836122" y="2925348"/>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C000"/>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23" name="Shape 110"/>
          <p:cNvSpPr/>
          <p:nvPr>
            <p:custDataLst>
              <p:tags r:id="rId8"/>
            </p:custDataLst>
          </p:nvPr>
        </p:nvSpPr>
        <p:spPr>
          <a:xfrm>
            <a:off x="1836122" y="3098948"/>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C000"/>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0" name="Shape 81"/>
          <p:cNvSpPr/>
          <p:nvPr>
            <p:custDataLst>
              <p:tags r:id="rId9"/>
            </p:custDataLst>
          </p:nvPr>
        </p:nvSpPr>
        <p:spPr>
          <a:xfrm flipH="1">
            <a:off x="4484452" y="2406415"/>
            <a:ext cx="3125730" cy="1013599"/>
          </a:xfrm>
          <a:prstGeom prst="rect">
            <a:avLst/>
          </a:prstGeom>
          <a:noFill/>
          <a:ln w="25400" cap="flat">
            <a:solidFill>
              <a:srgbClr val="4F81BD"/>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3" name="Shape 82"/>
          <p:cNvSpPr/>
          <p:nvPr>
            <p:custDataLst>
              <p:tags r:id="rId10"/>
            </p:custDataLst>
          </p:nvPr>
        </p:nvSpPr>
        <p:spPr>
          <a:xfrm flipH="1">
            <a:off x="6994183" y="2406415"/>
            <a:ext cx="615999" cy="1013599"/>
          </a:xfrm>
          <a:prstGeom prst="rect">
            <a:avLst/>
          </a:pr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7" name="Shape 152"/>
          <p:cNvSpPr/>
          <p:nvPr>
            <p:custDataLst>
              <p:tags r:id="rId11"/>
            </p:custDataLst>
          </p:nvPr>
        </p:nvSpPr>
        <p:spPr>
          <a:xfrm rot="10800000" flipH="1">
            <a:off x="7172681" y="2874913"/>
            <a:ext cx="259255" cy="227881"/>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18" name="TextBox 47"/>
          <p:cNvSpPr txBox="1"/>
          <p:nvPr>
            <p:custDataLst>
              <p:tags r:id="rId12"/>
            </p:custDataLst>
          </p:nvPr>
        </p:nvSpPr>
        <p:spPr>
          <a:xfrm>
            <a:off x="4357668" y="3089538"/>
            <a:ext cx="506858"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2</a:t>
            </a:r>
          </a:p>
        </p:txBody>
      </p:sp>
      <p:sp>
        <p:nvSpPr>
          <p:cNvPr id="24" name="Shape 87"/>
          <p:cNvSpPr/>
          <p:nvPr>
            <p:custDataLst>
              <p:tags r:id="rId13"/>
            </p:custDataLst>
          </p:nvPr>
        </p:nvSpPr>
        <p:spPr>
          <a:xfrm>
            <a:off x="3840913" y="3002872"/>
            <a:ext cx="512611" cy="5126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504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25" name="TextBox 46"/>
          <p:cNvSpPr txBox="1"/>
          <p:nvPr>
            <p:custDataLst>
              <p:tags r:id="rId14"/>
            </p:custDataLst>
          </p:nvPr>
        </p:nvSpPr>
        <p:spPr>
          <a:xfrm>
            <a:off x="3843789" y="3090012"/>
            <a:ext cx="506858"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1</a:t>
            </a:r>
          </a:p>
        </p:txBody>
      </p:sp>
      <p:sp>
        <p:nvSpPr>
          <p:cNvPr id="26" name="TextBox 16"/>
          <p:cNvSpPr txBox="1"/>
          <p:nvPr>
            <p:custDataLst>
              <p:tags r:id="rId15"/>
            </p:custDataLst>
          </p:nvPr>
        </p:nvSpPr>
        <p:spPr>
          <a:xfrm>
            <a:off x="2030096" y="2506003"/>
            <a:ext cx="1891538" cy="822960"/>
          </a:xfrm>
          <a:prstGeom prst="rect">
            <a:avLst/>
          </a:prstGeom>
          <a:noFill/>
        </p:spPr>
        <p:txBody>
          <a:bodyPr wrap="square" lIns="0" tIns="0" rIns="0" bIns="0" rtlCol="0">
            <a:spAutoFit/>
          </a:bodyPr>
          <a:lstStyle/>
          <a:p>
            <a:pPr>
              <a:lnSpc>
                <a:spcPct val="130000"/>
              </a:lnSpc>
              <a:spcAft>
                <a:spcPts val="600"/>
              </a:spcAft>
            </a:pPr>
            <a:r>
              <a:rPr lang="zh-CN" altLang="en-US" sz="1030"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狭义的预算调整特指在法律明确规定的预算调整事项范围内，需要报本级人大常委会批准的预算变更。</a:t>
            </a:r>
          </a:p>
        </p:txBody>
      </p:sp>
      <p:sp>
        <p:nvSpPr>
          <p:cNvPr id="77" name="Shape 101"/>
          <p:cNvSpPr/>
          <p:nvPr>
            <p:custDataLst>
              <p:tags r:id="rId16"/>
            </p:custDataLst>
          </p:nvPr>
        </p:nvSpPr>
        <p:spPr>
          <a:xfrm>
            <a:off x="4869919" y="2615481"/>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4F81BD"/>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78" name="Shape 104"/>
          <p:cNvSpPr/>
          <p:nvPr>
            <p:custDataLst>
              <p:tags r:id="rId17"/>
            </p:custDataLst>
          </p:nvPr>
        </p:nvSpPr>
        <p:spPr>
          <a:xfrm>
            <a:off x="4869919" y="2773681"/>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4F81BD"/>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79" name="Shape 107"/>
          <p:cNvSpPr/>
          <p:nvPr>
            <p:custDataLst>
              <p:tags r:id="rId18"/>
            </p:custDataLst>
          </p:nvPr>
        </p:nvSpPr>
        <p:spPr>
          <a:xfrm>
            <a:off x="4869919" y="2925348"/>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4F81BD"/>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80" name="Shape 110"/>
          <p:cNvSpPr/>
          <p:nvPr>
            <p:custDataLst>
              <p:tags r:id="rId19"/>
            </p:custDataLst>
          </p:nvPr>
        </p:nvSpPr>
        <p:spPr>
          <a:xfrm>
            <a:off x="4869919" y="3098948"/>
            <a:ext cx="100800" cy="85400"/>
          </a:xfrm>
          <a:custGeom>
            <a:avLst/>
            <a:gdLst/>
            <a:ahLst/>
            <a:cxnLst>
              <a:cxn ang="0">
                <a:pos x="wd2" y="hd2"/>
              </a:cxn>
              <a:cxn ang="5400000">
                <a:pos x="wd2" y="hd2"/>
              </a:cxn>
              <a:cxn ang="10800000">
                <a:pos x="wd2" y="hd2"/>
              </a:cxn>
              <a:cxn ang="16200000">
                <a:pos x="wd2" y="hd2"/>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4F81BD"/>
          </a:solidFill>
          <a:ln w="12700" cap="flat">
            <a:noFill/>
            <a:miter lim="400000"/>
          </a:ln>
          <a:effectLst/>
        </p:spPr>
        <p:txBody>
          <a:bodyPr wrap="square" lIns="0" tIns="0" rIns="0" bIns="0" numCol="1" anchor="t">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27" name="TextBox 16"/>
          <p:cNvSpPr txBox="1"/>
          <p:nvPr>
            <p:custDataLst>
              <p:tags r:id="rId20"/>
            </p:custDataLst>
          </p:nvPr>
        </p:nvSpPr>
        <p:spPr>
          <a:xfrm>
            <a:off x="5063663" y="2506003"/>
            <a:ext cx="1891538" cy="822960"/>
          </a:xfrm>
          <a:prstGeom prst="rect">
            <a:avLst/>
          </a:prstGeom>
          <a:noFill/>
        </p:spPr>
        <p:txBody>
          <a:bodyPr wrap="square" lIns="0" tIns="0" rIns="0" bIns="0" rtlCol="0">
            <a:spAutoFit/>
          </a:bodyPr>
          <a:lstStyle/>
          <a:p>
            <a:pPr>
              <a:lnSpc>
                <a:spcPct val="130000"/>
              </a:lnSpc>
              <a:spcAft>
                <a:spcPts val="600"/>
              </a:spcAft>
            </a:pPr>
            <a:r>
              <a:rPr lang="zh-CN" altLang="en-US" sz="1030"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广义的预算调整除包括法律规定的预算调整范围以外，还包括动用预备费、</a:t>
            </a:r>
            <a:r>
              <a:rPr lang="zh-CN" altLang="en-US" sz="1030" spc="150" dirty="0" smtClean="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预算资金</a:t>
            </a:r>
            <a:r>
              <a:rPr lang="zh-CN" altLang="en-US" sz="1030"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的调剂等情况。</a:t>
            </a: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一、预算调整</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一、预算调整</a:t>
            </a:r>
          </a:p>
        </p:txBody>
      </p:sp>
      <p:sp>
        <p:nvSpPr>
          <p:cNvPr id="16" name="文本框 15"/>
          <p:cNvSpPr txBox="1"/>
          <p:nvPr/>
        </p:nvSpPr>
        <p:spPr>
          <a:xfrm>
            <a:off x="656273" y="431800"/>
            <a:ext cx="7688580" cy="398780"/>
          </a:xfrm>
          <a:prstGeom prst="rect">
            <a:avLst/>
          </a:prstGeom>
          <a:noFill/>
        </p:spPr>
        <p:txBody>
          <a:bodyPr wrap="square" rtlCol="0">
            <a:spAutoFit/>
          </a:bodyPr>
          <a:lstStyle/>
          <a:p>
            <a:pPr indent="457200" algn="l" fontAlgn="auto"/>
            <a:r>
              <a:rPr lang="zh-CN" altLang="en-US" sz="2000" b="1">
                <a:sym typeface="+mn-ea"/>
              </a:rPr>
              <a:t>（二）法定预算调整的范围</a:t>
            </a:r>
            <a:endParaRPr lang="zh-CN" altLang="en-US" sz="2000">
              <a:sym typeface="+mn-ea"/>
            </a:endParaRPr>
          </a:p>
        </p:txBody>
      </p:sp>
      <p:cxnSp>
        <p:nvCxnSpPr>
          <p:cNvPr id="2" name="直接连接符 1"/>
          <p:cNvCxnSpPr/>
          <p:nvPr>
            <p:custDataLst>
              <p:tags r:id="rId1"/>
            </p:custDataLst>
          </p:nvPr>
        </p:nvCxnSpPr>
        <p:spPr>
          <a:xfrm flipH="1" flipV="1">
            <a:off x="5323555" y="3315285"/>
            <a:ext cx="0" cy="580109"/>
          </a:xfrm>
          <a:prstGeom prst="line">
            <a:avLst/>
          </a:prstGeom>
          <a:noFill/>
          <a:ln w="6350" cap="flat" cmpd="sng" algn="ctr">
            <a:solidFill>
              <a:srgbClr val="000000">
                <a:lumMod val="75000"/>
                <a:lumOff val="25000"/>
              </a:srgbClr>
            </a:solidFill>
            <a:prstDash val="solid"/>
            <a:miter lim="800000"/>
            <a:headEnd type="oval"/>
          </a:ln>
          <a:effectLst/>
        </p:spPr>
      </p:cxnSp>
      <p:cxnSp>
        <p:nvCxnSpPr>
          <p:cNvPr id="17" name="直接连接符 16"/>
          <p:cNvCxnSpPr/>
          <p:nvPr>
            <p:custDataLst>
              <p:tags r:id="rId2"/>
            </p:custDataLst>
          </p:nvPr>
        </p:nvCxnSpPr>
        <p:spPr>
          <a:xfrm flipH="1" flipV="1">
            <a:off x="3637189" y="3315285"/>
            <a:ext cx="0" cy="580109"/>
          </a:xfrm>
          <a:prstGeom prst="line">
            <a:avLst/>
          </a:prstGeom>
          <a:noFill/>
          <a:ln w="6350" cap="flat" cmpd="sng" algn="ctr">
            <a:solidFill>
              <a:srgbClr val="000000">
                <a:lumMod val="75000"/>
                <a:lumOff val="25000"/>
              </a:srgbClr>
            </a:solidFill>
            <a:prstDash val="solid"/>
            <a:miter lim="800000"/>
            <a:headEnd type="oval"/>
          </a:ln>
          <a:effectLst/>
        </p:spPr>
      </p:cxnSp>
      <p:sp>
        <p:nvSpPr>
          <p:cNvPr id="18" name="斜纹 17"/>
          <p:cNvSpPr/>
          <p:nvPr>
            <p:custDataLst>
              <p:tags r:id="rId3"/>
            </p:custDataLst>
          </p:nvPr>
        </p:nvSpPr>
        <p:spPr>
          <a:xfrm flipH="1">
            <a:off x="4094409" y="1399391"/>
            <a:ext cx="1597822" cy="1597822"/>
          </a:xfrm>
          <a:prstGeom prst="diagStripe">
            <a:avLst/>
          </a:prstGeom>
          <a:solidFill>
            <a:srgbClr val="3498DB"/>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19" name="斜纹 18"/>
          <p:cNvSpPr/>
          <p:nvPr>
            <p:custDataLst>
              <p:tags r:id="rId4"/>
            </p:custDataLst>
          </p:nvPr>
        </p:nvSpPr>
        <p:spPr>
          <a:xfrm flipH="1" flipV="1">
            <a:off x="4094409" y="2198302"/>
            <a:ext cx="1597822" cy="1597822"/>
          </a:xfrm>
          <a:prstGeom prst="diagStripe">
            <a:avLst/>
          </a:prstGeom>
          <a:solidFill>
            <a:srgbClr val="1AA3AA"/>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0" name="斜纹 19"/>
          <p:cNvSpPr/>
          <p:nvPr>
            <p:custDataLst>
              <p:tags r:id="rId5"/>
            </p:custDataLst>
          </p:nvPr>
        </p:nvSpPr>
        <p:spPr>
          <a:xfrm flipV="1">
            <a:off x="3295497" y="2198302"/>
            <a:ext cx="1597822" cy="1597822"/>
          </a:xfrm>
          <a:prstGeom prst="diagStripe">
            <a:avLst/>
          </a:prstGeom>
          <a:solidFill>
            <a:srgbClr val="69A35B"/>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1" name="斜纹 20"/>
          <p:cNvSpPr/>
          <p:nvPr>
            <p:custDataLst>
              <p:tags r:id="rId6"/>
            </p:custDataLst>
          </p:nvPr>
        </p:nvSpPr>
        <p:spPr>
          <a:xfrm>
            <a:off x="3295497" y="1399391"/>
            <a:ext cx="1597822" cy="1597822"/>
          </a:xfrm>
          <a:prstGeom prst="diagStripe">
            <a:avLst/>
          </a:prstGeom>
          <a:solidFill>
            <a:srgbClr val="1F74AD"/>
          </a:solidFill>
          <a:ln w="127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7"/>
            </p:custDataLst>
          </p:nvPr>
        </p:nvCxnSpPr>
        <p:spPr>
          <a:xfrm>
            <a:off x="3637189" y="1271408"/>
            <a:ext cx="0" cy="580109"/>
          </a:xfrm>
          <a:prstGeom prst="line">
            <a:avLst/>
          </a:prstGeom>
          <a:noFill/>
          <a:ln w="6350" cap="flat" cmpd="sng" algn="ctr">
            <a:solidFill>
              <a:srgbClr val="000000">
                <a:lumMod val="75000"/>
                <a:lumOff val="25000"/>
              </a:srgbClr>
            </a:solidFill>
            <a:prstDash val="solid"/>
            <a:miter lim="800000"/>
            <a:headEnd type="oval"/>
          </a:ln>
          <a:effectLst/>
        </p:spPr>
      </p:cxnSp>
      <p:cxnSp>
        <p:nvCxnSpPr>
          <p:cNvPr id="23" name="直接连接符 22"/>
          <p:cNvCxnSpPr/>
          <p:nvPr>
            <p:custDataLst>
              <p:tags r:id="rId8"/>
            </p:custDataLst>
          </p:nvPr>
        </p:nvCxnSpPr>
        <p:spPr>
          <a:xfrm>
            <a:off x="5323555" y="1271408"/>
            <a:ext cx="0" cy="580109"/>
          </a:xfrm>
          <a:prstGeom prst="line">
            <a:avLst/>
          </a:prstGeom>
          <a:noFill/>
          <a:ln w="6350" cap="flat" cmpd="sng" algn="ctr">
            <a:solidFill>
              <a:srgbClr val="000000">
                <a:lumMod val="75000"/>
                <a:lumOff val="25000"/>
              </a:srgbClr>
            </a:solidFill>
            <a:prstDash val="solid"/>
            <a:miter lim="800000"/>
            <a:headEnd type="oval"/>
          </a:ln>
          <a:effectLst/>
        </p:spPr>
      </p:cxnSp>
      <p:sp>
        <p:nvSpPr>
          <p:cNvPr id="24" name="文本框 23"/>
          <p:cNvSpPr txBox="1"/>
          <p:nvPr>
            <p:custDataLst>
              <p:tags r:id="rId9"/>
            </p:custDataLst>
          </p:nvPr>
        </p:nvSpPr>
        <p:spPr bwMode="auto">
          <a:xfrm>
            <a:off x="3898739" y="2395386"/>
            <a:ext cx="1208689" cy="3884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6141" tIns="34393" rIns="66141" bIns="34393" anchor="ctr">
            <a:scene3d>
              <a:camera prst="orthographicFront"/>
              <a:lightRig rig="threePt" dir="t"/>
            </a:scene3d>
          </a:bodyPr>
          <a:lstStyle/>
          <a:p>
            <a:pPr algn="ctr" eaLnBrk="1" hangingPunct="1">
              <a:lnSpc>
                <a:spcPct val="130000"/>
              </a:lnSpc>
              <a:defRPr/>
            </a:pPr>
            <a:r>
              <a:rPr lang="zh-CN" altLang="en-US" sz="1400" b="1">
                <a:sym typeface="+mn-ea"/>
              </a:rPr>
              <a:t>法定预算</a:t>
            </a:r>
          </a:p>
          <a:p>
            <a:pPr algn="ctr" eaLnBrk="1" hangingPunct="1">
              <a:lnSpc>
                <a:spcPct val="130000"/>
              </a:lnSpc>
              <a:defRPr/>
            </a:pPr>
            <a:r>
              <a:rPr lang="zh-CN" altLang="en-US" sz="1400" b="1">
                <a:sym typeface="+mn-ea"/>
              </a:rPr>
              <a:t>调整的范围</a:t>
            </a:r>
            <a:endParaRPr lang="zh-CN" altLang="en-US" sz="1400" b="1" spc="300" dirty="0">
              <a:solidFill>
                <a:srgbClr val="4D576B">
                  <a:lumMod val="100000"/>
                </a:srgbClr>
              </a:solidFill>
              <a:latin typeface="微软雅黑" panose="020B0503020204020204" pitchFamily="34" charset="-122"/>
              <a:ea typeface="微软雅黑" panose="020B0503020204020204" pitchFamily="34" charset="-122"/>
              <a:cs typeface="+mn-ea"/>
              <a:sym typeface="+mn-ea"/>
            </a:endParaRPr>
          </a:p>
        </p:txBody>
      </p:sp>
      <p:sp>
        <p:nvSpPr>
          <p:cNvPr id="25" name="任意多边形 24"/>
          <p:cNvSpPr/>
          <p:nvPr>
            <p:custDataLst>
              <p:tags r:id="rId10"/>
            </p:custDataLst>
          </p:nvPr>
        </p:nvSpPr>
        <p:spPr bwMode="auto">
          <a:xfrm>
            <a:off x="3780704" y="3093771"/>
            <a:ext cx="396355" cy="39635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6" name="任意多边形 25"/>
          <p:cNvSpPr/>
          <p:nvPr>
            <p:custDataLst>
              <p:tags r:id="rId11"/>
            </p:custDataLst>
          </p:nvPr>
        </p:nvSpPr>
        <p:spPr bwMode="auto">
          <a:xfrm>
            <a:off x="5036833" y="2840152"/>
            <a:ext cx="396355" cy="396355"/>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7" name="任意多边形 26"/>
          <p:cNvSpPr/>
          <p:nvPr>
            <p:custDataLst>
              <p:tags r:id="rId12"/>
            </p:custDataLst>
          </p:nvPr>
        </p:nvSpPr>
        <p:spPr bwMode="auto">
          <a:xfrm>
            <a:off x="3698054" y="1784285"/>
            <a:ext cx="396355" cy="396355"/>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8" name="任意多边形 27"/>
          <p:cNvSpPr/>
          <p:nvPr>
            <p:custDataLst>
              <p:tags r:id="rId13"/>
            </p:custDataLst>
          </p:nvPr>
        </p:nvSpPr>
        <p:spPr bwMode="auto">
          <a:xfrm>
            <a:off x="4909405" y="1784285"/>
            <a:ext cx="396355" cy="39635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3" name="文本框 2"/>
          <p:cNvSpPr txBox="1"/>
          <p:nvPr>
            <p:custDataLst>
              <p:tags r:id="rId14"/>
            </p:custDataLst>
          </p:nvPr>
        </p:nvSpPr>
        <p:spPr bwMode="auto">
          <a:xfrm>
            <a:off x="1190419" y="1399391"/>
            <a:ext cx="2140585" cy="312420"/>
          </a:xfrm>
          <a:prstGeom prst="rect">
            <a:avLst/>
          </a:prstGeom>
        </p:spPr>
        <p:txBody>
          <a:bodyPr wrap="square" lIns="66141" tIns="34393" rIns="66141" bIns="0" anchor="b"/>
          <a:lstStyle/>
          <a:p>
            <a:pPr>
              <a:lnSpc>
                <a:spcPct val="120000"/>
              </a:lnSpc>
              <a:defRPr/>
            </a:pPr>
            <a:r>
              <a:rPr lang="zh-CN" altLang="en-US" sz="1400" b="1" spc="300" dirty="0">
                <a:solidFill>
                  <a:srgbClr val="1F74AD"/>
                </a:solidFill>
                <a:latin typeface="微软雅黑" panose="020B0503020204020204" pitchFamily="34" charset="-122"/>
                <a:ea typeface="微软雅黑" panose="020B0503020204020204" pitchFamily="34" charset="-122"/>
                <a:cs typeface="+mn-ea"/>
              </a:rPr>
              <a:t>需要增加或者减少</a:t>
            </a:r>
          </a:p>
          <a:p>
            <a:pPr>
              <a:lnSpc>
                <a:spcPct val="120000"/>
              </a:lnSpc>
              <a:defRPr/>
            </a:pPr>
            <a:r>
              <a:rPr lang="zh-CN" altLang="en-US" sz="1400" b="1" spc="300" dirty="0">
                <a:solidFill>
                  <a:srgbClr val="1F74AD"/>
                </a:solidFill>
                <a:latin typeface="微软雅黑" panose="020B0503020204020204" pitchFamily="34" charset="-122"/>
                <a:ea typeface="微软雅黑" panose="020B0503020204020204" pitchFamily="34" charset="-122"/>
                <a:cs typeface="+mn-ea"/>
              </a:rPr>
              <a:t>预算总支出的</a:t>
            </a:r>
          </a:p>
        </p:txBody>
      </p:sp>
      <p:sp>
        <p:nvSpPr>
          <p:cNvPr id="13" name="文本框 12"/>
          <p:cNvSpPr txBox="1"/>
          <p:nvPr>
            <p:custDataLst>
              <p:tags r:id="rId15"/>
            </p:custDataLst>
          </p:nvPr>
        </p:nvSpPr>
        <p:spPr bwMode="auto">
          <a:xfrm>
            <a:off x="5674994" y="1313580"/>
            <a:ext cx="2106295" cy="312420"/>
          </a:xfrm>
          <a:prstGeom prst="rect">
            <a:avLst/>
          </a:prstGeom>
        </p:spPr>
        <p:txBody>
          <a:bodyPr wrap="square" lIns="66141" tIns="34393" rIns="66141" bIns="0" anchor="b" anchorCtr="0"/>
          <a:lstStyle/>
          <a:p>
            <a:pPr>
              <a:lnSpc>
                <a:spcPct val="120000"/>
              </a:lnSpc>
              <a:defRPr/>
            </a:pPr>
            <a:r>
              <a:rPr lang="zh-CN" altLang="en-US" sz="1400" b="1" spc="300" dirty="0">
                <a:solidFill>
                  <a:srgbClr val="3498DB"/>
                </a:solidFill>
                <a:latin typeface="微软雅黑" panose="020B0503020204020204" pitchFamily="34" charset="-122"/>
                <a:ea typeface="微软雅黑" panose="020B0503020204020204" pitchFamily="34" charset="-122"/>
                <a:cs typeface="+mn-ea"/>
              </a:rPr>
              <a:t>需要调入预算稳定</a:t>
            </a:r>
          </a:p>
          <a:p>
            <a:pPr>
              <a:lnSpc>
                <a:spcPct val="120000"/>
              </a:lnSpc>
              <a:defRPr/>
            </a:pPr>
            <a:r>
              <a:rPr lang="zh-CN" altLang="en-US" sz="1400" b="1" spc="300" dirty="0">
                <a:solidFill>
                  <a:srgbClr val="3498DB"/>
                </a:solidFill>
                <a:latin typeface="微软雅黑" panose="020B0503020204020204" pitchFamily="34" charset="-122"/>
                <a:ea typeface="微软雅黑" panose="020B0503020204020204" pitchFamily="34" charset="-122"/>
                <a:cs typeface="+mn-ea"/>
              </a:rPr>
              <a:t>调节基金的</a:t>
            </a:r>
          </a:p>
        </p:txBody>
      </p:sp>
      <p:sp>
        <p:nvSpPr>
          <p:cNvPr id="11" name="文本框 10"/>
          <p:cNvSpPr txBox="1"/>
          <p:nvPr>
            <p:custDataLst>
              <p:tags r:id="rId16"/>
            </p:custDataLst>
          </p:nvPr>
        </p:nvSpPr>
        <p:spPr bwMode="auto">
          <a:xfrm>
            <a:off x="5715000" y="2783840"/>
            <a:ext cx="2026285" cy="312420"/>
          </a:xfrm>
          <a:prstGeom prst="rect">
            <a:avLst/>
          </a:prstGeom>
        </p:spPr>
        <p:txBody>
          <a:bodyPr wrap="square" lIns="66141" tIns="34393" rIns="66141" bIns="0" anchor="b" anchorCtr="0"/>
          <a:lstStyle/>
          <a:p>
            <a:pPr>
              <a:lnSpc>
                <a:spcPct val="120000"/>
              </a:lnSpc>
              <a:defRPr/>
            </a:pPr>
            <a:r>
              <a:rPr lang="zh-CN" altLang="en-US" sz="1400" b="1" spc="300" dirty="0">
                <a:solidFill>
                  <a:srgbClr val="1AA3AA">
                    <a:lumMod val="100000"/>
                  </a:srgbClr>
                </a:solidFill>
                <a:latin typeface="微软雅黑" panose="020B0503020204020204" pitchFamily="34" charset="-122"/>
                <a:ea typeface="微软雅黑" panose="020B0503020204020204" pitchFamily="34" charset="-122"/>
                <a:cs typeface="+mn-ea"/>
              </a:rPr>
              <a:t>需要增加举借债务数额的</a:t>
            </a:r>
          </a:p>
        </p:txBody>
      </p:sp>
      <p:sp>
        <p:nvSpPr>
          <p:cNvPr id="8" name="文本框 7"/>
          <p:cNvSpPr txBox="1"/>
          <p:nvPr>
            <p:custDataLst>
              <p:tags r:id="rId17"/>
            </p:custDataLst>
          </p:nvPr>
        </p:nvSpPr>
        <p:spPr bwMode="auto">
          <a:xfrm>
            <a:off x="1226185" y="2781300"/>
            <a:ext cx="2139950" cy="312420"/>
          </a:xfrm>
          <a:prstGeom prst="rect">
            <a:avLst/>
          </a:prstGeom>
        </p:spPr>
        <p:txBody>
          <a:bodyPr wrap="square" lIns="66141" tIns="34393" rIns="66141" bIns="0" anchor="b"/>
          <a:lstStyle/>
          <a:p>
            <a:pPr>
              <a:lnSpc>
                <a:spcPct val="120000"/>
              </a:lnSpc>
              <a:defRPr/>
            </a:pPr>
            <a:r>
              <a:rPr lang="zh-CN" altLang="en-US" sz="1400" b="1" spc="300" dirty="0">
                <a:solidFill>
                  <a:srgbClr val="69A35B">
                    <a:lumMod val="100000"/>
                  </a:srgbClr>
                </a:solidFill>
                <a:latin typeface="微软雅黑" panose="020B0503020204020204" pitchFamily="34" charset="-122"/>
                <a:ea typeface="微软雅黑" panose="020B0503020204020204" pitchFamily="34" charset="-122"/>
                <a:cs typeface="+mn-ea"/>
              </a:rPr>
              <a:t>需要调减预算安排的重点支出数额的</a:t>
            </a:r>
          </a:p>
        </p:txBody>
      </p:sp>
      <p:sp>
        <p:nvSpPr>
          <p:cNvPr id="6"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一、预算调整</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一、预算调整</a:t>
            </a:r>
          </a:p>
        </p:txBody>
      </p:sp>
      <p:sp>
        <p:nvSpPr>
          <p:cNvPr id="16" name="文本框 15"/>
          <p:cNvSpPr txBox="1"/>
          <p:nvPr/>
        </p:nvSpPr>
        <p:spPr>
          <a:xfrm>
            <a:off x="656273" y="431800"/>
            <a:ext cx="7688580" cy="398780"/>
          </a:xfrm>
          <a:prstGeom prst="rect">
            <a:avLst/>
          </a:prstGeom>
          <a:noFill/>
        </p:spPr>
        <p:txBody>
          <a:bodyPr wrap="square" rtlCol="0">
            <a:spAutoFit/>
          </a:bodyPr>
          <a:lstStyle/>
          <a:p>
            <a:pPr indent="457200" algn="l" fontAlgn="auto"/>
            <a:r>
              <a:rPr lang="zh-CN" altLang="en-US" sz="2000" b="1">
                <a:sym typeface="+mn-ea"/>
              </a:rPr>
              <a:t>（三）法定预算调整的程序</a:t>
            </a:r>
          </a:p>
        </p:txBody>
      </p:sp>
      <p:sp>
        <p:nvSpPr>
          <p:cNvPr id="38" name="矩形 37"/>
          <p:cNvSpPr/>
          <p:nvPr>
            <p:custDataLst>
              <p:tags r:id="rId1"/>
            </p:custDataLst>
          </p:nvPr>
        </p:nvSpPr>
        <p:spPr>
          <a:xfrm>
            <a:off x="6084738" y="2212975"/>
            <a:ext cx="1584175" cy="1263920"/>
          </a:xfrm>
          <a:prstGeom prst="rect">
            <a:avLst/>
          </a:prstGeom>
          <a:solidFill>
            <a:srgbClr val="FFFF00"/>
          </a:solidFill>
        </p:spPr>
        <p:txBody>
          <a:bodyPr wrap="none" anchor="ctr"/>
          <a:lstStyle/>
          <a:p>
            <a:pPr algn="ctr">
              <a:lnSpc>
                <a:spcPct val="120000"/>
              </a:lnSpc>
            </a:pPr>
            <a:r>
              <a:rPr lang="zh-CN" altLang="en-US"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rPr>
              <a:t>我国有关预算</a:t>
            </a:r>
            <a:endParaRPr lang="en-US" altLang="zh-CN"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ct val="120000"/>
              </a:lnSpc>
            </a:pPr>
            <a:r>
              <a:rPr lang="zh-CN" altLang="en-US"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rPr>
              <a:t>调整的规定</a:t>
            </a:r>
            <a:endParaRPr lang="zh-CN" altLang="en-US" sz="180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椭圆 4"/>
          <p:cNvSpPr/>
          <p:nvPr>
            <p:custDataLst>
              <p:tags r:id="rId2"/>
            </p:custDataLst>
          </p:nvPr>
        </p:nvSpPr>
        <p:spPr>
          <a:xfrm>
            <a:off x="3937365" y="2344452"/>
            <a:ext cx="1132443" cy="1132443"/>
          </a:xfrm>
          <a:prstGeom prst="ellipse">
            <a:avLst/>
          </a:prstGeom>
          <a:solidFill>
            <a:srgbClr val="1F74AD"/>
          </a:solidFill>
          <a:ln w="12700" cap="flat" cmpd="sng" algn="ctr">
            <a:noFill/>
            <a:prstDash val="solid"/>
            <a:miter lim="800000"/>
          </a:ln>
          <a:effectLst/>
        </p:spPr>
        <p:txBody>
          <a:bodyPr rtlCol="0" anchor="ctr">
            <a:noAutofit/>
          </a:bodyPr>
          <a:lstStyle/>
          <a:p>
            <a:pPr algn="ctr">
              <a:lnSpc>
                <a:spcPct val="120000"/>
              </a:lnSpc>
            </a:pPr>
            <a:r>
              <a:rPr lang="zh-CN" altLang="en-US" sz="1400" b="1" spc="300" dirty="0" smtClean="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法定预算调整程序</a:t>
            </a:r>
            <a:endParaRPr lang="zh-CN" altLang="en-US"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19" name="文本框 718"/>
          <p:cNvSpPr txBox="1"/>
          <p:nvPr>
            <p:custDataLst>
              <p:tags r:id="rId3"/>
            </p:custDataLst>
          </p:nvPr>
        </p:nvSpPr>
        <p:spPr>
          <a:xfrm>
            <a:off x="3297969" y="2695796"/>
            <a:ext cx="437409" cy="429755"/>
          </a:xfrm>
          <a:prstGeom prst="rect">
            <a:avLst/>
          </a:prstGeom>
          <a:noFill/>
        </p:spPr>
        <p:txBody>
          <a:bodyPr wrap="square" rtlCol="0" anchor="ctr">
            <a:normAutofit fontScale="95000"/>
          </a:bodyPr>
          <a:lstStyle/>
          <a:p>
            <a:pPr algn="ctr"/>
            <a:r>
              <a:rPr lang="en-US" altLang="zh-CN" sz="2350" dirty="0">
                <a:solidFill>
                  <a:srgbClr val="3498DB"/>
                </a:solidFill>
                <a:latin typeface="微软雅黑" panose="020B0503020204020204" pitchFamily="34" charset="-122"/>
                <a:ea typeface="微软雅黑" panose="020B0503020204020204" pitchFamily="34" charset="-122"/>
              </a:rPr>
              <a:t>A</a:t>
            </a:r>
            <a:endParaRPr lang="zh-CN" altLang="en-US" sz="2350" dirty="0">
              <a:solidFill>
                <a:srgbClr val="3498DB"/>
              </a:solidFill>
              <a:latin typeface="微软雅黑" panose="020B0503020204020204" pitchFamily="34" charset="-122"/>
              <a:ea typeface="微软雅黑" panose="020B0503020204020204" pitchFamily="34" charset="-122"/>
            </a:endParaRPr>
          </a:p>
        </p:txBody>
      </p:sp>
      <p:sp>
        <p:nvSpPr>
          <p:cNvPr id="720" name="文本框 719"/>
          <p:cNvSpPr txBox="1"/>
          <p:nvPr>
            <p:custDataLst>
              <p:tags r:id="rId4"/>
            </p:custDataLst>
          </p:nvPr>
        </p:nvSpPr>
        <p:spPr>
          <a:xfrm>
            <a:off x="5271796" y="2695796"/>
            <a:ext cx="437409" cy="429755"/>
          </a:xfrm>
          <a:prstGeom prst="rect">
            <a:avLst/>
          </a:prstGeom>
          <a:noFill/>
        </p:spPr>
        <p:txBody>
          <a:bodyPr wrap="square" rtlCol="0" anchor="ctr">
            <a:normAutofit fontScale="95000"/>
          </a:bodyPr>
          <a:lstStyle/>
          <a:p>
            <a:pPr algn="ctr"/>
            <a:r>
              <a:rPr lang="en-US" altLang="zh-CN" sz="2350" dirty="0">
                <a:solidFill>
                  <a:srgbClr val="3498DB"/>
                </a:solidFill>
                <a:latin typeface="微软雅黑" panose="020B0503020204020204" pitchFamily="34" charset="-122"/>
                <a:ea typeface="微软雅黑" panose="020B0503020204020204" pitchFamily="34" charset="-122"/>
              </a:rPr>
              <a:t>B</a:t>
            </a:r>
            <a:endParaRPr lang="zh-CN" altLang="en-US" sz="2350" dirty="0">
              <a:solidFill>
                <a:srgbClr val="3498DB"/>
              </a:solidFill>
              <a:latin typeface="微软雅黑" panose="020B0503020204020204" pitchFamily="34" charset="-122"/>
              <a:ea typeface="微软雅黑" panose="020B0503020204020204" pitchFamily="34" charset="-122"/>
            </a:endParaRPr>
          </a:p>
        </p:txBody>
      </p:sp>
      <p:sp>
        <p:nvSpPr>
          <p:cNvPr id="727" name="任意多边形 16"/>
          <p:cNvSpPr/>
          <p:nvPr>
            <p:custDataLst>
              <p:tags r:id="rId5"/>
            </p:custDataLst>
          </p:nvPr>
        </p:nvSpPr>
        <p:spPr>
          <a:xfrm rot="5400000">
            <a:off x="5116670" y="2570888"/>
            <a:ext cx="747662" cy="679572"/>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1F74AD"/>
              </a:solidFill>
              <a:sym typeface="Arial" panose="020B0604020202020204" pitchFamily="34" charset="0"/>
            </a:endParaRPr>
          </a:p>
        </p:txBody>
      </p:sp>
      <p:sp>
        <p:nvSpPr>
          <p:cNvPr id="729" name="任意多边形 16"/>
          <p:cNvSpPr/>
          <p:nvPr>
            <p:custDataLst>
              <p:tags r:id="rId6"/>
            </p:custDataLst>
          </p:nvPr>
        </p:nvSpPr>
        <p:spPr>
          <a:xfrm rot="16200000">
            <a:off x="3142842" y="2570888"/>
            <a:ext cx="747662" cy="679572"/>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1F74AD"/>
              </a:solidFill>
              <a:sym typeface="Arial" panose="020B0604020202020204" pitchFamily="34" charset="0"/>
            </a:endParaRPr>
          </a:p>
        </p:txBody>
      </p:sp>
      <p:sp>
        <p:nvSpPr>
          <p:cNvPr id="732" name="矩形 731"/>
          <p:cNvSpPr/>
          <p:nvPr>
            <p:custDataLst>
              <p:tags r:id="rId7"/>
            </p:custDataLst>
          </p:nvPr>
        </p:nvSpPr>
        <p:spPr>
          <a:xfrm>
            <a:off x="1476226" y="2212975"/>
            <a:ext cx="1584175" cy="1263650"/>
          </a:xfrm>
          <a:prstGeom prst="rect">
            <a:avLst/>
          </a:prstGeom>
          <a:solidFill>
            <a:srgbClr val="FFFF00"/>
          </a:solidFill>
        </p:spPr>
        <p:txBody>
          <a:bodyPr wrap="none" anchor="ctr">
            <a:normAutofit/>
          </a:bodyPr>
          <a:lstStyle/>
          <a:p>
            <a:pPr algn="ctr">
              <a:lnSpc>
                <a:spcPct val="120000"/>
              </a:lnSpc>
            </a:pPr>
            <a:r>
              <a:rPr lang="zh-CN" altLang="en-US" sz="180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各国</a:t>
            </a:r>
            <a:r>
              <a:rPr lang="zh-CN" altLang="en-US"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rPr>
              <a:t>预算调整</a:t>
            </a:r>
            <a:endParaRPr lang="en-US" altLang="zh-CN"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ct val="120000"/>
              </a:lnSpc>
            </a:pPr>
            <a:r>
              <a:rPr lang="zh-CN" altLang="en-US" sz="1800" b="1" spc="150" dirty="0" smtClean="0">
                <a:solidFill>
                  <a:srgbClr val="3498DB"/>
                </a:solidFill>
                <a:latin typeface="微软雅黑" panose="020B0503020204020204" pitchFamily="34" charset="-122"/>
                <a:ea typeface="微软雅黑" panose="020B0503020204020204" pitchFamily="34" charset="-122"/>
                <a:sym typeface="Arial" panose="020B0604020202020204" pitchFamily="34" charset="0"/>
              </a:rPr>
              <a:t>的一般原则</a:t>
            </a:r>
            <a:endParaRPr lang="zh-CN" altLang="en-US" sz="180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a:solidFill>
                  <a:schemeClr val="bg1"/>
                </a:solidFill>
                <a:sym typeface="+mn-ea"/>
              </a:rPr>
              <a:t>一、预算调整</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158683" y="-29845"/>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二、我国的国库集中收付制度</a:t>
            </a:r>
          </a:p>
        </p:txBody>
      </p:sp>
      <p:sp>
        <p:nvSpPr>
          <p:cNvPr id="16" name="文本框 15"/>
          <p:cNvSpPr txBox="1"/>
          <p:nvPr/>
        </p:nvSpPr>
        <p:spPr>
          <a:xfrm>
            <a:off x="656273" y="425450"/>
            <a:ext cx="7688580" cy="398780"/>
          </a:xfrm>
          <a:prstGeom prst="rect">
            <a:avLst/>
          </a:prstGeom>
          <a:noFill/>
        </p:spPr>
        <p:txBody>
          <a:bodyPr wrap="square" rtlCol="0">
            <a:spAutoFit/>
          </a:bodyPr>
          <a:lstStyle/>
          <a:p>
            <a:pPr indent="457200" algn="l" fontAlgn="auto"/>
            <a:r>
              <a:rPr lang="zh-CN" altLang="en-US" sz="2000" b="1">
                <a:sym typeface="+mn-ea"/>
              </a:rPr>
              <a:t>（一）我国国库集中收付制度的含义</a:t>
            </a:r>
          </a:p>
        </p:txBody>
      </p:sp>
      <p:sp>
        <p:nvSpPr>
          <p:cNvPr id="2" name="任意多边形: 形状 15"/>
          <p:cNvSpPr/>
          <p:nvPr>
            <p:custDataLst>
              <p:tags r:id="rId1"/>
            </p:custDataLst>
          </p:nvPr>
        </p:nvSpPr>
        <p:spPr bwMode="auto">
          <a:xfrm>
            <a:off x="3306564" y="1362279"/>
            <a:ext cx="2027198" cy="1768198"/>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6" name="泪滴形 5"/>
          <p:cNvSpPr/>
          <p:nvPr>
            <p:custDataLst>
              <p:tags r:id="rId2"/>
            </p:custDataLst>
          </p:nvPr>
        </p:nvSpPr>
        <p:spPr>
          <a:xfrm rot="16221277">
            <a:off x="3130164" y="1621279"/>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泪滴形 6"/>
          <p:cNvSpPr/>
          <p:nvPr>
            <p:custDataLst>
              <p:tags r:id="rId3"/>
            </p:custDataLst>
          </p:nvPr>
        </p:nvSpPr>
        <p:spPr>
          <a:xfrm rot="16221277">
            <a:off x="3108231" y="1592346"/>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13"/>
          <p:cNvSpPr/>
          <p:nvPr>
            <p:custDataLst>
              <p:tags r:id="rId4"/>
            </p:custDataLst>
          </p:nvPr>
        </p:nvSpPr>
        <p:spPr bwMode="auto">
          <a:xfrm>
            <a:off x="3398964" y="1899879"/>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5"/>
            </p:custDataLst>
          </p:nvPr>
        </p:nvSpPr>
        <p:spPr>
          <a:xfrm>
            <a:off x="901888" y="1265845"/>
            <a:ext cx="2214798" cy="1026497"/>
          </a:xfrm>
          <a:prstGeom prst="rect">
            <a:avLst/>
          </a:prstGeom>
        </p:spPr>
        <p:txBody>
          <a:bodyPr wrap="square" lIns="66141" tIns="34393" rIns="66141" bIns="0" anchor="b" anchorCtr="0">
            <a:noAutofit/>
          </a:bodyPr>
          <a:lstStyle/>
          <a:p>
            <a:pPr>
              <a:lnSpc>
                <a:spcPct val="120000"/>
              </a:lnSpc>
            </a:pPr>
            <a:r>
              <a:rPr lang="zh-CN" altLang="en-US" sz="1800" b="1" spc="300" dirty="0" smtClean="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科目经费留用</a:t>
            </a:r>
            <a:endParaRPr lang="zh-CN" altLang="en-US" sz="1800"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任意多边形 11"/>
          <p:cNvSpPr/>
          <p:nvPr>
            <p:custDataLst>
              <p:tags r:id="rId6"/>
            </p:custDataLst>
          </p:nvPr>
        </p:nvSpPr>
        <p:spPr bwMode="auto">
          <a:xfrm>
            <a:off x="4092430" y="2282545"/>
            <a:ext cx="485333" cy="485333"/>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泪滴形 12"/>
          <p:cNvSpPr/>
          <p:nvPr>
            <p:custDataLst>
              <p:tags r:id="rId7"/>
            </p:custDataLst>
          </p:nvPr>
        </p:nvSpPr>
        <p:spPr>
          <a:xfrm rot="129116">
            <a:off x="4655696" y="1624546"/>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泪滴形 2"/>
          <p:cNvSpPr/>
          <p:nvPr>
            <p:custDataLst>
              <p:tags r:id="rId8"/>
            </p:custDataLst>
          </p:nvPr>
        </p:nvSpPr>
        <p:spPr>
          <a:xfrm rot="129116">
            <a:off x="4692563" y="1604479"/>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任意多边形 12"/>
          <p:cNvSpPr/>
          <p:nvPr>
            <p:custDataLst>
              <p:tags r:id="rId9"/>
            </p:custDataLst>
          </p:nvPr>
        </p:nvSpPr>
        <p:spPr bwMode="auto">
          <a:xfrm>
            <a:off x="5064963" y="1877946"/>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p:cNvSpPr/>
          <p:nvPr>
            <p:custDataLst>
              <p:tags r:id="rId10"/>
            </p:custDataLst>
          </p:nvPr>
        </p:nvSpPr>
        <p:spPr>
          <a:xfrm>
            <a:off x="5932713" y="2010469"/>
            <a:ext cx="2230198" cy="290743"/>
          </a:xfrm>
          <a:prstGeom prst="rect">
            <a:avLst/>
          </a:prstGeom>
        </p:spPr>
        <p:txBody>
          <a:bodyPr wrap="square" lIns="66141" tIns="34393" rIns="66141" bIns="0" anchor="b" anchorCtr="0">
            <a:noAutofit/>
          </a:bodyPr>
          <a:lstStyle/>
          <a:p>
            <a:pPr>
              <a:lnSpc>
                <a:spcPct val="120000"/>
              </a:lnSpc>
            </a:pPr>
            <a:r>
              <a:rPr lang="zh-CN" altLang="en-US" sz="1800" b="1" spc="300" dirty="0" smtClean="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预算级次划转</a:t>
            </a:r>
            <a:endParaRPr lang="zh-CN" altLang="en-US" sz="180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泪滴形 19"/>
          <p:cNvSpPr/>
          <p:nvPr>
            <p:custDataLst>
              <p:tags r:id="rId11"/>
            </p:custDataLst>
          </p:nvPr>
        </p:nvSpPr>
        <p:spPr>
          <a:xfrm rot="8106743">
            <a:off x="3832030" y="2878945"/>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泪滴形 20"/>
          <p:cNvSpPr/>
          <p:nvPr>
            <p:custDataLst>
              <p:tags r:id="rId12"/>
            </p:custDataLst>
          </p:nvPr>
        </p:nvSpPr>
        <p:spPr>
          <a:xfrm rot="8106743">
            <a:off x="3831564" y="2909745"/>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矩形 23"/>
          <p:cNvSpPr/>
          <p:nvPr>
            <p:custDataLst>
              <p:tags r:id="rId13"/>
            </p:custDataLst>
          </p:nvPr>
        </p:nvSpPr>
        <p:spPr>
          <a:xfrm>
            <a:off x="3439276" y="4088072"/>
            <a:ext cx="2230198" cy="290743"/>
          </a:xfrm>
          <a:prstGeom prst="rect">
            <a:avLst/>
          </a:prstGeom>
        </p:spPr>
        <p:txBody>
          <a:bodyPr wrap="square" lIns="66141" tIns="34393" rIns="66141" bIns="0" anchor="b" anchorCtr="0">
            <a:noAutofit/>
          </a:bodyPr>
          <a:lstStyle/>
          <a:p>
            <a:pPr>
              <a:lnSpc>
                <a:spcPct val="120000"/>
              </a:lnSpc>
            </a:pPr>
            <a:r>
              <a:rPr lang="zh-CN" altLang="en-US" sz="1800" b="1" spc="300" dirty="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预算</a:t>
            </a:r>
            <a:r>
              <a:rPr lang="zh-CN" altLang="en-US" sz="1800" b="1" spc="300" dirty="0" smtClean="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项目间调剂</a:t>
            </a:r>
            <a:endParaRPr lang="zh-CN" altLang="en-US" sz="1800" b="1" spc="300" dirty="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PA_ImportSvg_636701175243069250"/>
          <p:cNvSpPr/>
          <p:nvPr>
            <p:custDataLst>
              <p:tags r:id="rId14"/>
            </p:custDataLst>
          </p:nvPr>
        </p:nvSpPr>
        <p:spPr>
          <a:xfrm>
            <a:off x="4094817" y="3166026"/>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5" name="标题 3"/>
          <p:cNvSpPr txBox="1">
            <a:spLocks noGrp="1"/>
          </p:cNvSpPr>
          <p:nvPr>
            <p:ph type="title"/>
          </p:nvPr>
        </p:nvSpPr>
        <p:spPr>
          <a:xfrm>
            <a:off x="449263" y="71884"/>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、预算资金的调剂</a:t>
            </a:r>
            <a:endParaRPr lang="zh-CN" altLang="en-US" dirty="0"/>
          </a:p>
        </p:txBody>
      </p:sp>
    </p:spTree>
    <p:extLst>
      <p:ext uri="{BB962C8B-B14F-4D97-AF65-F5344CB8AC3E}">
        <p14:creationId xmlns:p14="http://schemas.microsoft.com/office/powerpoint/2010/main" val="279047795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二、预算支出的执行</a:t>
            </a:r>
          </a:p>
        </p:txBody>
      </p:sp>
      <p:sp>
        <p:nvSpPr>
          <p:cNvPr id="65" name="Shape 8696"/>
          <p:cNvSpPr/>
          <p:nvPr>
            <p:custDataLst>
              <p:tags r:id="rId1"/>
            </p:custDataLst>
          </p:nvPr>
        </p:nvSpPr>
        <p:spPr>
          <a:xfrm>
            <a:off x="2893904" y="1908718"/>
            <a:ext cx="1142902" cy="542769"/>
          </a:xfrm>
          <a:custGeom>
            <a:avLst/>
            <a:gdLst/>
            <a:ahLst/>
            <a:cxnLst>
              <a:cxn ang="0">
                <a:pos x="wd2" y="hd2"/>
              </a:cxn>
              <a:cxn ang="5400000">
                <a:pos x="wd2" y="hd2"/>
              </a:cxn>
              <a:cxn ang="10800000">
                <a:pos x="wd2" y="hd2"/>
              </a:cxn>
              <a:cxn ang="16200000">
                <a:pos x="wd2" y="hd2"/>
              </a:cxn>
            </a:cxnLst>
            <a:rect l="0" t="0" r="r" b="b"/>
            <a:pathLst>
              <a:path w="21600" h="18692" extrusionOk="0">
                <a:moveTo>
                  <a:pt x="0" y="18692"/>
                </a:moveTo>
                <a:cubicBezTo>
                  <a:pt x="5757" y="2869"/>
                  <a:pt x="12957" y="-2908"/>
                  <a:pt x="21600" y="1360"/>
                </a:cubicBezTo>
              </a:path>
            </a:pathLst>
          </a:custGeom>
          <a:ln w="12700">
            <a:solidFill>
              <a:srgbClr val="53585F"/>
            </a:solidFill>
            <a:miter lim="400000"/>
            <a:headEnd type="triangle"/>
            <a:tailEnd type="oval"/>
          </a:ln>
        </p:spPr>
        <p:txBody>
          <a:bodyPr/>
          <a:lstStyle/>
          <a:p>
            <a:endParaRPr sz="1285">
              <a:latin typeface="微软雅黑" panose="020B0503020204020204" pitchFamily="34" charset="-122"/>
              <a:ea typeface="微软雅黑" panose="020B0503020204020204" pitchFamily="34" charset="-122"/>
            </a:endParaRPr>
          </a:p>
        </p:txBody>
      </p:sp>
      <p:sp>
        <p:nvSpPr>
          <p:cNvPr id="68" name="Shape 8699"/>
          <p:cNvSpPr/>
          <p:nvPr>
            <p:custDataLst>
              <p:tags r:id="rId2"/>
            </p:custDataLst>
          </p:nvPr>
        </p:nvSpPr>
        <p:spPr>
          <a:xfrm rot="1607237">
            <a:off x="5517336" y="2177613"/>
            <a:ext cx="625462" cy="4457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0517" y="895"/>
                  <a:pt x="3317" y="8095"/>
                  <a:pt x="0" y="21600"/>
                </a:cubicBezTo>
              </a:path>
            </a:pathLst>
          </a:custGeom>
          <a:ln w="12700">
            <a:solidFill>
              <a:srgbClr val="53585F"/>
            </a:solidFill>
            <a:miter lim="400000"/>
            <a:headEnd type="triangle"/>
            <a:tailEnd type="oval"/>
          </a:ln>
        </p:spPr>
        <p:txBody>
          <a:bodyPr/>
          <a:lstStyle/>
          <a:p>
            <a:endParaRPr sz="1285">
              <a:latin typeface="微软雅黑" panose="020B0503020204020204" pitchFamily="34" charset="-122"/>
              <a:ea typeface="微软雅黑" panose="020B0503020204020204" pitchFamily="34" charset="-122"/>
            </a:endParaRPr>
          </a:p>
        </p:txBody>
      </p:sp>
      <p:sp>
        <p:nvSpPr>
          <p:cNvPr id="45" name="文本框 44"/>
          <p:cNvSpPr txBox="1"/>
          <p:nvPr>
            <p:custDataLst>
              <p:tags r:id="rId3"/>
            </p:custDataLst>
          </p:nvPr>
        </p:nvSpPr>
        <p:spPr>
          <a:xfrm>
            <a:off x="771988" y="1963977"/>
            <a:ext cx="1896181" cy="355793"/>
          </a:xfrm>
          <a:prstGeom prst="rect">
            <a:avLst/>
          </a:prstGeom>
          <a:noFill/>
        </p:spPr>
        <p:txBody>
          <a:bodyPr wrap="square" bIns="0" rtlCol="0" anchor="b" anchorCtr="0"/>
          <a:lstStyle/>
          <a:p>
            <a:pPr algn="r">
              <a:lnSpc>
                <a:spcPct val="120000"/>
              </a:lnSpc>
            </a:pPr>
            <a:r>
              <a:rPr lang="zh-CN" altLang="en-US" b="1" spc="300" dirty="0" smtClean="0">
                <a:solidFill>
                  <a:srgbClr val="4F81BD"/>
                </a:solidFill>
                <a:latin typeface="微软雅黑" panose="020B0503020204020204" pitchFamily="34" charset="-122"/>
                <a:ea typeface="微软雅黑" panose="020B0503020204020204" pitchFamily="34" charset="-122"/>
              </a:rPr>
              <a:t>动用预备费</a:t>
            </a:r>
            <a:endParaRPr lang="zh-CN" altLang="en-US" b="1" spc="300" dirty="0">
              <a:solidFill>
                <a:srgbClr val="4F81BD"/>
              </a:solidFill>
              <a:latin typeface="微软雅黑" panose="020B0503020204020204" pitchFamily="34" charset="-122"/>
              <a:ea typeface="微软雅黑" panose="020B0503020204020204" pitchFamily="34" charset="-122"/>
            </a:endParaRPr>
          </a:p>
        </p:txBody>
      </p:sp>
      <p:sp>
        <p:nvSpPr>
          <p:cNvPr id="63" name="文本框 62"/>
          <p:cNvSpPr txBox="1"/>
          <p:nvPr>
            <p:custDataLst>
              <p:tags r:id="rId4"/>
            </p:custDataLst>
          </p:nvPr>
        </p:nvSpPr>
        <p:spPr>
          <a:xfrm>
            <a:off x="6332956" y="1963977"/>
            <a:ext cx="1896181" cy="355793"/>
          </a:xfrm>
          <a:prstGeom prst="rect">
            <a:avLst/>
          </a:prstGeom>
          <a:noFill/>
        </p:spPr>
        <p:txBody>
          <a:bodyPr wrap="square" bIns="0" rtlCol="0" anchor="b" anchorCtr="0"/>
          <a:lstStyle/>
          <a:p>
            <a:pPr>
              <a:lnSpc>
                <a:spcPct val="120000"/>
              </a:lnSpc>
            </a:pPr>
            <a:r>
              <a:rPr lang="zh-CN" altLang="en-US" b="1" spc="300" dirty="0" smtClean="0">
                <a:solidFill>
                  <a:srgbClr val="4F81BD"/>
                </a:solidFill>
                <a:latin typeface="微软雅黑" panose="020B0503020204020204" pitchFamily="34" charset="-122"/>
                <a:ea typeface="微软雅黑" panose="020B0503020204020204" pitchFamily="34" charset="-122"/>
              </a:rPr>
              <a:t>动用预算周转金</a:t>
            </a:r>
            <a:endParaRPr lang="zh-CN" altLang="en-US" b="1" spc="300" dirty="0">
              <a:solidFill>
                <a:srgbClr val="4F81BD"/>
              </a:solidFill>
              <a:latin typeface="微软雅黑" panose="020B0503020204020204" pitchFamily="34" charset="-122"/>
              <a:ea typeface="微软雅黑" panose="020B0503020204020204" pitchFamily="34" charset="-122"/>
            </a:endParaRPr>
          </a:p>
        </p:txBody>
      </p:sp>
      <p:sp>
        <p:nvSpPr>
          <p:cNvPr id="29" name="Shape 8683"/>
          <p:cNvSpPr/>
          <p:nvPr>
            <p:custDataLst>
              <p:tags r:id="rId5"/>
            </p:custDataLst>
          </p:nvPr>
        </p:nvSpPr>
        <p:spPr>
          <a:xfrm>
            <a:off x="4138834" y="2387487"/>
            <a:ext cx="825484" cy="1423660"/>
          </a:xfrm>
          <a:custGeom>
            <a:avLst/>
            <a:gdLst/>
            <a:ahLst/>
            <a:cxnLst>
              <a:cxn ang="0">
                <a:pos x="wd2" y="hd2"/>
              </a:cxn>
              <a:cxn ang="5400000">
                <a:pos x="wd2" y="hd2"/>
              </a:cxn>
              <a:cxn ang="10800000">
                <a:pos x="wd2" y="hd2"/>
              </a:cxn>
              <a:cxn ang="16200000">
                <a:pos x="wd2" y="hd2"/>
              </a:cxn>
            </a:cxnLst>
            <a:rect l="0" t="0" r="r" b="b"/>
            <a:pathLst>
              <a:path w="21600" h="21600" extrusionOk="0">
                <a:moveTo>
                  <a:pt x="7703" y="21600"/>
                </a:moveTo>
                <a:cubicBezTo>
                  <a:pt x="7703" y="21600"/>
                  <a:pt x="9620" y="14257"/>
                  <a:pt x="8497" y="12086"/>
                </a:cubicBezTo>
                <a:lnTo>
                  <a:pt x="0" y="5437"/>
                </a:lnTo>
                <a:lnTo>
                  <a:pt x="1378" y="4710"/>
                </a:lnTo>
                <a:lnTo>
                  <a:pt x="9371" y="9988"/>
                </a:lnTo>
                <a:lnTo>
                  <a:pt x="10244" y="0"/>
                </a:lnTo>
                <a:lnTo>
                  <a:pt x="12276" y="0"/>
                </a:lnTo>
                <a:lnTo>
                  <a:pt x="13114" y="6514"/>
                </a:lnTo>
                <a:lnTo>
                  <a:pt x="20103" y="2173"/>
                </a:lnTo>
                <a:lnTo>
                  <a:pt x="21600" y="3331"/>
                </a:lnTo>
                <a:lnTo>
                  <a:pt x="14237" y="8468"/>
                </a:lnTo>
                <a:cubicBezTo>
                  <a:pt x="14237" y="8468"/>
                  <a:pt x="12990" y="8468"/>
                  <a:pt x="13738" y="13605"/>
                </a:cubicBezTo>
                <a:cubicBezTo>
                  <a:pt x="14487" y="18743"/>
                  <a:pt x="15111" y="21492"/>
                  <a:pt x="15111" y="21492"/>
                </a:cubicBezTo>
                <a:cubicBezTo>
                  <a:pt x="15111" y="21492"/>
                  <a:pt x="7703" y="21600"/>
                  <a:pt x="7703" y="21600"/>
                </a:cubicBezTo>
                <a:close/>
              </a:path>
            </a:pathLst>
          </a:custGeom>
          <a:solidFill>
            <a:srgbClr val="4F81BD"/>
          </a:solidFill>
          <a:ln w="12700" cap="flat">
            <a:noFill/>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19" name="Shape 8684"/>
          <p:cNvSpPr/>
          <p:nvPr>
            <p:custDataLst>
              <p:tags r:id="rId6"/>
            </p:custDataLst>
          </p:nvPr>
        </p:nvSpPr>
        <p:spPr>
          <a:xfrm>
            <a:off x="3844477" y="1074420"/>
            <a:ext cx="1399074" cy="1399076"/>
          </a:xfrm>
          <a:prstGeom prst="ellipse">
            <a:avLst/>
          </a:prstGeom>
          <a:solidFill>
            <a:srgbClr val="4F81BD"/>
          </a:solidFill>
          <a:ln w="63500" cap="flat">
            <a:solidFill>
              <a:srgbClr val="FFFFFF"/>
            </a:solidFill>
            <a:prstDash val="solid"/>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20" name="Shape 8685"/>
          <p:cNvSpPr/>
          <p:nvPr>
            <p:custDataLst>
              <p:tags r:id="rId7"/>
            </p:custDataLst>
          </p:nvPr>
        </p:nvSpPr>
        <p:spPr>
          <a:xfrm>
            <a:off x="4769731" y="1763285"/>
            <a:ext cx="1088357" cy="1088355"/>
          </a:xfrm>
          <a:prstGeom prst="ellipse">
            <a:avLst/>
          </a:prstGeom>
          <a:solidFill>
            <a:srgbClr val="4F81BD"/>
          </a:solidFill>
          <a:ln w="12700" cap="flat">
            <a:solidFill>
              <a:srgbClr val="FFFFFF"/>
            </a:solidFill>
            <a:prstDash val="solid"/>
            <a:miter lim="400000"/>
          </a:ln>
          <a:effectLst/>
        </p:spPr>
        <p:txBody>
          <a:bodyPr wrap="square" lIns="13999" tIns="13999" rIns="13999" bIns="13999" numCol="1" anchor="ctr">
            <a:noAutofit/>
          </a:bodyPr>
          <a:lstStyle/>
          <a:p>
            <a:pPr>
              <a:defRPr sz="3200">
                <a:solidFill>
                  <a:srgbClr val="FFFFFF"/>
                </a:solidFill>
                <a:latin typeface="Helvetica Light"/>
                <a:ea typeface="Helvetica Light"/>
                <a:cs typeface="Helvetica Light"/>
                <a:sym typeface="Helvetica Light"/>
              </a:defRPr>
            </a:pPr>
            <a:endParaRPr sz="1175">
              <a:latin typeface="微软雅黑" panose="020B0503020204020204" pitchFamily="34" charset="-122"/>
              <a:ea typeface="微软雅黑" panose="020B0503020204020204" pitchFamily="34" charset="-122"/>
            </a:endParaRPr>
          </a:p>
        </p:txBody>
      </p:sp>
      <p:sp>
        <p:nvSpPr>
          <p:cNvPr id="9"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4000" b="1" dirty="0">
                <a:solidFill>
                  <a:schemeClr val="bg1"/>
                </a:solidFill>
                <a:sym typeface="+mn-ea"/>
              </a:rPr>
              <a:t>三、动用预备费和预算</a:t>
            </a:r>
            <a:r>
              <a:rPr lang="zh-CN" altLang="en-US" sz="4000" b="1" dirty="0" smtClean="0">
                <a:solidFill>
                  <a:schemeClr val="bg1"/>
                </a:solidFill>
                <a:sym typeface="+mn-ea"/>
              </a:rPr>
              <a:t>周转金</a:t>
            </a:r>
            <a:endParaRPr lang="zh-CN" altLang="en-US" dirty="0"/>
          </a:p>
        </p:txBody>
      </p:sp>
    </p:spTree>
    <p:extLst>
      <p:ext uri="{BB962C8B-B14F-4D97-AF65-F5344CB8AC3E}">
        <p14:creationId xmlns:p14="http://schemas.microsoft.com/office/powerpoint/2010/main" val="3345955164"/>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2.支出的实现与控制</a:t>
            </a:r>
            <a:endParaRPr lang="zh-CN" altLang="en-US" sz="2000"/>
          </a:p>
        </p:txBody>
      </p:sp>
      <p:sp>
        <p:nvSpPr>
          <p:cNvPr id="2" name="Oval 13"/>
          <p:cNvSpPr>
            <a:spLocks noChangeArrowheads="1"/>
          </p:cNvSpPr>
          <p:nvPr/>
        </p:nvSpPr>
        <p:spPr bwMode="auto">
          <a:xfrm>
            <a:off x="3164458" y="3314707"/>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Oval 6"/>
          <p:cNvSpPr>
            <a:spLocks noChangeArrowheads="1"/>
          </p:cNvSpPr>
          <p:nvPr/>
        </p:nvSpPr>
        <p:spPr bwMode="auto">
          <a:xfrm>
            <a:off x="3823134" y="1129403"/>
            <a:ext cx="1347825" cy="1340584"/>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Oval 15"/>
          <p:cNvSpPr>
            <a:spLocks noChangeArrowheads="1"/>
          </p:cNvSpPr>
          <p:nvPr/>
        </p:nvSpPr>
        <p:spPr bwMode="auto">
          <a:xfrm>
            <a:off x="4815837"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16"/>
          <p:cNvSpPr>
            <a:spLocks noChangeArrowheads="1"/>
          </p:cNvSpPr>
          <p:nvPr/>
        </p:nvSpPr>
        <p:spPr bwMode="auto">
          <a:xfrm>
            <a:off x="4512283" y="3314707"/>
            <a:ext cx="1346653"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12"/>
          <p:cNvSpPr>
            <a:spLocks noChangeArrowheads="1"/>
          </p:cNvSpPr>
          <p:nvPr/>
        </p:nvSpPr>
        <p:spPr bwMode="auto">
          <a:xfrm>
            <a:off x="2819884"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Regular Pentagon 8"/>
          <p:cNvSpPr>
            <a:spLocks noChangeArrowheads="1"/>
          </p:cNvSpPr>
          <p:nvPr/>
        </p:nvSpPr>
        <p:spPr bwMode="auto">
          <a:xfrm>
            <a:off x="3493797" y="1954289"/>
            <a:ext cx="1995952" cy="1877283"/>
          </a:xfrm>
          <a:prstGeom prst="pentagon">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9"/>
          <p:cNvSpPr>
            <a:spLocks noChangeArrowheads="1"/>
          </p:cNvSpPr>
          <p:nvPr/>
        </p:nvSpPr>
        <p:spPr bwMode="auto">
          <a:xfrm>
            <a:off x="4032926" y="1338250"/>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24"/>
          <p:cNvSpPr>
            <a:spLocks noChangeArrowheads="1"/>
          </p:cNvSpPr>
          <p:nvPr/>
        </p:nvSpPr>
        <p:spPr bwMode="auto">
          <a:xfrm>
            <a:off x="3029676"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25"/>
          <p:cNvSpPr>
            <a:spLocks noChangeArrowheads="1"/>
          </p:cNvSpPr>
          <p:nvPr/>
        </p:nvSpPr>
        <p:spPr bwMode="auto">
          <a:xfrm>
            <a:off x="5025628"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26"/>
          <p:cNvSpPr>
            <a:spLocks noChangeArrowheads="1"/>
          </p:cNvSpPr>
          <p:nvPr/>
        </p:nvSpPr>
        <p:spPr bwMode="auto">
          <a:xfrm>
            <a:off x="4720903"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1C8EE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27"/>
          <p:cNvSpPr>
            <a:spLocks noChangeArrowheads="1"/>
          </p:cNvSpPr>
          <p:nvPr/>
        </p:nvSpPr>
        <p:spPr bwMode="auto">
          <a:xfrm>
            <a:off x="3374250"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01"/>
          <p:cNvSpPr>
            <a:spLocks noEditPoints="1"/>
          </p:cNvSpPr>
          <p:nvPr/>
        </p:nvSpPr>
        <p:spPr bwMode="auto">
          <a:xfrm>
            <a:off x="5002188" y="3763901"/>
            <a:ext cx="426616" cy="393191"/>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305480"/>
          </a:solidFill>
          <a:ln>
            <a:noFill/>
          </a:ln>
        </p:spPr>
        <p:txBody>
          <a:bodyPr lIns="89680" tIns="44840" rIns="89680" bIns="44840"/>
          <a:lstStyle/>
          <a:p>
            <a:endParaRPr lang="zh-CN" altLang="en-US"/>
          </a:p>
        </p:txBody>
      </p:sp>
      <p:sp>
        <p:nvSpPr>
          <p:cNvPr id="17" name="TextBox 13"/>
          <p:cNvSpPr txBox="1">
            <a:spLocks noChangeArrowheads="1"/>
          </p:cNvSpPr>
          <p:nvPr/>
        </p:nvSpPr>
        <p:spPr bwMode="auto">
          <a:xfrm>
            <a:off x="1869967" y="1115683"/>
            <a:ext cx="21921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绩效运行监控的含义</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6228080" y="2221226"/>
            <a:ext cx="19448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绩效运行监控的内容</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828155" y="2411730"/>
            <a:ext cx="19112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绩效运行监控的原则</a:t>
            </a:r>
            <a:endParaRPr 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972170" y="3858260"/>
            <a:ext cx="19400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绩效运行监控的方式和流程</a:t>
            </a:r>
            <a:endPar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6024244" y="3858260"/>
            <a:ext cx="2220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b="1" dirty="0">
                <a:solidFill>
                  <a:srgbClr val="445469"/>
                </a:solidFill>
                <a:latin typeface="Arial" panose="020B0604020202020204" pitchFamily="34" charset="0"/>
                <a:ea typeface="微软雅黑" panose="020B0503020204020204" pitchFamily="34" charset="-122"/>
                <a:sym typeface="Arial" panose="020B0604020202020204" pitchFamily="34" charset="0"/>
              </a:rPr>
              <a:t>绩效运行</a:t>
            </a:r>
            <a:r>
              <a:rPr lang="zh-CN" altLang="en-US" b="1" dirty="0" smtClean="0">
                <a:solidFill>
                  <a:srgbClr val="445469"/>
                </a:solidFill>
                <a:latin typeface="Arial" panose="020B0604020202020204" pitchFamily="34" charset="0"/>
                <a:ea typeface="微软雅黑" panose="020B0503020204020204" pitchFamily="34" charset="-122"/>
                <a:sym typeface="Arial" panose="020B0604020202020204" pitchFamily="34" charset="0"/>
              </a:rPr>
              <a:t>结果的运用</a:t>
            </a:r>
            <a:endParaRPr lang="en-US"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组合 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491" y="1577431"/>
            <a:ext cx="332854" cy="326687"/>
          </a:xfrm>
          <a:prstGeom prst="rect">
            <a:avLst/>
          </a:prstGeom>
          <a:solidFill>
            <a:srgbClr val="305480"/>
          </a:solidFill>
          <a:ln>
            <a:noFill/>
          </a:ln>
        </p:spPr>
      </p:pic>
      <p:sp>
        <p:nvSpPr>
          <p:cNvPr id="26" name="Freeform 151"/>
          <p:cNvSpPr>
            <a:spLocks noEditPoints="1"/>
          </p:cNvSpPr>
          <p:nvPr/>
        </p:nvSpPr>
        <p:spPr bwMode="auto">
          <a:xfrm>
            <a:off x="3231264" y="2466487"/>
            <a:ext cx="443024" cy="399025"/>
          </a:xfrm>
          <a:custGeom>
            <a:avLst/>
            <a:gdLst>
              <a:gd name="T0" fmla="*/ 2147483647 w 155"/>
              <a:gd name="T1" fmla="*/ 2147483647 h 140"/>
              <a:gd name="T2" fmla="*/ 2147483647 w 155"/>
              <a:gd name="T3" fmla="*/ 2147483647 h 140"/>
              <a:gd name="T4" fmla="*/ 2147483647 w 155"/>
              <a:gd name="T5" fmla="*/ 2147483647 h 140"/>
              <a:gd name="T6" fmla="*/ 2147483647 w 155"/>
              <a:gd name="T7" fmla="*/ 2147483647 h 140"/>
              <a:gd name="T8" fmla="*/ 2147483647 w 155"/>
              <a:gd name="T9" fmla="*/ 2147483647 h 140"/>
              <a:gd name="T10" fmla="*/ 2147483647 w 155"/>
              <a:gd name="T11" fmla="*/ 2147483647 h 140"/>
              <a:gd name="T12" fmla="*/ 2147483647 w 155"/>
              <a:gd name="T13" fmla="*/ 0 h 140"/>
              <a:gd name="T14" fmla="*/ 0 w 155"/>
              <a:gd name="T15" fmla="*/ 2147483647 h 140"/>
              <a:gd name="T16" fmla="*/ 2147483647 w 155"/>
              <a:gd name="T17" fmla="*/ 2147483647 h 140"/>
              <a:gd name="T18" fmla="*/ 2147483647 w 155"/>
              <a:gd name="T19" fmla="*/ 2147483647 h 140"/>
              <a:gd name="T20" fmla="*/ 2147483647 w 155"/>
              <a:gd name="T21" fmla="*/ 2147483647 h 140"/>
              <a:gd name="T22" fmla="*/ 2147483647 w 155"/>
              <a:gd name="T23" fmla="*/ 2147483647 h 140"/>
              <a:gd name="T24" fmla="*/ 2147483647 w 155"/>
              <a:gd name="T25" fmla="*/ 2147483647 h 140"/>
              <a:gd name="T26" fmla="*/ 2147483647 w 155"/>
              <a:gd name="T27" fmla="*/ 2147483647 h 140"/>
              <a:gd name="T28" fmla="*/ 2147483647 w 155"/>
              <a:gd name="T29" fmla="*/ 2147483647 h 140"/>
              <a:gd name="T30" fmla="*/ 2147483647 w 155"/>
              <a:gd name="T31" fmla="*/ 2147483647 h 140"/>
              <a:gd name="T32" fmla="*/ 2147483647 w 155"/>
              <a:gd name="T33" fmla="*/ 2147483647 h 140"/>
              <a:gd name="T34" fmla="*/ 2147483647 w 155"/>
              <a:gd name="T35" fmla="*/ 2147483647 h 140"/>
              <a:gd name="T36" fmla="*/ 2147483647 w 155"/>
              <a:gd name="T37" fmla="*/ 2147483647 h 140"/>
              <a:gd name="T38" fmla="*/ 2147483647 w 155"/>
              <a:gd name="T39" fmla="*/ 2147483647 h 140"/>
              <a:gd name="T40" fmla="*/ 2147483647 w 155"/>
              <a:gd name="T41" fmla="*/ 2147483647 h 140"/>
              <a:gd name="T42" fmla="*/ 2147483647 w 155"/>
              <a:gd name="T43" fmla="*/ 2147483647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5" h="140">
                <a:moveTo>
                  <a:pt x="154" y="110"/>
                </a:moveTo>
                <a:cubicBezTo>
                  <a:pt x="152" y="108"/>
                  <a:pt x="118" y="79"/>
                  <a:pt x="118" y="79"/>
                </a:cubicBezTo>
                <a:cubicBezTo>
                  <a:pt x="117" y="78"/>
                  <a:pt x="116" y="78"/>
                  <a:pt x="115" y="79"/>
                </a:cubicBezTo>
                <a:cubicBezTo>
                  <a:pt x="114" y="80"/>
                  <a:pt x="113" y="81"/>
                  <a:pt x="111" y="83"/>
                </a:cubicBezTo>
                <a:cubicBezTo>
                  <a:pt x="107" y="80"/>
                  <a:pt x="104" y="78"/>
                  <a:pt x="103" y="77"/>
                </a:cubicBezTo>
                <a:cubicBezTo>
                  <a:pt x="106" y="70"/>
                  <a:pt x="108" y="62"/>
                  <a:pt x="108" y="54"/>
                </a:cubicBezTo>
                <a:cubicBezTo>
                  <a:pt x="108" y="24"/>
                  <a:pt x="84" y="0"/>
                  <a:pt x="54" y="0"/>
                </a:cubicBezTo>
                <a:cubicBezTo>
                  <a:pt x="24" y="0"/>
                  <a:pt x="0" y="24"/>
                  <a:pt x="0" y="54"/>
                </a:cubicBezTo>
                <a:cubicBezTo>
                  <a:pt x="0" y="84"/>
                  <a:pt x="24" y="108"/>
                  <a:pt x="54" y="108"/>
                </a:cubicBezTo>
                <a:cubicBezTo>
                  <a:pt x="68" y="108"/>
                  <a:pt x="80" y="103"/>
                  <a:pt x="90" y="95"/>
                </a:cubicBezTo>
                <a:cubicBezTo>
                  <a:pt x="91" y="96"/>
                  <a:pt x="93" y="98"/>
                  <a:pt x="96" y="100"/>
                </a:cubicBezTo>
                <a:cubicBezTo>
                  <a:pt x="95" y="102"/>
                  <a:pt x="92" y="105"/>
                  <a:pt x="92" y="105"/>
                </a:cubicBezTo>
                <a:cubicBezTo>
                  <a:pt x="91" y="106"/>
                  <a:pt x="91" y="107"/>
                  <a:pt x="92" y="108"/>
                </a:cubicBezTo>
                <a:cubicBezTo>
                  <a:pt x="93" y="108"/>
                  <a:pt x="126" y="137"/>
                  <a:pt x="128" y="139"/>
                </a:cubicBezTo>
                <a:cubicBezTo>
                  <a:pt x="129" y="139"/>
                  <a:pt x="130" y="140"/>
                  <a:pt x="131" y="139"/>
                </a:cubicBezTo>
                <a:cubicBezTo>
                  <a:pt x="131" y="138"/>
                  <a:pt x="153" y="114"/>
                  <a:pt x="154" y="112"/>
                </a:cubicBezTo>
                <a:cubicBezTo>
                  <a:pt x="155" y="111"/>
                  <a:pt x="154" y="110"/>
                  <a:pt x="154" y="110"/>
                </a:cubicBezTo>
                <a:close/>
                <a:moveTo>
                  <a:pt x="54" y="93"/>
                </a:moveTo>
                <a:cubicBezTo>
                  <a:pt x="32" y="93"/>
                  <a:pt x="15" y="75"/>
                  <a:pt x="15" y="54"/>
                </a:cubicBezTo>
                <a:cubicBezTo>
                  <a:pt x="15" y="32"/>
                  <a:pt x="32" y="15"/>
                  <a:pt x="54" y="15"/>
                </a:cubicBezTo>
                <a:cubicBezTo>
                  <a:pt x="75" y="15"/>
                  <a:pt x="93" y="32"/>
                  <a:pt x="93" y="54"/>
                </a:cubicBezTo>
                <a:cubicBezTo>
                  <a:pt x="93" y="75"/>
                  <a:pt x="75" y="93"/>
                  <a:pt x="54" y="93"/>
                </a:cubicBezTo>
                <a:close/>
              </a:path>
            </a:pathLst>
          </a:custGeom>
          <a:solidFill>
            <a:srgbClr val="305480"/>
          </a:solidFill>
          <a:ln>
            <a:noFill/>
          </a:ln>
        </p:spPr>
        <p:txBody>
          <a:bodyPr lIns="59178" tIns="29589" rIns="59178" bIns="29589"/>
          <a:lstStyle/>
          <a:p>
            <a:endParaRPr lang="zh-CN" altLang="en-US"/>
          </a:p>
        </p:txBody>
      </p:sp>
      <p:pic>
        <p:nvPicPr>
          <p:cNvPr id="27" name="组合 7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427" y="3844406"/>
            <a:ext cx="323478" cy="331354"/>
          </a:xfrm>
          <a:prstGeom prst="rect">
            <a:avLst/>
          </a:prstGeom>
          <a:solidFill>
            <a:srgbClr val="305480"/>
          </a:solidFill>
          <a:ln>
            <a:noFill/>
          </a:ln>
        </p:spPr>
      </p:pic>
      <p:pic>
        <p:nvPicPr>
          <p:cNvPr id="28" name="组合 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299" y="2590161"/>
            <a:ext cx="329338" cy="304519"/>
          </a:xfrm>
          <a:prstGeom prst="rect">
            <a:avLst/>
          </a:prstGeom>
          <a:solidFill>
            <a:srgbClr val="305480"/>
          </a:solidFill>
          <a:ln>
            <a:noFill/>
          </a:ln>
        </p:spPr>
      </p:pic>
      <p:sp>
        <p:nvSpPr>
          <p:cNvPr id="31" name="文本框 30"/>
          <p:cNvSpPr txBox="1"/>
          <p:nvPr/>
        </p:nvSpPr>
        <p:spPr>
          <a:xfrm>
            <a:off x="3872403" y="2665999"/>
            <a:ext cx="1753870" cy="400110"/>
          </a:xfrm>
          <a:prstGeom prst="rect">
            <a:avLst/>
          </a:prstGeom>
          <a:noFill/>
        </p:spPr>
        <p:txBody>
          <a:bodyPr wrap="square" rtlCol="0">
            <a:spAutoFit/>
          </a:bodyPr>
          <a:lstStyle/>
          <a:p>
            <a:r>
              <a:rPr lang="zh-CN" altLang="en-US" sz="2000" b="1" dirty="0" smtClean="0">
                <a:solidFill>
                  <a:schemeClr val="tx2"/>
                </a:solidFill>
                <a:latin typeface="黑体" pitchFamily="49" charset="-122"/>
                <a:ea typeface="黑体" pitchFamily="49" charset="-122"/>
              </a:rPr>
              <a:t>绩效监控</a:t>
            </a:r>
            <a:endParaRPr lang="zh-CN" altLang="en-US" sz="2000" b="1" dirty="0">
              <a:solidFill>
                <a:schemeClr val="tx2"/>
              </a:solidFill>
              <a:latin typeface="黑体" pitchFamily="49" charset="-122"/>
              <a:ea typeface="黑体" pitchFamily="49" charset="-122"/>
            </a:endParaRPr>
          </a:p>
        </p:txBody>
      </p:sp>
      <p:sp>
        <p:nvSpPr>
          <p:cNvPr id="20"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四</a:t>
            </a:r>
            <a:r>
              <a:rPr lang="zh-CN" altLang="en-US" spc="600" dirty="0" smtClean="0">
                <a:solidFill>
                  <a:schemeClr val="bg1"/>
                </a:solidFill>
                <a:latin typeface="黑体" panose="02010609060101010101" pitchFamily="2" charset="-122"/>
                <a:ea typeface="黑体" panose="02010609060101010101" pitchFamily="2" charset="-122"/>
                <a:cs typeface="+mn-ea"/>
                <a:sym typeface="+mn-lt"/>
              </a:rPr>
              <a:t>、预算执行中的绩效监控</a:t>
            </a:r>
            <a:endParaRPr lang="zh-CN" altLang="en-US" dirty="0"/>
          </a:p>
        </p:txBody>
      </p:sp>
    </p:spTree>
    <p:extLst>
      <p:ext uri="{BB962C8B-B14F-4D97-AF65-F5344CB8AC3E}">
        <p14:creationId xmlns:p14="http://schemas.microsoft.com/office/powerpoint/2010/main" val="1688704867"/>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p>
        </p:txBody>
      </p:sp>
      <p:sp>
        <p:nvSpPr>
          <p:cNvPr id="16" name="文本框 15"/>
          <p:cNvSpPr txBox="1"/>
          <p:nvPr/>
        </p:nvSpPr>
        <p:spPr>
          <a:xfrm>
            <a:off x="598488" y="1026160"/>
            <a:ext cx="7688580" cy="144655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dirty="0"/>
              <a:t>（一）收支的实现与控制</a:t>
            </a:r>
          </a:p>
          <a:p>
            <a:pPr indent="508000" algn="l" fontAlgn="auto">
              <a:extLst>
                <a:ext uri="{35155182-B16C-46BC-9424-99874614C6A1}">
                  <wpsdc:indentchars xmlns="" xmlns:wpsdc="http://www.wps.cn/officeDocument/2017/drawingmlCustomData" val="200" checksum="282533468"/>
                </a:ext>
              </a:extLst>
            </a:pPr>
            <a:r>
              <a:rPr lang="zh-CN" altLang="en-US" sz="2000" b="1" dirty="0"/>
              <a:t>1.收入的实现与控制</a:t>
            </a:r>
          </a:p>
          <a:p>
            <a:pPr indent="508000" algn="l" fontAlgn="auto"/>
            <a:r>
              <a:rPr lang="zh-CN" altLang="en-US" dirty="0"/>
              <a:t>政府预算收入的执行就是依据国家的相关法律法规、政策制度规定，即在对各种税源、费源预测以及既定的税率、费率基础上，把各地区、各部门、各企事业单位应缴财政的预算收入及时足额地收缴入库。</a:t>
            </a:r>
          </a:p>
        </p:txBody>
      </p:sp>
      <p:sp>
        <p:nvSpPr>
          <p:cNvPr id="2" name="Shape 90"/>
          <p:cNvSpPr/>
          <p:nvPr>
            <p:custDataLst>
              <p:tags r:id="rId1"/>
            </p:custDataLst>
          </p:nvPr>
        </p:nvSpPr>
        <p:spPr>
          <a:xfrm>
            <a:off x="4459052" y="3153715"/>
            <a:ext cx="586585" cy="5865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7" name="Shape 75"/>
          <p:cNvSpPr/>
          <p:nvPr>
            <p:custDataLst>
              <p:tags r:id="rId2"/>
            </p:custDataLst>
          </p:nvPr>
        </p:nvSpPr>
        <p:spPr>
          <a:xfrm>
            <a:off x="739057" y="2471185"/>
            <a:ext cx="3565050" cy="1159869"/>
          </a:xfrm>
          <a:prstGeom prst="rect">
            <a:avLst/>
          </a:prstGeom>
          <a:noFill/>
          <a:ln w="25400" cap="flat">
            <a:solidFill>
              <a:srgbClr val="FFC000"/>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r>
              <a:rPr lang="en-US" sz="2350">
                <a:solidFill>
                  <a:srgbClr val="FFFFFF"/>
                </a:solidFill>
                <a:latin typeface="微软雅黑" panose="020B0503020204020204" pitchFamily="34" charset="-122"/>
                <a:ea typeface="微软雅黑" panose="020B0503020204020204" pitchFamily="34" charset="-122"/>
                <a:sym typeface="Helvetica Light"/>
              </a:rPr>
              <a:t>ss</a:t>
            </a:r>
          </a:p>
        </p:txBody>
      </p:sp>
      <p:sp>
        <p:nvSpPr>
          <p:cNvPr id="8" name="Shape 76"/>
          <p:cNvSpPr/>
          <p:nvPr>
            <p:custDataLst>
              <p:tags r:id="rId3"/>
            </p:custDataLst>
          </p:nvPr>
        </p:nvSpPr>
        <p:spPr>
          <a:xfrm>
            <a:off x="754381" y="2472428"/>
            <a:ext cx="704893" cy="1159869"/>
          </a:xfrm>
          <a:prstGeom prst="rect">
            <a:avLst/>
          </a:prstGeom>
          <a:solidFill>
            <a:srgbClr val="FFC000"/>
          </a:solidFill>
          <a:ln w="12700" cap="flat">
            <a:solidFill>
              <a:srgbClr val="FFC000"/>
            </a:solid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9" name="Shape 99"/>
          <p:cNvSpPr/>
          <p:nvPr>
            <p:custDataLst>
              <p:tags r:id="rId4"/>
            </p:custDataLst>
          </p:nvPr>
        </p:nvSpPr>
        <p:spPr>
          <a:xfrm>
            <a:off x="943029" y="2920708"/>
            <a:ext cx="296668" cy="26076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11" name="Shape 81"/>
          <p:cNvSpPr/>
          <p:nvPr>
            <p:custDataLst>
              <p:tags r:id="rId5"/>
            </p:custDataLst>
          </p:nvPr>
        </p:nvSpPr>
        <p:spPr>
          <a:xfrm flipH="1">
            <a:off x="4607425" y="2471185"/>
            <a:ext cx="3576797" cy="1159869"/>
          </a:xfrm>
          <a:prstGeom prst="rect">
            <a:avLst/>
          </a:prstGeom>
          <a:noFill/>
          <a:ln w="25400" cap="flat">
            <a:solidFill>
              <a:srgbClr val="4F81BD"/>
            </a:solidFill>
            <a:prstDash val="solid"/>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12" name="Shape 82"/>
          <p:cNvSpPr/>
          <p:nvPr>
            <p:custDataLst>
              <p:tags r:id="rId6"/>
            </p:custDataLst>
          </p:nvPr>
        </p:nvSpPr>
        <p:spPr>
          <a:xfrm flipH="1">
            <a:off x="7479329" y="2471185"/>
            <a:ext cx="704893" cy="1159869"/>
          </a:xfrm>
          <a:prstGeom prst="rect">
            <a:avLst/>
          </a:prstGeom>
          <a:solidFill>
            <a:srgbClr val="4F81B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36" name="Shape 152"/>
          <p:cNvSpPr/>
          <p:nvPr>
            <p:custDataLst>
              <p:tags r:id="rId7"/>
            </p:custDataLst>
          </p:nvPr>
        </p:nvSpPr>
        <p:spPr>
          <a:xfrm rot="10800000" flipH="1">
            <a:off x="7683586" y="3007291"/>
            <a:ext cx="296668" cy="26076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a:miter lim="400000"/>
          </a:ln>
        </p:spPr>
        <p:txBody>
          <a:bodyPr lIns="0" tIns="0" rIns="0" bIns="0"/>
          <a:lstStyle/>
          <a:p>
            <a:pPr>
              <a:spcBef>
                <a:spcPts val="1000"/>
              </a:spcBef>
              <a:defRPr sz="2000">
                <a:solidFill>
                  <a:srgbClr val="53585F"/>
                </a:solidFill>
                <a:latin typeface="Aller Light"/>
                <a:ea typeface="Aller Light"/>
                <a:cs typeface="Aller Light"/>
                <a:sym typeface="Aller Light"/>
              </a:defRPr>
            </a:pPr>
            <a:endParaRPr sz="1470">
              <a:solidFill>
                <a:srgbClr val="53585F"/>
              </a:solidFill>
              <a:latin typeface="微软雅黑" panose="020B0503020204020204" pitchFamily="34" charset="-122"/>
              <a:ea typeface="微软雅黑" panose="020B0503020204020204" pitchFamily="34" charset="-122"/>
              <a:sym typeface="Aller Light"/>
            </a:endParaRPr>
          </a:p>
        </p:txBody>
      </p:sp>
      <p:sp>
        <p:nvSpPr>
          <p:cNvPr id="48" name="TextBox 47"/>
          <p:cNvSpPr txBox="1"/>
          <p:nvPr>
            <p:custDataLst>
              <p:tags r:id="rId8"/>
            </p:custDataLst>
          </p:nvPr>
        </p:nvSpPr>
        <p:spPr>
          <a:xfrm>
            <a:off x="4462345" y="3252888"/>
            <a:ext cx="580002"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2</a:t>
            </a:r>
          </a:p>
        </p:txBody>
      </p:sp>
      <p:sp>
        <p:nvSpPr>
          <p:cNvPr id="3" name="Shape 87"/>
          <p:cNvSpPr/>
          <p:nvPr>
            <p:custDataLst>
              <p:tags r:id="rId9"/>
            </p:custDataLst>
          </p:nvPr>
        </p:nvSpPr>
        <p:spPr>
          <a:xfrm>
            <a:off x="3871018" y="3153715"/>
            <a:ext cx="586585" cy="5865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504D"/>
          </a:solidFill>
          <a:ln w="12700" cap="flat">
            <a:noFill/>
            <a:miter lim="400000"/>
          </a:ln>
          <a:effectLst/>
        </p:spPr>
        <p:txBody>
          <a:bodyPr wrap="square" lIns="37333" tIns="37333" rIns="37333" bIns="37333" numCol="1" anchor="ctr">
            <a:noAutofit/>
          </a:bodyPr>
          <a:lstStyle/>
          <a:p>
            <a:pPr>
              <a:defRPr sz="3200">
                <a:solidFill>
                  <a:srgbClr val="FFFFFF"/>
                </a:solidFill>
                <a:latin typeface="Arial" panose="020B0604020202020204" pitchFamily="34" charset="0"/>
                <a:ea typeface="微软雅黑" panose="020B0503020204020204" pitchFamily="34" charset="-122"/>
                <a:cs typeface="+mn-ea"/>
                <a:sym typeface="Helvetica Light"/>
              </a:defRPr>
            </a:pPr>
            <a:endParaRPr sz="2350">
              <a:solidFill>
                <a:srgbClr val="FFFFFF"/>
              </a:solidFill>
              <a:latin typeface="微软雅黑" panose="020B0503020204020204" pitchFamily="34" charset="-122"/>
              <a:ea typeface="微软雅黑" panose="020B0503020204020204" pitchFamily="34" charset="-122"/>
              <a:sym typeface="Helvetica Light"/>
            </a:endParaRPr>
          </a:p>
        </p:txBody>
      </p:sp>
      <p:sp>
        <p:nvSpPr>
          <p:cNvPr id="47" name="TextBox 46"/>
          <p:cNvSpPr txBox="1"/>
          <p:nvPr>
            <p:custDataLst>
              <p:tags r:id="rId10"/>
            </p:custDataLst>
          </p:nvPr>
        </p:nvSpPr>
        <p:spPr>
          <a:xfrm>
            <a:off x="3874309" y="3253430"/>
            <a:ext cx="580002" cy="363220"/>
          </a:xfrm>
          <a:prstGeom prst="rect">
            <a:avLst/>
          </a:prstGeom>
          <a:noFill/>
        </p:spPr>
        <p:txBody>
          <a:bodyPr wrap="square" rtlCol="0">
            <a:spAutoFit/>
          </a:bodyPr>
          <a:lstStyle/>
          <a:p>
            <a:pPr algn="ctr"/>
            <a:r>
              <a:rPr lang="en-US" altLang="zh-CN" sz="1765" dirty="0">
                <a:solidFill>
                  <a:prstClr val="white"/>
                </a:solidFill>
                <a:latin typeface="Arial" panose="020B0604020202020204" pitchFamily="34" charset="0"/>
                <a:ea typeface="微软雅黑" panose="020B0503020204020204" pitchFamily="34" charset="-122"/>
              </a:rPr>
              <a:t>1</a:t>
            </a:r>
          </a:p>
        </p:txBody>
      </p:sp>
      <p:sp>
        <p:nvSpPr>
          <p:cNvPr id="60" name="TextBox 16"/>
          <p:cNvSpPr txBox="1"/>
          <p:nvPr>
            <p:custDataLst>
              <p:tags r:id="rId11"/>
            </p:custDataLst>
          </p:nvPr>
        </p:nvSpPr>
        <p:spPr>
          <a:xfrm>
            <a:off x="1486535" y="2441575"/>
            <a:ext cx="2665095" cy="1234440"/>
          </a:xfrm>
          <a:prstGeom prst="rect">
            <a:avLst/>
          </a:prstGeom>
          <a:noFill/>
        </p:spPr>
        <p:txBody>
          <a:bodyPr wrap="square" lIns="0" tIns="0" rIns="0" bIns="0" rtlCol="0">
            <a:spAutoFit/>
          </a:bodyPr>
          <a:lstStyle/>
          <a:p>
            <a:pPr>
              <a:lnSpc>
                <a:spcPct val="130000"/>
              </a:lnSpc>
              <a:spcAft>
                <a:spcPts val="600"/>
              </a:spcAft>
            </a:pPr>
            <a:r>
              <a:rPr lang="zh-CN" altLang="en-US" sz="1030"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必须按照现行税收制度或政府收费制度，做到依法征收、依法减免、收足收实，既要防止偷漏税费等行为的发生，又要防止收过头税或乱收费等行为的发生，并且不得截留、占用、挪用应上缴的预算收入。</a:t>
            </a:r>
          </a:p>
        </p:txBody>
      </p:sp>
      <p:sp>
        <p:nvSpPr>
          <p:cNvPr id="81" name="TextBox 16"/>
          <p:cNvSpPr txBox="1"/>
          <p:nvPr>
            <p:custDataLst>
              <p:tags r:id="rId12"/>
            </p:custDataLst>
          </p:nvPr>
        </p:nvSpPr>
        <p:spPr>
          <a:xfrm>
            <a:off x="4937125" y="2441575"/>
            <a:ext cx="2569210" cy="1028700"/>
          </a:xfrm>
          <a:prstGeom prst="rect">
            <a:avLst/>
          </a:prstGeom>
          <a:noFill/>
        </p:spPr>
        <p:txBody>
          <a:bodyPr wrap="square" lIns="0" tIns="0" rIns="0" bIns="0" rtlCol="0">
            <a:spAutoFit/>
          </a:bodyPr>
          <a:lstStyle/>
          <a:p>
            <a:pPr>
              <a:lnSpc>
                <a:spcPct val="130000"/>
              </a:lnSpc>
              <a:spcAft>
                <a:spcPts val="600"/>
              </a:spcAft>
            </a:pPr>
            <a:r>
              <a:rPr lang="zh-CN" altLang="en-US" sz="1030" spc="150" dirty="0">
                <a:solidFill>
                  <a:srgbClr val="000000">
                    <a:lumMod val="75000"/>
                    <a:lumOff val="25000"/>
                  </a:srgbClr>
                </a:solidFill>
                <a:latin typeface="Arial" panose="020B0604020202020204" pitchFamily="34" charset="0"/>
                <a:ea typeface="微软雅黑" panose="020B0503020204020204" pitchFamily="34" charset="-122"/>
                <a:cs typeface="Open Sans Light" panose="020B0306030504020204" pitchFamily="34" charset="0"/>
              </a:rPr>
              <a:t>在组织收入过程中，努力与国家的区域政策、产业政策相结合，促进各行业、部门根据社会有效需求调整发展结构和产业结构，改善经营管理，提高经济效益和盈利水平，实现增产并增收。</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三、预算执行的检查分析</a:t>
            </a:r>
          </a:p>
        </p:txBody>
      </p:sp>
      <p:sp>
        <p:nvSpPr>
          <p:cNvPr id="2" name="椭圆 1"/>
          <p:cNvSpPr/>
          <p:nvPr>
            <p:custDataLst>
              <p:tags r:id="rId1"/>
            </p:custDataLst>
          </p:nvPr>
        </p:nvSpPr>
        <p:spPr>
          <a:xfrm>
            <a:off x="3933190" y="2277745"/>
            <a:ext cx="1132205" cy="1132205"/>
          </a:xfrm>
          <a:prstGeom prst="ellipse">
            <a:avLst/>
          </a:prstGeom>
          <a:solidFill>
            <a:srgbClr val="1F74AD"/>
          </a:solidFill>
          <a:ln w="12700" cap="flat" cmpd="sng" algn="ctr">
            <a:noFill/>
            <a:prstDash val="solid"/>
            <a:miter lim="800000"/>
          </a:ln>
          <a:effectLst/>
        </p:spPr>
        <p:txBody>
          <a:bodyPr rtlCol="0" anchor="ctr">
            <a:normAutofit fontScale="65000" lnSpcReduction="20000"/>
          </a:bodyPr>
          <a:lstStyle/>
          <a:p>
            <a:pPr algn="ctr">
              <a:lnSpc>
                <a:spcPct val="120000"/>
              </a:lnSpc>
            </a:pPr>
            <a:r>
              <a:rPr lang="zh-CN" altLang="en-US" sz="176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预算执行检查分析的内容</a:t>
            </a:r>
          </a:p>
        </p:txBody>
      </p:sp>
      <p:sp>
        <p:nvSpPr>
          <p:cNvPr id="3" name="矩形 2"/>
          <p:cNvSpPr/>
          <p:nvPr>
            <p:custDataLst>
              <p:tags r:id="rId2"/>
            </p:custDataLst>
          </p:nvPr>
        </p:nvSpPr>
        <p:spPr>
          <a:xfrm>
            <a:off x="1847215" y="2152015"/>
            <a:ext cx="1261745" cy="438150"/>
          </a:xfrm>
          <a:prstGeom prst="rect">
            <a:avLst/>
          </a:prstGeom>
          <a:noFill/>
        </p:spPr>
        <p:txBody>
          <a:bodyPr wrap="none" anchor="ctr"/>
          <a:lstStyle/>
          <a:p>
            <a:pPr algn="ctr">
              <a:lnSpc>
                <a:spcPct val="120000"/>
              </a:lnSpc>
            </a:pPr>
            <a:r>
              <a:rPr lang="zh-CN" altLang="en-US" sz="102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检查分析国民经济和</a:t>
            </a:r>
          </a:p>
          <a:p>
            <a:pPr algn="ctr">
              <a:lnSpc>
                <a:spcPct val="120000"/>
              </a:lnSpc>
            </a:pPr>
            <a:r>
              <a:rPr lang="zh-CN" altLang="en-US" sz="102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社会发展计划完成</a:t>
            </a:r>
            <a:r>
              <a:rPr lang="zh-CN" altLang="en-US" sz="1020"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情况</a:t>
            </a:r>
          </a:p>
          <a:p>
            <a:pPr algn="ctr">
              <a:lnSpc>
                <a:spcPct val="120000"/>
              </a:lnSpc>
            </a:pPr>
            <a:r>
              <a:rPr lang="zh-CN" altLang="en-US" sz="1020"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对预算收支的影响</a:t>
            </a:r>
          </a:p>
        </p:txBody>
      </p:sp>
      <p:sp>
        <p:nvSpPr>
          <p:cNvPr id="17" name="矩形 16"/>
          <p:cNvSpPr/>
          <p:nvPr>
            <p:custDataLst>
              <p:tags r:id="rId3"/>
            </p:custDataLst>
          </p:nvPr>
        </p:nvSpPr>
        <p:spPr>
          <a:xfrm>
            <a:off x="3865880" y="1032510"/>
            <a:ext cx="1261745" cy="438150"/>
          </a:xfrm>
          <a:prstGeom prst="rect">
            <a:avLst/>
          </a:prstGeom>
          <a:noFill/>
        </p:spPr>
        <p:txBody>
          <a:bodyPr wrap="none" anchor="ctr">
            <a:normAutofit lnSpcReduction="10000"/>
          </a:bodyPr>
          <a:lstStyle/>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检查分析党和国家的各项政策措施对预算收支的影响</a:t>
            </a:r>
          </a:p>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以及各项收支执行中贯彻政策措施的情况</a:t>
            </a:r>
          </a:p>
        </p:txBody>
      </p:sp>
      <p:sp>
        <p:nvSpPr>
          <p:cNvPr id="30" name="矩形 29"/>
          <p:cNvSpPr/>
          <p:nvPr>
            <p:custDataLst>
              <p:tags r:id="rId4"/>
            </p:custDataLst>
          </p:nvPr>
        </p:nvSpPr>
        <p:spPr>
          <a:xfrm>
            <a:off x="5873115" y="2152015"/>
            <a:ext cx="1261745" cy="438150"/>
          </a:xfrm>
          <a:prstGeom prst="rect">
            <a:avLst/>
          </a:prstGeom>
          <a:noFill/>
        </p:spPr>
        <p:txBody>
          <a:bodyPr wrap="none" anchor="ctr">
            <a:normAutofit lnSpcReduction="10000"/>
          </a:bodyPr>
          <a:lstStyle/>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检查分析国家预算收支</a:t>
            </a:r>
          </a:p>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项目的完成情况</a:t>
            </a:r>
          </a:p>
        </p:txBody>
      </p:sp>
      <p:sp>
        <p:nvSpPr>
          <p:cNvPr id="18" name="矩形 17"/>
          <p:cNvSpPr/>
          <p:nvPr>
            <p:custDataLst>
              <p:tags r:id="rId5"/>
            </p:custDataLst>
          </p:nvPr>
        </p:nvSpPr>
        <p:spPr>
          <a:xfrm>
            <a:off x="5247640" y="3945255"/>
            <a:ext cx="1261745" cy="438150"/>
          </a:xfrm>
          <a:prstGeom prst="rect">
            <a:avLst/>
          </a:prstGeom>
          <a:noFill/>
        </p:spPr>
        <p:txBody>
          <a:bodyPr wrap="none" anchor="ctr">
            <a:normAutofit/>
          </a:bodyPr>
          <a:lstStyle/>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对预算会计和国家金库报表的分析</a:t>
            </a:r>
          </a:p>
        </p:txBody>
      </p:sp>
      <p:sp>
        <p:nvSpPr>
          <p:cNvPr id="19" name="矩形 18"/>
          <p:cNvSpPr/>
          <p:nvPr>
            <p:custDataLst>
              <p:tags r:id="rId6"/>
            </p:custDataLst>
          </p:nvPr>
        </p:nvSpPr>
        <p:spPr>
          <a:xfrm>
            <a:off x="2430145" y="3983355"/>
            <a:ext cx="1261745" cy="438150"/>
          </a:xfrm>
          <a:prstGeom prst="rect">
            <a:avLst/>
          </a:prstGeom>
          <a:noFill/>
        </p:spPr>
        <p:txBody>
          <a:bodyPr wrap="none" anchor="ctr">
            <a:normAutofit/>
          </a:bodyPr>
          <a:lstStyle/>
          <a:p>
            <a:pPr algn="ctr">
              <a:lnSpc>
                <a:spcPct val="120000"/>
              </a:lnSpc>
            </a:pPr>
            <a:r>
              <a:rPr lang="zh-CN" altLang="en-US" sz="1030" b="1" spc="150" dirty="0">
                <a:solidFill>
                  <a:srgbClr val="3498DB"/>
                </a:solidFill>
                <a:latin typeface="微软雅黑" panose="020B0503020204020204" pitchFamily="34" charset="-122"/>
                <a:ea typeface="微软雅黑" panose="020B0503020204020204" pitchFamily="34" charset="-122"/>
                <a:sym typeface="Arial" panose="020B0604020202020204" pitchFamily="34" charset="0"/>
              </a:rPr>
              <a:t>检查分析预算收支平衡状况</a:t>
            </a:r>
          </a:p>
        </p:txBody>
      </p:sp>
      <p:sp>
        <p:nvSpPr>
          <p:cNvPr id="20" name="文本框 19"/>
          <p:cNvSpPr txBox="1"/>
          <p:nvPr>
            <p:custDataLst>
              <p:tags r:id="rId7"/>
            </p:custDataLst>
          </p:nvPr>
        </p:nvSpPr>
        <p:spPr>
          <a:xfrm>
            <a:off x="4280535" y="1642110"/>
            <a:ext cx="437515" cy="429895"/>
          </a:xfrm>
          <a:prstGeom prst="rect">
            <a:avLst/>
          </a:prstGeom>
          <a:noFill/>
        </p:spPr>
        <p:txBody>
          <a:bodyPr wrap="square" rtlCol="0" anchor="ctr">
            <a:normAutofit fontScale="95000"/>
          </a:bodyPr>
          <a:lstStyle/>
          <a:p>
            <a:pPr algn="ctr"/>
            <a:r>
              <a:rPr lang="en-US" altLang="zh-CN" sz="2350">
                <a:solidFill>
                  <a:srgbClr val="3498DB"/>
                </a:solidFill>
                <a:latin typeface="微软雅黑" panose="020B0503020204020204" pitchFamily="34" charset="-122"/>
                <a:ea typeface="微软雅黑" panose="020B0503020204020204" pitchFamily="34" charset="-122"/>
              </a:rPr>
              <a:t>A</a:t>
            </a:r>
            <a:endParaRPr lang="zh-CN" altLang="en-US" sz="2350">
              <a:solidFill>
                <a:srgbClr val="3498DB"/>
              </a:solidFill>
              <a:latin typeface="微软雅黑" panose="020B0503020204020204" pitchFamily="34" charset="-122"/>
              <a:ea typeface="微软雅黑" panose="020B0503020204020204" pitchFamily="34" charset="-122"/>
            </a:endParaRPr>
          </a:p>
        </p:txBody>
      </p:sp>
      <p:sp>
        <p:nvSpPr>
          <p:cNvPr id="23" name="任意多边形 16"/>
          <p:cNvSpPr/>
          <p:nvPr>
            <p:custDataLst>
              <p:tags r:id="rId8"/>
            </p:custDataLst>
          </p:nvPr>
        </p:nvSpPr>
        <p:spPr>
          <a:xfrm>
            <a:off x="4125595" y="1517015"/>
            <a:ext cx="747395" cy="679450"/>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3498DB"/>
              </a:solidFill>
              <a:sym typeface="Arial" panose="020B0604020202020204" pitchFamily="34" charset="0"/>
            </a:endParaRPr>
          </a:p>
        </p:txBody>
      </p:sp>
      <p:sp>
        <p:nvSpPr>
          <p:cNvPr id="24" name="任意多边形 16"/>
          <p:cNvSpPr/>
          <p:nvPr>
            <p:custDataLst>
              <p:tags r:id="rId9"/>
            </p:custDataLst>
          </p:nvPr>
        </p:nvSpPr>
        <p:spPr>
          <a:xfrm rot="4320000">
            <a:off x="5064125" y="2199005"/>
            <a:ext cx="747395" cy="679450"/>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3498DB"/>
              </a:solidFill>
              <a:sym typeface="Arial" panose="020B0604020202020204" pitchFamily="34" charset="0"/>
            </a:endParaRPr>
          </a:p>
        </p:txBody>
      </p:sp>
      <p:sp>
        <p:nvSpPr>
          <p:cNvPr id="25" name="任意多边形 16"/>
          <p:cNvSpPr/>
          <p:nvPr>
            <p:custDataLst>
              <p:tags r:id="rId10"/>
            </p:custDataLst>
          </p:nvPr>
        </p:nvSpPr>
        <p:spPr>
          <a:xfrm rot="8640000">
            <a:off x="4705985" y="3302635"/>
            <a:ext cx="747395" cy="679450"/>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3498DB"/>
              </a:solidFill>
              <a:sym typeface="Arial" panose="020B0604020202020204" pitchFamily="34" charset="0"/>
            </a:endParaRPr>
          </a:p>
        </p:txBody>
      </p:sp>
      <p:sp>
        <p:nvSpPr>
          <p:cNvPr id="32" name="任意多边形 16"/>
          <p:cNvSpPr/>
          <p:nvPr>
            <p:custDataLst>
              <p:tags r:id="rId11"/>
            </p:custDataLst>
          </p:nvPr>
        </p:nvSpPr>
        <p:spPr>
          <a:xfrm rot="12960000">
            <a:off x="3545840" y="3302635"/>
            <a:ext cx="747395" cy="679450"/>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3498DB"/>
              </a:solidFill>
              <a:sym typeface="Arial" panose="020B0604020202020204" pitchFamily="34" charset="0"/>
            </a:endParaRPr>
          </a:p>
        </p:txBody>
      </p:sp>
      <p:sp>
        <p:nvSpPr>
          <p:cNvPr id="34" name="任意多边形 16"/>
          <p:cNvSpPr/>
          <p:nvPr>
            <p:custDataLst>
              <p:tags r:id="rId12"/>
            </p:custDataLst>
          </p:nvPr>
        </p:nvSpPr>
        <p:spPr>
          <a:xfrm rot="17280000">
            <a:off x="3187065" y="2199005"/>
            <a:ext cx="747395" cy="679450"/>
          </a:xfrm>
          <a:custGeom>
            <a:avLst/>
            <a:gdLst>
              <a:gd name="connsiteX0" fmla="*/ 186984 w 1017355"/>
              <a:gd name="connsiteY0" fmla="*/ 0 h 924704"/>
              <a:gd name="connsiteX1" fmla="*/ 227633 w 1017355"/>
              <a:gd name="connsiteY1" fmla="*/ 40648 h 924704"/>
              <a:gd name="connsiteX2" fmla="*/ 186984 w 1017355"/>
              <a:gd name="connsiteY2" fmla="*/ 81297 h 924704"/>
              <a:gd name="connsiteX3" fmla="*/ 171161 w 1017355"/>
              <a:gd name="connsiteY3" fmla="*/ 78103 h 924704"/>
              <a:gd name="connsiteX4" fmla="*/ 161319 w 1017355"/>
              <a:gd name="connsiteY4" fmla="*/ 71467 h 924704"/>
              <a:gd name="connsiteX5" fmla="*/ 102818 w 1017355"/>
              <a:gd name="connsiteY5" fmla="*/ 142371 h 924704"/>
              <a:gd name="connsiteX6" fmla="*/ 19228 w 1017355"/>
              <a:gd name="connsiteY6" fmla="*/ 416027 h 924704"/>
              <a:gd name="connsiteX7" fmla="*/ 508677 w 1017355"/>
              <a:gd name="connsiteY7" fmla="*/ 905476 h 924704"/>
              <a:gd name="connsiteX8" fmla="*/ 998127 w 1017355"/>
              <a:gd name="connsiteY8" fmla="*/ 416027 h 924704"/>
              <a:gd name="connsiteX9" fmla="*/ 914536 w 1017355"/>
              <a:gd name="connsiteY9" fmla="*/ 142371 h 924704"/>
              <a:gd name="connsiteX10" fmla="*/ 857082 w 1017355"/>
              <a:gd name="connsiteY10" fmla="*/ 72736 h 924704"/>
              <a:gd name="connsiteX11" fmla="*/ 849121 w 1017355"/>
              <a:gd name="connsiteY11" fmla="*/ 78103 h 924704"/>
              <a:gd name="connsiteX12" fmla="*/ 833299 w 1017355"/>
              <a:gd name="connsiteY12" fmla="*/ 81297 h 924704"/>
              <a:gd name="connsiteX13" fmla="*/ 792650 w 1017355"/>
              <a:gd name="connsiteY13" fmla="*/ 40648 h 924704"/>
              <a:gd name="connsiteX14" fmla="*/ 833299 w 1017355"/>
              <a:gd name="connsiteY14" fmla="*/ 0 h 924704"/>
              <a:gd name="connsiteX15" fmla="*/ 873948 w 1017355"/>
              <a:gd name="connsiteY15" fmla="*/ 40648 h 924704"/>
              <a:gd name="connsiteX16" fmla="*/ 870754 w 1017355"/>
              <a:gd name="connsiteY16" fmla="*/ 56471 h 924704"/>
              <a:gd name="connsiteX17" fmla="*/ 869730 w 1017355"/>
              <a:gd name="connsiteY17" fmla="*/ 57989 h 924704"/>
              <a:gd name="connsiteX18" fmla="*/ 930481 w 1017355"/>
              <a:gd name="connsiteY18" fmla="*/ 131621 h 924704"/>
              <a:gd name="connsiteX19" fmla="*/ 1017355 w 1017355"/>
              <a:gd name="connsiteY19" fmla="*/ 416027 h 924704"/>
              <a:gd name="connsiteX20" fmla="*/ 508677 w 1017355"/>
              <a:gd name="connsiteY20" fmla="*/ 924704 h 924704"/>
              <a:gd name="connsiteX21" fmla="*/ 0 w 1017355"/>
              <a:gd name="connsiteY21" fmla="*/ 416027 h 924704"/>
              <a:gd name="connsiteX22" fmla="*/ 148988 w 1017355"/>
              <a:gd name="connsiteY22" fmla="*/ 56338 h 924704"/>
              <a:gd name="connsiteX23" fmla="*/ 149429 w 1017355"/>
              <a:gd name="connsiteY23" fmla="*/ 55974 h 924704"/>
              <a:gd name="connsiteX24" fmla="*/ 146335 w 1017355"/>
              <a:gd name="connsiteY24" fmla="*/ 40648 h 924704"/>
              <a:gd name="connsiteX25" fmla="*/ 186984 w 1017355"/>
              <a:gd name="connsiteY25" fmla="*/ 0 h 9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17355" h="924704">
                <a:moveTo>
                  <a:pt x="186984" y="0"/>
                </a:moveTo>
                <a:cubicBezTo>
                  <a:pt x="209433" y="0"/>
                  <a:pt x="227633" y="18199"/>
                  <a:pt x="227633" y="40648"/>
                </a:cubicBezTo>
                <a:cubicBezTo>
                  <a:pt x="227633" y="63098"/>
                  <a:pt x="209433" y="81297"/>
                  <a:pt x="186984" y="81297"/>
                </a:cubicBezTo>
                <a:cubicBezTo>
                  <a:pt x="181371" y="81297"/>
                  <a:pt x="176024" y="80160"/>
                  <a:pt x="171161" y="78103"/>
                </a:cubicBezTo>
                <a:lnTo>
                  <a:pt x="161319" y="71467"/>
                </a:lnTo>
                <a:lnTo>
                  <a:pt x="102818" y="142371"/>
                </a:lnTo>
                <a:cubicBezTo>
                  <a:pt x="50044" y="220488"/>
                  <a:pt x="19228" y="314659"/>
                  <a:pt x="19228" y="416027"/>
                </a:cubicBezTo>
                <a:cubicBezTo>
                  <a:pt x="19228" y="686342"/>
                  <a:pt x="238362" y="905476"/>
                  <a:pt x="508677" y="905476"/>
                </a:cubicBezTo>
                <a:cubicBezTo>
                  <a:pt x="778993" y="905476"/>
                  <a:pt x="998127" y="686342"/>
                  <a:pt x="998127" y="416027"/>
                </a:cubicBezTo>
                <a:cubicBezTo>
                  <a:pt x="998127" y="314659"/>
                  <a:pt x="967311" y="220488"/>
                  <a:pt x="914536" y="142371"/>
                </a:cubicBezTo>
                <a:lnTo>
                  <a:pt x="857082" y="72736"/>
                </a:lnTo>
                <a:lnTo>
                  <a:pt x="849121" y="78103"/>
                </a:lnTo>
                <a:cubicBezTo>
                  <a:pt x="844258" y="80160"/>
                  <a:pt x="838911" y="81297"/>
                  <a:pt x="833299" y="81297"/>
                </a:cubicBezTo>
                <a:cubicBezTo>
                  <a:pt x="810849" y="81297"/>
                  <a:pt x="792650" y="63098"/>
                  <a:pt x="792650" y="40648"/>
                </a:cubicBezTo>
                <a:cubicBezTo>
                  <a:pt x="792650" y="18199"/>
                  <a:pt x="810849" y="0"/>
                  <a:pt x="833299" y="0"/>
                </a:cubicBezTo>
                <a:cubicBezTo>
                  <a:pt x="855749" y="0"/>
                  <a:pt x="873948" y="18199"/>
                  <a:pt x="873948" y="40648"/>
                </a:cubicBezTo>
                <a:cubicBezTo>
                  <a:pt x="873948" y="46261"/>
                  <a:pt x="872811" y="51608"/>
                  <a:pt x="870754" y="56471"/>
                </a:cubicBezTo>
                <a:lnTo>
                  <a:pt x="869730" y="57989"/>
                </a:lnTo>
                <a:lnTo>
                  <a:pt x="930481" y="131621"/>
                </a:lnTo>
                <a:cubicBezTo>
                  <a:pt x="985328" y="212806"/>
                  <a:pt x="1017355" y="310676"/>
                  <a:pt x="1017355" y="416027"/>
                </a:cubicBezTo>
                <a:cubicBezTo>
                  <a:pt x="1017355" y="696961"/>
                  <a:pt x="789612" y="924704"/>
                  <a:pt x="508677" y="924704"/>
                </a:cubicBezTo>
                <a:cubicBezTo>
                  <a:pt x="227742" y="924704"/>
                  <a:pt x="0" y="696961"/>
                  <a:pt x="0" y="416027"/>
                </a:cubicBezTo>
                <a:cubicBezTo>
                  <a:pt x="0" y="275559"/>
                  <a:pt x="56936" y="148390"/>
                  <a:pt x="148988" y="56338"/>
                </a:cubicBezTo>
                <a:lnTo>
                  <a:pt x="149429" y="55974"/>
                </a:lnTo>
                <a:lnTo>
                  <a:pt x="146335" y="40648"/>
                </a:lnTo>
                <a:cubicBezTo>
                  <a:pt x="146335" y="18199"/>
                  <a:pt x="164534" y="0"/>
                  <a:pt x="186984" y="0"/>
                </a:cubicBezTo>
                <a:close/>
              </a:path>
            </a:pathLst>
          </a:custGeom>
          <a:solidFill>
            <a:srgbClr val="3498DB"/>
          </a:solidFill>
          <a:ln w="12700" cap="flat" cmpd="sng" algn="ctr">
            <a:noFill/>
            <a:prstDash val="solid"/>
            <a:miter lim="800000"/>
          </a:ln>
          <a:effectLst/>
        </p:spPr>
        <p:txBody>
          <a:bodyPr rtlCol="0" anchor="ctr">
            <a:normAutofit/>
          </a:bodyPr>
          <a:lstStyle/>
          <a:p>
            <a:pPr algn="ctr"/>
            <a:endParaRPr lang="en-US" altLang="zh-CN" sz="2350" dirty="0">
              <a:solidFill>
                <a:srgbClr val="3498DB"/>
              </a:solidFill>
              <a:sym typeface="Arial" panose="020B0604020202020204" pitchFamily="34" charset="0"/>
            </a:endParaRPr>
          </a:p>
        </p:txBody>
      </p:sp>
      <p:sp>
        <p:nvSpPr>
          <p:cNvPr id="62" name="文本框 61"/>
          <p:cNvSpPr txBox="1"/>
          <p:nvPr>
            <p:custDataLst>
              <p:tags r:id="rId13"/>
            </p:custDataLst>
          </p:nvPr>
        </p:nvSpPr>
        <p:spPr>
          <a:xfrm rot="17280000">
            <a:off x="3342005" y="2324100"/>
            <a:ext cx="437515" cy="429895"/>
          </a:xfrm>
          <a:prstGeom prst="rect">
            <a:avLst/>
          </a:prstGeom>
          <a:noFill/>
        </p:spPr>
        <p:txBody>
          <a:bodyPr wrap="square" rtlCol="0" anchor="ctr">
            <a:normAutofit fontScale="95000"/>
          </a:bodyPr>
          <a:lstStyle/>
          <a:p>
            <a:pPr algn="ctr"/>
            <a:r>
              <a:rPr lang="en-US" altLang="zh-CN" sz="2350">
                <a:solidFill>
                  <a:srgbClr val="3498DB"/>
                </a:solidFill>
                <a:latin typeface="微软雅黑" panose="020B0503020204020204" pitchFamily="34" charset="-122"/>
                <a:ea typeface="微软雅黑" panose="020B0503020204020204" pitchFamily="34" charset="-122"/>
              </a:rPr>
              <a:t>B</a:t>
            </a:r>
            <a:endParaRPr lang="zh-CN" altLang="en-US" sz="2350">
              <a:solidFill>
                <a:srgbClr val="3498DB"/>
              </a:solidFill>
              <a:latin typeface="微软雅黑" panose="020B0503020204020204" pitchFamily="34" charset="-122"/>
              <a:ea typeface="微软雅黑" panose="020B0503020204020204" pitchFamily="34" charset="-122"/>
            </a:endParaRPr>
          </a:p>
        </p:txBody>
      </p:sp>
      <p:sp>
        <p:nvSpPr>
          <p:cNvPr id="71" name="文本框 70"/>
          <p:cNvSpPr txBox="1"/>
          <p:nvPr>
            <p:custDataLst>
              <p:tags r:id="rId14"/>
            </p:custDataLst>
          </p:nvPr>
        </p:nvSpPr>
        <p:spPr>
          <a:xfrm rot="4320000">
            <a:off x="5219065" y="2324100"/>
            <a:ext cx="437515" cy="429895"/>
          </a:xfrm>
          <a:prstGeom prst="rect">
            <a:avLst/>
          </a:prstGeom>
          <a:noFill/>
        </p:spPr>
        <p:txBody>
          <a:bodyPr wrap="square" rtlCol="0" anchor="ctr">
            <a:normAutofit fontScale="95000"/>
          </a:bodyPr>
          <a:lstStyle/>
          <a:p>
            <a:pPr algn="ctr"/>
            <a:r>
              <a:rPr lang="en-US" altLang="zh-CN" sz="2350">
                <a:solidFill>
                  <a:srgbClr val="3498DB"/>
                </a:solidFill>
                <a:latin typeface="微软雅黑" panose="020B0503020204020204" pitchFamily="34" charset="-122"/>
                <a:ea typeface="微软雅黑" panose="020B0503020204020204" pitchFamily="34" charset="-122"/>
              </a:rPr>
              <a:t>C</a:t>
            </a:r>
            <a:endParaRPr lang="zh-CN" altLang="en-US" sz="2350">
              <a:solidFill>
                <a:srgbClr val="3498DB"/>
              </a:solidFill>
              <a:latin typeface="微软雅黑" panose="020B0503020204020204" pitchFamily="34" charset="-122"/>
              <a:ea typeface="微软雅黑" panose="020B0503020204020204" pitchFamily="34" charset="-122"/>
            </a:endParaRPr>
          </a:p>
        </p:txBody>
      </p:sp>
      <p:sp>
        <p:nvSpPr>
          <p:cNvPr id="73" name="文本框 72"/>
          <p:cNvSpPr txBox="1"/>
          <p:nvPr>
            <p:custDataLst>
              <p:tags r:id="rId15"/>
            </p:custDataLst>
          </p:nvPr>
        </p:nvSpPr>
        <p:spPr>
          <a:xfrm rot="8640000" flipV="1">
            <a:off x="3700780" y="3427730"/>
            <a:ext cx="437515" cy="429895"/>
          </a:xfrm>
          <a:prstGeom prst="rect">
            <a:avLst/>
          </a:prstGeom>
          <a:noFill/>
        </p:spPr>
        <p:txBody>
          <a:bodyPr wrap="square" rtlCol="0" anchor="ctr">
            <a:normAutofit fontScale="95000"/>
          </a:bodyPr>
          <a:lstStyle/>
          <a:p>
            <a:pPr algn="ctr"/>
            <a:r>
              <a:rPr lang="en-US" altLang="zh-CN" sz="2350">
                <a:solidFill>
                  <a:srgbClr val="3498DB"/>
                </a:solidFill>
                <a:latin typeface="微软雅黑" panose="020B0503020204020204" pitchFamily="34" charset="-122"/>
                <a:ea typeface="微软雅黑" panose="020B0503020204020204" pitchFamily="34" charset="-122"/>
              </a:rPr>
              <a:t>D</a:t>
            </a:r>
            <a:endParaRPr lang="zh-CN" altLang="en-US" sz="2350">
              <a:solidFill>
                <a:srgbClr val="3498DB"/>
              </a:solidFill>
              <a:latin typeface="微软雅黑" panose="020B0503020204020204" pitchFamily="34" charset="-122"/>
              <a:ea typeface="微软雅黑" panose="020B0503020204020204" pitchFamily="34" charset="-122"/>
            </a:endParaRPr>
          </a:p>
        </p:txBody>
      </p:sp>
      <p:sp>
        <p:nvSpPr>
          <p:cNvPr id="74" name="文本框 73"/>
          <p:cNvSpPr txBox="1"/>
          <p:nvPr>
            <p:custDataLst>
              <p:tags r:id="rId16"/>
            </p:custDataLst>
          </p:nvPr>
        </p:nvSpPr>
        <p:spPr>
          <a:xfrm rot="8640000" flipV="1">
            <a:off x="4860925" y="3427730"/>
            <a:ext cx="437515" cy="429895"/>
          </a:xfrm>
          <a:prstGeom prst="rect">
            <a:avLst/>
          </a:prstGeom>
          <a:noFill/>
        </p:spPr>
        <p:txBody>
          <a:bodyPr wrap="square" rtlCol="0" anchor="ctr">
            <a:normAutofit fontScale="95000"/>
          </a:bodyPr>
          <a:lstStyle/>
          <a:p>
            <a:pPr algn="ctr"/>
            <a:r>
              <a:rPr lang="en-US" altLang="zh-CN" sz="2350">
                <a:solidFill>
                  <a:srgbClr val="3498DB"/>
                </a:solidFill>
                <a:latin typeface="微软雅黑" panose="020B0503020204020204" pitchFamily="34" charset="-122"/>
                <a:ea typeface="微软雅黑" panose="020B0503020204020204" pitchFamily="34" charset="-122"/>
              </a:rPr>
              <a:t>E</a:t>
            </a:r>
            <a:endParaRPr lang="zh-CN" altLang="en-US" sz="2350">
              <a:solidFill>
                <a:srgbClr val="3498DB"/>
              </a:solidFill>
              <a:latin typeface="微软雅黑" panose="020B0503020204020204" pitchFamily="34" charset="-122"/>
              <a:ea typeface="微软雅黑" panose="020B0503020204020204" pitchFamily="34" charset="-122"/>
            </a:endParaRPr>
          </a:p>
        </p:txBody>
      </p:sp>
      <p:sp>
        <p:nvSpPr>
          <p:cNvPr id="4"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五</a:t>
            </a:r>
            <a:r>
              <a:rPr lang="zh-CN" altLang="en-US" b="1" dirty="0" smtClean="0">
                <a:solidFill>
                  <a:schemeClr val="bg1"/>
                </a:solidFill>
                <a:sym typeface="+mn-ea"/>
              </a:rPr>
              <a:t>、</a:t>
            </a:r>
            <a:r>
              <a:rPr lang="zh-CN" altLang="en-US" b="1" dirty="0">
                <a:solidFill>
                  <a:schemeClr val="bg1"/>
                </a:solidFill>
                <a:sym typeface="+mn-ea"/>
              </a:rPr>
              <a:t>预算执行的检查分析</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三、预算执行的检查分析</a:t>
            </a:r>
          </a:p>
        </p:txBody>
      </p:sp>
      <p:sp>
        <p:nvSpPr>
          <p:cNvPr id="4" name="等腰三角形 3"/>
          <p:cNvSpPr/>
          <p:nvPr>
            <p:custDataLst>
              <p:tags r:id="rId1"/>
            </p:custDataLst>
          </p:nvPr>
        </p:nvSpPr>
        <p:spPr bwMode="auto">
          <a:xfrm rot="16200000">
            <a:off x="1671154" y="1160192"/>
            <a:ext cx="3217139" cy="2995961"/>
          </a:xfrm>
          <a:prstGeom prst="triangle">
            <a:avLst/>
          </a:prstGeom>
          <a:solidFill>
            <a:srgbClr val="1F74AD">
              <a:lumMod val="20000"/>
              <a:lumOff val="80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圆角矩形 4"/>
          <p:cNvSpPr/>
          <p:nvPr>
            <p:custDataLst>
              <p:tags r:id="rId2"/>
            </p:custDataLst>
          </p:nvPr>
        </p:nvSpPr>
        <p:spPr>
          <a:xfrm>
            <a:off x="4905217" y="1044124"/>
            <a:ext cx="99054" cy="521176"/>
          </a:xfrm>
          <a:prstGeom prst="roundRect">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圆角矩形 5"/>
          <p:cNvSpPr/>
          <p:nvPr>
            <p:custDataLst>
              <p:tags r:id="rId3"/>
            </p:custDataLst>
          </p:nvPr>
        </p:nvSpPr>
        <p:spPr>
          <a:xfrm>
            <a:off x="4905217" y="1959315"/>
            <a:ext cx="99054" cy="521176"/>
          </a:xfrm>
          <a:prstGeom prst="roundRect">
            <a:avLst/>
          </a:prstGeom>
          <a:solidFill>
            <a:srgbClr val="1AA3AA"/>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圆角矩形 6"/>
          <p:cNvSpPr/>
          <p:nvPr>
            <p:custDataLst>
              <p:tags r:id="rId4"/>
            </p:custDataLst>
          </p:nvPr>
        </p:nvSpPr>
        <p:spPr>
          <a:xfrm>
            <a:off x="4905217" y="2854186"/>
            <a:ext cx="99054" cy="521176"/>
          </a:xfrm>
          <a:prstGeom prst="roundRect">
            <a:avLst/>
          </a:prstGeom>
          <a:solidFill>
            <a:srgbClr val="69A35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圆角矩形 7"/>
          <p:cNvSpPr/>
          <p:nvPr>
            <p:custDataLst>
              <p:tags r:id="rId5"/>
            </p:custDataLst>
          </p:nvPr>
        </p:nvSpPr>
        <p:spPr>
          <a:xfrm>
            <a:off x="4905217" y="3748215"/>
            <a:ext cx="99054" cy="521176"/>
          </a:xfrm>
          <a:prstGeom prst="roundRect">
            <a:avLst/>
          </a:prstGeom>
          <a:solidFill>
            <a:srgbClr val="9BBB59"/>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文本框 8"/>
          <p:cNvSpPr txBox="1"/>
          <p:nvPr>
            <p:custDataLst>
              <p:tags r:id="rId6"/>
            </p:custDataLst>
          </p:nvPr>
        </p:nvSpPr>
        <p:spPr bwMode="auto">
          <a:xfrm>
            <a:off x="5214942" y="1019958"/>
            <a:ext cx="945289" cy="267844"/>
          </a:xfrm>
          <a:prstGeom prst="rect">
            <a:avLst/>
          </a:prstGeom>
          <a:noFill/>
        </p:spPr>
        <p:txBody>
          <a:bodyPr wrap="square" lIns="66141" tIns="34393" rIns="66141" bIns="0" anchor="b" anchorCtr="0">
            <a:normAutofit fontScale="90000" lnSpcReduction="10000"/>
          </a:bodyPr>
          <a:lstStyle/>
          <a:p>
            <a:pPr algn="l">
              <a:lnSpc>
                <a:spcPct val="130000"/>
              </a:lnSpc>
            </a:pPr>
            <a:r>
              <a:rPr lang="zh-CN" altLang="en-US" sz="1325" b="1" spc="300" dirty="0">
                <a:solidFill>
                  <a:srgbClr val="3498DB">
                    <a:lumMod val="100000"/>
                  </a:srgbClr>
                </a:solidFill>
                <a:effectLst/>
                <a:latin typeface="微软雅黑" panose="020B0503020204020204" pitchFamily="34" charset="-122"/>
                <a:ea typeface="微软雅黑" panose="020B0503020204020204" pitchFamily="34" charset="-122"/>
                <a:cs typeface="+mn-ea"/>
                <a:sym typeface="Arial" panose="020B0604020202020204" pitchFamily="34" charset="0"/>
              </a:rPr>
              <a:t>比较法</a:t>
            </a:r>
          </a:p>
        </p:txBody>
      </p:sp>
      <p:sp>
        <p:nvSpPr>
          <p:cNvPr id="11" name="文本框 10"/>
          <p:cNvSpPr txBox="1"/>
          <p:nvPr>
            <p:custDataLst>
              <p:tags r:id="rId7"/>
            </p:custDataLst>
          </p:nvPr>
        </p:nvSpPr>
        <p:spPr bwMode="auto">
          <a:xfrm>
            <a:off x="5158105" y="1852930"/>
            <a:ext cx="1135380" cy="267970"/>
          </a:xfrm>
          <a:prstGeom prst="rect">
            <a:avLst/>
          </a:prstGeom>
          <a:noFill/>
        </p:spPr>
        <p:txBody>
          <a:bodyPr wrap="square" lIns="66141" tIns="34393" rIns="66141" bIns="0" anchor="b" anchorCtr="0"/>
          <a:lstStyle/>
          <a:p>
            <a:pPr algn="l">
              <a:lnSpc>
                <a:spcPct val="130000"/>
              </a:lnSpc>
            </a:pPr>
            <a:r>
              <a:rPr lang="zh-CN" altLang="en-US" sz="1200" b="1" spc="300">
                <a:solidFill>
                  <a:srgbClr val="1AA3AA">
                    <a:lumMod val="100000"/>
                  </a:srgbClr>
                </a:solidFill>
                <a:effectLst/>
                <a:latin typeface="微软雅黑" panose="020B0503020204020204" pitchFamily="34" charset="-122"/>
                <a:ea typeface="微软雅黑" panose="020B0503020204020204" pitchFamily="34" charset="-122"/>
                <a:cs typeface="+mn-ea"/>
                <a:sym typeface="Arial" panose="020B0604020202020204" pitchFamily="34" charset="0"/>
              </a:rPr>
              <a:t>因素分析法</a:t>
            </a:r>
          </a:p>
        </p:txBody>
      </p:sp>
      <p:sp>
        <p:nvSpPr>
          <p:cNvPr id="13" name="文本框 12"/>
          <p:cNvSpPr txBox="1"/>
          <p:nvPr>
            <p:custDataLst>
              <p:tags r:id="rId8"/>
            </p:custDataLst>
          </p:nvPr>
        </p:nvSpPr>
        <p:spPr bwMode="auto">
          <a:xfrm>
            <a:off x="5158105" y="2748280"/>
            <a:ext cx="1263015" cy="267970"/>
          </a:xfrm>
          <a:prstGeom prst="rect">
            <a:avLst/>
          </a:prstGeom>
          <a:noFill/>
        </p:spPr>
        <p:txBody>
          <a:bodyPr wrap="square" lIns="66141" tIns="34393" rIns="66141" bIns="0" anchor="b" anchorCtr="0"/>
          <a:lstStyle/>
          <a:p>
            <a:pPr algn="l">
              <a:lnSpc>
                <a:spcPct val="130000"/>
              </a:lnSpc>
            </a:pPr>
            <a:r>
              <a:rPr lang="zh-CN" altLang="en-US" sz="1200" b="1" spc="300">
                <a:solidFill>
                  <a:srgbClr val="69A35B">
                    <a:lumMod val="100000"/>
                  </a:srgbClr>
                </a:solidFill>
                <a:effectLst/>
                <a:latin typeface="微软雅黑" panose="020B0503020204020204" pitchFamily="34" charset="-122"/>
                <a:ea typeface="微软雅黑" panose="020B0503020204020204" pitchFamily="34" charset="-122"/>
                <a:cs typeface="+mn-ea"/>
                <a:sym typeface="Arial" panose="020B0604020202020204" pitchFamily="34" charset="0"/>
              </a:rPr>
              <a:t>逻辑推理法</a:t>
            </a:r>
          </a:p>
        </p:txBody>
      </p:sp>
      <p:sp>
        <p:nvSpPr>
          <p:cNvPr id="22" name="文本框 21"/>
          <p:cNvSpPr txBox="1"/>
          <p:nvPr>
            <p:custDataLst>
              <p:tags r:id="rId9"/>
            </p:custDataLst>
          </p:nvPr>
        </p:nvSpPr>
        <p:spPr bwMode="auto">
          <a:xfrm>
            <a:off x="5158105" y="3628390"/>
            <a:ext cx="1501140" cy="267970"/>
          </a:xfrm>
          <a:prstGeom prst="rect">
            <a:avLst/>
          </a:prstGeom>
          <a:noFill/>
        </p:spPr>
        <p:txBody>
          <a:bodyPr wrap="square" lIns="66141" tIns="34393" rIns="66141" bIns="0" anchor="b" anchorCtr="0"/>
          <a:lstStyle/>
          <a:p>
            <a:pPr algn="l">
              <a:lnSpc>
                <a:spcPct val="130000"/>
              </a:lnSpc>
            </a:pPr>
            <a:r>
              <a:rPr lang="zh-CN" altLang="en-US" sz="1200" b="1" spc="300">
                <a:solidFill>
                  <a:srgbClr val="9BBB59">
                    <a:lumMod val="100000"/>
                  </a:srgbClr>
                </a:solidFill>
                <a:effectLst/>
                <a:latin typeface="微软雅黑" panose="020B0503020204020204" pitchFamily="34" charset="-122"/>
                <a:ea typeface="微软雅黑" panose="020B0503020204020204" pitchFamily="34" charset="-122"/>
                <a:cs typeface="+mn-ea"/>
                <a:sym typeface="Arial" panose="020B0604020202020204" pitchFamily="34" charset="0"/>
              </a:rPr>
              <a:t>动态分析法</a:t>
            </a:r>
          </a:p>
        </p:txBody>
      </p:sp>
      <p:sp>
        <p:nvSpPr>
          <p:cNvPr id="27" name="椭圆 26"/>
          <p:cNvSpPr/>
          <p:nvPr>
            <p:custDataLst>
              <p:tags r:id="rId10"/>
            </p:custDataLst>
          </p:nvPr>
        </p:nvSpPr>
        <p:spPr bwMode="auto">
          <a:xfrm>
            <a:off x="1272491" y="1803620"/>
            <a:ext cx="1709104" cy="1709106"/>
          </a:xfrm>
          <a:prstGeom prst="ellipse">
            <a:avLst/>
          </a:prstGeom>
          <a:solidFill>
            <a:srgbClr val="1F74AD"/>
          </a:solidFill>
          <a:ln w="9525">
            <a:noFill/>
            <a:round/>
          </a:ln>
        </p:spPr>
        <p:txBody>
          <a:bodyPr vert="horz" wrap="square" lIns="67199" tIns="33599" rIns="67199" bIns="34393" anchor="ctr" anchorCtr="1" compatLnSpc="1">
            <a:normAutofit/>
          </a:bodyPr>
          <a:lstStyle/>
          <a:p>
            <a:pPr algn="ctr">
              <a:lnSpc>
                <a:spcPct val="120000"/>
              </a:lnSpc>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预算执行检查分析的方法</a:t>
            </a:r>
          </a:p>
        </p:txBody>
      </p:sp>
      <p:sp>
        <p:nvSpPr>
          <p:cNvPr id="3" name="标题 2"/>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solidFill>
                  <a:schemeClr val="bg1"/>
                </a:solidFill>
                <a:sym typeface="+mn-ea"/>
              </a:rPr>
              <a:t>五</a:t>
            </a:r>
            <a:r>
              <a:rPr lang="zh-CN" altLang="en-US" b="1" dirty="0" smtClean="0">
                <a:solidFill>
                  <a:schemeClr val="bg1"/>
                </a:solidFill>
                <a:sym typeface="+mn-ea"/>
              </a:rPr>
              <a:t>、</a:t>
            </a:r>
            <a:r>
              <a:rPr lang="zh-CN" altLang="en-US" b="1" dirty="0">
                <a:solidFill>
                  <a:schemeClr val="bg1"/>
                </a:solidFill>
                <a:sym typeface="+mn-ea"/>
              </a:rPr>
              <a:t>预算执行的检查分析</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dirty="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二、动用预备费、预算周转金及预算资金调剂</a:t>
            </a:r>
          </a:p>
        </p:txBody>
      </p:sp>
      <p:sp>
        <p:nvSpPr>
          <p:cNvPr id="16" name="文本框 15"/>
          <p:cNvSpPr txBox="1"/>
          <p:nvPr/>
        </p:nvSpPr>
        <p:spPr>
          <a:xfrm>
            <a:off x="655638" y="1584052"/>
            <a:ext cx="7688580" cy="2062103"/>
          </a:xfrm>
          <a:prstGeom prst="rect">
            <a:avLst/>
          </a:prstGeom>
          <a:noFill/>
        </p:spPr>
        <p:txBody>
          <a:bodyPr wrap="square" rtlCol="0">
            <a:spAutoFit/>
          </a:bodyPr>
          <a:lstStyle/>
          <a:p>
            <a:pPr indent="457200" algn="l" fontAlgn="auto"/>
            <a:endParaRPr lang="zh-CN" altLang="en-US" dirty="0">
              <a:latin typeface="+mn-ea"/>
              <a:cs typeface="+mn-ea"/>
              <a:sym typeface="+mn-ea"/>
            </a:endParaRPr>
          </a:p>
          <a:p>
            <a:pPr indent="457200" algn="l" fontAlgn="auto"/>
            <a:r>
              <a:rPr lang="zh-CN" altLang="en-US" sz="2400" b="1" dirty="0">
                <a:latin typeface="+mn-ea"/>
                <a:cs typeface="+mn-ea"/>
                <a:sym typeface="+mn-ea"/>
              </a:rPr>
              <a:t>请仔细</a:t>
            </a:r>
            <a:r>
              <a:rPr lang="zh-CN" altLang="en-US" sz="2400" b="1" dirty="0" smtClean="0">
                <a:latin typeface="+mn-ea"/>
                <a:cs typeface="+mn-ea"/>
                <a:sym typeface="+mn-ea"/>
              </a:rPr>
              <a:t>阅读本章</a:t>
            </a:r>
            <a:r>
              <a:rPr lang="zh-CN" altLang="en-US" sz="2400" b="1" dirty="0">
                <a:latin typeface="+mn-ea"/>
                <a:cs typeface="+mn-ea"/>
                <a:sym typeface="+mn-ea"/>
              </a:rPr>
              <a:t>课后</a:t>
            </a:r>
            <a:r>
              <a:rPr lang="en-US" altLang="zh-CN" sz="2400" b="1" dirty="0">
                <a:latin typeface="+mn-ea"/>
                <a:cs typeface="+mn-ea"/>
                <a:sym typeface="+mn-ea"/>
              </a:rPr>
              <a:t>“</a:t>
            </a:r>
            <a:r>
              <a:rPr lang="zh-CN" altLang="en-US" sz="2400" b="1" dirty="0">
                <a:latin typeface="+mn-ea"/>
                <a:cs typeface="+mn-ea"/>
                <a:sym typeface="+mn-ea"/>
              </a:rPr>
              <a:t>案例与材料</a:t>
            </a:r>
            <a:r>
              <a:rPr lang="zh-CN" altLang="en-US" sz="2400" b="1" dirty="0" smtClean="0">
                <a:latin typeface="+mn-ea"/>
                <a:cs typeface="+mn-ea"/>
                <a:sym typeface="+mn-ea"/>
              </a:rPr>
              <a:t>部分（</a:t>
            </a:r>
            <a:r>
              <a:rPr lang="en-US" altLang="zh-CN" sz="2400" b="1" dirty="0" smtClean="0">
                <a:latin typeface="+mn-ea"/>
                <a:cs typeface="+mn-ea"/>
                <a:sym typeface="+mn-ea"/>
              </a:rPr>
              <a:t>P252</a:t>
            </a:r>
            <a:r>
              <a:rPr lang="zh-CN" altLang="en-US" sz="2400" b="1" dirty="0" smtClean="0">
                <a:latin typeface="+mn-ea"/>
                <a:cs typeface="+mn-ea"/>
                <a:sym typeface="+mn-ea"/>
              </a:rPr>
              <a:t>），</a:t>
            </a:r>
            <a:r>
              <a:rPr lang="zh-CN" altLang="en-US" sz="2400" b="1" dirty="0">
                <a:latin typeface="+mn-ea"/>
                <a:cs typeface="+mn-ea"/>
                <a:sym typeface="+mn-ea"/>
              </a:rPr>
              <a:t>思考回答下列问题：</a:t>
            </a:r>
            <a:endParaRPr lang="zh-CN" altLang="en-US" sz="2400" dirty="0">
              <a:latin typeface="+mn-ea"/>
              <a:cs typeface="+mn-ea"/>
              <a:sym typeface="+mn-ea"/>
            </a:endParaRPr>
          </a:p>
          <a:p>
            <a:pPr indent="457200"/>
            <a:r>
              <a:rPr lang="zh-CN" altLang="zh-CN" sz="2400" dirty="0"/>
              <a:t>（一）如何认识财政直达资金机制的常态</a:t>
            </a:r>
            <a:r>
              <a:rPr lang="zh-CN" altLang="zh-CN" sz="2400" dirty="0" smtClean="0"/>
              <a:t>化</a:t>
            </a:r>
            <a:endParaRPr lang="en-US" altLang="zh-CN" sz="2400" dirty="0" smtClean="0"/>
          </a:p>
          <a:p>
            <a:pPr indent="457200"/>
            <a:r>
              <a:rPr lang="zh-CN" altLang="zh-CN" sz="2400" dirty="0"/>
              <a:t>（二）建立常态化财政资金直达机制的内容</a:t>
            </a:r>
          </a:p>
          <a:p>
            <a:pPr indent="457200"/>
            <a:endParaRPr lang="zh-CN" altLang="zh-CN" dirty="0"/>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a:solidFill>
                  <a:schemeClr val="bg1"/>
                </a:solidFill>
                <a:sym typeface="+mn-ea"/>
              </a:rPr>
              <a:t>案例与评析</a:t>
            </a:r>
            <a:endParaRPr lang="zh-CN" altLang="en-US" sz="2800" b="1" dirty="0">
              <a:solidFill>
                <a:schemeClr val="bg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本章小结</a:t>
            </a:r>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a:solidFill>
                  <a:schemeClr val="bg1"/>
                </a:solidFill>
                <a:sym typeface="+mn-ea"/>
              </a:rPr>
              <a:t>本章小结</a:t>
            </a:r>
          </a:p>
        </p:txBody>
      </p:sp>
      <p:sp>
        <p:nvSpPr>
          <p:cNvPr id="5" name="文本框 15"/>
          <p:cNvSpPr txBox="1"/>
          <p:nvPr/>
        </p:nvSpPr>
        <p:spPr>
          <a:xfrm>
            <a:off x="808038" y="1193800"/>
            <a:ext cx="7688580" cy="3293209"/>
          </a:xfrm>
          <a:prstGeom prst="rect">
            <a:avLst/>
          </a:prstGeom>
          <a:noFill/>
        </p:spPr>
        <p:txBody>
          <a:bodyPr wrap="square" rtlCol="0">
            <a:spAutoFit/>
          </a:bodyPr>
          <a:lstStyle/>
          <a:p>
            <a:r>
              <a:rPr lang="en-US" altLang="zh-CN" dirty="0"/>
              <a:t>1.</a:t>
            </a:r>
            <a:r>
              <a:rPr lang="zh-CN" altLang="zh-CN" dirty="0"/>
              <a:t>政府预算执行就是组织政府预算收支计划的实施</a:t>
            </a:r>
            <a:r>
              <a:rPr lang="en-US" altLang="zh-CN" dirty="0"/>
              <a:t>,</a:t>
            </a:r>
            <a:r>
              <a:rPr lang="zh-CN" altLang="zh-CN" dirty="0"/>
              <a:t>并按照预算对收支进行监督控制、调整平衡的过程。</a:t>
            </a:r>
          </a:p>
          <a:p>
            <a:r>
              <a:rPr lang="en-US" altLang="zh-CN" dirty="0"/>
              <a:t>2.</a:t>
            </a:r>
            <a:r>
              <a:rPr lang="zh-CN" altLang="zh-CN" dirty="0"/>
              <a:t>政府预算执行的内容主要包括收支的实现与控制、收支的平衡与调整、执行的监督与检查等。</a:t>
            </a:r>
          </a:p>
          <a:p>
            <a:r>
              <a:rPr lang="en-US" altLang="zh-CN" dirty="0"/>
              <a:t>3.</a:t>
            </a:r>
            <a:r>
              <a:rPr lang="zh-CN" altLang="zh-CN" dirty="0"/>
              <a:t>政府预算执行的组织系统是指为执行政府预算服务的各种组织、机构、程序、活动等构成要素的总称</a:t>
            </a:r>
            <a:r>
              <a:rPr lang="en-US" altLang="zh-CN" dirty="0"/>
              <a:t>,</a:t>
            </a:r>
            <a:r>
              <a:rPr lang="zh-CN" altLang="zh-CN" dirty="0"/>
              <a:t>它们共同构成一个完整的体系</a:t>
            </a:r>
            <a:r>
              <a:rPr lang="en-US" altLang="zh-CN" dirty="0"/>
              <a:t>,</a:t>
            </a:r>
            <a:r>
              <a:rPr lang="zh-CN" altLang="zh-CN" dirty="0"/>
              <a:t>以保证政府预算的实现。</a:t>
            </a:r>
          </a:p>
          <a:p>
            <a:r>
              <a:rPr lang="en-US" altLang="zh-CN" dirty="0"/>
              <a:t>4.</a:t>
            </a:r>
            <a:r>
              <a:rPr lang="zh-CN" altLang="zh-CN" dirty="0"/>
              <a:t>狭义国库是专门负责办理国家预算资金收纳和支出的机构。国家的全部预算收入都要纳入国库</a:t>
            </a:r>
            <a:r>
              <a:rPr lang="en-US" altLang="zh-CN" dirty="0"/>
              <a:t>,</a:t>
            </a:r>
            <a:r>
              <a:rPr lang="zh-CN" altLang="zh-CN" dirty="0"/>
              <a:t>所有预算支出都应由国库进行拨付。广义国库还包括代表政府控制预算的执行、保管政府资产和负债的一系列管理职能。目前世界上有银行制、委托制及独立制三种国库体制。</a:t>
            </a:r>
          </a:p>
          <a:p>
            <a:r>
              <a:rPr lang="en-US" altLang="zh-CN" dirty="0"/>
              <a:t>5.</a:t>
            </a:r>
            <a:r>
              <a:rPr lang="zh-CN" altLang="zh-CN" dirty="0"/>
              <a:t>国库现金管理</a:t>
            </a:r>
            <a:r>
              <a:rPr lang="en-US" altLang="zh-CN" dirty="0"/>
              <a:t>,</a:t>
            </a:r>
            <a:r>
              <a:rPr lang="zh-CN" altLang="zh-CN" dirty="0"/>
              <a:t>是在确保国库资金安全完整和财政支出需要的前提下</a:t>
            </a:r>
            <a:r>
              <a:rPr lang="en-US" altLang="zh-CN" dirty="0"/>
              <a:t>,</a:t>
            </a:r>
            <a:r>
              <a:rPr lang="zh-CN" altLang="zh-CN" dirty="0"/>
              <a:t>对国库现金进行有效的运作管理</a:t>
            </a:r>
            <a:r>
              <a:rPr lang="en-US" altLang="zh-CN" dirty="0"/>
              <a:t>,</a:t>
            </a:r>
            <a:r>
              <a:rPr lang="zh-CN" altLang="zh-CN" dirty="0"/>
              <a:t>实现国库闲置现金余额最小化、投资收益最大化的一系列财政资金管理活动。</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本章小结</a:t>
            </a:r>
          </a:p>
        </p:txBody>
      </p:sp>
      <p:sp>
        <p:nvSpPr>
          <p:cNvPr id="16" name="文本框 15"/>
          <p:cNvSpPr txBox="1"/>
          <p:nvPr/>
        </p:nvSpPr>
        <p:spPr>
          <a:xfrm>
            <a:off x="396106" y="863972"/>
            <a:ext cx="8352928" cy="4031873"/>
          </a:xfrm>
          <a:prstGeom prst="rect">
            <a:avLst/>
          </a:prstGeom>
          <a:noFill/>
        </p:spPr>
        <p:txBody>
          <a:bodyPr wrap="square" rtlCol="0">
            <a:spAutoFit/>
          </a:bodyPr>
          <a:lstStyle/>
          <a:p>
            <a:r>
              <a:rPr lang="en-US" altLang="zh-CN" dirty="0"/>
              <a:t>6.</a:t>
            </a:r>
            <a:r>
              <a:rPr lang="zh-CN" altLang="zh-CN" dirty="0"/>
              <a:t>政府采购，是指各级国家机关、事业单位、团体组织和其他采购实体，为了实现政务活动和公共服务的目的，使用财政性资金或者其他公共资源，以合同方式取得货物、工程和服务的行为，包括购买、租赁、委托、政府和社会资本合作等。政府采购应遵循的基本原则有</a:t>
            </a:r>
            <a:r>
              <a:rPr lang="en-US" altLang="zh-CN" dirty="0"/>
              <a:t>:</a:t>
            </a:r>
            <a:r>
              <a:rPr lang="zh-CN" altLang="zh-CN" dirty="0"/>
              <a:t>公开透明原则、公平竞争原则、公正原则、诚实信用原则、讲求绩效原则。各国政府一般都根据本国的经济发展情况、社会文化背景等确立符合本国国情的政府采购方式</a:t>
            </a:r>
            <a:r>
              <a:rPr lang="en-US" altLang="zh-CN" dirty="0"/>
              <a:t>,</a:t>
            </a:r>
            <a:r>
              <a:rPr lang="zh-CN" altLang="zh-CN" dirty="0"/>
              <a:t>按是否具备招标性质可分为两大类</a:t>
            </a:r>
            <a:r>
              <a:rPr lang="en-US" altLang="zh-CN" dirty="0"/>
              <a:t>:</a:t>
            </a:r>
            <a:r>
              <a:rPr lang="zh-CN" altLang="zh-CN" dirty="0"/>
              <a:t>竞争性采购和非竞争性采购。竞争性采购主要包括招标、竞争性谈判、询价、框架协议采购。非竞争性采购是指不采用招标形式的采购行为，主要有单一来源采购等。</a:t>
            </a:r>
          </a:p>
          <a:p>
            <a:r>
              <a:rPr lang="en-US" altLang="zh-CN" dirty="0"/>
              <a:t>7.</a:t>
            </a:r>
            <a:r>
              <a:rPr lang="zh-CN" altLang="zh-CN" dirty="0"/>
              <a:t>收入预算的执行就是按照政府预算确定的任务组织预算收入的过程</a:t>
            </a:r>
            <a:r>
              <a:rPr lang="en-US" altLang="zh-CN" dirty="0"/>
              <a:t>,</a:t>
            </a:r>
            <a:r>
              <a:rPr lang="zh-CN" altLang="zh-CN" dirty="0"/>
              <a:t>是预算执行的首要环节</a:t>
            </a:r>
            <a:r>
              <a:rPr lang="en-US" altLang="zh-CN" dirty="0"/>
              <a:t>,</a:t>
            </a:r>
            <a:r>
              <a:rPr lang="zh-CN" altLang="zh-CN" dirty="0"/>
              <a:t>也是执行其他预算行为的基础。在国库单一账户体系下</a:t>
            </a:r>
            <a:r>
              <a:rPr lang="en-US" altLang="zh-CN" dirty="0"/>
              <a:t>,</a:t>
            </a:r>
            <a:r>
              <a:rPr lang="zh-CN" altLang="zh-CN" dirty="0"/>
              <a:t>收入预算执行有直接缴款和集中汇缴两种方式。支出预算的执行目前通过直接支付和授权支付两种方式进行。</a:t>
            </a:r>
          </a:p>
          <a:p>
            <a:r>
              <a:rPr lang="en-US" altLang="zh-CN" dirty="0"/>
              <a:t>8.</a:t>
            </a:r>
            <a:r>
              <a:rPr lang="zh-CN" altLang="zh-CN" dirty="0"/>
              <a:t>预算调整就是对原已经立法批准并授权执行的预算进行调整和变更。即随着经济、政治等环境的不断变化</a:t>
            </a:r>
            <a:r>
              <a:rPr lang="en-US" altLang="zh-CN" dirty="0"/>
              <a:t>,</a:t>
            </a:r>
            <a:r>
              <a:rPr lang="zh-CN" altLang="zh-CN" dirty="0"/>
              <a:t>在预算执行中可能出现需要增加或减少预算项目及资金的情况</a:t>
            </a:r>
            <a:r>
              <a:rPr lang="en-US" altLang="zh-CN" dirty="0"/>
              <a:t>,</a:t>
            </a:r>
            <a:r>
              <a:rPr lang="zh-CN" altLang="zh-CN" dirty="0"/>
              <a:t>因而要进行预算的调整。预算调整有狭义和广义之分。狭义的预算调整特指在法律明确规定的预算调整事项范围内</a:t>
            </a:r>
            <a:r>
              <a:rPr lang="en-US" altLang="zh-CN" dirty="0"/>
              <a:t>,</a:t>
            </a:r>
            <a:r>
              <a:rPr lang="zh-CN" altLang="zh-CN" dirty="0"/>
              <a:t>需要报本级人大常委会批准的预算变更。广义的预算调整除包括法律规定的预算调整范围以外</a:t>
            </a:r>
            <a:r>
              <a:rPr lang="en-US" altLang="zh-CN" dirty="0"/>
              <a:t>,</a:t>
            </a:r>
            <a:r>
              <a:rPr lang="zh-CN" altLang="zh-CN" dirty="0"/>
              <a:t>还包括动用预备费、预算资金调剂等情况</a:t>
            </a:r>
            <a:r>
              <a:rPr lang="zh-CN" altLang="zh-CN" dirty="0" smtClean="0"/>
              <a:t>。</a:t>
            </a:r>
            <a:endParaRPr lang="zh-CN" altLang="zh-CN" dirty="0"/>
          </a:p>
        </p:txBody>
      </p:sp>
      <p:sp>
        <p:nvSpPr>
          <p:cNvPr id="3" name="标题 3"/>
          <p:cNvSpPr txBox="1">
            <a:spLocks noGrp="1"/>
          </p:cNvSpPr>
          <p:nvPr>
            <p:ph type="title"/>
          </p:nvPr>
        </p:nvSpPr>
        <p:spPr>
          <a:xfrm>
            <a:off x="449262" y="35964"/>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a:solidFill>
                  <a:schemeClr val="bg1"/>
                </a:solidFill>
                <a:sym typeface="+mn-ea"/>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本章小结</a:t>
            </a:r>
          </a:p>
        </p:txBody>
      </p:sp>
      <p:sp>
        <p:nvSpPr>
          <p:cNvPr id="16" name="文本框 15"/>
          <p:cNvSpPr txBox="1"/>
          <p:nvPr/>
        </p:nvSpPr>
        <p:spPr>
          <a:xfrm>
            <a:off x="828154" y="1368028"/>
            <a:ext cx="7688580" cy="3046988"/>
          </a:xfrm>
          <a:prstGeom prst="rect">
            <a:avLst/>
          </a:prstGeom>
          <a:noFill/>
        </p:spPr>
        <p:txBody>
          <a:bodyPr wrap="square" rtlCol="0">
            <a:spAutoFit/>
          </a:bodyPr>
          <a:lstStyle/>
          <a:p>
            <a:r>
              <a:rPr lang="en-US" altLang="zh-CN" dirty="0"/>
              <a:t>9.</a:t>
            </a:r>
            <a:r>
              <a:rPr lang="zh-CN" altLang="zh-CN" dirty="0"/>
              <a:t>预算绩效运行监控是指财政部门和预算部门及其所属单位依照职责</a:t>
            </a:r>
            <a:r>
              <a:rPr lang="en-US" altLang="zh-CN" dirty="0"/>
              <a:t>,</a:t>
            </a:r>
            <a:r>
              <a:rPr lang="zh-CN" altLang="zh-CN" dirty="0"/>
              <a:t>运用科学、合理的绩效信息汇总分析方法，对预算执行情况和绩效目标实现程度开展的监督、控制和管理活动。通过对预算过程和结果的绩效监控，可以有效地监测项目进展的情况、完成的情况和产生的社会效益。这些监测信息有助于及时发现实施情况与预定目标之间的差距，从而为预算的控制、调适和修正提供依据。</a:t>
            </a:r>
          </a:p>
          <a:p>
            <a:r>
              <a:rPr lang="en-US" altLang="zh-CN" dirty="0"/>
              <a:t>10.</a:t>
            </a:r>
            <a:r>
              <a:rPr lang="zh-CN" altLang="zh-CN" dirty="0"/>
              <a:t>财政资金直达机制，就是将过去财政资金层层审批分配改为中央切块、省级细化、备案同意、快速直达，即</a:t>
            </a:r>
            <a:r>
              <a:rPr lang="en-US" altLang="zh-CN" dirty="0"/>
              <a:t>“</a:t>
            </a:r>
            <a:r>
              <a:rPr lang="zh-CN" altLang="zh-CN" dirty="0"/>
              <a:t>一竿子</a:t>
            </a:r>
            <a:r>
              <a:rPr lang="en-US" altLang="zh-CN" dirty="0"/>
              <a:t>”</a:t>
            </a:r>
            <a:r>
              <a:rPr lang="zh-CN" altLang="zh-CN" dirty="0"/>
              <a:t>分配到基层或者项目单位。这种机制有利于将财政资金快速精准下达到基层市县资金需求最迫切的地方，有效地提升了财政资金的使用效率。同时也是对传统资金下达方式的更新和优化。因此实现财政资金直达机制常态化是提升政府财政资金日常运行效率的重要手段和方式。</a:t>
            </a:r>
          </a:p>
          <a:p>
            <a:r>
              <a:rPr lang="en-US" altLang="zh-CN" dirty="0"/>
              <a:t>11.</a:t>
            </a:r>
            <a:r>
              <a:rPr lang="zh-CN" altLang="zh-CN" dirty="0"/>
              <a:t>预算检查是保证预算执行质量的重要手段</a:t>
            </a:r>
            <a:r>
              <a:rPr lang="en-US" altLang="zh-CN" dirty="0"/>
              <a:t>,</a:t>
            </a:r>
            <a:r>
              <a:rPr lang="zh-CN" altLang="zh-CN" dirty="0"/>
              <a:t>实践中采用对比法等多种方法来检查执行中的预算是否符合相关要求</a:t>
            </a:r>
            <a:r>
              <a:rPr lang="zh-CN" altLang="zh-CN" dirty="0" smtClean="0"/>
              <a:t>。</a:t>
            </a:r>
            <a:endParaRPr lang="zh-CN" altLang="zh-CN" dirty="0"/>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a:solidFill>
                  <a:schemeClr val="bg1"/>
                </a:solidFill>
                <a:sym typeface="+mn-ea"/>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练习与思考</a:t>
            </a:r>
          </a:p>
        </p:txBody>
      </p:sp>
      <p:sp>
        <p:nvSpPr>
          <p:cNvPr id="16" name="文本框 15"/>
          <p:cNvSpPr txBox="1"/>
          <p:nvPr/>
        </p:nvSpPr>
        <p:spPr>
          <a:xfrm>
            <a:off x="656273" y="431800"/>
            <a:ext cx="7688580" cy="706755"/>
          </a:xfrm>
          <a:prstGeom prst="rect">
            <a:avLst/>
          </a:prstGeom>
          <a:noFill/>
        </p:spPr>
        <p:txBody>
          <a:bodyPr wrap="square" rtlCol="0">
            <a:spAutoFit/>
          </a:bodyPr>
          <a:lstStyle/>
          <a:p>
            <a:pPr indent="457200" algn="l" fontAlgn="auto"/>
            <a:endParaRPr lang="zh-CN" altLang="en-US" sz="2000">
              <a:sym typeface="+mn-ea"/>
            </a:endParaRPr>
          </a:p>
          <a:p>
            <a:pPr indent="457200" algn="l" fontAlgn="auto"/>
            <a:endParaRPr lang="zh-CN" altLang="en-US" sz="2000">
              <a:sym typeface="+mn-ea"/>
            </a:endParaRPr>
          </a:p>
        </p:txBody>
      </p:sp>
      <p:sp>
        <p:nvSpPr>
          <p:cNvPr id="3" name="文本框 2"/>
          <p:cNvSpPr txBox="1"/>
          <p:nvPr/>
        </p:nvSpPr>
        <p:spPr>
          <a:xfrm>
            <a:off x="763713" y="1041400"/>
            <a:ext cx="8237412" cy="3539430"/>
          </a:xfrm>
          <a:prstGeom prst="rect">
            <a:avLst/>
          </a:prstGeom>
          <a:noFill/>
        </p:spPr>
        <p:txBody>
          <a:bodyPr wrap="square" rtlCol="0">
            <a:spAutoFit/>
          </a:bodyPr>
          <a:lstStyle/>
          <a:p>
            <a:r>
              <a:rPr lang="zh-CN" altLang="zh-CN" b="1" dirty="0" smtClean="0"/>
              <a:t>认知</a:t>
            </a:r>
            <a:r>
              <a:rPr lang="zh-CN" altLang="zh-CN" b="1" dirty="0"/>
              <a:t>题</a:t>
            </a:r>
          </a:p>
          <a:p>
            <a:r>
              <a:rPr lang="en-US" altLang="zh-CN" dirty="0"/>
              <a:t>1.</a:t>
            </a:r>
            <a:r>
              <a:rPr lang="zh-CN" altLang="zh-CN" dirty="0"/>
              <a:t>预算执行及其内容</a:t>
            </a:r>
          </a:p>
          <a:p>
            <a:r>
              <a:rPr lang="en-US" altLang="zh-CN" dirty="0"/>
              <a:t>2.</a:t>
            </a:r>
            <a:r>
              <a:rPr lang="zh-CN" altLang="zh-CN" dirty="0"/>
              <a:t>预算执行的组织系统及其职责</a:t>
            </a:r>
          </a:p>
          <a:p>
            <a:r>
              <a:rPr lang="en-US" altLang="zh-CN" dirty="0"/>
              <a:t>3.</a:t>
            </a:r>
            <a:r>
              <a:rPr lang="zh-CN" altLang="zh-CN" dirty="0"/>
              <a:t>国库的含义及其设置</a:t>
            </a:r>
          </a:p>
          <a:p>
            <a:r>
              <a:rPr lang="en-US" altLang="zh-CN" dirty="0"/>
              <a:t>4.</a:t>
            </a:r>
            <a:r>
              <a:rPr lang="zh-CN" altLang="zh-CN" dirty="0"/>
              <a:t>国库集中收付制度的内涵及特征</a:t>
            </a:r>
          </a:p>
          <a:p>
            <a:r>
              <a:rPr lang="en-US" altLang="zh-CN" dirty="0"/>
              <a:t>5.</a:t>
            </a:r>
            <a:r>
              <a:rPr lang="zh-CN" altLang="zh-CN" dirty="0"/>
              <a:t>国库单一账户体系的构成</a:t>
            </a:r>
          </a:p>
          <a:p>
            <a:r>
              <a:rPr lang="en-US" altLang="zh-CN" dirty="0"/>
              <a:t>6.</a:t>
            </a:r>
            <a:r>
              <a:rPr lang="zh-CN" altLang="zh-CN" dirty="0"/>
              <a:t>政府预算拨款的控制原则</a:t>
            </a:r>
          </a:p>
          <a:p>
            <a:r>
              <a:rPr lang="en-US" altLang="zh-CN" dirty="0"/>
              <a:t>7.</a:t>
            </a:r>
            <a:r>
              <a:rPr lang="zh-CN" altLang="zh-CN" dirty="0"/>
              <a:t>财政直接支付或者财政授权支付</a:t>
            </a:r>
          </a:p>
          <a:p>
            <a:r>
              <a:rPr lang="en-US" altLang="zh-CN" dirty="0"/>
              <a:t>8.</a:t>
            </a:r>
            <a:r>
              <a:rPr lang="zh-CN" altLang="zh-CN" dirty="0"/>
              <a:t>政府采购的内涵、特点与原则及采购的主要方式</a:t>
            </a:r>
          </a:p>
          <a:p>
            <a:r>
              <a:rPr lang="en-US" altLang="zh-CN" dirty="0"/>
              <a:t>9.</a:t>
            </a:r>
            <a:r>
              <a:rPr lang="zh-CN" altLang="zh-CN" dirty="0"/>
              <a:t>政府购买服务的内涵、主体、内容、方式及预算管理</a:t>
            </a:r>
          </a:p>
          <a:p>
            <a:r>
              <a:rPr lang="en-US" altLang="zh-CN" dirty="0"/>
              <a:t>10.</a:t>
            </a:r>
            <a:r>
              <a:rPr lang="zh-CN" altLang="zh-CN" dirty="0"/>
              <a:t>超收与短收</a:t>
            </a:r>
          </a:p>
          <a:p>
            <a:r>
              <a:rPr lang="en-US" altLang="zh-CN" dirty="0"/>
              <a:t>11.</a:t>
            </a:r>
            <a:r>
              <a:rPr lang="zh-CN" altLang="zh-CN" dirty="0"/>
              <a:t>预算调整的含义、法定预算调整的范围及程序</a:t>
            </a:r>
          </a:p>
          <a:p>
            <a:r>
              <a:rPr lang="en-US" altLang="zh-CN" dirty="0"/>
              <a:t>12.</a:t>
            </a:r>
            <a:r>
              <a:rPr lang="zh-CN" altLang="zh-CN" dirty="0"/>
              <a:t>动用预备费、预算周转金及预算资金调剂</a:t>
            </a:r>
          </a:p>
          <a:p>
            <a:r>
              <a:rPr lang="en-US" altLang="zh-CN" dirty="0"/>
              <a:t>13.</a:t>
            </a:r>
            <a:r>
              <a:rPr lang="zh-CN" altLang="zh-CN" dirty="0"/>
              <a:t>财政资金直达</a:t>
            </a:r>
            <a:r>
              <a:rPr lang="zh-CN" altLang="zh-CN" dirty="0" smtClean="0"/>
              <a:t>机制</a:t>
            </a:r>
            <a:endParaRPr lang="zh-CN" altLang="zh-CN" dirty="0"/>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a:solidFill>
                  <a:schemeClr val="bg1"/>
                </a:solidFill>
                <a:sym typeface="+mn-ea"/>
              </a:rPr>
              <a:t>练习与思考</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395095" y="0"/>
            <a:ext cx="621093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练习与思考</a:t>
            </a:r>
          </a:p>
        </p:txBody>
      </p:sp>
      <p:sp>
        <p:nvSpPr>
          <p:cNvPr id="16" name="文本框 15"/>
          <p:cNvSpPr txBox="1"/>
          <p:nvPr/>
        </p:nvSpPr>
        <p:spPr>
          <a:xfrm>
            <a:off x="656273" y="431800"/>
            <a:ext cx="7688580" cy="706755"/>
          </a:xfrm>
          <a:prstGeom prst="rect">
            <a:avLst/>
          </a:prstGeom>
          <a:noFill/>
        </p:spPr>
        <p:txBody>
          <a:bodyPr wrap="square" rtlCol="0">
            <a:spAutoFit/>
          </a:bodyPr>
          <a:lstStyle/>
          <a:p>
            <a:pPr indent="457200" algn="l" fontAlgn="auto"/>
            <a:endParaRPr lang="zh-CN" altLang="en-US" sz="2000">
              <a:sym typeface="+mn-ea"/>
            </a:endParaRPr>
          </a:p>
          <a:p>
            <a:pPr indent="457200" algn="l" fontAlgn="auto"/>
            <a:endParaRPr lang="zh-CN" altLang="en-US" sz="2000">
              <a:sym typeface="+mn-ea"/>
            </a:endParaRPr>
          </a:p>
        </p:txBody>
      </p:sp>
      <p:sp>
        <p:nvSpPr>
          <p:cNvPr id="3" name="文本框 2"/>
          <p:cNvSpPr txBox="1"/>
          <p:nvPr/>
        </p:nvSpPr>
        <p:spPr>
          <a:xfrm>
            <a:off x="685315" y="1440036"/>
            <a:ext cx="8237412" cy="1323439"/>
          </a:xfrm>
          <a:prstGeom prst="rect">
            <a:avLst/>
          </a:prstGeom>
          <a:noFill/>
        </p:spPr>
        <p:txBody>
          <a:bodyPr wrap="square" rtlCol="0">
            <a:spAutoFit/>
          </a:bodyPr>
          <a:lstStyle/>
          <a:p>
            <a:r>
              <a:rPr lang="zh-CN" altLang="zh-CN" b="1" dirty="0" smtClean="0"/>
              <a:t>思考</a:t>
            </a:r>
            <a:r>
              <a:rPr lang="zh-CN" altLang="zh-CN" b="1" dirty="0"/>
              <a:t>与实践题</a:t>
            </a:r>
          </a:p>
          <a:p>
            <a:r>
              <a:rPr lang="en-US" altLang="zh-CN" dirty="0"/>
              <a:t>1.</a:t>
            </a:r>
            <a:r>
              <a:rPr lang="zh-CN" altLang="zh-CN" dirty="0"/>
              <a:t>思考收支预算执行的要点及改革</a:t>
            </a:r>
          </a:p>
          <a:p>
            <a:r>
              <a:rPr lang="en-US" altLang="zh-CN" dirty="0"/>
              <a:t>2.</a:t>
            </a:r>
            <a:r>
              <a:rPr lang="zh-CN" altLang="zh-CN" dirty="0"/>
              <a:t>理解国库集中收付制度在预算执行中的作用发挥</a:t>
            </a:r>
          </a:p>
          <a:p>
            <a:r>
              <a:rPr lang="en-US" altLang="zh-CN" dirty="0"/>
              <a:t>3.</a:t>
            </a:r>
            <a:r>
              <a:rPr lang="zh-CN" altLang="zh-CN" dirty="0"/>
              <a:t>阐述市场经济条件下政府采购制度是约束支出的有效手段的原因</a:t>
            </a:r>
          </a:p>
          <a:p>
            <a:r>
              <a:rPr lang="en-US" altLang="zh-CN" dirty="0"/>
              <a:t> </a:t>
            </a:r>
            <a:endParaRPr lang="zh-CN" altLang="zh-CN" dirty="0"/>
          </a:p>
        </p:txBody>
      </p:sp>
      <p:sp>
        <p:nvSpPr>
          <p:cNvPr id="2"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dirty="0">
                <a:solidFill>
                  <a:schemeClr val="bg1"/>
                </a:solidFill>
                <a:sym typeface="+mn-ea"/>
              </a:rPr>
              <a:t>练习与思考</a:t>
            </a:r>
          </a:p>
        </p:txBody>
      </p:sp>
    </p:spTree>
    <p:extLst>
      <p:ext uri="{BB962C8B-B14F-4D97-AF65-F5344CB8AC3E}">
        <p14:creationId xmlns:p14="http://schemas.microsoft.com/office/powerpoint/2010/main" val="347844840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anose="02010609060101010101" pitchFamily="2" charset="-122"/>
                <a:ea typeface="黑体" panose="02010609060101010101" pitchFamily="2" charset="-122"/>
                <a:cs typeface="+mn-ea"/>
                <a:sym typeface="+mn-lt"/>
              </a:rPr>
              <a:t>感谢您</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的学习！</a:t>
            </a:r>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2.支出的实现与控制</a:t>
            </a:r>
            <a:endParaRPr lang="zh-CN" altLang="en-US" sz="2000"/>
          </a:p>
        </p:txBody>
      </p:sp>
      <p:sp>
        <p:nvSpPr>
          <p:cNvPr id="2" name="Oval 13"/>
          <p:cNvSpPr>
            <a:spLocks noChangeArrowheads="1"/>
          </p:cNvSpPr>
          <p:nvPr/>
        </p:nvSpPr>
        <p:spPr bwMode="auto">
          <a:xfrm>
            <a:off x="3164458" y="3314707"/>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Oval 6"/>
          <p:cNvSpPr>
            <a:spLocks noChangeArrowheads="1"/>
          </p:cNvSpPr>
          <p:nvPr/>
        </p:nvSpPr>
        <p:spPr bwMode="auto">
          <a:xfrm>
            <a:off x="3823134" y="1129403"/>
            <a:ext cx="1347825" cy="1340584"/>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Oval 15"/>
          <p:cNvSpPr>
            <a:spLocks noChangeArrowheads="1"/>
          </p:cNvSpPr>
          <p:nvPr/>
        </p:nvSpPr>
        <p:spPr bwMode="auto">
          <a:xfrm>
            <a:off x="4815837"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16"/>
          <p:cNvSpPr>
            <a:spLocks noChangeArrowheads="1"/>
          </p:cNvSpPr>
          <p:nvPr/>
        </p:nvSpPr>
        <p:spPr bwMode="auto">
          <a:xfrm>
            <a:off x="4512283" y="3314707"/>
            <a:ext cx="1346653"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12"/>
          <p:cNvSpPr>
            <a:spLocks noChangeArrowheads="1"/>
          </p:cNvSpPr>
          <p:nvPr/>
        </p:nvSpPr>
        <p:spPr bwMode="auto">
          <a:xfrm>
            <a:off x="2819884" y="2023126"/>
            <a:ext cx="1347825" cy="1341750"/>
          </a:xfrm>
          <a:prstGeom prst="ellipse">
            <a:avLst/>
          </a:prstGeom>
          <a:solidFill>
            <a:srgbClr val="305480"/>
          </a:solidFill>
          <a:ln>
            <a:noFill/>
          </a:ln>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Regular Pentagon 8"/>
          <p:cNvSpPr>
            <a:spLocks noChangeArrowheads="1"/>
          </p:cNvSpPr>
          <p:nvPr/>
        </p:nvSpPr>
        <p:spPr bwMode="auto">
          <a:xfrm>
            <a:off x="3493797" y="1954289"/>
            <a:ext cx="1995952" cy="1877283"/>
          </a:xfrm>
          <a:prstGeom prst="pentagon">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9"/>
          <p:cNvSpPr>
            <a:spLocks noChangeArrowheads="1"/>
          </p:cNvSpPr>
          <p:nvPr/>
        </p:nvSpPr>
        <p:spPr bwMode="auto">
          <a:xfrm>
            <a:off x="4032926" y="1338250"/>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24"/>
          <p:cNvSpPr>
            <a:spLocks noChangeArrowheads="1"/>
          </p:cNvSpPr>
          <p:nvPr/>
        </p:nvSpPr>
        <p:spPr bwMode="auto">
          <a:xfrm>
            <a:off x="3029676"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25"/>
          <p:cNvSpPr>
            <a:spLocks noChangeArrowheads="1"/>
          </p:cNvSpPr>
          <p:nvPr/>
        </p:nvSpPr>
        <p:spPr bwMode="auto">
          <a:xfrm>
            <a:off x="5025628" y="223197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Oval 26"/>
          <p:cNvSpPr>
            <a:spLocks noChangeArrowheads="1"/>
          </p:cNvSpPr>
          <p:nvPr/>
        </p:nvSpPr>
        <p:spPr bwMode="auto">
          <a:xfrm>
            <a:off x="4720903"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1C8EE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Oval 27"/>
          <p:cNvSpPr>
            <a:spLocks noChangeArrowheads="1"/>
          </p:cNvSpPr>
          <p:nvPr/>
        </p:nvSpPr>
        <p:spPr bwMode="auto">
          <a:xfrm>
            <a:off x="3374250" y="3523552"/>
            <a:ext cx="928241" cy="92405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nchor="ctr"/>
          <a:lstStyle/>
          <a:p>
            <a:pPr algn="ctr" defTabSz="897255"/>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01"/>
          <p:cNvSpPr>
            <a:spLocks noEditPoints="1"/>
          </p:cNvSpPr>
          <p:nvPr/>
        </p:nvSpPr>
        <p:spPr bwMode="auto">
          <a:xfrm>
            <a:off x="5002188" y="3763901"/>
            <a:ext cx="426616" cy="393191"/>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305480"/>
          </a:solidFill>
          <a:ln>
            <a:noFill/>
          </a:ln>
        </p:spPr>
        <p:txBody>
          <a:bodyPr lIns="89680" tIns="44840" rIns="89680" bIns="44840"/>
          <a:lstStyle/>
          <a:p>
            <a:endParaRPr lang="zh-CN" altLang="en-US"/>
          </a:p>
        </p:txBody>
      </p:sp>
      <p:sp>
        <p:nvSpPr>
          <p:cNvPr id="17" name="TextBox 13"/>
          <p:cNvSpPr txBox="1">
            <a:spLocks noChangeArrowheads="1"/>
          </p:cNvSpPr>
          <p:nvPr/>
        </p:nvSpPr>
        <p:spPr bwMode="auto">
          <a:xfrm>
            <a:off x="1931035" y="1275080"/>
            <a:ext cx="173736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建立有效的政府会计和国库管理系统</a:t>
            </a:r>
          </a:p>
        </p:txBody>
      </p:sp>
      <p:sp>
        <p:nvSpPr>
          <p:cNvPr id="18" name="TextBox 13"/>
          <p:cNvSpPr txBox="1">
            <a:spLocks noChangeArrowheads="1"/>
          </p:cNvSpPr>
          <p:nvPr/>
        </p:nvSpPr>
        <p:spPr bwMode="auto">
          <a:xfrm>
            <a:off x="6228080" y="2450465"/>
            <a:ext cx="149733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收集和分析财政统计数据</a:t>
            </a:r>
          </a:p>
        </p:txBody>
      </p:sp>
      <p:sp>
        <p:nvSpPr>
          <p:cNvPr id="19" name="TextBox 13"/>
          <p:cNvSpPr txBox="1">
            <a:spLocks noChangeArrowheads="1"/>
          </p:cNvSpPr>
          <p:nvPr/>
        </p:nvSpPr>
        <p:spPr bwMode="auto">
          <a:xfrm>
            <a:off x="1251585" y="2411730"/>
            <a:ext cx="148780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建立健全透明高效的政府采购制度</a:t>
            </a:r>
            <a:endParaRPr 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1586865" y="3858260"/>
            <a:ext cx="146939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建立科学的有约束力的绩效评价体系</a:t>
            </a:r>
          </a:p>
        </p:txBody>
      </p:sp>
      <p:sp>
        <p:nvSpPr>
          <p:cNvPr id="23" name="TextBox 13"/>
          <p:cNvSpPr txBox="1">
            <a:spLocks noChangeArrowheads="1"/>
          </p:cNvSpPr>
          <p:nvPr/>
        </p:nvSpPr>
        <p:spPr bwMode="auto">
          <a:xfrm>
            <a:off x="6024245" y="3858260"/>
            <a:ext cx="174879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rPr>
              <a:t>建立全面覆盖的财政预算管理信息系统</a:t>
            </a:r>
            <a:endParaRPr lang="en-US" sz="12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组合 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491" y="1577431"/>
            <a:ext cx="332854" cy="326687"/>
          </a:xfrm>
          <a:prstGeom prst="rect">
            <a:avLst/>
          </a:prstGeom>
          <a:solidFill>
            <a:srgbClr val="305480"/>
          </a:solidFill>
          <a:ln>
            <a:noFill/>
          </a:ln>
        </p:spPr>
      </p:pic>
      <p:sp>
        <p:nvSpPr>
          <p:cNvPr id="26" name="Freeform 151"/>
          <p:cNvSpPr>
            <a:spLocks noEditPoints="1"/>
          </p:cNvSpPr>
          <p:nvPr/>
        </p:nvSpPr>
        <p:spPr bwMode="auto">
          <a:xfrm>
            <a:off x="3231264" y="2466487"/>
            <a:ext cx="443024" cy="399025"/>
          </a:xfrm>
          <a:custGeom>
            <a:avLst/>
            <a:gdLst>
              <a:gd name="T0" fmla="*/ 2147483647 w 155"/>
              <a:gd name="T1" fmla="*/ 2147483647 h 140"/>
              <a:gd name="T2" fmla="*/ 2147483647 w 155"/>
              <a:gd name="T3" fmla="*/ 2147483647 h 140"/>
              <a:gd name="T4" fmla="*/ 2147483647 w 155"/>
              <a:gd name="T5" fmla="*/ 2147483647 h 140"/>
              <a:gd name="T6" fmla="*/ 2147483647 w 155"/>
              <a:gd name="T7" fmla="*/ 2147483647 h 140"/>
              <a:gd name="T8" fmla="*/ 2147483647 w 155"/>
              <a:gd name="T9" fmla="*/ 2147483647 h 140"/>
              <a:gd name="T10" fmla="*/ 2147483647 w 155"/>
              <a:gd name="T11" fmla="*/ 2147483647 h 140"/>
              <a:gd name="T12" fmla="*/ 2147483647 w 155"/>
              <a:gd name="T13" fmla="*/ 0 h 140"/>
              <a:gd name="T14" fmla="*/ 0 w 155"/>
              <a:gd name="T15" fmla="*/ 2147483647 h 140"/>
              <a:gd name="T16" fmla="*/ 2147483647 w 155"/>
              <a:gd name="T17" fmla="*/ 2147483647 h 140"/>
              <a:gd name="T18" fmla="*/ 2147483647 w 155"/>
              <a:gd name="T19" fmla="*/ 2147483647 h 140"/>
              <a:gd name="T20" fmla="*/ 2147483647 w 155"/>
              <a:gd name="T21" fmla="*/ 2147483647 h 140"/>
              <a:gd name="T22" fmla="*/ 2147483647 w 155"/>
              <a:gd name="T23" fmla="*/ 2147483647 h 140"/>
              <a:gd name="T24" fmla="*/ 2147483647 w 155"/>
              <a:gd name="T25" fmla="*/ 2147483647 h 140"/>
              <a:gd name="T26" fmla="*/ 2147483647 w 155"/>
              <a:gd name="T27" fmla="*/ 2147483647 h 140"/>
              <a:gd name="T28" fmla="*/ 2147483647 w 155"/>
              <a:gd name="T29" fmla="*/ 2147483647 h 140"/>
              <a:gd name="T30" fmla="*/ 2147483647 w 155"/>
              <a:gd name="T31" fmla="*/ 2147483647 h 140"/>
              <a:gd name="T32" fmla="*/ 2147483647 w 155"/>
              <a:gd name="T33" fmla="*/ 2147483647 h 140"/>
              <a:gd name="T34" fmla="*/ 2147483647 w 155"/>
              <a:gd name="T35" fmla="*/ 2147483647 h 140"/>
              <a:gd name="T36" fmla="*/ 2147483647 w 155"/>
              <a:gd name="T37" fmla="*/ 2147483647 h 140"/>
              <a:gd name="T38" fmla="*/ 2147483647 w 155"/>
              <a:gd name="T39" fmla="*/ 2147483647 h 140"/>
              <a:gd name="T40" fmla="*/ 2147483647 w 155"/>
              <a:gd name="T41" fmla="*/ 2147483647 h 140"/>
              <a:gd name="T42" fmla="*/ 2147483647 w 155"/>
              <a:gd name="T43" fmla="*/ 2147483647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55" h="140">
                <a:moveTo>
                  <a:pt x="154" y="110"/>
                </a:moveTo>
                <a:cubicBezTo>
                  <a:pt x="152" y="108"/>
                  <a:pt x="118" y="79"/>
                  <a:pt x="118" y="79"/>
                </a:cubicBezTo>
                <a:cubicBezTo>
                  <a:pt x="117" y="78"/>
                  <a:pt x="116" y="78"/>
                  <a:pt x="115" y="79"/>
                </a:cubicBezTo>
                <a:cubicBezTo>
                  <a:pt x="114" y="80"/>
                  <a:pt x="113" y="81"/>
                  <a:pt x="111" y="83"/>
                </a:cubicBezTo>
                <a:cubicBezTo>
                  <a:pt x="107" y="80"/>
                  <a:pt x="104" y="78"/>
                  <a:pt x="103" y="77"/>
                </a:cubicBezTo>
                <a:cubicBezTo>
                  <a:pt x="106" y="70"/>
                  <a:pt x="108" y="62"/>
                  <a:pt x="108" y="54"/>
                </a:cubicBezTo>
                <a:cubicBezTo>
                  <a:pt x="108" y="24"/>
                  <a:pt x="84" y="0"/>
                  <a:pt x="54" y="0"/>
                </a:cubicBezTo>
                <a:cubicBezTo>
                  <a:pt x="24" y="0"/>
                  <a:pt x="0" y="24"/>
                  <a:pt x="0" y="54"/>
                </a:cubicBezTo>
                <a:cubicBezTo>
                  <a:pt x="0" y="84"/>
                  <a:pt x="24" y="108"/>
                  <a:pt x="54" y="108"/>
                </a:cubicBezTo>
                <a:cubicBezTo>
                  <a:pt x="68" y="108"/>
                  <a:pt x="80" y="103"/>
                  <a:pt x="90" y="95"/>
                </a:cubicBezTo>
                <a:cubicBezTo>
                  <a:pt x="91" y="96"/>
                  <a:pt x="93" y="98"/>
                  <a:pt x="96" y="100"/>
                </a:cubicBezTo>
                <a:cubicBezTo>
                  <a:pt x="95" y="102"/>
                  <a:pt x="92" y="105"/>
                  <a:pt x="92" y="105"/>
                </a:cubicBezTo>
                <a:cubicBezTo>
                  <a:pt x="91" y="106"/>
                  <a:pt x="91" y="107"/>
                  <a:pt x="92" y="108"/>
                </a:cubicBezTo>
                <a:cubicBezTo>
                  <a:pt x="93" y="108"/>
                  <a:pt x="126" y="137"/>
                  <a:pt x="128" y="139"/>
                </a:cubicBezTo>
                <a:cubicBezTo>
                  <a:pt x="129" y="139"/>
                  <a:pt x="130" y="140"/>
                  <a:pt x="131" y="139"/>
                </a:cubicBezTo>
                <a:cubicBezTo>
                  <a:pt x="131" y="138"/>
                  <a:pt x="153" y="114"/>
                  <a:pt x="154" y="112"/>
                </a:cubicBezTo>
                <a:cubicBezTo>
                  <a:pt x="155" y="111"/>
                  <a:pt x="154" y="110"/>
                  <a:pt x="154" y="110"/>
                </a:cubicBezTo>
                <a:close/>
                <a:moveTo>
                  <a:pt x="54" y="93"/>
                </a:moveTo>
                <a:cubicBezTo>
                  <a:pt x="32" y="93"/>
                  <a:pt x="15" y="75"/>
                  <a:pt x="15" y="54"/>
                </a:cubicBezTo>
                <a:cubicBezTo>
                  <a:pt x="15" y="32"/>
                  <a:pt x="32" y="15"/>
                  <a:pt x="54" y="15"/>
                </a:cubicBezTo>
                <a:cubicBezTo>
                  <a:pt x="75" y="15"/>
                  <a:pt x="93" y="32"/>
                  <a:pt x="93" y="54"/>
                </a:cubicBezTo>
                <a:cubicBezTo>
                  <a:pt x="93" y="75"/>
                  <a:pt x="75" y="93"/>
                  <a:pt x="54" y="93"/>
                </a:cubicBezTo>
                <a:close/>
              </a:path>
            </a:pathLst>
          </a:custGeom>
          <a:solidFill>
            <a:srgbClr val="305480"/>
          </a:solidFill>
          <a:ln>
            <a:noFill/>
          </a:ln>
        </p:spPr>
        <p:txBody>
          <a:bodyPr lIns="59178" tIns="29589" rIns="59178" bIns="29589"/>
          <a:lstStyle/>
          <a:p>
            <a:endParaRPr lang="zh-CN" altLang="en-US"/>
          </a:p>
        </p:txBody>
      </p:sp>
      <p:pic>
        <p:nvPicPr>
          <p:cNvPr id="27" name="组合 7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427" y="3844406"/>
            <a:ext cx="323478" cy="331354"/>
          </a:xfrm>
          <a:prstGeom prst="rect">
            <a:avLst/>
          </a:prstGeom>
          <a:solidFill>
            <a:srgbClr val="305480"/>
          </a:solidFill>
          <a:ln>
            <a:noFill/>
          </a:ln>
        </p:spPr>
      </p:pic>
      <p:pic>
        <p:nvPicPr>
          <p:cNvPr id="28" name="组合 8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299" y="2590161"/>
            <a:ext cx="329338" cy="304519"/>
          </a:xfrm>
          <a:prstGeom prst="rect">
            <a:avLst/>
          </a:prstGeom>
          <a:solidFill>
            <a:srgbClr val="305480"/>
          </a:solidFill>
          <a:ln>
            <a:noFill/>
          </a:ln>
        </p:spPr>
      </p:pic>
      <p:sp>
        <p:nvSpPr>
          <p:cNvPr id="31" name="文本框 30"/>
          <p:cNvSpPr txBox="1"/>
          <p:nvPr/>
        </p:nvSpPr>
        <p:spPr>
          <a:xfrm>
            <a:off x="3674934" y="2371333"/>
            <a:ext cx="1753870" cy="1015663"/>
          </a:xfrm>
          <a:prstGeom prst="rect">
            <a:avLst/>
          </a:prstGeom>
          <a:noFill/>
        </p:spPr>
        <p:txBody>
          <a:bodyPr wrap="square" rtlCol="0">
            <a:spAutoFit/>
          </a:bodyPr>
          <a:lstStyle/>
          <a:p>
            <a:r>
              <a:rPr lang="zh-CN" altLang="en-US" sz="2000" b="1" dirty="0" smtClean="0">
                <a:solidFill>
                  <a:schemeClr val="tx2"/>
                </a:solidFill>
                <a:latin typeface="黑体" pitchFamily="49" charset="-122"/>
                <a:ea typeface="黑体" pitchFamily="49" charset="-122"/>
              </a:rPr>
              <a:t>（二）支出</a:t>
            </a:r>
            <a:r>
              <a:rPr lang="zh-CN" altLang="en-US" sz="2000" b="1" dirty="0">
                <a:solidFill>
                  <a:schemeClr val="tx2"/>
                </a:solidFill>
                <a:latin typeface="黑体" pitchFamily="49" charset="-122"/>
                <a:ea typeface="黑体" pitchFamily="49" charset="-122"/>
              </a:rPr>
              <a:t>执行</a:t>
            </a:r>
            <a:r>
              <a:rPr lang="zh-CN" altLang="en-US" sz="2000" b="1" dirty="0" smtClean="0">
                <a:solidFill>
                  <a:schemeClr val="tx2"/>
                </a:solidFill>
                <a:latin typeface="黑体" pitchFamily="49" charset="-122"/>
                <a:ea typeface="黑体" pitchFamily="49" charset="-122"/>
              </a:rPr>
              <a:t>的实现与控制</a:t>
            </a:r>
            <a:endParaRPr lang="zh-CN" altLang="en-US" sz="2000" b="1" dirty="0">
              <a:solidFill>
                <a:schemeClr val="tx2"/>
              </a:solidFill>
              <a:latin typeface="黑体" pitchFamily="49" charset="-122"/>
              <a:ea typeface="黑体" pitchFamily="49" charset="-122"/>
            </a:endParaRPr>
          </a:p>
        </p:txBody>
      </p:sp>
      <p:sp>
        <p:nvSpPr>
          <p:cNvPr id="20"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571472" y="1368028"/>
            <a:ext cx="7688580" cy="1938992"/>
          </a:xfrm>
          <a:prstGeom prst="rect">
            <a:avLst/>
          </a:prstGeom>
          <a:noFill/>
        </p:spPr>
        <p:txBody>
          <a:bodyPr wrap="square" rtlCol="0">
            <a:spAutoFit/>
          </a:bodyPr>
          <a:lstStyle/>
          <a:p>
            <a:pPr indent="508000"/>
            <a:r>
              <a:rPr lang="zh-CN" altLang="en-US" sz="2000" b="1" dirty="0"/>
              <a:t>（二）收支的平衡</a:t>
            </a:r>
            <a:r>
              <a:rPr lang="zh-CN" altLang="en-US" sz="2000" b="1" dirty="0" smtClean="0"/>
              <a:t>与调整</a:t>
            </a:r>
            <a:endParaRPr lang="en-US" altLang="zh-CN" sz="2000" b="1" dirty="0" smtClean="0"/>
          </a:p>
          <a:p>
            <a:pPr indent="508000"/>
            <a:r>
              <a:rPr lang="en-US" altLang="zh-CN" sz="2000" b="1" dirty="0" smtClean="0"/>
              <a:t>      </a:t>
            </a:r>
            <a:r>
              <a:rPr lang="en-US" altLang="zh-CN" sz="2000" dirty="0" smtClean="0"/>
              <a:t>1.</a:t>
            </a:r>
            <a:r>
              <a:rPr lang="zh-CN" altLang="en-US" sz="2000" dirty="0" smtClean="0"/>
              <a:t>收支的平衡</a:t>
            </a:r>
            <a:endParaRPr lang="en-US" altLang="zh-CN" sz="2000" dirty="0" smtClean="0"/>
          </a:p>
          <a:p>
            <a:pPr indent="508000"/>
            <a:r>
              <a:rPr lang="en-US" altLang="zh-CN" sz="2000" dirty="0" smtClean="0"/>
              <a:t>      2.</a:t>
            </a:r>
            <a:r>
              <a:rPr lang="zh-CN" altLang="en-US" sz="2000" dirty="0"/>
              <a:t>收支</a:t>
            </a:r>
            <a:r>
              <a:rPr lang="zh-CN" altLang="en-US" sz="2000" dirty="0" smtClean="0"/>
              <a:t>的调整</a:t>
            </a:r>
            <a:endParaRPr lang="en-US" altLang="zh-CN" sz="2000" dirty="0" smtClean="0"/>
          </a:p>
          <a:p>
            <a:pPr indent="508000"/>
            <a:r>
              <a:rPr lang="zh-CN" altLang="en-US" sz="2000" b="1" dirty="0" smtClean="0"/>
              <a:t>（三）预算绩效运行跟踪与监控</a:t>
            </a:r>
            <a:endParaRPr lang="en-US" altLang="zh-CN" sz="2000" b="1" dirty="0" smtClean="0"/>
          </a:p>
          <a:p>
            <a:pPr indent="508000"/>
            <a:r>
              <a:rPr lang="zh-CN" altLang="en-US" sz="2000" b="1" dirty="0" smtClean="0"/>
              <a:t>（四）预算执行的监督与检查</a:t>
            </a:r>
          </a:p>
          <a:p>
            <a:pPr indent="508000" algn="l" fontAlgn="auto"/>
            <a:endParaRPr lang="zh-CN" altLang="en-US" sz="2000" b="1" dirty="0"/>
          </a:p>
        </p:txBody>
      </p:sp>
      <p:sp>
        <p:nvSpPr>
          <p:cNvPr id="31" name="标题 3"/>
          <p:cNvSpPr txBox="1">
            <a:spLocks noGrp="1"/>
          </p:cNvSpPr>
          <p:nvPr>
            <p:ph type="title"/>
          </p:nvPr>
        </p:nvSpPr>
        <p:spPr>
          <a:xfrm>
            <a:off x="428596" y="91264"/>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二、政府预算执行内容和方式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843280" y="2447925"/>
            <a:ext cx="7314565" cy="1299156"/>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第二节 预算执行的组织</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保障</a:t>
            </a:r>
            <a:endParaRPr lang="en-US" altLang="zh-CN" sz="4000" dirty="0" smtClean="0">
              <a:solidFill>
                <a:srgbClr val="305480"/>
              </a:solidFill>
              <a:latin typeface="黑体" panose="02010609060101010101" pitchFamily="2" charset="-122"/>
              <a:ea typeface="黑体" panose="02010609060101010101" pitchFamily="2" charset="-122"/>
              <a:cs typeface="+mn-ea"/>
              <a:sym typeface="+mn-lt"/>
            </a:endParaRPr>
          </a:p>
          <a:p>
            <a:pPr algn="ct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与职责分工</a:t>
            </a:r>
            <a:endParaRPr lang="zh-CN" altLang="en-US" sz="40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2</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一、预算执行的组织系统</a:t>
            </a:r>
          </a:p>
        </p:txBody>
      </p:sp>
      <p:sp>
        <p:nvSpPr>
          <p:cNvPr id="16" name="文本框 15"/>
          <p:cNvSpPr txBox="1"/>
          <p:nvPr/>
        </p:nvSpPr>
        <p:spPr>
          <a:xfrm>
            <a:off x="571472" y="1305710"/>
            <a:ext cx="7688580" cy="3108543"/>
          </a:xfrm>
          <a:prstGeom prst="rect">
            <a:avLst/>
          </a:prstGeom>
          <a:noFill/>
        </p:spPr>
        <p:txBody>
          <a:bodyPr wrap="square" rtlCol="0">
            <a:spAutoFit/>
          </a:bodyPr>
          <a:lstStyle/>
          <a:p>
            <a:pPr indent="508000" algn="l" fontAlgn="auto"/>
            <a:r>
              <a:rPr lang="zh-CN" altLang="en-US" sz="2800" b="1" dirty="0"/>
              <a:t> （一）预算执行组织系统的构成</a:t>
            </a:r>
          </a:p>
          <a:p>
            <a:pPr indent="508000" algn="l" fontAlgn="auto"/>
            <a:r>
              <a:rPr lang="zh-CN" altLang="en-US" sz="2400" dirty="0"/>
              <a:t>政府预算执行的组织系统是指为执行政府预算服务的各种组织、机构、程序、活动等构成要素的总称，它们共同构成一个完整的体系，以保证政府预算的实现。预算的执行要按照一定的组织层次和职责分工来进行，如果预算执行没有一套完整的组织系统，或各执行机构没有明确的职责分工，就会造成预算控制职责不到位，造成执行的困难</a:t>
            </a:r>
            <a:r>
              <a:rPr lang="zh-CN" altLang="en-US" sz="2400" dirty="0" smtClean="0"/>
              <a:t>。</a:t>
            </a:r>
            <a:endParaRPr lang="zh-CN" altLang="en-US" sz="2400" dirty="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一、预算执行的组织系统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1_2"/>
  <p:tag name="KSO_WM_UNIT_FILL_FORE_SCHEMECOLOR_INDEX" val="6"/>
  <p:tag name="KSO_WM_UNIT_FILL_TYPE" val="1"/>
  <p:tag name="KSO_WM_UNIT_USESOURCEFORMAT_APPLY" val="1"/>
  <p:tag name="KSO_WM_UNIT_DIAGRAM_SCHEMECOLOR_ID" val="0"/>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1_1"/>
  <p:tag name="KSO_WM_UNIT_USESOURCEFORMAT_APPLY" val="1"/>
  <p:tag name="KSO_WM_UNIT_DIAGRAM_SCHEMECOLOR_ID" val="0"/>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1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1_1"/>
  <p:tag name="KSO_WM_UNIT_PRESET_TEXT" val="店铺运营：在第二季度注册各大电商网站平台店铺，运营部负责,第二季度总销售额达到798W，环比上涨26%。"/>
  <p:tag name="KSO_WM_UNIT_VALUE" val="56"/>
  <p:tag name="KSO_WM_UNIT_TEXT_FILL_FORE_SCHEMECOLOR_INDEX" val="13"/>
  <p:tag name="KSO_WM_UNIT_TEXT_FILL_TYPE" val="1"/>
  <p:tag name="KSO_WM_UNIT_USESOURCEFORMAT_APPLY" val="1"/>
  <p:tag name="KSO_WM_UNIT_DIAGRAM_SCHEMECOLOR_ID" val="0"/>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439_1*l_h_i*1_1_1"/>
  <p:tag name="KSO_WM_TEMPLATE_CATEGORY" val="diagram"/>
  <p:tag name="KSO_WM_TEMPLATE_INDEX" val="2020143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2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2_1"/>
  <p:tag name="KSO_WM_UNIT_PRESET_TEXT" val="网站建设：云印客网站已交付第三方网站开发中公司各产品线发展成熟，建立自己品牌的网站有利于产品品类梳理。"/>
  <p:tag name="KSO_WM_UNIT_VALUE" val="56"/>
  <p:tag name="KSO_WM_UNIT_TEXT_FILL_FORE_SCHEMECOLOR_INDEX" val="13"/>
  <p:tag name="KSO_WM_UNIT_TEXT_FILL_TYPE" val="1"/>
  <p:tag name="KSO_WM_UNIT_USESOURCEFORMAT_APPLY" val="1"/>
  <p:tag name="KSO_WM_UNIT_DIAGRAM_SCHEMECOLOR_ID" val="0"/>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1439_1*l_h_i*1_3_1"/>
  <p:tag name="KSO_WM_TEMPLATE_CATEGORY" val="diagram"/>
  <p:tag name="KSO_WM_TEMPLATE_INDEX" val="2020143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439_1*l_h_i*1_2_1"/>
  <p:tag name="KSO_WM_TEMPLATE_CATEGORY" val="diagram"/>
  <p:tag name="KSO_WM_TEMPLATE_INDEX" val="20201439"/>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1439_1*l_h_i*1_4_1"/>
  <p:tag name="KSO_WM_TEMPLATE_CATEGORY" val="diagram"/>
  <p:tag name="KSO_WM_TEMPLATE_INDEX" val="20201439"/>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439_1*l_h_a*1_1_1"/>
  <p:tag name="KSO_WM_TEMPLATE_CATEGORY" val="diagram"/>
  <p:tag name="KSO_WM_TEMPLATE_INDEX" val="2020143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439_1*l_h_a*1_2_1"/>
  <p:tag name="KSO_WM_TEMPLATE_CATEGORY" val="diagram"/>
  <p:tag name="KSO_WM_TEMPLATE_INDEX" val="2020143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01439_1*l_h_a*1_4_1"/>
  <p:tag name="KSO_WM_TEMPLATE_CATEGORY" val="diagram"/>
  <p:tag name="KSO_WM_TEMPLATE_INDEX" val="2020143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01439_1*l_h_a*1_3_1"/>
  <p:tag name="KSO_WM_TEMPLATE_CATEGORY" val="diagram"/>
  <p:tag name="KSO_WM_TEMPLATE_INDEX" val="2020143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VALUE" val="101*10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01439_1*l_h_x*1_1_1"/>
  <p:tag name="KSO_WM_TEMPLATE_CATEGORY" val="diagram"/>
  <p:tag name="KSO_WM_TEMPLATE_INDEX" val="2020143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VALUE" val="100*9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01439_1*l_h_x*1_2_1"/>
  <p:tag name="KSO_WM_TEMPLATE_CATEGORY" val="diagram"/>
  <p:tag name="KSO_WM_TEMPLATE_INDEX" val="2020143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VALUE" val="103*103"/>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01439_1*l_h_x*1_3_1"/>
  <p:tag name="KSO_WM_TEMPLATE_CATEGORY" val="diagram"/>
  <p:tag name="KSO_WM_TEMPLATE_INDEX" val="2020143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4*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40.xml><?xml version="1.0" encoding="utf-8"?>
<p:tagLst xmlns:a="http://schemas.openxmlformats.org/drawingml/2006/main" xmlns:r="http://schemas.openxmlformats.org/officeDocument/2006/relationships" xmlns:p="http://schemas.openxmlformats.org/presentationml/2006/main">
  <p:tag name="KSO_WM_UNIT_VALUE" val="103*90"/>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01439_1*l_h_x*1_4_1"/>
  <p:tag name="KSO_WM_TEMPLATE_CATEGORY" val="diagram"/>
  <p:tag name="KSO_WM_TEMPLATE_INDEX" val="2020143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9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439_1*l_h_f*1_1_1"/>
  <p:tag name="KSO_WM_TEMPLATE_CATEGORY" val="diagram"/>
  <p:tag name="KSO_WM_TEMPLATE_INDEX" val="202014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9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1439_1*l_h_f*1_3_1"/>
  <p:tag name="KSO_WM_TEMPLATE_CATEGORY" val="diagram"/>
  <p:tag name="KSO_WM_TEMPLATE_INDEX" val="202014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9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439_1*l_h_f*1_2_1"/>
  <p:tag name="KSO_WM_TEMPLATE_CATEGORY" val="diagram"/>
  <p:tag name="KSO_WM_TEMPLATE_INDEX" val="202014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NOCLEAR" val="0"/>
  <p:tag name="KSO_WM_UNIT_VALUE" val="9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1439_1*l_h_f*1_4_1"/>
  <p:tag name="KSO_WM_TEMPLATE_CATEGORY" val="diagram"/>
  <p:tag name="KSO_WM_TEMPLATE_INDEX" val="202014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4*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2_1"/>
  <p:tag name="KSO_WM_UNIT_ID" val="diagram20187487_1*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3_1"/>
  <p:tag name="KSO_WM_UNIT_ID" val="diagram20187487_1*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4*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4*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4*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 name="KSO_WM_UNIT_DIAGRAM_SCHEMECOLOR_ID" val="0"/>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1"/>
  <p:tag name="KSO_WM_UNIT_ID" val="diagram20188676_3*n_h_h_i*1_2_4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1"/>
  <p:tag name="KSO_WM_UNIT_ID" val="diagram20188676_3*n_h_i*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n1-1"/>
  <p:tag name="KSO_WM_UNIT_LINE_FORE_SCHEMECOLOR_INDEX" val="13"/>
  <p:tag name="KSO_WM_UNIT_LINE_FILL_TYPE" val="2"/>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4*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 name="KSO_WM_UNIT_DIAGRAM_SCHEMECOLOR_ID" val="0"/>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1"/>
  <p:tag name="KSO_WM_UNIT_ID" val="diagram20188676_3*n_h_h_i*1_2_1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2"/>
  <p:tag name="KSO_WM_UNIT_ID" val="diagram20188676_3*n_h_h_i*1_2_1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1"/>
  <p:tag name="KSO_WM_UNIT_ID" val="diagram20188676_3*n_h_h_i*1_2_3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2"/>
  <p:tag name="KSO_WM_UNIT_ID" val="diagram20188676_3*n_h_h_i*1_2_3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1"/>
  <p:tag name="KSO_WM_UNIT_ID" val="diagram20188676_3*n_h_h_i*1_2_2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2"/>
  <p:tag name="KSO_WM_UNIT_ID" val="diagram20188676_3*n_h_h_i*1_2_2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2"/>
  <p:tag name="KSO_WM_UNIT_ID" val="diagram20188676_3*n_h_i*1_1_2"/>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2"/>
  <p:tag name="KSO_WM_UNIT_ID" val="diagram20188676_3*n_h_h_i*1_2_4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1_1"/>
  <p:tag name="KSO_WM_UNIT_ID" val="diagram20188676_3*n_h_h_a*1_2_1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2_1"/>
  <p:tag name="KSO_WM_UNIT_ID" val="diagram20188676_3*n_h_h_a*1_2_2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2_1"/>
  <p:tag name="KSO_WM_UNIT_FILL_FORE_SCHEMECOLOR_INDEX" val="5"/>
  <p:tag name="KSO_WM_UNIT_FILL_TYPE" val="1"/>
  <p:tag name="KSO_WM_UNIT_USESOURCEFORMAT_APPLY" val="1"/>
  <p:tag name="KSO_WM_UNIT_DIAGRAM_SCHEMECOLOR_ID" val="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4*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3_1"/>
  <p:tag name="KSO_WM_UNIT_ID" val="diagram20188676_3*n_h_h_a*1_2_3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4_1"/>
  <p:tag name="KSO_WM_UNIT_ID" val="diagram20188676_3*n_h_h_a*1_2_4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88676_3*n_h_a*1_1_1"/>
  <p:tag name="KSO_WM_TEMPLATE_CATEGORY" val="diagram"/>
  <p:tag name="KSO_WM_TEMPLATE_INDEX" val="20188676"/>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3"/>
  <p:tag name="KSO_WM_UNIT_ID" val="diagram20187487_4*l_h_i*1_5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 name="KSO_WM_UNIT_DIAGRAM_SCHEMECOLOR_ID" val="0"/>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2_1"/>
  <p:tag name="KSO_WM_UNIT_ID" val="diagram20187487_1*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17.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3_1"/>
  <p:tag name="KSO_WM_UNIT_ID" val="diagram20187487_1*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2"/>
  <p:tag name="KSO_WM_UNIT_ID" val="diagram20187487_4*l_h_i*1_5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 name="KSO_WM_UNIT_DIAGRAM_SCHEMECOLOR_ID" val="0"/>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2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1"/>
  <p:tag name="KSO_WM_UNIT_ID" val="diagram20187487_4*l_h_i*1_5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2*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2*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2*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2*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2*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1_1"/>
  <p:tag name="KSO_WM_UNIT_ID" val="diagram20187487_2*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6_2"/>
  <p:tag name="KSO_WM_UNIT_ID" val="diagram20187487_4*l_h_i*1_6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2*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2*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2*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2*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2_1"/>
  <p:tag name="KSO_WM_UNIT_ID" val="diagram20187487_2*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2*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2*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2*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3_1"/>
  <p:tag name="KSO_WM_UNIT_ID" val="diagram20187487_2*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2*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6_1"/>
  <p:tag name="KSO_WM_UNIT_ID" val="diagram20187487_4*l_h_i*1_6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2*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2*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2*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53.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4_1"/>
  <p:tag name="KSO_WM_UNIT_ID" val="diagram20187487_2*l_h_f*1_4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2*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2*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1"/>
  <p:tag name="KSO_WM_UNIT_ID" val="diagram20188676_3*n_h_h_i*1_2_4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1"/>
  <p:tag name="KSO_WM_UNIT_ID" val="diagram20188676_3*n_h_i*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n1-1"/>
  <p:tag name="KSO_WM_UNIT_LINE_FORE_SCHEMECOLOR_INDEX" val="13"/>
  <p:tag name="KSO_WM_UNIT_LINE_FILL_TYPE" val="2"/>
  <p:tag name="KSO_WM_UNIT_TEXT_FILL_FORE_SCHEMECOLOR_INDEX" val="2"/>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1"/>
  <p:tag name="KSO_WM_UNIT_ID" val="diagram20188676_3*n_h_h_i*1_2_1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2"/>
  <p:tag name="KSO_WM_UNIT_ID" val="diagram20188676_3*n_h_h_i*1_2_1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4*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1"/>
  <p:tag name="KSO_WM_UNIT_ID" val="diagram20188676_3*n_h_h_i*1_2_3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2"/>
  <p:tag name="KSO_WM_UNIT_ID" val="diagram20188676_3*n_h_h_i*1_2_3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1"/>
  <p:tag name="KSO_WM_UNIT_ID" val="diagram20188676_3*n_h_h_i*1_2_2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2"/>
  <p:tag name="KSO_WM_UNIT_ID" val="diagram20188676_3*n_h_h_i*1_2_2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2"/>
  <p:tag name="KSO_WM_UNIT_ID" val="diagram20188676_3*n_h_i*1_1_2"/>
  <p:tag name="KSO_WM_UNIT_LAYERLEVEL" val="1_1_1"/>
  <p:tag name="KSO_WM_UNIT_HIGHLIGHT" val="0"/>
  <p:tag name="KSO_WM_UNIT_COMPATIBLE" val="0"/>
  <p:tag name="KSO_WM_BEAUTIFY_FLAG" val="#wm#"/>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2"/>
  <p:tag name="KSO_WM_UNIT_ID" val="diagram20188676_3*n_h_h_i*1_2_4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1_1"/>
  <p:tag name="KSO_WM_UNIT_ID" val="diagram20188676_3*n_h_h_a*1_2_1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2_1"/>
  <p:tag name="KSO_WM_UNIT_ID" val="diagram20188676_3*n_h_h_a*1_2_2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3_1"/>
  <p:tag name="KSO_WM_UNIT_ID" val="diagram20188676_3*n_h_h_a*1_2_3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4_1"/>
  <p:tag name="KSO_WM_UNIT_ID" val="diagram20188676_3*n_h_h_a*1_2_4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4*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 name="KSO_WM_UNIT_DIAGRAM_SCHEMECOLOR_ID" val="0"/>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88676_3*n_h_a*1_1_1"/>
  <p:tag name="KSO_WM_TEMPLATE_CATEGORY" val="diagram"/>
  <p:tag name="KSO_WM_TEMPLATE_INDEX" val="20188676"/>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72.xml><?xml version="1.0" encoding="utf-8"?>
<p:tagLst xmlns:a="http://schemas.openxmlformats.org/drawingml/2006/main" xmlns:r="http://schemas.openxmlformats.org/officeDocument/2006/relationships" xmlns:p="http://schemas.openxmlformats.org/presentationml/2006/main">
  <p:tag name="REFSHAPE" val="808957852"/>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1"/>
  <p:tag name="KSO_WM_UNIT_USESOURCEFORMAT_APPLY" val="1"/>
  <p:tag name="KSO_WM_UNIT_DIAGRAM_SCHEMECOLOR_ID" val="0"/>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1"/>
  <p:tag name="KSO_WM_UNIT_USESOURCEFORMAT_APPLY" val="1"/>
  <p:tag name="KSO_WM_UNIT_DIAGRAM_SCHEMECOLOR_ID" val="0"/>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5"/>
  <p:tag name="KSO_WM_UNIT_USESOURCEFORMAT_APPLY" val="1"/>
  <p:tag name="KSO_WM_UNIT_DIAGRAM_SCHEMECOLOR_ID" val="0"/>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5"/>
  <p:tag name="KSO_WM_UNIT_USESOURCEFORMAT_APPLY" val="1"/>
  <p:tag name="KSO_WM_UNIT_DIAGRAM_SCHEMECOLOR_ID"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4*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5"/>
  <p:tag name="KSO_WM_UNIT_USESOURCEFORMAT_APPLY" val="1"/>
  <p:tag name="KSO_WM_UNIT_DIAGRAM_SCHEMECOLOR_ID" val="0"/>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1_1"/>
  <p:tag name="KSO_WM_UNIT_USESOURCEFORMAT_APPLY" val="1"/>
  <p:tag name="KSO_WM_UNIT_DIAGRAM_SCHEMECOLOR_ID" val="0"/>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2_1"/>
  <p:tag name="KSO_WM_UNIT_USESOURCEFORMAT_APPLY" val="1"/>
  <p:tag name="KSO_WM_UNIT_DIAGRAM_SCHEMECOLOR_ID" val="0"/>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3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3_1"/>
  <p:tag name="KSO_WM_UNIT_TEXT_FILL_FORE_SCHEMECOLOR_INDEX" val="13"/>
  <p:tag name="KSO_WM_UNIT_TEXT_FILL_TYPE" val="1"/>
  <p:tag name="KSO_WM_UNIT_USESOURCEFORMAT_APPLY" val="1"/>
  <p:tag name="KSO_WM_UNIT_DIAGRAM_SCHEMECOLOR_ID" val="0"/>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3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3_1"/>
  <p:tag name="KSO_WM_UNIT_USESOURCEFORMAT_APPLY" val="1"/>
  <p:tag name="KSO_WM_UNIT_DIAGRAM_SCHEMECOLOR_ID" val="0"/>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4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4_1"/>
  <p:tag name="KSO_WM_UNIT_TEXT_FILL_FORE_SCHEMECOLOR_INDEX" val="13"/>
  <p:tag name="KSO_WM_UNIT_TEXT_FILL_TYPE" val="1"/>
  <p:tag name="KSO_WM_UNIT_USESOURCEFORMAT_APPLY" val="1"/>
  <p:tag name="KSO_WM_UNIT_DIAGRAM_SCHEMECOLOR_ID" val="0"/>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4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4_1"/>
  <p:tag name="KSO_WM_UNIT_USESOURCEFORMAT_APPLY" val="1"/>
  <p:tag name="KSO_WM_UNIT_DIAGRAM_SCHEMECOLOR_ID" val="0"/>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4"/>
  <p:tag name="KSO_WM_UNIT_LINE_FORE_SCHEMECOLOR_INDEX" val="5"/>
  <p:tag name="KSO_WM_UNIT_LINE_FILL_TYPE" val="2"/>
  <p:tag name="KSO_WM_UNIT_USESOURCEFORMAT_APPLY" val="1"/>
  <p:tag name="KSO_WM_UNIT_DIAGRAM_SCHEMECOLOR_ID"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4*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2"/>
  <p:tag name="KSO_WM_UNIT_FILL_FORE_SCHEMECOLOR_INDEX" val="14"/>
  <p:tag name="KSO_WM_UNIT_FILL_TYPE" val="1"/>
  <p:tag name="KSO_WM_UNIT_USESOURCEFORMAT_APPLY" val="1"/>
  <p:tag name="KSO_WM_UNIT_DIAGRAM_SCHEMECOLOR_ID" val="0"/>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3"/>
  <p:tag name="KSO_WM_UNIT_FILL_FORE_SCHEMECOLOR_INDEX" val="5"/>
  <p:tag name="KSO_WM_UNIT_FILL_TYPE" val="1"/>
  <p:tag name="KSO_WM_UNIT_USESOURCEFORMAT_APPLY" val="1"/>
  <p:tag name="KSO_WM_UNIT_DIAGRAM_SCHEMECOLOR_ID" val="0"/>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4"/>
  <p:tag name="KSO_WM_UNIT_LINE_FORE_SCHEMECOLOR_INDEX" val="5"/>
  <p:tag name="KSO_WM_UNIT_LINE_FILL_TYPE" val="2"/>
  <p:tag name="KSO_WM_UNIT_USESOURCEFORMAT_APPLY" val="1"/>
  <p:tag name="KSO_WM_UNIT_DIAGRAM_SCHEMECOLOR_ID" val="0"/>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14"/>
  <p:tag name="KSO_WM_UNIT_FILL_TYPE" val="1"/>
  <p:tag name="KSO_WM_UNIT_USESOURCEFORMAT_APPLY" val="1"/>
  <p:tag name="KSO_WM_UNIT_DIAGRAM_SCHEMECOLOR_ID" val="0"/>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FILL_FORE_SCHEMECOLOR_INDEX" val="5"/>
  <p:tag name="KSO_WM_UNIT_FILL_TYPE" val="1"/>
  <p:tag name="KSO_WM_UNIT_USESOURCEFORMAT_APPLY" val="1"/>
  <p:tag name="KSO_WM_UNIT_DIAGRAM_SCHEMECOLOR_ID" val="0"/>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LINE_FORE_SCHEMECOLOR_INDEX" val="5"/>
  <p:tag name="KSO_WM_UNIT_LINE_FILL_TYPE" val="2"/>
  <p:tag name="KSO_WM_UNIT_USESOURCEFORMAT_APPLY" val="1"/>
  <p:tag name="KSO_WM_UNIT_DIAGRAM_SCHEMECOLOR_ID" val="0"/>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2"/>
  <p:tag name="KSO_WM_UNIT_FILL_FORE_SCHEMECOLOR_INDEX" val="14"/>
  <p:tag name="KSO_WM_UNIT_FILL_TYPE" val="1"/>
  <p:tag name="KSO_WM_UNIT_USESOURCEFORMAT_APPLY" val="1"/>
  <p:tag name="KSO_WM_UNIT_DIAGRAM_SCHEMECOLOR_ID" val="0"/>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3"/>
  <p:tag name="KSO_WM_UNIT_FILL_FORE_SCHEMECOLOR_INDEX" val="5"/>
  <p:tag name="KSO_WM_UNIT_FILL_TYPE" val="1"/>
  <p:tag name="KSO_WM_UNIT_USESOURCEFORMAT_APPLY" val="1"/>
  <p:tag name="KSO_WM_UNIT_DIAGRAM_SCHEMECOLOR_ID" val="0"/>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4"/>
  <p:tag name="KSO_WM_UNIT_LINE_FORE_SCHEMECOLOR_INDEX" val="5"/>
  <p:tag name="KSO_WM_UNIT_LINE_FILL_TYPE" val="2"/>
  <p:tag name="KSO_WM_UNIT_USESOURCEFORMAT_APPLY" val="1"/>
  <p:tag name="KSO_WM_UNIT_DIAGRAM_SCHEMECOLOR_ID" val="0"/>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14"/>
  <p:tag name="KSO_WM_UNIT_FILL_TYPE" val="1"/>
  <p:tag name="KSO_WM_UNIT_USESOURCEFORMAT_APPLY" val="1"/>
  <p:tag name="KSO_WM_UNIT_DIAGRAM_SCHEMECOLOR_ID" val="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9"/>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9"/>
  <p:tag name="KSO_WM_UNIT_USESOURCEFORMAT_APPLY" val="1"/>
  <p:tag name="KSO_WM_UNIT_DIAGRAM_SCHEMECOLOR_ID" val="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4*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LINE_FORE_SCHEMECOLOR_INDEX" val="5"/>
  <p:tag name="KSO_WM_UNIT_LINE_FILL_TYPE" val="2"/>
  <p:tag name="KSO_WM_UNIT_USESOURCEFORMAT_APPLY" val="1"/>
  <p:tag name="KSO_WM_UNIT_DIAGRAM_SCHEMECOLOR_ID" val="0"/>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FILL_FORE_SCHEMECOLOR_INDEX" val="5"/>
  <p:tag name="KSO_WM_UNIT_FILL_TYPE" val="1"/>
  <p:tag name="KSO_WM_UNIT_USESOURCEFORMAT_APPLY" val="1"/>
  <p:tag name="KSO_WM_UNIT_DIAGRAM_SCHEMECOLOR_ID" val="0"/>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FILL_FORE_SCHEMECOLOR_INDEX" val="5"/>
  <p:tag name="KSO_WM_UNIT_FILL_TYPE" val="1"/>
  <p:tag name="KSO_WM_UNIT_USESOURCEFORMAT_APPLY" val="1"/>
  <p:tag name="KSO_WM_UNIT_DIAGRAM_SCHEMECOLOR_ID" val="0"/>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2_1"/>
  <p:tag name="KSO_WM_UNIT_FILL_FORE_SCHEMECOLOR_INDEX" val="5"/>
  <p:tag name="KSO_WM_UNIT_FILL_TYPE" val="1"/>
  <p:tag name="KSO_WM_UNIT_USESOURCEFORMAT_APPLY" val="1"/>
  <p:tag name="KSO_WM_UNIT_DIAGRAM_SCHEMECOLOR_ID" val="0"/>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9"/>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9"/>
  <p:tag name="KSO_WM_UNIT_USESOURCEFORMAT_APPLY" val="1"/>
  <p:tag name="KSO_WM_UNIT_DIAGRAM_SCHEMECOLOR_ID" val="0"/>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8"/>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8"/>
  <p:tag name="KSO_WM_UNIT_USESOURCEFORMAT_APPLY" val="1"/>
  <p:tag name="KSO_WM_UNIT_DIAGRAM_SCHEMECOLOR_ID" val="0"/>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7"/>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7"/>
  <p:tag name="KSO_WM_UNIT_USESOURCEFORMAT_APPLY" val="1"/>
  <p:tag name="KSO_WM_UNIT_DIAGRAM_SCHEMECOLOR_ID" val="0"/>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2"/>
  <p:tag name="KSO_WM_UNIT_LINE_FORE_SCHEMECOLOR_INDEX" val="5"/>
  <p:tag name="KSO_WM_UNIT_LINE_FILL_TYPE" val="2"/>
  <p:tag name="KSO_WM_UNIT_USESOURCEFORMAT_APPLY" val="1"/>
  <p:tag name="KSO_WM_UNIT_DIAGRAM_SCHEMECOLOR_ID" val="0"/>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3"/>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3"/>
  <p:tag name="KSO_WM_UNIT_FILL_FORE_SCHEMECOLOR_INDEX" val="5"/>
  <p:tag name="KSO_WM_UNIT_FILL_TYPE" val="1"/>
  <p:tag name="KSO_WM_UNIT_USESOURCEFORMAT_APPLY" val="1"/>
  <p:tag name="KSO_WM_UNIT_DIAGRAM_SCHEMECOLOR_ID" val="0"/>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4"/>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4"/>
  <p:tag name="KSO_WM_UNIT_USESOURCEFORMAT_APPLY" val="1"/>
  <p:tag name="KSO_WM_UNIT_DIAGRAM_SCHEMECOLOR_ID" val="0"/>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4*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 name="KSO_WM_UNIT_DIAGRAM_SCHEMECOLOR_ID" val="0"/>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5"/>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2_5"/>
  <p:tag name="KSO_WM_UNIT_USESOURCEFORMAT_APPLY" val="1"/>
  <p:tag name="KSO_WM_UNIT_DIAGRAM_SCHEMECOLOR_ID" val="0"/>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1_2"/>
  <p:tag name="KSO_WM_UNIT_FILL_FORE_SCHEMECOLOR_INDEX" val="6"/>
  <p:tag name="KSO_WM_UNIT_FILL_TYPE" val="1"/>
  <p:tag name="KSO_WM_UNIT_USESOURCEFORMAT_APPLY" val="1"/>
  <p:tag name="KSO_WM_UNIT_DIAGRAM_SCHEMECOLOR_ID" val="0"/>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1_1"/>
  <p:tag name="KSO_WM_UNIT_USESOURCEFORMAT_APPLY" val="1"/>
  <p:tag name="KSO_WM_UNIT_DIAGRAM_SCHEMECOLOR_ID" val="0"/>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1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1_1"/>
  <p:tag name="KSO_WM_UNIT_PRESET_TEXT" val="店铺运营：在第二季度注册各大电商网站平台店铺，运营部负责,第二季度总销售额达到798W，环比上涨26%。"/>
  <p:tag name="KSO_WM_UNIT_VALUE" val="56"/>
  <p:tag name="KSO_WM_UNIT_TEXT_FILL_FORE_SCHEMECOLOR_INDEX" val="13"/>
  <p:tag name="KSO_WM_UNIT_TEXT_FILL_TYPE" val="1"/>
  <p:tag name="KSO_WM_UNIT_USESOURCEFORMAT_APPLY" val="1"/>
  <p:tag name="KSO_WM_UNIT_DIAGRAM_SCHEMECOLOR_ID" val="0"/>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2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2_1"/>
  <p:tag name="KSO_WM_UNIT_PRESET_TEXT" val="网站建设：云印客网站已交付第三方网站开发中公司各产品线发展成熟，建立自己品牌的网站有利于产品品类梳理。"/>
  <p:tag name="KSO_WM_UNIT_VALUE" val="56"/>
  <p:tag name="KSO_WM_UNIT_TEXT_FILL_FORE_SCHEMECOLOR_INDEX" val="13"/>
  <p:tag name="KSO_WM_UNIT_TEXT_FILL_TYPE" val="1"/>
  <p:tag name="KSO_WM_UNIT_USESOURCEFORMAT_APPLY" val="1"/>
  <p:tag name="KSO_WM_UNIT_DIAGRAM_SCHEMECOLOR_ID" val="0"/>
</p:tagLst>
</file>

<file path=ppt/tags/tag31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1_1"/>
  <p:tag name="KSO_WM_UNIT_ID" val="diagram20187453_4*n_h_h_a*1_2_1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4_1"/>
  <p:tag name="KSO_WM_UNIT_ID" val="diagram20187453_4*n_h_h_a*1_2_4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5_1"/>
  <p:tag name="KSO_WM_UNIT_ID" val="diagram20187453_4*n_h_h_a*1_2_5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3_1"/>
  <p:tag name="KSO_WM_UNIT_ID" val="diagram20187453_4*n_h_h_a*1_2_3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2_1"/>
  <p:tag name="KSO_WM_UNIT_ID" val="diagram20187453_4*n_h_h_a*1_2_2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4*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 name="KSO_WM_UNIT_DIAGRAM_SCHEMECOLOR_ID" val="0"/>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6"/>
  <p:tag name="KSO_WM_UNIT_ID" val="diagram20187453_4*n_h_h_i*1_2_5_6"/>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2"/>
  <p:tag name="KSO_WM_UNIT_ID" val="diagram20187453_4*n_h_h_i*1_2_2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2"/>
  <p:tag name="KSO_WM_UNIT_ID" val="diagram20187453_4*n_h_h_i*1_2_3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2"/>
  <p:tag name="KSO_WM_UNIT_ID" val="diagram20187453_4*n_h_h_i*1_2_4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13"/>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3"/>
  <p:tag name="KSO_WM_UNIT_ID" val="diagram20187453_4*n_h_h_i*1_2_1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2"/>
  <p:tag name="KSO_WM_UNIT_ID" val="diagram20187453_4*n_h_h_i*1_2_1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1"/>
  <p:tag name="KSO_WM_UNIT_ID" val="diagram20187453_4*n_h_h_i*1_2_2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7453_4*n_h_h_i*1_2_3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1"/>
  <p:tag name="KSO_WM_UNIT_ID" val="diagram20187453_4*n_h_h_i*1_2_4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1"/>
  <p:tag name="KSO_WM_UNIT_ID" val="diagram20187453_4*n_h_h_i*1_2_5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4*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 name="KSO_WM_UNIT_DIAGRAM_SCHEMECOLOR_ID" val="0"/>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2"/>
  <p:tag name="KSO_WM_UNIT_ID" val="diagram20187453_4*n_h_h_i*1_2_5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3"/>
  <p:tag name="KSO_WM_UNIT_ID" val="diagram20187453_4*n_h_h_i*1_2_5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4"/>
  <p:tag name="KSO_WM_UNIT_ID" val="diagram20187453_4*n_h_h_i*1_2_5_4"/>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5"/>
  <p:tag name="KSO_WM_UNIT_ID" val="diagram20187453_4*n_h_h_i*1_2_5_5"/>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i"/>
  <p:tag name="KSO_WM_UNIT_INDEX" val="1_1_1"/>
  <p:tag name="KSO_WM_UNIT_ID" val="diagram20187453_4*n_h_i*1_1_1"/>
  <p:tag name="KSO_WM_TEMPLATE_CATEGORY" val="diagram"/>
  <p:tag name="KSO_WM_TEMPLATE_INDEX" val="20187453"/>
  <p:tag name="KSO_WM_UNIT_LAYERLEVEL" val="1_1_1"/>
  <p:tag name="KSO_WM_TAG_VERSION" val="1.0"/>
  <p:tag name="KSO_WM_BEAUTIFY_FLAG" val="#wm#"/>
  <p:tag name="KSO_WM_UNIT_DIAGRAM_ISNUMVISUAL" val="0"/>
  <p:tag name="KSO_WM_UNIT_DIAGRAM_ISREFERUNIT" val="0"/>
  <p:tag name="KSO_WM_UNIT_TEXT_FILL_FORE_SCHEMECOLOR_INDEX" val="13"/>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UNIT_VALUE" val="10"/>
  <p:tag name="KSO_WM_UNIT_HIGHLIGHT" val="0"/>
  <p:tag name="KSO_WM_UNIT_COMPATIBLE" val="0"/>
  <p:tag name="KSO_WM_DIAGRAM_GROUP_CODE" val="n1-1"/>
  <p:tag name="KSO_WM_UNIT_TYPE" val="n_h_f"/>
  <p:tag name="KSO_WM_UNIT_INDEX" val="1_1_1"/>
  <p:tag name="KSO_WM_UNIT_ID" val="diagram20187453_4*n_h_f*1_1_1"/>
  <p:tag name="KSO_WM_TEMPLATE_CATEGORY" val="diagram"/>
  <p:tag name="KSO_WM_TEMPLATE_INDEX" val="20187453"/>
  <p:tag name="KSO_WM_UNIT_LAYERLEVEL" val="1_1_1"/>
  <p:tag name="KSO_WM_TAG_VERSION" val="1.0"/>
  <p:tag name="KSO_WM_BEAUTIFY_FLAG" val="#wm#"/>
  <p:tag name="KSO_WM_UNIT_PRESET_TEXT" val="添加标题"/>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1_1"/>
  <p:tag name="KSO_WM_UNIT_ID" val="diagram20187453_4*n_h_h_a*1_2_1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4_1"/>
  <p:tag name="KSO_WM_UNIT_ID" val="diagram20187453_4*n_h_h_a*1_2_4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5_1"/>
  <p:tag name="KSO_WM_UNIT_ID" val="diagram20187453_4*n_h_h_a*1_2_5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3_1"/>
  <p:tag name="KSO_WM_UNIT_ID" val="diagram20187453_4*n_h_h_a*1_2_3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4*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 name="KSO_WM_UNIT_DIAGRAM_SCHEMECOLOR_ID" val="0"/>
</p:tagLst>
</file>

<file path=ppt/tags/tag34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2_1"/>
  <p:tag name="KSO_WM_UNIT_ID" val="diagram20187453_4*n_h_h_a*1_2_2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6"/>
  <p:tag name="KSO_WM_UNIT_ID" val="diagram20187453_4*n_h_h_i*1_2_5_6"/>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2"/>
  <p:tag name="KSO_WM_UNIT_ID" val="diagram20187453_4*n_h_h_i*1_2_2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2"/>
  <p:tag name="KSO_WM_UNIT_ID" val="diagram20187453_4*n_h_h_i*1_2_3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2"/>
  <p:tag name="KSO_WM_UNIT_ID" val="diagram20187453_4*n_h_h_i*1_2_4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13"/>
  <p:tag name="KSO_WM_UNIT_TEX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3"/>
  <p:tag name="KSO_WM_UNIT_ID" val="diagram20187453_4*n_h_h_i*1_2_1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2"/>
  <p:tag name="KSO_WM_UNIT_ID" val="diagram20187453_4*n_h_h_i*1_2_1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1"/>
  <p:tag name="KSO_WM_UNIT_ID" val="diagram20187453_4*n_h_h_i*1_2_2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7453_4*n_h_h_i*1_2_3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1"/>
  <p:tag name="KSO_WM_UNIT_ID" val="diagram20187453_4*n_h_h_i*1_2_4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5_1"/>
  <p:tag name="KSO_WM_UNIT_ID" val="diagram20187487_4*l_h_a*1_5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8"/>
  <p:tag name="KSO_WM_UNIT_TEXT_FILL_TYPE" val="1"/>
  <p:tag name="KSO_WM_UNIT_USESOURCEFORMAT_APPLY" val="1"/>
  <p:tag name="KSO_WM_UNIT_DIAGRAM_SCHEMECOLOR_ID" val="0"/>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1"/>
  <p:tag name="KSO_WM_UNIT_ID" val="diagram20187453_4*n_h_h_i*1_2_5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2"/>
  <p:tag name="KSO_WM_UNIT_ID" val="diagram20187453_4*n_h_h_i*1_2_5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3"/>
  <p:tag name="KSO_WM_UNIT_ID" val="diagram20187453_4*n_h_h_i*1_2_5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4"/>
  <p:tag name="KSO_WM_UNIT_ID" val="diagram20187453_4*n_h_h_i*1_2_5_4"/>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5"/>
  <p:tag name="KSO_WM_UNIT_ID" val="diagram20187453_4*n_h_h_i*1_2_5_5"/>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i"/>
  <p:tag name="KSO_WM_UNIT_INDEX" val="1_1_1"/>
  <p:tag name="KSO_WM_UNIT_ID" val="diagram20187453_4*n_h_i*1_1_1"/>
  <p:tag name="KSO_WM_TEMPLATE_CATEGORY" val="diagram"/>
  <p:tag name="KSO_WM_TEMPLATE_INDEX" val="20187453"/>
  <p:tag name="KSO_WM_UNIT_LAYERLEVEL" val="1_1_1"/>
  <p:tag name="KSO_WM_TAG_VERSION" val="1.0"/>
  <p:tag name="KSO_WM_BEAUTIFY_FLAG" val="#wm#"/>
  <p:tag name="KSO_WM_UNIT_DIAGRAM_ISNUMVISUAL" val="0"/>
  <p:tag name="KSO_WM_UNIT_DIAGRAM_ISREFERUNIT" val="0"/>
  <p:tag name="KSO_WM_UNIT_TEXT_FILL_FORE_SCHEMECOLOR_INDEX" val="13"/>
  <p:tag name="KSO_WM_UNIT_TEX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VALUE" val="10"/>
  <p:tag name="KSO_WM_UNIT_HIGHLIGHT" val="0"/>
  <p:tag name="KSO_WM_UNIT_COMPATIBLE" val="0"/>
  <p:tag name="KSO_WM_DIAGRAM_GROUP_CODE" val="n1-1"/>
  <p:tag name="KSO_WM_UNIT_TYPE" val="n_h_f"/>
  <p:tag name="KSO_WM_UNIT_INDEX" val="1_1_1"/>
  <p:tag name="KSO_WM_UNIT_ID" val="diagram20187453_4*n_h_f*1_1_1"/>
  <p:tag name="KSO_WM_TEMPLATE_CATEGORY" val="diagram"/>
  <p:tag name="KSO_WM_TEMPLATE_INDEX" val="20187453"/>
  <p:tag name="KSO_WM_UNIT_LAYERLEVEL" val="1_1_1"/>
  <p:tag name="KSO_WM_TAG_VERSION" val="1.0"/>
  <p:tag name="KSO_WM_BEAUTIFY_FLAG" val="#wm#"/>
  <p:tag name="KSO_WM_UNIT_PRESET_TEXT" val="添加标题"/>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3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6_1"/>
  <p:tag name="KSO_WM_UNIT_ID" val="diagram20187487_4*l_h_a*1_6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10"/>
  <p:tag name="KSO_WM_UNIT_TEXT_FILL_TYPE" val="1"/>
  <p:tag name="KSO_WM_UNIT_USESOURCEFORMAT_APPLY" val="1"/>
  <p:tag name="KSO_WM_UNIT_DIAGRAM_SCHEMECOLOR_ID" val="0"/>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3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4*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USESOURCEFORMAT_APPLY" val="1"/>
  <p:tag name="KSO_WM_UNIT_DIAGRAM_SCHEMECOLOR_ID" val="0"/>
</p:tagLst>
</file>

<file path=ppt/tags/tag3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Lst>
</file>

<file path=ppt/tags/tag3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3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4*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3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1"/>
  <p:tag name="KSO_WM_UNIT_ID" val="diagram20188414_4*n_h_h_i*1_2_3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1"/>
  <p:tag name="KSO_WM_UNIT_ID" val="diagram20188414_4*n_h_h_i*1_2_2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3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3"/>
  <p:tag name="KSO_WM_UNIT_ID" val="diagram20188414_4*n_h_h_i*1_2_4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3"/>
  <p:tag name="KSO_WM_UNIT_ID" val="diagram20188414_4*n_h_h_i*1_2_3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3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3"/>
  <p:tag name="KSO_WM_UNIT_ID" val="diagram20188414_4*n_h_h_i*1_2_2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Lst>
</file>

<file path=ppt/tags/tag3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1"/>
  <p:tag name="KSO_WM_UNIT_ID" val="diagram20188414_4*n_h_h_i*1_2_1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2"/>
  <p:tag name="KSO_WM_UNIT_ID" val="diagram20188414_4*n_h_h_i*1_2_1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6_3"/>
  <p:tag name="KSO_WM_UNIT_ID" val="diagram20187487_4*l_h_i*1_6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3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1"/>
  <p:tag name="KSO_WM_UNIT_ID" val="diagram20188414_4*n_h_h_i*1_2_4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3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a"/>
  <p:tag name="KSO_WM_UNIT_INDEX" val="1_1_1"/>
  <p:tag name="KSO_WM_UNIT_ID" val="diagram20188414_4*n_h_a*1_1_1"/>
  <p:tag name="KSO_WM_UNIT_LAYERLEVEL" val="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3"/>
  <p:tag name="KSO_WM_UNIT_TEXT_FILL_TYPE" val="1"/>
  <p:tag name="KSO_WM_UNIT_USESOURCEFORMAT_APPLY" val="1"/>
</p:tagLst>
</file>

<file path=ppt/tags/tag3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2"/>
  <p:tag name="KSO_WM_UNIT_ID" val="diagram20188414_4*n_h_h_i*1_2_2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2"/>
  <p:tag name="KSO_WM_UNIT_ID" val="diagram20188414_4*n_h_h_i*1_2_3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3"/>
  <p:tag name="KSO_WM_UNIT_ID" val="diagram20188414_4*n_h_h_i*1_2_1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2"/>
  <p:tag name="KSO_WM_UNIT_ID" val="diagram20188414_4*n_h_h_i*1_2_4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1_1"/>
  <p:tag name="KSO_WM_UNIT_ID" val="diagram20188414_4*n_h_h_a*1_2_1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4_1"/>
  <p:tag name="KSO_WM_UNIT_ID" val="diagram20188414_4*n_h_h_a*1_2_4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3_1"/>
  <p:tag name="KSO_WM_UNIT_ID" val="diagram20188414_4*n_h_h_a*1_2_3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2_1"/>
  <p:tag name="KSO_WM_UNIT_ID" val="diagram20188414_4*n_h_h_a*1_2_2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8"/>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8"/>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8"/>
  <p:tag name="KSO_WM_UNIT_USESOURCEFORMAT_APPLY" val="1"/>
  <p:tag name="KSO_WM_UNIT_DIAGRAM_SCHEMECOLOR_ID" val="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6_4"/>
  <p:tag name="KSO_WM_UNIT_ID" val="diagram20187487_4*l_h_i*1_6_4"/>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0122_1*l_h_i*1_1_2"/>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0122_1*l_h_i*1_2_2"/>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0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0122_1*l_h_a*1_1_1"/>
  <p:tag name="KSO_WM_TEMPLATE_CATEGORY" val="diagram"/>
  <p:tag name="KSO_WM_TEMPLATE_INDEX" val="20200122"/>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UNIT_DIAGRAM_SCHEMECOLOR_ID" val="0"/>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0122_1*l_h_a*1_2_1"/>
  <p:tag name="KSO_WM_TEMPLATE_CATEGORY" val="diagram"/>
  <p:tag name="KSO_WM_TEMPLATE_INDEX" val="20200122"/>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UNIT_DIAGRAM_SCHEMECOLOR_ID" val="0"/>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0122_1*l_i*1_1"/>
  <p:tag name="KSO_WM_TEMPLATE_CATEGORY" val="diagram"/>
  <p:tag name="KSO_WM_TEMPLATE_INDEX" val="20200122"/>
  <p:tag name="KSO_WM_UNIT_LAYERLEVEL" val="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0122_1*l_h_i*1_1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0122_1*l_h_i*1_2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2_1"/>
  <p:tag name="KSO_WM_UNIT_FILL_FORE_SCHEMECOLOR_INDEX" val="5"/>
  <p:tag name="KSO_WM_UNIT_FILL_TYPE" val="1"/>
  <p:tag name="KSO_WM_UNIT_USESOURCEFORMAT_APPLY" val="1"/>
  <p:tag name="KSO_WM_UNIT_DIAGRAM_SCHEMECOLOR_ID" val="0"/>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9"/>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9"/>
  <p:tag name="KSO_WM_UNIT_USESOURCEFORMAT_APPLY" val="1"/>
  <p:tag name="KSO_WM_UNIT_DIAGRAM_SCHEMECOLOR_ID" val="0"/>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8"/>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8"/>
  <p:tag name="KSO_WM_UNIT_USESOURCEFORMAT_APPLY" val="1"/>
  <p:tag name="KSO_WM_UNIT_DIAGRAM_SCHEMECOLOR_ID"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7"/>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7"/>
  <p:tag name="KSO_WM_UNIT_USESOURCEFORMAT_APPLY" val="1"/>
  <p:tag name="KSO_WM_UNIT_DIAGRAM_SCHEMECOLOR_ID" val="0"/>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6"/>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6"/>
  <p:tag name="KSO_WM_UNIT_USESOURCEFORMAT_APPLY" val="1"/>
  <p:tag name="KSO_WM_UNIT_DIAGRAM_SCHEMECOLOR_ID" val="0"/>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5"/>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5"/>
  <p:tag name="KSO_WM_UNIT_USESOURCEFORMAT_APPLY" val="1"/>
  <p:tag name="KSO_WM_UNIT_DIAGRAM_SCHEMECOLOR_ID" val="0"/>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4"/>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4"/>
  <p:tag name="KSO_WM_UNIT_USESOURCEFORMAT_APPLY" val="1"/>
  <p:tag name="KSO_WM_UNIT_DIAGRAM_SCHEMECOLOR_ID" val="0"/>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3"/>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3"/>
  <p:tag name="KSO_WM_UNIT_USESOURCEFORMAT_APPLY" val="1"/>
  <p:tag name="KSO_WM_UNIT_DIAGRAM_SCHEMECOLOR_ID" val="0"/>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2"/>
  <p:tag name="KSO_WM_UNIT_LINE_FORE_SCHEMECOLOR_INDEX" val="5"/>
  <p:tag name="KSO_WM_UNIT_LINE_FILL_TYPE" val="2"/>
  <p:tag name="KSO_WM_UNIT_USESOURCEFORMAT_APPLY" val="1"/>
  <p:tag name="KSO_WM_UNIT_DIAGRAM_SCHEMECOLOR_ID" val="0"/>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3"/>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3"/>
  <p:tag name="KSO_WM_UNIT_FILL_FORE_SCHEMECOLOR_INDEX" val="5"/>
  <p:tag name="KSO_WM_UNIT_FILL_TYPE" val="1"/>
  <p:tag name="KSO_WM_UNIT_USESOURCEFORMAT_APPLY" val="1"/>
  <p:tag name="KSO_WM_UNIT_DIAGRAM_SCHEMECOLOR_ID" val="0"/>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4"/>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4"/>
  <p:tag name="KSO_WM_UNIT_USESOURCEFORMAT_APPLY" val="1"/>
  <p:tag name="KSO_WM_UNIT_DIAGRAM_SCHEMECOLOR_ID" val="0"/>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5"/>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2_5"/>
  <p:tag name="KSO_WM_UNIT_USESOURCEFORMAT_APPLY" val="1"/>
  <p:tag name="KSO_WM_UNIT_DIAGRAM_SCHEMECOLOR_ID" val="0"/>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e"/>
  <p:tag name="KSO_WM_UNIT_TYPE" val="l_h_i"/>
  <p:tag name="KSO_WM_UNIT_INDEX" val="1_1_2"/>
  <p:tag name="KSO_WM_UNIT_FILL_FORE_SCHEMECOLOR_INDEX" val="6"/>
  <p:tag name="KSO_WM_UNIT_FILL_TYPE" val="1"/>
  <p:tag name="KSO_WM_UNIT_USESOURCEFORMAT_APPLY" val="1"/>
  <p:tag name="KSO_WM_UNIT_DIAGRAM_SCHEMECOLOR_ID"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1"/>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1_1"/>
  <p:tag name="KSO_WM_UNIT_USESOURCEFORMAT_APPLY" val="1"/>
  <p:tag name="KSO_WM_UNIT_DIAGRAM_SCHEMECOLOR_ID" val="0"/>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1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1_1"/>
  <p:tag name="KSO_WM_UNIT_PRESET_TEXT" val="店铺运营：在第二季度注册各大电商网站平台店铺，运营部负责,第二季度总销售额达到798W，环比上涨26%。"/>
  <p:tag name="KSO_WM_UNIT_VALUE" val="56"/>
  <p:tag name="KSO_WM_UNIT_TEXT_FILL_FORE_SCHEMECOLOR_INDEX" val="13"/>
  <p:tag name="KSO_WM_UNIT_TEXT_FILL_TYPE" val="1"/>
  <p:tag name="KSO_WM_UNIT_USESOURCEFORMAT_APPLY" val="1"/>
  <p:tag name="KSO_WM_UNIT_DIAGRAM_SCHEMECOLOR_ID" val="0"/>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6"/>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6"/>
  <p:tag name="KSO_WM_UNIT_FILL_FORE_SCHEMECOLOR_INDEX" val="5"/>
  <p:tag name="KSO_WM_UNIT_FILL_TYPE" val="1"/>
  <p:tag name="KSO_WM_UNIT_USESOURCEFORMAT_APPLY" val="1"/>
  <p:tag name="KSO_WM_UNIT_DIAGRAM_SCHEMECOLOR_ID" val="0"/>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7"/>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7"/>
  <p:tag name="KSO_WM_UNIT_FILL_FORE_SCHEMECOLOR_INDEX" val="5"/>
  <p:tag name="KSO_WM_UNIT_FILL_TYPE" val="1"/>
  <p:tag name="KSO_WM_UNIT_USESOURCEFORMAT_APPLY" val="1"/>
  <p:tag name="KSO_WM_UNIT_DIAGRAM_SCHEMECOLOR_ID" val="0"/>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8"/>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8"/>
  <p:tag name="KSO_WM_UNIT_FILL_FORE_SCHEMECOLOR_INDEX" val="5"/>
  <p:tag name="KSO_WM_UNIT_FILL_TYPE" val="1"/>
  <p:tag name="KSO_WM_UNIT_USESOURCEFORMAT_APPLY" val="1"/>
  <p:tag name="KSO_WM_UNIT_DIAGRAM_SCHEMECOLOR_ID" val="0"/>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9"/>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9"/>
  <p:tag name="KSO_WM_UNIT_FILL_FORE_SCHEMECOLOR_INDEX" val="5"/>
  <p:tag name="KSO_WM_UNIT_FILL_TYPE" val="1"/>
  <p:tag name="KSO_WM_UNIT_USESOURCEFORMAT_APPLY" val="1"/>
  <p:tag name="KSO_WM_UNIT_DIAGRAM_SCHEMECOLOR_ID" val="0"/>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f*1_2_1"/>
  <p:tag name="KSO_WM_TEMPLATE_CATEGORY" val="diagram"/>
  <p:tag name="KSO_WM_TEMPLATE_INDEX" val="20198898"/>
  <p:tag name="KSO_WM_UNIT_LAYERLEVEL" val="1_1_1"/>
  <p:tag name="KSO_WM_TAG_VERSION" val="1.0"/>
  <p:tag name="KSO_WM_BEAUTIFY_FLAG" val="#wm#"/>
  <p:tag name="KSO_WM_UNIT_DIAGRAM_MODELTYPE" val="stripeEnum"/>
  <p:tag name="KSO_WM_UNIT_NOCLEAR" val="0"/>
  <p:tag name="KSO_WM_DIAGRAM_GROUP_CODE" val="l1-1"/>
  <p:tag name="KSO_WM_UNIT_TYPE" val="l_h_f"/>
  <p:tag name="KSO_WM_UNIT_INDEX" val="1_2_1"/>
  <p:tag name="KSO_WM_UNIT_PRESET_TEXT" val="网站建设：云印客网站已交付第三方网站开发中公司各产品线发展成熟，建立自己品牌的网站有利于产品品类梳理。"/>
  <p:tag name="KSO_WM_UNIT_VALUE" val="56"/>
  <p:tag name="KSO_WM_UNIT_TEXT_FILL_FORE_SCHEMECOLOR_INDEX" val="13"/>
  <p:tag name="KSO_WM_UNIT_TEXT_FILL_TYPE" val="1"/>
  <p:tag name="KSO_WM_UNIT_USESOURCEFORMAT_APPLY" val="1"/>
  <p:tag name="KSO_WM_UNIT_DIAGRAM_SCHEMECOLOR_ID" val="0"/>
</p:tagLst>
</file>

<file path=ppt/tags/tag4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1"/>
  <p:tag name="KSO_WM_UNIT_ID" val="diagram20188414_4*n_h_h_i*1_2_3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1"/>
  <p:tag name="KSO_WM_UNIT_ID" val="diagram20188414_4*n_h_h_i*1_2_2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3"/>
  <p:tag name="KSO_WM_UNIT_ID" val="diagram20188414_4*n_h_h_i*1_2_4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4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3"/>
  <p:tag name="KSO_WM_UNIT_ID" val="diagram20188414_4*n_h_h_i*1_2_3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3"/>
  <p:tag name="KSO_WM_UNIT_ID" val="diagram20188414_4*n_h_h_i*1_2_2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1"/>
  <p:tag name="KSO_WM_UNIT_ID" val="diagram20188414_4*n_h_h_i*1_2_1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2"/>
  <p:tag name="KSO_WM_UNIT_ID" val="diagram20188414_4*n_h_h_i*1_2_1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1"/>
  <p:tag name="KSO_WM_UNIT_ID" val="diagram20188414_4*n_h_h_i*1_2_4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a"/>
  <p:tag name="KSO_WM_UNIT_INDEX" val="1_1_1"/>
  <p:tag name="KSO_WM_UNIT_ID" val="diagram20188414_4*n_h_a*1_1_1"/>
  <p:tag name="KSO_WM_UNIT_LAYERLEVEL" val="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3"/>
  <p:tag name="KSO_WM_UNIT_TEX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2_2"/>
  <p:tag name="KSO_WM_UNIT_ID" val="diagram20188414_4*n_h_h_i*1_2_2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3_2"/>
  <p:tag name="KSO_WM_UNIT_ID" val="diagram20188414_4*n_h_h_i*1_2_3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1_3"/>
  <p:tag name="KSO_WM_UNIT_ID" val="diagram20188414_4*n_h_h_i*1_2_1_3"/>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i"/>
  <p:tag name="KSO_WM_UNIT_INDEX" val="1_2_4_2"/>
  <p:tag name="KSO_WM_UNIT_ID" val="diagram20188414_4*n_h_h_i*1_2_4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4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1_1"/>
  <p:tag name="KSO_WM_UNIT_ID" val="diagram20188414_4*n_h_h_a*1_2_1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4_1"/>
  <p:tag name="KSO_WM_UNIT_ID" val="diagram20188414_4*n_h_h_a*1_2_4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3_1"/>
  <p:tag name="KSO_WM_UNIT_ID" val="diagram20188414_4*n_h_h_a*1_2_3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414"/>
  <p:tag name="KSO_WM_UNIT_TYPE" val="n_h_h_a"/>
  <p:tag name="KSO_WM_UNIT_INDEX" val="1_2_2_1"/>
  <p:tag name="KSO_WM_UNIT_ID" val="diagram20188414_4*n_h_h_a*1_2_2_1"/>
  <p:tag name="KSO_WM_UNIT_LAYERLEVEL" val="1_1_1_1"/>
  <p:tag name="KSO_WM_UNIT_VALUE" val="7"/>
  <p:tag name="KSO_WM_UNIT_HIGHLIGHT" val="0"/>
  <p:tag name="KSO_WM_UNIT_COMPATIBLE" val="0"/>
  <p:tag name="KSO_WM_DIAGRAM_GROUP_CODE" val="n1-1"/>
  <p:tag name="KSO_WM_BEAUTIFY_FLAG" val="#wm#"/>
  <p:tag name="KSO_WM_TAG_VERSION" val="1.0"/>
  <p:tag name="KSO_WM_UNIT_PRESET_TEXT" val="添加标题"/>
  <p:tag name="KSO_WM_UNIT_ISCONTENTSTITLE" val="0"/>
  <p:tag name="KSO_WM_UNIT_DIAGRAM_ISNUMVISUAL" val="0"/>
  <p:tag name="KSO_WM_UNIT_DIAGRAM_ISREFERUNIT" val="0"/>
  <p:tag name="KSO_WM_UNIT_NOCLEAR" val="0"/>
  <p:tag name="KSO_WM_UNIT_TEXT_FILL_FORE_SCHEMECOLOR_INDEX" val="8"/>
  <p:tag name="KSO_WM_UNIT_TEXT_FILL_TYPE" val="1"/>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3_1"/>
  <p:tag name="KSO_WM_UNIT_ID" val="diagram160165_3*n_h_h_f*1_2_3_1"/>
  <p:tag name="KSO_WM_UNIT_LAYERLEVEL" val="1_1_1_1"/>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DIAGRAM_GROUP_CODE" val="n1-1"/>
  <p:tag name="KSO_WM_TEMPLATE_CATEGORY" val="diagram"/>
  <p:tag name="KSO_WM_TEMPLATE_INDEX" val="160165"/>
  <p:tag name="KSO_WM_UNIT_TYPE" val="n_h_f"/>
  <p:tag name="KSO_WM_UNIT_INDEX" val="1_1_1"/>
  <p:tag name="KSO_WM_UNIT_ID" val="diagram160165_3*n_h_f*1_1_1"/>
  <p:tag name="KSO_WM_UNIT_LAYERLEVEL" val="1_1_1"/>
  <p:tag name="KSO_WM_UNIT_VALUE" val="12"/>
  <p:tag name="KSO_WM_UNIT_HIGHLIGHT" val="0"/>
  <p:tag name="KSO_WM_UNIT_COMPATIBLE" val="0"/>
  <p:tag name="KSO_WM_BEAUTIFY_FLAG" val="#wm#"/>
  <p:tag name="KSO_WM_TAG_VERSION" val="1.0"/>
  <p:tag name="KSO_WM_UNIT_ISCONTENTSTITLE" val="0"/>
  <p:tag name="KSO_WM_UNIT_NOCLEAR" val="0"/>
  <p:tag name="KSO_WM_UNIT_DIAGRAM_ISNUMVISUAL" val="0"/>
  <p:tag name="KSO_WM_UNIT_DIAGRAM_ISREFERUNIT" val="0"/>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3*n_h_h_i*1_2_2_1"/>
  <p:tag name="KSO_WM_TEMPLATE_CATEGORY" val="diagram"/>
  <p:tag name="KSO_WM_TEMPLATE_INDEX" val="160165"/>
  <p:tag name="KSO_WM_UNIT_LAYERLEVEL" val="1_1_1_1"/>
  <p:tag name="KSO_WM_TAG_VERSION" val="1.0"/>
  <p:tag name="KSO_WM_BEAUTIFY_FLAG" val="#wm#"/>
  <p:tag name="KSO_WM_UNIT_TYPE" val="n_h_h_i"/>
  <p:tag name="KSO_WM_UNIT_INDEX" val="1_2_2_1"/>
  <p:tag name="KSO_WM_UNIT_TEXT_FILL_FORE_SCHEMECOLOR_INDEX" val="6"/>
  <p:tag name="KSO_WM_UNIT_TEXT_FILL_TYPE" val="1"/>
  <p:tag name="KSO_WM_UNIT_USESOURCEFORMAT_APPLY" val="1"/>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3*n_h_h_i*1_2_3_1"/>
  <p:tag name="KSO_WM_TEMPLATE_CATEGORY" val="diagram"/>
  <p:tag name="KSO_WM_TEMPLATE_INDEX" val="160165"/>
  <p:tag name="KSO_WM_UNIT_LAYERLEVEL" val="1_1_1_1"/>
  <p:tag name="KSO_WM_TAG_VERSION" val="1.0"/>
  <p:tag name="KSO_WM_BEAUTIFY_FLAG" val="#wm#"/>
  <p:tag name="KSO_WM_UNIT_TYPE" val="n_h_h_i"/>
  <p:tag name="KSO_WM_UNIT_INDEX" val="1_2_3_1"/>
  <p:tag name="KSO_WM_UNIT_TEXT_FILL_FORE_SCHEMECOLOR_INDEX" val="6"/>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3_2"/>
  <p:tag name="KSO_WM_UNIT_ID" val="diagram160165_3*n_h_h_i*1_2_3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5"/>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2_2"/>
  <p:tag name="KSO_WM_UNIT_ID" val="diagram160165_3*n_h_h_i*1_2_2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5"/>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2_1"/>
  <p:tag name="KSO_WM_UNIT_ID" val="diagram160165_3*n_h_h_f*1_2_2_1"/>
  <p:tag name="KSO_WM_UNIT_LAYERLEVEL" val="1_1_1_1"/>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46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0122_1*l_h_i*1_1_2"/>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0122_1*l_h_i*1_2_2"/>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0122_1*l_h_a*1_1_1"/>
  <p:tag name="KSO_WM_TEMPLATE_CATEGORY" val="diagram"/>
  <p:tag name="KSO_WM_TEMPLATE_INDEX" val="20200122"/>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UNIT_DIAGRAM_SCHEMECOLOR_ID" val="0"/>
</p:tagLst>
</file>

<file path=ppt/tags/tag46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0122_1*l_h_a*1_2_1"/>
  <p:tag name="KSO_WM_TEMPLATE_CATEGORY" val="diagram"/>
  <p:tag name="KSO_WM_TEMPLATE_INDEX" val="20200122"/>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 name="KSO_WM_UNIT_DIAGRAM_SCHEMECOLOR_ID" val="0"/>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0122_1*l_i*1_1"/>
  <p:tag name="KSO_WM_TEMPLATE_CATEGORY" val="diagram"/>
  <p:tag name="KSO_WM_TEMPLATE_INDEX" val="20200122"/>
  <p:tag name="KSO_WM_UNIT_LAYERLEVEL" val="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0122_1*l_h_i*1_1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0122_1*l_h_i*1_2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 name="KSO_WM_UNIT_DIAGRAM_SCHEMECOLOR_ID" val="0"/>
</p:tagLst>
</file>

<file path=ppt/tags/tag472.xml><?xml version="1.0" encoding="utf-8"?>
<p:tagLst xmlns:a="http://schemas.openxmlformats.org/drawingml/2006/main" xmlns:r="http://schemas.openxmlformats.org/officeDocument/2006/relationships" xmlns:p="http://schemas.openxmlformats.org/presentationml/2006/main">
  <p:tag name="KSO_WM_DIAGRAM_GROUP_CODE" val="n1-1"/>
  <p:tag name="KSO_WM_TEMPLATE_CATEGORY" val="diagram"/>
  <p:tag name="KSO_WM_TEMPLATE_INDEX" val="160165"/>
  <p:tag name="KSO_WM_UNIT_TYPE" val="n_h_f"/>
  <p:tag name="KSO_WM_UNIT_INDEX" val="1_1_1"/>
  <p:tag name="KSO_WM_UNIT_ID" val="diagram160165_4*n_h_f*1_1_1"/>
  <p:tag name="KSO_WM_UNIT_LAYERLEVEL" val="1_1_1"/>
  <p:tag name="KSO_WM_UNIT_VALUE" val="12"/>
  <p:tag name="KSO_WM_UNIT_HIGHLIGHT" val="0"/>
  <p:tag name="KSO_WM_UNIT_COMPATIBLE" val="0"/>
  <p:tag name="KSO_WM_BEAUTIFY_FLAG" val="#wm#"/>
  <p:tag name="KSO_WM_TAG_VERSION" val="1.0"/>
  <p:tag name="KSO_WM_UNIT_ISCONTENTSTITLE" val="0"/>
  <p:tag name="KSO_WM_UNIT_NOCLEAR" val="0"/>
  <p:tag name="KSO_WM_UNIT_DIAGRAM_ISNUMVISUAL" val="0"/>
  <p:tag name="KSO_WM_UNIT_DIAGRAM_ISREFERUNIT" val="0"/>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1"/>
</p:tagLst>
</file>

<file path=ppt/tags/tag4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2_1"/>
  <p:tag name="KSO_WM_UNIT_ID" val="diagram160165_4*n_h_h_f*1_2_2_1"/>
  <p:tag name="KSO_WM_UNIT_LAYERLEVEL" val="1_1_1_1"/>
  <p:tag name="KSO_WM_UNIT_VALUE" val="16"/>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1_1"/>
  <p:tag name="KSO_WM_UNIT_ID" val="diagram160165_4*n_h_h_f*1_2_1_1"/>
  <p:tag name="KSO_WM_UNIT_LAYERLEVEL" val="1_1_1_1"/>
  <p:tag name="KSO_WM_UNIT_VALUE" val="16"/>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3_1"/>
  <p:tag name="KSO_WM_UNIT_ID" val="diagram160165_4*n_h_h_f*1_2_3_1"/>
  <p:tag name="KSO_WM_UNIT_LAYERLEVEL" val="1_1_1_1"/>
  <p:tag name="KSO_WM_UNIT_VALUE" val="16"/>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5_1"/>
  <p:tag name="KSO_WM_UNIT_ID" val="diagram160165_4*n_h_h_f*1_2_5_1"/>
  <p:tag name="KSO_WM_UNIT_LAYERLEVEL" val="1_1_1_1"/>
  <p:tag name="KSO_WM_UNIT_VALUE" val="16"/>
  <p:tag name="KSO_WM_UNIT_HIGHLIGHT" val="0"/>
  <p:tag name="KSO_WM_UNIT_COMPATIBLE" val="0"/>
  <p:tag name="KSO_WM_BEAUTIFY_FLAG" val="#wm#"/>
  <p:tag name="KSO_WM_DIAGRAM_GROUP_CODE" val="n1-1"/>
  <p:tag name="KSO_WM_TAG_VERSION" val="1.0"/>
  <p:tag name="KSO_WM_UNIT_PRESET_TEXT" val="单击此处添加文本"/>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4_2"/>
  <p:tag name="KSO_WM_UNIT_ID" val="diagram160165_4*n_h_h_i*1_2_4_2"/>
  <p:tag name="KSO_WM_UNIT_LAYERLEVEL" val="1_1_1_1"/>
  <p:tag name="KSO_WM_UNIT_HIGHLIGHT" val="0"/>
  <p:tag name="KSO_WM_UNIT_COMPATIBLE" val="0"/>
  <p:tag name="KSO_WM_BEAUTIFY_FLAG" val="#wm#"/>
  <p:tag name="KSO_WM_DIAGRAM_GROUP_CODE" val="n1-1"/>
  <p:tag name="KSO_WM_TAG_VERSION" val="1.0"/>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4*n_h_h_i*1_2_1_1"/>
  <p:tag name="KSO_WM_TEMPLATE_CATEGORY" val="diagram"/>
  <p:tag name="KSO_WM_TEMPLATE_INDEX" val="160165"/>
  <p:tag name="KSO_WM_UNIT_LAYERLEVEL" val="1_1_1_1"/>
  <p:tag name="KSO_WM_TAG_VERSION" val="1.0"/>
  <p:tag name="KSO_WM_BEAUTIFY_FLAG" val="#wm#"/>
  <p:tag name="KSO_WM_UNIT_TYPE" val="n_h_h_i"/>
  <p:tag name="KSO_WM_UNIT_INDEX" val="1_2_1_1"/>
  <p:tag name="KSO_WM_UNIT_TEXT_FILL_FORE_SCHEMECOLOR_INDEX" val="6"/>
  <p:tag name="KSO_WM_UNIT_TEXT_FILL_TYPE" val="1"/>
  <p:tag name="KSO_WM_UNIT_USESOURCEFORMAT_APPLY" val="1"/>
</p:tagLst>
</file>

<file path=ppt/tags/tag4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1_2"/>
  <p:tag name="KSO_WM_UNIT_ID" val="diagram160165_4*n_h_h_i*1_2_1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4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3_2"/>
  <p:tag name="KSO_WM_UNIT_ID" val="diagram160165_4*n_h_h_i*1_2_3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 name="KSO_WM_UNIT_USESOURCEFORMAT_APPLY" val="1"/>
</p:tagLst>
</file>

<file path=ppt/tags/tag4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5_2"/>
  <p:tag name="KSO_WM_UNIT_ID" val="diagram160165_4*n_h_h_i*1_2_5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 name="KSO_WM_UNIT_USESOURCEFORMAT_APPLY" val="1"/>
</p:tagLst>
</file>

<file path=ppt/tags/tag4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f"/>
  <p:tag name="KSO_WM_UNIT_INDEX" val="1_2_4_1"/>
  <p:tag name="KSO_WM_UNIT_ID" val="diagram160165_4*n_h_h_f*1_2_4_1"/>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PRESET_TEXT_INDEX" val="0"/>
  <p:tag name="KSO_WM_UNIT_PRESET_TEXT_LEN" val="0"/>
  <p:tag name="KSO_WM_UNIT_NOCLEAR" val="0"/>
  <p:tag name="KSO_WM_UNIT_FILL_FORE_SCHEMECOLOR_INDEX" val="6"/>
  <p:tag name="KSO_WM_UNIT_FILL_TYPE" val="1"/>
  <p:tag name="KSO_WM_UNIT_TEXT_FILL_FORE_SCHEMECOLOR_INDEX" val="6"/>
  <p:tag name="KSO_WM_UNIT_TEXT_FILL_TYPE" val="1"/>
  <p:tag name="KSO_WM_UNIT_USESOURCEFORMAT_APPLY" val="1"/>
</p:tagLst>
</file>

<file path=ppt/tags/tag4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165"/>
  <p:tag name="KSO_WM_UNIT_TYPE" val="n_h_h_i"/>
  <p:tag name="KSO_WM_UNIT_INDEX" val="1_2_2_2"/>
  <p:tag name="KSO_WM_UNIT_ID" val="diagram160165_4*n_h_h_i*1_2_2_2"/>
  <p:tag name="KSO_WM_UNIT_LAYERLEVEL" val="1_1_1_1"/>
  <p:tag name="KSO_WM_BEAUTIFY_FLAG" val="#wm#"/>
  <p:tag name="KSO_WM_DIAGRAM_GROUP_CODE" val="n1-1"/>
  <p:tag name="KSO_WM_TAG_VERSION" val="1.0"/>
  <p:tag name="KSO_WM_UNIT_HIGHLIGHT" val="0"/>
  <p:tag name="KSO_WM_UNIT_COMPATIBLE" val="0"/>
  <p:tag name="KSO_WM_UNIT_DIAGRAM_ISNUMVISUAL" val="0"/>
  <p:tag name="KSO_WM_UNIT_DIAGRAM_ISREFERUNIT" val="0"/>
  <p:tag name="KSO_WM_UNIT_FILL_FORE_SCHEMECOLOR_INDEX" val="6"/>
  <p:tag name="KSO_WM_UNIT_FILL_TYPE" val="1"/>
  <p:tag name="KSO_WM_UNIT_TEXT_FILL_FORE_SCHEMECOLOR_INDEX" val="6"/>
  <p:tag name="KSO_WM_UNIT_TEXT_FILL_TYPE" val="1"/>
  <p:tag name="KSO_WM_UNIT_USESOURCEFORMAT_APPLY"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4*n_h_h_i*1_2_2_1"/>
  <p:tag name="KSO_WM_TEMPLATE_CATEGORY" val="diagram"/>
  <p:tag name="KSO_WM_TEMPLATE_INDEX" val="160165"/>
  <p:tag name="KSO_WM_UNIT_LAYERLEVEL" val="1_1_1_1"/>
  <p:tag name="KSO_WM_TAG_VERSION" val="1.0"/>
  <p:tag name="KSO_WM_BEAUTIFY_FLAG" val="#wm#"/>
  <p:tag name="KSO_WM_UNIT_TYPE" val="n_h_h_i"/>
  <p:tag name="KSO_WM_UNIT_INDEX" val="1_2_2_1"/>
  <p:tag name="KSO_WM_UNIT_TEXT_FILL_FORE_SCHEMECOLOR_INDEX" val="6"/>
  <p:tag name="KSO_WM_UNIT_TEXT_FILL_TYPE" val="1"/>
  <p:tag name="KSO_WM_UNIT_USESOURCEFORMAT_APPLY" val="1"/>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4*n_h_h_i*1_2_3_1"/>
  <p:tag name="KSO_WM_TEMPLATE_CATEGORY" val="diagram"/>
  <p:tag name="KSO_WM_TEMPLATE_INDEX" val="160165"/>
  <p:tag name="KSO_WM_UNIT_LAYERLEVEL" val="1_1_1_1"/>
  <p:tag name="KSO_WM_TAG_VERSION" val="1.0"/>
  <p:tag name="KSO_WM_BEAUTIFY_FLAG" val="#wm#"/>
  <p:tag name="KSO_WM_UNIT_TYPE" val="n_h_h_i"/>
  <p:tag name="KSO_WM_UNIT_INDEX" val="1_2_3_1"/>
  <p:tag name="KSO_WM_UNIT_TEXT_FILL_FORE_SCHEMECOLOR_INDEX" val="6"/>
  <p:tag name="KSO_WM_UNIT_TEXT_FILL_TYPE" val="1"/>
  <p:tag name="KSO_WM_UNIT_USESOURCEFORMAT_APPLY" val="1"/>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4*n_h_h_i*1_2_4_1"/>
  <p:tag name="KSO_WM_TEMPLATE_CATEGORY" val="diagram"/>
  <p:tag name="KSO_WM_TEMPLATE_INDEX" val="160165"/>
  <p:tag name="KSO_WM_UNIT_LAYERLEVEL" val="1_1_1_1"/>
  <p:tag name="KSO_WM_TAG_VERSION" val="1.0"/>
  <p:tag name="KSO_WM_BEAUTIFY_FLAG" val="#wm#"/>
  <p:tag name="KSO_WM_UNIT_TYPE" val="n_h_h_i"/>
  <p:tag name="KSO_WM_UNIT_INDEX" val="1_2_4_1"/>
  <p:tag name="KSO_WM_UNIT_TEXT_FILL_FORE_SCHEMECOLOR_INDEX" val="6"/>
  <p:tag name="KSO_WM_UNIT_TEXT_FILL_TYPE" val="1"/>
  <p:tag name="KSO_WM_UNIT_USESOURCEFORMAT_APPLY" val="1"/>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160165_4*n_h_h_i*1_2_5_1"/>
  <p:tag name="KSO_WM_TEMPLATE_CATEGORY" val="diagram"/>
  <p:tag name="KSO_WM_TEMPLATE_INDEX" val="160165"/>
  <p:tag name="KSO_WM_UNIT_LAYERLEVEL" val="1_1_1_1"/>
  <p:tag name="KSO_WM_TAG_VERSION" val="1.0"/>
  <p:tag name="KSO_WM_BEAUTIFY_FLAG" val="#wm#"/>
  <p:tag name="KSO_WM_UNIT_TYPE" val="n_h_h_i"/>
  <p:tag name="KSO_WM_UNIT_INDEX" val="1_2_5_1"/>
  <p:tag name="KSO_WM_UNIT_TEXT_FILL_FORE_SCHEMECOLOR_INDEX" val="6"/>
  <p:tag name="KSO_WM_UNIT_TEXT_FILL_TYPE" val="1"/>
  <p:tag name="KSO_WM_UNIT_USESOURCEFORMAT_APPLY" val="1"/>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i"/>
  <p:tag name="KSO_WM_UNIT_INDEX" val="1_1_1"/>
  <p:tag name="KSO_WM_UNIT_ID" val="diagram20187637_3*n_h_i*1_1_1"/>
  <p:tag name="KSO_WM_TEMPLATE_CATEGORY" val="diagram"/>
  <p:tag name="KSO_WM_TEMPLATE_INDEX" val="2018763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1"/>
  <p:tag name="KSO_WM_UNIT_ID" val="diagram20187637_3*n_h_h_i*1_2_1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1"/>
  <p:tag name="KSO_WM_UNIT_ID" val="diagram20187637_3*n_h_h_i*1_2_2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7637_3*n_h_h_i*1_2_3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1"/>
  <p:tag name="KSO_WM_UNIT_ID" val="diagram20187637_3*n_h_h_i*1_2_4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49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1_1"/>
  <p:tag name="KSO_WM_UNIT_ID" val="diagram20187637_3*n_h_h_a*1_2_1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6"/>
  <p:tag name="KSO_WM_UNIT_TEXT_FILL_TYPE" val="1"/>
  <p:tag name="KSO_WM_UNIT_USESOURCEFORMAT_APPLY" val="1"/>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2_1"/>
  <p:tag name="KSO_WM_UNIT_ID" val="diagram20187637_3*n_h_h_a*1_2_2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7"/>
  <p:tag name="KSO_WM_UNIT_TEXT_FILL_TYPE" val="1"/>
  <p:tag name="KSO_WM_UNIT_USESOURCEFORMAT_APPLY" val="1"/>
</p:tagLst>
</file>

<file path=ppt/tags/tag49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3_1"/>
  <p:tag name="KSO_WM_UNIT_ID" val="diagram20187637_3*n_h_h_a*1_2_3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8"/>
  <p:tag name="KSO_WM_UNIT_TEXT_FILL_TYPE" val="1"/>
  <p:tag name="KSO_WM_UNIT_USESOURCEFORMAT_APPLY" val="1"/>
</p:tagLst>
</file>

<file path=ppt/tags/tag49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4_1"/>
  <p:tag name="KSO_WM_UNIT_ID" val="diagram20187637_3*n_h_h_a*1_2_4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9"/>
  <p:tag name="KSO_WM_UNIT_TEXT_FILL_TYPE" val="1"/>
  <p:tag name="KSO_WM_UNIT_USESOURCEFORMAT_APPLY" val="1"/>
</p:tagLst>
</file>

<file path=ppt/tags/tag49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54"/>
  <p:tag name="KSO_WM_UNIT_HIGHLIGHT" val="0"/>
  <p:tag name="KSO_WM_UNIT_COMPATIBLE" val="0"/>
  <p:tag name="KSO_WM_DIAGRAM_GROUP_CODE" val="n1-1"/>
  <p:tag name="KSO_WM_UNIT_TYPE" val="n_h_a"/>
  <p:tag name="KSO_WM_UNIT_INDEX" val="1_1_1"/>
  <p:tag name="KSO_WM_UNIT_ID" val="diagram20187637_3*n_h_a*1_1_1"/>
  <p:tag name="KSO_WM_TEMPLATE_CATEGORY" val="diagram"/>
  <p:tag name="KSO_WM_TEMPLATE_INDEX" val="20187637"/>
  <p:tag name="KSO_WM_UNIT_LAYERLEVEL" val="1_1_1"/>
  <p:tag name="KSO_WM_TAG_VERSION" val="1.0"/>
  <p:tag name="KSO_WM_BEAUTIFY_FLAG" val="#wm#"/>
  <p:tag name="KSO_WM_UNIT_PRESET_TEXT" val="添加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1_7"/>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1_7"/>
  <p:tag name="KSO_WM_UNIT_USESOURCEFORMAT_APPLY" val="1"/>
  <p:tag name="KSO_WM_UNIT_DIAGRAM_SCHEMECOLOR_ID" val="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2"/>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2"/>
  <p:tag name="KSO_WM_UNIT_LINE_FORE_SCHEMECOLOR_INDEX" val="5"/>
  <p:tag name="KSO_WM_UNIT_LINE_FILL_TYPE" val="2"/>
  <p:tag name="KSO_WM_UNIT_USESOURCEFORMAT_APPLY" val="1"/>
  <p:tag name="KSO_WM_UNIT_DIAGRAM_SCHEMECOLOR_ID"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i*1_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DIAGRAM_GROUP_CODE" val="p1-1"/>
  <p:tag name="KSO_WM_UNIT_TYPE" val="p_i"/>
  <p:tag name="KSO_WM_UNIT_INDEX" val="1_1"/>
  <p:tag name="KSO_WM_UNIT_LINE_FORE_SCHEMECOLOR_INDEX" val="14"/>
  <p:tag name="KSO_WM_UNIT_LINE_FILL_TYPE" val="2"/>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h_h_i*1_1_1_1"/>
  <p:tag name="KSO_WM_UNIT_LAYERLEVEL" val="1_1_1_1"/>
  <p:tag name="KSO_WM_UNIT_HIGHLIGHT" val="0"/>
  <p:tag name="KSO_WM_UNIT_COMPATIBLE" val="0"/>
  <p:tag name="KSO_WM_BEAUTIFY_FLAG" val="#wm#"/>
  <p:tag name="KSO_WM_TAG_VERSION" val="1.0"/>
  <p:tag name="KSO_WM_UNIT_DIAGRAM_ISNUMVISUAL" val="0"/>
  <p:tag name="KSO_WM_UNIT_DIAGRAM_ISREFERUNIT" val="0"/>
  <p:tag name="KSO_WM_DIAGRAM_GROUP_CODE" val="p1-1"/>
  <p:tag name="KSO_WM_UNIT_TYPE" val="p_h_h_i"/>
  <p:tag name="KSO_WM_UNIT_INDEX" val="1_1_1_1"/>
  <p:tag name="KSO_WM_UNIT_FILL_FORE_SCHEMECOLOR_INDEX" val="6"/>
  <p:tag name="KSO_WM_UNIT_FILL_TYPE" val="1"/>
  <p:tag name="KSO_WM_UNIT_TEXT_FILL_FORE_SCHEMECOLOR_INDEX" val="14"/>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h_h_i*1_1_2_1"/>
  <p:tag name="KSO_WM_UNIT_LAYERLEVEL" val="1_1_1_1"/>
  <p:tag name="KSO_WM_UNIT_HIGHLIGHT" val="0"/>
  <p:tag name="KSO_WM_UNIT_COMPATIBLE" val="0"/>
  <p:tag name="KSO_WM_BEAUTIFY_FLAG" val="#wm#"/>
  <p:tag name="KSO_WM_TAG_VERSION" val="1.0"/>
  <p:tag name="KSO_WM_UNIT_DIAGRAM_ISNUMVISUAL" val="0"/>
  <p:tag name="KSO_WM_UNIT_DIAGRAM_ISREFERUNIT" val="0"/>
  <p:tag name="KSO_WM_DIAGRAM_GROUP_CODE" val="p1-1"/>
  <p:tag name="KSO_WM_UNIT_TYPE" val="p_h_h_i"/>
  <p:tag name="KSO_WM_UNIT_INDEX" val="1_1_2_1"/>
  <p:tag name="KSO_WM_UNIT_FILL_FORE_SCHEMECOLOR_INDEX" val="6"/>
  <p:tag name="KSO_WM_UNIT_FILL_TYPE" val="1"/>
  <p:tag name="KSO_WM_UNIT_TEXT_FILL_FORE_SCHEMECOLOR_INDEX" val="14"/>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3"/>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3"/>
  <p:tag name="KSO_WM_UNIT_FILL_FORE_SCHEMECOLOR_INDEX" val="5"/>
  <p:tag name="KSO_WM_UNIT_FILL_TYPE" val="1"/>
  <p:tag name="KSO_WM_UNIT_USESOURCEFORMAT_APPLY" val="1"/>
  <p:tag name="KSO_WM_UNIT_DIAGRAM_SCHEMECOLOR_ID" val="0"/>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h_h_i*1_1_3_1"/>
  <p:tag name="KSO_WM_UNIT_LAYERLEVEL" val="1_1_1_1"/>
  <p:tag name="KSO_WM_UNIT_HIGHLIGHT" val="0"/>
  <p:tag name="KSO_WM_UNIT_COMPATIBLE" val="0"/>
  <p:tag name="KSO_WM_BEAUTIFY_FLAG" val="#wm#"/>
  <p:tag name="KSO_WM_TAG_VERSION" val="1.0"/>
  <p:tag name="KSO_WM_UNIT_DIAGRAM_ISNUMVISUAL" val="0"/>
  <p:tag name="KSO_WM_UNIT_DIAGRAM_ISREFERUNIT" val="0"/>
  <p:tag name="KSO_WM_DIAGRAM_GROUP_CODE" val="p1-1"/>
  <p:tag name="KSO_WM_UNIT_TYPE" val="p_h_h_i"/>
  <p:tag name="KSO_WM_UNIT_INDEX" val="1_1_3_1"/>
  <p:tag name="KSO_WM_UNIT_FILL_FORE_SCHEMECOLOR_INDEX" val="6"/>
  <p:tag name="KSO_WM_UNIT_FILL_TYPE" val="1"/>
  <p:tag name="KSO_WM_UNIT_TEXT_FILL_FORE_SCHEMECOLOR_INDEX" val="14"/>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i*1_2"/>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DIAGRAM_GROUP_CODE" val="p1-1"/>
  <p:tag name="KSO_WM_UNIT_TYPE" val="p_i"/>
  <p:tag name="KSO_WM_UNIT_INDEX" val="1_2"/>
  <p:tag name="KSO_WM_UNIT_LINE_FORE_SCHEMECOLOR_INDEX" val="14"/>
  <p:tag name="KSO_WM_UNIT_LINE_FILL_TYPE" val="2"/>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i*1_3"/>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DIAGRAM_GROUP_CODE" val="p1-1"/>
  <p:tag name="KSO_WM_UNIT_TYPE" val="p_i"/>
  <p:tag name="KSO_WM_UNIT_INDEX" val="1_3"/>
  <p:tag name="KSO_WM_UNIT_LINE_FORE_SCHEMECOLOR_INDEX" val="14"/>
  <p:tag name="KSO_WM_UNIT_LINE_FILL_TYPE" val="2"/>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16"/>
  <p:tag name="KSO_WM_UNIT_ID" val="diagram160816_2*p_h_f*1_1_1"/>
  <p:tag name="KSO_WM_UNIT_LAYERLEVEL" val="1_1_1"/>
  <p:tag name="KSO_WM_UNIT_HIGHLIGHT" val="0"/>
  <p:tag name="KSO_WM_UNIT_COMPATIBLE" val="0"/>
  <p:tag name="KSO_WM_BEAUTIFY_FLAG" val="#wm#"/>
  <p:tag name="KSO_WM_TAG_VERSION" val="1.0"/>
  <p:tag name="KSO_WM_UNIT_DIAGRAM_ISNUMVISUAL" val="0"/>
  <p:tag name="KSO_WM_UNIT_DIAGRAM_ISREFERUNIT" val="0"/>
  <p:tag name="KSO_WM_UNIT_PRESET_TEXT" val="单击此处添加文本"/>
  <p:tag name="KSO_WM_UNIT_NOCLEAR" val="0"/>
  <p:tag name="KSO_WM_UNIT_VALUE" val="18"/>
  <p:tag name="KSO_WM_DIAGRAM_GROUP_CODE" val="p1-1"/>
  <p:tag name="KSO_WM_UNIT_TYPE" val="p_h_f"/>
  <p:tag name="KSO_WM_UNIT_INDEX" val="1_1_1"/>
  <p:tag name="KSO_WM_UNIT_TEXT_FILL_FORE_SCHEMECOLOR_INDEX" val="5"/>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816_2*p_h_h_f*1_1_1_1"/>
  <p:tag name="KSO_WM_TEMPLATE_CATEGORY" val="diagram"/>
  <p:tag name="KSO_WM_TEMPLATE_INDEX" val="160816"/>
  <p:tag name="KSO_WM_UNIT_LAYERLEVEL" val="1_1_1_1"/>
  <p:tag name="KSO_WM_TAG_VERSION" val="1.0"/>
  <p:tag name="KSO_WM_BEAUTIFY_FLAG" val="#wm#"/>
  <p:tag name="KSO_WM_UNIT_NOCLEAR" val="0"/>
  <p:tag name="KSO_WM_DIAGRAM_GROUP_CODE" val="p1-1"/>
  <p:tag name="KSO_WM_UNIT_TYPE" val="p_h_h_f"/>
  <p:tag name="KSO_WM_UNIT_INDEX" val="1_1_1_1"/>
  <p:tag name="KSO_WM_UNIT_PRESET_TEXT" val="单击此处添加文本"/>
  <p:tag name="KSO_WM_UNIT_VALUE" val="18"/>
  <p:tag name="KSO_WM_UNIT_TEXT_FILL_FORE_SCHEMECOLOR_INDEX" val="14"/>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816_2*p_h_h_f*1_1_2_1"/>
  <p:tag name="KSO_WM_TEMPLATE_CATEGORY" val="diagram"/>
  <p:tag name="KSO_WM_TEMPLATE_INDEX" val="160816"/>
  <p:tag name="KSO_WM_UNIT_LAYERLEVEL" val="1_1_1_1"/>
  <p:tag name="KSO_WM_TAG_VERSION" val="1.0"/>
  <p:tag name="KSO_WM_BEAUTIFY_FLAG" val="#wm#"/>
  <p:tag name="KSO_WM_UNIT_NOCLEAR" val="0"/>
  <p:tag name="KSO_WM_DIAGRAM_GROUP_CODE" val="p1-1"/>
  <p:tag name="KSO_WM_UNIT_TYPE" val="p_h_h_f"/>
  <p:tag name="KSO_WM_UNIT_INDEX" val="1_1_2_1"/>
  <p:tag name="KSO_WM_UNIT_PRESET_TEXT" val="单击此处添加文本"/>
  <p:tag name="KSO_WM_UNIT_VALUE" val="18"/>
  <p:tag name="KSO_WM_UNIT_TEXT_FILL_FORE_SCHEMECOLOR_INDEX" val="14"/>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816_2*p_h_h_f*1_1_3_1"/>
  <p:tag name="KSO_WM_TEMPLATE_CATEGORY" val="diagram"/>
  <p:tag name="KSO_WM_TEMPLATE_INDEX" val="160816"/>
  <p:tag name="KSO_WM_UNIT_LAYERLEVEL" val="1_1_1_1"/>
  <p:tag name="KSO_WM_TAG_VERSION" val="1.0"/>
  <p:tag name="KSO_WM_BEAUTIFY_FLAG" val="#wm#"/>
  <p:tag name="KSO_WM_UNIT_NOCLEAR" val="0"/>
  <p:tag name="KSO_WM_DIAGRAM_GROUP_CODE" val="p1-1"/>
  <p:tag name="KSO_WM_UNIT_TYPE" val="p_h_h_f"/>
  <p:tag name="KSO_WM_UNIT_INDEX" val="1_1_3_1"/>
  <p:tag name="KSO_WM_UNIT_PRESET_TEXT" val="单击此处添加文本"/>
  <p:tag name="KSO_WM_UNIT_VALUE" val="18"/>
  <p:tag name="KSO_WM_UNIT_TEXT_FILL_FORE_SCHEMECOLOR_INDEX" val="14"/>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4"/>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TYPE" val="l_h_i"/>
  <p:tag name="KSO_WM_UNIT_INDEX" val="1_2_4"/>
  <p:tag name="KSO_WM_UNIT_USESOURCEFORMAT_APPLY" val="1"/>
  <p:tag name="KSO_WM_UNIT_DIAGRAM_SCHEMECOLOR_ID" val="0"/>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198898_1*l_h_i*1_2_5"/>
  <p:tag name="KSO_WM_TEMPLATE_CATEGORY" val="diagram"/>
  <p:tag name="KSO_WM_TEMPLATE_INDEX" val="20198898"/>
  <p:tag name="KSO_WM_UNIT_LAYERLEVEL" val="1_1_1"/>
  <p:tag name="KSO_WM_TAG_VERSION" val="1.0"/>
  <p:tag name="KSO_WM_BEAUTIFY_FLAG" val="#wm#"/>
  <p:tag name="KSO_WM_UNIT_DIAGRAM_MODELTYPE" val="stripeEnum"/>
  <p:tag name="KSO_WM_DIAGRAM_GROUP_CODE" val="l1-1"/>
  <p:tag name="KSO_WM_UNIT_SUBTYPE" val="d"/>
  <p:tag name="KSO_WM_UNIT_TYPE" val="l_h_i"/>
  <p:tag name="KSO_WM_UNIT_INDEX" val="1_2_5"/>
  <p:tag name="KSO_WM_UNIT_USESOURCEFORMAT_APPLY" val="1"/>
  <p:tag name="KSO_WM_UNIT_DIAGRAM_SCHEMECOLOR_ID" val="0"/>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5566</Words>
  <Application>Microsoft Office PowerPoint</Application>
  <PresentationFormat>自定义</PresentationFormat>
  <Paragraphs>489</Paragraphs>
  <Slides>59</Slides>
  <Notes>58</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本章目录</vt:lpstr>
      <vt:lpstr>PowerPoint 演示文稿</vt:lpstr>
      <vt:lpstr>一、预算执行的含义</vt:lpstr>
      <vt:lpstr>二、政府预算执行内容和方式</vt:lpstr>
      <vt:lpstr>二、政府预算执行内容和方式</vt:lpstr>
      <vt:lpstr>二、政府预算执行内容和方式</vt:lpstr>
      <vt:lpstr>PowerPoint 演示文稿</vt:lpstr>
      <vt:lpstr>一、预算执行的组织系统</vt:lpstr>
      <vt:lpstr>PowerPoint 演示文稿</vt:lpstr>
      <vt:lpstr>一、预算执行的组织系统</vt:lpstr>
      <vt:lpstr>一、预算执行的组织系统</vt:lpstr>
      <vt:lpstr>我国国家金库的设置</vt:lpstr>
      <vt:lpstr>二、预算执行中的职责分工</vt:lpstr>
      <vt:lpstr>二、预算执行中的职责分工</vt:lpstr>
      <vt:lpstr>二、预算执行中的职责分工</vt:lpstr>
      <vt:lpstr>PowerPoint 演示文稿</vt:lpstr>
      <vt:lpstr>一、国库集中收付与预算执行</vt:lpstr>
      <vt:lpstr>二、预算执行中的职责分工</vt:lpstr>
      <vt:lpstr>一、国库集中收付与预算执行</vt:lpstr>
      <vt:lpstr>一、国库集中收付与预算执行</vt:lpstr>
      <vt:lpstr>一、国库集中收付与预算执行</vt:lpstr>
      <vt:lpstr>一、国库集中收付与预算执行</vt:lpstr>
      <vt:lpstr>二、我国的国库集中收付制度</vt:lpstr>
      <vt:lpstr>二、我国的国库集中收付制度</vt:lpstr>
      <vt:lpstr>三、国库现金管理</vt:lpstr>
      <vt:lpstr>三、国库现金管理</vt:lpstr>
      <vt:lpstr>三、国库现金管理</vt:lpstr>
      <vt:lpstr>PowerPoint 演示文稿</vt:lpstr>
      <vt:lpstr>一、政府采购制度基本内涵</vt:lpstr>
      <vt:lpstr>一、政府采购制度基本内涵</vt:lpstr>
      <vt:lpstr>一、政府采购制度基本内涵</vt:lpstr>
      <vt:lpstr>二、政府采购与支出预算</vt:lpstr>
      <vt:lpstr>二、政府采购与支出预算</vt:lpstr>
      <vt:lpstr>三、政府购买服务</vt:lpstr>
      <vt:lpstr>PowerPoint 演示文稿</vt:lpstr>
      <vt:lpstr>一、收入预算执行</vt:lpstr>
      <vt:lpstr>一、收入预算执行</vt:lpstr>
      <vt:lpstr>二、支出预算的执行</vt:lpstr>
      <vt:lpstr>二、预算支出的执行</vt:lpstr>
      <vt:lpstr>二、预算支出的执行</vt:lpstr>
      <vt:lpstr>三、转移支付执行</vt:lpstr>
      <vt:lpstr>PowerPoint 演示文稿</vt:lpstr>
      <vt:lpstr>一、预算调整</vt:lpstr>
      <vt:lpstr>一、预算调整</vt:lpstr>
      <vt:lpstr>一、预算调整</vt:lpstr>
      <vt:lpstr>二、预算资金的调剂</vt:lpstr>
      <vt:lpstr>三、动用预备费和预算周转金</vt:lpstr>
      <vt:lpstr>四、预算执行中的绩效监控</vt:lpstr>
      <vt:lpstr>五、预算执行的检查分析</vt:lpstr>
      <vt:lpstr>五、预算执行的检查分析</vt:lpstr>
      <vt:lpstr>PowerPoint 演示文稿</vt:lpstr>
      <vt:lpstr>案例与评析</vt:lpstr>
      <vt:lpstr>本章小结</vt:lpstr>
      <vt:lpstr>本章小结</vt:lpstr>
      <vt:lpstr>本章小结</vt:lpstr>
      <vt:lpstr>练习与思考</vt:lpstr>
      <vt:lpstr>练习与思考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
  <cp:lastModifiedBy>chen</cp:lastModifiedBy>
  <cp:revision>66</cp:revision>
  <dcterms:created xsi:type="dcterms:W3CDTF">2019-10-01T23:12:00Z</dcterms:created>
  <dcterms:modified xsi:type="dcterms:W3CDTF">2022-02-28T11:09:04Z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