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98" r:id="rId5"/>
    <p:sldId id="299" r:id="rId6"/>
    <p:sldId id="300" r:id="rId7"/>
    <p:sldId id="301" r:id="rId8"/>
    <p:sldId id="302" r:id="rId9"/>
    <p:sldId id="303" r:id="rId10"/>
    <p:sldId id="297"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B66D9B-04DF-4F6A-B30B-D3A2DC723387}" type="datetimeFigureOut">
              <a:rPr lang="en-US" smtClean="0"/>
              <a:t>11/9/2017</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0B12AE-83C2-4D32-A240-9B9434EB4B1F}" type="slidenum">
              <a:rPr lang="en-US" smtClean="0"/>
              <a:t>‹#›</a:t>
            </a:fld>
            <a:endParaRPr lang="en-US"/>
          </a:p>
        </p:txBody>
      </p:sp>
    </p:spTree>
    <p:extLst>
      <p:ext uri="{BB962C8B-B14F-4D97-AF65-F5344CB8AC3E}">
        <p14:creationId xmlns:p14="http://schemas.microsoft.com/office/powerpoint/2010/main" val="1668099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t>2017/11/9</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371600"/>
            <a:ext cx="8568952" cy="1828800"/>
          </a:xfrm>
        </p:spPr>
        <p:txBody>
          <a:bodyPr/>
          <a:lstStyle/>
          <a:p>
            <a:r>
              <a:rPr lang="zh-CN" altLang="en-US" dirty="0" smtClean="0"/>
              <a:t>第</a:t>
            </a:r>
            <a:r>
              <a:rPr lang="en-US" altLang="zh-CN" dirty="0"/>
              <a:t>4</a:t>
            </a:r>
            <a:r>
              <a:rPr lang="zh-CN" altLang="en-US" dirty="0" smtClean="0"/>
              <a:t>章 </a:t>
            </a:r>
            <a:r>
              <a:rPr lang="en-US" dirty="0" smtClean="0"/>
              <a:t>Word</a:t>
            </a:r>
            <a:r>
              <a:rPr lang="zh-CN" altLang="en-US" dirty="0" smtClean="0"/>
              <a:t>字处理软件</a:t>
            </a:r>
            <a:endParaRPr lang="en-US" dirty="0"/>
          </a:p>
        </p:txBody>
      </p:sp>
    </p:spTree>
    <p:extLst>
      <p:ext uri="{BB962C8B-B14F-4D97-AF65-F5344CB8AC3E}">
        <p14:creationId xmlns:p14="http://schemas.microsoft.com/office/powerpoint/2010/main" val="3747908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43326" y="3244334"/>
            <a:ext cx="2257349" cy="769441"/>
          </a:xfrm>
          <a:prstGeom prst="rect">
            <a:avLst/>
          </a:prstGeom>
        </p:spPr>
        <p:txBody>
          <a:bodyPr wrap="none">
            <a:spAutoFit/>
          </a:bodyPr>
          <a:lstStyle/>
          <a:p>
            <a:pPr lvl="0" algn="ctr" eaLnBrk="0" fontAlgn="base" hangingPunct="0">
              <a:spcBef>
                <a:spcPct val="50000"/>
              </a:spcBef>
              <a:spcAft>
                <a:spcPct val="0"/>
              </a:spcAft>
            </a:pPr>
            <a:r>
              <a:rPr lang="en-US" altLang="zh-CN" sz="4400" dirty="0">
                <a:solidFill>
                  <a:srgbClr val="000000"/>
                </a:solidFill>
                <a:latin typeface="Arial" charset="0"/>
                <a:ea typeface="宋体" charset="-122"/>
              </a:rPr>
              <a:t>The end</a:t>
            </a:r>
            <a:endParaRPr lang="zh-CN" altLang="en-US" sz="4400" dirty="0">
              <a:solidFill>
                <a:srgbClr val="000000"/>
              </a:solidFill>
              <a:latin typeface="Arial" charset="0"/>
              <a:ea typeface="宋体" charset="-122"/>
            </a:endParaRPr>
          </a:p>
        </p:txBody>
      </p:sp>
    </p:spTree>
    <p:extLst>
      <p:ext uri="{BB962C8B-B14F-4D97-AF65-F5344CB8AC3E}">
        <p14:creationId xmlns:p14="http://schemas.microsoft.com/office/powerpoint/2010/main" val="2013554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内容概要</a:t>
            </a:r>
            <a:endParaRPr lang="en-US" dirty="0"/>
          </a:p>
        </p:txBody>
      </p:sp>
      <p:sp>
        <p:nvSpPr>
          <p:cNvPr id="3" name="内容占位符 2"/>
          <p:cNvSpPr>
            <a:spLocks noGrp="1"/>
          </p:cNvSpPr>
          <p:nvPr>
            <p:ph idx="1"/>
          </p:nvPr>
        </p:nvSpPr>
        <p:spPr/>
        <p:txBody>
          <a:bodyPr/>
          <a:lstStyle/>
          <a:p>
            <a:pPr marL="342900" indent="-342900">
              <a:lnSpc>
                <a:spcPct val="115000"/>
              </a:lnSpc>
            </a:pPr>
            <a:r>
              <a:rPr lang="en-US" altLang="zh-CN" dirty="0"/>
              <a:t>Word</a:t>
            </a:r>
            <a:r>
              <a:rPr lang="zh-CN" altLang="zh-CN" dirty="0"/>
              <a:t>概述</a:t>
            </a:r>
            <a:endParaRPr lang="zh-CN" altLang="en-US" dirty="0">
              <a:ea typeface="宋体" pitchFamily="2" charset="-122"/>
            </a:endParaRPr>
          </a:p>
          <a:p>
            <a:pPr marL="342900" indent="-342900">
              <a:lnSpc>
                <a:spcPct val="115000"/>
              </a:lnSpc>
            </a:pPr>
            <a:r>
              <a:rPr lang="en-US" altLang="zh-CN" dirty="0"/>
              <a:t>Word</a:t>
            </a:r>
            <a:r>
              <a:rPr lang="zh-CN" altLang="zh-CN" dirty="0"/>
              <a:t>的基本操作</a:t>
            </a:r>
          </a:p>
          <a:p>
            <a:pPr marL="342900" indent="-342900">
              <a:lnSpc>
                <a:spcPct val="115000"/>
              </a:lnSpc>
            </a:pPr>
            <a:r>
              <a:rPr lang="en-US" altLang="zh-CN" dirty="0" smtClean="0"/>
              <a:t> Word</a:t>
            </a:r>
            <a:r>
              <a:rPr lang="zh-CN" altLang="zh-CN" dirty="0"/>
              <a:t>排版技术</a:t>
            </a:r>
            <a:endParaRPr lang="zh-CN" altLang="en-US" dirty="0" smtClean="0">
              <a:ea typeface="宋体" pitchFamily="2" charset="-122"/>
            </a:endParaRPr>
          </a:p>
          <a:p>
            <a:pPr marL="342900" indent="-342900">
              <a:lnSpc>
                <a:spcPct val="115000"/>
              </a:lnSpc>
            </a:pPr>
            <a:r>
              <a:rPr lang="en-US" altLang="zh-CN" dirty="0" smtClean="0"/>
              <a:t> Word</a:t>
            </a:r>
            <a:r>
              <a:rPr lang="zh-CN" altLang="zh-CN" dirty="0"/>
              <a:t>的</a:t>
            </a:r>
            <a:r>
              <a:rPr lang="zh-CN" altLang="zh-CN" dirty="0" smtClean="0"/>
              <a:t>页面设置</a:t>
            </a:r>
            <a:endParaRPr lang="en-US" altLang="zh-CN" dirty="0" smtClean="0"/>
          </a:p>
          <a:p>
            <a:r>
              <a:rPr lang="en-US" altLang="zh-CN" dirty="0" smtClean="0"/>
              <a:t>  Word</a:t>
            </a:r>
            <a:r>
              <a:rPr lang="zh-CN" altLang="zh-CN" dirty="0"/>
              <a:t>的表格</a:t>
            </a:r>
            <a:r>
              <a:rPr lang="zh-CN" altLang="zh-CN" dirty="0" smtClean="0"/>
              <a:t>制作</a:t>
            </a:r>
            <a:endParaRPr lang="en-US" altLang="zh-CN" dirty="0" smtClean="0"/>
          </a:p>
          <a:p>
            <a:r>
              <a:rPr lang="en-US" altLang="zh-CN" dirty="0" smtClean="0"/>
              <a:t>  Word</a:t>
            </a:r>
            <a:r>
              <a:rPr lang="zh-CN" altLang="zh-CN" dirty="0"/>
              <a:t>中的图形</a:t>
            </a:r>
            <a:r>
              <a:rPr lang="zh-CN" altLang="zh-CN" dirty="0" smtClean="0"/>
              <a:t>功能</a:t>
            </a:r>
            <a:endParaRPr lang="en-US" altLang="zh-CN" dirty="0" smtClean="0"/>
          </a:p>
          <a:p>
            <a:r>
              <a:rPr lang="en-US" altLang="zh-CN" dirty="0" smtClean="0"/>
              <a:t>  </a:t>
            </a:r>
            <a:r>
              <a:rPr lang="zh-CN" altLang="zh-CN" dirty="0" smtClean="0"/>
              <a:t>专业</a:t>
            </a:r>
            <a:r>
              <a:rPr lang="zh-CN" altLang="zh-CN" dirty="0"/>
              <a:t>文档的制作</a:t>
            </a:r>
            <a:endParaRPr lang="en-US" dirty="0"/>
          </a:p>
        </p:txBody>
      </p:sp>
      <p:pic>
        <p:nvPicPr>
          <p:cNvPr id="4" name="Picture 3" descr="C:\Users\chai\Pictures\Microsoft 剪辑管理器\j042484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492896"/>
            <a:ext cx="2376264" cy="3454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11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en-US" dirty="0" smtClean="0"/>
              <a:t>.1</a:t>
            </a:r>
            <a:r>
              <a:rPr lang="en-US" dirty="0"/>
              <a:t>	</a:t>
            </a:r>
            <a:r>
              <a:rPr lang="en-US" dirty="0" smtClean="0"/>
              <a:t>Word</a:t>
            </a:r>
            <a:r>
              <a:rPr lang="zh-CN" altLang="en-US" dirty="0" smtClean="0"/>
              <a:t>概述</a:t>
            </a:r>
            <a:endParaRPr lang="en-US" dirty="0"/>
          </a:p>
        </p:txBody>
      </p:sp>
      <p:sp>
        <p:nvSpPr>
          <p:cNvPr id="3" name="内容占位符 2"/>
          <p:cNvSpPr>
            <a:spLocks noGrp="1"/>
          </p:cNvSpPr>
          <p:nvPr>
            <p:ph idx="1"/>
          </p:nvPr>
        </p:nvSpPr>
        <p:spPr/>
        <p:txBody>
          <a:bodyPr>
            <a:normAutofit fontScale="92500" lnSpcReduction="20000"/>
          </a:bodyPr>
          <a:lstStyle/>
          <a:p>
            <a:r>
              <a:rPr lang="en-US" altLang="zh-CN" b="1" dirty="0"/>
              <a:t>4.1.1  </a:t>
            </a:r>
            <a:r>
              <a:rPr lang="zh-CN" altLang="zh-CN" b="1" dirty="0"/>
              <a:t>熟悉</a:t>
            </a:r>
            <a:r>
              <a:rPr lang="en-US" altLang="zh-CN" b="1" dirty="0"/>
              <a:t>Word</a:t>
            </a:r>
            <a:r>
              <a:rPr lang="zh-CN" altLang="zh-CN" b="1" dirty="0"/>
              <a:t>的工作窗口 </a:t>
            </a:r>
            <a:endParaRPr lang="zh-CN" altLang="zh-CN" b="1" i="1" dirty="0"/>
          </a:p>
          <a:p>
            <a:pPr lvl="1"/>
            <a:r>
              <a:rPr lang="en-US" altLang="zh-CN" dirty="0"/>
              <a:t>Word</a:t>
            </a:r>
            <a:r>
              <a:rPr lang="zh-CN" altLang="zh-CN" dirty="0"/>
              <a:t>的工作窗口主要包括：</a:t>
            </a:r>
            <a:r>
              <a:rPr lang="en-US" altLang="zh-CN" dirty="0"/>
              <a:t>Office</a:t>
            </a:r>
            <a:r>
              <a:rPr lang="zh-CN" altLang="zh-CN" dirty="0"/>
              <a:t>命令按钮、快速访问工具栏、标题栏、功能选项卡、功能区、文档编辑区、状态栏、缩放比例工具等。要熟练使用这些工具。</a:t>
            </a:r>
          </a:p>
          <a:p>
            <a:r>
              <a:rPr lang="en-US" altLang="zh-CN" b="1" dirty="0"/>
              <a:t>4.1.2  </a:t>
            </a:r>
            <a:r>
              <a:rPr lang="zh-CN" altLang="zh-CN" b="1" dirty="0"/>
              <a:t>熟练掌握</a:t>
            </a:r>
            <a:r>
              <a:rPr lang="en-US" altLang="zh-CN" b="1" dirty="0"/>
              <a:t>Word</a:t>
            </a:r>
            <a:r>
              <a:rPr lang="zh-CN" altLang="zh-CN" b="1" dirty="0"/>
              <a:t>的启动与关闭方法</a:t>
            </a:r>
            <a:endParaRPr lang="zh-CN" altLang="zh-CN" b="1" i="1" dirty="0"/>
          </a:p>
          <a:p>
            <a:pPr lvl="1"/>
            <a:r>
              <a:rPr lang="zh-CN" altLang="zh-CN" dirty="0"/>
              <a:t>在</a:t>
            </a:r>
            <a:r>
              <a:rPr lang="en-US" altLang="zh-CN" dirty="0"/>
              <a:t>Windows</a:t>
            </a:r>
            <a:r>
              <a:rPr lang="zh-CN" altLang="zh-CN" dirty="0"/>
              <a:t>中，</a:t>
            </a:r>
            <a:r>
              <a:rPr lang="en-US" altLang="zh-CN" dirty="0"/>
              <a:t>Word</a:t>
            </a:r>
            <a:r>
              <a:rPr lang="zh-CN" altLang="zh-CN" dirty="0"/>
              <a:t>的启动与关闭方法都有多种，具体操作参见教材。</a:t>
            </a:r>
          </a:p>
          <a:p>
            <a:r>
              <a:rPr lang="en-US" altLang="zh-CN" b="1" dirty="0"/>
              <a:t>4.1.3   </a:t>
            </a:r>
            <a:r>
              <a:rPr lang="zh-CN" altLang="zh-CN" b="1" dirty="0"/>
              <a:t>熟练掌握查看</a:t>
            </a:r>
            <a:r>
              <a:rPr lang="en-US" altLang="zh-CN" b="1" dirty="0"/>
              <a:t>Word</a:t>
            </a:r>
            <a:r>
              <a:rPr lang="zh-CN" altLang="zh-CN" b="1" dirty="0"/>
              <a:t>文档的多种方式 </a:t>
            </a:r>
            <a:endParaRPr lang="zh-CN" altLang="zh-CN" b="1" i="1" dirty="0"/>
          </a:p>
          <a:p>
            <a:pPr lvl="1"/>
            <a:r>
              <a:rPr lang="en-US" altLang="zh-CN" dirty="0"/>
              <a:t>Word</a:t>
            </a:r>
            <a:r>
              <a:rPr lang="zh-CN" altLang="zh-CN" dirty="0"/>
              <a:t>提供</a:t>
            </a:r>
            <a:r>
              <a:rPr lang="en-US" altLang="zh-CN" dirty="0"/>
              <a:t>11</a:t>
            </a:r>
            <a:r>
              <a:rPr lang="zh-CN" altLang="zh-CN" dirty="0"/>
              <a:t>种在屏幕上查看文档的方式，包括“普通视图”、“</a:t>
            </a:r>
            <a:r>
              <a:rPr lang="en-US" altLang="zh-CN" dirty="0"/>
              <a:t>Web</a:t>
            </a:r>
            <a:r>
              <a:rPr lang="zh-CN" altLang="zh-CN" dirty="0"/>
              <a:t>版式视图”、“页面视图”、“阅读版式视图”、“大纲视图”、“文档结构图”、“略缩图”、“打印预览”、“全屏显示”、“拆分窗口”和“屏幕缩放”。要了解各种方式的特点和功能，并熟练使用。</a:t>
            </a:r>
            <a:endParaRPr lang="en-US" dirty="0"/>
          </a:p>
        </p:txBody>
      </p:sp>
    </p:spTree>
    <p:extLst>
      <p:ext uri="{BB962C8B-B14F-4D97-AF65-F5344CB8AC3E}">
        <p14:creationId xmlns:p14="http://schemas.microsoft.com/office/powerpoint/2010/main" val="3807052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Word</a:t>
            </a:r>
            <a:r>
              <a:rPr lang="zh-CN" altLang="zh-CN" dirty="0"/>
              <a:t>的基本操作</a:t>
            </a:r>
            <a:endParaRPr lang="zh-CN" altLang="en-US" dirty="0"/>
          </a:p>
        </p:txBody>
      </p:sp>
      <p:sp>
        <p:nvSpPr>
          <p:cNvPr id="3" name="内容占位符 2"/>
          <p:cNvSpPr>
            <a:spLocks noGrp="1"/>
          </p:cNvSpPr>
          <p:nvPr>
            <p:ph idx="1"/>
          </p:nvPr>
        </p:nvSpPr>
        <p:spPr/>
        <p:txBody>
          <a:bodyPr/>
          <a:lstStyle/>
          <a:p>
            <a:r>
              <a:rPr lang="en-US" altLang="zh-CN" b="1" dirty="0"/>
              <a:t>4.2.1  </a:t>
            </a:r>
            <a:r>
              <a:rPr lang="zh-CN" altLang="zh-CN" b="1" dirty="0"/>
              <a:t>熟练掌握创建、打开、保存及删除</a:t>
            </a:r>
            <a:r>
              <a:rPr lang="en-US" altLang="zh-CN" b="1" dirty="0"/>
              <a:t>Word</a:t>
            </a:r>
            <a:r>
              <a:rPr lang="zh-CN" altLang="zh-CN" b="1" dirty="0"/>
              <a:t>文档的方法</a:t>
            </a:r>
            <a:endParaRPr lang="zh-CN" altLang="zh-CN" b="1" i="1" dirty="0"/>
          </a:p>
          <a:p>
            <a:r>
              <a:rPr lang="en-US" altLang="zh-CN" b="1" dirty="0"/>
              <a:t>4.2.2  </a:t>
            </a:r>
            <a:r>
              <a:rPr lang="zh-CN" altLang="zh-CN" b="1" dirty="0"/>
              <a:t>熟练掌握</a:t>
            </a:r>
            <a:r>
              <a:rPr lang="en-US" altLang="zh-CN" b="1" dirty="0"/>
              <a:t>Word</a:t>
            </a:r>
            <a:r>
              <a:rPr lang="zh-CN" altLang="zh-CN" b="1" dirty="0"/>
              <a:t>的基本编辑操作</a:t>
            </a:r>
            <a:endParaRPr lang="zh-CN" altLang="zh-CN" b="1" i="1" dirty="0"/>
          </a:p>
          <a:p>
            <a:pPr lvl="1"/>
            <a:r>
              <a:rPr lang="en-US" altLang="zh-CN" dirty="0"/>
              <a:t>Word</a:t>
            </a:r>
            <a:r>
              <a:rPr lang="zh-CN" altLang="zh-CN" dirty="0"/>
              <a:t>的基本编辑操作主要包括移动插入光标、选定文本、插入</a:t>
            </a:r>
            <a:r>
              <a:rPr lang="en-US" altLang="zh-CN" dirty="0"/>
              <a:t>/</a:t>
            </a:r>
            <a:r>
              <a:rPr lang="zh-CN" altLang="zh-CN" dirty="0"/>
              <a:t>改写文本、查找和替换文本、复制与移动文本以及撤销、重复和恢复操作等，具体操作参见教材。</a:t>
            </a:r>
            <a:endParaRPr lang="zh-CN" altLang="en-US" dirty="0"/>
          </a:p>
        </p:txBody>
      </p:sp>
    </p:spTree>
    <p:extLst>
      <p:ext uri="{BB962C8B-B14F-4D97-AF65-F5344CB8AC3E}">
        <p14:creationId xmlns:p14="http://schemas.microsoft.com/office/powerpoint/2010/main" val="324339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Word</a:t>
            </a:r>
            <a:r>
              <a:rPr lang="zh-CN" altLang="zh-CN" dirty="0"/>
              <a:t>排版技术</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t>4.3.1  </a:t>
            </a:r>
            <a:r>
              <a:rPr lang="zh-CN" altLang="zh-CN" b="1" dirty="0"/>
              <a:t>熟练掌握</a:t>
            </a:r>
            <a:r>
              <a:rPr lang="en-US" altLang="zh-CN" b="1" dirty="0"/>
              <a:t>Word</a:t>
            </a:r>
            <a:r>
              <a:rPr lang="zh-CN" altLang="zh-CN" b="1" dirty="0"/>
              <a:t>的字符格式设置</a:t>
            </a:r>
            <a:endParaRPr lang="zh-CN" altLang="zh-CN" b="1" i="1" dirty="0"/>
          </a:p>
          <a:p>
            <a:pPr lvl="1"/>
            <a:r>
              <a:rPr lang="zh-CN" altLang="zh-CN" dirty="0"/>
              <a:t>设置字符的格式，包括字体、字号、字形的设置和对字符的各种修饰。这里说的字符包括汉字、英文或拼音字母、数字和各种符号等。要熟练掌握字体格式设置和文字的边框和底纹设置，具体操作参见教材。</a:t>
            </a:r>
          </a:p>
          <a:p>
            <a:r>
              <a:rPr lang="en-US" altLang="zh-CN" b="1" dirty="0"/>
              <a:t>4.3.2  </a:t>
            </a:r>
            <a:r>
              <a:rPr lang="zh-CN" altLang="zh-CN" b="1" dirty="0"/>
              <a:t>熟练掌握</a:t>
            </a:r>
            <a:r>
              <a:rPr lang="en-US" altLang="zh-CN" b="1" dirty="0"/>
              <a:t>Word</a:t>
            </a:r>
            <a:r>
              <a:rPr lang="zh-CN" altLang="zh-CN" b="1" dirty="0"/>
              <a:t>的段落格式设置</a:t>
            </a:r>
            <a:endParaRPr lang="zh-CN" altLang="zh-CN" b="1" i="1" dirty="0"/>
          </a:p>
          <a:p>
            <a:pPr lvl="1"/>
            <a:r>
              <a:rPr lang="zh-CN" altLang="zh-CN" dirty="0"/>
              <a:t>段落格式设置用来增加文档的层次感，突出重点，提示文档的可读性。段落的格式设置包括各种缩进、对齐、行距和段距的设置等。须熟练掌握段落缩进的设置、段落在页面上的对齐设置、段落间距和行间距的设置和制表位的设置等，具体操作参见教材。</a:t>
            </a:r>
          </a:p>
          <a:p>
            <a:r>
              <a:rPr lang="en-US" altLang="zh-CN" b="1" dirty="0"/>
              <a:t>4.3.3  </a:t>
            </a:r>
            <a:r>
              <a:rPr lang="zh-CN" altLang="zh-CN" b="1" dirty="0"/>
              <a:t>掌握项目符号、编号和多级列表的使用</a:t>
            </a:r>
            <a:endParaRPr lang="zh-CN" altLang="zh-CN" b="1" i="1" dirty="0"/>
          </a:p>
          <a:p>
            <a:pPr lvl="1"/>
            <a:r>
              <a:rPr lang="zh-CN" altLang="zh-CN" dirty="0"/>
              <a:t>项目符号、编号和多级列表的使用使文档条理和层次清楚，读者能一目了然。须掌握插入和更改项目符号、插入和更改项目编号、插入和更改多级列表等，具体操作参见教材。</a:t>
            </a:r>
          </a:p>
          <a:p>
            <a:r>
              <a:rPr lang="en-US" altLang="zh-CN" b="1" dirty="0"/>
              <a:t>4.3.4   </a:t>
            </a:r>
            <a:r>
              <a:rPr lang="zh-CN" altLang="zh-CN" b="1" dirty="0"/>
              <a:t>熟练掌握格式刷的使用</a:t>
            </a:r>
            <a:endParaRPr lang="zh-CN" altLang="zh-CN" b="1" i="1" dirty="0"/>
          </a:p>
          <a:p>
            <a:pPr lvl="1"/>
            <a:r>
              <a:rPr lang="zh-CN" altLang="zh-CN" dirty="0"/>
              <a:t>在</a:t>
            </a:r>
            <a:r>
              <a:rPr lang="en-US" altLang="zh-CN" dirty="0"/>
              <a:t>Word</a:t>
            </a:r>
            <a:r>
              <a:rPr lang="zh-CN" altLang="zh-CN" dirty="0"/>
              <a:t>文档中，可以使用“开始”选项卡</a:t>
            </a:r>
            <a:r>
              <a:rPr lang="en-US" altLang="zh-CN" dirty="0"/>
              <a:t>|</a:t>
            </a:r>
            <a:r>
              <a:rPr lang="zh-CN" altLang="zh-CN" dirty="0"/>
              <a:t>“剪贴板”功能组中的“格式刷”按钮进行文字格式和段落格式的复制。注意“单击”和“双击”格式刷的不同作用，具体操作参见教材。</a:t>
            </a:r>
            <a:endParaRPr lang="zh-CN" altLang="en-US" dirty="0"/>
          </a:p>
        </p:txBody>
      </p:sp>
    </p:spTree>
    <p:extLst>
      <p:ext uri="{BB962C8B-B14F-4D97-AF65-F5344CB8AC3E}">
        <p14:creationId xmlns:p14="http://schemas.microsoft.com/office/powerpoint/2010/main" val="389571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Word</a:t>
            </a:r>
            <a:r>
              <a:rPr lang="zh-CN" altLang="zh-CN" dirty="0"/>
              <a:t>的页面设置</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t>4.4.1  </a:t>
            </a:r>
            <a:r>
              <a:rPr lang="zh-CN" altLang="zh-CN" b="1" dirty="0"/>
              <a:t>熟练掌握纸张、页边距、版式、字符数和文字排列方向的设置</a:t>
            </a:r>
            <a:endParaRPr lang="zh-CN" altLang="zh-CN" b="1" i="1" dirty="0"/>
          </a:p>
          <a:p>
            <a:pPr lvl="1"/>
            <a:r>
              <a:rPr lang="zh-CN" altLang="zh-CN" dirty="0"/>
              <a:t>文档页面设置是指设置每页的行数和每行的字数、页边距、纸张的大小和供纸的方式，具体操作参见教材。</a:t>
            </a:r>
          </a:p>
          <a:p>
            <a:r>
              <a:rPr lang="en-US" altLang="zh-CN" b="1" dirty="0"/>
              <a:t>4.4.2  </a:t>
            </a:r>
            <a:r>
              <a:rPr lang="zh-CN" altLang="zh-CN" b="1" dirty="0"/>
              <a:t>熟练掌握分页符、分节符、分栏符合自动换行符的插入方法</a:t>
            </a:r>
            <a:endParaRPr lang="zh-CN" altLang="zh-CN" b="1" i="1" dirty="0"/>
          </a:p>
          <a:p>
            <a:pPr lvl="1"/>
            <a:r>
              <a:rPr lang="zh-CN" altLang="zh-CN" dirty="0"/>
              <a:t>分隔符包括分页符、分栏符、自动换行符和分节符。具体操作参见教材。</a:t>
            </a:r>
          </a:p>
          <a:p>
            <a:r>
              <a:rPr lang="en-US" altLang="zh-CN" b="1" dirty="0"/>
              <a:t>4.4.3  </a:t>
            </a:r>
            <a:r>
              <a:rPr lang="zh-CN" altLang="zh-CN" b="1" dirty="0"/>
              <a:t>熟练掌握页眉、页脚和页码的设置方式</a:t>
            </a:r>
            <a:endParaRPr lang="zh-CN" altLang="zh-CN" b="1" i="1" dirty="0"/>
          </a:p>
          <a:p>
            <a:pPr lvl="1"/>
            <a:r>
              <a:rPr lang="zh-CN" altLang="zh-CN" dirty="0"/>
              <a:t>页眉和页脚指的是在文档每页的顶部或底部所做的标记。页眉或页脚通常是页码、章节名、日期或公司徽标等文字或图形。页眉打印在顶边上，而页脚打印在底边上。在文档中可自始至终用同一个页眉或页脚，也可以在文档的不同部分使用不同的页眉和页脚。使得文档便于阅读、查找和引用。具体操作参见教材。</a:t>
            </a:r>
          </a:p>
          <a:p>
            <a:r>
              <a:rPr lang="en-US" altLang="zh-CN" b="1" dirty="0"/>
              <a:t>4.4.4  </a:t>
            </a:r>
            <a:r>
              <a:rPr lang="zh-CN" altLang="zh-CN" b="1" dirty="0"/>
              <a:t>熟练掌握文档分栏和首字下沉的设置方式</a:t>
            </a:r>
            <a:endParaRPr lang="zh-CN" altLang="zh-CN" b="1" i="1" dirty="0"/>
          </a:p>
          <a:p>
            <a:pPr lvl="1"/>
            <a:r>
              <a:rPr lang="zh-CN" altLang="zh-CN" dirty="0"/>
              <a:t>在报纸上，由于纸太大，为了避免文档的行太长，不便于阅读，可将文档分成几个竖条。文字从一个竖条的末尾连接到下一竖条的开始，这就是分栏。有些文章用每段的首字下沉来替代每段的首行缩进，使文章醒目。这些都是常用的排版方式，具体的设置方法参加教材。</a:t>
            </a:r>
            <a:endParaRPr lang="zh-CN" altLang="en-US" dirty="0"/>
          </a:p>
        </p:txBody>
      </p:sp>
    </p:spTree>
    <p:extLst>
      <p:ext uri="{BB962C8B-B14F-4D97-AF65-F5344CB8AC3E}">
        <p14:creationId xmlns:p14="http://schemas.microsoft.com/office/powerpoint/2010/main" val="145427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Word</a:t>
            </a:r>
            <a:r>
              <a:rPr lang="zh-CN" altLang="zh-CN" dirty="0"/>
              <a:t>的表格制作</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t>4.5.1  </a:t>
            </a:r>
            <a:r>
              <a:rPr lang="zh-CN" altLang="zh-CN" b="1" dirty="0"/>
              <a:t>掌握创建表格的</a:t>
            </a:r>
            <a:r>
              <a:rPr lang="en-US" altLang="zh-CN" b="1" dirty="0"/>
              <a:t>5</a:t>
            </a:r>
            <a:r>
              <a:rPr lang="zh-CN" altLang="zh-CN" b="1" dirty="0"/>
              <a:t>种方法</a:t>
            </a:r>
            <a:endParaRPr lang="zh-CN" altLang="zh-CN" b="1" i="1" dirty="0"/>
          </a:p>
          <a:p>
            <a:pPr lvl="1"/>
            <a:r>
              <a:rPr lang="zh-CN" altLang="zh-CN" dirty="0"/>
              <a:t>创建表格的</a:t>
            </a:r>
            <a:r>
              <a:rPr lang="en-US" altLang="zh-CN" dirty="0"/>
              <a:t>5</a:t>
            </a:r>
            <a:r>
              <a:rPr lang="zh-CN" altLang="zh-CN" dirty="0"/>
              <a:t>种方法分别是：</a:t>
            </a:r>
            <a:r>
              <a:rPr lang="en-US" altLang="zh-CN" dirty="0"/>
              <a:t>1</a:t>
            </a:r>
            <a:r>
              <a:rPr lang="zh-CN" altLang="zh-CN" dirty="0"/>
              <a:t>）使用“表格模板”插入表格；</a:t>
            </a:r>
            <a:r>
              <a:rPr lang="en-US" altLang="zh-CN" dirty="0"/>
              <a:t>2</a:t>
            </a:r>
            <a:r>
              <a:rPr lang="zh-CN" altLang="zh-CN" dirty="0"/>
              <a:t>）绘制表格；</a:t>
            </a:r>
            <a:r>
              <a:rPr lang="en-US" altLang="zh-CN" dirty="0"/>
              <a:t>3</a:t>
            </a:r>
            <a:r>
              <a:rPr lang="zh-CN" altLang="zh-CN" dirty="0"/>
              <a:t>）将文本转换为表格；</a:t>
            </a:r>
            <a:r>
              <a:rPr lang="en-US" altLang="zh-CN" dirty="0"/>
              <a:t>4</a:t>
            </a:r>
            <a:r>
              <a:rPr lang="zh-CN" altLang="zh-CN" dirty="0"/>
              <a:t>）插入</a:t>
            </a:r>
            <a:r>
              <a:rPr lang="en-US" altLang="zh-CN" dirty="0"/>
              <a:t>Excel</a:t>
            </a:r>
            <a:r>
              <a:rPr lang="zh-CN" altLang="zh-CN" dirty="0"/>
              <a:t>电子表格；</a:t>
            </a:r>
            <a:r>
              <a:rPr lang="en-US" altLang="zh-CN" dirty="0"/>
              <a:t>5</a:t>
            </a:r>
            <a:r>
              <a:rPr lang="zh-CN" altLang="zh-CN" dirty="0"/>
              <a:t>）利用“快速表格”创建表格。具体操作参见教材。</a:t>
            </a:r>
          </a:p>
          <a:p>
            <a:r>
              <a:rPr lang="en-US" altLang="zh-CN" b="1" dirty="0"/>
              <a:t>4.5.2  </a:t>
            </a:r>
            <a:r>
              <a:rPr lang="zh-CN" altLang="zh-CN" b="1" dirty="0"/>
              <a:t>熟练掌握表格内光标、文本的编辑操作</a:t>
            </a:r>
            <a:endParaRPr lang="zh-CN" altLang="zh-CN" b="1" i="1" dirty="0"/>
          </a:p>
          <a:p>
            <a:pPr lvl="1"/>
            <a:r>
              <a:rPr lang="zh-CN" altLang="zh-CN" dirty="0"/>
              <a:t>要求会在表格中输入文本、移动光标、选择单元格、行或列或整个表格、文本对齐操作等，具体操作参见教材。</a:t>
            </a:r>
          </a:p>
          <a:p>
            <a:r>
              <a:rPr lang="en-US" altLang="zh-CN" b="1" dirty="0"/>
              <a:t>4.5.3  </a:t>
            </a:r>
            <a:r>
              <a:rPr lang="zh-CN" altLang="zh-CN" b="1" dirty="0"/>
              <a:t>熟练掌握表格的格式设置 </a:t>
            </a:r>
            <a:endParaRPr lang="zh-CN" altLang="zh-CN" b="1" i="1" dirty="0"/>
          </a:p>
          <a:p>
            <a:pPr lvl="1"/>
            <a:r>
              <a:rPr lang="zh-CN" altLang="zh-CN" dirty="0"/>
              <a:t>完成表格的创建后，可以根据需要对表格的外观进行修改，如调整行高与列宽、添加删除行或列、合并</a:t>
            </a:r>
            <a:r>
              <a:rPr lang="en-US" altLang="zh-CN" dirty="0"/>
              <a:t>/</a:t>
            </a:r>
            <a:r>
              <a:rPr lang="zh-CN" altLang="zh-CN" dirty="0"/>
              <a:t>拆分单元格、创建斜线单元格等操作。具体需要掌握的内容包括插入</a:t>
            </a:r>
            <a:r>
              <a:rPr lang="en-US" altLang="zh-CN" dirty="0"/>
              <a:t>/</a:t>
            </a:r>
            <a:r>
              <a:rPr lang="zh-CN" altLang="zh-CN" dirty="0"/>
              <a:t>删除表格中的行或列、设定行高和列宽、表格的拆分和合并、表格的修饰（边框和底纹设置、表格样式设置、表格位置调整）等，详细操作参见教材。</a:t>
            </a:r>
          </a:p>
          <a:p>
            <a:r>
              <a:rPr lang="en-US" altLang="zh-CN" b="1" dirty="0"/>
              <a:t>4.5.4  </a:t>
            </a:r>
            <a:r>
              <a:rPr lang="zh-CN" altLang="zh-CN" b="1" dirty="0"/>
              <a:t>掌握表格中的数据处理</a:t>
            </a:r>
            <a:endParaRPr lang="zh-CN" altLang="zh-CN" b="1" i="1" dirty="0"/>
          </a:p>
          <a:p>
            <a:pPr lvl="1"/>
            <a:r>
              <a:rPr lang="en-US" altLang="zh-CN" dirty="0"/>
              <a:t>Word</a:t>
            </a:r>
            <a:r>
              <a:rPr lang="zh-CN" altLang="zh-CN" dirty="0"/>
              <a:t>中可以为表格的单元格编号，也可以对指定的列进行排序以及在数据表格中可以对部分单元格或整个表格进行各种计算。要掌握的内容包括表格的排序和表格中的数值计算，详细操作参见教材。</a:t>
            </a:r>
            <a:endParaRPr lang="zh-CN" altLang="en-US" dirty="0"/>
          </a:p>
        </p:txBody>
      </p:sp>
    </p:spTree>
    <p:extLst>
      <p:ext uri="{BB962C8B-B14F-4D97-AF65-F5344CB8AC3E}">
        <p14:creationId xmlns:p14="http://schemas.microsoft.com/office/powerpoint/2010/main" val="10798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4.6  Word</a:t>
            </a:r>
            <a:r>
              <a:rPr lang="zh-CN" altLang="zh-CN" b="1" dirty="0"/>
              <a:t>中的图形</a:t>
            </a:r>
            <a:r>
              <a:rPr lang="zh-CN" altLang="zh-CN" b="1" dirty="0" smtClean="0"/>
              <a:t>功能</a:t>
            </a:r>
            <a:endParaRPr lang="zh-CN" altLang="en-US" dirty="0"/>
          </a:p>
        </p:txBody>
      </p:sp>
      <p:sp>
        <p:nvSpPr>
          <p:cNvPr id="3" name="内容占位符 2"/>
          <p:cNvSpPr>
            <a:spLocks noGrp="1"/>
          </p:cNvSpPr>
          <p:nvPr>
            <p:ph idx="1"/>
          </p:nvPr>
        </p:nvSpPr>
        <p:spPr/>
        <p:txBody>
          <a:bodyPr/>
          <a:lstStyle/>
          <a:p>
            <a:r>
              <a:rPr lang="zh-CN" altLang="zh-CN" dirty="0"/>
              <a:t>在</a:t>
            </a:r>
            <a:r>
              <a:rPr lang="en-US" altLang="zh-CN" dirty="0"/>
              <a:t>Word 2010</a:t>
            </a:r>
            <a:r>
              <a:rPr lang="zh-CN" altLang="zh-CN" dirty="0"/>
              <a:t>中提供了丰富的图形对象，可以在文档中插入并编辑图形对象，使文档内容丰富多彩。要求掌握文本框的插入和设置；掌握图片、剪贴画、形状和</a:t>
            </a:r>
            <a:r>
              <a:rPr lang="en-US" altLang="zh-CN" dirty="0"/>
              <a:t>SmartArt</a:t>
            </a:r>
            <a:r>
              <a:rPr lang="zh-CN" altLang="zh-CN" dirty="0"/>
              <a:t>图形的插入和设置；掌握图表的插入和设置；掌握屏幕截图的插入和设置；掌握艺术字的插入和设置；熟练掌握</a:t>
            </a:r>
            <a:r>
              <a:rPr lang="en-US" altLang="zh-CN" dirty="0"/>
              <a:t>Word</a:t>
            </a:r>
            <a:r>
              <a:rPr lang="zh-CN" altLang="zh-CN" dirty="0"/>
              <a:t>文档的图文混排操作。详细操作参见教材。</a:t>
            </a:r>
          </a:p>
          <a:p>
            <a:endParaRPr lang="zh-CN" altLang="en-US" dirty="0"/>
          </a:p>
        </p:txBody>
      </p:sp>
    </p:spTree>
    <p:extLst>
      <p:ext uri="{BB962C8B-B14F-4D97-AF65-F5344CB8AC3E}">
        <p14:creationId xmlns:p14="http://schemas.microsoft.com/office/powerpoint/2010/main" val="838956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4.7   </a:t>
            </a:r>
            <a:r>
              <a:rPr lang="zh-CN" altLang="zh-CN" b="1" dirty="0"/>
              <a:t>专业文档的</a:t>
            </a:r>
            <a:r>
              <a:rPr lang="zh-CN" altLang="zh-CN" b="1" dirty="0" smtClean="0"/>
              <a:t>制作</a:t>
            </a:r>
            <a:endParaRPr lang="zh-CN" altLang="en-US" dirty="0"/>
          </a:p>
        </p:txBody>
      </p:sp>
      <p:sp>
        <p:nvSpPr>
          <p:cNvPr id="3" name="内容占位符 2"/>
          <p:cNvSpPr>
            <a:spLocks noGrp="1"/>
          </p:cNvSpPr>
          <p:nvPr>
            <p:ph idx="1"/>
          </p:nvPr>
        </p:nvSpPr>
        <p:spPr/>
        <p:txBody>
          <a:bodyPr/>
          <a:lstStyle/>
          <a:p>
            <a:r>
              <a:rPr lang="zh-CN" altLang="zh-CN" dirty="0"/>
              <a:t>要求掌握公式的制作；掌握长文档的制作，包括插入文档封面、标题样式和目录的制作、插入脚注和尾注等；掌握文档的审阅操作；掌握文档的打印操作，详细操作参见教材。</a:t>
            </a:r>
            <a:endParaRPr lang="zh-CN" altLang="en-US" dirty="0"/>
          </a:p>
        </p:txBody>
      </p:sp>
    </p:spTree>
    <p:extLst>
      <p:ext uri="{BB962C8B-B14F-4D97-AF65-F5344CB8AC3E}">
        <p14:creationId xmlns:p14="http://schemas.microsoft.com/office/powerpoint/2010/main" val="1935275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457</TotalTime>
  <Words>1202</Words>
  <Application>Microsoft Office PowerPoint</Application>
  <PresentationFormat>全屏显示(4:3)</PresentationFormat>
  <Paragraphs>52</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流畅</vt:lpstr>
      <vt:lpstr>第4章 Word字处理软件</vt:lpstr>
      <vt:lpstr>内容概要</vt:lpstr>
      <vt:lpstr>4.1 Word概述</vt:lpstr>
      <vt:lpstr>4.2 Word的基本操作</vt:lpstr>
      <vt:lpstr>4.3 Word排版技术</vt:lpstr>
      <vt:lpstr>4.4  Word的页面设置</vt:lpstr>
      <vt:lpstr>4.5  Word的表格制作</vt:lpstr>
      <vt:lpstr>4.6  Word中的图形功能</vt:lpstr>
      <vt:lpstr>4.7   专业文档的制作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Windows XP操作系统</dc:title>
  <dc:creator>ThinkPad</dc:creator>
  <cp:lastModifiedBy>User</cp:lastModifiedBy>
  <cp:revision>33</cp:revision>
  <dcterms:created xsi:type="dcterms:W3CDTF">2013-09-15T09:50:06Z</dcterms:created>
  <dcterms:modified xsi:type="dcterms:W3CDTF">2017-11-09T07:10:20Z</dcterms:modified>
</cp:coreProperties>
</file>