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0.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4.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15.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heme/themeOverride1.xml" ContentType="application/vnd.openxmlformats-officedocument.themeOverride+xml"/>
  <Override PartName="/ppt/notesSlides/notesSlide18.xml" ContentType="application/vnd.openxmlformats-officedocument.presentationml.notesSlide+xml"/>
  <Override PartName="/ppt/theme/themeOverride2.xml" ContentType="application/vnd.openxmlformats-officedocument.themeOverride+xml"/>
  <Override PartName="/ppt/notesSlides/notesSlide19.xml" ContentType="application/vnd.openxmlformats-officedocument.presentationml.notesSlide+xml"/>
  <Override PartName="/ppt/theme/themeOverride3.xml" ContentType="application/vnd.openxmlformats-officedocument.themeOverride+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heme/themeOverride4.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5.xml" ContentType="application/vnd.openxmlformats-officedocument.presentationml.notesSlide+xml"/>
  <Override PartName="/ppt/theme/themeOverride5.xml" ContentType="application/vnd.openxmlformats-officedocument.themeOverride+xml"/>
  <Override PartName="/ppt/notesSlides/notesSlide26.xml" ContentType="application/vnd.openxmlformats-officedocument.presentationml.notesSlide+xml"/>
  <Override PartName="/ppt/theme/themeOverride6.xml" ContentType="application/vnd.openxmlformats-officedocument.themeOverride+xml"/>
  <Override PartName="/ppt/notesSlides/notesSlide27.xml" ContentType="application/vnd.openxmlformats-officedocument.presentationml.notesSlide+xml"/>
  <Override PartName="/ppt/theme/themeOverride7.xml" ContentType="application/vnd.openxmlformats-officedocument.themeOverride+xml"/>
  <Override PartName="/ppt/notesSlides/notesSlide28.xml" ContentType="application/vnd.openxmlformats-officedocument.presentationml.notesSlide+xml"/>
  <Override PartName="/ppt/theme/themeOverride8.xml" ContentType="application/vnd.openxmlformats-officedocument.themeOverr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598" r:id="rId2"/>
    <p:sldId id="352" r:id="rId3"/>
    <p:sldId id="281" r:id="rId4"/>
    <p:sldId id="306" r:id="rId5"/>
    <p:sldId id="434" r:id="rId6"/>
    <p:sldId id="310" r:id="rId7"/>
    <p:sldId id="491" r:id="rId8"/>
    <p:sldId id="492" r:id="rId9"/>
    <p:sldId id="326" r:id="rId10"/>
    <p:sldId id="328" r:id="rId11"/>
    <p:sldId id="329" r:id="rId12"/>
    <p:sldId id="335" r:id="rId13"/>
    <p:sldId id="394" r:id="rId14"/>
    <p:sldId id="339" r:id="rId15"/>
    <p:sldId id="343" r:id="rId16"/>
    <p:sldId id="551" r:id="rId17"/>
    <p:sldId id="392" r:id="rId18"/>
    <p:sldId id="349" r:id="rId19"/>
    <p:sldId id="361" r:id="rId20"/>
    <p:sldId id="553" r:id="rId21"/>
    <p:sldId id="393" r:id="rId22"/>
    <p:sldId id="374" r:id="rId23"/>
    <p:sldId id="375" r:id="rId24"/>
    <p:sldId id="377" r:id="rId25"/>
    <p:sldId id="599" r:id="rId26"/>
    <p:sldId id="585" r:id="rId27"/>
    <p:sldId id="395" r:id="rId28"/>
    <p:sldId id="396" r:id="rId29"/>
    <p:sldId id="397" r:id="rId30"/>
    <p:sldId id="597" r:id="rId31"/>
  </p:sldIdLst>
  <p:sldSz cx="9001125" cy="5040313"/>
  <p:notesSz cx="6858000" cy="9144000"/>
  <p:custDataLst>
    <p:tags r:id="rId34"/>
  </p:custDataLst>
  <p:defaultText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99">
          <p15:clr>
            <a:srgbClr val="A4A3A4"/>
          </p15:clr>
        </p15:guide>
        <p15:guide id="2" pos="290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5480"/>
    <a:srgbClr val="233C5B"/>
    <a:srgbClr val="172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50" autoAdjust="0"/>
    <p:restoredTop sz="94714" autoAdjust="0"/>
  </p:normalViewPr>
  <p:slideViewPr>
    <p:cSldViewPr>
      <p:cViewPr varScale="1">
        <p:scale>
          <a:sx n="88" d="100"/>
          <a:sy n="88" d="100"/>
        </p:scale>
        <p:origin x="-724" y="-60"/>
      </p:cViewPr>
      <p:guideLst>
        <p:guide orient="horz" pos="1699"/>
        <p:guide pos="2903"/>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37D76233-2C52-45E9-94E8-FBDCAFC81AF1}" type="doc">
      <dgm:prSet loTypeId="urn:microsoft.com/office/officeart/2005/8/layout/radial6#2" loCatId="cycle" qsTypeId="urn:microsoft.com/office/officeart/2005/8/quickstyle/simple2#2" qsCatId="simple" csTypeId="urn:microsoft.com/office/officeart/2005/8/colors/accent1_2#2" csCatId="accent1" phldr="0"/>
      <dgm:spPr/>
      <dgm:t>
        <a:bodyPr/>
        <a:lstStyle/>
        <a:p>
          <a:endParaRPr lang="zh-CN" altLang="en-US"/>
        </a:p>
      </dgm:t>
    </dgm:pt>
    <dgm:pt modelId="{8E2A460B-45D3-4E20-A31D-4AFE676F0DDA}">
      <dgm:prSet phldrT="[文本]" phldr="0" custT="0"/>
      <dgm:spPr/>
      <dgm:t>
        <a:bodyPr vert="horz" wrap="square"/>
        <a:lstStyle/>
        <a:p>
          <a:pPr>
            <a:lnSpc>
              <a:spcPct val="100000"/>
            </a:lnSpc>
            <a:spcBef>
              <a:spcPct val="0"/>
            </a:spcBef>
            <a:spcAft>
              <a:spcPct val="35000"/>
            </a:spcAft>
          </a:pPr>
          <a:r>
            <a:rPr lang="zh-CN" altLang="en-US"/>
            <a:t>主要类型</a:t>
          </a:r>
        </a:p>
      </dgm:t>
    </dgm:pt>
    <dgm:pt modelId="{40722E6B-70D7-49DD-BCDB-C5F5A53BB946}" type="parTrans" cxnId="{9F0FA25B-AAF8-4929-BFCA-C8FA4C9883A5}">
      <dgm:prSet/>
      <dgm:spPr/>
      <dgm:t>
        <a:bodyPr/>
        <a:lstStyle/>
        <a:p>
          <a:endParaRPr lang="zh-CN" altLang="en-US"/>
        </a:p>
      </dgm:t>
    </dgm:pt>
    <dgm:pt modelId="{AC66A5CC-387D-4D7B-8E90-1B8214C2F261}" type="sibTrans" cxnId="{9F0FA25B-AAF8-4929-BFCA-C8FA4C9883A5}">
      <dgm:prSet/>
      <dgm:spPr/>
      <dgm:t>
        <a:bodyPr/>
        <a:lstStyle/>
        <a:p>
          <a:endParaRPr lang="zh-CN" altLang="en-US"/>
        </a:p>
      </dgm:t>
    </dgm:pt>
    <dgm:pt modelId="{D5B7622F-17AC-467C-B10C-28C38C38C350}" type="pres">
      <dgm:prSet presAssocID="{37D76233-2C52-45E9-94E8-FBDCAFC81AF1}" presName="Name0" presStyleCnt="0">
        <dgm:presLayoutVars>
          <dgm:chMax val="1"/>
          <dgm:dir/>
          <dgm:animLvl val="ctr"/>
          <dgm:resizeHandles val="exact"/>
        </dgm:presLayoutVars>
      </dgm:prSet>
      <dgm:spPr/>
      <dgm:t>
        <a:bodyPr/>
        <a:lstStyle/>
        <a:p>
          <a:endParaRPr lang="zh-CN" altLang="en-US"/>
        </a:p>
      </dgm:t>
    </dgm:pt>
    <dgm:pt modelId="{BADECBB5-37EA-4668-8A2F-BD2C2902F22A}" type="pres">
      <dgm:prSet presAssocID="{8E2A460B-45D3-4E20-A31D-4AFE676F0DDA}" presName="centerShape" presStyleLbl="node0" presStyleIdx="0" presStyleCnt="1"/>
      <dgm:spPr/>
      <dgm:t>
        <a:bodyPr/>
        <a:lstStyle/>
        <a:p>
          <a:endParaRPr lang="zh-CN" altLang="en-US"/>
        </a:p>
      </dgm:t>
    </dgm:pt>
  </dgm:ptLst>
  <dgm:cxnLst>
    <dgm:cxn modelId="{0AF2C7A6-497D-4D56-A74A-59A33D8477A9}" type="presOf" srcId="{8E2A460B-45D3-4E20-A31D-4AFE676F0DDA}" destId="{BADECBB5-37EA-4668-8A2F-BD2C2902F22A}" srcOrd="0" destOrd="0" presId="urn:microsoft.com/office/officeart/2005/8/layout/radial6#2"/>
    <dgm:cxn modelId="{C68CF94A-95F9-49CD-A5D4-D5E672702691}" type="presOf" srcId="{37D76233-2C52-45E9-94E8-FBDCAFC81AF1}" destId="{D5B7622F-17AC-467C-B10C-28C38C38C350}" srcOrd="0" destOrd="0" presId="urn:microsoft.com/office/officeart/2005/8/layout/radial6#2"/>
    <dgm:cxn modelId="{9F0FA25B-AAF8-4929-BFCA-C8FA4C9883A5}" srcId="{37D76233-2C52-45E9-94E8-FBDCAFC81AF1}" destId="{8E2A460B-45D3-4E20-A31D-4AFE676F0DDA}" srcOrd="0" destOrd="0" parTransId="{40722E6B-70D7-49DD-BCDB-C5F5A53BB946}" sibTransId="{AC66A5CC-387D-4D7B-8E90-1B8214C2F261}"/>
    <dgm:cxn modelId="{9426EC9E-5FF5-4398-9C93-5484A50CC079}" type="presParOf" srcId="{D5B7622F-17AC-467C-B10C-28C38C38C350}" destId="{BADECBB5-37EA-4668-8A2F-BD2C2902F22A}" srcOrd="0" destOrd="0" presId="urn:microsoft.com/office/officeart/2005/8/layout/radial6#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DECBB5-37EA-4668-8A2F-BD2C2902F22A}">
      <dsp:nvSpPr>
        <dsp:cNvPr id="0" name=""/>
        <dsp:cNvSpPr/>
      </dsp:nvSpPr>
      <dsp:spPr>
        <a:xfrm>
          <a:off x="427039" y="319"/>
          <a:ext cx="1453511" cy="1453511"/>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100000"/>
            </a:lnSpc>
            <a:spcBef>
              <a:spcPct val="0"/>
            </a:spcBef>
            <a:spcAft>
              <a:spcPct val="35000"/>
            </a:spcAft>
          </a:pPr>
          <a:r>
            <a:rPr lang="zh-CN" altLang="en-US" sz="2800" kern="1200"/>
            <a:t>主要类型</a:t>
          </a:r>
        </a:p>
      </dsp:txBody>
      <dsp:txXfrm>
        <a:off x="639901" y="213181"/>
        <a:ext cx="1027787" cy="1027787"/>
      </dsp:txXfrm>
    </dsp:sp>
  </dsp:spTree>
</dsp:drawing>
</file>

<file path=ppt/diagrams/layout1.xml><?xml version="1.0" encoding="utf-8"?>
<dgm:layoutDef xmlns:dgm="http://schemas.openxmlformats.org/drawingml/2006/diagram" xmlns:a="http://schemas.openxmlformats.org/drawingml/2006/main" uniqueId="urn:microsoft.com/office/officeart/2005/8/layout/radial6#2">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rSet qsTypeId="urn:microsoft.com/office/officeart/2005/8/quickstyle/simple5"/>
        </dgm:pt>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dstNode" val="node"/>
                    <dgm:param type="begSty" val="noArr"/>
                    <dgm:param type="endSty" val="noArr"/>
                    <dgm:param type="connRout" val="curve"/>
                    <dgm:param type="begPts" val="ctr"/>
                    <dgm:param type="endPts" val="ctr"/>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srcNode" val="dummyConnPt"/>
                    <dgm:param type="dstNode" val="dummyConnPt"/>
                    <dgm:param type="begSty" val="noArr"/>
                    <dgm:param type="endSty" val="noArr"/>
                    <dgm:param type="connRout" val="longCurve"/>
                    <dgm:param type="begPts" val="bCtr"/>
                    <dgm:param type="endPts" val="tCtr"/>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2022/2/28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3012790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FA217-0378-4C7B-9C61-BACFCD104AD5}" type="datetimeFigureOut">
              <a:rPr lang="zh-CN" altLang="en-US" smtClean="0"/>
              <a:pPr/>
              <a:t>2022/2/28</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8FB7E-247E-4CB6-BFE2-ABABE1042A68}" type="slidenum">
              <a:rPr lang="zh-CN" altLang="en-US" smtClean="0"/>
              <a:pPr/>
              <a:t>‹#›</a:t>
            </a:fld>
            <a:endParaRPr lang="zh-CN" altLang="en-US"/>
          </a:p>
        </p:txBody>
      </p:sp>
    </p:spTree>
    <p:extLst>
      <p:ext uri="{BB962C8B-B14F-4D97-AF65-F5344CB8AC3E}">
        <p14:creationId xmlns:p14="http://schemas.microsoft.com/office/powerpoint/2010/main" val="438185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a:t>
            </a:fld>
            <a:endParaRPr lang="zh-CN" altLang="en-US"/>
          </a:p>
        </p:txBody>
      </p:sp>
    </p:spTree>
    <p:extLst>
      <p:ext uri="{BB962C8B-B14F-4D97-AF65-F5344CB8AC3E}">
        <p14:creationId xmlns:p14="http://schemas.microsoft.com/office/powerpoint/2010/main" val="3576369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10</a:t>
            </a:fld>
            <a:endParaRPr lang="zh-CN" altLang="en-US"/>
          </a:p>
        </p:txBody>
      </p:sp>
    </p:spTree>
    <p:extLst>
      <p:ext uri="{BB962C8B-B14F-4D97-AF65-F5344CB8AC3E}">
        <p14:creationId xmlns:p14="http://schemas.microsoft.com/office/powerpoint/2010/main" val="1855381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11</a:t>
            </a:fld>
            <a:endParaRPr lang="zh-CN" altLang="en-US"/>
          </a:p>
        </p:txBody>
      </p:sp>
    </p:spTree>
    <p:extLst>
      <p:ext uri="{BB962C8B-B14F-4D97-AF65-F5344CB8AC3E}">
        <p14:creationId xmlns:p14="http://schemas.microsoft.com/office/powerpoint/2010/main" val="1940015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12</a:t>
            </a:fld>
            <a:endParaRPr lang="zh-CN" altLang="en-US"/>
          </a:p>
        </p:txBody>
      </p:sp>
    </p:spTree>
    <p:extLst>
      <p:ext uri="{BB962C8B-B14F-4D97-AF65-F5344CB8AC3E}">
        <p14:creationId xmlns:p14="http://schemas.microsoft.com/office/powerpoint/2010/main" val="3024906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13</a:t>
            </a:fld>
            <a:endParaRPr lang="zh-CN" altLang="en-US"/>
          </a:p>
        </p:txBody>
      </p:sp>
    </p:spTree>
    <p:extLst>
      <p:ext uri="{BB962C8B-B14F-4D97-AF65-F5344CB8AC3E}">
        <p14:creationId xmlns:p14="http://schemas.microsoft.com/office/powerpoint/2010/main" val="16759229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14</a:t>
            </a:fld>
            <a:endParaRPr lang="zh-CN" altLang="en-US"/>
          </a:p>
        </p:txBody>
      </p:sp>
    </p:spTree>
    <p:extLst>
      <p:ext uri="{BB962C8B-B14F-4D97-AF65-F5344CB8AC3E}">
        <p14:creationId xmlns:p14="http://schemas.microsoft.com/office/powerpoint/2010/main" val="750479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15</a:t>
            </a:fld>
            <a:endParaRPr lang="zh-CN" altLang="en-US"/>
          </a:p>
        </p:txBody>
      </p:sp>
    </p:spTree>
    <p:extLst>
      <p:ext uri="{BB962C8B-B14F-4D97-AF65-F5344CB8AC3E}">
        <p14:creationId xmlns:p14="http://schemas.microsoft.com/office/powerpoint/2010/main" val="2414051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16</a:t>
            </a:fld>
            <a:endParaRPr lang="zh-CN" altLang="en-US"/>
          </a:p>
        </p:txBody>
      </p:sp>
    </p:spTree>
    <p:extLst>
      <p:ext uri="{BB962C8B-B14F-4D97-AF65-F5344CB8AC3E}">
        <p14:creationId xmlns:p14="http://schemas.microsoft.com/office/powerpoint/2010/main" val="2676776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17</a:t>
            </a:fld>
            <a:endParaRPr lang="zh-CN" altLang="en-US"/>
          </a:p>
        </p:txBody>
      </p:sp>
    </p:spTree>
    <p:extLst>
      <p:ext uri="{BB962C8B-B14F-4D97-AF65-F5344CB8AC3E}">
        <p14:creationId xmlns:p14="http://schemas.microsoft.com/office/powerpoint/2010/main" val="9227027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18</a:t>
            </a:fld>
            <a:endParaRPr lang="zh-CN" altLang="en-US"/>
          </a:p>
        </p:txBody>
      </p:sp>
    </p:spTree>
    <p:extLst>
      <p:ext uri="{BB962C8B-B14F-4D97-AF65-F5344CB8AC3E}">
        <p14:creationId xmlns:p14="http://schemas.microsoft.com/office/powerpoint/2010/main" val="1693885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19</a:t>
            </a:fld>
            <a:endParaRPr lang="zh-CN" altLang="en-US"/>
          </a:p>
        </p:txBody>
      </p:sp>
    </p:spTree>
    <p:extLst>
      <p:ext uri="{BB962C8B-B14F-4D97-AF65-F5344CB8AC3E}">
        <p14:creationId xmlns:p14="http://schemas.microsoft.com/office/powerpoint/2010/main" val="2608414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a:t>
            </a:fld>
            <a:endParaRPr lang="zh-CN" altLang="en-US"/>
          </a:p>
        </p:txBody>
      </p:sp>
    </p:spTree>
    <p:extLst>
      <p:ext uri="{BB962C8B-B14F-4D97-AF65-F5344CB8AC3E}">
        <p14:creationId xmlns:p14="http://schemas.microsoft.com/office/powerpoint/2010/main" val="2893745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20</a:t>
            </a:fld>
            <a:endParaRPr lang="zh-CN" altLang="en-US"/>
          </a:p>
        </p:txBody>
      </p:sp>
    </p:spTree>
    <p:extLst>
      <p:ext uri="{BB962C8B-B14F-4D97-AF65-F5344CB8AC3E}">
        <p14:creationId xmlns:p14="http://schemas.microsoft.com/office/powerpoint/2010/main" val="5205514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21</a:t>
            </a:fld>
            <a:endParaRPr lang="zh-CN" altLang="en-US"/>
          </a:p>
        </p:txBody>
      </p:sp>
    </p:spTree>
    <p:extLst>
      <p:ext uri="{BB962C8B-B14F-4D97-AF65-F5344CB8AC3E}">
        <p14:creationId xmlns:p14="http://schemas.microsoft.com/office/powerpoint/2010/main" val="2799856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22</a:t>
            </a:fld>
            <a:endParaRPr lang="zh-CN" altLang="en-US"/>
          </a:p>
        </p:txBody>
      </p:sp>
    </p:spTree>
    <p:extLst>
      <p:ext uri="{BB962C8B-B14F-4D97-AF65-F5344CB8AC3E}">
        <p14:creationId xmlns:p14="http://schemas.microsoft.com/office/powerpoint/2010/main" val="20301218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23</a:t>
            </a:fld>
            <a:endParaRPr lang="zh-CN" altLang="en-US"/>
          </a:p>
        </p:txBody>
      </p:sp>
    </p:spTree>
    <p:extLst>
      <p:ext uri="{BB962C8B-B14F-4D97-AF65-F5344CB8AC3E}">
        <p14:creationId xmlns:p14="http://schemas.microsoft.com/office/powerpoint/2010/main" val="3364563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24</a:t>
            </a:fld>
            <a:endParaRPr lang="zh-CN" altLang="en-US"/>
          </a:p>
        </p:txBody>
      </p:sp>
    </p:spTree>
    <p:extLst>
      <p:ext uri="{BB962C8B-B14F-4D97-AF65-F5344CB8AC3E}">
        <p14:creationId xmlns:p14="http://schemas.microsoft.com/office/powerpoint/2010/main" val="2034019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25</a:t>
            </a:fld>
            <a:endParaRPr lang="zh-CN" altLang="en-US"/>
          </a:p>
        </p:txBody>
      </p:sp>
    </p:spTree>
    <p:extLst>
      <p:ext uri="{BB962C8B-B14F-4D97-AF65-F5344CB8AC3E}">
        <p14:creationId xmlns:p14="http://schemas.microsoft.com/office/powerpoint/2010/main" val="3462584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26</a:t>
            </a:fld>
            <a:endParaRPr lang="zh-CN" altLang="en-US"/>
          </a:p>
        </p:txBody>
      </p:sp>
    </p:spTree>
    <p:extLst>
      <p:ext uri="{BB962C8B-B14F-4D97-AF65-F5344CB8AC3E}">
        <p14:creationId xmlns:p14="http://schemas.microsoft.com/office/powerpoint/2010/main" val="40654017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27</a:t>
            </a:fld>
            <a:endParaRPr lang="zh-CN" altLang="en-US"/>
          </a:p>
        </p:txBody>
      </p:sp>
    </p:spTree>
    <p:extLst>
      <p:ext uri="{BB962C8B-B14F-4D97-AF65-F5344CB8AC3E}">
        <p14:creationId xmlns:p14="http://schemas.microsoft.com/office/powerpoint/2010/main" val="1337640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28</a:t>
            </a:fld>
            <a:endParaRPr lang="zh-CN" altLang="en-US"/>
          </a:p>
        </p:txBody>
      </p:sp>
    </p:spTree>
    <p:extLst>
      <p:ext uri="{BB962C8B-B14F-4D97-AF65-F5344CB8AC3E}">
        <p14:creationId xmlns:p14="http://schemas.microsoft.com/office/powerpoint/2010/main" val="2822864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29</a:t>
            </a:fld>
            <a:endParaRPr lang="zh-CN" altLang="en-US"/>
          </a:p>
        </p:txBody>
      </p:sp>
    </p:spTree>
    <p:extLst>
      <p:ext uri="{BB962C8B-B14F-4D97-AF65-F5344CB8AC3E}">
        <p14:creationId xmlns:p14="http://schemas.microsoft.com/office/powerpoint/2010/main" val="3966850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a:t>
            </a:fld>
            <a:endParaRPr lang="zh-CN" altLang="en-US"/>
          </a:p>
        </p:txBody>
      </p:sp>
    </p:spTree>
    <p:extLst>
      <p:ext uri="{BB962C8B-B14F-4D97-AF65-F5344CB8AC3E}">
        <p14:creationId xmlns:p14="http://schemas.microsoft.com/office/powerpoint/2010/main" val="30337401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30</a:t>
            </a:fld>
            <a:endParaRPr lang="zh-CN" altLang="en-US"/>
          </a:p>
        </p:txBody>
      </p:sp>
    </p:spTree>
    <p:extLst>
      <p:ext uri="{BB962C8B-B14F-4D97-AF65-F5344CB8AC3E}">
        <p14:creationId xmlns:p14="http://schemas.microsoft.com/office/powerpoint/2010/main" val="28724430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a:t>
            </a:fld>
            <a:endParaRPr lang="zh-CN" altLang="en-US"/>
          </a:p>
        </p:txBody>
      </p:sp>
    </p:spTree>
    <p:extLst>
      <p:ext uri="{BB962C8B-B14F-4D97-AF65-F5344CB8AC3E}">
        <p14:creationId xmlns:p14="http://schemas.microsoft.com/office/powerpoint/2010/main" val="4254010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a:t>
            </a:fld>
            <a:endParaRPr lang="zh-CN" altLang="en-US"/>
          </a:p>
        </p:txBody>
      </p:sp>
    </p:spTree>
    <p:extLst>
      <p:ext uri="{BB962C8B-B14F-4D97-AF65-F5344CB8AC3E}">
        <p14:creationId xmlns:p14="http://schemas.microsoft.com/office/powerpoint/2010/main" val="919573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6</a:t>
            </a:fld>
            <a:endParaRPr lang="zh-CN" altLang="en-US"/>
          </a:p>
        </p:txBody>
      </p:sp>
    </p:spTree>
    <p:extLst>
      <p:ext uri="{BB962C8B-B14F-4D97-AF65-F5344CB8AC3E}">
        <p14:creationId xmlns:p14="http://schemas.microsoft.com/office/powerpoint/2010/main" val="3848033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7</a:t>
            </a:fld>
            <a:endParaRPr lang="zh-CN" altLang="en-US"/>
          </a:p>
        </p:txBody>
      </p:sp>
    </p:spTree>
    <p:extLst>
      <p:ext uri="{BB962C8B-B14F-4D97-AF65-F5344CB8AC3E}">
        <p14:creationId xmlns:p14="http://schemas.microsoft.com/office/powerpoint/2010/main" val="3038306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8</a:t>
            </a:fld>
            <a:endParaRPr lang="zh-CN" altLang="en-US"/>
          </a:p>
        </p:txBody>
      </p:sp>
    </p:spTree>
    <p:extLst>
      <p:ext uri="{BB962C8B-B14F-4D97-AF65-F5344CB8AC3E}">
        <p14:creationId xmlns:p14="http://schemas.microsoft.com/office/powerpoint/2010/main" val="1682886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9</a:t>
            </a:fld>
            <a:endParaRPr lang="zh-CN" altLang="en-US"/>
          </a:p>
        </p:txBody>
      </p:sp>
    </p:spTree>
    <p:extLst>
      <p:ext uri="{BB962C8B-B14F-4D97-AF65-F5344CB8AC3E}">
        <p14:creationId xmlns:p14="http://schemas.microsoft.com/office/powerpoint/2010/main" val="1414016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320" indent="0" algn="ctr">
              <a:buNone/>
              <a:defRPr>
                <a:solidFill>
                  <a:schemeClr val="tx1">
                    <a:tint val="75000"/>
                  </a:schemeClr>
                </a:solidFill>
              </a:defRPr>
            </a:lvl2pPr>
            <a:lvl3pPr marL="802005" indent="0" algn="ctr">
              <a:buNone/>
              <a:defRPr>
                <a:solidFill>
                  <a:schemeClr val="tx1">
                    <a:tint val="75000"/>
                  </a:schemeClr>
                </a:solidFill>
              </a:defRPr>
            </a:lvl3pPr>
            <a:lvl4pPr marL="1203325" indent="0" algn="ctr">
              <a:buNone/>
              <a:defRPr>
                <a:solidFill>
                  <a:schemeClr val="tx1">
                    <a:tint val="75000"/>
                  </a:schemeClr>
                </a:solidFill>
              </a:defRPr>
            </a:lvl4pPr>
            <a:lvl5pPr marL="1604645" indent="0" algn="ctr">
              <a:buNone/>
              <a:defRPr>
                <a:solidFill>
                  <a:schemeClr val="tx1">
                    <a:tint val="75000"/>
                  </a:schemeClr>
                </a:solidFill>
              </a:defRPr>
            </a:lvl5pPr>
            <a:lvl6pPr marL="2005965" indent="0" algn="ctr">
              <a:buNone/>
              <a:defRPr>
                <a:solidFill>
                  <a:schemeClr val="tx1">
                    <a:tint val="75000"/>
                  </a:schemeClr>
                </a:solidFill>
              </a:defRPr>
            </a:lvl6pPr>
            <a:lvl7pPr marL="2406650" indent="0" algn="ctr">
              <a:buNone/>
              <a:defRPr>
                <a:solidFill>
                  <a:schemeClr val="tx1">
                    <a:tint val="75000"/>
                  </a:schemeClr>
                </a:solidFill>
              </a:defRPr>
            </a:lvl7pPr>
            <a:lvl8pPr marL="2807970" indent="0" algn="ctr">
              <a:buNone/>
              <a:defRPr>
                <a:solidFill>
                  <a:schemeClr val="tx1">
                    <a:tint val="75000"/>
                  </a:schemeClr>
                </a:solidFill>
              </a:defRPr>
            </a:lvl8pPr>
            <a:lvl9pPr marL="320929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320" indent="0">
              <a:buNone/>
              <a:defRPr sz="1600">
                <a:solidFill>
                  <a:schemeClr val="tx1">
                    <a:tint val="75000"/>
                  </a:schemeClr>
                </a:solidFill>
              </a:defRPr>
            </a:lvl2pPr>
            <a:lvl3pPr marL="802005" indent="0">
              <a:buNone/>
              <a:defRPr sz="1400">
                <a:solidFill>
                  <a:schemeClr val="tx1">
                    <a:tint val="75000"/>
                  </a:schemeClr>
                </a:solidFill>
              </a:defRPr>
            </a:lvl3pPr>
            <a:lvl4pPr marL="1203325" indent="0">
              <a:buNone/>
              <a:defRPr sz="1200">
                <a:solidFill>
                  <a:schemeClr val="tx1">
                    <a:tint val="75000"/>
                  </a:schemeClr>
                </a:solidFill>
              </a:defRPr>
            </a:lvl4pPr>
            <a:lvl5pPr marL="1604645" indent="0">
              <a:buNone/>
              <a:defRPr sz="1200">
                <a:solidFill>
                  <a:schemeClr val="tx1">
                    <a:tint val="75000"/>
                  </a:schemeClr>
                </a:solidFill>
              </a:defRPr>
            </a:lvl5pPr>
            <a:lvl6pPr marL="2005965" indent="0">
              <a:buNone/>
              <a:defRPr sz="1200">
                <a:solidFill>
                  <a:schemeClr val="tx1">
                    <a:tint val="75000"/>
                  </a:schemeClr>
                </a:solidFill>
              </a:defRPr>
            </a:lvl6pPr>
            <a:lvl7pPr marL="2406650" indent="0">
              <a:buNone/>
              <a:defRPr sz="1200">
                <a:solidFill>
                  <a:schemeClr val="tx1">
                    <a:tint val="75000"/>
                  </a:schemeClr>
                </a:solidFill>
              </a:defRPr>
            </a:lvl7pPr>
            <a:lvl8pPr marL="2807970" indent="0">
              <a:buNone/>
              <a:defRPr sz="1200">
                <a:solidFill>
                  <a:schemeClr val="tx1">
                    <a:tint val="75000"/>
                  </a:schemeClr>
                </a:solidFill>
              </a:defRPr>
            </a:lvl8pPr>
            <a:lvl9pPr marL="320929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320" indent="0">
              <a:buNone/>
              <a:defRPr sz="1800" b="1"/>
            </a:lvl2pPr>
            <a:lvl3pPr marL="802005" indent="0">
              <a:buNone/>
              <a:defRPr sz="1600" b="1"/>
            </a:lvl3pPr>
            <a:lvl4pPr marL="1203325" indent="0">
              <a:buNone/>
              <a:defRPr sz="1400" b="1"/>
            </a:lvl4pPr>
            <a:lvl5pPr marL="1604645" indent="0">
              <a:buNone/>
              <a:defRPr sz="1400" b="1"/>
            </a:lvl5pPr>
            <a:lvl6pPr marL="2005965" indent="0">
              <a:buNone/>
              <a:defRPr sz="1400" b="1"/>
            </a:lvl6pPr>
            <a:lvl7pPr marL="2406650" indent="0">
              <a:buNone/>
              <a:defRPr sz="1400" b="1"/>
            </a:lvl7pPr>
            <a:lvl8pPr marL="2807970" indent="0">
              <a:buNone/>
              <a:defRPr sz="1400" b="1"/>
            </a:lvl8pPr>
            <a:lvl9pPr marL="3209290"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320" indent="0">
              <a:buNone/>
              <a:defRPr sz="2500"/>
            </a:lvl2pPr>
            <a:lvl3pPr marL="802005" indent="0">
              <a:buNone/>
              <a:defRPr sz="2100"/>
            </a:lvl3pPr>
            <a:lvl4pPr marL="1203325" indent="0">
              <a:buNone/>
              <a:defRPr sz="1800"/>
            </a:lvl4pPr>
            <a:lvl5pPr marL="1604645" indent="0">
              <a:buNone/>
              <a:defRPr sz="1800"/>
            </a:lvl5pPr>
            <a:lvl6pPr marL="2005965" indent="0">
              <a:buNone/>
              <a:defRPr sz="1800"/>
            </a:lvl6pPr>
            <a:lvl7pPr marL="2406650" indent="0">
              <a:buNone/>
              <a:defRPr sz="1800"/>
            </a:lvl7pPr>
            <a:lvl8pPr marL="2807970" indent="0">
              <a:buNone/>
              <a:defRPr sz="1800"/>
            </a:lvl8pPr>
            <a:lvl9pPr marL="3209290"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320" indent="0">
              <a:buNone/>
              <a:defRPr sz="1100"/>
            </a:lvl2pPr>
            <a:lvl3pPr marL="802005" indent="0">
              <a:buNone/>
              <a:defRPr sz="900"/>
            </a:lvl3pPr>
            <a:lvl4pPr marL="1203325" indent="0">
              <a:buNone/>
              <a:defRPr sz="800"/>
            </a:lvl4pPr>
            <a:lvl5pPr marL="1604645" indent="0">
              <a:buNone/>
              <a:defRPr sz="800"/>
            </a:lvl5pPr>
            <a:lvl6pPr marL="2005965" indent="0">
              <a:buNone/>
              <a:defRPr sz="800"/>
            </a:lvl6pPr>
            <a:lvl7pPr marL="2406650" indent="0">
              <a:buNone/>
              <a:defRPr sz="800"/>
            </a:lvl7pPr>
            <a:lvl8pPr marL="2807970" indent="0">
              <a:buNone/>
              <a:defRPr sz="800"/>
            </a:lvl8pPr>
            <a:lvl9pPr marL="3209290"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defRPr>
            </a:lvl1p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802005" rtl="0" eaLnBrk="1" latinLnBrk="0" hangingPunct="1">
        <a:spcBef>
          <a:spcPct val="0"/>
        </a:spcBef>
        <a:buNone/>
        <a:defRPr sz="3900" kern="1200">
          <a:solidFill>
            <a:schemeClr val="tx1"/>
          </a:solidFill>
          <a:latin typeface="+mj-lt"/>
          <a:ea typeface="+mj-ea"/>
          <a:cs typeface="+mj-cs"/>
        </a:defRPr>
      </a:lvl1pPr>
    </p:titleStyle>
    <p:bodyStyle>
      <a:lvl1pPr marL="300990" indent="-300990" algn="l" defTabSz="80200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652145" indent="-250825" algn="l" defTabSz="802005"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2pPr>
      <a:lvl3pPr marL="1002665" indent="-200660" algn="l" defTabSz="802005" rtl="0" eaLnBrk="1" latinLnBrk="0" hangingPunct="1">
        <a:spcBef>
          <a:spcPct val="20000"/>
        </a:spcBef>
        <a:buFont typeface="Arial" panose="020B0604020202020204" pitchFamily="34" charset="0"/>
        <a:buChar char="•"/>
        <a:defRPr sz="2100" kern="1200">
          <a:solidFill>
            <a:schemeClr val="tx1"/>
          </a:solidFill>
          <a:latin typeface="+mn-lt"/>
          <a:ea typeface="+mn-ea"/>
          <a:cs typeface="+mn-cs"/>
        </a:defRPr>
      </a:lvl3pPr>
      <a:lvl4pPr marL="140398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180530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206625"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60731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00863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409950" indent="-200660" algn="l" defTabSz="802005"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802005" rtl="0" eaLnBrk="1" latinLnBrk="0" hangingPunct="1">
        <a:defRPr sz="1600" kern="1200">
          <a:solidFill>
            <a:schemeClr val="tx1"/>
          </a:solidFill>
          <a:latin typeface="+mn-lt"/>
          <a:ea typeface="+mn-ea"/>
          <a:cs typeface="+mn-cs"/>
        </a:defRPr>
      </a:lvl1pPr>
      <a:lvl2pPr marL="401320" algn="l" defTabSz="802005" rtl="0" eaLnBrk="1" latinLnBrk="0" hangingPunct="1">
        <a:defRPr sz="1600" kern="1200">
          <a:solidFill>
            <a:schemeClr val="tx1"/>
          </a:solidFill>
          <a:latin typeface="+mn-lt"/>
          <a:ea typeface="+mn-ea"/>
          <a:cs typeface="+mn-cs"/>
        </a:defRPr>
      </a:lvl2pPr>
      <a:lvl3pPr marL="802005" algn="l" defTabSz="802005" rtl="0" eaLnBrk="1" latinLnBrk="0" hangingPunct="1">
        <a:defRPr sz="1600" kern="1200">
          <a:solidFill>
            <a:schemeClr val="tx1"/>
          </a:solidFill>
          <a:latin typeface="+mn-lt"/>
          <a:ea typeface="+mn-ea"/>
          <a:cs typeface="+mn-cs"/>
        </a:defRPr>
      </a:lvl3pPr>
      <a:lvl4pPr marL="1203325" algn="l" defTabSz="802005" rtl="0" eaLnBrk="1" latinLnBrk="0" hangingPunct="1">
        <a:defRPr sz="1600" kern="1200">
          <a:solidFill>
            <a:schemeClr val="tx1"/>
          </a:solidFill>
          <a:latin typeface="+mn-lt"/>
          <a:ea typeface="+mn-ea"/>
          <a:cs typeface="+mn-cs"/>
        </a:defRPr>
      </a:lvl4pPr>
      <a:lvl5pPr marL="1604645" algn="l" defTabSz="802005" rtl="0" eaLnBrk="1" latinLnBrk="0" hangingPunct="1">
        <a:defRPr sz="1600" kern="1200">
          <a:solidFill>
            <a:schemeClr val="tx1"/>
          </a:solidFill>
          <a:latin typeface="+mn-lt"/>
          <a:ea typeface="+mn-ea"/>
          <a:cs typeface="+mn-cs"/>
        </a:defRPr>
      </a:lvl5pPr>
      <a:lvl6pPr marL="2005965" algn="l" defTabSz="802005" rtl="0" eaLnBrk="1" latinLnBrk="0" hangingPunct="1">
        <a:defRPr sz="1600" kern="1200">
          <a:solidFill>
            <a:schemeClr val="tx1"/>
          </a:solidFill>
          <a:latin typeface="+mn-lt"/>
          <a:ea typeface="+mn-ea"/>
          <a:cs typeface="+mn-cs"/>
        </a:defRPr>
      </a:lvl6pPr>
      <a:lvl7pPr marL="2406650" algn="l" defTabSz="802005" rtl="0" eaLnBrk="1" latinLnBrk="0" hangingPunct="1">
        <a:defRPr sz="1600" kern="1200">
          <a:solidFill>
            <a:schemeClr val="tx1"/>
          </a:solidFill>
          <a:latin typeface="+mn-lt"/>
          <a:ea typeface="+mn-ea"/>
          <a:cs typeface="+mn-cs"/>
        </a:defRPr>
      </a:lvl7pPr>
      <a:lvl8pPr marL="2807970" algn="l" defTabSz="802005" rtl="0" eaLnBrk="1" latinLnBrk="0" hangingPunct="1">
        <a:defRPr sz="1600" kern="1200">
          <a:solidFill>
            <a:schemeClr val="tx1"/>
          </a:solidFill>
          <a:latin typeface="+mn-lt"/>
          <a:ea typeface="+mn-ea"/>
          <a:cs typeface="+mn-cs"/>
        </a:defRPr>
      </a:lvl8pPr>
      <a:lvl9pPr marL="3209290" algn="l" defTabSz="80200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18" Type="http://schemas.openxmlformats.org/officeDocument/2006/relationships/tags" Target="../tags/tag60.xml"/><Relationship Id="rId26" Type="http://schemas.openxmlformats.org/officeDocument/2006/relationships/notesSlide" Target="../notesSlides/notesSlide10.xml"/><Relationship Id="rId3" Type="http://schemas.openxmlformats.org/officeDocument/2006/relationships/tags" Target="../tags/tag45.xml"/><Relationship Id="rId21" Type="http://schemas.openxmlformats.org/officeDocument/2006/relationships/tags" Target="../tags/tag63.xm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tags" Target="../tags/tag59.xml"/><Relationship Id="rId25" Type="http://schemas.openxmlformats.org/officeDocument/2006/relationships/slideLayout" Target="../slideLayouts/slideLayout1.xml"/><Relationship Id="rId2" Type="http://schemas.openxmlformats.org/officeDocument/2006/relationships/tags" Target="../tags/tag44.xml"/><Relationship Id="rId16" Type="http://schemas.openxmlformats.org/officeDocument/2006/relationships/tags" Target="../tags/tag58.xml"/><Relationship Id="rId20" Type="http://schemas.openxmlformats.org/officeDocument/2006/relationships/tags" Target="../tags/tag62.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tags" Target="../tags/tag53.xml"/><Relationship Id="rId24" Type="http://schemas.openxmlformats.org/officeDocument/2006/relationships/tags" Target="../tags/tag66.xml"/><Relationship Id="rId5" Type="http://schemas.openxmlformats.org/officeDocument/2006/relationships/tags" Target="../tags/tag47.xml"/><Relationship Id="rId15" Type="http://schemas.openxmlformats.org/officeDocument/2006/relationships/tags" Target="../tags/tag57.xml"/><Relationship Id="rId23" Type="http://schemas.openxmlformats.org/officeDocument/2006/relationships/tags" Target="../tags/tag65.xml"/><Relationship Id="rId10" Type="http://schemas.openxmlformats.org/officeDocument/2006/relationships/tags" Target="../tags/tag52.xml"/><Relationship Id="rId19" Type="http://schemas.openxmlformats.org/officeDocument/2006/relationships/tags" Target="../tags/tag61.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 Id="rId22" Type="http://schemas.openxmlformats.org/officeDocument/2006/relationships/tags" Target="../tags/tag64.xml"/></Relationships>
</file>

<file path=ppt/slides/_rels/slide11.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3" Type="http://schemas.openxmlformats.org/officeDocument/2006/relationships/tags" Target="../tags/tag69.xml"/><Relationship Id="rId7" Type="http://schemas.openxmlformats.org/officeDocument/2006/relationships/tags" Target="../tags/tag73.xml"/><Relationship Id="rId12" Type="http://schemas.openxmlformats.org/officeDocument/2006/relationships/tags" Target="../tags/tag78.xml"/><Relationship Id="rId17" Type="http://schemas.openxmlformats.org/officeDocument/2006/relationships/notesSlide" Target="../notesSlides/notesSlide11.xml"/><Relationship Id="rId2" Type="http://schemas.openxmlformats.org/officeDocument/2006/relationships/tags" Target="../tags/tag68.xml"/><Relationship Id="rId16" Type="http://schemas.openxmlformats.org/officeDocument/2006/relationships/slideLayout" Target="../slideLayouts/slideLayout1.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tags" Target="../tags/tag81.xml"/><Relationship Id="rId10" Type="http://schemas.openxmlformats.org/officeDocument/2006/relationships/tags" Target="../tags/tag76.xml"/><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3" Type="http://schemas.openxmlformats.org/officeDocument/2006/relationships/tags" Target="../tags/tag94.xml"/><Relationship Id="rId18" Type="http://schemas.openxmlformats.org/officeDocument/2006/relationships/tags" Target="../tags/tag99.xml"/><Relationship Id="rId26" Type="http://schemas.openxmlformats.org/officeDocument/2006/relationships/tags" Target="../tags/tag107.xml"/><Relationship Id="rId39" Type="http://schemas.openxmlformats.org/officeDocument/2006/relationships/tags" Target="../tags/tag120.xml"/><Relationship Id="rId3" Type="http://schemas.openxmlformats.org/officeDocument/2006/relationships/tags" Target="../tags/tag84.xml"/><Relationship Id="rId21" Type="http://schemas.openxmlformats.org/officeDocument/2006/relationships/tags" Target="../tags/tag102.xml"/><Relationship Id="rId34" Type="http://schemas.openxmlformats.org/officeDocument/2006/relationships/tags" Target="../tags/tag115.xml"/><Relationship Id="rId42" Type="http://schemas.openxmlformats.org/officeDocument/2006/relationships/tags" Target="../tags/tag123.xml"/><Relationship Id="rId47" Type="http://schemas.openxmlformats.org/officeDocument/2006/relationships/tags" Target="../tags/tag128.xml"/><Relationship Id="rId7" Type="http://schemas.openxmlformats.org/officeDocument/2006/relationships/tags" Target="../tags/tag88.xml"/><Relationship Id="rId12" Type="http://schemas.openxmlformats.org/officeDocument/2006/relationships/tags" Target="../tags/tag93.xml"/><Relationship Id="rId17" Type="http://schemas.openxmlformats.org/officeDocument/2006/relationships/tags" Target="../tags/tag98.xml"/><Relationship Id="rId25" Type="http://schemas.openxmlformats.org/officeDocument/2006/relationships/tags" Target="../tags/tag106.xml"/><Relationship Id="rId33" Type="http://schemas.openxmlformats.org/officeDocument/2006/relationships/tags" Target="../tags/tag114.xml"/><Relationship Id="rId38" Type="http://schemas.openxmlformats.org/officeDocument/2006/relationships/tags" Target="../tags/tag119.xml"/><Relationship Id="rId46" Type="http://schemas.openxmlformats.org/officeDocument/2006/relationships/tags" Target="../tags/tag127.xml"/><Relationship Id="rId2" Type="http://schemas.openxmlformats.org/officeDocument/2006/relationships/tags" Target="../tags/tag83.xml"/><Relationship Id="rId16" Type="http://schemas.openxmlformats.org/officeDocument/2006/relationships/tags" Target="../tags/tag97.xml"/><Relationship Id="rId20" Type="http://schemas.openxmlformats.org/officeDocument/2006/relationships/tags" Target="../tags/tag101.xml"/><Relationship Id="rId29" Type="http://schemas.openxmlformats.org/officeDocument/2006/relationships/tags" Target="../tags/tag110.xml"/><Relationship Id="rId41" Type="http://schemas.openxmlformats.org/officeDocument/2006/relationships/tags" Target="../tags/tag122.xml"/><Relationship Id="rId1" Type="http://schemas.openxmlformats.org/officeDocument/2006/relationships/tags" Target="../tags/tag82.xml"/><Relationship Id="rId6" Type="http://schemas.openxmlformats.org/officeDocument/2006/relationships/tags" Target="../tags/tag87.xml"/><Relationship Id="rId11" Type="http://schemas.openxmlformats.org/officeDocument/2006/relationships/tags" Target="../tags/tag92.xml"/><Relationship Id="rId24" Type="http://schemas.openxmlformats.org/officeDocument/2006/relationships/tags" Target="../tags/tag105.xml"/><Relationship Id="rId32" Type="http://schemas.openxmlformats.org/officeDocument/2006/relationships/tags" Target="../tags/tag113.xml"/><Relationship Id="rId37" Type="http://schemas.openxmlformats.org/officeDocument/2006/relationships/tags" Target="../tags/tag118.xml"/><Relationship Id="rId40" Type="http://schemas.openxmlformats.org/officeDocument/2006/relationships/tags" Target="../tags/tag121.xml"/><Relationship Id="rId45" Type="http://schemas.openxmlformats.org/officeDocument/2006/relationships/tags" Target="../tags/tag126.xml"/><Relationship Id="rId5" Type="http://schemas.openxmlformats.org/officeDocument/2006/relationships/tags" Target="../tags/tag86.xml"/><Relationship Id="rId15" Type="http://schemas.openxmlformats.org/officeDocument/2006/relationships/tags" Target="../tags/tag96.xml"/><Relationship Id="rId23" Type="http://schemas.openxmlformats.org/officeDocument/2006/relationships/tags" Target="../tags/tag104.xml"/><Relationship Id="rId28" Type="http://schemas.openxmlformats.org/officeDocument/2006/relationships/tags" Target="../tags/tag109.xml"/><Relationship Id="rId36" Type="http://schemas.openxmlformats.org/officeDocument/2006/relationships/tags" Target="../tags/tag117.xml"/><Relationship Id="rId49" Type="http://schemas.openxmlformats.org/officeDocument/2006/relationships/notesSlide" Target="../notesSlides/notesSlide14.xml"/><Relationship Id="rId10" Type="http://schemas.openxmlformats.org/officeDocument/2006/relationships/tags" Target="../tags/tag91.xml"/><Relationship Id="rId19" Type="http://schemas.openxmlformats.org/officeDocument/2006/relationships/tags" Target="../tags/tag100.xml"/><Relationship Id="rId31" Type="http://schemas.openxmlformats.org/officeDocument/2006/relationships/tags" Target="../tags/tag112.xml"/><Relationship Id="rId44" Type="http://schemas.openxmlformats.org/officeDocument/2006/relationships/tags" Target="../tags/tag125.xml"/><Relationship Id="rId4" Type="http://schemas.openxmlformats.org/officeDocument/2006/relationships/tags" Target="../tags/tag85.xml"/><Relationship Id="rId9" Type="http://schemas.openxmlformats.org/officeDocument/2006/relationships/tags" Target="../tags/tag90.xml"/><Relationship Id="rId14" Type="http://schemas.openxmlformats.org/officeDocument/2006/relationships/tags" Target="../tags/tag95.xml"/><Relationship Id="rId22" Type="http://schemas.openxmlformats.org/officeDocument/2006/relationships/tags" Target="../tags/tag103.xml"/><Relationship Id="rId27" Type="http://schemas.openxmlformats.org/officeDocument/2006/relationships/tags" Target="../tags/tag108.xml"/><Relationship Id="rId30" Type="http://schemas.openxmlformats.org/officeDocument/2006/relationships/tags" Target="../tags/tag111.xml"/><Relationship Id="rId35" Type="http://schemas.openxmlformats.org/officeDocument/2006/relationships/tags" Target="../tags/tag116.xml"/><Relationship Id="rId43" Type="http://schemas.openxmlformats.org/officeDocument/2006/relationships/tags" Target="../tags/tag124.xml"/><Relationship Id="rId48" Type="http://schemas.openxmlformats.org/officeDocument/2006/relationships/slideLayout" Target="../slideLayouts/slideLayout1.xml"/><Relationship Id="rId8" Type="http://schemas.openxmlformats.org/officeDocument/2006/relationships/tags" Target="../tags/tag89.xml"/></Relationships>
</file>

<file path=ppt/slides/_rels/slide15.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tags" Target="../tags/tag141.xml"/><Relationship Id="rId18" Type="http://schemas.openxmlformats.org/officeDocument/2006/relationships/tags" Target="../tags/tag146.xml"/><Relationship Id="rId26" Type="http://schemas.openxmlformats.org/officeDocument/2006/relationships/tags" Target="../tags/tag154.xml"/><Relationship Id="rId3" Type="http://schemas.openxmlformats.org/officeDocument/2006/relationships/tags" Target="../tags/tag131.xml"/><Relationship Id="rId21" Type="http://schemas.openxmlformats.org/officeDocument/2006/relationships/tags" Target="../tags/tag149.xml"/><Relationship Id="rId34" Type="http://schemas.openxmlformats.org/officeDocument/2006/relationships/notesSlide" Target="../notesSlides/notesSlide15.xml"/><Relationship Id="rId7" Type="http://schemas.openxmlformats.org/officeDocument/2006/relationships/tags" Target="../tags/tag135.xml"/><Relationship Id="rId12" Type="http://schemas.openxmlformats.org/officeDocument/2006/relationships/tags" Target="../tags/tag140.xml"/><Relationship Id="rId17" Type="http://schemas.openxmlformats.org/officeDocument/2006/relationships/tags" Target="../tags/tag145.xml"/><Relationship Id="rId25" Type="http://schemas.openxmlformats.org/officeDocument/2006/relationships/tags" Target="../tags/tag153.xml"/><Relationship Id="rId33" Type="http://schemas.openxmlformats.org/officeDocument/2006/relationships/slideLayout" Target="../slideLayouts/slideLayout1.xml"/><Relationship Id="rId2" Type="http://schemas.openxmlformats.org/officeDocument/2006/relationships/tags" Target="../tags/tag130.xml"/><Relationship Id="rId16" Type="http://schemas.openxmlformats.org/officeDocument/2006/relationships/tags" Target="../tags/tag144.xml"/><Relationship Id="rId20" Type="http://schemas.openxmlformats.org/officeDocument/2006/relationships/tags" Target="../tags/tag148.xml"/><Relationship Id="rId29" Type="http://schemas.openxmlformats.org/officeDocument/2006/relationships/tags" Target="../tags/tag157.xml"/><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tags" Target="../tags/tag139.xml"/><Relationship Id="rId24" Type="http://schemas.openxmlformats.org/officeDocument/2006/relationships/tags" Target="../tags/tag152.xml"/><Relationship Id="rId32" Type="http://schemas.openxmlformats.org/officeDocument/2006/relationships/tags" Target="../tags/tag160.xml"/><Relationship Id="rId5" Type="http://schemas.openxmlformats.org/officeDocument/2006/relationships/tags" Target="../tags/tag133.xml"/><Relationship Id="rId15" Type="http://schemas.openxmlformats.org/officeDocument/2006/relationships/tags" Target="../tags/tag143.xml"/><Relationship Id="rId23" Type="http://schemas.openxmlformats.org/officeDocument/2006/relationships/tags" Target="../tags/tag151.xml"/><Relationship Id="rId28" Type="http://schemas.openxmlformats.org/officeDocument/2006/relationships/tags" Target="../tags/tag156.xml"/><Relationship Id="rId10" Type="http://schemas.openxmlformats.org/officeDocument/2006/relationships/tags" Target="../tags/tag138.xml"/><Relationship Id="rId19" Type="http://schemas.openxmlformats.org/officeDocument/2006/relationships/tags" Target="../tags/tag147.xml"/><Relationship Id="rId31" Type="http://schemas.openxmlformats.org/officeDocument/2006/relationships/tags" Target="../tags/tag159.xml"/><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tags" Target="../tags/tag142.xml"/><Relationship Id="rId22" Type="http://schemas.openxmlformats.org/officeDocument/2006/relationships/tags" Target="../tags/tag150.xml"/><Relationship Id="rId27" Type="http://schemas.openxmlformats.org/officeDocument/2006/relationships/tags" Target="../tags/tag155.xml"/><Relationship Id="rId30" Type="http://schemas.openxmlformats.org/officeDocument/2006/relationships/tags" Target="../tags/tag158.xml"/></Relationships>
</file>

<file path=ppt/slides/_rels/slide16.xml.rels><?xml version="1.0" encoding="UTF-8" standalone="yes"?>
<Relationships xmlns="http://schemas.openxmlformats.org/package/2006/relationships"><Relationship Id="rId8" Type="http://schemas.openxmlformats.org/officeDocument/2006/relationships/tags" Target="../tags/tag168.xml"/><Relationship Id="rId13" Type="http://schemas.openxmlformats.org/officeDocument/2006/relationships/tags" Target="../tags/tag173.xml"/><Relationship Id="rId18" Type="http://schemas.openxmlformats.org/officeDocument/2006/relationships/tags" Target="../tags/tag178.xml"/><Relationship Id="rId3" Type="http://schemas.openxmlformats.org/officeDocument/2006/relationships/tags" Target="../tags/tag163.xml"/><Relationship Id="rId21" Type="http://schemas.openxmlformats.org/officeDocument/2006/relationships/tags" Target="../tags/tag181.xml"/><Relationship Id="rId7" Type="http://schemas.openxmlformats.org/officeDocument/2006/relationships/tags" Target="../tags/tag167.xml"/><Relationship Id="rId12" Type="http://schemas.openxmlformats.org/officeDocument/2006/relationships/tags" Target="../tags/tag172.xml"/><Relationship Id="rId17" Type="http://schemas.openxmlformats.org/officeDocument/2006/relationships/tags" Target="../tags/tag177.xml"/><Relationship Id="rId25" Type="http://schemas.openxmlformats.org/officeDocument/2006/relationships/image" Target="../media/image5.png"/><Relationship Id="rId2" Type="http://schemas.openxmlformats.org/officeDocument/2006/relationships/tags" Target="../tags/tag162.xml"/><Relationship Id="rId16" Type="http://schemas.openxmlformats.org/officeDocument/2006/relationships/tags" Target="../tags/tag176.xml"/><Relationship Id="rId20" Type="http://schemas.openxmlformats.org/officeDocument/2006/relationships/tags" Target="../tags/tag180.xml"/><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tags" Target="../tags/tag171.xml"/><Relationship Id="rId24" Type="http://schemas.openxmlformats.org/officeDocument/2006/relationships/image" Target="../media/image4.png"/><Relationship Id="rId5" Type="http://schemas.openxmlformats.org/officeDocument/2006/relationships/tags" Target="../tags/tag165.xml"/><Relationship Id="rId15" Type="http://schemas.openxmlformats.org/officeDocument/2006/relationships/tags" Target="../tags/tag175.xml"/><Relationship Id="rId23" Type="http://schemas.openxmlformats.org/officeDocument/2006/relationships/notesSlide" Target="../notesSlides/notesSlide16.xml"/><Relationship Id="rId10" Type="http://schemas.openxmlformats.org/officeDocument/2006/relationships/tags" Target="../tags/tag170.xml"/><Relationship Id="rId19" Type="http://schemas.openxmlformats.org/officeDocument/2006/relationships/tags" Target="../tags/tag179.xml"/><Relationship Id="rId4" Type="http://schemas.openxmlformats.org/officeDocument/2006/relationships/tags" Target="../tags/tag164.xml"/><Relationship Id="rId9" Type="http://schemas.openxmlformats.org/officeDocument/2006/relationships/tags" Target="../tags/tag169.xml"/><Relationship Id="rId14" Type="http://schemas.openxmlformats.org/officeDocument/2006/relationships/tags" Target="../tags/tag174.xml"/><Relationship Id="rId22"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tags" Target="../tags/tag188.xml"/><Relationship Id="rId13" Type="http://schemas.openxmlformats.org/officeDocument/2006/relationships/tags" Target="../tags/tag193.xml"/><Relationship Id="rId18" Type="http://schemas.openxmlformats.org/officeDocument/2006/relationships/tags" Target="../tags/tag198.xml"/><Relationship Id="rId26" Type="http://schemas.openxmlformats.org/officeDocument/2006/relationships/image" Target="../media/image6.png"/><Relationship Id="rId3" Type="http://schemas.openxmlformats.org/officeDocument/2006/relationships/tags" Target="../tags/tag183.xml"/><Relationship Id="rId21" Type="http://schemas.openxmlformats.org/officeDocument/2006/relationships/tags" Target="../tags/tag201.xml"/><Relationship Id="rId7" Type="http://schemas.openxmlformats.org/officeDocument/2006/relationships/tags" Target="../tags/tag187.xml"/><Relationship Id="rId12" Type="http://schemas.openxmlformats.org/officeDocument/2006/relationships/tags" Target="../tags/tag192.xml"/><Relationship Id="rId17" Type="http://schemas.openxmlformats.org/officeDocument/2006/relationships/tags" Target="../tags/tag197.xml"/><Relationship Id="rId25" Type="http://schemas.openxmlformats.org/officeDocument/2006/relationships/notesSlide" Target="../notesSlides/notesSlide20.xml"/><Relationship Id="rId2" Type="http://schemas.openxmlformats.org/officeDocument/2006/relationships/tags" Target="../tags/tag182.xml"/><Relationship Id="rId16" Type="http://schemas.openxmlformats.org/officeDocument/2006/relationships/tags" Target="../tags/tag196.xml"/><Relationship Id="rId20" Type="http://schemas.openxmlformats.org/officeDocument/2006/relationships/tags" Target="../tags/tag200.xml"/><Relationship Id="rId1" Type="http://schemas.openxmlformats.org/officeDocument/2006/relationships/themeOverride" Target="../theme/themeOverride3.xml"/><Relationship Id="rId6" Type="http://schemas.openxmlformats.org/officeDocument/2006/relationships/tags" Target="../tags/tag186.xml"/><Relationship Id="rId11" Type="http://schemas.openxmlformats.org/officeDocument/2006/relationships/tags" Target="../tags/tag191.xml"/><Relationship Id="rId24" Type="http://schemas.openxmlformats.org/officeDocument/2006/relationships/slideLayout" Target="../slideLayouts/slideLayout1.xml"/><Relationship Id="rId5" Type="http://schemas.openxmlformats.org/officeDocument/2006/relationships/tags" Target="../tags/tag185.xml"/><Relationship Id="rId15" Type="http://schemas.openxmlformats.org/officeDocument/2006/relationships/tags" Target="../tags/tag195.xml"/><Relationship Id="rId23" Type="http://schemas.openxmlformats.org/officeDocument/2006/relationships/tags" Target="../tags/tag203.xml"/><Relationship Id="rId10" Type="http://schemas.openxmlformats.org/officeDocument/2006/relationships/tags" Target="../tags/tag190.xml"/><Relationship Id="rId19" Type="http://schemas.openxmlformats.org/officeDocument/2006/relationships/tags" Target="../tags/tag199.xml"/><Relationship Id="rId4" Type="http://schemas.openxmlformats.org/officeDocument/2006/relationships/tags" Target="../tags/tag184.xml"/><Relationship Id="rId9" Type="http://schemas.openxmlformats.org/officeDocument/2006/relationships/tags" Target="../tags/tag189.xml"/><Relationship Id="rId14" Type="http://schemas.openxmlformats.org/officeDocument/2006/relationships/tags" Target="../tags/tag194.xml"/><Relationship Id="rId22" Type="http://schemas.openxmlformats.org/officeDocument/2006/relationships/tags" Target="../tags/tag20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tags" Target="../tags/tag2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5" Type="http://schemas.openxmlformats.org/officeDocument/2006/relationships/notesSlide" Target="../notesSlides/notesSlide7.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slideLayout" Target="../slideLayouts/slideLayout1.xml"/><Relationship Id="rId5" Type="http://schemas.openxmlformats.org/officeDocument/2006/relationships/tags" Target="../tags/tag6.xml"/><Relationship Id="rId15" Type="http://schemas.openxmlformats.org/officeDocument/2006/relationships/tags" Target="../tags/tag16.xml"/><Relationship Id="rId23" Type="http://schemas.openxmlformats.org/officeDocument/2006/relationships/tags" Target="../tags/tag24.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tags" Target="../tags/tag23.xml"/></Relationships>
</file>

<file path=ppt/slides/_rels/slide8.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tags" Target="../tags/tag37.xml"/><Relationship Id="rId18" Type="http://schemas.openxmlformats.org/officeDocument/2006/relationships/tags" Target="../tags/tag42.xml"/><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tags" Target="../tags/tag36.xml"/><Relationship Id="rId17" Type="http://schemas.openxmlformats.org/officeDocument/2006/relationships/tags" Target="../tags/tag41.xml"/><Relationship Id="rId2" Type="http://schemas.openxmlformats.org/officeDocument/2006/relationships/tags" Target="../tags/tag26.xml"/><Relationship Id="rId16" Type="http://schemas.openxmlformats.org/officeDocument/2006/relationships/tags" Target="../tags/tag40.xml"/><Relationship Id="rId20" Type="http://schemas.openxmlformats.org/officeDocument/2006/relationships/notesSlide" Target="../notesSlides/notesSlide8.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tags" Target="../tags/tag35.xml"/><Relationship Id="rId5" Type="http://schemas.openxmlformats.org/officeDocument/2006/relationships/tags" Target="../tags/tag29.xml"/><Relationship Id="rId15" Type="http://schemas.openxmlformats.org/officeDocument/2006/relationships/tags" Target="../tags/tag39.xml"/><Relationship Id="rId10" Type="http://schemas.openxmlformats.org/officeDocument/2006/relationships/tags" Target="../tags/tag34.xml"/><Relationship Id="rId19" Type="http://schemas.openxmlformats.org/officeDocument/2006/relationships/slideLayout" Target="../slideLayouts/slideLayout1.xml"/><Relationship Id="rId4" Type="http://schemas.openxmlformats.org/officeDocument/2006/relationships/tags" Target="../tags/tag28.xml"/><Relationship Id="rId9" Type="http://schemas.openxmlformats.org/officeDocument/2006/relationships/tags" Target="../tags/tag33.xml"/><Relationship Id="rId14" Type="http://schemas.openxmlformats.org/officeDocument/2006/relationships/tags" Target="../tags/tag3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34"/>
          <p:cNvSpPr txBox="1"/>
          <p:nvPr/>
        </p:nvSpPr>
        <p:spPr>
          <a:xfrm>
            <a:off x="323850" y="1781810"/>
            <a:ext cx="6748480" cy="622048"/>
          </a:xfrm>
          <a:prstGeom prst="rect">
            <a:avLst/>
          </a:prstGeom>
          <a:noFill/>
        </p:spPr>
        <p:txBody>
          <a:bodyPr wrap="square" lIns="67391" tIns="33696" rIns="67391" bIns="33696" rtlCol="0">
            <a:spAutoFit/>
          </a:bodyPr>
          <a:lstStyle/>
          <a:p>
            <a:r>
              <a:rPr lang="zh-CN" altLang="en-US" sz="3600" dirty="0">
                <a:solidFill>
                  <a:schemeClr val="bg1"/>
                </a:solidFill>
                <a:latin typeface="黑体" pitchFamily="49" charset="-122"/>
                <a:ea typeface="黑体" pitchFamily="49" charset="-122"/>
                <a:cs typeface="+mn-ea"/>
                <a:sym typeface="+mn-lt"/>
              </a:rPr>
              <a:t>第一章  政府预算的基本理论</a:t>
            </a:r>
          </a:p>
        </p:txBody>
      </p:sp>
      <p:sp>
        <p:nvSpPr>
          <p:cNvPr id="22" name="流程图: 终止 21"/>
          <p:cNvSpPr/>
          <p:nvPr/>
        </p:nvSpPr>
        <p:spPr>
          <a:xfrm>
            <a:off x="2772370" y="2726579"/>
            <a:ext cx="1656184" cy="36964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34"/>
          <p:cNvSpPr txBox="1"/>
          <p:nvPr/>
        </p:nvSpPr>
        <p:spPr>
          <a:xfrm>
            <a:off x="-539998" y="2736180"/>
            <a:ext cx="4934818" cy="313055"/>
          </a:xfrm>
          <a:prstGeom prst="rect">
            <a:avLst/>
          </a:prstGeom>
          <a:noFill/>
        </p:spPr>
        <p:txBody>
          <a:bodyPr wrap="square" lIns="67391" tIns="33696" rIns="67391" bIns="33696" rtlCol="0">
            <a:spAutoFit/>
          </a:bodyPr>
          <a:lstStyle/>
          <a:p>
            <a:pPr algn="r"/>
            <a:r>
              <a:rPr lang="zh-CN" altLang="en-US" dirty="0">
                <a:solidFill>
                  <a:srgbClr val="305480"/>
                </a:solidFill>
                <a:latin typeface="黑体" panose="02010609060101010101" pitchFamily="2" charset="-122"/>
                <a:ea typeface="黑体" panose="02010609060101010101" pitchFamily="2" charset="-122"/>
                <a:cs typeface="+mn-ea"/>
                <a:sym typeface="+mn-lt"/>
              </a:rPr>
              <a:t>中央财经大学</a:t>
            </a:r>
          </a:p>
        </p:txBody>
      </p:sp>
      <p:pic>
        <p:nvPicPr>
          <p:cNvPr id="4098" name="Picture 36"/>
          <p:cNvPicPr>
            <a:picLocks noChangeAspect="1"/>
          </p:cNvPicPr>
          <p:nvPr/>
        </p:nvPicPr>
        <p:blipFill>
          <a:blip r:embed="rId4" cstate="print"/>
          <a:stretch>
            <a:fillRect/>
          </a:stretch>
        </p:blipFill>
        <p:spPr>
          <a:xfrm>
            <a:off x="-71755" y="-48895"/>
            <a:ext cx="835660" cy="859155"/>
          </a:xfrm>
          <a:prstGeom prst="rect">
            <a:avLst/>
          </a:prstGeom>
          <a:noFill/>
          <a:ln w="9525">
            <a:noFill/>
          </a:ln>
        </p:spPr>
      </p:pic>
      <p:pic>
        <p:nvPicPr>
          <p:cNvPr id="4099" name="Picture 37"/>
          <p:cNvPicPr>
            <a:picLocks noChangeAspect="1"/>
          </p:cNvPicPr>
          <p:nvPr/>
        </p:nvPicPr>
        <p:blipFill>
          <a:blip r:embed="rId5"/>
          <a:stretch>
            <a:fillRect/>
          </a:stretch>
        </p:blipFill>
        <p:spPr>
          <a:xfrm>
            <a:off x="655320" y="-183515"/>
            <a:ext cx="2722562" cy="1204913"/>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slow" p14:dur="1300" advTm="5731">
        <p14:pan dir="u"/>
      </p:transition>
    </mc:Choice>
    <mc:Fallback xmlns="">
      <p:transition spd="slow" advTm="5731">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993900" y="0"/>
            <a:ext cx="501332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宋体" panose="02010600030101010101" pitchFamily="2" charset="-122"/>
                <a:ea typeface="宋体" panose="02010600030101010101" pitchFamily="2" charset="-122"/>
                <a:cs typeface="+mn-ea"/>
                <a:sym typeface="+mn-lt"/>
              </a:rPr>
              <a:t>（二）约束性 </a:t>
            </a:r>
          </a:p>
        </p:txBody>
      </p:sp>
      <p:sp>
        <p:nvSpPr>
          <p:cNvPr id="27" name="椭圆 26"/>
          <p:cNvSpPr/>
          <p:nvPr>
            <p:custDataLst>
              <p:tags r:id="rId1"/>
            </p:custDataLst>
          </p:nvPr>
        </p:nvSpPr>
        <p:spPr>
          <a:xfrm>
            <a:off x="3382768" y="2434203"/>
            <a:ext cx="2235588" cy="2235588"/>
          </a:xfrm>
          <a:prstGeom prst="ellipse">
            <a:avLst/>
          </a:prstGeom>
          <a:noFill/>
          <a:ln w="12700" cap="flat" cmpd="sng" algn="ctr">
            <a:solidFill>
              <a:srgbClr val="4D576B">
                <a:lumMod val="60000"/>
                <a:lumOff val="40000"/>
              </a:srgbClr>
            </a:solidFill>
            <a:prstDash val="solid"/>
            <a:miter lim="800000"/>
          </a:ln>
          <a:effectLst/>
        </p:spPr>
        <p:txBody>
          <a:bodyPr anchor="ctr"/>
          <a:lstStyle/>
          <a:p>
            <a:pPr algn="ctr">
              <a:lnSpc>
                <a:spcPct val="130000"/>
              </a:lnSpc>
            </a:pPr>
            <a:endParaRPr sz="1325">
              <a:latin typeface="微软雅黑" panose="020B0503020204020204" charset="-122"/>
              <a:ea typeface="微软雅黑" panose="020B0503020204020204" charset="-122"/>
            </a:endParaRPr>
          </a:p>
        </p:txBody>
      </p:sp>
      <p:sp>
        <p:nvSpPr>
          <p:cNvPr id="28" name="任意多边形: 形状 27"/>
          <p:cNvSpPr/>
          <p:nvPr>
            <p:custDataLst>
              <p:tags r:id="rId2"/>
            </p:custDataLst>
          </p:nvPr>
        </p:nvSpPr>
        <p:spPr>
          <a:xfrm>
            <a:off x="2988564" y="2041201"/>
            <a:ext cx="3029288" cy="2879960"/>
          </a:xfrm>
          <a:custGeom>
            <a:avLst/>
            <a:gdLst>
              <a:gd name="connsiteX0" fmla="*/ 2061000 w 4122000"/>
              <a:gd name="connsiteY0" fmla="*/ 0 h 3918807"/>
              <a:gd name="connsiteX1" fmla="*/ 4122000 w 4122000"/>
              <a:gd name="connsiteY1" fmla="*/ 2061000 h 3918807"/>
              <a:gd name="connsiteX2" fmla="*/ 3043395 w 4122000"/>
              <a:gd name="connsiteY2" fmla="*/ 3873249 h 3918807"/>
              <a:gd name="connsiteX3" fmla="*/ 2948822 w 4122000"/>
              <a:gd name="connsiteY3" fmla="*/ 3918807 h 3918807"/>
              <a:gd name="connsiteX4" fmla="*/ 1173179 w 4122000"/>
              <a:gd name="connsiteY4" fmla="*/ 3918807 h 3918807"/>
              <a:gd name="connsiteX5" fmla="*/ 1078605 w 4122000"/>
              <a:gd name="connsiteY5" fmla="*/ 3873249 h 3918807"/>
              <a:gd name="connsiteX6" fmla="*/ 0 w 4122000"/>
              <a:gd name="connsiteY6" fmla="*/ 2061000 h 3918807"/>
              <a:gd name="connsiteX7" fmla="*/ 2061000 w 4122000"/>
              <a:gd name="connsiteY7" fmla="*/ 0 h 3918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122000" h="3918807">
                <a:moveTo>
                  <a:pt x="2061000" y="0"/>
                </a:moveTo>
                <a:cubicBezTo>
                  <a:pt x="3199259" y="0"/>
                  <a:pt x="4122000" y="922741"/>
                  <a:pt x="4122000" y="2061000"/>
                </a:cubicBezTo>
                <a:cubicBezTo>
                  <a:pt x="4122000" y="2843553"/>
                  <a:pt x="3685861" y="3524240"/>
                  <a:pt x="3043395" y="3873249"/>
                </a:cubicBezTo>
                <a:lnTo>
                  <a:pt x="2948822" y="3918807"/>
                </a:lnTo>
                <a:lnTo>
                  <a:pt x="1173179" y="3918807"/>
                </a:lnTo>
                <a:lnTo>
                  <a:pt x="1078605" y="3873249"/>
                </a:lnTo>
                <a:cubicBezTo>
                  <a:pt x="436140" y="3524240"/>
                  <a:pt x="0" y="2843553"/>
                  <a:pt x="0" y="2061000"/>
                </a:cubicBezTo>
                <a:cubicBezTo>
                  <a:pt x="0" y="922741"/>
                  <a:pt x="922741" y="0"/>
                  <a:pt x="2061000" y="0"/>
                </a:cubicBezTo>
                <a:close/>
              </a:path>
            </a:pathLst>
          </a:custGeom>
          <a:noFill/>
          <a:ln w="12700" cap="flat" cmpd="sng" algn="ctr">
            <a:solidFill>
              <a:srgbClr val="4D576B">
                <a:lumMod val="60000"/>
                <a:lumOff val="40000"/>
              </a:srgbClr>
            </a:solidFill>
            <a:prstDash val="solid"/>
            <a:miter lim="800000"/>
          </a:ln>
          <a:effectLst/>
        </p:spPr>
        <p:txBody>
          <a:bodyPr wrap="square" anchor="ctr">
            <a:noAutofit/>
          </a:bodyPr>
          <a:lstStyle/>
          <a:p>
            <a:pPr algn="ctr">
              <a:lnSpc>
                <a:spcPct val="130000"/>
              </a:lnSpc>
            </a:pPr>
            <a:endParaRPr sz="1325">
              <a:latin typeface="微软雅黑" panose="020B0503020204020204" charset="-122"/>
              <a:ea typeface="微软雅黑" panose="020B0503020204020204" charset="-122"/>
            </a:endParaRPr>
          </a:p>
        </p:txBody>
      </p:sp>
      <p:sp>
        <p:nvSpPr>
          <p:cNvPr id="29" name="任意多边形: 形状 28"/>
          <p:cNvSpPr/>
          <p:nvPr>
            <p:custDataLst>
              <p:tags r:id="rId3"/>
            </p:custDataLst>
          </p:nvPr>
        </p:nvSpPr>
        <p:spPr>
          <a:xfrm>
            <a:off x="2589068" y="1640503"/>
            <a:ext cx="3822988" cy="3284045"/>
          </a:xfrm>
          <a:custGeom>
            <a:avLst/>
            <a:gdLst>
              <a:gd name="connsiteX0" fmla="*/ 2601000 w 5202000"/>
              <a:gd name="connsiteY0" fmla="*/ 0 h 4468652"/>
              <a:gd name="connsiteX1" fmla="*/ 5202000 w 5202000"/>
              <a:gd name="connsiteY1" fmla="*/ 2601000 h 4468652"/>
              <a:gd name="connsiteX2" fmla="*/ 4440185 w 5202000"/>
              <a:gd name="connsiteY2" fmla="*/ 4440185 h 4468652"/>
              <a:gd name="connsiteX3" fmla="*/ 4408863 w 5202000"/>
              <a:gd name="connsiteY3" fmla="*/ 4468652 h 4468652"/>
              <a:gd name="connsiteX4" fmla="*/ 793137 w 5202000"/>
              <a:gd name="connsiteY4" fmla="*/ 4468652 h 4468652"/>
              <a:gd name="connsiteX5" fmla="*/ 761815 w 5202000"/>
              <a:gd name="connsiteY5" fmla="*/ 4440185 h 4468652"/>
              <a:gd name="connsiteX6" fmla="*/ 0 w 5202000"/>
              <a:gd name="connsiteY6" fmla="*/ 2601000 h 4468652"/>
              <a:gd name="connsiteX7" fmla="*/ 2601000 w 5202000"/>
              <a:gd name="connsiteY7" fmla="*/ 0 h 4468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02000" h="4468652">
                <a:moveTo>
                  <a:pt x="2601000" y="0"/>
                </a:moveTo>
                <a:cubicBezTo>
                  <a:pt x="4037493" y="0"/>
                  <a:pt x="5202000" y="1164507"/>
                  <a:pt x="5202000" y="2601000"/>
                </a:cubicBezTo>
                <a:cubicBezTo>
                  <a:pt x="5202000" y="3319247"/>
                  <a:pt x="4910873" y="3969497"/>
                  <a:pt x="4440185" y="4440185"/>
                </a:cubicBezTo>
                <a:lnTo>
                  <a:pt x="4408863" y="4468652"/>
                </a:lnTo>
                <a:lnTo>
                  <a:pt x="793137" y="4468652"/>
                </a:lnTo>
                <a:lnTo>
                  <a:pt x="761815" y="4440185"/>
                </a:lnTo>
                <a:cubicBezTo>
                  <a:pt x="291127" y="3969497"/>
                  <a:pt x="0" y="3319247"/>
                  <a:pt x="0" y="2601000"/>
                </a:cubicBezTo>
                <a:cubicBezTo>
                  <a:pt x="0" y="1164507"/>
                  <a:pt x="1164507" y="0"/>
                  <a:pt x="2601000" y="0"/>
                </a:cubicBezTo>
                <a:close/>
              </a:path>
            </a:pathLst>
          </a:custGeom>
          <a:noFill/>
          <a:ln w="12700" cap="flat" cmpd="sng" algn="ctr">
            <a:solidFill>
              <a:srgbClr val="4D576B">
                <a:lumMod val="60000"/>
                <a:lumOff val="40000"/>
              </a:srgbClr>
            </a:solidFill>
            <a:prstDash val="solid"/>
            <a:miter lim="800000"/>
          </a:ln>
          <a:effectLst/>
        </p:spPr>
        <p:txBody>
          <a:bodyPr wrap="square" anchor="ctr">
            <a:noAutofit/>
          </a:bodyPr>
          <a:lstStyle/>
          <a:p>
            <a:pPr algn="ctr">
              <a:lnSpc>
                <a:spcPct val="130000"/>
              </a:lnSpc>
            </a:pPr>
            <a:endParaRPr sz="1325">
              <a:latin typeface="微软雅黑" panose="020B0503020204020204" charset="-122"/>
              <a:ea typeface="微软雅黑" panose="020B0503020204020204" charset="-122"/>
            </a:endParaRPr>
          </a:p>
        </p:txBody>
      </p:sp>
      <p:sp>
        <p:nvSpPr>
          <p:cNvPr id="32" name="任意多边形: 形状 31"/>
          <p:cNvSpPr/>
          <p:nvPr>
            <p:custDataLst>
              <p:tags r:id="rId4"/>
            </p:custDataLst>
          </p:nvPr>
        </p:nvSpPr>
        <p:spPr>
          <a:xfrm>
            <a:off x="2192218" y="1243654"/>
            <a:ext cx="4616688" cy="3700164"/>
          </a:xfrm>
          <a:custGeom>
            <a:avLst/>
            <a:gdLst>
              <a:gd name="connsiteX0" fmla="*/ 3141000 w 6282000"/>
              <a:gd name="connsiteY0" fmla="*/ 0 h 5034871"/>
              <a:gd name="connsiteX1" fmla="*/ 6282000 w 6282000"/>
              <a:gd name="connsiteY1" fmla="*/ 3141000 h 5034871"/>
              <a:gd name="connsiteX2" fmla="*/ 5745566 w 6282000"/>
              <a:gd name="connsiteY2" fmla="*/ 4897163 h 5034871"/>
              <a:gd name="connsiteX3" fmla="*/ 5642590 w 6282000"/>
              <a:gd name="connsiteY3" fmla="*/ 5034871 h 5034871"/>
              <a:gd name="connsiteX4" fmla="*/ 639410 w 6282000"/>
              <a:gd name="connsiteY4" fmla="*/ 5034871 h 5034871"/>
              <a:gd name="connsiteX5" fmla="*/ 536434 w 6282000"/>
              <a:gd name="connsiteY5" fmla="*/ 4897163 h 5034871"/>
              <a:gd name="connsiteX6" fmla="*/ 0 w 6282000"/>
              <a:gd name="connsiteY6" fmla="*/ 3141000 h 5034871"/>
              <a:gd name="connsiteX7" fmla="*/ 3141000 w 6282000"/>
              <a:gd name="connsiteY7" fmla="*/ 0 h 5034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82000" h="5034871">
                <a:moveTo>
                  <a:pt x="3141000" y="0"/>
                </a:moveTo>
                <a:cubicBezTo>
                  <a:pt x="4875726" y="0"/>
                  <a:pt x="6282000" y="1406274"/>
                  <a:pt x="6282000" y="3141000"/>
                </a:cubicBezTo>
                <a:cubicBezTo>
                  <a:pt x="6282000" y="3791523"/>
                  <a:pt x="6084243" y="4395856"/>
                  <a:pt x="5745566" y="4897163"/>
                </a:cubicBezTo>
                <a:lnTo>
                  <a:pt x="5642590" y="5034871"/>
                </a:lnTo>
                <a:lnTo>
                  <a:pt x="639410" y="5034871"/>
                </a:lnTo>
                <a:lnTo>
                  <a:pt x="536434" y="4897163"/>
                </a:lnTo>
                <a:cubicBezTo>
                  <a:pt x="197757" y="4395856"/>
                  <a:pt x="0" y="3791523"/>
                  <a:pt x="0" y="3141000"/>
                </a:cubicBezTo>
                <a:cubicBezTo>
                  <a:pt x="0" y="1406274"/>
                  <a:pt x="1406274" y="0"/>
                  <a:pt x="3141000" y="0"/>
                </a:cubicBezTo>
                <a:close/>
              </a:path>
            </a:pathLst>
          </a:custGeom>
          <a:noFill/>
          <a:ln w="12700" cap="flat" cmpd="sng" algn="ctr">
            <a:solidFill>
              <a:srgbClr val="4D576B">
                <a:lumMod val="60000"/>
                <a:lumOff val="40000"/>
              </a:srgbClr>
            </a:solidFill>
            <a:prstDash val="solid"/>
            <a:miter lim="800000"/>
          </a:ln>
          <a:effectLst/>
        </p:spPr>
        <p:txBody>
          <a:bodyPr wrap="square" anchor="ctr">
            <a:noAutofit/>
          </a:bodyPr>
          <a:lstStyle/>
          <a:p>
            <a:pPr algn="ctr">
              <a:lnSpc>
                <a:spcPct val="130000"/>
              </a:lnSpc>
            </a:pPr>
            <a:endParaRPr sz="1325">
              <a:latin typeface="微软雅黑" panose="020B0503020204020204" charset="-122"/>
              <a:ea typeface="微软雅黑" panose="020B0503020204020204" charset="-122"/>
            </a:endParaRPr>
          </a:p>
        </p:txBody>
      </p:sp>
      <p:sp>
        <p:nvSpPr>
          <p:cNvPr id="7" name="矩形 6"/>
          <p:cNvSpPr/>
          <p:nvPr>
            <p:custDataLst>
              <p:tags r:id="rId5"/>
            </p:custDataLst>
          </p:nvPr>
        </p:nvSpPr>
        <p:spPr>
          <a:xfrm>
            <a:off x="20567" y="3445330"/>
            <a:ext cx="8959991" cy="1594665"/>
          </a:xfrm>
          <a:prstGeom prst="rect">
            <a:avLst/>
          </a:prstGeom>
          <a:solidFill>
            <a:srgbClr val="4D576B"/>
          </a:solidFill>
          <a:ln w="12700" cap="flat" cmpd="sng" algn="ctr">
            <a:noFill/>
            <a:prstDash val="solid"/>
            <a:miter lim="800000"/>
          </a:ln>
          <a:effectLst/>
        </p:spPr>
        <p:txBody>
          <a:bodyPr anchor="ctr"/>
          <a:lstStyle/>
          <a:p>
            <a:pPr algn="ctr">
              <a:lnSpc>
                <a:spcPct val="130000"/>
              </a:lnSpc>
            </a:pPr>
            <a:endParaRPr sz="1325">
              <a:latin typeface="微软雅黑" panose="020B0503020204020204" charset="-122"/>
              <a:ea typeface="微软雅黑" panose="020B0503020204020204" charset="-122"/>
            </a:endParaRPr>
          </a:p>
        </p:txBody>
      </p:sp>
      <p:sp>
        <p:nvSpPr>
          <p:cNvPr id="30" name="椭圆 29"/>
          <p:cNvSpPr/>
          <p:nvPr>
            <p:custDataLst>
              <p:tags r:id="rId6"/>
            </p:custDataLst>
          </p:nvPr>
        </p:nvSpPr>
        <p:spPr>
          <a:xfrm>
            <a:off x="3780317" y="2831752"/>
            <a:ext cx="1440491" cy="1440491"/>
          </a:xfrm>
          <a:prstGeom prst="ellipse">
            <a:avLst/>
          </a:prstGeom>
          <a:solidFill>
            <a:srgbClr val="4D576B"/>
          </a:solidFill>
          <a:ln w="12700" cap="flat" cmpd="sng" algn="ctr">
            <a:noFill/>
            <a:prstDash val="solid"/>
            <a:miter lim="800000"/>
          </a:ln>
          <a:effectLst/>
        </p:spPr>
        <p:txBody>
          <a:bodyPr anchor="ctr"/>
          <a:lstStyle/>
          <a:p>
            <a:pPr algn="ctr">
              <a:lnSpc>
                <a:spcPct val="130000"/>
              </a:lnSpc>
            </a:pPr>
            <a:endParaRPr sz="1325">
              <a:latin typeface="微软雅黑" panose="020B0503020204020204" charset="-122"/>
              <a:ea typeface="微软雅黑" panose="020B0503020204020204" charset="-122"/>
            </a:endParaRPr>
          </a:p>
        </p:txBody>
      </p:sp>
      <p:sp>
        <p:nvSpPr>
          <p:cNvPr id="31" name="右箭头 30"/>
          <p:cNvSpPr/>
          <p:nvPr>
            <p:custDataLst>
              <p:tags r:id="rId7"/>
            </p:custDataLst>
          </p:nvPr>
        </p:nvSpPr>
        <p:spPr>
          <a:xfrm rot="16200000">
            <a:off x="4288993" y="2993442"/>
            <a:ext cx="423140" cy="391776"/>
          </a:xfrm>
          <a:prstGeom prst="rightArrow">
            <a:avLst/>
          </a:prstGeom>
          <a:solidFill>
            <a:sysClr val="window" lastClr="FFFFFF"/>
          </a:solidFill>
          <a:ln w="12700" cap="flat" cmpd="sng" algn="ctr">
            <a:noFill/>
            <a:prstDash val="solid"/>
            <a:miter lim="800000"/>
          </a:ln>
          <a:effectLst/>
        </p:spPr>
        <p:txBody>
          <a:bodyPr anchor="ctr"/>
          <a:lstStyle/>
          <a:p>
            <a:pPr algn="ctr">
              <a:lnSpc>
                <a:spcPct val="130000"/>
              </a:lnSpc>
            </a:pPr>
            <a:endParaRPr sz="1325">
              <a:latin typeface="微软雅黑" panose="020B0503020204020204" charset="-122"/>
              <a:ea typeface="微软雅黑" panose="020B0503020204020204" charset="-122"/>
            </a:endParaRPr>
          </a:p>
        </p:txBody>
      </p:sp>
      <p:sp>
        <p:nvSpPr>
          <p:cNvPr id="10" name="椭圆 9"/>
          <p:cNvSpPr/>
          <p:nvPr>
            <p:custDataLst>
              <p:tags r:id="rId8"/>
            </p:custDataLst>
          </p:nvPr>
        </p:nvSpPr>
        <p:spPr>
          <a:xfrm>
            <a:off x="3277768" y="1575281"/>
            <a:ext cx="592923" cy="592923"/>
          </a:xfrm>
          <a:prstGeom prst="ellipse">
            <a:avLst/>
          </a:prstGeom>
          <a:solidFill>
            <a:srgbClr val="C0504D"/>
          </a:solidFill>
          <a:ln w="12700" cap="flat" cmpd="sng" algn="ctr">
            <a:solidFill>
              <a:sysClr val="window" lastClr="FFFFFF"/>
            </a:solidFill>
            <a:prstDash val="solid"/>
            <a:miter lim="800000"/>
          </a:ln>
          <a:effectLst/>
        </p:spPr>
        <p:txBody>
          <a:bodyPr anchor="ctr"/>
          <a:lstStyle/>
          <a:p>
            <a:pPr algn="ctr">
              <a:lnSpc>
                <a:spcPct val="130000"/>
              </a:lnSpc>
            </a:pPr>
            <a:endParaRPr sz="1325">
              <a:latin typeface="微软雅黑" panose="020B0503020204020204" charset="-122"/>
              <a:ea typeface="微软雅黑" panose="020B0503020204020204" charset="-122"/>
            </a:endParaRPr>
          </a:p>
        </p:txBody>
      </p:sp>
      <p:sp>
        <p:nvSpPr>
          <p:cNvPr id="13" name="任意多边形 12"/>
          <p:cNvSpPr/>
          <p:nvPr>
            <p:custDataLst>
              <p:tags r:id="rId9"/>
            </p:custDataLst>
          </p:nvPr>
        </p:nvSpPr>
        <p:spPr bwMode="auto">
          <a:xfrm>
            <a:off x="3459130" y="1735604"/>
            <a:ext cx="228328" cy="232964"/>
          </a:xfrm>
          <a:custGeom>
            <a:avLst/>
            <a:gdLst>
              <a:gd name="T0" fmla="*/ 87 w 91"/>
              <a:gd name="T1" fmla="*/ 39 h 93"/>
              <a:gd name="T2" fmla="*/ 91 w 91"/>
              <a:gd name="T3" fmla="*/ 46 h 93"/>
              <a:gd name="T4" fmla="*/ 91 w 91"/>
              <a:gd name="T5" fmla="*/ 83 h 93"/>
              <a:gd name="T6" fmla="*/ 81 w 91"/>
              <a:gd name="T7" fmla="*/ 93 h 93"/>
              <a:gd name="T8" fmla="*/ 10 w 91"/>
              <a:gd name="T9" fmla="*/ 93 h 93"/>
              <a:gd name="T10" fmla="*/ 0 w 91"/>
              <a:gd name="T11" fmla="*/ 83 h 93"/>
              <a:gd name="T12" fmla="*/ 0 w 91"/>
              <a:gd name="T13" fmla="*/ 46 h 93"/>
              <a:gd name="T14" fmla="*/ 3 w 91"/>
              <a:gd name="T15" fmla="*/ 40 h 93"/>
              <a:gd name="T16" fmla="*/ 3 w 91"/>
              <a:gd name="T17" fmla="*/ 40 h 93"/>
              <a:gd name="T18" fmla="*/ 3 w 91"/>
              <a:gd name="T19" fmla="*/ 40 h 93"/>
              <a:gd name="T20" fmla="*/ 3 w 91"/>
              <a:gd name="T21" fmla="*/ 39 h 93"/>
              <a:gd name="T22" fmla="*/ 40 w 91"/>
              <a:gd name="T23" fmla="*/ 3 h 93"/>
              <a:gd name="T24" fmla="*/ 51 w 91"/>
              <a:gd name="T25" fmla="*/ 3 h 93"/>
              <a:gd name="T26" fmla="*/ 87 w 91"/>
              <a:gd name="T27" fmla="*/ 39 h 93"/>
              <a:gd name="T28" fmla="*/ 16 w 91"/>
              <a:gd name="T29" fmla="*/ 30 h 93"/>
              <a:gd name="T30" fmla="*/ 16 w 91"/>
              <a:gd name="T31" fmla="*/ 52 h 93"/>
              <a:gd name="T32" fmla="*/ 46 w 91"/>
              <a:gd name="T33" fmla="*/ 75 h 93"/>
              <a:gd name="T34" fmla="*/ 73 w 91"/>
              <a:gd name="T35" fmla="*/ 54 h 93"/>
              <a:gd name="T36" fmla="*/ 73 w 91"/>
              <a:gd name="T37" fmla="*/ 30 h 93"/>
              <a:gd name="T38" fmla="*/ 16 w 91"/>
              <a:gd name="T39" fmla="*/ 30 h 93"/>
              <a:gd name="T40" fmla="*/ 26 w 91"/>
              <a:gd name="T41" fmla="*/ 35 h 93"/>
              <a:gd name="T42" fmla="*/ 26 w 91"/>
              <a:gd name="T43" fmla="*/ 39 h 93"/>
              <a:gd name="T44" fmla="*/ 64 w 91"/>
              <a:gd name="T45" fmla="*/ 39 h 93"/>
              <a:gd name="T46" fmla="*/ 64 w 91"/>
              <a:gd name="T47" fmla="*/ 35 h 93"/>
              <a:gd name="T48" fmla="*/ 26 w 91"/>
              <a:gd name="T49" fmla="*/ 35 h 93"/>
              <a:gd name="T50" fmla="*/ 26 w 91"/>
              <a:gd name="T51" fmla="*/ 51 h 93"/>
              <a:gd name="T52" fmla="*/ 26 w 91"/>
              <a:gd name="T53" fmla="*/ 55 h 93"/>
              <a:gd name="T54" fmla="*/ 64 w 91"/>
              <a:gd name="T55" fmla="*/ 55 h 93"/>
              <a:gd name="T56" fmla="*/ 64 w 91"/>
              <a:gd name="T57" fmla="*/ 51 h 93"/>
              <a:gd name="T58" fmla="*/ 26 w 91"/>
              <a:gd name="T59" fmla="*/ 51 h 93"/>
              <a:gd name="T60" fmla="*/ 26 w 91"/>
              <a:gd name="T61" fmla="*/ 43 h 93"/>
              <a:gd name="T62" fmla="*/ 26 w 91"/>
              <a:gd name="T63" fmla="*/ 47 h 93"/>
              <a:gd name="T64" fmla="*/ 64 w 91"/>
              <a:gd name="T65" fmla="*/ 47 h 93"/>
              <a:gd name="T66" fmla="*/ 64 w 91"/>
              <a:gd name="T67" fmla="*/ 43 h 93"/>
              <a:gd name="T68" fmla="*/ 26 w 91"/>
              <a:gd name="T69" fmla="*/ 43 h 93"/>
              <a:gd name="T70" fmla="*/ 10 w 91"/>
              <a:gd name="T71" fmla="*/ 87 h 93"/>
              <a:gd name="T72" fmla="*/ 28 w 91"/>
              <a:gd name="T73" fmla="*/ 70 h 93"/>
              <a:gd name="T74" fmla="*/ 28 w 91"/>
              <a:gd name="T75" fmla="*/ 67 h 93"/>
              <a:gd name="T76" fmla="*/ 26 w 91"/>
              <a:gd name="T77" fmla="*/ 67 h 93"/>
              <a:gd name="T78" fmla="*/ 8 w 91"/>
              <a:gd name="T79" fmla="*/ 84 h 93"/>
              <a:gd name="T80" fmla="*/ 8 w 91"/>
              <a:gd name="T81" fmla="*/ 87 h 93"/>
              <a:gd name="T82" fmla="*/ 10 w 91"/>
              <a:gd name="T83" fmla="*/ 87 h 93"/>
              <a:gd name="T84" fmla="*/ 85 w 91"/>
              <a:gd name="T85" fmla="*/ 84 h 93"/>
              <a:gd name="T86" fmla="*/ 67 w 91"/>
              <a:gd name="T87" fmla="*/ 67 h 93"/>
              <a:gd name="T88" fmla="*/ 64 w 91"/>
              <a:gd name="T89" fmla="*/ 67 h 93"/>
              <a:gd name="T90" fmla="*/ 64 w 91"/>
              <a:gd name="T91" fmla="*/ 70 h 93"/>
              <a:gd name="T92" fmla="*/ 82 w 91"/>
              <a:gd name="T93" fmla="*/ 87 h 93"/>
              <a:gd name="T94" fmla="*/ 85 w 91"/>
              <a:gd name="T95" fmla="*/ 87 h 93"/>
              <a:gd name="T96" fmla="*/ 85 w 91"/>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1" h="93">
                <a:moveTo>
                  <a:pt x="87" y="39"/>
                </a:moveTo>
                <a:cubicBezTo>
                  <a:pt x="89" y="40"/>
                  <a:pt x="91" y="43"/>
                  <a:pt x="91" y="46"/>
                </a:cubicBezTo>
                <a:cubicBezTo>
                  <a:pt x="91" y="83"/>
                  <a:pt x="91" y="83"/>
                  <a:pt x="91" y="83"/>
                </a:cubicBezTo>
                <a:cubicBezTo>
                  <a:pt x="91" y="89"/>
                  <a:pt x="86" y="93"/>
                  <a:pt x="81" y="93"/>
                </a:cubicBezTo>
                <a:cubicBezTo>
                  <a:pt x="10" y="93"/>
                  <a:pt x="10" y="93"/>
                  <a:pt x="10" y="93"/>
                </a:cubicBezTo>
                <a:cubicBezTo>
                  <a:pt x="5" y="93"/>
                  <a:pt x="0" y="89"/>
                  <a:pt x="0" y="83"/>
                </a:cubicBezTo>
                <a:cubicBezTo>
                  <a:pt x="0" y="46"/>
                  <a:pt x="0" y="46"/>
                  <a:pt x="0" y="46"/>
                </a:cubicBezTo>
                <a:cubicBezTo>
                  <a:pt x="0" y="44"/>
                  <a:pt x="1" y="41"/>
                  <a:pt x="3" y="40"/>
                </a:cubicBezTo>
                <a:cubicBezTo>
                  <a:pt x="3" y="40"/>
                  <a:pt x="3" y="40"/>
                  <a:pt x="3" y="40"/>
                </a:cubicBezTo>
                <a:cubicBezTo>
                  <a:pt x="3" y="40"/>
                  <a:pt x="3" y="40"/>
                  <a:pt x="3" y="40"/>
                </a:cubicBezTo>
                <a:cubicBezTo>
                  <a:pt x="3" y="40"/>
                  <a:pt x="3" y="40"/>
                  <a:pt x="3" y="39"/>
                </a:cubicBezTo>
                <a:cubicBezTo>
                  <a:pt x="40" y="3"/>
                  <a:pt x="40" y="3"/>
                  <a:pt x="40" y="3"/>
                </a:cubicBezTo>
                <a:cubicBezTo>
                  <a:pt x="43" y="0"/>
                  <a:pt x="47" y="0"/>
                  <a:pt x="51" y="3"/>
                </a:cubicBezTo>
                <a:cubicBezTo>
                  <a:pt x="87" y="39"/>
                  <a:pt x="87" y="39"/>
                  <a:pt x="87" y="39"/>
                </a:cubicBezTo>
                <a:close/>
                <a:moveTo>
                  <a:pt x="16" y="30"/>
                </a:moveTo>
                <a:cubicBezTo>
                  <a:pt x="16" y="52"/>
                  <a:pt x="16" y="52"/>
                  <a:pt x="16" y="52"/>
                </a:cubicBezTo>
                <a:cubicBezTo>
                  <a:pt x="46" y="75"/>
                  <a:pt x="46" y="75"/>
                  <a:pt x="46" y="75"/>
                </a:cubicBezTo>
                <a:cubicBezTo>
                  <a:pt x="73" y="54"/>
                  <a:pt x="73" y="54"/>
                  <a:pt x="73" y="54"/>
                </a:cubicBezTo>
                <a:cubicBezTo>
                  <a:pt x="73" y="30"/>
                  <a:pt x="73" y="30"/>
                  <a:pt x="73" y="30"/>
                </a:cubicBezTo>
                <a:cubicBezTo>
                  <a:pt x="16" y="30"/>
                  <a:pt x="16" y="30"/>
                  <a:pt x="16" y="30"/>
                </a:cubicBezTo>
                <a:close/>
                <a:moveTo>
                  <a:pt x="26" y="35"/>
                </a:moveTo>
                <a:cubicBezTo>
                  <a:pt x="26" y="39"/>
                  <a:pt x="26" y="39"/>
                  <a:pt x="26" y="39"/>
                </a:cubicBezTo>
                <a:cubicBezTo>
                  <a:pt x="64" y="39"/>
                  <a:pt x="64" y="39"/>
                  <a:pt x="64" y="39"/>
                </a:cubicBezTo>
                <a:cubicBezTo>
                  <a:pt x="64" y="35"/>
                  <a:pt x="64" y="35"/>
                  <a:pt x="64" y="35"/>
                </a:cubicBezTo>
                <a:cubicBezTo>
                  <a:pt x="26" y="35"/>
                  <a:pt x="26" y="35"/>
                  <a:pt x="26" y="35"/>
                </a:cubicBezTo>
                <a:close/>
                <a:moveTo>
                  <a:pt x="26" y="51"/>
                </a:moveTo>
                <a:cubicBezTo>
                  <a:pt x="26" y="55"/>
                  <a:pt x="26" y="55"/>
                  <a:pt x="26" y="55"/>
                </a:cubicBezTo>
                <a:cubicBezTo>
                  <a:pt x="64" y="55"/>
                  <a:pt x="64" y="55"/>
                  <a:pt x="64" y="55"/>
                </a:cubicBezTo>
                <a:cubicBezTo>
                  <a:pt x="64" y="51"/>
                  <a:pt x="64" y="51"/>
                  <a:pt x="64" y="51"/>
                </a:cubicBezTo>
                <a:cubicBezTo>
                  <a:pt x="26" y="51"/>
                  <a:pt x="26" y="51"/>
                  <a:pt x="26" y="51"/>
                </a:cubicBezTo>
                <a:close/>
                <a:moveTo>
                  <a:pt x="26" y="43"/>
                </a:moveTo>
                <a:cubicBezTo>
                  <a:pt x="26" y="47"/>
                  <a:pt x="26" y="47"/>
                  <a:pt x="26" y="47"/>
                </a:cubicBezTo>
                <a:cubicBezTo>
                  <a:pt x="64" y="47"/>
                  <a:pt x="64" y="47"/>
                  <a:pt x="64" y="47"/>
                </a:cubicBezTo>
                <a:cubicBezTo>
                  <a:pt x="64" y="43"/>
                  <a:pt x="64" y="43"/>
                  <a:pt x="64" y="43"/>
                </a:cubicBezTo>
                <a:cubicBezTo>
                  <a:pt x="26" y="43"/>
                  <a:pt x="26" y="43"/>
                  <a:pt x="26" y="43"/>
                </a:cubicBezTo>
                <a:close/>
                <a:moveTo>
                  <a:pt x="10" y="87"/>
                </a:moveTo>
                <a:cubicBezTo>
                  <a:pt x="28" y="70"/>
                  <a:pt x="28" y="70"/>
                  <a:pt x="28" y="70"/>
                </a:cubicBezTo>
                <a:cubicBezTo>
                  <a:pt x="29" y="69"/>
                  <a:pt x="29" y="68"/>
                  <a:pt x="28" y="67"/>
                </a:cubicBezTo>
                <a:cubicBezTo>
                  <a:pt x="28" y="66"/>
                  <a:pt x="27" y="66"/>
                  <a:pt x="26" y="67"/>
                </a:cubicBezTo>
                <a:cubicBezTo>
                  <a:pt x="8" y="84"/>
                  <a:pt x="8" y="84"/>
                  <a:pt x="8" y="84"/>
                </a:cubicBezTo>
                <a:cubicBezTo>
                  <a:pt x="7" y="85"/>
                  <a:pt x="7" y="86"/>
                  <a:pt x="8" y="87"/>
                </a:cubicBezTo>
                <a:cubicBezTo>
                  <a:pt x="8" y="88"/>
                  <a:pt x="10" y="88"/>
                  <a:pt x="10" y="87"/>
                </a:cubicBezTo>
                <a:close/>
                <a:moveTo>
                  <a:pt x="85" y="84"/>
                </a:moveTo>
                <a:cubicBezTo>
                  <a:pt x="67" y="67"/>
                  <a:pt x="67" y="67"/>
                  <a:pt x="67" y="67"/>
                </a:cubicBezTo>
                <a:cubicBezTo>
                  <a:pt x="66" y="66"/>
                  <a:pt x="65" y="66"/>
                  <a:pt x="64" y="67"/>
                </a:cubicBezTo>
                <a:cubicBezTo>
                  <a:pt x="63" y="68"/>
                  <a:pt x="63" y="69"/>
                  <a:pt x="64" y="70"/>
                </a:cubicBezTo>
                <a:cubicBezTo>
                  <a:pt x="82" y="87"/>
                  <a:pt x="82" y="87"/>
                  <a:pt x="82" y="87"/>
                </a:cubicBezTo>
                <a:cubicBezTo>
                  <a:pt x="83" y="88"/>
                  <a:pt x="84" y="88"/>
                  <a:pt x="85" y="87"/>
                </a:cubicBezTo>
                <a:cubicBezTo>
                  <a:pt x="85" y="86"/>
                  <a:pt x="85" y="85"/>
                  <a:pt x="85" y="84"/>
                </a:cubicBezTo>
                <a:close/>
              </a:path>
            </a:pathLst>
          </a:custGeom>
          <a:solidFill>
            <a:srgbClr val="E7E6E6"/>
          </a:solidFill>
          <a:ln>
            <a:noFill/>
          </a:ln>
        </p:spPr>
        <p:txBody>
          <a:bodyPr anchor="ctr"/>
          <a:lstStyle/>
          <a:p>
            <a:pPr algn="ctr">
              <a:lnSpc>
                <a:spcPct val="130000"/>
              </a:lnSpc>
            </a:pPr>
            <a:endParaRPr sz="1325">
              <a:latin typeface="微软雅黑" panose="020B0503020204020204" charset="-122"/>
              <a:ea typeface="微软雅黑" panose="020B0503020204020204" charset="-122"/>
            </a:endParaRPr>
          </a:p>
        </p:txBody>
      </p:sp>
      <p:sp>
        <p:nvSpPr>
          <p:cNvPr id="9" name="椭圆 8"/>
          <p:cNvSpPr/>
          <p:nvPr>
            <p:custDataLst>
              <p:tags r:id="rId10"/>
            </p:custDataLst>
          </p:nvPr>
        </p:nvSpPr>
        <p:spPr>
          <a:xfrm>
            <a:off x="2380926" y="2762823"/>
            <a:ext cx="592923" cy="592923"/>
          </a:xfrm>
          <a:prstGeom prst="ellipse">
            <a:avLst/>
          </a:prstGeom>
          <a:solidFill>
            <a:srgbClr val="4F81BD"/>
          </a:solidFill>
          <a:ln w="12700" cap="flat" cmpd="sng" algn="ctr">
            <a:solidFill>
              <a:sysClr val="window" lastClr="FFFFFF"/>
            </a:solidFill>
            <a:prstDash val="solid"/>
            <a:miter lim="800000"/>
          </a:ln>
          <a:effectLst/>
        </p:spPr>
        <p:txBody>
          <a:bodyPr anchor="ctr"/>
          <a:lstStyle/>
          <a:p>
            <a:pPr algn="ctr">
              <a:lnSpc>
                <a:spcPct val="130000"/>
              </a:lnSpc>
            </a:pPr>
            <a:endParaRPr sz="1325">
              <a:latin typeface="微软雅黑" panose="020B0503020204020204" charset="-122"/>
              <a:ea typeface="微软雅黑" panose="020B0503020204020204" charset="-122"/>
            </a:endParaRPr>
          </a:p>
        </p:txBody>
      </p:sp>
      <p:sp>
        <p:nvSpPr>
          <p:cNvPr id="2" name="任意多边形 1"/>
          <p:cNvSpPr/>
          <p:nvPr>
            <p:custDataLst>
              <p:tags r:id="rId11"/>
            </p:custDataLst>
          </p:nvPr>
        </p:nvSpPr>
        <p:spPr bwMode="auto">
          <a:xfrm>
            <a:off x="2530664" y="2951559"/>
            <a:ext cx="272371" cy="220215"/>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rgbClr val="E7E6E6"/>
          </a:solidFill>
          <a:ln>
            <a:noFill/>
          </a:ln>
        </p:spPr>
        <p:txBody>
          <a:bodyPr anchor="ctr"/>
          <a:lstStyle/>
          <a:p>
            <a:pPr algn="ctr">
              <a:lnSpc>
                <a:spcPct val="130000"/>
              </a:lnSpc>
            </a:pPr>
            <a:endParaRPr sz="1325">
              <a:latin typeface="微软雅黑" panose="020B0503020204020204" charset="-122"/>
              <a:ea typeface="微软雅黑" panose="020B0503020204020204" charset="-122"/>
            </a:endParaRPr>
          </a:p>
        </p:txBody>
      </p:sp>
      <p:sp>
        <p:nvSpPr>
          <p:cNvPr id="35" name="文本框 34"/>
          <p:cNvSpPr txBox="1"/>
          <p:nvPr>
            <p:custDataLst>
              <p:tags r:id="rId12"/>
            </p:custDataLst>
          </p:nvPr>
        </p:nvSpPr>
        <p:spPr>
          <a:xfrm>
            <a:off x="6851972" y="2231076"/>
            <a:ext cx="1831772" cy="271425"/>
          </a:xfrm>
          <a:prstGeom prst="rect">
            <a:avLst/>
          </a:prstGeom>
          <a:noFill/>
        </p:spPr>
        <p:txBody>
          <a:bodyPr wrap="square" tIns="34393" bIns="0" anchor="b" anchorCtr="0">
            <a:normAutofit lnSpcReduction="10000"/>
          </a:bodyPr>
          <a:lstStyle/>
          <a:p>
            <a:pPr>
              <a:lnSpc>
                <a:spcPct val="120000"/>
              </a:lnSpc>
            </a:pPr>
            <a:r>
              <a:rPr lang="zh-CN" altLang="en-US" sz="1325" b="1" spc="300" dirty="0">
                <a:solidFill>
                  <a:srgbClr val="8064A2"/>
                </a:solidFill>
                <a:latin typeface="微软雅黑" panose="020B0503020204020204" charset="-122"/>
                <a:ea typeface="微软雅黑" panose="020B0503020204020204" charset="-122"/>
                <a:cs typeface="+mn-ea"/>
              </a:rPr>
              <a:t> </a:t>
            </a:r>
            <a:r>
              <a:rPr lang="zh-CN" altLang="en-US" sz="1400" b="1" spc="300" dirty="0">
                <a:solidFill>
                  <a:srgbClr val="8064A2"/>
                </a:solidFill>
                <a:latin typeface="微软雅黑" panose="020B0503020204020204" charset="-122"/>
                <a:ea typeface="微软雅黑" panose="020B0503020204020204" charset="-122"/>
                <a:cs typeface="+mn-ea"/>
              </a:rPr>
              <a:t>预算监督</a:t>
            </a:r>
            <a:endParaRPr lang="zh-CN" altLang="en-US" sz="1325" b="1" spc="300" dirty="0">
              <a:solidFill>
                <a:srgbClr val="8064A2"/>
              </a:solidFill>
              <a:latin typeface="微软雅黑" panose="020B0503020204020204" charset="-122"/>
              <a:ea typeface="微软雅黑" panose="020B0503020204020204" charset="-122"/>
              <a:cs typeface="+mn-ea"/>
            </a:endParaRPr>
          </a:p>
        </p:txBody>
      </p:sp>
      <p:sp>
        <p:nvSpPr>
          <p:cNvPr id="39" name="矩形 38"/>
          <p:cNvSpPr/>
          <p:nvPr>
            <p:custDataLst>
              <p:tags r:id="rId13"/>
            </p:custDataLst>
          </p:nvPr>
        </p:nvSpPr>
        <p:spPr>
          <a:xfrm>
            <a:off x="6809105" y="2520950"/>
            <a:ext cx="2070100" cy="424180"/>
          </a:xfrm>
          <a:prstGeom prst="rect">
            <a:avLst/>
          </a:prstGeom>
        </p:spPr>
        <p:txBody>
          <a:bodyPr wrap="square" tIns="0" bIns="34393"/>
          <a:lstStyle/>
          <a:p>
            <a:pPr>
              <a:lnSpc>
                <a:spcPct val="120000"/>
              </a:lnSpc>
            </a:pPr>
            <a:r>
              <a:rPr lang="zh-CN" altLang="en-US" sz="830" spc="150" dirty="0">
                <a:latin typeface="微软雅黑" panose="020B0503020204020204" charset="-122"/>
                <a:ea typeface="微软雅黑" panose="020B0503020204020204" charset="-122"/>
              </a:rPr>
              <a:t>预算活动就被置于了公民和国家权力机关的双重监督和制约之下,成为了控制政府财政收入和财政支出、进而控制政府一切行政管理活动的有效手段。</a:t>
            </a:r>
          </a:p>
        </p:txBody>
      </p:sp>
      <p:sp>
        <p:nvSpPr>
          <p:cNvPr id="41" name="文本框 40"/>
          <p:cNvSpPr txBox="1"/>
          <p:nvPr>
            <p:custDataLst>
              <p:tags r:id="rId14"/>
            </p:custDataLst>
          </p:nvPr>
        </p:nvSpPr>
        <p:spPr>
          <a:xfrm>
            <a:off x="6851972" y="1374525"/>
            <a:ext cx="1831772" cy="271425"/>
          </a:xfrm>
          <a:prstGeom prst="rect">
            <a:avLst/>
          </a:prstGeom>
          <a:noFill/>
        </p:spPr>
        <p:txBody>
          <a:bodyPr wrap="square" tIns="34393" bIns="0" anchor="b" anchorCtr="0">
            <a:normAutofit lnSpcReduction="10000"/>
          </a:bodyPr>
          <a:lstStyle/>
          <a:p>
            <a:pPr>
              <a:lnSpc>
                <a:spcPct val="120000"/>
              </a:lnSpc>
            </a:pPr>
            <a:r>
              <a:rPr lang="zh-CN" altLang="en-US" sz="1325" b="1" spc="300" dirty="0">
                <a:solidFill>
                  <a:srgbClr val="C0504D"/>
                </a:solidFill>
                <a:latin typeface="微软雅黑" panose="020B0503020204020204" charset="-122"/>
                <a:ea typeface="微软雅黑" panose="020B0503020204020204" charset="-122"/>
                <a:cs typeface="+mn-ea"/>
              </a:rPr>
              <a:t> </a:t>
            </a:r>
            <a:r>
              <a:rPr lang="zh-CN" altLang="en-US" sz="1400" b="1" spc="300" dirty="0">
                <a:solidFill>
                  <a:srgbClr val="C0504D"/>
                </a:solidFill>
                <a:latin typeface="微软雅黑" panose="020B0503020204020204" charset="-122"/>
                <a:ea typeface="微软雅黑" panose="020B0503020204020204" charset="-122"/>
                <a:cs typeface="+mn-ea"/>
              </a:rPr>
              <a:t>事前决定</a:t>
            </a:r>
          </a:p>
        </p:txBody>
      </p:sp>
      <p:sp>
        <p:nvSpPr>
          <p:cNvPr id="42" name="矩形 41"/>
          <p:cNvSpPr/>
          <p:nvPr>
            <p:custDataLst>
              <p:tags r:id="rId15"/>
            </p:custDataLst>
          </p:nvPr>
        </p:nvSpPr>
        <p:spPr>
          <a:xfrm>
            <a:off x="6269355" y="1664335"/>
            <a:ext cx="2414905" cy="424180"/>
          </a:xfrm>
          <a:prstGeom prst="rect">
            <a:avLst/>
          </a:prstGeom>
        </p:spPr>
        <p:txBody>
          <a:bodyPr wrap="square" tIns="0" bIns="34393"/>
          <a:lstStyle/>
          <a:p>
            <a:pPr>
              <a:lnSpc>
                <a:spcPct val="120000"/>
              </a:lnSpc>
            </a:pPr>
            <a:r>
              <a:rPr lang="zh-CN" altLang="en-US" sz="830" spc="150" dirty="0">
                <a:latin typeface="微软雅黑" panose="020B0503020204020204" charset="-122"/>
                <a:ea typeface="微软雅黑" panose="020B0503020204020204" charset="-122"/>
              </a:rPr>
              <a:t>从预算产生过程来说,是先有财政活动,后有预算,而对于公共财政而言,应是先有预算,后有财政活动,预算规范到哪里,财政才能活动到哪里。</a:t>
            </a:r>
          </a:p>
        </p:txBody>
      </p:sp>
      <p:sp>
        <p:nvSpPr>
          <p:cNvPr id="47" name="文本框 46"/>
          <p:cNvSpPr txBox="1"/>
          <p:nvPr>
            <p:custDataLst>
              <p:tags r:id="rId16"/>
            </p:custDataLst>
          </p:nvPr>
        </p:nvSpPr>
        <p:spPr>
          <a:xfrm>
            <a:off x="317445" y="2231076"/>
            <a:ext cx="1831772" cy="271425"/>
          </a:xfrm>
          <a:prstGeom prst="rect">
            <a:avLst/>
          </a:prstGeom>
          <a:noFill/>
        </p:spPr>
        <p:txBody>
          <a:bodyPr wrap="square" tIns="34393" bIns="0" anchor="b" anchorCtr="0">
            <a:normAutofit lnSpcReduction="10000"/>
          </a:bodyPr>
          <a:lstStyle/>
          <a:p>
            <a:pPr algn="r">
              <a:lnSpc>
                <a:spcPct val="120000"/>
              </a:lnSpc>
            </a:pPr>
            <a:r>
              <a:rPr lang="zh-CN" altLang="en-US" sz="1325" b="1" spc="300" dirty="0">
                <a:solidFill>
                  <a:srgbClr val="9BBB59"/>
                </a:solidFill>
                <a:latin typeface="微软雅黑" panose="020B0503020204020204" charset="-122"/>
                <a:ea typeface="微软雅黑" panose="020B0503020204020204" charset="-122"/>
                <a:cs typeface="+mn-ea"/>
              </a:rPr>
              <a:t> </a:t>
            </a:r>
            <a:r>
              <a:rPr lang="zh-CN" altLang="en-US" sz="1400" b="1" spc="300" dirty="0">
                <a:solidFill>
                  <a:srgbClr val="9BBB59"/>
                </a:solidFill>
                <a:latin typeface="微软雅黑" panose="020B0503020204020204" charset="-122"/>
                <a:ea typeface="微软雅黑" panose="020B0503020204020204" charset="-122"/>
                <a:cs typeface="+mn-ea"/>
              </a:rPr>
              <a:t>严格执行</a:t>
            </a:r>
            <a:endParaRPr lang="zh-CN" altLang="en-US" sz="1325" b="1" spc="300" dirty="0">
              <a:solidFill>
                <a:srgbClr val="9BBB59"/>
              </a:solidFill>
              <a:latin typeface="微软雅黑" panose="020B0503020204020204" charset="-122"/>
              <a:ea typeface="微软雅黑" panose="020B0503020204020204" charset="-122"/>
              <a:cs typeface="+mn-ea"/>
            </a:endParaRPr>
          </a:p>
        </p:txBody>
      </p:sp>
      <p:sp>
        <p:nvSpPr>
          <p:cNvPr id="48" name="矩形 47"/>
          <p:cNvSpPr/>
          <p:nvPr>
            <p:custDataLst>
              <p:tags r:id="rId17"/>
            </p:custDataLst>
          </p:nvPr>
        </p:nvSpPr>
        <p:spPr>
          <a:xfrm>
            <a:off x="60960" y="2520950"/>
            <a:ext cx="2088515" cy="424180"/>
          </a:xfrm>
          <a:prstGeom prst="rect">
            <a:avLst/>
          </a:prstGeom>
        </p:spPr>
        <p:txBody>
          <a:bodyPr wrap="square" tIns="0" bIns="34393"/>
          <a:lstStyle/>
          <a:p>
            <a:pPr algn="l">
              <a:lnSpc>
                <a:spcPct val="120000"/>
              </a:lnSpc>
            </a:pPr>
            <a:r>
              <a:rPr lang="zh-CN" altLang="en-US" sz="830" spc="150" dirty="0">
                <a:latin typeface="微软雅黑" panose="020B0503020204020204" charset="-122"/>
                <a:ea typeface="微软雅黑" panose="020B0503020204020204" charset="-122"/>
              </a:rPr>
              <a:t>预算一经作出后就必须严格执行,并能有效约束各级政府、各部门的预算行动。只有依法约束政府的预算自由裁量权以及随意调整权,才能真正体现预算法律效力的严肃性。</a:t>
            </a:r>
          </a:p>
        </p:txBody>
      </p:sp>
      <p:sp>
        <p:nvSpPr>
          <p:cNvPr id="50" name="文本框 49"/>
          <p:cNvSpPr txBox="1"/>
          <p:nvPr>
            <p:custDataLst>
              <p:tags r:id="rId18"/>
            </p:custDataLst>
          </p:nvPr>
        </p:nvSpPr>
        <p:spPr>
          <a:xfrm>
            <a:off x="317445" y="1374525"/>
            <a:ext cx="1831772" cy="271425"/>
          </a:xfrm>
          <a:prstGeom prst="rect">
            <a:avLst/>
          </a:prstGeom>
          <a:noFill/>
        </p:spPr>
        <p:txBody>
          <a:bodyPr wrap="square" tIns="34393" bIns="0" anchor="b" anchorCtr="0">
            <a:normAutofit lnSpcReduction="10000"/>
          </a:bodyPr>
          <a:lstStyle/>
          <a:p>
            <a:pPr algn="r">
              <a:lnSpc>
                <a:spcPct val="120000"/>
              </a:lnSpc>
            </a:pPr>
            <a:r>
              <a:rPr lang="zh-CN" altLang="en-US" sz="1325" b="1" spc="300" dirty="0">
                <a:solidFill>
                  <a:srgbClr val="4F81BD"/>
                </a:solidFill>
                <a:latin typeface="微软雅黑" panose="020B0503020204020204" charset="-122"/>
                <a:ea typeface="微软雅黑" panose="020B0503020204020204" charset="-122"/>
                <a:cs typeface="+mn-ea"/>
              </a:rPr>
              <a:t> </a:t>
            </a:r>
            <a:r>
              <a:rPr lang="zh-CN" altLang="en-US" sz="1400" b="1" spc="300" dirty="0">
                <a:solidFill>
                  <a:srgbClr val="4F81BD"/>
                </a:solidFill>
                <a:latin typeface="微软雅黑" panose="020B0503020204020204" charset="-122"/>
                <a:ea typeface="微软雅黑" panose="020B0503020204020204" charset="-122"/>
                <a:cs typeface="+mn-ea"/>
              </a:rPr>
              <a:t>决策民主</a:t>
            </a:r>
          </a:p>
        </p:txBody>
      </p:sp>
      <p:sp>
        <p:nvSpPr>
          <p:cNvPr id="51" name="矩形 50"/>
          <p:cNvSpPr/>
          <p:nvPr>
            <p:custDataLst>
              <p:tags r:id="rId19"/>
            </p:custDataLst>
          </p:nvPr>
        </p:nvSpPr>
        <p:spPr>
          <a:xfrm>
            <a:off x="317500" y="1664335"/>
            <a:ext cx="2438400" cy="424180"/>
          </a:xfrm>
          <a:prstGeom prst="rect">
            <a:avLst/>
          </a:prstGeom>
        </p:spPr>
        <p:txBody>
          <a:bodyPr wrap="square" tIns="0" bIns="34393"/>
          <a:lstStyle/>
          <a:p>
            <a:pPr algn="l">
              <a:lnSpc>
                <a:spcPct val="120000"/>
              </a:lnSpc>
            </a:pPr>
            <a:r>
              <a:rPr lang="zh-CN" altLang="en-US" sz="830" spc="150" dirty="0">
                <a:latin typeface="微软雅黑" panose="020B0503020204020204" charset="-122"/>
                <a:ea typeface="微软雅黑" panose="020B0503020204020204" charset="-122"/>
              </a:rPr>
              <a:t>在预算公开透明及公众参与预算决策的现代预算制度要求下,政府的相关预算决策会以更加民主的方式出现,从而更加有利于政府决策的公共性和科学性。</a:t>
            </a:r>
          </a:p>
        </p:txBody>
      </p:sp>
      <p:sp>
        <p:nvSpPr>
          <p:cNvPr id="37" name="椭圆 36"/>
          <p:cNvSpPr/>
          <p:nvPr>
            <p:custDataLst>
              <p:tags r:id="rId20"/>
            </p:custDataLst>
          </p:nvPr>
        </p:nvSpPr>
        <p:spPr>
          <a:xfrm>
            <a:off x="6027276" y="2762823"/>
            <a:ext cx="592923" cy="592923"/>
          </a:xfrm>
          <a:prstGeom prst="ellipse">
            <a:avLst/>
          </a:prstGeom>
          <a:solidFill>
            <a:srgbClr val="8064A2"/>
          </a:solidFill>
          <a:ln w="12700" cap="flat" cmpd="sng" algn="ctr">
            <a:solidFill>
              <a:sysClr val="window" lastClr="FFFFFF"/>
            </a:solidFill>
            <a:prstDash val="solid"/>
            <a:miter lim="800000"/>
          </a:ln>
          <a:effectLst/>
        </p:spPr>
        <p:txBody>
          <a:bodyPr anchor="ctr"/>
          <a:lstStyle/>
          <a:p>
            <a:pPr algn="ctr">
              <a:lnSpc>
                <a:spcPct val="130000"/>
              </a:lnSpc>
            </a:pPr>
            <a:endParaRPr sz="1325">
              <a:latin typeface="微软雅黑" panose="020B0503020204020204" charset="-122"/>
              <a:ea typeface="微软雅黑" panose="020B0503020204020204" charset="-122"/>
            </a:endParaRPr>
          </a:p>
        </p:txBody>
      </p:sp>
      <p:sp>
        <p:nvSpPr>
          <p:cNvPr id="3" name="任意多边形 2"/>
          <p:cNvSpPr/>
          <p:nvPr>
            <p:custDataLst>
              <p:tags r:id="rId21"/>
            </p:custDataLst>
          </p:nvPr>
        </p:nvSpPr>
        <p:spPr bwMode="auto">
          <a:xfrm>
            <a:off x="6232755" y="2925997"/>
            <a:ext cx="181967" cy="266576"/>
          </a:xfrm>
          <a:custGeom>
            <a:avLst/>
            <a:gdLst>
              <a:gd name="T0" fmla="*/ 16 w 73"/>
              <a:gd name="T1" fmla="*/ 77 h 107"/>
              <a:gd name="T2" fmla="*/ 57 w 73"/>
              <a:gd name="T3" fmla="*/ 77 h 107"/>
              <a:gd name="T4" fmla="*/ 52 w 73"/>
              <a:gd name="T5" fmla="*/ 101 h 107"/>
              <a:gd name="T6" fmla="*/ 45 w 73"/>
              <a:gd name="T7" fmla="*/ 101 h 107"/>
              <a:gd name="T8" fmla="*/ 37 w 73"/>
              <a:gd name="T9" fmla="*/ 107 h 107"/>
              <a:gd name="T10" fmla="*/ 29 w 73"/>
              <a:gd name="T11" fmla="*/ 101 h 107"/>
              <a:gd name="T12" fmla="*/ 21 w 73"/>
              <a:gd name="T13" fmla="*/ 101 h 107"/>
              <a:gd name="T14" fmla="*/ 16 w 73"/>
              <a:gd name="T15" fmla="*/ 77 h 107"/>
              <a:gd name="T16" fmla="*/ 51 w 73"/>
              <a:gd name="T17" fmla="*/ 29 h 107"/>
              <a:gd name="T18" fmla="*/ 52 w 73"/>
              <a:gd name="T19" fmla="*/ 35 h 107"/>
              <a:gd name="T20" fmla="*/ 51 w 73"/>
              <a:gd name="T21" fmla="*/ 37 h 107"/>
              <a:gd name="T22" fmla="*/ 53 w 73"/>
              <a:gd name="T23" fmla="*/ 38 h 107"/>
              <a:gd name="T24" fmla="*/ 52 w 73"/>
              <a:gd name="T25" fmla="*/ 42 h 107"/>
              <a:gd name="T26" fmla="*/ 50 w 73"/>
              <a:gd name="T27" fmla="*/ 42 h 107"/>
              <a:gd name="T28" fmla="*/ 52 w 73"/>
              <a:gd name="T29" fmla="*/ 44 h 107"/>
              <a:gd name="T30" fmla="*/ 51 w 73"/>
              <a:gd name="T31" fmla="*/ 47 h 107"/>
              <a:gd name="T32" fmla="*/ 50 w 73"/>
              <a:gd name="T33" fmla="*/ 48 h 107"/>
              <a:gd name="T34" fmla="*/ 51 w 73"/>
              <a:gd name="T35" fmla="*/ 49 h 107"/>
              <a:gd name="T36" fmla="*/ 50 w 73"/>
              <a:gd name="T37" fmla="*/ 53 h 107"/>
              <a:gd name="T38" fmla="*/ 47 w 73"/>
              <a:gd name="T39" fmla="*/ 54 h 107"/>
              <a:gd name="T40" fmla="*/ 29 w 73"/>
              <a:gd name="T41" fmla="*/ 49 h 107"/>
              <a:gd name="T42" fmla="*/ 21 w 73"/>
              <a:gd name="T43" fmla="*/ 49 h 107"/>
              <a:gd name="T44" fmla="*/ 21 w 73"/>
              <a:gd name="T45" fmla="*/ 32 h 107"/>
              <a:gd name="T46" fmla="*/ 28 w 73"/>
              <a:gd name="T47" fmla="*/ 31 h 107"/>
              <a:gd name="T48" fmla="*/ 42 w 73"/>
              <a:gd name="T49" fmla="*/ 16 h 107"/>
              <a:gd name="T50" fmla="*/ 38 w 73"/>
              <a:gd name="T51" fmla="*/ 30 h 107"/>
              <a:gd name="T52" fmla="*/ 51 w 73"/>
              <a:gd name="T53" fmla="*/ 29 h 107"/>
              <a:gd name="T54" fmla="*/ 15 w 73"/>
              <a:gd name="T55" fmla="*/ 71 h 107"/>
              <a:gd name="T56" fmla="*/ 25 w 73"/>
              <a:gd name="T57" fmla="*/ 71 h 107"/>
              <a:gd name="T58" fmla="*/ 17 w 73"/>
              <a:gd name="T59" fmla="*/ 48 h 107"/>
              <a:gd name="T60" fmla="*/ 11 w 73"/>
              <a:gd name="T61" fmla="*/ 29 h 107"/>
              <a:gd name="T62" fmla="*/ 23 w 73"/>
              <a:gd name="T63" fmla="*/ 13 h 107"/>
              <a:gd name="T64" fmla="*/ 37 w 73"/>
              <a:gd name="T65" fmla="*/ 11 h 107"/>
              <a:gd name="T66" fmla="*/ 50 w 73"/>
              <a:gd name="T67" fmla="*/ 14 h 107"/>
              <a:gd name="T68" fmla="*/ 62 w 73"/>
              <a:gd name="T69" fmla="*/ 29 h 107"/>
              <a:gd name="T70" fmla="*/ 56 w 73"/>
              <a:gd name="T71" fmla="*/ 48 h 107"/>
              <a:gd name="T72" fmla="*/ 48 w 73"/>
              <a:gd name="T73" fmla="*/ 71 h 107"/>
              <a:gd name="T74" fmla="*/ 58 w 73"/>
              <a:gd name="T75" fmla="*/ 71 h 107"/>
              <a:gd name="T76" fmla="*/ 65 w 73"/>
              <a:gd name="T77" fmla="*/ 52 h 107"/>
              <a:gd name="T78" fmla="*/ 71 w 73"/>
              <a:gd name="T79" fmla="*/ 27 h 107"/>
              <a:gd name="T80" fmla="*/ 55 w 73"/>
              <a:gd name="T81" fmla="*/ 5 h 107"/>
              <a:gd name="T82" fmla="*/ 37 w 73"/>
              <a:gd name="T83" fmla="*/ 1 h 107"/>
              <a:gd name="T84" fmla="*/ 19 w 73"/>
              <a:gd name="T85" fmla="*/ 5 h 107"/>
              <a:gd name="T86" fmla="*/ 2 w 73"/>
              <a:gd name="T87" fmla="*/ 27 h 107"/>
              <a:gd name="T88" fmla="*/ 8 w 73"/>
              <a:gd name="T89" fmla="*/ 53 h 107"/>
              <a:gd name="T90" fmla="*/ 15 w 73"/>
              <a:gd name="T91" fmla="*/ 7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3" h="107">
                <a:moveTo>
                  <a:pt x="16" y="77"/>
                </a:moveTo>
                <a:cubicBezTo>
                  <a:pt x="57" y="77"/>
                  <a:pt x="57" y="77"/>
                  <a:pt x="57" y="77"/>
                </a:cubicBezTo>
                <a:cubicBezTo>
                  <a:pt x="52" y="101"/>
                  <a:pt x="52" y="101"/>
                  <a:pt x="52" y="101"/>
                </a:cubicBezTo>
                <a:cubicBezTo>
                  <a:pt x="45" y="101"/>
                  <a:pt x="45" y="101"/>
                  <a:pt x="45" y="101"/>
                </a:cubicBezTo>
                <a:cubicBezTo>
                  <a:pt x="44" y="104"/>
                  <a:pt x="41" y="107"/>
                  <a:pt x="37" y="107"/>
                </a:cubicBezTo>
                <a:cubicBezTo>
                  <a:pt x="33" y="107"/>
                  <a:pt x="30" y="104"/>
                  <a:pt x="29" y="101"/>
                </a:cubicBezTo>
                <a:cubicBezTo>
                  <a:pt x="21" y="101"/>
                  <a:pt x="21" y="101"/>
                  <a:pt x="21" y="101"/>
                </a:cubicBezTo>
                <a:cubicBezTo>
                  <a:pt x="16" y="77"/>
                  <a:pt x="16" y="77"/>
                  <a:pt x="16" y="77"/>
                </a:cubicBezTo>
                <a:close/>
                <a:moveTo>
                  <a:pt x="51" y="29"/>
                </a:moveTo>
                <a:cubicBezTo>
                  <a:pt x="52" y="35"/>
                  <a:pt x="52" y="35"/>
                  <a:pt x="52" y="35"/>
                </a:cubicBezTo>
                <a:cubicBezTo>
                  <a:pt x="51" y="37"/>
                  <a:pt x="51" y="37"/>
                  <a:pt x="51" y="37"/>
                </a:cubicBezTo>
                <a:cubicBezTo>
                  <a:pt x="53" y="38"/>
                  <a:pt x="53" y="38"/>
                  <a:pt x="53" y="38"/>
                </a:cubicBezTo>
                <a:cubicBezTo>
                  <a:pt x="52" y="42"/>
                  <a:pt x="52" y="42"/>
                  <a:pt x="52" y="42"/>
                </a:cubicBezTo>
                <a:cubicBezTo>
                  <a:pt x="50" y="42"/>
                  <a:pt x="50" y="42"/>
                  <a:pt x="50" y="42"/>
                </a:cubicBezTo>
                <a:cubicBezTo>
                  <a:pt x="52" y="44"/>
                  <a:pt x="52" y="44"/>
                  <a:pt x="52" y="44"/>
                </a:cubicBezTo>
                <a:cubicBezTo>
                  <a:pt x="51" y="47"/>
                  <a:pt x="51" y="47"/>
                  <a:pt x="51" y="47"/>
                </a:cubicBezTo>
                <a:cubicBezTo>
                  <a:pt x="50" y="48"/>
                  <a:pt x="50" y="48"/>
                  <a:pt x="50" y="48"/>
                </a:cubicBezTo>
                <a:cubicBezTo>
                  <a:pt x="51" y="49"/>
                  <a:pt x="51" y="49"/>
                  <a:pt x="51" y="49"/>
                </a:cubicBezTo>
                <a:cubicBezTo>
                  <a:pt x="50" y="53"/>
                  <a:pt x="50" y="53"/>
                  <a:pt x="50" y="53"/>
                </a:cubicBezTo>
                <a:cubicBezTo>
                  <a:pt x="47" y="54"/>
                  <a:pt x="47" y="54"/>
                  <a:pt x="47" y="54"/>
                </a:cubicBezTo>
                <a:cubicBezTo>
                  <a:pt x="29" y="49"/>
                  <a:pt x="29" y="49"/>
                  <a:pt x="29" y="49"/>
                </a:cubicBezTo>
                <a:cubicBezTo>
                  <a:pt x="21" y="49"/>
                  <a:pt x="21" y="49"/>
                  <a:pt x="21" y="49"/>
                </a:cubicBezTo>
                <a:cubicBezTo>
                  <a:pt x="21" y="32"/>
                  <a:pt x="21" y="32"/>
                  <a:pt x="21" y="32"/>
                </a:cubicBezTo>
                <a:cubicBezTo>
                  <a:pt x="28" y="31"/>
                  <a:pt x="28" y="31"/>
                  <a:pt x="28" y="31"/>
                </a:cubicBezTo>
                <a:cubicBezTo>
                  <a:pt x="42" y="16"/>
                  <a:pt x="42" y="16"/>
                  <a:pt x="42" y="16"/>
                </a:cubicBezTo>
                <a:cubicBezTo>
                  <a:pt x="50" y="21"/>
                  <a:pt x="43" y="27"/>
                  <a:pt x="38" y="30"/>
                </a:cubicBezTo>
                <a:cubicBezTo>
                  <a:pt x="51" y="29"/>
                  <a:pt x="51" y="29"/>
                  <a:pt x="51" y="29"/>
                </a:cubicBezTo>
                <a:close/>
                <a:moveTo>
                  <a:pt x="15" y="71"/>
                </a:moveTo>
                <a:cubicBezTo>
                  <a:pt x="25" y="71"/>
                  <a:pt x="25" y="71"/>
                  <a:pt x="25" y="71"/>
                </a:cubicBezTo>
                <a:cubicBezTo>
                  <a:pt x="24" y="62"/>
                  <a:pt x="20" y="55"/>
                  <a:pt x="17" y="48"/>
                </a:cubicBezTo>
                <a:cubicBezTo>
                  <a:pt x="13" y="41"/>
                  <a:pt x="10" y="34"/>
                  <a:pt x="11" y="29"/>
                </a:cubicBezTo>
                <a:cubicBezTo>
                  <a:pt x="13" y="21"/>
                  <a:pt x="17" y="16"/>
                  <a:pt x="23" y="13"/>
                </a:cubicBezTo>
                <a:cubicBezTo>
                  <a:pt x="27" y="11"/>
                  <a:pt x="32" y="10"/>
                  <a:pt x="37" y="11"/>
                </a:cubicBezTo>
                <a:cubicBezTo>
                  <a:pt x="42" y="11"/>
                  <a:pt x="46" y="12"/>
                  <a:pt x="50" y="14"/>
                </a:cubicBezTo>
                <a:cubicBezTo>
                  <a:pt x="56" y="17"/>
                  <a:pt x="60" y="22"/>
                  <a:pt x="62" y="29"/>
                </a:cubicBezTo>
                <a:cubicBezTo>
                  <a:pt x="63" y="34"/>
                  <a:pt x="59" y="41"/>
                  <a:pt x="56" y="48"/>
                </a:cubicBezTo>
                <a:cubicBezTo>
                  <a:pt x="53" y="55"/>
                  <a:pt x="49" y="62"/>
                  <a:pt x="48" y="71"/>
                </a:cubicBezTo>
                <a:cubicBezTo>
                  <a:pt x="58" y="71"/>
                  <a:pt x="58" y="71"/>
                  <a:pt x="58" y="71"/>
                </a:cubicBezTo>
                <a:cubicBezTo>
                  <a:pt x="59" y="64"/>
                  <a:pt x="62" y="58"/>
                  <a:pt x="65" y="52"/>
                </a:cubicBezTo>
                <a:cubicBezTo>
                  <a:pt x="69" y="44"/>
                  <a:pt x="73" y="36"/>
                  <a:pt x="71" y="27"/>
                </a:cubicBezTo>
                <a:cubicBezTo>
                  <a:pt x="70" y="17"/>
                  <a:pt x="63" y="9"/>
                  <a:pt x="55" y="5"/>
                </a:cubicBezTo>
                <a:cubicBezTo>
                  <a:pt x="49" y="2"/>
                  <a:pt x="43" y="1"/>
                  <a:pt x="37" y="1"/>
                </a:cubicBezTo>
                <a:cubicBezTo>
                  <a:pt x="31" y="0"/>
                  <a:pt x="24" y="2"/>
                  <a:pt x="19" y="5"/>
                </a:cubicBezTo>
                <a:cubicBezTo>
                  <a:pt x="10" y="9"/>
                  <a:pt x="4" y="16"/>
                  <a:pt x="2" y="27"/>
                </a:cubicBezTo>
                <a:cubicBezTo>
                  <a:pt x="0" y="36"/>
                  <a:pt x="4" y="44"/>
                  <a:pt x="8" y="53"/>
                </a:cubicBezTo>
                <a:cubicBezTo>
                  <a:pt x="11" y="58"/>
                  <a:pt x="13" y="64"/>
                  <a:pt x="15" y="71"/>
                </a:cubicBezTo>
                <a:close/>
              </a:path>
            </a:pathLst>
          </a:custGeom>
          <a:solidFill>
            <a:srgbClr val="E7E6E6"/>
          </a:solidFill>
          <a:ln>
            <a:noFill/>
          </a:ln>
        </p:spPr>
        <p:txBody>
          <a:bodyPr anchor="ctr"/>
          <a:lstStyle/>
          <a:p>
            <a:pPr algn="ctr">
              <a:lnSpc>
                <a:spcPct val="130000"/>
              </a:lnSpc>
            </a:pPr>
            <a:endParaRPr sz="1325">
              <a:latin typeface="微软雅黑" panose="020B0503020204020204" charset="-122"/>
              <a:ea typeface="微软雅黑" panose="020B0503020204020204" charset="-122"/>
            </a:endParaRPr>
          </a:p>
        </p:txBody>
      </p:sp>
      <p:sp>
        <p:nvSpPr>
          <p:cNvPr id="11" name="椭圆 10"/>
          <p:cNvSpPr/>
          <p:nvPr>
            <p:custDataLst>
              <p:tags r:id="rId22"/>
            </p:custDataLst>
          </p:nvPr>
        </p:nvSpPr>
        <p:spPr>
          <a:xfrm>
            <a:off x="5129800" y="1575281"/>
            <a:ext cx="592923" cy="592923"/>
          </a:xfrm>
          <a:prstGeom prst="ellipse">
            <a:avLst/>
          </a:prstGeom>
          <a:solidFill>
            <a:srgbClr val="9BBB59"/>
          </a:solidFill>
          <a:ln w="12700" cap="flat" cmpd="sng" algn="ctr">
            <a:solidFill>
              <a:sysClr val="window" lastClr="FFFFFF"/>
            </a:solidFill>
            <a:prstDash val="solid"/>
            <a:miter lim="800000"/>
          </a:ln>
          <a:effectLst/>
        </p:spPr>
        <p:txBody>
          <a:bodyPr anchor="ctr"/>
          <a:lstStyle/>
          <a:p>
            <a:pPr algn="ctr">
              <a:lnSpc>
                <a:spcPct val="130000"/>
              </a:lnSpc>
            </a:pPr>
            <a:endParaRPr sz="1325">
              <a:latin typeface="微软雅黑" panose="020B0503020204020204" charset="-122"/>
              <a:ea typeface="微软雅黑" panose="020B0503020204020204" charset="-122"/>
            </a:endParaRPr>
          </a:p>
        </p:txBody>
      </p:sp>
      <p:sp>
        <p:nvSpPr>
          <p:cNvPr id="4" name="任意多边形 3"/>
          <p:cNvSpPr/>
          <p:nvPr>
            <p:custDataLst>
              <p:tags r:id="rId23"/>
            </p:custDataLst>
          </p:nvPr>
        </p:nvSpPr>
        <p:spPr bwMode="auto">
          <a:xfrm>
            <a:off x="5323688" y="1771487"/>
            <a:ext cx="205147" cy="200512"/>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rgbClr val="E7E6E6"/>
          </a:solidFill>
          <a:ln>
            <a:noFill/>
          </a:ln>
        </p:spPr>
        <p:txBody>
          <a:bodyPr anchor="ctr"/>
          <a:lstStyle/>
          <a:p>
            <a:pPr algn="ctr">
              <a:lnSpc>
                <a:spcPct val="130000"/>
              </a:lnSpc>
            </a:pPr>
            <a:endParaRPr sz="1325">
              <a:latin typeface="微软雅黑" panose="020B0503020204020204" charset="-122"/>
              <a:ea typeface="微软雅黑" panose="020B0503020204020204" charset="-122"/>
            </a:endParaRPr>
          </a:p>
        </p:txBody>
      </p:sp>
      <p:sp>
        <p:nvSpPr>
          <p:cNvPr id="26" name="矩形 25"/>
          <p:cNvSpPr/>
          <p:nvPr>
            <p:custDataLst>
              <p:tags r:id="rId24"/>
            </p:custDataLst>
          </p:nvPr>
        </p:nvSpPr>
        <p:spPr>
          <a:xfrm>
            <a:off x="1629323" y="3608864"/>
            <a:ext cx="5742479" cy="542850"/>
          </a:xfrm>
          <a:prstGeom prst="rect">
            <a:avLst/>
          </a:prstGeom>
        </p:spPr>
        <p:txBody>
          <a:bodyPr wrap="square" lIns="66141" tIns="34393" rIns="66141" bIns="34393" anchor="ctr">
            <a:normAutofit/>
          </a:bodyPr>
          <a:lstStyle/>
          <a:p>
            <a:pPr algn="ctr">
              <a:lnSpc>
                <a:spcPct val="120000"/>
              </a:lnSpc>
            </a:pPr>
            <a:r>
              <a:rPr lang="zh-CN" altLang="en-US" sz="1200" b="1" spc="150" dirty="0">
                <a:solidFill>
                  <a:sysClr val="window" lastClr="FFFFFF"/>
                </a:solidFill>
                <a:latin typeface="微软雅黑" panose="020B0503020204020204" charset="-122"/>
                <a:ea typeface="微软雅黑" panose="020B0503020204020204" charset="-122"/>
              </a:rPr>
              <a:t>约束性</a:t>
            </a:r>
            <a:r>
              <a:rPr lang="zh-CN" altLang="en-US" sz="1200" spc="150" dirty="0">
                <a:solidFill>
                  <a:sysClr val="window" lastClr="FFFFFF"/>
                </a:solidFill>
                <a:latin typeface="微软雅黑" panose="020B0503020204020204" charset="-122"/>
                <a:ea typeface="微软雅黑" panose="020B0503020204020204" charset="-122"/>
              </a:rPr>
              <a:t>是指政府预算作为一个通过立法程序确定的对公共资源分配的具有法律效力的文本,对在预算过程中的各利益主体都具有约束作用</a:t>
            </a:r>
            <a:r>
              <a:rPr lang="zh-CN" altLang="en-US" sz="1030" spc="150" dirty="0">
                <a:solidFill>
                  <a:sysClr val="window" lastClr="FFFFFF"/>
                </a:solidFill>
                <a:latin typeface="微软雅黑" panose="020B0503020204020204" charset="-122"/>
                <a:ea typeface="微软雅黑" panose="020B0503020204020204" charset="-122"/>
              </a:rPr>
              <a:t>。</a:t>
            </a:r>
          </a:p>
        </p:txBody>
      </p:sp>
      <p:sp>
        <p:nvSpPr>
          <p:cNvPr id="6" name="标题 3"/>
          <p:cNvSpPr txBox="1"/>
          <p:nvPr/>
        </p:nvSpPr>
        <p:spPr>
          <a:xfrm>
            <a:off x="523558" y="21177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ctr"/>
            <a:r>
              <a:rPr lang="zh-CN" altLang="en-US" dirty="0"/>
              <a:t>二、现代预算的基本特征</a:t>
            </a: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993900" y="0"/>
            <a:ext cx="501332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宋体" panose="02010600030101010101" pitchFamily="2" charset="-122"/>
                <a:ea typeface="宋体" panose="02010600030101010101" pitchFamily="2" charset="-122"/>
                <a:cs typeface="+mn-ea"/>
                <a:sym typeface="+mn-lt"/>
              </a:rPr>
              <a:t>（三）公共性</a:t>
            </a:r>
          </a:p>
        </p:txBody>
      </p:sp>
      <p:sp>
        <p:nvSpPr>
          <p:cNvPr id="16" name="文本框 15"/>
          <p:cNvSpPr txBox="1"/>
          <p:nvPr/>
        </p:nvSpPr>
        <p:spPr>
          <a:xfrm>
            <a:off x="656273" y="1128395"/>
            <a:ext cx="7688580" cy="1200329"/>
          </a:xfrm>
          <a:prstGeom prst="rect">
            <a:avLst/>
          </a:prstGeom>
          <a:noFill/>
        </p:spPr>
        <p:txBody>
          <a:bodyPr wrap="square" rtlCol="0">
            <a:spAutoFit/>
          </a:bodyPr>
          <a:lstStyle/>
          <a:p>
            <a:pPr indent="406400" algn="l" fontAlgn="auto">
              <a:extLst>
                <a:ext uri="{35155182-B16C-46BC-9424-99874614C6A1}">
                  <wpsdc:indentchars xmlns:wpsdc="http://www.wps.cn/officeDocument/2017/drawingmlCustomData" xmlns="" val="200" checksum="1740828767"/>
                </a:ext>
              </a:extLst>
            </a:pPr>
            <a:r>
              <a:rPr lang="zh-CN" altLang="en-US" sz="1800" dirty="0"/>
              <a:t> </a:t>
            </a:r>
            <a:r>
              <a:rPr lang="zh-CN" altLang="en-US" sz="1800" b="1" dirty="0"/>
              <a:t>公共性</a:t>
            </a:r>
            <a:r>
              <a:rPr lang="zh-CN" altLang="en-US" sz="1800" dirty="0"/>
              <a:t>是指通过预算分配的内容要满足社会公共需要，预算的运行方式要公开、透明、规范，预算运行的过程要接受立法及公众的监督，预算运行的结果要对公众负责。因此，相对于其他预算主体和传统的国家预算来说，政府预算具有很鲜明的公共性。</a:t>
            </a:r>
          </a:p>
        </p:txBody>
      </p:sp>
      <p:sp>
        <p:nvSpPr>
          <p:cNvPr id="7" name="文本框 6"/>
          <p:cNvSpPr txBox="1"/>
          <p:nvPr>
            <p:custDataLst>
              <p:tags r:id="rId1"/>
            </p:custDataLst>
          </p:nvPr>
        </p:nvSpPr>
        <p:spPr>
          <a:xfrm>
            <a:off x="5260975" y="3524885"/>
            <a:ext cx="2873375" cy="302895"/>
          </a:xfrm>
          <a:prstGeom prst="rect">
            <a:avLst/>
          </a:prstGeom>
          <a:noFill/>
        </p:spPr>
        <p:txBody>
          <a:bodyPr wrap="square" lIns="66141" tIns="34393" rIns="66141" bIns="0" anchor="b" anchorCtr="1"/>
          <a:lstStyle/>
          <a:p>
            <a:pPr algn="ctr">
              <a:lnSpc>
                <a:spcPct val="120000"/>
              </a:lnSpc>
            </a:pPr>
            <a:r>
              <a:rPr lang="zh-CN" altLang="en-US" sz="1300" b="1" spc="300" dirty="0">
                <a:solidFill>
                  <a:srgbClr val="000000">
                    <a:lumMod val="75000"/>
                    <a:lumOff val="25000"/>
                  </a:srgbClr>
                </a:solidFill>
                <a:latin typeface="微软雅黑" panose="020B0503020204020204" charset="-122"/>
                <a:ea typeface="微软雅黑" panose="020B0503020204020204" charset="-122"/>
                <a:cs typeface="+mn-ea"/>
                <a:sym typeface="Arial" panose="020B0604020202020204" pitchFamily="34" charset="0"/>
              </a:rPr>
              <a:t> 从预算编制和运行方</a:t>
            </a:r>
            <a:r>
              <a:rPr lang="zh-CN" altLang="en-US" sz="1300" b="1" spc="300" dirty="0" smtClean="0">
                <a:solidFill>
                  <a:srgbClr val="000000">
                    <a:lumMod val="75000"/>
                    <a:lumOff val="25000"/>
                  </a:srgbClr>
                </a:solidFill>
                <a:latin typeface="微软雅黑" panose="020B0503020204020204" charset="-122"/>
                <a:ea typeface="微软雅黑" panose="020B0503020204020204" charset="-122"/>
                <a:cs typeface="+mn-ea"/>
                <a:sym typeface="Arial" panose="020B0604020202020204" pitchFamily="34" charset="0"/>
              </a:rPr>
              <a:t>式来看</a:t>
            </a:r>
            <a:endParaRPr lang="zh-CN" altLang="en-US" sz="1300" b="1" spc="300" dirty="0">
              <a:solidFill>
                <a:srgbClr val="000000">
                  <a:lumMod val="75000"/>
                  <a:lumOff val="25000"/>
                </a:srgbClr>
              </a:solidFill>
              <a:latin typeface="微软雅黑" panose="020B0503020204020204" charset="-122"/>
              <a:ea typeface="微软雅黑" panose="020B0503020204020204" charset="-122"/>
              <a:cs typeface="+mn-ea"/>
              <a:sym typeface="Arial" panose="020B0604020202020204" pitchFamily="34" charset="0"/>
            </a:endParaRPr>
          </a:p>
        </p:txBody>
      </p:sp>
      <p:sp>
        <p:nvSpPr>
          <p:cNvPr id="2" name="泪滴形 1"/>
          <p:cNvSpPr/>
          <p:nvPr>
            <p:custDataLst>
              <p:tags r:id="rId2"/>
            </p:custDataLst>
          </p:nvPr>
        </p:nvSpPr>
        <p:spPr>
          <a:xfrm>
            <a:off x="6126669" y="2375136"/>
            <a:ext cx="869394" cy="880956"/>
          </a:xfrm>
          <a:prstGeom prst="teardrop">
            <a:avLst/>
          </a:prstGeom>
          <a:solidFill>
            <a:srgbClr val="1AA3AA">
              <a:lumMod val="100000"/>
            </a:srgbClr>
          </a:solidFill>
          <a:ln w="12700" cap="flat" cmpd="sng" algn="ctr">
            <a:noFill/>
            <a:prstDash val="solid"/>
            <a:miter lim="800000"/>
          </a:ln>
          <a:effectLst/>
        </p:spPr>
        <p:txBody>
          <a:bodyPr anchor="ctr"/>
          <a:lstStyle/>
          <a:p>
            <a:pPr algn="ctr"/>
            <a:endParaRPr sz="1325">
              <a:sym typeface="Arial" panose="020B0604020202020204" pitchFamily="34" charset="0"/>
            </a:endParaRPr>
          </a:p>
        </p:txBody>
      </p:sp>
      <p:cxnSp>
        <p:nvCxnSpPr>
          <p:cNvPr id="3" name="直接连接符 2"/>
          <p:cNvCxnSpPr/>
          <p:nvPr>
            <p:custDataLst>
              <p:tags r:id="rId3"/>
            </p:custDataLst>
          </p:nvPr>
        </p:nvCxnSpPr>
        <p:spPr>
          <a:xfrm>
            <a:off x="6561366" y="3248682"/>
            <a:ext cx="0" cy="262542"/>
          </a:xfrm>
          <a:prstGeom prst="line">
            <a:avLst/>
          </a:prstGeom>
          <a:noFill/>
          <a:ln w="12700" cap="flat" cmpd="sng" algn="ctr">
            <a:solidFill>
              <a:srgbClr val="1AA3AA">
                <a:lumMod val="100000"/>
              </a:srgbClr>
            </a:solidFill>
            <a:prstDash val="solid"/>
            <a:miter lim="800000"/>
            <a:headEnd type="none" w="med" len="med"/>
            <a:tailEnd type="none" w="med" len="med"/>
          </a:ln>
          <a:effectLst/>
        </p:spPr>
      </p:cxnSp>
      <p:sp>
        <p:nvSpPr>
          <p:cNvPr id="4" name="椭圆 3"/>
          <p:cNvSpPr/>
          <p:nvPr>
            <p:custDataLst>
              <p:tags r:id="rId4"/>
            </p:custDataLst>
          </p:nvPr>
        </p:nvSpPr>
        <p:spPr>
          <a:xfrm>
            <a:off x="6285145" y="2527688"/>
            <a:ext cx="575555" cy="583209"/>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endParaRPr sz="1325">
              <a:sym typeface="Arial" panose="020B0604020202020204" pitchFamily="34" charset="0"/>
            </a:endParaRPr>
          </a:p>
        </p:txBody>
      </p:sp>
      <p:sp>
        <p:nvSpPr>
          <p:cNvPr id="17" name="任意多边形 21"/>
          <p:cNvSpPr/>
          <p:nvPr>
            <p:custDataLst>
              <p:tags r:id="rId5"/>
            </p:custDataLst>
          </p:nvPr>
        </p:nvSpPr>
        <p:spPr bwMode="auto">
          <a:xfrm>
            <a:off x="6452441" y="2697209"/>
            <a:ext cx="240962" cy="2441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570" y="21600"/>
                </a:moveTo>
                <a:cubicBezTo>
                  <a:pt x="995" y="21600"/>
                  <a:pt x="995" y="21600"/>
                  <a:pt x="995" y="21600"/>
                </a:cubicBezTo>
                <a:cubicBezTo>
                  <a:pt x="497" y="21600"/>
                  <a:pt x="0" y="21061"/>
                  <a:pt x="0" y="20558"/>
                </a:cubicBezTo>
                <a:cubicBezTo>
                  <a:pt x="0" y="1006"/>
                  <a:pt x="0" y="1006"/>
                  <a:pt x="0" y="1006"/>
                </a:cubicBezTo>
                <a:cubicBezTo>
                  <a:pt x="0" y="252"/>
                  <a:pt x="497" y="0"/>
                  <a:pt x="995" y="0"/>
                </a:cubicBezTo>
                <a:cubicBezTo>
                  <a:pt x="20570" y="0"/>
                  <a:pt x="20570" y="0"/>
                  <a:pt x="20570" y="0"/>
                </a:cubicBezTo>
                <a:cubicBezTo>
                  <a:pt x="21103" y="0"/>
                  <a:pt x="21600" y="252"/>
                  <a:pt x="21600" y="1006"/>
                </a:cubicBezTo>
                <a:cubicBezTo>
                  <a:pt x="21600" y="20558"/>
                  <a:pt x="21600" y="20558"/>
                  <a:pt x="21600" y="20558"/>
                </a:cubicBezTo>
                <a:cubicBezTo>
                  <a:pt x="21600" y="21061"/>
                  <a:pt x="21103" y="21600"/>
                  <a:pt x="20570" y="21600"/>
                </a:cubicBezTo>
                <a:close/>
                <a:moveTo>
                  <a:pt x="19575" y="2013"/>
                </a:moveTo>
                <a:cubicBezTo>
                  <a:pt x="1989" y="2013"/>
                  <a:pt x="1989" y="2013"/>
                  <a:pt x="1989" y="2013"/>
                </a:cubicBezTo>
                <a:cubicBezTo>
                  <a:pt x="1989" y="19551"/>
                  <a:pt x="1989" y="19551"/>
                  <a:pt x="1989" y="19551"/>
                </a:cubicBezTo>
                <a:cubicBezTo>
                  <a:pt x="19575" y="19551"/>
                  <a:pt x="19575" y="19551"/>
                  <a:pt x="19575" y="19551"/>
                </a:cubicBezTo>
                <a:lnTo>
                  <a:pt x="19575" y="2013"/>
                </a:lnTo>
                <a:close/>
                <a:moveTo>
                  <a:pt x="3517" y="10926"/>
                </a:moveTo>
                <a:cubicBezTo>
                  <a:pt x="6288" y="9129"/>
                  <a:pt x="6288" y="9129"/>
                  <a:pt x="6288" y="9129"/>
                </a:cubicBezTo>
                <a:cubicBezTo>
                  <a:pt x="6537" y="9129"/>
                  <a:pt x="6537" y="9129"/>
                  <a:pt x="6786" y="9129"/>
                </a:cubicBezTo>
                <a:cubicBezTo>
                  <a:pt x="7034" y="9129"/>
                  <a:pt x="7283" y="9129"/>
                  <a:pt x="7283" y="9129"/>
                </a:cubicBezTo>
                <a:cubicBezTo>
                  <a:pt x="11795" y="12184"/>
                  <a:pt x="11795" y="12184"/>
                  <a:pt x="11795" y="12184"/>
                </a:cubicBezTo>
                <a:cubicBezTo>
                  <a:pt x="16804" y="8626"/>
                  <a:pt x="16804" y="8626"/>
                  <a:pt x="16804" y="8626"/>
                </a:cubicBezTo>
                <a:cubicBezTo>
                  <a:pt x="17053" y="8374"/>
                  <a:pt x="17337" y="8374"/>
                  <a:pt x="17586" y="8374"/>
                </a:cubicBezTo>
                <a:cubicBezTo>
                  <a:pt x="18083" y="8374"/>
                  <a:pt x="18580" y="8877"/>
                  <a:pt x="18580" y="9380"/>
                </a:cubicBezTo>
                <a:cubicBezTo>
                  <a:pt x="18580" y="9632"/>
                  <a:pt x="18332" y="10171"/>
                  <a:pt x="18083" y="10171"/>
                </a:cubicBezTo>
                <a:cubicBezTo>
                  <a:pt x="12292" y="14232"/>
                  <a:pt x="12292" y="14232"/>
                  <a:pt x="12292" y="14232"/>
                </a:cubicBezTo>
                <a:cubicBezTo>
                  <a:pt x="12292" y="14484"/>
                  <a:pt x="12043" y="14484"/>
                  <a:pt x="11795" y="14484"/>
                </a:cubicBezTo>
                <a:cubicBezTo>
                  <a:pt x="11546" y="14484"/>
                  <a:pt x="11297" y="14484"/>
                  <a:pt x="11297" y="14232"/>
                </a:cubicBezTo>
                <a:cubicBezTo>
                  <a:pt x="6786" y="11177"/>
                  <a:pt x="6786" y="11177"/>
                  <a:pt x="6786" y="11177"/>
                </a:cubicBezTo>
                <a:cubicBezTo>
                  <a:pt x="4761" y="12687"/>
                  <a:pt x="4761" y="12687"/>
                  <a:pt x="4761" y="12687"/>
                </a:cubicBezTo>
                <a:cubicBezTo>
                  <a:pt x="4512" y="12687"/>
                  <a:pt x="4263" y="12687"/>
                  <a:pt x="4014" y="12687"/>
                </a:cubicBezTo>
                <a:cubicBezTo>
                  <a:pt x="3517" y="12687"/>
                  <a:pt x="3020" y="12435"/>
                  <a:pt x="3020" y="11681"/>
                </a:cubicBezTo>
                <a:cubicBezTo>
                  <a:pt x="3020" y="11429"/>
                  <a:pt x="3268" y="11177"/>
                  <a:pt x="3517" y="10926"/>
                </a:cubicBezTo>
                <a:close/>
              </a:path>
            </a:pathLst>
          </a:custGeom>
          <a:solidFill>
            <a:srgbClr val="1AA3AA">
              <a:lumMod val="100000"/>
            </a:srgbClr>
          </a:solidFill>
          <a:ln>
            <a:noFill/>
          </a:ln>
          <a:effectLst/>
        </p:spPr>
        <p:txBody>
          <a:bodyPr anchor="ctr"/>
          <a:lstStyle/>
          <a:p>
            <a:pPr algn="ctr"/>
            <a:endParaRPr sz="1325">
              <a:sym typeface="Arial" panose="020B0604020202020204" pitchFamily="34" charset="0"/>
            </a:endParaRPr>
          </a:p>
        </p:txBody>
      </p:sp>
      <p:sp>
        <p:nvSpPr>
          <p:cNvPr id="5" name="文本框 4"/>
          <p:cNvSpPr txBox="1"/>
          <p:nvPr>
            <p:custDataLst>
              <p:tags r:id="rId6"/>
            </p:custDataLst>
          </p:nvPr>
        </p:nvSpPr>
        <p:spPr>
          <a:xfrm>
            <a:off x="1512538" y="3524492"/>
            <a:ext cx="1854441" cy="302849"/>
          </a:xfrm>
          <a:prstGeom prst="rect">
            <a:avLst/>
          </a:prstGeom>
          <a:noFill/>
        </p:spPr>
        <p:txBody>
          <a:bodyPr wrap="square" lIns="66141" tIns="34393" rIns="66141" bIns="0" anchor="b" anchorCtr="1">
            <a:normAutofit fontScale="92500"/>
          </a:bodyPr>
          <a:lstStyle/>
          <a:p>
            <a:pPr algn="ctr">
              <a:lnSpc>
                <a:spcPct val="120000"/>
              </a:lnSpc>
            </a:pPr>
            <a:r>
              <a:rPr lang="zh-CN" altLang="en-US" sz="1325" b="1" spc="300" dirty="0">
                <a:solidFill>
                  <a:srgbClr val="000000">
                    <a:lumMod val="75000"/>
                    <a:lumOff val="25000"/>
                  </a:srgbClr>
                </a:solidFill>
                <a:latin typeface="微软雅黑" panose="020B0503020204020204" charset="-122"/>
                <a:ea typeface="微软雅黑" panose="020B0503020204020204" charset="-122"/>
                <a:cs typeface="+mn-ea"/>
                <a:sym typeface="Arial" panose="020B0604020202020204" pitchFamily="34" charset="0"/>
              </a:rPr>
              <a:t>从预</a:t>
            </a:r>
            <a:r>
              <a:rPr lang="zh-CN" altLang="en-US" sz="1325" b="1" spc="300" dirty="0" smtClean="0">
                <a:solidFill>
                  <a:srgbClr val="000000">
                    <a:lumMod val="75000"/>
                    <a:lumOff val="25000"/>
                  </a:srgbClr>
                </a:solidFill>
                <a:latin typeface="微软雅黑" panose="020B0503020204020204" charset="-122"/>
                <a:ea typeface="微软雅黑" panose="020B0503020204020204" charset="-122"/>
                <a:cs typeface="+mn-ea"/>
                <a:sym typeface="Arial" panose="020B0604020202020204" pitchFamily="34" charset="0"/>
              </a:rPr>
              <a:t>算分配理念来看</a:t>
            </a:r>
            <a:endParaRPr lang="zh-CN" altLang="en-US" sz="1325" b="1" spc="300" dirty="0">
              <a:solidFill>
                <a:srgbClr val="000000">
                  <a:lumMod val="75000"/>
                  <a:lumOff val="25000"/>
                </a:srgbClr>
              </a:solidFill>
              <a:latin typeface="微软雅黑" panose="020B0503020204020204" charset="-122"/>
              <a:ea typeface="微软雅黑" panose="020B0503020204020204" charset="-122"/>
              <a:cs typeface="+mn-ea"/>
              <a:sym typeface="Arial" panose="020B0604020202020204" pitchFamily="34" charset="0"/>
            </a:endParaRPr>
          </a:p>
        </p:txBody>
      </p:sp>
      <p:sp>
        <p:nvSpPr>
          <p:cNvPr id="18" name="泪滴形 17"/>
          <p:cNvSpPr/>
          <p:nvPr>
            <p:custDataLst>
              <p:tags r:id="rId7"/>
            </p:custDataLst>
          </p:nvPr>
        </p:nvSpPr>
        <p:spPr>
          <a:xfrm>
            <a:off x="2005062" y="2374906"/>
            <a:ext cx="869394" cy="880956"/>
          </a:xfrm>
          <a:prstGeom prst="teardrop">
            <a:avLst/>
          </a:prstGeom>
          <a:solidFill>
            <a:srgbClr val="1F74AD"/>
          </a:solidFill>
          <a:ln w="12700" cap="flat" cmpd="sng" algn="ctr">
            <a:noFill/>
            <a:prstDash val="solid"/>
            <a:miter lim="800000"/>
          </a:ln>
          <a:effectLst/>
        </p:spPr>
        <p:txBody>
          <a:bodyPr anchor="ctr"/>
          <a:lstStyle/>
          <a:p>
            <a:pPr algn="ctr"/>
            <a:endParaRPr sz="1325">
              <a:sym typeface="Arial" panose="020B0604020202020204" pitchFamily="34" charset="0"/>
            </a:endParaRPr>
          </a:p>
        </p:txBody>
      </p:sp>
      <p:cxnSp>
        <p:nvCxnSpPr>
          <p:cNvPr id="19" name="直接连接符 18"/>
          <p:cNvCxnSpPr/>
          <p:nvPr>
            <p:custDataLst>
              <p:tags r:id="rId8"/>
            </p:custDataLst>
          </p:nvPr>
        </p:nvCxnSpPr>
        <p:spPr>
          <a:xfrm>
            <a:off x="2447448" y="3249988"/>
            <a:ext cx="0" cy="262542"/>
          </a:xfrm>
          <a:prstGeom prst="line">
            <a:avLst/>
          </a:prstGeom>
          <a:noFill/>
          <a:ln w="12700" cap="flat" cmpd="sng" algn="ctr">
            <a:solidFill>
              <a:srgbClr val="1F74AD">
                <a:lumMod val="100000"/>
              </a:srgbClr>
            </a:solidFill>
            <a:prstDash val="solid"/>
            <a:miter lim="800000"/>
            <a:headEnd type="none" w="med" len="med"/>
            <a:tailEnd type="none" w="med" len="med"/>
          </a:ln>
          <a:effectLst/>
        </p:spPr>
      </p:cxnSp>
      <p:sp>
        <p:nvSpPr>
          <p:cNvPr id="20" name="椭圆 19"/>
          <p:cNvSpPr/>
          <p:nvPr>
            <p:custDataLst>
              <p:tags r:id="rId9"/>
            </p:custDataLst>
          </p:nvPr>
        </p:nvSpPr>
        <p:spPr>
          <a:xfrm>
            <a:off x="2162608" y="2525709"/>
            <a:ext cx="575555" cy="583209"/>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endParaRPr sz="1325">
              <a:sym typeface="Arial" panose="020B0604020202020204" pitchFamily="34" charset="0"/>
            </a:endParaRPr>
          </a:p>
        </p:txBody>
      </p:sp>
      <p:sp>
        <p:nvSpPr>
          <p:cNvPr id="21" name="任意多边形 17"/>
          <p:cNvSpPr/>
          <p:nvPr>
            <p:custDataLst>
              <p:tags r:id="rId10"/>
            </p:custDataLst>
          </p:nvPr>
        </p:nvSpPr>
        <p:spPr bwMode="auto">
          <a:xfrm>
            <a:off x="2329905" y="2695230"/>
            <a:ext cx="240962" cy="2441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096" y="7511"/>
                </a:moveTo>
                <a:cubicBezTo>
                  <a:pt x="12456" y="14725"/>
                  <a:pt x="12456" y="14725"/>
                  <a:pt x="12456" y="14725"/>
                </a:cubicBezTo>
                <a:cubicBezTo>
                  <a:pt x="12204" y="14725"/>
                  <a:pt x="11952" y="15022"/>
                  <a:pt x="11700" y="15022"/>
                </a:cubicBezTo>
                <a:cubicBezTo>
                  <a:pt x="11700" y="15022"/>
                  <a:pt x="11448" y="14725"/>
                  <a:pt x="11196" y="14725"/>
                </a:cubicBezTo>
                <a:cubicBezTo>
                  <a:pt x="6588" y="11118"/>
                  <a:pt x="6588" y="11118"/>
                  <a:pt x="6588" y="11118"/>
                </a:cubicBezTo>
                <a:cubicBezTo>
                  <a:pt x="2016" y="14386"/>
                  <a:pt x="2016" y="14386"/>
                  <a:pt x="2016" y="14386"/>
                </a:cubicBezTo>
                <a:cubicBezTo>
                  <a:pt x="2016" y="19181"/>
                  <a:pt x="2016" y="19181"/>
                  <a:pt x="2016" y="19181"/>
                </a:cubicBezTo>
                <a:cubicBezTo>
                  <a:pt x="20592" y="19181"/>
                  <a:pt x="20592" y="19181"/>
                  <a:pt x="20592" y="19181"/>
                </a:cubicBezTo>
                <a:cubicBezTo>
                  <a:pt x="21096" y="19181"/>
                  <a:pt x="21600" y="19818"/>
                  <a:pt x="21600" y="20412"/>
                </a:cubicBezTo>
                <a:cubicBezTo>
                  <a:pt x="21600" y="21303"/>
                  <a:pt x="21096" y="21600"/>
                  <a:pt x="20592" y="21600"/>
                </a:cubicBezTo>
                <a:cubicBezTo>
                  <a:pt x="1008" y="21600"/>
                  <a:pt x="1008" y="21600"/>
                  <a:pt x="1008" y="21600"/>
                </a:cubicBezTo>
                <a:cubicBezTo>
                  <a:pt x="252" y="21600"/>
                  <a:pt x="0" y="21303"/>
                  <a:pt x="0" y="20412"/>
                </a:cubicBezTo>
                <a:cubicBezTo>
                  <a:pt x="0" y="1188"/>
                  <a:pt x="0" y="1188"/>
                  <a:pt x="0" y="1188"/>
                </a:cubicBezTo>
                <a:cubicBezTo>
                  <a:pt x="0" y="594"/>
                  <a:pt x="252" y="0"/>
                  <a:pt x="1008" y="0"/>
                </a:cubicBezTo>
                <a:cubicBezTo>
                  <a:pt x="1512" y="0"/>
                  <a:pt x="2016" y="594"/>
                  <a:pt x="2016" y="1188"/>
                </a:cubicBezTo>
                <a:cubicBezTo>
                  <a:pt x="2016" y="11712"/>
                  <a:pt x="2016" y="11712"/>
                  <a:pt x="2016" y="11712"/>
                </a:cubicBezTo>
                <a:cubicBezTo>
                  <a:pt x="6084" y="8699"/>
                  <a:pt x="6084" y="8699"/>
                  <a:pt x="6084" y="8699"/>
                </a:cubicBezTo>
                <a:cubicBezTo>
                  <a:pt x="6336" y="8699"/>
                  <a:pt x="6588" y="8402"/>
                  <a:pt x="6588" y="8402"/>
                </a:cubicBezTo>
                <a:cubicBezTo>
                  <a:pt x="6876" y="8402"/>
                  <a:pt x="7128" y="8699"/>
                  <a:pt x="7380" y="8699"/>
                </a:cubicBezTo>
                <a:cubicBezTo>
                  <a:pt x="11700" y="12306"/>
                  <a:pt x="11700" y="12306"/>
                  <a:pt x="11700" y="12306"/>
                </a:cubicBezTo>
                <a:cubicBezTo>
                  <a:pt x="20088" y="5389"/>
                  <a:pt x="20088" y="5389"/>
                  <a:pt x="20088" y="5389"/>
                </a:cubicBezTo>
                <a:cubicBezTo>
                  <a:pt x="20088" y="5389"/>
                  <a:pt x="20340" y="5389"/>
                  <a:pt x="20592" y="5389"/>
                </a:cubicBezTo>
                <a:cubicBezTo>
                  <a:pt x="21096" y="5389"/>
                  <a:pt x="21600" y="5686"/>
                  <a:pt x="21600" y="6620"/>
                </a:cubicBezTo>
                <a:cubicBezTo>
                  <a:pt x="21600" y="6917"/>
                  <a:pt x="21348" y="7214"/>
                  <a:pt x="21096" y="7511"/>
                </a:cubicBezTo>
              </a:path>
            </a:pathLst>
          </a:custGeom>
          <a:solidFill>
            <a:srgbClr val="1F74AD"/>
          </a:solidFill>
          <a:ln>
            <a:noFill/>
          </a:ln>
          <a:effectLst/>
        </p:spPr>
        <p:txBody>
          <a:bodyPr anchor="ctr"/>
          <a:lstStyle/>
          <a:p>
            <a:pPr algn="ctr"/>
            <a:endParaRPr sz="1325">
              <a:sym typeface="Arial" panose="020B0604020202020204" pitchFamily="34" charset="0"/>
            </a:endParaRPr>
          </a:p>
        </p:txBody>
      </p:sp>
      <p:sp>
        <p:nvSpPr>
          <p:cNvPr id="6" name="文本框 5"/>
          <p:cNvSpPr txBox="1"/>
          <p:nvPr>
            <p:custDataLst>
              <p:tags r:id="rId11"/>
            </p:custDataLst>
          </p:nvPr>
        </p:nvSpPr>
        <p:spPr>
          <a:xfrm>
            <a:off x="3417570" y="3524885"/>
            <a:ext cx="2115820" cy="302895"/>
          </a:xfrm>
          <a:prstGeom prst="rect">
            <a:avLst/>
          </a:prstGeom>
          <a:noFill/>
        </p:spPr>
        <p:txBody>
          <a:bodyPr wrap="square" lIns="66141" tIns="34393" rIns="66141" bIns="0" anchor="b" anchorCtr="1"/>
          <a:lstStyle/>
          <a:p>
            <a:pPr algn="ctr">
              <a:lnSpc>
                <a:spcPct val="120000"/>
              </a:lnSpc>
            </a:pPr>
            <a:r>
              <a:rPr lang="zh-CN" altLang="en-US" sz="1300" b="1" spc="300">
                <a:solidFill>
                  <a:srgbClr val="000000">
                    <a:lumMod val="75000"/>
                    <a:lumOff val="25000"/>
                  </a:srgbClr>
                </a:solidFill>
                <a:latin typeface="微软雅黑" panose="020B0503020204020204" charset="-122"/>
                <a:ea typeface="微软雅黑" panose="020B0503020204020204" charset="-122"/>
                <a:cs typeface="+mn-ea"/>
                <a:sym typeface="Arial" panose="020B0604020202020204" pitchFamily="34" charset="0"/>
              </a:rPr>
              <a:t>从预算支出结构上看</a:t>
            </a:r>
          </a:p>
        </p:txBody>
      </p:sp>
      <p:sp>
        <p:nvSpPr>
          <p:cNvPr id="22" name="泪滴形 21"/>
          <p:cNvSpPr/>
          <p:nvPr>
            <p:custDataLst>
              <p:tags r:id="rId12"/>
            </p:custDataLst>
          </p:nvPr>
        </p:nvSpPr>
        <p:spPr>
          <a:xfrm>
            <a:off x="4065866" y="2375136"/>
            <a:ext cx="869394" cy="880956"/>
          </a:xfrm>
          <a:prstGeom prst="teardrop">
            <a:avLst/>
          </a:prstGeom>
          <a:solidFill>
            <a:srgbClr val="3498DB">
              <a:lumMod val="100000"/>
            </a:srgbClr>
          </a:solidFill>
          <a:ln w="12700" cap="flat" cmpd="sng" algn="ctr">
            <a:noFill/>
            <a:prstDash val="solid"/>
            <a:miter lim="800000"/>
          </a:ln>
          <a:effectLst/>
        </p:spPr>
        <p:txBody>
          <a:bodyPr anchor="ctr"/>
          <a:lstStyle/>
          <a:p>
            <a:pPr algn="ctr"/>
            <a:endParaRPr sz="1325">
              <a:sym typeface="Arial" panose="020B0604020202020204" pitchFamily="34" charset="0"/>
            </a:endParaRPr>
          </a:p>
        </p:txBody>
      </p:sp>
      <p:cxnSp>
        <p:nvCxnSpPr>
          <p:cNvPr id="23" name="直接连接符 22"/>
          <p:cNvCxnSpPr/>
          <p:nvPr>
            <p:custDataLst>
              <p:tags r:id="rId13"/>
            </p:custDataLst>
          </p:nvPr>
        </p:nvCxnSpPr>
        <p:spPr>
          <a:xfrm>
            <a:off x="4479604" y="3248682"/>
            <a:ext cx="0" cy="262542"/>
          </a:xfrm>
          <a:prstGeom prst="line">
            <a:avLst/>
          </a:prstGeom>
          <a:noFill/>
          <a:ln w="12700" cap="flat" cmpd="sng" algn="ctr">
            <a:solidFill>
              <a:srgbClr val="3498DB">
                <a:lumMod val="100000"/>
              </a:srgbClr>
            </a:solidFill>
            <a:prstDash val="solid"/>
            <a:miter lim="800000"/>
            <a:headEnd type="none" w="med" len="med"/>
            <a:tailEnd type="none" w="med" len="med"/>
          </a:ln>
          <a:effectLst/>
        </p:spPr>
      </p:cxnSp>
      <p:sp>
        <p:nvSpPr>
          <p:cNvPr id="24" name="椭圆 23"/>
          <p:cNvSpPr/>
          <p:nvPr>
            <p:custDataLst>
              <p:tags r:id="rId14"/>
            </p:custDataLst>
          </p:nvPr>
        </p:nvSpPr>
        <p:spPr>
          <a:xfrm>
            <a:off x="4207366" y="2525939"/>
            <a:ext cx="575555" cy="583209"/>
          </a:xfrm>
          <a:prstGeom prst="ellipse">
            <a:avLst/>
          </a:prstGeom>
          <a:solidFill>
            <a:sysClr val="window" lastClr="FFFFFF"/>
          </a:solidFill>
          <a:ln>
            <a:noFill/>
          </a:ln>
          <a:effectLst>
            <a:outerShdw blurRad="38100" dist="38100" algn="ctr" rotWithShape="0">
              <a:srgbClr val="000000">
                <a:alpha val="0"/>
              </a:srgbClr>
            </a:outerShdw>
          </a:effectLst>
        </p:spPr>
        <p:txBody>
          <a:bodyPr anchor="ctr"/>
          <a:lstStyle/>
          <a:p>
            <a:pPr algn="ctr"/>
            <a:endParaRPr sz="1325">
              <a:sym typeface="Arial" panose="020B0604020202020204" pitchFamily="34" charset="0"/>
            </a:endParaRPr>
          </a:p>
        </p:txBody>
      </p:sp>
      <p:sp>
        <p:nvSpPr>
          <p:cNvPr id="25" name="任意多边形 13"/>
          <p:cNvSpPr/>
          <p:nvPr>
            <p:custDataLst>
              <p:tags r:id="rId15"/>
            </p:custDataLst>
          </p:nvPr>
        </p:nvSpPr>
        <p:spPr bwMode="auto">
          <a:xfrm>
            <a:off x="4374662" y="2695460"/>
            <a:ext cx="240962" cy="24416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1932" y="9632"/>
                </a:moveTo>
                <a:cubicBezTo>
                  <a:pt x="11932" y="0"/>
                  <a:pt x="11932" y="0"/>
                  <a:pt x="11932" y="0"/>
                </a:cubicBezTo>
                <a:cubicBezTo>
                  <a:pt x="17287" y="0"/>
                  <a:pt x="21600" y="4313"/>
                  <a:pt x="21600" y="9632"/>
                </a:cubicBezTo>
                <a:lnTo>
                  <a:pt x="11932" y="9632"/>
                </a:lnTo>
                <a:close/>
                <a:moveTo>
                  <a:pt x="9919" y="21600"/>
                </a:moveTo>
                <a:cubicBezTo>
                  <a:pt x="4313" y="21600"/>
                  <a:pt x="0" y="17251"/>
                  <a:pt x="0" y="11681"/>
                </a:cubicBezTo>
                <a:cubicBezTo>
                  <a:pt x="0" y="6325"/>
                  <a:pt x="4313" y="2013"/>
                  <a:pt x="9919" y="2013"/>
                </a:cubicBezTo>
                <a:cubicBezTo>
                  <a:pt x="9919" y="11681"/>
                  <a:pt x="9919" y="11681"/>
                  <a:pt x="9919" y="11681"/>
                </a:cubicBezTo>
                <a:cubicBezTo>
                  <a:pt x="19551" y="11681"/>
                  <a:pt x="19551" y="11681"/>
                  <a:pt x="19551" y="11681"/>
                </a:cubicBezTo>
                <a:cubicBezTo>
                  <a:pt x="19551" y="17251"/>
                  <a:pt x="15239" y="21600"/>
                  <a:pt x="9919" y="21600"/>
                </a:cubicBezTo>
                <a:close/>
              </a:path>
            </a:pathLst>
          </a:custGeom>
          <a:solidFill>
            <a:srgbClr val="3498DB">
              <a:lumMod val="100000"/>
            </a:srgbClr>
          </a:solidFill>
          <a:ln>
            <a:noFill/>
          </a:ln>
          <a:effectLst/>
        </p:spPr>
        <p:txBody>
          <a:bodyPr anchor="ctr"/>
          <a:lstStyle/>
          <a:p>
            <a:pPr algn="ctr"/>
            <a:endParaRPr sz="1325">
              <a:sym typeface="Arial" panose="020B0604020202020204" pitchFamily="34" charset="0"/>
            </a:endParaRPr>
          </a:p>
        </p:txBody>
      </p:sp>
      <p:sp>
        <p:nvSpPr>
          <p:cNvPr id="8" name="标题 3"/>
          <p:cNvSpPr txBox="1"/>
          <p:nvPr/>
        </p:nvSpPr>
        <p:spPr>
          <a:xfrm>
            <a:off x="523558" y="21177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ctr"/>
            <a:r>
              <a:rPr lang="zh-CN" altLang="en-US" dirty="0"/>
              <a:t>二、现代预算的基本特征</a:t>
            </a: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993900" y="0"/>
            <a:ext cx="501332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宋体" panose="02010600030101010101" pitchFamily="2" charset="-122"/>
                <a:ea typeface="宋体" panose="02010600030101010101" pitchFamily="2" charset="-122"/>
                <a:cs typeface="+mn-ea"/>
                <a:sym typeface="+mn-lt"/>
              </a:rPr>
              <a:t>（四）综合性</a:t>
            </a:r>
          </a:p>
        </p:txBody>
      </p:sp>
      <p:sp>
        <p:nvSpPr>
          <p:cNvPr id="16" name="文本框 15"/>
          <p:cNvSpPr txBox="1"/>
          <p:nvPr/>
        </p:nvSpPr>
        <p:spPr>
          <a:xfrm>
            <a:off x="730568" y="1172845"/>
            <a:ext cx="7688580" cy="3139321"/>
          </a:xfrm>
          <a:prstGeom prst="rect">
            <a:avLst/>
          </a:prstGeom>
          <a:noFill/>
        </p:spPr>
        <p:txBody>
          <a:bodyPr wrap="square" rtlCol="0">
            <a:spAutoFit/>
          </a:bodyPr>
          <a:lstStyle/>
          <a:p>
            <a:pPr indent="406400" algn="l" fontAlgn="auto">
              <a:extLst>
                <a:ext uri="{35155182-B16C-46BC-9424-99874614C6A1}">
                  <wpsdc:indentchars xmlns:wpsdc="http://www.wps.cn/officeDocument/2017/drawingmlCustomData" xmlns="" val="200" checksum="1740828767"/>
                </a:ext>
              </a:extLst>
            </a:pPr>
            <a:r>
              <a:rPr sz="1800" b="1" dirty="0">
                <a:latin typeface="宋体" panose="02010600030101010101" pitchFamily="2" charset="-122"/>
                <a:ea typeface="宋体" panose="02010600030101010101" pitchFamily="2" charset="-122"/>
              </a:rPr>
              <a:t>综合性</a:t>
            </a:r>
            <a:r>
              <a:rPr sz="1800" dirty="0">
                <a:latin typeface="宋体" panose="02010600030101010101" pitchFamily="2" charset="-122"/>
                <a:ea typeface="宋体" panose="02010600030101010101" pitchFamily="2" charset="-122"/>
              </a:rPr>
              <a:t>是指政府预算是各项财政收支的汇集点和枢纽，综合反映了国家财政收支活动的全貌。即预算内容应包含政府的一切事务所形成的收支，全面体现政府年度整体工作安排和打算。具体包含两层含义：</a:t>
            </a:r>
          </a:p>
          <a:p>
            <a:pPr indent="406400" algn="l" fontAlgn="auto">
              <a:extLst>
                <a:ext uri="{35155182-B16C-46BC-9424-99874614C6A1}">
                  <wpsdc:indentchars xmlns:wpsdc="http://www.wps.cn/officeDocument/2017/drawingmlCustomData" xmlns="" val="200" checksum="1740828767"/>
                </a:ext>
              </a:extLst>
            </a:pPr>
            <a:r>
              <a:rPr sz="1800" b="1" dirty="0">
                <a:latin typeface="宋体" panose="02010600030101010101" pitchFamily="2" charset="-122"/>
                <a:ea typeface="宋体" panose="02010600030101010101" pitchFamily="2" charset="-122"/>
                <a:sym typeface="+mn-ea"/>
              </a:rPr>
              <a:t>1.全面反映政府各种性质的收支</a:t>
            </a:r>
            <a:endParaRPr sz="1800" b="1" dirty="0">
              <a:latin typeface="宋体" panose="02010600030101010101" pitchFamily="2" charset="-122"/>
              <a:ea typeface="宋体" panose="02010600030101010101" pitchFamily="2" charset="-122"/>
            </a:endParaRPr>
          </a:p>
          <a:p>
            <a:pPr indent="406400" algn="l" fontAlgn="auto">
              <a:extLst>
                <a:ext uri="{35155182-B16C-46BC-9424-99874614C6A1}">
                  <wpsdc:indentchars xmlns:wpsdc="http://www.wps.cn/officeDocument/2017/drawingmlCustomData" xmlns="" val="200" checksum="1740828767"/>
                </a:ext>
              </a:extLst>
            </a:pPr>
            <a:r>
              <a:rPr sz="1800" dirty="0">
                <a:latin typeface="宋体" panose="02010600030101010101" pitchFamily="2" charset="-122"/>
                <a:ea typeface="宋体" panose="02010600030101010101" pitchFamily="2" charset="-122"/>
                <a:sym typeface="+mn-ea"/>
              </a:rPr>
              <a:t>政府预算应反映政府的所有收支活动的内容和范围，以综合反映政府收支活动的全貌。由于政府预算全面地反映了政府施政的方针和战略部署，因而通过预算就可以了解到政府在预算计划期内的整体工作安排和打算。</a:t>
            </a:r>
            <a:endParaRPr sz="1800" dirty="0">
              <a:latin typeface="宋体" panose="02010600030101010101" pitchFamily="2" charset="-122"/>
              <a:ea typeface="宋体" panose="02010600030101010101" pitchFamily="2" charset="-122"/>
            </a:endParaRPr>
          </a:p>
          <a:p>
            <a:pPr indent="406400" algn="l" fontAlgn="auto">
              <a:extLst>
                <a:ext uri="{35155182-B16C-46BC-9424-99874614C6A1}">
                  <wpsdc:indentchars xmlns:wpsdc="http://www.wps.cn/officeDocument/2017/drawingmlCustomData" xmlns="" val="200" checksum="1740828767"/>
                </a:ext>
              </a:extLst>
            </a:pPr>
            <a:r>
              <a:rPr sz="1800" b="1" dirty="0">
                <a:latin typeface="宋体" panose="02010600030101010101" pitchFamily="2" charset="-122"/>
                <a:ea typeface="宋体" panose="02010600030101010101" pitchFamily="2" charset="-122"/>
                <a:sym typeface="+mn-ea"/>
              </a:rPr>
              <a:t>2.集中反映政府收支的规模与结构</a:t>
            </a:r>
            <a:endParaRPr sz="1800" b="1" dirty="0">
              <a:latin typeface="宋体" panose="02010600030101010101" pitchFamily="2" charset="-122"/>
              <a:ea typeface="宋体" panose="02010600030101010101" pitchFamily="2" charset="-122"/>
            </a:endParaRPr>
          </a:p>
          <a:p>
            <a:pPr indent="406400" algn="l" fontAlgn="auto">
              <a:extLst>
                <a:ext uri="{35155182-B16C-46BC-9424-99874614C6A1}">
                  <wpsdc:indentchars xmlns:wpsdc="http://www.wps.cn/officeDocument/2017/drawingmlCustomData" xmlns="" val="200" checksum="1740828767"/>
                </a:ext>
              </a:extLst>
            </a:pPr>
            <a:r>
              <a:rPr sz="1800" dirty="0">
                <a:latin typeface="宋体" panose="02010600030101010101" pitchFamily="2" charset="-122"/>
                <a:ea typeface="宋体" panose="02010600030101010101" pitchFamily="2" charset="-122"/>
                <a:sym typeface="+mn-ea"/>
              </a:rPr>
              <a:t>预算资金作为集中性的政府财政资金，它的规模、来源、去向、收支结构比例和平衡状况，由政府按照社会公共需要，从国家全局整体利益出发进行统筹安排，集中分配。</a:t>
            </a:r>
          </a:p>
        </p:txBody>
      </p:sp>
      <p:sp>
        <p:nvSpPr>
          <p:cNvPr id="6" name="标题 3"/>
          <p:cNvSpPr txBox="1"/>
          <p:nvPr/>
        </p:nvSpPr>
        <p:spPr>
          <a:xfrm>
            <a:off x="523558" y="21177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ctr"/>
            <a:r>
              <a:rPr lang="zh-CN" altLang="en-US" dirty="0"/>
              <a:t>二、现代预算的基本特征</a:t>
            </a: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1615613" y="2448148"/>
            <a:ext cx="5769900" cy="682625"/>
          </a:xfrm>
          <a:prstGeom prst="rect">
            <a:avLst/>
          </a:prstGeom>
          <a:noFill/>
        </p:spPr>
        <p:txBody>
          <a:bodyPr wrap="square" lIns="67391" tIns="33696" rIns="67391" bIns="33696" rtlCol="0">
            <a:spAutoFit/>
          </a:bodyPr>
          <a:lstStyle/>
          <a:p>
            <a:r>
              <a:rPr lang="zh-CN" altLang="en-US" sz="4000" dirty="0">
                <a:solidFill>
                  <a:srgbClr val="305480"/>
                </a:solidFill>
                <a:latin typeface="宋体" panose="02010600030101010101" pitchFamily="2" charset="-122"/>
                <a:ea typeface="宋体" panose="02010600030101010101" pitchFamily="2" charset="-122"/>
                <a:cs typeface="+mn-ea"/>
                <a:sym typeface="+mn-lt"/>
              </a:rPr>
              <a:t>第二节  政府预算原则</a:t>
            </a: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宋体" panose="02010600030101010101" pitchFamily="2" charset="-122"/>
                <a:ea typeface="宋体" panose="02010600030101010101" pitchFamily="2" charset="-122"/>
                <a:cs typeface="+mn-ea"/>
                <a:sym typeface="+mn-lt"/>
              </a:rPr>
              <a:t>2</a:t>
            </a:r>
            <a:endParaRPr lang="zh-CN" altLang="en-US" sz="8800" dirty="0">
              <a:solidFill>
                <a:schemeClr val="bg1"/>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1822">
        <p14:pan dir="u"/>
      </p:transition>
    </mc:Choice>
    <mc:Fallback xmlns="">
      <p:transition spd="slow" advTm="1822">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2025650" y="0"/>
            <a:ext cx="494982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宋体" panose="02010600030101010101" pitchFamily="2" charset="-122"/>
                <a:ea typeface="宋体" panose="02010600030101010101" pitchFamily="2" charset="-122"/>
                <a:cs typeface="+mn-ea"/>
                <a:sym typeface="+mn-lt"/>
              </a:rPr>
              <a:t>一、西方政府预算原则的介绍</a:t>
            </a:r>
          </a:p>
        </p:txBody>
      </p:sp>
      <p:sp>
        <p:nvSpPr>
          <p:cNvPr id="3" name="任意多边形 2"/>
          <p:cNvSpPr/>
          <p:nvPr>
            <p:custDataLst>
              <p:tags r:id="rId1"/>
            </p:custDataLst>
          </p:nvPr>
        </p:nvSpPr>
        <p:spPr bwMode="auto">
          <a:xfrm>
            <a:off x="2813631" y="3501666"/>
            <a:ext cx="907605" cy="256236"/>
          </a:xfrm>
          <a:custGeom>
            <a:avLst/>
            <a:gdLst>
              <a:gd name="T0" fmla="*/ 36 w 641"/>
              <a:gd name="T1" fmla="*/ 0 h 181"/>
              <a:gd name="T2" fmla="*/ 28 w 641"/>
              <a:gd name="T3" fmla="*/ 0 h 181"/>
              <a:gd name="T4" fmla="*/ 28 w 641"/>
              <a:gd name="T5" fmla="*/ 109 h 181"/>
              <a:gd name="T6" fmla="*/ 0 w 641"/>
              <a:gd name="T7" fmla="*/ 144 h 181"/>
              <a:gd name="T8" fmla="*/ 36 w 641"/>
              <a:gd name="T9" fmla="*/ 181 h 181"/>
              <a:gd name="T10" fmla="*/ 73 w 641"/>
              <a:gd name="T11" fmla="*/ 144 h 181"/>
              <a:gd name="T12" fmla="*/ 44 w 641"/>
              <a:gd name="T13" fmla="*/ 108 h 181"/>
              <a:gd name="T14" fmla="*/ 44 w 641"/>
              <a:gd name="T15" fmla="*/ 16 h 181"/>
              <a:gd name="T16" fmla="*/ 641 w 641"/>
              <a:gd name="T17" fmla="*/ 16 h 181"/>
              <a:gd name="T18" fmla="*/ 641 w 641"/>
              <a:gd name="T19" fmla="*/ 0 h 181"/>
              <a:gd name="T20" fmla="*/ 44 w 641"/>
              <a:gd name="T21" fmla="*/ 0 h 181"/>
              <a:gd name="T22" fmla="*/ 36 w 641"/>
              <a:gd name="T23"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1" h="181">
                <a:moveTo>
                  <a:pt x="36" y="0"/>
                </a:moveTo>
                <a:cubicBezTo>
                  <a:pt x="28" y="0"/>
                  <a:pt x="28" y="0"/>
                  <a:pt x="28" y="0"/>
                </a:cubicBezTo>
                <a:cubicBezTo>
                  <a:pt x="28" y="109"/>
                  <a:pt x="28" y="109"/>
                  <a:pt x="28" y="109"/>
                </a:cubicBezTo>
                <a:cubicBezTo>
                  <a:pt x="12" y="113"/>
                  <a:pt x="0" y="127"/>
                  <a:pt x="0" y="144"/>
                </a:cubicBezTo>
                <a:cubicBezTo>
                  <a:pt x="0" y="164"/>
                  <a:pt x="16" y="181"/>
                  <a:pt x="36" y="181"/>
                </a:cubicBezTo>
                <a:cubicBezTo>
                  <a:pt x="57" y="181"/>
                  <a:pt x="73" y="164"/>
                  <a:pt x="73" y="144"/>
                </a:cubicBezTo>
                <a:cubicBezTo>
                  <a:pt x="73" y="126"/>
                  <a:pt x="60" y="112"/>
                  <a:pt x="44" y="108"/>
                </a:cubicBezTo>
                <a:cubicBezTo>
                  <a:pt x="44" y="16"/>
                  <a:pt x="44" y="16"/>
                  <a:pt x="44" y="16"/>
                </a:cubicBezTo>
                <a:cubicBezTo>
                  <a:pt x="641" y="16"/>
                  <a:pt x="641" y="16"/>
                  <a:pt x="641" y="16"/>
                </a:cubicBezTo>
                <a:cubicBezTo>
                  <a:pt x="641" y="0"/>
                  <a:pt x="641" y="0"/>
                  <a:pt x="641" y="0"/>
                </a:cubicBezTo>
                <a:cubicBezTo>
                  <a:pt x="44" y="0"/>
                  <a:pt x="44" y="0"/>
                  <a:pt x="44" y="0"/>
                </a:cubicBezTo>
                <a:lnTo>
                  <a:pt x="36" y="0"/>
                </a:lnTo>
                <a:close/>
              </a:path>
            </a:pathLst>
          </a:custGeom>
          <a:solidFill>
            <a:srgbClr val="9BBB59"/>
          </a:solidFill>
          <a:ln>
            <a:solidFill>
              <a:srgbClr val="9BBB59"/>
            </a:solidFill>
          </a:ln>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5" name="任意多边形 4"/>
          <p:cNvSpPr/>
          <p:nvPr>
            <p:custDataLst>
              <p:tags r:id="rId2"/>
            </p:custDataLst>
          </p:nvPr>
        </p:nvSpPr>
        <p:spPr bwMode="auto">
          <a:xfrm>
            <a:off x="5264643" y="1658694"/>
            <a:ext cx="908802" cy="255039"/>
          </a:xfrm>
          <a:custGeom>
            <a:avLst/>
            <a:gdLst>
              <a:gd name="T0" fmla="*/ 606 w 642"/>
              <a:gd name="T1" fmla="*/ 180 h 180"/>
              <a:gd name="T2" fmla="*/ 614 w 642"/>
              <a:gd name="T3" fmla="*/ 180 h 180"/>
              <a:gd name="T4" fmla="*/ 614 w 642"/>
              <a:gd name="T5" fmla="*/ 71 h 180"/>
              <a:gd name="T6" fmla="*/ 642 w 642"/>
              <a:gd name="T7" fmla="*/ 36 h 180"/>
              <a:gd name="T8" fmla="*/ 606 w 642"/>
              <a:gd name="T9" fmla="*/ 0 h 180"/>
              <a:gd name="T10" fmla="*/ 569 w 642"/>
              <a:gd name="T11" fmla="*/ 36 h 180"/>
              <a:gd name="T12" fmla="*/ 598 w 642"/>
              <a:gd name="T13" fmla="*/ 71 h 180"/>
              <a:gd name="T14" fmla="*/ 598 w 642"/>
              <a:gd name="T15" fmla="*/ 164 h 180"/>
              <a:gd name="T16" fmla="*/ 0 w 642"/>
              <a:gd name="T17" fmla="*/ 164 h 180"/>
              <a:gd name="T18" fmla="*/ 0 w 642"/>
              <a:gd name="T19" fmla="*/ 180 h 180"/>
              <a:gd name="T20" fmla="*/ 598 w 642"/>
              <a:gd name="T21" fmla="*/ 180 h 180"/>
              <a:gd name="T22" fmla="*/ 606 w 642"/>
              <a:gd name="T23" fmla="*/ 180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80">
                <a:moveTo>
                  <a:pt x="606" y="180"/>
                </a:moveTo>
                <a:cubicBezTo>
                  <a:pt x="614" y="180"/>
                  <a:pt x="614" y="180"/>
                  <a:pt x="614" y="180"/>
                </a:cubicBezTo>
                <a:cubicBezTo>
                  <a:pt x="614" y="71"/>
                  <a:pt x="614" y="71"/>
                  <a:pt x="614" y="71"/>
                </a:cubicBezTo>
                <a:cubicBezTo>
                  <a:pt x="630" y="68"/>
                  <a:pt x="642" y="53"/>
                  <a:pt x="642" y="36"/>
                </a:cubicBezTo>
                <a:cubicBezTo>
                  <a:pt x="642" y="16"/>
                  <a:pt x="626" y="0"/>
                  <a:pt x="606" y="0"/>
                </a:cubicBezTo>
                <a:cubicBezTo>
                  <a:pt x="585" y="0"/>
                  <a:pt x="569" y="16"/>
                  <a:pt x="569" y="36"/>
                </a:cubicBezTo>
                <a:cubicBezTo>
                  <a:pt x="569" y="53"/>
                  <a:pt x="581" y="68"/>
                  <a:pt x="598" y="71"/>
                </a:cubicBezTo>
                <a:cubicBezTo>
                  <a:pt x="598" y="164"/>
                  <a:pt x="598" y="164"/>
                  <a:pt x="598" y="164"/>
                </a:cubicBezTo>
                <a:cubicBezTo>
                  <a:pt x="0" y="164"/>
                  <a:pt x="0" y="164"/>
                  <a:pt x="0" y="164"/>
                </a:cubicBezTo>
                <a:cubicBezTo>
                  <a:pt x="0" y="180"/>
                  <a:pt x="0" y="180"/>
                  <a:pt x="0" y="180"/>
                </a:cubicBezTo>
                <a:cubicBezTo>
                  <a:pt x="598" y="180"/>
                  <a:pt x="598" y="180"/>
                  <a:pt x="598" y="180"/>
                </a:cubicBezTo>
                <a:lnTo>
                  <a:pt x="606" y="180"/>
                </a:lnTo>
                <a:close/>
              </a:path>
            </a:pathLst>
          </a:custGeom>
          <a:solidFill>
            <a:srgbClr val="3498DB"/>
          </a:solidFill>
          <a:ln>
            <a:solidFill>
              <a:srgbClr val="3498DB"/>
            </a:solidFill>
          </a:ln>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6" name="任意多边形 5"/>
          <p:cNvSpPr/>
          <p:nvPr>
            <p:custDataLst>
              <p:tags r:id="rId3"/>
            </p:custDataLst>
          </p:nvPr>
        </p:nvSpPr>
        <p:spPr bwMode="auto">
          <a:xfrm>
            <a:off x="5264643" y="3501666"/>
            <a:ext cx="908802" cy="256236"/>
          </a:xfrm>
          <a:custGeom>
            <a:avLst/>
            <a:gdLst>
              <a:gd name="T0" fmla="*/ 614 w 642"/>
              <a:gd name="T1" fmla="*/ 109 h 181"/>
              <a:gd name="T2" fmla="*/ 614 w 642"/>
              <a:gd name="T3" fmla="*/ 0 h 181"/>
              <a:gd name="T4" fmla="*/ 606 w 642"/>
              <a:gd name="T5" fmla="*/ 0 h 181"/>
              <a:gd name="T6" fmla="*/ 598 w 642"/>
              <a:gd name="T7" fmla="*/ 0 h 181"/>
              <a:gd name="T8" fmla="*/ 0 w 642"/>
              <a:gd name="T9" fmla="*/ 0 h 181"/>
              <a:gd name="T10" fmla="*/ 0 w 642"/>
              <a:gd name="T11" fmla="*/ 16 h 181"/>
              <a:gd name="T12" fmla="*/ 598 w 642"/>
              <a:gd name="T13" fmla="*/ 16 h 181"/>
              <a:gd name="T14" fmla="*/ 598 w 642"/>
              <a:gd name="T15" fmla="*/ 109 h 181"/>
              <a:gd name="T16" fmla="*/ 569 w 642"/>
              <a:gd name="T17" fmla="*/ 144 h 181"/>
              <a:gd name="T18" fmla="*/ 606 w 642"/>
              <a:gd name="T19" fmla="*/ 181 h 181"/>
              <a:gd name="T20" fmla="*/ 642 w 642"/>
              <a:gd name="T21" fmla="*/ 144 h 181"/>
              <a:gd name="T22" fmla="*/ 614 w 642"/>
              <a:gd name="T23" fmla="*/ 109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2" h="181">
                <a:moveTo>
                  <a:pt x="614" y="109"/>
                </a:moveTo>
                <a:cubicBezTo>
                  <a:pt x="614" y="0"/>
                  <a:pt x="614" y="0"/>
                  <a:pt x="614" y="0"/>
                </a:cubicBezTo>
                <a:cubicBezTo>
                  <a:pt x="606" y="0"/>
                  <a:pt x="606" y="0"/>
                  <a:pt x="606" y="0"/>
                </a:cubicBezTo>
                <a:cubicBezTo>
                  <a:pt x="598" y="0"/>
                  <a:pt x="598" y="0"/>
                  <a:pt x="598" y="0"/>
                </a:cubicBezTo>
                <a:cubicBezTo>
                  <a:pt x="0" y="0"/>
                  <a:pt x="0" y="0"/>
                  <a:pt x="0" y="0"/>
                </a:cubicBezTo>
                <a:cubicBezTo>
                  <a:pt x="0" y="16"/>
                  <a:pt x="0" y="16"/>
                  <a:pt x="0" y="16"/>
                </a:cubicBezTo>
                <a:cubicBezTo>
                  <a:pt x="598" y="16"/>
                  <a:pt x="598" y="16"/>
                  <a:pt x="598" y="16"/>
                </a:cubicBezTo>
                <a:cubicBezTo>
                  <a:pt x="598" y="109"/>
                  <a:pt x="598" y="109"/>
                  <a:pt x="598" y="109"/>
                </a:cubicBezTo>
                <a:cubicBezTo>
                  <a:pt x="581" y="112"/>
                  <a:pt x="569" y="127"/>
                  <a:pt x="569" y="144"/>
                </a:cubicBezTo>
                <a:cubicBezTo>
                  <a:pt x="569" y="164"/>
                  <a:pt x="585" y="181"/>
                  <a:pt x="606" y="181"/>
                </a:cubicBezTo>
                <a:cubicBezTo>
                  <a:pt x="626" y="181"/>
                  <a:pt x="642" y="164"/>
                  <a:pt x="642" y="144"/>
                </a:cubicBezTo>
                <a:cubicBezTo>
                  <a:pt x="642" y="127"/>
                  <a:pt x="630" y="112"/>
                  <a:pt x="614" y="109"/>
                </a:cubicBezTo>
                <a:close/>
              </a:path>
            </a:pathLst>
          </a:custGeom>
          <a:solidFill>
            <a:srgbClr val="FFC000"/>
          </a:solidFill>
          <a:ln>
            <a:noFill/>
          </a:ln>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33" name="任意多边形 32"/>
          <p:cNvSpPr/>
          <p:nvPr>
            <p:custDataLst>
              <p:tags r:id="rId4"/>
            </p:custDataLst>
          </p:nvPr>
        </p:nvSpPr>
        <p:spPr bwMode="auto">
          <a:xfrm>
            <a:off x="4280825" y="3427908"/>
            <a:ext cx="424502" cy="536062"/>
          </a:xfrm>
          <a:custGeom>
            <a:avLst/>
            <a:gdLst>
              <a:gd name="T0" fmla="*/ 148 w 248"/>
              <a:gd name="T1" fmla="*/ 313 h 313"/>
              <a:gd name="T2" fmla="*/ 100 w 248"/>
              <a:gd name="T3" fmla="*/ 313 h 313"/>
              <a:gd name="T4" fmla="*/ 0 w 248"/>
              <a:gd name="T5" fmla="*/ 213 h 313"/>
              <a:gd name="T6" fmla="*/ 0 w 248"/>
              <a:gd name="T7" fmla="*/ 100 h 313"/>
              <a:gd name="T8" fmla="*/ 100 w 248"/>
              <a:gd name="T9" fmla="*/ 0 h 313"/>
              <a:gd name="T10" fmla="*/ 148 w 248"/>
              <a:gd name="T11" fmla="*/ 0 h 313"/>
              <a:gd name="T12" fmla="*/ 248 w 248"/>
              <a:gd name="T13" fmla="*/ 100 h 313"/>
              <a:gd name="T14" fmla="*/ 248 w 248"/>
              <a:gd name="T15" fmla="*/ 213 h 313"/>
              <a:gd name="T16" fmla="*/ 148 w 248"/>
              <a:gd name="T17" fmla="*/ 313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 h="313">
                <a:moveTo>
                  <a:pt x="148" y="313"/>
                </a:moveTo>
                <a:cubicBezTo>
                  <a:pt x="100" y="313"/>
                  <a:pt x="100" y="313"/>
                  <a:pt x="100" y="313"/>
                </a:cubicBezTo>
                <a:cubicBezTo>
                  <a:pt x="45" y="313"/>
                  <a:pt x="0" y="268"/>
                  <a:pt x="0" y="213"/>
                </a:cubicBezTo>
                <a:cubicBezTo>
                  <a:pt x="0" y="100"/>
                  <a:pt x="0" y="100"/>
                  <a:pt x="0" y="100"/>
                </a:cubicBezTo>
                <a:cubicBezTo>
                  <a:pt x="0" y="45"/>
                  <a:pt x="45" y="0"/>
                  <a:pt x="100" y="0"/>
                </a:cubicBezTo>
                <a:cubicBezTo>
                  <a:pt x="148" y="0"/>
                  <a:pt x="148" y="0"/>
                  <a:pt x="148" y="0"/>
                </a:cubicBezTo>
                <a:cubicBezTo>
                  <a:pt x="203" y="0"/>
                  <a:pt x="248" y="45"/>
                  <a:pt x="248" y="100"/>
                </a:cubicBezTo>
                <a:cubicBezTo>
                  <a:pt x="248" y="213"/>
                  <a:pt x="248" y="213"/>
                  <a:pt x="248" y="213"/>
                </a:cubicBezTo>
                <a:cubicBezTo>
                  <a:pt x="248" y="268"/>
                  <a:pt x="203" y="313"/>
                  <a:pt x="148" y="313"/>
                </a:cubicBezTo>
                <a:close/>
              </a:path>
            </a:pathLst>
          </a:custGeom>
          <a:solidFill>
            <a:srgbClr val="9B9A9A"/>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34" name="任意多边形 33"/>
          <p:cNvSpPr/>
          <p:nvPr>
            <p:custDataLst>
              <p:tags r:id="rId5"/>
            </p:custDataLst>
          </p:nvPr>
        </p:nvSpPr>
        <p:spPr bwMode="auto">
          <a:xfrm>
            <a:off x="4222148" y="3421388"/>
            <a:ext cx="541857" cy="128220"/>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35" name="任意多边形 34"/>
          <p:cNvSpPr/>
          <p:nvPr>
            <p:custDataLst>
              <p:tags r:id="rId6"/>
            </p:custDataLst>
          </p:nvPr>
        </p:nvSpPr>
        <p:spPr bwMode="auto">
          <a:xfrm>
            <a:off x="4222148" y="3597420"/>
            <a:ext cx="541857" cy="128945"/>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1"/>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1"/>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36" name="任意多边形 35"/>
          <p:cNvSpPr/>
          <p:nvPr>
            <p:custDataLst>
              <p:tags r:id="rId7"/>
            </p:custDataLst>
          </p:nvPr>
        </p:nvSpPr>
        <p:spPr bwMode="auto">
          <a:xfrm>
            <a:off x="4222148" y="3769104"/>
            <a:ext cx="541857" cy="128220"/>
          </a:xfrm>
          <a:custGeom>
            <a:avLst/>
            <a:gdLst>
              <a:gd name="T0" fmla="*/ 284 w 316"/>
              <a:gd name="T1" fmla="*/ 75 h 75"/>
              <a:gd name="T2" fmla="*/ 32 w 316"/>
              <a:gd name="T3" fmla="*/ 75 h 75"/>
              <a:gd name="T4" fmla="*/ 0 w 316"/>
              <a:gd name="T5" fmla="*/ 43 h 75"/>
              <a:gd name="T6" fmla="*/ 0 w 316"/>
              <a:gd name="T7" fmla="*/ 32 h 75"/>
              <a:gd name="T8" fmla="*/ 32 w 316"/>
              <a:gd name="T9" fmla="*/ 0 h 75"/>
              <a:gd name="T10" fmla="*/ 284 w 316"/>
              <a:gd name="T11" fmla="*/ 0 h 75"/>
              <a:gd name="T12" fmla="*/ 316 w 316"/>
              <a:gd name="T13" fmla="*/ 32 h 75"/>
              <a:gd name="T14" fmla="*/ 316 w 316"/>
              <a:gd name="T15" fmla="*/ 43 h 75"/>
              <a:gd name="T16" fmla="*/ 284 w 316"/>
              <a:gd name="T17"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6" h="75">
                <a:moveTo>
                  <a:pt x="284" y="75"/>
                </a:moveTo>
                <a:cubicBezTo>
                  <a:pt x="32" y="75"/>
                  <a:pt x="32" y="75"/>
                  <a:pt x="32" y="75"/>
                </a:cubicBezTo>
                <a:cubicBezTo>
                  <a:pt x="15" y="75"/>
                  <a:pt x="0" y="60"/>
                  <a:pt x="0" y="43"/>
                </a:cubicBezTo>
                <a:cubicBezTo>
                  <a:pt x="0" y="32"/>
                  <a:pt x="0" y="32"/>
                  <a:pt x="0" y="32"/>
                </a:cubicBezTo>
                <a:cubicBezTo>
                  <a:pt x="0" y="15"/>
                  <a:pt x="15" y="0"/>
                  <a:pt x="32" y="0"/>
                </a:cubicBezTo>
                <a:cubicBezTo>
                  <a:pt x="284" y="0"/>
                  <a:pt x="284" y="0"/>
                  <a:pt x="284" y="0"/>
                </a:cubicBezTo>
                <a:cubicBezTo>
                  <a:pt x="301" y="0"/>
                  <a:pt x="316" y="15"/>
                  <a:pt x="316" y="32"/>
                </a:cubicBezTo>
                <a:cubicBezTo>
                  <a:pt x="316" y="43"/>
                  <a:pt x="316" y="43"/>
                  <a:pt x="316" y="43"/>
                </a:cubicBezTo>
                <a:cubicBezTo>
                  <a:pt x="316" y="60"/>
                  <a:pt x="301" y="75"/>
                  <a:pt x="284" y="75"/>
                </a:cubicBezTo>
                <a:close/>
              </a:path>
            </a:pathLst>
          </a:custGeom>
          <a:solidFill>
            <a:srgbClr val="CDCCCC"/>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37" name="任意多边形 36"/>
          <p:cNvSpPr/>
          <p:nvPr>
            <p:custDataLst>
              <p:tags r:id="rId8"/>
            </p:custDataLst>
          </p:nvPr>
        </p:nvSpPr>
        <p:spPr bwMode="auto">
          <a:xfrm>
            <a:off x="4443092" y="3963970"/>
            <a:ext cx="99968" cy="21008"/>
          </a:xfrm>
          <a:custGeom>
            <a:avLst/>
            <a:gdLst>
              <a:gd name="T0" fmla="*/ 0 w 58"/>
              <a:gd name="T1" fmla="*/ 0 h 12"/>
              <a:gd name="T2" fmla="*/ 29 w 58"/>
              <a:gd name="T3" fmla="*/ 12 h 12"/>
              <a:gd name="T4" fmla="*/ 58 w 58"/>
              <a:gd name="T5" fmla="*/ 0 h 12"/>
              <a:gd name="T6" fmla="*/ 0 w 58"/>
              <a:gd name="T7" fmla="*/ 0 h 12"/>
            </a:gdLst>
            <a:ahLst/>
            <a:cxnLst>
              <a:cxn ang="0">
                <a:pos x="T0" y="T1"/>
              </a:cxn>
              <a:cxn ang="0">
                <a:pos x="T2" y="T3"/>
              </a:cxn>
              <a:cxn ang="0">
                <a:pos x="T4" y="T5"/>
              </a:cxn>
              <a:cxn ang="0">
                <a:pos x="T6" y="T7"/>
              </a:cxn>
            </a:cxnLst>
            <a:rect l="0" t="0" r="r" b="b"/>
            <a:pathLst>
              <a:path w="58" h="12">
                <a:moveTo>
                  <a:pt x="0" y="0"/>
                </a:moveTo>
                <a:cubicBezTo>
                  <a:pt x="4" y="7"/>
                  <a:pt x="15" y="12"/>
                  <a:pt x="29" y="12"/>
                </a:cubicBezTo>
                <a:cubicBezTo>
                  <a:pt x="43" y="12"/>
                  <a:pt x="54" y="7"/>
                  <a:pt x="58" y="0"/>
                </a:cubicBezTo>
                <a:lnTo>
                  <a:pt x="0" y="0"/>
                </a:lnTo>
                <a:close/>
              </a:path>
            </a:pathLst>
          </a:custGeom>
          <a:solidFill>
            <a:srgbClr val="1A5A62"/>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38" name="任意多边形 37"/>
          <p:cNvSpPr/>
          <p:nvPr>
            <p:custDataLst>
              <p:tags r:id="rId9"/>
            </p:custDataLst>
          </p:nvPr>
        </p:nvSpPr>
        <p:spPr bwMode="auto">
          <a:xfrm>
            <a:off x="3826621" y="1673673"/>
            <a:ext cx="1332909" cy="635305"/>
          </a:xfrm>
          <a:custGeom>
            <a:avLst/>
            <a:gdLst>
              <a:gd name="T0" fmla="*/ 778 w 778"/>
              <a:gd name="T1" fmla="*/ 371 h 371"/>
              <a:gd name="T2" fmla="*/ 389 w 778"/>
              <a:gd name="T3" fmla="*/ 0 h 371"/>
              <a:gd name="T4" fmla="*/ 0 w 778"/>
              <a:gd name="T5" fmla="*/ 371 h 371"/>
              <a:gd name="T6" fmla="*/ 778 w 778"/>
              <a:gd name="T7" fmla="*/ 371 h 371"/>
            </a:gdLst>
            <a:ahLst/>
            <a:cxnLst>
              <a:cxn ang="0">
                <a:pos x="T0" y="T1"/>
              </a:cxn>
              <a:cxn ang="0">
                <a:pos x="T2" y="T3"/>
              </a:cxn>
              <a:cxn ang="0">
                <a:pos x="T4" y="T5"/>
              </a:cxn>
              <a:cxn ang="0">
                <a:pos x="T6" y="T7"/>
              </a:cxn>
            </a:cxnLst>
            <a:rect l="0" t="0" r="r" b="b"/>
            <a:pathLst>
              <a:path w="778" h="371">
                <a:moveTo>
                  <a:pt x="778" y="371"/>
                </a:moveTo>
                <a:cubicBezTo>
                  <a:pt x="769" y="164"/>
                  <a:pt x="598" y="0"/>
                  <a:pt x="389" y="0"/>
                </a:cubicBezTo>
                <a:cubicBezTo>
                  <a:pt x="180" y="0"/>
                  <a:pt x="9" y="164"/>
                  <a:pt x="0" y="371"/>
                </a:cubicBezTo>
                <a:lnTo>
                  <a:pt x="778" y="371"/>
                </a:lnTo>
                <a:close/>
              </a:path>
            </a:pathLst>
          </a:custGeom>
          <a:solidFill>
            <a:srgbClr val="1F74AD"/>
          </a:solidFill>
          <a:ln>
            <a:noFill/>
          </a:ln>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39" name="任意多边形 38"/>
          <p:cNvSpPr/>
          <p:nvPr>
            <p:custDataLst>
              <p:tags r:id="rId10"/>
            </p:custDataLst>
          </p:nvPr>
        </p:nvSpPr>
        <p:spPr bwMode="auto">
          <a:xfrm>
            <a:off x="4164195" y="3104099"/>
            <a:ext cx="657761" cy="317291"/>
          </a:xfrm>
          <a:custGeom>
            <a:avLst/>
            <a:gdLst>
              <a:gd name="T0" fmla="*/ 0 w 384"/>
              <a:gd name="T1" fmla="*/ 0 h 185"/>
              <a:gd name="T2" fmla="*/ 81 w 384"/>
              <a:gd name="T3" fmla="*/ 185 h 185"/>
              <a:gd name="T4" fmla="*/ 173 w 384"/>
              <a:gd name="T5" fmla="*/ 185 h 185"/>
              <a:gd name="T6" fmla="*/ 192 w 384"/>
              <a:gd name="T7" fmla="*/ 185 h 185"/>
              <a:gd name="T8" fmla="*/ 211 w 384"/>
              <a:gd name="T9" fmla="*/ 185 h 185"/>
              <a:gd name="T10" fmla="*/ 303 w 384"/>
              <a:gd name="T11" fmla="*/ 185 h 185"/>
              <a:gd name="T12" fmla="*/ 384 w 384"/>
              <a:gd name="T13" fmla="*/ 0 h 185"/>
              <a:gd name="T14" fmla="*/ 0 w 384"/>
              <a:gd name="T15" fmla="*/ 0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4" h="185">
                <a:moveTo>
                  <a:pt x="0" y="0"/>
                </a:moveTo>
                <a:cubicBezTo>
                  <a:pt x="40" y="63"/>
                  <a:pt x="77" y="135"/>
                  <a:pt x="81" y="185"/>
                </a:cubicBezTo>
                <a:cubicBezTo>
                  <a:pt x="173" y="185"/>
                  <a:pt x="173" y="185"/>
                  <a:pt x="173" y="185"/>
                </a:cubicBezTo>
                <a:cubicBezTo>
                  <a:pt x="192" y="185"/>
                  <a:pt x="192" y="185"/>
                  <a:pt x="192" y="185"/>
                </a:cubicBezTo>
                <a:cubicBezTo>
                  <a:pt x="211" y="185"/>
                  <a:pt x="211" y="185"/>
                  <a:pt x="211" y="185"/>
                </a:cubicBezTo>
                <a:cubicBezTo>
                  <a:pt x="303" y="185"/>
                  <a:pt x="303" y="185"/>
                  <a:pt x="303" y="185"/>
                </a:cubicBezTo>
                <a:cubicBezTo>
                  <a:pt x="307" y="135"/>
                  <a:pt x="344" y="63"/>
                  <a:pt x="384" y="0"/>
                </a:cubicBezTo>
                <a:lnTo>
                  <a:pt x="0" y="0"/>
                </a:lnTo>
                <a:close/>
              </a:path>
            </a:pathLst>
          </a:custGeom>
          <a:solidFill>
            <a:srgbClr val="1F74AD"/>
          </a:solidFill>
          <a:ln>
            <a:noFill/>
          </a:ln>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40" name="任意多边形 39"/>
          <p:cNvSpPr/>
          <p:nvPr>
            <p:custDataLst>
              <p:tags r:id="rId11"/>
            </p:custDataLst>
          </p:nvPr>
        </p:nvSpPr>
        <p:spPr bwMode="auto">
          <a:xfrm>
            <a:off x="4296037" y="1302052"/>
            <a:ext cx="87653" cy="297731"/>
          </a:xfrm>
          <a:custGeom>
            <a:avLst/>
            <a:gdLst>
              <a:gd name="T0" fmla="*/ 41 w 51"/>
              <a:gd name="T1" fmla="*/ 173 h 174"/>
              <a:gd name="T2" fmla="*/ 41 w 51"/>
              <a:gd name="T3" fmla="*/ 173 h 174"/>
              <a:gd name="T4" fmla="*/ 28 w 51"/>
              <a:gd name="T5" fmla="*/ 164 h 174"/>
              <a:gd name="T6" fmla="*/ 1 w 51"/>
              <a:gd name="T7" fmla="*/ 14 h 174"/>
              <a:gd name="T8" fmla="*/ 11 w 51"/>
              <a:gd name="T9" fmla="*/ 1 h 174"/>
              <a:gd name="T10" fmla="*/ 11 w 51"/>
              <a:gd name="T11" fmla="*/ 1 h 174"/>
              <a:gd name="T12" fmla="*/ 24 w 51"/>
              <a:gd name="T13" fmla="*/ 10 h 174"/>
              <a:gd name="T14" fmla="*/ 50 w 51"/>
              <a:gd name="T15" fmla="*/ 160 h 174"/>
              <a:gd name="T16" fmla="*/ 4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41" y="173"/>
                </a:moveTo>
                <a:cubicBezTo>
                  <a:pt x="41" y="173"/>
                  <a:pt x="41" y="173"/>
                  <a:pt x="41" y="173"/>
                </a:cubicBezTo>
                <a:cubicBezTo>
                  <a:pt x="35" y="174"/>
                  <a:pt x="29" y="170"/>
                  <a:pt x="28" y="164"/>
                </a:cubicBezTo>
                <a:cubicBezTo>
                  <a:pt x="1" y="14"/>
                  <a:pt x="1" y="14"/>
                  <a:pt x="1" y="14"/>
                </a:cubicBezTo>
                <a:cubicBezTo>
                  <a:pt x="0" y="8"/>
                  <a:pt x="4" y="2"/>
                  <a:pt x="11" y="1"/>
                </a:cubicBezTo>
                <a:cubicBezTo>
                  <a:pt x="11" y="1"/>
                  <a:pt x="11" y="1"/>
                  <a:pt x="11" y="1"/>
                </a:cubicBezTo>
                <a:cubicBezTo>
                  <a:pt x="17" y="0"/>
                  <a:pt x="23" y="4"/>
                  <a:pt x="24" y="10"/>
                </a:cubicBezTo>
                <a:cubicBezTo>
                  <a:pt x="50" y="160"/>
                  <a:pt x="50" y="160"/>
                  <a:pt x="50" y="160"/>
                </a:cubicBezTo>
                <a:cubicBezTo>
                  <a:pt x="51" y="166"/>
                  <a:pt x="47" y="172"/>
                  <a:pt x="41" y="173"/>
                </a:cubicBezTo>
                <a:close/>
              </a:path>
            </a:pathLst>
          </a:custGeom>
          <a:solidFill>
            <a:srgbClr val="1F74AD"/>
          </a:solidFill>
          <a:ln>
            <a:noFill/>
          </a:ln>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41" name="任意多边形 40"/>
          <p:cNvSpPr/>
          <p:nvPr>
            <p:custDataLst>
              <p:tags r:id="rId12"/>
            </p:custDataLst>
          </p:nvPr>
        </p:nvSpPr>
        <p:spPr bwMode="auto">
          <a:xfrm>
            <a:off x="3965708" y="1420130"/>
            <a:ext cx="174582" cy="270204"/>
          </a:xfrm>
          <a:custGeom>
            <a:avLst/>
            <a:gdLst>
              <a:gd name="T0" fmla="*/ 95 w 102"/>
              <a:gd name="T1" fmla="*/ 154 h 158"/>
              <a:gd name="T2" fmla="*/ 95 w 102"/>
              <a:gd name="T3" fmla="*/ 154 h 158"/>
              <a:gd name="T4" fmla="*/ 79 w 102"/>
              <a:gd name="T5" fmla="*/ 150 h 158"/>
              <a:gd name="T6" fmla="*/ 3 w 102"/>
              <a:gd name="T7" fmla="*/ 19 h 158"/>
              <a:gd name="T8" fmla="*/ 8 w 102"/>
              <a:gd name="T9" fmla="*/ 3 h 158"/>
              <a:gd name="T10" fmla="*/ 8 w 102"/>
              <a:gd name="T11" fmla="*/ 3 h 158"/>
              <a:gd name="T12" fmla="*/ 23 w 102"/>
              <a:gd name="T13" fmla="*/ 8 h 158"/>
              <a:gd name="T14" fmla="*/ 99 w 102"/>
              <a:gd name="T15" fmla="*/ 139 h 158"/>
              <a:gd name="T16" fmla="*/ 95 w 102"/>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158">
                <a:moveTo>
                  <a:pt x="95" y="154"/>
                </a:moveTo>
                <a:cubicBezTo>
                  <a:pt x="95" y="154"/>
                  <a:pt x="95" y="154"/>
                  <a:pt x="95" y="154"/>
                </a:cubicBezTo>
                <a:cubicBezTo>
                  <a:pt x="89" y="158"/>
                  <a:pt x="82" y="156"/>
                  <a:pt x="79" y="150"/>
                </a:cubicBezTo>
                <a:cubicBezTo>
                  <a:pt x="3" y="19"/>
                  <a:pt x="3" y="19"/>
                  <a:pt x="3" y="19"/>
                </a:cubicBezTo>
                <a:cubicBezTo>
                  <a:pt x="0" y="14"/>
                  <a:pt x="2" y="7"/>
                  <a:pt x="8" y="3"/>
                </a:cubicBezTo>
                <a:cubicBezTo>
                  <a:pt x="8" y="3"/>
                  <a:pt x="8" y="3"/>
                  <a:pt x="8" y="3"/>
                </a:cubicBezTo>
                <a:cubicBezTo>
                  <a:pt x="13" y="0"/>
                  <a:pt x="20" y="2"/>
                  <a:pt x="23" y="8"/>
                </a:cubicBezTo>
                <a:cubicBezTo>
                  <a:pt x="99" y="139"/>
                  <a:pt x="99" y="139"/>
                  <a:pt x="99" y="139"/>
                </a:cubicBezTo>
                <a:cubicBezTo>
                  <a:pt x="102" y="144"/>
                  <a:pt x="100" y="151"/>
                  <a:pt x="95" y="154"/>
                </a:cubicBezTo>
                <a:close/>
              </a:path>
            </a:pathLst>
          </a:custGeom>
          <a:solidFill>
            <a:srgbClr val="1F74AD"/>
          </a:solidFill>
          <a:ln>
            <a:noFill/>
          </a:ln>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42" name="任意多边形 41"/>
          <p:cNvSpPr/>
          <p:nvPr>
            <p:custDataLst>
              <p:tags r:id="rId13"/>
            </p:custDataLst>
          </p:nvPr>
        </p:nvSpPr>
        <p:spPr bwMode="auto">
          <a:xfrm>
            <a:off x="4601012" y="1302052"/>
            <a:ext cx="87653" cy="297731"/>
          </a:xfrm>
          <a:custGeom>
            <a:avLst/>
            <a:gdLst>
              <a:gd name="T0" fmla="*/ 11 w 51"/>
              <a:gd name="T1" fmla="*/ 173 h 174"/>
              <a:gd name="T2" fmla="*/ 11 w 51"/>
              <a:gd name="T3" fmla="*/ 173 h 174"/>
              <a:gd name="T4" fmla="*/ 2 w 51"/>
              <a:gd name="T5" fmla="*/ 160 h 174"/>
              <a:gd name="T6" fmla="*/ 28 w 51"/>
              <a:gd name="T7" fmla="*/ 10 h 174"/>
              <a:gd name="T8" fmla="*/ 41 w 51"/>
              <a:gd name="T9" fmla="*/ 1 h 174"/>
              <a:gd name="T10" fmla="*/ 41 w 51"/>
              <a:gd name="T11" fmla="*/ 1 h 174"/>
              <a:gd name="T12" fmla="*/ 50 w 51"/>
              <a:gd name="T13" fmla="*/ 14 h 174"/>
              <a:gd name="T14" fmla="*/ 24 w 51"/>
              <a:gd name="T15" fmla="*/ 164 h 174"/>
              <a:gd name="T16" fmla="*/ 11 w 51"/>
              <a:gd name="T17" fmla="*/ 17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174">
                <a:moveTo>
                  <a:pt x="11" y="173"/>
                </a:moveTo>
                <a:cubicBezTo>
                  <a:pt x="11" y="173"/>
                  <a:pt x="11" y="173"/>
                  <a:pt x="11" y="173"/>
                </a:cubicBezTo>
                <a:cubicBezTo>
                  <a:pt x="5" y="172"/>
                  <a:pt x="0" y="166"/>
                  <a:pt x="2" y="160"/>
                </a:cubicBezTo>
                <a:cubicBezTo>
                  <a:pt x="28" y="10"/>
                  <a:pt x="28" y="10"/>
                  <a:pt x="28" y="10"/>
                </a:cubicBezTo>
                <a:cubicBezTo>
                  <a:pt x="29" y="4"/>
                  <a:pt x="35" y="0"/>
                  <a:pt x="41" y="1"/>
                </a:cubicBezTo>
                <a:cubicBezTo>
                  <a:pt x="41" y="1"/>
                  <a:pt x="41" y="1"/>
                  <a:pt x="41" y="1"/>
                </a:cubicBezTo>
                <a:cubicBezTo>
                  <a:pt x="47" y="2"/>
                  <a:pt x="51" y="8"/>
                  <a:pt x="50" y="14"/>
                </a:cubicBezTo>
                <a:cubicBezTo>
                  <a:pt x="24" y="164"/>
                  <a:pt x="24" y="164"/>
                  <a:pt x="24" y="164"/>
                </a:cubicBezTo>
                <a:cubicBezTo>
                  <a:pt x="23" y="170"/>
                  <a:pt x="17" y="174"/>
                  <a:pt x="11" y="173"/>
                </a:cubicBezTo>
                <a:close/>
              </a:path>
            </a:pathLst>
          </a:custGeom>
          <a:solidFill>
            <a:srgbClr val="1F74AD"/>
          </a:solidFill>
          <a:ln>
            <a:noFill/>
          </a:ln>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43" name="任意多边形 42"/>
          <p:cNvSpPr/>
          <p:nvPr>
            <p:custDataLst>
              <p:tags r:id="rId14"/>
            </p:custDataLst>
          </p:nvPr>
        </p:nvSpPr>
        <p:spPr bwMode="auto">
          <a:xfrm>
            <a:off x="4845862" y="1420130"/>
            <a:ext cx="173134" cy="270204"/>
          </a:xfrm>
          <a:custGeom>
            <a:avLst/>
            <a:gdLst>
              <a:gd name="T0" fmla="*/ 7 w 101"/>
              <a:gd name="T1" fmla="*/ 154 h 158"/>
              <a:gd name="T2" fmla="*/ 7 w 101"/>
              <a:gd name="T3" fmla="*/ 154 h 158"/>
              <a:gd name="T4" fmla="*/ 3 w 101"/>
              <a:gd name="T5" fmla="*/ 139 h 158"/>
              <a:gd name="T6" fmla="*/ 78 w 101"/>
              <a:gd name="T7" fmla="*/ 8 h 158"/>
              <a:gd name="T8" fmla="*/ 94 w 101"/>
              <a:gd name="T9" fmla="*/ 3 h 158"/>
              <a:gd name="T10" fmla="*/ 94 w 101"/>
              <a:gd name="T11" fmla="*/ 3 h 158"/>
              <a:gd name="T12" fmla="*/ 98 w 101"/>
              <a:gd name="T13" fmla="*/ 19 h 158"/>
              <a:gd name="T14" fmla="*/ 23 w 101"/>
              <a:gd name="T15" fmla="*/ 150 h 158"/>
              <a:gd name="T16" fmla="*/ 7 w 101"/>
              <a:gd name="T17" fmla="*/ 154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1" h="158">
                <a:moveTo>
                  <a:pt x="7" y="154"/>
                </a:moveTo>
                <a:cubicBezTo>
                  <a:pt x="7" y="154"/>
                  <a:pt x="7" y="154"/>
                  <a:pt x="7" y="154"/>
                </a:cubicBezTo>
                <a:cubicBezTo>
                  <a:pt x="1" y="151"/>
                  <a:pt x="0" y="144"/>
                  <a:pt x="3" y="139"/>
                </a:cubicBezTo>
                <a:cubicBezTo>
                  <a:pt x="78" y="8"/>
                  <a:pt x="78" y="8"/>
                  <a:pt x="78" y="8"/>
                </a:cubicBezTo>
                <a:cubicBezTo>
                  <a:pt x="82" y="2"/>
                  <a:pt x="89" y="0"/>
                  <a:pt x="94" y="3"/>
                </a:cubicBezTo>
                <a:cubicBezTo>
                  <a:pt x="94" y="3"/>
                  <a:pt x="94" y="3"/>
                  <a:pt x="94" y="3"/>
                </a:cubicBezTo>
                <a:cubicBezTo>
                  <a:pt x="100" y="7"/>
                  <a:pt x="101" y="14"/>
                  <a:pt x="98" y="19"/>
                </a:cubicBezTo>
                <a:cubicBezTo>
                  <a:pt x="23" y="150"/>
                  <a:pt x="23" y="150"/>
                  <a:pt x="23" y="150"/>
                </a:cubicBezTo>
                <a:cubicBezTo>
                  <a:pt x="19" y="156"/>
                  <a:pt x="12" y="158"/>
                  <a:pt x="7" y="154"/>
                </a:cubicBezTo>
                <a:close/>
              </a:path>
            </a:pathLst>
          </a:custGeom>
          <a:solidFill>
            <a:srgbClr val="1F74AD"/>
          </a:solidFill>
          <a:ln>
            <a:noFill/>
          </a:ln>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44" name="任意多边形 43"/>
          <p:cNvSpPr/>
          <p:nvPr>
            <p:custDataLst>
              <p:tags r:id="rId15"/>
            </p:custDataLst>
          </p:nvPr>
        </p:nvSpPr>
        <p:spPr bwMode="auto">
          <a:xfrm>
            <a:off x="5044350" y="1646145"/>
            <a:ext cx="243401" cy="210803"/>
          </a:xfrm>
          <a:custGeom>
            <a:avLst/>
            <a:gdLst>
              <a:gd name="T0" fmla="*/ 4 w 142"/>
              <a:gd name="T1" fmla="*/ 118 h 123"/>
              <a:gd name="T2" fmla="*/ 4 w 142"/>
              <a:gd name="T3" fmla="*/ 118 h 123"/>
              <a:gd name="T4" fmla="*/ 6 w 142"/>
              <a:gd name="T5" fmla="*/ 101 h 123"/>
              <a:gd name="T6" fmla="*/ 122 w 142"/>
              <a:gd name="T7" fmla="*/ 4 h 123"/>
              <a:gd name="T8" fmla="*/ 138 w 142"/>
              <a:gd name="T9" fmla="*/ 6 h 123"/>
              <a:gd name="T10" fmla="*/ 138 w 142"/>
              <a:gd name="T11" fmla="*/ 6 h 123"/>
              <a:gd name="T12" fmla="*/ 136 w 142"/>
              <a:gd name="T13" fmla="*/ 22 h 123"/>
              <a:gd name="T14" fmla="*/ 20 w 142"/>
              <a:gd name="T15" fmla="*/ 119 h 123"/>
              <a:gd name="T16" fmla="*/ 4 w 142"/>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2" h="123">
                <a:moveTo>
                  <a:pt x="4" y="118"/>
                </a:moveTo>
                <a:cubicBezTo>
                  <a:pt x="4" y="118"/>
                  <a:pt x="4" y="118"/>
                  <a:pt x="4" y="118"/>
                </a:cubicBezTo>
                <a:cubicBezTo>
                  <a:pt x="0" y="113"/>
                  <a:pt x="1" y="106"/>
                  <a:pt x="6" y="101"/>
                </a:cubicBezTo>
                <a:cubicBezTo>
                  <a:pt x="122" y="4"/>
                  <a:pt x="122" y="4"/>
                  <a:pt x="122" y="4"/>
                </a:cubicBezTo>
                <a:cubicBezTo>
                  <a:pt x="127" y="0"/>
                  <a:pt x="134" y="1"/>
                  <a:pt x="138" y="6"/>
                </a:cubicBezTo>
                <a:cubicBezTo>
                  <a:pt x="138" y="6"/>
                  <a:pt x="138" y="6"/>
                  <a:pt x="138" y="6"/>
                </a:cubicBezTo>
                <a:cubicBezTo>
                  <a:pt x="142" y="10"/>
                  <a:pt x="141" y="18"/>
                  <a:pt x="136" y="22"/>
                </a:cubicBezTo>
                <a:cubicBezTo>
                  <a:pt x="20" y="119"/>
                  <a:pt x="20" y="119"/>
                  <a:pt x="20" y="119"/>
                </a:cubicBezTo>
                <a:cubicBezTo>
                  <a:pt x="16" y="123"/>
                  <a:pt x="8" y="122"/>
                  <a:pt x="4" y="118"/>
                </a:cubicBezTo>
                <a:close/>
              </a:path>
            </a:pathLst>
          </a:custGeom>
          <a:solidFill>
            <a:srgbClr val="1F74AD"/>
          </a:solidFill>
          <a:ln>
            <a:noFill/>
          </a:ln>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45" name="任意多边形 44"/>
          <p:cNvSpPr/>
          <p:nvPr>
            <p:custDataLst>
              <p:tags r:id="rId16"/>
            </p:custDataLst>
          </p:nvPr>
        </p:nvSpPr>
        <p:spPr bwMode="auto">
          <a:xfrm>
            <a:off x="3698401" y="1646145"/>
            <a:ext cx="241227" cy="210803"/>
          </a:xfrm>
          <a:custGeom>
            <a:avLst/>
            <a:gdLst>
              <a:gd name="T0" fmla="*/ 137 w 141"/>
              <a:gd name="T1" fmla="*/ 118 h 123"/>
              <a:gd name="T2" fmla="*/ 137 w 141"/>
              <a:gd name="T3" fmla="*/ 118 h 123"/>
              <a:gd name="T4" fmla="*/ 121 w 141"/>
              <a:gd name="T5" fmla="*/ 119 h 123"/>
              <a:gd name="T6" fmla="*/ 5 w 141"/>
              <a:gd name="T7" fmla="*/ 22 h 123"/>
              <a:gd name="T8" fmla="*/ 4 w 141"/>
              <a:gd name="T9" fmla="*/ 6 h 123"/>
              <a:gd name="T10" fmla="*/ 4 w 141"/>
              <a:gd name="T11" fmla="*/ 6 h 123"/>
              <a:gd name="T12" fmla="*/ 20 w 141"/>
              <a:gd name="T13" fmla="*/ 4 h 123"/>
              <a:gd name="T14" fmla="*/ 136 w 141"/>
              <a:gd name="T15" fmla="*/ 101 h 123"/>
              <a:gd name="T16" fmla="*/ 137 w 141"/>
              <a:gd name="T17" fmla="*/ 118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1" h="123">
                <a:moveTo>
                  <a:pt x="137" y="118"/>
                </a:moveTo>
                <a:cubicBezTo>
                  <a:pt x="137" y="118"/>
                  <a:pt x="137" y="118"/>
                  <a:pt x="137" y="118"/>
                </a:cubicBezTo>
                <a:cubicBezTo>
                  <a:pt x="133" y="122"/>
                  <a:pt x="126" y="123"/>
                  <a:pt x="121" y="119"/>
                </a:cubicBezTo>
                <a:cubicBezTo>
                  <a:pt x="5" y="22"/>
                  <a:pt x="5" y="22"/>
                  <a:pt x="5" y="22"/>
                </a:cubicBezTo>
                <a:cubicBezTo>
                  <a:pt x="0" y="18"/>
                  <a:pt x="0" y="10"/>
                  <a:pt x="4" y="6"/>
                </a:cubicBezTo>
                <a:cubicBezTo>
                  <a:pt x="4" y="6"/>
                  <a:pt x="4" y="6"/>
                  <a:pt x="4" y="6"/>
                </a:cubicBezTo>
                <a:cubicBezTo>
                  <a:pt x="8" y="1"/>
                  <a:pt x="15" y="0"/>
                  <a:pt x="20" y="4"/>
                </a:cubicBezTo>
                <a:cubicBezTo>
                  <a:pt x="136" y="101"/>
                  <a:pt x="136" y="101"/>
                  <a:pt x="136" y="101"/>
                </a:cubicBezTo>
                <a:cubicBezTo>
                  <a:pt x="141" y="106"/>
                  <a:pt x="141" y="113"/>
                  <a:pt x="137" y="118"/>
                </a:cubicBezTo>
                <a:close/>
              </a:path>
            </a:pathLst>
          </a:custGeom>
          <a:solidFill>
            <a:srgbClr val="1F74AD"/>
          </a:solidFill>
          <a:ln>
            <a:noFill/>
          </a:ln>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46" name="文本框 45"/>
          <p:cNvSpPr txBox="1"/>
          <p:nvPr>
            <p:custDataLst>
              <p:tags r:id="rId17"/>
            </p:custDataLst>
          </p:nvPr>
        </p:nvSpPr>
        <p:spPr>
          <a:xfrm>
            <a:off x="3761528" y="2366819"/>
            <a:ext cx="1461464" cy="655943"/>
          </a:xfrm>
          <a:prstGeom prst="rect">
            <a:avLst/>
          </a:prstGeom>
          <a:noFill/>
        </p:spPr>
        <p:txBody>
          <a:bodyPr wrap="square" anchor="ctr">
            <a:normAutofit/>
          </a:bodyPr>
          <a:lstStyle/>
          <a:p>
            <a:pPr algn="ctr">
              <a:lnSpc>
                <a:spcPct val="130000"/>
              </a:lnSpc>
            </a:pPr>
            <a:r>
              <a:rPr lang="zh-CN" altLang="en-US" sz="1765" b="1" spc="300" dirty="0">
                <a:solidFill>
                  <a:srgbClr val="000000">
                    <a:lumMod val="65000"/>
                    <a:lumOff val="35000"/>
                  </a:srgbClr>
                </a:solidFill>
                <a:latin typeface="微软雅黑" panose="020B0503020204020204" charset="-122"/>
                <a:ea typeface="微软雅黑" panose="020B0503020204020204" charset="-122"/>
                <a:cs typeface="+mn-ea"/>
                <a:sym typeface="Arial" panose="020B0604020202020204" pitchFamily="34" charset="0"/>
              </a:rPr>
              <a:t>预算原则</a:t>
            </a:r>
          </a:p>
        </p:txBody>
      </p:sp>
      <p:grpSp>
        <p:nvGrpSpPr>
          <p:cNvPr id="9" name="组合 8"/>
          <p:cNvGrpSpPr/>
          <p:nvPr>
            <p:custDataLst>
              <p:tags r:id="rId18"/>
            </p:custDataLst>
          </p:nvPr>
        </p:nvGrpSpPr>
        <p:grpSpPr>
          <a:xfrm>
            <a:off x="5928968" y="2590718"/>
            <a:ext cx="341250" cy="331333"/>
            <a:chOff x="8015460" y="3493548"/>
            <a:chExt cx="464344" cy="450850"/>
          </a:xfrm>
          <a:solidFill>
            <a:srgbClr val="69A35B"/>
          </a:solidFill>
        </p:grpSpPr>
        <p:sp>
          <p:nvSpPr>
            <p:cNvPr id="23" name="任意多边形 22"/>
            <p:cNvSpPr/>
            <p:nvPr>
              <p:custDataLst>
                <p:tags r:id="rId46"/>
              </p:custDataLst>
            </p:nvPr>
          </p:nvSpPr>
          <p:spPr bwMode="auto">
            <a:xfrm>
              <a:off x="8248028" y="3740404"/>
              <a:ext cx="57944" cy="58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4841"/>
                    <a:pt x="0" y="10800"/>
                  </a:cubicBezTo>
                  <a:cubicBezTo>
                    <a:pt x="0" y="16758"/>
                    <a:pt x="4838" y="21599"/>
                    <a:pt x="10800" y="21599"/>
                  </a:cubicBezTo>
                  <a:cubicBezTo>
                    <a:pt x="16761" y="21599"/>
                    <a:pt x="21600" y="16758"/>
                    <a:pt x="21600" y="10800"/>
                  </a:cubicBezTo>
                  <a:cubicBezTo>
                    <a:pt x="21600" y="4841"/>
                    <a:pt x="16761" y="0"/>
                    <a:pt x="10800" y="0"/>
                  </a:cubicBezTo>
                </a:path>
              </a:pathLst>
            </a:custGeom>
            <a:grpFill/>
            <a:ln>
              <a:noFill/>
            </a:ln>
            <a:effectLst/>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24" name="任意多边形 23"/>
            <p:cNvSpPr/>
            <p:nvPr>
              <p:custDataLst>
                <p:tags r:id="rId47"/>
              </p:custDataLst>
            </p:nvPr>
          </p:nvSpPr>
          <p:spPr bwMode="auto">
            <a:xfrm>
              <a:off x="8015460" y="3493548"/>
              <a:ext cx="464344" cy="450850"/>
            </a:xfrm>
            <a:custGeom>
              <a:avLst/>
              <a:gdLst>
                <a:gd name="T0" fmla="*/ 10473 w 20946"/>
                <a:gd name="T1" fmla="*/ 10800 h 21600"/>
                <a:gd name="T2" fmla="*/ 10473 w 20946"/>
                <a:gd name="T3" fmla="*/ 10800 h 21600"/>
                <a:gd name="T4" fmla="*/ 10473 w 20946"/>
                <a:gd name="T5" fmla="*/ 10800 h 21600"/>
                <a:gd name="T6" fmla="*/ 10473 w 20946"/>
                <a:gd name="T7" fmla="*/ 10800 h 21600"/>
              </a:gdLst>
              <a:ahLst/>
              <a:cxnLst>
                <a:cxn ang="0">
                  <a:pos x="T0" y="T1"/>
                </a:cxn>
                <a:cxn ang="0">
                  <a:pos x="T2" y="T3"/>
                </a:cxn>
                <a:cxn ang="0">
                  <a:pos x="T4" y="T5"/>
                </a:cxn>
                <a:cxn ang="0">
                  <a:pos x="T6" y="T7"/>
                </a:cxn>
              </a:cxnLst>
              <a:rect l="0" t="0" r="r" b="b"/>
              <a:pathLst>
                <a:path w="20946" h="21600">
                  <a:moveTo>
                    <a:pt x="18509" y="15329"/>
                  </a:moveTo>
                  <a:lnTo>
                    <a:pt x="11782" y="15329"/>
                  </a:lnTo>
                  <a:cubicBezTo>
                    <a:pt x="10699" y="15329"/>
                    <a:pt x="9818" y="14391"/>
                    <a:pt x="9818" y="13238"/>
                  </a:cubicBezTo>
                  <a:cubicBezTo>
                    <a:pt x="9818" y="12086"/>
                    <a:pt x="10699" y="11148"/>
                    <a:pt x="11782" y="11148"/>
                  </a:cubicBezTo>
                  <a:lnTo>
                    <a:pt x="17673" y="11148"/>
                  </a:lnTo>
                  <a:cubicBezTo>
                    <a:pt x="18077" y="11142"/>
                    <a:pt x="18477" y="10934"/>
                    <a:pt x="18721" y="10588"/>
                  </a:cubicBezTo>
                  <a:cubicBezTo>
                    <a:pt x="18789" y="10491"/>
                    <a:pt x="18842" y="10381"/>
                    <a:pt x="18885" y="10267"/>
                  </a:cubicBezTo>
                  <a:cubicBezTo>
                    <a:pt x="18890" y="10251"/>
                    <a:pt x="18901" y="10239"/>
                    <a:pt x="18906" y="10224"/>
                  </a:cubicBezTo>
                  <a:cubicBezTo>
                    <a:pt x="19377" y="10880"/>
                    <a:pt x="19636" y="11686"/>
                    <a:pt x="19636" y="12541"/>
                  </a:cubicBezTo>
                  <a:cubicBezTo>
                    <a:pt x="19636" y="13613"/>
                    <a:pt x="19230" y="14607"/>
                    <a:pt x="18509" y="15329"/>
                  </a:cubicBezTo>
                  <a:moveTo>
                    <a:pt x="17673" y="17767"/>
                  </a:moveTo>
                  <a:cubicBezTo>
                    <a:pt x="17673" y="19114"/>
                    <a:pt x="16647" y="20206"/>
                    <a:pt x="15382" y="20206"/>
                  </a:cubicBezTo>
                  <a:lnTo>
                    <a:pt x="3600" y="20206"/>
                  </a:lnTo>
                  <a:cubicBezTo>
                    <a:pt x="2334" y="20206"/>
                    <a:pt x="1309" y="19114"/>
                    <a:pt x="1309" y="17767"/>
                  </a:cubicBezTo>
                  <a:lnTo>
                    <a:pt x="1309" y="6786"/>
                  </a:lnTo>
                  <a:cubicBezTo>
                    <a:pt x="1931" y="7334"/>
                    <a:pt x="2730" y="7664"/>
                    <a:pt x="3600" y="7664"/>
                  </a:cubicBezTo>
                  <a:lnTo>
                    <a:pt x="14400" y="7664"/>
                  </a:lnTo>
                  <a:lnTo>
                    <a:pt x="17018" y="7664"/>
                  </a:lnTo>
                  <a:cubicBezTo>
                    <a:pt x="17379" y="7664"/>
                    <a:pt x="17673" y="7976"/>
                    <a:pt x="17673" y="8361"/>
                  </a:cubicBezTo>
                  <a:lnTo>
                    <a:pt x="17673" y="9754"/>
                  </a:lnTo>
                  <a:lnTo>
                    <a:pt x="11782" y="9754"/>
                  </a:lnTo>
                  <a:cubicBezTo>
                    <a:pt x="9974" y="9754"/>
                    <a:pt x="8509" y="11314"/>
                    <a:pt x="8509" y="13238"/>
                  </a:cubicBezTo>
                  <a:cubicBezTo>
                    <a:pt x="8509" y="15163"/>
                    <a:pt x="9974" y="16722"/>
                    <a:pt x="11782" y="16722"/>
                  </a:cubicBezTo>
                  <a:lnTo>
                    <a:pt x="17673" y="16722"/>
                  </a:lnTo>
                  <a:cubicBezTo>
                    <a:pt x="17673" y="16722"/>
                    <a:pt x="17673" y="17767"/>
                    <a:pt x="17673" y="17767"/>
                  </a:cubicBezTo>
                  <a:close/>
                  <a:moveTo>
                    <a:pt x="16363" y="5574"/>
                  </a:moveTo>
                  <a:lnTo>
                    <a:pt x="16363" y="6270"/>
                  </a:lnTo>
                  <a:lnTo>
                    <a:pt x="14400" y="6270"/>
                  </a:lnTo>
                  <a:lnTo>
                    <a:pt x="3600" y="6270"/>
                  </a:lnTo>
                  <a:cubicBezTo>
                    <a:pt x="3246" y="6270"/>
                    <a:pt x="2916" y="6179"/>
                    <a:pt x="2617" y="6027"/>
                  </a:cubicBezTo>
                  <a:lnTo>
                    <a:pt x="2617" y="5574"/>
                  </a:lnTo>
                  <a:cubicBezTo>
                    <a:pt x="2617" y="5574"/>
                    <a:pt x="16363" y="5574"/>
                    <a:pt x="16363" y="5574"/>
                  </a:cubicBezTo>
                  <a:close/>
                  <a:moveTo>
                    <a:pt x="16363" y="4877"/>
                  </a:moveTo>
                  <a:lnTo>
                    <a:pt x="2617" y="4877"/>
                  </a:lnTo>
                  <a:lnTo>
                    <a:pt x="2617" y="4180"/>
                  </a:lnTo>
                  <a:lnTo>
                    <a:pt x="16363" y="4180"/>
                  </a:lnTo>
                  <a:cubicBezTo>
                    <a:pt x="16363" y="4180"/>
                    <a:pt x="16363" y="4877"/>
                    <a:pt x="16363" y="4877"/>
                  </a:cubicBezTo>
                  <a:close/>
                  <a:moveTo>
                    <a:pt x="16363" y="3483"/>
                  </a:moveTo>
                  <a:lnTo>
                    <a:pt x="2617" y="3483"/>
                  </a:lnTo>
                  <a:lnTo>
                    <a:pt x="2617" y="2787"/>
                  </a:lnTo>
                  <a:lnTo>
                    <a:pt x="16363" y="2787"/>
                  </a:lnTo>
                  <a:cubicBezTo>
                    <a:pt x="16363" y="2787"/>
                    <a:pt x="16363" y="3483"/>
                    <a:pt x="16363" y="3483"/>
                  </a:cubicBezTo>
                  <a:close/>
                  <a:moveTo>
                    <a:pt x="3600" y="1393"/>
                  </a:moveTo>
                  <a:lnTo>
                    <a:pt x="14400" y="1393"/>
                  </a:lnTo>
                  <a:lnTo>
                    <a:pt x="17018" y="1393"/>
                  </a:lnTo>
                  <a:cubicBezTo>
                    <a:pt x="17379" y="1393"/>
                    <a:pt x="17673" y="1705"/>
                    <a:pt x="17673" y="2090"/>
                  </a:cubicBezTo>
                  <a:lnTo>
                    <a:pt x="17673" y="3832"/>
                  </a:lnTo>
                  <a:lnTo>
                    <a:pt x="17673" y="4180"/>
                  </a:lnTo>
                  <a:lnTo>
                    <a:pt x="17673" y="6398"/>
                  </a:lnTo>
                  <a:cubicBezTo>
                    <a:pt x="17466" y="6321"/>
                    <a:pt x="17249" y="6270"/>
                    <a:pt x="17018" y="6270"/>
                  </a:cubicBezTo>
                  <a:lnTo>
                    <a:pt x="17018" y="5574"/>
                  </a:lnTo>
                  <a:lnTo>
                    <a:pt x="17018" y="4180"/>
                  </a:lnTo>
                  <a:lnTo>
                    <a:pt x="17018" y="2787"/>
                  </a:lnTo>
                  <a:cubicBezTo>
                    <a:pt x="17018" y="2401"/>
                    <a:pt x="16724" y="2090"/>
                    <a:pt x="16363" y="2090"/>
                  </a:cubicBezTo>
                  <a:lnTo>
                    <a:pt x="2617" y="2090"/>
                  </a:lnTo>
                  <a:cubicBezTo>
                    <a:pt x="2256" y="2090"/>
                    <a:pt x="1963" y="2401"/>
                    <a:pt x="1963" y="2787"/>
                  </a:cubicBezTo>
                  <a:lnTo>
                    <a:pt x="1963" y="4180"/>
                  </a:lnTo>
                  <a:lnTo>
                    <a:pt x="1963" y="5534"/>
                  </a:lnTo>
                  <a:cubicBezTo>
                    <a:pt x="1559" y="5094"/>
                    <a:pt x="1309" y="4495"/>
                    <a:pt x="1309" y="3832"/>
                  </a:cubicBezTo>
                  <a:cubicBezTo>
                    <a:pt x="1309" y="2485"/>
                    <a:pt x="2334" y="1393"/>
                    <a:pt x="3600" y="1393"/>
                  </a:cubicBezTo>
                  <a:moveTo>
                    <a:pt x="18983" y="8361"/>
                  </a:moveTo>
                  <a:lnTo>
                    <a:pt x="18982" y="8361"/>
                  </a:lnTo>
                  <a:lnTo>
                    <a:pt x="18982" y="4180"/>
                  </a:lnTo>
                  <a:lnTo>
                    <a:pt x="18982" y="3832"/>
                  </a:lnTo>
                  <a:lnTo>
                    <a:pt x="18982" y="2090"/>
                  </a:lnTo>
                  <a:cubicBezTo>
                    <a:pt x="18982" y="935"/>
                    <a:pt x="18102" y="0"/>
                    <a:pt x="17018" y="0"/>
                  </a:cubicBezTo>
                  <a:lnTo>
                    <a:pt x="14400" y="0"/>
                  </a:lnTo>
                  <a:lnTo>
                    <a:pt x="3600" y="0"/>
                  </a:lnTo>
                  <a:cubicBezTo>
                    <a:pt x="1614" y="0"/>
                    <a:pt x="0" y="1719"/>
                    <a:pt x="0" y="3832"/>
                  </a:cubicBezTo>
                  <a:lnTo>
                    <a:pt x="0" y="17767"/>
                  </a:lnTo>
                  <a:cubicBezTo>
                    <a:pt x="0" y="19880"/>
                    <a:pt x="1614" y="21600"/>
                    <a:pt x="3600" y="21600"/>
                  </a:cubicBezTo>
                  <a:lnTo>
                    <a:pt x="15382" y="21600"/>
                  </a:lnTo>
                  <a:cubicBezTo>
                    <a:pt x="17366" y="21600"/>
                    <a:pt x="18982" y="19880"/>
                    <a:pt x="18982" y="17767"/>
                  </a:cubicBezTo>
                  <a:lnTo>
                    <a:pt x="18982" y="16722"/>
                  </a:lnTo>
                  <a:lnTo>
                    <a:pt x="18983" y="16722"/>
                  </a:lnTo>
                  <a:cubicBezTo>
                    <a:pt x="21600" y="14631"/>
                    <a:pt x="21600" y="10452"/>
                    <a:pt x="18983" y="8361"/>
                  </a:cubicBezTo>
                </a:path>
              </a:pathLst>
            </a:custGeom>
            <a:grpFill/>
            <a:ln>
              <a:noFill/>
            </a:ln>
            <a:effectLst/>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grpSp>
      <p:cxnSp>
        <p:nvCxnSpPr>
          <p:cNvPr id="47" name="直接连接符 46"/>
          <p:cNvCxnSpPr/>
          <p:nvPr>
            <p:custDataLst>
              <p:tags r:id="rId19"/>
            </p:custDataLst>
          </p:nvPr>
        </p:nvCxnSpPr>
        <p:spPr>
          <a:xfrm>
            <a:off x="3259817" y="2724105"/>
            <a:ext cx="461420" cy="0"/>
          </a:xfrm>
          <a:prstGeom prst="line">
            <a:avLst/>
          </a:prstGeom>
          <a:noFill/>
          <a:ln w="38100" cap="flat" cmpd="sng" algn="ctr">
            <a:solidFill>
              <a:srgbClr val="1AA3AA"/>
            </a:solidFill>
            <a:prstDash val="solid"/>
            <a:miter lim="800000"/>
            <a:headEnd type="oval"/>
          </a:ln>
          <a:effectLst/>
        </p:spPr>
      </p:cxnSp>
      <p:cxnSp>
        <p:nvCxnSpPr>
          <p:cNvPr id="54" name="直接连接符 53"/>
          <p:cNvCxnSpPr/>
          <p:nvPr>
            <p:custDataLst>
              <p:tags r:id="rId20"/>
            </p:custDataLst>
          </p:nvPr>
        </p:nvCxnSpPr>
        <p:spPr>
          <a:xfrm flipH="1">
            <a:off x="5264643" y="2724105"/>
            <a:ext cx="461420" cy="0"/>
          </a:xfrm>
          <a:prstGeom prst="line">
            <a:avLst/>
          </a:prstGeom>
          <a:noFill/>
          <a:ln w="38100" cap="flat" cmpd="sng" algn="ctr">
            <a:solidFill>
              <a:srgbClr val="69A35B"/>
            </a:solidFill>
            <a:prstDash val="solid"/>
            <a:miter lim="800000"/>
            <a:headEnd type="oval"/>
          </a:ln>
          <a:effectLst/>
        </p:spPr>
      </p:cxnSp>
      <p:sp>
        <p:nvSpPr>
          <p:cNvPr id="55" name="任意多边形 22"/>
          <p:cNvSpPr/>
          <p:nvPr>
            <p:custDataLst>
              <p:tags r:id="rId21"/>
            </p:custDataLst>
          </p:nvPr>
        </p:nvSpPr>
        <p:spPr>
          <a:xfrm>
            <a:off x="5925376" y="3780925"/>
            <a:ext cx="375982" cy="375954"/>
          </a:xfrm>
          <a:custGeom>
            <a:avLst/>
            <a:gdLst/>
            <a:ahLst/>
            <a:cxnLst>
              <a:cxn ang="0">
                <a:pos x="wd2" y="hd2"/>
              </a:cxn>
              <a:cxn ang="5400000">
                <a:pos x="wd2" y="hd2"/>
              </a:cxn>
              <a:cxn ang="10800000">
                <a:pos x="wd2" y="hd2"/>
              </a:cxn>
              <a:cxn ang="16200000">
                <a:pos x="wd2" y="hd2"/>
              </a:cxn>
            </a:cxnLst>
            <a:rect l="0" t="0" r="r" b="b"/>
            <a:pathLst>
              <a:path w="21600" h="21600" extrusionOk="0">
                <a:moveTo>
                  <a:pt x="20618" y="2945"/>
                </a:moveTo>
                <a:lnTo>
                  <a:pt x="982" y="2945"/>
                </a:lnTo>
                <a:lnTo>
                  <a:pt x="982" y="1964"/>
                </a:lnTo>
                <a:lnTo>
                  <a:pt x="20618" y="1964"/>
                </a:lnTo>
                <a:cubicBezTo>
                  <a:pt x="20618" y="1964"/>
                  <a:pt x="20618" y="2945"/>
                  <a:pt x="20618" y="2945"/>
                </a:cubicBezTo>
                <a:close/>
                <a:moveTo>
                  <a:pt x="19636" y="15709"/>
                </a:moveTo>
                <a:lnTo>
                  <a:pt x="1964" y="15709"/>
                </a:lnTo>
                <a:lnTo>
                  <a:pt x="1964" y="3927"/>
                </a:lnTo>
                <a:lnTo>
                  <a:pt x="19636" y="3927"/>
                </a:lnTo>
                <a:cubicBezTo>
                  <a:pt x="19636" y="3927"/>
                  <a:pt x="19636" y="15709"/>
                  <a:pt x="19636" y="15709"/>
                </a:cubicBezTo>
                <a:close/>
                <a:moveTo>
                  <a:pt x="20618" y="982"/>
                </a:moveTo>
                <a:lnTo>
                  <a:pt x="11782" y="982"/>
                </a:lnTo>
                <a:cubicBezTo>
                  <a:pt x="11782" y="440"/>
                  <a:pt x="11342" y="0"/>
                  <a:pt x="10800" y="0"/>
                </a:cubicBezTo>
                <a:cubicBezTo>
                  <a:pt x="10257" y="0"/>
                  <a:pt x="9818" y="440"/>
                  <a:pt x="9818" y="982"/>
                </a:cubicBezTo>
                <a:lnTo>
                  <a:pt x="982" y="982"/>
                </a:lnTo>
                <a:cubicBezTo>
                  <a:pt x="439" y="982"/>
                  <a:pt x="0" y="1422"/>
                  <a:pt x="0" y="1964"/>
                </a:cubicBezTo>
                <a:lnTo>
                  <a:pt x="0" y="2945"/>
                </a:lnTo>
                <a:cubicBezTo>
                  <a:pt x="0" y="3488"/>
                  <a:pt x="439" y="3927"/>
                  <a:pt x="982" y="3927"/>
                </a:cubicBezTo>
                <a:lnTo>
                  <a:pt x="982" y="15709"/>
                </a:lnTo>
                <a:cubicBezTo>
                  <a:pt x="982" y="16252"/>
                  <a:pt x="1421" y="16691"/>
                  <a:pt x="1964" y="16691"/>
                </a:cubicBezTo>
                <a:lnTo>
                  <a:pt x="10309" y="16691"/>
                </a:lnTo>
                <a:lnTo>
                  <a:pt x="10309" y="17960"/>
                </a:lnTo>
                <a:lnTo>
                  <a:pt x="7507" y="20762"/>
                </a:lnTo>
                <a:cubicBezTo>
                  <a:pt x="7419" y="20851"/>
                  <a:pt x="7364" y="20974"/>
                  <a:pt x="7364" y="21109"/>
                </a:cubicBezTo>
                <a:cubicBezTo>
                  <a:pt x="7364" y="21380"/>
                  <a:pt x="7583" y="21600"/>
                  <a:pt x="7855" y="21600"/>
                </a:cubicBezTo>
                <a:cubicBezTo>
                  <a:pt x="7990" y="21600"/>
                  <a:pt x="8113" y="21545"/>
                  <a:pt x="8202" y="21456"/>
                </a:cubicBezTo>
                <a:lnTo>
                  <a:pt x="10800" y="18858"/>
                </a:lnTo>
                <a:lnTo>
                  <a:pt x="13398" y="21456"/>
                </a:lnTo>
                <a:cubicBezTo>
                  <a:pt x="13488" y="21545"/>
                  <a:pt x="13610" y="21600"/>
                  <a:pt x="13745" y="21600"/>
                </a:cubicBezTo>
                <a:cubicBezTo>
                  <a:pt x="14017" y="21600"/>
                  <a:pt x="14236" y="21380"/>
                  <a:pt x="14236" y="21109"/>
                </a:cubicBezTo>
                <a:cubicBezTo>
                  <a:pt x="14236" y="20974"/>
                  <a:pt x="14182" y="20851"/>
                  <a:pt x="14093" y="20762"/>
                </a:cubicBezTo>
                <a:lnTo>
                  <a:pt x="11291" y="17960"/>
                </a:lnTo>
                <a:lnTo>
                  <a:pt x="11291" y="16691"/>
                </a:lnTo>
                <a:lnTo>
                  <a:pt x="19636" y="16691"/>
                </a:lnTo>
                <a:cubicBezTo>
                  <a:pt x="20178" y="16691"/>
                  <a:pt x="20618" y="16252"/>
                  <a:pt x="20618" y="15709"/>
                </a:cubicBezTo>
                <a:lnTo>
                  <a:pt x="20618" y="3927"/>
                </a:lnTo>
                <a:cubicBezTo>
                  <a:pt x="21160" y="3927"/>
                  <a:pt x="21600" y="3488"/>
                  <a:pt x="21600" y="2945"/>
                </a:cubicBezTo>
                <a:lnTo>
                  <a:pt x="21600" y="1964"/>
                </a:lnTo>
                <a:cubicBezTo>
                  <a:pt x="21600" y="1422"/>
                  <a:pt x="21160" y="982"/>
                  <a:pt x="20618" y="982"/>
                </a:cubicBezTo>
                <a:moveTo>
                  <a:pt x="16200" y="5891"/>
                </a:moveTo>
                <a:cubicBezTo>
                  <a:pt x="16471" y="5891"/>
                  <a:pt x="16691" y="6111"/>
                  <a:pt x="16691" y="6382"/>
                </a:cubicBezTo>
                <a:cubicBezTo>
                  <a:pt x="16691" y="6653"/>
                  <a:pt x="16471" y="6873"/>
                  <a:pt x="16200" y="6873"/>
                </a:cubicBezTo>
                <a:cubicBezTo>
                  <a:pt x="15929" y="6873"/>
                  <a:pt x="15709" y="6653"/>
                  <a:pt x="15709" y="6382"/>
                </a:cubicBezTo>
                <a:cubicBezTo>
                  <a:pt x="15709" y="6111"/>
                  <a:pt x="15929" y="5891"/>
                  <a:pt x="16200" y="5891"/>
                </a:cubicBezTo>
                <a:moveTo>
                  <a:pt x="16200" y="7855"/>
                </a:moveTo>
                <a:cubicBezTo>
                  <a:pt x="17013" y="7855"/>
                  <a:pt x="17673" y="7196"/>
                  <a:pt x="17673" y="6382"/>
                </a:cubicBezTo>
                <a:cubicBezTo>
                  <a:pt x="17673" y="5569"/>
                  <a:pt x="17013" y="4909"/>
                  <a:pt x="16200" y="4909"/>
                </a:cubicBezTo>
                <a:cubicBezTo>
                  <a:pt x="15387" y="4909"/>
                  <a:pt x="14727" y="5569"/>
                  <a:pt x="14727" y="6382"/>
                </a:cubicBezTo>
                <a:cubicBezTo>
                  <a:pt x="14727" y="7196"/>
                  <a:pt x="15387" y="7855"/>
                  <a:pt x="16200" y="7855"/>
                </a:cubicBezTo>
                <a:moveTo>
                  <a:pt x="8422" y="8135"/>
                </a:moveTo>
                <a:lnTo>
                  <a:pt x="11926" y="11638"/>
                </a:lnTo>
                <a:cubicBezTo>
                  <a:pt x="12015" y="11727"/>
                  <a:pt x="12138" y="11782"/>
                  <a:pt x="12273" y="11782"/>
                </a:cubicBezTo>
                <a:cubicBezTo>
                  <a:pt x="12408" y="11782"/>
                  <a:pt x="12531" y="11727"/>
                  <a:pt x="12620" y="11638"/>
                </a:cubicBezTo>
                <a:lnTo>
                  <a:pt x="14183" y="10075"/>
                </a:lnTo>
                <a:lnTo>
                  <a:pt x="16200" y="12764"/>
                </a:lnTo>
                <a:lnTo>
                  <a:pt x="5336" y="12764"/>
                </a:lnTo>
                <a:cubicBezTo>
                  <a:pt x="5336" y="12764"/>
                  <a:pt x="8422" y="8135"/>
                  <a:pt x="8422" y="8135"/>
                </a:cubicBezTo>
                <a:close/>
                <a:moveTo>
                  <a:pt x="4418" y="13745"/>
                </a:moveTo>
                <a:lnTo>
                  <a:pt x="17182" y="13745"/>
                </a:lnTo>
                <a:cubicBezTo>
                  <a:pt x="17453" y="13745"/>
                  <a:pt x="17673" y="13526"/>
                  <a:pt x="17673" y="13255"/>
                </a:cubicBezTo>
                <a:cubicBezTo>
                  <a:pt x="17673" y="13144"/>
                  <a:pt x="17630" y="13047"/>
                  <a:pt x="17568" y="12965"/>
                </a:cubicBezTo>
                <a:lnTo>
                  <a:pt x="17575" y="12960"/>
                </a:lnTo>
                <a:lnTo>
                  <a:pt x="14629" y="9033"/>
                </a:lnTo>
                <a:lnTo>
                  <a:pt x="14622" y="9038"/>
                </a:lnTo>
                <a:cubicBezTo>
                  <a:pt x="14533" y="8919"/>
                  <a:pt x="14397" y="8836"/>
                  <a:pt x="14236" y="8836"/>
                </a:cubicBezTo>
                <a:cubicBezTo>
                  <a:pt x="14101" y="8836"/>
                  <a:pt x="13978" y="8891"/>
                  <a:pt x="13889" y="8980"/>
                </a:cubicBezTo>
                <a:lnTo>
                  <a:pt x="12273" y="10597"/>
                </a:lnTo>
                <a:lnTo>
                  <a:pt x="8693" y="7017"/>
                </a:lnTo>
                <a:cubicBezTo>
                  <a:pt x="8604" y="6928"/>
                  <a:pt x="8481" y="6873"/>
                  <a:pt x="8345" y="6873"/>
                </a:cubicBezTo>
                <a:cubicBezTo>
                  <a:pt x="8175" y="6873"/>
                  <a:pt x="8033" y="6965"/>
                  <a:pt x="7945" y="7097"/>
                </a:cubicBezTo>
                <a:lnTo>
                  <a:pt x="7937" y="7091"/>
                </a:lnTo>
                <a:lnTo>
                  <a:pt x="4010" y="12982"/>
                </a:lnTo>
                <a:lnTo>
                  <a:pt x="4017" y="12988"/>
                </a:lnTo>
                <a:cubicBezTo>
                  <a:pt x="3965" y="13066"/>
                  <a:pt x="3927" y="13154"/>
                  <a:pt x="3927" y="13255"/>
                </a:cubicBezTo>
                <a:cubicBezTo>
                  <a:pt x="3927" y="13526"/>
                  <a:pt x="4147" y="13745"/>
                  <a:pt x="4418" y="13745"/>
                </a:cubicBezTo>
              </a:path>
            </a:pathLst>
          </a:custGeom>
          <a:solidFill>
            <a:srgbClr val="FFC000"/>
          </a:solidFill>
          <a:ln w="12700">
            <a:miter lim="400000"/>
          </a:ln>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25" name="文本框 24"/>
          <p:cNvSpPr txBox="1"/>
          <p:nvPr>
            <p:custDataLst>
              <p:tags r:id="rId22"/>
            </p:custDataLst>
          </p:nvPr>
        </p:nvSpPr>
        <p:spPr>
          <a:xfrm>
            <a:off x="6341745" y="3464560"/>
            <a:ext cx="2307590" cy="324485"/>
          </a:xfrm>
          <a:prstGeom prst="rect">
            <a:avLst/>
          </a:prstGeom>
          <a:noFill/>
        </p:spPr>
        <p:txBody>
          <a:bodyPr wrap="square" bIns="0" anchor="b" anchorCtr="0">
            <a:normAutofit lnSpcReduction="10000"/>
          </a:bodyPr>
          <a:lstStyle/>
          <a:p>
            <a:pPr>
              <a:lnSpc>
                <a:spcPct val="130000"/>
              </a:lnSpc>
            </a:pPr>
            <a:r>
              <a:rPr lang="zh-CN" altLang="en-US" sz="1470" b="1" spc="300" dirty="0">
                <a:solidFill>
                  <a:srgbClr val="FFC000"/>
                </a:solidFill>
                <a:latin typeface="微软雅黑" panose="020B0503020204020204" charset="-122"/>
                <a:ea typeface="微软雅黑" panose="020B0503020204020204" charset="-122"/>
                <a:cs typeface="+mn-ea"/>
                <a:sym typeface="Arial" panose="020B0604020202020204" pitchFamily="34" charset="0"/>
              </a:rPr>
              <a:t> </a:t>
            </a:r>
            <a:r>
              <a:rPr lang="zh-CN" altLang="en-US" sz="1200" b="1" spc="300" dirty="0">
                <a:solidFill>
                  <a:srgbClr val="FFC000"/>
                </a:solidFill>
                <a:latin typeface="微软雅黑" panose="020B0503020204020204" charset="-122"/>
                <a:ea typeface="微软雅黑" panose="020B0503020204020204" charset="-122"/>
                <a:cs typeface="+mn-ea"/>
                <a:sym typeface="Arial" panose="020B0604020202020204" pitchFamily="34" charset="0"/>
              </a:rPr>
              <a:t>预算必须具有分类性</a:t>
            </a:r>
          </a:p>
        </p:txBody>
      </p:sp>
      <p:sp>
        <p:nvSpPr>
          <p:cNvPr id="58" name="文本框 57"/>
          <p:cNvSpPr txBox="1"/>
          <p:nvPr>
            <p:custDataLst>
              <p:tags r:id="rId23"/>
            </p:custDataLst>
          </p:nvPr>
        </p:nvSpPr>
        <p:spPr>
          <a:xfrm>
            <a:off x="6480865" y="3818754"/>
            <a:ext cx="1951271" cy="654265"/>
          </a:xfrm>
          <a:prstGeom prst="rect">
            <a:avLst/>
          </a:prstGeom>
          <a:noFill/>
        </p:spPr>
        <p:txBody>
          <a:bodyPr wrap="square" tIns="0" bIns="34393" rtlCol="0">
            <a:normAutofit/>
          </a:bodyPr>
          <a:lstStyle/>
          <a:p>
            <a:pPr>
              <a:lnSpc>
                <a:spcPct val="120000"/>
              </a:lnSpc>
            </a:pPr>
            <a:r>
              <a:rPr lang="zh-CN" altLang="en-US" sz="1030" spc="150" dirty="0">
                <a:latin typeface="微软雅黑" panose="020B0503020204020204" charset="-122"/>
                <a:ea typeface="微软雅黑" panose="020B0503020204020204" charset="-122"/>
              </a:rPr>
              <a:t>即要求各项财政收支必须依据其性质明确地分门别类,在 预算中清楚列示。</a:t>
            </a:r>
          </a:p>
        </p:txBody>
      </p:sp>
      <p:sp>
        <p:nvSpPr>
          <p:cNvPr id="27" name="文本框 26"/>
          <p:cNvSpPr txBox="1"/>
          <p:nvPr>
            <p:custDataLst>
              <p:tags r:id="rId24"/>
            </p:custDataLst>
          </p:nvPr>
        </p:nvSpPr>
        <p:spPr>
          <a:xfrm flipH="1">
            <a:off x="399415" y="3464560"/>
            <a:ext cx="2150745" cy="324485"/>
          </a:xfrm>
          <a:prstGeom prst="rect">
            <a:avLst/>
          </a:prstGeom>
          <a:noFill/>
        </p:spPr>
        <p:txBody>
          <a:bodyPr wrap="square" bIns="0" anchor="b" anchorCtr="0">
            <a:normAutofit lnSpcReduction="10000"/>
          </a:bodyPr>
          <a:lstStyle/>
          <a:p>
            <a:pPr algn="r">
              <a:lnSpc>
                <a:spcPct val="130000"/>
              </a:lnSpc>
            </a:pPr>
            <a:r>
              <a:rPr lang="zh-CN" altLang="en-US" sz="1470" b="1" spc="300" dirty="0">
                <a:solidFill>
                  <a:srgbClr val="9BBB59"/>
                </a:solidFill>
                <a:latin typeface="微软雅黑" panose="020B0503020204020204" charset="-122"/>
                <a:ea typeface="微软雅黑" panose="020B0503020204020204" charset="-122"/>
                <a:cs typeface="+mn-ea"/>
                <a:sym typeface="Arial" panose="020B0604020202020204" pitchFamily="34" charset="0"/>
              </a:rPr>
              <a:t> </a:t>
            </a:r>
            <a:r>
              <a:rPr lang="zh-CN" altLang="en-US" sz="1200" b="1" spc="300" dirty="0">
                <a:solidFill>
                  <a:srgbClr val="9BBB59"/>
                </a:solidFill>
                <a:latin typeface="微软雅黑" panose="020B0503020204020204" charset="-122"/>
                <a:ea typeface="微软雅黑" panose="020B0503020204020204" charset="-122"/>
                <a:cs typeface="+mn-ea"/>
                <a:sym typeface="Arial" panose="020B0604020202020204" pitchFamily="34" charset="0"/>
              </a:rPr>
              <a:t>预算必须具有公开性</a:t>
            </a:r>
          </a:p>
        </p:txBody>
      </p:sp>
      <p:sp>
        <p:nvSpPr>
          <p:cNvPr id="61" name="文本框 60"/>
          <p:cNvSpPr txBox="1"/>
          <p:nvPr>
            <p:custDataLst>
              <p:tags r:id="rId25"/>
            </p:custDataLst>
          </p:nvPr>
        </p:nvSpPr>
        <p:spPr>
          <a:xfrm>
            <a:off x="601740" y="3818754"/>
            <a:ext cx="1945657" cy="654265"/>
          </a:xfrm>
          <a:prstGeom prst="rect">
            <a:avLst/>
          </a:prstGeom>
          <a:noFill/>
        </p:spPr>
        <p:txBody>
          <a:bodyPr wrap="square" tIns="0" bIns="34393" rtlCol="0">
            <a:normAutofit fontScale="90000" lnSpcReduction="10000"/>
          </a:bodyPr>
          <a:lstStyle/>
          <a:p>
            <a:pPr algn="l">
              <a:lnSpc>
                <a:spcPct val="120000"/>
              </a:lnSpc>
            </a:pPr>
            <a:r>
              <a:rPr lang="zh-CN" altLang="en-US" sz="1030" spc="150" dirty="0">
                <a:latin typeface="微软雅黑" panose="020B0503020204020204" charset="-122"/>
                <a:ea typeface="微软雅黑" panose="020B0503020204020204" charset="-122"/>
              </a:rPr>
              <a:t>即指预算应是公开的法律文件,其内容必须明确,以便于 社会公众能了解、审查和监督政府如何支配公共资金。</a:t>
            </a:r>
          </a:p>
        </p:txBody>
      </p:sp>
      <p:grpSp>
        <p:nvGrpSpPr>
          <p:cNvPr id="2" name="组合 1"/>
          <p:cNvGrpSpPr/>
          <p:nvPr>
            <p:custDataLst>
              <p:tags r:id="rId26"/>
            </p:custDataLst>
          </p:nvPr>
        </p:nvGrpSpPr>
        <p:grpSpPr>
          <a:xfrm>
            <a:off x="2723885" y="1241062"/>
            <a:ext cx="234500" cy="341833"/>
            <a:chOff x="3654254" y="1638253"/>
            <a:chExt cx="319088" cy="465138"/>
          </a:xfrm>
          <a:solidFill>
            <a:srgbClr val="1F74AD"/>
          </a:solidFill>
        </p:grpSpPr>
        <p:sp>
          <p:nvSpPr>
            <p:cNvPr id="62" name="任意多边形 15"/>
            <p:cNvSpPr/>
            <p:nvPr>
              <p:custDataLst>
                <p:tags r:id="rId44"/>
              </p:custDataLst>
            </p:nvPr>
          </p:nvSpPr>
          <p:spPr bwMode="auto">
            <a:xfrm>
              <a:off x="3654254" y="1638253"/>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63" name="任意多边形 16"/>
            <p:cNvSpPr/>
            <p:nvPr>
              <p:custDataLst>
                <p:tags r:id="rId45"/>
              </p:custDataLst>
            </p:nvPr>
          </p:nvSpPr>
          <p:spPr bwMode="auto">
            <a:xfrm>
              <a:off x="3726485" y="1711278"/>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grpSp>
      <p:grpSp>
        <p:nvGrpSpPr>
          <p:cNvPr id="7" name="组合 6"/>
          <p:cNvGrpSpPr/>
          <p:nvPr>
            <p:custDataLst>
              <p:tags r:id="rId27"/>
            </p:custDataLst>
          </p:nvPr>
        </p:nvGrpSpPr>
        <p:grpSpPr>
          <a:xfrm>
            <a:off x="5928384" y="1251564"/>
            <a:ext cx="341833" cy="320250"/>
            <a:chOff x="8014666" y="1707730"/>
            <a:chExt cx="465138" cy="435769"/>
          </a:xfrm>
          <a:solidFill>
            <a:srgbClr val="3498DB"/>
          </a:solidFill>
        </p:grpSpPr>
        <p:sp>
          <p:nvSpPr>
            <p:cNvPr id="70" name="任意多边形 17"/>
            <p:cNvSpPr/>
            <p:nvPr>
              <p:custDataLst>
                <p:tags r:id="rId42"/>
              </p:custDataLst>
            </p:nvPr>
          </p:nvSpPr>
          <p:spPr bwMode="auto">
            <a:xfrm>
              <a:off x="8073403" y="1765674"/>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71" name="任意多边形 18"/>
            <p:cNvSpPr/>
            <p:nvPr>
              <p:custDataLst>
                <p:tags r:id="rId43"/>
              </p:custDataLst>
            </p:nvPr>
          </p:nvSpPr>
          <p:spPr bwMode="auto">
            <a:xfrm>
              <a:off x="8014666" y="1707730"/>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grpSp>
      <p:grpSp>
        <p:nvGrpSpPr>
          <p:cNvPr id="12" name="组合 11"/>
          <p:cNvGrpSpPr/>
          <p:nvPr>
            <p:custDataLst>
              <p:tags r:id="rId28"/>
            </p:custDataLst>
          </p:nvPr>
        </p:nvGrpSpPr>
        <p:grpSpPr>
          <a:xfrm>
            <a:off x="2760853" y="2585468"/>
            <a:ext cx="234500" cy="341833"/>
            <a:chOff x="3704556" y="3512038"/>
            <a:chExt cx="319088" cy="465138"/>
          </a:xfrm>
        </p:grpSpPr>
        <p:sp>
          <p:nvSpPr>
            <p:cNvPr id="72" name="任意多边形 19"/>
            <p:cNvSpPr/>
            <p:nvPr>
              <p:custDataLst>
                <p:tags r:id="rId39"/>
              </p:custDataLst>
            </p:nvPr>
          </p:nvSpPr>
          <p:spPr bwMode="auto">
            <a:xfrm>
              <a:off x="3704556" y="3512038"/>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636" y="3374"/>
                  </a:moveTo>
                  <a:lnTo>
                    <a:pt x="1963" y="3375"/>
                  </a:lnTo>
                  <a:lnTo>
                    <a:pt x="1963" y="2025"/>
                  </a:lnTo>
                  <a:cubicBezTo>
                    <a:pt x="1963" y="1653"/>
                    <a:pt x="2402" y="1350"/>
                    <a:pt x="2945" y="1350"/>
                  </a:cubicBezTo>
                  <a:lnTo>
                    <a:pt x="18654" y="1349"/>
                  </a:lnTo>
                  <a:cubicBezTo>
                    <a:pt x="19195" y="1349"/>
                    <a:pt x="19636" y="1652"/>
                    <a:pt x="19636" y="2024"/>
                  </a:cubicBezTo>
                  <a:cubicBezTo>
                    <a:pt x="19636" y="2024"/>
                    <a:pt x="19636" y="3374"/>
                    <a:pt x="19636" y="3374"/>
                  </a:cubicBezTo>
                  <a:close/>
                  <a:moveTo>
                    <a:pt x="19636" y="17546"/>
                  </a:moveTo>
                  <a:lnTo>
                    <a:pt x="1963" y="17547"/>
                  </a:lnTo>
                  <a:lnTo>
                    <a:pt x="1963" y="4050"/>
                  </a:lnTo>
                  <a:lnTo>
                    <a:pt x="19636" y="4049"/>
                  </a:lnTo>
                  <a:cubicBezTo>
                    <a:pt x="19636" y="4049"/>
                    <a:pt x="19636" y="17546"/>
                    <a:pt x="19636" y="17546"/>
                  </a:cubicBezTo>
                  <a:close/>
                  <a:moveTo>
                    <a:pt x="19636" y="19574"/>
                  </a:moveTo>
                  <a:cubicBezTo>
                    <a:pt x="19636" y="19946"/>
                    <a:pt x="19195" y="20249"/>
                    <a:pt x="18654" y="20249"/>
                  </a:cubicBezTo>
                  <a:lnTo>
                    <a:pt x="2945" y="20250"/>
                  </a:lnTo>
                  <a:cubicBezTo>
                    <a:pt x="2402" y="20250"/>
                    <a:pt x="1963" y="19947"/>
                    <a:pt x="1963" y="19575"/>
                  </a:cubicBezTo>
                  <a:lnTo>
                    <a:pt x="1963" y="18222"/>
                  </a:lnTo>
                  <a:lnTo>
                    <a:pt x="19636" y="18221"/>
                  </a:lnTo>
                  <a:cubicBezTo>
                    <a:pt x="19636" y="18221"/>
                    <a:pt x="19636" y="19574"/>
                    <a:pt x="19636" y="19574"/>
                  </a:cubicBezTo>
                  <a:close/>
                  <a:moveTo>
                    <a:pt x="18654" y="0"/>
                  </a:moveTo>
                  <a:lnTo>
                    <a:pt x="2945" y="0"/>
                  </a:lnTo>
                  <a:cubicBezTo>
                    <a:pt x="1317" y="0"/>
                    <a:pt x="0" y="907"/>
                    <a:pt x="0" y="2025"/>
                  </a:cubicBezTo>
                  <a:lnTo>
                    <a:pt x="0" y="19575"/>
                  </a:lnTo>
                  <a:cubicBezTo>
                    <a:pt x="0" y="20693"/>
                    <a:pt x="1317" y="21600"/>
                    <a:pt x="2945" y="21600"/>
                  </a:cubicBezTo>
                  <a:lnTo>
                    <a:pt x="18654" y="21599"/>
                  </a:lnTo>
                  <a:cubicBezTo>
                    <a:pt x="20280" y="21599"/>
                    <a:pt x="21600" y="20693"/>
                    <a:pt x="21600" y="19574"/>
                  </a:cubicBezTo>
                  <a:lnTo>
                    <a:pt x="21600" y="2024"/>
                  </a:lnTo>
                  <a:cubicBezTo>
                    <a:pt x="21600" y="906"/>
                    <a:pt x="20280" y="0"/>
                    <a:pt x="18654" y="0"/>
                  </a:cubicBezTo>
                </a:path>
              </a:pathLst>
            </a:custGeom>
            <a:solidFill>
              <a:srgbClr val="1AA3AA"/>
            </a:solidFill>
            <a:ln>
              <a:noFill/>
            </a:ln>
            <a:effectLst/>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73" name="任意多边形 20"/>
            <p:cNvSpPr/>
            <p:nvPr>
              <p:custDataLst>
                <p:tags r:id="rId40"/>
              </p:custDataLst>
            </p:nvPr>
          </p:nvSpPr>
          <p:spPr bwMode="auto">
            <a:xfrm>
              <a:off x="3834731" y="3555694"/>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58"/>
                    <a:pt x="20387" y="21599"/>
                    <a:pt x="18899" y="21599"/>
                  </a:cubicBezTo>
                  <a:lnTo>
                    <a:pt x="2699" y="21599"/>
                  </a:lnTo>
                  <a:cubicBezTo>
                    <a:pt x="1202" y="21599"/>
                    <a:pt x="0" y="16758"/>
                    <a:pt x="0" y="10800"/>
                  </a:cubicBezTo>
                  <a:cubicBezTo>
                    <a:pt x="0" y="4841"/>
                    <a:pt x="1202" y="0"/>
                    <a:pt x="2699" y="0"/>
                  </a:cubicBezTo>
                  <a:lnTo>
                    <a:pt x="18899" y="0"/>
                  </a:lnTo>
                  <a:cubicBezTo>
                    <a:pt x="20387" y="0"/>
                    <a:pt x="21600" y="4841"/>
                    <a:pt x="21600" y="10800"/>
                  </a:cubicBezTo>
                </a:path>
              </a:pathLst>
            </a:custGeom>
            <a:solidFill>
              <a:srgbClr val="1AA3AA"/>
            </a:solidFill>
            <a:ln>
              <a:noFill/>
            </a:ln>
            <a:effectLst/>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74" name="任意多边形 21"/>
            <p:cNvSpPr/>
            <p:nvPr>
              <p:custDataLst>
                <p:tags r:id="rId41"/>
              </p:custDataLst>
            </p:nvPr>
          </p:nvSpPr>
          <p:spPr bwMode="auto">
            <a:xfrm>
              <a:off x="3849812" y="3919232"/>
              <a:ext cx="28575"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10800"/>
                  </a:moveTo>
                  <a:cubicBezTo>
                    <a:pt x="21600" y="16769"/>
                    <a:pt x="19174" y="21599"/>
                    <a:pt x="16199" y="21599"/>
                  </a:cubicBezTo>
                  <a:lnTo>
                    <a:pt x="5399" y="21599"/>
                  </a:lnTo>
                  <a:cubicBezTo>
                    <a:pt x="2404" y="21599"/>
                    <a:pt x="0" y="16769"/>
                    <a:pt x="0" y="10800"/>
                  </a:cubicBezTo>
                  <a:cubicBezTo>
                    <a:pt x="0" y="4830"/>
                    <a:pt x="2404" y="0"/>
                    <a:pt x="5399" y="0"/>
                  </a:cubicBezTo>
                  <a:lnTo>
                    <a:pt x="16199" y="0"/>
                  </a:lnTo>
                  <a:cubicBezTo>
                    <a:pt x="19174" y="0"/>
                    <a:pt x="21600" y="4830"/>
                    <a:pt x="21600" y="10800"/>
                  </a:cubicBezTo>
                </a:path>
              </a:pathLst>
            </a:custGeom>
            <a:solidFill>
              <a:srgbClr val="1AA3AA"/>
            </a:solidFill>
            <a:ln>
              <a:noFill/>
            </a:ln>
            <a:effectLst/>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grpSp>
      <p:sp>
        <p:nvSpPr>
          <p:cNvPr id="75" name="任意多边形 41"/>
          <p:cNvSpPr/>
          <p:nvPr>
            <p:custDataLst>
              <p:tags r:id="rId29"/>
            </p:custDataLst>
          </p:nvPr>
        </p:nvSpPr>
        <p:spPr>
          <a:xfrm>
            <a:off x="2667688" y="3814416"/>
            <a:ext cx="377662" cy="308973"/>
          </a:xfrm>
          <a:custGeom>
            <a:avLst/>
            <a:gdLst/>
            <a:ahLst/>
            <a:cxnLst>
              <a:cxn ang="0">
                <a:pos x="wd2" y="hd2"/>
              </a:cxn>
              <a:cxn ang="5400000">
                <a:pos x="wd2" y="hd2"/>
              </a:cxn>
              <a:cxn ang="10800000">
                <a:pos x="wd2" y="hd2"/>
              </a:cxn>
              <a:cxn ang="16200000">
                <a:pos x="wd2" y="hd2"/>
              </a:cxn>
            </a:cxnLst>
            <a:rect l="0" t="0" r="r" b="b"/>
            <a:pathLst>
              <a:path w="21600" h="21600" extrusionOk="0">
                <a:moveTo>
                  <a:pt x="20618" y="14400"/>
                </a:moveTo>
                <a:lnTo>
                  <a:pt x="16349" y="14400"/>
                </a:lnTo>
                <a:cubicBezTo>
                  <a:pt x="16227" y="14820"/>
                  <a:pt x="16076" y="15221"/>
                  <a:pt x="15897" y="15600"/>
                </a:cubicBezTo>
                <a:lnTo>
                  <a:pt x="20618" y="15600"/>
                </a:lnTo>
                <a:lnTo>
                  <a:pt x="20618" y="19200"/>
                </a:lnTo>
                <a:cubicBezTo>
                  <a:pt x="20618" y="19862"/>
                  <a:pt x="20178" y="20400"/>
                  <a:pt x="19636" y="20400"/>
                </a:cubicBezTo>
                <a:lnTo>
                  <a:pt x="1964" y="20400"/>
                </a:lnTo>
                <a:cubicBezTo>
                  <a:pt x="1422" y="20400"/>
                  <a:pt x="982" y="19862"/>
                  <a:pt x="982" y="19200"/>
                </a:cubicBezTo>
                <a:lnTo>
                  <a:pt x="982" y="15600"/>
                </a:lnTo>
                <a:lnTo>
                  <a:pt x="5704" y="15600"/>
                </a:lnTo>
                <a:cubicBezTo>
                  <a:pt x="5524" y="15221"/>
                  <a:pt x="5373" y="14820"/>
                  <a:pt x="5251" y="14400"/>
                </a:cubicBezTo>
                <a:lnTo>
                  <a:pt x="982" y="14400"/>
                </a:lnTo>
                <a:lnTo>
                  <a:pt x="982" y="4800"/>
                </a:lnTo>
                <a:cubicBezTo>
                  <a:pt x="982" y="4138"/>
                  <a:pt x="1422" y="3600"/>
                  <a:pt x="1964" y="3600"/>
                </a:cubicBezTo>
                <a:lnTo>
                  <a:pt x="3927" y="3600"/>
                </a:lnTo>
                <a:cubicBezTo>
                  <a:pt x="5891" y="3600"/>
                  <a:pt x="5891" y="1200"/>
                  <a:pt x="7364" y="1200"/>
                </a:cubicBezTo>
                <a:lnTo>
                  <a:pt x="10800" y="1200"/>
                </a:lnTo>
                <a:lnTo>
                  <a:pt x="14236" y="1200"/>
                </a:lnTo>
                <a:cubicBezTo>
                  <a:pt x="15709" y="1200"/>
                  <a:pt x="15709" y="3600"/>
                  <a:pt x="17673" y="3600"/>
                </a:cubicBezTo>
                <a:lnTo>
                  <a:pt x="19636" y="3600"/>
                </a:lnTo>
                <a:cubicBezTo>
                  <a:pt x="20178" y="3600"/>
                  <a:pt x="20618" y="4138"/>
                  <a:pt x="20618" y="4800"/>
                </a:cubicBezTo>
                <a:cubicBezTo>
                  <a:pt x="20618" y="4800"/>
                  <a:pt x="20618" y="14400"/>
                  <a:pt x="20618" y="14400"/>
                </a:cubicBezTo>
                <a:close/>
                <a:moveTo>
                  <a:pt x="19636" y="2400"/>
                </a:moveTo>
                <a:lnTo>
                  <a:pt x="17673" y="2400"/>
                </a:lnTo>
                <a:cubicBezTo>
                  <a:pt x="16200" y="2400"/>
                  <a:pt x="16200" y="0"/>
                  <a:pt x="14236" y="0"/>
                </a:cubicBezTo>
                <a:lnTo>
                  <a:pt x="10800" y="0"/>
                </a:lnTo>
                <a:lnTo>
                  <a:pt x="7364" y="0"/>
                </a:lnTo>
                <a:cubicBezTo>
                  <a:pt x="5400" y="0"/>
                  <a:pt x="5400" y="2400"/>
                  <a:pt x="3927" y="2400"/>
                </a:cubicBezTo>
                <a:lnTo>
                  <a:pt x="1964" y="2400"/>
                </a:lnTo>
                <a:cubicBezTo>
                  <a:pt x="879" y="2400"/>
                  <a:pt x="0" y="3475"/>
                  <a:pt x="0" y="4800"/>
                </a:cubicBezTo>
                <a:lnTo>
                  <a:pt x="0" y="19200"/>
                </a:lnTo>
                <a:cubicBezTo>
                  <a:pt x="0" y="20525"/>
                  <a:pt x="879" y="21600"/>
                  <a:pt x="1964" y="21600"/>
                </a:cubicBezTo>
                <a:lnTo>
                  <a:pt x="19636" y="21600"/>
                </a:lnTo>
                <a:cubicBezTo>
                  <a:pt x="20721" y="21600"/>
                  <a:pt x="21600" y="20525"/>
                  <a:pt x="21600" y="19200"/>
                </a:cubicBezTo>
                <a:lnTo>
                  <a:pt x="21600" y="4800"/>
                </a:lnTo>
                <a:cubicBezTo>
                  <a:pt x="21600" y="3475"/>
                  <a:pt x="20721" y="2400"/>
                  <a:pt x="19636" y="2400"/>
                </a:cubicBezTo>
                <a:moveTo>
                  <a:pt x="18164" y="7200"/>
                </a:moveTo>
                <a:cubicBezTo>
                  <a:pt x="17892" y="7200"/>
                  <a:pt x="17673" y="6932"/>
                  <a:pt x="17673" y="6600"/>
                </a:cubicBezTo>
                <a:cubicBezTo>
                  <a:pt x="17673" y="6269"/>
                  <a:pt x="17892" y="6000"/>
                  <a:pt x="18164" y="6000"/>
                </a:cubicBezTo>
                <a:cubicBezTo>
                  <a:pt x="18435" y="6000"/>
                  <a:pt x="18655" y="6269"/>
                  <a:pt x="18655" y="6600"/>
                </a:cubicBezTo>
                <a:cubicBezTo>
                  <a:pt x="18655" y="6932"/>
                  <a:pt x="18435" y="7200"/>
                  <a:pt x="18164" y="7200"/>
                </a:cubicBezTo>
                <a:moveTo>
                  <a:pt x="18164" y="4800"/>
                </a:moveTo>
                <a:cubicBezTo>
                  <a:pt x="17351" y="4800"/>
                  <a:pt x="16691" y="5607"/>
                  <a:pt x="16691" y="6600"/>
                </a:cubicBezTo>
                <a:cubicBezTo>
                  <a:pt x="16691" y="7594"/>
                  <a:pt x="17351" y="8400"/>
                  <a:pt x="18164" y="8400"/>
                </a:cubicBezTo>
                <a:cubicBezTo>
                  <a:pt x="18977" y="8400"/>
                  <a:pt x="19636" y="7594"/>
                  <a:pt x="19636" y="6600"/>
                </a:cubicBezTo>
                <a:cubicBezTo>
                  <a:pt x="19636" y="5607"/>
                  <a:pt x="18977" y="4800"/>
                  <a:pt x="18164" y="4800"/>
                </a:cubicBezTo>
                <a:moveTo>
                  <a:pt x="18164" y="9600"/>
                </a:moveTo>
                <a:cubicBezTo>
                  <a:pt x="17892" y="9600"/>
                  <a:pt x="17673" y="9869"/>
                  <a:pt x="17673" y="10200"/>
                </a:cubicBezTo>
                <a:cubicBezTo>
                  <a:pt x="17673" y="10532"/>
                  <a:pt x="17892" y="10800"/>
                  <a:pt x="18164" y="10800"/>
                </a:cubicBezTo>
                <a:cubicBezTo>
                  <a:pt x="18435" y="10800"/>
                  <a:pt x="18655" y="10532"/>
                  <a:pt x="18655" y="10200"/>
                </a:cubicBezTo>
                <a:cubicBezTo>
                  <a:pt x="18655" y="9869"/>
                  <a:pt x="18435" y="9600"/>
                  <a:pt x="18164" y="9600"/>
                </a:cubicBezTo>
                <a:moveTo>
                  <a:pt x="10800" y="16800"/>
                </a:moveTo>
                <a:cubicBezTo>
                  <a:pt x="8631" y="16800"/>
                  <a:pt x="6873" y="14651"/>
                  <a:pt x="6873" y="12000"/>
                </a:cubicBezTo>
                <a:cubicBezTo>
                  <a:pt x="6873" y="9349"/>
                  <a:pt x="8631" y="7200"/>
                  <a:pt x="10800" y="7200"/>
                </a:cubicBezTo>
                <a:cubicBezTo>
                  <a:pt x="12969" y="7200"/>
                  <a:pt x="14727" y="9349"/>
                  <a:pt x="14727" y="12000"/>
                </a:cubicBezTo>
                <a:cubicBezTo>
                  <a:pt x="14727" y="14651"/>
                  <a:pt x="12969" y="16800"/>
                  <a:pt x="10800" y="16800"/>
                </a:cubicBezTo>
                <a:moveTo>
                  <a:pt x="10800" y="6000"/>
                </a:moveTo>
                <a:cubicBezTo>
                  <a:pt x="8088" y="6000"/>
                  <a:pt x="5891" y="8687"/>
                  <a:pt x="5891" y="12000"/>
                </a:cubicBezTo>
                <a:cubicBezTo>
                  <a:pt x="5891" y="15314"/>
                  <a:pt x="8088" y="18000"/>
                  <a:pt x="10800" y="18000"/>
                </a:cubicBezTo>
                <a:cubicBezTo>
                  <a:pt x="13512" y="18000"/>
                  <a:pt x="15709" y="15314"/>
                  <a:pt x="15709" y="12000"/>
                </a:cubicBezTo>
                <a:cubicBezTo>
                  <a:pt x="15709" y="8687"/>
                  <a:pt x="13512" y="6000"/>
                  <a:pt x="10800" y="6000"/>
                </a:cubicBezTo>
                <a:moveTo>
                  <a:pt x="10800" y="14400"/>
                </a:moveTo>
                <a:cubicBezTo>
                  <a:pt x="9716" y="14400"/>
                  <a:pt x="8836" y="13325"/>
                  <a:pt x="8836" y="12000"/>
                </a:cubicBezTo>
                <a:cubicBezTo>
                  <a:pt x="8836" y="10675"/>
                  <a:pt x="9716" y="9600"/>
                  <a:pt x="10800" y="9600"/>
                </a:cubicBezTo>
                <a:cubicBezTo>
                  <a:pt x="11884" y="9600"/>
                  <a:pt x="12764" y="10675"/>
                  <a:pt x="12764" y="12000"/>
                </a:cubicBezTo>
                <a:cubicBezTo>
                  <a:pt x="12764" y="13325"/>
                  <a:pt x="11884" y="14400"/>
                  <a:pt x="10800" y="14400"/>
                </a:cubicBezTo>
                <a:moveTo>
                  <a:pt x="10800" y="8400"/>
                </a:moveTo>
                <a:cubicBezTo>
                  <a:pt x="9173" y="8400"/>
                  <a:pt x="7855" y="10012"/>
                  <a:pt x="7855" y="12000"/>
                </a:cubicBezTo>
                <a:cubicBezTo>
                  <a:pt x="7855" y="13988"/>
                  <a:pt x="9173" y="15600"/>
                  <a:pt x="10800" y="15600"/>
                </a:cubicBezTo>
                <a:cubicBezTo>
                  <a:pt x="12426" y="15600"/>
                  <a:pt x="13745" y="13988"/>
                  <a:pt x="13745" y="12000"/>
                </a:cubicBezTo>
                <a:cubicBezTo>
                  <a:pt x="13745" y="10012"/>
                  <a:pt x="12426" y="8400"/>
                  <a:pt x="10800" y="8400"/>
                </a:cubicBezTo>
                <a:moveTo>
                  <a:pt x="8345" y="3600"/>
                </a:moveTo>
                <a:lnTo>
                  <a:pt x="13255" y="3600"/>
                </a:lnTo>
                <a:cubicBezTo>
                  <a:pt x="13526" y="3600"/>
                  <a:pt x="13745" y="3332"/>
                  <a:pt x="13745" y="3000"/>
                </a:cubicBezTo>
                <a:cubicBezTo>
                  <a:pt x="13745" y="2669"/>
                  <a:pt x="13526" y="2400"/>
                  <a:pt x="13255" y="2400"/>
                </a:cubicBezTo>
                <a:lnTo>
                  <a:pt x="8345" y="2400"/>
                </a:lnTo>
                <a:cubicBezTo>
                  <a:pt x="8074" y="2400"/>
                  <a:pt x="7855" y="2669"/>
                  <a:pt x="7855" y="3000"/>
                </a:cubicBezTo>
                <a:cubicBezTo>
                  <a:pt x="7855" y="3332"/>
                  <a:pt x="8074" y="3600"/>
                  <a:pt x="8345" y="3600"/>
                </a:cubicBezTo>
              </a:path>
            </a:pathLst>
          </a:custGeom>
          <a:solidFill>
            <a:srgbClr val="9BBB59"/>
          </a:solidFill>
          <a:ln w="12700">
            <a:miter lim="400000"/>
          </a:ln>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77" name="文本框 76"/>
          <p:cNvSpPr txBox="1"/>
          <p:nvPr>
            <p:custDataLst>
              <p:tags r:id="rId30"/>
            </p:custDataLst>
          </p:nvPr>
        </p:nvSpPr>
        <p:spPr>
          <a:xfrm>
            <a:off x="6480865" y="909644"/>
            <a:ext cx="1951271" cy="324420"/>
          </a:xfrm>
          <a:prstGeom prst="rect">
            <a:avLst/>
          </a:prstGeom>
          <a:noFill/>
        </p:spPr>
        <p:txBody>
          <a:bodyPr wrap="square" bIns="0" anchor="b" anchorCtr="0">
            <a:normAutofit fontScale="80000" lnSpcReduction="10000"/>
          </a:bodyPr>
          <a:lstStyle/>
          <a:p>
            <a:pPr>
              <a:lnSpc>
                <a:spcPct val="120000"/>
              </a:lnSpc>
            </a:pPr>
            <a:r>
              <a:rPr lang="zh-CN" altLang="en-US" sz="1470" b="1" spc="300" dirty="0">
                <a:solidFill>
                  <a:srgbClr val="3498DB"/>
                </a:solidFill>
                <a:latin typeface="微软雅黑" panose="020B0503020204020204" charset="-122"/>
                <a:ea typeface="微软雅黑" panose="020B0503020204020204" charset="-122"/>
                <a:cs typeface="+mn-ea"/>
                <a:sym typeface="Arial" panose="020B0604020202020204" pitchFamily="34" charset="0"/>
              </a:rPr>
              <a:t>预算必须具有统一性</a:t>
            </a:r>
          </a:p>
        </p:txBody>
      </p:sp>
      <p:sp>
        <p:nvSpPr>
          <p:cNvPr id="78" name="文本框 77"/>
          <p:cNvSpPr txBox="1"/>
          <p:nvPr>
            <p:custDataLst>
              <p:tags r:id="rId31"/>
            </p:custDataLst>
          </p:nvPr>
        </p:nvSpPr>
        <p:spPr>
          <a:xfrm>
            <a:off x="6480865" y="1259468"/>
            <a:ext cx="1951271" cy="654265"/>
          </a:xfrm>
          <a:prstGeom prst="rect">
            <a:avLst/>
          </a:prstGeom>
          <a:noFill/>
        </p:spPr>
        <p:txBody>
          <a:bodyPr wrap="square" tIns="0" rtlCol="0">
            <a:normAutofit/>
          </a:bodyPr>
          <a:lstStyle/>
          <a:p>
            <a:pPr>
              <a:lnSpc>
                <a:spcPct val="120000"/>
              </a:lnSpc>
            </a:pPr>
            <a:r>
              <a:rPr lang="zh-CN" altLang="en-US" sz="1030" spc="150" dirty="0">
                <a:latin typeface="微软雅黑" panose="020B0503020204020204" charset="-122"/>
                <a:ea typeface="微软雅黑" panose="020B0503020204020204" charset="-122"/>
              </a:rPr>
              <a:t>即要求预算收支按照统一的程序来编制。</a:t>
            </a:r>
          </a:p>
        </p:txBody>
      </p:sp>
      <p:sp>
        <p:nvSpPr>
          <p:cNvPr id="76" name="文本框 75"/>
          <p:cNvSpPr txBox="1"/>
          <p:nvPr>
            <p:custDataLst>
              <p:tags r:id="rId32"/>
            </p:custDataLst>
          </p:nvPr>
        </p:nvSpPr>
        <p:spPr>
          <a:xfrm flipH="1">
            <a:off x="598933" y="910224"/>
            <a:ext cx="1951272" cy="324420"/>
          </a:xfrm>
          <a:prstGeom prst="rect">
            <a:avLst/>
          </a:prstGeom>
          <a:noFill/>
        </p:spPr>
        <p:txBody>
          <a:bodyPr wrap="square" bIns="0" anchor="b" anchorCtr="0">
            <a:normAutofit fontScale="80000" lnSpcReduction="10000"/>
          </a:bodyPr>
          <a:lstStyle/>
          <a:p>
            <a:pPr algn="r">
              <a:lnSpc>
                <a:spcPct val="120000"/>
              </a:lnSpc>
            </a:pPr>
            <a:r>
              <a:rPr lang="zh-CN" altLang="en-US" sz="1470" b="1" spc="300" dirty="0">
                <a:solidFill>
                  <a:srgbClr val="1F74AD"/>
                </a:solidFill>
                <a:latin typeface="微软雅黑" panose="020B0503020204020204" charset="-122"/>
                <a:ea typeface="微软雅黑" panose="020B0503020204020204" charset="-122"/>
                <a:cs typeface="+mn-ea"/>
                <a:sym typeface="Arial" panose="020B0604020202020204" pitchFamily="34" charset="0"/>
              </a:rPr>
              <a:t>预算必须具有完整性</a:t>
            </a:r>
          </a:p>
        </p:txBody>
      </p:sp>
      <p:sp>
        <p:nvSpPr>
          <p:cNvPr id="79" name="文本框 78"/>
          <p:cNvSpPr txBox="1"/>
          <p:nvPr>
            <p:custDataLst>
              <p:tags r:id="rId33"/>
            </p:custDataLst>
          </p:nvPr>
        </p:nvSpPr>
        <p:spPr>
          <a:xfrm>
            <a:off x="601740" y="1259468"/>
            <a:ext cx="1945657" cy="654265"/>
          </a:xfrm>
          <a:prstGeom prst="rect">
            <a:avLst/>
          </a:prstGeom>
          <a:noFill/>
        </p:spPr>
        <p:txBody>
          <a:bodyPr wrap="square" tIns="0" rtlCol="0"/>
          <a:lstStyle/>
          <a:p>
            <a:pPr algn="l">
              <a:lnSpc>
                <a:spcPct val="120000"/>
              </a:lnSpc>
            </a:pPr>
            <a:r>
              <a:rPr lang="zh-CN" altLang="en-US" sz="1025" dirty="0">
                <a:latin typeface="微软雅黑" panose="020B0503020204020204" charset="-122"/>
                <a:ea typeface="微软雅黑" panose="020B0503020204020204" charset="-122"/>
                <a:cs typeface="微软雅黑" panose="020B0503020204020204" charset="-122"/>
                <a:sym typeface="+mn-ea"/>
              </a:rPr>
              <a:t>即要求政府的预算包括政府全年的全部预算收支项目,完 整地反映政府全部的财政收支活动。</a:t>
            </a:r>
          </a:p>
        </p:txBody>
      </p:sp>
      <p:sp>
        <p:nvSpPr>
          <p:cNvPr id="81" name="文本框 80"/>
          <p:cNvSpPr txBox="1"/>
          <p:nvPr>
            <p:custDataLst>
              <p:tags r:id="rId34"/>
            </p:custDataLst>
          </p:nvPr>
        </p:nvSpPr>
        <p:spPr>
          <a:xfrm>
            <a:off x="6480865" y="2256107"/>
            <a:ext cx="1951271" cy="324420"/>
          </a:xfrm>
          <a:prstGeom prst="rect">
            <a:avLst/>
          </a:prstGeom>
          <a:noFill/>
        </p:spPr>
        <p:txBody>
          <a:bodyPr wrap="square" bIns="0" anchor="b" anchorCtr="0">
            <a:normAutofit fontScale="80000" lnSpcReduction="10000"/>
          </a:bodyPr>
          <a:lstStyle/>
          <a:p>
            <a:pPr>
              <a:lnSpc>
                <a:spcPct val="120000"/>
              </a:lnSpc>
            </a:pPr>
            <a:r>
              <a:rPr lang="zh-CN" altLang="en-US" sz="1470" b="1" spc="300" dirty="0">
                <a:solidFill>
                  <a:srgbClr val="69A35B"/>
                </a:solidFill>
                <a:latin typeface="微软雅黑" panose="020B0503020204020204" charset="-122"/>
                <a:ea typeface="微软雅黑" panose="020B0503020204020204" charset="-122"/>
                <a:cs typeface="+mn-ea"/>
                <a:sym typeface="Arial" panose="020B0604020202020204" pitchFamily="34" charset="0"/>
              </a:rPr>
              <a:t>预算必须具有可靠性</a:t>
            </a:r>
          </a:p>
        </p:txBody>
      </p:sp>
      <p:sp>
        <p:nvSpPr>
          <p:cNvPr id="82" name="文本框 81"/>
          <p:cNvSpPr txBox="1"/>
          <p:nvPr>
            <p:custDataLst>
              <p:tags r:id="rId35"/>
            </p:custDataLst>
          </p:nvPr>
        </p:nvSpPr>
        <p:spPr>
          <a:xfrm>
            <a:off x="6480865" y="2602396"/>
            <a:ext cx="1951271" cy="654265"/>
          </a:xfrm>
          <a:prstGeom prst="rect">
            <a:avLst/>
          </a:prstGeom>
          <a:noFill/>
        </p:spPr>
        <p:txBody>
          <a:bodyPr wrap="square" tIns="0" rtlCol="0">
            <a:normAutofit fontScale="90000"/>
          </a:bodyPr>
          <a:lstStyle/>
          <a:p>
            <a:pPr>
              <a:lnSpc>
                <a:spcPct val="120000"/>
              </a:lnSpc>
            </a:pPr>
            <a:r>
              <a:rPr lang="zh-CN" altLang="en-US" sz="1030" spc="150" dirty="0">
                <a:latin typeface="微软雅黑" panose="020B0503020204020204" charset="-122"/>
                <a:ea typeface="微软雅黑" panose="020B0503020204020204" charset="-122"/>
              </a:rPr>
              <a:t>即要求编制预算中,科学地估计各项预算收支数字,对各 项收支的性质必须明确地区分。</a:t>
            </a:r>
          </a:p>
        </p:txBody>
      </p:sp>
      <p:sp>
        <p:nvSpPr>
          <p:cNvPr id="80" name="文本框 79"/>
          <p:cNvSpPr txBox="1"/>
          <p:nvPr>
            <p:custDataLst>
              <p:tags r:id="rId36"/>
            </p:custDataLst>
          </p:nvPr>
        </p:nvSpPr>
        <p:spPr>
          <a:xfrm flipH="1">
            <a:off x="598933" y="2256107"/>
            <a:ext cx="1951272" cy="324420"/>
          </a:xfrm>
          <a:prstGeom prst="rect">
            <a:avLst/>
          </a:prstGeom>
          <a:noFill/>
        </p:spPr>
        <p:txBody>
          <a:bodyPr wrap="square" bIns="0" anchor="b" anchorCtr="0">
            <a:normAutofit fontScale="80000" lnSpcReduction="10000"/>
          </a:bodyPr>
          <a:lstStyle/>
          <a:p>
            <a:pPr algn="r">
              <a:lnSpc>
                <a:spcPct val="120000"/>
              </a:lnSpc>
            </a:pPr>
            <a:r>
              <a:rPr lang="zh-CN" altLang="en-US" sz="1470" b="1" spc="300" dirty="0">
                <a:solidFill>
                  <a:srgbClr val="1AA3AA"/>
                </a:solidFill>
                <a:latin typeface="微软雅黑" panose="020B0503020204020204" charset="-122"/>
                <a:ea typeface="微软雅黑" panose="020B0503020204020204" charset="-122"/>
                <a:cs typeface="+mn-ea"/>
                <a:sym typeface="Arial" panose="020B0604020202020204" pitchFamily="34" charset="0"/>
              </a:rPr>
              <a:t>预算必须具有年度性</a:t>
            </a:r>
          </a:p>
        </p:txBody>
      </p:sp>
      <p:sp>
        <p:nvSpPr>
          <p:cNvPr id="83" name="文本框 82"/>
          <p:cNvSpPr txBox="1"/>
          <p:nvPr>
            <p:custDataLst>
              <p:tags r:id="rId37"/>
            </p:custDataLst>
          </p:nvPr>
        </p:nvSpPr>
        <p:spPr>
          <a:xfrm>
            <a:off x="601740" y="2602396"/>
            <a:ext cx="1945657" cy="654265"/>
          </a:xfrm>
          <a:prstGeom prst="rect">
            <a:avLst/>
          </a:prstGeom>
          <a:noFill/>
        </p:spPr>
        <p:txBody>
          <a:bodyPr wrap="square" tIns="0" rtlCol="0">
            <a:normAutofit fontScale="90000"/>
          </a:bodyPr>
          <a:lstStyle/>
          <a:p>
            <a:pPr algn="l">
              <a:lnSpc>
                <a:spcPct val="120000"/>
              </a:lnSpc>
            </a:pPr>
            <a:r>
              <a:rPr lang="zh-CN" altLang="en-US" sz="1030" spc="150" dirty="0">
                <a:latin typeface="微软雅黑" panose="020B0503020204020204" charset="-122"/>
                <a:ea typeface="微软雅黑" panose="020B0503020204020204" charset="-122"/>
              </a:rPr>
              <a:t>即指政府预算的编制、执行,决算,这一完整的工作流程 是周期性进行的,通常为一年。</a:t>
            </a:r>
          </a:p>
        </p:txBody>
      </p:sp>
      <p:sp>
        <p:nvSpPr>
          <p:cNvPr id="49" name="任意多边形 3"/>
          <p:cNvSpPr/>
          <p:nvPr>
            <p:custDataLst>
              <p:tags r:id="rId38"/>
            </p:custDataLst>
          </p:nvPr>
        </p:nvSpPr>
        <p:spPr bwMode="auto">
          <a:xfrm>
            <a:off x="2813631" y="1671865"/>
            <a:ext cx="907605" cy="241868"/>
          </a:xfrm>
          <a:custGeom>
            <a:avLst/>
            <a:gdLst>
              <a:gd name="T0" fmla="*/ 44 w 641"/>
              <a:gd name="T1" fmla="*/ 72 h 171"/>
              <a:gd name="T2" fmla="*/ 73 w 641"/>
              <a:gd name="T3" fmla="*/ 36 h 171"/>
              <a:gd name="T4" fmla="*/ 36 w 641"/>
              <a:gd name="T5" fmla="*/ 0 h 171"/>
              <a:gd name="T6" fmla="*/ 0 w 641"/>
              <a:gd name="T7" fmla="*/ 36 h 171"/>
              <a:gd name="T8" fmla="*/ 28 w 641"/>
              <a:gd name="T9" fmla="*/ 71 h 171"/>
              <a:gd name="T10" fmla="*/ 28 w 641"/>
              <a:gd name="T11" fmla="*/ 171 h 171"/>
              <a:gd name="T12" fmla="*/ 36 w 641"/>
              <a:gd name="T13" fmla="*/ 171 h 171"/>
              <a:gd name="T14" fmla="*/ 44 w 641"/>
              <a:gd name="T15" fmla="*/ 171 h 171"/>
              <a:gd name="T16" fmla="*/ 641 w 641"/>
              <a:gd name="T17" fmla="*/ 171 h 171"/>
              <a:gd name="T18" fmla="*/ 641 w 641"/>
              <a:gd name="T19" fmla="*/ 155 h 171"/>
              <a:gd name="T20" fmla="*/ 44 w 641"/>
              <a:gd name="T21" fmla="*/ 155 h 171"/>
              <a:gd name="T22" fmla="*/ 44 w 641"/>
              <a:gd name="T23" fmla="*/ 72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41" h="171">
                <a:moveTo>
                  <a:pt x="44" y="72"/>
                </a:moveTo>
                <a:cubicBezTo>
                  <a:pt x="60" y="69"/>
                  <a:pt x="73" y="54"/>
                  <a:pt x="73" y="36"/>
                </a:cubicBezTo>
                <a:cubicBezTo>
                  <a:pt x="73" y="16"/>
                  <a:pt x="57" y="0"/>
                  <a:pt x="36" y="0"/>
                </a:cubicBezTo>
                <a:cubicBezTo>
                  <a:pt x="16" y="0"/>
                  <a:pt x="0" y="16"/>
                  <a:pt x="0" y="36"/>
                </a:cubicBezTo>
                <a:cubicBezTo>
                  <a:pt x="0" y="53"/>
                  <a:pt x="12" y="67"/>
                  <a:pt x="28" y="71"/>
                </a:cubicBezTo>
                <a:cubicBezTo>
                  <a:pt x="28" y="171"/>
                  <a:pt x="28" y="171"/>
                  <a:pt x="28" y="171"/>
                </a:cubicBezTo>
                <a:cubicBezTo>
                  <a:pt x="36" y="171"/>
                  <a:pt x="36" y="171"/>
                  <a:pt x="36" y="171"/>
                </a:cubicBezTo>
                <a:cubicBezTo>
                  <a:pt x="44" y="171"/>
                  <a:pt x="44" y="171"/>
                  <a:pt x="44" y="171"/>
                </a:cubicBezTo>
                <a:cubicBezTo>
                  <a:pt x="641" y="171"/>
                  <a:pt x="641" y="171"/>
                  <a:pt x="641" y="171"/>
                </a:cubicBezTo>
                <a:cubicBezTo>
                  <a:pt x="641" y="155"/>
                  <a:pt x="641" y="155"/>
                  <a:pt x="641" y="155"/>
                </a:cubicBezTo>
                <a:cubicBezTo>
                  <a:pt x="44" y="155"/>
                  <a:pt x="44" y="155"/>
                  <a:pt x="44" y="155"/>
                </a:cubicBezTo>
                <a:lnTo>
                  <a:pt x="44" y="72"/>
                </a:lnTo>
                <a:close/>
              </a:path>
            </a:pathLst>
          </a:custGeom>
          <a:solidFill>
            <a:srgbClr val="1F74AD"/>
          </a:solidFill>
          <a:ln>
            <a:noFill/>
          </a:ln>
        </p:spPr>
        <p:txBody>
          <a:bodyPr anchor="ctr"/>
          <a:lstStyle/>
          <a:p>
            <a:pPr algn="ctr">
              <a:lnSpc>
                <a:spcPct val="13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4" name="文本框 3"/>
          <p:cNvSpPr txBox="1"/>
          <p:nvPr/>
        </p:nvSpPr>
        <p:spPr>
          <a:xfrm>
            <a:off x="2258060" y="4472940"/>
            <a:ext cx="4011930" cy="398780"/>
          </a:xfrm>
          <a:prstGeom prst="rect">
            <a:avLst/>
          </a:prstGeom>
          <a:noFill/>
        </p:spPr>
        <p:txBody>
          <a:bodyPr wrap="none" rtlCol="0" anchor="t">
            <a:spAutoFit/>
          </a:bodyPr>
          <a:lstStyle/>
          <a:p>
            <a:pPr algn="l"/>
            <a:r>
              <a:rPr lang="zh-CN" altLang="en-US" sz="2000" b="1">
                <a:sym typeface="+mn-ea"/>
              </a:rPr>
              <a:t>（一）带有立法控制性的预算原则</a:t>
            </a:r>
          </a:p>
        </p:txBody>
      </p:sp>
      <p:sp>
        <p:nvSpPr>
          <p:cNvPr id="11" name="标题 3"/>
          <p:cNvSpPr txBox="1"/>
          <p:nvPr/>
        </p:nvSpPr>
        <p:spPr>
          <a:xfrm>
            <a:off x="523558" y="21177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ctr"/>
            <a:r>
              <a:rPr lang="zh-CN" altLang="en-US" dirty="0">
                <a:sym typeface="+mn-lt"/>
              </a:rPr>
              <a:t>一、西方的政府预算原则介绍</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2025650" y="0"/>
            <a:ext cx="494982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宋体" panose="02010600030101010101" pitchFamily="2" charset="-122"/>
                <a:ea typeface="宋体" panose="02010600030101010101" pitchFamily="2" charset="-122"/>
                <a:cs typeface="+mn-ea"/>
                <a:sym typeface="+mn-lt"/>
              </a:rPr>
              <a:t>一、西方政府预算原则的介绍</a:t>
            </a:r>
          </a:p>
        </p:txBody>
      </p:sp>
      <p:sp>
        <p:nvSpPr>
          <p:cNvPr id="16" name="文本框 15"/>
          <p:cNvSpPr txBox="1"/>
          <p:nvPr/>
        </p:nvSpPr>
        <p:spPr>
          <a:xfrm>
            <a:off x="388938" y="4269740"/>
            <a:ext cx="7688580" cy="398780"/>
          </a:xfrm>
          <a:prstGeom prst="rect">
            <a:avLst/>
          </a:prstGeom>
          <a:noFill/>
        </p:spPr>
        <p:txBody>
          <a:bodyPr wrap="square" rtlCol="0">
            <a:spAutoFit/>
          </a:bodyPr>
          <a:lstStyle/>
          <a:p>
            <a:pPr algn="ctr"/>
            <a:r>
              <a:rPr lang="zh-CN" altLang="en-US" sz="2000" b="1"/>
              <a:t>（二）带有行政主动性的预算原则</a:t>
            </a:r>
            <a:endParaRPr lang="zh-CN" altLang="en-US" sz="2000">
              <a:sym typeface="+mn-ea"/>
            </a:endParaRPr>
          </a:p>
        </p:txBody>
      </p:sp>
      <p:sp>
        <p:nvSpPr>
          <p:cNvPr id="8" name="PA-Rectangle: Rounded Corners 4"/>
          <p:cNvSpPr/>
          <p:nvPr>
            <p:custDataLst>
              <p:tags r:id="rId1"/>
            </p:custDataLst>
          </p:nvPr>
        </p:nvSpPr>
        <p:spPr>
          <a:xfrm>
            <a:off x="1464648" y="1899876"/>
            <a:ext cx="2760730" cy="519110"/>
          </a:xfrm>
          <a:prstGeom prst="roundRect">
            <a:avLst>
              <a:gd name="adj" fmla="val 50000"/>
            </a:avLst>
          </a:prstGeom>
          <a:solidFill>
            <a:sysClr val="window" lastClr="FFFFFF"/>
          </a:solidFill>
          <a:ln w="12700" cap="flat" cmpd="sng" algn="ctr">
            <a:noFill/>
            <a:prstDash val="solid"/>
            <a:miter lim="800000"/>
          </a:ln>
          <a:effectLst>
            <a:outerShdw blurRad="190500" dist="50800" dir="5400000" algn="ctr" rotWithShape="0">
              <a:srgbClr val="000000">
                <a:alpha val="10000"/>
              </a:srgbClr>
            </a:outerShdw>
          </a:effectLst>
        </p:spPr>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25" b="0" i="0" u="none" strike="noStrike" kern="1200" cap="none" spc="0" normalizeH="0" noProof="0">
              <a:ln>
                <a:noFill/>
              </a:ln>
              <a:solidFill>
                <a:prstClr val="white"/>
              </a:solidFill>
              <a:effectLst/>
              <a:uLnTx/>
              <a:uFillTx/>
              <a:latin typeface="Arial" panose="020B0604020202020204" pitchFamily="34" charset="0"/>
              <a:ea typeface="微软雅黑" panose="020B0503020204020204" charset="-122"/>
              <a:cs typeface="+mn-ea"/>
            </a:endParaRPr>
          </a:p>
        </p:txBody>
      </p:sp>
      <p:sp>
        <p:nvSpPr>
          <p:cNvPr id="9" name="PA-Rectangle: Rounded Corners 53"/>
          <p:cNvSpPr/>
          <p:nvPr>
            <p:custDataLst>
              <p:tags r:id="rId2"/>
            </p:custDataLst>
          </p:nvPr>
        </p:nvSpPr>
        <p:spPr>
          <a:xfrm>
            <a:off x="660269" y="1899876"/>
            <a:ext cx="629214" cy="519110"/>
          </a:xfrm>
          <a:prstGeom prst="roundRect">
            <a:avLst>
              <a:gd name="adj" fmla="val 50000"/>
            </a:avLst>
          </a:prstGeom>
          <a:solidFill>
            <a:srgbClr val="9BBB59"/>
          </a:solidFill>
          <a:ln w="12700" cap="flat" cmpd="sng" algn="ctr">
            <a:noFill/>
            <a:prstDash val="solid"/>
            <a:miter lim="800000"/>
          </a:ln>
          <a:effectLst>
            <a:outerShdw blurRad="190500" dist="50800" dir="5400000" algn="ctr" rotWithShape="0">
              <a:srgbClr val="000000">
                <a:alpha val="10000"/>
              </a:srgbClr>
            </a:outerShdw>
          </a:effectLst>
        </p:spPr>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25" b="0" i="0" u="none" strike="noStrike" kern="1200" cap="none" spc="0" normalizeH="0" noProof="0">
              <a:ln>
                <a:noFill/>
              </a:ln>
              <a:solidFill>
                <a:prstClr val="white"/>
              </a:solidFill>
              <a:effectLst/>
              <a:uLnTx/>
              <a:uFillTx/>
              <a:latin typeface="Arial" panose="020B0604020202020204" pitchFamily="34" charset="0"/>
              <a:ea typeface="微软雅黑" panose="020B0503020204020204" charset="-122"/>
              <a:cs typeface="+mn-ea"/>
            </a:endParaRPr>
          </a:p>
        </p:txBody>
      </p:sp>
      <p:sp>
        <p:nvSpPr>
          <p:cNvPr id="11" name="PA-Rectangle: Rounded Corners 4"/>
          <p:cNvSpPr/>
          <p:nvPr>
            <p:custDataLst>
              <p:tags r:id="rId3"/>
            </p:custDataLst>
          </p:nvPr>
        </p:nvSpPr>
        <p:spPr>
          <a:xfrm>
            <a:off x="1464648" y="2677294"/>
            <a:ext cx="2760730" cy="519110"/>
          </a:xfrm>
          <a:prstGeom prst="roundRect">
            <a:avLst>
              <a:gd name="adj" fmla="val 50000"/>
            </a:avLst>
          </a:prstGeom>
          <a:solidFill>
            <a:sysClr val="window" lastClr="FFFFFF"/>
          </a:solidFill>
          <a:ln w="12700" cap="flat" cmpd="sng" algn="ctr">
            <a:noFill/>
            <a:prstDash val="solid"/>
            <a:miter lim="800000"/>
          </a:ln>
          <a:effectLst>
            <a:outerShdw blurRad="190500" dist="50800" dir="5400000" algn="ctr" rotWithShape="0">
              <a:srgbClr val="000000">
                <a:alpha val="10000"/>
              </a:srgbClr>
            </a:outerShdw>
          </a:effectLst>
        </p:spPr>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25" b="0" i="0" u="none" strike="noStrike" kern="1200" cap="none" spc="0" normalizeH="0" noProof="0">
              <a:ln>
                <a:noFill/>
              </a:ln>
              <a:solidFill>
                <a:prstClr val="white"/>
              </a:solidFill>
              <a:effectLst/>
              <a:uLnTx/>
              <a:uFillTx/>
              <a:latin typeface="Arial" panose="020B0604020202020204" pitchFamily="34" charset="0"/>
              <a:ea typeface="微软雅黑" panose="020B0503020204020204" charset="-122"/>
              <a:cs typeface="+mn-ea"/>
            </a:endParaRPr>
          </a:p>
        </p:txBody>
      </p:sp>
      <p:sp>
        <p:nvSpPr>
          <p:cNvPr id="12" name="PA-Rectangle: Rounded Corners 53"/>
          <p:cNvSpPr/>
          <p:nvPr>
            <p:custDataLst>
              <p:tags r:id="rId4"/>
            </p:custDataLst>
          </p:nvPr>
        </p:nvSpPr>
        <p:spPr>
          <a:xfrm>
            <a:off x="660269" y="2677294"/>
            <a:ext cx="629214" cy="519110"/>
          </a:xfrm>
          <a:prstGeom prst="roundRect">
            <a:avLst>
              <a:gd name="adj" fmla="val 50000"/>
            </a:avLst>
          </a:prstGeom>
          <a:solidFill>
            <a:srgbClr val="4BACC6"/>
          </a:solidFill>
          <a:ln w="12700" cap="flat" cmpd="sng" algn="ctr">
            <a:noFill/>
            <a:prstDash val="solid"/>
            <a:miter lim="800000"/>
          </a:ln>
          <a:effectLst>
            <a:outerShdw blurRad="190500" dist="50800" dir="5400000" algn="ctr" rotWithShape="0">
              <a:srgbClr val="000000">
                <a:alpha val="10000"/>
              </a:srgbClr>
            </a:outerShdw>
          </a:effectLst>
        </p:spPr>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25" b="0" i="0" u="none" strike="noStrike" kern="1200" cap="none" spc="0" normalizeH="0" noProof="0">
              <a:ln>
                <a:noFill/>
              </a:ln>
              <a:solidFill>
                <a:prstClr val="white"/>
              </a:solidFill>
              <a:effectLst/>
              <a:uLnTx/>
              <a:uFillTx/>
              <a:latin typeface="Arial" panose="020B0604020202020204" pitchFamily="34" charset="0"/>
              <a:ea typeface="微软雅黑" panose="020B0503020204020204" charset="-122"/>
              <a:cs typeface="+mn-ea"/>
            </a:endParaRPr>
          </a:p>
        </p:txBody>
      </p:sp>
      <p:sp>
        <p:nvSpPr>
          <p:cNvPr id="2" name="PA-Rectangle: Rounded Corners 4"/>
          <p:cNvSpPr/>
          <p:nvPr>
            <p:custDataLst>
              <p:tags r:id="rId5"/>
            </p:custDataLst>
          </p:nvPr>
        </p:nvSpPr>
        <p:spPr>
          <a:xfrm>
            <a:off x="1464648" y="3454712"/>
            <a:ext cx="2760730" cy="519110"/>
          </a:xfrm>
          <a:prstGeom prst="roundRect">
            <a:avLst>
              <a:gd name="adj" fmla="val 50000"/>
            </a:avLst>
          </a:prstGeom>
          <a:solidFill>
            <a:sysClr val="window" lastClr="FFFFFF"/>
          </a:solidFill>
          <a:ln w="12700" cap="flat" cmpd="sng" algn="ctr">
            <a:noFill/>
            <a:prstDash val="solid"/>
            <a:miter lim="800000"/>
          </a:ln>
          <a:effectLst>
            <a:outerShdw blurRad="190500" dist="50800" dir="5400000" algn="ctr" rotWithShape="0">
              <a:srgbClr val="000000">
                <a:alpha val="10000"/>
              </a:srgbClr>
            </a:outerShdw>
          </a:effectLst>
        </p:spPr>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25" b="0" i="0" u="none" strike="noStrike" kern="1200" cap="none" spc="0" normalizeH="0" noProof="0">
              <a:ln>
                <a:noFill/>
              </a:ln>
              <a:solidFill>
                <a:prstClr val="white"/>
              </a:solidFill>
              <a:effectLst/>
              <a:uLnTx/>
              <a:uFillTx/>
              <a:latin typeface="Arial" panose="020B0604020202020204" pitchFamily="34" charset="0"/>
              <a:ea typeface="微软雅黑" panose="020B0503020204020204" charset="-122"/>
              <a:cs typeface="+mn-ea"/>
            </a:endParaRPr>
          </a:p>
        </p:txBody>
      </p:sp>
      <p:sp>
        <p:nvSpPr>
          <p:cNvPr id="3" name="PA-Rectangle: Rounded Corners 53"/>
          <p:cNvSpPr/>
          <p:nvPr>
            <p:custDataLst>
              <p:tags r:id="rId6"/>
            </p:custDataLst>
          </p:nvPr>
        </p:nvSpPr>
        <p:spPr>
          <a:xfrm>
            <a:off x="660269" y="3454712"/>
            <a:ext cx="629214" cy="519110"/>
          </a:xfrm>
          <a:prstGeom prst="roundRect">
            <a:avLst>
              <a:gd name="adj" fmla="val 50000"/>
            </a:avLst>
          </a:prstGeom>
          <a:solidFill>
            <a:srgbClr val="4BACC6">
              <a:lumMod val="75000"/>
            </a:srgbClr>
          </a:solidFill>
          <a:ln w="12700" cap="flat" cmpd="sng" algn="ctr">
            <a:noFill/>
            <a:prstDash val="solid"/>
            <a:miter lim="800000"/>
          </a:ln>
          <a:effectLst>
            <a:outerShdw blurRad="190500" dist="50800" dir="5400000" algn="ctr" rotWithShape="0">
              <a:srgbClr val="000000">
                <a:alpha val="10000"/>
              </a:srgbClr>
            </a:outerShdw>
          </a:effectLst>
        </p:spPr>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25" b="0" i="0" u="none" strike="noStrike" kern="1200" cap="none" spc="0" normalizeH="0" noProof="0">
              <a:ln>
                <a:noFill/>
              </a:ln>
              <a:solidFill>
                <a:prstClr val="white"/>
              </a:solidFill>
              <a:effectLst/>
              <a:uLnTx/>
              <a:uFillTx/>
              <a:latin typeface="Arial" panose="020B0604020202020204" pitchFamily="34" charset="0"/>
              <a:ea typeface="微软雅黑" panose="020B0503020204020204" charset="-122"/>
              <a:cs typeface="+mn-ea"/>
            </a:endParaRPr>
          </a:p>
        </p:txBody>
      </p:sp>
      <p:sp>
        <p:nvSpPr>
          <p:cNvPr id="17" name="PA-Rectangle: Rounded Corners 4"/>
          <p:cNvSpPr/>
          <p:nvPr>
            <p:custDataLst>
              <p:tags r:id="rId7"/>
            </p:custDataLst>
          </p:nvPr>
        </p:nvSpPr>
        <p:spPr>
          <a:xfrm>
            <a:off x="5648505" y="1899876"/>
            <a:ext cx="2760730" cy="519110"/>
          </a:xfrm>
          <a:prstGeom prst="roundRect">
            <a:avLst>
              <a:gd name="adj" fmla="val 50000"/>
            </a:avLst>
          </a:prstGeom>
          <a:solidFill>
            <a:sysClr val="window" lastClr="FFFFFF"/>
          </a:solidFill>
          <a:ln w="12700" cap="flat" cmpd="sng" algn="ctr">
            <a:noFill/>
            <a:prstDash val="solid"/>
            <a:miter lim="800000"/>
          </a:ln>
          <a:effectLst>
            <a:outerShdw blurRad="190500" dist="50800" dir="5400000" algn="ctr" rotWithShape="0">
              <a:srgbClr val="000000">
                <a:alpha val="10000"/>
              </a:srgbClr>
            </a:outerShdw>
          </a:effectLst>
        </p:spPr>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25" b="0" i="0" u="none" strike="noStrike" kern="1200" cap="none" spc="0" normalizeH="0" noProof="0">
              <a:ln>
                <a:noFill/>
              </a:ln>
              <a:solidFill>
                <a:prstClr val="white"/>
              </a:solidFill>
              <a:effectLst/>
              <a:uLnTx/>
              <a:uFillTx/>
              <a:latin typeface="Arial" panose="020B0604020202020204" pitchFamily="34" charset="0"/>
              <a:ea typeface="微软雅黑" panose="020B0503020204020204" charset="-122"/>
              <a:cs typeface="+mn-ea"/>
            </a:endParaRPr>
          </a:p>
        </p:txBody>
      </p:sp>
      <p:sp>
        <p:nvSpPr>
          <p:cNvPr id="18" name="PA-Rectangle: Rounded Corners 53"/>
          <p:cNvSpPr/>
          <p:nvPr>
            <p:custDataLst>
              <p:tags r:id="rId8"/>
            </p:custDataLst>
          </p:nvPr>
        </p:nvSpPr>
        <p:spPr>
          <a:xfrm>
            <a:off x="4837595" y="1899876"/>
            <a:ext cx="629214" cy="519110"/>
          </a:xfrm>
          <a:prstGeom prst="roundRect">
            <a:avLst>
              <a:gd name="adj" fmla="val 50000"/>
            </a:avLst>
          </a:prstGeom>
          <a:solidFill>
            <a:srgbClr val="8064A2"/>
          </a:solidFill>
          <a:ln w="12700" cap="flat" cmpd="sng" algn="ctr">
            <a:noFill/>
            <a:prstDash val="solid"/>
            <a:miter lim="800000"/>
          </a:ln>
          <a:effectLst>
            <a:outerShdw blurRad="190500" dist="50800" dir="5400000" algn="ctr" rotWithShape="0">
              <a:srgbClr val="000000">
                <a:alpha val="10000"/>
              </a:srgbClr>
            </a:outerShdw>
          </a:effectLst>
        </p:spPr>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25" b="0" i="0" u="none" strike="noStrike" kern="1200" cap="none" spc="0" normalizeH="0" noProof="0">
              <a:ln>
                <a:noFill/>
              </a:ln>
              <a:solidFill>
                <a:prstClr val="white"/>
              </a:solidFill>
              <a:effectLst/>
              <a:uLnTx/>
              <a:uFillTx/>
              <a:latin typeface="Arial" panose="020B0604020202020204" pitchFamily="34" charset="0"/>
              <a:ea typeface="微软雅黑" panose="020B0503020204020204" charset="-122"/>
              <a:cs typeface="+mn-ea"/>
            </a:endParaRPr>
          </a:p>
        </p:txBody>
      </p:sp>
      <p:sp>
        <p:nvSpPr>
          <p:cNvPr id="20" name="PA-Rectangle: Rounded Corners 4"/>
          <p:cNvSpPr/>
          <p:nvPr>
            <p:custDataLst>
              <p:tags r:id="rId9"/>
            </p:custDataLst>
          </p:nvPr>
        </p:nvSpPr>
        <p:spPr>
          <a:xfrm>
            <a:off x="5648505" y="2677294"/>
            <a:ext cx="2760730" cy="519110"/>
          </a:xfrm>
          <a:prstGeom prst="roundRect">
            <a:avLst>
              <a:gd name="adj" fmla="val 50000"/>
            </a:avLst>
          </a:prstGeom>
          <a:solidFill>
            <a:sysClr val="window" lastClr="FFFFFF"/>
          </a:solidFill>
          <a:ln w="12700" cap="flat" cmpd="sng" algn="ctr">
            <a:noFill/>
            <a:prstDash val="solid"/>
            <a:miter lim="800000"/>
          </a:ln>
          <a:effectLst>
            <a:outerShdw blurRad="190500" dist="50800" dir="5400000" algn="ctr" rotWithShape="0">
              <a:srgbClr val="000000">
                <a:alpha val="10000"/>
              </a:srgbClr>
            </a:outerShdw>
          </a:effectLst>
        </p:spPr>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25" b="0" i="0" u="none" strike="noStrike" kern="1200" cap="none" spc="0" normalizeH="0" noProof="0">
              <a:ln>
                <a:noFill/>
              </a:ln>
              <a:solidFill>
                <a:prstClr val="white"/>
              </a:solidFill>
              <a:effectLst/>
              <a:uLnTx/>
              <a:uFillTx/>
              <a:latin typeface="Arial" panose="020B0604020202020204" pitchFamily="34" charset="0"/>
              <a:ea typeface="微软雅黑" panose="020B0503020204020204" charset="-122"/>
              <a:cs typeface="+mn-ea"/>
            </a:endParaRPr>
          </a:p>
        </p:txBody>
      </p:sp>
      <p:sp>
        <p:nvSpPr>
          <p:cNvPr id="21" name="PA-Rectangle: Rounded Corners 53"/>
          <p:cNvSpPr/>
          <p:nvPr>
            <p:custDataLst>
              <p:tags r:id="rId10"/>
            </p:custDataLst>
          </p:nvPr>
        </p:nvSpPr>
        <p:spPr>
          <a:xfrm>
            <a:off x="4837595" y="2677294"/>
            <a:ext cx="629214" cy="519110"/>
          </a:xfrm>
          <a:prstGeom prst="roundRect">
            <a:avLst>
              <a:gd name="adj" fmla="val 50000"/>
            </a:avLst>
          </a:prstGeom>
          <a:solidFill>
            <a:srgbClr val="F79646"/>
          </a:solidFill>
          <a:ln w="12700" cap="flat" cmpd="sng" algn="ctr">
            <a:noFill/>
            <a:prstDash val="solid"/>
            <a:miter lim="800000"/>
          </a:ln>
          <a:effectLst>
            <a:outerShdw blurRad="190500" dist="50800" dir="5400000" algn="ctr" rotWithShape="0">
              <a:srgbClr val="000000">
                <a:alpha val="10000"/>
              </a:srgbClr>
            </a:outerShdw>
          </a:effectLst>
        </p:spPr>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25" b="0" i="0" u="none" strike="noStrike" kern="1200" cap="none" spc="0" normalizeH="0" noProof="0">
              <a:ln>
                <a:noFill/>
              </a:ln>
              <a:solidFill>
                <a:prstClr val="white"/>
              </a:solidFill>
              <a:effectLst/>
              <a:uLnTx/>
              <a:uFillTx/>
              <a:latin typeface="Arial" panose="020B0604020202020204" pitchFamily="34" charset="0"/>
              <a:ea typeface="微软雅黑" panose="020B0503020204020204" charset="-122"/>
              <a:cs typeface="+mn-ea"/>
            </a:endParaRPr>
          </a:p>
        </p:txBody>
      </p:sp>
      <p:sp>
        <p:nvSpPr>
          <p:cNvPr id="23" name="PA-Rectangle: Rounded Corners 4"/>
          <p:cNvSpPr/>
          <p:nvPr>
            <p:custDataLst>
              <p:tags r:id="rId11"/>
            </p:custDataLst>
          </p:nvPr>
        </p:nvSpPr>
        <p:spPr>
          <a:xfrm>
            <a:off x="5648505" y="3454712"/>
            <a:ext cx="2760730" cy="519110"/>
          </a:xfrm>
          <a:prstGeom prst="roundRect">
            <a:avLst>
              <a:gd name="adj" fmla="val 50000"/>
            </a:avLst>
          </a:prstGeom>
          <a:solidFill>
            <a:sysClr val="window" lastClr="FFFFFF"/>
          </a:solidFill>
          <a:ln w="12700" cap="flat" cmpd="sng" algn="ctr">
            <a:noFill/>
            <a:prstDash val="solid"/>
            <a:miter lim="800000"/>
          </a:ln>
          <a:effectLst>
            <a:outerShdw blurRad="190500" dist="50800" dir="5400000" algn="ctr" rotWithShape="0">
              <a:srgbClr val="000000">
                <a:alpha val="10000"/>
              </a:srgbClr>
            </a:outerShdw>
          </a:effectLst>
        </p:spPr>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25" b="0" i="0" u="none" strike="noStrike" kern="1200" cap="none" spc="0" normalizeH="0" noProof="0">
              <a:ln>
                <a:noFill/>
              </a:ln>
              <a:solidFill>
                <a:prstClr val="white"/>
              </a:solidFill>
              <a:effectLst/>
              <a:uLnTx/>
              <a:uFillTx/>
              <a:latin typeface="Arial" panose="020B0604020202020204" pitchFamily="34" charset="0"/>
              <a:ea typeface="微软雅黑" panose="020B0503020204020204" charset="-122"/>
              <a:cs typeface="+mn-ea"/>
            </a:endParaRPr>
          </a:p>
        </p:txBody>
      </p:sp>
      <p:sp>
        <p:nvSpPr>
          <p:cNvPr id="24" name="PA-Rectangle: Rounded Corners 53"/>
          <p:cNvSpPr/>
          <p:nvPr>
            <p:custDataLst>
              <p:tags r:id="rId12"/>
            </p:custDataLst>
          </p:nvPr>
        </p:nvSpPr>
        <p:spPr>
          <a:xfrm>
            <a:off x="4837595" y="3454712"/>
            <a:ext cx="629214" cy="519110"/>
          </a:xfrm>
          <a:prstGeom prst="roundRect">
            <a:avLst>
              <a:gd name="adj" fmla="val 50000"/>
            </a:avLst>
          </a:prstGeom>
          <a:solidFill>
            <a:srgbClr val="F79646">
              <a:lumMod val="75000"/>
            </a:srgbClr>
          </a:solidFill>
          <a:ln w="12700" cap="flat" cmpd="sng" algn="ctr">
            <a:noFill/>
            <a:prstDash val="solid"/>
            <a:miter lim="800000"/>
          </a:ln>
          <a:effectLst>
            <a:outerShdw blurRad="190500" dist="50800" dir="5400000" algn="ctr" rotWithShape="0">
              <a:srgbClr val="000000">
                <a:alpha val="10000"/>
              </a:srgbClr>
            </a:outerShdw>
          </a:effectLst>
        </p:spPr>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25" b="0" i="0" u="none" strike="noStrike" kern="1200" cap="none" spc="0" normalizeH="0" noProof="0">
              <a:ln>
                <a:noFill/>
              </a:ln>
              <a:solidFill>
                <a:prstClr val="white"/>
              </a:solidFill>
              <a:effectLst/>
              <a:uLnTx/>
              <a:uFillTx/>
              <a:latin typeface="Arial" panose="020B0604020202020204" pitchFamily="34" charset="0"/>
              <a:ea typeface="微软雅黑" panose="020B0503020204020204" charset="-122"/>
              <a:cs typeface="+mn-ea"/>
            </a:endParaRPr>
          </a:p>
        </p:txBody>
      </p:sp>
      <p:sp>
        <p:nvSpPr>
          <p:cNvPr id="27" name="PA-Rectangle: Rounded Corners 4"/>
          <p:cNvSpPr/>
          <p:nvPr>
            <p:custDataLst>
              <p:tags r:id="rId13"/>
            </p:custDataLst>
          </p:nvPr>
        </p:nvSpPr>
        <p:spPr>
          <a:xfrm>
            <a:off x="1464648" y="1122458"/>
            <a:ext cx="2760730" cy="519110"/>
          </a:xfrm>
          <a:prstGeom prst="roundRect">
            <a:avLst>
              <a:gd name="adj" fmla="val 50000"/>
            </a:avLst>
          </a:prstGeom>
          <a:solidFill>
            <a:sysClr val="window" lastClr="FFFFFF"/>
          </a:solidFill>
          <a:ln w="12700" cap="flat" cmpd="sng" algn="ctr">
            <a:noFill/>
            <a:prstDash val="solid"/>
            <a:miter lim="800000"/>
          </a:ln>
          <a:effectLst>
            <a:outerShdw blurRad="190500" dist="50800" dir="5400000" algn="ctr" rotWithShape="0">
              <a:srgbClr val="000000">
                <a:alpha val="10000"/>
              </a:srgbClr>
            </a:outerShdw>
          </a:effectLst>
        </p:spPr>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25" b="0" i="0" u="none" strike="noStrike" kern="1200" cap="none" spc="0" normalizeH="0" noProof="0" dirty="0">
              <a:ln>
                <a:noFill/>
              </a:ln>
              <a:solidFill>
                <a:prstClr val="white"/>
              </a:solidFill>
              <a:effectLst/>
              <a:uLnTx/>
              <a:uFillTx/>
              <a:latin typeface="Arial" panose="020B0604020202020204" pitchFamily="34" charset="0"/>
              <a:ea typeface="微软雅黑" panose="020B0503020204020204" charset="-122"/>
              <a:cs typeface="+mn-ea"/>
            </a:endParaRPr>
          </a:p>
        </p:txBody>
      </p:sp>
      <p:sp>
        <p:nvSpPr>
          <p:cNvPr id="28" name="PA-Rectangle: Rounded Corners 53"/>
          <p:cNvSpPr/>
          <p:nvPr>
            <p:custDataLst>
              <p:tags r:id="rId14"/>
            </p:custDataLst>
          </p:nvPr>
        </p:nvSpPr>
        <p:spPr>
          <a:xfrm>
            <a:off x="660269" y="1122458"/>
            <a:ext cx="629214" cy="519110"/>
          </a:xfrm>
          <a:prstGeom prst="roundRect">
            <a:avLst>
              <a:gd name="adj" fmla="val 50000"/>
            </a:avLst>
          </a:prstGeom>
          <a:solidFill>
            <a:srgbClr val="4F81BD"/>
          </a:solidFill>
          <a:ln w="12700" cap="flat" cmpd="sng" algn="ctr">
            <a:noFill/>
            <a:prstDash val="solid"/>
            <a:miter lim="800000"/>
          </a:ln>
          <a:effectLst>
            <a:outerShdw blurRad="190500" dist="50800" dir="5400000" algn="ctr" rotWithShape="0">
              <a:srgbClr val="000000">
                <a:alpha val="10000"/>
              </a:srgbClr>
            </a:outerShdw>
          </a:effectLst>
        </p:spPr>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25" b="0" i="0" u="none" strike="noStrike" kern="1200" cap="none" spc="0" normalizeH="0" noProof="0">
              <a:ln>
                <a:noFill/>
              </a:ln>
              <a:solidFill>
                <a:prstClr val="white"/>
              </a:solidFill>
              <a:effectLst/>
              <a:uLnTx/>
              <a:uFillTx/>
              <a:latin typeface="Arial" panose="020B0604020202020204" pitchFamily="34" charset="0"/>
              <a:ea typeface="微软雅黑" panose="020B0503020204020204" charset="-122"/>
              <a:cs typeface="+mn-ea"/>
            </a:endParaRPr>
          </a:p>
        </p:txBody>
      </p:sp>
      <p:sp>
        <p:nvSpPr>
          <p:cNvPr id="30" name="PA-Rectangle: Rounded Corners 4"/>
          <p:cNvSpPr/>
          <p:nvPr>
            <p:custDataLst>
              <p:tags r:id="rId15"/>
            </p:custDataLst>
          </p:nvPr>
        </p:nvSpPr>
        <p:spPr>
          <a:xfrm>
            <a:off x="5648505" y="1122458"/>
            <a:ext cx="2760730" cy="519110"/>
          </a:xfrm>
          <a:prstGeom prst="roundRect">
            <a:avLst>
              <a:gd name="adj" fmla="val 50000"/>
            </a:avLst>
          </a:prstGeom>
          <a:solidFill>
            <a:sysClr val="window" lastClr="FFFFFF"/>
          </a:solidFill>
          <a:ln w="12700" cap="flat" cmpd="sng" algn="ctr">
            <a:noFill/>
            <a:prstDash val="solid"/>
            <a:miter lim="800000"/>
          </a:ln>
          <a:effectLst>
            <a:outerShdw blurRad="190500" dist="50800" dir="5400000" algn="ctr" rotWithShape="0">
              <a:srgbClr val="000000">
                <a:alpha val="10000"/>
              </a:srgbClr>
            </a:outerShdw>
          </a:effectLst>
        </p:spPr>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25" b="0" i="0" u="none" strike="noStrike" kern="1200" cap="none" spc="0" normalizeH="0" noProof="0">
              <a:ln>
                <a:noFill/>
              </a:ln>
              <a:solidFill>
                <a:prstClr val="white"/>
              </a:solidFill>
              <a:effectLst/>
              <a:uLnTx/>
              <a:uFillTx/>
              <a:latin typeface="Arial" panose="020B0604020202020204" pitchFamily="34" charset="0"/>
              <a:ea typeface="微软雅黑" panose="020B0503020204020204" charset="-122"/>
              <a:cs typeface="+mn-ea"/>
            </a:endParaRPr>
          </a:p>
        </p:txBody>
      </p:sp>
      <p:sp>
        <p:nvSpPr>
          <p:cNvPr id="31" name="PA-Rectangle: Rounded Corners 53"/>
          <p:cNvSpPr/>
          <p:nvPr>
            <p:custDataLst>
              <p:tags r:id="rId16"/>
            </p:custDataLst>
          </p:nvPr>
        </p:nvSpPr>
        <p:spPr>
          <a:xfrm>
            <a:off x="4837595" y="1122458"/>
            <a:ext cx="629214" cy="519110"/>
          </a:xfrm>
          <a:prstGeom prst="roundRect">
            <a:avLst>
              <a:gd name="adj" fmla="val 50000"/>
            </a:avLst>
          </a:prstGeom>
          <a:solidFill>
            <a:srgbClr val="C0504D"/>
          </a:solidFill>
          <a:ln w="12700" cap="flat" cmpd="sng" algn="ctr">
            <a:noFill/>
            <a:prstDash val="solid"/>
            <a:miter lim="800000"/>
          </a:ln>
          <a:effectLst>
            <a:outerShdw blurRad="190500" dist="50800" dir="5400000" algn="ctr" rotWithShape="0">
              <a:srgbClr val="000000">
                <a:alpha val="10000"/>
              </a:srgbClr>
            </a:outerShdw>
          </a:effectLst>
        </p:spPr>
        <p:txBody>
          <a:bodyPr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325" b="0" i="0" u="none" strike="noStrike" kern="1200" cap="none" spc="0" normalizeH="0" noProof="0">
              <a:ln>
                <a:noFill/>
              </a:ln>
              <a:solidFill>
                <a:prstClr val="white"/>
              </a:solidFill>
              <a:effectLst/>
              <a:uLnTx/>
              <a:uFillTx/>
              <a:latin typeface="Arial" panose="020B0604020202020204" pitchFamily="34" charset="0"/>
              <a:ea typeface="微软雅黑" panose="020B0503020204020204" charset="-122"/>
              <a:cs typeface="+mn-ea"/>
            </a:endParaRPr>
          </a:p>
        </p:txBody>
      </p:sp>
      <p:sp>
        <p:nvSpPr>
          <p:cNvPr id="38" name="PA-文本框 37"/>
          <p:cNvSpPr txBox="1"/>
          <p:nvPr>
            <p:custDataLst>
              <p:tags r:id="rId17"/>
            </p:custDataLst>
          </p:nvPr>
        </p:nvSpPr>
        <p:spPr>
          <a:xfrm>
            <a:off x="1708698" y="1234991"/>
            <a:ext cx="2272628" cy="294044"/>
          </a:xfrm>
          <a:prstGeom prst="rect">
            <a:avLst/>
          </a:prstGeom>
          <a:noFill/>
        </p:spPr>
        <p:txBody>
          <a:bodyPr wrap="square" rtlCol="0">
            <a:normAutofit fontScale="67500" lnSpcReduction="20000"/>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030" b="0" i="0" u="none" strike="noStrike" kern="1200" cap="none" spc="150" normalizeH="0" noProof="0" dirty="0">
                <a:ln>
                  <a:noFill/>
                </a:ln>
                <a:solidFill>
                  <a:srgbClr val="000000">
                    <a:lumMod val="50000"/>
                    <a:lumOff val="50000"/>
                  </a:srgbClr>
                </a:solidFill>
                <a:effectLst/>
                <a:uLnTx/>
                <a:uFillTx/>
                <a:latin typeface="Arial" panose="020B0604020202020204" pitchFamily="34" charset="0"/>
                <a:ea typeface="微软雅黑" panose="020B0503020204020204" charset="-122"/>
                <a:cs typeface="+mn-ea"/>
              </a:rPr>
              <a:t> </a:t>
            </a:r>
            <a:r>
              <a:rPr kumimoji="0" lang="zh-CN" altLang="en-US" sz="1500" b="0" i="0" u="none" strike="noStrike" kern="1200" cap="none" spc="150" normalizeH="0" noProof="0" dirty="0">
                <a:ln>
                  <a:noFill/>
                </a:ln>
                <a:effectLst/>
                <a:uLnTx/>
                <a:uFillTx/>
                <a:latin typeface="Arial" panose="020B0604020202020204" pitchFamily="34" charset="0"/>
                <a:ea typeface="微软雅黑" panose="020B0503020204020204" charset="-122"/>
                <a:cs typeface="+mn-ea"/>
              </a:rPr>
              <a:t>预算必须有利于行政部门的计划</a:t>
            </a:r>
          </a:p>
        </p:txBody>
      </p:sp>
      <p:sp>
        <p:nvSpPr>
          <p:cNvPr id="39" name="PA-文本框 38"/>
          <p:cNvSpPr txBox="1"/>
          <p:nvPr>
            <p:custDataLst>
              <p:tags r:id="rId18"/>
            </p:custDataLst>
          </p:nvPr>
        </p:nvSpPr>
        <p:spPr>
          <a:xfrm>
            <a:off x="1708698" y="2088108"/>
            <a:ext cx="2431824" cy="294044"/>
          </a:xfrm>
          <a:prstGeom prst="rect">
            <a:avLst/>
          </a:prstGeom>
          <a:noFill/>
        </p:spPr>
        <p:txBody>
          <a:bodyPr wrap="square" rtlCol="0">
            <a:normAutofit fontScale="75000" lnSpcReduction="20000"/>
          </a:bodyPr>
          <a:lstStyle/>
          <a:p>
            <a:pPr algn="ctr" defTabSz="914400">
              <a:lnSpc>
                <a:spcPct val="110000"/>
              </a:lnSpc>
              <a:defRPr/>
            </a:pPr>
            <a:r>
              <a:rPr kumimoji="0" lang="zh-CN" altLang="en-US" sz="1030" b="0" i="0" u="none" strike="noStrike" kern="1200" cap="none" spc="150" normalizeH="0" noProof="0" dirty="0">
                <a:ln>
                  <a:noFill/>
                </a:ln>
                <a:solidFill>
                  <a:srgbClr val="000000">
                    <a:lumMod val="50000"/>
                    <a:lumOff val="50000"/>
                  </a:srgbClr>
                </a:solidFill>
                <a:effectLst/>
                <a:uLnTx/>
                <a:uFillTx/>
                <a:latin typeface="Arial" panose="020B0604020202020204" pitchFamily="34" charset="0"/>
                <a:ea typeface="微软雅黑" panose="020B0503020204020204" charset="-122"/>
                <a:cs typeface="+mn-ea"/>
              </a:rPr>
              <a:t> </a:t>
            </a:r>
            <a:r>
              <a:rPr lang="zh-CN" altLang="en-US" sz="1300" spc="150" dirty="0">
                <a:latin typeface="Arial" panose="020B0604020202020204" pitchFamily="34" charset="0"/>
                <a:ea typeface="微软雅黑" panose="020B0503020204020204" charset="-122"/>
                <a:cs typeface="+mn-ea"/>
              </a:rPr>
              <a:t>预算必须加强行政部门的主动性</a:t>
            </a:r>
          </a:p>
        </p:txBody>
      </p:sp>
      <p:sp>
        <p:nvSpPr>
          <p:cNvPr id="40" name="PA-文本框 39"/>
          <p:cNvSpPr txBox="1"/>
          <p:nvPr>
            <p:custDataLst>
              <p:tags r:id="rId19"/>
            </p:custDataLst>
          </p:nvPr>
        </p:nvSpPr>
        <p:spPr>
          <a:xfrm>
            <a:off x="1708698" y="2789827"/>
            <a:ext cx="2272628" cy="294044"/>
          </a:xfrm>
          <a:prstGeom prst="rect">
            <a:avLst/>
          </a:prstGeom>
          <a:noFill/>
        </p:spPr>
        <p:txBody>
          <a:bodyPr wrap="square" rtlCol="0">
            <a:normAutofit fontScale="97500"/>
          </a:bodyPr>
          <a:lstStyle>
            <a:defPPr>
              <a:defRPr lang="zh-CN"/>
            </a:defPPr>
            <a:lvl1pPr algn="ctr">
              <a:defRPr sz="2000"/>
            </a:lvl1pPr>
          </a:lstStyle>
          <a:p>
            <a:pPr defTabSz="914400">
              <a:defRPr/>
            </a:pPr>
            <a:r>
              <a:rPr lang="zh-CN" altLang="en-US" sz="1000" spc="150" dirty="0">
                <a:latin typeface="Arial" panose="020B0604020202020204" pitchFamily="34" charset="0"/>
                <a:ea typeface="微软雅黑" panose="020B0503020204020204" charset="-122"/>
                <a:cs typeface="+mn-ea"/>
              </a:rPr>
              <a:t>预算应以行政部门的报告为依据</a:t>
            </a:r>
          </a:p>
        </p:txBody>
      </p:sp>
      <p:sp>
        <p:nvSpPr>
          <p:cNvPr id="41" name="PA-文本框 40"/>
          <p:cNvSpPr txBox="1"/>
          <p:nvPr>
            <p:custDataLst>
              <p:tags r:id="rId20"/>
            </p:custDataLst>
          </p:nvPr>
        </p:nvSpPr>
        <p:spPr>
          <a:xfrm>
            <a:off x="1709389" y="3567244"/>
            <a:ext cx="2272628" cy="294044"/>
          </a:xfrm>
          <a:prstGeom prst="rect">
            <a:avLst/>
          </a:prstGeom>
          <a:noFill/>
        </p:spPr>
        <p:txBody>
          <a:bodyPr wrap="square" rtlCol="0">
            <a:norm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kumimoji="0" lang="zh-CN" altLang="en-US" sz="1030" b="0" i="0" u="none" strike="noStrike" kern="1200" cap="none" spc="150" normalizeH="0" noProof="0" dirty="0">
                <a:ln>
                  <a:noFill/>
                </a:ln>
                <a:solidFill>
                  <a:srgbClr val="000000">
                    <a:lumMod val="50000"/>
                    <a:lumOff val="50000"/>
                  </a:srgbClr>
                </a:solidFill>
                <a:effectLst/>
                <a:uLnTx/>
                <a:uFillTx/>
                <a:latin typeface="Arial" panose="020B0604020202020204" pitchFamily="34" charset="0"/>
                <a:ea typeface="微软雅黑" panose="020B0503020204020204" charset="-122"/>
                <a:cs typeface="+mn-ea"/>
              </a:rPr>
              <a:t> </a:t>
            </a:r>
            <a:r>
              <a:rPr lang="zh-CN" altLang="en-US" sz="1000" spc="150" dirty="0">
                <a:latin typeface="Arial" panose="020B0604020202020204" pitchFamily="34" charset="0"/>
                <a:ea typeface="微软雅黑" panose="020B0503020204020204" charset="-122"/>
                <a:cs typeface="+mn-ea"/>
              </a:rPr>
              <a:t>预算程序必须多样化</a:t>
            </a:r>
          </a:p>
        </p:txBody>
      </p:sp>
      <p:sp>
        <p:nvSpPr>
          <p:cNvPr id="44" name="PA-文本框 43"/>
          <p:cNvSpPr txBox="1"/>
          <p:nvPr>
            <p:custDataLst>
              <p:tags r:id="rId21"/>
            </p:custDataLst>
          </p:nvPr>
        </p:nvSpPr>
        <p:spPr>
          <a:xfrm>
            <a:off x="5892556" y="1234991"/>
            <a:ext cx="2272628" cy="294044"/>
          </a:xfrm>
          <a:prstGeom prst="rect">
            <a:avLst/>
          </a:prstGeom>
          <a:noFill/>
        </p:spPr>
        <p:txBody>
          <a:bodyPr wrap="square" rtlCol="0">
            <a:normAutofit/>
          </a:bodyPr>
          <a:lstStyle/>
          <a:p>
            <a:pPr algn="ctr" defTabSz="914400">
              <a:defRPr/>
            </a:pPr>
            <a:r>
              <a:rPr kumimoji="0" lang="zh-CN" altLang="en-US" sz="1030" b="0" i="0" u="none" strike="noStrike" kern="1200" cap="none" spc="150" normalizeH="0" noProof="0" dirty="0">
                <a:ln>
                  <a:noFill/>
                </a:ln>
                <a:solidFill>
                  <a:srgbClr val="000000">
                    <a:lumMod val="50000"/>
                    <a:lumOff val="50000"/>
                  </a:srgbClr>
                </a:solidFill>
                <a:effectLst/>
                <a:uLnTx/>
                <a:uFillTx/>
                <a:latin typeface="Arial" panose="020B0604020202020204" pitchFamily="34" charset="0"/>
                <a:ea typeface="微软雅黑" panose="020B0503020204020204" charset="-122"/>
                <a:cs typeface="+mn-ea"/>
              </a:rPr>
              <a:t> </a:t>
            </a:r>
            <a:r>
              <a:rPr lang="zh-CN" altLang="en-US" sz="1000" spc="150" dirty="0">
                <a:latin typeface="Arial" panose="020B0604020202020204" pitchFamily="34" charset="0"/>
                <a:ea typeface="微软雅黑" panose="020B0503020204020204" charset="-122"/>
                <a:cs typeface="+mn-ea"/>
              </a:rPr>
              <a:t>预算必须加强行政部门的责任</a:t>
            </a:r>
          </a:p>
        </p:txBody>
      </p:sp>
      <p:sp>
        <p:nvSpPr>
          <p:cNvPr id="45" name="PA-文本框 44"/>
          <p:cNvSpPr txBox="1"/>
          <p:nvPr>
            <p:custDataLst>
              <p:tags r:id="rId22"/>
            </p:custDataLst>
          </p:nvPr>
        </p:nvSpPr>
        <p:spPr>
          <a:xfrm>
            <a:off x="5892556" y="2012409"/>
            <a:ext cx="2272628" cy="294044"/>
          </a:xfrm>
          <a:prstGeom prst="rect">
            <a:avLst/>
          </a:prstGeom>
          <a:noFill/>
        </p:spPr>
        <p:txBody>
          <a:bodyPr wrap="square" rtlCol="0">
            <a:normAutofit fontScale="97500"/>
          </a:bodyPr>
          <a:lstStyle/>
          <a:p>
            <a:pPr algn="ctr" defTabSz="914400">
              <a:defRPr/>
            </a:pPr>
            <a:r>
              <a:rPr lang="zh-CN" altLang="en-US" sz="1000" spc="150" dirty="0">
                <a:latin typeface="Arial" panose="020B0604020202020204" pitchFamily="34" charset="0"/>
                <a:ea typeface="微软雅黑" panose="020B0503020204020204" charset="-122"/>
                <a:cs typeface="+mn-ea"/>
              </a:rPr>
              <a:t>预算收支在时间上要保证灵活性</a:t>
            </a:r>
          </a:p>
        </p:txBody>
      </p:sp>
      <p:sp>
        <p:nvSpPr>
          <p:cNvPr id="46" name="PA-文本框 45"/>
          <p:cNvSpPr txBox="1"/>
          <p:nvPr>
            <p:custDataLst>
              <p:tags r:id="rId23"/>
            </p:custDataLst>
          </p:nvPr>
        </p:nvSpPr>
        <p:spPr>
          <a:xfrm>
            <a:off x="5892556" y="2789827"/>
            <a:ext cx="2272628" cy="294044"/>
          </a:xfrm>
          <a:prstGeom prst="rect">
            <a:avLst/>
          </a:prstGeom>
          <a:noFill/>
        </p:spPr>
        <p:txBody>
          <a:bodyPr wrap="square" rtlCol="0">
            <a:normAutofit/>
          </a:bodyPr>
          <a:lstStyle/>
          <a:p>
            <a:pPr algn="ctr" defTabSz="914400">
              <a:defRPr/>
            </a:pPr>
            <a:r>
              <a:rPr kumimoji="0" lang="zh-CN" altLang="en-US" sz="1030" b="0" i="0" u="none" strike="noStrike" kern="1200" cap="none" spc="150" normalizeH="0" noProof="0" dirty="0">
                <a:ln>
                  <a:noFill/>
                </a:ln>
                <a:solidFill>
                  <a:srgbClr val="000000">
                    <a:lumMod val="50000"/>
                    <a:lumOff val="50000"/>
                  </a:srgbClr>
                </a:solidFill>
                <a:effectLst/>
                <a:uLnTx/>
                <a:uFillTx/>
                <a:latin typeface="Arial" panose="020B0604020202020204" pitchFamily="34" charset="0"/>
                <a:ea typeface="微软雅黑" panose="020B0503020204020204" charset="-122"/>
                <a:cs typeface="+mn-ea"/>
              </a:rPr>
              <a:t> </a:t>
            </a:r>
            <a:r>
              <a:rPr lang="zh-CN" altLang="en-US" sz="1000" spc="150" dirty="0">
                <a:latin typeface="Arial" panose="020B0604020202020204" pitchFamily="34" charset="0"/>
                <a:ea typeface="微软雅黑" panose="020B0503020204020204" charset="-122"/>
                <a:cs typeface="+mn-ea"/>
              </a:rPr>
              <a:t>预算的 “工具”必须充分</a:t>
            </a:r>
          </a:p>
        </p:txBody>
      </p:sp>
      <p:sp>
        <p:nvSpPr>
          <p:cNvPr id="47" name="PA-文本框 46"/>
          <p:cNvSpPr txBox="1"/>
          <p:nvPr>
            <p:custDataLst>
              <p:tags r:id="rId24"/>
            </p:custDataLst>
          </p:nvPr>
        </p:nvSpPr>
        <p:spPr>
          <a:xfrm>
            <a:off x="5892556" y="3567244"/>
            <a:ext cx="2272628" cy="294044"/>
          </a:xfrm>
          <a:prstGeom prst="rect">
            <a:avLst/>
          </a:prstGeom>
          <a:noFill/>
        </p:spPr>
        <p:txBody>
          <a:bodyPr wrap="square" rtlCol="0">
            <a:normAutofit/>
          </a:bodyPr>
          <a:lstStyle/>
          <a:p>
            <a:pPr algn="ctr" defTabSz="914400">
              <a:defRPr/>
            </a:pPr>
            <a:r>
              <a:rPr kumimoji="0" lang="zh-CN" altLang="en-US" sz="1030" b="0" i="0" u="none" strike="noStrike" kern="1200" cap="none" spc="150" normalizeH="0" noProof="0" dirty="0">
                <a:ln>
                  <a:noFill/>
                </a:ln>
                <a:solidFill>
                  <a:srgbClr val="000000">
                    <a:lumMod val="50000"/>
                    <a:lumOff val="50000"/>
                  </a:srgbClr>
                </a:solidFill>
                <a:effectLst/>
                <a:uLnTx/>
                <a:uFillTx/>
                <a:latin typeface="Arial" panose="020B0604020202020204" pitchFamily="34" charset="0"/>
                <a:ea typeface="微软雅黑" panose="020B0503020204020204" charset="-122"/>
                <a:cs typeface="+mn-ea"/>
              </a:rPr>
              <a:t> </a:t>
            </a:r>
            <a:r>
              <a:rPr lang="zh-CN" altLang="en-US" sz="1000" spc="150" dirty="0">
                <a:latin typeface="Arial" panose="020B0604020202020204" pitchFamily="34" charset="0"/>
                <a:ea typeface="微软雅黑" panose="020B0503020204020204" charset="-122"/>
                <a:cs typeface="+mn-ea"/>
              </a:rPr>
              <a:t>预算必须 “上下结合”</a:t>
            </a:r>
          </a:p>
        </p:txBody>
      </p:sp>
      <p:sp>
        <p:nvSpPr>
          <p:cNvPr id="48" name="PA-spray_142275"/>
          <p:cNvSpPr>
            <a:spLocks noChangeAspect="1"/>
          </p:cNvSpPr>
          <p:nvPr>
            <p:custDataLst>
              <p:tags r:id="rId25"/>
            </p:custDataLst>
          </p:nvPr>
        </p:nvSpPr>
        <p:spPr bwMode="auto">
          <a:xfrm>
            <a:off x="871890" y="1221759"/>
            <a:ext cx="265402" cy="307275"/>
          </a:xfrm>
          <a:custGeom>
            <a:avLst/>
            <a:gdLst>
              <a:gd name="T0" fmla="*/ 5574 w 5574"/>
              <a:gd name="T1" fmla="*/ 392 h 6463"/>
              <a:gd name="T2" fmla="*/ 5493 w 5574"/>
              <a:gd name="T3" fmla="*/ 0 h 6463"/>
              <a:gd name="T4" fmla="*/ 2200 w 5574"/>
              <a:gd name="T5" fmla="*/ 681 h 6463"/>
              <a:gd name="T6" fmla="*/ 2200 w 5574"/>
              <a:gd name="T7" fmla="*/ 263 h 6463"/>
              <a:gd name="T8" fmla="*/ 867 w 5574"/>
              <a:gd name="T9" fmla="*/ 263 h 6463"/>
              <a:gd name="T10" fmla="*/ 867 w 5574"/>
              <a:gd name="T11" fmla="*/ 1264 h 6463"/>
              <a:gd name="T12" fmla="*/ 280 w 5574"/>
              <a:gd name="T13" fmla="*/ 1761 h 6463"/>
              <a:gd name="T14" fmla="*/ 0 w 5574"/>
              <a:gd name="T15" fmla="*/ 2645 h 6463"/>
              <a:gd name="T16" fmla="*/ 0 w 5574"/>
              <a:gd name="T17" fmla="*/ 6463 h 6463"/>
              <a:gd name="T18" fmla="*/ 3067 w 5574"/>
              <a:gd name="T19" fmla="*/ 6463 h 6463"/>
              <a:gd name="T20" fmla="*/ 3067 w 5574"/>
              <a:gd name="T21" fmla="*/ 2645 h 6463"/>
              <a:gd name="T22" fmla="*/ 2787 w 5574"/>
              <a:gd name="T23" fmla="*/ 1761 h 6463"/>
              <a:gd name="T24" fmla="*/ 2200 w 5574"/>
              <a:gd name="T25" fmla="*/ 1264 h 6463"/>
              <a:gd name="T26" fmla="*/ 2200 w 5574"/>
              <a:gd name="T27" fmla="*/ 1178 h 6463"/>
              <a:gd name="T28" fmla="*/ 5493 w 5574"/>
              <a:gd name="T29" fmla="*/ 1858 h 6463"/>
              <a:gd name="T30" fmla="*/ 5574 w 5574"/>
              <a:gd name="T31" fmla="*/ 1467 h 6463"/>
              <a:gd name="T32" fmla="*/ 2975 w 5574"/>
              <a:gd name="T33" fmla="*/ 929 h 6463"/>
              <a:gd name="T34" fmla="*/ 5574 w 5574"/>
              <a:gd name="T35" fmla="*/ 392 h 6463"/>
              <a:gd name="T36" fmla="*/ 400 w 5574"/>
              <a:gd name="T37" fmla="*/ 6063 h 6463"/>
              <a:gd name="T38" fmla="*/ 400 w 5574"/>
              <a:gd name="T39" fmla="*/ 2845 h 6463"/>
              <a:gd name="T40" fmla="*/ 2667 w 5574"/>
              <a:gd name="T41" fmla="*/ 2845 h 6463"/>
              <a:gd name="T42" fmla="*/ 2667 w 5574"/>
              <a:gd name="T43" fmla="*/ 6063 h 6463"/>
              <a:gd name="T44" fmla="*/ 400 w 5574"/>
              <a:gd name="T45" fmla="*/ 6063 h 6463"/>
              <a:gd name="T46" fmla="*/ 2649 w 5574"/>
              <a:gd name="T47" fmla="*/ 2445 h 6463"/>
              <a:gd name="T48" fmla="*/ 418 w 5574"/>
              <a:gd name="T49" fmla="*/ 2445 h 6463"/>
              <a:gd name="T50" fmla="*/ 1105 w 5574"/>
              <a:gd name="T51" fmla="*/ 1596 h 6463"/>
              <a:gd name="T52" fmla="*/ 1963 w 5574"/>
              <a:gd name="T53" fmla="*/ 1596 h 6463"/>
              <a:gd name="T54" fmla="*/ 2649 w 5574"/>
              <a:gd name="T55" fmla="*/ 2445 h 6463"/>
              <a:gd name="T56" fmla="*/ 1800 w 5574"/>
              <a:gd name="T57" fmla="*/ 1196 h 6463"/>
              <a:gd name="T58" fmla="*/ 1267 w 5574"/>
              <a:gd name="T59" fmla="*/ 1196 h 6463"/>
              <a:gd name="T60" fmla="*/ 1267 w 5574"/>
              <a:gd name="T61" fmla="*/ 663 h 6463"/>
              <a:gd name="T62" fmla="*/ 1800 w 5574"/>
              <a:gd name="T63" fmla="*/ 663 h 6463"/>
              <a:gd name="T64" fmla="*/ 1800 w 5574"/>
              <a:gd name="T65" fmla="*/ 764 h 6463"/>
              <a:gd name="T66" fmla="*/ 1800 w 5574"/>
              <a:gd name="T67" fmla="*/ 1095 h 6463"/>
              <a:gd name="T68" fmla="*/ 1800 w 5574"/>
              <a:gd name="T69" fmla="*/ 1196 h 6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574" h="6463">
                <a:moveTo>
                  <a:pt x="5574" y="392"/>
                </a:moveTo>
                <a:lnTo>
                  <a:pt x="5493" y="0"/>
                </a:lnTo>
                <a:lnTo>
                  <a:pt x="2200" y="681"/>
                </a:lnTo>
                <a:lnTo>
                  <a:pt x="2200" y="263"/>
                </a:lnTo>
                <a:lnTo>
                  <a:pt x="867" y="263"/>
                </a:lnTo>
                <a:lnTo>
                  <a:pt x="867" y="1264"/>
                </a:lnTo>
                <a:cubicBezTo>
                  <a:pt x="633" y="1377"/>
                  <a:pt x="432" y="1547"/>
                  <a:pt x="280" y="1761"/>
                </a:cubicBezTo>
                <a:cubicBezTo>
                  <a:pt x="97" y="2021"/>
                  <a:pt x="0" y="2327"/>
                  <a:pt x="0" y="2645"/>
                </a:cubicBezTo>
                <a:lnTo>
                  <a:pt x="0" y="6463"/>
                </a:lnTo>
                <a:lnTo>
                  <a:pt x="3067" y="6463"/>
                </a:lnTo>
                <a:lnTo>
                  <a:pt x="3067" y="2645"/>
                </a:lnTo>
                <a:cubicBezTo>
                  <a:pt x="3067" y="2327"/>
                  <a:pt x="2970" y="2021"/>
                  <a:pt x="2787" y="1761"/>
                </a:cubicBezTo>
                <a:cubicBezTo>
                  <a:pt x="2635" y="1547"/>
                  <a:pt x="2434" y="1377"/>
                  <a:pt x="2200" y="1264"/>
                </a:cubicBezTo>
                <a:lnTo>
                  <a:pt x="2200" y="1178"/>
                </a:lnTo>
                <a:lnTo>
                  <a:pt x="5493" y="1858"/>
                </a:lnTo>
                <a:lnTo>
                  <a:pt x="5574" y="1467"/>
                </a:lnTo>
                <a:lnTo>
                  <a:pt x="2975" y="929"/>
                </a:lnTo>
                <a:lnTo>
                  <a:pt x="5574" y="392"/>
                </a:lnTo>
                <a:close/>
                <a:moveTo>
                  <a:pt x="400" y="6063"/>
                </a:moveTo>
                <a:lnTo>
                  <a:pt x="400" y="2845"/>
                </a:lnTo>
                <a:lnTo>
                  <a:pt x="2667" y="2845"/>
                </a:lnTo>
                <a:lnTo>
                  <a:pt x="2667" y="6063"/>
                </a:lnTo>
                <a:lnTo>
                  <a:pt x="400" y="6063"/>
                </a:lnTo>
                <a:close/>
                <a:moveTo>
                  <a:pt x="2649" y="2445"/>
                </a:moveTo>
                <a:lnTo>
                  <a:pt x="418" y="2445"/>
                </a:lnTo>
                <a:cubicBezTo>
                  <a:pt x="487" y="2068"/>
                  <a:pt x="744" y="1743"/>
                  <a:pt x="1105" y="1596"/>
                </a:cubicBezTo>
                <a:lnTo>
                  <a:pt x="1963" y="1596"/>
                </a:lnTo>
                <a:cubicBezTo>
                  <a:pt x="2323" y="1743"/>
                  <a:pt x="2581" y="2068"/>
                  <a:pt x="2649" y="2445"/>
                </a:cubicBezTo>
                <a:close/>
                <a:moveTo>
                  <a:pt x="1800" y="1196"/>
                </a:moveTo>
                <a:lnTo>
                  <a:pt x="1267" y="1196"/>
                </a:lnTo>
                <a:lnTo>
                  <a:pt x="1267" y="663"/>
                </a:lnTo>
                <a:lnTo>
                  <a:pt x="1800" y="663"/>
                </a:lnTo>
                <a:lnTo>
                  <a:pt x="1800" y="764"/>
                </a:lnTo>
                <a:lnTo>
                  <a:pt x="1800" y="1095"/>
                </a:lnTo>
                <a:lnTo>
                  <a:pt x="1800" y="1196"/>
                </a:lnTo>
                <a:close/>
              </a:path>
            </a:pathLst>
          </a:custGeom>
          <a:solidFill>
            <a:sysClr val="window" lastClr="FFFFFF"/>
          </a:solidFill>
          <a:ln>
            <a:noFill/>
          </a:ln>
        </p:spPr>
        <p:txBody>
          <a:bodyPr>
            <a:normAutofit/>
          </a:bodyPr>
          <a:lstStyle/>
          <a:p>
            <a:endParaRPr lang="zh-CN" altLang="en-US" sz="1325"/>
          </a:p>
        </p:txBody>
      </p:sp>
      <p:sp>
        <p:nvSpPr>
          <p:cNvPr id="53" name="PA-palette_152686"/>
          <p:cNvSpPr>
            <a:spLocks noChangeAspect="1"/>
          </p:cNvSpPr>
          <p:nvPr>
            <p:custDataLst>
              <p:tags r:id="rId26"/>
            </p:custDataLst>
          </p:nvPr>
        </p:nvSpPr>
        <p:spPr bwMode="auto">
          <a:xfrm>
            <a:off x="808665" y="2776901"/>
            <a:ext cx="307276" cy="306969"/>
          </a:xfrm>
          <a:custGeom>
            <a:avLst/>
            <a:gdLst>
              <a:gd name="connsiteX0" fmla="*/ 518825 w 596097"/>
              <a:gd name="connsiteY0" fmla="*/ 144659 h 595503"/>
              <a:gd name="connsiteX1" fmla="*/ 532619 w 596097"/>
              <a:gd name="connsiteY1" fmla="*/ 150584 h 595503"/>
              <a:gd name="connsiteX2" fmla="*/ 532619 w 596097"/>
              <a:gd name="connsiteY2" fmla="*/ 178442 h 595503"/>
              <a:gd name="connsiteX3" fmla="*/ 366051 w 596097"/>
              <a:gd name="connsiteY3" fmla="*/ 345172 h 595503"/>
              <a:gd name="connsiteX4" fmla="*/ 351893 w 596097"/>
              <a:gd name="connsiteY4" fmla="*/ 350993 h 595503"/>
              <a:gd name="connsiteX5" fmla="*/ 337735 w 596097"/>
              <a:gd name="connsiteY5" fmla="*/ 345172 h 595503"/>
              <a:gd name="connsiteX6" fmla="*/ 337735 w 596097"/>
              <a:gd name="connsiteY6" fmla="*/ 317314 h 595503"/>
              <a:gd name="connsiteX7" fmla="*/ 504719 w 596097"/>
              <a:gd name="connsiteY7" fmla="*/ 150584 h 595503"/>
              <a:gd name="connsiteX8" fmla="*/ 518825 w 596097"/>
              <a:gd name="connsiteY8" fmla="*/ 144659 h 595503"/>
              <a:gd name="connsiteX9" fmla="*/ 475133 w 596097"/>
              <a:gd name="connsiteY9" fmla="*/ 100980 h 595503"/>
              <a:gd name="connsiteX10" fmla="*/ 489291 w 596097"/>
              <a:gd name="connsiteY10" fmla="*/ 106907 h 595503"/>
              <a:gd name="connsiteX11" fmla="*/ 489291 w 596097"/>
              <a:gd name="connsiteY11" fmla="*/ 135190 h 595503"/>
              <a:gd name="connsiteX12" fmla="*/ 322307 w 596097"/>
              <a:gd name="connsiteY12" fmla="*/ 301977 h 595503"/>
              <a:gd name="connsiteX13" fmla="*/ 308149 w 596097"/>
              <a:gd name="connsiteY13" fmla="*/ 307384 h 595503"/>
              <a:gd name="connsiteX14" fmla="*/ 293991 w 596097"/>
              <a:gd name="connsiteY14" fmla="*/ 301977 h 595503"/>
              <a:gd name="connsiteX15" fmla="*/ 293991 w 596097"/>
              <a:gd name="connsiteY15" fmla="*/ 273694 h 595503"/>
              <a:gd name="connsiteX16" fmla="*/ 460975 w 596097"/>
              <a:gd name="connsiteY16" fmla="*/ 106907 h 595503"/>
              <a:gd name="connsiteX17" fmla="*/ 475133 w 596097"/>
              <a:gd name="connsiteY17" fmla="*/ 100980 h 595503"/>
              <a:gd name="connsiteX18" fmla="*/ 431383 w 596097"/>
              <a:gd name="connsiteY18" fmla="*/ 57370 h 595503"/>
              <a:gd name="connsiteX19" fmla="*/ 445541 w 596097"/>
              <a:gd name="connsiteY19" fmla="*/ 63295 h 595503"/>
              <a:gd name="connsiteX20" fmla="*/ 445541 w 596097"/>
              <a:gd name="connsiteY20" fmla="*/ 91570 h 595503"/>
              <a:gd name="connsiteX21" fmla="*/ 278557 w 596097"/>
              <a:gd name="connsiteY21" fmla="*/ 258307 h 595503"/>
              <a:gd name="connsiteX22" fmla="*/ 264399 w 596097"/>
              <a:gd name="connsiteY22" fmla="*/ 264128 h 595503"/>
              <a:gd name="connsiteX23" fmla="*/ 250657 w 596097"/>
              <a:gd name="connsiteY23" fmla="*/ 258307 h 595503"/>
              <a:gd name="connsiteX24" fmla="*/ 250657 w 596097"/>
              <a:gd name="connsiteY24" fmla="*/ 230032 h 595503"/>
              <a:gd name="connsiteX25" fmla="*/ 417225 w 596097"/>
              <a:gd name="connsiteY25" fmla="*/ 63295 h 595503"/>
              <a:gd name="connsiteX26" fmla="*/ 431383 w 596097"/>
              <a:gd name="connsiteY26" fmla="*/ 57370 h 595503"/>
              <a:gd name="connsiteX27" fmla="*/ 373992 w 596097"/>
              <a:gd name="connsiteY27" fmla="*/ 0 h 595503"/>
              <a:gd name="connsiteX28" fmla="*/ 388098 w 596097"/>
              <a:gd name="connsiteY28" fmla="*/ 5925 h 595503"/>
              <a:gd name="connsiteX29" fmla="*/ 388098 w 596097"/>
              <a:gd name="connsiteY29" fmla="*/ 34198 h 595503"/>
              <a:gd name="connsiteX30" fmla="*/ 214870 w 596097"/>
              <a:gd name="connsiteY30" fmla="*/ 207163 h 595503"/>
              <a:gd name="connsiteX31" fmla="*/ 107435 w 596097"/>
              <a:gd name="connsiteY31" fmla="*/ 450395 h 595503"/>
              <a:gd name="connsiteX32" fmla="*/ 144912 w 596097"/>
              <a:gd name="connsiteY32" fmla="*/ 488231 h 595503"/>
              <a:gd name="connsiteX33" fmla="*/ 388931 w 596097"/>
              <a:gd name="connsiteY33" fmla="*/ 380960 h 595503"/>
              <a:gd name="connsiteX34" fmla="*/ 562159 w 596097"/>
              <a:gd name="connsiteY34" fmla="*/ 207995 h 595503"/>
              <a:gd name="connsiteX35" fmla="*/ 590476 w 596097"/>
              <a:gd name="connsiteY35" fmla="*/ 207995 h 595503"/>
              <a:gd name="connsiteX36" fmla="*/ 590476 w 596097"/>
              <a:gd name="connsiteY36" fmla="*/ 235852 h 595503"/>
              <a:gd name="connsiteX37" fmla="*/ 411834 w 596097"/>
              <a:gd name="connsiteY37" fmla="*/ 414222 h 595503"/>
              <a:gd name="connsiteX38" fmla="*/ 0 w 596097"/>
              <a:gd name="connsiteY38" fmla="*/ 595503 h 595503"/>
              <a:gd name="connsiteX39" fmla="*/ 181140 w 596097"/>
              <a:gd name="connsiteY39" fmla="*/ 184295 h 595503"/>
              <a:gd name="connsiteX40" fmla="*/ 360198 w 596097"/>
              <a:gd name="connsiteY40" fmla="*/ 5925 h 595503"/>
              <a:gd name="connsiteX41" fmla="*/ 373992 w 596097"/>
              <a:gd name="connsiteY41" fmla="*/ 0 h 59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96097" h="595503">
                <a:moveTo>
                  <a:pt x="518825" y="144659"/>
                </a:moveTo>
                <a:cubicBezTo>
                  <a:pt x="523875" y="144659"/>
                  <a:pt x="528872" y="146634"/>
                  <a:pt x="532619" y="150584"/>
                </a:cubicBezTo>
                <a:cubicBezTo>
                  <a:pt x="540531" y="158068"/>
                  <a:pt x="540531" y="170957"/>
                  <a:pt x="532619" y="178442"/>
                </a:cubicBezTo>
                <a:lnTo>
                  <a:pt x="366051" y="345172"/>
                </a:lnTo>
                <a:cubicBezTo>
                  <a:pt x="361887" y="348914"/>
                  <a:pt x="356890" y="350993"/>
                  <a:pt x="351893" y="350993"/>
                </a:cubicBezTo>
                <a:cubicBezTo>
                  <a:pt x="346480" y="350993"/>
                  <a:pt x="341483" y="348914"/>
                  <a:pt x="337735" y="345172"/>
                </a:cubicBezTo>
                <a:cubicBezTo>
                  <a:pt x="329823" y="337272"/>
                  <a:pt x="329823" y="324798"/>
                  <a:pt x="337735" y="317314"/>
                </a:cubicBezTo>
                <a:lnTo>
                  <a:pt x="504719" y="150584"/>
                </a:lnTo>
                <a:cubicBezTo>
                  <a:pt x="508675" y="146634"/>
                  <a:pt x="513776" y="144659"/>
                  <a:pt x="518825" y="144659"/>
                </a:cubicBezTo>
                <a:close/>
                <a:moveTo>
                  <a:pt x="475133" y="100980"/>
                </a:moveTo>
                <a:cubicBezTo>
                  <a:pt x="480234" y="100980"/>
                  <a:pt x="485335" y="102956"/>
                  <a:pt x="489291" y="106907"/>
                </a:cubicBezTo>
                <a:cubicBezTo>
                  <a:pt x="497203" y="114809"/>
                  <a:pt x="497203" y="127287"/>
                  <a:pt x="489291" y="135190"/>
                </a:cubicBezTo>
                <a:lnTo>
                  <a:pt x="322307" y="301977"/>
                </a:lnTo>
                <a:cubicBezTo>
                  <a:pt x="318559" y="305720"/>
                  <a:pt x="313146" y="307384"/>
                  <a:pt x="308149" y="307384"/>
                </a:cubicBezTo>
                <a:cubicBezTo>
                  <a:pt x="303152" y="307384"/>
                  <a:pt x="298155" y="305720"/>
                  <a:pt x="293991" y="301977"/>
                </a:cubicBezTo>
                <a:cubicBezTo>
                  <a:pt x="286495" y="294074"/>
                  <a:pt x="286495" y="281181"/>
                  <a:pt x="293991" y="273694"/>
                </a:cubicBezTo>
                <a:lnTo>
                  <a:pt x="460975" y="106907"/>
                </a:lnTo>
                <a:cubicBezTo>
                  <a:pt x="464931" y="102956"/>
                  <a:pt x="470032" y="100980"/>
                  <a:pt x="475133" y="100980"/>
                </a:cubicBezTo>
                <a:close/>
                <a:moveTo>
                  <a:pt x="431383" y="57370"/>
                </a:moveTo>
                <a:cubicBezTo>
                  <a:pt x="436484" y="57370"/>
                  <a:pt x="441585" y="59345"/>
                  <a:pt x="445541" y="63295"/>
                </a:cubicBezTo>
                <a:cubicBezTo>
                  <a:pt x="453453" y="71196"/>
                  <a:pt x="453453" y="83670"/>
                  <a:pt x="445541" y="91570"/>
                </a:cubicBezTo>
                <a:lnTo>
                  <a:pt x="278557" y="258307"/>
                </a:lnTo>
                <a:cubicBezTo>
                  <a:pt x="274809" y="262049"/>
                  <a:pt x="269812" y="264128"/>
                  <a:pt x="264399" y="264128"/>
                </a:cubicBezTo>
                <a:cubicBezTo>
                  <a:pt x="259402" y="264128"/>
                  <a:pt x="254405" y="262049"/>
                  <a:pt x="250657" y="258307"/>
                </a:cubicBezTo>
                <a:cubicBezTo>
                  <a:pt x="242745" y="250407"/>
                  <a:pt x="242745" y="237932"/>
                  <a:pt x="250657" y="230032"/>
                </a:cubicBezTo>
                <a:lnTo>
                  <a:pt x="417225" y="63295"/>
                </a:lnTo>
                <a:cubicBezTo>
                  <a:pt x="421181" y="59345"/>
                  <a:pt x="426282" y="57370"/>
                  <a:pt x="431383" y="57370"/>
                </a:cubicBezTo>
                <a:close/>
                <a:moveTo>
                  <a:pt x="373992" y="0"/>
                </a:moveTo>
                <a:cubicBezTo>
                  <a:pt x="379041" y="0"/>
                  <a:pt x="384142" y="1975"/>
                  <a:pt x="388098" y="5925"/>
                </a:cubicBezTo>
                <a:cubicBezTo>
                  <a:pt x="396010" y="13825"/>
                  <a:pt x="396010" y="26298"/>
                  <a:pt x="388098" y="34198"/>
                </a:cubicBezTo>
                <a:lnTo>
                  <a:pt x="214870" y="207163"/>
                </a:lnTo>
                <a:lnTo>
                  <a:pt x="107435" y="450395"/>
                </a:lnTo>
                <a:lnTo>
                  <a:pt x="144912" y="488231"/>
                </a:lnTo>
                <a:lnTo>
                  <a:pt x="388931" y="380960"/>
                </a:lnTo>
                <a:lnTo>
                  <a:pt x="562159" y="207995"/>
                </a:lnTo>
                <a:cubicBezTo>
                  <a:pt x="570071" y="200095"/>
                  <a:pt x="582564" y="200095"/>
                  <a:pt x="590476" y="207995"/>
                </a:cubicBezTo>
                <a:cubicBezTo>
                  <a:pt x="597971" y="215479"/>
                  <a:pt x="597971" y="228368"/>
                  <a:pt x="590476" y="235852"/>
                </a:cubicBezTo>
                <a:lnTo>
                  <a:pt x="411834" y="414222"/>
                </a:lnTo>
                <a:lnTo>
                  <a:pt x="0" y="595503"/>
                </a:lnTo>
                <a:lnTo>
                  <a:pt x="181140" y="184295"/>
                </a:lnTo>
                <a:lnTo>
                  <a:pt x="360198" y="5925"/>
                </a:lnTo>
                <a:cubicBezTo>
                  <a:pt x="363946" y="1975"/>
                  <a:pt x="368943" y="0"/>
                  <a:pt x="373992" y="0"/>
                </a:cubicBezTo>
                <a:close/>
              </a:path>
            </a:pathLst>
          </a:custGeom>
          <a:solidFill>
            <a:sysClr val="window" lastClr="FFFFFF"/>
          </a:solidFill>
          <a:ln>
            <a:noFill/>
          </a:ln>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25" b="0" i="0" u="none" strike="noStrike" kern="1200" cap="none" spc="0" normalizeH="0" noProof="0">
              <a:ln>
                <a:noFill/>
              </a:ln>
              <a:solidFill>
                <a:srgbClr val="000000"/>
              </a:solidFill>
              <a:effectLst/>
              <a:uLnTx/>
              <a:uFillTx/>
              <a:latin typeface="Arial" panose="020B0604020202020204" pitchFamily="34" charset="0"/>
              <a:ea typeface="微软雅黑" panose="020B0503020204020204" charset="-122"/>
              <a:cs typeface="+mn-ea"/>
            </a:endParaRPr>
          </a:p>
        </p:txBody>
      </p:sp>
      <p:sp>
        <p:nvSpPr>
          <p:cNvPr id="54" name="PA-palette_152686"/>
          <p:cNvSpPr>
            <a:spLocks noChangeAspect="1"/>
          </p:cNvSpPr>
          <p:nvPr>
            <p:custDataLst>
              <p:tags r:id="rId27"/>
            </p:custDataLst>
          </p:nvPr>
        </p:nvSpPr>
        <p:spPr bwMode="auto">
          <a:xfrm>
            <a:off x="808665" y="3567244"/>
            <a:ext cx="307276" cy="306737"/>
          </a:xfrm>
          <a:custGeom>
            <a:avLst/>
            <a:gdLst>
              <a:gd name="connsiteX0" fmla="*/ 414501 w 604110"/>
              <a:gd name="connsiteY0" fmla="*/ 148187 h 603052"/>
              <a:gd name="connsiteX1" fmla="*/ 455711 w 604110"/>
              <a:gd name="connsiteY1" fmla="*/ 189292 h 603052"/>
              <a:gd name="connsiteX2" fmla="*/ 414501 w 604110"/>
              <a:gd name="connsiteY2" fmla="*/ 230397 h 603052"/>
              <a:gd name="connsiteX3" fmla="*/ 373291 w 604110"/>
              <a:gd name="connsiteY3" fmla="*/ 189292 h 603052"/>
              <a:gd name="connsiteX4" fmla="*/ 414501 w 604110"/>
              <a:gd name="connsiteY4" fmla="*/ 148187 h 603052"/>
              <a:gd name="connsiteX5" fmla="*/ 189609 w 604110"/>
              <a:gd name="connsiteY5" fmla="*/ 148187 h 603052"/>
              <a:gd name="connsiteX6" fmla="*/ 230819 w 604110"/>
              <a:gd name="connsiteY6" fmla="*/ 189292 h 603052"/>
              <a:gd name="connsiteX7" fmla="*/ 189609 w 604110"/>
              <a:gd name="connsiteY7" fmla="*/ 230397 h 603052"/>
              <a:gd name="connsiteX8" fmla="*/ 148399 w 604110"/>
              <a:gd name="connsiteY8" fmla="*/ 189292 h 603052"/>
              <a:gd name="connsiteX9" fmla="*/ 189609 w 604110"/>
              <a:gd name="connsiteY9" fmla="*/ 148187 h 603052"/>
              <a:gd name="connsiteX10" fmla="*/ 302055 w 604110"/>
              <a:gd name="connsiteY10" fmla="*/ 101685 h 603052"/>
              <a:gd name="connsiteX11" fmla="*/ 343230 w 604110"/>
              <a:gd name="connsiteY11" fmla="*/ 142825 h 603052"/>
              <a:gd name="connsiteX12" fmla="*/ 302055 w 604110"/>
              <a:gd name="connsiteY12" fmla="*/ 183965 h 603052"/>
              <a:gd name="connsiteX13" fmla="*/ 260880 w 604110"/>
              <a:gd name="connsiteY13" fmla="*/ 142825 h 603052"/>
              <a:gd name="connsiteX14" fmla="*/ 302055 w 604110"/>
              <a:gd name="connsiteY14" fmla="*/ 101685 h 603052"/>
              <a:gd name="connsiteX15" fmla="*/ 302055 w 604110"/>
              <a:gd name="connsiteY15" fmla="*/ 54823 h 603052"/>
              <a:gd name="connsiteX16" fmla="*/ 54919 w 604110"/>
              <a:gd name="connsiteY16" fmla="*/ 301526 h 603052"/>
              <a:gd name="connsiteX17" fmla="*/ 302055 w 604110"/>
              <a:gd name="connsiteY17" fmla="*/ 548229 h 603052"/>
              <a:gd name="connsiteX18" fmla="*/ 329515 w 604110"/>
              <a:gd name="connsiteY18" fmla="*/ 520818 h 603052"/>
              <a:gd name="connsiteX19" fmla="*/ 302055 w 604110"/>
              <a:gd name="connsiteY19" fmla="*/ 493406 h 603052"/>
              <a:gd name="connsiteX20" fmla="*/ 219676 w 604110"/>
              <a:gd name="connsiteY20" fmla="*/ 411172 h 603052"/>
              <a:gd name="connsiteX21" fmla="*/ 302055 w 604110"/>
              <a:gd name="connsiteY21" fmla="*/ 328937 h 603052"/>
              <a:gd name="connsiteX22" fmla="*/ 547681 w 604110"/>
              <a:gd name="connsiteY22" fmla="*/ 328937 h 603052"/>
              <a:gd name="connsiteX23" fmla="*/ 549191 w 604110"/>
              <a:gd name="connsiteY23" fmla="*/ 301526 h 603052"/>
              <a:gd name="connsiteX24" fmla="*/ 302055 w 604110"/>
              <a:gd name="connsiteY24" fmla="*/ 54823 h 603052"/>
              <a:gd name="connsiteX25" fmla="*/ 302055 w 604110"/>
              <a:gd name="connsiteY25" fmla="*/ 0 h 603052"/>
              <a:gd name="connsiteX26" fmla="*/ 604110 w 604110"/>
              <a:gd name="connsiteY26" fmla="*/ 301526 h 603052"/>
              <a:gd name="connsiteX27" fmla="*/ 598069 w 604110"/>
              <a:gd name="connsiteY27" fmla="*/ 361831 h 603052"/>
              <a:gd name="connsiteX28" fmla="*/ 571159 w 604110"/>
              <a:gd name="connsiteY28" fmla="*/ 383760 h 603052"/>
              <a:gd name="connsiteX29" fmla="*/ 302055 w 604110"/>
              <a:gd name="connsiteY29" fmla="*/ 383760 h 603052"/>
              <a:gd name="connsiteX30" fmla="*/ 274596 w 604110"/>
              <a:gd name="connsiteY30" fmla="*/ 411172 h 603052"/>
              <a:gd name="connsiteX31" fmla="*/ 302055 w 604110"/>
              <a:gd name="connsiteY31" fmla="*/ 438583 h 603052"/>
              <a:gd name="connsiteX32" fmla="*/ 384434 w 604110"/>
              <a:gd name="connsiteY32" fmla="*/ 520818 h 603052"/>
              <a:gd name="connsiteX33" fmla="*/ 302055 w 604110"/>
              <a:gd name="connsiteY33" fmla="*/ 603052 h 603052"/>
              <a:gd name="connsiteX34" fmla="*/ 0 w 604110"/>
              <a:gd name="connsiteY34" fmla="*/ 301526 h 603052"/>
              <a:gd name="connsiteX35" fmla="*/ 302055 w 604110"/>
              <a:gd name="connsiteY35" fmla="*/ 0 h 603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04110" h="603052">
                <a:moveTo>
                  <a:pt x="414501" y="148187"/>
                </a:moveTo>
                <a:cubicBezTo>
                  <a:pt x="437261" y="148187"/>
                  <a:pt x="455711" y="166590"/>
                  <a:pt x="455711" y="189292"/>
                </a:cubicBezTo>
                <a:cubicBezTo>
                  <a:pt x="455711" y="211994"/>
                  <a:pt x="437261" y="230397"/>
                  <a:pt x="414501" y="230397"/>
                </a:cubicBezTo>
                <a:cubicBezTo>
                  <a:pt x="391741" y="230397"/>
                  <a:pt x="373291" y="211994"/>
                  <a:pt x="373291" y="189292"/>
                </a:cubicBezTo>
                <a:cubicBezTo>
                  <a:pt x="373291" y="166590"/>
                  <a:pt x="391741" y="148187"/>
                  <a:pt x="414501" y="148187"/>
                </a:cubicBezTo>
                <a:close/>
                <a:moveTo>
                  <a:pt x="189609" y="148187"/>
                </a:moveTo>
                <a:cubicBezTo>
                  <a:pt x="212369" y="148187"/>
                  <a:pt x="230819" y="166590"/>
                  <a:pt x="230819" y="189292"/>
                </a:cubicBezTo>
                <a:cubicBezTo>
                  <a:pt x="230819" y="211994"/>
                  <a:pt x="212369" y="230397"/>
                  <a:pt x="189609" y="230397"/>
                </a:cubicBezTo>
                <a:cubicBezTo>
                  <a:pt x="166849" y="230397"/>
                  <a:pt x="148399" y="211994"/>
                  <a:pt x="148399" y="189292"/>
                </a:cubicBezTo>
                <a:cubicBezTo>
                  <a:pt x="148399" y="166590"/>
                  <a:pt x="166849" y="148187"/>
                  <a:pt x="189609" y="148187"/>
                </a:cubicBezTo>
                <a:close/>
                <a:moveTo>
                  <a:pt x="302055" y="101685"/>
                </a:moveTo>
                <a:cubicBezTo>
                  <a:pt x="324795" y="101685"/>
                  <a:pt x="343230" y="120104"/>
                  <a:pt x="343230" y="142825"/>
                </a:cubicBezTo>
                <a:cubicBezTo>
                  <a:pt x="343230" y="165546"/>
                  <a:pt x="324795" y="183965"/>
                  <a:pt x="302055" y="183965"/>
                </a:cubicBezTo>
                <a:cubicBezTo>
                  <a:pt x="279315" y="183965"/>
                  <a:pt x="260880" y="165546"/>
                  <a:pt x="260880" y="142825"/>
                </a:cubicBezTo>
                <a:cubicBezTo>
                  <a:pt x="260880" y="120104"/>
                  <a:pt x="279315" y="101685"/>
                  <a:pt x="302055" y="101685"/>
                </a:cubicBezTo>
                <a:close/>
                <a:moveTo>
                  <a:pt x="302055" y="54823"/>
                </a:moveTo>
                <a:cubicBezTo>
                  <a:pt x="165718" y="54823"/>
                  <a:pt x="54919" y="165428"/>
                  <a:pt x="54919" y="301526"/>
                </a:cubicBezTo>
                <a:cubicBezTo>
                  <a:pt x="54919" y="437624"/>
                  <a:pt x="165718" y="548229"/>
                  <a:pt x="302055" y="548229"/>
                </a:cubicBezTo>
                <a:cubicBezTo>
                  <a:pt x="317158" y="548229"/>
                  <a:pt x="329515" y="535894"/>
                  <a:pt x="329515" y="520818"/>
                </a:cubicBezTo>
                <a:cubicBezTo>
                  <a:pt x="329515" y="505741"/>
                  <a:pt x="317158" y="493406"/>
                  <a:pt x="302055" y="493406"/>
                </a:cubicBezTo>
                <a:cubicBezTo>
                  <a:pt x="256610" y="493406"/>
                  <a:pt x="219676" y="456538"/>
                  <a:pt x="219676" y="411172"/>
                </a:cubicBezTo>
                <a:cubicBezTo>
                  <a:pt x="219676" y="365806"/>
                  <a:pt x="256610" y="328937"/>
                  <a:pt x="302055" y="328937"/>
                </a:cubicBezTo>
                <a:lnTo>
                  <a:pt x="547681" y="328937"/>
                </a:lnTo>
                <a:cubicBezTo>
                  <a:pt x="548642" y="319892"/>
                  <a:pt x="549191" y="310709"/>
                  <a:pt x="549191" y="301526"/>
                </a:cubicBezTo>
                <a:cubicBezTo>
                  <a:pt x="549191" y="165428"/>
                  <a:pt x="438392" y="54823"/>
                  <a:pt x="302055" y="54823"/>
                </a:cubicBezTo>
                <a:close/>
                <a:moveTo>
                  <a:pt x="302055" y="0"/>
                </a:moveTo>
                <a:cubicBezTo>
                  <a:pt x="468597" y="0"/>
                  <a:pt x="604110" y="135276"/>
                  <a:pt x="604110" y="301526"/>
                </a:cubicBezTo>
                <a:cubicBezTo>
                  <a:pt x="604110" y="321810"/>
                  <a:pt x="602051" y="342095"/>
                  <a:pt x="598069" y="361831"/>
                </a:cubicBezTo>
                <a:cubicBezTo>
                  <a:pt x="595460" y="374578"/>
                  <a:pt x="584202" y="383760"/>
                  <a:pt x="571159" y="383760"/>
                </a:cubicBezTo>
                <a:lnTo>
                  <a:pt x="302055" y="383760"/>
                </a:lnTo>
                <a:cubicBezTo>
                  <a:pt x="286952" y="383760"/>
                  <a:pt x="274596" y="396096"/>
                  <a:pt x="274596" y="411172"/>
                </a:cubicBezTo>
                <a:cubicBezTo>
                  <a:pt x="274596" y="426248"/>
                  <a:pt x="286952" y="438583"/>
                  <a:pt x="302055" y="438583"/>
                </a:cubicBezTo>
                <a:cubicBezTo>
                  <a:pt x="347501" y="438583"/>
                  <a:pt x="384434" y="475452"/>
                  <a:pt x="384434" y="520818"/>
                </a:cubicBezTo>
                <a:cubicBezTo>
                  <a:pt x="384434" y="566184"/>
                  <a:pt x="347501" y="603052"/>
                  <a:pt x="302055" y="603052"/>
                </a:cubicBezTo>
                <a:cubicBezTo>
                  <a:pt x="135513" y="603052"/>
                  <a:pt x="0" y="467776"/>
                  <a:pt x="0" y="301526"/>
                </a:cubicBezTo>
                <a:cubicBezTo>
                  <a:pt x="0" y="135276"/>
                  <a:pt x="135513" y="0"/>
                  <a:pt x="302055" y="0"/>
                </a:cubicBezTo>
                <a:close/>
              </a:path>
            </a:pathLst>
          </a:custGeom>
          <a:solidFill>
            <a:sysClr val="window" lastClr="FFFFFF"/>
          </a:solidFill>
          <a:ln>
            <a:noFill/>
          </a:ln>
        </p:spPr>
        <p:txBody>
          <a:bodyPr>
            <a:normAutofit/>
          </a:bodyPr>
          <a:lstStyle/>
          <a:p>
            <a:endParaRPr lang="zh-CN" altLang="en-US" sz="1325"/>
          </a:p>
        </p:txBody>
      </p:sp>
      <p:sp>
        <p:nvSpPr>
          <p:cNvPr id="56" name="PA-spray-gun_272337"/>
          <p:cNvSpPr>
            <a:spLocks noChangeAspect="1"/>
          </p:cNvSpPr>
          <p:nvPr>
            <p:custDataLst>
              <p:tags r:id="rId28"/>
            </p:custDataLst>
          </p:nvPr>
        </p:nvSpPr>
        <p:spPr bwMode="auto">
          <a:xfrm>
            <a:off x="5001298" y="1205111"/>
            <a:ext cx="301807" cy="307276"/>
          </a:xfrm>
          <a:custGeom>
            <a:avLst/>
            <a:gdLst>
              <a:gd name="T0" fmla="*/ 6386 w 6696"/>
              <a:gd name="T1" fmla="*/ 4486 h 6827"/>
              <a:gd name="T2" fmla="*/ 5974 w 6696"/>
              <a:gd name="T3" fmla="*/ 2829 h 6827"/>
              <a:gd name="T4" fmla="*/ 4517 w 6696"/>
              <a:gd name="T5" fmla="*/ 3182 h 6827"/>
              <a:gd name="T6" fmla="*/ 3853 w 6696"/>
              <a:gd name="T7" fmla="*/ 2829 h 6827"/>
              <a:gd name="T8" fmla="*/ 3169 w 6696"/>
              <a:gd name="T9" fmla="*/ 2449 h 6827"/>
              <a:gd name="T10" fmla="*/ 4131 w 6696"/>
              <a:gd name="T11" fmla="*/ 526 h 6827"/>
              <a:gd name="T12" fmla="*/ 3644 w 6696"/>
              <a:gd name="T13" fmla="*/ 0 h 6827"/>
              <a:gd name="T14" fmla="*/ 1318 w 6696"/>
              <a:gd name="T15" fmla="*/ 157 h 6827"/>
              <a:gd name="T16" fmla="*/ 1642 w 6696"/>
              <a:gd name="T17" fmla="*/ 1953 h 6827"/>
              <a:gd name="T18" fmla="*/ 2152 w 6696"/>
              <a:gd name="T19" fmla="*/ 2829 h 6827"/>
              <a:gd name="T20" fmla="*/ 1203 w 6696"/>
              <a:gd name="T21" fmla="*/ 3251 h 6827"/>
              <a:gd name="T22" fmla="*/ 225 w 6696"/>
              <a:gd name="T23" fmla="*/ 3513 h 6827"/>
              <a:gd name="T24" fmla="*/ 225 w 6696"/>
              <a:gd name="T25" fmla="*/ 3962 h 6827"/>
              <a:gd name="T26" fmla="*/ 1203 w 6696"/>
              <a:gd name="T27" fmla="*/ 4224 h 6827"/>
              <a:gd name="T28" fmla="*/ 2433 w 6696"/>
              <a:gd name="T29" fmla="*/ 4646 h 6827"/>
              <a:gd name="T30" fmla="*/ 1974 w 6696"/>
              <a:gd name="T31" fmla="*/ 5574 h 6827"/>
              <a:gd name="T32" fmla="*/ 2343 w 6696"/>
              <a:gd name="T33" fmla="*/ 5830 h 6827"/>
              <a:gd name="T34" fmla="*/ 2877 w 6696"/>
              <a:gd name="T35" fmla="*/ 4992 h 6827"/>
              <a:gd name="T36" fmla="*/ 3853 w 6696"/>
              <a:gd name="T37" fmla="*/ 4646 h 6827"/>
              <a:gd name="T38" fmla="*/ 4512 w 6696"/>
              <a:gd name="T39" fmla="*/ 4292 h 6827"/>
              <a:gd name="T40" fmla="*/ 4207 w 6696"/>
              <a:gd name="T41" fmla="*/ 6350 h 6827"/>
              <a:gd name="T42" fmla="*/ 4615 w 6696"/>
              <a:gd name="T43" fmla="*/ 6827 h 6827"/>
              <a:gd name="T44" fmla="*/ 6583 w 6696"/>
              <a:gd name="T45" fmla="*/ 6682 h 6827"/>
              <a:gd name="T46" fmla="*/ 1637 w 6696"/>
              <a:gd name="T47" fmla="*/ 491 h 6827"/>
              <a:gd name="T48" fmla="*/ 1677 w 6696"/>
              <a:gd name="T49" fmla="*/ 448 h 6827"/>
              <a:gd name="T50" fmla="*/ 3673 w 6696"/>
              <a:gd name="T51" fmla="*/ 461 h 6827"/>
              <a:gd name="T52" fmla="*/ 2761 w 6696"/>
              <a:gd name="T53" fmla="*/ 2129 h 6827"/>
              <a:gd name="T54" fmla="*/ 2557 w 6696"/>
              <a:gd name="T55" fmla="*/ 2129 h 6827"/>
              <a:gd name="T56" fmla="*/ 2721 w 6696"/>
              <a:gd name="T57" fmla="*/ 2586 h 6827"/>
              <a:gd name="T58" fmla="*/ 2600 w 6696"/>
              <a:gd name="T59" fmla="*/ 2829 h 6827"/>
              <a:gd name="T60" fmla="*/ 2721 w 6696"/>
              <a:gd name="T61" fmla="*/ 2586 h 6827"/>
              <a:gd name="T62" fmla="*/ 3826 w 6696"/>
              <a:gd name="T63" fmla="*/ 4068 h 6827"/>
              <a:gd name="T64" fmla="*/ 1652 w 6696"/>
              <a:gd name="T65" fmla="*/ 4197 h 6827"/>
              <a:gd name="T66" fmla="*/ 3826 w 6696"/>
              <a:gd name="T67" fmla="*/ 3277 h 6827"/>
              <a:gd name="T68" fmla="*/ 4512 w 6696"/>
              <a:gd name="T69" fmla="*/ 3844 h 6827"/>
              <a:gd name="T70" fmla="*/ 4275 w 6696"/>
              <a:gd name="T71" fmla="*/ 3631 h 6827"/>
              <a:gd name="T72" fmla="*/ 4512 w 6696"/>
              <a:gd name="T73" fmla="*/ 3844 h 6827"/>
              <a:gd name="T74" fmla="*/ 4958 w 6696"/>
              <a:gd name="T75" fmla="*/ 4456 h 6827"/>
              <a:gd name="T76" fmla="*/ 5938 w 6696"/>
              <a:gd name="T77" fmla="*/ 3277 h 6827"/>
              <a:gd name="T78" fmla="*/ 6228 w 6696"/>
              <a:gd name="T79" fmla="*/ 6378 h 6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696" h="6827">
                <a:moveTo>
                  <a:pt x="6677" y="6350"/>
                </a:moveTo>
                <a:lnTo>
                  <a:pt x="6386" y="4486"/>
                </a:lnTo>
                <a:lnTo>
                  <a:pt x="6386" y="3241"/>
                </a:lnTo>
                <a:cubicBezTo>
                  <a:pt x="6386" y="3014"/>
                  <a:pt x="6201" y="2829"/>
                  <a:pt x="5974" y="2829"/>
                </a:cubicBezTo>
                <a:lnTo>
                  <a:pt x="4925" y="2829"/>
                </a:lnTo>
                <a:cubicBezTo>
                  <a:pt x="4717" y="2829"/>
                  <a:pt x="4545" y="2983"/>
                  <a:pt x="4517" y="3182"/>
                </a:cubicBezTo>
                <a:lnTo>
                  <a:pt x="4269" y="3182"/>
                </a:lnTo>
                <a:cubicBezTo>
                  <a:pt x="4236" y="2982"/>
                  <a:pt x="4062" y="2829"/>
                  <a:pt x="3853" y="2829"/>
                </a:cubicBezTo>
                <a:lnTo>
                  <a:pt x="3169" y="2829"/>
                </a:lnTo>
                <a:lnTo>
                  <a:pt x="3169" y="2449"/>
                </a:lnTo>
                <a:cubicBezTo>
                  <a:pt x="3358" y="2342"/>
                  <a:pt x="3532" y="2174"/>
                  <a:pt x="3679" y="1953"/>
                </a:cubicBezTo>
                <a:cubicBezTo>
                  <a:pt x="3928" y="1580"/>
                  <a:pt x="4088" y="1073"/>
                  <a:pt x="4131" y="526"/>
                </a:cubicBezTo>
                <a:cubicBezTo>
                  <a:pt x="4141" y="391"/>
                  <a:pt x="4095" y="257"/>
                  <a:pt x="4003" y="157"/>
                </a:cubicBezTo>
                <a:cubicBezTo>
                  <a:pt x="3911" y="57"/>
                  <a:pt x="3780" y="0"/>
                  <a:pt x="3644" y="0"/>
                </a:cubicBezTo>
                <a:lnTo>
                  <a:pt x="1677" y="0"/>
                </a:lnTo>
                <a:cubicBezTo>
                  <a:pt x="1541" y="0"/>
                  <a:pt x="1410" y="57"/>
                  <a:pt x="1318" y="157"/>
                </a:cubicBezTo>
                <a:cubicBezTo>
                  <a:pt x="1226" y="256"/>
                  <a:pt x="1180" y="391"/>
                  <a:pt x="1190" y="526"/>
                </a:cubicBezTo>
                <a:cubicBezTo>
                  <a:pt x="1233" y="1073"/>
                  <a:pt x="1393" y="1580"/>
                  <a:pt x="1642" y="1953"/>
                </a:cubicBezTo>
                <a:cubicBezTo>
                  <a:pt x="1789" y="2174"/>
                  <a:pt x="1963" y="2342"/>
                  <a:pt x="2152" y="2449"/>
                </a:cubicBezTo>
                <a:lnTo>
                  <a:pt x="2152" y="2829"/>
                </a:lnTo>
                <a:lnTo>
                  <a:pt x="1625" y="2829"/>
                </a:lnTo>
                <a:cubicBezTo>
                  <a:pt x="1393" y="2829"/>
                  <a:pt x="1203" y="3018"/>
                  <a:pt x="1203" y="3251"/>
                </a:cubicBezTo>
                <a:lnTo>
                  <a:pt x="1203" y="3513"/>
                </a:lnTo>
                <a:lnTo>
                  <a:pt x="225" y="3513"/>
                </a:lnTo>
                <a:cubicBezTo>
                  <a:pt x="101" y="3513"/>
                  <a:pt x="0" y="3614"/>
                  <a:pt x="0" y="3737"/>
                </a:cubicBezTo>
                <a:cubicBezTo>
                  <a:pt x="0" y="3861"/>
                  <a:pt x="101" y="3962"/>
                  <a:pt x="225" y="3962"/>
                </a:cubicBezTo>
                <a:lnTo>
                  <a:pt x="1203" y="3962"/>
                </a:lnTo>
                <a:lnTo>
                  <a:pt x="1203" y="4224"/>
                </a:lnTo>
                <a:cubicBezTo>
                  <a:pt x="1203" y="4457"/>
                  <a:pt x="1393" y="4646"/>
                  <a:pt x="1625" y="4646"/>
                </a:cubicBezTo>
                <a:lnTo>
                  <a:pt x="2433" y="4646"/>
                </a:lnTo>
                <a:lnTo>
                  <a:pt x="2429" y="4918"/>
                </a:lnTo>
                <a:lnTo>
                  <a:pt x="1974" y="5574"/>
                </a:lnTo>
                <a:cubicBezTo>
                  <a:pt x="1904" y="5676"/>
                  <a:pt x="1929" y="5815"/>
                  <a:pt x="2031" y="5886"/>
                </a:cubicBezTo>
                <a:cubicBezTo>
                  <a:pt x="2132" y="5957"/>
                  <a:pt x="2272" y="5931"/>
                  <a:pt x="2343" y="5830"/>
                </a:cubicBezTo>
                <a:lnTo>
                  <a:pt x="2837" y="5117"/>
                </a:lnTo>
                <a:cubicBezTo>
                  <a:pt x="2862" y="5080"/>
                  <a:pt x="2876" y="5037"/>
                  <a:pt x="2877" y="4992"/>
                </a:cubicBezTo>
                <a:lnTo>
                  <a:pt x="2882" y="4646"/>
                </a:lnTo>
                <a:lnTo>
                  <a:pt x="3853" y="4646"/>
                </a:lnTo>
                <a:cubicBezTo>
                  <a:pt x="4062" y="4646"/>
                  <a:pt x="4236" y="4492"/>
                  <a:pt x="4269" y="4292"/>
                </a:cubicBezTo>
                <a:lnTo>
                  <a:pt x="4512" y="4292"/>
                </a:lnTo>
                <a:lnTo>
                  <a:pt x="4512" y="4404"/>
                </a:lnTo>
                <a:lnTo>
                  <a:pt x="4207" y="6350"/>
                </a:lnTo>
                <a:cubicBezTo>
                  <a:pt x="4188" y="6469"/>
                  <a:pt x="4223" y="6590"/>
                  <a:pt x="4301" y="6682"/>
                </a:cubicBezTo>
                <a:cubicBezTo>
                  <a:pt x="4380" y="6774"/>
                  <a:pt x="4494" y="6827"/>
                  <a:pt x="4615" y="6827"/>
                </a:cubicBezTo>
                <a:lnTo>
                  <a:pt x="6270" y="6827"/>
                </a:lnTo>
                <a:cubicBezTo>
                  <a:pt x="6390" y="6827"/>
                  <a:pt x="6505" y="6774"/>
                  <a:pt x="6583" y="6682"/>
                </a:cubicBezTo>
                <a:cubicBezTo>
                  <a:pt x="6662" y="6591"/>
                  <a:pt x="6696" y="6470"/>
                  <a:pt x="6677" y="6350"/>
                </a:cubicBezTo>
                <a:close/>
                <a:moveTo>
                  <a:pt x="1637" y="491"/>
                </a:moveTo>
                <a:cubicBezTo>
                  <a:pt x="1636" y="480"/>
                  <a:pt x="1640" y="469"/>
                  <a:pt x="1648" y="461"/>
                </a:cubicBezTo>
                <a:cubicBezTo>
                  <a:pt x="1655" y="453"/>
                  <a:pt x="1666" y="448"/>
                  <a:pt x="1677" y="448"/>
                </a:cubicBezTo>
                <a:lnTo>
                  <a:pt x="3644" y="448"/>
                </a:lnTo>
                <a:cubicBezTo>
                  <a:pt x="3655" y="448"/>
                  <a:pt x="3666" y="453"/>
                  <a:pt x="3673" y="461"/>
                </a:cubicBezTo>
                <a:cubicBezTo>
                  <a:pt x="3681" y="469"/>
                  <a:pt x="3685" y="480"/>
                  <a:pt x="3684" y="491"/>
                </a:cubicBezTo>
                <a:cubicBezTo>
                  <a:pt x="3636" y="1108"/>
                  <a:pt x="3340" y="2020"/>
                  <a:pt x="2761" y="2129"/>
                </a:cubicBezTo>
                <a:cubicBezTo>
                  <a:pt x="2694" y="2142"/>
                  <a:pt x="2627" y="2142"/>
                  <a:pt x="2560" y="2129"/>
                </a:cubicBezTo>
                <a:cubicBezTo>
                  <a:pt x="2559" y="2129"/>
                  <a:pt x="2558" y="2129"/>
                  <a:pt x="2557" y="2129"/>
                </a:cubicBezTo>
                <a:cubicBezTo>
                  <a:pt x="2066" y="2032"/>
                  <a:pt x="1699" y="1288"/>
                  <a:pt x="1637" y="491"/>
                </a:cubicBezTo>
                <a:close/>
                <a:moveTo>
                  <a:pt x="2721" y="2586"/>
                </a:moveTo>
                <a:lnTo>
                  <a:pt x="2721" y="2829"/>
                </a:lnTo>
                <a:lnTo>
                  <a:pt x="2600" y="2829"/>
                </a:lnTo>
                <a:lnTo>
                  <a:pt x="2600" y="2586"/>
                </a:lnTo>
                <a:cubicBezTo>
                  <a:pt x="2637" y="2588"/>
                  <a:pt x="2680" y="2588"/>
                  <a:pt x="2721" y="2586"/>
                </a:cubicBezTo>
                <a:close/>
                <a:moveTo>
                  <a:pt x="3826" y="3407"/>
                </a:moveTo>
                <a:lnTo>
                  <a:pt x="3826" y="4068"/>
                </a:lnTo>
                <a:lnTo>
                  <a:pt x="3826" y="4197"/>
                </a:lnTo>
                <a:lnTo>
                  <a:pt x="1652" y="4197"/>
                </a:lnTo>
                <a:lnTo>
                  <a:pt x="1652" y="3277"/>
                </a:lnTo>
                <a:lnTo>
                  <a:pt x="3826" y="3277"/>
                </a:lnTo>
                <a:lnTo>
                  <a:pt x="3826" y="3407"/>
                </a:lnTo>
                <a:close/>
                <a:moveTo>
                  <a:pt x="4512" y="3844"/>
                </a:moveTo>
                <a:lnTo>
                  <a:pt x="4275" y="3844"/>
                </a:lnTo>
                <a:lnTo>
                  <a:pt x="4275" y="3631"/>
                </a:lnTo>
                <a:lnTo>
                  <a:pt x="4512" y="3631"/>
                </a:lnTo>
                <a:lnTo>
                  <a:pt x="4512" y="3844"/>
                </a:lnTo>
                <a:close/>
                <a:moveTo>
                  <a:pt x="4656" y="6378"/>
                </a:moveTo>
                <a:lnTo>
                  <a:pt x="4958" y="4456"/>
                </a:lnTo>
                <a:cubicBezTo>
                  <a:pt x="4962" y="4432"/>
                  <a:pt x="4961" y="4517"/>
                  <a:pt x="4961" y="3277"/>
                </a:cubicBezTo>
                <a:lnTo>
                  <a:pt x="5938" y="3277"/>
                </a:lnTo>
                <a:cubicBezTo>
                  <a:pt x="5938" y="4604"/>
                  <a:pt x="5937" y="4513"/>
                  <a:pt x="5940" y="4538"/>
                </a:cubicBezTo>
                <a:lnTo>
                  <a:pt x="6228" y="6378"/>
                </a:lnTo>
                <a:lnTo>
                  <a:pt x="4656" y="6378"/>
                </a:lnTo>
                <a:close/>
              </a:path>
            </a:pathLst>
          </a:custGeom>
          <a:solidFill>
            <a:sysClr val="window" lastClr="FFFFFF"/>
          </a:solidFill>
          <a:ln>
            <a:noFill/>
          </a:ln>
        </p:spPr>
        <p:txBody>
          <a:bodyPr>
            <a:normAutofit/>
          </a:bodyPr>
          <a:lstStyle/>
          <a:p>
            <a:endParaRPr lang="zh-CN" altLang="en-US" sz="1325"/>
          </a:p>
        </p:txBody>
      </p:sp>
      <p:sp>
        <p:nvSpPr>
          <p:cNvPr id="58" name="PA-folded-paper_15054"/>
          <p:cNvSpPr>
            <a:spLocks noChangeAspect="1"/>
          </p:cNvSpPr>
          <p:nvPr>
            <p:custDataLst>
              <p:tags r:id="rId29"/>
            </p:custDataLst>
          </p:nvPr>
        </p:nvSpPr>
        <p:spPr bwMode="auto">
          <a:xfrm>
            <a:off x="4995829" y="1999177"/>
            <a:ext cx="307276" cy="296181"/>
          </a:xfrm>
          <a:custGeom>
            <a:avLst/>
            <a:gdLst>
              <a:gd name="T0" fmla="*/ 732 w 747"/>
              <a:gd name="T1" fmla="*/ 5 h 721"/>
              <a:gd name="T2" fmla="*/ 704 w 747"/>
              <a:gd name="T3" fmla="*/ 7 h 721"/>
              <a:gd name="T4" fmla="*/ 489 w 747"/>
              <a:gd name="T5" fmla="*/ 161 h 721"/>
              <a:gd name="T6" fmla="*/ 273 w 747"/>
              <a:gd name="T7" fmla="*/ 7 h 721"/>
              <a:gd name="T8" fmla="*/ 272 w 747"/>
              <a:gd name="T9" fmla="*/ 6 h 721"/>
              <a:gd name="T10" fmla="*/ 270 w 747"/>
              <a:gd name="T11" fmla="*/ 5 h 721"/>
              <a:gd name="T12" fmla="*/ 268 w 747"/>
              <a:gd name="T13" fmla="*/ 4 h 721"/>
              <a:gd name="T14" fmla="*/ 265 w 747"/>
              <a:gd name="T15" fmla="*/ 3 h 721"/>
              <a:gd name="T16" fmla="*/ 261 w 747"/>
              <a:gd name="T17" fmla="*/ 2 h 721"/>
              <a:gd name="T18" fmla="*/ 258 w 747"/>
              <a:gd name="T19" fmla="*/ 2 h 721"/>
              <a:gd name="T20" fmla="*/ 254 w 747"/>
              <a:gd name="T21" fmla="*/ 2 h 721"/>
              <a:gd name="T22" fmla="*/ 251 w 747"/>
              <a:gd name="T23" fmla="*/ 3 h 721"/>
              <a:gd name="T24" fmla="*/ 247 w 747"/>
              <a:gd name="T25" fmla="*/ 4 h 721"/>
              <a:gd name="T26" fmla="*/ 246 w 747"/>
              <a:gd name="T27" fmla="*/ 5 h 721"/>
              <a:gd name="T28" fmla="*/ 244 w 747"/>
              <a:gd name="T29" fmla="*/ 6 h 721"/>
              <a:gd name="T30" fmla="*/ 242 w 747"/>
              <a:gd name="T31" fmla="*/ 7 h 721"/>
              <a:gd name="T32" fmla="*/ 11 w 747"/>
              <a:gd name="T33" fmla="*/ 172 h 721"/>
              <a:gd name="T34" fmla="*/ 0 w 747"/>
              <a:gd name="T35" fmla="*/ 194 h 721"/>
              <a:gd name="T36" fmla="*/ 0 w 747"/>
              <a:gd name="T37" fmla="*/ 694 h 721"/>
              <a:gd name="T38" fmla="*/ 14 w 747"/>
              <a:gd name="T39" fmla="*/ 718 h 721"/>
              <a:gd name="T40" fmla="*/ 27 w 747"/>
              <a:gd name="T41" fmla="*/ 721 h 721"/>
              <a:gd name="T42" fmla="*/ 42 w 747"/>
              <a:gd name="T43" fmla="*/ 716 h 721"/>
              <a:gd name="T44" fmla="*/ 258 w 747"/>
              <a:gd name="T45" fmla="*/ 561 h 721"/>
              <a:gd name="T46" fmla="*/ 473 w 747"/>
              <a:gd name="T47" fmla="*/ 716 h 721"/>
              <a:gd name="T48" fmla="*/ 475 w 747"/>
              <a:gd name="T49" fmla="*/ 717 h 721"/>
              <a:gd name="T50" fmla="*/ 477 w 747"/>
              <a:gd name="T51" fmla="*/ 718 h 721"/>
              <a:gd name="T52" fmla="*/ 479 w 747"/>
              <a:gd name="T53" fmla="*/ 719 h 721"/>
              <a:gd name="T54" fmla="*/ 482 w 747"/>
              <a:gd name="T55" fmla="*/ 720 h 721"/>
              <a:gd name="T56" fmla="*/ 489 w 747"/>
              <a:gd name="T57" fmla="*/ 721 h 721"/>
              <a:gd name="T58" fmla="*/ 496 w 747"/>
              <a:gd name="T59" fmla="*/ 720 h 721"/>
              <a:gd name="T60" fmla="*/ 498 w 747"/>
              <a:gd name="T61" fmla="*/ 719 h 721"/>
              <a:gd name="T62" fmla="*/ 501 w 747"/>
              <a:gd name="T63" fmla="*/ 718 h 721"/>
              <a:gd name="T64" fmla="*/ 503 w 747"/>
              <a:gd name="T65" fmla="*/ 717 h 721"/>
              <a:gd name="T66" fmla="*/ 504 w 747"/>
              <a:gd name="T67" fmla="*/ 716 h 721"/>
              <a:gd name="T68" fmla="*/ 736 w 747"/>
              <a:gd name="T69" fmla="*/ 550 h 721"/>
              <a:gd name="T70" fmla="*/ 747 w 747"/>
              <a:gd name="T71" fmla="*/ 528 h 721"/>
              <a:gd name="T72" fmla="*/ 747 w 747"/>
              <a:gd name="T73" fmla="*/ 29 h 721"/>
              <a:gd name="T74" fmla="*/ 732 w 747"/>
              <a:gd name="T75" fmla="*/ 5 h 721"/>
              <a:gd name="T76" fmla="*/ 53 w 747"/>
              <a:gd name="T77" fmla="*/ 208 h 721"/>
              <a:gd name="T78" fmla="*/ 231 w 747"/>
              <a:gd name="T79" fmla="*/ 80 h 721"/>
              <a:gd name="T80" fmla="*/ 231 w 747"/>
              <a:gd name="T81" fmla="*/ 515 h 721"/>
              <a:gd name="T82" fmla="*/ 53 w 747"/>
              <a:gd name="T83" fmla="*/ 642 h 721"/>
              <a:gd name="T84" fmla="*/ 53 w 747"/>
              <a:gd name="T85" fmla="*/ 208 h 721"/>
              <a:gd name="T86" fmla="*/ 284 w 747"/>
              <a:gd name="T87" fmla="*/ 80 h 721"/>
              <a:gd name="T88" fmla="*/ 462 w 747"/>
              <a:gd name="T89" fmla="*/ 208 h 721"/>
              <a:gd name="T90" fmla="*/ 462 w 747"/>
              <a:gd name="T91" fmla="*/ 642 h 721"/>
              <a:gd name="T92" fmla="*/ 284 w 747"/>
              <a:gd name="T93" fmla="*/ 515 h 721"/>
              <a:gd name="T94" fmla="*/ 284 w 747"/>
              <a:gd name="T95" fmla="*/ 80 h 721"/>
              <a:gd name="T96" fmla="*/ 693 w 747"/>
              <a:gd name="T97" fmla="*/ 515 h 721"/>
              <a:gd name="T98" fmla="*/ 516 w 747"/>
              <a:gd name="T99" fmla="*/ 642 h 721"/>
              <a:gd name="T100" fmla="*/ 516 w 747"/>
              <a:gd name="T101" fmla="*/ 208 h 721"/>
              <a:gd name="T102" fmla="*/ 693 w 747"/>
              <a:gd name="T103" fmla="*/ 80 h 721"/>
              <a:gd name="T104" fmla="*/ 693 w 747"/>
              <a:gd name="T105" fmla="*/ 515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47" h="721">
                <a:moveTo>
                  <a:pt x="732" y="5"/>
                </a:moveTo>
                <a:cubicBezTo>
                  <a:pt x="723" y="0"/>
                  <a:pt x="713" y="1"/>
                  <a:pt x="704" y="7"/>
                </a:cubicBezTo>
                <a:lnTo>
                  <a:pt x="489" y="161"/>
                </a:lnTo>
                <a:lnTo>
                  <a:pt x="273" y="7"/>
                </a:lnTo>
                <a:cubicBezTo>
                  <a:pt x="273" y="6"/>
                  <a:pt x="272" y="6"/>
                  <a:pt x="272" y="6"/>
                </a:cubicBezTo>
                <a:cubicBezTo>
                  <a:pt x="271" y="6"/>
                  <a:pt x="271" y="5"/>
                  <a:pt x="270" y="5"/>
                </a:cubicBezTo>
                <a:cubicBezTo>
                  <a:pt x="269" y="5"/>
                  <a:pt x="269" y="4"/>
                  <a:pt x="268" y="4"/>
                </a:cubicBezTo>
                <a:cubicBezTo>
                  <a:pt x="267" y="4"/>
                  <a:pt x="266" y="3"/>
                  <a:pt x="265" y="3"/>
                </a:cubicBezTo>
                <a:cubicBezTo>
                  <a:pt x="264" y="3"/>
                  <a:pt x="263" y="2"/>
                  <a:pt x="261" y="2"/>
                </a:cubicBezTo>
                <a:cubicBezTo>
                  <a:pt x="260" y="2"/>
                  <a:pt x="259" y="2"/>
                  <a:pt x="258" y="2"/>
                </a:cubicBezTo>
                <a:cubicBezTo>
                  <a:pt x="257" y="2"/>
                  <a:pt x="255" y="2"/>
                  <a:pt x="254" y="2"/>
                </a:cubicBezTo>
                <a:cubicBezTo>
                  <a:pt x="253" y="2"/>
                  <a:pt x="252" y="3"/>
                  <a:pt x="251" y="3"/>
                </a:cubicBezTo>
                <a:cubicBezTo>
                  <a:pt x="249" y="3"/>
                  <a:pt x="248" y="4"/>
                  <a:pt x="247" y="4"/>
                </a:cubicBezTo>
                <a:cubicBezTo>
                  <a:pt x="247" y="4"/>
                  <a:pt x="246" y="5"/>
                  <a:pt x="246" y="5"/>
                </a:cubicBezTo>
                <a:cubicBezTo>
                  <a:pt x="245" y="5"/>
                  <a:pt x="245" y="6"/>
                  <a:pt x="244" y="6"/>
                </a:cubicBezTo>
                <a:cubicBezTo>
                  <a:pt x="243" y="6"/>
                  <a:pt x="243" y="6"/>
                  <a:pt x="242" y="7"/>
                </a:cubicBezTo>
                <a:lnTo>
                  <a:pt x="11" y="172"/>
                </a:lnTo>
                <a:cubicBezTo>
                  <a:pt x="4" y="177"/>
                  <a:pt x="0" y="186"/>
                  <a:pt x="0" y="194"/>
                </a:cubicBezTo>
                <a:lnTo>
                  <a:pt x="0" y="694"/>
                </a:lnTo>
                <a:cubicBezTo>
                  <a:pt x="0" y="704"/>
                  <a:pt x="6" y="713"/>
                  <a:pt x="14" y="718"/>
                </a:cubicBezTo>
                <a:cubicBezTo>
                  <a:pt x="18" y="720"/>
                  <a:pt x="23" y="721"/>
                  <a:pt x="27" y="721"/>
                </a:cubicBezTo>
                <a:cubicBezTo>
                  <a:pt x="32" y="721"/>
                  <a:pt x="38" y="719"/>
                  <a:pt x="42" y="716"/>
                </a:cubicBezTo>
                <a:lnTo>
                  <a:pt x="258" y="561"/>
                </a:lnTo>
                <a:lnTo>
                  <a:pt x="473" y="716"/>
                </a:lnTo>
                <a:cubicBezTo>
                  <a:pt x="474" y="716"/>
                  <a:pt x="474" y="716"/>
                  <a:pt x="475" y="717"/>
                </a:cubicBezTo>
                <a:cubicBezTo>
                  <a:pt x="476" y="717"/>
                  <a:pt x="476" y="717"/>
                  <a:pt x="477" y="718"/>
                </a:cubicBezTo>
                <a:cubicBezTo>
                  <a:pt x="478" y="718"/>
                  <a:pt x="479" y="719"/>
                  <a:pt x="479" y="719"/>
                </a:cubicBezTo>
                <a:cubicBezTo>
                  <a:pt x="480" y="719"/>
                  <a:pt x="481" y="719"/>
                  <a:pt x="482" y="720"/>
                </a:cubicBezTo>
                <a:cubicBezTo>
                  <a:pt x="484" y="720"/>
                  <a:pt x="486" y="721"/>
                  <a:pt x="489" y="721"/>
                </a:cubicBezTo>
                <a:cubicBezTo>
                  <a:pt x="491" y="721"/>
                  <a:pt x="494" y="720"/>
                  <a:pt x="496" y="720"/>
                </a:cubicBezTo>
                <a:cubicBezTo>
                  <a:pt x="497" y="719"/>
                  <a:pt x="498" y="719"/>
                  <a:pt x="498" y="719"/>
                </a:cubicBezTo>
                <a:cubicBezTo>
                  <a:pt x="499" y="719"/>
                  <a:pt x="500" y="718"/>
                  <a:pt x="501" y="718"/>
                </a:cubicBezTo>
                <a:cubicBezTo>
                  <a:pt x="502" y="718"/>
                  <a:pt x="502" y="717"/>
                  <a:pt x="503" y="717"/>
                </a:cubicBezTo>
                <a:cubicBezTo>
                  <a:pt x="503" y="716"/>
                  <a:pt x="504" y="716"/>
                  <a:pt x="504" y="716"/>
                </a:cubicBezTo>
                <a:lnTo>
                  <a:pt x="736" y="550"/>
                </a:lnTo>
                <a:cubicBezTo>
                  <a:pt x="742" y="545"/>
                  <a:pt x="747" y="537"/>
                  <a:pt x="747" y="528"/>
                </a:cubicBezTo>
                <a:lnTo>
                  <a:pt x="747" y="29"/>
                </a:lnTo>
                <a:cubicBezTo>
                  <a:pt x="747" y="19"/>
                  <a:pt x="741" y="9"/>
                  <a:pt x="732" y="5"/>
                </a:cubicBezTo>
                <a:close/>
                <a:moveTo>
                  <a:pt x="53" y="208"/>
                </a:moveTo>
                <a:lnTo>
                  <a:pt x="231" y="80"/>
                </a:lnTo>
                <a:lnTo>
                  <a:pt x="231" y="515"/>
                </a:lnTo>
                <a:lnTo>
                  <a:pt x="53" y="642"/>
                </a:lnTo>
                <a:lnTo>
                  <a:pt x="53" y="208"/>
                </a:lnTo>
                <a:close/>
                <a:moveTo>
                  <a:pt x="284" y="80"/>
                </a:moveTo>
                <a:lnTo>
                  <a:pt x="462" y="208"/>
                </a:lnTo>
                <a:lnTo>
                  <a:pt x="462" y="642"/>
                </a:lnTo>
                <a:lnTo>
                  <a:pt x="284" y="515"/>
                </a:lnTo>
                <a:lnTo>
                  <a:pt x="284" y="80"/>
                </a:lnTo>
                <a:close/>
                <a:moveTo>
                  <a:pt x="693" y="515"/>
                </a:moveTo>
                <a:lnTo>
                  <a:pt x="516" y="642"/>
                </a:lnTo>
                <a:lnTo>
                  <a:pt x="516" y="208"/>
                </a:lnTo>
                <a:lnTo>
                  <a:pt x="693" y="80"/>
                </a:lnTo>
                <a:lnTo>
                  <a:pt x="693" y="515"/>
                </a:lnTo>
                <a:close/>
              </a:path>
            </a:pathLst>
          </a:custGeom>
          <a:solidFill>
            <a:sysClr val="window" lastClr="FFFFFF"/>
          </a:solidFill>
          <a:ln>
            <a:noFill/>
          </a:ln>
        </p:spPr>
        <p:txBody>
          <a:bodyPr>
            <a:normAutofit/>
          </a:bodyPr>
          <a:lstStyle/>
          <a:p>
            <a:endParaRPr lang="zh-CN" altLang="en-US" sz="1325"/>
          </a:p>
        </p:txBody>
      </p:sp>
      <p:sp>
        <p:nvSpPr>
          <p:cNvPr id="59" name="PA-clip-doodle_16258"/>
          <p:cNvSpPr>
            <a:spLocks noChangeAspect="1"/>
          </p:cNvSpPr>
          <p:nvPr>
            <p:custDataLst>
              <p:tags r:id="rId30"/>
            </p:custDataLst>
          </p:nvPr>
        </p:nvSpPr>
        <p:spPr bwMode="auto">
          <a:xfrm>
            <a:off x="5001298" y="2774485"/>
            <a:ext cx="284048" cy="307276"/>
          </a:xfrm>
          <a:custGeom>
            <a:avLst/>
            <a:gdLst>
              <a:gd name="T0" fmla="*/ 2469 w 4138"/>
              <a:gd name="T1" fmla="*/ 4112 h 4483"/>
              <a:gd name="T2" fmla="*/ 3838 w 4138"/>
              <a:gd name="T3" fmla="*/ 3908 h 4483"/>
              <a:gd name="T4" fmla="*/ 2964 w 4138"/>
              <a:gd name="T5" fmla="*/ 2048 h 4483"/>
              <a:gd name="T6" fmla="*/ 1167 w 4138"/>
              <a:gd name="T7" fmla="*/ 1258 h 4483"/>
              <a:gd name="T8" fmla="*/ 1596 w 4138"/>
              <a:gd name="T9" fmla="*/ 2749 h 4483"/>
              <a:gd name="T10" fmla="*/ 2480 w 4138"/>
              <a:gd name="T11" fmla="*/ 3432 h 4483"/>
              <a:gd name="T12" fmla="*/ 3035 w 4138"/>
              <a:gd name="T13" fmla="*/ 3619 h 4483"/>
              <a:gd name="T14" fmla="*/ 3343 w 4138"/>
              <a:gd name="T15" fmla="*/ 3284 h 4483"/>
              <a:gd name="T16" fmla="*/ 2911 w 4138"/>
              <a:gd name="T17" fmla="*/ 2684 h 4483"/>
              <a:gd name="T18" fmla="*/ 2728 w 4138"/>
              <a:gd name="T19" fmla="*/ 2997 h 4483"/>
              <a:gd name="T20" fmla="*/ 2939 w 4138"/>
              <a:gd name="T21" fmla="*/ 3270 h 4483"/>
              <a:gd name="T22" fmla="*/ 2610 w 4138"/>
              <a:gd name="T23" fmla="*/ 3076 h 4483"/>
              <a:gd name="T24" fmla="*/ 1766 w 4138"/>
              <a:gd name="T25" fmla="*/ 2421 h 4483"/>
              <a:gd name="T26" fmla="*/ 1246 w 4138"/>
              <a:gd name="T27" fmla="*/ 1757 h 4483"/>
              <a:gd name="T28" fmla="*/ 2165 w 4138"/>
              <a:gd name="T29" fmla="*/ 1876 h 4483"/>
              <a:gd name="T30" fmla="*/ 3483 w 4138"/>
              <a:gd name="T31" fmla="*/ 3221 h 4483"/>
              <a:gd name="T32" fmla="*/ 3118 w 4138"/>
              <a:gd name="T33" fmla="*/ 3947 h 4483"/>
              <a:gd name="T34" fmla="*/ 2521 w 4138"/>
              <a:gd name="T35" fmla="*/ 3733 h 4483"/>
              <a:gd name="T36" fmla="*/ 1279 w 4138"/>
              <a:gd name="T37" fmla="*/ 2793 h 4483"/>
              <a:gd name="T38" fmla="*/ 681 w 4138"/>
              <a:gd name="T39" fmla="*/ 1489 h 4483"/>
              <a:gd name="T40" fmla="*/ 2797 w 4138"/>
              <a:gd name="T41" fmla="*/ 1355 h 4483"/>
              <a:gd name="T42" fmla="*/ 2980 w 4138"/>
              <a:gd name="T43" fmla="*/ 1042 h 4483"/>
              <a:gd name="T44" fmla="*/ 351 w 4138"/>
              <a:gd name="T45" fmla="*/ 1305 h 4483"/>
              <a:gd name="T46" fmla="*/ 2469 w 4138"/>
              <a:gd name="T47" fmla="*/ 4112 h 4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138" h="4483">
                <a:moveTo>
                  <a:pt x="2469" y="4112"/>
                </a:moveTo>
                <a:cubicBezTo>
                  <a:pt x="2899" y="4322"/>
                  <a:pt x="3608" y="4483"/>
                  <a:pt x="3838" y="3908"/>
                </a:cubicBezTo>
                <a:cubicBezTo>
                  <a:pt x="4138" y="3158"/>
                  <a:pt x="3501" y="2471"/>
                  <a:pt x="2964" y="2048"/>
                </a:cubicBezTo>
                <a:cubicBezTo>
                  <a:pt x="2541" y="1715"/>
                  <a:pt x="1759" y="830"/>
                  <a:pt x="1167" y="1258"/>
                </a:cubicBezTo>
                <a:cubicBezTo>
                  <a:pt x="492" y="1745"/>
                  <a:pt x="1180" y="2407"/>
                  <a:pt x="1596" y="2749"/>
                </a:cubicBezTo>
                <a:cubicBezTo>
                  <a:pt x="1884" y="2985"/>
                  <a:pt x="2191" y="3197"/>
                  <a:pt x="2480" y="3432"/>
                </a:cubicBezTo>
                <a:cubicBezTo>
                  <a:pt x="2648" y="3570"/>
                  <a:pt x="2820" y="3656"/>
                  <a:pt x="3035" y="3619"/>
                </a:cubicBezTo>
                <a:cubicBezTo>
                  <a:pt x="3187" y="3594"/>
                  <a:pt x="3343" y="3444"/>
                  <a:pt x="3343" y="3284"/>
                </a:cubicBezTo>
                <a:cubicBezTo>
                  <a:pt x="3341" y="3009"/>
                  <a:pt x="3112" y="2836"/>
                  <a:pt x="2911" y="2684"/>
                </a:cubicBezTo>
                <a:cubicBezTo>
                  <a:pt x="2724" y="2543"/>
                  <a:pt x="2543" y="2858"/>
                  <a:pt x="2728" y="2997"/>
                </a:cubicBezTo>
                <a:cubicBezTo>
                  <a:pt x="2735" y="3003"/>
                  <a:pt x="3070" y="3229"/>
                  <a:pt x="2939" y="3270"/>
                </a:cubicBezTo>
                <a:cubicBezTo>
                  <a:pt x="2848" y="3298"/>
                  <a:pt x="2674" y="3126"/>
                  <a:pt x="2610" y="3076"/>
                </a:cubicBezTo>
                <a:cubicBezTo>
                  <a:pt x="2330" y="2856"/>
                  <a:pt x="2041" y="2647"/>
                  <a:pt x="1766" y="2421"/>
                </a:cubicBezTo>
                <a:cubicBezTo>
                  <a:pt x="1603" y="2288"/>
                  <a:pt x="1209" y="2005"/>
                  <a:pt x="1246" y="1757"/>
                </a:cubicBezTo>
                <a:cubicBezTo>
                  <a:pt x="1329" y="1199"/>
                  <a:pt x="1978" y="1725"/>
                  <a:pt x="2165" y="1876"/>
                </a:cubicBezTo>
                <a:cubicBezTo>
                  <a:pt x="2650" y="2266"/>
                  <a:pt x="3254" y="2614"/>
                  <a:pt x="3483" y="3221"/>
                </a:cubicBezTo>
                <a:cubicBezTo>
                  <a:pt x="3614" y="3568"/>
                  <a:pt x="3556" y="3956"/>
                  <a:pt x="3118" y="3947"/>
                </a:cubicBezTo>
                <a:cubicBezTo>
                  <a:pt x="2913" y="3943"/>
                  <a:pt x="2697" y="3824"/>
                  <a:pt x="2521" y="3733"/>
                </a:cubicBezTo>
                <a:cubicBezTo>
                  <a:pt x="2059" y="3494"/>
                  <a:pt x="1644" y="3162"/>
                  <a:pt x="1279" y="2793"/>
                </a:cubicBezTo>
                <a:cubicBezTo>
                  <a:pt x="932" y="2442"/>
                  <a:pt x="590" y="2007"/>
                  <a:pt x="681" y="1489"/>
                </a:cubicBezTo>
                <a:cubicBezTo>
                  <a:pt x="879" y="352"/>
                  <a:pt x="2183" y="976"/>
                  <a:pt x="2797" y="1355"/>
                </a:cubicBezTo>
                <a:cubicBezTo>
                  <a:pt x="2997" y="1478"/>
                  <a:pt x="3179" y="1164"/>
                  <a:pt x="2980" y="1042"/>
                </a:cubicBezTo>
                <a:cubicBezTo>
                  <a:pt x="2150" y="529"/>
                  <a:pt x="724" y="0"/>
                  <a:pt x="351" y="1305"/>
                </a:cubicBezTo>
                <a:cubicBezTo>
                  <a:pt x="0" y="2531"/>
                  <a:pt x="1530" y="3651"/>
                  <a:pt x="2469" y="4112"/>
                </a:cubicBezTo>
                <a:close/>
              </a:path>
            </a:pathLst>
          </a:custGeom>
          <a:solidFill>
            <a:sysClr val="window" lastClr="FFFFFF"/>
          </a:solidFill>
          <a:ln>
            <a:noFill/>
          </a:ln>
        </p:spPr>
        <p:txBody>
          <a:bodyPr>
            <a:normAutofit/>
          </a:bodyPr>
          <a:lstStyle/>
          <a:p>
            <a:endParaRPr lang="zh-CN" altLang="en-US" sz="1325"/>
          </a:p>
        </p:txBody>
      </p:sp>
      <p:sp>
        <p:nvSpPr>
          <p:cNvPr id="60" name="PA-big-pinterest-logo_80811"/>
          <p:cNvSpPr>
            <a:spLocks noChangeAspect="1"/>
          </p:cNvSpPr>
          <p:nvPr>
            <p:custDataLst>
              <p:tags r:id="rId31"/>
            </p:custDataLst>
          </p:nvPr>
        </p:nvSpPr>
        <p:spPr bwMode="auto">
          <a:xfrm>
            <a:off x="863040" y="1999177"/>
            <a:ext cx="221888" cy="307276"/>
          </a:xfrm>
          <a:custGeom>
            <a:avLst/>
            <a:gdLst>
              <a:gd name="T0" fmla="*/ 3073 w 3141"/>
              <a:gd name="T1" fmla="*/ 1191 h 4356"/>
              <a:gd name="T2" fmla="*/ 2562 w 3141"/>
              <a:gd name="T3" fmla="*/ 327 h 4356"/>
              <a:gd name="T4" fmla="*/ 1533 w 3141"/>
              <a:gd name="T5" fmla="*/ 0 h 4356"/>
              <a:gd name="T6" fmla="*/ 0 w 3141"/>
              <a:gd name="T7" fmla="*/ 1457 h 4356"/>
              <a:gd name="T8" fmla="*/ 345 w 3141"/>
              <a:gd name="T9" fmla="*/ 2378 h 4356"/>
              <a:gd name="T10" fmla="*/ 646 w 3141"/>
              <a:gd name="T11" fmla="*/ 2401 h 4356"/>
              <a:gd name="T12" fmla="*/ 669 w 3141"/>
              <a:gd name="T13" fmla="*/ 2100 h 4356"/>
              <a:gd name="T14" fmla="*/ 426 w 3141"/>
              <a:gd name="T15" fmla="*/ 1457 h 4356"/>
              <a:gd name="T16" fmla="*/ 1533 w 3141"/>
              <a:gd name="T17" fmla="*/ 427 h 4356"/>
              <a:gd name="T18" fmla="*/ 2653 w 3141"/>
              <a:gd name="T19" fmla="*/ 1267 h 4356"/>
              <a:gd name="T20" fmla="*/ 2045 w 3141"/>
              <a:gd name="T21" fmla="*/ 2381 h 4356"/>
              <a:gd name="T22" fmla="*/ 1646 w 3141"/>
              <a:gd name="T23" fmla="*/ 2089 h 4356"/>
              <a:gd name="T24" fmla="*/ 1780 w 3141"/>
              <a:gd name="T25" fmla="*/ 1354 h 4356"/>
              <a:gd name="T26" fmla="*/ 1606 w 3141"/>
              <a:gd name="T27" fmla="*/ 811 h 4356"/>
              <a:gd name="T28" fmla="*/ 1281 w 3141"/>
              <a:gd name="T29" fmla="*/ 829 h 4356"/>
              <a:gd name="T30" fmla="*/ 1193 w 3141"/>
              <a:gd name="T31" fmla="*/ 2058 h 4356"/>
              <a:gd name="T32" fmla="*/ 1208 w 3141"/>
              <a:gd name="T33" fmla="*/ 2108 h 4356"/>
              <a:gd name="T34" fmla="*/ 818 w 3141"/>
              <a:gd name="T35" fmla="*/ 4101 h 4356"/>
              <a:gd name="T36" fmla="*/ 985 w 3141"/>
              <a:gd name="T37" fmla="*/ 4352 h 4356"/>
              <a:gd name="T38" fmla="*/ 1027 w 3141"/>
              <a:gd name="T39" fmla="*/ 4356 h 4356"/>
              <a:gd name="T40" fmla="*/ 1236 w 3141"/>
              <a:gd name="T41" fmla="*/ 4184 h 4356"/>
              <a:gd name="T42" fmla="*/ 1533 w 3141"/>
              <a:gd name="T43" fmla="*/ 2672 h 4356"/>
              <a:gd name="T44" fmla="*/ 2133 w 3141"/>
              <a:gd name="T45" fmla="*/ 2799 h 4356"/>
              <a:gd name="T46" fmla="*/ 2869 w 3141"/>
              <a:gd name="T47" fmla="*/ 2254 h 4356"/>
              <a:gd name="T48" fmla="*/ 3073 w 3141"/>
              <a:gd name="T49" fmla="*/ 1191 h 4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141" h="4356">
                <a:moveTo>
                  <a:pt x="3073" y="1191"/>
                </a:moveTo>
                <a:cubicBezTo>
                  <a:pt x="3009" y="837"/>
                  <a:pt x="2832" y="538"/>
                  <a:pt x="2562" y="327"/>
                </a:cubicBezTo>
                <a:cubicBezTo>
                  <a:pt x="2289" y="113"/>
                  <a:pt x="1934" y="0"/>
                  <a:pt x="1533" y="0"/>
                </a:cubicBezTo>
                <a:cubicBezTo>
                  <a:pt x="688" y="0"/>
                  <a:pt x="0" y="653"/>
                  <a:pt x="0" y="1457"/>
                </a:cubicBezTo>
                <a:cubicBezTo>
                  <a:pt x="0" y="1792"/>
                  <a:pt x="122" y="2119"/>
                  <a:pt x="345" y="2378"/>
                </a:cubicBezTo>
                <a:cubicBezTo>
                  <a:pt x="422" y="2467"/>
                  <a:pt x="557" y="2478"/>
                  <a:pt x="646" y="2401"/>
                </a:cubicBezTo>
                <a:cubicBezTo>
                  <a:pt x="735" y="2324"/>
                  <a:pt x="746" y="2189"/>
                  <a:pt x="669" y="2100"/>
                </a:cubicBezTo>
                <a:cubicBezTo>
                  <a:pt x="510" y="1916"/>
                  <a:pt x="426" y="1693"/>
                  <a:pt x="426" y="1457"/>
                </a:cubicBezTo>
                <a:cubicBezTo>
                  <a:pt x="426" y="889"/>
                  <a:pt x="923" y="427"/>
                  <a:pt x="1533" y="427"/>
                </a:cubicBezTo>
                <a:cubicBezTo>
                  <a:pt x="2139" y="427"/>
                  <a:pt x="2557" y="741"/>
                  <a:pt x="2653" y="1267"/>
                </a:cubicBezTo>
                <a:cubicBezTo>
                  <a:pt x="2761" y="1855"/>
                  <a:pt x="2371" y="2312"/>
                  <a:pt x="2045" y="2381"/>
                </a:cubicBezTo>
                <a:cubicBezTo>
                  <a:pt x="1849" y="2423"/>
                  <a:pt x="1715" y="2324"/>
                  <a:pt x="1646" y="2089"/>
                </a:cubicBezTo>
                <a:cubicBezTo>
                  <a:pt x="1709" y="1757"/>
                  <a:pt x="1760" y="1481"/>
                  <a:pt x="1780" y="1354"/>
                </a:cubicBezTo>
                <a:cubicBezTo>
                  <a:pt x="1820" y="1103"/>
                  <a:pt x="1755" y="900"/>
                  <a:pt x="1606" y="811"/>
                </a:cubicBezTo>
                <a:cubicBezTo>
                  <a:pt x="1503" y="749"/>
                  <a:pt x="1379" y="756"/>
                  <a:pt x="1281" y="829"/>
                </a:cubicBezTo>
                <a:cubicBezTo>
                  <a:pt x="1063" y="992"/>
                  <a:pt x="1031" y="1440"/>
                  <a:pt x="1193" y="2058"/>
                </a:cubicBezTo>
                <a:cubicBezTo>
                  <a:pt x="1198" y="2074"/>
                  <a:pt x="1203" y="2092"/>
                  <a:pt x="1208" y="2108"/>
                </a:cubicBezTo>
                <a:cubicBezTo>
                  <a:pt x="1047" y="2949"/>
                  <a:pt x="821" y="4084"/>
                  <a:pt x="818" y="4101"/>
                </a:cubicBezTo>
                <a:cubicBezTo>
                  <a:pt x="795" y="4216"/>
                  <a:pt x="870" y="4329"/>
                  <a:pt x="985" y="4352"/>
                </a:cubicBezTo>
                <a:cubicBezTo>
                  <a:pt x="999" y="4354"/>
                  <a:pt x="1013" y="4356"/>
                  <a:pt x="1027" y="4356"/>
                </a:cubicBezTo>
                <a:cubicBezTo>
                  <a:pt x="1127" y="4356"/>
                  <a:pt x="1216" y="4286"/>
                  <a:pt x="1236" y="4184"/>
                </a:cubicBezTo>
                <a:cubicBezTo>
                  <a:pt x="1247" y="4130"/>
                  <a:pt x="1394" y="3391"/>
                  <a:pt x="1533" y="2672"/>
                </a:cubicBezTo>
                <a:cubicBezTo>
                  <a:pt x="1696" y="2800"/>
                  <a:pt x="1904" y="2847"/>
                  <a:pt x="2133" y="2799"/>
                </a:cubicBezTo>
                <a:cubicBezTo>
                  <a:pt x="2413" y="2739"/>
                  <a:pt x="2688" y="2535"/>
                  <a:pt x="2869" y="2254"/>
                </a:cubicBezTo>
                <a:cubicBezTo>
                  <a:pt x="3069" y="1942"/>
                  <a:pt x="3141" y="1565"/>
                  <a:pt x="3073" y="1191"/>
                </a:cubicBezTo>
                <a:close/>
              </a:path>
            </a:pathLst>
          </a:custGeom>
          <a:solidFill>
            <a:sysClr val="window" lastClr="FFFFFF"/>
          </a:solidFill>
          <a:ln>
            <a:noFill/>
          </a:ln>
        </p:spPr>
        <p:txBody>
          <a:bodyPr>
            <a:normAutofit/>
          </a:bodyPr>
          <a:lstStyle/>
          <a:p>
            <a:endParaRPr lang="zh-CN" altLang="en-US" sz="1325"/>
          </a:p>
        </p:txBody>
      </p:sp>
      <p:sp>
        <p:nvSpPr>
          <p:cNvPr id="61" name="PA-eraser-erasing_15960"/>
          <p:cNvSpPr>
            <a:spLocks noChangeAspect="1"/>
          </p:cNvSpPr>
          <p:nvPr>
            <p:custDataLst>
              <p:tags r:id="rId32"/>
            </p:custDataLst>
          </p:nvPr>
        </p:nvSpPr>
        <p:spPr bwMode="auto">
          <a:xfrm>
            <a:off x="5001298" y="3554012"/>
            <a:ext cx="306363" cy="307276"/>
          </a:xfrm>
          <a:custGeom>
            <a:avLst/>
            <a:gdLst>
              <a:gd name="T0" fmla="*/ 637 w 646"/>
              <a:gd name="T1" fmla="*/ 261 h 649"/>
              <a:gd name="T2" fmla="*/ 385 w 646"/>
              <a:gd name="T3" fmla="*/ 9 h 649"/>
              <a:gd name="T4" fmla="*/ 352 w 646"/>
              <a:gd name="T5" fmla="*/ 11 h 649"/>
              <a:gd name="T6" fmla="*/ 11 w 646"/>
              <a:gd name="T7" fmla="*/ 352 h 649"/>
              <a:gd name="T8" fmla="*/ 9 w 646"/>
              <a:gd name="T9" fmla="*/ 385 h 649"/>
              <a:gd name="T10" fmla="*/ 261 w 646"/>
              <a:gd name="T11" fmla="*/ 637 h 649"/>
              <a:gd name="T12" fmla="*/ 271 w 646"/>
              <a:gd name="T13" fmla="*/ 642 h 649"/>
              <a:gd name="T14" fmla="*/ 288 w 646"/>
              <a:gd name="T15" fmla="*/ 649 h 649"/>
              <a:gd name="T16" fmla="*/ 592 w 646"/>
              <a:gd name="T17" fmla="*/ 649 h 649"/>
              <a:gd name="T18" fmla="*/ 617 w 646"/>
              <a:gd name="T19" fmla="*/ 624 h 649"/>
              <a:gd name="T20" fmla="*/ 592 w 646"/>
              <a:gd name="T21" fmla="*/ 599 h 649"/>
              <a:gd name="T22" fmla="*/ 331 w 646"/>
              <a:gd name="T23" fmla="*/ 599 h 649"/>
              <a:gd name="T24" fmla="*/ 635 w 646"/>
              <a:gd name="T25" fmla="*/ 294 h 649"/>
              <a:gd name="T26" fmla="*/ 637 w 646"/>
              <a:gd name="T27" fmla="*/ 261 h 649"/>
              <a:gd name="T28" fmla="*/ 396 w 646"/>
              <a:gd name="T29" fmla="*/ 470 h 649"/>
              <a:gd name="T30" fmla="*/ 176 w 646"/>
              <a:gd name="T31" fmla="*/ 250 h 649"/>
              <a:gd name="T32" fmla="*/ 140 w 646"/>
              <a:gd name="T33" fmla="*/ 285 h 649"/>
              <a:gd name="T34" fmla="*/ 361 w 646"/>
              <a:gd name="T35" fmla="*/ 506 h 649"/>
              <a:gd name="T36" fmla="*/ 280 w 646"/>
              <a:gd name="T37" fmla="*/ 586 h 649"/>
              <a:gd name="T38" fmla="*/ 60 w 646"/>
              <a:gd name="T39" fmla="*/ 366 h 649"/>
              <a:gd name="T40" fmla="*/ 365 w 646"/>
              <a:gd name="T41" fmla="*/ 60 h 649"/>
              <a:gd name="T42" fmla="*/ 586 w 646"/>
              <a:gd name="T43" fmla="*/ 281 h 649"/>
              <a:gd name="T44" fmla="*/ 396 w 646"/>
              <a:gd name="T45" fmla="*/ 470 h 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46" h="649">
                <a:moveTo>
                  <a:pt x="637" y="261"/>
                </a:moveTo>
                <a:lnTo>
                  <a:pt x="385" y="9"/>
                </a:lnTo>
                <a:cubicBezTo>
                  <a:pt x="376" y="0"/>
                  <a:pt x="361" y="1"/>
                  <a:pt x="352" y="11"/>
                </a:cubicBezTo>
                <a:lnTo>
                  <a:pt x="11" y="352"/>
                </a:lnTo>
                <a:cubicBezTo>
                  <a:pt x="1" y="362"/>
                  <a:pt x="0" y="377"/>
                  <a:pt x="9" y="385"/>
                </a:cubicBezTo>
                <a:lnTo>
                  <a:pt x="261" y="637"/>
                </a:lnTo>
                <a:cubicBezTo>
                  <a:pt x="264" y="640"/>
                  <a:pt x="267" y="642"/>
                  <a:pt x="271" y="642"/>
                </a:cubicBezTo>
                <a:cubicBezTo>
                  <a:pt x="276" y="646"/>
                  <a:pt x="281" y="649"/>
                  <a:pt x="288" y="649"/>
                </a:cubicBezTo>
                <a:lnTo>
                  <a:pt x="592" y="649"/>
                </a:lnTo>
                <a:cubicBezTo>
                  <a:pt x="606" y="649"/>
                  <a:pt x="617" y="638"/>
                  <a:pt x="617" y="624"/>
                </a:cubicBezTo>
                <a:cubicBezTo>
                  <a:pt x="617" y="610"/>
                  <a:pt x="606" y="599"/>
                  <a:pt x="592" y="599"/>
                </a:cubicBezTo>
                <a:lnTo>
                  <a:pt x="331" y="599"/>
                </a:lnTo>
                <a:lnTo>
                  <a:pt x="635" y="294"/>
                </a:lnTo>
                <a:cubicBezTo>
                  <a:pt x="645" y="285"/>
                  <a:pt x="646" y="270"/>
                  <a:pt x="637" y="261"/>
                </a:cubicBezTo>
                <a:close/>
                <a:moveTo>
                  <a:pt x="396" y="470"/>
                </a:moveTo>
                <a:lnTo>
                  <a:pt x="176" y="250"/>
                </a:lnTo>
                <a:lnTo>
                  <a:pt x="140" y="285"/>
                </a:lnTo>
                <a:lnTo>
                  <a:pt x="361" y="506"/>
                </a:lnTo>
                <a:lnTo>
                  <a:pt x="280" y="586"/>
                </a:lnTo>
                <a:lnTo>
                  <a:pt x="60" y="366"/>
                </a:lnTo>
                <a:lnTo>
                  <a:pt x="365" y="60"/>
                </a:lnTo>
                <a:lnTo>
                  <a:pt x="586" y="281"/>
                </a:lnTo>
                <a:lnTo>
                  <a:pt x="396" y="470"/>
                </a:lnTo>
                <a:close/>
              </a:path>
            </a:pathLst>
          </a:custGeom>
          <a:solidFill>
            <a:sysClr val="window" lastClr="FFFFFF"/>
          </a:solidFill>
          <a:ln>
            <a:noFill/>
          </a:ln>
        </p:spPr>
        <p:txBody>
          <a:bodyPr>
            <a:normAutofit/>
          </a:bodyPr>
          <a:lstStyle/>
          <a:p>
            <a:endParaRPr lang="zh-CN" altLang="en-US" sz="1325"/>
          </a:p>
        </p:txBody>
      </p:sp>
      <p:sp>
        <p:nvSpPr>
          <p:cNvPr id="4" name="标题 3"/>
          <p:cNvSpPr txBox="1"/>
          <p:nvPr/>
        </p:nvSpPr>
        <p:spPr>
          <a:xfrm>
            <a:off x="449262" y="117956"/>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ctr"/>
            <a:r>
              <a:rPr lang="zh-CN" altLang="en-US" dirty="0">
                <a:sym typeface="+mn-lt"/>
              </a:rPr>
              <a:t>一、西方的政府预算原则介绍</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2025650" y="0"/>
            <a:ext cx="494982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宋体" panose="02010600030101010101" pitchFamily="2" charset="-122"/>
                <a:ea typeface="宋体" panose="02010600030101010101" pitchFamily="2" charset="-122"/>
                <a:cs typeface="+mn-ea"/>
                <a:sym typeface="+mn-lt"/>
              </a:rPr>
              <a:t>二、我国的政府预算原则</a:t>
            </a:r>
          </a:p>
        </p:txBody>
      </p:sp>
      <p:sp>
        <p:nvSpPr>
          <p:cNvPr id="50" name="椭圆 49"/>
          <p:cNvSpPr/>
          <p:nvPr>
            <p:custDataLst>
              <p:tags r:id="rId1"/>
            </p:custDataLst>
          </p:nvPr>
        </p:nvSpPr>
        <p:spPr>
          <a:xfrm>
            <a:off x="5280581" y="2364264"/>
            <a:ext cx="832978" cy="832978"/>
          </a:xfrm>
          <a:prstGeom prst="ellipse">
            <a:avLst/>
          </a:prstGeom>
          <a:solidFill>
            <a:srgbClr val="69A35B"/>
          </a:solidFill>
          <a:ln w="28575" cap="flat" cmpd="sng" algn="ctr">
            <a:solidFill>
              <a:sysClr val="window" lastClr="FFFFFF"/>
            </a:solidFill>
            <a:prstDash val="solid"/>
            <a:miter lim="800000"/>
          </a:ln>
          <a:effectLst/>
        </p:spPr>
        <p:txBody>
          <a:bodyPr rtlCol="0" anchor="ctr"/>
          <a:lstStyle/>
          <a:p>
            <a:pPr algn="ctr">
              <a:lnSpc>
                <a:spcPct val="130000"/>
              </a:lnSpc>
            </a:pPr>
            <a:endParaRPr lang="zh-CN" altLang="en-US" sz="1325">
              <a:latin typeface="微软雅黑" panose="020B0503020204020204" charset="-122"/>
              <a:ea typeface="微软雅黑" panose="020B0503020204020204" charset="-122"/>
            </a:endParaRPr>
          </a:p>
        </p:txBody>
      </p:sp>
      <p:sp>
        <p:nvSpPr>
          <p:cNvPr id="3" name="椭圆 2"/>
          <p:cNvSpPr/>
          <p:nvPr>
            <p:custDataLst>
              <p:tags r:id="rId2"/>
            </p:custDataLst>
          </p:nvPr>
        </p:nvSpPr>
        <p:spPr>
          <a:xfrm>
            <a:off x="3426758" y="1562326"/>
            <a:ext cx="2296950" cy="2296950"/>
          </a:xfrm>
          <a:prstGeom prst="ellipse">
            <a:avLst/>
          </a:prstGeom>
          <a:noFill/>
          <a:ln w="12700" cap="flat" cmpd="sng" algn="ctr">
            <a:solidFill>
              <a:srgbClr val="000000">
                <a:lumMod val="60000"/>
                <a:lumOff val="40000"/>
              </a:srgbClr>
            </a:solidFill>
            <a:prstDash val="solid"/>
            <a:miter lim="800000"/>
          </a:ln>
          <a:effectLst/>
        </p:spPr>
        <p:txBody>
          <a:bodyPr rtlCol="0" anchor="ctr"/>
          <a:lstStyle/>
          <a:p>
            <a:pPr algn="ctr">
              <a:lnSpc>
                <a:spcPct val="130000"/>
              </a:lnSpc>
            </a:pPr>
            <a:endParaRPr lang="zh-CN" altLang="en-US" sz="1325" dirty="0">
              <a:latin typeface="微软雅黑" panose="020B0503020204020204" charset="-122"/>
              <a:ea typeface="微软雅黑" panose="020B0503020204020204" charset="-122"/>
            </a:endParaRPr>
          </a:p>
        </p:txBody>
      </p:sp>
      <p:sp>
        <p:nvSpPr>
          <p:cNvPr id="25" name="椭圆 24"/>
          <p:cNvSpPr/>
          <p:nvPr>
            <p:custDataLst>
              <p:tags r:id="rId3"/>
            </p:custDataLst>
          </p:nvPr>
        </p:nvSpPr>
        <p:spPr>
          <a:xfrm>
            <a:off x="4661884" y="1399099"/>
            <a:ext cx="832978" cy="832978"/>
          </a:xfrm>
          <a:prstGeom prst="ellipse">
            <a:avLst/>
          </a:prstGeom>
          <a:solidFill>
            <a:srgbClr val="3498DB"/>
          </a:solidFill>
          <a:ln w="28575" cap="flat" cmpd="sng" algn="ctr">
            <a:solidFill>
              <a:sysClr val="window" lastClr="FFFFFF"/>
            </a:solidFill>
            <a:prstDash val="solid"/>
            <a:miter lim="800000"/>
          </a:ln>
          <a:effectLst/>
        </p:spPr>
        <p:txBody>
          <a:bodyPr rtlCol="0" anchor="ctr"/>
          <a:lstStyle/>
          <a:p>
            <a:pPr algn="ctr">
              <a:lnSpc>
                <a:spcPct val="130000"/>
              </a:lnSpc>
            </a:pPr>
            <a:endParaRPr lang="zh-CN" altLang="en-US" sz="1325">
              <a:latin typeface="微软雅黑" panose="020B0503020204020204" charset="-122"/>
              <a:ea typeface="微软雅黑" panose="020B0503020204020204" charset="-122"/>
            </a:endParaRPr>
          </a:p>
        </p:txBody>
      </p:sp>
      <p:sp>
        <p:nvSpPr>
          <p:cNvPr id="26" name="任意多边形 25"/>
          <p:cNvSpPr/>
          <p:nvPr>
            <p:custDataLst>
              <p:tags r:id="rId4"/>
            </p:custDataLst>
          </p:nvPr>
        </p:nvSpPr>
        <p:spPr bwMode="auto">
          <a:xfrm>
            <a:off x="4921259" y="1664259"/>
            <a:ext cx="314226" cy="302657"/>
          </a:xfrm>
          <a:custGeom>
            <a:avLst/>
            <a:gdLst>
              <a:gd name="connsiteX0" fmla="*/ 0 w 582235"/>
              <a:gd name="connsiteY0" fmla="*/ 404481 h 606722"/>
              <a:gd name="connsiteX1" fmla="*/ 101261 w 582235"/>
              <a:gd name="connsiteY1" fmla="*/ 404481 h 606722"/>
              <a:gd name="connsiteX2" fmla="*/ 101261 w 582235"/>
              <a:gd name="connsiteY2" fmla="*/ 606722 h 606722"/>
              <a:gd name="connsiteX3" fmla="*/ 0 w 582235"/>
              <a:gd name="connsiteY3" fmla="*/ 606722 h 606722"/>
              <a:gd name="connsiteX4" fmla="*/ 151927 w 582235"/>
              <a:gd name="connsiteY4" fmla="*/ 328623 h 606722"/>
              <a:gd name="connsiteX5" fmla="*/ 253188 w 582235"/>
              <a:gd name="connsiteY5" fmla="*/ 328623 h 606722"/>
              <a:gd name="connsiteX6" fmla="*/ 253188 w 582235"/>
              <a:gd name="connsiteY6" fmla="*/ 606722 h 606722"/>
              <a:gd name="connsiteX7" fmla="*/ 151927 w 582235"/>
              <a:gd name="connsiteY7" fmla="*/ 606722 h 606722"/>
              <a:gd name="connsiteX8" fmla="*/ 303855 w 582235"/>
              <a:gd name="connsiteY8" fmla="*/ 252766 h 606722"/>
              <a:gd name="connsiteX9" fmla="*/ 405046 w 582235"/>
              <a:gd name="connsiteY9" fmla="*/ 252766 h 606722"/>
              <a:gd name="connsiteX10" fmla="*/ 405046 w 582235"/>
              <a:gd name="connsiteY10" fmla="*/ 606722 h 606722"/>
              <a:gd name="connsiteX11" fmla="*/ 303855 w 582235"/>
              <a:gd name="connsiteY11" fmla="*/ 606722 h 606722"/>
              <a:gd name="connsiteX12" fmla="*/ 455711 w 582235"/>
              <a:gd name="connsiteY12" fmla="*/ 202241 h 606722"/>
              <a:gd name="connsiteX13" fmla="*/ 556972 w 582235"/>
              <a:gd name="connsiteY13" fmla="*/ 202241 h 606722"/>
              <a:gd name="connsiteX14" fmla="*/ 556972 w 582235"/>
              <a:gd name="connsiteY14" fmla="*/ 606722 h 606722"/>
              <a:gd name="connsiteX15" fmla="*/ 455711 w 582235"/>
              <a:gd name="connsiteY15" fmla="*/ 606722 h 606722"/>
              <a:gd name="connsiteX16" fmla="*/ 455697 w 582235"/>
              <a:gd name="connsiteY16" fmla="*/ 0 h 606722"/>
              <a:gd name="connsiteX17" fmla="*/ 556785 w 582235"/>
              <a:gd name="connsiteY17" fmla="*/ 0 h 606722"/>
              <a:gd name="connsiteX18" fmla="*/ 556874 w 582235"/>
              <a:gd name="connsiteY18" fmla="*/ 0 h 606722"/>
              <a:gd name="connsiteX19" fmla="*/ 556963 w 582235"/>
              <a:gd name="connsiteY19" fmla="*/ 0 h 606722"/>
              <a:gd name="connsiteX20" fmla="*/ 557675 w 582235"/>
              <a:gd name="connsiteY20" fmla="*/ 0 h 606722"/>
              <a:gd name="connsiteX21" fmla="*/ 559366 w 582235"/>
              <a:gd name="connsiteY21" fmla="*/ 89 h 606722"/>
              <a:gd name="connsiteX22" fmla="*/ 560611 w 582235"/>
              <a:gd name="connsiteY22" fmla="*/ 267 h 606722"/>
              <a:gd name="connsiteX23" fmla="*/ 561857 w 582235"/>
              <a:gd name="connsiteY23" fmla="*/ 444 h 606722"/>
              <a:gd name="connsiteX24" fmla="*/ 563192 w 582235"/>
              <a:gd name="connsiteY24" fmla="*/ 800 h 606722"/>
              <a:gd name="connsiteX25" fmla="*/ 564171 w 582235"/>
              <a:gd name="connsiteY25" fmla="*/ 1067 h 606722"/>
              <a:gd name="connsiteX26" fmla="*/ 565506 w 582235"/>
              <a:gd name="connsiteY26" fmla="*/ 1511 h 606722"/>
              <a:gd name="connsiteX27" fmla="*/ 566574 w 582235"/>
              <a:gd name="connsiteY27" fmla="*/ 1867 h 606722"/>
              <a:gd name="connsiteX28" fmla="*/ 567730 w 582235"/>
              <a:gd name="connsiteY28" fmla="*/ 2400 h 606722"/>
              <a:gd name="connsiteX29" fmla="*/ 568798 w 582235"/>
              <a:gd name="connsiteY29" fmla="*/ 2933 h 606722"/>
              <a:gd name="connsiteX30" fmla="*/ 569777 w 582235"/>
              <a:gd name="connsiteY30" fmla="*/ 3467 h 606722"/>
              <a:gd name="connsiteX31" fmla="*/ 570934 w 582235"/>
              <a:gd name="connsiteY31" fmla="*/ 4178 h 606722"/>
              <a:gd name="connsiteX32" fmla="*/ 571824 w 582235"/>
              <a:gd name="connsiteY32" fmla="*/ 4800 h 606722"/>
              <a:gd name="connsiteX33" fmla="*/ 572891 w 582235"/>
              <a:gd name="connsiteY33" fmla="*/ 5689 h 606722"/>
              <a:gd name="connsiteX34" fmla="*/ 573781 w 582235"/>
              <a:gd name="connsiteY34" fmla="*/ 6489 h 606722"/>
              <a:gd name="connsiteX35" fmla="*/ 574760 w 582235"/>
              <a:gd name="connsiteY35" fmla="*/ 7289 h 606722"/>
              <a:gd name="connsiteX36" fmla="*/ 575917 w 582235"/>
              <a:gd name="connsiteY36" fmla="*/ 8533 h 606722"/>
              <a:gd name="connsiteX37" fmla="*/ 576451 w 582235"/>
              <a:gd name="connsiteY37" fmla="*/ 9066 h 606722"/>
              <a:gd name="connsiteX38" fmla="*/ 576451 w 582235"/>
              <a:gd name="connsiteY38" fmla="*/ 9155 h 606722"/>
              <a:gd name="connsiteX39" fmla="*/ 577964 w 582235"/>
              <a:gd name="connsiteY39" fmla="*/ 11200 h 606722"/>
              <a:gd name="connsiteX40" fmla="*/ 578053 w 582235"/>
              <a:gd name="connsiteY40" fmla="*/ 11289 h 606722"/>
              <a:gd name="connsiteX41" fmla="*/ 579209 w 582235"/>
              <a:gd name="connsiteY41" fmla="*/ 13244 h 606722"/>
              <a:gd name="connsiteX42" fmla="*/ 579743 w 582235"/>
              <a:gd name="connsiteY42" fmla="*/ 14222 h 606722"/>
              <a:gd name="connsiteX43" fmla="*/ 580277 w 582235"/>
              <a:gd name="connsiteY43" fmla="*/ 15555 h 606722"/>
              <a:gd name="connsiteX44" fmla="*/ 580722 w 582235"/>
              <a:gd name="connsiteY44" fmla="*/ 16711 h 606722"/>
              <a:gd name="connsiteX45" fmla="*/ 581167 w 582235"/>
              <a:gd name="connsiteY45" fmla="*/ 17866 h 606722"/>
              <a:gd name="connsiteX46" fmla="*/ 581523 w 582235"/>
              <a:gd name="connsiteY46" fmla="*/ 19199 h 606722"/>
              <a:gd name="connsiteX47" fmla="*/ 581790 w 582235"/>
              <a:gd name="connsiteY47" fmla="*/ 20266 h 606722"/>
              <a:gd name="connsiteX48" fmla="*/ 582146 w 582235"/>
              <a:gd name="connsiteY48" fmla="*/ 22488 h 606722"/>
              <a:gd name="connsiteX49" fmla="*/ 582146 w 582235"/>
              <a:gd name="connsiteY49" fmla="*/ 22666 h 606722"/>
              <a:gd name="connsiteX50" fmla="*/ 582235 w 582235"/>
              <a:gd name="connsiteY50" fmla="*/ 25244 h 606722"/>
              <a:gd name="connsiteX51" fmla="*/ 582235 w 582235"/>
              <a:gd name="connsiteY51" fmla="*/ 126396 h 606722"/>
              <a:gd name="connsiteX52" fmla="*/ 556963 w 582235"/>
              <a:gd name="connsiteY52" fmla="*/ 151728 h 606722"/>
              <a:gd name="connsiteX53" fmla="*/ 531691 w 582235"/>
              <a:gd name="connsiteY53" fmla="*/ 126396 h 606722"/>
              <a:gd name="connsiteX54" fmla="*/ 531691 w 582235"/>
              <a:gd name="connsiteY54" fmla="*/ 79286 h 606722"/>
              <a:gd name="connsiteX55" fmla="*/ 421260 w 582235"/>
              <a:gd name="connsiteY55" fmla="*/ 171106 h 606722"/>
              <a:gd name="connsiteX56" fmla="*/ 385666 w 582235"/>
              <a:gd name="connsiteY56" fmla="*/ 167906 h 606722"/>
              <a:gd name="connsiteX57" fmla="*/ 388869 w 582235"/>
              <a:gd name="connsiteY57" fmla="*/ 132262 h 606722"/>
              <a:gd name="connsiteX58" fmla="*/ 487020 w 582235"/>
              <a:gd name="connsiteY58" fmla="*/ 50576 h 606722"/>
              <a:gd name="connsiteX59" fmla="*/ 455697 w 582235"/>
              <a:gd name="connsiteY59" fmla="*/ 50576 h 606722"/>
              <a:gd name="connsiteX60" fmla="*/ 430425 w 582235"/>
              <a:gd name="connsiteY60" fmla="*/ 25244 h 606722"/>
              <a:gd name="connsiteX61" fmla="*/ 455697 w 582235"/>
              <a:gd name="connsiteY61"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82235" h="606722">
                <a:moveTo>
                  <a:pt x="0" y="404481"/>
                </a:moveTo>
                <a:lnTo>
                  <a:pt x="101261" y="404481"/>
                </a:lnTo>
                <a:lnTo>
                  <a:pt x="101261" y="606722"/>
                </a:lnTo>
                <a:lnTo>
                  <a:pt x="0" y="606722"/>
                </a:lnTo>
                <a:close/>
                <a:moveTo>
                  <a:pt x="151927" y="328623"/>
                </a:moveTo>
                <a:lnTo>
                  <a:pt x="253188" y="328623"/>
                </a:lnTo>
                <a:lnTo>
                  <a:pt x="253188" y="606722"/>
                </a:lnTo>
                <a:lnTo>
                  <a:pt x="151927" y="606722"/>
                </a:lnTo>
                <a:close/>
                <a:moveTo>
                  <a:pt x="303855" y="252766"/>
                </a:moveTo>
                <a:lnTo>
                  <a:pt x="405046" y="252766"/>
                </a:lnTo>
                <a:lnTo>
                  <a:pt x="405046" y="606722"/>
                </a:lnTo>
                <a:lnTo>
                  <a:pt x="303855" y="606722"/>
                </a:lnTo>
                <a:close/>
                <a:moveTo>
                  <a:pt x="455711" y="202241"/>
                </a:moveTo>
                <a:lnTo>
                  <a:pt x="556972" y="202241"/>
                </a:lnTo>
                <a:lnTo>
                  <a:pt x="556972" y="606722"/>
                </a:lnTo>
                <a:lnTo>
                  <a:pt x="455711" y="606722"/>
                </a:lnTo>
                <a:close/>
                <a:moveTo>
                  <a:pt x="455697" y="0"/>
                </a:moveTo>
                <a:lnTo>
                  <a:pt x="556785" y="0"/>
                </a:lnTo>
                <a:lnTo>
                  <a:pt x="556874" y="0"/>
                </a:lnTo>
                <a:lnTo>
                  <a:pt x="556963" y="0"/>
                </a:lnTo>
                <a:cubicBezTo>
                  <a:pt x="557230" y="0"/>
                  <a:pt x="557408" y="0"/>
                  <a:pt x="557675" y="0"/>
                </a:cubicBezTo>
                <a:cubicBezTo>
                  <a:pt x="558298" y="89"/>
                  <a:pt x="558832" y="89"/>
                  <a:pt x="559366" y="89"/>
                </a:cubicBezTo>
                <a:cubicBezTo>
                  <a:pt x="559811" y="178"/>
                  <a:pt x="560256" y="267"/>
                  <a:pt x="560611" y="267"/>
                </a:cubicBezTo>
                <a:cubicBezTo>
                  <a:pt x="561056" y="356"/>
                  <a:pt x="561412" y="444"/>
                  <a:pt x="561857" y="444"/>
                </a:cubicBezTo>
                <a:cubicBezTo>
                  <a:pt x="562302" y="533"/>
                  <a:pt x="562747" y="711"/>
                  <a:pt x="563192" y="800"/>
                </a:cubicBezTo>
                <a:cubicBezTo>
                  <a:pt x="563548" y="889"/>
                  <a:pt x="563904" y="978"/>
                  <a:pt x="564171" y="1067"/>
                </a:cubicBezTo>
                <a:cubicBezTo>
                  <a:pt x="564616" y="1156"/>
                  <a:pt x="565061" y="1333"/>
                  <a:pt x="565506" y="1511"/>
                </a:cubicBezTo>
                <a:cubicBezTo>
                  <a:pt x="565862" y="1600"/>
                  <a:pt x="566218" y="1778"/>
                  <a:pt x="566574" y="1867"/>
                </a:cubicBezTo>
                <a:cubicBezTo>
                  <a:pt x="566929" y="2044"/>
                  <a:pt x="567285" y="2222"/>
                  <a:pt x="567730" y="2400"/>
                </a:cubicBezTo>
                <a:cubicBezTo>
                  <a:pt x="568086" y="2578"/>
                  <a:pt x="568442" y="2755"/>
                  <a:pt x="568798" y="2933"/>
                </a:cubicBezTo>
                <a:cubicBezTo>
                  <a:pt x="569154" y="3111"/>
                  <a:pt x="569421" y="3289"/>
                  <a:pt x="569777" y="3467"/>
                </a:cubicBezTo>
                <a:cubicBezTo>
                  <a:pt x="570133" y="3733"/>
                  <a:pt x="570578" y="4000"/>
                  <a:pt x="570934" y="4178"/>
                </a:cubicBezTo>
                <a:cubicBezTo>
                  <a:pt x="571201" y="4444"/>
                  <a:pt x="571557" y="4622"/>
                  <a:pt x="571824" y="4800"/>
                </a:cubicBezTo>
                <a:cubicBezTo>
                  <a:pt x="572180" y="5155"/>
                  <a:pt x="572536" y="5422"/>
                  <a:pt x="572891" y="5689"/>
                </a:cubicBezTo>
                <a:cubicBezTo>
                  <a:pt x="573247" y="5955"/>
                  <a:pt x="573514" y="6222"/>
                  <a:pt x="573781" y="6489"/>
                </a:cubicBezTo>
                <a:cubicBezTo>
                  <a:pt x="574137" y="6755"/>
                  <a:pt x="574493" y="7022"/>
                  <a:pt x="574760" y="7289"/>
                </a:cubicBezTo>
                <a:cubicBezTo>
                  <a:pt x="575205" y="7733"/>
                  <a:pt x="575561" y="8178"/>
                  <a:pt x="575917" y="8533"/>
                </a:cubicBezTo>
                <a:cubicBezTo>
                  <a:pt x="576095" y="8711"/>
                  <a:pt x="576273" y="8889"/>
                  <a:pt x="576451" y="9066"/>
                </a:cubicBezTo>
                <a:cubicBezTo>
                  <a:pt x="576451" y="9155"/>
                  <a:pt x="576451" y="9155"/>
                  <a:pt x="576451" y="9155"/>
                </a:cubicBezTo>
                <a:cubicBezTo>
                  <a:pt x="576985" y="9777"/>
                  <a:pt x="577519" y="10489"/>
                  <a:pt x="577964" y="11200"/>
                </a:cubicBezTo>
                <a:cubicBezTo>
                  <a:pt x="577964" y="11200"/>
                  <a:pt x="578053" y="11289"/>
                  <a:pt x="578053" y="11289"/>
                </a:cubicBezTo>
                <a:cubicBezTo>
                  <a:pt x="578498" y="12000"/>
                  <a:pt x="578854" y="12622"/>
                  <a:pt x="579209" y="13244"/>
                </a:cubicBezTo>
                <a:cubicBezTo>
                  <a:pt x="579387" y="13600"/>
                  <a:pt x="579565" y="13955"/>
                  <a:pt x="579743" y="14222"/>
                </a:cubicBezTo>
                <a:cubicBezTo>
                  <a:pt x="579921" y="14666"/>
                  <a:pt x="580099" y="15111"/>
                  <a:pt x="580277" y="15555"/>
                </a:cubicBezTo>
                <a:cubicBezTo>
                  <a:pt x="580455" y="15911"/>
                  <a:pt x="580633" y="16266"/>
                  <a:pt x="580722" y="16711"/>
                </a:cubicBezTo>
                <a:cubicBezTo>
                  <a:pt x="580900" y="17066"/>
                  <a:pt x="581078" y="17422"/>
                  <a:pt x="581167" y="17866"/>
                </a:cubicBezTo>
                <a:cubicBezTo>
                  <a:pt x="581256" y="18311"/>
                  <a:pt x="581434" y="18755"/>
                  <a:pt x="581523" y="19199"/>
                </a:cubicBezTo>
                <a:cubicBezTo>
                  <a:pt x="581612" y="19555"/>
                  <a:pt x="581701" y="19910"/>
                  <a:pt x="581790" y="20266"/>
                </a:cubicBezTo>
                <a:cubicBezTo>
                  <a:pt x="581879" y="20977"/>
                  <a:pt x="582057" y="21777"/>
                  <a:pt x="582146" y="22488"/>
                </a:cubicBezTo>
                <a:cubicBezTo>
                  <a:pt x="582146" y="22577"/>
                  <a:pt x="582146" y="22666"/>
                  <a:pt x="582146" y="22666"/>
                </a:cubicBezTo>
                <a:cubicBezTo>
                  <a:pt x="582235" y="23555"/>
                  <a:pt x="582235" y="24355"/>
                  <a:pt x="582235" y="25244"/>
                </a:cubicBezTo>
                <a:lnTo>
                  <a:pt x="582235" y="126396"/>
                </a:lnTo>
                <a:cubicBezTo>
                  <a:pt x="582235" y="140351"/>
                  <a:pt x="570934" y="151728"/>
                  <a:pt x="556963" y="151728"/>
                </a:cubicBezTo>
                <a:cubicBezTo>
                  <a:pt x="542992" y="151728"/>
                  <a:pt x="531691" y="140351"/>
                  <a:pt x="531691" y="126396"/>
                </a:cubicBezTo>
                <a:lnTo>
                  <a:pt x="531691" y="79286"/>
                </a:lnTo>
                <a:lnTo>
                  <a:pt x="421260" y="171106"/>
                </a:lnTo>
                <a:cubicBezTo>
                  <a:pt x="410582" y="180083"/>
                  <a:pt x="394564" y="178572"/>
                  <a:pt x="385666" y="167906"/>
                </a:cubicBezTo>
                <a:cubicBezTo>
                  <a:pt x="376678" y="157150"/>
                  <a:pt x="378191" y="141240"/>
                  <a:pt x="388869" y="132262"/>
                </a:cubicBezTo>
                <a:lnTo>
                  <a:pt x="487020" y="50576"/>
                </a:lnTo>
                <a:lnTo>
                  <a:pt x="455697" y="50576"/>
                </a:lnTo>
                <a:cubicBezTo>
                  <a:pt x="441727" y="50576"/>
                  <a:pt x="430425" y="39288"/>
                  <a:pt x="430425" y="25244"/>
                </a:cubicBezTo>
                <a:cubicBezTo>
                  <a:pt x="430425" y="11289"/>
                  <a:pt x="441727" y="0"/>
                  <a:pt x="455697" y="0"/>
                </a:cubicBezTo>
                <a:close/>
              </a:path>
            </a:pathLst>
          </a:custGeom>
          <a:solidFill>
            <a:sysClr val="window" lastClr="FFFFFF"/>
          </a:solidFill>
          <a:ln>
            <a:noFill/>
          </a:ln>
          <a:effectLst/>
        </p:spPr>
        <p:txBody>
          <a:bodyPr lIns="89576" tIns="89576" rIns="89576" bIns="89576" anchor="ctr"/>
          <a:lstStyle>
            <a:defPPr>
              <a:defRPr lang="zh-CN"/>
            </a:defPPr>
            <a:lvl1pPr marL="0" algn="l" defTabSz="913765" rtl="0" eaLnBrk="1" latinLnBrk="0" hangingPunct="1">
              <a:defRPr sz="1800" kern="1200">
                <a:solidFill>
                  <a:srgbClr val="000000"/>
                </a:solidFill>
              </a:defRPr>
            </a:lvl1pPr>
            <a:lvl2pPr marL="457200" algn="l" defTabSz="913765" rtl="0" eaLnBrk="1" latinLnBrk="0" hangingPunct="1">
              <a:defRPr sz="1800" kern="1200">
                <a:solidFill>
                  <a:srgbClr val="000000"/>
                </a:solidFill>
              </a:defRPr>
            </a:lvl2pPr>
            <a:lvl3pPr marL="914400" algn="l" defTabSz="913765" rtl="0" eaLnBrk="1" latinLnBrk="0" hangingPunct="1">
              <a:defRPr sz="1800" kern="1200">
                <a:solidFill>
                  <a:srgbClr val="000000"/>
                </a:solidFill>
              </a:defRPr>
            </a:lvl3pPr>
            <a:lvl4pPr marL="1371600" algn="l" defTabSz="913765" rtl="0" eaLnBrk="1" latinLnBrk="0" hangingPunct="1">
              <a:defRPr sz="1800" kern="1200">
                <a:solidFill>
                  <a:srgbClr val="000000"/>
                </a:solidFill>
              </a:defRPr>
            </a:lvl4pPr>
            <a:lvl5pPr marL="1828800" algn="l" defTabSz="913765" rtl="0" eaLnBrk="1" latinLnBrk="0" hangingPunct="1">
              <a:defRPr sz="1800" kern="1200">
                <a:solidFill>
                  <a:srgbClr val="000000"/>
                </a:solidFill>
              </a:defRPr>
            </a:lvl5pPr>
            <a:lvl6pPr marL="2286000" algn="l" defTabSz="913765" rtl="0" eaLnBrk="1" latinLnBrk="0" hangingPunct="1">
              <a:defRPr sz="1800" kern="1200">
                <a:solidFill>
                  <a:srgbClr val="000000"/>
                </a:solidFill>
              </a:defRPr>
            </a:lvl6pPr>
            <a:lvl7pPr marL="2743200" algn="l" defTabSz="913765" rtl="0" eaLnBrk="1" latinLnBrk="0" hangingPunct="1">
              <a:defRPr sz="1800" kern="1200">
                <a:solidFill>
                  <a:srgbClr val="000000"/>
                </a:solidFill>
              </a:defRPr>
            </a:lvl7pPr>
            <a:lvl8pPr marL="3200400" algn="l" defTabSz="913765" rtl="0" eaLnBrk="1" latinLnBrk="0" hangingPunct="1">
              <a:defRPr sz="1800" kern="1200">
                <a:solidFill>
                  <a:srgbClr val="000000"/>
                </a:solidFill>
              </a:defRPr>
            </a:lvl8pPr>
            <a:lvl9pPr marL="3657600" algn="l" defTabSz="913765" rtl="0" eaLnBrk="1" latinLnBrk="0" hangingPunct="1">
              <a:defRPr sz="1800" kern="1200">
                <a:solidFill>
                  <a:srgbClr val="000000"/>
                </a:solidFill>
              </a:defRPr>
            </a:lvl9pPr>
          </a:lstStyle>
          <a:p>
            <a:pPr fontAlgn="base" hangingPunct="0">
              <a:lnSpc>
                <a:spcPct val="130000"/>
              </a:lnSpc>
              <a:spcBef>
                <a:spcPct val="0"/>
              </a:spcBef>
              <a:spcAft>
                <a:spcPct val="0"/>
              </a:spcAft>
            </a:pPr>
            <a:endParaRPr lang="zh-CN" altLang="zh-CN" sz="4705">
              <a:solidFill>
                <a:srgbClr val="000000"/>
              </a:solidFill>
              <a:latin typeface="微软雅黑" panose="020B0503020204020204" charset="-122"/>
              <a:ea typeface="微软雅黑" panose="020B0503020204020204" charset="-122"/>
            </a:endParaRPr>
          </a:p>
        </p:txBody>
      </p:sp>
      <p:sp>
        <p:nvSpPr>
          <p:cNvPr id="41" name="椭圆 40"/>
          <p:cNvSpPr/>
          <p:nvPr>
            <p:custDataLst>
              <p:tags r:id="rId5"/>
            </p:custDataLst>
          </p:nvPr>
        </p:nvSpPr>
        <p:spPr>
          <a:xfrm>
            <a:off x="4661884" y="3282151"/>
            <a:ext cx="832978" cy="832978"/>
          </a:xfrm>
          <a:prstGeom prst="ellipse">
            <a:avLst/>
          </a:prstGeom>
          <a:solidFill>
            <a:srgbClr val="FFC000"/>
          </a:solidFill>
          <a:ln w="28575" cap="flat" cmpd="sng" algn="ctr">
            <a:solidFill>
              <a:sysClr val="window" lastClr="FFFFFF"/>
            </a:solidFill>
            <a:prstDash val="solid"/>
            <a:miter lim="800000"/>
          </a:ln>
          <a:effectLst/>
        </p:spPr>
        <p:txBody>
          <a:bodyPr rtlCol="0" anchor="ctr"/>
          <a:lstStyle/>
          <a:p>
            <a:pPr algn="ctr">
              <a:lnSpc>
                <a:spcPct val="130000"/>
              </a:lnSpc>
            </a:pPr>
            <a:endParaRPr lang="zh-CN" altLang="en-US" sz="1325">
              <a:latin typeface="微软雅黑" panose="020B0503020204020204" charset="-122"/>
              <a:ea typeface="微软雅黑" panose="020B0503020204020204" charset="-122"/>
            </a:endParaRPr>
          </a:p>
        </p:txBody>
      </p:sp>
      <p:sp>
        <p:nvSpPr>
          <p:cNvPr id="33" name="椭圆 32"/>
          <p:cNvSpPr/>
          <p:nvPr>
            <p:custDataLst>
              <p:tags r:id="rId6"/>
            </p:custDataLst>
          </p:nvPr>
        </p:nvSpPr>
        <p:spPr>
          <a:xfrm>
            <a:off x="3598390" y="3282151"/>
            <a:ext cx="832978" cy="832978"/>
          </a:xfrm>
          <a:prstGeom prst="ellipse">
            <a:avLst/>
          </a:prstGeom>
          <a:solidFill>
            <a:srgbClr val="9BBB59"/>
          </a:solidFill>
          <a:ln w="28575" cap="flat" cmpd="sng" algn="ctr">
            <a:solidFill>
              <a:sysClr val="window" lastClr="FFFFFF"/>
            </a:solidFill>
            <a:prstDash val="solid"/>
            <a:miter lim="800000"/>
          </a:ln>
          <a:effectLst/>
        </p:spPr>
        <p:txBody>
          <a:bodyPr rtlCol="0" anchor="ctr"/>
          <a:lstStyle/>
          <a:p>
            <a:pPr algn="ctr">
              <a:lnSpc>
                <a:spcPct val="130000"/>
              </a:lnSpc>
            </a:pPr>
            <a:endParaRPr lang="zh-CN" altLang="en-US" sz="1325">
              <a:latin typeface="微软雅黑" panose="020B0503020204020204" charset="-122"/>
              <a:ea typeface="微软雅黑" panose="020B0503020204020204" charset="-122"/>
            </a:endParaRPr>
          </a:p>
        </p:txBody>
      </p:sp>
      <p:sp>
        <p:nvSpPr>
          <p:cNvPr id="29" name="椭圆 28"/>
          <p:cNvSpPr/>
          <p:nvPr>
            <p:custDataLst>
              <p:tags r:id="rId7"/>
            </p:custDataLst>
          </p:nvPr>
        </p:nvSpPr>
        <p:spPr>
          <a:xfrm>
            <a:off x="3039146" y="2364264"/>
            <a:ext cx="832978" cy="832978"/>
          </a:xfrm>
          <a:prstGeom prst="ellipse">
            <a:avLst/>
          </a:prstGeom>
          <a:solidFill>
            <a:srgbClr val="1AA3AA"/>
          </a:solidFill>
          <a:ln w="28575" cap="flat" cmpd="sng" algn="ctr">
            <a:solidFill>
              <a:sysClr val="window" lastClr="FFFFFF"/>
            </a:solidFill>
            <a:prstDash val="solid"/>
            <a:miter lim="800000"/>
          </a:ln>
          <a:effectLst/>
        </p:spPr>
        <p:txBody>
          <a:bodyPr rtlCol="0" anchor="ctr"/>
          <a:lstStyle/>
          <a:p>
            <a:pPr algn="ctr">
              <a:lnSpc>
                <a:spcPct val="130000"/>
              </a:lnSpc>
            </a:pPr>
            <a:endParaRPr lang="zh-CN" altLang="en-US" sz="1325">
              <a:latin typeface="微软雅黑" panose="020B0503020204020204" charset="-122"/>
              <a:ea typeface="微软雅黑" panose="020B0503020204020204" charset="-122"/>
            </a:endParaRPr>
          </a:p>
        </p:txBody>
      </p:sp>
      <p:sp>
        <p:nvSpPr>
          <p:cNvPr id="30" name="任意多边形 29"/>
          <p:cNvSpPr/>
          <p:nvPr>
            <p:custDataLst>
              <p:tags r:id="rId8"/>
            </p:custDataLst>
          </p:nvPr>
        </p:nvSpPr>
        <p:spPr bwMode="auto">
          <a:xfrm>
            <a:off x="3298521" y="2629423"/>
            <a:ext cx="314226" cy="302657"/>
          </a:xfrm>
          <a:custGeom>
            <a:avLst/>
            <a:gdLst>
              <a:gd name="connsiteX0" fmla="*/ 297615 w 597921"/>
              <a:gd name="connsiteY0" fmla="*/ 96957 h 598324"/>
              <a:gd name="connsiteX1" fmla="*/ 323434 w 597921"/>
              <a:gd name="connsiteY1" fmla="*/ 122740 h 598324"/>
              <a:gd name="connsiteX2" fmla="*/ 323434 w 597921"/>
              <a:gd name="connsiteY2" fmla="*/ 289852 h 598324"/>
              <a:gd name="connsiteX3" fmla="*/ 462572 w 597921"/>
              <a:gd name="connsiteY3" fmla="*/ 289852 h 598324"/>
              <a:gd name="connsiteX4" fmla="*/ 487913 w 597921"/>
              <a:gd name="connsiteY4" fmla="*/ 315157 h 598324"/>
              <a:gd name="connsiteX5" fmla="*/ 462572 w 597921"/>
              <a:gd name="connsiteY5" fmla="*/ 340463 h 598324"/>
              <a:gd name="connsiteX6" fmla="*/ 297615 w 597921"/>
              <a:gd name="connsiteY6" fmla="*/ 340463 h 598324"/>
              <a:gd name="connsiteX7" fmla="*/ 272274 w 597921"/>
              <a:gd name="connsiteY7" fmla="*/ 315157 h 598324"/>
              <a:gd name="connsiteX8" fmla="*/ 272274 w 597921"/>
              <a:gd name="connsiteY8" fmla="*/ 122740 h 598324"/>
              <a:gd name="connsiteX9" fmla="*/ 297615 w 597921"/>
              <a:gd name="connsiteY9" fmla="*/ 96957 h 598324"/>
              <a:gd name="connsiteX10" fmla="*/ 298127 w 597921"/>
              <a:gd name="connsiteY10" fmla="*/ 0 h 598324"/>
              <a:gd name="connsiteX11" fmla="*/ 597921 w 597921"/>
              <a:gd name="connsiteY11" fmla="*/ 299401 h 598324"/>
              <a:gd name="connsiteX12" fmla="*/ 298127 w 597921"/>
              <a:gd name="connsiteY12" fmla="*/ 598324 h 598324"/>
              <a:gd name="connsiteX13" fmla="*/ 35150 w 597921"/>
              <a:gd name="connsiteY13" fmla="*/ 442177 h 598324"/>
              <a:gd name="connsiteX14" fmla="*/ 34194 w 597921"/>
              <a:gd name="connsiteY14" fmla="*/ 432149 h 598324"/>
              <a:gd name="connsiteX15" fmla="*/ 40410 w 597921"/>
              <a:gd name="connsiteY15" fmla="*/ 424509 h 598324"/>
              <a:gd name="connsiteX16" fmla="*/ 74836 w 597921"/>
              <a:gd name="connsiteY16" fmla="*/ 407796 h 598324"/>
              <a:gd name="connsiteX17" fmla="*/ 91571 w 597921"/>
              <a:gd name="connsiteY17" fmla="*/ 413049 h 598324"/>
              <a:gd name="connsiteX18" fmla="*/ 298127 w 597921"/>
              <a:gd name="connsiteY18" fmla="*/ 534815 h 598324"/>
              <a:gd name="connsiteX19" fmla="*/ 534328 w 597921"/>
              <a:gd name="connsiteY19" fmla="*/ 299401 h 598324"/>
              <a:gd name="connsiteX20" fmla="*/ 298127 w 597921"/>
              <a:gd name="connsiteY20" fmla="*/ 63509 h 598324"/>
              <a:gd name="connsiteX21" fmla="*/ 145123 w 597921"/>
              <a:gd name="connsiteY21" fmla="*/ 120333 h 598324"/>
              <a:gd name="connsiteX22" fmla="*/ 200587 w 597921"/>
              <a:gd name="connsiteY22" fmla="*/ 142299 h 598324"/>
              <a:gd name="connsiteX23" fmla="*/ 208237 w 597921"/>
              <a:gd name="connsiteY23" fmla="*/ 152327 h 598324"/>
              <a:gd name="connsiteX24" fmla="*/ 203456 w 597921"/>
              <a:gd name="connsiteY24" fmla="*/ 164265 h 598324"/>
              <a:gd name="connsiteX25" fmla="*/ 48060 w 597921"/>
              <a:gd name="connsiteY25" fmla="*/ 285553 h 598324"/>
              <a:gd name="connsiteX26" fmla="*/ 35150 w 597921"/>
              <a:gd name="connsiteY26" fmla="*/ 287463 h 598324"/>
              <a:gd name="connsiteX27" fmla="*/ 27500 w 597921"/>
              <a:gd name="connsiteY27" fmla="*/ 277435 h 598324"/>
              <a:gd name="connsiteX28" fmla="*/ 246 w 597921"/>
              <a:gd name="connsiteY28" fmla="*/ 82132 h 598324"/>
              <a:gd name="connsiteX29" fmla="*/ 4550 w 597921"/>
              <a:gd name="connsiteY29" fmla="*/ 70194 h 598324"/>
              <a:gd name="connsiteX30" fmla="*/ 17459 w 597921"/>
              <a:gd name="connsiteY30" fmla="*/ 68762 h 598324"/>
              <a:gd name="connsiteX31" fmla="*/ 80574 w 597921"/>
              <a:gd name="connsiteY31" fmla="*/ 94070 h 598324"/>
              <a:gd name="connsiteX32" fmla="*/ 298127 w 597921"/>
              <a:gd name="connsiteY32" fmla="*/ 0 h 59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97921" h="598324">
                <a:moveTo>
                  <a:pt x="297615" y="96957"/>
                </a:moveTo>
                <a:cubicBezTo>
                  <a:pt x="311959" y="96957"/>
                  <a:pt x="323434" y="108416"/>
                  <a:pt x="323434" y="122740"/>
                </a:cubicBezTo>
                <a:lnTo>
                  <a:pt x="323434" y="289852"/>
                </a:lnTo>
                <a:lnTo>
                  <a:pt x="462572" y="289852"/>
                </a:lnTo>
                <a:cubicBezTo>
                  <a:pt x="476438" y="289852"/>
                  <a:pt x="487913" y="301311"/>
                  <a:pt x="487913" y="315157"/>
                </a:cubicBezTo>
                <a:cubicBezTo>
                  <a:pt x="487913" y="329004"/>
                  <a:pt x="476438" y="340463"/>
                  <a:pt x="462572" y="340463"/>
                </a:cubicBezTo>
                <a:lnTo>
                  <a:pt x="297615" y="340463"/>
                </a:lnTo>
                <a:cubicBezTo>
                  <a:pt x="283749" y="340463"/>
                  <a:pt x="272274" y="329004"/>
                  <a:pt x="272274" y="315157"/>
                </a:cubicBezTo>
                <a:lnTo>
                  <a:pt x="272274" y="122740"/>
                </a:lnTo>
                <a:cubicBezTo>
                  <a:pt x="272274" y="108416"/>
                  <a:pt x="283749" y="96957"/>
                  <a:pt x="297615" y="96957"/>
                </a:cubicBezTo>
                <a:close/>
                <a:moveTo>
                  <a:pt x="298127" y="0"/>
                </a:moveTo>
                <a:cubicBezTo>
                  <a:pt x="463564" y="0"/>
                  <a:pt x="597921" y="134181"/>
                  <a:pt x="597921" y="299401"/>
                </a:cubicBezTo>
                <a:cubicBezTo>
                  <a:pt x="597921" y="464143"/>
                  <a:pt x="463564" y="598324"/>
                  <a:pt x="298127" y="598324"/>
                </a:cubicBezTo>
                <a:cubicBezTo>
                  <a:pt x="188155" y="598324"/>
                  <a:pt x="87268" y="538635"/>
                  <a:pt x="35150" y="442177"/>
                </a:cubicBezTo>
                <a:cubicBezTo>
                  <a:pt x="33238" y="438835"/>
                  <a:pt x="32760" y="435492"/>
                  <a:pt x="34194" y="432149"/>
                </a:cubicBezTo>
                <a:cubicBezTo>
                  <a:pt x="35150" y="428807"/>
                  <a:pt x="37541" y="425942"/>
                  <a:pt x="40410" y="424509"/>
                </a:cubicBezTo>
                <a:lnTo>
                  <a:pt x="74836" y="407796"/>
                </a:lnTo>
                <a:cubicBezTo>
                  <a:pt x="81052" y="404931"/>
                  <a:pt x="88702" y="407319"/>
                  <a:pt x="91571" y="413049"/>
                </a:cubicBezTo>
                <a:cubicBezTo>
                  <a:pt x="133169" y="488018"/>
                  <a:pt x="212540" y="534815"/>
                  <a:pt x="298127" y="534815"/>
                </a:cubicBezTo>
                <a:cubicBezTo>
                  <a:pt x="428181" y="534815"/>
                  <a:pt x="534328" y="429284"/>
                  <a:pt x="534328" y="299401"/>
                </a:cubicBezTo>
                <a:cubicBezTo>
                  <a:pt x="534328" y="169517"/>
                  <a:pt x="428181" y="63509"/>
                  <a:pt x="298127" y="63509"/>
                </a:cubicBezTo>
                <a:cubicBezTo>
                  <a:pt x="242185" y="63509"/>
                  <a:pt x="187677" y="83565"/>
                  <a:pt x="145123" y="120333"/>
                </a:cubicBezTo>
                <a:lnTo>
                  <a:pt x="200587" y="142299"/>
                </a:lnTo>
                <a:cubicBezTo>
                  <a:pt x="204890" y="144209"/>
                  <a:pt x="207759" y="148029"/>
                  <a:pt x="208237" y="152327"/>
                </a:cubicBezTo>
                <a:cubicBezTo>
                  <a:pt x="208715" y="157102"/>
                  <a:pt x="207281" y="161399"/>
                  <a:pt x="203456" y="164265"/>
                </a:cubicBezTo>
                <a:lnTo>
                  <a:pt x="48060" y="285553"/>
                </a:lnTo>
                <a:cubicBezTo>
                  <a:pt x="44235" y="288418"/>
                  <a:pt x="39454" y="289373"/>
                  <a:pt x="35150" y="287463"/>
                </a:cubicBezTo>
                <a:cubicBezTo>
                  <a:pt x="31325" y="285553"/>
                  <a:pt x="27978" y="281733"/>
                  <a:pt x="27500" y="277435"/>
                </a:cubicBezTo>
                <a:lnTo>
                  <a:pt x="246" y="82132"/>
                </a:lnTo>
                <a:cubicBezTo>
                  <a:pt x="-710" y="77835"/>
                  <a:pt x="1203" y="73060"/>
                  <a:pt x="4550" y="70194"/>
                </a:cubicBezTo>
                <a:cubicBezTo>
                  <a:pt x="8375" y="67807"/>
                  <a:pt x="13156" y="66852"/>
                  <a:pt x="17459" y="68762"/>
                </a:cubicBezTo>
                <a:lnTo>
                  <a:pt x="80574" y="94070"/>
                </a:lnTo>
                <a:cubicBezTo>
                  <a:pt x="137472" y="33426"/>
                  <a:pt x="214931" y="0"/>
                  <a:pt x="298127" y="0"/>
                </a:cubicBezTo>
                <a:close/>
              </a:path>
            </a:pathLst>
          </a:custGeom>
          <a:solidFill>
            <a:sysClr val="window" lastClr="FFFFFF"/>
          </a:solidFill>
          <a:ln>
            <a:noFill/>
          </a:ln>
        </p:spPr>
        <p:txBody>
          <a:bodyPr vert="horz" wrap="square" lIns="134364" tIns="67182" rIns="134364" bIns="67182" numCol="1" anchor="t" anchorCtr="0" compatLnSpc="1"/>
          <a:lstStyle>
            <a:defPPr>
              <a:defRPr lang="zh-CN"/>
            </a:defPPr>
            <a:lvl1pPr marL="0" algn="l" defTabSz="913765" rtl="0" eaLnBrk="1" latinLnBrk="0" hangingPunct="1">
              <a:defRPr sz="1800" kern="1200">
                <a:solidFill>
                  <a:srgbClr val="000000"/>
                </a:solidFill>
              </a:defRPr>
            </a:lvl1pPr>
            <a:lvl2pPr marL="457200" algn="l" defTabSz="913765" rtl="0" eaLnBrk="1" latinLnBrk="0" hangingPunct="1">
              <a:defRPr sz="1800" kern="1200">
                <a:solidFill>
                  <a:srgbClr val="000000"/>
                </a:solidFill>
              </a:defRPr>
            </a:lvl2pPr>
            <a:lvl3pPr marL="914400" algn="l" defTabSz="913765" rtl="0" eaLnBrk="1" latinLnBrk="0" hangingPunct="1">
              <a:defRPr sz="1800" kern="1200">
                <a:solidFill>
                  <a:srgbClr val="000000"/>
                </a:solidFill>
              </a:defRPr>
            </a:lvl3pPr>
            <a:lvl4pPr marL="1371600" algn="l" defTabSz="913765" rtl="0" eaLnBrk="1" latinLnBrk="0" hangingPunct="1">
              <a:defRPr sz="1800" kern="1200">
                <a:solidFill>
                  <a:srgbClr val="000000"/>
                </a:solidFill>
              </a:defRPr>
            </a:lvl4pPr>
            <a:lvl5pPr marL="1828800" algn="l" defTabSz="913765" rtl="0" eaLnBrk="1" latinLnBrk="0" hangingPunct="1">
              <a:defRPr sz="1800" kern="1200">
                <a:solidFill>
                  <a:srgbClr val="000000"/>
                </a:solidFill>
              </a:defRPr>
            </a:lvl5pPr>
            <a:lvl6pPr marL="2286000" algn="l" defTabSz="913765" rtl="0" eaLnBrk="1" latinLnBrk="0" hangingPunct="1">
              <a:defRPr sz="1800" kern="1200">
                <a:solidFill>
                  <a:srgbClr val="000000"/>
                </a:solidFill>
              </a:defRPr>
            </a:lvl6pPr>
            <a:lvl7pPr marL="2743200" algn="l" defTabSz="913765" rtl="0" eaLnBrk="1" latinLnBrk="0" hangingPunct="1">
              <a:defRPr sz="1800" kern="1200">
                <a:solidFill>
                  <a:srgbClr val="000000"/>
                </a:solidFill>
              </a:defRPr>
            </a:lvl7pPr>
            <a:lvl8pPr marL="3200400" algn="l" defTabSz="913765" rtl="0" eaLnBrk="1" latinLnBrk="0" hangingPunct="1">
              <a:defRPr sz="1800" kern="1200">
                <a:solidFill>
                  <a:srgbClr val="000000"/>
                </a:solidFill>
              </a:defRPr>
            </a:lvl8pPr>
            <a:lvl9pPr marL="3657600" algn="l" defTabSz="913765" rtl="0" eaLnBrk="1" latinLnBrk="0" hangingPunct="1">
              <a:defRPr sz="1800" kern="1200">
                <a:solidFill>
                  <a:srgbClr val="000000"/>
                </a:solidFill>
              </a:defRPr>
            </a:lvl9pPr>
          </a:lstStyle>
          <a:p>
            <a:pPr>
              <a:lnSpc>
                <a:spcPct val="130000"/>
              </a:lnSpc>
            </a:pPr>
            <a:endParaRPr lang="en-US" sz="5290">
              <a:latin typeface="微软雅黑" panose="020B0503020204020204" charset="-122"/>
              <a:ea typeface="微软雅黑" panose="020B0503020204020204" charset="-122"/>
            </a:endParaRPr>
          </a:p>
        </p:txBody>
      </p:sp>
      <p:sp>
        <p:nvSpPr>
          <p:cNvPr id="31" name="椭圆 30"/>
          <p:cNvSpPr/>
          <p:nvPr>
            <p:custDataLst>
              <p:tags r:id="rId9"/>
            </p:custDataLst>
          </p:nvPr>
        </p:nvSpPr>
        <p:spPr>
          <a:xfrm>
            <a:off x="3598390" y="1399099"/>
            <a:ext cx="832978" cy="832978"/>
          </a:xfrm>
          <a:prstGeom prst="ellipse">
            <a:avLst/>
          </a:prstGeom>
          <a:solidFill>
            <a:srgbClr val="1F74AD"/>
          </a:solidFill>
          <a:ln w="28575" cap="flat" cmpd="sng" algn="ctr">
            <a:solidFill>
              <a:sysClr val="window" lastClr="FFFFFF"/>
            </a:solidFill>
            <a:prstDash val="solid"/>
            <a:miter lim="800000"/>
          </a:ln>
          <a:effectLst/>
        </p:spPr>
        <p:txBody>
          <a:bodyPr rtlCol="0" anchor="ctr"/>
          <a:lstStyle/>
          <a:p>
            <a:pPr algn="ctr">
              <a:lnSpc>
                <a:spcPct val="130000"/>
              </a:lnSpc>
            </a:pPr>
            <a:endParaRPr lang="zh-CN" altLang="en-US" sz="1325" dirty="0">
              <a:latin typeface="微软雅黑" panose="020B0503020204020204" charset="-122"/>
              <a:ea typeface="微软雅黑" panose="020B0503020204020204" charset="-122"/>
            </a:endParaRPr>
          </a:p>
        </p:txBody>
      </p:sp>
      <p:sp>
        <p:nvSpPr>
          <p:cNvPr id="32" name="任意多边形 31"/>
          <p:cNvSpPr/>
          <p:nvPr>
            <p:custDataLst>
              <p:tags r:id="rId10"/>
            </p:custDataLst>
          </p:nvPr>
        </p:nvSpPr>
        <p:spPr bwMode="auto">
          <a:xfrm>
            <a:off x="3857765" y="1664258"/>
            <a:ext cx="314226" cy="302657"/>
          </a:xfrm>
          <a:custGeom>
            <a:avLst/>
            <a:gdLst>
              <a:gd name="T0" fmla="*/ 3413 w 6827"/>
              <a:gd name="T1" fmla="*/ 0 h 5912"/>
              <a:gd name="T2" fmla="*/ 0 w 6827"/>
              <a:gd name="T3" fmla="*/ 5912 h 5912"/>
              <a:gd name="T4" fmla="*/ 6827 w 6827"/>
              <a:gd name="T5" fmla="*/ 5912 h 5912"/>
              <a:gd name="T6" fmla="*/ 3413 w 6827"/>
              <a:gd name="T7" fmla="*/ 0 h 5912"/>
              <a:gd name="T8" fmla="*/ 3413 w 6827"/>
              <a:gd name="T9" fmla="*/ 972 h 5912"/>
              <a:gd name="T10" fmla="*/ 4489 w 6827"/>
              <a:gd name="T11" fmla="*/ 2835 h 5912"/>
              <a:gd name="T12" fmla="*/ 2338 w 6827"/>
              <a:gd name="T13" fmla="*/ 2835 h 5912"/>
              <a:gd name="T14" fmla="*/ 3413 w 6827"/>
              <a:gd name="T15" fmla="*/ 972 h 5912"/>
              <a:gd name="T16" fmla="*/ 842 w 6827"/>
              <a:gd name="T17" fmla="*/ 5426 h 5912"/>
              <a:gd name="T18" fmla="*/ 1917 w 6827"/>
              <a:gd name="T19" fmla="*/ 3564 h 5912"/>
              <a:gd name="T20" fmla="*/ 2993 w 6827"/>
              <a:gd name="T21" fmla="*/ 5426 h 5912"/>
              <a:gd name="T22" fmla="*/ 842 w 6827"/>
              <a:gd name="T23" fmla="*/ 5426 h 5912"/>
              <a:gd name="T24" fmla="*/ 2338 w 6827"/>
              <a:gd name="T25" fmla="*/ 3321 h 5912"/>
              <a:gd name="T26" fmla="*/ 4489 w 6827"/>
              <a:gd name="T27" fmla="*/ 3321 h 5912"/>
              <a:gd name="T28" fmla="*/ 3413 w 6827"/>
              <a:gd name="T29" fmla="*/ 5183 h 5912"/>
              <a:gd name="T30" fmla="*/ 2338 w 6827"/>
              <a:gd name="T31" fmla="*/ 3321 h 5912"/>
              <a:gd name="T32" fmla="*/ 4910 w 6827"/>
              <a:gd name="T33" fmla="*/ 3564 h 5912"/>
              <a:gd name="T34" fmla="*/ 5985 w 6827"/>
              <a:gd name="T35" fmla="*/ 5426 h 5912"/>
              <a:gd name="T36" fmla="*/ 3834 w 6827"/>
              <a:gd name="T37" fmla="*/ 5426 h 5912"/>
              <a:gd name="T38" fmla="*/ 4910 w 6827"/>
              <a:gd name="T39" fmla="*/ 3564 h 59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827" h="5912">
                <a:moveTo>
                  <a:pt x="3413" y="0"/>
                </a:moveTo>
                <a:lnTo>
                  <a:pt x="0" y="5912"/>
                </a:lnTo>
                <a:lnTo>
                  <a:pt x="6827" y="5912"/>
                </a:lnTo>
                <a:lnTo>
                  <a:pt x="3413" y="0"/>
                </a:lnTo>
                <a:close/>
                <a:moveTo>
                  <a:pt x="3413" y="972"/>
                </a:moveTo>
                <a:lnTo>
                  <a:pt x="4489" y="2835"/>
                </a:lnTo>
                <a:lnTo>
                  <a:pt x="2338" y="2835"/>
                </a:lnTo>
                <a:lnTo>
                  <a:pt x="3413" y="972"/>
                </a:lnTo>
                <a:close/>
                <a:moveTo>
                  <a:pt x="842" y="5426"/>
                </a:moveTo>
                <a:lnTo>
                  <a:pt x="1917" y="3564"/>
                </a:lnTo>
                <a:lnTo>
                  <a:pt x="2993" y="5426"/>
                </a:lnTo>
                <a:lnTo>
                  <a:pt x="842" y="5426"/>
                </a:lnTo>
                <a:close/>
                <a:moveTo>
                  <a:pt x="2338" y="3321"/>
                </a:moveTo>
                <a:lnTo>
                  <a:pt x="4489" y="3321"/>
                </a:lnTo>
                <a:lnTo>
                  <a:pt x="3413" y="5183"/>
                </a:lnTo>
                <a:lnTo>
                  <a:pt x="2338" y="3321"/>
                </a:lnTo>
                <a:close/>
                <a:moveTo>
                  <a:pt x="4910" y="3564"/>
                </a:moveTo>
                <a:lnTo>
                  <a:pt x="5985" y="5426"/>
                </a:lnTo>
                <a:lnTo>
                  <a:pt x="3834" y="5426"/>
                </a:lnTo>
                <a:lnTo>
                  <a:pt x="4910" y="3564"/>
                </a:lnTo>
                <a:close/>
              </a:path>
            </a:pathLst>
          </a:custGeom>
          <a:solidFill>
            <a:sysClr val="window" lastClr="FFFFFF"/>
          </a:solidFill>
          <a:ln>
            <a:noFill/>
          </a:ln>
        </p:spPr>
        <p:txBody>
          <a:bodyPr vert="horz" wrap="square" lIns="67199" tIns="33599" rIns="67199" bIns="33599" numCol="1" anchor="t" anchorCtr="0" compatLnSpc="1">
            <a:noAutofit/>
          </a:bodyPr>
          <a:lstStyle>
            <a:defPPr>
              <a:defRPr lang="zh-CN"/>
            </a:defPPr>
            <a:lvl1pPr marL="0" algn="l" defTabSz="913765" rtl="0" eaLnBrk="1" latinLnBrk="0" hangingPunct="1">
              <a:defRPr sz="1800" kern="1200">
                <a:solidFill>
                  <a:srgbClr val="000000"/>
                </a:solidFill>
              </a:defRPr>
            </a:lvl1pPr>
            <a:lvl2pPr marL="457200" algn="l" defTabSz="913765" rtl="0" eaLnBrk="1" latinLnBrk="0" hangingPunct="1">
              <a:defRPr sz="1800" kern="1200">
                <a:solidFill>
                  <a:srgbClr val="000000"/>
                </a:solidFill>
              </a:defRPr>
            </a:lvl2pPr>
            <a:lvl3pPr marL="914400" algn="l" defTabSz="913765" rtl="0" eaLnBrk="1" latinLnBrk="0" hangingPunct="1">
              <a:defRPr sz="1800" kern="1200">
                <a:solidFill>
                  <a:srgbClr val="000000"/>
                </a:solidFill>
              </a:defRPr>
            </a:lvl3pPr>
            <a:lvl4pPr marL="1371600" algn="l" defTabSz="913765" rtl="0" eaLnBrk="1" latinLnBrk="0" hangingPunct="1">
              <a:defRPr sz="1800" kern="1200">
                <a:solidFill>
                  <a:srgbClr val="000000"/>
                </a:solidFill>
              </a:defRPr>
            </a:lvl4pPr>
            <a:lvl5pPr marL="1828800" algn="l" defTabSz="913765" rtl="0" eaLnBrk="1" latinLnBrk="0" hangingPunct="1">
              <a:defRPr sz="1800" kern="1200">
                <a:solidFill>
                  <a:srgbClr val="000000"/>
                </a:solidFill>
              </a:defRPr>
            </a:lvl5pPr>
            <a:lvl6pPr marL="2286000" algn="l" defTabSz="913765" rtl="0" eaLnBrk="1" latinLnBrk="0" hangingPunct="1">
              <a:defRPr sz="1800" kern="1200">
                <a:solidFill>
                  <a:srgbClr val="000000"/>
                </a:solidFill>
              </a:defRPr>
            </a:lvl6pPr>
            <a:lvl7pPr marL="2743200" algn="l" defTabSz="913765" rtl="0" eaLnBrk="1" latinLnBrk="0" hangingPunct="1">
              <a:defRPr sz="1800" kern="1200">
                <a:solidFill>
                  <a:srgbClr val="000000"/>
                </a:solidFill>
              </a:defRPr>
            </a:lvl7pPr>
            <a:lvl8pPr marL="3200400" algn="l" defTabSz="913765" rtl="0" eaLnBrk="1" latinLnBrk="0" hangingPunct="1">
              <a:defRPr sz="1800" kern="1200">
                <a:solidFill>
                  <a:srgbClr val="000000"/>
                </a:solidFill>
              </a:defRPr>
            </a:lvl8pPr>
            <a:lvl9pPr marL="3657600" algn="l" defTabSz="913765" rtl="0" eaLnBrk="1" latinLnBrk="0" hangingPunct="1">
              <a:defRPr sz="1800" kern="1200">
                <a:solidFill>
                  <a:srgbClr val="000000"/>
                </a:solidFill>
              </a:defRPr>
            </a:lvl9pPr>
          </a:lstStyle>
          <a:p>
            <a:pPr>
              <a:lnSpc>
                <a:spcPct val="130000"/>
              </a:lnSpc>
            </a:pPr>
            <a:endParaRPr lang="zh-CN" altLang="en-US" sz="1325" dirty="0">
              <a:latin typeface="微软雅黑" panose="020B0503020204020204" charset="-122"/>
              <a:ea typeface="微软雅黑" panose="020B0503020204020204" charset="-122"/>
            </a:endParaRPr>
          </a:p>
        </p:txBody>
      </p:sp>
      <p:sp>
        <p:nvSpPr>
          <p:cNvPr id="2" name="椭圆 1"/>
          <p:cNvSpPr/>
          <p:nvPr>
            <p:custDataLst>
              <p:tags r:id="rId11"/>
            </p:custDataLst>
          </p:nvPr>
        </p:nvSpPr>
        <p:spPr>
          <a:xfrm>
            <a:off x="3776523" y="1932037"/>
            <a:ext cx="1592830" cy="1592830"/>
          </a:xfrm>
          <a:prstGeom prst="ellipse">
            <a:avLst/>
          </a:prstGeom>
          <a:solidFill>
            <a:srgbClr val="1F74AD"/>
          </a:solidFill>
          <a:ln w="28575" cap="flat" cmpd="sng" algn="ctr">
            <a:solidFill>
              <a:sysClr val="window" lastClr="FFFFFF"/>
            </a:solidFill>
            <a:prstDash val="solid"/>
            <a:miter lim="800000"/>
          </a:ln>
          <a:effectLst/>
        </p:spPr>
        <p:txBody>
          <a:bodyPr wrap="none" lIns="0" tIns="0" rIns="0" bIns="0" rtlCol="0" anchor="ctr">
            <a:normAutofit/>
          </a:bodyPr>
          <a:lstStyle/>
          <a:p>
            <a:pPr algn="ctr">
              <a:lnSpc>
                <a:spcPct val="130000"/>
              </a:lnSpc>
            </a:pPr>
            <a:endParaRPr lang="zh-CN" altLang="en-US" sz="1470" dirty="0">
              <a:solidFill>
                <a:sysClr val="window" lastClr="FFFFFF"/>
              </a:solidFill>
              <a:latin typeface="微软雅黑" panose="020B0503020204020204" charset="-122"/>
              <a:ea typeface="微软雅黑" panose="020B0503020204020204" charset="-122"/>
            </a:endParaRPr>
          </a:p>
        </p:txBody>
      </p:sp>
      <p:sp>
        <p:nvSpPr>
          <p:cNvPr id="24" name="矩形 23"/>
          <p:cNvSpPr/>
          <p:nvPr>
            <p:custDataLst>
              <p:tags r:id="rId12"/>
            </p:custDataLst>
          </p:nvPr>
        </p:nvSpPr>
        <p:spPr>
          <a:xfrm>
            <a:off x="875942" y="1350875"/>
            <a:ext cx="2381512" cy="351934"/>
          </a:xfrm>
          <a:prstGeom prst="rect">
            <a:avLst/>
          </a:prstGeom>
        </p:spPr>
        <p:txBody>
          <a:bodyPr wrap="square" lIns="66141" tIns="34393" rIns="66141" bIns="0" anchor="b">
            <a:normAutofit/>
          </a:bodyPr>
          <a:lstStyle/>
          <a:p>
            <a:pPr lvl="0" algn="r" defTabSz="913765">
              <a:lnSpc>
                <a:spcPct val="120000"/>
              </a:lnSpc>
              <a:spcBef>
                <a:spcPct val="0"/>
              </a:spcBef>
              <a:defRPr/>
            </a:pPr>
            <a:r>
              <a:rPr lang="zh-CN" altLang="en-US" sz="1325" b="1" spc="300" dirty="0">
                <a:latin typeface="微软雅黑" panose="020B0503020204020204" charset="-122"/>
                <a:ea typeface="微软雅黑" panose="020B0503020204020204" charset="-122"/>
                <a:cs typeface="+mn-ea"/>
              </a:rPr>
              <a:t>全面完整原则</a:t>
            </a:r>
          </a:p>
        </p:txBody>
      </p:sp>
      <p:sp>
        <p:nvSpPr>
          <p:cNvPr id="20" name="矩形 19"/>
          <p:cNvSpPr/>
          <p:nvPr>
            <p:custDataLst>
              <p:tags r:id="rId13"/>
            </p:custDataLst>
          </p:nvPr>
        </p:nvSpPr>
        <p:spPr>
          <a:xfrm>
            <a:off x="5993527" y="1350875"/>
            <a:ext cx="2381512" cy="351934"/>
          </a:xfrm>
          <a:prstGeom prst="rect">
            <a:avLst/>
          </a:prstGeom>
        </p:spPr>
        <p:txBody>
          <a:bodyPr wrap="square" lIns="66141" tIns="34393" rIns="66141" bIns="0" anchor="b">
            <a:normAutofit/>
          </a:bodyPr>
          <a:lstStyle/>
          <a:p>
            <a:pPr lvl="0" defTabSz="913765">
              <a:lnSpc>
                <a:spcPct val="120000"/>
              </a:lnSpc>
              <a:spcBef>
                <a:spcPct val="0"/>
              </a:spcBef>
              <a:defRPr/>
            </a:pPr>
            <a:r>
              <a:rPr lang="zh-CN" altLang="en-US" sz="1325" b="1" spc="300" dirty="0">
                <a:latin typeface="微软雅黑" panose="020B0503020204020204" charset="-122"/>
                <a:ea typeface="微软雅黑" panose="020B0503020204020204" charset="-122"/>
                <a:cs typeface="+mn-ea"/>
              </a:rPr>
              <a:t>公开透明原则</a:t>
            </a:r>
          </a:p>
        </p:txBody>
      </p:sp>
      <p:sp>
        <p:nvSpPr>
          <p:cNvPr id="28" name="任意多边形 27"/>
          <p:cNvSpPr/>
          <p:nvPr>
            <p:custDataLst>
              <p:tags r:id="rId14"/>
            </p:custDataLst>
          </p:nvPr>
        </p:nvSpPr>
        <p:spPr bwMode="auto">
          <a:xfrm>
            <a:off x="5550087" y="2639183"/>
            <a:ext cx="293965" cy="283141"/>
          </a:xfrm>
          <a:custGeom>
            <a:avLst/>
            <a:gdLst>
              <a:gd name="connsiteX0" fmla="*/ 304701 w 609473"/>
              <a:gd name="connsiteY0" fmla="*/ 381618 h 587034"/>
              <a:gd name="connsiteX1" fmla="*/ 325879 w 609473"/>
              <a:gd name="connsiteY1" fmla="*/ 394101 h 587034"/>
              <a:gd name="connsiteX2" fmla="*/ 309542 w 609473"/>
              <a:gd name="connsiteY2" fmla="*/ 410914 h 587034"/>
              <a:gd name="connsiteX3" fmla="*/ 331022 w 609473"/>
              <a:gd name="connsiteY3" fmla="*/ 433867 h 587034"/>
              <a:gd name="connsiteX4" fmla="*/ 312466 w 609473"/>
              <a:gd name="connsiteY4" fmla="*/ 468800 h 587034"/>
              <a:gd name="connsiteX5" fmla="*/ 294112 w 609473"/>
              <a:gd name="connsiteY5" fmla="*/ 468096 h 587034"/>
              <a:gd name="connsiteX6" fmla="*/ 278380 w 609473"/>
              <a:gd name="connsiteY6" fmla="*/ 432055 h 587034"/>
              <a:gd name="connsiteX7" fmla="*/ 299861 w 609473"/>
              <a:gd name="connsiteY7" fmla="*/ 410612 h 587034"/>
              <a:gd name="connsiteX8" fmla="*/ 284028 w 609473"/>
              <a:gd name="connsiteY8" fmla="*/ 393397 h 587034"/>
              <a:gd name="connsiteX9" fmla="*/ 224835 w 609473"/>
              <a:gd name="connsiteY9" fmla="*/ 380559 h 587034"/>
              <a:gd name="connsiteX10" fmla="*/ 283211 w 609473"/>
              <a:gd name="connsiteY10" fmla="*/ 483344 h 587034"/>
              <a:gd name="connsiteX11" fmla="*/ 305190 w 609473"/>
              <a:gd name="connsiteY11" fmla="*/ 499753 h 587034"/>
              <a:gd name="connsiteX12" fmla="*/ 327069 w 609473"/>
              <a:gd name="connsiteY12" fmla="*/ 483646 h 587034"/>
              <a:gd name="connsiteX13" fmla="*/ 387865 w 609473"/>
              <a:gd name="connsiteY13" fmla="*/ 380861 h 587034"/>
              <a:gd name="connsiteX14" fmla="*/ 498972 w 609473"/>
              <a:gd name="connsiteY14" fmla="*/ 386700 h 587034"/>
              <a:gd name="connsiteX15" fmla="*/ 581344 w 609473"/>
              <a:gd name="connsiteY15" fmla="*/ 414485 h 587034"/>
              <a:gd name="connsiteX16" fmla="*/ 609473 w 609473"/>
              <a:gd name="connsiteY16" fmla="*/ 494820 h 587034"/>
              <a:gd name="connsiteX17" fmla="*/ 609473 w 609473"/>
              <a:gd name="connsiteY17" fmla="*/ 529048 h 587034"/>
              <a:gd name="connsiteX18" fmla="*/ 551399 w 609473"/>
              <a:gd name="connsiteY18" fmla="*/ 587034 h 587034"/>
              <a:gd name="connsiteX19" fmla="*/ 58074 w 609473"/>
              <a:gd name="connsiteY19" fmla="*/ 587034 h 587034"/>
              <a:gd name="connsiteX20" fmla="*/ 0 w 609473"/>
              <a:gd name="connsiteY20" fmla="*/ 529048 h 587034"/>
              <a:gd name="connsiteX21" fmla="*/ 0 w 609473"/>
              <a:gd name="connsiteY21" fmla="*/ 494820 h 587034"/>
              <a:gd name="connsiteX22" fmla="*/ 28129 w 609473"/>
              <a:gd name="connsiteY22" fmla="*/ 414485 h 587034"/>
              <a:gd name="connsiteX23" fmla="*/ 110501 w 609473"/>
              <a:gd name="connsiteY23" fmla="*/ 386700 h 587034"/>
              <a:gd name="connsiteX24" fmla="*/ 316407 w 609473"/>
              <a:gd name="connsiteY24" fmla="*/ 206077 h 587034"/>
              <a:gd name="connsiteX25" fmla="*/ 316407 w 609473"/>
              <a:gd name="connsiteY25" fmla="*/ 272924 h 587034"/>
              <a:gd name="connsiteX26" fmla="*/ 335965 w 609473"/>
              <a:gd name="connsiteY26" fmla="*/ 266783 h 587034"/>
              <a:gd name="connsiteX27" fmla="*/ 346551 w 609473"/>
              <a:gd name="connsiteY27" fmla="*/ 239602 h 587034"/>
              <a:gd name="connsiteX28" fmla="*/ 336570 w 609473"/>
              <a:gd name="connsiteY28" fmla="*/ 216346 h 587034"/>
              <a:gd name="connsiteX29" fmla="*/ 316407 w 609473"/>
              <a:gd name="connsiteY29" fmla="*/ 206077 h 587034"/>
              <a:gd name="connsiteX30" fmla="*/ 299872 w 609473"/>
              <a:gd name="connsiteY30" fmla="*/ 94230 h 587034"/>
              <a:gd name="connsiteX31" fmla="*/ 277793 w 609473"/>
              <a:gd name="connsiteY31" fmla="*/ 102183 h 587034"/>
              <a:gd name="connsiteX32" fmla="*/ 270534 w 609473"/>
              <a:gd name="connsiteY32" fmla="*/ 122922 h 587034"/>
              <a:gd name="connsiteX33" fmla="*/ 281322 w 609473"/>
              <a:gd name="connsiteY33" fmla="*/ 145674 h 587034"/>
              <a:gd name="connsiteX34" fmla="*/ 299872 w 609473"/>
              <a:gd name="connsiteY34" fmla="*/ 154231 h 587034"/>
              <a:gd name="connsiteX35" fmla="*/ 316407 w 609473"/>
              <a:gd name="connsiteY35" fmla="*/ 42585 h 587034"/>
              <a:gd name="connsiteX36" fmla="*/ 316407 w 609473"/>
              <a:gd name="connsiteY36" fmla="*/ 56478 h 587034"/>
              <a:gd name="connsiteX37" fmla="*/ 360061 w 609473"/>
              <a:gd name="connsiteY37" fmla="*/ 70169 h 587034"/>
              <a:gd name="connsiteX38" fmla="*/ 389904 w 609473"/>
              <a:gd name="connsiteY38" fmla="*/ 129465 h 587034"/>
              <a:gd name="connsiteX39" fmla="*/ 344837 w 609473"/>
              <a:gd name="connsiteY39" fmla="*/ 129465 h 587034"/>
              <a:gd name="connsiteX40" fmla="*/ 339797 w 609473"/>
              <a:gd name="connsiteY40" fmla="*/ 107217 h 587034"/>
              <a:gd name="connsiteX41" fmla="*/ 316407 w 609473"/>
              <a:gd name="connsiteY41" fmla="*/ 93928 h 587034"/>
              <a:gd name="connsiteX42" fmla="*/ 316407 w 609473"/>
              <a:gd name="connsiteY42" fmla="*/ 159063 h 587034"/>
              <a:gd name="connsiteX43" fmla="*/ 371050 w 609473"/>
              <a:gd name="connsiteY43" fmla="*/ 183829 h 587034"/>
              <a:gd name="connsiteX44" fmla="*/ 394037 w 609473"/>
              <a:gd name="connsiteY44" fmla="*/ 234467 h 587034"/>
              <a:gd name="connsiteX45" fmla="*/ 362380 w 609473"/>
              <a:gd name="connsiteY45" fmla="*/ 297086 h 587034"/>
              <a:gd name="connsiteX46" fmla="*/ 316407 w 609473"/>
              <a:gd name="connsiteY46" fmla="*/ 311079 h 587034"/>
              <a:gd name="connsiteX47" fmla="*/ 316407 w 609473"/>
              <a:gd name="connsiteY47" fmla="*/ 318328 h 587034"/>
              <a:gd name="connsiteX48" fmla="*/ 445959 w 609473"/>
              <a:gd name="connsiteY48" fmla="*/ 180507 h 587034"/>
              <a:gd name="connsiteX49" fmla="*/ 316407 w 609473"/>
              <a:gd name="connsiteY49" fmla="*/ 42585 h 587034"/>
              <a:gd name="connsiteX50" fmla="*/ 299872 w 609473"/>
              <a:gd name="connsiteY50" fmla="*/ 42484 h 587034"/>
              <a:gd name="connsiteX51" fmla="*/ 168808 w 609473"/>
              <a:gd name="connsiteY51" fmla="*/ 180507 h 587034"/>
              <a:gd name="connsiteX52" fmla="*/ 299872 w 609473"/>
              <a:gd name="connsiteY52" fmla="*/ 318428 h 587034"/>
              <a:gd name="connsiteX53" fmla="*/ 299872 w 609473"/>
              <a:gd name="connsiteY53" fmla="*/ 311381 h 587034"/>
              <a:gd name="connsiteX54" fmla="*/ 249564 w 609473"/>
              <a:gd name="connsiteY54" fmla="*/ 296683 h 587034"/>
              <a:gd name="connsiteX55" fmla="*/ 220729 w 609473"/>
              <a:gd name="connsiteY55" fmla="*/ 229635 h 587034"/>
              <a:gd name="connsiteX56" fmla="*/ 266904 w 609473"/>
              <a:gd name="connsiteY56" fmla="*/ 229635 h 587034"/>
              <a:gd name="connsiteX57" fmla="*/ 273659 w 609473"/>
              <a:gd name="connsiteY57" fmla="*/ 258528 h 587034"/>
              <a:gd name="connsiteX58" fmla="*/ 299872 w 609473"/>
              <a:gd name="connsiteY58" fmla="*/ 273428 h 587034"/>
              <a:gd name="connsiteX59" fmla="*/ 299872 w 609473"/>
              <a:gd name="connsiteY59" fmla="*/ 200440 h 587034"/>
              <a:gd name="connsiteX60" fmla="*/ 285959 w 609473"/>
              <a:gd name="connsiteY60" fmla="*/ 196312 h 587034"/>
              <a:gd name="connsiteX61" fmla="*/ 239784 w 609473"/>
              <a:gd name="connsiteY61" fmla="*/ 169634 h 587034"/>
              <a:gd name="connsiteX62" fmla="*/ 226375 w 609473"/>
              <a:gd name="connsiteY62" fmla="*/ 128459 h 587034"/>
              <a:gd name="connsiteX63" fmla="*/ 231618 w 609473"/>
              <a:gd name="connsiteY63" fmla="*/ 99566 h 587034"/>
              <a:gd name="connsiteX64" fmla="*/ 246237 w 609473"/>
              <a:gd name="connsiteY64" fmla="*/ 77115 h 587034"/>
              <a:gd name="connsiteX65" fmla="*/ 273256 w 609473"/>
              <a:gd name="connsiteY65" fmla="*/ 60404 h 587034"/>
              <a:gd name="connsiteX66" fmla="*/ 299872 w 609473"/>
              <a:gd name="connsiteY66" fmla="*/ 56075 h 587034"/>
              <a:gd name="connsiteX67" fmla="*/ 307333 w 609473"/>
              <a:gd name="connsiteY67" fmla="*/ 0 h 587034"/>
              <a:gd name="connsiteX68" fmla="*/ 488101 w 609473"/>
              <a:gd name="connsiteY68" fmla="*/ 180507 h 587034"/>
              <a:gd name="connsiteX69" fmla="*/ 307333 w 609473"/>
              <a:gd name="connsiteY69" fmla="*/ 361013 h 587034"/>
              <a:gd name="connsiteX70" fmla="*/ 126665 w 609473"/>
              <a:gd name="connsiteY70" fmla="*/ 180507 h 587034"/>
              <a:gd name="connsiteX71" fmla="*/ 307333 w 609473"/>
              <a:gd name="connsiteY71" fmla="*/ 0 h 587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09473" h="587034">
                <a:moveTo>
                  <a:pt x="304701" y="381618"/>
                </a:moveTo>
                <a:lnTo>
                  <a:pt x="325879" y="394101"/>
                </a:lnTo>
                <a:lnTo>
                  <a:pt x="309542" y="410914"/>
                </a:lnTo>
                <a:lnTo>
                  <a:pt x="331022" y="433867"/>
                </a:lnTo>
                <a:lnTo>
                  <a:pt x="312466" y="468800"/>
                </a:lnTo>
                <a:cubicBezTo>
                  <a:pt x="307021" y="479069"/>
                  <a:pt x="298751" y="478767"/>
                  <a:pt x="294112" y="468096"/>
                </a:cubicBezTo>
                <a:lnTo>
                  <a:pt x="278380" y="432055"/>
                </a:lnTo>
                <a:lnTo>
                  <a:pt x="299861" y="410612"/>
                </a:lnTo>
                <a:lnTo>
                  <a:pt x="284028" y="393397"/>
                </a:lnTo>
                <a:close/>
                <a:moveTo>
                  <a:pt x="224835" y="380559"/>
                </a:moveTo>
                <a:lnTo>
                  <a:pt x="283211" y="483344"/>
                </a:lnTo>
                <a:cubicBezTo>
                  <a:pt x="289260" y="493914"/>
                  <a:pt x="297024" y="499753"/>
                  <a:pt x="305190" y="499753"/>
                </a:cubicBezTo>
                <a:cubicBezTo>
                  <a:pt x="313155" y="499753"/>
                  <a:pt x="320919" y="494015"/>
                  <a:pt x="327069" y="483646"/>
                </a:cubicBezTo>
                <a:lnTo>
                  <a:pt x="387865" y="380861"/>
                </a:lnTo>
                <a:lnTo>
                  <a:pt x="498972" y="386700"/>
                </a:lnTo>
                <a:cubicBezTo>
                  <a:pt x="529521" y="388311"/>
                  <a:pt x="565716" y="400492"/>
                  <a:pt x="581344" y="414485"/>
                </a:cubicBezTo>
                <a:cubicBezTo>
                  <a:pt x="597072" y="428679"/>
                  <a:pt x="609473" y="464015"/>
                  <a:pt x="609473" y="494820"/>
                </a:cubicBezTo>
                <a:lnTo>
                  <a:pt x="609473" y="529048"/>
                </a:lnTo>
                <a:cubicBezTo>
                  <a:pt x="609473" y="561061"/>
                  <a:pt x="583360" y="587034"/>
                  <a:pt x="551399" y="587034"/>
                </a:cubicBezTo>
                <a:lnTo>
                  <a:pt x="58074" y="587034"/>
                </a:lnTo>
                <a:cubicBezTo>
                  <a:pt x="26012" y="587034"/>
                  <a:pt x="0" y="561061"/>
                  <a:pt x="0" y="529048"/>
                </a:cubicBezTo>
                <a:lnTo>
                  <a:pt x="0" y="494820"/>
                </a:lnTo>
                <a:cubicBezTo>
                  <a:pt x="0" y="464015"/>
                  <a:pt x="12401" y="428679"/>
                  <a:pt x="28129" y="414485"/>
                </a:cubicBezTo>
                <a:cubicBezTo>
                  <a:pt x="43757" y="400492"/>
                  <a:pt x="79851" y="388311"/>
                  <a:pt x="110501" y="386700"/>
                </a:cubicBezTo>
                <a:close/>
                <a:moveTo>
                  <a:pt x="316407" y="206077"/>
                </a:moveTo>
                <a:lnTo>
                  <a:pt x="316407" y="272924"/>
                </a:lnTo>
                <a:cubicBezTo>
                  <a:pt x="325379" y="271817"/>
                  <a:pt x="331832" y="269703"/>
                  <a:pt x="335965" y="266783"/>
                </a:cubicBezTo>
                <a:cubicBezTo>
                  <a:pt x="343023" y="261548"/>
                  <a:pt x="346551" y="252488"/>
                  <a:pt x="346551" y="239602"/>
                </a:cubicBezTo>
                <a:cubicBezTo>
                  <a:pt x="346551" y="229736"/>
                  <a:pt x="343224" y="222084"/>
                  <a:pt x="336570" y="216346"/>
                </a:cubicBezTo>
                <a:cubicBezTo>
                  <a:pt x="332638" y="213024"/>
                  <a:pt x="325884" y="209601"/>
                  <a:pt x="316407" y="206077"/>
                </a:cubicBezTo>
                <a:close/>
                <a:moveTo>
                  <a:pt x="299872" y="94230"/>
                </a:moveTo>
                <a:cubicBezTo>
                  <a:pt x="289891" y="94431"/>
                  <a:pt x="282531" y="97149"/>
                  <a:pt x="277793" y="102183"/>
                </a:cubicBezTo>
                <a:cubicBezTo>
                  <a:pt x="272954" y="107317"/>
                  <a:pt x="270534" y="114163"/>
                  <a:pt x="270534" y="122922"/>
                </a:cubicBezTo>
                <a:cubicBezTo>
                  <a:pt x="270534" y="132586"/>
                  <a:pt x="274163" y="140137"/>
                  <a:pt x="281322" y="145674"/>
                </a:cubicBezTo>
                <a:cubicBezTo>
                  <a:pt x="285354" y="148795"/>
                  <a:pt x="291504" y="151613"/>
                  <a:pt x="299872" y="154231"/>
                </a:cubicBezTo>
                <a:close/>
                <a:moveTo>
                  <a:pt x="316407" y="42585"/>
                </a:moveTo>
                <a:lnTo>
                  <a:pt x="316407" y="56478"/>
                </a:lnTo>
                <a:cubicBezTo>
                  <a:pt x="334957" y="57887"/>
                  <a:pt x="349576" y="62518"/>
                  <a:pt x="360061" y="70169"/>
                </a:cubicBezTo>
                <a:cubicBezTo>
                  <a:pt x="379318" y="82350"/>
                  <a:pt x="389198" y="102082"/>
                  <a:pt x="389904" y="129465"/>
                </a:cubicBezTo>
                <a:lnTo>
                  <a:pt x="344837" y="129465"/>
                </a:lnTo>
                <a:cubicBezTo>
                  <a:pt x="344031" y="119297"/>
                  <a:pt x="342317" y="111948"/>
                  <a:pt x="339797" y="107217"/>
                </a:cubicBezTo>
                <a:cubicBezTo>
                  <a:pt x="335562" y="99163"/>
                  <a:pt x="327698" y="94733"/>
                  <a:pt x="316407" y="93928"/>
                </a:cubicBezTo>
                <a:lnTo>
                  <a:pt x="316407" y="159063"/>
                </a:lnTo>
                <a:cubicBezTo>
                  <a:pt x="343527" y="168426"/>
                  <a:pt x="361674" y="176681"/>
                  <a:pt x="371050" y="183829"/>
                </a:cubicBezTo>
                <a:cubicBezTo>
                  <a:pt x="386375" y="195809"/>
                  <a:pt x="394037" y="212722"/>
                  <a:pt x="394037" y="234467"/>
                </a:cubicBezTo>
                <a:cubicBezTo>
                  <a:pt x="394037" y="263159"/>
                  <a:pt x="383451" y="284099"/>
                  <a:pt x="362380" y="297086"/>
                </a:cubicBezTo>
                <a:cubicBezTo>
                  <a:pt x="349475" y="305039"/>
                  <a:pt x="334151" y="309670"/>
                  <a:pt x="316407" y="311079"/>
                </a:cubicBezTo>
                <a:lnTo>
                  <a:pt x="316407" y="318328"/>
                </a:lnTo>
                <a:cubicBezTo>
                  <a:pt x="388593" y="313697"/>
                  <a:pt x="445959" y="253696"/>
                  <a:pt x="445959" y="180507"/>
                </a:cubicBezTo>
                <a:cubicBezTo>
                  <a:pt x="445959" y="107217"/>
                  <a:pt x="388593" y="47316"/>
                  <a:pt x="316407" y="42585"/>
                </a:cubicBezTo>
                <a:close/>
                <a:moveTo>
                  <a:pt x="299872" y="42484"/>
                </a:moveTo>
                <a:cubicBezTo>
                  <a:pt x="226980" y="46410"/>
                  <a:pt x="168808" y="106713"/>
                  <a:pt x="168808" y="180507"/>
                </a:cubicBezTo>
                <a:cubicBezTo>
                  <a:pt x="168808" y="254199"/>
                  <a:pt x="226980" y="314502"/>
                  <a:pt x="299872" y="318428"/>
                </a:cubicBezTo>
                <a:lnTo>
                  <a:pt x="299872" y="311381"/>
                </a:lnTo>
                <a:cubicBezTo>
                  <a:pt x="277390" y="308864"/>
                  <a:pt x="260553" y="303931"/>
                  <a:pt x="249564" y="296683"/>
                </a:cubicBezTo>
                <a:cubicBezTo>
                  <a:pt x="230005" y="283596"/>
                  <a:pt x="220427" y="261246"/>
                  <a:pt x="220729" y="229635"/>
                </a:cubicBezTo>
                <a:lnTo>
                  <a:pt x="266904" y="229635"/>
                </a:lnTo>
                <a:cubicBezTo>
                  <a:pt x="268518" y="244031"/>
                  <a:pt x="270736" y="253696"/>
                  <a:pt x="273659" y="258528"/>
                </a:cubicBezTo>
                <a:cubicBezTo>
                  <a:pt x="278095" y="266179"/>
                  <a:pt x="286867" y="271112"/>
                  <a:pt x="299872" y="273428"/>
                </a:cubicBezTo>
                <a:lnTo>
                  <a:pt x="299872" y="200440"/>
                </a:lnTo>
                <a:lnTo>
                  <a:pt x="285959" y="196312"/>
                </a:lnTo>
                <a:cubicBezTo>
                  <a:pt x="264182" y="189970"/>
                  <a:pt x="248757" y="181010"/>
                  <a:pt x="239784" y="169634"/>
                </a:cubicBezTo>
                <a:cubicBezTo>
                  <a:pt x="230811" y="158258"/>
                  <a:pt x="226375" y="144466"/>
                  <a:pt x="226375" y="128459"/>
                </a:cubicBezTo>
                <a:cubicBezTo>
                  <a:pt x="226375" y="117787"/>
                  <a:pt x="228089" y="108223"/>
                  <a:pt x="231618" y="99566"/>
                </a:cubicBezTo>
                <a:cubicBezTo>
                  <a:pt x="235046" y="90908"/>
                  <a:pt x="239986" y="83357"/>
                  <a:pt x="246237" y="77115"/>
                </a:cubicBezTo>
                <a:cubicBezTo>
                  <a:pt x="254302" y="69062"/>
                  <a:pt x="263376" y="63424"/>
                  <a:pt x="273256" y="60404"/>
                </a:cubicBezTo>
                <a:cubicBezTo>
                  <a:pt x="279406" y="58390"/>
                  <a:pt x="288177" y="56981"/>
                  <a:pt x="299872" y="56075"/>
                </a:cubicBezTo>
                <a:close/>
                <a:moveTo>
                  <a:pt x="307333" y="0"/>
                </a:moveTo>
                <a:cubicBezTo>
                  <a:pt x="407043" y="0"/>
                  <a:pt x="488101" y="80941"/>
                  <a:pt x="488101" y="180507"/>
                </a:cubicBezTo>
                <a:cubicBezTo>
                  <a:pt x="488101" y="279971"/>
                  <a:pt x="407043" y="361013"/>
                  <a:pt x="307333" y="361013"/>
                </a:cubicBezTo>
                <a:cubicBezTo>
                  <a:pt x="207724" y="361013"/>
                  <a:pt x="126665" y="279971"/>
                  <a:pt x="126665" y="180507"/>
                </a:cubicBezTo>
                <a:cubicBezTo>
                  <a:pt x="126665" y="80941"/>
                  <a:pt x="207724" y="0"/>
                  <a:pt x="307333" y="0"/>
                </a:cubicBezTo>
                <a:close/>
              </a:path>
            </a:pathLst>
          </a:custGeom>
          <a:solidFill>
            <a:sysClr val="window" lastClr="FFFFFF"/>
          </a:solidFill>
          <a:ln>
            <a:noFill/>
          </a:ln>
        </p:spPr>
        <p:txBody>
          <a:bodyPr vert="horz" wrap="square" lIns="134364" tIns="67182" rIns="134364" bIns="67182" numCol="1" anchor="t" anchorCtr="0" compatLnSpc="1"/>
          <a:lstStyle>
            <a:defPPr>
              <a:defRPr lang="zh-CN"/>
            </a:defPPr>
            <a:lvl1pPr marL="0" algn="l" defTabSz="913765" rtl="0" eaLnBrk="1" latinLnBrk="0" hangingPunct="1">
              <a:defRPr sz="1800" kern="1200">
                <a:solidFill>
                  <a:srgbClr val="000000"/>
                </a:solidFill>
              </a:defRPr>
            </a:lvl1pPr>
            <a:lvl2pPr marL="457200" algn="l" defTabSz="913765" rtl="0" eaLnBrk="1" latinLnBrk="0" hangingPunct="1">
              <a:defRPr sz="1800" kern="1200">
                <a:solidFill>
                  <a:srgbClr val="000000"/>
                </a:solidFill>
              </a:defRPr>
            </a:lvl2pPr>
            <a:lvl3pPr marL="914400" algn="l" defTabSz="913765" rtl="0" eaLnBrk="1" latinLnBrk="0" hangingPunct="1">
              <a:defRPr sz="1800" kern="1200">
                <a:solidFill>
                  <a:srgbClr val="000000"/>
                </a:solidFill>
              </a:defRPr>
            </a:lvl3pPr>
            <a:lvl4pPr marL="1371600" algn="l" defTabSz="913765" rtl="0" eaLnBrk="1" latinLnBrk="0" hangingPunct="1">
              <a:defRPr sz="1800" kern="1200">
                <a:solidFill>
                  <a:srgbClr val="000000"/>
                </a:solidFill>
              </a:defRPr>
            </a:lvl4pPr>
            <a:lvl5pPr marL="1828800" algn="l" defTabSz="913765" rtl="0" eaLnBrk="1" latinLnBrk="0" hangingPunct="1">
              <a:defRPr sz="1800" kern="1200">
                <a:solidFill>
                  <a:srgbClr val="000000"/>
                </a:solidFill>
              </a:defRPr>
            </a:lvl5pPr>
            <a:lvl6pPr marL="2286000" algn="l" defTabSz="913765" rtl="0" eaLnBrk="1" latinLnBrk="0" hangingPunct="1">
              <a:defRPr sz="1800" kern="1200">
                <a:solidFill>
                  <a:srgbClr val="000000"/>
                </a:solidFill>
              </a:defRPr>
            </a:lvl6pPr>
            <a:lvl7pPr marL="2743200" algn="l" defTabSz="913765" rtl="0" eaLnBrk="1" latinLnBrk="0" hangingPunct="1">
              <a:defRPr sz="1800" kern="1200">
                <a:solidFill>
                  <a:srgbClr val="000000"/>
                </a:solidFill>
              </a:defRPr>
            </a:lvl7pPr>
            <a:lvl8pPr marL="3200400" algn="l" defTabSz="913765" rtl="0" eaLnBrk="1" latinLnBrk="0" hangingPunct="1">
              <a:defRPr sz="1800" kern="1200">
                <a:solidFill>
                  <a:srgbClr val="000000"/>
                </a:solidFill>
              </a:defRPr>
            </a:lvl8pPr>
            <a:lvl9pPr marL="3657600" algn="l" defTabSz="913765" rtl="0" eaLnBrk="1" latinLnBrk="0" hangingPunct="1">
              <a:defRPr sz="1800" kern="1200">
                <a:solidFill>
                  <a:srgbClr val="000000"/>
                </a:solidFill>
              </a:defRPr>
            </a:lvl9pPr>
          </a:lstStyle>
          <a:p>
            <a:pPr>
              <a:lnSpc>
                <a:spcPct val="130000"/>
              </a:lnSpc>
            </a:pPr>
            <a:endParaRPr lang="en-US" sz="5290">
              <a:latin typeface="微软雅黑" panose="020B0503020204020204" charset="-122"/>
              <a:ea typeface="微软雅黑" panose="020B0503020204020204" charset="-122"/>
            </a:endParaRPr>
          </a:p>
        </p:txBody>
      </p:sp>
      <p:sp>
        <p:nvSpPr>
          <p:cNvPr id="36" name="矩形 35"/>
          <p:cNvSpPr/>
          <p:nvPr>
            <p:custDataLst>
              <p:tags r:id="rId15"/>
            </p:custDataLst>
          </p:nvPr>
        </p:nvSpPr>
        <p:spPr>
          <a:xfrm>
            <a:off x="875942" y="3496265"/>
            <a:ext cx="2381512" cy="351934"/>
          </a:xfrm>
          <a:prstGeom prst="rect">
            <a:avLst/>
          </a:prstGeom>
        </p:spPr>
        <p:txBody>
          <a:bodyPr wrap="square" lIns="66141" tIns="34393" rIns="66141" bIns="0" anchor="b">
            <a:normAutofit/>
          </a:bodyPr>
          <a:lstStyle/>
          <a:p>
            <a:pPr lvl="0" algn="r" defTabSz="913765">
              <a:lnSpc>
                <a:spcPct val="120000"/>
              </a:lnSpc>
              <a:spcBef>
                <a:spcPct val="0"/>
              </a:spcBef>
              <a:defRPr/>
            </a:pPr>
            <a:r>
              <a:rPr lang="zh-CN" altLang="en-US" sz="1325" b="1" spc="300">
                <a:latin typeface="微软雅黑" panose="020B0503020204020204" charset="-122"/>
                <a:ea typeface="微软雅黑" panose="020B0503020204020204" charset="-122"/>
                <a:cs typeface="+mn-ea"/>
              </a:rPr>
              <a:t>平衡稳健原则</a:t>
            </a:r>
          </a:p>
        </p:txBody>
      </p:sp>
      <p:sp>
        <p:nvSpPr>
          <p:cNvPr id="44" name="矩形 43"/>
          <p:cNvSpPr/>
          <p:nvPr>
            <p:custDataLst>
              <p:tags r:id="rId16"/>
            </p:custDataLst>
          </p:nvPr>
        </p:nvSpPr>
        <p:spPr>
          <a:xfrm>
            <a:off x="5993527" y="3496265"/>
            <a:ext cx="2381512" cy="351934"/>
          </a:xfrm>
          <a:prstGeom prst="rect">
            <a:avLst/>
          </a:prstGeom>
        </p:spPr>
        <p:txBody>
          <a:bodyPr wrap="square" lIns="66141" tIns="34393" rIns="66141" bIns="0" anchor="b">
            <a:normAutofit/>
          </a:bodyPr>
          <a:lstStyle/>
          <a:p>
            <a:pPr lvl="0" defTabSz="913765">
              <a:lnSpc>
                <a:spcPct val="120000"/>
              </a:lnSpc>
              <a:spcBef>
                <a:spcPct val="0"/>
              </a:spcBef>
              <a:defRPr/>
            </a:pPr>
            <a:r>
              <a:rPr lang="zh-CN" altLang="en-US" sz="1325" b="1" spc="300" dirty="0">
                <a:latin typeface="微软雅黑" panose="020B0503020204020204" charset="-122"/>
                <a:ea typeface="微软雅黑" panose="020B0503020204020204" charset="-122"/>
                <a:cs typeface="+mn-ea"/>
              </a:rPr>
              <a:t>监督问责原则</a:t>
            </a:r>
          </a:p>
        </p:txBody>
      </p:sp>
      <p:pic>
        <p:nvPicPr>
          <p:cNvPr id="47" name="图形 46"/>
          <p:cNvPicPr>
            <a:picLocks noChangeAspect="1"/>
          </p:cNvPicPr>
          <p:nvPr>
            <p:custDataLst>
              <p:tags r:id="rId17"/>
            </p:custDataLst>
          </p:nvPr>
        </p:nvPicPr>
        <p:blipFill>
          <a:blip r:embed="rId24" cstate="print">
            <a:extLst>
              <a:ext uri="{28A0092B-C50C-407E-A947-70E740481C1C}">
                <a14:useLocalDpi xmlns:a14="http://schemas.microsoft.com/office/drawing/2010/main" val="0"/>
              </a:ext>
            </a:extLst>
          </a:blip>
          <a:stretch>
            <a:fillRect/>
          </a:stretch>
        </p:blipFill>
        <p:spPr>
          <a:xfrm>
            <a:off x="3799920" y="3483681"/>
            <a:ext cx="429919" cy="429919"/>
          </a:xfrm>
          <a:prstGeom prst="rect">
            <a:avLst/>
          </a:prstGeom>
        </p:spPr>
      </p:pic>
      <p:pic>
        <p:nvPicPr>
          <p:cNvPr id="49" name="图形 48"/>
          <p:cNvPicPr>
            <a:picLocks noChangeAspect="1"/>
          </p:cNvPicPr>
          <p:nvPr>
            <p:custDataLst>
              <p:tags r:id="rId18"/>
            </p:custDataLst>
          </p:nvPr>
        </p:nvPicPr>
        <p:blipFill>
          <a:blip r:embed="rId25" cstate="print">
            <a:extLst>
              <a:ext uri="{28A0092B-C50C-407E-A947-70E740481C1C}">
                <a14:useLocalDpi xmlns:a14="http://schemas.microsoft.com/office/drawing/2010/main" val="0"/>
              </a:ext>
            </a:extLst>
          </a:blip>
          <a:stretch>
            <a:fillRect/>
          </a:stretch>
        </p:blipFill>
        <p:spPr>
          <a:xfrm>
            <a:off x="4898754" y="3519021"/>
            <a:ext cx="359237" cy="359237"/>
          </a:xfrm>
          <a:prstGeom prst="rect">
            <a:avLst/>
          </a:prstGeom>
        </p:spPr>
      </p:pic>
      <p:sp>
        <p:nvSpPr>
          <p:cNvPr id="54" name="矩形 53"/>
          <p:cNvSpPr/>
          <p:nvPr>
            <p:custDataLst>
              <p:tags r:id="rId19"/>
            </p:custDataLst>
          </p:nvPr>
        </p:nvSpPr>
        <p:spPr>
          <a:xfrm>
            <a:off x="414125" y="2410770"/>
            <a:ext cx="2381512" cy="351934"/>
          </a:xfrm>
          <a:prstGeom prst="rect">
            <a:avLst/>
          </a:prstGeom>
        </p:spPr>
        <p:txBody>
          <a:bodyPr wrap="square" lIns="66141" tIns="34393" rIns="66141" bIns="0" anchor="b">
            <a:normAutofit/>
          </a:bodyPr>
          <a:lstStyle/>
          <a:p>
            <a:pPr lvl="0" algn="r" defTabSz="913765">
              <a:lnSpc>
                <a:spcPct val="120000"/>
              </a:lnSpc>
              <a:spcBef>
                <a:spcPct val="0"/>
              </a:spcBef>
              <a:defRPr/>
            </a:pPr>
            <a:r>
              <a:rPr lang="zh-CN" altLang="en-US" sz="1325" b="1" spc="300" dirty="0">
                <a:latin typeface="微软雅黑" panose="020B0503020204020204" charset="-122"/>
                <a:ea typeface="微软雅黑" panose="020B0503020204020204" charset="-122"/>
                <a:cs typeface="+mn-ea"/>
              </a:rPr>
              <a:t>规范执行原则</a:t>
            </a:r>
          </a:p>
        </p:txBody>
      </p:sp>
      <p:sp>
        <p:nvSpPr>
          <p:cNvPr id="56" name="矩形 55"/>
          <p:cNvSpPr/>
          <p:nvPr>
            <p:custDataLst>
              <p:tags r:id="rId20"/>
            </p:custDataLst>
          </p:nvPr>
        </p:nvSpPr>
        <p:spPr>
          <a:xfrm>
            <a:off x="6294291" y="2410770"/>
            <a:ext cx="2381512" cy="351934"/>
          </a:xfrm>
          <a:prstGeom prst="rect">
            <a:avLst/>
          </a:prstGeom>
        </p:spPr>
        <p:txBody>
          <a:bodyPr wrap="square" lIns="66141" tIns="34393" rIns="66141" bIns="0" anchor="b">
            <a:normAutofit/>
          </a:bodyPr>
          <a:lstStyle/>
          <a:p>
            <a:pPr lvl="0" defTabSz="913765">
              <a:lnSpc>
                <a:spcPct val="120000"/>
              </a:lnSpc>
              <a:spcBef>
                <a:spcPct val="0"/>
              </a:spcBef>
              <a:defRPr/>
            </a:pPr>
            <a:r>
              <a:rPr lang="zh-CN" altLang="en-US" sz="1325" b="1" spc="300" dirty="0">
                <a:latin typeface="微软雅黑" panose="020B0503020204020204" charset="-122"/>
                <a:ea typeface="微软雅黑" panose="020B0503020204020204" charset="-122"/>
                <a:cs typeface="+mn-ea"/>
              </a:rPr>
              <a:t>绩效管理原则</a:t>
            </a:r>
          </a:p>
        </p:txBody>
      </p:sp>
      <p:sp>
        <p:nvSpPr>
          <p:cNvPr id="34" name="文本框 33"/>
          <p:cNvSpPr txBox="1"/>
          <p:nvPr>
            <p:custDataLst>
              <p:tags r:id="rId21"/>
            </p:custDataLst>
          </p:nvPr>
        </p:nvSpPr>
        <p:spPr>
          <a:xfrm>
            <a:off x="4059426" y="2235709"/>
            <a:ext cx="1027026" cy="985490"/>
          </a:xfrm>
          <a:prstGeom prst="rect">
            <a:avLst/>
          </a:prstGeom>
          <a:noFill/>
        </p:spPr>
        <p:txBody>
          <a:bodyPr wrap="square" lIns="66141" tIns="34393" rIns="66141" bIns="34393" rtlCol="0" anchor="ctr">
            <a:normAutofit fontScale="97500" lnSpcReduction="10000"/>
          </a:bodyPr>
          <a:lstStyle/>
          <a:p>
            <a:pPr algn="ctr">
              <a:lnSpc>
                <a:spcPct val="120000"/>
              </a:lnSpc>
            </a:pPr>
            <a:r>
              <a:rPr lang="zh-CN" altLang="en-US" sz="1765" b="1" spc="300" dirty="0">
                <a:solidFill>
                  <a:sysClr val="window" lastClr="FFFFFF"/>
                </a:solidFill>
                <a:latin typeface="微软雅黑" panose="020B0503020204020204" charset="-122"/>
                <a:ea typeface="微软雅黑" panose="020B0503020204020204" charset="-122"/>
              </a:rPr>
              <a:t>我国的政府预算原则</a:t>
            </a:r>
          </a:p>
        </p:txBody>
      </p:sp>
      <p:sp>
        <p:nvSpPr>
          <p:cNvPr id="11" name="标题 3"/>
          <p:cNvSpPr txBox="1"/>
          <p:nvPr/>
        </p:nvSpPr>
        <p:spPr>
          <a:xfrm>
            <a:off x="523558" y="21177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ctr"/>
            <a:r>
              <a:rPr lang="zh-CN" altLang="en-US" dirty="0">
                <a:sym typeface="+mn-lt"/>
              </a:rPr>
              <a:t>二、我国的政府预算原则</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1615613" y="2448148"/>
            <a:ext cx="5769900" cy="621030"/>
          </a:xfrm>
          <a:prstGeom prst="rect">
            <a:avLst/>
          </a:prstGeom>
          <a:noFill/>
        </p:spPr>
        <p:txBody>
          <a:bodyPr wrap="square" lIns="67391" tIns="33696" rIns="67391" bIns="33696" rtlCol="0">
            <a:spAutoFit/>
          </a:bodyPr>
          <a:lstStyle/>
          <a:p>
            <a:r>
              <a:rPr lang="zh-CN" altLang="en-US" sz="3600" dirty="0">
                <a:solidFill>
                  <a:srgbClr val="305480"/>
                </a:solidFill>
                <a:latin typeface="宋体" panose="02010600030101010101" pitchFamily="2" charset="-122"/>
                <a:ea typeface="宋体" panose="02010600030101010101" pitchFamily="2" charset="-122"/>
                <a:cs typeface="+mn-ea"/>
                <a:sym typeface="+mn-lt"/>
              </a:rPr>
              <a:t>第三节  政府预算政策</a:t>
            </a: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宋体" panose="02010600030101010101" pitchFamily="2" charset="-122"/>
                <a:ea typeface="宋体" panose="02010600030101010101" pitchFamily="2" charset="-122"/>
                <a:cs typeface="+mn-ea"/>
                <a:sym typeface="+mn-lt"/>
              </a:rPr>
              <a:t>3</a:t>
            </a:r>
            <a:endParaRPr lang="zh-CN" altLang="en-US" sz="8800" dirty="0">
              <a:solidFill>
                <a:schemeClr val="bg1"/>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4200">
        <p14:pan dir="u"/>
      </p:transition>
    </mc:Choice>
    <mc:Fallback xmlns="">
      <p:transition spd="slow" advTm="420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文本框 34"/>
          <p:cNvSpPr txBox="1"/>
          <p:nvPr/>
        </p:nvSpPr>
        <p:spPr>
          <a:xfrm>
            <a:off x="2025650" y="0"/>
            <a:ext cx="4949825"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一、预算政策手段</a:t>
            </a:r>
            <a:endParaRPr lang="zh-CN" altLang="en-US" sz="2100" b="1" spc="600" dirty="0">
              <a:solidFill>
                <a:schemeClr val="bg1"/>
              </a:solidFill>
              <a:latin typeface="宋体" panose="02010600030101010101" pitchFamily="2" charset="-122"/>
              <a:ea typeface="宋体" panose="02010600030101010101" pitchFamily="2" charset="-122"/>
              <a:cs typeface="+mn-ea"/>
              <a:sym typeface="+mn-ea"/>
            </a:endParaRPr>
          </a:p>
        </p:txBody>
      </p:sp>
      <p:sp>
        <p:nvSpPr>
          <p:cNvPr id="16" name="文本框 15"/>
          <p:cNvSpPr txBox="1"/>
          <p:nvPr/>
        </p:nvSpPr>
        <p:spPr>
          <a:xfrm>
            <a:off x="656273" y="1157605"/>
            <a:ext cx="7688580" cy="3170099"/>
          </a:xfrm>
          <a:prstGeom prst="rect">
            <a:avLst/>
          </a:prstGeom>
          <a:noFill/>
        </p:spPr>
        <p:txBody>
          <a:bodyPr wrap="square" rtlCol="0">
            <a:spAutoFit/>
          </a:bodyPr>
          <a:lstStyle/>
          <a:p>
            <a:pPr indent="406400" algn="l" fontAlgn="auto">
              <a:extLst>
                <a:ext uri="{35155182-B16C-46BC-9424-99874614C6A1}">
                  <wpsdc:indentchars xmlns:wpsdc="http://www.wps.cn/officeDocument/2017/drawingmlCustomData" xmlns="" val="200" checksum="1740828767"/>
                </a:ext>
              </a:extLst>
            </a:pPr>
            <a:r>
              <a:rPr lang="zh-CN" altLang="en-US" sz="2000" dirty="0"/>
              <a:t>财政政策是一国宏观经济政策体系的重要组成部分，就是通过主动运用政府预算、税收和公共支出等手段，来实现一定的经济、社会发展等宏观经济目标的长期及短期财政策略。财政政策目标的实现离不开一些政策手段。为实现财政政策目标，必须有一定的手段可供操作，一定的财政政策手段是财政政策效果的传导机制。</a:t>
            </a:r>
          </a:p>
          <a:p>
            <a:pPr indent="406400" algn="l" fontAlgn="auto">
              <a:extLst>
                <a:ext uri="{35155182-B16C-46BC-9424-99874614C6A1}">
                  <wpsdc:indentchars xmlns:wpsdc="http://www.wps.cn/officeDocument/2017/drawingmlCustomData" xmlns="" val="200" checksum="1740828767"/>
                </a:ext>
              </a:extLst>
            </a:pPr>
            <a:r>
              <a:rPr lang="zh-CN" altLang="en-US" sz="2000" dirty="0"/>
              <a:t>财政政策手段一般包括预算、税收、公债、公共支出和政府投资等等。</a:t>
            </a:r>
          </a:p>
          <a:p>
            <a:pPr indent="406400" algn="l" fontAlgn="auto">
              <a:extLst>
                <a:ext uri="{35155182-B16C-46BC-9424-99874614C6A1}">
                  <wpsdc:indentchars xmlns:wpsdc="http://www.wps.cn/officeDocument/2017/drawingmlCustomData" xmlns="" val="200" checksum="1740828767"/>
                </a:ext>
              </a:extLst>
            </a:pPr>
            <a:r>
              <a:rPr lang="zh-CN" altLang="en-US" sz="2000" dirty="0"/>
              <a:t>预算作为一种控制政府财政收支及其差额的机制，在各种财政政策手段中居于核心地位，它能系统地和明显地反映政府财政政策的意图和目标。</a:t>
            </a:r>
          </a:p>
        </p:txBody>
      </p:sp>
      <p:sp>
        <p:nvSpPr>
          <p:cNvPr id="11" name="标题 3"/>
          <p:cNvSpPr txBox="1"/>
          <p:nvPr/>
        </p:nvSpPr>
        <p:spPr>
          <a:xfrm>
            <a:off x="523558" y="21177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ctr"/>
            <a:r>
              <a:rPr lang="zh-CN" altLang="en-US" dirty="0">
                <a:solidFill>
                  <a:schemeClr val="bg1"/>
                </a:solidFill>
                <a:sym typeface="+mn-ea"/>
              </a:rPr>
              <a:t>一</a:t>
            </a:r>
            <a:r>
              <a:rPr lang="zh-CN" altLang="en-US" dirty="0" smtClean="0">
                <a:solidFill>
                  <a:schemeClr val="bg1"/>
                </a:solidFill>
                <a:sym typeface="+mn-ea"/>
              </a:rPr>
              <a:t>、政府预</a:t>
            </a:r>
            <a:r>
              <a:rPr lang="zh-CN" altLang="en-US" dirty="0">
                <a:solidFill>
                  <a:schemeClr val="bg1"/>
                </a:solidFill>
                <a:sym typeface="+mn-ea"/>
              </a:rPr>
              <a:t>算政策手段</a:t>
            </a:r>
            <a:endParaRPr lang="zh-CN" alt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文本框 34"/>
          <p:cNvSpPr txBox="1"/>
          <p:nvPr/>
        </p:nvSpPr>
        <p:spPr>
          <a:xfrm>
            <a:off x="2025650" y="0"/>
            <a:ext cx="4949825"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一、预算政策手段</a:t>
            </a:r>
            <a:endParaRPr lang="zh-CN" altLang="en-US" sz="2100" spc="600" dirty="0">
              <a:solidFill>
                <a:schemeClr val="bg1"/>
              </a:solidFill>
              <a:latin typeface="宋体" panose="02010600030101010101" pitchFamily="2" charset="-122"/>
              <a:ea typeface="宋体" panose="02010600030101010101" pitchFamily="2" charset="-122"/>
              <a:cs typeface="+mn-ea"/>
              <a:sym typeface="+mn-lt"/>
            </a:endParaRPr>
          </a:p>
        </p:txBody>
      </p:sp>
      <p:sp>
        <p:nvSpPr>
          <p:cNvPr id="16" name="文本框 15"/>
          <p:cNvSpPr txBox="1"/>
          <p:nvPr/>
        </p:nvSpPr>
        <p:spPr>
          <a:xfrm>
            <a:off x="655638" y="1268095"/>
            <a:ext cx="7688580" cy="3139321"/>
          </a:xfrm>
          <a:prstGeom prst="rect">
            <a:avLst/>
          </a:prstGeom>
          <a:noFill/>
        </p:spPr>
        <p:txBody>
          <a:bodyPr wrap="square" rtlCol="0">
            <a:spAutoFit/>
          </a:bodyPr>
          <a:lstStyle/>
          <a:p>
            <a:pPr indent="406400" algn="l" fontAlgn="auto">
              <a:extLst>
                <a:ext uri="{35155182-B16C-46BC-9424-99874614C6A1}">
                  <wpsdc:indentchars xmlns:wpsdc="http://www.wps.cn/officeDocument/2017/drawingmlCustomData" xmlns="" val="200" checksum="1740828767"/>
                </a:ext>
              </a:extLst>
            </a:pPr>
            <a:r>
              <a:rPr lang="zh-CN" altLang="en-US" sz="1800" dirty="0"/>
              <a:t>预算政策手段的调节功能主要体现在财政收支规模、收支差额和收支结构上。</a:t>
            </a:r>
          </a:p>
          <a:p>
            <a:pPr indent="406400" algn="l" fontAlgn="auto">
              <a:extLst>
                <a:ext uri="{35155182-B16C-46BC-9424-99874614C6A1}">
                  <wpsdc:indentchars xmlns:wpsdc="http://www.wps.cn/officeDocument/2017/drawingmlCustomData" xmlns="" val="200" checksum="1740828767"/>
                </a:ext>
              </a:extLst>
            </a:pPr>
            <a:r>
              <a:rPr lang="zh-CN" altLang="en-US" sz="1800" dirty="0"/>
              <a:t>一是预算通过集中性分配与再分配，可以决定民间部门的可支配收入规模。</a:t>
            </a:r>
          </a:p>
          <a:p>
            <a:pPr indent="406400" algn="l" fontAlgn="auto">
              <a:extLst>
                <a:ext uri="{35155182-B16C-46BC-9424-99874614C6A1}">
                  <wpsdc:indentchars xmlns:wpsdc="http://www.wps.cn/officeDocument/2017/drawingmlCustomData" xmlns="" val="200" checksum="1740828767"/>
                </a:ext>
              </a:extLst>
            </a:pPr>
            <a:r>
              <a:rPr lang="zh-CN" altLang="en-US" sz="1800" dirty="0"/>
              <a:t>二是收支差额。赤字预算对总需求产生的影响是扩张性的，在有效需求不足时可以对总需求的增长起到刺激作用；盈余预算对总需求产生的影响是收缩性的，在总需求膨胀时，可以对总需求膨胀起到有效的抑制作用；平衡预算对总需求的影响是中性的，在总需求和总供给相适应时，可以维持总需求的稳定增长。</a:t>
            </a:r>
          </a:p>
          <a:p>
            <a:pPr indent="406400" algn="l" fontAlgn="auto">
              <a:extLst>
                <a:ext uri="{35155182-B16C-46BC-9424-99874614C6A1}">
                  <wpsdc:indentchars xmlns:wpsdc="http://www.wps.cn/officeDocument/2017/drawingmlCustomData" xmlns="" val="200" checksum="1740828767"/>
                </a:ext>
              </a:extLst>
            </a:pPr>
            <a:r>
              <a:rPr lang="zh-CN" altLang="en-US" sz="1800" dirty="0"/>
              <a:t>三是收支结构。即在各部门及各种收支项目间进行预算资源的配置。其中最典型的预算调控手段是采用预算收支差额。</a:t>
            </a:r>
          </a:p>
        </p:txBody>
      </p:sp>
      <p:sp>
        <p:nvSpPr>
          <p:cNvPr id="11" name="标题 3"/>
          <p:cNvSpPr txBox="1"/>
          <p:nvPr/>
        </p:nvSpPr>
        <p:spPr>
          <a:xfrm>
            <a:off x="523558" y="21177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ctr"/>
            <a:r>
              <a:rPr lang="zh-CN" altLang="en-US" dirty="0">
                <a:solidFill>
                  <a:schemeClr val="bg1"/>
                </a:solidFill>
                <a:sym typeface="+mn-ea"/>
              </a:rPr>
              <a:t>一</a:t>
            </a:r>
            <a:r>
              <a:rPr lang="zh-CN" altLang="en-US" dirty="0" smtClean="0">
                <a:solidFill>
                  <a:schemeClr val="bg1"/>
                </a:solidFill>
                <a:sym typeface="+mn-ea"/>
              </a:rPr>
              <a:t>、政府预</a:t>
            </a:r>
            <a:r>
              <a:rPr lang="zh-CN" altLang="en-US" dirty="0">
                <a:solidFill>
                  <a:schemeClr val="bg1"/>
                </a:solidFill>
                <a:sym typeface="+mn-ea"/>
              </a:rPr>
              <a:t>算政策手段</a:t>
            </a:r>
            <a:endParaRPr lang="zh-CN" alt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rot="2620520">
            <a:off x="-4912470" y="-618802"/>
            <a:ext cx="7056784" cy="7056784"/>
          </a:xfrm>
          <a:prstGeom prst="rect">
            <a:avLst/>
          </a:prstGeom>
          <a:solidFill>
            <a:srgbClr val="233C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620520">
            <a:off x="-5632552" y="-628181"/>
            <a:ext cx="7056784" cy="7056784"/>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终止 21"/>
          <p:cNvSpPr/>
          <p:nvPr/>
        </p:nvSpPr>
        <p:spPr>
          <a:xfrm>
            <a:off x="4788594" y="1805039"/>
            <a:ext cx="2664296" cy="710479"/>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3" name="流程图: 终止 22"/>
          <p:cNvSpPr/>
          <p:nvPr/>
        </p:nvSpPr>
        <p:spPr>
          <a:xfrm>
            <a:off x="4788594" y="2976960"/>
            <a:ext cx="2664296" cy="710479"/>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4" name="流程图: 终止 23"/>
          <p:cNvSpPr/>
          <p:nvPr/>
        </p:nvSpPr>
        <p:spPr>
          <a:xfrm>
            <a:off x="4788594" y="4041925"/>
            <a:ext cx="2664296" cy="710479"/>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6" name="文本框 34"/>
          <p:cNvSpPr txBox="1"/>
          <p:nvPr/>
        </p:nvSpPr>
        <p:spPr>
          <a:xfrm>
            <a:off x="-45959" y="2061755"/>
            <a:ext cx="2898963" cy="1299156"/>
          </a:xfrm>
          <a:prstGeom prst="rect">
            <a:avLst/>
          </a:prstGeom>
          <a:noFill/>
        </p:spPr>
        <p:txBody>
          <a:bodyPr wrap="square" lIns="67391" tIns="33696" rIns="67391" bIns="33696" rtlCol="0">
            <a:spAutoFit/>
          </a:bodyPr>
          <a:lstStyle/>
          <a:p>
            <a:r>
              <a:rPr lang="zh-CN" altLang="en-US" sz="8000" spc="600" dirty="0">
                <a:solidFill>
                  <a:schemeClr val="bg1"/>
                </a:solidFill>
                <a:latin typeface="宋体" panose="02010600030101010101" pitchFamily="2" charset="-122"/>
                <a:ea typeface="宋体" panose="02010600030101010101" pitchFamily="2" charset="-122"/>
                <a:cs typeface="+mn-ea"/>
                <a:sym typeface="+mn-lt"/>
              </a:rPr>
              <a:t>目录</a:t>
            </a:r>
          </a:p>
        </p:txBody>
      </p:sp>
      <p:sp>
        <p:nvSpPr>
          <p:cNvPr id="28" name="文本框 34"/>
          <p:cNvSpPr txBox="1"/>
          <p:nvPr/>
        </p:nvSpPr>
        <p:spPr>
          <a:xfrm>
            <a:off x="4914473" y="2020114"/>
            <a:ext cx="2898963" cy="344170"/>
          </a:xfrm>
          <a:prstGeom prst="rect">
            <a:avLst/>
          </a:prstGeom>
          <a:noFill/>
        </p:spPr>
        <p:txBody>
          <a:bodyPr wrap="square" lIns="67391" tIns="33696" rIns="67391" bIns="33696" rtlCol="0">
            <a:spAutoFit/>
          </a:bodyPr>
          <a:lstStyle/>
          <a:p>
            <a:r>
              <a:rPr lang="zh-CN" altLang="en-US" sz="1800" dirty="0">
                <a:solidFill>
                  <a:schemeClr val="bg1"/>
                </a:solidFill>
                <a:latin typeface="宋体" panose="02010600030101010101" pitchFamily="2" charset="-122"/>
                <a:ea typeface="宋体" panose="02010600030101010101" pitchFamily="2" charset="-122"/>
                <a:cs typeface="+mn-ea"/>
                <a:sym typeface="+mn-lt"/>
              </a:rPr>
              <a:t>第二节  政府预算原则</a:t>
            </a:r>
          </a:p>
        </p:txBody>
      </p:sp>
      <p:sp>
        <p:nvSpPr>
          <p:cNvPr id="29" name="文本框 34"/>
          <p:cNvSpPr txBox="1"/>
          <p:nvPr/>
        </p:nvSpPr>
        <p:spPr>
          <a:xfrm>
            <a:off x="4986863" y="3159466"/>
            <a:ext cx="2898963" cy="344170"/>
          </a:xfrm>
          <a:prstGeom prst="rect">
            <a:avLst/>
          </a:prstGeom>
          <a:noFill/>
        </p:spPr>
        <p:txBody>
          <a:bodyPr wrap="square" lIns="67391" tIns="33696" rIns="67391" bIns="33696" rtlCol="0">
            <a:spAutoFit/>
          </a:bodyPr>
          <a:lstStyle/>
          <a:p>
            <a:r>
              <a:rPr lang="zh-CN" altLang="en-US" sz="1800" dirty="0">
                <a:solidFill>
                  <a:schemeClr val="bg1"/>
                </a:solidFill>
                <a:latin typeface="宋体" panose="02010600030101010101" pitchFamily="2" charset="-122"/>
                <a:ea typeface="宋体" panose="02010600030101010101" pitchFamily="2" charset="-122"/>
                <a:cs typeface="+mn-ea"/>
                <a:sym typeface="+mn-lt"/>
              </a:rPr>
              <a:t>第三节  政府预算政策</a:t>
            </a:r>
          </a:p>
        </p:txBody>
      </p:sp>
      <p:sp>
        <p:nvSpPr>
          <p:cNvPr id="30" name="文本框 34"/>
          <p:cNvSpPr txBox="1"/>
          <p:nvPr/>
        </p:nvSpPr>
        <p:spPr>
          <a:xfrm>
            <a:off x="4986863" y="4224346"/>
            <a:ext cx="2898963" cy="344170"/>
          </a:xfrm>
          <a:prstGeom prst="rect">
            <a:avLst/>
          </a:prstGeom>
          <a:noFill/>
        </p:spPr>
        <p:txBody>
          <a:bodyPr wrap="square" lIns="67391" tIns="33696" rIns="67391" bIns="33696" rtlCol="0">
            <a:spAutoFit/>
          </a:bodyPr>
          <a:lstStyle/>
          <a:p>
            <a:r>
              <a:rPr lang="zh-CN" altLang="en-US" sz="1800" dirty="0">
                <a:solidFill>
                  <a:schemeClr val="bg1"/>
                </a:solidFill>
                <a:latin typeface="宋体" panose="02010600030101010101" pitchFamily="2" charset="-122"/>
                <a:ea typeface="宋体" panose="02010600030101010101" pitchFamily="2" charset="-122"/>
                <a:cs typeface="+mn-ea"/>
                <a:sym typeface="+mn-lt"/>
              </a:rPr>
              <a:t>第四节  政府预算模式</a:t>
            </a:r>
          </a:p>
        </p:txBody>
      </p:sp>
      <p:sp>
        <p:nvSpPr>
          <p:cNvPr id="4" name="流程图: 终止 3"/>
          <p:cNvSpPr/>
          <p:nvPr/>
        </p:nvSpPr>
        <p:spPr>
          <a:xfrm>
            <a:off x="4788594" y="734521"/>
            <a:ext cx="2664296" cy="70445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5" name="文本框 34"/>
          <p:cNvSpPr txBox="1"/>
          <p:nvPr/>
        </p:nvSpPr>
        <p:spPr>
          <a:xfrm>
            <a:off x="4914473" y="874209"/>
            <a:ext cx="2898963" cy="344170"/>
          </a:xfrm>
          <a:prstGeom prst="rect">
            <a:avLst/>
          </a:prstGeom>
          <a:noFill/>
        </p:spPr>
        <p:txBody>
          <a:bodyPr wrap="square" lIns="67391" tIns="33696" rIns="67391" bIns="33696" rtlCol="0">
            <a:spAutoFit/>
          </a:bodyPr>
          <a:lstStyle/>
          <a:p>
            <a:r>
              <a:rPr lang="zh-CN" altLang="en-US" sz="1800" dirty="0">
                <a:solidFill>
                  <a:schemeClr val="bg1"/>
                </a:solidFill>
                <a:latin typeface="宋体" panose="02010600030101010101" pitchFamily="2" charset="-122"/>
                <a:ea typeface="宋体" panose="02010600030101010101" pitchFamily="2" charset="-122"/>
                <a:cs typeface="+mn-ea"/>
                <a:sym typeface="+mn-lt"/>
              </a:rPr>
              <a:t>第一节  政府预算内涵</a:t>
            </a:r>
          </a:p>
        </p:txBody>
      </p:sp>
    </p:spTree>
  </p:cSld>
  <p:clrMapOvr>
    <a:masterClrMapping/>
  </p:clrMapOvr>
  <mc:AlternateContent xmlns:mc="http://schemas.openxmlformats.org/markup-compatibility/2006" xmlns:p14="http://schemas.microsoft.com/office/powerpoint/2010/main">
    <mc:Choice Requires="p14">
      <p:transition spd="slow" p14:dur="1300" advTm="4684">
        <p14:pan dir="u"/>
      </p:transition>
    </mc:Choice>
    <mc:Fallback xmlns="">
      <p:transition spd="slow" advTm="4684">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文本框 34"/>
          <p:cNvSpPr txBox="1"/>
          <p:nvPr/>
        </p:nvSpPr>
        <p:spPr>
          <a:xfrm>
            <a:off x="2025650" y="0"/>
            <a:ext cx="4949825" cy="389890"/>
          </a:xfrm>
          <a:prstGeom prst="rect">
            <a:avLst/>
          </a:prstGeom>
          <a:noFill/>
        </p:spPr>
        <p:txBody>
          <a:bodyPr wrap="square" lIns="67391" tIns="33696" rIns="67391" bIns="33696" rtlCol="0">
            <a:spAutoFit/>
          </a:bodyPr>
          <a:lstStyle/>
          <a:p>
            <a:pPr algn="ctr"/>
            <a:r>
              <a:rPr lang="zh-CN" altLang="en-US" sz="2100" b="1">
                <a:solidFill>
                  <a:schemeClr val="bg1"/>
                </a:solidFill>
                <a:sym typeface="+mn-ea"/>
              </a:rPr>
              <a:t>二、预算政策类型及分析</a:t>
            </a:r>
            <a:endParaRPr lang="zh-CN" altLang="en-US" sz="2100" b="1" spc="600" dirty="0">
              <a:solidFill>
                <a:schemeClr val="bg1"/>
              </a:solidFill>
              <a:latin typeface="宋体" panose="02010600030101010101" pitchFamily="2" charset="-122"/>
              <a:ea typeface="宋体" panose="02010600030101010101" pitchFamily="2" charset="-122"/>
              <a:cs typeface="+mn-ea"/>
              <a:sym typeface="+mn-ea"/>
            </a:endParaRPr>
          </a:p>
        </p:txBody>
      </p:sp>
      <p:sp>
        <p:nvSpPr>
          <p:cNvPr id="2" name="文本框 1"/>
          <p:cNvSpPr txBox="1"/>
          <p:nvPr>
            <p:custDataLst>
              <p:tags r:id="rId3"/>
            </p:custDataLst>
          </p:nvPr>
        </p:nvSpPr>
        <p:spPr>
          <a:xfrm>
            <a:off x="3391144" y="1155321"/>
            <a:ext cx="2144798" cy="328066"/>
          </a:xfrm>
          <a:prstGeom prst="rect">
            <a:avLst/>
          </a:prstGeom>
          <a:noFill/>
        </p:spPr>
        <p:txBody>
          <a:bodyPr wrap="square" lIns="66141" tIns="34393" rIns="66141" bIns="0">
            <a:normAutofit/>
          </a:bodyPr>
          <a:lstStyle/>
          <a:p>
            <a:pPr algn="ctr">
              <a:lnSpc>
                <a:spcPct val="120000"/>
              </a:lnSpc>
            </a:pPr>
            <a:r>
              <a:rPr lang="zh-CN" altLang="en-US" sz="1325" b="1" spc="300">
                <a:solidFill>
                  <a:srgbClr val="000000"/>
                </a:solidFill>
                <a:uFillTx/>
                <a:latin typeface="微软雅黑" panose="020B0503020204020204" charset="-122"/>
                <a:ea typeface="微软雅黑" panose="020B0503020204020204" charset="-122"/>
                <a:cs typeface="+mn-ea"/>
              </a:rPr>
              <a:t>年度平衡预算政策</a:t>
            </a:r>
          </a:p>
        </p:txBody>
      </p:sp>
      <p:sp>
        <p:nvSpPr>
          <p:cNvPr id="21" name="文本框 20"/>
          <p:cNvSpPr txBox="1"/>
          <p:nvPr>
            <p:custDataLst>
              <p:tags r:id="rId4"/>
            </p:custDataLst>
          </p:nvPr>
        </p:nvSpPr>
        <p:spPr>
          <a:xfrm>
            <a:off x="1273263" y="4023976"/>
            <a:ext cx="2149465" cy="328066"/>
          </a:xfrm>
          <a:prstGeom prst="rect">
            <a:avLst/>
          </a:prstGeom>
          <a:noFill/>
        </p:spPr>
        <p:txBody>
          <a:bodyPr wrap="square" lIns="66141" tIns="34393" rIns="66141" bIns="0">
            <a:normAutofit fontScale="90000"/>
          </a:bodyPr>
          <a:lstStyle/>
          <a:p>
            <a:pPr algn="r">
              <a:lnSpc>
                <a:spcPct val="120000"/>
              </a:lnSpc>
            </a:pPr>
            <a:r>
              <a:rPr lang="zh-CN" altLang="en-US" sz="1325" b="1" spc="300">
                <a:solidFill>
                  <a:srgbClr val="000000"/>
                </a:solidFill>
                <a:uFillTx/>
                <a:latin typeface="微软雅黑" panose="020B0503020204020204" charset="-122"/>
                <a:ea typeface="微软雅黑" panose="020B0503020204020204" charset="-122"/>
                <a:cs typeface="+mn-ea"/>
              </a:rPr>
              <a:t>充分就业预算平衡政策</a:t>
            </a:r>
          </a:p>
        </p:txBody>
      </p:sp>
      <p:sp>
        <p:nvSpPr>
          <p:cNvPr id="23" name="文本框 22"/>
          <p:cNvSpPr txBox="1"/>
          <p:nvPr>
            <p:custDataLst>
              <p:tags r:id="rId5"/>
            </p:custDataLst>
          </p:nvPr>
        </p:nvSpPr>
        <p:spPr>
          <a:xfrm>
            <a:off x="911126" y="2416232"/>
            <a:ext cx="2149465" cy="328066"/>
          </a:xfrm>
          <a:prstGeom prst="rect">
            <a:avLst/>
          </a:prstGeom>
          <a:noFill/>
        </p:spPr>
        <p:txBody>
          <a:bodyPr wrap="square" lIns="66141" tIns="34393" rIns="66141" bIns="0">
            <a:normAutofit/>
          </a:bodyPr>
          <a:lstStyle/>
          <a:p>
            <a:pPr algn="r">
              <a:lnSpc>
                <a:spcPct val="120000"/>
              </a:lnSpc>
            </a:pPr>
            <a:r>
              <a:rPr lang="zh-CN" altLang="en-US" sz="1325" b="1" spc="300">
                <a:solidFill>
                  <a:srgbClr val="000000"/>
                </a:solidFill>
                <a:uFillTx/>
                <a:latin typeface="微软雅黑" panose="020B0503020204020204" charset="-122"/>
                <a:ea typeface="微软雅黑" panose="020B0503020204020204" charset="-122"/>
                <a:cs typeface="+mn-ea"/>
              </a:rPr>
              <a:t>功能财政预算政策</a:t>
            </a:r>
          </a:p>
        </p:txBody>
      </p:sp>
      <p:sp>
        <p:nvSpPr>
          <p:cNvPr id="28" name="文本框 27"/>
          <p:cNvSpPr txBox="1"/>
          <p:nvPr>
            <p:custDataLst>
              <p:tags r:id="rId6"/>
            </p:custDataLst>
          </p:nvPr>
        </p:nvSpPr>
        <p:spPr>
          <a:xfrm>
            <a:off x="5533854" y="4023976"/>
            <a:ext cx="1841932" cy="328066"/>
          </a:xfrm>
          <a:prstGeom prst="rect">
            <a:avLst/>
          </a:prstGeom>
          <a:noFill/>
        </p:spPr>
        <p:txBody>
          <a:bodyPr wrap="square" lIns="66141" tIns="34393" rIns="66141" bIns="0">
            <a:normAutofit/>
          </a:bodyPr>
          <a:lstStyle/>
          <a:p>
            <a:pPr>
              <a:lnSpc>
                <a:spcPct val="120000"/>
              </a:lnSpc>
            </a:pPr>
            <a:r>
              <a:rPr lang="zh-CN" altLang="en-US" sz="1325" b="1" spc="300">
                <a:solidFill>
                  <a:srgbClr val="000000"/>
                </a:solidFill>
                <a:uFillTx/>
                <a:latin typeface="微软雅黑" panose="020B0503020204020204" charset="-122"/>
                <a:ea typeface="微软雅黑" panose="020B0503020204020204" charset="-122"/>
                <a:cs typeface="+mn-ea"/>
              </a:rPr>
              <a:t>综合性的预算政策</a:t>
            </a:r>
          </a:p>
        </p:txBody>
      </p:sp>
      <p:sp>
        <p:nvSpPr>
          <p:cNvPr id="30" name="文本框 29"/>
          <p:cNvSpPr txBox="1"/>
          <p:nvPr>
            <p:custDataLst>
              <p:tags r:id="rId7"/>
            </p:custDataLst>
          </p:nvPr>
        </p:nvSpPr>
        <p:spPr>
          <a:xfrm>
            <a:off x="6017585" y="2416232"/>
            <a:ext cx="1841932" cy="328066"/>
          </a:xfrm>
          <a:prstGeom prst="rect">
            <a:avLst/>
          </a:prstGeom>
          <a:noFill/>
        </p:spPr>
        <p:txBody>
          <a:bodyPr wrap="square" lIns="66141" tIns="34393" rIns="66141" bIns="0">
            <a:normAutofit/>
          </a:bodyPr>
          <a:lstStyle/>
          <a:p>
            <a:pPr>
              <a:lnSpc>
                <a:spcPct val="120000"/>
              </a:lnSpc>
            </a:pPr>
            <a:r>
              <a:rPr lang="en-US" altLang="zh-CN" sz="1325" b="1" spc="300">
                <a:solidFill>
                  <a:srgbClr val="000000"/>
                </a:solidFill>
                <a:uFillTx/>
                <a:latin typeface="微软雅黑" panose="020B0503020204020204" charset="-122"/>
                <a:ea typeface="微软雅黑" panose="020B0503020204020204" charset="-122"/>
                <a:cs typeface="+mn-ea"/>
              </a:rPr>
              <a:t>周期平衡预算政策</a:t>
            </a:r>
          </a:p>
        </p:txBody>
      </p:sp>
      <p:sp>
        <p:nvSpPr>
          <p:cNvPr id="45" name="任意多边形: 形状 44"/>
          <p:cNvSpPr>
            <a:spLocks noChangeArrowheads="1"/>
          </p:cNvSpPr>
          <p:nvPr>
            <p:custDataLst>
              <p:tags r:id="rId8"/>
            </p:custDataLst>
          </p:nvPr>
        </p:nvSpPr>
        <p:spPr bwMode="auto">
          <a:xfrm>
            <a:off x="3249937" y="2486516"/>
            <a:ext cx="994466" cy="769066"/>
          </a:xfrm>
          <a:custGeom>
            <a:avLst/>
            <a:gdLst>
              <a:gd name="connsiteX0" fmla="*/ 1076760 w 1353119"/>
              <a:gd name="connsiteY0" fmla="*/ 0 h 1046163"/>
              <a:gd name="connsiteX1" fmla="*/ 1336519 w 1353119"/>
              <a:gd name="connsiteY1" fmla="*/ 368570 h 1046163"/>
              <a:gd name="connsiteX2" fmla="*/ 1353119 w 1353119"/>
              <a:gd name="connsiteY2" fmla="*/ 392124 h 1046163"/>
              <a:gd name="connsiteX3" fmla="*/ 1341976 w 1353119"/>
              <a:gd name="connsiteY3" fmla="*/ 401301 h 1046163"/>
              <a:gd name="connsiteX4" fmla="*/ 1166705 w 1353119"/>
              <a:gd name="connsiteY4" fmla="*/ 823664 h 1046163"/>
              <a:gd name="connsiteX5" fmla="*/ 1175019 w 1353119"/>
              <a:gd name="connsiteY5" fmla="*/ 905982 h 1046163"/>
              <a:gd name="connsiteX6" fmla="*/ 1146032 w 1353119"/>
              <a:gd name="connsiteY6" fmla="*/ 916835 h 1046163"/>
              <a:gd name="connsiteX7" fmla="*/ 800610 w 1353119"/>
              <a:gd name="connsiteY7" fmla="*/ 1046163 h 1046163"/>
              <a:gd name="connsiteX8" fmla="*/ 21036 w 1353119"/>
              <a:gd name="connsiteY8" fmla="*/ 293317 h 1046163"/>
              <a:gd name="connsiteX9" fmla="*/ 1486 w 1353119"/>
              <a:gd name="connsiteY9" fmla="*/ 215099 h 1046163"/>
              <a:gd name="connsiteX10" fmla="*/ 69912 w 1353119"/>
              <a:gd name="connsiteY10" fmla="*/ 173546 h 1046163"/>
              <a:gd name="connsiteX11" fmla="*/ 1076760 w 1353119"/>
              <a:gd name="connsiteY11" fmla="*/ 0 h 1046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3119" h="1046163">
                <a:moveTo>
                  <a:pt x="1076760" y="0"/>
                </a:moveTo>
                <a:cubicBezTo>
                  <a:pt x="1076760" y="0"/>
                  <a:pt x="1076760" y="0"/>
                  <a:pt x="1336519" y="368570"/>
                </a:cubicBezTo>
                <a:lnTo>
                  <a:pt x="1353119" y="392124"/>
                </a:lnTo>
                <a:lnTo>
                  <a:pt x="1341976" y="401301"/>
                </a:lnTo>
                <a:cubicBezTo>
                  <a:pt x="1233685" y="509393"/>
                  <a:pt x="1166705" y="658721"/>
                  <a:pt x="1166705" y="823664"/>
                </a:cubicBezTo>
                <a:lnTo>
                  <a:pt x="1175019" y="905982"/>
                </a:lnTo>
                <a:lnTo>
                  <a:pt x="1146032" y="916835"/>
                </a:lnTo>
                <a:cubicBezTo>
                  <a:pt x="1079089" y="941898"/>
                  <a:pt x="971982" y="982000"/>
                  <a:pt x="800610" y="1046163"/>
                </a:cubicBezTo>
                <a:cubicBezTo>
                  <a:pt x="548898" y="804177"/>
                  <a:pt x="243423" y="532859"/>
                  <a:pt x="21036" y="293317"/>
                </a:cubicBezTo>
                <a:cubicBezTo>
                  <a:pt x="3930" y="266430"/>
                  <a:pt x="-3402" y="239542"/>
                  <a:pt x="1486" y="215099"/>
                </a:cubicBezTo>
                <a:cubicBezTo>
                  <a:pt x="8817" y="193100"/>
                  <a:pt x="40587" y="180879"/>
                  <a:pt x="69912" y="173546"/>
                </a:cubicBezTo>
                <a:cubicBezTo>
                  <a:pt x="429152" y="95328"/>
                  <a:pt x="783504" y="41553"/>
                  <a:pt x="1076760" y="0"/>
                </a:cubicBezTo>
                <a:close/>
              </a:path>
            </a:pathLst>
          </a:custGeom>
          <a:solidFill>
            <a:srgbClr val="9BBB59"/>
          </a:solidFill>
          <a:ln>
            <a:noFill/>
          </a:ln>
        </p:spPr>
        <p:txBody>
          <a:bodyPr vert="horz" wrap="square" lIns="66141" tIns="34393" rIns="66141" bIns="34393" numCol="1" anchor="t" anchorCtr="0" compatLnSpc="1">
            <a:noAutofit/>
          </a:bodyPr>
          <a:lstStyle/>
          <a:p>
            <a:pPr>
              <a:lnSpc>
                <a:spcPct val="120000"/>
              </a:lnSpc>
            </a:pPr>
            <a:endParaRPr lang="zh-CN" altLang="en-US" sz="1325">
              <a:latin typeface="微软雅黑" panose="020B0503020204020204" charset="-122"/>
              <a:ea typeface="微软雅黑" panose="020B0503020204020204" charset="-122"/>
            </a:endParaRPr>
          </a:p>
        </p:txBody>
      </p:sp>
      <p:sp>
        <p:nvSpPr>
          <p:cNvPr id="44" name="任意多边形: 形状 43"/>
          <p:cNvSpPr>
            <a:spLocks noChangeArrowheads="1"/>
          </p:cNvSpPr>
          <p:nvPr>
            <p:custDataLst>
              <p:tags r:id="rId9"/>
            </p:custDataLst>
          </p:nvPr>
        </p:nvSpPr>
        <p:spPr bwMode="auto">
          <a:xfrm>
            <a:off x="4870202" y="2513116"/>
            <a:ext cx="1013599" cy="755066"/>
          </a:xfrm>
          <a:custGeom>
            <a:avLst/>
            <a:gdLst>
              <a:gd name="connsiteX0" fmla="*/ 272219 w 1379029"/>
              <a:gd name="connsiteY0" fmla="*/ 0 h 1027113"/>
              <a:gd name="connsiteX1" fmla="*/ 1316174 w 1379029"/>
              <a:gd name="connsiteY1" fmla="*/ 146731 h 1027113"/>
              <a:gd name="connsiteX2" fmla="*/ 1377296 w 1379029"/>
              <a:gd name="connsiteY2" fmla="*/ 198086 h 1027113"/>
              <a:gd name="connsiteX3" fmla="*/ 1347957 w 1379029"/>
              <a:gd name="connsiteY3" fmla="*/ 271451 h 1027113"/>
              <a:gd name="connsiteX4" fmla="*/ 612054 w 1379029"/>
              <a:gd name="connsiteY4" fmla="*/ 1027113 h 1027113"/>
              <a:gd name="connsiteX5" fmla="*/ 203110 w 1379029"/>
              <a:gd name="connsiteY5" fmla="*/ 873971 h 1027113"/>
              <a:gd name="connsiteX6" fmla="*/ 152209 w 1379029"/>
              <a:gd name="connsiteY6" fmla="*/ 854909 h 1027113"/>
              <a:gd name="connsiteX7" fmla="*/ 159052 w 1379029"/>
              <a:gd name="connsiteY7" fmla="*/ 787151 h 1027113"/>
              <a:gd name="connsiteX8" fmla="*/ 56852 w 1379029"/>
              <a:gd name="connsiteY8" fmla="*/ 453188 h 1027113"/>
              <a:gd name="connsiteX9" fmla="*/ 0 w 1379029"/>
              <a:gd name="connsiteY9" fmla="*/ 384409 h 1027113"/>
              <a:gd name="connsiteX10" fmla="*/ 17647 w 1379029"/>
              <a:gd name="connsiteY10" fmla="*/ 359489 h 1027113"/>
              <a:gd name="connsiteX11" fmla="*/ 272219 w 1379029"/>
              <a:gd name="connsiteY11" fmla="*/ 0 h 102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79029" h="1027113">
                <a:moveTo>
                  <a:pt x="272219" y="0"/>
                </a:moveTo>
                <a:cubicBezTo>
                  <a:pt x="612054" y="44019"/>
                  <a:pt x="1005677" y="85593"/>
                  <a:pt x="1316174" y="146731"/>
                </a:cubicBezTo>
                <a:cubicBezTo>
                  <a:pt x="1347957" y="158958"/>
                  <a:pt x="1369961" y="176077"/>
                  <a:pt x="1377296" y="198086"/>
                </a:cubicBezTo>
                <a:cubicBezTo>
                  <a:pt x="1384630" y="220096"/>
                  <a:pt x="1367516" y="249442"/>
                  <a:pt x="1347957" y="271451"/>
                </a:cubicBezTo>
                <a:cubicBezTo>
                  <a:pt x="1093692" y="555130"/>
                  <a:pt x="827202" y="816800"/>
                  <a:pt x="612054" y="1027113"/>
                </a:cubicBezTo>
                <a:cubicBezTo>
                  <a:pt x="612054" y="1027113"/>
                  <a:pt x="612054" y="1027113"/>
                  <a:pt x="203110" y="873971"/>
                </a:cubicBezTo>
                <a:lnTo>
                  <a:pt x="152209" y="854909"/>
                </a:lnTo>
                <a:lnTo>
                  <a:pt x="159052" y="787151"/>
                </a:lnTo>
                <a:cubicBezTo>
                  <a:pt x="159052" y="663444"/>
                  <a:pt x="121376" y="548520"/>
                  <a:pt x="56852" y="453188"/>
                </a:cubicBezTo>
                <a:lnTo>
                  <a:pt x="0" y="384409"/>
                </a:lnTo>
                <a:lnTo>
                  <a:pt x="17647" y="359489"/>
                </a:lnTo>
                <a:cubicBezTo>
                  <a:pt x="54015" y="308134"/>
                  <a:pt x="126750" y="205423"/>
                  <a:pt x="272219" y="0"/>
                </a:cubicBezTo>
                <a:close/>
              </a:path>
            </a:pathLst>
          </a:custGeom>
          <a:solidFill>
            <a:srgbClr val="1AA3AA"/>
          </a:solidFill>
          <a:ln>
            <a:noFill/>
          </a:ln>
        </p:spPr>
        <p:txBody>
          <a:bodyPr vert="horz" wrap="square" lIns="66141" tIns="34393" rIns="66141" bIns="34393" numCol="1" anchor="t" anchorCtr="0" compatLnSpc="1">
            <a:noAutofit/>
          </a:bodyPr>
          <a:lstStyle/>
          <a:p>
            <a:pPr>
              <a:lnSpc>
                <a:spcPct val="120000"/>
              </a:lnSpc>
            </a:pPr>
            <a:endParaRPr lang="zh-CN" altLang="en-US" sz="1325">
              <a:latin typeface="微软雅黑" panose="020B0503020204020204" charset="-122"/>
              <a:ea typeface="微软雅黑" panose="020B0503020204020204" charset="-122"/>
            </a:endParaRPr>
          </a:p>
        </p:txBody>
      </p:sp>
      <p:sp>
        <p:nvSpPr>
          <p:cNvPr id="41" name="任意多边形: 形状 40"/>
          <p:cNvSpPr>
            <a:spLocks noChangeArrowheads="1"/>
          </p:cNvSpPr>
          <p:nvPr>
            <p:custDataLst>
              <p:tags r:id="rId10"/>
            </p:custDataLst>
          </p:nvPr>
        </p:nvSpPr>
        <p:spPr bwMode="auto">
          <a:xfrm>
            <a:off x="4652269" y="3307849"/>
            <a:ext cx="741066" cy="901599"/>
          </a:xfrm>
          <a:custGeom>
            <a:avLst/>
            <a:gdLst>
              <a:gd name="connsiteX0" fmla="*/ 374949 w 1008063"/>
              <a:gd name="connsiteY0" fmla="*/ 0 h 1226575"/>
              <a:gd name="connsiteX1" fmla="*/ 839646 w 1008063"/>
              <a:gd name="connsiteY1" fmla="*/ 173112 h 1226575"/>
              <a:gd name="connsiteX2" fmla="*/ 1008063 w 1008063"/>
              <a:gd name="connsiteY2" fmla="*/ 1144986 h 1226575"/>
              <a:gd name="connsiteX3" fmla="*/ 978773 w 1008063"/>
              <a:gd name="connsiteY3" fmla="*/ 1218427 h 1226575"/>
              <a:gd name="connsiteX4" fmla="*/ 900667 w 1008063"/>
              <a:gd name="connsiteY4" fmla="*/ 1213531 h 1226575"/>
              <a:gd name="connsiteX5" fmla="*/ 0 w 1008063"/>
              <a:gd name="connsiteY5" fmla="*/ 770435 h 1226575"/>
              <a:gd name="connsiteX6" fmla="*/ 0 w 1008063"/>
              <a:gd name="connsiteY6" fmla="*/ 310530 h 1226575"/>
              <a:gd name="connsiteX7" fmla="*/ 0 w 1008063"/>
              <a:gd name="connsiteY7" fmla="*/ 283981 h 1226575"/>
              <a:gd name="connsiteX8" fmla="*/ 90101 w 1008063"/>
              <a:gd name="connsiteY8" fmla="*/ 256063 h 1226575"/>
              <a:gd name="connsiteX9" fmla="*/ 353385 w 1008063"/>
              <a:gd name="connsiteY9" fmla="*/ 39654 h 1226575"/>
              <a:gd name="connsiteX10" fmla="*/ 374949 w 1008063"/>
              <a:gd name="connsiteY10" fmla="*/ 0 h 122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8063" h="1226575">
                <a:moveTo>
                  <a:pt x="374949" y="0"/>
                </a:moveTo>
                <a:lnTo>
                  <a:pt x="839646" y="173112"/>
                </a:lnTo>
                <a:cubicBezTo>
                  <a:pt x="898226" y="493806"/>
                  <a:pt x="971451" y="851221"/>
                  <a:pt x="1008063" y="1144986"/>
                </a:cubicBezTo>
                <a:cubicBezTo>
                  <a:pt x="1005622" y="1176810"/>
                  <a:pt x="998300" y="1203739"/>
                  <a:pt x="978773" y="1218427"/>
                </a:cubicBezTo>
                <a:cubicBezTo>
                  <a:pt x="959247" y="1233115"/>
                  <a:pt x="927516" y="1225771"/>
                  <a:pt x="900667" y="1213531"/>
                </a:cubicBezTo>
                <a:cubicBezTo>
                  <a:pt x="571155" y="1069096"/>
                  <a:pt x="256287" y="905077"/>
                  <a:pt x="0" y="770435"/>
                </a:cubicBezTo>
                <a:cubicBezTo>
                  <a:pt x="0" y="770435"/>
                  <a:pt x="0" y="770435"/>
                  <a:pt x="0" y="310530"/>
                </a:cubicBezTo>
                <a:lnTo>
                  <a:pt x="0" y="283981"/>
                </a:lnTo>
                <a:lnTo>
                  <a:pt x="90101" y="256063"/>
                </a:lnTo>
                <a:cubicBezTo>
                  <a:pt x="197491" y="210725"/>
                  <a:pt x="288862" y="134985"/>
                  <a:pt x="353385" y="39654"/>
                </a:cubicBezTo>
                <a:lnTo>
                  <a:pt x="374949" y="0"/>
                </a:lnTo>
                <a:close/>
              </a:path>
            </a:pathLst>
          </a:custGeom>
          <a:solidFill>
            <a:srgbClr val="3498DB"/>
          </a:solidFill>
          <a:ln>
            <a:noFill/>
          </a:ln>
        </p:spPr>
        <p:txBody>
          <a:bodyPr vert="horz" wrap="square" lIns="66141" tIns="34393" rIns="66141" bIns="34393" numCol="1" anchor="t" anchorCtr="0" compatLnSpc="1">
            <a:noAutofit/>
          </a:bodyPr>
          <a:lstStyle/>
          <a:p>
            <a:pPr>
              <a:lnSpc>
                <a:spcPct val="120000"/>
              </a:lnSpc>
            </a:pPr>
            <a:endParaRPr lang="zh-CN" altLang="en-US" sz="1325">
              <a:latin typeface="微软雅黑" panose="020B0503020204020204" charset="-122"/>
              <a:ea typeface="微软雅黑" panose="020B0503020204020204" charset="-122"/>
            </a:endParaRPr>
          </a:p>
        </p:txBody>
      </p:sp>
      <p:sp>
        <p:nvSpPr>
          <p:cNvPr id="38" name="任意多边形: 形状 37"/>
          <p:cNvSpPr>
            <a:spLocks noChangeArrowheads="1"/>
          </p:cNvSpPr>
          <p:nvPr>
            <p:custDataLst>
              <p:tags r:id="rId11"/>
            </p:custDataLst>
          </p:nvPr>
        </p:nvSpPr>
        <p:spPr bwMode="auto">
          <a:xfrm>
            <a:off x="3731537" y="3317182"/>
            <a:ext cx="740599" cy="885732"/>
          </a:xfrm>
          <a:custGeom>
            <a:avLst/>
            <a:gdLst>
              <a:gd name="connsiteX0" fmla="*/ 598848 w 1007987"/>
              <a:gd name="connsiteY0" fmla="*/ 0 h 1205226"/>
              <a:gd name="connsiteX1" fmla="*/ 613419 w 1007987"/>
              <a:gd name="connsiteY1" fmla="*/ 26795 h 1205226"/>
              <a:gd name="connsiteX2" fmla="*/ 989032 w 1007987"/>
              <a:gd name="connsiteY2" fmla="*/ 278009 h 1205226"/>
              <a:gd name="connsiteX3" fmla="*/ 1007987 w 1007987"/>
              <a:gd name="connsiteY3" fmla="*/ 279916 h 1205226"/>
              <a:gd name="connsiteX4" fmla="*/ 1007987 w 1007987"/>
              <a:gd name="connsiteY4" fmla="*/ 718468 h 1205226"/>
              <a:gd name="connsiteX5" fmla="*/ 98569 w 1007987"/>
              <a:gd name="connsiteY5" fmla="*/ 1200220 h 1205226"/>
              <a:gd name="connsiteX6" fmla="*/ 20339 w 1007987"/>
              <a:gd name="connsiteY6" fmla="*/ 1195329 h 1205226"/>
              <a:gd name="connsiteX7" fmla="*/ 782 w 1007987"/>
              <a:gd name="connsiteY7" fmla="*/ 1117075 h 1205226"/>
              <a:gd name="connsiteX8" fmla="*/ 135239 w 1007987"/>
              <a:gd name="connsiteY8" fmla="*/ 173135 h 1205226"/>
              <a:gd name="connsiteX9" fmla="*/ 588467 w 1007987"/>
              <a:gd name="connsiteY9" fmla="*/ 3877 h 1205226"/>
              <a:gd name="connsiteX10" fmla="*/ 598848 w 1007987"/>
              <a:gd name="connsiteY10" fmla="*/ 0 h 1205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07987" h="1205226">
                <a:moveTo>
                  <a:pt x="598848" y="0"/>
                </a:moveTo>
                <a:lnTo>
                  <a:pt x="613419" y="26795"/>
                </a:lnTo>
                <a:cubicBezTo>
                  <a:pt x="699450" y="153904"/>
                  <a:pt x="833211" y="246182"/>
                  <a:pt x="989032" y="278009"/>
                </a:cubicBezTo>
                <a:lnTo>
                  <a:pt x="1007987" y="279916"/>
                </a:lnTo>
                <a:lnTo>
                  <a:pt x="1007987" y="718468"/>
                </a:lnTo>
                <a:cubicBezTo>
                  <a:pt x="712182" y="877422"/>
                  <a:pt x="379706" y="1068166"/>
                  <a:pt x="98569" y="1200220"/>
                </a:cubicBezTo>
                <a:cubicBezTo>
                  <a:pt x="66788" y="1207556"/>
                  <a:pt x="39897" y="1207556"/>
                  <a:pt x="20339" y="1195329"/>
                </a:cubicBezTo>
                <a:cubicBezTo>
                  <a:pt x="782" y="1180656"/>
                  <a:pt x="-1663" y="1148866"/>
                  <a:pt x="782" y="1117075"/>
                </a:cubicBezTo>
                <a:cubicBezTo>
                  <a:pt x="35007" y="779604"/>
                  <a:pt x="86345" y="449470"/>
                  <a:pt x="135239" y="173135"/>
                </a:cubicBezTo>
                <a:cubicBezTo>
                  <a:pt x="135239" y="173135"/>
                  <a:pt x="135239" y="173135"/>
                  <a:pt x="588467" y="3877"/>
                </a:cubicBezTo>
                <a:lnTo>
                  <a:pt x="598848" y="0"/>
                </a:lnTo>
                <a:close/>
              </a:path>
            </a:pathLst>
          </a:custGeom>
          <a:solidFill>
            <a:srgbClr val="69A35B"/>
          </a:solidFill>
          <a:ln>
            <a:noFill/>
          </a:ln>
        </p:spPr>
        <p:txBody>
          <a:bodyPr vert="horz" wrap="square" lIns="66141" tIns="34393" rIns="66141" bIns="34393" numCol="1" anchor="t" anchorCtr="0" compatLnSpc="1">
            <a:noAutofit/>
          </a:bodyPr>
          <a:lstStyle/>
          <a:p>
            <a:pPr>
              <a:lnSpc>
                <a:spcPct val="120000"/>
              </a:lnSpc>
            </a:pPr>
            <a:endParaRPr lang="zh-CN" altLang="en-US" sz="1325">
              <a:latin typeface="微软雅黑" panose="020B0503020204020204" charset="-122"/>
              <a:ea typeface="微软雅黑" panose="020B0503020204020204" charset="-122"/>
            </a:endParaRPr>
          </a:p>
        </p:txBody>
      </p:sp>
      <p:sp>
        <p:nvSpPr>
          <p:cNvPr id="47" name="任意多边形: 形状 46"/>
          <p:cNvSpPr>
            <a:spLocks noChangeArrowheads="1"/>
          </p:cNvSpPr>
          <p:nvPr>
            <p:custDataLst>
              <p:tags r:id="rId12"/>
            </p:custDataLst>
          </p:nvPr>
        </p:nvSpPr>
        <p:spPr bwMode="auto">
          <a:xfrm>
            <a:off x="4190270" y="1695517"/>
            <a:ext cx="762999" cy="996332"/>
          </a:xfrm>
          <a:custGeom>
            <a:avLst/>
            <a:gdLst>
              <a:gd name="connsiteX0" fmla="*/ 517891 w 1038225"/>
              <a:gd name="connsiteY0" fmla="*/ 0 h 1356009"/>
              <a:gd name="connsiteX1" fmla="*/ 578963 w 1038225"/>
              <a:gd name="connsiteY1" fmla="*/ 51383 h 1356009"/>
              <a:gd name="connsiteX2" fmla="*/ 1038225 w 1038225"/>
              <a:gd name="connsiteY2" fmla="*/ 920003 h 1356009"/>
              <a:gd name="connsiteX3" fmla="*/ 766487 w 1038225"/>
              <a:gd name="connsiteY3" fmla="*/ 1305081 h 1356009"/>
              <a:gd name="connsiteX4" fmla="*/ 730549 w 1038225"/>
              <a:gd name="connsiteY4" fmla="*/ 1356009 h 1356009"/>
              <a:gd name="connsiteX5" fmla="*/ 718751 w 1038225"/>
              <a:gd name="connsiteY5" fmla="*/ 1349617 h 1356009"/>
              <a:gd name="connsiteX6" fmla="*/ 485821 w 1038225"/>
              <a:gd name="connsiteY6" fmla="*/ 1302677 h 1356009"/>
              <a:gd name="connsiteX7" fmla="*/ 365220 w 1038225"/>
              <a:gd name="connsiteY7" fmla="*/ 1314812 h 1356009"/>
              <a:gd name="connsiteX8" fmla="*/ 265314 w 1038225"/>
              <a:gd name="connsiteY8" fmla="*/ 1345768 h 1356009"/>
              <a:gd name="connsiteX9" fmla="*/ 260778 w 1038225"/>
              <a:gd name="connsiteY9" fmla="*/ 1339326 h 1356009"/>
              <a:gd name="connsiteX10" fmla="*/ 0 w 1038225"/>
              <a:gd name="connsiteY10" fmla="*/ 968939 h 1356009"/>
              <a:gd name="connsiteX11" fmla="*/ 451933 w 1038225"/>
              <a:gd name="connsiteY11" fmla="*/ 41596 h 1356009"/>
              <a:gd name="connsiteX12" fmla="*/ 517891 w 1038225"/>
              <a:gd name="connsiteY12" fmla="*/ 0 h 1356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8225" h="1356009">
                <a:moveTo>
                  <a:pt x="517891" y="0"/>
                </a:moveTo>
                <a:cubicBezTo>
                  <a:pt x="542320" y="0"/>
                  <a:pt x="564306" y="24468"/>
                  <a:pt x="578963" y="51383"/>
                </a:cubicBezTo>
                <a:cubicBezTo>
                  <a:pt x="757294" y="354788"/>
                  <a:pt x="911195" y="660640"/>
                  <a:pt x="1038225" y="920003"/>
                </a:cubicBezTo>
                <a:cubicBezTo>
                  <a:pt x="1038225" y="920003"/>
                  <a:pt x="1038225" y="920003"/>
                  <a:pt x="766487" y="1305081"/>
                </a:cubicBezTo>
                <a:lnTo>
                  <a:pt x="730549" y="1356009"/>
                </a:lnTo>
                <a:lnTo>
                  <a:pt x="718751" y="1349617"/>
                </a:lnTo>
                <a:cubicBezTo>
                  <a:pt x="647158" y="1319391"/>
                  <a:pt x="568445" y="1302677"/>
                  <a:pt x="485821" y="1302677"/>
                </a:cubicBezTo>
                <a:cubicBezTo>
                  <a:pt x="444509" y="1302677"/>
                  <a:pt x="404175" y="1306856"/>
                  <a:pt x="365220" y="1314812"/>
                </a:cubicBezTo>
                <a:lnTo>
                  <a:pt x="265314" y="1345768"/>
                </a:lnTo>
                <a:lnTo>
                  <a:pt x="260778" y="1339326"/>
                </a:lnTo>
                <a:cubicBezTo>
                  <a:pt x="223524" y="1286413"/>
                  <a:pt x="149016" y="1180588"/>
                  <a:pt x="0" y="968939"/>
                </a:cubicBezTo>
                <a:cubicBezTo>
                  <a:pt x="144130" y="665534"/>
                  <a:pt x="300475" y="313192"/>
                  <a:pt x="451933" y="41596"/>
                </a:cubicBezTo>
                <a:cubicBezTo>
                  <a:pt x="471477" y="17128"/>
                  <a:pt x="495905" y="0"/>
                  <a:pt x="517891" y="0"/>
                </a:cubicBezTo>
                <a:close/>
              </a:path>
            </a:pathLst>
          </a:custGeom>
          <a:solidFill>
            <a:srgbClr val="1F74AD"/>
          </a:solidFill>
          <a:ln>
            <a:noFill/>
          </a:ln>
        </p:spPr>
        <p:txBody>
          <a:bodyPr vert="horz" wrap="square" lIns="66141" tIns="34393" rIns="66141" bIns="34393" numCol="1" anchor="t" anchorCtr="0" compatLnSpc="1">
            <a:noAutofit/>
          </a:bodyPr>
          <a:lstStyle/>
          <a:p>
            <a:pPr>
              <a:lnSpc>
                <a:spcPct val="120000"/>
              </a:lnSpc>
            </a:pPr>
            <a:endParaRPr lang="zh-CN" altLang="en-US" sz="1325" dirty="0">
              <a:latin typeface="微软雅黑" panose="020B0503020204020204" charset="-122"/>
              <a:ea typeface="微软雅黑" panose="020B0503020204020204" charset="-122"/>
            </a:endParaRPr>
          </a:p>
        </p:txBody>
      </p:sp>
      <p:sp>
        <p:nvSpPr>
          <p:cNvPr id="35" name="任意多边形 21"/>
          <p:cNvSpPr/>
          <p:nvPr>
            <p:custDataLst>
              <p:tags r:id="rId13"/>
            </p:custDataLst>
          </p:nvPr>
        </p:nvSpPr>
        <p:spPr bwMode="auto">
          <a:xfrm>
            <a:off x="4406803" y="2285383"/>
            <a:ext cx="287000" cy="271600"/>
          </a:xfrm>
          <a:custGeom>
            <a:avLst/>
            <a:gdLst>
              <a:gd name="T0" fmla="*/ 576551976 w 5778"/>
              <a:gd name="T1" fmla="*/ 0 h 5471"/>
              <a:gd name="T2" fmla="*/ 587313346 w 5778"/>
              <a:gd name="T3" fmla="*/ 1630345 h 5471"/>
              <a:gd name="T4" fmla="*/ 597313772 w 5778"/>
              <a:gd name="T5" fmla="*/ 5326145 h 5471"/>
              <a:gd name="T6" fmla="*/ 606227510 w 5778"/>
              <a:gd name="T7" fmla="*/ 10761067 h 5471"/>
              <a:gd name="T8" fmla="*/ 613836301 w 5778"/>
              <a:gd name="T9" fmla="*/ 17717886 h 5471"/>
              <a:gd name="T10" fmla="*/ 620141132 w 5778"/>
              <a:gd name="T11" fmla="*/ 26087495 h 5471"/>
              <a:gd name="T12" fmla="*/ 624815273 w 5778"/>
              <a:gd name="T13" fmla="*/ 35544220 h 5471"/>
              <a:gd name="T14" fmla="*/ 627424180 w 5778"/>
              <a:gd name="T15" fmla="*/ 45979283 h 5471"/>
              <a:gd name="T16" fmla="*/ 628076324 w 5778"/>
              <a:gd name="T17" fmla="*/ 382291463 h 5471"/>
              <a:gd name="T18" fmla="*/ 627424180 w 5778"/>
              <a:gd name="T19" fmla="*/ 390552294 h 5471"/>
              <a:gd name="T20" fmla="*/ 624815273 w 5778"/>
              <a:gd name="T21" fmla="*/ 400987358 h 5471"/>
              <a:gd name="T22" fmla="*/ 620141132 w 5778"/>
              <a:gd name="T23" fmla="*/ 410444083 h 5471"/>
              <a:gd name="T24" fmla="*/ 613836301 w 5778"/>
              <a:gd name="T25" fmla="*/ 418814021 h 5471"/>
              <a:gd name="T26" fmla="*/ 606227510 w 5778"/>
              <a:gd name="T27" fmla="*/ 425770511 h 5471"/>
              <a:gd name="T28" fmla="*/ 597313772 w 5778"/>
              <a:gd name="T29" fmla="*/ 431205433 h 5471"/>
              <a:gd name="T30" fmla="*/ 587313346 w 5778"/>
              <a:gd name="T31" fmla="*/ 434901233 h 5471"/>
              <a:gd name="T32" fmla="*/ 576551976 w 5778"/>
              <a:gd name="T33" fmla="*/ 436531907 h 5471"/>
              <a:gd name="T34" fmla="*/ 51633149 w 5778"/>
              <a:gd name="T35" fmla="*/ 436531907 h 5471"/>
              <a:gd name="T36" fmla="*/ 40871778 w 5778"/>
              <a:gd name="T37" fmla="*/ 434901233 h 5471"/>
              <a:gd name="T38" fmla="*/ 30871023 w 5778"/>
              <a:gd name="T39" fmla="*/ 431205433 h 5471"/>
              <a:gd name="T40" fmla="*/ 21957614 w 5778"/>
              <a:gd name="T41" fmla="*/ 425770511 h 5471"/>
              <a:gd name="T42" fmla="*/ 14131223 w 5778"/>
              <a:gd name="T43" fmla="*/ 418814021 h 5471"/>
              <a:gd name="T44" fmla="*/ 7826391 w 5778"/>
              <a:gd name="T45" fmla="*/ 410444083 h 5471"/>
              <a:gd name="T46" fmla="*/ 3369852 w 5778"/>
              <a:gd name="T47" fmla="*/ 400987358 h 5471"/>
              <a:gd name="T48" fmla="*/ 652144 w 5778"/>
              <a:gd name="T49" fmla="*/ 390552294 h 5471"/>
              <a:gd name="T50" fmla="*/ 0 w 5778"/>
              <a:gd name="T51" fmla="*/ 54240444 h 5471"/>
              <a:gd name="T52" fmla="*/ 652144 w 5778"/>
              <a:gd name="T53" fmla="*/ 45979283 h 5471"/>
              <a:gd name="T54" fmla="*/ 3369852 w 5778"/>
              <a:gd name="T55" fmla="*/ 35544220 h 5471"/>
              <a:gd name="T56" fmla="*/ 7826391 w 5778"/>
              <a:gd name="T57" fmla="*/ 26087495 h 5471"/>
              <a:gd name="T58" fmla="*/ 14131223 w 5778"/>
              <a:gd name="T59" fmla="*/ 17717886 h 5471"/>
              <a:gd name="T60" fmla="*/ 21957614 w 5778"/>
              <a:gd name="T61" fmla="*/ 10761067 h 5471"/>
              <a:gd name="T62" fmla="*/ 30871023 w 5778"/>
              <a:gd name="T63" fmla="*/ 5326145 h 5471"/>
              <a:gd name="T64" fmla="*/ 40871778 w 5778"/>
              <a:gd name="T65" fmla="*/ 1630345 h 5471"/>
              <a:gd name="T66" fmla="*/ 51633149 w 5778"/>
              <a:gd name="T67" fmla="*/ 0 h 5471"/>
              <a:gd name="T68" fmla="*/ 154355774 w 5778"/>
              <a:gd name="T69" fmla="*/ 556643094 h 5471"/>
              <a:gd name="T70" fmla="*/ 206749868 w 5778"/>
              <a:gd name="T71" fmla="*/ 548382263 h 5471"/>
              <a:gd name="T72" fmla="*/ 259143962 w 5778"/>
              <a:gd name="T73" fmla="*/ 543273344 h 5471"/>
              <a:gd name="T74" fmla="*/ 384150602 w 5778"/>
              <a:gd name="T75" fmla="*/ 543925679 h 5471"/>
              <a:gd name="T76" fmla="*/ 434370662 w 5778"/>
              <a:gd name="T77" fmla="*/ 549034269 h 5471"/>
              <a:gd name="T78" fmla="*/ 484699193 w 5778"/>
              <a:gd name="T79" fmla="*/ 556643094 h 5471"/>
              <a:gd name="T80" fmla="*/ 154355774 w 5778"/>
              <a:gd name="T81" fmla="*/ 556643094 h 5471"/>
              <a:gd name="T82" fmla="*/ 577856264 w 5778"/>
              <a:gd name="T83" fmla="*/ 339681647 h 5471"/>
              <a:gd name="T84" fmla="*/ 524049081 w 5778"/>
              <a:gd name="T85" fmla="*/ 365117135 h 5471"/>
              <a:gd name="T86" fmla="*/ 517309707 w 5778"/>
              <a:gd name="T87" fmla="*/ 366203922 h 5471"/>
              <a:gd name="T88" fmla="*/ 509700587 w 5778"/>
              <a:gd name="T89" fmla="*/ 370334502 h 5471"/>
              <a:gd name="T90" fmla="*/ 504156700 w 5778"/>
              <a:gd name="T91" fmla="*/ 376965318 h 5471"/>
              <a:gd name="T92" fmla="*/ 501548123 w 5778"/>
              <a:gd name="T93" fmla="*/ 385334927 h 5471"/>
              <a:gd name="T94" fmla="*/ 501874195 w 5778"/>
              <a:gd name="T95" fmla="*/ 392182969 h 5471"/>
              <a:gd name="T96" fmla="*/ 505243718 w 5778"/>
              <a:gd name="T97" fmla="*/ 400226574 h 5471"/>
              <a:gd name="T98" fmla="*/ 511439748 w 5778"/>
              <a:gd name="T99" fmla="*/ 406422280 h 5471"/>
              <a:gd name="T100" fmla="*/ 519483741 w 5778"/>
              <a:gd name="T101" fmla="*/ 409792077 h 5471"/>
              <a:gd name="T102" fmla="*/ 526331916 w 5778"/>
              <a:gd name="T103" fmla="*/ 410009302 h 5471"/>
              <a:gd name="T104" fmla="*/ 534701981 w 5778"/>
              <a:gd name="T105" fmla="*/ 407509396 h 5471"/>
              <a:gd name="T106" fmla="*/ 541441355 w 5778"/>
              <a:gd name="T107" fmla="*/ 402074474 h 5471"/>
              <a:gd name="T108" fmla="*/ 545572152 w 5778"/>
              <a:gd name="T109" fmla="*/ 394465649 h 5471"/>
              <a:gd name="T110" fmla="*/ 546659169 w 5778"/>
              <a:gd name="T111" fmla="*/ 387617608 h 5471"/>
              <a:gd name="T112" fmla="*/ 544811207 w 5778"/>
              <a:gd name="T113" fmla="*/ 378921666 h 5471"/>
              <a:gd name="T114" fmla="*/ 539919465 w 5778"/>
              <a:gd name="T115" fmla="*/ 371747622 h 5471"/>
              <a:gd name="T116" fmla="*/ 532854019 w 5778"/>
              <a:gd name="T117" fmla="*/ 366965035 h 5471"/>
              <a:gd name="T118" fmla="*/ 524049081 w 5778"/>
              <a:gd name="T119" fmla="*/ 365117135 h 5471"/>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778" h="5471">
                <a:moveTo>
                  <a:pt x="500" y="0"/>
                </a:moveTo>
                <a:lnTo>
                  <a:pt x="5278" y="0"/>
                </a:lnTo>
                <a:lnTo>
                  <a:pt x="5304" y="0"/>
                </a:lnTo>
                <a:lnTo>
                  <a:pt x="5328" y="2"/>
                </a:lnTo>
                <a:lnTo>
                  <a:pt x="5354" y="5"/>
                </a:lnTo>
                <a:lnTo>
                  <a:pt x="5379" y="10"/>
                </a:lnTo>
                <a:lnTo>
                  <a:pt x="5403" y="15"/>
                </a:lnTo>
                <a:lnTo>
                  <a:pt x="5427" y="22"/>
                </a:lnTo>
                <a:lnTo>
                  <a:pt x="5450" y="30"/>
                </a:lnTo>
                <a:lnTo>
                  <a:pt x="5472" y="39"/>
                </a:lnTo>
                <a:lnTo>
                  <a:pt x="5495" y="49"/>
                </a:lnTo>
                <a:lnTo>
                  <a:pt x="5516" y="60"/>
                </a:lnTo>
                <a:lnTo>
                  <a:pt x="5537" y="72"/>
                </a:lnTo>
                <a:lnTo>
                  <a:pt x="5557" y="85"/>
                </a:lnTo>
                <a:lnTo>
                  <a:pt x="5577" y="99"/>
                </a:lnTo>
                <a:lnTo>
                  <a:pt x="5596" y="113"/>
                </a:lnTo>
                <a:lnTo>
                  <a:pt x="5614" y="130"/>
                </a:lnTo>
                <a:lnTo>
                  <a:pt x="5631" y="146"/>
                </a:lnTo>
                <a:lnTo>
                  <a:pt x="5647" y="163"/>
                </a:lnTo>
                <a:lnTo>
                  <a:pt x="5663" y="181"/>
                </a:lnTo>
                <a:lnTo>
                  <a:pt x="5679" y="200"/>
                </a:lnTo>
                <a:lnTo>
                  <a:pt x="5692" y="220"/>
                </a:lnTo>
                <a:lnTo>
                  <a:pt x="5705" y="240"/>
                </a:lnTo>
                <a:lnTo>
                  <a:pt x="5718" y="261"/>
                </a:lnTo>
                <a:lnTo>
                  <a:pt x="5729" y="283"/>
                </a:lnTo>
                <a:lnTo>
                  <a:pt x="5739" y="305"/>
                </a:lnTo>
                <a:lnTo>
                  <a:pt x="5748" y="327"/>
                </a:lnTo>
                <a:lnTo>
                  <a:pt x="5755" y="351"/>
                </a:lnTo>
                <a:lnTo>
                  <a:pt x="5762" y="374"/>
                </a:lnTo>
                <a:lnTo>
                  <a:pt x="5768" y="399"/>
                </a:lnTo>
                <a:lnTo>
                  <a:pt x="5772" y="423"/>
                </a:lnTo>
                <a:lnTo>
                  <a:pt x="5775" y="448"/>
                </a:lnTo>
                <a:lnTo>
                  <a:pt x="5778" y="473"/>
                </a:lnTo>
                <a:lnTo>
                  <a:pt x="5778" y="499"/>
                </a:lnTo>
                <a:lnTo>
                  <a:pt x="5778" y="3517"/>
                </a:lnTo>
                <a:lnTo>
                  <a:pt x="5778" y="3543"/>
                </a:lnTo>
                <a:lnTo>
                  <a:pt x="5775" y="3568"/>
                </a:lnTo>
                <a:lnTo>
                  <a:pt x="5772" y="3593"/>
                </a:lnTo>
                <a:lnTo>
                  <a:pt x="5768" y="3617"/>
                </a:lnTo>
                <a:lnTo>
                  <a:pt x="5762" y="3642"/>
                </a:lnTo>
                <a:lnTo>
                  <a:pt x="5755" y="3665"/>
                </a:lnTo>
                <a:lnTo>
                  <a:pt x="5748" y="3689"/>
                </a:lnTo>
                <a:lnTo>
                  <a:pt x="5739" y="3711"/>
                </a:lnTo>
                <a:lnTo>
                  <a:pt x="5729" y="3733"/>
                </a:lnTo>
                <a:lnTo>
                  <a:pt x="5718" y="3754"/>
                </a:lnTo>
                <a:lnTo>
                  <a:pt x="5705" y="3776"/>
                </a:lnTo>
                <a:lnTo>
                  <a:pt x="5692" y="3796"/>
                </a:lnTo>
                <a:lnTo>
                  <a:pt x="5679" y="3816"/>
                </a:lnTo>
                <a:lnTo>
                  <a:pt x="5663" y="3835"/>
                </a:lnTo>
                <a:lnTo>
                  <a:pt x="5647" y="3853"/>
                </a:lnTo>
                <a:lnTo>
                  <a:pt x="5631" y="3870"/>
                </a:lnTo>
                <a:lnTo>
                  <a:pt x="5614" y="3887"/>
                </a:lnTo>
                <a:lnTo>
                  <a:pt x="5596" y="3903"/>
                </a:lnTo>
                <a:lnTo>
                  <a:pt x="5577" y="3917"/>
                </a:lnTo>
                <a:lnTo>
                  <a:pt x="5557" y="3932"/>
                </a:lnTo>
                <a:lnTo>
                  <a:pt x="5537" y="3944"/>
                </a:lnTo>
                <a:lnTo>
                  <a:pt x="5516" y="3956"/>
                </a:lnTo>
                <a:lnTo>
                  <a:pt x="5495" y="3967"/>
                </a:lnTo>
                <a:lnTo>
                  <a:pt x="5472" y="3977"/>
                </a:lnTo>
                <a:lnTo>
                  <a:pt x="5450" y="3986"/>
                </a:lnTo>
                <a:lnTo>
                  <a:pt x="5427" y="3994"/>
                </a:lnTo>
                <a:lnTo>
                  <a:pt x="5403" y="4001"/>
                </a:lnTo>
                <a:lnTo>
                  <a:pt x="5379" y="4006"/>
                </a:lnTo>
                <a:lnTo>
                  <a:pt x="5354" y="4011"/>
                </a:lnTo>
                <a:lnTo>
                  <a:pt x="5328" y="4014"/>
                </a:lnTo>
                <a:lnTo>
                  <a:pt x="5304" y="4016"/>
                </a:lnTo>
                <a:lnTo>
                  <a:pt x="5278" y="4016"/>
                </a:lnTo>
                <a:lnTo>
                  <a:pt x="500" y="4016"/>
                </a:lnTo>
                <a:lnTo>
                  <a:pt x="475" y="4016"/>
                </a:lnTo>
                <a:lnTo>
                  <a:pt x="449" y="4014"/>
                </a:lnTo>
                <a:lnTo>
                  <a:pt x="425" y="4011"/>
                </a:lnTo>
                <a:lnTo>
                  <a:pt x="400" y="4006"/>
                </a:lnTo>
                <a:lnTo>
                  <a:pt x="376" y="4001"/>
                </a:lnTo>
                <a:lnTo>
                  <a:pt x="352" y="3994"/>
                </a:lnTo>
                <a:lnTo>
                  <a:pt x="329" y="3986"/>
                </a:lnTo>
                <a:lnTo>
                  <a:pt x="305" y="3977"/>
                </a:lnTo>
                <a:lnTo>
                  <a:pt x="284" y="3967"/>
                </a:lnTo>
                <a:lnTo>
                  <a:pt x="262" y="3956"/>
                </a:lnTo>
                <a:lnTo>
                  <a:pt x="242" y="3944"/>
                </a:lnTo>
                <a:lnTo>
                  <a:pt x="221" y="3932"/>
                </a:lnTo>
                <a:lnTo>
                  <a:pt x="202" y="3917"/>
                </a:lnTo>
                <a:lnTo>
                  <a:pt x="183" y="3903"/>
                </a:lnTo>
                <a:lnTo>
                  <a:pt x="165" y="3887"/>
                </a:lnTo>
                <a:lnTo>
                  <a:pt x="147" y="3870"/>
                </a:lnTo>
                <a:lnTo>
                  <a:pt x="130" y="3853"/>
                </a:lnTo>
                <a:lnTo>
                  <a:pt x="115" y="3835"/>
                </a:lnTo>
                <a:lnTo>
                  <a:pt x="100" y="3816"/>
                </a:lnTo>
                <a:lnTo>
                  <a:pt x="86" y="3796"/>
                </a:lnTo>
                <a:lnTo>
                  <a:pt x="72" y="3776"/>
                </a:lnTo>
                <a:lnTo>
                  <a:pt x="61" y="3754"/>
                </a:lnTo>
                <a:lnTo>
                  <a:pt x="50" y="3733"/>
                </a:lnTo>
                <a:lnTo>
                  <a:pt x="40" y="3711"/>
                </a:lnTo>
                <a:lnTo>
                  <a:pt x="31" y="3689"/>
                </a:lnTo>
                <a:lnTo>
                  <a:pt x="22" y="3665"/>
                </a:lnTo>
                <a:lnTo>
                  <a:pt x="16" y="3642"/>
                </a:lnTo>
                <a:lnTo>
                  <a:pt x="10" y="3617"/>
                </a:lnTo>
                <a:lnTo>
                  <a:pt x="6" y="3593"/>
                </a:lnTo>
                <a:lnTo>
                  <a:pt x="3" y="3568"/>
                </a:lnTo>
                <a:lnTo>
                  <a:pt x="1" y="3543"/>
                </a:lnTo>
                <a:lnTo>
                  <a:pt x="0" y="3517"/>
                </a:lnTo>
                <a:lnTo>
                  <a:pt x="0" y="499"/>
                </a:lnTo>
                <a:lnTo>
                  <a:pt x="1" y="473"/>
                </a:lnTo>
                <a:lnTo>
                  <a:pt x="3" y="448"/>
                </a:lnTo>
                <a:lnTo>
                  <a:pt x="6" y="423"/>
                </a:lnTo>
                <a:lnTo>
                  <a:pt x="10" y="399"/>
                </a:lnTo>
                <a:lnTo>
                  <a:pt x="16" y="374"/>
                </a:lnTo>
                <a:lnTo>
                  <a:pt x="22" y="351"/>
                </a:lnTo>
                <a:lnTo>
                  <a:pt x="31" y="327"/>
                </a:lnTo>
                <a:lnTo>
                  <a:pt x="40" y="305"/>
                </a:lnTo>
                <a:lnTo>
                  <a:pt x="50" y="283"/>
                </a:lnTo>
                <a:lnTo>
                  <a:pt x="61" y="261"/>
                </a:lnTo>
                <a:lnTo>
                  <a:pt x="72" y="240"/>
                </a:lnTo>
                <a:lnTo>
                  <a:pt x="86" y="220"/>
                </a:lnTo>
                <a:lnTo>
                  <a:pt x="100" y="200"/>
                </a:lnTo>
                <a:lnTo>
                  <a:pt x="115" y="181"/>
                </a:lnTo>
                <a:lnTo>
                  <a:pt x="130" y="163"/>
                </a:lnTo>
                <a:lnTo>
                  <a:pt x="147" y="146"/>
                </a:lnTo>
                <a:lnTo>
                  <a:pt x="165" y="130"/>
                </a:lnTo>
                <a:lnTo>
                  <a:pt x="183" y="113"/>
                </a:lnTo>
                <a:lnTo>
                  <a:pt x="202" y="99"/>
                </a:lnTo>
                <a:lnTo>
                  <a:pt x="221" y="85"/>
                </a:lnTo>
                <a:lnTo>
                  <a:pt x="242" y="72"/>
                </a:lnTo>
                <a:lnTo>
                  <a:pt x="262" y="60"/>
                </a:lnTo>
                <a:lnTo>
                  <a:pt x="284" y="49"/>
                </a:lnTo>
                <a:lnTo>
                  <a:pt x="305" y="39"/>
                </a:lnTo>
                <a:lnTo>
                  <a:pt x="329" y="30"/>
                </a:lnTo>
                <a:lnTo>
                  <a:pt x="352" y="22"/>
                </a:lnTo>
                <a:lnTo>
                  <a:pt x="376" y="15"/>
                </a:lnTo>
                <a:lnTo>
                  <a:pt x="400" y="10"/>
                </a:lnTo>
                <a:lnTo>
                  <a:pt x="425" y="5"/>
                </a:lnTo>
                <a:lnTo>
                  <a:pt x="449" y="2"/>
                </a:lnTo>
                <a:lnTo>
                  <a:pt x="475" y="0"/>
                </a:lnTo>
                <a:lnTo>
                  <a:pt x="500" y="0"/>
                </a:lnTo>
                <a:close/>
                <a:moveTo>
                  <a:pt x="1420" y="5121"/>
                </a:moveTo>
                <a:lnTo>
                  <a:pt x="1420" y="5121"/>
                </a:lnTo>
                <a:lnTo>
                  <a:pt x="1541" y="5100"/>
                </a:lnTo>
                <a:lnTo>
                  <a:pt x="1661" y="5080"/>
                </a:lnTo>
                <a:lnTo>
                  <a:pt x="1781" y="5061"/>
                </a:lnTo>
                <a:lnTo>
                  <a:pt x="1902" y="5045"/>
                </a:lnTo>
                <a:lnTo>
                  <a:pt x="2022" y="5031"/>
                </a:lnTo>
                <a:lnTo>
                  <a:pt x="2144" y="5018"/>
                </a:lnTo>
                <a:lnTo>
                  <a:pt x="2264" y="5007"/>
                </a:lnTo>
                <a:lnTo>
                  <a:pt x="2384" y="4998"/>
                </a:lnTo>
                <a:lnTo>
                  <a:pt x="2384" y="4304"/>
                </a:lnTo>
                <a:lnTo>
                  <a:pt x="3534" y="4304"/>
                </a:lnTo>
                <a:lnTo>
                  <a:pt x="3534" y="5004"/>
                </a:lnTo>
                <a:lnTo>
                  <a:pt x="3650" y="5014"/>
                </a:lnTo>
                <a:lnTo>
                  <a:pt x="3766" y="5025"/>
                </a:lnTo>
                <a:lnTo>
                  <a:pt x="3880" y="5037"/>
                </a:lnTo>
                <a:lnTo>
                  <a:pt x="3996" y="5051"/>
                </a:lnTo>
                <a:lnTo>
                  <a:pt x="4112" y="5066"/>
                </a:lnTo>
                <a:lnTo>
                  <a:pt x="4227" y="5083"/>
                </a:lnTo>
                <a:lnTo>
                  <a:pt x="4343" y="5102"/>
                </a:lnTo>
                <a:lnTo>
                  <a:pt x="4459" y="5121"/>
                </a:lnTo>
                <a:lnTo>
                  <a:pt x="4459" y="5471"/>
                </a:lnTo>
                <a:lnTo>
                  <a:pt x="1420" y="5471"/>
                </a:lnTo>
                <a:lnTo>
                  <a:pt x="1420" y="5121"/>
                </a:lnTo>
                <a:close/>
                <a:moveTo>
                  <a:pt x="443" y="467"/>
                </a:moveTo>
                <a:lnTo>
                  <a:pt x="443" y="3125"/>
                </a:lnTo>
                <a:lnTo>
                  <a:pt x="5316" y="3125"/>
                </a:lnTo>
                <a:lnTo>
                  <a:pt x="5316" y="467"/>
                </a:lnTo>
                <a:lnTo>
                  <a:pt x="443" y="467"/>
                </a:lnTo>
                <a:close/>
                <a:moveTo>
                  <a:pt x="4821" y="3359"/>
                </a:moveTo>
                <a:lnTo>
                  <a:pt x="4821" y="3359"/>
                </a:lnTo>
                <a:lnTo>
                  <a:pt x="4800" y="3360"/>
                </a:lnTo>
                <a:lnTo>
                  <a:pt x="4779" y="3363"/>
                </a:lnTo>
                <a:lnTo>
                  <a:pt x="4759" y="3369"/>
                </a:lnTo>
                <a:lnTo>
                  <a:pt x="4740" y="3376"/>
                </a:lnTo>
                <a:lnTo>
                  <a:pt x="4722" y="3384"/>
                </a:lnTo>
                <a:lnTo>
                  <a:pt x="4705" y="3394"/>
                </a:lnTo>
                <a:lnTo>
                  <a:pt x="4689" y="3407"/>
                </a:lnTo>
                <a:lnTo>
                  <a:pt x="4674" y="3420"/>
                </a:lnTo>
                <a:lnTo>
                  <a:pt x="4661" y="3435"/>
                </a:lnTo>
                <a:lnTo>
                  <a:pt x="4648" y="3450"/>
                </a:lnTo>
                <a:lnTo>
                  <a:pt x="4638" y="3468"/>
                </a:lnTo>
                <a:lnTo>
                  <a:pt x="4630" y="3486"/>
                </a:lnTo>
                <a:lnTo>
                  <a:pt x="4623" y="3505"/>
                </a:lnTo>
                <a:lnTo>
                  <a:pt x="4617" y="3525"/>
                </a:lnTo>
                <a:lnTo>
                  <a:pt x="4614" y="3545"/>
                </a:lnTo>
                <a:lnTo>
                  <a:pt x="4613" y="3566"/>
                </a:lnTo>
                <a:lnTo>
                  <a:pt x="4614" y="3587"/>
                </a:lnTo>
                <a:lnTo>
                  <a:pt x="4617" y="3608"/>
                </a:lnTo>
                <a:lnTo>
                  <a:pt x="4623" y="3629"/>
                </a:lnTo>
                <a:lnTo>
                  <a:pt x="4630" y="3647"/>
                </a:lnTo>
                <a:lnTo>
                  <a:pt x="4638" y="3665"/>
                </a:lnTo>
                <a:lnTo>
                  <a:pt x="4648" y="3682"/>
                </a:lnTo>
                <a:lnTo>
                  <a:pt x="4661" y="3699"/>
                </a:lnTo>
                <a:lnTo>
                  <a:pt x="4674" y="3713"/>
                </a:lnTo>
                <a:lnTo>
                  <a:pt x="4689" y="3727"/>
                </a:lnTo>
                <a:lnTo>
                  <a:pt x="4705" y="3739"/>
                </a:lnTo>
                <a:lnTo>
                  <a:pt x="4722" y="3749"/>
                </a:lnTo>
                <a:lnTo>
                  <a:pt x="4740" y="3758"/>
                </a:lnTo>
                <a:lnTo>
                  <a:pt x="4759" y="3765"/>
                </a:lnTo>
                <a:lnTo>
                  <a:pt x="4779" y="3770"/>
                </a:lnTo>
                <a:lnTo>
                  <a:pt x="4800" y="3772"/>
                </a:lnTo>
                <a:lnTo>
                  <a:pt x="4821" y="3773"/>
                </a:lnTo>
                <a:lnTo>
                  <a:pt x="4842" y="3772"/>
                </a:lnTo>
                <a:lnTo>
                  <a:pt x="4863" y="3770"/>
                </a:lnTo>
                <a:lnTo>
                  <a:pt x="4883" y="3765"/>
                </a:lnTo>
                <a:lnTo>
                  <a:pt x="4902" y="3758"/>
                </a:lnTo>
                <a:lnTo>
                  <a:pt x="4919" y="3749"/>
                </a:lnTo>
                <a:lnTo>
                  <a:pt x="4937" y="3739"/>
                </a:lnTo>
                <a:lnTo>
                  <a:pt x="4953" y="3727"/>
                </a:lnTo>
                <a:lnTo>
                  <a:pt x="4967" y="3713"/>
                </a:lnTo>
                <a:lnTo>
                  <a:pt x="4981" y="3699"/>
                </a:lnTo>
                <a:lnTo>
                  <a:pt x="4993" y="3682"/>
                </a:lnTo>
                <a:lnTo>
                  <a:pt x="5003" y="3665"/>
                </a:lnTo>
                <a:lnTo>
                  <a:pt x="5012" y="3647"/>
                </a:lnTo>
                <a:lnTo>
                  <a:pt x="5019" y="3629"/>
                </a:lnTo>
                <a:lnTo>
                  <a:pt x="5024" y="3608"/>
                </a:lnTo>
                <a:lnTo>
                  <a:pt x="5027" y="3587"/>
                </a:lnTo>
                <a:lnTo>
                  <a:pt x="5029" y="3566"/>
                </a:lnTo>
                <a:lnTo>
                  <a:pt x="5027" y="3545"/>
                </a:lnTo>
                <a:lnTo>
                  <a:pt x="5024" y="3525"/>
                </a:lnTo>
                <a:lnTo>
                  <a:pt x="5019" y="3505"/>
                </a:lnTo>
                <a:lnTo>
                  <a:pt x="5012" y="3486"/>
                </a:lnTo>
                <a:lnTo>
                  <a:pt x="5003" y="3468"/>
                </a:lnTo>
                <a:lnTo>
                  <a:pt x="4993" y="3450"/>
                </a:lnTo>
                <a:lnTo>
                  <a:pt x="4981" y="3435"/>
                </a:lnTo>
                <a:lnTo>
                  <a:pt x="4967" y="3420"/>
                </a:lnTo>
                <a:lnTo>
                  <a:pt x="4953" y="3407"/>
                </a:lnTo>
                <a:lnTo>
                  <a:pt x="4937" y="3394"/>
                </a:lnTo>
                <a:lnTo>
                  <a:pt x="4919" y="3384"/>
                </a:lnTo>
                <a:lnTo>
                  <a:pt x="4902" y="3376"/>
                </a:lnTo>
                <a:lnTo>
                  <a:pt x="4883" y="3369"/>
                </a:lnTo>
                <a:lnTo>
                  <a:pt x="4863" y="3363"/>
                </a:lnTo>
                <a:lnTo>
                  <a:pt x="4842" y="3360"/>
                </a:lnTo>
                <a:lnTo>
                  <a:pt x="4821" y="3359"/>
                </a:lnTo>
                <a:close/>
              </a:path>
            </a:pathLst>
          </a:custGeom>
          <a:solidFill>
            <a:sysClr val="window" lastClr="FFFFFF"/>
          </a:solidFill>
          <a:ln>
            <a:noFill/>
          </a:ln>
        </p:spPr>
        <p:txBody>
          <a:bodyPr lIns="66141" tIns="34393" rIns="66141" bIns="34393" anchor="ctr"/>
          <a:lstStyle>
            <a:defPPr>
              <a:defRPr lang="zh-CN"/>
            </a:defPPr>
            <a:lvl1pPr marL="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ctr">
              <a:lnSpc>
                <a:spcPct val="120000"/>
              </a:lnSpc>
            </a:pPr>
            <a:endParaRPr sz="1325" dirty="0">
              <a:latin typeface="微软雅黑" panose="020B0503020204020204" charset="-122"/>
              <a:ea typeface="微软雅黑" panose="020B0503020204020204" charset="-122"/>
            </a:endParaRPr>
          </a:p>
        </p:txBody>
      </p:sp>
      <p:sp>
        <p:nvSpPr>
          <p:cNvPr id="36" name="任意多边形 17"/>
          <p:cNvSpPr/>
          <p:nvPr>
            <p:custDataLst>
              <p:tags r:id="rId14"/>
            </p:custDataLst>
          </p:nvPr>
        </p:nvSpPr>
        <p:spPr bwMode="auto">
          <a:xfrm>
            <a:off x="5056402" y="2762316"/>
            <a:ext cx="329000" cy="256200"/>
          </a:xfrm>
          <a:custGeom>
            <a:avLst/>
            <a:gdLst>
              <a:gd name="T0" fmla="*/ 1055979 w 1565275"/>
              <a:gd name="T1" fmla="*/ 493267 h 1217613"/>
              <a:gd name="T2" fmla="*/ 1161228 w 1565275"/>
              <a:gd name="T3" fmla="*/ 547049 h 1217613"/>
              <a:gd name="T4" fmla="*/ 1242015 w 1565275"/>
              <a:gd name="T5" fmla="*/ 632068 h 1217613"/>
              <a:gd name="T6" fmla="*/ 1291260 w 1565275"/>
              <a:gd name="T7" fmla="*/ 740597 h 1217613"/>
              <a:gd name="T8" fmla="*/ 1300271 w 1565275"/>
              <a:gd name="T9" fmla="*/ 863940 h 1217613"/>
              <a:gd name="T10" fmla="*/ 1267763 w 1565275"/>
              <a:gd name="T11" fmla="*/ 980198 h 1217613"/>
              <a:gd name="T12" fmla="*/ 1199529 w 1565275"/>
              <a:gd name="T13" fmla="*/ 1076166 h 1217613"/>
              <a:gd name="T14" fmla="*/ 1103937 w 1565275"/>
              <a:gd name="T15" fmla="*/ 1144439 h 1217613"/>
              <a:gd name="T16" fmla="*/ 987422 w 1565275"/>
              <a:gd name="T17" fmla="*/ 1177288 h 1217613"/>
              <a:gd name="T18" fmla="*/ 864150 w 1565275"/>
              <a:gd name="T19" fmla="*/ 1167949 h 1217613"/>
              <a:gd name="T20" fmla="*/ 756005 w 1565275"/>
              <a:gd name="T21" fmla="*/ 1118999 h 1217613"/>
              <a:gd name="T22" fmla="*/ 670712 w 1565275"/>
              <a:gd name="T23" fmla="*/ 1037843 h 1217613"/>
              <a:gd name="T24" fmla="*/ 616639 w 1565275"/>
              <a:gd name="T25" fmla="*/ 932213 h 1217613"/>
              <a:gd name="T26" fmla="*/ 601512 w 1565275"/>
              <a:gd name="T27" fmla="*/ 810159 h 1217613"/>
              <a:gd name="T28" fmla="*/ 628869 w 1565275"/>
              <a:gd name="T29" fmla="*/ 691646 h 1217613"/>
              <a:gd name="T30" fmla="*/ 692276 w 1565275"/>
              <a:gd name="T31" fmla="*/ 592135 h 1217613"/>
              <a:gd name="T32" fmla="*/ 784650 w 1565275"/>
              <a:gd name="T33" fmla="*/ 519675 h 1217613"/>
              <a:gd name="T34" fmla="*/ 898589 w 1565275"/>
              <a:gd name="T35" fmla="*/ 481673 h 1217613"/>
              <a:gd name="T36" fmla="*/ 912431 w 1565275"/>
              <a:gd name="T37" fmla="*/ 317221 h 1217613"/>
              <a:gd name="T38" fmla="*/ 823602 w 1565275"/>
              <a:gd name="T39" fmla="*/ 331714 h 1217613"/>
              <a:gd name="T40" fmla="*/ 740887 w 1565275"/>
              <a:gd name="T41" fmla="*/ 361019 h 1217613"/>
              <a:gd name="T42" fmla="*/ 665254 w 1565275"/>
              <a:gd name="T43" fmla="*/ 403530 h 1217613"/>
              <a:gd name="T44" fmla="*/ 598310 w 1565275"/>
              <a:gd name="T45" fmla="*/ 457313 h 1217613"/>
              <a:gd name="T46" fmla="*/ 541344 w 1565275"/>
              <a:gd name="T47" fmla="*/ 521723 h 1217613"/>
              <a:gd name="T48" fmla="*/ 495320 w 1565275"/>
              <a:gd name="T49" fmla="*/ 595151 h 1217613"/>
              <a:gd name="T50" fmla="*/ 462813 w 1565275"/>
              <a:gd name="T51" fmla="*/ 675987 h 1217613"/>
              <a:gd name="T52" fmla="*/ 443825 w 1565275"/>
              <a:gd name="T53" fmla="*/ 763263 h 1217613"/>
              <a:gd name="T54" fmla="*/ 440284 w 1565275"/>
              <a:gd name="T55" fmla="*/ 854725 h 1217613"/>
              <a:gd name="T56" fmla="*/ 452514 w 1565275"/>
              <a:gd name="T57" fmla="*/ 943933 h 1217613"/>
              <a:gd name="T58" fmla="*/ 479550 w 1565275"/>
              <a:gd name="T59" fmla="*/ 1027666 h 1217613"/>
              <a:gd name="T60" fmla="*/ 520101 w 1565275"/>
              <a:gd name="T61" fmla="*/ 1104315 h 1217613"/>
              <a:gd name="T62" fmla="*/ 572562 w 1565275"/>
              <a:gd name="T63" fmla="*/ 1172911 h 1217613"/>
              <a:gd name="T64" fmla="*/ 635322 w 1565275"/>
              <a:gd name="T65" fmla="*/ 1231525 h 1217613"/>
              <a:gd name="T66" fmla="*/ 707737 w 1565275"/>
              <a:gd name="T67" fmla="*/ 1279189 h 1217613"/>
              <a:gd name="T68" fmla="*/ 787554 w 1565275"/>
              <a:gd name="T69" fmla="*/ 1313648 h 1217613"/>
              <a:gd name="T70" fmla="*/ 873809 w 1565275"/>
              <a:gd name="T71" fmla="*/ 1334903 h 1217613"/>
              <a:gd name="T72" fmla="*/ 965213 w 1565275"/>
              <a:gd name="T73" fmla="*/ 1340701 h 1217613"/>
              <a:gd name="T74" fmla="*/ 1055008 w 1565275"/>
              <a:gd name="T75" fmla="*/ 1330395 h 1217613"/>
              <a:gd name="T76" fmla="*/ 1139653 w 1565275"/>
              <a:gd name="T77" fmla="*/ 1305275 h 1217613"/>
              <a:gd name="T78" fmla="*/ 1217540 w 1565275"/>
              <a:gd name="T79" fmla="*/ 1266629 h 1217613"/>
              <a:gd name="T80" fmla="*/ 1286736 w 1565275"/>
              <a:gd name="T81" fmla="*/ 1215745 h 1217613"/>
              <a:gd name="T82" fmla="*/ 1346921 w 1565275"/>
              <a:gd name="T83" fmla="*/ 1154232 h 1217613"/>
              <a:gd name="T84" fmla="*/ 1395841 w 1565275"/>
              <a:gd name="T85" fmla="*/ 1083060 h 1217613"/>
              <a:gd name="T86" fmla="*/ 1432854 w 1565275"/>
              <a:gd name="T87" fmla="*/ 1004478 h 1217613"/>
              <a:gd name="T88" fmla="*/ 1456026 w 1565275"/>
              <a:gd name="T89" fmla="*/ 918813 h 1217613"/>
              <a:gd name="T90" fmla="*/ 1464072 w 1565275"/>
              <a:gd name="T91" fmla="*/ 828316 h 1217613"/>
              <a:gd name="T92" fmla="*/ 1456026 w 1565275"/>
              <a:gd name="T93" fmla="*/ 737821 h 1217613"/>
              <a:gd name="T94" fmla="*/ 1432854 w 1565275"/>
              <a:gd name="T95" fmla="*/ 652155 h 1217613"/>
              <a:gd name="T96" fmla="*/ 1395841 w 1565275"/>
              <a:gd name="T97" fmla="*/ 573252 h 1217613"/>
              <a:gd name="T98" fmla="*/ 1346921 w 1565275"/>
              <a:gd name="T99" fmla="*/ 502079 h 1217613"/>
              <a:gd name="T100" fmla="*/ 1286736 w 1565275"/>
              <a:gd name="T101" fmla="*/ 440889 h 1217613"/>
              <a:gd name="T102" fmla="*/ 1217540 w 1565275"/>
              <a:gd name="T103" fmla="*/ 390005 h 1217613"/>
              <a:gd name="T104" fmla="*/ 1139653 w 1565275"/>
              <a:gd name="T105" fmla="*/ 351358 h 1217613"/>
              <a:gd name="T106" fmla="*/ 1055008 w 1565275"/>
              <a:gd name="T107" fmla="*/ 325916 h 1217613"/>
              <a:gd name="T108" fmla="*/ 965213 w 1565275"/>
              <a:gd name="T109" fmla="*/ 315933 h 1217613"/>
              <a:gd name="T110" fmla="*/ 79215 w 1565275"/>
              <a:gd name="T111" fmla="*/ 78563 h 1217613"/>
              <a:gd name="T112" fmla="*/ 1903712 w 1565275"/>
              <a:gd name="T113" fmla="*/ 246370 h 1217613"/>
              <a:gd name="T114" fmla="*/ 1903712 w 1565275"/>
              <a:gd name="T115" fmla="*/ 1482725 h 1217613"/>
              <a:gd name="T116" fmla="*/ 323 w 1565275"/>
              <a:gd name="T117" fmla="*/ 415447 h 1217613"/>
              <a:gd name="T118" fmla="*/ 454446 w 1565275"/>
              <a:gd name="T119" fmla="*/ 170044 h 1217613"/>
              <a:gd name="T120" fmla="*/ 533942 w 1565275"/>
              <a:gd name="T121" fmla="*/ 159416 h 1217613"/>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65275" h="1217613">
                <a:moveTo>
                  <a:pt x="781977" y="392112"/>
                </a:moveTo>
                <a:lnTo>
                  <a:pt x="796787" y="392377"/>
                </a:lnTo>
                <a:lnTo>
                  <a:pt x="811332" y="393699"/>
                </a:lnTo>
                <a:lnTo>
                  <a:pt x="825878" y="395550"/>
                </a:lnTo>
                <a:lnTo>
                  <a:pt x="840159" y="397930"/>
                </a:lnTo>
                <a:lnTo>
                  <a:pt x="854175" y="401104"/>
                </a:lnTo>
                <a:lnTo>
                  <a:pt x="867663" y="405071"/>
                </a:lnTo>
                <a:lnTo>
                  <a:pt x="881150" y="409302"/>
                </a:lnTo>
                <a:lnTo>
                  <a:pt x="894109" y="414856"/>
                </a:lnTo>
                <a:lnTo>
                  <a:pt x="907068" y="420410"/>
                </a:lnTo>
                <a:lnTo>
                  <a:pt x="919233" y="426757"/>
                </a:lnTo>
                <a:lnTo>
                  <a:pt x="931398" y="433897"/>
                </a:lnTo>
                <a:lnTo>
                  <a:pt x="943034" y="441302"/>
                </a:lnTo>
                <a:lnTo>
                  <a:pt x="954142" y="449236"/>
                </a:lnTo>
                <a:lnTo>
                  <a:pt x="965249" y="457963"/>
                </a:lnTo>
                <a:lnTo>
                  <a:pt x="975563" y="466955"/>
                </a:lnTo>
                <a:lnTo>
                  <a:pt x="985613" y="476476"/>
                </a:lnTo>
                <a:lnTo>
                  <a:pt x="995398" y="486261"/>
                </a:lnTo>
                <a:lnTo>
                  <a:pt x="1004125" y="496839"/>
                </a:lnTo>
                <a:lnTo>
                  <a:pt x="1012852" y="507947"/>
                </a:lnTo>
                <a:lnTo>
                  <a:pt x="1020522" y="519054"/>
                </a:lnTo>
                <a:lnTo>
                  <a:pt x="1028191" y="530690"/>
                </a:lnTo>
                <a:lnTo>
                  <a:pt x="1035332" y="542591"/>
                </a:lnTo>
                <a:lnTo>
                  <a:pt x="1041679" y="555021"/>
                </a:lnTo>
                <a:lnTo>
                  <a:pt x="1047232" y="567979"/>
                </a:lnTo>
                <a:lnTo>
                  <a:pt x="1052522" y="580938"/>
                </a:lnTo>
                <a:lnTo>
                  <a:pt x="1057018" y="594426"/>
                </a:lnTo>
                <a:lnTo>
                  <a:pt x="1060985" y="608178"/>
                </a:lnTo>
                <a:lnTo>
                  <a:pt x="1064158" y="622194"/>
                </a:lnTo>
                <a:lnTo>
                  <a:pt x="1066538" y="636211"/>
                </a:lnTo>
                <a:lnTo>
                  <a:pt x="1068389" y="650756"/>
                </a:lnTo>
                <a:lnTo>
                  <a:pt x="1069712" y="665302"/>
                </a:lnTo>
                <a:lnTo>
                  <a:pt x="1069976" y="680111"/>
                </a:lnTo>
                <a:lnTo>
                  <a:pt x="1069712" y="694921"/>
                </a:lnTo>
                <a:lnTo>
                  <a:pt x="1068389" y="709467"/>
                </a:lnTo>
                <a:lnTo>
                  <a:pt x="1066538" y="723748"/>
                </a:lnTo>
                <a:lnTo>
                  <a:pt x="1064158" y="738029"/>
                </a:lnTo>
                <a:lnTo>
                  <a:pt x="1060985" y="752045"/>
                </a:lnTo>
                <a:lnTo>
                  <a:pt x="1057018" y="765533"/>
                </a:lnTo>
                <a:lnTo>
                  <a:pt x="1052522" y="779285"/>
                </a:lnTo>
                <a:lnTo>
                  <a:pt x="1047232" y="792243"/>
                </a:lnTo>
                <a:lnTo>
                  <a:pt x="1041679" y="804938"/>
                </a:lnTo>
                <a:lnTo>
                  <a:pt x="1035332" y="817632"/>
                </a:lnTo>
                <a:lnTo>
                  <a:pt x="1028191" y="829533"/>
                </a:lnTo>
                <a:lnTo>
                  <a:pt x="1020522" y="841169"/>
                </a:lnTo>
                <a:lnTo>
                  <a:pt x="1012852" y="852276"/>
                </a:lnTo>
                <a:lnTo>
                  <a:pt x="1004125" y="863384"/>
                </a:lnTo>
                <a:lnTo>
                  <a:pt x="995398" y="873962"/>
                </a:lnTo>
                <a:lnTo>
                  <a:pt x="985613" y="883747"/>
                </a:lnTo>
                <a:lnTo>
                  <a:pt x="975563" y="893268"/>
                </a:lnTo>
                <a:lnTo>
                  <a:pt x="965249" y="902524"/>
                </a:lnTo>
                <a:lnTo>
                  <a:pt x="954142" y="910987"/>
                </a:lnTo>
                <a:lnTo>
                  <a:pt x="943034" y="918921"/>
                </a:lnTo>
                <a:lnTo>
                  <a:pt x="931398" y="926590"/>
                </a:lnTo>
                <a:lnTo>
                  <a:pt x="919233" y="933466"/>
                </a:lnTo>
                <a:lnTo>
                  <a:pt x="907068" y="939813"/>
                </a:lnTo>
                <a:lnTo>
                  <a:pt x="894109" y="945367"/>
                </a:lnTo>
                <a:lnTo>
                  <a:pt x="881150" y="950921"/>
                </a:lnTo>
                <a:lnTo>
                  <a:pt x="867663" y="955152"/>
                </a:lnTo>
                <a:lnTo>
                  <a:pt x="854175" y="959119"/>
                </a:lnTo>
                <a:lnTo>
                  <a:pt x="840159" y="962293"/>
                </a:lnTo>
                <a:lnTo>
                  <a:pt x="825878" y="964673"/>
                </a:lnTo>
                <a:lnTo>
                  <a:pt x="811332" y="966788"/>
                </a:lnTo>
                <a:lnTo>
                  <a:pt x="796787" y="967846"/>
                </a:lnTo>
                <a:lnTo>
                  <a:pt x="781977" y="968375"/>
                </a:lnTo>
                <a:lnTo>
                  <a:pt x="767432" y="967846"/>
                </a:lnTo>
                <a:lnTo>
                  <a:pt x="752357" y="966788"/>
                </a:lnTo>
                <a:lnTo>
                  <a:pt x="738341" y="964673"/>
                </a:lnTo>
                <a:lnTo>
                  <a:pt x="724060" y="962293"/>
                </a:lnTo>
                <a:lnTo>
                  <a:pt x="710043" y="959119"/>
                </a:lnTo>
                <a:lnTo>
                  <a:pt x="696556" y="955152"/>
                </a:lnTo>
                <a:lnTo>
                  <a:pt x="682804" y="950921"/>
                </a:lnTo>
                <a:lnTo>
                  <a:pt x="669845" y="945367"/>
                </a:lnTo>
                <a:lnTo>
                  <a:pt x="657151" y="939813"/>
                </a:lnTo>
                <a:lnTo>
                  <a:pt x="644721" y="933466"/>
                </a:lnTo>
                <a:lnTo>
                  <a:pt x="632556" y="926590"/>
                </a:lnTo>
                <a:lnTo>
                  <a:pt x="621184" y="918921"/>
                </a:lnTo>
                <a:lnTo>
                  <a:pt x="609812" y="910987"/>
                </a:lnTo>
                <a:lnTo>
                  <a:pt x="598969" y="902524"/>
                </a:lnTo>
                <a:lnTo>
                  <a:pt x="588126" y="893268"/>
                </a:lnTo>
                <a:lnTo>
                  <a:pt x="578341" y="883747"/>
                </a:lnTo>
                <a:lnTo>
                  <a:pt x="568820" y="873962"/>
                </a:lnTo>
                <a:lnTo>
                  <a:pt x="559564" y="863384"/>
                </a:lnTo>
                <a:lnTo>
                  <a:pt x="551102" y="852276"/>
                </a:lnTo>
                <a:lnTo>
                  <a:pt x="543168" y="841169"/>
                </a:lnTo>
                <a:lnTo>
                  <a:pt x="535498" y="829533"/>
                </a:lnTo>
                <a:lnTo>
                  <a:pt x="528622" y="817632"/>
                </a:lnTo>
                <a:lnTo>
                  <a:pt x="522275" y="804938"/>
                </a:lnTo>
                <a:lnTo>
                  <a:pt x="516721" y="792243"/>
                </a:lnTo>
                <a:lnTo>
                  <a:pt x="511432" y="779285"/>
                </a:lnTo>
                <a:lnTo>
                  <a:pt x="506672" y="765533"/>
                </a:lnTo>
                <a:lnTo>
                  <a:pt x="502969" y="752045"/>
                </a:lnTo>
                <a:lnTo>
                  <a:pt x="499796" y="738029"/>
                </a:lnTo>
                <a:lnTo>
                  <a:pt x="497416" y="723748"/>
                </a:lnTo>
                <a:lnTo>
                  <a:pt x="495300" y="709467"/>
                </a:lnTo>
                <a:lnTo>
                  <a:pt x="494242" y="694921"/>
                </a:lnTo>
                <a:lnTo>
                  <a:pt x="493713" y="680111"/>
                </a:lnTo>
                <a:lnTo>
                  <a:pt x="494242" y="665302"/>
                </a:lnTo>
                <a:lnTo>
                  <a:pt x="495300" y="650756"/>
                </a:lnTo>
                <a:lnTo>
                  <a:pt x="497416" y="636211"/>
                </a:lnTo>
                <a:lnTo>
                  <a:pt x="499796" y="622194"/>
                </a:lnTo>
                <a:lnTo>
                  <a:pt x="502969" y="608178"/>
                </a:lnTo>
                <a:lnTo>
                  <a:pt x="506672" y="594426"/>
                </a:lnTo>
                <a:lnTo>
                  <a:pt x="511432" y="580938"/>
                </a:lnTo>
                <a:lnTo>
                  <a:pt x="516721" y="567979"/>
                </a:lnTo>
                <a:lnTo>
                  <a:pt x="522275" y="555021"/>
                </a:lnTo>
                <a:lnTo>
                  <a:pt x="528622" y="542591"/>
                </a:lnTo>
                <a:lnTo>
                  <a:pt x="535498" y="530690"/>
                </a:lnTo>
                <a:lnTo>
                  <a:pt x="543168" y="519054"/>
                </a:lnTo>
                <a:lnTo>
                  <a:pt x="551102" y="507947"/>
                </a:lnTo>
                <a:lnTo>
                  <a:pt x="559564" y="496839"/>
                </a:lnTo>
                <a:lnTo>
                  <a:pt x="568820" y="486261"/>
                </a:lnTo>
                <a:lnTo>
                  <a:pt x="578341" y="476476"/>
                </a:lnTo>
                <a:lnTo>
                  <a:pt x="588126" y="466955"/>
                </a:lnTo>
                <a:lnTo>
                  <a:pt x="598969" y="457963"/>
                </a:lnTo>
                <a:lnTo>
                  <a:pt x="609812" y="449236"/>
                </a:lnTo>
                <a:lnTo>
                  <a:pt x="621184" y="441302"/>
                </a:lnTo>
                <a:lnTo>
                  <a:pt x="632556" y="433897"/>
                </a:lnTo>
                <a:lnTo>
                  <a:pt x="644721" y="426757"/>
                </a:lnTo>
                <a:lnTo>
                  <a:pt x="657151" y="420410"/>
                </a:lnTo>
                <a:lnTo>
                  <a:pt x="669845" y="414856"/>
                </a:lnTo>
                <a:lnTo>
                  <a:pt x="682804" y="409302"/>
                </a:lnTo>
                <a:lnTo>
                  <a:pt x="696556" y="405071"/>
                </a:lnTo>
                <a:lnTo>
                  <a:pt x="710043" y="401104"/>
                </a:lnTo>
                <a:lnTo>
                  <a:pt x="724060" y="397930"/>
                </a:lnTo>
                <a:lnTo>
                  <a:pt x="738341" y="395550"/>
                </a:lnTo>
                <a:lnTo>
                  <a:pt x="752357" y="393699"/>
                </a:lnTo>
                <a:lnTo>
                  <a:pt x="767432" y="392377"/>
                </a:lnTo>
                <a:lnTo>
                  <a:pt x="781977" y="392112"/>
                </a:lnTo>
                <a:close/>
                <a:moveTo>
                  <a:pt x="781977" y="259179"/>
                </a:moveTo>
                <a:lnTo>
                  <a:pt x="771134" y="259444"/>
                </a:lnTo>
                <a:lnTo>
                  <a:pt x="760292" y="259708"/>
                </a:lnTo>
                <a:lnTo>
                  <a:pt x="749714" y="260502"/>
                </a:lnTo>
                <a:lnTo>
                  <a:pt x="738871" y="261295"/>
                </a:lnTo>
                <a:lnTo>
                  <a:pt x="728293" y="262617"/>
                </a:lnTo>
                <a:lnTo>
                  <a:pt x="717980" y="264204"/>
                </a:lnTo>
                <a:lnTo>
                  <a:pt x="707402" y="265791"/>
                </a:lnTo>
                <a:lnTo>
                  <a:pt x="697088" y="267642"/>
                </a:lnTo>
                <a:lnTo>
                  <a:pt x="687039" y="270287"/>
                </a:lnTo>
                <a:lnTo>
                  <a:pt x="676726" y="272403"/>
                </a:lnTo>
                <a:lnTo>
                  <a:pt x="666677" y="275312"/>
                </a:lnTo>
                <a:lnTo>
                  <a:pt x="656892" y="278221"/>
                </a:lnTo>
                <a:lnTo>
                  <a:pt x="647107" y="281395"/>
                </a:lnTo>
                <a:lnTo>
                  <a:pt x="637323" y="284833"/>
                </a:lnTo>
                <a:lnTo>
                  <a:pt x="627803" y="288535"/>
                </a:lnTo>
                <a:lnTo>
                  <a:pt x="618283" y="292238"/>
                </a:lnTo>
                <a:lnTo>
                  <a:pt x="608762" y="296469"/>
                </a:lnTo>
                <a:lnTo>
                  <a:pt x="599507" y="300965"/>
                </a:lnTo>
                <a:lnTo>
                  <a:pt x="590515" y="305461"/>
                </a:lnTo>
                <a:lnTo>
                  <a:pt x="581524" y="310222"/>
                </a:lnTo>
                <a:lnTo>
                  <a:pt x="572268" y="315247"/>
                </a:lnTo>
                <a:lnTo>
                  <a:pt x="563806" y="320272"/>
                </a:lnTo>
                <a:lnTo>
                  <a:pt x="555344" y="325561"/>
                </a:lnTo>
                <a:lnTo>
                  <a:pt x="546617" y="331379"/>
                </a:lnTo>
                <a:lnTo>
                  <a:pt x="538419" y="336933"/>
                </a:lnTo>
                <a:lnTo>
                  <a:pt x="530221" y="343016"/>
                </a:lnTo>
                <a:lnTo>
                  <a:pt x="522023" y="349099"/>
                </a:lnTo>
                <a:lnTo>
                  <a:pt x="514354" y="355446"/>
                </a:lnTo>
                <a:lnTo>
                  <a:pt x="506421" y="362058"/>
                </a:lnTo>
                <a:lnTo>
                  <a:pt x="499016" y="368669"/>
                </a:lnTo>
                <a:lnTo>
                  <a:pt x="491611" y="375545"/>
                </a:lnTo>
                <a:lnTo>
                  <a:pt x="484207" y="382686"/>
                </a:lnTo>
                <a:lnTo>
                  <a:pt x="477331" y="389827"/>
                </a:lnTo>
                <a:lnTo>
                  <a:pt x="470455" y="397232"/>
                </a:lnTo>
                <a:lnTo>
                  <a:pt x="463844" y="404901"/>
                </a:lnTo>
                <a:lnTo>
                  <a:pt x="457233" y="412307"/>
                </a:lnTo>
                <a:lnTo>
                  <a:pt x="450886" y="420241"/>
                </a:lnTo>
                <a:lnTo>
                  <a:pt x="444804" y="428439"/>
                </a:lnTo>
                <a:lnTo>
                  <a:pt x="438722" y="436373"/>
                </a:lnTo>
                <a:lnTo>
                  <a:pt x="433168" y="445101"/>
                </a:lnTo>
                <a:lnTo>
                  <a:pt x="427350" y="453299"/>
                </a:lnTo>
                <a:lnTo>
                  <a:pt x="422061" y="462027"/>
                </a:lnTo>
                <a:lnTo>
                  <a:pt x="416772" y="470754"/>
                </a:lnTo>
                <a:lnTo>
                  <a:pt x="411748" y="479482"/>
                </a:lnTo>
                <a:lnTo>
                  <a:pt x="406988" y="488738"/>
                </a:lnTo>
                <a:lnTo>
                  <a:pt x="402756" y="497730"/>
                </a:lnTo>
                <a:lnTo>
                  <a:pt x="398261" y="506986"/>
                </a:lnTo>
                <a:lnTo>
                  <a:pt x="394030" y="516243"/>
                </a:lnTo>
                <a:lnTo>
                  <a:pt x="390327" y="525764"/>
                </a:lnTo>
                <a:lnTo>
                  <a:pt x="386889" y="535549"/>
                </a:lnTo>
                <a:lnTo>
                  <a:pt x="383452" y="545334"/>
                </a:lnTo>
                <a:lnTo>
                  <a:pt x="380278" y="555120"/>
                </a:lnTo>
                <a:lnTo>
                  <a:pt x="377105" y="564905"/>
                </a:lnTo>
                <a:lnTo>
                  <a:pt x="374460" y="575219"/>
                </a:lnTo>
                <a:lnTo>
                  <a:pt x="371816" y="585269"/>
                </a:lnTo>
                <a:lnTo>
                  <a:pt x="369700" y="595319"/>
                </a:lnTo>
                <a:lnTo>
                  <a:pt x="367849" y="605898"/>
                </a:lnTo>
                <a:lnTo>
                  <a:pt x="365998" y="615947"/>
                </a:lnTo>
                <a:lnTo>
                  <a:pt x="364676" y="626791"/>
                </a:lnTo>
                <a:lnTo>
                  <a:pt x="363353" y="637105"/>
                </a:lnTo>
                <a:lnTo>
                  <a:pt x="362560" y="647948"/>
                </a:lnTo>
                <a:lnTo>
                  <a:pt x="361767" y="658791"/>
                </a:lnTo>
                <a:lnTo>
                  <a:pt x="361238" y="669370"/>
                </a:lnTo>
                <a:lnTo>
                  <a:pt x="361238" y="680213"/>
                </a:lnTo>
                <a:lnTo>
                  <a:pt x="361238" y="691056"/>
                </a:lnTo>
                <a:lnTo>
                  <a:pt x="361767" y="701900"/>
                </a:lnTo>
                <a:lnTo>
                  <a:pt x="362560" y="712478"/>
                </a:lnTo>
                <a:lnTo>
                  <a:pt x="363353" y="723322"/>
                </a:lnTo>
                <a:lnTo>
                  <a:pt x="364676" y="733636"/>
                </a:lnTo>
                <a:lnTo>
                  <a:pt x="365998" y="744215"/>
                </a:lnTo>
                <a:lnTo>
                  <a:pt x="367849" y="754529"/>
                </a:lnTo>
                <a:lnTo>
                  <a:pt x="369700" y="765108"/>
                </a:lnTo>
                <a:lnTo>
                  <a:pt x="371816" y="775157"/>
                </a:lnTo>
                <a:lnTo>
                  <a:pt x="374460" y="785472"/>
                </a:lnTo>
                <a:lnTo>
                  <a:pt x="377105" y="795521"/>
                </a:lnTo>
                <a:lnTo>
                  <a:pt x="380278" y="805307"/>
                </a:lnTo>
                <a:lnTo>
                  <a:pt x="383452" y="815092"/>
                </a:lnTo>
                <a:lnTo>
                  <a:pt x="386889" y="824877"/>
                </a:lnTo>
                <a:lnTo>
                  <a:pt x="390327" y="834398"/>
                </a:lnTo>
                <a:lnTo>
                  <a:pt x="394030" y="843919"/>
                </a:lnTo>
                <a:lnTo>
                  <a:pt x="398261" y="853440"/>
                </a:lnTo>
                <a:lnTo>
                  <a:pt x="402756" y="862696"/>
                </a:lnTo>
                <a:lnTo>
                  <a:pt x="406988" y="871688"/>
                </a:lnTo>
                <a:lnTo>
                  <a:pt x="411748" y="880680"/>
                </a:lnTo>
                <a:lnTo>
                  <a:pt x="416772" y="889408"/>
                </a:lnTo>
                <a:lnTo>
                  <a:pt x="422061" y="898400"/>
                </a:lnTo>
                <a:lnTo>
                  <a:pt x="427350" y="906863"/>
                </a:lnTo>
                <a:lnTo>
                  <a:pt x="433168" y="915590"/>
                </a:lnTo>
                <a:lnTo>
                  <a:pt x="438722" y="923789"/>
                </a:lnTo>
                <a:lnTo>
                  <a:pt x="444804" y="931987"/>
                </a:lnTo>
                <a:lnTo>
                  <a:pt x="450886" y="940186"/>
                </a:lnTo>
                <a:lnTo>
                  <a:pt x="457233" y="947855"/>
                </a:lnTo>
                <a:lnTo>
                  <a:pt x="463844" y="955789"/>
                </a:lnTo>
                <a:lnTo>
                  <a:pt x="470455" y="963194"/>
                </a:lnTo>
                <a:lnTo>
                  <a:pt x="477331" y="970600"/>
                </a:lnTo>
                <a:lnTo>
                  <a:pt x="484207" y="977740"/>
                </a:lnTo>
                <a:lnTo>
                  <a:pt x="491611" y="984881"/>
                </a:lnTo>
                <a:lnTo>
                  <a:pt x="499016" y="991757"/>
                </a:lnTo>
                <a:lnTo>
                  <a:pt x="506421" y="998369"/>
                </a:lnTo>
                <a:lnTo>
                  <a:pt x="514354" y="1004980"/>
                </a:lnTo>
                <a:lnTo>
                  <a:pt x="522023" y="1011328"/>
                </a:lnTo>
                <a:lnTo>
                  <a:pt x="530221" y="1017410"/>
                </a:lnTo>
                <a:lnTo>
                  <a:pt x="538419" y="1023493"/>
                </a:lnTo>
                <a:lnTo>
                  <a:pt x="546617" y="1029047"/>
                </a:lnTo>
                <a:lnTo>
                  <a:pt x="555344" y="1034865"/>
                </a:lnTo>
                <a:lnTo>
                  <a:pt x="563806" y="1040155"/>
                </a:lnTo>
                <a:lnTo>
                  <a:pt x="572268" y="1045180"/>
                </a:lnTo>
                <a:lnTo>
                  <a:pt x="581524" y="1050469"/>
                </a:lnTo>
                <a:lnTo>
                  <a:pt x="590515" y="1055230"/>
                </a:lnTo>
                <a:lnTo>
                  <a:pt x="599507" y="1059461"/>
                </a:lnTo>
                <a:lnTo>
                  <a:pt x="608762" y="1063957"/>
                </a:lnTo>
                <a:lnTo>
                  <a:pt x="618283" y="1068188"/>
                </a:lnTo>
                <a:lnTo>
                  <a:pt x="627803" y="1071891"/>
                </a:lnTo>
                <a:lnTo>
                  <a:pt x="637323" y="1075329"/>
                </a:lnTo>
                <a:lnTo>
                  <a:pt x="647107" y="1078767"/>
                </a:lnTo>
                <a:lnTo>
                  <a:pt x="656892" y="1081941"/>
                </a:lnTo>
                <a:lnTo>
                  <a:pt x="666677" y="1085114"/>
                </a:lnTo>
                <a:lnTo>
                  <a:pt x="676726" y="1087759"/>
                </a:lnTo>
                <a:lnTo>
                  <a:pt x="687039" y="1090404"/>
                </a:lnTo>
                <a:lnTo>
                  <a:pt x="697088" y="1092520"/>
                </a:lnTo>
                <a:lnTo>
                  <a:pt x="707402" y="1094371"/>
                </a:lnTo>
                <a:lnTo>
                  <a:pt x="717980" y="1096222"/>
                </a:lnTo>
                <a:lnTo>
                  <a:pt x="728293" y="1097544"/>
                </a:lnTo>
                <a:lnTo>
                  <a:pt x="738871" y="1098867"/>
                </a:lnTo>
                <a:lnTo>
                  <a:pt x="749714" y="1099660"/>
                </a:lnTo>
                <a:lnTo>
                  <a:pt x="760292" y="1100454"/>
                </a:lnTo>
                <a:lnTo>
                  <a:pt x="771134" y="1100983"/>
                </a:lnTo>
                <a:lnTo>
                  <a:pt x="781977" y="1100983"/>
                </a:lnTo>
                <a:lnTo>
                  <a:pt x="793083" y="1100983"/>
                </a:lnTo>
                <a:lnTo>
                  <a:pt x="803661" y="1100454"/>
                </a:lnTo>
                <a:lnTo>
                  <a:pt x="814504" y="1099660"/>
                </a:lnTo>
                <a:lnTo>
                  <a:pt x="825082" y="1098867"/>
                </a:lnTo>
                <a:lnTo>
                  <a:pt x="835660" y="1097544"/>
                </a:lnTo>
                <a:lnTo>
                  <a:pt x="846238" y="1096222"/>
                </a:lnTo>
                <a:lnTo>
                  <a:pt x="856551" y="1094371"/>
                </a:lnTo>
                <a:lnTo>
                  <a:pt x="866865" y="1092520"/>
                </a:lnTo>
                <a:lnTo>
                  <a:pt x="876914" y="1090404"/>
                </a:lnTo>
                <a:lnTo>
                  <a:pt x="886963" y="1087759"/>
                </a:lnTo>
                <a:lnTo>
                  <a:pt x="897276" y="1085114"/>
                </a:lnTo>
                <a:lnTo>
                  <a:pt x="907326" y="1081941"/>
                </a:lnTo>
                <a:lnTo>
                  <a:pt x="917110" y="1078767"/>
                </a:lnTo>
                <a:lnTo>
                  <a:pt x="926630" y="1075329"/>
                </a:lnTo>
                <a:lnTo>
                  <a:pt x="936415" y="1071891"/>
                </a:lnTo>
                <a:lnTo>
                  <a:pt x="945935" y="1068188"/>
                </a:lnTo>
                <a:lnTo>
                  <a:pt x="955191" y="1063957"/>
                </a:lnTo>
                <a:lnTo>
                  <a:pt x="964711" y="1059461"/>
                </a:lnTo>
                <a:lnTo>
                  <a:pt x="973438" y="1055230"/>
                </a:lnTo>
                <a:lnTo>
                  <a:pt x="982694" y="1050469"/>
                </a:lnTo>
                <a:lnTo>
                  <a:pt x="991420" y="1045180"/>
                </a:lnTo>
                <a:lnTo>
                  <a:pt x="1000412" y="1040155"/>
                </a:lnTo>
                <a:lnTo>
                  <a:pt x="1008874" y="1034865"/>
                </a:lnTo>
                <a:lnTo>
                  <a:pt x="1017072" y="1029047"/>
                </a:lnTo>
                <a:lnTo>
                  <a:pt x="1025799" y="1023493"/>
                </a:lnTo>
                <a:lnTo>
                  <a:pt x="1033997" y="1017410"/>
                </a:lnTo>
                <a:lnTo>
                  <a:pt x="1041930" y="1011328"/>
                </a:lnTo>
                <a:lnTo>
                  <a:pt x="1049864" y="1004980"/>
                </a:lnTo>
                <a:lnTo>
                  <a:pt x="1057268" y="998369"/>
                </a:lnTo>
                <a:lnTo>
                  <a:pt x="1064937" y="991757"/>
                </a:lnTo>
                <a:lnTo>
                  <a:pt x="1072342" y="984881"/>
                </a:lnTo>
                <a:lnTo>
                  <a:pt x="1079482" y="977740"/>
                </a:lnTo>
                <a:lnTo>
                  <a:pt x="1086622" y="970600"/>
                </a:lnTo>
                <a:lnTo>
                  <a:pt x="1093498" y="963194"/>
                </a:lnTo>
                <a:lnTo>
                  <a:pt x="1100109" y="955789"/>
                </a:lnTo>
                <a:lnTo>
                  <a:pt x="1106720" y="947855"/>
                </a:lnTo>
                <a:lnTo>
                  <a:pt x="1113067" y="940186"/>
                </a:lnTo>
                <a:lnTo>
                  <a:pt x="1119149" y="931987"/>
                </a:lnTo>
                <a:lnTo>
                  <a:pt x="1125231" y="923789"/>
                </a:lnTo>
                <a:lnTo>
                  <a:pt x="1131049" y="915590"/>
                </a:lnTo>
                <a:lnTo>
                  <a:pt x="1136603" y="906863"/>
                </a:lnTo>
                <a:lnTo>
                  <a:pt x="1141892" y="898400"/>
                </a:lnTo>
                <a:lnTo>
                  <a:pt x="1146916" y="889408"/>
                </a:lnTo>
                <a:lnTo>
                  <a:pt x="1151941" y="880680"/>
                </a:lnTo>
                <a:lnTo>
                  <a:pt x="1156701" y="871688"/>
                </a:lnTo>
                <a:lnTo>
                  <a:pt x="1161197" y="862696"/>
                </a:lnTo>
                <a:lnTo>
                  <a:pt x="1165692" y="853440"/>
                </a:lnTo>
                <a:lnTo>
                  <a:pt x="1169659" y="843919"/>
                </a:lnTo>
                <a:lnTo>
                  <a:pt x="1173626" y="834398"/>
                </a:lnTo>
                <a:lnTo>
                  <a:pt x="1177328" y="824877"/>
                </a:lnTo>
                <a:lnTo>
                  <a:pt x="1180766" y="815092"/>
                </a:lnTo>
                <a:lnTo>
                  <a:pt x="1183939" y="805307"/>
                </a:lnTo>
                <a:lnTo>
                  <a:pt x="1186848" y="795521"/>
                </a:lnTo>
                <a:lnTo>
                  <a:pt x="1189757" y="785472"/>
                </a:lnTo>
                <a:lnTo>
                  <a:pt x="1192137" y="775157"/>
                </a:lnTo>
                <a:lnTo>
                  <a:pt x="1194517" y="765108"/>
                </a:lnTo>
                <a:lnTo>
                  <a:pt x="1196368" y="754529"/>
                </a:lnTo>
                <a:lnTo>
                  <a:pt x="1197955" y="744215"/>
                </a:lnTo>
                <a:lnTo>
                  <a:pt x="1199542" y="733636"/>
                </a:lnTo>
                <a:lnTo>
                  <a:pt x="1200864" y="723322"/>
                </a:lnTo>
                <a:lnTo>
                  <a:pt x="1201657" y="712478"/>
                </a:lnTo>
                <a:lnTo>
                  <a:pt x="1202451" y="701900"/>
                </a:lnTo>
                <a:lnTo>
                  <a:pt x="1202715" y="691056"/>
                </a:lnTo>
                <a:lnTo>
                  <a:pt x="1202979" y="680213"/>
                </a:lnTo>
                <a:lnTo>
                  <a:pt x="1202715" y="669370"/>
                </a:lnTo>
                <a:lnTo>
                  <a:pt x="1202451" y="658791"/>
                </a:lnTo>
                <a:lnTo>
                  <a:pt x="1201657" y="647948"/>
                </a:lnTo>
                <a:lnTo>
                  <a:pt x="1200864" y="637105"/>
                </a:lnTo>
                <a:lnTo>
                  <a:pt x="1199542" y="626791"/>
                </a:lnTo>
                <a:lnTo>
                  <a:pt x="1197955" y="615947"/>
                </a:lnTo>
                <a:lnTo>
                  <a:pt x="1196368" y="605898"/>
                </a:lnTo>
                <a:lnTo>
                  <a:pt x="1194517" y="595319"/>
                </a:lnTo>
                <a:lnTo>
                  <a:pt x="1192137" y="585269"/>
                </a:lnTo>
                <a:lnTo>
                  <a:pt x="1189757" y="575219"/>
                </a:lnTo>
                <a:lnTo>
                  <a:pt x="1186848" y="564905"/>
                </a:lnTo>
                <a:lnTo>
                  <a:pt x="1183939" y="555120"/>
                </a:lnTo>
                <a:lnTo>
                  <a:pt x="1180766" y="545334"/>
                </a:lnTo>
                <a:lnTo>
                  <a:pt x="1177328" y="535549"/>
                </a:lnTo>
                <a:lnTo>
                  <a:pt x="1173626" y="525764"/>
                </a:lnTo>
                <a:lnTo>
                  <a:pt x="1169659" y="516243"/>
                </a:lnTo>
                <a:lnTo>
                  <a:pt x="1165692" y="506986"/>
                </a:lnTo>
                <a:lnTo>
                  <a:pt x="1161197" y="497730"/>
                </a:lnTo>
                <a:lnTo>
                  <a:pt x="1156701" y="488738"/>
                </a:lnTo>
                <a:lnTo>
                  <a:pt x="1151941" y="479482"/>
                </a:lnTo>
                <a:lnTo>
                  <a:pt x="1146916" y="470754"/>
                </a:lnTo>
                <a:lnTo>
                  <a:pt x="1141892" y="462027"/>
                </a:lnTo>
                <a:lnTo>
                  <a:pt x="1136603" y="453299"/>
                </a:lnTo>
                <a:lnTo>
                  <a:pt x="1131049" y="445101"/>
                </a:lnTo>
                <a:lnTo>
                  <a:pt x="1125231" y="436373"/>
                </a:lnTo>
                <a:lnTo>
                  <a:pt x="1119149" y="428439"/>
                </a:lnTo>
                <a:lnTo>
                  <a:pt x="1113067" y="420241"/>
                </a:lnTo>
                <a:lnTo>
                  <a:pt x="1106720" y="412307"/>
                </a:lnTo>
                <a:lnTo>
                  <a:pt x="1100109" y="404901"/>
                </a:lnTo>
                <a:lnTo>
                  <a:pt x="1093498" y="397232"/>
                </a:lnTo>
                <a:lnTo>
                  <a:pt x="1086622" y="389827"/>
                </a:lnTo>
                <a:lnTo>
                  <a:pt x="1079482" y="382686"/>
                </a:lnTo>
                <a:lnTo>
                  <a:pt x="1072342" y="375545"/>
                </a:lnTo>
                <a:lnTo>
                  <a:pt x="1064937" y="368669"/>
                </a:lnTo>
                <a:lnTo>
                  <a:pt x="1057268" y="362058"/>
                </a:lnTo>
                <a:lnTo>
                  <a:pt x="1049864" y="355446"/>
                </a:lnTo>
                <a:lnTo>
                  <a:pt x="1041930" y="349099"/>
                </a:lnTo>
                <a:lnTo>
                  <a:pt x="1033997" y="343016"/>
                </a:lnTo>
                <a:lnTo>
                  <a:pt x="1025799" y="336933"/>
                </a:lnTo>
                <a:lnTo>
                  <a:pt x="1017072" y="331379"/>
                </a:lnTo>
                <a:lnTo>
                  <a:pt x="1008874" y="325561"/>
                </a:lnTo>
                <a:lnTo>
                  <a:pt x="1000412" y="320272"/>
                </a:lnTo>
                <a:lnTo>
                  <a:pt x="991420" y="315247"/>
                </a:lnTo>
                <a:lnTo>
                  <a:pt x="982694" y="310222"/>
                </a:lnTo>
                <a:lnTo>
                  <a:pt x="973438" y="305461"/>
                </a:lnTo>
                <a:lnTo>
                  <a:pt x="964711" y="300965"/>
                </a:lnTo>
                <a:lnTo>
                  <a:pt x="955191" y="296469"/>
                </a:lnTo>
                <a:lnTo>
                  <a:pt x="945935" y="292238"/>
                </a:lnTo>
                <a:lnTo>
                  <a:pt x="936415" y="288535"/>
                </a:lnTo>
                <a:lnTo>
                  <a:pt x="926630" y="284833"/>
                </a:lnTo>
                <a:lnTo>
                  <a:pt x="917110" y="281395"/>
                </a:lnTo>
                <a:lnTo>
                  <a:pt x="907326" y="278221"/>
                </a:lnTo>
                <a:lnTo>
                  <a:pt x="897276" y="275312"/>
                </a:lnTo>
                <a:lnTo>
                  <a:pt x="886963" y="272403"/>
                </a:lnTo>
                <a:lnTo>
                  <a:pt x="876914" y="270287"/>
                </a:lnTo>
                <a:lnTo>
                  <a:pt x="866865" y="267642"/>
                </a:lnTo>
                <a:lnTo>
                  <a:pt x="856551" y="265791"/>
                </a:lnTo>
                <a:lnTo>
                  <a:pt x="846238" y="264204"/>
                </a:lnTo>
                <a:lnTo>
                  <a:pt x="835660" y="262617"/>
                </a:lnTo>
                <a:lnTo>
                  <a:pt x="825082" y="261295"/>
                </a:lnTo>
                <a:lnTo>
                  <a:pt x="814504" y="260502"/>
                </a:lnTo>
                <a:lnTo>
                  <a:pt x="803661" y="259708"/>
                </a:lnTo>
                <a:lnTo>
                  <a:pt x="793083" y="259444"/>
                </a:lnTo>
                <a:lnTo>
                  <a:pt x="781977" y="259179"/>
                </a:lnTo>
                <a:close/>
                <a:moveTo>
                  <a:pt x="65088" y="42862"/>
                </a:moveTo>
                <a:lnTo>
                  <a:pt x="315913" y="42862"/>
                </a:lnTo>
                <a:lnTo>
                  <a:pt x="315913" y="64516"/>
                </a:lnTo>
                <a:lnTo>
                  <a:pt x="315913" y="94620"/>
                </a:lnTo>
                <a:lnTo>
                  <a:pt x="65088" y="179387"/>
                </a:lnTo>
                <a:lnTo>
                  <a:pt x="65088" y="64516"/>
                </a:lnTo>
                <a:lnTo>
                  <a:pt x="65088" y="42862"/>
                </a:lnTo>
                <a:close/>
                <a:moveTo>
                  <a:pt x="537097" y="0"/>
                </a:moveTo>
                <a:lnTo>
                  <a:pt x="1032939" y="0"/>
                </a:lnTo>
                <a:lnTo>
                  <a:pt x="1032939" y="71142"/>
                </a:lnTo>
                <a:lnTo>
                  <a:pt x="1032939" y="130912"/>
                </a:lnTo>
                <a:lnTo>
                  <a:pt x="1564217" y="130912"/>
                </a:lnTo>
                <a:lnTo>
                  <a:pt x="1564217" y="202319"/>
                </a:lnTo>
                <a:lnTo>
                  <a:pt x="1564217" y="1145942"/>
                </a:lnTo>
                <a:lnTo>
                  <a:pt x="1564482" y="1173976"/>
                </a:lnTo>
                <a:lnTo>
                  <a:pt x="1565275" y="1196720"/>
                </a:lnTo>
                <a:lnTo>
                  <a:pt x="1565275" y="1212059"/>
                </a:lnTo>
                <a:lnTo>
                  <a:pt x="1564746" y="1216291"/>
                </a:lnTo>
                <a:lnTo>
                  <a:pt x="1564482" y="1217349"/>
                </a:lnTo>
                <a:lnTo>
                  <a:pt x="1564217" y="1217613"/>
                </a:lnTo>
                <a:lnTo>
                  <a:pt x="781712" y="1217613"/>
                </a:lnTo>
                <a:lnTo>
                  <a:pt x="265" y="1217613"/>
                </a:lnTo>
                <a:lnTo>
                  <a:pt x="265" y="1145942"/>
                </a:lnTo>
                <a:lnTo>
                  <a:pt x="0" y="756645"/>
                </a:lnTo>
                <a:lnTo>
                  <a:pt x="0" y="481333"/>
                </a:lnTo>
                <a:lnTo>
                  <a:pt x="265" y="385860"/>
                </a:lnTo>
                <a:lnTo>
                  <a:pt x="265" y="341165"/>
                </a:lnTo>
                <a:lnTo>
                  <a:pt x="794" y="313924"/>
                </a:lnTo>
                <a:lnTo>
                  <a:pt x="529" y="287213"/>
                </a:lnTo>
                <a:lnTo>
                  <a:pt x="265" y="258915"/>
                </a:lnTo>
                <a:lnTo>
                  <a:pt x="342462" y="148367"/>
                </a:lnTo>
                <a:lnTo>
                  <a:pt x="350924" y="145722"/>
                </a:lnTo>
                <a:lnTo>
                  <a:pt x="361238" y="142813"/>
                </a:lnTo>
                <a:lnTo>
                  <a:pt x="373403" y="139640"/>
                </a:lnTo>
                <a:lnTo>
                  <a:pt x="388476" y="136466"/>
                </a:lnTo>
                <a:lnTo>
                  <a:pt x="396410" y="135408"/>
                </a:lnTo>
                <a:lnTo>
                  <a:pt x="404608" y="133821"/>
                </a:lnTo>
                <a:lnTo>
                  <a:pt x="413070" y="132763"/>
                </a:lnTo>
                <a:lnTo>
                  <a:pt x="421532" y="131705"/>
                </a:lnTo>
                <a:lnTo>
                  <a:pt x="430259" y="131177"/>
                </a:lnTo>
                <a:lnTo>
                  <a:pt x="438722" y="130912"/>
                </a:lnTo>
                <a:lnTo>
                  <a:pt x="473364" y="130383"/>
                </a:lnTo>
                <a:lnTo>
                  <a:pt x="504834" y="130383"/>
                </a:lnTo>
                <a:lnTo>
                  <a:pt x="537097" y="130912"/>
                </a:lnTo>
                <a:lnTo>
                  <a:pt x="537097" y="71142"/>
                </a:lnTo>
                <a:lnTo>
                  <a:pt x="537097" y="0"/>
                </a:lnTo>
                <a:close/>
              </a:path>
            </a:pathLst>
          </a:custGeom>
          <a:solidFill>
            <a:sysClr val="window" lastClr="FFFFFF"/>
          </a:solidFill>
          <a:ln>
            <a:noFill/>
          </a:ln>
        </p:spPr>
        <p:txBody>
          <a:bodyPr lIns="66141" tIns="34393" rIns="66141" bIns="34393" anchor="ctr"/>
          <a:lstStyle>
            <a:defPPr>
              <a:defRPr lang="zh-CN"/>
            </a:defPPr>
            <a:lvl1pPr marL="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ctr">
              <a:lnSpc>
                <a:spcPct val="120000"/>
              </a:lnSpc>
            </a:pPr>
            <a:endParaRPr sz="1325">
              <a:latin typeface="微软雅黑" panose="020B0503020204020204" charset="-122"/>
              <a:ea typeface="微软雅黑" panose="020B0503020204020204" charset="-122"/>
            </a:endParaRPr>
          </a:p>
        </p:txBody>
      </p:sp>
      <p:sp>
        <p:nvSpPr>
          <p:cNvPr id="37" name="任意多边形 19"/>
          <p:cNvSpPr/>
          <p:nvPr>
            <p:custDataLst>
              <p:tags r:id="rId15"/>
            </p:custDataLst>
          </p:nvPr>
        </p:nvSpPr>
        <p:spPr bwMode="auto">
          <a:xfrm>
            <a:off x="4809069" y="3654582"/>
            <a:ext cx="333666" cy="189933"/>
          </a:xfrm>
          <a:custGeom>
            <a:avLst/>
            <a:gdLst>
              <a:gd name="T0" fmla="*/ 1905000 w 1425575"/>
              <a:gd name="T1" fmla="*/ 91194 h 812800"/>
              <a:gd name="T2" fmla="*/ 1812508 w 1425575"/>
              <a:gd name="T3" fmla="*/ 984052 h 812800"/>
              <a:gd name="T4" fmla="*/ 1442539 w 1425575"/>
              <a:gd name="T5" fmla="*/ 310517 h 812800"/>
              <a:gd name="T6" fmla="*/ 180270 w 1425575"/>
              <a:gd name="T7" fmla="*/ 0 h 812800"/>
              <a:gd name="T8" fmla="*/ 1351320 w 1425575"/>
              <a:gd name="T9" fmla="*/ 1085850 h 812800"/>
              <a:gd name="T10" fmla="*/ 170726 w 1425575"/>
              <a:gd name="T11" fmla="*/ 1085497 h 812800"/>
              <a:gd name="T12" fmla="*/ 152699 w 1425575"/>
              <a:gd name="T13" fmla="*/ 1084084 h 812800"/>
              <a:gd name="T14" fmla="*/ 135025 w 1425575"/>
              <a:gd name="T15" fmla="*/ 1080199 h 812800"/>
              <a:gd name="T16" fmla="*/ 118060 w 1425575"/>
              <a:gd name="T17" fmla="*/ 1074899 h 812800"/>
              <a:gd name="T18" fmla="*/ 101800 w 1425575"/>
              <a:gd name="T19" fmla="*/ 1068189 h 812800"/>
              <a:gd name="T20" fmla="*/ 86600 w 1425575"/>
              <a:gd name="T21" fmla="*/ 1059711 h 812800"/>
              <a:gd name="T22" fmla="*/ 72108 w 1425575"/>
              <a:gd name="T23" fmla="*/ 1050174 h 812800"/>
              <a:gd name="T24" fmla="*/ 58676 w 1425575"/>
              <a:gd name="T25" fmla="*/ 1039223 h 812800"/>
              <a:gd name="T26" fmla="*/ 46304 w 1425575"/>
              <a:gd name="T27" fmla="*/ 1026860 h 812800"/>
              <a:gd name="T28" fmla="*/ 35347 w 1425575"/>
              <a:gd name="T29" fmla="*/ 1013437 h 812800"/>
              <a:gd name="T30" fmla="*/ 25803 w 1425575"/>
              <a:gd name="T31" fmla="*/ 998954 h 812800"/>
              <a:gd name="T32" fmla="*/ 17673 w 1425575"/>
              <a:gd name="T33" fmla="*/ 983764 h 812800"/>
              <a:gd name="T34" fmla="*/ 10604 w 1425575"/>
              <a:gd name="T35" fmla="*/ 967515 h 812800"/>
              <a:gd name="T36" fmla="*/ 5301 w 1425575"/>
              <a:gd name="T37" fmla="*/ 950561 h 812800"/>
              <a:gd name="T38" fmla="*/ 1414 w 1425575"/>
              <a:gd name="T39" fmla="*/ 932899 h 812800"/>
              <a:gd name="T40" fmla="*/ 0 w 1425575"/>
              <a:gd name="T41" fmla="*/ 914883 h 812800"/>
              <a:gd name="T42" fmla="*/ 0 w 1425575"/>
              <a:gd name="T43" fmla="*/ 180151 h 812800"/>
              <a:gd name="T44" fmla="*/ 707 w 1425575"/>
              <a:gd name="T45" fmla="*/ 161429 h 812800"/>
              <a:gd name="T46" fmla="*/ 3180 w 1425575"/>
              <a:gd name="T47" fmla="*/ 143768 h 812800"/>
              <a:gd name="T48" fmla="*/ 7776 w 1425575"/>
              <a:gd name="T49" fmla="*/ 126459 h 812800"/>
              <a:gd name="T50" fmla="*/ 13785 w 1425575"/>
              <a:gd name="T51" fmla="*/ 109857 h 812800"/>
              <a:gd name="T52" fmla="*/ 21561 w 1425575"/>
              <a:gd name="T53" fmla="*/ 94315 h 812800"/>
              <a:gd name="T54" fmla="*/ 30398 w 1425575"/>
              <a:gd name="T55" fmla="*/ 79478 h 812800"/>
              <a:gd name="T56" fmla="*/ 41002 w 1425575"/>
              <a:gd name="T57" fmla="*/ 65701 h 812800"/>
              <a:gd name="T58" fmla="*/ 52314 w 1425575"/>
              <a:gd name="T59" fmla="*/ 52985 h 812800"/>
              <a:gd name="T60" fmla="*/ 65392 w 1425575"/>
              <a:gd name="T61" fmla="*/ 40975 h 812800"/>
              <a:gd name="T62" fmla="*/ 78823 w 1425575"/>
              <a:gd name="T63" fmla="*/ 30732 h 812800"/>
              <a:gd name="T64" fmla="*/ 94376 w 1425575"/>
              <a:gd name="T65" fmla="*/ 21547 h 812800"/>
              <a:gd name="T66" fmla="*/ 109930 w 1425575"/>
              <a:gd name="T67" fmla="*/ 14129 h 812800"/>
              <a:gd name="T68" fmla="*/ 126543 w 1425575"/>
              <a:gd name="T69" fmla="*/ 8124 h 812800"/>
              <a:gd name="T70" fmla="*/ 143862 w 1425575"/>
              <a:gd name="T71" fmla="*/ 3885 h 812800"/>
              <a:gd name="T72" fmla="*/ 161536 w 1425575"/>
              <a:gd name="T73" fmla="*/ 707 h 812800"/>
              <a:gd name="T74" fmla="*/ 180270 w 1425575"/>
              <a:gd name="T75" fmla="*/ 0 h 81280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425575" h="812800">
                <a:moveTo>
                  <a:pt x="1356360" y="68262"/>
                </a:moveTo>
                <a:lnTo>
                  <a:pt x="1425575" y="68262"/>
                </a:lnTo>
                <a:lnTo>
                  <a:pt x="1425575" y="736600"/>
                </a:lnTo>
                <a:lnTo>
                  <a:pt x="1356360" y="736600"/>
                </a:lnTo>
                <a:lnTo>
                  <a:pt x="1079500" y="571369"/>
                </a:lnTo>
                <a:lnTo>
                  <a:pt x="1079500" y="232434"/>
                </a:lnTo>
                <a:lnTo>
                  <a:pt x="1356360" y="68262"/>
                </a:lnTo>
                <a:close/>
                <a:moveTo>
                  <a:pt x="134902" y="0"/>
                </a:moveTo>
                <a:lnTo>
                  <a:pt x="1011238" y="0"/>
                </a:lnTo>
                <a:lnTo>
                  <a:pt x="1011238" y="812800"/>
                </a:lnTo>
                <a:lnTo>
                  <a:pt x="134902" y="812800"/>
                </a:lnTo>
                <a:lnTo>
                  <a:pt x="127760" y="812536"/>
                </a:lnTo>
                <a:lnTo>
                  <a:pt x="120883" y="812007"/>
                </a:lnTo>
                <a:lnTo>
                  <a:pt x="114270" y="811478"/>
                </a:lnTo>
                <a:lnTo>
                  <a:pt x="107657" y="810156"/>
                </a:lnTo>
                <a:lnTo>
                  <a:pt x="101044" y="808570"/>
                </a:lnTo>
                <a:lnTo>
                  <a:pt x="94696" y="806719"/>
                </a:lnTo>
                <a:lnTo>
                  <a:pt x="88348" y="804603"/>
                </a:lnTo>
                <a:lnTo>
                  <a:pt x="82264" y="802224"/>
                </a:lnTo>
                <a:lnTo>
                  <a:pt x="76180" y="799580"/>
                </a:lnTo>
                <a:lnTo>
                  <a:pt x="70625" y="796407"/>
                </a:lnTo>
                <a:lnTo>
                  <a:pt x="64806" y="793234"/>
                </a:lnTo>
                <a:lnTo>
                  <a:pt x="58986" y="789796"/>
                </a:lnTo>
                <a:lnTo>
                  <a:pt x="53961" y="786095"/>
                </a:lnTo>
                <a:lnTo>
                  <a:pt x="48935" y="781864"/>
                </a:lnTo>
                <a:lnTo>
                  <a:pt x="43909" y="777898"/>
                </a:lnTo>
                <a:lnTo>
                  <a:pt x="39148" y="773403"/>
                </a:lnTo>
                <a:lnTo>
                  <a:pt x="34651" y="768644"/>
                </a:lnTo>
                <a:lnTo>
                  <a:pt x="30683" y="763620"/>
                </a:lnTo>
                <a:lnTo>
                  <a:pt x="26451" y="758596"/>
                </a:lnTo>
                <a:lnTo>
                  <a:pt x="22748" y="753308"/>
                </a:lnTo>
                <a:lnTo>
                  <a:pt x="19309" y="747755"/>
                </a:lnTo>
                <a:lnTo>
                  <a:pt x="16135" y="741938"/>
                </a:lnTo>
                <a:lnTo>
                  <a:pt x="13225" y="736385"/>
                </a:lnTo>
                <a:lnTo>
                  <a:pt x="10316" y="730304"/>
                </a:lnTo>
                <a:lnTo>
                  <a:pt x="7935" y="724222"/>
                </a:lnTo>
                <a:lnTo>
                  <a:pt x="5819" y="717877"/>
                </a:lnTo>
                <a:lnTo>
                  <a:pt x="3967" y="711531"/>
                </a:lnTo>
                <a:lnTo>
                  <a:pt x="2380" y="704920"/>
                </a:lnTo>
                <a:lnTo>
                  <a:pt x="1058" y="698310"/>
                </a:lnTo>
                <a:lnTo>
                  <a:pt x="529" y="691700"/>
                </a:lnTo>
                <a:lnTo>
                  <a:pt x="0" y="684825"/>
                </a:lnTo>
                <a:lnTo>
                  <a:pt x="0" y="677686"/>
                </a:lnTo>
                <a:lnTo>
                  <a:pt x="0" y="134850"/>
                </a:lnTo>
                <a:lnTo>
                  <a:pt x="0" y="127975"/>
                </a:lnTo>
                <a:lnTo>
                  <a:pt x="529" y="120836"/>
                </a:lnTo>
                <a:lnTo>
                  <a:pt x="1058" y="114226"/>
                </a:lnTo>
                <a:lnTo>
                  <a:pt x="2380" y="107616"/>
                </a:lnTo>
                <a:lnTo>
                  <a:pt x="3967" y="101005"/>
                </a:lnTo>
                <a:lnTo>
                  <a:pt x="5819" y="94659"/>
                </a:lnTo>
                <a:lnTo>
                  <a:pt x="7935" y="88314"/>
                </a:lnTo>
                <a:lnTo>
                  <a:pt x="10316" y="82232"/>
                </a:lnTo>
                <a:lnTo>
                  <a:pt x="13225" y="76415"/>
                </a:lnTo>
                <a:lnTo>
                  <a:pt x="16135" y="70598"/>
                </a:lnTo>
                <a:lnTo>
                  <a:pt x="19309" y="64780"/>
                </a:lnTo>
                <a:lnTo>
                  <a:pt x="22748" y="59492"/>
                </a:lnTo>
                <a:lnTo>
                  <a:pt x="26451" y="54204"/>
                </a:lnTo>
                <a:lnTo>
                  <a:pt x="30683" y="49180"/>
                </a:lnTo>
                <a:lnTo>
                  <a:pt x="34651" y="43892"/>
                </a:lnTo>
                <a:lnTo>
                  <a:pt x="39148" y="39661"/>
                </a:lnTo>
                <a:lnTo>
                  <a:pt x="43909" y="35166"/>
                </a:lnTo>
                <a:lnTo>
                  <a:pt x="48935" y="30671"/>
                </a:lnTo>
                <a:lnTo>
                  <a:pt x="53961" y="26705"/>
                </a:lnTo>
                <a:lnTo>
                  <a:pt x="58986" y="23004"/>
                </a:lnTo>
                <a:lnTo>
                  <a:pt x="64806" y="19566"/>
                </a:lnTo>
                <a:lnTo>
                  <a:pt x="70625" y="16129"/>
                </a:lnTo>
                <a:lnTo>
                  <a:pt x="76180" y="13220"/>
                </a:lnTo>
                <a:lnTo>
                  <a:pt x="82264" y="10576"/>
                </a:lnTo>
                <a:lnTo>
                  <a:pt x="88348" y="8196"/>
                </a:lnTo>
                <a:lnTo>
                  <a:pt x="94696" y="6081"/>
                </a:lnTo>
                <a:lnTo>
                  <a:pt x="101044" y="4230"/>
                </a:lnTo>
                <a:lnTo>
                  <a:pt x="107657" y="2908"/>
                </a:lnTo>
                <a:lnTo>
                  <a:pt x="114270" y="1586"/>
                </a:lnTo>
                <a:lnTo>
                  <a:pt x="120883" y="529"/>
                </a:lnTo>
                <a:lnTo>
                  <a:pt x="127760" y="264"/>
                </a:lnTo>
                <a:lnTo>
                  <a:pt x="134902" y="0"/>
                </a:lnTo>
                <a:close/>
              </a:path>
            </a:pathLst>
          </a:custGeom>
          <a:solidFill>
            <a:sysClr val="window" lastClr="FFFFFF"/>
          </a:solidFill>
          <a:ln>
            <a:noFill/>
          </a:ln>
        </p:spPr>
        <p:txBody>
          <a:bodyPr lIns="66141" tIns="34393" rIns="66141" bIns="34393" anchor="ctr"/>
          <a:lstStyle>
            <a:defPPr>
              <a:defRPr lang="zh-CN"/>
            </a:defPPr>
            <a:lvl1pPr marL="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1pPr>
            <a:lvl2pPr marL="457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2pPr>
            <a:lvl3pPr marL="914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3pPr>
            <a:lvl4pPr marL="1371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4pPr>
            <a:lvl5pPr marL="18288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5pPr>
            <a:lvl6pPr marL="22860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6pPr>
            <a:lvl7pPr marL="27432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7pPr>
            <a:lvl8pPr marL="32004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8pPr>
            <a:lvl9pPr marL="3657600" algn="l" defTabSz="913765" rtl="0" eaLnBrk="1" latinLnBrk="0" hangingPunct="1">
              <a:defRPr sz="1800" kern="1200">
                <a:solidFill>
                  <a:srgbClr val="000000"/>
                </a:solidFill>
                <a:latin typeface="Arial" panose="020B0604020202020204" pitchFamily="34" charset="0"/>
                <a:ea typeface="微软雅黑" panose="020B0503020204020204" charset="-122"/>
                <a:cs typeface="+mn-ea"/>
              </a:defRPr>
            </a:lvl9pPr>
          </a:lstStyle>
          <a:p>
            <a:pPr algn="ctr">
              <a:lnSpc>
                <a:spcPct val="120000"/>
              </a:lnSpc>
            </a:pPr>
            <a:endParaRPr sz="1325">
              <a:latin typeface="微软雅黑" panose="020B0503020204020204" charset="-122"/>
              <a:ea typeface="微软雅黑" panose="020B0503020204020204" charset="-122"/>
            </a:endParaRPr>
          </a:p>
        </p:txBody>
      </p:sp>
      <p:pic>
        <p:nvPicPr>
          <p:cNvPr id="39" name="图形 38"/>
          <p:cNvPicPr>
            <a:picLocks noChangeAspect="1"/>
          </p:cNvPicPr>
          <p:nvPr>
            <p:custDataLst>
              <p:tags r:id="rId16"/>
            </p:custDataLst>
          </p:nvPr>
        </p:nvPicPr>
        <p:blipFill>
          <a:blip r:embed="rId26" cstate="print">
            <a:extLst>
              <a:ext uri="{28A0092B-C50C-407E-A947-70E740481C1C}">
                <a14:useLocalDpi xmlns:a14="http://schemas.microsoft.com/office/drawing/2010/main" val="0"/>
              </a:ext>
            </a:extLst>
          </a:blip>
          <a:stretch>
            <a:fillRect/>
          </a:stretch>
        </p:blipFill>
        <p:spPr>
          <a:xfrm>
            <a:off x="3975136" y="3543982"/>
            <a:ext cx="333666" cy="333666"/>
          </a:xfrm>
          <a:prstGeom prst="rect">
            <a:avLst/>
          </a:prstGeom>
        </p:spPr>
      </p:pic>
      <p:sp>
        <p:nvSpPr>
          <p:cNvPr id="40" name="PA_ImportSvg_636701191449744043"/>
          <p:cNvSpPr/>
          <p:nvPr>
            <p:custDataLst>
              <p:tags r:id="rId17"/>
            </p:custDataLst>
          </p:nvPr>
        </p:nvSpPr>
        <p:spPr>
          <a:xfrm>
            <a:off x="3808070" y="2682050"/>
            <a:ext cx="194600" cy="416266"/>
          </a:xfrm>
          <a:custGeom>
            <a:avLst/>
            <a:gdLst/>
            <a:ahLst/>
            <a:cxnLst/>
            <a:rect l="l" t="t" r="r" b="b"/>
            <a:pathLst>
              <a:path w="5300981" h="11353802">
                <a:moveTo>
                  <a:pt x="5233671" y="1322070"/>
                </a:moveTo>
                <a:lnTo>
                  <a:pt x="4745991" y="349250"/>
                </a:lnTo>
                <a:cubicBezTo>
                  <a:pt x="4638041" y="133350"/>
                  <a:pt x="4420871" y="0"/>
                  <a:pt x="4179571" y="0"/>
                </a:cubicBezTo>
                <a:lnTo>
                  <a:pt x="1121411" y="0"/>
                </a:lnTo>
                <a:cubicBezTo>
                  <a:pt x="880111" y="0"/>
                  <a:pt x="662941" y="133350"/>
                  <a:pt x="554991" y="349250"/>
                </a:cubicBezTo>
                <a:lnTo>
                  <a:pt x="67311" y="1322070"/>
                </a:lnTo>
                <a:cubicBezTo>
                  <a:pt x="22861" y="1409700"/>
                  <a:pt x="1" y="1507490"/>
                  <a:pt x="1" y="1605280"/>
                </a:cubicBezTo>
                <a:lnTo>
                  <a:pt x="1" y="10720070"/>
                </a:lnTo>
                <a:cubicBezTo>
                  <a:pt x="1" y="11069320"/>
                  <a:pt x="284481" y="11353801"/>
                  <a:pt x="633731" y="11353801"/>
                </a:cubicBezTo>
                <a:lnTo>
                  <a:pt x="4667252" y="11353801"/>
                </a:lnTo>
                <a:cubicBezTo>
                  <a:pt x="5016502" y="11353801"/>
                  <a:pt x="5300982" y="11069320"/>
                  <a:pt x="5300982" y="10720070"/>
                </a:cubicBezTo>
                <a:lnTo>
                  <a:pt x="5300982" y="1605280"/>
                </a:lnTo>
                <a:cubicBezTo>
                  <a:pt x="5300982" y="1507490"/>
                  <a:pt x="5278122" y="1409700"/>
                  <a:pt x="5233672" y="1322070"/>
                </a:cubicBezTo>
                <a:moveTo>
                  <a:pt x="1121411" y="508000"/>
                </a:moveTo>
                <a:lnTo>
                  <a:pt x="4180841" y="508000"/>
                </a:lnTo>
                <a:cubicBezTo>
                  <a:pt x="4229101" y="508000"/>
                  <a:pt x="4271011" y="534670"/>
                  <a:pt x="4292601" y="577850"/>
                </a:cubicBezTo>
                <a:lnTo>
                  <a:pt x="4594861" y="1182370"/>
                </a:lnTo>
                <a:lnTo>
                  <a:pt x="706121" y="1182370"/>
                </a:lnTo>
                <a:lnTo>
                  <a:pt x="1009651" y="577850"/>
                </a:lnTo>
                <a:cubicBezTo>
                  <a:pt x="1029971" y="534670"/>
                  <a:pt x="1073151" y="508000"/>
                  <a:pt x="1121411" y="508000"/>
                </a:cubicBezTo>
                <a:close/>
                <a:moveTo>
                  <a:pt x="4667252" y="10845800"/>
                </a:moveTo>
                <a:lnTo>
                  <a:pt x="633731" y="10845800"/>
                </a:lnTo>
                <a:cubicBezTo>
                  <a:pt x="565151" y="10845800"/>
                  <a:pt x="508001" y="10789920"/>
                  <a:pt x="508001" y="10720070"/>
                </a:cubicBezTo>
                <a:lnTo>
                  <a:pt x="508001" y="1689100"/>
                </a:lnTo>
                <a:lnTo>
                  <a:pt x="4792981" y="1689100"/>
                </a:lnTo>
                <a:lnTo>
                  <a:pt x="4792981" y="10720070"/>
                </a:lnTo>
                <a:cubicBezTo>
                  <a:pt x="4792981" y="10789920"/>
                  <a:pt x="4737101" y="10845800"/>
                  <a:pt x="4667251" y="10845800"/>
                </a:cubicBezTo>
              </a:path>
            </a:pathLst>
          </a:custGeom>
          <a:solidFill>
            <a:sysClr val="window" lastClr="FFFFFF"/>
          </a:solidFill>
          <a:ln w="12700" cap="flat" cmpd="sng" algn="ctr">
            <a:noFill/>
            <a:prstDash val="solid"/>
            <a:miter lim="800000"/>
          </a:ln>
          <a:effectLst/>
          <a:extLst>
            <a:ext uri="{91240B29-F687-4F45-9708-019B960494DF}">
              <a14:hiddenLine xmlns:a14="http://schemas.microsoft.com/office/drawing/2010/main" w="12700">
                <a:solidFill>
                  <a:srgbClr val="1F74AD">
                    <a:shade val="50000"/>
                  </a:srgbClr>
                </a:solidFill>
                <a:prstDash val="solid"/>
                <a:miter lim="800000"/>
                <a:headEnd/>
                <a:tailEnd/>
              </a14:hiddenLine>
            </a:ext>
          </a:ex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9pPr>
          </a:lstStyle>
          <a:p>
            <a:pPr algn="ctr">
              <a:lnSpc>
                <a:spcPct val="120000"/>
              </a:lnSpc>
            </a:pPr>
            <a:endParaRPr lang="zh-CN" altLang="en-US" sz="1325">
              <a:latin typeface="微软雅黑" panose="020B0503020204020204" charset="-122"/>
              <a:ea typeface="微软雅黑" panose="020B0503020204020204" charset="-122"/>
            </a:endParaRPr>
          </a:p>
        </p:txBody>
      </p:sp>
      <p:sp>
        <p:nvSpPr>
          <p:cNvPr id="46" name="PA_ImportSvg_636701191450094043"/>
          <p:cNvSpPr/>
          <p:nvPr>
            <p:custDataLst>
              <p:tags r:id="rId18"/>
            </p:custDataLst>
          </p:nvPr>
        </p:nvSpPr>
        <p:spPr>
          <a:xfrm>
            <a:off x="3858470" y="2786583"/>
            <a:ext cx="82600" cy="258066"/>
          </a:xfrm>
          <a:custGeom>
            <a:avLst/>
            <a:gdLst/>
            <a:ahLst/>
            <a:cxnLst/>
            <a:rect l="l" t="t" r="r" b="b"/>
            <a:pathLst>
              <a:path w="2255522" h="7039610">
                <a:moveTo>
                  <a:pt x="0" y="5436870"/>
                </a:moveTo>
                <a:lnTo>
                  <a:pt x="2255521" y="5436870"/>
                </a:lnTo>
                <a:lnTo>
                  <a:pt x="2255521" y="5817870"/>
                </a:lnTo>
                <a:lnTo>
                  <a:pt x="0" y="5817870"/>
                </a:lnTo>
                <a:moveTo>
                  <a:pt x="0" y="6047740"/>
                </a:moveTo>
                <a:lnTo>
                  <a:pt x="2255521" y="6047740"/>
                </a:lnTo>
                <a:lnTo>
                  <a:pt x="2255521" y="6428740"/>
                </a:lnTo>
                <a:lnTo>
                  <a:pt x="0" y="6428740"/>
                </a:lnTo>
                <a:moveTo>
                  <a:pt x="0" y="6658610"/>
                </a:moveTo>
                <a:lnTo>
                  <a:pt x="2255521" y="6658610"/>
                </a:lnTo>
                <a:lnTo>
                  <a:pt x="2255521" y="7039610"/>
                </a:lnTo>
                <a:lnTo>
                  <a:pt x="0" y="7039610"/>
                </a:lnTo>
                <a:moveTo>
                  <a:pt x="730250" y="304800"/>
                </a:moveTo>
                <a:lnTo>
                  <a:pt x="1525270" y="304800"/>
                </a:lnTo>
                <a:cubicBezTo>
                  <a:pt x="1550670" y="304800"/>
                  <a:pt x="1570990" y="284480"/>
                  <a:pt x="1570990" y="259080"/>
                </a:cubicBezTo>
                <a:lnTo>
                  <a:pt x="1570990" y="45720"/>
                </a:lnTo>
                <a:cubicBezTo>
                  <a:pt x="1570990" y="20320"/>
                  <a:pt x="1550670" y="0"/>
                  <a:pt x="1525270" y="0"/>
                </a:cubicBezTo>
                <a:lnTo>
                  <a:pt x="730250" y="0"/>
                </a:lnTo>
                <a:cubicBezTo>
                  <a:pt x="704850" y="0"/>
                  <a:pt x="684530" y="20320"/>
                  <a:pt x="684530" y="45720"/>
                </a:cubicBezTo>
                <a:lnTo>
                  <a:pt x="684530" y="259080"/>
                </a:lnTo>
                <a:cubicBezTo>
                  <a:pt x="684530" y="284480"/>
                  <a:pt x="704850" y="304800"/>
                  <a:pt x="730250" y="304800"/>
                </a:cubicBezTo>
                <a:close/>
              </a:path>
            </a:pathLst>
          </a:custGeom>
          <a:solidFill>
            <a:sysClr val="window" lastClr="FFFFFF"/>
          </a:solidFill>
          <a:ln w="12700" cap="flat" cmpd="sng" algn="ctr">
            <a:noFill/>
            <a:prstDash val="solid"/>
            <a:miter lim="800000"/>
          </a:ln>
          <a:effectLst/>
          <a:extLst>
            <a:ext uri="{91240B29-F687-4F45-9708-019B960494DF}">
              <a14:hiddenLine xmlns:a14="http://schemas.microsoft.com/office/drawing/2010/main" w="12700">
                <a:solidFill>
                  <a:srgbClr val="1F74AD">
                    <a:shade val="50000"/>
                  </a:srgbClr>
                </a:solidFill>
                <a:prstDash val="solid"/>
                <a:miter lim="800000"/>
                <a:headEnd/>
                <a:tailEnd/>
              </a14:hiddenLine>
            </a:ext>
          </a:ex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9pPr>
          </a:lstStyle>
          <a:p>
            <a:pPr algn="ctr">
              <a:lnSpc>
                <a:spcPct val="120000"/>
              </a:lnSpc>
            </a:pPr>
            <a:endParaRPr lang="zh-CN" altLang="en-US" sz="1325">
              <a:latin typeface="微软雅黑" panose="020B0503020204020204" charset="-122"/>
              <a:ea typeface="微软雅黑" panose="020B0503020204020204" charset="-122"/>
            </a:endParaRPr>
          </a:p>
        </p:txBody>
      </p:sp>
      <p:sp>
        <p:nvSpPr>
          <p:cNvPr id="50" name="PA_ImportSvg_636701191450374043"/>
          <p:cNvSpPr/>
          <p:nvPr>
            <p:custDataLst>
              <p:tags r:id="rId19"/>
            </p:custDataLst>
          </p:nvPr>
        </p:nvSpPr>
        <p:spPr>
          <a:xfrm>
            <a:off x="3883203" y="2817383"/>
            <a:ext cx="32667" cy="33133"/>
          </a:xfrm>
          <a:custGeom>
            <a:avLst/>
            <a:gdLst/>
            <a:ahLst/>
            <a:cxnLst/>
            <a:rect l="l" t="t" r="r" b="b"/>
            <a:pathLst>
              <a:path w="886669" h="906564">
                <a:moveTo>
                  <a:pt x="443335" y="463333"/>
                </a:moveTo>
                <a:close/>
                <a:moveTo>
                  <a:pt x="105" y="463333"/>
                </a:moveTo>
                <a:cubicBezTo>
                  <a:pt x="105" y="708122"/>
                  <a:pt x="198546" y="906563"/>
                  <a:pt x="443335" y="906563"/>
                </a:cubicBezTo>
                <a:cubicBezTo>
                  <a:pt x="688124" y="906563"/>
                  <a:pt x="886565" y="708122"/>
                  <a:pt x="886565" y="463333"/>
                </a:cubicBezTo>
                <a:cubicBezTo>
                  <a:pt x="886670" y="304912"/>
                  <a:pt x="802214" y="158481"/>
                  <a:pt x="665035" y="79240"/>
                </a:cubicBezTo>
                <a:cubicBezTo>
                  <a:pt x="527855" y="0"/>
                  <a:pt x="358815" y="0"/>
                  <a:pt x="221636" y="79240"/>
                </a:cubicBezTo>
                <a:cubicBezTo>
                  <a:pt x="84457" y="158481"/>
                  <a:pt x="1" y="304912"/>
                  <a:pt x="105" y="463333"/>
                </a:cubicBezTo>
                <a:close/>
              </a:path>
            </a:pathLst>
          </a:custGeom>
          <a:solidFill>
            <a:sysClr val="window" lastClr="FFFFFF"/>
          </a:solidFill>
          <a:ln w="12700" cap="flat" cmpd="sng" algn="ctr">
            <a:noFill/>
            <a:prstDash val="solid"/>
            <a:miter lim="800000"/>
          </a:ln>
          <a:effectLst/>
          <a:extLst>
            <a:ext uri="{91240B29-F687-4F45-9708-019B960494DF}">
              <a14:hiddenLine xmlns:a14="http://schemas.microsoft.com/office/drawing/2010/main" w="12700">
                <a:solidFill>
                  <a:srgbClr val="1F74AD">
                    <a:shade val="50000"/>
                  </a:srgbClr>
                </a:solidFill>
                <a:prstDash val="solid"/>
                <a:miter lim="800000"/>
                <a:headEnd/>
                <a:tailEnd/>
              </a14:hiddenLine>
            </a:ext>
          </a:ex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9pPr>
          </a:lstStyle>
          <a:p>
            <a:pPr algn="ctr">
              <a:lnSpc>
                <a:spcPct val="120000"/>
              </a:lnSpc>
            </a:pPr>
            <a:endParaRPr lang="zh-CN" altLang="en-US" sz="1325">
              <a:latin typeface="微软雅黑" panose="020B0503020204020204" charset="-122"/>
              <a:ea typeface="微软雅黑" panose="020B0503020204020204" charset="-122"/>
            </a:endParaRPr>
          </a:p>
        </p:txBody>
      </p:sp>
      <p:sp>
        <p:nvSpPr>
          <p:cNvPr id="51" name="任意多边形: 形状 50"/>
          <p:cNvSpPr/>
          <p:nvPr>
            <p:custDataLst>
              <p:tags r:id="rId20"/>
            </p:custDataLst>
          </p:nvPr>
        </p:nvSpPr>
        <p:spPr>
          <a:xfrm>
            <a:off x="3891136" y="2828583"/>
            <a:ext cx="16800" cy="14933"/>
          </a:xfrm>
          <a:custGeom>
            <a:avLst/>
            <a:gdLst/>
            <a:ahLst/>
            <a:cxnLst/>
            <a:rect l="0" t="0" r="0" b="0"/>
            <a:pathLst>
              <a:path w="462281" h="408941">
                <a:moveTo>
                  <a:pt x="229870" y="408940"/>
                </a:moveTo>
                <a:cubicBezTo>
                  <a:pt x="102870" y="408940"/>
                  <a:pt x="0" y="306070"/>
                  <a:pt x="0" y="179070"/>
                </a:cubicBezTo>
                <a:cubicBezTo>
                  <a:pt x="0" y="109220"/>
                  <a:pt x="31750" y="43180"/>
                  <a:pt x="86360" y="0"/>
                </a:cubicBezTo>
                <a:lnTo>
                  <a:pt x="110490" y="29210"/>
                </a:lnTo>
                <a:cubicBezTo>
                  <a:pt x="64770" y="66040"/>
                  <a:pt x="39370" y="120650"/>
                  <a:pt x="39370" y="179070"/>
                </a:cubicBezTo>
                <a:cubicBezTo>
                  <a:pt x="39370" y="284480"/>
                  <a:pt x="125729" y="370840"/>
                  <a:pt x="231140" y="370840"/>
                </a:cubicBezTo>
                <a:cubicBezTo>
                  <a:pt x="336550" y="370840"/>
                  <a:pt x="422909" y="284480"/>
                  <a:pt x="422909" y="179070"/>
                </a:cubicBezTo>
                <a:cubicBezTo>
                  <a:pt x="422909" y="120650"/>
                  <a:pt x="396240" y="66040"/>
                  <a:pt x="351790" y="29210"/>
                </a:cubicBezTo>
                <a:lnTo>
                  <a:pt x="375920" y="0"/>
                </a:lnTo>
                <a:cubicBezTo>
                  <a:pt x="430530" y="44450"/>
                  <a:pt x="462280" y="109220"/>
                  <a:pt x="462280" y="179070"/>
                </a:cubicBezTo>
                <a:cubicBezTo>
                  <a:pt x="459740" y="306070"/>
                  <a:pt x="356870" y="408940"/>
                  <a:pt x="229870" y="408940"/>
                </a:cubicBezTo>
                <a:close/>
              </a:path>
            </a:pathLst>
          </a:custGeom>
          <a:solidFill>
            <a:sysClr val="window" lastClr="FFFFFF"/>
          </a:solidFill>
          <a:ln w="12700" cap="flat" cmpd="sng" algn="ctr">
            <a:noFill/>
            <a:prstDash val="solid"/>
            <a:miter lim="800000"/>
          </a:ln>
          <a:effectLst/>
          <a:extLst>
            <a:ext uri="{91240B29-F687-4F45-9708-019B960494DF}">
              <a14:hiddenLine xmlns:a14="http://schemas.microsoft.com/office/drawing/2010/main" w="12700">
                <a:solidFill>
                  <a:srgbClr val="1F74AD">
                    <a:shade val="50000"/>
                  </a:srgbClr>
                </a:solidFill>
                <a:prstDash val="solid"/>
                <a:miter lim="800000"/>
                <a:headEnd/>
                <a:tailEnd/>
              </a14:hiddenLine>
            </a:ext>
          </a:extLst>
        </p:spPr>
        <p:txBody>
          <a:bodyPr rtlCol="0" anchor="ctr"/>
          <a:lstStyle/>
          <a:p>
            <a:pPr algn="ctr">
              <a:lnSpc>
                <a:spcPct val="120000"/>
              </a:lnSpc>
            </a:pPr>
            <a:endParaRPr lang="zh-CN" altLang="en-US" sz="1325">
              <a:latin typeface="微软雅黑" panose="020B0503020204020204" charset="-122"/>
              <a:ea typeface="微软雅黑" panose="020B0503020204020204" charset="-122"/>
            </a:endParaRPr>
          </a:p>
        </p:txBody>
      </p:sp>
      <p:sp>
        <p:nvSpPr>
          <p:cNvPr id="52" name="任意多边形: 形状 51"/>
          <p:cNvSpPr/>
          <p:nvPr>
            <p:custDataLst>
              <p:tags r:id="rId21"/>
            </p:custDataLst>
          </p:nvPr>
        </p:nvSpPr>
        <p:spPr>
          <a:xfrm>
            <a:off x="3899070" y="2825783"/>
            <a:ext cx="1400" cy="9333"/>
          </a:xfrm>
          <a:custGeom>
            <a:avLst/>
            <a:gdLst/>
            <a:ahLst/>
            <a:cxnLst/>
            <a:rect l="0" t="0" r="0" b="0"/>
            <a:pathLst>
              <a:path w="38101" h="260351">
                <a:moveTo>
                  <a:pt x="0" y="0"/>
                </a:moveTo>
                <a:lnTo>
                  <a:pt x="38100" y="0"/>
                </a:lnTo>
                <a:lnTo>
                  <a:pt x="38100" y="260350"/>
                </a:lnTo>
                <a:lnTo>
                  <a:pt x="0" y="260350"/>
                </a:lnTo>
              </a:path>
            </a:pathLst>
          </a:custGeom>
          <a:solidFill>
            <a:sysClr val="window" lastClr="FFFFFF"/>
          </a:solidFill>
          <a:ln w="6350" cap="flat" cmpd="sng" algn="ctr">
            <a:noFill/>
            <a:prstDash val="solid"/>
            <a:miter lim="800000"/>
          </a:ln>
          <a:effectLst/>
          <a:extLst>
            <a:ext uri="{91240B29-F687-4F45-9708-019B960494DF}">
              <a14:hiddenLine xmlns:a14="http://schemas.microsoft.com/office/drawing/2010/main" w="6350">
                <a:solidFill>
                  <a:srgbClr val="1F74AD"/>
                </a:solidFill>
                <a:prstDash val="solid"/>
                <a:miter lim="800000"/>
                <a:headEnd/>
                <a:tailEnd/>
              </a14:hiddenLine>
            </a:ext>
          </a:extLst>
        </p:spPr>
        <p:txBody>
          <a:bodyPr rtlCol="0" anchor="ctr"/>
          <a:lstStyle/>
          <a:p>
            <a:pPr algn="ctr">
              <a:lnSpc>
                <a:spcPct val="120000"/>
              </a:lnSpc>
            </a:pPr>
            <a:endParaRPr lang="zh-CN" altLang="en-US" sz="1325">
              <a:latin typeface="微软雅黑" panose="020B0503020204020204" charset="-122"/>
              <a:ea typeface="微软雅黑" panose="020B0503020204020204" charset="-122"/>
            </a:endParaRPr>
          </a:p>
        </p:txBody>
      </p:sp>
      <p:sp>
        <p:nvSpPr>
          <p:cNvPr id="56" name="Oval 5"/>
          <p:cNvSpPr>
            <a:spLocks noChangeArrowheads="1"/>
          </p:cNvSpPr>
          <p:nvPr>
            <p:custDataLst>
              <p:tags r:id="rId22"/>
            </p:custDataLst>
          </p:nvPr>
        </p:nvSpPr>
        <p:spPr bwMode="auto">
          <a:xfrm>
            <a:off x="4166936" y="2712383"/>
            <a:ext cx="760666" cy="759266"/>
          </a:xfrm>
          <a:prstGeom prst="ellipse">
            <a:avLst/>
          </a:prstGeom>
          <a:solidFill>
            <a:srgbClr val="727171"/>
          </a:solidFill>
          <a:ln>
            <a:noFill/>
          </a:ln>
          <a:extLst>
            <a:ext uri="{91240B29-F687-4F45-9708-019B960494DF}">
              <a14:hiddenLine xmlns:a14="http://schemas.microsoft.com/office/drawing/2010/main" w="9525">
                <a:solidFill>
                  <a:srgbClr val="000000"/>
                </a:solidFill>
                <a:round/>
              </a14:hiddenLine>
            </a:ext>
          </a:extLst>
        </p:spPr>
        <p:txBody>
          <a:bodyPr vert="horz" wrap="square" lIns="66141" tIns="34393" rIns="66141" bIns="34393" numCol="1" anchor="t" anchorCtr="0" compatLnSpc="1"/>
          <a:lstStyle/>
          <a:p>
            <a:pPr>
              <a:lnSpc>
                <a:spcPct val="120000"/>
              </a:lnSpc>
            </a:pPr>
            <a:endParaRPr lang="zh-CN" altLang="en-US" sz="1325">
              <a:latin typeface="微软雅黑" panose="020B0503020204020204" charset="-122"/>
              <a:ea typeface="微软雅黑" panose="020B0503020204020204" charset="-122"/>
            </a:endParaRPr>
          </a:p>
        </p:txBody>
      </p:sp>
      <p:sp>
        <p:nvSpPr>
          <p:cNvPr id="57" name="文本框 56"/>
          <p:cNvSpPr txBox="1"/>
          <p:nvPr>
            <p:custDataLst>
              <p:tags r:id="rId23"/>
            </p:custDataLst>
          </p:nvPr>
        </p:nvSpPr>
        <p:spPr>
          <a:xfrm>
            <a:off x="4273749" y="2818886"/>
            <a:ext cx="558240" cy="582051"/>
          </a:xfrm>
          <a:prstGeom prst="rect">
            <a:avLst/>
          </a:prstGeom>
          <a:noFill/>
        </p:spPr>
        <p:txBody>
          <a:bodyPr wrap="square" lIns="66141" tIns="34393" rIns="66141" bIns="34393" rtlCol="0" anchor="ctr" anchorCtr="0">
            <a:normAutofit fontScale="60000" lnSpcReduction="20000"/>
          </a:bodyPr>
          <a:lstStyle/>
          <a:p>
            <a:pPr algn="ctr">
              <a:lnSpc>
                <a:spcPct val="130000"/>
              </a:lnSpc>
            </a:pPr>
            <a:r>
              <a:rPr lang="zh-CN" altLang="en-US" sz="1325" b="1" spc="300" dirty="0">
                <a:solidFill>
                  <a:sysClr val="window" lastClr="FFFFFF"/>
                </a:solidFill>
                <a:uFillTx/>
                <a:latin typeface="微软雅黑" panose="020B0503020204020204" charset="-122"/>
                <a:ea typeface="微软雅黑" panose="020B0503020204020204" charset="-122"/>
              </a:rPr>
              <a:t>预算政策类型及分析</a:t>
            </a:r>
          </a:p>
        </p:txBody>
      </p:sp>
      <p:sp>
        <p:nvSpPr>
          <p:cNvPr id="11" name="标题 3"/>
          <p:cNvSpPr txBox="1"/>
          <p:nvPr/>
        </p:nvSpPr>
        <p:spPr>
          <a:xfrm>
            <a:off x="523558" y="21177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dirty="0">
                <a:solidFill>
                  <a:schemeClr val="bg1"/>
                </a:solidFill>
                <a:sym typeface="+mn-ea"/>
              </a:rPr>
              <a:t>二</a:t>
            </a:r>
            <a:r>
              <a:rPr lang="zh-CN" altLang="en-US" dirty="0" smtClean="0">
                <a:solidFill>
                  <a:schemeClr val="bg1"/>
                </a:solidFill>
                <a:sym typeface="+mn-ea"/>
              </a:rPr>
              <a:t>、政府预</a:t>
            </a:r>
            <a:r>
              <a:rPr lang="zh-CN" altLang="en-US" dirty="0">
                <a:solidFill>
                  <a:schemeClr val="bg1"/>
                </a:solidFill>
                <a:sym typeface="+mn-ea"/>
              </a:rPr>
              <a:t>算政策类型及分析</a:t>
            </a:r>
            <a:endParaRPr lang="zh-CN" altLang="en-US" dirty="0"/>
          </a:p>
        </p:txBody>
      </p:sp>
    </p:spTree>
    <p:custDataLst>
      <p:tags r:id="rId2"/>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1615613" y="2448148"/>
            <a:ext cx="5769900" cy="682625"/>
          </a:xfrm>
          <a:prstGeom prst="rect">
            <a:avLst/>
          </a:prstGeom>
          <a:noFill/>
        </p:spPr>
        <p:txBody>
          <a:bodyPr wrap="square" lIns="67391" tIns="33696" rIns="67391" bIns="33696" rtlCol="0">
            <a:spAutoFit/>
          </a:bodyPr>
          <a:lstStyle/>
          <a:p>
            <a:r>
              <a:rPr lang="zh-CN" altLang="en-US" sz="4000" dirty="0">
                <a:solidFill>
                  <a:srgbClr val="305480"/>
                </a:solidFill>
                <a:latin typeface="宋体" panose="02010600030101010101" pitchFamily="2" charset="-122"/>
                <a:ea typeface="宋体" panose="02010600030101010101" pitchFamily="2" charset="-122"/>
                <a:cs typeface="+mn-ea"/>
                <a:sym typeface="+mn-lt"/>
              </a:rPr>
              <a:t>第四节  政府预算模式</a:t>
            </a: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宋体" panose="02010600030101010101" pitchFamily="2" charset="-122"/>
                <a:ea typeface="宋体" panose="02010600030101010101" pitchFamily="2" charset="-122"/>
                <a:cs typeface="+mn-ea"/>
                <a:sym typeface="+mn-lt"/>
              </a:rPr>
              <a:t>4</a:t>
            </a:r>
            <a:endParaRPr lang="zh-CN" altLang="en-US" sz="8800" dirty="0">
              <a:solidFill>
                <a:schemeClr val="bg1"/>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333">
        <p14:pan dir="u"/>
      </p:transition>
    </mc:Choice>
    <mc:Fallback xmlns="">
      <p:transition spd="slow" advTm="333">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文本框 34"/>
          <p:cNvSpPr txBox="1"/>
          <p:nvPr/>
        </p:nvSpPr>
        <p:spPr>
          <a:xfrm>
            <a:off x="2025650" y="0"/>
            <a:ext cx="494982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宋体" panose="02010600030101010101" pitchFamily="2" charset="-122"/>
                <a:ea typeface="宋体" panose="02010600030101010101" pitchFamily="2" charset="-122"/>
                <a:cs typeface="+mn-ea"/>
                <a:sym typeface="+mn-lt"/>
              </a:rPr>
              <a:t>第四节  政府预算模式</a:t>
            </a:r>
          </a:p>
        </p:txBody>
      </p:sp>
      <p:sp>
        <p:nvSpPr>
          <p:cNvPr id="16" name="文本框 15"/>
          <p:cNvSpPr txBox="1"/>
          <p:nvPr/>
        </p:nvSpPr>
        <p:spPr>
          <a:xfrm>
            <a:off x="691198" y="1122045"/>
            <a:ext cx="7688580" cy="2862322"/>
          </a:xfrm>
          <a:prstGeom prst="rect">
            <a:avLst/>
          </a:prstGeom>
          <a:noFill/>
        </p:spPr>
        <p:txBody>
          <a:bodyPr wrap="square" rtlCol="0">
            <a:spAutoFit/>
          </a:bodyPr>
          <a:lstStyle/>
          <a:p>
            <a:pPr indent="406400" algn="l" fontAlgn="auto">
              <a:extLst>
                <a:ext uri="{35155182-B16C-46BC-9424-99874614C6A1}">
                  <wpsdc:indentchars xmlns:wpsdc="http://www.wps.cn/officeDocument/2017/drawingmlCustomData" xmlns="" val="200" checksum="1740828767"/>
                </a:ext>
              </a:extLst>
            </a:pPr>
            <a:r>
              <a:rPr lang="zh-CN" altLang="en-US" sz="1800" b="1" dirty="0" smtClean="0">
                <a:sym typeface="+mn-ea"/>
              </a:rPr>
              <a:t>（</a:t>
            </a:r>
            <a:r>
              <a:rPr lang="zh-CN" altLang="en-US" sz="1800" b="1" dirty="0">
                <a:sym typeface="+mn-ea"/>
              </a:rPr>
              <a:t>一）政府预算模式的涵义</a:t>
            </a:r>
          </a:p>
          <a:p>
            <a:pPr indent="406400" algn="l" fontAlgn="auto">
              <a:extLst>
                <a:ext uri="{35155182-B16C-46BC-9424-99874614C6A1}">
                  <wpsdc:indentchars xmlns:wpsdc="http://www.wps.cn/officeDocument/2017/drawingmlCustomData" xmlns="" val="200" checksum="1740828767"/>
                </a:ext>
              </a:extLst>
            </a:pPr>
            <a:r>
              <a:rPr lang="zh-CN" altLang="en-US" sz="1800" dirty="0">
                <a:sym typeface="+mn-ea"/>
              </a:rPr>
              <a:t>模式 (Pattern)是指从经验中经过抽象和升华提炼出来的核心知识体系,即把解决某类问题的方法总结归纳到理论高度,是解决某一类问题的方法论。在一个良好的模式 指导下,有助于作出一个优良的设计方案,得到解决问题的最佳办法。</a:t>
            </a:r>
          </a:p>
          <a:p>
            <a:pPr indent="406400" algn="l" fontAlgn="auto">
              <a:extLst>
                <a:ext uri="{35155182-B16C-46BC-9424-99874614C6A1}">
                  <wpsdc:indentchars xmlns:wpsdc="http://www.wps.cn/officeDocument/2017/drawingmlCustomData" xmlns="" val="200" checksum="1740828767"/>
                </a:ext>
              </a:extLst>
            </a:pPr>
            <a:r>
              <a:rPr lang="zh-CN" altLang="en-US" sz="1800" b="1" dirty="0">
                <a:sym typeface="+mn-ea"/>
              </a:rPr>
              <a:t>政府预算模式</a:t>
            </a:r>
            <a:r>
              <a:rPr lang="zh-CN" altLang="en-US" sz="1800" dirty="0">
                <a:sym typeface="+mn-ea"/>
              </a:rPr>
              <a:t>是指根据一定的预算理论和政策，按某种规则，将资金有效地分配和最终落实到政府的各项事业以及预算部门和单位。即政府预算模式是要解决如何分配和管理公共资金，并将它有效地转化为公共产品和公共服务，以完成公众委托的事项。</a:t>
            </a:r>
          </a:p>
          <a:p>
            <a:pPr algn="l"/>
            <a:endParaRPr lang="zh-CN" altLang="en-US" sz="1800" dirty="0">
              <a:sym typeface="+mn-ea"/>
            </a:endParaRPr>
          </a:p>
        </p:txBody>
      </p:sp>
      <p:sp>
        <p:nvSpPr>
          <p:cNvPr id="11" name="标题 3"/>
          <p:cNvSpPr txBox="1"/>
          <p:nvPr/>
        </p:nvSpPr>
        <p:spPr>
          <a:xfrm>
            <a:off x="523558" y="21177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dirty="0" smtClean="0"/>
              <a:t>一、政府预算模式概述</a:t>
            </a:r>
            <a:endParaRPr lang="zh-CN" alt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456026" y="1295665"/>
            <a:ext cx="659848" cy="656874"/>
          </a:xfrm>
          <a:prstGeom prst="rect">
            <a:avLst/>
          </a:prstGeom>
          <a:solidFill>
            <a:schemeClr val="accent1"/>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3" name="Rectangle 17"/>
          <p:cNvSpPr>
            <a:spLocks noChangeArrowheads="1"/>
          </p:cNvSpPr>
          <p:nvPr/>
        </p:nvSpPr>
        <p:spPr bwMode="auto">
          <a:xfrm>
            <a:off x="972778" y="1305825"/>
            <a:ext cx="3528957" cy="656874"/>
          </a:xfrm>
          <a:prstGeom prst="rect">
            <a:avLst/>
          </a:prstGeom>
          <a:solidFill>
            <a:srgbClr val="305480"/>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4" name="AutoShape 112"/>
          <p:cNvSpPr/>
          <p:nvPr/>
        </p:nvSpPr>
        <p:spPr bwMode="auto">
          <a:xfrm>
            <a:off x="4661130" y="1459008"/>
            <a:ext cx="328166" cy="326687"/>
          </a:xfrm>
          <a:custGeom>
            <a:avLst/>
            <a:gdLst>
              <a:gd name="T0" fmla="*/ 2147483647 w 21020"/>
              <a:gd name="T1" fmla="*/ 1630360217 h 21600"/>
              <a:gd name="T2" fmla="*/ 2147483647 w 21020"/>
              <a:gd name="T3" fmla="*/ 911037980 h 21600"/>
              <a:gd name="T4" fmla="*/ 2147483647 w 21020"/>
              <a:gd name="T5" fmla="*/ 397774839 h 21600"/>
              <a:gd name="T6" fmla="*/ 2147483647 w 21020"/>
              <a:gd name="T7" fmla="*/ 483492847 h 21600"/>
              <a:gd name="T8" fmla="*/ 2147483647 w 21020"/>
              <a:gd name="T9" fmla="*/ 1425014462 h 21600"/>
              <a:gd name="T10" fmla="*/ 945838468 w 21020"/>
              <a:gd name="T11" fmla="*/ 2147483647 h 21600"/>
              <a:gd name="T12" fmla="*/ 582105311 w 21020"/>
              <a:gd name="T13" fmla="*/ 2147483647 h 21600"/>
              <a:gd name="T14" fmla="*/ 1583725421 w 21020"/>
              <a:gd name="T15" fmla="*/ 2147483647 h 21600"/>
              <a:gd name="T16" fmla="*/ 1650921954 w 21020"/>
              <a:gd name="T17" fmla="*/ 2147483647 h 21600"/>
              <a:gd name="T18" fmla="*/ 547306599 w 21020"/>
              <a:gd name="T19" fmla="*/ 2147483647 h 21600"/>
              <a:gd name="T20" fmla="*/ 262551546 w 21020"/>
              <a:gd name="T21" fmla="*/ 2147483647 h 21600"/>
              <a:gd name="T22" fmla="*/ 414125144 w 21020"/>
              <a:gd name="T23" fmla="*/ 2147483647 h 21600"/>
              <a:gd name="T24" fmla="*/ 1036022114 w 21020"/>
              <a:gd name="T25" fmla="*/ 2147483647 h 21600"/>
              <a:gd name="T26" fmla="*/ 1377362799 w 21020"/>
              <a:gd name="T27" fmla="*/ 2004814784 h 21600"/>
              <a:gd name="T28" fmla="*/ 2012262848 w 21020"/>
              <a:gd name="T29" fmla="*/ 992816732 h 21600"/>
              <a:gd name="T30" fmla="*/ 1377362799 w 21020"/>
              <a:gd name="T31" fmla="*/ 2004814784 h 21600"/>
              <a:gd name="T32" fmla="*/ 1769293740 w 21020"/>
              <a:gd name="T33" fmla="*/ 2147483647 h 21600"/>
              <a:gd name="T34" fmla="*/ 2147483647 w 21020"/>
              <a:gd name="T35" fmla="*/ 908170792 h 21600"/>
              <a:gd name="T36" fmla="*/ 2147483647 w 21020"/>
              <a:gd name="T37" fmla="*/ 1296429219 h 21600"/>
              <a:gd name="T38" fmla="*/ 2103438519 w 21020"/>
              <a:gd name="T39" fmla="*/ 2147483647 h 21600"/>
              <a:gd name="T40" fmla="*/ 2147483647 w 21020"/>
              <a:gd name="T41" fmla="*/ 1417843198 h 21600"/>
              <a:gd name="T42" fmla="*/ 2147483647 w 21020"/>
              <a:gd name="T43" fmla="*/ 2026157361 h 21600"/>
              <a:gd name="T44" fmla="*/ 2104640318 w 21020"/>
              <a:gd name="T45" fmla="*/ 2147483647 h 21600"/>
              <a:gd name="T46" fmla="*/ 2147483647 w 21020"/>
              <a:gd name="T47" fmla="*/ 312231421 h 21600"/>
              <a:gd name="T48" fmla="*/ 2147483647 w 21020"/>
              <a:gd name="T49" fmla="*/ 227044838 h 21600"/>
              <a:gd name="T50" fmla="*/ 1821294554 w 21020"/>
              <a:gd name="T51" fmla="*/ 825310754 h 21600"/>
              <a:gd name="T52" fmla="*/ 1818892309 w 21020"/>
              <a:gd name="T53" fmla="*/ 828718586 h 21600"/>
              <a:gd name="T54" fmla="*/ 328943665 w 21020"/>
              <a:gd name="T55" fmla="*/ 2147483647 h 21600"/>
              <a:gd name="T56" fmla="*/ 0 w 21020"/>
              <a:gd name="T57" fmla="*/ 2147483647 h 21600"/>
              <a:gd name="T58" fmla="*/ 612299157 w 21020"/>
              <a:gd name="T59" fmla="*/ 2147483647 h 21600"/>
              <a:gd name="T60" fmla="*/ 1949671858 w 21020"/>
              <a:gd name="T61" fmla="*/ 2147483647 h 21600"/>
              <a:gd name="T62" fmla="*/ 2147483647 w 21020"/>
              <a:gd name="T63" fmla="*/ 312231421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020"/>
              <a:gd name="T97" fmla="*/ 0 h 21600"/>
              <a:gd name="T98" fmla="*/ 21020 w 2102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37367" tIns="37367" rIns="37367" bIns="37367" anchor="ctr"/>
          <a:lstStyle/>
          <a:p>
            <a:endParaRPr lang="zh-CN" altLang="en-US"/>
          </a:p>
        </p:txBody>
      </p:sp>
      <p:sp>
        <p:nvSpPr>
          <p:cNvPr id="5" name="Rectangle 21"/>
          <p:cNvSpPr>
            <a:spLocks noChangeArrowheads="1"/>
          </p:cNvSpPr>
          <p:nvPr/>
        </p:nvSpPr>
        <p:spPr bwMode="auto">
          <a:xfrm>
            <a:off x="972778" y="2859095"/>
            <a:ext cx="3528957" cy="656874"/>
          </a:xfrm>
          <a:prstGeom prst="rect">
            <a:avLst/>
          </a:prstGeom>
          <a:solidFill>
            <a:srgbClr val="305480"/>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6" name="Rectangle 10"/>
          <p:cNvSpPr>
            <a:spLocks noChangeArrowheads="1"/>
          </p:cNvSpPr>
          <p:nvPr/>
        </p:nvSpPr>
        <p:spPr bwMode="auto">
          <a:xfrm>
            <a:off x="4456026" y="2859095"/>
            <a:ext cx="659848" cy="656874"/>
          </a:xfrm>
          <a:prstGeom prst="rect">
            <a:avLst/>
          </a:prstGeom>
          <a:solidFill>
            <a:schemeClr val="accent1"/>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7" name="AutoShape 29"/>
          <p:cNvSpPr/>
          <p:nvPr/>
        </p:nvSpPr>
        <p:spPr bwMode="auto">
          <a:xfrm>
            <a:off x="4622453" y="3022439"/>
            <a:ext cx="328166" cy="296352"/>
          </a:xfrm>
          <a:custGeom>
            <a:avLst/>
            <a:gdLst>
              <a:gd name="T0" fmla="*/ 2147483647 w 20595"/>
              <a:gd name="T1" fmla="*/ 279026400 h 20497"/>
              <a:gd name="T2" fmla="*/ 2147483647 w 20595"/>
              <a:gd name="T3" fmla="*/ 279026400 h 20497"/>
              <a:gd name="T4" fmla="*/ 285778924 w 20595"/>
              <a:gd name="T5" fmla="*/ 1805190167 h 20497"/>
              <a:gd name="T6" fmla="*/ 285778924 w 20595"/>
              <a:gd name="T7" fmla="*/ 2147483647 h 20497"/>
              <a:gd name="T8" fmla="*/ 1668003197 w 20595"/>
              <a:gd name="T9" fmla="*/ 2147483647 h 20497"/>
              <a:gd name="T10" fmla="*/ 2147483647 w 20595"/>
              <a:gd name="T11" fmla="*/ 1326970575 h 20497"/>
              <a:gd name="T12" fmla="*/ 2147483647 w 20595"/>
              <a:gd name="T13" fmla="*/ 578418281 h 20497"/>
              <a:gd name="T14" fmla="*/ 2147483647 w 20595"/>
              <a:gd name="T15" fmla="*/ 578418281 h 20497"/>
              <a:gd name="T16" fmla="*/ 1186287021 w 20595"/>
              <a:gd name="T17" fmla="*/ 1739442229 h 20497"/>
              <a:gd name="T18" fmla="*/ 1186287021 w 20595"/>
              <a:gd name="T19" fmla="*/ 1889218000 h 20497"/>
              <a:gd name="T20" fmla="*/ 1383964286 w 20595"/>
              <a:gd name="T21" fmla="*/ 1889218000 h 20497"/>
              <a:gd name="T22" fmla="*/ 2147483647 w 20595"/>
              <a:gd name="T23" fmla="*/ 728034627 h 20497"/>
              <a:gd name="T24" fmla="*/ 2147483647 w 20595"/>
              <a:gd name="T25" fmla="*/ 728034627 h 20497"/>
              <a:gd name="T26" fmla="*/ 2147483647 w 20595"/>
              <a:gd name="T27" fmla="*/ 1177202044 h 20497"/>
              <a:gd name="T28" fmla="*/ 1470537271 w 20595"/>
              <a:gd name="T29" fmla="*/ 2147483647 h 20497"/>
              <a:gd name="T30" fmla="*/ 483235094 w 20595"/>
              <a:gd name="T31" fmla="*/ 2147483647 h 20497"/>
              <a:gd name="T32" fmla="*/ 483235094 w 20595"/>
              <a:gd name="T33" fmla="*/ 1954965939 h 20497"/>
              <a:gd name="T34" fmla="*/ 2147483647 w 20595"/>
              <a:gd name="T35" fmla="*/ 443770101 h 20497"/>
              <a:gd name="T36" fmla="*/ 2147483647 w 20595"/>
              <a:gd name="T37" fmla="*/ 443770101 h 20497"/>
              <a:gd name="T38" fmla="*/ 2147483647 w 20595"/>
              <a:gd name="T39" fmla="*/ 1491568937 h 20497"/>
              <a:gd name="T40" fmla="*/ 2147483647 w 20595"/>
              <a:gd name="T41" fmla="*/ 2147483647 h 20497"/>
              <a:gd name="T42" fmla="*/ 2147483647 w 20595"/>
              <a:gd name="T43" fmla="*/ 2147483647 h 20497"/>
              <a:gd name="T44" fmla="*/ 2147483647 w 20595"/>
              <a:gd name="T45" fmla="*/ 2147483647 h 20497"/>
              <a:gd name="T46" fmla="*/ 2147483647 w 20595"/>
              <a:gd name="T47" fmla="*/ 1626362220 h 20497"/>
              <a:gd name="T48" fmla="*/ 2147483647 w 20595"/>
              <a:gd name="T49" fmla="*/ 279026400 h 204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595"/>
              <a:gd name="T76" fmla="*/ 0 h 20497"/>
              <a:gd name="T77" fmla="*/ 20595 w 20595"/>
              <a:gd name="T78" fmla="*/ 20497 h 2049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37367" tIns="37367" rIns="37367" bIns="37367" anchor="ctr"/>
          <a:lstStyle/>
          <a:p>
            <a:endParaRPr lang="zh-CN" altLang="en-US"/>
          </a:p>
        </p:txBody>
      </p:sp>
      <p:sp>
        <p:nvSpPr>
          <p:cNvPr id="8" name="Rectangle 19"/>
          <p:cNvSpPr>
            <a:spLocks noChangeArrowheads="1"/>
          </p:cNvSpPr>
          <p:nvPr/>
        </p:nvSpPr>
        <p:spPr bwMode="auto">
          <a:xfrm>
            <a:off x="4411489" y="2111216"/>
            <a:ext cx="3528957" cy="656874"/>
          </a:xfrm>
          <a:prstGeom prst="rect">
            <a:avLst/>
          </a:prstGeom>
          <a:solidFill>
            <a:srgbClr val="305480"/>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9" name="Rectangle 9"/>
          <p:cNvSpPr>
            <a:spLocks noChangeArrowheads="1"/>
          </p:cNvSpPr>
          <p:nvPr/>
        </p:nvSpPr>
        <p:spPr bwMode="auto">
          <a:xfrm>
            <a:off x="3772738" y="2111216"/>
            <a:ext cx="661020" cy="656874"/>
          </a:xfrm>
          <a:prstGeom prst="rect">
            <a:avLst/>
          </a:prstGeom>
          <a:solidFill>
            <a:schemeClr val="accent1"/>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10" name="AutoShape 59"/>
          <p:cNvSpPr/>
          <p:nvPr/>
        </p:nvSpPr>
        <p:spPr bwMode="auto">
          <a:xfrm>
            <a:off x="3936821" y="2273392"/>
            <a:ext cx="328166" cy="326687"/>
          </a:xfrm>
          <a:custGeom>
            <a:avLst/>
            <a:gdLst>
              <a:gd name="T0" fmla="*/ 2147483647 w 21543"/>
              <a:gd name="T1" fmla="*/ 2147483647 h 21600"/>
              <a:gd name="T2" fmla="*/ 2034640023 w 21543"/>
              <a:gd name="T3" fmla="*/ 2147483647 h 21600"/>
              <a:gd name="T4" fmla="*/ 1958517254 w 21543"/>
              <a:gd name="T5" fmla="*/ 2147483647 h 21600"/>
              <a:gd name="T6" fmla="*/ 2147483647 w 21543"/>
              <a:gd name="T7" fmla="*/ 688114891 h 21600"/>
              <a:gd name="T8" fmla="*/ 2147483647 w 21543"/>
              <a:gd name="T9" fmla="*/ 2147483647 h 21600"/>
              <a:gd name="T10" fmla="*/ 1243150277 w 21543"/>
              <a:gd name="T11" fmla="*/ 2147483647 h 21600"/>
              <a:gd name="T12" fmla="*/ 1242245059 w 21543"/>
              <a:gd name="T13" fmla="*/ 2147483647 h 21600"/>
              <a:gd name="T14" fmla="*/ 2147483647 w 21543"/>
              <a:gd name="T15" fmla="*/ 457671687 h 21600"/>
              <a:gd name="T16" fmla="*/ 1583164365 w 21543"/>
              <a:gd name="T17" fmla="*/ 2147483647 h 21600"/>
              <a:gd name="T18" fmla="*/ 1243150277 w 21543"/>
              <a:gd name="T19" fmla="*/ 2147483647 h 21600"/>
              <a:gd name="T20" fmla="*/ 382608327 w 21543"/>
              <a:gd name="T21" fmla="*/ 2147483647 h 21600"/>
              <a:gd name="T22" fmla="*/ 2147483647 w 21543"/>
              <a:gd name="T23" fmla="*/ 644715902 h 21600"/>
              <a:gd name="T24" fmla="*/ 1154343240 w 21543"/>
              <a:gd name="T25" fmla="*/ 2147483647 h 21600"/>
              <a:gd name="T26" fmla="*/ 1121894732 w 21543"/>
              <a:gd name="T27" fmla="*/ 2147483647 h 21600"/>
              <a:gd name="T28" fmla="*/ 382608327 w 21543"/>
              <a:gd name="T29" fmla="*/ 2147483647 h 21600"/>
              <a:gd name="T30" fmla="*/ 2147483647 w 21543"/>
              <a:gd name="T31" fmla="*/ 19372646 h 21600"/>
              <a:gd name="T32" fmla="*/ 2147483647 w 21543"/>
              <a:gd name="T33" fmla="*/ 0 h 21600"/>
              <a:gd name="T34" fmla="*/ 2147483647 w 21543"/>
              <a:gd name="T35" fmla="*/ 20261543 h 21600"/>
              <a:gd name="T36" fmla="*/ 54189055 w 21543"/>
              <a:gd name="T37" fmla="*/ 2147483647 h 21600"/>
              <a:gd name="T38" fmla="*/ 544509 w 21543"/>
              <a:gd name="T39" fmla="*/ 2147483647 h 21600"/>
              <a:gd name="T40" fmla="*/ 76483127 w 21543"/>
              <a:gd name="T41" fmla="*/ 2147483647 h 21600"/>
              <a:gd name="T42" fmla="*/ 1031093708 w 21543"/>
              <a:gd name="T43" fmla="*/ 2147483647 h 21600"/>
              <a:gd name="T44" fmla="*/ 1480030334 w 21543"/>
              <a:gd name="T45" fmla="*/ 2147483647 h 21600"/>
              <a:gd name="T46" fmla="*/ 1584614298 w 21543"/>
              <a:gd name="T47" fmla="*/ 2147483647 h 21600"/>
              <a:gd name="T48" fmla="*/ 1586064230 w 21543"/>
              <a:gd name="T49" fmla="*/ 2147483647 h 21600"/>
              <a:gd name="T50" fmla="*/ 1690637630 w 21543"/>
              <a:gd name="T51" fmla="*/ 2147483647 h 21600"/>
              <a:gd name="T52" fmla="*/ 1944015289 w 21543"/>
              <a:gd name="T53" fmla="*/ 2147483647 h 21600"/>
              <a:gd name="T54" fmla="*/ 2147483647 w 21543"/>
              <a:gd name="T55" fmla="*/ 2147483647 h 21600"/>
              <a:gd name="T56" fmla="*/ 2147483647 w 21543"/>
              <a:gd name="T57" fmla="*/ 2147483647 h 21600"/>
              <a:gd name="T58" fmla="*/ 2147483647 w 21543"/>
              <a:gd name="T59" fmla="*/ 2147483647 h 21600"/>
              <a:gd name="T60" fmla="*/ 2147483647 w 21543"/>
              <a:gd name="T61" fmla="*/ 2147483647 h 21600"/>
              <a:gd name="T62" fmla="*/ 2147483647 w 21543"/>
              <a:gd name="T63" fmla="*/ 140777585 h 21600"/>
              <a:gd name="T64" fmla="*/ 2147483647 w 21543"/>
              <a:gd name="T65" fmla="*/ 19372646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43"/>
              <a:gd name="T100" fmla="*/ 0 h 21600"/>
              <a:gd name="T101" fmla="*/ 21543 w 21543"/>
              <a:gd name="T102" fmla="*/ 21600 h 216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37367" tIns="37367" rIns="37367" bIns="37367" anchor="ctr"/>
          <a:lstStyle/>
          <a:p>
            <a:endParaRPr lang="zh-CN" altLang="en-US"/>
          </a:p>
        </p:txBody>
      </p:sp>
      <p:sp>
        <p:nvSpPr>
          <p:cNvPr id="11" name="Rectangle 20"/>
          <p:cNvSpPr>
            <a:spLocks noChangeArrowheads="1"/>
          </p:cNvSpPr>
          <p:nvPr/>
        </p:nvSpPr>
        <p:spPr bwMode="auto">
          <a:xfrm>
            <a:off x="4411489" y="3675812"/>
            <a:ext cx="3528957" cy="656874"/>
          </a:xfrm>
          <a:prstGeom prst="rect">
            <a:avLst/>
          </a:prstGeom>
          <a:solidFill>
            <a:srgbClr val="305480"/>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charset="-122"/>
              <a:sym typeface="Arial" panose="020B0604020202020204" pitchFamily="34" charset="0"/>
            </a:endParaRPr>
          </a:p>
        </p:txBody>
      </p:sp>
      <p:sp>
        <p:nvSpPr>
          <p:cNvPr id="12" name="Rectangle 11"/>
          <p:cNvSpPr>
            <a:spLocks noChangeArrowheads="1"/>
          </p:cNvSpPr>
          <p:nvPr/>
        </p:nvSpPr>
        <p:spPr bwMode="auto">
          <a:xfrm>
            <a:off x="3772738" y="3675812"/>
            <a:ext cx="661020" cy="656874"/>
          </a:xfrm>
          <a:prstGeom prst="rect">
            <a:avLst/>
          </a:prstGeom>
          <a:solidFill>
            <a:schemeClr val="accent1"/>
          </a:solidFill>
          <a:ln>
            <a:noFill/>
          </a:ln>
        </p:spPr>
        <p:txBody>
          <a:bodyPr lIns="67391" tIns="33696" rIns="67391" bIns="33696" anchor="ctr"/>
          <a:lstStyle/>
          <a:p>
            <a:pPr algn="ctr" defTabSz="897255" eaLnBrk="1" hangingPunct="1"/>
            <a:endParaRPr lang="en-US" altLang="zh-CN" sz="2300">
              <a:solidFill>
                <a:srgbClr val="FFFFFF"/>
              </a:solidFill>
              <a:latin typeface="Arial" panose="020B0604020202020204" pitchFamily="34" charset="0"/>
              <a:ea typeface="微软雅黑" panose="020B0503020204020204" charset="-122"/>
              <a:sym typeface="Arial" panose="020B0604020202020204" pitchFamily="34" charset="0"/>
            </a:endParaRPr>
          </a:p>
        </p:txBody>
      </p:sp>
      <p:pic>
        <p:nvPicPr>
          <p:cNvPr id="13" name="Group 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368" y="3879991"/>
            <a:ext cx="314102" cy="23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矩形 63"/>
          <p:cNvSpPr>
            <a:spLocks noChangeArrowheads="1"/>
          </p:cNvSpPr>
          <p:nvPr/>
        </p:nvSpPr>
        <p:spPr bwMode="auto">
          <a:xfrm>
            <a:off x="5272925" y="1362168"/>
            <a:ext cx="2667521"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895985" eaLnBrk="1" hangingPunct="1">
              <a:lnSpc>
                <a:spcPct val="120000"/>
              </a:lnSpc>
              <a:spcBef>
                <a:spcPct val="20000"/>
              </a:spcBef>
            </a:pPr>
            <a:r>
              <a:rPr lang="zh-CN" altLang="en-US" sz="1000">
                <a:solidFill>
                  <a:srgbClr val="445469"/>
                </a:solidFill>
                <a:latin typeface="Arial" panose="020B0604020202020204" pitchFamily="34" charset="0"/>
                <a:ea typeface="微软雅黑" panose="020B0503020204020204" charset="-122"/>
                <a:sym typeface="Arial" panose="020B0604020202020204" pitchFamily="34" charset="0"/>
              </a:rPr>
              <a:t>20世纪30年代经济大危机前，政府的职能范围较窄，但伴随着周期性经济危机爆发的常态化，政府职能增加，预算模式从单式预算转变为复式预算。</a:t>
            </a:r>
          </a:p>
        </p:txBody>
      </p:sp>
      <p:sp>
        <p:nvSpPr>
          <p:cNvPr id="15" name="矩形 64"/>
          <p:cNvSpPr>
            <a:spLocks noChangeArrowheads="1"/>
          </p:cNvSpPr>
          <p:nvPr/>
        </p:nvSpPr>
        <p:spPr bwMode="auto">
          <a:xfrm>
            <a:off x="5272925" y="2932599"/>
            <a:ext cx="2667521"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895985" eaLnBrk="1" hangingPunct="1">
              <a:lnSpc>
                <a:spcPct val="120000"/>
              </a:lnSpc>
              <a:spcBef>
                <a:spcPct val="20000"/>
              </a:spcBef>
            </a:pPr>
            <a:r>
              <a:rPr lang="zh-CN" altLang="en-US" sz="1000" dirty="0">
                <a:solidFill>
                  <a:srgbClr val="445469"/>
                </a:solidFill>
                <a:latin typeface="Arial" panose="020B0604020202020204" pitchFamily="34" charset="0"/>
                <a:ea typeface="微软雅黑" panose="020B0503020204020204" charset="-122"/>
                <a:sym typeface="Arial" panose="020B0604020202020204" pitchFamily="34" charset="0"/>
              </a:rPr>
              <a:t>在预算年度平衡理论下，预算的模式主要以年度预算为主要形式；而在周期预算平衡理论下，预算模式就可能采取多年（中期）预算的模式。</a:t>
            </a:r>
          </a:p>
        </p:txBody>
      </p:sp>
      <p:sp>
        <p:nvSpPr>
          <p:cNvPr id="16" name="矩形 65"/>
          <p:cNvSpPr>
            <a:spLocks noChangeArrowheads="1"/>
          </p:cNvSpPr>
          <p:nvPr/>
        </p:nvSpPr>
        <p:spPr bwMode="auto">
          <a:xfrm>
            <a:off x="1032896" y="2066666"/>
            <a:ext cx="2667521"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895985" eaLnBrk="1" hangingPunct="1">
              <a:lnSpc>
                <a:spcPct val="120000"/>
              </a:lnSpc>
              <a:spcBef>
                <a:spcPct val="20000"/>
              </a:spcBef>
            </a:pPr>
            <a:r>
              <a:rPr lang="zh-CN" altLang="en-US" sz="1000">
                <a:solidFill>
                  <a:srgbClr val="445469"/>
                </a:solidFill>
                <a:latin typeface="Arial" panose="020B0604020202020204" pitchFamily="34" charset="0"/>
                <a:ea typeface="微软雅黑" panose="020B0503020204020204" charset="-122"/>
                <a:sym typeface="Arial" panose="020B0604020202020204" pitchFamily="34" charset="0"/>
              </a:rPr>
              <a:t>渐进式预算理论表明公共预算的配置应在现有预算基数基础上主要对增量预算部分进行立法决策，以降低由于预算决策中政治层面的讨价还价带来的决策成本。</a:t>
            </a:r>
            <a:endParaRPr lang="en-US" altLang="zh-CN" sz="1000">
              <a:solidFill>
                <a:srgbClr val="445469"/>
              </a:solidFill>
              <a:latin typeface="Arial" panose="020B0604020202020204" pitchFamily="34" charset="0"/>
              <a:ea typeface="微软雅黑" panose="020B0503020204020204" charset="-122"/>
              <a:sym typeface="Arial" panose="020B0604020202020204" pitchFamily="34" charset="0"/>
            </a:endParaRPr>
          </a:p>
        </p:txBody>
      </p:sp>
      <p:sp>
        <p:nvSpPr>
          <p:cNvPr id="17" name="矩形 66"/>
          <p:cNvSpPr>
            <a:spLocks noChangeArrowheads="1"/>
          </p:cNvSpPr>
          <p:nvPr/>
        </p:nvSpPr>
        <p:spPr bwMode="auto">
          <a:xfrm>
            <a:off x="1020831" y="3732982"/>
            <a:ext cx="2667521" cy="55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l" defTabSz="895985" eaLnBrk="1" hangingPunct="1">
              <a:lnSpc>
                <a:spcPct val="120000"/>
              </a:lnSpc>
              <a:spcBef>
                <a:spcPct val="20000"/>
              </a:spcBef>
            </a:pPr>
            <a:r>
              <a:rPr lang="zh-CN" altLang="en-US" sz="1000">
                <a:solidFill>
                  <a:srgbClr val="445469"/>
                </a:solidFill>
                <a:latin typeface="Arial" panose="020B0604020202020204" pitchFamily="34" charset="0"/>
                <a:ea typeface="微软雅黑" panose="020B0503020204020204" charset="-122"/>
                <a:sym typeface="Arial" panose="020B0604020202020204" pitchFamily="34" charset="0"/>
              </a:rPr>
              <a:t>世界范围的政府改革目标主要是围绕着建立“效率政府”进行的，即通过改革政府的管理机制，强化公共管理，克服官僚主义，提高政府效能。</a:t>
            </a:r>
          </a:p>
        </p:txBody>
      </p:sp>
      <p:sp>
        <p:nvSpPr>
          <p:cNvPr id="18" name="TextBox 13"/>
          <p:cNvSpPr txBox="1">
            <a:spLocks noChangeArrowheads="1"/>
          </p:cNvSpPr>
          <p:nvPr/>
        </p:nvSpPr>
        <p:spPr bwMode="auto">
          <a:xfrm>
            <a:off x="1020445" y="1518285"/>
            <a:ext cx="3355975"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zh-CN" altLang="en-US" sz="1500" b="1">
                <a:solidFill>
                  <a:schemeClr val="bg1"/>
                </a:solidFill>
                <a:latin typeface="Arial" panose="020B0604020202020204" pitchFamily="34" charset="0"/>
                <a:ea typeface="微软雅黑" panose="020B0503020204020204" charset="-122"/>
                <a:sym typeface="Arial" panose="020B0604020202020204" pitchFamily="34" charset="0"/>
              </a:rPr>
              <a:t>应对政府职能范围变化的要求</a:t>
            </a:r>
          </a:p>
        </p:txBody>
      </p:sp>
      <p:sp>
        <p:nvSpPr>
          <p:cNvPr id="19" name="TextBox 13"/>
          <p:cNvSpPr txBox="1">
            <a:spLocks noChangeArrowheads="1"/>
          </p:cNvSpPr>
          <p:nvPr/>
        </p:nvSpPr>
        <p:spPr bwMode="auto">
          <a:xfrm>
            <a:off x="4487545" y="2332990"/>
            <a:ext cx="271780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zh-CN" altLang="en-US" sz="1500" b="1" dirty="0">
                <a:solidFill>
                  <a:schemeClr val="bg1"/>
                </a:solidFill>
                <a:latin typeface="Arial" panose="020B0604020202020204" pitchFamily="34" charset="0"/>
                <a:ea typeface="微软雅黑" panose="020B0503020204020204" charset="-122"/>
                <a:sym typeface="Arial" panose="020B0604020202020204" pitchFamily="34" charset="0"/>
              </a:rPr>
              <a:t>应对渐进</a:t>
            </a:r>
            <a:r>
              <a:rPr lang="zh-CN" altLang="en-US" sz="1500" b="1" dirty="0" smtClean="0">
                <a:solidFill>
                  <a:schemeClr val="bg1"/>
                </a:solidFill>
                <a:latin typeface="Arial" panose="020B0604020202020204" pitchFamily="34" charset="0"/>
                <a:ea typeface="微软雅黑" panose="020B0503020204020204" charset="-122"/>
                <a:sym typeface="Arial" panose="020B0604020202020204" pitchFamily="34" charset="0"/>
              </a:rPr>
              <a:t>式预算理</a:t>
            </a:r>
            <a:r>
              <a:rPr lang="zh-CN" altLang="en-US" sz="1500" b="1" dirty="0">
                <a:solidFill>
                  <a:schemeClr val="bg1"/>
                </a:solidFill>
                <a:latin typeface="Arial" panose="020B0604020202020204" pitchFamily="34" charset="0"/>
                <a:ea typeface="微软雅黑" panose="020B0503020204020204" charset="-122"/>
                <a:sym typeface="Arial" panose="020B0604020202020204" pitchFamily="34" charset="0"/>
              </a:rPr>
              <a:t>论的变化要求</a:t>
            </a:r>
          </a:p>
        </p:txBody>
      </p:sp>
      <p:sp>
        <p:nvSpPr>
          <p:cNvPr id="20" name="TextBox 13"/>
          <p:cNvSpPr txBox="1">
            <a:spLocks noChangeArrowheads="1"/>
          </p:cNvSpPr>
          <p:nvPr/>
        </p:nvSpPr>
        <p:spPr bwMode="auto">
          <a:xfrm>
            <a:off x="972820" y="3088640"/>
            <a:ext cx="3249930"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zh-CN" altLang="en-US" sz="1500" b="1">
                <a:solidFill>
                  <a:schemeClr val="bg1"/>
                </a:solidFill>
                <a:latin typeface="Arial" panose="020B0604020202020204" pitchFamily="34" charset="0"/>
                <a:ea typeface="微软雅黑" panose="020B0503020204020204" charset="-122"/>
                <a:sym typeface="Arial" panose="020B0604020202020204" pitchFamily="34" charset="0"/>
              </a:rPr>
              <a:t>应对预算平衡理论变化的要求</a:t>
            </a:r>
            <a:endParaRPr lang="en-US" altLang="zh-CN" sz="1500" b="1">
              <a:solidFill>
                <a:schemeClr val="bg1"/>
              </a:solidFill>
              <a:latin typeface="Arial" panose="020B0604020202020204" pitchFamily="34" charset="0"/>
              <a:ea typeface="微软雅黑" panose="020B0503020204020204" charset="-122"/>
              <a:sym typeface="Arial" panose="020B0604020202020204" pitchFamily="34" charset="0"/>
            </a:endParaRPr>
          </a:p>
        </p:txBody>
      </p:sp>
      <p:sp>
        <p:nvSpPr>
          <p:cNvPr id="21" name="TextBox 13"/>
          <p:cNvSpPr txBox="1">
            <a:spLocks noChangeArrowheads="1"/>
          </p:cNvSpPr>
          <p:nvPr/>
        </p:nvSpPr>
        <p:spPr bwMode="auto">
          <a:xfrm>
            <a:off x="4584065" y="3928745"/>
            <a:ext cx="2748915" cy="23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anose="020F0502020204030204" charset="0"/>
                <a:ea typeface="宋体" panose="02010600030101010101" pitchFamily="2" charset="-122"/>
              </a:defRPr>
            </a:lvl1pPr>
            <a:lvl2pPr marL="742950" indent="-285750" defTabSz="1216025">
              <a:defRPr>
                <a:solidFill>
                  <a:schemeClr val="tx1"/>
                </a:solidFill>
                <a:latin typeface="Calibri" panose="020F0502020204030204" charset="0"/>
                <a:ea typeface="宋体" panose="02010600030101010101" pitchFamily="2" charset="-122"/>
              </a:defRPr>
            </a:lvl2pPr>
            <a:lvl3pPr marL="1143000" indent="-228600" defTabSz="1216025">
              <a:defRPr>
                <a:solidFill>
                  <a:schemeClr val="tx1"/>
                </a:solidFill>
                <a:latin typeface="Calibri" panose="020F0502020204030204" charset="0"/>
                <a:ea typeface="宋体" panose="02010600030101010101" pitchFamily="2" charset="-122"/>
              </a:defRPr>
            </a:lvl3pPr>
            <a:lvl4pPr marL="1600200" indent="-228600" defTabSz="1216025">
              <a:defRPr>
                <a:solidFill>
                  <a:schemeClr val="tx1"/>
                </a:solidFill>
                <a:latin typeface="Calibri" panose="020F0502020204030204" charset="0"/>
                <a:ea typeface="宋体" panose="02010600030101010101" pitchFamily="2" charset="-122"/>
              </a:defRPr>
            </a:lvl4pPr>
            <a:lvl5pPr marL="2057400" indent="-228600" defTabSz="1216025">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spcBef>
                <a:spcPct val="20000"/>
              </a:spcBef>
            </a:pPr>
            <a:r>
              <a:rPr lang="zh-CN" altLang="en-US" sz="1500" b="1" dirty="0">
                <a:solidFill>
                  <a:schemeClr val="bg1"/>
                </a:solidFill>
                <a:latin typeface="Arial" panose="020B0604020202020204" pitchFamily="34" charset="0"/>
                <a:ea typeface="微软雅黑" panose="020B0503020204020204" charset="-122"/>
                <a:sym typeface="Arial" panose="020B0604020202020204" pitchFamily="34" charset="0"/>
              </a:rPr>
              <a:t>应对预算实施绩效理论的要求</a:t>
            </a:r>
          </a:p>
        </p:txBody>
      </p:sp>
      <p:sp>
        <p:nvSpPr>
          <p:cNvPr id="23" name="文本框 34"/>
          <p:cNvSpPr txBox="1"/>
          <p:nvPr/>
        </p:nvSpPr>
        <p:spPr>
          <a:xfrm>
            <a:off x="2198370" y="0"/>
            <a:ext cx="460438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宋体" panose="02010600030101010101" pitchFamily="2" charset="-122"/>
                <a:ea typeface="宋体" panose="02010600030101010101" pitchFamily="2" charset="-122"/>
                <a:cs typeface="+mn-ea"/>
                <a:sym typeface="+mn-lt"/>
              </a:rPr>
              <a:t>（二）政府预算模式变革依据</a:t>
            </a:r>
            <a:endParaRPr lang="zh-CN" altLang="en-US" sz="1800" spc="600" dirty="0">
              <a:solidFill>
                <a:schemeClr val="bg1"/>
              </a:solidFill>
              <a:latin typeface="宋体" panose="02010600030101010101" pitchFamily="2" charset="-122"/>
              <a:ea typeface="宋体" panose="02010600030101010101" pitchFamily="2" charset="-122"/>
              <a:cs typeface="+mn-ea"/>
              <a:sym typeface="+mn-lt"/>
            </a:endParaRPr>
          </a:p>
        </p:txBody>
      </p:sp>
      <p:sp>
        <p:nvSpPr>
          <p:cNvPr id="24" name="标题 3"/>
          <p:cNvSpPr txBox="1"/>
          <p:nvPr/>
        </p:nvSpPr>
        <p:spPr>
          <a:xfrm>
            <a:off x="523558" y="21177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dirty="0">
                <a:sym typeface="+mn-lt"/>
              </a:rPr>
              <a:t>（二）政府预算模式变革依据</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2510">
        <p14:pan dir="u"/>
      </p:transition>
    </mc:Choice>
    <mc:Fallback xmlns="">
      <p:transition spd="slow" advTm="2510">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65"/>
          <p:cNvSpPr/>
          <p:nvPr/>
        </p:nvSpPr>
        <p:spPr bwMode="auto">
          <a:xfrm rot="-6872124">
            <a:off x="6017115" y="1200750"/>
            <a:ext cx="757214" cy="1216558"/>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rgbClr val="305480"/>
          </a:solidFill>
          <a:ln>
            <a:noFill/>
          </a:ln>
        </p:spPr>
        <p:txBody>
          <a:bodyPr lIns="89680" tIns="44840" rIns="89680" bIns="44840"/>
          <a:lstStyle/>
          <a:p>
            <a:endParaRPr lang="zh-CN" altLang="en-US"/>
          </a:p>
        </p:txBody>
      </p:sp>
      <p:sp>
        <p:nvSpPr>
          <p:cNvPr id="3" name="Freeform 65_6"/>
          <p:cNvSpPr/>
          <p:nvPr/>
        </p:nvSpPr>
        <p:spPr bwMode="auto">
          <a:xfrm rot="-5331273">
            <a:off x="5150408" y="1902544"/>
            <a:ext cx="758380" cy="1216558"/>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chemeClr val="accent1"/>
          </a:solidFill>
          <a:ln>
            <a:noFill/>
          </a:ln>
        </p:spPr>
        <p:txBody>
          <a:bodyPr lIns="89680" tIns="44840" rIns="89680" bIns="44840"/>
          <a:lstStyle/>
          <a:p>
            <a:endParaRPr lang="zh-CN" altLang="en-US"/>
          </a:p>
        </p:txBody>
      </p:sp>
      <p:sp>
        <p:nvSpPr>
          <p:cNvPr id="4" name="Freeform 65_7"/>
          <p:cNvSpPr/>
          <p:nvPr/>
        </p:nvSpPr>
        <p:spPr bwMode="auto">
          <a:xfrm rot="-3744668">
            <a:off x="4064527" y="2155143"/>
            <a:ext cx="757214" cy="1216558"/>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rgbClr val="305480"/>
          </a:solidFill>
          <a:ln>
            <a:noFill/>
          </a:ln>
        </p:spPr>
        <p:txBody>
          <a:bodyPr lIns="89680" tIns="44840" rIns="89680" bIns="44840"/>
          <a:lstStyle/>
          <a:p>
            <a:endParaRPr lang="zh-CN" altLang="en-US"/>
          </a:p>
        </p:txBody>
      </p:sp>
      <p:sp>
        <p:nvSpPr>
          <p:cNvPr id="5" name="Freeform 65_8"/>
          <p:cNvSpPr/>
          <p:nvPr/>
        </p:nvSpPr>
        <p:spPr bwMode="auto">
          <a:xfrm rot="-2146088">
            <a:off x="2986311" y="1894785"/>
            <a:ext cx="760642" cy="1211075"/>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chemeClr val="accent1"/>
          </a:solidFill>
          <a:ln>
            <a:noFill/>
          </a:ln>
        </p:spPr>
        <p:txBody>
          <a:bodyPr lIns="89680" tIns="44840" rIns="89680" bIns="44840"/>
          <a:lstStyle/>
          <a:p>
            <a:endParaRPr lang="zh-CN" altLang="en-US"/>
          </a:p>
        </p:txBody>
      </p:sp>
      <p:sp>
        <p:nvSpPr>
          <p:cNvPr id="6" name="Freeform 65_9"/>
          <p:cNvSpPr/>
          <p:nvPr/>
        </p:nvSpPr>
        <p:spPr bwMode="auto">
          <a:xfrm rot="-592321">
            <a:off x="2117843" y="1186575"/>
            <a:ext cx="760642" cy="1211075"/>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rgbClr val="305480"/>
          </a:solidFill>
          <a:ln>
            <a:noFill/>
          </a:ln>
        </p:spPr>
        <p:txBody>
          <a:bodyPr lIns="89680" tIns="44840" rIns="89680" bIns="44840"/>
          <a:lstStyle/>
          <a:p>
            <a:endParaRPr lang="zh-CN" altLang="en-US"/>
          </a:p>
        </p:txBody>
      </p:sp>
      <p:cxnSp>
        <p:nvCxnSpPr>
          <p:cNvPr id="7" name="Elbow Connector 25"/>
          <p:cNvCxnSpPr>
            <a:cxnSpLocks noChangeShapeType="1"/>
          </p:cNvCxnSpPr>
          <p:nvPr/>
        </p:nvCxnSpPr>
        <p:spPr bwMode="auto">
          <a:xfrm rot="16200000" flipH="1">
            <a:off x="2984182" y="2945771"/>
            <a:ext cx="612538" cy="108998"/>
          </a:xfrm>
          <a:prstGeom prst="bentConnector3">
            <a:avLst>
              <a:gd name="adj1" fmla="val 50000"/>
            </a:avLst>
          </a:prstGeom>
          <a:noFill/>
          <a:ln w="12700">
            <a:solidFill>
              <a:srgbClr val="ADBACA"/>
            </a:solidFill>
            <a:miter lim="800000"/>
            <a:headEnd type="oval" w="med" len="med"/>
            <a:tailEnd type="oval" w="med" len="med"/>
          </a:ln>
          <a:extLst>
            <a:ext uri="{909E8E84-426E-40DD-AFC4-6F175D3DCCD1}">
              <a14:hiddenFill xmlns:a14="http://schemas.microsoft.com/office/drawing/2010/main">
                <a:noFill/>
              </a14:hiddenFill>
            </a:ext>
          </a:extLst>
        </p:spPr>
      </p:cxnSp>
      <p:cxnSp>
        <p:nvCxnSpPr>
          <p:cNvPr id="8" name="Straight Connector 31"/>
          <p:cNvCxnSpPr>
            <a:cxnSpLocks noChangeShapeType="1"/>
          </p:cNvCxnSpPr>
          <p:nvPr/>
        </p:nvCxnSpPr>
        <p:spPr bwMode="auto">
          <a:xfrm>
            <a:off x="2324119" y="2061629"/>
            <a:ext cx="0" cy="453861"/>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9" name="Straight Connector 93"/>
          <p:cNvCxnSpPr>
            <a:cxnSpLocks noChangeShapeType="1"/>
          </p:cNvCxnSpPr>
          <p:nvPr/>
        </p:nvCxnSpPr>
        <p:spPr bwMode="auto">
          <a:xfrm>
            <a:off x="6516439" y="2061629"/>
            <a:ext cx="0" cy="453861"/>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10" name="Straight Connector 94"/>
          <p:cNvCxnSpPr>
            <a:cxnSpLocks noChangeShapeType="1"/>
          </p:cNvCxnSpPr>
          <p:nvPr/>
        </p:nvCxnSpPr>
        <p:spPr bwMode="auto">
          <a:xfrm>
            <a:off x="4443134" y="3049856"/>
            <a:ext cx="0" cy="453862"/>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11" name="Elbow Connector 108"/>
          <p:cNvCxnSpPr>
            <a:cxnSpLocks noChangeShapeType="1"/>
          </p:cNvCxnSpPr>
          <p:nvPr/>
        </p:nvCxnSpPr>
        <p:spPr bwMode="auto">
          <a:xfrm rot="5400000">
            <a:off x="5299510" y="2940523"/>
            <a:ext cx="612538" cy="107826"/>
          </a:xfrm>
          <a:prstGeom prst="bentConnector3">
            <a:avLst>
              <a:gd name="adj1" fmla="val 50000"/>
            </a:avLst>
          </a:prstGeom>
          <a:noFill/>
          <a:ln w="12700">
            <a:solidFill>
              <a:srgbClr val="ADBACA"/>
            </a:solidFill>
            <a:miter lim="800000"/>
            <a:headEnd type="oval" w="med" len="med"/>
            <a:tailEnd type="oval" w="med" len="med"/>
          </a:ln>
          <a:extLst>
            <a:ext uri="{909E8E84-426E-40DD-AFC4-6F175D3DCCD1}">
              <a14:hiddenFill xmlns:a14="http://schemas.microsoft.com/office/drawing/2010/main">
                <a:noFill/>
              </a14:hiddenFill>
            </a:ext>
          </a:extLst>
        </p:spPr>
      </p:cxnSp>
      <p:sp>
        <p:nvSpPr>
          <p:cNvPr id="12" name="Oval 38"/>
          <p:cNvSpPr>
            <a:spLocks noChangeArrowheads="1"/>
          </p:cNvSpPr>
          <p:nvPr/>
        </p:nvSpPr>
        <p:spPr bwMode="auto">
          <a:xfrm>
            <a:off x="2019394" y="2697501"/>
            <a:ext cx="610623" cy="609038"/>
          </a:xfrm>
          <a:prstGeom prst="ellipse">
            <a:avLst/>
          </a:prstGeom>
          <a:solidFill>
            <a:srgbClr val="305480"/>
          </a:solidFill>
          <a:ln>
            <a:noFill/>
          </a:ln>
        </p:spPr>
        <p:txBody>
          <a:bodyPr lIns="89680" tIns="44840" rIns="89680" bIns="44840"/>
          <a:lstStyle/>
          <a:p>
            <a:pPr algn="ctr" defTabSz="897255"/>
            <a:endParaRPr lang="en-US" altLang="zh-CN" sz="2300">
              <a:solidFill>
                <a:srgbClr val="262626"/>
              </a:solidFill>
              <a:latin typeface="Arial" panose="020B0604020202020204" pitchFamily="34" charset="0"/>
              <a:ea typeface="微软雅黑" panose="020B0503020204020204" charset="-122"/>
              <a:sym typeface="Arial" panose="020B0604020202020204" pitchFamily="34" charset="0"/>
            </a:endParaRPr>
          </a:p>
        </p:txBody>
      </p:sp>
      <p:sp>
        <p:nvSpPr>
          <p:cNvPr id="13" name="Freeform 13"/>
          <p:cNvSpPr>
            <a:spLocks noEditPoints="1"/>
          </p:cNvSpPr>
          <p:nvPr/>
        </p:nvSpPr>
        <p:spPr bwMode="auto">
          <a:xfrm>
            <a:off x="2176445" y="2891180"/>
            <a:ext cx="296521" cy="222848"/>
          </a:xfrm>
          <a:custGeom>
            <a:avLst/>
            <a:gdLst>
              <a:gd name="T0" fmla="*/ 2147483647 w 158"/>
              <a:gd name="T1" fmla="*/ 2147483647 h 119"/>
              <a:gd name="T2" fmla="*/ 0 w 158"/>
              <a:gd name="T3" fmla="*/ 2147483647 h 119"/>
              <a:gd name="T4" fmla="*/ 0 w 158"/>
              <a:gd name="T5" fmla="*/ 0 h 119"/>
              <a:gd name="T6" fmla="*/ 2147483647 w 158"/>
              <a:gd name="T7" fmla="*/ 0 h 119"/>
              <a:gd name="T8" fmla="*/ 2147483647 w 158"/>
              <a:gd name="T9" fmla="*/ 2147483647 h 119"/>
              <a:gd name="T10" fmla="*/ 2147483647 w 158"/>
              <a:gd name="T11" fmla="*/ 2147483647 h 119"/>
              <a:gd name="T12" fmla="*/ 2147483647 w 158"/>
              <a:gd name="T13" fmla="*/ 2147483647 h 119"/>
              <a:gd name="T14" fmla="*/ 2147483647 w 158"/>
              <a:gd name="T15" fmla="*/ 2147483647 h 119"/>
              <a:gd name="T16" fmla="*/ 2147483647 w 158"/>
              <a:gd name="T17" fmla="*/ 2147483647 h 119"/>
              <a:gd name="T18" fmla="*/ 2147483647 w 158"/>
              <a:gd name="T19" fmla="*/ 2147483647 h 119"/>
              <a:gd name="T20" fmla="*/ 2147483647 w 158"/>
              <a:gd name="T21" fmla="*/ 2147483647 h 119"/>
              <a:gd name="T22" fmla="*/ 2147483647 w 158"/>
              <a:gd name="T23" fmla="*/ 2147483647 h 119"/>
              <a:gd name="T24" fmla="*/ 2147483647 w 158"/>
              <a:gd name="T25" fmla="*/ 2147483647 h 119"/>
              <a:gd name="T26" fmla="*/ 2147483647 w 158"/>
              <a:gd name="T27" fmla="*/ 2147483647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8" h="119">
                <a:moveTo>
                  <a:pt x="158" y="119"/>
                </a:moveTo>
                <a:lnTo>
                  <a:pt x="0" y="119"/>
                </a:lnTo>
                <a:lnTo>
                  <a:pt x="0" y="0"/>
                </a:lnTo>
                <a:lnTo>
                  <a:pt x="8" y="0"/>
                </a:lnTo>
                <a:lnTo>
                  <a:pt x="8" y="108"/>
                </a:lnTo>
                <a:lnTo>
                  <a:pt x="158" y="108"/>
                </a:lnTo>
                <a:lnTo>
                  <a:pt x="158" y="119"/>
                </a:lnTo>
                <a:close/>
                <a:moveTo>
                  <a:pt x="147" y="98"/>
                </a:moveTo>
                <a:lnTo>
                  <a:pt x="19" y="98"/>
                </a:lnTo>
                <a:lnTo>
                  <a:pt x="19" y="54"/>
                </a:lnTo>
                <a:lnTo>
                  <a:pt x="54" y="9"/>
                </a:lnTo>
                <a:lnTo>
                  <a:pt x="97" y="54"/>
                </a:lnTo>
                <a:lnTo>
                  <a:pt x="127" y="28"/>
                </a:lnTo>
                <a:lnTo>
                  <a:pt x="147" y="98"/>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89680" tIns="44840" rIns="89680" bIns="44840"/>
          <a:lstStyle/>
          <a:p>
            <a:endParaRPr lang="zh-CN" altLang="en-US"/>
          </a:p>
        </p:txBody>
      </p:sp>
      <p:sp>
        <p:nvSpPr>
          <p:cNvPr id="14" name="Oval 102"/>
          <p:cNvSpPr>
            <a:spLocks noChangeArrowheads="1"/>
          </p:cNvSpPr>
          <p:nvPr/>
        </p:nvSpPr>
        <p:spPr bwMode="auto">
          <a:xfrm>
            <a:off x="3042568" y="3447715"/>
            <a:ext cx="610624" cy="607871"/>
          </a:xfrm>
          <a:prstGeom prst="ellipse">
            <a:avLst/>
          </a:prstGeom>
          <a:solidFill>
            <a:schemeClr val="accent1"/>
          </a:solidFill>
          <a:ln>
            <a:noFill/>
          </a:ln>
        </p:spPr>
        <p:txBody>
          <a:bodyPr lIns="89680" tIns="44840" rIns="89680" bIns="44840"/>
          <a:lstStyle/>
          <a:p>
            <a:pPr algn="ctr" defTabSz="897255"/>
            <a:endParaRPr lang="en-US" altLang="zh-CN" sz="2300">
              <a:solidFill>
                <a:srgbClr val="262626"/>
              </a:solidFill>
              <a:latin typeface="Arial" panose="020B0604020202020204" pitchFamily="34" charset="0"/>
              <a:ea typeface="微软雅黑" panose="020B0503020204020204" charset="-122"/>
              <a:sym typeface="Arial" panose="020B0604020202020204" pitchFamily="34" charset="0"/>
            </a:endParaRPr>
          </a:p>
        </p:txBody>
      </p:sp>
      <p:sp>
        <p:nvSpPr>
          <p:cNvPr id="15" name="Freeform 15"/>
          <p:cNvSpPr>
            <a:spLocks noChangeAspect="1" noEditPoints="1"/>
          </p:cNvSpPr>
          <p:nvPr/>
        </p:nvSpPr>
        <p:spPr bwMode="auto">
          <a:xfrm>
            <a:off x="3205479" y="3644893"/>
            <a:ext cx="285973" cy="213514"/>
          </a:xfrm>
          <a:custGeom>
            <a:avLst/>
            <a:gdLst>
              <a:gd name="T0" fmla="*/ 2147483647 w 168"/>
              <a:gd name="T1" fmla="*/ 2147483647 h 126"/>
              <a:gd name="T2" fmla="*/ 0 w 168"/>
              <a:gd name="T3" fmla="*/ 2147483647 h 126"/>
              <a:gd name="T4" fmla="*/ 0 w 168"/>
              <a:gd name="T5" fmla="*/ 0 h 126"/>
              <a:gd name="T6" fmla="*/ 2147483647 w 168"/>
              <a:gd name="T7" fmla="*/ 0 h 126"/>
              <a:gd name="T8" fmla="*/ 2147483647 w 168"/>
              <a:gd name="T9" fmla="*/ 2147483647 h 126"/>
              <a:gd name="T10" fmla="*/ 2147483647 w 168"/>
              <a:gd name="T11" fmla="*/ 2147483647 h 126"/>
              <a:gd name="T12" fmla="*/ 2147483647 w 168"/>
              <a:gd name="T13" fmla="*/ 2147483647 h 126"/>
              <a:gd name="T14" fmla="*/ 2147483647 w 168"/>
              <a:gd name="T15" fmla="*/ 2147483647 h 126"/>
              <a:gd name="T16" fmla="*/ 2147483647 w 168"/>
              <a:gd name="T17" fmla="*/ 2147483647 h 126"/>
              <a:gd name="T18" fmla="*/ 2147483647 w 168"/>
              <a:gd name="T19" fmla="*/ 2147483647 h 126"/>
              <a:gd name="T20" fmla="*/ 2147483647 w 168"/>
              <a:gd name="T21" fmla="*/ 2147483647 h 126"/>
              <a:gd name="T22" fmla="*/ 2147483647 w 168"/>
              <a:gd name="T23" fmla="*/ 2147483647 h 126"/>
              <a:gd name="T24" fmla="*/ 2147483647 w 168"/>
              <a:gd name="T25" fmla="*/ 2147483647 h 126"/>
              <a:gd name="T26" fmla="*/ 2147483647 w 168"/>
              <a:gd name="T27" fmla="*/ 2147483647 h 126"/>
              <a:gd name="T28" fmla="*/ 2147483647 w 168"/>
              <a:gd name="T29" fmla="*/ 2147483647 h 126"/>
              <a:gd name="T30" fmla="*/ 2147483647 w 168"/>
              <a:gd name="T31" fmla="*/ 2147483647 h 126"/>
              <a:gd name="T32" fmla="*/ 2147483647 w 168"/>
              <a:gd name="T33" fmla="*/ 2147483647 h 126"/>
              <a:gd name="T34" fmla="*/ 2147483647 w 168"/>
              <a:gd name="T35" fmla="*/ 2147483647 h 126"/>
              <a:gd name="T36" fmla="*/ 2147483647 w 168"/>
              <a:gd name="T37" fmla="*/ 2147483647 h 126"/>
              <a:gd name="T38" fmla="*/ 2147483647 w 168"/>
              <a:gd name="T39" fmla="*/ 2147483647 h 126"/>
              <a:gd name="T40" fmla="*/ 2147483647 w 168"/>
              <a:gd name="T41" fmla="*/ 2147483647 h 126"/>
              <a:gd name="T42" fmla="*/ 2147483647 w 168"/>
              <a:gd name="T43" fmla="*/ 2147483647 h 126"/>
              <a:gd name="T44" fmla="*/ 2147483647 w 168"/>
              <a:gd name="T45" fmla="*/ 2147483647 h 126"/>
              <a:gd name="T46" fmla="*/ 2147483647 w 168"/>
              <a:gd name="T47" fmla="*/ 2147483647 h 126"/>
              <a:gd name="T48" fmla="*/ 2147483647 w 168"/>
              <a:gd name="T49" fmla="*/ 2147483647 h 126"/>
              <a:gd name="T50" fmla="*/ 2147483647 w 168"/>
              <a:gd name="T51" fmla="*/ 2147483647 h 126"/>
              <a:gd name="T52" fmla="*/ 2147483647 w 168"/>
              <a:gd name="T53" fmla="*/ 2147483647 h 1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89680" tIns="44840" rIns="89680" bIns="44840"/>
          <a:lstStyle/>
          <a:p>
            <a:endParaRPr lang="zh-CN" altLang="en-US"/>
          </a:p>
        </p:txBody>
      </p:sp>
      <p:sp>
        <p:nvSpPr>
          <p:cNvPr id="16" name="Oval 103"/>
          <p:cNvSpPr>
            <a:spLocks noChangeArrowheads="1"/>
          </p:cNvSpPr>
          <p:nvPr/>
        </p:nvSpPr>
        <p:spPr bwMode="auto">
          <a:xfrm>
            <a:off x="4138409" y="3636726"/>
            <a:ext cx="610623" cy="607871"/>
          </a:xfrm>
          <a:prstGeom prst="ellipse">
            <a:avLst/>
          </a:prstGeom>
          <a:solidFill>
            <a:srgbClr val="305480"/>
          </a:solidFill>
          <a:ln>
            <a:noFill/>
          </a:ln>
        </p:spPr>
        <p:txBody>
          <a:bodyPr lIns="89680" tIns="44840" rIns="89680" bIns="44840"/>
          <a:lstStyle/>
          <a:p>
            <a:pPr algn="ctr" defTabSz="897255"/>
            <a:endParaRPr lang="en-US" altLang="zh-CN" sz="2300">
              <a:solidFill>
                <a:srgbClr val="262626"/>
              </a:solidFill>
              <a:latin typeface="Arial" panose="020B0604020202020204" pitchFamily="34" charset="0"/>
              <a:ea typeface="微软雅黑" panose="020B0503020204020204" charset="-122"/>
              <a:sym typeface="Arial" panose="020B0604020202020204" pitchFamily="34" charset="0"/>
            </a:endParaRPr>
          </a:p>
        </p:txBody>
      </p:sp>
      <p:sp>
        <p:nvSpPr>
          <p:cNvPr id="17" name="Freeform 69"/>
          <p:cNvSpPr>
            <a:spLocks noEditPoints="1"/>
          </p:cNvSpPr>
          <p:nvPr/>
        </p:nvSpPr>
        <p:spPr bwMode="auto">
          <a:xfrm>
            <a:off x="4314211" y="3810570"/>
            <a:ext cx="257845" cy="259016"/>
          </a:xfrm>
          <a:custGeom>
            <a:avLst/>
            <a:gdLst>
              <a:gd name="T0" fmla="*/ 2147483647 w 58"/>
              <a:gd name="T1" fmla="*/ 2147483647 h 58"/>
              <a:gd name="T2" fmla="*/ 2147483647 w 58"/>
              <a:gd name="T3" fmla="*/ 2147483647 h 58"/>
              <a:gd name="T4" fmla="*/ 2147483647 w 58"/>
              <a:gd name="T5" fmla="*/ 2147483647 h 58"/>
              <a:gd name="T6" fmla="*/ 2147483647 w 58"/>
              <a:gd name="T7" fmla="*/ 2147483647 h 58"/>
              <a:gd name="T8" fmla="*/ 2147483647 w 58"/>
              <a:gd name="T9" fmla="*/ 2147483647 h 58"/>
              <a:gd name="T10" fmla="*/ 2147483647 w 58"/>
              <a:gd name="T11" fmla="*/ 2147483647 h 58"/>
              <a:gd name="T12" fmla="*/ 2147483647 w 58"/>
              <a:gd name="T13" fmla="*/ 2147483647 h 58"/>
              <a:gd name="T14" fmla="*/ 2147483647 w 58"/>
              <a:gd name="T15" fmla="*/ 2147483647 h 58"/>
              <a:gd name="T16" fmla="*/ 2147483647 w 58"/>
              <a:gd name="T17" fmla="*/ 2147483647 h 58"/>
              <a:gd name="T18" fmla="*/ 2147483647 w 58"/>
              <a:gd name="T19" fmla="*/ 2147483647 h 58"/>
              <a:gd name="T20" fmla="*/ 2147483647 w 58"/>
              <a:gd name="T21" fmla="*/ 2147483647 h 58"/>
              <a:gd name="T22" fmla="*/ 2147483647 w 58"/>
              <a:gd name="T23" fmla="*/ 2147483647 h 58"/>
              <a:gd name="T24" fmla="*/ 2147483647 w 58"/>
              <a:gd name="T25" fmla="*/ 2147483647 h 58"/>
              <a:gd name="T26" fmla="*/ 2147483647 w 58"/>
              <a:gd name="T27" fmla="*/ 2147483647 h 58"/>
              <a:gd name="T28" fmla="*/ 0 w 58"/>
              <a:gd name="T29" fmla="*/ 2147483647 h 58"/>
              <a:gd name="T30" fmla="*/ 0 w 58"/>
              <a:gd name="T31" fmla="*/ 2147483647 h 58"/>
              <a:gd name="T32" fmla="*/ 2147483647 w 58"/>
              <a:gd name="T33" fmla="*/ 2147483647 h 58"/>
              <a:gd name="T34" fmla="*/ 2147483647 w 58"/>
              <a:gd name="T35" fmla="*/ 2147483647 h 58"/>
              <a:gd name="T36" fmla="*/ 2147483647 w 58"/>
              <a:gd name="T37" fmla="*/ 2147483647 h 58"/>
              <a:gd name="T38" fmla="*/ 2147483647 w 58"/>
              <a:gd name="T39" fmla="*/ 0 h 58"/>
              <a:gd name="T40" fmla="*/ 2147483647 w 58"/>
              <a:gd name="T41" fmla="*/ 2147483647 h 58"/>
              <a:gd name="T42" fmla="*/ 2147483647 w 58"/>
              <a:gd name="T43" fmla="*/ 2147483647 h 58"/>
              <a:gd name="T44" fmla="*/ 2147483647 w 58"/>
              <a:gd name="T45" fmla="*/ 2147483647 h 58"/>
              <a:gd name="T46" fmla="*/ 2147483647 w 58"/>
              <a:gd name="T47" fmla="*/ 2147483647 h 58"/>
              <a:gd name="T48" fmla="*/ 2147483647 w 58"/>
              <a:gd name="T49" fmla="*/ 2147483647 h 58"/>
              <a:gd name="T50" fmla="*/ 2147483647 w 58"/>
              <a:gd name="T51" fmla="*/ 2147483647 h 58"/>
              <a:gd name="T52" fmla="*/ 2147483647 w 58"/>
              <a:gd name="T53" fmla="*/ 2147483647 h 58"/>
              <a:gd name="T54" fmla="*/ 2147483647 w 58"/>
              <a:gd name="T55" fmla="*/ 2147483647 h 58"/>
              <a:gd name="T56" fmla="*/ 2147483647 w 58"/>
              <a:gd name="T57" fmla="*/ 2147483647 h 58"/>
              <a:gd name="T58" fmla="*/ 2147483647 w 58"/>
              <a:gd name="T59" fmla="*/ 2147483647 h 58"/>
              <a:gd name="T60" fmla="*/ 2147483647 w 58"/>
              <a:gd name="T61" fmla="*/ 2147483647 h 58"/>
              <a:gd name="T62" fmla="*/ 2147483647 w 58"/>
              <a:gd name="T63" fmla="*/ 2147483647 h 58"/>
              <a:gd name="T64" fmla="*/ 2147483647 w 58"/>
              <a:gd name="T65" fmla="*/ 2147483647 h 58"/>
              <a:gd name="T66" fmla="*/ 2147483647 w 58"/>
              <a:gd name="T67" fmla="*/ 2147483647 h 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8" h="58">
                <a:moveTo>
                  <a:pt x="29" y="58"/>
                </a:moveTo>
                <a:cubicBezTo>
                  <a:pt x="20" y="58"/>
                  <a:pt x="12" y="54"/>
                  <a:pt x="6" y="47"/>
                </a:cubicBezTo>
                <a:cubicBezTo>
                  <a:pt x="6" y="47"/>
                  <a:pt x="6" y="46"/>
                  <a:pt x="7" y="46"/>
                </a:cubicBezTo>
                <a:cubicBezTo>
                  <a:pt x="12" y="40"/>
                  <a:pt x="12" y="40"/>
                  <a:pt x="12" y="40"/>
                </a:cubicBezTo>
                <a:cubicBezTo>
                  <a:pt x="12" y="40"/>
                  <a:pt x="12" y="40"/>
                  <a:pt x="13" y="40"/>
                </a:cubicBezTo>
                <a:cubicBezTo>
                  <a:pt x="13" y="40"/>
                  <a:pt x="13" y="40"/>
                  <a:pt x="14" y="41"/>
                </a:cubicBezTo>
                <a:cubicBezTo>
                  <a:pt x="17" y="45"/>
                  <a:pt x="23" y="48"/>
                  <a:pt x="29" y="48"/>
                </a:cubicBezTo>
                <a:cubicBezTo>
                  <a:pt x="40" y="48"/>
                  <a:pt x="48" y="39"/>
                  <a:pt x="48" y="29"/>
                </a:cubicBezTo>
                <a:cubicBezTo>
                  <a:pt x="48" y="18"/>
                  <a:pt x="40" y="9"/>
                  <a:pt x="29" y="9"/>
                </a:cubicBezTo>
                <a:cubicBezTo>
                  <a:pt x="24" y="9"/>
                  <a:pt x="19" y="11"/>
                  <a:pt x="16" y="14"/>
                </a:cubicBezTo>
                <a:cubicBezTo>
                  <a:pt x="21" y="20"/>
                  <a:pt x="21" y="20"/>
                  <a:pt x="21" y="20"/>
                </a:cubicBezTo>
                <a:cubicBezTo>
                  <a:pt x="22" y="20"/>
                  <a:pt x="22" y="21"/>
                  <a:pt x="21" y="22"/>
                </a:cubicBezTo>
                <a:cubicBezTo>
                  <a:pt x="21" y="23"/>
                  <a:pt x="20" y="24"/>
                  <a:pt x="19" y="24"/>
                </a:cubicBezTo>
                <a:cubicBezTo>
                  <a:pt x="2" y="24"/>
                  <a:pt x="2" y="24"/>
                  <a:pt x="2" y="24"/>
                </a:cubicBezTo>
                <a:cubicBezTo>
                  <a:pt x="1" y="24"/>
                  <a:pt x="0" y="23"/>
                  <a:pt x="0" y="21"/>
                </a:cubicBezTo>
                <a:cubicBezTo>
                  <a:pt x="0" y="4"/>
                  <a:pt x="0" y="4"/>
                  <a:pt x="0" y="4"/>
                </a:cubicBezTo>
                <a:cubicBezTo>
                  <a:pt x="0" y="3"/>
                  <a:pt x="0" y="3"/>
                  <a:pt x="1" y="2"/>
                </a:cubicBezTo>
                <a:cubicBezTo>
                  <a:pt x="2" y="2"/>
                  <a:pt x="3" y="2"/>
                  <a:pt x="4" y="3"/>
                </a:cubicBezTo>
                <a:cubicBezTo>
                  <a:pt x="9" y="8"/>
                  <a:pt x="9" y="8"/>
                  <a:pt x="9" y="8"/>
                </a:cubicBezTo>
                <a:cubicBezTo>
                  <a:pt x="14" y="3"/>
                  <a:pt x="21" y="0"/>
                  <a:pt x="29" y="0"/>
                </a:cubicBezTo>
                <a:cubicBezTo>
                  <a:pt x="45" y="0"/>
                  <a:pt x="58" y="13"/>
                  <a:pt x="58" y="29"/>
                </a:cubicBezTo>
                <a:cubicBezTo>
                  <a:pt x="58" y="45"/>
                  <a:pt x="45" y="58"/>
                  <a:pt x="29" y="58"/>
                </a:cubicBezTo>
                <a:close/>
                <a:moveTo>
                  <a:pt x="34" y="35"/>
                </a:moveTo>
                <a:cubicBezTo>
                  <a:pt x="34" y="35"/>
                  <a:pt x="33" y="36"/>
                  <a:pt x="33" y="36"/>
                </a:cubicBezTo>
                <a:cubicBezTo>
                  <a:pt x="20" y="36"/>
                  <a:pt x="20" y="36"/>
                  <a:pt x="20" y="36"/>
                </a:cubicBezTo>
                <a:cubicBezTo>
                  <a:pt x="20" y="36"/>
                  <a:pt x="19" y="35"/>
                  <a:pt x="19" y="35"/>
                </a:cubicBezTo>
                <a:cubicBezTo>
                  <a:pt x="19" y="32"/>
                  <a:pt x="19" y="32"/>
                  <a:pt x="19" y="32"/>
                </a:cubicBezTo>
                <a:cubicBezTo>
                  <a:pt x="19" y="32"/>
                  <a:pt x="20" y="31"/>
                  <a:pt x="20" y="31"/>
                </a:cubicBezTo>
                <a:cubicBezTo>
                  <a:pt x="29" y="31"/>
                  <a:pt x="29" y="31"/>
                  <a:pt x="29" y="31"/>
                </a:cubicBezTo>
                <a:cubicBezTo>
                  <a:pt x="29" y="18"/>
                  <a:pt x="29" y="18"/>
                  <a:pt x="29" y="18"/>
                </a:cubicBezTo>
                <a:cubicBezTo>
                  <a:pt x="29" y="17"/>
                  <a:pt x="29" y="17"/>
                  <a:pt x="30" y="17"/>
                </a:cubicBezTo>
                <a:cubicBezTo>
                  <a:pt x="33" y="17"/>
                  <a:pt x="33" y="17"/>
                  <a:pt x="33" y="17"/>
                </a:cubicBezTo>
                <a:cubicBezTo>
                  <a:pt x="33" y="17"/>
                  <a:pt x="34" y="17"/>
                  <a:pt x="34" y="18"/>
                </a:cubicBezTo>
                <a:lnTo>
                  <a:pt x="34" y="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89680" tIns="44840" rIns="89680" bIns="44840"/>
          <a:lstStyle/>
          <a:p>
            <a:endParaRPr lang="zh-CN" altLang="en-US"/>
          </a:p>
        </p:txBody>
      </p:sp>
      <p:sp>
        <p:nvSpPr>
          <p:cNvPr id="18" name="Oval 101"/>
          <p:cNvSpPr>
            <a:spLocks noChangeArrowheads="1"/>
          </p:cNvSpPr>
          <p:nvPr/>
        </p:nvSpPr>
        <p:spPr bwMode="auto">
          <a:xfrm>
            <a:off x="5262377" y="3447715"/>
            <a:ext cx="611795" cy="607871"/>
          </a:xfrm>
          <a:prstGeom prst="ellipse">
            <a:avLst/>
          </a:prstGeom>
          <a:solidFill>
            <a:schemeClr val="accent1"/>
          </a:solidFill>
          <a:ln>
            <a:noFill/>
          </a:ln>
        </p:spPr>
        <p:txBody>
          <a:bodyPr lIns="89680" tIns="44840" rIns="89680" bIns="44840"/>
          <a:lstStyle/>
          <a:p>
            <a:pPr algn="ctr" defTabSz="897255"/>
            <a:endParaRPr lang="en-US" altLang="zh-CN" sz="2300">
              <a:solidFill>
                <a:srgbClr val="262626"/>
              </a:solidFill>
              <a:latin typeface="Arial" panose="020B0604020202020204" pitchFamily="34" charset="0"/>
              <a:ea typeface="微软雅黑" panose="020B0503020204020204" charset="-122"/>
              <a:sym typeface="Arial" panose="020B0604020202020204" pitchFamily="34" charset="0"/>
            </a:endParaRPr>
          </a:p>
        </p:txBody>
      </p:sp>
      <p:sp>
        <p:nvSpPr>
          <p:cNvPr id="19" name="Freeform 217"/>
          <p:cNvSpPr>
            <a:spLocks noEditPoints="1"/>
          </p:cNvSpPr>
          <p:nvPr/>
        </p:nvSpPr>
        <p:spPr bwMode="auto">
          <a:xfrm>
            <a:off x="5425288" y="3644893"/>
            <a:ext cx="285973" cy="213514"/>
          </a:xfrm>
          <a:custGeom>
            <a:avLst/>
            <a:gdLst>
              <a:gd name="T0" fmla="*/ 2147483647 w 78"/>
              <a:gd name="T1" fmla="*/ 2147483647 h 58"/>
              <a:gd name="T2" fmla="*/ 0 w 78"/>
              <a:gd name="T3" fmla="*/ 2147483647 h 58"/>
              <a:gd name="T4" fmla="*/ 0 w 78"/>
              <a:gd name="T5" fmla="*/ 0 h 58"/>
              <a:gd name="T6" fmla="*/ 2147483647 w 78"/>
              <a:gd name="T7" fmla="*/ 0 h 58"/>
              <a:gd name="T8" fmla="*/ 2147483647 w 78"/>
              <a:gd name="T9" fmla="*/ 2147483647 h 58"/>
              <a:gd name="T10" fmla="*/ 2147483647 w 78"/>
              <a:gd name="T11" fmla="*/ 2147483647 h 58"/>
              <a:gd name="T12" fmla="*/ 2147483647 w 78"/>
              <a:gd name="T13" fmla="*/ 2147483647 h 58"/>
              <a:gd name="T14" fmla="*/ 2147483647 w 78"/>
              <a:gd name="T15" fmla="*/ 2147483647 h 58"/>
              <a:gd name="T16" fmla="*/ 2147483647 w 78"/>
              <a:gd name="T17" fmla="*/ 2147483647 h 58"/>
              <a:gd name="T18" fmla="*/ 2147483647 w 78"/>
              <a:gd name="T19" fmla="*/ 2147483647 h 58"/>
              <a:gd name="T20" fmla="*/ 2147483647 w 78"/>
              <a:gd name="T21" fmla="*/ 2147483647 h 58"/>
              <a:gd name="T22" fmla="*/ 2147483647 w 78"/>
              <a:gd name="T23" fmla="*/ 2147483647 h 58"/>
              <a:gd name="T24" fmla="*/ 2147483647 w 78"/>
              <a:gd name="T25" fmla="*/ 2147483647 h 58"/>
              <a:gd name="T26" fmla="*/ 2147483647 w 78"/>
              <a:gd name="T27" fmla="*/ 2147483647 h 58"/>
              <a:gd name="T28" fmla="*/ 2147483647 w 78"/>
              <a:gd name="T29" fmla="*/ 2147483647 h 58"/>
              <a:gd name="T30" fmla="*/ 2147483647 w 78"/>
              <a:gd name="T31" fmla="*/ 2147483647 h 58"/>
              <a:gd name="T32" fmla="*/ 2147483647 w 78"/>
              <a:gd name="T33" fmla="*/ 2147483647 h 58"/>
              <a:gd name="T34" fmla="*/ 2147483647 w 78"/>
              <a:gd name="T35" fmla="*/ 2147483647 h 58"/>
              <a:gd name="T36" fmla="*/ 2147483647 w 78"/>
              <a:gd name="T37" fmla="*/ 2147483647 h 58"/>
              <a:gd name="T38" fmla="*/ 2147483647 w 78"/>
              <a:gd name="T39" fmla="*/ 2147483647 h 58"/>
              <a:gd name="T40" fmla="*/ 2147483647 w 78"/>
              <a:gd name="T41" fmla="*/ 2147483647 h 58"/>
              <a:gd name="T42" fmla="*/ 2147483647 w 78"/>
              <a:gd name="T43" fmla="*/ 2147483647 h 58"/>
              <a:gd name="T44" fmla="*/ 2147483647 w 78"/>
              <a:gd name="T45" fmla="*/ 2147483647 h 58"/>
              <a:gd name="T46" fmla="*/ 2147483647 w 78"/>
              <a:gd name="T47" fmla="*/ 2147483647 h 5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89680" tIns="44840" rIns="89680" bIns="44840"/>
          <a:lstStyle/>
          <a:p>
            <a:endParaRPr lang="zh-CN" altLang="en-US"/>
          </a:p>
        </p:txBody>
      </p:sp>
      <p:sp>
        <p:nvSpPr>
          <p:cNvPr id="20" name="Oval 100"/>
          <p:cNvSpPr>
            <a:spLocks noChangeArrowheads="1"/>
          </p:cNvSpPr>
          <p:nvPr/>
        </p:nvSpPr>
        <p:spPr bwMode="auto">
          <a:xfrm>
            <a:off x="6211714" y="2697501"/>
            <a:ext cx="610624" cy="609038"/>
          </a:xfrm>
          <a:prstGeom prst="ellipse">
            <a:avLst/>
          </a:prstGeom>
          <a:solidFill>
            <a:srgbClr val="305480"/>
          </a:solidFill>
          <a:ln>
            <a:noFill/>
          </a:ln>
        </p:spPr>
        <p:txBody>
          <a:bodyPr lIns="89680" tIns="44840" rIns="89680" bIns="44840"/>
          <a:lstStyle/>
          <a:p>
            <a:pPr algn="ctr" defTabSz="897255"/>
            <a:endParaRPr lang="en-US" altLang="zh-CN" sz="2300">
              <a:solidFill>
                <a:srgbClr val="262626"/>
              </a:solidFill>
              <a:latin typeface="Arial" panose="020B0604020202020204" pitchFamily="34" charset="0"/>
              <a:ea typeface="微软雅黑" panose="020B0503020204020204" charset="-122"/>
              <a:sym typeface="Arial" panose="020B0604020202020204" pitchFamily="34" charset="0"/>
            </a:endParaRPr>
          </a:p>
        </p:txBody>
      </p:sp>
      <p:sp>
        <p:nvSpPr>
          <p:cNvPr id="21" name="Freeform 64"/>
          <p:cNvSpPr>
            <a:spLocks noEditPoints="1"/>
          </p:cNvSpPr>
          <p:nvPr/>
        </p:nvSpPr>
        <p:spPr bwMode="auto">
          <a:xfrm>
            <a:off x="6359389" y="2871345"/>
            <a:ext cx="315274" cy="261350"/>
          </a:xfrm>
          <a:custGeom>
            <a:avLst/>
            <a:gdLst>
              <a:gd name="T0" fmla="*/ 2147483647 w 77"/>
              <a:gd name="T1" fmla="*/ 2147483647 h 64"/>
              <a:gd name="T2" fmla="*/ 2147483647 w 77"/>
              <a:gd name="T3" fmla="*/ 2147483647 h 64"/>
              <a:gd name="T4" fmla="*/ 2147483647 w 77"/>
              <a:gd name="T5" fmla="*/ 2147483647 h 64"/>
              <a:gd name="T6" fmla="*/ 2147483647 w 77"/>
              <a:gd name="T7" fmla="*/ 2147483647 h 64"/>
              <a:gd name="T8" fmla="*/ 2147483647 w 77"/>
              <a:gd name="T9" fmla="*/ 2147483647 h 64"/>
              <a:gd name="T10" fmla="*/ 2147483647 w 77"/>
              <a:gd name="T11" fmla="*/ 2147483647 h 64"/>
              <a:gd name="T12" fmla="*/ 2147483647 w 77"/>
              <a:gd name="T13" fmla="*/ 2147483647 h 64"/>
              <a:gd name="T14" fmla="*/ 2147483647 w 77"/>
              <a:gd name="T15" fmla="*/ 2147483647 h 64"/>
              <a:gd name="T16" fmla="*/ 2147483647 w 77"/>
              <a:gd name="T17" fmla="*/ 2147483647 h 64"/>
              <a:gd name="T18" fmla="*/ 2147483647 w 77"/>
              <a:gd name="T19" fmla="*/ 2147483647 h 64"/>
              <a:gd name="T20" fmla="*/ 2147483647 w 77"/>
              <a:gd name="T21" fmla="*/ 2147483647 h 64"/>
              <a:gd name="T22" fmla="*/ 2147483647 w 77"/>
              <a:gd name="T23" fmla="*/ 2147483647 h 64"/>
              <a:gd name="T24" fmla="*/ 0 w 77"/>
              <a:gd name="T25" fmla="*/ 2147483647 h 64"/>
              <a:gd name="T26" fmla="*/ 0 w 77"/>
              <a:gd name="T27" fmla="*/ 2147483647 h 64"/>
              <a:gd name="T28" fmla="*/ 2147483647 w 77"/>
              <a:gd name="T29" fmla="*/ 2147483647 h 64"/>
              <a:gd name="T30" fmla="*/ 2147483647 w 77"/>
              <a:gd name="T31" fmla="*/ 2147483647 h 64"/>
              <a:gd name="T32" fmla="*/ 2147483647 w 77"/>
              <a:gd name="T33" fmla="*/ 2147483647 h 64"/>
              <a:gd name="T34" fmla="*/ 2147483647 w 77"/>
              <a:gd name="T35" fmla="*/ 2147483647 h 64"/>
              <a:gd name="T36" fmla="*/ 2147483647 w 77"/>
              <a:gd name="T37" fmla="*/ 0 h 64"/>
              <a:gd name="T38" fmla="*/ 2147483647 w 77"/>
              <a:gd name="T39" fmla="*/ 0 h 64"/>
              <a:gd name="T40" fmla="*/ 2147483647 w 77"/>
              <a:gd name="T41" fmla="*/ 0 h 64"/>
              <a:gd name="T42" fmla="*/ 2147483647 w 77"/>
              <a:gd name="T43" fmla="*/ 2147483647 h 64"/>
              <a:gd name="T44" fmla="*/ 2147483647 w 77"/>
              <a:gd name="T45" fmla="*/ 2147483647 h 64"/>
              <a:gd name="T46" fmla="*/ 2147483647 w 77"/>
              <a:gd name="T47" fmla="*/ 2147483647 h 64"/>
              <a:gd name="T48" fmla="*/ 2147483647 w 77"/>
              <a:gd name="T49" fmla="*/ 2147483647 h 64"/>
              <a:gd name="T50" fmla="*/ 2147483647 w 77"/>
              <a:gd name="T51" fmla="*/ 2147483647 h 64"/>
              <a:gd name="T52" fmla="*/ 2147483647 w 77"/>
              <a:gd name="T53" fmla="*/ 2147483647 h 64"/>
              <a:gd name="T54" fmla="*/ 2147483647 w 77"/>
              <a:gd name="T55" fmla="*/ 2147483647 h 64"/>
              <a:gd name="T56" fmla="*/ 2147483647 w 77"/>
              <a:gd name="T57" fmla="*/ 2147483647 h 64"/>
              <a:gd name="T58" fmla="*/ 2147483647 w 77"/>
              <a:gd name="T59" fmla="*/ 2147483647 h 64"/>
              <a:gd name="T60" fmla="*/ 2147483647 w 77"/>
              <a:gd name="T61" fmla="*/ 2147483647 h 64"/>
              <a:gd name="T62" fmla="*/ 2147483647 w 77"/>
              <a:gd name="T63" fmla="*/ 2147483647 h 64"/>
              <a:gd name="T64" fmla="*/ 2147483647 w 77"/>
              <a:gd name="T65" fmla="*/ 2147483647 h 64"/>
              <a:gd name="T66" fmla="*/ 2147483647 w 77"/>
              <a:gd name="T67" fmla="*/ 2147483647 h 64"/>
              <a:gd name="T68" fmla="*/ 2147483647 w 77"/>
              <a:gd name="T69" fmla="*/ 2147483647 h 64"/>
              <a:gd name="T70" fmla="*/ 2147483647 w 77"/>
              <a:gd name="T71" fmla="*/ 2147483647 h 64"/>
              <a:gd name="T72" fmla="*/ 2147483647 w 77"/>
              <a:gd name="T73" fmla="*/ 2147483647 h 64"/>
              <a:gd name="T74" fmla="*/ 2147483647 w 77"/>
              <a:gd name="T75" fmla="*/ 2147483647 h 64"/>
              <a:gd name="T76" fmla="*/ 2147483647 w 77"/>
              <a:gd name="T77" fmla="*/ 2147483647 h 64"/>
              <a:gd name="T78" fmla="*/ 2147483647 w 77"/>
              <a:gd name="T79" fmla="*/ 2147483647 h 64"/>
              <a:gd name="T80" fmla="*/ 2147483647 w 77"/>
              <a:gd name="T81" fmla="*/ 2147483647 h 64"/>
              <a:gd name="T82" fmla="*/ 2147483647 w 77"/>
              <a:gd name="T83" fmla="*/ 2147483647 h 64"/>
              <a:gd name="T84" fmla="*/ 2147483647 w 77"/>
              <a:gd name="T85" fmla="*/ 2147483647 h 64"/>
              <a:gd name="T86" fmla="*/ 2147483647 w 77"/>
              <a:gd name="T87" fmla="*/ 2147483647 h 64"/>
              <a:gd name="T88" fmla="*/ 2147483647 w 77"/>
              <a:gd name="T89" fmla="*/ 2147483647 h 64"/>
              <a:gd name="T90" fmla="*/ 2147483647 w 77"/>
              <a:gd name="T91" fmla="*/ 2147483647 h 64"/>
              <a:gd name="T92" fmla="*/ 2147483647 w 77"/>
              <a:gd name="T93" fmla="*/ 2147483647 h 64"/>
              <a:gd name="T94" fmla="*/ 2147483647 w 77"/>
              <a:gd name="T95" fmla="*/ 2147483647 h 64"/>
              <a:gd name="T96" fmla="*/ 2147483647 w 77"/>
              <a:gd name="T97" fmla="*/ 2147483647 h 64"/>
              <a:gd name="T98" fmla="*/ 2147483647 w 77"/>
              <a:gd name="T99" fmla="*/ 2147483647 h 64"/>
              <a:gd name="T100" fmla="*/ 2147483647 w 77"/>
              <a:gd name="T101" fmla="*/ 2147483647 h 64"/>
              <a:gd name="T102" fmla="*/ 2147483647 w 77"/>
              <a:gd name="T103" fmla="*/ 2147483647 h 64"/>
              <a:gd name="T104" fmla="*/ 2147483647 w 77"/>
              <a:gd name="T105" fmla="*/ 2147483647 h 64"/>
              <a:gd name="T106" fmla="*/ 2147483647 w 77"/>
              <a:gd name="T107" fmla="*/ 2147483647 h 64"/>
              <a:gd name="T108" fmla="*/ 2147483647 w 77"/>
              <a:gd name="T109" fmla="*/ 2147483647 h 64"/>
              <a:gd name="T110" fmla="*/ 2147483647 w 77"/>
              <a:gd name="T111" fmla="*/ 2147483647 h 64"/>
              <a:gd name="T112" fmla="*/ 2147483647 w 77"/>
              <a:gd name="T113" fmla="*/ 2147483647 h 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lIns="89680" tIns="44840" rIns="89680" bIns="44840"/>
          <a:lstStyle/>
          <a:p>
            <a:endParaRPr lang="zh-CN" altLang="en-US"/>
          </a:p>
        </p:txBody>
      </p:sp>
      <p:sp>
        <p:nvSpPr>
          <p:cNvPr id="23" name="TextBox 13"/>
          <p:cNvSpPr txBox="1">
            <a:spLocks noChangeArrowheads="1"/>
          </p:cNvSpPr>
          <p:nvPr/>
        </p:nvSpPr>
        <p:spPr bwMode="auto">
          <a:xfrm>
            <a:off x="6115608" y="3363710"/>
            <a:ext cx="9906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sz="1000" dirty="0">
                <a:latin typeface="微软雅黑" panose="020B0503020204020204" pitchFamily="34" charset="-122"/>
                <a:ea typeface="微软雅黑" panose="020B0503020204020204" pitchFamily="34" charset="-122"/>
                <a:sym typeface="+mn-ea"/>
              </a:rPr>
              <a:t>按预算收支平衡状况划分：平衡预算与差额预算</a:t>
            </a:r>
            <a:endParaRPr lang="en-US" sz="10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4" name="TextBox 13"/>
          <p:cNvSpPr txBox="1">
            <a:spLocks noChangeArrowheads="1"/>
          </p:cNvSpPr>
          <p:nvPr/>
        </p:nvSpPr>
        <p:spPr bwMode="auto">
          <a:xfrm>
            <a:off x="5234249" y="4093942"/>
            <a:ext cx="9110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000" dirty="0">
                <a:latin typeface="微软雅黑" panose="020B0503020204020204" pitchFamily="34" charset="-122"/>
                <a:ea typeface="微软雅黑" panose="020B0503020204020204" pitchFamily="34" charset="-122"/>
                <a:sym typeface="+mn-ea"/>
              </a:rPr>
              <a:t>按预算作用的时限划分：年度预算和多年预算</a:t>
            </a:r>
            <a:endParaRPr lang="en-US" sz="10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5" name="TextBox 13"/>
          <p:cNvSpPr txBox="1">
            <a:spLocks noChangeArrowheads="1"/>
          </p:cNvSpPr>
          <p:nvPr/>
        </p:nvSpPr>
        <p:spPr bwMode="auto">
          <a:xfrm>
            <a:off x="4039958" y="4301768"/>
            <a:ext cx="9646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pPr>
            <a:r>
              <a:rPr lang="zh-CN" altLang="en-US" sz="1000" dirty="0">
                <a:latin typeface="微软雅黑" panose="020B0503020204020204" pitchFamily="34" charset="-122"/>
                <a:ea typeface="微软雅黑" panose="020B0503020204020204" pitchFamily="34" charset="-122"/>
                <a:sym typeface="+mn-ea"/>
              </a:rPr>
              <a:t>按预算编制的导向划分：投入预算与绩效预算</a:t>
            </a:r>
            <a:endParaRPr lang="en-US" sz="1000"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26" name="TextBox 13"/>
          <p:cNvSpPr txBox="1">
            <a:spLocks noChangeArrowheads="1"/>
          </p:cNvSpPr>
          <p:nvPr/>
        </p:nvSpPr>
        <p:spPr bwMode="auto">
          <a:xfrm>
            <a:off x="2844378" y="4118590"/>
            <a:ext cx="9014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000" dirty="0">
                <a:latin typeface="微软雅黑" panose="020B0503020204020204" pitchFamily="34" charset="-122"/>
                <a:ea typeface="微软雅黑" panose="020B0503020204020204" pitchFamily="34" charset="-122"/>
                <a:sym typeface="+mn-ea"/>
              </a:rPr>
              <a:t>按预算编制方法划分：基数预算与零基预算</a:t>
            </a:r>
            <a:endParaRPr lang="en-US" sz="1000" dirty="0">
              <a:solidFill>
                <a:srgbClr val="445469"/>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7" name="TextBox 13"/>
          <p:cNvSpPr txBox="1">
            <a:spLocks noChangeArrowheads="1"/>
          </p:cNvSpPr>
          <p:nvPr/>
        </p:nvSpPr>
        <p:spPr bwMode="auto">
          <a:xfrm>
            <a:off x="1692251" y="3394045"/>
            <a:ext cx="9494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anose="020F0502020204030204" charset="0"/>
                <a:ea typeface="宋体" panose="02010600030101010101" pitchFamily="2" charset="-122"/>
              </a:defRPr>
            </a:lvl1pPr>
            <a:lvl2pPr marL="742950" indent="-285750" defTabSz="1216025" eaLnBrk="0" hangingPunct="0">
              <a:defRPr>
                <a:solidFill>
                  <a:schemeClr val="tx1"/>
                </a:solidFill>
                <a:latin typeface="Calibri" panose="020F0502020204030204" charset="0"/>
                <a:ea typeface="宋体" panose="02010600030101010101" pitchFamily="2" charset="-122"/>
              </a:defRPr>
            </a:lvl2pPr>
            <a:lvl3pPr marL="1143000" indent="-228600" defTabSz="1216025" eaLnBrk="0" hangingPunct="0">
              <a:defRPr>
                <a:solidFill>
                  <a:schemeClr val="tx1"/>
                </a:solidFill>
                <a:latin typeface="Calibri" panose="020F0502020204030204" charset="0"/>
                <a:ea typeface="宋体" panose="02010600030101010101" pitchFamily="2" charset="-122"/>
              </a:defRPr>
            </a:lvl3pPr>
            <a:lvl4pPr marL="1600200" indent="-228600" defTabSz="1216025" eaLnBrk="0" hangingPunct="0">
              <a:defRPr>
                <a:solidFill>
                  <a:schemeClr val="tx1"/>
                </a:solidFill>
                <a:latin typeface="Calibri" panose="020F0502020204030204" charset="0"/>
                <a:ea typeface="宋体" panose="02010600030101010101" pitchFamily="2" charset="-122"/>
              </a:defRPr>
            </a:lvl4pPr>
            <a:lvl5pPr marL="2057400" indent="-228600" defTabSz="1216025" eaLnBrk="0" hangingPunct="0">
              <a:defRPr>
                <a:solidFill>
                  <a:schemeClr val="tx1"/>
                </a:solidFill>
                <a:latin typeface="Calibri" panose="020F0502020204030204" charset="0"/>
                <a:ea typeface="宋体" panose="02010600030101010101" pitchFamily="2" charset="-122"/>
              </a:defRPr>
            </a:lvl5pPr>
            <a:lvl6pPr marL="25146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defTabSz="1216025"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eaLnBrk="1" hangingPunct="1">
              <a:spcBef>
                <a:spcPct val="20000"/>
              </a:spcBef>
              <a:buFont typeface="Arial" panose="020B0604020202020204" pitchFamily="34" charset="0"/>
              <a:buNone/>
            </a:pPr>
            <a:r>
              <a:rPr lang="zh-CN" altLang="en-US" sz="1000" dirty="0">
                <a:latin typeface="Arial" panose="020B0604020202020204" pitchFamily="34" charset="0"/>
                <a:ea typeface="微软雅黑" panose="020B0503020204020204" charset="-122"/>
                <a:sym typeface="Arial" panose="020B0604020202020204" pitchFamily="34" charset="0"/>
              </a:rPr>
              <a:t>按预算编制结构划分：单式预算与复式预算</a:t>
            </a:r>
          </a:p>
        </p:txBody>
      </p:sp>
      <p:sp>
        <p:nvSpPr>
          <p:cNvPr id="29" name="文本框 34"/>
          <p:cNvSpPr txBox="1"/>
          <p:nvPr/>
        </p:nvSpPr>
        <p:spPr>
          <a:xfrm>
            <a:off x="2428240" y="0"/>
            <a:ext cx="414464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宋体" panose="02010600030101010101" pitchFamily="2" charset="-122"/>
                <a:ea typeface="宋体" panose="02010600030101010101" pitchFamily="2" charset="-122"/>
                <a:cs typeface="+mn-ea"/>
                <a:sym typeface="+mn-lt"/>
              </a:rPr>
              <a:t>第四节  政府预算模式</a:t>
            </a:r>
            <a:endParaRPr lang="zh-CN" altLang="en-US" sz="1800" spc="600" dirty="0">
              <a:solidFill>
                <a:schemeClr val="bg1"/>
              </a:solidFill>
              <a:latin typeface="宋体" panose="02010600030101010101" pitchFamily="2" charset="-122"/>
              <a:ea typeface="宋体" panose="02010600030101010101" pitchFamily="2" charset="-122"/>
              <a:cs typeface="+mn-ea"/>
              <a:sym typeface="+mn-lt"/>
            </a:endParaRPr>
          </a:p>
        </p:txBody>
      </p:sp>
      <p:graphicFrame>
        <p:nvGraphicFramePr>
          <p:cNvPr id="30" name="图示 29"/>
          <p:cNvGraphicFramePr/>
          <p:nvPr/>
        </p:nvGraphicFramePr>
        <p:xfrm>
          <a:off x="3347720" y="1062355"/>
          <a:ext cx="2307590" cy="1454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标题 3"/>
          <p:cNvSpPr txBox="1"/>
          <p:nvPr/>
        </p:nvSpPr>
        <p:spPr>
          <a:xfrm>
            <a:off x="523558" y="21177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dirty="0">
                <a:sym typeface="+mn-lt"/>
              </a:rPr>
              <a:t>二、政府预算模式主要类型</a:t>
            </a:r>
          </a:p>
        </p:txBody>
      </p:sp>
    </p:spTree>
  </p:cSld>
  <p:clrMapOvr>
    <a:masterClrMapping/>
  </p:clrMapOvr>
  <mc:AlternateContent xmlns:mc="http://schemas.openxmlformats.org/markup-compatibility/2006" xmlns:p14="http://schemas.microsoft.com/office/powerpoint/2010/main">
    <mc:Choice Requires="p14">
      <p:transition spd="slow" p14:dur="1300" advTm="879">
        <p14:pan dir="u"/>
      </p:transition>
    </mc:Choice>
    <mc:Fallback xmlns="">
      <p:transition spd="slow" advTm="879">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4122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4122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952328"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2426677" y="2384648"/>
            <a:ext cx="4594165" cy="683603"/>
          </a:xfrm>
          <a:prstGeom prst="rect">
            <a:avLst/>
          </a:prstGeom>
          <a:noFill/>
        </p:spPr>
        <p:txBody>
          <a:bodyPr wrap="square" lIns="67391" tIns="33696" rIns="67391" bIns="33696" rtlCol="0">
            <a:spAutoFit/>
          </a:bodyPr>
          <a:lstStyle/>
          <a:p>
            <a:r>
              <a:rPr lang="zh-CN" altLang="en-US" sz="4000">
                <a:solidFill>
                  <a:srgbClr val="305480"/>
                </a:solidFill>
                <a:latin typeface="黑体" panose="02010609060101010101" pitchFamily="2" charset="-122"/>
                <a:ea typeface="黑体" panose="02010609060101010101" pitchFamily="2" charset="-122"/>
                <a:cs typeface="+mn-ea"/>
                <a:sym typeface="+mn-lt"/>
              </a:rPr>
              <a:t>案例</a:t>
            </a:r>
            <a:r>
              <a:rPr lang="zh-CN" altLang="en-US" sz="4000" smtClean="0">
                <a:solidFill>
                  <a:srgbClr val="305480"/>
                </a:solidFill>
                <a:latin typeface="黑体" panose="02010609060101010101" pitchFamily="2" charset="-122"/>
                <a:ea typeface="黑体" panose="02010609060101010101" pitchFamily="2" charset="-122"/>
                <a:cs typeface="+mn-ea"/>
                <a:sym typeface="+mn-lt"/>
              </a:rPr>
              <a:t>评析</a:t>
            </a:r>
            <a:r>
              <a:rPr lang="en-US" altLang="zh-CN" sz="4000" smtClean="0">
                <a:solidFill>
                  <a:srgbClr val="305480"/>
                </a:solidFill>
                <a:latin typeface="黑体" panose="02010609060101010101" pitchFamily="2" charset="-122"/>
                <a:ea typeface="黑体" panose="02010609060101010101" pitchFamily="2" charset="-122"/>
                <a:cs typeface="+mn-ea"/>
                <a:sym typeface="+mn-lt"/>
              </a:rPr>
              <a:t>&amp;</a:t>
            </a:r>
            <a:r>
              <a:rPr lang="zh-CN" altLang="en-US" sz="4000" dirty="0">
                <a:solidFill>
                  <a:srgbClr val="305480"/>
                </a:solidFill>
                <a:latin typeface="黑体" panose="02010609060101010101" pitchFamily="2" charset="-122"/>
                <a:ea typeface="黑体" panose="02010609060101010101" pitchFamily="2" charset="-122"/>
                <a:cs typeface="+mn-ea"/>
                <a:sym typeface="+mn-lt"/>
              </a:rPr>
              <a:t>本章小结</a:t>
            </a:r>
          </a:p>
        </p:txBody>
      </p:sp>
      <p:sp>
        <p:nvSpPr>
          <p:cNvPr id="6" name="文本框 34"/>
          <p:cNvSpPr txBox="1"/>
          <p:nvPr/>
        </p:nvSpPr>
        <p:spPr>
          <a:xfrm>
            <a:off x="4059254" y="215900"/>
            <a:ext cx="5769900" cy="1545378"/>
          </a:xfrm>
          <a:prstGeom prst="rect">
            <a:avLst/>
          </a:prstGeom>
          <a:noFill/>
        </p:spPr>
        <p:txBody>
          <a:bodyPr wrap="square" lIns="67391" tIns="33696" rIns="67391" bIns="33696" rtlCol="0">
            <a:spAutoFit/>
          </a:bodyPr>
          <a:lstStyle/>
          <a:p>
            <a:r>
              <a:rPr lang="en-US" altLang="zh-CN" sz="9600" dirty="0" smtClean="0">
                <a:solidFill>
                  <a:schemeClr val="bg1"/>
                </a:solidFill>
                <a:latin typeface="黑体" panose="02010609060101010101" pitchFamily="2" charset="-122"/>
                <a:ea typeface="黑体" panose="02010609060101010101" pitchFamily="2" charset="-122"/>
                <a:cs typeface="+mn-ea"/>
                <a:sym typeface="+mn-lt"/>
              </a:rPr>
              <a:t>5</a:t>
            </a:r>
            <a:endParaRPr lang="zh-CN" alt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333">
        <p14:pan dir="u"/>
      </p:transition>
    </mc:Choice>
    <mc:Fallback xmlns="">
      <p:transition spd="slow" advTm="333">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文本框 34"/>
          <p:cNvSpPr txBox="1"/>
          <p:nvPr/>
        </p:nvSpPr>
        <p:spPr>
          <a:xfrm>
            <a:off x="2025650" y="0"/>
            <a:ext cx="494982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宋体" panose="02010600030101010101" pitchFamily="2" charset="-122"/>
                <a:ea typeface="宋体" panose="02010600030101010101" pitchFamily="2" charset="-122"/>
                <a:cs typeface="+mn-ea"/>
                <a:sym typeface="+mn-lt"/>
              </a:rPr>
              <a:t>二、政府预算模式主要类型</a:t>
            </a:r>
          </a:p>
        </p:txBody>
      </p:sp>
      <p:sp>
        <p:nvSpPr>
          <p:cNvPr id="16" name="文本框 15"/>
          <p:cNvSpPr txBox="1"/>
          <p:nvPr/>
        </p:nvSpPr>
        <p:spPr>
          <a:xfrm>
            <a:off x="655638" y="1198245"/>
            <a:ext cx="7688580" cy="1815882"/>
          </a:xfrm>
          <a:prstGeom prst="rect">
            <a:avLst/>
          </a:prstGeom>
          <a:noFill/>
        </p:spPr>
        <p:txBody>
          <a:bodyPr wrap="square" rtlCol="0">
            <a:spAutoFit/>
          </a:bodyPr>
          <a:lstStyle/>
          <a:p>
            <a:pPr algn="l"/>
            <a:endParaRPr lang="zh-CN" altLang="en-US" b="1" dirty="0">
              <a:latin typeface="微软雅黑" panose="020B0503020204020204" charset="-122"/>
              <a:ea typeface="微软雅黑" panose="020B0503020204020204" charset="-122"/>
              <a:cs typeface="宋体" panose="02010600030101010101" pitchFamily="2" charset="-122"/>
              <a:sym typeface="+mn-ea"/>
            </a:endParaRPr>
          </a:p>
          <a:p>
            <a:pPr algn="l"/>
            <a:endParaRPr lang="zh-CN" altLang="en-US" b="1" dirty="0">
              <a:latin typeface="微软雅黑" panose="020B0503020204020204" charset="-122"/>
              <a:ea typeface="微软雅黑" panose="020B0503020204020204" charset="-122"/>
              <a:cs typeface="宋体" panose="02010600030101010101" pitchFamily="2" charset="-122"/>
              <a:sym typeface="+mn-ea"/>
            </a:endParaRPr>
          </a:p>
          <a:p>
            <a:pPr algn="l"/>
            <a:r>
              <a:rPr lang="zh-CN" altLang="en-US" sz="2000" b="1" dirty="0">
                <a:latin typeface="+mn-ea"/>
                <a:cs typeface="+mn-ea"/>
                <a:sym typeface="+mn-ea"/>
              </a:rPr>
              <a:t>请仔细阅读教材本章课后</a:t>
            </a:r>
            <a:r>
              <a:rPr lang="en-US" altLang="zh-CN" sz="2000" b="1" dirty="0">
                <a:latin typeface="+mn-ea"/>
                <a:cs typeface="+mn-ea"/>
                <a:sym typeface="+mn-ea"/>
              </a:rPr>
              <a:t>“</a:t>
            </a:r>
            <a:r>
              <a:rPr lang="zh-CN" altLang="en-US" sz="2000" b="1" dirty="0">
                <a:latin typeface="+mn-ea"/>
                <a:cs typeface="+mn-ea"/>
                <a:sym typeface="+mn-ea"/>
              </a:rPr>
              <a:t>案例与材料</a:t>
            </a:r>
            <a:r>
              <a:rPr lang="zh-CN" altLang="en-US" sz="2000" b="1" dirty="0" smtClean="0">
                <a:latin typeface="+mn-ea"/>
                <a:cs typeface="+mn-ea"/>
                <a:sym typeface="+mn-ea"/>
              </a:rPr>
              <a:t>部分（</a:t>
            </a:r>
            <a:r>
              <a:rPr lang="en-US" altLang="zh-CN" sz="2000" b="1" dirty="0" smtClean="0">
                <a:latin typeface="+mn-ea"/>
                <a:cs typeface="+mn-ea"/>
                <a:sym typeface="+mn-ea"/>
              </a:rPr>
              <a:t>P34</a:t>
            </a:r>
            <a:r>
              <a:rPr lang="zh-CN" altLang="en-US" sz="2000" b="1" dirty="0" smtClean="0">
                <a:latin typeface="+mn-ea"/>
                <a:cs typeface="+mn-ea"/>
                <a:sym typeface="+mn-ea"/>
              </a:rPr>
              <a:t>），</a:t>
            </a:r>
            <a:r>
              <a:rPr lang="zh-CN" altLang="en-US" sz="2000" b="1" dirty="0">
                <a:latin typeface="+mn-ea"/>
                <a:cs typeface="+mn-ea"/>
                <a:sym typeface="+mn-ea"/>
              </a:rPr>
              <a:t>思考回答下列问题：</a:t>
            </a:r>
          </a:p>
          <a:p>
            <a:pPr algn="l"/>
            <a:r>
              <a:rPr lang="zh-CN" altLang="en-US" sz="2000" dirty="0">
                <a:latin typeface="+mn-ea"/>
                <a:cs typeface="+mn-ea"/>
                <a:sym typeface="+mn-ea"/>
              </a:rPr>
              <a:t>(一)什么是顺周期调节? 会带来什么结果?</a:t>
            </a:r>
          </a:p>
          <a:p>
            <a:pPr algn="l"/>
            <a:r>
              <a:rPr lang="zh-CN" altLang="en-US" sz="2000" dirty="0">
                <a:latin typeface="+mn-ea"/>
                <a:cs typeface="+mn-ea"/>
                <a:sym typeface="+mn-ea"/>
              </a:rPr>
              <a:t>(二)如何理解跨年度预算平衡机制?</a:t>
            </a:r>
          </a:p>
        </p:txBody>
      </p:sp>
      <p:sp>
        <p:nvSpPr>
          <p:cNvPr id="22" name="标题 3"/>
          <p:cNvSpPr txBox="1"/>
          <p:nvPr/>
        </p:nvSpPr>
        <p:spPr>
          <a:xfrm>
            <a:off x="523558" y="20542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dirty="0">
                <a:sym typeface="+mn-lt"/>
              </a:rPr>
              <a:t>案例与评析</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文本框 34"/>
          <p:cNvSpPr txBox="1"/>
          <p:nvPr/>
        </p:nvSpPr>
        <p:spPr>
          <a:xfrm>
            <a:off x="2025650" y="0"/>
            <a:ext cx="494982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宋体" panose="02010600030101010101" pitchFamily="2" charset="-122"/>
                <a:ea typeface="宋体" panose="02010600030101010101" pitchFamily="2" charset="-122"/>
                <a:cs typeface="+mn-ea"/>
                <a:sym typeface="+mn-lt"/>
              </a:rPr>
              <a:t>本章小结</a:t>
            </a:r>
          </a:p>
        </p:txBody>
      </p:sp>
      <p:sp>
        <p:nvSpPr>
          <p:cNvPr id="16" name="文本框 15"/>
          <p:cNvSpPr txBox="1"/>
          <p:nvPr/>
        </p:nvSpPr>
        <p:spPr>
          <a:xfrm>
            <a:off x="656273" y="1128395"/>
            <a:ext cx="7688580" cy="3170099"/>
          </a:xfrm>
          <a:prstGeom prst="rect">
            <a:avLst/>
          </a:prstGeom>
          <a:noFill/>
        </p:spPr>
        <p:txBody>
          <a:bodyPr wrap="square" rtlCol="0">
            <a:spAutoFit/>
          </a:bodyPr>
          <a:lstStyle/>
          <a:p>
            <a:pPr algn="l"/>
            <a:r>
              <a:rPr lang="zh-CN" altLang="en-US" sz="2000" dirty="0" smtClean="0">
                <a:latin typeface="+mn-ea"/>
                <a:sym typeface="+mn-ea"/>
              </a:rPr>
              <a:t>1</a:t>
            </a:r>
            <a:r>
              <a:rPr lang="zh-CN" altLang="en-US" sz="2000" dirty="0">
                <a:latin typeface="+mn-ea"/>
                <a:sym typeface="+mn-ea"/>
              </a:rPr>
              <a:t>.政府预算是经法定程序审批的具有法律效力的政府财政收支计划，是政府筹集、分配和管理财政资金及宏观调控的重要工具。一般来说，狭义的预算指预算文件或预算书，是静态的预算；广义的预算指编制、审批、执行、决算、审计结果的公布与绩效评价等预算过程，是动态的预算。从不同的研究视角分析它有着丰富的内涵。</a:t>
            </a:r>
          </a:p>
          <a:p>
            <a:pPr algn="l"/>
            <a:r>
              <a:rPr lang="zh-CN" altLang="en-US" sz="2000" dirty="0" smtClean="0">
                <a:latin typeface="+mn-ea"/>
                <a:sym typeface="+mn-ea"/>
              </a:rPr>
              <a:t>2</a:t>
            </a:r>
            <a:r>
              <a:rPr lang="zh-CN" altLang="en-US" sz="2000" dirty="0">
                <a:latin typeface="+mn-ea"/>
                <a:sym typeface="+mn-ea"/>
              </a:rPr>
              <a:t>.政府预算的基本特征是法制性、约束性、公共性、综合性。</a:t>
            </a:r>
          </a:p>
          <a:p>
            <a:pPr algn="l"/>
            <a:r>
              <a:rPr lang="zh-CN" altLang="en-US" sz="2000" dirty="0">
                <a:latin typeface="+mn-ea"/>
                <a:sym typeface="+mn-ea"/>
              </a:rPr>
              <a:t>3.预算原则是一国预算立法、编制和执行所必须遵循的指导思想，它一般会随着社会经济及预算制度的发展而不断变化。按照我国预算法要求，我国的预算管理原则应为全面完整、公开透明、规范执行、绩效管理、平衡稳健、监督问责等。</a:t>
            </a:r>
          </a:p>
        </p:txBody>
      </p:sp>
      <p:sp>
        <p:nvSpPr>
          <p:cNvPr id="22" name="标题 3"/>
          <p:cNvSpPr txBox="1"/>
          <p:nvPr/>
        </p:nvSpPr>
        <p:spPr>
          <a:xfrm>
            <a:off x="523558" y="20542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dirty="0">
                <a:sym typeface="+mn-lt"/>
              </a:rPr>
              <a:t>本章小结</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文本框 34"/>
          <p:cNvSpPr txBox="1"/>
          <p:nvPr/>
        </p:nvSpPr>
        <p:spPr>
          <a:xfrm>
            <a:off x="2025650" y="0"/>
            <a:ext cx="494982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宋体" panose="02010600030101010101" pitchFamily="2" charset="-122"/>
                <a:ea typeface="宋体" panose="02010600030101010101" pitchFamily="2" charset="-122"/>
                <a:cs typeface="+mn-ea"/>
                <a:sym typeface="+mn-lt"/>
              </a:rPr>
              <a:t>本章小结</a:t>
            </a:r>
          </a:p>
        </p:txBody>
      </p:sp>
      <p:sp>
        <p:nvSpPr>
          <p:cNvPr id="16" name="文本框 15"/>
          <p:cNvSpPr txBox="1"/>
          <p:nvPr/>
        </p:nvSpPr>
        <p:spPr>
          <a:xfrm>
            <a:off x="655638" y="1162685"/>
            <a:ext cx="7688580" cy="3170099"/>
          </a:xfrm>
          <a:prstGeom prst="rect">
            <a:avLst/>
          </a:prstGeom>
          <a:noFill/>
        </p:spPr>
        <p:txBody>
          <a:bodyPr wrap="square" rtlCol="0">
            <a:spAutoFit/>
          </a:bodyPr>
          <a:lstStyle/>
          <a:p>
            <a:pPr algn="l"/>
            <a:r>
              <a:rPr lang="zh-CN" altLang="en-US" sz="2000" dirty="0">
                <a:latin typeface="+mn-ea"/>
                <a:sym typeface="+mn-ea"/>
              </a:rPr>
              <a:t>4.政府预算政策是一定时期的财政政策得以实现的重要手段和传导机制，它随宏观经济形势的变化而有不同的类型。预算政策类型主要包括年度平衡预算政策、功能财政预算政策、周期平衡预算政策、充分就业预算平衡政策、综合性的预算政策等。</a:t>
            </a:r>
          </a:p>
          <a:p>
            <a:pPr algn="l"/>
            <a:r>
              <a:rPr lang="zh-CN" altLang="en-US" sz="2000" dirty="0">
                <a:latin typeface="+mn-ea"/>
                <a:sym typeface="+mn-ea"/>
              </a:rPr>
              <a:t>5.政府预算模式是指根据一定的预算理论和政策，按某种规则，将资金有效地分配和最终落实到政府的各项事业以及预算部门和单位。即政府预</a:t>
            </a:r>
            <a:r>
              <a:rPr lang="zh-CN" altLang="en-US" sz="2000" dirty="0">
                <a:sym typeface="+mn-ea"/>
              </a:rPr>
              <a:t>算模式是要解决如何分配和管理公共资金，并将它有效地转化为公共产品和公共服务，以完成公众委托的事项。一般包括：单式预算与复式预算、基数预算与零基预算、投入预算与绩效预算、年度预算和多年预算、平衡预算与差额预算等。</a:t>
            </a:r>
          </a:p>
        </p:txBody>
      </p:sp>
      <p:sp>
        <p:nvSpPr>
          <p:cNvPr id="22" name="标题 3"/>
          <p:cNvSpPr txBox="1"/>
          <p:nvPr/>
        </p:nvSpPr>
        <p:spPr>
          <a:xfrm>
            <a:off x="523558" y="20542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dirty="0">
                <a:sym typeface="+mn-lt"/>
              </a:rPr>
              <a:t>本章小结</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文本框 34"/>
          <p:cNvSpPr txBox="1"/>
          <p:nvPr/>
        </p:nvSpPr>
        <p:spPr>
          <a:xfrm>
            <a:off x="2025650" y="0"/>
            <a:ext cx="494982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宋体" panose="02010600030101010101" pitchFamily="2" charset="-122"/>
                <a:ea typeface="宋体" panose="02010600030101010101" pitchFamily="2" charset="-122"/>
                <a:cs typeface="+mn-ea"/>
                <a:sym typeface="+mn-lt"/>
              </a:rPr>
              <a:t>练习与思考</a:t>
            </a:r>
          </a:p>
        </p:txBody>
      </p:sp>
      <p:sp>
        <p:nvSpPr>
          <p:cNvPr id="16" name="文本框 15"/>
          <p:cNvSpPr txBox="1"/>
          <p:nvPr/>
        </p:nvSpPr>
        <p:spPr>
          <a:xfrm>
            <a:off x="655638" y="1120140"/>
            <a:ext cx="7688580" cy="3416320"/>
          </a:xfrm>
          <a:prstGeom prst="rect">
            <a:avLst/>
          </a:prstGeom>
          <a:noFill/>
        </p:spPr>
        <p:txBody>
          <a:bodyPr wrap="square" rtlCol="0">
            <a:spAutoFit/>
          </a:bodyPr>
          <a:lstStyle/>
          <a:p>
            <a:pPr algn="l"/>
            <a:r>
              <a:rPr lang="zh-CN" altLang="en-US" sz="1800" b="1" dirty="0">
                <a:latin typeface="楷体" pitchFamily="49" charset="-122"/>
                <a:ea typeface="楷体" pitchFamily="49" charset="-122"/>
                <a:sym typeface="+mn-ea"/>
              </a:rPr>
              <a:t>认知题</a:t>
            </a:r>
            <a:endParaRPr lang="zh-CN" altLang="en-US" sz="1800" dirty="0">
              <a:latin typeface="楷体" pitchFamily="49" charset="-122"/>
              <a:ea typeface="楷体" pitchFamily="49" charset="-122"/>
              <a:sym typeface="+mn-ea"/>
            </a:endParaRPr>
          </a:p>
          <a:p>
            <a:pPr algn="l"/>
            <a:r>
              <a:rPr lang="zh-CN" altLang="en-US" sz="1800" dirty="0">
                <a:latin typeface="楷体" pitchFamily="49" charset="-122"/>
                <a:ea typeface="楷体" pitchFamily="49" charset="-122"/>
                <a:sym typeface="+mn-ea"/>
              </a:rPr>
              <a:t>1.政府预算的概念</a:t>
            </a:r>
          </a:p>
          <a:p>
            <a:pPr algn="l"/>
            <a:r>
              <a:rPr lang="zh-CN" altLang="en-US" sz="1800" dirty="0">
                <a:latin typeface="楷体" pitchFamily="49" charset="-122"/>
                <a:ea typeface="楷体" pitchFamily="49" charset="-122"/>
                <a:sym typeface="+mn-ea"/>
              </a:rPr>
              <a:t>2.多重视角下的政府预算内涵</a:t>
            </a:r>
          </a:p>
          <a:p>
            <a:pPr algn="l"/>
            <a:r>
              <a:rPr lang="zh-CN" altLang="en-US" sz="1800" dirty="0">
                <a:latin typeface="楷体" pitchFamily="49" charset="-122"/>
                <a:ea typeface="楷体" pitchFamily="49" charset="-122"/>
                <a:sym typeface="+mn-ea"/>
              </a:rPr>
              <a:t>3.现代预算的基本特征</a:t>
            </a:r>
          </a:p>
          <a:p>
            <a:pPr algn="l"/>
            <a:r>
              <a:rPr lang="zh-CN" altLang="en-US" sz="1800" dirty="0">
                <a:latin typeface="楷体" pitchFamily="49" charset="-122"/>
                <a:ea typeface="楷体" pitchFamily="49" charset="-122"/>
                <a:sym typeface="+mn-ea"/>
              </a:rPr>
              <a:t>4.政府预算的各项原则</a:t>
            </a:r>
          </a:p>
          <a:p>
            <a:pPr algn="l"/>
            <a:r>
              <a:rPr lang="zh-CN" altLang="en-US" sz="1800" dirty="0">
                <a:latin typeface="楷体" pitchFamily="49" charset="-122"/>
                <a:ea typeface="楷体" pitchFamily="49" charset="-122"/>
                <a:sym typeface="+mn-ea"/>
              </a:rPr>
              <a:t>5.政府预算政</a:t>
            </a:r>
            <a:r>
              <a:rPr lang="zh-CN" altLang="en-US" sz="1800" dirty="0" smtClean="0">
                <a:latin typeface="楷体" pitchFamily="49" charset="-122"/>
                <a:ea typeface="楷体" pitchFamily="49" charset="-122"/>
                <a:sym typeface="+mn-ea"/>
              </a:rPr>
              <a:t>策的类</a:t>
            </a:r>
            <a:r>
              <a:rPr lang="zh-CN" altLang="en-US" sz="1800" dirty="0">
                <a:latin typeface="楷体" pitchFamily="49" charset="-122"/>
                <a:ea typeface="楷体" pitchFamily="49" charset="-122"/>
                <a:sym typeface="+mn-ea"/>
              </a:rPr>
              <a:t>型</a:t>
            </a:r>
          </a:p>
          <a:p>
            <a:pPr algn="l"/>
            <a:r>
              <a:rPr lang="zh-CN" altLang="en-US" sz="1800" dirty="0">
                <a:latin typeface="楷体" pitchFamily="49" charset="-122"/>
                <a:ea typeface="楷体" pitchFamily="49" charset="-122"/>
                <a:sym typeface="+mn-ea"/>
              </a:rPr>
              <a:t>6</a:t>
            </a:r>
            <a:r>
              <a:rPr lang="zh-CN" altLang="en-US" sz="1800" dirty="0" smtClean="0">
                <a:latin typeface="楷体" pitchFamily="49" charset="-122"/>
                <a:ea typeface="楷体" pitchFamily="49" charset="-122"/>
                <a:sym typeface="+mn-ea"/>
              </a:rPr>
              <a:t>.政</a:t>
            </a:r>
            <a:r>
              <a:rPr lang="zh-CN" altLang="en-US" sz="1800" dirty="0">
                <a:latin typeface="楷体" pitchFamily="49" charset="-122"/>
                <a:ea typeface="楷体" pitchFamily="49" charset="-122"/>
                <a:sym typeface="+mn-ea"/>
              </a:rPr>
              <a:t>府预算模</a:t>
            </a:r>
            <a:r>
              <a:rPr lang="zh-CN" altLang="en-US" sz="1800" dirty="0" smtClean="0">
                <a:latin typeface="楷体" pitchFamily="49" charset="-122"/>
                <a:ea typeface="楷体" pitchFamily="49" charset="-122"/>
                <a:sym typeface="+mn-ea"/>
              </a:rPr>
              <a:t>式的类型</a:t>
            </a:r>
            <a:endParaRPr lang="zh-CN" altLang="en-US" sz="1800" dirty="0">
              <a:latin typeface="楷体" pitchFamily="49" charset="-122"/>
              <a:ea typeface="楷体" pitchFamily="49" charset="-122"/>
              <a:sym typeface="+mn-ea"/>
            </a:endParaRPr>
          </a:p>
          <a:p>
            <a:pPr algn="l"/>
            <a:endParaRPr lang="zh-CN" altLang="en-US" sz="1800" dirty="0">
              <a:latin typeface="楷体" pitchFamily="49" charset="-122"/>
              <a:ea typeface="楷体" pitchFamily="49" charset="-122"/>
              <a:sym typeface="+mn-ea"/>
            </a:endParaRPr>
          </a:p>
          <a:p>
            <a:pPr algn="l"/>
            <a:r>
              <a:rPr lang="zh-CN" altLang="en-US" sz="1800" b="1" dirty="0">
                <a:latin typeface="楷体" pitchFamily="49" charset="-122"/>
                <a:ea typeface="楷体" pitchFamily="49" charset="-122"/>
                <a:sym typeface="+mn-ea"/>
              </a:rPr>
              <a:t>思考与实践题</a:t>
            </a:r>
          </a:p>
          <a:p>
            <a:pPr algn="l"/>
            <a:r>
              <a:rPr lang="zh-CN" altLang="en-US" sz="1800" dirty="0">
                <a:latin typeface="楷体" pitchFamily="49" charset="-122"/>
                <a:ea typeface="楷体" pitchFamily="49" charset="-122"/>
                <a:sym typeface="+mn-ea"/>
              </a:rPr>
              <a:t>1.结合国内外实践，分析在现代社会中如何发挥政府预算的政策功能？</a:t>
            </a:r>
          </a:p>
          <a:p>
            <a:pPr algn="l"/>
            <a:r>
              <a:rPr lang="zh-CN" altLang="en-US" sz="1800" dirty="0">
                <a:latin typeface="楷体" pitchFamily="49" charset="-122"/>
                <a:ea typeface="楷体" pitchFamily="49" charset="-122"/>
                <a:sym typeface="+mn-ea"/>
              </a:rPr>
              <a:t>2.通过查阅我国和外国的政府预算管理实践，体会现代政府预算的内涵和基本特征。</a:t>
            </a:r>
          </a:p>
        </p:txBody>
      </p:sp>
      <p:sp>
        <p:nvSpPr>
          <p:cNvPr id="22" name="标题 3"/>
          <p:cNvSpPr txBox="1"/>
          <p:nvPr/>
        </p:nvSpPr>
        <p:spPr>
          <a:xfrm>
            <a:off x="523558" y="20542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dirty="0">
                <a:sym typeface="+mn-lt"/>
              </a:rPr>
              <a:t>练习与思考</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1615613" y="2323053"/>
            <a:ext cx="5769900" cy="682625"/>
          </a:xfrm>
          <a:prstGeom prst="rect">
            <a:avLst/>
          </a:prstGeom>
          <a:noFill/>
        </p:spPr>
        <p:txBody>
          <a:bodyPr wrap="square" lIns="67391" tIns="33696" rIns="67391" bIns="33696" rtlCol="0">
            <a:spAutoFit/>
          </a:bodyPr>
          <a:lstStyle/>
          <a:p>
            <a:pPr algn="l"/>
            <a:r>
              <a:rPr lang="zh-CN" altLang="en-US" sz="4000" dirty="0">
                <a:solidFill>
                  <a:srgbClr val="305480"/>
                </a:solidFill>
                <a:latin typeface="宋体" panose="02010600030101010101" pitchFamily="2" charset="-122"/>
                <a:ea typeface="宋体" panose="02010600030101010101" pitchFamily="2" charset="-122"/>
                <a:cs typeface="+mn-ea"/>
                <a:sym typeface="+mn-lt"/>
              </a:rPr>
              <a:t>第一节  政府预算内涵</a:t>
            </a: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宋体" panose="02010600030101010101" pitchFamily="2" charset="-122"/>
                <a:ea typeface="宋体" panose="02010600030101010101" pitchFamily="2" charset="-122"/>
                <a:cs typeface="+mn-ea"/>
                <a:sym typeface="+mn-lt"/>
              </a:rPr>
              <a:t>1</a:t>
            </a:r>
            <a:endParaRPr lang="zh-CN" altLang="en-US" sz="8800" dirty="0">
              <a:solidFill>
                <a:schemeClr val="bg1"/>
              </a:solidFill>
              <a:latin typeface="宋体" panose="02010600030101010101" pitchFamily="2" charset="-122"/>
              <a:ea typeface="宋体" panose="0201060003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4104">
        <p14:pan dir="u"/>
      </p:transition>
    </mc:Choice>
    <mc:Fallback xmlns="">
      <p:transition spd="slow" advTm="4104">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34"/>
          <p:cNvSpPr txBox="1"/>
          <p:nvPr/>
        </p:nvSpPr>
        <p:spPr>
          <a:xfrm>
            <a:off x="-107950" y="1781507"/>
            <a:ext cx="4934818" cy="560493"/>
          </a:xfrm>
          <a:prstGeom prst="rect">
            <a:avLst/>
          </a:prstGeom>
          <a:noFill/>
        </p:spPr>
        <p:txBody>
          <a:bodyPr wrap="square" lIns="67391" tIns="33696" rIns="67391" bIns="33696" rtlCol="0">
            <a:spAutoFit/>
          </a:bodyPr>
          <a:lstStyle/>
          <a:p>
            <a:pPr algn="r"/>
            <a:r>
              <a:rPr lang="zh-CN" altLang="en-US" sz="3200" dirty="0">
                <a:solidFill>
                  <a:schemeClr val="bg1"/>
                </a:solidFill>
                <a:latin typeface="黑体" panose="02010609060101010101" pitchFamily="2" charset="-122"/>
                <a:ea typeface="黑体" panose="02010609060101010101" pitchFamily="2" charset="-122"/>
                <a:cs typeface="+mn-ea"/>
                <a:sym typeface="+mn-lt"/>
              </a:rPr>
              <a:t>感谢您</a:t>
            </a:r>
            <a:r>
              <a:rPr lang="zh-CN" altLang="en-US" sz="3200" dirty="0" smtClean="0">
                <a:solidFill>
                  <a:schemeClr val="bg1"/>
                </a:solidFill>
                <a:latin typeface="黑体" panose="02010609060101010101" pitchFamily="2" charset="-122"/>
                <a:ea typeface="黑体" panose="02010609060101010101" pitchFamily="2" charset="-122"/>
                <a:cs typeface="+mn-ea"/>
                <a:sym typeface="+mn-lt"/>
              </a:rPr>
              <a:t>的学习！</a:t>
            </a:r>
            <a:endParaRPr lang="zh-CN" altLang="en-US" sz="2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2826">
        <p14:pan dir="u"/>
      </p:transition>
    </mc:Choice>
    <mc:Fallback xmlns="">
      <p:transition spd="slow" advTm="2826">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812925" y="0"/>
            <a:ext cx="537527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宋体" panose="02010600030101010101" pitchFamily="2" charset="-122"/>
                <a:ea typeface="宋体" panose="02010600030101010101" pitchFamily="2" charset="-122"/>
                <a:cs typeface="+mn-ea"/>
                <a:sym typeface="+mn-ea"/>
              </a:rPr>
              <a:t>一、政府预算概念的一般表述</a:t>
            </a:r>
            <a:endParaRPr lang="zh-CN" altLang="en-US" sz="2100" spc="600" dirty="0">
              <a:solidFill>
                <a:schemeClr val="bg1"/>
              </a:solidFill>
              <a:latin typeface="宋体" panose="02010600030101010101" pitchFamily="2" charset="-122"/>
              <a:ea typeface="宋体" panose="02010600030101010101" pitchFamily="2" charset="-122"/>
              <a:cs typeface="+mn-ea"/>
              <a:sym typeface="+mn-lt"/>
            </a:endParaRPr>
          </a:p>
        </p:txBody>
      </p:sp>
      <p:sp>
        <p:nvSpPr>
          <p:cNvPr id="16" name="文本框 15"/>
          <p:cNvSpPr txBox="1"/>
          <p:nvPr/>
        </p:nvSpPr>
        <p:spPr>
          <a:xfrm>
            <a:off x="571472" y="1377148"/>
            <a:ext cx="7688580" cy="3046988"/>
          </a:xfrm>
          <a:prstGeom prst="rect">
            <a:avLst/>
          </a:prstGeom>
          <a:noFill/>
        </p:spPr>
        <p:txBody>
          <a:bodyPr wrap="square" rtlCol="0">
            <a:spAutoFit/>
          </a:bodyPr>
          <a:lstStyle/>
          <a:p>
            <a:pPr algn="l"/>
            <a:endParaRPr lang="zh-CN" altLang="en-US" dirty="0"/>
          </a:p>
          <a:p>
            <a:pPr indent="406400" algn="l" fontAlgn="auto">
              <a:extLst>
                <a:ext uri="{35155182-B16C-46BC-9424-99874614C6A1}">
                  <wpsdc:indentchars xmlns:wpsdc="http://www.wps.cn/officeDocument/2017/drawingmlCustomData" xmlns="" val="200" checksum="1740828767"/>
                </a:ext>
              </a:extLst>
            </a:pPr>
            <a:r>
              <a:rPr lang="zh-CN" altLang="en-US" sz="2000" dirty="0"/>
              <a:t>“预算”的英文词是“Budget”，历史上曾意指皮质的钱袋、皮夹或手提包。在英国，该词曾用来描述财政大臣装有向议会提交的政府开支需求和收入来源报告的皮包，当时人们就用“open the budget”（打开皮包拿出预算材料）来表示“提出预算”，后逐渐演变为政府提交立法机构审批的财政收支计划。</a:t>
            </a:r>
          </a:p>
          <a:p>
            <a:pPr indent="406400" algn="l" fontAlgn="auto">
              <a:extLst>
                <a:ext uri="{35155182-B16C-46BC-9424-99874614C6A1}">
                  <wpsdc:indentchars xmlns:wpsdc="http://www.wps.cn/officeDocument/2017/drawingmlCustomData" xmlns="" val="200" checksum="1740828767"/>
                </a:ext>
              </a:extLst>
            </a:pPr>
            <a:r>
              <a:rPr lang="zh-CN" altLang="en-US" sz="2000" dirty="0">
                <a:sym typeface="+mn-ea"/>
              </a:rPr>
              <a:t>从形式上看，政府预算是有关政府财务收支计划的报告或报告汇编，记录了有关政府收入、支出、活动及目的等信息。作为一种施政工具，政府预算是任何国家政府进行财政管理所必须的。</a:t>
            </a:r>
            <a:endParaRPr lang="zh-CN" altLang="en-US" sz="2000" dirty="0"/>
          </a:p>
          <a:p>
            <a:pPr indent="406400" algn="l" fontAlgn="auto">
              <a:extLst>
                <a:ext uri="{35155182-B16C-46BC-9424-99874614C6A1}">
                  <wpsdc:indentchars xmlns:wpsdc="http://www.wps.cn/officeDocument/2017/drawingmlCustomData" xmlns="" val="200" checksum="1740828767"/>
                </a:ext>
              </a:extLst>
            </a:pPr>
            <a:endParaRPr lang="zh-CN" altLang="en-US" b="1" dirty="0">
              <a:sym typeface="+mn-ea"/>
            </a:endParaRPr>
          </a:p>
        </p:txBody>
      </p:sp>
      <p:sp>
        <p:nvSpPr>
          <p:cNvPr id="24" name="标题 3"/>
          <p:cNvSpPr txBox="1"/>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dirty="0">
                <a:sym typeface="+mn-ea"/>
              </a:rPr>
              <a:t>一、政府预算概念的一般表述</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986598" y="0"/>
            <a:ext cx="5027930"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宋体" panose="02010600030101010101" pitchFamily="2" charset="-122"/>
                <a:ea typeface="宋体" panose="02010600030101010101" pitchFamily="2" charset="-122"/>
                <a:cs typeface="+mn-ea"/>
                <a:sym typeface="+mn-ea"/>
              </a:rPr>
              <a:t>（一）政府预算制度的一般内容</a:t>
            </a:r>
            <a:endParaRPr lang="zh-CN" altLang="en-US" sz="2100" spc="600" dirty="0">
              <a:solidFill>
                <a:schemeClr val="bg1"/>
              </a:solidFill>
              <a:latin typeface="宋体" panose="02010600030101010101" pitchFamily="2" charset="-122"/>
              <a:ea typeface="宋体" panose="02010600030101010101" pitchFamily="2" charset="-122"/>
              <a:cs typeface="+mn-ea"/>
              <a:sym typeface="+mn-lt"/>
            </a:endParaRPr>
          </a:p>
        </p:txBody>
      </p:sp>
      <p:sp>
        <p:nvSpPr>
          <p:cNvPr id="16" name="文本框 15"/>
          <p:cNvSpPr txBox="1"/>
          <p:nvPr/>
        </p:nvSpPr>
        <p:spPr>
          <a:xfrm>
            <a:off x="642910" y="1254661"/>
            <a:ext cx="7914005" cy="4154984"/>
          </a:xfrm>
          <a:prstGeom prst="rect">
            <a:avLst/>
          </a:prstGeom>
          <a:noFill/>
        </p:spPr>
        <p:txBody>
          <a:bodyPr wrap="square" rtlCol="0" anchor="t" anchorCtr="0">
            <a:spAutoFit/>
          </a:bodyPr>
          <a:lstStyle/>
          <a:p>
            <a:pPr algn="l" fontAlgn="ctr"/>
            <a:r>
              <a:rPr lang="zh-CN" altLang="en-US" sz="1800" b="1" dirty="0">
                <a:latin typeface="+mn-ea"/>
                <a:sym typeface="+mn-ea"/>
              </a:rPr>
              <a:t>1.收入和支出的种类和数量及其性质</a:t>
            </a:r>
            <a:endParaRPr lang="zh-CN" altLang="en-US" sz="1800" b="1" dirty="0">
              <a:latin typeface="+mn-ea"/>
            </a:endParaRPr>
          </a:p>
          <a:p>
            <a:pPr indent="406400" algn="l" fontAlgn="ctr">
              <a:extLst>
                <a:ext uri="{35155182-B16C-46BC-9424-99874614C6A1}">
                  <wpsdc:indentchars xmlns:wpsdc="http://www.wps.cn/officeDocument/2017/drawingmlCustomData" xmlns="" val="200" checksum="1740828767"/>
                </a:ext>
              </a:extLst>
            </a:pPr>
            <a:r>
              <a:rPr lang="zh-CN" altLang="en-US" sz="1800" dirty="0">
                <a:latin typeface="+mn-ea"/>
                <a:sym typeface="+mn-ea"/>
              </a:rPr>
              <a:t>一国预算收支的种类和数量变化及所表现出来的收支的性质和作用，即政府预算的规模与结构问题</a:t>
            </a:r>
            <a:r>
              <a:rPr lang="zh-CN" altLang="en-US" sz="1800" dirty="0" smtClean="0">
                <a:latin typeface="+mn-ea"/>
                <a:sym typeface="+mn-ea"/>
              </a:rPr>
              <a:t>。</a:t>
            </a:r>
            <a:endParaRPr lang="en-US" altLang="zh-CN" sz="1800" dirty="0" smtClean="0">
              <a:latin typeface="+mn-ea"/>
              <a:sym typeface="+mn-ea"/>
            </a:endParaRPr>
          </a:p>
          <a:p>
            <a:pPr fontAlgn="ctr"/>
            <a:r>
              <a:rPr lang="zh-CN" altLang="en-US" sz="1800" b="1" dirty="0" smtClean="0">
                <a:latin typeface="+mn-ea"/>
              </a:rPr>
              <a:t>2.预算管理过程及法定要求</a:t>
            </a:r>
          </a:p>
          <a:p>
            <a:r>
              <a:rPr lang="zh-CN" altLang="en-US" sz="1800" dirty="0" smtClean="0">
                <a:latin typeface="+mn-ea"/>
              </a:rPr>
              <a:t>    在政府收入和支出的实现上所必须经过的规划与编制、审查与批准、执行与调整、决算与审计、绩效与监督等预算过程。在公共财政的框架下，现代政府预算制度特别强调预算过程的法定性和规范性。</a:t>
            </a:r>
            <a:endParaRPr lang="en-US" altLang="zh-CN" sz="1800" dirty="0" smtClean="0">
              <a:latin typeface="+mn-ea"/>
            </a:endParaRPr>
          </a:p>
          <a:p>
            <a:r>
              <a:rPr lang="zh-CN" altLang="en-US" sz="1800" b="1" dirty="0" smtClean="0">
                <a:latin typeface="+mn-ea"/>
              </a:rPr>
              <a:t>3.预算收支过程中的各种关系处理</a:t>
            </a:r>
            <a:endParaRPr lang="zh-CN" altLang="en-US" sz="1800" dirty="0" smtClean="0">
              <a:latin typeface="+mn-ea"/>
            </a:endParaRPr>
          </a:p>
          <a:p>
            <a:pPr indent="406400">
              <a:extLst>
                <a:ext uri="{35155182-B16C-46BC-9424-99874614C6A1}">
                  <wpsdc:indentchars xmlns:wpsdc="http://www.wps.cn/officeDocument/2017/drawingmlCustomData" xmlns="" xmlns:lc="http://schemas.openxmlformats.org/drawingml/2006/lockedCanvas" val="200" checksum="1740828767"/>
                </a:ext>
              </a:extLst>
            </a:pPr>
            <a:r>
              <a:rPr lang="zh-CN" altLang="en-US" sz="1800" dirty="0" smtClean="0">
                <a:latin typeface="+mn-ea"/>
              </a:rPr>
              <a:t>政府预算是在总体资源有限的前提下对可支配资源的安排、配置和调整，因此，在预算收支过程中有众多的参与者，他们会围绕预算资金的收支发生各种分配关系，并且围绕分配决定各自所处的地位和所承担的责任。主要包括，立法机关与政府、各级政府之间、政府与各职能部门及纳税人之间等等。</a:t>
            </a:r>
          </a:p>
          <a:p>
            <a:pPr indent="406400" fontAlgn="ctr">
              <a:extLst>
                <a:ext uri="{35155182-B16C-46BC-9424-99874614C6A1}">
                  <wpsdc:indentchars xmlns="" xmlns:wpsdc="http://www.wps.cn/officeDocument/2017/drawingmlCustomData" xmlns:lc="http://schemas.openxmlformats.org/drawingml/2006/lockedCanvas" val="200" checksum="1740828767"/>
                </a:ext>
              </a:extLst>
            </a:pPr>
            <a:endParaRPr lang="en-US" altLang="zh-CN" dirty="0" smtClean="0"/>
          </a:p>
          <a:p>
            <a:pPr indent="406400" fontAlgn="ctr">
              <a:extLst>
                <a:ext uri="{35155182-B16C-46BC-9424-99874614C6A1}">
                  <wpsdc:indentchars xmlns="" xmlns:wpsdc="http://www.wps.cn/officeDocument/2017/drawingmlCustomData" xmlns:lc="http://schemas.openxmlformats.org/drawingml/2006/lockedCanvas" val="200" checksum="1740828767"/>
                </a:ext>
              </a:extLst>
            </a:pPr>
            <a:endParaRPr lang="zh-CN" altLang="en-US" b="1" dirty="0" smtClean="0"/>
          </a:p>
          <a:p>
            <a:pPr indent="406400" algn="l" fontAlgn="ctr">
              <a:extLst>
                <a:ext uri="{35155182-B16C-46BC-9424-99874614C6A1}">
                  <wpsdc:indentchars xmlns:wpsdc="http://www.wps.cn/officeDocument/2017/drawingmlCustomData" xmlns="" val="200" checksum="1740828767"/>
                </a:ext>
              </a:extLst>
            </a:pPr>
            <a:endParaRPr lang="zh-CN" altLang="en-US" b="1" dirty="0"/>
          </a:p>
        </p:txBody>
      </p:sp>
      <p:sp>
        <p:nvSpPr>
          <p:cNvPr id="3" name="标题 3"/>
          <p:cNvSpPr txBox="1"/>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fontScale="97500"/>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dirty="0">
                <a:sym typeface="+mn-ea"/>
              </a:rPr>
              <a:t>（一）政府预算的主要内容</a:t>
            </a: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993900" y="0"/>
            <a:ext cx="501332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宋体" panose="02010600030101010101" pitchFamily="2" charset="-122"/>
                <a:ea typeface="宋体" panose="02010600030101010101" pitchFamily="2" charset="-122"/>
                <a:cs typeface="+mn-ea"/>
                <a:sym typeface="+mn-ea"/>
              </a:rPr>
              <a:t>（一）政府预算制度的一般内容</a:t>
            </a:r>
            <a:endParaRPr lang="zh-CN" altLang="en-US" sz="2100" spc="600" dirty="0">
              <a:solidFill>
                <a:schemeClr val="bg1"/>
              </a:solidFill>
              <a:latin typeface="宋体" panose="02010600030101010101" pitchFamily="2" charset="-122"/>
              <a:ea typeface="宋体" panose="02010600030101010101" pitchFamily="2" charset="-122"/>
              <a:cs typeface="+mn-ea"/>
              <a:sym typeface="+mn-lt"/>
            </a:endParaRPr>
          </a:p>
        </p:txBody>
      </p:sp>
      <p:sp>
        <p:nvSpPr>
          <p:cNvPr id="16" name="文本框 15"/>
          <p:cNvSpPr txBox="1"/>
          <p:nvPr/>
        </p:nvSpPr>
        <p:spPr>
          <a:xfrm>
            <a:off x="642910" y="1520024"/>
            <a:ext cx="7688580" cy="3108543"/>
          </a:xfrm>
          <a:prstGeom prst="rect">
            <a:avLst/>
          </a:prstGeom>
          <a:noFill/>
        </p:spPr>
        <p:txBody>
          <a:bodyPr wrap="square" rtlCol="0">
            <a:spAutoFit/>
          </a:bodyPr>
          <a:lstStyle/>
          <a:p>
            <a:pPr algn="l"/>
            <a:endParaRPr lang="zh-CN" altLang="en-US" b="1" dirty="0"/>
          </a:p>
          <a:p>
            <a:pPr indent="406400" algn="l" fontAlgn="auto">
              <a:extLst>
                <a:ext uri="{35155182-B16C-46BC-9424-99874614C6A1}">
                  <wpsdc:indentchars xmlns:wpsdc="http://www.wps.cn/officeDocument/2017/drawingmlCustomData" xmlns="" val="200" checksum="1740828767"/>
                </a:ext>
              </a:extLst>
            </a:pPr>
            <a:r>
              <a:rPr lang="zh-CN" altLang="en-US" sz="2000" dirty="0" smtClean="0">
                <a:sym typeface="+mn-ea"/>
              </a:rPr>
              <a:t>不同</a:t>
            </a:r>
            <a:r>
              <a:rPr lang="zh-CN" altLang="en-US" sz="2000" dirty="0">
                <a:sym typeface="+mn-ea"/>
              </a:rPr>
              <a:t>的理解对政府预算概念的表述存在一定差异，</a:t>
            </a:r>
            <a:r>
              <a:rPr lang="zh-CN" altLang="en-US" sz="2000" b="1" dirty="0">
                <a:sym typeface="+mn-ea"/>
              </a:rPr>
              <a:t>本教材从现代预算的角度对其概念的表述为</a:t>
            </a:r>
            <a:r>
              <a:rPr lang="zh-CN" altLang="en-US" sz="2000" dirty="0">
                <a:sym typeface="+mn-ea"/>
              </a:rPr>
              <a:t>：政府预算是经法定程</a:t>
            </a:r>
            <a:r>
              <a:rPr lang="zh-CN" altLang="en-US" sz="2000" dirty="0" smtClean="0">
                <a:sym typeface="+mn-ea"/>
              </a:rPr>
              <a:t>序</a:t>
            </a:r>
            <a:r>
              <a:rPr lang="zh-CN" altLang="en-US" sz="2000" dirty="0">
                <a:sym typeface="+mn-ea"/>
              </a:rPr>
              <a:t>审</a:t>
            </a:r>
            <a:r>
              <a:rPr lang="zh-CN" altLang="en-US" sz="2000" dirty="0" smtClean="0">
                <a:sym typeface="+mn-ea"/>
              </a:rPr>
              <a:t>查批准的</a:t>
            </a:r>
            <a:r>
              <a:rPr lang="zh-CN" altLang="en-US" sz="2000" dirty="0">
                <a:sym typeface="+mn-ea"/>
              </a:rPr>
              <a:t>具有法律效力的政府财政收支计划，是政府筹集、分配和管理财政资金</a:t>
            </a:r>
            <a:r>
              <a:rPr lang="zh-CN" altLang="en-US" sz="2000" dirty="0" smtClean="0">
                <a:sym typeface="+mn-ea"/>
              </a:rPr>
              <a:t>及进行宏</a:t>
            </a:r>
            <a:r>
              <a:rPr lang="zh-CN" altLang="en-US" sz="2000" dirty="0">
                <a:sym typeface="+mn-ea"/>
              </a:rPr>
              <a:t>观调控的重要工具</a:t>
            </a:r>
            <a:r>
              <a:rPr lang="zh-CN" altLang="en-US" sz="2000" dirty="0" smtClean="0">
                <a:sym typeface="+mn-ea"/>
              </a:rPr>
              <a:t>。</a:t>
            </a:r>
            <a:endParaRPr lang="en-US" altLang="zh-CN" sz="2000" dirty="0" smtClean="0">
              <a:sym typeface="+mn-ea"/>
            </a:endParaRPr>
          </a:p>
          <a:p>
            <a:pPr indent="406400" algn="l" fontAlgn="auto">
              <a:extLst>
                <a:ext uri="{35155182-B16C-46BC-9424-99874614C6A1}">
                  <wpsdc:indentchars xmlns:wpsdc="http://www.wps.cn/officeDocument/2017/drawingmlCustomData" xmlns="" val="200" checksum="1740828767"/>
                </a:ext>
              </a:extLst>
            </a:pPr>
            <a:endParaRPr lang="en-US" altLang="zh-CN" sz="2000" dirty="0" smtClean="0">
              <a:sym typeface="+mn-ea"/>
            </a:endParaRPr>
          </a:p>
          <a:p>
            <a:pPr indent="406400" algn="l" fontAlgn="auto">
              <a:extLst>
                <a:ext uri="{35155182-B16C-46BC-9424-99874614C6A1}">
                  <wpsdc:indentchars xmlns:wpsdc="http://www.wps.cn/officeDocument/2017/drawingmlCustomData" xmlns="" val="200" checksum="1740828767"/>
                </a:ext>
              </a:extLst>
            </a:pPr>
            <a:r>
              <a:rPr lang="zh-CN" altLang="en-US" sz="2000" dirty="0" smtClean="0">
                <a:sym typeface="+mn-ea"/>
              </a:rPr>
              <a:t>一般来说</a:t>
            </a:r>
            <a:r>
              <a:rPr lang="zh-CN" altLang="en-US" sz="2000" dirty="0">
                <a:sym typeface="+mn-ea"/>
              </a:rPr>
              <a:t>，</a:t>
            </a:r>
            <a:r>
              <a:rPr lang="zh-CN" altLang="en-US" sz="2000" b="1" dirty="0">
                <a:sym typeface="+mn-ea"/>
              </a:rPr>
              <a:t>狭义的预算</a:t>
            </a:r>
            <a:r>
              <a:rPr lang="zh-CN" altLang="en-US" sz="2000" dirty="0">
                <a:sym typeface="+mn-ea"/>
              </a:rPr>
              <a:t>指预算文件或预算书，是静态的预算；</a:t>
            </a:r>
            <a:r>
              <a:rPr lang="zh-CN" altLang="en-US" sz="2000" b="1" dirty="0">
                <a:sym typeface="+mn-ea"/>
              </a:rPr>
              <a:t>广义的预算</a:t>
            </a:r>
            <a:r>
              <a:rPr lang="zh-CN" altLang="en-US" sz="2000" dirty="0" smtClean="0">
                <a:sym typeface="+mn-ea"/>
              </a:rPr>
              <a:t>指决策、编</a:t>
            </a:r>
            <a:r>
              <a:rPr lang="zh-CN" altLang="en-US" sz="2000" dirty="0">
                <a:sym typeface="+mn-ea"/>
              </a:rPr>
              <a:t>制、</a:t>
            </a:r>
            <a:r>
              <a:rPr lang="zh-CN" altLang="en-US" sz="2000" dirty="0" smtClean="0">
                <a:sym typeface="+mn-ea"/>
              </a:rPr>
              <a:t>审查、批准、执</a:t>
            </a:r>
            <a:r>
              <a:rPr lang="zh-CN" altLang="en-US" sz="2000" dirty="0">
                <a:sym typeface="+mn-ea"/>
              </a:rPr>
              <a:t>行</a:t>
            </a:r>
            <a:r>
              <a:rPr lang="zh-CN" altLang="en-US" sz="2000" dirty="0" smtClean="0">
                <a:sym typeface="+mn-ea"/>
              </a:rPr>
              <a:t>、调整、决</a:t>
            </a:r>
            <a:r>
              <a:rPr lang="zh-CN" altLang="en-US" sz="2000" dirty="0">
                <a:sym typeface="+mn-ea"/>
              </a:rPr>
              <a:t>算</a:t>
            </a:r>
            <a:r>
              <a:rPr lang="zh-CN" altLang="en-US" sz="2000" dirty="0" smtClean="0">
                <a:sym typeface="+mn-ea"/>
              </a:rPr>
              <a:t>、绩</a:t>
            </a:r>
            <a:r>
              <a:rPr lang="zh-CN" altLang="en-US" sz="2000" dirty="0">
                <a:sym typeface="+mn-ea"/>
              </a:rPr>
              <a:t>效评</a:t>
            </a:r>
            <a:r>
              <a:rPr lang="zh-CN" altLang="en-US" sz="2000" dirty="0" smtClean="0">
                <a:sym typeface="+mn-ea"/>
              </a:rPr>
              <a:t>价与审计等</a:t>
            </a:r>
            <a:r>
              <a:rPr lang="zh-CN" altLang="en-US" sz="2000" dirty="0">
                <a:sym typeface="+mn-ea"/>
              </a:rPr>
              <a:t>预算过程，是动态的预算。</a:t>
            </a:r>
            <a:endParaRPr lang="zh-CN" altLang="en-US" sz="2000" dirty="0"/>
          </a:p>
          <a:p>
            <a:pPr indent="406400" algn="l" fontAlgn="auto">
              <a:extLst>
                <a:ext uri="{35155182-B16C-46BC-9424-99874614C6A1}">
                  <wpsdc:indentchars xmlns:wpsdc="http://www.wps.cn/officeDocument/2017/drawingmlCustomData" xmlns="" val="200" checksum="1740828767"/>
                </a:ext>
              </a:extLst>
            </a:pPr>
            <a:endParaRPr lang="zh-CN" altLang="en-US" sz="2000" dirty="0"/>
          </a:p>
        </p:txBody>
      </p:sp>
      <p:sp>
        <p:nvSpPr>
          <p:cNvPr id="24" name="标题 3"/>
          <p:cNvSpPr txBox="1"/>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fontScale="97500"/>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dirty="0">
                <a:sym typeface="+mn-ea"/>
              </a:rPr>
              <a:t>（一）政府预算的主要内容</a:t>
            </a: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993900" y="0"/>
            <a:ext cx="501332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宋体" panose="02010600030101010101" pitchFamily="2" charset="-122"/>
                <a:ea typeface="宋体" panose="02010600030101010101" pitchFamily="2" charset="-122"/>
                <a:cs typeface="+mn-ea"/>
                <a:sym typeface="+mn-lt"/>
              </a:rPr>
              <a:t>（二）政府预算内涵分析</a:t>
            </a:r>
          </a:p>
        </p:txBody>
      </p:sp>
      <p:sp>
        <p:nvSpPr>
          <p:cNvPr id="4" name="AutoShape 3"/>
          <p:cNvSpPr>
            <a:spLocks noChangeAspect="1" noChangeArrowheads="1" noTextEdit="1"/>
          </p:cNvSpPr>
          <p:nvPr>
            <p:custDataLst>
              <p:tags r:id="rId1"/>
            </p:custDataLst>
          </p:nvPr>
        </p:nvSpPr>
        <p:spPr bwMode="auto">
          <a:xfrm rot="19495370">
            <a:off x="3275712" y="1840045"/>
            <a:ext cx="2534464" cy="2402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7199" tIns="33599" rIns="67199" bIns="33599" numCol="1" anchor="t" anchorCtr="0" compatLnSpc="1"/>
          <a:lstStyle/>
          <a:p>
            <a:pPr>
              <a:lnSpc>
                <a:spcPct val="120000"/>
              </a:lnSpc>
            </a:pPr>
            <a:endParaRPr lang="zh-CN" altLang="en-US" sz="1325">
              <a:latin typeface="微软雅黑" panose="020B0503020204020204" charset="-122"/>
              <a:ea typeface="微软雅黑" panose="020B0503020204020204" charset="-122"/>
            </a:endParaRPr>
          </a:p>
        </p:txBody>
      </p:sp>
      <p:sp>
        <p:nvSpPr>
          <p:cNvPr id="5" name="Freeform 5"/>
          <p:cNvSpPr/>
          <p:nvPr>
            <p:custDataLst>
              <p:tags r:id="rId2"/>
            </p:custDataLst>
          </p:nvPr>
        </p:nvSpPr>
        <p:spPr bwMode="auto">
          <a:xfrm rot="19495370">
            <a:off x="3319112" y="1872245"/>
            <a:ext cx="2450464" cy="2330531"/>
          </a:xfrm>
          <a:custGeom>
            <a:avLst/>
            <a:gdLst>
              <a:gd name="T0" fmla="*/ 190 w 380"/>
              <a:gd name="T1" fmla="*/ 61 h 361"/>
              <a:gd name="T2" fmla="*/ 308 w 380"/>
              <a:gd name="T3" fmla="*/ 0 h 361"/>
              <a:gd name="T4" fmla="*/ 285 w 380"/>
              <a:gd name="T5" fmla="*/ 131 h 361"/>
              <a:gd name="T6" fmla="*/ 380 w 380"/>
              <a:gd name="T7" fmla="*/ 223 h 361"/>
              <a:gd name="T8" fmla="*/ 249 w 380"/>
              <a:gd name="T9" fmla="*/ 242 h 361"/>
              <a:gd name="T10" fmla="*/ 190 w 380"/>
              <a:gd name="T11" fmla="*/ 361 h 361"/>
              <a:gd name="T12" fmla="*/ 131 w 380"/>
              <a:gd name="T13" fmla="*/ 242 h 361"/>
              <a:gd name="T14" fmla="*/ 0 w 380"/>
              <a:gd name="T15" fmla="*/ 223 h 361"/>
              <a:gd name="T16" fmla="*/ 95 w 380"/>
              <a:gd name="T17" fmla="*/ 131 h 361"/>
              <a:gd name="T18" fmla="*/ 73 w 380"/>
              <a:gd name="T19" fmla="*/ 0 h 361"/>
              <a:gd name="T20" fmla="*/ 190 w 380"/>
              <a:gd name="T21" fmla="*/ 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80" h="361">
                <a:moveTo>
                  <a:pt x="190" y="61"/>
                </a:moveTo>
                <a:cubicBezTo>
                  <a:pt x="223" y="61"/>
                  <a:pt x="308" y="0"/>
                  <a:pt x="308" y="0"/>
                </a:cubicBezTo>
                <a:cubicBezTo>
                  <a:pt x="308" y="0"/>
                  <a:pt x="275" y="99"/>
                  <a:pt x="285" y="131"/>
                </a:cubicBezTo>
                <a:cubicBezTo>
                  <a:pt x="296" y="162"/>
                  <a:pt x="380" y="223"/>
                  <a:pt x="380" y="223"/>
                </a:cubicBezTo>
                <a:cubicBezTo>
                  <a:pt x="380" y="223"/>
                  <a:pt x="276" y="223"/>
                  <a:pt x="249" y="242"/>
                </a:cubicBezTo>
                <a:cubicBezTo>
                  <a:pt x="222" y="262"/>
                  <a:pt x="190" y="361"/>
                  <a:pt x="190" y="361"/>
                </a:cubicBezTo>
                <a:cubicBezTo>
                  <a:pt x="190" y="361"/>
                  <a:pt x="158" y="262"/>
                  <a:pt x="131" y="242"/>
                </a:cubicBezTo>
                <a:cubicBezTo>
                  <a:pt x="105" y="223"/>
                  <a:pt x="0" y="223"/>
                  <a:pt x="0" y="223"/>
                </a:cubicBezTo>
                <a:cubicBezTo>
                  <a:pt x="0" y="223"/>
                  <a:pt x="85" y="162"/>
                  <a:pt x="95" y="131"/>
                </a:cubicBezTo>
                <a:cubicBezTo>
                  <a:pt x="105" y="99"/>
                  <a:pt x="73" y="0"/>
                  <a:pt x="73" y="0"/>
                </a:cubicBezTo>
                <a:cubicBezTo>
                  <a:pt x="73" y="0"/>
                  <a:pt x="157" y="61"/>
                  <a:pt x="190" y="61"/>
                </a:cubicBezTo>
                <a:close/>
              </a:path>
            </a:pathLst>
          </a:custGeom>
          <a:solidFill>
            <a:sysClr val="window" lastClr="FFFFFF">
              <a:lumMod val="85000"/>
            </a:sysClr>
          </a:solidFill>
          <a:ln w="17463" cap="flat">
            <a:noFill/>
            <a:prstDash val="solid"/>
            <a:miter lim="800000"/>
          </a:ln>
        </p:spPr>
        <p:txBody>
          <a:bodyPr vert="horz" wrap="square" lIns="67199" tIns="33599" rIns="67199" bIns="33599" numCol="1" anchor="t" anchorCtr="0" compatLnSpc="1"/>
          <a:lstStyle/>
          <a:p>
            <a:pPr>
              <a:lnSpc>
                <a:spcPct val="120000"/>
              </a:lnSpc>
            </a:pPr>
            <a:endParaRPr lang="zh-CN" altLang="en-US" sz="1325" dirty="0">
              <a:latin typeface="微软雅黑" panose="020B0503020204020204" charset="-122"/>
              <a:ea typeface="微软雅黑" panose="020B0503020204020204" charset="-122"/>
            </a:endParaRPr>
          </a:p>
        </p:txBody>
      </p:sp>
      <p:sp>
        <p:nvSpPr>
          <p:cNvPr id="6" name="任意多边形 11"/>
          <p:cNvSpPr/>
          <p:nvPr>
            <p:custDataLst>
              <p:tags r:id="rId3"/>
            </p:custDataLst>
          </p:nvPr>
        </p:nvSpPr>
        <p:spPr bwMode="auto">
          <a:xfrm>
            <a:off x="4228065" y="2661485"/>
            <a:ext cx="485101" cy="485101"/>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rgbClr val="000000">
              <a:lumMod val="65000"/>
              <a:lumOff val="35000"/>
            </a:srgbClr>
          </a:solidFill>
          <a:ln w="9525">
            <a:noFill/>
            <a:round/>
          </a:ln>
        </p:spPr>
        <p:txBody>
          <a:bodyPr anchor="ctr"/>
          <a:lstStyle/>
          <a:p>
            <a:pPr algn="ctr">
              <a:lnSpc>
                <a:spcPct val="120000"/>
              </a:lnSpc>
            </a:pPr>
            <a:endParaRPr sz="1325" dirty="0">
              <a:latin typeface="微软雅黑" panose="020B0503020204020204" charset="-122"/>
              <a:ea typeface="微软雅黑" panose="020B0503020204020204" charset="-122"/>
              <a:sym typeface="Arial" panose="020B0604020202020204" pitchFamily="34" charset="0"/>
            </a:endParaRPr>
          </a:p>
        </p:txBody>
      </p:sp>
      <p:sp>
        <p:nvSpPr>
          <p:cNvPr id="9" name="泪滴形 8"/>
          <p:cNvSpPr/>
          <p:nvPr>
            <p:custDataLst>
              <p:tags r:id="rId4"/>
            </p:custDataLst>
          </p:nvPr>
        </p:nvSpPr>
        <p:spPr>
          <a:xfrm rot="16348794">
            <a:off x="3265445" y="1481646"/>
            <a:ext cx="965066" cy="986066"/>
          </a:xfrm>
          <a:prstGeom prst="teardrop">
            <a:avLst/>
          </a:prstGeom>
          <a:solidFill>
            <a:srgbClr val="1F74AD">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10" name="泪滴形 9"/>
          <p:cNvSpPr/>
          <p:nvPr>
            <p:custDataLst>
              <p:tags r:id="rId5"/>
            </p:custDataLst>
          </p:nvPr>
        </p:nvSpPr>
        <p:spPr>
          <a:xfrm rot="16348794">
            <a:off x="3244912" y="1452246"/>
            <a:ext cx="965066" cy="986066"/>
          </a:xfrm>
          <a:prstGeom prst="teardrop">
            <a:avLst/>
          </a:prstGeom>
          <a:solidFill>
            <a:srgbClr val="1F74AD"/>
          </a:solidFill>
          <a:ln w="12700" cap="flat" cmpd="sng" algn="ctr">
            <a:noFill/>
            <a:prstDash val="solid"/>
            <a:miter lim="800000"/>
          </a:ln>
          <a:effectLst/>
        </p:spPr>
        <p:txBody>
          <a:bodyPr anchor="ctr"/>
          <a:lstStyle/>
          <a:p>
            <a:pPr algn="ctr">
              <a:lnSpc>
                <a:spcPct val="12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11" name="任意多边形 13"/>
          <p:cNvSpPr/>
          <p:nvPr>
            <p:custDataLst>
              <p:tags r:id="rId6"/>
            </p:custDataLst>
          </p:nvPr>
        </p:nvSpPr>
        <p:spPr bwMode="auto">
          <a:xfrm>
            <a:off x="3535645" y="1759779"/>
            <a:ext cx="384066" cy="371000"/>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ysClr val="window" lastClr="FFFFFF"/>
          </a:solidFill>
          <a:ln w="9525">
            <a:noFill/>
            <a:round/>
          </a:ln>
        </p:spPr>
        <p:txBody>
          <a:bodyPr anchor="ctr"/>
          <a:lstStyle/>
          <a:p>
            <a:pPr algn="ctr">
              <a:lnSpc>
                <a:spcPct val="12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13" name="矩形 12"/>
          <p:cNvSpPr/>
          <p:nvPr>
            <p:custDataLst>
              <p:tags r:id="rId7"/>
            </p:custDataLst>
          </p:nvPr>
        </p:nvSpPr>
        <p:spPr>
          <a:xfrm>
            <a:off x="868798" y="1470149"/>
            <a:ext cx="2230390" cy="293245"/>
          </a:xfrm>
          <a:prstGeom prst="rect">
            <a:avLst/>
          </a:prstGeom>
        </p:spPr>
        <p:txBody>
          <a:bodyPr wrap="square" lIns="66141" tIns="34393" rIns="0" bIns="0" anchor="b" anchorCtr="0"/>
          <a:lstStyle/>
          <a:p>
            <a:pPr algn="r">
              <a:lnSpc>
                <a:spcPct val="120000"/>
              </a:lnSpc>
            </a:pPr>
            <a:r>
              <a:rPr lang="zh-CN" altLang="en-US" sz="1100" b="1" spc="300" dirty="0">
                <a:solidFill>
                  <a:srgbClr val="1F74AD"/>
                </a:solidFill>
                <a:latin typeface="微软雅黑" panose="020B0503020204020204" charset="-122"/>
                <a:ea typeface="微软雅黑" panose="020B0503020204020204" charset="-122"/>
                <a:cs typeface="+mn-ea"/>
                <a:sym typeface="Arial" panose="020B0604020202020204" pitchFamily="34" charset="0"/>
              </a:rPr>
              <a:t>从形式上看:政府预算是一国政府施政的财政收支计划</a:t>
            </a:r>
          </a:p>
        </p:txBody>
      </p:sp>
      <p:sp>
        <p:nvSpPr>
          <p:cNvPr id="23" name="泪滴形 22"/>
          <p:cNvSpPr/>
          <p:nvPr>
            <p:custDataLst>
              <p:tags r:id="rId8"/>
            </p:custDataLst>
          </p:nvPr>
        </p:nvSpPr>
        <p:spPr>
          <a:xfrm rot="21289263">
            <a:off x="4738710" y="1511979"/>
            <a:ext cx="970666" cy="970666"/>
          </a:xfrm>
          <a:prstGeom prst="teardrop">
            <a:avLst/>
          </a:prstGeom>
          <a:solidFill>
            <a:srgbClr val="3498DB">
              <a:lumMod val="50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24" name="泪滴形 23"/>
          <p:cNvSpPr/>
          <p:nvPr>
            <p:custDataLst>
              <p:tags r:id="rId9"/>
            </p:custDataLst>
          </p:nvPr>
        </p:nvSpPr>
        <p:spPr>
          <a:xfrm rot="21289263">
            <a:off x="4772777" y="1487246"/>
            <a:ext cx="970666" cy="970666"/>
          </a:xfrm>
          <a:prstGeom prst="teardrop">
            <a:avLst/>
          </a:prstGeom>
          <a:solidFill>
            <a:srgbClr val="3498DB"/>
          </a:solidFill>
          <a:ln w="12700" cap="flat" cmpd="sng" algn="ctr">
            <a:noFill/>
            <a:prstDash val="solid"/>
            <a:miter lim="800000"/>
          </a:ln>
          <a:effectLst/>
        </p:spPr>
        <p:txBody>
          <a:bodyPr anchor="ctr"/>
          <a:lstStyle/>
          <a:p>
            <a:pPr algn="ctr">
              <a:lnSpc>
                <a:spcPct val="12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25" name="任意多边形 12"/>
          <p:cNvSpPr/>
          <p:nvPr>
            <p:custDataLst>
              <p:tags r:id="rId10"/>
            </p:custDataLst>
          </p:nvPr>
        </p:nvSpPr>
        <p:spPr bwMode="auto">
          <a:xfrm rot="2681561">
            <a:off x="5145643" y="1760712"/>
            <a:ext cx="225400" cy="423266"/>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ysClr val="window" lastClr="FFFFFF"/>
          </a:solidFill>
          <a:ln w="9525">
            <a:noFill/>
            <a:round/>
          </a:ln>
        </p:spPr>
        <p:txBody>
          <a:bodyPr anchor="ctr"/>
          <a:lstStyle/>
          <a:p>
            <a:pPr algn="ctr">
              <a:lnSpc>
                <a:spcPct val="12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27" name="矩形 26"/>
          <p:cNvSpPr/>
          <p:nvPr>
            <p:custDataLst>
              <p:tags r:id="rId11"/>
            </p:custDataLst>
          </p:nvPr>
        </p:nvSpPr>
        <p:spPr>
          <a:xfrm>
            <a:off x="5821840" y="1470149"/>
            <a:ext cx="2395249" cy="293245"/>
          </a:xfrm>
          <a:prstGeom prst="rect">
            <a:avLst/>
          </a:prstGeom>
        </p:spPr>
        <p:txBody>
          <a:bodyPr wrap="square" lIns="66141" tIns="34393" rIns="0" bIns="0" anchor="b" anchorCtr="0"/>
          <a:lstStyle/>
          <a:p>
            <a:pPr>
              <a:lnSpc>
                <a:spcPct val="120000"/>
              </a:lnSpc>
            </a:pPr>
            <a:r>
              <a:rPr lang="zh-CN" altLang="en-US" sz="1100" b="1" spc="300" dirty="0">
                <a:solidFill>
                  <a:srgbClr val="3498DB"/>
                </a:solidFill>
                <a:latin typeface="微软雅黑" panose="020B0503020204020204" charset="-122"/>
                <a:ea typeface="微软雅黑" panose="020B0503020204020204" charset="-122"/>
                <a:cs typeface="+mn-ea"/>
                <a:sym typeface="Arial" panose="020B0604020202020204" pitchFamily="34" charset="0"/>
              </a:rPr>
              <a:t>从内容上看:政府预算反映着政府分配活动的范围和方向</a:t>
            </a:r>
          </a:p>
        </p:txBody>
      </p:sp>
      <p:sp>
        <p:nvSpPr>
          <p:cNvPr id="31" name="泪滴形 30"/>
          <p:cNvSpPr/>
          <p:nvPr>
            <p:custDataLst>
              <p:tags r:id="rId12"/>
            </p:custDataLst>
          </p:nvPr>
        </p:nvSpPr>
        <p:spPr>
          <a:xfrm rot="4570233">
            <a:off x="5103177" y="2856911"/>
            <a:ext cx="993999" cy="972066"/>
          </a:xfrm>
          <a:prstGeom prst="teardrop">
            <a:avLst/>
          </a:prstGeom>
          <a:solidFill>
            <a:srgbClr val="1AA3AA">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32" name="泪滴形 31"/>
          <p:cNvSpPr/>
          <p:nvPr>
            <p:custDataLst>
              <p:tags r:id="rId13"/>
            </p:custDataLst>
          </p:nvPr>
        </p:nvSpPr>
        <p:spPr>
          <a:xfrm rot="4570233">
            <a:off x="5130710" y="2893311"/>
            <a:ext cx="993999" cy="972066"/>
          </a:xfrm>
          <a:prstGeom prst="teardrop">
            <a:avLst/>
          </a:prstGeom>
          <a:solidFill>
            <a:srgbClr val="1AA3AA"/>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charset="-122"/>
              <a:ea typeface="微软雅黑" panose="020B0503020204020204" charset="-122"/>
              <a:sym typeface="Arial" panose="020B0604020202020204" pitchFamily="34" charset="0"/>
            </a:endParaRPr>
          </a:p>
        </p:txBody>
      </p:sp>
      <p:sp>
        <p:nvSpPr>
          <p:cNvPr id="33" name="任意多边形 14"/>
          <p:cNvSpPr/>
          <p:nvPr>
            <p:custDataLst>
              <p:tags r:id="rId14"/>
            </p:custDataLst>
          </p:nvPr>
        </p:nvSpPr>
        <p:spPr bwMode="auto">
          <a:xfrm rot="10800000">
            <a:off x="5460643" y="3168177"/>
            <a:ext cx="334133" cy="421400"/>
          </a:xfrm>
          <a:custGeom>
            <a:avLst/>
            <a:gdLst/>
            <a:ahLst/>
            <a:cxnLst>
              <a:cxn ang="0">
                <a:pos x="54" y="72"/>
              </a:cxn>
              <a:cxn ang="0">
                <a:pos x="0" y="3"/>
              </a:cxn>
              <a:cxn ang="0">
                <a:pos x="56" y="3"/>
              </a:cxn>
              <a:cxn ang="0">
                <a:pos x="11" y="11"/>
              </a:cxn>
              <a:cxn ang="0">
                <a:pos x="11" y="16"/>
              </a:cxn>
              <a:cxn ang="0">
                <a:pos x="15" y="12"/>
              </a:cxn>
              <a:cxn ang="0">
                <a:pos x="11" y="21"/>
              </a:cxn>
              <a:cxn ang="0">
                <a:pos x="11" y="26"/>
              </a:cxn>
              <a:cxn ang="0">
                <a:pos x="15" y="22"/>
              </a:cxn>
              <a:cxn ang="0">
                <a:pos x="11" y="31"/>
              </a:cxn>
              <a:cxn ang="0">
                <a:pos x="11" y="36"/>
              </a:cxn>
              <a:cxn ang="0">
                <a:pos x="15" y="32"/>
              </a:cxn>
              <a:cxn ang="0">
                <a:pos x="11" y="41"/>
              </a:cxn>
              <a:cxn ang="0">
                <a:pos x="11" y="47"/>
              </a:cxn>
              <a:cxn ang="0">
                <a:pos x="15" y="43"/>
              </a:cxn>
              <a:cxn ang="0">
                <a:pos x="11" y="52"/>
              </a:cxn>
              <a:cxn ang="0">
                <a:pos x="11" y="57"/>
              </a:cxn>
              <a:cxn ang="0">
                <a:pos x="15" y="53"/>
              </a:cxn>
              <a:cxn ang="0">
                <a:pos x="24" y="16"/>
              </a:cxn>
              <a:cxn ang="0">
                <a:pos x="24" y="11"/>
              </a:cxn>
              <a:cxn ang="0">
                <a:pos x="20" y="14"/>
              </a:cxn>
              <a:cxn ang="0">
                <a:pos x="24" y="26"/>
              </a:cxn>
              <a:cxn ang="0">
                <a:pos x="24" y="21"/>
              </a:cxn>
              <a:cxn ang="0">
                <a:pos x="20" y="25"/>
              </a:cxn>
              <a:cxn ang="0">
                <a:pos x="24" y="36"/>
              </a:cxn>
              <a:cxn ang="0">
                <a:pos x="24" y="31"/>
              </a:cxn>
              <a:cxn ang="0">
                <a:pos x="20" y="35"/>
              </a:cxn>
              <a:cxn ang="0">
                <a:pos x="24" y="47"/>
              </a:cxn>
              <a:cxn ang="0">
                <a:pos x="24" y="41"/>
              </a:cxn>
              <a:cxn ang="0">
                <a:pos x="20" y="45"/>
              </a:cxn>
              <a:cxn ang="0">
                <a:pos x="22" y="57"/>
              </a:cxn>
              <a:cxn ang="0">
                <a:pos x="22" y="67"/>
              </a:cxn>
              <a:cxn ang="0">
                <a:pos x="36" y="58"/>
              </a:cxn>
              <a:cxn ang="0">
                <a:pos x="32" y="11"/>
              </a:cxn>
              <a:cxn ang="0">
                <a:pos x="32" y="16"/>
              </a:cxn>
              <a:cxn ang="0">
                <a:pos x="36" y="12"/>
              </a:cxn>
              <a:cxn ang="0">
                <a:pos x="32" y="21"/>
              </a:cxn>
              <a:cxn ang="0">
                <a:pos x="32" y="26"/>
              </a:cxn>
              <a:cxn ang="0">
                <a:pos x="36" y="22"/>
              </a:cxn>
              <a:cxn ang="0">
                <a:pos x="32" y="31"/>
              </a:cxn>
              <a:cxn ang="0">
                <a:pos x="32" y="36"/>
              </a:cxn>
              <a:cxn ang="0">
                <a:pos x="36" y="32"/>
              </a:cxn>
              <a:cxn ang="0">
                <a:pos x="32" y="41"/>
              </a:cxn>
              <a:cxn ang="0">
                <a:pos x="32" y="47"/>
              </a:cxn>
              <a:cxn ang="0">
                <a:pos x="36" y="43"/>
              </a:cxn>
              <a:cxn ang="0">
                <a:pos x="42" y="11"/>
              </a:cxn>
              <a:cxn ang="0">
                <a:pos x="42" y="16"/>
              </a:cxn>
              <a:cxn ang="0">
                <a:pos x="46" y="12"/>
              </a:cxn>
              <a:cxn ang="0">
                <a:pos x="42" y="21"/>
              </a:cxn>
              <a:cxn ang="0">
                <a:pos x="42" y="26"/>
              </a:cxn>
              <a:cxn ang="0">
                <a:pos x="46" y="22"/>
              </a:cxn>
              <a:cxn ang="0">
                <a:pos x="42" y="31"/>
              </a:cxn>
              <a:cxn ang="0">
                <a:pos x="42" y="36"/>
              </a:cxn>
              <a:cxn ang="0">
                <a:pos x="46" y="32"/>
              </a:cxn>
              <a:cxn ang="0">
                <a:pos x="42" y="41"/>
              </a:cxn>
              <a:cxn ang="0">
                <a:pos x="42" y="47"/>
              </a:cxn>
              <a:cxn ang="0">
                <a:pos x="46" y="43"/>
              </a:cxn>
              <a:cxn ang="0">
                <a:pos x="42" y="52"/>
              </a:cxn>
              <a:cxn ang="0">
                <a:pos x="42" y="57"/>
              </a:cxn>
              <a:cxn ang="0">
                <a:pos x="46" y="53"/>
              </a:cxn>
            </a:cxnLst>
            <a:rect l="0" t="0" r="r" b="b"/>
            <a:pathLst>
              <a:path w="56" h="72">
                <a:moveTo>
                  <a:pt x="56" y="3"/>
                </a:moveTo>
                <a:cubicBezTo>
                  <a:pt x="56" y="70"/>
                  <a:pt x="56" y="70"/>
                  <a:pt x="56" y="70"/>
                </a:cubicBezTo>
                <a:cubicBezTo>
                  <a:pt x="56" y="71"/>
                  <a:pt x="55" y="72"/>
                  <a:pt x="54" y="72"/>
                </a:cubicBezTo>
                <a:cubicBezTo>
                  <a:pt x="2" y="72"/>
                  <a:pt x="2" y="72"/>
                  <a:pt x="2" y="72"/>
                </a:cubicBezTo>
                <a:cubicBezTo>
                  <a:pt x="1" y="72"/>
                  <a:pt x="0" y="71"/>
                  <a:pt x="0" y="70"/>
                </a:cubicBezTo>
                <a:cubicBezTo>
                  <a:pt x="0" y="3"/>
                  <a:pt x="0" y="3"/>
                  <a:pt x="0" y="3"/>
                </a:cubicBezTo>
                <a:cubicBezTo>
                  <a:pt x="0" y="1"/>
                  <a:pt x="1" y="0"/>
                  <a:pt x="2" y="0"/>
                </a:cubicBezTo>
                <a:cubicBezTo>
                  <a:pt x="54" y="0"/>
                  <a:pt x="54" y="0"/>
                  <a:pt x="54" y="0"/>
                </a:cubicBezTo>
                <a:cubicBezTo>
                  <a:pt x="55" y="0"/>
                  <a:pt x="56" y="1"/>
                  <a:pt x="56" y="3"/>
                </a:cubicBezTo>
                <a:close/>
                <a:moveTo>
                  <a:pt x="15" y="12"/>
                </a:moveTo>
                <a:cubicBezTo>
                  <a:pt x="15" y="11"/>
                  <a:pt x="15" y="11"/>
                  <a:pt x="14" y="11"/>
                </a:cubicBezTo>
                <a:cubicBezTo>
                  <a:pt x="11" y="11"/>
                  <a:pt x="11" y="11"/>
                  <a:pt x="11" y="11"/>
                </a:cubicBezTo>
                <a:cubicBezTo>
                  <a:pt x="11" y="11"/>
                  <a:pt x="10" y="11"/>
                  <a:pt x="10" y="12"/>
                </a:cubicBezTo>
                <a:cubicBezTo>
                  <a:pt x="10" y="14"/>
                  <a:pt x="10" y="14"/>
                  <a:pt x="10" y="14"/>
                </a:cubicBezTo>
                <a:cubicBezTo>
                  <a:pt x="10" y="15"/>
                  <a:pt x="11" y="16"/>
                  <a:pt x="11" y="16"/>
                </a:cubicBezTo>
                <a:cubicBezTo>
                  <a:pt x="14" y="16"/>
                  <a:pt x="14" y="16"/>
                  <a:pt x="14" y="16"/>
                </a:cubicBezTo>
                <a:cubicBezTo>
                  <a:pt x="15" y="16"/>
                  <a:pt x="15" y="15"/>
                  <a:pt x="15" y="14"/>
                </a:cubicBezTo>
                <a:lnTo>
                  <a:pt x="15" y="12"/>
                </a:lnTo>
                <a:close/>
                <a:moveTo>
                  <a:pt x="15" y="22"/>
                </a:moveTo>
                <a:cubicBezTo>
                  <a:pt x="15" y="21"/>
                  <a:pt x="15" y="21"/>
                  <a:pt x="14" y="21"/>
                </a:cubicBezTo>
                <a:cubicBezTo>
                  <a:pt x="11" y="21"/>
                  <a:pt x="11" y="21"/>
                  <a:pt x="11" y="21"/>
                </a:cubicBezTo>
                <a:cubicBezTo>
                  <a:pt x="11" y="21"/>
                  <a:pt x="10" y="21"/>
                  <a:pt x="10" y="22"/>
                </a:cubicBezTo>
                <a:cubicBezTo>
                  <a:pt x="10" y="25"/>
                  <a:pt x="10" y="25"/>
                  <a:pt x="10" y="25"/>
                </a:cubicBezTo>
                <a:cubicBezTo>
                  <a:pt x="10" y="25"/>
                  <a:pt x="11" y="26"/>
                  <a:pt x="11" y="26"/>
                </a:cubicBezTo>
                <a:cubicBezTo>
                  <a:pt x="14" y="26"/>
                  <a:pt x="14" y="26"/>
                  <a:pt x="14" y="26"/>
                </a:cubicBezTo>
                <a:cubicBezTo>
                  <a:pt x="15" y="26"/>
                  <a:pt x="15" y="25"/>
                  <a:pt x="15" y="25"/>
                </a:cubicBezTo>
                <a:lnTo>
                  <a:pt x="15" y="22"/>
                </a:lnTo>
                <a:close/>
                <a:moveTo>
                  <a:pt x="15" y="32"/>
                </a:moveTo>
                <a:cubicBezTo>
                  <a:pt x="15" y="32"/>
                  <a:pt x="15" y="31"/>
                  <a:pt x="14" y="31"/>
                </a:cubicBezTo>
                <a:cubicBezTo>
                  <a:pt x="11" y="31"/>
                  <a:pt x="11" y="31"/>
                  <a:pt x="11" y="31"/>
                </a:cubicBezTo>
                <a:cubicBezTo>
                  <a:pt x="11" y="31"/>
                  <a:pt x="10" y="32"/>
                  <a:pt x="10" y="32"/>
                </a:cubicBezTo>
                <a:cubicBezTo>
                  <a:pt x="10" y="35"/>
                  <a:pt x="10" y="35"/>
                  <a:pt x="10" y="35"/>
                </a:cubicBezTo>
                <a:cubicBezTo>
                  <a:pt x="10" y="36"/>
                  <a:pt x="11" y="36"/>
                  <a:pt x="11" y="36"/>
                </a:cubicBezTo>
                <a:cubicBezTo>
                  <a:pt x="14" y="36"/>
                  <a:pt x="14" y="36"/>
                  <a:pt x="14" y="36"/>
                </a:cubicBezTo>
                <a:cubicBezTo>
                  <a:pt x="15" y="36"/>
                  <a:pt x="15" y="36"/>
                  <a:pt x="15" y="35"/>
                </a:cubicBezTo>
                <a:lnTo>
                  <a:pt x="15" y="32"/>
                </a:lnTo>
                <a:close/>
                <a:moveTo>
                  <a:pt x="15" y="43"/>
                </a:moveTo>
                <a:cubicBezTo>
                  <a:pt x="15" y="42"/>
                  <a:pt x="15" y="41"/>
                  <a:pt x="14" y="41"/>
                </a:cubicBezTo>
                <a:cubicBezTo>
                  <a:pt x="11" y="41"/>
                  <a:pt x="11" y="41"/>
                  <a:pt x="11" y="41"/>
                </a:cubicBezTo>
                <a:cubicBezTo>
                  <a:pt x="11" y="41"/>
                  <a:pt x="10" y="42"/>
                  <a:pt x="10" y="43"/>
                </a:cubicBezTo>
                <a:cubicBezTo>
                  <a:pt x="10" y="45"/>
                  <a:pt x="10" y="45"/>
                  <a:pt x="10" y="45"/>
                </a:cubicBezTo>
                <a:cubicBezTo>
                  <a:pt x="10" y="46"/>
                  <a:pt x="11" y="47"/>
                  <a:pt x="11" y="47"/>
                </a:cubicBezTo>
                <a:cubicBezTo>
                  <a:pt x="14" y="47"/>
                  <a:pt x="14" y="47"/>
                  <a:pt x="14" y="47"/>
                </a:cubicBezTo>
                <a:cubicBezTo>
                  <a:pt x="15" y="47"/>
                  <a:pt x="15" y="46"/>
                  <a:pt x="15" y="45"/>
                </a:cubicBezTo>
                <a:lnTo>
                  <a:pt x="15" y="43"/>
                </a:lnTo>
                <a:close/>
                <a:moveTo>
                  <a:pt x="15" y="53"/>
                </a:moveTo>
                <a:cubicBezTo>
                  <a:pt x="15" y="52"/>
                  <a:pt x="15" y="52"/>
                  <a:pt x="14" y="52"/>
                </a:cubicBezTo>
                <a:cubicBezTo>
                  <a:pt x="11" y="52"/>
                  <a:pt x="11" y="52"/>
                  <a:pt x="11" y="52"/>
                </a:cubicBezTo>
                <a:cubicBezTo>
                  <a:pt x="11" y="52"/>
                  <a:pt x="10" y="52"/>
                  <a:pt x="10" y="53"/>
                </a:cubicBezTo>
                <a:cubicBezTo>
                  <a:pt x="10" y="56"/>
                  <a:pt x="10" y="56"/>
                  <a:pt x="10" y="56"/>
                </a:cubicBezTo>
                <a:cubicBezTo>
                  <a:pt x="10" y="56"/>
                  <a:pt x="11" y="57"/>
                  <a:pt x="11" y="57"/>
                </a:cubicBezTo>
                <a:cubicBezTo>
                  <a:pt x="14" y="57"/>
                  <a:pt x="14" y="57"/>
                  <a:pt x="14" y="57"/>
                </a:cubicBezTo>
                <a:cubicBezTo>
                  <a:pt x="15" y="57"/>
                  <a:pt x="15" y="56"/>
                  <a:pt x="15" y="56"/>
                </a:cubicBezTo>
                <a:lnTo>
                  <a:pt x="15" y="53"/>
                </a:lnTo>
                <a:close/>
                <a:moveTo>
                  <a:pt x="20" y="14"/>
                </a:moveTo>
                <a:cubicBezTo>
                  <a:pt x="20" y="15"/>
                  <a:pt x="21" y="16"/>
                  <a:pt x="22" y="16"/>
                </a:cubicBezTo>
                <a:cubicBezTo>
                  <a:pt x="24" y="16"/>
                  <a:pt x="24" y="16"/>
                  <a:pt x="24" y="16"/>
                </a:cubicBezTo>
                <a:cubicBezTo>
                  <a:pt x="25" y="16"/>
                  <a:pt x="25" y="15"/>
                  <a:pt x="25" y="14"/>
                </a:cubicBezTo>
                <a:cubicBezTo>
                  <a:pt x="25" y="12"/>
                  <a:pt x="25" y="12"/>
                  <a:pt x="25" y="12"/>
                </a:cubicBezTo>
                <a:cubicBezTo>
                  <a:pt x="25" y="11"/>
                  <a:pt x="25" y="11"/>
                  <a:pt x="24" y="11"/>
                </a:cubicBezTo>
                <a:cubicBezTo>
                  <a:pt x="22" y="11"/>
                  <a:pt x="22" y="11"/>
                  <a:pt x="22" y="11"/>
                </a:cubicBezTo>
                <a:cubicBezTo>
                  <a:pt x="21" y="11"/>
                  <a:pt x="20" y="11"/>
                  <a:pt x="20" y="12"/>
                </a:cubicBezTo>
                <a:lnTo>
                  <a:pt x="20" y="14"/>
                </a:lnTo>
                <a:close/>
                <a:moveTo>
                  <a:pt x="20" y="25"/>
                </a:moveTo>
                <a:cubicBezTo>
                  <a:pt x="20" y="25"/>
                  <a:pt x="21" y="26"/>
                  <a:pt x="22" y="26"/>
                </a:cubicBezTo>
                <a:cubicBezTo>
                  <a:pt x="24" y="26"/>
                  <a:pt x="24" y="26"/>
                  <a:pt x="24" y="26"/>
                </a:cubicBezTo>
                <a:cubicBezTo>
                  <a:pt x="25" y="26"/>
                  <a:pt x="25" y="25"/>
                  <a:pt x="25" y="25"/>
                </a:cubicBezTo>
                <a:cubicBezTo>
                  <a:pt x="25" y="22"/>
                  <a:pt x="25" y="22"/>
                  <a:pt x="25" y="22"/>
                </a:cubicBezTo>
                <a:cubicBezTo>
                  <a:pt x="25" y="21"/>
                  <a:pt x="25" y="21"/>
                  <a:pt x="24" y="21"/>
                </a:cubicBezTo>
                <a:cubicBezTo>
                  <a:pt x="22" y="21"/>
                  <a:pt x="22" y="21"/>
                  <a:pt x="22" y="21"/>
                </a:cubicBezTo>
                <a:cubicBezTo>
                  <a:pt x="21" y="21"/>
                  <a:pt x="20" y="21"/>
                  <a:pt x="20" y="22"/>
                </a:cubicBezTo>
                <a:lnTo>
                  <a:pt x="20" y="25"/>
                </a:lnTo>
                <a:close/>
                <a:moveTo>
                  <a:pt x="20" y="35"/>
                </a:moveTo>
                <a:cubicBezTo>
                  <a:pt x="20" y="36"/>
                  <a:pt x="21" y="36"/>
                  <a:pt x="22" y="36"/>
                </a:cubicBezTo>
                <a:cubicBezTo>
                  <a:pt x="24" y="36"/>
                  <a:pt x="24" y="36"/>
                  <a:pt x="24" y="36"/>
                </a:cubicBezTo>
                <a:cubicBezTo>
                  <a:pt x="25" y="36"/>
                  <a:pt x="25" y="36"/>
                  <a:pt x="25" y="35"/>
                </a:cubicBezTo>
                <a:cubicBezTo>
                  <a:pt x="25" y="32"/>
                  <a:pt x="25" y="32"/>
                  <a:pt x="25" y="32"/>
                </a:cubicBezTo>
                <a:cubicBezTo>
                  <a:pt x="25" y="32"/>
                  <a:pt x="25" y="31"/>
                  <a:pt x="24" y="31"/>
                </a:cubicBezTo>
                <a:cubicBezTo>
                  <a:pt x="22" y="31"/>
                  <a:pt x="22" y="31"/>
                  <a:pt x="22" y="31"/>
                </a:cubicBezTo>
                <a:cubicBezTo>
                  <a:pt x="21" y="31"/>
                  <a:pt x="20" y="32"/>
                  <a:pt x="20" y="32"/>
                </a:cubicBezTo>
                <a:lnTo>
                  <a:pt x="20" y="35"/>
                </a:lnTo>
                <a:close/>
                <a:moveTo>
                  <a:pt x="20" y="45"/>
                </a:moveTo>
                <a:cubicBezTo>
                  <a:pt x="20" y="46"/>
                  <a:pt x="21" y="47"/>
                  <a:pt x="22" y="47"/>
                </a:cubicBezTo>
                <a:cubicBezTo>
                  <a:pt x="24" y="47"/>
                  <a:pt x="24" y="47"/>
                  <a:pt x="24" y="47"/>
                </a:cubicBezTo>
                <a:cubicBezTo>
                  <a:pt x="25" y="47"/>
                  <a:pt x="25" y="46"/>
                  <a:pt x="25" y="45"/>
                </a:cubicBezTo>
                <a:cubicBezTo>
                  <a:pt x="25" y="43"/>
                  <a:pt x="25" y="43"/>
                  <a:pt x="25" y="43"/>
                </a:cubicBezTo>
                <a:cubicBezTo>
                  <a:pt x="25" y="42"/>
                  <a:pt x="25" y="41"/>
                  <a:pt x="24" y="41"/>
                </a:cubicBezTo>
                <a:cubicBezTo>
                  <a:pt x="22" y="41"/>
                  <a:pt x="22" y="41"/>
                  <a:pt x="22" y="41"/>
                </a:cubicBezTo>
                <a:cubicBezTo>
                  <a:pt x="21" y="41"/>
                  <a:pt x="20" y="42"/>
                  <a:pt x="20" y="43"/>
                </a:cubicBezTo>
                <a:lnTo>
                  <a:pt x="20" y="45"/>
                </a:lnTo>
                <a:close/>
                <a:moveTo>
                  <a:pt x="36" y="58"/>
                </a:moveTo>
                <a:cubicBezTo>
                  <a:pt x="36" y="57"/>
                  <a:pt x="35" y="57"/>
                  <a:pt x="34" y="57"/>
                </a:cubicBezTo>
                <a:cubicBezTo>
                  <a:pt x="22" y="57"/>
                  <a:pt x="22" y="57"/>
                  <a:pt x="22" y="57"/>
                </a:cubicBezTo>
                <a:cubicBezTo>
                  <a:pt x="21" y="57"/>
                  <a:pt x="20" y="57"/>
                  <a:pt x="20" y="58"/>
                </a:cubicBezTo>
                <a:cubicBezTo>
                  <a:pt x="20" y="66"/>
                  <a:pt x="20" y="66"/>
                  <a:pt x="20" y="66"/>
                </a:cubicBezTo>
                <a:cubicBezTo>
                  <a:pt x="20" y="67"/>
                  <a:pt x="21" y="67"/>
                  <a:pt x="22" y="67"/>
                </a:cubicBezTo>
                <a:cubicBezTo>
                  <a:pt x="34" y="67"/>
                  <a:pt x="34" y="67"/>
                  <a:pt x="34" y="67"/>
                </a:cubicBezTo>
                <a:cubicBezTo>
                  <a:pt x="35" y="67"/>
                  <a:pt x="36" y="67"/>
                  <a:pt x="36" y="66"/>
                </a:cubicBezTo>
                <a:lnTo>
                  <a:pt x="36" y="58"/>
                </a:lnTo>
                <a:close/>
                <a:moveTo>
                  <a:pt x="36" y="12"/>
                </a:moveTo>
                <a:cubicBezTo>
                  <a:pt x="36" y="11"/>
                  <a:pt x="35" y="11"/>
                  <a:pt x="34" y="11"/>
                </a:cubicBezTo>
                <a:cubicBezTo>
                  <a:pt x="32" y="11"/>
                  <a:pt x="32" y="11"/>
                  <a:pt x="32" y="11"/>
                </a:cubicBezTo>
                <a:cubicBezTo>
                  <a:pt x="31" y="11"/>
                  <a:pt x="31" y="11"/>
                  <a:pt x="31" y="12"/>
                </a:cubicBezTo>
                <a:cubicBezTo>
                  <a:pt x="31" y="14"/>
                  <a:pt x="31" y="14"/>
                  <a:pt x="31" y="14"/>
                </a:cubicBezTo>
                <a:cubicBezTo>
                  <a:pt x="31" y="15"/>
                  <a:pt x="31" y="16"/>
                  <a:pt x="32" y="16"/>
                </a:cubicBezTo>
                <a:cubicBezTo>
                  <a:pt x="34" y="16"/>
                  <a:pt x="34" y="16"/>
                  <a:pt x="34" y="16"/>
                </a:cubicBezTo>
                <a:cubicBezTo>
                  <a:pt x="35" y="16"/>
                  <a:pt x="36" y="15"/>
                  <a:pt x="36" y="14"/>
                </a:cubicBezTo>
                <a:lnTo>
                  <a:pt x="36" y="12"/>
                </a:lnTo>
                <a:close/>
                <a:moveTo>
                  <a:pt x="36" y="22"/>
                </a:moveTo>
                <a:cubicBezTo>
                  <a:pt x="36" y="21"/>
                  <a:pt x="35" y="21"/>
                  <a:pt x="34" y="21"/>
                </a:cubicBezTo>
                <a:cubicBezTo>
                  <a:pt x="32" y="21"/>
                  <a:pt x="32" y="21"/>
                  <a:pt x="32" y="21"/>
                </a:cubicBezTo>
                <a:cubicBezTo>
                  <a:pt x="31" y="21"/>
                  <a:pt x="31" y="21"/>
                  <a:pt x="31" y="22"/>
                </a:cubicBezTo>
                <a:cubicBezTo>
                  <a:pt x="31" y="25"/>
                  <a:pt x="31" y="25"/>
                  <a:pt x="31" y="25"/>
                </a:cubicBezTo>
                <a:cubicBezTo>
                  <a:pt x="31" y="25"/>
                  <a:pt x="31" y="26"/>
                  <a:pt x="32" y="26"/>
                </a:cubicBezTo>
                <a:cubicBezTo>
                  <a:pt x="34" y="26"/>
                  <a:pt x="34" y="26"/>
                  <a:pt x="34" y="26"/>
                </a:cubicBezTo>
                <a:cubicBezTo>
                  <a:pt x="35" y="26"/>
                  <a:pt x="36" y="25"/>
                  <a:pt x="36" y="25"/>
                </a:cubicBezTo>
                <a:lnTo>
                  <a:pt x="36" y="22"/>
                </a:lnTo>
                <a:close/>
                <a:moveTo>
                  <a:pt x="36" y="32"/>
                </a:moveTo>
                <a:cubicBezTo>
                  <a:pt x="36" y="32"/>
                  <a:pt x="35" y="31"/>
                  <a:pt x="34" y="31"/>
                </a:cubicBezTo>
                <a:cubicBezTo>
                  <a:pt x="32" y="31"/>
                  <a:pt x="32" y="31"/>
                  <a:pt x="32" y="31"/>
                </a:cubicBezTo>
                <a:cubicBezTo>
                  <a:pt x="31" y="31"/>
                  <a:pt x="31" y="32"/>
                  <a:pt x="31" y="32"/>
                </a:cubicBezTo>
                <a:cubicBezTo>
                  <a:pt x="31" y="35"/>
                  <a:pt x="31" y="35"/>
                  <a:pt x="31" y="35"/>
                </a:cubicBezTo>
                <a:cubicBezTo>
                  <a:pt x="31" y="36"/>
                  <a:pt x="31" y="36"/>
                  <a:pt x="32" y="36"/>
                </a:cubicBezTo>
                <a:cubicBezTo>
                  <a:pt x="34" y="36"/>
                  <a:pt x="34" y="36"/>
                  <a:pt x="34" y="36"/>
                </a:cubicBezTo>
                <a:cubicBezTo>
                  <a:pt x="35" y="36"/>
                  <a:pt x="36" y="36"/>
                  <a:pt x="36" y="35"/>
                </a:cubicBezTo>
                <a:lnTo>
                  <a:pt x="36" y="32"/>
                </a:lnTo>
                <a:close/>
                <a:moveTo>
                  <a:pt x="36" y="43"/>
                </a:moveTo>
                <a:cubicBezTo>
                  <a:pt x="36" y="42"/>
                  <a:pt x="35" y="41"/>
                  <a:pt x="34" y="41"/>
                </a:cubicBezTo>
                <a:cubicBezTo>
                  <a:pt x="32" y="41"/>
                  <a:pt x="32" y="41"/>
                  <a:pt x="32" y="41"/>
                </a:cubicBezTo>
                <a:cubicBezTo>
                  <a:pt x="31" y="41"/>
                  <a:pt x="31" y="42"/>
                  <a:pt x="31" y="43"/>
                </a:cubicBezTo>
                <a:cubicBezTo>
                  <a:pt x="31" y="45"/>
                  <a:pt x="31" y="45"/>
                  <a:pt x="31" y="45"/>
                </a:cubicBezTo>
                <a:cubicBezTo>
                  <a:pt x="31" y="46"/>
                  <a:pt x="31" y="47"/>
                  <a:pt x="32" y="47"/>
                </a:cubicBezTo>
                <a:cubicBezTo>
                  <a:pt x="34" y="47"/>
                  <a:pt x="34" y="47"/>
                  <a:pt x="34" y="47"/>
                </a:cubicBezTo>
                <a:cubicBezTo>
                  <a:pt x="35" y="47"/>
                  <a:pt x="36" y="46"/>
                  <a:pt x="36" y="45"/>
                </a:cubicBezTo>
                <a:lnTo>
                  <a:pt x="36" y="43"/>
                </a:lnTo>
                <a:close/>
                <a:moveTo>
                  <a:pt x="46" y="12"/>
                </a:moveTo>
                <a:cubicBezTo>
                  <a:pt x="46" y="11"/>
                  <a:pt x="45" y="11"/>
                  <a:pt x="45" y="11"/>
                </a:cubicBezTo>
                <a:cubicBezTo>
                  <a:pt x="42" y="11"/>
                  <a:pt x="42" y="11"/>
                  <a:pt x="42" y="11"/>
                </a:cubicBezTo>
                <a:cubicBezTo>
                  <a:pt x="41" y="11"/>
                  <a:pt x="41" y="11"/>
                  <a:pt x="41" y="12"/>
                </a:cubicBezTo>
                <a:cubicBezTo>
                  <a:pt x="41" y="14"/>
                  <a:pt x="41" y="14"/>
                  <a:pt x="41" y="14"/>
                </a:cubicBezTo>
                <a:cubicBezTo>
                  <a:pt x="41" y="15"/>
                  <a:pt x="41" y="16"/>
                  <a:pt x="42" y="16"/>
                </a:cubicBezTo>
                <a:cubicBezTo>
                  <a:pt x="45" y="16"/>
                  <a:pt x="45" y="16"/>
                  <a:pt x="45" y="16"/>
                </a:cubicBezTo>
                <a:cubicBezTo>
                  <a:pt x="45" y="16"/>
                  <a:pt x="46" y="15"/>
                  <a:pt x="46" y="14"/>
                </a:cubicBezTo>
                <a:lnTo>
                  <a:pt x="46" y="12"/>
                </a:lnTo>
                <a:close/>
                <a:moveTo>
                  <a:pt x="46" y="22"/>
                </a:moveTo>
                <a:cubicBezTo>
                  <a:pt x="46" y="21"/>
                  <a:pt x="45" y="21"/>
                  <a:pt x="45" y="21"/>
                </a:cubicBezTo>
                <a:cubicBezTo>
                  <a:pt x="42" y="21"/>
                  <a:pt x="42" y="21"/>
                  <a:pt x="42" y="21"/>
                </a:cubicBezTo>
                <a:cubicBezTo>
                  <a:pt x="41" y="21"/>
                  <a:pt x="41" y="21"/>
                  <a:pt x="41" y="22"/>
                </a:cubicBezTo>
                <a:cubicBezTo>
                  <a:pt x="41" y="25"/>
                  <a:pt x="41" y="25"/>
                  <a:pt x="41" y="25"/>
                </a:cubicBezTo>
                <a:cubicBezTo>
                  <a:pt x="41" y="25"/>
                  <a:pt x="41" y="26"/>
                  <a:pt x="42" y="26"/>
                </a:cubicBezTo>
                <a:cubicBezTo>
                  <a:pt x="45" y="26"/>
                  <a:pt x="45" y="26"/>
                  <a:pt x="45" y="26"/>
                </a:cubicBezTo>
                <a:cubicBezTo>
                  <a:pt x="45" y="26"/>
                  <a:pt x="46" y="25"/>
                  <a:pt x="46" y="25"/>
                </a:cubicBezTo>
                <a:lnTo>
                  <a:pt x="46" y="22"/>
                </a:lnTo>
                <a:close/>
                <a:moveTo>
                  <a:pt x="46" y="32"/>
                </a:moveTo>
                <a:cubicBezTo>
                  <a:pt x="46" y="32"/>
                  <a:pt x="45" y="31"/>
                  <a:pt x="45" y="31"/>
                </a:cubicBezTo>
                <a:cubicBezTo>
                  <a:pt x="42" y="31"/>
                  <a:pt x="42" y="31"/>
                  <a:pt x="42" y="31"/>
                </a:cubicBezTo>
                <a:cubicBezTo>
                  <a:pt x="41" y="31"/>
                  <a:pt x="41" y="32"/>
                  <a:pt x="41" y="32"/>
                </a:cubicBezTo>
                <a:cubicBezTo>
                  <a:pt x="41" y="35"/>
                  <a:pt x="41" y="35"/>
                  <a:pt x="41" y="35"/>
                </a:cubicBezTo>
                <a:cubicBezTo>
                  <a:pt x="41" y="36"/>
                  <a:pt x="41" y="36"/>
                  <a:pt x="42" y="36"/>
                </a:cubicBezTo>
                <a:cubicBezTo>
                  <a:pt x="45" y="36"/>
                  <a:pt x="45" y="36"/>
                  <a:pt x="45" y="36"/>
                </a:cubicBezTo>
                <a:cubicBezTo>
                  <a:pt x="45" y="36"/>
                  <a:pt x="46" y="36"/>
                  <a:pt x="46" y="35"/>
                </a:cubicBezTo>
                <a:lnTo>
                  <a:pt x="46" y="32"/>
                </a:lnTo>
                <a:close/>
                <a:moveTo>
                  <a:pt x="46" y="43"/>
                </a:moveTo>
                <a:cubicBezTo>
                  <a:pt x="46" y="42"/>
                  <a:pt x="45" y="41"/>
                  <a:pt x="45" y="41"/>
                </a:cubicBezTo>
                <a:cubicBezTo>
                  <a:pt x="42" y="41"/>
                  <a:pt x="42" y="41"/>
                  <a:pt x="42" y="41"/>
                </a:cubicBezTo>
                <a:cubicBezTo>
                  <a:pt x="41" y="41"/>
                  <a:pt x="41" y="42"/>
                  <a:pt x="41" y="43"/>
                </a:cubicBezTo>
                <a:cubicBezTo>
                  <a:pt x="41" y="45"/>
                  <a:pt x="41" y="45"/>
                  <a:pt x="41" y="45"/>
                </a:cubicBezTo>
                <a:cubicBezTo>
                  <a:pt x="41" y="46"/>
                  <a:pt x="41" y="47"/>
                  <a:pt x="42" y="47"/>
                </a:cubicBezTo>
                <a:cubicBezTo>
                  <a:pt x="45" y="47"/>
                  <a:pt x="45" y="47"/>
                  <a:pt x="45" y="47"/>
                </a:cubicBezTo>
                <a:cubicBezTo>
                  <a:pt x="45" y="47"/>
                  <a:pt x="46" y="46"/>
                  <a:pt x="46" y="45"/>
                </a:cubicBezTo>
                <a:lnTo>
                  <a:pt x="46" y="43"/>
                </a:lnTo>
                <a:close/>
                <a:moveTo>
                  <a:pt x="46" y="53"/>
                </a:moveTo>
                <a:cubicBezTo>
                  <a:pt x="46" y="52"/>
                  <a:pt x="45" y="52"/>
                  <a:pt x="45" y="52"/>
                </a:cubicBezTo>
                <a:cubicBezTo>
                  <a:pt x="42" y="52"/>
                  <a:pt x="42" y="52"/>
                  <a:pt x="42" y="52"/>
                </a:cubicBezTo>
                <a:cubicBezTo>
                  <a:pt x="41" y="52"/>
                  <a:pt x="41" y="52"/>
                  <a:pt x="41" y="53"/>
                </a:cubicBezTo>
                <a:cubicBezTo>
                  <a:pt x="41" y="56"/>
                  <a:pt x="41" y="56"/>
                  <a:pt x="41" y="56"/>
                </a:cubicBezTo>
                <a:cubicBezTo>
                  <a:pt x="41" y="56"/>
                  <a:pt x="41" y="57"/>
                  <a:pt x="42" y="57"/>
                </a:cubicBezTo>
                <a:cubicBezTo>
                  <a:pt x="45" y="57"/>
                  <a:pt x="45" y="57"/>
                  <a:pt x="45" y="57"/>
                </a:cubicBezTo>
                <a:cubicBezTo>
                  <a:pt x="45" y="57"/>
                  <a:pt x="46" y="56"/>
                  <a:pt x="46" y="56"/>
                </a:cubicBezTo>
                <a:lnTo>
                  <a:pt x="46" y="53"/>
                </a:lnTo>
                <a:close/>
              </a:path>
            </a:pathLst>
          </a:custGeom>
          <a:solidFill>
            <a:sysClr val="window" lastClr="FFFFFF"/>
          </a:solidFill>
          <a:ln w="9525">
            <a:noFill/>
            <a:round/>
          </a:ln>
        </p:spPr>
        <p:txBody>
          <a:bodyPr anchor="ctr"/>
          <a:lstStyle/>
          <a:p>
            <a:pPr algn="ctr">
              <a:lnSpc>
                <a:spcPct val="12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35" name="矩形 34"/>
          <p:cNvSpPr/>
          <p:nvPr>
            <p:custDataLst>
              <p:tags r:id="rId15"/>
            </p:custDataLst>
          </p:nvPr>
        </p:nvSpPr>
        <p:spPr>
          <a:xfrm>
            <a:off x="6320868" y="3064121"/>
            <a:ext cx="2219756" cy="293245"/>
          </a:xfrm>
          <a:prstGeom prst="rect">
            <a:avLst/>
          </a:prstGeom>
        </p:spPr>
        <p:txBody>
          <a:bodyPr wrap="square" lIns="66141" tIns="34393" rIns="0" bIns="0" anchor="b" anchorCtr="0"/>
          <a:lstStyle/>
          <a:p>
            <a:pPr>
              <a:lnSpc>
                <a:spcPct val="120000"/>
              </a:lnSpc>
            </a:pPr>
            <a:r>
              <a:rPr lang="zh-CN" altLang="en-US" sz="1060" b="1" spc="300" dirty="0">
                <a:solidFill>
                  <a:srgbClr val="1AA3AA"/>
                </a:solidFill>
                <a:latin typeface="微软雅黑" panose="020B0503020204020204" charset="-122"/>
                <a:ea typeface="微软雅黑" panose="020B0503020204020204" charset="-122"/>
                <a:cs typeface="+mn-ea"/>
                <a:sym typeface="Arial" panose="020B0604020202020204" pitchFamily="34" charset="0"/>
              </a:rPr>
              <a:t> </a:t>
            </a:r>
            <a:r>
              <a:rPr lang="zh-CN" altLang="en-US" sz="1100" b="1" spc="300" dirty="0">
                <a:solidFill>
                  <a:srgbClr val="1AA3AA"/>
                </a:solidFill>
                <a:latin typeface="微软雅黑" panose="020B0503020204020204" charset="-122"/>
                <a:ea typeface="微软雅黑" panose="020B0503020204020204" charset="-122"/>
                <a:cs typeface="+mn-ea"/>
                <a:sym typeface="Arial" panose="020B0604020202020204" pitchFamily="34" charset="0"/>
              </a:rPr>
              <a:t>从决策过程看:政府预算是公共选择机制</a:t>
            </a:r>
          </a:p>
        </p:txBody>
      </p:sp>
      <p:sp>
        <p:nvSpPr>
          <p:cNvPr id="39" name="泪滴形 38"/>
          <p:cNvSpPr/>
          <p:nvPr>
            <p:custDataLst>
              <p:tags r:id="rId16"/>
            </p:custDataLst>
          </p:nvPr>
        </p:nvSpPr>
        <p:spPr>
          <a:xfrm rot="10969501">
            <a:off x="2823512" y="2781778"/>
            <a:ext cx="986066" cy="972066"/>
          </a:xfrm>
          <a:prstGeom prst="teardrop">
            <a:avLst/>
          </a:prstGeom>
          <a:solidFill>
            <a:srgbClr val="9BBB59">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40" name="泪滴形 39"/>
          <p:cNvSpPr/>
          <p:nvPr>
            <p:custDataLst>
              <p:tags r:id="rId17"/>
            </p:custDataLst>
          </p:nvPr>
        </p:nvSpPr>
        <p:spPr>
          <a:xfrm rot="10969501">
            <a:off x="2800646" y="2802311"/>
            <a:ext cx="986066" cy="972066"/>
          </a:xfrm>
          <a:prstGeom prst="teardrop">
            <a:avLst/>
          </a:prstGeom>
          <a:solidFill>
            <a:srgbClr val="9BBB59"/>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charset="-122"/>
              <a:ea typeface="微软雅黑" panose="020B0503020204020204" charset="-122"/>
              <a:sym typeface="Arial" panose="020B0604020202020204" pitchFamily="34" charset="0"/>
            </a:endParaRPr>
          </a:p>
        </p:txBody>
      </p:sp>
      <p:sp>
        <p:nvSpPr>
          <p:cNvPr id="43" name="矩形 42"/>
          <p:cNvSpPr/>
          <p:nvPr>
            <p:custDataLst>
              <p:tags r:id="rId18"/>
            </p:custDataLst>
          </p:nvPr>
        </p:nvSpPr>
        <p:spPr>
          <a:xfrm>
            <a:off x="347676" y="3064121"/>
            <a:ext cx="2230390" cy="293245"/>
          </a:xfrm>
          <a:prstGeom prst="rect">
            <a:avLst/>
          </a:prstGeom>
        </p:spPr>
        <p:txBody>
          <a:bodyPr wrap="square" lIns="66141" tIns="34393" rIns="0" bIns="0" anchor="b" anchorCtr="0"/>
          <a:lstStyle/>
          <a:p>
            <a:pPr algn="r">
              <a:lnSpc>
                <a:spcPct val="120000"/>
              </a:lnSpc>
            </a:pPr>
            <a:r>
              <a:rPr lang="zh-CN" altLang="en-US" sz="1100" b="1" spc="300" dirty="0">
                <a:solidFill>
                  <a:srgbClr val="9BBB59"/>
                </a:solidFill>
                <a:latin typeface="微软雅黑" panose="020B0503020204020204" charset="-122"/>
                <a:ea typeface="微软雅黑" panose="020B0503020204020204" charset="-122"/>
                <a:cs typeface="+mn-ea"/>
                <a:sym typeface="Arial" panose="020B0604020202020204" pitchFamily="34" charset="0"/>
              </a:rPr>
              <a:t>从程序上看:政府预算是通过政治程序决定的</a:t>
            </a:r>
          </a:p>
        </p:txBody>
      </p:sp>
      <p:sp>
        <p:nvSpPr>
          <p:cNvPr id="48" name="泪滴形 47"/>
          <p:cNvSpPr/>
          <p:nvPr>
            <p:custDataLst>
              <p:tags r:id="rId19"/>
            </p:custDataLst>
          </p:nvPr>
        </p:nvSpPr>
        <p:spPr>
          <a:xfrm rot="8021125">
            <a:off x="3955178" y="3631577"/>
            <a:ext cx="986066" cy="972066"/>
          </a:xfrm>
          <a:prstGeom prst="teardrop">
            <a:avLst/>
          </a:prstGeom>
          <a:solidFill>
            <a:srgbClr val="69A35B">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49" name="泪滴形 48"/>
          <p:cNvSpPr/>
          <p:nvPr>
            <p:custDataLst>
              <p:tags r:id="rId20"/>
            </p:custDataLst>
          </p:nvPr>
        </p:nvSpPr>
        <p:spPr>
          <a:xfrm rot="8021125">
            <a:off x="3955645" y="3662377"/>
            <a:ext cx="986066" cy="972066"/>
          </a:xfrm>
          <a:prstGeom prst="teardrop">
            <a:avLst/>
          </a:prstGeom>
          <a:solidFill>
            <a:srgbClr val="69A35B"/>
          </a:solidFill>
          <a:ln w="12700" cap="flat" cmpd="sng" algn="ctr">
            <a:noFill/>
            <a:prstDash val="solid"/>
            <a:miter lim="800000"/>
          </a:ln>
          <a:effectLst/>
        </p:spPr>
        <p:txBody>
          <a:bodyPr anchor="ctr"/>
          <a:lstStyle/>
          <a:p>
            <a:pPr algn="ctr">
              <a:lnSpc>
                <a:spcPct val="12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50" name="任意多边形 15"/>
          <p:cNvSpPr/>
          <p:nvPr>
            <p:custDataLst>
              <p:tags r:id="rId21"/>
            </p:custDataLst>
          </p:nvPr>
        </p:nvSpPr>
        <p:spPr bwMode="auto">
          <a:xfrm>
            <a:off x="4255244" y="3974576"/>
            <a:ext cx="386400" cy="347666"/>
          </a:xfrm>
          <a:custGeom>
            <a:avLst/>
            <a:gdLst/>
            <a:ahLst/>
            <a:cxnLst>
              <a:cxn ang="0">
                <a:pos x="7" y="9"/>
              </a:cxn>
              <a:cxn ang="0">
                <a:pos x="7" y="57"/>
              </a:cxn>
              <a:cxn ang="0">
                <a:pos x="6" y="58"/>
              </a:cxn>
              <a:cxn ang="0">
                <a:pos x="4" y="58"/>
              </a:cxn>
              <a:cxn ang="0">
                <a:pos x="2" y="57"/>
              </a:cxn>
              <a:cxn ang="0">
                <a:pos x="2" y="9"/>
              </a:cxn>
              <a:cxn ang="0">
                <a:pos x="0" y="4"/>
              </a:cxn>
              <a:cxn ang="0">
                <a:pos x="5" y="0"/>
              </a:cxn>
              <a:cxn ang="0">
                <a:pos x="10" y="4"/>
              </a:cxn>
              <a:cxn ang="0">
                <a:pos x="7" y="9"/>
              </a:cxn>
              <a:cxn ang="0">
                <a:pos x="65" y="36"/>
              </a:cxn>
              <a:cxn ang="0">
                <a:pos x="63" y="38"/>
              </a:cxn>
              <a:cxn ang="0">
                <a:pos x="49" y="43"/>
              </a:cxn>
              <a:cxn ang="0">
                <a:pos x="31" y="37"/>
              </a:cxn>
              <a:cxn ang="0">
                <a:pos x="13" y="43"/>
              </a:cxn>
              <a:cxn ang="0">
                <a:pos x="12" y="43"/>
              </a:cxn>
              <a:cxn ang="0">
                <a:pos x="10" y="41"/>
              </a:cxn>
              <a:cxn ang="0">
                <a:pos x="10" y="13"/>
              </a:cxn>
              <a:cxn ang="0">
                <a:pos x="11" y="11"/>
              </a:cxn>
              <a:cxn ang="0">
                <a:pos x="14" y="9"/>
              </a:cxn>
              <a:cxn ang="0">
                <a:pos x="30" y="4"/>
              </a:cxn>
              <a:cxn ang="0">
                <a:pos x="46" y="9"/>
              </a:cxn>
              <a:cxn ang="0">
                <a:pos x="49" y="10"/>
              </a:cxn>
              <a:cxn ang="0">
                <a:pos x="63" y="4"/>
              </a:cxn>
              <a:cxn ang="0">
                <a:pos x="65" y="7"/>
              </a:cxn>
              <a:cxn ang="0">
                <a:pos x="65" y="36"/>
              </a:cxn>
            </a:cxnLst>
            <a:rect l="0" t="0" r="r" b="b"/>
            <a:pathLst>
              <a:path w="65" h="58">
                <a:moveTo>
                  <a:pt x="7" y="9"/>
                </a:moveTo>
                <a:cubicBezTo>
                  <a:pt x="7" y="57"/>
                  <a:pt x="7" y="57"/>
                  <a:pt x="7" y="57"/>
                </a:cubicBezTo>
                <a:cubicBezTo>
                  <a:pt x="7" y="57"/>
                  <a:pt x="7" y="58"/>
                  <a:pt x="6" y="58"/>
                </a:cubicBezTo>
                <a:cubicBezTo>
                  <a:pt x="4" y="58"/>
                  <a:pt x="4" y="58"/>
                  <a:pt x="4" y="58"/>
                </a:cubicBezTo>
                <a:cubicBezTo>
                  <a:pt x="3" y="58"/>
                  <a:pt x="2" y="57"/>
                  <a:pt x="2" y="57"/>
                </a:cubicBezTo>
                <a:cubicBezTo>
                  <a:pt x="2" y="9"/>
                  <a:pt x="2" y="9"/>
                  <a:pt x="2" y="9"/>
                </a:cubicBezTo>
                <a:cubicBezTo>
                  <a:pt x="1" y="8"/>
                  <a:pt x="0" y="6"/>
                  <a:pt x="0" y="4"/>
                </a:cubicBezTo>
                <a:cubicBezTo>
                  <a:pt x="0" y="2"/>
                  <a:pt x="2" y="0"/>
                  <a:pt x="5" y="0"/>
                </a:cubicBezTo>
                <a:cubicBezTo>
                  <a:pt x="7" y="0"/>
                  <a:pt x="10" y="2"/>
                  <a:pt x="10" y="4"/>
                </a:cubicBezTo>
                <a:cubicBezTo>
                  <a:pt x="10" y="6"/>
                  <a:pt x="9" y="8"/>
                  <a:pt x="7" y="9"/>
                </a:cubicBezTo>
                <a:close/>
                <a:moveTo>
                  <a:pt x="65" y="36"/>
                </a:moveTo>
                <a:cubicBezTo>
                  <a:pt x="65" y="37"/>
                  <a:pt x="65" y="38"/>
                  <a:pt x="63" y="38"/>
                </a:cubicBezTo>
                <a:cubicBezTo>
                  <a:pt x="59" y="41"/>
                  <a:pt x="54" y="43"/>
                  <a:pt x="49" y="43"/>
                </a:cubicBezTo>
                <a:cubicBezTo>
                  <a:pt x="43" y="43"/>
                  <a:pt x="39" y="37"/>
                  <a:pt x="31" y="37"/>
                </a:cubicBezTo>
                <a:cubicBezTo>
                  <a:pt x="25" y="37"/>
                  <a:pt x="19" y="40"/>
                  <a:pt x="13" y="43"/>
                </a:cubicBezTo>
                <a:cubicBezTo>
                  <a:pt x="13" y="43"/>
                  <a:pt x="12" y="43"/>
                  <a:pt x="12" y="43"/>
                </a:cubicBezTo>
                <a:cubicBezTo>
                  <a:pt x="11" y="43"/>
                  <a:pt x="10" y="42"/>
                  <a:pt x="10" y="41"/>
                </a:cubicBezTo>
                <a:cubicBezTo>
                  <a:pt x="10" y="13"/>
                  <a:pt x="10" y="13"/>
                  <a:pt x="10" y="13"/>
                </a:cubicBezTo>
                <a:cubicBezTo>
                  <a:pt x="10" y="12"/>
                  <a:pt x="10" y="11"/>
                  <a:pt x="11" y="11"/>
                </a:cubicBezTo>
                <a:cubicBezTo>
                  <a:pt x="12" y="10"/>
                  <a:pt x="13" y="9"/>
                  <a:pt x="14" y="9"/>
                </a:cubicBezTo>
                <a:cubicBezTo>
                  <a:pt x="19" y="7"/>
                  <a:pt x="24" y="4"/>
                  <a:pt x="30" y="4"/>
                </a:cubicBezTo>
                <a:cubicBezTo>
                  <a:pt x="36" y="4"/>
                  <a:pt x="40" y="6"/>
                  <a:pt x="46" y="9"/>
                </a:cubicBezTo>
                <a:cubicBezTo>
                  <a:pt x="47" y="9"/>
                  <a:pt x="48" y="10"/>
                  <a:pt x="49" y="10"/>
                </a:cubicBezTo>
                <a:cubicBezTo>
                  <a:pt x="55" y="10"/>
                  <a:pt x="61" y="4"/>
                  <a:pt x="63" y="4"/>
                </a:cubicBezTo>
                <a:cubicBezTo>
                  <a:pt x="64" y="4"/>
                  <a:pt x="65" y="6"/>
                  <a:pt x="65" y="7"/>
                </a:cubicBezTo>
                <a:lnTo>
                  <a:pt x="65" y="36"/>
                </a:ln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charset="-122"/>
              <a:ea typeface="微软雅黑" panose="020B0503020204020204" charset="-122"/>
              <a:sym typeface="Arial" panose="020B0604020202020204" pitchFamily="34" charset="0"/>
            </a:endParaRPr>
          </a:p>
        </p:txBody>
      </p:sp>
      <p:sp>
        <p:nvSpPr>
          <p:cNvPr id="52" name="矩形 51"/>
          <p:cNvSpPr/>
          <p:nvPr>
            <p:custDataLst>
              <p:tags r:id="rId22"/>
            </p:custDataLst>
          </p:nvPr>
        </p:nvSpPr>
        <p:spPr>
          <a:xfrm>
            <a:off x="5079562" y="4126998"/>
            <a:ext cx="2219756" cy="293245"/>
          </a:xfrm>
          <a:prstGeom prst="rect">
            <a:avLst/>
          </a:prstGeom>
        </p:spPr>
        <p:txBody>
          <a:bodyPr wrap="square" lIns="66141" tIns="34393" rIns="0" bIns="0" anchor="b" anchorCtr="0"/>
          <a:lstStyle/>
          <a:p>
            <a:pPr>
              <a:lnSpc>
                <a:spcPct val="120000"/>
              </a:lnSpc>
            </a:pPr>
            <a:r>
              <a:rPr lang="zh-CN" altLang="en-US" sz="1000" b="1" spc="300" dirty="0">
                <a:solidFill>
                  <a:srgbClr val="69A35B"/>
                </a:solidFill>
                <a:latin typeface="微软雅黑" panose="020B0503020204020204" charset="-122"/>
                <a:ea typeface="微软雅黑" panose="020B0503020204020204" charset="-122"/>
                <a:cs typeface="+mn-ea"/>
                <a:sym typeface="Arial" panose="020B0604020202020204" pitchFamily="34" charset="0"/>
              </a:rPr>
              <a:t> </a:t>
            </a:r>
            <a:r>
              <a:rPr lang="zh-CN" altLang="en-US" sz="1100" b="1" spc="300" dirty="0">
                <a:solidFill>
                  <a:srgbClr val="69A35B"/>
                </a:solidFill>
                <a:latin typeface="微软雅黑" panose="020B0503020204020204" charset="-122"/>
                <a:ea typeface="微软雅黑" panose="020B0503020204020204" charset="-122"/>
                <a:cs typeface="+mn-ea"/>
                <a:sym typeface="Arial" panose="020B0604020202020204" pitchFamily="34" charset="0"/>
              </a:rPr>
              <a:t>从性质上看:政府预算是具有法律效力的文件</a:t>
            </a:r>
          </a:p>
        </p:txBody>
      </p:sp>
      <p:sp>
        <p:nvSpPr>
          <p:cNvPr id="30" name="PA_ImportSvg_636701175243069250"/>
          <p:cNvSpPr/>
          <p:nvPr>
            <p:custDataLst>
              <p:tags r:id="rId23"/>
            </p:custDataLst>
          </p:nvPr>
        </p:nvSpPr>
        <p:spPr>
          <a:xfrm>
            <a:off x="3063899" y="3058592"/>
            <a:ext cx="459558" cy="459503"/>
          </a:xfrm>
          <a:custGeom>
            <a:avLst/>
            <a:gdLst/>
            <a:ahLst/>
            <a:cxnLst/>
            <a:rect l="l" t="t" r="r" b="b"/>
            <a:pathLst>
              <a:path w="10529571" h="10528300">
                <a:moveTo>
                  <a:pt x="10528300" y="10528300"/>
                </a:moveTo>
                <a:lnTo>
                  <a:pt x="0" y="10528300"/>
                </a:lnTo>
                <a:lnTo>
                  <a:pt x="0" y="10002520"/>
                </a:lnTo>
                <a:lnTo>
                  <a:pt x="877570" y="10002520"/>
                </a:lnTo>
                <a:lnTo>
                  <a:pt x="877570" y="2256790"/>
                </a:lnTo>
                <a:lnTo>
                  <a:pt x="891540" y="2278380"/>
                </a:lnTo>
                <a:lnTo>
                  <a:pt x="935990" y="2251710"/>
                </a:lnTo>
                <a:lnTo>
                  <a:pt x="922020" y="2227580"/>
                </a:lnTo>
                <a:lnTo>
                  <a:pt x="4251960" y="297180"/>
                </a:lnTo>
                <a:lnTo>
                  <a:pt x="4253230" y="298450"/>
                </a:lnTo>
                <a:lnTo>
                  <a:pt x="4561840" y="116840"/>
                </a:lnTo>
                <a:lnTo>
                  <a:pt x="4561840" y="9999980"/>
                </a:lnTo>
                <a:lnTo>
                  <a:pt x="5088890" y="9999980"/>
                </a:lnTo>
                <a:lnTo>
                  <a:pt x="5088890" y="2105660"/>
                </a:lnTo>
                <a:lnTo>
                  <a:pt x="7194550" y="2105660"/>
                </a:lnTo>
                <a:lnTo>
                  <a:pt x="7194550" y="0"/>
                </a:lnTo>
                <a:lnTo>
                  <a:pt x="7721600" y="0"/>
                </a:lnTo>
                <a:lnTo>
                  <a:pt x="7721600" y="2105660"/>
                </a:lnTo>
                <a:lnTo>
                  <a:pt x="9827260" y="2105660"/>
                </a:lnTo>
                <a:lnTo>
                  <a:pt x="9827260" y="10001250"/>
                </a:lnTo>
                <a:lnTo>
                  <a:pt x="10529570" y="10001250"/>
                </a:lnTo>
                <a:lnTo>
                  <a:pt x="10529570" y="10528300"/>
                </a:lnTo>
                <a:moveTo>
                  <a:pt x="4036060" y="1032510"/>
                </a:moveTo>
                <a:lnTo>
                  <a:pt x="1403350" y="2557780"/>
                </a:lnTo>
                <a:lnTo>
                  <a:pt x="1403350" y="10001250"/>
                </a:lnTo>
                <a:lnTo>
                  <a:pt x="4034790" y="10001250"/>
                </a:lnTo>
                <a:lnTo>
                  <a:pt x="4034790" y="1032510"/>
                </a:lnTo>
                <a:moveTo>
                  <a:pt x="9300210" y="2631440"/>
                </a:moveTo>
                <a:lnTo>
                  <a:pt x="5614670" y="2631440"/>
                </a:lnTo>
                <a:lnTo>
                  <a:pt x="5614670" y="7895590"/>
                </a:lnTo>
                <a:lnTo>
                  <a:pt x="6492239" y="7895590"/>
                </a:lnTo>
                <a:lnTo>
                  <a:pt x="6492239" y="3685540"/>
                </a:lnTo>
                <a:lnTo>
                  <a:pt x="7018020" y="3685540"/>
                </a:lnTo>
                <a:lnTo>
                  <a:pt x="7018020" y="7896861"/>
                </a:lnTo>
                <a:lnTo>
                  <a:pt x="7895589" y="7896861"/>
                </a:lnTo>
                <a:lnTo>
                  <a:pt x="7895589" y="3685540"/>
                </a:lnTo>
                <a:lnTo>
                  <a:pt x="8421370" y="3685540"/>
                </a:lnTo>
                <a:lnTo>
                  <a:pt x="8421370" y="7896861"/>
                </a:lnTo>
                <a:lnTo>
                  <a:pt x="9298939" y="7896861"/>
                </a:lnTo>
                <a:lnTo>
                  <a:pt x="9298939" y="2631440"/>
                </a:lnTo>
                <a:moveTo>
                  <a:pt x="9300210" y="8422640"/>
                </a:moveTo>
                <a:lnTo>
                  <a:pt x="5614670" y="8422640"/>
                </a:lnTo>
                <a:lnTo>
                  <a:pt x="5614670" y="10001250"/>
                </a:lnTo>
                <a:lnTo>
                  <a:pt x="9298939" y="10001250"/>
                </a:lnTo>
                <a:lnTo>
                  <a:pt x="9298939" y="8422640"/>
                </a:lnTo>
                <a:moveTo>
                  <a:pt x="3509010" y="6316980"/>
                </a:moveTo>
                <a:lnTo>
                  <a:pt x="1930400" y="6316980"/>
                </a:lnTo>
                <a:lnTo>
                  <a:pt x="1930400" y="5791200"/>
                </a:lnTo>
                <a:lnTo>
                  <a:pt x="3510280" y="5791200"/>
                </a:lnTo>
                <a:lnTo>
                  <a:pt x="3510280" y="6316980"/>
                </a:lnTo>
                <a:moveTo>
                  <a:pt x="3509010" y="7545070"/>
                </a:moveTo>
                <a:lnTo>
                  <a:pt x="1930400" y="7545070"/>
                </a:lnTo>
                <a:lnTo>
                  <a:pt x="1930400" y="7019290"/>
                </a:lnTo>
                <a:lnTo>
                  <a:pt x="3509010" y="7019290"/>
                </a:lnTo>
                <a:close/>
                <a:moveTo>
                  <a:pt x="1930400" y="4561840"/>
                </a:moveTo>
                <a:lnTo>
                  <a:pt x="3509010" y="4561840"/>
                </a:lnTo>
                <a:lnTo>
                  <a:pt x="3509010" y="5087620"/>
                </a:lnTo>
                <a:lnTo>
                  <a:pt x="1930400" y="5087620"/>
                </a:lnTo>
                <a:close/>
              </a:path>
            </a:pathLst>
          </a:custGeom>
          <a:solidFill>
            <a:sysClr val="window" lastClr="FFFFFF"/>
          </a:solidFill>
          <a:ln w="12700" cap="flat" cmpd="sng" algn="ctr">
            <a:noFill/>
            <a:prstDash val="solid"/>
            <a:miter lim="800000"/>
          </a:ln>
          <a:effec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9pPr>
          </a:lstStyle>
          <a:p>
            <a:pPr algn="ctr">
              <a:lnSpc>
                <a:spcPct val="120000"/>
              </a:lnSpc>
            </a:pPr>
            <a:endParaRPr lang="zh-CN" altLang="en-US" sz="1325">
              <a:latin typeface="微软雅黑" panose="020B0503020204020204" charset="-122"/>
              <a:ea typeface="微软雅黑" panose="020B0503020204020204" charset="-122"/>
            </a:endParaRPr>
          </a:p>
        </p:txBody>
      </p:sp>
      <p:sp>
        <p:nvSpPr>
          <p:cNvPr id="7" name="标题 3"/>
          <p:cNvSpPr txBox="1"/>
          <p:nvPr/>
        </p:nvSpPr>
        <p:spPr>
          <a:xfrm>
            <a:off x="396558" y="300038"/>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ctr"/>
            <a:r>
              <a:rPr lang="zh-CN" altLang="en-US">
                <a:sym typeface="+mn-ea"/>
              </a:rPr>
              <a:t>（二）政府预算内涵分析</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993900" y="0"/>
            <a:ext cx="501332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宋体" panose="02010600030101010101" pitchFamily="2" charset="-122"/>
                <a:ea typeface="宋体" panose="02010600030101010101" pitchFamily="2" charset="-122"/>
                <a:cs typeface="+mn-ea"/>
                <a:sym typeface="+mn-lt"/>
              </a:rPr>
              <a:t>二、现代预算的基本特征</a:t>
            </a:r>
          </a:p>
        </p:txBody>
      </p:sp>
      <p:sp>
        <p:nvSpPr>
          <p:cNvPr id="3" name="缺角矩形 2"/>
          <p:cNvSpPr/>
          <p:nvPr>
            <p:custDataLst>
              <p:tags r:id="rId1"/>
            </p:custDataLst>
          </p:nvPr>
        </p:nvSpPr>
        <p:spPr>
          <a:xfrm>
            <a:off x="3290848" y="1526913"/>
            <a:ext cx="2075573" cy="2075573"/>
          </a:xfrm>
          <a:prstGeom prst="plaque">
            <a:avLst>
              <a:gd name="adj" fmla="val 50000"/>
            </a:avLst>
          </a:prstGeom>
          <a:solidFill>
            <a:sysClr val="window" lastClr="FFFFFF">
              <a:lumMod val="85000"/>
            </a:sysClr>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charset="-122"/>
              <a:ea typeface="微软雅黑" panose="020B0503020204020204" charset="-122"/>
              <a:sym typeface="Arial" panose="020B0604020202020204" pitchFamily="34" charset="0"/>
            </a:endParaRPr>
          </a:p>
        </p:txBody>
      </p:sp>
      <p:sp>
        <p:nvSpPr>
          <p:cNvPr id="12" name="任意多边形 11"/>
          <p:cNvSpPr/>
          <p:nvPr>
            <p:custDataLst>
              <p:tags r:id="rId2"/>
            </p:custDataLst>
          </p:nvPr>
        </p:nvSpPr>
        <p:spPr bwMode="auto">
          <a:xfrm>
            <a:off x="4092775" y="2283010"/>
            <a:ext cx="485101" cy="485101"/>
          </a:xfrm>
          <a:custGeom>
            <a:avLst/>
            <a:gdLst/>
            <a:ahLst/>
            <a:cxnLst>
              <a:cxn ang="0">
                <a:pos x="55" y="28"/>
              </a:cxn>
              <a:cxn ang="0">
                <a:pos x="27" y="55"/>
              </a:cxn>
              <a:cxn ang="0">
                <a:pos x="0" y="28"/>
              </a:cxn>
              <a:cxn ang="0">
                <a:pos x="27" y="0"/>
              </a:cxn>
              <a:cxn ang="0">
                <a:pos x="55" y="28"/>
              </a:cxn>
              <a:cxn ang="0">
                <a:pos x="42" y="28"/>
              </a:cxn>
              <a:cxn ang="0">
                <a:pos x="41" y="26"/>
              </a:cxn>
              <a:cxn ang="0">
                <a:pos x="21" y="14"/>
              </a:cxn>
              <a:cxn ang="0">
                <a:pos x="19" y="14"/>
              </a:cxn>
              <a:cxn ang="0">
                <a:pos x="18" y="16"/>
              </a:cxn>
              <a:cxn ang="0">
                <a:pos x="18" y="39"/>
              </a:cxn>
              <a:cxn ang="0">
                <a:pos x="19" y="41"/>
              </a:cxn>
              <a:cxn ang="0">
                <a:pos x="20" y="41"/>
              </a:cxn>
              <a:cxn ang="0">
                <a:pos x="21" y="41"/>
              </a:cxn>
              <a:cxn ang="0">
                <a:pos x="41" y="30"/>
              </a:cxn>
              <a:cxn ang="0">
                <a:pos x="42" y="28"/>
              </a:cxn>
            </a:cxnLst>
            <a:rect l="0" t="0" r="r" b="b"/>
            <a:pathLst>
              <a:path w="55" h="55">
                <a:moveTo>
                  <a:pt x="55" y="28"/>
                </a:moveTo>
                <a:cubicBezTo>
                  <a:pt x="55" y="43"/>
                  <a:pt x="42" y="55"/>
                  <a:pt x="27" y="55"/>
                </a:cubicBezTo>
                <a:cubicBezTo>
                  <a:pt x="12" y="55"/>
                  <a:pt x="0" y="43"/>
                  <a:pt x="0" y="28"/>
                </a:cubicBezTo>
                <a:cubicBezTo>
                  <a:pt x="0" y="13"/>
                  <a:pt x="12" y="0"/>
                  <a:pt x="27" y="0"/>
                </a:cubicBezTo>
                <a:cubicBezTo>
                  <a:pt x="42" y="0"/>
                  <a:pt x="55" y="13"/>
                  <a:pt x="55" y="28"/>
                </a:cubicBezTo>
                <a:close/>
                <a:moveTo>
                  <a:pt x="42" y="28"/>
                </a:moveTo>
                <a:cubicBezTo>
                  <a:pt x="42" y="27"/>
                  <a:pt x="42" y="26"/>
                  <a:pt x="41" y="26"/>
                </a:cubicBezTo>
                <a:cubicBezTo>
                  <a:pt x="21" y="14"/>
                  <a:pt x="21" y="14"/>
                  <a:pt x="21" y="14"/>
                </a:cubicBezTo>
                <a:cubicBezTo>
                  <a:pt x="21" y="14"/>
                  <a:pt x="20" y="14"/>
                  <a:pt x="19" y="14"/>
                </a:cubicBezTo>
                <a:cubicBezTo>
                  <a:pt x="18" y="15"/>
                  <a:pt x="18" y="16"/>
                  <a:pt x="18" y="16"/>
                </a:cubicBezTo>
                <a:cubicBezTo>
                  <a:pt x="18" y="39"/>
                  <a:pt x="18" y="39"/>
                  <a:pt x="18" y="39"/>
                </a:cubicBezTo>
                <a:cubicBezTo>
                  <a:pt x="18" y="40"/>
                  <a:pt x="18" y="41"/>
                  <a:pt x="19" y="41"/>
                </a:cubicBezTo>
                <a:cubicBezTo>
                  <a:pt x="20" y="41"/>
                  <a:pt x="20" y="41"/>
                  <a:pt x="20" y="41"/>
                </a:cubicBezTo>
                <a:cubicBezTo>
                  <a:pt x="21" y="41"/>
                  <a:pt x="21" y="41"/>
                  <a:pt x="21" y="41"/>
                </a:cubicBezTo>
                <a:cubicBezTo>
                  <a:pt x="41" y="30"/>
                  <a:pt x="41" y="30"/>
                  <a:pt x="41" y="30"/>
                </a:cubicBezTo>
                <a:cubicBezTo>
                  <a:pt x="42" y="29"/>
                  <a:pt x="42" y="29"/>
                  <a:pt x="42" y="28"/>
                </a:cubicBezTo>
                <a:close/>
              </a:path>
            </a:pathLst>
          </a:custGeom>
          <a:solidFill>
            <a:srgbClr val="000000">
              <a:lumMod val="65000"/>
              <a:lumOff val="35000"/>
            </a:srgbClr>
          </a:solidFill>
          <a:ln w="9525">
            <a:noFill/>
            <a:round/>
          </a:ln>
        </p:spPr>
        <p:txBody>
          <a:bodyPr anchor="ctr"/>
          <a:lstStyle/>
          <a:p>
            <a:pPr algn="ctr">
              <a:lnSpc>
                <a:spcPct val="12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35" name="泪滴形 34"/>
          <p:cNvSpPr/>
          <p:nvPr>
            <p:custDataLst>
              <p:tags r:id="rId3"/>
            </p:custDataLst>
          </p:nvPr>
        </p:nvSpPr>
        <p:spPr>
          <a:xfrm rot="16221277">
            <a:off x="3114498" y="1422077"/>
            <a:ext cx="965066" cy="986066"/>
          </a:xfrm>
          <a:prstGeom prst="teardrop">
            <a:avLst/>
          </a:prstGeom>
          <a:solidFill>
            <a:srgbClr val="1F74AD">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36" name="泪滴形 35"/>
          <p:cNvSpPr/>
          <p:nvPr>
            <p:custDataLst>
              <p:tags r:id="rId4"/>
            </p:custDataLst>
          </p:nvPr>
        </p:nvSpPr>
        <p:spPr>
          <a:xfrm rot="16221277">
            <a:off x="3092564" y="1393610"/>
            <a:ext cx="965066" cy="986066"/>
          </a:xfrm>
          <a:prstGeom prst="teardrop">
            <a:avLst/>
          </a:prstGeom>
          <a:solidFill>
            <a:srgbClr val="1F74AD"/>
          </a:solidFill>
          <a:ln w="12700" cap="flat" cmpd="sng" algn="ctr">
            <a:noFill/>
            <a:prstDash val="solid"/>
            <a:miter lim="800000"/>
          </a:ln>
          <a:effectLst/>
        </p:spPr>
        <p:txBody>
          <a:bodyPr anchor="ctr"/>
          <a:lstStyle/>
          <a:p>
            <a:pPr algn="ctr">
              <a:lnSpc>
                <a:spcPct val="12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37" name="任意多边形 13"/>
          <p:cNvSpPr/>
          <p:nvPr>
            <p:custDataLst>
              <p:tags r:id="rId5"/>
            </p:custDataLst>
          </p:nvPr>
        </p:nvSpPr>
        <p:spPr bwMode="auto">
          <a:xfrm>
            <a:off x="3383297" y="1701143"/>
            <a:ext cx="384066" cy="371000"/>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charset="-122"/>
              <a:ea typeface="微软雅黑" panose="020B0503020204020204" charset="-122"/>
              <a:sym typeface="Arial" panose="020B0604020202020204" pitchFamily="34" charset="0"/>
            </a:endParaRPr>
          </a:p>
        </p:txBody>
      </p:sp>
      <p:sp>
        <p:nvSpPr>
          <p:cNvPr id="39" name="矩形 38"/>
          <p:cNvSpPr/>
          <p:nvPr>
            <p:custDataLst>
              <p:tags r:id="rId6"/>
            </p:custDataLst>
          </p:nvPr>
        </p:nvSpPr>
        <p:spPr>
          <a:xfrm>
            <a:off x="668824" y="1429534"/>
            <a:ext cx="2230391" cy="296736"/>
          </a:xfrm>
          <a:prstGeom prst="rect">
            <a:avLst/>
          </a:prstGeom>
        </p:spPr>
        <p:txBody>
          <a:bodyPr wrap="square" lIns="66141" tIns="34393" rIns="66141" bIns="0" anchor="b" anchorCtr="0">
            <a:noAutofit/>
          </a:bodyPr>
          <a:lstStyle/>
          <a:p>
            <a:pPr algn="r">
              <a:lnSpc>
                <a:spcPct val="120000"/>
              </a:lnSpc>
            </a:pPr>
            <a:r>
              <a:rPr lang="zh-CN" altLang="en-US" b="1" spc="300" dirty="0">
                <a:solidFill>
                  <a:srgbClr val="1F74AD"/>
                </a:solidFill>
                <a:latin typeface="微软雅黑" panose="020B0503020204020204" charset="-122"/>
                <a:ea typeface="微软雅黑" panose="020B0503020204020204" charset="-122"/>
                <a:cs typeface="+mn-ea"/>
                <a:sym typeface="Arial" panose="020B0604020202020204" pitchFamily="34" charset="0"/>
              </a:rPr>
              <a:t>法</a:t>
            </a:r>
            <a:r>
              <a:rPr lang="zh-CN" altLang="en-US" b="1" spc="300" dirty="0" smtClean="0">
                <a:solidFill>
                  <a:srgbClr val="1F74AD"/>
                </a:solidFill>
                <a:latin typeface="微软雅黑" panose="020B0503020204020204" charset="-122"/>
                <a:ea typeface="微软雅黑" panose="020B0503020204020204" charset="-122"/>
                <a:cs typeface="+mn-ea"/>
                <a:sym typeface="Arial" panose="020B0604020202020204" pitchFamily="34" charset="0"/>
              </a:rPr>
              <a:t>治性</a:t>
            </a:r>
            <a:endParaRPr lang="zh-CN" altLang="en-US" b="1" spc="300" dirty="0">
              <a:solidFill>
                <a:srgbClr val="1F74AD"/>
              </a:solidFill>
              <a:latin typeface="微软雅黑" panose="020B0503020204020204" charset="-122"/>
              <a:ea typeface="微软雅黑" panose="020B0503020204020204" charset="-122"/>
              <a:cs typeface="+mn-ea"/>
              <a:sym typeface="Arial" panose="020B0604020202020204" pitchFamily="34" charset="0"/>
            </a:endParaRPr>
          </a:p>
        </p:txBody>
      </p:sp>
      <p:sp>
        <p:nvSpPr>
          <p:cNvPr id="41" name="泪滴形 40"/>
          <p:cNvSpPr/>
          <p:nvPr>
            <p:custDataLst>
              <p:tags r:id="rId7"/>
            </p:custDataLst>
          </p:nvPr>
        </p:nvSpPr>
        <p:spPr>
          <a:xfrm rot="129116">
            <a:off x="4538296" y="1425810"/>
            <a:ext cx="970666" cy="970666"/>
          </a:xfrm>
          <a:prstGeom prst="teardrop">
            <a:avLst/>
          </a:prstGeom>
          <a:solidFill>
            <a:srgbClr val="3498DB">
              <a:lumMod val="50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42" name="泪滴形 41"/>
          <p:cNvSpPr/>
          <p:nvPr>
            <p:custDataLst>
              <p:tags r:id="rId8"/>
            </p:custDataLst>
          </p:nvPr>
        </p:nvSpPr>
        <p:spPr>
          <a:xfrm rot="129116">
            <a:off x="4575163" y="1405277"/>
            <a:ext cx="970666" cy="970666"/>
          </a:xfrm>
          <a:prstGeom prst="teardrop">
            <a:avLst/>
          </a:prstGeom>
          <a:solidFill>
            <a:srgbClr val="3498DB"/>
          </a:solidFill>
          <a:ln w="12700" cap="flat" cmpd="sng" algn="ctr">
            <a:noFill/>
            <a:prstDash val="solid"/>
            <a:miter lim="800000"/>
          </a:ln>
          <a:effectLst/>
        </p:spPr>
        <p:txBody>
          <a:bodyPr anchor="ctr"/>
          <a:lstStyle/>
          <a:p>
            <a:pPr algn="ctr">
              <a:lnSpc>
                <a:spcPct val="12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43" name="任意多边形 12"/>
          <p:cNvSpPr/>
          <p:nvPr>
            <p:custDataLst>
              <p:tags r:id="rId9"/>
            </p:custDataLst>
          </p:nvPr>
        </p:nvSpPr>
        <p:spPr bwMode="auto">
          <a:xfrm>
            <a:off x="4947563" y="1679210"/>
            <a:ext cx="225400" cy="423266"/>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charset="-122"/>
              <a:ea typeface="微软雅黑" panose="020B0503020204020204" charset="-122"/>
              <a:sym typeface="Arial" panose="020B0604020202020204" pitchFamily="34" charset="0"/>
            </a:endParaRPr>
          </a:p>
        </p:txBody>
      </p:sp>
      <p:sp>
        <p:nvSpPr>
          <p:cNvPr id="45" name="矩形 44"/>
          <p:cNvSpPr/>
          <p:nvPr>
            <p:custDataLst>
              <p:tags r:id="rId10"/>
            </p:custDataLst>
          </p:nvPr>
        </p:nvSpPr>
        <p:spPr>
          <a:xfrm>
            <a:off x="5835779" y="1429534"/>
            <a:ext cx="2230390" cy="296736"/>
          </a:xfrm>
          <a:prstGeom prst="rect">
            <a:avLst/>
          </a:prstGeom>
        </p:spPr>
        <p:txBody>
          <a:bodyPr wrap="square" lIns="66141" tIns="34393" rIns="66141" bIns="0" anchor="b" anchorCtr="0">
            <a:noAutofit/>
          </a:bodyPr>
          <a:lstStyle/>
          <a:p>
            <a:pPr>
              <a:lnSpc>
                <a:spcPct val="120000"/>
              </a:lnSpc>
            </a:pPr>
            <a:r>
              <a:rPr lang="zh-CN" altLang="en-US" b="1" spc="300" dirty="0">
                <a:solidFill>
                  <a:srgbClr val="1F74AD"/>
                </a:solidFill>
                <a:latin typeface="微软雅黑" panose="020B0503020204020204" charset="-122"/>
                <a:ea typeface="微软雅黑" panose="020B0503020204020204" charset="-122"/>
                <a:cs typeface="+mn-ea"/>
                <a:sym typeface="Arial" panose="020B0604020202020204" pitchFamily="34" charset="0"/>
              </a:rPr>
              <a:t>约束性</a:t>
            </a:r>
          </a:p>
        </p:txBody>
      </p:sp>
      <p:sp>
        <p:nvSpPr>
          <p:cNvPr id="47" name="泪滴形 46"/>
          <p:cNvSpPr/>
          <p:nvPr>
            <p:custDataLst>
              <p:tags r:id="rId11"/>
            </p:custDataLst>
          </p:nvPr>
        </p:nvSpPr>
        <p:spPr>
          <a:xfrm rot="10969501">
            <a:off x="3104698" y="2744609"/>
            <a:ext cx="986066" cy="972066"/>
          </a:xfrm>
          <a:prstGeom prst="teardrop">
            <a:avLst/>
          </a:prstGeom>
          <a:solidFill>
            <a:srgbClr val="9BBB59">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48" name="泪滴形 47"/>
          <p:cNvSpPr/>
          <p:nvPr>
            <p:custDataLst>
              <p:tags r:id="rId12"/>
            </p:custDataLst>
          </p:nvPr>
        </p:nvSpPr>
        <p:spPr>
          <a:xfrm rot="10969501">
            <a:off x="3081831" y="2765142"/>
            <a:ext cx="986066" cy="972066"/>
          </a:xfrm>
          <a:prstGeom prst="teardrop">
            <a:avLst/>
          </a:prstGeom>
          <a:solidFill>
            <a:srgbClr val="9BBB59"/>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charset="-122"/>
              <a:ea typeface="微软雅黑" panose="020B0503020204020204" charset="-122"/>
              <a:sym typeface="Arial" panose="020B0604020202020204" pitchFamily="34" charset="0"/>
            </a:endParaRPr>
          </a:p>
        </p:txBody>
      </p:sp>
      <p:sp>
        <p:nvSpPr>
          <p:cNvPr id="51" name="矩形 50"/>
          <p:cNvSpPr/>
          <p:nvPr>
            <p:custDataLst>
              <p:tags r:id="rId13"/>
            </p:custDataLst>
          </p:nvPr>
        </p:nvSpPr>
        <p:spPr>
          <a:xfrm>
            <a:off x="668824" y="2966223"/>
            <a:ext cx="2230391" cy="296736"/>
          </a:xfrm>
          <a:prstGeom prst="rect">
            <a:avLst/>
          </a:prstGeom>
        </p:spPr>
        <p:txBody>
          <a:bodyPr wrap="square" lIns="66141" tIns="34393" rIns="66141" bIns="0" anchor="b" anchorCtr="0">
            <a:noAutofit/>
          </a:bodyPr>
          <a:lstStyle/>
          <a:p>
            <a:pPr algn="r">
              <a:lnSpc>
                <a:spcPct val="120000"/>
              </a:lnSpc>
            </a:pPr>
            <a:r>
              <a:rPr lang="zh-CN" altLang="en-US" b="1" spc="300" dirty="0">
                <a:solidFill>
                  <a:srgbClr val="1F74AD"/>
                </a:solidFill>
                <a:latin typeface="微软雅黑" panose="020B0503020204020204" charset="-122"/>
                <a:ea typeface="微软雅黑" panose="020B0503020204020204" charset="-122"/>
                <a:cs typeface="+mn-ea"/>
                <a:sym typeface="Arial" panose="020B0604020202020204" pitchFamily="34" charset="0"/>
              </a:rPr>
              <a:t>公共性</a:t>
            </a:r>
          </a:p>
        </p:txBody>
      </p:sp>
      <p:sp>
        <p:nvSpPr>
          <p:cNvPr id="53" name="泪滴形 52"/>
          <p:cNvSpPr/>
          <p:nvPr>
            <p:custDataLst>
              <p:tags r:id="rId14"/>
            </p:custDataLst>
          </p:nvPr>
        </p:nvSpPr>
        <p:spPr>
          <a:xfrm rot="4794637">
            <a:off x="4552763" y="2721742"/>
            <a:ext cx="993999" cy="972066"/>
          </a:xfrm>
          <a:prstGeom prst="teardrop">
            <a:avLst/>
          </a:prstGeom>
          <a:solidFill>
            <a:srgbClr val="1AA3AA">
              <a:lumMod val="75000"/>
            </a:srgbClr>
          </a:solidFill>
          <a:ln w="12700" cap="flat" cmpd="sng" algn="ctr">
            <a:noFill/>
            <a:prstDash val="solid"/>
            <a:miter lim="800000"/>
          </a:ln>
          <a:effectLst/>
        </p:spPr>
        <p:txBody>
          <a:bodyPr anchor="ctr"/>
          <a:lstStyle/>
          <a:p>
            <a:pPr algn="ctr">
              <a:lnSpc>
                <a:spcPct val="120000"/>
              </a:lnSpc>
            </a:pPr>
            <a:endParaRPr sz="1325">
              <a:latin typeface="微软雅黑" panose="020B0503020204020204" charset="-122"/>
              <a:ea typeface="微软雅黑" panose="020B0503020204020204" charset="-122"/>
              <a:sym typeface="Arial" panose="020B0604020202020204" pitchFamily="34" charset="0"/>
            </a:endParaRPr>
          </a:p>
        </p:txBody>
      </p:sp>
      <p:sp>
        <p:nvSpPr>
          <p:cNvPr id="54" name="泪滴形 53"/>
          <p:cNvSpPr/>
          <p:nvPr>
            <p:custDataLst>
              <p:tags r:id="rId15"/>
            </p:custDataLst>
          </p:nvPr>
        </p:nvSpPr>
        <p:spPr>
          <a:xfrm rot="4794637">
            <a:off x="4577963" y="2759542"/>
            <a:ext cx="993999" cy="972066"/>
          </a:xfrm>
          <a:prstGeom prst="teardrop">
            <a:avLst/>
          </a:prstGeom>
          <a:solidFill>
            <a:srgbClr val="1AA3AA"/>
          </a:solidFill>
          <a:ln w="12700" cap="flat" cmpd="sng" algn="ctr">
            <a:noFill/>
            <a:prstDash val="solid"/>
            <a:miter lim="800000"/>
          </a:ln>
          <a:effectLst/>
        </p:spPr>
        <p:txBody>
          <a:bodyPr anchor="ctr"/>
          <a:lstStyle/>
          <a:p>
            <a:pPr algn="ctr">
              <a:lnSpc>
                <a:spcPct val="120000"/>
              </a:lnSpc>
            </a:pPr>
            <a:endParaRPr sz="1325" dirty="0">
              <a:latin typeface="微软雅黑" panose="020B0503020204020204" charset="-122"/>
              <a:ea typeface="微软雅黑" panose="020B0503020204020204" charset="-122"/>
              <a:sym typeface="Arial" panose="020B0604020202020204" pitchFamily="34" charset="0"/>
            </a:endParaRPr>
          </a:p>
        </p:txBody>
      </p:sp>
      <p:sp>
        <p:nvSpPr>
          <p:cNvPr id="55" name="任意多边形 14"/>
          <p:cNvSpPr/>
          <p:nvPr>
            <p:custDataLst>
              <p:tags r:id="rId16"/>
            </p:custDataLst>
          </p:nvPr>
        </p:nvSpPr>
        <p:spPr bwMode="auto">
          <a:xfrm rot="10800000">
            <a:off x="4907429" y="3034875"/>
            <a:ext cx="334133" cy="421400"/>
          </a:xfrm>
          <a:custGeom>
            <a:avLst/>
            <a:gdLst/>
            <a:ahLst/>
            <a:cxnLst>
              <a:cxn ang="0">
                <a:pos x="54" y="72"/>
              </a:cxn>
              <a:cxn ang="0">
                <a:pos x="0" y="3"/>
              </a:cxn>
              <a:cxn ang="0">
                <a:pos x="56" y="3"/>
              </a:cxn>
              <a:cxn ang="0">
                <a:pos x="11" y="11"/>
              </a:cxn>
              <a:cxn ang="0">
                <a:pos x="11" y="16"/>
              </a:cxn>
              <a:cxn ang="0">
                <a:pos x="15" y="12"/>
              </a:cxn>
              <a:cxn ang="0">
                <a:pos x="11" y="21"/>
              </a:cxn>
              <a:cxn ang="0">
                <a:pos x="11" y="26"/>
              </a:cxn>
              <a:cxn ang="0">
                <a:pos x="15" y="22"/>
              </a:cxn>
              <a:cxn ang="0">
                <a:pos x="11" y="31"/>
              </a:cxn>
              <a:cxn ang="0">
                <a:pos x="11" y="36"/>
              </a:cxn>
              <a:cxn ang="0">
                <a:pos x="15" y="32"/>
              </a:cxn>
              <a:cxn ang="0">
                <a:pos x="11" y="41"/>
              </a:cxn>
              <a:cxn ang="0">
                <a:pos x="11" y="47"/>
              </a:cxn>
              <a:cxn ang="0">
                <a:pos x="15" y="43"/>
              </a:cxn>
              <a:cxn ang="0">
                <a:pos x="11" y="52"/>
              </a:cxn>
              <a:cxn ang="0">
                <a:pos x="11" y="57"/>
              </a:cxn>
              <a:cxn ang="0">
                <a:pos x="15" y="53"/>
              </a:cxn>
              <a:cxn ang="0">
                <a:pos x="24" y="16"/>
              </a:cxn>
              <a:cxn ang="0">
                <a:pos x="24" y="11"/>
              </a:cxn>
              <a:cxn ang="0">
                <a:pos x="20" y="14"/>
              </a:cxn>
              <a:cxn ang="0">
                <a:pos x="24" y="26"/>
              </a:cxn>
              <a:cxn ang="0">
                <a:pos x="24" y="21"/>
              </a:cxn>
              <a:cxn ang="0">
                <a:pos x="20" y="25"/>
              </a:cxn>
              <a:cxn ang="0">
                <a:pos x="24" y="36"/>
              </a:cxn>
              <a:cxn ang="0">
                <a:pos x="24" y="31"/>
              </a:cxn>
              <a:cxn ang="0">
                <a:pos x="20" y="35"/>
              </a:cxn>
              <a:cxn ang="0">
                <a:pos x="24" y="47"/>
              </a:cxn>
              <a:cxn ang="0">
                <a:pos x="24" y="41"/>
              </a:cxn>
              <a:cxn ang="0">
                <a:pos x="20" y="45"/>
              </a:cxn>
              <a:cxn ang="0">
                <a:pos x="22" y="57"/>
              </a:cxn>
              <a:cxn ang="0">
                <a:pos x="22" y="67"/>
              </a:cxn>
              <a:cxn ang="0">
                <a:pos x="36" y="58"/>
              </a:cxn>
              <a:cxn ang="0">
                <a:pos x="32" y="11"/>
              </a:cxn>
              <a:cxn ang="0">
                <a:pos x="32" y="16"/>
              </a:cxn>
              <a:cxn ang="0">
                <a:pos x="36" y="12"/>
              </a:cxn>
              <a:cxn ang="0">
                <a:pos x="32" y="21"/>
              </a:cxn>
              <a:cxn ang="0">
                <a:pos x="32" y="26"/>
              </a:cxn>
              <a:cxn ang="0">
                <a:pos x="36" y="22"/>
              </a:cxn>
              <a:cxn ang="0">
                <a:pos x="32" y="31"/>
              </a:cxn>
              <a:cxn ang="0">
                <a:pos x="32" y="36"/>
              </a:cxn>
              <a:cxn ang="0">
                <a:pos x="36" y="32"/>
              </a:cxn>
              <a:cxn ang="0">
                <a:pos x="32" y="41"/>
              </a:cxn>
              <a:cxn ang="0">
                <a:pos x="32" y="47"/>
              </a:cxn>
              <a:cxn ang="0">
                <a:pos x="36" y="43"/>
              </a:cxn>
              <a:cxn ang="0">
                <a:pos x="42" y="11"/>
              </a:cxn>
              <a:cxn ang="0">
                <a:pos x="42" y="16"/>
              </a:cxn>
              <a:cxn ang="0">
                <a:pos x="46" y="12"/>
              </a:cxn>
              <a:cxn ang="0">
                <a:pos x="42" y="21"/>
              </a:cxn>
              <a:cxn ang="0">
                <a:pos x="42" y="26"/>
              </a:cxn>
              <a:cxn ang="0">
                <a:pos x="46" y="22"/>
              </a:cxn>
              <a:cxn ang="0">
                <a:pos x="42" y="31"/>
              </a:cxn>
              <a:cxn ang="0">
                <a:pos x="42" y="36"/>
              </a:cxn>
              <a:cxn ang="0">
                <a:pos x="46" y="32"/>
              </a:cxn>
              <a:cxn ang="0">
                <a:pos x="42" y="41"/>
              </a:cxn>
              <a:cxn ang="0">
                <a:pos x="42" y="47"/>
              </a:cxn>
              <a:cxn ang="0">
                <a:pos x="46" y="43"/>
              </a:cxn>
              <a:cxn ang="0">
                <a:pos x="42" y="52"/>
              </a:cxn>
              <a:cxn ang="0">
                <a:pos x="42" y="57"/>
              </a:cxn>
              <a:cxn ang="0">
                <a:pos x="46" y="53"/>
              </a:cxn>
            </a:cxnLst>
            <a:rect l="0" t="0" r="r" b="b"/>
            <a:pathLst>
              <a:path w="56" h="72">
                <a:moveTo>
                  <a:pt x="56" y="3"/>
                </a:moveTo>
                <a:cubicBezTo>
                  <a:pt x="56" y="70"/>
                  <a:pt x="56" y="70"/>
                  <a:pt x="56" y="70"/>
                </a:cubicBezTo>
                <a:cubicBezTo>
                  <a:pt x="56" y="71"/>
                  <a:pt x="55" y="72"/>
                  <a:pt x="54" y="72"/>
                </a:cubicBezTo>
                <a:cubicBezTo>
                  <a:pt x="2" y="72"/>
                  <a:pt x="2" y="72"/>
                  <a:pt x="2" y="72"/>
                </a:cubicBezTo>
                <a:cubicBezTo>
                  <a:pt x="1" y="72"/>
                  <a:pt x="0" y="71"/>
                  <a:pt x="0" y="70"/>
                </a:cubicBezTo>
                <a:cubicBezTo>
                  <a:pt x="0" y="3"/>
                  <a:pt x="0" y="3"/>
                  <a:pt x="0" y="3"/>
                </a:cubicBezTo>
                <a:cubicBezTo>
                  <a:pt x="0" y="1"/>
                  <a:pt x="1" y="0"/>
                  <a:pt x="2" y="0"/>
                </a:cubicBezTo>
                <a:cubicBezTo>
                  <a:pt x="54" y="0"/>
                  <a:pt x="54" y="0"/>
                  <a:pt x="54" y="0"/>
                </a:cubicBezTo>
                <a:cubicBezTo>
                  <a:pt x="55" y="0"/>
                  <a:pt x="56" y="1"/>
                  <a:pt x="56" y="3"/>
                </a:cubicBezTo>
                <a:close/>
                <a:moveTo>
                  <a:pt x="15" y="12"/>
                </a:moveTo>
                <a:cubicBezTo>
                  <a:pt x="15" y="11"/>
                  <a:pt x="15" y="11"/>
                  <a:pt x="14" y="11"/>
                </a:cubicBezTo>
                <a:cubicBezTo>
                  <a:pt x="11" y="11"/>
                  <a:pt x="11" y="11"/>
                  <a:pt x="11" y="11"/>
                </a:cubicBezTo>
                <a:cubicBezTo>
                  <a:pt x="11" y="11"/>
                  <a:pt x="10" y="11"/>
                  <a:pt x="10" y="12"/>
                </a:cubicBezTo>
                <a:cubicBezTo>
                  <a:pt x="10" y="14"/>
                  <a:pt x="10" y="14"/>
                  <a:pt x="10" y="14"/>
                </a:cubicBezTo>
                <a:cubicBezTo>
                  <a:pt x="10" y="15"/>
                  <a:pt x="11" y="16"/>
                  <a:pt x="11" y="16"/>
                </a:cubicBezTo>
                <a:cubicBezTo>
                  <a:pt x="14" y="16"/>
                  <a:pt x="14" y="16"/>
                  <a:pt x="14" y="16"/>
                </a:cubicBezTo>
                <a:cubicBezTo>
                  <a:pt x="15" y="16"/>
                  <a:pt x="15" y="15"/>
                  <a:pt x="15" y="14"/>
                </a:cubicBezTo>
                <a:lnTo>
                  <a:pt x="15" y="12"/>
                </a:lnTo>
                <a:close/>
                <a:moveTo>
                  <a:pt x="15" y="22"/>
                </a:moveTo>
                <a:cubicBezTo>
                  <a:pt x="15" y="21"/>
                  <a:pt x="15" y="21"/>
                  <a:pt x="14" y="21"/>
                </a:cubicBezTo>
                <a:cubicBezTo>
                  <a:pt x="11" y="21"/>
                  <a:pt x="11" y="21"/>
                  <a:pt x="11" y="21"/>
                </a:cubicBezTo>
                <a:cubicBezTo>
                  <a:pt x="11" y="21"/>
                  <a:pt x="10" y="21"/>
                  <a:pt x="10" y="22"/>
                </a:cubicBezTo>
                <a:cubicBezTo>
                  <a:pt x="10" y="25"/>
                  <a:pt x="10" y="25"/>
                  <a:pt x="10" y="25"/>
                </a:cubicBezTo>
                <a:cubicBezTo>
                  <a:pt x="10" y="25"/>
                  <a:pt x="11" y="26"/>
                  <a:pt x="11" y="26"/>
                </a:cubicBezTo>
                <a:cubicBezTo>
                  <a:pt x="14" y="26"/>
                  <a:pt x="14" y="26"/>
                  <a:pt x="14" y="26"/>
                </a:cubicBezTo>
                <a:cubicBezTo>
                  <a:pt x="15" y="26"/>
                  <a:pt x="15" y="25"/>
                  <a:pt x="15" y="25"/>
                </a:cubicBezTo>
                <a:lnTo>
                  <a:pt x="15" y="22"/>
                </a:lnTo>
                <a:close/>
                <a:moveTo>
                  <a:pt x="15" y="32"/>
                </a:moveTo>
                <a:cubicBezTo>
                  <a:pt x="15" y="32"/>
                  <a:pt x="15" y="31"/>
                  <a:pt x="14" y="31"/>
                </a:cubicBezTo>
                <a:cubicBezTo>
                  <a:pt x="11" y="31"/>
                  <a:pt x="11" y="31"/>
                  <a:pt x="11" y="31"/>
                </a:cubicBezTo>
                <a:cubicBezTo>
                  <a:pt x="11" y="31"/>
                  <a:pt x="10" y="32"/>
                  <a:pt x="10" y="32"/>
                </a:cubicBezTo>
                <a:cubicBezTo>
                  <a:pt x="10" y="35"/>
                  <a:pt x="10" y="35"/>
                  <a:pt x="10" y="35"/>
                </a:cubicBezTo>
                <a:cubicBezTo>
                  <a:pt x="10" y="36"/>
                  <a:pt x="11" y="36"/>
                  <a:pt x="11" y="36"/>
                </a:cubicBezTo>
                <a:cubicBezTo>
                  <a:pt x="14" y="36"/>
                  <a:pt x="14" y="36"/>
                  <a:pt x="14" y="36"/>
                </a:cubicBezTo>
                <a:cubicBezTo>
                  <a:pt x="15" y="36"/>
                  <a:pt x="15" y="36"/>
                  <a:pt x="15" y="35"/>
                </a:cubicBezTo>
                <a:lnTo>
                  <a:pt x="15" y="32"/>
                </a:lnTo>
                <a:close/>
                <a:moveTo>
                  <a:pt x="15" y="43"/>
                </a:moveTo>
                <a:cubicBezTo>
                  <a:pt x="15" y="42"/>
                  <a:pt x="15" y="41"/>
                  <a:pt x="14" y="41"/>
                </a:cubicBezTo>
                <a:cubicBezTo>
                  <a:pt x="11" y="41"/>
                  <a:pt x="11" y="41"/>
                  <a:pt x="11" y="41"/>
                </a:cubicBezTo>
                <a:cubicBezTo>
                  <a:pt x="11" y="41"/>
                  <a:pt x="10" y="42"/>
                  <a:pt x="10" y="43"/>
                </a:cubicBezTo>
                <a:cubicBezTo>
                  <a:pt x="10" y="45"/>
                  <a:pt x="10" y="45"/>
                  <a:pt x="10" y="45"/>
                </a:cubicBezTo>
                <a:cubicBezTo>
                  <a:pt x="10" y="46"/>
                  <a:pt x="11" y="47"/>
                  <a:pt x="11" y="47"/>
                </a:cubicBezTo>
                <a:cubicBezTo>
                  <a:pt x="14" y="47"/>
                  <a:pt x="14" y="47"/>
                  <a:pt x="14" y="47"/>
                </a:cubicBezTo>
                <a:cubicBezTo>
                  <a:pt x="15" y="47"/>
                  <a:pt x="15" y="46"/>
                  <a:pt x="15" y="45"/>
                </a:cubicBezTo>
                <a:lnTo>
                  <a:pt x="15" y="43"/>
                </a:lnTo>
                <a:close/>
                <a:moveTo>
                  <a:pt x="15" y="53"/>
                </a:moveTo>
                <a:cubicBezTo>
                  <a:pt x="15" y="52"/>
                  <a:pt x="15" y="52"/>
                  <a:pt x="14" y="52"/>
                </a:cubicBezTo>
                <a:cubicBezTo>
                  <a:pt x="11" y="52"/>
                  <a:pt x="11" y="52"/>
                  <a:pt x="11" y="52"/>
                </a:cubicBezTo>
                <a:cubicBezTo>
                  <a:pt x="11" y="52"/>
                  <a:pt x="10" y="52"/>
                  <a:pt x="10" y="53"/>
                </a:cubicBezTo>
                <a:cubicBezTo>
                  <a:pt x="10" y="56"/>
                  <a:pt x="10" y="56"/>
                  <a:pt x="10" y="56"/>
                </a:cubicBezTo>
                <a:cubicBezTo>
                  <a:pt x="10" y="56"/>
                  <a:pt x="11" y="57"/>
                  <a:pt x="11" y="57"/>
                </a:cubicBezTo>
                <a:cubicBezTo>
                  <a:pt x="14" y="57"/>
                  <a:pt x="14" y="57"/>
                  <a:pt x="14" y="57"/>
                </a:cubicBezTo>
                <a:cubicBezTo>
                  <a:pt x="15" y="57"/>
                  <a:pt x="15" y="56"/>
                  <a:pt x="15" y="56"/>
                </a:cubicBezTo>
                <a:lnTo>
                  <a:pt x="15" y="53"/>
                </a:lnTo>
                <a:close/>
                <a:moveTo>
                  <a:pt x="20" y="14"/>
                </a:moveTo>
                <a:cubicBezTo>
                  <a:pt x="20" y="15"/>
                  <a:pt x="21" y="16"/>
                  <a:pt x="22" y="16"/>
                </a:cubicBezTo>
                <a:cubicBezTo>
                  <a:pt x="24" y="16"/>
                  <a:pt x="24" y="16"/>
                  <a:pt x="24" y="16"/>
                </a:cubicBezTo>
                <a:cubicBezTo>
                  <a:pt x="25" y="16"/>
                  <a:pt x="25" y="15"/>
                  <a:pt x="25" y="14"/>
                </a:cubicBezTo>
                <a:cubicBezTo>
                  <a:pt x="25" y="12"/>
                  <a:pt x="25" y="12"/>
                  <a:pt x="25" y="12"/>
                </a:cubicBezTo>
                <a:cubicBezTo>
                  <a:pt x="25" y="11"/>
                  <a:pt x="25" y="11"/>
                  <a:pt x="24" y="11"/>
                </a:cubicBezTo>
                <a:cubicBezTo>
                  <a:pt x="22" y="11"/>
                  <a:pt x="22" y="11"/>
                  <a:pt x="22" y="11"/>
                </a:cubicBezTo>
                <a:cubicBezTo>
                  <a:pt x="21" y="11"/>
                  <a:pt x="20" y="11"/>
                  <a:pt x="20" y="12"/>
                </a:cubicBezTo>
                <a:lnTo>
                  <a:pt x="20" y="14"/>
                </a:lnTo>
                <a:close/>
                <a:moveTo>
                  <a:pt x="20" y="25"/>
                </a:moveTo>
                <a:cubicBezTo>
                  <a:pt x="20" y="25"/>
                  <a:pt x="21" y="26"/>
                  <a:pt x="22" y="26"/>
                </a:cubicBezTo>
                <a:cubicBezTo>
                  <a:pt x="24" y="26"/>
                  <a:pt x="24" y="26"/>
                  <a:pt x="24" y="26"/>
                </a:cubicBezTo>
                <a:cubicBezTo>
                  <a:pt x="25" y="26"/>
                  <a:pt x="25" y="25"/>
                  <a:pt x="25" y="25"/>
                </a:cubicBezTo>
                <a:cubicBezTo>
                  <a:pt x="25" y="22"/>
                  <a:pt x="25" y="22"/>
                  <a:pt x="25" y="22"/>
                </a:cubicBezTo>
                <a:cubicBezTo>
                  <a:pt x="25" y="21"/>
                  <a:pt x="25" y="21"/>
                  <a:pt x="24" y="21"/>
                </a:cubicBezTo>
                <a:cubicBezTo>
                  <a:pt x="22" y="21"/>
                  <a:pt x="22" y="21"/>
                  <a:pt x="22" y="21"/>
                </a:cubicBezTo>
                <a:cubicBezTo>
                  <a:pt x="21" y="21"/>
                  <a:pt x="20" y="21"/>
                  <a:pt x="20" y="22"/>
                </a:cubicBezTo>
                <a:lnTo>
                  <a:pt x="20" y="25"/>
                </a:lnTo>
                <a:close/>
                <a:moveTo>
                  <a:pt x="20" y="35"/>
                </a:moveTo>
                <a:cubicBezTo>
                  <a:pt x="20" y="36"/>
                  <a:pt x="21" y="36"/>
                  <a:pt x="22" y="36"/>
                </a:cubicBezTo>
                <a:cubicBezTo>
                  <a:pt x="24" y="36"/>
                  <a:pt x="24" y="36"/>
                  <a:pt x="24" y="36"/>
                </a:cubicBezTo>
                <a:cubicBezTo>
                  <a:pt x="25" y="36"/>
                  <a:pt x="25" y="36"/>
                  <a:pt x="25" y="35"/>
                </a:cubicBezTo>
                <a:cubicBezTo>
                  <a:pt x="25" y="32"/>
                  <a:pt x="25" y="32"/>
                  <a:pt x="25" y="32"/>
                </a:cubicBezTo>
                <a:cubicBezTo>
                  <a:pt x="25" y="32"/>
                  <a:pt x="25" y="31"/>
                  <a:pt x="24" y="31"/>
                </a:cubicBezTo>
                <a:cubicBezTo>
                  <a:pt x="22" y="31"/>
                  <a:pt x="22" y="31"/>
                  <a:pt x="22" y="31"/>
                </a:cubicBezTo>
                <a:cubicBezTo>
                  <a:pt x="21" y="31"/>
                  <a:pt x="20" y="32"/>
                  <a:pt x="20" y="32"/>
                </a:cubicBezTo>
                <a:lnTo>
                  <a:pt x="20" y="35"/>
                </a:lnTo>
                <a:close/>
                <a:moveTo>
                  <a:pt x="20" y="45"/>
                </a:moveTo>
                <a:cubicBezTo>
                  <a:pt x="20" y="46"/>
                  <a:pt x="21" y="47"/>
                  <a:pt x="22" y="47"/>
                </a:cubicBezTo>
                <a:cubicBezTo>
                  <a:pt x="24" y="47"/>
                  <a:pt x="24" y="47"/>
                  <a:pt x="24" y="47"/>
                </a:cubicBezTo>
                <a:cubicBezTo>
                  <a:pt x="25" y="47"/>
                  <a:pt x="25" y="46"/>
                  <a:pt x="25" y="45"/>
                </a:cubicBezTo>
                <a:cubicBezTo>
                  <a:pt x="25" y="43"/>
                  <a:pt x="25" y="43"/>
                  <a:pt x="25" y="43"/>
                </a:cubicBezTo>
                <a:cubicBezTo>
                  <a:pt x="25" y="42"/>
                  <a:pt x="25" y="41"/>
                  <a:pt x="24" y="41"/>
                </a:cubicBezTo>
                <a:cubicBezTo>
                  <a:pt x="22" y="41"/>
                  <a:pt x="22" y="41"/>
                  <a:pt x="22" y="41"/>
                </a:cubicBezTo>
                <a:cubicBezTo>
                  <a:pt x="21" y="41"/>
                  <a:pt x="20" y="42"/>
                  <a:pt x="20" y="43"/>
                </a:cubicBezTo>
                <a:lnTo>
                  <a:pt x="20" y="45"/>
                </a:lnTo>
                <a:close/>
                <a:moveTo>
                  <a:pt x="36" y="58"/>
                </a:moveTo>
                <a:cubicBezTo>
                  <a:pt x="36" y="57"/>
                  <a:pt x="35" y="57"/>
                  <a:pt x="34" y="57"/>
                </a:cubicBezTo>
                <a:cubicBezTo>
                  <a:pt x="22" y="57"/>
                  <a:pt x="22" y="57"/>
                  <a:pt x="22" y="57"/>
                </a:cubicBezTo>
                <a:cubicBezTo>
                  <a:pt x="21" y="57"/>
                  <a:pt x="20" y="57"/>
                  <a:pt x="20" y="58"/>
                </a:cubicBezTo>
                <a:cubicBezTo>
                  <a:pt x="20" y="66"/>
                  <a:pt x="20" y="66"/>
                  <a:pt x="20" y="66"/>
                </a:cubicBezTo>
                <a:cubicBezTo>
                  <a:pt x="20" y="67"/>
                  <a:pt x="21" y="67"/>
                  <a:pt x="22" y="67"/>
                </a:cubicBezTo>
                <a:cubicBezTo>
                  <a:pt x="34" y="67"/>
                  <a:pt x="34" y="67"/>
                  <a:pt x="34" y="67"/>
                </a:cubicBezTo>
                <a:cubicBezTo>
                  <a:pt x="35" y="67"/>
                  <a:pt x="36" y="67"/>
                  <a:pt x="36" y="66"/>
                </a:cubicBezTo>
                <a:lnTo>
                  <a:pt x="36" y="58"/>
                </a:lnTo>
                <a:close/>
                <a:moveTo>
                  <a:pt x="36" y="12"/>
                </a:moveTo>
                <a:cubicBezTo>
                  <a:pt x="36" y="11"/>
                  <a:pt x="35" y="11"/>
                  <a:pt x="34" y="11"/>
                </a:cubicBezTo>
                <a:cubicBezTo>
                  <a:pt x="32" y="11"/>
                  <a:pt x="32" y="11"/>
                  <a:pt x="32" y="11"/>
                </a:cubicBezTo>
                <a:cubicBezTo>
                  <a:pt x="31" y="11"/>
                  <a:pt x="31" y="11"/>
                  <a:pt x="31" y="12"/>
                </a:cubicBezTo>
                <a:cubicBezTo>
                  <a:pt x="31" y="14"/>
                  <a:pt x="31" y="14"/>
                  <a:pt x="31" y="14"/>
                </a:cubicBezTo>
                <a:cubicBezTo>
                  <a:pt x="31" y="15"/>
                  <a:pt x="31" y="16"/>
                  <a:pt x="32" y="16"/>
                </a:cubicBezTo>
                <a:cubicBezTo>
                  <a:pt x="34" y="16"/>
                  <a:pt x="34" y="16"/>
                  <a:pt x="34" y="16"/>
                </a:cubicBezTo>
                <a:cubicBezTo>
                  <a:pt x="35" y="16"/>
                  <a:pt x="36" y="15"/>
                  <a:pt x="36" y="14"/>
                </a:cubicBezTo>
                <a:lnTo>
                  <a:pt x="36" y="12"/>
                </a:lnTo>
                <a:close/>
                <a:moveTo>
                  <a:pt x="36" y="22"/>
                </a:moveTo>
                <a:cubicBezTo>
                  <a:pt x="36" y="21"/>
                  <a:pt x="35" y="21"/>
                  <a:pt x="34" y="21"/>
                </a:cubicBezTo>
                <a:cubicBezTo>
                  <a:pt x="32" y="21"/>
                  <a:pt x="32" y="21"/>
                  <a:pt x="32" y="21"/>
                </a:cubicBezTo>
                <a:cubicBezTo>
                  <a:pt x="31" y="21"/>
                  <a:pt x="31" y="21"/>
                  <a:pt x="31" y="22"/>
                </a:cubicBezTo>
                <a:cubicBezTo>
                  <a:pt x="31" y="25"/>
                  <a:pt x="31" y="25"/>
                  <a:pt x="31" y="25"/>
                </a:cubicBezTo>
                <a:cubicBezTo>
                  <a:pt x="31" y="25"/>
                  <a:pt x="31" y="26"/>
                  <a:pt x="32" y="26"/>
                </a:cubicBezTo>
                <a:cubicBezTo>
                  <a:pt x="34" y="26"/>
                  <a:pt x="34" y="26"/>
                  <a:pt x="34" y="26"/>
                </a:cubicBezTo>
                <a:cubicBezTo>
                  <a:pt x="35" y="26"/>
                  <a:pt x="36" y="25"/>
                  <a:pt x="36" y="25"/>
                </a:cubicBezTo>
                <a:lnTo>
                  <a:pt x="36" y="22"/>
                </a:lnTo>
                <a:close/>
                <a:moveTo>
                  <a:pt x="36" y="32"/>
                </a:moveTo>
                <a:cubicBezTo>
                  <a:pt x="36" y="32"/>
                  <a:pt x="35" y="31"/>
                  <a:pt x="34" y="31"/>
                </a:cubicBezTo>
                <a:cubicBezTo>
                  <a:pt x="32" y="31"/>
                  <a:pt x="32" y="31"/>
                  <a:pt x="32" y="31"/>
                </a:cubicBezTo>
                <a:cubicBezTo>
                  <a:pt x="31" y="31"/>
                  <a:pt x="31" y="32"/>
                  <a:pt x="31" y="32"/>
                </a:cubicBezTo>
                <a:cubicBezTo>
                  <a:pt x="31" y="35"/>
                  <a:pt x="31" y="35"/>
                  <a:pt x="31" y="35"/>
                </a:cubicBezTo>
                <a:cubicBezTo>
                  <a:pt x="31" y="36"/>
                  <a:pt x="31" y="36"/>
                  <a:pt x="32" y="36"/>
                </a:cubicBezTo>
                <a:cubicBezTo>
                  <a:pt x="34" y="36"/>
                  <a:pt x="34" y="36"/>
                  <a:pt x="34" y="36"/>
                </a:cubicBezTo>
                <a:cubicBezTo>
                  <a:pt x="35" y="36"/>
                  <a:pt x="36" y="36"/>
                  <a:pt x="36" y="35"/>
                </a:cubicBezTo>
                <a:lnTo>
                  <a:pt x="36" y="32"/>
                </a:lnTo>
                <a:close/>
                <a:moveTo>
                  <a:pt x="36" y="43"/>
                </a:moveTo>
                <a:cubicBezTo>
                  <a:pt x="36" y="42"/>
                  <a:pt x="35" y="41"/>
                  <a:pt x="34" y="41"/>
                </a:cubicBezTo>
                <a:cubicBezTo>
                  <a:pt x="32" y="41"/>
                  <a:pt x="32" y="41"/>
                  <a:pt x="32" y="41"/>
                </a:cubicBezTo>
                <a:cubicBezTo>
                  <a:pt x="31" y="41"/>
                  <a:pt x="31" y="42"/>
                  <a:pt x="31" y="43"/>
                </a:cubicBezTo>
                <a:cubicBezTo>
                  <a:pt x="31" y="45"/>
                  <a:pt x="31" y="45"/>
                  <a:pt x="31" y="45"/>
                </a:cubicBezTo>
                <a:cubicBezTo>
                  <a:pt x="31" y="46"/>
                  <a:pt x="31" y="47"/>
                  <a:pt x="32" y="47"/>
                </a:cubicBezTo>
                <a:cubicBezTo>
                  <a:pt x="34" y="47"/>
                  <a:pt x="34" y="47"/>
                  <a:pt x="34" y="47"/>
                </a:cubicBezTo>
                <a:cubicBezTo>
                  <a:pt x="35" y="47"/>
                  <a:pt x="36" y="46"/>
                  <a:pt x="36" y="45"/>
                </a:cubicBezTo>
                <a:lnTo>
                  <a:pt x="36" y="43"/>
                </a:lnTo>
                <a:close/>
                <a:moveTo>
                  <a:pt x="46" y="12"/>
                </a:moveTo>
                <a:cubicBezTo>
                  <a:pt x="46" y="11"/>
                  <a:pt x="45" y="11"/>
                  <a:pt x="45" y="11"/>
                </a:cubicBezTo>
                <a:cubicBezTo>
                  <a:pt x="42" y="11"/>
                  <a:pt x="42" y="11"/>
                  <a:pt x="42" y="11"/>
                </a:cubicBezTo>
                <a:cubicBezTo>
                  <a:pt x="41" y="11"/>
                  <a:pt x="41" y="11"/>
                  <a:pt x="41" y="12"/>
                </a:cubicBezTo>
                <a:cubicBezTo>
                  <a:pt x="41" y="14"/>
                  <a:pt x="41" y="14"/>
                  <a:pt x="41" y="14"/>
                </a:cubicBezTo>
                <a:cubicBezTo>
                  <a:pt x="41" y="15"/>
                  <a:pt x="41" y="16"/>
                  <a:pt x="42" y="16"/>
                </a:cubicBezTo>
                <a:cubicBezTo>
                  <a:pt x="45" y="16"/>
                  <a:pt x="45" y="16"/>
                  <a:pt x="45" y="16"/>
                </a:cubicBezTo>
                <a:cubicBezTo>
                  <a:pt x="45" y="16"/>
                  <a:pt x="46" y="15"/>
                  <a:pt x="46" y="14"/>
                </a:cubicBezTo>
                <a:lnTo>
                  <a:pt x="46" y="12"/>
                </a:lnTo>
                <a:close/>
                <a:moveTo>
                  <a:pt x="46" y="22"/>
                </a:moveTo>
                <a:cubicBezTo>
                  <a:pt x="46" y="21"/>
                  <a:pt x="45" y="21"/>
                  <a:pt x="45" y="21"/>
                </a:cubicBezTo>
                <a:cubicBezTo>
                  <a:pt x="42" y="21"/>
                  <a:pt x="42" y="21"/>
                  <a:pt x="42" y="21"/>
                </a:cubicBezTo>
                <a:cubicBezTo>
                  <a:pt x="41" y="21"/>
                  <a:pt x="41" y="21"/>
                  <a:pt x="41" y="22"/>
                </a:cubicBezTo>
                <a:cubicBezTo>
                  <a:pt x="41" y="25"/>
                  <a:pt x="41" y="25"/>
                  <a:pt x="41" y="25"/>
                </a:cubicBezTo>
                <a:cubicBezTo>
                  <a:pt x="41" y="25"/>
                  <a:pt x="41" y="26"/>
                  <a:pt x="42" y="26"/>
                </a:cubicBezTo>
                <a:cubicBezTo>
                  <a:pt x="45" y="26"/>
                  <a:pt x="45" y="26"/>
                  <a:pt x="45" y="26"/>
                </a:cubicBezTo>
                <a:cubicBezTo>
                  <a:pt x="45" y="26"/>
                  <a:pt x="46" y="25"/>
                  <a:pt x="46" y="25"/>
                </a:cubicBezTo>
                <a:lnTo>
                  <a:pt x="46" y="22"/>
                </a:lnTo>
                <a:close/>
                <a:moveTo>
                  <a:pt x="46" y="32"/>
                </a:moveTo>
                <a:cubicBezTo>
                  <a:pt x="46" y="32"/>
                  <a:pt x="45" y="31"/>
                  <a:pt x="45" y="31"/>
                </a:cubicBezTo>
                <a:cubicBezTo>
                  <a:pt x="42" y="31"/>
                  <a:pt x="42" y="31"/>
                  <a:pt x="42" y="31"/>
                </a:cubicBezTo>
                <a:cubicBezTo>
                  <a:pt x="41" y="31"/>
                  <a:pt x="41" y="32"/>
                  <a:pt x="41" y="32"/>
                </a:cubicBezTo>
                <a:cubicBezTo>
                  <a:pt x="41" y="35"/>
                  <a:pt x="41" y="35"/>
                  <a:pt x="41" y="35"/>
                </a:cubicBezTo>
                <a:cubicBezTo>
                  <a:pt x="41" y="36"/>
                  <a:pt x="41" y="36"/>
                  <a:pt x="42" y="36"/>
                </a:cubicBezTo>
                <a:cubicBezTo>
                  <a:pt x="45" y="36"/>
                  <a:pt x="45" y="36"/>
                  <a:pt x="45" y="36"/>
                </a:cubicBezTo>
                <a:cubicBezTo>
                  <a:pt x="45" y="36"/>
                  <a:pt x="46" y="36"/>
                  <a:pt x="46" y="35"/>
                </a:cubicBezTo>
                <a:lnTo>
                  <a:pt x="46" y="32"/>
                </a:lnTo>
                <a:close/>
                <a:moveTo>
                  <a:pt x="46" y="43"/>
                </a:moveTo>
                <a:cubicBezTo>
                  <a:pt x="46" y="42"/>
                  <a:pt x="45" y="41"/>
                  <a:pt x="45" y="41"/>
                </a:cubicBezTo>
                <a:cubicBezTo>
                  <a:pt x="42" y="41"/>
                  <a:pt x="42" y="41"/>
                  <a:pt x="42" y="41"/>
                </a:cubicBezTo>
                <a:cubicBezTo>
                  <a:pt x="41" y="41"/>
                  <a:pt x="41" y="42"/>
                  <a:pt x="41" y="43"/>
                </a:cubicBezTo>
                <a:cubicBezTo>
                  <a:pt x="41" y="45"/>
                  <a:pt x="41" y="45"/>
                  <a:pt x="41" y="45"/>
                </a:cubicBezTo>
                <a:cubicBezTo>
                  <a:pt x="41" y="46"/>
                  <a:pt x="41" y="47"/>
                  <a:pt x="42" y="47"/>
                </a:cubicBezTo>
                <a:cubicBezTo>
                  <a:pt x="45" y="47"/>
                  <a:pt x="45" y="47"/>
                  <a:pt x="45" y="47"/>
                </a:cubicBezTo>
                <a:cubicBezTo>
                  <a:pt x="45" y="47"/>
                  <a:pt x="46" y="46"/>
                  <a:pt x="46" y="45"/>
                </a:cubicBezTo>
                <a:lnTo>
                  <a:pt x="46" y="43"/>
                </a:lnTo>
                <a:close/>
                <a:moveTo>
                  <a:pt x="46" y="53"/>
                </a:moveTo>
                <a:cubicBezTo>
                  <a:pt x="46" y="52"/>
                  <a:pt x="45" y="52"/>
                  <a:pt x="45" y="52"/>
                </a:cubicBezTo>
                <a:cubicBezTo>
                  <a:pt x="42" y="52"/>
                  <a:pt x="42" y="52"/>
                  <a:pt x="42" y="52"/>
                </a:cubicBezTo>
                <a:cubicBezTo>
                  <a:pt x="41" y="52"/>
                  <a:pt x="41" y="52"/>
                  <a:pt x="41" y="53"/>
                </a:cubicBezTo>
                <a:cubicBezTo>
                  <a:pt x="41" y="56"/>
                  <a:pt x="41" y="56"/>
                  <a:pt x="41" y="56"/>
                </a:cubicBezTo>
                <a:cubicBezTo>
                  <a:pt x="41" y="56"/>
                  <a:pt x="41" y="57"/>
                  <a:pt x="42" y="57"/>
                </a:cubicBezTo>
                <a:cubicBezTo>
                  <a:pt x="45" y="57"/>
                  <a:pt x="45" y="57"/>
                  <a:pt x="45" y="57"/>
                </a:cubicBezTo>
                <a:cubicBezTo>
                  <a:pt x="45" y="57"/>
                  <a:pt x="46" y="56"/>
                  <a:pt x="46" y="56"/>
                </a:cubicBezTo>
                <a:lnTo>
                  <a:pt x="46" y="53"/>
                </a:lnTo>
                <a:close/>
              </a:path>
            </a:pathLst>
          </a:custGeom>
          <a:solidFill>
            <a:sysClr val="window" lastClr="FFFFFF"/>
          </a:solidFill>
          <a:ln w="9525">
            <a:noFill/>
            <a:round/>
          </a:ln>
        </p:spPr>
        <p:txBody>
          <a:bodyPr anchor="ctr"/>
          <a:lstStyle/>
          <a:p>
            <a:pPr algn="ctr">
              <a:lnSpc>
                <a:spcPct val="120000"/>
              </a:lnSpc>
            </a:pPr>
            <a:endParaRPr sz="1325" dirty="0">
              <a:latin typeface="微软雅黑" panose="020B0503020204020204" charset="-122"/>
              <a:ea typeface="微软雅黑" panose="020B0503020204020204" charset="-122"/>
              <a:sym typeface="Arial" panose="020B0604020202020204" pitchFamily="34" charset="0"/>
            </a:endParaRPr>
          </a:p>
        </p:txBody>
      </p:sp>
      <p:sp>
        <p:nvSpPr>
          <p:cNvPr id="57" name="矩形 56"/>
          <p:cNvSpPr/>
          <p:nvPr>
            <p:custDataLst>
              <p:tags r:id="rId17"/>
            </p:custDataLst>
          </p:nvPr>
        </p:nvSpPr>
        <p:spPr>
          <a:xfrm>
            <a:off x="5835779" y="2926245"/>
            <a:ext cx="2230390" cy="296736"/>
          </a:xfrm>
          <a:prstGeom prst="rect">
            <a:avLst/>
          </a:prstGeom>
        </p:spPr>
        <p:txBody>
          <a:bodyPr wrap="square" lIns="66141" tIns="34393" rIns="66141" bIns="0" anchor="b" anchorCtr="0">
            <a:noAutofit/>
          </a:bodyPr>
          <a:lstStyle/>
          <a:p>
            <a:pPr>
              <a:lnSpc>
                <a:spcPct val="120000"/>
              </a:lnSpc>
            </a:pPr>
            <a:r>
              <a:rPr lang="zh-CN" altLang="en-US" b="1" spc="300" dirty="0">
                <a:solidFill>
                  <a:srgbClr val="1AA3AA"/>
                </a:solidFill>
                <a:latin typeface="微软雅黑" panose="020B0503020204020204" charset="-122"/>
                <a:ea typeface="微软雅黑" panose="020B0503020204020204" charset="-122"/>
                <a:cs typeface="+mn-ea"/>
                <a:sym typeface="Arial" panose="020B0604020202020204" pitchFamily="34" charset="0"/>
              </a:rPr>
              <a:t>综合性</a:t>
            </a:r>
          </a:p>
        </p:txBody>
      </p:sp>
      <p:sp>
        <p:nvSpPr>
          <p:cNvPr id="24" name="PA_ImportSvg_636701175243069250"/>
          <p:cNvSpPr/>
          <p:nvPr>
            <p:custDataLst>
              <p:tags r:id="rId18"/>
            </p:custDataLst>
          </p:nvPr>
        </p:nvSpPr>
        <p:spPr>
          <a:xfrm>
            <a:off x="3345084" y="3021423"/>
            <a:ext cx="459558" cy="459503"/>
          </a:xfrm>
          <a:custGeom>
            <a:avLst/>
            <a:gdLst/>
            <a:ahLst/>
            <a:cxnLst/>
            <a:rect l="l" t="t" r="r" b="b"/>
            <a:pathLst>
              <a:path w="10529571" h="10528300">
                <a:moveTo>
                  <a:pt x="10528300" y="10528300"/>
                </a:moveTo>
                <a:lnTo>
                  <a:pt x="0" y="10528300"/>
                </a:lnTo>
                <a:lnTo>
                  <a:pt x="0" y="10002520"/>
                </a:lnTo>
                <a:lnTo>
                  <a:pt x="877570" y="10002520"/>
                </a:lnTo>
                <a:lnTo>
                  <a:pt x="877570" y="2256790"/>
                </a:lnTo>
                <a:lnTo>
                  <a:pt x="891540" y="2278380"/>
                </a:lnTo>
                <a:lnTo>
                  <a:pt x="935990" y="2251710"/>
                </a:lnTo>
                <a:lnTo>
                  <a:pt x="922020" y="2227580"/>
                </a:lnTo>
                <a:lnTo>
                  <a:pt x="4251960" y="297180"/>
                </a:lnTo>
                <a:lnTo>
                  <a:pt x="4253230" y="298450"/>
                </a:lnTo>
                <a:lnTo>
                  <a:pt x="4561840" y="116840"/>
                </a:lnTo>
                <a:lnTo>
                  <a:pt x="4561840" y="9999980"/>
                </a:lnTo>
                <a:lnTo>
                  <a:pt x="5088890" y="9999980"/>
                </a:lnTo>
                <a:lnTo>
                  <a:pt x="5088890" y="2105660"/>
                </a:lnTo>
                <a:lnTo>
                  <a:pt x="7194550" y="2105660"/>
                </a:lnTo>
                <a:lnTo>
                  <a:pt x="7194550" y="0"/>
                </a:lnTo>
                <a:lnTo>
                  <a:pt x="7721600" y="0"/>
                </a:lnTo>
                <a:lnTo>
                  <a:pt x="7721600" y="2105660"/>
                </a:lnTo>
                <a:lnTo>
                  <a:pt x="9827260" y="2105660"/>
                </a:lnTo>
                <a:lnTo>
                  <a:pt x="9827260" y="10001250"/>
                </a:lnTo>
                <a:lnTo>
                  <a:pt x="10529570" y="10001250"/>
                </a:lnTo>
                <a:lnTo>
                  <a:pt x="10529570" y="10528300"/>
                </a:lnTo>
                <a:moveTo>
                  <a:pt x="4036060" y="1032510"/>
                </a:moveTo>
                <a:lnTo>
                  <a:pt x="1403350" y="2557780"/>
                </a:lnTo>
                <a:lnTo>
                  <a:pt x="1403350" y="10001250"/>
                </a:lnTo>
                <a:lnTo>
                  <a:pt x="4034790" y="10001250"/>
                </a:lnTo>
                <a:lnTo>
                  <a:pt x="4034790" y="1032510"/>
                </a:lnTo>
                <a:moveTo>
                  <a:pt x="9300210" y="2631440"/>
                </a:moveTo>
                <a:lnTo>
                  <a:pt x="5614670" y="2631440"/>
                </a:lnTo>
                <a:lnTo>
                  <a:pt x="5614670" y="7895590"/>
                </a:lnTo>
                <a:lnTo>
                  <a:pt x="6492239" y="7895590"/>
                </a:lnTo>
                <a:lnTo>
                  <a:pt x="6492239" y="3685540"/>
                </a:lnTo>
                <a:lnTo>
                  <a:pt x="7018020" y="3685540"/>
                </a:lnTo>
                <a:lnTo>
                  <a:pt x="7018020" y="7896861"/>
                </a:lnTo>
                <a:lnTo>
                  <a:pt x="7895589" y="7896861"/>
                </a:lnTo>
                <a:lnTo>
                  <a:pt x="7895589" y="3685540"/>
                </a:lnTo>
                <a:lnTo>
                  <a:pt x="8421370" y="3685540"/>
                </a:lnTo>
                <a:lnTo>
                  <a:pt x="8421370" y="7896861"/>
                </a:lnTo>
                <a:lnTo>
                  <a:pt x="9298939" y="7896861"/>
                </a:lnTo>
                <a:lnTo>
                  <a:pt x="9298939" y="2631440"/>
                </a:lnTo>
                <a:moveTo>
                  <a:pt x="9300210" y="8422640"/>
                </a:moveTo>
                <a:lnTo>
                  <a:pt x="5614670" y="8422640"/>
                </a:lnTo>
                <a:lnTo>
                  <a:pt x="5614670" y="10001250"/>
                </a:lnTo>
                <a:lnTo>
                  <a:pt x="9298939" y="10001250"/>
                </a:lnTo>
                <a:lnTo>
                  <a:pt x="9298939" y="8422640"/>
                </a:lnTo>
                <a:moveTo>
                  <a:pt x="3509010" y="6316980"/>
                </a:moveTo>
                <a:lnTo>
                  <a:pt x="1930400" y="6316980"/>
                </a:lnTo>
                <a:lnTo>
                  <a:pt x="1930400" y="5791200"/>
                </a:lnTo>
                <a:lnTo>
                  <a:pt x="3510280" y="5791200"/>
                </a:lnTo>
                <a:lnTo>
                  <a:pt x="3510280" y="6316980"/>
                </a:lnTo>
                <a:moveTo>
                  <a:pt x="3509010" y="7545070"/>
                </a:moveTo>
                <a:lnTo>
                  <a:pt x="1930400" y="7545070"/>
                </a:lnTo>
                <a:lnTo>
                  <a:pt x="1930400" y="7019290"/>
                </a:lnTo>
                <a:lnTo>
                  <a:pt x="3509010" y="7019290"/>
                </a:lnTo>
                <a:close/>
                <a:moveTo>
                  <a:pt x="1930400" y="4561840"/>
                </a:moveTo>
                <a:lnTo>
                  <a:pt x="3509010" y="4561840"/>
                </a:lnTo>
                <a:lnTo>
                  <a:pt x="3509010" y="5087620"/>
                </a:lnTo>
                <a:lnTo>
                  <a:pt x="1930400" y="5087620"/>
                </a:lnTo>
                <a:close/>
              </a:path>
            </a:pathLst>
          </a:custGeom>
          <a:solidFill>
            <a:sysClr val="window" lastClr="FFFFFF"/>
          </a:solidFill>
          <a:ln w="12700" cap="flat" cmpd="sng" algn="ctr">
            <a:noFill/>
            <a:prstDash val="solid"/>
            <a:miter lim="800000"/>
          </a:ln>
          <a:effectLst/>
        </p:spPr>
        <p:txBody>
          <a:bodyPr rot="0" spcFirstLastPara="0" vert="horz" wrap="square" lIns="67199" tIns="33599" rIns="67199" bIns="33599" numCol="1" spcCol="0" rtlCol="0" fromWordArt="0" anchor="ctr" anchorCtr="0" forceAA="0" compatLnSpc="1">
            <a:noAutofit/>
          </a:bodyPr>
          <a:lstStyle>
            <a:defPPr>
              <a:defRPr lang="zh-CN"/>
            </a:defPPr>
            <a:lvl1pPr marL="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1pPr>
            <a:lvl2pPr marL="4572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2pPr>
            <a:lvl3pPr marL="9144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3pPr>
            <a:lvl4pPr marL="13716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4pPr>
            <a:lvl5pPr marL="18288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5pPr>
            <a:lvl6pPr marL="22860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6pPr>
            <a:lvl7pPr marL="27432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7pPr>
            <a:lvl8pPr marL="32004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8pPr>
            <a:lvl9pPr marL="3657600" algn="l" defTabSz="914400" rtl="0" eaLnBrk="1" latinLnBrk="0" hangingPunct="1">
              <a:defRPr sz="1800" kern="1200">
                <a:solidFill>
                  <a:sysClr val="window" lastClr="FFFFFF"/>
                </a:solidFill>
                <a:latin typeface="Arial" panose="020B0604020202020204" pitchFamily="34" charset="0"/>
                <a:ea typeface="微软雅黑" panose="020B0503020204020204" charset="-122"/>
                <a:cs typeface="+mn-ea"/>
              </a:defRPr>
            </a:lvl9pPr>
          </a:lstStyle>
          <a:p>
            <a:pPr algn="ctr">
              <a:lnSpc>
                <a:spcPct val="120000"/>
              </a:lnSpc>
            </a:pPr>
            <a:endParaRPr lang="zh-CN" altLang="en-US" sz="1325">
              <a:latin typeface="微软雅黑" panose="020B0503020204020204" charset="-122"/>
              <a:ea typeface="微软雅黑" panose="020B0503020204020204" charset="-122"/>
            </a:endParaRPr>
          </a:p>
        </p:txBody>
      </p:sp>
      <p:sp>
        <p:nvSpPr>
          <p:cNvPr id="7" name="标题 3"/>
          <p:cNvSpPr txBox="1"/>
          <p:nvPr/>
        </p:nvSpPr>
        <p:spPr>
          <a:xfrm>
            <a:off x="396558" y="300038"/>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ctr"/>
            <a:r>
              <a:rPr lang="zh-CN" altLang="en-US" dirty="0"/>
              <a:t>二、现代预算的基本特征</a:t>
            </a: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34"/>
          <p:cNvSpPr txBox="1"/>
          <p:nvPr/>
        </p:nvSpPr>
        <p:spPr>
          <a:xfrm>
            <a:off x="1993900" y="0"/>
            <a:ext cx="5013325" cy="389890"/>
          </a:xfrm>
          <a:prstGeom prst="rect">
            <a:avLst/>
          </a:prstGeom>
          <a:noFill/>
        </p:spPr>
        <p:txBody>
          <a:bodyPr wrap="square" lIns="67391" tIns="33696" rIns="67391" bIns="33696" rtlCol="0">
            <a:spAutoFit/>
          </a:bodyPr>
          <a:lstStyle/>
          <a:p>
            <a:pPr algn="ctr"/>
            <a:r>
              <a:rPr lang="zh-CN" altLang="en-US" sz="2100" spc="600" dirty="0">
                <a:solidFill>
                  <a:schemeClr val="bg1"/>
                </a:solidFill>
                <a:latin typeface="宋体" panose="02010600030101010101" pitchFamily="2" charset="-122"/>
                <a:ea typeface="宋体" panose="02010600030101010101" pitchFamily="2" charset="-122"/>
                <a:cs typeface="+mn-ea"/>
                <a:sym typeface="+mn-lt"/>
              </a:rPr>
              <a:t>（一）法制性 </a:t>
            </a:r>
          </a:p>
        </p:txBody>
      </p:sp>
      <p:sp>
        <p:nvSpPr>
          <p:cNvPr id="16" name="文本框 15"/>
          <p:cNvSpPr txBox="1"/>
          <p:nvPr/>
        </p:nvSpPr>
        <p:spPr>
          <a:xfrm>
            <a:off x="683578" y="1139825"/>
            <a:ext cx="7849432" cy="2831544"/>
          </a:xfrm>
          <a:prstGeom prst="rect">
            <a:avLst/>
          </a:prstGeom>
          <a:noFill/>
        </p:spPr>
        <p:txBody>
          <a:bodyPr wrap="square" rtlCol="0">
            <a:spAutoFit/>
          </a:bodyPr>
          <a:lstStyle/>
          <a:p>
            <a:pPr algn="l"/>
            <a:endParaRPr lang="zh-CN" altLang="en-US" sz="1800" dirty="0"/>
          </a:p>
          <a:p>
            <a:pPr indent="406400" algn="l" fontAlgn="auto">
              <a:extLst>
                <a:ext uri="{35155182-B16C-46BC-9424-99874614C6A1}">
                  <wpsdc:indentchars xmlns:wpsdc="http://www.wps.cn/officeDocument/2017/drawingmlCustomData" xmlns="" val="200" checksum="1740828767"/>
                </a:ext>
              </a:extLst>
            </a:pPr>
            <a:r>
              <a:rPr lang="zh-CN" altLang="en-US" sz="1800" b="1" dirty="0" smtClean="0"/>
              <a:t> 法</a:t>
            </a:r>
            <a:r>
              <a:rPr lang="zh-CN" altLang="en-US" sz="1800" b="1" dirty="0"/>
              <a:t>制性</a:t>
            </a:r>
            <a:r>
              <a:rPr lang="zh-CN" altLang="en-US" sz="1800" dirty="0"/>
              <a:t>是指政府预算的形成和执行以及结果等全过程都要在相关预算法律法规及制度的框架范围内进行。</a:t>
            </a:r>
          </a:p>
          <a:p>
            <a:pPr indent="406400" algn="l" fontAlgn="auto">
              <a:extLst>
                <a:ext uri="{35155182-B16C-46BC-9424-99874614C6A1}">
                  <wpsdc:indentchars xmlns:wpsdc="http://www.wps.cn/officeDocument/2017/drawingmlCustomData" xmlns="" val="200" checksum="1740828767"/>
                </a:ext>
              </a:extLst>
            </a:pPr>
            <a:r>
              <a:rPr lang="zh-CN" altLang="en-US" sz="1800" dirty="0" smtClean="0"/>
              <a:t> 法</a:t>
            </a:r>
            <a:r>
              <a:rPr lang="zh-CN" altLang="en-US" sz="1800" dirty="0"/>
              <a:t>制性的体现：</a:t>
            </a:r>
          </a:p>
          <a:p>
            <a:pPr indent="406400" algn="l" fontAlgn="auto">
              <a:extLst>
                <a:ext uri="{35155182-B16C-46BC-9424-99874614C6A1}">
                  <wpsdc:indentchars xmlns:wpsdc="http://www.wps.cn/officeDocument/2017/drawingmlCustomData" xmlns="" val="200" checksum="1740828767"/>
                </a:ext>
              </a:extLst>
            </a:pPr>
            <a:r>
              <a:rPr lang="zh-CN" altLang="en-US" sz="1800" dirty="0"/>
              <a:t>（1）预算的编制、执行、调整和决算等预算程序是在法律规范下进行的；</a:t>
            </a:r>
          </a:p>
          <a:p>
            <a:pPr indent="406400" algn="l" fontAlgn="auto">
              <a:extLst>
                <a:ext uri="{35155182-B16C-46BC-9424-99874614C6A1}">
                  <wpsdc:indentchars xmlns:wpsdc="http://www.wps.cn/officeDocument/2017/drawingmlCustomData" xmlns="" val="200" checksum="1740828767"/>
                </a:ext>
              </a:extLst>
            </a:pPr>
            <a:r>
              <a:rPr lang="zh-CN" altLang="en-US" sz="1800" dirty="0"/>
              <a:t>（2）有关预算级次划分、收支内容、管理职权划分等也都是根据预算法等法律法规确定的。</a:t>
            </a:r>
          </a:p>
          <a:p>
            <a:pPr indent="406400" algn="l" fontAlgn="auto">
              <a:extLst>
                <a:ext uri="{35155182-B16C-46BC-9424-99874614C6A1}">
                  <wpsdc:indentchars xmlns:wpsdc="http://www.wps.cn/officeDocument/2017/drawingmlCustomData" xmlns="" val="200" checksum="1740828767"/>
                </a:ext>
              </a:extLst>
            </a:pPr>
            <a:r>
              <a:rPr lang="zh-CN" altLang="en-US" sz="1800" dirty="0" smtClean="0">
                <a:sym typeface="+mn-ea"/>
              </a:rPr>
              <a:t> 现</a:t>
            </a:r>
            <a:r>
              <a:rPr lang="zh-CN" altLang="en-US" sz="1800" dirty="0">
                <a:sym typeface="+mn-ea"/>
              </a:rPr>
              <a:t>代预算的法律约束性是区别于封建专制预算的一个重要特征，包括建立立法、守法、执法的动态法制体系。</a:t>
            </a:r>
            <a:endParaRPr lang="zh-CN" altLang="en-US" sz="1800" dirty="0"/>
          </a:p>
          <a:p>
            <a:pPr indent="406400" algn="l" fontAlgn="auto">
              <a:extLst>
                <a:ext uri="{35155182-B16C-46BC-9424-99874614C6A1}">
                  <wpsdc:indentchars xmlns:wpsdc="http://www.wps.cn/officeDocument/2017/drawingmlCustomData" xmlns="" val="200" checksum="1740828767"/>
                </a:ext>
              </a:extLst>
            </a:pPr>
            <a:endParaRPr lang="zh-CN" altLang="en-US" dirty="0"/>
          </a:p>
        </p:txBody>
      </p:sp>
      <p:sp>
        <p:nvSpPr>
          <p:cNvPr id="2" name="标题 3"/>
          <p:cNvSpPr txBox="1"/>
          <p:nvPr/>
        </p:nvSpPr>
        <p:spPr>
          <a:xfrm>
            <a:off x="523558" y="427038"/>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00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fontAlgn="ctr"/>
            <a:r>
              <a:rPr lang="zh-CN" altLang="en-US" dirty="0"/>
              <a:t>二、现代预算的基本特征</a:t>
            </a:r>
          </a:p>
        </p:txBody>
      </p:sp>
    </p:spTree>
  </p:cSld>
  <p:clrMapOvr>
    <a:masterClrMapping/>
  </p:clrMapOvr>
  <mc:AlternateContent xmlns:mc="http://schemas.openxmlformats.org/markup-compatibility/2006" xmlns:p14="http://schemas.microsoft.com/office/powerpoint/2010/main">
    <mc:Choice Requires="p14">
      <p:transition spd="slow" p14:dur="1300" advTm="1731">
        <p14:pan dir="u"/>
      </p:transition>
    </mc:Choice>
    <mc:Fallback xmlns="">
      <p:transition spd="slow" advTm="1731">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2"/>
  <p:tag name="KSO_WM_UNIT_ID" val="diagram20187487_3*l_h_i*1_2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3_1"/>
  <p:tag name="KSO_WM_UNIT_ID" val="diagram20188003_6*n_h_h_i*1_2_3_1"/>
  <p:tag name="KSO_WM_TEMPLATE_CATEGORY" val="diagram"/>
  <p:tag name="KSO_WM_TEMPLATE_INDEX" val="20188003"/>
  <p:tag name="KSO_WM_UNIT_LAYERLEVEL" val="1_1_1_1"/>
  <p:tag name="KSO_WM_TAG_VERSION" val="1.0"/>
  <p:tag name="KSO_WM_BEAUTIFY_FLAG" val="#wm#"/>
  <p:tag name="KSO_WM_UNIT_LINE_FORE_SCHEMECOLOR_INDEX" val="7"/>
  <p:tag name="KSO_WM_UNIT_LINE_FILL_TYPE" val="2"/>
  <p:tag name="KSO_WM_UNIT_USESOURCEFORMAT_APPLY" val="1"/>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4_1"/>
  <p:tag name="KSO_WM_UNIT_ID" val="diagram20188003_6*n_h_h_i*1_2_4_1"/>
  <p:tag name="KSO_WM_TEMPLATE_CATEGORY" val="diagram"/>
  <p:tag name="KSO_WM_TEMPLATE_INDEX" val="20188003"/>
  <p:tag name="KSO_WM_UNIT_LAYERLEVEL" val="1_1_1_1"/>
  <p:tag name="KSO_WM_TAG_VERSION" val="1.0"/>
  <p:tag name="KSO_WM_BEAUTIFY_FLAG" val="#wm#"/>
  <p:tag name="KSO_WM_UNIT_LINE_FORE_SCHEMECOLOR_INDEX" val="8"/>
  <p:tag name="KSO_WM_UNIT_LINE_FILL_TYPE" val="2"/>
  <p:tag name="KSO_WM_UNIT_USESOURCEFORMAT_APPLY" val="1"/>
</p:tagLst>
</file>

<file path=ppt/tags/tag10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6_1"/>
  <p:tag name="KSO_WM_UNIT_ID" val="diagram20188003_6*n_h_h_i*1_2_6_1"/>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10"/>
  <p:tag name="KSO_WM_UNIT_FILL_TYPE" val="1"/>
  <p:tag name="KSO_WM_UNIT_TEXT_FILL_FORE_SCHEMECOLOR_INDEX" val="13"/>
  <p:tag name="KSO_WM_UNIT_TEXT_FILL_TYPE" val="1"/>
  <p:tag name="KSO_WM_UNIT_USESOURCEFORMAT_APPLY" val="1"/>
</p:tagLst>
</file>

<file path=ppt/tags/tag10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a"/>
  <p:tag name="KSO_WM_UNIT_INDEX" val="1_2_6_1"/>
  <p:tag name="KSO_WM_UNIT_ID" val="diagram20188003_6*n_h_h_a*1_2_6_1"/>
  <p:tag name="KSO_WM_UNIT_LAYERLEVEL" val="1_1_1_1"/>
  <p:tag name="KSO_WM_UNIT_VALUE" val="6"/>
  <p:tag name="KSO_WM_UNIT_HIGHLIGHT" val="0"/>
  <p:tag name="KSO_WM_UNIT_COMPATIBLE" val="0"/>
  <p:tag name="KSO_WM_UNIT_PRESET_TEXT" val="添加标题"/>
  <p:tag name="KSO_WM_BEAUTIFY_FLAG" val="#wm#"/>
  <p:tag name="KSO_WM_TAG_VERSION" val="1.0"/>
  <p:tag name="KSO_WM_DIAGRAM_GROUP_CODE" val="n1-1"/>
  <p:tag name="KSO_WM_UNIT_ISCONTENTSTITLE" val="0"/>
  <p:tag name="KSO_WM_UNIT_TEXT_FILL_FORE_SCHEMECOLOR_INDEX" val="10"/>
  <p:tag name="KSO_WM_UNIT_TEXT_FILL_TYPE" val="1"/>
  <p:tag name="KSO_WM_UNIT_USESOURCEFORMAT_APPLY" val="1"/>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f"/>
  <p:tag name="KSO_WM_UNIT_INDEX" val="1_2_6_1"/>
  <p:tag name="KSO_WM_UNIT_ID" val="diagram20188003_6*n_h_h_f*1_2_6_1"/>
  <p:tag name="KSO_WM_TEMPLATE_CATEGORY" val="diagram"/>
  <p:tag name="KSO_WM_TEMPLATE_INDEX" val="20188003"/>
  <p:tag name="KSO_WM_UNIT_LAYERLEVEL" val="1_1_1_1"/>
  <p:tag name="KSO_WM_TAG_VERSION" val="1.0"/>
  <p:tag name="KSO_WM_BEAUTIFY_FLAG" val="#wm#"/>
  <p:tag name="KSO_WM_UNIT_PRESET_TEXT" val="单击此处添加文本具体内容，简明扼要的阐述您的观点。"/>
  <p:tag name="KSO_WM_UNIT_VALUE" val="39"/>
  <p:tag name="KSO_WM_UNIT_TEXT_FILL_FORE_SCHEMECOLOR_INDEX" val="13"/>
  <p:tag name="KSO_WM_UNIT_TEXT_FILL_TYPE" val="1"/>
  <p:tag name="KSO_WM_UNIT_USESOURCEFORMAT_APPLY" val="1"/>
</p:tagLst>
</file>

<file path=ppt/tags/tag10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a"/>
  <p:tag name="KSO_WM_UNIT_INDEX" val="1_2_5_1"/>
  <p:tag name="KSO_WM_UNIT_ID" val="diagram20188003_6*n_h_h_a*1_2_5_1"/>
  <p:tag name="KSO_WM_UNIT_LAYERLEVEL" val="1_1_1_1"/>
  <p:tag name="KSO_WM_UNIT_VALUE" val="6"/>
  <p:tag name="KSO_WM_UNIT_HIGHLIGHT" val="0"/>
  <p:tag name="KSO_WM_UNIT_COMPATIBLE" val="0"/>
  <p:tag name="KSO_WM_UNIT_PRESET_TEXT" val="添加标题"/>
  <p:tag name="KSO_WM_BEAUTIFY_FLAG" val="#wm#"/>
  <p:tag name="KSO_WM_TAG_VERSION" val="1.0"/>
  <p:tag name="KSO_WM_DIAGRAM_GROUP_CODE" val="n1-1"/>
  <p:tag name="KSO_WM_UNIT_ISCONTENTSTITLE" val="0"/>
  <p:tag name="KSO_WM_UNIT_TEXT_FILL_FORE_SCHEMECOLOR_INDEX" val="9"/>
  <p:tag name="KSO_WM_UNIT_TEXT_FILL_TYPE" val="1"/>
  <p:tag name="KSO_WM_UNIT_USESOURCEFORMAT_APPLY" val="1"/>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f"/>
  <p:tag name="KSO_WM_UNIT_INDEX" val="1_2_5_1"/>
  <p:tag name="KSO_WM_UNIT_ID" val="diagram20188003_6*n_h_h_f*1_2_5_1"/>
  <p:tag name="KSO_WM_TEMPLATE_CATEGORY" val="diagram"/>
  <p:tag name="KSO_WM_TEMPLATE_INDEX" val="20188003"/>
  <p:tag name="KSO_WM_UNIT_LAYERLEVEL" val="1_1_1_1"/>
  <p:tag name="KSO_WM_TAG_VERSION" val="1.0"/>
  <p:tag name="KSO_WM_BEAUTIFY_FLAG" val="#wm#"/>
  <p:tag name="KSO_WM_UNIT_PRESET_TEXT" val="单击此处添加文本具体内容，简明扼要的阐述您的观点。"/>
  <p:tag name="KSO_WM_UNIT_VALUE" val="39"/>
  <p:tag name="KSO_WM_UNIT_TEXT_FILL_FORE_SCHEMECOLOR_INDEX" val="13"/>
  <p:tag name="KSO_WM_UNIT_TEXT_FILL_TYPE" val="1"/>
  <p:tag name="KSO_WM_UNIT_USESOURCEFORMAT_APPLY" val="1"/>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2"/>
  <p:tag name="KSO_WM_UNIT_ID" val="diagram20188003_6*i*2"/>
  <p:tag name="KSO_WM_TEMPLATE_CATEGORY" val="diagram"/>
  <p:tag name="KSO_WM_TEMPLATE_INDEX" val="20188003"/>
  <p:tag name="KSO_WM_UNIT_LAYERLEVEL" val="1"/>
  <p:tag name="KSO_WM_TAG_VERSION" val="1.0"/>
  <p:tag name="KSO_WM_BEAUTIFY_FLAG" val="#wm#"/>
  <p:tag name="KSO_WM_UNIT_FILL_FORE_SCHEMECOLOR_INDEX" val="5"/>
  <p:tag name="KSO_WM_UNIT_FILL_TYPE" val="1"/>
  <p:tag name="KSO_WM_UNIT_USESOURCEFORMAT_APPLY" val="1"/>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3"/>
  <p:tag name="KSO_WM_UNIT_ID" val="diagram20188003_6*i*3"/>
  <p:tag name="KSO_WM_TEMPLATE_CATEGORY" val="diagram"/>
  <p:tag name="KSO_WM_TEMPLATE_INDEX" val="20188003"/>
  <p:tag name="KSO_WM_UNIT_LAYERLEVEL" val="1"/>
  <p:tag name="KSO_WM_TAG_VERSION" val="1.0"/>
  <p:tag name="KSO_WM_BEAUTIFY_FLAG" val="#wm#"/>
  <p:tag name="KSO_WM_UNIT_FILL_FORE_SCHEMECOLOR_INDEX" val="6"/>
  <p:tag name="KSO_WM_UNIT_FILL_TYPE" val="1"/>
  <p:tag name="KSO_WM_UNIT_USESOURCEFORMAT_APPLY" val="1"/>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4"/>
  <p:tag name="KSO_WM_UNIT_ID" val="diagram20188003_6*i*4"/>
  <p:tag name="KSO_WM_TEMPLATE_CATEGORY" val="diagram"/>
  <p:tag name="KSO_WM_TEMPLATE_INDEX" val="20188003"/>
  <p:tag name="KSO_WM_UNIT_LAYERLEVEL" val="1"/>
  <p:tag name="KSO_WM_TAG_VERSION" val="1.0"/>
  <p:tag name="KSO_WM_BEAUTIFY_FLAG" val="#wm#"/>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1"/>
  <p:tag name="KSO_WM_UNIT_ID" val="diagram20187487_3*l_h_i*1_2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1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5_1"/>
  <p:tag name="KSO_WM_UNIT_ID" val="diagram20188003_6*n_h_h_i*1_2_5_1"/>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9"/>
  <p:tag name="KSO_WM_UNIT_FILL_TYPE" val="1"/>
  <p:tag name="KSO_WM_UNIT_TEXT_FILL_FORE_SCHEMECOLOR_INDEX" val="13"/>
  <p:tag name="KSO_WM_UNIT_TEXT_FILL_TYPE" val="1"/>
  <p:tag name="KSO_WM_UNIT_USESOURCEFORMAT_APPLY" val="1"/>
</p:tagLst>
</file>

<file path=ppt/tags/tag1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a"/>
  <p:tag name="KSO_WM_UNIT_INDEX" val="1_2_2_1"/>
  <p:tag name="KSO_WM_UNIT_ID" val="diagram20188003_6*n_h_h_a*1_2_2_1"/>
  <p:tag name="KSO_WM_UNIT_LAYERLEVEL" val="1_1_1_1"/>
  <p:tag name="KSO_WM_UNIT_VALUE" val="6"/>
  <p:tag name="KSO_WM_UNIT_HIGHLIGHT" val="0"/>
  <p:tag name="KSO_WM_UNIT_COMPATIBLE" val="0"/>
  <p:tag name="KSO_WM_UNIT_PRESET_TEXT" val="添加标题"/>
  <p:tag name="KSO_WM_BEAUTIFY_FLAG" val="#wm#"/>
  <p:tag name="KSO_WM_TAG_VERSION" val="1.0"/>
  <p:tag name="KSO_WM_DIAGRAM_GROUP_CODE" val="n1-1"/>
  <p:tag name="KSO_WM_UNIT_ISCONTENTSTITLE" val="0"/>
  <p:tag name="KSO_WM_UNIT_TEXT_FILL_FORE_SCHEMECOLOR_INDEX" val="6"/>
  <p:tag name="KSO_WM_UNIT_TEXT_FILL_TYPE" val="1"/>
  <p:tag name="KSO_WM_UNIT_USESOURCEFORMAT_APPLY" val="1"/>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f"/>
  <p:tag name="KSO_WM_UNIT_INDEX" val="1_2_2_1"/>
  <p:tag name="KSO_WM_UNIT_ID" val="diagram20188003_6*n_h_h_f*1_2_2_1"/>
  <p:tag name="KSO_WM_TEMPLATE_CATEGORY" val="diagram"/>
  <p:tag name="KSO_WM_TEMPLATE_INDEX" val="20188003"/>
  <p:tag name="KSO_WM_UNIT_LAYERLEVEL" val="1_1_1_1"/>
  <p:tag name="KSO_WM_TAG_VERSION" val="1.0"/>
  <p:tag name="KSO_WM_BEAUTIFY_FLAG" val="#wm#"/>
  <p:tag name="KSO_WM_UNIT_PRESET_TEXT" val="单击此处添加文本具体内容，简明扼要的阐述您的观点。"/>
  <p:tag name="KSO_WM_UNIT_VALUE" val="39"/>
  <p:tag name="KSO_WM_UNIT_TEXT_FILL_FORE_SCHEMECOLOR_INDEX" val="13"/>
  <p:tag name="KSO_WM_UNIT_TEXT_FILL_TYPE" val="1"/>
  <p:tag name="KSO_WM_UNIT_USESOURCEFORMAT_APPLY" val="1"/>
</p:tagLst>
</file>

<file path=ppt/tags/tag1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a"/>
  <p:tag name="KSO_WM_UNIT_INDEX" val="1_2_1_1"/>
  <p:tag name="KSO_WM_UNIT_ID" val="diagram20188003_6*n_h_h_a*1_2_1_1"/>
  <p:tag name="KSO_WM_UNIT_LAYERLEVEL" val="1_1_1_1"/>
  <p:tag name="KSO_WM_UNIT_VALUE" val="6"/>
  <p:tag name="KSO_WM_UNIT_HIGHLIGHT" val="0"/>
  <p:tag name="KSO_WM_UNIT_COMPATIBLE" val="0"/>
  <p:tag name="KSO_WM_UNIT_PRESET_TEXT" val="添加标题"/>
  <p:tag name="KSO_WM_BEAUTIFY_FLAG" val="#wm#"/>
  <p:tag name="KSO_WM_TAG_VERSION" val="1.0"/>
  <p:tag name="KSO_WM_DIAGRAM_GROUP_CODE" val="n1-1"/>
  <p:tag name="KSO_WM_UNIT_ISCONTENTSTITLE" val="0"/>
  <p:tag name="KSO_WM_UNIT_TEXT_FILL_FORE_SCHEMECOLOR_INDEX" val="5"/>
  <p:tag name="KSO_WM_UNIT_TEXT_FILL_TYPE" val="1"/>
  <p:tag name="KSO_WM_UNIT_USESOURCEFORMAT_APPLY" val="1"/>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f"/>
  <p:tag name="KSO_WM_UNIT_INDEX" val="1_2_1_1"/>
  <p:tag name="KSO_WM_UNIT_ID" val="diagram20188003_6*n_h_h_f*1_2_1_1"/>
  <p:tag name="KSO_WM_TEMPLATE_CATEGORY" val="diagram"/>
  <p:tag name="KSO_WM_TEMPLATE_INDEX" val="20188003"/>
  <p:tag name="KSO_WM_UNIT_LAYERLEVEL" val="1_1_1_1"/>
  <p:tag name="KSO_WM_TAG_VERSION" val="1.0"/>
  <p:tag name="KSO_WM_BEAUTIFY_FLAG" val="#wm#"/>
  <p:tag name="KSO_WM_UNIT_PRESET_TEXT" val="单击此处添加文本具体内容，简明扼要的阐述您的观点。"/>
  <p:tag name="KSO_WM_UNIT_VALUE" val="39"/>
  <p:tag name="KSO_WM_UNIT_TEXT_FILL_FORE_SCHEMECOLOR_INDEX" val="13"/>
  <p:tag name="KSO_WM_UNIT_TEXT_FILL_TYPE" val="1"/>
  <p:tag name="KSO_WM_UNIT_USESOURCEFORMAT_APPLY" val="1"/>
</p:tagLst>
</file>

<file path=ppt/tags/tag1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a"/>
  <p:tag name="KSO_WM_UNIT_INDEX" val="1_2_4_1"/>
  <p:tag name="KSO_WM_UNIT_ID" val="diagram20188003_6*n_h_h_a*1_2_4_1"/>
  <p:tag name="KSO_WM_UNIT_LAYERLEVEL" val="1_1_1_1"/>
  <p:tag name="KSO_WM_UNIT_VALUE" val="6"/>
  <p:tag name="KSO_WM_UNIT_HIGHLIGHT" val="0"/>
  <p:tag name="KSO_WM_UNIT_COMPATIBLE" val="0"/>
  <p:tag name="KSO_WM_UNIT_PRESET_TEXT" val="添加标题"/>
  <p:tag name="KSO_WM_BEAUTIFY_FLAG" val="#wm#"/>
  <p:tag name="KSO_WM_TAG_VERSION" val="1.0"/>
  <p:tag name="KSO_WM_DIAGRAM_GROUP_CODE" val="n1-1"/>
  <p:tag name="KSO_WM_UNIT_ISCONTENTSTITLE" val="0"/>
  <p:tag name="KSO_WM_UNIT_TEXT_FILL_FORE_SCHEMECOLOR_INDEX" val="8"/>
  <p:tag name="KSO_WM_UNIT_TEXT_FILL_TYPE" val="1"/>
  <p:tag name="KSO_WM_UNIT_USESOURCEFORMAT_APPLY" val="1"/>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f"/>
  <p:tag name="KSO_WM_UNIT_INDEX" val="1_2_4_1"/>
  <p:tag name="KSO_WM_UNIT_ID" val="diagram20188003_6*n_h_h_f*1_2_4_1"/>
  <p:tag name="KSO_WM_TEMPLATE_CATEGORY" val="diagram"/>
  <p:tag name="KSO_WM_TEMPLATE_INDEX" val="20188003"/>
  <p:tag name="KSO_WM_UNIT_LAYERLEVEL" val="1_1_1_1"/>
  <p:tag name="KSO_WM_TAG_VERSION" val="1.0"/>
  <p:tag name="KSO_WM_BEAUTIFY_FLAG" val="#wm#"/>
  <p:tag name="KSO_WM_UNIT_PRESET_TEXT" val="单击此处添加文本具体内容，简明扼要的阐述您的观点。"/>
  <p:tag name="KSO_WM_UNIT_VALUE" val="39"/>
  <p:tag name="KSO_WM_UNIT_TEXT_FILL_FORE_SCHEMECOLOR_INDEX" val="13"/>
  <p:tag name="KSO_WM_UNIT_TEXT_FILL_TYPE" val="1"/>
  <p:tag name="KSO_WM_UNIT_USESOURCEFORMAT_APPLY" val="1"/>
</p:tagLst>
</file>

<file path=ppt/tags/tag1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a"/>
  <p:tag name="KSO_WM_UNIT_INDEX" val="1_2_3_1"/>
  <p:tag name="KSO_WM_UNIT_ID" val="diagram20188003_6*n_h_h_a*1_2_3_1"/>
  <p:tag name="KSO_WM_UNIT_LAYERLEVEL" val="1_1_1_1"/>
  <p:tag name="KSO_WM_UNIT_VALUE" val="6"/>
  <p:tag name="KSO_WM_UNIT_HIGHLIGHT" val="0"/>
  <p:tag name="KSO_WM_UNIT_COMPATIBLE" val="0"/>
  <p:tag name="KSO_WM_UNIT_PRESET_TEXT" val="添加标题"/>
  <p:tag name="KSO_WM_BEAUTIFY_FLAG" val="#wm#"/>
  <p:tag name="KSO_WM_TAG_VERSION" val="1.0"/>
  <p:tag name="KSO_WM_DIAGRAM_GROUP_CODE" val="n1-1"/>
  <p:tag name="KSO_WM_UNIT_ISCONTENTSTITLE" val="0"/>
  <p:tag name="KSO_WM_UNIT_TEXT_FILL_FORE_SCHEMECOLOR_INDEX" val="7"/>
  <p:tag name="KSO_WM_UNIT_TEXT_FILL_TYPE" val="1"/>
  <p:tag name="KSO_WM_UNIT_USESOURCEFORMAT_APPLY" val="1"/>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f"/>
  <p:tag name="KSO_WM_UNIT_INDEX" val="1_2_3_1"/>
  <p:tag name="KSO_WM_UNIT_ID" val="diagram20188003_6*n_h_h_f*1_2_3_1"/>
  <p:tag name="KSO_WM_TEMPLATE_CATEGORY" val="diagram"/>
  <p:tag name="KSO_WM_TEMPLATE_INDEX" val="20188003"/>
  <p:tag name="KSO_WM_UNIT_LAYERLEVEL" val="1_1_1_1"/>
  <p:tag name="KSO_WM_TAG_VERSION" val="1.0"/>
  <p:tag name="KSO_WM_BEAUTIFY_FLAG" val="#wm#"/>
  <p:tag name="KSO_WM_UNIT_PRESET_TEXT" val="单击此处添加文本具体内容，简明扼要的阐述您的观点。"/>
  <p:tag name="KSO_WM_UNIT_VALUE" val="39"/>
  <p:tag name="KSO_WM_UNIT_TEXT_FILL_FORE_SCHEMECOLOR_INDEX" val="13"/>
  <p:tag name="KSO_WM_UNIT_TEXT_FILL_TYPE" val="1"/>
  <p:tag name="KSO_WM_UNIT_USESOURCEFORMAT_APPLY" val="1"/>
</p:tagLst>
</file>

<file path=ppt/tags/tag1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1_1"/>
  <p:tag name="KSO_WM_UNIT_ID" val="diagram20188003_6*n_h_h_i*1_2_1_1"/>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2_1"/>
  <p:tag name="KSO_WM_UNIT_ID" val="diagram20187487_3*l_h_a*1_2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6"/>
  <p:tag name="KSO_WM_UNIT_TEXT_FILL_TYPE" val="1"/>
  <p:tag name="KSO_WM_UNIT_USESOURCEFORMAT_APPLY" val="1"/>
</p:tagLst>
</file>

<file path=ppt/tags/tag12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3_4"/>
  <p:tag name="KSO_WM_UNIT_ID" val="diagram20188003_6*n_h_h_i*1_2_3_4"/>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7"/>
  <p:tag name="KSO_WM_UNIT_FILL_TYPE" val="1"/>
  <p:tag name="KSO_WM_UNIT_TEXT_FILL_FORE_SCHEMECOLOR_INDEX" val="13"/>
  <p:tag name="KSO_WM_UNIT_TEXT_FILL_TYPE" val="1"/>
  <p:tag name="KSO_WM_UNIT_USESOURCEFORMAT_APPLY" val="1"/>
</p:tagLst>
</file>

<file path=ppt/tags/tag12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3_3"/>
  <p:tag name="KSO_WM_UNIT_ID" val="diagram20188003_6*n_h_h_i*1_2_3_3"/>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7"/>
  <p:tag name="KSO_WM_UNIT_FILL_TYPE" val="1"/>
  <p:tag name="KSO_WM_UNIT_TEXT_FILL_FORE_SCHEMECOLOR_INDEX" val="13"/>
  <p:tag name="KSO_WM_UNIT_TEXT_FILL_TYPE" val="1"/>
  <p:tag name="KSO_WM_UNIT_USESOURCEFORMAT_APPLY" val="1"/>
</p:tagLst>
</file>

<file path=ppt/tags/tag1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3_2"/>
  <p:tag name="KSO_WM_UNIT_ID" val="diagram20188003_6*n_h_h_i*1_2_3_2"/>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7"/>
  <p:tag name="KSO_WM_UNIT_FILL_TYPE" val="1"/>
  <p:tag name="KSO_WM_UNIT_TEXT_FILL_FORE_SCHEMECOLOR_INDEX" val="13"/>
  <p:tag name="KSO_WM_UNIT_TEXT_FILL_TYPE" val="1"/>
  <p:tag name="KSO_WM_UNIT_USESOURCEFORMAT_APPLY" val="1"/>
</p:tagLst>
</file>

<file path=ppt/tags/tag1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2_3"/>
  <p:tag name="KSO_WM_UNIT_ID" val="diagram20188003_6*n_h_h_i*1_2_2_3"/>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6"/>
  <p:tag name="KSO_WM_UNIT_FILL_TYPE" val="1"/>
  <p:tag name="KSO_WM_UNIT_TEXT_FILL_FORE_SCHEMECOLOR_INDEX" val="13"/>
  <p:tag name="KSO_WM_UNIT_TEXT_FILL_TYPE" val="1"/>
  <p:tag name="KSO_WM_UNIT_USESOURCEFORMAT_APPLY" val="1"/>
</p:tagLst>
</file>

<file path=ppt/tags/tag12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2_2"/>
  <p:tag name="KSO_WM_UNIT_ID" val="diagram20188003_6*n_h_h_i*1_2_2_2"/>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6"/>
  <p:tag name="KSO_WM_UNIT_FILL_TYPE" val="1"/>
  <p:tag name="KSO_WM_UNIT_TEXT_FILL_FORE_SCHEMECOLOR_INDEX" val="13"/>
  <p:tag name="KSO_WM_UNIT_TEXT_FILL_TYPE" val="1"/>
  <p:tag name="KSO_WM_UNIT_USESOURCEFORMAT_APPLY" val="1"/>
</p:tagLst>
</file>

<file path=ppt/tags/tag1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1_3"/>
  <p:tag name="KSO_WM_UNIT_ID" val="diagram20188003_6*n_h_h_i*1_2_1_3"/>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1_2"/>
  <p:tag name="KSO_WM_UNIT_ID" val="diagram20188003_6*n_h_h_i*1_2_1_2"/>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12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4_3"/>
  <p:tag name="KSO_WM_UNIT_ID" val="diagram20188003_6*n_h_h_i*1_2_4_3"/>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8"/>
  <p:tag name="KSO_WM_UNIT_FILL_TYPE" val="1"/>
  <p:tag name="KSO_WM_UNIT_TEXT_FILL_FORE_SCHEMECOLOR_INDEX" val="13"/>
  <p:tag name="KSO_WM_UNIT_TEXT_FILL_TYPE" val="1"/>
  <p:tag name="KSO_WM_UNIT_USESOURCEFORMAT_APPLY" val="1"/>
</p:tagLst>
</file>

<file path=ppt/tags/tag1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4_2"/>
  <p:tag name="KSO_WM_UNIT_ID" val="diagram20188003_6*n_h_h_i*1_2_4_2"/>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8"/>
  <p:tag name="KSO_WM_UNIT_FILL_TYPE" val="1"/>
  <p:tag name="KSO_WM_UNIT_TEXT_FILL_FORE_SCHEMECOLOR_INDEX" val="13"/>
  <p:tag name="KSO_WM_UNIT_TEXT_FILL_TYPE" val="1"/>
  <p:tag name="KSO_WM_UNIT_USESOURCEFORMAT_APPLY" val="1"/>
</p:tagLst>
</file>

<file path=ppt/tags/tag129.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1_3_1"/>
  <p:tag name="KSO_WM_UNIT_ID" val="diagram20198936_7*l_h_i*1_3_1"/>
  <p:tag name="KSO_WM_TEMPLATE_CATEGORY" val="diagram"/>
  <p:tag name="KSO_WM_TEMPLATE_INDEX" val="20198936"/>
  <p:tag name="KSO_WM_UNIT_LAYERLEVEL" val="1_1_1"/>
  <p:tag name="KSO_WM_TAG_VERSION" val="1.0"/>
  <p:tag name="KSO_WM_BEAUTIFY_FLAG" val="#wm#"/>
  <p:tag name="PA" val="v5.2.8"/>
  <p:tag name="KSO_WM_UNIT_FILL_FORE_SCHEMECOLOR_INDEX" val="14"/>
  <p:tag name="KSO_WM_UNIT_FILL_TYPE" val="1"/>
  <p:tag name="KSO_WM_UNIT_USESOURCEFORMAT_APPLY" val="1"/>
  <p:tag name="KSO_WM_UNIT_DIAGRAM_SCHEMECOLOR_ID" val="0"/>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4_3"/>
  <p:tag name="KSO_WM_UNIT_ID" val="diagram20187487_3*l_h_i*1_4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 name="KSO_WM_UNIT_USESOURCEFORMAT_APPLY" val="1"/>
</p:tagLst>
</file>

<file path=ppt/tags/tag130.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198936_7*l_h_i*1_3_2"/>
  <p:tag name="KSO_WM_TEMPLATE_CATEGORY" val="diagram"/>
  <p:tag name="KSO_WM_TEMPLATE_INDEX" val="20198936"/>
  <p:tag name="KSO_WM_UNIT_LAYERLEVEL" val="1_1_1"/>
  <p:tag name="KSO_WM_TAG_VERSION" val="1.0"/>
  <p:tag name="KSO_WM_BEAUTIFY_FLAG" val="#wm#"/>
  <p:tag name="PA" val="v5.2.8"/>
  <p:tag name="KSO_WM_UNIT_FILL_FORE_SCHEMECOLOR_INDEX" val="7"/>
  <p:tag name="KSO_WM_UNIT_FILL_TYPE" val="1"/>
  <p:tag name="KSO_WM_UNIT_USESOURCEFORMAT_APPLY" val="1"/>
  <p:tag name="KSO_WM_UNIT_DIAGRAM_SCHEMECOLOR_ID" val="0"/>
</p:tagLst>
</file>

<file path=ppt/tags/tag131.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1_5_1"/>
  <p:tag name="KSO_WM_UNIT_ID" val="diagram20198936_7*l_h_i*1_5_1"/>
  <p:tag name="KSO_WM_TEMPLATE_CATEGORY" val="diagram"/>
  <p:tag name="KSO_WM_TEMPLATE_INDEX" val="20198936"/>
  <p:tag name="KSO_WM_UNIT_LAYERLEVEL" val="1_1_1"/>
  <p:tag name="KSO_WM_TAG_VERSION" val="1.0"/>
  <p:tag name="KSO_WM_BEAUTIFY_FLAG" val="#wm#"/>
  <p:tag name="PA" val="v5.2.8"/>
  <p:tag name="KSO_WM_UNIT_FILL_FORE_SCHEMECOLOR_INDEX" val="14"/>
  <p:tag name="KSO_WM_UNIT_FILL_TYPE" val="1"/>
  <p:tag name="KSO_WM_UNIT_USESOURCEFORMAT_APPLY" val="1"/>
  <p:tag name="KSO_WM_UNIT_DIAGRAM_SCHEMECOLOR_ID" val="0"/>
</p:tagLst>
</file>

<file path=ppt/tags/tag132.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5_2"/>
  <p:tag name="KSO_WM_UNIT_ID" val="diagram20198936_7*l_h_i*1_5_2"/>
  <p:tag name="KSO_WM_TEMPLATE_CATEGORY" val="diagram"/>
  <p:tag name="KSO_WM_TEMPLATE_INDEX" val="20198936"/>
  <p:tag name="KSO_WM_UNIT_LAYERLEVEL" val="1_1_1"/>
  <p:tag name="KSO_WM_TAG_VERSION" val="1.0"/>
  <p:tag name="KSO_WM_BEAUTIFY_FLAG" val="#wm#"/>
  <p:tag name="PA" val="v5.2.8"/>
  <p:tag name="KSO_WM_UNIT_FILL_FORE_SCHEMECOLOR_INDEX" val="9"/>
  <p:tag name="KSO_WM_UNIT_FILL_TYPE" val="1"/>
  <p:tag name="KSO_WM_UNIT_USESOURCEFORMAT_APPLY" val="1"/>
  <p:tag name="KSO_WM_UNIT_DIAGRAM_SCHEMECOLOR_ID" val="0"/>
</p:tagLst>
</file>

<file path=ppt/tags/tag133.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1_7_1"/>
  <p:tag name="KSO_WM_UNIT_ID" val="diagram20198936_7*l_h_i*1_7_1"/>
  <p:tag name="KSO_WM_TEMPLATE_CATEGORY" val="diagram"/>
  <p:tag name="KSO_WM_TEMPLATE_INDEX" val="20198936"/>
  <p:tag name="KSO_WM_UNIT_LAYERLEVEL" val="1_1_1"/>
  <p:tag name="KSO_WM_TAG_VERSION" val="1.0"/>
  <p:tag name="KSO_WM_BEAUTIFY_FLAG" val="#wm#"/>
  <p:tag name="PA" val="v5.2.8"/>
  <p:tag name="KSO_WM_UNIT_FILL_FORE_SCHEMECOLOR_INDEX" val="14"/>
  <p:tag name="KSO_WM_UNIT_FILL_TYPE" val="1"/>
  <p:tag name="KSO_WM_UNIT_USESOURCEFORMAT_APPLY" val="1"/>
  <p:tag name="KSO_WM_UNIT_DIAGRAM_SCHEMECOLOR_ID" val="0"/>
</p:tagLst>
</file>

<file path=ppt/tags/tag134.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7_2"/>
  <p:tag name="KSO_WM_UNIT_ID" val="diagram20198936_7*l_h_i*1_7_2"/>
  <p:tag name="KSO_WM_TEMPLATE_CATEGORY" val="diagram"/>
  <p:tag name="KSO_WM_TEMPLATE_INDEX" val="20198936"/>
  <p:tag name="KSO_WM_UNIT_LAYERLEVEL" val="1_1_1"/>
  <p:tag name="KSO_WM_TAG_VERSION" val="1.0"/>
  <p:tag name="KSO_WM_BEAUTIFY_FLAG" val="#wm#"/>
  <p:tag name="PA" val="v5.2.8"/>
  <p:tag name="KSO_WM_UNIT_FILL_FORE_SCHEMECOLOR_INDEX" val="9"/>
  <p:tag name="KSO_WM_UNIT_FILL_TYPE" val="1"/>
  <p:tag name="KSO_WM_UNIT_USESOURCEFORMAT_APPLY" val="1"/>
  <p:tag name="KSO_WM_UNIT_DIAGRAM_SCHEMECOLOR_ID" val="0"/>
</p:tagLst>
</file>

<file path=ppt/tags/tag135.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1_4_1"/>
  <p:tag name="KSO_WM_UNIT_ID" val="diagram20198936_7*l_h_i*1_4_1"/>
  <p:tag name="KSO_WM_TEMPLATE_CATEGORY" val="diagram"/>
  <p:tag name="KSO_WM_TEMPLATE_INDEX" val="20198936"/>
  <p:tag name="KSO_WM_UNIT_LAYERLEVEL" val="1_1_1"/>
  <p:tag name="KSO_WM_TAG_VERSION" val="1.0"/>
  <p:tag name="KSO_WM_BEAUTIFY_FLAG" val="#wm#"/>
  <p:tag name="PA" val="v5.2.8"/>
  <p:tag name="KSO_WM_UNIT_FILL_FORE_SCHEMECOLOR_INDEX" val="14"/>
  <p:tag name="KSO_WM_UNIT_FILL_TYPE" val="1"/>
  <p:tag name="KSO_WM_UNIT_USESOURCEFORMAT_APPLY" val="1"/>
  <p:tag name="KSO_WM_UNIT_DIAGRAM_SCHEMECOLOR_ID" val="0"/>
</p:tagLst>
</file>

<file path=ppt/tags/tag136.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198936_7*l_h_i*1_4_2"/>
  <p:tag name="KSO_WM_TEMPLATE_CATEGORY" val="diagram"/>
  <p:tag name="KSO_WM_TEMPLATE_INDEX" val="20198936"/>
  <p:tag name="KSO_WM_UNIT_LAYERLEVEL" val="1_1_1"/>
  <p:tag name="KSO_WM_TAG_VERSION" val="1.0"/>
  <p:tag name="KSO_WM_BEAUTIFY_FLAG" val="#wm#"/>
  <p:tag name="PA" val="v5.2.8"/>
  <p:tag name="KSO_WM_UNIT_FILL_FORE_SCHEMECOLOR_INDEX" val="8"/>
  <p:tag name="KSO_WM_UNIT_FILL_TYPE" val="1"/>
  <p:tag name="KSO_WM_UNIT_USESOURCEFORMAT_APPLY" val="1"/>
  <p:tag name="KSO_WM_UNIT_DIAGRAM_SCHEMECOLOR_ID" val="0"/>
</p:tagLst>
</file>

<file path=ppt/tags/tag137.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1_6_1"/>
  <p:tag name="KSO_WM_UNIT_ID" val="diagram20198936_7*l_h_i*1_6_1"/>
  <p:tag name="KSO_WM_TEMPLATE_CATEGORY" val="diagram"/>
  <p:tag name="KSO_WM_TEMPLATE_INDEX" val="20198936"/>
  <p:tag name="KSO_WM_UNIT_LAYERLEVEL" val="1_1_1"/>
  <p:tag name="KSO_WM_TAG_VERSION" val="1.0"/>
  <p:tag name="KSO_WM_BEAUTIFY_FLAG" val="#wm#"/>
  <p:tag name="PA" val="v5.2.8"/>
  <p:tag name="KSO_WM_UNIT_FILL_FORE_SCHEMECOLOR_INDEX" val="14"/>
  <p:tag name="KSO_WM_UNIT_FILL_TYPE" val="1"/>
  <p:tag name="KSO_WM_UNIT_USESOURCEFORMAT_APPLY" val="1"/>
  <p:tag name="KSO_WM_UNIT_DIAGRAM_SCHEMECOLOR_ID" val="0"/>
</p:tagLst>
</file>

<file path=ppt/tags/tag138.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6_2"/>
  <p:tag name="KSO_WM_UNIT_ID" val="diagram20198936_7*l_h_i*1_6_2"/>
  <p:tag name="KSO_WM_TEMPLATE_CATEGORY" val="diagram"/>
  <p:tag name="KSO_WM_TEMPLATE_INDEX" val="20198936"/>
  <p:tag name="KSO_WM_UNIT_LAYERLEVEL" val="1_1_1"/>
  <p:tag name="KSO_WM_TAG_VERSION" val="1.0"/>
  <p:tag name="KSO_WM_BEAUTIFY_FLAG" val="#wm#"/>
  <p:tag name="PA" val="v5.2.8"/>
  <p:tag name="KSO_WM_UNIT_FILL_FORE_SCHEMECOLOR_INDEX" val="10"/>
  <p:tag name="KSO_WM_UNIT_FILL_TYPE" val="1"/>
  <p:tag name="KSO_WM_UNIT_USESOURCEFORMAT_APPLY" val="1"/>
  <p:tag name="KSO_WM_UNIT_DIAGRAM_SCHEMECOLOR_ID" val="0"/>
</p:tagLst>
</file>

<file path=ppt/tags/tag139.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1_8_1"/>
  <p:tag name="KSO_WM_UNIT_ID" val="diagram20198936_7*l_h_i*1_8_1"/>
  <p:tag name="KSO_WM_TEMPLATE_CATEGORY" val="diagram"/>
  <p:tag name="KSO_WM_TEMPLATE_INDEX" val="20198936"/>
  <p:tag name="KSO_WM_UNIT_LAYERLEVEL" val="1_1_1"/>
  <p:tag name="KSO_WM_TAG_VERSION" val="1.0"/>
  <p:tag name="KSO_WM_BEAUTIFY_FLAG" val="#wm#"/>
  <p:tag name="PA" val="v5.2.8"/>
  <p:tag name="KSO_WM_UNIT_FILL_FORE_SCHEMECOLOR_INDEX" val="14"/>
  <p:tag name="KSO_WM_UNIT_FILL_TYPE" val="1"/>
  <p:tag name="KSO_WM_UNIT_USESOURCEFORMAT_APPLY" val="1"/>
  <p:tag name="KSO_WM_UNIT_DIAGRAM_SCHEMECOLOR_ID" val="0"/>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4_2"/>
  <p:tag name="KSO_WM_UNIT_ID" val="diagram20187487_3*l_h_i*1_4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 name="KSO_WM_UNIT_USESOURCEFORMAT_APPLY" val="1"/>
</p:tagLst>
</file>

<file path=ppt/tags/tag140.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8_2"/>
  <p:tag name="KSO_WM_UNIT_ID" val="diagram20198936_7*l_h_i*1_8_2"/>
  <p:tag name="KSO_WM_TEMPLATE_CATEGORY" val="diagram"/>
  <p:tag name="KSO_WM_TEMPLATE_INDEX" val="20198936"/>
  <p:tag name="KSO_WM_UNIT_LAYERLEVEL" val="1_1_1"/>
  <p:tag name="KSO_WM_TAG_VERSION" val="1.0"/>
  <p:tag name="KSO_WM_BEAUTIFY_FLAG" val="#wm#"/>
  <p:tag name="PA" val="v5.2.8"/>
  <p:tag name="KSO_WM_UNIT_FILL_FORE_SCHEMECOLOR_INDEX" val="10"/>
  <p:tag name="KSO_WM_UNIT_FILL_TYPE" val="1"/>
  <p:tag name="KSO_WM_UNIT_USESOURCEFORMAT_APPLY" val="1"/>
  <p:tag name="KSO_WM_UNIT_DIAGRAM_SCHEMECOLOR_ID" val="0"/>
</p:tagLst>
</file>

<file path=ppt/tags/tag141.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1_1_1"/>
  <p:tag name="KSO_WM_UNIT_ID" val="diagram20198936_7*l_h_i*1_1_1"/>
  <p:tag name="KSO_WM_TEMPLATE_CATEGORY" val="diagram"/>
  <p:tag name="KSO_WM_TEMPLATE_INDEX" val="20198936"/>
  <p:tag name="KSO_WM_UNIT_LAYERLEVEL" val="1_1_1"/>
  <p:tag name="KSO_WM_TAG_VERSION" val="1.0"/>
  <p:tag name="KSO_WM_BEAUTIFY_FLAG" val="#wm#"/>
  <p:tag name="PA" val="v5.2.8"/>
  <p:tag name="KSO_WM_UNIT_FILL_FORE_SCHEMECOLOR_INDEX" val="14"/>
  <p:tag name="KSO_WM_UNIT_FILL_TYPE" val="1"/>
  <p:tag name="KSO_WM_UNIT_USESOURCEFORMAT_APPLY" val="1"/>
  <p:tag name="KSO_WM_UNIT_DIAGRAM_SCHEMECOLOR_ID" val="0"/>
</p:tagLst>
</file>

<file path=ppt/tags/tag142.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198936_7*l_h_i*1_1_2"/>
  <p:tag name="KSO_WM_TEMPLATE_CATEGORY" val="diagram"/>
  <p:tag name="KSO_WM_TEMPLATE_INDEX" val="20198936"/>
  <p:tag name="KSO_WM_UNIT_LAYERLEVEL" val="1_1_1"/>
  <p:tag name="KSO_WM_TAG_VERSION" val="1.0"/>
  <p:tag name="KSO_WM_BEAUTIFY_FLAG" val="#wm#"/>
  <p:tag name="PA" val="v5.2.8"/>
  <p:tag name="KSO_WM_UNIT_FILL_FORE_SCHEMECOLOR_INDEX" val="5"/>
  <p:tag name="KSO_WM_UNIT_FILL_TYPE" val="1"/>
  <p:tag name="KSO_WM_UNIT_USESOURCEFORMAT_APPLY" val="1"/>
  <p:tag name="KSO_WM_UNIT_DIAGRAM_SCHEMECOLOR_ID" val="0"/>
</p:tagLst>
</file>

<file path=ppt/tags/tag143.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SUBTYPE" val="b"/>
  <p:tag name="KSO_WM_UNIT_TYPE" val="l_h_i"/>
  <p:tag name="KSO_WM_UNIT_INDEX" val="1_2_1"/>
  <p:tag name="KSO_WM_UNIT_ID" val="diagram20198936_7*l_h_i*1_2_1"/>
  <p:tag name="KSO_WM_TEMPLATE_CATEGORY" val="diagram"/>
  <p:tag name="KSO_WM_TEMPLATE_INDEX" val="20198936"/>
  <p:tag name="KSO_WM_UNIT_LAYERLEVEL" val="1_1_1"/>
  <p:tag name="KSO_WM_TAG_VERSION" val="1.0"/>
  <p:tag name="KSO_WM_BEAUTIFY_FLAG" val="#wm#"/>
  <p:tag name="PA" val="v5.2.8"/>
  <p:tag name="KSO_WM_UNIT_FILL_FORE_SCHEMECOLOR_INDEX" val="14"/>
  <p:tag name="KSO_WM_UNIT_FILL_TYPE" val="1"/>
  <p:tag name="KSO_WM_UNIT_USESOURCEFORMAT_APPLY" val="1"/>
  <p:tag name="KSO_WM_UNIT_DIAGRAM_SCHEMECOLOR_ID" val="0"/>
</p:tagLst>
</file>

<file path=ppt/tags/tag144.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198936_7*l_h_i*1_2_2"/>
  <p:tag name="KSO_WM_TEMPLATE_CATEGORY" val="diagram"/>
  <p:tag name="KSO_WM_TEMPLATE_INDEX" val="20198936"/>
  <p:tag name="KSO_WM_UNIT_LAYERLEVEL" val="1_1_1"/>
  <p:tag name="KSO_WM_TAG_VERSION" val="1.0"/>
  <p:tag name="KSO_WM_BEAUTIFY_FLAG" val="#wm#"/>
  <p:tag name="PA" val="v5.2.8"/>
  <p:tag name="KSO_WM_UNIT_FILL_FORE_SCHEMECOLOR_INDEX" val="6"/>
  <p:tag name="KSO_WM_UNIT_FILL_TYPE" val="1"/>
  <p:tag name="KSO_WM_UNIT_USESOURCEFORMAT_APPLY" val="1"/>
  <p:tag name="KSO_WM_UNIT_DIAGRAM_SCHEMECOLOR_ID" val="0"/>
</p:tagLst>
</file>

<file path=ppt/tags/tag145.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198936_7*l_h_f*1_1_1"/>
  <p:tag name="KSO_WM_TEMPLATE_CATEGORY" val="diagram"/>
  <p:tag name="KSO_WM_TEMPLATE_INDEX" val="20198936"/>
  <p:tag name="KSO_WM_UNIT_LAYERLEVEL" val="1_1_1"/>
  <p:tag name="KSO_WM_TAG_VERSION" val="1.0"/>
  <p:tag name="KSO_WM_BEAUTIFY_FLAG" val="#wm#"/>
  <p:tag name="KSO_WM_UNIT_PRESET_TEXT" val="单击此处添加文本"/>
  <p:tag name="PA" val="v5.2.8"/>
  <p:tag name="KSO_WM_UNIT_USESOURCEFORMAT_APPLY" val="1"/>
  <p:tag name="KSO_WM_UNIT_DIAGRAM_SCHEMECOLOR_ID" val="0"/>
</p:tagLst>
</file>

<file path=ppt/tags/tag146.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198936_7*l_h_f*1_3_1"/>
  <p:tag name="KSO_WM_TEMPLATE_CATEGORY" val="diagram"/>
  <p:tag name="KSO_WM_TEMPLATE_INDEX" val="20198936"/>
  <p:tag name="KSO_WM_UNIT_LAYERLEVEL" val="1_1_1"/>
  <p:tag name="KSO_WM_TAG_VERSION" val="1.0"/>
  <p:tag name="KSO_WM_BEAUTIFY_FLAG" val="#wm#"/>
  <p:tag name="KSO_WM_UNIT_PRESET_TEXT" val="单击此处添加文本"/>
  <p:tag name="PA" val="v5.2.8"/>
  <p:tag name="KSO_WM_UNIT_USESOURCEFORMAT_APPLY" val="1"/>
  <p:tag name="KSO_WM_UNIT_DIAGRAM_SCHEMECOLOR_ID" val="0"/>
</p:tagLst>
</file>

<file path=ppt/tags/tag147.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198936_7*l_h_f*1_5_1"/>
  <p:tag name="KSO_WM_TEMPLATE_CATEGORY" val="diagram"/>
  <p:tag name="KSO_WM_TEMPLATE_INDEX" val="20198936"/>
  <p:tag name="KSO_WM_UNIT_LAYERLEVEL" val="1_1_1"/>
  <p:tag name="KSO_WM_TAG_VERSION" val="1.0"/>
  <p:tag name="KSO_WM_BEAUTIFY_FLAG" val="#wm#"/>
  <p:tag name="KSO_WM_UNIT_PRESET_TEXT" val="单击此处添加文本"/>
  <p:tag name="PA" val="v5.2.8"/>
  <p:tag name="KSO_WM_UNIT_USESOURCEFORMAT_APPLY" val="1"/>
  <p:tag name="KSO_WM_UNIT_DIAGRAM_SCHEMECOLOR_ID" val="0"/>
</p:tagLst>
</file>

<file path=ppt/tags/tag148.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7_1"/>
  <p:tag name="KSO_WM_UNIT_ID" val="diagram20198936_7*l_h_f*1_7_1"/>
  <p:tag name="KSO_WM_TEMPLATE_CATEGORY" val="diagram"/>
  <p:tag name="KSO_WM_TEMPLATE_INDEX" val="20198936"/>
  <p:tag name="KSO_WM_UNIT_LAYERLEVEL" val="1_1_1"/>
  <p:tag name="KSO_WM_TAG_VERSION" val="1.0"/>
  <p:tag name="KSO_WM_BEAUTIFY_FLAG" val="#wm#"/>
  <p:tag name="KSO_WM_UNIT_PRESET_TEXT" val="单击此处添加文本"/>
  <p:tag name="PA" val="v5.2.8"/>
  <p:tag name="KSO_WM_UNIT_USESOURCEFORMAT_APPLY" val="1"/>
  <p:tag name="KSO_WM_UNIT_DIAGRAM_SCHEMECOLOR_ID" val="0"/>
</p:tagLst>
</file>

<file path=ppt/tags/tag149.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198936_7*l_h_f*1_2_1"/>
  <p:tag name="KSO_WM_TEMPLATE_CATEGORY" val="diagram"/>
  <p:tag name="KSO_WM_TEMPLATE_INDEX" val="20198936"/>
  <p:tag name="KSO_WM_UNIT_LAYERLEVEL" val="1_1_1"/>
  <p:tag name="KSO_WM_TAG_VERSION" val="1.0"/>
  <p:tag name="KSO_WM_BEAUTIFY_FLAG" val="#wm#"/>
  <p:tag name="KSO_WM_UNIT_PRESET_TEXT" val="单击此处添加文本"/>
  <p:tag name="PA" val="v5.2.8"/>
  <p:tag name="KSO_WM_UNIT_USESOURCEFORMAT_APPLY" val="1"/>
  <p:tag name="KSO_WM_UNIT_DIAGRAM_SCHEMECOLOR_ID" val="0"/>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4_1"/>
  <p:tag name="KSO_WM_UNIT_ID" val="diagram20187487_3*l_h_i*1_4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150.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198936_7*l_h_f*1_4_1"/>
  <p:tag name="KSO_WM_TEMPLATE_CATEGORY" val="diagram"/>
  <p:tag name="KSO_WM_TEMPLATE_INDEX" val="20198936"/>
  <p:tag name="KSO_WM_UNIT_LAYERLEVEL" val="1_1_1"/>
  <p:tag name="KSO_WM_TAG_VERSION" val="1.0"/>
  <p:tag name="KSO_WM_BEAUTIFY_FLAG" val="#wm#"/>
  <p:tag name="KSO_WM_UNIT_PRESET_TEXT" val="单击此处添加文本"/>
  <p:tag name="PA" val="v5.2.8"/>
  <p:tag name="KSO_WM_UNIT_USESOURCEFORMAT_APPLY" val="1"/>
  <p:tag name="KSO_WM_UNIT_DIAGRAM_SCHEMECOLOR_ID" val="0"/>
</p:tagLst>
</file>

<file path=ppt/tags/tag151.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198936_7*l_h_f*1_6_1"/>
  <p:tag name="KSO_WM_TEMPLATE_CATEGORY" val="diagram"/>
  <p:tag name="KSO_WM_TEMPLATE_INDEX" val="20198936"/>
  <p:tag name="KSO_WM_UNIT_LAYERLEVEL" val="1_1_1"/>
  <p:tag name="KSO_WM_TAG_VERSION" val="1.0"/>
  <p:tag name="KSO_WM_BEAUTIFY_FLAG" val="#wm#"/>
  <p:tag name="KSO_WM_UNIT_PRESET_TEXT" val="单击此处添加文本"/>
  <p:tag name="PA" val="v5.2.8"/>
  <p:tag name="KSO_WM_UNIT_USESOURCEFORMAT_APPLY" val="1"/>
  <p:tag name="KSO_WM_UNIT_DIAGRAM_SCHEMECOLOR_ID" val="0"/>
</p:tagLst>
</file>

<file path=ppt/tags/tag152.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8_1"/>
  <p:tag name="KSO_WM_UNIT_ID" val="diagram20198936_7*l_h_f*1_8_1"/>
  <p:tag name="KSO_WM_TEMPLATE_CATEGORY" val="diagram"/>
  <p:tag name="KSO_WM_TEMPLATE_INDEX" val="20198936"/>
  <p:tag name="KSO_WM_UNIT_LAYERLEVEL" val="1_1_1"/>
  <p:tag name="KSO_WM_TAG_VERSION" val="1.0"/>
  <p:tag name="KSO_WM_BEAUTIFY_FLAG" val="#wm#"/>
  <p:tag name="KSO_WM_UNIT_PRESET_TEXT" val="单击此处添加文本"/>
  <p:tag name="PA" val="v5.2.8"/>
  <p:tag name="KSO_WM_UNIT_USESOURCEFORMAT_APPLY" val="1"/>
  <p:tag name="KSO_WM_UNIT_DIAGRAM_SCHEMECOLOR_ID" val="0"/>
</p:tagLst>
</file>

<file path=ppt/tags/tag153.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198936_7*l_h_x*1_1_1"/>
  <p:tag name="KSO_WM_TEMPLATE_CATEGORY" val="diagram"/>
  <p:tag name="KSO_WM_TEMPLATE_INDEX" val="20198936"/>
  <p:tag name="KSO_WM_UNIT_LAYERLEVEL" val="1_1_1"/>
  <p:tag name="KSO_WM_TAG_VERSION" val="1.0"/>
  <p:tag name="KSO_WM_BEAUTIFY_FLAG" val="#wm#"/>
  <p:tag name="PA" val="v5.2.8"/>
  <p:tag name="KSO_WM_UNIT_VALUE" val="116*100"/>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154.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x"/>
  <p:tag name="KSO_WM_UNIT_INDEX" val="1_5_1"/>
  <p:tag name="KSO_WM_UNIT_ID" val="diagram20198936_7*l_h_x*1_5_1"/>
  <p:tag name="KSO_WM_TEMPLATE_CATEGORY" val="diagram"/>
  <p:tag name="KSO_WM_TEMPLATE_INDEX" val="20198936"/>
  <p:tag name="KSO_WM_UNIT_LAYERLEVEL" val="1_1_1"/>
  <p:tag name="KSO_WM_TAG_VERSION" val="1.0"/>
  <p:tag name="KSO_WM_BEAUTIFY_FLAG" val="#wm#"/>
  <p:tag name="PA" val="v5.2.8"/>
  <p:tag name="KSO_WM_UNIT_VALUE" val="116*116"/>
  <p:tag name="KSO_WM_UNIT_FILL_FORE_SCHEMECOLOR_INDEX" val="14"/>
  <p:tag name="KSO_WM_UNIT_FILL_TYPE" val="1"/>
  <p:tag name="KSO_WM_UNIT_USESOURCEFORMAT_APPLY" val="1"/>
  <p:tag name="KSO_WM_UNIT_DIAGRAM_SCHEMECOLOR_ID" val="0"/>
</p:tagLst>
</file>

<file path=ppt/tags/tag155.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x"/>
  <p:tag name="KSO_WM_UNIT_INDEX" val="1_7_1"/>
  <p:tag name="KSO_WM_UNIT_ID" val="diagram20198936_7*l_h_x*1_7_1"/>
  <p:tag name="KSO_WM_TEMPLATE_CATEGORY" val="diagram"/>
  <p:tag name="KSO_WM_TEMPLATE_INDEX" val="20198936"/>
  <p:tag name="KSO_WM_UNIT_LAYERLEVEL" val="1_1_1"/>
  <p:tag name="KSO_WM_TAG_VERSION" val="1.0"/>
  <p:tag name="KSO_WM_BEAUTIFY_FLAG" val="#wm#"/>
  <p:tag name="PA" val="v5.2.8"/>
  <p:tag name="KSO_WM_UNIT_VALUE" val="116*116"/>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156.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198936_7*l_h_x*1_2_1"/>
  <p:tag name="KSO_WM_TEMPLATE_CATEGORY" val="diagram"/>
  <p:tag name="KSO_WM_TEMPLATE_INDEX" val="20198936"/>
  <p:tag name="KSO_WM_UNIT_LAYERLEVEL" val="1_1_1"/>
  <p:tag name="KSO_WM_TAG_VERSION" val="1.0"/>
  <p:tag name="KSO_WM_BEAUTIFY_FLAG" val="#wm#"/>
  <p:tag name="PA" val="v5.2.8"/>
  <p:tag name="KSO_WM_UNIT_VALUE" val="116*114"/>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157.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x"/>
  <p:tag name="KSO_WM_UNIT_INDEX" val="1_4_1"/>
  <p:tag name="KSO_WM_UNIT_ID" val="diagram20198936_7*l_h_x*1_4_1"/>
  <p:tag name="KSO_WM_TEMPLATE_CATEGORY" val="diagram"/>
  <p:tag name="KSO_WM_TEMPLATE_INDEX" val="20198936"/>
  <p:tag name="KSO_WM_UNIT_LAYERLEVEL" val="1_1_1"/>
  <p:tag name="KSO_WM_TAG_VERSION" val="1.0"/>
  <p:tag name="KSO_WM_BEAUTIFY_FLAG" val="#wm#"/>
  <p:tag name="PA" val="v5.2.8"/>
  <p:tag name="KSO_WM_UNIT_VALUE" val="112*116"/>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158.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x"/>
  <p:tag name="KSO_WM_UNIT_INDEX" val="1_6_1"/>
  <p:tag name="KSO_WM_UNIT_ID" val="diagram20198936_7*l_h_x*1_6_1"/>
  <p:tag name="KSO_WM_TEMPLATE_CATEGORY" val="diagram"/>
  <p:tag name="KSO_WM_TEMPLATE_INDEX" val="20198936"/>
  <p:tag name="KSO_WM_UNIT_LAYERLEVEL" val="1_1_1"/>
  <p:tag name="KSO_WM_TAG_VERSION" val="1.0"/>
  <p:tag name="KSO_WM_BEAUTIFY_FLAG" val="#wm#"/>
  <p:tag name="PA" val="v5.2.8"/>
  <p:tag name="KSO_WM_UNIT_VALUE" val="116*107"/>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159.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198936_7*l_h_x*1_3_1"/>
  <p:tag name="KSO_WM_TEMPLATE_CATEGORY" val="diagram"/>
  <p:tag name="KSO_WM_TEMPLATE_INDEX" val="20198936"/>
  <p:tag name="KSO_WM_UNIT_LAYERLEVEL" val="1_1_1"/>
  <p:tag name="KSO_WM_TAG_VERSION" val="1.0"/>
  <p:tag name="KSO_WM_BEAUTIFY_FLAG" val="#wm#"/>
  <p:tag name="PA" val="v5.2.8"/>
  <p:tag name="KSO_WM_UNIT_VALUE" val="116*84"/>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16.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4_1"/>
  <p:tag name="KSO_WM_UNIT_ID" val="diagram20187487_3*l_h_a*1_4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7"/>
  <p:tag name="KSO_WM_UNIT_TEXT_FILL_TYPE" val="1"/>
  <p:tag name="KSO_WM_UNIT_USESOURCEFORMAT_APPLY" val="1"/>
</p:tagLst>
</file>

<file path=ppt/tags/tag160.xml><?xml version="1.0" encoding="utf-8"?>
<p:tagLst xmlns:a="http://schemas.openxmlformats.org/drawingml/2006/main" xmlns:r="http://schemas.openxmlformats.org/officeDocument/2006/relationships" xmlns:p="http://schemas.openxmlformats.org/presentationml/2006/main">
  <p:tag name="KSO_WM_UNIT_DIAGRAM_MODELTYPE" val="stripeEnum"/>
  <p:tag name="KSO_WM_UNIT_HIGHLIGHT" val="0"/>
  <p:tag name="KSO_WM_UNIT_COMPATIBLE" val="0"/>
  <p:tag name="KSO_WM_UNIT_DIAGRAM_ISNUMVISUAL" val="0"/>
  <p:tag name="KSO_WM_UNIT_DIAGRAM_ISREFERUNIT" val="0"/>
  <p:tag name="KSO_WM_DIAGRAM_GROUP_CODE" val="l1-1"/>
  <p:tag name="KSO_WM_UNIT_TYPE" val="l_h_x"/>
  <p:tag name="KSO_WM_UNIT_INDEX" val="1_8_1"/>
  <p:tag name="KSO_WM_UNIT_ID" val="diagram20198936_7*l_h_x*1_8_1"/>
  <p:tag name="KSO_WM_TEMPLATE_CATEGORY" val="diagram"/>
  <p:tag name="KSO_WM_TEMPLATE_INDEX" val="20198936"/>
  <p:tag name="KSO_WM_UNIT_LAYERLEVEL" val="1_1_1"/>
  <p:tag name="KSO_WM_TAG_VERSION" val="1.0"/>
  <p:tag name="KSO_WM_BEAUTIFY_FLAG" val="#wm#"/>
  <p:tag name="PA" val="v5.2.8"/>
  <p:tag name="KSO_WM_UNIT_VALUE" val="116*116"/>
  <p:tag name="KSO_WM_UNIT_FILL_FORE_SCHEMECOLOR_INDEX" val="14"/>
  <p:tag name="KSO_WM_UNIT_FILL_TYPE" val="1"/>
  <p:tag name="KSO_WM_UNIT_TEXT_FILL_FORE_SCHEMECOLOR_INDEX" val="13"/>
  <p:tag name="KSO_WM_UNIT_TEXT_FILL_TYPE" val="1"/>
  <p:tag name="KSO_WM_UNIT_USESOURCEFORMAT_APPLY" val="1"/>
  <p:tag name="KSO_WM_UNIT_DIAGRAM_SCHEMECOLOR_ID" val="0"/>
</p:tagLst>
</file>

<file path=ppt/tags/tag16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4_1"/>
  <p:tag name="KSO_WM_UNIT_ID" val="diagram20188676_5*n_h_h_i*1_2_4_1"/>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8"/>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16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i"/>
  <p:tag name="KSO_WM_UNIT_INDEX" val="1_1_1"/>
  <p:tag name="KSO_WM_UNIT_ID" val="diagram20188676_5*n_h_i*1_1_1"/>
  <p:tag name="KSO_WM_UNIT_LAYERLEVEL" val="1_1_1"/>
  <p:tag name="KSO_WM_BEAUTIFY_FLAG" val="#wm#"/>
  <p:tag name="KSO_WM_UNIT_HIGHLIGHT" val="0"/>
  <p:tag name="KSO_WM_UNIT_COMPATIBLE" val="0"/>
  <p:tag name="KSO_WM_UNIT_DIAGRAM_ISNUMVISUAL" val="0"/>
  <p:tag name="KSO_WM_UNIT_DIAGRAM_ISREFERUNIT" val="0"/>
  <p:tag name="KSO_WM_DIAGRAM_GROUP_CODE" val="n1-1"/>
  <p:tag name="KSO_WM_UNIT_LINE_FORE_SCHEMECOLOR_INDEX" val="13"/>
  <p:tag name="KSO_WM_UNIT_LINE_FILL_TYPE" val="2"/>
  <p:tag name="KSO_WM_UNIT_TEXT_FILL_FORE_SCHEMECOLOR_INDEX" val="2"/>
  <p:tag name="KSO_WM_UNIT_TEXT_FILL_TYPE" val="1"/>
  <p:tag name="KSO_WM_UNIT_USESOURCEFORMAT_APPLY" val="1"/>
</p:tagLst>
</file>

<file path=ppt/tags/tag16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2_1"/>
  <p:tag name="KSO_WM_UNIT_ID" val="diagram20188676_5*n_h_h_i*1_2_2_1"/>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16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2_2"/>
  <p:tag name="KSO_WM_UNIT_ID" val="diagram20188676_5*n_h_h_i*1_2_2_2"/>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14"/>
  <p:tag name="KSO_WM_UNIT_FILL_TYPE" val="1"/>
  <p:tag name="KSO_WM_UNIT_USESOURCEFORMAT_APPLY" val="1"/>
</p:tagLst>
</file>

<file path=ppt/tags/tag16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6_1"/>
  <p:tag name="KSO_WM_UNIT_ID" val="diagram20188676_5*n_h_h_i*1_2_6_1"/>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10"/>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16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5_1"/>
  <p:tag name="KSO_WM_UNIT_ID" val="diagram20188676_5*n_h_h_i*1_2_5_1"/>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9"/>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167.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3_1"/>
  <p:tag name="KSO_WM_UNIT_ID" val="diagram20188676_5*n_h_h_i*1_2_3_1"/>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7"/>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168.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3_2"/>
  <p:tag name="KSO_WM_UNIT_ID" val="diagram20188676_5*n_h_h_i*1_2_3_2"/>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14"/>
  <p:tag name="KSO_WM_UNIT_FILL_TYPE" val="1"/>
  <p:tag name="KSO_WM_UNIT_TEXT_FILL_FORE_SCHEMECOLOR_INDEX" val="13"/>
  <p:tag name="KSO_WM_UNIT_TEXT_FILL_TYPE" val="1"/>
  <p:tag name="KSO_WM_UNIT_USESOURCEFORMAT_APPLY" val="1"/>
</p:tagLst>
</file>

<file path=ppt/tags/tag16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1_1"/>
  <p:tag name="KSO_WM_UNIT_ID" val="diagram20188676_5*n_h_h_i*1_2_1_1"/>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2"/>
  <p:tag name="KSO_WM_UNIT_ID" val="diagram20187487_3*l_h_i*1_3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17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1_2"/>
  <p:tag name="KSO_WM_UNIT_ID" val="diagram20188676_5*n_h_h_i*1_2_1_2"/>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14"/>
  <p:tag name="KSO_WM_UNIT_FILL_TYPE" val="1"/>
  <p:tag name="KSO_WM_UNIT_TEXT_FILL_FORE_SCHEMECOLOR_INDEX" val="13"/>
  <p:tag name="KSO_WM_UNIT_TEXT_FILL_TYPE" val="1"/>
  <p:tag name="KSO_WM_UNIT_USESOURCEFORMAT_APPLY" val="1"/>
</p:tagLst>
</file>

<file path=ppt/tags/tag17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i"/>
  <p:tag name="KSO_WM_UNIT_INDEX" val="1_1_2"/>
  <p:tag name="KSO_WM_UNIT_ID" val="diagram20188676_5*n_h_i*1_1_2"/>
  <p:tag name="KSO_WM_UNIT_LAYERLEVEL" val="1_1_1"/>
  <p:tag name="KSO_WM_UNIT_HIGHLIGHT" val="0"/>
  <p:tag name="KSO_WM_UNIT_COMPATIBLE" val="0"/>
  <p:tag name="KSO_WM_BEAUTIFY_FLAG" val="#wm#"/>
  <p:tag name="KSO_WM_UNIT_NOCLEAR" val="0"/>
  <p:tag name="KSO_WM_UNIT_DIAGRAM_ISNUMVISUAL" val="0"/>
  <p:tag name="KSO_WM_UNIT_DIAGRAM_ISREFERUNIT" val="0"/>
  <p:tag name="KSO_WM_DIAGRAM_GROUP_CODE" val="n1-1"/>
  <p:tag name="KSO_WM_UNIT_FILL_FORE_SCHEMECOLOR_INDEX" val="5"/>
  <p:tag name="KSO_WM_UNIT_FILL_TYPE" val="1"/>
  <p:tag name="KSO_WM_UNIT_LINE_FORE_SCHEMECOLOR_INDEX" val="14"/>
  <p:tag name="KSO_WM_UNIT_LINE_FILL_TYPE" val="2"/>
  <p:tag name="KSO_WM_UNIT_TEXT_FILL_FORE_SCHEMECOLOR_INDEX" val="14"/>
  <p:tag name="KSO_WM_UNIT_TEXT_FILL_TYPE" val="1"/>
  <p:tag name="KSO_WM_UNIT_USESOURCEFORMAT_APPLY" val="1"/>
</p:tagLst>
</file>

<file path=ppt/tags/tag17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a"/>
  <p:tag name="KSO_WM_UNIT_INDEX" val="1_2_1_1"/>
  <p:tag name="KSO_WM_UNIT_ID" val="diagram20188676_5*n_h_h_a*1_2_1_1"/>
  <p:tag name="KSO_WM_UNIT_LAYERLEVEL" val="1_1_1_1"/>
  <p:tag name="KSO_WM_UNIT_VALUE" val="6"/>
  <p:tag name="KSO_WM_UNIT_HIGHLIGHT" val="0"/>
  <p:tag name="KSO_WM_UNIT_COMPATIBLE" val="0"/>
  <p:tag name="KSO_WM_BEAUTIFY_FLAG" val="#wm#"/>
  <p:tag name="KSO_WM_UNIT_PRESET_TEXT" val="添加标题"/>
  <p:tag name="KSO_WM_UNIT_ISCONTENTSTITLE" val="0"/>
  <p:tag name="KSO_WM_UNIT_NOCLEAR" val="0"/>
  <p:tag name="KSO_WM_UNIT_DIAGRAM_ISNUMVISUAL" val="0"/>
  <p:tag name="KSO_WM_UNIT_DIAGRAM_ISREFERUNIT" val="0"/>
  <p:tag name="KSO_WM_DIAGRAM_GROUP_CODE" val="n1-1"/>
  <p:tag name="KSO_WM_UNIT_TEXT_FILL_FORE_SCHEMECOLOR_INDEX" val="13"/>
  <p:tag name="KSO_WM_UNIT_TEXT_FILL_TYPE" val="1"/>
  <p:tag name="KSO_WM_UNIT_USESOURCEFORMAT_APPLY" val="1"/>
</p:tagLst>
</file>

<file path=ppt/tags/tag17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a"/>
  <p:tag name="KSO_WM_UNIT_INDEX" val="1_2_2_1"/>
  <p:tag name="KSO_WM_UNIT_ID" val="diagram20188676_5*n_h_h_a*1_2_2_1"/>
  <p:tag name="KSO_WM_UNIT_LAYERLEVEL" val="1_1_1_1"/>
  <p:tag name="KSO_WM_UNIT_VALUE" val="6"/>
  <p:tag name="KSO_WM_UNIT_HIGHLIGHT" val="0"/>
  <p:tag name="KSO_WM_UNIT_COMPATIBLE" val="0"/>
  <p:tag name="KSO_WM_BEAUTIFY_FLAG" val="#wm#"/>
  <p:tag name="KSO_WM_UNIT_PRESET_TEXT" val="添加标题"/>
  <p:tag name="KSO_WM_UNIT_ISCONTENTSTITLE" val="0"/>
  <p:tag name="KSO_WM_UNIT_NOCLEAR" val="0"/>
  <p:tag name="KSO_WM_UNIT_DIAGRAM_ISNUMVISUAL" val="0"/>
  <p:tag name="KSO_WM_UNIT_DIAGRAM_ISREFERUNIT" val="0"/>
  <p:tag name="KSO_WM_DIAGRAM_GROUP_CODE" val="n1-1"/>
  <p:tag name="KSO_WM_UNIT_TEXT_FILL_FORE_SCHEMECOLOR_INDEX" val="13"/>
  <p:tag name="KSO_WM_UNIT_TEXT_FILL_TYPE" val="1"/>
  <p:tag name="KSO_WM_UNIT_USESOURCEFORMAT_APPLY" val="1"/>
</p:tagLst>
</file>

<file path=ppt/tags/tag174.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i"/>
  <p:tag name="KSO_WM_UNIT_INDEX" val="1_2_4_2"/>
  <p:tag name="KSO_WM_UNIT_ID" val="diagram20188676_5*n_h_h_i*1_2_4_2"/>
  <p:tag name="KSO_WM_UNIT_LAYERLEVEL" val="1_1_1_1"/>
  <p:tag name="KSO_WM_BEAUTIFY_FLAG" val="#wm#"/>
  <p:tag name="KSO_WM_UNIT_HIGHLIGHT" val="0"/>
  <p:tag name="KSO_WM_UNIT_COMPATIBLE" val="0"/>
  <p:tag name="KSO_WM_UNIT_DIAGRAM_ISNUMVISUAL" val="0"/>
  <p:tag name="KSO_WM_UNIT_DIAGRAM_ISREFERUNIT" val="0"/>
  <p:tag name="KSO_WM_DIAGRAM_GROUP_CODE" val="n1-1"/>
  <p:tag name="KSO_WM_UNIT_FILL_FORE_SCHEMECOLOR_INDEX" val="14"/>
  <p:tag name="KSO_WM_UNIT_FILL_TYPE" val="1"/>
  <p:tag name="KSO_WM_UNIT_TEXT_FILL_FORE_SCHEMECOLOR_INDEX" val="13"/>
  <p:tag name="KSO_WM_UNIT_TEXT_FILL_TYPE" val="1"/>
  <p:tag name="KSO_WM_UNIT_USESOURCEFORMAT_APPLY" val="1"/>
</p:tagLst>
</file>

<file path=ppt/tags/tag175.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a"/>
  <p:tag name="KSO_WM_UNIT_INDEX" val="1_2_5_1"/>
  <p:tag name="KSO_WM_UNIT_ID" val="diagram20188676_5*n_h_h_a*1_2_5_1"/>
  <p:tag name="KSO_WM_UNIT_LAYERLEVEL" val="1_1_1_1"/>
  <p:tag name="KSO_WM_UNIT_VALUE" val="6"/>
  <p:tag name="KSO_WM_UNIT_HIGHLIGHT" val="0"/>
  <p:tag name="KSO_WM_UNIT_COMPATIBLE" val="0"/>
  <p:tag name="KSO_WM_BEAUTIFY_FLAG" val="#wm#"/>
  <p:tag name="KSO_WM_UNIT_PRESET_TEXT" val="添加标题"/>
  <p:tag name="KSO_WM_UNIT_ISCONTENTSTITLE" val="0"/>
  <p:tag name="KSO_WM_UNIT_NOCLEAR" val="0"/>
  <p:tag name="KSO_WM_UNIT_DIAGRAM_ISNUMVISUAL" val="0"/>
  <p:tag name="KSO_WM_UNIT_DIAGRAM_ISREFERUNIT" val="0"/>
  <p:tag name="KSO_WM_DIAGRAM_GROUP_CODE" val="n1-1"/>
  <p:tag name="KSO_WM_UNIT_TEXT_FILL_FORE_SCHEMECOLOR_INDEX" val="13"/>
  <p:tag name="KSO_WM_UNIT_TEXT_FILL_TYPE" val="1"/>
  <p:tag name="KSO_WM_UNIT_USESOURCEFORMAT_APPLY" val="1"/>
</p:tagLst>
</file>

<file path=ppt/tags/tag176.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a"/>
  <p:tag name="KSO_WM_UNIT_INDEX" val="1_2_6_1"/>
  <p:tag name="KSO_WM_UNIT_ID" val="diagram20188676_5*n_h_h_a*1_2_6_1"/>
  <p:tag name="KSO_WM_UNIT_LAYERLEVEL" val="1_1_1_1"/>
  <p:tag name="KSO_WM_UNIT_VALUE" val="6"/>
  <p:tag name="KSO_WM_UNIT_HIGHLIGHT" val="0"/>
  <p:tag name="KSO_WM_UNIT_COMPATIBLE" val="0"/>
  <p:tag name="KSO_WM_BEAUTIFY_FLAG" val="#wm#"/>
  <p:tag name="KSO_WM_UNIT_PRESET_TEXT" val="添加标题"/>
  <p:tag name="KSO_WM_UNIT_ISCONTENTSTITLE" val="0"/>
  <p:tag name="KSO_WM_UNIT_NOCLEAR" val="0"/>
  <p:tag name="KSO_WM_UNIT_DIAGRAM_ISNUMVISUAL" val="0"/>
  <p:tag name="KSO_WM_UNIT_DIAGRAM_ISREFERUNIT" val="0"/>
  <p:tag name="KSO_WM_DIAGRAM_GROUP_CODE" val="n1-1"/>
  <p:tag name="KSO_WM_UNIT_TEXT_FILL_FORE_SCHEMECOLOR_INDEX" val="13"/>
  <p:tag name="KSO_WM_UNIT_TEXT_FILL_TYPE" val="1"/>
  <p:tag name="KSO_WM_UNIT_USESOURCEFORMAT_APPLY" val="1"/>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5_2"/>
  <p:tag name="KSO_WM_UNIT_ID" val="diagram20188676_5*n_h_h_i*1_2_5_2"/>
  <p:tag name="KSO_WM_TEMPLATE_CATEGORY" val="diagram"/>
  <p:tag name="KSO_WM_TEMPLATE_INDEX" val="20188676"/>
  <p:tag name="KSO_WM_UNIT_LAYERLEVEL" val="1_1_1_1"/>
  <p:tag name="KSO_WM_TAG_VERSION" val="1.0"/>
  <p:tag name="KSO_WM_BEAUTIFY_FLAG" val="#wm#"/>
  <p:tag name="KSO_WM_UNIT_USESOURCEFORMAT_APPLY" val="1"/>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n_h_h_i"/>
  <p:tag name="KSO_WM_UNIT_INDEX" val="1_2_6_2"/>
  <p:tag name="KSO_WM_UNIT_ID" val="diagram20188676_5*n_h_h_i*1_2_6_2"/>
  <p:tag name="KSO_WM_TEMPLATE_CATEGORY" val="diagram"/>
  <p:tag name="KSO_WM_TEMPLATE_INDEX" val="20188676"/>
  <p:tag name="KSO_WM_UNIT_LAYERLEVEL" val="1_1_1_1"/>
  <p:tag name="KSO_WM_TAG_VERSION" val="1.0"/>
  <p:tag name="KSO_WM_BEAUTIFY_FLAG" val="#wm#"/>
  <p:tag name="KSO_WM_UNIT_USESOURCEFORMAT_APPLY" val="1"/>
</p:tagLst>
</file>

<file path=ppt/tags/tag179.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a"/>
  <p:tag name="KSO_WM_UNIT_INDEX" val="1_2_3_1"/>
  <p:tag name="KSO_WM_UNIT_ID" val="diagram20188676_5*n_h_h_a*1_2_3_1"/>
  <p:tag name="KSO_WM_UNIT_LAYERLEVEL" val="1_1_1_1"/>
  <p:tag name="KSO_WM_UNIT_VALUE" val="6"/>
  <p:tag name="KSO_WM_UNIT_HIGHLIGHT" val="0"/>
  <p:tag name="KSO_WM_UNIT_COMPATIBLE" val="0"/>
  <p:tag name="KSO_WM_BEAUTIFY_FLAG" val="#wm#"/>
  <p:tag name="KSO_WM_UNIT_PRESET_TEXT" val="添加标题"/>
  <p:tag name="KSO_WM_UNIT_ISCONTENTSTITLE" val="0"/>
  <p:tag name="KSO_WM_UNIT_NOCLEAR" val="0"/>
  <p:tag name="KSO_WM_UNIT_DIAGRAM_ISNUMVISUAL" val="0"/>
  <p:tag name="KSO_WM_UNIT_DIAGRAM_ISREFERUNIT" val="0"/>
  <p:tag name="KSO_WM_DIAGRAM_GROUP_CODE" val="n1-1"/>
  <p:tag name="KSO_WM_UNIT_TEXT_FILL_FORE_SCHEMECOLOR_INDEX" val="13"/>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1"/>
  <p:tag name="KSO_WM_UNIT_ID" val="diagram20187487_3*l_h_i*1_3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180.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20188676"/>
  <p:tag name="KSO_WM_UNIT_TYPE" val="n_h_h_a"/>
  <p:tag name="KSO_WM_UNIT_INDEX" val="1_2_4_1"/>
  <p:tag name="KSO_WM_UNIT_ID" val="diagram20188676_5*n_h_h_a*1_2_4_1"/>
  <p:tag name="KSO_WM_UNIT_LAYERLEVEL" val="1_1_1_1"/>
  <p:tag name="KSO_WM_UNIT_VALUE" val="6"/>
  <p:tag name="KSO_WM_UNIT_HIGHLIGHT" val="0"/>
  <p:tag name="KSO_WM_UNIT_COMPATIBLE" val="0"/>
  <p:tag name="KSO_WM_BEAUTIFY_FLAG" val="#wm#"/>
  <p:tag name="KSO_WM_UNIT_PRESET_TEXT" val="添加标题"/>
  <p:tag name="KSO_WM_UNIT_ISCONTENTSTITLE" val="0"/>
  <p:tag name="KSO_WM_UNIT_NOCLEAR" val="0"/>
  <p:tag name="KSO_WM_UNIT_DIAGRAM_ISNUMVISUAL" val="0"/>
  <p:tag name="KSO_WM_UNIT_DIAGRAM_ISREFERUNIT" val="0"/>
  <p:tag name="KSO_WM_DIAGRAM_GROUP_CODE" val="n1-1"/>
  <p:tag name="KSO_WM_UNIT_TEXT_FILL_FORE_SCHEMECOLOR_INDEX" val="13"/>
  <p:tag name="KSO_WM_UNIT_TEXT_FILL_TYPE" val="1"/>
  <p:tag name="KSO_WM_UNIT_USESOURCEFORMAT_APPLY" val="1"/>
</p:tagLst>
</file>

<file path=ppt/tags/tag181.xml><?xml version="1.0" encoding="utf-8"?>
<p:tagLst xmlns:a="http://schemas.openxmlformats.org/drawingml/2006/main" xmlns:r="http://schemas.openxmlformats.org/officeDocument/2006/relationships" xmlns:p="http://schemas.openxmlformats.org/presentationml/2006/main">
  <p:tag name="KSO_WM_UNIT_ISCONTENTSTITLE" val="0"/>
  <p:tag name="KSO_WM_UNIT_NOCLEAR" val="0"/>
  <p:tag name="KSO_WM_UNIT_VALUE" val="6"/>
  <p:tag name="KSO_WM_UNIT_HIGHLIGHT" val="0"/>
  <p:tag name="KSO_WM_UNIT_COMPATIBLE" val="0"/>
  <p:tag name="KSO_WM_UNIT_DIAGRAM_ISNUMVISUAL" val="0"/>
  <p:tag name="KSO_WM_UNIT_DIAGRAM_ISREFERUNIT" val="0"/>
  <p:tag name="KSO_WM_DIAGRAM_GROUP_CODE" val="n1-1"/>
  <p:tag name="KSO_WM_UNIT_TYPE" val="n_h_a"/>
  <p:tag name="KSO_WM_UNIT_INDEX" val="1_1_1"/>
  <p:tag name="KSO_WM_UNIT_ID" val="diagram20188676_5*n_h_a*1_1_1"/>
  <p:tag name="KSO_WM_TEMPLATE_CATEGORY" val="diagram"/>
  <p:tag name="KSO_WM_TEMPLATE_INDEX" val="20188676"/>
  <p:tag name="KSO_WM_UNIT_LAYERLEVEL" val="1_1_1"/>
  <p:tag name="KSO_WM_TAG_VERSION" val="1.0"/>
  <p:tag name="KSO_WM_BEAUTIFY_FLAG" val="#wm#"/>
  <p:tag name="KSO_WM_UNIT_PRESET_TEXT" val="添加标题"/>
  <p:tag name="KSO_WM_UNIT_TEXT_FILL_FORE_SCHEMECOLOR_INDEX" val="14"/>
  <p:tag name="KSO_WM_UNIT_TEXT_FILL_TYPE" val="1"/>
  <p:tag name="KSO_WM_UNIT_USESOURCEFORMAT_APPLY" val="1"/>
</p:tagLst>
</file>

<file path=ppt/tags/tag182.xml><?xml version="1.0" encoding="utf-8"?>
<p:tagLst xmlns:a="http://schemas.openxmlformats.org/drawingml/2006/main" xmlns:r="http://schemas.openxmlformats.org/officeDocument/2006/relationships" xmlns:p="http://schemas.openxmlformats.org/presentationml/2006/main">
  <p:tag name="KSO_WM_SLIDE_MODEL_TYPE" val="dynamicNum"/>
</p:tagLst>
</file>

<file path=ppt/tags/tag183.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21"/>
  <p:tag name="KSO_WM_UNIT_HIGHLIGHT" val="0"/>
  <p:tag name="KSO_WM_UNIT_COMPATIBLE" val="0"/>
  <p:tag name="KSO_WM_DIAGRAM_GROUP_CODE" val="n1-1"/>
  <p:tag name="KSO_WM_UNIT_TYPE" val="n_h_h_a"/>
  <p:tag name="KSO_WM_UNIT_INDEX" val="1_2_1_1"/>
  <p:tag name="KSO_WM_UNIT_ID" val="diagram20187453_4*n_h_h_a*1_2_1_1"/>
  <p:tag name="KSO_WM_TEMPLATE_CATEGORY" val="diagram"/>
  <p:tag name="KSO_WM_TEMPLATE_INDEX" val="20187453"/>
  <p:tag name="KSO_WM_UNIT_LAYERLEVEL" val="1_1_1_1"/>
  <p:tag name="KSO_WM_TAG_VERSION" val="1.0"/>
  <p:tag name="KSO_WM_BEAUTIFY_FLAG" val="#wm#"/>
  <p:tag name="KSO_WM_UNIT_PRESET_TEXT" val="单击此处添加文本"/>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84.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21"/>
  <p:tag name="KSO_WM_UNIT_HIGHLIGHT" val="0"/>
  <p:tag name="KSO_WM_UNIT_COMPATIBLE" val="0"/>
  <p:tag name="KSO_WM_DIAGRAM_GROUP_CODE" val="n1-1"/>
  <p:tag name="KSO_WM_UNIT_TYPE" val="n_h_h_a"/>
  <p:tag name="KSO_WM_UNIT_INDEX" val="1_2_4_1"/>
  <p:tag name="KSO_WM_UNIT_ID" val="diagram20187453_4*n_h_h_a*1_2_4_1"/>
  <p:tag name="KSO_WM_TEMPLATE_CATEGORY" val="diagram"/>
  <p:tag name="KSO_WM_TEMPLATE_INDEX" val="20187453"/>
  <p:tag name="KSO_WM_UNIT_LAYERLEVEL" val="1_1_1_1"/>
  <p:tag name="KSO_WM_TAG_VERSION" val="1.0"/>
  <p:tag name="KSO_WM_BEAUTIFY_FLAG" val="#wm#"/>
  <p:tag name="KSO_WM_UNIT_PRESET_TEXT" val="单击此处添加文本"/>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85.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21"/>
  <p:tag name="KSO_WM_UNIT_HIGHLIGHT" val="0"/>
  <p:tag name="KSO_WM_UNIT_COMPATIBLE" val="0"/>
  <p:tag name="KSO_WM_DIAGRAM_GROUP_CODE" val="n1-1"/>
  <p:tag name="KSO_WM_UNIT_TYPE" val="n_h_h_a"/>
  <p:tag name="KSO_WM_UNIT_INDEX" val="1_2_5_1"/>
  <p:tag name="KSO_WM_UNIT_ID" val="diagram20187453_4*n_h_h_a*1_2_5_1"/>
  <p:tag name="KSO_WM_TEMPLATE_CATEGORY" val="diagram"/>
  <p:tag name="KSO_WM_TEMPLATE_INDEX" val="20187453"/>
  <p:tag name="KSO_WM_UNIT_LAYERLEVEL" val="1_1_1_1"/>
  <p:tag name="KSO_WM_TAG_VERSION" val="1.0"/>
  <p:tag name="KSO_WM_BEAUTIFY_FLAG" val="#wm#"/>
  <p:tag name="KSO_WM_UNIT_PRESET_TEXT" val="单击此处添加文本"/>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86.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21"/>
  <p:tag name="KSO_WM_UNIT_HIGHLIGHT" val="0"/>
  <p:tag name="KSO_WM_UNIT_COMPATIBLE" val="0"/>
  <p:tag name="KSO_WM_DIAGRAM_GROUP_CODE" val="n1-1"/>
  <p:tag name="KSO_WM_UNIT_TYPE" val="n_h_h_a"/>
  <p:tag name="KSO_WM_UNIT_INDEX" val="1_2_3_1"/>
  <p:tag name="KSO_WM_UNIT_ID" val="diagram20187453_4*n_h_h_a*1_2_3_1"/>
  <p:tag name="KSO_WM_TEMPLATE_CATEGORY" val="diagram"/>
  <p:tag name="KSO_WM_TEMPLATE_INDEX" val="20187453"/>
  <p:tag name="KSO_WM_UNIT_LAYERLEVEL" val="1_1_1_1"/>
  <p:tag name="KSO_WM_TAG_VERSION" val="1.0"/>
  <p:tag name="KSO_WM_BEAUTIFY_FLAG" val="#wm#"/>
  <p:tag name="KSO_WM_UNIT_PRESET_TEXT" val="单击此处添加文本"/>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87.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21"/>
  <p:tag name="KSO_WM_UNIT_HIGHLIGHT" val="0"/>
  <p:tag name="KSO_WM_UNIT_COMPATIBLE" val="0"/>
  <p:tag name="KSO_WM_DIAGRAM_GROUP_CODE" val="n1-1"/>
  <p:tag name="KSO_WM_UNIT_TYPE" val="n_h_h_a"/>
  <p:tag name="KSO_WM_UNIT_INDEX" val="1_2_2_1"/>
  <p:tag name="KSO_WM_UNIT_ID" val="diagram20187453_4*n_h_h_a*1_2_2_1"/>
  <p:tag name="KSO_WM_TEMPLATE_CATEGORY" val="diagram"/>
  <p:tag name="KSO_WM_TEMPLATE_INDEX" val="20187453"/>
  <p:tag name="KSO_WM_UNIT_LAYERLEVEL" val="1_1_1_1"/>
  <p:tag name="KSO_WM_TAG_VERSION" val="1.0"/>
  <p:tag name="KSO_WM_BEAUTIFY_FLAG" val="#wm#"/>
  <p:tag name="KSO_WM_UNIT_PRESET_TEXT" val="单击此处添加文本"/>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5_6"/>
  <p:tag name="KSO_WM_UNIT_ID" val="diagram20187453_4*n_h_h_i*1_2_5_6"/>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13"/>
  <p:tag name="KSO_WM_UNIT_TEXT_FILL_TYPE" val="1"/>
  <p:tag name="KSO_WM_UNIT_USESOURCEFORMAT_APPLY" val="1"/>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2_2"/>
  <p:tag name="KSO_WM_UNIT_ID" val="diagram20187453_4*n_h_h_i*1_2_2_2"/>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7"/>
  <p:tag name="KSO_WM_UNIT_FILL_TYPE" val="1"/>
  <p:tag name="KSO_WM_UNIT_TEXT_FILL_FORE_SCHEMECOLOR_INDEX" val="13"/>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3_1"/>
  <p:tag name="KSO_WM_UNIT_ID" val="diagram20187487_3*l_h_a*1_3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9"/>
  <p:tag name="KSO_WM_UNIT_TEXT_FILL_TYPE" val="1"/>
  <p:tag name="KSO_WM_UNIT_USESOURCEFORMAT_APPLY" val="1"/>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3_2"/>
  <p:tag name="KSO_WM_UNIT_ID" val="diagram20187453_4*n_h_h_i*1_2_3_2"/>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13"/>
  <p:tag name="KSO_WM_UNIT_TEXT_FILL_TYPE" val="1"/>
  <p:tag name="KSO_WM_UNIT_USESOURCEFORMAT_APPLY" val="1"/>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4_2"/>
  <p:tag name="KSO_WM_UNIT_ID" val="diagram20187453_4*n_h_h_i*1_2_4_2"/>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8"/>
  <p:tag name="KSO_WM_UNIT_FILL_TYPE" val="1"/>
  <p:tag name="KSO_WM_UNIT_TEXT_FILL_FORE_SCHEMECOLOR_INDEX" val="13"/>
  <p:tag name="KSO_WM_UNIT_TEXT_FILL_TYPE" val="1"/>
  <p:tag name="KSO_WM_UNIT_USESOURCEFORMAT_APPLY" val="1"/>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1_3"/>
  <p:tag name="KSO_WM_UNIT_ID" val="diagram20187453_4*n_h_h_i*1_2_1_3"/>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13"/>
  <p:tag name="KSO_WM_UNIT_TEXT_FILL_TYPE" val="1"/>
  <p:tag name="KSO_WM_UNIT_USESOURCEFORMAT_APPLY" val="1"/>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1_2"/>
  <p:tag name="KSO_WM_UNIT_ID" val="diagram20187453_4*n_h_h_i*1_2_1_2"/>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2_1"/>
  <p:tag name="KSO_WM_UNIT_ID" val="diagram20187453_4*n_h_h_i*1_2_2_1"/>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3_1"/>
  <p:tag name="KSO_WM_UNIT_ID" val="diagram20187453_4*n_h_h_i*1_2_3_1"/>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4_1"/>
  <p:tag name="KSO_WM_UNIT_ID" val="diagram20187453_4*n_h_h_i*1_2_4_1"/>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USESOURCEFORMAT_APPLY" val="1"/>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5_1"/>
  <p:tag name="KSO_WM_UNIT_ID" val="diagram20187453_4*n_h_h_i*1_2_5_1"/>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5_2"/>
  <p:tag name="KSO_WM_UNIT_ID" val="diagram20187453_4*n_h_h_i*1_2_5_2"/>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5_3"/>
  <p:tag name="KSO_WM_UNIT_ID" val="diagram20187453_4*n_h_h_i*1_2_5_3"/>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1"/>
  <p:tag name="KSO_WM_UNIT_ID" val="diagram20187487_3*l_i*1_1"/>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TEXT_FILL_FORE_SCHEMECOLOR_INDEX" val="13"/>
  <p:tag name="KSO_WM_UNIT_TEXT_FILL_TYPE" val="1"/>
  <p:tag name="KSO_WM_UNIT_USESOURCEFORMAT_APPLY"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5_3"/>
  <p:tag name="KSO_WM_UNIT_ID" val="diagram20187487_3*l_h_i*1_5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8"/>
  <p:tag name="KSO_WM_UNIT_FILL_TYPE" val="1"/>
  <p:tag name="KSO_WM_UNIT_TEXT_FILL_FORE_SCHEMECOLOR_INDEX" val="2"/>
  <p:tag name="KSO_WM_UNIT_TEXT_FILL_TYPE" val="1"/>
  <p:tag name="KSO_WM_UNIT_USESOURCEFORMAT_APPLY" val="1"/>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5_4"/>
  <p:tag name="KSO_WM_UNIT_ID" val="diagram20187453_4*n_h_h_i*1_2_5_4"/>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h_i"/>
  <p:tag name="KSO_WM_UNIT_INDEX" val="1_2_5_5"/>
  <p:tag name="KSO_WM_UNIT_ID" val="diagram20187453_4*n_h_h_i*1_2_5_5"/>
  <p:tag name="KSO_WM_TEMPLATE_CATEGORY" val="diagram"/>
  <p:tag name="KSO_WM_TEMPLATE_INDEX" val="20187453"/>
  <p:tag name="KSO_WM_UNIT_LAYERLEVEL" val="1_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n1-1"/>
  <p:tag name="KSO_WM_UNIT_TYPE" val="n_h_i"/>
  <p:tag name="KSO_WM_UNIT_INDEX" val="1_1_1"/>
  <p:tag name="KSO_WM_UNIT_ID" val="diagram20187453_4*n_h_i*1_1_1"/>
  <p:tag name="KSO_WM_TEMPLATE_CATEGORY" val="diagram"/>
  <p:tag name="KSO_WM_TEMPLATE_INDEX" val="20187453"/>
  <p:tag name="KSO_WM_UNIT_LAYERLEVEL" val="1_1_1"/>
  <p:tag name="KSO_WM_TAG_VERSION" val="1.0"/>
  <p:tag name="KSO_WM_BEAUTIFY_FLAG" val="#wm#"/>
  <p:tag name="KSO_WM_UNIT_DIAGRAM_ISNUMVISUAL" val="0"/>
  <p:tag name="KSO_WM_UNIT_DIAGRAM_ISREFERUNIT" val="0"/>
  <p:tag name="KSO_WM_UNIT_TEXT_FILL_FORE_SCHEMECOLOR_INDEX" val="13"/>
  <p:tag name="KSO_WM_UNIT_TEXT_FILL_TYPE" val="1"/>
  <p:tag name="KSO_WM_UNIT_USESOURCEFORMAT_APPLY" val="1"/>
</p:tagLst>
</file>

<file path=ppt/tags/tag203.xml><?xml version="1.0" encoding="utf-8"?>
<p:tagLst xmlns:a="http://schemas.openxmlformats.org/drawingml/2006/main" xmlns:r="http://schemas.openxmlformats.org/officeDocument/2006/relationships" xmlns:p="http://schemas.openxmlformats.org/presentationml/2006/main">
  <p:tag name="KSO_WM_UNIT_VALUE" val="10"/>
  <p:tag name="KSO_WM_UNIT_HIGHLIGHT" val="0"/>
  <p:tag name="KSO_WM_UNIT_COMPATIBLE" val="0"/>
  <p:tag name="KSO_WM_DIAGRAM_GROUP_CODE" val="n1-1"/>
  <p:tag name="KSO_WM_UNIT_TYPE" val="n_h_f"/>
  <p:tag name="KSO_WM_UNIT_INDEX" val="1_1_1"/>
  <p:tag name="KSO_WM_UNIT_ID" val="diagram20187453_4*n_h_f*1_1_1"/>
  <p:tag name="KSO_WM_TEMPLATE_CATEGORY" val="diagram"/>
  <p:tag name="KSO_WM_TEMPLATE_INDEX" val="20187453"/>
  <p:tag name="KSO_WM_UNIT_LAYERLEVEL" val="1_1_1"/>
  <p:tag name="KSO_WM_TAG_VERSION" val="1.0"/>
  <p:tag name="KSO_WM_BEAUTIFY_FLAG" val="#wm#"/>
  <p:tag name="KSO_WM_UNIT_PRESET_TEXT" val="添加标题"/>
  <p:tag name="KSO_WM_UNIT_DIAGRAM_ISNUMVISUAL" val="0"/>
  <p:tag name="KSO_WM_UNIT_DIAGRAM_ISREFERUNIT" val="0"/>
  <p:tag name="KSO_WM_UNIT_NOCLEAR" val="0"/>
  <p:tag name="KSO_WM_UNIT_TEXT_FILL_FORE_SCHEMECOLOR_INDEX" val="14"/>
  <p:tag name="KSO_WM_UNIT_TEX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5_2"/>
  <p:tag name="KSO_WM_UNIT_ID" val="diagram20187487_3*l_h_i*1_5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8"/>
  <p:tag name="KSO_WM_UNIT_FILL_TYPE" val="1"/>
  <p:tag name="KSO_WM_UNIT_TEXT_FILL_FORE_SCHEMECOLOR_INDEX" val="2"/>
  <p:tag name="KSO_WM_UNIT_TEX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5_1"/>
  <p:tag name="KSO_WM_UNIT_ID" val="diagram20187487_3*l_h_i*1_5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5_1"/>
  <p:tag name="KSO_WM_UNIT_ID" val="diagram20187487_3*l_h_a*1_5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8"/>
  <p:tag name="KSO_WM_UNIT_TEXT_FILL_TYPE" val="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3"/>
  <p:tag name="KSO_WM_UNIT_ID" val="diagram20187487_3*l_h_i*1_3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2"/>
  <p:tag name="KSO_WM_UNIT_ID" val="diagram20187487_2*l_i*1_2"/>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1"/>
  <p:tag name="KSO_WM_UNIT_ID" val="diagram20187487_2*l_i*1_1"/>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3"/>
  <p:tag name="KSO_WM_UNIT_FILL_TYPE" val="1"/>
  <p:tag name="KSO_WM_UNIT_TEXT_FILL_FORE_SCHEMECOLOR_INDEX" val="13"/>
  <p:tag name="KSO_WM_UNIT_TEX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3"/>
  <p:tag name="KSO_WM_UNIT_ID" val="diagram20187487_2*l_h_i*1_1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2"/>
  <p:tag name="KSO_WM_UNIT_ID" val="diagram20187487_2*l_h_i*1_1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1"/>
  <p:tag name="KSO_WM_UNIT_ID" val="diagram20187487_2*l_h_i*1_1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2"/>
  <p:tag name="KSO_WM_UNIT_ID" val="diagram20187487_3*l_i*1_2"/>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30.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1_1"/>
  <p:tag name="KSO_WM_UNIT_ID" val="diagram20187487_2*l_h_a*1_1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5"/>
  <p:tag name="KSO_WM_UNIT_TEX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3"/>
  <p:tag name="KSO_WM_UNIT_ID" val="diagram20187487_2*l_h_i*1_2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2"/>
  <p:tag name="KSO_WM_UNIT_ID" val="diagram20187487_2*l_h_i*1_2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1"/>
  <p:tag name="KSO_WM_UNIT_ID" val="diagram20187487_2*l_h_i*1_2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2_1"/>
  <p:tag name="KSO_WM_UNIT_ID" val="diagram20187487_2*l_h_a*1_2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6"/>
  <p:tag name="KSO_WM_UNIT_TEX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2"/>
  <p:tag name="KSO_WM_UNIT_ID" val="diagram20187487_2*l_h_i*1_3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1"/>
  <p:tag name="KSO_WM_UNIT_ID" val="diagram20187487_2*l_h_i*1_3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9"/>
  <p:tag name="KSO_WM_UNIT_FILL_TYPE" val="1"/>
  <p:tag name="KSO_WM_UNIT_TEXT_FILL_FORE_SCHEMECOLOR_INDEX" val="2"/>
  <p:tag name="KSO_WM_UNIT_TEXT_FILL_TYPE" val="1"/>
  <p:tag name="KSO_WM_UNIT_USESOURCEFORMAT_APPLY" val="1"/>
</p:tagLst>
</file>

<file path=ppt/tags/tag37.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3_1"/>
  <p:tag name="KSO_WM_UNIT_ID" val="diagram20187487_2*l_h_a*1_3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9"/>
  <p:tag name="KSO_WM_UNIT_TEXT_FILL_TYPE" val="1"/>
  <p:tag name="KSO_WM_UNIT_USESOURCEFORMAT_APPLY"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4_3"/>
  <p:tag name="KSO_WM_UNIT_ID" val="diagram20187487_2*l_h_i*1_4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 name="KSO_WM_UNIT_USESOURCEFORMAT_APPLY"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4_2"/>
  <p:tag name="KSO_WM_UNIT_ID" val="diagram20187487_2*l_h_i*1_4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7"/>
  <p:tag name="KSO_WM_UNIT_FILL_TYPE" val="1"/>
  <p:tag name="KSO_WM_UNIT_TEXT_FILL_FORE_SCHEMECOLOR_INDEX" val="2"/>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i"/>
  <p:tag name="KSO_WM_UNIT_INDEX" val="1_3"/>
  <p:tag name="KSO_WM_UNIT_ID" val="diagram20187487_3*l_i*1_3"/>
  <p:tag name="KSO_WM_TEMPLATE_CATEGORY" val="diagram"/>
  <p:tag name="KSO_WM_TEMPLATE_INDEX" val="20187487"/>
  <p:tag name="KSO_WM_UNIT_LAYERLEVEL" val="1_1"/>
  <p:tag name="KSO_WM_TAG_VERSION" val="1.0"/>
  <p:tag name="KSO_WM_BEAUTIFY_FLAG" val="#wm#"/>
  <p:tag name="KSO_WM_UNIT_DIAGRAM_ISNUMVISUAL" val="0"/>
  <p:tag name="KSO_WM_UNIT_DIAGRAM_ISREFERUNIT" val="0"/>
  <p:tag name="KSO_WM_UNIT_FILL_FORE_SCHEMECOLOR_INDEX" val="13"/>
  <p:tag name="KSO_WM_UNIT_FILL_TYPE" val="1"/>
  <p:tag name="KSO_WM_UNIT_TEXT_FILL_FORE_SCHEMECOLOR_INDEX" val="13"/>
  <p:tag name="KSO_WM_UNIT_TEXT_FILL_TYPE" val="1"/>
  <p:tag name="KSO_WM_UNIT_USESOURCEFORMAT_APPLY" val="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4_1"/>
  <p:tag name="KSO_WM_UNIT_ID" val="diagram20187487_2*l_h_i*1_4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41.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4_1"/>
  <p:tag name="KSO_WM_UNIT_ID" val="diagram20187487_2*l_h_a*1_4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7"/>
  <p:tag name="KSO_WM_UNIT_TEXT_FILL_TYPE" val="1"/>
  <p:tag name="KSO_WM_UNIT_USESOURCEFORMAT_APPLY" val="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3"/>
  <p:tag name="KSO_WM_UNIT_ID" val="diagram20187487_2*l_h_i*1_3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i"/>
  <p:tag name="KSO_WM_UNIT_INDEX" val="1_3"/>
  <p:tag name="KSO_WM_UNIT_ID" val="diagram20188511_3*n_i*1_3"/>
  <p:tag name="KSO_WM_UNIT_LAYERLEVEL" val="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LINE_FORE_SCHEMECOLOR_INDEX" val="15"/>
  <p:tag name="KSO_WM_UNIT_LINE_FILL_TYPE" val="2"/>
  <p:tag name="KSO_WM_UNIT_TEXT_FILL_FORE_SCHEMECOLOR_INDEX" val="2"/>
  <p:tag name="KSO_WM_UNIT_TEXT_FILL_TYPE" val="1"/>
  <p:tag name="KSO_WM_UNIT_USESOURCEFORMAT_APPLY" val="1"/>
  <p:tag name="KSO_WM_UNIT_DIAGRAM_SCHEMECOLOR_ID" val="0"/>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i"/>
  <p:tag name="KSO_WM_UNIT_INDEX" val="1_2"/>
  <p:tag name="KSO_WM_UNIT_ID" val="diagram20188511_3*n_i*1_2"/>
  <p:tag name="KSO_WM_UNIT_LAYERLEVEL" val="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LINE_FORE_SCHEMECOLOR_INDEX" val="15"/>
  <p:tag name="KSO_WM_UNIT_LINE_FILL_TYPE" val="2"/>
  <p:tag name="KSO_WM_UNIT_TEXT_FILL_FORE_SCHEMECOLOR_INDEX" val="2"/>
  <p:tag name="KSO_WM_UNIT_TEXT_FILL_TYPE" val="1"/>
  <p:tag name="KSO_WM_UNIT_USESOURCEFORMAT_APPLY" val="1"/>
  <p:tag name="KSO_WM_UNIT_DIAGRAM_SCHEMECOLOR_ID" val="0"/>
</p:tagLst>
</file>

<file path=ppt/tags/tag4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i"/>
  <p:tag name="KSO_WM_UNIT_INDEX" val="1_1"/>
  <p:tag name="KSO_WM_UNIT_ID" val="diagram20188511_3*n_i*1_1"/>
  <p:tag name="KSO_WM_UNIT_LAYERLEVEL" val="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LINE_FORE_SCHEMECOLOR_INDEX" val="15"/>
  <p:tag name="KSO_WM_UNIT_LINE_FILL_TYPE" val="2"/>
  <p:tag name="KSO_WM_UNIT_TEXT_FILL_FORE_SCHEMECOLOR_INDEX" val="2"/>
  <p:tag name="KSO_WM_UNIT_TEXT_FILL_TYPE" val="1"/>
  <p:tag name="KSO_WM_UNIT_USESOURCEFORMAT_APPLY" val="1"/>
  <p:tag name="KSO_WM_UNIT_DIAGRAM_SCHEMECOLOR_ID" val="0"/>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i"/>
  <p:tag name="KSO_WM_UNIT_INDEX" val="1_4"/>
  <p:tag name="KSO_WM_UNIT_ID" val="diagram20188511_3*n_i*1_4"/>
  <p:tag name="KSO_WM_UNIT_LAYERLEVEL" val="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LINE_FORE_SCHEMECOLOR_INDEX" val="15"/>
  <p:tag name="KSO_WM_UNIT_LINE_FILL_TYPE" val="2"/>
  <p:tag name="KSO_WM_UNIT_TEXT_FILL_FORE_SCHEMECOLOR_INDEX" val="2"/>
  <p:tag name="KSO_WM_UNIT_TEXT_FILL_TYPE" val="1"/>
  <p:tag name="KSO_WM_UNIT_USESOURCEFORMAT_APPLY" val="1"/>
  <p:tag name="KSO_WM_UNIT_DIAGRAM_SCHEMECOLOR_ID" val="0"/>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i"/>
  <p:tag name="KSO_WM_UNIT_INDEX" val="1_1_1"/>
  <p:tag name="KSO_WM_UNIT_ID" val="diagram20188511_3*n_h_i*1_1_1"/>
  <p:tag name="KSO_WM_UNIT_LAYERLEVEL" val="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15"/>
  <p:tag name="KSO_WM_UNIT_FILL_TYPE" val="1"/>
  <p:tag name="KSO_WM_UNIT_TEXT_FILL_FORE_SCHEMECOLOR_INDEX" val="2"/>
  <p:tag name="KSO_WM_UNIT_TEXT_FILL_TYPE" val="1"/>
  <p:tag name="KSO_WM_UNIT_USESOURCEFORMAT_APPLY" val="1"/>
  <p:tag name="KSO_WM_UNIT_DIAGRAM_SCHEMECOLOR_ID" val="0"/>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i"/>
  <p:tag name="KSO_WM_UNIT_INDEX" val="1_1_3"/>
  <p:tag name="KSO_WM_UNIT_ID" val="diagram20188511_3*n_h_i*1_1_3"/>
  <p:tag name="KSO_WM_UNIT_LAYERLEVEL" val="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15"/>
  <p:tag name="KSO_WM_UNIT_FILL_TYPE" val="1"/>
  <p:tag name="KSO_WM_UNIT_TEXT_FILL_FORE_SCHEMECOLOR_INDEX" val="2"/>
  <p:tag name="KSO_WM_UNIT_TEXT_FILL_TYPE" val="1"/>
  <p:tag name="KSO_WM_UNIT_USESOURCEFORMAT_APPLY" val="1"/>
  <p:tag name="KSO_WM_UNIT_DIAGRAM_SCHEMECOLOR_ID" val="0"/>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i"/>
  <p:tag name="KSO_WM_UNIT_INDEX" val="1_1_2"/>
  <p:tag name="KSO_WM_UNIT_ID" val="diagram20188511_3*n_h_i*1_1_2"/>
  <p:tag name="KSO_WM_UNIT_LAYERLEVEL" val="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14"/>
  <p:tag name="KSO_WM_UNIT_FILL_TYPE" val="1"/>
  <p:tag name="KSO_WM_UNIT_TEXT_FILL_FORE_SCHEMECOLOR_INDEX" val="2"/>
  <p:tag name="KSO_WM_UNIT_TEXT_FILL_TYPE" val="1"/>
  <p:tag name="KSO_WM_UNIT_USESOURCEFORMAT_APPLY" val="1"/>
  <p:tag name="KSO_WM_UNIT_DIAGRAM_SCHEMECOLOR_ID" val="0"/>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3"/>
  <p:tag name="KSO_WM_UNIT_ID" val="diagram20187487_3*l_h_i*1_1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i"/>
  <p:tag name="KSO_WM_UNIT_INDEX" val="1_2_2_2"/>
  <p:tag name="KSO_WM_UNIT_ID" val="diagram20188511_3*n_h_h_i*1_2_2_2"/>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6"/>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5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i"/>
  <p:tag name="KSO_WM_UNIT_INDEX" val="1_2_2_1"/>
  <p:tag name="KSO_WM_UNIT_ID" val="diagram20188511_3*n_h_h_i*1_2_2_1"/>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16"/>
  <p:tag name="KSO_WM_UNIT_FILL_TYPE" val="1"/>
  <p:tag name="KSO_WM_UNIT_TEXT_FILL_FORE_SCHEMECOLOR_INDEX" val="13"/>
  <p:tag name="KSO_WM_UNIT_TEXT_FILL_TYPE" val="1"/>
  <p:tag name="KSO_WM_UNIT_USESOURCEFORMAT_APPLY" val="1"/>
  <p:tag name="KSO_WM_UNIT_DIAGRAM_SCHEMECOLOR_ID" val="0"/>
</p:tagLst>
</file>

<file path=ppt/tags/tag5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i"/>
  <p:tag name="KSO_WM_UNIT_INDEX" val="1_2_1_2"/>
  <p:tag name="KSO_WM_UNIT_ID" val="diagram20188511_3*n_h_h_i*1_2_1_2"/>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5"/>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5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i"/>
  <p:tag name="KSO_WM_UNIT_INDEX" val="1_2_1_1"/>
  <p:tag name="KSO_WM_UNIT_ID" val="diagram20188511_3*n_h_h_i*1_2_1_1"/>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16"/>
  <p:tag name="KSO_WM_UNIT_FILL_TYPE" val="1"/>
  <p:tag name="KSO_WM_UNIT_TEXT_FILL_FORE_SCHEMECOLOR_INDEX" val="13"/>
  <p:tag name="KSO_WM_UNIT_TEXT_FILL_TYPE" val="1"/>
  <p:tag name="KSO_WM_UNIT_USESOURCEFORMAT_APPLY" val="1"/>
  <p:tag name="KSO_WM_UNIT_DIAGRAM_SCHEMECOLOR_ID" val="0"/>
</p:tagLst>
</file>

<file path=ppt/tags/tag5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a"/>
  <p:tag name="KSO_WM_UNIT_INDEX" val="1_2_4_1"/>
  <p:tag name="KSO_WM_UNIT_ID" val="diagram20188511_3*n_h_h_a*1_2_4_1"/>
  <p:tag name="KSO_WM_UNIT_LAYERLEVEL" val="1_1_1_1"/>
  <p:tag name="KSO_WM_UNIT_VALUE" val="6"/>
  <p:tag name="KSO_WM_UNIT_HIGHLIGHT" val="0"/>
  <p:tag name="KSO_WM_UNIT_COMPATIBLE" val="0"/>
  <p:tag name="KSO_WM_BEAUTIFY_FLAG" val="#wm#"/>
  <p:tag name="KSO_WM_TAG_VERSION" val="1.0"/>
  <p:tag name="KSO_WM_DIAGRAM_GROUP_CODE" val="n1-1"/>
  <p:tag name="KSO_WM_UNIT_PRESET_TEXT" val="添加标题"/>
  <p:tag name="KSO_WM_UNIT_ISCONTENTSTITLE" val="0"/>
  <p:tag name="KSO_WM_UNIT_DIAGRAM_ISNUMVISUAL" val="0"/>
  <p:tag name="KSO_WM_UNIT_DIAGRAM_ISREFERUNIT" val="0"/>
  <p:tag name="KSO_WM_UNIT_NOCLEAR" val="0"/>
  <p:tag name="KSO_WM_UNIT_TEXT_FILL_FORE_SCHEMECOLOR_INDEX" val="8"/>
  <p:tag name="KSO_WM_UNIT_TEXT_FILL_TYPE" val="1"/>
  <p:tag name="KSO_WM_UNIT_USESOURCEFORMAT_APPLY" val="1"/>
  <p:tag name="KSO_WM_UNIT_DIAGRAM_SCHEMECOLOR_ID" val="0"/>
</p:tagLst>
</file>

<file path=ppt/tags/tag5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f"/>
  <p:tag name="KSO_WM_UNIT_INDEX" val="1_2_4_1"/>
  <p:tag name="KSO_WM_UNIT_ID" val="diagram20188511_3*n_h_h_f*1_2_4_1"/>
  <p:tag name="KSO_WM_UNIT_LAYERLEVEL" val="1_1_1_1"/>
  <p:tag name="KSO_WM_UNIT_VALUE" val="30"/>
  <p:tag name="KSO_WM_UNIT_HIGHLIGHT" val="0"/>
  <p:tag name="KSO_WM_UNIT_COMPATIBLE" val="0"/>
  <p:tag name="KSO_WM_BEAUTIFY_FLAG" val="#wm#"/>
  <p:tag name="KSO_WM_TAG_VERSION" val="1.0"/>
  <p:tag name="KSO_WM_DIAGRAM_GROUP_CODE" val="n1-1"/>
  <p:tag name="KSO_WM_UNIT_PRESET_TEXT" val="单击此处添加文本具体内容"/>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 name="KSO_WM_UNIT_DIAGRAM_SCHEMECOLOR_ID" val="0"/>
</p:tagLst>
</file>

<file path=ppt/tags/tag5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a"/>
  <p:tag name="KSO_WM_UNIT_INDEX" val="1_2_2_1"/>
  <p:tag name="KSO_WM_UNIT_ID" val="diagram20188511_3*n_h_h_a*1_2_2_1"/>
  <p:tag name="KSO_WM_UNIT_LAYERLEVEL" val="1_1_1_1"/>
  <p:tag name="KSO_WM_UNIT_VALUE" val="6"/>
  <p:tag name="KSO_WM_UNIT_HIGHLIGHT" val="0"/>
  <p:tag name="KSO_WM_UNIT_COMPATIBLE" val="0"/>
  <p:tag name="KSO_WM_BEAUTIFY_FLAG" val="#wm#"/>
  <p:tag name="KSO_WM_TAG_VERSION" val="1.0"/>
  <p:tag name="KSO_WM_DIAGRAM_GROUP_CODE" val="n1-1"/>
  <p:tag name="KSO_WM_UNIT_PRESET_TEXT" val="添加标题"/>
  <p:tag name="KSO_WM_UNIT_ISCONTENTSTITLE" val="0"/>
  <p:tag name="KSO_WM_UNIT_DIAGRAM_ISNUMVISUAL" val="0"/>
  <p:tag name="KSO_WM_UNIT_DIAGRAM_ISREFERUNIT" val="0"/>
  <p:tag name="KSO_WM_UNIT_NOCLEAR" val="0"/>
  <p:tag name="KSO_WM_UNIT_TEXT_FILL_FORE_SCHEMECOLOR_INDEX" val="6"/>
  <p:tag name="KSO_WM_UNIT_TEXT_FILL_TYPE" val="1"/>
  <p:tag name="KSO_WM_UNIT_USESOURCEFORMAT_APPLY" val="1"/>
  <p:tag name="KSO_WM_UNIT_DIAGRAM_SCHEMECOLOR_ID" val="0"/>
</p:tagLst>
</file>

<file path=ppt/tags/tag5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f"/>
  <p:tag name="KSO_WM_UNIT_INDEX" val="1_2_2_1"/>
  <p:tag name="KSO_WM_UNIT_ID" val="diagram20188511_3*n_h_h_f*1_2_2_1"/>
  <p:tag name="KSO_WM_UNIT_LAYERLEVEL" val="1_1_1_1"/>
  <p:tag name="KSO_WM_UNIT_VALUE" val="30"/>
  <p:tag name="KSO_WM_UNIT_HIGHLIGHT" val="0"/>
  <p:tag name="KSO_WM_UNIT_COMPATIBLE" val="0"/>
  <p:tag name="KSO_WM_BEAUTIFY_FLAG" val="#wm#"/>
  <p:tag name="KSO_WM_TAG_VERSION" val="1.0"/>
  <p:tag name="KSO_WM_DIAGRAM_GROUP_CODE" val="n1-1"/>
  <p:tag name="KSO_WM_UNIT_PRESET_TEXT" val="单击此处添加文本具体内容"/>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 name="KSO_WM_UNIT_DIAGRAM_SCHEMECOLOR_ID" val="0"/>
</p:tagLst>
</file>

<file path=ppt/tags/tag5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a"/>
  <p:tag name="KSO_WM_UNIT_INDEX" val="1_2_3_1"/>
  <p:tag name="KSO_WM_UNIT_ID" val="diagram20188511_3*n_h_h_a*1_2_3_1"/>
  <p:tag name="KSO_WM_UNIT_LAYERLEVEL" val="1_1_1_1"/>
  <p:tag name="KSO_WM_UNIT_VALUE" val="6"/>
  <p:tag name="KSO_WM_UNIT_HIGHLIGHT" val="0"/>
  <p:tag name="KSO_WM_UNIT_COMPATIBLE" val="0"/>
  <p:tag name="KSO_WM_BEAUTIFY_FLAG" val="#wm#"/>
  <p:tag name="KSO_WM_TAG_VERSION" val="1.0"/>
  <p:tag name="KSO_WM_DIAGRAM_GROUP_CODE" val="n1-1"/>
  <p:tag name="KSO_WM_UNIT_PRESET_TEXT" val="添加标题"/>
  <p:tag name="KSO_WM_UNIT_ISCONTENTSTITLE" val="0"/>
  <p:tag name="KSO_WM_UNIT_DIAGRAM_ISNUMVISUAL" val="0"/>
  <p:tag name="KSO_WM_UNIT_DIAGRAM_ISREFERUNIT" val="0"/>
  <p:tag name="KSO_WM_UNIT_NOCLEAR" val="0"/>
  <p:tag name="KSO_WM_UNIT_TEXT_FILL_FORE_SCHEMECOLOR_INDEX" val="7"/>
  <p:tag name="KSO_WM_UNIT_TEXT_FILL_TYPE" val="1"/>
  <p:tag name="KSO_WM_UNIT_USESOURCEFORMAT_APPLY" val="1"/>
  <p:tag name="KSO_WM_UNIT_DIAGRAM_SCHEMECOLOR_ID" val="0"/>
</p:tagLst>
</file>

<file path=ppt/tags/tag5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f"/>
  <p:tag name="KSO_WM_UNIT_INDEX" val="1_2_3_1"/>
  <p:tag name="KSO_WM_UNIT_ID" val="diagram20188511_3*n_h_h_f*1_2_3_1"/>
  <p:tag name="KSO_WM_UNIT_LAYERLEVEL" val="1_1_1_1"/>
  <p:tag name="KSO_WM_UNIT_VALUE" val="30"/>
  <p:tag name="KSO_WM_UNIT_HIGHLIGHT" val="0"/>
  <p:tag name="KSO_WM_UNIT_COMPATIBLE" val="0"/>
  <p:tag name="KSO_WM_BEAUTIFY_FLAG" val="#wm#"/>
  <p:tag name="KSO_WM_TAG_VERSION" val="1.0"/>
  <p:tag name="KSO_WM_DIAGRAM_GROUP_CODE" val="n1-1"/>
  <p:tag name="KSO_WM_UNIT_PRESET_TEXT" val="单击此处添加文本具体内容"/>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 name="KSO_WM_UNIT_DIAGRAM_SCHEMECOLOR_ID" val="0"/>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2"/>
  <p:tag name="KSO_WM_UNIT_ID" val="diagram20187487_3*l_h_i*1_1_2"/>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5"/>
  <p:tag name="KSO_WM_UNIT_FILL_TYPE" val="1"/>
  <p:tag name="KSO_WM_UNIT_TEXT_FILL_FORE_SCHEMECOLOR_INDEX" val="2"/>
  <p:tag name="KSO_WM_UNIT_TEXT_FILL_TYPE" val="1"/>
  <p:tag name="KSO_WM_UNIT_USESOURCEFORMAT_APPLY" val="1"/>
</p:tagLst>
</file>

<file path=ppt/tags/tag6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a"/>
  <p:tag name="KSO_WM_UNIT_INDEX" val="1_2_1_1"/>
  <p:tag name="KSO_WM_UNIT_ID" val="diagram20188511_3*n_h_h_a*1_2_1_1"/>
  <p:tag name="KSO_WM_UNIT_LAYERLEVEL" val="1_1_1_1"/>
  <p:tag name="KSO_WM_UNIT_VALUE" val="6"/>
  <p:tag name="KSO_WM_UNIT_HIGHLIGHT" val="0"/>
  <p:tag name="KSO_WM_UNIT_COMPATIBLE" val="0"/>
  <p:tag name="KSO_WM_BEAUTIFY_FLAG" val="#wm#"/>
  <p:tag name="KSO_WM_TAG_VERSION" val="1.0"/>
  <p:tag name="KSO_WM_DIAGRAM_GROUP_CODE" val="n1-1"/>
  <p:tag name="KSO_WM_UNIT_PRESET_TEXT" val="添加标题"/>
  <p:tag name="KSO_WM_UNIT_ISCONTENTSTITLE" val="0"/>
  <p:tag name="KSO_WM_UNIT_DIAGRAM_ISNUMVISUAL" val="0"/>
  <p:tag name="KSO_WM_UNIT_DIAGRAM_ISREFERUNIT" val="0"/>
  <p:tag name="KSO_WM_UNIT_NOCLEAR" val="0"/>
  <p:tag name="KSO_WM_UNIT_TEXT_FILL_FORE_SCHEMECOLOR_INDEX" val="5"/>
  <p:tag name="KSO_WM_UNIT_TEXT_FILL_TYPE" val="1"/>
  <p:tag name="KSO_WM_UNIT_USESOURCEFORMAT_APPLY" val="1"/>
  <p:tag name="KSO_WM_UNIT_DIAGRAM_SCHEMECOLOR_ID" val="0"/>
</p:tagLst>
</file>

<file path=ppt/tags/tag6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f"/>
  <p:tag name="KSO_WM_UNIT_INDEX" val="1_2_1_1"/>
  <p:tag name="KSO_WM_UNIT_ID" val="diagram20188511_3*n_h_h_f*1_2_1_1"/>
  <p:tag name="KSO_WM_UNIT_LAYERLEVEL" val="1_1_1_1"/>
  <p:tag name="KSO_WM_UNIT_VALUE" val="30"/>
  <p:tag name="KSO_WM_UNIT_HIGHLIGHT" val="0"/>
  <p:tag name="KSO_WM_UNIT_COMPATIBLE" val="0"/>
  <p:tag name="KSO_WM_BEAUTIFY_FLAG" val="#wm#"/>
  <p:tag name="KSO_WM_TAG_VERSION" val="1.0"/>
  <p:tag name="KSO_WM_DIAGRAM_GROUP_CODE" val="n1-1"/>
  <p:tag name="KSO_WM_UNIT_PRESET_TEXT" val="单击此处添加文本具体内容"/>
  <p:tag name="KSO_WM_UNIT_DIAGRAM_ISNUMVISUAL" val="0"/>
  <p:tag name="KSO_WM_UNIT_DIAGRAM_ISREFERUNIT" val="0"/>
  <p:tag name="KSO_WM_UNIT_NOCLEAR" val="0"/>
  <p:tag name="KSO_WM_UNIT_TEXT_FILL_FORE_SCHEMECOLOR_INDEX" val="13"/>
  <p:tag name="KSO_WM_UNIT_TEXT_FILL_TYPE" val="1"/>
  <p:tag name="KSO_WM_UNIT_USESOURCEFORMAT_APPLY" val="1"/>
  <p:tag name="KSO_WM_UNIT_DIAGRAM_SCHEMECOLOR_ID" val="0"/>
</p:tagLst>
</file>

<file path=ppt/tags/tag6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i"/>
  <p:tag name="KSO_WM_UNIT_INDEX" val="1_2_4_2"/>
  <p:tag name="KSO_WM_UNIT_ID" val="diagram20188511_3*n_h_h_i*1_2_4_2"/>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8"/>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6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i"/>
  <p:tag name="KSO_WM_UNIT_INDEX" val="1_2_4_1"/>
  <p:tag name="KSO_WM_UNIT_ID" val="diagram20188511_3*n_h_h_i*1_2_4_1"/>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16"/>
  <p:tag name="KSO_WM_UNIT_FILL_TYPE" val="1"/>
  <p:tag name="KSO_WM_UNIT_TEXT_FILL_FORE_SCHEMECOLOR_INDEX" val="13"/>
  <p:tag name="KSO_WM_UNIT_TEXT_FILL_TYPE" val="1"/>
  <p:tag name="KSO_WM_UNIT_USESOURCEFORMAT_APPLY" val="1"/>
  <p:tag name="KSO_WM_UNIT_DIAGRAM_SCHEMECOLOR_ID" val="0"/>
</p:tagLst>
</file>

<file path=ppt/tags/tag6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i"/>
  <p:tag name="KSO_WM_UNIT_INDEX" val="1_2_3_2"/>
  <p:tag name="KSO_WM_UNIT_ID" val="diagram20188511_3*n_h_h_i*1_2_3_2"/>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7"/>
  <p:tag name="KSO_WM_UNIT_FILL_TYPE" val="1"/>
  <p:tag name="KSO_WM_UNIT_LINE_FORE_SCHEMECOLOR_INDEX" val="14"/>
  <p:tag name="KSO_WM_UNIT_LINE_FILL_TYPE" val="2"/>
  <p:tag name="KSO_WM_UNIT_TEXT_FILL_FORE_SCHEMECOLOR_INDEX" val="2"/>
  <p:tag name="KSO_WM_UNIT_TEXT_FILL_TYPE" val="1"/>
  <p:tag name="KSO_WM_UNIT_USESOURCEFORMAT_APPLY" val="1"/>
  <p:tag name="KSO_WM_UNIT_DIAGRAM_SCHEMECOLOR_ID" val="0"/>
</p:tagLst>
</file>

<file path=ppt/tags/tag6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h_i"/>
  <p:tag name="KSO_WM_UNIT_INDEX" val="1_2_3_1"/>
  <p:tag name="KSO_WM_UNIT_ID" val="diagram20188511_3*n_h_h_i*1_2_3_1"/>
  <p:tag name="KSO_WM_UNIT_LAYERLEVEL" val="1_1_1_1"/>
  <p:tag name="KSO_WM_BEAUTIFY_FLAG" val="#wm#"/>
  <p:tag name="KSO_WM_TAG_VERSION" val="1.0"/>
  <p:tag name="KSO_WM_DIAGRAM_GROUP_CODE" val="n1-1"/>
  <p:tag name="KSO_WM_UNIT_HIGHLIGHT" val="0"/>
  <p:tag name="KSO_WM_UNIT_COMPATIBLE" val="0"/>
  <p:tag name="KSO_WM_UNIT_DIAGRAM_ISNUMVISUAL" val="0"/>
  <p:tag name="KSO_WM_UNIT_DIAGRAM_ISREFERUNIT" val="0"/>
  <p:tag name="KSO_WM_UNIT_FILL_FORE_SCHEMECOLOR_INDEX" val="16"/>
  <p:tag name="KSO_WM_UNIT_FILL_TYPE" val="1"/>
  <p:tag name="KSO_WM_UNIT_TEXT_FILL_FORE_SCHEMECOLOR_INDEX" val="13"/>
  <p:tag name="KSO_WM_UNIT_TEXT_FILL_TYPE" val="1"/>
  <p:tag name="KSO_WM_UNIT_USESOURCEFORMAT_APPLY" val="1"/>
  <p:tag name="KSO_WM_UNIT_DIAGRAM_SCHEMECOLOR_ID" val="0"/>
</p:tagLst>
</file>

<file path=ppt/tags/tag6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511"/>
  <p:tag name="KSO_WM_UNIT_TYPE" val="n_h_f"/>
  <p:tag name="KSO_WM_UNIT_INDEX" val="1_1_1"/>
  <p:tag name="KSO_WM_UNIT_ID" val="diagram20188511_3*n_h_f*1_1_1"/>
  <p:tag name="KSO_WM_UNIT_LAYERLEVEL" val="1_1_1"/>
  <p:tag name="KSO_WM_UNIT_VALUE" val="104"/>
  <p:tag name="KSO_WM_UNIT_HIGHLIGHT" val="0"/>
  <p:tag name="KSO_WM_UNIT_COMPATIBLE" val="0"/>
  <p:tag name="KSO_WM_BEAUTIFY_FLAG" val="#wm#"/>
  <p:tag name="KSO_WM_TAG_VERSION" val="1.0"/>
  <p:tag name="KSO_WM_DIAGRAM_GROUP_CODE" val="n1-1"/>
  <p:tag name="KSO_WM_UNIT_PRESET_TEXT" val="单击此处添加文本具体内容，简明扼要的阐述您的观点。根据需要可酌情增减文字，以便观者准确的理解您传达的思想。"/>
  <p:tag name="KSO_WM_UNIT_DIAGRAM_ISNUMVISUAL" val="0"/>
  <p:tag name="KSO_WM_UNIT_DIAGRAM_ISREFERUNIT" val="0"/>
  <p:tag name="KSO_WM_UNIT_NOCLEAR" val="0"/>
  <p:tag name="KSO_WM_UNIT_TEXT_FILL_FORE_SCHEMECOLOR_INDEX" val="14"/>
  <p:tag name="KSO_WM_UNIT_TEXT_FILL_TYPE" val="1"/>
  <p:tag name="KSO_WM_UNIT_USESOURCEFORMAT_APPLY" val="1"/>
  <p:tag name="KSO_WM_UNIT_DIAGRAM_SCHEMECOLOR_ID" val="0"/>
</p:tagLst>
</file>

<file path=ppt/tags/tag67.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3"/>
  <p:tag name="KSO_WM_UNIT_HIGHLIGHT" val="0"/>
  <p:tag name="KSO_WM_UNIT_COMPATIBLE" val="0"/>
  <p:tag name="KSO_WM_DIAGRAM_GROUP_CODE" val="l1-1"/>
  <p:tag name="KSO_WM_UNIT_TYPE" val="l_h_a"/>
  <p:tag name="KSO_WM_UNIT_INDEX" val="1_3_1"/>
  <p:tag name="KSO_WM_UNIT_ID" val="diagram20187615_2*l_h_a*1_3_1"/>
  <p:tag name="KSO_WM_TEMPLATE_CATEGORY" val="diagram"/>
  <p:tag name="KSO_WM_TEMPLATE_INDEX" val="20187615"/>
  <p:tag name="KSO_WM_UNIT_LAYERLEVEL" val="1_1_1"/>
  <p:tag name="KSO_WM_TAG_VERSION" val="1.0"/>
  <p:tag name="KSO_WM_BEAUTIFY_FLAG" val="#wm#"/>
  <p:tag name="KSO_WM_UNIT_NOCLEAR" val="0"/>
  <p:tag name="KSO_WM_UNIT_DIAGRAM_ISNUMVISUAL" val="0"/>
  <p:tag name="KSO_WM_UNIT_DIAGRAM_ISREFERUNIT" val="0"/>
  <p:tag name="KSO_WM_UNIT_COLOR_SCHEME_SHAPE_ID" val="7"/>
  <p:tag name="KSO_WM_UNIT_COLOR_SCHEME_PARENT_PAGE" val="0_2"/>
  <p:tag name="KSO_WM_UNIT_PRESET_TEXT" val="添加标题"/>
  <p:tag name="KSO_WM_UNIT_TEXT_FILL_FORE_SCHEMECOLOR_INDEX" val="13"/>
  <p:tag name="KSO_WM_UNIT_TEXT_FILL_TYPE" val="1"/>
  <p:tag name="KSO_WM_UNIT_USESOURCEFORMAT_APPLY" val="1"/>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1"/>
  <p:tag name="KSO_WM_UNIT_ID" val="diagram20187615_2*l_h_i*1_3_1"/>
  <p:tag name="KSO_WM_TEMPLATE_CATEGORY" val="diagram"/>
  <p:tag name="KSO_WM_TEMPLATE_INDEX" val="20187615"/>
  <p:tag name="KSO_WM_UNIT_LAYERLEVEL" val="1_1_1"/>
  <p:tag name="KSO_WM_TAG_VERSION" val="1.0"/>
  <p:tag name="KSO_WM_BEAUTIFY_FLAG" val="#wm#"/>
  <p:tag name="KSO_WM_UNIT_DIAGRAM_ISNUMVISUAL" val="0"/>
  <p:tag name="KSO_WM_UNIT_DIAGRAM_ISREFERUNIT" val="0"/>
  <p:tag name="KSO_WM_UNIT_COLOR_SCHEME_SHAPE_ID" val="14"/>
  <p:tag name="KSO_WM_UNIT_COLOR_SCHEME_PARENT_PAGE" val="0_2"/>
  <p:tag name="KSO_WM_UNIT_FILL_FORE_SCHEMECOLOR_INDEX" val="7"/>
  <p:tag name="KSO_WM_UNIT_FILL_TYPE" val="1"/>
  <p:tag name="KSO_WM_UNIT_TEXT_FILL_FORE_SCHEMECOLOR_INDEX" val="2"/>
  <p:tag name="KSO_WM_UNIT_TEXT_FILL_TYPE" val="1"/>
  <p:tag name="KSO_WM_UNIT_USESOURCEFORMAT_APPLY" val="1"/>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2"/>
  <p:tag name="KSO_WM_UNIT_ID" val="diagram20187615_2*l_h_i*1_3_2"/>
  <p:tag name="KSO_WM_TEMPLATE_CATEGORY" val="diagram"/>
  <p:tag name="KSO_WM_TEMPLATE_INDEX" val="20187615"/>
  <p:tag name="KSO_WM_UNIT_LAYERLEVEL" val="1_1_1"/>
  <p:tag name="KSO_WM_TAG_VERSION" val="1.0"/>
  <p:tag name="KSO_WM_BEAUTIFY_FLAG" val="#wm#"/>
  <p:tag name="KSO_WM_UNIT_DIAGRAM_ISNUMVISUAL" val="0"/>
  <p:tag name="KSO_WM_UNIT_DIAGRAM_ISREFERUNIT" val="0"/>
  <p:tag name="KSO_WM_UNIT_COLOR_SCHEME_SHAPE_ID" val="15"/>
  <p:tag name="KSO_WM_UNIT_COLOR_SCHEME_PARENT_PAGE" val="0_2"/>
  <p:tag name="KSO_WM_UNIT_LINE_FORE_SCHEMECOLOR_INDEX" val="7"/>
  <p:tag name="KSO_WM_UNIT_LINE_FILL_TYPE" val="2"/>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1"/>
  <p:tag name="KSO_WM_UNIT_ID" val="diagram20187487_3*l_h_i*1_1_1"/>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14"/>
  <p:tag name="KSO_WM_UNIT_FILL_TYPE" val="1"/>
  <p:tag name="KSO_WM_UNIT_TEXT_FILL_FORE_SCHEMECOLOR_INDEX" val="13"/>
  <p:tag name="KSO_WM_UNIT_TEXT_FILL_TYPE" val="1"/>
  <p:tag name="KSO_WM_UNIT_USESOURCEFORMAT_APPLY"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3"/>
  <p:tag name="KSO_WM_UNIT_ID" val="diagram20187615_2*l_h_i*1_3_3"/>
  <p:tag name="KSO_WM_TEMPLATE_CATEGORY" val="diagram"/>
  <p:tag name="KSO_WM_TEMPLATE_INDEX" val="20187615"/>
  <p:tag name="KSO_WM_UNIT_LAYERLEVEL" val="1_1_1"/>
  <p:tag name="KSO_WM_TAG_VERSION" val="1.0"/>
  <p:tag name="KSO_WM_BEAUTIFY_FLAG" val="#wm#"/>
  <p:tag name="KSO_WM_UNIT_DIAGRAM_ISNUMVISUAL" val="0"/>
  <p:tag name="KSO_WM_UNIT_DIAGRAM_ISREFERUNIT" val="0"/>
  <p:tag name="KSO_WM_UNIT_COLOR_SCHEME_SHAPE_ID" val="16"/>
  <p:tag name="KSO_WM_UNIT_COLOR_SCHEME_PARENT_PAGE" val="0_2"/>
  <p:tag name="KSO_WM_UNIT_FILL_FORE_SCHEMECOLOR_INDEX" val="14"/>
  <p:tag name="KSO_WM_UNIT_FILL_TYPE" val="1"/>
  <p:tag name="KSO_WM_UNIT_TEXT_FILL_FORE_SCHEMECOLOR_INDEX" val="13"/>
  <p:tag name="KSO_WM_UNIT_TEXT_FILL_TYPE" val="1"/>
  <p:tag name="KSO_WM_UNIT_USESOURCEFORMAT_APPLY"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3_4"/>
  <p:tag name="KSO_WM_UNIT_ID" val="diagram20187615_2*l_h_i*1_3_4"/>
  <p:tag name="KSO_WM_TEMPLATE_CATEGORY" val="diagram"/>
  <p:tag name="KSO_WM_TEMPLATE_INDEX" val="20187615"/>
  <p:tag name="KSO_WM_UNIT_LAYERLEVEL" val="1_1_1"/>
  <p:tag name="KSO_WM_TAG_VERSION" val="1.0"/>
  <p:tag name="KSO_WM_BEAUTIFY_FLAG" val="#wm#"/>
  <p:tag name="KSO_WM_UNIT_DIAGRAM_ISNUMVISUAL" val="0"/>
  <p:tag name="KSO_WM_UNIT_DIAGRAM_ISREFERUNIT" val="0"/>
  <p:tag name="KSO_WM_UNIT_COLOR_SCHEME_SHAPE_ID" val="17"/>
  <p:tag name="KSO_WM_UNIT_COLOR_SCHEME_PARENT_PAGE" val="0_2"/>
  <p:tag name="KSO_WM_UNIT_FILL_FORE_SCHEMECOLOR_INDEX" val="7"/>
  <p:tag name="KSO_WM_UNIT_FILL_TYPE" val="1"/>
  <p:tag name="KSO_WM_UNIT_TEXT_FILL_FORE_SCHEMECOLOR_INDEX" val="13"/>
  <p:tag name="KSO_WM_UNIT_TEXT_FILL_TYPE" val="1"/>
  <p:tag name="KSO_WM_UNIT_USESOURCEFORMAT_APPLY" val="1"/>
</p:tagLst>
</file>

<file path=ppt/tags/tag72.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3"/>
  <p:tag name="KSO_WM_UNIT_HIGHLIGHT" val="0"/>
  <p:tag name="KSO_WM_UNIT_COMPATIBLE" val="0"/>
  <p:tag name="KSO_WM_DIAGRAM_GROUP_CODE" val="l1-1"/>
  <p:tag name="KSO_WM_UNIT_TYPE" val="l_h_a"/>
  <p:tag name="KSO_WM_UNIT_INDEX" val="1_1_1"/>
  <p:tag name="KSO_WM_UNIT_ID" val="diagram20187615_2*l_h_a*1_1_1"/>
  <p:tag name="KSO_WM_TEMPLATE_CATEGORY" val="diagram"/>
  <p:tag name="KSO_WM_TEMPLATE_INDEX" val="20187615"/>
  <p:tag name="KSO_WM_UNIT_LAYERLEVEL" val="1_1_1"/>
  <p:tag name="KSO_WM_TAG_VERSION" val="1.0"/>
  <p:tag name="KSO_WM_BEAUTIFY_FLAG" val="#wm#"/>
  <p:tag name="KSO_WM_UNIT_NOCLEAR" val="0"/>
  <p:tag name="KSO_WM_UNIT_DIAGRAM_ISNUMVISUAL" val="0"/>
  <p:tag name="KSO_WM_UNIT_DIAGRAM_ISREFERUNIT" val="0"/>
  <p:tag name="KSO_WM_UNIT_COLOR_SCHEME_SHAPE_ID" val="3"/>
  <p:tag name="KSO_WM_UNIT_COLOR_SCHEME_PARENT_PAGE" val="0_2"/>
  <p:tag name="KSO_WM_UNIT_PRESET_TEXT" val="添加标题"/>
  <p:tag name="KSO_WM_UNIT_TEXT_FILL_FORE_SCHEMECOLOR_INDEX" val="13"/>
  <p:tag name="KSO_WM_UNIT_TEXT_FILL_TYPE" val="1"/>
  <p:tag name="KSO_WM_UNIT_USESOURCEFORMAT_APPLY"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1"/>
  <p:tag name="KSO_WM_UNIT_ID" val="diagram20187615_2*l_h_i*1_1_1"/>
  <p:tag name="KSO_WM_TEMPLATE_CATEGORY" val="diagram"/>
  <p:tag name="KSO_WM_TEMPLATE_INDEX" val="20187615"/>
  <p:tag name="KSO_WM_UNIT_LAYERLEVEL" val="1_1_1"/>
  <p:tag name="KSO_WM_TAG_VERSION" val="1.0"/>
  <p:tag name="KSO_WM_BEAUTIFY_FLAG" val="#wm#"/>
  <p:tag name="KSO_WM_UNIT_DIAGRAM_ISNUMVISUAL" val="0"/>
  <p:tag name="KSO_WM_UNIT_DIAGRAM_ISREFERUNIT" val="0"/>
  <p:tag name="KSO_WM_UNIT_COLOR_SCHEME_SHAPE_ID" val="18"/>
  <p:tag name="KSO_WM_UNIT_COLOR_SCHEME_PARENT_PAGE" val="0_2"/>
  <p:tag name="KSO_WM_UNIT_FILL_FORE_SCHEMECOLOR_INDEX" val="5"/>
  <p:tag name="KSO_WM_UNIT_FILL_TYPE" val="1"/>
  <p:tag name="KSO_WM_UNIT_TEXT_FILL_FORE_SCHEMECOLOR_INDEX" val="2"/>
  <p:tag name="KSO_WM_UNIT_TEXT_FILL_TYPE" val="1"/>
  <p:tag name="KSO_WM_UNIT_USESOURCEFORMAT_APPLY"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2"/>
  <p:tag name="KSO_WM_UNIT_ID" val="diagram20187615_2*l_h_i*1_1_2"/>
  <p:tag name="KSO_WM_TEMPLATE_CATEGORY" val="diagram"/>
  <p:tag name="KSO_WM_TEMPLATE_INDEX" val="20187615"/>
  <p:tag name="KSO_WM_UNIT_LAYERLEVEL" val="1_1_1"/>
  <p:tag name="KSO_WM_TAG_VERSION" val="1.0"/>
  <p:tag name="KSO_WM_BEAUTIFY_FLAG" val="#wm#"/>
  <p:tag name="KSO_WM_UNIT_DIAGRAM_ISNUMVISUAL" val="0"/>
  <p:tag name="KSO_WM_UNIT_DIAGRAM_ISREFERUNIT" val="0"/>
  <p:tag name="KSO_WM_UNIT_COLOR_SCHEME_SHAPE_ID" val="19"/>
  <p:tag name="KSO_WM_UNIT_COLOR_SCHEME_PARENT_PAGE" val="0_2"/>
  <p:tag name="KSO_WM_UNIT_LINE_FORE_SCHEMECOLOR_INDEX" val="5"/>
  <p:tag name="KSO_WM_UNIT_LINE_FILL_TYPE" val="2"/>
  <p:tag name="KSO_WM_UNIT_USESOURCEFORMAT_APPLY" val="1"/>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3"/>
  <p:tag name="KSO_WM_UNIT_ID" val="diagram20187615_2*l_h_i*1_1_3"/>
  <p:tag name="KSO_WM_TEMPLATE_CATEGORY" val="diagram"/>
  <p:tag name="KSO_WM_TEMPLATE_INDEX" val="20187615"/>
  <p:tag name="KSO_WM_UNIT_LAYERLEVEL" val="1_1_1"/>
  <p:tag name="KSO_WM_TAG_VERSION" val="1.0"/>
  <p:tag name="KSO_WM_BEAUTIFY_FLAG" val="#wm#"/>
  <p:tag name="KSO_WM_UNIT_DIAGRAM_ISNUMVISUAL" val="0"/>
  <p:tag name="KSO_WM_UNIT_DIAGRAM_ISREFERUNIT" val="0"/>
  <p:tag name="KSO_WM_UNIT_COLOR_SCHEME_SHAPE_ID" val="20"/>
  <p:tag name="KSO_WM_UNIT_COLOR_SCHEME_PARENT_PAGE" val="0_2"/>
  <p:tag name="KSO_WM_UNIT_FILL_FORE_SCHEMECOLOR_INDEX" val="14"/>
  <p:tag name="KSO_WM_UNIT_FILL_TYPE" val="1"/>
  <p:tag name="KSO_WM_UNIT_TEXT_FILL_FORE_SCHEMECOLOR_INDEX" val="13"/>
  <p:tag name="KSO_WM_UNIT_TEXT_FILL_TYPE" val="1"/>
  <p:tag name="KSO_WM_UNIT_USESOURCEFORMAT_APPLY" val="1"/>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1_4"/>
  <p:tag name="KSO_WM_UNIT_ID" val="diagram20187615_2*l_h_i*1_1_4"/>
  <p:tag name="KSO_WM_TEMPLATE_CATEGORY" val="diagram"/>
  <p:tag name="KSO_WM_TEMPLATE_INDEX" val="20187615"/>
  <p:tag name="KSO_WM_UNIT_LAYERLEVEL" val="1_1_1"/>
  <p:tag name="KSO_WM_TAG_VERSION" val="1.0"/>
  <p:tag name="KSO_WM_BEAUTIFY_FLAG" val="#wm#"/>
  <p:tag name="KSO_WM_UNIT_DIAGRAM_ISNUMVISUAL" val="0"/>
  <p:tag name="KSO_WM_UNIT_DIAGRAM_ISREFERUNIT" val="0"/>
  <p:tag name="KSO_WM_UNIT_COLOR_SCHEME_SHAPE_ID" val="21"/>
  <p:tag name="KSO_WM_UNIT_COLOR_SCHEME_PARENT_PAGE" val="0_2"/>
  <p:tag name="KSO_WM_UNIT_FILL_FORE_SCHEMECOLOR_INDEX" val="5"/>
  <p:tag name="KSO_WM_UNIT_FILL_TYPE" val="1"/>
  <p:tag name="KSO_WM_UNIT_TEXT_FILL_FORE_SCHEMECOLOR_INDEX" val="13"/>
  <p:tag name="KSO_WM_UNIT_TEXT_FILL_TYPE" val="1"/>
  <p:tag name="KSO_WM_UNIT_USESOURCEFORMAT_APPLY" val="1"/>
</p:tagLst>
</file>

<file path=ppt/tags/tag77.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3"/>
  <p:tag name="KSO_WM_UNIT_HIGHLIGHT" val="0"/>
  <p:tag name="KSO_WM_UNIT_COMPATIBLE" val="0"/>
  <p:tag name="KSO_WM_DIAGRAM_GROUP_CODE" val="l1-1"/>
  <p:tag name="KSO_WM_UNIT_TYPE" val="l_h_a"/>
  <p:tag name="KSO_WM_UNIT_INDEX" val="1_2_1"/>
  <p:tag name="KSO_WM_UNIT_ID" val="diagram20187615_2*l_h_a*1_2_1"/>
  <p:tag name="KSO_WM_TEMPLATE_CATEGORY" val="diagram"/>
  <p:tag name="KSO_WM_TEMPLATE_INDEX" val="20187615"/>
  <p:tag name="KSO_WM_UNIT_LAYERLEVEL" val="1_1_1"/>
  <p:tag name="KSO_WM_TAG_VERSION" val="1.0"/>
  <p:tag name="KSO_WM_BEAUTIFY_FLAG" val="#wm#"/>
  <p:tag name="KSO_WM_UNIT_NOCLEAR" val="0"/>
  <p:tag name="KSO_WM_UNIT_DIAGRAM_ISNUMVISUAL" val="0"/>
  <p:tag name="KSO_WM_UNIT_DIAGRAM_ISREFERUNIT" val="0"/>
  <p:tag name="KSO_WM_UNIT_COLOR_SCHEME_SHAPE_ID" val="5"/>
  <p:tag name="KSO_WM_UNIT_COLOR_SCHEME_PARENT_PAGE" val="0_2"/>
  <p:tag name="KSO_WM_UNIT_PRESET_TEXT" val="添加标题"/>
  <p:tag name="KSO_WM_UNIT_TEXT_FILL_FORE_SCHEMECOLOR_INDEX" val="13"/>
  <p:tag name="KSO_WM_UNIT_TEXT_FILL_TYPE" val="1"/>
  <p:tag name="KSO_WM_UNIT_USESOURCEFORMAT_APPLY"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1"/>
  <p:tag name="KSO_WM_UNIT_ID" val="diagram20187615_2*l_h_i*1_2_1"/>
  <p:tag name="KSO_WM_TEMPLATE_CATEGORY" val="diagram"/>
  <p:tag name="KSO_WM_TEMPLATE_INDEX" val="20187615"/>
  <p:tag name="KSO_WM_UNIT_LAYERLEVEL" val="1_1_1"/>
  <p:tag name="KSO_WM_TAG_VERSION" val="1.0"/>
  <p:tag name="KSO_WM_BEAUTIFY_FLAG" val="#wm#"/>
  <p:tag name="KSO_WM_UNIT_DIAGRAM_ISNUMVISUAL" val="0"/>
  <p:tag name="KSO_WM_UNIT_DIAGRAM_ISREFERUNIT" val="0"/>
  <p:tag name="KSO_WM_UNIT_COLOR_SCHEME_SHAPE_ID" val="22"/>
  <p:tag name="KSO_WM_UNIT_COLOR_SCHEME_PARENT_PAGE" val="0_2"/>
  <p:tag name="KSO_WM_UNIT_FILL_FORE_SCHEMECOLOR_INDEX" val="6"/>
  <p:tag name="KSO_WM_UNIT_FILL_TYPE" val="1"/>
  <p:tag name="KSO_WM_UNIT_TEXT_FILL_FORE_SCHEMECOLOR_INDEX" val="2"/>
  <p:tag name="KSO_WM_UNIT_TEXT_FILL_TYPE" val="1"/>
  <p:tag name="KSO_WM_UNIT_USESOURCEFORMAT_APPLY" val="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2"/>
  <p:tag name="KSO_WM_UNIT_ID" val="diagram20187615_2*l_h_i*1_2_2"/>
  <p:tag name="KSO_WM_TEMPLATE_CATEGORY" val="diagram"/>
  <p:tag name="KSO_WM_TEMPLATE_INDEX" val="20187615"/>
  <p:tag name="KSO_WM_UNIT_LAYERLEVEL" val="1_1_1"/>
  <p:tag name="KSO_WM_TAG_VERSION" val="1.0"/>
  <p:tag name="KSO_WM_BEAUTIFY_FLAG" val="#wm#"/>
  <p:tag name="KSO_WM_UNIT_DIAGRAM_ISNUMVISUAL" val="0"/>
  <p:tag name="KSO_WM_UNIT_DIAGRAM_ISREFERUNIT" val="0"/>
  <p:tag name="KSO_WM_UNIT_COLOR_SCHEME_SHAPE_ID" val="23"/>
  <p:tag name="KSO_WM_UNIT_COLOR_SCHEME_PARENT_PAGE" val="0_2"/>
  <p:tag name="KSO_WM_UNIT_LINE_FORE_SCHEMECOLOR_INDEX" val="6"/>
  <p:tag name="KSO_WM_UNIT_LINE_FILL_TYPE" val="2"/>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ISCONTENTSTITLE" val="0"/>
  <p:tag name="KSO_WM_UNIT_VALUE" val="16"/>
  <p:tag name="KSO_WM_UNIT_HIGHLIGHT" val="0"/>
  <p:tag name="KSO_WM_UNIT_COMPATIBLE" val="0"/>
  <p:tag name="KSO_WM_DIAGRAM_GROUP_CODE" val="l1-1"/>
  <p:tag name="KSO_WM_UNIT_TYPE" val="l_h_a"/>
  <p:tag name="KSO_WM_UNIT_INDEX" val="1_1_1"/>
  <p:tag name="KSO_WM_UNIT_ID" val="diagram20187487_3*l_h_a*1_1_1"/>
  <p:tag name="KSO_WM_TEMPLATE_CATEGORY" val="diagram"/>
  <p:tag name="KSO_WM_TEMPLATE_INDEX" val="20187487"/>
  <p:tag name="KSO_WM_UNIT_LAYERLEVEL" val="1_1_1"/>
  <p:tag name="KSO_WM_TAG_VERSION" val="1.0"/>
  <p:tag name="KSO_WM_BEAUTIFY_FLAG" val="#wm#"/>
  <p:tag name="KSO_WM_UNIT_PRESET_TEXT" val="单击此处添加标题"/>
  <p:tag name="KSO_WM_UNIT_DIAGRAM_ISNUMVISUAL" val="0"/>
  <p:tag name="KSO_WM_UNIT_DIAGRAM_ISREFERUNIT" val="0"/>
  <p:tag name="KSO_WM_UNIT_NOCLEAR" val="0"/>
  <p:tag name="KSO_WM_UNIT_TEXT_FILL_FORE_SCHEMECOLOR_INDEX" val="5"/>
  <p:tag name="KSO_WM_UNIT_TEXT_FILL_TYPE" val="1"/>
  <p:tag name="KSO_WM_UNIT_USESOURCEFORMAT_APPLY"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3"/>
  <p:tag name="KSO_WM_UNIT_ID" val="diagram20187615_2*l_h_i*1_2_3"/>
  <p:tag name="KSO_WM_TEMPLATE_CATEGORY" val="diagram"/>
  <p:tag name="KSO_WM_TEMPLATE_INDEX" val="20187615"/>
  <p:tag name="KSO_WM_UNIT_LAYERLEVEL" val="1_1_1"/>
  <p:tag name="KSO_WM_TAG_VERSION" val="1.0"/>
  <p:tag name="KSO_WM_BEAUTIFY_FLAG" val="#wm#"/>
  <p:tag name="KSO_WM_UNIT_DIAGRAM_ISNUMVISUAL" val="0"/>
  <p:tag name="KSO_WM_UNIT_DIAGRAM_ISREFERUNIT" val="0"/>
  <p:tag name="KSO_WM_UNIT_COLOR_SCHEME_SHAPE_ID" val="24"/>
  <p:tag name="KSO_WM_UNIT_COLOR_SCHEME_PARENT_PAGE" val="0_2"/>
  <p:tag name="KSO_WM_UNIT_FILL_FORE_SCHEMECOLOR_INDEX" val="14"/>
  <p:tag name="KSO_WM_UNIT_FILL_TYPE" val="1"/>
  <p:tag name="KSO_WM_UNIT_TEXT_FILL_FORE_SCHEMECOLOR_INDEX" val="13"/>
  <p:tag name="KSO_WM_UNIT_TEXT_FILL_TYPE" val="1"/>
  <p:tag name="KSO_WM_UNIT_USESOURCEFORMAT_APPLY" val="1"/>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4"/>
  <p:tag name="KSO_WM_UNIT_ID" val="diagram20187615_2*l_h_i*1_2_4"/>
  <p:tag name="KSO_WM_TEMPLATE_CATEGORY" val="diagram"/>
  <p:tag name="KSO_WM_TEMPLATE_INDEX" val="20187615"/>
  <p:tag name="KSO_WM_UNIT_LAYERLEVEL" val="1_1_1"/>
  <p:tag name="KSO_WM_TAG_VERSION" val="1.0"/>
  <p:tag name="KSO_WM_BEAUTIFY_FLAG" val="#wm#"/>
  <p:tag name="KSO_WM_UNIT_DIAGRAM_ISNUMVISUAL" val="0"/>
  <p:tag name="KSO_WM_UNIT_DIAGRAM_ISREFERUNIT" val="0"/>
  <p:tag name="KSO_WM_UNIT_COLOR_SCHEME_SHAPE_ID" val="25"/>
  <p:tag name="KSO_WM_UNIT_COLOR_SCHEME_PARENT_PAGE" val="0_2"/>
  <p:tag name="KSO_WM_UNIT_FILL_FORE_SCHEMECOLOR_INDEX" val="6"/>
  <p:tag name="KSO_WM_UNIT_FILL_TYPE" val="1"/>
  <p:tag name="KSO_WM_UNIT_TEXT_FILL_FORE_SCHEMECOLOR_INDEX" val="13"/>
  <p:tag name="KSO_WM_UNIT_TEXT_FILL_TYPE" val="1"/>
  <p:tag name="KSO_WM_UNIT_USESOURCEFORMAT_APPLY" val="1"/>
</p:tagLst>
</file>

<file path=ppt/tags/tag8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5_2"/>
  <p:tag name="KSO_WM_UNIT_ID" val="diagram20188003_6*n_h_h_i*1_2_5_2"/>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9"/>
  <p:tag name="KSO_WM_UNIT_FILL_TYPE" val="1"/>
  <p:tag name="KSO_WM_UNIT_LINE_FORE_SCHEMECOLOR_INDEX" val="9"/>
  <p:tag name="KSO_WM_UNIT_LINE_FILL_TYPE" val="2"/>
  <p:tag name="KSO_WM_UNIT_TEXT_FILL_FORE_SCHEMECOLOR_INDEX" val="13"/>
  <p:tag name="KSO_WM_UNIT_TEXT_FILL_TYPE" val="1"/>
  <p:tag name="KSO_WM_UNIT_USESOURCEFORMAT_APPLY" val="1"/>
</p:tagLst>
</file>

<file path=ppt/tags/tag8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2_1"/>
  <p:tag name="KSO_WM_UNIT_ID" val="diagram20188003_6*n_h_h_i*1_2_2_1"/>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6"/>
  <p:tag name="KSO_WM_UNIT_FILL_TYPE" val="1"/>
  <p:tag name="KSO_WM_UNIT_LINE_FORE_SCHEMECOLOR_INDEX" val="6"/>
  <p:tag name="KSO_WM_UNIT_LINE_FILL_TYPE" val="2"/>
  <p:tag name="KSO_WM_UNIT_TEXT_FILL_FORE_SCHEMECOLOR_INDEX" val="13"/>
  <p:tag name="KSO_WM_UNIT_TEXT_FILL_TYPE" val="1"/>
  <p:tag name="KSO_WM_UNIT_USESOURCEFORMAT_APPLY" val="1"/>
</p:tagLst>
</file>

<file path=ppt/tags/tag8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h_i"/>
  <p:tag name="KSO_WM_UNIT_INDEX" val="1_2_6_2"/>
  <p:tag name="KSO_WM_UNIT_ID" val="diagram20188003_6*n_h_h_i*1_2_6_2"/>
  <p:tag name="KSO_WM_UNIT_LAYERLEVEL" val="1_1_1_1"/>
  <p:tag name="KSO_WM_BEAUTIFY_FLAG" val="#wm#"/>
  <p:tag name="KSO_WM_TAG_VERSION" val="1.0"/>
  <p:tag name="KSO_WM_DIAGRAM_GROUP_CODE" val="n1-1"/>
  <p:tag name="KSO_WM_UNIT_HIGHLIGHT" val="0"/>
  <p:tag name="KSO_WM_UNIT_COMPATIBLE" val="0"/>
  <p:tag name="KSO_WM_UNIT_FILL_FORE_SCHEMECOLOR_INDEX" val="10"/>
  <p:tag name="KSO_WM_UNIT_FILL_TYPE" val="1"/>
  <p:tag name="KSO_WM_UNIT_TEXT_FILL_FORE_SCHEMECOLOR_INDEX" val="13"/>
  <p:tag name="KSO_WM_UNIT_TEXT_FILL_TYPE" val="1"/>
  <p:tag name="KSO_WM_UNIT_USESOURCEFORMAT_APPLY" val="1"/>
</p:tagLst>
</file>

<file path=ppt/tags/tag8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5"/>
  <p:tag name="KSO_WM_UNIT_ID" val="diagram20188003_6*n_h_i*1_1_5"/>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8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4"/>
  <p:tag name="KSO_WM_UNIT_ID" val="diagram20188003_6*n_h_i*1_1_4"/>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8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3"/>
  <p:tag name="KSO_WM_UNIT_ID" val="diagram20188003_6*n_h_i*1_1_3"/>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8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2"/>
  <p:tag name="KSO_WM_UNIT_ID" val="diagram20188003_6*n_h_i*1_1_2"/>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8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3"/>
  <p:tag name="KSO_WM_UNIT_ID" val="diagram20188003_6*n_h_i*1_1_13"/>
  <p:tag name="KSO_WM_UNIT_LAYERLEVEL" val="1_1_1"/>
  <p:tag name="KSO_WM_BEAUTIFY_FLAG" val="#wm#"/>
  <p:tag name="KSO_WM_TAG_VERSION" val="1.0"/>
  <p:tag name="KSO_WM_DIAGRAM_GROUP_CODE" val="n1-1"/>
  <p:tag name="KSO_WM_UNIT_HIGHLIGHT" val="0"/>
  <p:tag name="KSO_WM_UNIT_COMPATIBLE" val="0"/>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DIAGRAM_GROUP_CODE" val="l1-1"/>
  <p:tag name="KSO_WM_UNIT_TYPE" val="l_h_i"/>
  <p:tag name="KSO_WM_UNIT_INDEX" val="1_2_3"/>
  <p:tag name="KSO_WM_UNIT_ID" val="diagram20187487_3*l_h_i*1_2_3"/>
  <p:tag name="KSO_WM_TEMPLATE_CATEGORY" val="diagram"/>
  <p:tag name="KSO_WM_TEMPLATE_INDEX" val="20187487"/>
  <p:tag name="KSO_WM_UNIT_LAYERLEVEL" val="1_1_1"/>
  <p:tag name="KSO_WM_TAG_VERSION" val="1.0"/>
  <p:tag name="KSO_WM_BEAUTIFY_FLAG" val="#wm#"/>
  <p:tag name="KSO_WM_UNIT_DIAGRAM_ISNUMVISUAL" val="0"/>
  <p:tag name="KSO_WM_UNIT_DIAGRAM_ISREFERUNIT" val="0"/>
  <p:tag name="KSO_WM_UNIT_FILL_FORE_SCHEMECOLOR_INDEX" val="6"/>
  <p:tag name="KSO_WM_UNIT_FILL_TYPE" val="1"/>
  <p:tag name="KSO_WM_UNIT_TEXT_FILL_FORE_SCHEMECOLOR_INDEX" val="2"/>
  <p:tag name="KSO_WM_UNIT_TEXT_FILL_TYPE" val="1"/>
  <p:tag name="KSO_WM_UNIT_USESOURCEFORMAT_APPLY" val="1"/>
</p:tagLst>
</file>

<file path=ppt/tags/tag9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7"/>
  <p:tag name="KSO_WM_UNIT_ID" val="diagram20188003_6*n_h_i*1_1_7"/>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9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2"/>
  <p:tag name="KSO_WM_UNIT_ID" val="diagram20188003_6*n_h_i*1_1_12"/>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9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6"/>
  <p:tag name="KSO_WM_UNIT_ID" val="diagram20188003_6*n_h_i*1_1_6"/>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9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
  <p:tag name="KSO_WM_UNIT_ID" val="diagram20188003_6*n_h_i*1_1_1"/>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9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1"/>
  <p:tag name="KSO_WM_UNIT_ID" val="diagram20188003_6*n_h_i*1_1_11"/>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9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10"/>
  <p:tag name="KSO_WM_UNIT_ID" val="diagram20188003_6*n_h_i*1_1_10"/>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9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9"/>
  <p:tag name="KSO_WM_UNIT_ID" val="diagram20188003_6*n_h_i*1_1_9"/>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9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i"/>
  <p:tag name="KSO_WM_UNIT_INDEX" val="1_1_8"/>
  <p:tag name="KSO_WM_UNIT_ID" val="diagram20188003_6*n_h_i*1_1_8"/>
  <p:tag name="KSO_WM_UNIT_LAYERLEVEL" val="1_1_1"/>
  <p:tag name="KSO_WM_BEAUTIFY_FLAG" val="#wm#"/>
  <p:tag name="KSO_WM_TAG_VERSION" val="1.0"/>
  <p:tag name="KSO_WM_DIAGRAM_GROUP_CODE" val="n1-1"/>
  <p:tag name="KSO_WM_UNIT_HIGHLIGHT" val="0"/>
  <p:tag name="KSO_WM_UNIT_COMPATIBLE" val="0"/>
  <p:tag name="KSO_WM_UNIT_FILL_FORE_SCHEMECOLOR_INDEX" val="5"/>
  <p:tag name="KSO_WM_UNIT_FILL_TYPE" val="1"/>
  <p:tag name="KSO_WM_UNIT_TEXT_FILL_FORE_SCHEMECOLOR_INDEX" val="13"/>
  <p:tag name="KSO_WM_UNIT_TEXT_FILL_TYPE" val="1"/>
  <p:tag name="KSO_WM_UNIT_USESOURCEFORMAT_APPLY" val="1"/>
</p:tagLst>
</file>

<file path=ppt/tags/tag9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8003"/>
  <p:tag name="KSO_WM_UNIT_TYPE" val="n_h_f"/>
  <p:tag name="KSO_WM_UNIT_INDEX" val="1_1_1"/>
  <p:tag name="KSO_WM_UNIT_ID" val="diagram20188003_6*n_h_f*1_1_1"/>
  <p:tag name="KSO_WM_UNIT_LAYERLEVEL" val="1_1_1"/>
  <p:tag name="KSO_WM_UNIT_VALUE" val="20"/>
  <p:tag name="KSO_WM_UNIT_HIGHLIGHT" val="0"/>
  <p:tag name="KSO_WM_UNIT_COMPATIBLE" val="0"/>
  <p:tag name="KSO_WM_UNIT_PRESET_TEXT" val="添加标题"/>
  <p:tag name="KSO_WM_BEAUTIFY_FLAG" val="#wm#"/>
  <p:tag name="KSO_WM_TAG_VERSION" val="1.0"/>
  <p:tag name="KSO_WM_DIAGRAM_GROUP_CODE" val="n1-1"/>
  <p:tag name="KSO_WM_UNIT_TEXT_FILL_FORE_SCHEMECOLOR_INDEX" val="13"/>
  <p:tag name="KSO_WM_UNIT_TEXT_FILL_TYPE" val="1"/>
  <p:tag name="KSO_WM_UNIT_USESOURCEFORMAT_APPLY" val="1"/>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TYPE" val="i"/>
  <p:tag name="KSO_WM_UNIT_INDEX" val="1"/>
  <p:tag name="KSO_WM_UNIT_ID" val="diagram20188003_6*i*1"/>
  <p:tag name="KSO_WM_TEMPLATE_CATEGORY" val="diagram"/>
  <p:tag name="KSO_WM_TEMPLATE_INDEX" val="20188003"/>
  <p:tag name="KSO_WM_UNIT_LAYERLEVEL" val="1"/>
  <p:tag name="KSO_WM_TAG_VERSION" val="1.0"/>
  <p:tag name="KSO_WM_BEAUTIFY_FLAG" val="#wm#"/>
  <p:tag name="KSO_WM_UNIT_FILL_FORE_SCHEMECOLOR_INDEX" val="8"/>
  <p:tag name="KSO_WM_UNI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31</TotalTime>
  <Words>2772</Words>
  <Application>Microsoft Office PowerPoint</Application>
  <PresentationFormat>自定义</PresentationFormat>
  <Paragraphs>220</Paragraphs>
  <Slides>30</Slides>
  <Notes>30</Notes>
  <HiddenSlides>0</HiddenSlides>
  <MMClips>0</MMClips>
  <ScaleCrop>false</ScaleCrop>
  <HeadingPairs>
    <vt:vector size="4" baseType="variant">
      <vt:variant>
        <vt:lpstr>主题</vt:lpstr>
      </vt:variant>
      <vt:variant>
        <vt:i4>1</vt:i4>
      </vt:variant>
      <vt:variant>
        <vt:lpstr>幻灯片标题</vt:lpstr>
      </vt:variant>
      <vt:variant>
        <vt:i4>30</vt:i4>
      </vt:variant>
    </vt:vector>
  </HeadingPairs>
  <TitlesOfParts>
    <vt:vector size="31"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
  <cp:lastModifiedBy>chen</cp:lastModifiedBy>
  <cp:revision>49</cp:revision>
  <dcterms:created xsi:type="dcterms:W3CDTF">2019-09-30T01:22:00Z</dcterms:created>
  <dcterms:modified xsi:type="dcterms:W3CDTF">2022-02-28T11:11:41Z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2052-11.1.0.9098</vt:lpwstr>
  </property>
</Properties>
</file>