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9" r:id="rId3"/>
    <p:sldId id="281" r:id="rId4"/>
    <p:sldId id="287" r:id="rId5"/>
    <p:sldId id="345" r:id="rId6"/>
    <p:sldId id="259" r:id="rId7"/>
    <p:sldId id="311" r:id="rId8"/>
    <p:sldId id="312" r:id="rId9"/>
    <p:sldId id="313" r:id="rId10"/>
    <p:sldId id="314" r:id="rId11"/>
    <p:sldId id="315" r:id="rId12"/>
    <p:sldId id="346" r:id="rId13"/>
    <p:sldId id="332" r:id="rId14"/>
    <p:sldId id="333" r:id="rId15"/>
    <p:sldId id="348" r:id="rId16"/>
    <p:sldId id="334" r:id="rId17"/>
    <p:sldId id="335" r:id="rId18"/>
    <p:sldId id="337" r:id="rId19"/>
    <p:sldId id="338" r:id="rId20"/>
    <p:sldId id="340" r:id="rId21"/>
    <p:sldId id="341" r:id="rId22"/>
    <p:sldId id="316" r:id="rId23"/>
    <p:sldId id="317" r:id="rId24"/>
    <p:sldId id="318" r:id="rId25"/>
    <p:sldId id="349" r:id="rId26"/>
    <p:sldId id="350" r:id="rId27"/>
    <p:sldId id="351" r:id="rId28"/>
    <p:sldId id="352" r:id="rId29"/>
    <p:sldId id="353" r:id="rId30"/>
    <p:sldId id="354" r:id="rId31"/>
    <p:sldId id="355" r:id="rId32"/>
    <p:sldId id="357" r:id="rId33"/>
    <p:sldId id="331" r:id="rId34"/>
    <p:sldId id="326" r:id="rId35"/>
    <p:sldId id="329" r:id="rId36"/>
    <p:sldId id="358" r:id="rId37"/>
    <p:sldId id="330" r:id="rId38"/>
    <p:sldId id="285" r:id="rId39"/>
  </p:sldIdLst>
  <p:sldSz cx="9001125" cy="5040313"/>
  <p:notesSz cx="6858000" cy="9144000"/>
  <p:custDataLst>
    <p:tags r:id="rId41"/>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714" autoAdjust="0"/>
  </p:normalViewPr>
  <p:slideViewPr>
    <p:cSldViewPr>
      <p:cViewPr varScale="1">
        <p:scale>
          <a:sx n="85" d="100"/>
          <a:sy n="85" d="100"/>
        </p:scale>
        <p:origin x="-824" y="-64"/>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2139759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10914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extLst>
      <p:ext uri="{BB962C8B-B14F-4D97-AF65-F5344CB8AC3E}">
        <p14:creationId xmlns:p14="http://schemas.microsoft.com/office/powerpoint/2010/main" val="278793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278793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349109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422033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3043515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159640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2089144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extLst>
      <p:ext uri="{BB962C8B-B14F-4D97-AF65-F5344CB8AC3E}">
        <p14:creationId xmlns:p14="http://schemas.microsoft.com/office/powerpoint/2010/main" val="2725084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extLst>
      <p:ext uri="{BB962C8B-B14F-4D97-AF65-F5344CB8AC3E}">
        <p14:creationId xmlns:p14="http://schemas.microsoft.com/office/powerpoint/2010/main" val="943140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extLst>
      <p:ext uri="{BB962C8B-B14F-4D97-AF65-F5344CB8AC3E}">
        <p14:creationId xmlns:p14="http://schemas.microsoft.com/office/powerpoint/2010/main" val="275136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167640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20</a:t>
            </a:fld>
            <a:endParaRPr lang="zh-CN" altLang="en-US"/>
          </a:p>
        </p:txBody>
      </p:sp>
    </p:spTree>
    <p:extLst>
      <p:ext uri="{BB962C8B-B14F-4D97-AF65-F5344CB8AC3E}">
        <p14:creationId xmlns:p14="http://schemas.microsoft.com/office/powerpoint/2010/main" val="3744890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extLst>
      <p:ext uri="{BB962C8B-B14F-4D97-AF65-F5344CB8AC3E}">
        <p14:creationId xmlns:p14="http://schemas.microsoft.com/office/powerpoint/2010/main" val="13940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22</a:t>
            </a:fld>
            <a:endParaRPr lang="zh-CN" altLang="en-US"/>
          </a:p>
        </p:txBody>
      </p:sp>
    </p:spTree>
    <p:extLst>
      <p:ext uri="{BB962C8B-B14F-4D97-AF65-F5344CB8AC3E}">
        <p14:creationId xmlns:p14="http://schemas.microsoft.com/office/powerpoint/2010/main" val="3065961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24</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25</a:t>
            </a:fld>
            <a:endParaRPr lang="zh-CN" altLang="en-US"/>
          </a:p>
        </p:txBody>
      </p:sp>
    </p:spTree>
    <p:extLst>
      <p:ext uri="{BB962C8B-B14F-4D97-AF65-F5344CB8AC3E}">
        <p14:creationId xmlns:p14="http://schemas.microsoft.com/office/powerpoint/2010/main" val="558057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26</a:t>
            </a:fld>
            <a:endParaRPr lang="zh-CN" altLang="en-US"/>
          </a:p>
        </p:txBody>
      </p:sp>
    </p:spTree>
    <p:extLst>
      <p:ext uri="{BB962C8B-B14F-4D97-AF65-F5344CB8AC3E}">
        <p14:creationId xmlns:p14="http://schemas.microsoft.com/office/powerpoint/2010/main" val="1697086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27</a:t>
            </a:fld>
            <a:endParaRPr lang="zh-CN" altLang="en-US"/>
          </a:p>
        </p:txBody>
      </p:sp>
    </p:spTree>
    <p:extLst>
      <p:ext uri="{BB962C8B-B14F-4D97-AF65-F5344CB8AC3E}">
        <p14:creationId xmlns:p14="http://schemas.microsoft.com/office/powerpoint/2010/main" val="2697349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28</a:t>
            </a:fld>
            <a:endParaRPr lang="zh-CN" altLang="en-US"/>
          </a:p>
        </p:txBody>
      </p:sp>
    </p:spTree>
    <p:extLst>
      <p:ext uri="{BB962C8B-B14F-4D97-AF65-F5344CB8AC3E}">
        <p14:creationId xmlns:p14="http://schemas.microsoft.com/office/powerpoint/2010/main" val="2298629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29</a:t>
            </a:fld>
            <a:endParaRPr lang="zh-CN" altLang="en-US"/>
          </a:p>
        </p:txBody>
      </p:sp>
    </p:spTree>
    <p:extLst>
      <p:ext uri="{BB962C8B-B14F-4D97-AF65-F5344CB8AC3E}">
        <p14:creationId xmlns:p14="http://schemas.microsoft.com/office/powerpoint/2010/main" val="398938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3065961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30</a:t>
            </a:fld>
            <a:endParaRPr lang="zh-CN" altLang="en-US"/>
          </a:p>
        </p:txBody>
      </p:sp>
    </p:spTree>
    <p:extLst>
      <p:ext uri="{BB962C8B-B14F-4D97-AF65-F5344CB8AC3E}">
        <p14:creationId xmlns:p14="http://schemas.microsoft.com/office/powerpoint/2010/main" val="4102402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31</a:t>
            </a:fld>
            <a:endParaRPr lang="zh-CN" altLang="en-US"/>
          </a:p>
        </p:txBody>
      </p:sp>
    </p:spTree>
    <p:extLst>
      <p:ext uri="{BB962C8B-B14F-4D97-AF65-F5344CB8AC3E}">
        <p14:creationId xmlns:p14="http://schemas.microsoft.com/office/powerpoint/2010/main" val="2320923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32</a:t>
            </a:fld>
            <a:endParaRPr lang="zh-CN" altLang="en-US"/>
          </a:p>
        </p:txBody>
      </p:sp>
    </p:spTree>
    <p:extLst>
      <p:ext uri="{BB962C8B-B14F-4D97-AF65-F5344CB8AC3E}">
        <p14:creationId xmlns:p14="http://schemas.microsoft.com/office/powerpoint/2010/main" val="1687804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33</a:t>
            </a:fld>
            <a:endParaRPr lang="zh-CN" altLang="en-US"/>
          </a:p>
        </p:txBody>
      </p:sp>
    </p:spTree>
    <p:extLst>
      <p:ext uri="{BB962C8B-B14F-4D97-AF65-F5344CB8AC3E}">
        <p14:creationId xmlns:p14="http://schemas.microsoft.com/office/powerpoint/2010/main" val="2684271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34</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35</a:t>
            </a:fld>
            <a:endParaRPr lang="zh-CN" altLang="en-US"/>
          </a:p>
        </p:txBody>
      </p:sp>
    </p:spTree>
    <p:extLst>
      <p:ext uri="{BB962C8B-B14F-4D97-AF65-F5344CB8AC3E}">
        <p14:creationId xmlns:p14="http://schemas.microsoft.com/office/powerpoint/2010/main" val="2159634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36</a:t>
            </a:fld>
            <a:endParaRPr lang="zh-CN" altLang="en-US"/>
          </a:p>
        </p:txBody>
      </p:sp>
    </p:spTree>
    <p:extLst>
      <p:ext uri="{BB962C8B-B14F-4D97-AF65-F5344CB8AC3E}">
        <p14:creationId xmlns:p14="http://schemas.microsoft.com/office/powerpoint/2010/main" val="2159634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37</a:t>
            </a:fld>
            <a:endParaRPr lang="zh-CN" altLang="en-US"/>
          </a:p>
        </p:txBody>
      </p:sp>
    </p:spTree>
    <p:extLst>
      <p:ext uri="{BB962C8B-B14F-4D97-AF65-F5344CB8AC3E}">
        <p14:creationId xmlns:p14="http://schemas.microsoft.com/office/powerpoint/2010/main" val="1868274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38</a:t>
            </a:fld>
            <a:endParaRPr lang="zh-CN" altLang="en-US"/>
          </a:p>
        </p:txBody>
      </p:sp>
    </p:spTree>
    <p:extLst>
      <p:ext uri="{BB962C8B-B14F-4D97-AF65-F5344CB8AC3E}">
        <p14:creationId xmlns:p14="http://schemas.microsoft.com/office/powerpoint/2010/main" val="3810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427857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2160556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extLst>
      <p:ext uri="{BB962C8B-B14F-4D97-AF65-F5344CB8AC3E}">
        <p14:creationId xmlns:p14="http://schemas.microsoft.com/office/powerpoint/2010/main" val="278793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356412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extLst>
      <p:ext uri="{BB962C8B-B14F-4D97-AF65-F5344CB8AC3E}">
        <p14:creationId xmlns:p14="http://schemas.microsoft.com/office/powerpoint/2010/main" val="278793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468114" y="1723439"/>
            <a:ext cx="7920880" cy="560493"/>
          </a:xfrm>
          <a:prstGeom prst="rect">
            <a:avLst/>
          </a:prstGeom>
          <a:noFill/>
        </p:spPr>
        <p:txBody>
          <a:bodyPr wrap="square" lIns="67391" tIns="33696" rIns="67391" bIns="33696" rtlCol="0">
            <a:spAutoFit/>
          </a:bodyPr>
          <a:lstStyle/>
          <a:p>
            <a:r>
              <a:rPr lang="zh-CN" altLang="en-US" sz="3200" dirty="0">
                <a:solidFill>
                  <a:schemeClr val="bg1"/>
                </a:solidFill>
                <a:latin typeface="黑体" pitchFamily="2" charset="-122"/>
                <a:ea typeface="黑体" pitchFamily="2" charset="-122"/>
                <a:cs typeface="+mn-ea"/>
                <a:sym typeface="+mn-lt"/>
              </a:rPr>
              <a:t>第七章  政府</a:t>
            </a:r>
            <a:r>
              <a:rPr lang="zh-CN" altLang="en-US" sz="3200" dirty="0" smtClean="0">
                <a:solidFill>
                  <a:schemeClr val="bg1"/>
                </a:solidFill>
                <a:latin typeface="黑体" pitchFamily="2" charset="-122"/>
                <a:ea typeface="黑体" pitchFamily="2" charset="-122"/>
                <a:cs typeface="+mn-ea"/>
                <a:sym typeface="+mn-lt"/>
              </a:rPr>
              <a:t>决算、财务报告与</a:t>
            </a:r>
            <a:r>
              <a:rPr lang="zh-CN" altLang="en-US" sz="3200" dirty="0">
                <a:solidFill>
                  <a:schemeClr val="bg1"/>
                </a:solidFill>
                <a:latin typeface="黑体" pitchFamily="2" charset="-122"/>
                <a:ea typeface="黑体" pitchFamily="2" charset="-122"/>
                <a:cs typeface="+mn-ea"/>
                <a:sym typeface="+mn-lt"/>
              </a:rPr>
              <a:t>绩效评价</a:t>
            </a:r>
            <a:endParaRPr lang="zh-CN" altLang="en-US" sz="2800" dirty="0">
              <a:solidFill>
                <a:schemeClr val="bg1"/>
              </a:solidFill>
              <a:latin typeface="黑体" pitchFamily="2" charset="-122"/>
              <a:ea typeface="黑体" pitchFamily="2" charset="-122"/>
              <a:cs typeface="+mn-ea"/>
              <a:sym typeface="+mn-lt"/>
            </a:endParaRP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2662088" y="2736180"/>
            <a:ext cx="1622450" cy="314271"/>
          </a:xfrm>
          <a:prstGeom prst="rect">
            <a:avLst/>
          </a:prstGeom>
          <a:noFill/>
        </p:spPr>
        <p:txBody>
          <a:bodyPr wrap="square" lIns="67391" tIns="33696" rIns="67391" bIns="33696" rtlCol="0">
            <a:spAutoFit/>
          </a:bodyPr>
          <a:lstStyle/>
          <a:p>
            <a:pPr algn="r"/>
            <a:r>
              <a:rPr lang="zh-CN" altLang="en-US" dirty="0" smtClean="0">
                <a:solidFill>
                  <a:srgbClr val="305480"/>
                </a:solidFill>
                <a:latin typeface="黑体" pitchFamily="2" charset="-122"/>
                <a:ea typeface="黑体" pitchFamily="2" charset="-122"/>
                <a:cs typeface="+mn-ea"/>
                <a:sym typeface="+mn-lt"/>
              </a:rPr>
              <a:t>中央财经大学</a:t>
            </a:r>
            <a:endParaRPr lang="zh-CN" altLang="en-US" dirty="0">
              <a:solidFill>
                <a:srgbClr val="305480"/>
              </a:solidFill>
              <a:latin typeface="黑体" pitchFamily="2" charset="-122"/>
              <a:ea typeface="黑体" pitchFamily="2" charset="-122"/>
              <a:cs typeface="+mn-ea"/>
              <a:sym typeface="+mn-lt"/>
            </a:endParaRPr>
          </a:p>
        </p:txBody>
      </p:sp>
      <p:pic>
        <p:nvPicPr>
          <p:cNvPr id="2" name="57dd85ce4126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2988270" y="-360164"/>
            <a:ext cx="487362" cy="487363"/>
          </a:xfrm>
          <a:prstGeom prst="rect">
            <a:avLst/>
          </a:prstGeom>
        </p:spPr>
      </p:pic>
      <p:pic>
        <p:nvPicPr>
          <p:cNvPr id="6" name="Picture 36"/>
          <p:cNvPicPr>
            <a:picLocks noChangeAspect="1"/>
          </p:cNvPicPr>
          <p:nvPr/>
        </p:nvPicPr>
        <p:blipFill>
          <a:blip r:embed="rId7" cstate="print"/>
          <a:stretch>
            <a:fillRect/>
          </a:stretch>
        </p:blipFill>
        <p:spPr>
          <a:xfrm>
            <a:off x="-71755" y="-48895"/>
            <a:ext cx="835660" cy="859155"/>
          </a:xfrm>
          <a:prstGeom prst="rect">
            <a:avLst/>
          </a:prstGeom>
          <a:noFill/>
          <a:ln w="9525">
            <a:noFill/>
          </a:ln>
        </p:spPr>
      </p:pic>
      <p:pic>
        <p:nvPicPr>
          <p:cNvPr id="7" name="Picture 37"/>
          <p:cNvPicPr>
            <a:picLocks noChangeAspect="1"/>
          </p:cNvPicPr>
          <p:nvPr/>
        </p:nvPicPr>
        <p:blipFill>
          <a:blip r:embed="rId8"/>
          <a:stretch>
            <a:fillRect/>
          </a:stretch>
        </p:blipFill>
        <p:spPr>
          <a:xfrm>
            <a:off x="655320" y="-183515"/>
            <a:ext cx="2722562" cy="1204913"/>
          </a:xfrm>
          <a:prstGeom prst="rect">
            <a:avLst/>
          </a:prstGeom>
          <a:noFill/>
          <a:ln w="9525">
            <a:noFill/>
          </a:ln>
        </p:spPr>
      </p:pic>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extLst mod="1">
    <p:ext uri="{E180D4A7-C9FB-4DFB-919C-405C955672EB}">
      <p14:showEvtLst xmlns:p14="http://schemas.microsoft.com/office/powerpoint/2010/main">
        <p14:playEvt time="1"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文本框 10"/>
          <p:cNvSpPr txBox="1">
            <a:spLocks noChangeArrowheads="1"/>
          </p:cNvSpPr>
          <p:nvPr/>
        </p:nvSpPr>
        <p:spPr bwMode="auto">
          <a:xfrm>
            <a:off x="-320905" y="1208225"/>
            <a:ext cx="2013155" cy="3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三</a:t>
            </a: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作用</a:t>
            </a:r>
          </a:p>
        </p:txBody>
      </p:sp>
      <p:sp>
        <p:nvSpPr>
          <p:cNvPr id="19"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四、政府决算草案的审查批准</a:t>
            </a:r>
            <a:endParaRPr lang="zh-CN" altLang="en-US" dirty="0"/>
          </a:p>
        </p:txBody>
      </p:sp>
      <p:sp>
        <p:nvSpPr>
          <p:cNvPr id="17"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21" name="文本框 10"/>
          <p:cNvSpPr txBox="1">
            <a:spLocks noChangeArrowheads="1"/>
          </p:cNvSpPr>
          <p:nvPr/>
        </p:nvSpPr>
        <p:spPr bwMode="auto">
          <a:xfrm>
            <a:off x="-59885" y="1200887"/>
            <a:ext cx="1725123" cy="71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1400" b="1" dirty="0">
                <a:solidFill>
                  <a:srgbClr val="FFFFFF"/>
                </a:solidFill>
                <a:latin typeface="Arial" pitchFamily="34" charset="0"/>
                <a:ea typeface="微软雅黑" pitchFamily="34" charset="-122"/>
                <a:sym typeface="Arial" pitchFamily="34" charset="0"/>
              </a:rPr>
              <a:t>（一</a:t>
            </a:r>
            <a:r>
              <a:rPr lang="zh-CN" altLang="en-US" sz="1400" b="1" dirty="0" smtClean="0">
                <a:solidFill>
                  <a:srgbClr val="FFFFFF"/>
                </a:solidFill>
                <a:latin typeface="Arial" pitchFamily="34" charset="0"/>
                <a:ea typeface="微软雅黑" pitchFamily="34" charset="-122"/>
                <a:sym typeface="Arial" pitchFamily="34" charset="0"/>
              </a:rPr>
              <a:t>）</a:t>
            </a:r>
            <a:endParaRPr lang="en-US" altLang="zh-CN" sz="14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1400" b="1" dirty="0">
                <a:solidFill>
                  <a:srgbClr val="FFFFFF"/>
                </a:solidFill>
                <a:latin typeface="Arial" pitchFamily="34" charset="0"/>
                <a:ea typeface="微软雅黑" pitchFamily="34" charset="-122"/>
                <a:sym typeface="Arial" pitchFamily="34" charset="0"/>
              </a:rPr>
              <a:t>决算草案的审核与审计</a:t>
            </a:r>
          </a:p>
        </p:txBody>
      </p:sp>
      <p:sp>
        <p:nvSpPr>
          <p:cNvPr id="23" name="矩形 7"/>
          <p:cNvSpPr>
            <a:spLocks noChangeArrowheads="1"/>
          </p:cNvSpPr>
          <p:nvPr/>
        </p:nvSpPr>
        <p:spPr bwMode="auto">
          <a:xfrm>
            <a:off x="5888570" y="1521937"/>
            <a:ext cx="2860463" cy="3158459"/>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4" name="Pentagon 2355_6"/>
          <p:cNvSpPr>
            <a:spLocks noChangeArrowheads="1"/>
          </p:cNvSpPr>
          <p:nvPr/>
        </p:nvSpPr>
        <p:spPr bwMode="auto">
          <a:xfrm rot="5400000">
            <a:off x="6801773" y="544965"/>
            <a:ext cx="1034056" cy="2860463"/>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5" name="文本框 10"/>
          <p:cNvSpPr txBox="1">
            <a:spLocks noChangeArrowheads="1"/>
          </p:cNvSpPr>
          <p:nvPr/>
        </p:nvSpPr>
        <p:spPr bwMode="auto">
          <a:xfrm>
            <a:off x="6876949" y="1459793"/>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03</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1" name="TextBox 13"/>
          <p:cNvSpPr txBox="1">
            <a:spLocks noChangeArrowheads="1"/>
          </p:cNvSpPr>
          <p:nvPr/>
        </p:nvSpPr>
        <p:spPr bwMode="auto">
          <a:xfrm>
            <a:off x="5968492" y="2627004"/>
            <a:ext cx="1844438" cy="188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1</a:t>
            </a:r>
            <a:r>
              <a:rPr lang="zh-CN" altLang="en-US" sz="1200" b="1" dirty="0">
                <a:solidFill>
                  <a:srgbClr val="445469"/>
                </a:solidFill>
                <a:latin typeface="Arial" pitchFamily="34" charset="0"/>
                <a:ea typeface="微软雅黑" pitchFamily="34" charset="-122"/>
                <a:sym typeface="Arial" pitchFamily="34" charset="0"/>
              </a:rPr>
              <a:t>）收入方面</a:t>
            </a:r>
            <a:r>
              <a:rPr lang="zh-CN" altLang="en-US" sz="1200" b="1" dirty="0" smtClean="0">
                <a:solidFill>
                  <a:srgbClr val="445469"/>
                </a:solidFill>
                <a:latin typeface="Arial" pitchFamily="34" charset="0"/>
                <a:ea typeface="微软雅黑" pitchFamily="34" charset="-122"/>
                <a:sym typeface="Arial" pitchFamily="34" charset="0"/>
              </a:rPr>
              <a:t>。</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2</a:t>
            </a:r>
            <a:r>
              <a:rPr lang="zh-CN" altLang="en-US" sz="1200" b="1" dirty="0">
                <a:solidFill>
                  <a:srgbClr val="445469"/>
                </a:solidFill>
                <a:latin typeface="Arial" pitchFamily="34" charset="0"/>
                <a:ea typeface="微软雅黑" pitchFamily="34" charset="-122"/>
                <a:sym typeface="Arial" pitchFamily="34" charset="0"/>
              </a:rPr>
              <a:t>）支出方面</a:t>
            </a:r>
            <a:r>
              <a:rPr lang="zh-CN" altLang="en-US" sz="1200" b="1" dirty="0" smtClean="0">
                <a:solidFill>
                  <a:srgbClr val="445469"/>
                </a:solidFill>
                <a:latin typeface="Arial" pitchFamily="34" charset="0"/>
                <a:ea typeface="微软雅黑" pitchFamily="34" charset="-122"/>
                <a:sym typeface="Arial" pitchFamily="34" charset="0"/>
              </a:rPr>
              <a:t>。</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3</a:t>
            </a:r>
            <a:r>
              <a:rPr lang="zh-CN" altLang="en-US" sz="1200" b="1" dirty="0">
                <a:solidFill>
                  <a:srgbClr val="445469"/>
                </a:solidFill>
                <a:latin typeface="Arial" pitchFamily="34" charset="0"/>
                <a:ea typeface="微软雅黑" pitchFamily="34" charset="-122"/>
                <a:sym typeface="Arial" pitchFamily="34" charset="0"/>
              </a:rPr>
              <a:t>）结转结余方面</a:t>
            </a:r>
            <a:r>
              <a:rPr lang="zh-CN" altLang="en-US" sz="1200" b="1" dirty="0" smtClean="0">
                <a:solidFill>
                  <a:srgbClr val="445469"/>
                </a:solidFill>
                <a:latin typeface="Arial" pitchFamily="34" charset="0"/>
                <a:ea typeface="微软雅黑" pitchFamily="34" charset="-122"/>
                <a:sym typeface="Arial" pitchFamily="34" charset="0"/>
              </a:rPr>
              <a:t>。</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4</a:t>
            </a:r>
            <a:r>
              <a:rPr lang="zh-CN" altLang="en-US" sz="1200" b="1" dirty="0">
                <a:solidFill>
                  <a:srgbClr val="445469"/>
                </a:solidFill>
                <a:latin typeface="Arial" pitchFamily="34" charset="0"/>
                <a:ea typeface="微软雅黑" pitchFamily="34" charset="-122"/>
                <a:sym typeface="Arial" pitchFamily="34" charset="0"/>
              </a:rPr>
              <a:t>）资金运用方面</a:t>
            </a:r>
            <a:r>
              <a:rPr lang="zh-CN" altLang="en-US" sz="1200" b="1" dirty="0" smtClean="0">
                <a:solidFill>
                  <a:srgbClr val="445469"/>
                </a:solidFill>
                <a:latin typeface="Arial" pitchFamily="34" charset="0"/>
                <a:ea typeface="微软雅黑" pitchFamily="34" charset="-122"/>
                <a:sym typeface="Arial" pitchFamily="34" charset="0"/>
              </a:rPr>
              <a:t>。</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5</a:t>
            </a:r>
            <a:r>
              <a:rPr lang="zh-CN" altLang="en-US" sz="1200" b="1" dirty="0" smtClean="0">
                <a:solidFill>
                  <a:srgbClr val="445469"/>
                </a:solidFill>
                <a:latin typeface="Arial" pitchFamily="34" charset="0"/>
                <a:ea typeface="微软雅黑" pitchFamily="34" charset="-122"/>
                <a:sym typeface="Arial" pitchFamily="34" charset="0"/>
              </a:rPr>
              <a:t>）绩效目标制定的科学性及合理性。</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smtClean="0">
                <a:solidFill>
                  <a:srgbClr val="445469"/>
                </a:solidFill>
                <a:latin typeface="Arial" pitchFamily="34" charset="0"/>
                <a:ea typeface="微软雅黑" pitchFamily="34" charset="-122"/>
                <a:sym typeface="Arial" pitchFamily="34" charset="0"/>
              </a:rPr>
              <a:t>（</a:t>
            </a:r>
            <a:r>
              <a:rPr lang="en-US" altLang="zh-CN" sz="1200" b="1" dirty="0" smtClean="0">
                <a:solidFill>
                  <a:srgbClr val="445469"/>
                </a:solidFill>
                <a:latin typeface="Arial" pitchFamily="34" charset="0"/>
                <a:ea typeface="微软雅黑" pitchFamily="34" charset="-122"/>
                <a:sym typeface="Arial" pitchFamily="34" charset="0"/>
              </a:rPr>
              <a:t>6</a:t>
            </a:r>
            <a:r>
              <a:rPr lang="zh-CN" altLang="en-US" sz="1200" b="1" dirty="0" smtClean="0">
                <a:solidFill>
                  <a:srgbClr val="445469"/>
                </a:solidFill>
                <a:latin typeface="Arial" pitchFamily="34" charset="0"/>
                <a:ea typeface="微软雅黑" pitchFamily="34" charset="-122"/>
                <a:sym typeface="Arial" pitchFamily="34" charset="0"/>
              </a:rPr>
              <a:t>）数字关系方面。</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6</a:t>
            </a:r>
            <a:r>
              <a:rPr lang="zh-CN" altLang="en-US" sz="1200" b="1" dirty="0">
                <a:solidFill>
                  <a:srgbClr val="445469"/>
                </a:solidFill>
                <a:latin typeface="Arial" pitchFamily="34" charset="0"/>
                <a:ea typeface="微软雅黑" pitchFamily="34" charset="-122"/>
                <a:sym typeface="Arial" pitchFamily="34" charset="0"/>
              </a:rPr>
              <a:t>）决算完整性和及时性方面。</a:t>
            </a:r>
            <a:endParaRPr lang="en-US" sz="1200" b="1" dirty="0">
              <a:solidFill>
                <a:srgbClr val="445469"/>
              </a:solidFill>
              <a:latin typeface="Arial" pitchFamily="34" charset="0"/>
              <a:ea typeface="微软雅黑" pitchFamily="34" charset="-122"/>
              <a:sym typeface="Arial" pitchFamily="34" charset="0"/>
            </a:endParaRPr>
          </a:p>
        </p:txBody>
      </p:sp>
      <p:sp>
        <p:nvSpPr>
          <p:cNvPr id="33" name="TextBox 13"/>
          <p:cNvSpPr txBox="1">
            <a:spLocks noChangeArrowheads="1"/>
          </p:cNvSpPr>
          <p:nvPr/>
        </p:nvSpPr>
        <p:spPr bwMode="auto">
          <a:xfrm>
            <a:off x="5901905" y="1945253"/>
            <a:ext cx="28471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决算</a:t>
            </a:r>
            <a:r>
              <a:rPr lang="zh-CN" altLang="en-US" sz="1400" b="1" dirty="0">
                <a:solidFill>
                  <a:schemeClr val="bg1"/>
                </a:solidFill>
                <a:latin typeface="Arial" pitchFamily="34" charset="0"/>
                <a:ea typeface="微软雅黑" pitchFamily="34" charset="-122"/>
                <a:sym typeface="Arial" pitchFamily="34" charset="0"/>
              </a:rPr>
              <a:t>草案</a:t>
            </a:r>
            <a:r>
              <a:rPr lang="zh-CN" altLang="en-US" sz="1400" b="1" dirty="0" smtClean="0">
                <a:solidFill>
                  <a:schemeClr val="bg1"/>
                </a:solidFill>
                <a:latin typeface="Arial" pitchFamily="34" charset="0"/>
                <a:ea typeface="微软雅黑" pitchFamily="34" charset="-122"/>
                <a:sym typeface="Arial" pitchFamily="34" charset="0"/>
              </a:rPr>
              <a:t>审核与审计分析</a:t>
            </a:r>
            <a:r>
              <a:rPr lang="zh-CN" altLang="en-US" sz="1400" b="1" dirty="0">
                <a:solidFill>
                  <a:schemeClr val="bg1"/>
                </a:solidFill>
                <a:latin typeface="Arial" pitchFamily="34" charset="0"/>
                <a:ea typeface="微软雅黑" pitchFamily="34" charset="-122"/>
                <a:sym typeface="Arial" pitchFamily="34" charset="0"/>
              </a:rPr>
              <a:t>的内容</a:t>
            </a:r>
            <a:endParaRPr lang="en-US" sz="1400" b="1" dirty="0">
              <a:solidFill>
                <a:schemeClr val="bg1"/>
              </a:solidFill>
              <a:latin typeface="Arial" pitchFamily="34" charset="0"/>
              <a:ea typeface="微软雅黑" pitchFamily="34" charset="-122"/>
              <a:sym typeface="Arial" pitchFamily="34" charset="0"/>
            </a:endParaRPr>
          </a:p>
        </p:txBody>
      </p:sp>
      <p:sp>
        <p:nvSpPr>
          <p:cNvPr id="18" name="矩形 11"/>
          <p:cNvSpPr>
            <a:spLocks noChangeArrowheads="1"/>
          </p:cNvSpPr>
          <p:nvPr/>
        </p:nvSpPr>
        <p:spPr bwMode="auto">
          <a:xfrm>
            <a:off x="1973649" y="1458170"/>
            <a:ext cx="3679039" cy="3222226"/>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0" name="Pentagon 2355_10"/>
          <p:cNvSpPr>
            <a:spLocks noChangeArrowheads="1"/>
          </p:cNvSpPr>
          <p:nvPr/>
        </p:nvSpPr>
        <p:spPr bwMode="auto">
          <a:xfrm rot="5400000">
            <a:off x="3293360" y="126738"/>
            <a:ext cx="1027898" cy="3690761"/>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2" name="文本框 14"/>
          <p:cNvSpPr txBox="1">
            <a:spLocks noChangeArrowheads="1"/>
          </p:cNvSpPr>
          <p:nvPr/>
        </p:nvSpPr>
        <p:spPr bwMode="auto">
          <a:xfrm>
            <a:off x="3371316" y="1459793"/>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02</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5" name="TextBox 13"/>
          <p:cNvSpPr txBox="1">
            <a:spLocks noChangeArrowheads="1"/>
          </p:cNvSpPr>
          <p:nvPr/>
        </p:nvSpPr>
        <p:spPr bwMode="auto">
          <a:xfrm>
            <a:off x="1973649" y="1945253"/>
            <a:ext cx="3679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决算</a:t>
            </a:r>
            <a:r>
              <a:rPr lang="zh-CN" altLang="en-US" sz="1400" b="1" dirty="0">
                <a:solidFill>
                  <a:schemeClr val="bg1"/>
                </a:solidFill>
                <a:latin typeface="Arial" pitchFamily="34" charset="0"/>
                <a:ea typeface="微软雅黑" pitchFamily="34" charset="-122"/>
                <a:sym typeface="Arial" pitchFamily="34" charset="0"/>
              </a:rPr>
              <a:t>草案</a:t>
            </a:r>
            <a:r>
              <a:rPr lang="zh-CN" altLang="en-US" sz="1400" b="1" dirty="0" smtClean="0">
                <a:solidFill>
                  <a:schemeClr val="bg1"/>
                </a:solidFill>
                <a:latin typeface="Arial" pitchFamily="34" charset="0"/>
                <a:ea typeface="微软雅黑" pitchFamily="34" charset="-122"/>
                <a:sym typeface="Arial" pitchFamily="34" charset="0"/>
              </a:rPr>
              <a:t>审核与审计的</a:t>
            </a:r>
            <a:r>
              <a:rPr lang="zh-CN" altLang="en-US" sz="1400" b="1" dirty="0">
                <a:solidFill>
                  <a:schemeClr val="bg1"/>
                </a:solidFill>
                <a:latin typeface="Arial" pitchFamily="34" charset="0"/>
                <a:ea typeface="微软雅黑" pitchFamily="34" charset="-122"/>
                <a:sym typeface="Arial" pitchFamily="34" charset="0"/>
              </a:rPr>
              <a:t>主要方法与形式</a:t>
            </a:r>
            <a:endParaRPr lang="en-US" sz="1400" b="1" dirty="0">
              <a:solidFill>
                <a:schemeClr val="bg1"/>
              </a:solidFill>
              <a:latin typeface="Arial" pitchFamily="34" charset="0"/>
              <a:ea typeface="微软雅黑" pitchFamily="34" charset="-122"/>
              <a:sym typeface="Arial" pitchFamily="34" charset="0"/>
            </a:endParaRPr>
          </a:p>
        </p:txBody>
      </p:sp>
      <p:sp>
        <p:nvSpPr>
          <p:cNvPr id="36" name="TextBox 13"/>
          <p:cNvSpPr txBox="1">
            <a:spLocks noChangeArrowheads="1"/>
          </p:cNvSpPr>
          <p:nvPr/>
        </p:nvSpPr>
        <p:spPr bwMode="auto">
          <a:xfrm>
            <a:off x="2033435" y="2543846"/>
            <a:ext cx="3528392" cy="210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决算的</a:t>
            </a:r>
            <a:r>
              <a:rPr lang="zh-CN" altLang="en-US" sz="1200" b="1" dirty="0" smtClean="0">
                <a:solidFill>
                  <a:srgbClr val="445469"/>
                </a:solidFill>
                <a:latin typeface="Arial" pitchFamily="34" charset="0"/>
                <a:ea typeface="微软雅黑" pitchFamily="34" charset="-122"/>
                <a:sym typeface="Arial" pitchFamily="34" charset="0"/>
              </a:rPr>
              <a:t>审核与审计分析</a:t>
            </a:r>
            <a:r>
              <a:rPr lang="zh-CN" altLang="en-US" sz="1200" b="1" dirty="0">
                <a:solidFill>
                  <a:srgbClr val="445469"/>
                </a:solidFill>
                <a:latin typeface="Arial" pitchFamily="34" charset="0"/>
                <a:ea typeface="微软雅黑" pitchFamily="34" charset="-122"/>
                <a:sym typeface="Arial" pitchFamily="34" charset="0"/>
              </a:rPr>
              <a:t>工作是和决算的汇编工作交叉进行的。下面分别介绍决算审核分析的方法、形式和内容。</a:t>
            </a: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1</a:t>
            </a:r>
            <a:r>
              <a:rPr lang="zh-CN" altLang="en-US" sz="1200" b="1" dirty="0">
                <a:solidFill>
                  <a:srgbClr val="445469"/>
                </a:solidFill>
                <a:latin typeface="Arial" pitchFamily="34" charset="0"/>
                <a:ea typeface="微软雅黑" pitchFamily="34" charset="-122"/>
                <a:sym typeface="Arial" pitchFamily="34" charset="0"/>
              </a:rPr>
              <a:t>）决算草案审核分析的方法。决算审核分析方法一般分为就地审核、书面审核和派人到上级机关汇报审核三种，以书面审核方法为主。就地审核和派人到上级机关汇报审核，通常作为书面审核的补充，有时也交叉运用。</a:t>
            </a: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2</a:t>
            </a:r>
            <a:r>
              <a:rPr lang="zh-CN" altLang="en-US" sz="1200" b="1" dirty="0">
                <a:solidFill>
                  <a:srgbClr val="445469"/>
                </a:solidFill>
                <a:latin typeface="Arial" pitchFamily="34" charset="0"/>
                <a:ea typeface="微软雅黑" pitchFamily="34" charset="-122"/>
                <a:sym typeface="Arial" pitchFamily="34" charset="0"/>
              </a:rPr>
              <a:t>）决算草案审核分析的形式。决算草案审核分析的形式一般分为本单位自审、组织决算性质相同的单位联审互查和上级机关审核三种。</a:t>
            </a:r>
          </a:p>
        </p:txBody>
      </p:sp>
    </p:spTree>
    <p:extLst>
      <p:ext uri="{BB962C8B-B14F-4D97-AF65-F5344CB8AC3E}">
        <p14:creationId xmlns:p14="http://schemas.microsoft.com/office/powerpoint/2010/main" val="4057169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文本框 10"/>
          <p:cNvSpPr txBox="1">
            <a:spLocks noChangeArrowheads="1"/>
          </p:cNvSpPr>
          <p:nvPr/>
        </p:nvSpPr>
        <p:spPr bwMode="auto">
          <a:xfrm>
            <a:off x="-320905" y="1208225"/>
            <a:ext cx="2013155" cy="3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三</a:t>
            </a: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作用</a:t>
            </a:r>
          </a:p>
        </p:txBody>
      </p:sp>
      <p:sp>
        <p:nvSpPr>
          <p:cNvPr id="19"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四、政府决算草案的审查批准</a:t>
            </a:r>
            <a:endParaRPr lang="zh-CN" altLang="en-US" dirty="0"/>
          </a:p>
        </p:txBody>
      </p:sp>
      <p:sp>
        <p:nvSpPr>
          <p:cNvPr id="17"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21" name="文本框 10"/>
          <p:cNvSpPr txBox="1">
            <a:spLocks noChangeArrowheads="1"/>
          </p:cNvSpPr>
          <p:nvPr/>
        </p:nvSpPr>
        <p:spPr bwMode="auto">
          <a:xfrm>
            <a:off x="-59885" y="1200887"/>
            <a:ext cx="1725123" cy="71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1400" b="1" dirty="0">
                <a:solidFill>
                  <a:srgbClr val="FFFFFF"/>
                </a:solidFill>
                <a:latin typeface="Arial" pitchFamily="34" charset="0"/>
                <a:ea typeface="微软雅黑" pitchFamily="34" charset="-122"/>
                <a:sym typeface="Arial" pitchFamily="34" charset="0"/>
              </a:rPr>
              <a:t>（二</a:t>
            </a:r>
            <a:r>
              <a:rPr lang="zh-CN" altLang="en-US" sz="1400" b="1" dirty="0" smtClean="0">
                <a:solidFill>
                  <a:srgbClr val="FFFFFF"/>
                </a:solidFill>
                <a:latin typeface="Arial" pitchFamily="34" charset="0"/>
                <a:ea typeface="微软雅黑" pitchFamily="34" charset="-122"/>
                <a:sym typeface="Arial" pitchFamily="34" charset="0"/>
              </a:rPr>
              <a:t>）</a:t>
            </a:r>
            <a:endParaRPr lang="en-US" altLang="zh-CN" sz="14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1400" b="1" dirty="0" smtClean="0">
                <a:solidFill>
                  <a:srgbClr val="FFFFFF"/>
                </a:solidFill>
                <a:latin typeface="Arial" pitchFamily="34" charset="0"/>
                <a:ea typeface="微软雅黑" pitchFamily="34" charset="-122"/>
                <a:sym typeface="Arial" pitchFamily="34" charset="0"/>
              </a:rPr>
              <a:t>立法机关</a:t>
            </a:r>
            <a:r>
              <a:rPr lang="zh-CN" altLang="en-US" sz="1400" b="1" dirty="0">
                <a:solidFill>
                  <a:srgbClr val="FFFFFF"/>
                </a:solidFill>
                <a:latin typeface="Arial" pitchFamily="34" charset="0"/>
                <a:ea typeface="微软雅黑" pitchFamily="34" charset="-122"/>
                <a:sym typeface="Arial" pitchFamily="34" charset="0"/>
              </a:rPr>
              <a:t>对政府决算草案的审查批准</a:t>
            </a:r>
          </a:p>
        </p:txBody>
      </p:sp>
      <p:sp>
        <p:nvSpPr>
          <p:cNvPr id="23" name="矩形 7"/>
          <p:cNvSpPr>
            <a:spLocks noChangeArrowheads="1"/>
          </p:cNvSpPr>
          <p:nvPr/>
        </p:nvSpPr>
        <p:spPr bwMode="auto">
          <a:xfrm>
            <a:off x="5364659" y="1521937"/>
            <a:ext cx="1689981" cy="3158459"/>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4" name="Pentagon 2355_6"/>
          <p:cNvSpPr>
            <a:spLocks noChangeArrowheads="1"/>
          </p:cNvSpPr>
          <p:nvPr/>
        </p:nvSpPr>
        <p:spPr bwMode="auto">
          <a:xfrm rot="5400000">
            <a:off x="5692621" y="1130206"/>
            <a:ext cx="1034056" cy="1689982"/>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5" name="文本框 10"/>
          <p:cNvSpPr txBox="1">
            <a:spLocks noChangeArrowheads="1"/>
          </p:cNvSpPr>
          <p:nvPr/>
        </p:nvSpPr>
        <p:spPr bwMode="auto">
          <a:xfrm>
            <a:off x="5744806" y="1471064"/>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02</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1" name="TextBox 13"/>
          <p:cNvSpPr txBox="1">
            <a:spLocks noChangeArrowheads="1"/>
          </p:cNvSpPr>
          <p:nvPr/>
        </p:nvSpPr>
        <p:spPr bwMode="auto">
          <a:xfrm>
            <a:off x="5444580" y="2627004"/>
            <a:ext cx="1473620"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1</a:t>
            </a:r>
            <a:r>
              <a:rPr lang="zh-CN" altLang="en-US" sz="1200" b="1" dirty="0">
                <a:solidFill>
                  <a:srgbClr val="445469"/>
                </a:solidFill>
                <a:latin typeface="Arial" pitchFamily="34" charset="0"/>
                <a:ea typeface="微软雅黑" pitchFamily="34" charset="-122"/>
                <a:sym typeface="Arial" pitchFamily="34" charset="0"/>
              </a:rPr>
              <a:t>）决算审查的一般流程</a:t>
            </a:r>
            <a:r>
              <a:rPr lang="zh-CN" altLang="en-US" sz="1200" b="1" dirty="0" smtClean="0">
                <a:solidFill>
                  <a:srgbClr val="445469"/>
                </a:solidFill>
                <a:latin typeface="Arial" pitchFamily="34" charset="0"/>
                <a:ea typeface="微软雅黑" pitchFamily="34" charset="-122"/>
                <a:sym typeface="Arial" pitchFamily="34" charset="0"/>
              </a:rPr>
              <a:t>。</a:t>
            </a:r>
            <a:endParaRPr lang="en-US" altLang="zh-CN" sz="12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a:t>
            </a:r>
            <a:r>
              <a:rPr lang="en-US" altLang="zh-CN" sz="1200" b="1" dirty="0">
                <a:solidFill>
                  <a:srgbClr val="445469"/>
                </a:solidFill>
                <a:latin typeface="Arial" pitchFamily="34" charset="0"/>
                <a:ea typeface="微软雅黑" pitchFamily="34" charset="-122"/>
                <a:sym typeface="Arial" pitchFamily="34" charset="0"/>
              </a:rPr>
              <a:t>2</a:t>
            </a:r>
            <a:r>
              <a:rPr lang="zh-CN" altLang="en-US" sz="1200" b="1" dirty="0">
                <a:solidFill>
                  <a:srgbClr val="445469"/>
                </a:solidFill>
                <a:latin typeface="Arial" pitchFamily="34" charset="0"/>
                <a:ea typeface="微软雅黑" pitchFamily="34" charset="-122"/>
                <a:sym typeface="Arial" pitchFamily="34" charset="0"/>
              </a:rPr>
              <a:t>）决算审查的主要内容。</a:t>
            </a:r>
            <a:endParaRPr lang="en-US" sz="1200" b="1" dirty="0">
              <a:solidFill>
                <a:srgbClr val="445469"/>
              </a:solidFill>
              <a:latin typeface="Arial" pitchFamily="34" charset="0"/>
              <a:ea typeface="微软雅黑" pitchFamily="34" charset="-122"/>
              <a:sym typeface="Arial" pitchFamily="34" charset="0"/>
            </a:endParaRPr>
          </a:p>
        </p:txBody>
      </p:sp>
      <p:sp>
        <p:nvSpPr>
          <p:cNvPr id="33" name="TextBox 13"/>
          <p:cNvSpPr txBox="1">
            <a:spLocks noChangeArrowheads="1"/>
          </p:cNvSpPr>
          <p:nvPr/>
        </p:nvSpPr>
        <p:spPr bwMode="auto">
          <a:xfrm>
            <a:off x="5398456" y="1950249"/>
            <a:ext cx="167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我国</a:t>
            </a:r>
            <a:r>
              <a:rPr lang="zh-CN" altLang="en-US" sz="1400" b="1" dirty="0">
                <a:solidFill>
                  <a:schemeClr val="bg1"/>
                </a:solidFill>
                <a:latin typeface="Arial" pitchFamily="34" charset="0"/>
                <a:ea typeface="微软雅黑" pitchFamily="34" charset="-122"/>
                <a:sym typeface="Arial" pitchFamily="34" charset="0"/>
              </a:rPr>
              <a:t>立法机构对政府决算草案的审查批准</a:t>
            </a:r>
            <a:endParaRPr lang="en-US" sz="1400" b="1" dirty="0">
              <a:solidFill>
                <a:schemeClr val="bg1"/>
              </a:solidFill>
              <a:latin typeface="Arial" pitchFamily="34" charset="0"/>
              <a:ea typeface="微软雅黑" pitchFamily="34" charset="-122"/>
              <a:sym typeface="Arial" pitchFamily="34" charset="0"/>
            </a:endParaRPr>
          </a:p>
        </p:txBody>
      </p:sp>
      <p:sp>
        <p:nvSpPr>
          <p:cNvPr id="18" name="矩形 11"/>
          <p:cNvSpPr>
            <a:spLocks noChangeArrowheads="1"/>
          </p:cNvSpPr>
          <p:nvPr/>
        </p:nvSpPr>
        <p:spPr bwMode="auto">
          <a:xfrm>
            <a:off x="1631963" y="1458170"/>
            <a:ext cx="3679039" cy="3222226"/>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0" name="Pentagon 2355_10"/>
          <p:cNvSpPr>
            <a:spLocks noChangeArrowheads="1"/>
          </p:cNvSpPr>
          <p:nvPr/>
        </p:nvSpPr>
        <p:spPr bwMode="auto">
          <a:xfrm rot="5400000">
            <a:off x="2951674" y="126738"/>
            <a:ext cx="1027898" cy="3690761"/>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2" name="文本框 14"/>
          <p:cNvSpPr txBox="1">
            <a:spLocks noChangeArrowheads="1"/>
          </p:cNvSpPr>
          <p:nvPr/>
        </p:nvSpPr>
        <p:spPr bwMode="auto">
          <a:xfrm>
            <a:off x="3029630" y="1459793"/>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01</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5" name="TextBox 13"/>
          <p:cNvSpPr txBox="1">
            <a:spLocks noChangeArrowheads="1"/>
          </p:cNvSpPr>
          <p:nvPr/>
        </p:nvSpPr>
        <p:spPr bwMode="auto">
          <a:xfrm>
            <a:off x="1631963" y="1945253"/>
            <a:ext cx="3679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立法</a:t>
            </a:r>
            <a:r>
              <a:rPr lang="zh-CN" altLang="en-US" sz="1400" b="1" dirty="0">
                <a:solidFill>
                  <a:schemeClr val="bg1"/>
                </a:solidFill>
                <a:latin typeface="Arial" pitchFamily="34" charset="0"/>
                <a:ea typeface="微软雅黑" pitchFamily="34" charset="-122"/>
                <a:sym typeface="Arial" pitchFamily="34" charset="0"/>
              </a:rPr>
              <a:t>机构</a:t>
            </a:r>
            <a:r>
              <a:rPr lang="zh-CN" altLang="en-US" sz="1400" b="1" dirty="0" smtClean="0">
                <a:solidFill>
                  <a:schemeClr val="bg1"/>
                </a:solidFill>
                <a:latin typeface="Arial" pitchFamily="34" charset="0"/>
                <a:ea typeface="微软雅黑" pitchFamily="34" charset="-122"/>
                <a:sym typeface="Arial" pitchFamily="34" charset="0"/>
              </a:rPr>
              <a:t>审查和批准</a:t>
            </a:r>
            <a:r>
              <a:rPr lang="zh-CN" altLang="en-US" sz="1400" b="1" dirty="0">
                <a:solidFill>
                  <a:schemeClr val="bg1"/>
                </a:solidFill>
                <a:latin typeface="Arial" pitchFamily="34" charset="0"/>
                <a:ea typeface="微软雅黑" pitchFamily="34" charset="-122"/>
                <a:sym typeface="Arial" pitchFamily="34" charset="0"/>
              </a:rPr>
              <a:t>政府</a:t>
            </a:r>
            <a:r>
              <a:rPr lang="zh-CN" altLang="en-US" sz="1400" b="1" dirty="0" smtClean="0">
                <a:solidFill>
                  <a:schemeClr val="bg1"/>
                </a:solidFill>
                <a:latin typeface="Arial" pitchFamily="34" charset="0"/>
                <a:ea typeface="微软雅黑" pitchFamily="34" charset="-122"/>
                <a:sym typeface="Arial" pitchFamily="34" charset="0"/>
              </a:rPr>
              <a:t>决算草案的</a:t>
            </a:r>
            <a:r>
              <a:rPr lang="zh-CN" altLang="en-US" sz="1400" b="1" dirty="0">
                <a:solidFill>
                  <a:schemeClr val="bg1"/>
                </a:solidFill>
                <a:latin typeface="Arial" pitchFamily="34" charset="0"/>
                <a:ea typeface="微软雅黑" pitchFamily="34" charset="-122"/>
                <a:sym typeface="Arial" pitchFamily="34" charset="0"/>
              </a:rPr>
              <a:t>必要性</a:t>
            </a:r>
            <a:endParaRPr lang="en-US" sz="1400" b="1" dirty="0">
              <a:solidFill>
                <a:schemeClr val="bg1"/>
              </a:solidFill>
              <a:latin typeface="Arial" pitchFamily="34" charset="0"/>
              <a:ea typeface="微软雅黑" pitchFamily="34" charset="-122"/>
              <a:sym typeface="Arial" pitchFamily="34" charset="0"/>
            </a:endParaRPr>
          </a:p>
        </p:txBody>
      </p:sp>
      <p:sp>
        <p:nvSpPr>
          <p:cNvPr id="36" name="TextBox 13"/>
          <p:cNvSpPr txBox="1">
            <a:spLocks noChangeArrowheads="1"/>
          </p:cNvSpPr>
          <p:nvPr/>
        </p:nvSpPr>
        <p:spPr bwMode="auto">
          <a:xfrm>
            <a:off x="1691749" y="2543846"/>
            <a:ext cx="352839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依法治国的核心和基本内容就是依法行政，体现在财政工作上，就是要依法理财。政府决算，是政府的年度财政收支的实际执行结果，必须主动、自觉地接受同级人大及其常委会的监督。这是贯彻依法治国方略，推进依法理财的根本保障。加强对政府预算资金活动的监督，防止公务人员特别是领导干部滥用权力，违反“先有预算、后有支出”的原则，破坏政府预算的严肃性和权威性。因此，县级以上各级人民代表大会常务委员会应当结合本级政府提出的上一年度预算执行和其他财政收支的审计工作报告，对本级决算草案进行审查。</a:t>
            </a:r>
          </a:p>
        </p:txBody>
      </p:sp>
      <p:sp>
        <p:nvSpPr>
          <p:cNvPr id="26" name="矩形 11"/>
          <p:cNvSpPr>
            <a:spLocks noChangeArrowheads="1"/>
          </p:cNvSpPr>
          <p:nvPr/>
        </p:nvSpPr>
        <p:spPr bwMode="auto">
          <a:xfrm>
            <a:off x="7104570" y="1459793"/>
            <a:ext cx="1839519" cy="3222226"/>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8" name="Pentagon 2355_10"/>
          <p:cNvSpPr>
            <a:spLocks noChangeArrowheads="1"/>
          </p:cNvSpPr>
          <p:nvPr/>
        </p:nvSpPr>
        <p:spPr bwMode="auto">
          <a:xfrm rot="5400000">
            <a:off x="7501591" y="1051052"/>
            <a:ext cx="1027898" cy="1845380"/>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9" name="文本框 14"/>
          <p:cNvSpPr txBox="1">
            <a:spLocks noChangeArrowheads="1"/>
          </p:cNvSpPr>
          <p:nvPr/>
        </p:nvSpPr>
        <p:spPr bwMode="auto">
          <a:xfrm>
            <a:off x="7627437" y="1482623"/>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03</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2" name="TextBox 13"/>
          <p:cNvSpPr txBox="1">
            <a:spLocks noChangeArrowheads="1"/>
          </p:cNvSpPr>
          <p:nvPr/>
        </p:nvSpPr>
        <p:spPr bwMode="auto">
          <a:xfrm>
            <a:off x="7104570" y="1946876"/>
            <a:ext cx="18395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a:solidFill>
                  <a:schemeClr val="bg1"/>
                </a:solidFill>
                <a:latin typeface="Arial" pitchFamily="34" charset="0"/>
                <a:ea typeface="微软雅黑" pitchFamily="34" charset="-122"/>
                <a:sym typeface="Arial" pitchFamily="34" charset="0"/>
              </a:rPr>
              <a:t>政府决算草案的批准</a:t>
            </a:r>
            <a:endParaRPr lang="en-US" sz="1400" b="1" dirty="0">
              <a:solidFill>
                <a:schemeClr val="bg1"/>
              </a:solidFill>
              <a:latin typeface="Arial" pitchFamily="34" charset="0"/>
              <a:ea typeface="微软雅黑" pitchFamily="34" charset="-122"/>
              <a:sym typeface="Arial" pitchFamily="34" charset="0"/>
            </a:endParaRPr>
          </a:p>
        </p:txBody>
      </p:sp>
      <p:sp>
        <p:nvSpPr>
          <p:cNvPr id="34" name="TextBox 13"/>
          <p:cNvSpPr txBox="1">
            <a:spLocks noChangeArrowheads="1"/>
          </p:cNvSpPr>
          <p:nvPr/>
        </p:nvSpPr>
        <p:spPr bwMode="auto">
          <a:xfrm>
            <a:off x="7164356" y="2545469"/>
            <a:ext cx="17641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a:solidFill>
                  <a:srgbClr val="445469"/>
                </a:solidFill>
                <a:latin typeface="Arial" pitchFamily="34" charset="0"/>
                <a:ea typeface="微软雅黑" pitchFamily="34" charset="-122"/>
                <a:sym typeface="Arial" pitchFamily="34" charset="0"/>
              </a:rPr>
              <a:t>各级政府决算草案经过上述审查流程后，提请各级人民代表大会常务委员会批准。决算草案经批准后成为正式的政府决算并对外公布。</a:t>
            </a:r>
          </a:p>
        </p:txBody>
      </p:sp>
    </p:spTree>
    <p:extLst>
      <p:ext uri="{BB962C8B-B14F-4D97-AF65-F5344CB8AC3E}">
        <p14:creationId xmlns:p14="http://schemas.microsoft.com/office/powerpoint/2010/main" val="38327709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文本框 10"/>
          <p:cNvSpPr txBox="1">
            <a:spLocks noChangeArrowheads="1"/>
          </p:cNvSpPr>
          <p:nvPr/>
        </p:nvSpPr>
        <p:spPr bwMode="auto">
          <a:xfrm>
            <a:off x="-320905" y="1208225"/>
            <a:ext cx="2013155" cy="3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三</a:t>
            </a: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作用</a:t>
            </a:r>
          </a:p>
        </p:txBody>
      </p:sp>
      <p:sp>
        <p:nvSpPr>
          <p:cNvPr id="19"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四、政府决算草案的审查批准</a:t>
            </a:r>
            <a:endParaRPr lang="zh-CN" altLang="en-US" dirty="0"/>
          </a:p>
        </p:txBody>
      </p:sp>
      <p:sp>
        <p:nvSpPr>
          <p:cNvPr id="17"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21" name="文本框 10"/>
          <p:cNvSpPr txBox="1">
            <a:spLocks noChangeArrowheads="1"/>
          </p:cNvSpPr>
          <p:nvPr/>
        </p:nvSpPr>
        <p:spPr bwMode="auto">
          <a:xfrm>
            <a:off x="-59885" y="1200887"/>
            <a:ext cx="1725123" cy="71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1400" b="1" dirty="0">
                <a:solidFill>
                  <a:srgbClr val="FFFFFF"/>
                </a:solidFill>
                <a:latin typeface="Arial" pitchFamily="34" charset="0"/>
                <a:ea typeface="微软雅黑" pitchFamily="34" charset="-122"/>
                <a:sym typeface="Arial" pitchFamily="34" charset="0"/>
              </a:rPr>
              <a:t>（二</a:t>
            </a:r>
            <a:r>
              <a:rPr lang="zh-CN" altLang="en-US" sz="1400" b="1" dirty="0" smtClean="0">
                <a:solidFill>
                  <a:srgbClr val="FFFFFF"/>
                </a:solidFill>
                <a:latin typeface="Arial" pitchFamily="34" charset="0"/>
                <a:ea typeface="微软雅黑" pitchFamily="34" charset="-122"/>
                <a:sym typeface="Arial" pitchFamily="34" charset="0"/>
              </a:rPr>
              <a:t>）</a:t>
            </a:r>
            <a:endParaRPr lang="en-US" altLang="zh-CN" sz="14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1400" b="1" dirty="0" smtClean="0">
                <a:solidFill>
                  <a:srgbClr val="FFFFFF"/>
                </a:solidFill>
                <a:latin typeface="Arial" pitchFamily="34" charset="0"/>
                <a:ea typeface="微软雅黑" pitchFamily="34" charset="-122"/>
                <a:sym typeface="Arial" pitchFamily="34" charset="0"/>
              </a:rPr>
              <a:t>立法机关</a:t>
            </a:r>
            <a:r>
              <a:rPr lang="zh-CN" altLang="en-US" sz="1400" b="1" dirty="0">
                <a:solidFill>
                  <a:srgbClr val="FFFFFF"/>
                </a:solidFill>
                <a:latin typeface="Arial" pitchFamily="34" charset="0"/>
                <a:ea typeface="微软雅黑" pitchFamily="34" charset="-122"/>
                <a:sym typeface="Arial" pitchFamily="34" charset="0"/>
              </a:rPr>
              <a:t>对政府决算草案的审查批准</a:t>
            </a:r>
          </a:p>
        </p:txBody>
      </p:sp>
      <p:sp>
        <p:nvSpPr>
          <p:cNvPr id="23" name="矩形 7"/>
          <p:cNvSpPr>
            <a:spLocks noChangeArrowheads="1"/>
          </p:cNvSpPr>
          <p:nvPr/>
        </p:nvSpPr>
        <p:spPr bwMode="auto">
          <a:xfrm>
            <a:off x="5364659" y="1521937"/>
            <a:ext cx="3096343" cy="3158459"/>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4" name="Pentagon 2355_6"/>
          <p:cNvSpPr>
            <a:spLocks noChangeArrowheads="1"/>
          </p:cNvSpPr>
          <p:nvPr/>
        </p:nvSpPr>
        <p:spPr bwMode="auto">
          <a:xfrm rot="5400000">
            <a:off x="6326872" y="495955"/>
            <a:ext cx="1027899" cy="2952328"/>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5" name="文本框 10"/>
          <p:cNvSpPr txBox="1">
            <a:spLocks noChangeArrowheads="1"/>
          </p:cNvSpPr>
          <p:nvPr/>
        </p:nvSpPr>
        <p:spPr bwMode="auto">
          <a:xfrm>
            <a:off x="6450259" y="1486226"/>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05</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1" name="TextBox 13"/>
          <p:cNvSpPr txBox="1">
            <a:spLocks noChangeArrowheads="1"/>
          </p:cNvSpPr>
          <p:nvPr/>
        </p:nvSpPr>
        <p:spPr bwMode="auto">
          <a:xfrm>
            <a:off x="5444580" y="2627005"/>
            <a:ext cx="2728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smtClean="0">
                <a:solidFill>
                  <a:srgbClr val="445469"/>
                </a:solidFill>
                <a:latin typeface="Arial" pitchFamily="34" charset="0"/>
                <a:ea typeface="微软雅黑" pitchFamily="34" charset="-122"/>
                <a:sym typeface="Arial" pitchFamily="34" charset="0"/>
              </a:rPr>
              <a:t>经本级人民代表大会或本级人民代表大会常务委员会批准的预算、预算调整、决算、预算执行情况的报告及报表，应当在批准后</a:t>
            </a:r>
            <a:r>
              <a:rPr lang="en-US" altLang="zh-CN" sz="1200" b="1" dirty="0" smtClean="0">
                <a:solidFill>
                  <a:srgbClr val="445469"/>
                </a:solidFill>
                <a:latin typeface="Arial" pitchFamily="34" charset="0"/>
                <a:ea typeface="微软雅黑" pitchFamily="34" charset="-122"/>
                <a:sym typeface="Arial" pitchFamily="34" charset="0"/>
              </a:rPr>
              <a:t>20</a:t>
            </a:r>
            <a:r>
              <a:rPr lang="zh-CN" altLang="en-US" sz="1200" b="1" dirty="0" smtClean="0">
                <a:solidFill>
                  <a:srgbClr val="445469"/>
                </a:solidFill>
                <a:latin typeface="Arial" pitchFamily="34" charset="0"/>
                <a:ea typeface="微软雅黑" pitchFamily="34" charset="-122"/>
                <a:sym typeface="Arial" pitchFamily="34" charset="0"/>
              </a:rPr>
              <a:t>日由本级政府财政部门各社会公开。</a:t>
            </a:r>
            <a:endParaRPr lang="en-US" altLang="zh-CN" sz="1200" b="1" dirty="0" smtClean="0">
              <a:solidFill>
                <a:srgbClr val="445469"/>
              </a:solidFill>
              <a:latin typeface="Arial" pitchFamily="34" charset="0"/>
              <a:ea typeface="微软雅黑" pitchFamily="34" charset="-122"/>
              <a:sym typeface="Arial" pitchFamily="34" charset="0"/>
            </a:endParaRPr>
          </a:p>
        </p:txBody>
      </p:sp>
      <p:sp>
        <p:nvSpPr>
          <p:cNvPr id="33" name="TextBox 13"/>
          <p:cNvSpPr txBox="1">
            <a:spLocks noChangeArrowheads="1"/>
          </p:cNvSpPr>
          <p:nvPr/>
        </p:nvSpPr>
        <p:spPr bwMode="auto">
          <a:xfrm>
            <a:off x="6103909" y="1965411"/>
            <a:ext cx="167429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政府决算的公开</a:t>
            </a:r>
            <a:endParaRPr lang="en-US" sz="1400" b="1" dirty="0">
              <a:solidFill>
                <a:schemeClr val="bg1"/>
              </a:solidFill>
              <a:latin typeface="Arial" pitchFamily="34" charset="0"/>
              <a:ea typeface="微软雅黑" pitchFamily="34" charset="-122"/>
              <a:sym typeface="Arial" pitchFamily="34" charset="0"/>
            </a:endParaRPr>
          </a:p>
        </p:txBody>
      </p:sp>
      <p:sp>
        <p:nvSpPr>
          <p:cNvPr id="18" name="矩形 11"/>
          <p:cNvSpPr>
            <a:spLocks noChangeArrowheads="1"/>
          </p:cNvSpPr>
          <p:nvPr/>
        </p:nvSpPr>
        <p:spPr bwMode="auto">
          <a:xfrm>
            <a:off x="1631963" y="1458170"/>
            <a:ext cx="3679039" cy="3222226"/>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0" name="Pentagon 2355_10"/>
          <p:cNvSpPr>
            <a:spLocks noChangeArrowheads="1"/>
          </p:cNvSpPr>
          <p:nvPr/>
        </p:nvSpPr>
        <p:spPr bwMode="auto">
          <a:xfrm rot="5400000">
            <a:off x="2951674" y="126738"/>
            <a:ext cx="1027898" cy="3690761"/>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2" name="文本框 14"/>
          <p:cNvSpPr txBox="1">
            <a:spLocks noChangeArrowheads="1"/>
          </p:cNvSpPr>
          <p:nvPr/>
        </p:nvSpPr>
        <p:spPr bwMode="auto">
          <a:xfrm>
            <a:off x="3029630" y="1459793"/>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smtClean="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5" name="TextBox 13"/>
          <p:cNvSpPr txBox="1">
            <a:spLocks noChangeArrowheads="1"/>
          </p:cNvSpPr>
          <p:nvPr/>
        </p:nvSpPr>
        <p:spPr bwMode="auto">
          <a:xfrm>
            <a:off x="1631963" y="1945253"/>
            <a:ext cx="36790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b="1" dirty="0" smtClean="0">
                <a:solidFill>
                  <a:schemeClr val="bg1"/>
                </a:solidFill>
                <a:latin typeface="Arial" pitchFamily="34" charset="0"/>
                <a:ea typeface="微软雅黑" pitchFamily="34" charset="-122"/>
                <a:sym typeface="Arial" pitchFamily="34" charset="0"/>
              </a:rPr>
              <a:t>政府决算的备案</a:t>
            </a:r>
            <a:endParaRPr lang="en-US" sz="1400" b="1" dirty="0">
              <a:solidFill>
                <a:schemeClr val="bg1"/>
              </a:solidFill>
              <a:latin typeface="Arial" pitchFamily="34" charset="0"/>
              <a:ea typeface="微软雅黑" pitchFamily="34" charset="-122"/>
              <a:sym typeface="Arial" pitchFamily="34" charset="0"/>
            </a:endParaRPr>
          </a:p>
        </p:txBody>
      </p:sp>
      <p:sp>
        <p:nvSpPr>
          <p:cNvPr id="36" name="TextBox 13"/>
          <p:cNvSpPr txBox="1">
            <a:spLocks noChangeArrowheads="1"/>
          </p:cNvSpPr>
          <p:nvPr/>
        </p:nvSpPr>
        <p:spPr bwMode="auto">
          <a:xfrm>
            <a:off x="1691749" y="2543846"/>
            <a:ext cx="352839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200" b="1" dirty="0" smtClean="0">
                <a:solidFill>
                  <a:srgbClr val="445469"/>
                </a:solidFill>
                <a:latin typeface="Arial" pitchFamily="34" charset="0"/>
                <a:ea typeface="微软雅黑" pitchFamily="34" charset="-122"/>
                <a:sym typeface="Arial" pitchFamily="34" charset="0"/>
              </a:rPr>
              <a:t>县级以上地方各级政府应当自本级决算经批准之日起</a:t>
            </a:r>
            <a:r>
              <a:rPr lang="en-US" altLang="zh-CN" sz="1200" b="1" dirty="0" smtClean="0">
                <a:solidFill>
                  <a:srgbClr val="445469"/>
                </a:solidFill>
                <a:latin typeface="Arial" pitchFamily="34" charset="0"/>
                <a:ea typeface="微软雅黑" pitchFamily="34" charset="-122"/>
                <a:sym typeface="Arial" pitchFamily="34" charset="0"/>
              </a:rPr>
              <a:t>30</a:t>
            </a:r>
            <a:r>
              <a:rPr lang="zh-CN" altLang="en-US" sz="1200" b="1" dirty="0" smtClean="0">
                <a:solidFill>
                  <a:srgbClr val="445469"/>
                </a:solidFill>
                <a:latin typeface="Arial" pitchFamily="34" charset="0"/>
                <a:ea typeface="微软雅黑" pitchFamily="34" charset="-122"/>
                <a:sym typeface="Arial" pitchFamily="34" charset="0"/>
              </a:rPr>
              <a:t>日内，将本级决算以及下一级政府上报备案的决算汇总，报上一级政府备案；将下一级政府报送备案的决算汇总，报本级人民代表大会常务委员会备案。</a:t>
            </a:r>
            <a:endParaRPr lang="zh-CN" altLang="en-US" sz="1200" b="1" dirty="0">
              <a:solidFill>
                <a:srgbClr val="445469"/>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26059972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4"/>
          <p:cNvSpPr txBox="1"/>
          <p:nvPr/>
        </p:nvSpPr>
        <p:spPr>
          <a:xfrm>
            <a:off x="1971022" y="2448148"/>
            <a:ext cx="5769900"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itchFamily="2" charset="-122"/>
                <a:ea typeface="黑体" pitchFamily="2" charset="-122"/>
                <a:cs typeface="+mn-ea"/>
                <a:sym typeface="+mn-lt"/>
              </a:rPr>
              <a:t>第二节 政府财务报告</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2</a:t>
            </a:r>
            <a:endParaRPr lang="zh-CN" altLang="en-US" sz="8800" dirty="0">
              <a:solidFill>
                <a:schemeClr val="bg1"/>
              </a:solidFill>
              <a:latin typeface="黑体" pitchFamily="2" charset="-122"/>
              <a:ea typeface="黑体" pitchFamily="2" charset="-122"/>
              <a:cs typeface="+mn-ea"/>
              <a:sym typeface="+mn-lt"/>
            </a:endParaRPr>
          </a:p>
        </p:txBody>
      </p:sp>
      <p:sp>
        <p:nvSpPr>
          <p:cNvPr id="7" name="燕尾形 6"/>
          <p:cNvSpPr/>
          <p:nvPr/>
        </p:nvSpPr>
        <p:spPr>
          <a:xfrm rot="5400000">
            <a:off x="284437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78166381"/>
      </p:ext>
    </p:extLst>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2660248"/>
            <a:chOff x="812496" y="1564688"/>
            <a:chExt cx="7166281"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a:solidFill>
                    <a:srgbClr val="FFFFFF"/>
                  </a:solidFill>
                  <a:latin typeface="Arial" pitchFamily="34" charset="0"/>
                  <a:ea typeface="微软雅黑" pitchFamily="34" charset="-122"/>
                  <a:sym typeface="Arial" pitchFamily="34" charset="0"/>
                </a:rPr>
                <a:t>（一</a:t>
              </a:r>
              <a:r>
                <a:rPr lang="zh-CN" altLang="en-US" sz="2400" b="1" dirty="0" smtClean="0">
                  <a:solidFill>
                    <a:srgbClr val="FFFFFF"/>
                  </a:solidFill>
                  <a:latin typeface="Arial" pitchFamily="34" charset="0"/>
                  <a:ea typeface="微软雅黑" pitchFamily="34" charset="-122"/>
                  <a:sym typeface="Arial" pitchFamily="34" charset="0"/>
                </a:rPr>
                <a:t>）</a:t>
              </a:r>
              <a:r>
                <a:rPr lang="zh-CN" altLang="en-US" sz="2400" b="1" dirty="0">
                  <a:solidFill>
                    <a:srgbClr val="FFFFFF"/>
                  </a:solidFill>
                  <a:latin typeface="Arial" pitchFamily="34" charset="0"/>
                  <a:ea typeface="微软雅黑" pitchFamily="34" charset="-122"/>
                  <a:sym typeface="Arial" pitchFamily="34" charset="0"/>
                </a:rPr>
                <a:t>内涵</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60" y="2712768"/>
              <a:ext cx="656411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200" b="1" dirty="0">
                  <a:solidFill>
                    <a:srgbClr val="445469"/>
                  </a:solidFill>
                  <a:latin typeface="Arial" pitchFamily="34" charset="0"/>
                  <a:ea typeface="微软雅黑" pitchFamily="34" charset="-122"/>
                </a:rPr>
                <a:t>政府财务报告是为满足信息使用者需求而编制的以财务信息为主要内容、以政府资产负债表、收入费用表等财务报表为核心，全面系统地反映政府财务受托责任的综合报告。该综合报告是信息使用者进行经济和社会决策的依据，也是政府解释财务受托责任的有效凭证。政府财务报告系统全面地反映了政府的财务状况，是披露政府财务信息的一种规范化途径。</a:t>
              </a:r>
              <a:endParaRPr lang="en-US" sz="1200" b="1" dirty="0">
                <a:solidFill>
                  <a:srgbClr val="445469"/>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一、政府</a:t>
            </a:r>
            <a:r>
              <a:rPr lang="zh-CN" altLang="en-US" b="1" dirty="0"/>
              <a:t>财务报告</a:t>
            </a:r>
            <a:r>
              <a:rPr lang="zh-CN" altLang="en-US" b="1" dirty="0" smtClean="0"/>
              <a:t>的内涵与主体</a:t>
            </a:r>
            <a:endParaRPr lang="zh-CN" altLang="en-US" dirty="0"/>
          </a:p>
        </p:txBody>
      </p:sp>
    </p:spTree>
    <p:extLst>
      <p:ext uri="{BB962C8B-B14F-4D97-AF65-F5344CB8AC3E}">
        <p14:creationId xmlns:p14="http://schemas.microsoft.com/office/powerpoint/2010/main" val="750731091"/>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（二）</a:t>
            </a:r>
            <a:r>
              <a:rPr lang="zh-CN" altLang="en-US" b="1" dirty="0" smtClean="0"/>
              <a:t>政府</a:t>
            </a:r>
            <a:r>
              <a:rPr lang="zh-CN" altLang="en-US" b="1" dirty="0"/>
              <a:t>财务报告</a:t>
            </a:r>
            <a:r>
              <a:rPr lang="zh-CN" altLang="en-US" b="1" dirty="0" smtClean="0"/>
              <a:t>的主体</a:t>
            </a:r>
            <a:endParaRPr lang="zh-CN" altLang="en-US" dirty="0"/>
          </a:p>
        </p:txBody>
      </p:sp>
      <p:sp>
        <p:nvSpPr>
          <p:cNvPr id="12" name="Rounded Rectangle 5"/>
          <p:cNvSpPr>
            <a:spLocks noChangeArrowheads="1"/>
          </p:cNvSpPr>
          <p:nvPr/>
        </p:nvSpPr>
        <p:spPr bwMode="auto">
          <a:xfrm>
            <a:off x="937617" y="1850448"/>
            <a:ext cx="816899" cy="813218"/>
          </a:xfrm>
          <a:prstGeom prst="roundRect">
            <a:avLst>
              <a:gd name="adj" fmla="val 16667"/>
            </a:avLst>
          </a:prstGeom>
          <a:solidFill>
            <a:srgbClr val="305480"/>
          </a:solidFill>
          <a:ln>
            <a:noFill/>
          </a:ln>
          <a:extLst/>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14" name="Rounded Rectangle 11"/>
          <p:cNvSpPr>
            <a:spLocks noChangeArrowheads="1"/>
          </p:cNvSpPr>
          <p:nvPr/>
        </p:nvSpPr>
        <p:spPr bwMode="auto">
          <a:xfrm>
            <a:off x="3404723" y="1850448"/>
            <a:ext cx="815727" cy="813218"/>
          </a:xfrm>
          <a:prstGeom prst="roundRect">
            <a:avLst>
              <a:gd name="adj" fmla="val 16667"/>
            </a:avLst>
          </a:prstGeom>
          <a:solidFill>
            <a:srgbClr val="233C5B"/>
          </a:solidFill>
          <a:ln>
            <a:noFill/>
          </a:ln>
          <a:extLst/>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15" name="Rounded Rectangle 13"/>
          <p:cNvSpPr>
            <a:spLocks noChangeArrowheads="1"/>
          </p:cNvSpPr>
          <p:nvPr/>
        </p:nvSpPr>
        <p:spPr bwMode="auto">
          <a:xfrm>
            <a:off x="5910505" y="1850448"/>
            <a:ext cx="816899" cy="813218"/>
          </a:xfrm>
          <a:prstGeom prst="roundRect">
            <a:avLst>
              <a:gd name="adj" fmla="val 16667"/>
            </a:avLst>
          </a:prstGeom>
          <a:solidFill>
            <a:srgbClr val="305480"/>
          </a:solidFill>
          <a:ln>
            <a:noFill/>
          </a:ln>
          <a:extLst/>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16" name="Rounded Rectangle 15"/>
          <p:cNvSpPr>
            <a:spLocks noChangeArrowheads="1"/>
          </p:cNvSpPr>
          <p:nvPr/>
        </p:nvSpPr>
        <p:spPr bwMode="auto">
          <a:xfrm>
            <a:off x="1951770" y="3158363"/>
            <a:ext cx="816899" cy="813217"/>
          </a:xfrm>
          <a:prstGeom prst="roundRect">
            <a:avLst>
              <a:gd name="adj" fmla="val 16667"/>
            </a:avLst>
          </a:prstGeom>
          <a:solidFill>
            <a:srgbClr val="233C5B"/>
          </a:solidFill>
          <a:ln>
            <a:noFill/>
          </a:ln>
          <a:extLst/>
        </p:spPr>
        <p:txBody>
          <a:bodyPr lIns="67391" tIns="33696" rIns="67391" bIns="33696" anchor="ctr"/>
          <a:lstStyle/>
          <a:p>
            <a:pP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19" name="Rounded Rectangle 19"/>
          <p:cNvSpPr>
            <a:spLocks noChangeArrowheads="1"/>
          </p:cNvSpPr>
          <p:nvPr/>
        </p:nvSpPr>
        <p:spPr bwMode="auto">
          <a:xfrm>
            <a:off x="4860602" y="3158363"/>
            <a:ext cx="816899" cy="813217"/>
          </a:xfrm>
          <a:prstGeom prst="roundRect">
            <a:avLst>
              <a:gd name="adj" fmla="val 16667"/>
            </a:avLst>
          </a:prstGeom>
          <a:solidFill>
            <a:srgbClr val="233C5B"/>
          </a:solidFill>
          <a:ln>
            <a:noFill/>
          </a:ln>
          <a:extLst/>
        </p:spPr>
        <p:txBody>
          <a:bodyPr lIns="67391" tIns="33696" rIns="67391" bIns="33696" anchor="ctr"/>
          <a:lstStyle/>
          <a:p>
            <a:pPr>
              <a:buFont typeface="Arial" pitchFamily="34" charset="0"/>
              <a:buNone/>
            </a:pPr>
            <a:endParaRPr lang="en-US" altLang="zh-CN">
              <a:solidFill>
                <a:srgbClr val="445469"/>
              </a:solidFill>
              <a:latin typeface="Arial" pitchFamily="34" charset="0"/>
              <a:ea typeface="微软雅黑" pitchFamily="34" charset="-122"/>
              <a:sym typeface="Arial" pitchFamily="34" charset="0"/>
            </a:endParaRPr>
          </a:p>
        </p:txBody>
      </p:sp>
      <p:sp>
        <p:nvSpPr>
          <p:cNvPr id="20" name="Freeform 44"/>
          <p:cNvSpPr>
            <a:spLocks noEditPoints="1"/>
          </p:cNvSpPr>
          <p:nvPr/>
        </p:nvSpPr>
        <p:spPr bwMode="auto">
          <a:xfrm>
            <a:off x="1141549" y="2055794"/>
            <a:ext cx="391455" cy="383858"/>
          </a:xfrm>
          <a:custGeom>
            <a:avLst/>
            <a:gdLst>
              <a:gd name="T0" fmla="*/ 2147483647 w 121"/>
              <a:gd name="T1" fmla="*/ 2147483647 h 119"/>
              <a:gd name="T2" fmla="*/ 2147483647 w 121"/>
              <a:gd name="T3" fmla="*/ 2147483647 h 119"/>
              <a:gd name="T4" fmla="*/ 2147483647 w 121"/>
              <a:gd name="T5" fmla="*/ 2147483647 h 119"/>
              <a:gd name="T6" fmla="*/ 2147483647 w 121"/>
              <a:gd name="T7" fmla="*/ 2147483647 h 119"/>
              <a:gd name="T8" fmla="*/ 2147483647 w 121"/>
              <a:gd name="T9" fmla="*/ 2147483647 h 119"/>
              <a:gd name="T10" fmla="*/ 2147483647 w 121"/>
              <a:gd name="T11" fmla="*/ 2147483647 h 119"/>
              <a:gd name="T12" fmla="*/ 2147483647 w 121"/>
              <a:gd name="T13" fmla="*/ 2147483647 h 119"/>
              <a:gd name="T14" fmla="*/ 2147483647 w 121"/>
              <a:gd name="T15" fmla="*/ 2147483647 h 119"/>
              <a:gd name="T16" fmla="*/ 2147483647 w 121"/>
              <a:gd name="T17" fmla="*/ 2147483647 h 119"/>
              <a:gd name="T18" fmla="*/ 2147483647 w 121"/>
              <a:gd name="T19" fmla="*/ 2147483647 h 119"/>
              <a:gd name="T20" fmla="*/ 2147483647 w 121"/>
              <a:gd name="T21" fmla="*/ 2147483647 h 119"/>
              <a:gd name="T22" fmla="*/ 2147483647 w 121"/>
              <a:gd name="T23" fmla="*/ 2147483647 h 119"/>
              <a:gd name="T24" fmla="*/ 2147483647 w 121"/>
              <a:gd name="T25" fmla="*/ 2147483647 h 119"/>
              <a:gd name="T26" fmla="*/ 2147483647 w 121"/>
              <a:gd name="T27" fmla="*/ 2147483647 h 119"/>
              <a:gd name="T28" fmla="*/ 2147483647 w 121"/>
              <a:gd name="T29" fmla="*/ 2147483647 h 119"/>
              <a:gd name="T30" fmla="*/ 2147483647 w 121"/>
              <a:gd name="T31" fmla="*/ 2147483647 h 119"/>
              <a:gd name="T32" fmla="*/ 2147483647 w 121"/>
              <a:gd name="T33" fmla="*/ 2147483647 h 119"/>
              <a:gd name="T34" fmla="*/ 2147483647 w 121"/>
              <a:gd name="T35" fmla="*/ 2147483647 h 119"/>
              <a:gd name="T36" fmla="*/ 2147483647 w 121"/>
              <a:gd name="T37" fmla="*/ 2147483647 h 119"/>
              <a:gd name="T38" fmla="*/ 2147483647 w 121"/>
              <a:gd name="T39" fmla="*/ 2147483647 h 119"/>
              <a:gd name="T40" fmla="*/ 2147483647 w 121"/>
              <a:gd name="T41" fmla="*/ 2147483647 h 119"/>
              <a:gd name="T42" fmla="*/ 2147483647 w 121"/>
              <a:gd name="T43" fmla="*/ 2147483647 h 119"/>
              <a:gd name="T44" fmla="*/ 2147483647 w 121"/>
              <a:gd name="T45" fmla="*/ 2147483647 h 119"/>
              <a:gd name="T46" fmla="*/ 2147483647 w 121"/>
              <a:gd name="T47" fmla="*/ 2147483647 h 119"/>
              <a:gd name="T48" fmla="*/ 2147483647 w 121"/>
              <a:gd name="T49" fmla="*/ 2147483647 h 119"/>
              <a:gd name="T50" fmla="*/ 2147483647 w 121"/>
              <a:gd name="T51" fmla="*/ 2147483647 h 119"/>
              <a:gd name="T52" fmla="*/ 2147483647 w 121"/>
              <a:gd name="T53" fmla="*/ 2147483647 h 119"/>
              <a:gd name="T54" fmla="*/ 2147483647 w 121"/>
              <a:gd name="T55" fmla="*/ 2147483647 h 119"/>
              <a:gd name="T56" fmla="*/ 2147483647 w 121"/>
              <a:gd name="T57" fmla="*/ 2147483647 h 119"/>
              <a:gd name="T58" fmla="*/ 2147483647 w 121"/>
              <a:gd name="T59" fmla="*/ 2147483647 h 119"/>
              <a:gd name="T60" fmla="*/ 2147483647 w 121"/>
              <a:gd name="T61" fmla="*/ 2147483647 h 119"/>
              <a:gd name="T62" fmla="*/ 2147483647 w 121"/>
              <a:gd name="T63" fmla="*/ 2147483647 h 119"/>
              <a:gd name="T64" fmla="*/ 2147483647 w 121"/>
              <a:gd name="T65" fmla="*/ 2147483647 h 119"/>
              <a:gd name="T66" fmla="*/ 2147483647 w 121"/>
              <a:gd name="T67" fmla="*/ 2147483647 h 119"/>
              <a:gd name="T68" fmla="*/ 2147483647 w 121"/>
              <a:gd name="T69" fmla="*/ 2147483647 h 119"/>
              <a:gd name="T70" fmla="*/ 2147483647 w 121"/>
              <a:gd name="T71" fmla="*/ 2147483647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pic>
        <p:nvPicPr>
          <p:cNvPr id="21" name="Group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14" y="2074463"/>
            <a:ext cx="399660" cy="36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3"/>
          <p:cNvSpPr txBox="1">
            <a:spLocks noChangeArrowheads="1"/>
          </p:cNvSpPr>
          <p:nvPr/>
        </p:nvSpPr>
        <p:spPr bwMode="auto">
          <a:xfrm>
            <a:off x="1850622" y="2119466"/>
            <a:ext cx="9563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en-US" altLang="zh-CN" sz="1200" b="1" dirty="0">
                <a:solidFill>
                  <a:srgbClr val="445469"/>
                </a:solidFill>
                <a:latin typeface="Arial" pitchFamily="34" charset="0"/>
                <a:ea typeface="微软雅黑" pitchFamily="34" charset="-122"/>
                <a:sym typeface="Arial" pitchFamily="34" charset="0"/>
              </a:rPr>
              <a:t>1</a:t>
            </a:r>
            <a:r>
              <a:rPr lang="zh-CN" altLang="en-US" sz="1200" b="1" dirty="0">
                <a:solidFill>
                  <a:srgbClr val="445469"/>
                </a:solidFill>
                <a:latin typeface="Arial" pitchFamily="34" charset="0"/>
                <a:ea typeface="微软雅黑" pitchFamily="34" charset="-122"/>
                <a:sym typeface="Arial" pitchFamily="34" charset="0"/>
              </a:rPr>
              <a:t>．基本政府</a:t>
            </a:r>
            <a:endParaRPr lang="en-US" sz="1200" b="1" dirty="0">
              <a:solidFill>
                <a:srgbClr val="445469"/>
              </a:solidFill>
              <a:latin typeface="Arial" pitchFamily="34" charset="0"/>
              <a:ea typeface="微软雅黑" pitchFamily="34" charset="-122"/>
              <a:sym typeface="Arial" pitchFamily="34" charset="0"/>
            </a:endParaRPr>
          </a:p>
        </p:txBody>
      </p:sp>
      <p:sp>
        <p:nvSpPr>
          <p:cNvPr id="23" name="TextBox 13"/>
          <p:cNvSpPr txBox="1">
            <a:spLocks noChangeArrowheads="1"/>
          </p:cNvSpPr>
          <p:nvPr/>
        </p:nvSpPr>
        <p:spPr bwMode="auto">
          <a:xfrm>
            <a:off x="4315383" y="1995124"/>
            <a:ext cx="9563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en-US" altLang="zh-CN" sz="1200" b="1" dirty="0">
                <a:solidFill>
                  <a:srgbClr val="445469"/>
                </a:solidFill>
                <a:latin typeface="Arial" pitchFamily="34" charset="0"/>
                <a:ea typeface="微软雅黑" pitchFamily="34" charset="-122"/>
                <a:sym typeface="Arial" pitchFamily="34" charset="0"/>
              </a:rPr>
              <a:t>2</a:t>
            </a:r>
            <a:r>
              <a:rPr lang="zh-CN" altLang="en-US" sz="1200" b="1" dirty="0">
                <a:solidFill>
                  <a:srgbClr val="445469"/>
                </a:solidFill>
                <a:latin typeface="Arial" pitchFamily="34" charset="0"/>
                <a:ea typeface="微软雅黑" pitchFamily="34" charset="-122"/>
                <a:sym typeface="Arial" pitchFamily="34" charset="0"/>
              </a:rPr>
              <a:t>．基本政府负有财务责任的组织</a:t>
            </a:r>
            <a:endParaRPr lang="en-US" sz="1200" b="1"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6856560" y="2078816"/>
            <a:ext cx="9563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en-US" altLang="zh-CN" sz="1200" b="1" dirty="0">
                <a:solidFill>
                  <a:srgbClr val="445469"/>
                </a:solidFill>
                <a:latin typeface="Arial" pitchFamily="34" charset="0"/>
                <a:ea typeface="微软雅黑" pitchFamily="34" charset="-122"/>
                <a:sym typeface="Arial" pitchFamily="34" charset="0"/>
              </a:rPr>
              <a:t>3</a:t>
            </a:r>
            <a:r>
              <a:rPr lang="zh-CN" altLang="en-US" sz="1200" b="1" dirty="0">
                <a:solidFill>
                  <a:srgbClr val="445469"/>
                </a:solidFill>
                <a:latin typeface="Arial" pitchFamily="34" charset="0"/>
                <a:ea typeface="微软雅黑" pitchFamily="34" charset="-122"/>
                <a:sym typeface="Arial" pitchFamily="34" charset="0"/>
              </a:rPr>
              <a:t>．基本政府的相关单位</a:t>
            </a:r>
            <a:endParaRPr lang="en-US" sz="1200" b="1"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2874861" y="3471471"/>
            <a:ext cx="14405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en-US" altLang="zh-CN" sz="1200" b="1" dirty="0" smtClean="0">
                <a:solidFill>
                  <a:srgbClr val="445469"/>
                </a:solidFill>
                <a:latin typeface="Arial" pitchFamily="34" charset="0"/>
                <a:ea typeface="微软雅黑" pitchFamily="34" charset="-122"/>
                <a:sym typeface="Arial" pitchFamily="34" charset="0"/>
              </a:rPr>
              <a:t>1</a:t>
            </a:r>
            <a:r>
              <a:rPr lang="zh-CN" altLang="en-US" sz="1200" b="1" dirty="0" smtClean="0">
                <a:solidFill>
                  <a:srgbClr val="445469"/>
                </a:solidFill>
                <a:latin typeface="Arial" pitchFamily="34" charset="0"/>
                <a:ea typeface="微软雅黑" pitchFamily="34" charset="-122"/>
                <a:sym typeface="Arial" pitchFamily="34" charset="0"/>
              </a:rPr>
              <a:t>政府部门财务报告</a:t>
            </a:r>
            <a:endParaRPr lang="en-US" sz="1200" b="1" dirty="0">
              <a:solidFill>
                <a:srgbClr val="445469"/>
              </a:solidFill>
              <a:latin typeface="Arial" pitchFamily="34" charset="0"/>
              <a:ea typeface="微软雅黑" pitchFamily="34" charset="-122"/>
              <a:sym typeface="Arial" pitchFamily="34" charset="0"/>
            </a:endParaRPr>
          </a:p>
        </p:txBody>
      </p:sp>
      <p:sp>
        <p:nvSpPr>
          <p:cNvPr id="26" name="TextBox 13"/>
          <p:cNvSpPr txBox="1">
            <a:spLocks noChangeArrowheads="1"/>
          </p:cNvSpPr>
          <p:nvPr/>
        </p:nvSpPr>
        <p:spPr bwMode="auto">
          <a:xfrm>
            <a:off x="5776440" y="3456260"/>
            <a:ext cx="17484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en-US" altLang="zh-CN" sz="1200" b="1" dirty="0">
                <a:solidFill>
                  <a:srgbClr val="445469"/>
                </a:solidFill>
                <a:latin typeface="Arial" pitchFamily="34" charset="0"/>
                <a:ea typeface="微软雅黑" pitchFamily="34" charset="-122"/>
                <a:sym typeface="Arial" pitchFamily="34" charset="0"/>
              </a:rPr>
              <a:t>2</a:t>
            </a:r>
            <a:r>
              <a:rPr lang="en-US" altLang="zh-CN" sz="1200" b="1" dirty="0" smtClean="0">
                <a:solidFill>
                  <a:srgbClr val="445469"/>
                </a:solidFill>
                <a:latin typeface="Arial" pitchFamily="34" charset="0"/>
                <a:ea typeface="微软雅黑" pitchFamily="34" charset="-122"/>
                <a:sym typeface="Arial" pitchFamily="34" charset="0"/>
              </a:rPr>
              <a:t>.</a:t>
            </a:r>
            <a:r>
              <a:rPr lang="zh-CN" altLang="en-US" sz="1200" b="1" dirty="0" smtClean="0">
                <a:solidFill>
                  <a:srgbClr val="445469"/>
                </a:solidFill>
                <a:latin typeface="Arial" pitchFamily="34" charset="0"/>
                <a:ea typeface="微软雅黑" pitchFamily="34" charset="-122"/>
                <a:sym typeface="Arial" pitchFamily="34" charset="0"/>
              </a:rPr>
              <a:t>政府综合财务报告</a:t>
            </a:r>
            <a:endParaRPr lang="en-US" sz="1200" b="1" dirty="0">
              <a:solidFill>
                <a:srgbClr val="445469"/>
              </a:solidFill>
              <a:latin typeface="Arial" pitchFamily="34" charset="0"/>
              <a:ea typeface="微软雅黑" pitchFamily="34" charset="-122"/>
              <a:sym typeface="Arial" pitchFamily="34" charset="0"/>
            </a:endParaRPr>
          </a:p>
        </p:txBody>
      </p:sp>
      <p:pic>
        <p:nvPicPr>
          <p:cNvPr id="28" name="组合 4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627" y="3409212"/>
            <a:ext cx="372703" cy="3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组合 5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296" y="2074462"/>
            <a:ext cx="432476" cy="430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组合 6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2813" y="3377710"/>
            <a:ext cx="437164" cy="37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ound Same Side Corner Rectangle 3"/>
          <p:cNvSpPr>
            <a:spLocks/>
          </p:cNvSpPr>
          <p:nvPr/>
        </p:nvSpPr>
        <p:spPr bwMode="auto">
          <a:xfrm rot="5400000">
            <a:off x="1224085" y="693764"/>
            <a:ext cx="348272" cy="1408770"/>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34" name="Round Same Side Corner Rectangle 79"/>
          <p:cNvSpPr>
            <a:spLocks/>
          </p:cNvSpPr>
          <p:nvPr/>
        </p:nvSpPr>
        <p:spPr bwMode="auto">
          <a:xfrm rot="-5400000">
            <a:off x="285882" y="1166674"/>
            <a:ext cx="348271" cy="462948"/>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a:extLst/>
        </p:spPr>
        <p:txBody>
          <a:bodyPr lIns="67391" tIns="33696" rIns="67391" bIns="33696" anchor="ctr"/>
          <a:lstStyle/>
          <a:p>
            <a:endParaRPr lang="zh-CN" altLang="en-US"/>
          </a:p>
        </p:txBody>
      </p:sp>
      <p:sp>
        <p:nvSpPr>
          <p:cNvPr id="35" name="Freeform 13"/>
          <p:cNvSpPr>
            <a:spLocks noEditPoints="1"/>
          </p:cNvSpPr>
          <p:nvPr/>
        </p:nvSpPr>
        <p:spPr bwMode="auto">
          <a:xfrm>
            <a:off x="410206" y="1338936"/>
            <a:ext cx="164083" cy="186678"/>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
        <p:nvSpPr>
          <p:cNvPr id="36" name="TextBox 13"/>
          <p:cNvSpPr txBox="1">
            <a:spLocks noChangeArrowheads="1"/>
          </p:cNvSpPr>
          <p:nvPr/>
        </p:nvSpPr>
        <p:spPr bwMode="auto">
          <a:xfrm>
            <a:off x="733850" y="1281189"/>
            <a:ext cx="14415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800" b="1" dirty="0" smtClean="0">
                <a:solidFill>
                  <a:srgbClr val="445469"/>
                </a:solidFill>
                <a:latin typeface="Arial" pitchFamily="34" charset="0"/>
                <a:ea typeface="微软雅黑" pitchFamily="34" charset="-122"/>
                <a:sym typeface="Arial" pitchFamily="34" charset="0"/>
              </a:rPr>
              <a:t>一般理解</a:t>
            </a:r>
            <a:endParaRPr lang="en-US" sz="1800" b="1" dirty="0">
              <a:solidFill>
                <a:srgbClr val="445469"/>
              </a:solidFill>
              <a:latin typeface="Arial" pitchFamily="34" charset="0"/>
              <a:ea typeface="微软雅黑" pitchFamily="34" charset="-122"/>
              <a:sym typeface="Arial" pitchFamily="34" charset="0"/>
            </a:endParaRPr>
          </a:p>
        </p:txBody>
      </p:sp>
      <p:sp>
        <p:nvSpPr>
          <p:cNvPr id="37" name="Round Same Side Corner Rectangle 3"/>
          <p:cNvSpPr>
            <a:spLocks/>
          </p:cNvSpPr>
          <p:nvPr/>
        </p:nvSpPr>
        <p:spPr bwMode="auto">
          <a:xfrm rot="5400000">
            <a:off x="1267650" y="2283394"/>
            <a:ext cx="341172" cy="1408770"/>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38" name="Round Same Side Corner Rectangle 79"/>
          <p:cNvSpPr>
            <a:spLocks/>
          </p:cNvSpPr>
          <p:nvPr/>
        </p:nvSpPr>
        <p:spPr bwMode="auto">
          <a:xfrm rot="-5400000">
            <a:off x="330032" y="2755719"/>
            <a:ext cx="340002" cy="462948"/>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a:extLst/>
        </p:spPr>
        <p:txBody>
          <a:bodyPr lIns="67391" tIns="33696" rIns="67391" bIns="33696" anchor="ctr"/>
          <a:lstStyle/>
          <a:p>
            <a:endParaRPr lang="zh-CN" altLang="en-US"/>
          </a:p>
        </p:txBody>
      </p:sp>
      <p:sp>
        <p:nvSpPr>
          <p:cNvPr id="39" name="Freeform 13"/>
          <p:cNvSpPr>
            <a:spLocks noEditPoints="1"/>
          </p:cNvSpPr>
          <p:nvPr/>
        </p:nvSpPr>
        <p:spPr bwMode="auto">
          <a:xfrm>
            <a:off x="450221" y="2858028"/>
            <a:ext cx="164083" cy="186678"/>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
        <p:nvSpPr>
          <p:cNvPr id="40" name="TextBox 13"/>
          <p:cNvSpPr txBox="1">
            <a:spLocks noChangeArrowheads="1"/>
          </p:cNvSpPr>
          <p:nvPr/>
        </p:nvSpPr>
        <p:spPr bwMode="auto">
          <a:xfrm>
            <a:off x="852226" y="2880196"/>
            <a:ext cx="14415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800" b="1" dirty="0" smtClean="0">
                <a:solidFill>
                  <a:srgbClr val="445469"/>
                </a:solidFill>
                <a:latin typeface="Arial" pitchFamily="34" charset="0"/>
                <a:ea typeface="微软雅黑" pitchFamily="34" charset="-122"/>
                <a:sym typeface="Arial" pitchFamily="34" charset="0"/>
              </a:rPr>
              <a:t>我国</a:t>
            </a:r>
            <a:endParaRPr lang="en-US" sz="1800" b="1" dirty="0">
              <a:solidFill>
                <a:srgbClr val="445469"/>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2684916945"/>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0"/>
          <p:cNvCxnSpPr>
            <a:cxnSpLocks noChangeShapeType="1"/>
            <a:endCxn id="9" idx="2"/>
          </p:cNvCxnSpPr>
          <p:nvPr/>
        </p:nvCxnSpPr>
        <p:spPr bwMode="auto">
          <a:xfrm flipV="1">
            <a:off x="1642573" y="2299568"/>
            <a:ext cx="329338" cy="375106"/>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3" name="Straight Arrow Connector 13"/>
          <p:cNvCxnSpPr>
            <a:cxnSpLocks noChangeShapeType="1"/>
            <a:endCxn id="10" idx="2"/>
          </p:cNvCxnSpPr>
          <p:nvPr/>
        </p:nvCxnSpPr>
        <p:spPr bwMode="auto">
          <a:xfrm>
            <a:off x="1650777" y="3018861"/>
            <a:ext cx="787195" cy="949977"/>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4" name="Straight Arrow Connector 14"/>
          <p:cNvCxnSpPr>
            <a:cxnSpLocks noChangeShapeType="1"/>
          </p:cNvCxnSpPr>
          <p:nvPr/>
        </p:nvCxnSpPr>
        <p:spPr bwMode="auto">
          <a:xfrm flipV="1">
            <a:off x="2727865" y="1887124"/>
            <a:ext cx="358639" cy="206513"/>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6" name="Straight Arrow Connector 16"/>
          <p:cNvCxnSpPr>
            <a:cxnSpLocks noChangeShapeType="1"/>
          </p:cNvCxnSpPr>
          <p:nvPr/>
        </p:nvCxnSpPr>
        <p:spPr bwMode="auto">
          <a:xfrm>
            <a:off x="2751305" y="2503163"/>
            <a:ext cx="359810" cy="206513"/>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884275" y="2414490"/>
            <a:ext cx="836823" cy="847053"/>
          </a:xfrm>
          <a:prstGeom prst="ellipse">
            <a:avLst/>
          </a:prstGeom>
          <a:solidFill>
            <a:srgbClr val="305480"/>
          </a:solidFill>
          <a:ln>
            <a:noFill/>
          </a:ln>
          <a:extLst/>
        </p:spPr>
        <p:txBody>
          <a:bodyPr lIns="67391" tIns="33696" rIns="67391" bIns="33696"/>
          <a:lstStyle/>
          <a:p>
            <a:pPr>
              <a:buFont typeface="Arial" pitchFamily="34" charset="0"/>
              <a:buNone/>
            </a:pPr>
            <a:endParaRPr lang="en-US" altLang="zh-CN">
              <a:solidFill>
                <a:srgbClr val="000000"/>
              </a:solidFill>
              <a:latin typeface="Arial" pitchFamily="34" charset="0"/>
              <a:ea typeface="微软雅黑" pitchFamily="34" charset="-122"/>
              <a:sym typeface="Arial" pitchFamily="34" charset="0"/>
            </a:endParaRPr>
          </a:p>
        </p:txBody>
      </p:sp>
      <p:sp>
        <p:nvSpPr>
          <p:cNvPr id="9" name="Oval 3"/>
          <p:cNvSpPr>
            <a:spLocks noChangeArrowheads="1"/>
          </p:cNvSpPr>
          <p:nvPr/>
        </p:nvSpPr>
        <p:spPr bwMode="auto">
          <a:xfrm>
            <a:off x="1971911" y="1876625"/>
            <a:ext cx="836823" cy="845885"/>
          </a:xfrm>
          <a:prstGeom prst="ellipse">
            <a:avLst/>
          </a:prstGeom>
          <a:solidFill>
            <a:srgbClr val="305480"/>
          </a:solidFill>
          <a:ln>
            <a:noFill/>
          </a:ln>
          <a:extLst/>
        </p:spPr>
        <p:txBody>
          <a:bodyPr lIns="67391" tIns="33696" rIns="67391" bIns="33696"/>
          <a:lstStyle/>
          <a:p>
            <a:pPr>
              <a:buFont typeface="Arial" pitchFamily="34" charset="0"/>
              <a:buNone/>
            </a:pPr>
            <a:endParaRPr lang="en-US" altLang="zh-CN">
              <a:solidFill>
                <a:srgbClr val="000000"/>
              </a:solidFill>
              <a:latin typeface="Arial" pitchFamily="34" charset="0"/>
              <a:ea typeface="微软雅黑" pitchFamily="34" charset="-122"/>
              <a:sym typeface="Arial" pitchFamily="34" charset="0"/>
            </a:endParaRPr>
          </a:p>
        </p:txBody>
      </p:sp>
      <p:sp>
        <p:nvSpPr>
          <p:cNvPr id="10" name="Oval 4"/>
          <p:cNvSpPr>
            <a:spLocks noChangeArrowheads="1"/>
          </p:cNvSpPr>
          <p:nvPr/>
        </p:nvSpPr>
        <p:spPr bwMode="auto">
          <a:xfrm>
            <a:off x="2437972" y="3545311"/>
            <a:ext cx="837995" cy="847053"/>
          </a:xfrm>
          <a:prstGeom prst="ellipse">
            <a:avLst/>
          </a:prstGeom>
          <a:solidFill>
            <a:srgbClr val="305480"/>
          </a:solidFill>
          <a:ln>
            <a:noFill/>
          </a:ln>
          <a:extLst/>
        </p:spPr>
        <p:txBody>
          <a:bodyPr lIns="67391" tIns="33696" rIns="67391" bIns="33696"/>
          <a:lstStyle/>
          <a:p>
            <a:pPr>
              <a:buFont typeface="Arial" pitchFamily="34" charset="0"/>
              <a:buNone/>
            </a:pPr>
            <a:endParaRPr lang="en-US" altLang="zh-CN">
              <a:solidFill>
                <a:srgbClr val="000000"/>
              </a:solidFill>
              <a:latin typeface="Arial" pitchFamily="34" charset="0"/>
              <a:ea typeface="微软雅黑" pitchFamily="34" charset="-122"/>
              <a:sym typeface="Arial" pitchFamily="34" charset="0"/>
            </a:endParaRPr>
          </a:p>
        </p:txBody>
      </p:sp>
      <p:sp>
        <p:nvSpPr>
          <p:cNvPr id="11" name="Oval 5"/>
          <p:cNvSpPr>
            <a:spLocks noChangeArrowheads="1"/>
          </p:cNvSpPr>
          <p:nvPr/>
        </p:nvSpPr>
        <p:spPr bwMode="auto">
          <a:xfrm>
            <a:off x="3086503" y="2414490"/>
            <a:ext cx="837995" cy="847053"/>
          </a:xfrm>
          <a:prstGeom prst="ellipse">
            <a:avLst/>
          </a:prstGeom>
          <a:solidFill>
            <a:srgbClr val="305480"/>
          </a:solidFill>
          <a:ln>
            <a:noFill/>
          </a:ln>
          <a:extLst/>
        </p:spPr>
        <p:txBody>
          <a:bodyPr lIns="67391" tIns="33696" rIns="67391" bIns="33696"/>
          <a:lstStyle/>
          <a:p>
            <a:pPr>
              <a:buFont typeface="Arial" pitchFamily="34" charset="0"/>
              <a:buNone/>
            </a:pPr>
            <a:endParaRPr lang="en-US" altLang="zh-CN">
              <a:solidFill>
                <a:srgbClr val="000000"/>
              </a:solidFill>
              <a:latin typeface="Arial" pitchFamily="34" charset="0"/>
              <a:ea typeface="微软雅黑" pitchFamily="34" charset="-122"/>
              <a:sym typeface="Arial" pitchFamily="34" charset="0"/>
            </a:endParaRPr>
          </a:p>
        </p:txBody>
      </p:sp>
      <p:sp>
        <p:nvSpPr>
          <p:cNvPr id="12" name="Oval 6"/>
          <p:cNvSpPr>
            <a:spLocks noChangeArrowheads="1"/>
          </p:cNvSpPr>
          <p:nvPr/>
        </p:nvSpPr>
        <p:spPr bwMode="auto">
          <a:xfrm>
            <a:off x="3065407" y="1366759"/>
            <a:ext cx="837995" cy="845886"/>
          </a:xfrm>
          <a:prstGeom prst="ellipse">
            <a:avLst/>
          </a:prstGeom>
          <a:solidFill>
            <a:srgbClr val="305480"/>
          </a:solidFill>
          <a:ln>
            <a:noFill/>
          </a:ln>
          <a:extLst/>
        </p:spPr>
        <p:txBody>
          <a:bodyPr lIns="67391" tIns="33696" rIns="67391" bIns="33696"/>
          <a:lstStyle/>
          <a:p>
            <a:pPr>
              <a:buFont typeface="Arial" pitchFamily="34" charset="0"/>
              <a:buNone/>
            </a:pPr>
            <a:endParaRPr lang="en-US" altLang="zh-CN">
              <a:solidFill>
                <a:srgbClr val="000000"/>
              </a:solidFill>
              <a:latin typeface="Arial" pitchFamily="34" charset="0"/>
              <a:ea typeface="微软雅黑" pitchFamily="34" charset="-122"/>
              <a:sym typeface="Arial" pitchFamily="34" charset="0"/>
            </a:endParaRPr>
          </a:p>
        </p:txBody>
      </p:sp>
      <p:sp>
        <p:nvSpPr>
          <p:cNvPr id="14" name="Freeform 55"/>
          <p:cNvSpPr>
            <a:spLocks noEditPoints="1"/>
          </p:cNvSpPr>
          <p:nvPr/>
        </p:nvSpPr>
        <p:spPr bwMode="auto">
          <a:xfrm>
            <a:off x="1183140" y="2520156"/>
            <a:ext cx="266049" cy="276518"/>
          </a:xfrm>
          <a:custGeom>
            <a:avLst/>
            <a:gdLst>
              <a:gd name="T0" fmla="*/ 2147483647 w 129"/>
              <a:gd name="T1" fmla="*/ 2147483647 h 135"/>
              <a:gd name="T2" fmla="*/ 2147483647 w 129"/>
              <a:gd name="T3" fmla="*/ 2147483647 h 135"/>
              <a:gd name="T4" fmla="*/ 2147483647 w 129"/>
              <a:gd name="T5" fmla="*/ 2147483647 h 135"/>
              <a:gd name="T6" fmla="*/ 2147483647 w 129"/>
              <a:gd name="T7" fmla="*/ 2147483647 h 135"/>
              <a:gd name="T8" fmla="*/ 2147483647 w 129"/>
              <a:gd name="T9" fmla="*/ 2147483647 h 135"/>
              <a:gd name="T10" fmla="*/ 2147483647 w 129"/>
              <a:gd name="T11" fmla="*/ 2147483647 h 135"/>
              <a:gd name="T12" fmla="*/ 2147483647 w 129"/>
              <a:gd name="T13" fmla="*/ 2147483647 h 135"/>
              <a:gd name="T14" fmla="*/ 2147483647 w 129"/>
              <a:gd name="T15" fmla="*/ 0 h 135"/>
              <a:gd name="T16" fmla="*/ 2147483647 w 129"/>
              <a:gd name="T17" fmla="*/ 0 h 135"/>
              <a:gd name="T18" fmla="*/ 2147483647 w 129"/>
              <a:gd name="T19" fmla="*/ 2147483647 h 135"/>
              <a:gd name="T20" fmla="*/ 2147483647 w 129"/>
              <a:gd name="T21" fmla="*/ 2147483647 h 135"/>
              <a:gd name="T22" fmla="*/ 2147483647 w 129"/>
              <a:gd name="T23" fmla="*/ 2147483647 h 135"/>
              <a:gd name="T24" fmla="*/ 2147483647 w 129"/>
              <a:gd name="T25" fmla="*/ 2147483647 h 135"/>
              <a:gd name="T26" fmla="*/ 2147483647 w 129"/>
              <a:gd name="T27" fmla="*/ 2147483647 h 135"/>
              <a:gd name="T28" fmla="*/ 2147483647 w 129"/>
              <a:gd name="T29" fmla="*/ 2147483647 h 135"/>
              <a:gd name="T30" fmla="*/ 2147483647 w 129"/>
              <a:gd name="T31" fmla="*/ 2147483647 h 135"/>
              <a:gd name="T32" fmla="*/ 2147483647 w 129"/>
              <a:gd name="T33" fmla="*/ 2147483647 h 135"/>
              <a:gd name="T34" fmla="*/ 2147483647 w 129"/>
              <a:gd name="T35" fmla="*/ 2147483647 h 135"/>
              <a:gd name="T36" fmla="*/ 2147483647 w 129"/>
              <a:gd name="T37" fmla="*/ 2147483647 h 135"/>
              <a:gd name="T38" fmla="*/ 2147483647 w 129"/>
              <a:gd name="T39" fmla="*/ 2147483647 h 135"/>
              <a:gd name="T40" fmla="*/ 2147483647 w 129"/>
              <a:gd name="T41" fmla="*/ 2147483647 h 135"/>
              <a:gd name="T42" fmla="*/ 2147483647 w 129"/>
              <a:gd name="T43" fmla="*/ 2147483647 h 135"/>
              <a:gd name="T44" fmla="*/ 2147483647 w 129"/>
              <a:gd name="T45" fmla="*/ 2147483647 h 135"/>
              <a:gd name="T46" fmla="*/ 2147483647 w 129"/>
              <a:gd name="T47" fmla="*/ 2147483647 h 135"/>
              <a:gd name="T48" fmla="*/ 2147483647 w 129"/>
              <a:gd name="T49" fmla="*/ 2147483647 h 135"/>
              <a:gd name="T50" fmla="*/ 2147483647 w 129"/>
              <a:gd name="T51" fmla="*/ 2147483647 h 135"/>
              <a:gd name="T52" fmla="*/ 2147483647 w 129"/>
              <a:gd name="T53" fmla="*/ 2147483647 h 135"/>
              <a:gd name="T54" fmla="*/ 2147483647 w 129"/>
              <a:gd name="T55" fmla="*/ 2147483647 h 135"/>
              <a:gd name="T56" fmla="*/ 2147483647 w 129"/>
              <a:gd name="T57" fmla="*/ 2147483647 h 135"/>
              <a:gd name="T58" fmla="*/ 2147483647 w 129"/>
              <a:gd name="T59" fmla="*/ 2147483647 h 135"/>
              <a:gd name="T60" fmla="*/ 2147483647 w 129"/>
              <a:gd name="T61" fmla="*/ 2147483647 h 135"/>
              <a:gd name="T62" fmla="*/ 2147483647 w 129"/>
              <a:gd name="T63" fmla="*/ 2147483647 h 135"/>
              <a:gd name="T64" fmla="*/ 2147483647 w 129"/>
              <a:gd name="T65" fmla="*/ 2147483647 h 135"/>
              <a:gd name="T66" fmla="*/ 2147483647 w 129"/>
              <a:gd name="T67" fmla="*/ 2147483647 h 135"/>
              <a:gd name="T68" fmla="*/ 2147483647 w 129"/>
              <a:gd name="T69" fmla="*/ 2147483647 h 135"/>
              <a:gd name="T70" fmla="*/ 2147483647 w 129"/>
              <a:gd name="T71" fmla="*/ 2147483647 h 135"/>
              <a:gd name="T72" fmla="*/ 2147483647 w 129"/>
              <a:gd name="T73" fmla="*/ 2147483647 h 135"/>
              <a:gd name="T74" fmla="*/ 2147483647 w 129"/>
              <a:gd name="T75" fmla="*/ 2147483647 h 135"/>
              <a:gd name="T76" fmla="*/ 2147483647 w 129"/>
              <a:gd name="T77" fmla="*/ 2147483647 h 135"/>
              <a:gd name="T78" fmla="*/ 2147483647 w 129"/>
              <a:gd name="T79" fmla="*/ 2147483647 h 135"/>
              <a:gd name="T80" fmla="*/ 2147483647 w 129"/>
              <a:gd name="T81" fmla="*/ 2147483647 h 135"/>
              <a:gd name="T82" fmla="*/ 2147483647 w 129"/>
              <a:gd name="T83" fmla="*/ 2147483647 h 135"/>
              <a:gd name="T84" fmla="*/ 2147483647 w 129"/>
              <a:gd name="T85" fmla="*/ 2147483647 h 135"/>
              <a:gd name="T86" fmla="*/ 2147483647 w 129"/>
              <a:gd name="T87" fmla="*/ 2147483647 h 135"/>
              <a:gd name="T88" fmla="*/ 2147483647 w 129"/>
              <a:gd name="T89" fmla="*/ 2147483647 h 135"/>
              <a:gd name="T90" fmla="*/ 2147483647 w 129"/>
              <a:gd name="T91" fmla="*/ 2147483647 h 135"/>
              <a:gd name="T92" fmla="*/ 2147483647 w 129"/>
              <a:gd name="T93" fmla="*/ 2147483647 h 135"/>
              <a:gd name="T94" fmla="*/ 2147483647 w 129"/>
              <a:gd name="T95" fmla="*/ 2147483647 h 135"/>
              <a:gd name="T96" fmla="*/ 2147483647 w 129"/>
              <a:gd name="T97" fmla="*/ 2147483647 h 1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15" name="Freeform 61"/>
          <p:cNvSpPr>
            <a:spLocks/>
          </p:cNvSpPr>
          <p:nvPr/>
        </p:nvSpPr>
        <p:spPr bwMode="auto">
          <a:xfrm>
            <a:off x="3417210" y="2448148"/>
            <a:ext cx="281285" cy="290518"/>
          </a:xfrm>
          <a:custGeom>
            <a:avLst/>
            <a:gdLst>
              <a:gd name="T0" fmla="*/ 2147483647 w 137"/>
              <a:gd name="T1" fmla="*/ 2147483647 h 142"/>
              <a:gd name="T2" fmla="*/ 2147483647 w 137"/>
              <a:gd name="T3" fmla="*/ 2147483647 h 142"/>
              <a:gd name="T4" fmla="*/ 2147483647 w 137"/>
              <a:gd name="T5" fmla="*/ 2147483647 h 142"/>
              <a:gd name="T6" fmla="*/ 2147483647 w 137"/>
              <a:gd name="T7" fmla="*/ 0 h 142"/>
              <a:gd name="T8" fmla="*/ 2147483647 w 137"/>
              <a:gd name="T9" fmla="*/ 2147483647 h 142"/>
              <a:gd name="T10" fmla="*/ 0 w 137"/>
              <a:gd name="T11" fmla="*/ 2147483647 h 142"/>
              <a:gd name="T12" fmla="*/ 2147483647 w 137"/>
              <a:gd name="T13" fmla="*/ 2147483647 h 142"/>
              <a:gd name="T14" fmla="*/ 2147483647 w 137"/>
              <a:gd name="T15" fmla="*/ 2147483647 h 142"/>
              <a:gd name="T16" fmla="*/ 2147483647 w 137"/>
              <a:gd name="T17" fmla="*/ 2147483647 h 142"/>
              <a:gd name="T18" fmla="*/ 2147483647 w 137"/>
              <a:gd name="T19" fmla="*/ 2147483647 h 142"/>
              <a:gd name="T20" fmla="*/ 2147483647 w 137"/>
              <a:gd name="T21" fmla="*/ 2147483647 h 142"/>
              <a:gd name="T22" fmla="*/ 2147483647 w 137"/>
              <a:gd name="T23" fmla="*/ 2147483647 h 142"/>
              <a:gd name="T24" fmla="*/ 2147483647 w 137"/>
              <a:gd name="T25" fmla="*/ 2147483647 h 142"/>
              <a:gd name="T26" fmla="*/ 2147483647 w 137"/>
              <a:gd name="T27" fmla="*/ 2147483647 h 142"/>
              <a:gd name="T28" fmla="*/ 2147483647 w 137"/>
              <a:gd name="T29" fmla="*/ 2147483647 h 142"/>
              <a:gd name="T30" fmla="*/ 2147483647 w 137"/>
              <a:gd name="T31" fmla="*/ 2147483647 h 142"/>
              <a:gd name="T32" fmla="*/ 2147483647 w 137"/>
              <a:gd name="T33" fmla="*/ 2147483647 h 142"/>
              <a:gd name="T34" fmla="*/ 2147483647 w 137"/>
              <a:gd name="T35" fmla="*/ 2147483647 h 142"/>
              <a:gd name="T36" fmla="*/ 2147483647 w 137"/>
              <a:gd name="T37" fmla="*/ 2147483647 h 142"/>
              <a:gd name="T38" fmla="*/ 2147483647 w 137"/>
              <a:gd name="T39" fmla="*/ 2147483647 h 142"/>
              <a:gd name="T40" fmla="*/ 2147483647 w 137"/>
              <a:gd name="T41" fmla="*/ 2147483647 h 142"/>
              <a:gd name="T42" fmla="*/ 2147483647 w 137"/>
              <a:gd name="T43" fmla="*/ 2147483647 h 142"/>
              <a:gd name="T44" fmla="*/ 2147483647 w 137"/>
              <a:gd name="T45" fmla="*/ 2147483647 h 142"/>
              <a:gd name="T46" fmla="*/ 2147483647 w 137"/>
              <a:gd name="T47" fmla="*/ 2147483647 h 142"/>
              <a:gd name="T48" fmla="*/ 2147483647 w 137"/>
              <a:gd name="T49" fmla="*/ 2147483647 h 142"/>
              <a:gd name="T50" fmla="*/ 2147483647 w 137"/>
              <a:gd name="T51" fmla="*/ 2147483647 h 142"/>
              <a:gd name="T52" fmla="*/ 2147483647 w 137"/>
              <a:gd name="T53" fmla="*/ 2147483647 h 142"/>
              <a:gd name="T54" fmla="*/ 2147483647 w 137"/>
              <a:gd name="T55" fmla="*/ 2147483647 h 142"/>
              <a:gd name="T56" fmla="*/ 2147483647 w 137"/>
              <a:gd name="T57" fmla="*/ 2147483647 h 142"/>
              <a:gd name="T58" fmla="*/ 2147483647 w 137"/>
              <a:gd name="T59" fmla="*/ 2147483647 h 1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pic>
        <p:nvPicPr>
          <p:cNvPr id="16" name="Group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133" y="1410757"/>
            <a:ext cx="225028" cy="25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3"/>
          <p:cNvSpPr txBox="1">
            <a:spLocks noChangeArrowheads="1"/>
          </p:cNvSpPr>
          <p:nvPr/>
        </p:nvSpPr>
        <p:spPr bwMode="auto">
          <a:xfrm>
            <a:off x="987413" y="2842177"/>
            <a:ext cx="630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200" b="1" dirty="0" smtClean="0">
                <a:solidFill>
                  <a:srgbClr val="FFFFFF"/>
                </a:solidFill>
                <a:latin typeface="Arial" pitchFamily="34" charset="0"/>
                <a:ea typeface="微软雅黑" pitchFamily="34" charset="-122"/>
                <a:sym typeface="Arial" pitchFamily="34" charset="0"/>
              </a:rPr>
              <a:t>政府财务报告</a:t>
            </a:r>
            <a:endParaRPr lang="en-US" sz="1200" b="1" dirty="0">
              <a:solidFill>
                <a:srgbClr val="FFFFFF"/>
              </a:solidFill>
              <a:latin typeface="Arial" pitchFamily="34" charset="0"/>
              <a:ea typeface="微软雅黑" pitchFamily="34" charset="-122"/>
              <a:sym typeface="Arial" pitchFamily="34" charset="0"/>
            </a:endParaRPr>
          </a:p>
        </p:txBody>
      </p:sp>
      <p:sp>
        <p:nvSpPr>
          <p:cNvPr id="19" name="TextBox 13"/>
          <p:cNvSpPr txBox="1">
            <a:spLocks noChangeArrowheads="1"/>
          </p:cNvSpPr>
          <p:nvPr/>
        </p:nvSpPr>
        <p:spPr bwMode="auto">
          <a:xfrm>
            <a:off x="2086769" y="2377155"/>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200" b="1" dirty="0" smtClean="0">
                <a:solidFill>
                  <a:srgbClr val="FFFFFF"/>
                </a:solidFill>
                <a:latin typeface="Arial" pitchFamily="34" charset="0"/>
                <a:ea typeface="微软雅黑" pitchFamily="34" charset="-122"/>
                <a:sym typeface="Arial" pitchFamily="34" charset="0"/>
              </a:rPr>
              <a:t>报告</a:t>
            </a:r>
            <a:endParaRPr lang="en-US" sz="1200" b="1" dirty="0">
              <a:solidFill>
                <a:srgbClr val="FFFFFF"/>
              </a:solidFill>
              <a:latin typeface="Arial" pitchFamily="34" charset="0"/>
              <a:ea typeface="微软雅黑" pitchFamily="34" charset="-122"/>
              <a:sym typeface="Arial" pitchFamily="34" charset="0"/>
            </a:endParaRPr>
          </a:p>
        </p:txBody>
      </p:sp>
      <p:sp>
        <p:nvSpPr>
          <p:cNvPr id="20" name="TextBox 13"/>
          <p:cNvSpPr txBox="1">
            <a:spLocks noChangeArrowheads="1"/>
          </p:cNvSpPr>
          <p:nvPr/>
        </p:nvSpPr>
        <p:spPr bwMode="auto">
          <a:xfrm>
            <a:off x="2523530" y="4069176"/>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200" b="1" dirty="0">
                <a:solidFill>
                  <a:srgbClr val="FFFFFF"/>
                </a:solidFill>
                <a:latin typeface="Arial" pitchFamily="34" charset="0"/>
                <a:ea typeface="微软雅黑" pitchFamily="34" charset="-122"/>
                <a:sym typeface="Arial" pitchFamily="34" charset="0"/>
              </a:rPr>
              <a:t>报表</a:t>
            </a:r>
            <a:endParaRPr lang="en-US" sz="1200" b="1" dirty="0">
              <a:solidFill>
                <a:srgbClr val="FFFFFF"/>
              </a:solidFill>
              <a:latin typeface="Arial" pitchFamily="34" charset="0"/>
              <a:ea typeface="微软雅黑" pitchFamily="34" charset="-122"/>
              <a:sym typeface="Arial" pitchFamily="34" charset="0"/>
            </a:endParaRPr>
          </a:p>
        </p:txBody>
      </p:sp>
      <p:sp>
        <p:nvSpPr>
          <p:cNvPr id="21" name="TextBox 13"/>
          <p:cNvSpPr txBox="1">
            <a:spLocks noChangeArrowheads="1"/>
          </p:cNvSpPr>
          <p:nvPr/>
        </p:nvSpPr>
        <p:spPr bwMode="auto">
          <a:xfrm>
            <a:off x="3168545" y="1718776"/>
            <a:ext cx="630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200" b="1" dirty="0">
                <a:solidFill>
                  <a:srgbClr val="FFFFFF"/>
                </a:solidFill>
                <a:latin typeface="Arial" pitchFamily="34" charset="0"/>
                <a:ea typeface="微软雅黑" pitchFamily="34" charset="-122"/>
                <a:sym typeface="Arial" pitchFamily="34" charset="0"/>
              </a:rPr>
              <a:t>政府综合财务报告</a:t>
            </a:r>
            <a:endParaRPr lang="en-US" sz="1200" b="1" dirty="0">
              <a:solidFill>
                <a:srgbClr val="FFFFFF"/>
              </a:solidFill>
              <a:latin typeface="Arial" pitchFamily="34" charset="0"/>
              <a:ea typeface="微软雅黑" pitchFamily="34" charset="-122"/>
              <a:sym typeface="Arial" pitchFamily="34" charset="0"/>
            </a:endParaRPr>
          </a:p>
        </p:txBody>
      </p:sp>
      <p:sp>
        <p:nvSpPr>
          <p:cNvPr id="22" name="TextBox 13"/>
          <p:cNvSpPr txBox="1">
            <a:spLocks noChangeArrowheads="1"/>
          </p:cNvSpPr>
          <p:nvPr/>
        </p:nvSpPr>
        <p:spPr bwMode="auto">
          <a:xfrm>
            <a:off x="3221483" y="2794669"/>
            <a:ext cx="630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200" b="1" dirty="0">
                <a:solidFill>
                  <a:srgbClr val="FFFFFF"/>
                </a:solidFill>
                <a:latin typeface="Arial" pitchFamily="34" charset="0"/>
                <a:ea typeface="微软雅黑" pitchFamily="34" charset="-122"/>
                <a:sym typeface="Arial" pitchFamily="34" charset="0"/>
              </a:rPr>
              <a:t>政府部门财务报告</a:t>
            </a:r>
            <a:endParaRPr lang="en-US" sz="1200" b="1" dirty="0">
              <a:solidFill>
                <a:srgbClr val="FFFFFF"/>
              </a:solidFill>
              <a:latin typeface="Arial" pitchFamily="34" charset="0"/>
              <a:ea typeface="微软雅黑" pitchFamily="34" charset="-122"/>
              <a:sym typeface="Arial" pitchFamily="34" charset="0"/>
            </a:endParaRPr>
          </a:p>
        </p:txBody>
      </p:sp>
      <p:sp>
        <p:nvSpPr>
          <p:cNvPr id="24" name="矩形 40"/>
          <p:cNvSpPr>
            <a:spLocks noChangeArrowheads="1"/>
          </p:cNvSpPr>
          <p:nvPr/>
        </p:nvSpPr>
        <p:spPr bwMode="auto">
          <a:xfrm>
            <a:off x="4212530" y="1208225"/>
            <a:ext cx="432048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6210">
              <a:lnSpc>
                <a:spcPct val="120000"/>
              </a:lnSpc>
              <a:spcBef>
                <a:spcPct val="20000"/>
              </a:spcBef>
            </a:pPr>
            <a:r>
              <a:rPr lang="zh-CN" altLang="en-US" sz="1200" b="1" dirty="0">
                <a:solidFill>
                  <a:srgbClr val="445469"/>
                </a:solidFill>
                <a:latin typeface="微软雅黑" pitchFamily="34" charset="-122"/>
                <a:ea typeface="微软雅黑" pitchFamily="34" charset="-122"/>
                <a:sym typeface="Arial" pitchFamily="34" charset="0"/>
              </a:rPr>
              <a:t>政府综合财务报告</a:t>
            </a:r>
            <a:r>
              <a:rPr lang="zh-CN" altLang="en-US" sz="1200" dirty="0">
                <a:solidFill>
                  <a:srgbClr val="445469"/>
                </a:solidFill>
                <a:latin typeface="微软雅黑" pitchFamily="34" charset="-122"/>
                <a:ea typeface="微软雅黑" pitchFamily="34" charset="-122"/>
                <a:sym typeface="Arial" pitchFamily="34" charset="0"/>
              </a:rPr>
              <a:t>是由各级政府财政部门负责编制，合并本级政府各部门和其他纳入合并范围主体的财务报表，以资产负债表、收入费用表等财务报表为主要内容的反映本级政府整体财务状况、运行情况和财政中长期可持续性的财务报告。</a:t>
            </a:r>
            <a:endParaRPr lang="en-US" sz="1200" dirty="0">
              <a:solidFill>
                <a:srgbClr val="445469"/>
              </a:solidFill>
              <a:latin typeface="微软雅黑" pitchFamily="34" charset="-122"/>
              <a:ea typeface="微软雅黑" pitchFamily="34" charset="-122"/>
              <a:sym typeface="Arial" pitchFamily="34" charset="0"/>
            </a:endParaRPr>
          </a:p>
        </p:txBody>
      </p:sp>
      <p:sp>
        <p:nvSpPr>
          <p:cNvPr id="26" name="矩形 42"/>
          <p:cNvSpPr>
            <a:spLocks noChangeArrowheads="1"/>
          </p:cNvSpPr>
          <p:nvPr/>
        </p:nvSpPr>
        <p:spPr bwMode="auto">
          <a:xfrm>
            <a:off x="4257532" y="2376140"/>
            <a:ext cx="4347486"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6210">
              <a:lnSpc>
                <a:spcPct val="120000"/>
              </a:lnSpc>
              <a:spcBef>
                <a:spcPct val="20000"/>
              </a:spcBef>
            </a:pPr>
            <a:r>
              <a:rPr lang="zh-CN" altLang="en-US" sz="1200" b="1" dirty="0">
                <a:solidFill>
                  <a:srgbClr val="445469"/>
                </a:solidFill>
                <a:latin typeface="微软雅黑" pitchFamily="34" charset="-122"/>
                <a:ea typeface="微软雅黑" pitchFamily="34" charset="-122"/>
                <a:sym typeface="Arial" pitchFamily="34" charset="0"/>
              </a:rPr>
              <a:t>政府部门财务报告</a:t>
            </a:r>
            <a:r>
              <a:rPr lang="zh-CN" altLang="en-US" sz="1200" dirty="0">
                <a:solidFill>
                  <a:srgbClr val="445469"/>
                </a:solidFill>
                <a:latin typeface="微软雅黑" pitchFamily="34" charset="-122"/>
                <a:ea typeface="微软雅黑" pitchFamily="34" charset="-122"/>
                <a:sym typeface="Arial" pitchFamily="34" charset="0"/>
              </a:rPr>
              <a:t>是由各部门负责编制，合并本部门所属单位的财务报表，以资产负债表、收入费用表等财务报表为主要内容的反映本部门整体财务状况、运行情况和财政中长期可持续性的财务报告。</a:t>
            </a:r>
            <a:endParaRPr lang="en-US" sz="1200" dirty="0">
              <a:solidFill>
                <a:srgbClr val="445469"/>
              </a:solidFill>
              <a:latin typeface="微软雅黑" pitchFamily="34" charset="-122"/>
              <a:ea typeface="微软雅黑" pitchFamily="34" charset="-122"/>
              <a:sym typeface="Arial" pitchFamily="34" charset="0"/>
            </a:endParaRPr>
          </a:p>
        </p:txBody>
      </p:sp>
      <p:sp>
        <p:nvSpPr>
          <p:cNvPr id="28" name="矩形 44"/>
          <p:cNvSpPr>
            <a:spLocks noChangeArrowheads="1"/>
          </p:cNvSpPr>
          <p:nvPr/>
        </p:nvSpPr>
        <p:spPr bwMode="auto">
          <a:xfrm>
            <a:off x="4284538" y="3528268"/>
            <a:ext cx="432048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6210">
              <a:lnSpc>
                <a:spcPct val="120000"/>
              </a:lnSpc>
              <a:spcBef>
                <a:spcPct val="20000"/>
              </a:spcBef>
            </a:pPr>
            <a:r>
              <a:rPr lang="zh-CN" altLang="en-US" sz="1200" b="1" dirty="0">
                <a:solidFill>
                  <a:srgbClr val="445469"/>
                </a:solidFill>
                <a:latin typeface="微软雅黑" pitchFamily="34" charset="-122"/>
                <a:ea typeface="微软雅黑" pitchFamily="34" charset="-122"/>
                <a:sym typeface="Arial" pitchFamily="34" charset="0"/>
              </a:rPr>
              <a:t>政府财务报表</a:t>
            </a:r>
            <a:r>
              <a:rPr lang="zh-CN" altLang="en-US" sz="1200" dirty="0">
                <a:solidFill>
                  <a:srgbClr val="445469"/>
                </a:solidFill>
                <a:latin typeface="微软雅黑" pitchFamily="34" charset="-122"/>
                <a:ea typeface="微软雅黑" pitchFamily="34" charset="-122"/>
                <a:sym typeface="Arial" pitchFamily="34" charset="0"/>
              </a:rPr>
              <a:t>是对政府会计主体财务状况、运行情况和现金流量等信息的结构性表述。政府财务报表包括会计报表和附注。</a:t>
            </a:r>
          </a:p>
          <a:p>
            <a:pPr defTabSz="896210">
              <a:lnSpc>
                <a:spcPct val="120000"/>
              </a:lnSpc>
              <a:spcBef>
                <a:spcPct val="20000"/>
              </a:spcBef>
            </a:pPr>
            <a:r>
              <a:rPr lang="zh-CN" altLang="en-US" sz="1200" b="1" dirty="0">
                <a:solidFill>
                  <a:srgbClr val="445469"/>
                </a:solidFill>
                <a:latin typeface="微软雅黑" pitchFamily="34" charset="-122"/>
                <a:ea typeface="微软雅黑" pitchFamily="34" charset="-122"/>
                <a:sym typeface="Arial" pitchFamily="34" charset="0"/>
              </a:rPr>
              <a:t>政府会计报表</a:t>
            </a:r>
            <a:r>
              <a:rPr lang="zh-CN" altLang="en-US" sz="1200" dirty="0">
                <a:solidFill>
                  <a:srgbClr val="445469"/>
                </a:solidFill>
                <a:latin typeface="微软雅黑" pitchFamily="34" charset="-122"/>
                <a:ea typeface="微软雅黑" pitchFamily="34" charset="-122"/>
                <a:sym typeface="Arial" pitchFamily="34" charset="0"/>
              </a:rPr>
              <a:t>包括资产负债表、收入费用表和现金流量表。政府会计主体应当根据相关规定编制合并财务报表。</a:t>
            </a:r>
            <a:r>
              <a:rPr lang="zh-CN" altLang="en-US" sz="1200" b="1" dirty="0">
                <a:solidFill>
                  <a:srgbClr val="445469"/>
                </a:solidFill>
                <a:latin typeface="微软雅黑" pitchFamily="34" charset="-122"/>
                <a:ea typeface="微软雅黑" pitchFamily="34" charset="-122"/>
                <a:sym typeface="Arial" pitchFamily="34" charset="0"/>
              </a:rPr>
              <a:t>附注</a:t>
            </a:r>
            <a:r>
              <a:rPr lang="zh-CN" altLang="en-US" sz="1200" dirty="0">
                <a:solidFill>
                  <a:srgbClr val="445469"/>
                </a:solidFill>
                <a:latin typeface="微软雅黑" pitchFamily="34" charset="-122"/>
                <a:ea typeface="微软雅黑" pitchFamily="34" charset="-122"/>
                <a:sym typeface="Arial" pitchFamily="34" charset="0"/>
              </a:rPr>
              <a:t>是对在资产负债表、收入费用表、现金流量表等报表中列示项目所作的进一步说明，以及对未能在这些报表中列示项目的说明。</a:t>
            </a:r>
          </a:p>
        </p:txBody>
      </p:sp>
      <p:sp>
        <p:nvSpPr>
          <p:cNvPr id="34" name="Freeform 300"/>
          <p:cNvSpPr>
            <a:spLocks noChangeAspect="1"/>
          </p:cNvSpPr>
          <p:nvPr/>
        </p:nvSpPr>
        <p:spPr bwMode="auto">
          <a:xfrm>
            <a:off x="2228583" y="1990380"/>
            <a:ext cx="323478" cy="324353"/>
          </a:xfrm>
          <a:custGeom>
            <a:avLst/>
            <a:gdLst>
              <a:gd name="T0" fmla="*/ 2147483647 w 1472"/>
              <a:gd name="T1" fmla="*/ 0 h 1481"/>
              <a:gd name="T2" fmla="*/ 2147483647 w 1472"/>
              <a:gd name="T3" fmla="*/ 2147483647 h 1481"/>
              <a:gd name="T4" fmla="*/ 2147483647 w 1472"/>
              <a:gd name="T5" fmla="*/ 2147483647 h 1481"/>
              <a:gd name="T6" fmla="*/ 0 w 1472"/>
              <a:gd name="T7" fmla="*/ 2147483647 h 1481"/>
              <a:gd name="T8" fmla="*/ 0 w 1472"/>
              <a:gd name="T9" fmla="*/ 2147483647 h 1481"/>
              <a:gd name="T10" fmla="*/ 2147483647 w 1472"/>
              <a:gd name="T11" fmla="*/ 2147483647 h 1481"/>
              <a:gd name="T12" fmla="*/ 2147483647 w 1472"/>
              <a:gd name="T13" fmla="*/ 2147483647 h 1481"/>
              <a:gd name="T14" fmla="*/ 2147483647 w 1472"/>
              <a:gd name="T15" fmla="*/ 2147483647 h 1481"/>
              <a:gd name="T16" fmla="*/ 2147483647 w 1472"/>
              <a:gd name="T17" fmla="*/ 2147483647 h 1481"/>
              <a:gd name="T18" fmla="*/ 2147483647 w 1472"/>
              <a:gd name="T19" fmla="*/ 2147483647 h 1481"/>
              <a:gd name="T20" fmla="*/ 2147483647 w 1472"/>
              <a:gd name="T21" fmla="*/ 2147483647 h 1481"/>
              <a:gd name="T22" fmla="*/ 2147483647 w 1472"/>
              <a:gd name="T23" fmla="*/ 2147483647 h 1481"/>
              <a:gd name="T24" fmla="*/ 2147483647 w 1472"/>
              <a:gd name="T25" fmla="*/ 2147483647 h 1481"/>
              <a:gd name="T26" fmla="*/ 2147483647 w 1472"/>
              <a:gd name="T27" fmla="*/ 0 h 1481"/>
              <a:gd name="T28" fmla="*/ 2147483647 w 1472"/>
              <a:gd name="T29" fmla="*/ 2147483647 h 1481"/>
              <a:gd name="T30" fmla="*/ 2147483647 w 1472"/>
              <a:gd name="T31" fmla="*/ 2147483647 h 1481"/>
              <a:gd name="T32" fmla="*/ 2147483647 w 1472"/>
              <a:gd name="T33" fmla="*/ 2147483647 h 1481"/>
              <a:gd name="T34" fmla="*/ 2147483647 w 1472"/>
              <a:gd name="T35" fmla="*/ 2147483647 h 1481"/>
              <a:gd name="T36" fmla="*/ 2147483647 w 1472"/>
              <a:gd name="T37" fmla="*/ 2147483647 h 1481"/>
              <a:gd name="T38" fmla="*/ 2147483647 w 1472"/>
              <a:gd name="T39" fmla="*/ 2147483647 h 1481"/>
              <a:gd name="T40" fmla="*/ 2147483647 w 1472"/>
              <a:gd name="T41" fmla="*/ 2147483647 h 14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72" h="1481">
                <a:moveTo>
                  <a:pt x="1011" y="0"/>
                </a:moveTo>
                <a:cubicBezTo>
                  <a:pt x="752" y="0"/>
                  <a:pt x="543" y="209"/>
                  <a:pt x="543" y="468"/>
                </a:cubicBezTo>
                <a:cubicBezTo>
                  <a:pt x="543" y="518"/>
                  <a:pt x="560" y="577"/>
                  <a:pt x="577" y="635"/>
                </a:cubicBezTo>
                <a:cubicBezTo>
                  <a:pt x="0" y="1204"/>
                  <a:pt x="0" y="1204"/>
                  <a:pt x="0" y="1204"/>
                </a:cubicBezTo>
                <a:cubicBezTo>
                  <a:pt x="0" y="1480"/>
                  <a:pt x="0" y="1480"/>
                  <a:pt x="0" y="1480"/>
                </a:cubicBezTo>
                <a:cubicBezTo>
                  <a:pt x="276" y="1480"/>
                  <a:pt x="276" y="1480"/>
                  <a:pt x="276" y="1480"/>
                </a:cubicBezTo>
                <a:cubicBezTo>
                  <a:pt x="276" y="1313"/>
                  <a:pt x="276" y="1313"/>
                  <a:pt x="276" y="1313"/>
                </a:cubicBezTo>
                <a:cubicBezTo>
                  <a:pt x="435" y="1313"/>
                  <a:pt x="435" y="1313"/>
                  <a:pt x="435" y="1313"/>
                </a:cubicBezTo>
                <a:cubicBezTo>
                  <a:pt x="435" y="1154"/>
                  <a:pt x="435" y="1154"/>
                  <a:pt x="435" y="1154"/>
                </a:cubicBezTo>
                <a:cubicBezTo>
                  <a:pt x="602" y="1154"/>
                  <a:pt x="602" y="1154"/>
                  <a:pt x="602" y="1154"/>
                </a:cubicBezTo>
                <a:cubicBezTo>
                  <a:pt x="844" y="903"/>
                  <a:pt x="844" y="903"/>
                  <a:pt x="844" y="903"/>
                </a:cubicBezTo>
                <a:cubicBezTo>
                  <a:pt x="895" y="920"/>
                  <a:pt x="953" y="928"/>
                  <a:pt x="1011" y="928"/>
                </a:cubicBezTo>
                <a:cubicBezTo>
                  <a:pt x="1271" y="928"/>
                  <a:pt x="1471" y="727"/>
                  <a:pt x="1471" y="468"/>
                </a:cubicBezTo>
                <a:cubicBezTo>
                  <a:pt x="1471" y="209"/>
                  <a:pt x="1271" y="0"/>
                  <a:pt x="1011" y="0"/>
                </a:cubicBezTo>
                <a:close/>
                <a:moveTo>
                  <a:pt x="1145" y="493"/>
                </a:moveTo>
                <a:cubicBezTo>
                  <a:pt x="1053" y="493"/>
                  <a:pt x="986" y="426"/>
                  <a:pt x="986" y="334"/>
                </a:cubicBezTo>
                <a:cubicBezTo>
                  <a:pt x="986" y="234"/>
                  <a:pt x="1053" y="167"/>
                  <a:pt x="1145" y="167"/>
                </a:cubicBezTo>
                <a:cubicBezTo>
                  <a:pt x="1237" y="167"/>
                  <a:pt x="1312" y="234"/>
                  <a:pt x="1312" y="334"/>
                </a:cubicBezTo>
                <a:cubicBezTo>
                  <a:pt x="1312" y="426"/>
                  <a:pt x="1237" y="493"/>
                  <a:pt x="1145" y="493"/>
                </a:cubicBezTo>
                <a:close/>
                <a:moveTo>
                  <a:pt x="1145" y="493"/>
                </a:moveTo>
                <a:lnTo>
                  <a:pt x="1145" y="4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89848" tIns="44924" rIns="89848" bIns="44924" anchor="ctr"/>
          <a:lstStyle/>
          <a:p>
            <a:endParaRPr lang="zh-CN" altLang="en-US"/>
          </a:p>
        </p:txBody>
      </p:sp>
      <p:pic>
        <p:nvPicPr>
          <p:cNvPr id="35" name="组合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0883" y="3613594"/>
            <a:ext cx="475842" cy="47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（二）我国</a:t>
            </a:r>
            <a:r>
              <a:rPr lang="zh-CN" altLang="en-US" b="1" dirty="0" smtClean="0"/>
              <a:t>政府财务报告的主体</a:t>
            </a:r>
            <a:endParaRPr lang="zh-CN" altLang="en-US" dirty="0"/>
          </a:p>
        </p:txBody>
      </p:sp>
    </p:spTree>
    <p:extLst>
      <p:ext uri="{BB962C8B-B14F-4D97-AF65-F5344CB8AC3E}">
        <p14:creationId xmlns:p14="http://schemas.microsoft.com/office/powerpoint/2010/main" val="4229839169"/>
      </p:ext>
    </p:extLst>
  </p:cSld>
  <p:clrMapOvr>
    <a:masterClrMapping/>
  </p:clrMapOvr>
  <mc:AlternateContent xmlns:mc="http://schemas.openxmlformats.org/markup-compatibility/2006" xmlns:p14="http://schemas.microsoft.com/office/powerpoint/2010/main">
    <mc:Choice Requires="p14">
      <p:transition spd="slow" p14:dur="1300" advTm="1184">
        <p14:pan dir="u"/>
      </p:transition>
    </mc:Choice>
    <mc:Fallback xmlns="">
      <p:transition spd="slow" advTm="11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1" grpId="0" autoUpdateAnimBg="0"/>
      <p:bldP spid="2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987665" y="3544793"/>
            <a:ext cx="1375131" cy="572533"/>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9" idx="6"/>
          </p:cNvCxnSpPr>
          <p:nvPr/>
        </p:nvCxnSpPr>
        <p:spPr>
          <a:xfrm flipV="1">
            <a:off x="2598658" y="2879670"/>
            <a:ext cx="2165896" cy="61887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764554" y="2809664"/>
            <a:ext cx="1184628" cy="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050263" y="1801097"/>
            <a:ext cx="1955148" cy="93664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37648" y="4020719"/>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9" name="椭圆 8"/>
          <p:cNvSpPr/>
          <p:nvPr/>
        </p:nvSpPr>
        <p:spPr>
          <a:xfrm>
            <a:off x="2261116" y="3330529"/>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1" name="椭圆 10"/>
          <p:cNvSpPr/>
          <p:nvPr/>
        </p:nvSpPr>
        <p:spPr>
          <a:xfrm>
            <a:off x="4609847" y="2655654"/>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2" name="椭圆 11"/>
          <p:cNvSpPr/>
          <p:nvPr/>
        </p:nvSpPr>
        <p:spPr>
          <a:xfrm>
            <a:off x="5780410" y="2633063"/>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3" name="文本框 33"/>
          <p:cNvSpPr txBox="1"/>
          <p:nvPr/>
        </p:nvSpPr>
        <p:spPr>
          <a:xfrm>
            <a:off x="1592650" y="2471288"/>
            <a:ext cx="2327841" cy="314271"/>
          </a:xfrm>
          <a:prstGeom prst="rect">
            <a:avLst/>
          </a:prstGeom>
          <a:noFill/>
        </p:spPr>
        <p:txBody>
          <a:bodyPr wrap="square" lIns="67391" tIns="33696" rIns="67391" bIns="33696" rtlCol="0">
            <a:spAutoFit/>
          </a:bodyPr>
          <a:lstStyle/>
          <a:p>
            <a:r>
              <a:rPr lang="en-US" altLang="zh-CN" dirty="0" smtClean="0">
                <a:solidFill>
                  <a:srgbClr val="E7E6E6">
                    <a:lumMod val="50000"/>
                  </a:srgbClr>
                </a:solidFill>
                <a:cs typeface="+mn-ea"/>
                <a:sym typeface="+mn-lt"/>
              </a:rPr>
              <a:t>2.</a:t>
            </a:r>
            <a:r>
              <a:rPr lang="zh-CN" altLang="en-US" dirty="0">
                <a:solidFill>
                  <a:srgbClr val="E7E6E6">
                    <a:lumMod val="50000"/>
                  </a:srgbClr>
                </a:solidFill>
                <a:cs typeface="+mn-ea"/>
                <a:sym typeface="+mn-lt"/>
              </a:rPr>
              <a:t>立法</a:t>
            </a:r>
            <a:r>
              <a:rPr lang="zh-CN" altLang="en-US" dirty="0" smtClean="0">
                <a:solidFill>
                  <a:srgbClr val="E7E6E6">
                    <a:lumMod val="50000"/>
                  </a:srgbClr>
                </a:solidFill>
                <a:cs typeface="+mn-ea"/>
                <a:sym typeface="+mn-lt"/>
              </a:rPr>
              <a:t>机关</a:t>
            </a:r>
            <a:endParaRPr lang="zh-CN" altLang="en-US" dirty="0">
              <a:solidFill>
                <a:srgbClr val="E7E6E6">
                  <a:lumMod val="50000"/>
                </a:srgbClr>
              </a:solidFill>
              <a:cs typeface="+mn-ea"/>
              <a:sym typeface="+mn-lt"/>
            </a:endParaRPr>
          </a:p>
        </p:txBody>
      </p:sp>
      <p:sp>
        <p:nvSpPr>
          <p:cNvPr id="14" name="文本框 34"/>
          <p:cNvSpPr txBox="1"/>
          <p:nvPr/>
        </p:nvSpPr>
        <p:spPr>
          <a:xfrm>
            <a:off x="1097415" y="4191911"/>
            <a:ext cx="2327841" cy="314271"/>
          </a:xfrm>
          <a:prstGeom prst="rect">
            <a:avLst/>
          </a:prstGeom>
          <a:noFill/>
        </p:spPr>
        <p:txBody>
          <a:bodyPr wrap="square" lIns="67391" tIns="33696" rIns="67391" bIns="33696" rtlCol="0">
            <a:spAutoFit/>
          </a:bodyPr>
          <a:lstStyle/>
          <a:p>
            <a:r>
              <a:rPr lang="en-US" altLang="zh-CN" dirty="0" smtClean="0">
                <a:solidFill>
                  <a:srgbClr val="E7E6E6">
                    <a:lumMod val="50000"/>
                  </a:srgbClr>
                </a:solidFill>
                <a:cs typeface="+mn-ea"/>
                <a:sym typeface="+mn-lt"/>
              </a:rPr>
              <a:t>1</a:t>
            </a:r>
            <a:r>
              <a:rPr lang="en-US" altLang="zh-CN" dirty="0">
                <a:solidFill>
                  <a:srgbClr val="E7E6E6">
                    <a:lumMod val="50000"/>
                  </a:srgbClr>
                </a:solidFill>
                <a:cs typeface="+mn-ea"/>
                <a:sym typeface="+mn-lt"/>
              </a:rPr>
              <a:t>.</a:t>
            </a:r>
            <a:r>
              <a:rPr lang="zh-CN" altLang="en-US" dirty="0" smtClean="0">
                <a:solidFill>
                  <a:srgbClr val="E7E6E6">
                    <a:lumMod val="50000"/>
                  </a:srgbClr>
                </a:solidFill>
                <a:cs typeface="+mn-ea"/>
                <a:sym typeface="+mn-lt"/>
              </a:rPr>
              <a:t>社会</a:t>
            </a:r>
            <a:r>
              <a:rPr lang="zh-CN" altLang="en-US" dirty="0">
                <a:solidFill>
                  <a:srgbClr val="E7E6E6">
                    <a:lumMod val="50000"/>
                  </a:srgbClr>
                </a:solidFill>
                <a:cs typeface="+mn-ea"/>
                <a:sym typeface="+mn-lt"/>
              </a:rPr>
              <a:t>公众</a:t>
            </a:r>
          </a:p>
        </p:txBody>
      </p:sp>
      <p:sp>
        <p:nvSpPr>
          <p:cNvPr id="16" name="文本框 36"/>
          <p:cNvSpPr txBox="1"/>
          <p:nvPr/>
        </p:nvSpPr>
        <p:spPr>
          <a:xfrm>
            <a:off x="3468766" y="1743699"/>
            <a:ext cx="2327841" cy="560493"/>
          </a:xfrm>
          <a:prstGeom prst="rect">
            <a:avLst/>
          </a:prstGeom>
          <a:noFill/>
        </p:spPr>
        <p:txBody>
          <a:bodyPr wrap="square" lIns="67391" tIns="33696" rIns="67391" bIns="33696" rtlCol="0">
            <a:spAutoFit/>
          </a:bodyPr>
          <a:lstStyle/>
          <a:p>
            <a:r>
              <a:rPr lang="en-US" altLang="zh-CN" dirty="0" smtClean="0">
                <a:solidFill>
                  <a:srgbClr val="E7E6E6">
                    <a:lumMod val="50000"/>
                  </a:srgbClr>
                </a:solidFill>
                <a:cs typeface="+mn-ea"/>
                <a:sym typeface="+mn-lt"/>
              </a:rPr>
              <a:t>3.</a:t>
            </a:r>
            <a:r>
              <a:rPr lang="zh-CN" altLang="en-US" dirty="0" smtClean="0">
                <a:solidFill>
                  <a:srgbClr val="E7E6E6">
                    <a:lumMod val="50000"/>
                  </a:srgbClr>
                </a:solidFill>
                <a:cs typeface="+mn-ea"/>
                <a:sym typeface="+mn-lt"/>
              </a:rPr>
              <a:t>公共</a:t>
            </a:r>
            <a:r>
              <a:rPr lang="zh-CN" altLang="en-US" dirty="0">
                <a:solidFill>
                  <a:srgbClr val="E7E6E6">
                    <a:lumMod val="50000"/>
                  </a:srgbClr>
                </a:solidFill>
                <a:cs typeface="+mn-ea"/>
                <a:sym typeface="+mn-lt"/>
              </a:rPr>
              <a:t>资金的投资者和债权人</a:t>
            </a:r>
          </a:p>
        </p:txBody>
      </p:sp>
      <p:sp>
        <p:nvSpPr>
          <p:cNvPr id="17" name="文本框 37"/>
          <p:cNvSpPr txBox="1"/>
          <p:nvPr/>
        </p:nvSpPr>
        <p:spPr>
          <a:xfrm>
            <a:off x="6215404" y="1119641"/>
            <a:ext cx="1941136" cy="560493"/>
          </a:xfrm>
          <a:prstGeom prst="rect">
            <a:avLst/>
          </a:prstGeom>
          <a:noFill/>
        </p:spPr>
        <p:txBody>
          <a:bodyPr wrap="square" lIns="67391" tIns="33696" rIns="67391" bIns="33696" rtlCol="0">
            <a:spAutoFit/>
          </a:bodyPr>
          <a:lstStyle/>
          <a:p>
            <a:r>
              <a:rPr lang="en-US" altLang="zh-CN" dirty="0" smtClean="0">
                <a:solidFill>
                  <a:srgbClr val="E7E6E6">
                    <a:lumMod val="50000"/>
                  </a:srgbClr>
                </a:solidFill>
                <a:cs typeface="+mn-ea"/>
                <a:sym typeface="+mn-lt"/>
              </a:rPr>
              <a:t>5.</a:t>
            </a:r>
            <a:r>
              <a:rPr lang="zh-CN" altLang="en-US" dirty="0" smtClean="0">
                <a:solidFill>
                  <a:srgbClr val="E7E6E6">
                    <a:lumMod val="50000"/>
                  </a:srgbClr>
                </a:solidFill>
                <a:cs typeface="+mn-ea"/>
                <a:sym typeface="+mn-lt"/>
              </a:rPr>
              <a:t>各级行政事业单位管理</a:t>
            </a:r>
            <a:r>
              <a:rPr lang="zh-CN" altLang="en-US" dirty="0">
                <a:solidFill>
                  <a:srgbClr val="E7E6E6">
                    <a:lumMod val="50000"/>
                  </a:srgbClr>
                </a:solidFill>
                <a:cs typeface="+mn-ea"/>
                <a:sym typeface="+mn-lt"/>
              </a:rPr>
              <a:t>部门</a:t>
            </a:r>
          </a:p>
        </p:txBody>
      </p:sp>
      <p:sp>
        <p:nvSpPr>
          <p:cNvPr id="18" name="文本框 38"/>
          <p:cNvSpPr txBox="1"/>
          <p:nvPr/>
        </p:nvSpPr>
        <p:spPr>
          <a:xfrm>
            <a:off x="6206347" y="3131235"/>
            <a:ext cx="2327841" cy="560493"/>
          </a:xfrm>
          <a:prstGeom prst="rect">
            <a:avLst/>
          </a:prstGeom>
          <a:noFill/>
        </p:spPr>
        <p:txBody>
          <a:bodyPr wrap="square" lIns="67391" tIns="33696" rIns="67391" bIns="33696" rtlCol="0">
            <a:spAutoFit/>
          </a:bodyPr>
          <a:lstStyle/>
          <a:p>
            <a:r>
              <a:rPr lang="en-US" altLang="zh-CN" dirty="0" smtClean="0">
                <a:solidFill>
                  <a:srgbClr val="E7E6E6">
                    <a:lumMod val="50000"/>
                  </a:srgbClr>
                </a:solidFill>
                <a:cs typeface="+mn-ea"/>
                <a:sym typeface="+mn-lt"/>
              </a:rPr>
              <a:t>4.</a:t>
            </a:r>
            <a:r>
              <a:rPr lang="zh-CN" altLang="en-US" dirty="0" smtClean="0">
                <a:solidFill>
                  <a:srgbClr val="E7E6E6">
                    <a:lumMod val="50000"/>
                  </a:srgbClr>
                </a:solidFill>
                <a:cs typeface="+mn-ea"/>
                <a:sym typeface="+mn-lt"/>
              </a:rPr>
              <a:t>有关</a:t>
            </a:r>
            <a:r>
              <a:rPr lang="zh-CN" altLang="en-US" dirty="0">
                <a:solidFill>
                  <a:srgbClr val="E7E6E6">
                    <a:lumMod val="50000"/>
                  </a:srgbClr>
                </a:solidFill>
                <a:cs typeface="+mn-ea"/>
                <a:sym typeface="+mn-lt"/>
              </a:rPr>
              <a:t>评估机构及其评估者</a:t>
            </a:r>
          </a:p>
        </p:txBody>
      </p:sp>
      <p:sp>
        <p:nvSpPr>
          <p:cNvPr id="19" name="椭圆 18"/>
          <p:cNvSpPr/>
          <p:nvPr/>
        </p:nvSpPr>
        <p:spPr>
          <a:xfrm>
            <a:off x="7966174" y="1577857"/>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21"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2"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latin typeface="黑体" panose="02010609060101010101" pitchFamily="49" charset="-122"/>
                <a:ea typeface="黑体" panose="02010609060101010101" pitchFamily="49" charset="-122"/>
              </a:rPr>
              <a:t>二、政府财务报告信息需求</a:t>
            </a:r>
            <a:r>
              <a:rPr lang="zh-CN" altLang="en-US" b="1" dirty="0" smtClean="0">
                <a:latin typeface="黑体" panose="02010609060101010101" pitchFamily="49" charset="-122"/>
                <a:ea typeface="黑体" panose="02010609060101010101" pitchFamily="49" charset="-122"/>
              </a:rPr>
              <a:t>者</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2612422"/>
      </p:ext>
    </p:extLst>
  </p:cSld>
  <p:clrMapOvr>
    <a:masterClrMapping/>
  </p:clrMapOvr>
  <mc:AlternateContent xmlns:mc="http://schemas.openxmlformats.org/markup-compatibility/2006" xmlns:p14="http://schemas.microsoft.com/office/powerpoint/2010/main">
    <mc:Choice Requires="p14">
      <p:transition spd="slow" p14:dur="1300" advTm="5662">
        <p14:pan dir="u"/>
      </p:transition>
    </mc:Choice>
    <mc:Fallback xmlns="">
      <p:transition spd="slow" advTm="5662">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3"/>
          <p:cNvSpPr>
            <a:spLocks/>
          </p:cNvSpPr>
          <p:nvPr/>
        </p:nvSpPr>
        <p:spPr bwMode="auto">
          <a:xfrm rot="5400000">
            <a:off x="2858202" y="1238366"/>
            <a:ext cx="274183" cy="1408770"/>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4" name="Round Same Side Corner Rectangle 37"/>
          <p:cNvSpPr>
            <a:spLocks/>
          </p:cNvSpPr>
          <p:nvPr/>
        </p:nvSpPr>
        <p:spPr bwMode="auto">
          <a:xfrm rot="5400000">
            <a:off x="2878604" y="2035906"/>
            <a:ext cx="273017" cy="1408770"/>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5" name="Oval 40"/>
          <p:cNvSpPr>
            <a:spLocks noChangeArrowheads="1"/>
          </p:cNvSpPr>
          <p:nvPr/>
        </p:nvSpPr>
        <p:spPr bwMode="auto">
          <a:xfrm rot="10800000">
            <a:off x="400208" y="1915756"/>
            <a:ext cx="670396" cy="665041"/>
          </a:xfrm>
          <a:prstGeom prst="ellipse">
            <a:avLst/>
          </a:prstGeom>
          <a:noFill/>
          <a:ln w="12700">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defTabSz="699653"/>
            <a:endParaRPr lang="zh-CN" altLang="zh-CN" sz="1200">
              <a:solidFill>
                <a:srgbClr val="297F9D"/>
              </a:solidFill>
              <a:latin typeface="Arial" pitchFamily="34" charset="0"/>
              <a:ea typeface="微软雅黑" pitchFamily="34" charset="-122"/>
              <a:sym typeface="Arial" pitchFamily="34" charset="0"/>
            </a:endParaRPr>
          </a:p>
        </p:txBody>
      </p:sp>
      <p:sp>
        <p:nvSpPr>
          <p:cNvPr id="6" name="Oval 41"/>
          <p:cNvSpPr>
            <a:spLocks noChangeArrowheads="1"/>
          </p:cNvSpPr>
          <p:nvPr/>
        </p:nvSpPr>
        <p:spPr bwMode="auto">
          <a:xfrm rot="10800000">
            <a:off x="488013" y="1978921"/>
            <a:ext cx="514518" cy="511032"/>
          </a:xfrm>
          <a:prstGeom prst="ellipse">
            <a:avLst/>
          </a:prstGeom>
          <a:solidFill>
            <a:srgbClr val="305480"/>
          </a:solidFill>
          <a:ln>
            <a:noFill/>
          </a:ln>
          <a:extLst/>
        </p:spPr>
        <p:txBody>
          <a:bodyPr lIns="67391" tIns="33696" rIns="67391" bIns="33696" anchor="ctr"/>
          <a:lstStyle/>
          <a:p>
            <a:pPr algn="ctr" defTabSz="699653"/>
            <a:endParaRPr lang="zh-CN" altLang="zh-CN" sz="1200">
              <a:solidFill>
                <a:srgbClr val="297F9D"/>
              </a:solidFill>
              <a:latin typeface="Arial" pitchFamily="34" charset="0"/>
              <a:ea typeface="微软雅黑" pitchFamily="34" charset="-122"/>
              <a:sym typeface="Arial" pitchFamily="34" charset="0"/>
            </a:endParaRPr>
          </a:p>
        </p:txBody>
      </p:sp>
      <p:sp>
        <p:nvSpPr>
          <p:cNvPr id="7" name="Freeform 21"/>
          <p:cNvSpPr>
            <a:spLocks noEditPoints="1"/>
          </p:cNvSpPr>
          <p:nvPr/>
        </p:nvSpPr>
        <p:spPr bwMode="auto">
          <a:xfrm>
            <a:off x="614590" y="2088192"/>
            <a:ext cx="261361" cy="273017"/>
          </a:xfrm>
          <a:custGeom>
            <a:avLst/>
            <a:gdLst>
              <a:gd name="T0" fmla="*/ 2147483647 w 1670"/>
              <a:gd name="T1" fmla="*/ 2147483647 h 1762"/>
              <a:gd name="T2" fmla="*/ 2147483647 w 1670"/>
              <a:gd name="T3" fmla="*/ 2147483647 h 1762"/>
              <a:gd name="T4" fmla="*/ 2147483647 w 1670"/>
              <a:gd name="T5" fmla="*/ 2147483647 h 1762"/>
              <a:gd name="T6" fmla="*/ 2147483647 w 1670"/>
              <a:gd name="T7" fmla="*/ 2147483647 h 1762"/>
              <a:gd name="T8" fmla="*/ 2147483647 w 1670"/>
              <a:gd name="T9" fmla="*/ 2147483647 h 1762"/>
              <a:gd name="T10" fmla="*/ 2147483647 w 1670"/>
              <a:gd name="T11" fmla="*/ 2147483647 h 1762"/>
              <a:gd name="T12" fmla="*/ 2147483647 w 1670"/>
              <a:gd name="T13" fmla="*/ 2147483647 h 1762"/>
              <a:gd name="T14" fmla="*/ 2147483647 w 1670"/>
              <a:gd name="T15" fmla="*/ 2147483647 h 1762"/>
              <a:gd name="T16" fmla="*/ 2147483647 w 1670"/>
              <a:gd name="T17" fmla="*/ 2147483647 h 1762"/>
              <a:gd name="T18" fmla="*/ 2147483647 w 1670"/>
              <a:gd name="T19" fmla="*/ 2147483647 h 1762"/>
              <a:gd name="T20" fmla="*/ 2147483647 w 1670"/>
              <a:gd name="T21" fmla="*/ 2147483647 h 1762"/>
              <a:gd name="T22" fmla="*/ 2147483647 w 1670"/>
              <a:gd name="T23" fmla="*/ 2147483647 h 1762"/>
              <a:gd name="T24" fmla="*/ 2147483647 w 1670"/>
              <a:gd name="T25" fmla="*/ 2147483647 h 1762"/>
              <a:gd name="T26" fmla="*/ 2147483647 w 1670"/>
              <a:gd name="T27" fmla="*/ 2147483647 h 1762"/>
              <a:gd name="T28" fmla="*/ 2147483647 w 1670"/>
              <a:gd name="T29" fmla="*/ 2147483647 h 1762"/>
              <a:gd name="T30" fmla="*/ 2147483647 w 1670"/>
              <a:gd name="T31" fmla="*/ 2147483647 h 1762"/>
              <a:gd name="T32" fmla="*/ 2147483647 w 1670"/>
              <a:gd name="T33" fmla="*/ 2147483647 h 1762"/>
              <a:gd name="T34" fmla="*/ 2147483647 w 1670"/>
              <a:gd name="T35" fmla="*/ 2147483647 h 1762"/>
              <a:gd name="T36" fmla="*/ 2147483647 w 1670"/>
              <a:gd name="T37" fmla="*/ 2147483647 h 1762"/>
              <a:gd name="T38" fmla="*/ 2147483647 w 1670"/>
              <a:gd name="T39" fmla="*/ 2147483647 h 1762"/>
              <a:gd name="T40" fmla="*/ 2147483647 w 1670"/>
              <a:gd name="T41" fmla="*/ 2147483647 h 1762"/>
              <a:gd name="T42" fmla="*/ 2147483647 w 1670"/>
              <a:gd name="T43" fmla="*/ 2147483647 h 1762"/>
              <a:gd name="T44" fmla="*/ 2147483647 w 1670"/>
              <a:gd name="T45" fmla="*/ 2147483647 h 1762"/>
              <a:gd name="T46" fmla="*/ 2147483647 w 1670"/>
              <a:gd name="T47" fmla="*/ 2147483647 h 1762"/>
              <a:gd name="T48" fmla="*/ 2147483647 w 1670"/>
              <a:gd name="T49" fmla="*/ 2147483647 h 1762"/>
              <a:gd name="T50" fmla="*/ 2147483647 w 1670"/>
              <a:gd name="T51" fmla="*/ 2147483647 h 1762"/>
              <a:gd name="T52" fmla="*/ 2147483647 w 1670"/>
              <a:gd name="T53" fmla="*/ 2147483647 h 1762"/>
              <a:gd name="T54" fmla="*/ 2147483647 w 1670"/>
              <a:gd name="T55" fmla="*/ 2147483647 h 1762"/>
              <a:gd name="T56" fmla="*/ 2147483647 w 1670"/>
              <a:gd name="T57" fmla="*/ 2147483647 h 1762"/>
              <a:gd name="T58" fmla="*/ 2147483647 w 1670"/>
              <a:gd name="T59" fmla="*/ 2147483647 h 1762"/>
              <a:gd name="T60" fmla="*/ 2147483647 w 1670"/>
              <a:gd name="T61" fmla="*/ 2147483647 h 1762"/>
              <a:gd name="T62" fmla="*/ 2147483647 w 1670"/>
              <a:gd name="T63" fmla="*/ 2147483647 h 1762"/>
              <a:gd name="T64" fmla="*/ 2147483647 w 1670"/>
              <a:gd name="T65" fmla="*/ 2147483647 h 1762"/>
              <a:gd name="T66" fmla="*/ 2147483647 w 1670"/>
              <a:gd name="T67" fmla="*/ 2147483647 h 1762"/>
              <a:gd name="T68" fmla="*/ 2147483647 w 1670"/>
              <a:gd name="T69" fmla="*/ 2147483647 h 1762"/>
              <a:gd name="T70" fmla="*/ 2147483647 w 1670"/>
              <a:gd name="T71" fmla="*/ 2147483647 h 1762"/>
              <a:gd name="T72" fmla="*/ 2147483647 w 1670"/>
              <a:gd name="T73" fmla="*/ 2147483647 h 1762"/>
              <a:gd name="T74" fmla="*/ 2147483647 w 1670"/>
              <a:gd name="T75" fmla="*/ 2147483647 h 1762"/>
              <a:gd name="T76" fmla="*/ 2147483647 w 1670"/>
              <a:gd name="T77" fmla="*/ 2147483647 h 1762"/>
              <a:gd name="T78" fmla="*/ 2147483647 w 1670"/>
              <a:gd name="T79" fmla="*/ 2147483647 h 17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
        <p:nvSpPr>
          <p:cNvPr id="8" name="Round Same Side Corner Rectangle 79"/>
          <p:cNvSpPr>
            <a:spLocks/>
          </p:cNvSpPr>
          <p:nvPr/>
        </p:nvSpPr>
        <p:spPr bwMode="auto">
          <a:xfrm rot="-5400000">
            <a:off x="1922343" y="1731514"/>
            <a:ext cx="274183" cy="462948"/>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a:extLst/>
        </p:spPr>
        <p:txBody>
          <a:bodyPr lIns="67391" tIns="33696" rIns="67391" bIns="33696" anchor="ctr"/>
          <a:lstStyle/>
          <a:p>
            <a:endParaRPr lang="zh-CN" altLang="en-US"/>
          </a:p>
        </p:txBody>
      </p:sp>
      <p:sp>
        <p:nvSpPr>
          <p:cNvPr id="10" name="Round Same Side Corner Rectangle 81"/>
          <p:cNvSpPr>
            <a:spLocks/>
          </p:cNvSpPr>
          <p:nvPr/>
        </p:nvSpPr>
        <p:spPr bwMode="auto">
          <a:xfrm rot="-5400000">
            <a:off x="1942161" y="2511629"/>
            <a:ext cx="274184" cy="462949"/>
          </a:xfrm>
          <a:custGeom>
            <a:avLst/>
            <a:gdLst>
              <a:gd name="T0" fmla="*/ 186532 w 373063"/>
              <a:gd name="T1" fmla="*/ 0 h 627063"/>
              <a:gd name="T2" fmla="*/ 186532 w 373063"/>
              <a:gd name="T3" fmla="*/ 0 h 627063"/>
              <a:gd name="T4" fmla="*/ 373064 w 373063"/>
              <a:gd name="T5" fmla="*/ 186532 h 627063"/>
              <a:gd name="T6" fmla="*/ 373063 w 373063"/>
              <a:gd name="T7" fmla="*/ 627063 h 627063"/>
              <a:gd name="T8" fmla="*/ 373063 w 373063"/>
              <a:gd name="T9" fmla="*/ 627063 h 627063"/>
              <a:gd name="T10" fmla="*/ 0 w 373063"/>
              <a:gd name="T11" fmla="*/ 627063 h 627063"/>
              <a:gd name="T12" fmla="*/ 0 w 373063"/>
              <a:gd name="T13" fmla="*/ 627063 h 627063"/>
              <a:gd name="T14" fmla="*/ 0 w 373063"/>
              <a:gd name="T15" fmla="*/ 186532 h 627063"/>
              <a:gd name="T16" fmla="*/ 186532 w 373063"/>
              <a:gd name="T17" fmla="*/ 0 h 6270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3" h="627063">
                <a:moveTo>
                  <a:pt x="186532" y="0"/>
                </a:moveTo>
                <a:lnTo>
                  <a:pt x="186532" y="0"/>
                </a:lnTo>
                <a:cubicBezTo>
                  <a:pt x="289551" y="0"/>
                  <a:pt x="373064" y="83513"/>
                  <a:pt x="373064" y="186532"/>
                </a:cubicBezTo>
                <a:cubicBezTo>
                  <a:pt x="373064" y="333376"/>
                  <a:pt x="373063" y="480219"/>
                  <a:pt x="373063" y="627063"/>
                </a:cubicBezTo>
                <a:lnTo>
                  <a:pt x="0" y="627063"/>
                </a:lnTo>
                <a:lnTo>
                  <a:pt x="0" y="186532"/>
                </a:lnTo>
                <a:cubicBezTo>
                  <a:pt x="0" y="83513"/>
                  <a:pt x="83513" y="0"/>
                  <a:pt x="186532" y="0"/>
                </a:cubicBezTo>
                <a:close/>
              </a:path>
            </a:pathLst>
          </a:custGeom>
          <a:solidFill>
            <a:srgbClr val="305480"/>
          </a:solidFill>
          <a:ln>
            <a:noFill/>
          </a:ln>
          <a:extLst/>
        </p:spPr>
        <p:txBody>
          <a:bodyPr lIns="67391" tIns="33696" rIns="67391" bIns="33696" anchor="ctr"/>
          <a:lstStyle/>
          <a:p>
            <a:endParaRPr lang="zh-CN" altLang="en-US"/>
          </a:p>
        </p:txBody>
      </p:sp>
      <p:sp>
        <p:nvSpPr>
          <p:cNvPr id="11" name="Freeform 13"/>
          <p:cNvSpPr>
            <a:spLocks noEditPoints="1"/>
          </p:cNvSpPr>
          <p:nvPr/>
        </p:nvSpPr>
        <p:spPr bwMode="auto">
          <a:xfrm>
            <a:off x="1972515" y="1849412"/>
            <a:ext cx="164083" cy="186678"/>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
        <p:nvSpPr>
          <p:cNvPr id="12" name="Freeform 13"/>
          <p:cNvSpPr>
            <a:spLocks noEditPoints="1"/>
          </p:cNvSpPr>
          <p:nvPr/>
        </p:nvSpPr>
        <p:spPr bwMode="auto">
          <a:xfrm>
            <a:off x="2012553" y="2580188"/>
            <a:ext cx="193383" cy="192512"/>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cxnSp>
        <p:nvCxnSpPr>
          <p:cNvPr id="13" name="Straight Connector 42"/>
          <p:cNvCxnSpPr>
            <a:cxnSpLocks noChangeShapeType="1"/>
          </p:cNvCxnSpPr>
          <p:nvPr/>
        </p:nvCxnSpPr>
        <p:spPr bwMode="auto">
          <a:xfrm flipH="1">
            <a:off x="1194146" y="1847823"/>
            <a:ext cx="612968" cy="23218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5" name="Straight Connector 44"/>
          <p:cNvCxnSpPr>
            <a:cxnSpLocks noChangeShapeType="1"/>
          </p:cNvCxnSpPr>
          <p:nvPr/>
        </p:nvCxnSpPr>
        <p:spPr bwMode="auto">
          <a:xfrm>
            <a:off x="1186704" y="2550438"/>
            <a:ext cx="584839" cy="126006"/>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sp>
        <p:nvSpPr>
          <p:cNvPr id="16" name="TextBox 13"/>
          <p:cNvSpPr txBox="1">
            <a:spLocks noChangeArrowheads="1"/>
          </p:cNvSpPr>
          <p:nvPr/>
        </p:nvSpPr>
        <p:spPr bwMode="auto">
          <a:xfrm>
            <a:off x="2337205" y="1823423"/>
            <a:ext cx="14415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b="1" dirty="0">
                <a:solidFill>
                  <a:srgbClr val="445469"/>
                </a:solidFill>
                <a:latin typeface="Arial" pitchFamily="34" charset="0"/>
                <a:ea typeface="微软雅黑" pitchFamily="34" charset="-122"/>
                <a:sym typeface="Arial" pitchFamily="34" charset="0"/>
              </a:rPr>
              <a:t>最高目标</a:t>
            </a:r>
            <a:endParaRPr lang="en-US" sz="1200" b="1" dirty="0">
              <a:solidFill>
                <a:srgbClr val="445469"/>
              </a:solidFill>
              <a:latin typeface="Arial" pitchFamily="34" charset="0"/>
              <a:ea typeface="微软雅黑" pitchFamily="34" charset="-122"/>
              <a:sym typeface="Arial" pitchFamily="34" charset="0"/>
            </a:endParaRPr>
          </a:p>
        </p:txBody>
      </p:sp>
      <p:sp>
        <p:nvSpPr>
          <p:cNvPr id="17" name="TextBox 13"/>
          <p:cNvSpPr txBox="1">
            <a:spLocks noChangeArrowheads="1"/>
          </p:cNvSpPr>
          <p:nvPr/>
        </p:nvSpPr>
        <p:spPr bwMode="auto">
          <a:xfrm>
            <a:off x="2265197" y="2142021"/>
            <a:ext cx="5472608"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smtClean="0">
                <a:solidFill>
                  <a:srgbClr val="445469"/>
                </a:solidFill>
                <a:latin typeface="Arial" pitchFamily="34" charset="0"/>
                <a:ea typeface="微软雅黑" pitchFamily="34" charset="-122"/>
                <a:sym typeface="Arial" pitchFamily="34" charset="0"/>
              </a:rPr>
              <a:t>1</a:t>
            </a:r>
            <a:r>
              <a:rPr lang="zh-CN" altLang="en-US" sz="1200" dirty="0" smtClean="0">
                <a:solidFill>
                  <a:srgbClr val="445469"/>
                </a:solidFill>
                <a:latin typeface="Arial" pitchFamily="34" charset="0"/>
                <a:ea typeface="微软雅黑" pitchFamily="34" charset="-122"/>
                <a:sym typeface="Arial" pitchFamily="34" charset="0"/>
              </a:rPr>
              <a:t>）评价受托责任</a:t>
            </a:r>
            <a:endParaRPr lang="en-US" altLang="zh-CN" sz="1200" dirty="0" smtClean="0">
              <a:solidFill>
                <a:srgbClr val="445469"/>
              </a:solidFill>
              <a:latin typeface="Arial" pitchFamily="34" charset="0"/>
              <a:ea typeface="微软雅黑" pitchFamily="34" charset="-122"/>
              <a:sym typeface="Arial" pitchFamily="34" charset="0"/>
            </a:endParaRPr>
          </a:p>
          <a:p>
            <a:pPr eaLnBrk="1" hangingPunct="1">
              <a:spcBef>
                <a:spcPct val="20000"/>
              </a:spcBef>
              <a:buFont typeface="Arial" pitchFamily="34" charset="0"/>
              <a:buNone/>
            </a:pP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smtClean="0">
                <a:solidFill>
                  <a:srgbClr val="445469"/>
                </a:solidFill>
                <a:latin typeface="Arial" pitchFamily="34" charset="0"/>
                <a:ea typeface="微软雅黑" pitchFamily="34" charset="-122"/>
                <a:sym typeface="Arial" pitchFamily="34" charset="0"/>
              </a:rPr>
              <a:t>2</a:t>
            </a:r>
            <a:r>
              <a:rPr lang="zh-CN" altLang="en-US" sz="1200" dirty="0" smtClean="0">
                <a:solidFill>
                  <a:srgbClr val="445469"/>
                </a:solidFill>
                <a:latin typeface="Arial" pitchFamily="34" charset="0"/>
                <a:ea typeface="微软雅黑" pitchFamily="34" charset="-122"/>
                <a:sym typeface="Arial" pitchFamily="34" charset="0"/>
              </a:rPr>
              <a:t>）提供决策参考</a:t>
            </a:r>
            <a:endParaRPr lang="en-US" sz="1200" dirty="0">
              <a:solidFill>
                <a:srgbClr val="445469"/>
              </a:solidFill>
              <a:latin typeface="Arial" pitchFamily="34" charset="0"/>
              <a:ea typeface="微软雅黑" pitchFamily="34" charset="-122"/>
              <a:sym typeface="Arial" pitchFamily="34" charset="0"/>
            </a:endParaRPr>
          </a:p>
        </p:txBody>
      </p:sp>
      <p:sp>
        <p:nvSpPr>
          <p:cNvPr id="19" name="TextBox 13"/>
          <p:cNvSpPr txBox="1">
            <a:spLocks noChangeArrowheads="1"/>
          </p:cNvSpPr>
          <p:nvPr/>
        </p:nvSpPr>
        <p:spPr bwMode="auto">
          <a:xfrm>
            <a:off x="2440209" y="2647958"/>
            <a:ext cx="14415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b="1" dirty="0">
                <a:solidFill>
                  <a:srgbClr val="445469"/>
                </a:solidFill>
                <a:latin typeface="Arial" pitchFamily="34" charset="0"/>
                <a:ea typeface="微软雅黑" pitchFamily="34" charset="-122"/>
                <a:sym typeface="Arial" pitchFamily="34" charset="0"/>
              </a:rPr>
              <a:t>具体目标</a:t>
            </a:r>
            <a:endParaRPr lang="en-US" sz="1200" b="1" dirty="0">
              <a:solidFill>
                <a:srgbClr val="445469"/>
              </a:solidFill>
              <a:latin typeface="Arial" pitchFamily="34" charset="0"/>
              <a:ea typeface="微软雅黑" pitchFamily="34" charset="-122"/>
              <a:sym typeface="Arial" pitchFamily="34" charset="0"/>
            </a:endParaRPr>
          </a:p>
        </p:txBody>
      </p:sp>
      <p:sp>
        <p:nvSpPr>
          <p:cNvPr id="20" name="TextBox 13"/>
          <p:cNvSpPr txBox="1">
            <a:spLocks noChangeArrowheads="1"/>
          </p:cNvSpPr>
          <p:nvPr/>
        </p:nvSpPr>
        <p:spPr bwMode="auto">
          <a:xfrm>
            <a:off x="2337205" y="2880196"/>
            <a:ext cx="54006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dirty="0">
                <a:solidFill>
                  <a:srgbClr val="445469"/>
                </a:solidFill>
                <a:latin typeface="Arial" pitchFamily="34" charset="0"/>
                <a:ea typeface="微软雅黑" pitchFamily="34" charset="-122"/>
                <a:sym typeface="Arial" pitchFamily="34" charset="0"/>
              </a:rPr>
              <a:t>国际会计师联合会公立单位委员会认为，政府和单位通用的财务报告的目标如下：</a:t>
            </a:r>
          </a:p>
          <a:p>
            <a:pPr eaLnBrk="1" hangingPunct="1">
              <a:spcBef>
                <a:spcPct val="20000"/>
              </a:spcBef>
              <a:buFont typeface="Arial" pitchFamily="34" charset="0"/>
              <a:buNone/>
            </a:pPr>
            <a:r>
              <a:rPr lang="zh-CN" altLang="en-US" sz="1200" dirty="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1</a:t>
            </a:r>
            <a:r>
              <a:rPr lang="zh-CN" altLang="en-US" sz="1200" dirty="0">
                <a:solidFill>
                  <a:srgbClr val="445469"/>
                </a:solidFill>
                <a:latin typeface="Arial" pitchFamily="34" charset="0"/>
                <a:ea typeface="微软雅黑" pitchFamily="34" charset="-122"/>
                <a:sym typeface="Arial" pitchFamily="34" charset="0"/>
              </a:rPr>
              <a:t>）说明资源是否是按照法定预算取得和使用的</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2</a:t>
            </a:r>
            <a:r>
              <a:rPr lang="zh-CN" altLang="en-US" sz="1200" dirty="0">
                <a:solidFill>
                  <a:srgbClr val="445469"/>
                </a:solidFill>
                <a:latin typeface="Arial" pitchFamily="34" charset="0"/>
                <a:ea typeface="微软雅黑" pitchFamily="34" charset="-122"/>
                <a:sym typeface="Arial" pitchFamily="34" charset="0"/>
              </a:rPr>
              <a:t>）说明资源是否是按照法律和合同的要求，包括由有关立法部门建立的财政授权取得和利用的</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3</a:t>
            </a:r>
            <a:r>
              <a:rPr lang="zh-CN" altLang="en-US" sz="1200" dirty="0">
                <a:solidFill>
                  <a:srgbClr val="445469"/>
                </a:solidFill>
                <a:latin typeface="Arial" pitchFamily="34" charset="0"/>
                <a:ea typeface="微软雅黑" pitchFamily="34" charset="-122"/>
                <a:sym typeface="Arial" pitchFamily="34" charset="0"/>
              </a:rPr>
              <a:t>）提供关于财政资源的来源、分配和使用的信息</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4</a:t>
            </a:r>
            <a:r>
              <a:rPr lang="zh-CN" altLang="en-US" sz="1200" dirty="0">
                <a:solidFill>
                  <a:srgbClr val="445469"/>
                </a:solidFill>
                <a:latin typeface="Arial" pitchFamily="34" charset="0"/>
                <a:ea typeface="微软雅黑" pitchFamily="34" charset="-122"/>
                <a:sym typeface="Arial" pitchFamily="34" charset="0"/>
              </a:rPr>
              <a:t>）提供关于政府或单位是怎样筹集活动资金以及满足其对现金的需求的信息</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5</a:t>
            </a:r>
            <a:r>
              <a:rPr lang="zh-CN" altLang="en-US" sz="1200" dirty="0">
                <a:solidFill>
                  <a:srgbClr val="445469"/>
                </a:solidFill>
                <a:latin typeface="Arial" pitchFamily="34" charset="0"/>
                <a:ea typeface="微软雅黑" pitchFamily="34" charset="-122"/>
                <a:sym typeface="Arial" pitchFamily="34" charset="0"/>
              </a:rPr>
              <a:t>）提供在评价政府或单位筹集活动资金和偿付负债和承诺的能力时有用的信息</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6</a:t>
            </a:r>
            <a:r>
              <a:rPr lang="zh-CN" altLang="en-US" sz="1200" dirty="0">
                <a:solidFill>
                  <a:srgbClr val="445469"/>
                </a:solidFill>
                <a:latin typeface="Arial" pitchFamily="34" charset="0"/>
                <a:ea typeface="微软雅黑" pitchFamily="34" charset="-122"/>
                <a:sym typeface="Arial" pitchFamily="34" charset="0"/>
              </a:rPr>
              <a:t>）提供关于政府或单位财政状况及其变动的信息</a:t>
            </a:r>
            <a:r>
              <a:rPr lang="zh-CN" altLang="en-US" sz="1200" dirty="0" smtClean="0">
                <a:solidFill>
                  <a:srgbClr val="445469"/>
                </a:solidFill>
                <a:latin typeface="Arial" pitchFamily="34" charset="0"/>
                <a:ea typeface="微软雅黑" pitchFamily="34" charset="-122"/>
                <a:sym typeface="Arial" pitchFamily="34" charset="0"/>
              </a:rPr>
              <a:t>；（</a:t>
            </a:r>
            <a:r>
              <a:rPr lang="en-US" altLang="zh-CN" sz="1200" dirty="0">
                <a:solidFill>
                  <a:srgbClr val="445469"/>
                </a:solidFill>
                <a:latin typeface="Arial" pitchFamily="34" charset="0"/>
                <a:ea typeface="微软雅黑" pitchFamily="34" charset="-122"/>
                <a:sym typeface="Arial" pitchFamily="34" charset="0"/>
              </a:rPr>
              <a:t>7</a:t>
            </a:r>
            <a:r>
              <a:rPr lang="zh-CN" altLang="en-US" sz="1200" dirty="0">
                <a:solidFill>
                  <a:srgbClr val="445469"/>
                </a:solidFill>
                <a:latin typeface="Arial" pitchFamily="34" charset="0"/>
                <a:ea typeface="微软雅黑" pitchFamily="34" charset="-122"/>
                <a:sym typeface="Arial" pitchFamily="34" charset="0"/>
              </a:rPr>
              <a:t>）提供在以服务成本、效率和成就来评价政府或单位业绩时有用的综合信息。</a:t>
            </a:r>
          </a:p>
        </p:txBody>
      </p:sp>
      <p:sp>
        <p:nvSpPr>
          <p:cNvPr id="23" name="Freeform 16"/>
          <p:cNvSpPr>
            <a:spLocks noEditPoints="1"/>
          </p:cNvSpPr>
          <p:nvPr/>
        </p:nvSpPr>
        <p:spPr bwMode="auto">
          <a:xfrm>
            <a:off x="2038339" y="2016100"/>
            <a:ext cx="219168" cy="256683"/>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25"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6" name="标题 3">
            <a:extLst>
              <a:ext uri="{FF2B5EF4-FFF2-40B4-BE49-F238E27FC236}">
                <a16:creationId xmlns="" xmlns:a16="http://schemas.microsoft.com/office/drawing/2014/main" id="{95EA781D-76EF-4E5A-A376-26C0A346BFA1}"/>
              </a:ext>
            </a:extLst>
          </p:cNvPr>
          <p:cNvSpPr txBox="1">
            <a:spLocks/>
          </p:cNvSpPr>
          <p:nvPr/>
        </p:nvSpPr>
        <p:spPr>
          <a:xfrm>
            <a:off x="414954" y="7213"/>
            <a:ext cx="8102600" cy="712743"/>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smtClean="0">
                <a:latin typeface="黑体" panose="02010609060101010101" pitchFamily="49" charset="-122"/>
                <a:ea typeface="黑体" panose="02010609060101010101" pitchFamily="49" charset="-122"/>
              </a:rPr>
              <a:t>三、</a:t>
            </a:r>
            <a:r>
              <a:rPr lang="zh-CN" altLang="en-US" sz="3200" b="1" dirty="0">
                <a:latin typeface="黑体" panose="02010609060101010101" pitchFamily="49" charset="-122"/>
                <a:ea typeface="黑体" panose="02010609060101010101" pitchFamily="49" charset="-122"/>
              </a:rPr>
              <a:t>政府财务报告的目标与原则</a:t>
            </a:r>
            <a:endParaRPr lang="zh-CN" altLang="en-US" sz="3200" dirty="0">
              <a:latin typeface="黑体" panose="02010609060101010101" pitchFamily="49" charset="-122"/>
              <a:ea typeface="黑体" panose="02010609060101010101" pitchFamily="49" charset="-122"/>
            </a:endParaRPr>
          </a:p>
        </p:txBody>
      </p:sp>
      <p:sp>
        <p:nvSpPr>
          <p:cNvPr id="3" name="TextBox 2"/>
          <p:cNvSpPr txBox="1"/>
          <p:nvPr/>
        </p:nvSpPr>
        <p:spPr>
          <a:xfrm>
            <a:off x="445278" y="738956"/>
            <a:ext cx="3691259" cy="954107"/>
          </a:xfrm>
          <a:prstGeom prst="rect">
            <a:avLst/>
          </a:prstGeom>
          <a:noFill/>
        </p:spPr>
        <p:txBody>
          <a:bodyPr wrap="square" rtlCol="0">
            <a:spAutoFit/>
          </a:bodyPr>
          <a:lstStyle/>
          <a:p>
            <a:r>
              <a:rPr lang="zh-CN" altLang="en-US" sz="2000" b="1" dirty="0" smtClean="0">
                <a:latin typeface="黑体" pitchFamily="49" charset="-122"/>
                <a:ea typeface="黑体" pitchFamily="49" charset="-122"/>
              </a:rPr>
              <a:t>（一）政府财务报告的目标</a:t>
            </a:r>
            <a:endParaRPr lang="en-US" altLang="zh-CN" sz="2000" b="1" dirty="0" smtClean="0">
              <a:latin typeface="黑体" pitchFamily="49" charset="-122"/>
              <a:ea typeface="黑体" pitchFamily="49" charset="-122"/>
            </a:endParaRPr>
          </a:p>
          <a:p>
            <a:endParaRPr lang="en-US" altLang="zh-CN" sz="1800" b="1" dirty="0" smtClean="0">
              <a:latin typeface="黑体" pitchFamily="49" charset="-122"/>
              <a:ea typeface="黑体" pitchFamily="49" charset="-122"/>
            </a:endParaRPr>
          </a:p>
          <a:p>
            <a:r>
              <a:rPr lang="en-US" altLang="zh-CN" sz="1800" b="1" dirty="0" smtClean="0">
                <a:latin typeface="黑体" pitchFamily="49" charset="-122"/>
                <a:ea typeface="黑体" pitchFamily="49" charset="-122"/>
              </a:rPr>
              <a:t>1.</a:t>
            </a:r>
            <a:r>
              <a:rPr lang="zh-CN" altLang="en-US" sz="1800" b="1" dirty="0" smtClean="0">
                <a:latin typeface="黑体" pitchFamily="49" charset="-122"/>
                <a:ea typeface="黑体" pitchFamily="49" charset="-122"/>
              </a:rPr>
              <a:t>政府财务报告的一般目标</a:t>
            </a:r>
            <a:endParaRPr lang="zh-CN" altLang="en-US" sz="1800" b="1" dirty="0">
              <a:latin typeface="黑体" pitchFamily="49" charset="-122"/>
              <a:ea typeface="黑体" pitchFamily="49" charset="-122"/>
            </a:endParaRPr>
          </a:p>
        </p:txBody>
      </p:sp>
      <p:sp>
        <p:nvSpPr>
          <p:cNvPr id="9" name="TextBox 8"/>
          <p:cNvSpPr txBox="1"/>
          <p:nvPr/>
        </p:nvSpPr>
        <p:spPr>
          <a:xfrm>
            <a:off x="445278" y="4536380"/>
            <a:ext cx="4333994" cy="369332"/>
          </a:xfrm>
          <a:prstGeom prst="rect">
            <a:avLst/>
          </a:prstGeom>
          <a:noFill/>
        </p:spPr>
        <p:txBody>
          <a:bodyPr wrap="square" rtlCol="0">
            <a:spAutoFit/>
          </a:bodyPr>
          <a:lstStyle/>
          <a:p>
            <a:r>
              <a:rPr lang="en-US" altLang="zh-CN" sz="1800" b="1" dirty="0" smtClean="0">
                <a:latin typeface="黑体" pitchFamily="49" charset="-122"/>
                <a:ea typeface="黑体" pitchFamily="49" charset="-122"/>
              </a:rPr>
              <a:t>2.</a:t>
            </a:r>
            <a:r>
              <a:rPr lang="zh-CN" altLang="en-US" sz="1800" b="1" dirty="0" smtClean="0">
                <a:latin typeface="黑体" pitchFamily="49" charset="-122"/>
                <a:ea typeface="黑体" pitchFamily="49" charset="-122"/>
              </a:rPr>
              <a:t>我国政府财务报告的总体目标</a:t>
            </a:r>
            <a:endParaRPr lang="zh-CN" altLang="en-US" sz="1800" b="1" dirty="0">
              <a:latin typeface="黑体" pitchFamily="49" charset="-122"/>
              <a:ea typeface="黑体" pitchFamily="49" charset="-122"/>
            </a:endParaRPr>
          </a:p>
        </p:txBody>
      </p:sp>
    </p:spTree>
    <p:extLst>
      <p:ext uri="{BB962C8B-B14F-4D97-AF65-F5344CB8AC3E}">
        <p14:creationId xmlns:p14="http://schemas.microsoft.com/office/powerpoint/2010/main" val="961789208"/>
      </p:ext>
    </p:extLst>
  </p:cSld>
  <p:clrMapOvr>
    <a:masterClrMapping/>
  </p:clrMapOvr>
  <mc:AlternateContent xmlns:mc="http://schemas.openxmlformats.org/markup-compatibility/2006" xmlns:p14="http://schemas.microsoft.com/office/powerpoint/2010/main">
    <mc:Choice Requires="p14">
      <p:transition spd="slow" p14:dur="1300" advTm="1058">
        <p14:pan dir="u"/>
      </p:transition>
    </mc:Choice>
    <mc:Fallback xmlns="">
      <p:transition spd="slow" advTm="1058">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5"/>
          <p:cNvSpPr>
            <a:spLocks noChangeArrowheads="1"/>
          </p:cNvSpPr>
          <p:nvPr/>
        </p:nvSpPr>
        <p:spPr bwMode="auto">
          <a:xfrm>
            <a:off x="663364" y="1079996"/>
            <a:ext cx="1239999"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8" name="Rounded Rectangle 23"/>
          <p:cNvSpPr>
            <a:spLocks noChangeArrowheads="1"/>
          </p:cNvSpPr>
          <p:nvPr/>
        </p:nvSpPr>
        <p:spPr bwMode="auto">
          <a:xfrm flipV="1">
            <a:off x="1954932" y="2467249"/>
            <a:ext cx="1239999" cy="1254245"/>
          </a:xfrm>
          <a:prstGeom prst="roundRect">
            <a:avLst>
              <a:gd name="adj" fmla="val 5755"/>
            </a:avLst>
          </a:prstGeom>
          <a:solidFill>
            <a:srgbClr val="305480"/>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10" name="Rounded Rectangle 120"/>
          <p:cNvSpPr>
            <a:spLocks noChangeArrowheads="1"/>
          </p:cNvSpPr>
          <p:nvPr/>
        </p:nvSpPr>
        <p:spPr bwMode="auto">
          <a:xfrm>
            <a:off x="3246500" y="1079996"/>
            <a:ext cx="1238827"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15" name="Rounded Rectangle 127"/>
          <p:cNvSpPr>
            <a:spLocks noChangeArrowheads="1"/>
          </p:cNvSpPr>
          <p:nvPr/>
        </p:nvSpPr>
        <p:spPr bwMode="auto">
          <a:xfrm flipV="1">
            <a:off x="4536896" y="2467249"/>
            <a:ext cx="1239999" cy="1254245"/>
          </a:xfrm>
          <a:prstGeom prst="roundRect">
            <a:avLst>
              <a:gd name="adj" fmla="val 5755"/>
            </a:avLst>
          </a:prstGeom>
          <a:solidFill>
            <a:srgbClr val="305480"/>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16" name="Rounded Rectangle 140"/>
          <p:cNvSpPr>
            <a:spLocks noChangeArrowheads="1"/>
          </p:cNvSpPr>
          <p:nvPr/>
        </p:nvSpPr>
        <p:spPr bwMode="auto">
          <a:xfrm>
            <a:off x="5828464" y="1079996"/>
            <a:ext cx="1238826"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21" name="Rounded Rectangle 147"/>
          <p:cNvSpPr>
            <a:spLocks noChangeArrowheads="1"/>
          </p:cNvSpPr>
          <p:nvPr/>
        </p:nvSpPr>
        <p:spPr bwMode="auto">
          <a:xfrm flipV="1">
            <a:off x="7118859" y="2467249"/>
            <a:ext cx="1239999" cy="1254245"/>
          </a:xfrm>
          <a:prstGeom prst="roundRect">
            <a:avLst>
              <a:gd name="adj" fmla="val 5755"/>
            </a:avLst>
          </a:prstGeom>
          <a:solidFill>
            <a:srgbClr val="305480"/>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25" name="Freeform 91"/>
          <p:cNvSpPr>
            <a:spLocks noEditPoints="1"/>
          </p:cNvSpPr>
          <p:nvPr/>
        </p:nvSpPr>
        <p:spPr bwMode="auto">
          <a:xfrm>
            <a:off x="6214058" y="1471920"/>
            <a:ext cx="467637" cy="466696"/>
          </a:xfrm>
          <a:custGeom>
            <a:avLst/>
            <a:gdLst>
              <a:gd name="T0" fmla="*/ 0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2147483647 w 62"/>
              <a:gd name="T11" fmla="*/ 2147483647 h 62"/>
              <a:gd name="T12" fmla="*/ 2147483647 w 62"/>
              <a:gd name="T13" fmla="*/ 2147483647 h 62"/>
              <a:gd name="T14" fmla="*/ 2147483647 w 62"/>
              <a:gd name="T15" fmla="*/ 2147483647 h 62"/>
              <a:gd name="T16" fmla="*/ 2147483647 w 62"/>
              <a:gd name="T17" fmla="*/ 2147483647 h 62"/>
              <a:gd name="T18" fmla="*/ 2147483647 w 62"/>
              <a:gd name="T19" fmla="*/ 2147483647 h 62"/>
              <a:gd name="T20" fmla="*/ 2147483647 w 62"/>
              <a:gd name="T21" fmla="*/ 2147483647 h 62"/>
              <a:gd name="T22" fmla="*/ 2147483647 w 62"/>
              <a:gd name="T23" fmla="*/ 2147483647 h 62"/>
              <a:gd name="T24" fmla="*/ 2147483647 w 62"/>
              <a:gd name="T25" fmla="*/ 2147483647 h 62"/>
              <a:gd name="T26" fmla="*/ 2147483647 w 62"/>
              <a:gd name="T27" fmla="*/ 2147483647 h 62"/>
              <a:gd name="T28" fmla="*/ 2147483647 w 62"/>
              <a:gd name="T29" fmla="*/ 2147483647 h 62"/>
              <a:gd name="T30" fmla="*/ 2147483647 w 62"/>
              <a:gd name="T31" fmla="*/ 2147483647 h 62"/>
              <a:gd name="T32" fmla="*/ 2147483647 w 62"/>
              <a:gd name="T33" fmla="*/ 2147483647 h 62"/>
              <a:gd name="T34" fmla="*/ 2147483647 w 62"/>
              <a:gd name="T35" fmla="*/ 2147483647 h 62"/>
              <a:gd name="T36" fmla="*/ 2147483647 w 62"/>
              <a:gd name="T37" fmla="*/ 2147483647 h 62"/>
              <a:gd name="T38" fmla="*/ 2147483647 w 62"/>
              <a:gd name="T39" fmla="*/ 2147483647 h 62"/>
              <a:gd name="T40" fmla="*/ 2147483647 w 62"/>
              <a:gd name="T41" fmla="*/ 2147483647 h 62"/>
              <a:gd name="T42" fmla="*/ 2147483647 w 62"/>
              <a:gd name="T43" fmla="*/ 2147483647 h 62"/>
              <a:gd name="T44" fmla="*/ 2147483647 w 62"/>
              <a:gd name="T45" fmla="*/ 2147483647 h 62"/>
              <a:gd name="T46" fmla="*/ 2147483647 w 62"/>
              <a:gd name="T47" fmla="*/ 2147483647 h 62"/>
              <a:gd name="T48" fmla="*/ 2147483647 w 62"/>
              <a:gd name="T49" fmla="*/ 2147483647 h 62"/>
              <a:gd name="T50" fmla="*/ 2147483647 w 62"/>
              <a:gd name="T51" fmla="*/ 2147483647 h 62"/>
              <a:gd name="T52" fmla="*/ 2147483647 w 62"/>
              <a:gd name="T53" fmla="*/ 2147483647 h 62"/>
              <a:gd name="T54" fmla="*/ 2147483647 w 62"/>
              <a:gd name="T55" fmla="*/ 2147483647 h 62"/>
              <a:gd name="T56" fmla="*/ 2147483647 w 62"/>
              <a:gd name="T57" fmla="*/ 2147483647 h 62"/>
              <a:gd name="T58" fmla="*/ 2147483647 w 62"/>
              <a:gd name="T59" fmla="*/ 2147483647 h 62"/>
              <a:gd name="T60" fmla="*/ 2147483647 w 62"/>
              <a:gd name="T61" fmla="*/ 2147483647 h 62"/>
              <a:gd name="T62" fmla="*/ 2147483647 w 62"/>
              <a:gd name="T63" fmla="*/ 2147483647 h 62"/>
              <a:gd name="T64" fmla="*/ 2147483647 w 62"/>
              <a:gd name="T65" fmla="*/ 2147483647 h 62"/>
              <a:gd name="T66" fmla="*/ 2147483647 w 62"/>
              <a:gd name="T67" fmla="*/ 2147483647 h 62"/>
              <a:gd name="T68" fmla="*/ 2147483647 w 62"/>
              <a:gd name="T69" fmla="*/ 2147483647 h 62"/>
              <a:gd name="T70" fmla="*/ 2147483647 w 62"/>
              <a:gd name="T71" fmla="*/ 2147483647 h 62"/>
              <a:gd name="T72" fmla="*/ 2147483647 w 62"/>
              <a:gd name="T73" fmla="*/ 2147483647 h 62"/>
              <a:gd name="T74" fmla="*/ 2147483647 w 62"/>
              <a:gd name="T75" fmla="*/ 2147483647 h 62"/>
              <a:gd name="T76" fmla="*/ 2147483647 w 62"/>
              <a:gd name="T77" fmla="*/ 2147483647 h 62"/>
              <a:gd name="T78" fmla="*/ 2147483647 w 62"/>
              <a:gd name="T79" fmla="*/ 2147483647 h 62"/>
              <a:gd name="T80" fmla="*/ 2147483647 w 62"/>
              <a:gd name="T81" fmla="*/ 2147483647 h 62"/>
              <a:gd name="T82" fmla="*/ 2147483647 w 62"/>
              <a:gd name="T83" fmla="*/ 2147483647 h 62"/>
              <a:gd name="T84" fmla="*/ 2147483647 w 62"/>
              <a:gd name="T85" fmla="*/ 2147483647 h 62"/>
              <a:gd name="T86" fmla="*/ 2147483647 w 62"/>
              <a:gd name="T87" fmla="*/ 2147483647 h 62"/>
              <a:gd name="T88" fmla="*/ 2147483647 w 62"/>
              <a:gd name="T89" fmla="*/ 2147483647 h 62"/>
              <a:gd name="T90" fmla="*/ 2147483647 w 62"/>
              <a:gd name="T91" fmla="*/ 2147483647 h 62"/>
              <a:gd name="T92" fmla="*/ 2147483647 w 62"/>
              <a:gd name="T93" fmla="*/ 2147483647 h 62"/>
              <a:gd name="T94" fmla="*/ 2147483647 w 62"/>
              <a:gd name="T95" fmla="*/ 2147483647 h 62"/>
              <a:gd name="T96" fmla="*/ 2147483647 w 62"/>
              <a:gd name="T97" fmla="*/ 2147483647 h 62"/>
              <a:gd name="T98" fmla="*/ 2147483647 w 62"/>
              <a:gd name="T99" fmla="*/ 2147483647 h 62"/>
              <a:gd name="T100" fmla="*/ 2147483647 w 62"/>
              <a:gd name="T101" fmla="*/ 2147483647 h 62"/>
              <a:gd name="T102" fmla="*/ 2147483647 w 62"/>
              <a:gd name="T103" fmla="*/ 2147483647 h 62"/>
              <a:gd name="T104" fmla="*/ 2147483647 w 62"/>
              <a:gd name="T105" fmla="*/ 2147483647 h 62"/>
              <a:gd name="T106" fmla="*/ 2147483647 w 62"/>
              <a:gd name="T107" fmla="*/ 2147483647 h 62"/>
              <a:gd name="T108" fmla="*/ 2147483647 w 62"/>
              <a:gd name="T109" fmla="*/ 2147483647 h 62"/>
              <a:gd name="T110" fmla="*/ 2147483647 w 62"/>
              <a:gd name="T111" fmla="*/ 2147483647 h 62"/>
              <a:gd name="T112" fmla="*/ 2147483647 w 62"/>
              <a:gd name="T113" fmla="*/ 2147483647 h 62"/>
              <a:gd name="T114" fmla="*/ 2147483647 w 62"/>
              <a:gd name="T115" fmla="*/ 2147483647 h 62"/>
              <a:gd name="T116" fmla="*/ 2147483647 w 62"/>
              <a:gd name="T117" fmla="*/ 2147483647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33" name="TextBox 13"/>
          <p:cNvSpPr txBox="1">
            <a:spLocks noChangeArrowheads="1"/>
          </p:cNvSpPr>
          <p:nvPr/>
        </p:nvSpPr>
        <p:spPr bwMode="auto">
          <a:xfrm>
            <a:off x="2045763" y="1587172"/>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全面性</a:t>
            </a:r>
            <a:endParaRPr lang="en-US" dirty="0">
              <a:solidFill>
                <a:srgbClr val="445469"/>
              </a:solidFill>
              <a:latin typeface="Arial" pitchFamily="34" charset="0"/>
              <a:ea typeface="微软雅黑" pitchFamily="34" charset="-122"/>
              <a:sym typeface="Arial" pitchFamily="34" charset="0"/>
            </a:endParaRPr>
          </a:p>
        </p:txBody>
      </p:sp>
      <p:sp>
        <p:nvSpPr>
          <p:cNvPr id="34" name="TextBox 13"/>
          <p:cNvSpPr txBox="1">
            <a:spLocks noChangeArrowheads="1"/>
          </p:cNvSpPr>
          <p:nvPr/>
        </p:nvSpPr>
        <p:spPr bwMode="auto">
          <a:xfrm>
            <a:off x="4633002" y="1625309"/>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合法性</a:t>
            </a:r>
            <a:endParaRPr lang="en-US" dirty="0">
              <a:solidFill>
                <a:srgbClr val="445469"/>
              </a:solidFill>
              <a:latin typeface="Arial" pitchFamily="34" charset="0"/>
              <a:ea typeface="微软雅黑" pitchFamily="34" charset="-122"/>
              <a:sym typeface="Arial" pitchFamily="34" charset="0"/>
            </a:endParaRPr>
          </a:p>
        </p:txBody>
      </p:sp>
      <p:sp>
        <p:nvSpPr>
          <p:cNvPr id="35" name="TextBox 13"/>
          <p:cNvSpPr txBox="1">
            <a:spLocks noChangeArrowheads="1"/>
          </p:cNvSpPr>
          <p:nvPr/>
        </p:nvSpPr>
        <p:spPr bwMode="auto">
          <a:xfrm>
            <a:off x="7301695" y="1602339"/>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可理解性</a:t>
            </a:r>
            <a:endParaRPr lang="en-US" dirty="0">
              <a:solidFill>
                <a:srgbClr val="445469"/>
              </a:solidFill>
              <a:latin typeface="Arial" pitchFamily="34" charset="0"/>
              <a:ea typeface="微软雅黑" pitchFamily="34" charset="-122"/>
              <a:sym typeface="Arial" pitchFamily="34" charset="0"/>
            </a:endParaRPr>
          </a:p>
        </p:txBody>
      </p:sp>
      <p:sp>
        <p:nvSpPr>
          <p:cNvPr id="36" name="TextBox 13"/>
          <p:cNvSpPr txBox="1">
            <a:spLocks noChangeArrowheads="1"/>
          </p:cNvSpPr>
          <p:nvPr/>
        </p:nvSpPr>
        <p:spPr bwMode="auto">
          <a:xfrm>
            <a:off x="821588" y="2921711"/>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可靠性</a:t>
            </a:r>
            <a:endParaRPr lang="en-US" dirty="0">
              <a:solidFill>
                <a:srgbClr val="445469"/>
              </a:solidFill>
              <a:latin typeface="Arial" pitchFamily="34" charset="0"/>
              <a:ea typeface="微软雅黑" pitchFamily="34" charset="-122"/>
              <a:sym typeface="Arial" pitchFamily="34" charset="0"/>
            </a:endParaRPr>
          </a:p>
        </p:txBody>
      </p:sp>
      <p:sp>
        <p:nvSpPr>
          <p:cNvPr id="37" name="TextBox 13"/>
          <p:cNvSpPr txBox="1">
            <a:spLocks noChangeArrowheads="1"/>
          </p:cNvSpPr>
          <p:nvPr/>
        </p:nvSpPr>
        <p:spPr bwMode="auto">
          <a:xfrm>
            <a:off x="3380111" y="2921711"/>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相关性</a:t>
            </a:r>
            <a:endParaRPr lang="en-US" dirty="0">
              <a:solidFill>
                <a:srgbClr val="445469"/>
              </a:solidFill>
              <a:latin typeface="Arial" pitchFamily="34" charset="0"/>
              <a:ea typeface="微软雅黑" pitchFamily="34" charset="-122"/>
              <a:sym typeface="Arial" pitchFamily="34" charset="0"/>
            </a:endParaRPr>
          </a:p>
        </p:txBody>
      </p:sp>
      <p:sp>
        <p:nvSpPr>
          <p:cNvPr id="38" name="TextBox 13"/>
          <p:cNvSpPr txBox="1">
            <a:spLocks noChangeArrowheads="1"/>
          </p:cNvSpPr>
          <p:nvPr/>
        </p:nvSpPr>
        <p:spPr bwMode="auto">
          <a:xfrm>
            <a:off x="5955042" y="2921711"/>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a:solidFill>
                  <a:srgbClr val="445469"/>
                </a:solidFill>
                <a:latin typeface="Arial" pitchFamily="34" charset="0"/>
                <a:ea typeface="微软雅黑" pitchFamily="34" charset="-122"/>
                <a:sym typeface="Arial" pitchFamily="34" charset="0"/>
              </a:rPr>
              <a:t>一致性</a:t>
            </a:r>
            <a:endParaRPr lang="en-US" dirty="0">
              <a:solidFill>
                <a:srgbClr val="445469"/>
              </a:solidFill>
              <a:latin typeface="Arial" pitchFamily="34" charset="0"/>
              <a:ea typeface="微软雅黑" pitchFamily="34" charset="-122"/>
              <a:sym typeface="Arial" pitchFamily="34" charset="0"/>
            </a:endParaRPr>
          </a:p>
        </p:txBody>
      </p:sp>
      <p:sp>
        <p:nvSpPr>
          <p:cNvPr id="39" name="Freeform 24"/>
          <p:cNvSpPr>
            <a:spLocks noEditPoints="1"/>
          </p:cNvSpPr>
          <p:nvPr/>
        </p:nvSpPr>
        <p:spPr bwMode="auto">
          <a:xfrm>
            <a:off x="1033723" y="1459086"/>
            <a:ext cx="494593" cy="494697"/>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47483647 h 200"/>
              <a:gd name="T8" fmla="*/ 2147483647 w 199"/>
              <a:gd name="T9" fmla="*/ 2147483647 h 200"/>
              <a:gd name="T10" fmla="*/ 2147483647 w 199"/>
              <a:gd name="T11" fmla="*/ 2147483647 h 200"/>
              <a:gd name="T12" fmla="*/ 2147483647 w 199"/>
              <a:gd name="T13" fmla="*/ 2147483647 h 200"/>
              <a:gd name="T14" fmla="*/ 2147483647 w 199"/>
              <a:gd name="T15" fmla="*/ 2147483647 h 200"/>
              <a:gd name="T16" fmla="*/ 2147483647 w 199"/>
              <a:gd name="T17" fmla="*/ 2147483647 h 200"/>
              <a:gd name="T18" fmla="*/ 2147483647 w 199"/>
              <a:gd name="T19" fmla="*/ 2147483647 h 200"/>
              <a:gd name="T20" fmla="*/ 2147483647 w 199"/>
              <a:gd name="T21" fmla="*/ 2147483647 h 200"/>
              <a:gd name="T22" fmla="*/ 2147483647 w 199"/>
              <a:gd name="T23" fmla="*/ 2147483647 h 200"/>
              <a:gd name="T24" fmla="*/ 2147483647 w 199"/>
              <a:gd name="T25" fmla="*/ 2147483647 h 200"/>
              <a:gd name="T26" fmla="*/ 2147483647 w 199"/>
              <a:gd name="T27" fmla="*/ 2147483647 h 200"/>
              <a:gd name="T28" fmla="*/ 2147483647 w 199"/>
              <a:gd name="T29" fmla="*/ 2147483647 h 200"/>
              <a:gd name="T30" fmla="*/ 2147483647 w 199"/>
              <a:gd name="T31" fmla="*/ 2147483647 h 200"/>
              <a:gd name="T32" fmla="*/ 2147483647 w 199"/>
              <a:gd name="T33" fmla="*/ 2147483647 h 200"/>
              <a:gd name="T34" fmla="*/ 2147483647 w 199"/>
              <a:gd name="T35" fmla="*/ 2147483647 h 200"/>
              <a:gd name="T36" fmla="*/ 2147483647 w 199"/>
              <a:gd name="T37" fmla="*/ 2147483647 h 200"/>
              <a:gd name="T38" fmla="*/ 2147483647 w 199"/>
              <a:gd name="T39" fmla="*/ 2147483647 h 200"/>
              <a:gd name="T40" fmla="*/ 2147483647 w 199"/>
              <a:gd name="T41" fmla="*/ 2147483647 h 200"/>
              <a:gd name="T42" fmla="*/ 2147483647 w 199"/>
              <a:gd name="T43" fmla="*/ 2147483647 h 200"/>
              <a:gd name="T44" fmla="*/ 2147483647 w 199"/>
              <a:gd name="T45" fmla="*/ 2147483647 h 200"/>
              <a:gd name="T46" fmla="*/ 2147483647 w 199"/>
              <a:gd name="T47" fmla="*/ 2147483647 h 200"/>
              <a:gd name="T48" fmla="*/ 2147483647 w 199"/>
              <a:gd name="T49" fmla="*/ 2147483647 h 200"/>
              <a:gd name="T50" fmla="*/ 2147483647 w 199"/>
              <a:gd name="T51" fmla="*/ 2147483647 h 200"/>
              <a:gd name="T52" fmla="*/ 2147483647 w 199"/>
              <a:gd name="T53" fmla="*/ 2147483647 h 200"/>
              <a:gd name="T54" fmla="*/ 2147483647 w 199"/>
              <a:gd name="T55" fmla="*/ 2147483647 h 200"/>
              <a:gd name="T56" fmla="*/ 2147483647 w 199"/>
              <a:gd name="T57" fmla="*/ 2147483647 h 200"/>
              <a:gd name="T58" fmla="*/ 2147483647 w 199"/>
              <a:gd name="T59" fmla="*/ 2147483647 h 200"/>
              <a:gd name="T60" fmla="*/ 2147483647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00">
                <a:moveTo>
                  <a:pt x="82" y="104"/>
                </a:moveTo>
                <a:cubicBezTo>
                  <a:pt x="90" y="104"/>
                  <a:pt x="90" y="104"/>
                  <a:pt x="90" y="104"/>
                </a:cubicBezTo>
                <a:cubicBezTo>
                  <a:pt x="86" y="92"/>
                  <a:pt x="86" y="92"/>
                  <a:pt x="86" y="92"/>
                </a:cubicBezTo>
                <a:lnTo>
                  <a:pt x="82" y="104"/>
                </a:lnTo>
                <a:close/>
                <a:moveTo>
                  <a:pt x="187" y="94"/>
                </a:moveTo>
                <a:cubicBezTo>
                  <a:pt x="194" y="86"/>
                  <a:pt x="196" y="74"/>
                  <a:pt x="191" y="63"/>
                </a:cubicBezTo>
                <a:cubicBezTo>
                  <a:pt x="187" y="51"/>
                  <a:pt x="176" y="44"/>
                  <a:pt x="164" y="44"/>
                </a:cubicBezTo>
                <a:cubicBezTo>
                  <a:pt x="165" y="32"/>
                  <a:pt x="160" y="20"/>
                  <a:pt x="149" y="14"/>
                </a:cubicBezTo>
                <a:cubicBezTo>
                  <a:pt x="139" y="8"/>
                  <a:pt x="127" y="9"/>
                  <a:pt x="118" y="15"/>
                </a:cubicBezTo>
                <a:cubicBezTo>
                  <a:pt x="112" y="6"/>
                  <a:pt x="101" y="0"/>
                  <a:pt x="89" y="1"/>
                </a:cubicBezTo>
                <a:cubicBezTo>
                  <a:pt x="78" y="3"/>
                  <a:pt x="69" y="10"/>
                  <a:pt x="64" y="20"/>
                </a:cubicBezTo>
                <a:cubicBezTo>
                  <a:pt x="54" y="16"/>
                  <a:pt x="42" y="18"/>
                  <a:pt x="34" y="26"/>
                </a:cubicBezTo>
                <a:cubicBezTo>
                  <a:pt x="25" y="34"/>
                  <a:pt x="22" y="45"/>
                  <a:pt x="24" y="56"/>
                </a:cubicBezTo>
                <a:cubicBezTo>
                  <a:pt x="14" y="59"/>
                  <a:pt x="5" y="67"/>
                  <a:pt x="3" y="78"/>
                </a:cubicBezTo>
                <a:cubicBezTo>
                  <a:pt x="0" y="90"/>
                  <a:pt x="4" y="101"/>
                  <a:pt x="12" y="108"/>
                </a:cubicBezTo>
                <a:cubicBezTo>
                  <a:pt x="6" y="117"/>
                  <a:pt x="4" y="128"/>
                  <a:pt x="8" y="139"/>
                </a:cubicBezTo>
                <a:cubicBezTo>
                  <a:pt x="13" y="150"/>
                  <a:pt x="23" y="156"/>
                  <a:pt x="33" y="157"/>
                </a:cubicBezTo>
                <a:cubicBezTo>
                  <a:pt x="33" y="168"/>
                  <a:pt x="38" y="179"/>
                  <a:pt x="48" y="185"/>
                </a:cubicBezTo>
                <a:cubicBezTo>
                  <a:pt x="58" y="191"/>
                  <a:pt x="70" y="191"/>
                  <a:pt x="79" y="185"/>
                </a:cubicBezTo>
                <a:cubicBezTo>
                  <a:pt x="85" y="194"/>
                  <a:pt x="96" y="200"/>
                  <a:pt x="107" y="199"/>
                </a:cubicBezTo>
                <a:cubicBezTo>
                  <a:pt x="119" y="198"/>
                  <a:pt x="129" y="191"/>
                  <a:pt x="133" y="181"/>
                </a:cubicBezTo>
                <a:cubicBezTo>
                  <a:pt x="143" y="185"/>
                  <a:pt x="155" y="183"/>
                  <a:pt x="164" y="176"/>
                </a:cubicBezTo>
                <a:cubicBezTo>
                  <a:pt x="173" y="168"/>
                  <a:pt x="176" y="157"/>
                  <a:pt x="174" y="146"/>
                </a:cubicBezTo>
                <a:cubicBezTo>
                  <a:pt x="184" y="143"/>
                  <a:pt x="193" y="135"/>
                  <a:pt x="196" y="124"/>
                </a:cubicBezTo>
                <a:cubicBezTo>
                  <a:pt x="199" y="113"/>
                  <a:pt x="195" y="101"/>
                  <a:pt x="187" y="94"/>
                </a:cubicBezTo>
                <a:close/>
                <a:moveTo>
                  <a:pt x="63" y="116"/>
                </a:moveTo>
                <a:cubicBezTo>
                  <a:pt x="60" y="118"/>
                  <a:pt x="56" y="120"/>
                  <a:pt x="51" y="120"/>
                </a:cubicBezTo>
                <a:cubicBezTo>
                  <a:pt x="48" y="120"/>
                  <a:pt x="45" y="119"/>
                  <a:pt x="43" y="119"/>
                </a:cubicBezTo>
                <a:cubicBezTo>
                  <a:pt x="41" y="118"/>
                  <a:pt x="39" y="117"/>
                  <a:pt x="37" y="117"/>
                </a:cubicBezTo>
                <a:cubicBezTo>
                  <a:pt x="37" y="108"/>
                  <a:pt x="37" y="108"/>
                  <a:pt x="37" y="108"/>
                </a:cubicBezTo>
                <a:cubicBezTo>
                  <a:pt x="38" y="108"/>
                  <a:pt x="38" y="108"/>
                  <a:pt x="38" y="108"/>
                </a:cubicBezTo>
                <a:cubicBezTo>
                  <a:pt x="40" y="109"/>
                  <a:pt x="42" y="110"/>
                  <a:pt x="44" y="111"/>
                </a:cubicBezTo>
                <a:cubicBezTo>
                  <a:pt x="47" y="112"/>
                  <a:pt x="49" y="113"/>
                  <a:pt x="51" y="113"/>
                </a:cubicBezTo>
                <a:cubicBezTo>
                  <a:pt x="51" y="113"/>
                  <a:pt x="52" y="113"/>
                  <a:pt x="53" y="112"/>
                </a:cubicBezTo>
                <a:cubicBezTo>
                  <a:pt x="54" y="112"/>
                  <a:pt x="55" y="112"/>
                  <a:pt x="55" y="112"/>
                </a:cubicBezTo>
                <a:cubicBezTo>
                  <a:pt x="56" y="112"/>
                  <a:pt x="56" y="111"/>
                  <a:pt x="57" y="111"/>
                </a:cubicBezTo>
                <a:cubicBezTo>
                  <a:pt x="57" y="110"/>
                  <a:pt x="58" y="109"/>
                  <a:pt x="58" y="109"/>
                </a:cubicBezTo>
                <a:cubicBezTo>
                  <a:pt x="58" y="108"/>
                  <a:pt x="57" y="107"/>
                  <a:pt x="56" y="106"/>
                </a:cubicBezTo>
                <a:cubicBezTo>
                  <a:pt x="56" y="106"/>
                  <a:pt x="55" y="105"/>
                  <a:pt x="54" y="105"/>
                </a:cubicBezTo>
                <a:cubicBezTo>
                  <a:pt x="52" y="105"/>
                  <a:pt x="51" y="104"/>
                  <a:pt x="50" y="104"/>
                </a:cubicBezTo>
                <a:cubicBezTo>
                  <a:pt x="48" y="104"/>
                  <a:pt x="47" y="103"/>
                  <a:pt x="46" y="103"/>
                </a:cubicBezTo>
                <a:cubicBezTo>
                  <a:pt x="43" y="102"/>
                  <a:pt x="40" y="100"/>
                  <a:pt x="39" y="99"/>
                </a:cubicBezTo>
                <a:cubicBezTo>
                  <a:pt x="38" y="97"/>
                  <a:pt x="37" y="95"/>
                  <a:pt x="37" y="92"/>
                </a:cubicBezTo>
                <a:cubicBezTo>
                  <a:pt x="37" y="89"/>
                  <a:pt x="39" y="86"/>
                  <a:pt x="42" y="83"/>
                </a:cubicBezTo>
                <a:cubicBezTo>
                  <a:pt x="45" y="81"/>
                  <a:pt x="49" y="80"/>
                  <a:pt x="53" y="80"/>
                </a:cubicBezTo>
                <a:cubicBezTo>
                  <a:pt x="55" y="80"/>
                  <a:pt x="58" y="80"/>
                  <a:pt x="60" y="81"/>
                </a:cubicBezTo>
                <a:cubicBezTo>
                  <a:pt x="62" y="81"/>
                  <a:pt x="64" y="82"/>
                  <a:pt x="66" y="83"/>
                </a:cubicBezTo>
                <a:cubicBezTo>
                  <a:pt x="66" y="91"/>
                  <a:pt x="66" y="91"/>
                  <a:pt x="66" y="91"/>
                </a:cubicBezTo>
                <a:cubicBezTo>
                  <a:pt x="65" y="91"/>
                  <a:pt x="65" y="91"/>
                  <a:pt x="65" y="91"/>
                </a:cubicBezTo>
                <a:cubicBezTo>
                  <a:pt x="64" y="90"/>
                  <a:pt x="62" y="89"/>
                  <a:pt x="60" y="88"/>
                </a:cubicBezTo>
                <a:cubicBezTo>
                  <a:pt x="58" y="87"/>
                  <a:pt x="56" y="87"/>
                  <a:pt x="54" y="87"/>
                </a:cubicBezTo>
                <a:cubicBezTo>
                  <a:pt x="53" y="87"/>
                  <a:pt x="52" y="87"/>
                  <a:pt x="51" y="87"/>
                </a:cubicBezTo>
                <a:cubicBezTo>
                  <a:pt x="51" y="87"/>
                  <a:pt x="50" y="88"/>
                  <a:pt x="49" y="88"/>
                </a:cubicBezTo>
                <a:cubicBezTo>
                  <a:pt x="49" y="88"/>
                  <a:pt x="48" y="89"/>
                  <a:pt x="48" y="89"/>
                </a:cubicBezTo>
                <a:cubicBezTo>
                  <a:pt x="47" y="90"/>
                  <a:pt x="47" y="90"/>
                  <a:pt x="47" y="91"/>
                </a:cubicBezTo>
                <a:cubicBezTo>
                  <a:pt x="47" y="92"/>
                  <a:pt x="47" y="93"/>
                  <a:pt x="48" y="93"/>
                </a:cubicBezTo>
                <a:cubicBezTo>
                  <a:pt x="49" y="94"/>
                  <a:pt x="50" y="94"/>
                  <a:pt x="52" y="95"/>
                </a:cubicBezTo>
                <a:cubicBezTo>
                  <a:pt x="53" y="95"/>
                  <a:pt x="55" y="95"/>
                  <a:pt x="56" y="96"/>
                </a:cubicBezTo>
                <a:cubicBezTo>
                  <a:pt x="57" y="96"/>
                  <a:pt x="58" y="96"/>
                  <a:pt x="60" y="97"/>
                </a:cubicBezTo>
                <a:cubicBezTo>
                  <a:pt x="62" y="98"/>
                  <a:pt x="64" y="99"/>
                  <a:pt x="65" y="101"/>
                </a:cubicBezTo>
                <a:cubicBezTo>
                  <a:pt x="67" y="102"/>
                  <a:pt x="67" y="104"/>
                  <a:pt x="67" y="107"/>
                </a:cubicBezTo>
                <a:cubicBezTo>
                  <a:pt x="67" y="111"/>
                  <a:pt x="66" y="114"/>
                  <a:pt x="63" y="116"/>
                </a:cubicBezTo>
                <a:close/>
                <a:moveTo>
                  <a:pt x="94" y="119"/>
                </a:moveTo>
                <a:cubicBezTo>
                  <a:pt x="92" y="111"/>
                  <a:pt x="92" y="111"/>
                  <a:pt x="92" y="111"/>
                </a:cubicBezTo>
                <a:cubicBezTo>
                  <a:pt x="80" y="111"/>
                  <a:pt x="80" y="111"/>
                  <a:pt x="80" y="111"/>
                </a:cubicBezTo>
                <a:cubicBezTo>
                  <a:pt x="77" y="119"/>
                  <a:pt x="77" y="119"/>
                  <a:pt x="77" y="119"/>
                </a:cubicBezTo>
                <a:cubicBezTo>
                  <a:pt x="68" y="119"/>
                  <a:pt x="68" y="119"/>
                  <a:pt x="68" y="119"/>
                </a:cubicBezTo>
                <a:cubicBezTo>
                  <a:pt x="81" y="81"/>
                  <a:pt x="81" y="81"/>
                  <a:pt x="81" y="81"/>
                </a:cubicBezTo>
                <a:cubicBezTo>
                  <a:pt x="91" y="81"/>
                  <a:pt x="91" y="81"/>
                  <a:pt x="91" y="81"/>
                </a:cubicBezTo>
                <a:cubicBezTo>
                  <a:pt x="104" y="119"/>
                  <a:pt x="104" y="119"/>
                  <a:pt x="104" y="119"/>
                </a:cubicBezTo>
                <a:lnTo>
                  <a:pt x="94" y="119"/>
                </a:lnTo>
                <a:close/>
                <a:moveTo>
                  <a:pt x="133" y="119"/>
                </a:moveTo>
                <a:cubicBezTo>
                  <a:pt x="108" y="119"/>
                  <a:pt x="108" y="119"/>
                  <a:pt x="108" y="119"/>
                </a:cubicBezTo>
                <a:cubicBezTo>
                  <a:pt x="108" y="81"/>
                  <a:pt x="108" y="81"/>
                  <a:pt x="108" y="81"/>
                </a:cubicBezTo>
                <a:cubicBezTo>
                  <a:pt x="117" y="81"/>
                  <a:pt x="117" y="81"/>
                  <a:pt x="117" y="81"/>
                </a:cubicBezTo>
                <a:cubicBezTo>
                  <a:pt x="117" y="112"/>
                  <a:pt x="117" y="112"/>
                  <a:pt x="117" y="112"/>
                </a:cubicBezTo>
                <a:cubicBezTo>
                  <a:pt x="133" y="112"/>
                  <a:pt x="133" y="112"/>
                  <a:pt x="133" y="112"/>
                </a:cubicBezTo>
                <a:lnTo>
                  <a:pt x="133" y="119"/>
                </a:lnTo>
                <a:close/>
                <a:moveTo>
                  <a:pt x="163" y="88"/>
                </a:moveTo>
                <a:cubicBezTo>
                  <a:pt x="147" y="88"/>
                  <a:pt x="147" y="88"/>
                  <a:pt x="147" y="88"/>
                </a:cubicBezTo>
                <a:cubicBezTo>
                  <a:pt x="147" y="95"/>
                  <a:pt x="147" y="95"/>
                  <a:pt x="147" y="95"/>
                </a:cubicBezTo>
                <a:cubicBezTo>
                  <a:pt x="162" y="95"/>
                  <a:pt x="162" y="95"/>
                  <a:pt x="162" y="95"/>
                </a:cubicBezTo>
                <a:cubicBezTo>
                  <a:pt x="162" y="102"/>
                  <a:pt x="162" y="102"/>
                  <a:pt x="162" y="102"/>
                </a:cubicBezTo>
                <a:cubicBezTo>
                  <a:pt x="147" y="102"/>
                  <a:pt x="147" y="102"/>
                  <a:pt x="147" y="102"/>
                </a:cubicBezTo>
                <a:cubicBezTo>
                  <a:pt x="147" y="112"/>
                  <a:pt x="147" y="112"/>
                  <a:pt x="147" y="112"/>
                </a:cubicBezTo>
                <a:cubicBezTo>
                  <a:pt x="163" y="112"/>
                  <a:pt x="163" y="112"/>
                  <a:pt x="163" y="112"/>
                </a:cubicBezTo>
                <a:cubicBezTo>
                  <a:pt x="163" y="119"/>
                  <a:pt x="163" y="119"/>
                  <a:pt x="163" y="119"/>
                </a:cubicBezTo>
                <a:cubicBezTo>
                  <a:pt x="137" y="119"/>
                  <a:pt x="137" y="119"/>
                  <a:pt x="137" y="119"/>
                </a:cubicBezTo>
                <a:cubicBezTo>
                  <a:pt x="137" y="81"/>
                  <a:pt x="137" y="81"/>
                  <a:pt x="137" y="81"/>
                </a:cubicBezTo>
                <a:cubicBezTo>
                  <a:pt x="163" y="81"/>
                  <a:pt x="163" y="81"/>
                  <a:pt x="163" y="81"/>
                </a:cubicBezTo>
                <a:lnTo>
                  <a:pt x="163"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0" name="Freeform 16"/>
          <p:cNvSpPr>
            <a:spLocks noEditPoints="1"/>
          </p:cNvSpPr>
          <p:nvPr/>
        </p:nvSpPr>
        <p:spPr bwMode="auto">
          <a:xfrm>
            <a:off x="3649675" y="1513923"/>
            <a:ext cx="398487" cy="388524"/>
          </a:xfrm>
          <a:custGeom>
            <a:avLst/>
            <a:gdLst>
              <a:gd name="T0" fmla="*/ 2147483647 w 197"/>
              <a:gd name="T1" fmla="*/ 2147483647 h 192"/>
              <a:gd name="T2" fmla="*/ 2147483647 w 197"/>
              <a:gd name="T3" fmla="*/ 2147483647 h 192"/>
              <a:gd name="T4" fmla="*/ 2147483647 w 197"/>
              <a:gd name="T5" fmla="*/ 2147483647 h 192"/>
              <a:gd name="T6" fmla="*/ 2147483647 w 197"/>
              <a:gd name="T7" fmla="*/ 2147483647 h 192"/>
              <a:gd name="T8" fmla="*/ 2147483647 w 197"/>
              <a:gd name="T9" fmla="*/ 2147483647 h 192"/>
              <a:gd name="T10" fmla="*/ 2147483647 w 197"/>
              <a:gd name="T11" fmla="*/ 2147483647 h 192"/>
              <a:gd name="T12" fmla="*/ 2147483647 w 197"/>
              <a:gd name="T13" fmla="*/ 2147483647 h 192"/>
              <a:gd name="T14" fmla="*/ 2147483647 w 197"/>
              <a:gd name="T15" fmla="*/ 2147483647 h 192"/>
              <a:gd name="T16" fmla="*/ 2147483647 w 197"/>
              <a:gd name="T17" fmla="*/ 2147483647 h 192"/>
              <a:gd name="T18" fmla="*/ 2147483647 w 197"/>
              <a:gd name="T19" fmla="*/ 2147483647 h 192"/>
              <a:gd name="T20" fmla="*/ 2147483647 w 197"/>
              <a:gd name="T21" fmla="*/ 2147483647 h 192"/>
              <a:gd name="T22" fmla="*/ 2147483647 w 197"/>
              <a:gd name="T23" fmla="*/ 2147483647 h 192"/>
              <a:gd name="T24" fmla="*/ 2147483647 w 197"/>
              <a:gd name="T25" fmla="*/ 2147483647 h 192"/>
              <a:gd name="T26" fmla="*/ 2147483647 w 197"/>
              <a:gd name="T27" fmla="*/ 2147483647 h 192"/>
              <a:gd name="T28" fmla="*/ 2147483647 w 197"/>
              <a:gd name="T29" fmla="*/ 2147483647 h 192"/>
              <a:gd name="T30" fmla="*/ 2147483647 w 197"/>
              <a:gd name="T31" fmla="*/ 2147483647 h 192"/>
              <a:gd name="T32" fmla="*/ 2147483647 w 197"/>
              <a:gd name="T33" fmla="*/ 2147483647 h 1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7" h="192">
                <a:moveTo>
                  <a:pt x="194" y="65"/>
                </a:moveTo>
                <a:cubicBezTo>
                  <a:pt x="194" y="65"/>
                  <a:pt x="194" y="62"/>
                  <a:pt x="194" y="56"/>
                </a:cubicBezTo>
                <a:cubicBezTo>
                  <a:pt x="194" y="30"/>
                  <a:pt x="172" y="10"/>
                  <a:pt x="146" y="10"/>
                </a:cubicBezTo>
                <a:cubicBezTo>
                  <a:pt x="103" y="10"/>
                  <a:pt x="99" y="50"/>
                  <a:pt x="99" y="50"/>
                </a:cubicBezTo>
                <a:cubicBezTo>
                  <a:pt x="99" y="50"/>
                  <a:pt x="95" y="10"/>
                  <a:pt x="51" y="10"/>
                </a:cubicBezTo>
                <a:cubicBezTo>
                  <a:pt x="25" y="10"/>
                  <a:pt x="3" y="30"/>
                  <a:pt x="3" y="56"/>
                </a:cubicBezTo>
                <a:cubicBezTo>
                  <a:pt x="3" y="62"/>
                  <a:pt x="3" y="65"/>
                  <a:pt x="3" y="65"/>
                </a:cubicBezTo>
                <a:cubicBezTo>
                  <a:pt x="3" y="65"/>
                  <a:pt x="1" y="128"/>
                  <a:pt x="99" y="192"/>
                </a:cubicBezTo>
                <a:cubicBezTo>
                  <a:pt x="99" y="192"/>
                  <a:pt x="99" y="192"/>
                  <a:pt x="99" y="192"/>
                </a:cubicBezTo>
                <a:cubicBezTo>
                  <a:pt x="99" y="192"/>
                  <a:pt x="99" y="192"/>
                  <a:pt x="99" y="192"/>
                </a:cubicBezTo>
                <a:cubicBezTo>
                  <a:pt x="99" y="192"/>
                  <a:pt x="99" y="192"/>
                  <a:pt x="99" y="192"/>
                </a:cubicBezTo>
                <a:cubicBezTo>
                  <a:pt x="99" y="192"/>
                  <a:pt x="99" y="192"/>
                  <a:pt x="99" y="192"/>
                </a:cubicBezTo>
                <a:cubicBezTo>
                  <a:pt x="197" y="128"/>
                  <a:pt x="194" y="65"/>
                  <a:pt x="194" y="65"/>
                </a:cubicBezTo>
                <a:close/>
                <a:moveTo>
                  <a:pt x="37" y="108"/>
                </a:moveTo>
                <a:cubicBezTo>
                  <a:pt x="39" y="112"/>
                  <a:pt x="0" y="67"/>
                  <a:pt x="27" y="32"/>
                </a:cubicBezTo>
                <a:cubicBezTo>
                  <a:pt x="59" y="5"/>
                  <a:pt x="81" y="44"/>
                  <a:pt x="81" y="44"/>
                </a:cubicBezTo>
                <a:cubicBezTo>
                  <a:pt x="81" y="44"/>
                  <a:pt x="5" y="0"/>
                  <a:pt x="37"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1" name="Freeform 15"/>
          <p:cNvSpPr>
            <a:spLocks noEditPoints="1"/>
          </p:cNvSpPr>
          <p:nvPr/>
        </p:nvSpPr>
        <p:spPr bwMode="auto">
          <a:xfrm>
            <a:off x="2287786" y="2770500"/>
            <a:ext cx="533270" cy="546034"/>
          </a:xfrm>
          <a:custGeom>
            <a:avLst/>
            <a:gdLst>
              <a:gd name="T0" fmla="*/ 2147483647 w 185"/>
              <a:gd name="T1" fmla="*/ 2147483647 h 190"/>
              <a:gd name="T2" fmla="*/ 2147483647 w 185"/>
              <a:gd name="T3" fmla="*/ 2147483647 h 190"/>
              <a:gd name="T4" fmla="*/ 2147483647 w 185"/>
              <a:gd name="T5" fmla="*/ 0 h 190"/>
              <a:gd name="T6" fmla="*/ 2147483647 w 185"/>
              <a:gd name="T7" fmla="*/ 2147483647 h 190"/>
              <a:gd name="T8" fmla="*/ 2147483647 w 185"/>
              <a:gd name="T9" fmla="*/ 2147483647 h 190"/>
              <a:gd name="T10" fmla="*/ 2147483647 w 185"/>
              <a:gd name="T11" fmla="*/ 2147483647 h 190"/>
              <a:gd name="T12" fmla="*/ 2147483647 w 185"/>
              <a:gd name="T13" fmla="*/ 2147483647 h 190"/>
              <a:gd name="T14" fmla="*/ 2147483647 w 185"/>
              <a:gd name="T15" fmla="*/ 2147483647 h 190"/>
              <a:gd name="T16" fmla="*/ 2147483647 w 185"/>
              <a:gd name="T17" fmla="*/ 2147483647 h 190"/>
              <a:gd name="T18" fmla="*/ 2147483647 w 185"/>
              <a:gd name="T19" fmla="*/ 2147483647 h 190"/>
              <a:gd name="T20" fmla="*/ 2147483647 w 185"/>
              <a:gd name="T21" fmla="*/ 2147483647 h 190"/>
              <a:gd name="T22" fmla="*/ 2147483647 w 185"/>
              <a:gd name="T23" fmla="*/ 2147483647 h 190"/>
              <a:gd name="T24" fmla="*/ 2147483647 w 185"/>
              <a:gd name="T25" fmla="*/ 2147483647 h 190"/>
              <a:gd name="T26" fmla="*/ 2147483647 w 185"/>
              <a:gd name="T27" fmla="*/ 2147483647 h 190"/>
              <a:gd name="T28" fmla="*/ 2147483647 w 185"/>
              <a:gd name="T29" fmla="*/ 2147483647 h 190"/>
              <a:gd name="T30" fmla="*/ 2147483647 w 185"/>
              <a:gd name="T31" fmla="*/ 2147483647 h 190"/>
              <a:gd name="T32" fmla="*/ 2147483647 w 185"/>
              <a:gd name="T33" fmla="*/ 2147483647 h 190"/>
              <a:gd name="T34" fmla="*/ 2147483647 w 185"/>
              <a:gd name="T35" fmla="*/ 2147483647 h 190"/>
              <a:gd name="T36" fmla="*/ 2147483647 w 185"/>
              <a:gd name="T37" fmla="*/ 2147483647 h 190"/>
              <a:gd name="T38" fmla="*/ 2147483647 w 185"/>
              <a:gd name="T39" fmla="*/ 2147483647 h 190"/>
              <a:gd name="T40" fmla="*/ 2147483647 w 185"/>
              <a:gd name="T41" fmla="*/ 2147483647 h 190"/>
              <a:gd name="T42" fmla="*/ 2147483647 w 185"/>
              <a:gd name="T43" fmla="*/ 2147483647 h 190"/>
              <a:gd name="T44" fmla="*/ 2147483647 w 185"/>
              <a:gd name="T45" fmla="*/ 2147483647 h 190"/>
              <a:gd name="T46" fmla="*/ 2147483647 w 185"/>
              <a:gd name="T47" fmla="*/ 2147483647 h 190"/>
              <a:gd name="T48" fmla="*/ 0 w 185"/>
              <a:gd name="T49" fmla="*/ 2147483647 h 190"/>
              <a:gd name="T50" fmla="*/ 2147483647 w 185"/>
              <a:gd name="T51" fmla="*/ 2147483647 h 190"/>
              <a:gd name="T52" fmla="*/ 2147483647 w 185"/>
              <a:gd name="T53" fmla="*/ 2147483647 h 190"/>
              <a:gd name="T54" fmla="*/ 2147483647 w 185"/>
              <a:gd name="T55" fmla="*/ 2147483647 h 1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85" h="190">
                <a:moveTo>
                  <a:pt x="92" y="40"/>
                </a:moveTo>
                <a:cubicBezTo>
                  <a:pt x="103" y="40"/>
                  <a:pt x="112" y="31"/>
                  <a:pt x="112" y="20"/>
                </a:cubicBezTo>
                <a:cubicBezTo>
                  <a:pt x="112" y="9"/>
                  <a:pt x="103" y="0"/>
                  <a:pt x="92" y="0"/>
                </a:cubicBezTo>
                <a:cubicBezTo>
                  <a:pt x="81" y="0"/>
                  <a:pt x="72" y="9"/>
                  <a:pt x="72" y="20"/>
                </a:cubicBezTo>
                <a:cubicBezTo>
                  <a:pt x="72" y="31"/>
                  <a:pt x="81" y="40"/>
                  <a:pt x="92" y="40"/>
                </a:cubicBezTo>
                <a:close/>
                <a:moveTo>
                  <a:pt x="80" y="168"/>
                </a:moveTo>
                <a:cubicBezTo>
                  <a:pt x="92" y="168"/>
                  <a:pt x="92" y="168"/>
                  <a:pt x="92" y="168"/>
                </a:cubicBezTo>
                <a:cubicBezTo>
                  <a:pt x="92" y="168"/>
                  <a:pt x="92" y="168"/>
                  <a:pt x="92" y="168"/>
                </a:cubicBezTo>
                <a:cubicBezTo>
                  <a:pt x="104" y="168"/>
                  <a:pt x="104" y="168"/>
                  <a:pt x="104" y="168"/>
                </a:cubicBezTo>
                <a:cubicBezTo>
                  <a:pt x="109" y="108"/>
                  <a:pt x="109" y="108"/>
                  <a:pt x="109" y="108"/>
                </a:cubicBezTo>
                <a:cubicBezTo>
                  <a:pt x="128" y="108"/>
                  <a:pt x="128" y="108"/>
                  <a:pt x="128" y="108"/>
                </a:cubicBezTo>
                <a:cubicBezTo>
                  <a:pt x="128" y="108"/>
                  <a:pt x="128" y="74"/>
                  <a:pt x="128" y="60"/>
                </a:cubicBezTo>
                <a:cubicBezTo>
                  <a:pt x="128" y="47"/>
                  <a:pt x="95" y="48"/>
                  <a:pt x="92" y="48"/>
                </a:cubicBezTo>
                <a:cubicBezTo>
                  <a:pt x="89" y="48"/>
                  <a:pt x="56" y="47"/>
                  <a:pt x="56" y="60"/>
                </a:cubicBezTo>
                <a:cubicBezTo>
                  <a:pt x="56" y="74"/>
                  <a:pt x="56" y="108"/>
                  <a:pt x="56" y="108"/>
                </a:cubicBezTo>
                <a:cubicBezTo>
                  <a:pt x="75" y="108"/>
                  <a:pt x="75" y="108"/>
                  <a:pt x="75" y="108"/>
                </a:cubicBezTo>
                <a:lnTo>
                  <a:pt x="80" y="168"/>
                </a:lnTo>
                <a:close/>
                <a:moveTo>
                  <a:pt x="121" y="132"/>
                </a:moveTo>
                <a:cubicBezTo>
                  <a:pt x="120" y="143"/>
                  <a:pt x="120" y="143"/>
                  <a:pt x="120" y="143"/>
                </a:cubicBezTo>
                <a:cubicBezTo>
                  <a:pt x="142" y="146"/>
                  <a:pt x="160" y="153"/>
                  <a:pt x="160" y="160"/>
                </a:cubicBezTo>
                <a:cubicBezTo>
                  <a:pt x="160" y="171"/>
                  <a:pt x="126" y="180"/>
                  <a:pt x="92" y="180"/>
                </a:cubicBezTo>
                <a:cubicBezTo>
                  <a:pt x="59" y="180"/>
                  <a:pt x="24" y="171"/>
                  <a:pt x="24" y="160"/>
                </a:cubicBezTo>
                <a:cubicBezTo>
                  <a:pt x="24" y="153"/>
                  <a:pt x="42" y="146"/>
                  <a:pt x="64" y="143"/>
                </a:cubicBezTo>
                <a:cubicBezTo>
                  <a:pt x="63" y="132"/>
                  <a:pt x="63" y="132"/>
                  <a:pt x="63" y="132"/>
                </a:cubicBezTo>
                <a:cubicBezTo>
                  <a:pt x="26" y="136"/>
                  <a:pt x="0" y="147"/>
                  <a:pt x="0" y="160"/>
                </a:cubicBezTo>
                <a:cubicBezTo>
                  <a:pt x="0" y="177"/>
                  <a:pt x="41" y="190"/>
                  <a:pt x="92" y="190"/>
                </a:cubicBezTo>
                <a:cubicBezTo>
                  <a:pt x="143" y="190"/>
                  <a:pt x="185" y="177"/>
                  <a:pt x="185" y="160"/>
                </a:cubicBezTo>
                <a:cubicBezTo>
                  <a:pt x="185" y="147"/>
                  <a:pt x="158" y="136"/>
                  <a:pt x="121" y="1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2" name="Freeform 13"/>
          <p:cNvSpPr>
            <a:spLocks noEditPoints="1"/>
          </p:cNvSpPr>
          <p:nvPr/>
        </p:nvSpPr>
        <p:spPr bwMode="auto">
          <a:xfrm>
            <a:off x="4942415" y="2820670"/>
            <a:ext cx="352778" cy="451528"/>
          </a:xfrm>
          <a:custGeom>
            <a:avLst/>
            <a:gdLst>
              <a:gd name="T0" fmla="*/ 2147483647 w 506"/>
              <a:gd name="T1" fmla="*/ 2147483647 h 650"/>
              <a:gd name="T2" fmla="*/ 2147483647 w 506"/>
              <a:gd name="T3" fmla="*/ 2147483647 h 650"/>
              <a:gd name="T4" fmla="*/ 2147483647 w 506"/>
              <a:gd name="T5" fmla="*/ 2147483647 h 650"/>
              <a:gd name="T6" fmla="*/ 2147483647 w 506"/>
              <a:gd name="T7" fmla="*/ 2147483647 h 650"/>
              <a:gd name="T8" fmla="*/ 2147483647 w 506"/>
              <a:gd name="T9" fmla="*/ 2147483647 h 650"/>
              <a:gd name="T10" fmla="*/ 2147483647 w 506"/>
              <a:gd name="T11" fmla="*/ 2147483647 h 650"/>
              <a:gd name="T12" fmla="*/ 2147483647 w 506"/>
              <a:gd name="T13" fmla="*/ 2147483647 h 650"/>
              <a:gd name="T14" fmla="*/ 2147483647 w 506"/>
              <a:gd name="T15" fmla="*/ 2147483647 h 650"/>
              <a:gd name="T16" fmla="*/ 2147483647 w 506"/>
              <a:gd name="T17" fmla="*/ 2147483647 h 650"/>
              <a:gd name="T18" fmla="*/ 2147483647 w 506"/>
              <a:gd name="T19" fmla="*/ 2147483647 h 650"/>
              <a:gd name="T20" fmla="*/ 2147483647 w 506"/>
              <a:gd name="T21" fmla="*/ 2147483647 h 650"/>
              <a:gd name="T22" fmla="*/ 2147483647 w 506"/>
              <a:gd name="T23" fmla="*/ 2147483647 h 650"/>
              <a:gd name="T24" fmla="*/ 2147483647 w 506"/>
              <a:gd name="T25" fmla="*/ 2147483647 h 650"/>
              <a:gd name="T26" fmla="*/ 2147483647 w 506"/>
              <a:gd name="T27" fmla="*/ 2147483647 h 650"/>
              <a:gd name="T28" fmla="*/ 2147483647 w 506"/>
              <a:gd name="T29" fmla="*/ 2147483647 h 650"/>
              <a:gd name="T30" fmla="*/ 2147483647 w 506"/>
              <a:gd name="T31" fmla="*/ 2147483647 h 650"/>
              <a:gd name="T32" fmla="*/ 2147483647 w 506"/>
              <a:gd name="T33" fmla="*/ 2147483647 h 650"/>
              <a:gd name="T34" fmla="*/ 2147483647 w 506"/>
              <a:gd name="T35" fmla="*/ 2147483647 h 650"/>
              <a:gd name="T36" fmla="*/ 2147483647 w 506"/>
              <a:gd name="T37" fmla="*/ 2147483647 h 650"/>
              <a:gd name="T38" fmla="*/ 2147483647 w 506"/>
              <a:gd name="T39" fmla="*/ 2147483647 h 650"/>
              <a:gd name="T40" fmla="*/ 2147483647 w 506"/>
              <a:gd name="T41" fmla="*/ 0 h 650"/>
              <a:gd name="T42" fmla="*/ 2147483647 w 506"/>
              <a:gd name="T43" fmla="*/ 2147483647 h 650"/>
              <a:gd name="T44" fmla="*/ 2147483647 w 506"/>
              <a:gd name="T45" fmla="*/ 2147483647 h 650"/>
              <a:gd name="T46" fmla="*/ 2147483647 w 506"/>
              <a:gd name="T47" fmla="*/ 2147483647 h 650"/>
              <a:gd name="T48" fmla="*/ 0 w 506"/>
              <a:gd name="T49" fmla="*/ 2147483647 h 650"/>
              <a:gd name="T50" fmla="*/ 0 w 506"/>
              <a:gd name="T51" fmla="*/ 2147483647 h 650"/>
              <a:gd name="T52" fmla="*/ 2147483647 w 506"/>
              <a:gd name="T53" fmla="*/ 2147483647 h 650"/>
              <a:gd name="T54" fmla="*/ 2147483647 w 506"/>
              <a:gd name="T55" fmla="*/ 2147483647 h 650"/>
              <a:gd name="T56" fmla="*/ 2147483647 w 506"/>
              <a:gd name="T57" fmla="*/ 2147483647 h 650"/>
              <a:gd name="T58" fmla="*/ 2147483647 w 506"/>
              <a:gd name="T59" fmla="*/ 2147483647 h 650"/>
              <a:gd name="T60" fmla="*/ 2147483647 w 506"/>
              <a:gd name="T61" fmla="*/ 2147483647 h 650"/>
              <a:gd name="T62" fmla="*/ 2147483647 w 506"/>
              <a:gd name="T63" fmla="*/ 2147483647 h 650"/>
              <a:gd name="T64" fmla="*/ 2147483647 w 506"/>
              <a:gd name="T65" fmla="*/ 2147483647 h 650"/>
              <a:gd name="T66" fmla="*/ 2147483647 w 506"/>
              <a:gd name="T67" fmla="*/ 2147483647 h 650"/>
              <a:gd name="T68" fmla="*/ 2147483647 w 506"/>
              <a:gd name="T69" fmla="*/ 2147483647 h 650"/>
              <a:gd name="T70" fmla="*/ 2147483647 w 506"/>
              <a:gd name="T71" fmla="*/ 2147483647 h 650"/>
              <a:gd name="T72" fmla="*/ 2147483647 w 506"/>
              <a:gd name="T73" fmla="*/ 2147483647 h 650"/>
              <a:gd name="T74" fmla="*/ 2147483647 w 506"/>
              <a:gd name="T75" fmla="*/ 2147483647 h 650"/>
              <a:gd name="T76" fmla="*/ 2147483647 w 506"/>
              <a:gd name="T77" fmla="*/ 2147483647 h 650"/>
              <a:gd name="T78" fmla="*/ 2147483647 w 506"/>
              <a:gd name="T79" fmla="*/ 2147483647 h 650"/>
              <a:gd name="T80" fmla="*/ 2147483647 w 506"/>
              <a:gd name="T81" fmla="*/ 2147483647 h 650"/>
              <a:gd name="T82" fmla="*/ 2147483647 w 506"/>
              <a:gd name="T83" fmla="*/ 2147483647 h 650"/>
              <a:gd name="T84" fmla="*/ 2147483647 w 506"/>
              <a:gd name="T85" fmla="*/ 2147483647 h 650"/>
              <a:gd name="T86" fmla="*/ 2147483647 w 506"/>
              <a:gd name="T87" fmla="*/ 2147483647 h 650"/>
              <a:gd name="T88" fmla="*/ 2147483647 w 506"/>
              <a:gd name="T89" fmla="*/ 2147483647 h 650"/>
              <a:gd name="T90" fmla="*/ 2147483647 w 506"/>
              <a:gd name="T91" fmla="*/ 2147483647 h 650"/>
              <a:gd name="T92" fmla="*/ 2147483647 w 506"/>
              <a:gd name="T93" fmla="*/ 2147483647 h 650"/>
              <a:gd name="T94" fmla="*/ 2147483647 w 506"/>
              <a:gd name="T95" fmla="*/ 2147483647 h 650"/>
              <a:gd name="T96" fmla="*/ 2147483647 w 506"/>
              <a:gd name="T97" fmla="*/ 2147483647 h 650"/>
              <a:gd name="T98" fmla="*/ 2147483647 w 506"/>
              <a:gd name="T99" fmla="*/ 2147483647 h 650"/>
              <a:gd name="T100" fmla="*/ 2147483647 w 506"/>
              <a:gd name="T101" fmla="*/ 2147483647 h 65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 h="650">
                <a:moveTo>
                  <a:pt x="117" y="299"/>
                </a:moveTo>
                <a:lnTo>
                  <a:pt x="117" y="260"/>
                </a:lnTo>
                <a:lnTo>
                  <a:pt x="78" y="260"/>
                </a:lnTo>
                <a:lnTo>
                  <a:pt x="78" y="299"/>
                </a:lnTo>
                <a:lnTo>
                  <a:pt x="117" y="299"/>
                </a:lnTo>
                <a:close/>
                <a:moveTo>
                  <a:pt x="39" y="338"/>
                </a:moveTo>
                <a:lnTo>
                  <a:pt x="39" y="377"/>
                </a:lnTo>
                <a:lnTo>
                  <a:pt x="78" y="377"/>
                </a:lnTo>
                <a:lnTo>
                  <a:pt x="78" y="338"/>
                </a:lnTo>
                <a:lnTo>
                  <a:pt x="39" y="338"/>
                </a:lnTo>
                <a:close/>
                <a:moveTo>
                  <a:pt x="273" y="299"/>
                </a:moveTo>
                <a:lnTo>
                  <a:pt x="273" y="182"/>
                </a:lnTo>
                <a:lnTo>
                  <a:pt x="312" y="182"/>
                </a:lnTo>
                <a:lnTo>
                  <a:pt x="312" y="299"/>
                </a:lnTo>
                <a:lnTo>
                  <a:pt x="351" y="299"/>
                </a:lnTo>
                <a:lnTo>
                  <a:pt x="351" y="221"/>
                </a:lnTo>
                <a:lnTo>
                  <a:pt x="389" y="221"/>
                </a:lnTo>
                <a:lnTo>
                  <a:pt x="389" y="351"/>
                </a:lnTo>
                <a:lnTo>
                  <a:pt x="428" y="351"/>
                </a:lnTo>
                <a:lnTo>
                  <a:pt x="428" y="260"/>
                </a:lnTo>
                <a:lnTo>
                  <a:pt x="467" y="260"/>
                </a:lnTo>
                <a:lnTo>
                  <a:pt x="467" y="221"/>
                </a:lnTo>
                <a:lnTo>
                  <a:pt x="428" y="221"/>
                </a:lnTo>
                <a:lnTo>
                  <a:pt x="428" y="182"/>
                </a:lnTo>
                <a:lnTo>
                  <a:pt x="351" y="182"/>
                </a:lnTo>
                <a:lnTo>
                  <a:pt x="351" y="143"/>
                </a:lnTo>
                <a:lnTo>
                  <a:pt x="273" y="143"/>
                </a:lnTo>
                <a:lnTo>
                  <a:pt x="273" y="39"/>
                </a:lnTo>
                <a:lnTo>
                  <a:pt x="234" y="39"/>
                </a:lnTo>
                <a:lnTo>
                  <a:pt x="234" y="299"/>
                </a:lnTo>
                <a:lnTo>
                  <a:pt x="273" y="299"/>
                </a:lnTo>
                <a:close/>
                <a:moveTo>
                  <a:pt x="156" y="338"/>
                </a:moveTo>
                <a:lnTo>
                  <a:pt x="156" y="377"/>
                </a:lnTo>
                <a:lnTo>
                  <a:pt x="195" y="377"/>
                </a:lnTo>
                <a:lnTo>
                  <a:pt x="195" y="39"/>
                </a:lnTo>
                <a:lnTo>
                  <a:pt x="156" y="39"/>
                </a:lnTo>
                <a:lnTo>
                  <a:pt x="156" y="299"/>
                </a:lnTo>
                <a:lnTo>
                  <a:pt x="117" y="299"/>
                </a:lnTo>
                <a:lnTo>
                  <a:pt x="117" y="338"/>
                </a:lnTo>
                <a:lnTo>
                  <a:pt x="156" y="338"/>
                </a:lnTo>
                <a:close/>
                <a:moveTo>
                  <a:pt x="234" y="0"/>
                </a:moveTo>
                <a:lnTo>
                  <a:pt x="195" y="0"/>
                </a:lnTo>
                <a:lnTo>
                  <a:pt x="195" y="39"/>
                </a:lnTo>
                <a:lnTo>
                  <a:pt x="234" y="39"/>
                </a:lnTo>
                <a:lnTo>
                  <a:pt x="234" y="0"/>
                </a:lnTo>
                <a:close/>
                <a:moveTo>
                  <a:pt x="39" y="260"/>
                </a:moveTo>
                <a:lnTo>
                  <a:pt x="78" y="260"/>
                </a:lnTo>
                <a:lnTo>
                  <a:pt x="78" y="221"/>
                </a:lnTo>
                <a:lnTo>
                  <a:pt x="39" y="221"/>
                </a:lnTo>
                <a:lnTo>
                  <a:pt x="0" y="221"/>
                </a:lnTo>
                <a:lnTo>
                  <a:pt x="0" y="260"/>
                </a:lnTo>
                <a:lnTo>
                  <a:pt x="0" y="299"/>
                </a:lnTo>
                <a:lnTo>
                  <a:pt x="0" y="338"/>
                </a:lnTo>
                <a:lnTo>
                  <a:pt x="39" y="338"/>
                </a:lnTo>
                <a:lnTo>
                  <a:pt x="39" y="299"/>
                </a:lnTo>
                <a:lnTo>
                  <a:pt x="39" y="260"/>
                </a:lnTo>
                <a:close/>
                <a:moveTo>
                  <a:pt x="117" y="377"/>
                </a:moveTo>
                <a:lnTo>
                  <a:pt x="78" y="377"/>
                </a:lnTo>
                <a:lnTo>
                  <a:pt x="78" y="416"/>
                </a:lnTo>
                <a:lnTo>
                  <a:pt x="78" y="455"/>
                </a:lnTo>
                <a:lnTo>
                  <a:pt x="117" y="455"/>
                </a:lnTo>
                <a:lnTo>
                  <a:pt x="117" y="416"/>
                </a:lnTo>
                <a:lnTo>
                  <a:pt x="117" y="377"/>
                </a:lnTo>
                <a:close/>
                <a:moveTo>
                  <a:pt x="467" y="260"/>
                </a:moveTo>
                <a:lnTo>
                  <a:pt x="467" y="276"/>
                </a:lnTo>
                <a:lnTo>
                  <a:pt x="467" y="299"/>
                </a:lnTo>
                <a:lnTo>
                  <a:pt x="467" y="416"/>
                </a:lnTo>
                <a:lnTo>
                  <a:pt x="467" y="455"/>
                </a:lnTo>
                <a:lnTo>
                  <a:pt x="506" y="455"/>
                </a:lnTo>
                <a:lnTo>
                  <a:pt x="506" y="416"/>
                </a:lnTo>
                <a:lnTo>
                  <a:pt x="506" y="299"/>
                </a:lnTo>
                <a:lnTo>
                  <a:pt x="506" y="276"/>
                </a:lnTo>
                <a:lnTo>
                  <a:pt x="506" y="260"/>
                </a:lnTo>
                <a:lnTo>
                  <a:pt x="467" y="260"/>
                </a:lnTo>
                <a:close/>
                <a:moveTo>
                  <a:pt x="428" y="494"/>
                </a:moveTo>
                <a:lnTo>
                  <a:pt x="428" y="533"/>
                </a:lnTo>
                <a:lnTo>
                  <a:pt x="467" y="533"/>
                </a:lnTo>
                <a:lnTo>
                  <a:pt x="467" y="494"/>
                </a:lnTo>
                <a:lnTo>
                  <a:pt x="467" y="455"/>
                </a:lnTo>
                <a:lnTo>
                  <a:pt x="428" y="455"/>
                </a:lnTo>
                <a:lnTo>
                  <a:pt x="428" y="494"/>
                </a:lnTo>
                <a:close/>
                <a:moveTo>
                  <a:pt x="389" y="572"/>
                </a:moveTo>
                <a:lnTo>
                  <a:pt x="389" y="611"/>
                </a:lnTo>
                <a:lnTo>
                  <a:pt x="195" y="611"/>
                </a:lnTo>
                <a:lnTo>
                  <a:pt x="195" y="572"/>
                </a:lnTo>
                <a:lnTo>
                  <a:pt x="195" y="533"/>
                </a:lnTo>
                <a:lnTo>
                  <a:pt x="156" y="533"/>
                </a:lnTo>
                <a:lnTo>
                  <a:pt x="156" y="572"/>
                </a:lnTo>
                <a:lnTo>
                  <a:pt x="156" y="611"/>
                </a:lnTo>
                <a:lnTo>
                  <a:pt x="156" y="650"/>
                </a:lnTo>
                <a:lnTo>
                  <a:pt x="428" y="650"/>
                </a:lnTo>
                <a:lnTo>
                  <a:pt x="428" y="611"/>
                </a:lnTo>
                <a:lnTo>
                  <a:pt x="428" y="572"/>
                </a:lnTo>
                <a:lnTo>
                  <a:pt x="428" y="533"/>
                </a:lnTo>
                <a:lnTo>
                  <a:pt x="389" y="533"/>
                </a:lnTo>
                <a:lnTo>
                  <a:pt x="389" y="572"/>
                </a:lnTo>
                <a:close/>
                <a:moveTo>
                  <a:pt x="156" y="455"/>
                </a:moveTo>
                <a:lnTo>
                  <a:pt x="117" y="455"/>
                </a:lnTo>
                <a:lnTo>
                  <a:pt x="117" y="494"/>
                </a:lnTo>
                <a:lnTo>
                  <a:pt x="117" y="533"/>
                </a:lnTo>
                <a:lnTo>
                  <a:pt x="156" y="533"/>
                </a:lnTo>
                <a:lnTo>
                  <a:pt x="156" y="494"/>
                </a:lnTo>
                <a:lnTo>
                  <a:pt x="156" y="4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3" name="Freeform 16"/>
          <p:cNvSpPr>
            <a:spLocks noEditPoints="1"/>
          </p:cNvSpPr>
          <p:nvPr/>
        </p:nvSpPr>
        <p:spPr bwMode="auto">
          <a:xfrm>
            <a:off x="7525550" y="2753000"/>
            <a:ext cx="421928" cy="494697"/>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5"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46"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smtClean="0"/>
              <a:t>（二）政府财务报告信息的质量特征</a:t>
            </a:r>
            <a:endParaRPr lang="zh-CN" altLang="en-US" sz="3200" dirty="0"/>
          </a:p>
        </p:txBody>
      </p:sp>
      <p:sp>
        <p:nvSpPr>
          <p:cNvPr id="28" name="Rounded Rectangle 5"/>
          <p:cNvSpPr>
            <a:spLocks noChangeArrowheads="1"/>
          </p:cNvSpPr>
          <p:nvPr/>
        </p:nvSpPr>
        <p:spPr bwMode="auto">
          <a:xfrm>
            <a:off x="678600" y="3695052"/>
            <a:ext cx="1239999"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30" name="Rounded Rectangle 120"/>
          <p:cNvSpPr>
            <a:spLocks noChangeArrowheads="1"/>
          </p:cNvSpPr>
          <p:nvPr/>
        </p:nvSpPr>
        <p:spPr bwMode="auto">
          <a:xfrm>
            <a:off x="3261736" y="3695052"/>
            <a:ext cx="1238827"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31" name="Rounded Rectangle 140"/>
          <p:cNvSpPr>
            <a:spLocks noChangeArrowheads="1"/>
          </p:cNvSpPr>
          <p:nvPr/>
        </p:nvSpPr>
        <p:spPr bwMode="auto">
          <a:xfrm>
            <a:off x="5843700" y="3695052"/>
            <a:ext cx="1238826" cy="1253078"/>
          </a:xfrm>
          <a:prstGeom prst="roundRect">
            <a:avLst>
              <a:gd name="adj" fmla="val 5755"/>
            </a:avLst>
          </a:prstGeom>
          <a:solidFill>
            <a:schemeClr val="accent1"/>
          </a:solidFill>
          <a:ln>
            <a:noFill/>
          </a:ln>
          <a:extLst/>
        </p:spPr>
        <p:txBody>
          <a:bodyPr lIns="67391" tIns="33696" rIns="67391" bIns="33696" anchor="ctr"/>
          <a:lstStyle/>
          <a:p>
            <a:pPr algn="ctr" defTabSz="897381"/>
            <a:endParaRPr lang="en-US" altLang="zh-CN" sz="2300">
              <a:solidFill>
                <a:srgbClr val="FFFFFF"/>
              </a:solidFill>
              <a:latin typeface="Arial" pitchFamily="34" charset="0"/>
              <a:ea typeface="微软雅黑" pitchFamily="34" charset="-122"/>
              <a:sym typeface="Arial" pitchFamily="34" charset="0"/>
            </a:endParaRPr>
          </a:p>
        </p:txBody>
      </p:sp>
      <p:sp>
        <p:nvSpPr>
          <p:cNvPr id="47" name="Freeform 91"/>
          <p:cNvSpPr>
            <a:spLocks noEditPoints="1"/>
          </p:cNvSpPr>
          <p:nvPr/>
        </p:nvSpPr>
        <p:spPr bwMode="auto">
          <a:xfrm>
            <a:off x="6229294" y="4086976"/>
            <a:ext cx="467637" cy="466696"/>
          </a:xfrm>
          <a:custGeom>
            <a:avLst/>
            <a:gdLst>
              <a:gd name="T0" fmla="*/ 0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2147483647 w 62"/>
              <a:gd name="T11" fmla="*/ 2147483647 h 62"/>
              <a:gd name="T12" fmla="*/ 2147483647 w 62"/>
              <a:gd name="T13" fmla="*/ 2147483647 h 62"/>
              <a:gd name="T14" fmla="*/ 2147483647 w 62"/>
              <a:gd name="T15" fmla="*/ 2147483647 h 62"/>
              <a:gd name="T16" fmla="*/ 2147483647 w 62"/>
              <a:gd name="T17" fmla="*/ 2147483647 h 62"/>
              <a:gd name="T18" fmla="*/ 2147483647 w 62"/>
              <a:gd name="T19" fmla="*/ 2147483647 h 62"/>
              <a:gd name="T20" fmla="*/ 2147483647 w 62"/>
              <a:gd name="T21" fmla="*/ 2147483647 h 62"/>
              <a:gd name="T22" fmla="*/ 2147483647 w 62"/>
              <a:gd name="T23" fmla="*/ 2147483647 h 62"/>
              <a:gd name="T24" fmla="*/ 2147483647 w 62"/>
              <a:gd name="T25" fmla="*/ 2147483647 h 62"/>
              <a:gd name="T26" fmla="*/ 2147483647 w 62"/>
              <a:gd name="T27" fmla="*/ 2147483647 h 62"/>
              <a:gd name="T28" fmla="*/ 2147483647 w 62"/>
              <a:gd name="T29" fmla="*/ 2147483647 h 62"/>
              <a:gd name="T30" fmla="*/ 2147483647 w 62"/>
              <a:gd name="T31" fmla="*/ 2147483647 h 62"/>
              <a:gd name="T32" fmla="*/ 2147483647 w 62"/>
              <a:gd name="T33" fmla="*/ 2147483647 h 62"/>
              <a:gd name="T34" fmla="*/ 2147483647 w 62"/>
              <a:gd name="T35" fmla="*/ 2147483647 h 62"/>
              <a:gd name="T36" fmla="*/ 2147483647 w 62"/>
              <a:gd name="T37" fmla="*/ 2147483647 h 62"/>
              <a:gd name="T38" fmla="*/ 2147483647 w 62"/>
              <a:gd name="T39" fmla="*/ 2147483647 h 62"/>
              <a:gd name="T40" fmla="*/ 2147483647 w 62"/>
              <a:gd name="T41" fmla="*/ 2147483647 h 62"/>
              <a:gd name="T42" fmla="*/ 2147483647 w 62"/>
              <a:gd name="T43" fmla="*/ 2147483647 h 62"/>
              <a:gd name="T44" fmla="*/ 2147483647 w 62"/>
              <a:gd name="T45" fmla="*/ 2147483647 h 62"/>
              <a:gd name="T46" fmla="*/ 2147483647 w 62"/>
              <a:gd name="T47" fmla="*/ 2147483647 h 62"/>
              <a:gd name="T48" fmla="*/ 2147483647 w 62"/>
              <a:gd name="T49" fmla="*/ 2147483647 h 62"/>
              <a:gd name="T50" fmla="*/ 2147483647 w 62"/>
              <a:gd name="T51" fmla="*/ 2147483647 h 62"/>
              <a:gd name="T52" fmla="*/ 2147483647 w 62"/>
              <a:gd name="T53" fmla="*/ 2147483647 h 62"/>
              <a:gd name="T54" fmla="*/ 2147483647 w 62"/>
              <a:gd name="T55" fmla="*/ 2147483647 h 62"/>
              <a:gd name="T56" fmla="*/ 2147483647 w 62"/>
              <a:gd name="T57" fmla="*/ 2147483647 h 62"/>
              <a:gd name="T58" fmla="*/ 2147483647 w 62"/>
              <a:gd name="T59" fmla="*/ 2147483647 h 62"/>
              <a:gd name="T60" fmla="*/ 2147483647 w 62"/>
              <a:gd name="T61" fmla="*/ 2147483647 h 62"/>
              <a:gd name="T62" fmla="*/ 2147483647 w 62"/>
              <a:gd name="T63" fmla="*/ 2147483647 h 62"/>
              <a:gd name="T64" fmla="*/ 2147483647 w 62"/>
              <a:gd name="T65" fmla="*/ 2147483647 h 62"/>
              <a:gd name="T66" fmla="*/ 2147483647 w 62"/>
              <a:gd name="T67" fmla="*/ 2147483647 h 62"/>
              <a:gd name="T68" fmla="*/ 2147483647 w 62"/>
              <a:gd name="T69" fmla="*/ 2147483647 h 62"/>
              <a:gd name="T70" fmla="*/ 2147483647 w 62"/>
              <a:gd name="T71" fmla="*/ 2147483647 h 62"/>
              <a:gd name="T72" fmla="*/ 2147483647 w 62"/>
              <a:gd name="T73" fmla="*/ 2147483647 h 62"/>
              <a:gd name="T74" fmla="*/ 2147483647 w 62"/>
              <a:gd name="T75" fmla="*/ 2147483647 h 62"/>
              <a:gd name="T76" fmla="*/ 2147483647 w 62"/>
              <a:gd name="T77" fmla="*/ 2147483647 h 62"/>
              <a:gd name="T78" fmla="*/ 2147483647 w 62"/>
              <a:gd name="T79" fmla="*/ 2147483647 h 62"/>
              <a:gd name="T80" fmla="*/ 2147483647 w 62"/>
              <a:gd name="T81" fmla="*/ 2147483647 h 62"/>
              <a:gd name="T82" fmla="*/ 2147483647 w 62"/>
              <a:gd name="T83" fmla="*/ 2147483647 h 62"/>
              <a:gd name="T84" fmla="*/ 2147483647 w 62"/>
              <a:gd name="T85" fmla="*/ 2147483647 h 62"/>
              <a:gd name="T86" fmla="*/ 2147483647 w 62"/>
              <a:gd name="T87" fmla="*/ 2147483647 h 62"/>
              <a:gd name="T88" fmla="*/ 2147483647 w 62"/>
              <a:gd name="T89" fmla="*/ 2147483647 h 62"/>
              <a:gd name="T90" fmla="*/ 2147483647 w 62"/>
              <a:gd name="T91" fmla="*/ 2147483647 h 62"/>
              <a:gd name="T92" fmla="*/ 2147483647 w 62"/>
              <a:gd name="T93" fmla="*/ 2147483647 h 62"/>
              <a:gd name="T94" fmla="*/ 2147483647 w 62"/>
              <a:gd name="T95" fmla="*/ 2147483647 h 62"/>
              <a:gd name="T96" fmla="*/ 2147483647 w 62"/>
              <a:gd name="T97" fmla="*/ 2147483647 h 62"/>
              <a:gd name="T98" fmla="*/ 2147483647 w 62"/>
              <a:gd name="T99" fmla="*/ 2147483647 h 62"/>
              <a:gd name="T100" fmla="*/ 2147483647 w 62"/>
              <a:gd name="T101" fmla="*/ 2147483647 h 62"/>
              <a:gd name="T102" fmla="*/ 2147483647 w 62"/>
              <a:gd name="T103" fmla="*/ 2147483647 h 62"/>
              <a:gd name="T104" fmla="*/ 2147483647 w 62"/>
              <a:gd name="T105" fmla="*/ 2147483647 h 62"/>
              <a:gd name="T106" fmla="*/ 2147483647 w 62"/>
              <a:gd name="T107" fmla="*/ 2147483647 h 62"/>
              <a:gd name="T108" fmla="*/ 2147483647 w 62"/>
              <a:gd name="T109" fmla="*/ 2147483647 h 62"/>
              <a:gd name="T110" fmla="*/ 2147483647 w 62"/>
              <a:gd name="T111" fmla="*/ 2147483647 h 62"/>
              <a:gd name="T112" fmla="*/ 2147483647 w 62"/>
              <a:gd name="T113" fmla="*/ 2147483647 h 62"/>
              <a:gd name="T114" fmla="*/ 2147483647 w 62"/>
              <a:gd name="T115" fmla="*/ 2147483647 h 62"/>
              <a:gd name="T116" fmla="*/ 2147483647 w 62"/>
              <a:gd name="T117" fmla="*/ 2147483647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48" name="TextBox 13"/>
          <p:cNvSpPr txBox="1">
            <a:spLocks noChangeArrowheads="1"/>
          </p:cNvSpPr>
          <p:nvPr/>
        </p:nvSpPr>
        <p:spPr bwMode="auto">
          <a:xfrm>
            <a:off x="2060999" y="4202228"/>
            <a:ext cx="1057163"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a:solidFill>
                  <a:srgbClr val="445469"/>
                </a:solidFill>
                <a:latin typeface="Arial" pitchFamily="34" charset="0"/>
                <a:ea typeface="微软雅黑" pitchFamily="34" charset="-122"/>
                <a:sym typeface="Arial" pitchFamily="34" charset="0"/>
              </a:rPr>
              <a:t>及</a:t>
            </a:r>
            <a:r>
              <a:rPr lang="zh-CN" altLang="en-US" dirty="0" smtClean="0">
                <a:solidFill>
                  <a:srgbClr val="445469"/>
                </a:solidFill>
                <a:latin typeface="Arial" pitchFamily="34" charset="0"/>
                <a:ea typeface="微软雅黑" pitchFamily="34" charset="-122"/>
                <a:sym typeface="Arial" pitchFamily="34" charset="0"/>
              </a:rPr>
              <a:t>时性</a:t>
            </a:r>
            <a:endParaRPr lang="en-US" dirty="0">
              <a:solidFill>
                <a:srgbClr val="445469"/>
              </a:solidFill>
              <a:latin typeface="Arial" pitchFamily="34" charset="0"/>
              <a:ea typeface="微软雅黑" pitchFamily="34" charset="-122"/>
              <a:sym typeface="Arial" pitchFamily="34" charset="0"/>
            </a:endParaRPr>
          </a:p>
        </p:txBody>
      </p:sp>
      <p:sp>
        <p:nvSpPr>
          <p:cNvPr id="49" name="TextBox 13"/>
          <p:cNvSpPr txBox="1">
            <a:spLocks noChangeArrowheads="1"/>
          </p:cNvSpPr>
          <p:nvPr/>
        </p:nvSpPr>
        <p:spPr bwMode="auto">
          <a:xfrm>
            <a:off x="4648238" y="4240365"/>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可比性</a:t>
            </a:r>
            <a:endParaRPr lang="en-US" dirty="0">
              <a:solidFill>
                <a:srgbClr val="445469"/>
              </a:solidFill>
              <a:latin typeface="Arial" pitchFamily="34" charset="0"/>
              <a:ea typeface="微软雅黑" pitchFamily="34" charset="-122"/>
              <a:sym typeface="Arial" pitchFamily="34" charset="0"/>
            </a:endParaRPr>
          </a:p>
        </p:txBody>
      </p:sp>
      <p:sp>
        <p:nvSpPr>
          <p:cNvPr id="50" name="TextBox 13"/>
          <p:cNvSpPr txBox="1">
            <a:spLocks noChangeArrowheads="1"/>
          </p:cNvSpPr>
          <p:nvPr/>
        </p:nvSpPr>
        <p:spPr bwMode="auto">
          <a:xfrm>
            <a:off x="7316931" y="4217395"/>
            <a:ext cx="1057163" cy="27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spcBef>
                <a:spcPct val="20000"/>
              </a:spcBef>
              <a:buFont typeface="Arial" pitchFamily="34" charset="0"/>
              <a:buNone/>
            </a:pPr>
            <a:r>
              <a:rPr lang="zh-CN" altLang="en-US" dirty="0" smtClean="0">
                <a:solidFill>
                  <a:srgbClr val="445469"/>
                </a:solidFill>
                <a:latin typeface="Arial" pitchFamily="34" charset="0"/>
                <a:ea typeface="微软雅黑" pitchFamily="34" charset="-122"/>
                <a:sym typeface="Arial" pitchFamily="34" charset="0"/>
              </a:rPr>
              <a:t>有用性</a:t>
            </a:r>
            <a:endParaRPr lang="en-US" dirty="0">
              <a:solidFill>
                <a:srgbClr val="445469"/>
              </a:solidFill>
              <a:latin typeface="Arial" pitchFamily="34" charset="0"/>
              <a:ea typeface="微软雅黑" pitchFamily="34" charset="-122"/>
              <a:sym typeface="Arial" pitchFamily="34" charset="0"/>
            </a:endParaRPr>
          </a:p>
        </p:txBody>
      </p:sp>
      <p:sp>
        <p:nvSpPr>
          <p:cNvPr id="51" name="Freeform 24"/>
          <p:cNvSpPr>
            <a:spLocks noEditPoints="1"/>
          </p:cNvSpPr>
          <p:nvPr/>
        </p:nvSpPr>
        <p:spPr bwMode="auto">
          <a:xfrm>
            <a:off x="1048959" y="4074142"/>
            <a:ext cx="494593" cy="494697"/>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47483647 h 200"/>
              <a:gd name="T8" fmla="*/ 2147483647 w 199"/>
              <a:gd name="T9" fmla="*/ 2147483647 h 200"/>
              <a:gd name="T10" fmla="*/ 2147483647 w 199"/>
              <a:gd name="T11" fmla="*/ 2147483647 h 200"/>
              <a:gd name="T12" fmla="*/ 2147483647 w 199"/>
              <a:gd name="T13" fmla="*/ 2147483647 h 200"/>
              <a:gd name="T14" fmla="*/ 2147483647 w 199"/>
              <a:gd name="T15" fmla="*/ 2147483647 h 200"/>
              <a:gd name="T16" fmla="*/ 2147483647 w 199"/>
              <a:gd name="T17" fmla="*/ 2147483647 h 200"/>
              <a:gd name="T18" fmla="*/ 2147483647 w 199"/>
              <a:gd name="T19" fmla="*/ 2147483647 h 200"/>
              <a:gd name="T20" fmla="*/ 2147483647 w 199"/>
              <a:gd name="T21" fmla="*/ 2147483647 h 200"/>
              <a:gd name="T22" fmla="*/ 2147483647 w 199"/>
              <a:gd name="T23" fmla="*/ 2147483647 h 200"/>
              <a:gd name="T24" fmla="*/ 2147483647 w 199"/>
              <a:gd name="T25" fmla="*/ 2147483647 h 200"/>
              <a:gd name="T26" fmla="*/ 2147483647 w 199"/>
              <a:gd name="T27" fmla="*/ 2147483647 h 200"/>
              <a:gd name="T28" fmla="*/ 2147483647 w 199"/>
              <a:gd name="T29" fmla="*/ 2147483647 h 200"/>
              <a:gd name="T30" fmla="*/ 2147483647 w 199"/>
              <a:gd name="T31" fmla="*/ 2147483647 h 200"/>
              <a:gd name="T32" fmla="*/ 2147483647 w 199"/>
              <a:gd name="T33" fmla="*/ 2147483647 h 200"/>
              <a:gd name="T34" fmla="*/ 2147483647 w 199"/>
              <a:gd name="T35" fmla="*/ 2147483647 h 200"/>
              <a:gd name="T36" fmla="*/ 2147483647 w 199"/>
              <a:gd name="T37" fmla="*/ 2147483647 h 200"/>
              <a:gd name="T38" fmla="*/ 2147483647 w 199"/>
              <a:gd name="T39" fmla="*/ 2147483647 h 200"/>
              <a:gd name="T40" fmla="*/ 2147483647 w 199"/>
              <a:gd name="T41" fmla="*/ 2147483647 h 200"/>
              <a:gd name="T42" fmla="*/ 2147483647 w 199"/>
              <a:gd name="T43" fmla="*/ 2147483647 h 200"/>
              <a:gd name="T44" fmla="*/ 2147483647 w 199"/>
              <a:gd name="T45" fmla="*/ 2147483647 h 200"/>
              <a:gd name="T46" fmla="*/ 2147483647 w 199"/>
              <a:gd name="T47" fmla="*/ 2147483647 h 200"/>
              <a:gd name="T48" fmla="*/ 2147483647 w 199"/>
              <a:gd name="T49" fmla="*/ 2147483647 h 200"/>
              <a:gd name="T50" fmla="*/ 2147483647 w 199"/>
              <a:gd name="T51" fmla="*/ 2147483647 h 200"/>
              <a:gd name="T52" fmla="*/ 2147483647 w 199"/>
              <a:gd name="T53" fmla="*/ 2147483647 h 200"/>
              <a:gd name="T54" fmla="*/ 2147483647 w 199"/>
              <a:gd name="T55" fmla="*/ 2147483647 h 200"/>
              <a:gd name="T56" fmla="*/ 2147483647 w 199"/>
              <a:gd name="T57" fmla="*/ 2147483647 h 200"/>
              <a:gd name="T58" fmla="*/ 2147483647 w 199"/>
              <a:gd name="T59" fmla="*/ 2147483647 h 200"/>
              <a:gd name="T60" fmla="*/ 2147483647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00">
                <a:moveTo>
                  <a:pt x="82" y="104"/>
                </a:moveTo>
                <a:cubicBezTo>
                  <a:pt x="90" y="104"/>
                  <a:pt x="90" y="104"/>
                  <a:pt x="90" y="104"/>
                </a:cubicBezTo>
                <a:cubicBezTo>
                  <a:pt x="86" y="92"/>
                  <a:pt x="86" y="92"/>
                  <a:pt x="86" y="92"/>
                </a:cubicBezTo>
                <a:lnTo>
                  <a:pt x="82" y="104"/>
                </a:lnTo>
                <a:close/>
                <a:moveTo>
                  <a:pt x="187" y="94"/>
                </a:moveTo>
                <a:cubicBezTo>
                  <a:pt x="194" y="86"/>
                  <a:pt x="196" y="74"/>
                  <a:pt x="191" y="63"/>
                </a:cubicBezTo>
                <a:cubicBezTo>
                  <a:pt x="187" y="51"/>
                  <a:pt x="176" y="44"/>
                  <a:pt x="164" y="44"/>
                </a:cubicBezTo>
                <a:cubicBezTo>
                  <a:pt x="165" y="32"/>
                  <a:pt x="160" y="20"/>
                  <a:pt x="149" y="14"/>
                </a:cubicBezTo>
                <a:cubicBezTo>
                  <a:pt x="139" y="8"/>
                  <a:pt x="127" y="9"/>
                  <a:pt x="118" y="15"/>
                </a:cubicBezTo>
                <a:cubicBezTo>
                  <a:pt x="112" y="6"/>
                  <a:pt x="101" y="0"/>
                  <a:pt x="89" y="1"/>
                </a:cubicBezTo>
                <a:cubicBezTo>
                  <a:pt x="78" y="3"/>
                  <a:pt x="69" y="10"/>
                  <a:pt x="64" y="20"/>
                </a:cubicBezTo>
                <a:cubicBezTo>
                  <a:pt x="54" y="16"/>
                  <a:pt x="42" y="18"/>
                  <a:pt x="34" y="26"/>
                </a:cubicBezTo>
                <a:cubicBezTo>
                  <a:pt x="25" y="34"/>
                  <a:pt x="22" y="45"/>
                  <a:pt x="24" y="56"/>
                </a:cubicBezTo>
                <a:cubicBezTo>
                  <a:pt x="14" y="59"/>
                  <a:pt x="5" y="67"/>
                  <a:pt x="3" y="78"/>
                </a:cubicBezTo>
                <a:cubicBezTo>
                  <a:pt x="0" y="90"/>
                  <a:pt x="4" y="101"/>
                  <a:pt x="12" y="108"/>
                </a:cubicBezTo>
                <a:cubicBezTo>
                  <a:pt x="6" y="117"/>
                  <a:pt x="4" y="128"/>
                  <a:pt x="8" y="139"/>
                </a:cubicBezTo>
                <a:cubicBezTo>
                  <a:pt x="13" y="150"/>
                  <a:pt x="23" y="156"/>
                  <a:pt x="33" y="157"/>
                </a:cubicBezTo>
                <a:cubicBezTo>
                  <a:pt x="33" y="168"/>
                  <a:pt x="38" y="179"/>
                  <a:pt x="48" y="185"/>
                </a:cubicBezTo>
                <a:cubicBezTo>
                  <a:pt x="58" y="191"/>
                  <a:pt x="70" y="191"/>
                  <a:pt x="79" y="185"/>
                </a:cubicBezTo>
                <a:cubicBezTo>
                  <a:pt x="85" y="194"/>
                  <a:pt x="96" y="200"/>
                  <a:pt x="107" y="199"/>
                </a:cubicBezTo>
                <a:cubicBezTo>
                  <a:pt x="119" y="198"/>
                  <a:pt x="129" y="191"/>
                  <a:pt x="133" y="181"/>
                </a:cubicBezTo>
                <a:cubicBezTo>
                  <a:pt x="143" y="185"/>
                  <a:pt x="155" y="183"/>
                  <a:pt x="164" y="176"/>
                </a:cubicBezTo>
                <a:cubicBezTo>
                  <a:pt x="173" y="168"/>
                  <a:pt x="176" y="157"/>
                  <a:pt x="174" y="146"/>
                </a:cubicBezTo>
                <a:cubicBezTo>
                  <a:pt x="184" y="143"/>
                  <a:pt x="193" y="135"/>
                  <a:pt x="196" y="124"/>
                </a:cubicBezTo>
                <a:cubicBezTo>
                  <a:pt x="199" y="113"/>
                  <a:pt x="195" y="101"/>
                  <a:pt x="187" y="94"/>
                </a:cubicBezTo>
                <a:close/>
                <a:moveTo>
                  <a:pt x="63" y="116"/>
                </a:moveTo>
                <a:cubicBezTo>
                  <a:pt x="60" y="118"/>
                  <a:pt x="56" y="120"/>
                  <a:pt x="51" y="120"/>
                </a:cubicBezTo>
                <a:cubicBezTo>
                  <a:pt x="48" y="120"/>
                  <a:pt x="45" y="119"/>
                  <a:pt x="43" y="119"/>
                </a:cubicBezTo>
                <a:cubicBezTo>
                  <a:pt x="41" y="118"/>
                  <a:pt x="39" y="117"/>
                  <a:pt x="37" y="117"/>
                </a:cubicBezTo>
                <a:cubicBezTo>
                  <a:pt x="37" y="108"/>
                  <a:pt x="37" y="108"/>
                  <a:pt x="37" y="108"/>
                </a:cubicBezTo>
                <a:cubicBezTo>
                  <a:pt x="38" y="108"/>
                  <a:pt x="38" y="108"/>
                  <a:pt x="38" y="108"/>
                </a:cubicBezTo>
                <a:cubicBezTo>
                  <a:pt x="40" y="109"/>
                  <a:pt x="42" y="110"/>
                  <a:pt x="44" y="111"/>
                </a:cubicBezTo>
                <a:cubicBezTo>
                  <a:pt x="47" y="112"/>
                  <a:pt x="49" y="113"/>
                  <a:pt x="51" y="113"/>
                </a:cubicBezTo>
                <a:cubicBezTo>
                  <a:pt x="51" y="113"/>
                  <a:pt x="52" y="113"/>
                  <a:pt x="53" y="112"/>
                </a:cubicBezTo>
                <a:cubicBezTo>
                  <a:pt x="54" y="112"/>
                  <a:pt x="55" y="112"/>
                  <a:pt x="55" y="112"/>
                </a:cubicBezTo>
                <a:cubicBezTo>
                  <a:pt x="56" y="112"/>
                  <a:pt x="56" y="111"/>
                  <a:pt x="57" y="111"/>
                </a:cubicBezTo>
                <a:cubicBezTo>
                  <a:pt x="57" y="110"/>
                  <a:pt x="58" y="109"/>
                  <a:pt x="58" y="109"/>
                </a:cubicBezTo>
                <a:cubicBezTo>
                  <a:pt x="58" y="108"/>
                  <a:pt x="57" y="107"/>
                  <a:pt x="56" y="106"/>
                </a:cubicBezTo>
                <a:cubicBezTo>
                  <a:pt x="56" y="106"/>
                  <a:pt x="55" y="105"/>
                  <a:pt x="54" y="105"/>
                </a:cubicBezTo>
                <a:cubicBezTo>
                  <a:pt x="52" y="105"/>
                  <a:pt x="51" y="104"/>
                  <a:pt x="50" y="104"/>
                </a:cubicBezTo>
                <a:cubicBezTo>
                  <a:pt x="48" y="104"/>
                  <a:pt x="47" y="103"/>
                  <a:pt x="46" y="103"/>
                </a:cubicBezTo>
                <a:cubicBezTo>
                  <a:pt x="43" y="102"/>
                  <a:pt x="40" y="100"/>
                  <a:pt x="39" y="99"/>
                </a:cubicBezTo>
                <a:cubicBezTo>
                  <a:pt x="38" y="97"/>
                  <a:pt x="37" y="95"/>
                  <a:pt x="37" y="92"/>
                </a:cubicBezTo>
                <a:cubicBezTo>
                  <a:pt x="37" y="89"/>
                  <a:pt x="39" y="86"/>
                  <a:pt x="42" y="83"/>
                </a:cubicBezTo>
                <a:cubicBezTo>
                  <a:pt x="45" y="81"/>
                  <a:pt x="49" y="80"/>
                  <a:pt x="53" y="80"/>
                </a:cubicBezTo>
                <a:cubicBezTo>
                  <a:pt x="55" y="80"/>
                  <a:pt x="58" y="80"/>
                  <a:pt x="60" y="81"/>
                </a:cubicBezTo>
                <a:cubicBezTo>
                  <a:pt x="62" y="81"/>
                  <a:pt x="64" y="82"/>
                  <a:pt x="66" y="83"/>
                </a:cubicBezTo>
                <a:cubicBezTo>
                  <a:pt x="66" y="91"/>
                  <a:pt x="66" y="91"/>
                  <a:pt x="66" y="91"/>
                </a:cubicBezTo>
                <a:cubicBezTo>
                  <a:pt x="65" y="91"/>
                  <a:pt x="65" y="91"/>
                  <a:pt x="65" y="91"/>
                </a:cubicBezTo>
                <a:cubicBezTo>
                  <a:pt x="64" y="90"/>
                  <a:pt x="62" y="89"/>
                  <a:pt x="60" y="88"/>
                </a:cubicBezTo>
                <a:cubicBezTo>
                  <a:pt x="58" y="87"/>
                  <a:pt x="56" y="87"/>
                  <a:pt x="54" y="87"/>
                </a:cubicBezTo>
                <a:cubicBezTo>
                  <a:pt x="53" y="87"/>
                  <a:pt x="52" y="87"/>
                  <a:pt x="51" y="87"/>
                </a:cubicBezTo>
                <a:cubicBezTo>
                  <a:pt x="51" y="87"/>
                  <a:pt x="50" y="88"/>
                  <a:pt x="49" y="88"/>
                </a:cubicBezTo>
                <a:cubicBezTo>
                  <a:pt x="49" y="88"/>
                  <a:pt x="48" y="89"/>
                  <a:pt x="48" y="89"/>
                </a:cubicBezTo>
                <a:cubicBezTo>
                  <a:pt x="47" y="90"/>
                  <a:pt x="47" y="90"/>
                  <a:pt x="47" y="91"/>
                </a:cubicBezTo>
                <a:cubicBezTo>
                  <a:pt x="47" y="92"/>
                  <a:pt x="47" y="93"/>
                  <a:pt x="48" y="93"/>
                </a:cubicBezTo>
                <a:cubicBezTo>
                  <a:pt x="49" y="94"/>
                  <a:pt x="50" y="94"/>
                  <a:pt x="52" y="95"/>
                </a:cubicBezTo>
                <a:cubicBezTo>
                  <a:pt x="53" y="95"/>
                  <a:pt x="55" y="95"/>
                  <a:pt x="56" y="96"/>
                </a:cubicBezTo>
                <a:cubicBezTo>
                  <a:pt x="57" y="96"/>
                  <a:pt x="58" y="96"/>
                  <a:pt x="60" y="97"/>
                </a:cubicBezTo>
                <a:cubicBezTo>
                  <a:pt x="62" y="98"/>
                  <a:pt x="64" y="99"/>
                  <a:pt x="65" y="101"/>
                </a:cubicBezTo>
                <a:cubicBezTo>
                  <a:pt x="67" y="102"/>
                  <a:pt x="67" y="104"/>
                  <a:pt x="67" y="107"/>
                </a:cubicBezTo>
                <a:cubicBezTo>
                  <a:pt x="67" y="111"/>
                  <a:pt x="66" y="114"/>
                  <a:pt x="63" y="116"/>
                </a:cubicBezTo>
                <a:close/>
                <a:moveTo>
                  <a:pt x="94" y="119"/>
                </a:moveTo>
                <a:cubicBezTo>
                  <a:pt x="92" y="111"/>
                  <a:pt x="92" y="111"/>
                  <a:pt x="92" y="111"/>
                </a:cubicBezTo>
                <a:cubicBezTo>
                  <a:pt x="80" y="111"/>
                  <a:pt x="80" y="111"/>
                  <a:pt x="80" y="111"/>
                </a:cubicBezTo>
                <a:cubicBezTo>
                  <a:pt x="77" y="119"/>
                  <a:pt x="77" y="119"/>
                  <a:pt x="77" y="119"/>
                </a:cubicBezTo>
                <a:cubicBezTo>
                  <a:pt x="68" y="119"/>
                  <a:pt x="68" y="119"/>
                  <a:pt x="68" y="119"/>
                </a:cubicBezTo>
                <a:cubicBezTo>
                  <a:pt x="81" y="81"/>
                  <a:pt x="81" y="81"/>
                  <a:pt x="81" y="81"/>
                </a:cubicBezTo>
                <a:cubicBezTo>
                  <a:pt x="91" y="81"/>
                  <a:pt x="91" y="81"/>
                  <a:pt x="91" y="81"/>
                </a:cubicBezTo>
                <a:cubicBezTo>
                  <a:pt x="104" y="119"/>
                  <a:pt x="104" y="119"/>
                  <a:pt x="104" y="119"/>
                </a:cubicBezTo>
                <a:lnTo>
                  <a:pt x="94" y="119"/>
                </a:lnTo>
                <a:close/>
                <a:moveTo>
                  <a:pt x="133" y="119"/>
                </a:moveTo>
                <a:cubicBezTo>
                  <a:pt x="108" y="119"/>
                  <a:pt x="108" y="119"/>
                  <a:pt x="108" y="119"/>
                </a:cubicBezTo>
                <a:cubicBezTo>
                  <a:pt x="108" y="81"/>
                  <a:pt x="108" y="81"/>
                  <a:pt x="108" y="81"/>
                </a:cubicBezTo>
                <a:cubicBezTo>
                  <a:pt x="117" y="81"/>
                  <a:pt x="117" y="81"/>
                  <a:pt x="117" y="81"/>
                </a:cubicBezTo>
                <a:cubicBezTo>
                  <a:pt x="117" y="112"/>
                  <a:pt x="117" y="112"/>
                  <a:pt x="117" y="112"/>
                </a:cubicBezTo>
                <a:cubicBezTo>
                  <a:pt x="133" y="112"/>
                  <a:pt x="133" y="112"/>
                  <a:pt x="133" y="112"/>
                </a:cubicBezTo>
                <a:lnTo>
                  <a:pt x="133" y="119"/>
                </a:lnTo>
                <a:close/>
                <a:moveTo>
                  <a:pt x="163" y="88"/>
                </a:moveTo>
                <a:cubicBezTo>
                  <a:pt x="147" y="88"/>
                  <a:pt x="147" y="88"/>
                  <a:pt x="147" y="88"/>
                </a:cubicBezTo>
                <a:cubicBezTo>
                  <a:pt x="147" y="95"/>
                  <a:pt x="147" y="95"/>
                  <a:pt x="147" y="95"/>
                </a:cubicBezTo>
                <a:cubicBezTo>
                  <a:pt x="162" y="95"/>
                  <a:pt x="162" y="95"/>
                  <a:pt x="162" y="95"/>
                </a:cubicBezTo>
                <a:cubicBezTo>
                  <a:pt x="162" y="102"/>
                  <a:pt x="162" y="102"/>
                  <a:pt x="162" y="102"/>
                </a:cubicBezTo>
                <a:cubicBezTo>
                  <a:pt x="147" y="102"/>
                  <a:pt x="147" y="102"/>
                  <a:pt x="147" y="102"/>
                </a:cubicBezTo>
                <a:cubicBezTo>
                  <a:pt x="147" y="112"/>
                  <a:pt x="147" y="112"/>
                  <a:pt x="147" y="112"/>
                </a:cubicBezTo>
                <a:cubicBezTo>
                  <a:pt x="163" y="112"/>
                  <a:pt x="163" y="112"/>
                  <a:pt x="163" y="112"/>
                </a:cubicBezTo>
                <a:cubicBezTo>
                  <a:pt x="163" y="119"/>
                  <a:pt x="163" y="119"/>
                  <a:pt x="163" y="119"/>
                </a:cubicBezTo>
                <a:cubicBezTo>
                  <a:pt x="137" y="119"/>
                  <a:pt x="137" y="119"/>
                  <a:pt x="137" y="119"/>
                </a:cubicBezTo>
                <a:cubicBezTo>
                  <a:pt x="137" y="81"/>
                  <a:pt x="137" y="81"/>
                  <a:pt x="137" y="81"/>
                </a:cubicBezTo>
                <a:cubicBezTo>
                  <a:pt x="163" y="81"/>
                  <a:pt x="163" y="81"/>
                  <a:pt x="163" y="81"/>
                </a:cubicBezTo>
                <a:lnTo>
                  <a:pt x="163"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52" name="Freeform 16"/>
          <p:cNvSpPr>
            <a:spLocks noEditPoints="1"/>
          </p:cNvSpPr>
          <p:nvPr/>
        </p:nvSpPr>
        <p:spPr bwMode="auto">
          <a:xfrm>
            <a:off x="3664911" y="4128979"/>
            <a:ext cx="398487" cy="388524"/>
          </a:xfrm>
          <a:custGeom>
            <a:avLst/>
            <a:gdLst>
              <a:gd name="T0" fmla="*/ 2147483647 w 197"/>
              <a:gd name="T1" fmla="*/ 2147483647 h 192"/>
              <a:gd name="T2" fmla="*/ 2147483647 w 197"/>
              <a:gd name="T3" fmla="*/ 2147483647 h 192"/>
              <a:gd name="T4" fmla="*/ 2147483647 w 197"/>
              <a:gd name="T5" fmla="*/ 2147483647 h 192"/>
              <a:gd name="T6" fmla="*/ 2147483647 w 197"/>
              <a:gd name="T7" fmla="*/ 2147483647 h 192"/>
              <a:gd name="T8" fmla="*/ 2147483647 w 197"/>
              <a:gd name="T9" fmla="*/ 2147483647 h 192"/>
              <a:gd name="T10" fmla="*/ 2147483647 w 197"/>
              <a:gd name="T11" fmla="*/ 2147483647 h 192"/>
              <a:gd name="T12" fmla="*/ 2147483647 w 197"/>
              <a:gd name="T13" fmla="*/ 2147483647 h 192"/>
              <a:gd name="T14" fmla="*/ 2147483647 w 197"/>
              <a:gd name="T15" fmla="*/ 2147483647 h 192"/>
              <a:gd name="T16" fmla="*/ 2147483647 w 197"/>
              <a:gd name="T17" fmla="*/ 2147483647 h 192"/>
              <a:gd name="T18" fmla="*/ 2147483647 w 197"/>
              <a:gd name="T19" fmla="*/ 2147483647 h 192"/>
              <a:gd name="T20" fmla="*/ 2147483647 w 197"/>
              <a:gd name="T21" fmla="*/ 2147483647 h 192"/>
              <a:gd name="T22" fmla="*/ 2147483647 w 197"/>
              <a:gd name="T23" fmla="*/ 2147483647 h 192"/>
              <a:gd name="T24" fmla="*/ 2147483647 w 197"/>
              <a:gd name="T25" fmla="*/ 2147483647 h 192"/>
              <a:gd name="T26" fmla="*/ 2147483647 w 197"/>
              <a:gd name="T27" fmla="*/ 2147483647 h 192"/>
              <a:gd name="T28" fmla="*/ 2147483647 w 197"/>
              <a:gd name="T29" fmla="*/ 2147483647 h 192"/>
              <a:gd name="T30" fmla="*/ 2147483647 w 197"/>
              <a:gd name="T31" fmla="*/ 2147483647 h 192"/>
              <a:gd name="T32" fmla="*/ 2147483647 w 197"/>
              <a:gd name="T33" fmla="*/ 2147483647 h 1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7" h="192">
                <a:moveTo>
                  <a:pt x="194" y="65"/>
                </a:moveTo>
                <a:cubicBezTo>
                  <a:pt x="194" y="65"/>
                  <a:pt x="194" y="62"/>
                  <a:pt x="194" y="56"/>
                </a:cubicBezTo>
                <a:cubicBezTo>
                  <a:pt x="194" y="30"/>
                  <a:pt x="172" y="10"/>
                  <a:pt x="146" y="10"/>
                </a:cubicBezTo>
                <a:cubicBezTo>
                  <a:pt x="103" y="10"/>
                  <a:pt x="99" y="50"/>
                  <a:pt x="99" y="50"/>
                </a:cubicBezTo>
                <a:cubicBezTo>
                  <a:pt x="99" y="50"/>
                  <a:pt x="95" y="10"/>
                  <a:pt x="51" y="10"/>
                </a:cubicBezTo>
                <a:cubicBezTo>
                  <a:pt x="25" y="10"/>
                  <a:pt x="3" y="30"/>
                  <a:pt x="3" y="56"/>
                </a:cubicBezTo>
                <a:cubicBezTo>
                  <a:pt x="3" y="62"/>
                  <a:pt x="3" y="65"/>
                  <a:pt x="3" y="65"/>
                </a:cubicBezTo>
                <a:cubicBezTo>
                  <a:pt x="3" y="65"/>
                  <a:pt x="1" y="128"/>
                  <a:pt x="99" y="192"/>
                </a:cubicBezTo>
                <a:cubicBezTo>
                  <a:pt x="99" y="192"/>
                  <a:pt x="99" y="192"/>
                  <a:pt x="99" y="192"/>
                </a:cubicBezTo>
                <a:cubicBezTo>
                  <a:pt x="99" y="192"/>
                  <a:pt x="99" y="192"/>
                  <a:pt x="99" y="192"/>
                </a:cubicBezTo>
                <a:cubicBezTo>
                  <a:pt x="99" y="192"/>
                  <a:pt x="99" y="192"/>
                  <a:pt x="99" y="192"/>
                </a:cubicBezTo>
                <a:cubicBezTo>
                  <a:pt x="99" y="192"/>
                  <a:pt x="99" y="192"/>
                  <a:pt x="99" y="192"/>
                </a:cubicBezTo>
                <a:cubicBezTo>
                  <a:pt x="197" y="128"/>
                  <a:pt x="194" y="65"/>
                  <a:pt x="194" y="65"/>
                </a:cubicBezTo>
                <a:close/>
                <a:moveTo>
                  <a:pt x="37" y="108"/>
                </a:moveTo>
                <a:cubicBezTo>
                  <a:pt x="39" y="112"/>
                  <a:pt x="0" y="67"/>
                  <a:pt x="27" y="32"/>
                </a:cubicBezTo>
                <a:cubicBezTo>
                  <a:pt x="59" y="5"/>
                  <a:pt x="81" y="44"/>
                  <a:pt x="81" y="44"/>
                </a:cubicBezTo>
                <a:cubicBezTo>
                  <a:pt x="81" y="44"/>
                  <a:pt x="5" y="0"/>
                  <a:pt x="37"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Tree>
    <p:extLst>
      <p:ext uri="{BB962C8B-B14F-4D97-AF65-F5344CB8AC3E}">
        <p14:creationId xmlns:p14="http://schemas.microsoft.com/office/powerpoint/2010/main" val="1541927914"/>
      </p:ext>
    </p:extLst>
  </p:cSld>
  <p:clrMapOvr>
    <a:masterClrMapping/>
  </p:clrMapOvr>
  <mc:AlternateContent xmlns:mc="http://schemas.openxmlformats.org/markup-compatibility/2006" xmlns:p14="http://schemas.microsoft.com/office/powerpoint/2010/main">
    <mc:Choice Requires="p14">
      <p:transition spd="slow" p14:dur="1300" advTm="599">
        <p14:pan dir="u"/>
      </p:transition>
    </mc:Choice>
    <mc:Fallback xmlns="">
      <p:transition spd="slow" advTm="599">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560544" y="-59205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itchFamily="2" charset="-122"/>
                <a:ea typeface="黑体" pitchFamily="2" charset="-122"/>
                <a:cs typeface="+mn-ea"/>
                <a:sym typeface="+mn-lt"/>
              </a:rPr>
              <a:t>目录</a:t>
            </a:r>
          </a:p>
        </p:txBody>
      </p:sp>
      <p:grpSp>
        <p:nvGrpSpPr>
          <p:cNvPr id="3" name="组合 2"/>
          <p:cNvGrpSpPr/>
          <p:nvPr/>
        </p:nvGrpSpPr>
        <p:grpSpPr>
          <a:xfrm>
            <a:off x="4894916" y="1367526"/>
            <a:ext cx="3566086" cy="763158"/>
            <a:chOff x="4788593" y="734521"/>
            <a:chExt cx="3422070" cy="704450"/>
          </a:xfrm>
        </p:grpSpPr>
        <p:sp>
          <p:nvSpPr>
            <p:cNvPr id="25" name="流程图: 终止 24"/>
            <p:cNvSpPr/>
            <p:nvPr/>
          </p:nvSpPr>
          <p:spPr>
            <a:xfrm>
              <a:off x="4788593" y="734521"/>
              <a:ext cx="3422069"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34"/>
            <p:cNvSpPr txBox="1"/>
            <p:nvPr/>
          </p:nvSpPr>
          <p:spPr>
            <a:xfrm>
              <a:off x="5023668" y="891618"/>
              <a:ext cx="3186995" cy="346915"/>
            </a:xfrm>
            <a:prstGeom prst="rect">
              <a:avLst/>
            </a:prstGeom>
            <a:noFill/>
          </p:spPr>
          <p:txBody>
            <a:bodyPr wrap="square" lIns="67391" tIns="33696" rIns="67391" bIns="33696" rtlCol="0">
              <a:spAutoFit/>
            </a:bodyPr>
            <a:lstStyle/>
            <a:p>
              <a:r>
                <a:rPr lang="zh-CN" altLang="en-US" sz="2000" dirty="0">
                  <a:solidFill>
                    <a:schemeClr val="bg1"/>
                  </a:solidFill>
                  <a:latin typeface="黑体" pitchFamily="2" charset="-122"/>
                  <a:ea typeface="黑体" pitchFamily="2" charset="-122"/>
                  <a:cs typeface="+mn-ea"/>
                  <a:sym typeface="+mn-lt"/>
                </a:rPr>
                <a:t>第一节 </a:t>
              </a:r>
              <a:r>
                <a:rPr lang="zh-CN" altLang="en-US" sz="2000" dirty="0" smtClean="0">
                  <a:solidFill>
                    <a:schemeClr val="bg1"/>
                  </a:solidFill>
                  <a:latin typeface="黑体" pitchFamily="2" charset="-122"/>
                  <a:ea typeface="黑体" pitchFamily="2" charset="-122"/>
                  <a:cs typeface="+mn-ea"/>
                  <a:sym typeface="+mn-lt"/>
                </a:rPr>
                <a:t>政府决算的基本内容</a:t>
              </a:r>
              <a:endParaRPr lang="zh-CN" altLang="en-US" sz="1800" dirty="0">
                <a:solidFill>
                  <a:schemeClr val="bg1"/>
                </a:solidFill>
                <a:latin typeface="黑体" pitchFamily="2" charset="-122"/>
                <a:ea typeface="黑体" pitchFamily="2" charset="-122"/>
                <a:cs typeface="+mn-ea"/>
                <a:sym typeface="+mn-lt"/>
              </a:endParaRPr>
            </a:p>
          </p:txBody>
        </p:sp>
      </p:grpSp>
      <p:grpSp>
        <p:nvGrpSpPr>
          <p:cNvPr id="2" name="组合 1"/>
          <p:cNvGrpSpPr/>
          <p:nvPr/>
        </p:nvGrpSpPr>
        <p:grpSpPr>
          <a:xfrm>
            <a:off x="4894915" y="3021496"/>
            <a:ext cx="3387303" cy="866812"/>
            <a:chOff x="4788593" y="1805039"/>
            <a:chExt cx="2990022" cy="876104"/>
          </a:xfrm>
        </p:grpSpPr>
        <p:sp>
          <p:nvSpPr>
            <p:cNvPr id="22" name="流程图: 终止 21"/>
            <p:cNvSpPr/>
            <p:nvPr/>
          </p:nvSpPr>
          <p:spPr>
            <a:xfrm>
              <a:off x="4788593" y="1805039"/>
              <a:ext cx="2990021" cy="722796"/>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文本框 34"/>
            <p:cNvSpPr txBox="1"/>
            <p:nvPr/>
          </p:nvSpPr>
          <p:spPr>
            <a:xfrm>
              <a:off x="4879652" y="1997540"/>
              <a:ext cx="2898963" cy="683603"/>
            </a:xfrm>
            <a:prstGeom prst="rect">
              <a:avLst/>
            </a:prstGeom>
            <a:noFill/>
          </p:spPr>
          <p:txBody>
            <a:bodyPr wrap="square" lIns="67391" tIns="33696" rIns="67391" bIns="33696" rtlCol="0">
              <a:spAutoFit/>
            </a:bodyPr>
            <a:lstStyle/>
            <a:p>
              <a:r>
                <a:rPr lang="zh-CN" altLang="en-US" sz="2000" dirty="0" smtClean="0">
                  <a:solidFill>
                    <a:schemeClr val="bg1"/>
                  </a:solidFill>
                  <a:latin typeface="黑体" pitchFamily="2" charset="-122"/>
                  <a:ea typeface="黑体" pitchFamily="2" charset="-122"/>
                  <a:cs typeface="+mn-ea"/>
                  <a:sym typeface="+mn-lt"/>
                </a:rPr>
                <a:t>第三节 政府预算绩效评价</a:t>
              </a:r>
              <a:endParaRPr lang="zh-CN" altLang="en-US" sz="1800" dirty="0">
                <a:solidFill>
                  <a:schemeClr val="bg1"/>
                </a:solidFill>
                <a:latin typeface="黑体" pitchFamily="2" charset="-122"/>
                <a:ea typeface="黑体" pitchFamily="2" charset="-122"/>
                <a:cs typeface="+mn-ea"/>
                <a:sym typeface="+mn-lt"/>
              </a:endParaRPr>
            </a:p>
          </p:txBody>
        </p:sp>
      </p:grpSp>
      <p:grpSp>
        <p:nvGrpSpPr>
          <p:cNvPr id="11" name="组合 10"/>
          <p:cNvGrpSpPr/>
          <p:nvPr/>
        </p:nvGrpSpPr>
        <p:grpSpPr>
          <a:xfrm>
            <a:off x="4860150" y="2191566"/>
            <a:ext cx="3672860" cy="724294"/>
            <a:chOff x="4788594" y="734521"/>
            <a:chExt cx="3422069" cy="704450"/>
          </a:xfrm>
        </p:grpSpPr>
        <p:sp>
          <p:nvSpPr>
            <p:cNvPr id="12" name="流程图: 终止 11"/>
            <p:cNvSpPr/>
            <p:nvPr/>
          </p:nvSpPr>
          <p:spPr>
            <a:xfrm>
              <a:off x="4788594" y="734521"/>
              <a:ext cx="3287887"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文本框 34"/>
            <p:cNvSpPr txBox="1"/>
            <p:nvPr/>
          </p:nvSpPr>
          <p:spPr>
            <a:xfrm>
              <a:off x="5023668" y="891618"/>
              <a:ext cx="3186995" cy="375827"/>
            </a:xfrm>
            <a:prstGeom prst="rect">
              <a:avLst/>
            </a:prstGeom>
            <a:noFill/>
          </p:spPr>
          <p:txBody>
            <a:bodyPr wrap="square" lIns="67391" tIns="33696" rIns="67391" bIns="33696" rtlCol="0">
              <a:spAutoFit/>
            </a:bodyPr>
            <a:lstStyle/>
            <a:p>
              <a:r>
                <a:rPr lang="zh-CN" altLang="en-US" sz="2000" dirty="0" smtClean="0">
                  <a:solidFill>
                    <a:schemeClr val="bg1"/>
                  </a:solidFill>
                  <a:latin typeface="黑体" pitchFamily="2" charset="-122"/>
                  <a:ea typeface="黑体" pitchFamily="2" charset="-122"/>
                  <a:cs typeface="+mn-ea"/>
                  <a:sym typeface="+mn-lt"/>
                </a:rPr>
                <a:t>第二节 政府财务报告</a:t>
              </a:r>
              <a:endParaRPr lang="zh-CN" altLang="en-US" sz="1800" dirty="0">
                <a:solidFill>
                  <a:schemeClr val="bg1"/>
                </a:solidFill>
                <a:latin typeface="黑体" pitchFamily="2" charset="-122"/>
                <a:ea typeface="黑体" pitchFamily="2" charset="-122"/>
                <a:cs typeface="+mn-ea"/>
                <a:sym typeface="+mn-lt"/>
              </a:endParaRPr>
            </a:p>
          </p:txBody>
        </p:sp>
      </p:grpSp>
    </p:spTree>
    <p:extLst>
      <p:ext uri="{BB962C8B-B14F-4D97-AF65-F5344CB8AC3E}">
        <p14:creationId xmlns:p14="http://schemas.microsoft.com/office/powerpoint/2010/main" val="28834218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5"/>
          <p:cNvSpPr>
            <a:spLocks/>
          </p:cNvSpPr>
          <p:nvPr/>
        </p:nvSpPr>
        <p:spPr bwMode="auto">
          <a:xfrm rot="-6872124">
            <a:off x="6075678" y="1385420"/>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sp>
        <p:nvSpPr>
          <p:cNvPr id="3" name="Freeform 65_6"/>
          <p:cNvSpPr>
            <a:spLocks/>
          </p:cNvSpPr>
          <p:nvPr/>
        </p:nvSpPr>
        <p:spPr bwMode="auto">
          <a:xfrm rot="-5331273">
            <a:off x="5208971" y="208721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4" name="Freeform 65_7"/>
          <p:cNvSpPr>
            <a:spLocks/>
          </p:cNvSpPr>
          <p:nvPr/>
        </p:nvSpPr>
        <p:spPr bwMode="auto">
          <a:xfrm rot="-3744668">
            <a:off x="4123090" y="233981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sp>
        <p:nvSpPr>
          <p:cNvPr id="5" name="Freeform 65_8"/>
          <p:cNvSpPr>
            <a:spLocks/>
          </p:cNvSpPr>
          <p:nvPr/>
        </p:nvSpPr>
        <p:spPr bwMode="auto">
          <a:xfrm rot="-2146088">
            <a:off x="3044874" y="207945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6" name="Freeform 65_9"/>
          <p:cNvSpPr>
            <a:spLocks/>
          </p:cNvSpPr>
          <p:nvPr/>
        </p:nvSpPr>
        <p:spPr bwMode="auto">
          <a:xfrm rot="-592321">
            <a:off x="2176406" y="137124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cxnSp>
        <p:nvCxnSpPr>
          <p:cNvPr id="7" name="Elbow Connector 25"/>
          <p:cNvCxnSpPr>
            <a:cxnSpLocks noChangeShapeType="1"/>
          </p:cNvCxnSpPr>
          <p:nvPr/>
        </p:nvCxnSpPr>
        <p:spPr bwMode="auto">
          <a:xfrm rot="16200000" flipH="1">
            <a:off x="3042745" y="3130441"/>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382682" y="224629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9" name="Straight Connector 93"/>
          <p:cNvCxnSpPr>
            <a:cxnSpLocks noChangeShapeType="1"/>
          </p:cNvCxnSpPr>
          <p:nvPr/>
        </p:nvCxnSpPr>
        <p:spPr bwMode="auto">
          <a:xfrm>
            <a:off x="6575002" y="224629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4501697" y="3234526"/>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5358073" y="3125193"/>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077957" y="2882171"/>
            <a:ext cx="610623" cy="609038"/>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3" name="Freeform 13"/>
          <p:cNvSpPr>
            <a:spLocks noEditPoints="1"/>
          </p:cNvSpPr>
          <p:nvPr/>
        </p:nvSpPr>
        <p:spPr bwMode="auto">
          <a:xfrm>
            <a:off x="2235008" y="3075850"/>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101131" y="3632385"/>
            <a:ext cx="610624"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5" name="Freeform 15"/>
          <p:cNvSpPr>
            <a:spLocks noChangeAspect="1" noEditPoints="1"/>
          </p:cNvSpPr>
          <p:nvPr/>
        </p:nvSpPr>
        <p:spPr bwMode="auto">
          <a:xfrm>
            <a:off x="3264042" y="3829563"/>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196972" y="3821396"/>
            <a:ext cx="610623" cy="607871"/>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7" name="Freeform 69"/>
          <p:cNvSpPr>
            <a:spLocks noEditPoints="1"/>
          </p:cNvSpPr>
          <p:nvPr/>
        </p:nvSpPr>
        <p:spPr bwMode="auto">
          <a:xfrm>
            <a:off x="4372774" y="3995240"/>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320940" y="3632385"/>
            <a:ext cx="611795"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9" name="Freeform 217"/>
          <p:cNvSpPr>
            <a:spLocks noEditPoints="1"/>
          </p:cNvSpPr>
          <p:nvPr/>
        </p:nvSpPr>
        <p:spPr bwMode="auto">
          <a:xfrm>
            <a:off x="5483851" y="3829563"/>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0" name="Oval 100"/>
          <p:cNvSpPr>
            <a:spLocks noChangeArrowheads="1"/>
          </p:cNvSpPr>
          <p:nvPr/>
        </p:nvSpPr>
        <p:spPr bwMode="auto">
          <a:xfrm>
            <a:off x="6270277" y="2882171"/>
            <a:ext cx="610624" cy="609038"/>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21" name="Freeform 64"/>
          <p:cNvSpPr>
            <a:spLocks noEditPoints="1"/>
          </p:cNvSpPr>
          <p:nvPr/>
        </p:nvSpPr>
        <p:spPr bwMode="auto">
          <a:xfrm>
            <a:off x="6417952" y="3056015"/>
            <a:ext cx="315274" cy="26135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2" name="Freeform 130"/>
          <p:cNvSpPr>
            <a:spLocks noEditPoints="1"/>
          </p:cNvSpPr>
          <p:nvPr/>
        </p:nvSpPr>
        <p:spPr bwMode="auto">
          <a:xfrm>
            <a:off x="3726991" y="1014222"/>
            <a:ext cx="1544724" cy="1480592"/>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305480"/>
          </a:solidFill>
          <a:ln>
            <a:noFill/>
          </a:ln>
          <a:extLst/>
        </p:spPr>
        <p:txBody>
          <a:bodyPr lIns="89680" tIns="44840" rIns="89680" bIns="44840"/>
          <a:lstStyle/>
          <a:p>
            <a:endParaRPr lang="zh-CN" altLang="en-US"/>
          </a:p>
        </p:txBody>
      </p:sp>
      <p:sp>
        <p:nvSpPr>
          <p:cNvPr id="23" name="TextBox 13"/>
          <p:cNvSpPr txBox="1">
            <a:spLocks noChangeArrowheads="1"/>
          </p:cNvSpPr>
          <p:nvPr/>
        </p:nvSpPr>
        <p:spPr bwMode="auto">
          <a:xfrm>
            <a:off x="6218007" y="3548380"/>
            <a:ext cx="8028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财务分析</a:t>
            </a:r>
            <a:endParaRPr lang="en-US" sz="1400"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5307347" y="4279925"/>
            <a:ext cx="8016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报表附注</a:t>
            </a:r>
            <a:endParaRPr lang="en-US" sz="1400"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3924498" y="4486438"/>
            <a:ext cx="13964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a:solidFill>
                  <a:srgbClr val="445469"/>
                </a:solidFill>
                <a:latin typeface="Arial" pitchFamily="34" charset="0"/>
                <a:ea typeface="微软雅黑" pitchFamily="34" charset="-122"/>
                <a:sym typeface="Arial" pitchFamily="34" charset="0"/>
              </a:rPr>
              <a:t>当期当期盈余与预算结余差异表</a:t>
            </a:r>
            <a:endParaRPr lang="en-US" sz="1400" dirty="0">
              <a:solidFill>
                <a:srgbClr val="445469"/>
              </a:solidFill>
              <a:latin typeface="Arial" pitchFamily="34" charset="0"/>
              <a:ea typeface="微软雅黑" pitchFamily="34" charset="-122"/>
              <a:sym typeface="Arial" pitchFamily="34" charset="0"/>
            </a:endParaRPr>
          </a:p>
        </p:txBody>
      </p:sp>
      <p:sp>
        <p:nvSpPr>
          <p:cNvPr id="26" name="TextBox 13"/>
          <p:cNvSpPr txBox="1">
            <a:spLocks noChangeArrowheads="1"/>
          </p:cNvSpPr>
          <p:nvPr/>
        </p:nvSpPr>
        <p:spPr bwMode="auto">
          <a:xfrm>
            <a:off x="2988394" y="4303260"/>
            <a:ext cx="9361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收入费用表</a:t>
            </a:r>
            <a:endParaRPr lang="en-US" sz="1400" dirty="0">
              <a:solidFill>
                <a:srgbClr val="445469"/>
              </a:solidFill>
              <a:latin typeface="Arial" pitchFamily="34" charset="0"/>
              <a:ea typeface="微软雅黑" pitchFamily="34" charset="-122"/>
              <a:sym typeface="Arial" pitchFamily="34" charset="0"/>
            </a:endParaRPr>
          </a:p>
        </p:txBody>
      </p:sp>
      <p:sp>
        <p:nvSpPr>
          <p:cNvPr id="27" name="TextBox 13"/>
          <p:cNvSpPr txBox="1">
            <a:spLocks noChangeArrowheads="1"/>
          </p:cNvSpPr>
          <p:nvPr/>
        </p:nvSpPr>
        <p:spPr bwMode="auto">
          <a:xfrm>
            <a:off x="1908274" y="3578715"/>
            <a:ext cx="916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资产负债表</a:t>
            </a:r>
            <a:endParaRPr lang="en-US" sz="1400" dirty="0">
              <a:solidFill>
                <a:srgbClr val="445469"/>
              </a:solidFill>
              <a:latin typeface="Arial" pitchFamily="34" charset="0"/>
              <a:ea typeface="微软雅黑" pitchFamily="34" charset="-122"/>
              <a:sym typeface="Arial" pitchFamily="34" charset="0"/>
            </a:endParaRPr>
          </a:p>
        </p:txBody>
      </p:sp>
      <p:sp>
        <p:nvSpPr>
          <p:cNvPr id="2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四、政府财务报告内容及编报流程</a:t>
            </a:r>
            <a:endParaRPr lang="zh-CN" altLang="zh-CN" dirty="0"/>
          </a:p>
        </p:txBody>
      </p:sp>
      <p:sp>
        <p:nvSpPr>
          <p:cNvPr id="31"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32" name="文本框 10"/>
          <p:cNvSpPr txBox="1">
            <a:spLocks noChangeArrowheads="1"/>
          </p:cNvSpPr>
          <p:nvPr/>
        </p:nvSpPr>
        <p:spPr bwMode="auto">
          <a:xfrm>
            <a:off x="-176889" y="1079996"/>
            <a:ext cx="2013155" cy="99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（一）</a:t>
            </a:r>
            <a:endParaRPr lang="en-US" altLang="zh-CN" sz="20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政府</a:t>
            </a:r>
            <a:r>
              <a:rPr lang="zh-CN" altLang="en-US" sz="2000" b="1" dirty="0">
                <a:solidFill>
                  <a:srgbClr val="FFFFFF"/>
                </a:solidFill>
                <a:latin typeface="Arial" pitchFamily="34" charset="0"/>
                <a:ea typeface="微软雅黑" pitchFamily="34" charset="-122"/>
                <a:sym typeface="Arial" pitchFamily="34" charset="0"/>
              </a:rPr>
              <a:t>部门</a:t>
            </a:r>
            <a:r>
              <a:rPr lang="zh-CN" altLang="en-US" sz="2000" b="1" dirty="0" smtClean="0">
                <a:solidFill>
                  <a:srgbClr val="FFFFFF"/>
                </a:solidFill>
                <a:latin typeface="Arial" pitchFamily="34" charset="0"/>
                <a:ea typeface="微软雅黑" pitchFamily="34" charset="-122"/>
                <a:sym typeface="Arial" pitchFamily="34" charset="0"/>
              </a:rPr>
              <a:t>财务</a:t>
            </a:r>
            <a:endParaRPr lang="en-US" altLang="zh-CN" sz="20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报告</a:t>
            </a:r>
            <a:r>
              <a:rPr lang="zh-CN" altLang="en-US" sz="2000" b="1" dirty="0">
                <a:solidFill>
                  <a:srgbClr val="FFFFFF"/>
                </a:solidFill>
                <a:latin typeface="Arial" pitchFamily="34" charset="0"/>
                <a:ea typeface="微软雅黑" pitchFamily="34" charset="-122"/>
                <a:sym typeface="Arial" pitchFamily="34" charset="0"/>
              </a:rPr>
              <a:t>内容</a:t>
            </a:r>
          </a:p>
        </p:txBody>
      </p:sp>
    </p:spTree>
    <p:extLst>
      <p:ext uri="{BB962C8B-B14F-4D97-AF65-F5344CB8AC3E}">
        <p14:creationId xmlns:p14="http://schemas.microsoft.com/office/powerpoint/2010/main" val="2257613346"/>
      </p:ext>
    </p:extLst>
  </p:cSld>
  <p:clrMapOvr>
    <a:masterClrMapping/>
  </p:clrMapOvr>
  <mc:AlternateContent xmlns:mc="http://schemas.openxmlformats.org/markup-compatibility/2006" xmlns:p14="http://schemas.microsoft.com/office/powerpoint/2010/main">
    <mc:Choice Requires="p14">
      <p:transition spd="slow" p14:dur="1300" advTm="879">
        <p14:pan dir="u"/>
      </p:transition>
    </mc:Choice>
    <mc:Fallback xmlns="">
      <p:transition spd="slow" advTm="879">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5"/>
          <p:cNvSpPr>
            <a:spLocks/>
          </p:cNvSpPr>
          <p:nvPr/>
        </p:nvSpPr>
        <p:spPr bwMode="auto">
          <a:xfrm rot="-6872124">
            <a:off x="6075678" y="1385420"/>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sp>
        <p:nvSpPr>
          <p:cNvPr id="3" name="Freeform 65_6"/>
          <p:cNvSpPr>
            <a:spLocks/>
          </p:cNvSpPr>
          <p:nvPr/>
        </p:nvSpPr>
        <p:spPr bwMode="auto">
          <a:xfrm rot="-5331273">
            <a:off x="5208971" y="208721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4" name="Freeform 65_7"/>
          <p:cNvSpPr>
            <a:spLocks/>
          </p:cNvSpPr>
          <p:nvPr/>
        </p:nvSpPr>
        <p:spPr bwMode="auto">
          <a:xfrm rot="-3744668">
            <a:off x="4123090" y="233981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sp>
        <p:nvSpPr>
          <p:cNvPr id="5" name="Freeform 65_8"/>
          <p:cNvSpPr>
            <a:spLocks/>
          </p:cNvSpPr>
          <p:nvPr/>
        </p:nvSpPr>
        <p:spPr bwMode="auto">
          <a:xfrm rot="-2146088">
            <a:off x="3044874" y="207945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6" name="Freeform 65_9"/>
          <p:cNvSpPr>
            <a:spLocks/>
          </p:cNvSpPr>
          <p:nvPr/>
        </p:nvSpPr>
        <p:spPr bwMode="auto">
          <a:xfrm rot="-592321">
            <a:off x="2176406" y="137124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cxnSp>
        <p:nvCxnSpPr>
          <p:cNvPr id="7" name="Elbow Connector 25"/>
          <p:cNvCxnSpPr>
            <a:cxnSpLocks noChangeShapeType="1"/>
          </p:cNvCxnSpPr>
          <p:nvPr/>
        </p:nvCxnSpPr>
        <p:spPr bwMode="auto">
          <a:xfrm rot="16200000" flipH="1">
            <a:off x="3042745" y="3130441"/>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382682" y="224629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9" name="Straight Connector 93"/>
          <p:cNvCxnSpPr>
            <a:cxnSpLocks noChangeShapeType="1"/>
          </p:cNvCxnSpPr>
          <p:nvPr/>
        </p:nvCxnSpPr>
        <p:spPr bwMode="auto">
          <a:xfrm>
            <a:off x="6575002" y="224629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4501697" y="3234526"/>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5358073" y="3125193"/>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077957" y="2882171"/>
            <a:ext cx="610623" cy="609038"/>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3" name="Freeform 13"/>
          <p:cNvSpPr>
            <a:spLocks noEditPoints="1"/>
          </p:cNvSpPr>
          <p:nvPr/>
        </p:nvSpPr>
        <p:spPr bwMode="auto">
          <a:xfrm>
            <a:off x="2235008" y="3075850"/>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101131" y="3632385"/>
            <a:ext cx="610624"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5" name="Freeform 15"/>
          <p:cNvSpPr>
            <a:spLocks noChangeAspect="1" noEditPoints="1"/>
          </p:cNvSpPr>
          <p:nvPr/>
        </p:nvSpPr>
        <p:spPr bwMode="auto">
          <a:xfrm>
            <a:off x="3264042" y="3829563"/>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196972" y="3821396"/>
            <a:ext cx="610623" cy="607871"/>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7" name="Freeform 69"/>
          <p:cNvSpPr>
            <a:spLocks noEditPoints="1"/>
          </p:cNvSpPr>
          <p:nvPr/>
        </p:nvSpPr>
        <p:spPr bwMode="auto">
          <a:xfrm>
            <a:off x="4372774" y="3995240"/>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320940" y="3632385"/>
            <a:ext cx="611795"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9" name="Freeform 217"/>
          <p:cNvSpPr>
            <a:spLocks noEditPoints="1"/>
          </p:cNvSpPr>
          <p:nvPr/>
        </p:nvSpPr>
        <p:spPr bwMode="auto">
          <a:xfrm>
            <a:off x="5483851" y="3829563"/>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0" name="Oval 100"/>
          <p:cNvSpPr>
            <a:spLocks noChangeArrowheads="1"/>
          </p:cNvSpPr>
          <p:nvPr/>
        </p:nvSpPr>
        <p:spPr bwMode="auto">
          <a:xfrm>
            <a:off x="6270277" y="2882171"/>
            <a:ext cx="610624" cy="609038"/>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21" name="Freeform 64"/>
          <p:cNvSpPr>
            <a:spLocks noEditPoints="1"/>
          </p:cNvSpPr>
          <p:nvPr/>
        </p:nvSpPr>
        <p:spPr bwMode="auto">
          <a:xfrm>
            <a:off x="6417952" y="3056015"/>
            <a:ext cx="315274" cy="26135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2" name="Freeform 130"/>
          <p:cNvSpPr>
            <a:spLocks noEditPoints="1"/>
          </p:cNvSpPr>
          <p:nvPr/>
        </p:nvSpPr>
        <p:spPr bwMode="auto">
          <a:xfrm>
            <a:off x="3726991" y="1014222"/>
            <a:ext cx="1544724" cy="1480592"/>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305480"/>
          </a:solidFill>
          <a:ln>
            <a:noFill/>
          </a:ln>
          <a:extLst/>
        </p:spPr>
        <p:txBody>
          <a:bodyPr lIns="89680" tIns="44840" rIns="89680" bIns="44840"/>
          <a:lstStyle/>
          <a:p>
            <a:endParaRPr lang="zh-CN" altLang="en-US"/>
          </a:p>
        </p:txBody>
      </p:sp>
      <p:sp>
        <p:nvSpPr>
          <p:cNvPr id="23" name="TextBox 13"/>
          <p:cNvSpPr txBox="1">
            <a:spLocks noChangeArrowheads="1"/>
          </p:cNvSpPr>
          <p:nvPr/>
        </p:nvSpPr>
        <p:spPr bwMode="auto">
          <a:xfrm>
            <a:off x="6218007" y="3548380"/>
            <a:ext cx="8028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a:solidFill>
                  <a:srgbClr val="445469"/>
                </a:solidFill>
                <a:latin typeface="Arial" pitchFamily="34" charset="0"/>
                <a:ea typeface="微软雅黑" pitchFamily="34" charset="-122"/>
                <a:sym typeface="Arial" pitchFamily="34" charset="0"/>
              </a:rPr>
              <a:t>政府财政经济分析</a:t>
            </a:r>
            <a:endParaRPr lang="en-US" sz="1400"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5307347" y="4279925"/>
            <a:ext cx="8016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报表附注</a:t>
            </a:r>
            <a:endParaRPr lang="en-US" sz="1400"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3924498" y="4486438"/>
            <a:ext cx="13964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a:solidFill>
                  <a:srgbClr val="445469"/>
                </a:solidFill>
                <a:latin typeface="Arial" pitchFamily="34" charset="0"/>
                <a:ea typeface="微软雅黑" pitchFamily="34" charset="-122"/>
                <a:sym typeface="Arial" pitchFamily="34" charset="0"/>
              </a:rPr>
              <a:t>当期当期盈余与预算结余差异表</a:t>
            </a:r>
            <a:endParaRPr lang="en-US" sz="1400" dirty="0">
              <a:solidFill>
                <a:srgbClr val="445469"/>
              </a:solidFill>
              <a:latin typeface="Arial" pitchFamily="34" charset="0"/>
              <a:ea typeface="微软雅黑" pitchFamily="34" charset="-122"/>
              <a:sym typeface="Arial" pitchFamily="34" charset="0"/>
            </a:endParaRPr>
          </a:p>
        </p:txBody>
      </p:sp>
      <p:sp>
        <p:nvSpPr>
          <p:cNvPr id="26" name="TextBox 13"/>
          <p:cNvSpPr txBox="1">
            <a:spLocks noChangeArrowheads="1"/>
          </p:cNvSpPr>
          <p:nvPr/>
        </p:nvSpPr>
        <p:spPr bwMode="auto">
          <a:xfrm>
            <a:off x="2988394" y="4303260"/>
            <a:ext cx="9361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收入费用表</a:t>
            </a:r>
            <a:endParaRPr lang="en-US" sz="1400" dirty="0">
              <a:solidFill>
                <a:srgbClr val="445469"/>
              </a:solidFill>
              <a:latin typeface="Arial" pitchFamily="34" charset="0"/>
              <a:ea typeface="微软雅黑" pitchFamily="34" charset="-122"/>
              <a:sym typeface="Arial" pitchFamily="34" charset="0"/>
            </a:endParaRPr>
          </a:p>
        </p:txBody>
      </p:sp>
      <p:sp>
        <p:nvSpPr>
          <p:cNvPr id="27" name="TextBox 13"/>
          <p:cNvSpPr txBox="1">
            <a:spLocks noChangeArrowheads="1"/>
          </p:cNvSpPr>
          <p:nvPr/>
        </p:nvSpPr>
        <p:spPr bwMode="auto">
          <a:xfrm>
            <a:off x="1908274" y="3578715"/>
            <a:ext cx="916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资产负债表</a:t>
            </a:r>
            <a:endParaRPr lang="en-US" sz="1400" dirty="0">
              <a:solidFill>
                <a:srgbClr val="445469"/>
              </a:solidFill>
              <a:latin typeface="Arial" pitchFamily="34" charset="0"/>
              <a:ea typeface="微软雅黑" pitchFamily="34" charset="-122"/>
              <a:sym typeface="Arial" pitchFamily="34" charset="0"/>
            </a:endParaRPr>
          </a:p>
        </p:txBody>
      </p:sp>
      <p:sp>
        <p:nvSpPr>
          <p:cNvPr id="2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五、</a:t>
            </a:r>
            <a:r>
              <a:rPr lang="zh-CN" altLang="en-US" b="1" dirty="0"/>
              <a:t>政府财务报告制度框架</a:t>
            </a:r>
            <a:endParaRPr lang="zh-CN" altLang="zh-CN" dirty="0"/>
          </a:p>
        </p:txBody>
      </p:sp>
      <p:sp>
        <p:nvSpPr>
          <p:cNvPr id="31"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32" name="文本框 10"/>
          <p:cNvSpPr txBox="1">
            <a:spLocks noChangeArrowheads="1"/>
          </p:cNvSpPr>
          <p:nvPr/>
        </p:nvSpPr>
        <p:spPr bwMode="auto">
          <a:xfrm>
            <a:off x="-176889" y="1079996"/>
            <a:ext cx="2013155" cy="99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a:solidFill>
                  <a:srgbClr val="FFFFFF"/>
                </a:solidFill>
                <a:latin typeface="Arial" pitchFamily="34" charset="0"/>
                <a:ea typeface="微软雅黑" pitchFamily="34" charset="-122"/>
                <a:sym typeface="Arial" pitchFamily="34" charset="0"/>
              </a:rPr>
              <a:t>（二</a:t>
            </a:r>
            <a:r>
              <a:rPr lang="zh-CN" altLang="en-US" sz="2000" b="1" dirty="0" smtClean="0">
                <a:solidFill>
                  <a:srgbClr val="FFFFFF"/>
                </a:solidFill>
                <a:latin typeface="Arial" pitchFamily="34" charset="0"/>
                <a:ea typeface="微软雅黑" pitchFamily="34" charset="-122"/>
                <a:sym typeface="Arial" pitchFamily="34" charset="0"/>
              </a:rPr>
              <a:t>）</a:t>
            </a:r>
            <a:endParaRPr lang="en-US" altLang="zh-CN" sz="20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政府综合财务</a:t>
            </a:r>
            <a:endParaRPr lang="en-US" altLang="zh-CN" sz="20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报告</a:t>
            </a:r>
            <a:endParaRPr lang="zh-CN" altLang="en-US" sz="2000" b="1" dirty="0">
              <a:solidFill>
                <a:srgbClr val="FFFFFF"/>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3594639932"/>
      </p:ext>
    </p:extLst>
  </p:cSld>
  <p:clrMapOvr>
    <a:masterClrMapping/>
  </p:clrMapOvr>
  <mc:AlternateContent xmlns:mc="http://schemas.openxmlformats.org/markup-compatibility/2006" xmlns:p14="http://schemas.microsoft.com/office/powerpoint/2010/main">
    <mc:Choice Requires="p14">
      <p:transition spd="slow" p14:dur="1300" advTm="879">
        <p14:pan dir="u"/>
      </p:transition>
    </mc:Choice>
    <mc:Fallback xmlns="">
      <p:transition spd="slow" advTm="879">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4"/>
          <p:cNvSpPr txBox="1"/>
          <p:nvPr/>
        </p:nvSpPr>
        <p:spPr>
          <a:xfrm>
            <a:off x="1332210" y="2448148"/>
            <a:ext cx="6345964" cy="683603"/>
          </a:xfrm>
          <a:prstGeom prst="rect">
            <a:avLst/>
          </a:prstGeom>
          <a:noFill/>
        </p:spPr>
        <p:txBody>
          <a:bodyPr wrap="square" lIns="67391" tIns="33696" rIns="67391" bIns="33696" rtlCol="0">
            <a:spAutoFit/>
          </a:bodyPr>
          <a:lstStyle/>
          <a:p>
            <a:r>
              <a:rPr lang="zh-CN" altLang="en-US" sz="4000" dirty="0" smtClean="0">
                <a:solidFill>
                  <a:srgbClr val="305480"/>
                </a:solidFill>
                <a:latin typeface="黑体" pitchFamily="2" charset="-122"/>
                <a:ea typeface="黑体" pitchFamily="2" charset="-122"/>
                <a:cs typeface="+mn-ea"/>
                <a:sym typeface="+mn-lt"/>
              </a:rPr>
              <a:t>第三节  政府预算绩效评价</a:t>
            </a:r>
            <a:endParaRPr lang="zh-CN" altLang="en-US" sz="40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itchFamily="2" charset="-122"/>
                <a:ea typeface="黑体" pitchFamily="2" charset="-122"/>
                <a:cs typeface="+mn-ea"/>
                <a:sym typeface="+mn-lt"/>
              </a:rPr>
              <a:t>3</a:t>
            </a:r>
            <a:endParaRPr lang="zh-CN" altLang="en-US" sz="8800" dirty="0">
              <a:solidFill>
                <a:schemeClr val="bg1"/>
              </a:solidFill>
              <a:latin typeface="黑体" pitchFamily="2" charset="-122"/>
              <a:ea typeface="黑体" pitchFamily="2" charset="-122"/>
              <a:cs typeface="+mn-ea"/>
              <a:sym typeface="+mn-lt"/>
            </a:endParaRPr>
          </a:p>
        </p:txBody>
      </p:sp>
      <p:sp>
        <p:nvSpPr>
          <p:cNvPr id="7" name="燕尾形 6"/>
          <p:cNvSpPr/>
          <p:nvPr/>
        </p:nvSpPr>
        <p:spPr>
          <a:xfrm rot="5400000">
            <a:off x="284437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775947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2660248"/>
            <a:chOff x="812496" y="1564688"/>
            <a:chExt cx="7166281"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a:solidFill>
                    <a:srgbClr val="FFFFFF"/>
                  </a:solidFill>
                  <a:latin typeface="Arial" pitchFamily="34" charset="0"/>
                  <a:ea typeface="微软雅黑" pitchFamily="34" charset="-122"/>
                  <a:sym typeface="Arial" pitchFamily="34" charset="0"/>
                </a:rPr>
                <a:t>（一）定义</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60" y="2712768"/>
              <a:ext cx="65641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dirty="0">
                  <a:latin typeface="微软雅黑" panose="020B0503020204020204" pitchFamily="34" charset="-122"/>
                  <a:ea typeface="微软雅黑" panose="020B0503020204020204" pitchFamily="34" charset="-122"/>
                </a:rPr>
                <a:t>财政支出绩效评价（以下简称绩效评价）是指财政部门和预算部门（单位）根据设定的绩效目标，运用科学、合理的绩效评价指标、评价标准和评价方法，对财政支出的经济性、效率性和效益性进行客观、公正的评价。</a:t>
              </a:r>
              <a:endParaRPr lang="en-US" sz="2400" b="1"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一、绩效评价的内涵与层次</a:t>
            </a:r>
            <a:endParaRPr lang="zh-CN" altLang="en-US" dirty="0"/>
          </a:p>
        </p:txBody>
      </p:sp>
    </p:spTree>
    <p:extLst>
      <p:ext uri="{BB962C8B-B14F-4D97-AF65-F5344CB8AC3E}">
        <p14:creationId xmlns:p14="http://schemas.microsoft.com/office/powerpoint/2010/main" val="9368521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（二）</a:t>
              </a:r>
              <a:r>
                <a:rPr lang="zh-CN" altLang="en-US" sz="2400" b="1" dirty="0">
                  <a:solidFill>
                    <a:srgbClr val="FFFFFF"/>
                  </a:solidFill>
                  <a:latin typeface="Arial" pitchFamily="34" charset="0"/>
                  <a:ea typeface="微软雅黑" pitchFamily="34" charset="-122"/>
                  <a:sym typeface="Arial" pitchFamily="34" charset="0"/>
                </a:rPr>
                <a:t>层次</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60" y="2712768"/>
              <a:ext cx="656411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000" dirty="0">
                  <a:latin typeface="微软雅黑" panose="020B0503020204020204" pitchFamily="34" charset="-122"/>
                  <a:ea typeface="微软雅黑" panose="020B0503020204020204" pitchFamily="34" charset="-122"/>
                </a:rPr>
                <a:t>根据财政支出评价对象的不同，</a:t>
              </a:r>
              <a:r>
                <a:rPr lang="zh-CN" altLang="en-US" sz="2000" dirty="0" smtClean="0">
                  <a:latin typeface="微软雅黑" panose="020B0503020204020204" pitchFamily="34" charset="-122"/>
                  <a:ea typeface="微软雅黑" panose="020B0503020204020204" pitchFamily="34" charset="-122"/>
                </a:rPr>
                <a:t>分为三个</a:t>
              </a:r>
              <a:r>
                <a:rPr lang="zh-CN" altLang="en-US" sz="2000" dirty="0">
                  <a:latin typeface="微软雅黑" panose="020B0503020204020204" pitchFamily="34" charset="-122"/>
                  <a:ea typeface="微软雅黑" panose="020B0503020204020204" pitchFamily="34" charset="-122"/>
                </a:rPr>
                <a:t>层次</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第一</a:t>
              </a:r>
              <a:r>
                <a:rPr lang="zh-CN" altLang="en-US" sz="2000" dirty="0">
                  <a:latin typeface="微软雅黑" panose="020B0503020204020204" pitchFamily="34" charset="-122"/>
                  <a:ea typeface="微软雅黑" panose="020B0503020204020204" pitchFamily="34" charset="-122"/>
                </a:rPr>
                <a:t>层次</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预算</a:t>
              </a:r>
              <a:r>
                <a:rPr lang="zh-CN" altLang="en-US" sz="2000" dirty="0" smtClean="0">
                  <a:latin typeface="微软雅黑" panose="020B0503020204020204" pitchFamily="34" charset="-122"/>
                  <a:ea typeface="微软雅黑" panose="020B0503020204020204" pitchFamily="34" charset="-122"/>
                </a:rPr>
                <a:t>项目（政策）绩效评价</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第二层次</a:t>
              </a:r>
              <a:r>
                <a:rPr lang="zh-CN" altLang="en-US" sz="2000" dirty="0">
                  <a:latin typeface="微软雅黑" panose="020B0503020204020204" pitchFamily="34" charset="-122"/>
                  <a:ea typeface="微软雅黑" panose="020B0503020204020204" pitchFamily="34" charset="-122"/>
                </a:rPr>
                <a:t>为</a:t>
              </a:r>
              <a:r>
                <a:rPr lang="zh-CN" altLang="en-US" sz="2000" dirty="0" smtClean="0">
                  <a:latin typeface="微软雅黑" panose="020B0503020204020204" pitchFamily="34" charset="-122"/>
                  <a:ea typeface="微软雅黑" panose="020B0503020204020204" pitchFamily="34" charset="-122"/>
                </a:rPr>
                <a:t>部门（单位）预算绩效评价</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2000" dirty="0" smtClean="0">
                  <a:latin typeface="微软雅黑" panose="020B0503020204020204" pitchFamily="34" charset="-122"/>
                  <a:ea typeface="微软雅黑" panose="020B0503020204020204" pitchFamily="34" charset="-122"/>
                </a:rPr>
                <a:t>第三层次为</a:t>
              </a:r>
              <a:r>
                <a:rPr lang="zh-CN" altLang="en-US" sz="2000" dirty="0">
                  <a:latin typeface="微软雅黑" panose="020B0503020204020204" pitchFamily="34" charset="-122"/>
                  <a:ea typeface="微软雅黑" panose="020B0503020204020204" pitchFamily="34" charset="-122"/>
                </a:rPr>
                <a:t>政府</a:t>
              </a:r>
              <a:r>
                <a:rPr lang="zh-CN" altLang="en-US" sz="2000" dirty="0" smtClean="0">
                  <a:latin typeface="微软雅黑" panose="020B0503020204020204" pitchFamily="34" charset="-122"/>
                  <a:ea typeface="微软雅黑" panose="020B0503020204020204" pitchFamily="34" charset="-122"/>
                </a:rPr>
                <a:t>综合</a:t>
              </a:r>
              <a:r>
                <a:rPr lang="zh-CN" altLang="en-US" sz="2000" dirty="0">
                  <a:latin typeface="微软雅黑" panose="020B0503020204020204" pitchFamily="34" charset="-122"/>
                  <a:ea typeface="微软雅黑" panose="020B0503020204020204" pitchFamily="34" charset="-122"/>
                </a:rPr>
                <a:t>绩效评价</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三</a:t>
              </a:r>
              <a:r>
                <a:rPr lang="zh-CN" altLang="en-US" sz="2000" dirty="0" smtClean="0">
                  <a:latin typeface="微软雅黑" panose="020B0503020204020204" pitchFamily="34" charset="-122"/>
                  <a:ea typeface="微软雅黑" panose="020B0503020204020204" pitchFamily="34" charset="-122"/>
                </a:rPr>
                <a:t>者</a:t>
              </a:r>
              <a:r>
                <a:rPr lang="zh-CN" altLang="en-US" sz="2000" dirty="0">
                  <a:latin typeface="微软雅黑" panose="020B0503020204020204" pitchFamily="34" charset="-122"/>
                  <a:ea typeface="微软雅黑" panose="020B0503020204020204" pitchFamily="34" charset="-122"/>
                </a:rPr>
                <a:t>是一个层层递进、逐级包容的关系</a:t>
              </a:r>
              <a:r>
                <a:rPr lang="zh-CN" altLang="en-US" sz="2000" dirty="0" smtClean="0">
                  <a:latin typeface="微软雅黑" panose="020B0503020204020204" pitchFamily="34" charset="-122"/>
                  <a:ea typeface="微软雅黑" panose="020B0503020204020204" pitchFamily="34" charset="-122"/>
                </a:rPr>
                <a:t>。</a:t>
              </a:r>
              <a:endParaRPr lang="en-US" sz="2000" b="1"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一、绩效评价的内涵与层次</a:t>
            </a:r>
            <a:endParaRPr lang="zh-CN" altLang="en-US" dirty="0"/>
          </a:p>
        </p:txBody>
      </p:sp>
    </p:spTree>
    <p:extLst>
      <p:ext uri="{BB962C8B-B14F-4D97-AF65-F5344CB8AC3E}">
        <p14:creationId xmlns:p14="http://schemas.microsoft.com/office/powerpoint/2010/main" val="41909929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2866331"/>
              <a:ext cx="6564111"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各级财政部门</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预算部门</a:t>
              </a:r>
              <a:endParaRPr lang="en-US" sz="2400"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二、</a:t>
            </a:r>
            <a:r>
              <a:rPr lang="zh-CN" altLang="en-US" b="1" dirty="0"/>
              <a:t>绩效评价</a:t>
            </a:r>
            <a:r>
              <a:rPr lang="zh-CN" altLang="en-US" b="1" dirty="0" smtClean="0"/>
              <a:t>的主体与形式</a:t>
            </a:r>
            <a:endParaRPr lang="zh-CN" altLang="en-US" dirty="0"/>
          </a:p>
        </p:txBody>
      </p:sp>
    </p:spTree>
    <p:extLst>
      <p:ext uri="{BB962C8B-B14F-4D97-AF65-F5344CB8AC3E}">
        <p14:creationId xmlns:p14="http://schemas.microsoft.com/office/powerpoint/2010/main" val="1602815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（二）形式</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2866331"/>
              <a:ext cx="6564111"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绩效自评</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财政部门绩效评价</a:t>
              </a:r>
              <a:endParaRPr lang="en-US" altLang="zh-CN" sz="24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3.</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第三方绩效评价</a:t>
              </a:r>
              <a:endParaRPr lang="en-US" sz="2400"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二、</a:t>
            </a:r>
            <a:r>
              <a:rPr lang="zh-CN" altLang="en-US" b="1" dirty="0"/>
              <a:t>绩效评价</a:t>
            </a:r>
            <a:r>
              <a:rPr lang="zh-CN" altLang="en-US" b="1" dirty="0" smtClean="0"/>
              <a:t>的主体与形式</a:t>
            </a:r>
            <a:endParaRPr lang="zh-CN" altLang="en-US" dirty="0"/>
          </a:p>
        </p:txBody>
      </p:sp>
    </p:spTree>
    <p:extLst>
      <p:ext uri="{BB962C8B-B14F-4D97-AF65-F5344CB8AC3E}">
        <p14:creationId xmlns:p14="http://schemas.microsoft.com/office/powerpoint/2010/main" val="1713475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科学规范原则</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公正公开原则</a:t>
              </a:r>
              <a:endParaRPr lang="en-US" altLang="zh-CN" sz="24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3.</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分级分类原则</a:t>
              </a:r>
              <a:endParaRPr lang="en-US" altLang="zh-CN" sz="24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4.</a:t>
              </a:r>
              <a:r>
                <a:rPr lang="zh-CN" altLang="en-US" sz="2400" dirty="0" smtClean="0">
                  <a:solidFill>
                    <a:srgbClr val="445469"/>
                  </a:solidFill>
                  <a:latin typeface="微软雅黑" panose="020B0503020204020204" pitchFamily="34" charset="-122"/>
                  <a:ea typeface="微软雅黑" panose="020B0503020204020204" pitchFamily="34" charset="-122"/>
                  <a:sym typeface="Arial" pitchFamily="34" charset="0"/>
                </a:rPr>
                <a:t>绩效相关原则</a:t>
              </a:r>
              <a:endParaRPr lang="en-US" sz="2400"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三、</a:t>
            </a:r>
            <a:r>
              <a:rPr lang="zh-CN" altLang="en-US" b="1" dirty="0"/>
              <a:t>绩效评价</a:t>
            </a:r>
            <a:r>
              <a:rPr lang="zh-CN" altLang="en-US" b="1" dirty="0" smtClean="0"/>
              <a:t>的原则</a:t>
            </a:r>
            <a:endParaRPr lang="zh-CN" altLang="en-US" dirty="0"/>
          </a:p>
        </p:txBody>
      </p:sp>
    </p:spTree>
    <p:extLst>
      <p:ext uri="{BB962C8B-B14F-4D97-AF65-F5344CB8AC3E}">
        <p14:creationId xmlns:p14="http://schemas.microsoft.com/office/powerpoint/2010/main" val="30786941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国家相关法律、法规和规章制度</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党中央、国务院重大决策部署</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3.</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部门职责相关规定</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4.</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相关行业政策、行业标准及专业技术规范</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5.</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预算管理制度及办法等</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6.</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项目（政策）设立的政策依据和目标等</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7.</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本级人大审查结果报告、审计报告及决定、财政监督稽核报告</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8.</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其他相关资料</a:t>
              </a:r>
              <a:endParaRPr lang="en-US" sz="1800"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四、</a:t>
            </a:r>
            <a:r>
              <a:rPr lang="zh-CN" altLang="en-US" b="1" dirty="0"/>
              <a:t>绩效评价</a:t>
            </a:r>
            <a:r>
              <a:rPr lang="zh-CN" altLang="en-US" b="1" dirty="0" smtClean="0"/>
              <a:t>的主要依据</a:t>
            </a:r>
            <a:endParaRPr lang="zh-CN" altLang="en-US" dirty="0"/>
          </a:p>
        </p:txBody>
      </p:sp>
    </p:spTree>
    <p:extLst>
      <p:ext uri="{BB962C8B-B14F-4D97-AF65-F5344CB8AC3E}">
        <p14:creationId xmlns:p14="http://schemas.microsoft.com/office/powerpoint/2010/main" val="16419553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800" dirty="0" smtClean="0">
                  <a:latin typeface="微软雅黑" panose="020B0503020204020204" pitchFamily="34" charset="-122"/>
                  <a:ea typeface="微软雅黑" panose="020B0503020204020204" pitchFamily="34" charset="-122"/>
                </a:rPr>
                <a:t>（一）绩效</a:t>
              </a:r>
              <a:r>
                <a:rPr lang="zh-CN" altLang="en-US" sz="1800" dirty="0" smtClean="0">
                  <a:latin typeface="微软雅黑" panose="020B0503020204020204" pitchFamily="34" charset="-122"/>
                  <a:ea typeface="微软雅黑" panose="020B0503020204020204" pitchFamily="34" charset="-122"/>
                </a:rPr>
                <a:t>自评的方法</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（二）</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财政</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和部门绩效评价的方法</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1</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）成本效益分析法</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）比较法</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3</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）因素分析法</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4</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）最低成本法</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
              </a:r>
              <a:b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b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5</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）公众评判法</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6</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）其他评价方法</a:t>
              </a:r>
              <a:endParaRPr lang="en-US" sz="1800" dirty="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五、</a:t>
            </a:r>
            <a:r>
              <a:rPr lang="zh-CN" altLang="en-US" b="1" dirty="0"/>
              <a:t>绩效评价</a:t>
            </a:r>
            <a:r>
              <a:rPr lang="zh-CN" altLang="en-US" b="1" dirty="0" smtClean="0"/>
              <a:t>的方法</a:t>
            </a:r>
            <a:endParaRPr lang="zh-CN" altLang="en-US" dirty="0"/>
          </a:p>
        </p:txBody>
      </p:sp>
    </p:spTree>
    <p:extLst>
      <p:ext uri="{BB962C8B-B14F-4D97-AF65-F5344CB8AC3E}">
        <p14:creationId xmlns:p14="http://schemas.microsoft.com/office/powerpoint/2010/main" val="2240992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84437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972170" y="2304132"/>
            <a:ext cx="7272808"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itchFamily="2" charset="-122"/>
                <a:ea typeface="黑体" pitchFamily="2" charset="-122"/>
                <a:cs typeface="+mn-ea"/>
                <a:sym typeface="+mn-lt"/>
              </a:rPr>
              <a:t>第一节 </a:t>
            </a:r>
            <a:r>
              <a:rPr lang="zh-CN" altLang="en-US" sz="4000" dirty="0" smtClean="0">
                <a:solidFill>
                  <a:srgbClr val="305480"/>
                </a:solidFill>
                <a:latin typeface="黑体" pitchFamily="2" charset="-122"/>
                <a:ea typeface="黑体" pitchFamily="2" charset="-122"/>
                <a:cs typeface="+mn-ea"/>
                <a:sym typeface="+mn-lt"/>
              </a:rPr>
              <a:t>政府决算的基本内容</a:t>
            </a:r>
            <a:endParaRPr lang="zh-CN" altLang="en-US" sz="36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1</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2111772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一</a:t>
              </a:r>
              <a:r>
                <a:rPr lang="zh-CN" altLang="en-US" sz="1800" dirty="0" smtClean="0">
                  <a:latin typeface="微软雅黑" panose="020B0503020204020204" pitchFamily="34" charset="-122"/>
                  <a:ea typeface="微软雅黑" panose="020B0503020204020204" pitchFamily="34" charset="-122"/>
                </a:rPr>
                <a:t>）按照</a:t>
              </a:r>
              <a:r>
                <a:rPr lang="zh-CN" altLang="en-US" sz="1800" dirty="0" smtClean="0">
                  <a:latin typeface="微软雅黑" panose="020B0503020204020204" pitchFamily="34" charset="-122"/>
                  <a:ea typeface="微软雅黑" panose="020B0503020204020204" pitchFamily="34" charset="-122"/>
                </a:rPr>
                <a:t>绩效评价主体来看</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（二）</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按照</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绩效评工作程序来看</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1</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）准备阶段</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）实施阶段</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a:t>
              </a:r>
              <a:r>
                <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rPr>
                <a:t>3</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）撰写和提交绩效评价报告阶段</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六、</a:t>
            </a:r>
            <a:r>
              <a:rPr lang="zh-CN" altLang="en-US" b="1" dirty="0"/>
              <a:t>绩效评价</a:t>
            </a:r>
            <a:r>
              <a:rPr lang="zh-CN" altLang="en-US" b="1" dirty="0" smtClean="0"/>
              <a:t>的流程</a:t>
            </a:r>
            <a:endParaRPr lang="zh-CN" altLang="en-US" dirty="0"/>
          </a:p>
        </p:txBody>
      </p:sp>
    </p:spTree>
    <p:extLst>
      <p:ext uri="{BB962C8B-B14F-4D97-AF65-F5344CB8AC3E}">
        <p14:creationId xmlns:p14="http://schemas.microsoft.com/office/powerpoint/2010/main" val="3945607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各财政资金具体使用单位应当提交绩效自评报告</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2.</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财政部门和预算部门开展绩效评价并撰写绩效评价报告</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七、绩效评价报告</a:t>
            </a:r>
            <a:endParaRPr lang="zh-CN" altLang="en-US" dirty="0"/>
          </a:p>
        </p:txBody>
      </p:sp>
    </p:spTree>
    <p:extLst>
      <p:ext uri="{BB962C8B-B14F-4D97-AF65-F5344CB8AC3E}">
        <p14:creationId xmlns:p14="http://schemas.microsoft.com/office/powerpoint/2010/main" val="35411836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3452336"/>
            <a:chOff x="812496" y="1564688"/>
            <a:chExt cx="7166281" cy="3452336"/>
          </a:xfrm>
        </p:grpSpPr>
        <p:sp>
          <p:nvSpPr>
            <p:cNvPr id="2" name="矩形 7"/>
            <p:cNvSpPr>
              <a:spLocks noChangeArrowheads="1"/>
            </p:cNvSpPr>
            <p:nvPr/>
          </p:nvSpPr>
          <p:spPr bwMode="auto">
            <a:xfrm>
              <a:off x="1051653" y="1564688"/>
              <a:ext cx="6927124" cy="345233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smtClean="0">
                  <a:solidFill>
                    <a:srgbClr val="FFFFFF"/>
                  </a:solidFill>
                  <a:latin typeface="Arial" pitchFamily="34" charset="0"/>
                  <a:ea typeface="微软雅黑" pitchFamily="34" charset="-122"/>
                  <a:sym typeface="Arial" pitchFamily="34" charset="0"/>
                </a:rPr>
                <a:t>（一）主体</a:t>
              </a:r>
              <a:endParaRPr lang="zh-CN" altLang="en-US" sz="2400" b="1" dirty="0">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172536" y="1692685"/>
              <a:ext cx="6564111"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800" dirty="0" smtClean="0">
                  <a:latin typeface="微软雅黑" panose="020B0503020204020204" pitchFamily="34" charset="-122"/>
                  <a:ea typeface="微软雅黑" panose="020B0503020204020204" pitchFamily="34" charset="-122"/>
                </a:rPr>
                <a:t>（一）</a:t>
              </a:r>
              <a:r>
                <a:rPr lang="zh-CN" altLang="en-US" sz="1800" dirty="0" smtClean="0">
                  <a:latin typeface="微软雅黑" panose="020B0503020204020204" pitchFamily="34" charset="-122"/>
                  <a:ea typeface="微软雅黑" panose="020B0503020204020204" pitchFamily="34" charset="-122"/>
                </a:rPr>
                <a:t>绩效评价</a:t>
              </a:r>
              <a:r>
                <a:rPr lang="zh-CN" altLang="en-US" sz="1800" dirty="0" smtClean="0">
                  <a:latin typeface="微软雅黑" panose="020B0503020204020204" pitchFamily="34" charset="-122"/>
                  <a:ea typeface="微软雅黑" panose="020B0503020204020204" pitchFamily="34" charset="-122"/>
                </a:rPr>
                <a:t>结果 反馈及整改</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（二）</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绩效评价</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结果报告或通报</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（三）</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绩效评价</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结果与部门预算安排挂钩</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a:p>
              <a:pPr>
                <a:lnSpc>
                  <a:spcPct val="150000"/>
                </a:lnSpc>
              </a:pP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（四）</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实施</a:t>
              </a:r>
              <a:r>
                <a:rPr lang="zh-CN" altLang="en-US" sz="1800" dirty="0" smtClean="0">
                  <a:solidFill>
                    <a:srgbClr val="445469"/>
                  </a:solidFill>
                  <a:latin typeface="微软雅黑" panose="020B0503020204020204" pitchFamily="34" charset="-122"/>
                  <a:ea typeface="微软雅黑" panose="020B0503020204020204" pitchFamily="34" charset="-122"/>
                  <a:sym typeface="Arial" pitchFamily="34" charset="0"/>
                </a:rPr>
                <a:t>预算绩效管理考核和绩效评价结果问责</a:t>
              </a:r>
              <a:endParaRPr lang="en-US" altLang="zh-CN" sz="1800" dirty="0" smtClean="0">
                <a:solidFill>
                  <a:srgbClr val="445469"/>
                </a:solidFill>
                <a:latin typeface="微软雅黑" panose="020B0503020204020204" pitchFamily="34" charset="-122"/>
                <a:ea typeface="微软雅黑" panose="020B0503020204020204" pitchFamily="34" charset="-122"/>
                <a:sym typeface="Arial" pitchFamily="34" charset="0"/>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八、绩效评价结果反馈和应用管理</a:t>
            </a:r>
            <a:endParaRPr lang="zh-CN" altLang="en-US" dirty="0"/>
          </a:p>
        </p:txBody>
      </p:sp>
    </p:spTree>
    <p:extLst>
      <p:ext uri="{BB962C8B-B14F-4D97-AF65-F5344CB8AC3E}">
        <p14:creationId xmlns:p14="http://schemas.microsoft.com/office/powerpoint/2010/main" val="7946254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dirty="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955296" y="1300068"/>
            <a:ext cx="6927124" cy="2660248"/>
            <a:chOff x="1051653" y="1564688"/>
            <a:chExt cx="6927124"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1704656"/>
              <a:ext cx="6564111"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rgbClr val="445469"/>
                  </a:solidFill>
                  <a:latin typeface="Arial" pitchFamily="34" charset="0"/>
                  <a:ea typeface="微软雅黑" pitchFamily="34" charset="-122"/>
                </a:rPr>
                <a:t>根据案例（教材第</a:t>
              </a:r>
              <a:r>
                <a:rPr lang="en-US" altLang="zh-CN" sz="2400" b="1" dirty="0">
                  <a:solidFill>
                    <a:srgbClr val="445469"/>
                  </a:solidFill>
                  <a:latin typeface="Arial" pitchFamily="34" charset="0"/>
                  <a:ea typeface="微软雅黑" pitchFamily="34" charset="-122"/>
                </a:rPr>
                <a:t>294</a:t>
              </a:r>
              <a:r>
                <a:rPr lang="zh-CN" altLang="en-US" sz="2400" b="1" dirty="0">
                  <a:solidFill>
                    <a:srgbClr val="445469"/>
                  </a:solidFill>
                  <a:latin typeface="Arial" pitchFamily="34" charset="0"/>
                  <a:ea typeface="微软雅黑" pitchFamily="34" charset="-122"/>
                </a:rPr>
                <a:t>页）分析回答下列问题：</a:t>
              </a:r>
              <a:endParaRPr lang="en-US" altLang="zh-CN" sz="2400" b="1" dirty="0">
                <a:solidFill>
                  <a:srgbClr val="445469"/>
                </a:solidFill>
                <a:latin typeface="Arial" pitchFamily="34" charset="0"/>
                <a:ea typeface="微软雅黑" pitchFamily="34" charset="-122"/>
              </a:endParaRPr>
            </a:p>
            <a:p>
              <a:r>
                <a:rPr lang="en-US" sz="2400" dirty="0" smtClean="0">
                  <a:solidFill>
                    <a:srgbClr val="445469"/>
                  </a:solidFill>
                  <a:latin typeface="Arial" pitchFamily="34" charset="0"/>
                  <a:ea typeface="微软雅黑" pitchFamily="34" charset="-122"/>
                  <a:sym typeface="Arial" pitchFamily="34" charset="0"/>
                </a:rPr>
                <a:t>1.</a:t>
              </a:r>
              <a:r>
                <a:rPr lang="zh-CN" altLang="en-US" sz="2400" dirty="0" smtClean="0">
                  <a:solidFill>
                    <a:srgbClr val="445469"/>
                  </a:solidFill>
                  <a:latin typeface="Arial" pitchFamily="34" charset="0"/>
                  <a:ea typeface="微软雅黑" pitchFamily="34" charset="-122"/>
                  <a:sym typeface="Arial" pitchFamily="34" charset="0"/>
                </a:rPr>
                <a:t>如何设计绩效评价工作流程？</a:t>
              </a:r>
              <a:endParaRPr lang="en-US" altLang="zh-CN" sz="2400" dirty="0" smtClean="0">
                <a:solidFill>
                  <a:srgbClr val="445469"/>
                </a:solidFill>
                <a:latin typeface="Arial" pitchFamily="34" charset="0"/>
                <a:ea typeface="微软雅黑" pitchFamily="34" charset="-122"/>
                <a:sym typeface="Arial" pitchFamily="34" charset="0"/>
              </a:endParaRPr>
            </a:p>
            <a:p>
              <a:r>
                <a:rPr lang="en-US" sz="2400" dirty="0" smtClean="0">
                  <a:solidFill>
                    <a:srgbClr val="445469"/>
                  </a:solidFill>
                  <a:latin typeface="Arial" pitchFamily="34" charset="0"/>
                  <a:ea typeface="微软雅黑" pitchFamily="34" charset="-122"/>
                  <a:sym typeface="Arial" pitchFamily="34" charset="0"/>
                </a:rPr>
                <a:t>2.</a:t>
              </a:r>
              <a:r>
                <a:rPr lang="zh-CN" altLang="en-US" sz="2400" dirty="0" smtClean="0">
                  <a:solidFill>
                    <a:srgbClr val="445469"/>
                  </a:solidFill>
                  <a:latin typeface="Arial" pitchFamily="34" charset="0"/>
                  <a:ea typeface="微软雅黑" pitchFamily="34" charset="-122"/>
                  <a:sym typeface="Arial" pitchFamily="34" charset="0"/>
                </a:rPr>
                <a:t>如何建立绩效评价指标体系？</a:t>
              </a:r>
              <a:endParaRPr lang="en-US" altLang="zh-CN" sz="2400" dirty="0" smtClean="0">
                <a:solidFill>
                  <a:srgbClr val="445469"/>
                </a:solidFill>
                <a:latin typeface="Arial" pitchFamily="34" charset="0"/>
                <a:ea typeface="微软雅黑" pitchFamily="34" charset="-122"/>
                <a:sym typeface="Arial" pitchFamily="34" charset="0"/>
              </a:endParaRPr>
            </a:p>
            <a:p>
              <a:r>
                <a:rPr lang="en-US" sz="2400" dirty="0" smtClean="0">
                  <a:solidFill>
                    <a:srgbClr val="445469"/>
                  </a:solidFill>
                  <a:latin typeface="Arial" pitchFamily="34" charset="0"/>
                  <a:ea typeface="微软雅黑" pitchFamily="34" charset="-122"/>
                  <a:sym typeface="Arial" pitchFamily="34" charset="0"/>
                </a:rPr>
                <a:t>3.</a:t>
              </a:r>
              <a:r>
                <a:rPr lang="zh-CN" altLang="en-US" sz="2400" dirty="0" smtClean="0">
                  <a:solidFill>
                    <a:srgbClr val="445469"/>
                  </a:solidFill>
                  <a:latin typeface="Arial" pitchFamily="34" charset="0"/>
                  <a:ea typeface="微软雅黑" pitchFamily="34" charset="-122"/>
                  <a:sym typeface="Arial" pitchFamily="34" charset="0"/>
                </a:rPr>
                <a:t>如何搜集相关资料与基础数据？</a:t>
              </a:r>
              <a:endParaRPr lang="en-US" altLang="zh-CN" sz="2400" dirty="0" smtClean="0">
                <a:solidFill>
                  <a:srgbClr val="445469"/>
                </a:solidFill>
                <a:latin typeface="Arial" pitchFamily="34" charset="0"/>
                <a:ea typeface="微软雅黑" pitchFamily="34" charset="-122"/>
                <a:sym typeface="Arial" pitchFamily="34" charset="0"/>
              </a:endParaRPr>
            </a:p>
            <a:p>
              <a:r>
                <a:rPr lang="en-US" sz="2400" dirty="0" smtClean="0">
                  <a:solidFill>
                    <a:srgbClr val="445469"/>
                  </a:solidFill>
                  <a:latin typeface="Arial" pitchFamily="34" charset="0"/>
                  <a:ea typeface="微软雅黑" pitchFamily="34" charset="-122"/>
                  <a:sym typeface="Arial" pitchFamily="34" charset="0"/>
                </a:rPr>
                <a:t>4.</a:t>
              </a:r>
              <a:r>
                <a:rPr lang="zh-CN" altLang="en-US" sz="2400" dirty="0" smtClean="0">
                  <a:solidFill>
                    <a:srgbClr val="445469"/>
                  </a:solidFill>
                  <a:latin typeface="Arial" pitchFamily="34" charset="0"/>
                  <a:ea typeface="微软雅黑" pitchFamily="34" charset="-122"/>
                  <a:sym typeface="Arial" pitchFamily="34" charset="0"/>
                </a:rPr>
                <a:t>如何撰写绩效评价报告？</a:t>
              </a:r>
              <a:endParaRPr lang="en-US" sz="2400" dirty="0">
                <a:solidFill>
                  <a:srgbClr val="445469"/>
                </a:solidFill>
                <a:latin typeface="Arial" pitchFamily="34" charset="0"/>
                <a:ea typeface="微软雅黑" pitchFamily="34" charset="-122"/>
                <a:sym typeface="Arial" pitchFamily="34" charset="0"/>
              </a:endParaRPr>
            </a:p>
          </p:txBody>
        </p:sp>
      </p:grpSp>
      <p:sp>
        <p:nvSpPr>
          <p:cNvPr id="11"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案例</a:t>
            </a:r>
            <a:r>
              <a:rPr lang="zh-CN" altLang="en-US" b="1" dirty="0"/>
              <a:t>与</a:t>
            </a:r>
            <a:r>
              <a:rPr lang="zh-CN" altLang="en-US" b="1" dirty="0" smtClean="0"/>
              <a:t>评析</a:t>
            </a:r>
            <a:endParaRPr lang="zh-CN" altLang="zh-CN" dirty="0"/>
          </a:p>
        </p:txBody>
      </p:sp>
    </p:spTree>
    <p:extLst>
      <p:ext uri="{BB962C8B-B14F-4D97-AF65-F5344CB8AC3E}">
        <p14:creationId xmlns:p14="http://schemas.microsoft.com/office/powerpoint/2010/main" val="19273626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342189" y="1152004"/>
            <a:ext cx="8496944" cy="3672408"/>
            <a:chOff x="1051653" y="1564688"/>
            <a:chExt cx="6927124"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grpSp>
      <p:sp>
        <p:nvSpPr>
          <p:cNvPr id="11"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本章小结</a:t>
            </a:r>
            <a:endParaRPr lang="zh-CN" altLang="zh-CN" dirty="0"/>
          </a:p>
        </p:txBody>
      </p:sp>
      <p:sp>
        <p:nvSpPr>
          <p:cNvPr id="3" name="矩形 2"/>
          <p:cNvSpPr/>
          <p:nvPr/>
        </p:nvSpPr>
        <p:spPr>
          <a:xfrm>
            <a:off x="377651" y="1277818"/>
            <a:ext cx="8389837" cy="3539430"/>
          </a:xfrm>
          <a:prstGeom prst="rect">
            <a:avLst/>
          </a:prstGeom>
        </p:spPr>
        <p:txBody>
          <a:bodyPr wrap="square">
            <a:spAutoFit/>
          </a:bodyPr>
          <a:lstStyle/>
          <a:p>
            <a:r>
              <a:rPr lang="en-US" altLang="zh-CN" dirty="0"/>
              <a:t>1.</a:t>
            </a:r>
            <a:r>
              <a:rPr lang="zh-CN" altLang="zh-CN" dirty="0"/>
              <a:t>政府决算是政府预算的执行结果</a:t>
            </a:r>
            <a:r>
              <a:rPr lang="en-US" altLang="zh-CN" dirty="0"/>
              <a:t>,</a:t>
            </a:r>
            <a:r>
              <a:rPr lang="zh-CN" altLang="zh-CN" dirty="0"/>
              <a:t>是一个财政年度预算管理的最终环节。编制决算的主体包括财政拨款的各单位、部门</a:t>
            </a:r>
            <a:r>
              <a:rPr lang="en-US" altLang="zh-CN" dirty="0"/>
              <a:t>,</a:t>
            </a:r>
            <a:r>
              <a:rPr lang="zh-CN" altLang="zh-CN" dirty="0"/>
              <a:t>各级政府</a:t>
            </a:r>
            <a:r>
              <a:rPr lang="en-US" altLang="zh-CN" dirty="0"/>
              <a:t>,</a:t>
            </a:r>
            <a:r>
              <a:rPr lang="zh-CN" altLang="zh-CN" dirty="0"/>
              <a:t>参加预算执行的机构</a:t>
            </a:r>
            <a:r>
              <a:rPr lang="en-US" altLang="zh-CN" dirty="0"/>
              <a:t>,</a:t>
            </a:r>
            <a:r>
              <a:rPr lang="zh-CN" altLang="zh-CN" dirty="0"/>
              <a:t>如国库、税务等部门。我国的政府决算由中央决算和地方决算组成。</a:t>
            </a:r>
          </a:p>
          <a:p>
            <a:r>
              <a:rPr lang="en-US" altLang="zh-CN" dirty="0"/>
              <a:t>2.</a:t>
            </a:r>
            <a:r>
              <a:rPr lang="zh-CN" altLang="zh-CN" dirty="0"/>
              <a:t>编制政府决算的准备工作包括</a:t>
            </a:r>
            <a:r>
              <a:rPr lang="en-US" altLang="zh-CN" dirty="0"/>
              <a:t>:</a:t>
            </a:r>
            <a:r>
              <a:rPr lang="zh-CN" altLang="zh-CN" dirty="0"/>
              <a:t>拟定和下达政府决算的编报办法</a:t>
            </a:r>
            <a:r>
              <a:rPr lang="en-US" altLang="zh-CN" dirty="0"/>
              <a:t>,</a:t>
            </a:r>
            <a:r>
              <a:rPr lang="zh-CN" altLang="zh-CN" dirty="0"/>
              <a:t>进行年终清理</a:t>
            </a:r>
            <a:r>
              <a:rPr lang="en-US" altLang="zh-CN" dirty="0"/>
              <a:t>,</a:t>
            </a:r>
            <a:r>
              <a:rPr lang="zh-CN" altLang="zh-CN" dirty="0"/>
              <a:t>制定和颁发决算表格等。我国政府决算的编制从执行预算的基层单位开始</a:t>
            </a:r>
            <a:r>
              <a:rPr lang="en-US" altLang="zh-CN" dirty="0"/>
              <a:t>,</a:t>
            </a:r>
            <a:r>
              <a:rPr lang="zh-CN" altLang="zh-CN" dirty="0"/>
              <a:t>自下而上层层汇编</a:t>
            </a:r>
            <a:r>
              <a:rPr lang="en-US" altLang="zh-CN" dirty="0"/>
              <a:t>,</a:t>
            </a:r>
            <a:r>
              <a:rPr lang="zh-CN" altLang="zh-CN" dirty="0"/>
              <a:t>由各级财政部门汇编成本级决算。</a:t>
            </a:r>
          </a:p>
          <a:p>
            <a:r>
              <a:rPr lang="en-US" altLang="zh-CN" dirty="0"/>
              <a:t>3.</a:t>
            </a:r>
            <a:r>
              <a:rPr lang="zh-CN" altLang="zh-CN" dirty="0"/>
              <a:t>政府决算草案的审核按照形式一般分为本单位自审、组织决算性质相同的单位联审互查和上级机关审核三种。按照方法分为就地审核、书面审核和派人到上级机关汇报审核等。</a:t>
            </a:r>
          </a:p>
          <a:p>
            <a:r>
              <a:rPr lang="en-US" altLang="zh-CN" dirty="0"/>
              <a:t>4.</a:t>
            </a:r>
            <a:r>
              <a:rPr lang="zh-CN" altLang="zh-CN" dirty="0"/>
              <a:t>政府财务报告包括政府部门财务报告和政府综合财务报告。政府部门财务报告以权责发生制为基础，由部门编制，全面反映政府部门资产负债、收入费用、运行成本、现金流量等财务信息及政府会计主体公共受托责任履行情况。政府部门财务报告包括财务报表和财务分析等。政府综合财务报告，是指以权责发生制为基础编制的反映各级政府整体财务状况、运行情况和财政中长期可持续性的报告。政府综合财务报告包括政府资产负债表、收入费用表等财务报表和报表附注，以及以此为基础进行的综合分析等</a:t>
            </a:r>
            <a:r>
              <a:rPr lang="zh-CN" altLang="zh-CN" dirty="0" smtClean="0"/>
              <a:t>。</a:t>
            </a:r>
            <a:endParaRPr lang="zh-CN" altLang="zh-CN" dirty="0"/>
          </a:p>
        </p:txBody>
      </p:sp>
    </p:spTree>
    <p:extLst>
      <p:ext uri="{BB962C8B-B14F-4D97-AF65-F5344CB8AC3E}">
        <p14:creationId xmlns:p14="http://schemas.microsoft.com/office/powerpoint/2010/main" val="9788269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342189" y="1152004"/>
            <a:ext cx="8496944" cy="3672408"/>
            <a:chOff x="1051653" y="1564688"/>
            <a:chExt cx="6927124"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grpSp>
      <p:sp>
        <p:nvSpPr>
          <p:cNvPr id="11"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本章小结</a:t>
            </a:r>
            <a:endParaRPr lang="zh-CN" altLang="zh-CN" dirty="0"/>
          </a:p>
        </p:txBody>
      </p:sp>
      <p:sp>
        <p:nvSpPr>
          <p:cNvPr id="3" name="矩形 2"/>
          <p:cNvSpPr/>
          <p:nvPr/>
        </p:nvSpPr>
        <p:spPr>
          <a:xfrm>
            <a:off x="593819" y="1456293"/>
            <a:ext cx="7993683" cy="2554545"/>
          </a:xfrm>
          <a:prstGeom prst="rect">
            <a:avLst/>
          </a:prstGeom>
        </p:spPr>
        <p:txBody>
          <a:bodyPr wrap="square">
            <a:spAutoFit/>
          </a:bodyPr>
          <a:lstStyle/>
          <a:p>
            <a:r>
              <a:rPr lang="en-US" altLang="zh-CN" dirty="0"/>
              <a:t>5.</a:t>
            </a:r>
            <a:r>
              <a:rPr lang="zh-CN" altLang="zh-CN" dirty="0"/>
              <a:t>预算绩效评价可以分为部门单位自评、财政评价、第三方评价三种方式。预算执行结束后，各部门各单位对照设定的绩效目标，对政策、项目和部门整体绩效全面开展绩效自评，实现自评资金全覆盖，自评报告向财政部门报告。各级财政部门主要对重大政策和项目预算开展重点绩效评价，逐步开展部门整体绩效评价，对下级政府财政运行情况实施综合绩效评价。部门和财政开展绩效评价时，必要时可以引入第三方机构参与。</a:t>
            </a:r>
          </a:p>
          <a:p>
            <a:r>
              <a:rPr lang="en-US" altLang="zh-CN" dirty="0"/>
              <a:t>6.</a:t>
            </a:r>
            <a:r>
              <a:rPr lang="zh-CN" altLang="zh-CN" dirty="0"/>
              <a:t>建立预算绩效评价结果反馈和应用制度</a:t>
            </a:r>
            <a:r>
              <a:rPr lang="en-US" altLang="zh-CN" dirty="0"/>
              <a:t>,</a:t>
            </a:r>
            <a:r>
              <a:rPr lang="zh-CN" altLang="zh-CN" dirty="0"/>
              <a:t>将绩效评价结果及时反馈给预算具体执行单位</a:t>
            </a:r>
            <a:r>
              <a:rPr lang="en-US" altLang="zh-CN" dirty="0"/>
              <a:t>,</a:t>
            </a:r>
            <a:r>
              <a:rPr lang="zh-CN" altLang="zh-CN" dirty="0"/>
              <a:t>要求其根据绩效评价结果</a:t>
            </a:r>
            <a:r>
              <a:rPr lang="en-US" altLang="zh-CN" dirty="0"/>
              <a:t>,</a:t>
            </a:r>
            <a:r>
              <a:rPr lang="zh-CN" altLang="zh-CN" dirty="0"/>
              <a:t>完善管理制度</a:t>
            </a:r>
            <a:r>
              <a:rPr lang="en-US" altLang="zh-CN" dirty="0"/>
              <a:t>,</a:t>
            </a:r>
            <a:r>
              <a:rPr lang="zh-CN" altLang="zh-CN" dirty="0"/>
              <a:t>改进管理措施</a:t>
            </a:r>
            <a:r>
              <a:rPr lang="en-US" altLang="zh-CN" dirty="0"/>
              <a:t>,</a:t>
            </a:r>
            <a:r>
              <a:rPr lang="zh-CN" altLang="zh-CN" dirty="0"/>
              <a:t>提高管理水平</a:t>
            </a:r>
            <a:r>
              <a:rPr lang="en-US" altLang="zh-CN" dirty="0"/>
              <a:t>,</a:t>
            </a:r>
            <a:r>
              <a:rPr lang="zh-CN" altLang="zh-CN" dirty="0"/>
              <a:t>降低支出成本</a:t>
            </a:r>
            <a:r>
              <a:rPr lang="en-US" altLang="zh-CN" dirty="0"/>
              <a:t>,</a:t>
            </a:r>
            <a:r>
              <a:rPr lang="zh-CN" altLang="zh-CN" dirty="0"/>
              <a:t>增强支出责任。财政部门和预算部门及时整理、归纳、分析、反馈绩效评价结果</a:t>
            </a:r>
            <a:r>
              <a:rPr lang="en-US" altLang="zh-CN" dirty="0"/>
              <a:t>,</a:t>
            </a:r>
            <a:r>
              <a:rPr lang="zh-CN" altLang="zh-CN" dirty="0"/>
              <a:t>并将其作为改进预算管理和安排以后年度预算的重要依据。</a:t>
            </a:r>
          </a:p>
          <a:p>
            <a:r>
              <a:rPr lang="zh-CN" altLang="zh-CN" dirty="0" smtClean="0"/>
              <a:t>基础</a:t>
            </a:r>
            <a:r>
              <a:rPr lang="zh-CN" altLang="zh-CN" dirty="0"/>
              <a:t>进行的综合分析等</a:t>
            </a:r>
            <a:r>
              <a:rPr lang="zh-CN" altLang="zh-CN" dirty="0" smtClean="0"/>
              <a:t>。</a:t>
            </a:r>
            <a:endParaRPr lang="zh-CN" altLang="zh-CN" dirty="0"/>
          </a:p>
        </p:txBody>
      </p:sp>
    </p:spTree>
    <p:extLst>
      <p:ext uri="{BB962C8B-B14F-4D97-AF65-F5344CB8AC3E}">
        <p14:creationId xmlns:p14="http://schemas.microsoft.com/office/powerpoint/2010/main" val="31829940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431205" y="1162205"/>
            <a:ext cx="8096711" cy="3456384"/>
            <a:chOff x="1051653" y="1564688"/>
            <a:chExt cx="6927124"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grpSp>
      <p:sp>
        <p:nvSpPr>
          <p:cNvPr id="11"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t>练习与思考</a:t>
            </a:r>
            <a:endParaRPr lang="zh-CN" altLang="zh-CN" dirty="0"/>
          </a:p>
        </p:txBody>
      </p:sp>
      <p:sp>
        <p:nvSpPr>
          <p:cNvPr id="3" name="矩形 2"/>
          <p:cNvSpPr/>
          <p:nvPr/>
        </p:nvSpPr>
        <p:spPr>
          <a:xfrm>
            <a:off x="612130" y="1141575"/>
            <a:ext cx="7272808" cy="3539430"/>
          </a:xfrm>
          <a:prstGeom prst="rect">
            <a:avLst/>
          </a:prstGeom>
        </p:spPr>
        <p:txBody>
          <a:bodyPr wrap="square">
            <a:spAutoFit/>
          </a:bodyPr>
          <a:lstStyle/>
          <a:p>
            <a:pPr indent="267970" algn="just">
              <a:lnSpc>
                <a:spcPct val="150000"/>
              </a:lnSpc>
              <a:spcAft>
                <a:spcPts val="0"/>
              </a:spcAft>
            </a:pPr>
            <a:r>
              <a:rPr lang="zh-CN" altLang="zh-CN" b="1" kern="100" dirty="0" smtClean="0">
                <a:latin typeface="Calibri" panose="020F0502020204030204" pitchFamily="34" charset="0"/>
                <a:ea typeface="楷体_GB2312" panose="02010609030101010101" pitchFamily="49" charset="-122"/>
                <a:cs typeface="Times New Roman" panose="02020603050405020304" pitchFamily="18" charset="0"/>
              </a:rPr>
              <a:t>认知</a:t>
            </a:r>
            <a:r>
              <a:rPr lang="zh-CN" altLang="zh-CN" b="1" kern="100" dirty="0">
                <a:latin typeface="Calibri" panose="020F0502020204030204" pitchFamily="34" charset="0"/>
                <a:ea typeface="楷体_GB2312" panose="02010609030101010101" pitchFamily="49" charset="-122"/>
                <a:cs typeface="Times New Roman" panose="02020603050405020304" pitchFamily="18" charset="0"/>
              </a:rPr>
              <a:t>题</a:t>
            </a:r>
            <a:endParaRPr lang="zh-CN" altLang="zh-CN" kern="100" dirty="0">
              <a:latin typeface="Calibri" panose="020F0502020204030204" pitchFamily="34" charset="0"/>
              <a:cs typeface="Times New Roman" panose="02020603050405020304" pitchFamily="18" charset="0"/>
            </a:endParaRPr>
          </a:p>
          <a:p>
            <a:pPr lvl="0"/>
            <a:r>
              <a:rPr lang="en-US" altLang="zh-CN" dirty="0" smtClean="0"/>
              <a:t>1.</a:t>
            </a:r>
            <a:r>
              <a:rPr lang="zh-CN" altLang="zh-CN" dirty="0" smtClean="0"/>
              <a:t>政府</a:t>
            </a:r>
            <a:r>
              <a:rPr lang="zh-CN" altLang="zh-CN" dirty="0"/>
              <a:t>决算的内涵与编制原则</a:t>
            </a:r>
          </a:p>
          <a:p>
            <a:r>
              <a:rPr lang="en-US" altLang="zh-CN" dirty="0"/>
              <a:t>2.</a:t>
            </a:r>
            <a:r>
              <a:rPr lang="zh-CN" altLang="zh-CN" dirty="0"/>
              <a:t>政府财务报告的内涵</a:t>
            </a:r>
          </a:p>
          <a:p>
            <a:r>
              <a:rPr lang="en-US" altLang="zh-CN" dirty="0"/>
              <a:t>3.</a:t>
            </a:r>
            <a:r>
              <a:rPr lang="zh-CN" altLang="zh-CN" dirty="0"/>
              <a:t>政府决算报告与政府财务报告的区别与联系</a:t>
            </a:r>
          </a:p>
          <a:p>
            <a:r>
              <a:rPr lang="en-US" altLang="zh-CN" dirty="0"/>
              <a:t>4.</a:t>
            </a:r>
            <a:r>
              <a:rPr lang="zh-CN" altLang="zh-CN" dirty="0"/>
              <a:t>政府综合财务报告和政府部门财务报告的区别与联系</a:t>
            </a:r>
          </a:p>
          <a:p>
            <a:r>
              <a:rPr lang="en-US" altLang="zh-CN" dirty="0"/>
              <a:t>5.</a:t>
            </a:r>
            <a:r>
              <a:rPr lang="zh-CN" altLang="zh-CN" dirty="0"/>
              <a:t>绩效评价的主体和形式</a:t>
            </a:r>
          </a:p>
          <a:p>
            <a:r>
              <a:rPr lang="en-US" altLang="zh-CN" dirty="0"/>
              <a:t>6.</a:t>
            </a:r>
            <a:r>
              <a:rPr lang="zh-CN" altLang="zh-CN" dirty="0"/>
              <a:t>绩效评价结果应用的方式</a:t>
            </a:r>
          </a:p>
          <a:p>
            <a:pPr indent="267970" algn="just">
              <a:lnSpc>
                <a:spcPct val="150000"/>
              </a:lnSpc>
              <a:spcAft>
                <a:spcPts val="0"/>
              </a:spcAft>
            </a:pPr>
            <a:r>
              <a:rPr lang="zh-CN" altLang="zh-CN" b="1" kern="100" dirty="0" smtClean="0">
                <a:latin typeface="Calibri" panose="020F0502020204030204" pitchFamily="34" charset="0"/>
                <a:ea typeface="楷体_GB2312" panose="02010609030101010101" pitchFamily="49" charset="-122"/>
                <a:cs typeface="Times New Roman" panose="02020603050405020304" pitchFamily="18" charset="0"/>
              </a:rPr>
              <a:t>思考题</a:t>
            </a:r>
            <a:endParaRPr lang="zh-CN" altLang="zh-CN" kern="100" dirty="0">
              <a:latin typeface="Calibri" panose="020F0502020204030204" pitchFamily="34" charset="0"/>
              <a:cs typeface="Times New Roman" panose="02020603050405020304" pitchFamily="18" charset="0"/>
            </a:endParaRPr>
          </a:p>
          <a:p>
            <a:r>
              <a:rPr lang="en-US" altLang="zh-CN" dirty="0"/>
              <a:t>1.</a:t>
            </a:r>
            <a:r>
              <a:rPr lang="zh-CN" altLang="zh-CN" dirty="0"/>
              <a:t>思考我国权责发生制政府综合财务报告的改革趋势</a:t>
            </a:r>
          </a:p>
          <a:p>
            <a:r>
              <a:rPr lang="en-US" altLang="zh-CN" dirty="0"/>
              <a:t>2.</a:t>
            </a:r>
            <a:r>
              <a:rPr lang="zh-CN" altLang="zh-CN" dirty="0"/>
              <a:t>思考如何构建政府决算报告和政府财务报告的衔接机制</a:t>
            </a:r>
          </a:p>
          <a:p>
            <a:r>
              <a:rPr lang="en-US" altLang="zh-CN" dirty="0"/>
              <a:t>3.</a:t>
            </a:r>
            <a:r>
              <a:rPr lang="zh-CN" altLang="zh-CN" dirty="0"/>
              <a:t>通过学习绩效评价的知识和流程掌握如何进行绩效评价</a:t>
            </a:r>
          </a:p>
          <a:p>
            <a:r>
              <a:rPr lang="en-US" altLang="zh-CN" dirty="0"/>
              <a:t> </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3130826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itchFamily="2" charset="-122"/>
                <a:ea typeface="黑体" pitchFamily="2" charset="-122"/>
                <a:cs typeface="+mn-ea"/>
                <a:sym typeface="+mn-lt"/>
              </a:rPr>
              <a:t>感谢您</a:t>
            </a:r>
            <a:r>
              <a:rPr lang="zh-CN" altLang="en-US" sz="3200" dirty="0" smtClean="0">
                <a:solidFill>
                  <a:schemeClr val="bg1"/>
                </a:solidFill>
                <a:latin typeface="黑体" pitchFamily="2" charset="-122"/>
                <a:ea typeface="黑体" pitchFamily="2" charset="-122"/>
                <a:cs typeface="+mn-ea"/>
                <a:sym typeface="+mn-lt"/>
              </a:rPr>
              <a:t>的学习！</a:t>
            </a:r>
            <a:endParaRPr lang="zh-CN" altLang="en-US" sz="2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1459867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 xmlns:a16="http://schemas.microsoft.com/office/drawing/2014/main" id="{2F6A4F04-ACFB-432F-B74D-4008FC299BA6}"/>
              </a:ext>
            </a:extLst>
          </p:cNvPr>
          <p:cNvGrpSpPr/>
          <p:nvPr/>
        </p:nvGrpSpPr>
        <p:grpSpPr>
          <a:xfrm>
            <a:off x="684138" y="1300068"/>
            <a:ext cx="7166281" cy="2660248"/>
            <a:chOff x="812496" y="1564688"/>
            <a:chExt cx="7166281" cy="2660248"/>
          </a:xfrm>
        </p:grpSpPr>
        <p:sp>
          <p:nvSpPr>
            <p:cNvPr id="2" name="矩形 7"/>
            <p:cNvSpPr>
              <a:spLocks noChangeArrowheads="1"/>
            </p:cNvSpPr>
            <p:nvPr/>
          </p:nvSpPr>
          <p:spPr bwMode="auto">
            <a:xfrm>
              <a:off x="1051653" y="1564688"/>
              <a:ext cx="6927124" cy="266024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4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812496" y="1776664"/>
              <a:ext cx="2013155" cy="43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400" b="1" dirty="0">
                  <a:solidFill>
                    <a:srgbClr val="FFFFFF"/>
                  </a:solidFill>
                  <a:latin typeface="Arial" pitchFamily="34" charset="0"/>
                  <a:ea typeface="微软雅黑" pitchFamily="34" charset="-122"/>
                  <a:sym typeface="Arial" pitchFamily="34" charset="0"/>
                </a:rPr>
                <a:t>（一）定义</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542479" y="2784776"/>
              <a:ext cx="594547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dirty="0"/>
                <a:t>政府决算</a:t>
              </a:r>
              <a:r>
                <a:rPr lang="zh-CN" altLang="en-US" dirty="0" smtClean="0"/>
                <a:t>是指各级政府及部门按照法定程序编制的经本级人民代表大会常务委员会（乡级为人民代表大会）审查批准的，用以反映政府年度执行结果的综合报告。</a:t>
              </a:r>
              <a:endParaRPr lang="en-US" altLang="zh-CN" dirty="0" smtClean="0"/>
            </a:p>
            <a:p>
              <a:r>
                <a:rPr lang="zh-CN" altLang="en-US" dirty="0" smtClean="0"/>
                <a:t>政府决算既是一定预算年度内政府预算收入和支出的最终执行结果，也是政府的各项施政活动在财政上的集中体现。</a:t>
              </a:r>
              <a:endParaRPr lang="en-US" altLang="zh-CN" dirty="0" smtClean="0"/>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一、政府决算的内涵与构成</a:t>
            </a:r>
            <a:endParaRPr lang="zh-CN" altLang="en-US" dirty="0"/>
          </a:p>
        </p:txBody>
      </p:sp>
    </p:spTree>
    <p:extLst>
      <p:ext uri="{BB962C8B-B14F-4D97-AF65-F5344CB8AC3E}">
        <p14:creationId xmlns:p14="http://schemas.microsoft.com/office/powerpoint/2010/main" val="10063438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3"/>
          <p:cNvSpPr>
            <a:spLocks/>
          </p:cNvSpPr>
          <p:nvPr/>
        </p:nvSpPr>
        <p:spPr bwMode="auto">
          <a:xfrm rot="5400000">
            <a:off x="6786394" y="637182"/>
            <a:ext cx="390600" cy="2140329"/>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3" name="Round Same Side Corner Rectangle 36"/>
          <p:cNvSpPr>
            <a:spLocks/>
          </p:cNvSpPr>
          <p:nvPr/>
        </p:nvSpPr>
        <p:spPr bwMode="auto">
          <a:xfrm rot="5400000">
            <a:off x="6961344" y="1859676"/>
            <a:ext cx="375690" cy="1847108"/>
          </a:xfrm>
          <a:custGeom>
            <a:avLst/>
            <a:gdLst>
              <a:gd name="T0" fmla="*/ 185738 w 371475"/>
              <a:gd name="T1" fmla="*/ 0 h 1906587"/>
              <a:gd name="T2" fmla="*/ 185738 w 371475"/>
              <a:gd name="T3" fmla="*/ 0 h 1906587"/>
              <a:gd name="T4" fmla="*/ 371476 w 371475"/>
              <a:gd name="T5" fmla="*/ 185738 h 1906587"/>
              <a:gd name="T6" fmla="*/ 371475 w 371475"/>
              <a:gd name="T7" fmla="*/ 1906587 h 1906587"/>
              <a:gd name="T8" fmla="*/ 371475 w 371475"/>
              <a:gd name="T9" fmla="*/ 1906587 h 1906587"/>
              <a:gd name="T10" fmla="*/ 0 w 371475"/>
              <a:gd name="T11" fmla="*/ 1906587 h 1906587"/>
              <a:gd name="T12" fmla="*/ 0 w 371475"/>
              <a:gd name="T13" fmla="*/ 1906587 h 1906587"/>
              <a:gd name="T14" fmla="*/ 0 w 371475"/>
              <a:gd name="T15" fmla="*/ 185738 h 1906587"/>
              <a:gd name="T16" fmla="*/ 185738 w 371475"/>
              <a:gd name="T17" fmla="*/ 0 h 1906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6587">
                <a:moveTo>
                  <a:pt x="185738" y="0"/>
                </a:moveTo>
                <a:lnTo>
                  <a:pt x="185738" y="0"/>
                </a:lnTo>
                <a:cubicBezTo>
                  <a:pt x="288318" y="0"/>
                  <a:pt x="371476" y="83158"/>
                  <a:pt x="371476" y="185738"/>
                </a:cubicBezTo>
                <a:cubicBezTo>
                  <a:pt x="371476" y="759354"/>
                  <a:pt x="371475" y="1332971"/>
                  <a:pt x="371475" y="1906587"/>
                </a:cubicBezTo>
                <a:lnTo>
                  <a:pt x="0" y="1906587"/>
                </a:lnTo>
                <a:lnTo>
                  <a:pt x="0" y="185738"/>
                </a:lnTo>
                <a:cubicBezTo>
                  <a:pt x="0" y="83158"/>
                  <a:pt x="83158" y="0"/>
                  <a:pt x="185738"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4" name="Round Same Side Corner Rectangle 37"/>
          <p:cNvSpPr>
            <a:spLocks/>
          </p:cNvSpPr>
          <p:nvPr/>
        </p:nvSpPr>
        <p:spPr bwMode="auto">
          <a:xfrm rot="5400000">
            <a:off x="6781368" y="2849143"/>
            <a:ext cx="388940" cy="2152041"/>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5" name="Oval 40"/>
          <p:cNvSpPr>
            <a:spLocks noChangeArrowheads="1"/>
          </p:cNvSpPr>
          <p:nvPr/>
        </p:nvSpPr>
        <p:spPr bwMode="auto">
          <a:xfrm rot="10800000">
            <a:off x="4228654" y="2517824"/>
            <a:ext cx="670396" cy="665041"/>
          </a:xfrm>
          <a:prstGeom prst="ellipse">
            <a:avLst/>
          </a:prstGeom>
          <a:noFill/>
          <a:ln w="12700">
            <a:solidFill>
              <a:srgbClr val="0070C0"/>
            </a:solidFill>
            <a:round/>
            <a:headEnd/>
            <a:tailE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defTabSz="699653"/>
            <a:endParaRPr lang="zh-CN" altLang="zh-CN" sz="1200">
              <a:solidFill>
                <a:srgbClr val="297F9D"/>
              </a:solidFill>
              <a:latin typeface="Arial" pitchFamily="34" charset="0"/>
              <a:ea typeface="微软雅黑" pitchFamily="34" charset="-122"/>
              <a:sym typeface="Arial" pitchFamily="34" charset="0"/>
            </a:endParaRPr>
          </a:p>
        </p:txBody>
      </p:sp>
      <p:sp>
        <p:nvSpPr>
          <p:cNvPr id="6" name="Oval 41"/>
          <p:cNvSpPr>
            <a:spLocks noChangeArrowheads="1"/>
          </p:cNvSpPr>
          <p:nvPr/>
        </p:nvSpPr>
        <p:spPr bwMode="auto">
          <a:xfrm rot="10800000">
            <a:off x="4306007" y="2594828"/>
            <a:ext cx="514518" cy="511032"/>
          </a:xfrm>
          <a:prstGeom prst="ellipse">
            <a:avLst/>
          </a:prstGeom>
          <a:solidFill>
            <a:srgbClr val="305480"/>
          </a:solidFill>
          <a:ln>
            <a:noFill/>
          </a:ln>
          <a:extLst/>
        </p:spPr>
        <p:txBody>
          <a:bodyPr lIns="67391" tIns="33696" rIns="67391" bIns="33696" anchor="ctr"/>
          <a:lstStyle/>
          <a:p>
            <a:pPr algn="ctr" defTabSz="699653"/>
            <a:endParaRPr lang="zh-CN" altLang="zh-CN" sz="1200">
              <a:solidFill>
                <a:srgbClr val="297F9D"/>
              </a:solidFill>
              <a:latin typeface="Arial" pitchFamily="34" charset="0"/>
              <a:ea typeface="微软雅黑" pitchFamily="34" charset="-122"/>
              <a:sym typeface="Arial" pitchFamily="34" charset="0"/>
            </a:endParaRPr>
          </a:p>
        </p:txBody>
      </p:sp>
      <p:sp>
        <p:nvSpPr>
          <p:cNvPr id="7" name="Freeform 21"/>
          <p:cNvSpPr>
            <a:spLocks noEditPoints="1"/>
          </p:cNvSpPr>
          <p:nvPr/>
        </p:nvSpPr>
        <p:spPr bwMode="auto">
          <a:xfrm>
            <a:off x="4437274" y="2713836"/>
            <a:ext cx="261361" cy="273017"/>
          </a:xfrm>
          <a:custGeom>
            <a:avLst/>
            <a:gdLst>
              <a:gd name="T0" fmla="*/ 2147483647 w 1670"/>
              <a:gd name="T1" fmla="*/ 2147483647 h 1762"/>
              <a:gd name="T2" fmla="*/ 2147483647 w 1670"/>
              <a:gd name="T3" fmla="*/ 2147483647 h 1762"/>
              <a:gd name="T4" fmla="*/ 2147483647 w 1670"/>
              <a:gd name="T5" fmla="*/ 2147483647 h 1762"/>
              <a:gd name="T6" fmla="*/ 2147483647 w 1670"/>
              <a:gd name="T7" fmla="*/ 2147483647 h 1762"/>
              <a:gd name="T8" fmla="*/ 2147483647 w 1670"/>
              <a:gd name="T9" fmla="*/ 2147483647 h 1762"/>
              <a:gd name="T10" fmla="*/ 2147483647 w 1670"/>
              <a:gd name="T11" fmla="*/ 2147483647 h 1762"/>
              <a:gd name="T12" fmla="*/ 2147483647 w 1670"/>
              <a:gd name="T13" fmla="*/ 2147483647 h 1762"/>
              <a:gd name="T14" fmla="*/ 2147483647 w 1670"/>
              <a:gd name="T15" fmla="*/ 2147483647 h 1762"/>
              <a:gd name="T16" fmla="*/ 2147483647 w 1670"/>
              <a:gd name="T17" fmla="*/ 2147483647 h 1762"/>
              <a:gd name="T18" fmla="*/ 2147483647 w 1670"/>
              <a:gd name="T19" fmla="*/ 2147483647 h 1762"/>
              <a:gd name="T20" fmla="*/ 2147483647 w 1670"/>
              <a:gd name="T21" fmla="*/ 2147483647 h 1762"/>
              <a:gd name="T22" fmla="*/ 2147483647 w 1670"/>
              <a:gd name="T23" fmla="*/ 2147483647 h 1762"/>
              <a:gd name="T24" fmla="*/ 2147483647 w 1670"/>
              <a:gd name="T25" fmla="*/ 2147483647 h 1762"/>
              <a:gd name="T26" fmla="*/ 2147483647 w 1670"/>
              <a:gd name="T27" fmla="*/ 2147483647 h 1762"/>
              <a:gd name="T28" fmla="*/ 2147483647 w 1670"/>
              <a:gd name="T29" fmla="*/ 2147483647 h 1762"/>
              <a:gd name="T30" fmla="*/ 2147483647 w 1670"/>
              <a:gd name="T31" fmla="*/ 2147483647 h 1762"/>
              <a:gd name="T32" fmla="*/ 2147483647 w 1670"/>
              <a:gd name="T33" fmla="*/ 2147483647 h 1762"/>
              <a:gd name="T34" fmla="*/ 2147483647 w 1670"/>
              <a:gd name="T35" fmla="*/ 2147483647 h 1762"/>
              <a:gd name="T36" fmla="*/ 2147483647 w 1670"/>
              <a:gd name="T37" fmla="*/ 2147483647 h 1762"/>
              <a:gd name="T38" fmla="*/ 2147483647 w 1670"/>
              <a:gd name="T39" fmla="*/ 2147483647 h 1762"/>
              <a:gd name="T40" fmla="*/ 2147483647 w 1670"/>
              <a:gd name="T41" fmla="*/ 2147483647 h 1762"/>
              <a:gd name="T42" fmla="*/ 2147483647 w 1670"/>
              <a:gd name="T43" fmla="*/ 2147483647 h 1762"/>
              <a:gd name="T44" fmla="*/ 2147483647 w 1670"/>
              <a:gd name="T45" fmla="*/ 2147483647 h 1762"/>
              <a:gd name="T46" fmla="*/ 2147483647 w 1670"/>
              <a:gd name="T47" fmla="*/ 2147483647 h 1762"/>
              <a:gd name="T48" fmla="*/ 2147483647 w 1670"/>
              <a:gd name="T49" fmla="*/ 2147483647 h 1762"/>
              <a:gd name="T50" fmla="*/ 2147483647 w 1670"/>
              <a:gd name="T51" fmla="*/ 2147483647 h 1762"/>
              <a:gd name="T52" fmla="*/ 2147483647 w 1670"/>
              <a:gd name="T53" fmla="*/ 2147483647 h 1762"/>
              <a:gd name="T54" fmla="*/ 2147483647 w 1670"/>
              <a:gd name="T55" fmla="*/ 2147483647 h 1762"/>
              <a:gd name="T56" fmla="*/ 2147483647 w 1670"/>
              <a:gd name="T57" fmla="*/ 2147483647 h 1762"/>
              <a:gd name="T58" fmla="*/ 2147483647 w 1670"/>
              <a:gd name="T59" fmla="*/ 2147483647 h 1762"/>
              <a:gd name="T60" fmla="*/ 2147483647 w 1670"/>
              <a:gd name="T61" fmla="*/ 2147483647 h 1762"/>
              <a:gd name="T62" fmla="*/ 2147483647 w 1670"/>
              <a:gd name="T63" fmla="*/ 2147483647 h 1762"/>
              <a:gd name="T64" fmla="*/ 2147483647 w 1670"/>
              <a:gd name="T65" fmla="*/ 2147483647 h 1762"/>
              <a:gd name="T66" fmla="*/ 2147483647 w 1670"/>
              <a:gd name="T67" fmla="*/ 2147483647 h 1762"/>
              <a:gd name="T68" fmla="*/ 2147483647 w 1670"/>
              <a:gd name="T69" fmla="*/ 2147483647 h 1762"/>
              <a:gd name="T70" fmla="*/ 2147483647 w 1670"/>
              <a:gd name="T71" fmla="*/ 2147483647 h 1762"/>
              <a:gd name="T72" fmla="*/ 2147483647 w 1670"/>
              <a:gd name="T73" fmla="*/ 2147483647 h 1762"/>
              <a:gd name="T74" fmla="*/ 2147483647 w 1670"/>
              <a:gd name="T75" fmla="*/ 2147483647 h 1762"/>
              <a:gd name="T76" fmla="*/ 2147483647 w 1670"/>
              <a:gd name="T77" fmla="*/ 2147483647 h 1762"/>
              <a:gd name="T78" fmla="*/ 2147483647 w 1670"/>
              <a:gd name="T79" fmla="*/ 2147483647 h 17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
        <p:nvSpPr>
          <p:cNvPr id="8" name="Round Same Side Corner Rectangle 79"/>
          <p:cNvSpPr>
            <a:spLocks/>
          </p:cNvSpPr>
          <p:nvPr/>
        </p:nvSpPr>
        <p:spPr bwMode="auto">
          <a:xfrm rot="-5400000">
            <a:off x="5781493" y="1377587"/>
            <a:ext cx="390604" cy="659518"/>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a:extLst/>
        </p:spPr>
        <p:txBody>
          <a:bodyPr lIns="67391" tIns="33696" rIns="67391" bIns="33696" anchor="ctr"/>
          <a:lstStyle/>
          <a:p>
            <a:endParaRPr lang="zh-CN" altLang="en-US"/>
          </a:p>
        </p:txBody>
      </p:sp>
      <p:sp>
        <p:nvSpPr>
          <p:cNvPr id="9" name="Round Same Side Corner Rectangle 80"/>
          <p:cNvSpPr>
            <a:spLocks/>
          </p:cNvSpPr>
          <p:nvPr/>
        </p:nvSpPr>
        <p:spPr bwMode="auto">
          <a:xfrm rot="-5400000">
            <a:off x="5764590" y="2476866"/>
            <a:ext cx="401359" cy="625158"/>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305480"/>
          </a:solidFill>
          <a:ln>
            <a:noFill/>
          </a:ln>
          <a:extLst/>
        </p:spPr>
        <p:txBody>
          <a:bodyPr lIns="67391" tIns="33696" rIns="67391" bIns="33696" anchor="ctr"/>
          <a:lstStyle/>
          <a:p>
            <a:endParaRPr lang="zh-CN" altLang="en-US"/>
          </a:p>
        </p:txBody>
      </p:sp>
      <p:sp>
        <p:nvSpPr>
          <p:cNvPr id="11" name="Freeform 13"/>
          <p:cNvSpPr>
            <a:spLocks noEditPoints="1"/>
          </p:cNvSpPr>
          <p:nvPr/>
        </p:nvSpPr>
        <p:spPr bwMode="auto">
          <a:xfrm>
            <a:off x="5861609" y="1560064"/>
            <a:ext cx="274254" cy="312020"/>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cxnSp>
        <p:nvCxnSpPr>
          <p:cNvPr id="13" name="Straight Connector 42"/>
          <p:cNvCxnSpPr>
            <a:cxnSpLocks noChangeShapeType="1"/>
          </p:cNvCxnSpPr>
          <p:nvPr/>
        </p:nvCxnSpPr>
        <p:spPr bwMode="auto">
          <a:xfrm flipH="1">
            <a:off x="4936556" y="1725591"/>
            <a:ext cx="570773" cy="89490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4" name="Straight Connector 43"/>
          <p:cNvCxnSpPr>
            <a:cxnSpLocks noChangeShapeType="1"/>
          </p:cNvCxnSpPr>
          <p:nvPr/>
        </p:nvCxnSpPr>
        <p:spPr bwMode="auto">
          <a:xfrm flipH="1">
            <a:off x="4958823" y="2859679"/>
            <a:ext cx="548506" cy="0"/>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5" name="Straight Connector 44"/>
          <p:cNvCxnSpPr>
            <a:cxnSpLocks noChangeShapeType="1"/>
          </p:cNvCxnSpPr>
          <p:nvPr/>
        </p:nvCxnSpPr>
        <p:spPr bwMode="auto">
          <a:xfrm>
            <a:off x="4927179" y="3089526"/>
            <a:ext cx="584839" cy="701428"/>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sp>
        <p:nvSpPr>
          <p:cNvPr id="16" name="TextBox 13"/>
          <p:cNvSpPr txBox="1">
            <a:spLocks noChangeArrowheads="1"/>
          </p:cNvSpPr>
          <p:nvPr/>
        </p:nvSpPr>
        <p:spPr bwMode="auto">
          <a:xfrm>
            <a:off x="6328988" y="1633258"/>
            <a:ext cx="15894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b="1" dirty="0">
                <a:solidFill>
                  <a:srgbClr val="445469"/>
                </a:solidFill>
                <a:latin typeface="Arial" pitchFamily="34" charset="0"/>
                <a:ea typeface="微软雅黑" pitchFamily="34" charset="-122"/>
                <a:sym typeface="Arial" pitchFamily="34" charset="0"/>
              </a:rPr>
              <a:t>按政府决算的级次划分</a:t>
            </a:r>
            <a:endParaRPr lang="en-US" sz="1200" b="1" dirty="0">
              <a:solidFill>
                <a:srgbClr val="445469"/>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6314226" y="2687557"/>
            <a:ext cx="19516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b="1" dirty="0">
                <a:solidFill>
                  <a:srgbClr val="445469"/>
                </a:solidFill>
                <a:latin typeface="Arial" pitchFamily="34" charset="0"/>
                <a:ea typeface="微软雅黑" pitchFamily="34" charset="-122"/>
                <a:sym typeface="Arial" pitchFamily="34" charset="0"/>
              </a:rPr>
              <a:t>按照政府决算的内容划分</a:t>
            </a:r>
            <a:endParaRPr lang="en-US" sz="1200" b="1" dirty="0">
              <a:solidFill>
                <a:srgbClr val="445469"/>
              </a:solidFill>
              <a:latin typeface="Arial" pitchFamily="34" charset="0"/>
              <a:ea typeface="微软雅黑" pitchFamily="34" charset="-122"/>
              <a:sym typeface="Arial" pitchFamily="34" charset="0"/>
            </a:endParaRPr>
          </a:p>
        </p:txBody>
      </p:sp>
      <p:sp>
        <p:nvSpPr>
          <p:cNvPr id="19" name="TextBox 13"/>
          <p:cNvSpPr txBox="1">
            <a:spLocks noChangeArrowheads="1"/>
          </p:cNvSpPr>
          <p:nvPr/>
        </p:nvSpPr>
        <p:spPr bwMode="auto">
          <a:xfrm>
            <a:off x="6317275" y="3843491"/>
            <a:ext cx="17345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200" b="1" dirty="0" smtClean="0">
                <a:solidFill>
                  <a:srgbClr val="445469"/>
                </a:solidFill>
                <a:latin typeface="Arial" pitchFamily="34" charset="0"/>
                <a:ea typeface="微软雅黑" pitchFamily="34" charset="-122"/>
                <a:sym typeface="Arial" pitchFamily="34" charset="0"/>
              </a:rPr>
              <a:t>按</a:t>
            </a:r>
            <a:r>
              <a:rPr lang="zh-CN" altLang="en-US" sz="1200" b="1" dirty="0">
                <a:solidFill>
                  <a:srgbClr val="445469"/>
                </a:solidFill>
                <a:latin typeface="Arial" pitchFamily="34" charset="0"/>
                <a:ea typeface="微软雅黑" pitchFamily="34" charset="-122"/>
                <a:sym typeface="Arial" pitchFamily="34" charset="0"/>
              </a:rPr>
              <a:t>政府决算报送主体划分</a:t>
            </a:r>
            <a:endParaRPr lang="en-US" sz="1200" b="1" dirty="0">
              <a:solidFill>
                <a:srgbClr val="445469"/>
              </a:solidFill>
              <a:latin typeface="Arial" pitchFamily="34" charset="0"/>
              <a:ea typeface="微软雅黑" pitchFamily="34" charset="-122"/>
              <a:sym typeface="Arial" pitchFamily="34" charset="0"/>
            </a:endParaRPr>
          </a:p>
        </p:txBody>
      </p:sp>
      <p:sp>
        <p:nvSpPr>
          <p:cNvPr id="20" name="TextBox 13"/>
          <p:cNvSpPr txBox="1">
            <a:spLocks noChangeArrowheads="1"/>
          </p:cNvSpPr>
          <p:nvPr/>
        </p:nvSpPr>
        <p:spPr bwMode="auto">
          <a:xfrm>
            <a:off x="6300762" y="4206420"/>
            <a:ext cx="1722872" cy="47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1</a:t>
            </a:r>
            <a:r>
              <a:rPr lang="zh-CN" altLang="en-US" sz="1400" dirty="0" smtClean="0">
                <a:solidFill>
                  <a:srgbClr val="445469"/>
                </a:solidFill>
                <a:latin typeface="Arial" pitchFamily="34" charset="0"/>
                <a:ea typeface="微软雅黑" pitchFamily="34" charset="-122"/>
                <a:sym typeface="Arial" pitchFamily="34" charset="0"/>
              </a:rPr>
              <a:t>）财政总决算</a:t>
            </a:r>
            <a:endParaRPr lang="en-US" altLang="zh-CN" sz="1400" dirty="0" smtClean="0">
              <a:solidFill>
                <a:srgbClr val="445469"/>
              </a:solidFill>
              <a:latin typeface="Arial" pitchFamily="34" charset="0"/>
              <a:ea typeface="微软雅黑" pitchFamily="34" charset="-122"/>
              <a:sym typeface="Arial" pitchFamily="34" charset="0"/>
            </a:endParaRPr>
          </a:p>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2</a:t>
            </a:r>
            <a:r>
              <a:rPr lang="zh-CN" altLang="en-US" sz="1400" dirty="0" smtClean="0">
                <a:solidFill>
                  <a:srgbClr val="445469"/>
                </a:solidFill>
                <a:latin typeface="Arial" pitchFamily="34" charset="0"/>
                <a:ea typeface="微软雅黑" pitchFamily="34" charset="-122"/>
                <a:sym typeface="Arial" pitchFamily="34" charset="0"/>
              </a:rPr>
              <a:t>）部门</a:t>
            </a:r>
            <a:r>
              <a:rPr lang="zh-CN" altLang="en-US" sz="1400" dirty="0">
                <a:solidFill>
                  <a:srgbClr val="445469"/>
                </a:solidFill>
                <a:latin typeface="Arial" pitchFamily="34" charset="0"/>
                <a:ea typeface="微软雅黑" pitchFamily="34" charset="-122"/>
                <a:sym typeface="Arial" pitchFamily="34" charset="0"/>
              </a:rPr>
              <a:t>决算</a:t>
            </a:r>
            <a:endParaRPr lang="en-US" sz="1400" dirty="0">
              <a:solidFill>
                <a:srgbClr val="445469"/>
              </a:solidFill>
              <a:latin typeface="Arial" pitchFamily="34" charset="0"/>
              <a:ea typeface="微软雅黑" pitchFamily="34" charset="-122"/>
              <a:sym typeface="Arial" pitchFamily="34" charset="0"/>
            </a:endParaRPr>
          </a:p>
        </p:txBody>
      </p:sp>
      <p:sp>
        <p:nvSpPr>
          <p:cNvPr id="23" name="Freeform 16"/>
          <p:cNvSpPr>
            <a:spLocks noEditPoints="1"/>
          </p:cNvSpPr>
          <p:nvPr/>
        </p:nvSpPr>
        <p:spPr bwMode="auto">
          <a:xfrm>
            <a:off x="5891126" y="2596741"/>
            <a:ext cx="296712" cy="347500"/>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25"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pic>
        <p:nvPicPr>
          <p:cNvPr id="26" name="Picture 2" descr="https://timgsa.baidu.com/timg?image&amp;quality=80&amp;size=b9999_10000&amp;sec=1570268523444&amp;di=aa07f675be1664278f9395ae4bbdfe1a&amp;imgtype=0&amp;src=http%3A%2F%2F5b0988e595225.cdn.sohucs.com%2Fq_70%2Cc_zoom%2Cw_640%2Fimages%2F20171110%2F61e81f71bd69470c93b91163ccee6a5b.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4" y="2091286"/>
            <a:ext cx="4045487" cy="2332477"/>
          </a:xfrm>
          <a:prstGeom prst="rect">
            <a:avLst/>
          </a:prstGeom>
          <a:noFill/>
          <a:extLst>
            <a:ext uri="{909E8E84-426E-40DD-AFC4-6F175D3DCCD1}">
              <a14:hiddenFill xmlns:a14="http://schemas.microsoft.com/office/drawing/2010/main">
                <a:solidFill>
                  <a:srgbClr val="FFFFFF"/>
                </a:solidFill>
              </a14:hiddenFill>
            </a:ext>
          </a:extLst>
        </p:spPr>
      </p:pic>
      <p:sp>
        <p:nvSpPr>
          <p:cNvPr id="28"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一、政府决算的内涵与构成</a:t>
            </a:r>
            <a:endParaRPr lang="zh-CN" altLang="en-US" dirty="0"/>
          </a:p>
        </p:txBody>
      </p:sp>
      <p:sp>
        <p:nvSpPr>
          <p:cNvPr id="29"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30" name="文本框 10"/>
          <p:cNvSpPr txBox="1">
            <a:spLocks noChangeArrowheads="1"/>
          </p:cNvSpPr>
          <p:nvPr/>
        </p:nvSpPr>
        <p:spPr bwMode="auto">
          <a:xfrm>
            <a:off x="-248897" y="1208225"/>
            <a:ext cx="2013155" cy="3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二</a:t>
            </a:r>
            <a:r>
              <a:rPr lang="zh-CN" altLang="en-US" sz="2000" b="1" dirty="0" smtClean="0">
                <a:solidFill>
                  <a:srgbClr val="FFFFFF"/>
                </a:solidFill>
                <a:latin typeface="Arial" pitchFamily="34" charset="0"/>
                <a:ea typeface="微软雅黑" pitchFamily="34" charset="-122"/>
                <a:sym typeface="Arial" pitchFamily="34" charset="0"/>
              </a:rPr>
              <a:t>）构成</a:t>
            </a:r>
            <a:endParaRPr lang="zh-CN" altLang="en-US" sz="2000" b="1" dirty="0">
              <a:solidFill>
                <a:srgbClr val="FFFFFF"/>
              </a:solidFill>
              <a:latin typeface="Arial" pitchFamily="34" charset="0"/>
              <a:ea typeface="微软雅黑" pitchFamily="34" charset="-122"/>
              <a:sym typeface="Arial" pitchFamily="34" charset="0"/>
            </a:endParaRPr>
          </a:p>
        </p:txBody>
      </p:sp>
      <p:sp>
        <p:nvSpPr>
          <p:cNvPr id="35" name="TextBox 13"/>
          <p:cNvSpPr txBox="1">
            <a:spLocks noChangeArrowheads="1"/>
          </p:cNvSpPr>
          <p:nvPr/>
        </p:nvSpPr>
        <p:spPr bwMode="auto">
          <a:xfrm>
            <a:off x="6243692" y="3105861"/>
            <a:ext cx="1722872" cy="47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1</a:t>
            </a:r>
            <a:r>
              <a:rPr lang="zh-CN" altLang="en-US" sz="1400" dirty="0" smtClean="0">
                <a:solidFill>
                  <a:srgbClr val="445469"/>
                </a:solidFill>
                <a:latin typeface="Arial" pitchFamily="34" charset="0"/>
                <a:ea typeface="微软雅黑" pitchFamily="34" charset="-122"/>
                <a:sym typeface="Arial" pitchFamily="34" charset="0"/>
              </a:rPr>
              <a:t>）决算报表</a:t>
            </a:r>
            <a:endParaRPr lang="en-US" altLang="zh-CN" sz="1400" dirty="0">
              <a:solidFill>
                <a:srgbClr val="445469"/>
              </a:solidFill>
              <a:latin typeface="Arial" pitchFamily="34" charset="0"/>
              <a:ea typeface="微软雅黑" pitchFamily="34" charset="-122"/>
              <a:sym typeface="Arial" pitchFamily="34" charset="0"/>
            </a:endParaRPr>
          </a:p>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2</a:t>
            </a:r>
            <a:r>
              <a:rPr lang="zh-CN" altLang="en-US" sz="1400" dirty="0" smtClean="0">
                <a:solidFill>
                  <a:srgbClr val="445469"/>
                </a:solidFill>
                <a:latin typeface="Arial" pitchFamily="34" charset="0"/>
                <a:ea typeface="微软雅黑" pitchFamily="34" charset="-122"/>
                <a:sym typeface="Arial" pitchFamily="34" charset="0"/>
              </a:rPr>
              <a:t>）决算</a:t>
            </a:r>
            <a:r>
              <a:rPr lang="zh-CN" altLang="en-US" sz="1400" dirty="0">
                <a:solidFill>
                  <a:srgbClr val="445469"/>
                </a:solidFill>
                <a:latin typeface="Arial" pitchFamily="34" charset="0"/>
                <a:ea typeface="微软雅黑" pitchFamily="34" charset="-122"/>
                <a:sym typeface="Arial" pitchFamily="34" charset="0"/>
              </a:rPr>
              <a:t>文字说明</a:t>
            </a:r>
            <a:endParaRPr lang="en-US" sz="1400" dirty="0">
              <a:solidFill>
                <a:srgbClr val="445469"/>
              </a:solidFill>
              <a:latin typeface="Arial" pitchFamily="34" charset="0"/>
              <a:ea typeface="微软雅黑" pitchFamily="34" charset="-122"/>
              <a:sym typeface="Arial" pitchFamily="34" charset="0"/>
            </a:endParaRPr>
          </a:p>
        </p:txBody>
      </p:sp>
      <p:sp>
        <p:nvSpPr>
          <p:cNvPr id="36" name="TextBox 13"/>
          <p:cNvSpPr txBox="1">
            <a:spLocks noChangeArrowheads="1"/>
          </p:cNvSpPr>
          <p:nvPr/>
        </p:nvSpPr>
        <p:spPr bwMode="auto">
          <a:xfrm>
            <a:off x="6187838" y="2035887"/>
            <a:ext cx="1722872" cy="47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1</a:t>
            </a:r>
            <a:r>
              <a:rPr lang="zh-CN" altLang="en-US" sz="1400" dirty="0" smtClean="0">
                <a:solidFill>
                  <a:srgbClr val="445469"/>
                </a:solidFill>
                <a:latin typeface="Arial" pitchFamily="34" charset="0"/>
                <a:ea typeface="微软雅黑" pitchFamily="34" charset="-122"/>
                <a:sym typeface="Arial" pitchFamily="34" charset="0"/>
              </a:rPr>
              <a:t>）中央决算</a:t>
            </a:r>
            <a:endParaRPr lang="en-US" altLang="zh-CN" sz="1400" dirty="0" smtClean="0">
              <a:solidFill>
                <a:srgbClr val="445469"/>
              </a:solidFill>
              <a:latin typeface="Arial" pitchFamily="34" charset="0"/>
              <a:ea typeface="微软雅黑" pitchFamily="34" charset="-122"/>
              <a:sym typeface="Arial" pitchFamily="34" charset="0"/>
            </a:endParaRPr>
          </a:p>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a:t>
            </a:r>
            <a:r>
              <a:rPr lang="en-US" altLang="zh-CN" sz="1400" dirty="0" smtClean="0">
                <a:solidFill>
                  <a:srgbClr val="445469"/>
                </a:solidFill>
                <a:latin typeface="Arial" pitchFamily="34" charset="0"/>
                <a:ea typeface="微软雅黑" pitchFamily="34" charset="-122"/>
                <a:sym typeface="Arial" pitchFamily="34" charset="0"/>
              </a:rPr>
              <a:t>2</a:t>
            </a:r>
            <a:r>
              <a:rPr lang="zh-CN" altLang="en-US" sz="1400" dirty="0" smtClean="0">
                <a:solidFill>
                  <a:srgbClr val="445469"/>
                </a:solidFill>
                <a:latin typeface="Arial" pitchFamily="34" charset="0"/>
                <a:ea typeface="微软雅黑" pitchFamily="34" charset="-122"/>
                <a:sym typeface="Arial" pitchFamily="34" charset="0"/>
              </a:rPr>
              <a:t>）地方决算</a:t>
            </a:r>
            <a:endParaRPr lang="en-US" sz="1400" dirty="0">
              <a:solidFill>
                <a:srgbClr val="445469"/>
              </a:solidFill>
              <a:latin typeface="Arial" pitchFamily="34" charset="0"/>
              <a:ea typeface="微软雅黑" pitchFamily="34" charset="-122"/>
              <a:sym typeface="Arial" pitchFamily="34" charset="0"/>
            </a:endParaRPr>
          </a:p>
        </p:txBody>
      </p:sp>
      <p:sp>
        <p:nvSpPr>
          <p:cNvPr id="37" name="Round Same Side Corner Rectangle 80"/>
          <p:cNvSpPr>
            <a:spLocks/>
          </p:cNvSpPr>
          <p:nvPr/>
        </p:nvSpPr>
        <p:spPr bwMode="auto">
          <a:xfrm rot="-5400000">
            <a:off x="5730434" y="3625025"/>
            <a:ext cx="401359" cy="625158"/>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305480"/>
          </a:solidFill>
          <a:ln>
            <a:noFill/>
          </a:ln>
          <a:extLst/>
        </p:spPr>
        <p:txBody>
          <a:bodyPr lIns="67391" tIns="33696" rIns="67391" bIns="33696" anchor="ctr"/>
          <a:lstStyle/>
          <a:p>
            <a:endParaRPr lang="zh-CN" altLang="en-US"/>
          </a:p>
        </p:txBody>
      </p:sp>
      <p:sp>
        <p:nvSpPr>
          <p:cNvPr id="12" name="Freeform 13"/>
          <p:cNvSpPr>
            <a:spLocks noEditPoints="1"/>
          </p:cNvSpPr>
          <p:nvPr/>
        </p:nvSpPr>
        <p:spPr bwMode="auto">
          <a:xfrm>
            <a:off x="5851949" y="3790954"/>
            <a:ext cx="275494" cy="274252"/>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80870" tIns="40435" rIns="80870" bIns="40435"/>
          <a:lstStyle/>
          <a:p>
            <a:endParaRPr lang="zh-CN" altLang="en-US"/>
          </a:p>
        </p:txBody>
      </p:sp>
    </p:spTree>
    <p:extLst>
      <p:ext uri="{BB962C8B-B14F-4D97-AF65-F5344CB8AC3E}">
        <p14:creationId xmlns:p14="http://schemas.microsoft.com/office/powerpoint/2010/main" val="3020844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a:off x="3963311" y="1707075"/>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饼形 2"/>
          <p:cNvSpPr/>
          <p:nvPr/>
        </p:nvSpPr>
        <p:spPr>
          <a:xfrm rot="5400000">
            <a:off x="4107327" y="1707075"/>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饼形 3"/>
          <p:cNvSpPr/>
          <p:nvPr/>
        </p:nvSpPr>
        <p:spPr>
          <a:xfrm rot="10800000">
            <a:off x="4107327" y="1851090"/>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rot="16200000">
            <a:off x="3939395" y="1851090"/>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4467367" y="2139123"/>
            <a:ext cx="391454"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1</a:t>
            </a:r>
            <a:endParaRPr lang="zh-CN" altLang="en-US" sz="2800" dirty="0">
              <a:solidFill>
                <a:schemeClr val="bg1"/>
              </a:solidFill>
              <a:latin typeface="微软雅黑" pitchFamily="34" charset="-122"/>
              <a:ea typeface="微软雅黑" pitchFamily="34" charset="-122"/>
            </a:endParaRPr>
          </a:p>
        </p:txBody>
      </p:sp>
      <p:sp>
        <p:nvSpPr>
          <p:cNvPr id="7" name="TextBox 6"/>
          <p:cNvSpPr txBox="1"/>
          <p:nvPr/>
        </p:nvSpPr>
        <p:spPr>
          <a:xfrm>
            <a:off x="5213360" y="2139123"/>
            <a:ext cx="394660"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2</a:t>
            </a:r>
            <a:endParaRPr lang="zh-CN" altLang="en-US" sz="2800" dirty="0">
              <a:solidFill>
                <a:schemeClr val="bg1"/>
              </a:solidFill>
              <a:latin typeface="微软雅黑" pitchFamily="34" charset="-122"/>
              <a:ea typeface="微软雅黑" pitchFamily="34" charset="-122"/>
            </a:endParaRPr>
          </a:p>
        </p:txBody>
      </p:sp>
      <p:sp>
        <p:nvSpPr>
          <p:cNvPr id="8" name="TextBox 7"/>
          <p:cNvSpPr txBox="1"/>
          <p:nvPr/>
        </p:nvSpPr>
        <p:spPr>
          <a:xfrm>
            <a:off x="5249427" y="2984055"/>
            <a:ext cx="394660"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4</a:t>
            </a:r>
            <a:endParaRPr lang="zh-CN" altLang="en-US" sz="2800" dirty="0">
              <a:solidFill>
                <a:schemeClr val="bg1"/>
              </a:solidFill>
              <a:latin typeface="微软雅黑" pitchFamily="34" charset="-122"/>
              <a:ea typeface="微软雅黑" pitchFamily="34" charset="-122"/>
            </a:endParaRPr>
          </a:p>
        </p:txBody>
      </p:sp>
      <p:sp>
        <p:nvSpPr>
          <p:cNvPr id="9" name="TextBox 8"/>
          <p:cNvSpPr txBox="1"/>
          <p:nvPr/>
        </p:nvSpPr>
        <p:spPr>
          <a:xfrm>
            <a:off x="4467367" y="2984055"/>
            <a:ext cx="394660"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3</a:t>
            </a:r>
            <a:endParaRPr lang="zh-CN" altLang="en-US" sz="2800" dirty="0">
              <a:solidFill>
                <a:schemeClr val="bg1"/>
              </a:solidFill>
              <a:latin typeface="微软雅黑" pitchFamily="34" charset="-122"/>
              <a:ea typeface="微软雅黑" pitchFamily="34" charset="-122"/>
            </a:endParaRPr>
          </a:p>
        </p:txBody>
      </p:sp>
      <p:grpSp>
        <p:nvGrpSpPr>
          <p:cNvPr id="10" name="组合 9"/>
          <p:cNvGrpSpPr/>
          <p:nvPr/>
        </p:nvGrpSpPr>
        <p:grpSpPr>
          <a:xfrm>
            <a:off x="1875649" y="1224012"/>
            <a:ext cx="2063747" cy="1766027"/>
            <a:chOff x="971600" y="946804"/>
            <a:chExt cx="1938338" cy="1995892"/>
          </a:xfrm>
        </p:grpSpPr>
        <p:sp>
          <p:nvSpPr>
            <p:cNvPr id="11" name="TextBox 10"/>
            <p:cNvSpPr txBox="1"/>
            <p:nvPr/>
          </p:nvSpPr>
          <p:spPr>
            <a:xfrm>
              <a:off x="971601" y="946804"/>
              <a:ext cx="1938337" cy="660889"/>
            </a:xfrm>
            <a:prstGeom prst="rect">
              <a:avLst/>
            </a:prstGeom>
            <a:noFill/>
          </p:spPr>
          <p:txBody>
            <a:bodyPr wrap="square" rtlCol="0">
              <a:spAutoFit/>
            </a:bodyPr>
            <a:lstStyle/>
            <a:p>
              <a:r>
                <a:rPr lang="en-US" altLang="zh-CN" b="1" dirty="0">
                  <a:solidFill>
                    <a:schemeClr val="tx1">
                      <a:lumMod val="50000"/>
                      <a:lumOff val="50000"/>
                    </a:schemeClr>
                  </a:solidFill>
                  <a:latin typeface="微软雅黑" pitchFamily="34" charset="-122"/>
                  <a:ea typeface="微软雅黑" pitchFamily="34" charset="-122"/>
                </a:rPr>
                <a:t>1.</a:t>
              </a:r>
              <a:r>
                <a:rPr lang="zh-CN" altLang="en-US" b="1" dirty="0">
                  <a:solidFill>
                    <a:schemeClr val="tx1">
                      <a:lumMod val="50000"/>
                      <a:lumOff val="50000"/>
                    </a:schemeClr>
                  </a:solidFill>
                  <a:latin typeface="微软雅黑" pitchFamily="34" charset="-122"/>
                  <a:ea typeface="微软雅黑" pitchFamily="34" charset="-122"/>
                </a:rPr>
                <a:t>决算反映了预算执行的结果</a:t>
              </a:r>
            </a:p>
          </p:txBody>
        </p:sp>
        <p:sp>
          <p:nvSpPr>
            <p:cNvPr id="12" name="TextBox 11"/>
            <p:cNvSpPr txBox="1"/>
            <p:nvPr/>
          </p:nvSpPr>
          <p:spPr>
            <a:xfrm>
              <a:off x="971600" y="1620917"/>
              <a:ext cx="1812079" cy="1321779"/>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itchFamily="34" charset="-122"/>
                  <a:ea typeface="微软雅黑" pitchFamily="34" charset="-122"/>
                </a:rPr>
                <a:t>政府决算处于整个预算管理的最末环节，它反映的数据是预算执行的最终的、实际的数据。</a:t>
              </a:r>
            </a:p>
          </p:txBody>
        </p:sp>
      </p:grpSp>
      <p:grpSp>
        <p:nvGrpSpPr>
          <p:cNvPr id="13" name="组合 12"/>
          <p:cNvGrpSpPr/>
          <p:nvPr/>
        </p:nvGrpSpPr>
        <p:grpSpPr>
          <a:xfrm>
            <a:off x="1836266" y="3168228"/>
            <a:ext cx="2624914" cy="1779976"/>
            <a:chOff x="971600" y="946804"/>
            <a:chExt cx="2465404" cy="2011658"/>
          </a:xfrm>
        </p:grpSpPr>
        <p:sp>
          <p:nvSpPr>
            <p:cNvPr id="14" name="TextBox 13"/>
            <p:cNvSpPr txBox="1"/>
            <p:nvPr/>
          </p:nvSpPr>
          <p:spPr>
            <a:xfrm>
              <a:off x="971600" y="946804"/>
              <a:ext cx="1938337" cy="660889"/>
            </a:xfrm>
            <a:prstGeom prst="rect">
              <a:avLst/>
            </a:prstGeom>
            <a:noFill/>
          </p:spPr>
          <p:txBody>
            <a:bodyPr wrap="square" rtlCol="0">
              <a:spAutoFit/>
            </a:bodyPr>
            <a:lstStyle/>
            <a:p>
              <a:r>
                <a:rPr lang="en-US" altLang="zh-CN" b="1" dirty="0">
                  <a:solidFill>
                    <a:schemeClr val="tx1">
                      <a:lumMod val="50000"/>
                      <a:lumOff val="50000"/>
                    </a:schemeClr>
                  </a:solidFill>
                  <a:latin typeface="微软雅黑" pitchFamily="34" charset="-122"/>
                  <a:ea typeface="微软雅黑" pitchFamily="34" charset="-122"/>
                </a:rPr>
                <a:t>2.</a:t>
              </a:r>
              <a:r>
                <a:rPr lang="zh-CN" altLang="en-US" b="1" dirty="0">
                  <a:solidFill>
                    <a:schemeClr val="tx1">
                      <a:lumMod val="50000"/>
                      <a:lumOff val="50000"/>
                    </a:schemeClr>
                  </a:solidFill>
                  <a:latin typeface="微软雅黑" pitchFamily="34" charset="-122"/>
                  <a:ea typeface="微软雅黑" pitchFamily="34" charset="-122"/>
                </a:rPr>
                <a:t>决算是制定国家经济政策的基本资料</a:t>
              </a:r>
              <a:endParaRPr lang="zh-CN" altLang="en-US" sz="1600" b="1" dirty="0">
                <a:solidFill>
                  <a:schemeClr val="tx1">
                    <a:lumMod val="50000"/>
                    <a:lumOff val="50000"/>
                  </a:schemeClr>
                </a:solidFill>
                <a:latin typeface="微软雅黑" pitchFamily="34" charset="-122"/>
                <a:ea typeface="微软雅黑" pitchFamily="34" charset="-122"/>
              </a:endParaRPr>
            </a:p>
          </p:txBody>
        </p:sp>
        <p:sp>
          <p:nvSpPr>
            <p:cNvPr id="15" name="TextBox 14"/>
            <p:cNvSpPr txBox="1"/>
            <p:nvPr/>
          </p:nvSpPr>
          <p:spPr>
            <a:xfrm>
              <a:off x="982899" y="1636682"/>
              <a:ext cx="2454105" cy="1321780"/>
            </a:xfrm>
            <a:prstGeom prst="rect">
              <a:avLst/>
            </a:prstGeom>
            <a:noFill/>
          </p:spPr>
          <p:txBody>
            <a:bodyPr wrap="square" rtlCol="0">
              <a:spAutoFit/>
            </a:bodyPr>
            <a:lstStyle/>
            <a:p>
              <a:r>
                <a:rPr lang="zh-CN" altLang="en-US" sz="1400" dirty="0" smtClean="0">
                  <a:solidFill>
                    <a:schemeClr val="tx1">
                      <a:lumMod val="50000"/>
                      <a:lumOff val="50000"/>
                    </a:schemeClr>
                  </a:solidFill>
                  <a:latin typeface="微软雅黑" pitchFamily="34" charset="-122"/>
                  <a:ea typeface="微软雅黑" pitchFamily="34" charset="-122"/>
                </a:rPr>
                <a:t>通过</a:t>
              </a:r>
              <a:r>
                <a:rPr lang="zh-CN" altLang="en-US" sz="1400" dirty="0">
                  <a:solidFill>
                    <a:schemeClr val="tx1">
                      <a:lumMod val="50000"/>
                      <a:lumOff val="50000"/>
                    </a:schemeClr>
                  </a:solidFill>
                  <a:latin typeface="微软雅黑" pitchFamily="34" charset="-122"/>
                  <a:ea typeface="微软雅黑" pitchFamily="34" charset="-122"/>
                </a:rPr>
                <a:t>分析决算数据，可以从资金分配的角度总结一年来各项经济活动的情况，为国家有关机构研究经济问题并进行宏观经济决策提供重要的依据。</a:t>
              </a:r>
            </a:p>
          </p:txBody>
        </p:sp>
      </p:grpSp>
      <p:grpSp>
        <p:nvGrpSpPr>
          <p:cNvPr id="16" name="组合 15"/>
          <p:cNvGrpSpPr/>
          <p:nvPr/>
        </p:nvGrpSpPr>
        <p:grpSpPr>
          <a:xfrm>
            <a:off x="5705067" y="1059392"/>
            <a:ext cx="3331998" cy="2197106"/>
            <a:chOff x="339816" y="659744"/>
            <a:chExt cx="3129520" cy="2483080"/>
          </a:xfrm>
        </p:grpSpPr>
        <p:sp>
          <p:nvSpPr>
            <p:cNvPr id="17" name="TextBox 16"/>
            <p:cNvSpPr txBox="1"/>
            <p:nvPr/>
          </p:nvSpPr>
          <p:spPr>
            <a:xfrm>
              <a:off x="339816" y="659744"/>
              <a:ext cx="2673803" cy="660889"/>
            </a:xfrm>
            <a:prstGeom prst="rect">
              <a:avLst/>
            </a:prstGeom>
            <a:noFill/>
          </p:spPr>
          <p:txBody>
            <a:bodyPr wrap="square" rtlCol="0">
              <a:spAutoFit/>
            </a:bodyPr>
            <a:lstStyle/>
            <a:p>
              <a:r>
                <a:rPr lang="en-US" altLang="zh-CN" b="1" dirty="0">
                  <a:solidFill>
                    <a:schemeClr val="tx1">
                      <a:lumMod val="50000"/>
                      <a:lumOff val="50000"/>
                    </a:schemeClr>
                  </a:solidFill>
                  <a:latin typeface="微软雅黑" pitchFamily="34" charset="-122"/>
                  <a:ea typeface="微软雅黑" pitchFamily="34" charset="-122"/>
                </a:rPr>
                <a:t>3.</a:t>
              </a:r>
              <a:r>
                <a:rPr lang="zh-CN" altLang="en-US" b="1" dirty="0">
                  <a:solidFill>
                    <a:schemeClr val="tx1">
                      <a:lumMod val="50000"/>
                      <a:lumOff val="50000"/>
                    </a:schemeClr>
                  </a:solidFill>
                  <a:latin typeface="微软雅黑" pitchFamily="34" charset="-122"/>
                  <a:ea typeface="微软雅黑" pitchFamily="34" charset="-122"/>
                </a:rPr>
                <a:t>决算是反映政府预算管理水平的重要数据来源</a:t>
              </a:r>
              <a:endParaRPr lang="zh-CN" altLang="en-US" sz="1600" b="1" dirty="0">
                <a:solidFill>
                  <a:schemeClr val="tx1">
                    <a:lumMod val="50000"/>
                    <a:lumOff val="50000"/>
                  </a:schemeClr>
                </a:solidFill>
                <a:latin typeface="微软雅黑" pitchFamily="34" charset="-122"/>
                <a:ea typeface="微软雅黑" pitchFamily="34" charset="-122"/>
              </a:endParaRPr>
            </a:p>
          </p:txBody>
        </p:sp>
        <p:sp>
          <p:nvSpPr>
            <p:cNvPr id="18" name="TextBox 17"/>
            <p:cNvSpPr txBox="1"/>
            <p:nvPr/>
          </p:nvSpPr>
          <p:spPr>
            <a:xfrm>
              <a:off x="768702" y="1334074"/>
              <a:ext cx="2700634" cy="1808750"/>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itchFamily="34" charset="-122"/>
                  <a:ea typeface="微软雅黑" pitchFamily="34" charset="-122"/>
                </a:rPr>
                <a:t>政府决算提供的数据是实际发生的数据，通过编制政府决算，可以系统地整理和反映预算执行最终结果的实际数字，对一年来的预算编制、执行、调整等方面进行分析、总结，提出改进意见和措施，为提高下年度的预算管理水平奠定良好的基础。</a:t>
              </a:r>
            </a:p>
          </p:txBody>
        </p:sp>
      </p:grpSp>
      <p:grpSp>
        <p:nvGrpSpPr>
          <p:cNvPr id="19" name="组合 18"/>
          <p:cNvGrpSpPr/>
          <p:nvPr/>
        </p:nvGrpSpPr>
        <p:grpSpPr>
          <a:xfrm>
            <a:off x="6081036" y="3472215"/>
            <a:ext cx="2850495" cy="1313414"/>
            <a:chOff x="832858" y="712590"/>
            <a:chExt cx="2677277" cy="1484367"/>
          </a:xfrm>
        </p:grpSpPr>
        <p:sp>
          <p:nvSpPr>
            <p:cNvPr id="20" name="TextBox 19"/>
            <p:cNvSpPr txBox="1"/>
            <p:nvPr/>
          </p:nvSpPr>
          <p:spPr>
            <a:xfrm>
              <a:off x="832858" y="712590"/>
              <a:ext cx="2353137" cy="660889"/>
            </a:xfrm>
            <a:prstGeom prst="rect">
              <a:avLst/>
            </a:prstGeom>
            <a:noFill/>
          </p:spPr>
          <p:txBody>
            <a:bodyPr wrap="square" rtlCol="0">
              <a:spAutoFit/>
            </a:bodyPr>
            <a:lstStyle/>
            <a:p>
              <a:r>
                <a:rPr lang="en-US" altLang="zh-CN" b="1" dirty="0">
                  <a:solidFill>
                    <a:schemeClr val="tx1">
                      <a:lumMod val="50000"/>
                      <a:lumOff val="50000"/>
                    </a:schemeClr>
                  </a:solidFill>
                  <a:latin typeface="微软雅黑" pitchFamily="34" charset="-122"/>
                  <a:ea typeface="微软雅黑" pitchFamily="34" charset="-122"/>
                </a:rPr>
                <a:t>4.</a:t>
              </a:r>
              <a:r>
                <a:rPr lang="zh-CN" altLang="en-US" b="1" dirty="0">
                  <a:solidFill>
                    <a:schemeClr val="tx1">
                      <a:lumMod val="50000"/>
                      <a:lumOff val="50000"/>
                    </a:schemeClr>
                  </a:solidFill>
                  <a:latin typeface="微软雅黑" pitchFamily="34" charset="-122"/>
                  <a:ea typeface="微软雅黑" pitchFamily="34" charset="-122"/>
                </a:rPr>
                <a:t>决算是实现民主监督的重要途径</a:t>
              </a:r>
            </a:p>
          </p:txBody>
        </p:sp>
        <p:sp>
          <p:nvSpPr>
            <p:cNvPr id="21" name="TextBox 20"/>
            <p:cNvSpPr txBox="1"/>
            <p:nvPr/>
          </p:nvSpPr>
          <p:spPr>
            <a:xfrm>
              <a:off x="1007742" y="1362149"/>
              <a:ext cx="2502393" cy="834808"/>
            </a:xfrm>
            <a:prstGeom prst="rect">
              <a:avLst/>
            </a:prstGeom>
            <a:noFill/>
          </p:spPr>
          <p:txBody>
            <a:bodyPr wrap="square" rtlCol="0">
              <a:spAutoFit/>
            </a:bodyPr>
            <a:lstStyle/>
            <a:p>
              <a:r>
                <a:rPr lang="zh-CN" altLang="en-US" sz="1400" dirty="0">
                  <a:solidFill>
                    <a:schemeClr val="tx1">
                      <a:lumMod val="50000"/>
                      <a:lumOff val="50000"/>
                    </a:schemeClr>
                  </a:solidFill>
                  <a:latin typeface="微软雅黑" pitchFamily="34" charset="-122"/>
                  <a:ea typeface="微软雅黑" pitchFamily="34" charset="-122"/>
                </a:rPr>
                <a:t>政府预算本身具有公开性、透明性的要求，这能在一定程度上起到监督预算资金的</a:t>
              </a:r>
              <a:r>
                <a:rPr lang="zh-CN" altLang="en-US" sz="1400" dirty="0" smtClean="0">
                  <a:solidFill>
                    <a:schemeClr val="tx1">
                      <a:lumMod val="50000"/>
                      <a:lumOff val="50000"/>
                    </a:schemeClr>
                  </a:solidFill>
                  <a:latin typeface="微软雅黑" pitchFamily="34" charset="-122"/>
                  <a:ea typeface="微软雅黑" pitchFamily="34" charset="-122"/>
                </a:rPr>
                <a:t>作用。</a:t>
              </a:r>
              <a:endParaRPr lang="zh-CN" altLang="en-US" sz="1400" dirty="0">
                <a:solidFill>
                  <a:schemeClr val="tx1">
                    <a:lumMod val="50000"/>
                    <a:lumOff val="50000"/>
                  </a:schemeClr>
                </a:solidFill>
                <a:latin typeface="微软雅黑" pitchFamily="34" charset="-122"/>
                <a:ea typeface="微软雅黑" pitchFamily="34" charset="-122"/>
              </a:endParaRPr>
            </a:p>
          </p:txBody>
        </p:sp>
      </p:grpSp>
      <p:sp>
        <p:nvSpPr>
          <p:cNvPr id="23"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4"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一、政府决算的内涵与构成</a:t>
            </a:r>
            <a:endParaRPr lang="zh-CN" altLang="en-US" dirty="0"/>
          </a:p>
        </p:txBody>
      </p:sp>
      <p:sp>
        <p:nvSpPr>
          <p:cNvPr id="25"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26" name="文本框 10"/>
          <p:cNvSpPr txBox="1">
            <a:spLocks noChangeArrowheads="1"/>
          </p:cNvSpPr>
          <p:nvPr/>
        </p:nvSpPr>
        <p:spPr bwMode="auto">
          <a:xfrm>
            <a:off x="-248897" y="1208225"/>
            <a:ext cx="2013155" cy="68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（三）编制决算的重要性</a:t>
            </a:r>
            <a:endParaRPr lang="zh-CN" altLang="en-US" sz="2000" b="1" dirty="0">
              <a:solidFill>
                <a:srgbClr val="FFFFFF"/>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38320765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16" name="Rectangle 1"/>
          <p:cNvSpPr>
            <a:spLocks noChangeArrowheads="1"/>
          </p:cNvSpPr>
          <p:nvPr/>
        </p:nvSpPr>
        <p:spPr bwMode="auto">
          <a:xfrm>
            <a:off x="5192606" y="1512044"/>
            <a:ext cx="659848" cy="656874"/>
          </a:xfrm>
          <a:prstGeom prst="rect">
            <a:avLst/>
          </a:prstGeom>
          <a:solidFill>
            <a:schemeClr val="accent1"/>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17" name="Rectangle 17"/>
          <p:cNvSpPr>
            <a:spLocks noChangeArrowheads="1"/>
          </p:cNvSpPr>
          <p:nvPr/>
        </p:nvSpPr>
        <p:spPr bwMode="auto">
          <a:xfrm>
            <a:off x="1709358" y="1512044"/>
            <a:ext cx="3528957" cy="656874"/>
          </a:xfrm>
          <a:prstGeom prst="rect">
            <a:avLst/>
          </a:prstGeom>
          <a:solidFill>
            <a:srgbClr val="305480"/>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22" name="AutoShape 112"/>
          <p:cNvSpPr>
            <a:spLocks/>
          </p:cNvSpPr>
          <p:nvPr/>
        </p:nvSpPr>
        <p:spPr bwMode="auto">
          <a:xfrm>
            <a:off x="5397710" y="1675387"/>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23" name="Rectangle 21"/>
          <p:cNvSpPr>
            <a:spLocks noChangeArrowheads="1"/>
          </p:cNvSpPr>
          <p:nvPr/>
        </p:nvSpPr>
        <p:spPr bwMode="auto">
          <a:xfrm>
            <a:off x="1709358" y="3075474"/>
            <a:ext cx="3528957" cy="656874"/>
          </a:xfrm>
          <a:prstGeom prst="rect">
            <a:avLst/>
          </a:prstGeom>
          <a:solidFill>
            <a:srgbClr val="305480"/>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24" name="Rectangle 10"/>
          <p:cNvSpPr>
            <a:spLocks noChangeArrowheads="1"/>
          </p:cNvSpPr>
          <p:nvPr/>
        </p:nvSpPr>
        <p:spPr bwMode="auto">
          <a:xfrm>
            <a:off x="5192606" y="3075474"/>
            <a:ext cx="659848" cy="656874"/>
          </a:xfrm>
          <a:prstGeom prst="rect">
            <a:avLst/>
          </a:prstGeom>
          <a:solidFill>
            <a:schemeClr val="accent1"/>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25" name="AutoShape 29"/>
          <p:cNvSpPr>
            <a:spLocks/>
          </p:cNvSpPr>
          <p:nvPr/>
        </p:nvSpPr>
        <p:spPr bwMode="auto">
          <a:xfrm>
            <a:off x="5359033" y="3238818"/>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26" name="Rectangle 19"/>
          <p:cNvSpPr>
            <a:spLocks noChangeArrowheads="1"/>
          </p:cNvSpPr>
          <p:nvPr/>
        </p:nvSpPr>
        <p:spPr bwMode="auto">
          <a:xfrm>
            <a:off x="5148069" y="2327595"/>
            <a:ext cx="3528957" cy="656874"/>
          </a:xfrm>
          <a:prstGeom prst="rect">
            <a:avLst/>
          </a:prstGeom>
          <a:solidFill>
            <a:srgbClr val="305480"/>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1" name="Rectangle 9"/>
          <p:cNvSpPr>
            <a:spLocks noChangeArrowheads="1"/>
          </p:cNvSpPr>
          <p:nvPr/>
        </p:nvSpPr>
        <p:spPr bwMode="auto">
          <a:xfrm>
            <a:off x="4509318" y="2327595"/>
            <a:ext cx="661020" cy="656874"/>
          </a:xfrm>
          <a:prstGeom prst="rect">
            <a:avLst/>
          </a:prstGeom>
          <a:solidFill>
            <a:schemeClr val="accent1"/>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2" name="AutoShape 59"/>
          <p:cNvSpPr>
            <a:spLocks/>
          </p:cNvSpPr>
          <p:nvPr/>
        </p:nvSpPr>
        <p:spPr bwMode="auto">
          <a:xfrm>
            <a:off x="4673401" y="2489771"/>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33" name="Rectangle 20"/>
          <p:cNvSpPr>
            <a:spLocks noChangeArrowheads="1"/>
          </p:cNvSpPr>
          <p:nvPr/>
        </p:nvSpPr>
        <p:spPr bwMode="auto">
          <a:xfrm>
            <a:off x="5148069" y="3892191"/>
            <a:ext cx="3528957" cy="656874"/>
          </a:xfrm>
          <a:prstGeom prst="rect">
            <a:avLst/>
          </a:prstGeom>
          <a:solidFill>
            <a:srgbClr val="305480"/>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4" name="Rectangle 11"/>
          <p:cNvSpPr>
            <a:spLocks noChangeArrowheads="1"/>
          </p:cNvSpPr>
          <p:nvPr/>
        </p:nvSpPr>
        <p:spPr bwMode="auto">
          <a:xfrm>
            <a:off x="4509318" y="3892191"/>
            <a:ext cx="661020" cy="656874"/>
          </a:xfrm>
          <a:prstGeom prst="rect">
            <a:avLst/>
          </a:prstGeom>
          <a:solidFill>
            <a:schemeClr val="accent1"/>
          </a:solidFill>
          <a:ln>
            <a:noFill/>
          </a:ln>
          <a:extLst/>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pic>
        <p:nvPicPr>
          <p:cNvPr id="35"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948" y="4096370"/>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3"/>
          <p:cNvSpPr txBox="1">
            <a:spLocks noChangeArrowheads="1"/>
          </p:cNvSpPr>
          <p:nvPr/>
        </p:nvSpPr>
        <p:spPr bwMode="auto">
          <a:xfrm>
            <a:off x="1937432" y="1609648"/>
            <a:ext cx="30606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pPr>
            <a:r>
              <a:rPr lang="zh-CN" altLang="en-US" sz="1500" b="1" dirty="0">
                <a:solidFill>
                  <a:schemeClr val="bg1"/>
                </a:solidFill>
                <a:latin typeface="Arial" pitchFamily="34" charset="0"/>
                <a:ea typeface="微软雅黑" pitchFamily="34" charset="-122"/>
                <a:sym typeface="Arial" pitchFamily="34" charset="0"/>
              </a:rPr>
              <a:t>（一</a:t>
            </a:r>
            <a:r>
              <a:rPr lang="zh-CN" altLang="en-US" sz="1500" b="1" dirty="0" smtClean="0">
                <a:solidFill>
                  <a:schemeClr val="bg1"/>
                </a:solidFill>
                <a:latin typeface="Arial" pitchFamily="34" charset="0"/>
                <a:ea typeface="微软雅黑" pitchFamily="34" charset="-122"/>
                <a:sym typeface="Arial" pitchFamily="34" charset="0"/>
              </a:rPr>
              <a:t>）依法依规编制</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41" name="TextBox 13"/>
          <p:cNvSpPr txBox="1">
            <a:spLocks noChangeArrowheads="1"/>
          </p:cNvSpPr>
          <p:nvPr/>
        </p:nvSpPr>
        <p:spPr bwMode="auto">
          <a:xfrm>
            <a:off x="5332516" y="2422281"/>
            <a:ext cx="27326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spcBef>
                <a:spcPct val="20000"/>
              </a:spcBef>
            </a:pPr>
            <a:r>
              <a:rPr lang="zh-CN" altLang="en-US" sz="1500" b="1" dirty="0">
                <a:solidFill>
                  <a:schemeClr val="bg1"/>
                </a:solidFill>
                <a:latin typeface="Arial" pitchFamily="34" charset="0"/>
                <a:ea typeface="微软雅黑" pitchFamily="34" charset="-122"/>
                <a:sym typeface="Arial" pitchFamily="34" charset="0"/>
              </a:rPr>
              <a:t>（二</a:t>
            </a:r>
            <a:r>
              <a:rPr lang="zh-CN" altLang="en-US" sz="1500" b="1" dirty="0" smtClean="0">
                <a:solidFill>
                  <a:schemeClr val="bg1"/>
                </a:solidFill>
                <a:latin typeface="Arial" pitchFamily="34" charset="0"/>
                <a:ea typeface="微软雅黑" pitchFamily="34" charset="-122"/>
                <a:sym typeface="Arial" pitchFamily="34" charset="0"/>
              </a:rPr>
              <a:t>）真实</a:t>
            </a:r>
            <a:r>
              <a:rPr lang="zh-CN" altLang="en-US" sz="1500" b="1" dirty="0">
                <a:solidFill>
                  <a:schemeClr val="bg1"/>
                </a:solidFill>
                <a:latin typeface="Arial" pitchFamily="34" charset="0"/>
                <a:ea typeface="微软雅黑" pitchFamily="34" charset="-122"/>
                <a:sym typeface="Arial" pitchFamily="34" charset="0"/>
              </a:rPr>
              <a:t>、准确、完整、及时</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42" name="TextBox 13"/>
          <p:cNvSpPr txBox="1">
            <a:spLocks noChangeArrowheads="1"/>
          </p:cNvSpPr>
          <p:nvPr/>
        </p:nvSpPr>
        <p:spPr bwMode="auto">
          <a:xfrm>
            <a:off x="1780227" y="3173078"/>
            <a:ext cx="323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spcBef>
                <a:spcPct val="20000"/>
              </a:spcBef>
            </a:pPr>
            <a:r>
              <a:rPr lang="zh-CN" altLang="en-US" sz="1500" b="1" dirty="0">
                <a:solidFill>
                  <a:schemeClr val="bg1"/>
                </a:solidFill>
                <a:latin typeface="Arial" pitchFamily="34" charset="0"/>
                <a:ea typeface="微软雅黑" pitchFamily="34" charset="-122"/>
                <a:sym typeface="Arial" pitchFamily="34" charset="0"/>
              </a:rPr>
              <a:t>（三</a:t>
            </a:r>
            <a:r>
              <a:rPr lang="zh-CN" altLang="en-US" sz="1500" b="1" dirty="0" smtClean="0">
                <a:solidFill>
                  <a:schemeClr val="bg1"/>
                </a:solidFill>
                <a:latin typeface="Arial" pitchFamily="34" charset="0"/>
                <a:ea typeface="微软雅黑" pitchFamily="34" charset="-122"/>
                <a:sym typeface="Arial" pitchFamily="34" charset="0"/>
              </a:rPr>
              <a:t>）按</a:t>
            </a:r>
            <a:r>
              <a:rPr lang="zh-CN" altLang="en-US" sz="1500" b="1" dirty="0">
                <a:solidFill>
                  <a:schemeClr val="bg1"/>
                </a:solidFill>
                <a:latin typeface="Arial" pitchFamily="34" charset="0"/>
                <a:ea typeface="微软雅黑" pitchFamily="34" charset="-122"/>
                <a:sym typeface="Arial" pitchFamily="34" charset="0"/>
              </a:rPr>
              <a:t>预算数、调整预算数、决算数分别列出</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43" name="TextBox 13"/>
          <p:cNvSpPr txBox="1">
            <a:spLocks noChangeArrowheads="1"/>
          </p:cNvSpPr>
          <p:nvPr/>
        </p:nvSpPr>
        <p:spPr bwMode="auto">
          <a:xfrm>
            <a:off x="5104333" y="4145374"/>
            <a:ext cx="36447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spcBef>
                <a:spcPct val="20000"/>
              </a:spcBef>
            </a:pPr>
            <a:r>
              <a:rPr lang="zh-CN" altLang="en-US" sz="1500" b="1" dirty="0">
                <a:solidFill>
                  <a:schemeClr val="bg1"/>
                </a:solidFill>
                <a:latin typeface="Arial" pitchFamily="34" charset="0"/>
                <a:ea typeface="微软雅黑" pitchFamily="34" charset="-122"/>
                <a:sym typeface="Arial" pitchFamily="34" charset="0"/>
              </a:rPr>
              <a:t>（四</a:t>
            </a:r>
            <a:r>
              <a:rPr lang="zh-CN" altLang="en-US" sz="1500" b="1" dirty="0" smtClean="0">
                <a:solidFill>
                  <a:schemeClr val="bg1"/>
                </a:solidFill>
                <a:latin typeface="Arial" pitchFamily="34" charset="0"/>
                <a:ea typeface="微软雅黑" pitchFamily="34" charset="-122"/>
                <a:sym typeface="Arial" pitchFamily="34" charset="0"/>
              </a:rPr>
              <a:t>）先</a:t>
            </a:r>
            <a:r>
              <a:rPr lang="zh-CN" altLang="en-US" sz="1500" b="1" dirty="0">
                <a:solidFill>
                  <a:schemeClr val="bg1"/>
                </a:solidFill>
                <a:latin typeface="Arial" pitchFamily="34" charset="0"/>
                <a:ea typeface="微软雅黑" pitchFamily="34" charset="-122"/>
                <a:sym typeface="Arial" pitchFamily="34" charset="0"/>
              </a:rPr>
              <a:t>审计后批准</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36"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二、编制决算草案的</a:t>
            </a:r>
            <a:r>
              <a:rPr lang="zh-CN" altLang="en-US" b="1" dirty="0" smtClean="0"/>
              <a:t>基本原则</a:t>
            </a:r>
            <a:endParaRPr lang="zh-CN" altLang="en-US" b="1" dirty="0"/>
          </a:p>
        </p:txBody>
      </p:sp>
    </p:spTree>
    <p:extLst>
      <p:ext uri="{BB962C8B-B14F-4D97-AF65-F5344CB8AC3E}">
        <p14:creationId xmlns:p14="http://schemas.microsoft.com/office/powerpoint/2010/main" val="2573304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rot="20826931">
            <a:off x="2579741" y="1253343"/>
            <a:ext cx="4020034" cy="1955454"/>
            <a:chOff x="2176406" y="1371245"/>
            <a:chExt cx="4020034" cy="1955454"/>
          </a:xfrm>
        </p:grpSpPr>
        <p:sp>
          <p:nvSpPr>
            <p:cNvPr id="3" name="Freeform 65_6"/>
            <p:cNvSpPr>
              <a:spLocks/>
            </p:cNvSpPr>
            <p:nvPr/>
          </p:nvSpPr>
          <p:spPr bwMode="auto">
            <a:xfrm rot="-5331273">
              <a:off x="5208971" y="208721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4" name="Freeform 65_7"/>
            <p:cNvSpPr>
              <a:spLocks/>
            </p:cNvSpPr>
            <p:nvPr/>
          </p:nvSpPr>
          <p:spPr bwMode="auto">
            <a:xfrm rot="-3744668">
              <a:off x="4123090" y="233981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sp>
          <p:nvSpPr>
            <p:cNvPr id="5" name="Freeform 65_8"/>
            <p:cNvSpPr>
              <a:spLocks/>
            </p:cNvSpPr>
            <p:nvPr/>
          </p:nvSpPr>
          <p:spPr bwMode="auto">
            <a:xfrm rot="-2146088">
              <a:off x="3044874" y="207945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a:extLst/>
          </p:spPr>
          <p:txBody>
            <a:bodyPr lIns="89680" tIns="44840" rIns="89680" bIns="44840"/>
            <a:lstStyle/>
            <a:p>
              <a:endParaRPr lang="zh-CN" altLang="en-US"/>
            </a:p>
          </p:txBody>
        </p:sp>
        <p:sp>
          <p:nvSpPr>
            <p:cNvPr id="6" name="Freeform 65_9"/>
            <p:cNvSpPr>
              <a:spLocks/>
            </p:cNvSpPr>
            <p:nvPr/>
          </p:nvSpPr>
          <p:spPr bwMode="auto">
            <a:xfrm rot="-592321">
              <a:off x="2176406" y="137124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a:extLst/>
          </p:spPr>
          <p:txBody>
            <a:bodyPr lIns="89680" tIns="44840" rIns="89680" bIns="44840"/>
            <a:lstStyle/>
            <a:p>
              <a:endParaRPr lang="zh-CN" altLang="en-US"/>
            </a:p>
          </p:txBody>
        </p:sp>
      </p:grpSp>
      <p:cxnSp>
        <p:nvCxnSpPr>
          <p:cNvPr id="7" name="Elbow Connector 25"/>
          <p:cNvCxnSpPr>
            <a:cxnSpLocks noChangeShapeType="1"/>
          </p:cNvCxnSpPr>
          <p:nvPr/>
        </p:nvCxnSpPr>
        <p:spPr bwMode="auto">
          <a:xfrm rot="16200000" flipH="1">
            <a:off x="3366735" y="3259417"/>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706672" y="2375275"/>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5164467" y="3125014"/>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6020843" y="3015681"/>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401947" y="3011147"/>
            <a:ext cx="610623" cy="609038"/>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3" name="Freeform 13"/>
          <p:cNvSpPr>
            <a:spLocks noEditPoints="1"/>
          </p:cNvSpPr>
          <p:nvPr/>
        </p:nvSpPr>
        <p:spPr bwMode="auto">
          <a:xfrm>
            <a:off x="2558998" y="3204826"/>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425121" y="3761361"/>
            <a:ext cx="610624"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5" name="Freeform 15"/>
          <p:cNvSpPr>
            <a:spLocks noChangeAspect="1" noEditPoints="1"/>
          </p:cNvSpPr>
          <p:nvPr/>
        </p:nvSpPr>
        <p:spPr bwMode="auto">
          <a:xfrm>
            <a:off x="3588032" y="3958539"/>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859742" y="3711884"/>
            <a:ext cx="610623" cy="607871"/>
          </a:xfrm>
          <a:prstGeom prst="ellipse">
            <a:avLst/>
          </a:prstGeom>
          <a:solidFill>
            <a:srgbClr val="305480"/>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7" name="Freeform 69"/>
          <p:cNvSpPr>
            <a:spLocks noEditPoints="1"/>
          </p:cNvSpPr>
          <p:nvPr/>
        </p:nvSpPr>
        <p:spPr bwMode="auto">
          <a:xfrm>
            <a:off x="5035544" y="3885728"/>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983710" y="3522873"/>
            <a:ext cx="611795" cy="607871"/>
          </a:xfrm>
          <a:prstGeom prst="ellipse">
            <a:avLst/>
          </a:prstGeom>
          <a:solidFill>
            <a:schemeClr val="accent1"/>
          </a:solidFill>
          <a:ln>
            <a:noFill/>
          </a:ln>
          <a:extLst/>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9" name="Freeform 217"/>
          <p:cNvSpPr>
            <a:spLocks noEditPoints="1"/>
          </p:cNvSpPr>
          <p:nvPr/>
        </p:nvSpPr>
        <p:spPr bwMode="auto">
          <a:xfrm>
            <a:off x="6146621" y="3720051"/>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2" name="Freeform 130"/>
          <p:cNvSpPr>
            <a:spLocks noEditPoints="1"/>
          </p:cNvSpPr>
          <p:nvPr/>
        </p:nvSpPr>
        <p:spPr bwMode="auto">
          <a:xfrm>
            <a:off x="3726991" y="1014222"/>
            <a:ext cx="1544724" cy="1480592"/>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305480"/>
          </a:solidFill>
          <a:ln>
            <a:noFill/>
          </a:ln>
          <a:extLst/>
        </p:spPr>
        <p:txBody>
          <a:bodyPr lIns="89680" tIns="44840" rIns="89680" bIns="44840"/>
          <a:lstStyle/>
          <a:p>
            <a:endParaRPr lang="zh-CN" altLang="en-US"/>
          </a:p>
        </p:txBody>
      </p:sp>
      <p:sp>
        <p:nvSpPr>
          <p:cNvPr id="24" name="TextBox 13"/>
          <p:cNvSpPr txBox="1">
            <a:spLocks noChangeArrowheads="1"/>
          </p:cNvSpPr>
          <p:nvPr/>
        </p:nvSpPr>
        <p:spPr bwMode="auto">
          <a:xfrm>
            <a:off x="5883412" y="4170413"/>
            <a:ext cx="8493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决算</a:t>
            </a:r>
            <a:r>
              <a:rPr lang="zh-CN" altLang="en-US" sz="1400" dirty="0">
                <a:solidFill>
                  <a:srgbClr val="445469"/>
                </a:solidFill>
                <a:latin typeface="Arial" pitchFamily="34" charset="0"/>
                <a:ea typeface="微软雅黑" pitchFamily="34" charset="-122"/>
                <a:sym typeface="Arial" pitchFamily="34" charset="0"/>
              </a:rPr>
              <a:t>说明的编写</a:t>
            </a:r>
            <a:endParaRPr lang="en-US" sz="1400"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4763332" y="4369232"/>
            <a:ext cx="88309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结转</a:t>
            </a:r>
            <a:r>
              <a:rPr lang="zh-CN" altLang="en-US" sz="1400" dirty="0">
                <a:solidFill>
                  <a:srgbClr val="445469"/>
                </a:solidFill>
                <a:latin typeface="Arial" pitchFamily="34" charset="0"/>
                <a:ea typeface="微软雅黑" pitchFamily="34" charset="-122"/>
                <a:sym typeface="Arial" pitchFamily="34" charset="0"/>
              </a:rPr>
              <a:t>结余资金管理</a:t>
            </a:r>
            <a:endParaRPr lang="en-US" sz="1400" dirty="0">
              <a:solidFill>
                <a:srgbClr val="445469"/>
              </a:solidFill>
              <a:latin typeface="Arial" pitchFamily="34" charset="0"/>
              <a:ea typeface="微软雅黑" pitchFamily="34" charset="-122"/>
              <a:sym typeface="Arial" pitchFamily="34" charset="0"/>
            </a:endParaRPr>
          </a:p>
        </p:txBody>
      </p:sp>
      <p:sp>
        <p:nvSpPr>
          <p:cNvPr id="26" name="TextBox 13"/>
          <p:cNvSpPr txBox="1">
            <a:spLocks noChangeArrowheads="1"/>
          </p:cNvSpPr>
          <p:nvPr/>
        </p:nvSpPr>
        <p:spPr bwMode="auto">
          <a:xfrm>
            <a:off x="3271699" y="4432236"/>
            <a:ext cx="8233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进行</a:t>
            </a:r>
            <a:r>
              <a:rPr lang="zh-CN" altLang="en-US" sz="1400" dirty="0">
                <a:solidFill>
                  <a:srgbClr val="445469"/>
                </a:solidFill>
                <a:latin typeface="Arial" pitchFamily="34" charset="0"/>
                <a:ea typeface="微软雅黑" pitchFamily="34" charset="-122"/>
                <a:sym typeface="Arial" pitchFamily="34" charset="0"/>
              </a:rPr>
              <a:t>年终清理</a:t>
            </a:r>
            <a:endParaRPr lang="en-US" sz="1400" dirty="0">
              <a:solidFill>
                <a:srgbClr val="445469"/>
              </a:solidFill>
              <a:latin typeface="Arial" pitchFamily="34" charset="0"/>
              <a:ea typeface="微软雅黑" pitchFamily="34" charset="-122"/>
              <a:sym typeface="Arial" pitchFamily="34" charset="0"/>
            </a:endParaRPr>
          </a:p>
        </p:txBody>
      </p:sp>
      <p:sp>
        <p:nvSpPr>
          <p:cNvPr id="27" name="TextBox 13"/>
          <p:cNvSpPr txBox="1">
            <a:spLocks noChangeArrowheads="1"/>
          </p:cNvSpPr>
          <p:nvPr/>
        </p:nvSpPr>
        <p:spPr bwMode="auto">
          <a:xfrm>
            <a:off x="2232264" y="3707691"/>
            <a:ext cx="916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pitchFamily="34" charset="0"/>
              <a:buNone/>
            </a:pPr>
            <a:r>
              <a:rPr lang="zh-CN" altLang="en-US" sz="1400" dirty="0" smtClean="0">
                <a:solidFill>
                  <a:srgbClr val="445469"/>
                </a:solidFill>
                <a:latin typeface="Arial" pitchFamily="34" charset="0"/>
                <a:ea typeface="微软雅黑" pitchFamily="34" charset="-122"/>
                <a:sym typeface="Arial" pitchFamily="34" charset="0"/>
              </a:rPr>
              <a:t>拟定</a:t>
            </a:r>
            <a:r>
              <a:rPr lang="zh-CN" altLang="en-US" sz="1400" dirty="0">
                <a:solidFill>
                  <a:srgbClr val="445469"/>
                </a:solidFill>
                <a:latin typeface="Arial" pitchFamily="34" charset="0"/>
                <a:ea typeface="微软雅黑" pitchFamily="34" charset="-122"/>
                <a:sym typeface="Arial" pitchFamily="34" charset="0"/>
              </a:rPr>
              <a:t>和下达政府决算的编审办法</a:t>
            </a:r>
            <a:endParaRPr lang="en-US" sz="1400" dirty="0">
              <a:solidFill>
                <a:srgbClr val="445469"/>
              </a:solidFill>
              <a:latin typeface="Arial" pitchFamily="34" charset="0"/>
              <a:ea typeface="微软雅黑" pitchFamily="34" charset="-122"/>
              <a:sym typeface="Arial" pitchFamily="34" charset="0"/>
            </a:endParaRPr>
          </a:p>
        </p:txBody>
      </p:sp>
      <p:sp>
        <p:nvSpPr>
          <p:cNvPr id="2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标题 3">
            <a:extLst>
              <a:ext uri="{FF2B5EF4-FFF2-40B4-BE49-F238E27FC236}">
                <a16:creationId xmlns="" xmlns:a16="http://schemas.microsoft.com/office/drawing/2014/main" id="{95EA781D-76EF-4E5A-A376-26C0A346BFA1}"/>
              </a:ext>
            </a:extLst>
          </p:cNvPr>
          <p:cNvSpPr txBox="1">
            <a:spLocks/>
          </p:cNvSpPr>
          <p:nvPr/>
        </p:nvSpPr>
        <p:spPr>
          <a:xfrm>
            <a:off x="431205" y="11482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三、编制政府决算草案的一般流程</a:t>
            </a:r>
            <a:endParaRPr lang="zh-CN" altLang="zh-CN" dirty="0"/>
          </a:p>
        </p:txBody>
      </p:sp>
      <p:sp>
        <p:nvSpPr>
          <p:cNvPr id="2" name="TextBox 1"/>
          <p:cNvSpPr txBox="1"/>
          <p:nvPr/>
        </p:nvSpPr>
        <p:spPr>
          <a:xfrm>
            <a:off x="180082" y="1296020"/>
            <a:ext cx="1872208" cy="707886"/>
          </a:xfrm>
          <a:prstGeom prst="rect">
            <a:avLst/>
          </a:prstGeom>
          <a:noFill/>
        </p:spPr>
        <p:txBody>
          <a:bodyPr wrap="square" rtlCol="0">
            <a:spAutoFit/>
          </a:bodyPr>
          <a:lstStyle/>
          <a:p>
            <a:r>
              <a:rPr lang="zh-CN" altLang="en-US" sz="2000" b="1" dirty="0" smtClean="0">
                <a:latin typeface="黑体" pitchFamily="49" charset="-122"/>
                <a:ea typeface="黑体" pitchFamily="49" charset="-122"/>
              </a:rPr>
              <a:t>（一）决算编制的组织部署</a:t>
            </a:r>
            <a:endParaRPr lang="zh-CN" altLang="en-US" sz="2000" b="1" dirty="0">
              <a:latin typeface="黑体" pitchFamily="49" charset="-122"/>
              <a:ea typeface="黑体" pitchFamily="49" charset="-122"/>
            </a:endParaRPr>
          </a:p>
        </p:txBody>
      </p:sp>
    </p:spTree>
    <p:extLst>
      <p:ext uri="{BB962C8B-B14F-4D97-AF65-F5344CB8AC3E}">
        <p14:creationId xmlns:p14="http://schemas.microsoft.com/office/powerpoint/2010/main" val="35383415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0" name="文本框 10"/>
          <p:cNvSpPr txBox="1">
            <a:spLocks noChangeArrowheads="1"/>
          </p:cNvSpPr>
          <p:nvPr/>
        </p:nvSpPr>
        <p:spPr bwMode="auto">
          <a:xfrm>
            <a:off x="-320905" y="1208225"/>
            <a:ext cx="2013155" cy="37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三</a:t>
            </a:r>
            <a:r>
              <a:rPr lang="zh-CN" altLang="en-US" sz="2000" b="1" dirty="0" smtClean="0">
                <a:solidFill>
                  <a:srgbClr val="FFFFFF"/>
                </a:solidFill>
                <a:latin typeface="Arial" pitchFamily="34" charset="0"/>
                <a:ea typeface="微软雅黑" pitchFamily="34" charset="-122"/>
                <a:sym typeface="Arial" pitchFamily="34" charset="0"/>
              </a:rPr>
              <a:t>）</a:t>
            </a:r>
            <a:r>
              <a:rPr lang="zh-CN" altLang="en-US" sz="2000" b="1" dirty="0">
                <a:solidFill>
                  <a:srgbClr val="FFFFFF"/>
                </a:solidFill>
                <a:latin typeface="Arial" pitchFamily="34" charset="0"/>
                <a:ea typeface="微软雅黑" pitchFamily="34" charset="-122"/>
                <a:sym typeface="Arial" pitchFamily="34" charset="0"/>
              </a:rPr>
              <a:t>作用</a:t>
            </a:r>
          </a:p>
        </p:txBody>
      </p:sp>
      <p:sp>
        <p:nvSpPr>
          <p:cNvPr id="19" name="标题 3">
            <a:extLst>
              <a:ext uri="{FF2B5EF4-FFF2-40B4-BE49-F238E27FC236}">
                <a16:creationId xmlns="" xmlns:a16="http://schemas.microsoft.com/office/drawing/2014/main" id="{95EA781D-76EF-4E5A-A376-26C0A346BFA1}"/>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四、政府决算草案的审查批准</a:t>
            </a:r>
            <a:endParaRPr lang="zh-CN" altLang="en-US" dirty="0"/>
          </a:p>
        </p:txBody>
      </p:sp>
      <p:sp>
        <p:nvSpPr>
          <p:cNvPr id="17" name="Pentagon 2355_6"/>
          <p:cNvSpPr>
            <a:spLocks noChangeArrowheads="1"/>
          </p:cNvSpPr>
          <p:nvPr/>
        </p:nvSpPr>
        <p:spPr bwMode="auto">
          <a:xfrm rot="5400000">
            <a:off x="320403" y="726721"/>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21" name="文本框 10"/>
          <p:cNvSpPr txBox="1">
            <a:spLocks noChangeArrowheads="1"/>
          </p:cNvSpPr>
          <p:nvPr/>
        </p:nvSpPr>
        <p:spPr bwMode="auto">
          <a:xfrm>
            <a:off x="-59885" y="1200887"/>
            <a:ext cx="1725123" cy="71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1400" b="1" dirty="0">
                <a:solidFill>
                  <a:srgbClr val="FFFFFF"/>
                </a:solidFill>
                <a:latin typeface="Arial" pitchFamily="34" charset="0"/>
                <a:ea typeface="微软雅黑" pitchFamily="34" charset="-122"/>
                <a:sym typeface="Arial" pitchFamily="34" charset="0"/>
              </a:rPr>
              <a:t>（一</a:t>
            </a:r>
            <a:r>
              <a:rPr lang="zh-CN" altLang="en-US" sz="1400" b="1" dirty="0" smtClean="0">
                <a:solidFill>
                  <a:srgbClr val="FFFFFF"/>
                </a:solidFill>
                <a:latin typeface="Arial" pitchFamily="34" charset="0"/>
                <a:ea typeface="微软雅黑" pitchFamily="34" charset="-122"/>
                <a:sym typeface="Arial" pitchFamily="34" charset="0"/>
              </a:rPr>
              <a:t>）</a:t>
            </a:r>
            <a:endParaRPr lang="en-US" altLang="zh-CN" sz="1400" b="1" dirty="0" smtClean="0">
              <a:solidFill>
                <a:srgbClr val="FFFFFF"/>
              </a:solidFill>
              <a:latin typeface="Arial" pitchFamily="34" charset="0"/>
              <a:ea typeface="微软雅黑" pitchFamily="34" charset="-122"/>
              <a:sym typeface="Arial" pitchFamily="34" charset="0"/>
            </a:endParaRPr>
          </a:p>
          <a:p>
            <a:pPr algn="ctr" eaLnBrk="1" hangingPunct="1">
              <a:buFont typeface="Arial" pitchFamily="34" charset="0"/>
              <a:buNone/>
            </a:pPr>
            <a:r>
              <a:rPr lang="zh-CN" altLang="en-US" sz="1400" b="1" dirty="0" smtClean="0">
                <a:solidFill>
                  <a:srgbClr val="FFFFFF"/>
                </a:solidFill>
                <a:latin typeface="Arial" pitchFamily="34" charset="0"/>
                <a:ea typeface="微软雅黑" pitchFamily="34" charset="-122"/>
                <a:sym typeface="Arial" pitchFamily="34" charset="0"/>
              </a:rPr>
              <a:t>决算草案的审核与审计</a:t>
            </a:r>
            <a:endParaRPr lang="zh-CN" altLang="en-US" sz="1400" b="1" dirty="0">
              <a:solidFill>
                <a:srgbClr val="FFFFFF"/>
              </a:solidFill>
              <a:latin typeface="Arial" pitchFamily="34" charset="0"/>
              <a:ea typeface="微软雅黑" pitchFamily="34" charset="-122"/>
              <a:sym typeface="Arial" pitchFamily="34" charset="0"/>
            </a:endParaRPr>
          </a:p>
        </p:txBody>
      </p:sp>
      <p:sp>
        <p:nvSpPr>
          <p:cNvPr id="23" name="矩形 7"/>
          <p:cNvSpPr>
            <a:spLocks noChangeArrowheads="1"/>
          </p:cNvSpPr>
          <p:nvPr/>
        </p:nvSpPr>
        <p:spPr bwMode="auto">
          <a:xfrm>
            <a:off x="2421335" y="1587788"/>
            <a:ext cx="5751635" cy="3222226"/>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24" name="Pentagon 2355_6"/>
          <p:cNvSpPr>
            <a:spLocks noChangeArrowheads="1"/>
          </p:cNvSpPr>
          <p:nvPr/>
        </p:nvSpPr>
        <p:spPr bwMode="auto">
          <a:xfrm rot="5400000">
            <a:off x="4711196" y="-759684"/>
            <a:ext cx="1027898" cy="5607621"/>
          </a:xfrm>
          <a:prstGeom prst="homePlate">
            <a:avLst>
              <a:gd name="adj" fmla="val 8079"/>
            </a:avLst>
          </a:prstGeom>
          <a:solidFill>
            <a:srgbClr val="305480"/>
          </a:solidFill>
          <a:ln>
            <a:noFill/>
          </a:ln>
          <a:extLst/>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25" name="文本框 10"/>
          <p:cNvSpPr txBox="1">
            <a:spLocks noChangeArrowheads="1"/>
          </p:cNvSpPr>
          <p:nvPr/>
        </p:nvSpPr>
        <p:spPr bwMode="auto">
          <a:xfrm>
            <a:off x="5004618" y="1507605"/>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01</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31" name="TextBox 13"/>
          <p:cNvSpPr txBox="1">
            <a:spLocks noChangeArrowheads="1"/>
          </p:cNvSpPr>
          <p:nvPr/>
        </p:nvSpPr>
        <p:spPr bwMode="auto">
          <a:xfrm>
            <a:off x="2501256" y="2575204"/>
            <a:ext cx="545569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pPr>
            <a:r>
              <a:rPr lang="zh-CN" altLang="en-US" sz="1400" b="1" dirty="0" smtClean="0">
                <a:solidFill>
                  <a:srgbClr val="445469"/>
                </a:solidFill>
                <a:latin typeface="Arial" pitchFamily="34" charset="0"/>
                <a:ea typeface="微软雅黑" pitchFamily="34" charset="-122"/>
                <a:sym typeface="Arial" pitchFamily="34" charset="0"/>
              </a:rPr>
              <a:t>（</a:t>
            </a:r>
            <a:r>
              <a:rPr lang="en-US" altLang="zh-CN" sz="1400" b="1" dirty="0">
                <a:solidFill>
                  <a:srgbClr val="445469"/>
                </a:solidFill>
                <a:latin typeface="Arial" pitchFamily="34" charset="0"/>
                <a:ea typeface="微软雅黑" pitchFamily="34" charset="-122"/>
                <a:sym typeface="Arial" pitchFamily="34" charset="0"/>
              </a:rPr>
              <a:t>1</a:t>
            </a:r>
            <a:r>
              <a:rPr lang="zh-CN" altLang="en-US" sz="1400" b="1" dirty="0">
                <a:solidFill>
                  <a:srgbClr val="445469"/>
                </a:solidFill>
                <a:latin typeface="Arial" pitchFamily="34" charset="0"/>
                <a:ea typeface="微软雅黑" pitchFamily="34" charset="-122"/>
                <a:sym typeface="Arial" pitchFamily="34" charset="0"/>
              </a:rPr>
              <a:t>）预算部门审核。各部门对所属各单位的决算草案进行审核，并汇总编制本部门的决算草案，在规定期限内报本级财政部门审核</a:t>
            </a:r>
            <a:r>
              <a:rPr lang="zh-CN" altLang="en-US" sz="1400" b="1" dirty="0" smtClean="0">
                <a:solidFill>
                  <a:srgbClr val="445469"/>
                </a:solidFill>
                <a:latin typeface="Arial" pitchFamily="34" charset="0"/>
                <a:ea typeface="微软雅黑" pitchFamily="34" charset="-122"/>
                <a:sym typeface="Arial" pitchFamily="34" charset="0"/>
              </a:rPr>
              <a:t>；</a:t>
            </a:r>
            <a:endParaRPr lang="en-US" altLang="zh-CN" sz="14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400" b="1" dirty="0" smtClean="0">
                <a:solidFill>
                  <a:srgbClr val="445469"/>
                </a:solidFill>
                <a:latin typeface="Arial" pitchFamily="34" charset="0"/>
                <a:ea typeface="微软雅黑" pitchFamily="34" charset="-122"/>
                <a:sym typeface="Arial" pitchFamily="34" charset="0"/>
              </a:rPr>
              <a:t>（</a:t>
            </a:r>
            <a:r>
              <a:rPr lang="en-US" altLang="zh-CN" sz="1400" b="1" dirty="0">
                <a:solidFill>
                  <a:srgbClr val="445469"/>
                </a:solidFill>
                <a:latin typeface="Arial" pitchFamily="34" charset="0"/>
                <a:ea typeface="微软雅黑" pitchFamily="34" charset="-122"/>
                <a:sym typeface="Arial" pitchFamily="34" charset="0"/>
              </a:rPr>
              <a:t>2</a:t>
            </a:r>
            <a:r>
              <a:rPr lang="zh-CN" altLang="en-US" sz="1400" b="1" dirty="0">
                <a:solidFill>
                  <a:srgbClr val="445469"/>
                </a:solidFill>
                <a:latin typeface="Arial" pitchFamily="34" charset="0"/>
                <a:ea typeface="微软雅黑" pitchFamily="34" charset="-122"/>
                <a:sym typeface="Arial" pitchFamily="34" charset="0"/>
              </a:rPr>
              <a:t>）财政部门审核。各级财政部门对本级各部门决算草案进行审核，对不符合法律、行政法规的，有权予以纠正</a:t>
            </a:r>
            <a:r>
              <a:rPr lang="zh-CN" altLang="en-US" sz="1400" b="1" dirty="0" smtClean="0">
                <a:solidFill>
                  <a:srgbClr val="445469"/>
                </a:solidFill>
                <a:latin typeface="Arial" pitchFamily="34" charset="0"/>
                <a:ea typeface="微软雅黑" pitchFamily="34" charset="-122"/>
                <a:sym typeface="Arial" pitchFamily="34" charset="0"/>
              </a:rPr>
              <a:t>；</a:t>
            </a:r>
            <a:endParaRPr lang="en-US" altLang="zh-CN" sz="1400" b="1" dirty="0" smtClean="0">
              <a:solidFill>
                <a:srgbClr val="445469"/>
              </a:solidFill>
              <a:latin typeface="Arial" pitchFamily="34" charset="0"/>
              <a:ea typeface="微软雅黑" pitchFamily="34" charset="-122"/>
              <a:sym typeface="Arial" pitchFamily="34" charset="0"/>
            </a:endParaRPr>
          </a:p>
          <a:p>
            <a:pPr eaLnBrk="1" hangingPunct="1">
              <a:spcBef>
                <a:spcPct val="20000"/>
              </a:spcBef>
            </a:pPr>
            <a:r>
              <a:rPr lang="zh-CN" altLang="en-US" sz="1400" b="1" dirty="0" smtClean="0">
                <a:solidFill>
                  <a:srgbClr val="445469"/>
                </a:solidFill>
                <a:latin typeface="Arial" pitchFamily="34" charset="0"/>
                <a:ea typeface="微软雅黑" pitchFamily="34" charset="-122"/>
                <a:sym typeface="Arial" pitchFamily="34" charset="0"/>
              </a:rPr>
              <a:t>（</a:t>
            </a:r>
            <a:r>
              <a:rPr lang="en-US" altLang="zh-CN" sz="1400" b="1" dirty="0">
                <a:solidFill>
                  <a:srgbClr val="445469"/>
                </a:solidFill>
                <a:latin typeface="Arial" pitchFamily="34" charset="0"/>
                <a:ea typeface="微软雅黑" pitchFamily="34" charset="-122"/>
                <a:sym typeface="Arial" pitchFamily="34" charset="0"/>
              </a:rPr>
              <a:t>3</a:t>
            </a:r>
            <a:r>
              <a:rPr lang="zh-CN" altLang="en-US" sz="1400" b="1" dirty="0">
                <a:solidFill>
                  <a:srgbClr val="445469"/>
                </a:solidFill>
                <a:latin typeface="Arial" pitchFamily="34" charset="0"/>
                <a:ea typeface="微软雅黑" pitchFamily="34" charset="-122"/>
                <a:sym typeface="Arial" pitchFamily="34" charset="0"/>
              </a:rPr>
              <a:t>）审计部门审计后报政府审定。国务院财政部门编制中央决算草案，经国务院审计部门审计后，报国务院审定。县级以上地方各级政府财政部门编制本级决算草案，经本级政府审计部门审计后，报本级政府审定。</a:t>
            </a:r>
            <a:endParaRPr lang="en-US" sz="1400" b="1" dirty="0">
              <a:solidFill>
                <a:srgbClr val="445469"/>
              </a:solidFill>
              <a:latin typeface="Arial" pitchFamily="34" charset="0"/>
              <a:ea typeface="微软雅黑" pitchFamily="34" charset="-122"/>
              <a:sym typeface="Arial" pitchFamily="34" charset="0"/>
            </a:endParaRPr>
          </a:p>
        </p:txBody>
      </p:sp>
      <p:sp>
        <p:nvSpPr>
          <p:cNvPr id="33" name="TextBox 13"/>
          <p:cNvSpPr txBox="1">
            <a:spLocks noChangeArrowheads="1"/>
          </p:cNvSpPr>
          <p:nvPr/>
        </p:nvSpPr>
        <p:spPr bwMode="auto">
          <a:xfrm>
            <a:off x="3564458" y="2016100"/>
            <a:ext cx="35283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smtClean="0">
                <a:solidFill>
                  <a:schemeClr val="bg1"/>
                </a:solidFill>
                <a:latin typeface="Arial" pitchFamily="34" charset="0"/>
                <a:ea typeface="微软雅黑" pitchFamily="34" charset="-122"/>
                <a:sym typeface="Arial" pitchFamily="34" charset="0"/>
              </a:rPr>
              <a:t>决算草案审核与审计的流程</a:t>
            </a:r>
            <a:endParaRPr lang="en-US" sz="2000" b="1" dirty="0">
              <a:solidFill>
                <a:schemeClr val="bg1"/>
              </a:solidFill>
              <a:latin typeface="Arial" pitchFamily="34" charset="0"/>
              <a:ea typeface="微软雅黑" pitchFamily="34" charset="-122"/>
              <a:sym typeface="Arial" pitchFamily="34" charset="0"/>
            </a:endParaRPr>
          </a:p>
        </p:txBody>
      </p:sp>
    </p:spTree>
    <p:extLst>
      <p:ext uri="{BB962C8B-B14F-4D97-AF65-F5344CB8AC3E}">
        <p14:creationId xmlns:p14="http://schemas.microsoft.com/office/powerpoint/2010/main" val="37216088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3251</Words>
  <Application>Microsoft Office PowerPoint</Application>
  <PresentationFormat>自定义</PresentationFormat>
  <Paragraphs>378</Paragraphs>
  <Slides>38</Slides>
  <Notes>38</Notes>
  <HiddenSlides>0</HiddenSlides>
  <MMClips>1</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PowerPoint 演示文稿</vt:lpstr>
      <vt:lpstr>PowerPoint 演示文稿</vt:lpstr>
      <vt:lpstr>PowerPoint 演示文稿</vt:lpstr>
      <vt:lpstr>一、政府决算的内涵与构成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一、政府财务报告的内涵与主体</vt:lpstr>
      <vt:lpstr>（二）政府财务报告的主体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一、绩效评价的内涵与层次</vt:lpstr>
      <vt:lpstr>一、绩效评价的内涵与层次</vt:lpstr>
      <vt:lpstr>二、绩效评价的主体与形式</vt:lpstr>
      <vt:lpstr>二、绩效评价的主体与形式</vt:lpstr>
      <vt:lpstr>三、绩效评价的原则</vt:lpstr>
      <vt:lpstr>四、绩效评价的主要依据</vt:lpstr>
      <vt:lpstr>五、绩效评价的方法</vt:lpstr>
      <vt:lpstr>六、绩效评价的流程</vt:lpstr>
      <vt:lpstr>七、绩效评价报告</vt:lpstr>
      <vt:lpstr>八、绩效评价结果反馈和应用管理</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cp:lastModifiedBy>chen</cp:lastModifiedBy>
  <cp:revision>81</cp:revision>
  <dcterms:modified xsi:type="dcterms:W3CDTF">2022-02-28T13:31:32Z</dcterms:modified>
</cp:coreProperties>
</file>