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81" r:id="rId4"/>
    <p:sldId id="313" r:id="rId5"/>
    <p:sldId id="265" r:id="rId6"/>
    <p:sldId id="266" r:id="rId7"/>
    <p:sldId id="314" r:id="rId8"/>
    <p:sldId id="315" r:id="rId9"/>
    <p:sldId id="316" r:id="rId10"/>
    <p:sldId id="318" r:id="rId11"/>
    <p:sldId id="282" r:id="rId12"/>
    <p:sldId id="291" r:id="rId13"/>
    <p:sldId id="277" r:id="rId14"/>
    <p:sldId id="283" r:id="rId15"/>
    <p:sldId id="268" r:id="rId16"/>
    <p:sldId id="271" r:id="rId17"/>
    <p:sldId id="270" r:id="rId18"/>
    <p:sldId id="312" r:id="rId19"/>
    <p:sldId id="295" r:id="rId20"/>
    <p:sldId id="320" r:id="rId21"/>
    <p:sldId id="311" r:id="rId22"/>
    <p:sldId id="319" r:id="rId23"/>
    <p:sldId id="285" r:id="rId24"/>
  </p:sldIdLst>
  <p:sldSz cx="9001125" cy="5040313"/>
  <p:notesSz cx="6858000" cy="9144000"/>
  <p:custDataLst>
    <p:tags r:id="rId26"/>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80"/>
    <a:srgbClr val="233C5B"/>
    <a:srgbClr val="172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94714" autoAdjust="0"/>
  </p:normalViewPr>
  <p:slideViewPr>
    <p:cSldViewPr>
      <p:cViewPr varScale="1">
        <p:scale>
          <a:sx n="88" d="100"/>
          <a:sy n="88" d="100"/>
        </p:scale>
        <p:origin x="-724" y="-60"/>
      </p:cViewPr>
      <p:guideLst>
        <p:guide orient="horz" pos="1588"/>
        <p:guide pos="28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A217-0378-4C7B-9C61-BACFCD104AD5}" type="datetimeFigureOut">
              <a:rPr lang="zh-CN" altLang="en-US" smtClean="0"/>
              <a:pPr/>
              <a:t>2022/2/28</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FB7E-247E-4CB6-BFE2-ABABE1042A68}" type="slidenum">
              <a:rPr lang="zh-CN" altLang="en-US" smtClean="0"/>
              <a:pPr/>
              <a:t>‹#›</a:t>
            </a:fld>
            <a:endParaRPr lang="zh-CN" altLang="en-US"/>
          </a:p>
        </p:txBody>
      </p:sp>
    </p:spTree>
    <p:extLst>
      <p:ext uri="{BB962C8B-B14F-4D97-AF65-F5344CB8AC3E}">
        <p14:creationId xmlns:p14="http://schemas.microsoft.com/office/powerpoint/2010/main" val="2139759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a:t>
            </a:fld>
            <a:endParaRPr lang="zh-CN" altLang="en-US"/>
          </a:p>
        </p:txBody>
      </p:sp>
    </p:spTree>
    <p:extLst>
      <p:ext uri="{BB962C8B-B14F-4D97-AF65-F5344CB8AC3E}">
        <p14:creationId xmlns:p14="http://schemas.microsoft.com/office/powerpoint/2010/main" val="109147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16</a:t>
            </a:fld>
            <a:endParaRPr lang="zh-CN" altLang="en-US"/>
          </a:p>
        </p:txBody>
      </p:sp>
    </p:spTree>
    <p:extLst>
      <p:ext uri="{BB962C8B-B14F-4D97-AF65-F5344CB8AC3E}">
        <p14:creationId xmlns:p14="http://schemas.microsoft.com/office/powerpoint/2010/main" val="4172286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17</a:t>
            </a:fld>
            <a:endParaRPr lang="zh-CN" altLang="en-US"/>
          </a:p>
        </p:txBody>
      </p:sp>
    </p:spTree>
    <p:extLst>
      <p:ext uri="{BB962C8B-B14F-4D97-AF65-F5344CB8AC3E}">
        <p14:creationId xmlns:p14="http://schemas.microsoft.com/office/powerpoint/2010/main" val="2291583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88FB7E-247E-4CB6-BFE2-ABABE1042A68}" type="slidenum">
              <a:rPr lang="zh-CN" altLang="en-US" smtClean="0"/>
              <a:pPr/>
              <a:t>19</a:t>
            </a:fld>
            <a:endParaRPr lang="zh-CN" altLang="en-US"/>
          </a:p>
        </p:txBody>
      </p:sp>
    </p:spTree>
    <p:extLst>
      <p:ext uri="{BB962C8B-B14F-4D97-AF65-F5344CB8AC3E}">
        <p14:creationId xmlns:p14="http://schemas.microsoft.com/office/powerpoint/2010/main" val="730796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21</a:t>
            </a:fld>
            <a:endParaRPr lang="zh-CN" altLang="en-US"/>
          </a:p>
        </p:txBody>
      </p:sp>
    </p:spTree>
    <p:extLst>
      <p:ext uri="{BB962C8B-B14F-4D97-AF65-F5344CB8AC3E}">
        <p14:creationId xmlns:p14="http://schemas.microsoft.com/office/powerpoint/2010/main" val="911232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23</a:t>
            </a:fld>
            <a:endParaRPr lang="zh-CN" altLang="en-US"/>
          </a:p>
        </p:txBody>
      </p:sp>
    </p:spTree>
    <p:extLst>
      <p:ext uri="{BB962C8B-B14F-4D97-AF65-F5344CB8AC3E}">
        <p14:creationId xmlns:p14="http://schemas.microsoft.com/office/powerpoint/2010/main" val="381031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a:t>
            </a:fld>
            <a:endParaRPr lang="zh-CN" altLang="en-US"/>
          </a:p>
        </p:txBody>
      </p:sp>
    </p:spTree>
    <p:extLst>
      <p:ext uri="{BB962C8B-B14F-4D97-AF65-F5344CB8AC3E}">
        <p14:creationId xmlns:p14="http://schemas.microsoft.com/office/powerpoint/2010/main" val="167640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a:t>
            </a:fld>
            <a:endParaRPr lang="zh-CN" altLang="en-US"/>
          </a:p>
        </p:txBody>
      </p:sp>
    </p:spTree>
    <p:extLst>
      <p:ext uri="{BB962C8B-B14F-4D97-AF65-F5344CB8AC3E}">
        <p14:creationId xmlns:p14="http://schemas.microsoft.com/office/powerpoint/2010/main" val="306596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a:t>
            </a:fld>
            <a:endParaRPr lang="zh-CN" altLang="en-US"/>
          </a:p>
        </p:txBody>
      </p:sp>
    </p:spTree>
    <p:extLst>
      <p:ext uri="{BB962C8B-B14F-4D97-AF65-F5344CB8AC3E}">
        <p14:creationId xmlns:p14="http://schemas.microsoft.com/office/powerpoint/2010/main" val="83562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a:t>
            </a:fld>
            <a:endParaRPr lang="zh-CN" altLang="en-US"/>
          </a:p>
        </p:txBody>
      </p:sp>
    </p:spTree>
    <p:extLst>
      <p:ext uri="{BB962C8B-B14F-4D97-AF65-F5344CB8AC3E}">
        <p14:creationId xmlns:p14="http://schemas.microsoft.com/office/powerpoint/2010/main" val="2351702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11</a:t>
            </a:fld>
            <a:endParaRPr lang="zh-CN" altLang="en-US"/>
          </a:p>
        </p:txBody>
      </p:sp>
    </p:spTree>
    <p:extLst>
      <p:ext uri="{BB962C8B-B14F-4D97-AF65-F5344CB8AC3E}">
        <p14:creationId xmlns:p14="http://schemas.microsoft.com/office/powerpoint/2010/main" val="2439463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13</a:t>
            </a:fld>
            <a:endParaRPr lang="zh-CN" altLang="en-US"/>
          </a:p>
        </p:txBody>
      </p:sp>
    </p:spTree>
    <p:extLst>
      <p:ext uri="{BB962C8B-B14F-4D97-AF65-F5344CB8AC3E}">
        <p14:creationId xmlns:p14="http://schemas.microsoft.com/office/powerpoint/2010/main" val="3582928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14</a:t>
            </a:fld>
            <a:endParaRPr lang="zh-CN" altLang="en-US"/>
          </a:p>
        </p:txBody>
      </p:sp>
    </p:spTree>
    <p:extLst>
      <p:ext uri="{BB962C8B-B14F-4D97-AF65-F5344CB8AC3E}">
        <p14:creationId xmlns:p14="http://schemas.microsoft.com/office/powerpoint/2010/main" val="747280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15</a:t>
            </a:fld>
            <a:endParaRPr lang="zh-CN" altLang="en-US"/>
          </a:p>
        </p:txBody>
      </p:sp>
    </p:spTree>
    <p:extLst>
      <p:ext uri="{BB962C8B-B14F-4D97-AF65-F5344CB8AC3E}">
        <p14:creationId xmlns:p14="http://schemas.microsoft.com/office/powerpoint/2010/main" val="356412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324098" y="1781507"/>
            <a:ext cx="5819538" cy="560493"/>
          </a:xfrm>
          <a:prstGeom prst="rect">
            <a:avLst/>
          </a:prstGeom>
          <a:noFill/>
        </p:spPr>
        <p:txBody>
          <a:bodyPr wrap="square" lIns="67391" tIns="33696" rIns="67391" bIns="33696" rtlCol="0">
            <a:spAutoFit/>
          </a:bodyPr>
          <a:lstStyle/>
          <a:p>
            <a:r>
              <a:rPr lang="zh-CN" altLang="en-US" sz="3200" dirty="0">
                <a:solidFill>
                  <a:schemeClr val="bg1"/>
                </a:solidFill>
                <a:latin typeface="黑体" pitchFamily="2" charset="-122"/>
                <a:ea typeface="黑体" pitchFamily="2" charset="-122"/>
                <a:cs typeface="+mn-ea"/>
                <a:sym typeface="+mn-lt"/>
              </a:rPr>
              <a:t>第五章   政府预算审查与批准</a:t>
            </a:r>
          </a:p>
        </p:txBody>
      </p:sp>
      <p:sp>
        <p:nvSpPr>
          <p:cNvPr id="23" name="文本框 34"/>
          <p:cNvSpPr txBox="1"/>
          <p:nvPr/>
        </p:nvSpPr>
        <p:spPr>
          <a:xfrm>
            <a:off x="-539998" y="2736180"/>
            <a:ext cx="4934818" cy="314271"/>
          </a:xfrm>
          <a:prstGeom prst="rect">
            <a:avLst/>
          </a:prstGeom>
          <a:noFill/>
        </p:spPr>
        <p:txBody>
          <a:bodyPr wrap="square" lIns="67391" tIns="33696" rIns="67391" bIns="33696" rtlCol="0">
            <a:spAutoFit/>
          </a:bodyPr>
          <a:lstStyle/>
          <a:p>
            <a:pPr algn="r"/>
            <a:r>
              <a:rPr lang="zh-CN" altLang="en-US" dirty="0">
                <a:solidFill>
                  <a:schemeClr val="bg1"/>
                </a:solidFill>
                <a:latin typeface="黑体" pitchFamily="2" charset="-122"/>
                <a:ea typeface="黑体" pitchFamily="2" charset="-122"/>
                <a:cs typeface="+mn-ea"/>
                <a:sym typeface="+mn-lt"/>
              </a:rPr>
              <a:t>中央财经大学</a:t>
            </a:r>
          </a:p>
        </p:txBody>
      </p:sp>
      <p:pic>
        <p:nvPicPr>
          <p:cNvPr id="2" name="57dd85ce4126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2988270" y="-360164"/>
            <a:ext cx="487362" cy="487363"/>
          </a:xfrm>
          <a:prstGeom prst="rect">
            <a:avLst/>
          </a:prstGeom>
        </p:spPr>
      </p:pic>
      <p:pic>
        <p:nvPicPr>
          <p:cNvPr id="8" name="图片 1">
            <a:extLst>
              <a:ext uri="{FF2B5EF4-FFF2-40B4-BE49-F238E27FC236}">
                <a16:creationId xmlns="" xmlns:a16="http://schemas.microsoft.com/office/drawing/2014/main" id="{FD3F7751-3D48-4D61-98F4-160F5A2E1F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54" y="-22612"/>
            <a:ext cx="301783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75452"/>
      </p:ext>
    </p:extLst>
  </p:cSld>
  <p:clrMapOvr>
    <a:masterClrMapping/>
  </p:clrMapOvr>
  <mc:AlternateContent xmlns:mc="http://schemas.openxmlformats.org/markup-compatibility/2006" xmlns:p14="http://schemas.microsoft.com/office/powerpoint/2010/main">
    <mc:Choice Requires="p14">
      <p:transition spd="slow" p14:dur="1300" advTm="5731">
        <p14:pan dir="u"/>
      </p:transition>
    </mc:Choice>
    <mc:Fallback xmlns="">
      <p:transition spd="slow" advTm="573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extLst>
    <p:ext uri="{E180D4A7-C9FB-4DFB-919C-405C955672EB}">
      <p14:showEvtLst xmlns:p14="http://schemas.microsoft.com/office/powerpoint/2010/main">
        <p14:playEvt time="1"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DC58EEDD-95D0-4679-B20B-4E34DCFB1F1E}"/>
              </a:ext>
            </a:extLst>
          </p:cNvPr>
          <p:cNvSpPr>
            <a:spLocks noGrp="1"/>
          </p:cNvSpPr>
          <p:nvPr>
            <p:ph idx="1"/>
          </p:nvPr>
        </p:nvSpPr>
        <p:spPr/>
        <p:txBody>
          <a:bodyPr/>
          <a:lstStyle/>
          <a:p>
            <a:pPr marL="0" indent="0">
              <a:buNone/>
            </a:pPr>
            <a:r>
              <a:rPr lang="zh-CN" altLang="en-US" dirty="0"/>
              <a:t>预算审批权限是指各级政府编制的预算草案应由哪一级立法机关审批后才能成为执行的依据，这实际上是预算审批级次的问题。</a:t>
            </a:r>
          </a:p>
        </p:txBody>
      </p:sp>
      <p:sp>
        <p:nvSpPr>
          <p:cNvPr id="4" name="标题 3">
            <a:extLst>
              <a:ext uri="{FF2B5EF4-FFF2-40B4-BE49-F238E27FC236}">
                <a16:creationId xmlns="" xmlns:a16="http://schemas.microsoft.com/office/drawing/2014/main" id="{252A0418-36AF-4324-9CFF-5098F6B93DA4}"/>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四</a:t>
            </a:r>
            <a:r>
              <a:rPr lang="zh-CN" altLang="zh-CN" b="1" dirty="0"/>
              <a:t>、预算审批的</a:t>
            </a:r>
            <a:r>
              <a:rPr lang="zh-CN" altLang="en-US" b="1" dirty="0"/>
              <a:t>权限</a:t>
            </a:r>
            <a:endParaRPr lang="zh-CN" altLang="en-US" dirty="0"/>
          </a:p>
        </p:txBody>
      </p:sp>
    </p:spTree>
    <p:extLst>
      <p:ext uri="{BB962C8B-B14F-4D97-AF65-F5344CB8AC3E}">
        <p14:creationId xmlns:p14="http://schemas.microsoft.com/office/powerpoint/2010/main" val="25844558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196306" y="2448148"/>
            <a:ext cx="6273956" cy="1299156"/>
          </a:xfrm>
          <a:prstGeom prst="rect">
            <a:avLst/>
          </a:prstGeom>
          <a:noFill/>
        </p:spPr>
        <p:txBody>
          <a:bodyPr wrap="square" lIns="67391" tIns="33696" rIns="67391" bIns="33696" rtlCol="0">
            <a:spAutoFit/>
          </a:bodyPr>
          <a:lstStyle/>
          <a:p>
            <a:r>
              <a:rPr lang="zh-CN" altLang="zh-CN" sz="4000" b="1" dirty="0"/>
              <a:t>第二节 我国政府预算审批内容、流程和方法</a:t>
            </a:r>
            <a:endParaRPr lang="zh-CN" altLang="en-US" sz="3600" dirty="0">
              <a:solidFill>
                <a:srgbClr val="305480"/>
              </a:solidFill>
              <a:latin typeface="黑体" pitchFamily="2" charset="-122"/>
              <a:ea typeface="黑体"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itchFamily="2" charset="-122"/>
                <a:ea typeface="黑体" pitchFamily="2" charset="-122"/>
                <a:cs typeface="+mn-ea"/>
                <a:sym typeface="+mn-lt"/>
              </a:rPr>
              <a:t>2</a:t>
            </a:r>
            <a:endParaRPr lang="zh-CN" altLang="en-US" sz="8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3496540519"/>
      </p:ext>
    </p:extLst>
  </p:cSld>
  <p:clrMapOvr>
    <a:masterClrMapping/>
  </p:clrMapOvr>
  <mc:AlternateContent xmlns:mc="http://schemas.openxmlformats.org/markup-compatibility/2006" xmlns:p14="http://schemas.microsoft.com/office/powerpoint/2010/main">
    <mc:Choice Requires="p14">
      <p:transition spd="slow" p14:dur="1300" advTm="1822">
        <p14:pan dir="u"/>
      </p:transition>
    </mc:Choice>
    <mc:Fallback xmlns="">
      <p:transition spd="slow" advTm="1822">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4147CDA8-7117-4C4F-985D-1A1BC55C4D0F}"/>
              </a:ext>
            </a:extLst>
          </p:cNvPr>
          <p:cNvSpPr>
            <a:spLocks noGrp="1"/>
          </p:cNvSpPr>
          <p:nvPr>
            <p:ph type="title"/>
          </p:nvPr>
        </p:nvSpPr>
        <p:spPr>
          <a:xfrm>
            <a:off x="449263" y="201613"/>
            <a:ext cx="8102600" cy="839787"/>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zh-CN" altLang="zh-CN" b="1" dirty="0"/>
              <a:t>一、我国政府预算审批的内容</a:t>
            </a:r>
            <a:endParaRPr lang="zh-CN" altLang="en-US" dirty="0"/>
          </a:p>
        </p:txBody>
      </p:sp>
      <p:sp>
        <p:nvSpPr>
          <p:cNvPr id="7" name="Oval 1">
            <a:extLst>
              <a:ext uri="{FF2B5EF4-FFF2-40B4-BE49-F238E27FC236}">
                <a16:creationId xmlns="" xmlns:a16="http://schemas.microsoft.com/office/drawing/2014/main" id="{1DFA023D-0D93-4D72-9DEB-75DA384C7A21}"/>
              </a:ext>
            </a:extLst>
          </p:cNvPr>
          <p:cNvSpPr>
            <a:spLocks noChangeArrowheads="1"/>
          </p:cNvSpPr>
          <p:nvPr/>
        </p:nvSpPr>
        <p:spPr bwMode="auto">
          <a:xfrm>
            <a:off x="1980282" y="1620056"/>
            <a:ext cx="2016224" cy="1800200"/>
          </a:xfrm>
          <a:prstGeom prst="ellipse">
            <a:avLst/>
          </a:prstGeom>
          <a:solidFill>
            <a:srgbClr val="305480"/>
          </a:solidFill>
          <a:ln>
            <a:noFill/>
          </a:ln>
        </p:spPr>
        <p:txBody>
          <a:bodyPr lIns="67391" tIns="33696" rIns="67391" bIns="33696"/>
          <a:lstStyle/>
          <a:p>
            <a:pPr defTabSz="400136" eaLnBrk="1" hangingPunct="1"/>
            <a:r>
              <a:rPr lang="zh-CN" altLang="en-US" sz="2000" dirty="0">
                <a:solidFill>
                  <a:srgbClr val="E2E3E9"/>
                </a:solidFill>
                <a:latin typeface="Arial" pitchFamily="34" charset="0"/>
                <a:ea typeface="微软雅黑" pitchFamily="34" charset="-122"/>
                <a:sym typeface="Arial" pitchFamily="34" charset="0"/>
              </a:rPr>
              <a:t>（一）</a:t>
            </a:r>
            <a:endParaRPr lang="en-US" altLang="zh-CN" sz="2000" dirty="0">
              <a:solidFill>
                <a:srgbClr val="E2E3E9"/>
              </a:solidFill>
              <a:latin typeface="Arial" pitchFamily="34" charset="0"/>
              <a:ea typeface="微软雅黑" pitchFamily="34" charset="-122"/>
              <a:sym typeface="Arial" pitchFamily="34" charset="0"/>
            </a:endParaRPr>
          </a:p>
          <a:p>
            <a:pPr defTabSz="400136" eaLnBrk="1" hangingPunct="1"/>
            <a:r>
              <a:rPr lang="zh-CN" altLang="en-US" sz="2000" dirty="0">
                <a:solidFill>
                  <a:srgbClr val="E2E3E9"/>
                </a:solidFill>
                <a:latin typeface="Arial" pitchFamily="34" charset="0"/>
                <a:ea typeface="微软雅黑" pitchFamily="34" charset="-122"/>
                <a:sym typeface="Arial" pitchFamily="34" charset="0"/>
              </a:rPr>
              <a:t>政府预算的审查</a:t>
            </a:r>
            <a:endParaRPr lang="en-US" altLang="zh-CN" sz="2000" dirty="0">
              <a:solidFill>
                <a:srgbClr val="E2E3E9"/>
              </a:solidFill>
              <a:latin typeface="Arial" pitchFamily="34" charset="0"/>
              <a:ea typeface="微软雅黑" pitchFamily="34" charset="-122"/>
              <a:sym typeface="Arial" pitchFamily="34" charset="0"/>
            </a:endParaRPr>
          </a:p>
        </p:txBody>
      </p:sp>
      <p:sp>
        <p:nvSpPr>
          <p:cNvPr id="8" name="Oval 1">
            <a:extLst>
              <a:ext uri="{FF2B5EF4-FFF2-40B4-BE49-F238E27FC236}">
                <a16:creationId xmlns="" xmlns:a16="http://schemas.microsoft.com/office/drawing/2014/main" id="{075A8DCB-F4E8-46F0-974A-0543B8592B80}"/>
              </a:ext>
            </a:extLst>
          </p:cNvPr>
          <p:cNvSpPr>
            <a:spLocks noChangeArrowheads="1"/>
          </p:cNvSpPr>
          <p:nvPr/>
        </p:nvSpPr>
        <p:spPr bwMode="auto">
          <a:xfrm>
            <a:off x="4212530" y="1601988"/>
            <a:ext cx="2016224" cy="1968708"/>
          </a:xfrm>
          <a:prstGeom prst="ellipse">
            <a:avLst/>
          </a:prstGeom>
          <a:solidFill>
            <a:srgbClr val="305480"/>
          </a:solidFill>
          <a:ln>
            <a:noFill/>
          </a:ln>
        </p:spPr>
        <p:txBody>
          <a:bodyPr lIns="67391" tIns="33696" rIns="67391" bIns="33696"/>
          <a:lstStyle/>
          <a:p>
            <a:pPr defTabSz="400136" eaLnBrk="1" hangingPunct="1"/>
            <a:r>
              <a:rPr lang="zh-CN" altLang="en-US" sz="2000" dirty="0">
                <a:solidFill>
                  <a:srgbClr val="E2E3E9"/>
                </a:solidFill>
                <a:latin typeface="Arial" pitchFamily="34" charset="0"/>
                <a:ea typeface="微软雅黑" pitchFamily="34" charset="-122"/>
                <a:sym typeface="Arial" pitchFamily="34" charset="0"/>
              </a:rPr>
              <a:t>（二）</a:t>
            </a:r>
            <a:endParaRPr lang="en-US" altLang="zh-CN" sz="2000" dirty="0">
              <a:solidFill>
                <a:srgbClr val="E2E3E9"/>
              </a:solidFill>
              <a:latin typeface="Arial" pitchFamily="34" charset="0"/>
              <a:ea typeface="微软雅黑" pitchFamily="34" charset="-122"/>
              <a:sym typeface="Arial" pitchFamily="34" charset="0"/>
            </a:endParaRPr>
          </a:p>
          <a:p>
            <a:pPr defTabSz="400136" eaLnBrk="1" hangingPunct="1"/>
            <a:r>
              <a:rPr lang="zh-CN" altLang="en-US" sz="2000" dirty="0">
                <a:solidFill>
                  <a:srgbClr val="E2E3E9"/>
                </a:solidFill>
                <a:latin typeface="Arial" pitchFamily="34" charset="0"/>
                <a:ea typeface="微软雅黑" pitchFamily="34" charset="-122"/>
                <a:sym typeface="Arial" pitchFamily="34" charset="0"/>
              </a:rPr>
              <a:t>人大预算审查监督重点向预算支出和政策拓展</a:t>
            </a:r>
            <a:endParaRPr lang="en-US" altLang="zh-CN" sz="2000" dirty="0">
              <a:solidFill>
                <a:srgbClr val="E2E3E9"/>
              </a:solidFill>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26383586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27" name="组合 26">
            <a:extLst>
              <a:ext uri="{FF2B5EF4-FFF2-40B4-BE49-F238E27FC236}">
                <a16:creationId xmlns="" xmlns:a16="http://schemas.microsoft.com/office/drawing/2014/main" id="{23226455-9FF1-4CCE-92D7-120180149E42}"/>
              </a:ext>
            </a:extLst>
          </p:cNvPr>
          <p:cNvGrpSpPr/>
          <p:nvPr/>
        </p:nvGrpSpPr>
        <p:grpSpPr>
          <a:xfrm>
            <a:off x="650121" y="1512044"/>
            <a:ext cx="7700881" cy="1594031"/>
            <a:chOff x="1256004" y="1340804"/>
            <a:chExt cx="7700881" cy="1594031"/>
          </a:xfrm>
        </p:grpSpPr>
        <p:sp>
          <p:nvSpPr>
            <p:cNvPr id="2" name="右箭头 1"/>
            <p:cNvSpPr/>
            <p:nvPr/>
          </p:nvSpPr>
          <p:spPr>
            <a:xfrm>
              <a:off x="2182922" y="1368605"/>
              <a:ext cx="1381536" cy="1566230"/>
            </a:xfrm>
            <a:prstGeom prst="rightArrow">
              <a:avLst>
                <a:gd name="adj1" fmla="val 29552"/>
                <a:gd name="adj2" fmla="val 608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srgbClr val="FFFFFF"/>
                </a:solidFill>
                <a:cs typeface="+mn-ea"/>
                <a:sym typeface="+mn-lt"/>
              </a:endParaRPr>
            </a:p>
          </p:txBody>
        </p:sp>
        <p:sp>
          <p:nvSpPr>
            <p:cNvPr id="3" name="右箭头 2"/>
            <p:cNvSpPr/>
            <p:nvPr/>
          </p:nvSpPr>
          <p:spPr>
            <a:xfrm>
              <a:off x="4577926" y="1340804"/>
              <a:ext cx="1261442" cy="1500051"/>
            </a:xfrm>
            <a:prstGeom prst="rightArrow">
              <a:avLst>
                <a:gd name="adj1" fmla="val 29552"/>
                <a:gd name="adj2" fmla="val 608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5" name="椭圆 4"/>
            <p:cNvSpPr/>
            <p:nvPr/>
          </p:nvSpPr>
          <p:spPr>
            <a:xfrm>
              <a:off x="1256004" y="1621468"/>
              <a:ext cx="942975" cy="938725"/>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cs typeface="+mn-ea"/>
                  <a:sym typeface="+mn-lt"/>
                </a:rPr>
                <a:t>初步审查</a:t>
              </a:r>
            </a:p>
          </p:txBody>
        </p:sp>
        <p:sp>
          <p:nvSpPr>
            <p:cNvPr id="8" name="椭圆 7"/>
            <p:cNvSpPr/>
            <p:nvPr/>
          </p:nvSpPr>
          <p:spPr>
            <a:xfrm>
              <a:off x="3625207" y="1649267"/>
              <a:ext cx="942975" cy="938725"/>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cs typeface="+mn-ea"/>
                  <a:sym typeface="+mn-lt"/>
                </a:rPr>
                <a:t>审查和批准</a:t>
              </a:r>
            </a:p>
          </p:txBody>
        </p:sp>
        <p:sp>
          <p:nvSpPr>
            <p:cNvPr id="15" name="椭圆 14"/>
            <p:cNvSpPr/>
            <p:nvPr/>
          </p:nvSpPr>
          <p:spPr>
            <a:xfrm>
              <a:off x="5839368" y="1572429"/>
              <a:ext cx="942975" cy="938725"/>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cs typeface="+mn-ea"/>
                  <a:sym typeface="+mn-lt"/>
                </a:rPr>
                <a:t>批复</a:t>
              </a:r>
            </a:p>
          </p:txBody>
        </p:sp>
        <p:sp>
          <p:nvSpPr>
            <p:cNvPr id="25" name="右箭头 2">
              <a:extLst>
                <a:ext uri="{FF2B5EF4-FFF2-40B4-BE49-F238E27FC236}">
                  <a16:creationId xmlns="" xmlns:a16="http://schemas.microsoft.com/office/drawing/2014/main" id="{4D000E9F-CE35-42C1-98C6-531E67E9EEAE}"/>
                </a:ext>
              </a:extLst>
            </p:cNvPr>
            <p:cNvSpPr/>
            <p:nvPr/>
          </p:nvSpPr>
          <p:spPr>
            <a:xfrm>
              <a:off x="6746514" y="1368605"/>
              <a:ext cx="1261442" cy="1500051"/>
            </a:xfrm>
            <a:prstGeom prst="rightArrow">
              <a:avLst>
                <a:gd name="adj1" fmla="val 29552"/>
                <a:gd name="adj2" fmla="val 608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solidFill>
                  <a:srgbClr val="FFFFFF"/>
                </a:solidFill>
                <a:cs typeface="+mn-ea"/>
                <a:sym typeface="+mn-lt"/>
              </a:endParaRPr>
            </a:p>
          </p:txBody>
        </p:sp>
        <p:sp>
          <p:nvSpPr>
            <p:cNvPr id="26" name="椭圆 25">
              <a:extLst>
                <a:ext uri="{FF2B5EF4-FFF2-40B4-BE49-F238E27FC236}">
                  <a16:creationId xmlns="" xmlns:a16="http://schemas.microsoft.com/office/drawing/2014/main" id="{A16E2B6B-1F03-48D1-82F1-CF8107837B80}"/>
                </a:ext>
              </a:extLst>
            </p:cNvPr>
            <p:cNvSpPr/>
            <p:nvPr/>
          </p:nvSpPr>
          <p:spPr>
            <a:xfrm>
              <a:off x="8013910" y="1645235"/>
              <a:ext cx="942975" cy="938725"/>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cs typeface="+mn-ea"/>
                  <a:sym typeface="+mn-lt"/>
                </a:rPr>
                <a:t>备案</a:t>
              </a:r>
            </a:p>
          </p:txBody>
        </p:sp>
      </p:grpSp>
      <p:sp>
        <p:nvSpPr>
          <p:cNvPr id="28" name="标题 3">
            <a:extLst>
              <a:ext uri="{FF2B5EF4-FFF2-40B4-BE49-F238E27FC236}">
                <a16:creationId xmlns="" xmlns:a16="http://schemas.microsoft.com/office/drawing/2014/main" id="{96E0928B-E61F-437B-9E59-B6A91A7011BB}"/>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zh-CN" b="1"/>
              <a:t>二、预算审批的流程</a:t>
            </a:r>
            <a:endParaRPr lang="zh-CN" altLang="en-US" dirty="0"/>
          </a:p>
        </p:txBody>
      </p:sp>
    </p:spTree>
    <p:extLst>
      <p:ext uri="{BB962C8B-B14F-4D97-AF65-F5344CB8AC3E}">
        <p14:creationId xmlns:p14="http://schemas.microsoft.com/office/powerpoint/2010/main" val="399741437"/>
      </p:ext>
    </p:extLst>
  </p:cSld>
  <p:clrMapOvr>
    <a:masterClrMapping/>
  </p:clrMapOvr>
  <mc:AlternateContent xmlns:mc="http://schemas.openxmlformats.org/markup-compatibility/2006" xmlns:p14="http://schemas.microsoft.com/office/powerpoint/2010/main">
    <mc:Choice Requires="p14">
      <p:transition spd="slow" p14:dur="1300" advTm="2352">
        <p14:pan dir="u"/>
      </p:transition>
    </mc:Choice>
    <mc:Fallback xmlns="">
      <p:transition spd="slow" advTm="2352">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980282" y="2230619"/>
            <a:ext cx="6336704" cy="1299156"/>
          </a:xfrm>
          <a:prstGeom prst="rect">
            <a:avLst/>
          </a:prstGeom>
          <a:noFill/>
        </p:spPr>
        <p:txBody>
          <a:bodyPr wrap="square" lIns="67391" tIns="33696" rIns="67391" bIns="33696" rtlCol="0">
            <a:spAutoFit/>
          </a:bodyPr>
          <a:lstStyle/>
          <a:p>
            <a:r>
              <a:rPr lang="zh-CN" altLang="zh-CN" sz="4000" dirty="0">
                <a:solidFill>
                  <a:srgbClr val="305480"/>
                </a:solidFill>
                <a:latin typeface="黑体" pitchFamily="2" charset="-122"/>
                <a:ea typeface="黑体" pitchFamily="2" charset="-122"/>
                <a:cs typeface="+mn-ea"/>
              </a:rPr>
              <a:t>第三节 典型国家政府预算审查批准特点及借鉴</a:t>
            </a:r>
            <a:endParaRPr lang="zh-CN" altLang="en-US" sz="4000" dirty="0">
              <a:solidFill>
                <a:srgbClr val="305480"/>
              </a:solidFill>
              <a:latin typeface="黑体" pitchFamily="2" charset="-122"/>
              <a:ea typeface="黑体"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itchFamily="2" charset="-122"/>
                <a:ea typeface="黑体" pitchFamily="2" charset="-122"/>
                <a:cs typeface="+mn-ea"/>
                <a:sym typeface="+mn-lt"/>
              </a:rPr>
              <a:t>3</a:t>
            </a:r>
            <a:endParaRPr lang="zh-CN" altLang="en-US" sz="8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3656575773"/>
      </p:ext>
    </p:extLst>
  </p:cSld>
  <p:clrMapOvr>
    <a:masterClrMapping/>
  </p:clrMapOvr>
  <mc:AlternateContent xmlns:mc="http://schemas.openxmlformats.org/markup-compatibility/2006" xmlns:p14="http://schemas.microsoft.com/office/powerpoint/2010/main">
    <mc:Choice Requires="p14">
      <p:transition spd="slow" p14:dur="1300" advTm="4200">
        <p14:pan dir="u"/>
      </p:transition>
    </mc:Choice>
    <mc:Fallback xmlns="">
      <p:transition spd="slow" advTm="42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5"/>
          <p:cNvSpPr>
            <a:spLocks/>
          </p:cNvSpPr>
          <p:nvPr/>
        </p:nvSpPr>
        <p:spPr bwMode="auto">
          <a:xfrm rot="-6872124">
            <a:off x="6017115" y="1200750"/>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p:spPr>
        <p:txBody>
          <a:bodyPr lIns="89680" tIns="44840" rIns="89680" bIns="44840"/>
          <a:lstStyle/>
          <a:p>
            <a:endParaRPr lang="zh-CN" altLang="en-US"/>
          </a:p>
        </p:txBody>
      </p:sp>
      <p:sp>
        <p:nvSpPr>
          <p:cNvPr id="3" name="Freeform 65_6"/>
          <p:cNvSpPr>
            <a:spLocks/>
          </p:cNvSpPr>
          <p:nvPr/>
        </p:nvSpPr>
        <p:spPr bwMode="auto">
          <a:xfrm rot="-5331273">
            <a:off x="5150408" y="1902544"/>
            <a:ext cx="758380"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p:spPr>
        <p:txBody>
          <a:bodyPr lIns="89680" tIns="44840" rIns="89680" bIns="44840"/>
          <a:lstStyle/>
          <a:p>
            <a:endParaRPr lang="zh-CN" altLang="en-US"/>
          </a:p>
        </p:txBody>
      </p:sp>
      <p:sp>
        <p:nvSpPr>
          <p:cNvPr id="4" name="Freeform 65_7"/>
          <p:cNvSpPr>
            <a:spLocks/>
          </p:cNvSpPr>
          <p:nvPr/>
        </p:nvSpPr>
        <p:spPr bwMode="auto">
          <a:xfrm rot="-3744668">
            <a:off x="4064527" y="2155143"/>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p:spPr>
        <p:txBody>
          <a:bodyPr lIns="89680" tIns="44840" rIns="89680" bIns="44840"/>
          <a:lstStyle/>
          <a:p>
            <a:endParaRPr lang="zh-CN" altLang="en-US"/>
          </a:p>
        </p:txBody>
      </p:sp>
      <p:sp>
        <p:nvSpPr>
          <p:cNvPr id="5" name="Freeform 65_8"/>
          <p:cNvSpPr>
            <a:spLocks/>
          </p:cNvSpPr>
          <p:nvPr/>
        </p:nvSpPr>
        <p:spPr bwMode="auto">
          <a:xfrm rot="-2146088">
            <a:off x="2986311" y="189478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p:spPr>
        <p:txBody>
          <a:bodyPr lIns="89680" tIns="44840" rIns="89680" bIns="44840"/>
          <a:lstStyle/>
          <a:p>
            <a:endParaRPr lang="zh-CN" altLang="en-US"/>
          </a:p>
        </p:txBody>
      </p:sp>
      <p:sp>
        <p:nvSpPr>
          <p:cNvPr id="6" name="Freeform 65_9"/>
          <p:cNvSpPr>
            <a:spLocks/>
          </p:cNvSpPr>
          <p:nvPr/>
        </p:nvSpPr>
        <p:spPr bwMode="auto">
          <a:xfrm rot="-592321">
            <a:off x="2117843" y="118657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p:spPr>
        <p:txBody>
          <a:bodyPr lIns="89680" tIns="44840" rIns="89680" bIns="44840"/>
          <a:lstStyle/>
          <a:p>
            <a:endParaRPr lang="zh-CN" altLang="en-US"/>
          </a:p>
        </p:txBody>
      </p:sp>
      <p:cxnSp>
        <p:nvCxnSpPr>
          <p:cNvPr id="7" name="Elbow Connector 25"/>
          <p:cNvCxnSpPr>
            <a:cxnSpLocks noChangeShapeType="1"/>
          </p:cNvCxnSpPr>
          <p:nvPr/>
        </p:nvCxnSpPr>
        <p:spPr bwMode="auto">
          <a:xfrm rot="16200000" flipH="1">
            <a:off x="2984182" y="2945771"/>
            <a:ext cx="612538" cy="108998"/>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cxnSp>
        <p:nvCxnSpPr>
          <p:cNvPr id="8" name="Straight Connector 31"/>
          <p:cNvCxnSpPr>
            <a:cxnSpLocks noChangeShapeType="1"/>
          </p:cNvCxnSpPr>
          <p:nvPr/>
        </p:nvCxnSpPr>
        <p:spPr bwMode="auto">
          <a:xfrm>
            <a:off x="2324119" y="2061629"/>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9" name="Straight Connector 93"/>
          <p:cNvCxnSpPr>
            <a:cxnSpLocks noChangeShapeType="1"/>
          </p:cNvCxnSpPr>
          <p:nvPr/>
        </p:nvCxnSpPr>
        <p:spPr bwMode="auto">
          <a:xfrm>
            <a:off x="6516439" y="2061629"/>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0" name="Straight Connector 94"/>
          <p:cNvCxnSpPr>
            <a:cxnSpLocks noChangeShapeType="1"/>
          </p:cNvCxnSpPr>
          <p:nvPr/>
        </p:nvCxnSpPr>
        <p:spPr bwMode="auto">
          <a:xfrm>
            <a:off x="4443134" y="3049856"/>
            <a:ext cx="0" cy="453862"/>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1" name="Elbow Connector 108"/>
          <p:cNvCxnSpPr>
            <a:cxnSpLocks noChangeShapeType="1"/>
          </p:cNvCxnSpPr>
          <p:nvPr/>
        </p:nvCxnSpPr>
        <p:spPr bwMode="auto">
          <a:xfrm rot="5400000">
            <a:off x="5299510" y="2940523"/>
            <a:ext cx="612538" cy="107826"/>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sp>
        <p:nvSpPr>
          <p:cNvPr id="12" name="Oval 38"/>
          <p:cNvSpPr>
            <a:spLocks noChangeArrowheads="1"/>
          </p:cNvSpPr>
          <p:nvPr/>
        </p:nvSpPr>
        <p:spPr bwMode="auto">
          <a:xfrm>
            <a:off x="2019394" y="2697501"/>
            <a:ext cx="610623" cy="609038"/>
          </a:xfrm>
          <a:prstGeom prst="ellipse">
            <a:avLst/>
          </a:prstGeom>
          <a:solidFill>
            <a:srgbClr val="305480"/>
          </a:solidFill>
          <a:ln>
            <a:noFill/>
          </a:ln>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3" name="Freeform 13"/>
          <p:cNvSpPr>
            <a:spLocks noEditPoints="1"/>
          </p:cNvSpPr>
          <p:nvPr/>
        </p:nvSpPr>
        <p:spPr bwMode="auto">
          <a:xfrm>
            <a:off x="2176445" y="2891180"/>
            <a:ext cx="296521" cy="222848"/>
          </a:xfrm>
          <a:custGeom>
            <a:avLst/>
            <a:gdLst>
              <a:gd name="T0" fmla="*/ 2147483647 w 158"/>
              <a:gd name="T1" fmla="*/ 2147483647 h 119"/>
              <a:gd name="T2" fmla="*/ 0 w 158"/>
              <a:gd name="T3" fmla="*/ 2147483647 h 119"/>
              <a:gd name="T4" fmla="*/ 0 w 158"/>
              <a:gd name="T5" fmla="*/ 0 h 119"/>
              <a:gd name="T6" fmla="*/ 2147483647 w 158"/>
              <a:gd name="T7" fmla="*/ 0 h 119"/>
              <a:gd name="T8" fmla="*/ 2147483647 w 158"/>
              <a:gd name="T9" fmla="*/ 2147483647 h 119"/>
              <a:gd name="T10" fmla="*/ 2147483647 w 158"/>
              <a:gd name="T11" fmla="*/ 2147483647 h 119"/>
              <a:gd name="T12" fmla="*/ 2147483647 w 158"/>
              <a:gd name="T13" fmla="*/ 2147483647 h 119"/>
              <a:gd name="T14" fmla="*/ 2147483647 w 158"/>
              <a:gd name="T15" fmla="*/ 2147483647 h 119"/>
              <a:gd name="T16" fmla="*/ 2147483647 w 158"/>
              <a:gd name="T17" fmla="*/ 2147483647 h 119"/>
              <a:gd name="T18" fmla="*/ 2147483647 w 158"/>
              <a:gd name="T19" fmla="*/ 2147483647 h 119"/>
              <a:gd name="T20" fmla="*/ 2147483647 w 158"/>
              <a:gd name="T21" fmla="*/ 2147483647 h 119"/>
              <a:gd name="T22" fmla="*/ 2147483647 w 158"/>
              <a:gd name="T23" fmla="*/ 2147483647 h 119"/>
              <a:gd name="T24" fmla="*/ 2147483647 w 158"/>
              <a:gd name="T25" fmla="*/ 2147483647 h 119"/>
              <a:gd name="T26" fmla="*/ 2147483647 w 158"/>
              <a:gd name="T27" fmla="*/ 2147483647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4" name="Oval 102"/>
          <p:cNvSpPr>
            <a:spLocks noChangeArrowheads="1"/>
          </p:cNvSpPr>
          <p:nvPr/>
        </p:nvSpPr>
        <p:spPr bwMode="auto">
          <a:xfrm>
            <a:off x="3042568" y="3447715"/>
            <a:ext cx="610624" cy="607871"/>
          </a:xfrm>
          <a:prstGeom prst="ellipse">
            <a:avLst/>
          </a:prstGeom>
          <a:solidFill>
            <a:schemeClr val="accent1"/>
          </a:solidFill>
          <a:ln>
            <a:noFill/>
          </a:ln>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5" name="Freeform 15"/>
          <p:cNvSpPr>
            <a:spLocks noChangeAspect="1" noEditPoints="1"/>
          </p:cNvSpPr>
          <p:nvPr/>
        </p:nvSpPr>
        <p:spPr bwMode="auto">
          <a:xfrm>
            <a:off x="3205479" y="3644893"/>
            <a:ext cx="285973" cy="213514"/>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6" name="Oval 103"/>
          <p:cNvSpPr>
            <a:spLocks noChangeArrowheads="1"/>
          </p:cNvSpPr>
          <p:nvPr/>
        </p:nvSpPr>
        <p:spPr bwMode="auto">
          <a:xfrm>
            <a:off x="4138409" y="3636726"/>
            <a:ext cx="610623" cy="607871"/>
          </a:xfrm>
          <a:prstGeom prst="ellipse">
            <a:avLst/>
          </a:prstGeom>
          <a:solidFill>
            <a:srgbClr val="305480"/>
          </a:solidFill>
          <a:ln>
            <a:noFill/>
          </a:ln>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7" name="Freeform 69"/>
          <p:cNvSpPr>
            <a:spLocks noEditPoints="1"/>
          </p:cNvSpPr>
          <p:nvPr/>
        </p:nvSpPr>
        <p:spPr bwMode="auto">
          <a:xfrm>
            <a:off x="4314211" y="3810570"/>
            <a:ext cx="257845" cy="259016"/>
          </a:xfrm>
          <a:custGeom>
            <a:avLst/>
            <a:gdLst>
              <a:gd name="T0" fmla="*/ 2147483647 w 58"/>
              <a:gd name="T1" fmla="*/ 2147483647 h 58"/>
              <a:gd name="T2" fmla="*/ 2147483647 w 58"/>
              <a:gd name="T3" fmla="*/ 2147483647 h 58"/>
              <a:gd name="T4" fmla="*/ 2147483647 w 58"/>
              <a:gd name="T5" fmla="*/ 2147483647 h 58"/>
              <a:gd name="T6" fmla="*/ 2147483647 w 58"/>
              <a:gd name="T7" fmla="*/ 2147483647 h 58"/>
              <a:gd name="T8" fmla="*/ 2147483647 w 58"/>
              <a:gd name="T9" fmla="*/ 2147483647 h 58"/>
              <a:gd name="T10" fmla="*/ 2147483647 w 58"/>
              <a:gd name="T11" fmla="*/ 2147483647 h 58"/>
              <a:gd name="T12" fmla="*/ 2147483647 w 58"/>
              <a:gd name="T13" fmla="*/ 2147483647 h 58"/>
              <a:gd name="T14" fmla="*/ 2147483647 w 58"/>
              <a:gd name="T15" fmla="*/ 2147483647 h 58"/>
              <a:gd name="T16" fmla="*/ 2147483647 w 58"/>
              <a:gd name="T17" fmla="*/ 2147483647 h 58"/>
              <a:gd name="T18" fmla="*/ 2147483647 w 58"/>
              <a:gd name="T19" fmla="*/ 2147483647 h 58"/>
              <a:gd name="T20" fmla="*/ 2147483647 w 58"/>
              <a:gd name="T21" fmla="*/ 2147483647 h 58"/>
              <a:gd name="T22" fmla="*/ 2147483647 w 58"/>
              <a:gd name="T23" fmla="*/ 2147483647 h 58"/>
              <a:gd name="T24" fmla="*/ 2147483647 w 58"/>
              <a:gd name="T25" fmla="*/ 2147483647 h 58"/>
              <a:gd name="T26" fmla="*/ 2147483647 w 58"/>
              <a:gd name="T27" fmla="*/ 2147483647 h 58"/>
              <a:gd name="T28" fmla="*/ 0 w 58"/>
              <a:gd name="T29" fmla="*/ 2147483647 h 58"/>
              <a:gd name="T30" fmla="*/ 0 w 58"/>
              <a:gd name="T31" fmla="*/ 2147483647 h 58"/>
              <a:gd name="T32" fmla="*/ 2147483647 w 58"/>
              <a:gd name="T33" fmla="*/ 2147483647 h 58"/>
              <a:gd name="T34" fmla="*/ 2147483647 w 58"/>
              <a:gd name="T35" fmla="*/ 2147483647 h 58"/>
              <a:gd name="T36" fmla="*/ 2147483647 w 58"/>
              <a:gd name="T37" fmla="*/ 2147483647 h 58"/>
              <a:gd name="T38" fmla="*/ 2147483647 w 58"/>
              <a:gd name="T39" fmla="*/ 0 h 58"/>
              <a:gd name="T40" fmla="*/ 2147483647 w 58"/>
              <a:gd name="T41" fmla="*/ 2147483647 h 58"/>
              <a:gd name="T42" fmla="*/ 2147483647 w 58"/>
              <a:gd name="T43" fmla="*/ 2147483647 h 58"/>
              <a:gd name="T44" fmla="*/ 2147483647 w 58"/>
              <a:gd name="T45" fmla="*/ 2147483647 h 58"/>
              <a:gd name="T46" fmla="*/ 2147483647 w 58"/>
              <a:gd name="T47" fmla="*/ 2147483647 h 58"/>
              <a:gd name="T48" fmla="*/ 2147483647 w 58"/>
              <a:gd name="T49" fmla="*/ 2147483647 h 58"/>
              <a:gd name="T50" fmla="*/ 2147483647 w 58"/>
              <a:gd name="T51" fmla="*/ 2147483647 h 58"/>
              <a:gd name="T52" fmla="*/ 2147483647 w 58"/>
              <a:gd name="T53" fmla="*/ 2147483647 h 58"/>
              <a:gd name="T54" fmla="*/ 2147483647 w 58"/>
              <a:gd name="T55" fmla="*/ 2147483647 h 58"/>
              <a:gd name="T56" fmla="*/ 2147483647 w 58"/>
              <a:gd name="T57" fmla="*/ 2147483647 h 58"/>
              <a:gd name="T58" fmla="*/ 2147483647 w 58"/>
              <a:gd name="T59" fmla="*/ 2147483647 h 58"/>
              <a:gd name="T60" fmla="*/ 2147483647 w 58"/>
              <a:gd name="T61" fmla="*/ 2147483647 h 58"/>
              <a:gd name="T62" fmla="*/ 2147483647 w 58"/>
              <a:gd name="T63" fmla="*/ 2147483647 h 58"/>
              <a:gd name="T64" fmla="*/ 2147483647 w 58"/>
              <a:gd name="T65" fmla="*/ 2147483647 h 58"/>
              <a:gd name="T66" fmla="*/ 2147483647 w 58"/>
              <a:gd name="T67" fmla="*/ 2147483647 h 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8" name="Oval 101"/>
          <p:cNvSpPr>
            <a:spLocks noChangeArrowheads="1"/>
          </p:cNvSpPr>
          <p:nvPr/>
        </p:nvSpPr>
        <p:spPr bwMode="auto">
          <a:xfrm>
            <a:off x="5262377" y="3447715"/>
            <a:ext cx="611795" cy="607871"/>
          </a:xfrm>
          <a:prstGeom prst="ellipse">
            <a:avLst/>
          </a:prstGeom>
          <a:solidFill>
            <a:schemeClr val="accent1"/>
          </a:solidFill>
          <a:ln>
            <a:noFill/>
          </a:ln>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9" name="Freeform 217"/>
          <p:cNvSpPr>
            <a:spLocks noEditPoints="1"/>
          </p:cNvSpPr>
          <p:nvPr/>
        </p:nvSpPr>
        <p:spPr bwMode="auto">
          <a:xfrm>
            <a:off x="5425288" y="3644893"/>
            <a:ext cx="285973" cy="213514"/>
          </a:xfrm>
          <a:custGeom>
            <a:avLst/>
            <a:gdLst>
              <a:gd name="T0" fmla="*/ 2147483647 w 78"/>
              <a:gd name="T1" fmla="*/ 2147483647 h 58"/>
              <a:gd name="T2" fmla="*/ 0 w 78"/>
              <a:gd name="T3" fmla="*/ 2147483647 h 58"/>
              <a:gd name="T4" fmla="*/ 0 w 78"/>
              <a:gd name="T5" fmla="*/ 0 h 58"/>
              <a:gd name="T6" fmla="*/ 2147483647 w 78"/>
              <a:gd name="T7" fmla="*/ 0 h 58"/>
              <a:gd name="T8" fmla="*/ 2147483647 w 78"/>
              <a:gd name="T9" fmla="*/ 2147483647 h 58"/>
              <a:gd name="T10" fmla="*/ 2147483647 w 78"/>
              <a:gd name="T11" fmla="*/ 2147483647 h 58"/>
              <a:gd name="T12" fmla="*/ 2147483647 w 78"/>
              <a:gd name="T13" fmla="*/ 2147483647 h 58"/>
              <a:gd name="T14" fmla="*/ 2147483647 w 78"/>
              <a:gd name="T15" fmla="*/ 2147483647 h 58"/>
              <a:gd name="T16" fmla="*/ 2147483647 w 78"/>
              <a:gd name="T17" fmla="*/ 2147483647 h 58"/>
              <a:gd name="T18" fmla="*/ 2147483647 w 78"/>
              <a:gd name="T19" fmla="*/ 2147483647 h 58"/>
              <a:gd name="T20" fmla="*/ 2147483647 w 78"/>
              <a:gd name="T21" fmla="*/ 2147483647 h 58"/>
              <a:gd name="T22" fmla="*/ 2147483647 w 78"/>
              <a:gd name="T23" fmla="*/ 2147483647 h 58"/>
              <a:gd name="T24" fmla="*/ 2147483647 w 78"/>
              <a:gd name="T25" fmla="*/ 2147483647 h 58"/>
              <a:gd name="T26" fmla="*/ 2147483647 w 78"/>
              <a:gd name="T27" fmla="*/ 2147483647 h 58"/>
              <a:gd name="T28" fmla="*/ 2147483647 w 78"/>
              <a:gd name="T29" fmla="*/ 2147483647 h 58"/>
              <a:gd name="T30" fmla="*/ 2147483647 w 78"/>
              <a:gd name="T31" fmla="*/ 2147483647 h 58"/>
              <a:gd name="T32" fmla="*/ 2147483647 w 78"/>
              <a:gd name="T33" fmla="*/ 2147483647 h 58"/>
              <a:gd name="T34" fmla="*/ 2147483647 w 78"/>
              <a:gd name="T35" fmla="*/ 2147483647 h 58"/>
              <a:gd name="T36" fmla="*/ 2147483647 w 78"/>
              <a:gd name="T37" fmla="*/ 2147483647 h 58"/>
              <a:gd name="T38" fmla="*/ 2147483647 w 78"/>
              <a:gd name="T39" fmla="*/ 2147483647 h 58"/>
              <a:gd name="T40" fmla="*/ 2147483647 w 78"/>
              <a:gd name="T41" fmla="*/ 2147483647 h 58"/>
              <a:gd name="T42" fmla="*/ 2147483647 w 78"/>
              <a:gd name="T43" fmla="*/ 2147483647 h 58"/>
              <a:gd name="T44" fmla="*/ 2147483647 w 78"/>
              <a:gd name="T45" fmla="*/ 2147483647 h 58"/>
              <a:gd name="T46" fmla="*/ 2147483647 w 78"/>
              <a:gd name="T47" fmla="*/ 2147483647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20" name="Oval 100"/>
          <p:cNvSpPr>
            <a:spLocks noChangeArrowheads="1"/>
          </p:cNvSpPr>
          <p:nvPr/>
        </p:nvSpPr>
        <p:spPr bwMode="auto">
          <a:xfrm>
            <a:off x="6211714" y="2697501"/>
            <a:ext cx="610624" cy="609038"/>
          </a:xfrm>
          <a:prstGeom prst="ellipse">
            <a:avLst/>
          </a:prstGeom>
          <a:solidFill>
            <a:srgbClr val="305480"/>
          </a:solidFill>
          <a:ln>
            <a:noFill/>
          </a:ln>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21" name="Freeform 64"/>
          <p:cNvSpPr>
            <a:spLocks noEditPoints="1"/>
          </p:cNvSpPr>
          <p:nvPr/>
        </p:nvSpPr>
        <p:spPr bwMode="auto">
          <a:xfrm>
            <a:off x="6359389" y="2871345"/>
            <a:ext cx="315274" cy="261350"/>
          </a:xfrm>
          <a:custGeom>
            <a:avLst/>
            <a:gdLst>
              <a:gd name="T0" fmla="*/ 2147483647 w 77"/>
              <a:gd name="T1" fmla="*/ 2147483647 h 64"/>
              <a:gd name="T2" fmla="*/ 2147483647 w 77"/>
              <a:gd name="T3" fmla="*/ 2147483647 h 64"/>
              <a:gd name="T4" fmla="*/ 2147483647 w 77"/>
              <a:gd name="T5" fmla="*/ 2147483647 h 64"/>
              <a:gd name="T6" fmla="*/ 2147483647 w 77"/>
              <a:gd name="T7" fmla="*/ 2147483647 h 64"/>
              <a:gd name="T8" fmla="*/ 2147483647 w 77"/>
              <a:gd name="T9" fmla="*/ 2147483647 h 64"/>
              <a:gd name="T10" fmla="*/ 2147483647 w 77"/>
              <a:gd name="T11" fmla="*/ 2147483647 h 64"/>
              <a:gd name="T12" fmla="*/ 2147483647 w 77"/>
              <a:gd name="T13" fmla="*/ 2147483647 h 64"/>
              <a:gd name="T14" fmla="*/ 2147483647 w 77"/>
              <a:gd name="T15" fmla="*/ 2147483647 h 64"/>
              <a:gd name="T16" fmla="*/ 2147483647 w 77"/>
              <a:gd name="T17" fmla="*/ 2147483647 h 64"/>
              <a:gd name="T18" fmla="*/ 2147483647 w 77"/>
              <a:gd name="T19" fmla="*/ 2147483647 h 64"/>
              <a:gd name="T20" fmla="*/ 2147483647 w 77"/>
              <a:gd name="T21" fmla="*/ 2147483647 h 64"/>
              <a:gd name="T22" fmla="*/ 2147483647 w 77"/>
              <a:gd name="T23" fmla="*/ 2147483647 h 64"/>
              <a:gd name="T24" fmla="*/ 0 w 77"/>
              <a:gd name="T25" fmla="*/ 2147483647 h 64"/>
              <a:gd name="T26" fmla="*/ 0 w 77"/>
              <a:gd name="T27" fmla="*/ 2147483647 h 64"/>
              <a:gd name="T28" fmla="*/ 2147483647 w 77"/>
              <a:gd name="T29" fmla="*/ 2147483647 h 64"/>
              <a:gd name="T30" fmla="*/ 2147483647 w 77"/>
              <a:gd name="T31" fmla="*/ 2147483647 h 64"/>
              <a:gd name="T32" fmla="*/ 2147483647 w 77"/>
              <a:gd name="T33" fmla="*/ 2147483647 h 64"/>
              <a:gd name="T34" fmla="*/ 2147483647 w 77"/>
              <a:gd name="T35" fmla="*/ 2147483647 h 64"/>
              <a:gd name="T36" fmla="*/ 2147483647 w 77"/>
              <a:gd name="T37" fmla="*/ 0 h 64"/>
              <a:gd name="T38" fmla="*/ 2147483647 w 77"/>
              <a:gd name="T39" fmla="*/ 0 h 64"/>
              <a:gd name="T40" fmla="*/ 2147483647 w 77"/>
              <a:gd name="T41" fmla="*/ 0 h 64"/>
              <a:gd name="T42" fmla="*/ 2147483647 w 77"/>
              <a:gd name="T43" fmla="*/ 2147483647 h 64"/>
              <a:gd name="T44" fmla="*/ 2147483647 w 77"/>
              <a:gd name="T45" fmla="*/ 2147483647 h 64"/>
              <a:gd name="T46" fmla="*/ 2147483647 w 77"/>
              <a:gd name="T47" fmla="*/ 2147483647 h 64"/>
              <a:gd name="T48" fmla="*/ 2147483647 w 77"/>
              <a:gd name="T49" fmla="*/ 2147483647 h 64"/>
              <a:gd name="T50" fmla="*/ 2147483647 w 77"/>
              <a:gd name="T51" fmla="*/ 2147483647 h 64"/>
              <a:gd name="T52" fmla="*/ 2147483647 w 77"/>
              <a:gd name="T53" fmla="*/ 2147483647 h 64"/>
              <a:gd name="T54" fmla="*/ 2147483647 w 77"/>
              <a:gd name="T55" fmla="*/ 2147483647 h 64"/>
              <a:gd name="T56" fmla="*/ 2147483647 w 77"/>
              <a:gd name="T57" fmla="*/ 2147483647 h 64"/>
              <a:gd name="T58" fmla="*/ 2147483647 w 77"/>
              <a:gd name="T59" fmla="*/ 2147483647 h 64"/>
              <a:gd name="T60" fmla="*/ 2147483647 w 77"/>
              <a:gd name="T61" fmla="*/ 2147483647 h 64"/>
              <a:gd name="T62" fmla="*/ 2147483647 w 77"/>
              <a:gd name="T63" fmla="*/ 2147483647 h 64"/>
              <a:gd name="T64" fmla="*/ 2147483647 w 77"/>
              <a:gd name="T65" fmla="*/ 2147483647 h 64"/>
              <a:gd name="T66" fmla="*/ 2147483647 w 77"/>
              <a:gd name="T67" fmla="*/ 2147483647 h 64"/>
              <a:gd name="T68" fmla="*/ 2147483647 w 77"/>
              <a:gd name="T69" fmla="*/ 2147483647 h 64"/>
              <a:gd name="T70" fmla="*/ 2147483647 w 77"/>
              <a:gd name="T71" fmla="*/ 2147483647 h 64"/>
              <a:gd name="T72" fmla="*/ 2147483647 w 77"/>
              <a:gd name="T73" fmla="*/ 2147483647 h 64"/>
              <a:gd name="T74" fmla="*/ 2147483647 w 77"/>
              <a:gd name="T75" fmla="*/ 2147483647 h 64"/>
              <a:gd name="T76" fmla="*/ 2147483647 w 77"/>
              <a:gd name="T77" fmla="*/ 2147483647 h 64"/>
              <a:gd name="T78" fmla="*/ 2147483647 w 77"/>
              <a:gd name="T79" fmla="*/ 2147483647 h 64"/>
              <a:gd name="T80" fmla="*/ 2147483647 w 77"/>
              <a:gd name="T81" fmla="*/ 2147483647 h 64"/>
              <a:gd name="T82" fmla="*/ 2147483647 w 77"/>
              <a:gd name="T83" fmla="*/ 2147483647 h 64"/>
              <a:gd name="T84" fmla="*/ 2147483647 w 77"/>
              <a:gd name="T85" fmla="*/ 2147483647 h 64"/>
              <a:gd name="T86" fmla="*/ 2147483647 w 77"/>
              <a:gd name="T87" fmla="*/ 2147483647 h 64"/>
              <a:gd name="T88" fmla="*/ 2147483647 w 77"/>
              <a:gd name="T89" fmla="*/ 2147483647 h 64"/>
              <a:gd name="T90" fmla="*/ 2147483647 w 77"/>
              <a:gd name="T91" fmla="*/ 2147483647 h 64"/>
              <a:gd name="T92" fmla="*/ 2147483647 w 77"/>
              <a:gd name="T93" fmla="*/ 2147483647 h 64"/>
              <a:gd name="T94" fmla="*/ 2147483647 w 77"/>
              <a:gd name="T95" fmla="*/ 2147483647 h 64"/>
              <a:gd name="T96" fmla="*/ 2147483647 w 77"/>
              <a:gd name="T97" fmla="*/ 2147483647 h 64"/>
              <a:gd name="T98" fmla="*/ 2147483647 w 77"/>
              <a:gd name="T99" fmla="*/ 2147483647 h 64"/>
              <a:gd name="T100" fmla="*/ 2147483647 w 77"/>
              <a:gd name="T101" fmla="*/ 2147483647 h 64"/>
              <a:gd name="T102" fmla="*/ 2147483647 w 77"/>
              <a:gd name="T103" fmla="*/ 2147483647 h 64"/>
              <a:gd name="T104" fmla="*/ 2147483647 w 77"/>
              <a:gd name="T105" fmla="*/ 2147483647 h 64"/>
              <a:gd name="T106" fmla="*/ 2147483647 w 77"/>
              <a:gd name="T107" fmla="*/ 2147483647 h 64"/>
              <a:gd name="T108" fmla="*/ 2147483647 w 77"/>
              <a:gd name="T109" fmla="*/ 2147483647 h 64"/>
              <a:gd name="T110" fmla="*/ 2147483647 w 77"/>
              <a:gd name="T111" fmla="*/ 2147483647 h 64"/>
              <a:gd name="T112" fmla="*/ 2147483647 w 77"/>
              <a:gd name="T113" fmla="*/ 2147483647 h 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22" name="Freeform 130"/>
          <p:cNvSpPr>
            <a:spLocks noEditPoints="1"/>
          </p:cNvSpPr>
          <p:nvPr/>
        </p:nvSpPr>
        <p:spPr bwMode="auto">
          <a:xfrm>
            <a:off x="3668428" y="829552"/>
            <a:ext cx="1544724" cy="1480592"/>
          </a:xfrm>
          <a:custGeom>
            <a:avLst/>
            <a:gdLst>
              <a:gd name="T0" fmla="*/ 2147483647 w 746"/>
              <a:gd name="T1" fmla="*/ 2147483647 h 719"/>
              <a:gd name="T2" fmla="*/ 2147483647 w 746"/>
              <a:gd name="T3" fmla="*/ 2147483647 h 719"/>
              <a:gd name="T4" fmla="*/ 2147483647 w 746"/>
              <a:gd name="T5" fmla="*/ 2147483647 h 719"/>
              <a:gd name="T6" fmla="*/ 2147483647 w 746"/>
              <a:gd name="T7" fmla="*/ 2147483647 h 719"/>
              <a:gd name="T8" fmla="*/ 2147483647 w 746"/>
              <a:gd name="T9" fmla="*/ 2147483647 h 719"/>
              <a:gd name="T10" fmla="*/ 2147483647 w 746"/>
              <a:gd name="T11" fmla="*/ 2147483647 h 719"/>
              <a:gd name="T12" fmla="*/ 2147483647 w 746"/>
              <a:gd name="T13" fmla="*/ 2147483647 h 719"/>
              <a:gd name="T14" fmla="*/ 2147483647 w 746"/>
              <a:gd name="T15" fmla="*/ 2147483647 h 719"/>
              <a:gd name="T16" fmla="*/ 2147483647 w 746"/>
              <a:gd name="T17" fmla="*/ 2147483647 h 719"/>
              <a:gd name="T18" fmla="*/ 2147483647 w 746"/>
              <a:gd name="T19" fmla="*/ 2147483647 h 719"/>
              <a:gd name="T20" fmla="*/ 2147483647 w 746"/>
              <a:gd name="T21" fmla="*/ 2147483647 h 719"/>
              <a:gd name="T22" fmla="*/ 2147483647 w 746"/>
              <a:gd name="T23" fmla="*/ 2147483647 h 719"/>
              <a:gd name="T24" fmla="*/ 2147483647 w 746"/>
              <a:gd name="T25" fmla="*/ 2147483647 h 719"/>
              <a:gd name="T26" fmla="*/ 2147483647 w 746"/>
              <a:gd name="T27" fmla="*/ 2147483647 h 719"/>
              <a:gd name="T28" fmla="*/ 2147483647 w 746"/>
              <a:gd name="T29" fmla="*/ 2147483647 h 719"/>
              <a:gd name="T30" fmla="*/ 2147483647 w 746"/>
              <a:gd name="T31" fmla="*/ 2147483647 h 719"/>
              <a:gd name="T32" fmla="*/ 2147483647 w 746"/>
              <a:gd name="T33" fmla="*/ 2147483647 h 719"/>
              <a:gd name="T34" fmla="*/ 2147483647 w 746"/>
              <a:gd name="T35" fmla="*/ 2147483647 h 719"/>
              <a:gd name="T36" fmla="*/ 2147483647 w 746"/>
              <a:gd name="T37" fmla="*/ 2147483647 h 719"/>
              <a:gd name="T38" fmla="*/ 2147483647 w 746"/>
              <a:gd name="T39" fmla="*/ 2147483647 h 719"/>
              <a:gd name="T40" fmla="*/ 2147483647 w 746"/>
              <a:gd name="T41" fmla="*/ 2147483647 h 719"/>
              <a:gd name="T42" fmla="*/ 2147483647 w 746"/>
              <a:gd name="T43" fmla="*/ 2147483647 h 719"/>
              <a:gd name="T44" fmla="*/ 2147483647 w 746"/>
              <a:gd name="T45" fmla="*/ 2147483647 h 719"/>
              <a:gd name="T46" fmla="*/ 2147483647 w 746"/>
              <a:gd name="T47" fmla="*/ 2147483647 h 719"/>
              <a:gd name="T48" fmla="*/ 2147483647 w 746"/>
              <a:gd name="T49" fmla="*/ 2147483647 h 719"/>
              <a:gd name="T50" fmla="*/ 2147483647 w 746"/>
              <a:gd name="T51" fmla="*/ 2147483647 h 719"/>
              <a:gd name="T52" fmla="*/ 2147483647 w 746"/>
              <a:gd name="T53" fmla="*/ 2147483647 h 719"/>
              <a:gd name="T54" fmla="*/ 2147483647 w 746"/>
              <a:gd name="T55" fmla="*/ 2147483647 h 719"/>
              <a:gd name="T56" fmla="*/ 2147483647 w 746"/>
              <a:gd name="T57" fmla="*/ 2147483647 h 719"/>
              <a:gd name="T58" fmla="*/ 2147483647 w 746"/>
              <a:gd name="T59" fmla="*/ 2147483647 h 719"/>
              <a:gd name="T60" fmla="*/ 2147483647 w 746"/>
              <a:gd name="T61" fmla="*/ 2147483647 h 719"/>
              <a:gd name="T62" fmla="*/ 2147483647 w 746"/>
              <a:gd name="T63" fmla="*/ 2147483647 h 719"/>
              <a:gd name="T64" fmla="*/ 2147483647 w 746"/>
              <a:gd name="T65" fmla="*/ 2147483647 h 719"/>
              <a:gd name="T66" fmla="*/ 2147483647 w 746"/>
              <a:gd name="T67" fmla="*/ 2147483647 h 719"/>
              <a:gd name="T68" fmla="*/ 2147483647 w 746"/>
              <a:gd name="T69" fmla="*/ 2147483647 h 719"/>
              <a:gd name="T70" fmla="*/ 2147483647 w 746"/>
              <a:gd name="T71" fmla="*/ 2147483647 h 719"/>
              <a:gd name="T72" fmla="*/ 2147483647 w 746"/>
              <a:gd name="T73" fmla="*/ 2147483647 h 719"/>
              <a:gd name="T74" fmla="*/ 2147483647 w 746"/>
              <a:gd name="T75" fmla="*/ 2147483647 h 719"/>
              <a:gd name="T76" fmla="*/ 2147483647 w 746"/>
              <a:gd name="T77" fmla="*/ 2147483647 h 719"/>
              <a:gd name="T78" fmla="*/ 2147483647 w 746"/>
              <a:gd name="T79" fmla="*/ 2147483647 h 719"/>
              <a:gd name="T80" fmla="*/ 2147483647 w 746"/>
              <a:gd name="T81" fmla="*/ 2147483647 h 719"/>
              <a:gd name="T82" fmla="*/ 2147483647 w 746"/>
              <a:gd name="T83" fmla="*/ 2147483647 h 719"/>
              <a:gd name="T84" fmla="*/ 2147483647 w 746"/>
              <a:gd name="T85" fmla="*/ 2147483647 h 719"/>
              <a:gd name="T86" fmla="*/ 2147483647 w 746"/>
              <a:gd name="T87" fmla="*/ 2147483647 h 719"/>
              <a:gd name="T88" fmla="*/ 2147483647 w 746"/>
              <a:gd name="T89" fmla="*/ 2147483647 h 719"/>
              <a:gd name="T90" fmla="*/ 2147483647 w 746"/>
              <a:gd name="T91" fmla="*/ 2147483647 h 719"/>
              <a:gd name="T92" fmla="*/ 2147483647 w 746"/>
              <a:gd name="T93" fmla="*/ 2147483647 h 719"/>
              <a:gd name="T94" fmla="*/ 2147483647 w 746"/>
              <a:gd name="T95" fmla="*/ 2147483647 h 719"/>
              <a:gd name="T96" fmla="*/ 2147483647 w 746"/>
              <a:gd name="T97" fmla="*/ 2147483647 h 719"/>
              <a:gd name="T98" fmla="*/ 2147483647 w 746"/>
              <a:gd name="T99" fmla="*/ 2147483647 h 719"/>
              <a:gd name="T100" fmla="*/ 2147483647 w 746"/>
              <a:gd name="T101" fmla="*/ 2147483647 h 719"/>
              <a:gd name="T102" fmla="*/ 2147483647 w 746"/>
              <a:gd name="T103" fmla="*/ 2147483647 h 719"/>
              <a:gd name="T104" fmla="*/ 2147483647 w 746"/>
              <a:gd name="T105" fmla="*/ 0 h 719"/>
              <a:gd name="T106" fmla="*/ 2147483647 w 746"/>
              <a:gd name="T107" fmla="*/ 2147483647 h 719"/>
              <a:gd name="T108" fmla="*/ 2147483647 w 746"/>
              <a:gd name="T109" fmla="*/ 2147483647 h 719"/>
              <a:gd name="T110" fmla="*/ 2147483647 w 746"/>
              <a:gd name="T111" fmla="*/ 2147483647 h 719"/>
              <a:gd name="T112" fmla="*/ 2147483647 w 746"/>
              <a:gd name="T113" fmla="*/ 2147483647 h 719"/>
              <a:gd name="T114" fmla="*/ 2147483647 w 746"/>
              <a:gd name="T115" fmla="*/ 2147483647 h 719"/>
              <a:gd name="T116" fmla="*/ 2147483647 w 746"/>
              <a:gd name="T117" fmla="*/ 2147483647 h 719"/>
              <a:gd name="T118" fmla="*/ 2147483647 w 746"/>
              <a:gd name="T119" fmla="*/ 2147483647 h 719"/>
              <a:gd name="T120" fmla="*/ 2147483647 w 746"/>
              <a:gd name="T121" fmla="*/ 2147483647 h 719"/>
              <a:gd name="T122" fmla="*/ 2147483647 w 746"/>
              <a:gd name="T123" fmla="*/ 2147483647 h 719"/>
              <a:gd name="T124" fmla="*/ 2147483647 w 746"/>
              <a:gd name="T125" fmla="*/ 2147483647 h 7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rgbClr val="305480"/>
          </a:solidFill>
          <a:ln>
            <a:noFill/>
          </a:ln>
        </p:spPr>
        <p:txBody>
          <a:bodyPr lIns="89680" tIns="44840" rIns="89680" bIns="44840"/>
          <a:lstStyle/>
          <a:p>
            <a:endParaRPr lang="zh-CN" altLang="en-US"/>
          </a:p>
        </p:txBody>
      </p:sp>
      <p:sp>
        <p:nvSpPr>
          <p:cNvPr id="23" name="TextBox 13"/>
          <p:cNvSpPr txBox="1">
            <a:spLocks noChangeArrowheads="1"/>
          </p:cNvSpPr>
          <p:nvPr/>
        </p:nvSpPr>
        <p:spPr bwMode="auto">
          <a:xfrm>
            <a:off x="6115608" y="3363710"/>
            <a:ext cx="8028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1400" b="1" dirty="0"/>
              <a:t>（五）</a:t>
            </a:r>
            <a:r>
              <a:rPr lang="zh-CN" altLang="zh-CN" sz="1400" b="1" dirty="0"/>
              <a:t>预算审批依据法制化</a:t>
            </a:r>
            <a:endParaRPr lang="en-US" sz="1400" dirty="0">
              <a:solidFill>
                <a:srgbClr val="445469"/>
              </a:solidFill>
              <a:latin typeface="Arial" pitchFamily="34" charset="0"/>
              <a:ea typeface="微软雅黑" pitchFamily="34" charset="-122"/>
              <a:sym typeface="Arial" pitchFamily="34" charset="0"/>
            </a:endParaRPr>
          </a:p>
        </p:txBody>
      </p:sp>
      <p:sp>
        <p:nvSpPr>
          <p:cNvPr id="24" name="TextBox 13"/>
          <p:cNvSpPr txBox="1">
            <a:spLocks noChangeArrowheads="1"/>
          </p:cNvSpPr>
          <p:nvPr/>
        </p:nvSpPr>
        <p:spPr bwMode="auto">
          <a:xfrm>
            <a:off x="5204948" y="4095255"/>
            <a:ext cx="8016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zh-CN" sz="1400" b="1" dirty="0"/>
              <a:t>（四）预算审批流程规范</a:t>
            </a:r>
            <a:endParaRPr lang="en-US" sz="1400" dirty="0">
              <a:solidFill>
                <a:srgbClr val="445469"/>
              </a:solidFill>
              <a:latin typeface="Arial" pitchFamily="34" charset="0"/>
              <a:ea typeface="微软雅黑" pitchFamily="34" charset="-122"/>
              <a:sym typeface="Arial" pitchFamily="34" charset="0"/>
            </a:endParaRPr>
          </a:p>
        </p:txBody>
      </p:sp>
      <p:sp>
        <p:nvSpPr>
          <p:cNvPr id="25" name="TextBox 13"/>
          <p:cNvSpPr txBox="1">
            <a:spLocks noChangeArrowheads="1"/>
          </p:cNvSpPr>
          <p:nvPr/>
        </p:nvSpPr>
        <p:spPr bwMode="auto">
          <a:xfrm>
            <a:off x="4024247" y="4214839"/>
            <a:ext cx="8896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zh-CN" sz="1400" b="1" dirty="0"/>
              <a:t>（三）预算审批内容全面具体</a:t>
            </a:r>
            <a:endParaRPr lang="zh-CN" altLang="zh-CN" sz="1400" dirty="0"/>
          </a:p>
        </p:txBody>
      </p:sp>
      <p:sp>
        <p:nvSpPr>
          <p:cNvPr id="26" name="TextBox 13"/>
          <p:cNvSpPr txBox="1">
            <a:spLocks noChangeArrowheads="1"/>
          </p:cNvSpPr>
          <p:nvPr/>
        </p:nvSpPr>
        <p:spPr bwMode="auto">
          <a:xfrm>
            <a:off x="2944118" y="4118590"/>
            <a:ext cx="8016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en-US" altLang="zh-CN" sz="1400" dirty="0"/>
              <a:t> </a:t>
            </a:r>
            <a:r>
              <a:rPr lang="zh-CN" altLang="zh-CN" sz="1400" b="1" dirty="0"/>
              <a:t>（二）预算审批时间充裕</a:t>
            </a:r>
            <a:endParaRPr lang="en-US" sz="1400" dirty="0">
              <a:solidFill>
                <a:srgbClr val="445469"/>
              </a:solidFill>
              <a:latin typeface="Arial" pitchFamily="34" charset="0"/>
              <a:ea typeface="微软雅黑" pitchFamily="34" charset="-122"/>
              <a:sym typeface="Arial" pitchFamily="34" charset="0"/>
            </a:endParaRPr>
          </a:p>
        </p:txBody>
      </p:sp>
      <p:sp>
        <p:nvSpPr>
          <p:cNvPr id="27" name="TextBox 13"/>
          <p:cNvSpPr txBox="1">
            <a:spLocks noChangeArrowheads="1"/>
          </p:cNvSpPr>
          <p:nvPr/>
        </p:nvSpPr>
        <p:spPr bwMode="auto">
          <a:xfrm>
            <a:off x="1920943" y="3394045"/>
            <a:ext cx="80166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1400" b="1" dirty="0"/>
              <a:t>（一）</a:t>
            </a:r>
            <a:r>
              <a:rPr lang="zh-CN" altLang="zh-CN" sz="1400" b="1" dirty="0"/>
              <a:t>预算审批组织体系健全</a:t>
            </a:r>
            <a:endParaRPr lang="zh-CN" altLang="zh-CN" sz="1400" dirty="0"/>
          </a:p>
        </p:txBody>
      </p:sp>
      <p:sp>
        <p:nvSpPr>
          <p:cNvPr id="28" name="矩形 27"/>
          <p:cNvSpPr/>
          <p:nvPr/>
        </p:nvSpPr>
        <p:spPr>
          <a:xfrm>
            <a:off x="-360492" y="-172574"/>
            <a:ext cx="9865096"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34"/>
          <p:cNvSpPr txBox="1"/>
          <p:nvPr/>
        </p:nvSpPr>
        <p:spPr>
          <a:xfrm>
            <a:off x="631127" y="-131881"/>
            <a:ext cx="7881857" cy="683603"/>
          </a:xfrm>
          <a:prstGeom prst="rect">
            <a:avLst/>
          </a:prstGeom>
          <a:noFill/>
        </p:spPr>
        <p:txBody>
          <a:bodyPr wrap="square" lIns="67391" tIns="33696" rIns="67391" bIns="33696" rtlCol="0">
            <a:spAutoFit/>
          </a:bodyPr>
          <a:lstStyle/>
          <a:p>
            <a:r>
              <a:rPr lang="zh-CN" altLang="en-US" sz="4000" spc="600" dirty="0">
                <a:solidFill>
                  <a:schemeClr val="bg1"/>
                </a:solidFill>
                <a:latin typeface="黑体" pitchFamily="2" charset="-122"/>
                <a:ea typeface="黑体" pitchFamily="2" charset="-122"/>
                <a:cs typeface="+mn-ea"/>
                <a:sym typeface="+mn-lt"/>
              </a:rPr>
              <a:t>一、典型国家预算审批的特点</a:t>
            </a:r>
          </a:p>
        </p:txBody>
      </p:sp>
    </p:spTree>
    <p:extLst>
      <p:ext uri="{BB962C8B-B14F-4D97-AF65-F5344CB8AC3E}">
        <p14:creationId xmlns:p14="http://schemas.microsoft.com/office/powerpoint/2010/main" val="3137353293"/>
      </p:ext>
    </p:extLst>
  </p:cSld>
  <p:clrMapOvr>
    <a:masterClrMapping/>
  </p:clrMapOvr>
  <mc:AlternateContent xmlns:mc="http://schemas.openxmlformats.org/markup-compatibility/2006" xmlns:p14="http://schemas.microsoft.com/office/powerpoint/2010/main">
    <mc:Choice Requires="p14">
      <p:transition spd="slow" p14:dur="1300" advTm="879">
        <p14:pan dir="u"/>
      </p:transition>
    </mc:Choice>
    <mc:Fallback xmlns="">
      <p:transition spd="slow" advTm="879">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A6452D2D-4E21-428F-9A38-658F2A18C46A}"/>
              </a:ext>
            </a:extLst>
          </p:cNvPr>
          <p:cNvGrpSpPr/>
          <p:nvPr/>
        </p:nvGrpSpPr>
        <p:grpSpPr>
          <a:xfrm>
            <a:off x="937617" y="1850448"/>
            <a:ext cx="6998141" cy="2546792"/>
            <a:chOff x="937617" y="1850448"/>
            <a:chExt cx="6998141" cy="2546792"/>
          </a:xfrm>
        </p:grpSpPr>
        <p:sp>
          <p:nvSpPr>
            <p:cNvPr id="2" name="Rounded Rectangle 5"/>
            <p:cNvSpPr>
              <a:spLocks noChangeArrowheads="1"/>
            </p:cNvSpPr>
            <p:nvPr/>
          </p:nvSpPr>
          <p:spPr bwMode="auto">
            <a:xfrm>
              <a:off x="937617" y="1850448"/>
              <a:ext cx="816899" cy="813218"/>
            </a:xfrm>
            <a:prstGeom prst="roundRect">
              <a:avLst>
                <a:gd name="adj" fmla="val 16667"/>
              </a:avLst>
            </a:prstGeom>
            <a:solidFill>
              <a:srgbClr val="305480"/>
            </a:solidFill>
            <a:ln>
              <a:noFill/>
            </a:ln>
          </p:spPr>
          <p:txBody>
            <a:bodyPr lIns="67391" tIns="33696" rIns="67391" bIns="33696" anchor="ctr"/>
            <a:lstStyle/>
            <a:p>
              <a:pP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3" name="Rounded Rectangle 11"/>
            <p:cNvSpPr>
              <a:spLocks noChangeArrowheads="1"/>
            </p:cNvSpPr>
            <p:nvPr/>
          </p:nvSpPr>
          <p:spPr bwMode="auto">
            <a:xfrm>
              <a:off x="3404723" y="1850448"/>
              <a:ext cx="815727" cy="813218"/>
            </a:xfrm>
            <a:prstGeom prst="roundRect">
              <a:avLst>
                <a:gd name="adj" fmla="val 16667"/>
              </a:avLst>
            </a:prstGeom>
            <a:solidFill>
              <a:srgbClr val="233C5B"/>
            </a:solidFill>
            <a:ln>
              <a:noFill/>
            </a:ln>
          </p:spPr>
          <p:txBody>
            <a:bodyPr lIns="67391" tIns="33696" rIns="67391" bIns="33696" anchor="ctr"/>
            <a:lstStyle/>
            <a:p>
              <a:pP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4" name="Rounded Rectangle 13"/>
            <p:cNvSpPr>
              <a:spLocks noChangeArrowheads="1"/>
            </p:cNvSpPr>
            <p:nvPr/>
          </p:nvSpPr>
          <p:spPr bwMode="auto">
            <a:xfrm>
              <a:off x="5910505" y="1850448"/>
              <a:ext cx="816899" cy="813218"/>
            </a:xfrm>
            <a:prstGeom prst="roundRect">
              <a:avLst>
                <a:gd name="adj" fmla="val 16667"/>
              </a:avLst>
            </a:prstGeom>
            <a:solidFill>
              <a:srgbClr val="305480"/>
            </a:solidFill>
            <a:ln>
              <a:noFill/>
            </a:ln>
          </p:spPr>
          <p:txBody>
            <a:bodyPr lIns="67391" tIns="33696" rIns="67391" bIns="33696" anchor="ctr"/>
            <a:lstStyle/>
            <a:p>
              <a:pP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5" name="Rounded Rectangle 15"/>
            <p:cNvSpPr>
              <a:spLocks noChangeArrowheads="1"/>
            </p:cNvSpPr>
            <p:nvPr/>
          </p:nvSpPr>
          <p:spPr bwMode="auto">
            <a:xfrm>
              <a:off x="937617" y="3158363"/>
              <a:ext cx="816899" cy="813217"/>
            </a:xfrm>
            <a:prstGeom prst="roundRect">
              <a:avLst>
                <a:gd name="adj" fmla="val 16667"/>
              </a:avLst>
            </a:prstGeom>
            <a:solidFill>
              <a:srgbClr val="233C5B"/>
            </a:solidFill>
            <a:ln>
              <a:noFill/>
            </a:ln>
          </p:spPr>
          <p:txBody>
            <a:bodyPr lIns="67391" tIns="33696" rIns="67391" bIns="33696" anchor="ctr"/>
            <a:lstStyle/>
            <a:p>
              <a:pP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6" name="Rounded Rectangle 17"/>
            <p:cNvSpPr>
              <a:spLocks noChangeArrowheads="1"/>
            </p:cNvSpPr>
            <p:nvPr/>
          </p:nvSpPr>
          <p:spPr bwMode="auto">
            <a:xfrm>
              <a:off x="3404723" y="3158363"/>
              <a:ext cx="815727" cy="813217"/>
            </a:xfrm>
            <a:prstGeom prst="roundRect">
              <a:avLst>
                <a:gd name="adj" fmla="val 16667"/>
              </a:avLst>
            </a:prstGeom>
            <a:solidFill>
              <a:srgbClr val="305480"/>
            </a:solidFill>
            <a:ln>
              <a:noFill/>
            </a:ln>
          </p:spPr>
          <p:txBody>
            <a:bodyPr lIns="67391" tIns="33696" rIns="67391" bIns="33696" anchor="ctr"/>
            <a:lstStyle/>
            <a:p>
              <a:pP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8" name="Freeform 44"/>
            <p:cNvSpPr>
              <a:spLocks noEditPoints="1"/>
            </p:cNvSpPr>
            <p:nvPr/>
          </p:nvSpPr>
          <p:spPr bwMode="auto">
            <a:xfrm>
              <a:off x="1141549" y="2055794"/>
              <a:ext cx="391455" cy="383858"/>
            </a:xfrm>
            <a:custGeom>
              <a:avLst/>
              <a:gdLst>
                <a:gd name="T0" fmla="*/ 2147483647 w 121"/>
                <a:gd name="T1" fmla="*/ 2147483647 h 119"/>
                <a:gd name="T2" fmla="*/ 2147483647 w 121"/>
                <a:gd name="T3" fmla="*/ 2147483647 h 119"/>
                <a:gd name="T4" fmla="*/ 2147483647 w 121"/>
                <a:gd name="T5" fmla="*/ 2147483647 h 119"/>
                <a:gd name="T6" fmla="*/ 2147483647 w 121"/>
                <a:gd name="T7" fmla="*/ 2147483647 h 119"/>
                <a:gd name="T8" fmla="*/ 2147483647 w 121"/>
                <a:gd name="T9" fmla="*/ 2147483647 h 119"/>
                <a:gd name="T10" fmla="*/ 2147483647 w 121"/>
                <a:gd name="T11" fmla="*/ 2147483647 h 119"/>
                <a:gd name="T12" fmla="*/ 2147483647 w 121"/>
                <a:gd name="T13" fmla="*/ 2147483647 h 119"/>
                <a:gd name="T14" fmla="*/ 2147483647 w 121"/>
                <a:gd name="T15" fmla="*/ 2147483647 h 119"/>
                <a:gd name="T16" fmla="*/ 2147483647 w 121"/>
                <a:gd name="T17" fmla="*/ 2147483647 h 119"/>
                <a:gd name="T18" fmla="*/ 2147483647 w 121"/>
                <a:gd name="T19" fmla="*/ 2147483647 h 119"/>
                <a:gd name="T20" fmla="*/ 2147483647 w 121"/>
                <a:gd name="T21" fmla="*/ 2147483647 h 119"/>
                <a:gd name="T22" fmla="*/ 2147483647 w 121"/>
                <a:gd name="T23" fmla="*/ 2147483647 h 119"/>
                <a:gd name="T24" fmla="*/ 2147483647 w 121"/>
                <a:gd name="T25" fmla="*/ 2147483647 h 119"/>
                <a:gd name="T26" fmla="*/ 2147483647 w 121"/>
                <a:gd name="T27" fmla="*/ 2147483647 h 119"/>
                <a:gd name="T28" fmla="*/ 2147483647 w 121"/>
                <a:gd name="T29" fmla="*/ 2147483647 h 119"/>
                <a:gd name="T30" fmla="*/ 2147483647 w 121"/>
                <a:gd name="T31" fmla="*/ 2147483647 h 119"/>
                <a:gd name="T32" fmla="*/ 2147483647 w 121"/>
                <a:gd name="T33" fmla="*/ 2147483647 h 119"/>
                <a:gd name="T34" fmla="*/ 2147483647 w 121"/>
                <a:gd name="T35" fmla="*/ 2147483647 h 119"/>
                <a:gd name="T36" fmla="*/ 2147483647 w 121"/>
                <a:gd name="T37" fmla="*/ 2147483647 h 119"/>
                <a:gd name="T38" fmla="*/ 2147483647 w 121"/>
                <a:gd name="T39" fmla="*/ 2147483647 h 119"/>
                <a:gd name="T40" fmla="*/ 2147483647 w 121"/>
                <a:gd name="T41" fmla="*/ 2147483647 h 119"/>
                <a:gd name="T42" fmla="*/ 2147483647 w 121"/>
                <a:gd name="T43" fmla="*/ 2147483647 h 119"/>
                <a:gd name="T44" fmla="*/ 2147483647 w 121"/>
                <a:gd name="T45" fmla="*/ 2147483647 h 119"/>
                <a:gd name="T46" fmla="*/ 2147483647 w 121"/>
                <a:gd name="T47" fmla="*/ 2147483647 h 119"/>
                <a:gd name="T48" fmla="*/ 2147483647 w 121"/>
                <a:gd name="T49" fmla="*/ 2147483647 h 119"/>
                <a:gd name="T50" fmla="*/ 2147483647 w 121"/>
                <a:gd name="T51" fmla="*/ 2147483647 h 119"/>
                <a:gd name="T52" fmla="*/ 2147483647 w 121"/>
                <a:gd name="T53" fmla="*/ 2147483647 h 119"/>
                <a:gd name="T54" fmla="*/ 2147483647 w 121"/>
                <a:gd name="T55" fmla="*/ 2147483647 h 119"/>
                <a:gd name="T56" fmla="*/ 2147483647 w 121"/>
                <a:gd name="T57" fmla="*/ 2147483647 h 119"/>
                <a:gd name="T58" fmla="*/ 2147483647 w 121"/>
                <a:gd name="T59" fmla="*/ 2147483647 h 119"/>
                <a:gd name="T60" fmla="*/ 2147483647 w 121"/>
                <a:gd name="T61" fmla="*/ 2147483647 h 119"/>
                <a:gd name="T62" fmla="*/ 2147483647 w 121"/>
                <a:gd name="T63" fmla="*/ 2147483647 h 119"/>
                <a:gd name="T64" fmla="*/ 2147483647 w 121"/>
                <a:gd name="T65" fmla="*/ 2147483647 h 119"/>
                <a:gd name="T66" fmla="*/ 2147483647 w 121"/>
                <a:gd name="T67" fmla="*/ 2147483647 h 119"/>
                <a:gd name="T68" fmla="*/ 2147483647 w 121"/>
                <a:gd name="T69" fmla="*/ 2147483647 h 119"/>
                <a:gd name="T70" fmla="*/ 2147483647 w 121"/>
                <a:gd name="T71" fmla="*/ 2147483647 h 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pic>
          <p:nvPicPr>
            <p:cNvPr id="9" name="Group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514" y="2074463"/>
              <a:ext cx="399660" cy="36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3"/>
            <p:cNvSpPr txBox="1">
              <a:spLocks noChangeArrowheads="1"/>
            </p:cNvSpPr>
            <p:nvPr/>
          </p:nvSpPr>
          <p:spPr bwMode="auto">
            <a:xfrm>
              <a:off x="1789129" y="1863968"/>
              <a:ext cx="11415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en-US" altLang="zh-CN" sz="2000" dirty="0"/>
                <a:t>1. </a:t>
              </a:r>
              <a:r>
                <a:rPr lang="zh-CN" altLang="zh-CN" sz="2000" dirty="0"/>
                <a:t>预算审查的时间短</a:t>
              </a:r>
              <a:endParaRPr lang="en-US" sz="2000" dirty="0">
                <a:solidFill>
                  <a:srgbClr val="445469"/>
                </a:solidFill>
                <a:latin typeface="Arial" pitchFamily="34" charset="0"/>
                <a:ea typeface="微软雅黑" pitchFamily="34" charset="-122"/>
                <a:sym typeface="Arial" pitchFamily="34" charset="0"/>
              </a:endParaRPr>
            </a:p>
          </p:txBody>
        </p:sp>
        <p:sp>
          <p:nvSpPr>
            <p:cNvPr id="13" name="TextBox 13"/>
            <p:cNvSpPr txBox="1">
              <a:spLocks noChangeArrowheads="1"/>
            </p:cNvSpPr>
            <p:nvPr/>
          </p:nvSpPr>
          <p:spPr bwMode="auto">
            <a:xfrm>
              <a:off x="4254986" y="1878060"/>
              <a:ext cx="11415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en-US" altLang="zh-CN" sz="2000" dirty="0"/>
                <a:t>2. </a:t>
              </a:r>
              <a:r>
                <a:rPr lang="zh-CN" altLang="zh-CN" sz="2000" dirty="0"/>
                <a:t>代表的专业水平限</a:t>
              </a:r>
              <a:endParaRPr lang="en-US" sz="2000" dirty="0">
                <a:sym typeface="Arial" pitchFamily="34" charset="0"/>
              </a:endParaRPr>
            </a:p>
          </p:txBody>
        </p:sp>
        <p:sp>
          <p:nvSpPr>
            <p:cNvPr id="15" name="TextBox 13"/>
            <p:cNvSpPr txBox="1">
              <a:spLocks noChangeArrowheads="1"/>
            </p:cNvSpPr>
            <p:nvPr/>
          </p:nvSpPr>
          <p:spPr bwMode="auto">
            <a:xfrm>
              <a:off x="6794209" y="1857954"/>
              <a:ext cx="11415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en-US" altLang="zh-CN" sz="2000" dirty="0"/>
                <a:t>3. </a:t>
              </a:r>
              <a:r>
                <a:rPr lang="zh-CN" altLang="zh-CN" sz="2000" dirty="0"/>
                <a:t>预算审查的重点不突出</a:t>
              </a:r>
              <a:endParaRPr lang="en-US" sz="2000" dirty="0">
                <a:sym typeface="Arial" pitchFamily="34" charset="0"/>
              </a:endParaRPr>
            </a:p>
          </p:txBody>
        </p:sp>
        <p:sp>
          <p:nvSpPr>
            <p:cNvPr id="17" name="TextBox 13"/>
            <p:cNvSpPr txBox="1">
              <a:spLocks noChangeArrowheads="1"/>
            </p:cNvSpPr>
            <p:nvPr/>
          </p:nvSpPr>
          <p:spPr bwMode="auto">
            <a:xfrm>
              <a:off x="1835034" y="3166134"/>
              <a:ext cx="1141549"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en-US" altLang="zh-CN" sz="2000" dirty="0"/>
                <a:t>4.</a:t>
              </a:r>
              <a:r>
                <a:rPr lang="zh-CN" altLang="zh-CN" sz="2000" dirty="0"/>
                <a:t>批准的内容为“一揽子表决”</a:t>
              </a:r>
              <a:endParaRPr lang="en-US" sz="2000" dirty="0">
                <a:sym typeface="Arial" pitchFamily="34" charset="0"/>
              </a:endParaRPr>
            </a:p>
          </p:txBody>
        </p:sp>
        <p:sp>
          <p:nvSpPr>
            <p:cNvPr id="19" name="TextBox 13"/>
            <p:cNvSpPr txBox="1">
              <a:spLocks noChangeArrowheads="1"/>
            </p:cNvSpPr>
            <p:nvPr/>
          </p:nvSpPr>
          <p:spPr bwMode="auto">
            <a:xfrm>
              <a:off x="4294287" y="3197152"/>
              <a:ext cx="11415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en-US" altLang="zh-CN" sz="2000" dirty="0"/>
                <a:t>5.</a:t>
              </a:r>
              <a:r>
                <a:rPr lang="zh-CN" altLang="zh-CN" sz="2000" dirty="0"/>
                <a:t>法律依据不够充实可靠</a:t>
              </a:r>
              <a:endParaRPr lang="en-US" sz="2000" dirty="0">
                <a:sym typeface="Arial" pitchFamily="34" charset="0"/>
              </a:endParaRPr>
            </a:p>
          </p:txBody>
        </p:sp>
        <p:pic>
          <p:nvPicPr>
            <p:cNvPr id="22" name="组合 4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474" y="3409212"/>
              <a:ext cx="372703" cy="3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组合 5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4514" y="3350875"/>
              <a:ext cx="409036" cy="421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组合 5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0296" y="2074462"/>
              <a:ext cx="432476" cy="430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矩形 25"/>
          <p:cNvSpPr/>
          <p:nvPr/>
        </p:nvSpPr>
        <p:spPr>
          <a:xfrm>
            <a:off x="-323974" y="-360164"/>
            <a:ext cx="9865096"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34"/>
          <p:cNvSpPr txBox="1"/>
          <p:nvPr/>
        </p:nvSpPr>
        <p:spPr>
          <a:xfrm>
            <a:off x="0" y="-228633"/>
            <a:ext cx="9073008" cy="622048"/>
          </a:xfrm>
          <a:prstGeom prst="rect">
            <a:avLst/>
          </a:prstGeom>
          <a:noFill/>
        </p:spPr>
        <p:txBody>
          <a:bodyPr wrap="square" lIns="67391" tIns="33696" rIns="67391" bIns="33696" rtlCol="0">
            <a:spAutoFit/>
          </a:bodyPr>
          <a:lstStyle/>
          <a:p>
            <a:r>
              <a:rPr lang="zh-CN" altLang="zh-CN" sz="3500" b="1" dirty="0">
                <a:solidFill>
                  <a:schemeClr val="lt1"/>
                </a:solidFill>
              </a:rPr>
              <a:t>二、对完善我国政府预算审批的启示与借鉴</a:t>
            </a:r>
            <a:endParaRPr lang="zh-CN" altLang="en-US" sz="3500" b="1" dirty="0">
              <a:solidFill>
                <a:schemeClr val="lt1"/>
              </a:solidFill>
              <a:sym typeface="+mn-lt"/>
            </a:endParaRPr>
          </a:p>
        </p:txBody>
      </p:sp>
      <p:sp>
        <p:nvSpPr>
          <p:cNvPr id="29" name="内容占位符 2">
            <a:extLst>
              <a:ext uri="{FF2B5EF4-FFF2-40B4-BE49-F238E27FC236}">
                <a16:creationId xmlns="" xmlns:a16="http://schemas.microsoft.com/office/drawing/2014/main" id="{77C3F1A3-4FB2-4198-8E07-CEC3F4DEEC09}"/>
              </a:ext>
            </a:extLst>
          </p:cNvPr>
          <p:cNvSpPr>
            <a:spLocks noGrp="1"/>
          </p:cNvSpPr>
          <p:nvPr>
            <p:ph idx="1"/>
          </p:nvPr>
        </p:nvSpPr>
        <p:spPr>
          <a:xfrm>
            <a:off x="396106" y="634026"/>
            <a:ext cx="8101013" cy="551995"/>
          </a:xfrm>
        </p:spPr>
        <p:txBody>
          <a:bodyPr>
            <a:normAutofit/>
          </a:bodyPr>
          <a:lstStyle/>
          <a:p>
            <a:pPr marL="0" indent="0">
              <a:buNone/>
            </a:pPr>
            <a:r>
              <a:rPr lang="zh-CN" altLang="zh-CN" b="1" dirty="0"/>
              <a:t>（一）我国政府预算审批中存在的问题</a:t>
            </a:r>
            <a:endParaRPr lang="zh-CN" altLang="zh-CN" dirty="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3442073938"/>
      </p:ext>
    </p:extLst>
  </p:cSld>
  <p:clrMapOvr>
    <a:masterClrMapping/>
  </p:clrMapOvr>
  <mc:AlternateContent xmlns:mc="http://schemas.openxmlformats.org/markup-compatibility/2006" xmlns:p14="http://schemas.microsoft.com/office/powerpoint/2010/main">
    <mc:Choice Requires="p14">
      <p:transition spd="slow" p14:dur="1300" advTm="157">
        <p14:pan dir="u"/>
      </p:transition>
    </mc:Choice>
    <mc:Fallback xmlns="">
      <p:transition spd="slow" advTm="157">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08317" y="1401255"/>
            <a:ext cx="3630923" cy="1402420"/>
          </a:xfrm>
          <a:prstGeom prst="rect">
            <a:avLst/>
          </a:prstGeom>
          <a:solidFill>
            <a:srgbClr val="305480"/>
          </a:solidFill>
          <a:ln>
            <a:noFill/>
          </a:ln>
        </p:spPr>
        <p:txBody>
          <a:bodyPr lIns="67391" tIns="33696" rIns="67391" bIns="33696" anchor="ctr"/>
          <a:lstStyle/>
          <a:p>
            <a:pPr algn="ct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3" name="Rectangle 3"/>
          <p:cNvSpPr>
            <a:spLocks noChangeArrowheads="1"/>
          </p:cNvSpPr>
          <p:nvPr/>
        </p:nvSpPr>
        <p:spPr bwMode="auto">
          <a:xfrm>
            <a:off x="908317" y="2803675"/>
            <a:ext cx="3630923" cy="1401253"/>
          </a:xfrm>
          <a:prstGeom prst="rect">
            <a:avLst/>
          </a:prstGeom>
          <a:solidFill>
            <a:srgbClr val="233C5B"/>
          </a:solidFill>
          <a:ln>
            <a:noFill/>
          </a:ln>
        </p:spPr>
        <p:txBody>
          <a:bodyPr lIns="67391" tIns="33696" rIns="67391" bIns="33696" anchor="ctr"/>
          <a:lstStyle/>
          <a:p>
            <a:pPr algn="ct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4" name="Rectangle 4"/>
          <p:cNvSpPr>
            <a:spLocks noChangeArrowheads="1"/>
          </p:cNvSpPr>
          <p:nvPr/>
        </p:nvSpPr>
        <p:spPr bwMode="auto">
          <a:xfrm>
            <a:off x="4539240" y="1401255"/>
            <a:ext cx="3630923" cy="1402420"/>
          </a:xfrm>
          <a:prstGeom prst="rect">
            <a:avLst/>
          </a:prstGeom>
          <a:solidFill>
            <a:srgbClr val="233C5B"/>
          </a:solidFill>
          <a:ln>
            <a:noFill/>
          </a:ln>
        </p:spPr>
        <p:txBody>
          <a:bodyPr lIns="67391" tIns="33696" rIns="67391" bIns="33696" anchor="ctr"/>
          <a:lstStyle/>
          <a:p>
            <a:pPr algn="ct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5" name="Rectangle 5"/>
          <p:cNvSpPr>
            <a:spLocks noChangeArrowheads="1"/>
          </p:cNvSpPr>
          <p:nvPr/>
        </p:nvSpPr>
        <p:spPr bwMode="auto">
          <a:xfrm>
            <a:off x="4539240" y="2803675"/>
            <a:ext cx="3630923" cy="1401253"/>
          </a:xfrm>
          <a:prstGeom prst="rect">
            <a:avLst/>
          </a:prstGeom>
          <a:solidFill>
            <a:srgbClr val="305480"/>
          </a:solidFill>
          <a:ln>
            <a:noFill/>
          </a:ln>
        </p:spPr>
        <p:txBody>
          <a:bodyPr lIns="67391" tIns="33696" rIns="67391" bIns="33696" anchor="ctr"/>
          <a:lstStyle/>
          <a:p>
            <a:pPr algn="ctr">
              <a:buFont typeface="Arial" pitchFamily="34" charset="0"/>
              <a:buNone/>
            </a:pPr>
            <a:endParaRPr lang="en-US" altLang="zh-CN" dirty="0">
              <a:solidFill>
                <a:srgbClr val="FFFFFF"/>
              </a:solidFill>
              <a:latin typeface="Arial" pitchFamily="34" charset="0"/>
              <a:ea typeface="微软雅黑" pitchFamily="34" charset="-122"/>
              <a:sym typeface="Arial" pitchFamily="34" charset="0"/>
            </a:endParaRPr>
          </a:p>
        </p:txBody>
      </p:sp>
      <p:sp>
        <p:nvSpPr>
          <p:cNvPr id="6" name="Oval 6"/>
          <p:cNvSpPr>
            <a:spLocks noChangeArrowheads="1"/>
          </p:cNvSpPr>
          <p:nvPr/>
        </p:nvSpPr>
        <p:spPr bwMode="auto">
          <a:xfrm>
            <a:off x="4242718" y="2522490"/>
            <a:ext cx="560226" cy="561202"/>
          </a:xfrm>
          <a:prstGeom prst="ellipse">
            <a:avLst/>
          </a:prstGeom>
          <a:solidFill>
            <a:schemeClr val="bg1"/>
          </a:solidFill>
          <a:ln w="28575">
            <a:solidFill>
              <a:schemeClr val="bg1"/>
            </a:solidFill>
            <a:round/>
            <a:headEnd/>
            <a:tailEnd/>
          </a:ln>
        </p:spPr>
        <p:txBody>
          <a:bodyPr lIns="67391" tIns="33696" rIns="67391" bIns="33696" anchor="ctr"/>
          <a:lstStyle/>
          <a:p>
            <a:pPr algn="ctr">
              <a:buFont typeface="Arial" pitchFamily="34" charset="0"/>
              <a:buNone/>
            </a:pPr>
            <a:endParaRPr lang="en-US" altLang="zh-CN" sz="6500">
              <a:solidFill>
                <a:srgbClr val="FFFFFF"/>
              </a:solidFill>
              <a:latin typeface="Arial" pitchFamily="34" charset="0"/>
              <a:ea typeface="微软雅黑" pitchFamily="34" charset="-122"/>
              <a:sym typeface="Arial" pitchFamily="34" charset="0"/>
            </a:endParaRPr>
          </a:p>
        </p:txBody>
      </p:sp>
      <p:pic>
        <p:nvPicPr>
          <p:cNvPr id="8" name="组合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361" y="2674167"/>
            <a:ext cx="261361"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28"/>
          <p:cNvSpPr>
            <a:spLocks noChangeArrowheads="1"/>
          </p:cNvSpPr>
          <p:nvPr/>
        </p:nvSpPr>
        <p:spPr bwMode="auto">
          <a:xfrm>
            <a:off x="1706880" y="1726400"/>
            <a:ext cx="265080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dirty="0">
                <a:solidFill>
                  <a:schemeClr val="bg1"/>
                </a:solidFill>
                <a:latin typeface="宋体" panose="02010600030101010101" pitchFamily="2" charset="-122"/>
                <a:ea typeface="宋体" panose="02010600030101010101" pitchFamily="2" charset="-122"/>
              </a:rPr>
              <a:t>1.</a:t>
            </a:r>
            <a:r>
              <a:rPr lang="zh-CN" altLang="zh-CN" sz="2000" dirty="0">
                <a:solidFill>
                  <a:schemeClr val="bg1"/>
                </a:solidFill>
                <a:latin typeface="宋体" panose="02010600030101010101" pitchFamily="2" charset="-122"/>
                <a:ea typeface="宋体" panose="02010600030101010101" pitchFamily="2" charset="-122"/>
              </a:rPr>
              <a:t>审批时间提前并延长</a:t>
            </a:r>
          </a:p>
          <a:p>
            <a:pPr defTabSz="896210">
              <a:lnSpc>
                <a:spcPct val="120000"/>
              </a:lnSpc>
              <a:spcBef>
                <a:spcPct val="20000"/>
              </a:spcBef>
            </a:pPr>
            <a:endParaRPr lang="en-US" sz="2000" dirty="0">
              <a:solidFill>
                <a:schemeClr val="bg1"/>
              </a:solidFill>
              <a:latin typeface="宋体" panose="02010600030101010101" pitchFamily="2" charset="-122"/>
              <a:ea typeface="宋体" panose="02010600030101010101" pitchFamily="2" charset="-122"/>
              <a:sym typeface="Arial" pitchFamily="34" charset="0"/>
            </a:endParaRPr>
          </a:p>
        </p:txBody>
      </p:sp>
      <p:sp>
        <p:nvSpPr>
          <p:cNvPr id="11" name="矩形 30"/>
          <p:cNvSpPr>
            <a:spLocks noChangeArrowheads="1"/>
          </p:cNvSpPr>
          <p:nvPr/>
        </p:nvSpPr>
        <p:spPr bwMode="auto">
          <a:xfrm>
            <a:off x="1767032" y="3161518"/>
            <a:ext cx="2100263" cy="70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6210">
              <a:lnSpc>
                <a:spcPct val="120000"/>
              </a:lnSpc>
              <a:spcBef>
                <a:spcPct val="20000"/>
              </a:spcBef>
            </a:pPr>
            <a:r>
              <a:rPr lang="en-US" altLang="zh-CN" sz="2000" dirty="0">
                <a:solidFill>
                  <a:schemeClr val="bg1"/>
                </a:solidFill>
                <a:latin typeface="宋体" panose="02010600030101010101" pitchFamily="2" charset="-122"/>
                <a:ea typeface="宋体" panose="02010600030101010101" pitchFamily="2" charset="-122"/>
                <a:sym typeface="Arial" pitchFamily="34" charset="0"/>
              </a:rPr>
              <a:t>3.</a:t>
            </a:r>
            <a:r>
              <a:rPr lang="zh-CN" altLang="en-US" sz="2000" dirty="0">
                <a:solidFill>
                  <a:schemeClr val="bg1"/>
                </a:solidFill>
                <a:latin typeface="宋体" panose="02010600030101010101" pitchFamily="2" charset="-122"/>
                <a:ea typeface="宋体" panose="02010600030101010101" pitchFamily="2" charset="-122"/>
                <a:sym typeface="Arial" pitchFamily="34" charset="0"/>
              </a:rPr>
              <a:t>可建立分项审批和修正制度</a:t>
            </a:r>
            <a:endParaRPr lang="en-US" sz="2000" dirty="0">
              <a:solidFill>
                <a:schemeClr val="bg1"/>
              </a:solidFill>
              <a:latin typeface="宋体" panose="02010600030101010101" pitchFamily="2" charset="-122"/>
              <a:ea typeface="宋体" panose="02010600030101010101" pitchFamily="2" charset="-122"/>
              <a:sym typeface="Arial" pitchFamily="34" charset="0"/>
            </a:endParaRPr>
          </a:p>
        </p:txBody>
      </p:sp>
      <p:sp>
        <p:nvSpPr>
          <p:cNvPr id="13" name="矩形 32"/>
          <p:cNvSpPr>
            <a:spLocks noChangeArrowheads="1"/>
          </p:cNvSpPr>
          <p:nvPr/>
        </p:nvSpPr>
        <p:spPr bwMode="auto">
          <a:xfrm>
            <a:off x="5094778" y="3315873"/>
            <a:ext cx="2335838" cy="3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defTabSz="896210">
              <a:lnSpc>
                <a:spcPct val="120000"/>
              </a:lnSpc>
              <a:spcBef>
                <a:spcPct val="20000"/>
              </a:spcBef>
            </a:pPr>
            <a:r>
              <a:rPr lang="en-US" altLang="zh-CN" sz="2000" dirty="0">
                <a:solidFill>
                  <a:schemeClr val="bg1"/>
                </a:solidFill>
                <a:latin typeface="宋体" panose="02010600030101010101" pitchFamily="2" charset="-122"/>
                <a:ea typeface="宋体" panose="02010600030101010101" pitchFamily="2" charset="-122"/>
                <a:sym typeface="Arial" pitchFamily="34" charset="0"/>
              </a:rPr>
              <a:t>4.</a:t>
            </a:r>
            <a:r>
              <a:rPr lang="zh-CN" altLang="en-US" sz="2000" dirty="0">
                <a:solidFill>
                  <a:schemeClr val="bg1"/>
                </a:solidFill>
                <a:latin typeface="宋体" panose="02010600030101010101" pitchFamily="2" charset="-122"/>
                <a:ea typeface="宋体" panose="02010600030101010101" pitchFamily="2" charset="-122"/>
                <a:sym typeface="Arial" pitchFamily="34" charset="0"/>
              </a:rPr>
              <a:t>健全相关法律法规</a:t>
            </a:r>
            <a:endParaRPr lang="en-US" sz="2000" dirty="0">
              <a:solidFill>
                <a:schemeClr val="bg1"/>
              </a:solidFill>
              <a:latin typeface="宋体" panose="02010600030101010101" pitchFamily="2" charset="-122"/>
              <a:ea typeface="宋体" panose="02010600030101010101" pitchFamily="2" charset="-122"/>
              <a:sym typeface="Arial" pitchFamily="34" charset="0"/>
            </a:endParaRPr>
          </a:p>
        </p:txBody>
      </p:sp>
      <p:sp>
        <p:nvSpPr>
          <p:cNvPr id="15" name="矩形 34"/>
          <p:cNvSpPr>
            <a:spLocks noChangeArrowheads="1"/>
          </p:cNvSpPr>
          <p:nvPr/>
        </p:nvSpPr>
        <p:spPr bwMode="auto">
          <a:xfrm>
            <a:off x="5094778" y="1765983"/>
            <a:ext cx="26919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dirty="0">
                <a:solidFill>
                  <a:schemeClr val="bg1"/>
                </a:solidFill>
                <a:latin typeface="宋体" panose="02010600030101010101" pitchFamily="2" charset="-122"/>
                <a:ea typeface="宋体" panose="02010600030101010101" pitchFamily="2" charset="-122"/>
              </a:rPr>
              <a:t>2. </a:t>
            </a:r>
            <a:r>
              <a:rPr lang="zh-CN" altLang="zh-CN" sz="2000" dirty="0">
                <a:solidFill>
                  <a:schemeClr val="bg1"/>
                </a:solidFill>
                <a:latin typeface="宋体" panose="02010600030101010101" pitchFamily="2" charset="-122"/>
                <a:ea typeface="宋体" panose="02010600030101010101" pitchFamily="2" charset="-122"/>
              </a:rPr>
              <a:t>提高代表的业务水平</a:t>
            </a:r>
            <a:endParaRPr lang="en-US" sz="1000" dirty="0">
              <a:solidFill>
                <a:schemeClr val="bg1"/>
              </a:solidFill>
              <a:latin typeface="宋体" panose="02010600030101010101" pitchFamily="2" charset="-122"/>
              <a:ea typeface="宋体" panose="02010600030101010101" pitchFamily="2" charset="-122"/>
              <a:sym typeface="Arial" pitchFamily="34" charset="0"/>
            </a:endParaRPr>
          </a:p>
        </p:txBody>
      </p:sp>
      <p:sp>
        <p:nvSpPr>
          <p:cNvPr id="22" name="内容占位符 2">
            <a:extLst>
              <a:ext uri="{FF2B5EF4-FFF2-40B4-BE49-F238E27FC236}">
                <a16:creationId xmlns="" xmlns:a16="http://schemas.microsoft.com/office/drawing/2014/main" id="{5F4EECE1-2799-40A8-BF40-2C0108FAE26E}"/>
              </a:ext>
            </a:extLst>
          </p:cNvPr>
          <p:cNvSpPr>
            <a:spLocks noGrp="1"/>
          </p:cNvSpPr>
          <p:nvPr>
            <p:ph idx="1"/>
          </p:nvPr>
        </p:nvSpPr>
        <p:spPr>
          <a:xfrm>
            <a:off x="450055" y="613059"/>
            <a:ext cx="8101013" cy="551995"/>
          </a:xfrm>
        </p:spPr>
        <p:txBody>
          <a:bodyPr>
            <a:normAutofit/>
          </a:bodyPr>
          <a:lstStyle/>
          <a:p>
            <a:pPr marL="0" indent="0">
              <a:buNone/>
            </a:pPr>
            <a:r>
              <a:rPr lang="zh-CN" altLang="zh-CN" b="1" dirty="0"/>
              <a:t>（二）我国政府预算审批的改进思路</a:t>
            </a:r>
            <a:endParaRPr lang="zh-CN" altLang="zh-CN" dirty="0"/>
          </a:p>
          <a:p>
            <a:pPr marL="0" indent="0">
              <a:buNone/>
            </a:pPr>
            <a:endParaRPr lang="zh-CN" altLang="en-US" dirty="0"/>
          </a:p>
        </p:txBody>
      </p:sp>
      <p:sp>
        <p:nvSpPr>
          <p:cNvPr id="24" name="矩形 23">
            <a:extLst>
              <a:ext uri="{FF2B5EF4-FFF2-40B4-BE49-F238E27FC236}">
                <a16:creationId xmlns="" xmlns:a16="http://schemas.microsoft.com/office/drawing/2014/main" id="{CA7C131B-4E4A-4279-A002-5D4A289F29DC}"/>
              </a:ext>
            </a:extLst>
          </p:cNvPr>
          <p:cNvSpPr/>
          <p:nvPr/>
        </p:nvSpPr>
        <p:spPr>
          <a:xfrm>
            <a:off x="-323974" y="-360164"/>
            <a:ext cx="9865096"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34">
            <a:extLst>
              <a:ext uri="{FF2B5EF4-FFF2-40B4-BE49-F238E27FC236}">
                <a16:creationId xmlns="" xmlns:a16="http://schemas.microsoft.com/office/drawing/2014/main" id="{76917888-0CED-4631-96D7-1E7887DC3196}"/>
              </a:ext>
            </a:extLst>
          </p:cNvPr>
          <p:cNvSpPr txBox="1"/>
          <p:nvPr/>
        </p:nvSpPr>
        <p:spPr>
          <a:xfrm>
            <a:off x="0" y="-228633"/>
            <a:ext cx="9073008" cy="622048"/>
          </a:xfrm>
          <a:prstGeom prst="rect">
            <a:avLst/>
          </a:prstGeom>
          <a:noFill/>
        </p:spPr>
        <p:txBody>
          <a:bodyPr wrap="square" lIns="67391" tIns="33696" rIns="67391" bIns="33696" rtlCol="0">
            <a:spAutoFit/>
          </a:bodyPr>
          <a:lstStyle/>
          <a:p>
            <a:r>
              <a:rPr lang="zh-CN" altLang="zh-CN" sz="3500" b="1" dirty="0">
                <a:solidFill>
                  <a:schemeClr val="lt1"/>
                </a:solidFill>
              </a:rPr>
              <a:t>二、对完善我国政府预算审批的启示与借鉴</a:t>
            </a:r>
            <a:endParaRPr lang="zh-CN" altLang="en-US" sz="3500" b="1" dirty="0">
              <a:solidFill>
                <a:schemeClr val="lt1"/>
              </a:solidFill>
              <a:sym typeface="+mn-lt"/>
            </a:endParaRPr>
          </a:p>
        </p:txBody>
      </p:sp>
    </p:spTree>
    <p:extLst>
      <p:ext uri="{BB962C8B-B14F-4D97-AF65-F5344CB8AC3E}">
        <p14:creationId xmlns:p14="http://schemas.microsoft.com/office/powerpoint/2010/main" val="1359650054"/>
      </p:ext>
    </p:extLst>
  </p:cSld>
  <p:clrMapOvr>
    <a:masterClrMapping/>
  </p:clrMapOvr>
  <mc:AlternateContent xmlns:mc="http://schemas.openxmlformats.org/markup-compatibility/2006" xmlns:p14="http://schemas.microsoft.com/office/powerpoint/2010/main">
    <mc:Choice Requires="p14">
      <p:transition spd="slow" p14:dur="1300" advTm="26">
        <p14:pan dir="u"/>
      </p:transition>
    </mc:Choice>
    <mc:Fallback xmlns="">
      <p:transition spd="slow" advTm="26">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122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122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426677" y="2384648"/>
            <a:ext cx="4594165"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anose="02010609060101010101" pitchFamily="2" charset="-122"/>
                <a:ea typeface="黑体" panose="02010609060101010101" pitchFamily="2" charset="-122"/>
                <a:cs typeface="+mn-ea"/>
                <a:sym typeface="+mn-lt"/>
              </a:rPr>
              <a:t>案例评析</a:t>
            </a:r>
            <a:r>
              <a:rPr lang="en-US" altLang="zh-CN" sz="4000" dirty="0">
                <a:solidFill>
                  <a:srgbClr val="305480"/>
                </a:solidFill>
                <a:latin typeface="黑体" panose="02010609060101010101" pitchFamily="2" charset="-122"/>
                <a:ea typeface="黑体" panose="02010609060101010101" pitchFamily="2" charset="-122"/>
                <a:cs typeface="+mn-ea"/>
                <a:sym typeface="+mn-lt"/>
              </a:rPr>
              <a:t>&amp;</a:t>
            </a:r>
            <a:r>
              <a:rPr lang="zh-CN" altLang="en-US" sz="4000" dirty="0">
                <a:solidFill>
                  <a:srgbClr val="305480"/>
                </a:solidFill>
                <a:latin typeface="黑体" panose="02010609060101010101" pitchFamily="2" charset="-122"/>
                <a:ea typeface="黑体" panose="02010609060101010101" pitchFamily="2" charset="-122"/>
                <a:cs typeface="+mn-ea"/>
                <a:sym typeface="+mn-lt"/>
              </a:rPr>
              <a:t>本章小结</a:t>
            </a:r>
          </a:p>
        </p:txBody>
      </p:sp>
      <p:sp>
        <p:nvSpPr>
          <p:cNvPr id="6" name="文本框 34"/>
          <p:cNvSpPr txBox="1"/>
          <p:nvPr/>
        </p:nvSpPr>
        <p:spPr>
          <a:xfrm>
            <a:off x="4059254"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4</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34">
            <a:extLst>
              <a:ext uri="{FF2B5EF4-FFF2-40B4-BE49-F238E27FC236}">
                <a16:creationId xmlns="" xmlns:a16="http://schemas.microsoft.com/office/drawing/2014/main" id="{31EFC5E6-E5AE-45CE-BB1B-24EB1CF70DE6}"/>
              </a:ext>
            </a:extLst>
          </p:cNvPr>
          <p:cNvSpPr txBox="1"/>
          <p:nvPr/>
        </p:nvSpPr>
        <p:spPr>
          <a:xfrm>
            <a:off x="631127" y="-131881"/>
            <a:ext cx="7881857" cy="683603"/>
          </a:xfrm>
          <a:prstGeom prst="rect">
            <a:avLst/>
          </a:prstGeom>
          <a:noFill/>
        </p:spPr>
        <p:txBody>
          <a:bodyPr wrap="square" lIns="67391" tIns="33696" rIns="67391" bIns="33696" rtlCol="0">
            <a:spAutoFit/>
          </a:bodyPr>
          <a:lstStyle/>
          <a:p>
            <a:r>
              <a:rPr lang="zh-CN" altLang="en-US" sz="4000" spc="600" dirty="0">
                <a:solidFill>
                  <a:schemeClr val="bg1"/>
                </a:solidFill>
                <a:latin typeface="黑体" pitchFamily="2" charset="-122"/>
                <a:ea typeface="黑体" pitchFamily="2" charset="-122"/>
                <a:cs typeface="+mn-ea"/>
                <a:sym typeface="+mn-lt"/>
              </a:rPr>
              <a:t>一、典型国家预算审批的特点</a:t>
            </a:r>
          </a:p>
        </p:txBody>
      </p:sp>
      <p:sp>
        <p:nvSpPr>
          <p:cNvPr id="9" name="文本框 34">
            <a:extLst>
              <a:ext uri="{FF2B5EF4-FFF2-40B4-BE49-F238E27FC236}">
                <a16:creationId xmlns="" xmlns:a16="http://schemas.microsoft.com/office/drawing/2014/main" id="{898B6ED1-767A-4C1A-B26D-CCB3464AE60A}"/>
              </a:ext>
            </a:extLst>
          </p:cNvPr>
          <p:cNvSpPr txBox="1"/>
          <p:nvPr/>
        </p:nvSpPr>
        <p:spPr>
          <a:xfrm>
            <a:off x="783527" y="20519"/>
            <a:ext cx="7881857" cy="683603"/>
          </a:xfrm>
          <a:prstGeom prst="rect">
            <a:avLst/>
          </a:prstGeom>
          <a:noFill/>
        </p:spPr>
        <p:txBody>
          <a:bodyPr wrap="square" lIns="67391" tIns="33696" rIns="67391" bIns="33696" rtlCol="0">
            <a:spAutoFit/>
          </a:bodyPr>
          <a:lstStyle/>
          <a:p>
            <a:r>
              <a:rPr lang="zh-CN" altLang="en-US" sz="4000" spc="600" dirty="0">
                <a:solidFill>
                  <a:schemeClr val="bg1"/>
                </a:solidFill>
                <a:latin typeface="黑体" pitchFamily="2" charset="-122"/>
                <a:ea typeface="黑体" pitchFamily="2" charset="-122"/>
                <a:cs typeface="+mn-ea"/>
                <a:sym typeface="+mn-lt"/>
              </a:rPr>
              <a:t>一、典型国家预算审批的特点</a:t>
            </a:r>
          </a:p>
        </p:txBody>
      </p:sp>
      <p:sp>
        <p:nvSpPr>
          <p:cNvPr id="10" name="文本框 34">
            <a:extLst>
              <a:ext uri="{FF2B5EF4-FFF2-40B4-BE49-F238E27FC236}">
                <a16:creationId xmlns="" xmlns:a16="http://schemas.microsoft.com/office/drawing/2014/main" id="{68C4820C-C74C-477A-A5F4-543C36D7B506}"/>
              </a:ext>
            </a:extLst>
          </p:cNvPr>
          <p:cNvSpPr txBox="1"/>
          <p:nvPr/>
        </p:nvSpPr>
        <p:spPr>
          <a:xfrm>
            <a:off x="935927" y="172919"/>
            <a:ext cx="7881857" cy="683603"/>
          </a:xfrm>
          <a:prstGeom prst="rect">
            <a:avLst/>
          </a:prstGeom>
          <a:noFill/>
        </p:spPr>
        <p:txBody>
          <a:bodyPr wrap="square" lIns="67391" tIns="33696" rIns="67391" bIns="33696" rtlCol="0">
            <a:spAutoFit/>
          </a:bodyPr>
          <a:lstStyle/>
          <a:p>
            <a:r>
              <a:rPr lang="zh-CN" altLang="en-US" sz="4000" spc="600" dirty="0">
                <a:solidFill>
                  <a:schemeClr val="bg1"/>
                </a:solidFill>
                <a:latin typeface="黑体" pitchFamily="2" charset="-122"/>
                <a:ea typeface="黑体" pitchFamily="2" charset="-122"/>
                <a:cs typeface="+mn-ea"/>
                <a:sym typeface="+mn-lt"/>
              </a:rPr>
              <a:t>一、典型国家预算审批的特点</a:t>
            </a:r>
          </a:p>
        </p:txBody>
      </p:sp>
      <p:sp>
        <p:nvSpPr>
          <p:cNvPr id="11" name="矩形 10">
            <a:extLst>
              <a:ext uri="{FF2B5EF4-FFF2-40B4-BE49-F238E27FC236}">
                <a16:creationId xmlns="" xmlns:a16="http://schemas.microsoft.com/office/drawing/2014/main" id="{C2143689-968E-47D9-9444-7716C1BC04FA}"/>
              </a:ext>
            </a:extLst>
          </p:cNvPr>
          <p:cNvSpPr/>
          <p:nvPr/>
        </p:nvSpPr>
        <p:spPr>
          <a:xfrm>
            <a:off x="-539998" y="32844"/>
            <a:ext cx="9865096"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t>案例与评析</a:t>
            </a:r>
          </a:p>
        </p:txBody>
      </p:sp>
      <p:sp>
        <p:nvSpPr>
          <p:cNvPr id="12" name="文本框 11">
            <a:extLst>
              <a:ext uri="{FF2B5EF4-FFF2-40B4-BE49-F238E27FC236}">
                <a16:creationId xmlns="" xmlns:a16="http://schemas.microsoft.com/office/drawing/2014/main" id="{59789262-3B54-4533-8927-AFB1C7F838E9}"/>
              </a:ext>
            </a:extLst>
          </p:cNvPr>
          <p:cNvSpPr txBox="1"/>
          <p:nvPr/>
        </p:nvSpPr>
        <p:spPr>
          <a:xfrm>
            <a:off x="1224198" y="1440036"/>
            <a:ext cx="6552728" cy="954107"/>
          </a:xfrm>
          <a:prstGeom prst="rect">
            <a:avLst/>
          </a:prstGeom>
          <a:noFill/>
        </p:spPr>
        <p:txBody>
          <a:bodyPr wrap="square" rtlCol="0">
            <a:spAutoFit/>
          </a:bodyPr>
          <a:lstStyle/>
          <a:p>
            <a:r>
              <a:rPr lang="zh-CN" altLang="en-US" sz="2000" b="1" dirty="0"/>
              <a:t>请阅读本章</a:t>
            </a:r>
            <a:r>
              <a:rPr lang="zh-CN" altLang="en-US" sz="2000" b="1" dirty="0" smtClean="0"/>
              <a:t>案例（</a:t>
            </a:r>
            <a:r>
              <a:rPr lang="en-US" altLang="zh-CN" sz="2000" b="1" dirty="0" smtClean="0"/>
              <a:t>P195</a:t>
            </a:r>
            <a:r>
              <a:rPr lang="zh-CN" altLang="en-US" sz="2000" b="1" dirty="0" smtClean="0"/>
              <a:t>）并</a:t>
            </a:r>
            <a:r>
              <a:rPr lang="zh-CN" altLang="en-US" sz="2000" b="1" dirty="0"/>
              <a:t>思考下列问题：</a:t>
            </a:r>
            <a:endParaRPr lang="en-US" altLang="zh-CN" sz="2000" b="1" dirty="0"/>
          </a:p>
          <a:p>
            <a:r>
              <a:rPr lang="en-US" altLang="zh-CN" sz="2000" dirty="0" smtClean="0"/>
              <a:t>1.</a:t>
            </a:r>
            <a:r>
              <a:rPr lang="zh-CN" altLang="en-US" dirty="0" smtClean="0"/>
              <a:t>人大</a:t>
            </a:r>
            <a:r>
              <a:rPr lang="zh-CN" altLang="en-US" dirty="0"/>
              <a:t>对政府预算初步审查的意义和程序是什么？</a:t>
            </a:r>
            <a:endParaRPr lang="en-US" altLang="zh-CN" dirty="0"/>
          </a:p>
          <a:p>
            <a:r>
              <a:rPr lang="en-US" altLang="zh-CN" dirty="0"/>
              <a:t>2.</a:t>
            </a:r>
            <a:r>
              <a:rPr lang="zh-CN" altLang="en-US" dirty="0"/>
              <a:t>人大预算审查批准的程序及审查结果报告的内容是什么？</a:t>
            </a:r>
          </a:p>
        </p:txBody>
      </p:sp>
    </p:spTree>
    <p:extLst>
      <p:ext uri="{BB962C8B-B14F-4D97-AF65-F5344CB8AC3E}">
        <p14:creationId xmlns:p14="http://schemas.microsoft.com/office/powerpoint/2010/main" val="5933222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2620520">
            <a:off x="-4912470" y="-618802"/>
            <a:ext cx="7056784" cy="7056784"/>
          </a:xfrm>
          <a:prstGeom prst="rect">
            <a:avLst/>
          </a:prstGeom>
          <a:solidFill>
            <a:srgbClr val="233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620520">
            <a:off x="-5632552" y="-628181"/>
            <a:ext cx="7056784" cy="7056784"/>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流程图: 终止 21"/>
          <p:cNvSpPr/>
          <p:nvPr/>
        </p:nvSpPr>
        <p:spPr>
          <a:xfrm>
            <a:off x="4788594" y="1805039"/>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流程图: 终止 22"/>
          <p:cNvSpPr/>
          <p:nvPr/>
        </p:nvSpPr>
        <p:spPr>
          <a:xfrm>
            <a:off x="4788594" y="2976960"/>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流程图: 终止 24"/>
          <p:cNvSpPr/>
          <p:nvPr/>
        </p:nvSpPr>
        <p:spPr>
          <a:xfrm>
            <a:off x="4788594" y="734521"/>
            <a:ext cx="2664296" cy="70445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文本框 34"/>
          <p:cNvSpPr txBox="1"/>
          <p:nvPr/>
        </p:nvSpPr>
        <p:spPr>
          <a:xfrm>
            <a:off x="-45959" y="2061755"/>
            <a:ext cx="2898963" cy="1299156"/>
          </a:xfrm>
          <a:prstGeom prst="rect">
            <a:avLst/>
          </a:prstGeom>
          <a:noFill/>
        </p:spPr>
        <p:txBody>
          <a:bodyPr wrap="square" lIns="67391" tIns="33696" rIns="67391" bIns="33696" rtlCol="0">
            <a:spAutoFit/>
          </a:bodyPr>
          <a:lstStyle/>
          <a:p>
            <a:r>
              <a:rPr lang="zh-CN" altLang="en-US" sz="8000" spc="600" dirty="0">
                <a:solidFill>
                  <a:schemeClr val="bg1"/>
                </a:solidFill>
                <a:latin typeface="黑体" pitchFamily="2" charset="-122"/>
                <a:ea typeface="黑体" pitchFamily="2" charset="-122"/>
                <a:cs typeface="+mn-ea"/>
                <a:sym typeface="+mn-lt"/>
              </a:rPr>
              <a:t>目录</a:t>
            </a:r>
          </a:p>
        </p:txBody>
      </p:sp>
      <p:sp>
        <p:nvSpPr>
          <p:cNvPr id="27" name="文本框 34"/>
          <p:cNvSpPr txBox="1"/>
          <p:nvPr/>
        </p:nvSpPr>
        <p:spPr>
          <a:xfrm>
            <a:off x="4858426" y="762728"/>
            <a:ext cx="2336456" cy="683603"/>
          </a:xfrm>
          <a:prstGeom prst="rect">
            <a:avLst/>
          </a:prstGeom>
          <a:noFill/>
        </p:spPr>
        <p:txBody>
          <a:bodyPr wrap="square" lIns="67391" tIns="33696" rIns="67391" bIns="33696" rtlCol="0">
            <a:spAutoFit/>
          </a:bodyPr>
          <a:lstStyle/>
          <a:p>
            <a:r>
              <a:rPr lang="zh-CN" altLang="en-US" sz="2000" dirty="0">
                <a:solidFill>
                  <a:schemeClr val="bg1"/>
                </a:solidFill>
                <a:latin typeface="黑体" pitchFamily="2" charset="-122"/>
                <a:ea typeface="黑体" pitchFamily="2" charset="-122"/>
                <a:cs typeface="+mn-ea"/>
                <a:sym typeface="+mn-lt"/>
              </a:rPr>
              <a:t>第一节 政府预算审查批准概述</a:t>
            </a:r>
          </a:p>
        </p:txBody>
      </p:sp>
      <p:sp>
        <p:nvSpPr>
          <p:cNvPr id="28" name="文本框 34"/>
          <p:cNvSpPr txBox="1"/>
          <p:nvPr/>
        </p:nvSpPr>
        <p:spPr>
          <a:xfrm>
            <a:off x="4829990" y="1719953"/>
            <a:ext cx="2844451" cy="683603"/>
          </a:xfrm>
          <a:prstGeom prst="rect">
            <a:avLst/>
          </a:prstGeom>
          <a:noFill/>
        </p:spPr>
        <p:txBody>
          <a:bodyPr wrap="square" lIns="67391" tIns="33696" rIns="67391" bIns="33696" rtlCol="0">
            <a:spAutoFit/>
          </a:bodyPr>
          <a:lstStyle>
            <a:defPPr>
              <a:defRPr lang="zh-CN"/>
            </a:defPPr>
            <a:lvl1pPr>
              <a:defRPr sz="2000">
                <a:solidFill>
                  <a:schemeClr val="bg1"/>
                </a:solidFill>
                <a:latin typeface="黑体" pitchFamily="2" charset="-122"/>
                <a:ea typeface="黑体" pitchFamily="2" charset="-122"/>
                <a:cs typeface="+mn-ea"/>
              </a:defRPr>
            </a:lvl1pPr>
          </a:lstStyle>
          <a:p>
            <a:r>
              <a:rPr lang="zh-CN" altLang="en-US" dirty="0">
                <a:sym typeface="+mn-lt"/>
              </a:rPr>
              <a:t>第二节 我国政府预算审批内容、流程和方法</a:t>
            </a:r>
          </a:p>
        </p:txBody>
      </p:sp>
      <p:sp>
        <p:nvSpPr>
          <p:cNvPr id="29" name="文本框 34"/>
          <p:cNvSpPr txBox="1"/>
          <p:nvPr/>
        </p:nvSpPr>
        <p:spPr>
          <a:xfrm>
            <a:off x="4887284" y="2997128"/>
            <a:ext cx="2466915" cy="652826"/>
          </a:xfrm>
          <a:prstGeom prst="rect">
            <a:avLst/>
          </a:prstGeom>
          <a:noFill/>
        </p:spPr>
        <p:txBody>
          <a:bodyPr wrap="square" lIns="67391" tIns="33696" rIns="67391" bIns="33696" rtlCol="0">
            <a:spAutoFit/>
          </a:bodyPr>
          <a:lstStyle/>
          <a:p>
            <a:r>
              <a:rPr lang="zh-CN" altLang="en-US" sz="2000" dirty="0">
                <a:solidFill>
                  <a:schemeClr val="bg1"/>
                </a:solidFill>
                <a:latin typeface="黑体" pitchFamily="2" charset="-122"/>
                <a:ea typeface="黑体" pitchFamily="2" charset="-122"/>
                <a:cs typeface="+mn-ea"/>
                <a:sym typeface="+mn-lt"/>
              </a:rPr>
              <a:t>第三</a:t>
            </a:r>
            <a:r>
              <a:rPr lang="zh-CN" altLang="en-US" sz="1800" dirty="0">
                <a:solidFill>
                  <a:schemeClr val="bg1"/>
                </a:solidFill>
                <a:latin typeface="黑体" pitchFamily="2" charset="-122"/>
                <a:ea typeface="黑体" pitchFamily="2" charset="-122"/>
                <a:cs typeface="+mn-ea"/>
                <a:sym typeface="+mn-lt"/>
              </a:rPr>
              <a:t>节 典型国家政府预算审批特点和借鉴 </a:t>
            </a:r>
          </a:p>
        </p:txBody>
      </p:sp>
      <p:sp>
        <p:nvSpPr>
          <p:cNvPr id="30" name="文本框 34"/>
          <p:cNvSpPr txBox="1"/>
          <p:nvPr/>
        </p:nvSpPr>
        <p:spPr>
          <a:xfrm>
            <a:off x="5057983" y="4171006"/>
            <a:ext cx="2898963" cy="437382"/>
          </a:xfrm>
          <a:prstGeom prst="rect">
            <a:avLst/>
          </a:prstGeom>
          <a:noFill/>
        </p:spPr>
        <p:txBody>
          <a:bodyPr wrap="square" lIns="67391" tIns="33696" rIns="67391" bIns="33696" rtlCol="0">
            <a:spAutoFit/>
          </a:bodyPr>
          <a:lstStyle/>
          <a:p>
            <a:r>
              <a:rPr lang="zh-CN" altLang="en-US" sz="2400" dirty="0">
                <a:solidFill>
                  <a:schemeClr val="bg1"/>
                </a:solidFill>
                <a:latin typeface="黑体" pitchFamily="2" charset="-122"/>
                <a:ea typeface="黑体" pitchFamily="2" charset="-122"/>
                <a:cs typeface="+mn-ea"/>
                <a:sym typeface="+mn-lt"/>
              </a:rPr>
              <a:t>单击添加标题</a:t>
            </a:r>
            <a:endParaRPr lang="zh-CN" altLang="en-US" sz="20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2883421807"/>
      </p:ext>
    </p:extLst>
  </p:cSld>
  <p:clrMapOvr>
    <a:masterClrMapping/>
  </p:clrMapOvr>
  <mc:AlternateContent xmlns:mc="http://schemas.openxmlformats.org/markup-compatibility/2006" xmlns:p14="http://schemas.microsoft.com/office/powerpoint/2010/main">
    <mc:Choice Requires="p14">
      <p:transition spd="slow" p14:dur="1300" advTm="4684">
        <p14:pan dir="u"/>
      </p:transition>
    </mc:Choice>
    <mc:Fallback xmlns="">
      <p:transition spd="slow" advTm="468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1E0CF278-0D00-4874-B390-183E5B95353B}"/>
              </a:ext>
            </a:extLst>
          </p:cNvPr>
          <p:cNvSpPr>
            <a:spLocks noGrp="1"/>
          </p:cNvSpPr>
          <p:nvPr>
            <p:ph type="title"/>
          </p:nvPr>
        </p:nvSpPr>
        <p:spPr>
          <a:xfrm>
            <a:off x="449263" y="201613"/>
            <a:ext cx="8102600" cy="839787"/>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t>本章小结</a:t>
            </a:r>
          </a:p>
        </p:txBody>
      </p:sp>
      <p:sp>
        <p:nvSpPr>
          <p:cNvPr id="2" name="TextBox 1"/>
          <p:cNvSpPr txBox="1"/>
          <p:nvPr/>
        </p:nvSpPr>
        <p:spPr>
          <a:xfrm>
            <a:off x="756146" y="1368028"/>
            <a:ext cx="7848872" cy="338554"/>
          </a:xfrm>
          <a:prstGeom prst="rect">
            <a:avLst/>
          </a:prstGeom>
          <a:noFill/>
        </p:spPr>
        <p:txBody>
          <a:bodyPr wrap="square" rtlCol="0">
            <a:spAutoFit/>
          </a:bodyPr>
          <a:lstStyle/>
          <a:p>
            <a:endParaRPr lang="zh-CN" altLang="en-US" dirty="0"/>
          </a:p>
        </p:txBody>
      </p:sp>
      <p:sp>
        <p:nvSpPr>
          <p:cNvPr id="3" name="TextBox 2"/>
          <p:cNvSpPr txBox="1"/>
          <p:nvPr/>
        </p:nvSpPr>
        <p:spPr>
          <a:xfrm>
            <a:off x="540122" y="1368028"/>
            <a:ext cx="7200800" cy="338554"/>
          </a:xfrm>
          <a:prstGeom prst="rect">
            <a:avLst/>
          </a:prstGeom>
          <a:noFill/>
        </p:spPr>
        <p:txBody>
          <a:bodyPr wrap="square" rtlCol="0">
            <a:spAutoFit/>
          </a:bodyPr>
          <a:lstStyle/>
          <a:p>
            <a:endParaRPr lang="zh-CN" altLang="en-US" dirty="0"/>
          </a:p>
        </p:txBody>
      </p:sp>
      <p:sp>
        <p:nvSpPr>
          <p:cNvPr id="21" name="TextBox 20"/>
          <p:cNvSpPr txBox="1"/>
          <p:nvPr/>
        </p:nvSpPr>
        <p:spPr>
          <a:xfrm>
            <a:off x="540122" y="1079996"/>
            <a:ext cx="8280920" cy="3785652"/>
          </a:xfrm>
          <a:prstGeom prst="rect">
            <a:avLst/>
          </a:prstGeom>
          <a:noFill/>
        </p:spPr>
        <p:txBody>
          <a:bodyPr wrap="square" rtlCol="0">
            <a:spAutoFit/>
          </a:bodyPr>
          <a:lstStyle/>
          <a:p>
            <a:r>
              <a:rPr lang="en-US" altLang="zh-CN" dirty="0"/>
              <a:t>1.</a:t>
            </a:r>
            <a:r>
              <a:rPr lang="zh-CN" altLang="zh-CN" dirty="0"/>
              <a:t>政府预算的审查批准</a:t>
            </a:r>
            <a:r>
              <a:rPr lang="en-US" altLang="zh-CN" dirty="0"/>
              <a:t>(</a:t>
            </a:r>
            <a:r>
              <a:rPr lang="zh-CN" altLang="zh-CN" dirty="0"/>
              <a:t>以下简称预算审批</a:t>
            </a:r>
            <a:r>
              <a:rPr lang="en-US" altLang="zh-CN" dirty="0"/>
              <a:t>)</a:t>
            </a:r>
            <a:r>
              <a:rPr lang="zh-CN" altLang="zh-CN" dirty="0"/>
              <a:t>是指相关机构对政府预算草案进行的审查和批准的过程</a:t>
            </a:r>
            <a:r>
              <a:rPr lang="en-US" altLang="zh-CN" dirty="0"/>
              <a:t>,</a:t>
            </a:r>
            <a:r>
              <a:rPr lang="zh-CN" altLang="zh-CN" dirty="0"/>
              <a:t>是政府预算具有法律效力的必经步骤。</a:t>
            </a:r>
          </a:p>
          <a:p>
            <a:r>
              <a:rPr lang="en-US" altLang="zh-CN" dirty="0"/>
              <a:t>2.</a:t>
            </a:r>
            <a:r>
              <a:rPr lang="zh-CN" altLang="zh-CN" dirty="0"/>
              <a:t>政府预算审批的意义在于保障人民当家作主、赋予政府预算法律效力、加强对政府的约束和监督、增强政府预算的科学性和统筹性、提高预算的公开性和透明度。</a:t>
            </a:r>
          </a:p>
          <a:p>
            <a:r>
              <a:rPr lang="en-US" altLang="zh-CN" dirty="0"/>
              <a:t>3.</a:t>
            </a:r>
            <a:r>
              <a:rPr lang="zh-CN" altLang="zh-CN" dirty="0"/>
              <a:t>预算的审查和批准的权力属于国家立法机关</a:t>
            </a:r>
            <a:r>
              <a:rPr lang="en-US" altLang="zh-CN" dirty="0"/>
              <a:t>,</a:t>
            </a:r>
            <a:r>
              <a:rPr lang="zh-CN" altLang="zh-CN" dirty="0"/>
              <a:t>立法机关的具体名称则随着各国政体的不同而不同。立法机关依据修改政府预算的法律权限</a:t>
            </a:r>
            <a:r>
              <a:rPr lang="en-US" altLang="zh-CN" dirty="0"/>
              <a:t>,</a:t>
            </a:r>
            <a:r>
              <a:rPr lang="zh-CN" altLang="zh-CN" dirty="0"/>
              <a:t>可分为不受限制的权力、受限制的权力和平衡预算的权力。</a:t>
            </a:r>
          </a:p>
          <a:p>
            <a:r>
              <a:rPr lang="en-US" altLang="zh-CN" dirty="0"/>
              <a:t>4.</a:t>
            </a:r>
            <a:r>
              <a:rPr lang="zh-CN" altLang="zh-CN" dirty="0"/>
              <a:t>我国现行《预算法》对预算审查的重点内容进行了规定</a:t>
            </a:r>
            <a:r>
              <a:rPr lang="en-US" altLang="zh-CN" dirty="0"/>
              <a:t>,</a:t>
            </a:r>
            <a:r>
              <a:rPr lang="zh-CN" altLang="zh-CN" dirty="0"/>
              <a:t>将审查重点由收入审查、平衡审查转向对支出预算及支出政策的审查。各级人民代表大会审查和批准预算的过程分为初审、大会审批、批复和备案四个阶段。人大有多种方法对预算进行审查。</a:t>
            </a:r>
          </a:p>
          <a:p>
            <a:r>
              <a:rPr lang="en-US" altLang="zh-CN" dirty="0"/>
              <a:t>5.</a:t>
            </a:r>
            <a:r>
              <a:rPr lang="zh-CN" altLang="zh-CN" dirty="0"/>
              <a:t>发达国家预算审批制度有其各自的特点</a:t>
            </a:r>
            <a:r>
              <a:rPr lang="en-US" altLang="zh-CN" dirty="0"/>
              <a:t>,</a:t>
            </a:r>
            <a:r>
              <a:rPr lang="zh-CN" altLang="zh-CN" dirty="0"/>
              <a:t>同时它们也都有一些相似的</a:t>
            </a:r>
            <a:r>
              <a:rPr lang="zh-CN" altLang="zh-CN" dirty="0" smtClean="0"/>
              <a:t>特点</a:t>
            </a:r>
            <a:r>
              <a:rPr lang="zh-CN" altLang="en-US" dirty="0"/>
              <a:t>，</a:t>
            </a:r>
            <a:r>
              <a:rPr lang="zh-CN" altLang="zh-CN" dirty="0" smtClean="0"/>
              <a:t>包括</a:t>
            </a:r>
            <a:r>
              <a:rPr lang="zh-CN" altLang="zh-CN" dirty="0"/>
              <a:t>组织体系健全且分工明确、审批流程规范、法律充分可靠、审批内容全面而具体</a:t>
            </a:r>
            <a:r>
              <a:rPr lang="zh-CN" altLang="zh-CN" dirty="0" smtClean="0"/>
              <a:t>等</a:t>
            </a:r>
            <a:r>
              <a:rPr lang="zh-CN" altLang="en-US" dirty="0"/>
              <a:t>，</a:t>
            </a:r>
            <a:r>
              <a:rPr lang="zh-CN" altLang="zh-CN" dirty="0" smtClean="0"/>
              <a:t>这</a:t>
            </a:r>
            <a:r>
              <a:rPr lang="zh-CN" altLang="zh-CN" dirty="0"/>
              <a:t>也是它们的成功经验</a:t>
            </a:r>
            <a:r>
              <a:rPr lang="en-US" altLang="zh-CN" dirty="0"/>
              <a:t>,</a:t>
            </a:r>
            <a:r>
              <a:rPr lang="zh-CN" altLang="zh-CN" dirty="0"/>
              <a:t>值得我国借鉴。我国目前政府预算审批中存在诸多</a:t>
            </a:r>
            <a:r>
              <a:rPr lang="zh-CN" altLang="zh-CN" dirty="0" smtClean="0"/>
              <a:t>问题</a:t>
            </a:r>
            <a:r>
              <a:rPr lang="zh-CN" altLang="en-US" dirty="0"/>
              <a:t>，</a:t>
            </a:r>
            <a:r>
              <a:rPr lang="zh-CN" altLang="zh-CN" dirty="0" smtClean="0"/>
              <a:t>可以</a:t>
            </a:r>
            <a:r>
              <a:rPr lang="zh-CN" altLang="zh-CN" dirty="0"/>
              <a:t>通过提前并延长审批时间、提高代表的业务水平、建立分项审批和修改预算制度、完善相关法律法规等思路进行完善。</a:t>
            </a:r>
          </a:p>
        </p:txBody>
      </p:sp>
    </p:spTree>
    <p:extLst>
      <p:ext uri="{BB962C8B-B14F-4D97-AF65-F5344CB8AC3E}">
        <p14:creationId xmlns:p14="http://schemas.microsoft.com/office/powerpoint/2010/main" val="36760215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 name="组合 29">
            <a:extLst>
              <a:ext uri="{FF2B5EF4-FFF2-40B4-BE49-F238E27FC236}">
                <a16:creationId xmlns="" xmlns:a16="http://schemas.microsoft.com/office/drawing/2014/main" id="{2F6A4F04-ACFB-432F-B74D-4008FC299BA6}"/>
              </a:ext>
            </a:extLst>
          </p:cNvPr>
          <p:cNvGrpSpPr/>
          <p:nvPr/>
        </p:nvGrpSpPr>
        <p:grpSpPr>
          <a:xfrm>
            <a:off x="923294" y="1300068"/>
            <a:ext cx="7105659" cy="3470563"/>
            <a:chOff x="1051653" y="1564688"/>
            <a:chExt cx="6927124" cy="3596352"/>
          </a:xfrm>
        </p:grpSpPr>
        <p:sp>
          <p:nvSpPr>
            <p:cNvPr id="2" name="矩形 7"/>
            <p:cNvSpPr>
              <a:spLocks noChangeArrowheads="1"/>
            </p:cNvSpPr>
            <p:nvPr/>
          </p:nvSpPr>
          <p:spPr bwMode="auto">
            <a:xfrm>
              <a:off x="1051653" y="1564688"/>
              <a:ext cx="6927124" cy="3596352"/>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59" y="1588153"/>
              <a:ext cx="6564111" cy="25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endParaRPr lang="zh-CN" altLang="en-US" dirty="0"/>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练习与思考</a:t>
            </a:r>
          </a:p>
        </p:txBody>
      </p:sp>
      <p:sp>
        <p:nvSpPr>
          <p:cNvPr id="4" name="矩形 3">
            <a:extLst>
              <a:ext uri="{FF2B5EF4-FFF2-40B4-BE49-F238E27FC236}">
                <a16:creationId xmlns="" xmlns:a16="http://schemas.microsoft.com/office/drawing/2014/main" id="{18BCB417-E36F-4B99-912A-1D51BD8C29C6}"/>
              </a:ext>
            </a:extLst>
          </p:cNvPr>
          <p:cNvSpPr/>
          <p:nvPr/>
        </p:nvSpPr>
        <p:spPr>
          <a:xfrm>
            <a:off x="1002503" y="1300068"/>
            <a:ext cx="6733290" cy="2619948"/>
          </a:xfrm>
          <a:prstGeom prst="rect">
            <a:avLst/>
          </a:prstGeom>
        </p:spPr>
        <p:txBody>
          <a:bodyPr wrap="square">
            <a:spAutoFit/>
          </a:bodyPr>
          <a:lstStyle/>
          <a:p>
            <a:pPr algn="just">
              <a:lnSpc>
                <a:spcPct val="150000"/>
              </a:lnSpc>
              <a:spcAft>
                <a:spcPts val="0"/>
              </a:spcAft>
            </a:pPr>
            <a:r>
              <a:rPr lang="zh-CN" altLang="zh-CN" b="1" kern="100" dirty="0">
                <a:latin typeface="楷体" pitchFamily="49" charset="-122"/>
                <a:ea typeface="楷体" pitchFamily="49" charset="-122"/>
                <a:cs typeface="宋体" panose="02010600030101010101" pitchFamily="2" charset="-122"/>
              </a:rPr>
              <a:t>认知题</a:t>
            </a:r>
            <a:endParaRPr lang="zh-CN" altLang="zh-CN" sz="1200" kern="100" dirty="0">
              <a:latin typeface="楷体" pitchFamily="49" charset="-122"/>
              <a:ea typeface="楷体" pitchFamily="49" charset="-122"/>
            </a:endParaRPr>
          </a:p>
          <a:p>
            <a:pPr algn="just">
              <a:lnSpc>
                <a:spcPct val="150000"/>
              </a:lnSpc>
              <a:spcAft>
                <a:spcPts val="0"/>
              </a:spcAft>
            </a:pPr>
            <a:r>
              <a:rPr lang="en-US" altLang="zh-CN" kern="100" dirty="0">
                <a:latin typeface="楷体" pitchFamily="49" charset="-122"/>
                <a:ea typeface="楷体" pitchFamily="49" charset="-122"/>
                <a:cs typeface="宋体" panose="02010600030101010101" pitchFamily="2" charset="-122"/>
              </a:rPr>
              <a:t>1.</a:t>
            </a:r>
            <a:r>
              <a:rPr lang="zh-CN" altLang="zh-CN" kern="100" dirty="0">
                <a:latin typeface="楷体" pitchFamily="49" charset="-122"/>
                <a:ea typeface="楷体" pitchFamily="49" charset="-122"/>
                <a:cs typeface="宋体" panose="02010600030101010101" pitchFamily="2" charset="-122"/>
              </a:rPr>
              <a:t>预算审批的意义</a:t>
            </a:r>
            <a:r>
              <a:rPr lang="zh-CN" altLang="en-US" kern="100" dirty="0">
                <a:latin typeface="楷体" pitchFamily="49" charset="-122"/>
                <a:ea typeface="楷体" pitchFamily="49" charset="-122"/>
                <a:cs typeface="宋体" panose="02010600030101010101" pitchFamily="2" charset="-122"/>
              </a:rPr>
              <a:t>是什么？</a:t>
            </a:r>
            <a:endParaRPr lang="zh-CN" altLang="zh-CN" sz="1200" kern="100" dirty="0">
              <a:latin typeface="楷体" pitchFamily="49" charset="-122"/>
              <a:ea typeface="楷体" pitchFamily="49" charset="-122"/>
            </a:endParaRPr>
          </a:p>
          <a:p>
            <a:pPr algn="just">
              <a:lnSpc>
                <a:spcPct val="150000"/>
              </a:lnSpc>
              <a:spcAft>
                <a:spcPts val="0"/>
              </a:spcAft>
            </a:pPr>
            <a:r>
              <a:rPr lang="en-US" altLang="zh-CN" kern="100" dirty="0">
                <a:latin typeface="楷体" pitchFamily="49" charset="-122"/>
                <a:ea typeface="楷体" pitchFamily="49" charset="-122"/>
                <a:cs typeface="宋体" panose="02010600030101010101" pitchFamily="2" charset="-122"/>
              </a:rPr>
              <a:t>2.</a:t>
            </a:r>
            <a:r>
              <a:rPr lang="zh-CN" altLang="zh-CN" kern="100" dirty="0">
                <a:latin typeface="楷体" pitchFamily="49" charset="-122"/>
                <a:ea typeface="楷体" pitchFamily="49" charset="-122"/>
                <a:cs typeface="宋体" panose="02010600030101010101" pitchFamily="2" charset="-122"/>
              </a:rPr>
              <a:t>我国预算审批的主体是什么？分为哪些类型？</a:t>
            </a:r>
            <a:endParaRPr lang="zh-CN" altLang="zh-CN" sz="1200" kern="100" dirty="0">
              <a:latin typeface="楷体" pitchFamily="49" charset="-122"/>
              <a:ea typeface="楷体" pitchFamily="49" charset="-122"/>
            </a:endParaRPr>
          </a:p>
          <a:p>
            <a:pPr algn="just">
              <a:lnSpc>
                <a:spcPct val="150000"/>
              </a:lnSpc>
              <a:spcAft>
                <a:spcPts val="0"/>
              </a:spcAft>
            </a:pPr>
            <a:r>
              <a:rPr lang="en-US" altLang="zh-CN" kern="100" dirty="0">
                <a:latin typeface="楷体" pitchFamily="49" charset="-122"/>
                <a:ea typeface="楷体" pitchFamily="49" charset="-122"/>
                <a:cs typeface="宋体" panose="02010600030101010101" pitchFamily="2" charset="-122"/>
              </a:rPr>
              <a:t>3.</a:t>
            </a:r>
            <a:r>
              <a:rPr lang="zh-CN" altLang="zh-CN" kern="100" dirty="0">
                <a:latin typeface="楷体" pitchFamily="49" charset="-122"/>
                <a:ea typeface="楷体" pitchFamily="49" charset="-122"/>
                <a:cs typeface="宋体" panose="02010600030101010101" pitchFamily="2" charset="-122"/>
              </a:rPr>
              <a:t>我国政府预算审查的内容都有哪些？</a:t>
            </a:r>
            <a:endParaRPr lang="zh-CN" altLang="zh-CN" sz="1200" kern="100" dirty="0">
              <a:latin typeface="楷体" pitchFamily="49" charset="-122"/>
              <a:ea typeface="楷体" pitchFamily="49" charset="-122"/>
            </a:endParaRPr>
          </a:p>
          <a:p>
            <a:pPr algn="just">
              <a:lnSpc>
                <a:spcPct val="150000"/>
              </a:lnSpc>
              <a:spcAft>
                <a:spcPts val="0"/>
              </a:spcAft>
            </a:pPr>
            <a:r>
              <a:rPr lang="en-US" altLang="zh-CN" kern="100" dirty="0">
                <a:latin typeface="楷体" pitchFamily="49" charset="-122"/>
                <a:ea typeface="楷体" pitchFamily="49" charset="-122"/>
                <a:cs typeface="宋体" panose="02010600030101010101" pitchFamily="2" charset="-122"/>
              </a:rPr>
              <a:t>4.</a:t>
            </a:r>
            <a:r>
              <a:rPr lang="zh-CN" altLang="zh-CN" kern="100" dirty="0">
                <a:latin typeface="楷体" pitchFamily="49" charset="-122"/>
                <a:ea typeface="楷体" pitchFamily="49" charset="-122"/>
                <a:cs typeface="宋体" panose="02010600030101010101" pitchFamily="2" charset="-122"/>
              </a:rPr>
              <a:t>我国政府预算审批分为哪几个阶段？</a:t>
            </a:r>
            <a:endParaRPr lang="zh-CN" altLang="zh-CN" sz="1200" kern="100" dirty="0">
              <a:latin typeface="楷体" pitchFamily="49" charset="-122"/>
              <a:ea typeface="楷体" pitchFamily="49" charset="-122"/>
            </a:endParaRPr>
          </a:p>
          <a:p>
            <a:pPr algn="just">
              <a:lnSpc>
                <a:spcPct val="150000"/>
              </a:lnSpc>
              <a:spcAft>
                <a:spcPts val="0"/>
              </a:spcAft>
            </a:pPr>
            <a:r>
              <a:rPr lang="en-US" altLang="zh-CN" kern="100" dirty="0">
                <a:latin typeface="楷体" pitchFamily="49" charset="-122"/>
                <a:ea typeface="楷体" pitchFamily="49" charset="-122"/>
                <a:cs typeface="宋体" panose="02010600030101010101" pitchFamily="2" charset="-122"/>
              </a:rPr>
              <a:t>5.</a:t>
            </a:r>
            <a:r>
              <a:rPr lang="zh-CN" altLang="zh-CN" kern="100" dirty="0">
                <a:latin typeface="楷体" pitchFamily="49" charset="-122"/>
                <a:ea typeface="楷体" pitchFamily="49" charset="-122"/>
                <a:cs typeface="宋体" panose="02010600030101010101" pitchFamily="2" charset="-122"/>
              </a:rPr>
              <a:t>西方发达国家预算审批的特点是什么？</a:t>
            </a:r>
            <a:endParaRPr lang="en-US" altLang="zh-CN" sz="1200" kern="100" dirty="0">
              <a:latin typeface="楷体" pitchFamily="49" charset="-122"/>
              <a:ea typeface="楷体" pitchFamily="49" charset="-122"/>
              <a:cs typeface="宋体" panose="02010600030101010101" pitchFamily="2" charset="-122"/>
            </a:endParaRPr>
          </a:p>
          <a:p>
            <a:pPr algn="just">
              <a:lnSpc>
                <a:spcPct val="150000"/>
              </a:lnSpc>
              <a:spcAft>
                <a:spcPts val="0"/>
              </a:spcAft>
            </a:pP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val="1588507444"/>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4FE0154D-A235-4A44-A59D-74360BB55CEE}"/>
              </a:ext>
            </a:extLst>
          </p:cNvPr>
          <p:cNvSpPr>
            <a:spLocks noGrp="1"/>
          </p:cNvSpPr>
          <p:nvPr>
            <p:ph idx="1"/>
          </p:nvPr>
        </p:nvSpPr>
        <p:spPr/>
        <p:txBody>
          <a:bodyPr>
            <a:normAutofit fontScale="77500" lnSpcReduction="20000"/>
          </a:bodyPr>
          <a:lstStyle/>
          <a:p>
            <a:pPr marL="0" indent="0">
              <a:buNone/>
            </a:pPr>
            <a:r>
              <a:rPr lang="zh-CN" altLang="zh-CN" sz="2200" b="1" dirty="0"/>
              <a:t>认知题</a:t>
            </a:r>
          </a:p>
          <a:p>
            <a:pPr marL="0" indent="0">
              <a:buNone/>
            </a:pPr>
            <a:r>
              <a:rPr lang="en-US" altLang="zh-CN" sz="2100" dirty="0">
                <a:latin typeface="楷体" pitchFamily="49" charset="-122"/>
                <a:ea typeface="楷体" pitchFamily="49" charset="-122"/>
              </a:rPr>
              <a:t>1.</a:t>
            </a:r>
            <a:r>
              <a:rPr lang="zh-CN" altLang="zh-CN" sz="2100" dirty="0">
                <a:latin typeface="楷体" pitchFamily="49" charset="-122"/>
                <a:ea typeface="楷体" pitchFamily="49" charset="-122"/>
              </a:rPr>
              <a:t>预算审批的意义</a:t>
            </a:r>
          </a:p>
          <a:p>
            <a:pPr marL="0" indent="0">
              <a:buNone/>
            </a:pPr>
            <a:r>
              <a:rPr lang="en-US" altLang="zh-CN" sz="2100" dirty="0">
                <a:latin typeface="楷体" pitchFamily="49" charset="-122"/>
                <a:ea typeface="楷体" pitchFamily="49" charset="-122"/>
              </a:rPr>
              <a:t>2.</a:t>
            </a:r>
            <a:r>
              <a:rPr lang="zh-CN" altLang="zh-CN" sz="2100" dirty="0">
                <a:latin typeface="楷体" pitchFamily="49" charset="-122"/>
                <a:ea typeface="楷体" pitchFamily="49" charset="-122"/>
              </a:rPr>
              <a:t>我国预算审批的主体及类型</a:t>
            </a:r>
          </a:p>
          <a:p>
            <a:pPr marL="0" indent="0">
              <a:buNone/>
            </a:pPr>
            <a:r>
              <a:rPr lang="en-US" altLang="zh-CN" sz="2100" dirty="0">
                <a:latin typeface="楷体" pitchFamily="49" charset="-122"/>
                <a:ea typeface="楷体" pitchFamily="49" charset="-122"/>
              </a:rPr>
              <a:t>3.</a:t>
            </a:r>
            <a:r>
              <a:rPr lang="zh-CN" altLang="zh-CN" sz="2100" dirty="0">
                <a:latin typeface="楷体" pitchFamily="49" charset="-122"/>
                <a:ea typeface="楷体" pitchFamily="49" charset="-122"/>
              </a:rPr>
              <a:t>我国政府预算审批的内容</a:t>
            </a:r>
          </a:p>
          <a:p>
            <a:pPr marL="0" indent="0">
              <a:buNone/>
            </a:pPr>
            <a:r>
              <a:rPr lang="en-US" altLang="zh-CN" sz="2100" dirty="0">
                <a:latin typeface="楷体" pitchFamily="49" charset="-122"/>
                <a:ea typeface="楷体" pitchFamily="49" charset="-122"/>
              </a:rPr>
              <a:t>4.</a:t>
            </a:r>
            <a:r>
              <a:rPr lang="zh-CN" altLang="zh-CN" sz="2100" dirty="0">
                <a:latin typeface="楷体" pitchFamily="49" charset="-122"/>
                <a:ea typeface="楷体" pitchFamily="49" charset="-122"/>
              </a:rPr>
              <a:t>我国政府预算审批的程序</a:t>
            </a:r>
          </a:p>
          <a:p>
            <a:pPr marL="0" indent="0">
              <a:buNone/>
            </a:pPr>
            <a:r>
              <a:rPr lang="en-US" altLang="zh-CN" sz="2100" dirty="0">
                <a:latin typeface="楷体" pitchFamily="49" charset="-122"/>
                <a:ea typeface="楷体" pitchFamily="49" charset="-122"/>
              </a:rPr>
              <a:t>5.</a:t>
            </a:r>
            <a:r>
              <a:rPr lang="zh-CN" altLang="zh-CN" sz="2100" dirty="0">
                <a:latin typeface="楷体" pitchFamily="49" charset="-122"/>
                <a:ea typeface="楷体" pitchFamily="49" charset="-122"/>
              </a:rPr>
              <a:t>西方发达国家预算审批的</a:t>
            </a:r>
            <a:r>
              <a:rPr lang="zh-CN" altLang="zh-CN" sz="2100" dirty="0" smtClean="0">
                <a:latin typeface="楷体" pitchFamily="49" charset="-122"/>
                <a:ea typeface="楷体" pitchFamily="49" charset="-122"/>
              </a:rPr>
              <a:t>特点</a:t>
            </a:r>
            <a:endParaRPr lang="en-US" altLang="zh-CN" sz="2100" dirty="0" smtClean="0">
              <a:latin typeface="楷体" pitchFamily="49" charset="-122"/>
              <a:ea typeface="楷体" pitchFamily="49" charset="-122"/>
            </a:endParaRPr>
          </a:p>
          <a:p>
            <a:pPr marL="0" indent="0">
              <a:buNone/>
            </a:pPr>
            <a:endParaRPr lang="zh-CN" altLang="zh-CN" sz="2100" dirty="0"/>
          </a:p>
          <a:p>
            <a:pPr marL="0" indent="0">
              <a:buNone/>
            </a:pPr>
            <a:r>
              <a:rPr lang="zh-CN" altLang="zh-CN" sz="2100" b="1" dirty="0"/>
              <a:t>思考与实践题</a:t>
            </a:r>
          </a:p>
          <a:p>
            <a:pPr marL="0" indent="0">
              <a:buNone/>
            </a:pPr>
            <a:r>
              <a:rPr lang="en-US" altLang="zh-CN" sz="2100" dirty="0">
                <a:latin typeface="楷体" pitchFamily="49" charset="-122"/>
                <a:ea typeface="楷体" pitchFamily="49" charset="-122"/>
              </a:rPr>
              <a:t>1.</a:t>
            </a:r>
            <a:r>
              <a:rPr lang="zh-CN" altLang="zh-CN" sz="2100" dirty="0">
                <a:latin typeface="楷体" pitchFamily="49" charset="-122"/>
                <a:ea typeface="楷体" pitchFamily="49" charset="-122"/>
              </a:rPr>
              <a:t>思考我国预算审批有哪些不完善的地方</a:t>
            </a:r>
            <a:r>
              <a:rPr lang="en-US" altLang="zh-CN" sz="2100" dirty="0">
                <a:latin typeface="楷体" pitchFamily="49" charset="-122"/>
                <a:ea typeface="楷体" pitchFamily="49" charset="-122"/>
              </a:rPr>
              <a:t>,</a:t>
            </a:r>
            <a:r>
              <a:rPr lang="zh-CN" altLang="zh-CN" sz="2100" dirty="0">
                <a:latin typeface="楷体" pitchFamily="49" charset="-122"/>
                <a:ea typeface="楷体" pitchFamily="49" charset="-122"/>
              </a:rPr>
              <a:t>如何借鉴发达国家的做法使我国政府预算审批更加完善？</a:t>
            </a:r>
          </a:p>
          <a:p>
            <a:pPr marL="0" indent="0">
              <a:buNone/>
            </a:pPr>
            <a:r>
              <a:rPr lang="en-US" altLang="zh-CN" sz="2100" dirty="0">
                <a:latin typeface="楷体" pitchFamily="49" charset="-122"/>
                <a:ea typeface="楷体" pitchFamily="49" charset="-122"/>
              </a:rPr>
              <a:t>2.</a:t>
            </a:r>
            <a:r>
              <a:rPr lang="zh-CN" altLang="zh-CN" sz="2100" dirty="0">
                <a:latin typeface="楷体" pitchFamily="49" charset="-122"/>
                <a:ea typeface="楷体" pitchFamily="49" charset="-122"/>
              </a:rPr>
              <a:t>思考新《预算法》和新《预算法实施条例》公布实施对我国政府预算审批提出了什么新的要求，又会怎样推进我国政府预算审批的进一步完善和进步？</a:t>
            </a:r>
          </a:p>
          <a:p>
            <a:pPr marL="0" indent="0">
              <a:buNone/>
            </a:pPr>
            <a:r>
              <a:rPr lang="en-US" altLang="zh-CN" sz="2100" dirty="0">
                <a:latin typeface="楷体" pitchFamily="49" charset="-122"/>
                <a:ea typeface="楷体" pitchFamily="49" charset="-122"/>
              </a:rPr>
              <a:t>3. </a:t>
            </a:r>
            <a:r>
              <a:rPr lang="zh-CN" altLang="zh-CN" sz="2100" dirty="0">
                <a:latin typeface="楷体" pitchFamily="49" charset="-122"/>
                <a:ea typeface="楷体" pitchFamily="49" charset="-122"/>
              </a:rPr>
              <a:t>人大预算审查监督重点向预算支出和政策拓展的意义和内容？</a:t>
            </a:r>
          </a:p>
          <a:p>
            <a:pPr marL="0" indent="0">
              <a:buNone/>
            </a:pPr>
            <a:r>
              <a:rPr lang="en-US" altLang="zh-CN" sz="1600" dirty="0"/>
              <a:t> </a:t>
            </a:r>
            <a:endParaRPr lang="zh-CN" altLang="zh-CN" sz="1600" dirty="0"/>
          </a:p>
          <a:p>
            <a:pPr marL="0" indent="0" algn="just">
              <a:lnSpc>
                <a:spcPct val="150000"/>
              </a:lnSpc>
              <a:spcAft>
                <a:spcPts val="0"/>
              </a:spcAft>
              <a:buNone/>
            </a:pPr>
            <a:endParaRPr lang="zh-CN" altLang="en-US" sz="1600" dirty="0"/>
          </a:p>
        </p:txBody>
      </p:sp>
      <p:sp>
        <p:nvSpPr>
          <p:cNvPr id="4" name="标题 3">
            <a:extLst>
              <a:ext uri="{FF2B5EF4-FFF2-40B4-BE49-F238E27FC236}">
                <a16:creationId xmlns="" xmlns:a16="http://schemas.microsoft.com/office/drawing/2014/main" id="{6E86A15C-85FE-4212-A3B6-51845C79CCFE}"/>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练习与思考</a:t>
            </a:r>
          </a:p>
        </p:txBody>
      </p:sp>
    </p:spTree>
    <p:extLst>
      <p:ext uri="{BB962C8B-B14F-4D97-AF65-F5344CB8AC3E}">
        <p14:creationId xmlns:p14="http://schemas.microsoft.com/office/powerpoint/2010/main" val="2279650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107950" y="1781507"/>
            <a:ext cx="4934818" cy="560493"/>
          </a:xfrm>
          <a:prstGeom prst="rect">
            <a:avLst/>
          </a:prstGeom>
          <a:noFill/>
        </p:spPr>
        <p:txBody>
          <a:bodyPr wrap="square" lIns="67391" tIns="33696" rIns="67391" bIns="33696" rtlCol="0">
            <a:spAutoFit/>
          </a:bodyPr>
          <a:lstStyle/>
          <a:p>
            <a:pPr algn="r"/>
            <a:r>
              <a:rPr lang="zh-CN" altLang="en-US" sz="3200" dirty="0">
                <a:solidFill>
                  <a:schemeClr val="bg1"/>
                </a:solidFill>
                <a:latin typeface="黑体" pitchFamily="2" charset="-122"/>
                <a:ea typeface="黑体" pitchFamily="2" charset="-122"/>
                <a:cs typeface="+mn-ea"/>
                <a:sym typeface="+mn-lt"/>
              </a:rPr>
              <a:t>感谢您的学习！</a:t>
            </a:r>
            <a:endParaRPr lang="zh-CN" altLang="en-US" sz="2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145986779"/>
      </p:ext>
    </p:extLst>
  </p:cSld>
  <p:clrMapOvr>
    <a:masterClrMapping/>
  </p:clrMapOvr>
  <mc:AlternateContent xmlns:mc="http://schemas.openxmlformats.org/markup-compatibility/2006" xmlns:p14="http://schemas.microsoft.com/office/powerpoint/2010/main">
    <mc:Choice Requires="p14">
      <p:transition spd="slow" p14:dur="1300" advTm="2826">
        <p14:pan dir="u"/>
      </p:transition>
    </mc:Choice>
    <mc:Fallback xmlns="">
      <p:transition spd="slow" advTm="282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093584" y="2160116"/>
            <a:ext cx="7151393"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itchFamily="2" charset="-122"/>
                <a:ea typeface="黑体" pitchFamily="2" charset="-122"/>
                <a:cs typeface="+mn-ea"/>
                <a:sym typeface="+mn-lt"/>
              </a:rPr>
              <a:t>第一节 政府预算审查批准概述</a:t>
            </a:r>
            <a:endParaRPr lang="zh-CN" altLang="en-US" sz="3600" dirty="0">
              <a:solidFill>
                <a:srgbClr val="305480"/>
              </a:solidFill>
              <a:latin typeface="黑体" pitchFamily="2" charset="-122"/>
              <a:ea typeface="黑体"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itchFamily="2" charset="-122"/>
                <a:ea typeface="黑体" pitchFamily="2" charset="-122"/>
                <a:cs typeface="+mn-ea"/>
                <a:sym typeface="+mn-lt"/>
              </a:rPr>
              <a:t>1</a:t>
            </a:r>
            <a:endParaRPr lang="zh-CN" altLang="en-US" sz="8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3211177229"/>
      </p:ext>
    </p:extLst>
  </p:cSld>
  <p:clrMapOvr>
    <a:masterClrMapping/>
  </p:clrMapOvr>
  <mc:AlternateContent xmlns:mc="http://schemas.openxmlformats.org/markup-compatibility/2006" xmlns:p14="http://schemas.microsoft.com/office/powerpoint/2010/main">
    <mc:Choice Requires="p14">
      <p:transition spd="slow" p14:dur="1300" advTm="4104">
        <p14:pan dir="u"/>
      </p:transition>
    </mc:Choice>
    <mc:Fallback xmlns="">
      <p:transition spd="slow" advTm="410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50803741-8FEB-45DF-9207-38AF4041CA83}"/>
              </a:ext>
            </a:extLst>
          </p:cNvPr>
          <p:cNvSpPr>
            <a:spLocks noGrp="1"/>
          </p:cNvSpPr>
          <p:nvPr>
            <p:ph idx="1"/>
          </p:nvPr>
        </p:nvSpPr>
        <p:spPr/>
        <p:txBody>
          <a:bodyPr/>
          <a:lstStyle/>
          <a:p>
            <a:r>
              <a:rPr lang="zh-CN" altLang="en-US" dirty="0"/>
              <a:t>政府预算审查与批准简称政府预算审批，主要是指立法机关依法对政府预算草案进行审查和批准的过程，是政府预算产生法律效力的必经步骤。</a:t>
            </a:r>
          </a:p>
        </p:txBody>
      </p:sp>
    </p:spTree>
    <p:extLst>
      <p:ext uri="{BB962C8B-B14F-4D97-AF65-F5344CB8AC3E}">
        <p14:creationId xmlns:p14="http://schemas.microsoft.com/office/powerpoint/2010/main" val="18021778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56026" y="1223910"/>
            <a:ext cx="659848" cy="656874"/>
          </a:xfrm>
          <a:prstGeom prst="rect">
            <a:avLst/>
          </a:prstGeom>
          <a:solidFill>
            <a:schemeClr val="accent1"/>
          </a:solidFill>
          <a:ln>
            <a:noFill/>
          </a:ln>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3" name="Rectangle 17"/>
          <p:cNvSpPr>
            <a:spLocks noChangeArrowheads="1"/>
          </p:cNvSpPr>
          <p:nvPr/>
        </p:nvSpPr>
        <p:spPr bwMode="auto">
          <a:xfrm>
            <a:off x="972778" y="1223910"/>
            <a:ext cx="3528957" cy="656874"/>
          </a:xfrm>
          <a:prstGeom prst="rect">
            <a:avLst/>
          </a:prstGeom>
          <a:solidFill>
            <a:srgbClr val="305480"/>
          </a:solidFill>
          <a:ln>
            <a:noFill/>
          </a:ln>
        </p:spPr>
        <p:txBody>
          <a:bodyPr lIns="67391" tIns="33696" rIns="67391" bIns="33696" anchor="ctr"/>
          <a:lstStyle/>
          <a:p>
            <a:r>
              <a:rPr lang="en-US" altLang="zh-CN" b="1" dirty="0">
                <a:solidFill>
                  <a:schemeClr val="bg1"/>
                </a:solidFill>
                <a:latin typeface="+mn-ea"/>
              </a:rPr>
              <a:t>          </a:t>
            </a:r>
            <a:r>
              <a:rPr lang="zh-CN" altLang="zh-CN" b="1" dirty="0">
                <a:solidFill>
                  <a:schemeClr val="bg1"/>
                </a:solidFill>
                <a:latin typeface="+mn-ea"/>
              </a:rPr>
              <a:t>赋予政府预算法律效力</a:t>
            </a:r>
            <a:endParaRPr lang="en-US" altLang="zh-CN" b="1" dirty="0">
              <a:solidFill>
                <a:schemeClr val="bg1"/>
              </a:solidFill>
              <a:latin typeface="+mn-ea"/>
            </a:endParaRPr>
          </a:p>
          <a:p>
            <a:r>
              <a:rPr lang="zh-CN" altLang="en-US" b="1" dirty="0">
                <a:solidFill>
                  <a:schemeClr val="bg1"/>
                </a:solidFill>
                <a:latin typeface="+mn-ea"/>
              </a:rPr>
              <a:t>（</a:t>
            </a:r>
            <a:r>
              <a:rPr lang="en-US" altLang="zh-CN" b="1" dirty="0">
                <a:solidFill>
                  <a:schemeClr val="bg1"/>
                </a:solidFill>
                <a:latin typeface="+mn-ea"/>
              </a:rPr>
              <a:t>Principle – Agent Theory )</a:t>
            </a:r>
            <a:endParaRPr lang="zh-CN" altLang="zh-CN" b="1" dirty="0">
              <a:solidFill>
                <a:schemeClr val="bg1"/>
              </a:solidFill>
              <a:latin typeface="+mn-ea"/>
            </a:endParaRPr>
          </a:p>
        </p:txBody>
      </p:sp>
      <p:sp>
        <p:nvSpPr>
          <p:cNvPr id="4" name="AutoShape 112"/>
          <p:cNvSpPr>
            <a:spLocks/>
          </p:cNvSpPr>
          <p:nvPr/>
        </p:nvSpPr>
        <p:spPr bwMode="auto">
          <a:xfrm>
            <a:off x="4661130" y="1387253"/>
            <a:ext cx="328166" cy="326687"/>
          </a:xfrm>
          <a:custGeom>
            <a:avLst/>
            <a:gdLst>
              <a:gd name="T0" fmla="*/ 2147483647 w 21020"/>
              <a:gd name="T1" fmla="*/ 1630360217 h 21600"/>
              <a:gd name="T2" fmla="*/ 2147483647 w 21020"/>
              <a:gd name="T3" fmla="*/ 911037980 h 21600"/>
              <a:gd name="T4" fmla="*/ 2147483647 w 21020"/>
              <a:gd name="T5" fmla="*/ 397774839 h 21600"/>
              <a:gd name="T6" fmla="*/ 2147483647 w 21020"/>
              <a:gd name="T7" fmla="*/ 483492847 h 21600"/>
              <a:gd name="T8" fmla="*/ 2147483647 w 21020"/>
              <a:gd name="T9" fmla="*/ 1425014462 h 21600"/>
              <a:gd name="T10" fmla="*/ 945838468 w 21020"/>
              <a:gd name="T11" fmla="*/ 2147483647 h 21600"/>
              <a:gd name="T12" fmla="*/ 582105311 w 21020"/>
              <a:gd name="T13" fmla="*/ 2147483647 h 21600"/>
              <a:gd name="T14" fmla="*/ 1583725421 w 21020"/>
              <a:gd name="T15" fmla="*/ 2147483647 h 21600"/>
              <a:gd name="T16" fmla="*/ 1650921954 w 21020"/>
              <a:gd name="T17" fmla="*/ 2147483647 h 21600"/>
              <a:gd name="T18" fmla="*/ 547306599 w 21020"/>
              <a:gd name="T19" fmla="*/ 2147483647 h 21600"/>
              <a:gd name="T20" fmla="*/ 262551546 w 21020"/>
              <a:gd name="T21" fmla="*/ 2147483647 h 21600"/>
              <a:gd name="T22" fmla="*/ 414125144 w 21020"/>
              <a:gd name="T23" fmla="*/ 2147483647 h 21600"/>
              <a:gd name="T24" fmla="*/ 1036022114 w 21020"/>
              <a:gd name="T25" fmla="*/ 2147483647 h 21600"/>
              <a:gd name="T26" fmla="*/ 1377362799 w 21020"/>
              <a:gd name="T27" fmla="*/ 2004814784 h 21600"/>
              <a:gd name="T28" fmla="*/ 2012262848 w 21020"/>
              <a:gd name="T29" fmla="*/ 992816732 h 21600"/>
              <a:gd name="T30" fmla="*/ 1377362799 w 21020"/>
              <a:gd name="T31" fmla="*/ 2004814784 h 21600"/>
              <a:gd name="T32" fmla="*/ 1769293740 w 21020"/>
              <a:gd name="T33" fmla="*/ 2147483647 h 21600"/>
              <a:gd name="T34" fmla="*/ 2147483647 w 21020"/>
              <a:gd name="T35" fmla="*/ 908170792 h 21600"/>
              <a:gd name="T36" fmla="*/ 2147483647 w 21020"/>
              <a:gd name="T37" fmla="*/ 1296429219 h 21600"/>
              <a:gd name="T38" fmla="*/ 2103438519 w 21020"/>
              <a:gd name="T39" fmla="*/ 2147483647 h 21600"/>
              <a:gd name="T40" fmla="*/ 2147483647 w 21020"/>
              <a:gd name="T41" fmla="*/ 1417843198 h 21600"/>
              <a:gd name="T42" fmla="*/ 2147483647 w 21020"/>
              <a:gd name="T43" fmla="*/ 2026157361 h 21600"/>
              <a:gd name="T44" fmla="*/ 2104640318 w 21020"/>
              <a:gd name="T45" fmla="*/ 2147483647 h 21600"/>
              <a:gd name="T46" fmla="*/ 2147483647 w 21020"/>
              <a:gd name="T47" fmla="*/ 312231421 h 21600"/>
              <a:gd name="T48" fmla="*/ 2147483647 w 21020"/>
              <a:gd name="T49" fmla="*/ 227044838 h 21600"/>
              <a:gd name="T50" fmla="*/ 1821294554 w 21020"/>
              <a:gd name="T51" fmla="*/ 825310754 h 21600"/>
              <a:gd name="T52" fmla="*/ 1818892309 w 21020"/>
              <a:gd name="T53" fmla="*/ 828718586 h 21600"/>
              <a:gd name="T54" fmla="*/ 328943665 w 21020"/>
              <a:gd name="T55" fmla="*/ 2147483647 h 21600"/>
              <a:gd name="T56" fmla="*/ 0 w 21020"/>
              <a:gd name="T57" fmla="*/ 2147483647 h 21600"/>
              <a:gd name="T58" fmla="*/ 612299157 w 21020"/>
              <a:gd name="T59" fmla="*/ 2147483647 h 21600"/>
              <a:gd name="T60" fmla="*/ 1949671858 w 21020"/>
              <a:gd name="T61" fmla="*/ 2147483647 h 21600"/>
              <a:gd name="T62" fmla="*/ 2147483647 w 21020"/>
              <a:gd name="T63" fmla="*/ 31223142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5" name="Rectangle 21"/>
          <p:cNvSpPr>
            <a:spLocks noChangeArrowheads="1"/>
          </p:cNvSpPr>
          <p:nvPr/>
        </p:nvSpPr>
        <p:spPr bwMode="auto">
          <a:xfrm>
            <a:off x="882532" y="2802208"/>
            <a:ext cx="3528957" cy="656874"/>
          </a:xfrm>
          <a:prstGeom prst="rect">
            <a:avLst/>
          </a:prstGeom>
          <a:solidFill>
            <a:srgbClr val="305480"/>
          </a:solidFill>
          <a:ln>
            <a:noFill/>
          </a:ln>
        </p:spPr>
        <p:txBody>
          <a:bodyPr lIns="67391" tIns="33696" rIns="67391" bIns="33696" anchor="ctr"/>
          <a:lstStyle/>
          <a:p>
            <a:pPr algn="ctr" defTabSz="897381" eaLnBrk="1" hangingPunct="1"/>
            <a:endParaRPr lang="en-US" altLang="zh-CN" sz="2300" dirty="0">
              <a:solidFill>
                <a:srgbClr val="FFFFFF"/>
              </a:solidFill>
              <a:latin typeface="Arial" pitchFamily="34" charset="0"/>
              <a:ea typeface="微软雅黑" pitchFamily="34" charset="-122"/>
              <a:sym typeface="Arial" pitchFamily="34" charset="0"/>
            </a:endParaRPr>
          </a:p>
        </p:txBody>
      </p:sp>
      <p:sp>
        <p:nvSpPr>
          <p:cNvPr id="6" name="Rectangle 10"/>
          <p:cNvSpPr>
            <a:spLocks noChangeArrowheads="1"/>
          </p:cNvSpPr>
          <p:nvPr/>
        </p:nvSpPr>
        <p:spPr bwMode="auto">
          <a:xfrm>
            <a:off x="4456026" y="2787340"/>
            <a:ext cx="659848" cy="656874"/>
          </a:xfrm>
          <a:prstGeom prst="rect">
            <a:avLst/>
          </a:prstGeom>
          <a:solidFill>
            <a:schemeClr val="accent1"/>
          </a:solidFill>
          <a:ln>
            <a:noFill/>
          </a:ln>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7" name="AutoShape 29"/>
          <p:cNvSpPr>
            <a:spLocks/>
          </p:cNvSpPr>
          <p:nvPr/>
        </p:nvSpPr>
        <p:spPr bwMode="auto">
          <a:xfrm>
            <a:off x="4622453" y="2950684"/>
            <a:ext cx="328166" cy="296352"/>
          </a:xfrm>
          <a:custGeom>
            <a:avLst/>
            <a:gdLst>
              <a:gd name="T0" fmla="*/ 2147483647 w 20595"/>
              <a:gd name="T1" fmla="*/ 279026400 h 20497"/>
              <a:gd name="T2" fmla="*/ 2147483647 w 20595"/>
              <a:gd name="T3" fmla="*/ 279026400 h 20497"/>
              <a:gd name="T4" fmla="*/ 285778924 w 20595"/>
              <a:gd name="T5" fmla="*/ 1805190167 h 20497"/>
              <a:gd name="T6" fmla="*/ 285778924 w 20595"/>
              <a:gd name="T7" fmla="*/ 2147483647 h 20497"/>
              <a:gd name="T8" fmla="*/ 1668003197 w 20595"/>
              <a:gd name="T9" fmla="*/ 2147483647 h 20497"/>
              <a:gd name="T10" fmla="*/ 2147483647 w 20595"/>
              <a:gd name="T11" fmla="*/ 1326970575 h 20497"/>
              <a:gd name="T12" fmla="*/ 2147483647 w 20595"/>
              <a:gd name="T13" fmla="*/ 578418281 h 20497"/>
              <a:gd name="T14" fmla="*/ 2147483647 w 20595"/>
              <a:gd name="T15" fmla="*/ 578418281 h 20497"/>
              <a:gd name="T16" fmla="*/ 1186287021 w 20595"/>
              <a:gd name="T17" fmla="*/ 1739442229 h 20497"/>
              <a:gd name="T18" fmla="*/ 1186287021 w 20595"/>
              <a:gd name="T19" fmla="*/ 1889218000 h 20497"/>
              <a:gd name="T20" fmla="*/ 1383964286 w 20595"/>
              <a:gd name="T21" fmla="*/ 1889218000 h 20497"/>
              <a:gd name="T22" fmla="*/ 2147483647 w 20595"/>
              <a:gd name="T23" fmla="*/ 728034627 h 20497"/>
              <a:gd name="T24" fmla="*/ 2147483647 w 20595"/>
              <a:gd name="T25" fmla="*/ 728034627 h 20497"/>
              <a:gd name="T26" fmla="*/ 2147483647 w 20595"/>
              <a:gd name="T27" fmla="*/ 1177202044 h 20497"/>
              <a:gd name="T28" fmla="*/ 1470537271 w 20595"/>
              <a:gd name="T29" fmla="*/ 2147483647 h 20497"/>
              <a:gd name="T30" fmla="*/ 483235094 w 20595"/>
              <a:gd name="T31" fmla="*/ 2147483647 h 20497"/>
              <a:gd name="T32" fmla="*/ 483235094 w 20595"/>
              <a:gd name="T33" fmla="*/ 1954965939 h 20497"/>
              <a:gd name="T34" fmla="*/ 2147483647 w 20595"/>
              <a:gd name="T35" fmla="*/ 443770101 h 20497"/>
              <a:gd name="T36" fmla="*/ 2147483647 w 20595"/>
              <a:gd name="T37" fmla="*/ 443770101 h 20497"/>
              <a:gd name="T38" fmla="*/ 2147483647 w 20595"/>
              <a:gd name="T39" fmla="*/ 1491568937 h 20497"/>
              <a:gd name="T40" fmla="*/ 2147483647 w 20595"/>
              <a:gd name="T41" fmla="*/ 2147483647 h 20497"/>
              <a:gd name="T42" fmla="*/ 2147483647 w 20595"/>
              <a:gd name="T43" fmla="*/ 2147483647 h 20497"/>
              <a:gd name="T44" fmla="*/ 2147483647 w 20595"/>
              <a:gd name="T45" fmla="*/ 2147483647 h 20497"/>
              <a:gd name="T46" fmla="*/ 2147483647 w 20595"/>
              <a:gd name="T47" fmla="*/ 1626362220 h 20497"/>
              <a:gd name="T48" fmla="*/ 2147483647 w 20595"/>
              <a:gd name="T49" fmla="*/ 279026400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8" name="Rectangle 19"/>
          <p:cNvSpPr>
            <a:spLocks noChangeArrowheads="1"/>
          </p:cNvSpPr>
          <p:nvPr/>
        </p:nvSpPr>
        <p:spPr bwMode="auto">
          <a:xfrm>
            <a:off x="4411489" y="2039461"/>
            <a:ext cx="3528957" cy="656874"/>
          </a:xfrm>
          <a:prstGeom prst="rect">
            <a:avLst/>
          </a:prstGeom>
          <a:solidFill>
            <a:srgbClr val="305480"/>
          </a:solidFill>
          <a:ln>
            <a:noFill/>
          </a:ln>
        </p:spPr>
        <p:txBody>
          <a:bodyPr lIns="67391" tIns="33696" rIns="67391" bIns="33696" anchor="ctr"/>
          <a:lstStyle/>
          <a:p>
            <a:pPr algn="ctr" defTabSz="897381" eaLnBrk="1" hangingPunct="1"/>
            <a:endParaRPr lang="en-US" altLang="zh-CN" sz="2300" dirty="0">
              <a:solidFill>
                <a:srgbClr val="FFFFFF"/>
              </a:solidFill>
              <a:latin typeface="宋体" panose="02010600030101010101" pitchFamily="2" charset="-122"/>
              <a:ea typeface="宋体" panose="02010600030101010101" pitchFamily="2" charset="-122"/>
              <a:sym typeface="Arial" pitchFamily="34" charset="0"/>
            </a:endParaRPr>
          </a:p>
        </p:txBody>
      </p:sp>
      <p:sp>
        <p:nvSpPr>
          <p:cNvPr id="9" name="Rectangle 9"/>
          <p:cNvSpPr>
            <a:spLocks noChangeArrowheads="1"/>
          </p:cNvSpPr>
          <p:nvPr/>
        </p:nvSpPr>
        <p:spPr bwMode="auto">
          <a:xfrm>
            <a:off x="3772738" y="2039461"/>
            <a:ext cx="661020" cy="656874"/>
          </a:xfrm>
          <a:prstGeom prst="rect">
            <a:avLst/>
          </a:prstGeom>
          <a:solidFill>
            <a:schemeClr val="accent1"/>
          </a:solidFill>
          <a:ln>
            <a:noFill/>
          </a:ln>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10" name="AutoShape 59"/>
          <p:cNvSpPr>
            <a:spLocks/>
          </p:cNvSpPr>
          <p:nvPr/>
        </p:nvSpPr>
        <p:spPr bwMode="auto">
          <a:xfrm>
            <a:off x="3936821" y="2201637"/>
            <a:ext cx="328166" cy="326687"/>
          </a:xfrm>
          <a:custGeom>
            <a:avLst/>
            <a:gdLst>
              <a:gd name="T0" fmla="*/ 2147483647 w 21543"/>
              <a:gd name="T1" fmla="*/ 2147483647 h 21600"/>
              <a:gd name="T2" fmla="*/ 2034640023 w 21543"/>
              <a:gd name="T3" fmla="*/ 2147483647 h 21600"/>
              <a:gd name="T4" fmla="*/ 1958517254 w 21543"/>
              <a:gd name="T5" fmla="*/ 2147483647 h 21600"/>
              <a:gd name="T6" fmla="*/ 2147483647 w 21543"/>
              <a:gd name="T7" fmla="*/ 688114891 h 21600"/>
              <a:gd name="T8" fmla="*/ 2147483647 w 21543"/>
              <a:gd name="T9" fmla="*/ 2147483647 h 21600"/>
              <a:gd name="T10" fmla="*/ 1243150277 w 21543"/>
              <a:gd name="T11" fmla="*/ 2147483647 h 21600"/>
              <a:gd name="T12" fmla="*/ 1242245059 w 21543"/>
              <a:gd name="T13" fmla="*/ 2147483647 h 21600"/>
              <a:gd name="T14" fmla="*/ 2147483647 w 21543"/>
              <a:gd name="T15" fmla="*/ 457671687 h 21600"/>
              <a:gd name="T16" fmla="*/ 1583164365 w 21543"/>
              <a:gd name="T17" fmla="*/ 2147483647 h 21600"/>
              <a:gd name="T18" fmla="*/ 1243150277 w 21543"/>
              <a:gd name="T19" fmla="*/ 2147483647 h 21600"/>
              <a:gd name="T20" fmla="*/ 382608327 w 21543"/>
              <a:gd name="T21" fmla="*/ 2147483647 h 21600"/>
              <a:gd name="T22" fmla="*/ 2147483647 w 21543"/>
              <a:gd name="T23" fmla="*/ 644715902 h 21600"/>
              <a:gd name="T24" fmla="*/ 1154343240 w 21543"/>
              <a:gd name="T25" fmla="*/ 2147483647 h 21600"/>
              <a:gd name="T26" fmla="*/ 1121894732 w 21543"/>
              <a:gd name="T27" fmla="*/ 2147483647 h 21600"/>
              <a:gd name="T28" fmla="*/ 382608327 w 21543"/>
              <a:gd name="T29" fmla="*/ 2147483647 h 21600"/>
              <a:gd name="T30" fmla="*/ 2147483647 w 21543"/>
              <a:gd name="T31" fmla="*/ 19372646 h 21600"/>
              <a:gd name="T32" fmla="*/ 2147483647 w 21543"/>
              <a:gd name="T33" fmla="*/ 0 h 21600"/>
              <a:gd name="T34" fmla="*/ 2147483647 w 21543"/>
              <a:gd name="T35" fmla="*/ 20261543 h 21600"/>
              <a:gd name="T36" fmla="*/ 54189055 w 21543"/>
              <a:gd name="T37" fmla="*/ 2147483647 h 21600"/>
              <a:gd name="T38" fmla="*/ 544509 w 21543"/>
              <a:gd name="T39" fmla="*/ 2147483647 h 21600"/>
              <a:gd name="T40" fmla="*/ 76483127 w 21543"/>
              <a:gd name="T41" fmla="*/ 2147483647 h 21600"/>
              <a:gd name="T42" fmla="*/ 1031093708 w 21543"/>
              <a:gd name="T43" fmla="*/ 2147483647 h 21600"/>
              <a:gd name="T44" fmla="*/ 1480030334 w 21543"/>
              <a:gd name="T45" fmla="*/ 2147483647 h 21600"/>
              <a:gd name="T46" fmla="*/ 1584614298 w 21543"/>
              <a:gd name="T47" fmla="*/ 2147483647 h 21600"/>
              <a:gd name="T48" fmla="*/ 1586064230 w 21543"/>
              <a:gd name="T49" fmla="*/ 2147483647 h 21600"/>
              <a:gd name="T50" fmla="*/ 1690637630 w 21543"/>
              <a:gd name="T51" fmla="*/ 2147483647 h 21600"/>
              <a:gd name="T52" fmla="*/ 1944015289 w 21543"/>
              <a:gd name="T53" fmla="*/ 2147483647 h 21600"/>
              <a:gd name="T54" fmla="*/ 2147483647 w 21543"/>
              <a:gd name="T55" fmla="*/ 2147483647 h 21600"/>
              <a:gd name="T56" fmla="*/ 2147483647 w 21543"/>
              <a:gd name="T57" fmla="*/ 2147483647 h 21600"/>
              <a:gd name="T58" fmla="*/ 2147483647 w 21543"/>
              <a:gd name="T59" fmla="*/ 2147483647 h 21600"/>
              <a:gd name="T60" fmla="*/ 2147483647 w 21543"/>
              <a:gd name="T61" fmla="*/ 2147483647 h 21600"/>
              <a:gd name="T62" fmla="*/ 2147483647 w 21543"/>
              <a:gd name="T63" fmla="*/ 140777585 h 21600"/>
              <a:gd name="T64" fmla="*/ 2147483647 w 21543"/>
              <a:gd name="T65" fmla="*/ 19372646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11" name="Rectangle 20"/>
          <p:cNvSpPr>
            <a:spLocks noChangeArrowheads="1"/>
          </p:cNvSpPr>
          <p:nvPr/>
        </p:nvSpPr>
        <p:spPr bwMode="auto">
          <a:xfrm>
            <a:off x="971605" y="4262367"/>
            <a:ext cx="3528957" cy="656874"/>
          </a:xfrm>
          <a:prstGeom prst="rect">
            <a:avLst/>
          </a:prstGeom>
          <a:solidFill>
            <a:srgbClr val="305480"/>
          </a:solidFill>
          <a:ln>
            <a:noFill/>
          </a:ln>
        </p:spPr>
        <p:txBody>
          <a:bodyPr lIns="67391" tIns="33696" rIns="67391" bIns="33696" anchor="ctr"/>
          <a:lstStyle/>
          <a:p>
            <a:pPr algn="ctr" defTabSz="897381" eaLnBrk="1" hangingPunct="1"/>
            <a:r>
              <a:rPr lang="zh-CN" altLang="en-US" dirty="0">
                <a:solidFill>
                  <a:srgbClr val="FFFFFF"/>
                </a:solidFill>
                <a:latin typeface="Arial" pitchFamily="34" charset="0"/>
                <a:ea typeface="微软雅黑" pitchFamily="34" charset="-122"/>
                <a:sym typeface="Arial" pitchFamily="34" charset="0"/>
              </a:rPr>
              <a:t>提高预算的公开透明度</a:t>
            </a:r>
            <a:endParaRPr lang="en-US" altLang="zh-CN" dirty="0">
              <a:solidFill>
                <a:srgbClr val="FFFFFF"/>
              </a:solidFill>
              <a:latin typeface="Arial" pitchFamily="34" charset="0"/>
              <a:ea typeface="微软雅黑" pitchFamily="34" charset="-122"/>
              <a:sym typeface="Arial" pitchFamily="34" charset="0"/>
            </a:endParaRPr>
          </a:p>
        </p:txBody>
      </p:sp>
      <p:sp>
        <p:nvSpPr>
          <p:cNvPr id="12" name="Rectangle 11"/>
          <p:cNvSpPr>
            <a:spLocks noChangeArrowheads="1"/>
          </p:cNvSpPr>
          <p:nvPr/>
        </p:nvSpPr>
        <p:spPr bwMode="auto">
          <a:xfrm>
            <a:off x="3772738" y="3604057"/>
            <a:ext cx="661020" cy="656874"/>
          </a:xfrm>
          <a:prstGeom prst="rect">
            <a:avLst/>
          </a:prstGeom>
          <a:solidFill>
            <a:schemeClr val="accent1"/>
          </a:solidFill>
          <a:ln>
            <a:noFill/>
          </a:ln>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pic>
        <p:nvPicPr>
          <p:cNvPr id="13" name="Group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368" y="3808236"/>
            <a:ext cx="314102" cy="23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3"/>
          <p:cNvSpPr txBox="1">
            <a:spLocks noChangeArrowheads="1"/>
          </p:cNvSpPr>
          <p:nvPr/>
        </p:nvSpPr>
        <p:spPr bwMode="auto">
          <a:xfrm>
            <a:off x="4487671" y="2261141"/>
            <a:ext cx="31812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spcBef>
                <a:spcPct val="20000"/>
              </a:spcBef>
            </a:pPr>
            <a:r>
              <a:rPr lang="zh-CN" altLang="en-US" b="1" dirty="0">
                <a:solidFill>
                  <a:schemeClr val="bg1"/>
                </a:solidFill>
                <a:latin typeface="宋体" panose="02010600030101010101" pitchFamily="2" charset="-122"/>
                <a:sym typeface="Arial" pitchFamily="34" charset="0"/>
              </a:rPr>
              <a:t>实现人民当家作主的重要基石</a:t>
            </a:r>
            <a:endParaRPr lang="en-US" altLang="zh-CN" b="1" dirty="0">
              <a:solidFill>
                <a:schemeClr val="bg1"/>
              </a:solidFill>
              <a:latin typeface="宋体" panose="02010600030101010101" pitchFamily="2" charset="-122"/>
              <a:sym typeface="Arial" pitchFamily="34" charset="0"/>
            </a:endParaRPr>
          </a:p>
        </p:txBody>
      </p:sp>
      <p:sp>
        <p:nvSpPr>
          <p:cNvPr id="20" name="TextBox 13"/>
          <p:cNvSpPr txBox="1">
            <a:spLocks noChangeArrowheads="1"/>
          </p:cNvSpPr>
          <p:nvPr/>
        </p:nvSpPr>
        <p:spPr bwMode="auto">
          <a:xfrm>
            <a:off x="1188195" y="3017188"/>
            <a:ext cx="3034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spcBef>
                <a:spcPct val="20000"/>
              </a:spcBef>
            </a:pPr>
            <a:r>
              <a:rPr lang="zh-CN" altLang="en-US" b="1" dirty="0">
                <a:solidFill>
                  <a:schemeClr val="bg1"/>
                </a:solidFill>
                <a:latin typeface="宋体" panose="02010600030101010101" pitchFamily="2" charset="-122"/>
                <a:sym typeface="Arial" pitchFamily="34" charset="0"/>
              </a:rPr>
              <a:t>强化对政府行为的约束和监督</a:t>
            </a:r>
            <a:endParaRPr lang="en-US" altLang="zh-CN" b="1" dirty="0">
              <a:solidFill>
                <a:schemeClr val="bg1"/>
              </a:solidFill>
              <a:latin typeface="宋体" panose="02010600030101010101" pitchFamily="2" charset="-122"/>
              <a:sym typeface="Arial" pitchFamily="34" charset="0"/>
            </a:endParaRPr>
          </a:p>
        </p:txBody>
      </p:sp>
      <p:sp>
        <p:nvSpPr>
          <p:cNvPr id="21" name="TextBox 13"/>
          <p:cNvSpPr txBox="1">
            <a:spLocks noChangeArrowheads="1"/>
          </p:cNvSpPr>
          <p:nvPr/>
        </p:nvSpPr>
        <p:spPr bwMode="auto">
          <a:xfrm>
            <a:off x="4583777" y="3857240"/>
            <a:ext cx="26530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spcBef>
                <a:spcPct val="20000"/>
              </a:spcBef>
            </a:pPr>
            <a:r>
              <a:rPr lang="zh-CN" altLang="en-US" b="1" dirty="0">
                <a:solidFill>
                  <a:schemeClr val="bg1"/>
                </a:solidFill>
                <a:latin typeface="宋体" panose="02010600030101010101" pitchFamily="2" charset="-122"/>
                <a:sym typeface="Arial" pitchFamily="34" charset="0"/>
              </a:rPr>
              <a:t>提高预算的透明度</a:t>
            </a:r>
            <a:endParaRPr lang="en-US" altLang="zh-CN" b="1" dirty="0">
              <a:solidFill>
                <a:schemeClr val="bg1"/>
              </a:solidFill>
              <a:latin typeface="宋体" panose="02010600030101010101" pitchFamily="2" charset="-122"/>
              <a:sym typeface="Arial" pitchFamily="34" charset="0"/>
            </a:endParaRPr>
          </a:p>
        </p:txBody>
      </p:sp>
      <p:sp>
        <p:nvSpPr>
          <p:cNvPr id="23"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24" name="矩形 23">
            <a:extLst>
              <a:ext uri="{FF2B5EF4-FFF2-40B4-BE49-F238E27FC236}">
                <a16:creationId xmlns="" xmlns:a16="http://schemas.microsoft.com/office/drawing/2014/main" id="{DB73B891-4169-4749-B347-919088451B00}"/>
              </a:ext>
            </a:extLst>
          </p:cNvPr>
          <p:cNvSpPr/>
          <p:nvPr/>
        </p:nvSpPr>
        <p:spPr>
          <a:xfrm>
            <a:off x="-1116062" y="159513"/>
            <a:ext cx="9865096"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一、预算审批的意义</a:t>
            </a:r>
          </a:p>
        </p:txBody>
      </p:sp>
      <p:sp>
        <p:nvSpPr>
          <p:cNvPr id="22" name="Rectangle 20">
            <a:extLst>
              <a:ext uri="{FF2B5EF4-FFF2-40B4-BE49-F238E27FC236}">
                <a16:creationId xmlns="" xmlns:a16="http://schemas.microsoft.com/office/drawing/2014/main" id="{17AED6F8-CF35-4E18-BD67-73883590CF26}"/>
              </a:ext>
            </a:extLst>
          </p:cNvPr>
          <p:cNvSpPr>
            <a:spLocks noChangeArrowheads="1"/>
          </p:cNvSpPr>
          <p:nvPr/>
        </p:nvSpPr>
        <p:spPr bwMode="auto">
          <a:xfrm>
            <a:off x="4487671" y="3649762"/>
            <a:ext cx="3528957" cy="656874"/>
          </a:xfrm>
          <a:prstGeom prst="rect">
            <a:avLst/>
          </a:prstGeom>
          <a:solidFill>
            <a:srgbClr val="305480"/>
          </a:solidFill>
          <a:ln>
            <a:noFill/>
          </a:ln>
        </p:spPr>
        <p:txBody>
          <a:bodyPr lIns="67391" tIns="33696" rIns="67391" bIns="33696" anchor="ctr"/>
          <a:lstStyle/>
          <a:p>
            <a:pPr algn="ctr" defTabSz="897381" eaLnBrk="1" hangingPunct="1"/>
            <a:r>
              <a:rPr lang="zh-CN" altLang="en-US" dirty="0">
                <a:solidFill>
                  <a:srgbClr val="FFFFFF"/>
                </a:solidFill>
                <a:latin typeface="Arial" pitchFamily="34" charset="0"/>
                <a:ea typeface="微软雅黑" pitchFamily="34" charset="-122"/>
                <a:sym typeface="Arial" pitchFamily="34" charset="0"/>
              </a:rPr>
              <a:t>增强政府预算的科学统筹</a:t>
            </a:r>
            <a:endParaRPr lang="en-US" altLang="zh-CN" dirty="0">
              <a:solidFill>
                <a:srgbClr val="FFFFFF"/>
              </a:solidFill>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1635364677"/>
      </p:ext>
    </p:extLst>
  </p:cSld>
  <p:clrMapOvr>
    <a:masterClrMapping/>
  </p:clrMapOvr>
  <mc:AlternateContent xmlns:mc="http://schemas.openxmlformats.org/markup-compatibility/2006" xmlns:p14="http://schemas.microsoft.com/office/powerpoint/2010/main">
    <mc:Choice Requires="p14">
      <p:transition spd="slow" p14:dur="1300" advTm="2510">
        <p14:pan dir="u"/>
      </p:transition>
    </mc:Choice>
    <mc:Fallback xmlns="">
      <p:transition spd="slow" advTm="251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1092324" y="1461925"/>
            <a:ext cx="1781473" cy="1772276"/>
          </a:xfrm>
          <a:prstGeom prst="ellipse">
            <a:avLst/>
          </a:prstGeom>
          <a:solidFill>
            <a:srgbClr val="305480"/>
          </a:solidFill>
          <a:ln>
            <a:noFill/>
          </a:ln>
        </p:spPr>
        <p:txBody>
          <a:bodyPr lIns="67391" tIns="33696" rIns="67391" bIns="33696"/>
          <a:lstStyle/>
          <a:p>
            <a:pPr defTabSz="400136" eaLnBrk="1" hangingPunct="1"/>
            <a:endParaRPr lang="en-US" altLang="zh-CN" sz="1500">
              <a:solidFill>
                <a:srgbClr val="E2E3E9"/>
              </a:solidFill>
              <a:latin typeface="Arial" pitchFamily="34" charset="0"/>
              <a:ea typeface="微软雅黑" pitchFamily="34" charset="-122"/>
              <a:sym typeface="Arial" pitchFamily="34" charset="0"/>
            </a:endParaRPr>
          </a:p>
        </p:txBody>
      </p:sp>
      <p:sp>
        <p:nvSpPr>
          <p:cNvPr id="3" name="Oval 20"/>
          <p:cNvSpPr>
            <a:spLocks noChangeArrowheads="1"/>
          </p:cNvSpPr>
          <p:nvPr/>
        </p:nvSpPr>
        <p:spPr bwMode="auto">
          <a:xfrm>
            <a:off x="3569978" y="1495175"/>
            <a:ext cx="1781473" cy="1772276"/>
          </a:xfrm>
          <a:prstGeom prst="ellipse">
            <a:avLst/>
          </a:prstGeom>
          <a:solidFill>
            <a:srgbClr val="305480"/>
          </a:solidFill>
          <a:ln>
            <a:noFill/>
          </a:ln>
        </p:spPr>
        <p:txBody>
          <a:bodyPr lIns="67391" tIns="33696" rIns="67391" bIns="33696"/>
          <a:lstStyle/>
          <a:p>
            <a:pPr defTabSz="400136" eaLnBrk="1" hangingPunct="1"/>
            <a:endParaRPr lang="en-US" altLang="zh-CN" sz="1500" dirty="0">
              <a:solidFill>
                <a:srgbClr val="E2E3E9"/>
              </a:solidFill>
              <a:latin typeface="Arial" pitchFamily="34" charset="0"/>
              <a:ea typeface="微软雅黑" pitchFamily="34" charset="-122"/>
              <a:sym typeface="Arial" pitchFamily="34" charset="0"/>
            </a:endParaRPr>
          </a:p>
        </p:txBody>
      </p:sp>
      <p:sp>
        <p:nvSpPr>
          <p:cNvPr id="5" name="Oval 9"/>
          <p:cNvSpPr>
            <a:spLocks noChangeArrowheads="1"/>
          </p:cNvSpPr>
          <p:nvPr/>
        </p:nvSpPr>
        <p:spPr bwMode="auto">
          <a:xfrm>
            <a:off x="2408504" y="1474758"/>
            <a:ext cx="586011" cy="583370"/>
          </a:xfrm>
          <a:prstGeom prst="ellipse">
            <a:avLst/>
          </a:prstGeom>
          <a:solidFill>
            <a:schemeClr val="bg1">
              <a:lumMod val="75000"/>
            </a:schemeClr>
          </a:solidFill>
          <a:ln w="9525">
            <a:noFill/>
            <a:round/>
            <a:headEnd/>
            <a:tailEnd/>
          </a:ln>
          <a:effectLst>
            <a:outerShdw dist="114299" dir="5400000" algn="ctr" rotWithShape="0">
              <a:schemeClr val="bg2">
                <a:alpha val="6998"/>
              </a:schemeClr>
            </a:outerShdw>
          </a:effectLst>
        </p:spPr>
        <p:txBody>
          <a:bodyPr lIns="0" tIns="0" rIns="0" bIns="33691" anchor="ctr"/>
          <a:lstStyle/>
          <a:p>
            <a:pPr algn="ctr" defTabSz="400136" eaLnBrk="1" hangingPunct="1">
              <a:defRPr/>
            </a:pPr>
            <a:r>
              <a:rPr lang="en-US" altLang="zh-CN" sz="1500">
                <a:solidFill>
                  <a:schemeClr val="bg1"/>
                </a:solidFill>
                <a:latin typeface="Arial" pitchFamily="34" charset="0"/>
                <a:ea typeface="微软雅黑" pitchFamily="34" charset="-122"/>
                <a:sym typeface="Arial" pitchFamily="34" charset="0"/>
              </a:rPr>
              <a:t>01</a:t>
            </a:r>
          </a:p>
        </p:txBody>
      </p:sp>
      <p:sp>
        <p:nvSpPr>
          <p:cNvPr id="6" name="Oval 14"/>
          <p:cNvSpPr>
            <a:spLocks noChangeArrowheads="1"/>
          </p:cNvSpPr>
          <p:nvPr/>
        </p:nvSpPr>
        <p:spPr bwMode="auto">
          <a:xfrm>
            <a:off x="4870921" y="1486425"/>
            <a:ext cx="586011" cy="583370"/>
          </a:xfrm>
          <a:prstGeom prst="ellipse">
            <a:avLst/>
          </a:prstGeom>
          <a:solidFill>
            <a:schemeClr val="bg1">
              <a:lumMod val="75000"/>
            </a:schemeClr>
          </a:solidFill>
          <a:ln w="9525">
            <a:noFill/>
            <a:round/>
            <a:headEnd/>
            <a:tailEnd/>
          </a:ln>
          <a:effectLst>
            <a:outerShdw dist="114299" dir="5400000" algn="ctr" rotWithShape="0">
              <a:schemeClr val="bg2">
                <a:alpha val="6998"/>
              </a:schemeClr>
            </a:outerShdw>
          </a:effectLst>
        </p:spPr>
        <p:txBody>
          <a:bodyPr lIns="0" tIns="0" rIns="0" bIns="33691" anchor="ctr"/>
          <a:lstStyle/>
          <a:p>
            <a:pPr algn="ctr" defTabSz="400136" eaLnBrk="1" hangingPunct="1">
              <a:defRPr/>
            </a:pPr>
            <a:r>
              <a:rPr lang="en-US" altLang="zh-CN" sz="1500">
                <a:solidFill>
                  <a:schemeClr val="bg1"/>
                </a:solidFill>
                <a:latin typeface="Arial" pitchFamily="34" charset="0"/>
                <a:ea typeface="微软雅黑" pitchFamily="34" charset="-122"/>
                <a:sym typeface="Arial" pitchFamily="34" charset="0"/>
              </a:rPr>
              <a:t>02</a:t>
            </a:r>
          </a:p>
        </p:txBody>
      </p:sp>
      <p:sp>
        <p:nvSpPr>
          <p:cNvPr id="15" name="TextBox 13"/>
          <p:cNvSpPr txBox="1">
            <a:spLocks noChangeArrowheads="1"/>
          </p:cNvSpPr>
          <p:nvPr/>
        </p:nvSpPr>
        <p:spPr bwMode="auto">
          <a:xfrm>
            <a:off x="1321019" y="2124235"/>
            <a:ext cx="1335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2000" b="1" dirty="0">
                <a:solidFill>
                  <a:schemeClr val="bg1"/>
                </a:solidFill>
                <a:latin typeface="Arial" pitchFamily="34" charset="0"/>
                <a:ea typeface="微软雅黑" pitchFamily="34" charset="-122"/>
                <a:sym typeface="Arial" pitchFamily="34" charset="0"/>
              </a:rPr>
              <a:t>根据立法机关权力大小</a:t>
            </a:r>
            <a:endParaRPr lang="en-US" altLang="zh-CN" sz="2000" b="1" dirty="0">
              <a:solidFill>
                <a:schemeClr val="bg1"/>
              </a:solidFill>
              <a:latin typeface="Arial" pitchFamily="34" charset="0"/>
              <a:ea typeface="微软雅黑" pitchFamily="34" charset="-122"/>
              <a:sym typeface="Arial" pitchFamily="34" charset="0"/>
            </a:endParaRPr>
          </a:p>
        </p:txBody>
      </p:sp>
      <p:sp>
        <p:nvSpPr>
          <p:cNvPr id="16" name="TextBox 13"/>
          <p:cNvSpPr txBox="1">
            <a:spLocks noChangeArrowheads="1"/>
          </p:cNvSpPr>
          <p:nvPr/>
        </p:nvSpPr>
        <p:spPr bwMode="auto">
          <a:xfrm>
            <a:off x="4145441" y="3430213"/>
            <a:ext cx="630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1200" b="1">
                <a:solidFill>
                  <a:schemeClr val="bg1"/>
                </a:solidFill>
                <a:latin typeface="Arial" pitchFamily="34" charset="0"/>
                <a:ea typeface="微软雅黑" pitchFamily="34" charset="-122"/>
                <a:sym typeface="Arial" pitchFamily="34" charset="0"/>
              </a:rPr>
              <a:t>关键词</a:t>
            </a:r>
            <a:r>
              <a:rPr lang="en-US" altLang="zh-CN" sz="1200" b="1">
                <a:solidFill>
                  <a:schemeClr val="bg1"/>
                </a:solidFill>
                <a:latin typeface="Arial" pitchFamily="34" charset="0"/>
                <a:ea typeface="微软雅黑" pitchFamily="34" charset="-122"/>
                <a:sym typeface="Arial" pitchFamily="34" charset="0"/>
              </a:rPr>
              <a:t>2</a:t>
            </a:r>
          </a:p>
        </p:txBody>
      </p:sp>
      <p:sp>
        <p:nvSpPr>
          <p:cNvPr id="17" name="TextBox 13"/>
          <p:cNvSpPr txBox="1">
            <a:spLocks noChangeArrowheads="1"/>
          </p:cNvSpPr>
          <p:nvPr/>
        </p:nvSpPr>
        <p:spPr bwMode="auto">
          <a:xfrm>
            <a:off x="6610201" y="3430213"/>
            <a:ext cx="630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1200" b="1">
                <a:solidFill>
                  <a:schemeClr val="bg1"/>
                </a:solidFill>
                <a:latin typeface="Arial" pitchFamily="34" charset="0"/>
                <a:ea typeface="微软雅黑" pitchFamily="34" charset="-122"/>
                <a:sym typeface="Arial" pitchFamily="34" charset="0"/>
              </a:rPr>
              <a:t>关键词</a:t>
            </a:r>
            <a:r>
              <a:rPr lang="en-US" altLang="zh-CN" sz="1200" b="1">
                <a:solidFill>
                  <a:schemeClr val="bg1"/>
                </a:solidFill>
                <a:latin typeface="Arial" pitchFamily="34" charset="0"/>
                <a:ea typeface="微软雅黑" pitchFamily="34" charset="-122"/>
                <a:sym typeface="Arial" pitchFamily="34" charset="0"/>
              </a:rPr>
              <a:t>3</a:t>
            </a:r>
          </a:p>
        </p:txBody>
      </p:sp>
      <p:sp>
        <p:nvSpPr>
          <p:cNvPr id="19"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20" name="标题 3">
            <a:extLst>
              <a:ext uri="{FF2B5EF4-FFF2-40B4-BE49-F238E27FC236}">
                <a16:creationId xmlns="" xmlns:a16="http://schemas.microsoft.com/office/drawing/2014/main" id="{BAFF3692-FBE6-42CA-A97F-A82F1575EAF5}"/>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zh-CN" b="1" dirty="0"/>
              <a:t>二、预算审批的</a:t>
            </a:r>
            <a:r>
              <a:rPr lang="zh-CN" altLang="en-US" b="1" dirty="0"/>
              <a:t>类型</a:t>
            </a:r>
            <a:endParaRPr lang="zh-CN" altLang="en-US" dirty="0"/>
          </a:p>
        </p:txBody>
      </p:sp>
      <p:sp>
        <p:nvSpPr>
          <p:cNvPr id="22" name="TextBox 13">
            <a:extLst>
              <a:ext uri="{FF2B5EF4-FFF2-40B4-BE49-F238E27FC236}">
                <a16:creationId xmlns="" xmlns:a16="http://schemas.microsoft.com/office/drawing/2014/main" id="{38FDB902-2546-4E86-A9DE-34152A987B2F}"/>
              </a:ext>
            </a:extLst>
          </p:cNvPr>
          <p:cNvSpPr txBox="1">
            <a:spLocks noChangeArrowheads="1"/>
          </p:cNvSpPr>
          <p:nvPr/>
        </p:nvSpPr>
        <p:spPr bwMode="auto">
          <a:xfrm>
            <a:off x="3801111" y="2073537"/>
            <a:ext cx="1335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2000" b="1" dirty="0">
                <a:solidFill>
                  <a:schemeClr val="bg1"/>
                </a:solidFill>
                <a:latin typeface="Arial" pitchFamily="34" charset="0"/>
                <a:ea typeface="微软雅黑" pitchFamily="34" charset="-122"/>
                <a:sym typeface="Arial" pitchFamily="34" charset="0"/>
              </a:rPr>
              <a:t>根据预算修正权力</a:t>
            </a:r>
            <a:endParaRPr lang="en-US" altLang="zh-CN" sz="2000" b="1" dirty="0">
              <a:solidFill>
                <a:schemeClr val="bg1"/>
              </a:solidFill>
              <a:latin typeface="Arial" pitchFamily="34" charset="0"/>
              <a:ea typeface="微软雅黑" pitchFamily="34" charset="-122"/>
              <a:sym typeface="Arial" pitchFamily="34" charset="0"/>
            </a:endParaRPr>
          </a:p>
        </p:txBody>
      </p:sp>
      <p:sp>
        <p:nvSpPr>
          <p:cNvPr id="14" name="TextBox 13">
            <a:extLst>
              <a:ext uri="{FF2B5EF4-FFF2-40B4-BE49-F238E27FC236}">
                <a16:creationId xmlns="" xmlns:a16="http://schemas.microsoft.com/office/drawing/2014/main" id="{38FDB902-2546-4E86-A9DE-34152A987B2F}"/>
              </a:ext>
            </a:extLst>
          </p:cNvPr>
          <p:cNvSpPr txBox="1">
            <a:spLocks noChangeArrowheads="1"/>
          </p:cNvSpPr>
          <p:nvPr/>
        </p:nvSpPr>
        <p:spPr bwMode="auto">
          <a:xfrm>
            <a:off x="6091643" y="2119295"/>
            <a:ext cx="1335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2000" b="1" dirty="0">
                <a:solidFill>
                  <a:schemeClr val="bg1"/>
                </a:solidFill>
                <a:latin typeface="Arial" pitchFamily="34" charset="0"/>
                <a:ea typeface="微软雅黑" pitchFamily="34" charset="-122"/>
                <a:sym typeface="Arial" pitchFamily="34" charset="0"/>
              </a:rPr>
              <a:t>我国和他国比较</a:t>
            </a:r>
            <a:endParaRPr lang="en-US" altLang="zh-CN" sz="2000" b="1" dirty="0">
              <a:solidFill>
                <a:schemeClr val="bg1"/>
              </a:solidFill>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2919941234"/>
      </p:ext>
    </p:extLst>
  </p:cSld>
  <p:clrMapOvr>
    <a:masterClrMapping/>
  </p:clrMapOvr>
  <mc:AlternateContent xmlns:mc="http://schemas.openxmlformats.org/markup-compatibility/2006" xmlns:p14="http://schemas.microsoft.com/office/powerpoint/2010/main">
    <mc:Choice Requires="p14">
      <p:transition spd="slow" p14:dur="1300" advTm="2919">
        <p14:pan dir="u"/>
      </p:transition>
    </mc:Choice>
    <mc:Fallback xmlns="">
      <p:transition spd="slow" advTm="2919">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0BA06D-94DE-40A6-8D6F-C56025A0768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F26FDEAA-8D28-4231-AE6C-7F7B87C620FF}"/>
              </a:ext>
            </a:extLst>
          </p:cNvPr>
          <p:cNvSpPr>
            <a:spLocks noGrp="1"/>
          </p:cNvSpPr>
          <p:nvPr>
            <p:ph idx="1"/>
          </p:nvPr>
        </p:nvSpPr>
        <p:spPr/>
        <p:txBody>
          <a:bodyPr/>
          <a:lstStyle/>
          <a:p>
            <a:r>
              <a:rPr lang="zh-CN" altLang="en-US" dirty="0"/>
              <a:t>根据立法机关权力大小可分为：立法机关权力较大，预算审批发挥实质性作用；立法机关权力较小，预算审批的形式意义大于实质作用。</a:t>
            </a:r>
            <a:endParaRPr lang="en-US" altLang="zh-CN" dirty="0"/>
          </a:p>
          <a:p>
            <a:r>
              <a:rPr lang="zh-CN" altLang="en-US" dirty="0"/>
              <a:t>根据立法管修改预算的法律权力不同分为：不受限制的权力、受限制的权力和平衡预算的权力。</a:t>
            </a:r>
          </a:p>
        </p:txBody>
      </p:sp>
    </p:spTree>
    <p:extLst>
      <p:ext uri="{BB962C8B-B14F-4D97-AF65-F5344CB8AC3E}">
        <p14:creationId xmlns:p14="http://schemas.microsoft.com/office/powerpoint/2010/main" val="2699577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DC58EEDD-95D0-4679-B20B-4E34DCFB1F1E}"/>
              </a:ext>
            </a:extLst>
          </p:cNvPr>
          <p:cNvSpPr>
            <a:spLocks noGrp="1"/>
          </p:cNvSpPr>
          <p:nvPr>
            <p:ph idx="1"/>
          </p:nvPr>
        </p:nvSpPr>
        <p:spPr/>
        <p:txBody>
          <a:bodyPr/>
          <a:lstStyle/>
          <a:p>
            <a:pPr marL="0" indent="0">
              <a:buNone/>
            </a:pPr>
            <a:r>
              <a:rPr lang="zh-CN" altLang="en-US" dirty="0"/>
              <a:t>（一）国际视野的预算审批主体</a:t>
            </a:r>
            <a:endParaRPr lang="en-US" altLang="zh-CN" dirty="0"/>
          </a:p>
          <a:p>
            <a:r>
              <a:rPr lang="zh-CN" altLang="en-US" dirty="0"/>
              <a:t>一院制</a:t>
            </a:r>
            <a:endParaRPr lang="en-US" altLang="zh-CN" dirty="0"/>
          </a:p>
          <a:p>
            <a:r>
              <a:rPr lang="zh-CN" altLang="en-US" dirty="0"/>
              <a:t>两院制</a:t>
            </a:r>
          </a:p>
        </p:txBody>
      </p:sp>
      <p:sp>
        <p:nvSpPr>
          <p:cNvPr id="4" name="标题 3">
            <a:extLst>
              <a:ext uri="{FF2B5EF4-FFF2-40B4-BE49-F238E27FC236}">
                <a16:creationId xmlns="" xmlns:a16="http://schemas.microsoft.com/office/drawing/2014/main" id="{252A0418-36AF-4324-9CFF-5098F6B93DA4}"/>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三</a:t>
            </a:r>
            <a:r>
              <a:rPr lang="zh-CN" altLang="zh-CN" b="1" dirty="0"/>
              <a:t>、预算审批的</a:t>
            </a:r>
            <a:r>
              <a:rPr lang="zh-CN" altLang="en-US" b="1" dirty="0"/>
              <a:t>主体</a:t>
            </a:r>
            <a:endParaRPr lang="zh-CN" altLang="en-US" dirty="0"/>
          </a:p>
        </p:txBody>
      </p:sp>
    </p:spTree>
    <p:extLst>
      <p:ext uri="{BB962C8B-B14F-4D97-AF65-F5344CB8AC3E}">
        <p14:creationId xmlns:p14="http://schemas.microsoft.com/office/powerpoint/2010/main" val="5425778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4C413D9-66D8-4607-9E3A-842A83939C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2BF39656-448B-4F48-9AC2-1B8E302FC680}"/>
              </a:ext>
            </a:extLst>
          </p:cNvPr>
          <p:cNvSpPr>
            <a:spLocks noGrp="1"/>
          </p:cNvSpPr>
          <p:nvPr>
            <p:ph idx="1"/>
          </p:nvPr>
        </p:nvSpPr>
        <p:spPr/>
        <p:txBody>
          <a:bodyPr/>
          <a:lstStyle/>
          <a:p>
            <a:pPr marL="0" indent="0">
              <a:buNone/>
            </a:pPr>
            <a:r>
              <a:rPr lang="zh-CN" altLang="en-US" dirty="0"/>
              <a:t>（二）我国政府预算的审批主体</a:t>
            </a:r>
            <a:endParaRPr lang="en-US" altLang="zh-CN" dirty="0"/>
          </a:p>
          <a:p>
            <a:pPr marL="0" indent="0">
              <a:buNone/>
            </a:pPr>
            <a:r>
              <a:rPr lang="zh-CN" altLang="en-US" dirty="0"/>
              <a:t>各级人民代表大会是国家法定的预算审查和批准机关。</a:t>
            </a:r>
          </a:p>
        </p:txBody>
      </p:sp>
    </p:spTree>
    <p:extLst>
      <p:ext uri="{BB962C8B-B14F-4D97-AF65-F5344CB8AC3E}">
        <p14:creationId xmlns:p14="http://schemas.microsoft.com/office/powerpoint/2010/main" val="28062914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1102</Words>
  <Application>Microsoft Office PowerPoint</Application>
  <PresentationFormat>自定义</PresentationFormat>
  <Paragraphs>127</Paragraphs>
  <Slides>23</Slides>
  <Notes>15</Notes>
  <HiddenSlides>0</HiddenSlides>
  <MMClips>1</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三、预算审批的主体</vt:lpstr>
      <vt:lpstr>PowerPoint 演示文稿</vt:lpstr>
      <vt:lpstr>四、预算审批的权限</vt:lpstr>
      <vt:lpstr>PowerPoint 演示文稿</vt:lpstr>
      <vt:lpstr>一、我国政府预算审批的内容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练习与思考</vt:lpstr>
      <vt:lpstr>练习与思考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Jun Liu</dc:creator>
  <cp:lastModifiedBy>chen</cp:lastModifiedBy>
  <cp:revision>68</cp:revision>
  <dcterms:modified xsi:type="dcterms:W3CDTF">2022-02-28T07:48:41Z</dcterms:modified>
</cp:coreProperties>
</file>