
<file path=[Content_Types].xml><?xml version="1.0" encoding="utf-8"?>
<Types xmlns="http://schemas.openxmlformats.org/package/2006/content-types">
  <Default Extension="mp3" ContentType="audio/unknown"/>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79" r:id="rId3"/>
    <p:sldId id="281" r:id="rId4"/>
    <p:sldId id="265" r:id="rId5"/>
    <p:sldId id="311" r:id="rId6"/>
    <p:sldId id="266" r:id="rId7"/>
    <p:sldId id="294" r:id="rId8"/>
    <p:sldId id="282" r:id="rId9"/>
    <p:sldId id="272" r:id="rId10"/>
    <p:sldId id="274" r:id="rId11"/>
    <p:sldId id="298" r:id="rId12"/>
    <p:sldId id="283" r:id="rId13"/>
    <p:sldId id="300" r:id="rId14"/>
    <p:sldId id="268" r:id="rId15"/>
    <p:sldId id="304" r:id="rId16"/>
    <p:sldId id="313" r:id="rId17"/>
    <p:sldId id="314" r:id="rId18"/>
    <p:sldId id="315" r:id="rId19"/>
    <p:sldId id="308" r:id="rId20"/>
    <p:sldId id="309" r:id="rId21"/>
    <p:sldId id="316" r:id="rId22"/>
    <p:sldId id="306" r:id="rId23"/>
    <p:sldId id="307" r:id="rId24"/>
    <p:sldId id="285" r:id="rId25"/>
  </p:sldIdLst>
  <p:sldSz cx="9001125" cy="5040313"/>
  <p:notesSz cx="6858000" cy="9144000"/>
  <p:custDataLst>
    <p:tags r:id="rId27"/>
  </p:custDataLst>
  <p:defaultText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588">
          <p15:clr>
            <a:srgbClr val="A4A3A4"/>
          </p15:clr>
        </p15:guide>
        <p15:guide id="2" pos="28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5480"/>
    <a:srgbClr val="233C5B"/>
    <a:srgbClr val="1728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0" autoAdjust="0"/>
    <p:restoredTop sz="94714" autoAdjust="0"/>
  </p:normalViewPr>
  <p:slideViewPr>
    <p:cSldViewPr>
      <p:cViewPr varScale="1">
        <p:scale>
          <a:sx n="88" d="100"/>
          <a:sy n="88" d="100"/>
        </p:scale>
        <p:origin x="-724" y="-60"/>
      </p:cViewPr>
      <p:guideLst>
        <p:guide orient="horz" pos="1588"/>
        <p:guide pos="283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6FA217-0378-4C7B-9C61-BACFCD104AD5}" type="datetimeFigureOut">
              <a:rPr lang="zh-CN" altLang="en-US" smtClean="0"/>
              <a:pPr/>
              <a:t>2022/2/28</a:t>
            </a:fld>
            <a:endParaRPr lang="zh-CN" altLang="en-US"/>
          </a:p>
        </p:txBody>
      </p:sp>
      <p:sp>
        <p:nvSpPr>
          <p:cNvPr id="4" name="幻灯片图像占位符 3"/>
          <p:cNvSpPr>
            <a:spLocks noGrp="1" noRot="1" noChangeAspect="1"/>
          </p:cNvSpPr>
          <p:nvPr>
            <p:ph type="sldImg" idx="2"/>
          </p:nvPr>
        </p:nvSpPr>
        <p:spPr>
          <a:xfrm>
            <a:off x="674688" y="1143000"/>
            <a:ext cx="55086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88FB7E-247E-4CB6-BFE2-ABABE1042A68}" type="slidenum">
              <a:rPr lang="zh-CN" altLang="en-US" smtClean="0"/>
              <a:pPr/>
              <a:t>‹#›</a:t>
            </a:fld>
            <a:endParaRPr lang="zh-CN" altLang="en-US"/>
          </a:p>
        </p:txBody>
      </p:sp>
    </p:spTree>
    <p:extLst>
      <p:ext uri="{BB962C8B-B14F-4D97-AF65-F5344CB8AC3E}">
        <p14:creationId xmlns:p14="http://schemas.microsoft.com/office/powerpoint/2010/main" val="2139759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a:t>
            </a:fld>
            <a:endParaRPr lang="zh-CN" altLang="en-US"/>
          </a:p>
        </p:txBody>
      </p:sp>
    </p:spTree>
    <p:extLst>
      <p:ext uri="{BB962C8B-B14F-4D97-AF65-F5344CB8AC3E}">
        <p14:creationId xmlns:p14="http://schemas.microsoft.com/office/powerpoint/2010/main" val="109147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10</a:t>
            </a:fld>
            <a:endParaRPr lang="zh-CN" altLang="en-US"/>
          </a:p>
        </p:txBody>
      </p:sp>
    </p:spTree>
    <p:extLst>
      <p:ext uri="{BB962C8B-B14F-4D97-AF65-F5344CB8AC3E}">
        <p14:creationId xmlns:p14="http://schemas.microsoft.com/office/powerpoint/2010/main" val="2787933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11</a:t>
            </a:fld>
            <a:endParaRPr lang="zh-CN" altLang="en-US"/>
          </a:p>
        </p:txBody>
      </p:sp>
    </p:spTree>
    <p:extLst>
      <p:ext uri="{BB962C8B-B14F-4D97-AF65-F5344CB8AC3E}">
        <p14:creationId xmlns:p14="http://schemas.microsoft.com/office/powerpoint/2010/main" val="27829220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12</a:t>
            </a:fld>
            <a:endParaRPr lang="zh-CN" altLang="en-US"/>
          </a:p>
        </p:txBody>
      </p:sp>
    </p:spTree>
    <p:extLst>
      <p:ext uri="{BB962C8B-B14F-4D97-AF65-F5344CB8AC3E}">
        <p14:creationId xmlns:p14="http://schemas.microsoft.com/office/powerpoint/2010/main" val="7472808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13</a:t>
            </a:fld>
            <a:endParaRPr lang="zh-CN" altLang="en-US"/>
          </a:p>
        </p:txBody>
      </p:sp>
    </p:spTree>
    <p:extLst>
      <p:ext uri="{BB962C8B-B14F-4D97-AF65-F5344CB8AC3E}">
        <p14:creationId xmlns:p14="http://schemas.microsoft.com/office/powerpoint/2010/main" val="9112322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14</a:t>
            </a:fld>
            <a:endParaRPr lang="zh-CN" altLang="en-US"/>
          </a:p>
        </p:txBody>
      </p:sp>
    </p:spTree>
    <p:extLst>
      <p:ext uri="{BB962C8B-B14F-4D97-AF65-F5344CB8AC3E}">
        <p14:creationId xmlns:p14="http://schemas.microsoft.com/office/powerpoint/2010/main" val="35641268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16</a:t>
            </a:fld>
            <a:endParaRPr lang="zh-CN" altLang="en-US"/>
          </a:p>
        </p:txBody>
      </p:sp>
    </p:spTree>
    <p:extLst>
      <p:ext uri="{BB962C8B-B14F-4D97-AF65-F5344CB8AC3E}">
        <p14:creationId xmlns:p14="http://schemas.microsoft.com/office/powerpoint/2010/main" val="35281794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19</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20</a:t>
            </a:fld>
            <a:endParaRPr lang="zh-CN" altLang="en-US"/>
          </a:p>
        </p:txBody>
      </p:sp>
    </p:spTree>
    <p:extLst>
      <p:ext uri="{BB962C8B-B14F-4D97-AF65-F5344CB8AC3E}">
        <p14:creationId xmlns:p14="http://schemas.microsoft.com/office/powerpoint/2010/main" val="1870281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21</a:t>
            </a:fld>
            <a:endParaRPr lang="zh-CN" altLang="en-US"/>
          </a:p>
        </p:txBody>
      </p:sp>
    </p:spTree>
    <p:extLst>
      <p:ext uri="{BB962C8B-B14F-4D97-AF65-F5344CB8AC3E}">
        <p14:creationId xmlns:p14="http://schemas.microsoft.com/office/powerpoint/2010/main" val="1870281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22</a:t>
            </a:fld>
            <a:endParaRPr lang="zh-CN" altLang="en-US"/>
          </a:p>
        </p:txBody>
      </p:sp>
    </p:spTree>
    <p:extLst>
      <p:ext uri="{BB962C8B-B14F-4D97-AF65-F5344CB8AC3E}">
        <p14:creationId xmlns:p14="http://schemas.microsoft.com/office/powerpoint/2010/main" val="1870281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a:t>
            </a:fld>
            <a:endParaRPr lang="zh-CN" altLang="en-US"/>
          </a:p>
        </p:txBody>
      </p:sp>
    </p:spTree>
    <p:extLst>
      <p:ext uri="{BB962C8B-B14F-4D97-AF65-F5344CB8AC3E}">
        <p14:creationId xmlns:p14="http://schemas.microsoft.com/office/powerpoint/2010/main" val="16764026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23</a:t>
            </a:fld>
            <a:endParaRPr lang="zh-CN" altLang="en-US"/>
          </a:p>
        </p:txBody>
      </p:sp>
    </p:spTree>
    <p:extLst>
      <p:ext uri="{BB962C8B-B14F-4D97-AF65-F5344CB8AC3E}">
        <p14:creationId xmlns:p14="http://schemas.microsoft.com/office/powerpoint/2010/main" val="22806468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24</a:t>
            </a:fld>
            <a:endParaRPr lang="zh-CN" altLang="en-US"/>
          </a:p>
        </p:txBody>
      </p:sp>
    </p:spTree>
    <p:extLst>
      <p:ext uri="{BB962C8B-B14F-4D97-AF65-F5344CB8AC3E}">
        <p14:creationId xmlns:p14="http://schemas.microsoft.com/office/powerpoint/2010/main" val="3810313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3</a:t>
            </a:fld>
            <a:endParaRPr lang="zh-CN" altLang="en-US"/>
          </a:p>
        </p:txBody>
      </p:sp>
    </p:spTree>
    <p:extLst>
      <p:ext uri="{BB962C8B-B14F-4D97-AF65-F5344CB8AC3E}">
        <p14:creationId xmlns:p14="http://schemas.microsoft.com/office/powerpoint/2010/main" val="30659617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4</a:t>
            </a:fld>
            <a:endParaRPr lang="zh-CN" altLang="en-US"/>
          </a:p>
        </p:txBody>
      </p:sp>
    </p:spTree>
    <p:extLst>
      <p:ext uri="{BB962C8B-B14F-4D97-AF65-F5344CB8AC3E}">
        <p14:creationId xmlns:p14="http://schemas.microsoft.com/office/powerpoint/2010/main" val="835626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5</a:t>
            </a:fld>
            <a:endParaRPr lang="zh-CN" altLang="en-US"/>
          </a:p>
        </p:txBody>
      </p:sp>
    </p:spTree>
    <p:extLst>
      <p:ext uri="{BB962C8B-B14F-4D97-AF65-F5344CB8AC3E}">
        <p14:creationId xmlns:p14="http://schemas.microsoft.com/office/powerpoint/2010/main" val="24639578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6</a:t>
            </a:fld>
            <a:endParaRPr lang="zh-CN" altLang="en-US"/>
          </a:p>
        </p:txBody>
      </p:sp>
    </p:spTree>
    <p:extLst>
      <p:ext uri="{BB962C8B-B14F-4D97-AF65-F5344CB8AC3E}">
        <p14:creationId xmlns:p14="http://schemas.microsoft.com/office/powerpoint/2010/main" val="2351702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7</a:t>
            </a:fld>
            <a:endParaRPr lang="zh-CN" altLang="en-US"/>
          </a:p>
        </p:txBody>
      </p:sp>
    </p:spTree>
    <p:extLst>
      <p:ext uri="{BB962C8B-B14F-4D97-AF65-F5344CB8AC3E}">
        <p14:creationId xmlns:p14="http://schemas.microsoft.com/office/powerpoint/2010/main" val="3348412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8</a:t>
            </a:fld>
            <a:endParaRPr lang="zh-CN" altLang="en-US"/>
          </a:p>
        </p:txBody>
      </p:sp>
    </p:spTree>
    <p:extLst>
      <p:ext uri="{BB962C8B-B14F-4D97-AF65-F5344CB8AC3E}">
        <p14:creationId xmlns:p14="http://schemas.microsoft.com/office/powerpoint/2010/main" val="2439463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C88FB7E-247E-4CB6-BFE2-ABABE1042A68}" type="slidenum">
              <a:rPr lang="zh-CN" altLang="en-US" smtClean="0"/>
              <a:pPr/>
              <a:t>9</a:t>
            </a:fld>
            <a:endParaRPr lang="zh-CN" altLang="en-US"/>
          </a:p>
        </p:txBody>
      </p:sp>
    </p:spTree>
    <p:extLst>
      <p:ext uri="{BB962C8B-B14F-4D97-AF65-F5344CB8AC3E}">
        <p14:creationId xmlns:p14="http://schemas.microsoft.com/office/powerpoint/2010/main" val="3813994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75085" y="1565764"/>
            <a:ext cx="7650956" cy="1080400"/>
          </a:xfrm>
        </p:spPr>
        <p:txBody>
          <a:bodyPr/>
          <a:lstStyle/>
          <a:p>
            <a:r>
              <a:rPr lang="zh-CN" altLang="en-US"/>
              <a:t>单击此处编辑母版标题样式</a:t>
            </a:r>
          </a:p>
        </p:txBody>
      </p:sp>
      <p:sp>
        <p:nvSpPr>
          <p:cNvPr id="3" name="副标题 2"/>
          <p:cNvSpPr>
            <a:spLocks noGrp="1"/>
          </p:cNvSpPr>
          <p:nvPr>
            <p:ph type="subTitle" idx="1"/>
          </p:nvPr>
        </p:nvSpPr>
        <p:spPr>
          <a:xfrm>
            <a:off x="1350169" y="2856177"/>
            <a:ext cx="6300788" cy="1288080"/>
          </a:xfrm>
        </p:spPr>
        <p:txBody>
          <a:bodyPr/>
          <a:lstStyle>
            <a:lvl1pPr marL="0" indent="0" algn="ctr">
              <a:buNone/>
              <a:defRPr>
                <a:solidFill>
                  <a:schemeClr val="tx1">
                    <a:tint val="75000"/>
                  </a:schemeClr>
                </a:solidFill>
              </a:defRPr>
            </a:lvl1pPr>
            <a:lvl2pPr marL="401147" indent="0" algn="ctr">
              <a:buNone/>
              <a:defRPr>
                <a:solidFill>
                  <a:schemeClr val="tx1">
                    <a:tint val="75000"/>
                  </a:schemeClr>
                </a:solidFill>
              </a:defRPr>
            </a:lvl2pPr>
            <a:lvl3pPr marL="802295" indent="0" algn="ctr">
              <a:buNone/>
              <a:defRPr>
                <a:solidFill>
                  <a:schemeClr val="tx1">
                    <a:tint val="75000"/>
                  </a:schemeClr>
                </a:solidFill>
              </a:defRPr>
            </a:lvl3pPr>
            <a:lvl4pPr marL="1203442" indent="0" algn="ctr">
              <a:buNone/>
              <a:defRPr>
                <a:solidFill>
                  <a:schemeClr val="tx1">
                    <a:tint val="75000"/>
                  </a:schemeClr>
                </a:solidFill>
              </a:defRPr>
            </a:lvl4pPr>
            <a:lvl5pPr marL="1604589" indent="0" algn="ctr">
              <a:buNone/>
              <a:defRPr>
                <a:solidFill>
                  <a:schemeClr val="tx1">
                    <a:tint val="75000"/>
                  </a:schemeClr>
                </a:solidFill>
              </a:defRPr>
            </a:lvl5pPr>
            <a:lvl6pPr marL="2005736" indent="0" algn="ctr">
              <a:buNone/>
              <a:defRPr>
                <a:solidFill>
                  <a:schemeClr val="tx1">
                    <a:tint val="75000"/>
                  </a:schemeClr>
                </a:solidFill>
              </a:defRPr>
            </a:lvl6pPr>
            <a:lvl7pPr marL="2406884" indent="0" algn="ctr">
              <a:buNone/>
              <a:defRPr>
                <a:solidFill>
                  <a:schemeClr val="tx1">
                    <a:tint val="75000"/>
                  </a:schemeClr>
                </a:solidFill>
              </a:defRPr>
            </a:lvl7pPr>
            <a:lvl8pPr marL="2808031" indent="0" algn="ctr">
              <a:buNone/>
              <a:defRPr>
                <a:solidFill>
                  <a:schemeClr val="tx1">
                    <a:tint val="75000"/>
                  </a:schemeClr>
                </a:solidFill>
              </a:defRPr>
            </a:lvl8pPr>
            <a:lvl9pPr marL="3209178"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25816" y="201847"/>
            <a:ext cx="2025253" cy="4300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0056" y="201847"/>
            <a:ext cx="5925741" cy="4300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11027" y="3238868"/>
            <a:ext cx="7650956" cy="1001062"/>
          </a:xfrm>
        </p:spPr>
        <p:txBody>
          <a:bodyPr anchor="t"/>
          <a:lstStyle>
            <a:lvl1pPr algn="l">
              <a:defRPr sz="3500" b="1" cap="all"/>
            </a:lvl1pPr>
          </a:lstStyle>
          <a:p>
            <a:r>
              <a:rPr lang="zh-CN" altLang="en-US"/>
              <a:t>单击此处编辑母版标题样式</a:t>
            </a:r>
          </a:p>
        </p:txBody>
      </p:sp>
      <p:sp>
        <p:nvSpPr>
          <p:cNvPr id="3" name="文本占位符 2"/>
          <p:cNvSpPr>
            <a:spLocks noGrp="1"/>
          </p:cNvSpPr>
          <p:nvPr>
            <p:ph type="body" idx="1"/>
          </p:nvPr>
        </p:nvSpPr>
        <p:spPr>
          <a:xfrm>
            <a:off x="711027" y="2136300"/>
            <a:ext cx="7650956" cy="1102568"/>
          </a:xfrm>
        </p:spPr>
        <p:txBody>
          <a:bodyPr anchor="b"/>
          <a:lstStyle>
            <a:lvl1pPr marL="0" indent="0">
              <a:buNone/>
              <a:defRPr sz="1800">
                <a:solidFill>
                  <a:schemeClr val="tx1">
                    <a:tint val="75000"/>
                  </a:schemeClr>
                </a:solidFill>
              </a:defRPr>
            </a:lvl1pPr>
            <a:lvl2pPr marL="401147" indent="0">
              <a:buNone/>
              <a:defRPr sz="1600">
                <a:solidFill>
                  <a:schemeClr val="tx1">
                    <a:tint val="75000"/>
                  </a:schemeClr>
                </a:solidFill>
              </a:defRPr>
            </a:lvl2pPr>
            <a:lvl3pPr marL="802295" indent="0">
              <a:buNone/>
              <a:defRPr sz="1400">
                <a:solidFill>
                  <a:schemeClr val="tx1">
                    <a:tint val="75000"/>
                  </a:schemeClr>
                </a:solidFill>
              </a:defRPr>
            </a:lvl3pPr>
            <a:lvl4pPr marL="1203442" indent="0">
              <a:buNone/>
              <a:defRPr sz="1200">
                <a:solidFill>
                  <a:schemeClr val="tx1">
                    <a:tint val="75000"/>
                  </a:schemeClr>
                </a:solidFill>
              </a:defRPr>
            </a:lvl4pPr>
            <a:lvl5pPr marL="1604589" indent="0">
              <a:buNone/>
              <a:defRPr sz="1200">
                <a:solidFill>
                  <a:schemeClr val="tx1">
                    <a:tint val="75000"/>
                  </a:schemeClr>
                </a:solidFill>
              </a:defRPr>
            </a:lvl5pPr>
            <a:lvl6pPr marL="2005736" indent="0">
              <a:buNone/>
              <a:defRPr sz="1200">
                <a:solidFill>
                  <a:schemeClr val="tx1">
                    <a:tint val="75000"/>
                  </a:schemeClr>
                </a:solidFill>
              </a:defRPr>
            </a:lvl6pPr>
            <a:lvl7pPr marL="2406884" indent="0">
              <a:buNone/>
              <a:defRPr sz="1200">
                <a:solidFill>
                  <a:schemeClr val="tx1">
                    <a:tint val="75000"/>
                  </a:schemeClr>
                </a:solidFill>
              </a:defRPr>
            </a:lvl7pPr>
            <a:lvl8pPr marL="2808031" indent="0">
              <a:buNone/>
              <a:defRPr sz="1200">
                <a:solidFill>
                  <a:schemeClr val="tx1">
                    <a:tint val="75000"/>
                  </a:schemeClr>
                </a:solidFill>
              </a:defRPr>
            </a:lvl8pPr>
            <a:lvl9pPr marL="3209178"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0056"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5572" y="1176073"/>
            <a:ext cx="3975497" cy="3326374"/>
          </a:xfrm>
        </p:spPr>
        <p:txBody>
          <a:bodyPr/>
          <a:lstStyle>
            <a:lvl1pPr>
              <a:defRPr sz="2500"/>
            </a:lvl1pPr>
            <a:lvl2pPr>
              <a:defRPr sz="21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0056" y="1128237"/>
            <a:ext cx="3977060"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4" name="内容占位符 3"/>
          <p:cNvSpPr>
            <a:spLocks noGrp="1"/>
          </p:cNvSpPr>
          <p:nvPr>
            <p:ph sz="half" idx="2"/>
          </p:nvPr>
        </p:nvSpPr>
        <p:spPr>
          <a:xfrm>
            <a:off x="450056" y="1598433"/>
            <a:ext cx="3977060"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572447" y="1128237"/>
            <a:ext cx="3978622" cy="470195"/>
          </a:xfrm>
        </p:spPr>
        <p:txBody>
          <a:bodyPr anchor="b"/>
          <a:lstStyle>
            <a:lvl1pPr marL="0" indent="0">
              <a:buNone/>
              <a:defRPr sz="2100" b="1"/>
            </a:lvl1pPr>
            <a:lvl2pPr marL="401147" indent="0">
              <a:buNone/>
              <a:defRPr sz="1800" b="1"/>
            </a:lvl2pPr>
            <a:lvl3pPr marL="802295" indent="0">
              <a:buNone/>
              <a:defRPr sz="1600" b="1"/>
            </a:lvl3pPr>
            <a:lvl4pPr marL="1203442" indent="0">
              <a:buNone/>
              <a:defRPr sz="1400" b="1"/>
            </a:lvl4pPr>
            <a:lvl5pPr marL="1604589" indent="0">
              <a:buNone/>
              <a:defRPr sz="1400" b="1"/>
            </a:lvl5pPr>
            <a:lvl6pPr marL="2005736" indent="0">
              <a:buNone/>
              <a:defRPr sz="1400" b="1"/>
            </a:lvl6pPr>
            <a:lvl7pPr marL="2406884" indent="0">
              <a:buNone/>
              <a:defRPr sz="1400" b="1"/>
            </a:lvl7pPr>
            <a:lvl8pPr marL="2808031" indent="0">
              <a:buNone/>
              <a:defRPr sz="1400" b="1"/>
            </a:lvl8pPr>
            <a:lvl9pPr marL="3209178" indent="0">
              <a:buNone/>
              <a:defRPr sz="1400" b="1"/>
            </a:lvl9pPr>
          </a:lstStyle>
          <a:p>
            <a:pPr lvl="0"/>
            <a:r>
              <a:rPr lang="zh-CN" altLang="en-US"/>
              <a:t>单击此处编辑母版文本样式</a:t>
            </a:r>
          </a:p>
        </p:txBody>
      </p:sp>
      <p:sp>
        <p:nvSpPr>
          <p:cNvPr id="6" name="内容占位符 5"/>
          <p:cNvSpPr>
            <a:spLocks noGrp="1"/>
          </p:cNvSpPr>
          <p:nvPr>
            <p:ph sz="quarter" idx="4"/>
          </p:nvPr>
        </p:nvSpPr>
        <p:spPr>
          <a:xfrm>
            <a:off x="4572447" y="1598433"/>
            <a:ext cx="3978622" cy="2904014"/>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0057" y="200679"/>
            <a:ext cx="2961308" cy="854053"/>
          </a:xfrm>
        </p:spPr>
        <p:txBody>
          <a:bodyPr anchor="b"/>
          <a:lstStyle>
            <a:lvl1pPr algn="l">
              <a:defRPr sz="1800" b="1"/>
            </a:lvl1pPr>
          </a:lstStyle>
          <a:p>
            <a:r>
              <a:rPr lang="zh-CN" altLang="en-US"/>
              <a:t>单击此处编辑母版标题样式</a:t>
            </a:r>
          </a:p>
        </p:txBody>
      </p:sp>
      <p:sp>
        <p:nvSpPr>
          <p:cNvPr id="3" name="内容占位符 2"/>
          <p:cNvSpPr>
            <a:spLocks noGrp="1"/>
          </p:cNvSpPr>
          <p:nvPr>
            <p:ph idx="1"/>
          </p:nvPr>
        </p:nvSpPr>
        <p:spPr>
          <a:xfrm>
            <a:off x="3519190" y="200679"/>
            <a:ext cx="5031879" cy="4301768"/>
          </a:xfrm>
        </p:spPr>
        <p:txBody>
          <a:bodyPr/>
          <a:lstStyle>
            <a:lvl1pPr>
              <a:defRPr sz="2800"/>
            </a:lvl1pPr>
            <a:lvl2pPr>
              <a:defRPr sz="2500"/>
            </a:lvl2pPr>
            <a:lvl3pPr>
              <a:defRPr sz="21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0057" y="1054733"/>
            <a:ext cx="2961308" cy="3447714"/>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64284" y="3528219"/>
            <a:ext cx="5400675" cy="416526"/>
          </a:xfrm>
        </p:spPr>
        <p:txBody>
          <a:bodyPr anchor="b"/>
          <a:lstStyle>
            <a:lvl1pPr algn="l">
              <a:defRPr sz="1800" b="1"/>
            </a:lvl1pPr>
          </a:lstStyle>
          <a:p>
            <a:r>
              <a:rPr lang="zh-CN" altLang="en-US"/>
              <a:t>单击此处编辑母版标题样式</a:t>
            </a:r>
          </a:p>
        </p:txBody>
      </p:sp>
      <p:sp>
        <p:nvSpPr>
          <p:cNvPr id="3" name="图片占位符 2"/>
          <p:cNvSpPr>
            <a:spLocks noGrp="1"/>
          </p:cNvSpPr>
          <p:nvPr>
            <p:ph type="pic" idx="1"/>
          </p:nvPr>
        </p:nvSpPr>
        <p:spPr>
          <a:xfrm>
            <a:off x="1764284" y="450361"/>
            <a:ext cx="5400675" cy="3024188"/>
          </a:xfrm>
        </p:spPr>
        <p:txBody>
          <a:bodyPr/>
          <a:lstStyle>
            <a:lvl1pPr marL="0" indent="0">
              <a:buNone/>
              <a:defRPr sz="2800"/>
            </a:lvl1pPr>
            <a:lvl2pPr marL="401147" indent="0">
              <a:buNone/>
              <a:defRPr sz="2500"/>
            </a:lvl2pPr>
            <a:lvl3pPr marL="802295" indent="0">
              <a:buNone/>
              <a:defRPr sz="2100"/>
            </a:lvl3pPr>
            <a:lvl4pPr marL="1203442" indent="0">
              <a:buNone/>
              <a:defRPr sz="1800"/>
            </a:lvl4pPr>
            <a:lvl5pPr marL="1604589" indent="0">
              <a:buNone/>
              <a:defRPr sz="1800"/>
            </a:lvl5pPr>
            <a:lvl6pPr marL="2005736" indent="0">
              <a:buNone/>
              <a:defRPr sz="1800"/>
            </a:lvl6pPr>
            <a:lvl7pPr marL="2406884" indent="0">
              <a:buNone/>
              <a:defRPr sz="1800"/>
            </a:lvl7pPr>
            <a:lvl8pPr marL="2808031" indent="0">
              <a:buNone/>
              <a:defRPr sz="1800"/>
            </a:lvl8pPr>
            <a:lvl9pPr marL="3209178" indent="0">
              <a:buNone/>
              <a:defRPr sz="1800"/>
            </a:lvl9pPr>
          </a:lstStyle>
          <a:p>
            <a:endParaRPr lang="zh-CN" altLang="en-US"/>
          </a:p>
        </p:txBody>
      </p:sp>
      <p:sp>
        <p:nvSpPr>
          <p:cNvPr id="4" name="文本占位符 3"/>
          <p:cNvSpPr>
            <a:spLocks noGrp="1"/>
          </p:cNvSpPr>
          <p:nvPr>
            <p:ph type="body" sz="half" idx="2"/>
          </p:nvPr>
        </p:nvSpPr>
        <p:spPr>
          <a:xfrm>
            <a:off x="1764284" y="3944746"/>
            <a:ext cx="5400675" cy="591536"/>
          </a:xfrm>
        </p:spPr>
        <p:txBody>
          <a:bodyPr/>
          <a:lstStyle>
            <a:lvl1pPr marL="0" indent="0">
              <a:buNone/>
              <a:defRPr sz="1200"/>
            </a:lvl1pPr>
            <a:lvl2pPr marL="401147" indent="0">
              <a:buNone/>
              <a:defRPr sz="1100"/>
            </a:lvl2pPr>
            <a:lvl3pPr marL="802295" indent="0">
              <a:buNone/>
              <a:defRPr sz="900"/>
            </a:lvl3pPr>
            <a:lvl4pPr marL="1203442" indent="0">
              <a:buNone/>
              <a:defRPr sz="800"/>
            </a:lvl4pPr>
            <a:lvl5pPr marL="1604589" indent="0">
              <a:buNone/>
              <a:defRPr sz="800"/>
            </a:lvl5pPr>
            <a:lvl6pPr marL="2005736" indent="0">
              <a:buNone/>
              <a:defRPr sz="800"/>
            </a:lvl6pPr>
            <a:lvl7pPr marL="2406884" indent="0">
              <a:buNone/>
              <a:defRPr sz="800"/>
            </a:lvl7pPr>
            <a:lvl8pPr marL="2808031" indent="0">
              <a:buNone/>
              <a:defRPr sz="800"/>
            </a:lvl8pPr>
            <a:lvl9pPr marL="3209178" indent="0">
              <a:buNone/>
              <a:defRPr sz="8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2022/2/28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0056" y="201846"/>
            <a:ext cx="8101013" cy="840052"/>
          </a:xfrm>
          <a:prstGeom prst="rect">
            <a:avLst/>
          </a:prstGeom>
        </p:spPr>
        <p:txBody>
          <a:bodyPr vert="horz" lIns="80229" tIns="40115" rIns="80229" bIns="40115" rtlCol="0" anchor="ctr">
            <a:normAutofit/>
          </a:bodyPr>
          <a:lstStyle/>
          <a:p>
            <a:r>
              <a:rPr lang="zh-CN" altLang="en-US"/>
              <a:t>单击此处编辑母版标题样式</a:t>
            </a:r>
          </a:p>
        </p:txBody>
      </p:sp>
      <p:sp>
        <p:nvSpPr>
          <p:cNvPr id="3" name="文本占位符 2"/>
          <p:cNvSpPr>
            <a:spLocks noGrp="1"/>
          </p:cNvSpPr>
          <p:nvPr>
            <p:ph type="body" idx="1"/>
          </p:nvPr>
        </p:nvSpPr>
        <p:spPr>
          <a:xfrm>
            <a:off x="450056" y="1176073"/>
            <a:ext cx="8101013" cy="3326374"/>
          </a:xfrm>
          <a:prstGeom prst="rect">
            <a:avLst/>
          </a:prstGeom>
        </p:spPr>
        <p:txBody>
          <a:bodyPr vert="horz" lIns="80229" tIns="40115" rIns="80229" bIns="40115"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0056" y="4671624"/>
            <a:ext cx="2100263" cy="268350"/>
          </a:xfrm>
          <a:prstGeom prst="rect">
            <a:avLst/>
          </a:prstGeom>
        </p:spPr>
        <p:txBody>
          <a:bodyPr vert="horz" lIns="80229" tIns="40115" rIns="80229" bIns="40115" rtlCol="0" anchor="ctr"/>
          <a:lstStyle>
            <a:lvl1pPr algn="l">
              <a:defRPr sz="1100">
                <a:solidFill>
                  <a:schemeClr val="tx1">
                    <a:tint val="75000"/>
                  </a:schemeClr>
                </a:solidFill>
              </a:defRPr>
            </a:lvl1pPr>
          </a:lstStyle>
          <a:p>
            <a:fld id="{530820CF-B880-4189-942D-D702A7CBA730}" type="datetimeFigureOut">
              <a:rPr lang="zh-CN" altLang="en-US" smtClean="0"/>
              <a:pPr/>
              <a:t>2022/2/28</a:t>
            </a:fld>
            <a:endParaRPr lang="zh-CN" altLang="en-US"/>
          </a:p>
        </p:txBody>
      </p:sp>
      <p:sp>
        <p:nvSpPr>
          <p:cNvPr id="5" name="页脚占位符 4"/>
          <p:cNvSpPr>
            <a:spLocks noGrp="1"/>
          </p:cNvSpPr>
          <p:nvPr>
            <p:ph type="ftr" sz="quarter" idx="3"/>
          </p:nvPr>
        </p:nvSpPr>
        <p:spPr>
          <a:xfrm>
            <a:off x="3075385" y="4671624"/>
            <a:ext cx="2850356" cy="268350"/>
          </a:xfrm>
          <a:prstGeom prst="rect">
            <a:avLst/>
          </a:prstGeom>
        </p:spPr>
        <p:txBody>
          <a:bodyPr vert="horz" lIns="80229" tIns="40115" rIns="80229" bIns="40115" rtlCol="0" anchor="ctr"/>
          <a:lstStyle>
            <a:lvl1pPr algn="ctr">
              <a:defRPr sz="11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0806" y="4671624"/>
            <a:ext cx="2100263" cy="268350"/>
          </a:xfrm>
          <a:prstGeom prst="rect">
            <a:avLst/>
          </a:prstGeom>
        </p:spPr>
        <p:txBody>
          <a:bodyPr vert="horz" lIns="80229" tIns="40115" rIns="80229" bIns="40115" rtlCol="0" anchor="ctr"/>
          <a:lstStyle>
            <a:lvl1pPr algn="r">
              <a:defRPr sz="11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xStyles>
    <p:titleStyle>
      <a:lvl1pPr algn="ctr" defTabSz="802295" rtl="0" eaLnBrk="1" latinLnBrk="0" hangingPunct="1">
        <a:spcBef>
          <a:spcPct val="0"/>
        </a:spcBef>
        <a:buNone/>
        <a:defRPr sz="3900" kern="1200">
          <a:solidFill>
            <a:schemeClr val="tx1"/>
          </a:solidFill>
          <a:latin typeface="+mj-lt"/>
          <a:ea typeface="+mj-ea"/>
          <a:cs typeface="+mj-cs"/>
        </a:defRPr>
      </a:lvl1pPr>
    </p:titleStyle>
    <p:bodyStyle>
      <a:lvl1pPr marL="300860" indent="-300860" algn="l" defTabSz="802295"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51864" indent="-250717" algn="l" defTabSz="802295"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02868" indent="-200574" algn="l" defTabSz="802295"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0401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05163"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206310"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607457"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008605"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409752" indent="-200574" algn="l" defTabSz="802295"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802295" rtl="0" eaLnBrk="1" latinLnBrk="0" hangingPunct="1">
        <a:defRPr sz="1600" kern="1200">
          <a:solidFill>
            <a:schemeClr val="tx1"/>
          </a:solidFill>
          <a:latin typeface="+mn-lt"/>
          <a:ea typeface="+mn-ea"/>
          <a:cs typeface="+mn-cs"/>
        </a:defRPr>
      </a:lvl1pPr>
      <a:lvl2pPr marL="401147" algn="l" defTabSz="802295" rtl="0" eaLnBrk="1" latinLnBrk="0" hangingPunct="1">
        <a:defRPr sz="1600" kern="1200">
          <a:solidFill>
            <a:schemeClr val="tx1"/>
          </a:solidFill>
          <a:latin typeface="+mn-lt"/>
          <a:ea typeface="+mn-ea"/>
          <a:cs typeface="+mn-cs"/>
        </a:defRPr>
      </a:lvl2pPr>
      <a:lvl3pPr marL="802295" algn="l" defTabSz="802295" rtl="0" eaLnBrk="1" latinLnBrk="0" hangingPunct="1">
        <a:defRPr sz="1600" kern="1200">
          <a:solidFill>
            <a:schemeClr val="tx1"/>
          </a:solidFill>
          <a:latin typeface="+mn-lt"/>
          <a:ea typeface="+mn-ea"/>
          <a:cs typeface="+mn-cs"/>
        </a:defRPr>
      </a:lvl3pPr>
      <a:lvl4pPr marL="1203442" algn="l" defTabSz="802295" rtl="0" eaLnBrk="1" latinLnBrk="0" hangingPunct="1">
        <a:defRPr sz="1600" kern="1200">
          <a:solidFill>
            <a:schemeClr val="tx1"/>
          </a:solidFill>
          <a:latin typeface="+mn-lt"/>
          <a:ea typeface="+mn-ea"/>
          <a:cs typeface="+mn-cs"/>
        </a:defRPr>
      </a:lvl4pPr>
      <a:lvl5pPr marL="1604589" algn="l" defTabSz="802295" rtl="0" eaLnBrk="1" latinLnBrk="0" hangingPunct="1">
        <a:defRPr sz="1600" kern="1200">
          <a:solidFill>
            <a:schemeClr val="tx1"/>
          </a:solidFill>
          <a:latin typeface="+mn-lt"/>
          <a:ea typeface="+mn-ea"/>
          <a:cs typeface="+mn-cs"/>
        </a:defRPr>
      </a:lvl5pPr>
      <a:lvl6pPr marL="2005736" algn="l" defTabSz="802295" rtl="0" eaLnBrk="1" latinLnBrk="0" hangingPunct="1">
        <a:defRPr sz="1600" kern="1200">
          <a:solidFill>
            <a:schemeClr val="tx1"/>
          </a:solidFill>
          <a:latin typeface="+mn-lt"/>
          <a:ea typeface="+mn-ea"/>
          <a:cs typeface="+mn-cs"/>
        </a:defRPr>
      </a:lvl6pPr>
      <a:lvl7pPr marL="2406884" algn="l" defTabSz="802295" rtl="0" eaLnBrk="1" latinLnBrk="0" hangingPunct="1">
        <a:defRPr sz="1600" kern="1200">
          <a:solidFill>
            <a:schemeClr val="tx1"/>
          </a:solidFill>
          <a:latin typeface="+mn-lt"/>
          <a:ea typeface="+mn-ea"/>
          <a:cs typeface="+mn-cs"/>
        </a:defRPr>
      </a:lvl7pPr>
      <a:lvl8pPr marL="2808031" algn="l" defTabSz="802295" rtl="0" eaLnBrk="1" latinLnBrk="0" hangingPunct="1">
        <a:defRPr sz="1600" kern="1200">
          <a:solidFill>
            <a:schemeClr val="tx1"/>
          </a:solidFill>
          <a:latin typeface="+mn-lt"/>
          <a:ea typeface="+mn-ea"/>
          <a:cs typeface="+mn-cs"/>
        </a:defRPr>
      </a:lvl8pPr>
      <a:lvl9pPr marL="3209178" algn="l" defTabSz="802295"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1.xml"/><Relationship Id="rId7" Type="http://schemas.openxmlformats.org/officeDocument/2006/relationships/image" Target="../media/image3.pn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5">
            <a:lum/>
          </a:blip>
          <a:srcRect/>
          <a:stretch>
            <a:fillRect/>
          </a:stretch>
        </a:blipFill>
        <a:effectLst/>
      </p:bgPr>
    </p:bg>
    <p:spTree>
      <p:nvGrpSpPr>
        <p:cNvPr id="1" name=""/>
        <p:cNvGrpSpPr/>
        <p:nvPr/>
      </p:nvGrpSpPr>
      <p:grpSpPr>
        <a:xfrm>
          <a:off x="0" y="0"/>
          <a:ext cx="0" cy="0"/>
          <a:chOff x="0" y="0"/>
          <a:chExt cx="0" cy="0"/>
        </a:xfrm>
      </p:grpSpPr>
      <p:sp>
        <p:nvSpPr>
          <p:cNvPr id="20" name="文本框 34"/>
          <p:cNvSpPr txBox="1"/>
          <p:nvPr/>
        </p:nvSpPr>
        <p:spPr>
          <a:xfrm>
            <a:off x="324098" y="1781507"/>
            <a:ext cx="5400600" cy="560493"/>
          </a:xfrm>
          <a:prstGeom prst="rect">
            <a:avLst/>
          </a:prstGeom>
          <a:noFill/>
        </p:spPr>
        <p:txBody>
          <a:bodyPr wrap="square" lIns="67391" tIns="33696" rIns="67391" bIns="33696" rtlCol="0">
            <a:spAutoFit/>
          </a:bodyPr>
          <a:lstStyle/>
          <a:p>
            <a:r>
              <a:rPr lang="zh-CN" altLang="en-US" sz="3200">
                <a:solidFill>
                  <a:schemeClr val="bg1"/>
                </a:solidFill>
                <a:latin typeface="黑体" pitchFamily="2" charset="-122"/>
                <a:ea typeface="黑体" pitchFamily="2" charset="-122"/>
                <a:cs typeface="+mn-ea"/>
                <a:sym typeface="+mn-lt"/>
              </a:rPr>
              <a:t>第八章 </a:t>
            </a:r>
            <a:r>
              <a:rPr lang="zh-CN" altLang="en-US" sz="3200" dirty="0">
                <a:solidFill>
                  <a:schemeClr val="bg1"/>
                </a:solidFill>
                <a:latin typeface="黑体" pitchFamily="2" charset="-122"/>
                <a:ea typeface="黑体" pitchFamily="2" charset="-122"/>
                <a:cs typeface="+mn-ea"/>
                <a:sym typeface="+mn-lt"/>
              </a:rPr>
              <a:t>政府预算监督与问责</a:t>
            </a:r>
            <a:endParaRPr lang="zh-CN" altLang="en-US" sz="2800" dirty="0">
              <a:solidFill>
                <a:schemeClr val="bg1"/>
              </a:solidFill>
              <a:latin typeface="黑体" pitchFamily="2" charset="-122"/>
              <a:ea typeface="黑体" pitchFamily="2" charset="-122"/>
              <a:cs typeface="+mn-ea"/>
              <a:sym typeface="+mn-lt"/>
            </a:endParaRPr>
          </a:p>
        </p:txBody>
      </p:sp>
      <p:sp>
        <p:nvSpPr>
          <p:cNvPr id="22" name="流程图: 终止 21"/>
          <p:cNvSpPr/>
          <p:nvPr/>
        </p:nvSpPr>
        <p:spPr>
          <a:xfrm>
            <a:off x="2772370" y="2726579"/>
            <a:ext cx="1656184" cy="369641"/>
          </a:xfrm>
          <a:prstGeom prst="flowChartTerminator">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34"/>
          <p:cNvSpPr txBox="1"/>
          <p:nvPr/>
        </p:nvSpPr>
        <p:spPr>
          <a:xfrm>
            <a:off x="-539998" y="2736180"/>
            <a:ext cx="4934818" cy="314271"/>
          </a:xfrm>
          <a:prstGeom prst="rect">
            <a:avLst/>
          </a:prstGeom>
          <a:noFill/>
        </p:spPr>
        <p:txBody>
          <a:bodyPr wrap="square" lIns="67391" tIns="33696" rIns="67391" bIns="33696" rtlCol="0">
            <a:spAutoFit/>
          </a:bodyPr>
          <a:lstStyle/>
          <a:p>
            <a:pPr algn="r"/>
            <a:r>
              <a:rPr lang="zh-CN" altLang="en-US" dirty="0">
                <a:solidFill>
                  <a:srgbClr val="305480"/>
                </a:solidFill>
                <a:latin typeface="黑体" pitchFamily="2" charset="-122"/>
                <a:ea typeface="黑体" pitchFamily="2" charset="-122"/>
                <a:cs typeface="+mn-ea"/>
                <a:sym typeface="+mn-lt"/>
              </a:rPr>
              <a:t>中央财经大学</a:t>
            </a:r>
          </a:p>
        </p:txBody>
      </p:sp>
      <p:pic>
        <p:nvPicPr>
          <p:cNvPr id="2" name="57dd85ce41265">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cstate="print"/>
          <a:stretch>
            <a:fillRect/>
          </a:stretch>
        </p:blipFill>
        <p:spPr>
          <a:xfrm>
            <a:off x="-2988270" y="-360164"/>
            <a:ext cx="487362" cy="487363"/>
          </a:xfrm>
          <a:prstGeom prst="rect">
            <a:avLst/>
          </a:prstGeom>
        </p:spPr>
      </p:pic>
      <p:pic>
        <p:nvPicPr>
          <p:cNvPr id="6" name="Picture 36"/>
          <p:cNvPicPr>
            <a:picLocks noChangeAspect="1"/>
          </p:cNvPicPr>
          <p:nvPr/>
        </p:nvPicPr>
        <p:blipFill>
          <a:blip r:embed="rId7" cstate="print"/>
          <a:stretch>
            <a:fillRect/>
          </a:stretch>
        </p:blipFill>
        <p:spPr>
          <a:xfrm>
            <a:off x="-71755" y="-48895"/>
            <a:ext cx="835660" cy="859155"/>
          </a:xfrm>
          <a:prstGeom prst="rect">
            <a:avLst/>
          </a:prstGeom>
          <a:noFill/>
          <a:ln w="9525">
            <a:noFill/>
          </a:ln>
        </p:spPr>
      </p:pic>
      <p:pic>
        <p:nvPicPr>
          <p:cNvPr id="7" name="Picture 37"/>
          <p:cNvPicPr>
            <a:picLocks noChangeAspect="1"/>
          </p:cNvPicPr>
          <p:nvPr/>
        </p:nvPicPr>
        <p:blipFill>
          <a:blip r:embed="rId8"/>
          <a:stretch>
            <a:fillRect/>
          </a:stretch>
        </p:blipFill>
        <p:spPr>
          <a:xfrm>
            <a:off x="655320" y="-183515"/>
            <a:ext cx="2722562" cy="1204913"/>
          </a:xfrm>
          <a:prstGeom prst="rect">
            <a:avLst/>
          </a:prstGeom>
          <a:noFill/>
          <a:ln w="9525">
            <a:noFill/>
          </a:ln>
        </p:spPr>
      </p:pic>
    </p:spTree>
    <p:extLst>
      <p:ext uri="{BB962C8B-B14F-4D97-AF65-F5344CB8AC3E}">
        <p14:creationId xmlns:p14="http://schemas.microsoft.com/office/powerpoint/2010/main" val="74475452"/>
      </p:ext>
    </p:extLst>
  </p:cSld>
  <p:clrMapOvr>
    <a:masterClrMapping/>
  </p:clrMapOvr>
  <mc:AlternateContent xmlns:mc="http://schemas.openxmlformats.org/markup-compatibility/2006" xmlns:p14="http://schemas.microsoft.com/office/powerpoint/2010/main">
    <mc:Choice Requires="p14">
      <p:transition spd="slow" p14:dur="1300" advTm="5731">
        <p14:pan dir="u"/>
      </p:transition>
    </mc:Choice>
    <mc:Fallback xmlns="">
      <p:transition spd="slow" advTm="5731">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extLst>
    <p:ext uri="{E180D4A7-C9FB-4DFB-919C-405C955672EB}">
      <p14:showEvtLst xmlns:p14="http://schemas.microsoft.com/office/powerpoint/2010/main">
        <p14:playEvt time="1" objId="2"/>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0" name="组合 29">
            <a:extLst>
              <a:ext uri="{FF2B5EF4-FFF2-40B4-BE49-F238E27FC236}">
                <a16:creationId xmlns:a16="http://schemas.microsoft.com/office/drawing/2014/main" xmlns="" id="{2F6A4F04-ACFB-432F-B74D-4008FC299BA6}"/>
              </a:ext>
            </a:extLst>
          </p:cNvPr>
          <p:cNvGrpSpPr/>
          <p:nvPr/>
        </p:nvGrpSpPr>
        <p:grpSpPr>
          <a:xfrm>
            <a:off x="279712" y="1296020"/>
            <a:ext cx="8686641" cy="2817676"/>
            <a:chOff x="1100528" y="1579764"/>
            <a:chExt cx="8686641" cy="2817676"/>
          </a:xfrm>
        </p:grpSpPr>
        <p:sp>
          <p:nvSpPr>
            <p:cNvPr id="2" name="矩形 7"/>
            <p:cNvSpPr>
              <a:spLocks noChangeArrowheads="1"/>
            </p:cNvSpPr>
            <p:nvPr/>
          </p:nvSpPr>
          <p:spPr bwMode="auto">
            <a:xfrm>
              <a:off x="1113421" y="1579765"/>
              <a:ext cx="1577541" cy="2817675"/>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a:solidFill>
                  <a:srgbClr val="000000"/>
                </a:solidFill>
                <a:latin typeface="Arial" pitchFamily="34" charset="0"/>
                <a:ea typeface="微软雅黑" pitchFamily="34" charset="-122"/>
                <a:sym typeface="Arial" pitchFamily="34" charset="0"/>
              </a:endParaRPr>
            </a:p>
          </p:txBody>
        </p:sp>
        <p:sp>
          <p:nvSpPr>
            <p:cNvPr id="3" name="Pentagon 2355_6"/>
            <p:cNvSpPr>
              <a:spLocks noChangeArrowheads="1"/>
            </p:cNvSpPr>
            <p:nvPr/>
          </p:nvSpPr>
          <p:spPr bwMode="auto">
            <a:xfrm rot="5400000">
              <a:off x="1381796" y="1298497"/>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100" b="1">
                <a:solidFill>
                  <a:srgbClr val="FFFFFF"/>
                </a:solidFill>
                <a:latin typeface="Arial" pitchFamily="34" charset="0"/>
                <a:ea typeface="微软雅黑" pitchFamily="34" charset="-122"/>
                <a:sym typeface="Arial" pitchFamily="34" charset="0"/>
              </a:endParaRPr>
            </a:p>
          </p:txBody>
        </p:sp>
        <p:sp>
          <p:nvSpPr>
            <p:cNvPr id="5" name="文本框 10"/>
            <p:cNvSpPr txBox="1">
              <a:spLocks noChangeArrowheads="1"/>
            </p:cNvSpPr>
            <p:nvPr/>
          </p:nvSpPr>
          <p:spPr bwMode="auto">
            <a:xfrm>
              <a:off x="1447447"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01</a:t>
              </a:r>
              <a:endParaRPr lang="zh-CN" altLang="en-US" sz="2900" b="1">
                <a:solidFill>
                  <a:srgbClr val="FFFFFF"/>
                </a:solidFill>
                <a:latin typeface="Arial" pitchFamily="34" charset="0"/>
                <a:ea typeface="微软雅黑" pitchFamily="34" charset="-122"/>
                <a:sym typeface="Arial" pitchFamily="34" charset="0"/>
              </a:endParaRPr>
            </a:p>
          </p:txBody>
        </p:sp>
        <p:sp>
          <p:nvSpPr>
            <p:cNvPr id="6" name="矩形 11"/>
            <p:cNvSpPr>
              <a:spLocks noChangeArrowheads="1"/>
            </p:cNvSpPr>
            <p:nvPr/>
          </p:nvSpPr>
          <p:spPr bwMode="auto">
            <a:xfrm>
              <a:off x="2876141" y="1579765"/>
              <a:ext cx="1577541" cy="2817675"/>
            </a:xfrm>
            <a:prstGeom prst="rect">
              <a:avLst/>
            </a:prstGeom>
            <a:solidFill>
              <a:srgbClr val="FFFFFF"/>
            </a:solidFill>
            <a:ln w="25400">
              <a:solidFill>
                <a:srgbClr val="40404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7" name="Pentagon 2355_10"/>
            <p:cNvSpPr>
              <a:spLocks noChangeArrowheads="1"/>
            </p:cNvSpPr>
            <p:nvPr/>
          </p:nvSpPr>
          <p:spPr bwMode="auto">
            <a:xfrm rot="5400000">
              <a:off x="3145102" y="1299083"/>
              <a:ext cx="1027898" cy="1589261"/>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100" b="1">
                <a:solidFill>
                  <a:srgbClr val="FFFFFF"/>
                </a:solidFill>
                <a:latin typeface="Arial" pitchFamily="34" charset="0"/>
                <a:ea typeface="微软雅黑" pitchFamily="34" charset="-122"/>
                <a:sym typeface="Arial" pitchFamily="34" charset="0"/>
              </a:endParaRP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0" name="矩形 15"/>
            <p:cNvSpPr>
              <a:spLocks noChangeArrowheads="1"/>
            </p:cNvSpPr>
            <p:nvPr/>
          </p:nvSpPr>
          <p:spPr bwMode="auto">
            <a:xfrm>
              <a:off x="4638862" y="1579765"/>
              <a:ext cx="1578713" cy="2817675"/>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11" name="Pentagon 2355"/>
            <p:cNvSpPr>
              <a:spLocks noChangeArrowheads="1"/>
            </p:cNvSpPr>
            <p:nvPr/>
          </p:nvSpPr>
          <p:spPr bwMode="auto">
            <a:xfrm rot="5400000">
              <a:off x="4908409" y="1298497"/>
              <a:ext cx="1027898" cy="1590434"/>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1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4" name="矩形 19"/>
            <p:cNvSpPr>
              <a:spLocks noChangeArrowheads="1"/>
            </p:cNvSpPr>
            <p:nvPr/>
          </p:nvSpPr>
          <p:spPr bwMode="auto">
            <a:xfrm>
              <a:off x="6402754" y="1579765"/>
              <a:ext cx="1577541" cy="2817675"/>
            </a:xfrm>
            <a:prstGeom prst="rect">
              <a:avLst/>
            </a:prstGeom>
            <a:solidFill>
              <a:srgbClr val="FFFFFF"/>
            </a:solidFill>
            <a:ln w="25400">
              <a:solidFill>
                <a:srgbClr val="404040"/>
              </a:solidFill>
              <a:miter lim="800000"/>
              <a:headEnd/>
              <a:tailEnd/>
            </a:ln>
          </p:spPr>
          <p:txBody>
            <a:bodyPr lIns="67391" tIns="33696" rIns="67391" bIns="33696" anchor="ctr"/>
            <a:lstStyle/>
            <a:p>
              <a:pPr algn="ctr" defTabSz="896210"/>
              <a:endParaRPr lang="zh-CN" altLang="en-US" sz="2300">
                <a:solidFill>
                  <a:srgbClr val="000000"/>
                </a:solidFill>
                <a:latin typeface="Arial" pitchFamily="34" charset="0"/>
                <a:ea typeface="微软雅黑" pitchFamily="34" charset="-122"/>
                <a:sym typeface="Arial" pitchFamily="34" charset="0"/>
              </a:endParaRPr>
            </a:p>
          </p:txBody>
        </p:sp>
        <p:sp>
          <p:nvSpPr>
            <p:cNvPr id="15" name="Pentagon 2355_18"/>
            <p:cNvSpPr>
              <a:spLocks noChangeArrowheads="1"/>
            </p:cNvSpPr>
            <p:nvPr/>
          </p:nvSpPr>
          <p:spPr bwMode="auto">
            <a:xfrm rot="5400000">
              <a:off x="6671715" y="1299083"/>
              <a:ext cx="1027898" cy="1589261"/>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100" b="1" dirty="0">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18" name="TextBox 13"/>
            <p:cNvSpPr txBox="1">
              <a:spLocks noChangeArrowheads="1"/>
            </p:cNvSpPr>
            <p:nvPr/>
          </p:nvSpPr>
          <p:spPr bwMode="auto">
            <a:xfrm>
              <a:off x="1248592" y="2939016"/>
              <a:ext cx="1325168"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zh-CN" dirty="0"/>
                <a:t>预算执行情况和其他财政收支，决算草案编制</a:t>
              </a:r>
              <a:endParaRPr lang="en-US" sz="2400" b="1" dirty="0">
                <a:solidFill>
                  <a:srgbClr val="445469"/>
                </a:solidFill>
                <a:latin typeface="Arial" pitchFamily="34" charset="0"/>
                <a:ea typeface="微软雅黑" pitchFamily="34" charset="-122"/>
                <a:sym typeface="Arial" pitchFamily="34" charset="0"/>
              </a:endParaRPr>
            </a:p>
          </p:txBody>
        </p:sp>
        <p:sp>
          <p:nvSpPr>
            <p:cNvPr id="20" name="TextBox 13"/>
            <p:cNvSpPr txBox="1">
              <a:spLocks noChangeArrowheads="1"/>
            </p:cNvSpPr>
            <p:nvPr/>
          </p:nvSpPr>
          <p:spPr bwMode="auto">
            <a:xfrm>
              <a:off x="3104346" y="2974213"/>
              <a:ext cx="106543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zh-CN" dirty="0"/>
                <a:t>财政转移支付资金</a:t>
              </a:r>
              <a:endParaRPr lang="en-US" sz="2400" dirty="0">
                <a:solidFill>
                  <a:srgbClr val="445469"/>
                </a:solidFill>
                <a:latin typeface="Arial" pitchFamily="34" charset="0"/>
                <a:ea typeface="微软雅黑" pitchFamily="34" charset="-122"/>
                <a:sym typeface="Arial" pitchFamily="34" charset="0"/>
              </a:endParaRPr>
            </a:p>
          </p:txBody>
        </p:sp>
        <p:sp>
          <p:nvSpPr>
            <p:cNvPr id="22" name="TextBox 13"/>
            <p:cNvSpPr txBox="1">
              <a:spLocks noChangeArrowheads="1"/>
            </p:cNvSpPr>
            <p:nvPr/>
          </p:nvSpPr>
          <p:spPr bwMode="auto">
            <a:xfrm>
              <a:off x="4818766" y="2939016"/>
              <a:ext cx="1207183" cy="984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zh-CN" dirty="0"/>
                <a:t>使用财政资金的事业单位和社会团体财务收支</a:t>
              </a:r>
              <a:endParaRPr lang="en-US" sz="2400" dirty="0">
                <a:solidFill>
                  <a:srgbClr val="445469"/>
                </a:solidFill>
                <a:latin typeface="Arial" pitchFamily="34" charset="0"/>
                <a:ea typeface="微软雅黑" pitchFamily="34" charset="-122"/>
                <a:sym typeface="Arial" pitchFamily="34" charset="0"/>
              </a:endParaRPr>
            </a:p>
          </p:txBody>
        </p:sp>
        <p:sp>
          <p:nvSpPr>
            <p:cNvPr id="24" name="TextBox 13"/>
            <p:cNvSpPr txBox="1">
              <a:spLocks noChangeArrowheads="1"/>
            </p:cNvSpPr>
            <p:nvPr/>
          </p:nvSpPr>
          <p:spPr bwMode="auto">
            <a:xfrm>
              <a:off x="6617528" y="2920111"/>
              <a:ext cx="113627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zh-CN" dirty="0"/>
                <a:t>财政投资和以财政投资为主的建设项目的预算执行情况和决算</a:t>
              </a:r>
              <a:endParaRPr lang="en-US" sz="2400" dirty="0">
                <a:solidFill>
                  <a:srgbClr val="445469"/>
                </a:solidFill>
                <a:latin typeface="Arial" pitchFamily="34" charset="0"/>
                <a:ea typeface="微软雅黑" pitchFamily="34" charset="-122"/>
                <a:sym typeface="Arial" pitchFamily="34" charset="0"/>
              </a:endParaRPr>
            </a:p>
          </p:txBody>
        </p:sp>
        <p:sp>
          <p:nvSpPr>
            <p:cNvPr id="28" name="矩形 19">
              <a:extLst>
                <a:ext uri="{FF2B5EF4-FFF2-40B4-BE49-F238E27FC236}">
                  <a16:creationId xmlns:a16="http://schemas.microsoft.com/office/drawing/2014/main" xmlns="" id="{BDEE2D93-257B-47AF-AFB8-922287E0E8CC}"/>
                </a:ext>
              </a:extLst>
            </p:cNvPr>
            <p:cNvSpPr>
              <a:spLocks noChangeArrowheads="1"/>
            </p:cNvSpPr>
            <p:nvPr/>
          </p:nvSpPr>
          <p:spPr bwMode="auto">
            <a:xfrm>
              <a:off x="8139689" y="1579764"/>
              <a:ext cx="1647480" cy="2817675"/>
            </a:xfrm>
            <a:prstGeom prst="rect">
              <a:avLst/>
            </a:prstGeom>
            <a:solidFill>
              <a:srgbClr val="FFFFFF"/>
            </a:solidFill>
            <a:ln w="25400">
              <a:solidFill>
                <a:srgbClr val="404040"/>
              </a:solidFill>
              <a:miter lim="800000"/>
              <a:headEnd/>
              <a:tailEnd/>
            </a:ln>
          </p:spPr>
          <p:txBody>
            <a:bodyPr lIns="67391" tIns="33696" rIns="67391" bIns="33696" anchor="ctr"/>
            <a:lstStyle/>
            <a:p>
              <a:pPr algn="ctr" defTabSz="896210"/>
              <a:endParaRPr lang="en-US" altLang="zh-CN" dirty="0">
                <a:solidFill>
                  <a:srgbClr val="000000"/>
                </a:solidFill>
                <a:latin typeface="Arial" pitchFamily="34" charset="0"/>
                <a:ea typeface="微软雅黑" pitchFamily="34" charset="-122"/>
                <a:sym typeface="Arial" pitchFamily="34" charset="0"/>
              </a:endParaRPr>
            </a:p>
            <a:p>
              <a:pPr algn="ctr" defTabSz="896210"/>
              <a:endParaRPr lang="en-US" altLang="zh-CN" dirty="0">
                <a:solidFill>
                  <a:srgbClr val="000000"/>
                </a:solidFill>
                <a:latin typeface="Arial" pitchFamily="34" charset="0"/>
                <a:ea typeface="微软雅黑" pitchFamily="34" charset="-122"/>
                <a:sym typeface="Arial" pitchFamily="34" charset="0"/>
              </a:endParaRPr>
            </a:p>
            <a:p>
              <a:pPr algn="ctr" defTabSz="896210"/>
              <a:r>
                <a:rPr lang="zh-CN" altLang="en-US" dirty="0">
                  <a:solidFill>
                    <a:srgbClr val="000000"/>
                  </a:solidFill>
                  <a:latin typeface="Arial" pitchFamily="34" charset="0"/>
                  <a:ea typeface="微软雅黑" pitchFamily="34" charset="-122"/>
                  <a:sym typeface="Arial" pitchFamily="34" charset="0"/>
                </a:rPr>
                <a:t>对预算绩效的审计监督</a:t>
              </a:r>
              <a:endParaRPr lang="en-US" altLang="zh-CN" dirty="0">
                <a:solidFill>
                  <a:srgbClr val="000000"/>
                </a:solidFill>
                <a:latin typeface="Arial" pitchFamily="34" charset="0"/>
                <a:ea typeface="微软雅黑" pitchFamily="34" charset="-122"/>
                <a:sym typeface="Arial" pitchFamily="34" charset="0"/>
              </a:endParaRPr>
            </a:p>
          </p:txBody>
        </p:sp>
        <p:sp>
          <p:nvSpPr>
            <p:cNvPr id="29" name="Pentagon 2355_18">
              <a:extLst>
                <a:ext uri="{FF2B5EF4-FFF2-40B4-BE49-F238E27FC236}">
                  <a16:creationId xmlns:a16="http://schemas.microsoft.com/office/drawing/2014/main" xmlns="" id="{967F1B51-5DA1-4299-9893-2FD71F9DF834}"/>
                </a:ext>
              </a:extLst>
            </p:cNvPr>
            <p:cNvSpPr>
              <a:spLocks noChangeArrowheads="1"/>
            </p:cNvSpPr>
            <p:nvPr/>
          </p:nvSpPr>
          <p:spPr bwMode="auto">
            <a:xfrm rot="5400000">
              <a:off x="8478589" y="1299084"/>
              <a:ext cx="1027898" cy="1589261"/>
            </a:xfrm>
            <a:prstGeom prst="homePlate">
              <a:avLst>
                <a:gd name="adj" fmla="val 8079"/>
              </a:avLst>
            </a:prstGeom>
            <a:solidFill>
              <a:srgbClr val="305480"/>
            </a:solidFill>
            <a:ln>
              <a:noFill/>
            </a:ln>
          </p:spPr>
          <p:txBody>
            <a:bodyPr vert="vert270" lIns="67391" tIns="33696" rIns="67391" bIns="33696" anchor="ctr"/>
            <a:lstStyle/>
            <a:p>
              <a:pPr algn="ctr">
                <a:buFont typeface="Arial" pitchFamily="34" charset="0"/>
                <a:buNone/>
              </a:pPr>
              <a:r>
                <a:rPr lang="en-US" altLang="zh-CN" sz="2100" b="1" dirty="0">
                  <a:solidFill>
                    <a:srgbClr val="FFFFFF"/>
                  </a:solidFill>
                  <a:latin typeface="Arial" pitchFamily="34" charset="0"/>
                  <a:ea typeface="微软雅黑" pitchFamily="34" charset="-122"/>
                  <a:sym typeface="Arial" pitchFamily="34" charset="0"/>
                </a:rPr>
                <a:t>05</a:t>
              </a:r>
              <a:endParaRPr lang="id-ID" altLang="en-US" sz="2100" b="1" dirty="0">
                <a:solidFill>
                  <a:srgbClr val="FFFFFF"/>
                </a:solidFill>
                <a:latin typeface="Arial" pitchFamily="34" charset="0"/>
                <a:ea typeface="微软雅黑" pitchFamily="34" charset="-122"/>
                <a:sym typeface="Arial" pitchFamily="34" charset="0"/>
              </a:endParaRPr>
            </a:p>
          </p:txBody>
        </p:sp>
      </p:grpSp>
      <p:sp>
        <p:nvSpPr>
          <p:cNvPr id="31" name="标题 3">
            <a:extLst>
              <a:ext uri="{FF2B5EF4-FFF2-40B4-BE49-F238E27FC236}">
                <a16:creationId xmlns:a16="http://schemas.microsoft.com/office/drawing/2014/main" xmlns=""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（二）审计监督的主要内瓤</a:t>
            </a:r>
            <a:endParaRPr lang="zh-CN" altLang="en-US" dirty="0"/>
          </a:p>
        </p:txBody>
      </p:sp>
    </p:spTree>
    <p:extLst>
      <p:ext uri="{BB962C8B-B14F-4D97-AF65-F5344CB8AC3E}">
        <p14:creationId xmlns:p14="http://schemas.microsoft.com/office/powerpoint/2010/main" val="2167255605"/>
      </p:ext>
    </p:extLst>
  </p:cSld>
  <p:clrMapOvr>
    <a:masterClrMapping/>
  </p:clrMapOvr>
  <mc:AlternateContent xmlns:mc="http://schemas.openxmlformats.org/markup-compatibility/2006" xmlns:p14="http://schemas.microsoft.com/office/powerpoint/2010/main">
    <mc:Choice Requires="p14">
      <p:transition spd="slow" p14:dur="1300" advTm="1445">
        <p14:pan dir="u"/>
      </p:transition>
    </mc:Choice>
    <mc:Fallback xmlns="">
      <p:transition spd="slow" advTm="1445">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0" name="组合 29">
            <a:extLst>
              <a:ext uri="{FF2B5EF4-FFF2-40B4-BE49-F238E27FC236}">
                <a16:creationId xmlns:a16="http://schemas.microsoft.com/office/drawing/2014/main" xmlns="" id="{2F6A4F04-ACFB-432F-B74D-4008FC299BA6}"/>
              </a:ext>
            </a:extLst>
          </p:cNvPr>
          <p:cNvGrpSpPr/>
          <p:nvPr/>
        </p:nvGrpSpPr>
        <p:grpSpPr>
          <a:xfrm>
            <a:off x="972170" y="1315145"/>
            <a:ext cx="6879767" cy="2817675"/>
            <a:chOff x="1100528" y="1579765"/>
            <a:chExt cx="6879767" cy="2817675"/>
          </a:xfrm>
        </p:grpSpPr>
        <p:sp>
          <p:nvSpPr>
            <p:cNvPr id="2" name="矩形 7"/>
            <p:cNvSpPr>
              <a:spLocks noChangeArrowheads="1"/>
            </p:cNvSpPr>
            <p:nvPr/>
          </p:nvSpPr>
          <p:spPr bwMode="auto">
            <a:xfrm>
              <a:off x="1113421" y="1579765"/>
              <a:ext cx="1577541" cy="2817675"/>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a:solidFill>
                  <a:srgbClr val="000000"/>
                </a:solidFill>
                <a:latin typeface="Arial" pitchFamily="34" charset="0"/>
                <a:ea typeface="微软雅黑" pitchFamily="34" charset="-122"/>
                <a:sym typeface="Arial" pitchFamily="34" charset="0"/>
              </a:endParaRPr>
            </a:p>
          </p:txBody>
        </p:sp>
        <p:sp>
          <p:nvSpPr>
            <p:cNvPr id="3" name="Pentagon 2355_6"/>
            <p:cNvSpPr>
              <a:spLocks noChangeArrowheads="1"/>
            </p:cNvSpPr>
            <p:nvPr/>
          </p:nvSpPr>
          <p:spPr bwMode="auto">
            <a:xfrm rot="5400000">
              <a:off x="1381796" y="1298497"/>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100" b="1">
                <a:solidFill>
                  <a:srgbClr val="FFFFFF"/>
                </a:solidFill>
                <a:latin typeface="Arial" pitchFamily="34" charset="0"/>
                <a:ea typeface="微软雅黑" pitchFamily="34" charset="-122"/>
                <a:sym typeface="Arial" pitchFamily="34" charset="0"/>
              </a:endParaRPr>
            </a:p>
          </p:txBody>
        </p:sp>
        <p:sp>
          <p:nvSpPr>
            <p:cNvPr id="5" name="文本框 10"/>
            <p:cNvSpPr txBox="1">
              <a:spLocks noChangeArrowheads="1"/>
            </p:cNvSpPr>
            <p:nvPr/>
          </p:nvSpPr>
          <p:spPr bwMode="auto">
            <a:xfrm>
              <a:off x="1447447"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01</a:t>
              </a:r>
              <a:endParaRPr lang="zh-CN" altLang="en-US" sz="2900" b="1">
                <a:solidFill>
                  <a:srgbClr val="FFFFFF"/>
                </a:solidFill>
                <a:latin typeface="Arial" pitchFamily="34" charset="0"/>
                <a:ea typeface="微软雅黑" pitchFamily="34" charset="-122"/>
                <a:sym typeface="Arial" pitchFamily="34" charset="0"/>
              </a:endParaRPr>
            </a:p>
          </p:txBody>
        </p:sp>
        <p:sp>
          <p:nvSpPr>
            <p:cNvPr id="6" name="矩形 11"/>
            <p:cNvSpPr>
              <a:spLocks noChangeArrowheads="1"/>
            </p:cNvSpPr>
            <p:nvPr/>
          </p:nvSpPr>
          <p:spPr bwMode="auto">
            <a:xfrm>
              <a:off x="2876141" y="1579765"/>
              <a:ext cx="1577541" cy="2817675"/>
            </a:xfrm>
            <a:prstGeom prst="rect">
              <a:avLst/>
            </a:prstGeom>
            <a:solidFill>
              <a:srgbClr val="FFFFFF"/>
            </a:solidFill>
            <a:ln w="25400">
              <a:solidFill>
                <a:srgbClr val="40404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7" name="Pentagon 2355_10"/>
            <p:cNvSpPr>
              <a:spLocks noChangeArrowheads="1"/>
            </p:cNvSpPr>
            <p:nvPr/>
          </p:nvSpPr>
          <p:spPr bwMode="auto">
            <a:xfrm rot="5400000">
              <a:off x="3145102" y="1299083"/>
              <a:ext cx="1027898" cy="1589261"/>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100" b="1">
                <a:solidFill>
                  <a:srgbClr val="FFFFFF"/>
                </a:solidFill>
                <a:latin typeface="Arial" pitchFamily="34" charset="0"/>
                <a:ea typeface="微软雅黑" pitchFamily="34" charset="-122"/>
                <a:sym typeface="Arial" pitchFamily="34" charset="0"/>
              </a:endParaRP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0" name="矩形 15"/>
            <p:cNvSpPr>
              <a:spLocks noChangeArrowheads="1"/>
            </p:cNvSpPr>
            <p:nvPr/>
          </p:nvSpPr>
          <p:spPr bwMode="auto">
            <a:xfrm>
              <a:off x="4638862" y="1579765"/>
              <a:ext cx="1578713" cy="2817675"/>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11" name="Pentagon 2355"/>
            <p:cNvSpPr>
              <a:spLocks noChangeArrowheads="1"/>
            </p:cNvSpPr>
            <p:nvPr/>
          </p:nvSpPr>
          <p:spPr bwMode="auto">
            <a:xfrm rot="5400000">
              <a:off x="4908409" y="1298497"/>
              <a:ext cx="1027898" cy="1590434"/>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1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4" name="矩形 19"/>
            <p:cNvSpPr>
              <a:spLocks noChangeArrowheads="1"/>
            </p:cNvSpPr>
            <p:nvPr/>
          </p:nvSpPr>
          <p:spPr bwMode="auto">
            <a:xfrm>
              <a:off x="6402754" y="1579765"/>
              <a:ext cx="1577541" cy="2817675"/>
            </a:xfrm>
            <a:prstGeom prst="rect">
              <a:avLst/>
            </a:prstGeom>
            <a:solidFill>
              <a:srgbClr val="FFFFFF"/>
            </a:solidFill>
            <a:ln w="25400">
              <a:solidFill>
                <a:srgbClr val="404040"/>
              </a:solidFill>
              <a:miter lim="800000"/>
              <a:headEnd/>
              <a:tailEnd/>
            </a:ln>
          </p:spPr>
          <p:txBody>
            <a:bodyPr lIns="67391" tIns="33696" rIns="67391" bIns="33696" anchor="ctr"/>
            <a:lstStyle/>
            <a:p>
              <a:pPr algn="ctr" defTabSz="896210"/>
              <a:endParaRPr lang="zh-CN" altLang="en-US" sz="2300">
                <a:solidFill>
                  <a:srgbClr val="000000"/>
                </a:solidFill>
                <a:latin typeface="Arial" pitchFamily="34" charset="0"/>
                <a:ea typeface="微软雅黑" pitchFamily="34" charset="-122"/>
                <a:sym typeface="Arial" pitchFamily="34" charset="0"/>
              </a:endParaRPr>
            </a:p>
          </p:txBody>
        </p:sp>
        <p:sp>
          <p:nvSpPr>
            <p:cNvPr id="15" name="Pentagon 2355_18"/>
            <p:cNvSpPr>
              <a:spLocks noChangeArrowheads="1"/>
            </p:cNvSpPr>
            <p:nvPr/>
          </p:nvSpPr>
          <p:spPr bwMode="auto">
            <a:xfrm rot="5400000">
              <a:off x="6671715" y="1299083"/>
              <a:ext cx="1027898" cy="1589261"/>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100" b="1" dirty="0">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18" name="TextBox 13"/>
            <p:cNvSpPr txBox="1">
              <a:spLocks noChangeArrowheads="1"/>
            </p:cNvSpPr>
            <p:nvPr/>
          </p:nvSpPr>
          <p:spPr bwMode="auto">
            <a:xfrm>
              <a:off x="1248592" y="2939016"/>
              <a:ext cx="1325168"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dirty="0"/>
                <a:t>完善人大预算监督制度</a:t>
              </a:r>
              <a:endParaRPr lang="en-US" sz="2400" b="1" dirty="0">
                <a:solidFill>
                  <a:srgbClr val="445469"/>
                </a:solidFill>
                <a:latin typeface="Arial" pitchFamily="34" charset="0"/>
                <a:ea typeface="微软雅黑" pitchFamily="34" charset="-122"/>
                <a:sym typeface="Arial" pitchFamily="34" charset="0"/>
              </a:endParaRPr>
            </a:p>
          </p:txBody>
        </p:sp>
        <p:sp>
          <p:nvSpPr>
            <p:cNvPr id="20" name="TextBox 13"/>
            <p:cNvSpPr txBox="1">
              <a:spLocks noChangeArrowheads="1"/>
            </p:cNvSpPr>
            <p:nvPr/>
          </p:nvSpPr>
          <p:spPr bwMode="auto">
            <a:xfrm>
              <a:off x="3104346" y="2974213"/>
              <a:ext cx="1065435"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dirty="0">
                  <a:solidFill>
                    <a:srgbClr val="445469"/>
                  </a:solidFill>
                  <a:latin typeface="Arial" pitchFamily="34" charset="0"/>
                  <a:ea typeface="微软雅黑" pitchFamily="34" charset="-122"/>
                  <a:sym typeface="Arial" pitchFamily="34" charset="0"/>
                </a:rPr>
                <a:t>加强预算司法监督力度</a:t>
              </a:r>
              <a:endParaRPr lang="en-US" dirty="0">
                <a:solidFill>
                  <a:srgbClr val="445469"/>
                </a:solidFill>
                <a:latin typeface="Arial" pitchFamily="34" charset="0"/>
                <a:ea typeface="微软雅黑" pitchFamily="34" charset="-122"/>
                <a:sym typeface="Arial" pitchFamily="34" charset="0"/>
              </a:endParaRPr>
            </a:p>
          </p:txBody>
        </p:sp>
        <p:sp>
          <p:nvSpPr>
            <p:cNvPr id="22" name="TextBox 13"/>
            <p:cNvSpPr txBox="1">
              <a:spLocks noChangeArrowheads="1"/>
            </p:cNvSpPr>
            <p:nvPr/>
          </p:nvSpPr>
          <p:spPr bwMode="auto">
            <a:xfrm>
              <a:off x="4818766" y="2939016"/>
              <a:ext cx="1207183"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pPr>
              <a:r>
                <a:rPr lang="zh-CN" altLang="en-US" dirty="0">
                  <a:solidFill>
                    <a:srgbClr val="445469"/>
                  </a:solidFill>
                  <a:latin typeface="Arial" pitchFamily="34" charset="0"/>
                  <a:ea typeface="微软雅黑" pitchFamily="34" charset="-122"/>
                  <a:sym typeface="Arial" pitchFamily="34" charset="0"/>
                </a:rPr>
                <a:t>保证审计机关的独立性</a:t>
              </a:r>
              <a:endParaRPr lang="en-US" dirty="0">
                <a:solidFill>
                  <a:srgbClr val="445469"/>
                </a:solidFill>
                <a:latin typeface="Arial" pitchFamily="34" charset="0"/>
                <a:ea typeface="微软雅黑" pitchFamily="34" charset="-122"/>
                <a:sym typeface="Arial" pitchFamily="34" charset="0"/>
              </a:endParaRPr>
            </a:p>
          </p:txBody>
        </p:sp>
        <p:sp>
          <p:nvSpPr>
            <p:cNvPr id="24" name="TextBox 13"/>
            <p:cNvSpPr txBox="1">
              <a:spLocks noChangeArrowheads="1"/>
            </p:cNvSpPr>
            <p:nvPr/>
          </p:nvSpPr>
          <p:spPr bwMode="auto">
            <a:xfrm>
              <a:off x="6617528" y="2920111"/>
              <a:ext cx="1136272"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dirty="0"/>
                <a:t>加强预算的社会监督</a:t>
              </a:r>
              <a:endParaRPr lang="en-US" sz="2400" dirty="0">
                <a:solidFill>
                  <a:srgbClr val="445469"/>
                </a:solidFill>
                <a:latin typeface="Arial" pitchFamily="34" charset="0"/>
                <a:ea typeface="微软雅黑" pitchFamily="34" charset="-122"/>
                <a:sym typeface="Arial" pitchFamily="34" charset="0"/>
              </a:endParaRPr>
            </a:p>
          </p:txBody>
        </p:sp>
      </p:grpSp>
      <p:sp>
        <p:nvSpPr>
          <p:cNvPr id="31" name="标题 3">
            <a:extLst>
              <a:ext uri="{FF2B5EF4-FFF2-40B4-BE49-F238E27FC236}">
                <a16:creationId xmlns:a16="http://schemas.microsoft.com/office/drawing/2014/main" xmlns=""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二</a:t>
            </a:r>
            <a:r>
              <a:rPr lang="zh-CN" altLang="zh-CN" b="1" dirty="0"/>
              <a:t>、</a:t>
            </a:r>
            <a:r>
              <a:rPr lang="zh-CN" altLang="en-US" b="1" dirty="0"/>
              <a:t>政府预算监督体系的完善</a:t>
            </a:r>
            <a:endParaRPr lang="zh-CN" altLang="en-US" dirty="0"/>
          </a:p>
        </p:txBody>
      </p:sp>
    </p:spTree>
    <p:extLst>
      <p:ext uri="{BB962C8B-B14F-4D97-AF65-F5344CB8AC3E}">
        <p14:creationId xmlns:p14="http://schemas.microsoft.com/office/powerpoint/2010/main" val="2988267511"/>
      </p:ext>
    </p:extLst>
  </p:cSld>
  <p:clrMapOvr>
    <a:masterClrMapping/>
  </p:clrMapOvr>
  <mc:AlternateContent xmlns:mc="http://schemas.openxmlformats.org/markup-compatibility/2006" xmlns:p14="http://schemas.microsoft.com/office/powerpoint/2010/main">
    <mc:Choice Requires="p14">
      <p:transition spd="slow" p14:dur="1300" advTm="1445">
        <p14:pan dir="u"/>
      </p:transition>
    </mc:Choice>
    <mc:Fallback xmlns="">
      <p:transition spd="slow" advTm="1445">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1332210" y="2196717"/>
            <a:ext cx="6624736" cy="683603"/>
          </a:xfrm>
          <a:prstGeom prst="rect">
            <a:avLst/>
          </a:prstGeom>
          <a:noFill/>
        </p:spPr>
        <p:txBody>
          <a:bodyPr wrap="square" lIns="67391" tIns="33696" rIns="67391" bIns="33696" rtlCol="0">
            <a:spAutoFit/>
          </a:bodyPr>
          <a:lstStyle/>
          <a:p>
            <a:r>
              <a:rPr lang="zh-CN" altLang="zh-CN" sz="4000" dirty="0">
                <a:solidFill>
                  <a:srgbClr val="305480"/>
                </a:solidFill>
                <a:latin typeface="黑体" pitchFamily="2" charset="-122"/>
                <a:ea typeface="黑体" pitchFamily="2" charset="-122"/>
                <a:cs typeface="+mn-ea"/>
              </a:rPr>
              <a:t>第三节 </a:t>
            </a:r>
            <a:r>
              <a:rPr lang="zh-CN" altLang="en-US" sz="4000" dirty="0">
                <a:solidFill>
                  <a:srgbClr val="305480"/>
                </a:solidFill>
                <a:latin typeface="黑体" pitchFamily="2" charset="-122"/>
                <a:ea typeface="黑体" pitchFamily="2" charset="-122"/>
                <a:cs typeface="+mn-ea"/>
              </a:rPr>
              <a:t>预算风险控制与监督</a:t>
            </a:r>
            <a:endParaRPr lang="zh-CN" altLang="en-US" sz="4000" dirty="0">
              <a:solidFill>
                <a:srgbClr val="305480"/>
              </a:solidFill>
              <a:latin typeface="黑体" pitchFamily="2" charset="-122"/>
              <a:ea typeface="黑体" pitchFamily="2" charset="-122"/>
              <a:cs typeface="+mn-ea"/>
              <a:sym typeface="+mn-lt"/>
            </a:endParaRP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itchFamily="2" charset="-122"/>
                <a:ea typeface="黑体" pitchFamily="2" charset="-122"/>
                <a:cs typeface="+mn-ea"/>
                <a:sym typeface="+mn-lt"/>
              </a:rPr>
              <a:t>3</a:t>
            </a:r>
            <a:endParaRPr lang="zh-CN" altLang="en-US" sz="8800" dirty="0">
              <a:solidFill>
                <a:schemeClr val="bg1"/>
              </a:solidFill>
              <a:latin typeface="黑体" pitchFamily="2" charset="-122"/>
              <a:ea typeface="黑体" pitchFamily="2" charset="-122"/>
              <a:cs typeface="+mn-ea"/>
              <a:sym typeface="+mn-lt"/>
            </a:endParaRPr>
          </a:p>
        </p:txBody>
      </p:sp>
    </p:spTree>
    <p:extLst>
      <p:ext uri="{BB962C8B-B14F-4D97-AF65-F5344CB8AC3E}">
        <p14:creationId xmlns:p14="http://schemas.microsoft.com/office/powerpoint/2010/main" val="3656575773"/>
      </p:ext>
    </p:extLst>
  </p:cSld>
  <p:clrMapOvr>
    <a:masterClrMapping/>
  </p:clrMapOvr>
  <mc:AlternateContent xmlns:mc="http://schemas.openxmlformats.org/markup-compatibility/2006" xmlns:p14="http://schemas.microsoft.com/office/powerpoint/2010/main">
    <mc:Choice Requires="p14">
      <p:transition spd="slow" p14:dur="1300" advTm="4200">
        <p14:pan dir="u"/>
      </p:transition>
    </mc:Choice>
    <mc:Fallback xmlns="">
      <p:transition spd="slow" advTm="42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0" name="组合 29">
            <a:extLst>
              <a:ext uri="{FF2B5EF4-FFF2-40B4-BE49-F238E27FC236}">
                <a16:creationId xmlns:a16="http://schemas.microsoft.com/office/drawing/2014/main" xmlns="" id="{2F6A4F04-ACFB-432F-B74D-4008FC299BA6}"/>
              </a:ext>
            </a:extLst>
          </p:cNvPr>
          <p:cNvGrpSpPr/>
          <p:nvPr/>
        </p:nvGrpSpPr>
        <p:grpSpPr>
          <a:xfrm>
            <a:off x="612130" y="1300068"/>
            <a:ext cx="7238289" cy="1796152"/>
            <a:chOff x="740488" y="1564688"/>
            <a:chExt cx="7238289" cy="1796152"/>
          </a:xfrm>
        </p:grpSpPr>
        <p:sp>
          <p:nvSpPr>
            <p:cNvPr id="2" name="矩形 7"/>
            <p:cNvSpPr>
              <a:spLocks noChangeArrowheads="1"/>
            </p:cNvSpPr>
            <p:nvPr/>
          </p:nvSpPr>
          <p:spPr bwMode="auto">
            <a:xfrm>
              <a:off x="1051653" y="1564688"/>
              <a:ext cx="6927124" cy="1796152"/>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3" name="Pentagon 2355_6"/>
            <p:cNvSpPr>
              <a:spLocks noChangeArrowheads="1"/>
            </p:cNvSpPr>
            <p:nvPr/>
          </p:nvSpPr>
          <p:spPr bwMode="auto">
            <a:xfrm rot="5400000">
              <a:off x="1381796" y="1298497"/>
              <a:ext cx="1027898" cy="1590433"/>
            </a:xfrm>
            <a:prstGeom prst="homePlate">
              <a:avLst>
                <a:gd name="adj" fmla="val 8079"/>
              </a:avLst>
            </a:prstGeom>
            <a:solidFill>
              <a:srgbClr val="305480"/>
            </a:solidFill>
            <a:ln>
              <a:noFill/>
            </a:ln>
          </p:spPr>
          <p:txBody>
            <a:bodyPr lIns="67391" tIns="33696" rIns="67391" bIns="33696" anchor="ctr"/>
            <a:lstStyle/>
            <a:p>
              <a:pPr algn="ctr">
                <a:buFont typeface="Arial" pitchFamily="34" charset="0"/>
                <a:buNone/>
              </a:pPr>
              <a:endParaRPr lang="id-ID" altLang="en-US" sz="2100" b="1" dirty="0">
                <a:solidFill>
                  <a:srgbClr val="FFFFFF"/>
                </a:solidFill>
                <a:latin typeface="Arial" pitchFamily="34" charset="0"/>
                <a:ea typeface="微软雅黑" pitchFamily="34" charset="-122"/>
                <a:sym typeface="Arial" pitchFamily="34" charset="0"/>
              </a:endParaRPr>
            </a:p>
          </p:txBody>
        </p:sp>
        <p:sp>
          <p:nvSpPr>
            <p:cNvPr id="5" name="文本框 10"/>
            <p:cNvSpPr txBox="1">
              <a:spLocks noChangeArrowheads="1"/>
            </p:cNvSpPr>
            <p:nvPr/>
          </p:nvSpPr>
          <p:spPr bwMode="auto">
            <a:xfrm>
              <a:off x="740488" y="1679147"/>
              <a:ext cx="2013155" cy="51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zh-CN" altLang="en-US" sz="2900" b="1" dirty="0">
                  <a:solidFill>
                    <a:srgbClr val="FFFFFF"/>
                  </a:solidFill>
                  <a:latin typeface="Arial" pitchFamily="34" charset="0"/>
                  <a:ea typeface="微软雅黑" pitchFamily="34" charset="-122"/>
                  <a:sym typeface="Arial" pitchFamily="34" charset="0"/>
                </a:rPr>
                <a:t>（一）定义</a:t>
              </a: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18" name="TextBox 13"/>
            <p:cNvSpPr txBox="1">
              <a:spLocks noChangeArrowheads="1"/>
            </p:cNvSpPr>
            <p:nvPr/>
          </p:nvSpPr>
          <p:spPr bwMode="auto">
            <a:xfrm>
              <a:off x="1233160" y="2640760"/>
              <a:ext cx="6564111"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dirty="0"/>
                <a:t>预算编制风险是指因相关规章和工作机制不完善、执行不到位和预算安排依据不充分等，导致预算不科学、不准确、步细化的可能性。</a:t>
              </a:r>
              <a:endParaRPr lang="en-US" sz="2400" b="1" dirty="0">
                <a:solidFill>
                  <a:srgbClr val="445469"/>
                </a:solidFill>
                <a:latin typeface="Arial" pitchFamily="34" charset="0"/>
                <a:ea typeface="微软雅黑" pitchFamily="34" charset="-122"/>
                <a:sym typeface="Arial" pitchFamily="34" charset="0"/>
              </a:endParaRPr>
            </a:p>
          </p:txBody>
        </p:sp>
      </p:grpSp>
      <p:sp>
        <p:nvSpPr>
          <p:cNvPr id="31" name="标题 3">
            <a:extLst>
              <a:ext uri="{FF2B5EF4-FFF2-40B4-BE49-F238E27FC236}">
                <a16:creationId xmlns:a16="http://schemas.microsoft.com/office/drawing/2014/main" xmlns=""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一</a:t>
            </a:r>
            <a:r>
              <a:rPr lang="zh-CN" altLang="zh-CN" b="1" dirty="0"/>
              <a:t>、</a:t>
            </a:r>
            <a:r>
              <a:rPr lang="zh-CN" altLang="en-US" b="1" dirty="0"/>
              <a:t>预算过程风险与监督</a:t>
            </a:r>
            <a:endParaRPr lang="zh-CN" altLang="en-US" dirty="0"/>
          </a:p>
        </p:txBody>
      </p:sp>
    </p:spTree>
    <p:extLst>
      <p:ext uri="{BB962C8B-B14F-4D97-AF65-F5344CB8AC3E}">
        <p14:creationId xmlns:p14="http://schemas.microsoft.com/office/powerpoint/2010/main" val="1241399268"/>
      </p:ext>
    </p:extLst>
  </p:cSld>
  <p:clrMapOvr>
    <a:masterClrMapping/>
  </p:clrMapOvr>
  <mc:AlternateContent xmlns:mc="http://schemas.openxmlformats.org/markup-compatibility/2006" xmlns:p14="http://schemas.microsoft.com/office/powerpoint/2010/main">
    <mc:Choice Requires="p14">
      <p:transition spd="slow" p14:dur="1300" advTm="1445">
        <p14:pan dir="u"/>
      </p:transition>
    </mc:Choice>
    <mc:Fallback xmlns="">
      <p:transition spd="slow" advTm="1445">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65_6"/>
          <p:cNvSpPr>
            <a:spLocks/>
          </p:cNvSpPr>
          <p:nvPr/>
        </p:nvSpPr>
        <p:spPr bwMode="auto">
          <a:xfrm rot="-5331273">
            <a:off x="5150408" y="1902544"/>
            <a:ext cx="758380" cy="1216558"/>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chemeClr val="accent1"/>
          </a:solidFill>
          <a:ln>
            <a:noFill/>
          </a:ln>
        </p:spPr>
        <p:txBody>
          <a:bodyPr lIns="89680" tIns="44840" rIns="89680" bIns="44840"/>
          <a:lstStyle/>
          <a:p>
            <a:endParaRPr lang="zh-CN" altLang="en-US"/>
          </a:p>
        </p:txBody>
      </p:sp>
      <p:sp>
        <p:nvSpPr>
          <p:cNvPr id="4" name="Freeform 65_7"/>
          <p:cNvSpPr>
            <a:spLocks/>
          </p:cNvSpPr>
          <p:nvPr/>
        </p:nvSpPr>
        <p:spPr bwMode="auto">
          <a:xfrm rot="-3744668">
            <a:off x="4064527" y="2155143"/>
            <a:ext cx="757214" cy="1216558"/>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305480"/>
          </a:solidFill>
          <a:ln>
            <a:noFill/>
          </a:ln>
        </p:spPr>
        <p:txBody>
          <a:bodyPr lIns="89680" tIns="44840" rIns="89680" bIns="44840"/>
          <a:lstStyle/>
          <a:p>
            <a:endParaRPr lang="zh-CN" altLang="en-US"/>
          </a:p>
        </p:txBody>
      </p:sp>
      <p:sp>
        <p:nvSpPr>
          <p:cNvPr id="5" name="Freeform 65_8"/>
          <p:cNvSpPr>
            <a:spLocks/>
          </p:cNvSpPr>
          <p:nvPr/>
        </p:nvSpPr>
        <p:spPr bwMode="auto">
          <a:xfrm rot="-2146088">
            <a:off x="2986311" y="1894785"/>
            <a:ext cx="760642" cy="1211075"/>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chemeClr val="accent1"/>
          </a:solidFill>
          <a:ln>
            <a:noFill/>
          </a:ln>
        </p:spPr>
        <p:txBody>
          <a:bodyPr lIns="89680" tIns="44840" rIns="89680" bIns="44840"/>
          <a:lstStyle/>
          <a:p>
            <a:endParaRPr lang="zh-CN" altLang="en-US"/>
          </a:p>
        </p:txBody>
      </p:sp>
      <p:sp>
        <p:nvSpPr>
          <p:cNvPr id="6" name="Freeform 65_9"/>
          <p:cNvSpPr>
            <a:spLocks/>
          </p:cNvSpPr>
          <p:nvPr/>
        </p:nvSpPr>
        <p:spPr bwMode="auto">
          <a:xfrm rot="-592321">
            <a:off x="2117843" y="1186575"/>
            <a:ext cx="760642" cy="1211075"/>
          </a:xfrm>
          <a:custGeom>
            <a:avLst/>
            <a:gdLst>
              <a:gd name="T0" fmla="*/ 2147483647 w 502"/>
              <a:gd name="T1" fmla="*/ 2147483647 h 804"/>
              <a:gd name="T2" fmla="*/ 2147483647 w 502"/>
              <a:gd name="T3" fmla="*/ 2147483647 h 804"/>
              <a:gd name="T4" fmla="*/ 2147483647 w 502"/>
              <a:gd name="T5" fmla="*/ 2147483647 h 804"/>
              <a:gd name="T6" fmla="*/ 2147483647 w 502"/>
              <a:gd name="T7" fmla="*/ 2147483647 h 804"/>
              <a:gd name="T8" fmla="*/ 2147483647 w 502"/>
              <a:gd name="T9" fmla="*/ 2147483647 h 804"/>
              <a:gd name="T10" fmla="*/ 2147483647 w 502"/>
              <a:gd name="T11" fmla="*/ 2147483647 h 804"/>
              <a:gd name="T12" fmla="*/ 2147483647 w 502"/>
              <a:gd name="T13" fmla="*/ 2147483647 h 804"/>
              <a:gd name="T14" fmla="*/ 2147483647 w 502"/>
              <a:gd name="T15" fmla="*/ 2147483647 h 804"/>
              <a:gd name="T16" fmla="*/ 2147483647 w 502"/>
              <a:gd name="T17" fmla="*/ 2147483647 h 804"/>
              <a:gd name="T18" fmla="*/ 2147483647 w 502"/>
              <a:gd name="T19" fmla="*/ 2147483647 h 804"/>
              <a:gd name="T20" fmla="*/ 2147483647 w 502"/>
              <a:gd name="T21" fmla="*/ 2147483647 h 80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02" h="804">
                <a:moveTo>
                  <a:pt x="480" y="784"/>
                </a:moveTo>
                <a:cubicBezTo>
                  <a:pt x="501" y="764"/>
                  <a:pt x="502" y="731"/>
                  <a:pt x="482" y="710"/>
                </a:cubicBezTo>
                <a:cubicBezTo>
                  <a:pt x="467" y="695"/>
                  <a:pt x="446" y="690"/>
                  <a:pt x="428" y="697"/>
                </a:cubicBezTo>
                <a:cubicBezTo>
                  <a:pt x="292" y="546"/>
                  <a:pt x="194" y="368"/>
                  <a:pt x="139" y="175"/>
                </a:cubicBezTo>
                <a:cubicBezTo>
                  <a:pt x="173" y="157"/>
                  <a:pt x="192" y="118"/>
                  <a:pt x="184" y="78"/>
                </a:cubicBezTo>
                <a:cubicBezTo>
                  <a:pt x="173" y="30"/>
                  <a:pt x="126" y="0"/>
                  <a:pt x="78" y="10"/>
                </a:cubicBezTo>
                <a:cubicBezTo>
                  <a:pt x="30" y="21"/>
                  <a:pt x="0" y="68"/>
                  <a:pt x="10" y="116"/>
                </a:cubicBezTo>
                <a:cubicBezTo>
                  <a:pt x="19" y="157"/>
                  <a:pt x="56" y="186"/>
                  <a:pt x="97" y="186"/>
                </a:cubicBezTo>
                <a:cubicBezTo>
                  <a:pt x="153" y="386"/>
                  <a:pt x="255" y="571"/>
                  <a:pt x="395" y="726"/>
                </a:cubicBezTo>
                <a:cubicBezTo>
                  <a:pt x="388" y="745"/>
                  <a:pt x="391" y="767"/>
                  <a:pt x="406" y="783"/>
                </a:cubicBezTo>
                <a:cubicBezTo>
                  <a:pt x="426" y="804"/>
                  <a:pt x="460" y="804"/>
                  <a:pt x="480" y="784"/>
                </a:cubicBezTo>
                <a:close/>
              </a:path>
            </a:pathLst>
          </a:custGeom>
          <a:solidFill>
            <a:srgbClr val="305480"/>
          </a:solidFill>
          <a:ln>
            <a:noFill/>
          </a:ln>
        </p:spPr>
        <p:txBody>
          <a:bodyPr lIns="89680" tIns="44840" rIns="89680" bIns="44840"/>
          <a:lstStyle/>
          <a:p>
            <a:endParaRPr lang="zh-CN" altLang="en-US"/>
          </a:p>
        </p:txBody>
      </p:sp>
      <p:cxnSp>
        <p:nvCxnSpPr>
          <p:cNvPr id="7" name="Elbow Connector 25"/>
          <p:cNvCxnSpPr>
            <a:cxnSpLocks noChangeShapeType="1"/>
          </p:cNvCxnSpPr>
          <p:nvPr/>
        </p:nvCxnSpPr>
        <p:spPr bwMode="auto">
          <a:xfrm rot="16200000" flipH="1">
            <a:off x="2984182" y="2945771"/>
            <a:ext cx="612538" cy="108998"/>
          </a:xfrm>
          <a:prstGeom prst="bentConnector3">
            <a:avLst>
              <a:gd name="adj1" fmla="val 50000"/>
            </a:avLst>
          </a:prstGeom>
          <a:noFill/>
          <a:ln w="12700">
            <a:solidFill>
              <a:srgbClr val="ADBACA"/>
            </a:solidFill>
            <a:miter lim="800000"/>
            <a:headEnd type="oval" w="med" len="med"/>
            <a:tailEnd type="oval" w="med" len="med"/>
          </a:ln>
          <a:extLst>
            <a:ext uri="{909E8E84-426E-40DD-AFC4-6F175D3DCCD1}">
              <a14:hiddenFill xmlns:a14="http://schemas.microsoft.com/office/drawing/2010/main">
                <a:noFill/>
              </a14:hiddenFill>
            </a:ext>
          </a:extLst>
        </p:spPr>
      </p:cxnSp>
      <p:cxnSp>
        <p:nvCxnSpPr>
          <p:cNvPr id="8" name="Straight Connector 31"/>
          <p:cNvCxnSpPr>
            <a:cxnSpLocks noChangeShapeType="1"/>
          </p:cNvCxnSpPr>
          <p:nvPr/>
        </p:nvCxnSpPr>
        <p:spPr bwMode="auto">
          <a:xfrm>
            <a:off x="2324119" y="2061629"/>
            <a:ext cx="0" cy="453861"/>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10" name="Straight Connector 94"/>
          <p:cNvCxnSpPr>
            <a:cxnSpLocks noChangeShapeType="1"/>
          </p:cNvCxnSpPr>
          <p:nvPr/>
        </p:nvCxnSpPr>
        <p:spPr bwMode="auto">
          <a:xfrm>
            <a:off x="4443134" y="3049856"/>
            <a:ext cx="0" cy="453862"/>
          </a:xfrm>
          <a:prstGeom prst="line">
            <a:avLst/>
          </a:prstGeom>
          <a:noFill/>
          <a:ln w="12700">
            <a:solidFill>
              <a:srgbClr val="ADBACA"/>
            </a:solidFill>
            <a:round/>
            <a:headEnd type="oval" w="med" len="med"/>
            <a:tailEnd type="oval" w="med" len="med"/>
          </a:ln>
          <a:extLst>
            <a:ext uri="{909E8E84-426E-40DD-AFC4-6F175D3DCCD1}">
              <a14:hiddenFill xmlns:a14="http://schemas.microsoft.com/office/drawing/2010/main">
                <a:noFill/>
              </a14:hiddenFill>
            </a:ext>
          </a:extLst>
        </p:spPr>
      </p:cxnSp>
      <p:cxnSp>
        <p:nvCxnSpPr>
          <p:cNvPr id="11" name="Elbow Connector 108"/>
          <p:cNvCxnSpPr>
            <a:cxnSpLocks noChangeShapeType="1"/>
          </p:cNvCxnSpPr>
          <p:nvPr/>
        </p:nvCxnSpPr>
        <p:spPr bwMode="auto">
          <a:xfrm rot="5400000">
            <a:off x="5299510" y="2940523"/>
            <a:ext cx="612538" cy="107826"/>
          </a:xfrm>
          <a:prstGeom prst="bentConnector3">
            <a:avLst>
              <a:gd name="adj1" fmla="val 50000"/>
            </a:avLst>
          </a:prstGeom>
          <a:noFill/>
          <a:ln w="12700">
            <a:solidFill>
              <a:srgbClr val="ADBACA"/>
            </a:solidFill>
            <a:miter lim="800000"/>
            <a:headEnd type="oval" w="med" len="med"/>
            <a:tailEnd type="oval" w="med" len="med"/>
          </a:ln>
          <a:extLst>
            <a:ext uri="{909E8E84-426E-40DD-AFC4-6F175D3DCCD1}">
              <a14:hiddenFill xmlns:a14="http://schemas.microsoft.com/office/drawing/2010/main">
                <a:noFill/>
              </a14:hiddenFill>
            </a:ext>
          </a:extLst>
        </p:spPr>
      </p:cxnSp>
      <p:sp>
        <p:nvSpPr>
          <p:cNvPr id="12" name="Oval 38"/>
          <p:cNvSpPr>
            <a:spLocks noChangeArrowheads="1"/>
          </p:cNvSpPr>
          <p:nvPr/>
        </p:nvSpPr>
        <p:spPr bwMode="auto">
          <a:xfrm>
            <a:off x="2019394" y="2697501"/>
            <a:ext cx="610623" cy="609038"/>
          </a:xfrm>
          <a:prstGeom prst="ellipse">
            <a:avLst/>
          </a:prstGeom>
          <a:solidFill>
            <a:srgbClr val="305480"/>
          </a:solidFill>
          <a:ln>
            <a:noFill/>
          </a:ln>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13" name="Freeform 13"/>
          <p:cNvSpPr>
            <a:spLocks noEditPoints="1"/>
          </p:cNvSpPr>
          <p:nvPr/>
        </p:nvSpPr>
        <p:spPr bwMode="auto">
          <a:xfrm>
            <a:off x="2176445" y="2891180"/>
            <a:ext cx="296521" cy="222848"/>
          </a:xfrm>
          <a:custGeom>
            <a:avLst/>
            <a:gdLst>
              <a:gd name="T0" fmla="*/ 2147483647 w 158"/>
              <a:gd name="T1" fmla="*/ 2147483647 h 119"/>
              <a:gd name="T2" fmla="*/ 0 w 158"/>
              <a:gd name="T3" fmla="*/ 2147483647 h 119"/>
              <a:gd name="T4" fmla="*/ 0 w 158"/>
              <a:gd name="T5" fmla="*/ 0 h 119"/>
              <a:gd name="T6" fmla="*/ 2147483647 w 158"/>
              <a:gd name="T7" fmla="*/ 0 h 119"/>
              <a:gd name="T8" fmla="*/ 2147483647 w 158"/>
              <a:gd name="T9" fmla="*/ 2147483647 h 119"/>
              <a:gd name="T10" fmla="*/ 2147483647 w 158"/>
              <a:gd name="T11" fmla="*/ 2147483647 h 119"/>
              <a:gd name="T12" fmla="*/ 2147483647 w 158"/>
              <a:gd name="T13" fmla="*/ 2147483647 h 119"/>
              <a:gd name="T14" fmla="*/ 2147483647 w 158"/>
              <a:gd name="T15" fmla="*/ 2147483647 h 119"/>
              <a:gd name="T16" fmla="*/ 2147483647 w 158"/>
              <a:gd name="T17" fmla="*/ 2147483647 h 119"/>
              <a:gd name="T18" fmla="*/ 2147483647 w 158"/>
              <a:gd name="T19" fmla="*/ 2147483647 h 119"/>
              <a:gd name="T20" fmla="*/ 2147483647 w 158"/>
              <a:gd name="T21" fmla="*/ 2147483647 h 119"/>
              <a:gd name="T22" fmla="*/ 2147483647 w 158"/>
              <a:gd name="T23" fmla="*/ 2147483647 h 119"/>
              <a:gd name="T24" fmla="*/ 2147483647 w 158"/>
              <a:gd name="T25" fmla="*/ 2147483647 h 119"/>
              <a:gd name="T26" fmla="*/ 2147483647 w 158"/>
              <a:gd name="T27" fmla="*/ 2147483647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58" h="119">
                <a:moveTo>
                  <a:pt x="158" y="119"/>
                </a:moveTo>
                <a:lnTo>
                  <a:pt x="0" y="119"/>
                </a:lnTo>
                <a:lnTo>
                  <a:pt x="0" y="0"/>
                </a:lnTo>
                <a:lnTo>
                  <a:pt x="8" y="0"/>
                </a:lnTo>
                <a:lnTo>
                  <a:pt x="8" y="108"/>
                </a:lnTo>
                <a:lnTo>
                  <a:pt x="158" y="108"/>
                </a:lnTo>
                <a:lnTo>
                  <a:pt x="158" y="119"/>
                </a:lnTo>
                <a:close/>
                <a:moveTo>
                  <a:pt x="147" y="98"/>
                </a:moveTo>
                <a:lnTo>
                  <a:pt x="19" y="98"/>
                </a:lnTo>
                <a:lnTo>
                  <a:pt x="19" y="54"/>
                </a:lnTo>
                <a:lnTo>
                  <a:pt x="54" y="9"/>
                </a:lnTo>
                <a:lnTo>
                  <a:pt x="97" y="54"/>
                </a:lnTo>
                <a:lnTo>
                  <a:pt x="127" y="28"/>
                </a:lnTo>
                <a:lnTo>
                  <a:pt x="147"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14" name="Oval 102"/>
          <p:cNvSpPr>
            <a:spLocks noChangeArrowheads="1"/>
          </p:cNvSpPr>
          <p:nvPr/>
        </p:nvSpPr>
        <p:spPr bwMode="auto">
          <a:xfrm>
            <a:off x="3042568" y="3447715"/>
            <a:ext cx="610624" cy="607871"/>
          </a:xfrm>
          <a:prstGeom prst="ellipse">
            <a:avLst/>
          </a:prstGeom>
          <a:solidFill>
            <a:schemeClr val="accent1"/>
          </a:solidFill>
          <a:ln>
            <a:noFill/>
          </a:ln>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15" name="Freeform 15"/>
          <p:cNvSpPr>
            <a:spLocks noChangeAspect="1" noEditPoints="1"/>
          </p:cNvSpPr>
          <p:nvPr/>
        </p:nvSpPr>
        <p:spPr bwMode="auto">
          <a:xfrm>
            <a:off x="3205479" y="3644893"/>
            <a:ext cx="285973" cy="213514"/>
          </a:xfrm>
          <a:custGeom>
            <a:avLst/>
            <a:gdLst>
              <a:gd name="T0" fmla="*/ 2147483647 w 168"/>
              <a:gd name="T1" fmla="*/ 2147483647 h 126"/>
              <a:gd name="T2" fmla="*/ 0 w 168"/>
              <a:gd name="T3" fmla="*/ 2147483647 h 126"/>
              <a:gd name="T4" fmla="*/ 0 w 168"/>
              <a:gd name="T5" fmla="*/ 0 h 126"/>
              <a:gd name="T6" fmla="*/ 2147483647 w 168"/>
              <a:gd name="T7" fmla="*/ 0 h 126"/>
              <a:gd name="T8" fmla="*/ 2147483647 w 168"/>
              <a:gd name="T9" fmla="*/ 2147483647 h 126"/>
              <a:gd name="T10" fmla="*/ 2147483647 w 168"/>
              <a:gd name="T11" fmla="*/ 2147483647 h 126"/>
              <a:gd name="T12" fmla="*/ 2147483647 w 168"/>
              <a:gd name="T13" fmla="*/ 2147483647 h 126"/>
              <a:gd name="T14" fmla="*/ 2147483647 w 168"/>
              <a:gd name="T15" fmla="*/ 2147483647 h 126"/>
              <a:gd name="T16" fmla="*/ 2147483647 w 168"/>
              <a:gd name="T17" fmla="*/ 2147483647 h 126"/>
              <a:gd name="T18" fmla="*/ 2147483647 w 168"/>
              <a:gd name="T19" fmla="*/ 2147483647 h 126"/>
              <a:gd name="T20" fmla="*/ 2147483647 w 168"/>
              <a:gd name="T21" fmla="*/ 2147483647 h 126"/>
              <a:gd name="T22" fmla="*/ 2147483647 w 168"/>
              <a:gd name="T23" fmla="*/ 2147483647 h 126"/>
              <a:gd name="T24" fmla="*/ 2147483647 w 168"/>
              <a:gd name="T25" fmla="*/ 2147483647 h 126"/>
              <a:gd name="T26" fmla="*/ 2147483647 w 168"/>
              <a:gd name="T27" fmla="*/ 2147483647 h 126"/>
              <a:gd name="T28" fmla="*/ 2147483647 w 168"/>
              <a:gd name="T29" fmla="*/ 2147483647 h 126"/>
              <a:gd name="T30" fmla="*/ 2147483647 w 168"/>
              <a:gd name="T31" fmla="*/ 2147483647 h 126"/>
              <a:gd name="T32" fmla="*/ 2147483647 w 168"/>
              <a:gd name="T33" fmla="*/ 2147483647 h 126"/>
              <a:gd name="T34" fmla="*/ 2147483647 w 168"/>
              <a:gd name="T35" fmla="*/ 2147483647 h 126"/>
              <a:gd name="T36" fmla="*/ 2147483647 w 168"/>
              <a:gd name="T37" fmla="*/ 2147483647 h 126"/>
              <a:gd name="T38" fmla="*/ 2147483647 w 168"/>
              <a:gd name="T39" fmla="*/ 2147483647 h 126"/>
              <a:gd name="T40" fmla="*/ 2147483647 w 168"/>
              <a:gd name="T41" fmla="*/ 2147483647 h 126"/>
              <a:gd name="T42" fmla="*/ 2147483647 w 168"/>
              <a:gd name="T43" fmla="*/ 2147483647 h 126"/>
              <a:gd name="T44" fmla="*/ 2147483647 w 168"/>
              <a:gd name="T45" fmla="*/ 2147483647 h 126"/>
              <a:gd name="T46" fmla="*/ 2147483647 w 168"/>
              <a:gd name="T47" fmla="*/ 2147483647 h 126"/>
              <a:gd name="T48" fmla="*/ 2147483647 w 168"/>
              <a:gd name="T49" fmla="*/ 2147483647 h 126"/>
              <a:gd name="T50" fmla="*/ 2147483647 w 168"/>
              <a:gd name="T51" fmla="*/ 2147483647 h 126"/>
              <a:gd name="T52" fmla="*/ 2147483647 w 168"/>
              <a:gd name="T53" fmla="*/ 2147483647 h 12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16" name="Oval 103"/>
          <p:cNvSpPr>
            <a:spLocks noChangeArrowheads="1"/>
          </p:cNvSpPr>
          <p:nvPr/>
        </p:nvSpPr>
        <p:spPr bwMode="auto">
          <a:xfrm>
            <a:off x="4138409" y="3636726"/>
            <a:ext cx="610623" cy="607871"/>
          </a:xfrm>
          <a:prstGeom prst="ellipse">
            <a:avLst/>
          </a:prstGeom>
          <a:solidFill>
            <a:srgbClr val="305480"/>
          </a:solidFill>
          <a:ln>
            <a:noFill/>
          </a:ln>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17" name="Freeform 69"/>
          <p:cNvSpPr>
            <a:spLocks noEditPoints="1"/>
          </p:cNvSpPr>
          <p:nvPr/>
        </p:nvSpPr>
        <p:spPr bwMode="auto">
          <a:xfrm>
            <a:off x="4314211" y="3810570"/>
            <a:ext cx="257845" cy="259016"/>
          </a:xfrm>
          <a:custGeom>
            <a:avLst/>
            <a:gdLst>
              <a:gd name="T0" fmla="*/ 2147483647 w 58"/>
              <a:gd name="T1" fmla="*/ 2147483647 h 58"/>
              <a:gd name="T2" fmla="*/ 2147483647 w 58"/>
              <a:gd name="T3" fmla="*/ 2147483647 h 58"/>
              <a:gd name="T4" fmla="*/ 2147483647 w 58"/>
              <a:gd name="T5" fmla="*/ 2147483647 h 58"/>
              <a:gd name="T6" fmla="*/ 2147483647 w 58"/>
              <a:gd name="T7" fmla="*/ 2147483647 h 58"/>
              <a:gd name="T8" fmla="*/ 2147483647 w 58"/>
              <a:gd name="T9" fmla="*/ 2147483647 h 58"/>
              <a:gd name="T10" fmla="*/ 2147483647 w 58"/>
              <a:gd name="T11" fmla="*/ 2147483647 h 58"/>
              <a:gd name="T12" fmla="*/ 2147483647 w 58"/>
              <a:gd name="T13" fmla="*/ 2147483647 h 58"/>
              <a:gd name="T14" fmla="*/ 2147483647 w 58"/>
              <a:gd name="T15" fmla="*/ 2147483647 h 58"/>
              <a:gd name="T16" fmla="*/ 2147483647 w 58"/>
              <a:gd name="T17" fmla="*/ 2147483647 h 58"/>
              <a:gd name="T18" fmla="*/ 2147483647 w 58"/>
              <a:gd name="T19" fmla="*/ 2147483647 h 58"/>
              <a:gd name="T20" fmla="*/ 2147483647 w 58"/>
              <a:gd name="T21" fmla="*/ 2147483647 h 58"/>
              <a:gd name="T22" fmla="*/ 2147483647 w 58"/>
              <a:gd name="T23" fmla="*/ 2147483647 h 58"/>
              <a:gd name="T24" fmla="*/ 2147483647 w 58"/>
              <a:gd name="T25" fmla="*/ 2147483647 h 58"/>
              <a:gd name="T26" fmla="*/ 2147483647 w 58"/>
              <a:gd name="T27" fmla="*/ 2147483647 h 58"/>
              <a:gd name="T28" fmla="*/ 0 w 58"/>
              <a:gd name="T29" fmla="*/ 2147483647 h 58"/>
              <a:gd name="T30" fmla="*/ 0 w 58"/>
              <a:gd name="T31" fmla="*/ 2147483647 h 58"/>
              <a:gd name="T32" fmla="*/ 2147483647 w 58"/>
              <a:gd name="T33" fmla="*/ 2147483647 h 58"/>
              <a:gd name="T34" fmla="*/ 2147483647 w 58"/>
              <a:gd name="T35" fmla="*/ 2147483647 h 58"/>
              <a:gd name="T36" fmla="*/ 2147483647 w 58"/>
              <a:gd name="T37" fmla="*/ 2147483647 h 58"/>
              <a:gd name="T38" fmla="*/ 2147483647 w 58"/>
              <a:gd name="T39" fmla="*/ 0 h 58"/>
              <a:gd name="T40" fmla="*/ 2147483647 w 58"/>
              <a:gd name="T41" fmla="*/ 2147483647 h 58"/>
              <a:gd name="T42" fmla="*/ 2147483647 w 58"/>
              <a:gd name="T43" fmla="*/ 2147483647 h 58"/>
              <a:gd name="T44" fmla="*/ 2147483647 w 58"/>
              <a:gd name="T45" fmla="*/ 2147483647 h 58"/>
              <a:gd name="T46" fmla="*/ 2147483647 w 58"/>
              <a:gd name="T47" fmla="*/ 2147483647 h 58"/>
              <a:gd name="T48" fmla="*/ 2147483647 w 58"/>
              <a:gd name="T49" fmla="*/ 2147483647 h 58"/>
              <a:gd name="T50" fmla="*/ 2147483647 w 58"/>
              <a:gd name="T51" fmla="*/ 2147483647 h 58"/>
              <a:gd name="T52" fmla="*/ 2147483647 w 58"/>
              <a:gd name="T53" fmla="*/ 2147483647 h 58"/>
              <a:gd name="T54" fmla="*/ 2147483647 w 58"/>
              <a:gd name="T55" fmla="*/ 2147483647 h 58"/>
              <a:gd name="T56" fmla="*/ 2147483647 w 58"/>
              <a:gd name="T57" fmla="*/ 2147483647 h 58"/>
              <a:gd name="T58" fmla="*/ 2147483647 w 58"/>
              <a:gd name="T59" fmla="*/ 2147483647 h 58"/>
              <a:gd name="T60" fmla="*/ 2147483647 w 58"/>
              <a:gd name="T61" fmla="*/ 2147483647 h 58"/>
              <a:gd name="T62" fmla="*/ 2147483647 w 58"/>
              <a:gd name="T63" fmla="*/ 2147483647 h 58"/>
              <a:gd name="T64" fmla="*/ 2147483647 w 58"/>
              <a:gd name="T65" fmla="*/ 2147483647 h 58"/>
              <a:gd name="T66" fmla="*/ 2147483647 w 58"/>
              <a:gd name="T67" fmla="*/ 2147483647 h 5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58" h="58">
                <a:moveTo>
                  <a:pt x="29" y="58"/>
                </a:moveTo>
                <a:cubicBezTo>
                  <a:pt x="20" y="58"/>
                  <a:pt x="12" y="54"/>
                  <a:pt x="6" y="47"/>
                </a:cubicBezTo>
                <a:cubicBezTo>
                  <a:pt x="6" y="47"/>
                  <a:pt x="6" y="46"/>
                  <a:pt x="7" y="46"/>
                </a:cubicBezTo>
                <a:cubicBezTo>
                  <a:pt x="12" y="40"/>
                  <a:pt x="12" y="40"/>
                  <a:pt x="12" y="40"/>
                </a:cubicBezTo>
                <a:cubicBezTo>
                  <a:pt x="12" y="40"/>
                  <a:pt x="12" y="40"/>
                  <a:pt x="13" y="40"/>
                </a:cubicBezTo>
                <a:cubicBezTo>
                  <a:pt x="13" y="40"/>
                  <a:pt x="13" y="40"/>
                  <a:pt x="14" y="41"/>
                </a:cubicBezTo>
                <a:cubicBezTo>
                  <a:pt x="17" y="45"/>
                  <a:pt x="23" y="48"/>
                  <a:pt x="29" y="48"/>
                </a:cubicBezTo>
                <a:cubicBezTo>
                  <a:pt x="40" y="48"/>
                  <a:pt x="48" y="39"/>
                  <a:pt x="48" y="29"/>
                </a:cubicBezTo>
                <a:cubicBezTo>
                  <a:pt x="48" y="18"/>
                  <a:pt x="40" y="9"/>
                  <a:pt x="29" y="9"/>
                </a:cubicBezTo>
                <a:cubicBezTo>
                  <a:pt x="24" y="9"/>
                  <a:pt x="19" y="11"/>
                  <a:pt x="16" y="14"/>
                </a:cubicBezTo>
                <a:cubicBezTo>
                  <a:pt x="21" y="20"/>
                  <a:pt x="21" y="20"/>
                  <a:pt x="21" y="20"/>
                </a:cubicBezTo>
                <a:cubicBezTo>
                  <a:pt x="22" y="20"/>
                  <a:pt x="22" y="21"/>
                  <a:pt x="21" y="22"/>
                </a:cubicBezTo>
                <a:cubicBezTo>
                  <a:pt x="21" y="23"/>
                  <a:pt x="20" y="24"/>
                  <a:pt x="19" y="24"/>
                </a:cubicBezTo>
                <a:cubicBezTo>
                  <a:pt x="2" y="24"/>
                  <a:pt x="2" y="24"/>
                  <a:pt x="2" y="24"/>
                </a:cubicBezTo>
                <a:cubicBezTo>
                  <a:pt x="1" y="24"/>
                  <a:pt x="0" y="23"/>
                  <a:pt x="0" y="21"/>
                </a:cubicBezTo>
                <a:cubicBezTo>
                  <a:pt x="0" y="4"/>
                  <a:pt x="0" y="4"/>
                  <a:pt x="0" y="4"/>
                </a:cubicBezTo>
                <a:cubicBezTo>
                  <a:pt x="0" y="3"/>
                  <a:pt x="0" y="3"/>
                  <a:pt x="1" y="2"/>
                </a:cubicBezTo>
                <a:cubicBezTo>
                  <a:pt x="2" y="2"/>
                  <a:pt x="3" y="2"/>
                  <a:pt x="4" y="3"/>
                </a:cubicBezTo>
                <a:cubicBezTo>
                  <a:pt x="9" y="8"/>
                  <a:pt x="9" y="8"/>
                  <a:pt x="9" y="8"/>
                </a:cubicBezTo>
                <a:cubicBezTo>
                  <a:pt x="14" y="3"/>
                  <a:pt x="21" y="0"/>
                  <a:pt x="29" y="0"/>
                </a:cubicBezTo>
                <a:cubicBezTo>
                  <a:pt x="45" y="0"/>
                  <a:pt x="58" y="13"/>
                  <a:pt x="58" y="29"/>
                </a:cubicBezTo>
                <a:cubicBezTo>
                  <a:pt x="58" y="45"/>
                  <a:pt x="45" y="58"/>
                  <a:pt x="29" y="58"/>
                </a:cubicBezTo>
                <a:close/>
                <a:moveTo>
                  <a:pt x="34" y="35"/>
                </a:moveTo>
                <a:cubicBezTo>
                  <a:pt x="34" y="35"/>
                  <a:pt x="33" y="36"/>
                  <a:pt x="33" y="36"/>
                </a:cubicBezTo>
                <a:cubicBezTo>
                  <a:pt x="20" y="36"/>
                  <a:pt x="20" y="36"/>
                  <a:pt x="20" y="36"/>
                </a:cubicBezTo>
                <a:cubicBezTo>
                  <a:pt x="20" y="36"/>
                  <a:pt x="19" y="35"/>
                  <a:pt x="19" y="35"/>
                </a:cubicBezTo>
                <a:cubicBezTo>
                  <a:pt x="19" y="32"/>
                  <a:pt x="19" y="32"/>
                  <a:pt x="19" y="32"/>
                </a:cubicBezTo>
                <a:cubicBezTo>
                  <a:pt x="19" y="32"/>
                  <a:pt x="20" y="31"/>
                  <a:pt x="20" y="31"/>
                </a:cubicBezTo>
                <a:cubicBezTo>
                  <a:pt x="29" y="31"/>
                  <a:pt x="29" y="31"/>
                  <a:pt x="29" y="31"/>
                </a:cubicBezTo>
                <a:cubicBezTo>
                  <a:pt x="29" y="18"/>
                  <a:pt x="29" y="18"/>
                  <a:pt x="29" y="18"/>
                </a:cubicBezTo>
                <a:cubicBezTo>
                  <a:pt x="29" y="17"/>
                  <a:pt x="29" y="17"/>
                  <a:pt x="30" y="17"/>
                </a:cubicBezTo>
                <a:cubicBezTo>
                  <a:pt x="33" y="17"/>
                  <a:pt x="33" y="17"/>
                  <a:pt x="33" y="17"/>
                </a:cubicBezTo>
                <a:cubicBezTo>
                  <a:pt x="33" y="17"/>
                  <a:pt x="34" y="17"/>
                  <a:pt x="34" y="18"/>
                </a:cubicBezTo>
                <a:lnTo>
                  <a:pt x="34" y="3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18" name="Oval 101"/>
          <p:cNvSpPr>
            <a:spLocks noChangeArrowheads="1"/>
          </p:cNvSpPr>
          <p:nvPr/>
        </p:nvSpPr>
        <p:spPr bwMode="auto">
          <a:xfrm>
            <a:off x="5262377" y="3447715"/>
            <a:ext cx="611795" cy="607871"/>
          </a:xfrm>
          <a:prstGeom prst="ellipse">
            <a:avLst/>
          </a:prstGeom>
          <a:solidFill>
            <a:schemeClr val="accent1"/>
          </a:solidFill>
          <a:ln>
            <a:noFill/>
          </a:ln>
        </p:spPr>
        <p:txBody>
          <a:bodyPr lIns="89680" tIns="44840" rIns="89680" bIns="44840"/>
          <a:lstStyle/>
          <a:p>
            <a:pPr algn="ctr" defTabSz="897381"/>
            <a:endParaRPr lang="en-US" altLang="zh-CN" sz="2300">
              <a:solidFill>
                <a:srgbClr val="262626"/>
              </a:solidFill>
              <a:latin typeface="Arial" pitchFamily="34" charset="0"/>
              <a:ea typeface="微软雅黑" pitchFamily="34" charset="-122"/>
              <a:sym typeface="Arial" pitchFamily="34" charset="0"/>
            </a:endParaRPr>
          </a:p>
        </p:txBody>
      </p:sp>
      <p:sp>
        <p:nvSpPr>
          <p:cNvPr id="19" name="Freeform 217"/>
          <p:cNvSpPr>
            <a:spLocks noEditPoints="1"/>
          </p:cNvSpPr>
          <p:nvPr/>
        </p:nvSpPr>
        <p:spPr bwMode="auto">
          <a:xfrm>
            <a:off x="5425288" y="3644893"/>
            <a:ext cx="285973" cy="213514"/>
          </a:xfrm>
          <a:custGeom>
            <a:avLst/>
            <a:gdLst>
              <a:gd name="T0" fmla="*/ 2147483647 w 78"/>
              <a:gd name="T1" fmla="*/ 2147483647 h 58"/>
              <a:gd name="T2" fmla="*/ 0 w 78"/>
              <a:gd name="T3" fmla="*/ 2147483647 h 58"/>
              <a:gd name="T4" fmla="*/ 0 w 78"/>
              <a:gd name="T5" fmla="*/ 0 h 58"/>
              <a:gd name="T6" fmla="*/ 2147483647 w 78"/>
              <a:gd name="T7" fmla="*/ 0 h 58"/>
              <a:gd name="T8" fmla="*/ 2147483647 w 78"/>
              <a:gd name="T9" fmla="*/ 2147483647 h 58"/>
              <a:gd name="T10" fmla="*/ 2147483647 w 78"/>
              <a:gd name="T11" fmla="*/ 2147483647 h 58"/>
              <a:gd name="T12" fmla="*/ 2147483647 w 78"/>
              <a:gd name="T13" fmla="*/ 2147483647 h 58"/>
              <a:gd name="T14" fmla="*/ 2147483647 w 78"/>
              <a:gd name="T15" fmla="*/ 2147483647 h 58"/>
              <a:gd name="T16" fmla="*/ 2147483647 w 78"/>
              <a:gd name="T17" fmla="*/ 2147483647 h 58"/>
              <a:gd name="T18" fmla="*/ 2147483647 w 78"/>
              <a:gd name="T19" fmla="*/ 2147483647 h 58"/>
              <a:gd name="T20" fmla="*/ 2147483647 w 78"/>
              <a:gd name="T21" fmla="*/ 2147483647 h 58"/>
              <a:gd name="T22" fmla="*/ 2147483647 w 78"/>
              <a:gd name="T23" fmla="*/ 2147483647 h 58"/>
              <a:gd name="T24" fmla="*/ 2147483647 w 78"/>
              <a:gd name="T25" fmla="*/ 2147483647 h 58"/>
              <a:gd name="T26" fmla="*/ 2147483647 w 78"/>
              <a:gd name="T27" fmla="*/ 2147483647 h 58"/>
              <a:gd name="T28" fmla="*/ 2147483647 w 78"/>
              <a:gd name="T29" fmla="*/ 2147483647 h 58"/>
              <a:gd name="T30" fmla="*/ 2147483647 w 78"/>
              <a:gd name="T31" fmla="*/ 2147483647 h 58"/>
              <a:gd name="T32" fmla="*/ 2147483647 w 78"/>
              <a:gd name="T33" fmla="*/ 2147483647 h 58"/>
              <a:gd name="T34" fmla="*/ 2147483647 w 78"/>
              <a:gd name="T35" fmla="*/ 2147483647 h 58"/>
              <a:gd name="T36" fmla="*/ 2147483647 w 78"/>
              <a:gd name="T37" fmla="*/ 2147483647 h 58"/>
              <a:gd name="T38" fmla="*/ 2147483647 w 78"/>
              <a:gd name="T39" fmla="*/ 2147483647 h 58"/>
              <a:gd name="T40" fmla="*/ 2147483647 w 78"/>
              <a:gd name="T41" fmla="*/ 2147483647 h 58"/>
              <a:gd name="T42" fmla="*/ 2147483647 w 78"/>
              <a:gd name="T43" fmla="*/ 2147483647 h 58"/>
              <a:gd name="T44" fmla="*/ 2147483647 w 78"/>
              <a:gd name="T45" fmla="*/ 2147483647 h 58"/>
              <a:gd name="T46" fmla="*/ 2147483647 w 78"/>
              <a:gd name="T47" fmla="*/ 2147483647 h 58"/>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78" h="58">
                <a:moveTo>
                  <a:pt x="78" y="58"/>
                </a:moveTo>
                <a:cubicBezTo>
                  <a:pt x="0" y="58"/>
                  <a:pt x="0" y="58"/>
                  <a:pt x="0" y="58"/>
                </a:cubicBezTo>
                <a:cubicBezTo>
                  <a:pt x="0" y="0"/>
                  <a:pt x="0" y="0"/>
                  <a:pt x="0" y="0"/>
                </a:cubicBezTo>
                <a:cubicBezTo>
                  <a:pt x="5" y="0"/>
                  <a:pt x="5" y="0"/>
                  <a:pt x="5" y="0"/>
                </a:cubicBezTo>
                <a:cubicBezTo>
                  <a:pt x="5" y="53"/>
                  <a:pt x="5" y="53"/>
                  <a:pt x="5" y="53"/>
                </a:cubicBezTo>
                <a:cubicBezTo>
                  <a:pt x="78" y="53"/>
                  <a:pt x="78" y="53"/>
                  <a:pt x="78" y="53"/>
                </a:cubicBezTo>
                <a:lnTo>
                  <a:pt x="78" y="58"/>
                </a:lnTo>
                <a:close/>
                <a:moveTo>
                  <a:pt x="73" y="22"/>
                </a:moveTo>
                <a:cubicBezTo>
                  <a:pt x="73" y="23"/>
                  <a:pt x="71" y="24"/>
                  <a:pt x="71" y="23"/>
                </a:cubicBezTo>
                <a:cubicBezTo>
                  <a:pt x="66" y="18"/>
                  <a:pt x="66" y="18"/>
                  <a:pt x="66" y="18"/>
                </a:cubicBezTo>
                <a:cubicBezTo>
                  <a:pt x="42" y="42"/>
                  <a:pt x="42" y="42"/>
                  <a:pt x="42" y="42"/>
                </a:cubicBezTo>
                <a:cubicBezTo>
                  <a:pt x="41" y="43"/>
                  <a:pt x="41" y="43"/>
                  <a:pt x="40" y="42"/>
                </a:cubicBezTo>
                <a:cubicBezTo>
                  <a:pt x="31" y="34"/>
                  <a:pt x="31" y="34"/>
                  <a:pt x="31" y="34"/>
                </a:cubicBezTo>
                <a:cubicBezTo>
                  <a:pt x="16" y="49"/>
                  <a:pt x="16" y="49"/>
                  <a:pt x="16" y="49"/>
                </a:cubicBezTo>
                <a:cubicBezTo>
                  <a:pt x="8" y="42"/>
                  <a:pt x="8" y="42"/>
                  <a:pt x="8" y="42"/>
                </a:cubicBezTo>
                <a:cubicBezTo>
                  <a:pt x="30" y="20"/>
                  <a:pt x="30" y="20"/>
                  <a:pt x="30" y="20"/>
                </a:cubicBezTo>
                <a:cubicBezTo>
                  <a:pt x="31" y="19"/>
                  <a:pt x="32" y="19"/>
                  <a:pt x="32" y="20"/>
                </a:cubicBezTo>
                <a:cubicBezTo>
                  <a:pt x="41" y="29"/>
                  <a:pt x="41" y="29"/>
                  <a:pt x="41" y="29"/>
                </a:cubicBezTo>
                <a:cubicBezTo>
                  <a:pt x="59" y="11"/>
                  <a:pt x="59" y="11"/>
                  <a:pt x="59" y="11"/>
                </a:cubicBezTo>
                <a:cubicBezTo>
                  <a:pt x="54" y="6"/>
                  <a:pt x="54" y="6"/>
                  <a:pt x="54" y="6"/>
                </a:cubicBezTo>
                <a:cubicBezTo>
                  <a:pt x="53" y="6"/>
                  <a:pt x="54" y="4"/>
                  <a:pt x="55" y="4"/>
                </a:cubicBezTo>
                <a:cubicBezTo>
                  <a:pt x="71" y="4"/>
                  <a:pt x="71" y="4"/>
                  <a:pt x="71" y="4"/>
                </a:cubicBezTo>
                <a:cubicBezTo>
                  <a:pt x="72" y="4"/>
                  <a:pt x="73" y="5"/>
                  <a:pt x="73" y="6"/>
                </a:cubicBezTo>
                <a:lnTo>
                  <a:pt x="73" y="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21" name="Freeform 64"/>
          <p:cNvSpPr>
            <a:spLocks noEditPoints="1"/>
          </p:cNvSpPr>
          <p:nvPr/>
        </p:nvSpPr>
        <p:spPr bwMode="auto">
          <a:xfrm>
            <a:off x="6359389" y="2871345"/>
            <a:ext cx="315274" cy="261350"/>
          </a:xfrm>
          <a:custGeom>
            <a:avLst/>
            <a:gdLst>
              <a:gd name="T0" fmla="*/ 2147483647 w 77"/>
              <a:gd name="T1" fmla="*/ 2147483647 h 64"/>
              <a:gd name="T2" fmla="*/ 2147483647 w 77"/>
              <a:gd name="T3" fmla="*/ 2147483647 h 64"/>
              <a:gd name="T4" fmla="*/ 2147483647 w 77"/>
              <a:gd name="T5" fmla="*/ 2147483647 h 64"/>
              <a:gd name="T6" fmla="*/ 2147483647 w 77"/>
              <a:gd name="T7" fmla="*/ 2147483647 h 64"/>
              <a:gd name="T8" fmla="*/ 2147483647 w 77"/>
              <a:gd name="T9" fmla="*/ 2147483647 h 64"/>
              <a:gd name="T10" fmla="*/ 2147483647 w 77"/>
              <a:gd name="T11" fmla="*/ 2147483647 h 64"/>
              <a:gd name="T12" fmla="*/ 2147483647 w 77"/>
              <a:gd name="T13" fmla="*/ 2147483647 h 64"/>
              <a:gd name="T14" fmla="*/ 2147483647 w 77"/>
              <a:gd name="T15" fmla="*/ 2147483647 h 64"/>
              <a:gd name="T16" fmla="*/ 2147483647 w 77"/>
              <a:gd name="T17" fmla="*/ 2147483647 h 64"/>
              <a:gd name="T18" fmla="*/ 2147483647 w 77"/>
              <a:gd name="T19" fmla="*/ 2147483647 h 64"/>
              <a:gd name="T20" fmla="*/ 2147483647 w 77"/>
              <a:gd name="T21" fmla="*/ 2147483647 h 64"/>
              <a:gd name="T22" fmla="*/ 2147483647 w 77"/>
              <a:gd name="T23" fmla="*/ 2147483647 h 64"/>
              <a:gd name="T24" fmla="*/ 0 w 77"/>
              <a:gd name="T25" fmla="*/ 2147483647 h 64"/>
              <a:gd name="T26" fmla="*/ 0 w 77"/>
              <a:gd name="T27" fmla="*/ 2147483647 h 64"/>
              <a:gd name="T28" fmla="*/ 2147483647 w 77"/>
              <a:gd name="T29" fmla="*/ 2147483647 h 64"/>
              <a:gd name="T30" fmla="*/ 2147483647 w 77"/>
              <a:gd name="T31" fmla="*/ 2147483647 h 64"/>
              <a:gd name="T32" fmla="*/ 2147483647 w 77"/>
              <a:gd name="T33" fmla="*/ 2147483647 h 64"/>
              <a:gd name="T34" fmla="*/ 2147483647 w 77"/>
              <a:gd name="T35" fmla="*/ 2147483647 h 64"/>
              <a:gd name="T36" fmla="*/ 2147483647 w 77"/>
              <a:gd name="T37" fmla="*/ 0 h 64"/>
              <a:gd name="T38" fmla="*/ 2147483647 w 77"/>
              <a:gd name="T39" fmla="*/ 0 h 64"/>
              <a:gd name="T40" fmla="*/ 2147483647 w 77"/>
              <a:gd name="T41" fmla="*/ 0 h 64"/>
              <a:gd name="T42" fmla="*/ 2147483647 w 77"/>
              <a:gd name="T43" fmla="*/ 2147483647 h 64"/>
              <a:gd name="T44" fmla="*/ 2147483647 w 77"/>
              <a:gd name="T45" fmla="*/ 2147483647 h 64"/>
              <a:gd name="T46" fmla="*/ 2147483647 w 77"/>
              <a:gd name="T47" fmla="*/ 2147483647 h 64"/>
              <a:gd name="T48" fmla="*/ 2147483647 w 77"/>
              <a:gd name="T49" fmla="*/ 2147483647 h 64"/>
              <a:gd name="T50" fmla="*/ 2147483647 w 77"/>
              <a:gd name="T51" fmla="*/ 2147483647 h 64"/>
              <a:gd name="T52" fmla="*/ 2147483647 w 77"/>
              <a:gd name="T53" fmla="*/ 2147483647 h 64"/>
              <a:gd name="T54" fmla="*/ 2147483647 w 77"/>
              <a:gd name="T55" fmla="*/ 2147483647 h 64"/>
              <a:gd name="T56" fmla="*/ 2147483647 w 77"/>
              <a:gd name="T57" fmla="*/ 2147483647 h 64"/>
              <a:gd name="T58" fmla="*/ 2147483647 w 77"/>
              <a:gd name="T59" fmla="*/ 2147483647 h 64"/>
              <a:gd name="T60" fmla="*/ 2147483647 w 77"/>
              <a:gd name="T61" fmla="*/ 2147483647 h 64"/>
              <a:gd name="T62" fmla="*/ 2147483647 w 77"/>
              <a:gd name="T63" fmla="*/ 2147483647 h 64"/>
              <a:gd name="T64" fmla="*/ 2147483647 w 77"/>
              <a:gd name="T65" fmla="*/ 2147483647 h 64"/>
              <a:gd name="T66" fmla="*/ 2147483647 w 77"/>
              <a:gd name="T67" fmla="*/ 2147483647 h 64"/>
              <a:gd name="T68" fmla="*/ 2147483647 w 77"/>
              <a:gd name="T69" fmla="*/ 2147483647 h 64"/>
              <a:gd name="T70" fmla="*/ 2147483647 w 77"/>
              <a:gd name="T71" fmla="*/ 2147483647 h 64"/>
              <a:gd name="T72" fmla="*/ 2147483647 w 77"/>
              <a:gd name="T73" fmla="*/ 2147483647 h 64"/>
              <a:gd name="T74" fmla="*/ 2147483647 w 77"/>
              <a:gd name="T75" fmla="*/ 2147483647 h 64"/>
              <a:gd name="T76" fmla="*/ 2147483647 w 77"/>
              <a:gd name="T77" fmla="*/ 2147483647 h 64"/>
              <a:gd name="T78" fmla="*/ 2147483647 w 77"/>
              <a:gd name="T79" fmla="*/ 2147483647 h 64"/>
              <a:gd name="T80" fmla="*/ 2147483647 w 77"/>
              <a:gd name="T81" fmla="*/ 2147483647 h 64"/>
              <a:gd name="T82" fmla="*/ 2147483647 w 77"/>
              <a:gd name="T83" fmla="*/ 2147483647 h 64"/>
              <a:gd name="T84" fmla="*/ 2147483647 w 77"/>
              <a:gd name="T85" fmla="*/ 2147483647 h 64"/>
              <a:gd name="T86" fmla="*/ 2147483647 w 77"/>
              <a:gd name="T87" fmla="*/ 2147483647 h 64"/>
              <a:gd name="T88" fmla="*/ 2147483647 w 77"/>
              <a:gd name="T89" fmla="*/ 2147483647 h 64"/>
              <a:gd name="T90" fmla="*/ 2147483647 w 77"/>
              <a:gd name="T91" fmla="*/ 2147483647 h 64"/>
              <a:gd name="T92" fmla="*/ 2147483647 w 77"/>
              <a:gd name="T93" fmla="*/ 2147483647 h 64"/>
              <a:gd name="T94" fmla="*/ 2147483647 w 77"/>
              <a:gd name="T95" fmla="*/ 2147483647 h 64"/>
              <a:gd name="T96" fmla="*/ 2147483647 w 77"/>
              <a:gd name="T97" fmla="*/ 2147483647 h 64"/>
              <a:gd name="T98" fmla="*/ 2147483647 w 77"/>
              <a:gd name="T99" fmla="*/ 2147483647 h 64"/>
              <a:gd name="T100" fmla="*/ 2147483647 w 77"/>
              <a:gd name="T101" fmla="*/ 2147483647 h 64"/>
              <a:gd name="T102" fmla="*/ 2147483647 w 77"/>
              <a:gd name="T103" fmla="*/ 2147483647 h 64"/>
              <a:gd name="T104" fmla="*/ 2147483647 w 77"/>
              <a:gd name="T105" fmla="*/ 2147483647 h 64"/>
              <a:gd name="T106" fmla="*/ 2147483647 w 77"/>
              <a:gd name="T107" fmla="*/ 2147483647 h 64"/>
              <a:gd name="T108" fmla="*/ 2147483647 w 77"/>
              <a:gd name="T109" fmla="*/ 2147483647 h 64"/>
              <a:gd name="T110" fmla="*/ 2147483647 w 77"/>
              <a:gd name="T111" fmla="*/ 2147483647 h 64"/>
              <a:gd name="T112" fmla="*/ 2147483647 w 77"/>
              <a:gd name="T113" fmla="*/ 2147483647 h 6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77" h="64">
                <a:moveTo>
                  <a:pt x="77" y="51"/>
                </a:moveTo>
                <a:cubicBezTo>
                  <a:pt x="77" y="53"/>
                  <a:pt x="76" y="55"/>
                  <a:pt x="75" y="55"/>
                </a:cubicBezTo>
                <a:cubicBezTo>
                  <a:pt x="59" y="63"/>
                  <a:pt x="59" y="63"/>
                  <a:pt x="59" y="63"/>
                </a:cubicBezTo>
                <a:cubicBezTo>
                  <a:pt x="58" y="64"/>
                  <a:pt x="58" y="64"/>
                  <a:pt x="57" y="64"/>
                </a:cubicBezTo>
                <a:cubicBezTo>
                  <a:pt x="56" y="64"/>
                  <a:pt x="55" y="64"/>
                  <a:pt x="55" y="63"/>
                </a:cubicBezTo>
                <a:cubicBezTo>
                  <a:pt x="39" y="55"/>
                  <a:pt x="39" y="55"/>
                  <a:pt x="39" y="55"/>
                </a:cubicBezTo>
                <a:cubicBezTo>
                  <a:pt x="39" y="55"/>
                  <a:pt x="39" y="55"/>
                  <a:pt x="39" y="55"/>
                </a:cubicBezTo>
                <a:cubicBezTo>
                  <a:pt x="39" y="55"/>
                  <a:pt x="38" y="55"/>
                  <a:pt x="38" y="55"/>
                </a:cubicBezTo>
                <a:cubicBezTo>
                  <a:pt x="22" y="63"/>
                  <a:pt x="22" y="63"/>
                  <a:pt x="22" y="63"/>
                </a:cubicBezTo>
                <a:cubicBezTo>
                  <a:pt x="22" y="64"/>
                  <a:pt x="21" y="64"/>
                  <a:pt x="20" y="64"/>
                </a:cubicBezTo>
                <a:cubicBezTo>
                  <a:pt x="20" y="64"/>
                  <a:pt x="19" y="64"/>
                  <a:pt x="18" y="63"/>
                </a:cubicBezTo>
                <a:cubicBezTo>
                  <a:pt x="2" y="55"/>
                  <a:pt x="2" y="55"/>
                  <a:pt x="2" y="55"/>
                </a:cubicBezTo>
                <a:cubicBezTo>
                  <a:pt x="1" y="55"/>
                  <a:pt x="0" y="53"/>
                  <a:pt x="0" y="51"/>
                </a:cubicBezTo>
                <a:cubicBezTo>
                  <a:pt x="0" y="37"/>
                  <a:pt x="0" y="37"/>
                  <a:pt x="0" y="37"/>
                </a:cubicBezTo>
                <a:cubicBezTo>
                  <a:pt x="0" y="35"/>
                  <a:pt x="1" y="33"/>
                  <a:pt x="3" y="32"/>
                </a:cubicBezTo>
                <a:cubicBezTo>
                  <a:pt x="18" y="26"/>
                  <a:pt x="18" y="26"/>
                  <a:pt x="18" y="26"/>
                </a:cubicBezTo>
                <a:cubicBezTo>
                  <a:pt x="18" y="11"/>
                  <a:pt x="18" y="11"/>
                  <a:pt x="18" y="11"/>
                </a:cubicBezTo>
                <a:cubicBezTo>
                  <a:pt x="18" y="10"/>
                  <a:pt x="19" y="8"/>
                  <a:pt x="21" y="7"/>
                </a:cubicBezTo>
                <a:cubicBezTo>
                  <a:pt x="37" y="0"/>
                  <a:pt x="37" y="0"/>
                  <a:pt x="37" y="0"/>
                </a:cubicBezTo>
                <a:cubicBezTo>
                  <a:pt x="37" y="0"/>
                  <a:pt x="38" y="0"/>
                  <a:pt x="39" y="0"/>
                </a:cubicBezTo>
                <a:cubicBezTo>
                  <a:pt x="39" y="0"/>
                  <a:pt x="40" y="0"/>
                  <a:pt x="40" y="0"/>
                </a:cubicBezTo>
                <a:cubicBezTo>
                  <a:pt x="56" y="7"/>
                  <a:pt x="56" y="7"/>
                  <a:pt x="56" y="7"/>
                </a:cubicBezTo>
                <a:cubicBezTo>
                  <a:pt x="58" y="8"/>
                  <a:pt x="59" y="10"/>
                  <a:pt x="59" y="11"/>
                </a:cubicBezTo>
                <a:cubicBezTo>
                  <a:pt x="59" y="26"/>
                  <a:pt x="59" y="26"/>
                  <a:pt x="59" y="26"/>
                </a:cubicBezTo>
                <a:cubicBezTo>
                  <a:pt x="75" y="32"/>
                  <a:pt x="75" y="32"/>
                  <a:pt x="75" y="32"/>
                </a:cubicBezTo>
                <a:cubicBezTo>
                  <a:pt x="76" y="33"/>
                  <a:pt x="77" y="35"/>
                  <a:pt x="77" y="37"/>
                </a:cubicBezTo>
                <a:lnTo>
                  <a:pt x="77" y="51"/>
                </a:lnTo>
                <a:close/>
                <a:moveTo>
                  <a:pt x="35" y="36"/>
                </a:moveTo>
                <a:cubicBezTo>
                  <a:pt x="20" y="30"/>
                  <a:pt x="20" y="30"/>
                  <a:pt x="20" y="30"/>
                </a:cubicBezTo>
                <a:cubicBezTo>
                  <a:pt x="6" y="36"/>
                  <a:pt x="6" y="36"/>
                  <a:pt x="6" y="36"/>
                </a:cubicBezTo>
                <a:cubicBezTo>
                  <a:pt x="20" y="42"/>
                  <a:pt x="20" y="42"/>
                  <a:pt x="20" y="42"/>
                </a:cubicBezTo>
                <a:lnTo>
                  <a:pt x="35" y="36"/>
                </a:lnTo>
                <a:close/>
                <a:moveTo>
                  <a:pt x="36" y="51"/>
                </a:moveTo>
                <a:cubicBezTo>
                  <a:pt x="36" y="40"/>
                  <a:pt x="36" y="40"/>
                  <a:pt x="36" y="40"/>
                </a:cubicBezTo>
                <a:cubicBezTo>
                  <a:pt x="23" y="46"/>
                  <a:pt x="23" y="46"/>
                  <a:pt x="23" y="46"/>
                </a:cubicBezTo>
                <a:cubicBezTo>
                  <a:pt x="23" y="58"/>
                  <a:pt x="23" y="58"/>
                  <a:pt x="23" y="58"/>
                </a:cubicBezTo>
                <a:lnTo>
                  <a:pt x="36" y="51"/>
                </a:lnTo>
                <a:close/>
                <a:moveTo>
                  <a:pt x="54" y="11"/>
                </a:moveTo>
                <a:cubicBezTo>
                  <a:pt x="39" y="5"/>
                  <a:pt x="39" y="5"/>
                  <a:pt x="39" y="5"/>
                </a:cubicBezTo>
                <a:cubicBezTo>
                  <a:pt x="23" y="11"/>
                  <a:pt x="23" y="11"/>
                  <a:pt x="23" y="11"/>
                </a:cubicBezTo>
                <a:cubicBezTo>
                  <a:pt x="39" y="18"/>
                  <a:pt x="39" y="18"/>
                  <a:pt x="39" y="18"/>
                </a:cubicBezTo>
                <a:lnTo>
                  <a:pt x="54" y="11"/>
                </a:lnTo>
                <a:close/>
                <a:moveTo>
                  <a:pt x="55" y="26"/>
                </a:moveTo>
                <a:cubicBezTo>
                  <a:pt x="55" y="16"/>
                  <a:pt x="55" y="16"/>
                  <a:pt x="55" y="16"/>
                </a:cubicBezTo>
                <a:cubicBezTo>
                  <a:pt x="41" y="22"/>
                  <a:pt x="41" y="22"/>
                  <a:pt x="41" y="22"/>
                </a:cubicBezTo>
                <a:cubicBezTo>
                  <a:pt x="41" y="32"/>
                  <a:pt x="41" y="32"/>
                  <a:pt x="41" y="32"/>
                </a:cubicBezTo>
                <a:lnTo>
                  <a:pt x="55" y="26"/>
                </a:lnTo>
                <a:close/>
                <a:moveTo>
                  <a:pt x="71" y="36"/>
                </a:moveTo>
                <a:cubicBezTo>
                  <a:pt x="57" y="30"/>
                  <a:pt x="57" y="30"/>
                  <a:pt x="57" y="30"/>
                </a:cubicBezTo>
                <a:cubicBezTo>
                  <a:pt x="42" y="36"/>
                  <a:pt x="42" y="36"/>
                  <a:pt x="42" y="36"/>
                </a:cubicBezTo>
                <a:cubicBezTo>
                  <a:pt x="57" y="42"/>
                  <a:pt x="57" y="42"/>
                  <a:pt x="57" y="42"/>
                </a:cubicBezTo>
                <a:lnTo>
                  <a:pt x="71" y="36"/>
                </a:lnTo>
                <a:close/>
                <a:moveTo>
                  <a:pt x="73" y="51"/>
                </a:moveTo>
                <a:cubicBezTo>
                  <a:pt x="73" y="40"/>
                  <a:pt x="73" y="40"/>
                  <a:pt x="73" y="40"/>
                </a:cubicBezTo>
                <a:cubicBezTo>
                  <a:pt x="59" y="46"/>
                  <a:pt x="59" y="46"/>
                  <a:pt x="59" y="46"/>
                </a:cubicBezTo>
                <a:cubicBezTo>
                  <a:pt x="59" y="58"/>
                  <a:pt x="59" y="58"/>
                  <a:pt x="59" y="58"/>
                </a:cubicBezTo>
                <a:lnTo>
                  <a:pt x="73"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89680" tIns="44840" rIns="89680" bIns="44840"/>
          <a:lstStyle/>
          <a:p>
            <a:endParaRPr lang="zh-CN" altLang="en-US"/>
          </a:p>
        </p:txBody>
      </p:sp>
      <p:sp>
        <p:nvSpPr>
          <p:cNvPr id="22" name="Freeform 130"/>
          <p:cNvSpPr>
            <a:spLocks noEditPoints="1"/>
          </p:cNvSpPr>
          <p:nvPr/>
        </p:nvSpPr>
        <p:spPr bwMode="auto">
          <a:xfrm>
            <a:off x="3668428" y="829552"/>
            <a:ext cx="1544724" cy="1480592"/>
          </a:xfrm>
          <a:custGeom>
            <a:avLst/>
            <a:gdLst>
              <a:gd name="T0" fmla="*/ 2147483647 w 746"/>
              <a:gd name="T1" fmla="*/ 2147483647 h 719"/>
              <a:gd name="T2" fmla="*/ 2147483647 w 746"/>
              <a:gd name="T3" fmla="*/ 2147483647 h 719"/>
              <a:gd name="T4" fmla="*/ 2147483647 w 746"/>
              <a:gd name="T5" fmla="*/ 2147483647 h 719"/>
              <a:gd name="T6" fmla="*/ 2147483647 w 746"/>
              <a:gd name="T7" fmla="*/ 2147483647 h 719"/>
              <a:gd name="T8" fmla="*/ 2147483647 w 746"/>
              <a:gd name="T9" fmla="*/ 2147483647 h 719"/>
              <a:gd name="T10" fmla="*/ 2147483647 w 746"/>
              <a:gd name="T11" fmla="*/ 2147483647 h 719"/>
              <a:gd name="T12" fmla="*/ 2147483647 w 746"/>
              <a:gd name="T13" fmla="*/ 2147483647 h 719"/>
              <a:gd name="T14" fmla="*/ 2147483647 w 746"/>
              <a:gd name="T15" fmla="*/ 2147483647 h 719"/>
              <a:gd name="T16" fmla="*/ 2147483647 w 746"/>
              <a:gd name="T17" fmla="*/ 2147483647 h 719"/>
              <a:gd name="T18" fmla="*/ 2147483647 w 746"/>
              <a:gd name="T19" fmla="*/ 2147483647 h 719"/>
              <a:gd name="T20" fmla="*/ 2147483647 w 746"/>
              <a:gd name="T21" fmla="*/ 2147483647 h 719"/>
              <a:gd name="T22" fmla="*/ 2147483647 w 746"/>
              <a:gd name="T23" fmla="*/ 2147483647 h 719"/>
              <a:gd name="T24" fmla="*/ 2147483647 w 746"/>
              <a:gd name="T25" fmla="*/ 2147483647 h 719"/>
              <a:gd name="T26" fmla="*/ 2147483647 w 746"/>
              <a:gd name="T27" fmla="*/ 2147483647 h 719"/>
              <a:gd name="T28" fmla="*/ 2147483647 w 746"/>
              <a:gd name="T29" fmla="*/ 2147483647 h 719"/>
              <a:gd name="T30" fmla="*/ 2147483647 w 746"/>
              <a:gd name="T31" fmla="*/ 2147483647 h 719"/>
              <a:gd name="T32" fmla="*/ 2147483647 w 746"/>
              <a:gd name="T33" fmla="*/ 2147483647 h 719"/>
              <a:gd name="T34" fmla="*/ 2147483647 w 746"/>
              <a:gd name="T35" fmla="*/ 2147483647 h 719"/>
              <a:gd name="T36" fmla="*/ 2147483647 w 746"/>
              <a:gd name="T37" fmla="*/ 2147483647 h 719"/>
              <a:gd name="T38" fmla="*/ 2147483647 w 746"/>
              <a:gd name="T39" fmla="*/ 2147483647 h 719"/>
              <a:gd name="T40" fmla="*/ 2147483647 w 746"/>
              <a:gd name="T41" fmla="*/ 2147483647 h 719"/>
              <a:gd name="T42" fmla="*/ 2147483647 w 746"/>
              <a:gd name="T43" fmla="*/ 2147483647 h 719"/>
              <a:gd name="T44" fmla="*/ 2147483647 w 746"/>
              <a:gd name="T45" fmla="*/ 2147483647 h 719"/>
              <a:gd name="T46" fmla="*/ 2147483647 w 746"/>
              <a:gd name="T47" fmla="*/ 2147483647 h 719"/>
              <a:gd name="T48" fmla="*/ 2147483647 w 746"/>
              <a:gd name="T49" fmla="*/ 2147483647 h 719"/>
              <a:gd name="T50" fmla="*/ 2147483647 w 746"/>
              <a:gd name="T51" fmla="*/ 2147483647 h 719"/>
              <a:gd name="T52" fmla="*/ 2147483647 w 746"/>
              <a:gd name="T53" fmla="*/ 2147483647 h 719"/>
              <a:gd name="T54" fmla="*/ 2147483647 w 746"/>
              <a:gd name="T55" fmla="*/ 2147483647 h 719"/>
              <a:gd name="T56" fmla="*/ 2147483647 w 746"/>
              <a:gd name="T57" fmla="*/ 2147483647 h 719"/>
              <a:gd name="T58" fmla="*/ 2147483647 w 746"/>
              <a:gd name="T59" fmla="*/ 2147483647 h 719"/>
              <a:gd name="T60" fmla="*/ 2147483647 w 746"/>
              <a:gd name="T61" fmla="*/ 2147483647 h 719"/>
              <a:gd name="T62" fmla="*/ 2147483647 w 746"/>
              <a:gd name="T63" fmla="*/ 2147483647 h 719"/>
              <a:gd name="T64" fmla="*/ 2147483647 w 746"/>
              <a:gd name="T65" fmla="*/ 2147483647 h 719"/>
              <a:gd name="T66" fmla="*/ 2147483647 w 746"/>
              <a:gd name="T67" fmla="*/ 2147483647 h 719"/>
              <a:gd name="T68" fmla="*/ 2147483647 w 746"/>
              <a:gd name="T69" fmla="*/ 2147483647 h 719"/>
              <a:gd name="T70" fmla="*/ 2147483647 w 746"/>
              <a:gd name="T71" fmla="*/ 2147483647 h 719"/>
              <a:gd name="T72" fmla="*/ 2147483647 w 746"/>
              <a:gd name="T73" fmla="*/ 2147483647 h 719"/>
              <a:gd name="T74" fmla="*/ 2147483647 w 746"/>
              <a:gd name="T75" fmla="*/ 2147483647 h 719"/>
              <a:gd name="T76" fmla="*/ 2147483647 w 746"/>
              <a:gd name="T77" fmla="*/ 2147483647 h 719"/>
              <a:gd name="T78" fmla="*/ 2147483647 w 746"/>
              <a:gd name="T79" fmla="*/ 2147483647 h 719"/>
              <a:gd name="T80" fmla="*/ 2147483647 w 746"/>
              <a:gd name="T81" fmla="*/ 2147483647 h 719"/>
              <a:gd name="T82" fmla="*/ 2147483647 w 746"/>
              <a:gd name="T83" fmla="*/ 2147483647 h 719"/>
              <a:gd name="T84" fmla="*/ 2147483647 w 746"/>
              <a:gd name="T85" fmla="*/ 2147483647 h 719"/>
              <a:gd name="T86" fmla="*/ 2147483647 w 746"/>
              <a:gd name="T87" fmla="*/ 2147483647 h 719"/>
              <a:gd name="T88" fmla="*/ 2147483647 w 746"/>
              <a:gd name="T89" fmla="*/ 2147483647 h 719"/>
              <a:gd name="T90" fmla="*/ 2147483647 w 746"/>
              <a:gd name="T91" fmla="*/ 2147483647 h 719"/>
              <a:gd name="T92" fmla="*/ 2147483647 w 746"/>
              <a:gd name="T93" fmla="*/ 2147483647 h 719"/>
              <a:gd name="T94" fmla="*/ 2147483647 w 746"/>
              <a:gd name="T95" fmla="*/ 2147483647 h 719"/>
              <a:gd name="T96" fmla="*/ 2147483647 w 746"/>
              <a:gd name="T97" fmla="*/ 2147483647 h 719"/>
              <a:gd name="T98" fmla="*/ 2147483647 w 746"/>
              <a:gd name="T99" fmla="*/ 2147483647 h 719"/>
              <a:gd name="T100" fmla="*/ 2147483647 w 746"/>
              <a:gd name="T101" fmla="*/ 2147483647 h 719"/>
              <a:gd name="T102" fmla="*/ 2147483647 w 746"/>
              <a:gd name="T103" fmla="*/ 2147483647 h 719"/>
              <a:gd name="T104" fmla="*/ 2147483647 w 746"/>
              <a:gd name="T105" fmla="*/ 0 h 719"/>
              <a:gd name="T106" fmla="*/ 2147483647 w 746"/>
              <a:gd name="T107" fmla="*/ 2147483647 h 719"/>
              <a:gd name="T108" fmla="*/ 2147483647 w 746"/>
              <a:gd name="T109" fmla="*/ 2147483647 h 719"/>
              <a:gd name="T110" fmla="*/ 2147483647 w 746"/>
              <a:gd name="T111" fmla="*/ 2147483647 h 719"/>
              <a:gd name="T112" fmla="*/ 2147483647 w 746"/>
              <a:gd name="T113" fmla="*/ 2147483647 h 719"/>
              <a:gd name="T114" fmla="*/ 2147483647 w 746"/>
              <a:gd name="T115" fmla="*/ 2147483647 h 719"/>
              <a:gd name="T116" fmla="*/ 2147483647 w 746"/>
              <a:gd name="T117" fmla="*/ 2147483647 h 719"/>
              <a:gd name="T118" fmla="*/ 2147483647 w 746"/>
              <a:gd name="T119" fmla="*/ 2147483647 h 719"/>
              <a:gd name="T120" fmla="*/ 2147483647 w 746"/>
              <a:gd name="T121" fmla="*/ 2147483647 h 719"/>
              <a:gd name="T122" fmla="*/ 2147483647 w 746"/>
              <a:gd name="T123" fmla="*/ 2147483647 h 719"/>
              <a:gd name="T124" fmla="*/ 2147483647 w 746"/>
              <a:gd name="T125" fmla="*/ 2147483647 h 71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46" h="719">
                <a:moveTo>
                  <a:pt x="713" y="218"/>
                </a:moveTo>
                <a:cubicBezTo>
                  <a:pt x="709" y="210"/>
                  <a:pt x="709" y="210"/>
                  <a:pt x="709" y="210"/>
                </a:cubicBezTo>
                <a:cubicBezTo>
                  <a:pt x="711" y="213"/>
                  <a:pt x="712" y="216"/>
                  <a:pt x="713" y="218"/>
                </a:cubicBezTo>
                <a:cubicBezTo>
                  <a:pt x="713" y="218"/>
                  <a:pt x="713" y="218"/>
                  <a:pt x="713" y="218"/>
                </a:cubicBezTo>
                <a:moveTo>
                  <a:pt x="709" y="210"/>
                </a:moveTo>
                <a:cubicBezTo>
                  <a:pt x="706" y="203"/>
                  <a:pt x="701" y="194"/>
                  <a:pt x="697" y="187"/>
                </a:cubicBezTo>
                <a:cubicBezTo>
                  <a:pt x="697" y="186"/>
                  <a:pt x="697" y="186"/>
                  <a:pt x="697" y="186"/>
                </a:cubicBezTo>
                <a:cubicBezTo>
                  <a:pt x="702" y="195"/>
                  <a:pt x="704" y="199"/>
                  <a:pt x="709" y="210"/>
                </a:cubicBezTo>
                <a:cubicBezTo>
                  <a:pt x="709" y="210"/>
                  <a:pt x="709" y="210"/>
                  <a:pt x="709" y="210"/>
                </a:cubicBezTo>
                <a:moveTo>
                  <a:pt x="696" y="186"/>
                </a:moveTo>
                <a:cubicBezTo>
                  <a:pt x="697" y="186"/>
                  <a:pt x="697" y="186"/>
                  <a:pt x="697" y="186"/>
                </a:cubicBezTo>
                <a:cubicBezTo>
                  <a:pt x="697" y="187"/>
                  <a:pt x="697" y="187"/>
                  <a:pt x="697" y="187"/>
                </a:cubicBezTo>
                <a:cubicBezTo>
                  <a:pt x="697" y="186"/>
                  <a:pt x="697" y="186"/>
                  <a:pt x="696" y="186"/>
                </a:cubicBezTo>
                <a:moveTo>
                  <a:pt x="746" y="352"/>
                </a:moveTo>
                <a:cubicBezTo>
                  <a:pt x="745" y="351"/>
                  <a:pt x="745" y="350"/>
                  <a:pt x="745" y="348"/>
                </a:cubicBezTo>
                <a:cubicBezTo>
                  <a:pt x="745" y="350"/>
                  <a:pt x="745" y="351"/>
                  <a:pt x="746" y="352"/>
                </a:cubicBezTo>
                <a:cubicBezTo>
                  <a:pt x="746" y="352"/>
                  <a:pt x="746" y="352"/>
                  <a:pt x="746" y="352"/>
                </a:cubicBezTo>
                <a:moveTo>
                  <a:pt x="745" y="347"/>
                </a:moveTo>
                <a:cubicBezTo>
                  <a:pt x="745" y="346"/>
                  <a:pt x="745" y="344"/>
                  <a:pt x="745" y="343"/>
                </a:cubicBezTo>
                <a:cubicBezTo>
                  <a:pt x="745" y="345"/>
                  <a:pt x="745" y="347"/>
                  <a:pt x="745" y="348"/>
                </a:cubicBezTo>
                <a:cubicBezTo>
                  <a:pt x="745" y="348"/>
                  <a:pt x="745" y="348"/>
                  <a:pt x="745" y="347"/>
                </a:cubicBezTo>
                <a:moveTo>
                  <a:pt x="743" y="327"/>
                </a:moveTo>
                <a:cubicBezTo>
                  <a:pt x="743" y="321"/>
                  <a:pt x="743" y="321"/>
                  <a:pt x="743" y="321"/>
                </a:cubicBezTo>
                <a:cubicBezTo>
                  <a:pt x="743" y="324"/>
                  <a:pt x="743" y="326"/>
                  <a:pt x="743" y="329"/>
                </a:cubicBezTo>
                <a:cubicBezTo>
                  <a:pt x="743" y="328"/>
                  <a:pt x="743" y="327"/>
                  <a:pt x="743" y="327"/>
                </a:cubicBezTo>
                <a:moveTo>
                  <a:pt x="309" y="4"/>
                </a:moveTo>
                <a:cubicBezTo>
                  <a:pt x="309" y="5"/>
                  <a:pt x="309" y="5"/>
                  <a:pt x="309" y="5"/>
                </a:cubicBezTo>
                <a:cubicBezTo>
                  <a:pt x="313" y="4"/>
                  <a:pt x="313" y="4"/>
                  <a:pt x="313" y="4"/>
                </a:cubicBezTo>
                <a:cubicBezTo>
                  <a:pt x="313" y="4"/>
                  <a:pt x="313" y="4"/>
                  <a:pt x="313" y="4"/>
                </a:cubicBezTo>
                <a:cubicBezTo>
                  <a:pt x="312" y="4"/>
                  <a:pt x="311" y="4"/>
                  <a:pt x="309" y="4"/>
                </a:cubicBezTo>
                <a:moveTo>
                  <a:pt x="307" y="5"/>
                </a:moveTo>
                <a:cubicBezTo>
                  <a:pt x="304" y="5"/>
                  <a:pt x="304" y="5"/>
                  <a:pt x="304" y="5"/>
                </a:cubicBezTo>
                <a:cubicBezTo>
                  <a:pt x="305" y="5"/>
                  <a:pt x="305" y="5"/>
                  <a:pt x="305" y="5"/>
                </a:cubicBezTo>
                <a:cubicBezTo>
                  <a:pt x="306" y="5"/>
                  <a:pt x="306" y="5"/>
                  <a:pt x="307" y="5"/>
                </a:cubicBezTo>
                <a:moveTo>
                  <a:pt x="259" y="17"/>
                </a:moveTo>
                <a:cubicBezTo>
                  <a:pt x="259" y="17"/>
                  <a:pt x="258" y="17"/>
                  <a:pt x="258" y="17"/>
                </a:cubicBezTo>
                <a:cubicBezTo>
                  <a:pt x="258" y="17"/>
                  <a:pt x="259" y="17"/>
                  <a:pt x="259" y="17"/>
                </a:cubicBezTo>
                <a:moveTo>
                  <a:pt x="266" y="15"/>
                </a:moveTo>
                <a:cubicBezTo>
                  <a:pt x="267" y="14"/>
                  <a:pt x="267" y="14"/>
                  <a:pt x="268" y="14"/>
                </a:cubicBezTo>
                <a:cubicBezTo>
                  <a:pt x="268" y="14"/>
                  <a:pt x="268" y="14"/>
                  <a:pt x="268" y="14"/>
                </a:cubicBezTo>
                <a:cubicBezTo>
                  <a:pt x="267" y="14"/>
                  <a:pt x="267" y="14"/>
                  <a:pt x="267" y="14"/>
                </a:cubicBezTo>
                <a:cubicBezTo>
                  <a:pt x="267" y="14"/>
                  <a:pt x="267" y="14"/>
                  <a:pt x="267" y="14"/>
                </a:cubicBezTo>
                <a:cubicBezTo>
                  <a:pt x="266" y="15"/>
                  <a:pt x="266" y="15"/>
                  <a:pt x="266" y="15"/>
                </a:cubicBezTo>
                <a:cubicBezTo>
                  <a:pt x="266" y="15"/>
                  <a:pt x="266" y="15"/>
                  <a:pt x="266" y="15"/>
                </a:cubicBezTo>
                <a:moveTo>
                  <a:pt x="269" y="14"/>
                </a:moveTo>
                <a:cubicBezTo>
                  <a:pt x="269" y="14"/>
                  <a:pt x="269" y="14"/>
                  <a:pt x="269" y="14"/>
                </a:cubicBezTo>
                <a:cubicBezTo>
                  <a:pt x="269" y="14"/>
                  <a:pt x="269" y="14"/>
                  <a:pt x="268" y="14"/>
                </a:cubicBezTo>
                <a:cubicBezTo>
                  <a:pt x="267" y="14"/>
                  <a:pt x="267" y="14"/>
                  <a:pt x="266" y="15"/>
                </a:cubicBezTo>
                <a:cubicBezTo>
                  <a:pt x="269" y="14"/>
                  <a:pt x="269" y="14"/>
                  <a:pt x="269" y="14"/>
                </a:cubicBezTo>
                <a:moveTo>
                  <a:pt x="267" y="14"/>
                </a:moveTo>
                <a:cubicBezTo>
                  <a:pt x="268" y="14"/>
                  <a:pt x="268" y="14"/>
                  <a:pt x="268" y="14"/>
                </a:cubicBezTo>
                <a:cubicBezTo>
                  <a:pt x="269" y="14"/>
                  <a:pt x="269" y="14"/>
                  <a:pt x="270" y="13"/>
                </a:cubicBezTo>
                <a:cubicBezTo>
                  <a:pt x="269" y="14"/>
                  <a:pt x="268" y="14"/>
                  <a:pt x="268" y="14"/>
                </a:cubicBezTo>
                <a:cubicBezTo>
                  <a:pt x="267" y="14"/>
                  <a:pt x="267" y="14"/>
                  <a:pt x="267" y="14"/>
                </a:cubicBezTo>
                <a:cubicBezTo>
                  <a:pt x="267" y="14"/>
                  <a:pt x="267" y="14"/>
                  <a:pt x="267" y="14"/>
                </a:cubicBezTo>
                <a:moveTo>
                  <a:pt x="270" y="13"/>
                </a:moveTo>
                <a:cubicBezTo>
                  <a:pt x="274" y="12"/>
                  <a:pt x="274" y="12"/>
                  <a:pt x="274" y="12"/>
                </a:cubicBezTo>
                <a:cubicBezTo>
                  <a:pt x="274" y="12"/>
                  <a:pt x="274" y="12"/>
                  <a:pt x="274" y="12"/>
                </a:cubicBezTo>
                <a:cubicBezTo>
                  <a:pt x="275" y="12"/>
                  <a:pt x="275" y="12"/>
                  <a:pt x="275" y="12"/>
                </a:cubicBezTo>
                <a:cubicBezTo>
                  <a:pt x="275" y="12"/>
                  <a:pt x="275" y="12"/>
                  <a:pt x="275" y="12"/>
                </a:cubicBezTo>
                <a:cubicBezTo>
                  <a:pt x="273" y="13"/>
                  <a:pt x="272" y="13"/>
                  <a:pt x="270" y="13"/>
                </a:cubicBezTo>
                <a:cubicBezTo>
                  <a:pt x="269" y="14"/>
                  <a:pt x="269" y="14"/>
                  <a:pt x="268" y="14"/>
                </a:cubicBezTo>
                <a:cubicBezTo>
                  <a:pt x="270" y="13"/>
                  <a:pt x="270" y="13"/>
                  <a:pt x="270" y="13"/>
                </a:cubicBezTo>
                <a:moveTo>
                  <a:pt x="279" y="11"/>
                </a:moveTo>
                <a:cubicBezTo>
                  <a:pt x="279" y="11"/>
                  <a:pt x="279" y="11"/>
                  <a:pt x="279" y="11"/>
                </a:cubicBezTo>
                <a:cubicBezTo>
                  <a:pt x="280" y="11"/>
                  <a:pt x="281" y="11"/>
                  <a:pt x="281" y="10"/>
                </a:cubicBezTo>
                <a:cubicBezTo>
                  <a:pt x="284" y="10"/>
                  <a:pt x="284" y="10"/>
                  <a:pt x="284" y="10"/>
                </a:cubicBezTo>
                <a:cubicBezTo>
                  <a:pt x="284" y="10"/>
                  <a:pt x="284" y="10"/>
                  <a:pt x="284" y="10"/>
                </a:cubicBezTo>
                <a:cubicBezTo>
                  <a:pt x="283" y="10"/>
                  <a:pt x="283" y="10"/>
                  <a:pt x="283" y="10"/>
                </a:cubicBezTo>
                <a:cubicBezTo>
                  <a:pt x="282" y="10"/>
                  <a:pt x="281" y="10"/>
                  <a:pt x="280" y="11"/>
                </a:cubicBezTo>
                <a:cubicBezTo>
                  <a:pt x="280" y="11"/>
                  <a:pt x="280" y="11"/>
                  <a:pt x="280" y="11"/>
                </a:cubicBezTo>
                <a:cubicBezTo>
                  <a:pt x="279" y="11"/>
                  <a:pt x="279" y="11"/>
                  <a:pt x="279" y="11"/>
                </a:cubicBezTo>
                <a:moveTo>
                  <a:pt x="286" y="9"/>
                </a:moveTo>
                <a:cubicBezTo>
                  <a:pt x="287" y="9"/>
                  <a:pt x="287" y="9"/>
                  <a:pt x="287" y="9"/>
                </a:cubicBezTo>
                <a:cubicBezTo>
                  <a:pt x="289" y="9"/>
                  <a:pt x="289" y="9"/>
                  <a:pt x="289" y="9"/>
                </a:cubicBezTo>
                <a:cubicBezTo>
                  <a:pt x="290" y="8"/>
                  <a:pt x="290" y="8"/>
                  <a:pt x="290" y="8"/>
                </a:cubicBezTo>
                <a:cubicBezTo>
                  <a:pt x="288" y="9"/>
                  <a:pt x="288" y="9"/>
                  <a:pt x="288" y="9"/>
                </a:cubicBezTo>
                <a:cubicBezTo>
                  <a:pt x="287" y="9"/>
                  <a:pt x="287" y="9"/>
                  <a:pt x="287" y="9"/>
                </a:cubicBezTo>
                <a:cubicBezTo>
                  <a:pt x="286" y="9"/>
                  <a:pt x="286" y="9"/>
                  <a:pt x="286" y="9"/>
                </a:cubicBezTo>
                <a:cubicBezTo>
                  <a:pt x="286" y="9"/>
                  <a:pt x="286" y="9"/>
                  <a:pt x="286" y="9"/>
                </a:cubicBezTo>
                <a:moveTo>
                  <a:pt x="293" y="8"/>
                </a:moveTo>
                <a:cubicBezTo>
                  <a:pt x="294" y="7"/>
                  <a:pt x="294" y="7"/>
                  <a:pt x="294" y="7"/>
                </a:cubicBezTo>
                <a:cubicBezTo>
                  <a:pt x="298" y="7"/>
                  <a:pt x="298" y="7"/>
                  <a:pt x="298" y="7"/>
                </a:cubicBezTo>
                <a:cubicBezTo>
                  <a:pt x="298" y="7"/>
                  <a:pt x="298" y="7"/>
                  <a:pt x="298" y="7"/>
                </a:cubicBezTo>
                <a:cubicBezTo>
                  <a:pt x="296" y="7"/>
                  <a:pt x="296" y="7"/>
                  <a:pt x="296" y="7"/>
                </a:cubicBezTo>
                <a:cubicBezTo>
                  <a:pt x="293" y="8"/>
                  <a:pt x="293" y="8"/>
                  <a:pt x="293" y="8"/>
                </a:cubicBezTo>
                <a:cubicBezTo>
                  <a:pt x="292" y="8"/>
                  <a:pt x="292" y="8"/>
                  <a:pt x="292" y="8"/>
                </a:cubicBezTo>
                <a:cubicBezTo>
                  <a:pt x="292" y="8"/>
                  <a:pt x="291" y="8"/>
                  <a:pt x="291" y="8"/>
                </a:cubicBezTo>
                <a:cubicBezTo>
                  <a:pt x="293" y="8"/>
                  <a:pt x="293" y="8"/>
                  <a:pt x="293" y="8"/>
                </a:cubicBezTo>
                <a:moveTo>
                  <a:pt x="298" y="7"/>
                </a:moveTo>
                <a:cubicBezTo>
                  <a:pt x="298" y="7"/>
                  <a:pt x="298" y="7"/>
                  <a:pt x="298" y="7"/>
                </a:cubicBezTo>
                <a:cubicBezTo>
                  <a:pt x="298" y="7"/>
                  <a:pt x="298" y="7"/>
                  <a:pt x="298" y="7"/>
                </a:cubicBezTo>
                <a:cubicBezTo>
                  <a:pt x="298" y="7"/>
                  <a:pt x="298" y="7"/>
                  <a:pt x="298" y="7"/>
                </a:cubicBezTo>
                <a:moveTo>
                  <a:pt x="309" y="5"/>
                </a:moveTo>
                <a:cubicBezTo>
                  <a:pt x="314" y="4"/>
                  <a:pt x="314" y="4"/>
                  <a:pt x="314" y="4"/>
                </a:cubicBezTo>
                <a:cubicBezTo>
                  <a:pt x="315" y="4"/>
                  <a:pt x="315" y="4"/>
                  <a:pt x="315" y="4"/>
                </a:cubicBezTo>
                <a:cubicBezTo>
                  <a:pt x="314" y="4"/>
                  <a:pt x="313" y="4"/>
                  <a:pt x="312" y="4"/>
                </a:cubicBezTo>
                <a:cubicBezTo>
                  <a:pt x="311" y="4"/>
                  <a:pt x="311" y="4"/>
                  <a:pt x="311" y="4"/>
                </a:cubicBezTo>
                <a:cubicBezTo>
                  <a:pt x="308" y="5"/>
                  <a:pt x="308" y="5"/>
                  <a:pt x="308" y="5"/>
                </a:cubicBezTo>
                <a:cubicBezTo>
                  <a:pt x="309" y="5"/>
                  <a:pt x="309" y="5"/>
                  <a:pt x="309" y="5"/>
                </a:cubicBezTo>
                <a:moveTo>
                  <a:pt x="315" y="4"/>
                </a:moveTo>
                <a:cubicBezTo>
                  <a:pt x="315" y="4"/>
                  <a:pt x="315" y="4"/>
                  <a:pt x="315" y="4"/>
                </a:cubicBezTo>
                <a:cubicBezTo>
                  <a:pt x="315" y="4"/>
                  <a:pt x="315" y="4"/>
                  <a:pt x="315" y="4"/>
                </a:cubicBezTo>
                <a:cubicBezTo>
                  <a:pt x="315" y="4"/>
                  <a:pt x="315" y="4"/>
                  <a:pt x="315" y="4"/>
                </a:cubicBezTo>
                <a:moveTo>
                  <a:pt x="295" y="7"/>
                </a:moveTo>
                <a:cubicBezTo>
                  <a:pt x="295" y="7"/>
                  <a:pt x="295" y="7"/>
                  <a:pt x="295" y="7"/>
                </a:cubicBezTo>
                <a:cubicBezTo>
                  <a:pt x="295" y="7"/>
                  <a:pt x="295" y="7"/>
                  <a:pt x="294" y="8"/>
                </a:cubicBezTo>
                <a:cubicBezTo>
                  <a:pt x="295" y="7"/>
                  <a:pt x="295" y="7"/>
                  <a:pt x="295" y="7"/>
                </a:cubicBezTo>
                <a:moveTo>
                  <a:pt x="295" y="7"/>
                </a:moveTo>
                <a:cubicBezTo>
                  <a:pt x="296" y="7"/>
                  <a:pt x="296" y="7"/>
                  <a:pt x="296" y="7"/>
                </a:cubicBezTo>
                <a:cubicBezTo>
                  <a:pt x="298" y="7"/>
                  <a:pt x="298" y="7"/>
                  <a:pt x="298" y="7"/>
                </a:cubicBezTo>
                <a:cubicBezTo>
                  <a:pt x="301" y="6"/>
                  <a:pt x="301" y="6"/>
                  <a:pt x="301" y="6"/>
                </a:cubicBezTo>
                <a:cubicBezTo>
                  <a:pt x="300" y="6"/>
                  <a:pt x="300" y="6"/>
                  <a:pt x="300" y="6"/>
                </a:cubicBezTo>
                <a:cubicBezTo>
                  <a:pt x="303" y="6"/>
                  <a:pt x="303" y="6"/>
                  <a:pt x="303" y="6"/>
                </a:cubicBezTo>
                <a:cubicBezTo>
                  <a:pt x="305" y="5"/>
                  <a:pt x="305" y="5"/>
                  <a:pt x="305" y="5"/>
                </a:cubicBezTo>
                <a:cubicBezTo>
                  <a:pt x="305" y="5"/>
                  <a:pt x="305" y="5"/>
                  <a:pt x="305" y="5"/>
                </a:cubicBezTo>
                <a:cubicBezTo>
                  <a:pt x="305" y="5"/>
                  <a:pt x="305" y="5"/>
                  <a:pt x="305" y="5"/>
                </a:cubicBezTo>
                <a:cubicBezTo>
                  <a:pt x="302" y="6"/>
                  <a:pt x="300" y="6"/>
                  <a:pt x="297" y="7"/>
                </a:cubicBezTo>
                <a:cubicBezTo>
                  <a:pt x="296" y="7"/>
                  <a:pt x="296" y="7"/>
                  <a:pt x="295" y="7"/>
                </a:cubicBezTo>
                <a:cubicBezTo>
                  <a:pt x="295" y="7"/>
                  <a:pt x="295" y="7"/>
                  <a:pt x="295" y="7"/>
                </a:cubicBezTo>
                <a:moveTo>
                  <a:pt x="2" y="405"/>
                </a:moveTo>
                <a:cubicBezTo>
                  <a:pt x="2" y="405"/>
                  <a:pt x="2" y="405"/>
                  <a:pt x="2" y="405"/>
                </a:cubicBezTo>
                <a:cubicBezTo>
                  <a:pt x="2" y="406"/>
                  <a:pt x="2" y="406"/>
                  <a:pt x="2" y="406"/>
                </a:cubicBezTo>
                <a:cubicBezTo>
                  <a:pt x="2" y="405"/>
                  <a:pt x="2" y="405"/>
                  <a:pt x="2" y="405"/>
                </a:cubicBezTo>
                <a:moveTo>
                  <a:pt x="2" y="404"/>
                </a:moveTo>
                <a:cubicBezTo>
                  <a:pt x="2" y="403"/>
                  <a:pt x="2" y="402"/>
                  <a:pt x="1" y="401"/>
                </a:cubicBezTo>
                <a:cubicBezTo>
                  <a:pt x="2" y="401"/>
                  <a:pt x="2" y="401"/>
                  <a:pt x="2" y="402"/>
                </a:cubicBezTo>
                <a:cubicBezTo>
                  <a:pt x="2" y="405"/>
                  <a:pt x="2" y="405"/>
                  <a:pt x="2" y="405"/>
                </a:cubicBezTo>
                <a:cubicBezTo>
                  <a:pt x="2" y="404"/>
                  <a:pt x="2" y="404"/>
                  <a:pt x="2" y="404"/>
                </a:cubicBezTo>
                <a:moveTo>
                  <a:pt x="1" y="383"/>
                </a:moveTo>
                <a:cubicBezTo>
                  <a:pt x="1" y="385"/>
                  <a:pt x="1" y="386"/>
                  <a:pt x="1" y="388"/>
                </a:cubicBezTo>
                <a:cubicBezTo>
                  <a:pt x="1" y="392"/>
                  <a:pt x="1" y="395"/>
                  <a:pt x="1" y="398"/>
                </a:cubicBezTo>
                <a:cubicBezTo>
                  <a:pt x="1" y="399"/>
                  <a:pt x="1" y="399"/>
                  <a:pt x="1" y="399"/>
                </a:cubicBezTo>
                <a:cubicBezTo>
                  <a:pt x="1" y="394"/>
                  <a:pt x="1" y="388"/>
                  <a:pt x="1" y="383"/>
                </a:cubicBezTo>
                <a:moveTo>
                  <a:pt x="23" y="243"/>
                </a:moveTo>
                <a:cubicBezTo>
                  <a:pt x="24" y="240"/>
                  <a:pt x="26" y="236"/>
                  <a:pt x="27" y="232"/>
                </a:cubicBezTo>
                <a:cubicBezTo>
                  <a:pt x="26" y="235"/>
                  <a:pt x="25" y="237"/>
                  <a:pt x="25" y="239"/>
                </a:cubicBezTo>
                <a:cubicBezTo>
                  <a:pt x="23" y="243"/>
                  <a:pt x="23" y="243"/>
                  <a:pt x="23" y="243"/>
                </a:cubicBezTo>
                <a:cubicBezTo>
                  <a:pt x="23" y="243"/>
                  <a:pt x="23" y="243"/>
                  <a:pt x="23" y="243"/>
                </a:cubicBezTo>
                <a:moveTo>
                  <a:pt x="33" y="217"/>
                </a:moveTo>
                <a:cubicBezTo>
                  <a:pt x="33" y="218"/>
                  <a:pt x="33" y="218"/>
                  <a:pt x="33" y="219"/>
                </a:cubicBezTo>
                <a:cubicBezTo>
                  <a:pt x="31" y="224"/>
                  <a:pt x="29" y="228"/>
                  <a:pt x="27" y="232"/>
                </a:cubicBezTo>
                <a:cubicBezTo>
                  <a:pt x="26" y="236"/>
                  <a:pt x="24" y="240"/>
                  <a:pt x="23" y="243"/>
                </a:cubicBezTo>
                <a:cubicBezTo>
                  <a:pt x="27" y="232"/>
                  <a:pt x="29" y="227"/>
                  <a:pt x="33" y="217"/>
                </a:cubicBezTo>
                <a:moveTo>
                  <a:pt x="33" y="217"/>
                </a:moveTo>
                <a:cubicBezTo>
                  <a:pt x="33" y="217"/>
                  <a:pt x="33" y="217"/>
                  <a:pt x="33" y="217"/>
                </a:cubicBezTo>
                <a:cubicBezTo>
                  <a:pt x="33" y="218"/>
                  <a:pt x="33" y="218"/>
                  <a:pt x="33" y="218"/>
                </a:cubicBezTo>
                <a:cubicBezTo>
                  <a:pt x="33" y="219"/>
                  <a:pt x="33" y="219"/>
                  <a:pt x="33" y="219"/>
                </a:cubicBezTo>
                <a:cubicBezTo>
                  <a:pt x="33" y="218"/>
                  <a:pt x="33" y="218"/>
                  <a:pt x="33" y="217"/>
                </a:cubicBezTo>
                <a:moveTo>
                  <a:pt x="47" y="190"/>
                </a:moveTo>
                <a:cubicBezTo>
                  <a:pt x="47" y="190"/>
                  <a:pt x="48" y="189"/>
                  <a:pt x="48" y="188"/>
                </a:cubicBezTo>
                <a:cubicBezTo>
                  <a:pt x="48" y="189"/>
                  <a:pt x="48" y="189"/>
                  <a:pt x="47" y="190"/>
                </a:cubicBezTo>
                <a:cubicBezTo>
                  <a:pt x="47" y="190"/>
                  <a:pt x="47" y="190"/>
                  <a:pt x="47" y="190"/>
                </a:cubicBezTo>
                <a:cubicBezTo>
                  <a:pt x="47" y="190"/>
                  <a:pt x="47" y="190"/>
                  <a:pt x="47" y="190"/>
                </a:cubicBezTo>
                <a:moveTo>
                  <a:pt x="47" y="190"/>
                </a:moveTo>
                <a:cubicBezTo>
                  <a:pt x="47" y="190"/>
                  <a:pt x="48" y="189"/>
                  <a:pt x="48" y="188"/>
                </a:cubicBezTo>
                <a:cubicBezTo>
                  <a:pt x="48" y="189"/>
                  <a:pt x="47" y="190"/>
                  <a:pt x="47" y="190"/>
                </a:cubicBezTo>
                <a:cubicBezTo>
                  <a:pt x="52" y="181"/>
                  <a:pt x="55" y="177"/>
                  <a:pt x="59" y="170"/>
                </a:cubicBezTo>
                <a:cubicBezTo>
                  <a:pt x="55" y="176"/>
                  <a:pt x="52" y="182"/>
                  <a:pt x="48" y="188"/>
                </a:cubicBezTo>
                <a:cubicBezTo>
                  <a:pt x="48" y="189"/>
                  <a:pt x="47" y="190"/>
                  <a:pt x="47" y="190"/>
                </a:cubicBezTo>
                <a:cubicBezTo>
                  <a:pt x="47" y="190"/>
                  <a:pt x="47" y="190"/>
                  <a:pt x="47" y="190"/>
                </a:cubicBezTo>
                <a:moveTo>
                  <a:pt x="135" y="87"/>
                </a:moveTo>
                <a:cubicBezTo>
                  <a:pt x="136" y="86"/>
                  <a:pt x="136" y="85"/>
                  <a:pt x="137" y="85"/>
                </a:cubicBezTo>
                <a:cubicBezTo>
                  <a:pt x="138" y="84"/>
                  <a:pt x="139" y="83"/>
                  <a:pt x="140" y="82"/>
                </a:cubicBezTo>
                <a:cubicBezTo>
                  <a:pt x="140" y="82"/>
                  <a:pt x="140" y="82"/>
                  <a:pt x="140" y="82"/>
                </a:cubicBezTo>
                <a:cubicBezTo>
                  <a:pt x="138" y="83"/>
                  <a:pt x="138" y="83"/>
                  <a:pt x="138" y="83"/>
                </a:cubicBezTo>
                <a:cubicBezTo>
                  <a:pt x="134" y="87"/>
                  <a:pt x="134" y="87"/>
                  <a:pt x="134" y="87"/>
                </a:cubicBezTo>
                <a:cubicBezTo>
                  <a:pt x="134" y="87"/>
                  <a:pt x="134" y="87"/>
                  <a:pt x="134" y="87"/>
                </a:cubicBezTo>
                <a:cubicBezTo>
                  <a:pt x="135" y="87"/>
                  <a:pt x="135" y="87"/>
                  <a:pt x="135" y="87"/>
                </a:cubicBezTo>
                <a:moveTo>
                  <a:pt x="140" y="81"/>
                </a:moveTo>
                <a:cubicBezTo>
                  <a:pt x="141" y="81"/>
                  <a:pt x="141" y="81"/>
                  <a:pt x="141" y="81"/>
                </a:cubicBezTo>
                <a:cubicBezTo>
                  <a:pt x="143" y="79"/>
                  <a:pt x="143" y="79"/>
                  <a:pt x="143" y="79"/>
                </a:cubicBezTo>
                <a:cubicBezTo>
                  <a:pt x="140" y="81"/>
                  <a:pt x="137" y="83"/>
                  <a:pt x="137" y="84"/>
                </a:cubicBezTo>
                <a:cubicBezTo>
                  <a:pt x="137" y="84"/>
                  <a:pt x="139" y="82"/>
                  <a:pt x="140" y="81"/>
                </a:cubicBezTo>
                <a:moveTo>
                  <a:pt x="231" y="28"/>
                </a:moveTo>
                <a:cubicBezTo>
                  <a:pt x="233" y="28"/>
                  <a:pt x="233" y="28"/>
                  <a:pt x="233" y="28"/>
                </a:cubicBezTo>
                <a:cubicBezTo>
                  <a:pt x="237" y="26"/>
                  <a:pt x="237" y="26"/>
                  <a:pt x="237" y="26"/>
                </a:cubicBezTo>
                <a:cubicBezTo>
                  <a:pt x="237" y="26"/>
                  <a:pt x="237" y="26"/>
                  <a:pt x="237" y="26"/>
                </a:cubicBezTo>
                <a:cubicBezTo>
                  <a:pt x="236" y="25"/>
                  <a:pt x="236" y="25"/>
                  <a:pt x="236" y="25"/>
                </a:cubicBezTo>
                <a:cubicBezTo>
                  <a:pt x="231" y="28"/>
                  <a:pt x="231" y="28"/>
                  <a:pt x="231" y="28"/>
                </a:cubicBezTo>
                <a:cubicBezTo>
                  <a:pt x="228" y="29"/>
                  <a:pt x="228" y="29"/>
                  <a:pt x="228" y="29"/>
                </a:cubicBezTo>
                <a:cubicBezTo>
                  <a:pt x="228" y="30"/>
                  <a:pt x="228" y="30"/>
                  <a:pt x="228" y="30"/>
                </a:cubicBezTo>
                <a:cubicBezTo>
                  <a:pt x="231" y="28"/>
                  <a:pt x="231" y="28"/>
                  <a:pt x="231" y="28"/>
                </a:cubicBezTo>
                <a:moveTo>
                  <a:pt x="695" y="448"/>
                </a:moveTo>
                <a:cubicBezTo>
                  <a:pt x="695" y="447"/>
                  <a:pt x="695" y="446"/>
                  <a:pt x="695" y="445"/>
                </a:cubicBezTo>
                <a:cubicBezTo>
                  <a:pt x="695" y="445"/>
                  <a:pt x="695" y="444"/>
                  <a:pt x="695" y="444"/>
                </a:cubicBezTo>
                <a:cubicBezTo>
                  <a:pt x="695" y="443"/>
                  <a:pt x="696" y="443"/>
                  <a:pt x="696" y="443"/>
                </a:cubicBezTo>
                <a:cubicBezTo>
                  <a:pt x="696" y="443"/>
                  <a:pt x="696" y="440"/>
                  <a:pt x="694" y="436"/>
                </a:cubicBezTo>
                <a:cubicBezTo>
                  <a:pt x="694" y="436"/>
                  <a:pt x="694" y="436"/>
                  <a:pt x="694" y="433"/>
                </a:cubicBezTo>
                <a:cubicBezTo>
                  <a:pt x="694" y="432"/>
                  <a:pt x="694" y="432"/>
                  <a:pt x="694" y="432"/>
                </a:cubicBezTo>
                <a:cubicBezTo>
                  <a:pt x="693" y="433"/>
                  <a:pt x="693" y="433"/>
                  <a:pt x="693" y="433"/>
                </a:cubicBezTo>
                <a:cubicBezTo>
                  <a:pt x="692" y="435"/>
                  <a:pt x="692" y="435"/>
                  <a:pt x="692" y="435"/>
                </a:cubicBezTo>
                <a:cubicBezTo>
                  <a:pt x="692" y="435"/>
                  <a:pt x="692" y="437"/>
                  <a:pt x="692" y="438"/>
                </a:cubicBezTo>
                <a:cubicBezTo>
                  <a:pt x="692" y="438"/>
                  <a:pt x="692" y="438"/>
                  <a:pt x="692" y="439"/>
                </a:cubicBezTo>
                <a:cubicBezTo>
                  <a:pt x="692" y="439"/>
                  <a:pt x="692" y="439"/>
                  <a:pt x="692" y="439"/>
                </a:cubicBezTo>
                <a:cubicBezTo>
                  <a:pt x="692" y="440"/>
                  <a:pt x="692" y="441"/>
                  <a:pt x="692" y="441"/>
                </a:cubicBezTo>
                <a:cubicBezTo>
                  <a:pt x="691" y="444"/>
                  <a:pt x="691" y="444"/>
                  <a:pt x="691" y="444"/>
                </a:cubicBezTo>
                <a:cubicBezTo>
                  <a:pt x="690" y="447"/>
                  <a:pt x="690" y="449"/>
                  <a:pt x="690" y="450"/>
                </a:cubicBezTo>
                <a:cubicBezTo>
                  <a:pt x="690" y="451"/>
                  <a:pt x="691" y="453"/>
                  <a:pt x="691" y="453"/>
                </a:cubicBezTo>
                <a:cubicBezTo>
                  <a:pt x="692" y="453"/>
                  <a:pt x="692" y="453"/>
                  <a:pt x="694" y="453"/>
                </a:cubicBezTo>
                <a:cubicBezTo>
                  <a:pt x="694" y="451"/>
                  <a:pt x="695" y="449"/>
                  <a:pt x="695" y="448"/>
                </a:cubicBezTo>
                <a:moveTo>
                  <a:pt x="711" y="529"/>
                </a:moveTo>
                <a:cubicBezTo>
                  <a:pt x="714" y="522"/>
                  <a:pt x="714" y="522"/>
                  <a:pt x="714" y="522"/>
                </a:cubicBezTo>
                <a:cubicBezTo>
                  <a:pt x="714" y="522"/>
                  <a:pt x="715" y="520"/>
                  <a:pt x="715" y="520"/>
                </a:cubicBezTo>
                <a:cubicBezTo>
                  <a:pt x="714" y="521"/>
                  <a:pt x="713" y="521"/>
                  <a:pt x="712" y="522"/>
                </a:cubicBezTo>
                <a:cubicBezTo>
                  <a:pt x="712" y="522"/>
                  <a:pt x="712" y="522"/>
                  <a:pt x="711" y="523"/>
                </a:cubicBezTo>
                <a:cubicBezTo>
                  <a:pt x="712" y="523"/>
                  <a:pt x="712" y="523"/>
                  <a:pt x="712" y="523"/>
                </a:cubicBezTo>
                <a:cubicBezTo>
                  <a:pt x="711" y="524"/>
                  <a:pt x="711" y="525"/>
                  <a:pt x="711" y="525"/>
                </a:cubicBezTo>
                <a:cubicBezTo>
                  <a:pt x="711" y="525"/>
                  <a:pt x="711" y="525"/>
                  <a:pt x="711" y="525"/>
                </a:cubicBezTo>
                <a:cubicBezTo>
                  <a:pt x="711" y="526"/>
                  <a:pt x="711" y="526"/>
                  <a:pt x="710" y="527"/>
                </a:cubicBezTo>
                <a:cubicBezTo>
                  <a:pt x="710" y="528"/>
                  <a:pt x="710" y="528"/>
                  <a:pt x="710" y="528"/>
                </a:cubicBezTo>
                <a:cubicBezTo>
                  <a:pt x="710" y="528"/>
                  <a:pt x="710" y="528"/>
                  <a:pt x="710" y="528"/>
                </a:cubicBezTo>
                <a:cubicBezTo>
                  <a:pt x="710" y="528"/>
                  <a:pt x="711" y="527"/>
                  <a:pt x="711" y="527"/>
                </a:cubicBezTo>
                <a:cubicBezTo>
                  <a:pt x="711" y="527"/>
                  <a:pt x="711" y="526"/>
                  <a:pt x="712" y="527"/>
                </a:cubicBezTo>
                <a:cubicBezTo>
                  <a:pt x="711" y="527"/>
                  <a:pt x="711" y="528"/>
                  <a:pt x="711" y="529"/>
                </a:cubicBezTo>
                <a:cubicBezTo>
                  <a:pt x="711" y="528"/>
                  <a:pt x="711" y="528"/>
                  <a:pt x="711" y="528"/>
                </a:cubicBezTo>
                <a:cubicBezTo>
                  <a:pt x="711" y="528"/>
                  <a:pt x="711" y="528"/>
                  <a:pt x="711" y="528"/>
                </a:cubicBezTo>
                <a:cubicBezTo>
                  <a:pt x="711" y="529"/>
                  <a:pt x="710" y="530"/>
                  <a:pt x="710" y="531"/>
                </a:cubicBezTo>
                <a:cubicBezTo>
                  <a:pt x="710" y="531"/>
                  <a:pt x="710" y="531"/>
                  <a:pt x="710" y="531"/>
                </a:cubicBezTo>
                <a:cubicBezTo>
                  <a:pt x="710" y="531"/>
                  <a:pt x="710" y="531"/>
                  <a:pt x="710" y="531"/>
                </a:cubicBezTo>
                <a:cubicBezTo>
                  <a:pt x="710" y="530"/>
                  <a:pt x="710" y="530"/>
                  <a:pt x="711" y="529"/>
                </a:cubicBezTo>
                <a:moveTo>
                  <a:pt x="712" y="517"/>
                </a:moveTo>
                <a:cubicBezTo>
                  <a:pt x="712" y="517"/>
                  <a:pt x="712" y="516"/>
                  <a:pt x="712" y="516"/>
                </a:cubicBezTo>
                <a:cubicBezTo>
                  <a:pt x="712" y="515"/>
                  <a:pt x="712" y="515"/>
                  <a:pt x="712" y="515"/>
                </a:cubicBezTo>
                <a:cubicBezTo>
                  <a:pt x="713" y="515"/>
                  <a:pt x="713" y="514"/>
                  <a:pt x="713" y="514"/>
                </a:cubicBezTo>
                <a:cubicBezTo>
                  <a:pt x="713" y="514"/>
                  <a:pt x="713" y="515"/>
                  <a:pt x="712" y="515"/>
                </a:cubicBezTo>
                <a:cubicBezTo>
                  <a:pt x="712" y="515"/>
                  <a:pt x="712" y="516"/>
                  <a:pt x="712" y="516"/>
                </a:cubicBezTo>
                <a:cubicBezTo>
                  <a:pt x="712" y="517"/>
                  <a:pt x="712" y="517"/>
                  <a:pt x="712" y="517"/>
                </a:cubicBezTo>
                <a:moveTo>
                  <a:pt x="728" y="487"/>
                </a:moveTo>
                <a:cubicBezTo>
                  <a:pt x="734" y="465"/>
                  <a:pt x="734" y="465"/>
                  <a:pt x="734" y="465"/>
                </a:cubicBezTo>
                <a:cubicBezTo>
                  <a:pt x="733" y="469"/>
                  <a:pt x="733" y="469"/>
                  <a:pt x="733" y="469"/>
                </a:cubicBezTo>
                <a:cubicBezTo>
                  <a:pt x="732" y="471"/>
                  <a:pt x="732" y="473"/>
                  <a:pt x="731" y="475"/>
                </a:cubicBezTo>
                <a:cubicBezTo>
                  <a:pt x="731" y="476"/>
                  <a:pt x="731" y="476"/>
                  <a:pt x="731" y="476"/>
                </a:cubicBezTo>
                <a:cubicBezTo>
                  <a:pt x="731" y="475"/>
                  <a:pt x="731" y="475"/>
                  <a:pt x="731" y="474"/>
                </a:cubicBezTo>
                <a:cubicBezTo>
                  <a:pt x="731" y="473"/>
                  <a:pt x="731" y="473"/>
                  <a:pt x="731" y="473"/>
                </a:cubicBezTo>
                <a:cubicBezTo>
                  <a:pt x="731" y="474"/>
                  <a:pt x="731" y="474"/>
                  <a:pt x="731" y="474"/>
                </a:cubicBezTo>
                <a:cubicBezTo>
                  <a:pt x="728" y="480"/>
                  <a:pt x="727" y="486"/>
                  <a:pt x="725" y="493"/>
                </a:cubicBezTo>
                <a:cubicBezTo>
                  <a:pt x="725" y="493"/>
                  <a:pt x="725" y="493"/>
                  <a:pt x="725" y="493"/>
                </a:cubicBezTo>
                <a:cubicBezTo>
                  <a:pt x="725" y="494"/>
                  <a:pt x="725" y="494"/>
                  <a:pt x="725" y="494"/>
                </a:cubicBezTo>
                <a:cubicBezTo>
                  <a:pt x="723" y="498"/>
                  <a:pt x="723" y="498"/>
                  <a:pt x="722" y="501"/>
                </a:cubicBezTo>
                <a:cubicBezTo>
                  <a:pt x="722" y="504"/>
                  <a:pt x="721" y="504"/>
                  <a:pt x="721" y="504"/>
                </a:cubicBezTo>
                <a:cubicBezTo>
                  <a:pt x="722" y="504"/>
                  <a:pt x="722" y="504"/>
                  <a:pt x="722" y="504"/>
                </a:cubicBezTo>
                <a:cubicBezTo>
                  <a:pt x="728" y="487"/>
                  <a:pt x="728" y="487"/>
                  <a:pt x="728" y="487"/>
                </a:cubicBezTo>
                <a:moveTo>
                  <a:pt x="714" y="506"/>
                </a:moveTo>
                <a:cubicBezTo>
                  <a:pt x="715" y="505"/>
                  <a:pt x="715" y="503"/>
                  <a:pt x="716" y="502"/>
                </a:cubicBezTo>
                <a:cubicBezTo>
                  <a:pt x="716" y="501"/>
                  <a:pt x="716" y="501"/>
                  <a:pt x="716" y="501"/>
                </a:cubicBezTo>
                <a:cubicBezTo>
                  <a:pt x="716" y="500"/>
                  <a:pt x="716" y="500"/>
                  <a:pt x="716" y="500"/>
                </a:cubicBezTo>
                <a:cubicBezTo>
                  <a:pt x="716" y="500"/>
                  <a:pt x="716" y="500"/>
                  <a:pt x="716" y="500"/>
                </a:cubicBezTo>
                <a:cubicBezTo>
                  <a:pt x="716" y="500"/>
                  <a:pt x="716" y="499"/>
                  <a:pt x="716" y="496"/>
                </a:cubicBezTo>
                <a:cubicBezTo>
                  <a:pt x="718" y="491"/>
                  <a:pt x="718" y="491"/>
                  <a:pt x="718" y="491"/>
                </a:cubicBezTo>
                <a:cubicBezTo>
                  <a:pt x="715" y="496"/>
                  <a:pt x="715" y="502"/>
                  <a:pt x="715" y="503"/>
                </a:cubicBezTo>
                <a:cubicBezTo>
                  <a:pt x="715" y="503"/>
                  <a:pt x="715" y="503"/>
                  <a:pt x="715" y="504"/>
                </a:cubicBezTo>
                <a:cubicBezTo>
                  <a:pt x="714" y="505"/>
                  <a:pt x="714" y="506"/>
                  <a:pt x="714" y="506"/>
                </a:cubicBezTo>
                <a:cubicBezTo>
                  <a:pt x="714" y="506"/>
                  <a:pt x="714" y="506"/>
                  <a:pt x="714" y="506"/>
                </a:cubicBezTo>
                <a:moveTo>
                  <a:pt x="719" y="481"/>
                </a:moveTo>
                <a:cubicBezTo>
                  <a:pt x="719" y="480"/>
                  <a:pt x="719" y="480"/>
                  <a:pt x="719" y="480"/>
                </a:cubicBezTo>
                <a:cubicBezTo>
                  <a:pt x="719" y="480"/>
                  <a:pt x="719" y="480"/>
                  <a:pt x="719" y="481"/>
                </a:cubicBezTo>
                <a:cubicBezTo>
                  <a:pt x="719" y="481"/>
                  <a:pt x="719" y="481"/>
                  <a:pt x="719" y="481"/>
                </a:cubicBezTo>
                <a:moveTo>
                  <a:pt x="719" y="485"/>
                </a:moveTo>
                <a:cubicBezTo>
                  <a:pt x="719" y="484"/>
                  <a:pt x="719" y="484"/>
                  <a:pt x="719" y="484"/>
                </a:cubicBezTo>
                <a:cubicBezTo>
                  <a:pt x="719" y="483"/>
                  <a:pt x="719" y="482"/>
                  <a:pt x="719" y="482"/>
                </a:cubicBezTo>
                <a:cubicBezTo>
                  <a:pt x="720" y="479"/>
                  <a:pt x="720" y="479"/>
                  <a:pt x="720" y="479"/>
                </a:cubicBezTo>
                <a:cubicBezTo>
                  <a:pt x="719" y="478"/>
                  <a:pt x="719" y="478"/>
                  <a:pt x="719" y="478"/>
                </a:cubicBezTo>
                <a:cubicBezTo>
                  <a:pt x="719" y="479"/>
                  <a:pt x="719" y="479"/>
                  <a:pt x="719" y="479"/>
                </a:cubicBezTo>
                <a:cubicBezTo>
                  <a:pt x="719" y="480"/>
                  <a:pt x="719" y="480"/>
                  <a:pt x="719" y="482"/>
                </a:cubicBezTo>
                <a:cubicBezTo>
                  <a:pt x="719" y="485"/>
                  <a:pt x="719" y="485"/>
                  <a:pt x="718" y="486"/>
                </a:cubicBezTo>
                <a:cubicBezTo>
                  <a:pt x="719" y="485"/>
                  <a:pt x="719" y="485"/>
                  <a:pt x="719" y="485"/>
                </a:cubicBezTo>
                <a:moveTo>
                  <a:pt x="720" y="475"/>
                </a:moveTo>
                <a:cubicBezTo>
                  <a:pt x="720" y="475"/>
                  <a:pt x="720" y="474"/>
                  <a:pt x="720" y="474"/>
                </a:cubicBezTo>
                <a:cubicBezTo>
                  <a:pt x="720" y="473"/>
                  <a:pt x="720" y="473"/>
                  <a:pt x="720" y="473"/>
                </a:cubicBezTo>
                <a:cubicBezTo>
                  <a:pt x="720" y="472"/>
                  <a:pt x="720" y="471"/>
                  <a:pt x="720" y="471"/>
                </a:cubicBezTo>
                <a:cubicBezTo>
                  <a:pt x="720" y="470"/>
                  <a:pt x="720" y="470"/>
                  <a:pt x="720" y="470"/>
                </a:cubicBezTo>
                <a:cubicBezTo>
                  <a:pt x="720" y="470"/>
                  <a:pt x="720" y="471"/>
                  <a:pt x="720" y="471"/>
                </a:cubicBezTo>
                <a:cubicBezTo>
                  <a:pt x="720" y="472"/>
                  <a:pt x="720" y="472"/>
                  <a:pt x="719" y="473"/>
                </a:cubicBezTo>
                <a:cubicBezTo>
                  <a:pt x="719" y="474"/>
                  <a:pt x="719" y="474"/>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19" y="475"/>
                  <a:pt x="719" y="475"/>
                  <a:pt x="719" y="475"/>
                </a:cubicBezTo>
                <a:cubicBezTo>
                  <a:pt x="720" y="475"/>
                  <a:pt x="720" y="475"/>
                  <a:pt x="720" y="475"/>
                </a:cubicBezTo>
                <a:moveTo>
                  <a:pt x="721" y="502"/>
                </a:moveTo>
                <a:cubicBezTo>
                  <a:pt x="721" y="502"/>
                  <a:pt x="723" y="495"/>
                  <a:pt x="723" y="494"/>
                </a:cubicBezTo>
                <a:cubicBezTo>
                  <a:pt x="722" y="495"/>
                  <a:pt x="722" y="495"/>
                  <a:pt x="721" y="497"/>
                </a:cubicBezTo>
                <a:cubicBezTo>
                  <a:pt x="721" y="497"/>
                  <a:pt x="721" y="497"/>
                  <a:pt x="721" y="497"/>
                </a:cubicBezTo>
                <a:cubicBezTo>
                  <a:pt x="723" y="492"/>
                  <a:pt x="723" y="492"/>
                  <a:pt x="723" y="492"/>
                </a:cubicBezTo>
                <a:cubicBezTo>
                  <a:pt x="723" y="492"/>
                  <a:pt x="723" y="492"/>
                  <a:pt x="723" y="492"/>
                </a:cubicBezTo>
                <a:cubicBezTo>
                  <a:pt x="722" y="491"/>
                  <a:pt x="722" y="491"/>
                  <a:pt x="722" y="491"/>
                </a:cubicBezTo>
                <a:cubicBezTo>
                  <a:pt x="723" y="490"/>
                  <a:pt x="723" y="489"/>
                  <a:pt x="723" y="488"/>
                </a:cubicBezTo>
                <a:cubicBezTo>
                  <a:pt x="724" y="486"/>
                  <a:pt x="724" y="484"/>
                  <a:pt x="725" y="482"/>
                </a:cubicBezTo>
                <a:cubicBezTo>
                  <a:pt x="724" y="482"/>
                  <a:pt x="724" y="482"/>
                  <a:pt x="724" y="482"/>
                </a:cubicBezTo>
                <a:cubicBezTo>
                  <a:pt x="724" y="482"/>
                  <a:pt x="724" y="482"/>
                  <a:pt x="724" y="482"/>
                </a:cubicBezTo>
                <a:cubicBezTo>
                  <a:pt x="724" y="480"/>
                  <a:pt x="725" y="477"/>
                  <a:pt x="726" y="474"/>
                </a:cubicBezTo>
                <a:cubicBezTo>
                  <a:pt x="725" y="475"/>
                  <a:pt x="725" y="475"/>
                  <a:pt x="725" y="475"/>
                </a:cubicBezTo>
                <a:cubicBezTo>
                  <a:pt x="725" y="475"/>
                  <a:pt x="725" y="475"/>
                  <a:pt x="725" y="475"/>
                </a:cubicBezTo>
                <a:cubicBezTo>
                  <a:pt x="725" y="475"/>
                  <a:pt x="724" y="474"/>
                  <a:pt x="725" y="473"/>
                </a:cubicBezTo>
                <a:cubicBezTo>
                  <a:pt x="725" y="472"/>
                  <a:pt x="725" y="472"/>
                  <a:pt x="725" y="472"/>
                </a:cubicBezTo>
                <a:cubicBezTo>
                  <a:pt x="725" y="471"/>
                  <a:pt x="725" y="464"/>
                  <a:pt x="725" y="461"/>
                </a:cubicBezTo>
                <a:cubicBezTo>
                  <a:pt x="725" y="461"/>
                  <a:pt x="725" y="461"/>
                  <a:pt x="725" y="457"/>
                </a:cubicBezTo>
                <a:cubicBezTo>
                  <a:pt x="725" y="457"/>
                  <a:pt x="724" y="458"/>
                  <a:pt x="724" y="458"/>
                </a:cubicBezTo>
                <a:cubicBezTo>
                  <a:pt x="724" y="458"/>
                  <a:pt x="723" y="456"/>
                  <a:pt x="723" y="455"/>
                </a:cubicBezTo>
                <a:cubicBezTo>
                  <a:pt x="722" y="455"/>
                  <a:pt x="722" y="456"/>
                  <a:pt x="722" y="458"/>
                </a:cubicBezTo>
                <a:cubicBezTo>
                  <a:pt x="722" y="461"/>
                  <a:pt x="722" y="461"/>
                  <a:pt x="722" y="465"/>
                </a:cubicBezTo>
                <a:cubicBezTo>
                  <a:pt x="723" y="468"/>
                  <a:pt x="721" y="470"/>
                  <a:pt x="721" y="473"/>
                </a:cubicBezTo>
                <a:cubicBezTo>
                  <a:pt x="721" y="473"/>
                  <a:pt x="721" y="473"/>
                  <a:pt x="721" y="473"/>
                </a:cubicBezTo>
                <a:cubicBezTo>
                  <a:pt x="722" y="474"/>
                  <a:pt x="722" y="474"/>
                  <a:pt x="722" y="474"/>
                </a:cubicBezTo>
                <a:cubicBezTo>
                  <a:pt x="722" y="475"/>
                  <a:pt x="721" y="478"/>
                  <a:pt x="721" y="481"/>
                </a:cubicBezTo>
                <a:cubicBezTo>
                  <a:pt x="721" y="481"/>
                  <a:pt x="720" y="481"/>
                  <a:pt x="720" y="482"/>
                </a:cubicBezTo>
                <a:cubicBezTo>
                  <a:pt x="720" y="485"/>
                  <a:pt x="720" y="488"/>
                  <a:pt x="719" y="491"/>
                </a:cubicBezTo>
                <a:cubicBezTo>
                  <a:pt x="719" y="494"/>
                  <a:pt x="718" y="497"/>
                  <a:pt x="717" y="500"/>
                </a:cubicBezTo>
                <a:cubicBezTo>
                  <a:pt x="716" y="506"/>
                  <a:pt x="715" y="512"/>
                  <a:pt x="713" y="517"/>
                </a:cubicBezTo>
                <a:cubicBezTo>
                  <a:pt x="714" y="516"/>
                  <a:pt x="715" y="515"/>
                  <a:pt x="715" y="514"/>
                </a:cubicBezTo>
                <a:cubicBezTo>
                  <a:pt x="715" y="514"/>
                  <a:pt x="716" y="513"/>
                  <a:pt x="716" y="513"/>
                </a:cubicBezTo>
                <a:cubicBezTo>
                  <a:pt x="716" y="513"/>
                  <a:pt x="718" y="508"/>
                  <a:pt x="719" y="506"/>
                </a:cubicBezTo>
                <a:cubicBezTo>
                  <a:pt x="719" y="506"/>
                  <a:pt x="719" y="506"/>
                  <a:pt x="719" y="505"/>
                </a:cubicBezTo>
                <a:cubicBezTo>
                  <a:pt x="720" y="503"/>
                  <a:pt x="720" y="503"/>
                  <a:pt x="720" y="503"/>
                </a:cubicBezTo>
                <a:cubicBezTo>
                  <a:pt x="720" y="504"/>
                  <a:pt x="720" y="504"/>
                  <a:pt x="720" y="504"/>
                </a:cubicBezTo>
                <a:cubicBezTo>
                  <a:pt x="720" y="503"/>
                  <a:pt x="720" y="503"/>
                  <a:pt x="721" y="502"/>
                </a:cubicBezTo>
                <a:moveTo>
                  <a:pt x="482" y="16"/>
                </a:moveTo>
                <a:cubicBezTo>
                  <a:pt x="480" y="15"/>
                  <a:pt x="479" y="15"/>
                  <a:pt x="479" y="15"/>
                </a:cubicBezTo>
                <a:cubicBezTo>
                  <a:pt x="479" y="15"/>
                  <a:pt x="479" y="15"/>
                  <a:pt x="479" y="15"/>
                </a:cubicBezTo>
                <a:cubicBezTo>
                  <a:pt x="478" y="15"/>
                  <a:pt x="478" y="15"/>
                  <a:pt x="478" y="15"/>
                </a:cubicBezTo>
                <a:cubicBezTo>
                  <a:pt x="478" y="15"/>
                  <a:pt x="478" y="15"/>
                  <a:pt x="478" y="15"/>
                </a:cubicBezTo>
                <a:cubicBezTo>
                  <a:pt x="478" y="15"/>
                  <a:pt x="478" y="15"/>
                  <a:pt x="478" y="15"/>
                </a:cubicBezTo>
                <a:cubicBezTo>
                  <a:pt x="479" y="15"/>
                  <a:pt x="479" y="15"/>
                  <a:pt x="479" y="15"/>
                </a:cubicBezTo>
                <a:cubicBezTo>
                  <a:pt x="480" y="15"/>
                  <a:pt x="480" y="15"/>
                  <a:pt x="481" y="15"/>
                </a:cubicBezTo>
                <a:cubicBezTo>
                  <a:pt x="481" y="15"/>
                  <a:pt x="481" y="15"/>
                  <a:pt x="481" y="15"/>
                </a:cubicBezTo>
                <a:cubicBezTo>
                  <a:pt x="481" y="16"/>
                  <a:pt x="482" y="16"/>
                  <a:pt x="482" y="16"/>
                </a:cubicBezTo>
                <a:cubicBezTo>
                  <a:pt x="483" y="16"/>
                  <a:pt x="483" y="16"/>
                  <a:pt x="483" y="16"/>
                </a:cubicBezTo>
                <a:cubicBezTo>
                  <a:pt x="483" y="16"/>
                  <a:pt x="483" y="16"/>
                  <a:pt x="483" y="16"/>
                </a:cubicBezTo>
                <a:cubicBezTo>
                  <a:pt x="483" y="16"/>
                  <a:pt x="482" y="16"/>
                  <a:pt x="482" y="16"/>
                </a:cubicBezTo>
                <a:moveTo>
                  <a:pt x="492" y="21"/>
                </a:moveTo>
                <a:cubicBezTo>
                  <a:pt x="492" y="20"/>
                  <a:pt x="488" y="19"/>
                  <a:pt x="488" y="19"/>
                </a:cubicBezTo>
                <a:cubicBezTo>
                  <a:pt x="488" y="19"/>
                  <a:pt x="488" y="19"/>
                  <a:pt x="488" y="19"/>
                </a:cubicBezTo>
                <a:cubicBezTo>
                  <a:pt x="489" y="20"/>
                  <a:pt x="490" y="20"/>
                  <a:pt x="490" y="20"/>
                </a:cubicBezTo>
                <a:cubicBezTo>
                  <a:pt x="491" y="20"/>
                  <a:pt x="491" y="20"/>
                  <a:pt x="491" y="21"/>
                </a:cubicBezTo>
                <a:cubicBezTo>
                  <a:pt x="491" y="20"/>
                  <a:pt x="491" y="20"/>
                  <a:pt x="491" y="20"/>
                </a:cubicBezTo>
                <a:cubicBezTo>
                  <a:pt x="491" y="20"/>
                  <a:pt x="492" y="21"/>
                  <a:pt x="492" y="21"/>
                </a:cubicBezTo>
                <a:cubicBezTo>
                  <a:pt x="492" y="21"/>
                  <a:pt x="492" y="21"/>
                  <a:pt x="492" y="21"/>
                </a:cubicBezTo>
                <a:moveTo>
                  <a:pt x="476" y="14"/>
                </a:moveTo>
                <a:cubicBezTo>
                  <a:pt x="475" y="14"/>
                  <a:pt x="475" y="14"/>
                  <a:pt x="474" y="14"/>
                </a:cubicBezTo>
                <a:cubicBezTo>
                  <a:pt x="474" y="13"/>
                  <a:pt x="473" y="13"/>
                  <a:pt x="473" y="13"/>
                </a:cubicBezTo>
                <a:cubicBezTo>
                  <a:pt x="473" y="13"/>
                  <a:pt x="473" y="13"/>
                  <a:pt x="473" y="13"/>
                </a:cubicBezTo>
                <a:cubicBezTo>
                  <a:pt x="469" y="12"/>
                  <a:pt x="468" y="12"/>
                  <a:pt x="467" y="12"/>
                </a:cubicBezTo>
                <a:cubicBezTo>
                  <a:pt x="468" y="12"/>
                  <a:pt x="469" y="12"/>
                  <a:pt x="469" y="12"/>
                </a:cubicBezTo>
                <a:cubicBezTo>
                  <a:pt x="469" y="12"/>
                  <a:pt x="469" y="12"/>
                  <a:pt x="469" y="12"/>
                </a:cubicBezTo>
                <a:cubicBezTo>
                  <a:pt x="467" y="12"/>
                  <a:pt x="465" y="11"/>
                  <a:pt x="463" y="11"/>
                </a:cubicBezTo>
                <a:cubicBezTo>
                  <a:pt x="463" y="11"/>
                  <a:pt x="463" y="11"/>
                  <a:pt x="463" y="11"/>
                </a:cubicBezTo>
                <a:cubicBezTo>
                  <a:pt x="465" y="12"/>
                  <a:pt x="468" y="12"/>
                  <a:pt x="470" y="13"/>
                </a:cubicBezTo>
                <a:cubicBezTo>
                  <a:pt x="470" y="13"/>
                  <a:pt x="470" y="13"/>
                  <a:pt x="470" y="13"/>
                </a:cubicBezTo>
                <a:cubicBezTo>
                  <a:pt x="482" y="17"/>
                  <a:pt x="482" y="17"/>
                  <a:pt x="483" y="17"/>
                </a:cubicBezTo>
                <a:cubicBezTo>
                  <a:pt x="482" y="16"/>
                  <a:pt x="480" y="16"/>
                  <a:pt x="479" y="15"/>
                </a:cubicBezTo>
                <a:cubicBezTo>
                  <a:pt x="480" y="16"/>
                  <a:pt x="480" y="16"/>
                  <a:pt x="480" y="16"/>
                </a:cubicBezTo>
                <a:cubicBezTo>
                  <a:pt x="480" y="16"/>
                  <a:pt x="480" y="16"/>
                  <a:pt x="480" y="16"/>
                </a:cubicBezTo>
                <a:cubicBezTo>
                  <a:pt x="479" y="15"/>
                  <a:pt x="479" y="15"/>
                  <a:pt x="478" y="15"/>
                </a:cubicBezTo>
                <a:cubicBezTo>
                  <a:pt x="479" y="15"/>
                  <a:pt x="479" y="15"/>
                  <a:pt x="479" y="15"/>
                </a:cubicBezTo>
                <a:cubicBezTo>
                  <a:pt x="478" y="15"/>
                  <a:pt x="478" y="15"/>
                  <a:pt x="478" y="15"/>
                </a:cubicBezTo>
                <a:cubicBezTo>
                  <a:pt x="478" y="15"/>
                  <a:pt x="478" y="15"/>
                  <a:pt x="478" y="15"/>
                </a:cubicBezTo>
                <a:cubicBezTo>
                  <a:pt x="478" y="15"/>
                  <a:pt x="477" y="14"/>
                  <a:pt x="476" y="14"/>
                </a:cubicBezTo>
                <a:moveTo>
                  <a:pt x="460" y="10"/>
                </a:moveTo>
                <a:cubicBezTo>
                  <a:pt x="455" y="9"/>
                  <a:pt x="455" y="9"/>
                  <a:pt x="455" y="9"/>
                </a:cubicBezTo>
                <a:cubicBezTo>
                  <a:pt x="455" y="9"/>
                  <a:pt x="456" y="9"/>
                  <a:pt x="457" y="10"/>
                </a:cubicBezTo>
                <a:cubicBezTo>
                  <a:pt x="457" y="10"/>
                  <a:pt x="457" y="10"/>
                  <a:pt x="455" y="9"/>
                </a:cubicBezTo>
                <a:cubicBezTo>
                  <a:pt x="454" y="9"/>
                  <a:pt x="454" y="9"/>
                  <a:pt x="453" y="9"/>
                </a:cubicBezTo>
                <a:cubicBezTo>
                  <a:pt x="453" y="9"/>
                  <a:pt x="453" y="9"/>
                  <a:pt x="453" y="9"/>
                </a:cubicBezTo>
                <a:cubicBezTo>
                  <a:pt x="454" y="9"/>
                  <a:pt x="455" y="9"/>
                  <a:pt x="456" y="10"/>
                </a:cubicBezTo>
                <a:cubicBezTo>
                  <a:pt x="455" y="10"/>
                  <a:pt x="455" y="10"/>
                  <a:pt x="455" y="10"/>
                </a:cubicBezTo>
                <a:cubicBezTo>
                  <a:pt x="456" y="10"/>
                  <a:pt x="457" y="10"/>
                  <a:pt x="458" y="10"/>
                </a:cubicBezTo>
                <a:cubicBezTo>
                  <a:pt x="457" y="10"/>
                  <a:pt x="457" y="10"/>
                  <a:pt x="457" y="10"/>
                </a:cubicBezTo>
                <a:cubicBezTo>
                  <a:pt x="458" y="11"/>
                  <a:pt x="459" y="11"/>
                  <a:pt x="460" y="11"/>
                </a:cubicBezTo>
                <a:cubicBezTo>
                  <a:pt x="461" y="11"/>
                  <a:pt x="461" y="11"/>
                  <a:pt x="461" y="11"/>
                </a:cubicBezTo>
                <a:cubicBezTo>
                  <a:pt x="462" y="11"/>
                  <a:pt x="462" y="11"/>
                  <a:pt x="466" y="13"/>
                </a:cubicBezTo>
                <a:cubicBezTo>
                  <a:pt x="467" y="13"/>
                  <a:pt x="467" y="13"/>
                  <a:pt x="467" y="13"/>
                </a:cubicBezTo>
                <a:cubicBezTo>
                  <a:pt x="468" y="13"/>
                  <a:pt x="469" y="13"/>
                  <a:pt x="470" y="13"/>
                </a:cubicBezTo>
                <a:cubicBezTo>
                  <a:pt x="470" y="13"/>
                  <a:pt x="470" y="13"/>
                  <a:pt x="470" y="13"/>
                </a:cubicBezTo>
                <a:cubicBezTo>
                  <a:pt x="471" y="13"/>
                  <a:pt x="471" y="13"/>
                  <a:pt x="471" y="13"/>
                </a:cubicBezTo>
                <a:cubicBezTo>
                  <a:pt x="471" y="13"/>
                  <a:pt x="471" y="13"/>
                  <a:pt x="471" y="13"/>
                </a:cubicBezTo>
                <a:cubicBezTo>
                  <a:pt x="470" y="13"/>
                  <a:pt x="470" y="13"/>
                  <a:pt x="469" y="13"/>
                </a:cubicBezTo>
                <a:cubicBezTo>
                  <a:pt x="468" y="12"/>
                  <a:pt x="467" y="12"/>
                  <a:pt x="466" y="12"/>
                </a:cubicBezTo>
                <a:cubicBezTo>
                  <a:pt x="464" y="12"/>
                  <a:pt x="462" y="11"/>
                  <a:pt x="460" y="10"/>
                </a:cubicBezTo>
                <a:moveTo>
                  <a:pt x="445" y="7"/>
                </a:moveTo>
                <a:cubicBezTo>
                  <a:pt x="444" y="7"/>
                  <a:pt x="444" y="7"/>
                  <a:pt x="444" y="7"/>
                </a:cubicBezTo>
                <a:cubicBezTo>
                  <a:pt x="444" y="7"/>
                  <a:pt x="444" y="7"/>
                  <a:pt x="444" y="7"/>
                </a:cubicBezTo>
                <a:cubicBezTo>
                  <a:pt x="443" y="7"/>
                  <a:pt x="443" y="7"/>
                  <a:pt x="443" y="7"/>
                </a:cubicBezTo>
                <a:cubicBezTo>
                  <a:pt x="440" y="6"/>
                  <a:pt x="439" y="6"/>
                  <a:pt x="438" y="6"/>
                </a:cubicBezTo>
                <a:cubicBezTo>
                  <a:pt x="440" y="6"/>
                  <a:pt x="441" y="6"/>
                  <a:pt x="442" y="7"/>
                </a:cubicBezTo>
                <a:cubicBezTo>
                  <a:pt x="442" y="7"/>
                  <a:pt x="442" y="7"/>
                  <a:pt x="442" y="7"/>
                </a:cubicBezTo>
                <a:cubicBezTo>
                  <a:pt x="444" y="7"/>
                  <a:pt x="445" y="7"/>
                  <a:pt x="447" y="8"/>
                </a:cubicBezTo>
                <a:cubicBezTo>
                  <a:pt x="447" y="8"/>
                  <a:pt x="447" y="8"/>
                  <a:pt x="447" y="8"/>
                </a:cubicBezTo>
                <a:cubicBezTo>
                  <a:pt x="450" y="9"/>
                  <a:pt x="450" y="9"/>
                  <a:pt x="450" y="9"/>
                </a:cubicBezTo>
                <a:cubicBezTo>
                  <a:pt x="450" y="9"/>
                  <a:pt x="450" y="9"/>
                  <a:pt x="450" y="9"/>
                </a:cubicBezTo>
                <a:cubicBezTo>
                  <a:pt x="450" y="9"/>
                  <a:pt x="450" y="9"/>
                  <a:pt x="450" y="9"/>
                </a:cubicBezTo>
                <a:cubicBezTo>
                  <a:pt x="451" y="9"/>
                  <a:pt x="452" y="9"/>
                  <a:pt x="452" y="9"/>
                </a:cubicBezTo>
                <a:cubicBezTo>
                  <a:pt x="454" y="9"/>
                  <a:pt x="454" y="9"/>
                  <a:pt x="454" y="9"/>
                </a:cubicBezTo>
                <a:cubicBezTo>
                  <a:pt x="454" y="9"/>
                  <a:pt x="453" y="9"/>
                  <a:pt x="452" y="9"/>
                </a:cubicBezTo>
                <a:cubicBezTo>
                  <a:pt x="453" y="9"/>
                  <a:pt x="453" y="9"/>
                  <a:pt x="453" y="9"/>
                </a:cubicBezTo>
                <a:cubicBezTo>
                  <a:pt x="452" y="9"/>
                  <a:pt x="452" y="9"/>
                  <a:pt x="451" y="9"/>
                </a:cubicBezTo>
                <a:cubicBezTo>
                  <a:pt x="451" y="8"/>
                  <a:pt x="451" y="8"/>
                  <a:pt x="451" y="8"/>
                </a:cubicBezTo>
                <a:cubicBezTo>
                  <a:pt x="451" y="8"/>
                  <a:pt x="451" y="8"/>
                  <a:pt x="449" y="8"/>
                </a:cubicBezTo>
                <a:cubicBezTo>
                  <a:pt x="448" y="8"/>
                  <a:pt x="447" y="7"/>
                  <a:pt x="446" y="7"/>
                </a:cubicBezTo>
                <a:cubicBezTo>
                  <a:pt x="446" y="7"/>
                  <a:pt x="446" y="7"/>
                  <a:pt x="446" y="7"/>
                </a:cubicBezTo>
                <a:cubicBezTo>
                  <a:pt x="446" y="7"/>
                  <a:pt x="445" y="7"/>
                  <a:pt x="445" y="7"/>
                </a:cubicBezTo>
                <a:moveTo>
                  <a:pt x="459" y="11"/>
                </a:moveTo>
                <a:cubicBezTo>
                  <a:pt x="458" y="10"/>
                  <a:pt x="458" y="10"/>
                  <a:pt x="458" y="10"/>
                </a:cubicBezTo>
                <a:cubicBezTo>
                  <a:pt x="457" y="10"/>
                  <a:pt x="457" y="10"/>
                  <a:pt x="457" y="10"/>
                </a:cubicBezTo>
                <a:cubicBezTo>
                  <a:pt x="456" y="10"/>
                  <a:pt x="456" y="10"/>
                  <a:pt x="456" y="10"/>
                </a:cubicBezTo>
                <a:cubicBezTo>
                  <a:pt x="456" y="10"/>
                  <a:pt x="456" y="10"/>
                  <a:pt x="456" y="10"/>
                </a:cubicBezTo>
                <a:cubicBezTo>
                  <a:pt x="455" y="10"/>
                  <a:pt x="454" y="10"/>
                  <a:pt x="454" y="10"/>
                </a:cubicBezTo>
                <a:cubicBezTo>
                  <a:pt x="454" y="10"/>
                  <a:pt x="454" y="10"/>
                  <a:pt x="454" y="10"/>
                </a:cubicBezTo>
                <a:cubicBezTo>
                  <a:pt x="453" y="9"/>
                  <a:pt x="453" y="9"/>
                  <a:pt x="453" y="9"/>
                </a:cubicBezTo>
                <a:cubicBezTo>
                  <a:pt x="454" y="10"/>
                  <a:pt x="454" y="10"/>
                  <a:pt x="454" y="10"/>
                </a:cubicBezTo>
                <a:cubicBezTo>
                  <a:pt x="454" y="10"/>
                  <a:pt x="454" y="10"/>
                  <a:pt x="454" y="10"/>
                </a:cubicBezTo>
                <a:cubicBezTo>
                  <a:pt x="454" y="10"/>
                  <a:pt x="454" y="10"/>
                  <a:pt x="454" y="10"/>
                </a:cubicBezTo>
                <a:cubicBezTo>
                  <a:pt x="457" y="10"/>
                  <a:pt x="457" y="10"/>
                  <a:pt x="458" y="11"/>
                </a:cubicBezTo>
                <a:cubicBezTo>
                  <a:pt x="458" y="11"/>
                  <a:pt x="458" y="11"/>
                  <a:pt x="458" y="11"/>
                </a:cubicBezTo>
                <a:cubicBezTo>
                  <a:pt x="458" y="11"/>
                  <a:pt x="459" y="11"/>
                  <a:pt x="460" y="11"/>
                </a:cubicBezTo>
                <a:cubicBezTo>
                  <a:pt x="460" y="11"/>
                  <a:pt x="460" y="11"/>
                  <a:pt x="460" y="11"/>
                </a:cubicBezTo>
                <a:cubicBezTo>
                  <a:pt x="460" y="11"/>
                  <a:pt x="459" y="11"/>
                  <a:pt x="459" y="11"/>
                </a:cubicBezTo>
                <a:moveTo>
                  <a:pt x="440" y="6"/>
                </a:moveTo>
                <a:cubicBezTo>
                  <a:pt x="440" y="6"/>
                  <a:pt x="437" y="6"/>
                  <a:pt x="436" y="6"/>
                </a:cubicBezTo>
                <a:cubicBezTo>
                  <a:pt x="437" y="6"/>
                  <a:pt x="437" y="6"/>
                  <a:pt x="437" y="6"/>
                </a:cubicBezTo>
                <a:cubicBezTo>
                  <a:pt x="437" y="6"/>
                  <a:pt x="436" y="6"/>
                  <a:pt x="436" y="6"/>
                </a:cubicBezTo>
                <a:cubicBezTo>
                  <a:pt x="437" y="6"/>
                  <a:pt x="437" y="6"/>
                  <a:pt x="437" y="6"/>
                </a:cubicBezTo>
                <a:cubicBezTo>
                  <a:pt x="438" y="6"/>
                  <a:pt x="439" y="6"/>
                  <a:pt x="440" y="6"/>
                </a:cubicBezTo>
                <a:cubicBezTo>
                  <a:pt x="440" y="7"/>
                  <a:pt x="441" y="7"/>
                  <a:pt x="442" y="7"/>
                </a:cubicBezTo>
                <a:cubicBezTo>
                  <a:pt x="442" y="7"/>
                  <a:pt x="442" y="7"/>
                  <a:pt x="442" y="7"/>
                </a:cubicBezTo>
                <a:cubicBezTo>
                  <a:pt x="441" y="7"/>
                  <a:pt x="441" y="7"/>
                  <a:pt x="440" y="6"/>
                </a:cubicBezTo>
                <a:moveTo>
                  <a:pt x="487" y="60"/>
                </a:moveTo>
                <a:cubicBezTo>
                  <a:pt x="487" y="59"/>
                  <a:pt x="487" y="59"/>
                  <a:pt x="486" y="59"/>
                </a:cubicBezTo>
                <a:cubicBezTo>
                  <a:pt x="485" y="59"/>
                  <a:pt x="485" y="59"/>
                  <a:pt x="485" y="59"/>
                </a:cubicBezTo>
                <a:cubicBezTo>
                  <a:pt x="484" y="58"/>
                  <a:pt x="484" y="58"/>
                  <a:pt x="484" y="58"/>
                </a:cubicBezTo>
                <a:cubicBezTo>
                  <a:pt x="483" y="58"/>
                  <a:pt x="482" y="58"/>
                  <a:pt x="480" y="58"/>
                </a:cubicBezTo>
                <a:cubicBezTo>
                  <a:pt x="481" y="58"/>
                  <a:pt x="481" y="58"/>
                  <a:pt x="481" y="58"/>
                </a:cubicBezTo>
                <a:cubicBezTo>
                  <a:pt x="482" y="59"/>
                  <a:pt x="482" y="59"/>
                  <a:pt x="482" y="59"/>
                </a:cubicBezTo>
                <a:cubicBezTo>
                  <a:pt x="483" y="60"/>
                  <a:pt x="483" y="61"/>
                  <a:pt x="484" y="62"/>
                </a:cubicBezTo>
                <a:cubicBezTo>
                  <a:pt x="485" y="62"/>
                  <a:pt x="485" y="62"/>
                  <a:pt x="486" y="62"/>
                </a:cubicBezTo>
                <a:cubicBezTo>
                  <a:pt x="487" y="62"/>
                  <a:pt x="486" y="62"/>
                  <a:pt x="486" y="61"/>
                </a:cubicBezTo>
                <a:cubicBezTo>
                  <a:pt x="486" y="61"/>
                  <a:pt x="486" y="61"/>
                  <a:pt x="486" y="61"/>
                </a:cubicBezTo>
                <a:cubicBezTo>
                  <a:pt x="486" y="61"/>
                  <a:pt x="486" y="61"/>
                  <a:pt x="486" y="61"/>
                </a:cubicBezTo>
                <a:cubicBezTo>
                  <a:pt x="487" y="61"/>
                  <a:pt x="487" y="61"/>
                  <a:pt x="487" y="61"/>
                </a:cubicBezTo>
                <a:cubicBezTo>
                  <a:pt x="487" y="61"/>
                  <a:pt x="487" y="61"/>
                  <a:pt x="487" y="61"/>
                </a:cubicBezTo>
                <a:cubicBezTo>
                  <a:pt x="487" y="60"/>
                  <a:pt x="487" y="60"/>
                  <a:pt x="487" y="60"/>
                </a:cubicBezTo>
                <a:moveTo>
                  <a:pt x="473" y="23"/>
                </a:moveTo>
                <a:cubicBezTo>
                  <a:pt x="471" y="22"/>
                  <a:pt x="471" y="22"/>
                  <a:pt x="468" y="21"/>
                </a:cubicBezTo>
                <a:cubicBezTo>
                  <a:pt x="468" y="21"/>
                  <a:pt x="468" y="21"/>
                  <a:pt x="468" y="21"/>
                </a:cubicBezTo>
                <a:cubicBezTo>
                  <a:pt x="468" y="21"/>
                  <a:pt x="468" y="21"/>
                  <a:pt x="468" y="21"/>
                </a:cubicBezTo>
                <a:cubicBezTo>
                  <a:pt x="468" y="21"/>
                  <a:pt x="468" y="21"/>
                  <a:pt x="467" y="21"/>
                </a:cubicBezTo>
                <a:cubicBezTo>
                  <a:pt x="468" y="22"/>
                  <a:pt x="469" y="22"/>
                  <a:pt x="470" y="23"/>
                </a:cubicBezTo>
                <a:cubicBezTo>
                  <a:pt x="470" y="23"/>
                  <a:pt x="470" y="23"/>
                  <a:pt x="470" y="23"/>
                </a:cubicBezTo>
                <a:cubicBezTo>
                  <a:pt x="469" y="23"/>
                  <a:pt x="469" y="23"/>
                  <a:pt x="469" y="23"/>
                </a:cubicBezTo>
                <a:cubicBezTo>
                  <a:pt x="469" y="23"/>
                  <a:pt x="470" y="23"/>
                  <a:pt x="470" y="23"/>
                </a:cubicBezTo>
                <a:cubicBezTo>
                  <a:pt x="469" y="23"/>
                  <a:pt x="469" y="23"/>
                  <a:pt x="469" y="23"/>
                </a:cubicBezTo>
                <a:cubicBezTo>
                  <a:pt x="469" y="24"/>
                  <a:pt x="469" y="24"/>
                  <a:pt x="469" y="24"/>
                </a:cubicBezTo>
                <a:cubicBezTo>
                  <a:pt x="469" y="24"/>
                  <a:pt x="469" y="24"/>
                  <a:pt x="469" y="24"/>
                </a:cubicBezTo>
                <a:cubicBezTo>
                  <a:pt x="469" y="24"/>
                  <a:pt x="469" y="24"/>
                  <a:pt x="469" y="24"/>
                </a:cubicBezTo>
                <a:cubicBezTo>
                  <a:pt x="468" y="24"/>
                  <a:pt x="468" y="24"/>
                  <a:pt x="467" y="24"/>
                </a:cubicBezTo>
                <a:cubicBezTo>
                  <a:pt x="467" y="24"/>
                  <a:pt x="467" y="24"/>
                  <a:pt x="467" y="24"/>
                </a:cubicBezTo>
                <a:cubicBezTo>
                  <a:pt x="467" y="24"/>
                  <a:pt x="467" y="24"/>
                  <a:pt x="467" y="24"/>
                </a:cubicBezTo>
                <a:cubicBezTo>
                  <a:pt x="466" y="24"/>
                  <a:pt x="466" y="24"/>
                  <a:pt x="466" y="24"/>
                </a:cubicBezTo>
                <a:cubicBezTo>
                  <a:pt x="466" y="24"/>
                  <a:pt x="466" y="24"/>
                  <a:pt x="466" y="24"/>
                </a:cubicBezTo>
                <a:cubicBezTo>
                  <a:pt x="466" y="25"/>
                  <a:pt x="466" y="25"/>
                  <a:pt x="468" y="26"/>
                </a:cubicBezTo>
                <a:cubicBezTo>
                  <a:pt x="467" y="26"/>
                  <a:pt x="466" y="26"/>
                  <a:pt x="466" y="26"/>
                </a:cubicBezTo>
                <a:cubicBezTo>
                  <a:pt x="466" y="26"/>
                  <a:pt x="466" y="26"/>
                  <a:pt x="467" y="27"/>
                </a:cubicBezTo>
                <a:cubicBezTo>
                  <a:pt x="467" y="27"/>
                  <a:pt x="467" y="27"/>
                  <a:pt x="467" y="27"/>
                </a:cubicBezTo>
                <a:cubicBezTo>
                  <a:pt x="467" y="27"/>
                  <a:pt x="467" y="27"/>
                  <a:pt x="466" y="28"/>
                </a:cubicBezTo>
                <a:cubicBezTo>
                  <a:pt x="466" y="28"/>
                  <a:pt x="466" y="28"/>
                  <a:pt x="469" y="30"/>
                </a:cubicBezTo>
                <a:cubicBezTo>
                  <a:pt x="468" y="30"/>
                  <a:pt x="467" y="29"/>
                  <a:pt x="467" y="30"/>
                </a:cubicBezTo>
                <a:cubicBezTo>
                  <a:pt x="468" y="30"/>
                  <a:pt x="469" y="31"/>
                  <a:pt x="470" y="32"/>
                </a:cubicBezTo>
                <a:cubicBezTo>
                  <a:pt x="470" y="33"/>
                  <a:pt x="470" y="33"/>
                  <a:pt x="470" y="33"/>
                </a:cubicBezTo>
                <a:cubicBezTo>
                  <a:pt x="471" y="33"/>
                  <a:pt x="471" y="33"/>
                  <a:pt x="472" y="34"/>
                </a:cubicBezTo>
                <a:cubicBezTo>
                  <a:pt x="471" y="34"/>
                  <a:pt x="471" y="33"/>
                  <a:pt x="470" y="34"/>
                </a:cubicBezTo>
                <a:cubicBezTo>
                  <a:pt x="470" y="34"/>
                  <a:pt x="470" y="34"/>
                  <a:pt x="470" y="35"/>
                </a:cubicBezTo>
                <a:cubicBezTo>
                  <a:pt x="470" y="35"/>
                  <a:pt x="472" y="37"/>
                  <a:pt x="472" y="36"/>
                </a:cubicBezTo>
                <a:cubicBezTo>
                  <a:pt x="472" y="36"/>
                  <a:pt x="472" y="36"/>
                  <a:pt x="474" y="37"/>
                </a:cubicBezTo>
                <a:cubicBezTo>
                  <a:pt x="474" y="37"/>
                  <a:pt x="474" y="37"/>
                  <a:pt x="474" y="37"/>
                </a:cubicBezTo>
                <a:cubicBezTo>
                  <a:pt x="475" y="37"/>
                  <a:pt x="475" y="37"/>
                  <a:pt x="475" y="37"/>
                </a:cubicBezTo>
                <a:cubicBezTo>
                  <a:pt x="474" y="38"/>
                  <a:pt x="473" y="37"/>
                  <a:pt x="473" y="38"/>
                </a:cubicBezTo>
                <a:cubicBezTo>
                  <a:pt x="473" y="38"/>
                  <a:pt x="474" y="39"/>
                  <a:pt x="475" y="39"/>
                </a:cubicBezTo>
                <a:cubicBezTo>
                  <a:pt x="474" y="39"/>
                  <a:pt x="473" y="39"/>
                  <a:pt x="473" y="40"/>
                </a:cubicBezTo>
                <a:cubicBezTo>
                  <a:pt x="474" y="41"/>
                  <a:pt x="475" y="41"/>
                  <a:pt x="475" y="42"/>
                </a:cubicBezTo>
                <a:cubicBezTo>
                  <a:pt x="475" y="42"/>
                  <a:pt x="475" y="42"/>
                  <a:pt x="476" y="43"/>
                </a:cubicBezTo>
                <a:cubicBezTo>
                  <a:pt x="475" y="43"/>
                  <a:pt x="475" y="43"/>
                  <a:pt x="475" y="43"/>
                </a:cubicBezTo>
                <a:cubicBezTo>
                  <a:pt x="475" y="43"/>
                  <a:pt x="475" y="43"/>
                  <a:pt x="476" y="44"/>
                </a:cubicBezTo>
                <a:cubicBezTo>
                  <a:pt x="476" y="44"/>
                  <a:pt x="476" y="44"/>
                  <a:pt x="476" y="44"/>
                </a:cubicBezTo>
                <a:cubicBezTo>
                  <a:pt x="477" y="46"/>
                  <a:pt x="478" y="46"/>
                  <a:pt x="479" y="47"/>
                </a:cubicBezTo>
                <a:cubicBezTo>
                  <a:pt x="479" y="47"/>
                  <a:pt x="480" y="47"/>
                  <a:pt x="480" y="47"/>
                </a:cubicBezTo>
                <a:cubicBezTo>
                  <a:pt x="480" y="47"/>
                  <a:pt x="480" y="47"/>
                  <a:pt x="480" y="47"/>
                </a:cubicBezTo>
                <a:cubicBezTo>
                  <a:pt x="480" y="47"/>
                  <a:pt x="480" y="47"/>
                  <a:pt x="480" y="47"/>
                </a:cubicBezTo>
                <a:cubicBezTo>
                  <a:pt x="481" y="47"/>
                  <a:pt x="481" y="47"/>
                  <a:pt x="482" y="48"/>
                </a:cubicBezTo>
                <a:cubicBezTo>
                  <a:pt x="482" y="47"/>
                  <a:pt x="482" y="47"/>
                  <a:pt x="481" y="47"/>
                </a:cubicBezTo>
                <a:cubicBezTo>
                  <a:pt x="484" y="48"/>
                  <a:pt x="485" y="48"/>
                  <a:pt x="486" y="49"/>
                </a:cubicBezTo>
                <a:cubicBezTo>
                  <a:pt x="486" y="50"/>
                  <a:pt x="486" y="50"/>
                  <a:pt x="486" y="50"/>
                </a:cubicBezTo>
                <a:cubicBezTo>
                  <a:pt x="487" y="51"/>
                  <a:pt x="487" y="51"/>
                  <a:pt x="487" y="51"/>
                </a:cubicBezTo>
                <a:cubicBezTo>
                  <a:pt x="488" y="51"/>
                  <a:pt x="488" y="51"/>
                  <a:pt x="488" y="51"/>
                </a:cubicBezTo>
                <a:cubicBezTo>
                  <a:pt x="488" y="51"/>
                  <a:pt x="489" y="51"/>
                  <a:pt x="490" y="51"/>
                </a:cubicBezTo>
                <a:cubicBezTo>
                  <a:pt x="492" y="51"/>
                  <a:pt x="494" y="52"/>
                  <a:pt x="495" y="52"/>
                </a:cubicBezTo>
                <a:cubicBezTo>
                  <a:pt x="495" y="52"/>
                  <a:pt x="496" y="52"/>
                  <a:pt x="496" y="52"/>
                </a:cubicBezTo>
                <a:cubicBezTo>
                  <a:pt x="496" y="52"/>
                  <a:pt x="496" y="52"/>
                  <a:pt x="497" y="52"/>
                </a:cubicBezTo>
                <a:cubicBezTo>
                  <a:pt x="496" y="52"/>
                  <a:pt x="496" y="51"/>
                  <a:pt x="495" y="51"/>
                </a:cubicBezTo>
                <a:cubicBezTo>
                  <a:pt x="495" y="51"/>
                  <a:pt x="495" y="51"/>
                  <a:pt x="487" y="46"/>
                </a:cubicBezTo>
                <a:cubicBezTo>
                  <a:pt x="486" y="45"/>
                  <a:pt x="484" y="44"/>
                  <a:pt x="483" y="43"/>
                </a:cubicBezTo>
                <a:cubicBezTo>
                  <a:pt x="483" y="43"/>
                  <a:pt x="483" y="43"/>
                  <a:pt x="483" y="43"/>
                </a:cubicBezTo>
                <a:cubicBezTo>
                  <a:pt x="483" y="42"/>
                  <a:pt x="483" y="42"/>
                  <a:pt x="481" y="41"/>
                </a:cubicBezTo>
                <a:cubicBezTo>
                  <a:pt x="480" y="40"/>
                  <a:pt x="480" y="40"/>
                  <a:pt x="480" y="40"/>
                </a:cubicBezTo>
                <a:cubicBezTo>
                  <a:pt x="480" y="40"/>
                  <a:pt x="480" y="40"/>
                  <a:pt x="480" y="40"/>
                </a:cubicBezTo>
                <a:cubicBezTo>
                  <a:pt x="480" y="39"/>
                  <a:pt x="480" y="39"/>
                  <a:pt x="479" y="39"/>
                </a:cubicBezTo>
                <a:cubicBezTo>
                  <a:pt x="479" y="38"/>
                  <a:pt x="479" y="38"/>
                  <a:pt x="479" y="38"/>
                </a:cubicBezTo>
                <a:cubicBezTo>
                  <a:pt x="479" y="38"/>
                  <a:pt x="479" y="38"/>
                  <a:pt x="479" y="38"/>
                </a:cubicBezTo>
                <a:cubicBezTo>
                  <a:pt x="479" y="38"/>
                  <a:pt x="479" y="38"/>
                  <a:pt x="479" y="38"/>
                </a:cubicBezTo>
                <a:cubicBezTo>
                  <a:pt x="479" y="37"/>
                  <a:pt x="479" y="37"/>
                  <a:pt x="479" y="37"/>
                </a:cubicBezTo>
                <a:cubicBezTo>
                  <a:pt x="479" y="37"/>
                  <a:pt x="479" y="37"/>
                  <a:pt x="479" y="37"/>
                </a:cubicBezTo>
                <a:cubicBezTo>
                  <a:pt x="479" y="37"/>
                  <a:pt x="479" y="37"/>
                  <a:pt x="478" y="36"/>
                </a:cubicBezTo>
                <a:cubicBezTo>
                  <a:pt x="478" y="35"/>
                  <a:pt x="477" y="35"/>
                  <a:pt x="477" y="35"/>
                </a:cubicBezTo>
                <a:cubicBezTo>
                  <a:pt x="477" y="35"/>
                  <a:pt x="477" y="35"/>
                  <a:pt x="477" y="35"/>
                </a:cubicBezTo>
                <a:cubicBezTo>
                  <a:pt x="477" y="34"/>
                  <a:pt x="475" y="33"/>
                  <a:pt x="474" y="32"/>
                </a:cubicBezTo>
                <a:cubicBezTo>
                  <a:pt x="475" y="32"/>
                  <a:pt x="475" y="32"/>
                  <a:pt x="476" y="32"/>
                </a:cubicBezTo>
                <a:cubicBezTo>
                  <a:pt x="475" y="31"/>
                  <a:pt x="475" y="31"/>
                  <a:pt x="475" y="31"/>
                </a:cubicBezTo>
                <a:cubicBezTo>
                  <a:pt x="476" y="31"/>
                  <a:pt x="476" y="31"/>
                  <a:pt x="476" y="31"/>
                </a:cubicBezTo>
                <a:cubicBezTo>
                  <a:pt x="475" y="31"/>
                  <a:pt x="475" y="31"/>
                  <a:pt x="475" y="31"/>
                </a:cubicBezTo>
                <a:cubicBezTo>
                  <a:pt x="475" y="30"/>
                  <a:pt x="475" y="30"/>
                  <a:pt x="475" y="30"/>
                </a:cubicBezTo>
                <a:cubicBezTo>
                  <a:pt x="475" y="30"/>
                  <a:pt x="475" y="30"/>
                  <a:pt x="475" y="30"/>
                </a:cubicBezTo>
                <a:cubicBezTo>
                  <a:pt x="475" y="29"/>
                  <a:pt x="473" y="29"/>
                  <a:pt x="472" y="28"/>
                </a:cubicBezTo>
                <a:cubicBezTo>
                  <a:pt x="473" y="27"/>
                  <a:pt x="473" y="28"/>
                  <a:pt x="474" y="28"/>
                </a:cubicBezTo>
                <a:cubicBezTo>
                  <a:pt x="474" y="27"/>
                  <a:pt x="473" y="27"/>
                  <a:pt x="473" y="27"/>
                </a:cubicBezTo>
                <a:cubicBezTo>
                  <a:pt x="473" y="27"/>
                  <a:pt x="473" y="27"/>
                  <a:pt x="473" y="27"/>
                </a:cubicBezTo>
                <a:cubicBezTo>
                  <a:pt x="473" y="26"/>
                  <a:pt x="473" y="26"/>
                  <a:pt x="473" y="26"/>
                </a:cubicBezTo>
                <a:cubicBezTo>
                  <a:pt x="474" y="26"/>
                  <a:pt x="474" y="26"/>
                  <a:pt x="475" y="26"/>
                </a:cubicBezTo>
                <a:cubicBezTo>
                  <a:pt x="475" y="26"/>
                  <a:pt x="474" y="26"/>
                  <a:pt x="474" y="26"/>
                </a:cubicBezTo>
                <a:cubicBezTo>
                  <a:pt x="475" y="25"/>
                  <a:pt x="475" y="25"/>
                  <a:pt x="475" y="25"/>
                </a:cubicBezTo>
                <a:cubicBezTo>
                  <a:pt x="474" y="25"/>
                  <a:pt x="474" y="25"/>
                  <a:pt x="474" y="25"/>
                </a:cubicBezTo>
                <a:cubicBezTo>
                  <a:pt x="475" y="25"/>
                  <a:pt x="475" y="25"/>
                  <a:pt x="476" y="25"/>
                </a:cubicBezTo>
                <a:cubicBezTo>
                  <a:pt x="475" y="24"/>
                  <a:pt x="475" y="24"/>
                  <a:pt x="473" y="23"/>
                </a:cubicBezTo>
                <a:cubicBezTo>
                  <a:pt x="473" y="23"/>
                  <a:pt x="473" y="23"/>
                  <a:pt x="473" y="23"/>
                </a:cubicBezTo>
                <a:cubicBezTo>
                  <a:pt x="474" y="23"/>
                  <a:pt x="474" y="23"/>
                  <a:pt x="474" y="23"/>
                </a:cubicBezTo>
                <a:cubicBezTo>
                  <a:pt x="474" y="23"/>
                  <a:pt x="473" y="23"/>
                  <a:pt x="473" y="23"/>
                </a:cubicBezTo>
                <a:moveTo>
                  <a:pt x="504" y="38"/>
                </a:moveTo>
                <a:cubicBezTo>
                  <a:pt x="503" y="37"/>
                  <a:pt x="501" y="36"/>
                  <a:pt x="501" y="36"/>
                </a:cubicBezTo>
                <a:cubicBezTo>
                  <a:pt x="500" y="36"/>
                  <a:pt x="500" y="36"/>
                  <a:pt x="500" y="36"/>
                </a:cubicBezTo>
                <a:cubicBezTo>
                  <a:pt x="500" y="36"/>
                  <a:pt x="500" y="36"/>
                  <a:pt x="500" y="36"/>
                </a:cubicBezTo>
                <a:cubicBezTo>
                  <a:pt x="501" y="37"/>
                  <a:pt x="501" y="37"/>
                  <a:pt x="501" y="37"/>
                </a:cubicBezTo>
                <a:cubicBezTo>
                  <a:pt x="502" y="38"/>
                  <a:pt x="502" y="38"/>
                  <a:pt x="502" y="38"/>
                </a:cubicBezTo>
                <a:cubicBezTo>
                  <a:pt x="503" y="39"/>
                  <a:pt x="503" y="39"/>
                  <a:pt x="503" y="39"/>
                </a:cubicBezTo>
                <a:cubicBezTo>
                  <a:pt x="504" y="39"/>
                  <a:pt x="504" y="39"/>
                  <a:pt x="504" y="39"/>
                </a:cubicBezTo>
                <a:cubicBezTo>
                  <a:pt x="504" y="39"/>
                  <a:pt x="504" y="39"/>
                  <a:pt x="504" y="39"/>
                </a:cubicBezTo>
                <a:cubicBezTo>
                  <a:pt x="504" y="39"/>
                  <a:pt x="504" y="39"/>
                  <a:pt x="504" y="39"/>
                </a:cubicBezTo>
                <a:cubicBezTo>
                  <a:pt x="504" y="38"/>
                  <a:pt x="504" y="38"/>
                  <a:pt x="504" y="38"/>
                </a:cubicBezTo>
                <a:cubicBezTo>
                  <a:pt x="504" y="38"/>
                  <a:pt x="504" y="38"/>
                  <a:pt x="504" y="38"/>
                </a:cubicBezTo>
                <a:cubicBezTo>
                  <a:pt x="504" y="38"/>
                  <a:pt x="504" y="38"/>
                  <a:pt x="504" y="38"/>
                </a:cubicBezTo>
                <a:cubicBezTo>
                  <a:pt x="505" y="38"/>
                  <a:pt x="505" y="38"/>
                  <a:pt x="505" y="38"/>
                </a:cubicBezTo>
                <a:cubicBezTo>
                  <a:pt x="505" y="38"/>
                  <a:pt x="504" y="38"/>
                  <a:pt x="504" y="38"/>
                </a:cubicBezTo>
                <a:moveTo>
                  <a:pt x="428" y="7"/>
                </a:moveTo>
                <a:cubicBezTo>
                  <a:pt x="428" y="7"/>
                  <a:pt x="428" y="7"/>
                  <a:pt x="428" y="7"/>
                </a:cubicBezTo>
                <a:cubicBezTo>
                  <a:pt x="428" y="7"/>
                  <a:pt x="427" y="6"/>
                  <a:pt x="426" y="6"/>
                </a:cubicBezTo>
                <a:cubicBezTo>
                  <a:pt x="426" y="6"/>
                  <a:pt x="426" y="6"/>
                  <a:pt x="426" y="6"/>
                </a:cubicBezTo>
                <a:cubicBezTo>
                  <a:pt x="426" y="6"/>
                  <a:pt x="426" y="6"/>
                  <a:pt x="426" y="6"/>
                </a:cubicBezTo>
                <a:cubicBezTo>
                  <a:pt x="426" y="6"/>
                  <a:pt x="426" y="6"/>
                  <a:pt x="426" y="6"/>
                </a:cubicBezTo>
                <a:cubicBezTo>
                  <a:pt x="427" y="7"/>
                  <a:pt x="427" y="7"/>
                  <a:pt x="427" y="7"/>
                </a:cubicBezTo>
                <a:cubicBezTo>
                  <a:pt x="426" y="7"/>
                  <a:pt x="426" y="7"/>
                  <a:pt x="426" y="7"/>
                </a:cubicBezTo>
                <a:cubicBezTo>
                  <a:pt x="426" y="7"/>
                  <a:pt x="427" y="7"/>
                  <a:pt x="427" y="7"/>
                </a:cubicBezTo>
                <a:cubicBezTo>
                  <a:pt x="427" y="7"/>
                  <a:pt x="427" y="7"/>
                  <a:pt x="427" y="7"/>
                </a:cubicBezTo>
                <a:cubicBezTo>
                  <a:pt x="427" y="7"/>
                  <a:pt x="431" y="8"/>
                  <a:pt x="431" y="8"/>
                </a:cubicBezTo>
                <a:cubicBezTo>
                  <a:pt x="431" y="8"/>
                  <a:pt x="431" y="8"/>
                  <a:pt x="431" y="8"/>
                </a:cubicBezTo>
                <a:cubicBezTo>
                  <a:pt x="431" y="8"/>
                  <a:pt x="431" y="8"/>
                  <a:pt x="429" y="7"/>
                </a:cubicBezTo>
                <a:cubicBezTo>
                  <a:pt x="429" y="7"/>
                  <a:pt x="429" y="7"/>
                  <a:pt x="429" y="7"/>
                </a:cubicBezTo>
                <a:cubicBezTo>
                  <a:pt x="428" y="7"/>
                  <a:pt x="428" y="7"/>
                  <a:pt x="428" y="7"/>
                </a:cubicBezTo>
                <a:moveTo>
                  <a:pt x="431" y="8"/>
                </a:moveTo>
                <a:cubicBezTo>
                  <a:pt x="430" y="8"/>
                  <a:pt x="430" y="8"/>
                  <a:pt x="429" y="8"/>
                </a:cubicBezTo>
                <a:cubicBezTo>
                  <a:pt x="429" y="8"/>
                  <a:pt x="429" y="8"/>
                  <a:pt x="428" y="8"/>
                </a:cubicBezTo>
                <a:cubicBezTo>
                  <a:pt x="427" y="7"/>
                  <a:pt x="426" y="7"/>
                  <a:pt x="425" y="7"/>
                </a:cubicBezTo>
                <a:cubicBezTo>
                  <a:pt x="424" y="6"/>
                  <a:pt x="424" y="6"/>
                  <a:pt x="424" y="6"/>
                </a:cubicBezTo>
                <a:cubicBezTo>
                  <a:pt x="424" y="6"/>
                  <a:pt x="424" y="6"/>
                  <a:pt x="424" y="6"/>
                </a:cubicBezTo>
                <a:cubicBezTo>
                  <a:pt x="424" y="6"/>
                  <a:pt x="424" y="6"/>
                  <a:pt x="424" y="7"/>
                </a:cubicBezTo>
                <a:cubicBezTo>
                  <a:pt x="425" y="7"/>
                  <a:pt x="425" y="7"/>
                  <a:pt x="426" y="7"/>
                </a:cubicBezTo>
                <a:cubicBezTo>
                  <a:pt x="425" y="7"/>
                  <a:pt x="425" y="7"/>
                  <a:pt x="425" y="7"/>
                </a:cubicBezTo>
                <a:cubicBezTo>
                  <a:pt x="425" y="7"/>
                  <a:pt x="426" y="7"/>
                  <a:pt x="426" y="7"/>
                </a:cubicBezTo>
                <a:cubicBezTo>
                  <a:pt x="426" y="7"/>
                  <a:pt x="426" y="7"/>
                  <a:pt x="426" y="7"/>
                </a:cubicBezTo>
                <a:cubicBezTo>
                  <a:pt x="427" y="8"/>
                  <a:pt x="427" y="8"/>
                  <a:pt x="428" y="8"/>
                </a:cubicBezTo>
                <a:cubicBezTo>
                  <a:pt x="428" y="8"/>
                  <a:pt x="429" y="8"/>
                  <a:pt x="430" y="9"/>
                </a:cubicBezTo>
                <a:cubicBezTo>
                  <a:pt x="430" y="8"/>
                  <a:pt x="430" y="8"/>
                  <a:pt x="430" y="8"/>
                </a:cubicBezTo>
                <a:cubicBezTo>
                  <a:pt x="429" y="8"/>
                  <a:pt x="429" y="8"/>
                  <a:pt x="429" y="8"/>
                </a:cubicBezTo>
                <a:cubicBezTo>
                  <a:pt x="430" y="8"/>
                  <a:pt x="430" y="8"/>
                  <a:pt x="430" y="8"/>
                </a:cubicBezTo>
                <a:cubicBezTo>
                  <a:pt x="430" y="8"/>
                  <a:pt x="430" y="8"/>
                  <a:pt x="430" y="8"/>
                </a:cubicBezTo>
                <a:cubicBezTo>
                  <a:pt x="430" y="8"/>
                  <a:pt x="430" y="8"/>
                  <a:pt x="431" y="8"/>
                </a:cubicBezTo>
                <a:cubicBezTo>
                  <a:pt x="431" y="8"/>
                  <a:pt x="431" y="8"/>
                  <a:pt x="431" y="8"/>
                </a:cubicBezTo>
                <a:moveTo>
                  <a:pt x="433" y="10"/>
                </a:moveTo>
                <a:cubicBezTo>
                  <a:pt x="433" y="10"/>
                  <a:pt x="432" y="9"/>
                  <a:pt x="432" y="9"/>
                </a:cubicBezTo>
                <a:cubicBezTo>
                  <a:pt x="432" y="9"/>
                  <a:pt x="432" y="9"/>
                  <a:pt x="432" y="9"/>
                </a:cubicBezTo>
                <a:cubicBezTo>
                  <a:pt x="432" y="9"/>
                  <a:pt x="432" y="9"/>
                  <a:pt x="432" y="9"/>
                </a:cubicBezTo>
                <a:cubicBezTo>
                  <a:pt x="432" y="9"/>
                  <a:pt x="432" y="9"/>
                  <a:pt x="432" y="9"/>
                </a:cubicBezTo>
                <a:cubicBezTo>
                  <a:pt x="432" y="9"/>
                  <a:pt x="432" y="9"/>
                  <a:pt x="432" y="9"/>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2" y="10"/>
                  <a:pt x="432" y="10"/>
                  <a:pt x="432" y="10"/>
                </a:cubicBezTo>
                <a:cubicBezTo>
                  <a:pt x="433" y="10"/>
                  <a:pt x="433" y="10"/>
                  <a:pt x="433" y="10"/>
                </a:cubicBezTo>
                <a:cubicBezTo>
                  <a:pt x="434" y="10"/>
                  <a:pt x="434" y="10"/>
                  <a:pt x="434" y="10"/>
                </a:cubicBezTo>
                <a:cubicBezTo>
                  <a:pt x="434" y="10"/>
                  <a:pt x="434" y="10"/>
                  <a:pt x="434" y="10"/>
                </a:cubicBezTo>
                <a:cubicBezTo>
                  <a:pt x="433" y="10"/>
                  <a:pt x="433" y="10"/>
                  <a:pt x="433" y="10"/>
                </a:cubicBezTo>
                <a:cubicBezTo>
                  <a:pt x="433" y="10"/>
                  <a:pt x="433" y="10"/>
                  <a:pt x="433" y="10"/>
                </a:cubicBezTo>
                <a:moveTo>
                  <a:pt x="430" y="9"/>
                </a:moveTo>
                <a:cubicBezTo>
                  <a:pt x="429" y="9"/>
                  <a:pt x="429" y="9"/>
                  <a:pt x="429" y="9"/>
                </a:cubicBezTo>
                <a:cubicBezTo>
                  <a:pt x="428" y="8"/>
                  <a:pt x="428" y="8"/>
                  <a:pt x="428" y="8"/>
                </a:cubicBezTo>
                <a:cubicBezTo>
                  <a:pt x="428" y="8"/>
                  <a:pt x="428" y="8"/>
                  <a:pt x="427" y="8"/>
                </a:cubicBezTo>
                <a:cubicBezTo>
                  <a:pt x="427" y="8"/>
                  <a:pt x="427" y="8"/>
                  <a:pt x="427" y="8"/>
                </a:cubicBezTo>
                <a:cubicBezTo>
                  <a:pt x="428" y="9"/>
                  <a:pt x="428" y="9"/>
                  <a:pt x="428" y="9"/>
                </a:cubicBezTo>
                <a:cubicBezTo>
                  <a:pt x="428" y="9"/>
                  <a:pt x="428" y="9"/>
                  <a:pt x="428" y="9"/>
                </a:cubicBezTo>
                <a:cubicBezTo>
                  <a:pt x="429" y="9"/>
                  <a:pt x="429" y="10"/>
                  <a:pt x="430" y="10"/>
                </a:cubicBezTo>
                <a:cubicBezTo>
                  <a:pt x="431" y="10"/>
                  <a:pt x="431" y="10"/>
                  <a:pt x="431" y="10"/>
                </a:cubicBezTo>
                <a:cubicBezTo>
                  <a:pt x="430" y="9"/>
                  <a:pt x="429" y="9"/>
                  <a:pt x="429" y="9"/>
                </a:cubicBezTo>
                <a:cubicBezTo>
                  <a:pt x="430" y="10"/>
                  <a:pt x="431" y="10"/>
                  <a:pt x="432" y="10"/>
                </a:cubicBezTo>
                <a:cubicBezTo>
                  <a:pt x="431" y="10"/>
                  <a:pt x="431" y="10"/>
                  <a:pt x="431" y="10"/>
                </a:cubicBezTo>
                <a:cubicBezTo>
                  <a:pt x="432" y="10"/>
                  <a:pt x="432" y="10"/>
                  <a:pt x="432" y="10"/>
                </a:cubicBezTo>
                <a:cubicBezTo>
                  <a:pt x="431" y="10"/>
                  <a:pt x="430" y="9"/>
                  <a:pt x="429" y="9"/>
                </a:cubicBezTo>
                <a:cubicBezTo>
                  <a:pt x="430" y="9"/>
                  <a:pt x="430" y="9"/>
                  <a:pt x="430" y="9"/>
                </a:cubicBezTo>
                <a:moveTo>
                  <a:pt x="425" y="7"/>
                </a:moveTo>
                <a:cubicBezTo>
                  <a:pt x="424" y="7"/>
                  <a:pt x="424" y="7"/>
                  <a:pt x="424" y="7"/>
                </a:cubicBezTo>
                <a:cubicBezTo>
                  <a:pt x="423" y="7"/>
                  <a:pt x="423" y="7"/>
                  <a:pt x="423" y="6"/>
                </a:cubicBezTo>
                <a:cubicBezTo>
                  <a:pt x="422" y="6"/>
                  <a:pt x="422" y="6"/>
                  <a:pt x="422" y="6"/>
                </a:cubicBezTo>
                <a:cubicBezTo>
                  <a:pt x="422" y="7"/>
                  <a:pt x="422" y="7"/>
                  <a:pt x="422" y="7"/>
                </a:cubicBezTo>
                <a:cubicBezTo>
                  <a:pt x="422" y="7"/>
                  <a:pt x="422" y="7"/>
                  <a:pt x="419" y="6"/>
                </a:cubicBezTo>
                <a:cubicBezTo>
                  <a:pt x="419" y="5"/>
                  <a:pt x="418" y="5"/>
                  <a:pt x="418" y="5"/>
                </a:cubicBezTo>
                <a:cubicBezTo>
                  <a:pt x="418" y="5"/>
                  <a:pt x="418" y="5"/>
                  <a:pt x="418" y="5"/>
                </a:cubicBezTo>
                <a:cubicBezTo>
                  <a:pt x="418" y="5"/>
                  <a:pt x="418" y="5"/>
                  <a:pt x="418" y="5"/>
                </a:cubicBezTo>
                <a:cubicBezTo>
                  <a:pt x="418" y="5"/>
                  <a:pt x="418" y="5"/>
                  <a:pt x="418" y="5"/>
                </a:cubicBezTo>
                <a:cubicBezTo>
                  <a:pt x="418" y="6"/>
                  <a:pt x="418" y="6"/>
                  <a:pt x="418" y="6"/>
                </a:cubicBezTo>
                <a:cubicBezTo>
                  <a:pt x="419" y="6"/>
                  <a:pt x="420" y="6"/>
                  <a:pt x="421" y="7"/>
                </a:cubicBezTo>
                <a:cubicBezTo>
                  <a:pt x="420" y="6"/>
                  <a:pt x="420" y="6"/>
                  <a:pt x="420" y="6"/>
                </a:cubicBezTo>
                <a:cubicBezTo>
                  <a:pt x="420" y="6"/>
                  <a:pt x="420" y="6"/>
                  <a:pt x="420" y="6"/>
                </a:cubicBezTo>
                <a:cubicBezTo>
                  <a:pt x="420" y="6"/>
                  <a:pt x="420" y="6"/>
                  <a:pt x="420" y="6"/>
                </a:cubicBezTo>
                <a:cubicBezTo>
                  <a:pt x="420" y="6"/>
                  <a:pt x="420" y="6"/>
                  <a:pt x="420" y="6"/>
                </a:cubicBezTo>
                <a:cubicBezTo>
                  <a:pt x="420" y="7"/>
                  <a:pt x="421" y="7"/>
                  <a:pt x="421" y="7"/>
                </a:cubicBezTo>
                <a:cubicBezTo>
                  <a:pt x="421" y="7"/>
                  <a:pt x="421" y="7"/>
                  <a:pt x="421" y="7"/>
                </a:cubicBezTo>
                <a:cubicBezTo>
                  <a:pt x="422" y="7"/>
                  <a:pt x="422" y="7"/>
                  <a:pt x="422" y="7"/>
                </a:cubicBezTo>
                <a:cubicBezTo>
                  <a:pt x="423" y="7"/>
                  <a:pt x="423" y="8"/>
                  <a:pt x="424"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3" y="8"/>
                </a:cubicBezTo>
                <a:cubicBezTo>
                  <a:pt x="423" y="8"/>
                  <a:pt x="423" y="8"/>
                  <a:pt x="424" y="9"/>
                </a:cubicBezTo>
                <a:cubicBezTo>
                  <a:pt x="424" y="9"/>
                  <a:pt x="424" y="9"/>
                  <a:pt x="424" y="9"/>
                </a:cubicBezTo>
                <a:cubicBezTo>
                  <a:pt x="425" y="9"/>
                  <a:pt x="425" y="9"/>
                  <a:pt x="425" y="9"/>
                </a:cubicBezTo>
                <a:cubicBezTo>
                  <a:pt x="425" y="9"/>
                  <a:pt x="425" y="9"/>
                  <a:pt x="425" y="9"/>
                </a:cubicBezTo>
                <a:cubicBezTo>
                  <a:pt x="425" y="9"/>
                  <a:pt x="425" y="9"/>
                  <a:pt x="425" y="9"/>
                </a:cubicBezTo>
                <a:cubicBezTo>
                  <a:pt x="425" y="9"/>
                  <a:pt x="424" y="9"/>
                  <a:pt x="423"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4" y="8"/>
                </a:cubicBezTo>
                <a:cubicBezTo>
                  <a:pt x="424" y="8"/>
                  <a:pt x="424" y="8"/>
                  <a:pt x="423" y="8"/>
                </a:cubicBezTo>
                <a:cubicBezTo>
                  <a:pt x="423" y="7"/>
                  <a:pt x="423" y="7"/>
                  <a:pt x="423" y="7"/>
                </a:cubicBezTo>
                <a:cubicBezTo>
                  <a:pt x="424" y="8"/>
                  <a:pt x="424" y="8"/>
                  <a:pt x="425" y="8"/>
                </a:cubicBezTo>
                <a:cubicBezTo>
                  <a:pt x="425" y="8"/>
                  <a:pt x="425" y="8"/>
                  <a:pt x="425" y="8"/>
                </a:cubicBezTo>
                <a:cubicBezTo>
                  <a:pt x="422" y="7"/>
                  <a:pt x="422" y="7"/>
                  <a:pt x="422" y="7"/>
                </a:cubicBezTo>
                <a:cubicBezTo>
                  <a:pt x="423" y="7"/>
                  <a:pt x="423" y="7"/>
                  <a:pt x="423" y="7"/>
                </a:cubicBezTo>
                <a:cubicBezTo>
                  <a:pt x="425" y="7"/>
                  <a:pt x="425" y="7"/>
                  <a:pt x="425" y="7"/>
                </a:cubicBezTo>
                <a:cubicBezTo>
                  <a:pt x="425" y="7"/>
                  <a:pt x="425" y="7"/>
                  <a:pt x="425" y="7"/>
                </a:cubicBezTo>
                <a:moveTo>
                  <a:pt x="421" y="8"/>
                </a:moveTo>
                <a:cubicBezTo>
                  <a:pt x="420" y="8"/>
                  <a:pt x="420" y="8"/>
                  <a:pt x="419" y="7"/>
                </a:cubicBezTo>
                <a:cubicBezTo>
                  <a:pt x="419" y="7"/>
                  <a:pt x="419" y="7"/>
                  <a:pt x="419" y="7"/>
                </a:cubicBezTo>
                <a:cubicBezTo>
                  <a:pt x="418" y="7"/>
                  <a:pt x="417" y="7"/>
                  <a:pt x="417" y="7"/>
                </a:cubicBezTo>
                <a:cubicBezTo>
                  <a:pt x="416" y="6"/>
                  <a:pt x="416" y="6"/>
                  <a:pt x="416" y="6"/>
                </a:cubicBezTo>
                <a:cubicBezTo>
                  <a:pt x="416" y="6"/>
                  <a:pt x="416" y="6"/>
                  <a:pt x="416" y="6"/>
                </a:cubicBezTo>
                <a:cubicBezTo>
                  <a:pt x="416" y="6"/>
                  <a:pt x="416" y="6"/>
                  <a:pt x="416" y="6"/>
                </a:cubicBezTo>
                <a:cubicBezTo>
                  <a:pt x="416" y="6"/>
                  <a:pt x="416" y="6"/>
                  <a:pt x="416" y="6"/>
                </a:cubicBezTo>
                <a:cubicBezTo>
                  <a:pt x="416" y="7"/>
                  <a:pt x="416" y="7"/>
                  <a:pt x="416" y="7"/>
                </a:cubicBezTo>
                <a:cubicBezTo>
                  <a:pt x="416" y="7"/>
                  <a:pt x="417" y="7"/>
                  <a:pt x="417" y="7"/>
                </a:cubicBezTo>
                <a:cubicBezTo>
                  <a:pt x="417" y="7"/>
                  <a:pt x="417" y="7"/>
                  <a:pt x="416" y="7"/>
                </a:cubicBezTo>
                <a:cubicBezTo>
                  <a:pt x="416" y="7"/>
                  <a:pt x="416" y="7"/>
                  <a:pt x="416" y="7"/>
                </a:cubicBezTo>
                <a:cubicBezTo>
                  <a:pt x="417" y="7"/>
                  <a:pt x="417" y="7"/>
                  <a:pt x="417" y="7"/>
                </a:cubicBezTo>
                <a:cubicBezTo>
                  <a:pt x="416" y="7"/>
                  <a:pt x="416" y="7"/>
                  <a:pt x="416" y="7"/>
                </a:cubicBezTo>
                <a:cubicBezTo>
                  <a:pt x="416" y="7"/>
                  <a:pt x="416" y="7"/>
                  <a:pt x="415" y="7"/>
                </a:cubicBezTo>
                <a:cubicBezTo>
                  <a:pt x="416" y="8"/>
                  <a:pt x="416" y="8"/>
                  <a:pt x="416" y="8"/>
                </a:cubicBezTo>
                <a:cubicBezTo>
                  <a:pt x="416" y="8"/>
                  <a:pt x="415" y="7"/>
                  <a:pt x="415" y="7"/>
                </a:cubicBezTo>
                <a:cubicBezTo>
                  <a:pt x="414" y="7"/>
                  <a:pt x="414" y="7"/>
                  <a:pt x="414" y="7"/>
                </a:cubicBezTo>
                <a:cubicBezTo>
                  <a:pt x="416" y="8"/>
                  <a:pt x="417" y="9"/>
                  <a:pt x="417" y="8"/>
                </a:cubicBezTo>
                <a:cubicBezTo>
                  <a:pt x="417" y="8"/>
                  <a:pt x="417" y="8"/>
                  <a:pt x="417" y="8"/>
                </a:cubicBezTo>
                <a:cubicBezTo>
                  <a:pt x="417" y="8"/>
                  <a:pt x="417" y="8"/>
                  <a:pt x="417" y="8"/>
                </a:cubicBezTo>
                <a:cubicBezTo>
                  <a:pt x="417" y="8"/>
                  <a:pt x="417" y="8"/>
                  <a:pt x="417" y="8"/>
                </a:cubicBezTo>
                <a:cubicBezTo>
                  <a:pt x="417" y="8"/>
                  <a:pt x="418" y="8"/>
                  <a:pt x="418" y="8"/>
                </a:cubicBezTo>
                <a:cubicBezTo>
                  <a:pt x="418" y="8"/>
                  <a:pt x="418" y="8"/>
                  <a:pt x="418" y="8"/>
                </a:cubicBezTo>
                <a:cubicBezTo>
                  <a:pt x="419" y="8"/>
                  <a:pt x="419" y="8"/>
                  <a:pt x="420" y="9"/>
                </a:cubicBezTo>
                <a:cubicBezTo>
                  <a:pt x="419" y="9"/>
                  <a:pt x="419" y="9"/>
                  <a:pt x="419" y="9"/>
                </a:cubicBezTo>
                <a:cubicBezTo>
                  <a:pt x="420" y="9"/>
                  <a:pt x="420" y="9"/>
                  <a:pt x="420" y="9"/>
                </a:cubicBezTo>
                <a:cubicBezTo>
                  <a:pt x="421" y="9"/>
                  <a:pt x="421" y="10"/>
                  <a:pt x="422" y="10"/>
                </a:cubicBezTo>
                <a:cubicBezTo>
                  <a:pt x="424" y="10"/>
                  <a:pt x="424" y="10"/>
                  <a:pt x="424" y="10"/>
                </a:cubicBezTo>
                <a:cubicBezTo>
                  <a:pt x="424" y="10"/>
                  <a:pt x="423" y="9"/>
                  <a:pt x="421" y="9"/>
                </a:cubicBezTo>
                <a:cubicBezTo>
                  <a:pt x="421" y="9"/>
                  <a:pt x="421" y="9"/>
                  <a:pt x="421" y="9"/>
                </a:cubicBezTo>
                <a:cubicBezTo>
                  <a:pt x="421" y="9"/>
                  <a:pt x="421" y="9"/>
                  <a:pt x="422" y="9"/>
                </a:cubicBezTo>
                <a:cubicBezTo>
                  <a:pt x="422" y="9"/>
                  <a:pt x="422" y="9"/>
                  <a:pt x="422" y="9"/>
                </a:cubicBezTo>
                <a:cubicBezTo>
                  <a:pt x="422" y="9"/>
                  <a:pt x="422" y="9"/>
                  <a:pt x="422" y="9"/>
                </a:cubicBezTo>
                <a:cubicBezTo>
                  <a:pt x="422" y="8"/>
                  <a:pt x="421" y="8"/>
                  <a:pt x="421" y="8"/>
                </a:cubicBezTo>
                <a:moveTo>
                  <a:pt x="399" y="10"/>
                </a:moveTo>
                <a:cubicBezTo>
                  <a:pt x="399" y="9"/>
                  <a:pt x="399" y="9"/>
                  <a:pt x="399" y="9"/>
                </a:cubicBezTo>
                <a:cubicBezTo>
                  <a:pt x="398" y="9"/>
                  <a:pt x="398" y="9"/>
                  <a:pt x="398" y="9"/>
                </a:cubicBezTo>
                <a:cubicBezTo>
                  <a:pt x="397" y="9"/>
                  <a:pt x="397" y="9"/>
                  <a:pt x="397" y="9"/>
                </a:cubicBezTo>
                <a:cubicBezTo>
                  <a:pt x="397" y="9"/>
                  <a:pt x="397" y="9"/>
                  <a:pt x="397" y="9"/>
                </a:cubicBezTo>
                <a:cubicBezTo>
                  <a:pt x="397" y="9"/>
                  <a:pt x="397" y="9"/>
                  <a:pt x="397" y="9"/>
                </a:cubicBezTo>
                <a:cubicBezTo>
                  <a:pt x="396" y="8"/>
                  <a:pt x="395" y="8"/>
                  <a:pt x="395" y="8"/>
                </a:cubicBezTo>
                <a:cubicBezTo>
                  <a:pt x="395" y="9"/>
                  <a:pt x="395" y="9"/>
                  <a:pt x="394" y="9"/>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4" y="8"/>
                  <a:pt x="394" y="8"/>
                  <a:pt x="394" y="8"/>
                </a:cubicBezTo>
                <a:cubicBezTo>
                  <a:pt x="393" y="8"/>
                  <a:pt x="393" y="8"/>
                  <a:pt x="393" y="8"/>
                </a:cubicBezTo>
                <a:cubicBezTo>
                  <a:pt x="393" y="8"/>
                  <a:pt x="393" y="8"/>
                  <a:pt x="393" y="8"/>
                </a:cubicBezTo>
                <a:cubicBezTo>
                  <a:pt x="393" y="9"/>
                  <a:pt x="393" y="9"/>
                  <a:pt x="393" y="9"/>
                </a:cubicBezTo>
                <a:cubicBezTo>
                  <a:pt x="393" y="9"/>
                  <a:pt x="393" y="9"/>
                  <a:pt x="393" y="9"/>
                </a:cubicBezTo>
                <a:cubicBezTo>
                  <a:pt x="393" y="9"/>
                  <a:pt x="392" y="8"/>
                  <a:pt x="392" y="8"/>
                </a:cubicBezTo>
                <a:cubicBezTo>
                  <a:pt x="392" y="8"/>
                  <a:pt x="390" y="8"/>
                  <a:pt x="389" y="8"/>
                </a:cubicBezTo>
                <a:cubicBezTo>
                  <a:pt x="389" y="8"/>
                  <a:pt x="388" y="9"/>
                  <a:pt x="390" y="9"/>
                </a:cubicBezTo>
                <a:cubicBezTo>
                  <a:pt x="390" y="9"/>
                  <a:pt x="390" y="9"/>
                  <a:pt x="390" y="9"/>
                </a:cubicBezTo>
                <a:cubicBezTo>
                  <a:pt x="391" y="9"/>
                  <a:pt x="391" y="9"/>
                  <a:pt x="391" y="9"/>
                </a:cubicBezTo>
                <a:cubicBezTo>
                  <a:pt x="391" y="9"/>
                  <a:pt x="391" y="9"/>
                  <a:pt x="392" y="9"/>
                </a:cubicBezTo>
                <a:cubicBezTo>
                  <a:pt x="392" y="9"/>
                  <a:pt x="392" y="10"/>
                  <a:pt x="393" y="10"/>
                </a:cubicBezTo>
                <a:cubicBezTo>
                  <a:pt x="392" y="10"/>
                  <a:pt x="391" y="10"/>
                  <a:pt x="391" y="10"/>
                </a:cubicBezTo>
                <a:cubicBezTo>
                  <a:pt x="391" y="10"/>
                  <a:pt x="391" y="10"/>
                  <a:pt x="391" y="10"/>
                </a:cubicBezTo>
                <a:cubicBezTo>
                  <a:pt x="391" y="11"/>
                  <a:pt x="392" y="11"/>
                  <a:pt x="392" y="11"/>
                </a:cubicBezTo>
                <a:cubicBezTo>
                  <a:pt x="393" y="11"/>
                  <a:pt x="393" y="11"/>
                  <a:pt x="394" y="11"/>
                </a:cubicBezTo>
                <a:cubicBezTo>
                  <a:pt x="394" y="11"/>
                  <a:pt x="394" y="11"/>
                  <a:pt x="394" y="11"/>
                </a:cubicBezTo>
                <a:cubicBezTo>
                  <a:pt x="395" y="11"/>
                  <a:pt x="395" y="11"/>
                  <a:pt x="395" y="11"/>
                </a:cubicBezTo>
                <a:cubicBezTo>
                  <a:pt x="396" y="12"/>
                  <a:pt x="396" y="12"/>
                  <a:pt x="396" y="12"/>
                </a:cubicBezTo>
                <a:cubicBezTo>
                  <a:pt x="397" y="12"/>
                  <a:pt x="397" y="11"/>
                  <a:pt x="397" y="11"/>
                </a:cubicBezTo>
                <a:cubicBezTo>
                  <a:pt x="398" y="11"/>
                  <a:pt x="398" y="11"/>
                  <a:pt x="399" y="11"/>
                </a:cubicBezTo>
                <a:cubicBezTo>
                  <a:pt x="398" y="11"/>
                  <a:pt x="398" y="11"/>
                  <a:pt x="398" y="11"/>
                </a:cubicBezTo>
                <a:cubicBezTo>
                  <a:pt x="398" y="10"/>
                  <a:pt x="398" y="10"/>
                  <a:pt x="398" y="10"/>
                </a:cubicBezTo>
                <a:cubicBezTo>
                  <a:pt x="398" y="10"/>
                  <a:pt x="399" y="10"/>
                  <a:pt x="399" y="10"/>
                </a:cubicBezTo>
                <a:moveTo>
                  <a:pt x="390" y="11"/>
                </a:moveTo>
                <a:cubicBezTo>
                  <a:pt x="390" y="11"/>
                  <a:pt x="390" y="11"/>
                  <a:pt x="390" y="11"/>
                </a:cubicBezTo>
                <a:cubicBezTo>
                  <a:pt x="390" y="11"/>
                  <a:pt x="390" y="11"/>
                  <a:pt x="390" y="11"/>
                </a:cubicBezTo>
                <a:cubicBezTo>
                  <a:pt x="390" y="11"/>
                  <a:pt x="390" y="11"/>
                  <a:pt x="390" y="11"/>
                </a:cubicBezTo>
                <a:cubicBezTo>
                  <a:pt x="390" y="11"/>
                  <a:pt x="390" y="11"/>
                  <a:pt x="390" y="11"/>
                </a:cubicBezTo>
                <a:moveTo>
                  <a:pt x="401" y="18"/>
                </a:moveTo>
                <a:cubicBezTo>
                  <a:pt x="401" y="17"/>
                  <a:pt x="401" y="17"/>
                  <a:pt x="401" y="17"/>
                </a:cubicBezTo>
                <a:cubicBezTo>
                  <a:pt x="401" y="17"/>
                  <a:pt x="401" y="17"/>
                  <a:pt x="399" y="17"/>
                </a:cubicBezTo>
                <a:cubicBezTo>
                  <a:pt x="398" y="16"/>
                  <a:pt x="398" y="16"/>
                  <a:pt x="398" y="16"/>
                </a:cubicBezTo>
                <a:cubicBezTo>
                  <a:pt x="398" y="15"/>
                  <a:pt x="397" y="15"/>
                  <a:pt x="396" y="15"/>
                </a:cubicBezTo>
                <a:cubicBezTo>
                  <a:pt x="396" y="15"/>
                  <a:pt x="396" y="14"/>
                  <a:pt x="395" y="14"/>
                </a:cubicBezTo>
                <a:cubicBezTo>
                  <a:pt x="395" y="14"/>
                  <a:pt x="395" y="14"/>
                  <a:pt x="394" y="13"/>
                </a:cubicBezTo>
                <a:cubicBezTo>
                  <a:pt x="394" y="13"/>
                  <a:pt x="394" y="13"/>
                  <a:pt x="393" y="13"/>
                </a:cubicBezTo>
                <a:cubicBezTo>
                  <a:pt x="393" y="13"/>
                  <a:pt x="393" y="12"/>
                  <a:pt x="392" y="12"/>
                </a:cubicBezTo>
                <a:cubicBezTo>
                  <a:pt x="392" y="12"/>
                  <a:pt x="392" y="12"/>
                  <a:pt x="392" y="12"/>
                </a:cubicBezTo>
                <a:cubicBezTo>
                  <a:pt x="392" y="12"/>
                  <a:pt x="392" y="12"/>
                  <a:pt x="391" y="12"/>
                </a:cubicBezTo>
                <a:cubicBezTo>
                  <a:pt x="390" y="12"/>
                  <a:pt x="390" y="12"/>
                  <a:pt x="390" y="12"/>
                </a:cubicBezTo>
                <a:cubicBezTo>
                  <a:pt x="390" y="11"/>
                  <a:pt x="390" y="11"/>
                  <a:pt x="390" y="11"/>
                </a:cubicBezTo>
                <a:cubicBezTo>
                  <a:pt x="389" y="11"/>
                  <a:pt x="389" y="11"/>
                  <a:pt x="389" y="11"/>
                </a:cubicBezTo>
                <a:cubicBezTo>
                  <a:pt x="389" y="10"/>
                  <a:pt x="389" y="10"/>
                  <a:pt x="389" y="10"/>
                </a:cubicBezTo>
                <a:cubicBezTo>
                  <a:pt x="388" y="10"/>
                  <a:pt x="387" y="9"/>
                  <a:pt x="387" y="9"/>
                </a:cubicBezTo>
                <a:cubicBezTo>
                  <a:pt x="387" y="9"/>
                  <a:pt x="387" y="9"/>
                  <a:pt x="387" y="9"/>
                </a:cubicBezTo>
                <a:cubicBezTo>
                  <a:pt x="386" y="9"/>
                  <a:pt x="386" y="9"/>
                  <a:pt x="386" y="10"/>
                </a:cubicBezTo>
                <a:cubicBezTo>
                  <a:pt x="386" y="10"/>
                  <a:pt x="386" y="10"/>
                  <a:pt x="386" y="10"/>
                </a:cubicBezTo>
                <a:cubicBezTo>
                  <a:pt x="386" y="11"/>
                  <a:pt x="387" y="11"/>
                  <a:pt x="387" y="11"/>
                </a:cubicBezTo>
                <a:cubicBezTo>
                  <a:pt x="386" y="12"/>
                  <a:pt x="386" y="12"/>
                  <a:pt x="386" y="12"/>
                </a:cubicBezTo>
                <a:cubicBezTo>
                  <a:pt x="385" y="11"/>
                  <a:pt x="385" y="11"/>
                  <a:pt x="385" y="11"/>
                </a:cubicBezTo>
                <a:cubicBezTo>
                  <a:pt x="385" y="11"/>
                  <a:pt x="385" y="11"/>
                  <a:pt x="385" y="11"/>
                </a:cubicBezTo>
                <a:cubicBezTo>
                  <a:pt x="385" y="10"/>
                  <a:pt x="385" y="10"/>
                  <a:pt x="385" y="10"/>
                </a:cubicBezTo>
                <a:cubicBezTo>
                  <a:pt x="385" y="10"/>
                  <a:pt x="385" y="10"/>
                  <a:pt x="385" y="10"/>
                </a:cubicBezTo>
                <a:cubicBezTo>
                  <a:pt x="385" y="10"/>
                  <a:pt x="385" y="10"/>
                  <a:pt x="385" y="10"/>
                </a:cubicBezTo>
                <a:cubicBezTo>
                  <a:pt x="385" y="9"/>
                  <a:pt x="385" y="9"/>
                  <a:pt x="385" y="9"/>
                </a:cubicBezTo>
                <a:cubicBezTo>
                  <a:pt x="384" y="10"/>
                  <a:pt x="384" y="10"/>
                  <a:pt x="384" y="10"/>
                </a:cubicBezTo>
                <a:cubicBezTo>
                  <a:pt x="383" y="10"/>
                  <a:pt x="383" y="10"/>
                  <a:pt x="383" y="10"/>
                </a:cubicBezTo>
                <a:cubicBezTo>
                  <a:pt x="383" y="10"/>
                  <a:pt x="383" y="10"/>
                  <a:pt x="383" y="10"/>
                </a:cubicBezTo>
                <a:cubicBezTo>
                  <a:pt x="383" y="9"/>
                  <a:pt x="383" y="9"/>
                  <a:pt x="383" y="9"/>
                </a:cubicBezTo>
                <a:cubicBezTo>
                  <a:pt x="383" y="9"/>
                  <a:pt x="383" y="9"/>
                  <a:pt x="383" y="9"/>
                </a:cubicBezTo>
                <a:cubicBezTo>
                  <a:pt x="383" y="9"/>
                  <a:pt x="383" y="9"/>
                  <a:pt x="382" y="10"/>
                </a:cubicBezTo>
                <a:cubicBezTo>
                  <a:pt x="382" y="10"/>
                  <a:pt x="381" y="10"/>
                  <a:pt x="381" y="10"/>
                </a:cubicBezTo>
                <a:cubicBezTo>
                  <a:pt x="378" y="10"/>
                  <a:pt x="380" y="11"/>
                  <a:pt x="380" y="11"/>
                </a:cubicBezTo>
                <a:cubicBezTo>
                  <a:pt x="380" y="11"/>
                  <a:pt x="381" y="11"/>
                  <a:pt x="381" y="11"/>
                </a:cubicBezTo>
                <a:cubicBezTo>
                  <a:pt x="381" y="11"/>
                  <a:pt x="381" y="12"/>
                  <a:pt x="381" y="12"/>
                </a:cubicBezTo>
                <a:cubicBezTo>
                  <a:pt x="380" y="13"/>
                  <a:pt x="381" y="13"/>
                  <a:pt x="381" y="14"/>
                </a:cubicBezTo>
                <a:cubicBezTo>
                  <a:pt x="380" y="14"/>
                  <a:pt x="380" y="12"/>
                  <a:pt x="379" y="12"/>
                </a:cubicBezTo>
                <a:cubicBezTo>
                  <a:pt x="379" y="13"/>
                  <a:pt x="379" y="13"/>
                  <a:pt x="379" y="14"/>
                </a:cubicBezTo>
                <a:cubicBezTo>
                  <a:pt x="380" y="15"/>
                  <a:pt x="381" y="15"/>
                  <a:pt x="381" y="15"/>
                </a:cubicBezTo>
                <a:cubicBezTo>
                  <a:pt x="381" y="14"/>
                  <a:pt x="381" y="14"/>
                  <a:pt x="381" y="14"/>
                </a:cubicBezTo>
                <a:cubicBezTo>
                  <a:pt x="381" y="14"/>
                  <a:pt x="381" y="14"/>
                  <a:pt x="381" y="14"/>
                </a:cubicBezTo>
                <a:cubicBezTo>
                  <a:pt x="382" y="15"/>
                  <a:pt x="382" y="15"/>
                  <a:pt x="382" y="15"/>
                </a:cubicBezTo>
                <a:cubicBezTo>
                  <a:pt x="382" y="15"/>
                  <a:pt x="382" y="15"/>
                  <a:pt x="383" y="15"/>
                </a:cubicBezTo>
                <a:cubicBezTo>
                  <a:pt x="383" y="15"/>
                  <a:pt x="383" y="15"/>
                  <a:pt x="383" y="15"/>
                </a:cubicBezTo>
                <a:cubicBezTo>
                  <a:pt x="384" y="15"/>
                  <a:pt x="384" y="14"/>
                  <a:pt x="384" y="14"/>
                </a:cubicBezTo>
                <a:cubicBezTo>
                  <a:pt x="384" y="14"/>
                  <a:pt x="384" y="14"/>
                  <a:pt x="385" y="14"/>
                </a:cubicBezTo>
                <a:cubicBezTo>
                  <a:pt x="385" y="14"/>
                  <a:pt x="385" y="14"/>
                  <a:pt x="385" y="14"/>
                </a:cubicBezTo>
                <a:cubicBezTo>
                  <a:pt x="385" y="13"/>
                  <a:pt x="385" y="13"/>
                  <a:pt x="385" y="13"/>
                </a:cubicBezTo>
                <a:cubicBezTo>
                  <a:pt x="385" y="13"/>
                  <a:pt x="385" y="13"/>
                  <a:pt x="385" y="13"/>
                </a:cubicBezTo>
                <a:cubicBezTo>
                  <a:pt x="385" y="13"/>
                  <a:pt x="385" y="13"/>
                  <a:pt x="385" y="14"/>
                </a:cubicBezTo>
                <a:cubicBezTo>
                  <a:pt x="386" y="14"/>
                  <a:pt x="386" y="14"/>
                  <a:pt x="387" y="14"/>
                </a:cubicBezTo>
                <a:cubicBezTo>
                  <a:pt x="387" y="14"/>
                  <a:pt x="387" y="14"/>
                  <a:pt x="387" y="14"/>
                </a:cubicBezTo>
                <a:cubicBezTo>
                  <a:pt x="388" y="14"/>
                  <a:pt x="388" y="14"/>
                  <a:pt x="388" y="14"/>
                </a:cubicBezTo>
                <a:cubicBezTo>
                  <a:pt x="388" y="15"/>
                  <a:pt x="388" y="15"/>
                  <a:pt x="388" y="15"/>
                </a:cubicBezTo>
                <a:cubicBezTo>
                  <a:pt x="388" y="15"/>
                  <a:pt x="388" y="15"/>
                  <a:pt x="388" y="15"/>
                </a:cubicBezTo>
                <a:cubicBezTo>
                  <a:pt x="388" y="15"/>
                  <a:pt x="388" y="15"/>
                  <a:pt x="387" y="15"/>
                </a:cubicBezTo>
                <a:cubicBezTo>
                  <a:pt x="387" y="15"/>
                  <a:pt x="387" y="15"/>
                  <a:pt x="387" y="15"/>
                </a:cubicBezTo>
                <a:cubicBezTo>
                  <a:pt x="387" y="15"/>
                  <a:pt x="383" y="15"/>
                  <a:pt x="383" y="16"/>
                </a:cubicBezTo>
                <a:cubicBezTo>
                  <a:pt x="383" y="17"/>
                  <a:pt x="383" y="17"/>
                  <a:pt x="383" y="17"/>
                </a:cubicBezTo>
                <a:cubicBezTo>
                  <a:pt x="384" y="17"/>
                  <a:pt x="384" y="17"/>
                  <a:pt x="384" y="17"/>
                </a:cubicBezTo>
                <a:cubicBezTo>
                  <a:pt x="384" y="17"/>
                  <a:pt x="384" y="17"/>
                  <a:pt x="384" y="17"/>
                </a:cubicBezTo>
                <a:cubicBezTo>
                  <a:pt x="385" y="17"/>
                  <a:pt x="385" y="17"/>
                  <a:pt x="386" y="17"/>
                </a:cubicBezTo>
                <a:cubicBezTo>
                  <a:pt x="386" y="17"/>
                  <a:pt x="387" y="16"/>
                  <a:pt x="387" y="16"/>
                </a:cubicBezTo>
                <a:cubicBezTo>
                  <a:pt x="387" y="16"/>
                  <a:pt x="387" y="16"/>
                  <a:pt x="387" y="16"/>
                </a:cubicBezTo>
                <a:cubicBezTo>
                  <a:pt x="387" y="16"/>
                  <a:pt x="387" y="16"/>
                  <a:pt x="388" y="16"/>
                </a:cubicBezTo>
                <a:cubicBezTo>
                  <a:pt x="387" y="17"/>
                  <a:pt x="387" y="17"/>
                  <a:pt x="387" y="17"/>
                </a:cubicBezTo>
                <a:cubicBezTo>
                  <a:pt x="386" y="18"/>
                  <a:pt x="386" y="18"/>
                  <a:pt x="386" y="18"/>
                </a:cubicBezTo>
                <a:cubicBezTo>
                  <a:pt x="386" y="18"/>
                  <a:pt x="386" y="18"/>
                  <a:pt x="386" y="18"/>
                </a:cubicBezTo>
                <a:cubicBezTo>
                  <a:pt x="383" y="17"/>
                  <a:pt x="383" y="18"/>
                  <a:pt x="384" y="19"/>
                </a:cubicBezTo>
                <a:cubicBezTo>
                  <a:pt x="384" y="19"/>
                  <a:pt x="384" y="19"/>
                  <a:pt x="385" y="19"/>
                </a:cubicBezTo>
                <a:cubicBezTo>
                  <a:pt x="386" y="19"/>
                  <a:pt x="386" y="19"/>
                  <a:pt x="388" y="22"/>
                </a:cubicBezTo>
                <a:cubicBezTo>
                  <a:pt x="388" y="22"/>
                  <a:pt x="388" y="22"/>
                  <a:pt x="388" y="22"/>
                </a:cubicBezTo>
                <a:cubicBezTo>
                  <a:pt x="388" y="21"/>
                  <a:pt x="388" y="21"/>
                  <a:pt x="388" y="21"/>
                </a:cubicBezTo>
                <a:cubicBezTo>
                  <a:pt x="388" y="21"/>
                  <a:pt x="389" y="21"/>
                  <a:pt x="389" y="20"/>
                </a:cubicBezTo>
                <a:cubicBezTo>
                  <a:pt x="389" y="19"/>
                  <a:pt x="389" y="19"/>
                  <a:pt x="389" y="18"/>
                </a:cubicBezTo>
                <a:cubicBezTo>
                  <a:pt x="390" y="18"/>
                  <a:pt x="390" y="18"/>
                  <a:pt x="390" y="18"/>
                </a:cubicBezTo>
                <a:cubicBezTo>
                  <a:pt x="390" y="17"/>
                  <a:pt x="390" y="17"/>
                  <a:pt x="390" y="16"/>
                </a:cubicBezTo>
                <a:cubicBezTo>
                  <a:pt x="391" y="16"/>
                  <a:pt x="391" y="16"/>
                  <a:pt x="391" y="16"/>
                </a:cubicBezTo>
                <a:cubicBezTo>
                  <a:pt x="391" y="15"/>
                  <a:pt x="391" y="14"/>
                  <a:pt x="391" y="14"/>
                </a:cubicBezTo>
                <a:cubicBezTo>
                  <a:pt x="391" y="14"/>
                  <a:pt x="392" y="14"/>
                  <a:pt x="393" y="14"/>
                </a:cubicBezTo>
                <a:cubicBezTo>
                  <a:pt x="393" y="14"/>
                  <a:pt x="393" y="14"/>
                  <a:pt x="393" y="14"/>
                </a:cubicBezTo>
                <a:cubicBezTo>
                  <a:pt x="393" y="14"/>
                  <a:pt x="393" y="15"/>
                  <a:pt x="393" y="15"/>
                </a:cubicBezTo>
                <a:cubicBezTo>
                  <a:pt x="395" y="15"/>
                  <a:pt x="395" y="17"/>
                  <a:pt x="395" y="17"/>
                </a:cubicBezTo>
                <a:cubicBezTo>
                  <a:pt x="394" y="17"/>
                  <a:pt x="394" y="18"/>
                  <a:pt x="395" y="18"/>
                </a:cubicBezTo>
                <a:cubicBezTo>
                  <a:pt x="395" y="18"/>
                  <a:pt x="395" y="18"/>
                  <a:pt x="395" y="18"/>
                </a:cubicBezTo>
                <a:cubicBezTo>
                  <a:pt x="396" y="18"/>
                  <a:pt x="396" y="17"/>
                  <a:pt x="397" y="17"/>
                </a:cubicBezTo>
                <a:cubicBezTo>
                  <a:pt x="397" y="18"/>
                  <a:pt x="397" y="18"/>
                  <a:pt x="398" y="19"/>
                </a:cubicBezTo>
                <a:cubicBezTo>
                  <a:pt x="398" y="19"/>
                  <a:pt x="398" y="19"/>
                  <a:pt x="399" y="19"/>
                </a:cubicBezTo>
                <a:cubicBezTo>
                  <a:pt x="399" y="19"/>
                  <a:pt x="399" y="19"/>
                  <a:pt x="399" y="19"/>
                </a:cubicBezTo>
                <a:cubicBezTo>
                  <a:pt x="399" y="18"/>
                  <a:pt x="399" y="18"/>
                  <a:pt x="399" y="18"/>
                </a:cubicBezTo>
                <a:cubicBezTo>
                  <a:pt x="400" y="18"/>
                  <a:pt x="400" y="18"/>
                  <a:pt x="401" y="18"/>
                </a:cubicBezTo>
                <a:cubicBezTo>
                  <a:pt x="401" y="18"/>
                  <a:pt x="401" y="18"/>
                  <a:pt x="401" y="18"/>
                </a:cubicBezTo>
                <a:moveTo>
                  <a:pt x="609" y="325"/>
                </a:moveTo>
                <a:cubicBezTo>
                  <a:pt x="608" y="313"/>
                  <a:pt x="607" y="300"/>
                  <a:pt x="605" y="288"/>
                </a:cubicBezTo>
                <a:cubicBezTo>
                  <a:pt x="590" y="288"/>
                  <a:pt x="575" y="288"/>
                  <a:pt x="558" y="288"/>
                </a:cubicBezTo>
                <a:cubicBezTo>
                  <a:pt x="537" y="287"/>
                  <a:pt x="514" y="287"/>
                  <a:pt x="492" y="287"/>
                </a:cubicBezTo>
                <a:cubicBezTo>
                  <a:pt x="492" y="287"/>
                  <a:pt x="490" y="292"/>
                  <a:pt x="489" y="294"/>
                </a:cubicBezTo>
                <a:cubicBezTo>
                  <a:pt x="488" y="294"/>
                  <a:pt x="488" y="294"/>
                  <a:pt x="488" y="294"/>
                </a:cubicBezTo>
                <a:cubicBezTo>
                  <a:pt x="488" y="295"/>
                  <a:pt x="488" y="295"/>
                  <a:pt x="488" y="295"/>
                </a:cubicBezTo>
                <a:cubicBezTo>
                  <a:pt x="487" y="295"/>
                  <a:pt x="487" y="295"/>
                  <a:pt x="487" y="295"/>
                </a:cubicBezTo>
                <a:cubicBezTo>
                  <a:pt x="486" y="295"/>
                  <a:pt x="486" y="295"/>
                  <a:pt x="484" y="295"/>
                </a:cubicBezTo>
                <a:cubicBezTo>
                  <a:pt x="484" y="295"/>
                  <a:pt x="484" y="295"/>
                  <a:pt x="484" y="295"/>
                </a:cubicBezTo>
                <a:cubicBezTo>
                  <a:pt x="483" y="295"/>
                  <a:pt x="483" y="295"/>
                  <a:pt x="483" y="295"/>
                </a:cubicBezTo>
                <a:cubicBezTo>
                  <a:pt x="482" y="296"/>
                  <a:pt x="482" y="296"/>
                  <a:pt x="482" y="296"/>
                </a:cubicBezTo>
                <a:cubicBezTo>
                  <a:pt x="482" y="296"/>
                  <a:pt x="482" y="296"/>
                  <a:pt x="482" y="296"/>
                </a:cubicBezTo>
                <a:cubicBezTo>
                  <a:pt x="481" y="296"/>
                  <a:pt x="481" y="296"/>
                  <a:pt x="480" y="296"/>
                </a:cubicBezTo>
                <a:cubicBezTo>
                  <a:pt x="480" y="295"/>
                  <a:pt x="479" y="295"/>
                  <a:pt x="479" y="295"/>
                </a:cubicBezTo>
                <a:cubicBezTo>
                  <a:pt x="479" y="295"/>
                  <a:pt x="478" y="294"/>
                  <a:pt x="478" y="294"/>
                </a:cubicBezTo>
                <a:cubicBezTo>
                  <a:pt x="478" y="294"/>
                  <a:pt x="475" y="294"/>
                  <a:pt x="473" y="294"/>
                </a:cubicBezTo>
                <a:cubicBezTo>
                  <a:pt x="473" y="294"/>
                  <a:pt x="473" y="294"/>
                  <a:pt x="473" y="294"/>
                </a:cubicBezTo>
                <a:cubicBezTo>
                  <a:pt x="472" y="294"/>
                  <a:pt x="472" y="294"/>
                  <a:pt x="472" y="294"/>
                </a:cubicBezTo>
                <a:cubicBezTo>
                  <a:pt x="471" y="294"/>
                  <a:pt x="471" y="294"/>
                  <a:pt x="471" y="294"/>
                </a:cubicBezTo>
                <a:cubicBezTo>
                  <a:pt x="473" y="295"/>
                  <a:pt x="474" y="295"/>
                  <a:pt x="477" y="296"/>
                </a:cubicBezTo>
                <a:cubicBezTo>
                  <a:pt x="478" y="296"/>
                  <a:pt x="478" y="297"/>
                  <a:pt x="478" y="297"/>
                </a:cubicBezTo>
                <a:cubicBezTo>
                  <a:pt x="478" y="298"/>
                  <a:pt x="478" y="298"/>
                  <a:pt x="478" y="298"/>
                </a:cubicBezTo>
                <a:cubicBezTo>
                  <a:pt x="478" y="299"/>
                  <a:pt x="478" y="299"/>
                  <a:pt x="479" y="300"/>
                </a:cubicBezTo>
                <a:cubicBezTo>
                  <a:pt x="479" y="300"/>
                  <a:pt x="479" y="301"/>
                  <a:pt x="479" y="301"/>
                </a:cubicBezTo>
                <a:cubicBezTo>
                  <a:pt x="479" y="302"/>
                  <a:pt x="479" y="302"/>
                  <a:pt x="479" y="302"/>
                </a:cubicBezTo>
                <a:cubicBezTo>
                  <a:pt x="479" y="303"/>
                  <a:pt x="479" y="303"/>
                  <a:pt x="479" y="303"/>
                </a:cubicBezTo>
                <a:cubicBezTo>
                  <a:pt x="479" y="306"/>
                  <a:pt x="482" y="308"/>
                  <a:pt x="483" y="311"/>
                </a:cubicBezTo>
                <a:cubicBezTo>
                  <a:pt x="485" y="314"/>
                  <a:pt x="486" y="314"/>
                  <a:pt x="487" y="315"/>
                </a:cubicBezTo>
                <a:cubicBezTo>
                  <a:pt x="488" y="315"/>
                  <a:pt x="488" y="315"/>
                  <a:pt x="489" y="315"/>
                </a:cubicBezTo>
                <a:cubicBezTo>
                  <a:pt x="491" y="316"/>
                  <a:pt x="491" y="313"/>
                  <a:pt x="492" y="312"/>
                </a:cubicBezTo>
                <a:cubicBezTo>
                  <a:pt x="492" y="313"/>
                  <a:pt x="493" y="313"/>
                  <a:pt x="493" y="313"/>
                </a:cubicBezTo>
                <a:cubicBezTo>
                  <a:pt x="495" y="316"/>
                  <a:pt x="498" y="318"/>
                  <a:pt x="499" y="321"/>
                </a:cubicBezTo>
                <a:cubicBezTo>
                  <a:pt x="505" y="332"/>
                  <a:pt x="505" y="332"/>
                  <a:pt x="505" y="332"/>
                </a:cubicBezTo>
                <a:cubicBezTo>
                  <a:pt x="505" y="333"/>
                  <a:pt x="505" y="333"/>
                  <a:pt x="505" y="333"/>
                </a:cubicBezTo>
                <a:cubicBezTo>
                  <a:pt x="504" y="335"/>
                  <a:pt x="504" y="337"/>
                  <a:pt x="505" y="339"/>
                </a:cubicBezTo>
                <a:cubicBezTo>
                  <a:pt x="506" y="341"/>
                  <a:pt x="509" y="340"/>
                  <a:pt x="510" y="341"/>
                </a:cubicBezTo>
                <a:cubicBezTo>
                  <a:pt x="511" y="342"/>
                  <a:pt x="516" y="352"/>
                  <a:pt x="516" y="352"/>
                </a:cubicBezTo>
                <a:cubicBezTo>
                  <a:pt x="518" y="356"/>
                  <a:pt x="514" y="362"/>
                  <a:pt x="519" y="364"/>
                </a:cubicBezTo>
                <a:cubicBezTo>
                  <a:pt x="519" y="364"/>
                  <a:pt x="525" y="368"/>
                  <a:pt x="527" y="373"/>
                </a:cubicBezTo>
                <a:cubicBezTo>
                  <a:pt x="527" y="376"/>
                  <a:pt x="528" y="376"/>
                  <a:pt x="529" y="377"/>
                </a:cubicBezTo>
                <a:cubicBezTo>
                  <a:pt x="531" y="379"/>
                  <a:pt x="531" y="379"/>
                  <a:pt x="538" y="397"/>
                </a:cubicBezTo>
                <a:cubicBezTo>
                  <a:pt x="538" y="401"/>
                  <a:pt x="538" y="404"/>
                  <a:pt x="538" y="408"/>
                </a:cubicBezTo>
                <a:cubicBezTo>
                  <a:pt x="539" y="414"/>
                  <a:pt x="547" y="415"/>
                  <a:pt x="549" y="412"/>
                </a:cubicBezTo>
                <a:cubicBezTo>
                  <a:pt x="553" y="408"/>
                  <a:pt x="553" y="408"/>
                  <a:pt x="555" y="407"/>
                </a:cubicBezTo>
                <a:cubicBezTo>
                  <a:pt x="557" y="407"/>
                  <a:pt x="559" y="407"/>
                  <a:pt x="561" y="407"/>
                </a:cubicBezTo>
                <a:cubicBezTo>
                  <a:pt x="561" y="407"/>
                  <a:pt x="561" y="407"/>
                  <a:pt x="561" y="407"/>
                </a:cubicBezTo>
                <a:cubicBezTo>
                  <a:pt x="562" y="408"/>
                  <a:pt x="562" y="408"/>
                  <a:pt x="563" y="408"/>
                </a:cubicBezTo>
                <a:cubicBezTo>
                  <a:pt x="563" y="408"/>
                  <a:pt x="563" y="408"/>
                  <a:pt x="563" y="408"/>
                </a:cubicBezTo>
                <a:cubicBezTo>
                  <a:pt x="564" y="408"/>
                  <a:pt x="564" y="407"/>
                  <a:pt x="565" y="406"/>
                </a:cubicBezTo>
                <a:cubicBezTo>
                  <a:pt x="569" y="400"/>
                  <a:pt x="577" y="402"/>
                  <a:pt x="582" y="397"/>
                </a:cubicBezTo>
                <a:cubicBezTo>
                  <a:pt x="583" y="396"/>
                  <a:pt x="583" y="396"/>
                  <a:pt x="586" y="396"/>
                </a:cubicBezTo>
                <a:cubicBezTo>
                  <a:pt x="587" y="395"/>
                  <a:pt x="587" y="395"/>
                  <a:pt x="587" y="395"/>
                </a:cubicBezTo>
                <a:cubicBezTo>
                  <a:pt x="587" y="392"/>
                  <a:pt x="587" y="392"/>
                  <a:pt x="588" y="391"/>
                </a:cubicBezTo>
                <a:cubicBezTo>
                  <a:pt x="589" y="391"/>
                  <a:pt x="589" y="391"/>
                  <a:pt x="591" y="390"/>
                </a:cubicBezTo>
                <a:cubicBezTo>
                  <a:pt x="593" y="389"/>
                  <a:pt x="593" y="389"/>
                  <a:pt x="601" y="389"/>
                </a:cubicBezTo>
                <a:cubicBezTo>
                  <a:pt x="601" y="389"/>
                  <a:pt x="601" y="385"/>
                  <a:pt x="603" y="382"/>
                </a:cubicBezTo>
                <a:cubicBezTo>
                  <a:pt x="605" y="382"/>
                  <a:pt x="606" y="382"/>
                  <a:pt x="608" y="382"/>
                </a:cubicBezTo>
                <a:cubicBezTo>
                  <a:pt x="609" y="379"/>
                  <a:pt x="610" y="376"/>
                  <a:pt x="610" y="376"/>
                </a:cubicBezTo>
                <a:cubicBezTo>
                  <a:pt x="611" y="365"/>
                  <a:pt x="610" y="354"/>
                  <a:pt x="610" y="342"/>
                </a:cubicBezTo>
                <a:cubicBezTo>
                  <a:pt x="609" y="343"/>
                  <a:pt x="609" y="343"/>
                  <a:pt x="609" y="343"/>
                </a:cubicBezTo>
                <a:cubicBezTo>
                  <a:pt x="608" y="342"/>
                  <a:pt x="609" y="340"/>
                  <a:pt x="608" y="339"/>
                </a:cubicBezTo>
                <a:cubicBezTo>
                  <a:pt x="607" y="339"/>
                  <a:pt x="607" y="339"/>
                  <a:pt x="607" y="338"/>
                </a:cubicBezTo>
                <a:cubicBezTo>
                  <a:pt x="607" y="335"/>
                  <a:pt x="606" y="333"/>
                  <a:pt x="606" y="331"/>
                </a:cubicBezTo>
                <a:cubicBezTo>
                  <a:pt x="606" y="330"/>
                  <a:pt x="606" y="330"/>
                  <a:pt x="605" y="329"/>
                </a:cubicBezTo>
                <a:cubicBezTo>
                  <a:pt x="602" y="331"/>
                  <a:pt x="602" y="331"/>
                  <a:pt x="601" y="340"/>
                </a:cubicBezTo>
                <a:cubicBezTo>
                  <a:pt x="600" y="340"/>
                  <a:pt x="599" y="340"/>
                  <a:pt x="597" y="340"/>
                </a:cubicBezTo>
                <a:cubicBezTo>
                  <a:pt x="596" y="340"/>
                  <a:pt x="596" y="340"/>
                  <a:pt x="596" y="340"/>
                </a:cubicBezTo>
                <a:cubicBezTo>
                  <a:pt x="595" y="340"/>
                  <a:pt x="594" y="339"/>
                  <a:pt x="593" y="339"/>
                </a:cubicBezTo>
                <a:cubicBezTo>
                  <a:pt x="592" y="339"/>
                  <a:pt x="592" y="339"/>
                  <a:pt x="592" y="339"/>
                </a:cubicBezTo>
                <a:cubicBezTo>
                  <a:pt x="589" y="341"/>
                  <a:pt x="589" y="341"/>
                  <a:pt x="588" y="343"/>
                </a:cubicBezTo>
                <a:cubicBezTo>
                  <a:pt x="588" y="343"/>
                  <a:pt x="584" y="342"/>
                  <a:pt x="584" y="337"/>
                </a:cubicBezTo>
                <a:cubicBezTo>
                  <a:pt x="584" y="337"/>
                  <a:pt x="584" y="336"/>
                  <a:pt x="585" y="336"/>
                </a:cubicBezTo>
                <a:cubicBezTo>
                  <a:pt x="586" y="335"/>
                  <a:pt x="586" y="335"/>
                  <a:pt x="587" y="335"/>
                </a:cubicBezTo>
                <a:cubicBezTo>
                  <a:pt x="587" y="335"/>
                  <a:pt x="588" y="335"/>
                  <a:pt x="588" y="335"/>
                </a:cubicBezTo>
                <a:cubicBezTo>
                  <a:pt x="594" y="338"/>
                  <a:pt x="594" y="334"/>
                  <a:pt x="594" y="334"/>
                </a:cubicBezTo>
                <a:cubicBezTo>
                  <a:pt x="593" y="334"/>
                  <a:pt x="593" y="334"/>
                  <a:pt x="593" y="334"/>
                </a:cubicBezTo>
                <a:cubicBezTo>
                  <a:pt x="592" y="333"/>
                  <a:pt x="592" y="333"/>
                  <a:pt x="591" y="333"/>
                </a:cubicBezTo>
                <a:cubicBezTo>
                  <a:pt x="591" y="333"/>
                  <a:pt x="590" y="333"/>
                  <a:pt x="590" y="334"/>
                </a:cubicBezTo>
                <a:cubicBezTo>
                  <a:pt x="589" y="334"/>
                  <a:pt x="589" y="334"/>
                  <a:pt x="588" y="334"/>
                </a:cubicBezTo>
                <a:cubicBezTo>
                  <a:pt x="585" y="333"/>
                  <a:pt x="582" y="333"/>
                  <a:pt x="580" y="332"/>
                </a:cubicBezTo>
                <a:cubicBezTo>
                  <a:pt x="579" y="332"/>
                  <a:pt x="578" y="332"/>
                  <a:pt x="578" y="332"/>
                </a:cubicBezTo>
                <a:cubicBezTo>
                  <a:pt x="578" y="330"/>
                  <a:pt x="578" y="327"/>
                  <a:pt x="577" y="325"/>
                </a:cubicBezTo>
                <a:cubicBezTo>
                  <a:pt x="576" y="324"/>
                  <a:pt x="576" y="324"/>
                  <a:pt x="570" y="321"/>
                </a:cubicBezTo>
                <a:cubicBezTo>
                  <a:pt x="568" y="316"/>
                  <a:pt x="565" y="311"/>
                  <a:pt x="565" y="305"/>
                </a:cubicBezTo>
                <a:cubicBezTo>
                  <a:pt x="566" y="301"/>
                  <a:pt x="571" y="303"/>
                  <a:pt x="572" y="303"/>
                </a:cubicBezTo>
                <a:cubicBezTo>
                  <a:pt x="572" y="304"/>
                  <a:pt x="572" y="304"/>
                  <a:pt x="576" y="308"/>
                </a:cubicBezTo>
                <a:cubicBezTo>
                  <a:pt x="578" y="310"/>
                  <a:pt x="578" y="310"/>
                  <a:pt x="580" y="314"/>
                </a:cubicBezTo>
                <a:cubicBezTo>
                  <a:pt x="581" y="317"/>
                  <a:pt x="584" y="317"/>
                  <a:pt x="586" y="319"/>
                </a:cubicBezTo>
                <a:cubicBezTo>
                  <a:pt x="589" y="323"/>
                  <a:pt x="590" y="323"/>
                  <a:pt x="598" y="324"/>
                </a:cubicBezTo>
                <a:cubicBezTo>
                  <a:pt x="599" y="324"/>
                  <a:pt x="599" y="324"/>
                  <a:pt x="599" y="324"/>
                </a:cubicBezTo>
                <a:cubicBezTo>
                  <a:pt x="599" y="324"/>
                  <a:pt x="600" y="324"/>
                  <a:pt x="600" y="324"/>
                </a:cubicBezTo>
                <a:cubicBezTo>
                  <a:pt x="601" y="324"/>
                  <a:pt x="602" y="324"/>
                  <a:pt x="604" y="323"/>
                </a:cubicBezTo>
                <a:cubicBezTo>
                  <a:pt x="604" y="323"/>
                  <a:pt x="605" y="323"/>
                  <a:pt x="605" y="323"/>
                </a:cubicBezTo>
                <a:cubicBezTo>
                  <a:pt x="607" y="323"/>
                  <a:pt x="607" y="323"/>
                  <a:pt x="609" y="325"/>
                </a:cubicBezTo>
                <a:cubicBezTo>
                  <a:pt x="609" y="325"/>
                  <a:pt x="609" y="325"/>
                  <a:pt x="609" y="325"/>
                </a:cubicBezTo>
                <a:moveTo>
                  <a:pt x="680" y="160"/>
                </a:moveTo>
                <a:cubicBezTo>
                  <a:pt x="671" y="147"/>
                  <a:pt x="657" y="130"/>
                  <a:pt x="646" y="118"/>
                </a:cubicBezTo>
                <a:cubicBezTo>
                  <a:pt x="649" y="120"/>
                  <a:pt x="614" y="121"/>
                  <a:pt x="550" y="121"/>
                </a:cubicBezTo>
                <a:cubicBezTo>
                  <a:pt x="577" y="168"/>
                  <a:pt x="596" y="225"/>
                  <a:pt x="605" y="288"/>
                </a:cubicBezTo>
                <a:cubicBezTo>
                  <a:pt x="690" y="289"/>
                  <a:pt x="736" y="287"/>
                  <a:pt x="736" y="284"/>
                </a:cubicBezTo>
                <a:cubicBezTo>
                  <a:pt x="730" y="264"/>
                  <a:pt x="730" y="264"/>
                  <a:pt x="730" y="264"/>
                </a:cubicBezTo>
                <a:cubicBezTo>
                  <a:pt x="718" y="228"/>
                  <a:pt x="718" y="227"/>
                  <a:pt x="709" y="210"/>
                </a:cubicBezTo>
                <a:cubicBezTo>
                  <a:pt x="693" y="178"/>
                  <a:pt x="690" y="173"/>
                  <a:pt x="680" y="160"/>
                </a:cubicBezTo>
                <a:moveTo>
                  <a:pt x="415" y="119"/>
                </a:moveTo>
                <a:cubicBezTo>
                  <a:pt x="416" y="119"/>
                  <a:pt x="418" y="119"/>
                  <a:pt x="420" y="119"/>
                </a:cubicBezTo>
                <a:cubicBezTo>
                  <a:pt x="419" y="119"/>
                  <a:pt x="419" y="119"/>
                  <a:pt x="419" y="119"/>
                </a:cubicBezTo>
                <a:cubicBezTo>
                  <a:pt x="418" y="119"/>
                  <a:pt x="418" y="119"/>
                  <a:pt x="418" y="119"/>
                </a:cubicBezTo>
                <a:cubicBezTo>
                  <a:pt x="418" y="119"/>
                  <a:pt x="418" y="119"/>
                  <a:pt x="418" y="119"/>
                </a:cubicBezTo>
                <a:cubicBezTo>
                  <a:pt x="418" y="119"/>
                  <a:pt x="418" y="119"/>
                  <a:pt x="417" y="118"/>
                </a:cubicBezTo>
                <a:cubicBezTo>
                  <a:pt x="417" y="117"/>
                  <a:pt x="417" y="117"/>
                  <a:pt x="417" y="117"/>
                </a:cubicBezTo>
                <a:cubicBezTo>
                  <a:pt x="417" y="117"/>
                  <a:pt x="417" y="117"/>
                  <a:pt x="417" y="117"/>
                </a:cubicBezTo>
                <a:cubicBezTo>
                  <a:pt x="416" y="117"/>
                  <a:pt x="416" y="117"/>
                  <a:pt x="415" y="117"/>
                </a:cubicBezTo>
                <a:cubicBezTo>
                  <a:pt x="415" y="117"/>
                  <a:pt x="415" y="117"/>
                  <a:pt x="415" y="117"/>
                </a:cubicBezTo>
                <a:cubicBezTo>
                  <a:pt x="414" y="118"/>
                  <a:pt x="414" y="118"/>
                  <a:pt x="414" y="118"/>
                </a:cubicBezTo>
                <a:cubicBezTo>
                  <a:pt x="414" y="118"/>
                  <a:pt x="414" y="118"/>
                  <a:pt x="414" y="118"/>
                </a:cubicBezTo>
                <a:cubicBezTo>
                  <a:pt x="415" y="119"/>
                  <a:pt x="415" y="119"/>
                  <a:pt x="415" y="119"/>
                </a:cubicBezTo>
                <a:moveTo>
                  <a:pt x="416" y="52"/>
                </a:moveTo>
                <a:cubicBezTo>
                  <a:pt x="416" y="51"/>
                  <a:pt x="416" y="50"/>
                  <a:pt x="415" y="50"/>
                </a:cubicBezTo>
                <a:cubicBezTo>
                  <a:pt x="415" y="50"/>
                  <a:pt x="415" y="50"/>
                  <a:pt x="415" y="50"/>
                </a:cubicBezTo>
                <a:cubicBezTo>
                  <a:pt x="415" y="50"/>
                  <a:pt x="415" y="50"/>
                  <a:pt x="415" y="50"/>
                </a:cubicBezTo>
                <a:cubicBezTo>
                  <a:pt x="414" y="50"/>
                  <a:pt x="414" y="50"/>
                  <a:pt x="413" y="50"/>
                </a:cubicBezTo>
                <a:cubicBezTo>
                  <a:pt x="414" y="50"/>
                  <a:pt x="414" y="50"/>
                  <a:pt x="414" y="50"/>
                </a:cubicBezTo>
                <a:cubicBezTo>
                  <a:pt x="414" y="51"/>
                  <a:pt x="414" y="51"/>
                  <a:pt x="414" y="51"/>
                </a:cubicBezTo>
                <a:cubicBezTo>
                  <a:pt x="414" y="51"/>
                  <a:pt x="414" y="52"/>
                  <a:pt x="414" y="52"/>
                </a:cubicBezTo>
                <a:cubicBezTo>
                  <a:pt x="415" y="52"/>
                  <a:pt x="415" y="52"/>
                  <a:pt x="416" y="52"/>
                </a:cubicBezTo>
                <a:moveTo>
                  <a:pt x="550" y="121"/>
                </a:moveTo>
                <a:cubicBezTo>
                  <a:pt x="537" y="99"/>
                  <a:pt x="522" y="79"/>
                  <a:pt x="507" y="62"/>
                </a:cubicBezTo>
                <a:cubicBezTo>
                  <a:pt x="507" y="63"/>
                  <a:pt x="507" y="63"/>
                  <a:pt x="507" y="63"/>
                </a:cubicBezTo>
                <a:cubicBezTo>
                  <a:pt x="506" y="64"/>
                  <a:pt x="506" y="64"/>
                  <a:pt x="506" y="64"/>
                </a:cubicBezTo>
                <a:cubicBezTo>
                  <a:pt x="505" y="63"/>
                  <a:pt x="504" y="63"/>
                  <a:pt x="504" y="63"/>
                </a:cubicBezTo>
                <a:cubicBezTo>
                  <a:pt x="504" y="63"/>
                  <a:pt x="504" y="63"/>
                  <a:pt x="503" y="63"/>
                </a:cubicBezTo>
                <a:cubicBezTo>
                  <a:pt x="503" y="64"/>
                  <a:pt x="504" y="65"/>
                  <a:pt x="504" y="65"/>
                </a:cubicBezTo>
                <a:cubicBezTo>
                  <a:pt x="504" y="65"/>
                  <a:pt x="503" y="65"/>
                  <a:pt x="503" y="65"/>
                </a:cubicBezTo>
                <a:cubicBezTo>
                  <a:pt x="501" y="64"/>
                  <a:pt x="501" y="64"/>
                  <a:pt x="498" y="61"/>
                </a:cubicBezTo>
                <a:cubicBezTo>
                  <a:pt x="497" y="62"/>
                  <a:pt x="497" y="62"/>
                  <a:pt x="497" y="62"/>
                </a:cubicBezTo>
                <a:cubicBezTo>
                  <a:pt x="497" y="62"/>
                  <a:pt x="497" y="62"/>
                  <a:pt x="496" y="62"/>
                </a:cubicBezTo>
                <a:cubicBezTo>
                  <a:pt x="496" y="63"/>
                  <a:pt x="496" y="63"/>
                  <a:pt x="496" y="63"/>
                </a:cubicBezTo>
                <a:cubicBezTo>
                  <a:pt x="495" y="63"/>
                  <a:pt x="495" y="63"/>
                  <a:pt x="495" y="63"/>
                </a:cubicBezTo>
                <a:cubicBezTo>
                  <a:pt x="494" y="63"/>
                  <a:pt x="494" y="63"/>
                  <a:pt x="494" y="63"/>
                </a:cubicBezTo>
                <a:cubicBezTo>
                  <a:pt x="494" y="64"/>
                  <a:pt x="493" y="64"/>
                  <a:pt x="493" y="64"/>
                </a:cubicBezTo>
                <a:cubicBezTo>
                  <a:pt x="492" y="65"/>
                  <a:pt x="492" y="65"/>
                  <a:pt x="492" y="65"/>
                </a:cubicBezTo>
                <a:cubicBezTo>
                  <a:pt x="490" y="65"/>
                  <a:pt x="490" y="65"/>
                  <a:pt x="490" y="67"/>
                </a:cubicBezTo>
                <a:cubicBezTo>
                  <a:pt x="489" y="67"/>
                  <a:pt x="489" y="67"/>
                  <a:pt x="488" y="67"/>
                </a:cubicBezTo>
                <a:cubicBezTo>
                  <a:pt x="487" y="68"/>
                  <a:pt x="487" y="68"/>
                  <a:pt x="487" y="68"/>
                </a:cubicBezTo>
                <a:cubicBezTo>
                  <a:pt x="490" y="70"/>
                  <a:pt x="490" y="70"/>
                  <a:pt x="490" y="70"/>
                </a:cubicBezTo>
                <a:cubicBezTo>
                  <a:pt x="489" y="72"/>
                  <a:pt x="489" y="72"/>
                  <a:pt x="486" y="73"/>
                </a:cubicBezTo>
                <a:cubicBezTo>
                  <a:pt x="486" y="73"/>
                  <a:pt x="486" y="73"/>
                  <a:pt x="486" y="73"/>
                </a:cubicBezTo>
                <a:cubicBezTo>
                  <a:pt x="480" y="69"/>
                  <a:pt x="480" y="69"/>
                  <a:pt x="480" y="68"/>
                </a:cubicBezTo>
                <a:cubicBezTo>
                  <a:pt x="481" y="68"/>
                  <a:pt x="482" y="68"/>
                  <a:pt x="483" y="68"/>
                </a:cubicBezTo>
                <a:cubicBezTo>
                  <a:pt x="483" y="67"/>
                  <a:pt x="482" y="66"/>
                  <a:pt x="482" y="65"/>
                </a:cubicBezTo>
                <a:cubicBezTo>
                  <a:pt x="481" y="65"/>
                  <a:pt x="481" y="65"/>
                  <a:pt x="480" y="65"/>
                </a:cubicBezTo>
                <a:cubicBezTo>
                  <a:pt x="479" y="64"/>
                  <a:pt x="479" y="64"/>
                  <a:pt x="477" y="63"/>
                </a:cubicBezTo>
                <a:cubicBezTo>
                  <a:pt x="477" y="63"/>
                  <a:pt x="477" y="63"/>
                  <a:pt x="476" y="63"/>
                </a:cubicBezTo>
                <a:cubicBezTo>
                  <a:pt x="476" y="63"/>
                  <a:pt x="476" y="63"/>
                  <a:pt x="476" y="63"/>
                </a:cubicBezTo>
                <a:cubicBezTo>
                  <a:pt x="475" y="62"/>
                  <a:pt x="475" y="62"/>
                  <a:pt x="473" y="62"/>
                </a:cubicBezTo>
                <a:cubicBezTo>
                  <a:pt x="472" y="62"/>
                  <a:pt x="472" y="62"/>
                  <a:pt x="472" y="62"/>
                </a:cubicBezTo>
                <a:cubicBezTo>
                  <a:pt x="471" y="63"/>
                  <a:pt x="471" y="63"/>
                  <a:pt x="472" y="63"/>
                </a:cubicBezTo>
                <a:cubicBezTo>
                  <a:pt x="472" y="64"/>
                  <a:pt x="472" y="64"/>
                  <a:pt x="473" y="64"/>
                </a:cubicBezTo>
                <a:cubicBezTo>
                  <a:pt x="475" y="65"/>
                  <a:pt x="476" y="67"/>
                  <a:pt x="476" y="68"/>
                </a:cubicBezTo>
                <a:cubicBezTo>
                  <a:pt x="476" y="69"/>
                  <a:pt x="476" y="70"/>
                  <a:pt x="478" y="71"/>
                </a:cubicBezTo>
                <a:cubicBezTo>
                  <a:pt x="479" y="71"/>
                  <a:pt x="479" y="71"/>
                  <a:pt x="481" y="73"/>
                </a:cubicBezTo>
                <a:cubicBezTo>
                  <a:pt x="481" y="73"/>
                  <a:pt x="481" y="73"/>
                  <a:pt x="481" y="73"/>
                </a:cubicBezTo>
                <a:cubicBezTo>
                  <a:pt x="481" y="75"/>
                  <a:pt x="482" y="76"/>
                  <a:pt x="483" y="77"/>
                </a:cubicBezTo>
                <a:cubicBezTo>
                  <a:pt x="480" y="77"/>
                  <a:pt x="480" y="77"/>
                  <a:pt x="480" y="76"/>
                </a:cubicBezTo>
                <a:cubicBezTo>
                  <a:pt x="479" y="75"/>
                  <a:pt x="479" y="75"/>
                  <a:pt x="479" y="75"/>
                </a:cubicBezTo>
                <a:cubicBezTo>
                  <a:pt x="479" y="75"/>
                  <a:pt x="479" y="75"/>
                  <a:pt x="474" y="75"/>
                </a:cubicBezTo>
                <a:cubicBezTo>
                  <a:pt x="474" y="76"/>
                  <a:pt x="474" y="77"/>
                  <a:pt x="474" y="77"/>
                </a:cubicBezTo>
                <a:cubicBezTo>
                  <a:pt x="471" y="78"/>
                  <a:pt x="471" y="78"/>
                  <a:pt x="471" y="80"/>
                </a:cubicBezTo>
                <a:cubicBezTo>
                  <a:pt x="470" y="80"/>
                  <a:pt x="470" y="80"/>
                  <a:pt x="470" y="80"/>
                </a:cubicBezTo>
                <a:cubicBezTo>
                  <a:pt x="470" y="80"/>
                  <a:pt x="470" y="80"/>
                  <a:pt x="470" y="80"/>
                </a:cubicBezTo>
                <a:cubicBezTo>
                  <a:pt x="471" y="82"/>
                  <a:pt x="474" y="83"/>
                  <a:pt x="475" y="85"/>
                </a:cubicBezTo>
                <a:cubicBezTo>
                  <a:pt x="474" y="85"/>
                  <a:pt x="474" y="85"/>
                  <a:pt x="474" y="85"/>
                </a:cubicBezTo>
                <a:cubicBezTo>
                  <a:pt x="471" y="85"/>
                  <a:pt x="471" y="85"/>
                  <a:pt x="470" y="85"/>
                </a:cubicBezTo>
                <a:cubicBezTo>
                  <a:pt x="470" y="85"/>
                  <a:pt x="470" y="85"/>
                  <a:pt x="469" y="85"/>
                </a:cubicBezTo>
                <a:cubicBezTo>
                  <a:pt x="464" y="84"/>
                  <a:pt x="462" y="82"/>
                  <a:pt x="462" y="81"/>
                </a:cubicBezTo>
                <a:cubicBezTo>
                  <a:pt x="461" y="82"/>
                  <a:pt x="461" y="82"/>
                  <a:pt x="460" y="83"/>
                </a:cubicBezTo>
                <a:cubicBezTo>
                  <a:pt x="460" y="84"/>
                  <a:pt x="460" y="85"/>
                  <a:pt x="463" y="85"/>
                </a:cubicBezTo>
                <a:cubicBezTo>
                  <a:pt x="463" y="86"/>
                  <a:pt x="463" y="86"/>
                  <a:pt x="463" y="86"/>
                </a:cubicBezTo>
                <a:cubicBezTo>
                  <a:pt x="464" y="87"/>
                  <a:pt x="464" y="87"/>
                  <a:pt x="464" y="87"/>
                </a:cubicBezTo>
                <a:cubicBezTo>
                  <a:pt x="466" y="87"/>
                  <a:pt x="467" y="87"/>
                  <a:pt x="468" y="88"/>
                </a:cubicBezTo>
                <a:cubicBezTo>
                  <a:pt x="468" y="89"/>
                  <a:pt x="468" y="89"/>
                  <a:pt x="468" y="89"/>
                </a:cubicBezTo>
                <a:cubicBezTo>
                  <a:pt x="467" y="89"/>
                  <a:pt x="466" y="89"/>
                  <a:pt x="465" y="89"/>
                </a:cubicBezTo>
                <a:cubicBezTo>
                  <a:pt x="464" y="90"/>
                  <a:pt x="464" y="90"/>
                  <a:pt x="464" y="90"/>
                </a:cubicBezTo>
                <a:cubicBezTo>
                  <a:pt x="455" y="83"/>
                  <a:pt x="455" y="83"/>
                  <a:pt x="455" y="83"/>
                </a:cubicBezTo>
                <a:cubicBezTo>
                  <a:pt x="454" y="83"/>
                  <a:pt x="453" y="83"/>
                  <a:pt x="453" y="83"/>
                </a:cubicBezTo>
                <a:cubicBezTo>
                  <a:pt x="452" y="80"/>
                  <a:pt x="452" y="80"/>
                  <a:pt x="452" y="80"/>
                </a:cubicBezTo>
                <a:cubicBezTo>
                  <a:pt x="450" y="75"/>
                  <a:pt x="443" y="75"/>
                  <a:pt x="441" y="70"/>
                </a:cubicBezTo>
                <a:cubicBezTo>
                  <a:pt x="443" y="71"/>
                  <a:pt x="452" y="74"/>
                  <a:pt x="452" y="74"/>
                </a:cubicBezTo>
                <a:cubicBezTo>
                  <a:pt x="454" y="74"/>
                  <a:pt x="455" y="75"/>
                  <a:pt x="457" y="75"/>
                </a:cubicBezTo>
                <a:cubicBezTo>
                  <a:pt x="459" y="75"/>
                  <a:pt x="460" y="76"/>
                  <a:pt x="462" y="76"/>
                </a:cubicBezTo>
                <a:cubicBezTo>
                  <a:pt x="463" y="76"/>
                  <a:pt x="463" y="76"/>
                  <a:pt x="464" y="76"/>
                </a:cubicBezTo>
                <a:cubicBezTo>
                  <a:pt x="464" y="76"/>
                  <a:pt x="464" y="76"/>
                  <a:pt x="464" y="76"/>
                </a:cubicBezTo>
                <a:cubicBezTo>
                  <a:pt x="477" y="72"/>
                  <a:pt x="464" y="66"/>
                  <a:pt x="464" y="66"/>
                </a:cubicBezTo>
                <a:cubicBezTo>
                  <a:pt x="454" y="62"/>
                  <a:pt x="454" y="62"/>
                  <a:pt x="454" y="62"/>
                </a:cubicBezTo>
                <a:cubicBezTo>
                  <a:pt x="453" y="61"/>
                  <a:pt x="452" y="61"/>
                  <a:pt x="451" y="61"/>
                </a:cubicBezTo>
                <a:cubicBezTo>
                  <a:pt x="450" y="60"/>
                  <a:pt x="450" y="60"/>
                  <a:pt x="447" y="60"/>
                </a:cubicBezTo>
                <a:cubicBezTo>
                  <a:pt x="446" y="60"/>
                  <a:pt x="446" y="60"/>
                  <a:pt x="446" y="60"/>
                </a:cubicBezTo>
                <a:cubicBezTo>
                  <a:pt x="445" y="60"/>
                  <a:pt x="444" y="59"/>
                  <a:pt x="443" y="58"/>
                </a:cubicBezTo>
                <a:cubicBezTo>
                  <a:pt x="442" y="58"/>
                  <a:pt x="441" y="58"/>
                  <a:pt x="441" y="58"/>
                </a:cubicBezTo>
                <a:cubicBezTo>
                  <a:pt x="441" y="59"/>
                  <a:pt x="441" y="59"/>
                  <a:pt x="441" y="59"/>
                </a:cubicBezTo>
                <a:cubicBezTo>
                  <a:pt x="440" y="60"/>
                  <a:pt x="440" y="60"/>
                  <a:pt x="440" y="60"/>
                </a:cubicBezTo>
                <a:cubicBezTo>
                  <a:pt x="439" y="59"/>
                  <a:pt x="439" y="59"/>
                  <a:pt x="439" y="59"/>
                </a:cubicBezTo>
                <a:cubicBezTo>
                  <a:pt x="439" y="59"/>
                  <a:pt x="439" y="58"/>
                  <a:pt x="439" y="58"/>
                </a:cubicBezTo>
                <a:cubicBezTo>
                  <a:pt x="439" y="57"/>
                  <a:pt x="439" y="57"/>
                  <a:pt x="439" y="57"/>
                </a:cubicBezTo>
                <a:cubicBezTo>
                  <a:pt x="438" y="57"/>
                  <a:pt x="437" y="57"/>
                  <a:pt x="436" y="55"/>
                </a:cubicBezTo>
                <a:cubicBezTo>
                  <a:pt x="436" y="55"/>
                  <a:pt x="435" y="55"/>
                  <a:pt x="435" y="55"/>
                </a:cubicBezTo>
                <a:cubicBezTo>
                  <a:pt x="434" y="56"/>
                  <a:pt x="434" y="56"/>
                  <a:pt x="434" y="56"/>
                </a:cubicBezTo>
                <a:cubicBezTo>
                  <a:pt x="432" y="56"/>
                  <a:pt x="431" y="55"/>
                  <a:pt x="429" y="54"/>
                </a:cubicBezTo>
                <a:cubicBezTo>
                  <a:pt x="428" y="54"/>
                  <a:pt x="428" y="54"/>
                  <a:pt x="428" y="54"/>
                </a:cubicBezTo>
                <a:cubicBezTo>
                  <a:pt x="428" y="54"/>
                  <a:pt x="429" y="54"/>
                  <a:pt x="429" y="54"/>
                </a:cubicBezTo>
                <a:cubicBezTo>
                  <a:pt x="429" y="53"/>
                  <a:pt x="429" y="53"/>
                  <a:pt x="430" y="52"/>
                </a:cubicBezTo>
                <a:cubicBezTo>
                  <a:pt x="429" y="52"/>
                  <a:pt x="427" y="50"/>
                  <a:pt x="423" y="50"/>
                </a:cubicBezTo>
                <a:cubicBezTo>
                  <a:pt x="423" y="50"/>
                  <a:pt x="423" y="51"/>
                  <a:pt x="423" y="51"/>
                </a:cubicBezTo>
                <a:cubicBezTo>
                  <a:pt x="423" y="51"/>
                  <a:pt x="423" y="51"/>
                  <a:pt x="422" y="51"/>
                </a:cubicBezTo>
                <a:cubicBezTo>
                  <a:pt x="422" y="51"/>
                  <a:pt x="421" y="51"/>
                  <a:pt x="421" y="50"/>
                </a:cubicBezTo>
                <a:cubicBezTo>
                  <a:pt x="422" y="49"/>
                  <a:pt x="422" y="49"/>
                  <a:pt x="422" y="49"/>
                </a:cubicBezTo>
                <a:cubicBezTo>
                  <a:pt x="422" y="49"/>
                  <a:pt x="422" y="49"/>
                  <a:pt x="422" y="49"/>
                </a:cubicBezTo>
                <a:cubicBezTo>
                  <a:pt x="418" y="48"/>
                  <a:pt x="418" y="48"/>
                  <a:pt x="418" y="48"/>
                </a:cubicBezTo>
                <a:cubicBezTo>
                  <a:pt x="418" y="49"/>
                  <a:pt x="418" y="50"/>
                  <a:pt x="418" y="50"/>
                </a:cubicBezTo>
                <a:cubicBezTo>
                  <a:pt x="418" y="51"/>
                  <a:pt x="418" y="51"/>
                  <a:pt x="418" y="52"/>
                </a:cubicBezTo>
                <a:cubicBezTo>
                  <a:pt x="418" y="52"/>
                  <a:pt x="418" y="52"/>
                  <a:pt x="418" y="52"/>
                </a:cubicBezTo>
                <a:cubicBezTo>
                  <a:pt x="418" y="50"/>
                  <a:pt x="418" y="50"/>
                  <a:pt x="417" y="49"/>
                </a:cubicBezTo>
                <a:cubicBezTo>
                  <a:pt x="416" y="49"/>
                  <a:pt x="416" y="49"/>
                  <a:pt x="415" y="49"/>
                </a:cubicBezTo>
                <a:cubicBezTo>
                  <a:pt x="415" y="48"/>
                  <a:pt x="415" y="48"/>
                  <a:pt x="415" y="48"/>
                </a:cubicBezTo>
                <a:cubicBezTo>
                  <a:pt x="414" y="48"/>
                  <a:pt x="414" y="48"/>
                  <a:pt x="414" y="48"/>
                </a:cubicBezTo>
                <a:cubicBezTo>
                  <a:pt x="414" y="48"/>
                  <a:pt x="414" y="48"/>
                  <a:pt x="414" y="48"/>
                </a:cubicBezTo>
                <a:cubicBezTo>
                  <a:pt x="413" y="48"/>
                  <a:pt x="412" y="49"/>
                  <a:pt x="411" y="49"/>
                </a:cubicBezTo>
                <a:cubicBezTo>
                  <a:pt x="411" y="50"/>
                  <a:pt x="411" y="50"/>
                  <a:pt x="410" y="51"/>
                </a:cubicBezTo>
                <a:cubicBezTo>
                  <a:pt x="410" y="51"/>
                  <a:pt x="410" y="51"/>
                  <a:pt x="410" y="51"/>
                </a:cubicBezTo>
                <a:cubicBezTo>
                  <a:pt x="409" y="50"/>
                  <a:pt x="409" y="50"/>
                  <a:pt x="409" y="50"/>
                </a:cubicBezTo>
                <a:cubicBezTo>
                  <a:pt x="409" y="50"/>
                  <a:pt x="409" y="50"/>
                  <a:pt x="409" y="49"/>
                </a:cubicBezTo>
                <a:cubicBezTo>
                  <a:pt x="409" y="49"/>
                  <a:pt x="408" y="49"/>
                  <a:pt x="407" y="49"/>
                </a:cubicBezTo>
                <a:cubicBezTo>
                  <a:pt x="406" y="49"/>
                  <a:pt x="405" y="49"/>
                  <a:pt x="404" y="50"/>
                </a:cubicBezTo>
                <a:cubicBezTo>
                  <a:pt x="405" y="52"/>
                  <a:pt x="405" y="52"/>
                  <a:pt x="407" y="52"/>
                </a:cubicBezTo>
                <a:cubicBezTo>
                  <a:pt x="408" y="53"/>
                  <a:pt x="408" y="53"/>
                  <a:pt x="408" y="54"/>
                </a:cubicBezTo>
                <a:cubicBezTo>
                  <a:pt x="408" y="54"/>
                  <a:pt x="407" y="54"/>
                  <a:pt x="407" y="54"/>
                </a:cubicBezTo>
                <a:cubicBezTo>
                  <a:pt x="406" y="53"/>
                  <a:pt x="406" y="53"/>
                  <a:pt x="404" y="53"/>
                </a:cubicBezTo>
                <a:cubicBezTo>
                  <a:pt x="402" y="53"/>
                  <a:pt x="402" y="53"/>
                  <a:pt x="402" y="53"/>
                </a:cubicBezTo>
                <a:cubicBezTo>
                  <a:pt x="402" y="55"/>
                  <a:pt x="402" y="55"/>
                  <a:pt x="402" y="56"/>
                </a:cubicBezTo>
                <a:cubicBezTo>
                  <a:pt x="401" y="55"/>
                  <a:pt x="401" y="54"/>
                  <a:pt x="401" y="54"/>
                </a:cubicBezTo>
                <a:cubicBezTo>
                  <a:pt x="399" y="54"/>
                  <a:pt x="398" y="52"/>
                  <a:pt x="396" y="52"/>
                </a:cubicBezTo>
                <a:cubicBezTo>
                  <a:pt x="396" y="52"/>
                  <a:pt x="396" y="53"/>
                  <a:pt x="396" y="53"/>
                </a:cubicBezTo>
                <a:cubicBezTo>
                  <a:pt x="397" y="56"/>
                  <a:pt x="395" y="57"/>
                  <a:pt x="394" y="57"/>
                </a:cubicBezTo>
                <a:cubicBezTo>
                  <a:pt x="394" y="57"/>
                  <a:pt x="393" y="56"/>
                  <a:pt x="393" y="55"/>
                </a:cubicBezTo>
                <a:cubicBezTo>
                  <a:pt x="393" y="56"/>
                  <a:pt x="393" y="56"/>
                  <a:pt x="393" y="56"/>
                </a:cubicBezTo>
                <a:cubicBezTo>
                  <a:pt x="392" y="56"/>
                  <a:pt x="392" y="56"/>
                  <a:pt x="391" y="56"/>
                </a:cubicBezTo>
                <a:cubicBezTo>
                  <a:pt x="391" y="57"/>
                  <a:pt x="391" y="57"/>
                  <a:pt x="391" y="57"/>
                </a:cubicBezTo>
                <a:cubicBezTo>
                  <a:pt x="391" y="58"/>
                  <a:pt x="392" y="58"/>
                  <a:pt x="392" y="59"/>
                </a:cubicBezTo>
                <a:cubicBezTo>
                  <a:pt x="392" y="59"/>
                  <a:pt x="392" y="60"/>
                  <a:pt x="392" y="60"/>
                </a:cubicBezTo>
                <a:cubicBezTo>
                  <a:pt x="391" y="60"/>
                  <a:pt x="391" y="60"/>
                  <a:pt x="391" y="60"/>
                </a:cubicBezTo>
                <a:cubicBezTo>
                  <a:pt x="391" y="60"/>
                  <a:pt x="391" y="60"/>
                  <a:pt x="388" y="59"/>
                </a:cubicBezTo>
                <a:cubicBezTo>
                  <a:pt x="389" y="59"/>
                  <a:pt x="389" y="58"/>
                  <a:pt x="389" y="57"/>
                </a:cubicBezTo>
                <a:cubicBezTo>
                  <a:pt x="388" y="57"/>
                  <a:pt x="388" y="57"/>
                  <a:pt x="388" y="57"/>
                </a:cubicBezTo>
                <a:cubicBezTo>
                  <a:pt x="388" y="58"/>
                  <a:pt x="388" y="58"/>
                  <a:pt x="388" y="59"/>
                </a:cubicBezTo>
                <a:cubicBezTo>
                  <a:pt x="385" y="59"/>
                  <a:pt x="385" y="59"/>
                  <a:pt x="384" y="59"/>
                </a:cubicBezTo>
                <a:cubicBezTo>
                  <a:pt x="385" y="60"/>
                  <a:pt x="385" y="60"/>
                  <a:pt x="385" y="60"/>
                </a:cubicBezTo>
                <a:cubicBezTo>
                  <a:pt x="384" y="61"/>
                  <a:pt x="384" y="61"/>
                  <a:pt x="384" y="61"/>
                </a:cubicBezTo>
                <a:cubicBezTo>
                  <a:pt x="382" y="61"/>
                  <a:pt x="382" y="61"/>
                  <a:pt x="381" y="62"/>
                </a:cubicBezTo>
                <a:cubicBezTo>
                  <a:pt x="380" y="62"/>
                  <a:pt x="380" y="62"/>
                  <a:pt x="380" y="62"/>
                </a:cubicBezTo>
                <a:cubicBezTo>
                  <a:pt x="380" y="64"/>
                  <a:pt x="380" y="64"/>
                  <a:pt x="380" y="64"/>
                </a:cubicBezTo>
                <a:cubicBezTo>
                  <a:pt x="379" y="64"/>
                  <a:pt x="379" y="64"/>
                  <a:pt x="379" y="64"/>
                </a:cubicBezTo>
                <a:cubicBezTo>
                  <a:pt x="378" y="65"/>
                  <a:pt x="378" y="65"/>
                  <a:pt x="378" y="65"/>
                </a:cubicBezTo>
                <a:cubicBezTo>
                  <a:pt x="379" y="65"/>
                  <a:pt x="379" y="65"/>
                  <a:pt x="379" y="65"/>
                </a:cubicBezTo>
                <a:cubicBezTo>
                  <a:pt x="382" y="63"/>
                  <a:pt x="382" y="63"/>
                  <a:pt x="383" y="63"/>
                </a:cubicBezTo>
                <a:cubicBezTo>
                  <a:pt x="386" y="61"/>
                  <a:pt x="388" y="62"/>
                  <a:pt x="390" y="62"/>
                </a:cubicBezTo>
                <a:cubicBezTo>
                  <a:pt x="390" y="62"/>
                  <a:pt x="390" y="63"/>
                  <a:pt x="390" y="63"/>
                </a:cubicBezTo>
                <a:cubicBezTo>
                  <a:pt x="389" y="63"/>
                  <a:pt x="389" y="63"/>
                  <a:pt x="386" y="64"/>
                </a:cubicBezTo>
                <a:cubicBezTo>
                  <a:pt x="386" y="65"/>
                  <a:pt x="385" y="66"/>
                  <a:pt x="385" y="68"/>
                </a:cubicBezTo>
                <a:cubicBezTo>
                  <a:pt x="384" y="68"/>
                  <a:pt x="383" y="69"/>
                  <a:pt x="383" y="69"/>
                </a:cubicBezTo>
                <a:cubicBezTo>
                  <a:pt x="382" y="71"/>
                  <a:pt x="379" y="72"/>
                  <a:pt x="379" y="72"/>
                </a:cubicBezTo>
                <a:cubicBezTo>
                  <a:pt x="378" y="74"/>
                  <a:pt x="377" y="76"/>
                  <a:pt x="377" y="78"/>
                </a:cubicBezTo>
                <a:cubicBezTo>
                  <a:pt x="376" y="78"/>
                  <a:pt x="376" y="78"/>
                  <a:pt x="376" y="78"/>
                </a:cubicBezTo>
                <a:cubicBezTo>
                  <a:pt x="376" y="78"/>
                  <a:pt x="375" y="79"/>
                  <a:pt x="371" y="81"/>
                </a:cubicBezTo>
                <a:cubicBezTo>
                  <a:pt x="370" y="82"/>
                  <a:pt x="370" y="82"/>
                  <a:pt x="370" y="82"/>
                </a:cubicBezTo>
                <a:cubicBezTo>
                  <a:pt x="371" y="82"/>
                  <a:pt x="371" y="82"/>
                  <a:pt x="371" y="82"/>
                </a:cubicBezTo>
                <a:cubicBezTo>
                  <a:pt x="372" y="82"/>
                  <a:pt x="373" y="82"/>
                  <a:pt x="373" y="82"/>
                </a:cubicBezTo>
                <a:cubicBezTo>
                  <a:pt x="372" y="86"/>
                  <a:pt x="367" y="86"/>
                  <a:pt x="365" y="89"/>
                </a:cubicBezTo>
                <a:cubicBezTo>
                  <a:pt x="364" y="89"/>
                  <a:pt x="363" y="89"/>
                  <a:pt x="363" y="88"/>
                </a:cubicBezTo>
                <a:cubicBezTo>
                  <a:pt x="362" y="88"/>
                  <a:pt x="361" y="88"/>
                  <a:pt x="361" y="88"/>
                </a:cubicBezTo>
                <a:cubicBezTo>
                  <a:pt x="361" y="90"/>
                  <a:pt x="361" y="90"/>
                  <a:pt x="361" y="90"/>
                </a:cubicBezTo>
                <a:cubicBezTo>
                  <a:pt x="361" y="90"/>
                  <a:pt x="361" y="91"/>
                  <a:pt x="361" y="91"/>
                </a:cubicBezTo>
                <a:cubicBezTo>
                  <a:pt x="360" y="91"/>
                  <a:pt x="360" y="92"/>
                  <a:pt x="359"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8" y="92"/>
                  <a:pt x="358" y="92"/>
                  <a:pt x="358" y="92"/>
                </a:cubicBezTo>
                <a:cubicBezTo>
                  <a:pt x="356" y="92"/>
                  <a:pt x="355" y="93"/>
                  <a:pt x="353" y="94"/>
                </a:cubicBezTo>
                <a:cubicBezTo>
                  <a:pt x="352" y="97"/>
                  <a:pt x="349" y="97"/>
                  <a:pt x="347" y="98"/>
                </a:cubicBezTo>
                <a:cubicBezTo>
                  <a:pt x="347" y="99"/>
                  <a:pt x="347" y="100"/>
                  <a:pt x="347" y="100"/>
                </a:cubicBezTo>
                <a:cubicBezTo>
                  <a:pt x="347" y="100"/>
                  <a:pt x="347" y="100"/>
                  <a:pt x="346" y="105"/>
                </a:cubicBezTo>
                <a:cubicBezTo>
                  <a:pt x="345" y="105"/>
                  <a:pt x="345" y="105"/>
                  <a:pt x="345" y="105"/>
                </a:cubicBezTo>
                <a:cubicBezTo>
                  <a:pt x="344" y="106"/>
                  <a:pt x="344" y="107"/>
                  <a:pt x="344" y="108"/>
                </a:cubicBezTo>
                <a:cubicBezTo>
                  <a:pt x="345" y="108"/>
                  <a:pt x="346" y="108"/>
                  <a:pt x="346" y="108"/>
                </a:cubicBezTo>
                <a:cubicBezTo>
                  <a:pt x="347" y="108"/>
                  <a:pt x="347" y="108"/>
                  <a:pt x="347" y="108"/>
                </a:cubicBezTo>
                <a:cubicBezTo>
                  <a:pt x="348" y="108"/>
                  <a:pt x="348" y="108"/>
                  <a:pt x="348" y="108"/>
                </a:cubicBezTo>
                <a:cubicBezTo>
                  <a:pt x="348" y="109"/>
                  <a:pt x="347" y="110"/>
                  <a:pt x="347" y="110"/>
                </a:cubicBezTo>
                <a:cubicBezTo>
                  <a:pt x="346" y="112"/>
                  <a:pt x="346" y="112"/>
                  <a:pt x="345" y="112"/>
                </a:cubicBezTo>
                <a:cubicBezTo>
                  <a:pt x="345" y="113"/>
                  <a:pt x="345" y="113"/>
                  <a:pt x="345" y="114"/>
                </a:cubicBezTo>
                <a:cubicBezTo>
                  <a:pt x="346" y="114"/>
                  <a:pt x="346" y="114"/>
                  <a:pt x="348" y="114"/>
                </a:cubicBezTo>
                <a:cubicBezTo>
                  <a:pt x="348" y="116"/>
                  <a:pt x="348" y="116"/>
                  <a:pt x="347" y="117"/>
                </a:cubicBezTo>
                <a:cubicBezTo>
                  <a:pt x="352" y="117"/>
                  <a:pt x="357" y="117"/>
                  <a:pt x="362" y="117"/>
                </a:cubicBezTo>
                <a:cubicBezTo>
                  <a:pt x="363" y="116"/>
                  <a:pt x="363" y="116"/>
                  <a:pt x="366" y="115"/>
                </a:cubicBezTo>
                <a:cubicBezTo>
                  <a:pt x="366" y="114"/>
                  <a:pt x="366" y="114"/>
                  <a:pt x="366" y="113"/>
                </a:cubicBezTo>
                <a:cubicBezTo>
                  <a:pt x="368" y="113"/>
                  <a:pt x="368" y="115"/>
                  <a:pt x="369" y="116"/>
                </a:cubicBezTo>
                <a:cubicBezTo>
                  <a:pt x="369" y="116"/>
                  <a:pt x="369" y="117"/>
                  <a:pt x="369" y="117"/>
                </a:cubicBezTo>
                <a:cubicBezTo>
                  <a:pt x="378" y="118"/>
                  <a:pt x="387" y="118"/>
                  <a:pt x="395" y="118"/>
                </a:cubicBezTo>
                <a:cubicBezTo>
                  <a:pt x="396" y="118"/>
                  <a:pt x="397" y="118"/>
                  <a:pt x="398" y="117"/>
                </a:cubicBezTo>
                <a:cubicBezTo>
                  <a:pt x="398" y="116"/>
                  <a:pt x="399" y="115"/>
                  <a:pt x="401" y="114"/>
                </a:cubicBezTo>
                <a:cubicBezTo>
                  <a:pt x="401" y="113"/>
                  <a:pt x="401" y="112"/>
                  <a:pt x="401" y="112"/>
                </a:cubicBezTo>
                <a:cubicBezTo>
                  <a:pt x="401" y="112"/>
                  <a:pt x="400" y="111"/>
                  <a:pt x="400" y="111"/>
                </a:cubicBezTo>
                <a:cubicBezTo>
                  <a:pt x="399" y="111"/>
                  <a:pt x="398" y="111"/>
                  <a:pt x="396" y="111"/>
                </a:cubicBezTo>
                <a:cubicBezTo>
                  <a:pt x="396" y="109"/>
                  <a:pt x="396" y="109"/>
                  <a:pt x="396" y="107"/>
                </a:cubicBezTo>
                <a:cubicBezTo>
                  <a:pt x="395" y="107"/>
                  <a:pt x="394" y="107"/>
                  <a:pt x="394" y="107"/>
                </a:cubicBezTo>
                <a:cubicBezTo>
                  <a:pt x="394" y="104"/>
                  <a:pt x="394" y="101"/>
                  <a:pt x="393" y="99"/>
                </a:cubicBezTo>
                <a:cubicBezTo>
                  <a:pt x="394" y="99"/>
                  <a:pt x="394" y="99"/>
                  <a:pt x="397" y="94"/>
                </a:cubicBezTo>
                <a:cubicBezTo>
                  <a:pt x="402" y="93"/>
                  <a:pt x="405" y="88"/>
                  <a:pt x="405" y="88"/>
                </a:cubicBezTo>
                <a:cubicBezTo>
                  <a:pt x="406" y="87"/>
                  <a:pt x="406" y="87"/>
                  <a:pt x="408" y="87"/>
                </a:cubicBezTo>
                <a:cubicBezTo>
                  <a:pt x="409" y="86"/>
                  <a:pt x="409" y="86"/>
                  <a:pt x="409" y="86"/>
                </a:cubicBezTo>
                <a:cubicBezTo>
                  <a:pt x="408" y="83"/>
                  <a:pt x="410" y="80"/>
                  <a:pt x="410" y="77"/>
                </a:cubicBezTo>
                <a:cubicBezTo>
                  <a:pt x="411" y="77"/>
                  <a:pt x="411"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3" y="77"/>
                  <a:pt x="413" y="77"/>
                  <a:pt x="413" y="77"/>
                </a:cubicBezTo>
                <a:cubicBezTo>
                  <a:pt x="414" y="77"/>
                  <a:pt x="414" y="77"/>
                  <a:pt x="414" y="77"/>
                </a:cubicBezTo>
                <a:cubicBezTo>
                  <a:pt x="414" y="77"/>
                  <a:pt x="414" y="77"/>
                  <a:pt x="414" y="77"/>
                </a:cubicBezTo>
                <a:cubicBezTo>
                  <a:pt x="415" y="79"/>
                  <a:pt x="415" y="79"/>
                  <a:pt x="416" y="79"/>
                </a:cubicBezTo>
                <a:cubicBezTo>
                  <a:pt x="417" y="78"/>
                  <a:pt x="417" y="78"/>
                  <a:pt x="417" y="78"/>
                </a:cubicBezTo>
                <a:cubicBezTo>
                  <a:pt x="419" y="79"/>
                  <a:pt x="419" y="79"/>
                  <a:pt x="420" y="80"/>
                </a:cubicBezTo>
                <a:cubicBezTo>
                  <a:pt x="420" y="82"/>
                  <a:pt x="420" y="82"/>
                  <a:pt x="420" y="83"/>
                </a:cubicBezTo>
                <a:cubicBezTo>
                  <a:pt x="420" y="83"/>
                  <a:pt x="419" y="83"/>
                  <a:pt x="418" y="83"/>
                </a:cubicBezTo>
                <a:cubicBezTo>
                  <a:pt x="419" y="86"/>
                  <a:pt x="419" y="86"/>
                  <a:pt x="409" y="95"/>
                </a:cubicBezTo>
                <a:cubicBezTo>
                  <a:pt x="409" y="97"/>
                  <a:pt x="408" y="100"/>
                  <a:pt x="409" y="103"/>
                </a:cubicBezTo>
                <a:cubicBezTo>
                  <a:pt x="409" y="104"/>
                  <a:pt x="409" y="104"/>
                  <a:pt x="409" y="104"/>
                </a:cubicBezTo>
                <a:cubicBezTo>
                  <a:pt x="409" y="105"/>
                  <a:pt x="410" y="106"/>
                  <a:pt x="410" y="106"/>
                </a:cubicBezTo>
                <a:cubicBezTo>
                  <a:pt x="411" y="108"/>
                  <a:pt x="419" y="112"/>
                  <a:pt x="419" y="112"/>
                </a:cubicBezTo>
                <a:cubicBezTo>
                  <a:pt x="420" y="112"/>
                  <a:pt x="420" y="112"/>
                  <a:pt x="420" y="112"/>
                </a:cubicBezTo>
                <a:cubicBezTo>
                  <a:pt x="423" y="111"/>
                  <a:pt x="426" y="111"/>
                  <a:pt x="429" y="110"/>
                </a:cubicBezTo>
                <a:cubicBezTo>
                  <a:pt x="429" y="109"/>
                  <a:pt x="429" y="109"/>
                  <a:pt x="429" y="109"/>
                </a:cubicBezTo>
                <a:cubicBezTo>
                  <a:pt x="432" y="109"/>
                  <a:pt x="434" y="109"/>
                  <a:pt x="436" y="109"/>
                </a:cubicBezTo>
                <a:cubicBezTo>
                  <a:pt x="436" y="109"/>
                  <a:pt x="437" y="108"/>
                  <a:pt x="438" y="108"/>
                </a:cubicBezTo>
                <a:cubicBezTo>
                  <a:pt x="438" y="108"/>
                  <a:pt x="438" y="108"/>
                  <a:pt x="438" y="108"/>
                </a:cubicBezTo>
                <a:cubicBezTo>
                  <a:pt x="439" y="109"/>
                  <a:pt x="439" y="109"/>
                  <a:pt x="440" y="110"/>
                </a:cubicBezTo>
                <a:cubicBezTo>
                  <a:pt x="442" y="111"/>
                  <a:pt x="443" y="111"/>
                  <a:pt x="445" y="111"/>
                </a:cubicBezTo>
                <a:cubicBezTo>
                  <a:pt x="445" y="111"/>
                  <a:pt x="445" y="111"/>
                  <a:pt x="445" y="111"/>
                </a:cubicBezTo>
                <a:cubicBezTo>
                  <a:pt x="445" y="112"/>
                  <a:pt x="445" y="112"/>
                  <a:pt x="445" y="112"/>
                </a:cubicBezTo>
                <a:cubicBezTo>
                  <a:pt x="439" y="112"/>
                  <a:pt x="438" y="112"/>
                  <a:pt x="437" y="116"/>
                </a:cubicBezTo>
                <a:cubicBezTo>
                  <a:pt x="432" y="118"/>
                  <a:pt x="428" y="114"/>
                  <a:pt x="424" y="116"/>
                </a:cubicBezTo>
                <a:cubicBezTo>
                  <a:pt x="422" y="116"/>
                  <a:pt x="422" y="116"/>
                  <a:pt x="421" y="116"/>
                </a:cubicBezTo>
                <a:cubicBezTo>
                  <a:pt x="421" y="117"/>
                  <a:pt x="420" y="118"/>
                  <a:pt x="420" y="118"/>
                </a:cubicBezTo>
                <a:cubicBezTo>
                  <a:pt x="453" y="120"/>
                  <a:pt x="485" y="121"/>
                  <a:pt x="515" y="121"/>
                </a:cubicBezTo>
                <a:cubicBezTo>
                  <a:pt x="528" y="121"/>
                  <a:pt x="539" y="121"/>
                  <a:pt x="550" y="121"/>
                </a:cubicBezTo>
                <a:moveTo>
                  <a:pt x="362" y="117"/>
                </a:moveTo>
                <a:cubicBezTo>
                  <a:pt x="357" y="117"/>
                  <a:pt x="352" y="117"/>
                  <a:pt x="347" y="117"/>
                </a:cubicBezTo>
                <a:cubicBezTo>
                  <a:pt x="347" y="117"/>
                  <a:pt x="347" y="117"/>
                  <a:pt x="347" y="117"/>
                </a:cubicBezTo>
                <a:cubicBezTo>
                  <a:pt x="346" y="118"/>
                  <a:pt x="346" y="118"/>
                  <a:pt x="346" y="118"/>
                </a:cubicBezTo>
                <a:cubicBezTo>
                  <a:pt x="346" y="118"/>
                  <a:pt x="346" y="118"/>
                  <a:pt x="346" y="119"/>
                </a:cubicBezTo>
                <a:cubicBezTo>
                  <a:pt x="346" y="119"/>
                  <a:pt x="346" y="119"/>
                  <a:pt x="346" y="119"/>
                </a:cubicBezTo>
                <a:cubicBezTo>
                  <a:pt x="349" y="119"/>
                  <a:pt x="349" y="119"/>
                  <a:pt x="349" y="119"/>
                </a:cubicBezTo>
                <a:cubicBezTo>
                  <a:pt x="349" y="120"/>
                  <a:pt x="349" y="120"/>
                  <a:pt x="349" y="120"/>
                </a:cubicBezTo>
                <a:cubicBezTo>
                  <a:pt x="349" y="120"/>
                  <a:pt x="349" y="120"/>
                  <a:pt x="350" y="121"/>
                </a:cubicBezTo>
                <a:cubicBezTo>
                  <a:pt x="351" y="121"/>
                  <a:pt x="352" y="121"/>
                  <a:pt x="352" y="121"/>
                </a:cubicBezTo>
                <a:cubicBezTo>
                  <a:pt x="353" y="121"/>
                  <a:pt x="353" y="121"/>
                  <a:pt x="354" y="122"/>
                </a:cubicBezTo>
                <a:cubicBezTo>
                  <a:pt x="354" y="122"/>
                  <a:pt x="354" y="122"/>
                  <a:pt x="355" y="122"/>
                </a:cubicBezTo>
                <a:cubicBezTo>
                  <a:pt x="355" y="122"/>
                  <a:pt x="356" y="121"/>
                  <a:pt x="357" y="121"/>
                </a:cubicBezTo>
                <a:cubicBezTo>
                  <a:pt x="357" y="120"/>
                  <a:pt x="357" y="120"/>
                  <a:pt x="357" y="120"/>
                </a:cubicBezTo>
                <a:cubicBezTo>
                  <a:pt x="359" y="120"/>
                  <a:pt x="359" y="120"/>
                  <a:pt x="359" y="120"/>
                </a:cubicBezTo>
                <a:cubicBezTo>
                  <a:pt x="359" y="120"/>
                  <a:pt x="360" y="119"/>
                  <a:pt x="360" y="119"/>
                </a:cubicBezTo>
                <a:cubicBezTo>
                  <a:pt x="360" y="118"/>
                  <a:pt x="360" y="118"/>
                  <a:pt x="360" y="118"/>
                </a:cubicBezTo>
                <a:cubicBezTo>
                  <a:pt x="361" y="118"/>
                  <a:pt x="361" y="118"/>
                  <a:pt x="362" y="117"/>
                </a:cubicBezTo>
                <a:moveTo>
                  <a:pt x="395" y="118"/>
                </a:moveTo>
                <a:cubicBezTo>
                  <a:pt x="387" y="118"/>
                  <a:pt x="378" y="118"/>
                  <a:pt x="369" y="118"/>
                </a:cubicBezTo>
                <a:cubicBezTo>
                  <a:pt x="369" y="119"/>
                  <a:pt x="371" y="119"/>
                  <a:pt x="371" y="121"/>
                </a:cubicBezTo>
                <a:cubicBezTo>
                  <a:pt x="371" y="121"/>
                  <a:pt x="371" y="121"/>
                  <a:pt x="371" y="121"/>
                </a:cubicBezTo>
                <a:cubicBezTo>
                  <a:pt x="371" y="122"/>
                  <a:pt x="370" y="122"/>
                  <a:pt x="370" y="122"/>
                </a:cubicBezTo>
                <a:cubicBezTo>
                  <a:pt x="370" y="122"/>
                  <a:pt x="370" y="124"/>
                  <a:pt x="371" y="125"/>
                </a:cubicBezTo>
                <a:cubicBezTo>
                  <a:pt x="372" y="125"/>
                  <a:pt x="372" y="125"/>
                  <a:pt x="372" y="125"/>
                </a:cubicBezTo>
                <a:cubicBezTo>
                  <a:pt x="372" y="125"/>
                  <a:pt x="373" y="126"/>
                  <a:pt x="373" y="127"/>
                </a:cubicBezTo>
                <a:cubicBezTo>
                  <a:pt x="373" y="127"/>
                  <a:pt x="373" y="128"/>
                  <a:pt x="373" y="128"/>
                </a:cubicBezTo>
                <a:cubicBezTo>
                  <a:pt x="373" y="129"/>
                  <a:pt x="373" y="129"/>
                  <a:pt x="373" y="129"/>
                </a:cubicBezTo>
                <a:cubicBezTo>
                  <a:pt x="373" y="131"/>
                  <a:pt x="374" y="131"/>
                  <a:pt x="375" y="132"/>
                </a:cubicBezTo>
                <a:cubicBezTo>
                  <a:pt x="376" y="133"/>
                  <a:pt x="376" y="133"/>
                  <a:pt x="376" y="134"/>
                </a:cubicBezTo>
                <a:cubicBezTo>
                  <a:pt x="376" y="135"/>
                  <a:pt x="375" y="135"/>
                  <a:pt x="375" y="136"/>
                </a:cubicBezTo>
                <a:cubicBezTo>
                  <a:pt x="375" y="137"/>
                  <a:pt x="375" y="137"/>
                  <a:pt x="375" y="137"/>
                </a:cubicBezTo>
                <a:cubicBezTo>
                  <a:pt x="375" y="137"/>
                  <a:pt x="376" y="138"/>
                  <a:pt x="376" y="138"/>
                </a:cubicBezTo>
                <a:cubicBezTo>
                  <a:pt x="378" y="139"/>
                  <a:pt x="380" y="139"/>
                  <a:pt x="382" y="139"/>
                </a:cubicBezTo>
                <a:cubicBezTo>
                  <a:pt x="382" y="136"/>
                  <a:pt x="383" y="134"/>
                  <a:pt x="385" y="135"/>
                </a:cubicBezTo>
                <a:cubicBezTo>
                  <a:pt x="385" y="135"/>
                  <a:pt x="386" y="135"/>
                  <a:pt x="386" y="135"/>
                </a:cubicBezTo>
                <a:cubicBezTo>
                  <a:pt x="387" y="135"/>
                  <a:pt x="387" y="135"/>
                  <a:pt x="387" y="135"/>
                </a:cubicBezTo>
                <a:cubicBezTo>
                  <a:pt x="388" y="136"/>
                  <a:pt x="388" y="135"/>
                  <a:pt x="389" y="134"/>
                </a:cubicBezTo>
                <a:cubicBezTo>
                  <a:pt x="389" y="134"/>
                  <a:pt x="390" y="134"/>
                  <a:pt x="391" y="134"/>
                </a:cubicBezTo>
                <a:cubicBezTo>
                  <a:pt x="391" y="133"/>
                  <a:pt x="391" y="132"/>
                  <a:pt x="391" y="131"/>
                </a:cubicBezTo>
                <a:cubicBezTo>
                  <a:pt x="392" y="131"/>
                  <a:pt x="394" y="131"/>
                  <a:pt x="395" y="131"/>
                </a:cubicBezTo>
                <a:cubicBezTo>
                  <a:pt x="395" y="130"/>
                  <a:pt x="395" y="130"/>
                  <a:pt x="395" y="129"/>
                </a:cubicBezTo>
                <a:cubicBezTo>
                  <a:pt x="394" y="129"/>
                  <a:pt x="394" y="129"/>
                  <a:pt x="393" y="129"/>
                </a:cubicBezTo>
                <a:cubicBezTo>
                  <a:pt x="391" y="129"/>
                  <a:pt x="391" y="129"/>
                  <a:pt x="391" y="129"/>
                </a:cubicBezTo>
                <a:cubicBezTo>
                  <a:pt x="391" y="128"/>
                  <a:pt x="391" y="128"/>
                  <a:pt x="391" y="128"/>
                </a:cubicBezTo>
                <a:cubicBezTo>
                  <a:pt x="390" y="128"/>
                  <a:pt x="390" y="128"/>
                  <a:pt x="390" y="128"/>
                </a:cubicBezTo>
                <a:cubicBezTo>
                  <a:pt x="392" y="125"/>
                  <a:pt x="392" y="125"/>
                  <a:pt x="392" y="123"/>
                </a:cubicBezTo>
                <a:cubicBezTo>
                  <a:pt x="393" y="120"/>
                  <a:pt x="393" y="120"/>
                  <a:pt x="393" y="120"/>
                </a:cubicBezTo>
                <a:cubicBezTo>
                  <a:pt x="394" y="119"/>
                  <a:pt x="395" y="119"/>
                  <a:pt x="395" y="118"/>
                </a:cubicBezTo>
                <a:moveTo>
                  <a:pt x="605" y="288"/>
                </a:moveTo>
                <a:cubicBezTo>
                  <a:pt x="596" y="225"/>
                  <a:pt x="577" y="168"/>
                  <a:pt x="550" y="121"/>
                </a:cubicBezTo>
                <a:cubicBezTo>
                  <a:pt x="539" y="121"/>
                  <a:pt x="528" y="121"/>
                  <a:pt x="515" y="121"/>
                </a:cubicBezTo>
                <a:cubicBezTo>
                  <a:pt x="485" y="121"/>
                  <a:pt x="453" y="120"/>
                  <a:pt x="420" y="119"/>
                </a:cubicBezTo>
                <a:cubicBezTo>
                  <a:pt x="418" y="119"/>
                  <a:pt x="416" y="119"/>
                  <a:pt x="415"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6" y="119"/>
                  <a:pt x="416" y="119"/>
                  <a:pt x="416" y="119"/>
                </a:cubicBezTo>
                <a:cubicBezTo>
                  <a:pt x="415" y="120"/>
                  <a:pt x="414" y="120"/>
                  <a:pt x="412" y="121"/>
                </a:cubicBezTo>
                <a:cubicBezTo>
                  <a:pt x="412" y="121"/>
                  <a:pt x="412" y="122"/>
                  <a:pt x="413" y="123"/>
                </a:cubicBezTo>
                <a:cubicBezTo>
                  <a:pt x="415" y="124"/>
                  <a:pt x="415" y="124"/>
                  <a:pt x="418" y="124"/>
                </a:cubicBezTo>
                <a:cubicBezTo>
                  <a:pt x="418" y="123"/>
                  <a:pt x="420" y="122"/>
                  <a:pt x="420" y="121"/>
                </a:cubicBezTo>
                <a:cubicBezTo>
                  <a:pt x="423" y="122"/>
                  <a:pt x="424" y="125"/>
                  <a:pt x="426" y="126"/>
                </a:cubicBezTo>
                <a:cubicBezTo>
                  <a:pt x="426" y="126"/>
                  <a:pt x="426" y="127"/>
                  <a:pt x="426" y="127"/>
                </a:cubicBezTo>
                <a:cubicBezTo>
                  <a:pt x="425" y="128"/>
                  <a:pt x="424" y="129"/>
                  <a:pt x="423" y="130"/>
                </a:cubicBezTo>
                <a:cubicBezTo>
                  <a:pt x="423" y="131"/>
                  <a:pt x="422" y="131"/>
                  <a:pt x="421" y="131"/>
                </a:cubicBezTo>
                <a:cubicBezTo>
                  <a:pt x="421" y="131"/>
                  <a:pt x="420" y="131"/>
                  <a:pt x="420" y="131"/>
                </a:cubicBezTo>
                <a:cubicBezTo>
                  <a:pt x="419" y="130"/>
                  <a:pt x="419" y="129"/>
                  <a:pt x="419" y="129"/>
                </a:cubicBezTo>
                <a:cubicBezTo>
                  <a:pt x="418" y="128"/>
                  <a:pt x="417" y="128"/>
                  <a:pt x="417" y="128"/>
                </a:cubicBezTo>
                <a:cubicBezTo>
                  <a:pt x="417" y="127"/>
                  <a:pt x="417" y="126"/>
                  <a:pt x="417" y="126"/>
                </a:cubicBezTo>
                <a:cubicBezTo>
                  <a:pt x="416" y="126"/>
                  <a:pt x="416" y="126"/>
                  <a:pt x="415" y="126"/>
                </a:cubicBezTo>
                <a:cubicBezTo>
                  <a:pt x="415" y="127"/>
                  <a:pt x="414" y="128"/>
                  <a:pt x="413" y="128"/>
                </a:cubicBezTo>
                <a:cubicBezTo>
                  <a:pt x="412" y="133"/>
                  <a:pt x="410" y="141"/>
                  <a:pt x="410" y="141"/>
                </a:cubicBezTo>
                <a:cubicBezTo>
                  <a:pt x="411" y="141"/>
                  <a:pt x="411" y="141"/>
                  <a:pt x="412" y="142"/>
                </a:cubicBezTo>
                <a:cubicBezTo>
                  <a:pt x="411" y="143"/>
                  <a:pt x="411" y="143"/>
                  <a:pt x="411" y="143"/>
                </a:cubicBezTo>
                <a:cubicBezTo>
                  <a:pt x="404" y="141"/>
                  <a:pt x="404" y="141"/>
                  <a:pt x="402" y="143"/>
                </a:cubicBezTo>
                <a:cubicBezTo>
                  <a:pt x="403" y="144"/>
                  <a:pt x="404" y="145"/>
                  <a:pt x="404" y="146"/>
                </a:cubicBezTo>
                <a:cubicBezTo>
                  <a:pt x="404" y="147"/>
                  <a:pt x="404" y="147"/>
                  <a:pt x="404" y="147"/>
                </a:cubicBezTo>
                <a:cubicBezTo>
                  <a:pt x="403" y="147"/>
                  <a:pt x="403" y="147"/>
                  <a:pt x="403" y="147"/>
                </a:cubicBezTo>
                <a:cubicBezTo>
                  <a:pt x="401" y="145"/>
                  <a:pt x="399" y="144"/>
                  <a:pt x="397" y="142"/>
                </a:cubicBezTo>
                <a:cubicBezTo>
                  <a:pt x="383" y="149"/>
                  <a:pt x="379" y="151"/>
                  <a:pt x="379" y="144"/>
                </a:cubicBezTo>
                <a:cubicBezTo>
                  <a:pt x="377" y="144"/>
                  <a:pt x="377" y="144"/>
                  <a:pt x="377" y="144"/>
                </a:cubicBezTo>
                <a:cubicBezTo>
                  <a:pt x="376" y="145"/>
                  <a:pt x="375" y="145"/>
                  <a:pt x="374" y="145"/>
                </a:cubicBezTo>
                <a:cubicBezTo>
                  <a:pt x="373" y="145"/>
                  <a:pt x="372" y="145"/>
                  <a:pt x="372" y="145"/>
                </a:cubicBezTo>
                <a:cubicBezTo>
                  <a:pt x="371" y="145"/>
                  <a:pt x="370" y="145"/>
                  <a:pt x="370" y="145"/>
                </a:cubicBezTo>
                <a:cubicBezTo>
                  <a:pt x="370" y="145"/>
                  <a:pt x="370" y="146"/>
                  <a:pt x="370" y="147"/>
                </a:cubicBezTo>
                <a:cubicBezTo>
                  <a:pt x="369" y="148"/>
                  <a:pt x="368" y="148"/>
                  <a:pt x="368" y="148"/>
                </a:cubicBezTo>
                <a:cubicBezTo>
                  <a:pt x="367" y="148"/>
                  <a:pt x="367" y="147"/>
                  <a:pt x="366" y="147"/>
                </a:cubicBezTo>
                <a:cubicBezTo>
                  <a:pt x="366" y="146"/>
                  <a:pt x="365" y="145"/>
                  <a:pt x="364" y="145"/>
                </a:cubicBezTo>
                <a:cubicBezTo>
                  <a:pt x="363" y="145"/>
                  <a:pt x="363" y="145"/>
                  <a:pt x="362" y="145"/>
                </a:cubicBezTo>
                <a:cubicBezTo>
                  <a:pt x="362" y="144"/>
                  <a:pt x="362" y="144"/>
                  <a:pt x="362" y="143"/>
                </a:cubicBezTo>
                <a:cubicBezTo>
                  <a:pt x="362" y="143"/>
                  <a:pt x="363" y="142"/>
                  <a:pt x="363" y="141"/>
                </a:cubicBezTo>
                <a:cubicBezTo>
                  <a:pt x="364" y="141"/>
                  <a:pt x="365" y="141"/>
                  <a:pt x="366" y="141"/>
                </a:cubicBezTo>
                <a:cubicBezTo>
                  <a:pt x="368" y="142"/>
                  <a:pt x="370" y="143"/>
                  <a:pt x="372" y="143"/>
                </a:cubicBezTo>
                <a:cubicBezTo>
                  <a:pt x="372" y="142"/>
                  <a:pt x="374" y="140"/>
                  <a:pt x="374" y="135"/>
                </a:cubicBezTo>
                <a:cubicBezTo>
                  <a:pt x="373" y="134"/>
                  <a:pt x="373" y="134"/>
                  <a:pt x="372" y="134"/>
                </a:cubicBezTo>
                <a:cubicBezTo>
                  <a:pt x="369" y="135"/>
                  <a:pt x="369" y="135"/>
                  <a:pt x="368" y="136"/>
                </a:cubicBezTo>
                <a:cubicBezTo>
                  <a:pt x="367" y="137"/>
                  <a:pt x="367" y="137"/>
                  <a:pt x="367" y="137"/>
                </a:cubicBezTo>
                <a:cubicBezTo>
                  <a:pt x="366" y="137"/>
                  <a:pt x="366" y="137"/>
                  <a:pt x="366" y="137"/>
                </a:cubicBezTo>
                <a:cubicBezTo>
                  <a:pt x="366" y="136"/>
                  <a:pt x="366" y="136"/>
                  <a:pt x="366" y="135"/>
                </a:cubicBezTo>
                <a:cubicBezTo>
                  <a:pt x="366" y="135"/>
                  <a:pt x="367" y="134"/>
                  <a:pt x="367" y="134"/>
                </a:cubicBezTo>
                <a:cubicBezTo>
                  <a:pt x="367" y="132"/>
                  <a:pt x="367" y="132"/>
                  <a:pt x="367" y="131"/>
                </a:cubicBezTo>
                <a:cubicBezTo>
                  <a:pt x="367" y="132"/>
                  <a:pt x="366" y="132"/>
                  <a:pt x="366" y="132"/>
                </a:cubicBezTo>
                <a:cubicBezTo>
                  <a:pt x="365" y="125"/>
                  <a:pt x="365" y="125"/>
                  <a:pt x="364" y="124"/>
                </a:cubicBezTo>
                <a:cubicBezTo>
                  <a:pt x="360" y="128"/>
                  <a:pt x="360" y="128"/>
                  <a:pt x="359" y="128"/>
                </a:cubicBezTo>
                <a:cubicBezTo>
                  <a:pt x="358" y="129"/>
                  <a:pt x="358" y="129"/>
                  <a:pt x="358" y="130"/>
                </a:cubicBezTo>
                <a:cubicBezTo>
                  <a:pt x="358" y="131"/>
                  <a:pt x="358" y="131"/>
                  <a:pt x="358" y="131"/>
                </a:cubicBezTo>
                <a:cubicBezTo>
                  <a:pt x="357" y="132"/>
                  <a:pt x="356" y="132"/>
                  <a:pt x="355" y="133"/>
                </a:cubicBezTo>
                <a:cubicBezTo>
                  <a:pt x="353" y="136"/>
                  <a:pt x="357" y="138"/>
                  <a:pt x="356" y="141"/>
                </a:cubicBezTo>
                <a:cubicBezTo>
                  <a:pt x="356" y="142"/>
                  <a:pt x="356" y="142"/>
                  <a:pt x="356" y="142"/>
                </a:cubicBezTo>
                <a:cubicBezTo>
                  <a:pt x="355" y="144"/>
                  <a:pt x="355" y="144"/>
                  <a:pt x="355" y="144"/>
                </a:cubicBezTo>
                <a:cubicBezTo>
                  <a:pt x="356" y="145"/>
                  <a:pt x="356" y="147"/>
                  <a:pt x="356" y="148"/>
                </a:cubicBezTo>
                <a:cubicBezTo>
                  <a:pt x="356" y="149"/>
                  <a:pt x="356" y="150"/>
                  <a:pt x="356" y="150"/>
                </a:cubicBezTo>
                <a:cubicBezTo>
                  <a:pt x="356" y="150"/>
                  <a:pt x="355" y="150"/>
                  <a:pt x="355" y="150"/>
                </a:cubicBezTo>
                <a:cubicBezTo>
                  <a:pt x="354" y="150"/>
                  <a:pt x="354" y="150"/>
                  <a:pt x="353" y="150"/>
                </a:cubicBezTo>
                <a:cubicBezTo>
                  <a:pt x="351" y="151"/>
                  <a:pt x="351" y="151"/>
                  <a:pt x="350" y="150"/>
                </a:cubicBezTo>
                <a:cubicBezTo>
                  <a:pt x="346" y="150"/>
                  <a:pt x="346" y="150"/>
                  <a:pt x="337" y="156"/>
                </a:cubicBezTo>
                <a:cubicBezTo>
                  <a:pt x="336" y="155"/>
                  <a:pt x="336" y="155"/>
                  <a:pt x="335" y="155"/>
                </a:cubicBezTo>
                <a:cubicBezTo>
                  <a:pt x="335" y="155"/>
                  <a:pt x="335" y="155"/>
                  <a:pt x="334" y="155"/>
                </a:cubicBezTo>
                <a:cubicBezTo>
                  <a:pt x="334" y="155"/>
                  <a:pt x="333" y="155"/>
                  <a:pt x="333" y="155"/>
                </a:cubicBezTo>
                <a:cubicBezTo>
                  <a:pt x="332" y="155"/>
                  <a:pt x="332" y="156"/>
                  <a:pt x="332" y="157"/>
                </a:cubicBezTo>
                <a:cubicBezTo>
                  <a:pt x="334" y="158"/>
                  <a:pt x="334" y="158"/>
                  <a:pt x="334" y="158"/>
                </a:cubicBezTo>
                <a:cubicBezTo>
                  <a:pt x="334" y="159"/>
                  <a:pt x="334" y="160"/>
                  <a:pt x="333" y="161"/>
                </a:cubicBezTo>
                <a:cubicBezTo>
                  <a:pt x="330" y="161"/>
                  <a:pt x="330" y="161"/>
                  <a:pt x="325" y="165"/>
                </a:cubicBezTo>
                <a:cubicBezTo>
                  <a:pt x="324" y="165"/>
                  <a:pt x="324" y="165"/>
                  <a:pt x="324" y="165"/>
                </a:cubicBezTo>
                <a:cubicBezTo>
                  <a:pt x="323" y="165"/>
                  <a:pt x="322" y="165"/>
                  <a:pt x="322" y="165"/>
                </a:cubicBezTo>
                <a:cubicBezTo>
                  <a:pt x="320" y="167"/>
                  <a:pt x="320" y="169"/>
                  <a:pt x="319" y="171"/>
                </a:cubicBezTo>
                <a:cubicBezTo>
                  <a:pt x="317" y="171"/>
                  <a:pt x="316" y="171"/>
                  <a:pt x="314" y="172"/>
                </a:cubicBezTo>
                <a:cubicBezTo>
                  <a:pt x="314" y="173"/>
                  <a:pt x="313" y="174"/>
                  <a:pt x="313" y="175"/>
                </a:cubicBezTo>
                <a:cubicBezTo>
                  <a:pt x="312" y="175"/>
                  <a:pt x="311" y="175"/>
                  <a:pt x="310" y="175"/>
                </a:cubicBezTo>
                <a:cubicBezTo>
                  <a:pt x="309" y="174"/>
                  <a:pt x="309" y="174"/>
                  <a:pt x="309" y="174"/>
                </a:cubicBezTo>
                <a:cubicBezTo>
                  <a:pt x="308" y="174"/>
                  <a:pt x="307" y="174"/>
                  <a:pt x="307" y="174"/>
                </a:cubicBezTo>
                <a:cubicBezTo>
                  <a:pt x="306" y="173"/>
                  <a:pt x="306" y="173"/>
                  <a:pt x="306" y="173"/>
                </a:cubicBezTo>
                <a:cubicBezTo>
                  <a:pt x="305" y="172"/>
                  <a:pt x="305" y="172"/>
                  <a:pt x="304" y="172"/>
                </a:cubicBezTo>
                <a:cubicBezTo>
                  <a:pt x="303" y="173"/>
                  <a:pt x="303" y="174"/>
                  <a:pt x="303" y="175"/>
                </a:cubicBezTo>
                <a:cubicBezTo>
                  <a:pt x="303" y="175"/>
                  <a:pt x="304" y="176"/>
                  <a:pt x="304" y="176"/>
                </a:cubicBezTo>
                <a:cubicBezTo>
                  <a:pt x="304" y="176"/>
                  <a:pt x="303" y="177"/>
                  <a:pt x="303" y="178"/>
                </a:cubicBezTo>
                <a:cubicBezTo>
                  <a:pt x="303" y="179"/>
                  <a:pt x="303" y="179"/>
                  <a:pt x="303" y="179"/>
                </a:cubicBezTo>
                <a:cubicBezTo>
                  <a:pt x="303" y="179"/>
                  <a:pt x="303" y="180"/>
                  <a:pt x="303" y="180"/>
                </a:cubicBezTo>
                <a:cubicBezTo>
                  <a:pt x="301" y="180"/>
                  <a:pt x="298" y="180"/>
                  <a:pt x="296" y="180"/>
                </a:cubicBezTo>
                <a:cubicBezTo>
                  <a:pt x="295" y="179"/>
                  <a:pt x="295" y="179"/>
                  <a:pt x="295" y="178"/>
                </a:cubicBezTo>
                <a:cubicBezTo>
                  <a:pt x="289" y="179"/>
                  <a:pt x="289" y="179"/>
                  <a:pt x="288" y="180"/>
                </a:cubicBezTo>
                <a:cubicBezTo>
                  <a:pt x="288" y="182"/>
                  <a:pt x="289" y="182"/>
                  <a:pt x="289" y="182"/>
                </a:cubicBezTo>
                <a:cubicBezTo>
                  <a:pt x="290" y="183"/>
                  <a:pt x="291" y="184"/>
                  <a:pt x="292" y="184"/>
                </a:cubicBezTo>
                <a:cubicBezTo>
                  <a:pt x="294" y="184"/>
                  <a:pt x="294" y="184"/>
                  <a:pt x="295" y="184"/>
                </a:cubicBezTo>
                <a:cubicBezTo>
                  <a:pt x="298" y="187"/>
                  <a:pt x="298" y="187"/>
                  <a:pt x="298" y="188"/>
                </a:cubicBezTo>
                <a:cubicBezTo>
                  <a:pt x="299" y="191"/>
                  <a:pt x="299" y="193"/>
                  <a:pt x="299" y="195"/>
                </a:cubicBezTo>
                <a:cubicBezTo>
                  <a:pt x="300" y="196"/>
                  <a:pt x="301" y="197"/>
                  <a:pt x="302" y="199"/>
                </a:cubicBezTo>
                <a:cubicBezTo>
                  <a:pt x="302" y="201"/>
                  <a:pt x="302" y="201"/>
                  <a:pt x="297" y="213"/>
                </a:cubicBezTo>
                <a:cubicBezTo>
                  <a:pt x="296" y="214"/>
                  <a:pt x="294" y="215"/>
                  <a:pt x="293" y="215"/>
                </a:cubicBezTo>
                <a:cubicBezTo>
                  <a:pt x="292" y="215"/>
                  <a:pt x="292" y="215"/>
                  <a:pt x="292" y="215"/>
                </a:cubicBezTo>
                <a:cubicBezTo>
                  <a:pt x="289" y="214"/>
                  <a:pt x="286" y="214"/>
                  <a:pt x="283" y="212"/>
                </a:cubicBezTo>
                <a:cubicBezTo>
                  <a:pt x="279" y="211"/>
                  <a:pt x="276" y="211"/>
                  <a:pt x="273" y="211"/>
                </a:cubicBezTo>
                <a:cubicBezTo>
                  <a:pt x="269" y="210"/>
                  <a:pt x="269" y="210"/>
                  <a:pt x="268" y="209"/>
                </a:cubicBezTo>
                <a:cubicBezTo>
                  <a:pt x="268" y="209"/>
                  <a:pt x="268" y="209"/>
                  <a:pt x="268" y="209"/>
                </a:cubicBezTo>
                <a:cubicBezTo>
                  <a:pt x="267" y="210"/>
                  <a:pt x="267" y="210"/>
                  <a:pt x="266" y="210"/>
                </a:cubicBezTo>
                <a:cubicBezTo>
                  <a:pt x="264" y="212"/>
                  <a:pt x="262" y="212"/>
                  <a:pt x="260" y="212"/>
                </a:cubicBezTo>
                <a:cubicBezTo>
                  <a:pt x="260" y="213"/>
                  <a:pt x="260" y="213"/>
                  <a:pt x="260" y="213"/>
                </a:cubicBezTo>
                <a:cubicBezTo>
                  <a:pt x="262" y="217"/>
                  <a:pt x="258" y="221"/>
                  <a:pt x="260" y="225"/>
                </a:cubicBezTo>
                <a:cubicBezTo>
                  <a:pt x="259" y="227"/>
                  <a:pt x="259" y="229"/>
                  <a:pt x="259" y="232"/>
                </a:cubicBezTo>
                <a:cubicBezTo>
                  <a:pt x="254" y="239"/>
                  <a:pt x="254" y="239"/>
                  <a:pt x="255" y="241"/>
                </a:cubicBezTo>
                <a:cubicBezTo>
                  <a:pt x="256" y="243"/>
                  <a:pt x="256" y="244"/>
                  <a:pt x="256" y="244"/>
                </a:cubicBezTo>
                <a:cubicBezTo>
                  <a:pt x="255" y="245"/>
                  <a:pt x="255" y="245"/>
                  <a:pt x="255" y="245"/>
                </a:cubicBezTo>
                <a:cubicBezTo>
                  <a:pt x="254" y="247"/>
                  <a:pt x="254" y="247"/>
                  <a:pt x="254" y="251"/>
                </a:cubicBezTo>
                <a:cubicBezTo>
                  <a:pt x="255" y="251"/>
                  <a:pt x="256" y="251"/>
                  <a:pt x="257" y="251"/>
                </a:cubicBezTo>
                <a:cubicBezTo>
                  <a:pt x="259" y="251"/>
                  <a:pt x="260" y="250"/>
                  <a:pt x="262" y="253"/>
                </a:cubicBezTo>
                <a:cubicBezTo>
                  <a:pt x="263" y="253"/>
                  <a:pt x="264" y="252"/>
                  <a:pt x="265" y="252"/>
                </a:cubicBezTo>
                <a:cubicBezTo>
                  <a:pt x="266" y="252"/>
                  <a:pt x="266" y="252"/>
                  <a:pt x="269" y="254"/>
                </a:cubicBezTo>
                <a:cubicBezTo>
                  <a:pt x="270" y="255"/>
                  <a:pt x="270" y="257"/>
                  <a:pt x="271" y="258"/>
                </a:cubicBezTo>
                <a:cubicBezTo>
                  <a:pt x="271" y="258"/>
                  <a:pt x="272" y="258"/>
                  <a:pt x="272" y="258"/>
                </a:cubicBezTo>
                <a:cubicBezTo>
                  <a:pt x="271" y="257"/>
                  <a:pt x="271" y="257"/>
                  <a:pt x="271" y="257"/>
                </a:cubicBezTo>
                <a:cubicBezTo>
                  <a:pt x="281" y="254"/>
                  <a:pt x="289" y="246"/>
                  <a:pt x="301" y="246"/>
                </a:cubicBezTo>
                <a:cubicBezTo>
                  <a:pt x="303" y="244"/>
                  <a:pt x="303" y="243"/>
                  <a:pt x="303" y="242"/>
                </a:cubicBezTo>
                <a:cubicBezTo>
                  <a:pt x="302" y="241"/>
                  <a:pt x="301" y="240"/>
                  <a:pt x="301" y="239"/>
                </a:cubicBezTo>
                <a:cubicBezTo>
                  <a:pt x="301" y="238"/>
                  <a:pt x="301" y="238"/>
                  <a:pt x="304" y="232"/>
                </a:cubicBezTo>
                <a:cubicBezTo>
                  <a:pt x="306" y="229"/>
                  <a:pt x="320" y="226"/>
                  <a:pt x="320" y="226"/>
                </a:cubicBezTo>
                <a:cubicBezTo>
                  <a:pt x="322" y="224"/>
                  <a:pt x="322" y="223"/>
                  <a:pt x="322" y="222"/>
                </a:cubicBezTo>
                <a:cubicBezTo>
                  <a:pt x="322" y="222"/>
                  <a:pt x="322" y="222"/>
                  <a:pt x="322" y="221"/>
                </a:cubicBezTo>
                <a:cubicBezTo>
                  <a:pt x="322" y="216"/>
                  <a:pt x="322" y="212"/>
                  <a:pt x="329"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0" y="214"/>
                  <a:pt x="330" y="214"/>
                  <a:pt x="330" y="214"/>
                </a:cubicBezTo>
                <a:cubicBezTo>
                  <a:pt x="331" y="214"/>
                  <a:pt x="331" y="214"/>
                  <a:pt x="331" y="214"/>
                </a:cubicBezTo>
                <a:cubicBezTo>
                  <a:pt x="334" y="216"/>
                  <a:pt x="334" y="216"/>
                  <a:pt x="336" y="216"/>
                </a:cubicBezTo>
                <a:cubicBezTo>
                  <a:pt x="337" y="216"/>
                  <a:pt x="337" y="216"/>
                  <a:pt x="338" y="216"/>
                </a:cubicBezTo>
                <a:cubicBezTo>
                  <a:pt x="338" y="216"/>
                  <a:pt x="339" y="216"/>
                  <a:pt x="340" y="216"/>
                </a:cubicBezTo>
                <a:cubicBezTo>
                  <a:pt x="340" y="214"/>
                  <a:pt x="340" y="214"/>
                  <a:pt x="342" y="212"/>
                </a:cubicBezTo>
                <a:cubicBezTo>
                  <a:pt x="344" y="212"/>
                  <a:pt x="344" y="212"/>
                  <a:pt x="345" y="212"/>
                </a:cubicBezTo>
                <a:cubicBezTo>
                  <a:pt x="346" y="212"/>
                  <a:pt x="348" y="212"/>
                  <a:pt x="351" y="208"/>
                </a:cubicBezTo>
                <a:cubicBezTo>
                  <a:pt x="358" y="209"/>
                  <a:pt x="357" y="217"/>
                  <a:pt x="362" y="220"/>
                </a:cubicBezTo>
                <a:cubicBezTo>
                  <a:pt x="363" y="220"/>
                  <a:pt x="364" y="221"/>
                  <a:pt x="364" y="223"/>
                </a:cubicBezTo>
                <a:cubicBezTo>
                  <a:pt x="380" y="233"/>
                  <a:pt x="388" y="241"/>
                  <a:pt x="387" y="246"/>
                </a:cubicBezTo>
                <a:cubicBezTo>
                  <a:pt x="385" y="247"/>
                  <a:pt x="373" y="249"/>
                  <a:pt x="369" y="249"/>
                </a:cubicBezTo>
                <a:cubicBezTo>
                  <a:pt x="369" y="249"/>
                  <a:pt x="368" y="250"/>
                  <a:pt x="368" y="250"/>
                </a:cubicBezTo>
                <a:cubicBezTo>
                  <a:pt x="371" y="252"/>
                  <a:pt x="373" y="255"/>
                  <a:pt x="377" y="256"/>
                </a:cubicBezTo>
                <a:cubicBezTo>
                  <a:pt x="379" y="256"/>
                  <a:pt x="382" y="256"/>
                  <a:pt x="384" y="256"/>
                </a:cubicBezTo>
                <a:cubicBezTo>
                  <a:pt x="384" y="255"/>
                  <a:pt x="384" y="253"/>
                  <a:pt x="384" y="252"/>
                </a:cubicBezTo>
                <a:cubicBezTo>
                  <a:pt x="389" y="250"/>
                  <a:pt x="392" y="245"/>
                  <a:pt x="396" y="242"/>
                </a:cubicBezTo>
                <a:cubicBezTo>
                  <a:pt x="396" y="240"/>
                  <a:pt x="396" y="240"/>
                  <a:pt x="396" y="239"/>
                </a:cubicBezTo>
                <a:cubicBezTo>
                  <a:pt x="393" y="239"/>
                  <a:pt x="393" y="239"/>
                  <a:pt x="392" y="239"/>
                </a:cubicBezTo>
                <a:cubicBezTo>
                  <a:pt x="391" y="239"/>
                  <a:pt x="391" y="238"/>
                  <a:pt x="391" y="238"/>
                </a:cubicBezTo>
                <a:cubicBezTo>
                  <a:pt x="393" y="236"/>
                  <a:pt x="394" y="236"/>
                  <a:pt x="395" y="236"/>
                </a:cubicBezTo>
                <a:cubicBezTo>
                  <a:pt x="398" y="237"/>
                  <a:pt x="398" y="237"/>
                  <a:pt x="400" y="239"/>
                </a:cubicBezTo>
                <a:cubicBezTo>
                  <a:pt x="400" y="239"/>
                  <a:pt x="400" y="239"/>
                  <a:pt x="400" y="234"/>
                </a:cubicBezTo>
                <a:cubicBezTo>
                  <a:pt x="396" y="231"/>
                  <a:pt x="391" y="230"/>
                  <a:pt x="389" y="226"/>
                </a:cubicBezTo>
                <a:cubicBezTo>
                  <a:pt x="388" y="226"/>
                  <a:pt x="385" y="226"/>
                  <a:pt x="380" y="221"/>
                </a:cubicBezTo>
                <a:cubicBezTo>
                  <a:pt x="381" y="219"/>
                  <a:pt x="381" y="219"/>
                  <a:pt x="375" y="215"/>
                </a:cubicBezTo>
                <a:cubicBezTo>
                  <a:pt x="375" y="214"/>
                  <a:pt x="374" y="214"/>
                  <a:pt x="374" y="214"/>
                </a:cubicBezTo>
                <a:cubicBezTo>
                  <a:pt x="374" y="213"/>
                  <a:pt x="373" y="212"/>
                  <a:pt x="373" y="211"/>
                </a:cubicBezTo>
                <a:cubicBezTo>
                  <a:pt x="372" y="210"/>
                  <a:pt x="370" y="210"/>
                  <a:pt x="369" y="210"/>
                </a:cubicBezTo>
                <a:cubicBezTo>
                  <a:pt x="369" y="209"/>
                  <a:pt x="369" y="209"/>
                  <a:pt x="369" y="208"/>
                </a:cubicBezTo>
                <a:cubicBezTo>
                  <a:pt x="370" y="207"/>
                  <a:pt x="370" y="207"/>
                  <a:pt x="370" y="207"/>
                </a:cubicBezTo>
                <a:cubicBezTo>
                  <a:pt x="371" y="206"/>
                  <a:pt x="371" y="205"/>
                  <a:pt x="371" y="205"/>
                </a:cubicBezTo>
                <a:cubicBezTo>
                  <a:pt x="371" y="204"/>
                  <a:pt x="371" y="203"/>
                  <a:pt x="371" y="202"/>
                </a:cubicBezTo>
                <a:cubicBezTo>
                  <a:pt x="374" y="201"/>
                  <a:pt x="375" y="202"/>
                  <a:pt x="376" y="205"/>
                </a:cubicBezTo>
                <a:cubicBezTo>
                  <a:pt x="384" y="206"/>
                  <a:pt x="386" y="216"/>
                  <a:pt x="394" y="217"/>
                </a:cubicBezTo>
                <a:cubicBezTo>
                  <a:pt x="394" y="218"/>
                  <a:pt x="394" y="218"/>
                  <a:pt x="395" y="218"/>
                </a:cubicBezTo>
                <a:cubicBezTo>
                  <a:pt x="398" y="222"/>
                  <a:pt x="404" y="223"/>
                  <a:pt x="406" y="228"/>
                </a:cubicBezTo>
                <a:cubicBezTo>
                  <a:pt x="404" y="234"/>
                  <a:pt x="404" y="234"/>
                  <a:pt x="406" y="236"/>
                </a:cubicBezTo>
                <a:cubicBezTo>
                  <a:pt x="407" y="239"/>
                  <a:pt x="407" y="242"/>
                  <a:pt x="411" y="242"/>
                </a:cubicBezTo>
                <a:cubicBezTo>
                  <a:pt x="413" y="244"/>
                  <a:pt x="413" y="246"/>
                  <a:pt x="413" y="247"/>
                </a:cubicBezTo>
                <a:cubicBezTo>
                  <a:pt x="412" y="247"/>
                  <a:pt x="411" y="247"/>
                  <a:pt x="410" y="247"/>
                </a:cubicBezTo>
                <a:cubicBezTo>
                  <a:pt x="410" y="247"/>
                  <a:pt x="409" y="246"/>
                  <a:pt x="409" y="246"/>
                </a:cubicBezTo>
                <a:cubicBezTo>
                  <a:pt x="409" y="246"/>
                  <a:pt x="408" y="247"/>
                  <a:pt x="408" y="247"/>
                </a:cubicBezTo>
                <a:cubicBezTo>
                  <a:pt x="411" y="251"/>
                  <a:pt x="411" y="251"/>
                  <a:pt x="414" y="252"/>
                </a:cubicBezTo>
                <a:cubicBezTo>
                  <a:pt x="414" y="252"/>
                  <a:pt x="414" y="251"/>
                  <a:pt x="414" y="251"/>
                </a:cubicBezTo>
                <a:cubicBezTo>
                  <a:pt x="416" y="252"/>
                  <a:pt x="417" y="252"/>
                  <a:pt x="419" y="254"/>
                </a:cubicBezTo>
                <a:cubicBezTo>
                  <a:pt x="418" y="256"/>
                  <a:pt x="418" y="257"/>
                  <a:pt x="419" y="258"/>
                </a:cubicBezTo>
                <a:cubicBezTo>
                  <a:pt x="421" y="259"/>
                  <a:pt x="421" y="259"/>
                  <a:pt x="422" y="259"/>
                </a:cubicBezTo>
                <a:cubicBezTo>
                  <a:pt x="423" y="259"/>
                  <a:pt x="424" y="259"/>
                  <a:pt x="424" y="259"/>
                </a:cubicBezTo>
                <a:cubicBezTo>
                  <a:pt x="425" y="258"/>
                  <a:pt x="426" y="257"/>
                  <a:pt x="426" y="256"/>
                </a:cubicBezTo>
                <a:cubicBezTo>
                  <a:pt x="426" y="255"/>
                  <a:pt x="426" y="255"/>
                  <a:pt x="426" y="254"/>
                </a:cubicBezTo>
                <a:cubicBezTo>
                  <a:pt x="426" y="254"/>
                  <a:pt x="426" y="253"/>
                  <a:pt x="426" y="253"/>
                </a:cubicBezTo>
                <a:cubicBezTo>
                  <a:pt x="426" y="252"/>
                  <a:pt x="427" y="252"/>
                  <a:pt x="427" y="251"/>
                </a:cubicBezTo>
                <a:cubicBezTo>
                  <a:pt x="428" y="252"/>
                  <a:pt x="430" y="252"/>
                  <a:pt x="430" y="253"/>
                </a:cubicBezTo>
                <a:cubicBezTo>
                  <a:pt x="431" y="253"/>
                  <a:pt x="432" y="253"/>
                  <a:pt x="432" y="253"/>
                </a:cubicBezTo>
                <a:cubicBezTo>
                  <a:pt x="432" y="253"/>
                  <a:pt x="433" y="252"/>
                  <a:pt x="433" y="252"/>
                </a:cubicBezTo>
                <a:cubicBezTo>
                  <a:pt x="433" y="251"/>
                  <a:pt x="433" y="249"/>
                  <a:pt x="433" y="248"/>
                </a:cubicBezTo>
                <a:cubicBezTo>
                  <a:pt x="435" y="248"/>
                  <a:pt x="436" y="248"/>
                  <a:pt x="437" y="248"/>
                </a:cubicBezTo>
                <a:cubicBezTo>
                  <a:pt x="436" y="246"/>
                  <a:pt x="435" y="246"/>
                  <a:pt x="433" y="245"/>
                </a:cubicBezTo>
                <a:cubicBezTo>
                  <a:pt x="433" y="246"/>
                  <a:pt x="432" y="247"/>
                  <a:pt x="432" y="248"/>
                </a:cubicBezTo>
                <a:cubicBezTo>
                  <a:pt x="429" y="248"/>
                  <a:pt x="429" y="247"/>
                  <a:pt x="427" y="241"/>
                </a:cubicBezTo>
                <a:cubicBezTo>
                  <a:pt x="424" y="240"/>
                  <a:pt x="424" y="240"/>
                  <a:pt x="422" y="238"/>
                </a:cubicBezTo>
                <a:cubicBezTo>
                  <a:pt x="422" y="237"/>
                  <a:pt x="422" y="237"/>
                  <a:pt x="422" y="236"/>
                </a:cubicBezTo>
                <a:cubicBezTo>
                  <a:pt x="424" y="236"/>
                  <a:pt x="424" y="236"/>
                  <a:pt x="424" y="236"/>
                </a:cubicBezTo>
                <a:cubicBezTo>
                  <a:pt x="425" y="236"/>
                  <a:pt x="426" y="237"/>
                  <a:pt x="427" y="237"/>
                </a:cubicBezTo>
                <a:cubicBezTo>
                  <a:pt x="429" y="237"/>
                  <a:pt x="429" y="237"/>
                  <a:pt x="430" y="237"/>
                </a:cubicBezTo>
                <a:cubicBezTo>
                  <a:pt x="430" y="237"/>
                  <a:pt x="430" y="238"/>
                  <a:pt x="431" y="238"/>
                </a:cubicBezTo>
                <a:cubicBezTo>
                  <a:pt x="431" y="237"/>
                  <a:pt x="431" y="235"/>
                  <a:pt x="431" y="234"/>
                </a:cubicBezTo>
                <a:cubicBezTo>
                  <a:pt x="433" y="232"/>
                  <a:pt x="433" y="232"/>
                  <a:pt x="442" y="236"/>
                </a:cubicBezTo>
                <a:cubicBezTo>
                  <a:pt x="442" y="236"/>
                  <a:pt x="443" y="237"/>
                  <a:pt x="443" y="238"/>
                </a:cubicBezTo>
                <a:cubicBezTo>
                  <a:pt x="443" y="238"/>
                  <a:pt x="443" y="238"/>
                  <a:pt x="444" y="238"/>
                </a:cubicBezTo>
                <a:cubicBezTo>
                  <a:pt x="445" y="240"/>
                  <a:pt x="445" y="240"/>
                  <a:pt x="445" y="240"/>
                </a:cubicBezTo>
                <a:cubicBezTo>
                  <a:pt x="444" y="240"/>
                  <a:pt x="443" y="241"/>
                  <a:pt x="443" y="241"/>
                </a:cubicBezTo>
                <a:cubicBezTo>
                  <a:pt x="443" y="244"/>
                  <a:pt x="448" y="245"/>
                  <a:pt x="447" y="249"/>
                </a:cubicBezTo>
                <a:cubicBezTo>
                  <a:pt x="447" y="250"/>
                  <a:pt x="447" y="251"/>
                  <a:pt x="447" y="251"/>
                </a:cubicBezTo>
                <a:cubicBezTo>
                  <a:pt x="447" y="252"/>
                  <a:pt x="447" y="252"/>
                  <a:pt x="447" y="253"/>
                </a:cubicBezTo>
                <a:cubicBezTo>
                  <a:pt x="447" y="254"/>
                  <a:pt x="448" y="255"/>
                  <a:pt x="449" y="256"/>
                </a:cubicBezTo>
                <a:cubicBezTo>
                  <a:pt x="449" y="256"/>
                  <a:pt x="449" y="256"/>
                  <a:pt x="449" y="256"/>
                </a:cubicBezTo>
                <a:cubicBezTo>
                  <a:pt x="450" y="257"/>
                  <a:pt x="450" y="257"/>
                  <a:pt x="450" y="257"/>
                </a:cubicBezTo>
                <a:cubicBezTo>
                  <a:pt x="450" y="257"/>
                  <a:pt x="450" y="257"/>
                  <a:pt x="450" y="257"/>
                </a:cubicBezTo>
                <a:cubicBezTo>
                  <a:pt x="451" y="258"/>
                  <a:pt x="451" y="258"/>
                  <a:pt x="451" y="258"/>
                </a:cubicBezTo>
                <a:cubicBezTo>
                  <a:pt x="452" y="258"/>
                  <a:pt x="452" y="258"/>
                  <a:pt x="452" y="258"/>
                </a:cubicBezTo>
                <a:cubicBezTo>
                  <a:pt x="452" y="259"/>
                  <a:pt x="452" y="259"/>
                  <a:pt x="452" y="260"/>
                </a:cubicBezTo>
                <a:cubicBezTo>
                  <a:pt x="452" y="261"/>
                  <a:pt x="452" y="261"/>
                  <a:pt x="452" y="261"/>
                </a:cubicBezTo>
                <a:cubicBezTo>
                  <a:pt x="451" y="261"/>
                  <a:pt x="451" y="261"/>
                  <a:pt x="451" y="261"/>
                </a:cubicBezTo>
                <a:cubicBezTo>
                  <a:pt x="451" y="262"/>
                  <a:pt x="451" y="262"/>
                  <a:pt x="451" y="262"/>
                </a:cubicBezTo>
                <a:cubicBezTo>
                  <a:pt x="451" y="263"/>
                  <a:pt x="451" y="264"/>
                  <a:pt x="452" y="265"/>
                </a:cubicBezTo>
                <a:cubicBezTo>
                  <a:pt x="452" y="266"/>
                  <a:pt x="452" y="266"/>
                  <a:pt x="452" y="266"/>
                </a:cubicBezTo>
                <a:cubicBezTo>
                  <a:pt x="453" y="266"/>
                  <a:pt x="453" y="266"/>
                  <a:pt x="453" y="266"/>
                </a:cubicBezTo>
                <a:cubicBezTo>
                  <a:pt x="454" y="265"/>
                  <a:pt x="454" y="265"/>
                  <a:pt x="454" y="265"/>
                </a:cubicBezTo>
                <a:cubicBezTo>
                  <a:pt x="454" y="263"/>
                  <a:pt x="454" y="263"/>
                  <a:pt x="454" y="263"/>
                </a:cubicBezTo>
                <a:cubicBezTo>
                  <a:pt x="454" y="262"/>
                  <a:pt x="454" y="261"/>
                  <a:pt x="454" y="261"/>
                </a:cubicBezTo>
                <a:cubicBezTo>
                  <a:pt x="455" y="259"/>
                  <a:pt x="455" y="259"/>
                  <a:pt x="455" y="259"/>
                </a:cubicBezTo>
                <a:cubicBezTo>
                  <a:pt x="456" y="259"/>
                  <a:pt x="456" y="259"/>
                  <a:pt x="456" y="259"/>
                </a:cubicBezTo>
                <a:cubicBezTo>
                  <a:pt x="456" y="260"/>
                  <a:pt x="456" y="260"/>
                  <a:pt x="456" y="260"/>
                </a:cubicBezTo>
                <a:cubicBezTo>
                  <a:pt x="457" y="260"/>
                  <a:pt x="457" y="260"/>
                  <a:pt x="457" y="260"/>
                </a:cubicBezTo>
                <a:cubicBezTo>
                  <a:pt x="457" y="261"/>
                  <a:pt x="457" y="261"/>
                  <a:pt x="457" y="261"/>
                </a:cubicBezTo>
                <a:cubicBezTo>
                  <a:pt x="458" y="261"/>
                  <a:pt x="459" y="262"/>
                  <a:pt x="459" y="262"/>
                </a:cubicBezTo>
                <a:cubicBezTo>
                  <a:pt x="460" y="263"/>
                  <a:pt x="460" y="263"/>
                  <a:pt x="460" y="263"/>
                </a:cubicBezTo>
                <a:cubicBezTo>
                  <a:pt x="460" y="264"/>
                  <a:pt x="460" y="264"/>
                  <a:pt x="460" y="264"/>
                </a:cubicBezTo>
                <a:cubicBezTo>
                  <a:pt x="461" y="264"/>
                  <a:pt x="461" y="264"/>
                  <a:pt x="461" y="264"/>
                </a:cubicBezTo>
                <a:cubicBezTo>
                  <a:pt x="462" y="264"/>
                  <a:pt x="462" y="264"/>
                  <a:pt x="462" y="264"/>
                </a:cubicBezTo>
                <a:cubicBezTo>
                  <a:pt x="462" y="264"/>
                  <a:pt x="464" y="264"/>
                  <a:pt x="464" y="265"/>
                </a:cubicBezTo>
                <a:cubicBezTo>
                  <a:pt x="466" y="265"/>
                  <a:pt x="466" y="265"/>
                  <a:pt x="466" y="265"/>
                </a:cubicBezTo>
                <a:cubicBezTo>
                  <a:pt x="467" y="265"/>
                  <a:pt x="467" y="265"/>
                  <a:pt x="467" y="265"/>
                </a:cubicBezTo>
                <a:cubicBezTo>
                  <a:pt x="467" y="264"/>
                  <a:pt x="467" y="264"/>
                  <a:pt x="467" y="264"/>
                </a:cubicBezTo>
                <a:cubicBezTo>
                  <a:pt x="467" y="264"/>
                  <a:pt x="467" y="264"/>
                  <a:pt x="467" y="264"/>
                </a:cubicBezTo>
                <a:cubicBezTo>
                  <a:pt x="467" y="263"/>
                  <a:pt x="467" y="263"/>
                  <a:pt x="467" y="263"/>
                </a:cubicBezTo>
                <a:cubicBezTo>
                  <a:pt x="467" y="262"/>
                  <a:pt x="467" y="261"/>
                  <a:pt x="468" y="260"/>
                </a:cubicBezTo>
                <a:cubicBezTo>
                  <a:pt x="468" y="259"/>
                  <a:pt x="468" y="259"/>
                  <a:pt x="468" y="259"/>
                </a:cubicBezTo>
                <a:cubicBezTo>
                  <a:pt x="469" y="259"/>
                  <a:pt x="469" y="259"/>
                  <a:pt x="469" y="259"/>
                </a:cubicBezTo>
                <a:cubicBezTo>
                  <a:pt x="470" y="259"/>
                  <a:pt x="471" y="259"/>
                  <a:pt x="472" y="260"/>
                </a:cubicBezTo>
                <a:cubicBezTo>
                  <a:pt x="474" y="261"/>
                  <a:pt x="474" y="261"/>
                  <a:pt x="474" y="261"/>
                </a:cubicBezTo>
                <a:cubicBezTo>
                  <a:pt x="476" y="263"/>
                  <a:pt x="476" y="263"/>
                  <a:pt x="476" y="263"/>
                </a:cubicBezTo>
                <a:cubicBezTo>
                  <a:pt x="477" y="263"/>
                  <a:pt x="477" y="263"/>
                  <a:pt x="477" y="263"/>
                </a:cubicBezTo>
                <a:cubicBezTo>
                  <a:pt x="477" y="264"/>
                  <a:pt x="477" y="264"/>
                  <a:pt x="477" y="264"/>
                </a:cubicBezTo>
                <a:cubicBezTo>
                  <a:pt x="478" y="264"/>
                  <a:pt x="478" y="264"/>
                  <a:pt x="478" y="264"/>
                </a:cubicBezTo>
                <a:cubicBezTo>
                  <a:pt x="478" y="264"/>
                  <a:pt x="478" y="264"/>
                  <a:pt x="478" y="264"/>
                </a:cubicBezTo>
                <a:cubicBezTo>
                  <a:pt x="481" y="264"/>
                  <a:pt x="484" y="264"/>
                  <a:pt x="486" y="265"/>
                </a:cubicBezTo>
                <a:cubicBezTo>
                  <a:pt x="486" y="264"/>
                  <a:pt x="486" y="263"/>
                  <a:pt x="486" y="263"/>
                </a:cubicBezTo>
                <a:cubicBezTo>
                  <a:pt x="486" y="262"/>
                  <a:pt x="486" y="262"/>
                  <a:pt x="486" y="262"/>
                </a:cubicBezTo>
                <a:cubicBezTo>
                  <a:pt x="486" y="261"/>
                  <a:pt x="486" y="261"/>
                  <a:pt x="486" y="260"/>
                </a:cubicBezTo>
                <a:cubicBezTo>
                  <a:pt x="486" y="260"/>
                  <a:pt x="487" y="260"/>
                  <a:pt x="487" y="260"/>
                </a:cubicBezTo>
                <a:cubicBezTo>
                  <a:pt x="488" y="259"/>
                  <a:pt x="488" y="259"/>
                  <a:pt x="488" y="259"/>
                </a:cubicBezTo>
                <a:cubicBezTo>
                  <a:pt x="489" y="259"/>
                  <a:pt x="489" y="259"/>
                  <a:pt x="489" y="259"/>
                </a:cubicBezTo>
                <a:cubicBezTo>
                  <a:pt x="490" y="260"/>
                  <a:pt x="491" y="261"/>
                  <a:pt x="492" y="261"/>
                </a:cubicBezTo>
                <a:cubicBezTo>
                  <a:pt x="493" y="262"/>
                  <a:pt x="494" y="262"/>
                  <a:pt x="494" y="262"/>
                </a:cubicBezTo>
                <a:cubicBezTo>
                  <a:pt x="494" y="261"/>
                  <a:pt x="494" y="261"/>
                  <a:pt x="494" y="261"/>
                </a:cubicBezTo>
                <a:cubicBezTo>
                  <a:pt x="495" y="261"/>
                  <a:pt x="495" y="261"/>
                  <a:pt x="495" y="261"/>
                </a:cubicBezTo>
                <a:cubicBezTo>
                  <a:pt x="495" y="260"/>
                  <a:pt x="495" y="260"/>
                  <a:pt x="495" y="260"/>
                </a:cubicBezTo>
                <a:cubicBezTo>
                  <a:pt x="496" y="260"/>
                  <a:pt x="496" y="260"/>
                  <a:pt x="496" y="260"/>
                </a:cubicBezTo>
                <a:cubicBezTo>
                  <a:pt x="497" y="262"/>
                  <a:pt x="497" y="262"/>
                  <a:pt x="497" y="262"/>
                </a:cubicBezTo>
                <a:cubicBezTo>
                  <a:pt x="497" y="263"/>
                  <a:pt x="497" y="263"/>
                  <a:pt x="497" y="263"/>
                </a:cubicBezTo>
                <a:cubicBezTo>
                  <a:pt x="497" y="264"/>
                  <a:pt x="497" y="265"/>
                  <a:pt x="497" y="266"/>
                </a:cubicBezTo>
                <a:cubicBezTo>
                  <a:pt x="496" y="268"/>
                  <a:pt x="496" y="270"/>
                  <a:pt x="497" y="273"/>
                </a:cubicBezTo>
                <a:cubicBezTo>
                  <a:pt x="497" y="273"/>
                  <a:pt x="497" y="273"/>
                  <a:pt x="497" y="273"/>
                </a:cubicBezTo>
                <a:cubicBezTo>
                  <a:pt x="497" y="274"/>
                  <a:pt x="498" y="274"/>
                  <a:pt x="498" y="275"/>
                </a:cubicBezTo>
                <a:cubicBezTo>
                  <a:pt x="498" y="275"/>
                  <a:pt x="497" y="276"/>
                  <a:pt x="497" y="277"/>
                </a:cubicBezTo>
                <a:cubicBezTo>
                  <a:pt x="497" y="277"/>
                  <a:pt x="497" y="277"/>
                  <a:pt x="497" y="277"/>
                </a:cubicBezTo>
                <a:cubicBezTo>
                  <a:pt x="497" y="278"/>
                  <a:pt x="497" y="278"/>
                  <a:pt x="497" y="278"/>
                </a:cubicBezTo>
                <a:cubicBezTo>
                  <a:pt x="496" y="280"/>
                  <a:pt x="496" y="280"/>
                  <a:pt x="496" y="280"/>
                </a:cubicBezTo>
                <a:cubicBezTo>
                  <a:pt x="496" y="280"/>
                  <a:pt x="496" y="280"/>
                  <a:pt x="496" y="280"/>
                </a:cubicBezTo>
                <a:cubicBezTo>
                  <a:pt x="494" y="284"/>
                  <a:pt x="494" y="284"/>
                  <a:pt x="493" y="284"/>
                </a:cubicBezTo>
                <a:cubicBezTo>
                  <a:pt x="492" y="285"/>
                  <a:pt x="492" y="285"/>
                  <a:pt x="492" y="285"/>
                </a:cubicBezTo>
                <a:cubicBezTo>
                  <a:pt x="492" y="285"/>
                  <a:pt x="492" y="285"/>
                  <a:pt x="492" y="285"/>
                </a:cubicBezTo>
                <a:cubicBezTo>
                  <a:pt x="492" y="286"/>
                  <a:pt x="492" y="286"/>
                  <a:pt x="492" y="286"/>
                </a:cubicBezTo>
                <a:cubicBezTo>
                  <a:pt x="514" y="287"/>
                  <a:pt x="537" y="287"/>
                  <a:pt x="558" y="288"/>
                </a:cubicBezTo>
                <a:cubicBezTo>
                  <a:pt x="575" y="288"/>
                  <a:pt x="590" y="288"/>
                  <a:pt x="605" y="288"/>
                </a:cubicBezTo>
                <a:moveTo>
                  <a:pt x="554" y="46"/>
                </a:moveTo>
                <a:cubicBezTo>
                  <a:pt x="531" y="34"/>
                  <a:pt x="531" y="34"/>
                  <a:pt x="531" y="34"/>
                </a:cubicBezTo>
                <a:cubicBezTo>
                  <a:pt x="531" y="34"/>
                  <a:pt x="531" y="34"/>
                  <a:pt x="531" y="34"/>
                </a:cubicBezTo>
                <a:cubicBezTo>
                  <a:pt x="532" y="34"/>
                  <a:pt x="532" y="34"/>
                  <a:pt x="532" y="34"/>
                </a:cubicBezTo>
                <a:cubicBezTo>
                  <a:pt x="533" y="35"/>
                  <a:pt x="533" y="35"/>
                  <a:pt x="533" y="35"/>
                </a:cubicBezTo>
                <a:cubicBezTo>
                  <a:pt x="532" y="35"/>
                  <a:pt x="532" y="35"/>
                  <a:pt x="532" y="35"/>
                </a:cubicBezTo>
                <a:cubicBezTo>
                  <a:pt x="533" y="35"/>
                  <a:pt x="533" y="35"/>
                  <a:pt x="533" y="35"/>
                </a:cubicBezTo>
                <a:cubicBezTo>
                  <a:pt x="534" y="35"/>
                  <a:pt x="534" y="35"/>
                  <a:pt x="534" y="35"/>
                </a:cubicBezTo>
                <a:cubicBezTo>
                  <a:pt x="533" y="35"/>
                  <a:pt x="533" y="35"/>
                  <a:pt x="533" y="35"/>
                </a:cubicBezTo>
                <a:cubicBezTo>
                  <a:pt x="532" y="35"/>
                  <a:pt x="530" y="34"/>
                  <a:pt x="529" y="33"/>
                </a:cubicBezTo>
                <a:cubicBezTo>
                  <a:pt x="530" y="33"/>
                  <a:pt x="530" y="34"/>
                  <a:pt x="531" y="34"/>
                </a:cubicBezTo>
                <a:cubicBezTo>
                  <a:pt x="531" y="34"/>
                  <a:pt x="530" y="34"/>
                  <a:pt x="529" y="33"/>
                </a:cubicBezTo>
                <a:cubicBezTo>
                  <a:pt x="528" y="33"/>
                  <a:pt x="528" y="33"/>
                  <a:pt x="525" y="31"/>
                </a:cubicBezTo>
                <a:cubicBezTo>
                  <a:pt x="524" y="31"/>
                  <a:pt x="524" y="31"/>
                  <a:pt x="524" y="31"/>
                </a:cubicBezTo>
                <a:cubicBezTo>
                  <a:pt x="523" y="31"/>
                  <a:pt x="523" y="31"/>
                  <a:pt x="523" y="31"/>
                </a:cubicBezTo>
                <a:cubicBezTo>
                  <a:pt x="525" y="32"/>
                  <a:pt x="527" y="32"/>
                  <a:pt x="529" y="33"/>
                </a:cubicBezTo>
                <a:cubicBezTo>
                  <a:pt x="529" y="33"/>
                  <a:pt x="529" y="33"/>
                  <a:pt x="529" y="33"/>
                </a:cubicBezTo>
                <a:cubicBezTo>
                  <a:pt x="529" y="34"/>
                  <a:pt x="529" y="34"/>
                  <a:pt x="529" y="34"/>
                </a:cubicBezTo>
                <a:cubicBezTo>
                  <a:pt x="530" y="34"/>
                  <a:pt x="531" y="34"/>
                  <a:pt x="532" y="35"/>
                </a:cubicBezTo>
                <a:cubicBezTo>
                  <a:pt x="532" y="35"/>
                  <a:pt x="532" y="35"/>
                  <a:pt x="533" y="35"/>
                </a:cubicBezTo>
                <a:cubicBezTo>
                  <a:pt x="533" y="35"/>
                  <a:pt x="534" y="36"/>
                  <a:pt x="534" y="36"/>
                </a:cubicBezTo>
                <a:cubicBezTo>
                  <a:pt x="534" y="36"/>
                  <a:pt x="534" y="36"/>
                  <a:pt x="534" y="36"/>
                </a:cubicBezTo>
                <a:cubicBezTo>
                  <a:pt x="535" y="37"/>
                  <a:pt x="535" y="37"/>
                  <a:pt x="535" y="37"/>
                </a:cubicBezTo>
                <a:cubicBezTo>
                  <a:pt x="535" y="37"/>
                  <a:pt x="535" y="37"/>
                  <a:pt x="535" y="37"/>
                </a:cubicBezTo>
                <a:cubicBezTo>
                  <a:pt x="536" y="37"/>
                  <a:pt x="536" y="37"/>
                  <a:pt x="536" y="37"/>
                </a:cubicBezTo>
                <a:cubicBezTo>
                  <a:pt x="535" y="37"/>
                  <a:pt x="535" y="37"/>
                  <a:pt x="535" y="37"/>
                </a:cubicBezTo>
                <a:cubicBezTo>
                  <a:pt x="535" y="37"/>
                  <a:pt x="529" y="34"/>
                  <a:pt x="526" y="32"/>
                </a:cubicBezTo>
                <a:cubicBezTo>
                  <a:pt x="526" y="32"/>
                  <a:pt x="526" y="32"/>
                  <a:pt x="526" y="32"/>
                </a:cubicBezTo>
                <a:cubicBezTo>
                  <a:pt x="525" y="32"/>
                  <a:pt x="524" y="31"/>
                  <a:pt x="524" y="31"/>
                </a:cubicBezTo>
                <a:cubicBezTo>
                  <a:pt x="523" y="31"/>
                  <a:pt x="523" y="31"/>
                  <a:pt x="522" y="30"/>
                </a:cubicBezTo>
                <a:cubicBezTo>
                  <a:pt x="522" y="30"/>
                  <a:pt x="522" y="30"/>
                  <a:pt x="522" y="30"/>
                </a:cubicBezTo>
                <a:cubicBezTo>
                  <a:pt x="521" y="30"/>
                  <a:pt x="521" y="30"/>
                  <a:pt x="517" y="28"/>
                </a:cubicBezTo>
                <a:cubicBezTo>
                  <a:pt x="517" y="28"/>
                  <a:pt x="517" y="28"/>
                  <a:pt x="517" y="28"/>
                </a:cubicBezTo>
                <a:cubicBezTo>
                  <a:pt x="516" y="27"/>
                  <a:pt x="514" y="27"/>
                  <a:pt x="513" y="26"/>
                </a:cubicBezTo>
                <a:cubicBezTo>
                  <a:pt x="513" y="26"/>
                  <a:pt x="513" y="26"/>
                  <a:pt x="513" y="26"/>
                </a:cubicBezTo>
                <a:cubicBezTo>
                  <a:pt x="511" y="25"/>
                  <a:pt x="509" y="25"/>
                  <a:pt x="507" y="24"/>
                </a:cubicBezTo>
                <a:cubicBezTo>
                  <a:pt x="507" y="24"/>
                  <a:pt x="507" y="24"/>
                  <a:pt x="507" y="24"/>
                </a:cubicBezTo>
                <a:cubicBezTo>
                  <a:pt x="504" y="23"/>
                  <a:pt x="502" y="22"/>
                  <a:pt x="499" y="21"/>
                </a:cubicBezTo>
                <a:cubicBezTo>
                  <a:pt x="498" y="21"/>
                  <a:pt x="498" y="21"/>
                  <a:pt x="498" y="21"/>
                </a:cubicBezTo>
                <a:cubicBezTo>
                  <a:pt x="498" y="21"/>
                  <a:pt x="498" y="21"/>
                  <a:pt x="498" y="21"/>
                </a:cubicBezTo>
                <a:cubicBezTo>
                  <a:pt x="498" y="21"/>
                  <a:pt x="499" y="21"/>
                  <a:pt x="499" y="21"/>
                </a:cubicBezTo>
                <a:cubicBezTo>
                  <a:pt x="499" y="21"/>
                  <a:pt x="498" y="21"/>
                  <a:pt x="497" y="21"/>
                </a:cubicBezTo>
                <a:cubicBezTo>
                  <a:pt x="498" y="21"/>
                  <a:pt x="499" y="21"/>
                  <a:pt x="500" y="22"/>
                </a:cubicBezTo>
                <a:cubicBezTo>
                  <a:pt x="500" y="22"/>
                  <a:pt x="500" y="22"/>
                  <a:pt x="500" y="22"/>
                </a:cubicBezTo>
                <a:cubicBezTo>
                  <a:pt x="499" y="22"/>
                  <a:pt x="499" y="22"/>
                  <a:pt x="499" y="22"/>
                </a:cubicBezTo>
                <a:cubicBezTo>
                  <a:pt x="499" y="21"/>
                  <a:pt x="498" y="21"/>
                  <a:pt x="498" y="21"/>
                </a:cubicBezTo>
                <a:cubicBezTo>
                  <a:pt x="497" y="21"/>
                  <a:pt x="496" y="20"/>
                  <a:pt x="494" y="20"/>
                </a:cubicBezTo>
                <a:cubicBezTo>
                  <a:pt x="494" y="20"/>
                  <a:pt x="494" y="20"/>
                  <a:pt x="494" y="20"/>
                </a:cubicBezTo>
                <a:cubicBezTo>
                  <a:pt x="494" y="20"/>
                  <a:pt x="493" y="20"/>
                  <a:pt x="489" y="18"/>
                </a:cubicBezTo>
                <a:cubicBezTo>
                  <a:pt x="489" y="18"/>
                  <a:pt x="488" y="18"/>
                  <a:pt x="487" y="17"/>
                </a:cubicBezTo>
                <a:cubicBezTo>
                  <a:pt x="486" y="18"/>
                  <a:pt x="486" y="18"/>
                  <a:pt x="486" y="18"/>
                </a:cubicBezTo>
                <a:cubicBezTo>
                  <a:pt x="497" y="21"/>
                  <a:pt x="497" y="21"/>
                  <a:pt x="499" y="22"/>
                </a:cubicBezTo>
                <a:cubicBezTo>
                  <a:pt x="498" y="22"/>
                  <a:pt x="498" y="22"/>
                  <a:pt x="498" y="22"/>
                </a:cubicBezTo>
                <a:cubicBezTo>
                  <a:pt x="498" y="22"/>
                  <a:pt x="499"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0" y="23"/>
                  <a:pt x="500" y="23"/>
                  <a:pt x="500" y="23"/>
                </a:cubicBezTo>
                <a:cubicBezTo>
                  <a:pt x="501" y="24"/>
                  <a:pt x="501" y="24"/>
                  <a:pt x="502" y="24"/>
                </a:cubicBezTo>
                <a:cubicBezTo>
                  <a:pt x="502" y="24"/>
                  <a:pt x="503" y="24"/>
                  <a:pt x="503" y="25"/>
                </a:cubicBezTo>
                <a:cubicBezTo>
                  <a:pt x="503" y="24"/>
                  <a:pt x="503" y="24"/>
                  <a:pt x="500" y="24"/>
                </a:cubicBezTo>
                <a:cubicBezTo>
                  <a:pt x="499" y="24"/>
                  <a:pt x="499" y="24"/>
                  <a:pt x="499" y="24"/>
                </a:cubicBezTo>
                <a:cubicBezTo>
                  <a:pt x="498" y="23"/>
                  <a:pt x="498" y="23"/>
                  <a:pt x="498" y="23"/>
                </a:cubicBezTo>
                <a:cubicBezTo>
                  <a:pt x="500" y="24"/>
                  <a:pt x="501" y="25"/>
                  <a:pt x="502" y="25"/>
                </a:cubicBezTo>
                <a:cubicBezTo>
                  <a:pt x="502" y="25"/>
                  <a:pt x="502" y="25"/>
                  <a:pt x="502" y="25"/>
                </a:cubicBezTo>
                <a:cubicBezTo>
                  <a:pt x="503" y="26"/>
                  <a:pt x="504" y="26"/>
                  <a:pt x="504" y="27"/>
                </a:cubicBezTo>
                <a:cubicBezTo>
                  <a:pt x="504" y="27"/>
                  <a:pt x="504" y="27"/>
                  <a:pt x="504" y="27"/>
                </a:cubicBezTo>
                <a:cubicBezTo>
                  <a:pt x="506" y="29"/>
                  <a:pt x="506" y="29"/>
                  <a:pt x="515" y="34"/>
                </a:cubicBezTo>
                <a:cubicBezTo>
                  <a:pt x="516" y="34"/>
                  <a:pt x="516" y="34"/>
                  <a:pt x="517" y="34"/>
                </a:cubicBezTo>
                <a:cubicBezTo>
                  <a:pt x="517" y="35"/>
                  <a:pt x="517" y="35"/>
                  <a:pt x="517" y="35"/>
                </a:cubicBezTo>
                <a:cubicBezTo>
                  <a:pt x="517" y="35"/>
                  <a:pt x="517" y="35"/>
                  <a:pt x="517" y="35"/>
                </a:cubicBezTo>
                <a:cubicBezTo>
                  <a:pt x="517" y="35"/>
                  <a:pt x="517" y="35"/>
                  <a:pt x="517" y="35"/>
                </a:cubicBezTo>
                <a:cubicBezTo>
                  <a:pt x="516" y="35"/>
                  <a:pt x="516" y="35"/>
                  <a:pt x="515" y="35"/>
                </a:cubicBezTo>
                <a:cubicBezTo>
                  <a:pt x="515" y="36"/>
                  <a:pt x="515" y="36"/>
                  <a:pt x="514" y="36"/>
                </a:cubicBezTo>
                <a:cubicBezTo>
                  <a:pt x="515" y="36"/>
                  <a:pt x="515" y="36"/>
                  <a:pt x="515" y="36"/>
                </a:cubicBezTo>
                <a:cubicBezTo>
                  <a:pt x="515" y="37"/>
                  <a:pt x="515" y="37"/>
                  <a:pt x="515" y="37"/>
                </a:cubicBezTo>
                <a:cubicBezTo>
                  <a:pt x="515" y="37"/>
                  <a:pt x="515" y="37"/>
                  <a:pt x="514" y="37"/>
                </a:cubicBezTo>
                <a:cubicBezTo>
                  <a:pt x="515" y="37"/>
                  <a:pt x="524" y="42"/>
                  <a:pt x="525" y="43"/>
                </a:cubicBezTo>
                <a:cubicBezTo>
                  <a:pt x="526" y="43"/>
                  <a:pt x="526" y="43"/>
                  <a:pt x="526" y="43"/>
                </a:cubicBezTo>
                <a:cubicBezTo>
                  <a:pt x="526" y="43"/>
                  <a:pt x="527" y="43"/>
                  <a:pt x="530" y="44"/>
                </a:cubicBezTo>
                <a:cubicBezTo>
                  <a:pt x="530" y="45"/>
                  <a:pt x="531" y="45"/>
                  <a:pt x="531" y="45"/>
                </a:cubicBezTo>
                <a:cubicBezTo>
                  <a:pt x="532" y="46"/>
                  <a:pt x="532" y="46"/>
                  <a:pt x="532" y="46"/>
                </a:cubicBezTo>
                <a:cubicBezTo>
                  <a:pt x="531" y="46"/>
                  <a:pt x="531" y="46"/>
                  <a:pt x="524" y="43"/>
                </a:cubicBezTo>
                <a:cubicBezTo>
                  <a:pt x="524" y="43"/>
                  <a:pt x="523" y="43"/>
                  <a:pt x="523" y="43"/>
                </a:cubicBezTo>
                <a:cubicBezTo>
                  <a:pt x="522" y="43"/>
                  <a:pt x="521" y="42"/>
                  <a:pt x="520" y="42"/>
                </a:cubicBezTo>
                <a:cubicBezTo>
                  <a:pt x="519" y="41"/>
                  <a:pt x="519" y="41"/>
                  <a:pt x="519" y="41"/>
                </a:cubicBezTo>
                <a:cubicBezTo>
                  <a:pt x="519" y="42"/>
                  <a:pt x="519" y="42"/>
                  <a:pt x="519" y="42"/>
                </a:cubicBezTo>
                <a:cubicBezTo>
                  <a:pt x="520" y="43"/>
                  <a:pt x="520" y="43"/>
                  <a:pt x="520" y="43"/>
                </a:cubicBezTo>
                <a:cubicBezTo>
                  <a:pt x="522" y="43"/>
                  <a:pt x="522" y="43"/>
                  <a:pt x="524" y="45"/>
                </a:cubicBezTo>
                <a:cubicBezTo>
                  <a:pt x="524" y="45"/>
                  <a:pt x="524" y="45"/>
                  <a:pt x="522" y="44"/>
                </a:cubicBezTo>
                <a:cubicBezTo>
                  <a:pt x="521" y="44"/>
                  <a:pt x="521" y="44"/>
                  <a:pt x="521" y="44"/>
                </a:cubicBezTo>
                <a:cubicBezTo>
                  <a:pt x="523" y="46"/>
                  <a:pt x="525" y="47"/>
                  <a:pt x="526" y="47"/>
                </a:cubicBezTo>
                <a:cubicBezTo>
                  <a:pt x="526" y="47"/>
                  <a:pt x="526" y="47"/>
                  <a:pt x="526" y="47"/>
                </a:cubicBezTo>
                <a:cubicBezTo>
                  <a:pt x="526" y="47"/>
                  <a:pt x="526" y="47"/>
                  <a:pt x="526" y="47"/>
                </a:cubicBezTo>
                <a:cubicBezTo>
                  <a:pt x="526" y="47"/>
                  <a:pt x="526" y="47"/>
                  <a:pt x="526" y="47"/>
                </a:cubicBezTo>
                <a:cubicBezTo>
                  <a:pt x="526" y="47"/>
                  <a:pt x="526" y="47"/>
                  <a:pt x="526" y="47"/>
                </a:cubicBezTo>
                <a:cubicBezTo>
                  <a:pt x="527" y="47"/>
                  <a:pt x="527" y="47"/>
                  <a:pt x="527" y="47"/>
                </a:cubicBezTo>
                <a:cubicBezTo>
                  <a:pt x="527" y="47"/>
                  <a:pt x="527" y="47"/>
                  <a:pt x="527" y="47"/>
                </a:cubicBezTo>
                <a:cubicBezTo>
                  <a:pt x="527" y="47"/>
                  <a:pt x="527" y="47"/>
                  <a:pt x="527" y="47"/>
                </a:cubicBezTo>
                <a:cubicBezTo>
                  <a:pt x="527" y="47"/>
                  <a:pt x="527" y="47"/>
                  <a:pt x="527" y="47"/>
                </a:cubicBezTo>
                <a:cubicBezTo>
                  <a:pt x="530" y="48"/>
                  <a:pt x="533" y="50"/>
                  <a:pt x="533" y="50"/>
                </a:cubicBezTo>
                <a:cubicBezTo>
                  <a:pt x="530" y="48"/>
                  <a:pt x="526" y="48"/>
                  <a:pt x="523" y="46"/>
                </a:cubicBezTo>
                <a:cubicBezTo>
                  <a:pt x="522" y="46"/>
                  <a:pt x="521" y="45"/>
                  <a:pt x="521" y="45"/>
                </a:cubicBezTo>
                <a:cubicBezTo>
                  <a:pt x="515" y="41"/>
                  <a:pt x="515" y="41"/>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2" y="40"/>
                  <a:pt x="512" y="40"/>
                  <a:pt x="512" y="40"/>
                </a:cubicBezTo>
                <a:cubicBezTo>
                  <a:pt x="517" y="43"/>
                  <a:pt x="517" y="43"/>
                  <a:pt x="517" y="43"/>
                </a:cubicBezTo>
                <a:cubicBezTo>
                  <a:pt x="518" y="44"/>
                  <a:pt x="518" y="44"/>
                  <a:pt x="519" y="44"/>
                </a:cubicBezTo>
                <a:cubicBezTo>
                  <a:pt x="518" y="44"/>
                  <a:pt x="518" y="44"/>
                  <a:pt x="518" y="44"/>
                </a:cubicBezTo>
                <a:cubicBezTo>
                  <a:pt x="519" y="46"/>
                  <a:pt x="521" y="47"/>
                  <a:pt x="521" y="47"/>
                </a:cubicBezTo>
                <a:cubicBezTo>
                  <a:pt x="521" y="48"/>
                  <a:pt x="521" y="48"/>
                  <a:pt x="521" y="48"/>
                </a:cubicBezTo>
                <a:cubicBezTo>
                  <a:pt x="530" y="53"/>
                  <a:pt x="530" y="53"/>
                  <a:pt x="532" y="54"/>
                </a:cubicBezTo>
                <a:cubicBezTo>
                  <a:pt x="532" y="55"/>
                  <a:pt x="532" y="55"/>
                  <a:pt x="532" y="55"/>
                </a:cubicBezTo>
                <a:cubicBezTo>
                  <a:pt x="534" y="56"/>
                  <a:pt x="537" y="58"/>
                  <a:pt x="539" y="60"/>
                </a:cubicBezTo>
                <a:cubicBezTo>
                  <a:pt x="540" y="60"/>
                  <a:pt x="541" y="60"/>
                  <a:pt x="541" y="60"/>
                </a:cubicBezTo>
                <a:cubicBezTo>
                  <a:pt x="541" y="59"/>
                  <a:pt x="540" y="59"/>
                  <a:pt x="540" y="58"/>
                </a:cubicBezTo>
                <a:cubicBezTo>
                  <a:pt x="540" y="58"/>
                  <a:pt x="540" y="58"/>
                  <a:pt x="540" y="58"/>
                </a:cubicBezTo>
                <a:cubicBezTo>
                  <a:pt x="546" y="60"/>
                  <a:pt x="550" y="65"/>
                  <a:pt x="556" y="67"/>
                </a:cubicBezTo>
                <a:cubicBezTo>
                  <a:pt x="557" y="68"/>
                  <a:pt x="558" y="68"/>
                  <a:pt x="559" y="69"/>
                </a:cubicBezTo>
                <a:cubicBezTo>
                  <a:pt x="558" y="70"/>
                  <a:pt x="558" y="70"/>
                  <a:pt x="558" y="70"/>
                </a:cubicBezTo>
                <a:cubicBezTo>
                  <a:pt x="555" y="68"/>
                  <a:pt x="555" y="68"/>
                  <a:pt x="553" y="67"/>
                </a:cubicBezTo>
                <a:cubicBezTo>
                  <a:pt x="553" y="66"/>
                  <a:pt x="553" y="66"/>
                  <a:pt x="552" y="66"/>
                </a:cubicBezTo>
                <a:cubicBezTo>
                  <a:pt x="552" y="66"/>
                  <a:pt x="546" y="61"/>
                  <a:pt x="544" y="62"/>
                </a:cubicBezTo>
                <a:cubicBezTo>
                  <a:pt x="543" y="62"/>
                  <a:pt x="543" y="62"/>
                  <a:pt x="543" y="62"/>
                </a:cubicBezTo>
                <a:cubicBezTo>
                  <a:pt x="544" y="64"/>
                  <a:pt x="554" y="73"/>
                  <a:pt x="554" y="73"/>
                </a:cubicBezTo>
                <a:cubicBezTo>
                  <a:pt x="553" y="73"/>
                  <a:pt x="553" y="73"/>
                  <a:pt x="553" y="73"/>
                </a:cubicBezTo>
                <a:cubicBezTo>
                  <a:pt x="553" y="73"/>
                  <a:pt x="553" y="74"/>
                  <a:pt x="553" y="75"/>
                </a:cubicBezTo>
                <a:cubicBezTo>
                  <a:pt x="553" y="75"/>
                  <a:pt x="554" y="76"/>
                  <a:pt x="554" y="76"/>
                </a:cubicBezTo>
                <a:cubicBezTo>
                  <a:pt x="554" y="76"/>
                  <a:pt x="554" y="76"/>
                  <a:pt x="554" y="76"/>
                </a:cubicBezTo>
                <a:cubicBezTo>
                  <a:pt x="553" y="76"/>
                  <a:pt x="553" y="76"/>
                  <a:pt x="551" y="76"/>
                </a:cubicBezTo>
                <a:cubicBezTo>
                  <a:pt x="550" y="75"/>
                  <a:pt x="549" y="75"/>
                  <a:pt x="548" y="75"/>
                </a:cubicBezTo>
                <a:cubicBezTo>
                  <a:pt x="547" y="75"/>
                  <a:pt x="547" y="75"/>
                  <a:pt x="547" y="75"/>
                </a:cubicBezTo>
                <a:cubicBezTo>
                  <a:pt x="547" y="74"/>
                  <a:pt x="546" y="74"/>
                  <a:pt x="546" y="73"/>
                </a:cubicBezTo>
                <a:cubicBezTo>
                  <a:pt x="547" y="73"/>
                  <a:pt x="548" y="74"/>
                  <a:pt x="550" y="74"/>
                </a:cubicBezTo>
                <a:cubicBezTo>
                  <a:pt x="550" y="73"/>
                  <a:pt x="550" y="72"/>
                  <a:pt x="547" y="68"/>
                </a:cubicBezTo>
                <a:cubicBezTo>
                  <a:pt x="547" y="68"/>
                  <a:pt x="547" y="68"/>
                  <a:pt x="533" y="57"/>
                </a:cubicBezTo>
                <a:cubicBezTo>
                  <a:pt x="532" y="56"/>
                  <a:pt x="532" y="56"/>
                  <a:pt x="531" y="56"/>
                </a:cubicBezTo>
                <a:cubicBezTo>
                  <a:pt x="527" y="52"/>
                  <a:pt x="527" y="52"/>
                  <a:pt x="520" y="48"/>
                </a:cubicBezTo>
                <a:cubicBezTo>
                  <a:pt x="518" y="47"/>
                  <a:pt x="516" y="45"/>
                  <a:pt x="515" y="44"/>
                </a:cubicBezTo>
                <a:cubicBezTo>
                  <a:pt x="515" y="44"/>
                  <a:pt x="515" y="44"/>
                  <a:pt x="516" y="44"/>
                </a:cubicBezTo>
                <a:cubicBezTo>
                  <a:pt x="510" y="41"/>
                  <a:pt x="510" y="41"/>
                  <a:pt x="510" y="41"/>
                </a:cubicBezTo>
                <a:cubicBezTo>
                  <a:pt x="509" y="41"/>
                  <a:pt x="508" y="40"/>
                  <a:pt x="507" y="40"/>
                </a:cubicBezTo>
                <a:cubicBezTo>
                  <a:pt x="506" y="40"/>
                  <a:pt x="506" y="40"/>
                  <a:pt x="506" y="40"/>
                </a:cubicBezTo>
                <a:cubicBezTo>
                  <a:pt x="505" y="40"/>
                  <a:pt x="505" y="40"/>
                  <a:pt x="505" y="40"/>
                </a:cubicBezTo>
                <a:cubicBezTo>
                  <a:pt x="506" y="41"/>
                  <a:pt x="506" y="41"/>
                  <a:pt x="506" y="41"/>
                </a:cubicBezTo>
                <a:cubicBezTo>
                  <a:pt x="505" y="41"/>
                  <a:pt x="505" y="41"/>
                  <a:pt x="505" y="41"/>
                </a:cubicBezTo>
                <a:cubicBezTo>
                  <a:pt x="506" y="43"/>
                  <a:pt x="513" y="48"/>
                  <a:pt x="513" y="48"/>
                </a:cubicBezTo>
                <a:cubicBezTo>
                  <a:pt x="512" y="48"/>
                  <a:pt x="512" y="48"/>
                  <a:pt x="512" y="48"/>
                </a:cubicBezTo>
                <a:cubicBezTo>
                  <a:pt x="512" y="49"/>
                  <a:pt x="512" y="49"/>
                  <a:pt x="512" y="49"/>
                </a:cubicBezTo>
                <a:cubicBezTo>
                  <a:pt x="513" y="50"/>
                  <a:pt x="513" y="50"/>
                  <a:pt x="513" y="50"/>
                </a:cubicBezTo>
                <a:cubicBezTo>
                  <a:pt x="514" y="50"/>
                  <a:pt x="514" y="50"/>
                  <a:pt x="514" y="50"/>
                </a:cubicBezTo>
                <a:cubicBezTo>
                  <a:pt x="514" y="51"/>
                  <a:pt x="515" y="51"/>
                  <a:pt x="515" y="51"/>
                </a:cubicBezTo>
                <a:cubicBezTo>
                  <a:pt x="516" y="51"/>
                  <a:pt x="519" y="53"/>
                  <a:pt x="520" y="54"/>
                </a:cubicBezTo>
                <a:cubicBezTo>
                  <a:pt x="521" y="56"/>
                  <a:pt x="523" y="57"/>
                  <a:pt x="530" y="60"/>
                </a:cubicBezTo>
                <a:cubicBezTo>
                  <a:pt x="532" y="62"/>
                  <a:pt x="532" y="62"/>
                  <a:pt x="535" y="65"/>
                </a:cubicBezTo>
                <a:cubicBezTo>
                  <a:pt x="535" y="65"/>
                  <a:pt x="534" y="65"/>
                  <a:pt x="534" y="65"/>
                </a:cubicBezTo>
                <a:cubicBezTo>
                  <a:pt x="533" y="65"/>
                  <a:pt x="533" y="65"/>
                  <a:pt x="516" y="57"/>
                </a:cubicBezTo>
                <a:cubicBezTo>
                  <a:pt x="515" y="57"/>
                  <a:pt x="515" y="57"/>
                  <a:pt x="514" y="57"/>
                </a:cubicBezTo>
                <a:cubicBezTo>
                  <a:pt x="513" y="57"/>
                  <a:pt x="512" y="56"/>
                  <a:pt x="511" y="56"/>
                </a:cubicBezTo>
                <a:cubicBezTo>
                  <a:pt x="510" y="56"/>
                  <a:pt x="510" y="56"/>
                  <a:pt x="509" y="56"/>
                </a:cubicBezTo>
                <a:cubicBezTo>
                  <a:pt x="507" y="55"/>
                  <a:pt x="505" y="54"/>
                  <a:pt x="503" y="53"/>
                </a:cubicBezTo>
                <a:cubicBezTo>
                  <a:pt x="502" y="53"/>
                  <a:pt x="502" y="52"/>
                  <a:pt x="501" y="52"/>
                </a:cubicBezTo>
                <a:cubicBezTo>
                  <a:pt x="500" y="52"/>
                  <a:pt x="500" y="52"/>
                  <a:pt x="500" y="52"/>
                </a:cubicBezTo>
                <a:cubicBezTo>
                  <a:pt x="500" y="53"/>
                  <a:pt x="500" y="53"/>
                  <a:pt x="500" y="53"/>
                </a:cubicBezTo>
                <a:cubicBezTo>
                  <a:pt x="504" y="57"/>
                  <a:pt x="511" y="56"/>
                  <a:pt x="514" y="62"/>
                </a:cubicBezTo>
                <a:cubicBezTo>
                  <a:pt x="514" y="62"/>
                  <a:pt x="514" y="62"/>
                  <a:pt x="514" y="62"/>
                </a:cubicBezTo>
                <a:cubicBezTo>
                  <a:pt x="514" y="63"/>
                  <a:pt x="514" y="64"/>
                  <a:pt x="514" y="65"/>
                </a:cubicBezTo>
                <a:cubicBezTo>
                  <a:pt x="514" y="65"/>
                  <a:pt x="514" y="65"/>
                  <a:pt x="514" y="65"/>
                </a:cubicBezTo>
                <a:cubicBezTo>
                  <a:pt x="510" y="61"/>
                  <a:pt x="510" y="61"/>
                  <a:pt x="510" y="61"/>
                </a:cubicBezTo>
                <a:cubicBezTo>
                  <a:pt x="509" y="61"/>
                  <a:pt x="509" y="61"/>
                  <a:pt x="509" y="61"/>
                </a:cubicBezTo>
                <a:cubicBezTo>
                  <a:pt x="509" y="61"/>
                  <a:pt x="509" y="61"/>
                  <a:pt x="509" y="61"/>
                </a:cubicBezTo>
                <a:cubicBezTo>
                  <a:pt x="509" y="62"/>
                  <a:pt x="509" y="62"/>
                  <a:pt x="509" y="62"/>
                </a:cubicBezTo>
                <a:cubicBezTo>
                  <a:pt x="508" y="63"/>
                  <a:pt x="508" y="63"/>
                  <a:pt x="508" y="63"/>
                </a:cubicBezTo>
                <a:cubicBezTo>
                  <a:pt x="508" y="63"/>
                  <a:pt x="508" y="63"/>
                  <a:pt x="508" y="63"/>
                </a:cubicBezTo>
                <a:cubicBezTo>
                  <a:pt x="507" y="62"/>
                  <a:pt x="507" y="62"/>
                  <a:pt x="507" y="62"/>
                </a:cubicBezTo>
                <a:cubicBezTo>
                  <a:pt x="522" y="79"/>
                  <a:pt x="537" y="99"/>
                  <a:pt x="550" y="121"/>
                </a:cubicBezTo>
                <a:cubicBezTo>
                  <a:pt x="614" y="121"/>
                  <a:pt x="649" y="120"/>
                  <a:pt x="646" y="118"/>
                </a:cubicBezTo>
                <a:cubicBezTo>
                  <a:pt x="644" y="116"/>
                  <a:pt x="644" y="116"/>
                  <a:pt x="644" y="116"/>
                </a:cubicBezTo>
                <a:cubicBezTo>
                  <a:pt x="617" y="89"/>
                  <a:pt x="617" y="89"/>
                  <a:pt x="602" y="77"/>
                </a:cubicBezTo>
                <a:cubicBezTo>
                  <a:pt x="573" y="57"/>
                  <a:pt x="569" y="54"/>
                  <a:pt x="554" y="46"/>
                </a:cubicBezTo>
                <a:moveTo>
                  <a:pt x="624" y="357"/>
                </a:moveTo>
                <a:cubicBezTo>
                  <a:pt x="624" y="357"/>
                  <a:pt x="624" y="357"/>
                  <a:pt x="624" y="357"/>
                </a:cubicBezTo>
                <a:cubicBezTo>
                  <a:pt x="624" y="356"/>
                  <a:pt x="624" y="354"/>
                  <a:pt x="623" y="354"/>
                </a:cubicBezTo>
                <a:cubicBezTo>
                  <a:pt x="623" y="353"/>
                  <a:pt x="622" y="353"/>
                  <a:pt x="621" y="353"/>
                </a:cubicBezTo>
                <a:cubicBezTo>
                  <a:pt x="620" y="352"/>
                  <a:pt x="620" y="352"/>
                  <a:pt x="620" y="352"/>
                </a:cubicBezTo>
                <a:cubicBezTo>
                  <a:pt x="619" y="351"/>
                  <a:pt x="620" y="349"/>
                  <a:pt x="619" y="348"/>
                </a:cubicBezTo>
                <a:cubicBezTo>
                  <a:pt x="618" y="346"/>
                  <a:pt x="616" y="345"/>
                  <a:pt x="615" y="345"/>
                </a:cubicBezTo>
                <a:cubicBezTo>
                  <a:pt x="613" y="345"/>
                  <a:pt x="615" y="341"/>
                  <a:pt x="614" y="340"/>
                </a:cubicBezTo>
                <a:cubicBezTo>
                  <a:pt x="612" y="338"/>
                  <a:pt x="612" y="338"/>
                  <a:pt x="612" y="338"/>
                </a:cubicBezTo>
                <a:cubicBezTo>
                  <a:pt x="612" y="338"/>
                  <a:pt x="611" y="338"/>
                  <a:pt x="610" y="338"/>
                </a:cubicBezTo>
                <a:cubicBezTo>
                  <a:pt x="611" y="341"/>
                  <a:pt x="611" y="341"/>
                  <a:pt x="610" y="342"/>
                </a:cubicBezTo>
                <a:cubicBezTo>
                  <a:pt x="610" y="354"/>
                  <a:pt x="611" y="365"/>
                  <a:pt x="610" y="376"/>
                </a:cubicBezTo>
                <a:cubicBezTo>
                  <a:pt x="611" y="376"/>
                  <a:pt x="611" y="376"/>
                  <a:pt x="611" y="376"/>
                </a:cubicBezTo>
                <a:cubicBezTo>
                  <a:pt x="612" y="376"/>
                  <a:pt x="612" y="376"/>
                  <a:pt x="612" y="376"/>
                </a:cubicBezTo>
                <a:cubicBezTo>
                  <a:pt x="613" y="376"/>
                  <a:pt x="613" y="376"/>
                  <a:pt x="613" y="376"/>
                </a:cubicBezTo>
                <a:cubicBezTo>
                  <a:pt x="614" y="375"/>
                  <a:pt x="614" y="374"/>
                  <a:pt x="614" y="374"/>
                </a:cubicBezTo>
                <a:cubicBezTo>
                  <a:pt x="614" y="373"/>
                  <a:pt x="614" y="373"/>
                  <a:pt x="614" y="372"/>
                </a:cubicBezTo>
                <a:cubicBezTo>
                  <a:pt x="614" y="372"/>
                  <a:pt x="614" y="372"/>
                  <a:pt x="614" y="372"/>
                </a:cubicBezTo>
                <a:cubicBezTo>
                  <a:pt x="614" y="370"/>
                  <a:pt x="616" y="368"/>
                  <a:pt x="617" y="368"/>
                </a:cubicBezTo>
                <a:cubicBezTo>
                  <a:pt x="618" y="368"/>
                  <a:pt x="618" y="368"/>
                  <a:pt x="618" y="368"/>
                </a:cubicBezTo>
                <a:cubicBezTo>
                  <a:pt x="618" y="368"/>
                  <a:pt x="618" y="369"/>
                  <a:pt x="619" y="369"/>
                </a:cubicBezTo>
                <a:cubicBezTo>
                  <a:pt x="620" y="366"/>
                  <a:pt x="619" y="362"/>
                  <a:pt x="620" y="359"/>
                </a:cubicBezTo>
                <a:cubicBezTo>
                  <a:pt x="620" y="358"/>
                  <a:pt x="620" y="358"/>
                  <a:pt x="622" y="358"/>
                </a:cubicBezTo>
                <a:cubicBezTo>
                  <a:pt x="622" y="358"/>
                  <a:pt x="623" y="358"/>
                  <a:pt x="624" y="357"/>
                </a:cubicBezTo>
                <a:moveTo>
                  <a:pt x="743" y="321"/>
                </a:moveTo>
                <a:cubicBezTo>
                  <a:pt x="741" y="310"/>
                  <a:pt x="738" y="295"/>
                  <a:pt x="736" y="284"/>
                </a:cubicBezTo>
                <a:cubicBezTo>
                  <a:pt x="736" y="287"/>
                  <a:pt x="690" y="289"/>
                  <a:pt x="605" y="288"/>
                </a:cubicBezTo>
                <a:cubicBezTo>
                  <a:pt x="607" y="300"/>
                  <a:pt x="608" y="313"/>
                  <a:pt x="609" y="325"/>
                </a:cubicBezTo>
                <a:cubicBezTo>
                  <a:pt x="610" y="327"/>
                  <a:pt x="610" y="330"/>
                  <a:pt x="612" y="331"/>
                </a:cubicBezTo>
                <a:cubicBezTo>
                  <a:pt x="614" y="331"/>
                  <a:pt x="616" y="331"/>
                  <a:pt x="618" y="331"/>
                </a:cubicBezTo>
                <a:cubicBezTo>
                  <a:pt x="621" y="330"/>
                  <a:pt x="621" y="334"/>
                  <a:pt x="623" y="334"/>
                </a:cubicBezTo>
                <a:cubicBezTo>
                  <a:pt x="625" y="334"/>
                  <a:pt x="627" y="334"/>
                  <a:pt x="628" y="334"/>
                </a:cubicBezTo>
                <a:cubicBezTo>
                  <a:pt x="629" y="335"/>
                  <a:pt x="629" y="335"/>
                  <a:pt x="630" y="335"/>
                </a:cubicBezTo>
                <a:cubicBezTo>
                  <a:pt x="637" y="335"/>
                  <a:pt x="637" y="335"/>
                  <a:pt x="637" y="335"/>
                </a:cubicBezTo>
                <a:cubicBezTo>
                  <a:pt x="643" y="334"/>
                  <a:pt x="643" y="334"/>
                  <a:pt x="643" y="334"/>
                </a:cubicBezTo>
                <a:cubicBezTo>
                  <a:pt x="644" y="334"/>
                  <a:pt x="646" y="334"/>
                  <a:pt x="647" y="334"/>
                </a:cubicBezTo>
                <a:cubicBezTo>
                  <a:pt x="648" y="334"/>
                  <a:pt x="655" y="341"/>
                  <a:pt x="656" y="346"/>
                </a:cubicBezTo>
                <a:cubicBezTo>
                  <a:pt x="656" y="346"/>
                  <a:pt x="656" y="346"/>
                  <a:pt x="657" y="346"/>
                </a:cubicBezTo>
                <a:cubicBezTo>
                  <a:pt x="657" y="347"/>
                  <a:pt x="657" y="347"/>
                  <a:pt x="658" y="349"/>
                </a:cubicBezTo>
                <a:cubicBezTo>
                  <a:pt x="659" y="349"/>
                  <a:pt x="659" y="349"/>
                  <a:pt x="660" y="349"/>
                </a:cubicBezTo>
                <a:cubicBezTo>
                  <a:pt x="661" y="349"/>
                  <a:pt x="661" y="349"/>
                  <a:pt x="664" y="351"/>
                </a:cubicBezTo>
                <a:cubicBezTo>
                  <a:pt x="657" y="352"/>
                  <a:pt x="661" y="356"/>
                  <a:pt x="661" y="356"/>
                </a:cubicBezTo>
                <a:cubicBezTo>
                  <a:pt x="664" y="358"/>
                  <a:pt x="663" y="363"/>
                  <a:pt x="668" y="363"/>
                </a:cubicBezTo>
                <a:cubicBezTo>
                  <a:pt x="670" y="360"/>
                  <a:pt x="670" y="360"/>
                  <a:pt x="671" y="360"/>
                </a:cubicBezTo>
                <a:cubicBezTo>
                  <a:pt x="671" y="359"/>
                  <a:pt x="671" y="358"/>
                  <a:pt x="672" y="358"/>
                </a:cubicBezTo>
                <a:cubicBezTo>
                  <a:pt x="672" y="358"/>
                  <a:pt x="672" y="357"/>
                  <a:pt x="673" y="357"/>
                </a:cubicBezTo>
                <a:cubicBezTo>
                  <a:pt x="676" y="360"/>
                  <a:pt x="676" y="371"/>
                  <a:pt x="676" y="372"/>
                </a:cubicBezTo>
                <a:cubicBezTo>
                  <a:pt x="676" y="373"/>
                  <a:pt x="676" y="374"/>
                  <a:pt x="676" y="375"/>
                </a:cubicBezTo>
                <a:cubicBezTo>
                  <a:pt x="674" y="389"/>
                  <a:pt x="682" y="401"/>
                  <a:pt x="681" y="415"/>
                </a:cubicBezTo>
                <a:cubicBezTo>
                  <a:pt x="681" y="416"/>
                  <a:pt x="681" y="416"/>
                  <a:pt x="681" y="416"/>
                </a:cubicBezTo>
                <a:cubicBezTo>
                  <a:pt x="680" y="424"/>
                  <a:pt x="683" y="431"/>
                  <a:pt x="683" y="439"/>
                </a:cubicBezTo>
                <a:cubicBezTo>
                  <a:pt x="684" y="439"/>
                  <a:pt x="684" y="440"/>
                  <a:pt x="684" y="441"/>
                </a:cubicBezTo>
                <a:cubicBezTo>
                  <a:pt x="684" y="441"/>
                  <a:pt x="685" y="441"/>
                  <a:pt x="685" y="441"/>
                </a:cubicBezTo>
                <a:cubicBezTo>
                  <a:pt x="690" y="437"/>
                  <a:pt x="690" y="437"/>
                  <a:pt x="696" y="409"/>
                </a:cubicBezTo>
                <a:cubicBezTo>
                  <a:pt x="696" y="407"/>
                  <a:pt x="697" y="405"/>
                  <a:pt x="697" y="402"/>
                </a:cubicBezTo>
                <a:cubicBezTo>
                  <a:pt x="697" y="395"/>
                  <a:pt x="697" y="395"/>
                  <a:pt x="698" y="394"/>
                </a:cubicBezTo>
                <a:cubicBezTo>
                  <a:pt x="705" y="394"/>
                  <a:pt x="710" y="372"/>
                  <a:pt x="710" y="371"/>
                </a:cubicBezTo>
                <a:cubicBezTo>
                  <a:pt x="710" y="371"/>
                  <a:pt x="710" y="371"/>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3" y="367"/>
                  <a:pt x="713" y="367"/>
                  <a:pt x="713" y="367"/>
                </a:cubicBezTo>
                <a:cubicBezTo>
                  <a:pt x="714" y="367"/>
                  <a:pt x="714" y="367"/>
                  <a:pt x="714" y="367"/>
                </a:cubicBezTo>
                <a:cubicBezTo>
                  <a:pt x="715" y="366"/>
                  <a:pt x="715" y="366"/>
                  <a:pt x="715" y="358"/>
                </a:cubicBezTo>
                <a:cubicBezTo>
                  <a:pt x="716" y="357"/>
                  <a:pt x="716" y="357"/>
                  <a:pt x="717" y="357"/>
                </a:cubicBezTo>
                <a:cubicBezTo>
                  <a:pt x="718" y="358"/>
                  <a:pt x="718" y="358"/>
                  <a:pt x="718" y="358"/>
                </a:cubicBezTo>
                <a:cubicBezTo>
                  <a:pt x="718" y="358"/>
                  <a:pt x="718" y="358"/>
                  <a:pt x="718" y="358"/>
                </a:cubicBezTo>
                <a:cubicBezTo>
                  <a:pt x="719" y="357"/>
                  <a:pt x="720" y="355"/>
                  <a:pt x="721" y="354"/>
                </a:cubicBezTo>
                <a:cubicBezTo>
                  <a:pt x="721" y="353"/>
                  <a:pt x="722" y="353"/>
                  <a:pt x="723" y="353"/>
                </a:cubicBezTo>
                <a:cubicBezTo>
                  <a:pt x="723" y="352"/>
                  <a:pt x="723" y="351"/>
                  <a:pt x="723" y="350"/>
                </a:cubicBezTo>
                <a:cubicBezTo>
                  <a:pt x="724" y="350"/>
                  <a:pt x="724" y="350"/>
                  <a:pt x="724" y="350"/>
                </a:cubicBezTo>
                <a:cubicBezTo>
                  <a:pt x="725" y="353"/>
                  <a:pt x="726" y="358"/>
                  <a:pt x="727" y="365"/>
                </a:cubicBezTo>
                <a:cubicBezTo>
                  <a:pt x="728" y="369"/>
                  <a:pt x="728" y="369"/>
                  <a:pt x="728" y="370"/>
                </a:cubicBezTo>
                <a:cubicBezTo>
                  <a:pt x="728" y="371"/>
                  <a:pt x="728" y="371"/>
                  <a:pt x="728" y="372"/>
                </a:cubicBezTo>
                <a:cubicBezTo>
                  <a:pt x="728" y="373"/>
                  <a:pt x="728" y="373"/>
                  <a:pt x="728" y="375"/>
                </a:cubicBezTo>
                <a:cubicBezTo>
                  <a:pt x="728" y="376"/>
                  <a:pt x="728" y="376"/>
                  <a:pt x="728" y="376"/>
                </a:cubicBezTo>
                <a:cubicBezTo>
                  <a:pt x="729" y="376"/>
                  <a:pt x="729" y="376"/>
                  <a:pt x="729" y="376"/>
                </a:cubicBezTo>
                <a:cubicBezTo>
                  <a:pt x="732" y="381"/>
                  <a:pt x="727" y="387"/>
                  <a:pt x="730" y="392"/>
                </a:cubicBezTo>
                <a:cubicBezTo>
                  <a:pt x="731" y="392"/>
                  <a:pt x="731" y="392"/>
                  <a:pt x="731" y="392"/>
                </a:cubicBezTo>
                <a:cubicBezTo>
                  <a:pt x="731" y="391"/>
                  <a:pt x="732" y="391"/>
                  <a:pt x="733" y="389"/>
                </a:cubicBezTo>
                <a:cubicBezTo>
                  <a:pt x="733" y="389"/>
                  <a:pt x="733" y="388"/>
                  <a:pt x="733" y="388"/>
                </a:cubicBezTo>
                <a:cubicBezTo>
                  <a:pt x="733" y="387"/>
                  <a:pt x="733" y="387"/>
                  <a:pt x="733" y="387"/>
                </a:cubicBezTo>
                <a:cubicBezTo>
                  <a:pt x="733" y="386"/>
                  <a:pt x="733" y="386"/>
                  <a:pt x="733" y="385"/>
                </a:cubicBezTo>
                <a:cubicBezTo>
                  <a:pt x="737" y="389"/>
                  <a:pt x="735" y="403"/>
                  <a:pt x="731" y="428"/>
                </a:cubicBezTo>
                <a:cubicBezTo>
                  <a:pt x="731" y="429"/>
                  <a:pt x="731" y="430"/>
                  <a:pt x="731" y="430"/>
                </a:cubicBezTo>
                <a:cubicBezTo>
                  <a:pt x="730" y="436"/>
                  <a:pt x="731" y="442"/>
                  <a:pt x="730" y="448"/>
                </a:cubicBezTo>
                <a:cubicBezTo>
                  <a:pt x="730" y="449"/>
                  <a:pt x="730" y="449"/>
                  <a:pt x="730" y="449"/>
                </a:cubicBezTo>
                <a:cubicBezTo>
                  <a:pt x="729" y="453"/>
                  <a:pt x="729" y="456"/>
                  <a:pt x="729" y="459"/>
                </a:cubicBezTo>
                <a:cubicBezTo>
                  <a:pt x="728" y="462"/>
                  <a:pt x="728" y="464"/>
                  <a:pt x="727" y="467"/>
                </a:cubicBezTo>
                <a:cubicBezTo>
                  <a:pt x="726" y="470"/>
                  <a:pt x="725" y="476"/>
                  <a:pt x="726" y="480"/>
                </a:cubicBezTo>
                <a:cubicBezTo>
                  <a:pt x="726" y="480"/>
                  <a:pt x="726" y="480"/>
                  <a:pt x="726" y="480"/>
                </a:cubicBezTo>
                <a:cubicBezTo>
                  <a:pt x="727" y="478"/>
                  <a:pt x="727" y="476"/>
                  <a:pt x="727" y="476"/>
                </a:cubicBezTo>
                <a:cubicBezTo>
                  <a:pt x="728" y="473"/>
                  <a:pt x="731" y="459"/>
                  <a:pt x="731" y="459"/>
                </a:cubicBezTo>
                <a:cubicBezTo>
                  <a:pt x="731" y="458"/>
                  <a:pt x="731" y="458"/>
                  <a:pt x="731" y="458"/>
                </a:cubicBezTo>
                <a:cubicBezTo>
                  <a:pt x="731" y="457"/>
                  <a:pt x="731" y="457"/>
                  <a:pt x="732" y="457"/>
                </a:cubicBezTo>
                <a:cubicBezTo>
                  <a:pt x="732" y="456"/>
                  <a:pt x="732" y="456"/>
                  <a:pt x="732" y="455"/>
                </a:cubicBezTo>
                <a:cubicBezTo>
                  <a:pt x="732" y="455"/>
                  <a:pt x="732" y="454"/>
                  <a:pt x="732" y="454"/>
                </a:cubicBezTo>
                <a:cubicBezTo>
                  <a:pt x="732" y="453"/>
                  <a:pt x="733" y="452"/>
                  <a:pt x="733" y="451"/>
                </a:cubicBezTo>
                <a:cubicBezTo>
                  <a:pt x="732" y="450"/>
                  <a:pt x="732" y="438"/>
                  <a:pt x="733" y="434"/>
                </a:cubicBezTo>
                <a:cubicBezTo>
                  <a:pt x="733" y="433"/>
                  <a:pt x="733" y="433"/>
                  <a:pt x="733" y="432"/>
                </a:cubicBezTo>
                <a:cubicBezTo>
                  <a:pt x="733" y="431"/>
                  <a:pt x="733" y="431"/>
                  <a:pt x="733" y="430"/>
                </a:cubicBezTo>
                <a:cubicBezTo>
                  <a:pt x="733" y="428"/>
                  <a:pt x="733" y="426"/>
                  <a:pt x="733" y="424"/>
                </a:cubicBezTo>
                <a:cubicBezTo>
                  <a:pt x="734" y="421"/>
                  <a:pt x="737" y="408"/>
                  <a:pt x="737" y="407"/>
                </a:cubicBezTo>
                <a:cubicBezTo>
                  <a:pt x="738" y="410"/>
                  <a:pt x="737" y="412"/>
                  <a:pt x="737" y="414"/>
                </a:cubicBezTo>
                <a:cubicBezTo>
                  <a:pt x="738" y="414"/>
                  <a:pt x="738" y="414"/>
                  <a:pt x="738" y="414"/>
                </a:cubicBezTo>
                <a:cubicBezTo>
                  <a:pt x="738" y="413"/>
                  <a:pt x="738" y="413"/>
                  <a:pt x="738" y="413"/>
                </a:cubicBezTo>
                <a:cubicBezTo>
                  <a:pt x="739" y="417"/>
                  <a:pt x="739" y="417"/>
                  <a:pt x="737" y="440"/>
                </a:cubicBezTo>
                <a:cubicBezTo>
                  <a:pt x="742" y="419"/>
                  <a:pt x="742" y="419"/>
                  <a:pt x="743" y="409"/>
                </a:cubicBezTo>
                <a:cubicBezTo>
                  <a:pt x="743" y="407"/>
                  <a:pt x="744" y="406"/>
                  <a:pt x="744" y="404"/>
                </a:cubicBezTo>
                <a:cubicBezTo>
                  <a:pt x="745" y="395"/>
                  <a:pt x="745" y="395"/>
                  <a:pt x="744" y="385"/>
                </a:cubicBezTo>
                <a:cubicBezTo>
                  <a:pt x="743" y="379"/>
                  <a:pt x="743" y="364"/>
                  <a:pt x="744" y="355"/>
                </a:cubicBezTo>
                <a:cubicBezTo>
                  <a:pt x="745" y="355"/>
                  <a:pt x="745" y="356"/>
                  <a:pt x="745" y="356"/>
                </a:cubicBezTo>
                <a:cubicBezTo>
                  <a:pt x="745" y="357"/>
                  <a:pt x="745" y="357"/>
                  <a:pt x="745" y="357"/>
                </a:cubicBezTo>
                <a:cubicBezTo>
                  <a:pt x="745" y="360"/>
                  <a:pt x="745" y="362"/>
                  <a:pt x="745" y="364"/>
                </a:cubicBezTo>
                <a:cubicBezTo>
                  <a:pt x="745" y="368"/>
                  <a:pt x="745" y="371"/>
                  <a:pt x="745" y="374"/>
                </a:cubicBezTo>
                <a:cubicBezTo>
                  <a:pt x="745" y="375"/>
                  <a:pt x="745" y="375"/>
                  <a:pt x="746" y="375"/>
                </a:cubicBezTo>
                <a:cubicBezTo>
                  <a:pt x="746" y="365"/>
                  <a:pt x="746" y="365"/>
                  <a:pt x="745" y="364"/>
                </a:cubicBezTo>
                <a:cubicBezTo>
                  <a:pt x="745" y="361"/>
                  <a:pt x="745" y="359"/>
                  <a:pt x="745" y="356"/>
                </a:cubicBezTo>
                <a:cubicBezTo>
                  <a:pt x="745" y="356"/>
                  <a:pt x="745" y="356"/>
                  <a:pt x="745" y="356"/>
                </a:cubicBezTo>
                <a:cubicBezTo>
                  <a:pt x="745" y="355"/>
                  <a:pt x="745" y="354"/>
                  <a:pt x="745" y="353"/>
                </a:cubicBezTo>
                <a:cubicBezTo>
                  <a:pt x="745" y="352"/>
                  <a:pt x="745" y="352"/>
                  <a:pt x="745" y="352"/>
                </a:cubicBezTo>
                <a:cubicBezTo>
                  <a:pt x="745" y="343"/>
                  <a:pt x="744" y="330"/>
                  <a:pt x="743" y="321"/>
                </a:cubicBezTo>
                <a:moveTo>
                  <a:pt x="299" y="117"/>
                </a:moveTo>
                <a:cubicBezTo>
                  <a:pt x="299" y="117"/>
                  <a:pt x="299" y="117"/>
                  <a:pt x="299" y="117"/>
                </a:cubicBezTo>
                <a:cubicBezTo>
                  <a:pt x="297" y="117"/>
                  <a:pt x="297" y="117"/>
                  <a:pt x="297" y="117"/>
                </a:cubicBezTo>
                <a:cubicBezTo>
                  <a:pt x="297" y="118"/>
                  <a:pt x="296" y="118"/>
                  <a:pt x="296" y="118"/>
                </a:cubicBezTo>
                <a:cubicBezTo>
                  <a:pt x="295" y="119"/>
                  <a:pt x="295" y="119"/>
                  <a:pt x="295" y="119"/>
                </a:cubicBezTo>
                <a:cubicBezTo>
                  <a:pt x="295" y="119"/>
                  <a:pt x="295" y="119"/>
                  <a:pt x="295" y="119"/>
                </a:cubicBezTo>
                <a:cubicBezTo>
                  <a:pt x="294" y="119"/>
                  <a:pt x="294" y="119"/>
                  <a:pt x="294" y="119"/>
                </a:cubicBezTo>
                <a:cubicBezTo>
                  <a:pt x="293" y="120"/>
                  <a:pt x="293" y="120"/>
                  <a:pt x="292" y="121"/>
                </a:cubicBezTo>
                <a:cubicBezTo>
                  <a:pt x="292" y="121"/>
                  <a:pt x="292" y="122"/>
                  <a:pt x="292" y="122"/>
                </a:cubicBezTo>
                <a:cubicBezTo>
                  <a:pt x="292" y="123"/>
                  <a:pt x="292" y="123"/>
                  <a:pt x="292" y="123"/>
                </a:cubicBezTo>
                <a:cubicBezTo>
                  <a:pt x="294" y="122"/>
                  <a:pt x="294" y="122"/>
                  <a:pt x="294" y="122"/>
                </a:cubicBezTo>
                <a:cubicBezTo>
                  <a:pt x="295" y="120"/>
                  <a:pt x="295" y="120"/>
                  <a:pt x="295" y="120"/>
                </a:cubicBezTo>
                <a:cubicBezTo>
                  <a:pt x="295" y="120"/>
                  <a:pt x="295" y="120"/>
                  <a:pt x="295" y="120"/>
                </a:cubicBezTo>
                <a:cubicBezTo>
                  <a:pt x="296" y="121"/>
                  <a:pt x="297" y="120"/>
                  <a:pt x="297" y="120"/>
                </a:cubicBezTo>
                <a:cubicBezTo>
                  <a:pt x="297" y="119"/>
                  <a:pt x="297" y="119"/>
                  <a:pt x="297" y="119"/>
                </a:cubicBezTo>
                <a:cubicBezTo>
                  <a:pt x="297" y="119"/>
                  <a:pt x="298" y="119"/>
                  <a:pt x="298" y="118"/>
                </a:cubicBezTo>
                <a:cubicBezTo>
                  <a:pt x="298" y="118"/>
                  <a:pt x="298" y="118"/>
                  <a:pt x="298" y="118"/>
                </a:cubicBezTo>
                <a:cubicBezTo>
                  <a:pt x="298" y="118"/>
                  <a:pt x="299" y="117"/>
                  <a:pt x="299" y="117"/>
                </a:cubicBezTo>
                <a:moveTo>
                  <a:pt x="324" y="158"/>
                </a:moveTo>
                <a:cubicBezTo>
                  <a:pt x="324" y="157"/>
                  <a:pt x="324" y="156"/>
                  <a:pt x="324" y="156"/>
                </a:cubicBezTo>
                <a:cubicBezTo>
                  <a:pt x="323" y="155"/>
                  <a:pt x="323" y="153"/>
                  <a:pt x="323" y="153"/>
                </a:cubicBezTo>
                <a:cubicBezTo>
                  <a:pt x="323" y="152"/>
                  <a:pt x="322" y="152"/>
                  <a:pt x="322" y="151"/>
                </a:cubicBezTo>
                <a:cubicBezTo>
                  <a:pt x="321" y="152"/>
                  <a:pt x="321" y="152"/>
                  <a:pt x="321" y="152"/>
                </a:cubicBezTo>
                <a:cubicBezTo>
                  <a:pt x="321" y="152"/>
                  <a:pt x="321" y="153"/>
                  <a:pt x="319" y="154"/>
                </a:cubicBezTo>
                <a:cubicBezTo>
                  <a:pt x="318" y="155"/>
                  <a:pt x="318" y="155"/>
                  <a:pt x="318" y="149"/>
                </a:cubicBezTo>
                <a:cubicBezTo>
                  <a:pt x="317" y="149"/>
                  <a:pt x="316" y="149"/>
                  <a:pt x="315" y="149"/>
                </a:cubicBezTo>
                <a:cubicBezTo>
                  <a:pt x="316" y="145"/>
                  <a:pt x="317" y="144"/>
                  <a:pt x="314" y="143"/>
                </a:cubicBezTo>
                <a:cubicBezTo>
                  <a:pt x="314" y="143"/>
                  <a:pt x="314" y="143"/>
                  <a:pt x="314" y="142"/>
                </a:cubicBezTo>
                <a:cubicBezTo>
                  <a:pt x="313" y="142"/>
                  <a:pt x="313" y="142"/>
                  <a:pt x="313" y="142"/>
                </a:cubicBezTo>
                <a:cubicBezTo>
                  <a:pt x="313" y="141"/>
                  <a:pt x="313" y="140"/>
                  <a:pt x="312" y="139"/>
                </a:cubicBezTo>
                <a:cubicBezTo>
                  <a:pt x="312" y="139"/>
                  <a:pt x="312" y="139"/>
                  <a:pt x="312" y="139"/>
                </a:cubicBezTo>
                <a:cubicBezTo>
                  <a:pt x="312" y="138"/>
                  <a:pt x="311" y="135"/>
                  <a:pt x="310" y="135"/>
                </a:cubicBezTo>
                <a:cubicBezTo>
                  <a:pt x="306" y="135"/>
                  <a:pt x="306" y="135"/>
                  <a:pt x="306" y="134"/>
                </a:cubicBezTo>
                <a:cubicBezTo>
                  <a:pt x="307" y="131"/>
                  <a:pt x="307" y="131"/>
                  <a:pt x="310" y="131"/>
                </a:cubicBezTo>
                <a:cubicBezTo>
                  <a:pt x="310" y="131"/>
                  <a:pt x="310" y="130"/>
                  <a:pt x="310" y="130"/>
                </a:cubicBezTo>
                <a:cubicBezTo>
                  <a:pt x="310" y="128"/>
                  <a:pt x="312" y="128"/>
                  <a:pt x="313" y="127"/>
                </a:cubicBezTo>
                <a:cubicBezTo>
                  <a:pt x="313" y="126"/>
                  <a:pt x="313" y="125"/>
                  <a:pt x="314" y="123"/>
                </a:cubicBezTo>
                <a:cubicBezTo>
                  <a:pt x="311" y="123"/>
                  <a:pt x="308" y="123"/>
                  <a:pt x="305" y="123"/>
                </a:cubicBezTo>
                <a:cubicBezTo>
                  <a:pt x="307" y="120"/>
                  <a:pt x="307" y="120"/>
                  <a:pt x="307" y="120"/>
                </a:cubicBezTo>
                <a:cubicBezTo>
                  <a:pt x="308" y="119"/>
                  <a:pt x="310" y="119"/>
                  <a:pt x="310" y="118"/>
                </a:cubicBezTo>
                <a:cubicBezTo>
                  <a:pt x="310" y="117"/>
                  <a:pt x="310" y="117"/>
                  <a:pt x="309" y="117"/>
                </a:cubicBezTo>
                <a:cubicBezTo>
                  <a:pt x="309" y="117"/>
                  <a:pt x="309" y="117"/>
                  <a:pt x="309" y="117"/>
                </a:cubicBezTo>
                <a:cubicBezTo>
                  <a:pt x="308" y="117"/>
                  <a:pt x="308" y="117"/>
                  <a:pt x="307" y="117"/>
                </a:cubicBezTo>
                <a:cubicBezTo>
                  <a:pt x="306" y="117"/>
                  <a:pt x="304" y="116"/>
                  <a:pt x="303" y="117"/>
                </a:cubicBezTo>
                <a:cubicBezTo>
                  <a:pt x="303" y="118"/>
                  <a:pt x="302" y="119"/>
                  <a:pt x="301" y="120"/>
                </a:cubicBezTo>
                <a:cubicBezTo>
                  <a:pt x="301" y="121"/>
                  <a:pt x="301" y="122"/>
                  <a:pt x="300" y="123"/>
                </a:cubicBezTo>
                <a:cubicBezTo>
                  <a:pt x="298" y="124"/>
                  <a:pt x="298" y="124"/>
                  <a:pt x="298" y="124"/>
                </a:cubicBezTo>
                <a:cubicBezTo>
                  <a:pt x="297" y="123"/>
                  <a:pt x="297" y="123"/>
                  <a:pt x="297" y="122"/>
                </a:cubicBezTo>
                <a:cubicBezTo>
                  <a:pt x="296" y="123"/>
                  <a:pt x="296" y="123"/>
                  <a:pt x="296" y="123"/>
                </a:cubicBezTo>
                <a:cubicBezTo>
                  <a:pt x="294" y="123"/>
                  <a:pt x="294" y="126"/>
                  <a:pt x="294" y="126"/>
                </a:cubicBezTo>
                <a:cubicBezTo>
                  <a:pt x="295" y="127"/>
                  <a:pt x="296" y="126"/>
                  <a:pt x="297" y="127"/>
                </a:cubicBezTo>
                <a:cubicBezTo>
                  <a:pt x="296" y="128"/>
                  <a:pt x="296" y="128"/>
                  <a:pt x="296" y="128"/>
                </a:cubicBezTo>
                <a:cubicBezTo>
                  <a:pt x="296" y="128"/>
                  <a:pt x="296" y="128"/>
                  <a:pt x="296" y="129"/>
                </a:cubicBezTo>
                <a:cubicBezTo>
                  <a:pt x="295" y="130"/>
                  <a:pt x="296" y="131"/>
                  <a:pt x="294" y="131"/>
                </a:cubicBezTo>
                <a:cubicBezTo>
                  <a:pt x="292" y="132"/>
                  <a:pt x="292" y="133"/>
                  <a:pt x="292" y="133"/>
                </a:cubicBezTo>
                <a:cubicBezTo>
                  <a:pt x="292" y="134"/>
                  <a:pt x="292" y="134"/>
                  <a:pt x="292" y="134"/>
                </a:cubicBezTo>
                <a:cubicBezTo>
                  <a:pt x="292" y="134"/>
                  <a:pt x="293" y="134"/>
                  <a:pt x="294" y="134"/>
                </a:cubicBezTo>
                <a:cubicBezTo>
                  <a:pt x="294" y="134"/>
                  <a:pt x="294" y="133"/>
                  <a:pt x="295" y="134"/>
                </a:cubicBezTo>
                <a:cubicBezTo>
                  <a:pt x="295" y="135"/>
                  <a:pt x="295" y="135"/>
                  <a:pt x="296" y="135"/>
                </a:cubicBezTo>
                <a:cubicBezTo>
                  <a:pt x="296" y="136"/>
                  <a:pt x="297" y="136"/>
                  <a:pt x="297" y="135"/>
                </a:cubicBezTo>
                <a:cubicBezTo>
                  <a:pt x="297" y="135"/>
                  <a:pt x="297" y="135"/>
                  <a:pt x="298" y="134"/>
                </a:cubicBezTo>
                <a:cubicBezTo>
                  <a:pt x="299" y="135"/>
                  <a:pt x="299" y="135"/>
                  <a:pt x="299" y="135"/>
                </a:cubicBezTo>
                <a:cubicBezTo>
                  <a:pt x="298" y="136"/>
                  <a:pt x="299" y="137"/>
                  <a:pt x="299" y="138"/>
                </a:cubicBezTo>
                <a:cubicBezTo>
                  <a:pt x="298" y="139"/>
                  <a:pt x="297" y="138"/>
                  <a:pt x="296" y="139"/>
                </a:cubicBezTo>
                <a:cubicBezTo>
                  <a:pt x="296" y="140"/>
                  <a:pt x="296" y="140"/>
                  <a:pt x="296" y="141"/>
                </a:cubicBezTo>
                <a:cubicBezTo>
                  <a:pt x="298" y="141"/>
                  <a:pt x="299" y="141"/>
                  <a:pt x="301" y="141"/>
                </a:cubicBezTo>
                <a:cubicBezTo>
                  <a:pt x="302" y="140"/>
                  <a:pt x="302" y="140"/>
                  <a:pt x="302" y="140"/>
                </a:cubicBezTo>
                <a:cubicBezTo>
                  <a:pt x="304" y="142"/>
                  <a:pt x="301" y="145"/>
                  <a:pt x="304" y="146"/>
                </a:cubicBezTo>
                <a:cubicBezTo>
                  <a:pt x="304" y="146"/>
                  <a:pt x="304" y="146"/>
                  <a:pt x="304" y="146"/>
                </a:cubicBezTo>
                <a:cubicBezTo>
                  <a:pt x="304" y="147"/>
                  <a:pt x="303" y="148"/>
                  <a:pt x="303" y="149"/>
                </a:cubicBezTo>
                <a:cubicBezTo>
                  <a:pt x="304" y="150"/>
                  <a:pt x="303" y="151"/>
                  <a:pt x="302" y="151"/>
                </a:cubicBezTo>
                <a:cubicBezTo>
                  <a:pt x="300" y="152"/>
                  <a:pt x="299" y="150"/>
                  <a:pt x="297" y="150"/>
                </a:cubicBezTo>
                <a:cubicBezTo>
                  <a:pt x="297" y="150"/>
                  <a:pt x="297" y="150"/>
                  <a:pt x="297" y="150"/>
                </a:cubicBezTo>
                <a:cubicBezTo>
                  <a:pt x="296" y="150"/>
                  <a:pt x="296" y="150"/>
                  <a:pt x="295" y="151"/>
                </a:cubicBezTo>
                <a:cubicBezTo>
                  <a:pt x="295" y="152"/>
                  <a:pt x="295" y="152"/>
                  <a:pt x="295" y="152"/>
                </a:cubicBezTo>
                <a:cubicBezTo>
                  <a:pt x="294" y="152"/>
                  <a:pt x="294" y="152"/>
                  <a:pt x="293" y="152"/>
                </a:cubicBezTo>
                <a:cubicBezTo>
                  <a:pt x="292" y="153"/>
                  <a:pt x="292" y="153"/>
                  <a:pt x="292" y="153"/>
                </a:cubicBezTo>
                <a:cubicBezTo>
                  <a:pt x="294" y="154"/>
                  <a:pt x="295" y="153"/>
                  <a:pt x="297" y="154"/>
                </a:cubicBezTo>
                <a:cubicBezTo>
                  <a:pt x="297" y="154"/>
                  <a:pt x="297" y="155"/>
                  <a:pt x="296" y="156"/>
                </a:cubicBezTo>
                <a:cubicBezTo>
                  <a:pt x="296" y="156"/>
                  <a:pt x="296" y="156"/>
                  <a:pt x="295" y="156"/>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2" y="157"/>
                  <a:pt x="292" y="157"/>
                  <a:pt x="292" y="157"/>
                </a:cubicBezTo>
                <a:cubicBezTo>
                  <a:pt x="291" y="159"/>
                  <a:pt x="291" y="159"/>
                  <a:pt x="291" y="160"/>
                </a:cubicBezTo>
                <a:cubicBezTo>
                  <a:pt x="293" y="161"/>
                  <a:pt x="295" y="159"/>
                  <a:pt x="296" y="160"/>
                </a:cubicBezTo>
                <a:cubicBezTo>
                  <a:pt x="298" y="161"/>
                  <a:pt x="299" y="160"/>
                  <a:pt x="301" y="161"/>
                </a:cubicBezTo>
                <a:cubicBezTo>
                  <a:pt x="301" y="162"/>
                  <a:pt x="301" y="162"/>
                  <a:pt x="300" y="163"/>
                </a:cubicBezTo>
                <a:cubicBezTo>
                  <a:pt x="300" y="163"/>
                  <a:pt x="299" y="163"/>
                  <a:pt x="296" y="163"/>
                </a:cubicBezTo>
                <a:cubicBezTo>
                  <a:pt x="295" y="163"/>
                  <a:pt x="295" y="164"/>
                  <a:pt x="294" y="165"/>
                </a:cubicBezTo>
                <a:cubicBezTo>
                  <a:pt x="293" y="165"/>
                  <a:pt x="292" y="165"/>
                  <a:pt x="291" y="165"/>
                </a:cubicBezTo>
                <a:cubicBezTo>
                  <a:pt x="291" y="168"/>
                  <a:pt x="291" y="168"/>
                  <a:pt x="287" y="169"/>
                </a:cubicBezTo>
                <a:cubicBezTo>
                  <a:pt x="288" y="170"/>
                  <a:pt x="288" y="170"/>
                  <a:pt x="291" y="169"/>
                </a:cubicBezTo>
                <a:cubicBezTo>
                  <a:pt x="292" y="169"/>
                  <a:pt x="292" y="169"/>
                  <a:pt x="293" y="168"/>
                </a:cubicBezTo>
                <a:cubicBezTo>
                  <a:pt x="293" y="168"/>
                  <a:pt x="293" y="168"/>
                  <a:pt x="295" y="169"/>
                </a:cubicBezTo>
                <a:cubicBezTo>
                  <a:pt x="296" y="169"/>
                  <a:pt x="296" y="169"/>
                  <a:pt x="297" y="169"/>
                </a:cubicBezTo>
                <a:cubicBezTo>
                  <a:pt x="298" y="167"/>
                  <a:pt x="298" y="167"/>
                  <a:pt x="298" y="166"/>
                </a:cubicBezTo>
                <a:cubicBezTo>
                  <a:pt x="300" y="167"/>
                  <a:pt x="302" y="166"/>
                  <a:pt x="304" y="167"/>
                </a:cubicBezTo>
                <a:cubicBezTo>
                  <a:pt x="306" y="167"/>
                  <a:pt x="306" y="165"/>
                  <a:pt x="307" y="165"/>
                </a:cubicBezTo>
                <a:cubicBezTo>
                  <a:pt x="309" y="165"/>
                  <a:pt x="309" y="167"/>
                  <a:pt x="310" y="167"/>
                </a:cubicBezTo>
                <a:cubicBezTo>
                  <a:pt x="311" y="167"/>
                  <a:pt x="311" y="167"/>
                  <a:pt x="311" y="167"/>
                </a:cubicBezTo>
                <a:cubicBezTo>
                  <a:pt x="312" y="167"/>
                  <a:pt x="314" y="167"/>
                  <a:pt x="316" y="166"/>
                </a:cubicBezTo>
                <a:cubicBezTo>
                  <a:pt x="317" y="165"/>
                  <a:pt x="317" y="165"/>
                  <a:pt x="317" y="165"/>
                </a:cubicBezTo>
                <a:cubicBezTo>
                  <a:pt x="319" y="165"/>
                  <a:pt x="319" y="165"/>
                  <a:pt x="320" y="165"/>
                </a:cubicBezTo>
                <a:cubicBezTo>
                  <a:pt x="320" y="164"/>
                  <a:pt x="320" y="164"/>
                  <a:pt x="320" y="164"/>
                </a:cubicBezTo>
                <a:cubicBezTo>
                  <a:pt x="320" y="163"/>
                  <a:pt x="319" y="162"/>
                  <a:pt x="319" y="161"/>
                </a:cubicBezTo>
                <a:cubicBezTo>
                  <a:pt x="319" y="161"/>
                  <a:pt x="319" y="161"/>
                  <a:pt x="319" y="161"/>
                </a:cubicBezTo>
                <a:cubicBezTo>
                  <a:pt x="319" y="160"/>
                  <a:pt x="319" y="159"/>
                  <a:pt x="321" y="160"/>
                </a:cubicBezTo>
                <a:cubicBezTo>
                  <a:pt x="321" y="160"/>
                  <a:pt x="321" y="160"/>
                  <a:pt x="322" y="158"/>
                </a:cubicBezTo>
                <a:cubicBezTo>
                  <a:pt x="323" y="158"/>
                  <a:pt x="323" y="158"/>
                  <a:pt x="324" y="158"/>
                </a:cubicBezTo>
                <a:moveTo>
                  <a:pt x="281" y="142"/>
                </a:moveTo>
                <a:cubicBezTo>
                  <a:pt x="281" y="142"/>
                  <a:pt x="281" y="142"/>
                  <a:pt x="281" y="142"/>
                </a:cubicBezTo>
                <a:cubicBezTo>
                  <a:pt x="281" y="142"/>
                  <a:pt x="281" y="142"/>
                  <a:pt x="281" y="142"/>
                </a:cubicBezTo>
                <a:cubicBezTo>
                  <a:pt x="281" y="142"/>
                  <a:pt x="281" y="142"/>
                  <a:pt x="281" y="142"/>
                </a:cubicBezTo>
                <a:moveTo>
                  <a:pt x="293" y="143"/>
                </a:moveTo>
                <a:cubicBezTo>
                  <a:pt x="293" y="143"/>
                  <a:pt x="294" y="142"/>
                  <a:pt x="293" y="141"/>
                </a:cubicBezTo>
                <a:cubicBezTo>
                  <a:pt x="292" y="140"/>
                  <a:pt x="293" y="139"/>
                  <a:pt x="293" y="139"/>
                </a:cubicBezTo>
                <a:cubicBezTo>
                  <a:pt x="293" y="139"/>
                  <a:pt x="293" y="138"/>
                  <a:pt x="292" y="138"/>
                </a:cubicBezTo>
                <a:cubicBezTo>
                  <a:pt x="292" y="138"/>
                  <a:pt x="291" y="138"/>
                  <a:pt x="291" y="138"/>
                </a:cubicBezTo>
                <a:cubicBezTo>
                  <a:pt x="291" y="137"/>
                  <a:pt x="291" y="137"/>
                  <a:pt x="291" y="137"/>
                </a:cubicBezTo>
                <a:cubicBezTo>
                  <a:pt x="290" y="137"/>
                  <a:pt x="290" y="137"/>
                  <a:pt x="290" y="137"/>
                </a:cubicBezTo>
                <a:cubicBezTo>
                  <a:pt x="289" y="137"/>
                  <a:pt x="288" y="138"/>
                  <a:pt x="288" y="138"/>
                </a:cubicBezTo>
                <a:cubicBezTo>
                  <a:pt x="287" y="138"/>
                  <a:pt x="287" y="138"/>
                  <a:pt x="287" y="139"/>
                </a:cubicBezTo>
                <a:cubicBezTo>
                  <a:pt x="287" y="139"/>
                  <a:pt x="286" y="139"/>
                  <a:pt x="286" y="139"/>
                </a:cubicBezTo>
                <a:cubicBezTo>
                  <a:pt x="285" y="139"/>
                  <a:pt x="285" y="139"/>
                  <a:pt x="285" y="139"/>
                </a:cubicBezTo>
                <a:cubicBezTo>
                  <a:pt x="285" y="138"/>
                  <a:pt x="285" y="138"/>
                  <a:pt x="285" y="137"/>
                </a:cubicBezTo>
                <a:cubicBezTo>
                  <a:pt x="284" y="137"/>
                  <a:pt x="284" y="137"/>
                  <a:pt x="282" y="137"/>
                </a:cubicBezTo>
                <a:cubicBezTo>
                  <a:pt x="282" y="139"/>
                  <a:pt x="281" y="140"/>
                  <a:pt x="281" y="142"/>
                </a:cubicBezTo>
                <a:cubicBezTo>
                  <a:pt x="280" y="142"/>
                  <a:pt x="280" y="143"/>
                  <a:pt x="279" y="142"/>
                </a:cubicBezTo>
                <a:cubicBezTo>
                  <a:pt x="278" y="142"/>
                  <a:pt x="278" y="143"/>
                  <a:pt x="277" y="143"/>
                </a:cubicBezTo>
                <a:cubicBezTo>
                  <a:pt x="277" y="143"/>
                  <a:pt x="277" y="143"/>
                  <a:pt x="276" y="142"/>
                </a:cubicBezTo>
                <a:cubicBezTo>
                  <a:pt x="275" y="142"/>
                  <a:pt x="275" y="142"/>
                  <a:pt x="275" y="142"/>
                </a:cubicBezTo>
                <a:cubicBezTo>
                  <a:pt x="274" y="145"/>
                  <a:pt x="273" y="147"/>
                  <a:pt x="273" y="149"/>
                </a:cubicBezTo>
                <a:cubicBezTo>
                  <a:pt x="274" y="149"/>
                  <a:pt x="274" y="149"/>
                  <a:pt x="276" y="149"/>
                </a:cubicBezTo>
                <a:cubicBezTo>
                  <a:pt x="275" y="150"/>
                  <a:pt x="275" y="151"/>
                  <a:pt x="275" y="152"/>
                </a:cubicBezTo>
                <a:cubicBezTo>
                  <a:pt x="272" y="153"/>
                  <a:pt x="272" y="153"/>
                  <a:pt x="271" y="154"/>
                </a:cubicBezTo>
                <a:cubicBezTo>
                  <a:pt x="271" y="154"/>
                  <a:pt x="271" y="154"/>
                  <a:pt x="271" y="154"/>
                </a:cubicBezTo>
                <a:cubicBezTo>
                  <a:pt x="271" y="155"/>
                  <a:pt x="271" y="156"/>
                  <a:pt x="270" y="156"/>
                </a:cubicBezTo>
                <a:cubicBezTo>
                  <a:pt x="270" y="157"/>
                  <a:pt x="269" y="157"/>
                  <a:pt x="269" y="157"/>
                </a:cubicBezTo>
                <a:cubicBezTo>
                  <a:pt x="269" y="158"/>
                  <a:pt x="269" y="158"/>
                  <a:pt x="269" y="158"/>
                </a:cubicBezTo>
                <a:cubicBezTo>
                  <a:pt x="269" y="158"/>
                  <a:pt x="268" y="159"/>
                  <a:pt x="269" y="159"/>
                </a:cubicBezTo>
                <a:cubicBezTo>
                  <a:pt x="270" y="160"/>
                  <a:pt x="271" y="160"/>
                  <a:pt x="271" y="160"/>
                </a:cubicBezTo>
                <a:cubicBezTo>
                  <a:pt x="273" y="159"/>
                  <a:pt x="274" y="160"/>
                  <a:pt x="274" y="160"/>
                </a:cubicBezTo>
                <a:cubicBezTo>
                  <a:pt x="275" y="160"/>
                  <a:pt x="277" y="159"/>
                  <a:pt x="277" y="159"/>
                </a:cubicBezTo>
                <a:cubicBezTo>
                  <a:pt x="277" y="159"/>
                  <a:pt x="277" y="159"/>
                  <a:pt x="277" y="158"/>
                </a:cubicBezTo>
                <a:cubicBezTo>
                  <a:pt x="278" y="157"/>
                  <a:pt x="278" y="157"/>
                  <a:pt x="278" y="157"/>
                </a:cubicBezTo>
                <a:cubicBezTo>
                  <a:pt x="281" y="157"/>
                  <a:pt x="284" y="157"/>
                  <a:pt x="286" y="157"/>
                </a:cubicBezTo>
                <a:cubicBezTo>
                  <a:pt x="286" y="157"/>
                  <a:pt x="287" y="156"/>
                  <a:pt x="287" y="156"/>
                </a:cubicBezTo>
                <a:cubicBezTo>
                  <a:pt x="287" y="155"/>
                  <a:pt x="286" y="155"/>
                  <a:pt x="286" y="154"/>
                </a:cubicBezTo>
                <a:cubicBezTo>
                  <a:pt x="287" y="153"/>
                  <a:pt x="287" y="154"/>
                  <a:pt x="288" y="153"/>
                </a:cubicBezTo>
                <a:cubicBezTo>
                  <a:pt x="288" y="152"/>
                  <a:pt x="288" y="152"/>
                  <a:pt x="289" y="150"/>
                </a:cubicBezTo>
                <a:cubicBezTo>
                  <a:pt x="289" y="149"/>
                  <a:pt x="290" y="148"/>
                  <a:pt x="290" y="147"/>
                </a:cubicBezTo>
                <a:cubicBezTo>
                  <a:pt x="290" y="146"/>
                  <a:pt x="290" y="145"/>
                  <a:pt x="290" y="145"/>
                </a:cubicBezTo>
                <a:cubicBezTo>
                  <a:pt x="292" y="145"/>
                  <a:pt x="293" y="144"/>
                  <a:pt x="293" y="143"/>
                </a:cubicBezTo>
                <a:moveTo>
                  <a:pt x="544" y="571"/>
                </a:moveTo>
                <a:cubicBezTo>
                  <a:pt x="544" y="571"/>
                  <a:pt x="544" y="570"/>
                  <a:pt x="545" y="570"/>
                </a:cubicBezTo>
                <a:cubicBezTo>
                  <a:pt x="548" y="559"/>
                  <a:pt x="548" y="559"/>
                  <a:pt x="548" y="559"/>
                </a:cubicBezTo>
                <a:cubicBezTo>
                  <a:pt x="547" y="558"/>
                  <a:pt x="547" y="556"/>
                  <a:pt x="543" y="555"/>
                </a:cubicBezTo>
                <a:cubicBezTo>
                  <a:pt x="542" y="559"/>
                  <a:pt x="542" y="559"/>
                  <a:pt x="542" y="559"/>
                </a:cubicBezTo>
                <a:cubicBezTo>
                  <a:pt x="541" y="560"/>
                  <a:pt x="541" y="560"/>
                  <a:pt x="535" y="564"/>
                </a:cubicBezTo>
                <a:cubicBezTo>
                  <a:pt x="535" y="564"/>
                  <a:pt x="533" y="567"/>
                  <a:pt x="533" y="567"/>
                </a:cubicBezTo>
                <a:cubicBezTo>
                  <a:pt x="533" y="568"/>
                  <a:pt x="533" y="568"/>
                  <a:pt x="533" y="568"/>
                </a:cubicBezTo>
                <a:cubicBezTo>
                  <a:pt x="532" y="569"/>
                  <a:pt x="531" y="568"/>
                  <a:pt x="531" y="569"/>
                </a:cubicBezTo>
                <a:cubicBezTo>
                  <a:pt x="530" y="570"/>
                  <a:pt x="530" y="571"/>
                  <a:pt x="528" y="572"/>
                </a:cubicBezTo>
                <a:cubicBezTo>
                  <a:pt x="525" y="575"/>
                  <a:pt x="522" y="572"/>
                  <a:pt x="518" y="573"/>
                </a:cubicBezTo>
                <a:cubicBezTo>
                  <a:pt x="517" y="574"/>
                  <a:pt x="516" y="574"/>
                  <a:pt x="516" y="575"/>
                </a:cubicBezTo>
                <a:cubicBezTo>
                  <a:pt x="515" y="576"/>
                  <a:pt x="515" y="577"/>
                  <a:pt x="514" y="579"/>
                </a:cubicBezTo>
                <a:cubicBezTo>
                  <a:pt x="513" y="580"/>
                  <a:pt x="512" y="581"/>
                  <a:pt x="511" y="582"/>
                </a:cubicBezTo>
                <a:cubicBezTo>
                  <a:pt x="511" y="582"/>
                  <a:pt x="509" y="588"/>
                  <a:pt x="510" y="589"/>
                </a:cubicBezTo>
                <a:cubicBezTo>
                  <a:pt x="510" y="590"/>
                  <a:pt x="510" y="590"/>
                  <a:pt x="510" y="591"/>
                </a:cubicBezTo>
                <a:cubicBezTo>
                  <a:pt x="510" y="591"/>
                  <a:pt x="509" y="594"/>
                  <a:pt x="509" y="594"/>
                </a:cubicBezTo>
                <a:cubicBezTo>
                  <a:pt x="509" y="595"/>
                  <a:pt x="508" y="595"/>
                  <a:pt x="508" y="594"/>
                </a:cubicBezTo>
                <a:cubicBezTo>
                  <a:pt x="507" y="594"/>
                  <a:pt x="507" y="594"/>
                  <a:pt x="504" y="597"/>
                </a:cubicBezTo>
                <a:cubicBezTo>
                  <a:pt x="503" y="599"/>
                  <a:pt x="503" y="601"/>
                  <a:pt x="501" y="603"/>
                </a:cubicBezTo>
                <a:cubicBezTo>
                  <a:pt x="501" y="603"/>
                  <a:pt x="501" y="603"/>
                  <a:pt x="500" y="604"/>
                </a:cubicBezTo>
                <a:cubicBezTo>
                  <a:pt x="500" y="604"/>
                  <a:pt x="500" y="604"/>
                  <a:pt x="500" y="605"/>
                </a:cubicBezTo>
                <a:cubicBezTo>
                  <a:pt x="500" y="606"/>
                  <a:pt x="500" y="608"/>
                  <a:pt x="500" y="609"/>
                </a:cubicBezTo>
                <a:cubicBezTo>
                  <a:pt x="499" y="610"/>
                  <a:pt x="499" y="610"/>
                  <a:pt x="499" y="611"/>
                </a:cubicBezTo>
                <a:cubicBezTo>
                  <a:pt x="498" y="614"/>
                  <a:pt x="498" y="614"/>
                  <a:pt x="497" y="616"/>
                </a:cubicBezTo>
                <a:cubicBezTo>
                  <a:pt x="499" y="617"/>
                  <a:pt x="501" y="616"/>
                  <a:pt x="503" y="616"/>
                </a:cubicBezTo>
                <a:cubicBezTo>
                  <a:pt x="503" y="617"/>
                  <a:pt x="503" y="617"/>
                  <a:pt x="503" y="618"/>
                </a:cubicBezTo>
                <a:cubicBezTo>
                  <a:pt x="505" y="619"/>
                  <a:pt x="510" y="620"/>
                  <a:pt x="515" y="615"/>
                </a:cubicBezTo>
                <a:cubicBezTo>
                  <a:pt x="517" y="612"/>
                  <a:pt x="517" y="609"/>
                  <a:pt x="519" y="606"/>
                </a:cubicBezTo>
                <a:cubicBezTo>
                  <a:pt x="521" y="604"/>
                  <a:pt x="523" y="603"/>
                  <a:pt x="524" y="601"/>
                </a:cubicBezTo>
                <a:cubicBezTo>
                  <a:pt x="526" y="599"/>
                  <a:pt x="526" y="596"/>
                  <a:pt x="528" y="593"/>
                </a:cubicBezTo>
                <a:cubicBezTo>
                  <a:pt x="529" y="592"/>
                  <a:pt x="531" y="592"/>
                  <a:pt x="532" y="591"/>
                </a:cubicBezTo>
                <a:cubicBezTo>
                  <a:pt x="533" y="590"/>
                  <a:pt x="534" y="591"/>
                  <a:pt x="535" y="590"/>
                </a:cubicBezTo>
                <a:cubicBezTo>
                  <a:pt x="536" y="588"/>
                  <a:pt x="535" y="585"/>
                  <a:pt x="536" y="583"/>
                </a:cubicBezTo>
                <a:cubicBezTo>
                  <a:pt x="537" y="582"/>
                  <a:pt x="539" y="581"/>
                  <a:pt x="539" y="579"/>
                </a:cubicBezTo>
                <a:cubicBezTo>
                  <a:pt x="539" y="579"/>
                  <a:pt x="540" y="578"/>
                  <a:pt x="540" y="577"/>
                </a:cubicBezTo>
                <a:cubicBezTo>
                  <a:pt x="540" y="577"/>
                  <a:pt x="540" y="576"/>
                  <a:pt x="540" y="575"/>
                </a:cubicBezTo>
                <a:cubicBezTo>
                  <a:pt x="540" y="575"/>
                  <a:pt x="541" y="575"/>
                  <a:pt x="541" y="574"/>
                </a:cubicBezTo>
                <a:cubicBezTo>
                  <a:pt x="541" y="573"/>
                  <a:pt x="543" y="572"/>
                  <a:pt x="544" y="571"/>
                </a:cubicBezTo>
                <a:moveTo>
                  <a:pt x="577" y="426"/>
                </a:moveTo>
                <a:cubicBezTo>
                  <a:pt x="577" y="425"/>
                  <a:pt x="577" y="423"/>
                  <a:pt x="575" y="421"/>
                </a:cubicBezTo>
                <a:cubicBezTo>
                  <a:pt x="568" y="420"/>
                  <a:pt x="563" y="428"/>
                  <a:pt x="556" y="426"/>
                </a:cubicBezTo>
                <a:cubicBezTo>
                  <a:pt x="555" y="426"/>
                  <a:pt x="554" y="426"/>
                  <a:pt x="552" y="426"/>
                </a:cubicBezTo>
                <a:cubicBezTo>
                  <a:pt x="546" y="427"/>
                  <a:pt x="544" y="426"/>
                  <a:pt x="541" y="425"/>
                </a:cubicBezTo>
                <a:cubicBezTo>
                  <a:pt x="539" y="419"/>
                  <a:pt x="539" y="419"/>
                  <a:pt x="539" y="417"/>
                </a:cubicBezTo>
                <a:cubicBezTo>
                  <a:pt x="538" y="417"/>
                  <a:pt x="537" y="416"/>
                  <a:pt x="537" y="416"/>
                </a:cubicBezTo>
                <a:cubicBezTo>
                  <a:pt x="536" y="414"/>
                  <a:pt x="536" y="412"/>
                  <a:pt x="536" y="411"/>
                </a:cubicBezTo>
                <a:cubicBezTo>
                  <a:pt x="519" y="396"/>
                  <a:pt x="504" y="384"/>
                  <a:pt x="507" y="371"/>
                </a:cubicBezTo>
                <a:cubicBezTo>
                  <a:pt x="507" y="371"/>
                  <a:pt x="507" y="370"/>
                  <a:pt x="507" y="367"/>
                </a:cubicBezTo>
                <a:cubicBezTo>
                  <a:pt x="507" y="365"/>
                  <a:pt x="507" y="364"/>
                  <a:pt x="506" y="362"/>
                </a:cubicBezTo>
                <a:cubicBezTo>
                  <a:pt x="506" y="362"/>
                  <a:pt x="477" y="309"/>
                  <a:pt x="477" y="300"/>
                </a:cubicBezTo>
                <a:cubicBezTo>
                  <a:pt x="474" y="297"/>
                  <a:pt x="470" y="297"/>
                  <a:pt x="468" y="295"/>
                </a:cubicBezTo>
                <a:cubicBezTo>
                  <a:pt x="467" y="295"/>
                  <a:pt x="467" y="295"/>
                  <a:pt x="465" y="295"/>
                </a:cubicBezTo>
                <a:cubicBezTo>
                  <a:pt x="464" y="295"/>
                  <a:pt x="462" y="296"/>
                  <a:pt x="461" y="297"/>
                </a:cubicBezTo>
                <a:cubicBezTo>
                  <a:pt x="460" y="297"/>
                  <a:pt x="460" y="297"/>
                  <a:pt x="460" y="297"/>
                </a:cubicBezTo>
                <a:cubicBezTo>
                  <a:pt x="443" y="293"/>
                  <a:pt x="427" y="284"/>
                  <a:pt x="410" y="284"/>
                </a:cubicBezTo>
                <a:cubicBezTo>
                  <a:pt x="409" y="297"/>
                  <a:pt x="409" y="297"/>
                  <a:pt x="408" y="299"/>
                </a:cubicBezTo>
                <a:cubicBezTo>
                  <a:pt x="408" y="299"/>
                  <a:pt x="407" y="299"/>
                  <a:pt x="406" y="299"/>
                </a:cubicBezTo>
                <a:cubicBezTo>
                  <a:pt x="405" y="299"/>
                  <a:pt x="405" y="299"/>
                  <a:pt x="403" y="299"/>
                </a:cubicBezTo>
                <a:cubicBezTo>
                  <a:pt x="399" y="298"/>
                  <a:pt x="397" y="294"/>
                  <a:pt x="394" y="293"/>
                </a:cubicBezTo>
                <a:cubicBezTo>
                  <a:pt x="390" y="293"/>
                  <a:pt x="386" y="293"/>
                  <a:pt x="381" y="291"/>
                </a:cubicBezTo>
                <a:cubicBezTo>
                  <a:pt x="379" y="283"/>
                  <a:pt x="367" y="283"/>
                  <a:pt x="367" y="283"/>
                </a:cubicBezTo>
                <a:cubicBezTo>
                  <a:pt x="361" y="283"/>
                  <a:pt x="361" y="283"/>
                  <a:pt x="354" y="261"/>
                </a:cubicBezTo>
                <a:cubicBezTo>
                  <a:pt x="355" y="260"/>
                  <a:pt x="355" y="260"/>
                  <a:pt x="360" y="258"/>
                </a:cubicBezTo>
                <a:cubicBezTo>
                  <a:pt x="360" y="258"/>
                  <a:pt x="359" y="257"/>
                  <a:pt x="359" y="256"/>
                </a:cubicBezTo>
                <a:cubicBezTo>
                  <a:pt x="357" y="255"/>
                  <a:pt x="355" y="254"/>
                  <a:pt x="353" y="254"/>
                </a:cubicBezTo>
                <a:cubicBezTo>
                  <a:pt x="337" y="254"/>
                  <a:pt x="337" y="254"/>
                  <a:pt x="329" y="258"/>
                </a:cubicBezTo>
                <a:cubicBezTo>
                  <a:pt x="325" y="255"/>
                  <a:pt x="318" y="249"/>
                  <a:pt x="310" y="257"/>
                </a:cubicBezTo>
                <a:cubicBezTo>
                  <a:pt x="306" y="257"/>
                  <a:pt x="303" y="257"/>
                  <a:pt x="299" y="257"/>
                </a:cubicBezTo>
                <a:cubicBezTo>
                  <a:pt x="299" y="258"/>
                  <a:pt x="299" y="258"/>
                  <a:pt x="285" y="264"/>
                </a:cubicBezTo>
                <a:cubicBezTo>
                  <a:pt x="285" y="264"/>
                  <a:pt x="285" y="264"/>
                  <a:pt x="284" y="264"/>
                </a:cubicBezTo>
                <a:cubicBezTo>
                  <a:pt x="279" y="263"/>
                  <a:pt x="274" y="265"/>
                  <a:pt x="270" y="261"/>
                </a:cubicBezTo>
                <a:cubicBezTo>
                  <a:pt x="270" y="261"/>
                  <a:pt x="268" y="260"/>
                  <a:pt x="268" y="260"/>
                </a:cubicBezTo>
                <a:cubicBezTo>
                  <a:pt x="266" y="263"/>
                  <a:pt x="265" y="269"/>
                  <a:pt x="265" y="269"/>
                </a:cubicBezTo>
                <a:cubicBezTo>
                  <a:pt x="263" y="270"/>
                  <a:pt x="262" y="271"/>
                  <a:pt x="257" y="270"/>
                </a:cubicBezTo>
                <a:cubicBezTo>
                  <a:pt x="256" y="273"/>
                  <a:pt x="256" y="276"/>
                  <a:pt x="255" y="280"/>
                </a:cubicBezTo>
                <a:cubicBezTo>
                  <a:pt x="253" y="280"/>
                  <a:pt x="250" y="279"/>
                  <a:pt x="247" y="281"/>
                </a:cubicBezTo>
                <a:cubicBezTo>
                  <a:pt x="246" y="286"/>
                  <a:pt x="244" y="291"/>
                  <a:pt x="243" y="297"/>
                </a:cubicBezTo>
                <a:cubicBezTo>
                  <a:pt x="243" y="298"/>
                  <a:pt x="243" y="299"/>
                  <a:pt x="243" y="301"/>
                </a:cubicBezTo>
                <a:cubicBezTo>
                  <a:pt x="240" y="301"/>
                  <a:pt x="238" y="301"/>
                  <a:pt x="236" y="301"/>
                </a:cubicBezTo>
                <a:cubicBezTo>
                  <a:pt x="235" y="307"/>
                  <a:pt x="227" y="311"/>
                  <a:pt x="224" y="311"/>
                </a:cubicBezTo>
                <a:cubicBezTo>
                  <a:pt x="220" y="319"/>
                  <a:pt x="213" y="326"/>
                  <a:pt x="211" y="334"/>
                </a:cubicBezTo>
                <a:cubicBezTo>
                  <a:pt x="210" y="334"/>
                  <a:pt x="210" y="334"/>
                  <a:pt x="209" y="334"/>
                </a:cubicBezTo>
                <a:cubicBezTo>
                  <a:pt x="209" y="334"/>
                  <a:pt x="209" y="334"/>
                  <a:pt x="207" y="335"/>
                </a:cubicBezTo>
                <a:cubicBezTo>
                  <a:pt x="207" y="335"/>
                  <a:pt x="206" y="335"/>
                  <a:pt x="205" y="335"/>
                </a:cubicBezTo>
                <a:cubicBezTo>
                  <a:pt x="204" y="348"/>
                  <a:pt x="204" y="349"/>
                  <a:pt x="198" y="351"/>
                </a:cubicBezTo>
                <a:cubicBezTo>
                  <a:pt x="198" y="351"/>
                  <a:pt x="198" y="352"/>
                  <a:pt x="197" y="353"/>
                </a:cubicBezTo>
                <a:cubicBezTo>
                  <a:pt x="197" y="354"/>
                  <a:pt x="197" y="356"/>
                  <a:pt x="198" y="357"/>
                </a:cubicBezTo>
                <a:cubicBezTo>
                  <a:pt x="206" y="359"/>
                  <a:pt x="206" y="359"/>
                  <a:pt x="207" y="361"/>
                </a:cubicBezTo>
                <a:cubicBezTo>
                  <a:pt x="204" y="366"/>
                  <a:pt x="204" y="366"/>
                  <a:pt x="204" y="381"/>
                </a:cubicBezTo>
                <a:cubicBezTo>
                  <a:pt x="204" y="382"/>
                  <a:pt x="204" y="383"/>
                  <a:pt x="204" y="386"/>
                </a:cubicBezTo>
                <a:cubicBezTo>
                  <a:pt x="204" y="386"/>
                  <a:pt x="204" y="386"/>
                  <a:pt x="200" y="390"/>
                </a:cubicBezTo>
                <a:cubicBezTo>
                  <a:pt x="200" y="393"/>
                  <a:pt x="201" y="396"/>
                  <a:pt x="202" y="399"/>
                </a:cubicBezTo>
                <a:cubicBezTo>
                  <a:pt x="202" y="402"/>
                  <a:pt x="202" y="402"/>
                  <a:pt x="202" y="402"/>
                </a:cubicBezTo>
                <a:cubicBezTo>
                  <a:pt x="202" y="413"/>
                  <a:pt x="220" y="423"/>
                  <a:pt x="220" y="424"/>
                </a:cubicBezTo>
                <a:cubicBezTo>
                  <a:pt x="220" y="430"/>
                  <a:pt x="220" y="435"/>
                  <a:pt x="234" y="438"/>
                </a:cubicBezTo>
                <a:cubicBezTo>
                  <a:pt x="235" y="441"/>
                  <a:pt x="235" y="441"/>
                  <a:pt x="235" y="445"/>
                </a:cubicBezTo>
                <a:cubicBezTo>
                  <a:pt x="247" y="456"/>
                  <a:pt x="255" y="455"/>
                  <a:pt x="255" y="455"/>
                </a:cubicBezTo>
                <a:cubicBezTo>
                  <a:pt x="255" y="454"/>
                  <a:pt x="256" y="452"/>
                  <a:pt x="257" y="451"/>
                </a:cubicBezTo>
                <a:cubicBezTo>
                  <a:pt x="260" y="450"/>
                  <a:pt x="262" y="451"/>
                  <a:pt x="265" y="451"/>
                </a:cubicBezTo>
                <a:cubicBezTo>
                  <a:pt x="266" y="451"/>
                  <a:pt x="266" y="451"/>
                  <a:pt x="268" y="451"/>
                </a:cubicBezTo>
                <a:cubicBezTo>
                  <a:pt x="270" y="451"/>
                  <a:pt x="273" y="451"/>
                  <a:pt x="275" y="451"/>
                </a:cubicBezTo>
                <a:cubicBezTo>
                  <a:pt x="277" y="456"/>
                  <a:pt x="281" y="455"/>
                  <a:pt x="290" y="453"/>
                </a:cubicBezTo>
                <a:cubicBezTo>
                  <a:pt x="293" y="447"/>
                  <a:pt x="295" y="447"/>
                  <a:pt x="305" y="449"/>
                </a:cubicBezTo>
                <a:cubicBezTo>
                  <a:pt x="305" y="449"/>
                  <a:pt x="306" y="449"/>
                  <a:pt x="306" y="449"/>
                </a:cubicBezTo>
                <a:cubicBezTo>
                  <a:pt x="312" y="443"/>
                  <a:pt x="317" y="446"/>
                  <a:pt x="319" y="446"/>
                </a:cubicBezTo>
                <a:cubicBezTo>
                  <a:pt x="321" y="456"/>
                  <a:pt x="323" y="457"/>
                  <a:pt x="327" y="458"/>
                </a:cubicBezTo>
                <a:cubicBezTo>
                  <a:pt x="334" y="458"/>
                  <a:pt x="341" y="458"/>
                  <a:pt x="347" y="459"/>
                </a:cubicBezTo>
                <a:cubicBezTo>
                  <a:pt x="347" y="461"/>
                  <a:pt x="347" y="463"/>
                  <a:pt x="347" y="467"/>
                </a:cubicBezTo>
                <a:cubicBezTo>
                  <a:pt x="347" y="467"/>
                  <a:pt x="345" y="485"/>
                  <a:pt x="343" y="489"/>
                </a:cubicBezTo>
                <a:cubicBezTo>
                  <a:pt x="342" y="489"/>
                  <a:pt x="341" y="489"/>
                  <a:pt x="341" y="489"/>
                </a:cubicBezTo>
                <a:cubicBezTo>
                  <a:pt x="340" y="490"/>
                  <a:pt x="340" y="491"/>
                  <a:pt x="340" y="491"/>
                </a:cubicBezTo>
                <a:cubicBezTo>
                  <a:pt x="355" y="500"/>
                  <a:pt x="356" y="518"/>
                  <a:pt x="365" y="531"/>
                </a:cubicBezTo>
                <a:cubicBezTo>
                  <a:pt x="364" y="532"/>
                  <a:pt x="364" y="533"/>
                  <a:pt x="364" y="533"/>
                </a:cubicBezTo>
                <a:cubicBezTo>
                  <a:pt x="364" y="534"/>
                  <a:pt x="364" y="535"/>
                  <a:pt x="364" y="536"/>
                </a:cubicBezTo>
                <a:cubicBezTo>
                  <a:pt x="364" y="540"/>
                  <a:pt x="365" y="540"/>
                  <a:pt x="367" y="541"/>
                </a:cubicBezTo>
                <a:cubicBezTo>
                  <a:pt x="367" y="553"/>
                  <a:pt x="357" y="562"/>
                  <a:pt x="356" y="574"/>
                </a:cubicBezTo>
                <a:cubicBezTo>
                  <a:pt x="356" y="580"/>
                  <a:pt x="357" y="580"/>
                  <a:pt x="361" y="583"/>
                </a:cubicBezTo>
                <a:cubicBezTo>
                  <a:pt x="361" y="589"/>
                  <a:pt x="361" y="591"/>
                  <a:pt x="366" y="594"/>
                </a:cubicBezTo>
                <a:cubicBezTo>
                  <a:pt x="368" y="603"/>
                  <a:pt x="368" y="603"/>
                  <a:pt x="370" y="604"/>
                </a:cubicBezTo>
                <a:cubicBezTo>
                  <a:pt x="370" y="607"/>
                  <a:pt x="369" y="610"/>
                  <a:pt x="369" y="613"/>
                </a:cubicBezTo>
                <a:cubicBezTo>
                  <a:pt x="369" y="614"/>
                  <a:pt x="375" y="632"/>
                  <a:pt x="382" y="639"/>
                </a:cubicBezTo>
                <a:cubicBezTo>
                  <a:pt x="381" y="642"/>
                  <a:pt x="381" y="642"/>
                  <a:pt x="383" y="645"/>
                </a:cubicBezTo>
                <a:cubicBezTo>
                  <a:pt x="383" y="646"/>
                  <a:pt x="383" y="646"/>
                  <a:pt x="383" y="647"/>
                </a:cubicBezTo>
                <a:cubicBezTo>
                  <a:pt x="382" y="648"/>
                  <a:pt x="380" y="649"/>
                  <a:pt x="380" y="650"/>
                </a:cubicBezTo>
                <a:cubicBezTo>
                  <a:pt x="380" y="650"/>
                  <a:pt x="381" y="651"/>
                  <a:pt x="381" y="651"/>
                </a:cubicBezTo>
                <a:cubicBezTo>
                  <a:pt x="382" y="651"/>
                  <a:pt x="383" y="651"/>
                  <a:pt x="383" y="651"/>
                </a:cubicBezTo>
                <a:cubicBezTo>
                  <a:pt x="383" y="654"/>
                  <a:pt x="383" y="654"/>
                  <a:pt x="386" y="656"/>
                </a:cubicBezTo>
                <a:cubicBezTo>
                  <a:pt x="389" y="656"/>
                  <a:pt x="391" y="656"/>
                  <a:pt x="394" y="656"/>
                </a:cubicBezTo>
                <a:cubicBezTo>
                  <a:pt x="398" y="655"/>
                  <a:pt x="398" y="655"/>
                  <a:pt x="401" y="654"/>
                </a:cubicBezTo>
                <a:cubicBezTo>
                  <a:pt x="404" y="654"/>
                  <a:pt x="408" y="654"/>
                  <a:pt x="412" y="653"/>
                </a:cubicBezTo>
                <a:cubicBezTo>
                  <a:pt x="413" y="653"/>
                  <a:pt x="413" y="652"/>
                  <a:pt x="413" y="651"/>
                </a:cubicBezTo>
                <a:cubicBezTo>
                  <a:pt x="422" y="650"/>
                  <a:pt x="422" y="650"/>
                  <a:pt x="424" y="647"/>
                </a:cubicBezTo>
                <a:cubicBezTo>
                  <a:pt x="424" y="647"/>
                  <a:pt x="451" y="634"/>
                  <a:pt x="448" y="620"/>
                </a:cubicBezTo>
                <a:cubicBezTo>
                  <a:pt x="448" y="619"/>
                  <a:pt x="460" y="612"/>
                  <a:pt x="465" y="610"/>
                </a:cubicBezTo>
                <a:cubicBezTo>
                  <a:pt x="466" y="606"/>
                  <a:pt x="466" y="606"/>
                  <a:pt x="464" y="592"/>
                </a:cubicBezTo>
                <a:cubicBezTo>
                  <a:pt x="476" y="582"/>
                  <a:pt x="492" y="578"/>
                  <a:pt x="500" y="564"/>
                </a:cubicBezTo>
                <a:cubicBezTo>
                  <a:pt x="500" y="563"/>
                  <a:pt x="501" y="562"/>
                  <a:pt x="501" y="560"/>
                </a:cubicBezTo>
                <a:cubicBezTo>
                  <a:pt x="502" y="558"/>
                  <a:pt x="502" y="557"/>
                  <a:pt x="501" y="555"/>
                </a:cubicBezTo>
                <a:cubicBezTo>
                  <a:pt x="502" y="551"/>
                  <a:pt x="503" y="547"/>
                  <a:pt x="503" y="542"/>
                </a:cubicBezTo>
                <a:cubicBezTo>
                  <a:pt x="499" y="535"/>
                  <a:pt x="505" y="528"/>
                  <a:pt x="502" y="521"/>
                </a:cubicBezTo>
                <a:cubicBezTo>
                  <a:pt x="502" y="519"/>
                  <a:pt x="502" y="519"/>
                  <a:pt x="502" y="519"/>
                </a:cubicBezTo>
                <a:cubicBezTo>
                  <a:pt x="515" y="479"/>
                  <a:pt x="568" y="470"/>
                  <a:pt x="577" y="426"/>
                </a:cubicBezTo>
                <a:moveTo>
                  <a:pt x="133" y="516"/>
                </a:moveTo>
                <a:cubicBezTo>
                  <a:pt x="132" y="514"/>
                  <a:pt x="129" y="503"/>
                  <a:pt x="124" y="501"/>
                </a:cubicBezTo>
                <a:cubicBezTo>
                  <a:pt x="123" y="501"/>
                  <a:pt x="122" y="501"/>
                  <a:pt x="120" y="501"/>
                </a:cubicBezTo>
                <a:cubicBezTo>
                  <a:pt x="114" y="498"/>
                  <a:pt x="113" y="486"/>
                  <a:pt x="105" y="490"/>
                </a:cubicBezTo>
                <a:cubicBezTo>
                  <a:pt x="103" y="490"/>
                  <a:pt x="101" y="490"/>
                  <a:pt x="99" y="489"/>
                </a:cubicBezTo>
                <a:cubicBezTo>
                  <a:pt x="96" y="486"/>
                  <a:pt x="96" y="486"/>
                  <a:pt x="93" y="486"/>
                </a:cubicBezTo>
                <a:cubicBezTo>
                  <a:pt x="93" y="487"/>
                  <a:pt x="93" y="489"/>
                  <a:pt x="93" y="490"/>
                </a:cubicBezTo>
                <a:cubicBezTo>
                  <a:pt x="89" y="489"/>
                  <a:pt x="89" y="488"/>
                  <a:pt x="89" y="486"/>
                </a:cubicBezTo>
                <a:cubicBezTo>
                  <a:pt x="89" y="486"/>
                  <a:pt x="90" y="485"/>
                  <a:pt x="90" y="485"/>
                </a:cubicBezTo>
                <a:cubicBezTo>
                  <a:pt x="83" y="478"/>
                  <a:pt x="82" y="478"/>
                  <a:pt x="80" y="478"/>
                </a:cubicBezTo>
                <a:cubicBezTo>
                  <a:pt x="80" y="478"/>
                  <a:pt x="80" y="478"/>
                  <a:pt x="79" y="477"/>
                </a:cubicBezTo>
                <a:cubicBezTo>
                  <a:pt x="77" y="475"/>
                  <a:pt x="77" y="475"/>
                  <a:pt x="74" y="476"/>
                </a:cubicBezTo>
                <a:cubicBezTo>
                  <a:pt x="75" y="477"/>
                  <a:pt x="75" y="479"/>
                  <a:pt x="76" y="481"/>
                </a:cubicBezTo>
                <a:cubicBezTo>
                  <a:pt x="75" y="481"/>
                  <a:pt x="74" y="481"/>
                  <a:pt x="73" y="481"/>
                </a:cubicBezTo>
                <a:cubicBezTo>
                  <a:pt x="73" y="480"/>
                  <a:pt x="73" y="479"/>
                  <a:pt x="72" y="478"/>
                </a:cubicBezTo>
                <a:cubicBezTo>
                  <a:pt x="72" y="477"/>
                  <a:pt x="73" y="476"/>
                  <a:pt x="73" y="475"/>
                </a:cubicBezTo>
                <a:cubicBezTo>
                  <a:pt x="73" y="475"/>
                  <a:pt x="73" y="474"/>
                  <a:pt x="73" y="474"/>
                </a:cubicBezTo>
                <a:cubicBezTo>
                  <a:pt x="73" y="472"/>
                  <a:pt x="73" y="472"/>
                  <a:pt x="68" y="470"/>
                </a:cubicBezTo>
                <a:cubicBezTo>
                  <a:pt x="68" y="470"/>
                  <a:pt x="68" y="470"/>
                  <a:pt x="68" y="470"/>
                </a:cubicBezTo>
                <a:cubicBezTo>
                  <a:pt x="68" y="470"/>
                  <a:pt x="67" y="470"/>
                  <a:pt x="66" y="470"/>
                </a:cubicBezTo>
                <a:cubicBezTo>
                  <a:pt x="67" y="474"/>
                  <a:pt x="67" y="474"/>
                  <a:pt x="67" y="475"/>
                </a:cubicBezTo>
                <a:cubicBezTo>
                  <a:pt x="66" y="475"/>
                  <a:pt x="65" y="475"/>
                  <a:pt x="65" y="475"/>
                </a:cubicBezTo>
                <a:cubicBezTo>
                  <a:pt x="65" y="474"/>
                  <a:pt x="64" y="473"/>
                  <a:pt x="64" y="472"/>
                </a:cubicBezTo>
                <a:cubicBezTo>
                  <a:pt x="65" y="471"/>
                  <a:pt x="66" y="470"/>
                  <a:pt x="66" y="469"/>
                </a:cubicBezTo>
                <a:cubicBezTo>
                  <a:pt x="65" y="461"/>
                  <a:pt x="65" y="461"/>
                  <a:pt x="64" y="459"/>
                </a:cubicBezTo>
                <a:cubicBezTo>
                  <a:pt x="64" y="459"/>
                  <a:pt x="63" y="459"/>
                  <a:pt x="62" y="459"/>
                </a:cubicBezTo>
                <a:cubicBezTo>
                  <a:pt x="62" y="457"/>
                  <a:pt x="62" y="454"/>
                  <a:pt x="61" y="451"/>
                </a:cubicBezTo>
                <a:cubicBezTo>
                  <a:pt x="59" y="446"/>
                  <a:pt x="55" y="442"/>
                  <a:pt x="52" y="437"/>
                </a:cubicBezTo>
                <a:cubicBezTo>
                  <a:pt x="51" y="437"/>
                  <a:pt x="50" y="436"/>
                  <a:pt x="49" y="436"/>
                </a:cubicBezTo>
                <a:cubicBezTo>
                  <a:pt x="49" y="435"/>
                  <a:pt x="48" y="435"/>
                  <a:pt x="48" y="434"/>
                </a:cubicBezTo>
                <a:cubicBezTo>
                  <a:pt x="47" y="435"/>
                  <a:pt x="45" y="435"/>
                  <a:pt x="45" y="435"/>
                </a:cubicBezTo>
                <a:cubicBezTo>
                  <a:pt x="44" y="435"/>
                  <a:pt x="44" y="435"/>
                  <a:pt x="44" y="435"/>
                </a:cubicBezTo>
                <a:cubicBezTo>
                  <a:pt x="44" y="435"/>
                  <a:pt x="34" y="422"/>
                  <a:pt x="32" y="419"/>
                </a:cubicBezTo>
                <a:cubicBezTo>
                  <a:pt x="32" y="419"/>
                  <a:pt x="32" y="418"/>
                  <a:pt x="31" y="417"/>
                </a:cubicBezTo>
                <a:cubicBezTo>
                  <a:pt x="30" y="415"/>
                  <a:pt x="30" y="415"/>
                  <a:pt x="30" y="412"/>
                </a:cubicBezTo>
                <a:cubicBezTo>
                  <a:pt x="30" y="412"/>
                  <a:pt x="30" y="412"/>
                  <a:pt x="29" y="412"/>
                </a:cubicBezTo>
                <a:cubicBezTo>
                  <a:pt x="29" y="412"/>
                  <a:pt x="28" y="413"/>
                  <a:pt x="28" y="413"/>
                </a:cubicBezTo>
                <a:cubicBezTo>
                  <a:pt x="27" y="412"/>
                  <a:pt x="27" y="412"/>
                  <a:pt x="26" y="408"/>
                </a:cubicBezTo>
                <a:cubicBezTo>
                  <a:pt x="26" y="408"/>
                  <a:pt x="27" y="407"/>
                  <a:pt x="27" y="407"/>
                </a:cubicBezTo>
                <a:cubicBezTo>
                  <a:pt x="26" y="406"/>
                  <a:pt x="26" y="405"/>
                  <a:pt x="25" y="404"/>
                </a:cubicBezTo>
                <a:cubicBezTo>
                  <a:pt x="24" y="406"/>
                  <a:pt x="24" y="406"/>
                  <a:pt x="24" y="406"/>
                </a:cubicBezTo>
                <a:cubicBezTo>
                  <a:pt x="24" y="406"/>
                  <a:pt x="24" y="406"/>
                  <a:pt x="24" y="406"/>
                </a:cubicBezTo>
                <a:cubicBezTo>
                  <a:pt x="23" y="405"/>
                  <a:pt x="22" y="405"/>
                  <a:pt x="22" y="405"/>
                </a:cubicBezTo>
                <a:cubicBezTo>
                  <a:pt x="22" y="406"/>
                  <a:pt x="22" y="407"/>
                  <a:pt x="22" y="409"/>
                </a:cubicBezTo>
                <a:cubicBezTo>
                  <a:pt x="21" y="409"/>
                  <a:pt x="21" y="409"/>
                  <a:pt x="21" y="410"/>
                </a:cubicBezTo>
                <a:cubicBezTo>
                  <a:pt x="20" y="406"/>
                  <a:pt x="20" y="406"/>
                  <a:pt x="18" y="405"/>
                </a:cubicBezTo>
                <a:cubicBezTo>
                  <a:pt x="18" y="405"/>
                  <a:pt x="17" y="405"/>
                  <a:pt x="16" y="405"/>
                </a:cubicBezTo>
                <a:cubicBezTo>
                  <a:pt x="16" y="404"/>
                  <a:pt x="15" y="404"/>
                  <a:pt x="15" y="403"/>
                </a:cubicBezTo>
                <a:cubicBezTo>
                  <a:pt x="15" y="402"/>
                  <a:pt x="15" y="401"/>
                  <a:pt x="14" y="399"/>
                </a:cubicBezTo>
                <a:cubicBezTo>
                  <a:pt x="13" y="398"/>
                  <a:pt x="12" y="397"/>
                  <a:pt x="12" y="396"/>
                </a:cubicBezTo>
                <a:cubicBezTo>
                  <a:pt x="12" y="396"/>
                  <a:pt x="12" y="409"/>
                  <a:pt x="11" y="413"/>
                </a:cubicBezTo>
                <a:cubicBezTo>
                  <a:pt x="9" y="402"/>
                  <a:pt x="10" y="396"/>
                  <a:pt x="10" y="393"/>
                </a:cubicBezTo>
                <a:cubicBezTo>
                  <a:pt x="10" y="392"/>
                  <a:pt x="10" y="392"/>
                  <a:pt x="10" y="392"/>
                </a:cubicBezTo>
                <a:cubicBezTo>
                  <a:pt x="10" y="392"/>
                  <a:pt x="10" y="392"/>
                  <a:pt x="9" y="392"/>
                </a:cubicBezTo>
                <a:cubicBezTo>
                  <a:pt x="9" y="394"/>
                  <a:pt x="9" y="394"/>
                  <a:pt x="9" y="397"/>
                </a:cubicBezTo>
                <a:cubicBezTo>
                  <a:pt x="8" y="397"/>
                  <a:pt x="8" y="397"/>
                  <a:pt x="7" y="398"/>
                </a:cubicBezTo>
                <a:cubicBezTo>
                  <a:pt x="7" y="399"/>
                  <a:pt x="6" y="401"/>
                  <a:pt x="6" y="401"/>
                </a:cubicBezTo>
                <a:cubicBezTo>
                  <a:pt x="6" y="404"/>
                  <a:pt x="6" y="406"/>
                  <a:pt x="6" y="410"/>
                </a:cubicBezTo>
                <a:cubicBezTo>
                  <a:pt x="2" y="424"/>
                  <a:pt x="12" y="436"/>
                  <a:pt x="10" y="449"/>
                </a:cubicBezTo>
                <a:cubicBezTo>
                  <a:pt x="11" y="454"/>
                  <a:pt x="11" y="454"/>
                  <a:pt x="11" y="456"/>
                </a:cubicBezTo>
                <a:cubicBezTo>
                  <a:pt x="12" y="461"/>
                  <a:pt x="12" y="461"/>
                  <a:pt x="13" y="465"/>
                </a:cubicBezTo>
                <a:cubicBezTo>
                  <a:pt x="13" y="465"/>
                  <a:pt x="13" y="465"/>
                  <a:pt x="13" y="466"/>
                </a:cubicBezTo>
                <a:cubicBezTo>
                  <a:pt x="16" y="475"/>
                  <a:pt x="16" y="475"/>
                  <a:pt x="16" y="476"/>
                </a:cubicBezTo>
                <a:cubicBezTo>
                  <a:pt x="17" y="477"/>
                  <a:pt x="17" y="478"/>
                  <a:pt x="17" y="479"/>
                </a:cubicBezTo>
                <a:cubicBezTo>
                  <a:pt x="17" y="479"/>
                  <a:pt x="18" y="484"/>
                  <a:pt x="21" y="492"/>
                </a:cubicBezTo>
                <a:cubicBezTo>
                  <a:pt x="21" y="493"/>
                  <a:pt x="21" y="493"/>
                  <a:pt x="22" y="494"/>
                </a:cubicBezTo>
                <a:cubicBezTo>
                  <a:pt x="25" y="502"/>
                  <a:pt x="28" y="509"/>
                  <a:pt x="32" y="517"/>
                </a:cubicBezTo>
                <a:cubicBezTo>
                  <a:pt x="32" y="518"/>
                  <a:pt x="32" y="519"/>
                  <a:pt x="33" y="520"/>
                </a:cubicBezTo>
                <a:cubicBezTo>
                  <a:pt x="38" y="531"/>
                  <a:pt x="50" y="555"/>
                  <a:pt x="61" y="564"/>
                </a:cubicBezTo>
                <a:cubicBezTo>
                  <a:pt x="64" y="567"/>
                  <a:pt x="66" y="571"/>
                  <a:pt x="68" y="575"/>
                </a:cubicBezTo>
                <a:cubicBezTo>
                  <a:pt x="69" y="576"/>
                  <a:pt x="70" y="577"/>
                  <a:pt x="70" y="578"/>
                </a:cubicBezTo>
                <a:cubicBezTo>
                  <a:pt x="70" y="579"/>
                  <a:pt x="70" y="579"/>
                  <a:pt x="70" y="579"/>
                </a:cubicBezTo>
                <a:cubicBezTo>
                  <a:pt x="71" y="579"/>
                  <a:pt x="71" y="579"/>
                  <a:pt x="72" y="580"/>
                </a:cubicBezTo>
                <a:cubicBezTo>
                  <a:pt x="72" y="581"/>
                  <a:pt x="72" y="581"/>
                  <a:pt x="73" y="582"/>
                </a:cubicBezTo>
                <a:cubicBezTo>
                  <a:pt x="73" y="582"/>
                  <a:pt x="73" y="582"/>
                  <a:pt x="73" y="583"/>
                </a:cubicBezTo>
                <a:cubicBezTo>
                  <a:pt x="75" y="586"/>
                  <a:pt x="75" y="586"/>
                  <a:pt x="76" y="587"/>
                </a:cubicBezTo>
                <a:cubicBezTo>
                  <a:pt x="76" y="587"/>
                  <a:pt x="76" y="587"/>
                  <a:pt x="76" y="587"/>
                </a:cubicBezTo>
                <a:cubicBezTo>
                  <a:pt x="77" y="588"/>
                  <a:pt x="77" y="588"/>
                  <a:pt x="78" y="590"/>
                </a:cubicBezTo>
                <a:cubicBezTo>
                  <a:pt x="78" y="590"/>
                  <a:pt x="79" y="591"/>
                  <a:pt x="79" y="591"/>
                </a:cubicBezTo>
                <a:cubicBezTo>
                  <a:pt x="79" y="592"/>
                  <a:pt x="79" y="592"/>
                  <a:pt x="79" y="592"/>
                </a:cubicBezTo>
                <a:cubicBezTo>
                  <a:pt x="79" y="592"/>
                  <a:pt x="80" y="592"/>
                  <a:pt x="80" y="592"/>
                </a:cubicBezTo>
                <a:cubicBezTo>
                  <a:pt x="81" y="594"/>
                  <a:pt x="81" y="595"/>
                  <a:pt x="83" y="597"/>
                </a:cubicBezTo>
                <a:cubicBezTo>
                  <a:pt x="83" y="597"/>
                  <a:pt x="84" y="598"/>
                  <a:pt x="84" y="598"/>
                </a:cubicBezTo>
                <a:cubicBezTo>
                  <a:pt x="84" y="598"/>
                  <a:pt x="84" y="599"/>
                  <a:pt x="85" y="599"/>
                </a:cubicBezTo>
                <a:cubicBezTo>
                  <a:pt x="87" y="602"/>
                  <a:pt x="89" y="606"/>
                  <a:pt x="92" y="609"/>
                </a:cubicBezTo>
                <a:cubicBezTo>
                  <a:pt x="92" y="609"/>
                  <a:pt x="100" y="619"/>
                  <a:pt x="102" y="622"/>
                </a:cubicBezTo>
                <a:cubicBezTo>
                  <a:pt x="103" y="622"/>
                  <a:pt x="103" y="623"/>
                  <a:pt x="103" y="623"/>
                </a:cubicBezTo>
                <a:cubicBezTo>
                  <a:pt x="110" y="630"/>
                  <a:pt x="117" y="637"/>
                  <a:pt x="123" y="644"/>
                </a:cubicBezTo>
                <a:cubicBezTo>
                  <a:pt x="124" y="645"/>
                  <a:pt x="124" y="645"/>
                  <a:pt x="126" y="647"/>
                </a:cubicBezTo>
                <a:cubicBezTo>
                  <a:pt x="126" y="647"/>
                  <a:pt x="127" y="648"/>
                  <a:pt x="127" y="648"/>
                </a:cubicBezTo>
                <a:cubicBezTo>
                  <a:pt x="148" y="666"/>
                  <a:pt x="148" y="666"/>
                  <a:pt x="152" y="669"/>
                </a:cubicBezTo>
                <a:cubicBezTo>
                  <a:pt x="156" y="672"/>
                  <a:pt x="160" y="675"/>
                  <a:pt x="165" y="678"/>
                </a:cubicBezTo>
                <a:cubicBezTo>
                  <a:pt x="165" y="678"/>
                  <a:pt x="165" y="678"/>
                  <a:pt x="165" y="678"/>
                </a:cubicBezTo>
                <a:cubicBezTo>
                  <a:pt x="156" y="672"/>
                  <a:pt x="156" y="672"/>
                  <a:pt x="156" y="672"/>
                </a:cubicBezTo>
                <a:cubicBezTo>
                  <a:pt x="157" y="672"/>
                  <a:pt x="157" y="672"/>
                  <a:pt x="157" y="672"/>
                </a:cubicBezTo>
                <a:cubicBezTo>
                  <a:pt x="158" y="673"/>
                  <a:pt x="159" y="674"/>
                  <a:pt x="161" y="675"/>
                </a:cubicBezTo>
                <a:cubicBezTo>
                  <a:pt x="161" y="675"/>
                  <a:pt x="161" y="676"/>
                  <a:pt x="162" y="676"/>
                </a:cubicBezTo>
                <a:cubicBezTo>
                  <a:pt x="163" y="677"/>
                  <a:pt x="165" y="678"/>
                  <a:pt x="167" y="680"/>
                </a:cubicBezTo>
                <a:cubicBezTo>
                  <a:pt x="169" y="681"/>
                  <a:pt x="169" y="681"/>
                  <a:pt x="178" y="687"/>
                </a:cubicBezTo>
                <a:cubicBezTo>
                  <a:pt x="177" y="686"/>
                  <a:pt x="175" y="685"/>
                  <a:pt x="174" y="685"/>
                </a:cubicBezTo>
                <a:cubicBezTo>
                  <a:pt x="174" y="684"/>
                  <a:pt x="174" y="684"/>
                  <a:pt x="173" y="684"/>
                </a:cubicBezTo>
                <a:cubicBezTo>
                  <a:pt x="172" y="683"/>
                  <a:pt x="172" y="683"/>
                  <a:pt x="171" y="683"/>
                </a:cubicBezTo>
                <a:cubicBezTo>
                  <a:pt x="172" y="683"/>
                  <a:pt x="172" y="683"/>
                  <a:pt x="172" y="683"/>
                </a:cubicBezTo>
                <a:cubicBezTo>
                  <a:pt x="173" y="684"/>
                  <a:pt x="174" y="684"/>
                  <a:pt x="175" y="685"/>
                </a:cubicBezTo>
                <a:cubicBezTo>
                  <a:pt x="177" y="686"/>
                  <a:pt x="180" y="688"/>
                  <a:pt x="182" y="689"/>
                </a:cubicBezTo>
                <a:cubicBezTo>
                  <a:pt x="181" y="689"/>
                  <a:pt x="179" y="688"/>
                  <a:pt x="178" y="687"/>
                </a:cubicBezTo>
                <a:cubicBezTo>
                  <a:pt x="179" y="688"/>
                  <a:pt x="180" y="688"/>
                  <a:pt x="181" y="689"/>
                </a:cubicBezTo>
                <a:cubicBezTo>
                  <a:pt x="186" y="692"/>
                  <a:pt x="191" y="695"/>
                  <a:pt x="196" y="698"/>
                </a:cubicBezTo>
                <a:cubicBezTo>
                  <a:pt x="197" y="698"/>
                  <a:pt x="197" y="698"/>
                  <a:pt x="198" y="699"/>
                </a:cubicBezTo>
                <a:cubicBezTo>
                  <a:pt x="199" y="700"/>
                  <a:pt x="201" y="700"/>
                  <a:pt x="202" y="701"/>
                </a:cubicBezTo>
                <a:cubicBezTo>
                  <a:pt x="203" y="701"/>
                  <a:pt x="203" y="701"/>
                  <a:pt x="203" y="702"/>
                </a:cubicBezTo>
                <a:cubicBezTo>
                  <a:pt x="207" y="703"/>
                  <a:pt x="210" y="705"/>
                  <a:pt x="213" y="706"/>
                </a:cubicBezTo>
                <a:cubicBezTo>
                  <a:pt x="214" y="707"/>
                  <a:pt x="214" y="707"/>
                  <a:pt x="214" y="707"/>
                </a:cubicBezTo>
                <a:cubicBezTo>
                  <a:pt x="215" y="707"/>
                  <a:pt x="215" y="707"/>
                  <a:pt x="215" y="707"/>
                </a:cubicBezTo>
                <a:cubicBezTo>
                  <a:pt x="215" y="708"/>
                  <a:pt x="215" y="708"/>
                  <a:pt x="215" y="708"/>
                </a:cubicBezTo>
                <a:cubicBezTo>
                  <a:pt x="219" y="709"/>
                  <a:pt x="219" y="709"/>
                  <a:pt x="220" y="710"/>
                </a:cubicBezTo>
                <a:cubicBezTo>
                  <a:pt x="221" y="710"/>
                  <a:pt x="221" y="710"/>
                  <a:pt x="221" y="710"/>
                </a:cubicBezTo>
                <a:cubicBezTo>
                  <a:pt x="228" y="713"/>
                  <a:pt x="237" y="717"/>
                  <a:pt x="237" y="717"/>
                </a:cubicBezTo>
                <a:cubicBezTo>
                  <a:pt x="237" y="717"/>
                  <a:pt x="238" y="717"/>
                  <a:pt x="238" y="717"/>
                </a:cubicBezTo>
                <a:cubicBezTo>
                  <a:pt x="240" y="718"/>
                  <a:pt x="240" y="718"/>
                  <a:pt x="243" y="719"/>
                </a:cubicBezTo>
                <a:cubicBezTo>
                  <a:pt x="243" y="719"/>
                  <a:pt x="243" y="719"/>
                  <a:pt x="245" y="719"/>
                </a:cubicBezTo>
                <a:cubicBezTo>
                  <a:pt x="245" y="719"/>
                  <a:pt x="245" y="719"/>
                  <a:pt x="245" y="719"/>
                </a:cubicBezTo>
                <a:cubicBezTo>
                  <a:pt x="241" y="717"/>
                  <a:pt x="241" y="717"/>
                  <a:pt x="239" y="717"/>
                </a:cubicBezTo>
                <a:cubicBezTo>
                  <a:pt x="238" y="717"/>
                  <a:pt x="238" y="716"/>
                  <a:pt x="236" y="716"/>
                </a:cubicBezTo>
                <a:cubicBezTo>
                  <a:pt x="236" y="716"/>
                  <a:pt x="230" y="713"/>
                  <a:pt x="227" y="712"/>
                </a:cubicBezTo>
                <a:cubicBezTo>
                  <a:pt x="226" y="712"/>
                  <a:pt x="226" y="712"/>
                  <a:pt x="225" y="711"/>
                </a:cubicBezTo>
                <a:cubicBezTo>
                  <a:pt x="218" y="708"/>
                  <a:pt x="218" y="708"/>
                  <a:pt x="217" y="707"/>
                </a:cubicBezTo>
                <a:cubicBezTo>
                  <a:pt x="217" y="707"/>
                  <a:pt x="216" y="707"/>
                  <a:pt x="215" y="706"/>
                </a:cubicBezTo>
                <a:cubicBezTo>
                  <a:pt x="214" y="706"/>
                  <a:pt x="212" y="705"/>
                  <a:pt x="210" y="704"/>
                </a:cubicBezTo>
                <a:cubicBezTo>
                  <a:pt x="210" y="704"/>
                  <a:pt x="209" y="704"/>
                  <a:pt x="209" y="703"/>
                </a:cubicBezTo>
                <a:cubicBezTo>
                  <a:pt x="209" y="703"/>
                  <a:pt x="209" y="704"/>
                  <a:pt x="208" y="703"/>
                </a:cubicBezTo>
                <a:cubicBezTo>
                  <a:pt x="203" y="700"/>
                  <a:pt x="196" y="695"/>
                  <a:pt x="196" y="695"/>
                </a:cubicBezTo>
                <a:cubicBezTo>
                  <a:pt x="195" y="695"/>
                  <a:pt x="194" y="694"/>
                  <a:pt x="194" y="694"/>
                </a:cubicBezTo>
                <a:cubicBezTo>
                  <a:pt x="193" y="694"/>
                  <a:pt x="193" y="694"/>
                  <a:pt x="192" y="693"/>
                </a:cubicBezTo>
                <a:cubicBezTo>
                  <a:pt x="190" y="692"/>
                  <a:pt x="187" y="691"/>
                  <a:pt x="184" y="689"/>
                </a:cubicBezTo>
                <a:cubicBezTo>
                  <a:pt x="184" y="689"/>
                  <a:pt x="184" y="689"/>
                  <a:pt x="183" y="688"/>
                </a:cubicBezTo>
                <a:cubicBezTo>
                  <a:pt x="182" y="688"/>
                  <a:pt x="181" y="687"/>
                  <a:pt x="180" y="686"/>
                </a:cubicBezTo>
                <a:cubicBezTo>
                  <a:pt x="181" y="686"/>
                  <a:pt x="181" y="686"/>
                  <a:pt x="182" y="686"/>
                </a:cubicBezTo>
                <a:cubicBezTo>
                  <a:pt x="180" y="685"/>
                  <a:pt x="178" y="684"/>
                  <a:pt x="176" y="682"/>
                </a:cubicBezTo>
                <a:cubicBezTo>
                  <a:pt x="173" y="680"/>
                  <a:pt x="171" y="678"/>
                  <a:pt x="168" y="676"/>
                </a:cubicBezTo>
                <a:cubicBezTo>
                  <a:pt x="168" y="675"/>
                  <a:pt x="168" y="675"/>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6" y="674"/>
                </a:cubicBezTo>
                <a:cubicBezTo>
                  <a:pt x="166" y="674"/>
                  <a:pt x="166" y="674"/>
                  <a:pt x="167" y="675"/>
                </a:cubicBezTo>
                <a:cubicBezTo>
                  <a:pt x="165" y="675"/>
                  <a:pt x="165" y="675"/>
                  <a:pt x="161" y="671"/>
                </a:cubicBezTo>
                <a:cubicBezTo>
                  <a:pt x="160" y="671"/>
                  <a:pt x="159" y="670"/>
                  <a:pt x="158" y="669"/>
                </a:cubicBezTo>
                <a:cubicBezTo>
                  <a:pt x="158" y="669"/>
                  <a:pt x="158" y="669"/>
                  <a:pt x="160" y="670"/>
                </a:cubicBezTo>
                <a:cubicBezTo>
                  <a:pt x="161" y="670"/>
                  <a:pt x="161" y="671"/>
                  <a:pt x="162" y="671"/>
                </a:cubicBezTo>
                <a:cubicBezTo>
                  <a:pt x="162" y="671"/>
                  <a:pt x="163" y="671"/>
                  <a:pt x="163" y="671"/>
                </a:cubicBezTo>
                <a:cubicBezTo>
                  <a:pt x="162" y="670"/>
                  <a:pt x="162" y="670"/>
                  <a:pt x="161" y="670"/>
                </a:cubicBezTo>
                <a:cubicBezTo>
                  <a:pt x="161" y="669"/>
                  <a:pt x="161" y="669"/>
                  <a:pt x="159" y="668"/>
                </a:cubicBezTo>
                <a:cubicBezTo>
                  <a:pt x="158" y="667"/>
                  <a:pt x="158" y="667"/>
                  <a:pt x="154" y="663"/>
                </a:cubicBezTo>
                <a:cubicBezTo>
                  <a:pt x="153" y="663"/>
                  <a:pt x="153" y="662"/>
                  <a:pt x="152" y="662"/>
                </a:cubicBezTo>
                <a:cubicBezTo>
                  <a:pt x="152" y="662"/>
                  <a:pt x="153" y="662"/>
                  <a:pt x="153" y="662"/>
                </a:cubicBezTo>
                <a:cubicBezTo>
                  <a:pt x="154" y="662"/>
                  <a:pt x="154" y="662"/>
                  <a:pt x="154" y="661"/>
                </a:cubicBezTo>
                <a:cubicBezTo>
                  <a:pt x="155" y="661"/>
                  <a:pt x="155" y="661"/>
                  <a:pt x="157" y="662"/>
                </a:cubicBezTo>
                <a:cubicBezTo>
                  <a:pt x="155" y="660"/>
                  <a:pt x="153" y="657"/>
                  <a:pt x="152" y="655"/>
                </a:cubicBezTo>
                <a:cubicBezTo>
                  <a:pt x="151" y="653"/>
                  <a:pt x="151" y="653"/>
                  <a:pt x="151" y="653"/>
                </a:cubicBezTo>
                <a:cubicBezTo>
                  <a:pt x="150" y="653"/>
                  <a:pt x="149" y="652"/>
                  <a:pt x="148" y="651"/>
                </a:cubicBezTo>
                <a:cubicBezTo>
                  <a:pt x="148" y="651"/>
                  <a:pt x="148" y="651"/>
                  <a:pt x="147" y="651"/>
                </a:cubicBezTo>
                <a:cubicBezTo>
                  <a:pt x="147" y="650"/>
                  <a:pt x="146" y="650"/>
                  <a:pt x="145" y="648"/>
                </a:cubicBezTo>
                <a:cubicBezTo>
                  <a:pt x="142" y="646"/>
                  <a:pt x="139" y="645"/>
                  <a:pt x="137" y="643"/>
                </a:cubicBezTo>
                <a:cubicBezTo>
                  <a:pt x="138" y="643"/>
                  <a:pt x="138" y="643"/>
                  <a:pt x="139" y="643"/>
                </a:cubicBezTo>
                <a:cubicBezTo>
                  <a:pt x="145" y="646"/>
                  <a:pt x="145" y="646"/>
                  <a:pt x="146" y="644"/>
                </a:cubicBezTo>
                <a:cubicBezTo>
                  <a:pt x="137" y="630"/>
                  <a:pt x="137" y="628"/>
                  <a:pt x="137" y="627"/>
                </a:cubicBezTo>
                <a:cubicBezTo>
                  <a:pt x="138" y="628"/>
                  <a:pt x="139" y="630"/>
                  <a:pt x="140" y="631"/>
                </a:cubicBezTo>
                <a:cubicBezTo>
                  <a:pt x="137" y="619"/>
                  <a:pt x="125" y="611"/>
                  <a:pt x="127" y="597"/>
                </a:cubicBezTo>
                <a:cubicBezTo>
                  <a:pt x="128" y="597"/>
                  <a:pt x="129" y="597"/>
                  <a:pt x="130" y="597"/>
                </a:cubicBezTo>
                <a:cubicBezTo>
                  <a:pt x="130" y="596"/>
                  <a:pt x="131" y="594"/>
                  <a:pt x="131" y="593"/>
                </a:cubicBezTo>
                <a:cubicBezTo>
                  <a:pt x="133" y="594"/>
                  <a:pt x="136" y="594"/>
                  <a:pt x="138" y="594"/>
                </a:cubicBezTo>
                <a:cubicBezTo>
                  <a:pt x="138" y="593"/>
                  <a:pt x="138" y="592"/>
                  <a:pt x="137" y="591"/>
                </a:cubicBezTo>
                <a:cubicBezTo>
                  <a:pt x="138" y="590"/>
                  <a:pt x="138" y="590"/>
                  <a:pt x="138" y="590"/>
                </a:cubicBezTo>
                <a:cubicBezTo>
                  <a:pt x="137" y="585"/>
                  <a:pt x="137" y="585"/>
                  <a:pt x="137" y="584"/>
                </a:cubicBezTo>
                <a:cubicBezTo>
                  <a:pt x="137" y="583"/>
                  <a:pt x="138" y="583"/>
                  <a:pt x="138" y="583"/>
                </a:cubicBezTo>
                <a:cubicBezTo>
                  <a:pt x="136" y="579"/>
                  <a:pt x="136" y="578"/>
                  <a:pt x="136" y="575"/>
                </a:cubicBezTo>
                <a:cubicBezTo>
                  <a:pt x="136" y="575"/>
                  <a:pt x="136" y="575"/>
                  <a:pt x="136" y="575"/>
                </a:cubicBezTo>
                <a:cubicBezTo>
                  <a:pt x="136" y="572"/>
                  <a:pt x="134" y="569"/>
                  <a:pt x="133" y="566"/>
                </a:cubicBezTo>
                <a:cubicBezTo>
                  <a:pt x="133" y="566"/>
                  <a:pt x="133" y="566"/>
                  <a:pt x="133" y="564"/>
                </a:cubicBezTo>
                <a:cubicBezTo>
                  <a:pt x="133" y="561"/>
                  <a:pt x="132" y="559"/>
                  <a:pt x="131" y="557"/>
                </a:cubicBezTo>
                <a:cubicBezTo>
                  <a:pt x="131" y="557"/>
                  <a:pt x="131" y="556"/>
                  <a:pt x="130" y="555"/>
                </a:cubicBezTo>
                <a:cubicBezTo>
                  <a:pt x="130" y="554"/>
                  <a:pt x="130" y="554"/>
                  <a:pt x="129" y="553"/>
                </a:cubicBezTo>
                <a:cubicBezTo>
                  <a:pt x="129" y="552"/>
                  <a:pt x="129" y="552"/>
                  <a:pt x="128" y="550"/>
                </a:cubicBezTo>
                <a:cubicBezTo>
                  <a:pt x="127" y="548"/>
                  <a:pt x="126" y="545"/>
                  <a:pt x="126" y="543"/>
                </a:cubicBezTo>
                <a:cubicBezTo>
                  <a:pt x="126" y="543"/>
                  <a:pt x="126" y="543"/>
                  <a:pt x="129" y="535"/>
                </a:cubicBezTo>
                <a:cubicBezTo>
                  <a:pt x="129" y="534"/>
                  <a:pt x="130" y="534"/>
                  <a:pt x="130" y="534"/>
                </a:cubicBezTo>
                <a:cubicBezTo>
                  <a:pt x="130" y="533"/>
                  <a:pt x="131" y="533"/>
                  <a:pt x="131" y="532"/>
                </a:cubicBezTo>
                <a:cubicBezTo>
                  <a:pt x="131" y="532"/>
                  <a:pt x="132" y="525"/>
                  <a:pt x="133" y="522"/>
                </a:cubicBezTo>
                <a:cubicBezTo>
                  <a:pt x="134" y="519"/>
                  <a:pt x="134" y="519"/>
                  <a:pt x="133" y="516"/>
                </a:cubicBezTo>
                <a:moveTo>
                  <a:pt x="19" y="357"/>
                </a:moveTo>
                <a:cubicBezTo>
                  <a:pt x="20" y="357"/>
                  <a:pt x="20" y="357"/>
                  <a:pt x="20" y="357"/>
                </a:cubicBezTo>
                <a:cubicBezTo>
                  <a:pt x="19" y="357"/>
                  <a:pt x="19" y="356"/>
                  <a:pt x="19" y="356"/>
                </a:cubicBezTo>
                <a:cubicBezTo>
                  <a:pt x="19" y="355"/>
                  <a:pt x="19" y="353"/>
                  <a:pt x="19" y="352"/>
                </a:cubicBezTo>
                <a:cubicBezTo>
                  <a:pt x="17" y="353"/>
                  <a:pt x="17" y="353"/>
                  <a:pt x="17" y="353"/>
                </a:cubicBezTo>
                <a:cubicBezTo>
                  <a:pt x="16" y="353"/>
                  <a:pt x="16" y="353"/>
                  <a:pt x="16" y="353"/>
                </a:cubicBezTo>
                <a:cubicBezTo>
                  <a:pt x="16" y="352"/>
                  <a:pt x="16" y="352"/>
                  <a:pt x="15" y="351"/>
                </a:cubicBezTo>
                <a:cubicBezTo>
                  <a:pt x="15" y="351"/>
                  <a:pt x="15" y="351"/>
                  <a:pt x="15" y="351"/>
                </a:cubicBezTo>
                <a:cubicBezTo>
                  <a:pt x="14" y="352"/>
                  <a:pt x="14" y="353"/>
                  <a:pt x="14" y="353"/>
                </a:cubicBezTo>
                <a:cubicBezTo>
                  <a:pt x="13" y="353"/>
                  <a:pt x="13" y="353"/>
                  <a:pt x="13" y="353"/>
                </a:cubicBezTo>
                <a:cubicBezTo>
                  <a:pt x="13" y="353"/>
                  <a:pt x="13" y="353"/>
                  <a:pt x="12" y="352"/>
                </a:cubicBezTo>
                <a:cubicBezTo>
                  <a:pt x="12" y="351"/>
                  <a:pt x="12" y="351"/>
                  <a:pt x="12" y="351"/>
                </a:cubicBezTo>
                <a:cubicBezTo>
                  <a:pt x="12" y="350"/>
                  <a:pt x="12" y="350"/>
                  <a:pt x="11" y="349"/>
                </a:cubicBezTo>
                <a:cubicBezTo>
                  <a:pt x="11" y="348"/>
                  <a:pt x="11" y="348"/>
                  <a:pt x="11" y="348"/>
                </a:cubicBezTo>
                <a:cubicBezTo>
                  <a:pt x="11" y="348"/>
                  <a:pt x="11" y="348"/>
                  <a:pt x="11" y="348"/>
                </a:cubicBezTo>
                <a:cubicBezTo>
                  <a:pt x="10" y="348"/>
                  <a:pt x="10" y="348"/>
                  <a:pt x="10" y="348"/>
                </a:cubicBezTo>
                <a:cubicBezTo>
                  <a:pt x="10" y="348"/>
                  <a:pt x="10" y="347"/>
                  <a:pt x="9" y="347"/>
                </a:cubicBezTo>
                <a:cubicBezTo>
                  <a:pt x="9" y="347"/>
                  <a:pt x="9" y="347"/>
                  <a:pt x="8" y="348"/>
                </a:cubicBezTo>
                <a:cubicBezTo>
                  <a:pt x="8" y="350"/>
                  <a:pt x="8" y="353"/>
                  <a:pt x="8" y="355"/>
                </a:cubicBezTo>
                <a:cubicBezTo>
                  <a:pt x="8" y="359"/>
                  <a:pt x="8" y="360"/>
                  <a:pt x="8" y="360"/>
                </a:cubicBezTo>
                <a:cubicBezTo>
                  <a:pt x="9" y="360"/>
                  <a:pt x="9" y="360"/>
                  <a:pt x="9" y="360"/>
                </a:cubicBezTo>
                <a:cubicBezTo>
                  <a:pt x="9" y="360"/>
                  <a:pt x="9" y="360"/>
                  <a:pt x="10" y="358"/>
                </a:cubicBezTo>
                <a:cubicBezTo>
                  <a:pt x="10" y="357"/>
                  <a:pt x="11" y="357"/>
                  <a:pt x="11" y="357"/>
                </a:cubicBezTo>
                <a:cubicBezTo>
                  <a:pt x="11" y="357"/>
                  <a:pt x="11" y="357"/>
                  <a:pt x="12" y="358"/>
                </a:cubicBezTo>
                <a:cubicBezTo>
                  <a:pt x="12" y="358"/>
                  <a:pt x="12" y="358"/>
                  <a:pt x="12" y="358"/>
                </a:cubicBezTo>
                <a:cubicBezTo>
                  <a:pt x="12" y="358"/>
                  <a:pt x="12" y="358"/>
                  <a:pt x="12" y="358"/>
                </a:cubicBezTo>
                <a:cubicBezTo>
                  <a:pt x="12" y="357"/>
                  <a:pt x="12" y="357"/>
                  <a:pt x="13" y="358"/>
                </a:cubicBezTo>
                <a:cubicBezTo>
                  <a:pt x="14" y="358"/>
                  <a:pt x="15" y="357"/>
                  <a:pt x="15" y="357"/>
                </a:cubicBezTo>
                <a:cubicBezTo>
                  <a:pt x="16" y="357"/>
                  <a:pt x="16" y="357"/>
                  <a:pt x="16" y="357"/>
                </a:cubicBezTo>
                <a:cubicBezTo>
                  <a:pt x="17" y="358"/>
                  <a:pt x="18" y="358"/>
                  <a:pt x="18" y="358"/>
                </a:cubicBezTo>
                <a:cubicBezTo>
                  <a:pt x="19" y="358"/>
                  <a:pt x="19" y="358"/>
                  <a:pt x="19" y="358"/>
                </a:cubicBezTo>
                <a:cubicBezTo>
                  <a:pt x="19" y="358"/>
                  <a:pt x="19" y="358"/>
                  <a:pt x="19" y="357"/>
                </a:cubicBezTo>
                <a:moveTo>
                  <a:pt x="4" y="358"/>
                </a:moveTo>
                <a:cubicBezTo>
                  <a:pt x="4" y="357"/>
                  <a:pt x="4" y="355"/>
                  <a:pt x="4" y="355"/>
                </a:cubicBezTo>
                <a:cubicBezTo>
                  <a:pt x="4" y="354"/>
                  <a:pt x="4" y="354"/>
                  <a:pt x="4" y="354"/>
                </a:cubicBezTo>
                <a:cubicBezTo>
                  <a:pt x="4" y="354"/>
                  <a:pt x="4" y="353"/>
                  <a:pt x="4" y="353"/>
                </a:cubicBezTo>
                <a:cubicBezTo>
                  <a:pt x="4" y="353"/>
                  <a:pt x="4" y="353"/>
                  <a:pt x="4" y="353"/>
                </a:cubicBezTo>
                <a:cubicBezTo>
                  <a:pt x="3" y="353"/>
                  <a:pt x="3" y="352"/>
                  <a:pt x="3" y="352"/>
                </a:cubicBezTo>
                <a:cubicBezTo>
                  <a:pt x="3" y="356"/>
                  <a:pt x="3" y="356"/>
                  <a:pt x="3" y="356"/>
                </a:cubicBezTo>
                <a:cubicBezTo>
                  <a:pt x="3" y="356"/>
                  <a:pt x="3" y="356"/>
                  <a:pt x="3" y="356"/>
                </a:cubicBezTo>
                <a:cubicBezTo>
                  <a:pt x="3" y="356"/>
                  <a:pt x="3" y="356"/>
                  <a:pt x="3" y="356"/>
                </a:cubicBezTo>
                <a:cubicBezTo>
                  <a:pt x="3" y="356"/>
                  <a:pt x="4" y="357"/>
                  <a:pt x="4" y="357"/>
                </a:cubicBezTo>
                <a:cubicBezTo>
                  <a:pt x="4" y="358"/>
                  <a:pt x="4" y="359"/>
                  <a:pt x="4" y="360"/>
                </a:cubicBezTo>
                <a:cubicBezTo>
                  <a:pt x="4" y="360"/>
                  <a:pt x="4" y="360"/>
                  <a:pt x="4" y="360"/>
                </a:cubicBezTo>
                <a:cubicBezTo>
                  <a:pt x="4" y="360"/>
                  <a:pt x="4" y="360"/>
                  <a:pt x="4" y="358"/>
                </a:cubicBezTo>
                <a:moveTo>
                  <a:pt x="4" y="343"/>
                </a:moveTo>
                <a:cubicBezTo>
                  <a:pt x="5" y="343"/>
                  <a:pt x="6" y="343"/>
                  <a:pt x="7" y="343"/>
                </a:cubicBezTo>
                <a:cubicBezTo>
                  <a:pt x="7" y="342"/>
                  <a:pt x="7" y="336"/>
                  <a:pt x="6" y="335"/>
                </a:cubicBezTo>
                <a:cubicBezTo>
                  <a:pt x="6" y="335"/>
                  <a:pt x="6" y="335"/>
                  <a:pt x="6" y="335"/>
                </a:cubicBezTo>
                <a:cubicBezTo>
                  <a:pt x="5" y="335"/>
                  <a:pt x="5" y="335"/>
                  <a:pt x="5" y="335"/>
                </a:cubicBezTo>
                <a:cubicBezTo>
                  <a:pt x="5" y="335"/>
                  <a:pt x="5" y="335"/>
                  <a:pt x="5" y="335"/>
                </a:cubicBezTo>
                <a:cubicBezTo>
                  <a:pt x="5" y="335"/>
                  <a:pt x="5" y="335"/>
                  <a:pt x="4" y="327"/>
                </a:cubicBezTo>
                <a:cubicBezTo>
                  <a:pt x="4" y="325"/>
                  <a:pt x="4" y="325"/>
                  <a:pt x="4" y="324"/>
                </a:cubicBezTo>
                <a:cubicBezTo>
                  <a:pt x="5" y="323"/>
                  <a:pt x="5" y="323"/>
                  <a:pt x="4" y="323"/>
                </a:cubicBezTo>
                <a:cubicBezTo>
                  <a:pt x="4" y="323"/>
                  <a:pt x="4" y="323"/>
                  <a:pt x="4" y="323"/>
                </a:cubicBezTo>
                <a:cubicBezTo>
                  <a:pt x="4" y="323"/>
                  <a:pt x="4" y="323"/>
                  <a:pt x="4" y="323"/>
                </a:cubicBezTo>
                <a:cubicBezTo>
                  <a:pt x="4" y="323"/>
                  <a:pt x="4" y="323"/>
                  <a:pt x="4" y="323"/>
                </a:cubicBezTo>
                <a:cubicBezTo>
                  <a:pt x="4" y="323"/>
                  <a:pt x="4" y="323"/>
                  <a:pt x="4" y="324"/>
                </a:cubicBezTo>
                <a:cubicBezTo>
                  <a:pt x="4" y="323"/>
                  <a:pt x="4" y="323"/>
                  <a:pt x="4" y="323"/>
                </a:cubicBezTo>
                <a:cubicBezTo>
                  <a:pt x="4" y="323"/>
                  <a:pt x="4" y="323"/>
                  <a:pt x="4" y="323"/>
                </a:cubicBezTo>
                <a:cubicBezTo>
                  <a:pt x="3" y="323"/>
                  <a:pt x="3" y="323"/>
                  <a:pt x="3" y="323"/>
                </a:cubicBezTo>
                <a:cubicBezTo>
                  <a:pt x="3" y="323"/>
                  <a:pt x="2" y="331"/>
                  <a:pt x="3" y="332"/>
                </a:cubicBezTo>
                <a:cubicBezTo>
                  <a:pt x="3" y="331"/>
                  <a:pt x="3" y="330"/>
                  <a:pt x="3" y="329"/>
                </a:cubicBezTo>
                <a:cubicBezTo>
                  <a:pt x="4" y="329"/>
                  <a:pt x="3" y="332"/>
                  <a:pt x="3" y="334"/>
                </a:cubicBezTo>
                <a:cubicBezTo>
                  <a:pt x="3" y="335"/>
                  <a:pt x="3" y="337"/>
                  <a:pt x="4" y="337"/>
                </a:cubicBezTo>
                <a:cubicBezTo>
                  <a:pt x="4" y="337"/>
                  <a:pt x="4" y="337"/>
                  <a:pt x="4" y="337"/>
                </a:cubicBezTo>
                <a:cubicBezTo>
                  <a:pt x="4" y="337"/>
                  <a:pt x="4" y="337"/>
                  <a:pt x="4" y="339"/>
                </a:cubicBezTo>
                <a:cubicBezTo>
                  <a:pt x="4" y="339"/>
                  <a:pt x="4" y="342"/>
                  <a:pt x="4" y="343"/>
                </a:cubicBezTo>
                <a:moveTo>
                  <a:pt x="287" y="80"/>
                </a:moveTo>
                <a:cubicBezTo>
                  <a:pt x="287" y="79"/>
                  <a:pt x="288" y="78"/>
                  <a:pt x="289" y="77"/>
                </a:cubicBezTo>
                <a:cubicBezTo>
                  <a:pt x="289" y="76"/>
                  <a:pt x="289" y="76"/>
                  <a:pt x="289" y="75"/>
                </a:cubicBezTo>
                <a:cubicBezTo>
                  <a:pt x="288" y="75"/>
                  <a:pt x="288" y="75"/>
                  <a:pt x="287" y="74"/>
                </a:cubicBezTo>
                <a:cubicBezTo>
                  <a:pt x="289" y="71"/>
                  <a:pt x="289" y="71"/>
                  <a:pt x="290" y="70"/>
                </a:cubicBezTo>
                <a:cubicBezTo>
                  <a:pt x="289" y="70"/>
                  <a:pt x="288" y="70"/>
                  <a:pt x="287" y="70"/>
                </a:cubicBezTo>
                <a:cubicBezTo>
                  <a:pt x="286" y="70"/>
                  <a:pt x="286" y="70"/>
                  <a:pt x="286" y="70"/>
                </a:cubicBezTo>
                <a:cubicBezTo>
                  <a:pt x="284" y="70"/>
                  <a:pt x="282" y="72"/>
                  <a:pt x="280" y="72"/>
                </a:cubicBezTo>
                <a:cubicBezTo>
                  <a:pt x="279" y="72"/>
                  <a:pt x="279" y="72"/>
                  <a:pt x="278" y="72"/>
                </a:cubicBezTo>
                <a:cubicBezTo>
                  <a:pt x="278" y="71"/>
                  <a:pt x="277" y="71"/>
                  <a:pt x="276" y="71"/>
                </a:cubicBezTo>
                <a:cubicBezTo>
                  <a:pt x="274" y="71"/>
                  <a:pt x="272" y="73"/>
                  <a:pt x="270" y="73"/>
                </a:cubicBezTo>
                <a:cubicBezTo>
                  <a:pt x="270" y="73"/>
                  <a:pt x="269" y="73"/>
                  <a:pt x="268" y="73"/>
                </a:cubicBezTo>
                <a:cubicBezTo>
                  <a:pt x="268" y="72"/>
                  <a:pt x="269" y="72"/>
                  <a:pt x="269" y="71"/>
                </a:cubicBezTo>
                <a:cubicBezTo>
                  <a:pt x="269" y="71"/>
                  <a:pt x="270" y="70"/>
                  <a:pt x="270" y="70"/>
                </a:cubicBezTo>
                <a:cubicBezTo>
                  <a:pt x="270" y="69"/>
                  <a:pt x="270" y="69"/>
                  <a:pt x="270" y="68"/>
                </a:cubicBezTo>
                <a:cubicBezTo>
                  <a:pt x="269" y="69"/>
                  <a:pt x="269" y="69"/>
                  <a:pt x="269" y="69"/>
                </a:cubicBezTo>
                <a:cubicBezTo>
                  <a:pt x="268" y="69"/>
                  <a:pt x="268" y="70"/>
                  <a:pt x="268" y="70"/>
                </a:cubicBezTo>
                <a:cubicBezTo>
                  <a:pt x="268" y="70"/>
                  <a:pt x="262" y="67"/>
                  <a:pt x="258" y="73"/>
                </a:cubicBezTo>
                <a:cubicBezTo>
                  <a:pt x="259" y="73"/>
                  <a:pt x="260" y="73"/>
                  <a:pt x="261" y="73"/>
                </a:cubicBezTo>
                <a:cubicBezTo>
                  <a:pt x="263" y="73"/>
                  <a:pt x="263" y="73"/>
                  <a:pt x="263" y="73"/>
                </a:cubicBezTo>
                <a:cubicBezTo>
                  <a:pt x="263" y="75"/>
                  <a:pt x="263" y="75"/>
                  <a:pt x="263" y="75"/>
                </a:cubicBezTo>
                <a:cubicBezTo>
                  <a:pt x="264" y="76"/>
                  <a:pt x="262" y="76"/>
                  <a:pt x="262" y="77"/>
                </a:cubicBezTo>
                <a:cubicBezTo>
                  <a:pt x="260" y="76"/>
                  <a:pt x="257" y="76"/>
                  <a:pt x="256" y="76"/>
                </a:cubicBezTo>
                <a:cubicBezTo>
                  <a:pt x="255" y="77"/>
                  <a:pt x="255" y="78"/>
                  <a:pt x="254" y="79"/>
                </a:cubicBezTo>
                <a:cubicBezTo>
                  <a:pt x="255" y="78"/>
                  <a:pt x="255" y="78"/>
                  <a:pt x="256" y="78"/>
                </a:cubicBezTo>
                <a:cubicBezTo>
                  <a:pt x="257" y="78"/>
                  <a:pt x="258" y="78"/>
                  <a:pt x="258" y="78"/>
                </a:cubicBezTo>
                <a:cubicBezTo>
                  <a:pt x="259" y="79"/>
                  <a:pt x="259" y="79"/>
                  <a:pt x="259" y="79"/>
                </a:cubicBezTo>
                <a:cubicBezTo>
                  <a:pt x="258" y="80"/>
                  <a:pt x="257" y="81"/>
                  <a:pt x="256" y="82"/>
                </a:cubicBezTo>
                <a:cubicBezTo>
                  <a:pt x="256" y="83"/>
                  <a:pt x="256" y="83"/>
                  <a:pt x="256" y="83"/>
                </a:cubicBezTo>
                <a:cubicBezTo>
                  <a:pt x="256" y="83"/>
                  <a:pt x="257" y="83"/>
                  <a:pt x="257" y="83"/>
                </a:cubicBezTo>
                <a:cubicBezTo>
                  <a:pt x="259" y="83"/>
                  <a:pt x="260" y="83"/>
                  <a:pt x="261" y="83"/>
                </a:cubicBezTo>
                <a:cubicBezTo>
                  <a:pt x="262" y="83"/>
                  <a:pt x="262" y="83"/>
                  <a:pt x="263" y="83"/>
                </a:cubicBezTo>
                <a:cubicBezTo>
                  <a:pt x="264" y="83"/>
                  <a:pt x="264" y="83"/>
                  <a:pt x="264" y="84"/>
                </a:cubicBezTo>
                <a:cubicBezTo>
                  <a:pt x="264" y="84"/>
                  <a:pt x="264" y="86"/>
                  <a:pt x="266" y="86"/>
                </a:cubicBezTo>
                <a:cubicBezTo>
                  <a:pt x="267" y="86"/>
                  <a:pt x="268" y="86"/>
                  <a:pt x="269" y="86"/>
                </a:cubicBezTo>
                <a:cubicBezTo>
                  <a:pt x="270" y="85"/>
                  <a:pt x="270" y="85"/>
                  <a:pt x="272" y="83"/>
                </a:cubicBezTo>
                <a:cubicBezTo>
                  <a:pt x="273" y="83"/>
                  <a:pt x="275" y="82"/>
                  <a:pt x="275" y="82"/>
                </a:cubicBezTo>
                <a:cubicBezTo>
                  <a:pt x="276" y="82"/>
                  <a:pt x="277" y="82"/>
                  <a:pt x="277" y="81"/>
                </a:cubicBezTo>
                <a:cubicBezTo>
                  <a:pt x="278" y="80"/>
                  <a:pt x="279" y="80"/>
                  <a:pt x="281" y="80"/>
                </a:cubicBezTo>
                <a:cubicBezTo>
                  <a:pt x="282" y="79"/>
                  <a:pt x="282" y="79"/>
                  <a:pt x="287" y="80"/>
                </a:cubicBezTo>
                <a:moveTo>
                  <a:pt x="103" y="171"/>
                </a:moveTo>
                <a:cubicBezTo>
                  <a:pt x="104" y="170"/>
                  <a:pt x="104" y="170"/>
                  <a:pt x="104" y="170"/>
                </a:cubicBezTo>
                <a:cubicBezTo>
                  <a:pt x="104" y="169"/>
                  <a:pt x="104" y="169"/>
                  <a:pt x="104" y="168"/>
                </a:cubicBezTo>
                <a:cubicBezTo>
                  <a:pt x="104" y="168"/>
                  <a:pt x="104" y="168"/>
                  <a:pt x="104" y="168"/>
                </a:cubicBezTo>
                <a:cubicBezTo>
                  <a:pt x="103" y="168"/>
                  <a:pt x="103" y="164"/>
                  <a:pt x="103" y="164"/>
                </a:cubicBezTo>
                <a:cubicBezTo>
                  <a:pt x="103" y="163"/>
                  <a:pt x="103" y="163"/>
                  <a:pt x="101" y="162"/>
                </a:cubicBezTo>
                <a:cubicBezTo>
                  <a:pt x="101" y="162"/>
                  <a:pt x="101" y="162"/>
                  <a:pt x="101" y="161"/>
                </a:cubicBezTo>
                <a:cubicBezTo>
                  <a:pt x="104" y="158"/>
                  <a:pt x="104" y="158"/>
                  <a:pt x="104" y="158"/>
                </a:cubicBezTo>
                <a:cubicBezTo>
                  <a:pt x="105" y="157"/>
                  <a:pt x="106" y="157"/>
                  <a:pt x="106" y="157"/>
                </a:cubicBezTo>
                <a:cubicBezTo>
                  <a:pt x="108" y="155"/>
                  <a:pt x="108" y="154"/>
                  <a:pt x="108" y="153"/>
                </a:cubicBezTo>
                <a:cubicBezTo>
                  <a:pt x="108" y="152"/>
                  <a:pt x="108" y="152"/>
                  <a:pt x="108" y="152"/>
                </a:cubicBezTo>
                <a:cubicBezTo>
                  <a:pt x="108" y="152"/>
                  <a:pt x="106" y="153"/>
                  <a:pt x="106" y="153"/>
                </a:cubicBezTo>
                <a:cubicBezTo>
                  <a:pt x="104" y="155"/>
                  <a:pt x="104" y="157"/>
                  <a:pt x="102" y="158"/>
                </a:cubicBezTo>
                <a:cubicBezTo>
                  <a:pt x="99" y="162"/>
                  <a:pt x="95" y="165"/>
                  <a:pt x="92" y="168"/>
                </a:cubicBezTo>
                <a:cubicBezTo>
                  <a:pt x="90" y="170"/>
                  <a:pt x="90" y="170"/>
                  <a:pt x="88" y="174"/>
                </a:cubicBezTo>
                <a:cubicBezTo>
                  <a:pt x="90" y="175"/>
                  <a:pt x="92" y="175"/>
                  <a:pt x="94" y="175"/>
                </a:cubicBezTo>
                <a:cubicBezTo>
                  <a:pt x="95" y="175"/>
                  <a:pt x="95" y="175"/>
                  <a:pt x="95" y="177"/>
                </a:cubicBezTo>
                <a:cubicBezTo>
                  <a:pt x="94" y="180"/>
                  <a:pt x="95" y="181"/>
                  <a:pt x="95" y="182"/>
                </a:cubicBezTo>
                <a:cubicBezTo>
                  <a:pt x="96" y="181"/>
                  <a:pt x="96" y="181"/>
                  <a:pt x="96" y="181"/>
                </a:cubicBezTo>
                <a:cubicBezTo>
                  <a:pt x="97" y="181"/>
                  <a:pt x="97" y="180"/>
                  <a:pt x="99" y="176"/>
                </a:cubicBezTo>
                <a:cubicBezTo>
                  <a:pt x="101" y="173"/>
                  <a:pt x="101" y="173"/>
                  <a:pt x="103" y="171"/>
                </a:cubicBezTo>
                <a:moveTo>
                  <a:pt x="89" y="162"/>
                </a:moveTo>
                <a:cubicBezTo>
                  <a:pt x="89" y="162"/>
                  <a:pt x="89" y="162"/>
                  <a:pt x="89" y="162"/>
                </a:cubicBezTo>
                <a:cubicBezTo>
                  <a:pt x="89" y="162"/>
                  <a:pt x="89" y="161"/>
                  <a:pt x="88" y="161"/>
                </a:cubicBezTo>
                <a:cubicBezTo>
                  <a:pt x="88" y="161"/>
                  <a:pt x="88" y="161"/>
                  <a:pt x="88" y="161"/>
                </a:cubicBezTo>
                <a:cubicBezTo>
                  <a:pt x="88" y="160"/>
                  <a:pt x="88" y="160"/>
                  <a:pt x="88" y="159"/>
                </a:cubicBezTo>
                <a:cubicBezTo>
                  <a:pt x="88" y="158"/>
                  <a:pt x="88" y="158"/>
                  <a:pt x="88" y="158"/>
                </a:cubicBezTo>
                <a:cubicBezTo>
                  <a:pt x="88" y="158"/>
                  <a:pt x="88" y="158"/>
                  <a:pt x="88" y="158"/>
                </a:cubicBezTo>
                <a:cubicBezTo>
                  <a:pt x="87" y="158"/>
                  <a:pt x="87" y="159"/>
                  <a:pt x="86" y="159"/>
                </a:cubicBezTo>
                <a:cubicBezTo>
                  <a:pt x="86" y="159"/>
                  <a:pt x="86" y="160"/>
                  <a:pt x="86" y="160"/>
                </a:cubicBezTo>
                <a:cubicBezTo>
                  <a:pt x="86" y="161"/>
                  <a:pt x="86" y="161"/>
                  <a:pt x="86" y="162"/>
                </a:cubicBezTo>
                <a:cubicBezTo>
                  <a:pt x="85" y="165"/>
                  <a:pt x="85" y="165"/>
                  <a:pt x="85" y="165"/>
                </a:cubicBezTo>
                <a:cubicBezTo>
                  <a:pt x="85" y="166"/>
                  <a:pt x="85" y="166"/>
                  <a:pt x="89" y="162"/>
                </a:cubicBezTo>
                <a:moveTo>
                  <a:pt x="363" y="4"/>
                </a:moveTo>
                <a:cubicBezTo>
                  <a:pt x="363" y="3"/>
                  <a:pt x="363" y="3"/>
                  <a:pt x="363" y="3"/>
                </a:cubicBezTo>
                <a:cubicBezTo>
                  <a:pt x="363" y="3"/>
                  <a:pt x="363"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2" y="3"/>
                </a:cubicBezTo>
                <a:cubicBezTo>
                  <a:pt x="362" y="3"/>
                  <a:pt x="362" y="3"/>
                  <a:pt x="361" y="3"/>
                </a:cubicBezTo>
                <a:cubicBezTo>
                  <a:pt x="361" y="3"/>
                  <a:pt x="356"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4" y="4"/>
                </a:cubicBezTo>
                <a:cubicBezTo>
                  <a:pt x="354" y="4"/>
                  <a:pt x="354" y="4"/>
                  <a:pt x="353" y="4"/>
                </a:cubicBezTo>
                <a:cubicBezTo>
                  <a:pt x="351" y="5"/>
                  <a:pt x="349" y="5"/>
                  <a:pt x="348" y="6"/>
                </a:cubicBezTo>
                <a:cubicBezTo>
                  <a:pt x="350" y="5"/>
                  <a:pt x="352" y="5"/>
                  <a:pt x="354" y="4"/>
                </a:cubicBezTo>
                <a:cubicBezTo>
                  <a:pt x="354" y="4"/>
                  <a:pt x="355" y="4"/>
                  <a:pt x="355" y="4"/>
                </a:cubicBezTo>
                <a:cubicBezTo>
                  <a:pt x="358" y="3"/>
                  <a:pt x="358" y="3"/>
                  <a:pt x="360" y="3"/>
                </a:cubicBezTo>
                <a:cubicBezTo>
                  <a:pt x="359" y="3"/>
                  <a:pt x="359" y="3"/>
                  <a:pt x="359" y="3"/>
                </a:cubicBezTo>
                <a:cubicBezTo>
                  <a:pt x="357" y="3"/>
                  <a:pt x="354" y="3"/>
                  <a:pt x="352" y="4"/>
                </a:cubicBezTo>
                <a:cubicBezTo>
                  <a:pt x="354" y="3"/>
                  <a:pt x="354" y="3"/>
                  <a:pt x="355" y="3"/>
                </a:cubicBezTo>
                <a:cubicBezTo>
                  <a:pt x="355" y="3"/>
                  <a:pt x="355" y="3"/>
                  <a:pt x="356" y="3"/>
                </a:cubicBezTo>
                <a:cubicBezTo>
                  <a:pt x="357" y="3"/>
                  <a:pt x="357" y="3"/>
                  <a:pt x="357" y="3"/>
                </a:cubicBezTo>
                <a:cubicBezTo>
                  <a:pt x="357" y="3"/>
                  <a:pt x="357" y="3"/>
                  <a:pt x="357" y="3"/>
                </a:cubicBezTo>
                <a:cubicBezTo>
                  <a:pt x="357" y="3"/>
                  <a:pt x="356" y="3"/>
                  <a:pt x="356" y="3"/>
                </a:cubicBezTo>
                <a:cubicBezTo>
                  <a:pt x="355" y="3"/>
                  <a:pt x="355" y="3"/>
                  <a:pt x="354" y="3"/>
                </a:cubicBezTo>
                <a:cubicBezTo>
                  <a:pt x="354" y="3"/>
                  <a:pt x="353"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2" y="3"/>
                </a:cubicBezTo>
                <a:cubicBezTo>
                  <a:pt x="352" y="3"/>
                  <a:pt x="352"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1" y="3"/>
                  <a:pt x="351" y="3"/>
                </a:cubicBezTo>
                <a:cubicBezTo>
                  <a:pt x="351" y="3"/>
                  <a:pt x="350" y="3"/>
                  <a:pt x="350" y="3"/>
                </a:cubicBezTo>
                <a:cubicBezTo>
                  <a:pt x="351" y="3"/>
                  <a:pt x="353" y="2"/>
                  <a:pt x="355" y="2"/>
                </a:cubicBezTo>
                <a:cubicBezTo>
                  <a:pt x="356" y="2"/>
                  <a:pt x="356" y="2"/>
                  <a:pt x="358" y="2"/>
                </a:cubicBezTo>
                <a:cubicBezTo>
                  <a:pt x="359" y="2"/>
                  <a:pt x="359" y="2"/>
                  <a:pt x="359" y="2"/>
                </a:cubicBezTo>
                <a:cubicBezTo>
                  <a:pt x="359" y="2"/>
                  <a:pt x="360" y="2"/>
                  <a:pt x="361" y="2"/>
                </a:cubicBezTo>
                <a:cubicBezTo>
                  <a:pt x="362" y="2"/>
                  <a:pt x="362" y="2"/>
                  <a:pt x="364" y="2"/>
                </a:cubicBezTo>
                <a:cubicBezTo>
                  <a:pt x="364" y="2"/>
                  <a:pt x="365" y="2"/>
                  <a:pt x="365" y="1"/>
                </a:cubicBezTo>
                <a:cubicBezTo>
                  <a:pt x="365" y="1"/>
                  <a:pt x="365" y="1"/>
                  <a:pt x="365" y="1"/>
                </a:cubicBezTo>
                <a:cubicBezTo>
                  <a:pt x="365" y="1"/>
                  <a:pt x="365" y="1"/>
                  <a:pt x="365" y="1"/>
                </a:cubicBezTo>
                <a:cubicBezTo>
                  <a:pt x="366" y="1"/>
                  <a:pt x="366" y="1"/>
                  <a:pt x="366" y="1"/>
                </a:cubicBezTo>
                <a:cubicBezTo>
                  <a:pt x="366" y="1"/>
                  <a:pt x="366" y="1"/>
                  <a:pt x="366" y="1"/>
                </a:cubicBezTo>
                <a:cubicBezTo>
                  <a:pt x="366" y="1"/>
                  <a:pt x="365" y="1"/>
                  <a:pt x="366" y="1"/>
                </a:cubicBezTo>
                <a:cubicBezTo>
                  <a:pt x="366" y="1"/>
                  <a:pt x="366" y="1"/>
                  <a:pt x="366" y="1"/>
                </a:cubicBezTo>
                <a:cubicBezTo>
                  <a:pt x="365" y="1"/>
                  <a:pt x="365" y="1"/>
                  <a:pt x="365" y="1"/>
                </a:cubicBezTo>
                <a:cubicBezTo>
                  <a:pt x="365" y="1"/>
                  <a:pt x="365" y="1"/>
                  <a:pt x="365" y="1"/>
                </a:cubicBezTo>
                <a:cubicBezTo>
                  <a:pt x="365" y="1"/>
                  <a:pt x="365" y="1"/>
                  <a:pt x="365" y="1"/>
                </a:cubicBezTo>
                <a:cubicBezTo>
                  <a:pt x="364" y="1"/>
                  <a:pt x="364" y="1"/>
                  <a:pt x="364" y="1"/>
                </a:cubicBezTo>
                <a:cubicBezTo>
                  <a:pt x="363" y="1"/>
                  <a:pt x="363" y="1"/>
                  <a:pt x="363" y="1"/>
                </a:cubicBezTo>
                <a:cubicBezTo>
                  <a:pt x="364" y="1"/>
                  <a:pt x="364" y="1"/>
                  <a:pt x="364" y="1"/>
                </a:cubicBezTo>
                <a:cubicBezTo>
                  <a:pt x="364" y="1"/>
                  <a:pt x="364" y="1"/>
                  <a:pt x="365" y="1"/>
                </a:cubicBezTo>
                <a:cubicBezTo>
                  <a:pt x="365" y="1"/>
                  <a:pt x="366" y="1"/>
                  <a:pt x="366" y="1"/>
                </a:cubicBezTo>
                <a:cubicBezTo>
                  <a:pt x="367" y="1"/>
                  <a:pt x="367" y="1"/>
                  <a:pt x="368" y="1"/>
                </a:cubicBezTo>
                <a:cubicBezTo>
                  <a:pt x="369" y="1"/>
                  <a:pt x="370" y="0"/>
                  <a:pt x="370" y="0"/>
                </a:cubicBezTo>
                <a:cubicBezTo>
                  <a:pt x="370" y="0"/>
                  <a:pt x="370" y="0"/>
                  <a:pt x="370" y="0"/>
                </a:cubicBezTo>
                <a:cubicBezTo>
                  <a:pt x="370" y="0"/>
                  <a:pt x="370" y="0"/>
                  <a:pt x="370" y="0"/>
                </a:cubicBezTo>
                <a:cubicBezTo>
                  <a:pt x="370" y="0"/>
                  <a:pt x="370" y="0"/>
                  <a:pt x="369" y="0"/>
                </a:cubicBezTo>
                <a:cubicBezTo>
                  <a:pt x="369" y="0"/>
                  <a:pt x="368" y="0"/>
                  <a:pt x="367" y="0"/>
                </a:cubicBezTo>
                <a:cubicBezTo>
                  <a:pt x="367" y="0"/>
                  <a:pt x="367" y="0"/>
                  <a:pt x="367" y="0"/>
                </a:cubicBezTo>
                <a:cubicBezTo>
                  <a:pt x="367" y="0"/>
                  <a:pt x="367" y="0"/>
                  <a:pt x="367" y="0"/>
                </a:cubicBezTo>
                <a:cubicBezTo>
                  <a:pt x="365" y="0"/>
                  <a:pt x="363" y="1"/>
                  <a:pt x="362" y="1"/>
                </a:cubicBezTo>
                <a:cubicBezTo>
                  <a:pt x="361" y="1"/>
                  <a:pt x="361" y="1"/>
                  <a:pt x="362" y="0"/>
                </a:cubicBezTo>
                <a:cubicBezTo>
                  <a:pt x="362" y="0"/>
                  <a:pt x="363" y="0"/>
                  <a:pt x="363" y="0"/>
                </a:cubicBezTo>
                <a:cubicBezTo>
                  <a:pt x="363" y="0"/>
                  <a:pt x="362" y="0"/>
                  <a:pt x="361" y="0"/>
                </a:cubicBezTo>
                <a:cubicBezTo>
                  <a:pt x="361" y="0"/>
                  <a:pt x="361" y="0"/>
                  <a:pt x="361" y="0"/>
                </a:cubicBezTo>
                <a:cubicBezTo>
                  <a:pt x="360" y="0"/>
                  <a:pt x="360" y="0"/>
                  <a:pt x="360" y="0"/>
                </a:cubicBezTo>
                <a:cubicBezTo>
                  <a:pt x="360" y="0"/>
                  <a:pt x="360" y="0"/>
                  <a:pt x="360" y="0"/>
                </a:cubicBezTo>
                <a:cubicBezTo>
                  <a:pt x="359" y="0"/>
                  <a:pt x="359" y="1"/>
                  <a:pt x="358" y="1"/>
                </a:cubicBezTo>
                <a:cubicBezTo>
                  <a:pt x="357" y="1"/>
                  <a:pt x="357" y="1"/>
                  <a:pt x="357" y="1"/>
                </a:cubicBezTo>
                <a:cubicBezTo>
                  <a:pt x="357" y="1"/>
                  <a:pt x="357" y="1"/>
                  <a:pt x="357" y="1"/>
                </a:cubicBezTo>
                <a:cubicBezTo>
                  <a:pt x="357" y="1"/>
                  <a:pt x="357" y="1"/>
                  <a:pt x="357" y="1"/>
                </a:cubicBezTo>
                <a:cubicBezTo>
                  <a:pt x="356" y="1"/>
                  <a:pt x="356" y="1"/>
                  <a:pt x="356" y="1"/>
                </a:cubicBezTo>
                <a:cubicBezTo>
                  <a:pt x="356" y="1"/>
                  <a:pt x="356" y="1"/>
                  <a:pt x="356" y="1"/>
                </a:cubicBezTo>
                <a:cubicBezTo>
                  <a:pt x="355" y="1"/>
                  <a:pt x="354" y="1"/>
                  <a:pt x="353" y="1"/>
                </a:cubicBezTo>
                <a:cubicBezTo>
                  <a:pt x="353" y="1"/>
                  <a:pt x="353" y="1"/>
                  <a:pt x="353" y="1"/>
                </a:cubicBezTo>
                <a:cubicBezTo>
                  <a:pt x="354" y="1"/>
                  <a:pt x="354" y="1"/>
                  <a:pt x="354" y="1"/>
                </a:cubicBezTo>
                <a:cubicBezTo>
                  <a:pt x="354" y="1"/>
                  <a:pt x="354" y="1"/>
                  <a:pt x="354" y="1"/>
                </a:cubicBezTo>
                <a:cubicBezTo>
                  <a:pt x="354" y="1"/>
                  <a:pt x="354" y="1"/>
                  <a:pt x="354" y="1"/>
                </a:cubicBezTo>
                <a:cubicBezTo>
                  <a:pt x="354" y="1"/>
                  <a:pt x="354" y="1"/>
                  <a:pt x="354" y="1"/>
                </a:cubicBezTo>
                <a:cubicBezTo>
                  <a:pt x="354" y="1"/>
                  <a:pt x="354" y="1"/>
                  <a:pt x="354"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5" y="1"/>
                  <a:pt x="355" y="1"/>
                  <a:pt x="355" y="1"/>
                </a:cubicBezTo>
                <a:cubicBezTo>
                  <a:pt x="354" y="1"/>
                  <a:pt x="354" y="1"/>
                  <a:pt x="354" y="1"/>
                </a:cubicBezTo>
                <a:cubicBezTo>
                  <a:pt x="352" y="1"/>
                  <a:pt x="352" y="1"/>
                  <a:pt x="352" y="1"/>
                </a:cubicBezTo>
                <a:cubicBezTo>
                  <a:pt x="352" y="1"/>
                  <a:pt x="352" y="1"/>
                  <a:pt x="352" y="1"/>
                </a:cubicBezTo>
                <a:cubicBezTo>
                  <a:pt x="351" y="1"/>
                  <a:pt x="351" y="1"/>
                  <a:pt x="351" y="1"/>
                </a:cubicBezTo>
                <a:cubicBezTo>
                  <a:pt x="351" y="1"/>
                  <a:pt x="351" y="1"/>
                  <a:pt x="351" y="1"/>
                </a:cubicBezTo>
                <a:cubicBezTo>
                  <a:pt x="350" y="1"/>
                  <a:pt x="350" y="1"/>
                  <a:pt x="350" y="1"/>
                </a:cubicBezTo>
                <a:cubicBezTo>
                  <a:pt x="350" y="2"/>
                  <a:pt x="350" y="2"/>
                  <a:pt x="350" y="2"/>
                </a:cubicBezTo>
                <a:cubicBezTo>
                  <a:pt x="350" y="2"/>
                  <a:pt x="350" y="2"/>
                  <a:pt x="350" y="2"/>
                </a:cubicBezTo>
                <a:cubicBezTo>
                  <a:pt x="350" y="2"/>
                  <a:pt x="350" y="2"/>
                  <a:pt x="350" y="2"/>
                </a:cubicBezTo>
                <a:cubicBezTo>
                  <a:pt x="350" y="2"/>
                  <a:pt x="350" y="2"/>
                  <a:pt x="350" y="2"/>
                </a:cubicBezTo>
                <a:cubicBezTo>
                  <a:pt x="349" y="2"/>
                  <a:pt x="349" y="2"/>
                  <a:pt x="349" y="2"/>
                </a:cubicBezTo>
                <a:cubicBezTo>
                  <a:pt x="348" y="2"/>
                  <a:pt x="348" y="2"/>
                  <a:pt x="348" y="2"/>
                </a:cubicBezTo>
                <a:cubicBezTo>
                  <a:pt x="347" y="2"/>
                  <a:pt x="347" y="2"/>
                  <a:pt x="347" y="2"/>
                </a:cubicBezTo>
                <a:cubicBezTo>
                  <a:pt x="347" y="2"/>
                  <a:pt x="347" y="2"/>
                  <a:pt x="347" y="2"/>
                </a:cubicBezTo>
                <a:cubicBezTo>
                  <a:pt x="346" y="2"/>
                  <a:pt x="346" y="2"/>
                  <a:pt x="346" y="2"/>
                </a:cubicBezTo>
                <a:cubicBezTo>
                  <a:pt x="344" y="2"/>
                  <a:pt x="344" y="2"/>
                  <a:pt x="344" y="2"/>
                </a:cubicBezTo>
                <a:cubicBezTo>
                  <a:pt x="345" y="2"/>
                  <a:pt x="345" y="2"/>
                  <a:pt x="345"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6" y="2"/>
                  <a:pt x="347" y="2"/>
                  <a:pt x="347" y="2"/>
                </a:cubicBezTo>
                <a:cubicBezTo>
                  <a:pt x="347" y="2"/>
                  <a:pt x="347" y="2"/>
                  <a:pt x="347" y="2"/>
                </a:cubicBezTo>
                <a:cubicBezTo>
                  <a:pt x="348" y="2"/>
                  <a:pt x="348" y="2"/>
                  <a:pt x="348" y="2"/>
                </a:cubicBezTo>
                <a:cubicBezTo>
                  <a:pt x="348" y="2"/>
                  <a:pt x="348" y="2"/>
                  <a:pt x="348" y="2"/>
                </a:cubicBezTo>
                <a:cubicBezTo>
                  <a:pt x="349" y="2"/>
                  <a:pt x="349" y="2"/>
                  <a:pt x="349" y="2"/>
                </a:cubicBezTo>
                <a:cubicBezTo>
                  <a:pt x="349" y="2"/>
                  <a:pt x="349" y="2"/>
                  <a:pt x="349" y="2"/>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0" y="1"/>
                  <a:pt x="350" y="1"/>
                  <a:pt x="350" y="1"/>
                </a:cubicBezTo>
                <a:cubicBezTo>
                  <a:pt x="351" y="1"/>
                  <a:pt x="351" y="1"/>
                  <a:pt x="351" y="1"/>
                </a:cubicBezTo>
                <a:cubicBezTo>
                  <a:pt x="351" y="1"/>
                  <a:pt x="350" y="1"/>
                  <a:pt x="350" y="1"/>
                </a:cubicBezTo>
                <a:cubicBezTo>
                  <a:pt x="349" y="1"/>
                  <a:pt x="348" y="1"/>
                  <a:pt x="348" y="2"/>
                </a:cubicBezTo>
                <a:cubicBezTo>
                  <a:pt x="348" y="2"/>
                  <a:pt x="348" y="2"/>
                  <a:pt x="348" y="2"/>
                </a:cubicBezTo>
                <a:cubicBezTo>
                  <a:pt x="347" y="2"/>
                  <a:pt x="347" y="2"/>
                  <a:pt x="347" y="2"/>
                </a:cubicBezTo>
                <a:cubicBezTo>
                  <a:pt x="346" y="2"/>
                  <a:pt x="346" y="2"/>
                  <a:pt x="346" y="2"/>
                </a:cubicBezTo>
                <a:cubicBezTo>
                  <a:pt x="346" y="2"/>
                  <a:pt x="346" y="2"/>
                  <a:pt x="346" y="2"/>
                </a:cubicBezTo>
                <a:cubicBezTo>
                  <a:pt x="345" y="2"/>
                  <a:pt x="345" y="2"/>
                  <a:pt x="345" y="2"/>
                </a:cubicBezTo>
                <a:cubicBezTo>
                  <a:pt x="345" y="2"/>
                  <a:pt x="344" y="2"/>
                  <a:pt x="344" y="2"/>
                </a:cubicBezTo>
                <a:cubicBezTo>
                  <a:pt x="343" y="2"/>
                  <a:pt x="343" y="2"/>
                  <a:pt x="343" y="2"/>
                </a:cubicBezTo>
                <a:cubicBezTo>
                  <a:pt x="343" y="2"/>
                  <a:pt x="342" y="2"/>
                  <a:pt x="341" y="2"/>
                </a:cubicBezTo>
                <a:cubicBezTo>
                  <a:pt x="341" y="3"/>
                  <a:pt x="341" y="3"/>
                  <a:pt x="341" y="3"/>
                </a:cubicBezTo>
                <a:cubicBezTo>
                  <a:pt x="341" y="3"/>
                  <a:pt x="341" y="3"/>
                  <a:pt x="341" y="3"/>
                </a:cubicBezTo>
                <a:cubicBezTo>
                  <a:pt x="341" y="3"/>
                  <a:pt x="341" y="3"/>
                  <a:pt x="341" y="3"/>
                </a:cubicBezTo>
                <a:cubicBezTo>
                  <a:pt x="341" y="3"/>
                  <a:pt x="341" y="3"/>
                  <a:pt x="341" y="3"/>
                </a:cubicBezTo>
                <a:cubicBezTo>
                  <a:pt x="341" y="2"/>
                  <a:pt x="341" y="2"/>
                  <a:pt x="341" y="2"/>
                </a:cubicBezTo>
                <a:cubicBezTo>
                  <a:pt x="341" y="2"/>
                  <a:pt x="341" y="2"/>
                  <a:pt x="341" y="2"/>
                </a:cubicBezTo>
                <a:cubicBezTo>
                  <a:pt x="342" y="2"/>
                  <a:pt x="342" y="2"/>
                  <a:pt x="342" y="2"/>
                </a:cubicBezTo>
                <a:cubicBezTo>
                  <a:pt x="342" y="2"/>
                  <a:pt x="342" y="2"/>
                  <a:pt x="342" y="2"/>
                </a:cubicBezTo>
                <a:cubicBezTo>
                  <a:pt x="343" y="2"/>
                  <a:pt x="343" y="2"/>
                  <a:pt x="343" y="2"/>
                </a:cubicBezTo>
                <a:cubicBezTo>
                  <a:pt x="343" y="2"/>
                  <a:pt x="343" y="2"/>
                  <a:pt x="343" y="2"/>
                </a:cubicBezTo>
                <a:cubicBezTo>
                  <a:pt x="344" y="2"/>
                  <a:pt x="344" y="2"/>
                  <a:pt x="344" y="2"/>
                </a:cubicBezTo>
                <a:cubicBezTo>
                  <a:pt x="345" y="2"/>
                  <a:pt x="345" y="2"/>
                  <a:pt x="345" y="2"/>
                </a:cubicBezTo>
                <a:cubicBezTo>
                  <a:pt x="345" y="2"/>
                  <a:pt x="345" y="2"/>
                  <a:pt x="345" y="2"/>
                </a:cubicBezTo>
                <a:cubicBezTo>
                  <a:pt x="346" y="2"/>
                  <a:pt x="346" y="2"/>
                  <a:pt x="346" y="2"/>
                </a:cubicBezTo>
                <a:cubicBezTo>
                  <a:pt x="346" y="2"/>
                  <a:pt x="346" y="2"/>
                  <a:pt x="346" y="2"/>
                </a:cubicBezTo>
                <a:cubicBezTo>
                  <a:pt x="346" y="2"/>
                  <a:pt x="346" y="2"/>
                  <a:pt x="346" y="2"/>
                </a:cubicBezTo>
                <a:cubicBezTo>
                  <a:pt x="347" y="1"/>
                  <a:pt x="347" y="1"/>
                  <a:pt x="347" y="1"/>
                </a:cubicBezTo>
                <a:cubicBezTo>
                  <a:pt x="348" y="1"/>
                  <a:pt x="348" y="1"/>
                  <a:pt x="348" y="1"/>
                </a:cubicBezTo>
                <a:cubicBezTo>
                  <a:pt x="348" y="1"/>
                  <a:pt x="348" y="1"/>
                  <a:pt x="348" y="1"/>
                </a:cubicBezTo>
                <a:cubicBezTo>
                  <a:pt x="349" y="1"/>
                  <a:pt x="349" y="1"/>
                  <a:pt x="349" y="1"/>
                </a:cubicBezTo>
                <a:cubicBezTo>
                  <a:pt x="349" y="1"/>
                  <a:pt x="349" y="1"/>
                  <a:pt x="349" y="1"/>
                </a:cubicBezTo>
                <a:cubicBezTo>
                  <a:pt x="348" y="1"/>
                  <a:pt x="348" y="1"/>
                  <a:pt x="348" y="1"/>
                </a:cubicBezTo>
                <a:cubicBezTo>
                  <a:pt x="348" y="1"/>
                  <a:pt x="348" y="1"/>
                  <a:pt x="346" y="1"/>
                </a:cubicBezTo>
                <a:cubicBezTo>
                  <a:pt x="345" y="2"/>
                  <a:pt x="344" y="2"/>
                  <a:pt x="343" y="2"/>
                </a:cubicBezTo>
                <a:cubicBezTo>
                  <a:pt x="342" y="2"/>
                  <a:pt x="342" y="2"/>
                  <a:pt x="342" y="2"/>
                </a:cubicBezTo>
                <a:cubicBezTo>
                  <a:pt x="342" y="2"/>
                  <a:pt x="342" y="2"/>
                  <a:pt x="342" y="2"/>
                </a:cubicBezTo>
                <a:cubicBezTo>
                  <a:pt x="341" y="2"/>
                  <a:pt x="341" y="2"/>
                  <a:pt x="341" y="2"/>
                </a:cubicBezTo>
                <a:cubicBezTo>
                  <a:pt x="340" y="2"/>
                  <a:pt x="339" y="2"/>
                  <a:pt x="338" y="3"/>
                </a:cubicBezTo>
                <a:cubicBezTo>
                  <a:pt x="338" y="3"/>
                  <a:pt x="338" y="3"/>
                  <a:pt x="338" y="3"/>
                </a:cubicBezTo>
                <a:cubicBezTo>
                  <a:pt x="337" y="3"/>
                  <a:pt x="337" y="3"/>
                  <a:pt x="337" y="3"/>
                </a:cubicBezTo>
                <a:cubicBezTo>
                  <a:pt x="338" y="2"/>
                  <a:pt x="338" y="2"/>
                  <a:pt x="338" y="2"/>
                </a:cubicBezTo>
                <a:cubicBezTo>
                  <a:pt x="339" y="2"/>
                  <a:pt x="339" y="2"/>
                  <a:pt x="339" y="2"/>
                </a:cubicBezTo>
                <a:cubicBezTo>
                  <a:pt x="339" y="2"/>
                  <a:pt x="340" y="2"/>
                  <a:pt x="340" y="2"/>
                </a:cubicBezTo>
                <a:cubicBezTo>
                  <a:pt x="341" y="2"/>
                  <a:pt x="341" y="2"/>
                  <a:pt x="342" y="2"/>
                </a:cubicBezTo>
                <a:cubicBezTo>
                  <a:pt x="343" y="2"/>
                  <a:pt x="343" y="2"/>
                  <a:pt x="343" y="2"/>
                </a:cubicBezTo>
                <a:cubicBezTo>
                  <a:pt x="343" y="2"/>
                  <a:pt x="343" y="2"/>
                  <a:pt x="343" y="2"/>
                </a:cubicBezTo>
                <a:cubicBezTo>
                  <a:pt x="344" y="2"/>
                  <a:pt x="344" y="2"/>
                  <a:pt x="344" y="2"/>
                </a:cubicBezTo>
                <a:cubicBezTo>
                  <a:pt x="344" y="2"/>
                  <a:pt x="344" y="2"/>
                  <a:pt x="344" y="2"/>
                </a:cubicBezTo>
                <a:cubicBezTo>
                  <a:pt x="345" y="2"/>
                  <a:pt x="345" y="2"/>
                  <a:pt x="345" y="2"/>
                </a:cubicBezTo>
                <a:cubicBezTo>
                  <a:pt x="346" y="2"/>
                  <a:pt x="346" y="2"/>
                  <a:pt x="346" y="2"/>
                </a:cubicBezTo>
                <a:cubicBezTo>
                  <a:pt x="346" y="1"/>
                  <a:pt x="346" y="1"/>
                  <a:pt x="346" y="1"/>
                </a:cubicBezTo>
                <a:cubicBezTo>
                  <a:pt x="347" y="1"/>
                  <a:pt x="347" y="1"/>
                  <a:pt x="348" y="1"/>
                </a:cubicBezTo>
                <a:cubicBezTo>
                  <a:pt x="348" y="1"/>
                  <a:pt x="348" y="1"/>
                  <a:pt x="348" y="1"/>
                </a:cubicBezTo>
                <a:cubicBezTo>
                  <a:pt x="349" y="1"/>
                  <a:pt x="349" y="1"/>
                  <a:pt x="349" y="1"/>
                </a:cubicBezTo>
                <a:cubicBezTo>
                  <a:pt x="349" y="1"/>
                  <a:pt x="349" y="1"/>
                  <a:pt x="349" y="1"/>
                </a:cubicBezTo>
                <a:cubicBezTo>
                  <a:pt x="349" y="1"/>
                  <a:pt x="349" y="1"/>
                  <a:pt x="349" y="1"/>
                </a:cubicBezTo>
                <a:cubicBezTo>
                  <a:pt x="349" y="1"/>
                  <a:pt x="349" y="1"/>
                  <a:pt x="349" y="1"/>
                </a:cubicBezTo>
                <a:cubicBezTo>
                  <a:pt x="348" y="1"/>
                  <a:pt x="348" y="1"/>
                  <a:pt x="348" y="1"/>
                </a:cubicBezTo>
                <a:cubicBezTo>
                  <a:pt x="347" y="1"/>
                  <a:pt x="347" y="1"/>
                  <a:pt x="347" y="1"/>
                </a:cubicBezTo>
                <a:cubicBezTo>
                  <a:pt x="347" y="1"/>
                  <a:pt x="347" y="1"/>
                  <a:pt x="347" y="1"/>
                </a:cubicBezTo>
                <a:cubicBezTo>
                  <a:pt x="346" y="1"/>
                  <a:pt x="346" y="1"/>
                  <a:pt x="346" y="1"/>
                </a:cubicBezTo>
                <a:cubicBezTo>
                  <a:pt x="346" y="1"/>
                  <a:pt x="346" y="1"/>
                  <a:pt x="346" y="1"/>
                </a:cubicBezTo>
                <a:cubicBezTo>
                  <a:pt x="346" y="1"/>
                  <a:pt x="346" y="1"/>
                  <a:pt x="346" y="1"/>
                </a:cubicBezTo>
                <a:cubicBezTo>
                  <a:pt x="346" y="1"/>
                  <a:pt x="346" y="1"/>
                  <a:pt x="346" y="1"/>
                </a:cubicBezTo>
                <a:cubicBezTo>
                  <a:pt x="345" y="1"/>
                  <a:pt x="345" y="1"/>
                  <a:pt x="345" y="1"/>
                </a:cubicBezTo>
                <a:cubicBezTo>
                  <a:pt x="345" y="1"/>
                  <a:pt x="345" y="1"/>
                  <a:pt x="345" y="1"/>
                </a:cubicBezTo>
                <a:cubicBezTo>
                  <a:pt x="345" y="1"/>
                  <a:pt x="345" y="1"/>
                  <a:pt x="345" y="1"/>
                </a:cubicBezTo>
                <a:cubicBezTo>
                  <a:pt x="345" y="1"/>
                  <a:pt x="345" y="1"/>
                  <a:pt x="345" y="1"/>
                </a:cubicBezTo>
                <a:cubicBezTo>
                  <a:pt x="345" y="1"/>
                  <a:pt x="345" y="1"/>
                  <a:pt x="345" y="1"/>
                </a:cubicBezTo>
                <a:cubicBezTo>
                  <a:pt x="344" y="1"/>
                  <a:pt x="344" y="1"/>
                  <a:pt x="344" y="1"/>
                </a:cubicBezTo>
                <a:cubicBezTo>
                  <a:pt x="344" y="1"/>
                  <a:pt x="344" y="1"/>
                  <a:pt x="344" y="1"/>
                </a:cubicBezTo>
                <a:cubicBezTo>
                  <a:pt x="343" y="1"/>
                  <a:pt x="343" y="1"/>
                  <a:pt x="343" y="1"/>
                </a:cubicBezTo>
                <a:cubicBezTo>
                  <a:pt x="343" y="1"/>
                  <a:pt x="343" y="1"/>
                  <a:pt x="343" y="1"/>
                </a:cubicBezTo>
                <a:cubicBezTo>
                  <a:pt x="343" y="2"/>
                  <a:pt x="343" y="2"/>
                  <a:pt x="343" y="2"/>
                </a:cubicBezTo>
                <a:cubicBezTo>
                  <a:pt x="342" y="2"/>
                  <a:pt x="342" y="2"/>
                  <a:pt x="342"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8" y="2"/>
                  <a:pt x="338" y="2"/>
                  <a:pt x="338" y="2"/>
                </a:cubicBezTo>
                <a:cubicBezTo>
                  <a:pt x="337" y="2"/>
                  <a:pt x="337" y="2"/>
                  <a:pt x="337" y="2"/>
                </a:cubicBezTo>
                <a:cubicBezTo>
                  <a:pt x="336" y="2"/>
                  <a:pt x="336" y="2"/>
                  <a:pt x="336" y="2"/>
                </a:cubicBezTo>
                <a:cubicBezTo>
                  <a:pt x="335" y="3"/>
                  <a:pt x="335" y="3"/>
                  <a:pt x="335" y="3"/>
                </a:cubicBezTo>
                <a:cubicBezTo>
                  <a:pt x="335" y="3"/>
                  <a:pt x="335" y="3"/>
                  <a:pt x="335" y="3"/>
                </a:cubicBezTo>
                <a:cubicBezTo>
                  <a:pt x="335" y="3"/>
                  <a:pt x="335" y="3"/>
                  <a:pt x="335" y="3"/>
                </a:cubicBezTo>
                <a:cubicBezTo>
                  <a:pt x="335" y="3"/>
                  <a:pt x="335" y="3"/>
                  <a:pt x="335" y="3"/>
                </a:cubicBezTo>
                <a:cubicBezTo>
                  <a:pt x="335" y="3"/>
                  <a:pt x="335" y="3"/>
                  <a:pt x="335" y="3"/>
                </a:cubicBezTo>
                <a:cubicBezTo>
                  <a:pt x="336" y="3"/>
                  <a:pt x="336" y="3"/>
                  <a:pt x="336" y="3"/>
                </a:cubicBezTo>
                <a:cubicBezTo>
                  <a:pt x="336" y="2"/>
                  <a:pt x="336" y="2"/>
                  <a:pt x="336" y="2"/>
                </a:cubicBezTo>
                <a:cubicBezTo>
                  <a:pt x="336" y="2"/>
                  <a:pt x="336" y="2"/>
                  <a:pt x="336" y="2"/>
                </a:cubicBezTo>
                <a:cubicBezTo>
                  <a:pt x="337" y="2"/>
                  <a:pt x="337" y="2"/>
                  <a:pt x="337" y="2"/>
                </a:cubicBezTo>
                <a:cubicBezTo>
                  <a:pt x="337" y="2"/>
                  <a:pt x="337" y="2"/>
                  <a:pt x="337" y="2"/>
                </a:cubicBezTo>
                <a:cubicBezTo>
                  <a:pt x="337" y="2"/>
                  <a:pt x="337" y="2"/>
                  <a:pt x="337" y="2"/>
                </a:cubicBezTo>
                <a:cubicBezTo>
                  <a:pt x="337" y="2"/>
                  <a:pt x="337" y="2"/>
                  <a:pt x="337" y="2"/>
                </a:cubicBezTo>
                <a:cubicBezTo>
                  <a:pt x="338" y="2"/>
                  <a:pt x="338" y="2"/>
                  <a:pt x="338" y="2"/>
                </a:cubicBezTo>
                <a:cubicBezTo>
                  <a:pt x="339" y="2"/>
                  <a:pt x="339" y="2"/>
                  <a:pt x="339" y="2"/>
                </a:cubicBezTo>
                <a:cubicBezTo>
                  <a:pt x="340" y="2"/>
                  <a:pt x="340" y="2"/>
                  <a:pt x="340" y="2"/>
                </a:cubicBezTo>
                <a:cubicBezTo>
                  <a:pt x="340" y="2"/>
                  <a:pt x="340" y="2"/>
                  <a:pt x="340" y="2"/>
                </a:cubicBezTo>
                <a:cubicBezTo>
                  <a:pt x="341" y="2"/>
                  <a:pt x="341" y="2"/>
                  <a:pt x="341" y="2"/>
                </a:cubicBezTo>
                <a:cubicBezTo>
                  <a:pt x="341" y="2"/>
                  <a:pt x="341" y="2"/>
                  <a:pt x="341" y="2"/>
                </a:cubicBezTo>
                <a:cubicBezTo>
                  <a:pt x="341" y="2"/>
                  <a:pt x="341" y="2"/>
                  <a:pt x="341" y="2"/>
                </a:cubicBezTo>
                <a:cubicBezTo>
                  <a:pt x="340" y="2"/>
                  <a:pt x="340" y="2"/>
                  <a:pt x="340" y="2"/>
                </a:cubicBezTo>
                <a:cubicBezTo>
                  <a:pt x="340" y="2"/>
                  <a:pt x="340" y="2"/>
                  <a:pt x="340" y="2"/>
                </a:cubicBezTo>
                <a:cubicBezTo>
                  <a:pt x="339" y="2"/>
                  <a:pt x="339" y="2"/>
                  <a:pt x="339" y="2"/>
                </a:cubicBezTo>
                <a:cubicBezTo>
                  <a:pt x="339" y="2"/>
                  <a:pt x="339" y="2"/>
                  <a:pt x="339" y="2"/>
                </a:cubicBezTo>
                <a:cubicBezTo>
                  <a:pt x="338" y="2"/>
                  <a:pt x="338" y="2"/>
                  <a:pt x="338" y="2"/>
                </a:cubicBezTo>
                <a:cubicBezTo>
                  <a:pt x="337" y="2"/>
                  <a:pt x="336" y="2"/>
                  <a:pt x="336" y="2"/>
                </a:cubicBezTo>
                <a:cubicBezTo>
                  <a:pt x="335" y="2"/>
                  <a:pt x="335" y="2"/>
                  <a:pt x="335" y="2"/>
                </a:cubicBezTo>
                <a:cubicBezTo>
                  <a:pt x="335" y="2"/>
                  <a:pt x="335" y="2"/>
                  <a:pt x="335" y="2"/>
                </a:cubicBezTo>
                <a:cubicBezTo>
                  <a:pt x="334" y="2"/>
                  <a:pt x="334" y="2"/>
                  <a:pt x="334" y="2"/>
                </a:cubicBezTo>
                <a:cubicBezTo>
                  <a:pt x="332" y="3"/>
                  <a:pt x="331" y="3"/>
                  <a:pt x="329" y="3"/>
                </a:cubicBezTo>
                <a:cubicBezTo>
                  <a:pt x="329" y="3"/>
                  <a:pt x="329" y="3"/>
                  <a:pt x="329" y="3"/>
                </a:cubicBezTo>
                <a:cubicBezTo>
                  <a:pt x="330" y="3"/>
                  <a:pt x="330" y="3"/>
                  <a:pt x="330" y="3"/>
                </a:cubicBezTo>
                <a:cubicBezTo>
                  <a:pt x="330" y="3"/>
                  <a:pt x="330" y="3"/>
                  <a:pt x="330" y="3"/>
                </a:cubicBezTo>
                <a:cubicBezTo>
                  <a:pt x="330" y="3"/>
                  <a:pt x="330" y="3"/>
                  <a:pt x="330" y="3"/>
                </a:cubicBezTo>
                <a:cubicBezTo>
                  <a:pt x="330" y="3"/>
                  <a:pt x="329" y="3"/>
                  <a:pt x="328" y="3"/>
                </a:cubicBezTo>
                <a:cubicBezTo>
                  <a:pt x="327" y="3"/>
                  <a:pt x="326" y="3"/>
                  <a:pt x="325" y="3"/>
                </a:cubicBezTo>
                <a:cubicBezTo>
                  <a:pt x="325" y="3"/>
                  <a:pt x="324" y="4"/>
                  <a:pt x="323" y="4"/>
                </a:cubicBezTo>
                <a:cubicBezTo>
                  <a:pt x="323" y="4"/>
                  <a:pt x="323" y="4"/>
                  <a:pt x="323" y="4"/>
                </a:cubicBezTo>
                <a:cubicBezTo>
                  <a:pt x="323" y="4"/>
                  <a:pt x="323" y="4"/>
                  <a:pt x="323" y="4"/>
                </a:cubicBezTo>
                <a:cubicBezTo>
                  <a:pt x="323" y="4"/>
                  <a:pt x="323" y="4"/>
                  <a:pt x="323" y="4"/>
                </a:cubicBezTo>
                <a:cubicBezTo>
                  <a:pt x="322" y="4"/>
                  <a:pt x="322" y="4"/>
                  <a:pt x="322" y="4"/>
                </a:cubicBezTo>
                <a:cubicBezTo>
                  <a:pt x="322" y="4"/>
                  <a:pt x="322" y="4"/>
                  <a:pt x="322" y="4"/>
                </a:cubicBezTo>
                <a:cubicBezTo>
                  <a:pt x="322" y="4"/>
                  <a:pt x="322" y="4"/>
                  <a:pt x="322" y="4"/>
                </a:cubicBezTo>
                <a:cubicBezTo>
                  <a:pt x="321" y="4"/>
                  <a:pt x="321" y="4"/>
                  <a:pt x="321" y="4"/>
                </a:cubicBezTo>
                <a:cubicBezTo>
                  <a:pt x="321" y="4"/>
                  <a:pt x="321" y="4"/>
                  <a:pt x="321" y="4"/>
                </a:cubicBezTo>
                <a:cubicBezTo>
                  <a:pt x="320" y="4"/>
                  <a:pt x="320" y="4"/>
                  <a:pt x="320" y="4"/>
                </a:cubicBezTo>
                <a:cubicBezTo>
                  <a:pt x="320" y="4"/>
                  <a:pt x="320" y="4"/>
                  <a:pt x="320" y="4"/>
                </a:cubicBezTo>
                <a:cubicBezTo>
                  <a:pt x="320" y="4"/>
                  <a:pt x="320" y="4"/>
                  <a:pt x="320" y="4"/>
                </a:cubicBezTo>
                <a:cubicBezTo>
                  <a:pt x="319" y="4"/>
                  <a:pt x="319" y="4"/>
                  <a:pt x="319" y="4"/>
                </a:cubicBezTo>
                <a:cubicBezTo>
                  <a:pt x="319" y="4"/>
                  <a:pt x="318" y="4"/>
                  <a:pt x="317" y="5"/>
                </a:cubicBezTo>
                <a:cubicBezTo>
                  <a:pt x="317" y="5"/>
                  <a:pt x="317" y="5"/>
                  <a:pt x="317" y="5"/>
                </a:cubicBezTo>
                <a:cubicBezTo>
                  <a:pt x="316" y="5"/>
                  <a:pt x="315" y="5"/>
                  <a:pt x="315" y="5"/>
                </a:cubicBezTo>
                <a:cubicBezTo>
                  <a:pt x="315" y="5"/>
                  <a:pt x="315" y="5"/>
                  <a:pt x="314" y="5"/>
                </a:cubicBezTo>
                <a:cubicBezTo>
                  <a:pt x="314" y="5"/>
                  <a:pt x="314" y="5"/>
                  <a:pt x="314" y="5"/>
                </a:cubicBezTo>
                <a:cubicBezTo>
                  <a:pt x="313" y="5"/>
                  <a:pt x="313" y="5"/>
                  <a:pt x="313" y="5"/>
                </a:cubicBezTo>
                <a:cubicBezTo>
                  <a:pt x="313" y="5"/>
                  <a:pt x="313" y="5"/>
                  <a:pt x="314" y="5"/>
                </a:cubicBezTo>
                <a:cubicBezTo>
                  <a:pt x="314" y="5"/>
                  <a:pt x="314" y="5"/>
                  <a:pt x="314" y="5"/>
                </a:cubicBezTo>
                <a:cubicBezTo>
                  <a:pt x="315" y="5"/>
                  <a:pt x="315" y="5"/>
                  <a:pt x="315" y="5"/>
                </a:cubicBezTo>
                <a:cubicBezTo>
                  <a:pt x="314" y="5"/>
                  <a:pt x="313" y="6"/>
                  <a:pt x="312" y="6"/>
                </a:cubicBezTo>
                <a:cubicBezTo>
                  <a:pt x="311" y="6"/>
                  <a:pt x="311" y="6"/>
                  <a:pt x="311" y="6"/>
                </a:cubicBezTo>
                <a:cubicBezTo>
                  <a:pt x="311" y="6"/>
                  <a:pt x="311" y="6"/>
                  <a:pt x="311" y="6"/>
                </a:cubicBezTo>
                <a:cubicBezTo>
                  <a:pt x="310" y="6"/>
                  <a:pt x="310" y="6"/>
                  <a:pt x="310" y="6"/>
                </a:cubicBezTo>
                <a:cubicBezTo>
                  <a:pt x="309" y="6"/>
                  <a:pt x="308" y="6"/>
                  <a:pt x="307" y="7"/>
                </a:cubicBezTo>
                <a:cubicBezTo>
                  <a:pt x="306" y="7"/>
                  <a:pt x="305" y="7"/>
                  <a:pt x="305" y="7"/>
                </a:cubicBezTo>
                <a:cubicBezTo>
                  <a:pt x="304" y="7"/>
                  <a:pt x="304" y="7"/>
                  <a:pt x="304" y="7"/>
                </a:cubicBezTo>
                <a:cubicBezTo>
                  <a:pt x="303" y="7"/>
                  <a:pt x="303" y="7"/>
                  <a:pt x="303" y="7"/>
                </a:cubicBezTo>
                <a:cubicBezTo>
                  <a:pt x="303" y="7"/>
                  <a:pt x="303" y="7"/>
                  <a:pt x="303" y="7"/>
                </a:cubicBezTo>
                <a:cubicBezTo>
                  <a:pt x="303" y="7"/>
                  <a:pt x="303" y="7"/>
                  <a:pt x="303" y="7"/>
                </a:cubicBezTo>
                <a:cubicBezTo>
                  <a:pt x="302" y="8"/>
                  <a:pt x="302" y="8"/>
                  <a:pt x="302" y="8"/>
                </a:cubicBezTo>
                <a:cubicBezTo>
                  <a:pt x="302" y="8"/>
                  <a:pt x="302" y="8"/>
                  <a:pt x="302" y="8"/>
                </a:cubicBezTo>
                <a:cubicBezTo>
                  <a:pt x="302" y="7"/>
                  <a:pt x="302" y="7"/>
                  <a:pt x="302" y="7"/>
                </a:cubicBezTo>
                <a:cubicBezTo>
                  <a:pt x="302" y="7"/>
                  <a:pt x="302" y="7"/>
                  <a:pt x="302" y="7"/>
                </a:cubicBezTo>
                <a:cubicBezTo>
                  <a:pt x="301" y="8"/>
                  <a:pt x="301" y="8"/>
                  <a:pt x="301" y="8"/>
                </a:cubicBezTo>
                <a:cubicBezTo>
                  <a:pt x="300" y="8"/>
                  <a:pt x="300" y="8"/>
                  <a:pt x="300" y="8"/>
                </a:cubicBezTo>
                <a:cubicBezTo>
                  <a:pt x="300" y="8"/>
                  <a:pt x="300" y="8"/>
                  <a:pt x="299" y="8"/>
                </a:cubicBezTo>
                <a:cubicBezTo>
                  <a:pt x="299" y="8"/>
                  <a:pt x="298" y="8"/>
                  <a:pt x="298" y="8"/>
                </a:cubicBezTo>
                <a:cubicBezTo>
                  <a:pt x="298" y="8"/>
                  <a:pt x="298" y="8"/>
                  <a:pt x="298" y="8"/>
                </a:cubicBezTo>
                <a:cubicBezTo>
                  <a:pt x="298" y="8"/>
                  <a:pt x="298" y="8"/>
                  <a:pt x="297" y="8"/>
                </a:cubicBezTo>
                <a:cubicBezTo>
                  <a:pt x="296" y="8"/>
                  <a:pt x="296" y="8"/>
                  <a:pt x="296" y="8"/>
                </a:cubicBezTo>
                <a:cubicBezTo>
                  <a:pt x="295" y="8"/>
                  <a:pt x="295" y="8"/>
                  <a:pt x="295" y="8"/>
                </a:cubicBezTo>
                <a:cubicBezTo>
                  <a:pt x="295" y="8"/>
                  <a:pt x="295" y="8"/>
                  <a:pt x="295" y="8"/>
                </a:cubicBezTo>
                <a:cubicBezTo>
                  <a:pt x="295" y="9"/>
                  <a:pt x="295" y="9"/>
                  <a:pt x="295" y="9"/>
                </a:cubicBezTo>
                <a:cubicBezTo>
                  <a:pt x="294" y="9"/>
                  <a:pt x="294" y="9"/>
                  <a:pt x="294" y="9"/>
                </a:cubicBezTo>
                <a:cubicBezTo>
                  <a:pt x="294" y="9"/>
                  <a:pt x="294" y="9"/>
                  <a:pt x="294" y="9"/>
                </a:cubicBezTo>
                <a:cubicBezTo>
                  <a:pt x="293" y="9"/>
                  <a:pt x="293" y="9"/>
                  <a:pt x="293" y="9"/>
                </a:cubicBezTo>
                <a:cubicBezTo>
                  <a:pt x="292" y="9"/>
                  <a:pt x="292" y="9"/>
                  <a:pt x="292" y="9"/>
                </a:cubicBezTo>
                <a:cubicBezTo>
                  <a:pt x="292" y="9"/>
                  <a:pt x="292" y="9"/>
                  <a:pt x="292" y="9"/>
                </a:cubicBezTo>
                <a:cubicBezTo>
                  <a:pt x="292" y="9"/>
                  <a:pt x="292" y="9"/>
                  <a:pt x="292" y="9"/>
                </a:cubicBezTo>
                <a:cubicBezTo>
                  <a:pt x="289" y="10"/>
                  <a:pt x="287" y="11"/>
                  <a:pt x="284" y="11"/>
                </a:cubicBezTo>
                <a:cubicBezTo>
                  <a:pt x="284" y="11"/>
                  <a:pt x="284" y="11"/>
                  <a:pt x="284" y="11"/>
                </a:cubicBezTo>
                <a:cubicBezTo>
                  <a:pt x="283" y="12"/>
                  <a:pt x="283" y="12"/>
                  <a:pt x="283" y="12"/>
                </a:cubicBezTo>
                <a:cubicBezTo>
                  <a:pt x="283" y="12"/>
                  <a:pt x="283" y="12"/>
                  <a:pt x="283" y="12"/>
                </a:cubicBezTo>
                <a:cubicBezTo>
                  <a:pt x="282" y="12"/>
                  <a:pt x="282" y="12"/>
                  <a:pt x="282" y="12"/>
                </a:cubicBezTo>
                <a:cubicBezTo>
                  <a:pt x="282" y="12"/>
                  <a:pt x="282" y="12"/>
                  <a:pt x="282" y="12"/>
                </a:cubicBezTo>
                <a:cubicBezTo>
                  <a:pt x="283" y="12"/>
                  <a:pt x="283" y="12"/>
                  <a:pt x="283" y="12"/>
                </a:cubicBezTo>
                <a:cubicBezTo>
                  <a:pt x="284" y="12"/>
                  <a:pt x="284" y="12"/>
                  <a:pt x="284" y="12"/>
                </a:cubicBezTo>
                <a:cubicBezTo>
                  <a:pt x="284" y="12"/>
                  <a:pt x="284" y="12"/>
                  <a:pt x="285" y="12"/>
                </a:cubicBezTo>
                <a:cubicBezTo>
                  <a:pt x="285" y="12"/>
                  <a:pt x="285" y="12"/>
                  <a:pt x="285" y="12"/>
                </a:cubicBezTo>
                <a:cubicBezTo>
                  <a:pt x="285" y="12"/>
                  <a:pt x="285" y="12"/>
                  <a:pt x="285" y="12"/>
                </a:cubicBezTo>
                <a:cubicBezTo>
                  <a:pt x="284" y="12"/>
                  <a:pt x="283" y="12"/>
                  <a:pt x="282" y="13"/>
                </a:cubicBezTo>
                <a:cubicBezTo>
                  <a:pt x="282" y="13"/>
                  <a:pt x="282" y="13"/>
                  <a:pt x="281" y="13"/>
                </a:cubicBezTo>
                <a:cubicBezTo>
                  <a:pt x="281" y="13"/>
                  <a:pt x="281" y="13"/>
                  <a:pt x="281" y="13"/>
                </a:cubicBezTo>
                <a:cubicBezTo>
                  <a:pt x="280" y="13"/>
                  <a:pt x="280" y="13"/>
                  <a:pt x="279" y="13"/>
                </a:cubicBezTo>
                <a:cubicBezTo>
                  <a:pt x="279" y="13"/>
                  <a:pt x="279" y="13"/>
                  <a:pt x="279" y="13"/>
                </a:cubicBezTo>
                <a:cubicBezTo>
                  <a:pt x="279" y="13"/>
                  <a:pt x="279" y="13"/>
                  <a:pt x="279" y="13"/>
                </a:cubicBezTo>
                <a:cubicBezTo>
                  <a:pt x="279" y="13"/>
                  <a:pt x="279" y="13"/>
                  <a:pt x="279" y="13"/>
                </a:cubicBezTo>
                <a:cubicBezTo>
                  <a:pt x="279" y="13"/>
                  <a:pt x="279" y="13"/>
                  <a:pt x="279"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80" y="13"/>
                  <a:pt x="280" y="13"/>
                  <a:pt x="280" y="13"/>
                </a:cubicBezTo>
                <a:cubicBezTo>
                  <a:pt x="279" y="13"/>
                  <a:pt x="279" y="13"/>
                  <a:pt x="279" y="13"/>
                </a:cubicBezTo>
                <a:cubicBezTo>
                  <a:pt x="278" y="13"/>
                  <a:pt x="278" y="13"/>
                  <a:pt x="278" y="13"/>
                </a:cubicBezTo>
                <a:cubicBezTo>
                  <a:pt x="278" y="13"/>
                  <a:pt x="278" y="13"/>
                  <a:pt x="278" y="13"/>
                </a:cubicBezTo>
                <a:cubicBezTo>
                  <a:pt x="279" y="13"/>
                  <a:pt x="279" y="13"/>
                  <a:pt x="279" y="13"/>
                </a:cubicBezTo>
                <a:cubicBezTo>
                  <a:pt x="279" y="13"/>
                  <a:pt x="279" y="13"/>
                  <a:pt x="279" y="13"/>
                </a:cubicBezTo>
                <a:cubicBezTo>
                  <a:pt x="278" y="13"/>
                  <a:pt x="278" y="13"/>
                  <a:pt x="277" y="13"/>
                </a:cubicBezTo>
                <a:cubicBezTo>
                  <a:pt x="277" y="13"/>
                  <a:pt x="277" y="13"/>
                  <a:pt x="277" y="13"/>
                </a:cubicBezTo>
                <a:cubicBezTo>
                  <a:pt x="276" y="14"/>
                  <a:pt x="275" y="14"/>
                  <a:pt x="274" y="14"/>
                </a:cubicBezTo>
                <a:cubicBezTo>
                  <a:pt x="274" y="14"/>
                  <a:pt x="274" y="14"/>
                  <a:pt x="274" y="14"/>
                </a:cubicBezTo>
                <a:cubicBezTo>
                  <a:pt x="273" y="15"/>
                  <a:pt x="273" y="15"/>
                  <a:pt x="271" y="15"/>
                </a:cubicBezTo>
                <a:cubicBezTo>
                  <a:pt x="271" y="16"/>
                  <a:pt x="271" y="16"/>
                  <a:pt x="271" y="16"/>
                </a:cubicBezTo>
                <a:cubicBezTo>
                  <a:pt x="270" y="16"/>
                  <a:pt x="270" y="16"/>
                  <a:pt x="270" y="16"/>
                </a:cubicBezTo>
                <a:cubicBezTo>
                  <a:pt x="270" y="16"/>
                  <a:pt x="270" y="16"/>
                  <a:pt x="270" y="16"/>
                </a:cubicBezTo>
                <a:cubicBezTo>
                  <a:pt x="269" y="16"/>
                  <a:pt x="269" y="16"/>
                  <a:pt x="269" y="16"/>
                </a:cubicBezTo>
                <a:cubicBezTo>
                  <a:pt x="269" y="16"/>
                  <a:pt x="269" y="16"/>
                  <a:pt x="269" y="16"/>
                </a:cubicBezTo>
                <a:cubicBezTo>
                  <a:pt x="268" y="16"/>
                  <a:pt x="268" y="16"/>
                  <a:pt x="268" y="16"/>
                </a:cubicBezTo>
                <a:cubicBezTo>
                  <a:pt x="268" y="17"/>
                  <a:pt x="268" y="17"/>
                  <a:pt x="268" y="17"/>
                </a:cubicBezTo>
                <a:cubicBezTo>
                  <a:pt x="267" y="17"/>
                  <a:pt x="267" y="17"/>
                  <a:pt x="267" y="17"/>
                </a:cubicBezTo>
                <a:cubicBezTo>
                  <a:pt x="267" y="17"/>
                  <a:pt x="267" y="17"/>
                  <a:pt x="267" y="17"/>
                </a:cubicBezTo>
                <a:cubicBezTo>
                  <a:pt x="267" y="17"/>
                  <a:pt x="267" y="17"/>
                  <a:pt x="267" y="17"/>
                </a:cubicBezTo>
                <a:cubicBezTo>
                  <a:pt x="266" y="17"/>
                  <a:pt x="266" y="17"/>
                  <a:pt x="266" y="17"/>
                </a:cubicBezTo>
                <a:cubicBezTo>
                  <a:pt x="266" y="17"/>
                  <a:pt x="266" y="17"/>
                  <a:pt x="266" y="17"/>
                </a:cubicBezTo>
                <a:cubicBezTo>
                  <a:pt x="266" y="17"/>
                  <a:pt x="266" y="17"/>
                  <a:pt x="266" y="17"/>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5" y="18"/>
                  <a:pt x="265" y="18"/>
                  <a:pt x="265" y="18"/>
                </a:cubicBezTo>
                <a:cubicBezTo>
                  <a:pt x="266" y="18"/>
                  <a:pt x="266" y="18"/>
                  <a:pt x="266" y="18"/>
                </a:cubicBezTo>
                <a:cubicBezTo>
                  <a:pt x="266" y="17"/>
                  <a:pt x="267"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8" y="17"/>
                </a:cubicBezTo>
                <a:cubicBezTo>
                  <a:pt x="268" y="17"/>
                  <a:pt x="268" y="17"/>
                  <a:pt x="269" y="17"/>
                </a:cubicBezTo>
                <a:cubicBezTo>
                  <a:pt x="269" y="17"/>
                  <a:pt x="269" y="17"/>
                  <a:pt x="269" y="17"/>
                </a:cubicBezTo>
                <a:cubicBezTo>
                  <a:pt x="269" y="17"/>
                  <a:pt x="269" y="17"/>
                  <a:pt x="269" y="17"/>
                </a:cubicBezTo>
                <a:cubicBezTo>
                  <a:pt x="269" y="17"/>
                  <a:pt x="269" y="17"/>
                  <a:pt x="269" y="17"/>
                </a:cubicBezTo>
                <a:cubicBezTo>
                  <a:pt x="269" y="17"/>
                  <a:pt x="269" y="17"/>
                  <a:pt x="269"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0" y="17"/>
                  <a:pt x="270" y="17"/>
                  <a:pt x="270" y="17"/>
                </a:cubicBezTo>
                <a:cubicBezTo>
                  <a:pt x="271" y="17"/>
                  <a:pt x="271" y="17"/>
                  <a:pt x="271" y="17"/>
                </a:cubicBezTo>
                <a:cubicBezTo>
                  <a:pt x="271" y="17"/>
                  <a:pt x="271" y="17"/>
                  <a:pt x="271" y="17"/>
                </a:cubicBezTo>
                <a:cubicBezTo>
                  <a:pt x="272" y="16"/>
                  <a:pt x="272" y="16"/>
                  <a:pt x="272" y="16"/>
                </a:cubicBezTo>
                <a:cubicBezTo>
                  <a:pt x="271" y="17"/>
                  <a:pt x="271" y="17"/>
                  <a:pt x="271" y="17"/>
                </a:cubicBezTo>
                <a:cubicBezTo>
                  <a:pt x="271" y="17"/>
                  <a:pt x="271" y="17"/>
                  <a:pt x="271" y="17"/>
                </a:cubicBezTo>
                <a:cubicBezTo>
                  <a:pt x="271" y="17"/>
                  <a:pt x="271" y="17"/>
                  <a:pt x="271" y="17"/>
                </a:cubicBezTo>
                <a:cubicBezTo>
                  <a:pt x="271" y="17"/>
                  <a:pt x="271" y="17"/>
                  <a:pt x="271" y="17"/>
                </a:cubicBezTo>
                <a:cubicBezTo>
                  <a:pt x="271" y="18"/>
                  <a:pt x="271" y="18"/>
                  <a:pt x="271"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70" y="18"/>
                  <a:pt x="270" y="18"/>
                  <a:pt x="270" y="18"/>
                </a:cubicBezTo>
                <a:cubicBezTo>
                  <a:pt x="269" y="19"/>
                  <a:pt x="269" y="19"/>
                  <a:pt x="269" y="19"/>
                </a:cubicBezTo>
                <a:cubicBezTo>
                  <a:pt x="270" y="19"/>
                  <a:pt x="270" y="19"/>
                  <a:pt x="270" y="19"/>
                </a:cubicBezTo>
                <a:cubicBezTo>
                  <a:pt x="270" y="19"/>
                  <a:pt x="270" y="19"/>
                  <a:pt x="270" y="19"/>
                </a:cubicBezTo>
                <a:cubicBezTo>
                  <a:pt x="268" y="19"/>
                  <a:pt x="268" y="19"/>
                  <a:pt x="268" y="19"/>
                </a:cubicBezTo>
                <a:cubicBezTo>
                  <a:pt x="268" y="19"/>
                  <a:pt x="268" y="19"/>
                  <a:pt x="268" y="19"/>
                </a:cubicBezTo>
                <a:cubicBezTo>
                  <a:pt x="268" y="20"/>
                  <a:pt x="268" y="20"/>
                  <a:pt x="268" y="20"/>
                </a:cubicBezTo>
                <a:cubicBezTo>
                  <a:pt x="267" y="20"/>
                  <a:pt x="267" y="20"/>
                  <a:pt x="267" y="20"/>
                </a:cubicBezTo>
                <a:cubicBezTo>
                  <a:pt x="266" y="21"/>
                  <a:pt x="264" y="21"/>
                  <a:pt x="263" y="22"/>
                </a:cubicBezTo>
                <a:cubicBezTo>
                  <a:pt x="262" y="22"/>
                  <a:pt x="262" y="22"/>
                  <a:pt x="262" y="22"/>
                </a:cubicBezTo>
                <a:cubicBezTo>
                  <a:pt x="262" y="22"/>
                  <a:pt x="262" y="22"/>
                  <a:pt x="262" y="22"/>
                </a:cubicBezTo>
                <a:cubicBezTo>
                  <a:pt x="261" y="22"/>
                  <a:pt x="261" y="22"/>
                  <a:pt x="261" y="22"/>
                </a:cubicBezTo>
                <a:cubicBezTo>
                  <a:pt x="261" y="22"/>
                  <a:pt x="261" y="22"/>
                  <a:pt x="261" y="22"/>
                </a:cubicBezTo>
                <a:cubicBezTo>
                  <a:pt x="261" y="22"/>
                  <a:pt x="261" y="22"/>
                  <a:pt x="261" y="22"/>
                </a:cubicBezTo>
                <a:cubicBezTo>
                  <a:pt x="261" y="23"/>
                  <a:pt x="261" y="23"/>
                  <a:pt x="261" y="23"/>
                </a:cubicBezTo>
                <a:cubicBezTo>
                  <a:pt x="261" y="23"/>
                  <a:pt x="261" y="23"/>
                  <a:pt x="261" y="23"/>
                </a:cubicBezTo>
                <a:cubicBezTo>
                  <a:pt x="261" y="23"/>
                  <a:pt x="261" y="23"/>
                  <a:pt x="261" y="23"/>
                </a:cubicBezTo>
                <a:cubicBezTo>
                  <a:pt x="260" y="23"/>
                  <a:pt x="260" y="23"/>
                  <a:pt x="259" y="24"/>
                </a:cubicBezTo>
                <a:cubicBezTo>
                  <a:pt x="259" y="24"/>
                  <a:pt x="259" y="24"/>
                  <a:pt x="259" y="24"/>
                </a:cubicBezTo>
                <a:cubicBezTo>
                  <a:pt x="259" y="24"/>
                  <a:pt x="258" y="24"/>
                  <a:pt x="258" y="24"/>
                </a:cubicBezTo>
                <a:cubicBezTo>
                  <a:pt x="257" y="25"/>
                  <a:pt x="257" y="25"/>
                  <a:pt x="257" y="25"/>
                </a:cubicBezTo>
                <a:cubicBezTo>
                  <a:pt x="257" y="25"/>
                  <a:pt x="257" y="25"/>
                  <a:pt x="257" y="25"/>
                </a:cubicBezTo>
                <a:cubicBezTo>
                  <a:pt x="256" y="25"/>
                  <a:pt x="256" y="25"/>
                  <a:pt x="256" y="25"/>
                </a:cubicBezTo>
                <a:cubicBezTo>
                  <a:pt x="256" y="26"/>
                  <a:pt x="255" y="26"/>
                  <a:pt x="254" y="26"/>
                </a:cubicBezTo>
                <a:cubicBezTo>
                  <a:pt x="254" y="27"/>
                  <a:pt x="253" y="27"/>
                  <a:pt x="252" y="27"/>
                </a:cubicBezTo>
                <a:cubicBezTo>
                  <a:pt x="252" y="28"/>
                  <a:pt x="252" y="28"/>
                  <a:pt x="252" y="28"/>
                </a:cubicBezTo>
                <a:cubicBezTo>
                  <a:pt x="251" y="28"/>
                  <a:pt x="251" y="28"/>
                  <a:pt x="251" y="28"/>
                </a:cubicBezTo>
                <a:cubicBezTo>
                  <a:pt x="251" y="28"/>
                  <a:pt x="251" y="28"/>
                  <a:pt x="250" y="29"/>
                </a:cubicBezTo>
                <a:cubicBezTo>
                  <a:pt x="249" y="29"/>
                  <a:pt x="249" y="29"/>
                  <a:pt x="247" y="30"/>
                </a:cubicBezTo>
                <a:cubicBezTo>
                  <a:pt x="246" y="31"/>
                  <a:pt x="245" y="31"/>
                  <a:pt x="244" y="32"/>
                </a:cubicBezTo>
                <a:cubicBezTo>
                  <a:pt x="243" y="32"/>
                  <a:pt x="242" y="32"/>
                  <a:pt x="242" y="33"/>
                </a:cubicBezTo>
                <a:cubicBezTo>
                  <a:pt x="242" y="33"/>
                  <a:pt x="242" y="33"/>
                  <a:pt x="242" y="33"/>
                </a:cubicBezTo>
                <a:cubicBezTo>
                  <a:pt x="242" y="33"/>
                  <a:pt x="241" y="33"/>
                  <a:pt x="240" y="34"/>
                </a:cubicBezTo>
                <a:cubicBezTo>
                  <a:pt x="239" y="34"/>
                  <a:pt x="239" y="34"/>
                  <a:pt x="239" y="34"/>
                </a:cubicBezTo>
                <a:cubicBezTo>
                  <a:pt x="238" y="35"/>
                  <a:pt x="237" y="35"/>
                  <a:pt x="235" y="36"/>
                </a:cubicBezTo>
                <a:cubicBezTo>
                  <a:pt x="235" y="36"/>
                  <a:pt x="235" y="36"/>
                  <a:pt x="235" y="36"/>
                </a:cubicBezTo>
                <a:cubicBezTo>
                  <a:pt x="234" y="36"/>
                  <a:pt x="233" y="37"/>
                  <a:pt x="233" y="37"/>
                </a:cubicBezTo>
                <a:cubicBezTo>
                  <a:pt x="232" y="38"/>
                  <a:pt x="232" y="38"/>
                  <a:pt x="232" y="38"/>
                </a:cubicBezTo>
                <a:cubicBezTo>
                  <a:pt x="232" y="38"/>
                  <a:pt x="232" y="38"/>
                  <a:pt x="232" y="38"/>
                </a:cubicBezTo>
                <a:cubicBezTo>
                  <a:pt x="233" y="38"/>
                  <a:pt x="233" y="38"/>
                  <a:pt x="234" y="38"/>
                </a:cubicBezTo>
                <a:cubicBezTo>
                  <a:pt x="235" y="37"/>
                  <a:pt x="235" y="37"/>
                  <a:pt x="237" y="38"/>
                </a:cubicBezTo>
                <a:cubicBezTo>
                  <a:pt x="234" y="39"/>
                  <a:pt x="234" y="39"/>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3" y="40"/>
                  <a:pt x="233" y="40"/>
                  <a:pt x="233" y="40"/>
                </a:cubicBezTo>
                <a:cubicBezTo>
                  <a:pt x="232" y="42"/>
                  <a:pt x="232" y="42"/>
                  <a:pt x="231" y="43"/>
                </a:cubicBezTo>
                <a:cubicBezTo>
                  <a:pt x="230" y="43"/>
                  <a:pt x="230" y="43"/>
                  <a:pt x="230" y="43"/>
                </a:cubicBezTo>
                <a:cubicBezTo>
                  <a:pt x="230" y="43"/>
                  <a:pt x="230" y="43"/>
                  <a:pt x="229" y="43"/>
                </a:cubicBezTo>
                <a:cubicBezTo>
                  <a:pt x="229" y="43"/>
                  <a:pt x="229" y="43"/>
                  <a:pt x="229" y="43"/>
                </a:cubicBezTo>
                <a:cubicBezTo>
                  <a:pt x="229" y="43"/>
                  <a:pt x="229" y="43"/>
                  <a:pt x="228" y="42"/>
                </a:cubicBezTo>
                <a:cubicBezTo>
                  <a:pt x="229" y="42"/>
                  <a:pt x="229" y="42"/>
                  <a:pt x="229" y="42"/>
                </a:cubicBezTo>
                <a:cubicBezTo>
                  <a:pt x="219" y="46"/>
                  <a:pt x="219" y="46"/>
                  <a:pt x="219" y="46"/>
                </a:cubicBezTo>
                <a:cubicBezTo>
                  <a:pt x="219" y="47"/>
                  <a:pt x="219" y="47"/>
                  <a:pt x="217" y="49"/>
                </a:cubicBezTo>
                <a:cubicBezTo>
                  <a:pt x="220" y="48"/>
                  <a:pt x="220" y="48"/>
                  <a:pt x="221" y="48"/>
                </a:cubicBezTo>
                <a:cubicBezTo>
                  <a:pt x="222" y="47"/>
                  <a:pt x="223" y="46"/>
                  <a:pt x="224" y="46"/>
                </a:cubicBezTo>
                <a:cubicBezTo>
                  <a:pt x="224" y="45"/>
                  <a:pt x="224" y="45"/>
                  <a:pt x="224" y="45"/>
                </a:cubicBezTo>
                <a:cubicBezTo>
                  <a:pt x="225" y="44"/>
                  <a:pt x="225" y="44"/>
                  <a:pt x="225" y="44"/>
                </a:cubicBezTo>
                <a:cubicBezTo>
                  <a:pt x="225" y="44"/>
                  <a:pt x="225" y="44"/>
                  <a:pt x="226" y="44"/>
                </a:cubicBezTo>
                <a:cubicBezTo>
                  <a:pt x="226" y="45"/>
                  <a:pt x="226" y="45"/>
                  <a:pt x="226" y="45"/>
                </a:cubicBezTo>
                <a:cubicBezTo>
                  <a:pt x="226" y="45"/>
                  <a:pt x="226" y="45"/>
                  <a:pt x="227" y="46"/>
                </a:cubicBezTo>
                <a:cubicBezTo>
                  <a:pt x="226" y="46"/>
                  <a:pt x="226" y="46"/>
                  <a:pt x="226" y="46"/>
                </a:cubicBezTo>
                <a:cubicBezTo>
                  <a:pt x="226" y="46"/>
                  <a:pt x="225" y="47"/>
                  <a:pt x="225" y="47"/>
                </a:cubicBezTo>
                <a:cubicBezTo>
                  <a:pt x="224" y="47"/>
                  <a:pt x="223" y="48"/>
                  <a:pt x="222" y="48"/>
                </a:cubicBezTo>
                <a:cubicBezTo>
                  <a:pt x="222" y="48"/>
                  <a:pt x="222" y="48"/>
                  <a:pt x="221" y="49"/>
                </a:cubicBezTo>
                <a:cubicBezTo>
                  <a:pt x="221" y="49"/>
                  <a:pt x="220" y="50"/>
                  <a:pt x="220" y="50"/>
                </a:cubicBezTo>
                <a:cubicBezTo>
                  <a:pt x="219" y="51"/>
                  <a:pt x="218" y="52"/>
                  <a:pt x="217" y="52"/>
                </a:cubicBezTo>
                <a:cubicBezTo>
                  <a:pt x="217" y="52"/>
                  <a:pt x="216" y="52"/>
                  <a:pt x="215" y="52"/>
                </a:cubicBezTo>
                <a:cubicBezTo>
                  <a:pt x="215" y="52"/>
                  <a:pt x="214" y="53"/>
                  <a:pt x="213" y="53"/>
                </a:cubicBezTo>
                <a:cubicBezTo>
                  <a:pt x="213" y="53"/>
                  <a:pt x="213" y="53"/>
                  <a:pt x="213" y="53"/>
                </a:cubicBezTo>
                <a:cubicBezTo>
                  <a:pt x="213" y="53"/>
                  <a:pt x="213" y="53"/>
                  <a:pt x="212" y="53"/>
                </a:cubicBezTo>
                <a:cubicBezTo>
                  <a:pt x="211" y="54"/>
                  <a:pt x="209" y="55"/>
                  <a:pt x="208" y="55"/>
                </a:cubicBezTo>
                <a:cubicBezTo>
                  <a:pt x="206" y="56"/>
                  <a:pt x="204" y="56"/>
                  <a:pt x="203" y="58"/>
                </a:cubicBezTo>
                <a:cubicBezTo>
                  <a:pt x="203" y="58"/>
                  <a:pt x="203" y="58"/>
                  <a:pt x="202" y="59"/>
                </a:cubicBezTo>
                <a:cubicBezTo>
                  <a:pt x="193" y="66"/>
                  <a:pt x="193" y="66"/>
                  <a:pt x="193" y="67"/>
                </a:cubicBezTo>
                <a:cubicBezTo>
                  <a:pt x="194" y="67"/>
                  <a:pt x="194" y="67"/>
                  <a:pt x="195" y="67"/>
                </a:cubicBezTo>
                <a:cubicBezTo>
                  <a:pt x="195" y="67"/>
                  <a:pt x="195" y="67"/>
                  <a:pt x="195" y="67"/>
                </a:cubicBezTo>
                <a:cubicBezTo>
                  <a:pt x="195" y="68"/>
                  <a:pt x="194" y="68"/>
                  <a:pt x="194" y="69"/>
                </a:cubicBezTo>
                <a:cubicBezTo>
                  <a:pt x="193" y="69"/>
                  <a:pt x="193" y="68"/>
                  <a:pt x="193" y="69"/>
                </a:cubicBezTo>
                <a:cubicBezTo>
                  <a:pt x="187" y="73"/>
                  <a:pt x="187" y="73"/>
                  <a:pt x="186" y="74"/>
                </a:cubicBezTo>
                <a:cubicBezTo>
                  <a:pt x="188" y="74"/>
                  <a:pt x="189" y="72"/>
                  <a:pt x="191" y="73"/>
                </a:cubicBezTo>
                <a:cubicBezTo>
                  <a:pt x="190" y="73"/>
                  <a:pt x="189" y="74"/>
                  <a:pt x="187" y="76"/>
                </a:cubicBezTo>
                <a:cubicBezTo>
                  <a:pt x="182" y="79"/>
                  <a:pt x="178" y="81"/>
                  <a:pt x="173" y="94"/>
                </a:cubicBezTo>
                <a:cubicBezTo>
                  <a:pt x="173" y="95"/>
                  <a:pt x="173" y="95"/>
                  <a:pt x="173" y="95"/>
                </a:cubicBezTo>
                <a:cubicBezTo>
                  <a:pt x="173" y="95"/>
                  <a:pt x="173" y="96"/>
                  <a:pt x="173" y="97"/>
                </a:cubicBezTo>
                <a:cubicBezTo>
                  <a:pt x="174" y="97"/>
                  <a:pt x="174" y="97"/>
                  <a:pt x="175" y="96"/>
                </a:cubicBezTo>
                <a:cubicBezTo>
                  <a:pt x="175" y="96"/>
                  <a:pt x="175" y="96"/>
                  <a:pt x="176" y="96"/>
                </a:cubicBezTo>
                <a:cubicBezTo>
                  <a:pt x="176" y="96"/>
                  <a:pt x="176" y="96"/>
                  <a:pt x="177" y="97"/>
                </a:cubicBezTo>
                <a:cubicBezTo>
                  <a:pt x="176" y="97"/>
                  <a:pt x="176" y="98"/>
                  <a:pt x="175" y="99"/>
                </a:cubicBezTo>
                <a:cubicBezTo>
                  <a:pt x="176" y="99"/>
                  <a:pt x="176" y="100"/>
                  <a:pt x="177" y="100"/>
                </a:cubicBezTo>
                <a:cubicBezTo>
                  <a:pt x="176" y="101"/>
                  <a:pt x="176" y="102"/>
                  <a:pt x="176" y="102"/>
                </a:cubicBezTo>
                <a:cubicBezTo>
                  <a:pt x="177" y="102"/>
                  <a:pt x="180" y="102"/>
                  <a:pt x="182" y="100"/>
                </a:cubicBezTo>
                <a:cubicBezTo>
                  <a:pt x="182" y="100"/>
                  <a:pt x="182" y="99"/>
                  <a:pt x="183" y="99"/>
                </a:cubicBezTo>
                <a:cubicBezTo>
                  <a:pt x="194" y="85"/>
                  <a:pt x="196" y="85"/>
                  <a:pt x="197" y="85"/>
                </a:cubicBezTo>
                <a:cubicBezTo>
                  <a:pt x="197" y="85"/>
                  <a:pt x="198" y="85"/>
                  <a:pt x="198" y="85"/>
                </a:cubicBezTo>
                <a:cubicBezTo>
                  <a:pt x="201" y="85"/>
                  <a:pt x="203" y="82"/>
                  <a:pt x="205" y="81"/>
                </a:cubicBezTo>
                <a:cubicBezTo>
                  <a:pt x="206" y="80"/>
                  <a:pt x="208" y="79"/>
                  <a:pt x="209" y="77"/>
                </a:cubicBezTo>
                <a:cubicBezTo>
                  <a:pt x="211" y="76"/>
                  <a:pt x="211" y="76"/>
                  <a:pt x="220" y="70"/>
                </a:cubicBezTo>
                <a:cubicBezTo>
                  <a:pt x="221" y="70"/>
                  <a:pt x="222" y="70"/>
                  <a:pt x="223" y="70"/>
                </a:cubicBezTo>
                <a:cubicBezTo>
                  <a:pt x="224" y="68"/>
                  <a:pt x="224" y="68"/>
                  <a:pt x="225" y="67"/>
                </a:cubicBezTo>
                <a:cubicBezTo>
                  <a:pt x="226" y="67"/>
                  <a:pt x="226" y="67"/>
                  <a:pt x="227" y="68"/>
                </a:cubicBezTo>
                <a:cubicBezTo>
                  <a:pt x="225" y="69"/>
                  <a:pt x="225" y="69"/>
                  <a:pt x="225" y="70"/>
                </a:cubicBezTo>
                <a:cubicBezTo>
                  <a:pt x="228" y="71"/>
                  <a:pt x="229" y="68"/>
                  <a:pt x="232" y="67"/>
                </a:cubicBezTo>
                <a:cubicBezTo>
                  <a:pt x="232" y="67"/>
                  <a:pt x="232" y="67"/>
                  <a:pt x="233" y="67"/>
                </a:cubicBezTo>
                <a:cubicBezTo>
                  <a:pt x="234" y="67"/>
                  <a:pt x="234" y="67"/>
                  <a:pt x="235" y="66"/>
                </a:cubicBezTo>
                <a:cubicBezTo>
                  <a:pt x="237" y="65"/>
                  <a:pt x="239" y="64"/>
                  <a:pt x="241" y="63"/>
                </a:cubicBezTo>
                <a:cubicBezTo>
                  <a:pt x="242" y="63"/>
                  <a:pt x="242" y="63"/>
                  <a:pt x="245" y="61"/>
                </a:cubicBezTo>
                <a:cubicBezTo>
                  <a:pt x="247" y="61"/>
                  <a:pt x="247" y="61"/>
                  <a:pt x="247" y="61"/>
                </a:cubicBezTo>
                <a:cubicBezTo>
                  <a:pt x="247" y="60"/>
                  <a:pt x="247" y="60"/>
                  <a:pt x="248" y="60"/>
                </a:cubicBezTo>
                <a:cubicBezTo>
                  <a:pt x="251" y="58"/>
                  <a:pt x="251" y="58"/>
                  <a:pt x="252" y="57"/>
                </a:cubicBezTo>
                <a:cubicBezTo>
                  <a:pt x="252" y="56"/>
                  <a:pt x="252" y="56"/>
                  <a:pt x="252" y="56"/>
                </a:cubicBezTo>
                <a:cubicBezTo>
                  <a:pt x="252" y="56"/>
                  <a:pt x="252" y="56"/>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7"/>
                  <a:pt x="253" y="57"/>
                  <a:pt x="253" y="57"/>
                </a:cubicBezTo>
                <a:cubicBezTo>
                  <a:pt x="253" y="58"/>
                  <a:pt x="254" y="58"/>
                  <a:pt x="255" y="58"/>
                </a:cubicBezTo>
                <a:cubicBezTo>
                  <a:pt x="255" y="59"/>
                  <a:pt x="255" y="59"/>
                  <a:pt x="255" y="59"/>
                </a:cubicBezTo>
                <a:cubicBezTo>
                  <a:pt x="263" y="59"/>
                  <a:pt x="269" y="53"/>
                  <a:pt x="276" y="51"/>
                </a:cubicBezTo>
                <a:cubicBezTo>
                  <a:pt x="277" y="51"/>
                  <a:pt x="278" y="51"/>
                  <a:pt x="280" y="51"/>
                </a:cubicBezTo>
                <a:cubicBezTo>
                  <a:pt x="283" y="50"/>
                  <a:pt x="283" y="50"/>
                  <a:pt x="284" y="49"/>
                </a:cubicBezTo>
                <a:cubicBezTo>
                  <a:pt x="283" y="49"/>
                  <a:pt x="283" y="49"/>
                  <a:pt x="283" y="49"/>
                </a:cubicBezTo>
                <a:cubicBezTo>
                  <a:pt x="283" y="49"/>
                  <a:pt x="282" y="49"/>
                  <a:pt x="281" y="50"/>
                </a:cubicBezTo>
                <a:cubicBezTo>
                  <a:pt x="280" y="50"/>
                  <a:pt x="280" y="50"/>
                  <a:pt x="280" y="50"/>
                </a:cubicBezTo>
                <a:cubicBezTo>
                  <a:pt x="280" y="50"/>
                  <a:pt x="280" y="50"/>
                  <a:pt x="279" y="50"/>
                </a:cubicBezTo>
                <a:cubicBezTo>
                  <a:pt x="279" y="49"/>
                  <a:pt x="279" y="49"/>
                  <a:pt x="279" y="49"/>
                </a:cubicBezTo>
                <a:cubicBezTo>
                  <a:pt x="279" y="49"/>
                  <a:pt x="278" y="49"/>
                  <a:pt x="278" y="49"/>
                </a:cubicBezTo>
                <a:cubicBezTo>
                  <a:pt x="277" y="48"/>
                  <a:pt x="277" y="48"/>
                  <a:pt x="276" y="48"/>
                </a:cubicBezTo>
                <a:cubicBezTo>
                  <a:pt x="276" y="47"/>
                  <a:pt x="276" y="47"/>
                  <a:pt x="276" y="47"/>
                </a:cubicBezTo>
                <a:cubicBezTo>
                  <a:pt x="277" y="46"/>
                  <a:pt x="277" y="46"/>
                  <a:pt x="277" y="46"/>
                </a:cubicBezTo>
                <a:cubicBezTo>
                  <a:pt x="277" y="46"/>
                  <a:pt x="278" y="46"/>
                  <a:pt x="279" y="45"/>
                </a:cubicBezTo>
                <a:cubicBezTo>
                  <a:pt x="280" y="45"/>
                  <a:pt x="280" y="45"/>
                  <a:pt x="280" y="45"/>
                </a:cubicBezTo>
                <a:cubicBezTo>
                  <a:pt x="281" y="45"/>
                  <a:pt x="283" y="44"/>
                  <a:pt x="285" y="44"/>
                </a:cubicBezTo>
                <a:cubicBezTo>
                  <a:pt x="283" y="46"/>
                  <a:pt x="283" y="46"/>
                  <a:pt x="283" y="47"/>
                </a:cubicBezTo>
                <a:cubicBezTo>
                  <a:pt x="283" y="48"/>
                  <a:pt x="283" y="48"/>
                  <a:pt x="283" y="48"/>
                </a:cubicBezTo>
                <a:cubicBezTo>
                  <a:pt x="284" y="47"/>
                  <a:pt x="284" y="47"/>
                  <a:pt x="284" y="47"/>
                </a:cubicBezTo>
                <a:cubicBezTo>
                  <a:pt x="286" y="45"/>
                  <a:pt x="293" y="46"/>
                  <a:pt x="291" y="42"/>
                </a:cubicBezTo>
                <a:cubicBezTo>
                  <a:pt x="293" y="38"/>
                  <a:pt x="293" y="38"/>
                  <a:pt x="293" y="37"/>
                </a:cubicBezTo>
                <a:cubicBezTo>
                  <a:pt x="294" y="37"/>
                  <a:pt x="294" y="37"/>
                  <a:pt x="294" y="37"/>
                </a:cubicBezTo>
                <a:cubicBezTo>
                  <a:pt x="294" y="38"/>
                  <a:pt x="294" y="38"/>
                  <a:pt x="294" y="38"/>
                </a:cubicBezTo>
                <a:cubicBezTo>
                  <a:pt x="295" y="38"/>
                  <a:pt x="295" y="38"/>
                  <a:pt x="296" y="38"/>
                </a:cubicBezTo>
                <a:cubicBezTo>
                  <a:pt x="297" y="38"/>
                  <a:pt x="297" y="38"/>
                  <a:pt x="298" y="36"/>
                </a:cubicBezTo>
                <a:cubicBezTo>
                  <a:pt x="299" y="36"/>
                  <a:pt x="299" y="36"/>
                  <a:pt x="299" y="35"/>
                </a:cubicBezTo>
                <a:cubicBezTo>
                  <a:pt x="300" y="35"/>
                  <a:pt x="301" y="34"/>
                  <a:pt x="301" y="34"/>
                </a:cubicBezTo>
                <a:cubicBezTo>
                  <a:pt x="300" y="34"/>
                  <a:pt x="300" y="34"/>
                  <a:pt x="298" y="34"/>
                </a:cubicBezTo>
                <a:cubicBezTo>
                  <a:pt x="297" y="34"/>
                  <a:pt x="297" y="34"/>
                  <a:pt x="296" y="34"/>
                </a:cubicBezTo>
                <a:cubicBezTo>
                  <a:pt x="297" y="34"/>
                  <a:pt x="297" y="34"/>
                  <a:pt x="299" y="33"/>
                </a:cubicBezTo>
                <a:cubicBezTo>
                  <a:pt x="299" y="33"/>
                  <a:pt x="299" y="32"/>
                  <a:pt x="299" y="32"/>
                </a:cubicBezTo>
                <a:cubicBezTo>
                  <a:pt x="300" y="32"/>
                  <a:pt x="300" y="32"/>
                  <a:pt x="300" y="32"/>
                </a:cubicBezTo>
                <a:cubicBezTo>
                  <a:pt x="301" y="32"/>
                  <a:pt x="301" y="32"/>
                  <a:pt x="302" y="32"/>
                </a:cubicBezTo>
                <a:cubicBezTo>
                  <a:pt x="301" y="32"/>
                  <a:pt x="301" y="33"/>
                  <a:pt x="300" y="33"/>
                </a:cubicBezTo>
                <a:cubicBezTo>
                  <a:pt x="300" y="33"/>
                  <a:pt x="301" y="33"/>
                  <a:pt x="302" y="33"/>
                </a:cubicBezTo>
                <a:cubicBezTo>
                  <a:pt x="303" y="33"/>
                  <a:pt x="303" y="32"/>
                  <a:pt x="304" y="32"/>
                </a:cubicBezTo>
                <a:cubicBezTo>
                  <a:pt x="304" y="32"/>
                  <a:pt x="304" y="32"/>
                  <a:pt x="305" y="33"/>
                </a:cubicBezTo>
                <a:cubicBezTo>
                  <a:pt x="308" y="32"/>
                  <a:pt x="309" y="31"/>
                  <a:pt x="309" y="30"/>
                </a:cubicBezTo>
                <a:cubicBezTo>
                  <a:pt x="308" y="30"/>
                  <a:pt x="307" y="30"/>
                  <a:pt x="307" y="30"/>
                </a:cubicBezTo>
                <a:cubicBezTo>
                  <a:pt x="307" y="30"/>
                  <a:pt x="307" y="30"/>
                  <a:pt x="311" y="29"/>
                </a:cubicBezTo>
                <a:cubicBezTo>
                  <a:pt x="311" y="29"/>
                  <a:pt x="312" y="29"/>
                  <a:pt x="313" y="29"/>
                </a:cubicBezTo>
                <a:cubicBezTo>
                  <a:pt x="313" y="29"/>
                  <a:pt x="313" y="29"/>
                  <a:pt x="313" y="29"/>
                </a:cubicBezTo>
                <a:cubicBezTo>
                  <a:pt x="314" y="29"/>
                  <a:pt x="315" y="28"/>
                  <a:pt x="315" y="28"/>
                </a:cubicBezTo>
                <a:cubicBezTo>
                  <a:pt x="315" y="27"/>
                  <a:pt x="315" y="27"/>
                  <a:pt x="315" y="27"/>
                </a:cubicBezTo>
                <a:cubicBezTo>
                  <a:pt x="316" y="26"/>
                  <a:pt x="316" y="26"/>
                  <a:pt x="318" y="24"/>
                </a:cubicBezTo>
                <a:cubicBezTo>
                  <a:pt x="318" y="24"/>
                  <a:pt x="319" y="24"/>
                  <a:pt x="320" y="24"/>
                </a:cubicBezTo>
                <a:cubicBezTo>
                  <a:pt x="320" y="24"/>
                  <a:pt x="321" y="23"/>
                  <a:pt x="322" y="22"/>
                </a:cubicBezTo>
                <a:cubicBezTo>
                  <a:pt x="322" y="22"/>
                  <a:pt x="323" y="21"/>
                  <a:pt x="324" y="20"/>
                </a:cubicBezTo>
                <a:cubicBezTo>
                  <a:pt x="323" y="20"/>
                  <a:pt x="323" y="20"/>
                  <a:pt x="322" y="20"/>
                </a:cubicBezTo>
                <a:cubicBezTo>
                  <a:pt x="323" y="20"/>
                  <a:pt x="323" y="20"/>
                  <a:pt x="323" y="19"/>
                </a:cubicBezTo>
                <a:cubicBezTo>
                  <a:pt x="323" y="19"/>
                  <a:pt x="323" y="19"/>
                  <a:pt x="323" y="19"/>
                </a:cubicBezTo>
                <a:cubicBezTo>
                  <a:pt x="324" y="19"/>
                  <a:pt x="324" y="19"/>
                  <a:pt x="324" y="19"/>
                </a:cubicBezTo>
                <a:cubicBezTo>
                  <a:pt x="325" y="18"/>
                  <a:pt x="325" y="18"/>
                  <a:pt x="327" y="18"/>
                </a:cubicBezTo>
                <a:cubicBezTo>
                  <a:pt x="327" y="18"/>
                  <a:pt x="327" y="18"/>
                  <a:pt x="328" y="19"/>
                </a:cubicBezTo>
                <a:cubicBezTo>
                  <a:pt x="327" y="19"/>
                  <a:pt x="327" y="19"/>
                  <a:pt x="327" y="19"/>
                </a:cubicBezTo>
                <a:cubicBezTo>
                  <a:pt x="325" y="20"/>
                  <a:pt x="325" y="20"/>
                  <a:pt x="324" y="21"/>
                </a:cubicBezTo>
                <a:cubicBezTo>
                  <a:pt x="324" y="21"/>
                  <a:pt x="324" y="21"/>
                  <a:pt x="324" y="21"/>
                </a:cubicBezTo>
                <a:cubicBezTo>
                  <a:pt x="326" y="20"/>
                  <a:pt x="327" y="19"/>
                  <a:pt x="330" y="18"/>
                </a:cubicBezTo>
                <a:cubicBezTo>
                  <a:pt x="330" y="18"/>
                  <a:pt x="330" y="17"/>
                  <a:pt x="331" y="17"/>
                </a:cubicBezTo>
                <a:cubicBezTo>
                  <a:pt x="331" y="17"/>
                  <a:pt x="331" y="17"/>
                  <a:pt x="331" y="16"/>
                </a:cubicBezTo>
                <a:cubicBezTo>
                  <a:pt x="331" y="16"/>
                  <a:pt x="330" y="16"/>
                  <a:pt x="330" y="16"/>
                </a:cubicBezTo>
                <a:cubicBezTo>
                  <a:pt x="330" y="16"/>
                  <a:pt x="330" y="16"/>
                  <a:pt x="329" y="16"/>
                </a:cubicBezTo>
                <a:cubicBezTo>
                  <a:pt x="330" y="16"/>
                  <a:pt x="330" y="16"/>
                  <a:pt x="331" y="15"/>
                </a:cubicBezTo>
                <a:cubicBezTo>
                  <a:pt x="332" y="15"/>
                  <a:pt x="332" y="15"/>
                  <a:pt x="332" y="15"/>
                </a:cubicBezTo>
                <a:cubicBezTo>
                  <a:pt x="333" y="15"/>
                  <a:pt x="333" y="15"/>
                  <a:pt x="334" y="14"/>
                </a:cubicBezTo>
                <a:cubicBezTo>
                  <a:pt x="333" y="14"/>
                  <a:pt x="333" y="14"/>
                  <a:pt x="330" y="15"/>
                </a:cubicBezTo>
                <a:cubicBezTo>
                  <a:pt x="331" y="14"/>
                  <a:pt x="332" y="14"/>
                  <a:pt x="333" y="13"/>
                </a:cubicBezTo>
                <a:cubicBezTo>
                  <a:pt x="333" y="13"/>
                  <a:pt x="333" y="13"/>
                  <a:pt x="338" y="11"/>
                </a:cubicBezTo>
                <a:cubicBezTo>
                  <a:pt x="339" y="11"/>
                  <a:pt x="339" y="11"/>
                  <a:pt x="339" y="11"/>
                </a:cubicBezTo>
                <a:cubicBezTo>
                  <a:pt x="340" y="10"/>
                  <a:pt x="340" y="10"/>
                  <a:pt x="342" y="10"/>
                </a:cubicBezTo>
                <a:cubicBezTo>
                  <a:pt x="342" y="10"/>
                  <a:pt x="342" y="10"/>
                  <a:pt x="343" y="10"/>
                </a:cubicBezTo>
                <a:cubicBezTo>
                  <a:pt x="343" y="10"/>
                  <a:pt x="346" y="8"/>
                  <a:pt x="353" y="6"/>
                </a:cubicBezTo>
                <a:cubicBezTo>
                  <a:pt x="354" y="6"/>
                  <a:pt x="354" y="6"/>
                  <a:pt x="354" y="6"/>
                </a:cubicBezTo>
                <a:cubicBezTo>
                  <a:pt x="354" y="6"/>
                  <a:pt x="353" y="6"/>
                  <a:pt x="352" y="6"/>
                </a:cubicBezTo>
                <a:cubicBezTo>
                  <a:pt x="352" y="6"/>
                  <a:pt x="352" y="6"/>
                  <a:pt x="352" y="6"/>
                </a:cubicBezTo>
                <a:cubicBezTo>
                  <a:pt x="353" y="6"/>
                  <a:pt x="354" y="6"/>
                  <a:pt x="354" y="6"/>
                </a:cubicBezTo>
                <a:cubicBezTo>
                  <a:pt x="355" y="6"/>
                  <a:pt x="355" y="6"/>
                  <a:pt x="355" y="6"/>
                </a:cubicBezTo>
                <a:cubicBezTo>
                  <a:pt x="356" y="5"/>
                  <a:pt x="358" y="5"/>
                  <a:pt x="359" y="5"/>
                </a:cubicBezTo>
                <a:cubicBezTo>
                  <a:pt x="359" y="5"/>
                  <a:pt x="359" y="5"/>
                  <a:pt x="360" y="5"/>
                </a:cubicBezTo>
                <a:cubicBezTo>
                  <a:pt x="361" y="5"/>
                  <a:pt x="361" y="5"/>
                  <a:pt x="363" y="4"/>
                </a:cubicBezTo>
                <a:moveTo>
                  <a:pt x="346" y="1"/>
                </a:moveTo>
                <a:cubicBezTo>
                  <a:pt x="347" y="1"/>
                  <a:pt x="348" y="1"/>
                  <a:pt x="349" y="1"/>
                </a:cubicBezTo>
                <a:cubicBezTo>
                  <a:pt x="347" y="1"/>
                  <a:pt x="347" y="1"/>
                  <a:pt x="347" y="1"/>
                </a:cubicBezTo>
                <a:cubicBezTo>
                  <a:pt x="348" y="1"/>
                  <a:pt x="348" y="1"/>
                  <a:pt x="348" y="1"/>
                </a:cubicBezTo>
                <a:cubicBezTo>
                  <a:pt x="351" y="0"/>
                  <a:pt x="351" y="0"/>
                  <a:pt x="351" y="0"/>
                </a:cubicBezTo>
                <a:cubicBezTo>
                  <a:pt x="354" y="0"/>
                  <a:pt x="354" y="0"/>
                  <a:pt x="354" y="0"/>
                </a:cubicBezTo>
                <a:cubicBezTo>
                  <a:pt x="352" y="0"/>
                  <a:pt x="352" y="0"/>
                  <a:pt x="352" y="0"/>
                </a:cubicBezTo>
                <a:cubicBezTo>
                  <a:pt x="352" y="0"/>
                  <a:pt x="352" y="0"/>
                  <a:pt x="352" y="0"/>
                </a:cubicBezTo>
                <a:cubicBezTo>
                  <a:pt x="350" y="0"/>
                  <a:pt x="350" y="0"/>
                  <a:pt x="350" y="0"/>
                </a:cubicBezTo>
                <a:cubicBezTo>
                  <a:pt x="353" y="0"/>
                  <a:pt x="353" y="0"/>
                  <a:pt x="353" y="0"/>
                </a:cubicBezTo>
                <a:cubicBezTo>
                  <a:pt x="353" y="0"/>
                  <a:pt x="353" y="0"/>
                  <a:pt x="353" y="0"/>
                </a:cubicBezTo>
                <a:cubicBezTo>
                  <a:pt x="353" y="0"/>
                  <a:pt x="354" y="0"/>
                  <a:pt x="355" y="0"/>
                </a:cubicBezTo>
                <a:cubicBezTo>
                  <a:pt x="355" y="0"/>
                  <a:pt x="356" y="0"/>
                  <a:pt x="356" y="0"/>
                </a:cubicBezTo>
                <a:cubicBezTo>
                  <a:pt x="355" y="0"/>
                  <a:pt x="353" y="0"/>
                  <a:pt x="352" y="0"/>
                </a:cubicBezTo>
                <a:cubicBezTo>
                  <a:pt x="353" y="0"/>
                  <a:pt x="353" y="0"/>
                  <a:pt x="354" y="0"/>
                </a:cubicBezTo>
                <a:cubicBezTo>
                  <a:pt x="353" y="0"/>
                  <a:pt x="352" y="0"/>
                  <a:pt x="351" y="0"/>
                </a:cubicBezTo>
                <a:cubicBezTo>
                  <a:pt x="352" y="0"/>
                  <a:pt x="353" y="0"/>
                  <a:pt x="355" y="0"/>
                </a:cubicBezTo>
                <a:cubicBezTo>
                  <a:pt x="355" y="0"/>
                  <a:pt x="355" y="0"/>
                  <a:pt x="355" y="0"/>
                </a:cubicBezTo>
                <a:cubicBezTo>
                  <a:pt x="354" y="0"/>
                  <a:pt x="352" y="0"/>
                  <a:pt x="349" y="0"/>
                </a:cubicBezTo>
                <a:cubicBezTo>
                  <a:pt x="349" y="0"/>
                  <a:pt x="349" y="0"/>
                  <a:pt x="349" y="0"/>
                </a:cubicBezTo>
                <a:cubicBezTo>
                  <a:pt x="350" y="0"/>
                  <a:pt x="351" y="0"/>
                  <a:pt x="352" y="0"/>
                </a:cubicBezTo>
                <a:cubicBezTo>
                  <a:pt x="352" y="0"/>
                  <a:pt x="352" y="0"/>
                  <a:pt x="352" y="0"/>
                </a:cubicBezTo>
                <a:cubicBezTo>
                  <a:pt x="349" y="0"/>
                  <a:pt x="349" y="0"/>
                  <a:pt x="349" y="0"/>
                </a:cubicBezTo>
                <a:cubicBezTo>
                  <a:pt x="349" y="0"/>
                  <a:pt x="349" y="0"/>
                  <a:pt x="349" y="0"/>
                </a:cubicBezTo>
                <a:cubicBezTo>
                  <a:pt x="350" y="0"/>
                  <a:pt x="350" y="0"/>
                  <a:pt x="350" y="0"/>
                </a:cubicBezTo>
                <a:cubicBezTo>
                  <a:pt x="349" y="0"/>
                  <a:pt x="348" y="0"/>
                  <a:pt x="347" y="0"/>
                </a:cubicBezTo>
                <a:cubicBezTo>
                  <a:pt x="344" y="0"/>
                  <a:pt x="344" y="0"/>
                  <a:pt x="344" y="0"/>
                </a:cubicBezTo>
                <a:cubicBezTo>
                  <a:pt x="344" y="0"/>
                  <a:pt x="344" y="0"/>
                  <a:pt x="344" y="0"/>
                </a:cubicBezTo>
                <a:cubicBezTo>
                  <a:pt x="341" y="1"/>
                  <a:pt x="339" y="1"/>
                  <a:pt x="336" y="1"/>
                </a:cubicBezTo>
                <a:cubicBezTo>
                  <a:pt x="337" y="1"/>
                  <a:pt x="339" y="1"/>
                  <a:pt x="340" y="1"/>
                </a:cubicBezTo>
                <a:cubicBezTo>
                  <a:pt x="340" y="1"/>
                  <a:pt x="340" y="1"/>
                  <a:pt x="340" y="1"/>
                </a:cubicBezTo>
                <a:cubicBezTo>
                  <a:pt x="341" y="1"/>
                  <a:pt x="343" y="1"/>
                  <a:pt x="345" y="0"/>
                </a:cubicBezTo>
                <a:cubicBezTo>
                  <a:pt x="344" y="0"/>
                  <a:pt x="344" y="0"/>
                  <a:pt x="344" y="0"/>
                </a:cubicBezTo>
                <a:cubicBezTo>
                  <a:pt x="346" y="0"/>
                  <a:pt x="346" y="0"/>
                  <a:pt x="346" y="0"/>
                </a:cubicBezTo>
                <a:cubicBezTo>
                  <a:pt x="346" y="0"/>
                  <a:pt x="346" y="0"/>
                  <a:pt x="346" y="0"/>
                </a:cubicBezTo>
                <a:cubicBezTo>
                  <a:pt x="343" y="0"/>
                  <a:pt x="341" y="1"/>
                  <a:pt x="339" y="1"/>
                </a:cubicBezTo>
                <a:cubicBezTo>
                  <a:pt x="339" y="1"/>
                  <a:pt x="339" y="1"/>
                  <a:pt x="339" y="1"/>
                </a:cubicBezTo>
                <a:cubicBezTo>
                  <a:pt x="341" y="1"/>
                  <a:pt x="341" y="1"/>
                  <a:pt x="341" y="1"/>
                </a:cubicBezTo>
                <a:cubicBezTo>
                  <a:pt x="341" y="1"/>
                  <a:pt x="341" y="1"/>
                  <a:pt x="341" y="1"/>
                </a:cubicBezTo>
                <a:cubicBezTo>
                  <a:pt x="341" y="1"/>
                  <a:pt x="341" y="1"/>
                  <a:pt x="337" y="1"/>
                </a:cubicBezTo>
                <a:cubicBezTo>
                  <a:pt x="337" y="1"/>
                  <a:pt x="337" y="1"/>
                  <a:pt x="337" y="1"/>
                </a:cubicBezTo>
                <a:cubicBezTo>
                  <a:pt x="337" y="1"/>
                  <a:pt x="337" y="1"/>
                  <a:pt x="337" y="1"/>
                </a:cubicBezTo>
                <a:cubicBezTo>
                  <a:pt x="335" y="1"/>
                  <a:pt x="335" y="1"/>
                  <a:pt x="335" y="1"/>
                </a:cubicBezTo>
                <a:cubicBezTo>
                  <a:pt x="335" y="1"/>
                  <a:pt x="335" y="1"/>
                  <a:pt x="335" y="1"/>
                </a:cubicBezTo>
                <a:cubicBezTo>
                  <a:pt x="332" y="1"/>
                  <a:pt x="332" y="1"/>
                  <a:pt x="332" y="1"/>
                </a:cubicBezTo>
                <a:cubicBezTo>
                  <a:pt x="332" y="1"/>
                  <a:pt x="332" y="1"/>
                  <a:pt x="332" y="1"/>
                </a:cubicBezTo>
                <a:cubicBezTo>
                  <a:pt x="331" y="2"/>
                  <a:pt x="331" y="2"/>
                  <a:pt x="331" y="2"/>
                </a:cubicBezTo>
                <a:cubicBezTo>
                  <a:pt x="327" y="2"/>
                  <a:pt x="327" y="2"/>
                  <a:pt x="327" y="2"/>
                </a:cubicBezTo>
                <a:cubicBezTo>
                  <a:pt x="321" y="3"/>
                  <a:pt x="321" y="3"/>
                  <a:pt x="320" y="3"/>
                </a:cubicBezTo>
                <a:cubicBezTo>
                  <a:pt x="324" y="2"/>
                  <a:pt x="324" y="2"/>
                  <a:pt x="324" y="2"/>
                </a:cubicBezTo>
                <a:cubicBezTo>
                  <a:pt x="326" y="2"/>
                  <a:pt x="326" y="2"/>
                  <a:pt x="326" y="2"/>
                </a:cubicBezTo>
                <a:cubicBezTo>
                  <a:pt x="327" y="2"/>
                  <a:pt x="327" y="2"/>
                  <a:pt x="327" y="2"/>
                </a:cubicBezTo>
                <a:cubicBezTo>
                  <a:pt x="324" y="2"/>
                  <a:pt x="324" y="2"/>
                  <a:pt x="324" y="2"/>
                </a:cubicBezTo>
                <a:cubicBezTo>
                  <a:pt x="320" y="3"/>
                  <a:pt x="320" y="3"/>
                  <a:pt x="320" y="3"/>
                </a:cubicBezTo>
                <a:cubicBezTo>
                  <a:pt x="316" y="4"/>
                  <a:pt x="316" y="4"/>
                  <a:pt x="316" y="4"/>
                </a:cubicBezTo>
                <a:cubicBezTo>
                  <a:pt x="317" y="4"/>
                  <a:pt x="317" y="4"/>
                  <a:pt x="317" y="4"/>
                </a:cubicBezTo>
                <a:cubicBezTo>
                  <a:pt x="316" y="4"/>
                  <a:pt x="316" y="4"/>
                  <a:pt x="316" y="4"/>
                </a:cubicBezTo>
                <a:cubicBezTo>
                  <a:pt x="318" y="3"/>
                  <a:pt x="319" y="3"/>
                  <a:pt x="321" y="3"/>
                </a:cubicBezTo>
                <a:cubicBezTo>
                  <a:pt x="320" y="3"/>
                  <a:pt x="320" y="3"/>
                  <a:pt x="320" y="3"/>
                </a:cubicBezTo>
                <a:cubicBezTo>
                  <a:pt x="320" y="3"/>
                  <a:pt x="320" y="3"/>
                  <a:pt x="320" y="3"/>
                </a:cubicBezTo>
                <a:cubicBezTo>
                  <a:pt x="323" y="3"/>
                  <a:pt x="323" y="3"/>
                  <a:pt x="323" y="3"/>
                </a:cubicBezTo>
                <a:cubicBezTo>
                  <a:pt x="326" y="2"/>
                  <a:pt x="326" y="2"/>
                  <a:pt x="326" y="2"/>
                </a:cubicBezTo>
                <a:cubicBezTo>
                  <a:pt x="328" y="2"/>
                  <a:pt x="329" y="2"/>
                  <a:pt x="331" y="2"/>
                </a:cubicBezTo>
                <a:cubicBezTo>
                  <a:pt x="330" y="2"/>
                  <a:pt x="330" y="2"/>
                  <a:pt x="330" y="2"/>
                </a:cubicBezTo>
                <a:cubicBezTo>
                  <a:pt x="330" y="2"/>
                  <a:pt x="330" y="2"/>
                  <a:pt x="330" y="2"/>
                </a:cubicBezTo>
                <a:cubicBezTo>
                  <a:pt x="328" y="2"/>
                  <a:pt x="326" y="3"/>
                  <a:pt x="324" y="3"/>
                </a:cubicBezTo>
                <a:cubicBezTo>
                  <a:pt x="324" y="3"/>
                  <a:pt x="324" y="3"/>
                  <a:pt x="324" y="3"/>
                </a:cubicBezTo>
                <a:cubicBezTo>
                  <a:pt x="323" y="3"/>
                  <a:pt x="323" y="3"/>
                  <a:pt x="323" y="3"/>
                </a:cubicBezTo>
                <a:cubicBezTo>
                  <a:pt x="323" y="3"/>
                  <a:pt x="323" y="3"/>
                  <a:pt x="323" y="3"/>
                </a:cubicBezTo>
                <a:cubicBezTo>
                  <a:pt x="321" y="3"/>
                  <a:pt x="321" y="3"/>
                  <a:pt x="321" y="3"/>
                </a:cubicBezTo>
                <a:cubicBezTo>
                  <a:pt x="321" y="3"/>
                  <a:pt x="321" y="3"/>
                  <a:pt x="321" y="3"/>
                </a:cubicBezTo>
                <a:cubicBezTo>
                  <a:pt x="320" y="3"/>
                  <a:pt x="320" y="3"/>
                  <a:pt x="320" y="3"/>
                </a:cubicBezTo>
                <a:cubicBezTo>
                  <a:pt x="319" y="3"/>
                  <a:pt x="319" y="3"/>
                  <a:pt x="319" y="3"/>
                </a:cubicBezTo>
                <a:cubicBezTo>
                  <a:pt x="318" y="3"/>
                  <a:pt x="317" y="4"/>
                  <a:pt x="317" y="4"/>
                </a:cubicBezTo>
                <a:cubicBezTo>
                  <a:pt x="317" y="4"/>
                  <a:pt x="317" y="4"/>
                  <a:pt x="317" y="4"/>
                </a:cubicBezTo>
                <a:cubicBezTo>
                  <a:pt x="316" y="4"/>
                  <a:pt x="316" y="4"/>
                  <a:pt x="316" y="4"/>
                </a:cubicBezTo>
                <a:cubicBezTo>
                  <a:pt x="315" y="4"/>
                  <a:pt x="314" y="4"/>
                  <a:pt x="313" y="4"/>
                </a:cubicBezTo>
                <a:cubicBezTo>
                  <a:pt x="312" y="4"/>
                  <a:pt x="312" y="4"/>
                  <a:pt x="312" y="4"/>
                </a:cubicBezTo>
                <a:cubicBezTo>
                  <a:pt x="310" y="5"/>
                  <a:pt x="310" y="5"/>
                  <a:pt x="310" y="5"/>
                </a:cubicBezTo>
                <a:cubicBezTo>
                  <a:pt x="307" y="5"/>
                  <a:pt x="307" y="5"/>
                  <a:pt x="307" y="5"/>
                </a:cubicBezTo>
                <a:cubicBezTo>
                  <a:pt x="306" y="5"/>
                  <a:pt x="306" y="5"/>
                  <a:pt x="306" y="5"/>
                </a:cubicBezTo>
                <a:cubicBezTo>
                  <a:pt x="306" y="6"/>
                  <a:pt x="306" y="6"/>
                  <a:pt x="306" y="6"/>
                </a:cubicBezTo>
                <a:cubicBezTo>
                  <a:pt x="308" y="4"/>
                  <a:pt x="311" y="5"/>
                  <a:pt x="314" y="4"/>
                </a:cubicBezTo>
                <a:cubicBezTo>
                  <a:pt x="315" y="4"/>
                  <a:pt x="315" y="4"/>
                  <a:pt x="315" y="4"/>
                </a:cubicBezTo>
                <a:cubicBezTo>
                  <a:pt x="312" y="4"/>
                  <a:pt x="312" y="4"/>
                  <a:pt x="312" y="4"/>
                </a:cubicBezTo>
                <a:cubicBezTo>
                  <a:pt x="309" y="5"/>
                  <a:pt x="309" y="5"/>
                  <a:pt x="309" y="5"/>
                </a:cubicBezTo>
                <a:cubicBezTo>
                  <a:pt x="305" y="5"/>
                  <a:pt x="305" y="5"/>
                  <a:pt x="305" y="5"/>
                </a:cubicBezTo>
                <a:cubicBezTo>
                  <a:pt x="300" y="6"/>
                  <a:pt x="300" y="6"/>
                  <a:pt x="300" y="6"/>
                </a:cubicBezTo>
                <a:cubicBezTo>
                  <a:pt x="298" y="7"/>
                  <a:pt x="298" y="7"/>
                  <a:pt x="298" y="7"/>
                </a:cubicBezTo>
                <a:cubicBezTo>
                  <a:pt x="297" y="7"/>
                  <a:pt x="296" y="7"/>
                  <a:pt x="294" y="8"/>
                </a:cubicBezTo>
                <a:cubicBezTo>
                  <a:pt x="293" y="8"/>
                  <a:pt x="292" y="8"/>
                  <a:pt x="291" y="9"/>
                </a:cubicBezTo>
                <a:cubicBezTo>
                  <a:pt x="296" y="7"/>
                  <a:pt x="296" y="7"/>
                  <a:pt x="296" y="7"/>
                </a:cubicBezTo>
                <a:cubicBezTo>
                  <a:pt x="297" y="7"/>
                  <a:pt x="297" y="7"/>
                  <a:pt x="297" y="7"/>
                </a:cubicBezTo>
                <a:cubicBezTo>
                  <a:pt x="296" y="7"/>
                  <a:pt x="296" y="7"/>
                  <a:pt x="296" y="7"/>
                </a:cubicBezTo>
                <a:cubicBezTo>
                  <a:pt x="295" y="7"/>
                  <a:pt x="295" y="7"/>
                  <a:pt x="295" y="7"/>
                </a:cubicBezTo>
                <a:cubicBezTo>
                  <a:pt x="293" y="8"/>
                  <a:pt x="293" y="8"/>
                  <a:pt x="293" y="8"/>
                </a:cubicBezTo>
                <a:cubicBezTo>
                  <a:pt x="292" y="8"/>
                  <a:pt x="291" y="8"/>
                  <a:pt x="290" y="9"/>
                </a:cubicBezTo>
                <a:cubicBezTo>
                  <a:pt x="287" y="9"/>
                  <a:pt x="287" y="9"/>
                  <a:pt x="287" y="9"/>
                </a:cubicBezTo>
                <a:cubicBezTo>
                  <a:pt x="286" y="9"/>
                  <a:pt x="286" y="9"/>
                  <a:pt x="286" y="9"/>
                </a:cubicBezTo>
                <a:cubicBezTo>
                  <a:pt x="286" y="9"/>
                  <a:pt x="286" y="9"/>
                  <a:pt x="286" y="9"/>
                </a:cubicBezTo>
                <a:cubicBezTo>
                  <a:pt x="287" y="9"/>
                  <a:pt x="287" y="9"/>
                  <a:pt x="287" y="9"/>
                </a:cubicBezTo>
                <a:cubicBezTo>
                  <a:pt x="284" y="10"/>
                  <a:pt x="284" y="10"/>
                  <a:pt x="284" y="10"/>
                </a:cubicBezTo>
                <a:cubicBezTo>
                  <a:pt x="281" y="11"/>
                  <a:pt x="281" y="11"/>
                  <a:pt x="281" y="11"/>
                </a:cubicBezTo>
                <a:cubicBezTo>
                  <a:pt x="281" y="11"/>
                  <a:pt x="281" y="11"/>
                  <a:pt x="281" y="11"/>
                </a:cubicBezTo>
                <a:cubicBezTo>
                  <a:pt x="282" y="11"/>
                  <a:pt x="284" y="10"/>
                  <a:pt x="285" y="10"/>
                </a:cubicBezTo>
                <a:cubicBezTo>
                  <a:pt x="282" y="11"/>
                  <a:pt x="282" y="11"/>
                  <a:pt x="282" y="11"/>
                </a:cubicBezTo>
                <a:cubicBezTo>
                  <a:pt x="278" y="11"/>
                  <a:pt x="278" y="11"/>
                  <a:pt x="278" y="11"/>
                </a:cubicBezTo>
                <a:cubicBezTo>
                  <a:pt x="278" y="12"/>
                  <a:pt x="278" y="12"/>
                  <a:pt x="278" y="12"/>
                </a:cubicBezTo>
                <a:cubicBezTo>
                  <a:pt x="280" y="11"/>
                  <a:pt x="282" y="11"/>
                  <a:pt x="283" y="10"/>
                </a:cubicBezTo>
                <a:cubicBezTo>
                  <a:pt x="280" y="11"/>
                  <a:pt x="277" y="12"/>
                  <a:pt x="274" y="12"/>
                </a:cubicBezTo>
                <a:cubicBezTo>
                  <a:pt x="271" y="13"/>
                  <a:pt x="271" y="13"/>
                  <a:pt x="271" y="13"/>
                </a:cubicBezTo>
                <a:cubicBezTo>
                  <a:pt x="267" y="14"/>
                  <a:pt x="267" y="14"/>
                  <a:pt x="267" y="14"/>
                </a:cubicBezTo>
                <a:cubicBezTo>
                  <a:pt x="265" y="15"/>
                  <a:pt x="265" y="15"/>
                  <a:pt x="265" y="15"/>
                </a:cubicBezTo>
                <a:cubicBezTo>
                  <a:pt x="265" y="15"/>
                  <a:pt x="266" y="15"/>
                  <a:pt x="267" y="15"/>
                </a:cubicBezTo>
                <a:cubicBezTo>
                  <a:pt x="266" y="15"/>
                  <a:pt x="265" y="15"/>
                  <a:pt x="265" y="15"/>
                </a:cubicBezTo>
                <a:cubicBezTo>
                  <a:pt x="266" y="15"/>
                  <a:pt x="267" y="15"/>
                  <a:pt x="267" y="14"/>
                </a:cubicBezTo>
                <a:cubicBezTo>
                  <a:pt x="266" y="15"/>
                  <a:pt x="266" y="15"/>
                  <a:pt x="266" y="15"/>
                </a:cubicBezTo>
                <a:cubicBezTo>
                  <a:pt x="266" y="15"/>
                  <a:pt x="266" y="15"/>
                  <a:pt x="267" y="15"/>
                </a:cubicBezTo>
                <a:cubicBezTo>
                  <a:pt x="267" y="15"/>
                  <a:pt x="267" y="15"/>
                  <a:pt x="267" y="15"/>
                </a:cubicBezTo>
                <a:cubicBezTo>
                  <a:pt x="264" y="16"/>
                  <a:pt x="264" y="16"/>
                  <a:pt x="263" y="16"/>
                </a:cubicBezTo>
                <a:cubicBezTo>
                  <a:pt x="264" y="16"/>
                  <a:pt x="264" y="16"/>
                  <a:pt x="264" y="16"/>
                </a:cubicBezTo>
                <a:cubicBezTo>
                  <a:pt x="264" y="16"/>
                  <a:pt x="264" y="16"/>
                  <a:pt x="264" y="16"/>
                </a:cubicBezTo>
                <a:cubicBezTo>
                  <a:pt x="268" y="15"/>
                  <a:pt x="268" y="15"/>
                  <a:pt x="271" y="14"/>
                </a:cubicBezTo>
                <a:cubicBezTo>
                  <a:pt x="274" y="13"/>
                  <a:pt x="274" y="13"/>
                  <a:pt x="274" y="13"/>
                </a:cubicBezTo>
                <a:cubicBezTo>
                  <a:pt x="272" y="14"/>
                  <a:pt x="272" y="14"/>
                  <a:pt x="272" y="14"/>
                </a:cubicBezTo>
                <a:cubicBezTo>
                  <a:pt x="276" y="12"/>
                  <a:pt x="276" y="12"/>
                  <a:pt x="276" y="12"/>
                </a:cubicBezTo>
                <a:cubicBezTo>
                  <a:pt x="277" y="12"/>
                  <a:pt x="277" y="12"/>
                  <a:pt x="277" y="12"/>
                </a:cubicBezTo>
                <a:cubicBezTo>
                  <a:pt x="281" y="11"/>
                  <a:pt x="281" y="11"/>
                  <a:pt x="281" y="11"/>
                </a:cubicBezTo>
                <a:cubicBezTo>
                  <a:pt x="285" y="10"/>
                  <a:pt x="285" y="10"/>
                  <a:pt x="285" y="10"/>
                </a:cubicBezTo>
                <a:cubicBezTo>
                  <a:pt x="285" y="10"/>
                  <a:pt x="285" y="10"/>
                  <a:pt x="285" y="10"/>
                </a:cubicBezTo>
                <a:cubicBezTo>
                  <a:pt x="285" y="10"/>
                  <a:pt x="285" y="10"/>
                  <a:pt x="285" y="10"/>
                </a:cubicBezTo>
                <a:cubicBezTo>
                  <a:pt x="288" y="10"/>
                  <a:pt x="291" y="9"/>
                  <a:pt x="293" y="8"/>
                </a:cubicBezTo>
                <a:cubicBezTo>
                  <a:pt x="294" y="8"/>
                  <a:pt x="294" y="8"/>
                  <a:pt x="294" y="8"/>
                </a:cubicBezTo>
                <a:cubicBezTo>
                  <a:pt x="294" y="8"/>
                  <a:pt x="299" y="7"/>
                  <a:pt x="300" y="7"/>
                </a:cubicBezTo>
                <a:cubicBezTo>
                  <a:pt x="297" y="7"/>
                  <a:pt x="297" y="7"/>
                  <a:pt x="297" y="7"/>
                </a:cubicBezTo>
                <a:cubicBezTo>
                  <a:pt x="296" y="8"/>
                  <a:pt x="296" y="8"/>
                  <a:pt x="296" y="8"/>
                </a:cubicBezTo>
                <a:cubicBezTo>
                  <a:pt x="299" y="7"/>
                  <a:pt x="299" y="7"/>
                  <a:pt x="299" y="7"/>
                </a:cubicBezTo>
                <a:cubicBezTo>
                  <a:pt x="300" y="7"/>
                  <a:pt x="302" y="6"/>
                  <a:pt x="304" y="6"/>
                </a:cubicBezTo>
                <a:cubicBezTo>
                  <a:pt x="304" y="6"/>
                  <a:pt x="304" y="6"/>
                  <a:pt x="304" y="6"/>
                </a:cubicBezTo>
                <a:cubicBezTo>
                  <a:pt x="302" y="7"/>
                  <a:pt x="302" y="7"/>
                  <a:pt x="302" y="7"/>
                </a:cubicBezTo>
                <a:cubicBezTo>
                  <a:pt x="301" y="7"/>
                  <a:pt x="301" y="7"/>
                  <a:pt x="301" y="7"/>
                </a:cubicBezTo>
                <a:cubicBezTo>
                  <a:pt x="302" y="7"/>
                  <a:pt x="304" y="6"/>
                  <a:pt x="305" y="6"/>
                </a:cubicBezTo>
                <a:cubicBezTo>
                  <a:pt x="309" y="5"/>
                  <a:pt x="309" y="5"/>
                  <a:pt x="309" y="5"/>
                </a:cubicBezTo>
                <a:cubicBezTo>
                  <a:pt x="309" y="5"/>
                  <a:pt x="309" y="5"/>
                  <a:pt x="309" y="5"/>
                </a:cubicBezTo>
                <a:cubicBezTo>
                  <a:pt x="307" y="6"/>
                  <a:pt x="307" y="6"/>
                  <a:pt x="307" y="6"/>
                </a:cubicBezTo>
                <a:cubicBezTo>
                  <a:pt x="307" y="6"/>
                  <a:pt x="307" y="6"/>
                  <a:pt x="307" y="6"/>
                </a:cubicBezTo>
                <a:cubicBezTo>
                  <a:pt x="309" y="6"/>
                  <a:pt x="309" y="6"/>
                  <a:pt x="309" y="6"/>
                </a:cubicBezTo>
                <a:cubicBezTo>
                  <a:pt x="314" y="5"/>
                  <a:pt x="314" y="5"/>
                  <a:pt x="314" y="5"/>
                </a:cubicBezTo>
                <a:cubicBezTo>
                  <a:pt x="315" y="4"/>
                  <a:pt x="315" y="4"/>
                  <a:pt x="315" y="4"/>
                </a:cubicBezTo>
                <a:cubicBezTo>
                  <a:pt x="315" y="5"/>
                  <a:pt x="315" y="5"/>
                  <a:pt x="315" y="5"/>
                </a:cubicBezTo>
                <a:cubicBezTo>
                  <a:pt x="315" y="5"/>
                  <a:pt x="315" y="5"/>
                  <a:pt x="315" y="5"/>
                </a:cubicBezTo>
                <a:cubicBezTo>
                  <a:pt x="318" y="4"/>
                  <a:pt x="318" y="4"/>
                  <a:pt x="318" y="4"/>
                </a:cubicBezTo>
                <a:cubicBezTo>
                  <a:pt x="320" y="4"/>
                  <a:pt x="320" y="4"/>
                  <a:pt x="320" y="4"/>
                </a:cubicBezTo>
                <a:cubicBezTo>
                  <a:pt x="323" y="3"/>
                  <a:pt x="327" y="3"/>
                  <a:pt x="330" y="3"/>
                </a:cubicBezTo>
                <a:cubicBezTo>
                  <a:pt x="331" y="3"/>
                  <a:pt x="331" y="3"/>
                  <a:pt x="331" y="3"/>
                </a:cubicBezTo>
                <a:cubicBezTo>
                  <a:pt x="332" y="2"/>
                  <a:pt x="332" y="2"/>
                  <a:pt x="332" y="2"/>
                </a:cubicBezTo>
                <a:cubicBezTo>
                  <a:pt x="333" y="2"/>
                  <a:pt x="334" y="2"/>
                  <a:pt x="335" y="2"/>
                </a:cubicBezTo>
                <a:cubicBezTo>
                  <a:pt x="333" y="2"/>
                  <a:pt x="333" y="2"/>
                  <a:pt x="332" y="2"/>
                </a:cubicBezTo>
                <a:cubicBezTo>
                  <a:pt x="333" y="2"/>
                  <a:pt x="333" y="2"/>
                  <a:pt x="333" y="2"/>
                </a:cubicBezTo>
                <a:cubicBezTo>
                  <a:pt x="332" y="2"/>
                  <a:pt x="332" y="2"/>
                  <a:pt x="332" y="2"/>
                </a:cubicBezTo>
                <a:cubicBezTo>
                  <a:pt x="335" y="2"/>
                  <a:pt x="335" y="2"/>
                  <a:pt x="335" y="2"/>
                </a:cubicBezTo>
                <a:cubicBezTo>
                  <a:pt x="337" y="2"/>
                  <a:pt x="337" y="2"/>
                  <a:pt x="337" y="2"/>
                </a:cubicBezTo>
                <a:cubicBezTo>
                  <a:pt x="337" y="2"/>
                  <a:pt x="337" y="2"/>
                  <a:pt x="337" y="2"/>
                </a:cubicBezTo>
                <a:cubicBezTo>
                  <a:pt x="337" y="2"/>
                  <a:pt x="337" y="2"/>
                  <a:pt x="337" y="2"/>
                </a:cubicBezTo>
                <a:cubicBezTo>
                  <a:pt x="338" y="2"/>
                  <a:pt x="340" y="2"/>
                  <a:pt x="341" y="1"/>
                </a:cubicBezTo>
                <a:cubicBezTo>
                  <a:pt x="342" y="1"/>
                  <a:pt x="342" y="1"/>
                  <a:pt x="346" y="1"/>
                </a:cubicBezTo>
                <a:moveTo>
                  <a:pt x="300" y="6"/>
                </a:moveTo>
                <a:cubicBezTo>
                  <a:pt x="301" y="6"/>
                  <a:pt x="303" y="6"/>
                  <a:pt x="304" y="6"/>
                </a:cubicBezTo>
                <a:cubicBezTo>
                  <a:pt x="305" y="5"/>
                  <a:pt x="306" y="5"/>
                  <a:pt x="308" y="5"/>
                </a:cubicBezTo>
                <a:cubicBezTo>
                  <a:pt x="311" y="4"/>
                  <a:pt x="311" y="4"/>
                  <a:pt x="311" y="4"/>
                </a:cubicBezTo>
                <a:cubicBezTo>
                  <a:pt x="311" y="4"/>
                  <a:pt x="312" y="4"/>
                  <a:pt x="313" y="4"/>
                </a:cubicBezTo>
                <a:cubicBezTo>
                  <a:pt x="314" y="4"/>
                  <a:pt x="315" y="4"/>
                  <a:pt x="315" y="4"/>
                </a:cubicBezTo>
                <a:cubicBezTo>
                  <a:pt x="315" y="4"/>
                  <a:pt x="314" y="4"/>
                  <a:pt x="313" y="4"/>
                </a:cubicBezTo>
                <a:cubicBezTo>
                  <a:pt x="313" y="4"/>
                  <a:pt x="319" y="3"/>
                  <a:pt x="324" y="2"/>
                </a:cubicBezTo>
                <a:cubicBezTo>
                  <a:pt x="326" y="2"/>
                  <a:pt x="328" y="2"/>
                  <a:pt x="331" y="2"/>
                </a:cubicBezTo>
                <a:cubicBezTo>
                  <a:pt x="330" y="2"/>
                  <a:pt x="329" y="2"/>
                  <a:pt x="328" y="2"/>
                </a:cubicBezTo>
                <a:cubicBezTo>
                  <a:pt x="328" y="2"/>
                  <a:pt x="328" y="2"/>
                  <a:pt x="328" y="2"/>
                </a:cubicBezTo>
                <a:cubicBezTo>
                  <a:pt x="327" y="2"/>
                  <a:pt x="326" y="2"/>
                  <a:pt x="325" y="2"/>
                </a:cubicBezTo>
                <a:cubicBezTo>
                  <a:pt x="325" y="2"/>
                  <a:pt x="325" y="2"/>
                  <a:pt x="325" y="2"/>
                </a:cubicBezTo>
                <a:cubicBezTo>
                  <a:pt x="323" y="2"/>
                  <a:pt x="321" y="3"/>
                  <a:pt x="319" y="3"/>
                </a:cubicBezTo>
                <a:cubicBezTo>
                  <a:pt x="319" y="3"/>
                  <a:pt x="319" y="3"/>
                  <a:pt x="319" y="3"/>
                </a:cubicBezTo>
                <a:cubicBezTo>
                  <a:pt x="319" y="3"/>
                  <a:pt x="319" y="3"/>
                  <a:pt x="319" y="3"/>
                </a:cubicBezTo>
                <a:cubicBezTo>
                  <a:pt x="315" y="4"/>
                  <a:pt x="315" y="4"/>
                  <a:pt x="315" y="4"/>
                </a:cubicBezTo>
                <a:cubicBezTo>
                  <a:pt x="313" y="4"/>
                  <a:pt x="313" y="4"/>
                  <a:pt x="313" y="4"/>
                </a:cubicBezTo>
                <a:cubicBezTo>
                  <a:pt x="309" y="5"/>
                  <a:pt x="309" y="5"/>
                  <a:pt x="309" y="5"/>
                </a:cubicBezTo>
                <a:cubicBezTo>
                  <a:pt x="309" y="5"/>
                  <a:pt x="309" y="5"/>
                  <a:pt x="309" y="5"/>
                </a:cubicBezTo>
                <a:cubicBezTo>
                  <a:pt x="308" y="5"/>
                  <a:pt x="308" y="5"/>
                  <a:pt x="307" y="5"/>
                </a:cubicBezTo>
                <a:cubicBezTo>
                  <a:pt x="304" y="5"/>
                  <a:pt x="304" y="5"/>
                  <a:pt x="304" y="5"/>
                </a:cubicBezTo>
                <a:cubicBezTo>
                  <a:pt x="303" y="6"/>
                  <a:pt x="303" y="6"/>
                  <a:pt x="303" y="6"/>
                </a:cubicBezTo>
                <a:cubicBezTo>
                  <a:pt x="303" y="6"/>
                  <a:pt x="303" y="6"/>
                  <a:pt x="303" y="6"/>
                </a:cubicBezTo>
                <a:cubicBezTo>
                  <a:pt x="304" y="5"/>
                  <a:pt x="304" y="5"/>
                  <a:pt x="304" y="5"/>
                </a:cubicBezTo>
                <a:cubicBezTo>
                  <a:pt x="304" y="5"/>
                  <a:pt x="304" y="5"/>
                  <a:pt x="304" y="5"/>
                </a:cubicBezTo>
                <a:cubicBezTo>
                  <a:pt x="303" y="6"/>
                  <a:pt x="301" y="6"/>
                  <a:pt x="300" y="6"/>
                </a:cubicBezTo>
                <a:cubicBezTo>
                  <a:pt x="300" y="6"/>
                  <a:pt x="300" y="6"/>
                  <a:pt x="300" y="6"/>
                </a:cubicBezTo>
                <a:cubicBezTo>
                  <a:pt x="298" y="7"/>
                  <a:pt x="298" y="7"/>
                  <a:pt x="298" y="7"/>
                </a:cubicBezTo>
                <a:cubicBezTo>
                  <a:pt x="295" y="7"/>
                  <a:pt x="295" y="7"/>
                  <a:pt x="295" y="7"/>
                </a:cubicBezTo>
                <a:cubicBezTo>
                  <a:pt x="291" y="8"/>
                  <a:pt x="291" y="8"/>
                  <a:pt x="291" y="8"/>
                </a:cubicBezTo>
                <a:cubicBezTo>
                  <a:pt x="289" y="9"/>
                  <a:pt x="289" y="9"/>
                  <a:pt x="289" y="9"/>
                </a:cubicBezTo>
                <a:cubicBezTo>
                  <a:pt x="290" y="8"/>
                  <a:pt x="290" y="8"/>
                  <a:pt x="290" y="8"/>
                </a:cubicBezTo>
                <a:cubicBezTo>
                  <a:pt x="288" y="9"/>
                  <a:pt x="288" y="9"/>
                  <a:pt x="288" y="9"/>
                </a:cubicBezTo>
                <a:cubicBezTo>
                  <a:pt x="291" y="8"/>
                  <a:pt x="291" y="8"/>
                  <a:pt x="291" y="8"/>
                </a:cubicBezTo>
                <a:cubicBezTo>
                  <a:pt x="291" y="8"/>
                  <a:pt x="291" y="8"/>
                  <a:pt x="291" y="8"/>
                </a:cubicBezTo>
                <a:cubicBezTo>
                  <a:pt x="292" y="8"/>
                  <a:pt x="293" y="8"/>
                  <a:pt x="294" y="8"/>
                </a:cubicBezTo>
                <a:cubicBezTo>
                  <a:pt x="297" y="7"/>
                  <a:pt x="297" y="7"/>
                  <a:pt x="297" y="7"/>
                </a:cubicBezTo>
                <a:cubicBezTo>
                  <a:pt x="296" y="7"/>
                  <a:pt x="296" y="7"/>
                  <a:pt x="295" y="7"/>
                </a:cubicBezTo>
                <a:cubicBezTo>
                  <a:pt x="296" y="7"/>
                  <a:pt x="297" y="7"/>
                  <a:pt x="298" y="7"/>
                </a:cubicBezTo>
                <a:cubicBezTo>
                  <a:pt x="297" y="7"/>
                  <a:pt x="297" y="7"/>
                  <a:pt x="297" y="7"/>
                </a:cubicBezTo>
                <a:cubicBezTo>
                  <a:pt x="298" y="7"/>
                  <a:pt x="299" y="7"/>
                  <a:pt x="300" y="6"/>
                </a:cubicBezTo>
                <a:moveTo>
                  <a:pt x="275" y="12"/>
                </a:moveTo>
                <a:cubicBezTo>
                  <a:pt x="277" y="11"/>
                  <a:pt x="280" y="11"/>
                  <a:pt x="282" y="10"/>
                </a:cubicBezTo>
                <a:cubicBezTo>
                  <a:pt x="281" y="11"/>
                  <a:pt x="281" y="11"/>
                  <a:pt x="281" y="11"/>
                </a:cubicBezTo>
                <a:cubicBezTo>
                  <a:pt x="277" y="12"/>
                  <a:pt x="277" y="12"/>
                  <a:pt x="277" y="12"/>
                </a:cubicBezTo>
                <a:cubicBezTo>
                  <a:pt x="275" y="12"/>
                  <a:pt x="275" y="12"/>
                  <a:pt x="275" y="12"/>
                </a:cubicBezTo>
                <a:moveTo>
                  <a:pt x="251" y="20"/>
                </a:moveTo>
                <a:cubicBezTo>
                  <a:pt x="251" y="20"/>
                  <a:pt x="251" y="20"/>
                  <a:pt x="251" y="20"/>
                </a:cubicBezTo>
                <a:cubicBezTo>
                  <a:pt x="256" y="18"/>
                  <a:pt x="256" y="18"/>
                  <a:pt x="256" y="18"/>
                </a:cubicBezTo>
                <a:cubicBezTo>
                  <a:pt x="258" y="18"/>
                  <a:pt x="258" y="18"/>
                  <a:pt x="258" y="18"/>
                </a:cubicBezTo>
                <a:cubicBezTo>
                  <a:pt x="259" y="17"/>
                  <a:pt x="259" y="17"/>
                  <a:pt x="259" y="17"/>
                </a:cubicBezTo>
                <a:cubicBezTo>
                  <a:pt x="257" y="18"/>
                  <a:pt x="257" y="18"/>
                  <a:pt x="257" y="18"/>
                </a:cubicBezTo>
                <a:cubicBezTo>
                  <a:pt x="255" y="18"/>
                  <a:pt x="255" y="18"/>
                  <a:pt x="255" y="18"/>
                </a:cubicBezTo>
                <a:cubicBezTo>
                  <a:pt x="255" y="18"/>
                  <a:pt x="255" y="18"/>
                  <a:pt x="255" y="18"/>
                </a:cubicBezTo>
                <a:cubicBezTo>
                  <a:pt x="256" y="18"/>
                  <a:pt x="256" y="18"/>
                  <a:pt x="256" y="18"/>
                </a:cubicBezTo>
                <a:cubicBezTo>
                  <a:pt x="256" y="18"/>
                  <a:pt x="256" y="18"/>
                  <a:pt x="256" y="18"/>
                </a:cubicBezTo>
                <a:cubicBezTo>
                  <a:pt x="260" y="16"/>
                  <a:pt x="260" y="16"/>
                  <a:pt x="260" y="16"/>
                </a:cubicBezTo>
                <a:cubicBezTo>
                  <a:pt x="265" y="15"/>
                  <a:pt x="265" y="15"/>
                  <a:pt x="265" y="15"/>
                </a:cubicBezTo>
                <a:cubicBezTo>
                  <a:pt x="269" y="14"/>
                  <a:pt x="269" y="14"/>
                  <a:pt x="269" y="14"/>
                </a:cubicBezTo>
                <a:cubicBezTo>
                  <a:pt x="269" y="14"/>
                  <a:pt x="269" y="14"/>
                  <a:pt x="269" y="14"/>
                </a:cubicBezTo>
                <a:cubicBezTo>
                  <a:pt x="266" y="15"/>
                  <a:pt x="266" y="15"/>
                  <a:pt x="266" y="15"/>
                </a:cubicBezTo>
                <a:cubicBezTo>
                  <a:pt x="245" y="21"/>
                  <a:pt x="245" y="21"/>
                  <a:pt x="245" y="21"/>
                </a:cubicBezTo>
                <a:cubicBezTo>
                  <a:pt x="246" y="21"/>
                  <a:pt x="246" y="21"/>
                  <a:pt x="246" y="21"/>
                </a:cubicBezTo>
                <a:cubicBezTo>
                  <a:pt x="246" y="21"/>
                  <a:pt x="247" y="21"/>
                  <a:pt x="248" y="21"/>
                </a:cubicBezTo>
                <a:cubicBezTo>
                  <a:pt x="244" y="22"/>
                  <a:pt x="244" y="22"/>
                  <a:pt x="244" y="22"/>
                </a:cubicBezTo>
                <a:cubicBezTo>
                  <a:pt x="244" y="22"/>
                  <a:pt x="244" y="22"/>
                  <a:pt x="244" y="22"/>
                </a:cubicBezTo>
                <a:cubicBezTo>
                  <a:pt x="244" y="22"/>
                  <a:pt x="244" y="22"/>
                  <a:pt x="244" y="22"/>
                </a:cubicBezTo>
                <a:cubicBezTo>
                  <a:pt x="245" y="22"/>
                  <a:pt x="245" y="22"/>
                  <a:pt x="245" y="22"/>
                </a:cubicBezTo>
                <a:cubicBezTo>
                  <a:pt x="247" y="21"/>
                  <a:pt x="247" y="21"/>
                  <a:pt x="247" y="21"/>
                </a:cubicBezTo>
                <a:cubicBezTo>
                  <a:pt x="245" y="22"/>
                  <a:pt x="245" y="22"/>
                  <a:pt x="245" y="22"/>
                </a:cubicBezTo>
                <a:cubicBezTo>
                  <a:pt x="247" y="22"/>
                  <a:pt x="249" y="21"/>
                  <a:pt x="251" y="20"/>
                </a:cubicBezTo>
                <a:moveTo>
                  <a:pt x="179" y="56"/>
                </a:moveTo>
                <a:cubicBezTo>
                  <a:pt x="182" y="54"/>
                  <a:pt x="182" y="54"/>
                  <a:pt x="182" y="54"/>
                </a:cubicBezTo>
                <a:cubicBezTo>
                  <a:pt x="186" y="52"/>
                  <a:pt x="186" y="52"/>
                  <a:pt x="186" y="52"/>
                </a:cubicBezTo>
                <a:cubicBezTo>
                  <a:pt x="185" y="52"/>
                  <a:pt x="185" y="52"/>
                  <a:pt x="180" y="54"/>
                </a:cubicBezTo>
                <a:cubicBezTo>
                  <a:pt x="177" y="56"/>
                  <a:pt x="177" y="56"/>
                  <a:pt x="177" y="56"/>
                </a:cubicBezTo>
                <a:cubicBezTo>
                  <a:pt x="177" y="57"/>
                  <a:pt x="177" y="57"/>
                  <a:pt x="177" y="57"/>
                </a:cubicBezTo>
                <a:cubicBezTo>
                  <a:pt x="179" y="56"/>
                  <a:pt x="179" y="56"/>
                  <a:pt x="179" y="56"/>
                </a:cubicBezTo>
                <a:moveTo>
                  <a:pt x="156" y="69"/>
                </a:moveTo>
                <a:cubicBezTo>
                  <a:pt x="154" y="70"/>
                  <a:pt x="154" y="70"/>
                  <a:pt x="154" y="70"/>
                </a:cubicBezTo>
                <a:cubicBezTo>
                  <a:pt x="153" y="71"/>
                  <a:pt x="153" y="71"/>
                  <a:pt x="153" y="71"/>
                </a:cubicBezTo>
                <a:cubicBezTo>
                  <a:pt x="160" y="66"/>
                  <a:pt x="160" y="66"/>
                  <a:pt x="160" y="66"/>
                </a:cubicBezTo>
                <a:cubicBezTo>
                  <a:pt x="159" y="66"/>
                  <a:pt x="159" y="66"/>
                  <a:pt x="159" y="66"/>
                </a:cubicBezTo>
                <a:cubicBezTo>
                  <a:pt x="156" y="69"/>
                  <a:pt x="156" y="69"/>
                  <a:pt x="156" y="69"/>
                </a:cubicBezTo>
                <a:close/>
                <a:moveTo>
                  <a:pt x="6" y="417"/>
                </a:moveTo>
                <a:cubicBezTo>
                  <a:pt x="5" y="413"/>
                  <a:pt x="5" y="413"/>
                  <a:pt x="5" y="413"/>
                </a:cubicBezTo>
                <a:cubicBezTo>
                  <a:pt x="5" y="409"/>
                  <a:pt x="5" y="409"/>
                  <a:pt x="5" y="409"/>
                </a:cubicBezTo>
                <a:cubicBezTo>
                  <a:pt x="4" y="409"/>
                  <a:pt x="4" y="409"/>
                  <a:pt x="4" y="409"/>
                </a:cubicBezTo>
                <a:cubicBezTo>
                  <a:pt x="3" y="408"/>
                  <a:pt x="3" y="408"/>
                  <a:pt x="3" y="408"/>
                </a:cubicBezTo>
                <a:cubicBezTo>
                  <a:pt x="2" y="407"/>
                  <a:pt x="2" y="407"/>
                  <a:pt x="2" y="407"/>
                </a:cubicBezTo>
                <a:cubicBezTo>
                  <a:pt x="2" y="405"/>
                  <a:pt x="2" y="405"/>
                  <a:pt x="2" y="405"/>
                </a:cubicBezTo>
                <a:cubicBezTo>
                  <a:pt x="1" y="398"/>
                  <a:pt x="1" y="398"/>
                  <a:pt x="1" y="398"/>
                </a:cubicBezTo>
                <a:cubicBezTo>
                  <a:pt x="1" y="394"/>
                  <a:pt x="1" y="394"/>
                  <a:pt x="1" y="394"/>
                </a:cubicBezTo>
                <a:cubicBezTo>
                  <a:pt x="1" y="392"/>
                  <a:pt x="1" y="389"/>
                  <a:pt x="1" y="387"/>
                </a:cubicBezTo>
                <a:cubicBezTo>
                  <a:pt x="1" y="379"/>
                  <a:pt x="1" y="379"/>
                  <a:pt x="1" y="379"/>
                </a:cubicBezTo>
                <a:cubicBezTo>
                  <a:pt x="1" y="378"/>
                  <a:pt x="1" y="376"/>
                  <a:pt x="1" y="374"/>
                </a:cubicBezTo>
                <a:cubicBezTo>
                  <a:pt x="0" y="370"/>
                  <a:pt x="0" y="370"/>
                  <a:pt x="0" y="370"/>
                </a:cubicBezTo>
                <a:cubicBezTo>
                  <a:pt x="0" y="367"/>
                  <a:pt x="0" y="367"/>
                  <a:pt x="0" y="367"/>
                </a:cubicBezTo>
                <a:cubicBezTo>
                  <a:pt x="0" y="367"/>
                  <a:pt x="0" y="367"/>
                  <a:pt x="0" y="367"/>
                </a:cubicBezTo>
                <a:cubicBezTo>
                  <a:pt x="0" y="376"/>
                  <a:pt x="1" y="389"/>
                  <a:pt x="1" y="399"/>
                </a:cubicBezTo>
                <a:cubicBezTo>
                  <a:pt x="2" y="405"/>
                  <a:pt x="2" y="405"/>
                  <a:pt x="2" y="405"/>
                </a:cubicBezTo>
                <a:cubicBezTo>
                  <a:pt x="2" y="405"/>
                  <a:pt x="2" y="405"/>
                  <a:pt x="2" y="405"/>
                </a:cubicBezTo>
                <a:cubicBezTo>
                  <a:pt x="2" y="407"/>
                  <a:pt x="2" y="407"/>
                  <a:pt x="2" y="407"/>
                </a:cubicBezTo>
                <a:cubicBezTo>
                  <a:pt x="3" y="414"/>
                  <a:pt x="3" y="414"/>
                  <a:pt x="3" y="414"/>
                </a:cubicBezTo>
                <a:cubicBezTo>
                  <a:pt x="3" y="414"/>
                  <a:pt x="3" y="414"/>
                  <a:pt x="3" y="414"/>
                </a:cubicBezTo>
                <a:cubicBezTo>
                  <a:pt x="4" y="419"/>
                  <a:pt x="4" y="419"/>
                  <a:pt x="4" y="419"/>
                </a:cubicBezTo>
                <a:cubicBezTo>
                  <a:pt x="5" y="421"/>
                  <a:pt x="5" y="421"/>
                  <a:pt x="5" y="421"/>
                </a:cubicBezTo>
                <a:cubicBezTo>
                  <a:pt x="4" y="416"/>
                  <a:pt x="4" y="416"/>
                  <a:pt x="4" y="416"/>
                </a:cubicBezTo>
                <a:cubicBezTo>
                  <a:pt x="4" y="413"/>
                  <a:pt x="4" y="413"/>
                  <a:pt x="4" y="413"/>
                </a:cubicBezTo>
                <a:cubicBezTo>
                  <a:pt x="5" y="414"/>
                  <a:pt x="5" y="414"/>
                  <a:pt x="5" y="414"/>
                </a:cubicBezTo>
                <a:cubicBezTo>
                  <a:pt x="5" y="417"/>
                  <a:pt x="5" y="417"/>
                  <a:pt x="5" y="417"/>
                </a:cubicBezTo>
                <a:cubicBezTo>
                  <a:pt x="6" y="417"/>
                  <a:pt x="6" y="417"/>
                  <a:pt x="6" y="417"/>
                </a:cubicBezTo>
                <a:moveTo>
                  <a:pt x="182" y="64"/>
                </a:moveTo>
                <a:cubicBezTo>
                  <a:pt x="185" y="62"/>
                  <a:pt x="185" y="62"/>
                  <a:pt x="185" y="62"/>
                </a:cubicBezTo>
                <a:cubicBezTo>
                  <a:pt x="189" y="60"/>
                  <a:pt x="189" y="60"/>
                  <a:pt x="189" y="60"/>
                </a:cubicBezTo>
                <a:cubicBezTo>
                  <a:pt x="188" y="60"/>
                  <a:pt x="187" y="60"/>
                  <a:pt x="187" y="60"/>
                </a:cubicBezTo>
                <a:cubicBezTo>
                  <a:pt x="187" y="59"/>
                  <a:pt x="188" y="59"/>
                  <a:pt x="189" y="58"/>
                </a:cubicBezTo>
                <a:cubicBezTo>
                  <a:pt x="191" y="56"/>
                  <a:pt x="191" y="56"/>
                  <a:pt x="191" y="56"/>
                </a:cubicBezTo>
                <a:cubicBezTo>
                  <a:pt x="191" y="56"/>
                  <a:pt x="191" y="56"/>
                  <a:pt x="191" y="56"/>
                </a:cubicBezTo>
                <a:cubicBezTo>
                  <a:pt x="192" y="54"/>
                  <a:pt x="192" y="54"/>
                  <a:pt x="192" y="54"/>
                </a:cubicBezTo>
                <a:cubicBezTo>
                  <a:pt x="191" y="54"/>
                  <a:pt x="191" y="54"/>
                  <a:pt x="191" y="54"/>
                </a:cubicBezTo>
                <a:cubicBezTo>
                  <a:pt x="193" y="52"/>
                  <a:pt x="193" y="52"/>
                  <a:pt x="193" y="52"/>
                </a:cubicBezTo>
                <a:cubicBezTo>
                  <a:pt x="196" y="51"/>
                  <a:pt x="196" y="51"/>
                  <a:pt x="196" y="51"/>
                </a:cubicBezTo>
                <a:cubicBezTo>
                  <a:pt x="195" y="51"/>
                  <a:pt x="195" y="51"/>
                  <a:pt x="194" y="51"/>
                </a:cubicBezTo>
                <a:cubicBezTo>
                  <a:pt x="194" y="51"/>
                  <a:pt x="194" y="51"/>
                  <a:pt x="194" y="51"/>
                </a:cubicBezTo>
                <a:cubicBezTo>
                  <a:pt x="196" y="50"/>
                  <a:pt x="197" y="49"/>
                  <a:pt x="199" y="48"/>
                </a:cubicBezTo>
                <a:cubicBezTo>
                  <a:pt x="199" y="48"/>
                  <a:pt x="199" y="48"/>
                  <a:pt x="199" y="48"/>
                </a:cubicBezTo>
                <a:cubicBezTo>
                  <a:pt x="202" y="47"/>
                  <a:pt x="202" y="47"/>
                  <a:pt x="202" y="47"/>
                </a:cubicBezTo>
                <a:cubicBezTo>
                  <a:pt x="202" y="46"/>
                  <a:pt x="202" y="46"/>
                  <a:pt x="202" y="46"/>
                </a:cubicBezTo>
                <a:cubicBezTo>
                  <a:pt x="204" y="45"/>
                  <a:pt x="204" y="45"/>
                  <a:pt x="204" y="45"/>
                </a:cubicBezTo>
                <a:cubicBezTo>
                  <a:pt x="205" y="45"/>
                  <a:pt x="205" y="45"/>
                  <a:pt x="205" y="45"/>
                </a:cubicBezTo>
                <a:cubicBezTo>
                  <a:pt x="208" y="43"/>
                  <a:pt x="208" y="43"/>
                  <a:pt x="208" y="43"/>
                </a:cubicBezTo>
                <a:cubicBezTo>
                  <a:pt x="208" y="42"/>
                  <a:pt x="208" y="42"/>
                  <a:pt x="208" y="42"/>
                </a:cubicBezTo>
                <a:cubicBezTo>
                  <a:pt x="211" y="41"/>
                  <a:pt x="211" y="41"/>
                  <a:pt x="211" y="41"/>
                </a:cubicBezTo>
                <a:cubicBezTo>
                  <a:pt x="213" y="39"/>
                  <a:pt x="213" y="39"/>
                  <a:pt x="213" y="39"/>
                </a:cubicBezTo>
                <a:cubicBezTo>
                  <a:pt x="212" y="39"/>
                  <a:pt x="212" y="39"/>
                  <a:pt x="212" y="39"/>
                </a:cubicBezTo>
                <a:cubicBezTo>
                  <a:pt x="214" y="38"/>
                  <a:pt x="214" y="38"/>
                  <a:pt x="214" y="38"/>
                </a:cubicBezTo>
                <a:cubicBezTo>
                  <a:pt x="214" y="38"/>
                  <a:pt x="214" y="38"/>
                  <a:pt x="214" y="38"/>
                </a:cubicBezTo>
                <a:cubicBezTo>
                  <a:pt x="214" y="38"/>
                  <a:pt x="214" y="38"/>
                  <a:pt x="214" y="38"/>
                </a:cubicBezTo>
                <a:cubicBezTo>
                  <a:pt x="217" y="37"/>
                  <a:pt x="217" y="37"/>
                  <a:pt x="217" y="37"/>
                </a:cubicBezTo>
                <a:cubicBezTo>
                  <a:pt x="218" y="36"/>
                  <a:pt x="218" y="36"/>
                  <a:pt x="218" y="36"/>
                </a:cubicBezTo>
                <a:cubicBezTo>
                  <a:pt x="216" y="36"/>
                  <a:pt x="216" y="36"/>
                  <a:pt x="216" y="36"/>
                </a:cubicBezTo>
                <a:cubicBezTo>
                  <a:pt x="220" y="34"/>
                  <a:pt x="220" y="34"/>
                  <a:pt x="220" y="34"/>
                </a:cubicBezTo>
                <a:cubicBezTo>
                  <a:pt x="222" y="33"/>
                  <a:pt x="222" y="33"/>
                  <a:pt x="222" y="33"/>
                </a:cubicBezTo>
                <a:cubicBezTo>
                  <a:pt x="222" y="33"/>
                  <a:pt x="222" y="33"/>
                  <a:pt x="222" y="33"/>
                </a:cubicBezTo>
                <a:cubicBezTo>
                  <a:pt x="225" y="31"/>
                  <a:pt x="225" y="31"/>
                  <a:pt x="225" y="31"/>
                </a:cubicBezTo>
                <a:cubicBezTo>
                  <a:pt x="227" y="30"/>
                  <a:pt x="227" y="30"/>
                  <a:pt x="227" y="30"/>
                </a:cubicBezTo>
                <a:cubicBezTo>
                  <a:pt x="226" y="30"/>
                  <a:pt x="226" y="30"/>
                  <a:pt x="226" y="30"/>
                </a:cubicBezTo>
                <a:cubicBezTo>
                  <a:pt x="224" y="31"/>
                  <a:pt x="224" y="31"/>
                  <a:pt x="224" y="31"/>
                </a:cubicBezTo>
                <a:cubicBezTo>
                  <a:pt x="223" y="31"/>
                  <a:pt x="223" y="31"/>
                  <a:pt x="223" y="31"/>
                </a:cubicBezTo>
                <a:cubicBezTo>
                  <a:pt x="223" y="31"/>
                  <a:pt x="223" y="31"/>
                  <a:pt x="223" y="31"/>
                </a:cubicBezTo>
                <a:cubicBezTo>
                  <a:pt x="220" y="32"/>
                  <a:pt x="220" y="32"/>
                  <a:pt x="220" y="32"/>
                </a:cubicBezTo>
                <a:cubicBezTo>
                  <a:pt x="220" y="32"/>
                  <a:pt x="220" y="32"/>
                  <a:pt x="220" y="32"/>
                </a:cubicBezTo>
                <a:cubicBezTo>
                  <a:pt x="224" y="31"/>
                  <a:pt x="224" y="31"/>
                  <a:pt x="224" y="31"/>
                </a:cubicBezTo>
                <a:cubicBezTo>
                  <a:pt x="227" y="29"/>
                  <a:pt x="227" y="29"/>
                  <a:pt x="227" y="29"/>
                </a:cubicBezTo>
                <a:cubicBezTo>
                  <a:pt x="232" y="27"/>
                  <a:pt x="232" y="27"/>
                  <a:pt x="232" y="27"/>
                </a:cubicBezTo>
                <a:cubicBezTo>
                  <a:pt x="237" y="25"/>
                  <a:pt x="237" y="25"/>
                  <a:pt x="237" y="25"/>
                </a:cubicBezTo>
                <a:cubicBezTo>
                  <a:pt x="237" y="25"/>
                  <a:pt x="237" y="25"/>
                  <a:pt x="237" y="25"/>
                </a:cubicBezTo>
                <a:cubicBezTo>
                  <a:pt x="233" y="26"/>
                  <a:pt x="233" y="26"/>
                  <a:pt x="233" y="26"/>
                </a:cubicBezTo>
                <a:cubicBezTo>
                  <a:pt x="233" y="26"/>
                  <a:pt x="233" y="26"/>
                  <a:pt x="233" y="26"/>
                </a:cubicBezTo>
                <a:cubicBezTo>
                  <a:pt x="231" y="27"/>
                  <a:pt x="231" y="27"/>
                  <a:pt x="231" y="27"/>
                </a:cubicBezTo>
                <a:cubicBezTo>
                  <a:pt x="226" y="29"/>
                  <a:pt x="226" y="29"/>
                  <a:pt x="226" y="29"/>
                </a:cubicBezTo>
                <a:cubicBezTo>
                  <a:pt x="221" y="31"/>
                  <a:pt x="221" y="31"/>
                  <a:pt x="221" y="31"/>
                </a:cubicBezTo>
                <a:cubicBezTo>
                  <a:pt x="218" y="33"/>
                  <a:pt x="218" y="33"/>
                  <a:pt x="218" y="33"/>
                </a:cubicBezTo>
                <a:cubicBezTo>
                  <a:pt x="213" y="35"/>
                  <a:pt x="213" y="35"/>
                  <a:pt x="213" y="35"/>
                </a:cubicBezTo>
                <a:cubicBezTo>
                  <a:pt x="212" y="36"/>
                  <a:pt x="212" y="36"/>
                  <a:pt x="212" y="36"/>
                </a:cubicBezTo>
                <a:cubicBezTo>
                  <a:pt x="217" y="33"/>
                  <a:pt x="217" y="33"/>
                  <a:pt x="217" y="33"/>
                </a:cubicBezTo>
                <a:cubicBezTo>
                  <a:pt x="224" y="30"/>
                  <a:pt x="224" y="30"/>
                  <a:pt x="224" y="30"/>
                </a:cubicBezTo>
                <a:cubicBezTo>
                  <a:pt x="228" y="28"/>
                  <a:pt x="228" y="28"/>
                  <a:pt x="228" y="28"/>
                </a:cubicBezTo>
                <a:cubicBezTo>
                  <a:pt x="233" y="26"/>
                  <a:pt x="233" y="26"/>
                  <a:pt x="233" y="26"/>
                </a:cubicBezTo>
                <a:cubicBezTo>
                  <a:pt x="237" y="25"/>
                  <a:pt x="237" y="25"/>
                  <a:pt x="237" y="25"/>
                </a:cubicBezTo>
                <a:cubicBezTo>
                  <a:pt x="237" y="25"/>
                  <a:pt x="237" y="25"/>
                  <a:pt x="237" y="25"/>
                </a:cubicBezTo>
                <a:cubicBezTo>
                  <a:pt x="236" y="25"/>
                  <a:pt x="236" y="25"/>
                  <a:pt x="236" y="25"/>
                </a:cubicBezTo>
                <a:cubicBezTo>
                  <a:pt x="231" y="27"/>
                  <a:pt x="231" y="27"/>
                  <a:pt x="231" y="27"/>
                </a:cubicBezTo>
                <a:cubicBezTo>
                  <a:pt x="224" y="30"/>
                  <a:pt x="224" y="30"/>
                  <a:pt x="224" y="30"/>
                </a:cubicBezTo>
                <a:cubicBezTo>
                  <a:pt x="213" y="35"/>
                  <a:pt x="213" y="35"/>
                  <a:pt x="213" y="35"/>
                </a:cubicBezTo>
                <a:cubicBezTo>
                  <a:pt x="212" y="35"/>
                  <a:pt x="212" y="35"/>
                  <a:pt x="212" y="35"/>
                </a:cubicBezTo>
                <a:cubicBezTo>
                  <a:pt x="212" y="36"/>
                  <a:pt x="212" y="36"/>
                  <a:pt x="212" y="36"/>
                </a:cubicBezTo>
                <a:cubicBezTo>
                  <a:pt x="208" y="37"/>
                  <a:pt x="208" y="37"/>
                  <a:pt x="208" y="37"/>
                </a:cubicBezTo>
                <a:cubicBezTo>
                  <a:pt x="209" y="37"/>
                  <a:pt x="209" y="37"/>
                  <a:pt x="209" y="37"/>
                </a:cubicBezTo>
                <a:cubicBezTo>
                  <a:pt x="208" y="37"/>
                  <a:pt x="208" y="37"/>
                  <a:pt x="208" y="37"/>
                </a:cubicBezTo>
                <a:cubicBezTo>
                  <a:pt x="206" y="38"/>
                  <a:pt x="206" y="38"/>
                  <a:pt x="206" y="38"/>
                </a:cubicBezTo>
                <a:cubicBezTo>
                  <a:pt x="203" y="40"/>
                  <a:pt x="203" y="40"/>
                  <a:pt x="203" y="40"/>
                </a:cubicBezTo>
                <a:cubicBezTo>
                  <a:pt x="203" y="40"/>
                  <a:pt x="203" y="40"/>
                  <a:pt x="203" y="40"/>
                </a:cubicBezTo>
                <a:cubicBezTo>
                  <a:pt x="204" y="39"/>
                  <a:pt x="204" y="39"/>
                  <a:pt x="204" y="39"/>
                </a:cubicBezTo>
                <a:cubicBezTo>
                  <a:pt x="201" y="41"/>
                  <a:pt x="201" y="41"/>
                  <a:pt x="201" y="41"/>
                </a:cubicBezTo>
                <a:cubicBezTo>
                  <a:pt x="199" y="42"/>
                  <a:pt x="199" y="42"/>
                  <a:pt x="199" y="42"/>
                </a:cubicBezTo>
                <a:cubicBezTo>
                  <a:pt x="198" y="43"/>
                  <a:pt x="198" y="43"/>
                  <a:pt x="198" y="43"/>
                </a:cubicBezTo>
                <a:cubicBezTo>
                  <a:pt x="194" y="45"/>
                  <a:pt x="194" y="45"/>
                  <a:pt x="194" y="45"/>
                </a:cubicBezTo>
                <a:cubicBezTo>
                  <a:pt x="191" y="46"/>
                  <a:pt x="191" y="46"/>
                  <a:pt x="191" y="46"/>
                </a:cubicBezTo>
                <a:cubicBezTo>
                  <a:pt x="184" y="50"/>
                  <a:pt x="184" y="50"/>
                  <a:pt x="184" y="50"/>
                </a:cubicBezTo>
                <a:cubicBezTo>
                  <a:pt x="179" y="53"/>
                  <a:pt x="179" y="53"/>
                  <a:pt x="179" y="53"/>
                </a:cubicBezTo>
                <a:cubicBezTo>
                  <a:pt x="176" y="55"/>
                  <a:pt x="176" y="55"/>
                  <a:pt x="176" y="55"/>
                </a:cubicBezTo>
                <a:cubicBezTo>
                  <a:pt x="177" y="54"/>
                  <a:pt x="177" y="54"/>
                  <a:pt x="177" y="54"/>
                </a:cubicBezTo>
                <a:cubicBezTo>
                  <a:pt x="183" y="51"/>
                  <a:pt x="183" y="51"/>
                  <a:pt x="183" y="51"/>
                </a:cubicBezTo>
                <a:cubicBezTo>
                  <a:pt x="187" y="49"/>
                  <a:pt x="187" y="49"/>
                  <a:pt x="187" y="49"/>
                </a:cubicBezTo>
                <a:cubicBezTo>
                  <a:pt x="191" y="46"/>
                  <a:pt x="191" y="46"/>
                  <a:pt x="191" y="46"/>
                </a:cubicBezTo>
                <a:cubicBezTo>
                  <a:pt x="182" y="51"/>
                  <a:pt x="171" y="59"/>
                  <a:pt x="162" y="64"/>
                </a:cubicBezTo>
                <a:cubicBezTo>
                  <a:pt x="162" y="64"/>
                  <a:pt x="162" y="64"/>
                  <a:pt x="162" y="64"/>
                </a:cubicBezTo>
                <a:cubicBezTo>
                  <a:pt x="163" y="64"/>
                  <a:pt x="163" y="64"/>
                  <a:pt x="163" y="64"/>
                </a:cubicBezTo>
                <a:cubicBezTo>
                  <a:pt x="167" y="61"/>
                  <a:pt x="167" y="61"/>
                  <a:pt x="167" y="61"/>
                </a:cubicBezTo>
                <a:cubicBezTo>
                  <a:pt x="170" y="59"/>
                  <a:pt x="170" y="59"/>
                  <a:pt x="170" y="59"/>
                </a:cubicBezTo>
                <a:cubicBezTo>
                  <a:pt x="170" y="59"/>
                  <a:pt x="170" y="59"/>
                  <a:pt x="170" y="59"/>
                </a:cubicBezTo>
                <a:cubicBezTo>
                  <a:pt x="167" y="61"/>
                  <a:pt x="167" y="61"/>
                  <a:pt x="167" y="61"/>
                </a:cubicBezTo>
                <a:cubicBezTo>
                  <a:pt x="164" y="63"/>
                  <a:pt x="164" y="63"/>
                  <a:pt x="164" y="63"/>
                </a:cubicBezTo>
                <a:cubicBezTo>
                  <a:pt x="159" y="67"/>
                  <a:pt x="159" y="67"/>
                  <a:pt x="159" y="67"/>
                </a:cubicBezTo>
                <a:cubicBezTo>
                  <a:pt x="156" y="68"/>
                  <a:pt x="154" y="70"/>
                  <a:pt x="152" y="71"/>
                </a:cubicBezTo>
                <a:cubicBezTo>
                  <a:pt x="151" y="72"/>
                  <a:pt x="151" y="72"/>
                  <a:pt x="151" y="72"/>
                </a:cubicBezTo>
                <a:cubicBezTo>
                  <a:pt x="148" y="75"/>
                  <a:pt x="148" y="75"/>
                  <a:pt x="148" y="75"/>
                </a:cubicBezTo>
                <a:cubicBezTo>
                  <a:pt x="147" y="75"/>
                  <a:pt x="147" y="75"/>
                  <a:pt x="147" y="75"/>
                </a:cubicBezTo>
                <a:cubicBezTo>
                  <a:pt x="147" y="76"/>
                  <a:pt x="146" y="76"/>
                  <a:pt x="145" y="77"/>
                </a:cubicBezTo>
                <a:cubicBezTo>
                  <a:pt x="145" y="77"/>
                  <a:pt x="145" y="77"/>
                  <a:pt x="145" y="77"/>
                </a:cubicBezTo>
                <a:cubicBezTo>
                  <a:pt x="149" y="74"/>
                  <a:pt x="149" y="74"/>
                  <a:pt x="149" y="74"/>
                </a:cubicBezTo>
                <a:cubicBezTo>
                  <a:pt x="149" y="74"/>
                  <a:pt x="149" y="74"/>
                  <a:pt x="149" y="74"/>
                </a:cubicBezTo>
                <a:cubicBezTo>
                  <a:pt x="148" y="75"/>
                  <a:pt x="148" y="75"/>
                  <a:pt x="148" y="75"/>
                </a:cubicBezTo>
                <a:cubicBezTo>
                  <a:pt x="147" y="76"/>
                  <a:pt x="147" y="76"/>
                  <a:pt x="147" y="76"/>
                </a:cubicBezTo>
                <a:cubicBezTo>
                  <a:pt x="147" y="76"/>
                  <a:pt x="147" y="76"/>
                  <a:pt x="147" y="76"/>
                </a:cubicBezTo>
                <a:cubicBezTo>
                  <a:pt x="151" y="73"/>
                  <a:pt x="151" y="73"/>
                  <a:pt x="151" y="73"/>
                </a:cubicBezTo>
                <a:cubicBezTo>
                  <a:pt x="151" y="73"/>
                  <a:pt x="151" y="73"/>
                  <a:pt x="151" y="73"/>
                </a:cubicBezTo>
                <a:cubicBezTo>
                  <a:pt x="156" y="69"/>
                  <a:pt x="156" y="69"/>
                  <a:pt x="156" y="69"/>
                </a:cubicBezTo>
                <a:cubicBezTo>
                  <a:pt x="156" y="69"/>
                  <a:pt x="156" y="69"/>
                  <a:pt x="156" y="69"/>
                </a:cubicBezTo>
                <a:cubicBezTo>
                  <a:pt x="160" y="66"/>
                  <a:pt x="160" y="66"/>
                  <a:pt x="160" y="66"/>
                </a:cubicBezTo>
                <a:cubicBezTo>
                  <a:pt x="161" y="65"/>
                  <a:pt x="161" y="65"/>
                  <a:pt x="161" y="65"/>
                </a:cubicBezTo>
                <a:cubicBezTo>
                  <a:pt x="162" y="65"/>
                  <a:pt x="163" y="64"/>
                  <a:pt x="164" y="63"/>
                </a:cubicBezTo>
                <a:cubicBezTo>
                  <a:pt x="163" y="64"/>
                  <a:pt x="163" y="64"/>
                  <a:pt x="163" y="64"/>
                </a:cubicBezTo>
                <a:cubicBezTo>
                  <a:pt x="165" y="63"/>
                  <a:pt x="165" y="63"/>
                  <a:pt x="165" y="63"/>
                </a:cubicBezTo>
                <a:cubicBezTo>
                  <a:pt x="167" y="61"/>
                  <a:pt x="167" y="61"/>
                  <a:pt x="167" y="61"/>
                </a:cubicBezTo>
                <a:cubicBezTo>
                  <a:pt x="167" y="61"/>
                  <a:pt x="167" y="61"/>
                  <a:pt x="167" y="61"/>
                </a:cubicBezTo>
                <a:cubicBezTo>
                  <a:pt x="170" y="59"/>
                  <a:pt x="170" y="59"/>
                  <a:pt x="170" y="59"/>
                </a:cubicBezTo>
                <a:cubicBezTo>
                  <a:pt x="174" y="57"/>
                  <a:pt x="174" y="57"/>
                  <a:pt x="174" y="57"/>
                </a:cubicBezTo>
                <a:cubicBezTo>
                  <a:pt x="177" y="55"/>
                  <a:pt x="177" y="55"/>
                  <a:pt x="177" y="55"/>
                </a:cubicBezTo>
                <a:cubicBezTo>
                  <a:pt x="180" y="54"/>
                  <a:pt x="180" y="54"/>
                  <a:pt x="180" y="54"/>
                </a:cubicBezTo>
                <a:cubicBezTo>
                  <a:pt x="185" y="50"/>
                  <a:pt x="185" y="50"/>
                  <a:pt x="185" y="50"/>
                </a:cubicBezTo>
                <a:cubicBezTo>
                  <a:pt x="186" y="50"/>
                  <a:pt x="186" y="50"/>
                  <a:pt x="186" y="50"/>
                </a:cubicBezTo>
                <a:cubicBezTo>
                  <a:pt x="190" y="48"/>
                  <a:pt x="190" y="48"/>
                  <a:pt x="190" y="48"/>
                </a:cubicBezTo>
                <a:cubicBezTo>
                  <a:pt x="194" y="45"/>
                  <a:pt x="194" y="45"/>
                  <a:pt x="194" y="45"/>
                </a:cubicBezTo>
                <a:cubicBezTo>
                  <a:pt x="196" y="44"/>
                  <a:pt x="196" y="44"/>
                  <a:pt x="196" y="44"/>
                </a:cubicBezTo>
                <a:cubicBezTo>
                  <a:pt x="199" y="42"/>
                  <a:pt x="199" y="42"/>
                  <a:pt x="199" y="42"/>
                </a:cubicBezTo>
                <a:cubicBezTo>
                  <a:pt x="199" y="43"/>
                  <a:pt x="199" y="43"/>
                  <a:pt x="199" y="43"/>
                </a:cubicBezTo>
                <a:cubicBezTo>
                  <a:pt x="201" y="41"/>
                  <a:pt x="201" y="41"/>
                  <a:pt x="201" y="41"/>
                </a:cubicBezTo>
                <a:cubicBezTo>
                  <a:pt x="201" y="42"/>
                  <a:pt x="201" y="42"/>
                  <a:pt x="201" y="42"/>
                </a:cubicBezTo>
                <a:cubicBezTo>
                  <a:pt x="198" y="43"/>
                  <a:pt x="198" y="43"/>
                  <a:pt x="198" y="43"/>
                </a:cubicBezTo>
                <a:cubicBezTo>
                  <a:pt x="199" y="43"/>
                  <a:pt x="199" y="43"/>
                  <a:pt x="199" y="43"/>
                </a:cubicBezTo>
                <a:cubicBezTo>
                  <a:pt x="200" y="43"/>
                  <a:pt x="200" y="43"/>
                  <a:pt x="200" y="43"/>
                </a:cubicBezTo>
                <a:cubicBezTo>
                  <a:pt x="204" y="40"/>
                  <a:pt x="204" y="40"/>
                  <a:pt x="204" y="40"/>
                </a:cubicBezTo>
                <a:cubicBezTo>
                  <a:pt x="205" y="40"/>
                  <a:pt x="205" y="40"/>
                  <a:pt x="205" y="40"/>
                </a:cubicBezTo>
                <a:cubicBezTo>
                  <a:pt x="201" y="43"/>
                  <a:pt x="201" y="43"/>
                  <a:pt x="201" y="43"/>
                </a:cubicBezTo>
                <a:cubicBezTo>
                  <a:pt x="200" y="43"/>
                  <a:pt x="200" y="43"/>
                  <a:pt x="200" y="43"/>
                </a:cubicBezTo>
                <a:cubicBezTo>
                  <a:pt x="196" y="45"/>
                  <a:pt x="196" y="45"/>
                  <a:pt x="196" y="45"/>
                </a:cubicBezTo>
                <a:cubicBezTo>
                  <a:pt x="196" y="46"/>
                  <a:pt x="196" y="46"/>
                  <a:pt x="196" y="46"/>
                </a:cubicBezTo>
                <a:cubicBezTo>
                  <a:pt x="193" y="48"/>
                  <a:pt x="193" y="48"/>
                  <a:pt x="193" y="48"/>
                </a:cubicBezTo>
                <a:cubicBezTo>
                  <a:pt x="192" y="49"/>
                  <a:pt x="192" y="49"/>
                  <a:pt x="192" y="49"/>
                </a:cubicBezTo>
                <a:cubicBezTo>
                  <a:pt x="188" y="51"/>
                  <a:pt x="188" y="51"/>
                  <a:pt x="188" y="51"/>
                </a:cubicBezTo>
                <a:cubicBezTo>
                  <a:pt x="187" y="52"/>
                  <a:pt x="187" y="52"/>
                  <a:pt x="187" y="52"/>
                </a:cubicBezTo>
                <a:cubicBezTo>
                  <a:pt x="184" y="54"/>
                  <a:pt x="184" y="54"/>
                  <a:pt x="184" y="54"/>
                </a:cubicBezTo>
                <a:cubicBezTo>
                  <a:pt x="179" y="57"/>
                  <a:pt x="179" y="57"/>
                  <a:pt x="179" y="57"/>
                </a:cubicBezTo>
                <a:cubicBezTo>
                  <a:pt x="174" y="60"/>
                  <a:pt x="174" y="60"/>
                  <a:pt x="174" y="60"/>
                </a:cubicBezTo>
                <a:cubicBezTo>
                  <a:pt x="169" y="63"/>
                  <a:pt x="169" y="63"/>
                  <a:pt x="169" y="63"/>
                </a:cubicBezTo>
                <a:cubicBezTo>
                  <a:pt x="165" y="66"/>
                  <a:pt x="165" y="66"/>
                  <a:pt x="165" y="66"/>
                </a:cubicBezTo>
                <a:cubicBezTo>
                  <a:pt x="163" y="67"/>
                  <a:pt x="163" y="67"/>
                  <a:pt x="163" y="67"/>
                </a:cubicBezTo>
                <a:cubicBezTo>
                  <a:pt x="163" y="66"/>
                  <a:pt x="163" y="66"/>
                  <a:pt x="163" y="66"/>
                </a:cubicBezTo>
                <a:cubicBezTo>
                  <a:pt x="163" y="66"/>
                  <a:pt x="163" y="66"/>
                  <a:pt x="163" y="66"/>
                </a:cubicBezTo>
                <a:cubicBezTo>
                  <a:pt x="159" y="68"/>
                  <a:pt x="159" y="68"/>
                  <a:pt x="159" y="68"/>
                </a:cubicBezTo>
                <a:cubicBezTo>
                  <a:pt x="157" y="69"/>
                  <a:pt x="156" y="70"/>
                  <a:pt x="155" y="71"/>
                </a:cubicBezTo>
                <a:cubicBezTo>
                  <a:pt x="154" y="72"/>
                  <a:pt x="154" y="72"/>
                  <a:pt x="154" y="72"/>
                </a:cubicBezTo>
                <a:cubicBezTo>
                  <a:pt x="155" y="72"/>
                  <a:pt x="155" y="72"/>
                  <a:pt x="155" y="72"/>
                </a:cubicBezTo>
                <a:cubicBezTo>
                  <a:pt x="158" y="70"/>
                  <a:pt x="158" y="70"/>
                  <a:pt x="158" y="70"/>
                </a:cubicBezTo>
                <a:cubicBezTo>
                  <a:pt x="159" y="70"/>
                  <a:pt x="159" y="70"/>
                  <a:pt x="159" y="70"/>
                </a:cubicBezTo>
                <a:cubicBezTo>
                  <a:pt x="159" y="70"/>
                  <a:pt x="159" y="70"/>
                  <a:pt x="159" y="70"/>
                </a:cubicBezTo>
                <a:cubicBezTo>
                  <a:pt x="158" y="72"/>
                  <a:pt x="158" y="72"/>
                  <a:pt x="158" y="72"/>
                </a:cubicBezTo>
                <a:cubicBezTo>
                  <a:pt x="153" y="76"/>
                  <a:pt x="153" y="76"/>
                  <a:pt x="153" y="76"/>
                </a:cubicBezTo>
                <a:cubicBezTo>
                  <a:pt x="151" y="78"/>
                  <a:pt x="151" y="78"/>
                  <a:pt x="151" y="78"/>
                </a:cubicBezTo>
                <a:cubicBezTo>
                  <a:pt x="148" y="81"/>
                  <a:pt x="148" y="81"/>
                  <a:pt x="148" y="81"/>
                </a:cubicBezTo>
                <a:cubicBezTo>
                  <a:pt x="148" y="81"/>
                  <a:pt x="149" y="81"/>
                  <a:pt x="149" y="81"/>
                </a:cubicBezTo>
                <a:cubicBezTo>
                  <a:pt x="145" y="85"/>
                  <a:pt x="145" y="85"/>
                  <a:pt x="145" y="85"/>
                </a:cubicBezTo>
                <a:cubicBezTo>
                  <a:pt x="147" y="85"/>
                  <a:pt x="147" y="85"/>
                  <a:pt x="147" y="85"/>
                </a:cubicBezTo>
                <a:cubicBezTo>
                  <a:pt x="146" y="87"/>
                  <a:pt x="146" y="87"/>
                  <a:pt x="146" y="87"/>
                </a:cubicBezTo>
                <a:cubicBezTo>
                  <a:pt x="149" y="85"/>
                  <a:pt x="149" y="85"/>
                  <a:pt x="149" y="85"/>
                </a:cubicBezTo>
                <a:cubicBezTo>
                  <a:pt x="153" y="80"/>
                  <a:pt x="153" y="80"/>
                  <a:pt x="153" y="80"/>
                </a:cubicBezTo>
                <a:cubicBezTo>
                  <a:pt x="154" y="78"/>
                  <a:pt x="154" y="78"/>
                  <a:pt x="154" y="78"/>
                </a:cubicBezTo>
                <a:cubicBezTo>
                  <a:pt x="157" y="76"/>
                  <a:pt x="157" y="76"/>
                  <a:pt x="157" y="76"/>
                </a:cubicBezTo>
                <a:cubicBezTo>
                  <a:pt x="155" y="78"/>
                  <a:pt x="155" y="78"/>
                  <a:pt x="155" y="78"/>
                </a:cubicBezTo>
                <a:cubicBezTo>
                  <a:pt x="153" y="82"/>
                  <a:pt x="153" y="82"/>
                  <a:pt x="153" y="82"/>
                </a:cubicBezTo>
                <a:cubicBezTo>
                  <a:pt x="152" y="84"/>
                  <a:pt x="152" y="84"/>
                  <a:pt x="152" y="84"/>
                </a:cubicBezTo>
                <a:cubicBezTo>
                  <a:pt x="153" y="83"/>
                  <a:pt x="155" y="82"/>
                  <a:pt x="156" y="80"/>
                </a:cubicBezTo>
                <a:cubicBezTo>
                  <a:pt x="160" y="78"/>
                  <a:pt x="160" y="78"/>
                  <a:pt x="160" y="78"/>
                </a:cubicBezTo>
                <a:cubicBezTo>
                  <a:pt x="161" y="76"/>
                  <a:pt x="161" y="76"/>
                  <a:pt x="161" y="76"/>
                </a:cubicBezTo>
                <a:cubicBezTo>
                  <a:pt x="167" y="71"/>
                  <a:pt x="167" y="71"/>
                  <a:pt x="167" y="71"/>
                </a:cubicBezTo>
                <a:cubicBezTo>
                  <a:pt x="168" y="69"/>
                  <a:pt x="168" y="69"/>
                  <a:pt x="168" y="69"/>
                </a:cubicBezTo>
                <a:cubicBezTo>
                  <a:pt x="174" y="64"/>
                  <a:pt x="174" y="64"/>
                  <a:pt x="174" y="64"/>
                </a:cubicBezTo>
                <a:cubicBezTo>
                  <a:pt x="176" y="62"/>
                  <a:pt x="176" y="62"/>
                  <a:pt x="176" y="62"/>
                </a:cubicBezTo>
                <a:cubicBezTo>
                  <a:pt x="179" y="61"/>
                  <a:pt x="179" y="61"/>
                  <a:pt x="179" y="61"/>
                </a:cubicBezTo>
                <a:cubicBezTo>
                  <a:pt x="174" y="66"/>
                  <a:pt x="174" y="66"/>
                  <a:pt x="174" y="66"/>
                </a:cubicBezTo>
                <a:cubicBezTo>
                  <a:pt x="170" y="70"/>
                  <a:pt x="170" y="70"/>
                  <a:pt x="170" y="70"/>
                </a:cubicBezTo>
                <a:cubicBezTo>
                  <a:pt x="171" y="70"/>
                  <a:pt x="171" y="70"/>
                  <a:pt x="171" y="70"/>
                </a:cubicBezTo>
                <a:cubicBezTo>
                  <a:pt x="176" y="67"/>
                  <a:pt x="176" y="67"/>
                  <a:pt x="176" y="67"/>
                </a:cubicBezTo>
                <a:cubicBezTo>
                  <a:pt x="179" y="65"/>
                  <a:pt x="179" y="65"/>
                  <a:pt x="179" y="65"/>
                </a:cubicBezTo>
                <a:cubicBezTo>
                  <a:pt x="182" y="64"/>
                  <a:pt x="182" y="64"/>
                  <a:pt x="182" y="64"/>
                </a:cubicBezTo>
                <a:cubicBezTo>
                  <a:pt x="182" y="64"/>
                  <a:pt x="182" y="64"/>
                  <a:pt x="182" y="64"/>
                </a:cubicBezTo>
                <a:moveTo>
                  <a:pt x="110" y="148"/>
                </a:moveTo>
                <a:cubicBezTo>
                  <a:pt x="112" y="146"/>
                  <a:pt x="112" y="146"/>
                  <a:pt x="112" y="146"/>
                </a:cubicBezTo>
                <a:cubicBezTo>
                  <a:pt x="113" y="144"/>
                  <a:pt x="113" y="144"/>
                  <a:pt x="113" y="144"/>
                </a:cubicBezTo>
                <a:cubicBezTo>
                  <a:pt x="115" y="143"/>
                  <a:pt x="115" y="143"/>
                  <a:pt x="115" y="143"/>
                </a:cubicBezTo>
                <a:cubicBezTo>
                  <a:pt x="118" y="139"/>
                  <a:pt x="118" y="139"/>
                  <a:pt x="118" y="139"/>
                </a:cubicBezTo>
                <a:cubicBezTo>
                  <a:pt x="116" y="138"/>
                  <a:pt x="116" y="138"/>
                  <a:pt x="116" y="138"/>
                </a:cubicBezTo>
                <a:cubicBezTo>
                  <a:pt x="117" y="135"/>
                  <a:pt x="117" y="135"/>
                  <a:pt x="117" y="135"/>
                </a:cubicBezTo>
                <a:cubicBezTo>
                  <a:pt x="116" y="135"/>
                  <a:pt x="115" y="135"/>
                  <a:pt x="115" y="135"/>
                </a:cubicBezTo>
                <a:cubicBezTo>
                  <a:pt x="111" y="137"/>
                  <a:pt x="111" y="137"/>
                  <a:pt x="111" y="137"/>
                </a:cubicBezTo>
                <a:cubicBezTo>
                  <a:pt x="108" y="139"/>
                  <a:pt x="108" y="139"/>
                  <a:pt x="108" y="139"/>
                </a:cubicBezTo>
                <a:cubicBezTo>
                  <a:pt x="108" y="138"/>
                  <a:pt x="108" y="138"/>
                  <a:pt x="108" y="138"/>
                </a:cubicBezTo>
                <a:cubicBezTo>
                  <a:pt x="111" y="135"/>
                  <a:pt x="111" y="135"/>
                  <a:pt x="111" y="135"/>
                </a:cubicBezTo>
                <a:cubicBezTo>
                  <a:pt x="114" y="134"/>
                  <a:pt x="114" y="134"/>
                  <a:pt x="114" y="134"/>
                </a:cubicBezTo>
                <a:cubicBezTo>
                  <a:pt x="118" y="133"/>
                  <a:pt x="118" y="133"/>
                  <a:pt x="118" y="133"/>
                </a:cubicBezTo>
                <a:cubicBezTo>
                  <a:pt x="121" y="131"/>
                  <a:pt x="121" y="131"/>
                  <a:pt x="121" y="131"/>
                </a:cubicBezTo>
                <a:cubicBezTo>
                  <a:pt x="119" y="130"/>
                  <a:pt x="119" y="130"/>
                  <a:pt x="119" y="130"/>
                </a:cubicBezTo>
                <a:cubicBezTo>
                  <a:pt x="119" y="128"/>
                  <a:pt x="119" y="128"/>
                  <a:pt x="119" y="128"/>
                </a:cubicBezTo>
                <a:cubicBezTo>
                  <a:pt x="118" y="127"/>
                  <a:pt x="118" y="127"/>
                  <a:pt x="118" y="127"/>
                </a:cubicBezTo>
                <a:cubicBezTo>
                  <a:pt x="119" y="124"/>
                  <a:pt x="119" y="124"/>
                  <a:pt x="119" y="124"/>
                </a:cubicBezTo>
                <a:cubicBezTo>
                  <a:pt x="120" y="121"/>
                  <a:pt x="120" y="121"/>
                  <a:pt x="120" y="121"/>
                </a:cubicBezTo>
                <a:cubicBezTo>
                  <a:pt x="122" y="119"/>
                  <a:pt x="122" y="119"/>
                  <a:pt x="122" y="119"/>
                </a:cubicBezTo>
                <a:cubicBezTo>
                  <a:pt x="123" y="118"/>
                  <a:pt x="123" y="118"/>
                  <a:pt x="123" y="118"/>
                </a:cubicBezTo>
                <a:cubicBezTo>
                  <a:pt x="125" y="116"/>
                  <a:pt x="125" y="116"/>
                  <a:pt x="125" y="116"/>
                </a:cubicBezTo>
                <a:cubicBezTo>
                  <a:pt x="127" y="112"/>
                  <a:pt x="127" y="112"/>
                  <a:pt x="127" y="112"/>
                </a:cubicBezTo>
                <a:cubicBezTo>
                  <a:pt x="130" y="108"/>
                  <a:pt x="130" y="108"/>
                  <a:pt x="130" y="108"/>
                </a:cubicBezTo>
                <a:cubicBezTo>
                  <a:pt x="136" y="100"/>
                  <a:pt x="136" y="100"/>
                  <a:pt x="136" y="100"/>
                </a:cubicBezTo>
                <a:cubicBezTo>
                  <a:pt x="139" y="96"/>
                  <a:pt x="139" y="96"/>
                  <a:pt x="139" y="96"/>
                </a:cubicBezTo>
                <a:cubicBezTo>
                  <a:pt x="133" y="101"/>
                  <a:pt x="133" y="101"/>
                  <a:pt x="133" y="101"/>
                </a:cubicBezTo>
                <a:cubicBezTo>
                  <a:pt x="132" y="102"/>
                  <a:pt x="130" y="103"/>
                  <a:pt x="129" y="104"/>
                </a:cubicBezTo>
                <a:cubicBezTo>
                  <a:pt x="126" y="106"/>
                  <a:pt x="126" y="106"/>
                  <a:pt x="126" y="106"/>
                </a:cubicBezTo>
                <a:cubicBezTo>
                  <a:pt x="123" y="108"/>
                  <a:pt x="123" y="108"/>
                  <a:pt x="123" y="108"/>
                </a:cubicBezTo>
                <a:cubicBezTo>
                  <a:pt x="122" y="108"/>
                  <a:pt x="122" y="108"/>
                  <a:pt x="122" y="108"/>
                </a:cubicBezTo>
                <a:cubicBezTo>
                  <a:pt x="124" y="105"/>
                  <a:pt x="124" y="105"/>
                  <a:pt x="124" y="105"/>
                </a:cubicBezTo>
                <a:cubicBezTo>
                  <a:pt x="125" y="103"/>
                  <a:pt x="125" y="103"/>
                  <a:pt x="125" y="103"/>
                </a:cubicBezTo>
                <a:cubicBezTo>
                  <a:pt x="123" y="104"/>
                  <a:pt x="123" y="104"/>
                  <a:pt x="123" y="104"/>
                </a:cubicBezTo>
                <a:cubicBezTo>
                  <a:pt x="128" y="100"/>
                  <a:pt x="128" y="100"/>
                  <a:pt x="128" y="100"/>
                </a:cubicBezTo>
                <a:cubicBezTo>
                  <a:pt x="130" y="98"/>
                  <a:pt x="132" y="96"/>
                  <a:pt x="134" y="94"/>
                </a:cubicBezTo>
                <a:cubicBezTo>
                  <a:pt x="137" y="91"/>
                  <a:pt x="137" y="91"/>
                  <a:pt x="137" y="91"/>
                </a:cubicBezTo>
                <a:cubicBezTo>
                  <a:pt x="137" y="91"/>
                  <a:pt x="137" y="91"/>
                  <a:pt x="137" y="91"/>
                </a:cubicBezTo>
                <a:cubicBezTo>
                  <a:pt x="138" y="89"/>
                  <a:pt x="138" y="89"/>
                  <a:pt x="138" y="89"/>
                </a:cubicBezTo>
                <a:cubicBezTo>
                  <a:pt x="141" y="85"/>
                  <a:pt x="141" y="85"/>
                  <a:pt x="141" y="85"/>
                </a:cubicBezTo>
                <a:cubicBezTo>
                  <a:pt x="144" y="82"/>
                  <a:pt x="144" y="82"/>
                  <a:pt x="144" y="82"/>
                </a:cubicBezTo>
                <a:cubicBezTo>
                  <a:pt x="142" y="83"/>
                  <a:pt x="142" y="83"/>
                  <a:pt x="142" y="83"/>
                </a:cubicBezTo>
                <a:cubicBezTo>
                  <a:pt x="141" y="83"/>
                  <a:pt x="141" y="83"/>
                  <a:pt x="141" y="83"/>
                </a:cubicBezTo>
                <a:cubicBezTo>
                  <a:pt x="142" y="82"/>
                  <a:pt x="142" y="82"/>
                  <a:pt x="142" y="82"/>
                </a:cubicBezTo>
                <a:cubicBezTo>
                  <a:pt x="142" y="82"/>
                  <a:pt x="142" y="82"/>
                  <a:pt x="142" y="82"/>
                </a:cubicBezTo>
                <a:cubicBezTo>
                  <a:pt x="139" y="84"/>
                  <a:pt x="139" y="84"/>
                  <a:pt x="139" y="84"/>
                </a:cubicBezTo>
                <a:cubicBezTo>
                  <a:pt x="135" y="87"/>
                  <a:pt x="135" y="87"/>
                  <a:pt x="135" y="87"/>
                </a:cubicBezTo>
                <a:cubicBezTo>
                  <a:pt x="131" y="91"/>
                  <a:pt x="131" y="91"/>
                  <a:pt x="131" y="91"/>
                </a:cubicBezTo>
                <a:cubicBezTo>
                  <a:pt x="127" y="94"/>
                  <a:pt x="127" y="94"/>
                  <a:pt x="127" y="94"/>
                </a:cubicBezTo>
                <a:cubicBezTo>
                  <a:pt x="123" y="98"/>
                  <a:pt x="123" y="98"/>
                  <a:pt x="123" y="98"/>
                </a:cubicBezTo>
                <a:cubicBezTo>
                  <a:pt x="123" y="97"/>
                  <a:pt x="123" y="97"/>
                  <a:pt x="123" y="97"/>
                </a:cubicBezTo>
                <a:cubicBezTo>
                  <a:pt x="119" y="101"/>
                  <a:pt x="119" y="101"/>
                  <a:pt x="119" y="101"/>
                </a:cubicBezTo>
                <a:cubicBezTo>
                  <a:pt x="117" y="103"/>
                  <a:pt x="117" y="103"/>
                  <a:pt x="117" y="103"/>
                </a:cubicBezTo>
                <a:cubicBezTo>
                  <a:pt x="115" y="105"/>
                  <a:pt x="115" y="105"/>
                  <a:pt x="115" y="105"/>
                </a:cubicBezTo>
                <a:cubicBezTo>
                  <a:pt x="113" y="108"/>
                  <a:pt x="113" y="108"/>
                  <a:pt x="113" y="108"/>
                </a:cubicBezTo>
                <a:cubicBezTo>
                  <a:pt x="109" y="113"/>
                  <a:pt x="109" y="113"/>
                  <a:pt x="109" y="113"/>
                </a:cubicBezTo>
                <a:cubicBezTo>
                  <a:pt x="107" y="115"/>
                  <a:pt x="105" y="116"/>
                  <a:pt x="103" y="118"/>
                </a:cubicBezTo>
                <a:cubicBezTo>
                  <a:pt x="99" y="122"/>
                  <a:pt x="99" y="122"/>
                  <a:pt x="99" y="122"/>
                </a:cubicBezTo>
                <a:cubicBezTo>
                  <a:pt x="96" y="125"/>
                  <a:pt x="96" y="125"/>
                  <a:pt x="96" y="125"/>
                </a:cubicBezTo>
                <a:cubicBezTo>
                  <a:pt x="95" y="126"/>
                  <a:pt x="95" y="126"/>
                  <a:pt x="95" y="126"/>
                </a:cubicBezTo>
                <a:cubicBezTo>
                  <a:pt x="91" y="131"/>
                  <a:pt x="91" y="131"/>
                  <a:pt x="91" y="131"/>
                </a:cubicBezTo>
                <a:cubicBezTo>
                  <a:pt x="89" y="133"/>
                  <a:pt x="87" y="135"/>
                  <a:pt x="85" y="137"/>
                </a:cubicBezTo>
                <a:cubicBezTo>
                  <a:pt x="83" y="141"/>
                  <a:pt x="83" y="141"/>
                  <a:pt x="83" y="141"/>
                </a:cubicBezTo>
                <a:cubicBezTo>
                  <a:pt x="80" y="144"/>
                  <a:pt x="80" y="144"/>
                  <a:pt x="80" y="144"/>
                </a:cubicBezTo>
                <a:cubicBezTo>
                  <a:pt x="77" y="148"/>
                  <a:pt x="77" y="148"/>
                  <a:pt x="77" y="148"/>
                </a:cubicBezTo>
                <a:cubicBezTo>
                  <a:pt x="76" y="148"/>
                  <a:pt x="76" y="148"/>
                  <a:pt x="76" y="148"/>
                </a:cubicBezTo>
                <a:cubicBezTo>
                  <a:pt x="80" y="143"/>
                  <a:pt x="80" y="143"/>
                  <a:pt x="80" y="143"/>
                </a:cubicBezTo>
                <a:cubicBezTo>
                  <a:pt x="83" y="138"/>
                  <a:pt x="83" y="138"/>
                  <a:pt x="83" y="138"/>
                </a:cubicBezTo>
                <a:cubicBezTo>
                  <a:pt x="84" y="137"/>
                  <a:pt x="85" y="135"/>
                  <a:pt x="86" y="134"/>
                </a:cubicBezTo>
                <a:cubicBezTo>
                  <a:pt x="91" y="128"/>
                  <a:pt x="91" y="128"/>
                  <a:pt x="91" y="128"/>
                </a:cubicBezTo>
                <a:cubicBezTo>
                  <a:pt x="95" y="124"/>
                  <a:pt x="95" y="124"/>
                  <a:pt x="95" y="124"/>
                </a:cubicBezTo>
                <a:cubicBezTo>
                  <a:pt x="96" y="123"/>
                  <a:pt x="96" y="123"/>
                  <a:pt x="96" y="123"/>
                </a:cubicBezTo>
                <a:cubicBezTo>
                  <a:pt x="96" y="122"/>
                  <a:pt x="96" y="122"/>
                  <a:pt x="96" y="122"/>
                </a:cubicBezTo>
                <a:cubicBezTo>
                  <a:pt x="97" y="121"/>
                  <a:pt x="97" y="121"/>
                  <a:pt x="97" y="121"/>
                </a:cubicBezTo>
                <a:cubicBezTo>
                  <a:pt x="99" y="119"/>
                  <a:pt x="99" y="119"/>
                  <a:pt x="99" y="119"/>
                </a:cubicBezTo>
                <a:cubicBezTo>
                  <a:pt x="92" y="126"/>
                  <a:pt x="85" y="135"/>
                  <a:pt x="79" y="142"/>
                </a:cubicBezTo>
                <a:cubicBezTo>
                  <a:pt x="67" y="158"/>
                  <a:pt x="67" y="158"/>
                  <a:pt x="47" y="190"/>
                </a:cubicBezTo>
                <a:cubicBezTo>
                  <a:pt x="37" y="208"/>
                  <a:pt x="37" y="208"/>
                  <a:pt x="23" y="243"/>
                </a:cubicBezTo>
                <a:cubicBezTo>
                  <a:pt x="19" y="253"/>
                  <a:pt x="15" y="267"/>
                  <a:pt x="12" y="277"/>
                </a:cubicBezTo>
                <a:cubicBezTo>
                  <a:pt x="11" y="280"/>
                  <a:pt x="11" y="280"/>
                  <a:pt x="11" y="280"/>
                </a:cubicBezTo>
                <a:cubicBezTo>
                  <a:pt x="11" y="280"/>
                  <a:pt x="11" y="280"/>
                  <a:pt x="11" y="280"/>
                </a:cubicBezTo>
                <a:cubicBezTo>
                  <a:pt x="12" y="278"/>
                  <a:pt x="12" y="278"/>
                  <a:pt x="12" y="278"/>
                </a:cubicBezTo>
                <a:cubicBezTo>
                  <a:pt x="12" y="277"/>
                  <a:pt x="12" y="277"/>
                  <a:pt x="12" y="277"/>
                </a:cubicBezTo>
                <a:cubicBezTo>
                  <a:pt x="11" y="281"/>
                  <a:pt x="11" y="281"/>
                  <a:pt x="11" y="281"/>
                </a:cubicBezTo>
                <a:cubicBezTo>
                  <a:pt x="10" y="286"/>
                  <a:pt x="10" y="286"/>
                  <a:pt x="10" y="286"/>
                </a:cubicBezTo>
                <a:cubicBezTo>
                  <a:pt x="10" y="288"/>
                  <a:pt x="10" y="289"/>
                  <a:pt x="9" y="291"/>
                </a:cubicBezTo>
                <a:cubicBezTo>
                  <a:pt x="9" y="294"/>
                  <a:pt x="9" y="294"/>
                  <a:pt x="9" y="294"/>
                </a:cubicBezTo>
                <a:cubicBezTo>
                  <a:pt x="8" y="297"/>
                  <a:pt x="8" y="297"/>
                  <a:pt x="8" y="297"/>
                </a:cubicBezTo>
                <a:cubicBezTo>
                  <a:pt x="8" y="300"/>
                  <a:pt x="8" y="300"/>
                  <a:pt x="8" y="300"/>
                </a:cubicBezTo>
                <a:cubicBezTo>
                  <a:pt x="7" y="304"/>
                  <a:pt x="7" y="304"/>
                  <a:pt x="7" y="304"/>
                </a:cubicBezTo>
                <a:cubicBezTo>
                  <a:pt x="7" y="306"/>
                  <a:pt x="7" y="306"/>
                  <a:pt x="7" y="306"/>
                </a:cubicBezTo>
                <a:cubicBezTo>
                  <a:pt x="6" y="310"/>
                  <a:pt x="6" y="310"/>
                  <a:pt x="6" y="310"/>
                </a:cubicBezTo>
                <a:cubicBezTo>
                  <a:pt x="6" y="311"/>
                  <a:pt x="6" y="311"/>
                  <a:pt x="6" y="311"/>
                </a:cubicBezTo>
                <a:cubicBezTo>
                  <a:pt x="7" y="308"/>
                  <a:pt x="7" y="308"/>
                  <a:pt x="7" y="308"/>
                </a:cubicBezTo>
                <a:cubicBezTo>
                  <a:pt x="8" y="304"/>
                  <a:pt x="8" y="304"/>
                  <a:pt x="8" y="304"/>
                </a:cubicBezTo>
                <a:cubicBezTo>
                  <a:pt x="9" y="298"/>
                  <a:pt x="9" y="298"/>
                  <a:pt x="9" y="298"/>
                </a:cubicBezTo>
                <a:cubicBezTo>
                  <a:pt x="10" y="291"/>
                  <a:pt x="10" y="291"/>
                  <a:pt x="10" y="291"/>
                </a:cubicBezTo>
                <a:cubicBezTo>
                  <a:pt x="12" y="283"/>
                  <a:pt x="12" y="283"/>
                  <a:pt x="12" y="283"/>
                </a:cubicBezTo>
                <a:cubicBezTo>
                  <a:pt x="12" y="280"/>
                  <a:pt x="13" y="277"/>
                  <a:pt x="14" y="274"/>
                </a:cubicBezTo>
                <a:cubicBezTo>
                  <a:pt x="15" y="272"/>
                  <a:pt x="15" y="270"/>
                  <a:pt x="16" y="268"/>
                </a:cubicBezTo>
                <a:cubicBezTo>
                  <a:pt x="18" y="262"/>
                  <a:pt x="18" y="262"/>
                  <a:pt x="18" y="262"/>
                </a:cubicBezTo>
                <a:cubicBezTo>
                  <a:pt x="19" y="260"/>
                  <a:pt x="19" y="260"/>
                  <a:pt x="19" y="260"/>
                </a:cubicBezTo>
                <a:cubicBezTo>
                  <a:pt x="21" y="255"/>
                  <a:pt x="21" y="255"/>
                  <a:pt x="21" y="255"/>
                </a:cubicBezTo>
                <a:cubicBezTo>
                  <a:pt x="23" y="252"/>
                  <a:pt x="23" y="252"/>
                  <a:pt x="23" y="252"/>
                </a:cubicBezTo>
                <a:cubicBezTo>
                  <a:pt x="24" y="250"/>
                  <a:pt x="24" y="250"/>
                  <a:pt x="24" y="250"/>
                </a:cubicBezTo>
                <a:cubicBezTo>
                  <a:pt x="26" y="246"/>
                  <a:pt x="26" y="246"/>
                  <a:pt x="26" y="246"/>
                </a:cubicBezTo>
                <a:cubicBezTo>
                  <a:pt x="27" y="244"/>
                  <a:pt x="27" y="244"/>
                  <a:pt x="27" y="244"/>
                </a:cubicBezTo>
                <a:cubicBezTo>
                  <a:pt x="29" y="237"/>
                  <a:pt x="29" y="237"/>
                  <a:pt x="29" y="237"/>
                </a:cubicBezTo>
                <a:cubicBezTo>
                  <a:pt x="30" y="235"/>
                  <a:pt x="30" y="235"/>
                  <a:pt x="30" y="235"/>
                </a:cubicBezTo>
                <a:cubicBezTo>
                  <a:pt x="31" y="231"/>
                  <a:pt x="31" y="231"/>
                  <a:pt x="31" y="231"/>
                </a:cubicBezTo>
                <a:cubicBezTo>
                  <a:pt x="32" y="228"/>
                  <a:pt x="32" y="228"/>
                  <a:pt x="32" y="228"/>
                </a:cubicBezTo>
                <a:cubicBezTo>
                  <a:pt x="34" y="226"/>
                  <a:pt x="34" y="226"/>
                  <a:pt x="34" y="226"/>
                </a:cubicBezTo>
                <a:cubicBezTo>
                  <a:pt x="32" y="231"/>
                  <a:pt x="32" y="231"/>
                  <a:pt x="32" y="231"/>
                </a:cubicBezTo>
                <a:cubicBezTo>
                  <a:pt x="35" y="226"/>
                  <a:pt x="35" y="226"/>
                  <a:pt x="35" y="226"/>
                </a:cubicBezTo>
                <a:cubicBezTo>
                  <a:pt x="37" y="223"/>
                  <a:pt x="37" y="223"/>
                  <a:pt x="37" y="223"/>
                </a:cubicBezTo>
                <a:cubicBezTo>
                  <a:pt x="38" y="220"/>
                  <a:pt x="38" y="220"/>
                  <a:pt x="38" y="220"/>
                </a:cubicBezTo>
                <a:cubicBezTo>
                  <a:pt x="42" y="212"/>
                  <a:pt x="42" y="212"/>
                  <a:pt x="42" y="212"/>
                </a:cubicBezTo>
                <a:cubicBezTo>
                  <a:pt x="43" y="212"/>
                  <a:pt x="43" y="212"/>
                  <a:pt x="44" y="212"/>
                </a:cubicBezTo>
                <a:cubicBezTo>
                  <a:pt x="46" y="210"/>
                  <a:pt x="46" y="210"/>
                  <a:pt x="46" y="210"/>
                </a:cubicBezTo>
                <a:cubicBezTo>
                  <a:pt x="48" y="209"/>
                  <a:pt x="48" y="209"/>
                  <a:pt x="48" y="209"/>
                </a:cubicBezTo>
                <a:cubicBezTo>
                  <a:pt x="49" y="206"/>
                  <a:pt x="49" y="206"/>
                  <a:pt x="49" y="206"/>
                </a:cubicBezTo>
                <a:cubicBezTo>
                  <a:pt x="52" y="199"/>
                  <a:pt x="52" y="199"/>
                  <a:pt x="52" y="199"/>
                </a:cubicBezTo>
                <a:cubicBezTo>
                  <a:pt x="56" y="194"/>
                  <a:pt x="56" y="194"/>
                  <a:pt x="56" y="194"/>
                </a:cubicBezTo>
                <a:cubicBezTo>
                  <a:pt x="56" y="194"/>
                  <a:pt x="57" y="194"/>
                  <a:pt x="57" y="194"/>
                </a:cubicBezTo>
                <a:cubicBezTo>
                  <a:pt x="59" y="192"/>
                  <a:pt x="59" y="192"/>
                  <a:pt x="59" y="192"/>
                </a:cubicBezTo>
                <a:cubicBezTo>
                  <a:pt x="60" y="192"/>
                  <a:pt x="60" y="192"/>
                  <a:pt x="60" y="192"/>
                </a:cubicBezTo>
                <a:cubicBezTo>
                  <a:pt x="63" y="189"/>
                  <a:pt x="63" y="189"/>
                  <a:pt x="63" y="189"/>
                </a:cubicBezTo>
                <a:cubicBezTo>
                  <a:pt x="66" y="186"/>
                  <a:pt x="66" y="186"/>
                  <a:pt x="66" y="186"/>
                </a:cubicBezTo>
                <a:cubicBezTo>
                  <a:pt x="68" y="186"/>
                  <a:pt x="69" y="186"/>
                  <a:pt x="70" y="187"/>
                </a:cubicBezTo>
                <a:cubicBezTo>
                  <a:pt x="70" y="188"/>
                  <a:pt x="69" y="188"/>
                  <a:pt x="69" y="189"/>
                </a:cubicBezTo>
                <a:cubicBezTo>
                  <a:pt x="68" y="189"/>
                  <a:pt x="67" y="189"/>
                  <a:pt x="66" y="189"/>
                </a:cubicBezTo>
                <a:cubicBezTo>
                  <a:pt x="63" y="192"/>
                  <a:pt x="63" y="192"/>
                  <a:pt x="61" y="196"/>
                </a:cubicBezTo>
                <a:cubicBezTo>
                  <a:pt x="61" y="197"/>
                  <a:pt x="61" y="197"/>
                  <a:pt x="61" y="197"/>
                </a:cubicBezTo>
                <a:cubicBezTo>
                  <a:pt x="64" y="195"/>
                  <a:pt x="64" y="195"/>
                  <a:pt x="64" y="195"/>
                </a:cubicBezTo>
                <a:cubicBezTo>
                  <a:pt x="66" y="193"/>
                  <a:pt x="66" y="193"/>
                  <a:pt x="66" y="193"/>
                </a:cubicBezTo>
                <a:cubicBezTo>
                  <a:pt x="68" y="192"/>
                  <a:pt x="68" y="192"/>
                  <a:pt x="68" y="192"/>
                </a:cubicBezTo>
                <a:cubicBezTo>
                  <a:pt x="71" y="190"/>
                  <a:pt x="71" y="190"/>
                  <a:pt x="71" y="190"/>
                </a:cubicBezTo>
                <a:cubicBezTo>
                  <a:pt x="73" y="189"/>
                  <a:pt x="73" y="189"/>
                  <a:pt x="73" y="189"/>
                </a:cubicBezTo>
                <a:cubicBezTo>
                  <a:pt x="77" y="185"/>
                  <a:pt x="77" y="185"/>
                  <a:pt x="77" y="185"/>
                </a:cubicBezTo>
                <a:cubicBezTo>
                  <a:pt x="80" y="182"/>
                  <a:pt x="80" y="182"/>
                  <a:pt x="80" y="182"/>
                </a:cubicBezTo>
                <a:cubicBezTo>
                  <a:pt x="83" y="178"/>
                  <a:pt x="83" y="178"/>
                  <a:pt x="83" y="178"/>
                </a:cubicBezTo>
                <a:cubicBezTo>
                  <a:pt x="80" y="179"/>
                  <a:pt x="80" y="179"/>
                  <a:pt x="80" y="179"/>
                </a:cubicBezTo>
                <a:cubicBezTo>
                  <a:pt x="75" y="184"/>
                  <a:pt x="75" y="184"/>
                  <a:pt x="75" y="184"/>
                </a:cubicBezTo>
                <a:cubicBezTo>
                  <a:pt x="73" y="184"/>
                  <a:pt x="73" y="184"/>
                  <a:pt x="73" y="184"/>
                </a:cubicBezTo>
                <a:cubicBezTo>
                  <a:pt x="73" y="182"/>
                  <a:pt x="73" y="182"/>
                  <a:pt x="73" y="182"/>
                </a:cubicBezTo>
                <a:cubicBezTo>
                  <a:pt x="73" y="178"/>
                  <a:pt x="73" y="178"/>
                  <a:pt x="73" y="178"/>
                </a:cubicBezTo>
                <a:cubicBezTo>
                  <a:pt x="76" y="171"/>
                  <a:pt x="76" y="171"/>
                  <a:pt x="76" y="171"/>
                </a:cubicBezTo>
                <a:cubicBezTo>
                  <a:pt x="80" y="168"/>
                  <a:pt x="80" y="168"/>
                  <a:pt x="80" y="168"/>
                </a:cubicBezTo>
                <a:cubicBezTo>
                  <a:pt x="83" y="163"/>
                  <a:pt x="83" y="163"/>
                  <a:pt x="83" y="163"/>
                </a:cubicBezTo>
                <a:cubicBezTo>
                  <a:pt x="81" y="162"/>
                  <a:pt x="81" y="162"/>
                  <a:pt x="81" y="162"/>
                </a:cubicBezTo>
                <a:cubicBezTo>
                  <a:pt x="78" y="164"/>
                  <a:pt x="78" y="164"/>
                  <a:pt x="78" y="164"/>
                </a:cubicBezTo>
                <a:cubicBezTo>
                  <a:pt x="73" y="168"/>
                  <a:pt x="73" y="168"/>
                  <a:pt x="73" y="168"/>
                </a:cubicBezTo>
                <a:cubicBezTo>
                  <a:pt x="67" y="174"/>
                  <a:pt x="67" y="174"/>
                  <a:pt x="67" y="174"/>
                </a:cubicBezTo>
                <a:cubicBezTo>
                  <a:pt x="63" y="178"/>
                  <a:pt x="63" y="178"/>
                  <a:pt x="63" y="178"/>
                </a:cubicBezTo>
                <a:cubicBezTo>
                  <a:pt x="66" y="175"/>
                  <a:pt x="66" y="175"/>
                  <a:pt x="66" y="175"/>
                </a:cubicBezTo>
                <a:cubicBezTo>
                  <a:pt x="69" y="171"/>
                  <a:pt x="69" y="171"/>
                  <a:pt x="69" y="171"/>
                </a:cubicBezTo>
                <a:cubicBezTo>
                  <a:pt x="71" y="169"/>
                  <a:pt x="71" y="169"/>
                  <a:pt x="71" y="169"/>
                </a:cubicBezTo>
                <a:cubicBezTo>
                  <a:pt x="71" y="167"/>
                  <a:pt x="71" y="167"/>
                  <a:pt x="71" y="167"/>
                </a:cubicBezTo>
                <a:cubicBezTo>
                  <a:pt x="71" y="167"/>
                  <a:pt x="72" y="167"/>
                  <a:pt x="72" y="167"/>
                </a:cubicBezTo>
                <a:cubicBezTo>
                  <a:pt x="75" y="164"/>
                  <a:pt x="75" y="164"/>
                  <a:pt x="75" y="164"/>
                </a:cubicBezTo>
                <a:cubicBezTo>
                  <a:pt x="78" y="161"/>
                  <a:pt x="78" y="161"/>
                  <a:pt x="78" y="161"/>
                </a:cubicBezTo>
                <a:cubicBezTo>
                  <a:pt x="80" y="161"/>
                  <a:pt x="80" y="161"/>
                  <a:pt x="80" y="161"/>
                </a:cubicBezTo>
                <a:cubicBezTo>
                  <a:pt x="83" y="157"/>
                  <a:pt x="83" y="157"/>
                  <a:pt x="83" y="157"/>
                </a:cubicBezTo>
                <a:cubicBezTo>
                  <a:pt x="85" y="156"/>
                  <a:pt x="85" y="156"/>
                  <a:pt x="85" y="156"/>
                </a:cubicBezTo>
                <a:cubicBezTo>
                  <a:pt x="86" y="156"/>
                  <a:pt x="87" y="156"/>
                  <a:pt x="87" y="156"/>
                </a:cubicBezTo>
                <a:cubicBezTo>
                  <a:pt x="92" y="156"/>
                  <a:pt x="92" y="156"/>
                  <a:pt x="92" y="156"/>
                </a:cubicBezTo>
                <a:cubicBezTo>
                  <a:pt x="93" y="157"/>
                  <a:pt x="93" y="157"/>
                  <a:pt x="93" y="157"/>
                </a:cubicBezTo>
                <a:cubicBezTo>
                  <a:pt x="95" y="157"/>
                  <a:pt x="95" y="157"/>
                  <a:pt x="95" y="157"/>
                </a:cubicBezTo>
                <a:cubicBezTo>
                  <a:pt x="99" y="154"/>
                  <a:pt x="99" y="154"/>
                  <a:pt x="99" y="154"/>
                </a:cubicBezTo>
                <a:cubicBezTo>
                  <a:pt x="104" y="150"/>
                  <a:pt x="104" y="150"/>
                  <a:pt x="104" y="150"/>
                </a:cubicBezTo>
                <a:cubicBezTo>
                  <a:pt x="107" y="150"/>
                  <a:pt x="107" y="150"/>
                  <a:pt x="107" y="150"/>
                </a:cubicBezTo>
                <a:cubicBezTo>
                  <a:pt x="110" y="148"/>
                  <a:pt x="110" y="148"/>
                  <a:pt x="110" y="148"/>
                </a:cubicBezTo>
              </a:path>
            </a:pathLst>
          </a:custGeom>
          <a:solidFill>
            <a:srgbClr val="305480"/>
          </a:solidFill>
          <a:ln>
            <a:noFill/>
          </a:ln>
        </p:spPr>
        <p:txBody>
          <a:bodyPr lIns="89680" tIns="44840" rIns="89680" bIns="44840"/>
          <a:lstStyle/>
          <a:p>
            <a:endParaRPr lang="zh-CN" altLang="en-US"/>
          </a:p>
        </p:txBody>
      </p:sp>
      <p:sp>
        <p:nvSpPr>
          <p:cNvPr id="24" name="TextBox 13"/>
          <p:cNvSpPr txBox="1">
            <a:spLocks noChangeArrowheads="1"/>
          </p:cNvSpPr>
          <p:nvPr/>
        </p:nvSpPr>
        <p:spPr bwMode="auto">
          <a:xfrm>
            <a:off x="5204948" y="4095255"/>
            <a:ext cx="8016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1800" dirty="0">
                <a:solidFill>
                  <a:srgbClr val="445469"/>
                </a:solidFill>
                <a:latin typeface="Arial" pitchFamily="34" charset="0"/>
                <a:ea typeface="微软雅黑" pitchFamily="34" charset="-122"/>
                <a:sym typeface="Arial" pitchFamily="34" charset="0"/>
              </a:rPr>
              <a:t>执行重大风险</a:t>
            </a:r>
            <a:endParaRPr lang="en-US" sz="1800" dirty="0">
              <a:solidFill>
                <a:srgbClr val="445469"/>
              </a:solidFill>
              <a:latin typeface="Arial" pitchFamily="34" charset="0"/>
              <a:ea typeface="微软雅黑" pitchFamily="34" charset="-122"/>
              <a:sym typeface="Arial" pitchFamily="34" charset="0"/>
            </a:endParaRPr>
          </a:p>
        </p:txBody>
      </p:sp>
      <p:sp>
        <p:nvSpPr>
          <p:cNvPr id="25" name="TextBox 13"/>
          <p:cNvSpPr txBox="1">
            <a:spLocks noChangeArrowheads="1"/>
          </p:cNvSpPr>
          <p:nvPr/>
        </p:nvSpPr>
        <p:spPr bwMode="auto">
          <a:xfrm>
            <a:off x="4146198" y="4279941"/>
            <a:ext cx="88961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1800" b="1" dirty="0"/>
              <a:t>执行一般风险</a:t>
            </a:r>
            <a:endParaRPr lang="zh-CN" altLang="zh-CN" sz="1800" dirty="0"/>
          </a:p>
        </p:txBody>
      </p:sp>
      <p:sp>
        <p:nvSpPr>
          <p:cNvPr id="26" name="TextBox 13"/>
          <p:cNvSpPr txBox="1">
            <a:spLocks noChangeArrowheads="1"/>
          </p:cNvSpPr>
          <p:nvPr/>
        </p:nvSpPr>
        <p:spPr bwMode="auto">
          <a:xfrm>
            <a:off x="2944118" y="4118590"/>
            <a:ext cx="8016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1800" dirty="0"/>
              <a:t>执行廉政风险</a:t>
            </a:r>
            <a:endParaRPr lang="en-US" sz="1800" dirty="0">
              <a:solidFill>
                <a:srgbClr val="445469"/>
              </a:solidFill>
              <a:latin typeface="Arial" pitchFamily="34" charset="0"/>
              <a:ea typeface="微软雅黑" pitchFamily="34" charset="-122"/>
              <a:sym typeface="Arial" pitchFamily="34" charset="0"/>
            </a:endParaRPr>
          </a:p>
        </p:txBody>
      </p:sp>
      <p:sp>
        <p:nvSpPr>
          <p:cNvPr id="27" name="TextBox 13"/>
          <p:cNvSpPr txBox="1">
            <a:spLocks noChangeArrowheads="1"/>
          </p:cNvSpPr>
          <p:nvPr/>
        </p:nvSpPr>
        <p:spPr bwMode="auto">
          <a:xfrm>
            <a:off x="1920943" y="3394045"/>
            <a:ext cx="80166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r>
              <a:rPr lang="zh-CN" altLang="en-US" sz="1800" dirty="0"/>
              <a:t>制度流程风险</a:t>
            </a:r>
            <a:endParaRPr lang="zh-CN" altLang="zh-CN" sz="1800" dirty="0"/>
          </a:p>
        </p:txBody>
      </p:sp>
      <p:sp>
        <p:nvSpPr>
          <p:cNvPr id="28" name="矩形 27"/>
          <p:cNvSpPr/>
          <p:nvPr/>
        </p:nvSpPr>
        <p:spPr>
          <a:xfrm>
            <a:off x="324098" y="129548"/>
            <a:ext cx="8352928" cy="720080"/>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9" name="文本框 34"/>
          <p:cNvSpPr txBox="1"/>
          <p:nvPr/>
        </p:nvSpPr>
        <p:spPr>
          <a:xfrm>
            <a:off x="631127" y="168526"/>
            <a:ext cx="7881857" cy="622048"/>
          </a:xfrm>
          <a:prstGeom prst="rect">
            <a:avLst/>
          </a:prstGeom>
          <a:noFill/>
        </p:spPr>
        <p:txBody>
          <a:bodyPr wrap="square" lIns="67391" tIns="33696" rIns="67391" bIns="33696" rtlCol="0">
            <a:spAutoFit/>
          </a:bodyPr>
          <a:lstStyle/>
          <a:p>
            <a:r>
              <a:rPr lang="zh-CN" altLang="en-US" sz="3600" spc="600" dirty="0">
                <a:solidFill>
                  <a:schemeClr val="bg1"/>
                </a:solidFill>
                <a:latin typeface="黑体" pitchFamily="2" charset="-122"/>
                <a:ea typeface="黑体" pitchFamily="2" charset="-122"/>
                <a:cs typeface="+mn-ea"/>
                <a:sym typeface="+mn-lt"/>
              </a:rPr>
              <a:t>（二）预算执行风险控制与监督</a:t>
            </a:r>
          </a:p>
        </p:txBody>
      </p:sp>
    </p:spTree>
    <p:extLst>
      <p:ext uri="{BB962C8B-B14F-4D97-AF65-F5344CB8AC3E}">
        <p14:creationId xmlns:p14="http://schemas.microsoft.com/office/powerpoint/2010/main" val="3137353293"/>
      </p:ext>
    </p:extLst>
  </p:cSld>
  <p:clrMapOvr>
    <a:masterClrMapping/>
  </p:clrMapOvr>
  <mc:AlternateContent xmlns:mc="http://schemas.openxmlformats.org/markup-compatibility/2006" xmlns:p14="http://schemas.microsoft.com/office/powerpoint/2010/main">
    <mc:Choice Requires="p14">
      <p:transition spd="slow" p14:dur="1300" advTm="879">
        <p14:pan dir="u"/>
      </p:transition>
    </mc:Choice>
    <mc:Fallback xmlns="">
      <p:transition spd="slow" advTm="879">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xmlns="" id="{EBBD763C-1A95-4905-B359-F16737E432A1}"/>
              </a:ext>
            </a:extLst>
          </p:cNvPr>
          <p:cNvSpPr>
            <a:spLocks noGrp="1"/>
          </p:cNvSpPr>
          <p:nvPr>
            <p:ph type="title"/>
          </p:nvPr>
        </p:nvSpPr>
        <p:spPr>
          <a:xfrm>
            <a:off x="449263" y="201613"/>
            <a:ext cx="8102600" cy="839787"/>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r>
              <a:rPr lang="zh-CN" altLang="en-US" dirty="0"/>
              <a:t>二、行政事业单位预算风险与监督</a:t>
            </a:r>
          </a:p>
        </p:txBody>
      </p:sp>
      <p:sp>
        <p:nvSpPr>
          <p:cNvPr id="2" name="文本框 1">
            <a:extLst>
              <a:ext uri="{FF2B5EF4-FFF2-40B4-BE49-F238E27FC236}">
                <a16:creationId xmlns:a16="http://schemas.microsoft.com/office/drawing/2014/main" xmlns="" id="{8F66C203-B7D8-4659-9C31-6D6AE88E6381}"/>
              </a:ext>
            </a:extLst>
          </p:cNvPr>
          <p:cNvSpPr txBox="1"/>
          <p:nvPr/>
        </p:nvSpPr>
        <p:spPr>
          <a:xfrm>
            <a:off x="828154" y="1296020"/>
            <a:ext cx="6984776" cy="1815882"/>
          </a:xfrm>
          <a:prstGeom prst="rect">
            <a:avLst/>
          </a:prstGeom>
          <a:noFill/>
        </p:spPr>
        <p:txBody>
          <a:bodyPr wrap="square" rtlCol="0">
            <a:spAutoFit/>
          </a:bodyPr>
          <a:lstStyle/>
          <a:p>
            <a:r>
              <a:rPr lang="zh-CN" altLang="en-US" sz="2800" dirty="0"/>
              <a:t>（一）预算单位业务风险评估重点</a:t>
            </a:r>
            <a:endParaRPr lang="en-US" altLang="zh-CN" sz="2800" dirty="0"/>
          </a:p>
          <a:p>
            <a:r>
              <a:rPr lang="zh-CN" altLang="en-US" sz="2800" dirty="0"/>
              <a:t>（二）预算单位预算业务风险控制要点</a:t>
            </a:r>
            <a:endParaRPr lang="en-US" altLang="zh-CN" sz="2800" dirty="0"/>
          </a:p>
          <a:p>
            <a:r>
              <a:rPr lang="zh-CN" altLang="en-US" sz="2800" dirty="0"/>
              <a:t>（三）预算单位收支业务风险控制要点</a:t>
            </a:r>
            <a:endParaRPr lang="en-US" altLang="zh-CN" sz="2800" dirty="0"/>
          </a:p>
          <a:p>
            <a:r>
              <a:rPr lang="zh-CN" altLang="en-US" sz="2800" dirty="0"/>
              <a:t>（四）预算单位政府采购业务风险控制要点</a:t>
            </a:r>
          </a:p>
        </p:txBody>
      </p:sp>
    </p:spTree>
    <p:extLst>
      <p:ext uri="{BB962C8B-B14F-4D97-AF65-F5344CB8AC3E}">
        <p14:creationId xmlns:p14="http://schemas.microsoft.com/office/powerpoint/2010/main" val="144803379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1332210" y="2196717"/>
            <a:ext cx="7848872" cy="683603"/>
          </a:xfrm>
          <a:prstGeom prst="rect">
            <a:avLst/>
          </a:prstGeom>
          <a:noFill/>
        </p:spPr>
        <p:txBody>
          <a:bodyPr wrap="square" lIns="67391" tIns="33696" rIns="67391" bIns="33696" rtlCol="0">
            <a:spAutoFit/>
          </a:bodyPr>
          <a:lstStyle/>
          <a:p>
            <a:r>
              <a:rPr lang="zh-CN" altLang="zh-CN" sz="4000" dirty="0">
                <a:solidFill>
                  <a:srgbClr val="305480"/>
                </a:solidFill>
                <a:latin typeface="黑体" pitchFamily="2" charset="-122"/>
                <a:ea typeface="黑体" pitchFamily="2" charset="-122"/>
                <a:cs typeface="+mn-ea"/>
              </a:rPr>
              <a:t>第</a:t>
            </a:r>
            <a:r>
              <a:rPr lang="zh-CN" altLang="en-US" sz="4000" dirty="0">
                <a:solidFill>
                  <a:srgbClr val="305480"/>
                </a:solidFill>
                <a:latin typeface="黑体" pitchFamily="2" charset="-122"/>
                <a:ea typeface="黑体" pitchFamily="2" charset="-122"/>
                <a:cs typeface="+mn-ea"/>
              </a:rPr>
              <a:t>四</a:t>
            </a:r>
            <a:r>
              <a:rPr lang="zh-CN" altLang="zh-CN" sz="4000" dirty="0">
                <a:solidFill>
                  <a:srgbClr val="305480"/>
                </a:solidFill>
                <a:latin typeface="黑体" pitchFamily="2" charset="-122"/>
                <a:ea typeface="黑体" pitchFamily="2" charset="-122"/>
                <a:cs typeface="+mn-ea"/>
              </a:rPr>
              <a:t>节 </a:t>
            </a:r>
            <a:r>
              <a:rPr lang="zh-CN" altLang="en-US" sz="4000" dirty="0">
                <a:solidFill>
                  <a:srgbClr val="305480"/>
                </a:solidFill>
                <a:latin typeface="黑体" pitchFamily="2" charset="-122"/>
                <a:ea typeface="黑体" pitchFamily="2" charset="-122"/>
                <a:cs typeface="+mn-ea"/>
              </a:rPr>
              <a:t>预算问责及其法律依据</a:t>
            </a:r>
            <a:endParaRPr lang="zh-CN" altLang="en-US" sz="4000" dirty="0">
              <a:solidFill>
                <a:srgbClr val="305480"/>
              </a:solidFill>
              <a:latin typeface="黑体" pitchFamily="2" charset="-122"/>
              <a:ea typeface="黑体" pitchFamily="2" charset="-122"/>
              <a:cs typeface="+mn-ea"/>
              <a:sym typeface="+mn-lt"/>
            </a:endParaRPr>
          </a:p>
        </p:txBody>
      </p:sp>
      <p:sp>
        <p:nvSpPr>
          <p:cNvPr id="6" name="文本框 34"/>
          <p:cNvSpPr txBox="1"/>
          <p:nvPr/>
        </p:nvSpPr>
        <p:spPr>
          <a:xfrm>
            <a:off x="3852490" y="215900"/>
            <a:ext cx="5769900" cy="1422267"/>
          </a:xfrm>
          <a:prstGeom prst="rect">
            <a:avLst/>
          </a:prstGeom>
          <a:noFill/>
        </p:spPr>
        <p:txBody>
          <a:bodyPr wrap="square" lIns="67391" tIns="33696" rIns="67391" bIns="33696" rtlCol="0">
            <a:spAutoFit/>
          </a:bodyPr>
          <a:lstStyle/>
          <a:p>
            <a:r>
              <a:rPr lang="en-US" altLang="zh-CN" sz="8800" dirty="0">
                <a:solidFill>
                  <a:schemeClr val="bg1"/>
                </a:solidFill>
                <a:latin typeface="黑体" pitchFamily="2" charset="-122"/>
                <a:ea typeface="黑体" pitchFamily="2" charset="-122"/>
                <a:cs typeface="+mn-ea"/>
                <a:sym typeface="+mn-lt"/>
              </a:rPr>
              <a:t>4</a:t>
            </a:r>
            <a:endParaRPr lang="zh-CN" altLang="en-US" sz="8800" dirty="0">
              <a:solidFill>
                <a:schemeClr val="bg1"/>
              </a:solidFill>
              <a:latin typeface="黑体" pitchFamily="2" charset="-122"/>
              <a:ea typeface="黑体" pitchFamily="2" charset="-122"/>
              <a:cs typeface="+mn-ea"/>
              <a:sym typeface="+mn-lt"/>
            </a:endParaRPr>
          </a:p>
        </p:txBody>
      </p:sp>
    </p:spTree>
    <p:extLst>
      <p:ext uri="{BB962C8B-B14F-4D97-AF65-F5344CB8AC3E}">
        <p14:creationId xmlns:p14="http://schemas.microsoft.com/office/powerpoint/2010/main" val="1050404303"/>
      </p:ext>
    </p:extLst>
  </p:cSld>
  <p:clrMapOvr>
    <a:masterClrMapping/>
  </p:clrMapOvr>
  <mc:AlternateContent xmlns:mc="http://schemas.openxmlformats.org/markup-compatibility/2006" xmlns:p14="http://schemas.microsoft.com/office/powerpoint/2010/main">
    <mc:Choice Requires="p14">
      <p:transition spd="slow" p14:dur="1300" advTm="4200">
        <p14:pan dir="u"/>
      </p:transition>
    </mc:Choice>
    <mc:Fallback xmlns="">
      <p:transition spd="slow" advTm="42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126ADF7-3A03-4636-B451-AFCD6FB4508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F8661EDE-3AC9-40FB-AF13-1DF4943ACB43}"/>
              </a:ext>
            </a:extLst>
          </p:cNvPr>
          <p:cNvSpPr>
            <a:spLocks noGrp="1"/>
          </p:cNvSpPr>
          <p:nvPr>
            <p:ph idx="1"/>
          </p:nvPr>
        </p:nvSpPr>
        <p:spPr/>
        <p:txBody>
          <a:bodyPr/>
          <a:lstStyle/>
          <a:p>
            <a:pPr marL="0" indent="0">
              <a:buNone/>
            </a:pPr>
            <a:r>
              <a:rPr lang="zh-CN" altLang="en-US" dirty="0"/>
              <a:t>一、预算问责的立法要义</a:t>
            </a:r>
            <a:endParaRPr lang="en-US" altLang="zh-CN" dirty="0"/>
          </a:p>
          <a:p>
            <a:pPr marL="0" indent="0">
              <a:buNone/>
            </a:pPr>
            <a:r>
              <a:rPr lang="zh-CN" altLang="en-US" dirty="0"/>
              <a:t>（一）明确责任追究主体</a:t>
            </a:r>
            <a:endParaRPr lang="en-US" altLang="zh-CN" dirty="0"/>
          </a:p>
          <a:p>
            <a:pPr marL="0" indent="0">
              <a:buNone/>
            </a:pPr>
            <a:r>
              <a:rPr lang="zh-CN" altLang="en-US" dirty="0"/>
              <a:t>（二）明确问责的违法事项</a:t>
            </a:r>
            <a:endParaRPr lang="en-US" altLang="zh-CN" dirty="0"/>
          </a:p>
          <a:p>
            <a:pPr marL="0" indent="0">
              <a:buNone/>
            </a:pPr>
            <a:r>
              <a:rPr lang="zh-CN" altLang="en-US" dirty="0"/>
              <a:t>（三）明确责任追究的具体形式</a:t>
            </a:r>
            <a:endParaRPr lang="en-US" altLang="zh-CN" dirty="0"/>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0925701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CEFF052-3D07-4E78-930C-73B80565D7FF}"/>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xmlns="" id="{519C5C0E-5761-4255-90C4-C87971F9B369}"/>
              </a:ext>
            </a:extLst>
          </p:cNvPr>
          <p:cNvSpPr>
            <a:spLocks noGrp="1"/>
          </p:cNvSpPr>
          <p:nvPr>
            <p:ph idx="1"/>
          </p:nvPr>
        </p:nvSpPr>
        <p:spPr/>
        <p:txBody>
          <a:bodyPr/>
          <a:lstStyle/>
          <a:p>
            <a:pPr marL="0" indent="0">
              <a:buNone/>
            </a:pPr>
            <a:r>
              <a:rPr lang="zh-CN" altLang="en-US" dirty="0"/>
              <a:t>二、预算问责的法律依据</a:t>
            </a:r>
            <a:endParaRPr lang="en-US" altLang="zh-CN" dirty="0"/>
          </a:p>
          <a:p>
            <a:pPr marL="0" indent="0">
              <a:buNone/>
            </a:pPr>
            <a:r>
              <a:rPr lang="zh-CN" altLang="en-US" dirty="0"/>
              <a:t>（一）追究行政责任的法律依据</a:t>
            </a:r>
            <a:endParaRPr lang="en-US" altLang="zh-CN" dirty="0"/>
          </a:p>
          <a:p>
            <a:pPr marL="0" indent="0">
              <a:buNone/>
            </a:pPr>
            <a:r>
              <a:rPr lang="zh-CN" altLang="en-US" dirty="0"/>
              <a:t>（二）依法给与降级、撤职、开除的法律依据</a:t>
            </a:r>
            <a:endParaRPr lang="en-US" altLang="zh-CN" dirty="0"/>
          </a:p>
          <a:p>
            <a:pPr marL="0" indent="0">
              <a:buNone/>
            </a:pPr>
            <a:r>
              <a:rPr lang="zh-CN" altLang="en-US" dirty="0"/>
              <a:t>（三）给与撤职、开除的处分的法律依据</a:t>
            </a:r>
            <a:endParaRPr lang="en-US" altLang="zh-CN" dirty="0"/>
          </a:p>
          <a:p>
            <a:pPr marL="0" indent="0">
              <a:buNone/>
            </a:pPr>
            <a:r>
              <a:rPr lang="zh-CN" altLang="en-US" dirty="0"/>
              <a:t>（四）依法给与处分的法律依据</a:t>
            </a:r>
            <a:endParaRPr lang="en-US" altLang="zh-CN" dirty="0"/>
          </a:p>
          <a:p>
            <a:pPr marL="0" indent="0">
              <a:buNone/>
            </a:pPr>
            <a:r>
              <a:rPr lang="zh-CN" altLang="en-US" dirty="0"/>
              <a:t>（五）依法追究刑事责任的法律依据</a:t>
            </a:r>
            <a:endParaRPr lang="en-US" altLang="zh-CN" dirty="0"/>
          </a:p>
          <a:p>
            <a:pPr marL="0" indent="0">
              <a:buNone/>
            </a:pPr>
            <a:endParaRPr lang="zh-CN" altLang="en-US" dirty="0"/>
          </a:p>
        </p:txBody>
      </p:sp>
    </p:spTree>
    <p:extLst>
      <p:ext uri="{BB962C8B-B14F-4D97-AF65-F5344CB8AC3E}">
        <p14:creationId xmlns:p14="http://schemas.microsoft.com/office/powerpoint/2010/main" val="319509116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4122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4122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952328"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2426677" y="2384648"/>
            <a:ext cx="4594165" cy="683603"/>
          </a:xfrm>
          <a:prstGeom prst="rect">
            <a:avLst/>
          </a:prstGeom>
          <a:noFill/>
        </p:spPr>
        <p:txBody>
          <a:bodyPr wrap="square" lIns="67391" tIns="33696" rIns="67391" bIns="33696" rtlCol="0">
            <a:spAutoFit/>
          </a:bodyPr>
          <a:lstStyle/>
          <a:p>
            <a:r>
              <a:rPr lang="zh-CN" altLang="en-US" sz="4000" dirty="0">
                <a:solidFill>
                  <a:srgbClr val="305480"/>
                </a:solidFill>
                <a:latin typeface="黑体" panose="02010609060101010101" pitchFamily="2" charset="-122"/>
                <a:ea typeface="黑体" panose="02010609060101010101" pitchFamily="2" charset="-122"/>
                <a:cs typeface="+mn-ea"/>
                <a:sym typeface="+mn-lt"/>
              </a:rPr>
              <a:t>案例评</a:t>
            </a:r>
            <a:r>
              <a:rPr lang="en-US" altLang="zh-CN" sz="4000" dirty="0">
                <a:solidFill>
                  <a:srgbClr val="305480"/>
                </a:solidFill>
                <a:latin typeface="黑体" panose="02010609060101010101" pitchFamily="2" charset="-122"/>
                <a:ea typeface="黑体" panose="02010609060101010101" pitchFamily="2" charset="-122"/>
                <a:cs typeface="+mn-ea"/>
                <a:sym typeface="+mn-lt"/>
              </a:rPr>
              <a:t>&amp;</a:t>
            </a:r>
            <a:r>
              <a:rPr lang="zh-CN" altLang="en-US" sz="4000" dirty="0">
                <a:solidFill>
                  <a:srgbClr val="305480"/>
                </a:solidFill>
                <a:latin typeface="黑体" panose="02010609060101010101" pitchFamily="2" charset="-122"/>
                <a:ea typeface="黑体" panose="02010609060101010101" pitchFamily="2" charset="-122"/>
                <a:cs typeface="+mn-ea"/>
                <a:sym typeface="+mn-lt"/>
              </a:rPr>
              <a:t>本章小结</a:t>
            </a:r>
          </a:p>
        </p:txBody>
      </p:sp>
      <p:sp>
        <p:nvSpPr>
          <p:cNvPr id="6" name="文本框 34"/>
          <p:cNvSpPr txBox="1"/>
          <p:nvPr/>
        </p:nvSpPr>
        <p:spPr>
          <a:xfrm>
            <a:off x="4059254"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anose="02010609060101010101" pitchFamily="2" charset="-122"/>
                <a:ea typeface="黑体" panose="02010609060101010101" pitchFamily="2" charset="-122"/>
                <a:cs typeface="+mn-ea"/>
                <a:sym typeface="+mn-lt"/>
              </a:rPr>
              <a:t>4</a:t>
            </a:r>
            <a:endParaRPr lang="zh-CN" altLang="en-US" sz="8800" dirty="0">
              <a:solidFill>
                <a:schemeClr val="bg1"/>
              </a:solidFill>
              <a:latin typeface="黑体" panose="02010609060101010101" pitchFamily="2" charset="-122"/>
              <a:ea typeface="黑体" panose="02010609060101010101" pitchFamily="2"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300" advTm="333">
        <p14:pan dir="u"/>
      </p:transition>
    </mc:Choice>
    <mc:Fallback xmlns="">
      <p:transition spd="slow" advTm="333">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rot="2620520">
            <a:off x="-4912470" y="-618802"/>
            <a:ext cx="7056784" cy="7056784"/>
          </a:xfrm>
          <a:prstGeom prst="rect">
            <a:avLst/>
          </a:prstGeom>
          <a:solidFill>
            <a:srgbClr val="233C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rot="2620520">
            <a:off x="-5632552" y="-628181"/>
            <a:ext cx="7056784" cy="7056784"/>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流程图: 终止 21"/>
          <p:cNvSpPr/>
          <p:nvPr/>
        </p:nvSpPr>
        <p:spPr>
          <a:xfrm>
            <a:off x="4788594" y="1805039"/>
            <a:ext cx="2664296" cy="710479"/>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3" name="流程图: 终止 22"/>
          <p:cNvSpPr/>
          <p:nvPr/>
        </p:nvSpPr>
        <p:spPr>
          <a:xfrm>
            <a:off x="4788594" y="2976960"/>
            <a:ext cx="2664296" cy="710479"/>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5" name="流程图: 终止 24"/>
          <p:cNvSpPr/>
          <p:nvPr/>
        </p:nvSpPr>
        <p:spPr>
          <a:xfrm>
            <a:off x="4788594" y="734521"/>
            <a:ext cx="2664296" cy="704450"/>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6" name="文本框 34"/>
          <p:cNvSpPr txBox="1"/>
          <p:nvPr/>
        </p:nvSpPr>
        <p:spPr>
          <a:xfrm>
            <a:off x="-45959" y="2061755"/>
            <a:ext cx="2898963" cy="1299156"/>
          </a:xfrm>
          <a:prstGeom prst="rect">
            <a:avLst/>
          </a:prstGeom>
          <a:noFill/>
        </p:spPr>
        <p:txBody>
          <a:bodyPr wrap="square" lIns="67391" tIns="33696" rIns="67391" bIns="33696" rtlCol="0">
            <a:spAutoFit/>
          </a:bodyPr>
          <a:lstStyle/>
          <a:p>
            <a:r>
              <a:rPr lang="zh-CN" altLang="en-US" sz="8000" spc="600" dirty="0">
                <a:solidFill>
                  <a:schemeClr val="bg1"/>
                </a:solidFill>
                <a:latin typeface="黑体" pitchFamily="2" charset="-122"/>
                <a:ea typeface="黑体" pitchFamily="2" charset="-122"/>
                <a:cs typeface="+mn-ea"/>
                <a:sym typeface="+mn-lt"/>
              </a:rPr>
              <a:t>目录</a:t>
            </a:r>
          </a:p>
        </p:txBody>
      </p:sp>
      <p:sp>
        <p:nvSpPr>
          <p:cNvPr id="27" name="文本框 34"/>
          <p:cNvSpPr txBox="1"/>
          <p:nvPr/>
        </p:nvSpPr>
        <p:spPr>
          <a:xfrm>
            <a:off x="4858426" y="762728"/>
            <a:ext cx="2336456" cy="622048"/>
          </a:xfrm>
          <a:prstGeom prst="rect">
            <a:avLst/>
          </a:prstGeom>
          <a:noFill/>
        </p:spPr>
        <p:txBody>
          <a:bodyPr wrap="square" lIns="67391" tIns="33696" rIns="67391" bIns="33696" rtlCol="0">
            <a:spAutoFit/>
          </a:bodyPr>
          <a:lstStyle/>
          <a:p>
            <a:r>
              <a:rPr lang="zh-CN" altLang="en-US" sz="1800" dirty="0">
                <a:solidFill>
                  <a:schemeClr val="bg1"/>
                </a:solidFill>
                <a:latin typeface="黑体" pitchFamily="2" charset="-122"/>
                <a:ea typeface="黑体" pitchFamily="2" charset="-122"/>
                <a:cs typeface="+mn-ea"/>
                <a:sym typeface="+mn-lt"/>
              </a:rPr>
              <a:t>第一节 政府预算监督概述</a:t>
            </a:r>
          </a:p>
        </p:txBody>
      </p:sp>
      <p:sp>
        <p:nvSpPr>
          <p:cNvPr id="28" name="文本框 34"/>
          <p:cNvSpPr txBox="1"/>
          <p:nvPr/>
        </p:nvSpPr>
        <p:spPr>
          <a:xfrm>
            <a:off x="4824463" y="1823250"/>
            <a:ext cx="2628428" cy="622048"/>
          </a:xfrm>
          <a:prstGeom prst="rect">
            <a:avLst/>
          </a:prstGeom>
          <a:noFill/>
        </p:spPr>
        <p:txBody>
          <a:bodyPr wrap="square" lIns="67391" tIns="33696" rIns="67391" bIns="33696" rtlCol="0">
            <a:spAutoFit/>
          </a:bodyPr>
          <a:lstStyle/>
          <a:p>
            <a:r>
              <a:rPr lang="zh-CN" altLang="en-US" sz="1800" dirty="0">
                <a:solidFill>
                  <a:schemeClr val="bg1"/>
                </a:solidFill>
                <a:latin typeface="黑体" pitchFamily="2" charset="-122"/>
                <a:ea typeface="黑体" pitchFamily="2" charset="-122"/>
                <a:cs typeface="+mn-ea"/>
                <a:sym typeface="+mn-lt"/>
              </a:rPr>
              <a:t>第二节 我国政府预算监督的主要内容及完善</a:t>
            </a:r>
          </a:p>
        </p:txBody>
      </p:sp>
      <p:sp>
        <p:nvSpPr>
          <p:cNvPr id="29" name="文本框 34"/>
          <p:cNvSpPr txBox="1"/>
          <p:nvPr/>
        </p:nvSpPr>
        <p:spPr>
          <a:xfrm>
            <a:off x="4887284" y="2997128"/>
            <a:ext cx="2466915" cy="622048"/>
          </a:xfrm>
          <a:prstGeom prst="rect">
            <a:avLst/>
          </a:prstGeom>
          <a:noFill/>
        </p:spPr>
        <p:txBody>
          <a:bodyPr wrap="square" lIns="67391" tIns="33696" rIns="67391" bIns="33696" rtlCol="0">
            <a:spAutoFit/>
          </a:bodyPr>
          <a:lstStyle/>
          <a:p>
            <a:r>
              <a:rPr lang="zh-CN" altLang="en-US" sz="1800" dirty="0">
                <a:solidFill>
                  <a:schemeClr val="bg1"/>
                </a:solidFill>
                <a:latin typeface="黑体" pitchFamily="2" charset="-122"/>
                <a:ea typeface="黑体" pitchFamily="2" charset="-122"/>
                <a:cs typeface="+mn-ea"/>
                <a:sym typeface="+mn-lt"/>
              </a:rPr>
              <a:t>第三节 预算风险控制与监督</a:t>
            </a:r>
          </a:p>
        </p:txBody>
      </p:sp>
      <p:sp>
        <p:nvSpPr>
          <p:cNvPr id="30" name="文本框 34"/>
          <p:cNvSpPr txBox="1"/>
          <p:nvPr/>
        </p:nvSpPr>
        <p:spPr>
          <a:xfrm>
            <a:off x="5057983" y="4171006"/>
            <a:ext cx="2898963" cy="437382"/>
          </a:xfrm>
          <a:prstGeom prst="rect">
            <a:avLst/>
          </a:prstGeom>
          <a:noFill/>
        </p:spPr>
        <p:txBody>
          <a:bodyPr wrap="square" lIns="67391" tIns="33696" rIns="67391" bIns="33696" rtlCol="0">
            <a:spAutoFit/>
          </a:bodyPr>
          <a:lstStyle/>
          <a:p>
            <a:r>
              <a:rPr lang="zh-CN" altLang="en-US" sz="2400" dirty="0">
                <a:solidFill>
                  <a:schemeClr val="bg1"/>
                </a:solidFill>
                <a:latin typeface="黑体" pitchFamily="2" charset="-122"/>
                <a:ea typeface="黑体" pitchFamily="2" charset="-122"/>
                <a:cs typeface="+mn-ea"/>
                <a:sym typeface="+mn-lt"/>
              </a:rPr>
              <a:t>单击添加标题</a:t>
            </a:r>
            <a:endParaRPr lang="zh-CN" altLang="en-US" sz="2000" dirty="0">
              <a:solidFill>
                <a:schemeClr val="bg1"/>
              </a:solidFill>
              <a:latin typeface="黑体" pitchFamily="2" charset="-122"/>
              <a:ea typeface="黑体" pitchFamily="2" charset="-122"/>
              <a:cs typeface="+mn-ea"/>
              <a:sym typeface="+mn-lt"/>
            </a:endParaRPr>
          </a:p>
        </p:txBody>
      </p:sp>
      <p:sp>
        <p:nvSpPr>
          <p:cNvPr id="12" name="流程图: 终止 11">
            <a:extLst>
              <a:ext uri="{FF2B5EF4-FFF2-40B4-BE49-F238E27FC236}">
                <a16:creationId xmlns:a16="http://schemas.microsoft.com/office/drawing/2014/main" xmlns="" id="{FED47C02-3C47-452A-B2ED-9C5E46B5CCE7}"/>
              </a:ext>
            </a:extLst>
          </p:cNvPr>
          <p:cNvSpPr/>
          <p:nvPr/>
        </p:nvSpPr>
        <p:spPr>
          <a:xfrm>
            <a:off x="4866515" y="3950552"/>
            <a:ext cx="2664296" cy="710479"/>
          </a:xfrm>
          <a:prstGeom prst="flowChartTerminato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dirty="0">
                <a:solidFill>
                  <a:schemeClr val="bg1"/>
                </a:solidFill>
                <a:latin typeface="黑体" pitchFamily="2" charset="-122"/>
                <a:ea typeface="黑体" pitchFamily="2" charset="-122"/>
                <a:cs typeface="+mn-ea"/>
              </a:rPr>
              <a:t>第四节 预算问责及法律依据</a:t>
            </a:r>
          </a:p>
        </p:txBody>
      </p:sp>
    </p:spTree>
    <p:extLst>
      <p:ext uri="{BB962C8B-B14F-4D97-AF65-F5344CB8AC3E}">
        <p14:creationId xmlns:p14="http://schemas.microsoft.com/office/powerpoint/2010/main" val="2883421807"/>
      </p:ext>
    </p:extLst>
  </p:cSld>
  <p:clrMapOvr>
    <a:masterClrMapping/>
  </p:clrMapOvr>
  <mc:AlternateContent xmlns:mc="http://schemas.openxmlformats.org/markup-compatibility/2006" xmlns:p14="http://schemas.microsoft.com/office/powerpoint/2010/main">
    <mc:Choice Requires="p14">
      <p:transition spd="slow" p14:dur="1300" advTm="4684">
        <p14:pan dir="u"/>
      </p:transition>
    </mc:Choice>
    <mc:Fallback xmlns="">
      <p:transition spd="slow" advTm="4684">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31" name="标题 3">
            <a:extLst>
              <a:ext uri="{FF2B5EF4-FFF2-40B4-BE49-F238E27FC236}">
                <a16:creationId xmlns:a16="http://schemas.microsoft.com/office/drawing/2014/main" xmlns=""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案例与评析</a:t>
            </a:r>
          </a:p>
        </p:txBody>
      </p:sp>
      <p:sp>
        <p:nvSpPr>
          <p:cNvPr id="4" name="文本框 3">
            <a:extLst>
              <a:ext uri="{FF2B5EF4-FFF2-40B4-BE49-F238E27FC236}">
                <a16:creationId xmlns:a16="http://schemas.microsoft.com/office/drawing/2014/main" xmlns="" id="{7EF289C8-D6E1-4B39-A7A1-598C1DABF204}"/>
              </a:ext>
            </a:extLst>
          </p:cNvPr>
          <p:cNvSpPr txBox="1"/>
          <p:nvPr/>
        </p:nvSpPr>
        <p:spPr>
          <a:xfrm>
            <a:off x="828154" y="1296020"/>
            <a:ext cx="7056784" cy="1600438"/>
          </a:xfrm>
          <a:prstGeom prst="rect">
            <a:avLst/>
          </a:prstGeom>
          <a:noFill/>
        </p:spPr>
        <p:txBody>
          <a:bodyPr wrap="square" rtlCol="0">
            <a:spAutoFit/>
          </a:bodyPr>
          <a:lstStyle/>
          <a:p>
            <a:r>
              <a:rPr lang="zh-CN" altLang="en-US" sz="2600" dirty="0" smtClean="0"/>
              <a:t>结合案例（</a:t>
            </a:r>
            <a:r>
              <a:rPr lang="en-US" altLang="zh-CN" sz="2600" dirty="0" smtClean="0"/>
              <a:t>P326</a:t>
            </a:r>
            <a:r>
              <a:rPr lang="zh-CN" altLang="en-US" sz="2600" dirty="0"/>
              <a:t>）</a:t>
            </a:r>
            <a:r>
              <a:rPr lang="zh-CN" altLang="en-US" sz="2600" dirty="0" smtClean="0"/>
              <a:t>分析以下问题</a:t>
            </a:r>
            <a:r>
              <a:rPr lang="zh-CN" altLang="en-US" sz="2600" dirty="0"/>
              <a:t>：</a:t>
            </a:r>
            <a:endParaRPr lang="en-US" altLang="zh-CN" sz="2600" dirty="0" smtClean="0"/>
          </a:p>
          <a:p>
            <a:r>
              <a:rPr lang="en-US" altLang="zh-CN" sz="2400" dirty="0" smtClean="0"/>
              <a:t>1</a:t>
            </a:r>
            <a:r>
              <a:rPr lang="en-US" altLang="zh-CN" sz="2400" dirty="0"/>
              <a:t>.</a:t>
            </a:r>
            <a:r>
              <a:rPr lang="zh-CN" altLang="en-US" sz="2400" dirty="0"/>
              <a:t>根据</a:t>
            </a:r>
            <a:r>
              <a:rPr lang="en-US" altLang="zh-CN" sz="2400" dirty="0"/>
              <a:t>《</a:t>
            </a:r>
            <a:r>
              <a:rPr lang="zh-CN" altLang="en-US" sz="2400" dirty="0"/>
              <a:t>预算法</a:t>
            </a:r>
            <a:r>
              <a:rPr lang="en-US" altLang="zh-CN" sz="2400" dirty="0"/>
              <a:t>》</a:t>
            </a:r>
            <a:r>
              <a:rPr lang="zh-CN" altLang="en-US" sz="2400" dirty="0"/>
              <a:t>相关规定分析处罚孔某的法律依据</a:t>
            </a:r>
            <a:endParaRPr lang="en-US" altLang="zh-CN" sz="2400" dirty="0"/>
          </a:p>
          <a:p>
            <a:r>
              <a:rPr lang="en-US" altLang="zh-CN" sz="2400" dirty="0"/>
              <a:t>2.</a:t>
            </a:r>
            <a:r>
              <a:rPr lang="zh-CN" altLang="en-US" sz="2400" dirty="0"/>
              <a:t>分析该案例的警示作用</a:t>
            </a:r>
          </a:p>
        </p:txBody>
      </p:sp>
    </p:spTree>
    <p:extLst>
      <p:ext uri="{BB962C8B-B14F-4D97-AF65-F5344CB8AC3E}">
        <p14:creationId xmlns:p14="http://schemas.microsoft.com/office/powerpoint/2010/main" val="2386070056"/>
      </p:ext>
    </p:extLst>
  </p:cSld>
  <p:clrMapOvr>
    <a:masterClrMapping/>
  </p:clrMapOvr>
  <mc:AlternateContent xmlns:mc="http://schemas.openxmlformats.org/markup-compatibility/2006" xmlns:p14="http://schemas.microsoft.com/office/powerpoint/2010/main">
    <mc:Choice Requires="p14">
      <p:transition spd="slow" p14:dur="1300" advTm="1445">
        <p14:pan dir="u"/>
      </p:transition>
    </mc:Choice>
    <mc:Fallback xmlns="">
      <p:transition spd="slow" advTm="1445">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 name="组合 29">
            <a:extLst>
              <a:ext uri="{FF2B5EF4-FFF2-40B4-BE49-F238E27FC236}">
                <a16:creationId xmlns:a16="http://schemas.microsoft.com/office/drawing/2014/main" xmlns="" id="{2F6A4F04-ACFB-432F-B74D-4008FC299BA6}"/>
              </a:ext>
            </a:extLst>
          </p:cNvPr>
          <p:cNvGrpSpPr/>
          <p:nvPr/>
        </p:nvGrpSpPr>
        <p:grpSpPr>
          <a:xfrm>
            <a:off x="449264" y="1171978"/>
            <a:ext cx="8227762" cy="3580425"/>
            <a:chOff x="589532" y="1580311"/>
            <a:chExt cx="7899016" cy="3561842"/>
          </a:xfrm>
        </p:grpSpPr>
        <p:sp>
          <p:nvSpPr>
            <p:cNvPr id="2" name="矩形 7"/>
            <p:cNvSpPr>
              <a:spLocks noChangeArrowheads="1"/>
            </p:cNvSpPr>
            <p:nvPr/>
          </p:nvSpPr>
          <p:spPr bwMode="auto">
            <a:xfrm>
              <a:off x="589532" y="1580311"/>
              <a:ext cx="7899016" cy="3561842"/>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grpSp>
      <p:sp>
        <p:nvSpPr>
          <p:cNvPr id="31" name="标题 3">
            <a:extLst>
              <a:ext uri="{FF2B5EF4-FFF2-40B4-BE49-F238E27FC236}">
                <a16:creationId xmlns:a16="http://schemas.microsoft.com/office/drawing/2014/main" xmlns=""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本章小结</a:t>
            </a:r>
          </a:p>
        </p:txBody>
      </p:sp>
      <p:sp>
        <p:nvSpPr>
          <p:cNvPr id="4" name="矩形 3"/>
          <p:cNvSpPr/>
          <p:nvPr/>
        </p:nvSpPr>
        <p:spPr>
          <a:xfrm>
            <a:off x="527045" y="1310240"/>
            <a:ext cx="8077973" cy="3477875"/>
          </a:xfrm>
          <a:prstGeom prst="rect">
            <a:avLst/>
          </a:prstGeom>
        </p:spPr>
        <p:txBody>
          <a:bodyPr wrap="square">
            <a:spAutoFit/>
          </a:bodyPr>
          <a:lstStyle/>
          <a:p>
            <a:r>
              <a:rPr lang="en-US" altLang="zh-CN" sz="2000" dirty="0"/>
              <a:t>1.</a:t>
            </a:r>
            <a:r>
              <a:rPr lang="zh-CN" altLang="zh-CN" sz="2000" dirty="0"/>
              <a:t>政府预算监督是指在预算的全过程中</a:t>
            </a:r>
            <a:r>
              <a:rPr lang="en-US" altLang="zh-CN" sz="2000" dirty="0"/>
              <a:t>,</a:t>
            </a:r>
            <a:r>
              <a:rPr lang="zh-CN" altLang="zh-CN" sz="2000" dirty="0"/>
              <a:t>对有关预算主体筹集和供应预算资金等业务活动依法进行的检查、督促和制约</a:t>
            </a:r>
            <a:r>
              <a:rPr lang="en-US" altLang="zh-CN" sz="2000" dirty="0"/>
              <a:t>,</a:t>
            </a:r>
            <a:r>
              <a:rPr lang="zh-CN" altLang="zh-CN" sz="2000" dirty="0"/>
              <a:t>是政府预算管理的重要组成部分。</a:t>
            </a:r>
          </a:p>
          <a:p>
            <a:r>
              <a:rPr lang="en-US" altLang="zh-CN" sz="2000" dirty="0"/>
              <a:t>2.</a:t>
            </a:r>
            <a:r>
              <a:rPr lang="zh-CN" altLang="zh-CN" sz="2000" dirty="0"/>
              <a:t>政府预算监督可以划分为立法监督、政府监督、财政监督、审计监督、社会监督、司法监督等。我国还包括党委监督。</a:t>
            </a:r>
          </a:p>
          <a:p>
            <a:r>
              <a:rPr lang="en-US" altLang="zh-CN" sz="2000" dirty="0"/>
              <a:t>3.</a:t>
            </a:r>
            <a:r>
              <a:rPr lang="zh-CN" altLang="zh-CN" sz="2000" dirty="0"/>
              <a:t>政府预算监督具有监督依据的法律性、监督体系的层次性、监督对象的广泛性、监督过程的全面性、监督形式的多样性等特点。</a:t>
            </a:r>
          </a:p>
          <a:p>
            <a:r>
              <a:rPr lang="en-US" altLang="zh-CN" sz="2000" dirty="0"/>
              <a:t>4.</a:t>
            </a:r>
            <a:r>
              <a:rPr lang="zh-CN" altLang="zh-CN" sz="2000" dirty="0"/>
              <a:t>政府预算监督的内容随监督主体、监督对象的不同而有所不同。政府预算外部监督是指政府及其财政部门之外的有关机构对政府预算实施的监督。我国主要包括党委监督、人大监督、审计监督、社会监督、司法监督</a:t>
            </a:r>
            <a:r>
              <a:rPr lang="zh-CN" altLang="zh-CN" sz="2000" dirty="0" smtClean="0"/>
              <a:t>。</a:t>
            </a:r>
            <a:endParaRPr lang="zh-CN" altLang="zh-CN" sz="2000" dirty="0"/>
          </a:p>
        </p:txBody>
      </p:sp>
    </p:spTree>
    <p:extLst>
      <p:ext uri="{BB962C8B-B14F-4D97-AF65-F5344CB8AC3E}">
        <p14:creationId xmlns:p14="http://schemas.microsoft.com/office/powerpoint/2010/main" val="2555924962"/>
      </p:ext>
    </p:extLst>
  </p:cSld>
  <p:clrMapOvr>
    <a:masterClrMapping/>
  </p:clrMapOvr>
  <mc:AlternateContent xmlns:mc="http://schemas.openxmlformats.org/markup-compatibility/2006" xmlns:p14="http://schemas.microsoft.com/office/powerpoint/2010/main">
    <mc:Choice Requires="p14">
      <p:transition spd="slow" p14:dur="1300" advTm="1445">
        <p14:pan dir="u"/>
      </p:transition>
    </mc:Choice>
    <mc:Fallback xmlns="">
      <p:transition spd="slow" advTm="1445">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 name="组合 29">
            <a:extLst>
              <a:ext uri="{FF2B5EF4-FFF2-40B4-BE49-F238E27FC236}">
                <a16:creationId xmlns:a16="http://schemas.microsoft.com/office/drawing/2014/main" xmlns="" id="{2F6A4F04-ACFB-432F-B74D-4008FC299BA6}"/>
              </a:ext>
            </a:extLst>
          </p:cNvPr>
          <p:cNvGrpSpPr/>
          <p:nvPr/>
        </p:nvGrpSpPr>
        <p:grpSpPr>
          <a:xfrm>
            <a:off x="456594" y="1165375"/>
            <a:ext cx="8227762" cy="3580425"/>
            <a:chOff x="589532" y="1580311"/>
            <a:chExt cx="7899016" cy="3561842"/>
          </a:xfrm>
        </p:grpSpPr>
        <p:sp>
          <p:nvSpPr>
            <p:cNvPr id="2" name="矩形 7"/>
            <p:cNvSpPr>
              <a:spLocks noChangeArrowheads="1"/>
            </p:cNvSpPr>
            <p:nvPr/>
          </p:nvSpPr>
          <p:spPr bwMode="auto">
            <a:xfrm>
              <a:off x="589532" y="1580311"/>
              <a:ext cx="7899016" cy="3561842"/>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grpSp>
      <p:sp>
        <p:nvSpPr>
          <p:cNvPr id="31" name="标题 3">
            <a:extLst>
              <a:ext uri="{FF2B5EF4-FFF2-40B4-BE49-F238E27FC236}">
                <a16:creationId xmlns:a16="http://schemas.microsoft.com/office/drawing/2014/main" xmlns=""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本章小结</a:t>
            </a:r>
          </a:p>
        </p:txBody>
      </p:sp>
      <p:sp>
        <p:nvSpPr>
          <p:cNvPr id="5" name="矩形 4"/>
          <p:cNvSpPr/>
          <p:nvPr/>
        </p:nvSpPr>
        <p:spPr>
          <a:xfrm>
            <a:off x="833929" y="1278054"/>
            <a:ext cx="7704855" cy="3416320"/>
          </a:xfrm>
          <a:prstGeom prst="rect">
            <a:avLst/>
          </a:prstGeom>
        </p:spPr>
        <p:txBody>
          <a:bodyPr wrap="square">
            <a:spAutoFit/>
          </a:bodyPr>
          <a:lstStyle/>
          <a:p>
            <a:r>
              <a:rPr lang="en-US" altLang="zh-CN" sz="1800" dirty="0"/>
              <a:t>5.</a:t>
            </a:r>
            <a:r>
              <a:rPr lang="zh-CN" altLang="zh-CN" sz="1800" dirty="0"/>
              <a:t>预算部门是财政部门内部的重要业务部</a:t>
            </a:r>
            <a:r>
              <a:rPr lang="zh-CN" altLang="zh-CN" sz="1800" dirty="0" smtClean="0"/>
              <a:t>门</a:t>
            </a:r>
            <a:r>
              <a:rPr lang="zh-CN" altLang="en-US" sz="1800" dirty="0"/>
              <a:t>，</a:t>
            </a:r>
            <a:r>
              <a:rPr lang="zh-CN" altLang="zh-CN" sz="1800" dirty="0" smtClean="0"/>
              <a:t>预算</a:t>
            </a:r>
            <a:r>
              <a:rPr lang="zh-CN" altLang="zh-CN" sz="1800" dirty="0"/>
              <a:t>的编制、执行、绩效等各个环节也存在风险</a:t>
            </a:r>
            <a:r>
              <a:rPr lang="en-US" altLang="zh-CN" sz="1800" dirty="0"/>
              <a:t>,</a:t>
            </a:r>
            <a:r>
              <a:rPr lang="zh-CN" altLang="zh-CN" sz="1800" dirty="0"/>
              <a:t>必须通过制度的规范、风险点的排查来抑制可能的风险发生。预算风险的类型包括</a:t>
            </a:r>
            <a:r>
              <a:rPr lang="en-US" altLang="zh-CN" sz="1800" dirty="0"/>
              <a:t>:(1)</a:t>
            </a:r>
            <a:r>
              <a:rPr lang="zh-CN" altLang="zh-CN" sz="1800" dirty="0"/>
              <a:t>按照风险来源的不同分为内部风险和外部风险。</a:t>
            </a:r>
            <a:r>
              <a:rPr lang="en-US" altLang="zh-CN" sz="1800" dirty="0"/>
              <a:t>(2)</a:t>
            </a:r>
            <a:r>
              <a:rPr lang="zh-CN" altLang="zh-CN" sz="1800" dirty="0"/>
              <a:t>按照风险性质的不同</a:t>
            </a:r>
            <a:r>
              <a:rPr lang="en-US" altLang="zh-CN" sz="1800" dirty="0"/>
              <a:t>,</a:t>
            </a:r>
            <a:r>
              <a:rPr lang="zh-CN" altLang="zh-CN" sz="1800" dirty="0"/>
              <a:t>内部风险进一步细分为制度流程风险和廉政风险。</a:t>
            </a:r>
            <a:r>
              <a:rPr lang="en-US" altLang="zh-CN" sz="1800" dirty="0"/>
              <a:t>(3)</a:t>
            </a:r>
            <a:r>
              <a:rPr lang="zh-CN" altLang="zh-CN" sz="1800" dirty="0"/>
              <a:t>按照风险等级的不同</a:t>
            </a:r>
            <a:r>
              <a:rPr lang="en-US" altLang="zh-CN" sz="1800" dirty="0"/>
              <a:t>,</a:t>
            </a:r>
            <a:r>
              <a:rPr lang="zh-CN" altLang="zh-CN" sz="1800" dirty="0"/>
              <a:t>预算风险分为一般风险和重大风险。</a:t>
            </a:r>
          </a:p>
          <a:p>
            <a:r>
              <a:rPr lang="en-US" altLang="zh-CN" sz="1800" dirty="0"/>
              <a:t>6.</a:t>
            </a:r>
            <a:r>
              <a:rPr lang="zh-CN" altLang="zh-CN" sz="1800" dirty="0"/>
              <a:t>预算风险与监督主要包括预算过程风险控制与监督，包括预算编制、预算执行决算与绩效风险控制与监督，以及行政事业单位预算风险与监督。</a:t>
            </a:r>
          </a:p>
          <a:p>
            <a:r>
              <a:rPr lang="en-US" altLang="zh-CN" sz="1800" dirty="0"/>
              <a:t>7.</a:t>
            </a:r>
            <a:r>
              <a:rPr lang="zh-CN" altLang="zh-CN" sz="1800" dirty="0"/>
              <a:t>在现代民主法治国家</a:t>
            </a:r>
            <a:r>
              <a:rPr lang="en-US" altLang="zh-CN" sz="1800" dirty="0"/>
              <a:t>,</a:t>
            </a:r>
            <a:r>
              <a:rPr lang="zh-CN" altLang="zh-CN" sz="1800" dirty="0"/>
              <a:t>必须将预算监督的有效性与预算问责紧密联系起来</a:t>
            </a:r>
            <a:r>
              <a:rPr lang="en-US" altLang="zh-CN" sz="1800" dirty="0"/>
              <a:t>,</a:t>
            </a:r>
            <a:r>
              <a:rPr lang="zh-CN" altLang="zh-CN" sz="1800" dirty="0"/>
              <a:t>才能实现科学立法、严格执法、公正司法、全民守法的有机统一。《预算法》旨在规范和约束政府的预算收支行为</a:t>
            </a:r>
            <a:r>
              <a:rPr lang="en-US" altLang="zh-CN" sz="1800" dirty="0"/>
              <a:t>,</a:t>
            </a:r>
            <a:r>
              <a:rPr lang="zh-CN" altLang="zh-CN" sz="1800" dirty="0"/>
              <a:t>为此</a:t>
            </a:r>
            <a:r>
              <a:rPr lang="en-US" altLang="zh-CN" sz="1800" dirty="0"/>
              <a:t>,</a:t>
            </a:r>
            <a:r>
              <a:rPr lang="zh-CN" altLang="zh-CN" sz="1800" dirty="0"/>
              <a:t>为加强《预算法》的法律严肃性和约束效应</a:t>
            </a:r>
            <a:r>
              <a:rPr lang="en-US" altLang="zh-CN" sz="1800" dirty="0"/>
              <a:t>,</a:t>
            </a:r>
            <a:r>
              <a:rPr lang="zh-CN" altLang="zh-CN" sz="1800" dirty="0"/>
              <a:t>明确相关政府部门及其人员在政府预算收支活动中的法律责任就成为预算管理的重要内容之一。</a:t>
            </a:r>
          </a:p>
        </p:txBody>
      </p:sp>
    </p:spTree>
    <p:extLst>
      <p:ext uri="{BB962C8B-B14F-4D97-AF65-F5344CB8AC3E}">
        <p14:creationId xmlns:p14="http://schemas.microsoft.com/office/powerpoint/2010/main" val="2386070056"/>
      </p:ext>
    </p:extLst>
  </p:cSld>
  <p:clrMapOvr>
    <a:masterClrMapping/>
  </p:clrMapOvr>
  <mc:AlternateContent xmlns:mc="http://schemas.openxmlformats.org/markup-compatibility/2006" xmlns:p14="http://schemas.microsoft.com/office/powerpoint/2010/main">
    <mc:Choice Requires="p14">
      <p:transition spd="slow" p14:dur="1300" advTm="1445">
        <p14:pan dir="u"/>
      </p:transition>
    </mc:Choice>
    <mc:Fallback xmlns="">
      <p:transition spd="slow" advTm="1445">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grpSp>
        <p:nvGrpSpPr>
          <p:cNvPr id="3" name="组合 29">
            <a:extLst>
              <a:ext uri="{FF2B5EF4-FFF2-40B4-BE49-F238E27FC236}">
                <a16:creationId xmlns:a16="http://schemas.microsoft.com/office/drawing/2014/main" xmlns="" id="{2F6A4F04-ACFB-432F-B74D-4008FC299BA6}"/>
              </a:ext>
            </a:extLst>
          </p:cNvPr>
          <p:cNvGrpSpPr/>
          <p:nvPr/>
        </p:nvGrpSpPr>
        <p:grpSpPr>
          <a:xfrm>
            <a:off x="635105" y="1096457"/>
            <a:ext cx="7916758" cy="3727955"/>
            <a:chOff x="1073111" y="1337085"/>
            <a:chExt cx="7394050" cy="3879928"/>
          </a:xfrm>
        </p:grpSpPr>
        <p:sp>
          <p:nvSpPr>
            <p:cNvPr id="2" name="矩形 7"/>
            <p:cNvSpPr>
              <a:spLocks noChangeArrowheads="1"/>
            </p:cNvSpPr>
            <p:nvPr/>
          </p:nvSpPr>
          <p:spPr bwMode="auto">
            <a:xfrm>
              <a:off x="1073111" y="1337085"/>
              <a:ext cx="7394050" cy="3879928"/>
            </a:xfrm>
            <a:prstGeom prst="rect">
              <a:avLst/>
            </a:prstGeom>
            <a:solidFill>
              <a:srgbClr val="FFFFFF"/>
            </a:solidFill>
            <a:ln w="25400">
              <a:solidFill>
                <a:srgbClr val="0070C0"/>
              </a:solidFill>
              <a:miter lim="800000"/>
              <a:headEnd/>
              <a:tailEnd/>
            </a:ln>
          </p:spPr>
          <p:txBody>
            <a:bodyPr lIns="67391" tIns="33696" rIns="67391" bIns="33696" anchor="ctr"/>
            <a:lstStyle/>
            <a:p>
              <a:pPr algn="ctr" defTabSz="896210"/>
              <a:endParaRPr lang="zh-CN" altLang="en-US" sz="2300" dirty="0">
                <a:solidFill>
                  <a:srgbClr val="000000"/>
                </a:solidFill>
                <a:latin typeface="Arial" pitchFamily="34" charset="0"/>
                <a:ea typeface="微软雅黑" pitchFamily="34" charset="-122"/>
                <a:sym typeface="Arial" pitchFamily="34" charset="0"/>
              </a:endParaRPr>
            </a:p>
          </p:txBody>
        </p:sp>
        <p:sp>
          <p:nvSpPr>
            <p:cNvPr id="9" name="文本框 14"/>
            <p:cNvSpPr txBox="1">
              <a:spLocks noChangeArrowheads="1"/>
            </p:cNvSpPr>
            <p:nvPr/>
          </p:nvSpPr>
          <p:spPr bwMode="auto">
            <a:xfrm>
              <a:off x="3210168"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02</a:t>
              </a:r>
              <a:endParaRPr lang="zh-CN" altLang="en-US" sz="2900" b="1">
                <a:solidFill>
                  <a:srgbClr val="FFFFFF"/>
                </a:solidFill>
                <a:latin typeface="Arial" pitchFamily="34" charset="0"/>
                <a:ea typeface="微软雅黑" pitchFamily="34" charset="-122"/>
                <a:sym typeface="Arial" pitchFamily="34" charset="0"/>
              </a:endParaRPr>
            </a:p>
          </p:txBody>
        </p:sp>
        <p:sp>
          <p:nvSpPr>
            <p:cNvPr id="13" name="文本框 18"/>
            <p:cNvSpPr txBox="1">
              <a:spLocks noChangeArrowheads="1"/>
            </p:cNvSpPr>
            <p:nvPr/>
          </p:nvSpPr>
          <p:spPr bwMode="auto">
            <a:xfrm>
              <a:off x="4972887" y="1785111"/>
              <a:ext cx="884876"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a:solidFill>
                    <a:srgbClr val="FFFFFF"/>
                  </a:solidFill>
                  <a:latin typeface="Arial" pitchFamily="34" charset="0"/>
                  <a:ea typeface="微软雅黑" pitchFamily="34" charset="-122"/>
                  <a:sym typeface="Arial" pitchFamily="34" charset="0"/>
                </a:rPr>
                <a:t>03</a:t>
              </a:r>
              <a:endParaRPr lang="zh-CN" altLang="en-US" sz="2900" b="1">
                <a:solidFill>
                  <a:srgbClr val="FFFFFF"/>
                </a:solidFill>
                <a:latin typeface="Arial" pitchFamily="34" charset="0"/>
                <a:ea typeface="微软雅黑" pitchFamily="34" charset="-122"/>
                <a:sym typeface="Arial" pitchFamily="34" charset="0"/>
              </a:endParaRPr>
            </a:p>
          </p:txBody>
        </p:sp>
        <p:sp>
          <p:nvSpPr>
            <p:cNvPr id="17" name="文本框 22"/>
            <p:cNvSpPr txBox="1">
              <a:spLocks noChangeArrowheads="1"/>
            </p:cNvSpPr>
            <p:nvPr/>
          </p:nvSpPr>
          <p:spPr bwMode="auto">
            <a:xfrm>
              <a:off x="6736780" y="1785111"/>
              <a:ext cx="883704" cy="520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391" tIns="33696" rIns="67391" bIns="33696">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buFont typeface="Arial" pitchFamily="34" charset="0"/>
                <a:buNone/>
              </a:pPr>
              <a:r>
                <a:rPr lang="en-US" altLang="zh-CN" sz="2900" b="1" dirty="0">
                  <a:solidFill>
                    <a:srgbClr val="FFFFFF"/>
                  </a:solidFill>
                  <a:latin typeface="Arial" pitchFamily="34" charset="0"/>
                  <a:ea typeface="微软雅黑" pitchFamily="34" charset="-122"/>
                  <a:sym typeface="Arial" pitchFamily="34" charset="0"/>
                </a:rPr>
                <a:t>04</a:t>
              </a:r>
              <a:endParaRPr lang="zh-CN" altLang="en-US" sz="2900" b="1" dirty="0">
                <a:solidFill>
                  <a:srgbClr val="FFFFFF"/>
                </a:solidFill>
                <a:latin typeface="Arial" pitchFamily="34" charset="0"/>
                <a:ea typeface="微软雅黑" pitchFamily="34" charset="-122"/>
                <a:sym typeface="Arial" pitchFamily="34" charset="0"/>
              </a:endParaRPr>
            </a:p>
          </p:txBody>
        </p:sp>
        <p:sp>
          <p:nvSpPr>
            <p:cNvPr id="18" name="TextBox 13"/>
            <p:cNvSpPr txBox="1">
              <a:spLocks noChangeArrowheads="1"/>
            </p:cNvSpPr>
            <p:nvPr/>
          </p:nvSpPr>
          <p:spPr bwMode="auto">
            <a:xfrm>
              <a:off x="1233159" y="1588153"/>
              <a:ext cx="6564111" cy="255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endParaRPr lang="zh-CN" altLang="en-US" dirty="0"/>
            </a:p>
          </p:txBody>
        </p:sp>
      </p:grpSp>
      <p:sp>
        <p:nvSpPr>
          <p:cNvPr id="31" name="标题 3">
            <a:extLst>
              <a:ext uri="{FF2B5EF4-FFF2-40B4-BE49-F238E27FC236}">
                <a16:creationId xmlns:a16="http://schemas.microsoft.com/office/drawing/2014/main" xmlns="" id="{95EA781D-76EF-4E5A-A376-26C0A346BFA1}"/>
              </a:ext>
            </a:extLst>
          </p:cNvPr>
          <p:cNvSpPr txBox="1">
            <a:spLocks noGrp="1"/>
          </p:cNvSpPr>
          <p:nvPr>
            <p:ph type="title"/>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练习与思考</a:t>
            </a:r>
          </a:p>
        </p:txBody>
      </p:sp>
      <p:sp>
        <p:nvSpPr>
          <p:cNvPr id="4" name="矩形 3"/>
          <p:cNvSpPr/>
          <p:nvPr/>
        </p:nvSpPr>
        <p:spPr>
          <a:xfrm>
            <a:off x="741056" y="1067608"/>
            <a:ext cx="7704855" cy="3416320"/>
          </a:xfrm>
          <a:prstGeom prst="rect">
            <a:avLst/>
          </a:prstGeom>
        </p:spPr>
        <p:txBody>
          <a:bodyPr wrap="square">
            <a:spAutoFit/>
          </a:bodyPr>
          <a:lstStyle/>
          <a:p>
            <a:pPr>
              <a:lnSpc>
                <a:spcPct val="150000"/>
              </a:lnSpc>
            </a:pPr>
            <a:r>
              <a:rPr lang="zh-CN" altLang="zh-CN" b="1" dirty="0" smtClean="0">
                <a:latin typeface="楷体" panose="02010609060101010101" pitchFamily="49" charset="-122"/>
                <a:ea typeface="楷体" panose="02010609060101010101" pitchFamily="49" charset="-122"/>
              </a:rPr>
              <a:t>认知</a:t>
            </a:r>
            <a:r>
              <a:rPr lang="zh-CN" altLang="zh-CN" b="1" dirty="0">
                <a:latin typeface="楷体" panose="02010609060101010101" pitchFamily="49" charset="-122"/>
                <a:ea typeface="楷体" panose="02010609060101010101" pitchFamily="49" charset="-122"/>
              </a:rPr>
              <a:t>题</a:t>
            </a:r>
            <a:endParaRPr lang="zh-CN" altLang="zh-CN" dirty="0">
              <a:latin typeface="楷体" panose="02010609060101010101" pitchFamily="49" charset="-122"/>
              <a:ea typeface="楷体" panose="02010609060101010101" pitchFamily="49" charset="-122"/>
            </a:endParaRPr>
          </a:p>
          <a:p>
            <a:pPr>
              <a:lnSpc>
                <a:spcPct val="150000"/>
              </a:lnSpc>
            </a:pPr>
            <a:r>
              <a:rPr lang="en-US" altLang="zh-CN" dirty="0" smtClean="0">
                <a:latin typeface="楷体" panose="02010609060101010101" pitchFamily="49" charset="-122"/>
                <a:ea typeface="楷体" panose="02010609060101010101" pitchFamily="49" charset="-122"/>
              </a:rPr>
              <a:t>1.</a:t>
            </a:r>
            <a:r>
              <a:rPr lang="zh-CN" altLang="en-US" dirty="0" smtClean="0">
                <a:latin typeface="楷体" panose="02010609060101010101" pitchFamily="49" charset="-122"/>
                <a:ea typeface="楷体" panose="02010609060101010101" pitchFamily="49" charset="-122"/>
              </a:rPr>
              <a:t>党委</a:t>
            </a:r>
            <a:r>
              <a:rPr lang="zh-CN" altLang="en-US" dirty="0">
                <a:latin typeface="楷体" panose="02010609060101010101" pitchFamily="49" charset="-122"/>
                <a:ea typeface="楷体" panose="02010609060101010101" pitchFamily="49" charset="-122"/>
              </a:rPr>
              <a:t>监督、立法监督、司法监督、行政监督、社会监督的区别与联系。</a:t>
            </a:r>
            <a:endParaRPr lang="en-US" altLang="zh-CN" dirty="0">
              <a:latin typeface="楷体" panose="02010609060101010101" pitchFamily="49" charset="-122"/>
              <a:ea typeface="楷体" panose="02010609060101010101" pitchFamily="49" charset="-122"/>
            </a:endParaRPr>
          </a:p>
          <a:p>
            <a:pPr>
              <a:lnSpc>
                <a:spcPct val="150000"/>
              </a:lnSpc>
            </a:pPr>
            <a:r>
              <a:rPr lang="en-US" altLang="zh-CN" dirty="0" smtClean="0">
                <a:latin typeface="楷体" panose="02010609060101010101" pitchFamily="49" charset="-122"/>
                <a:ea typeface="楷体" panose="02010609060101010101" pitchFamily="49" charset="-122"/>
              </a:rPr>
              <a:t>2.</a:t>
            </a:r>
            <a:r>
              <a:rPr lang="zh-CN" altLang="en-US" dirty="0" smtClean="0">
                <a:latin typeface="楷体" panose="02010609060101010101" pitchFamily="49" charset="-122"/>
                <a:ea typeface="楷体" panose="02010609060101010101" pitchFamily="49" charset="-122"/>
              </a:rPr>
              <a:t>政府</a:t>
            </a:r>
            <a:r>
              <a:rPr lang="zh-CN" altLang="en-US" dirty="0">
                <a:latin typeface="楷体" panose="02010609060101010101" pitchFamily="49" charset="-122"/>
                <a:ea typeface="楷体" panose="02010609060101010101" pitchFamily="49" charset="-122"/>
              </a:rPr>
              <a:t>预算监督的内涵</a:t>
            </a:r>
            <a:endParaRPr lang="en-US" altLang="zh-CN" dirty="0">
              <a:latin typeface="楷体" panose="02010609060101010101" pitchFamily="49" charset="-122"/>
              <a:ea typeface="楷体" panose="02010609060101010101" pitchFamily="49" charset="-122"/>
            </a:endParaRPr>
          </a:p>
          <a:p>
            <a:pPr>
              <a:lnSpc>
                <a:spcPct val="150000"/>
              </a:lnSpc>
            </a:pPr>
            <a:r>
              <a:rPr lang="en-US" altLang="zh-CN" dirty="0" smtClean="0">
                <a:latin typeface="楷体" panose="02010609060101010101" pitchFamily="49" charset="-122"/>
                <a:ea typeface="楷体" panose="02010609060101010101" pitchFamily="49" charset="-122"/>
              </a:rPr>
              <a:t>3.</a:t>
            </a:r>
            <a:r>
              <a:rPr lang="zh-CN" altLang="en-US" dirty="0" smtClean="0">
                <a:latin typeface="楷体" panose="02010609060101010101" pitchFamily="49" charset="-122"/>
                <a:ea typeface="楷体" panose="02010609060101010101" pitchFamily="49" charset="-122"/>
              </a:rPr>
              <a:t>预算</a:t>
            </a:r>
            <a:r>
              <a:rPr lang="zh-CN" altLang="en-US" dirty="0">
                <a:latin typeface="楷体" panose="02010609060101010101" pitchFamily="49" charset="-122"/>
                <a:ea typeface="楷体" panose="02010609060101010101" pitchFamily="49" charset="-122"/>
              </a:rPr>
              <a:t>监督的方法</a:t>
            </a:r>
            <a:endParaRPr lang="en-US" altLang="zh-CN" dirty="0">
              <a:latin typeface="楷体" panose="02010609060101010101" pitchFamily="49" charset="-122"/>
              <a:ea typeface="楷体" panose="02010609060101010101" pitchFamily="49" charset="-122"/>
            </a:endParaRPr>
          </a:p>
          <a:p>
            <a:pPr>
              <a:lnSpc>
                <a:spcPct val="150000"/>
              </a:lnSpc>
            </a:pPr>
            <a:r>
              <a:rPr lang="en-US" altLang="zh-CN" dirty="0" smtClean="0">
                <a:latin typeface="楷体" panose="02010609060101010101" pitchFamily="49" charset="-122"/>
                <a:ea typeface="楷体" panose="02010609060101010101" pitchFamily="49" charset="-122"/>
              </a:rPr>
              <a:t>4.</a:t>
            </a:r>
            <a:r>
              <a:rPr lang="zh-CN" altLang="en-US" dirty="0" smtClean="0">
                <a:latin typeface="楷体" panose="02010609060101010101" pitchFamily="49" charset="-122"/>
                <a:ea typeface="楷体" panose="02010609060101010101" pitchFamily="49" charset="-122"/>
              </a:rPr>
              <a:t>预算</a:t>
            </a:r>
            <a:r>
              <a:rPr lang="zh-CN" altLang="en-US" dirty="0">
                <a:latin typeface="楷体" panose="02010609060101010101" pitchFamily="49" charset="-122"/>
                <a:ea typeface="楷体" panose="02010609060101010101" pitchFamily="49" charset="-122"/>
              </a:rPr>
              <a:t>风险与监督的要点</a:t>
            </a:r>
            <a:endParaRPr lang="en-US" altLang="zh-CN" dirty="0">
              <a:latin typeface="楷体" panose="02010609060101010101" pitchFamily="49" charset="-122"/>
              <a:ea typeface="楷体" panose="02010609060101010101" pitchFamily="49" charset="-122"/>
            </a:endParaRPr>
          </a:p>
          <a:p>
            <a:pPr>
              <a:lnSpc>
                <a:spcPct val="150000"/>
              </a:lnSpc>
            </a:pPr>
            <a:r>
              <a:rPr lang="en-US" altLang="zh-CN" dirty="0" smtClean="0">
                <a:latin typeface="楷体" panose="02010609060101010101" pitchFamily="49" charset="-122"/>
                <a:ea typeface="楷体" panose="02010609060101010101" pitchFamily="49" charset="-122"/>
              </a:rPr>
              <a:t>5.《</a:t>
            </a:r>
            <a:r>
              <a:rPr lang="zh-CN" altLang="en-US" dirty="0">
                <a:latin typeface="楷体" panose="02010609060101010101" pitchFamily="49" charset="-122"/>
                <a:ea typeface="楷体" panose="02010609060101010101" pitchFamily="49" charset="-122"/>
              </a:rPr>
              <a:t>预算法</a:t>
            </a:r>
            <a:r>
              <a:rPr lang="en-US" altLang="zh-CN" dirty="0">
                <a:latin typeface="楷体" panose="02010609060101010101" pitchFamily="49" charset="-122"/>
                <a:ea typeface="楷体" panose="02010609060101010101" pitchFamily="49" charset="-122"/>
              </a:rPr>
              <a:t>》</a:t>
            </a:r>
            <a:r>
              <a:rPr lang="zh-CN" altLang="en-US" dirty="0">
                <a:latin typeface="楷体" panose="02010609060101010101" pitchFamily="49" charset="-122"/>
                <a:ea typeface="楷体" panose="02010609060101010101" pitchFamily="49" charset="-122"/>
              </a:rPr>
              <a:t>中有关法律责任的内容</a:t>
            </a:r>
            <a:endParaRPr lang="en-US" altLang="zh-CN" dirty="0">
              <a:latin typeface="楷体" panose="02010609060101010101" pitchFamily="49" charset="-122"/>
              <a:ea typeface="楷体" panose="02010609060101010101" pitchFamily="49" charset="-122"/>
            </a:endParaRPr>
          </a:p>
          <a:p>
            <a:pPr>
              <a:lnSpc>
                <a:spcPct val="150000"/>
              </a:lnSpc>
            </a:pPr>
            <a:r>
              <a:rPr lang="zh-CN" altLang="zh-CN" b="1" dirty="0" smtClean="0">
                <a:latin typeface="楷体" panose="02010609060101010101" pitchFamily="49" charset="-122"/>
                <a:ea typeface="楷体" panose="02010609060101010101" pitchFamily="49" charset="-122"/>
              </a:rPr>
              <a:t>思考题</a:t>
            </a:r>
            <a:endParaRPr lang="zh-CN" altLang="zh-CN" dirty="0">
              <a:latin typeface="楷体" panose="02010609060101010101" pitchFamily="49" charset="-122"/>
              <a:ea typeface="楷体" panose="02010609060101010101" pitchFamily="49" charset="-122"/>
            </a:endParaRPr>
          </a:p>
          <a:p>
            <a:pPr>
              <a:lnSpc>
                <a:spcPct val="150000"/>
              </a:lnSpc>
            </a:pPr>
            <a:r>
              <a:rPr lang="en-US" altLang="zh-CN" dirty="0" smtClean="0">
                <a:latin typeface="楷体" panose="02010609060101010101" pitchFamily="49" charset="-122"/>
                <a:ea typeface="楷体" panose="02010609060101010101" pitchFamily="49" charset="-122"/>
              </a:rPr>
              <a:t>1.</a:t>
            </a:r>
            <a:r>
              <a:rPr lang="zh-CN" altLang="zh-CN" dirty="0" smtClean="0">
                <a:latin typeface="楷体" panose="02010609060101010101" pitchFamily="49" charset="-122"/>
                <a:ea typeface="楷体" panose="02010609060101010101" pitchFamily="49" charset="-122"/>
              </a:rPr>
              <a:t>思考</a:t>
            </a:r>
            <a:r>
              <a:rPr lang="zh-CN" altLang="zh-CN" dirty="0">
                <a:latin typeface="楷体" panose="02010609060101010101" pitchFamily="49" charset="-122"/>
                <a:ea typeface="楷体" panose="02010609060101010101" pitchFamily="49" charset="-122"/>
              </a:rPr>
              <a:t>如何构建全流程预算监督框架体系。</a:t>
            </a:r>
          </a:p>
          <a:p>
            <a:pPr>
              <a:lnSpc>
                <a:spcPct val="150000"/>
              </a:lnSpc>
            </a:pPr>
            <a:r>
              <a:rPr lang="en-US" altLang="zh-CN" dirty="0" smtClean="0">
                <a:latin typeface="楷体" panose="02010609060101010101" pitchFamily="49" charset="-122"/>
                <a:ea typeface="楷体" panose="02010609060101010101" pitchFamily="49" charset="-122"/>
              </a:rPr>
              <a:t>2.</a:t>
            </a:r>
            <a:r>
              <a:rPr lang="zh-CN" altLang="zh-CN" dirty="0" smtClean="0">
                <a:latin typeface="楷体" panose="02010609060101010101" pitchFamily="49" charset="-122"/>
                <a:ea typeface="楷体" panose="02010609060101010101" pitchFamily="49" charset="-122"/>
              </a:rPr>
              <a:t>思考</a:t>
            </a:r>
            <a:r>
              <a:rPr lang="zh-CN" altLang="zh-CN" dirty="0">
                <a:latin typeface="楷体" panose="02010609060101010101" pitchFamily="49" charset="-122"/>
                <a:ea typeface="楷体" panose="02010609060101010101" pitchFamily="49" charset="-122"/>
              </a:rPr>
              <a:t>如何从内部控制角度来完善财政监督体系。</a:t>
            </a:r>
          </a:p>
        </p:txBody>
      </p:sp>
    </p:spTree>
    <p:extLst>
      <p:ext uri="{BB962C8B-B14F-4D97-AF65-F5344CB8AC3E}">
        <p14:creationId xmlns:p14="http://schemas.microsoft.com/office/powerpoint/2010/main" val="3994253564"/>
      </p:ext>
    </p:extLst>
  </p:cSld>
  <p:clrMapOvr>
    <a:masterClrMapping/>
  </p:clrMapOvr>
  <mc:AlternateContent xmlns:mc="http://schemas.openxmlformats.org/markup-compatibility/2006" xmlns:p14="http://schemas.microsoft.com/office/powerpoint/2010/main">
    <mc:Choice Requires="p14">
      <p:transition spd="slow" p14:dur="1300" advTm="1445">
        <p14:pan dir="u"/>
      </p:transition>
    </mc:Choice>
    <mc:Fallback xmlns="">
      <p:transition spd="slow" advTm="1445">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文本框 34"/>
          <p:cNvSpPr txBox="1"/>
          <p:nvPr/>
        </p:nvSpPr>
        <p:spPr>
          <a:xfrm>
            <a:off x="-107950" y="1781507"/>
            <a:ext cx="4934818" cy="560493"/>
          </a:xfrm>
          <a:prstGeom prst="rect">
            <a:avLst/>
          </a:prstGeom>
          <a:noFill/>
        </p:spPr>
        <p:txBody>
          <a:bodyPr wrap="square" lIns="67391" tIns="33696" rIns="67391" bIns="33696" rtlCol="0">
            <a:spAutoFit/>
          </a:bodyPr>
          <a:lstStyle/>
          <a:p>
            <a:pPr algn="r"/>
            <a:r>
              <a:rPr lang="zh-CN" altLang="en-US" sz="3200" dirty="0">
                <a:solidFill>
                  <a:schemeClr val="bg1"/>
                </a:solidFill>
                <a:latin typeface="黑体" pitchFamily="2" charset="-122"/>
                <a:ea typeface="黑体" pitchFamily="2" charset="-122"/>
                <a:cs typeface="+mn-ea"/>
                <a:sym typeface="+mn-lt"/>
              </a:rPr>
              <a:t>感谢您的学习！</a:t>
            </a:r>
            <a:endParaRPr lang="zh-CN" altLang="en-US" sz="2800" dirty="0">
              <a:solidFill>
                <a:schemeClr val="bg1"/>
              </a:solidFill>
              <a:latin typeface="黑体" pitchFamily="2" charset="-122"/>
              <a:ea typeface="黑体" pitchFamily="2" charset="-122"/>
              <a:cs typeface="+mn-ea"/>
              <a:sym typeface="+mn-lt"/>
            </a:endParaRPr>
          </a:p>
        </p:txBody>
      </p:sp>
    </p:spTree>
    <p:extLst>
      <p:ext uri="{BB962C8B-B14F-4D97-AF65-F5344CB8AC3E}">
        <p14:creationId xmlns:p14="http://schemas.microsoft.com/office/powerpoint/2010/main" val="145986779"/>
      </p:ext>
    </p:extLst>
  </p:cSld>
  <p:clrMapOvr>
    <a:masterClrMapping/>
  </p:clrMapOvr>
  <mc:AlternateContent xmlns:mc="http://schemas.openxmlformats.org/markup-compatibility/2006" xmlns:p14="http://schemas.microsoft.com/office/powerpoint/2010/main">
    <mc:Choice Requires="p14">
      <p:transition spd="slow" p14:dur="1300" advTm="2826">
        <p14:pan dir="u"/>
      </p:transition>
    </mc:Choice>
    <mc:Fallback xmlns="">
      <p:transition spd="slow" advTm="282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1093584" y="2160116"/>
            <a:ext cx="7151393" cy="683603"/>
          </a:xfrm>
          <a:prstGeom prst="rect">
            <a:avLst/>
          </a:prstGeom>
          <a:noFill/>
        </p:spPr>
        <p:txBody>
          <a:bodyPr wrap="square" lIns="67391" tIns="33696" rIns="67391" bIns="33696" rtlCol="0">
            <a:spAutoFit/>
          </a:bodyPr>
          <a:lstStyle/>
          <a:p>
            <a:r>
              <a:rPr lang="zh-CN" altLang="en-US" sz="4000" dirty="0">
                <a:solidFill>
                  <a:srgbClr val="305480"/>
                </a:solidFill>
                <a:latin typeface="黑体" pitchFamily="2" charset="-122"/>
                <a:ea typeface="黑体" pitchFamily="2" charset="-122"/>
                <a:cs typeface="+mn-ea"/>
                <a:sym typeface="+mn-lt"/>
              </a:rPr>
              <a:t>第一节 政府预算监督概述</a:t>
            </a:r>
            <a:endParaRPr lang="zh-CN" altLang="en-US" sz="3600" dirty="0">
              <a:solidFill>
                <a:srgbClr val="305480"/>
              </a:solidFill>
              <a:latin typeface="黑体" pitchFamily="2" charset="-122"/>
              <a:ea typeface="黑体" pitchFamily="2" charset="-122"/>
              <a:cs typeface="+mn-ea"/>
              <a:sym typeface="+mn-lt"/>
            </a:endParaRP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itchFamily="2" charset="-122"/>
                <a:ea typeface="黑体" pitchFamily="2" charset="-122"/>
                <a:cs typeface="+mn-ea"/>
                <a:sym typeface="+mn-lt"/>
              </a:rPr>
              <a:t>1</a:t>
            </a:r>
            <a:endParaRPr lang="zh-CN" altLang="en-US" sz="8800" dirty="0">
              <a:solidFill>
                <a:schemeClr val="bg1"/>
              </a:solidFill>
              <a:latin typeface="黑体" pitchFamily="2" charset="-122"/>
              <a:ea typeface="黑体" pitchFamily="2" charset="-122"/>
              <a:cs typeface="+mn-ea"/>
              <a:sym typeface="+mn-lt"/>
            </a:endParaRPr>
          </a:p>
        </p:txBody>
      </p:sp>
    </p:spTree>
    <p:extLst>
      <p:ext uri="{BB962C8B-B14F-4D97-AF65-F5344CB8AC3E}">
        <p14:creationId xmlns:p14="http://schemas.microsoft.com/office/powerpoint/2010/main" val="3211177229"/>
      </p:ext>
    </p:extLst>
  </p:cSld>
  <p:clrMapOvr>
    <a:masterClrMapping/>
  </p:clrMapOvr>
  <mc:AlternateContent xmlns:mc="http://schemas.openxmlformats.org/markup-compatibility/2006" xmlns:p14="http://schemas.microsoft.com/office/powerpoint/2010/main">
    <mc:Choice Requires="p14">
      <p:transition spd="slow" p14:dur="1300" advTm="4104">
        <p14:pan dir="u"/>
      </p:transition>
    </mc:Choice>
    <mc:Fallback xmlns="">
      <p:transition spd="slow" advTm="410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456026" y="1223910"/>
            <a:ext cx="659848" cy="656874"/>
          </a:xfrm>
          <a:prstGeom prst="rect">
            <a:avLst/>
          </a:prstGeom>
          <a:solidFill>
            <a:schemeClr val="accent1"/>
          </a:solidFill>
          <a:ln>
            <a:noFill/>
          </a:ln>
        </p:spPr>
        <p:txBody>
          <a:bodyPr lIns="67391" tIns="33696" rIns="67391" bIns="33696" anchor="ctr"/>
          <a:lstStyle/>
          <a:p>
            <a:pPr algn="ctr" defTabSz="897381" eaLnBrk="1" hangingPunct="1"/>
            <a:endParaRPr lang="en-US" altLang="zh-CN" sz="2300">
              <a:solidFill>
                <a:srgbClr val="FFFFFF"/>
              </a:solidFill>
              <a:latin typeface="Arial" pitchFamily="34" charset="0"/>
              <a:ea typeface="微软雅黑" pitchFamily="34" charset="-122"/>
              <a:sym typeface="Arial" pitchFamily="34" charset="0"/>
            </a:endParaRPr>
          </a:p>
        </p:txBody>
      </p:sp>
      <p:sp>
        <p:nvSpPr>
          <p:cNvPr id="3" name="Rectangle 17"/>
          <p:cNvSpPr>
            <a:spLocks noChangeArrowheads="1"/>
          </p:cNvSpPr>
          <p:nvPr/>
        </p:nvSpPr>
        <p:spPr bwMode="auto">
          <a:xfrm>
            <a:off x="972778" y="1223910"/>
            <a:ext cx="3528957" cy="656874"/>
          </a:xfrm>
          <a:prstGeom prst="rect">
            <a:avLst/>
          </a:prstGeom>
          <a:solidFill>
            <a:srgbClr val="305480"/>
          </a:solidFill>
          <a:ln>
            <a:noFill/>
          </a:ln>
        </p:spPr>
        <p:txBody>
          <a:bodyPr lIns="67391" tIns="33696" rIns="67391" bIns="33696" anchor="ctr"/>
          <a:lstStyle/>
          <a:p>
            <a:r>
              <a:rPr lang="en-US" altLang="zh-CN" sz="1500" b="1" dirty="0">
                <a:solidFill>
                  <a:schemeClr val="bg1"/>
                </a:solidFill>
                <a:latin typeface="Arial" pitchFamily="34" charset="0"/>
                <a:ea typeface="微软雅黑" pitchFamily="34" charset="-122"/>
              </a:rPr>
              <a:t>      </a:t>
            </a:r>
            <a:r>
              <a:rPr lang="zh-CN" altLang="zh-CN" b="1" dirty="0"/>
              <a:t>（一）政府预算监督的内涵</a:t>
            </a:r>
            <a:endParaRPr lang="zh-CN" altLang="zh-CN" dirty="0"/>
          </a:p>
          <a:p>
            <a:endParaRPr lang="zh-CN" altLang="zh-CN" sz="1500" b="1" dirty="0">
              <a:solidFill>
                <a:schemeClr val="bg1"/>
              </a:solidFill>
              <a:latin typeface="Arial" pitchFamily="34" charset="0"/>
              <a:ea typeface="微软雅黑" pitchFamily="34" charset="-122"/>
            </a:endParaRPr>
          </a:p>
        </p:txBody>
      </p:sp>
      <p:sp>
        <p:nvSpPr>
          <p:cNvPr id="4" name="AutoShape 112"/>
          <p:cNvSpPr>
            <a:spLocks/>
          </p:cNvSpPr>
          <p:nvPr/>
        </p:nvSpPr>
        <p:spPr bwMode="auto">
          <a:xfrm>
            <a:off x="4661130" y="1387253"/>
            <a:ext cx="328166" cy="326687"/>
          </a:xfrm>
          <a:custGeom>
            <a:avLst/>
            <a:gdLst>
              <a:gd name="T0" fmla="*/ 2147483647 w 21020"/>
              <a:gd name="T1" fmla="*/ 1630360217 h 21600"/>
              <a:gd name="T2" fmla="*/ 2147483647 w 21020"/>
              <a:gd name="T3" fmla="*/ 911037980 h 21600"/>
              <a:gd name="T4" fmla="*/ 2147483647 w 21020"/>
              <a:gd name="T5" fmla="*/ 397774839 h 21600"/>
              <a:gd name="T6" fmla="*/ 2147483647 w 21020"/>
              <a:gd name="T7" fmla="*/ 483492847 h 21600"/>
              <a:gd name="T8" fmla="*/ 2147483647 w 21020"/>
              <a:gd name="T9" fmla="*/ 1425014462 h 21600"/>
              <a:gd name="T10" fmla="*/ 945838468 w 21020"/>
              <a:gd name="T11" fmla="*/ 2147483647 h 21600"/>
              <a:gd name="T12" fmla="*/ 582105311 w 21020"/>
              <a:gd name="T13" fmla="*/ 2147483647 h 21600"/>
              <a:gd name="T14" fmla="*/ 1583725421 w 21020"/>
              <a:gd name="T15" fmla="*/ 2147483647 h 21600"/>
              <a:gd name="T16" fmla="*/ 1650921954 w 21020"/>
              <a:gd name="T17" fmla="*/ 2147483647 h 21600"/>
              <a:gd name="T18" fmla="*/ 547306599 w 21020"/>
              <a:gd name="T19" fmla="*/ 2147483647 h 21600"/>
              <a:gd name="T20" fmla="*/ 262551546 w 21020"/>
              <a:gd name="T21" fmla="*/ 2147483647 h 21600"/>
              <a:gd name="T22" fmla="*/ 414125144 w 21020"/>
              <a:gd name="T23" fmla="*/ 2147483647 h 21600"/>
              <a:gd name="T24" fmla="*/ 1036022114 w 21020"/>
              <a:gd name="T25" fmla="*/ 2147483647 h 21600"/>
              <a:gd name="T26" fmla="*/ 1377362799 w 21020"/>
              <a:gd name="T27" fmla="*/ 2004814784 h 21600"/>
              <a:gd name="T28" fmla="*/ 2012262848 w 21020"/>
              <a:gd name="T29" fmla="*/ 992816732 h 21600"/>
              <a:gd name="T30" fmla="*/ 1377362799 w 21020"/>
              <a:gd name="T31" fmla="*/ 2004814784 h 21600"/>
              <a:gd name="T32" fmla="*/ 1769293740 w 21020"/>
              <a:gd name="T33" fmla="*/ 2147483647 h 21600"/>
              <a:gd name="T34" fmla="*/ 2147483647 w 21020"/>
              <a:gd name="T35" fmla="*/ 908170792 h 21600"/>
              <a:gd name="T36" fmla="*/ 2147483647 w 21020"/>
              <a:gd name="T37" fmla="*/ 1296429219 h 21600"/>
              <a:gd name="T38" fmla="*/ 2103438519 w 21020"/>
              <a:gd name="T39" fmla="*/ 2147483647 h 21600"/>
              <a:gd name="T40" fmla="*/ 2147483647 w 21020"/>
              <a:gd name="T41" fmla="*/ 1417843198 h 21600"/>
              <a:gd name="T42" fmla="*/ 2147483647 w 21020"/>
              <a:gd name="T43" fmla="*/ 2026157361 h 21600"/>
              <a:gd name="T44" fmla="*/ 2104640318 w 21020"/>
              <a:gd name="T45" fmla="*/ 2147483647 h 21600"/>
              <a:gd name="T46" fmla="*/ 2147483647 w 21020"/>
              <a:gd name="T47" fmla="*/ 312231421 h 21600"/>
              <a:gd name="T48" fmla="*/ 2147483647 w 21020"/>
              <a:gd name="T49" fmla="*/ 227044838 h 21600"/>
              <a:gd name="T50" fmla="*/ 1821294554 w 21020"/>
              <a:gd name="T51" fmla="*/ 825310754 h 21600"/>
              <a:gd name="T52" fmla="*/ 1818892309 w 21020"/>
              <a:gd name="T53" fmla="*/ 828718586 h 21600"/>
              <a:gd name="T54" fmla="*/ 328943665 w 21020"/>
              <a:gd name="T55" fmla="*/ 2147483647 h 21600"/>
              <a:gd name="T56" fmla="*/ 0 w 21020"/>
              <a:gd name="T57" fmla="*/ 2147483647 h 21600"/>
              <a:gd name="T58" fmla="*/ 612299157 w 21020"/>
              <a:gd name="T59" fmla="*/ 2147483647 h 21600"/>
              <a:gd name="T60" fmla="*/ 1949671858 w 21020"/>
              <a:gd name="T61" fmla="*/ 2147483647 h 21600"/>
              <a:gd name="T62" fmla="*/ 2147483647 w 21020"/>
              <a:gd name="T63" fmla="*/ 312231421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20"/>
              <a:gd name="T97" fmla="*/ 0 h 21600"/>
              <a:gd name="T98" fmla="*/ 21020 w 2102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7367" tIns="37367" rIns="37367" bIns="37367" anchor="ctr"/>
          <a:lstStyle/>
          <a:p>
            <a:endParaRPr lang="zh-CN" altLang="en-US"/>
          </a:p>
        </p:txBody>
      </p:sp>
      <p:sp>
        <p:nvSpPr>
          <p:cNvPr id="7" name="AutoShape 29"/>
          <p:cNvSpPr>
            <a:spLocks/>
          </p:cNvSpPr>
          <p:nvPr/>
        </p:nvSpPr>
        <p:spPr bwMode="auto">
          <a:xfrm>
            <a:off x="4622453" y="2950684"/>
            <a:ext cx="328166" cy="296352"/>
          </a:xfrm>
          <a:custGeom>
            <a:avLst/>
            <a:gdLst>
              <a:gd name="T0" fmla="*/ 2147483647 w 20595"/>
              <a:gd name="T1" fmla="*/ 279026400 h 20497"/>
              <a:gd name="T2" fmla="*/ 2147483647 w 20595"/>
              <a:gd name="T3" fmla="*/ 279026400 h 20497"/>
              <a:gd name="T4" fmla="*/ 285778924 w 20595"/>
              <a:gd name="T5" fmla="*/ 1805190167 h 20497"/>
              <a:gd name="T6" fmla="*/ 285778924 w 20595"/>
              <a:gd name="T7" fmla="*/ 2147483647 h 20497"/>
              <a:gd name="T8" fmla="*/ 1668003197 w 20595"/>
              <a:gd name="T9" fmla="*/ 2147483647 h 20497"/>
              <a:gd name="T10" fmla="*/ 2147483647 w 20595"/>
              <a:gd name="T11" fmla="*/ 1326970575 h 20497"/>
              <a:gd name="T12" fmla="*/ 2147483647 w 20595"/>
              <a:gd name="T13" fmla="*/ 578418281 h 20497"/>
              <a:gd name="T14" fmla="*/ 2147483647 w 20595"/>
              <a:gd name="T15" fmla="*/ 578418281 h 20497"/>
              <a:gd name="T16" fmla="*/ 1186287021 w 20595"/>
              <a:gd name="T17" fmla="*/ 1739442229 h 20497"/>
              <a:gd name="T18" fmla="*/ 1186287021 w 20595"/>
              <a:gd name="T19" fmla="*/ 1889218000 h 20497"/>
              <a:gd name="T20" fmla="*/ 1383964286 w 20595"/>
              <a:gd name="T21" fmla="*/ 1889218000 h 20497"/>
              <a:gd name="T22" fmla="*/ 2147483647 w 20595"/>
              <a:gd name="T23" fmla="*/ 728034627 h 20497"/>
              <a:gd name="T24" fmla="*/ 2147483647 w 20595"/>
              <a:gd name="T25" fmla="*/ 728034627 h 20497"/>
              <a:gd name="T26" fmla="*/ 2147483647 w 20595"/>
              <a:gd name="T27" fmla="*/ 1177202044 h 20497"/>
              <a:gd name="T28" fmla="*/ 1470537271 w 20595"/>
              <a:gd name="T29" fmla="*/ 2147483647 h 20497"/>
              <a:gd name="T30" fmla="*/ 483235094 w 20595"/>
              <a:gd name="T31" fmla="*/ 2147483647 h 20497"/>
              <a:gd name="T32" fmla="*/ 483235094 w 20595"/>
              <a:gd name="T33" fmla="*/ 1954965939 h 20497"/>
              <a:gd name="T34" fmla="*/ 2147483647 w 20595"/>
              <a:gd name="T35" fmla="*/ 443770101 h 20497"/>
              <a:gd name="T36" fmla="*/ 2147483647 w 20595"/>
              <a:gd name="T37" fmla="*/ 443770101 h 20497"/>
              <a:gd name="T38" fmla="*/ 2147483647 w 20595"/>
              <a:gd name="T39" fmla="*/ 1491568937 h 20497"/>
              <a:gd name="T40" fmla="*/ 2147483647 w 20595"/>
              <a:gd name="T41" fmla="*/ 2147483647 h 20497"/>
              <a:gd name="T42" fmla="*/ 2147483647 w 20595"/>
              <a:gd name="T43" fmla="*/ 2147483647 h 20497"/>
              <a:gd name="T44" fmla="*/ 2147483647 w 20595"/>
              <a:gd name="T45" fmla="*/ 2147483647 h 20497"/>
              <a:gd name="T46" fmla="*/ 2147483647 w 20595"/>
              <a:gd name="T47" fmla="*/ 1626362220 h 20497"/>
              <a:gd name="T48" fmla="*/ 2147483647 w 20595"/>
              <a:gd name="T49" fmla="*/ 279026400 h 204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595"/>
              <a:gd name="T76" fmla="*/ 0 h 20497"/>
              <a:gd name="T77" fmla="*/ 20595 w 20595"/>
              <a:gd name="T78" fmla="*/ 20497 h 2049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7367" tIns="37367" rIns="37367" bIns="37367" anchor="ctr"/>
          <a:lstStyle/>
          <a:p>
            <a:endParaRPr lang="zh-CN" altLang="en-US"/>
          </a:p>
        </p:txBody>
      </p:sp>
      <p:sp>
        <p:nvSpPr>
          <p:cNvPr id="10" name="AutoShape 59"/>
          <p:cNvSpPr>
            <a:spLocks/>
          </p:cNvSpPr>
          <p:nvPr/>
        </p:nvSpPr>
        <p:spPr bwMode="auto">
          <a:xfrm>
            <a:off x="3936821" y="2201637"/>
            <a:ext cx="328166" cy="326687"/>
          </a:xfrm>
          <a:custGeom>
            <a:avLst/>
            <a:gdLst>
              <a:gd name="T0" fmla="*/ 2147483647 w 21543"/>
              <a:gd name="T1" fmla="*/ 2147483647 h 21600"/>
              <a:gd name="T2" fmla="*/ 2034640023 w 21543"/>
              <a:gd name="T3" fmla="*/ 2147483647 h 21600"/>
              <a:gd name="T4" fmla="*/ 1958517254 w 21543"/>
              <a:gd name="T5" fmla="*/ 2147483647 h 21600"/>
              <a:gd name="T6" fmla="*/ 2147483647 w 21543"/>
              <a:gd name="T7" fmla="*/ 688114891 h 21600"/>
              <a:gd name="T8" fmla="*/ 2147483647 w 21543"/>
              <a:gd name="T9" fmla="*/ 2147483647 h 21600"/>
              <a:gd name="T10" fmla="*/ 1243150277 w 21543"/>
              <a:gd name="T11" fmla="*/ 2147483647 h 21600"/>
              <a:gd name="T12" fmla="*/ 1242245059 w 21543"/>
              <a:gd name="T13" fmla="*/ 2147483647 h 21600"/>
              <a:gd name="T14" fmla="*/ 2147483647 w 21543"/>
              <a:gd name="T15" fmla="*/ 457671687 h 21600"/>
              <a:gd name="T16" fmla="*/ 1583164365 w 21543"/>
              <a:gd name="T17" fmla="*/ 2147483647 h 21600"/>
              <a:gd name="T18" fmla="*/ 1243150277 w 21543"/>
              <a:gd name="T19" fmla="*/ 2147483647 h 21600"/>
              <a:gd name="T20" fmla="*/ 382608327 w 21543"/>
              <a:gd name="T21" fmla="*/ 2147483647 h 21600"/>
              <a:gd name="T22" fmla="*/ 2147483647 w 21543"/>
              <a:gd name="T23" fmla="*/ 644715902 h 21600"/>
              <a:gd name="T24" fmla="*/ 1154343240 w 21543"/>
              <a:gd name="T25" fmla="*/ 2147483647 h 21600"/>
              <a:gd name="T26" fmla="*/ 1121894732 w 21543"/>
              <a:gd name="T27" fmla="*/ 2147483647 h 21600"/>
              <a:gd name="T28" fmla="*/ 382608327 w 21543"/>
              <a:gd name="T29" fmla="*/ 2147483647 h 21600"/>
              <a:gd name="T30" fmla="*/ 2147483647 w 21543"/>
              <a:gd name="T31" fmla="*/ 19372646 h 21600"/>
              <a:gd name="T32" fmla="*/ 2147483647 w 21543"/>
              <a:gd name="T33" fmla="*/ 0 h 21600"/>
              <a:gd name="T34" fmla="*/ 2147483647 w 21543"/>
              <a:gd name="T35" fmla="*/ 20261543 h 21600"/>
              <a:gd name="T36" fmla="*/ 54189055 w 21543"/>
              <a:gd name="T37" fmla="*/ 2147483647 h 21600"/>
              <a:gd name="T38" fmla="*/ 544509 w 21543"/>
              <a:gd name="T39" fmla="*/ 2147483647 h 21600"/>
              <a:gd name="T40" fmla="*/ 76483127 w 21543"/>
              <a:gd name="T41" fmla="*/ 2147483647 h 21600"/>
              <a:gd name="T42" fmla="*/ 1031093708 w 21543"/>
              <a:gd name="T43" fmla="*/ 2147483647 h 21600"/>
              <a:gd name="T44" fmla="*/ 1480030334 w 21543"/>
              <a:gd name="T45" fmla="*/ 2147483647 h 21600"/>
              <a:gd name="T46" fmla="*/ 1584614298 w 21543"/>
              <a:gd name="T47" fmla="*/ 2147483647 h 21600"/>
              <a:gd name="T48" fmla="*/ 1586064230 w 21543"/>
              <a:gd name="T49" fmla="*/ 2147483647 h 21600"/>
              <a:gd name="T50" fmla="*/ 1690637630 w 21543"/>
              <a:gd name="T51" fmla="*/ 2147483647 h 21600"/>
              <a:gd name="T52" fmla="*/ 1944015289 w 21543"/>
              <a:gd name="T53" fmla="*/ 2147483647 h 21600"/>
              <a:gd name="T54" fmla="*/ 2147483647 w 21543"/>
              <a:gd name="T55" fmla="*/ 2147483647 h 21600"/>
              <a:gd name="T56" fmla="*/ 2147483647 w 21543"/>
              <a:gd name="T57" fmla="*/ 2147483647 h 21600"/>
              <a:gd name="T58" fmla="*/ 2147483647 w 21543"/>
              <a:gd name="T59" fmla="*/ 2147483647 h 21600"/>
              <a:gd name="T60" fmla="*/ 2147483647 w 21543"/>
              <a:gd name="T61" fmla="*/ 2147483647 h 21600"/>
              <a:gd name="T62" fmla="*/ 2147483647 w 21543"/>
              <a:gd name="T63" fmla="*/ 140777585 h 21600"/>
              <a:gd name="T64" fmla="*/ 2147483647 w 21543"/>
              <a:gd name="T65" fmla="*/ 19372646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43"/>
              <a:gd name="T100" fmla="*/ 0 h 21600"/>
              <a:gd name="T101" fmla="*/ 21543 w 21543"/>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7367" tIns="37367" rIns="37367" bIns="37367" anchor="ctr"/>
          <a:lstStyle/>
          <a:p>
            <a:endParaRPr lang="zh-CN" altLang="en-US"/>
          </a:p>
        </p:txBody>
      </p:sp>
      <p:pic>
        <p:nvPicPr>
          <p:cNvPr id="13" name="Group 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368" y="3808236"/>
            <a:ext cx="314102" cy="23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3"/>
          <p:cNvSpPr txBox="1">
            <a:spLocks noChangeArrowheads="1"/>
          </p:cNvSpPr>
          <p:nvPr/>
        </p:nvSpPr>
        <p:spPr bwMode="auto">
          <a:xfrm>
            <a:off x="4487671" y="2261141"/>
            <a:ext cx="318124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spcBef>
                <a:spcPct val="20000"/>
              </a:spcBef>
            </a:pPr>
            <a:r>
              <a:rPr lang="zh-CN" altLang="en-US" sz="1500" b="1" dirty="0">
                <a:solidFill>
                  <a:schemeClr val="bg1"/>
                </a:solidFill>
                <a:latin typeface="Arial" pitchFamily="34" charset="0"/>
                <a:ea typeface="微软雅黑" pitchFamily="34" charset="-122"/>
                <a:sym typeface="Arial" pitchFamily="34" charset="0"/>
              </a:rPr>
              <a:t>狭义和广义的预算监督</a:t>
            </a:r>
            <a:endParaRPr lang="en-US" altLang="zh-CN" sz="1500" b="1" dirty="0">
              <a:solidFill>
                <a:schemeClr val="bg1"/>
              </a:solidFill>
              <a:latin typeface="Arial" pitchFamily="34" charset="0"/>
              <a:ea typeface="微软雅黑" pitchFamily="34" charset="-122"/>
              <a:sym typeface="Arial" pitchFamily="34" charset="0"/>
            </a:endParaRPr>
          </a:p>
        </p:txBody>
      </p:sp>
      <p:sp>
        <p:nvSpPr>
          <p:cNvPr id="21" name="TextBox 13"/>
          <p:cNvSpPr txBox="1">
            <a:spLocks noChangeArrowheads="1"/>
          </p:cNvSpPr>
          <p:nvPr/>
        </p:nvSpPr>
        <p:spPr bwMode="auto">
          <a:xfrm>
            <a:off x="4654252" y="3706444"/>
            <a:ext cx="26530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spcBef>
                <a:spcPct val="20000"/>
              </a:spcBef>
            </a:pPr>
            <a:r>
              <a:rPr lang="zh-CN" altLang="en-US" sz="1500" b="1" dirty="0">
                <a:solidFill>
                  <a:schemeClr val="bg1"/>
                </a:solidFill>
                <a:latin typeface="Arial" pitchFamily="34" charset="0"/>
                <a:ea typeface="微软雅黑" pitchFamily="34" charset="-122"/>
                <a:sym typeface="Arial" pitchFamily="34" charset="0"/>
              </a:rPr>
              <a:t>公共财政、科学决策、维护预算法律效力、防范和遏制腐败</a:t>
            </a:r>
            <a:endParaRPr lang="en-US" altLang="zh-CN" sz="1500" b="1" dirty="0">
              <a:solidFill>
                <a:schemeClr val="bg1"/>
              </a:solidFill>
              <a:latin typeface="Arial" pitchFamily="34" charset="0"/>
              <a:ea typeface="微软雅黑" pitchFamily="34" charset="-122"/>
              <a:sym typeface="Arial" pitchFamily="34" charset="0"/>
            </a:endParaRPr>
          </a:p>
        </p:txBody>
      </p:sp>
      <p:sp>
        <p:nvSpPr>
          <p:cNvPr id="23"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24" name="矩形 23">
            <a:extLst>
              <a:ext uri="{FF2B5EF4-FFF2-40B4-BE49-F238E27FC236}">
                <a16:creationId xmlns:a16="http://schemas.microsoft.com/office/drawing/2014/main" xmlns="" id="{DB73B891-4169-4749-B347-919088451B00}"/>
              </a:ext>
            </a:extLst>
          </p:cNvPr>
          <p:cNvSpPr/>
          <p:nvPr/>
        </p:nvSpPr>
        <p:spPr>
          <a:xfrm>
            <a:off x="711610" y="422159"/>
            <a:ext cx="7488832" cy="720080"/>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t>一、</a:t>
            </a:r>
            <a:r>
              <a:rPr lang="zh-CN" altLang="zh-CN" sz="4000" dirty="0"/>
              <a:t>政府预算监督的内涵与功能</a:t>
            </a:r>
          </a:p>
        </p:txBody>
      </p:sp>
      <p:sp>
        <p:nvSpPr>
          <p:cNvPr id="22" name="Rectangle 17">
            <a:extLst>
              <a:ext uri="{FF2B5EF4-FFF2-40B4-BE49-F238E27FC236}">
                <a16:creationId xmlns:a16="http://schemas.microsoft.com/office/drawing/2014/main" xmlns="" id="{29ED1718-B42E-46AD-80B6-86CA328871BF}"/>
              </a:ext>
            </a:extLst>
          </p:cNvPr>
          <p:cNvSpPr>
            <a:spLocks noChangeArrowheads="1"/>
          </p:cNvSpPr>
          <p:nvPr/>
        </p:nvSpPr>
        <p:spPr bwMode="auto">
          <a:xfrm>
            <a:off x="972778" y="1944785"/>
            <a:ext cx="5440700" cy="1511476"/>
          </a:xfrm>
          <a:prstGeom prst="rect">
            <a:avLst/>
          </a:prstGeom>
          <a:solidFill>
            <a:srgbClr val="305480"/>
          </a:solidFill>
          <a:ln>
            <a:noFill/>
          </a:ln>
        </p:spPr>
        <p:txBody>
          <a:bodyPr lIns="67391" tIns="33696" rIns="67391" bIns="33696" anchor="ctr"/>
          <a:lstStyle/>
          <a:p>
            <a:r>
              <a:rPr lang="zh-CN" altLang="en-US" sz="1500" b="1" dirty="0">
                <a:solidFill>
                  <a:schemeClr val="bg1"/>
                </a:solidFill>
                <a:latin typeface="Arial" pitchFamily="34" charset="0"/>
                <a:ea typeface="微软雅黑" pitchFamily="34" charset="-122"/>
              </a:rPr>
              <a:t>广义的政府预算监督是指预算监督体系中具有监督权的各主体依照法定权力对各级政府预算的合法性、合规性、真实性、有效性等所实施的审查、检查和监督行为。</a:t>
            </a:r>
            <a:endParaRPr lang="en-US" altLang="zh-CN" sz="1500" b="1" dirty="0">
              <a:solidFill>
                <a:schemeClr val="bg1"/>
              </a:solidFill>
              <a:latin typeface="Arial" pitchFamily="34" charset="0"/>
              <a:ea typeface="微软雅黑" pitchFamily="34" charset="-122"/>
            </a:endParaRPr>
          </a:p>
          <a:p>
            <a:r>
              <a:rPr lang="zh-CN" altLang="en-US" sz="1500" b="1" dirty="0">
                <a:solidFill>
                  <a:schemeClr val="bg1"/>
                </a:solidFill>
                <a:latin typeface="Arial" pitchFamily="34" charset="0"/>
                <a:ea typeface="微软雅黑" pitchFamily="34" charset="-122"/>
              </a:rPr>
              <a:t>狭义的政府预算监督是指财政机关在财政管理过程中，依照法定权限对预算依法运行所实施的监督检查等活动。</a:t>
            </a:r>
            <a:endParaRPr lang="en-US" altLang="zh-CN" sz="1500" b="1" dirty="0">
              <a:solidFill>
                <a:schemeClr val="bg1"/>
              </a:solidFill>
              <a:latin typeface="Arial" pitchFamily="34" charset="0"/>
              <a:ea typeface="微软雅黑" pitchFamily="34" charset="-122"/>
            </a:endParaRPr>
          </a:p>
          <a:p>
            <a:endParaRPr lang="zh-CN" altLang="zh-CN" sz="1500" b="1" dirty="0">
              <a:solidFill>
                <a:schemeClr val="bg1"/>
              </a:solidFill>
              <a:latin typeface="Arial" pitchFamily="34" charset="0"/>
              <a:ea typeface="微软雅黑" pitchFamily="34" charset="-122"/>
            </a:endParaRPr>
          </a:p>
        </p:txBody>
      </p:sp>
    </p:spTree>
    <p:extLst>
      <p:ext uri="{BB962C8B-B14F-4D97-AF65-F5344CB8AC3E}">
        <p14:creationId xmlns:p14="http://schemas.microsoft.com/office/powerpoint/2010/main" val="1635364677"/>
      </p:ext>
    </p:extLst>
  </p:cSld>
  <p:clrMapOvr>
    <a:masterClrMapping/>
  </p:clrMapOvr>
  <mc:AlternateContent xmlns:mc="http://schemas.openxmlformats.org/markup-compatibility/2006" xmlns:p14="http://schemas.microsoft.com/office/powerpoint/2010/main">
    <mc:Choice Requires="p14">
      <p:transition spd="slow" p14:dur="1300" advTm="2510">
        <p14:pan dir="u"/>
      </p:transition>
    </mc:Choice>
    <mc:Fallback xmlns="">
      <p:transition spd="slow" advTm="251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456026" y="1223910"/>
            <a:ext cx="659848" cy="656874"/>
          </a:xfrm>
          <a:prstGeom prst="rect">
            <a:avLst/>
          </a:prstGeom>
          <a:solidFill>
            <a:schemeClr val="accent1"/>
          </a:solidFill>
          <a:ln>
            <a:noFill/>
          </a:ln>
        </p:spPr>
        <p:txBody>
          <a:bodyPr lIns="67391" tIns="33696" rIns="67391" bIns="33696" anchor="ctr"/>
          <a:lstStyle/>
          <a:p>
            <a:pPr algn="ctr" defTabSz="897381" eaLnBrk="1" hangingPunct="1"/>
            <a:endParaRPr lang="en-US" altLang="zh-CN" sz="2300">
              <a:solidFill>
                <a:srgbClr val="FFFFFF"/>
              </a:solidFill>
              <a:latin typeface="Arial" pitchFamily="34" charset="0"/>
              <a:ea typeface="微软雅黑" pitchFamily="34" charset="-122"/>
              <a:sym typeface="Arial" pitchFamily="34" charset="0"/>
            </a:endParaRPr>
          </a:p>
        </p:txBody>
      </p:sp>
      <p:sp>
        <p:nvSpPr>
          <p:cNvPr id="3" name="Rectangle 17"/>
          <p:cNvSpPr>
            <a:spLocks noChangeArrowheads="1"/>
          </p:cNvSpPr>
          <p:nvPr/>
        </p:nvSpPr>
        <p:spPr bwMode="auto">
          <a:xfrm>
            <a:off x="972778" y="1223910"/>
            <a:ext cx="3528957" cy="656874"/>
          </a:xfrm>
          <a:prstGeom prst="rect">
            <a:avLst/>
          </a:prstGeom>
          <a:solidFill>
            <a:srgbClr val="305480"/>
          </a:solidFill>
          <a:ln>
            <a:noFill/>
          </a:ln>
        </p:spPr>
        <p:txBody>
          <a:bodyPr lIns="67391" tIns="33696" rIns="67391" bIns="33696" anchor="ctr"/>
          <a:lstStyle/>
          <a:p>
            <a:r>
              <a:rPr lang="en-US" altLang="zh-CN" sz="1500" b="1" dirty="0">
                <a:solidFill>
                  <a:schemeClr val="bg1"/>
                </a:solidFill>
                <a:latin typeface="Arial" pitchFamily="34" charset="0"/>
                <a:ea typeface="微软雅黑" pitchFamily="34" charset="-122"/>
              </a:rPr>
              <a:t>      </a:t>
            </a:r>
            <a:r>
              <a:rPr lang="zh-CN" altLang="zh-CN" b="1" dirty="0"/>
              <a:t>（</a:t>
            </a:r>
            <a:r>
              <a:rPr lang="zh-CN" altLang="en-US" b="1" dirty="0"/>
              <a:t>二</a:t>
            </a:r>
            <a:r>
              <a:rPr lang="zh-CN" altLang="zh-CN" b="1" dirty="0"/>
              <a:t>）政府预算监督的</a:t>
            </a:r>
            <a:r>
              <a:rPr lang="zh-CN" altLang="en-US" b="1" dirty="0"/>
              <a:t>功能</a:t>
            </a:r>
            <a:endParaRPr lang="zh-CN" altLang="zh-CN" dirty="0"/>
          </a:p>
          <a:p>
            <a:endParaRPr lang="zh-CN" altLang="zh-CN" sz="1500" b="1" dirty="0">
              <a:solidFill>
                <a:schemeClr val="bg1"/>
              </a:solidFill>
              <a:latin typeface="Arial" pitchFamily="34" charset="0"/>
              <a:ea typeface="微软雅黑" pitchFamily="34" charset="-122"/>
            </a:endParaRPr>
          </a:p>
        </p:txBody>
      </p:sp>
      <p:sp>
        <p:nvSpPr>
          <p:cNvPr id="4" name="AutoShape 112"/>
          <p:cNvSpPr>
            <a:spLocks/>
          </p:cNvSpPr>
          <p:nvPr/>
        </p:nvSpPr>
        <p:spPr bwMode="auto">
          <a:xfrm>
            <a:off x="4661130" y="1387253"/>
            <a:ext cx="328166" cy="326687"/>
          </a:xfrm>
          <a:custGeom>
            <a:avLst/>
            <a:gdLst>
              <a:gd name="T0" fmla="*/ 2147483647 w 21020"/>
              <a:gd name="T1" fmla="*/ 1630360217 h 21600"/>
              <a:gd name="T2" fmla="*/ 2147483647 w 21020"/>
              <a:gd name="T3" fmla="*/ 911037980 h 21600"/>
              <a:gd name="T4" fmla="*/ 2147483647 w 21020"/>
              <a:gd name="T5" fmla="*/ 397774839 h 21600"/>
              <a:gd name="T6" fmla="*/ 2147483647 w 21020"/>
              <a:gd name="T7" fmla="*/ 483492847 h 21600"/>
              <a:gd name="T8" fmla="*/ 2147483647 w 21020"/>
              <a:gd name="T9" fmla="*/ 1425014462 h 21600"/>
              <a:gd name="T10" fmla="*/ 945838468 w 21020"/>
              <a:gd name="T11" fmla="*/ 2147483647 h 21600"/>
              <a:gd name="T12" fmla="*/ 582105311 w 21020"/>
              <a:gd name="T13" fmla="*/ 2147483647 h 21600"/>
              <a:gd name="T14" fmla="*/ 1583725421 w 21020"/>
              <a:gd name="T15" fmla="*/ 2147483647 h 21600"/>
              <a:gd name="T16" fmla="*/ 1650921954 w 21020"/>
              <a:gd name="T17" fmla="*/ 2147483647 h 21600"/>
              <a:gd name="T18" fmla="*/ 547306599 w 21020"/>
              <a:gd name="T19" fmla="*/ 2147483647 h 21600"/>
              <a:gd name="T20" fmla="*/ 262551546 w 21020"/>
              <a:gd name="T21" fmla="*/ 2147483647 h 21600"/>
              <a:gd name="T22" fmla="*/ 414125144 w 21020"/>
              <a:gd name="T23" fmla="*/ 2147483647 h 21600"/>
              <a:gd name="T24" fmla="*/ 1036022114 w 21020"/>
              <a:gd name="T25" fmla="*/ 2147483647 h 21600"/>
              <a:gd name="T26" fmla="*/ 1377362799 w 21020"/>
              <a:gd name="T27" fmla="*/ 2004814784 h 21600"/>
              <a:gd name="T28" fmla="*/ 2012262848 w 21020"/>
              <a:gd name="T29" fmla="*/ 992816732 h 21600"/>
              <a:gd name="T30" fmla="*/ 1377362799 w 21020"/>
              <a:gd name="T31" fmla="*/ 2004814784 h 21600"/>
              <a:gd name="T32" fmla="*/ 1769293740 w 21020"/>
              <a:gd name="T33" fmla="*/ 2147483647 h 21600"/>
              <a:gd name="T34" fmla="*/ 2147483647 w 21020"/>
              <a:gd name="T35" fmla="*/ 908170792 h 21600"/>
              <a:gd name="T36" fmla="*/ 2147483647 w 21020"/>
              <a:gd name="T37" fmla="*/ 1296429219 h 21600"/>
              <a:gd name="T38" fmla="*/ 2103438519 w 21020"/>
              <a:gd name="T39" fmla="*/ 2147483647 h 21600"/>
              <a:gd name="T40" fmla="*/ 2147483647 w 21020"/>
              <a:gd name="T41" fmla="*/ 1417843198 h 21600"/>
              <a:gd name="T42" fmla="*/ 2147483647 w 21020"/>
              <a:gd name="T43" fmla="*/ 2026157361 h 21600"/>
              <a:gd name="T44" fmla="*/ 2104640318 w 21020"/>
              <a:gd name="T45" fmla="*/ 2147483647 h 21600"/>
              <a:gd name="T46" fmla="*/ 2147483647 w 21020"/>
              <a:gd name="T47" fmla="*/ 312231421 h 21600"/>
              <a:gd name="T48" fmla="*/ 2147483647 w 21020"/>
              <a:gd name="T49" fmla="*/ 227044838 h 21600"/>
              <a:gd name="T50" fmla="*/ 1821294554 w 21020"/>
              <a:gd name="T51" fmla="*/ 825310754 h 21600"/>
              <a:gd name="T52" fmla="*/ 1818892309 w 21020"/>
              <a:gd name="T53" fmla="*/ 828718586 h 21600"/>
              <a:gd name="T54" fmla="*/ 328943665 w 21020"/>
              <a:gd name="T55" fmla="*/ 2147483647 h 21600"/>
              <a:gd name="T56" fmla="*/ 0 w 21020"/>
              <a:gd name="T57" fmla="*/ 2147483647 h 21600"/>
              <a:gd name="T58" fmla="*/ 612299157 w 21020"/>
              <a:gd name="T59" fmla="*/ 2147483647 h 21600"/>
              <a:gd name="T60" fmla="*/ 1949671858 w 21020"/>
              <a:gd name="T61" fmla="*/ 2147483647 h 21600"/>
              <a:gd name="T62" fmla="*/ 2147483647 w 21020"/>
              <a:gd name="T63" fmla="*/ 312231421 h 216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1020"/>
              <a:gd name="T97" fmla="*/ 0 h 21600"/>
              <a:gd name="T98" fmla="*/ 21020 w 21020"/>
              <a:gd name="T99" fmla="*/ 21600 h 216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7367" tIns="37367" rIns="37367" bIns="37367" anchor="ctr"/>
          <a:lstStyle/>
          <a:p>
            <a:endParaRPr lang="zh-CN" altLang="en-US"/>
          </a:p>
        </p:txBody>
      </p:sp>
      <p:sp>
        <p:nvSpPr>
          <p:cNvPr id="7" name="AutoShape 29"/>
          <p:cNvSpPr>
            <a:spLocks/>
          </p:cNvSpPr>
          <p:nvPr/>
        </p:nvSpPr>
        <p:spPr bwMode="auto">
          <a:xfrm>
            <a:off x="4622453" y="2950684"/>
            <a:ext cx="328166" cy="296352"/>
          </a:xfrm>
          <a:custGeom>
            <a:avLst/>
            <a:gdLst>
              <a:gd name="T0" fmla="*/ 2147483647 w 20595"/>
              <a:gd name="T1" fmla="*/ 279026400 h 20497"/>
              <a:gd name="T2" fmla="*/ 2147483647 w 20595"/>
              <a:gd name="T3" fmla="*/ 279026400 h 20497"/>
              <a:gd name="T4" fmla="*/ 285778924 w 20595"/>
              <a:gd name="T5" fmla="*/ 1805190167 h 20497"/>
              <a:gd name="T6" fmla="*/ 285778924 w 20595"/>
              <a:gd name="T7" fmla="*/ 2147483647 h 20497"/>
              <a:gd name="T8" fmla="*/ 1668003197 w 20595"/>
              <a:gd name="T9" fmla="*/ 2147483647 h 20497"/>
              <a:gd name="T10" fmla="*/ 2147483647 w 20595"/>
              <a:gd name="T11" fmla="*/ 1326970575 h 20497"/>
              <a:gd name="T12" fmla="*/ 2147483647 w 20595"/>
              <a:gd name="T13" fmla="*/ 578418281 h 20497"/>
              <a:gd name="T14" fmla="*/ 2147483647 w 20595"/>
              <a:gd name="T15" fmla="*/ 578418281 h 20497"/>
              <a:gd name="T16" fmla="*/ 1186287021 w 20595"/>
              <a:gd name="T17" fmla="*/ 1739442229 h 20497"/>
              <a:gd name="T18" fmla="*/ 1186287021 w 20595"/>
              <a:gd name="T19" fmla="*/ 1889218000 h 20497"/>
              <a:gd name="T20" fmla="*/ 1383964286 w 20595"/>
              <a:gd name="T21" fmla="*/ 1889218000 h 20497"/>
              <a:gd name="T22" fmla="*/ 2147483647 w 20595"/>
              <a:gd name="T23" fmla="*/ 728034627 h 20497"/>
              <a:gd name="T24" fmla="*/ 2147483647 w 20595"/>
              <a:gd name="T25" fmla="*/ 728034627 h 20497"/>
              <a:gd name="T26" fmla="*/ 2147483647 w 20595"/>
              <a:gd name="T27" fmla="*/ 1177202044 h 20497"/>
              <a:gd name="T28" fmla="*/ 1470537271 w 20595"/>
              <a:gd name="T29" fmla="*/ 2147483647 h 20497"/>
              <a:gd name="T30" fmla="*/ 483235094 w 20595"/>
              <a:gd name="T31" fmla="*/ 2147483647 h 20497"/>
              <a:gd name="T32" fmla="*/ 483235094 w 20595"/>
              <a:gd name="T33" fmla="*/ 1954965939 h 20497"/>
              <a:gd name="T34" fmla="*/ 2147483647 w 20595"/>
              <a:gd name="T35" fmla="*/ 443770101 h 20497"/>
              <a:gd name="T36" fmla="*/ 2147483647 w 20595"/>
              <a:gd name="T37" fmla="*/ 443770101 h 20497"/>
              <a:gd name="T38" fmla="*/ 2147483647 w 20595"/>
              <a:gd name="T39" fmla="*/ 1491568937 h 20497"/>
              <a:gd name="T40" fmla="*/ 2147483647 w 20595"/>
              <a:gd name="T41" fmla="*/ 2147483647 h 20497"/>
              <a:gd name="T42" fmla="*/ 2147483647 w 20595"/>
              <a:gd name="T43" fmla="*/ 2147483647 h 20497"/>
              <a:gd name="T44" fmla="*/ 2147483647 w 20595"/>
              <a:gd name="T45" fmla="*/ 2147483647 h 20497"/>
              <a:gd name="T46" fmla="*/ 2147483647 w 20595"/>
              <a:gd name="T47" fmla="*/ 1626362220 h 20497"/>
              <a:gd name="T48" fmla="*/ 2147483647 w 20595"/>
              <a:gd name="T49" fmla="*/ 279026400 h 2049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0595"/>
              <a:gd name="T76" fmla="*/ 0 h 20497"/>
              <a:gd name="T77" fmla="*/ 20595 w 20595"/>
              <a:gd name="T78" fmla="*/ 20497 h 20497"/>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0595" h="20497">
                <a:moveTo>
                  <a:pt x="18898" y="1863"/>
                </a:moveTo>
                <a:cubicBezTo>
                  <a:pt x="16636" y="-621"/>
                  <a:pt x="12968" y="-621"/>
                  <a:pt x="10707" y="1863"/>
                </a:cubicBezTo>
                <a:lnTo>
                  <a:pt x="1317" y="12053"/>
                </a:lnTo>
                <a:cubicBezTo>
                  <a:pt x="-439" y="13982"/>
                  <a:pt x="-439" y="17121"/>
                  <a:pt x="1317" y="19050"/>
                </a:cubicBezTo>
                <a:cubicBezTo>
                  <a:pt x="3073" y="20979"/>
                  <a:pt x="5931" y="20979"/>
                  <a:pt x="7687" y="19050"/>
                </a:cubicBezTo>
                <a:lnTo>
                  <a:pt x="17078" y="8860"/>
                </a:lnTo>
                <a:cubicBezTo>
                  <a:pt x="18335" y="7479"/>
                  <a:pt x="18335" y="5242"/>
                  <a:pt x="17078" y="3862"/>
                </a:cubicBezTo>
                <a:cubicBezTo>
                  <a:pt x="15821" y="2482"/>
                  <a:pt x="13783" y="2482"/>
                  <a:pt x="12527" y="3862"/>
                </a:cubicBezTo>
                <a:lnTo>
                  <a:pt x="5467" y="11614"/>
                </a:lnTo>
                <a:cubicBezTo>
                  <a:pt x="5216" y="11891"/>
                  <a:pt x="5216" y="12337"/>
                  <a:pt x="5467" y="12614"/>
                </a:cubicBezTo>
                <a:cubicBezTo>
                  <a:pt x="5719" y="12890"/>
                  <a:pt x="6126" y="12890"/>
                  <a:pt x="6378" y="12614"/>
                </a:cubicBezTo>
                <a:lnTo>
                  <a:pt x="13437" y="4861"/>
                </a:lnTo>
                <a:cubicBezTo>
                  <a:pt x="14190" y="4035"/>
                  <a:pt x="15414" y="4035"/>
                  <a:pt x="16167" y="4861"/>
                </a:cubicBezTo>
                <a:cubicBezTo>
                  <a:pt x="16920" y="5688"/>
                  <a:pt x="16920" y="7034"/>
                  <a:pt x="16167" y="7860"/>
                </a:cubicBezTo>
                <a:lnTo>
                  <a:pt x="6777" y="18050"/>
                </a:lnTo>
                <a:cubicBezTo>
                  <a:pt x="5520" y="19430"/>
                  <a:pt x="3484" y="19430"/>
                  <a:pt x="2227" y="18050"/>
                </a:cubicBezTo>
                <a:cubicBezTo>
                  <a:pt x="970" y="16670"/>
                  <a:pt x="970" y="14433"/>
                  <a:pt x="2227" y="13053"/>
                </a:cubicBezTo>
                <a:lnTo>
                  <a:pt x="11525" y="2963"/>
                </a:lnTo>
                <a:cubicBezTo>
                  <a:pt x="13285" y="1030"/>
                  <a:pt x="16139" y="1030"/>
                  <a:pt x="17896" y="2963"/>
                </a:cubicBezTo>
                <a:cubicBezTo>
                  <a:pt x="19657" y="4896"/>
                  <a:pt x="19657" y="8027"/>
                  <a:pt x="17897" y="9959"/>
                </a:cubicBezTo>
                <a:lnTo>
                  <a:pt x="10929" y="17611"/>
                </a:lnTo>
                <a:cubicBezTo>
                  <a:pt x="10677" y="17888"/>
                  <a:pt x="10677" y="18334"/>
                  <a:pt x="10929" y="18610"/>
                </a:cubicBezTo>
                <a:cubicBezTo>
                  <a:pt x="11181" y="18887"/>
                  <a:pt x="11588" y="18887"/>
                  <a:pt x="11839" y="18610"/>
                </a:cubicBezTo>
                <a:lnTo>
                  <a:pt x="18898" y="10859"/>
                </a:lnTo>
                <a:cubicBezTo>
                  <a:pt x="21160" y="8375"/>
                  <a:pt x="21160" y="4347"/>
                  <a:pt x="18898" y="1863"/>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7367" tIns="37367" rIns="37367" bIns="37367" anchor="ctr"/>
          <a:lstStyle/>
          <a:p>
            <a:endParaRPr lang="zh-CN" altLang="en-US"/>
          </a:p>
        </p:txBody>
      </p:sp>
      <p:sp>
        <p:nvSpPr>
          <p:cNvPr id="10" name="AutoShape 59"/>
          <p:cNvSpPr>
            <a:spLocks/>
          </p:cNvSpPr>
          <p:nvPr/>
        </p:nvSpPr>
        <p:spPr bwMode="auto">
          <a:xfrm>
            <a:off x="3936821" y="2201637"/>
            <a:ext cx="328166" cy="326687"/>
          </a:xfrm>
          <a:custGeom>
            <a:avLst/>
            <a:gdLst>
              <a:gd name="T0" fmla="*/ 2147483647 w 21543"/>
              <a:gd name="T1" fmla="*/ 2147483647 h 21600"/>
              <a:gd name="T2" fmla="*/ 2034640023 w 21543"/>
              <a:gd name="T3" fmla="*/ 2147483647 h 21600"/>
              <a:gd name="T4" fmla="*/ 1958517254 w 21543"/>
              <a:gd name="T5" fmla="*/ 2147483647 h 21600"/>
              <a:gd name="T6" fmla="*/ 2147483647 w 21543"/>
              <a:gd name="T7" fmla="*/ 688114891 h 21600"/>
              <a:gd name="T8" fmla="*/ 2147483647 w 21543"/>
              <a:gd name="T9" fmla="*/ 2147483647 h 21600"/>
              <a:gd name="T10" fmla="*/ 1243150277 w 21543"/>
              <a:gd name="T11" fmla="*/ 2147483647 h 21600"/>
              <a:gd name="T12" fmla="*/ 1242245059 w 21543"/>
              <a:gd name="T13" fmla="*/ 2147483647 h 21600"/>
              <a:gd name="T14" fmla="*/ 2147483647 w 21543"/>
              <a:gd name="T15" fmla="*/ 457671687 h 21600"/>
              <a:gd name="T16" fmla="*/ 1583164365 w 21543"/>
              <a:gd name="T17" fmla="*/ 2147483647 h 21600"/>
              <a:gd name="T18" fmla="*/ 1243150277 w 21543"/>
              <a:gd name="T19" fmla="*/ 2147483647 h 21600"/>
              <a:gd name="T20" fmla="*/ 382608327 w 21543"/>
              <a:gd name="T21" fmla="*/ 2147483647 h 21600"/>
              <a:gd name="T22" fmla="*/ 2147483647 w 21543"/>
              <a:gd name="T23" fmla="*/ 644715902 h 21600"/>
              <a:gd name="T24" fmla="*/ 1154343240 w 21543"/>
              <a:gd name="T25" fmla="*/ 2147483647 h 21600"/>
              <a:gd name="T26" fmla="*/ 1121894732 w 21543"/>
              <a:gd name="T27" fmla="*/ 2147483647 h 21600"/>
              <a:gd name="T28" fmla="*/ 382608327 w 21543"/>
              <a:gd name="T29" fmla="*/ 2147483647 h 21600"/>
              <a:gd name="T30" fmla="*/ 2147483647 w 21543"/>
              <a:gd name="T31" fmla="*/ 19372646 h 21600"/>
              <a:gd name="T32" fmla="*/ 2147483647 w 21543"/>
              <a:gd name="T33" fmla="*/ 0 h 21600"/>
              <a:gd name="T34" fmla="*/ 2147483647 w 21543"/>
              <a:gd name="T35" fmla="*/ 20261543 h 21600"/>
              <a:gd name="T36" fmla="*/ 54189055 w 21543"/>
              <a:gd name="T37" fmla="*/ 2147483647 h 21600"/>
              <a:gd name="T38" fmla="*/ 544509 w 21543"/>
              <a:gd name="T39" fmla="*/ 2147483647 h 21600"/>
              <a:gd name="T40" fmla="*/ 76483127 w 21543"/>
              <a:gd name="T41" fmla="*/ 2147483647 h 21600"/>
              <a:gd name="T42" fmla="*/ 1031093708 w 21543"/>
              <a:gd name="T43" fmla="*/ 2147483647 h 21600"/>
              <a:gd name="T44" fmla="*/ 1480030334 w 21543"/>
              <a:gd name="T45" fmla="*/ 2147483647 h 21600"/>
              <a:gd name="T46" fmla="*/ 1584614298 w 21543"/>
              <a:gd name="T47" fmla="*/ 2147483647 h 21600"/>
              <a:gd name="T48" fmla="*/ 1586064230 w 21543"/>
              <a:gd name="T49" fmla="*/ 2147483647 h 21600"/>
              <a:gd name="T50" fmla="*/ 1690637630 w 21543"/>
              <a:gd name="T51" fmla="*/ 2147483647 h 21600"/>
              <a:gd name="T52" fmla="*/ 1944015289 w 21543"/>
              <a:gd name="T53" fmla="*/ 2147483647 h 21600"/>
              <a:gd name="T54" fmla="*/ 2147483647 w 21543"/>
              <a:gd name="T55" fmla="*/ 2147483647 h 21600"/>
              <a:gd name="T56" fmla="*/ 2147483647 w 21543"/>
              <a:gd name="T57" fmla="*/ 2147483647 h 21600"/>
              <a:gd name="T58" fmla="*/ 2147483647 w 21543"/>
              <a:gd name="T59" fmla="*/ 2147483647 h 21600"/>
              <a:gd name="T60" fmla="*/ 2147483647 w 21543"/>
              <a:gd name="T61" fmla="*/ 2147483647 h 21600"/>
              <a:gd name="T62" fmla="*/ 2147483647 w 21543"/>
              <a:gd name="T63" fmla="*/ 140777585 h 21600"/>
              <a:gd name="T64" fmla="*/ 2147483647 w 21543"/>
              <a:gd name="T65" fmla="*/ 19372646 h 2160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1543"/>
              <a:gd name="T100" fmla="*/ 0 h 21600"/>
              <a:gd name="T101" fmla="*/ 21543 w 21543"/>
              <a:gd name="T102" fmla="*/ 21600 h 2160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lIns="37367" tIns="37367" rIns="37367" bIns="37367" anchor="ctr"/>
          <a:lstStyle/>
          <a:p>
            <a:endParaRPr lang="zh-CN" altLang="en-US"/>
          </a:p>
        </p:txBody>
      </p:sp>
      <p:pic>
        <p:nvPicPr>
          <p:cNvPr id="13" name="Group 29"/>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7368" y="3808236"/>
            <a:ext cx="314102" cy="2380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3"/>
          <p:cNvSpPr txBox="1">
            <a:spLocks noChangeArrowheads="1"/>
          </p:cNvSpPr>
          <p:nvPr/>
        </p:nvSpPr>
        <p:spPr bwMode="auto">
          <a:xfrm>
            <a:off x="4487671" y="2261141"/>
            <a:ext cx="318124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spcBef>
                <a:spcPct val="20000"/>
              </a:spcBef>
            </a:pPr>
            <a:r>
              <a:rPr lang="zh-CN" altLang="en-US" sz="1500" b="1" dirty="0">
                <a:solidFill>
                  <a:schemeClr val="bg1"/>
                </a:solidFill>
                <a:latin typeface="Arial" pitchFamily="34" charset="0"/>
                <a:ea typeface="微软雅黑" pitchFamily="34" charset="-122"/>
                <a:sym typeface="Arial" pitchFamily="34" charset="0"/>
              </a:rPr>
              <a:t>狭义和广义的预算监督</a:t>
            </a:r>
            <a:endParaRPr lang="en-US" altLang="zh-CN" sz="1500" b="1" dirty="0">
              <a:solidFill>
                <a:schemeClr val="bg1"/>
              </a:solidFill>
              <a:latin typeface="Arial" pitchFamily="34" charset="0"/>
              <a:ea typeface="微软雅黑" pitchFamily="34" charset="-122"/>
              <a:sym typeface="Arial" pitchFamily="34" charset="0"/>
            </a:endParaRPr>
          </a:p>
        </p:txBody>
      </p:sp>
      <p:sp>
        <p:nvSpPr>
          <p:cNvPr id="21" name="TextBox 13"/>
          <p:cNvSpPr txBox="1">
            <a:spLocks noChangeArrowheads="1"/>
          </p:cNvSpPr>
          <p:nvPr/>
        </p:nvSpPr>
        <p:spPr bwMode="auto">
          <a:xfrm>
            <a:off x="4654252" y="3706444"/>
            <a:ext cx="265308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eaLnBrk="1" hangingPunct="1">
              <a:spcBef>
                <a:spcPct val="20000"/>
              </a:spcBef>
            </a:pPr>
            <a:r>
              <a:rPr lang="zh-CN" altLang="en-US" sz="1500" b="1" dirty="0">
                <a:solidFill>
                  <a:schemeClr val="bg1"/>
                </a:solidFill>
                <a:latin typeface="Arial" pitchFamily="34" charset="0"/>
                <a:ea typeface="微软雅黑" pitchFamily="34" charset="-122"/>
                <a:sym typeface="Arial" pitchFamily="34" charset="0"/>
              </a:rPr>
              <a:t>公共财政、科学决策、维护预算法律效力、防范和遏制腐败</a:t>
            </a:r>
            <a:endParaRPr lang="en-US" altLang="zh-CN" sz="1500" b="1" dirty="0">
              <a:solidFill>
                <a:schemeClr val="bg1"/>
              </a:solidFill>
              <a:latin typeface="Arial" pitchFamily="34" charset="0"/>
              <a:ea typeface="微软雅黑" pitchFamily="34" charset="-122"/>
              <a:sym typeface="Arial" pitchFamily="34" charset="0"/>
            </a:endParaRPr>
          </a:p>
        </p:txBody>
      </p:sp>
      <p:sp>
        <p:nvSpPr>
          <p:cNvPr id="23"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24" name="矩形 23">
            <a:extLst>
              <a:ext uri="{FF2B5EF4-FFF2-40B4-BE49-F238E27FC236}">
                <a16:creationId xmlns:a16="http://schemas.microsoft.com/office/drawing/2014/main" xmlns="" id="{DB73B891-4169-4749-B347-919088451B00}"/>
              </a:ext>
            </a:extLst>
          </p:cNvPr>
          <p:cNvSpPr/>
          <p:nvPr/>
        </p:nvSpPr>
        <p:spPr>
          <a:xfrm>
            <a:off x="-671078" y="205044"/>
            <a:ext cx="9865096" cy="720080"/>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dirty="0"/>
              <a:t>一、</a:t>
            </a:r>
            <a:r>
              <a:rPr lang="zh-CN" altLang="zh-CN" sz="4000" dirty="0"/>
              <a:t>政府预算监督的内涵与功能</a:t>
            </a:r>
          </a:p>
        </p:txBody>
      </p:sp>
      <p:sp>
        <p:nvSpPr>
          <p:cNvPr id="14" name="文本框 13">
            <a:extLst>
              <a:ext uri="{FF2B5EF4-FFF2-40B4-BE49-F238E27FC236}">
                <a16:creationId xmlns:a16="http://schemas.microsoft.com/office/drawing/2014/main" xmlns="" id="{0F7CC0BC-9A88-4914-9A4C-871925C2ECA8}"/>
              </a:ext>
            </a:extLst>
          </p:cNvPr>
          <p:cNvSpPr txBox="1"/>
          <p:nvPr/>
        </p:nvSpPr>
        <p:spPr>
          <a:xfrm>
            <a:off x="971988" y="2115193"/>
            <a:ext cx="5472790" cy="1077218"/>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政府预算监督是保障公共财政职能实现的重要手段</a:t>
            </a:r>
            <a:endParaRPr lang="en-US" altLang="zh-CN" dirty="0"/>
          </a:p>
          <a:p>
            <a:pPr marL="285750" indent="-285750">
              <a:buFont typeface="Arial" panose="020B0604020202020204" pitchFamily="34" charset="0"/>
              <a:buChar char="•"/>
            </a:pPr>
            <a:r>
              <a:rPr lang="zh-CN" altLang="en-US" dirty="0"/>
              <a:t>政府预算监督是确保政府进行科学决策的重要前提</a:t>
            </a:r>
            <a:endParaRPr lang="en-US" altLang="zh-CN" dirty="0"/>
          </a:p>
          <a:p>
            <a:pPr marL="285750" indent="-285750">
              <a:buFont typeface="Arial" panose="020B0604020202020204" pitchFamily="34" charset="0"/>
              <a:buChar char="•"/>
            </a:pPr>
            <a:r>
              <a:rPr lang="zh-CN" altLang="en-US" dirty="0"/>
              <a:t>政府预算监督是维护预算的法律效力及权威的重要工具</a:t>
            </a:r>
            <a:endParaRPr lang="en-US" altLang="zh-CN" dirty="0"/>
          </a:p>
          <a:p>
            <a:pPr marL="285750" indent="-285750">
              <a:buFont typeface="Arial" panose="020B0604020202020204" pitchFamily="34" charset="0"/>
              <a:buChar char="•"/>
            </a:pPr>
            <a:r>
              <a:rPr lang="zh-CN" altLang="en-US" dirty="0"/>
              <a:t>政府预算监督是防范和遏制腐败的重要保证</a:t>
            </a:r>
          </a:p>
        </p:txBody>
      </p:sp>
    </p:spTree>
    <p:extLst>
      <p:ext uri="{BB962C8B-B14F-4D97-AF65-F5344CB8AC3E}">
        <p14:creationId xmlns:p14="http://schemas.microsoft.com/office/powerpoint/2010/main" val="1547361736"/>
      </p:ext>
    </p:extLst>
  </p:cSld>
  <p:clrMapOvr>
    <a:masterClrMapping/>
  </p:clrMapOvr>
  <mc:AlternateContent xmlns:mc="http://schemas.openxmlformats.org/markup-compatibility/2006" xmlns:p14="http://schemas.microsoft.com/office/powerpoint/2010/main">
    <mc:Choice Requires="p14">
      <p:transition spd="slow" p14:dur="1300" advTm="2510">
        <p14:pan dir="u"/>
      </p:transition>
    </mc:Choice>
    <mc:Fallback xmlns="">
      <p:transition spd="slow" advTm="251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a:spLocks noChangeArrowheads="1"/>
          </p:cNvSpPr>
          <p:nvPr/>
        </p:nvSpPr>
        <p:spPr bwMode="auto">
          <a:xfrm>
            <a:off x="1115183" y="2147194"/>
            <a:ext cx="1781473" cy="1170955"/>
          </a:xfrm>
          <a:prstGeom prst="ellipse">
            <a:avLst/>
          </a:prstGeom>
          <a:solidFill>
            <a:srgbClr val="305480"/>
          </a:solidFill>
          <a:ln>
            <a:noFill/>
          </a:ln>
        </p:spPr>
        <p:txBody>
          <a:bodyPr lIns="67391" tIns="33696" rIns="67391" bIns="33696"/>
          <a:lstStyle/>
          <a:p>
            <a:pPr defTabSz="400136" eaLnBrk="1" hangingPunct="1"/>
            <a:endParaRPr lang="en-US" altLang="zh-CN" sz="1500">
              <a:solidFill>
                <a:srgbClr val="E2E3E9"/>
              </a:solidFill>
              <a:latin typeface="Arial" pitchFamily="34" charset="0"/>
              <a:ea typeface="微软雅黑" pitchFamily="34" charset="-122"/>
              <a:sym typeface="Arial" pitchFamily="34" charset="0"/>
            </a:endParaRPr>
          </a:p>
        </p:txBody>
      </p:sp>
      <p:sp>
        <p:nvSpPr>
          <p:cNvPr id="3" name="Oval 20"/>
          <p:cNvSpPr>
            <a:spLocks noChangeArrowheads="1"/>
          </p:cNvSpPr>
          <p:nvPr/>
        </p:nvSpPr>
        <p:spPr bwMode="auto">
          <a:xfrm>
            <a:off x="3254704" y="2188285"/>
            <a:ext cx="1781473" cy="1199882"/>
          </a:xfrm>
          <a:prstGeom prst="ellipse">
            <a:avLst/>
          </a:prstGeom>
          <a:solidFill>
            <a:srgbClr val="305480"/>
          </a:solidFill>
          <a:ln>
            <a:noFill/>
          </a:ln>
        </p:spPr>
        <p:txBody>
          <a:bodyPr lIns="67391" tIns="33696" rIns="67391" bIns="33696"/>
          <a:lstStyle/>
          <a:p>
            <a:pPr defTabSz="400136" eaLnBrk="1" hangingPunct="1"/>
            <a:endParaRPr lang="en-US" altLang="zh-CN" sz="1500" dirty="0">
              <a:solidFill>
                <a:srgbClr val="E2E3E9"/>
              </a:solidFill>
              <a:latin typeface="Arial" pitchFamily="34" charset="0"/>
              <a:ea typeface="微软雅黑" pitchFamily="34" charset="-122"/>
              <a:sym typeface="Arial" pitchFamily="34" charset="0"/>
            </a:endParaRPr>
          </a:p>
        </p:txBody>
      </p:sp>
      <p:sp>
        <p:nvSpPr>
          <p:cNvPr id="15" name="TextBox 13"/>
          <p:cNvSpPr txBox="1">
            <a:spLocks noChangeArrowheads="1"/>
          </p:cNvSpPr>
          <p:nvPr/>
        </p:nvSpPr>
        <p:spPr bwMode="auto">
          <a:xfrm>
            <a:off x="1376056" y="2634338"/>
            <a:ext cx="13356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zh-CN" altLang="en-US" sz="2000" b="1" dirty="0">
                <a:solidFill>
                  <a:schemeClr val="bg1"/>
                </a:solidFill>
                <a:latin typeface="Arial" pitchFamily="34" charset="0"/>
                <a:ea typeface="微软雅黑" pitchFamily="34" charset="-122"/>
                <a:sym typeface="Arial" pitchFamily="34" charset="0"/>
              </a:rPr>
              <a:t>监督主体</a:t>
            </a:r>
            <a:endParaRPr lang="en-US" altLang="zh-CN" sz="2000" b="1" dirty="0">
              <a:solidFill>
                <a:schemeClr val="bg1"/>
              </a:solidFill>
              <a:latin typeface="Arial" pitchFamily="34" charset="0"/>
              <a:ea typeface="微软雅黑" pitchFamily="34" charset="-122"/>
              <a:sym typeface="Arial" pitchFamily="34" charset="0"/>
            </a:endParaRPr>
          </a:p>
        </p:txBody>
      </p:sp>
      <p:sp>
        <p:nvSpPr>
          <p:cNvPr id="16" name="TextBox 13"/>
          <p:cNvSpPr txBox="1">
            <a:spLocks noChangeArrowheads="1"/>
          </p:cNvSpPr>
          <p:nvPr/>
        </p:nvSpPr>
        <p:spPr bwMode="auto">
          <a:xfrm>
            <a:off x="4145441" y="3430213"/>
            <a:ext cx="630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zh-CN" altLang="en-US" sz="1200" b="1">
                <a:solidFill>
                  <a:schemeClr val="bg1"/>
                </a:solidFill>
                <a:latin typeface="Arial" pitchFamily="34" charset="0"/>
                <a:ea typeface="微软雅黑" pitchFamily="34" charset="-122"/>
                <a:sym typeface="Arial" pitchFamily="34" charset="0"/>
              </a:rPr>
              <a:t>关键词</a:t>
            </a:r>
            <a:r>
              <a:rPr lang="en-US" altLang="zh-CN" sz="1200" b="1">
                <a:solidFill>
                  <a:schemeClr val="bg1"/>
                </a:solidFill>
                <a:latin typeface="Arial" pitchFamily="34" charset="0"/>
                <a:ea typeface="微软雅黑" pitchFamily="34" charset="-122"/>
                <a:sym typeface="Arial" pitchFamily="34" charset="0"/>
              </a:rPr>
              <a:t>2</a:t>
            </a:r>
          </a:p>
        </p:txBody>
      </p:sp>
      <p:sp>
        <p:nvSpPr>
          <p:cNvPr id="17" name="TextBox 13"/>
          <p:cNvSpPr txBox="1">
            <a:spLocks noChangeArrowheads="1"/>
          </p:cNvSpPr>
          <p:nvPr/>
        </p:nvSpPr>
        <p:spPr bwMode="auto">
          <a:xfrm>
            <a:off x="6610201" y="3430213"/>
            <a:ext cx="630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zh-CN" altLang="en-US" sz="1200" b="1">
                <a:solidFill>
                  <a:schemeClr val="bg1"/>
                </a:solidFill>
                <a:latin typeface="Arial" pitchFamily="34" charset="0"/>
                <a:ea typeface="微软雅黑" pitchFamily="34" charset="-122"/>
                <a:sym typeface="Arial" pitchFamily="34" charset="0"/>
              </a:rPr>
              <a:t>关键词</a:t>
            </a:r>
            <a:r>
              <a:rPr lang="en-US" altLang="zh-CN" sz="1200" b="1">
                <a:solidFill>
                  <a:schemeClr val="bg1"/>
                </a:solidFill>
                <a:latin typeface="Arial" pitchFamily="34" charset="0"/>
                <a:ea typeface="微软雅黑" pitchFamily="34" charset="-122"/>
                <a:sym typeface="Arial" pitchFamily="34" charset="0"/>
              </a:rPr>
              <a:t>3</a:t>
            </a:r>
          </a:p>
        </p:txBody>
      </p:sp>
      <p:sp>
        <p:nvSpPr>
          <p:cNvPr id="19"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20" name="标题 3">
            <a:extLst>
              <a:ext uri="{FF2B5EF4-FFF2-40B4-BE49-F238E27FC236}">
                <a16:creationId xmlns:a16="http://schemas.microsoft.com/office/drawing/2014/main" xmlns="" id="{BAFF3692-FBE6-42CA-A97F-A82F1575EAF5}"/>
              </a:ext>
            </a:extLst>
          </p:cNvPr>
          <p:cNvSpPr txBox="1">
            <a:spLocks/>
          </p:cNvSpPr>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zh-CN" b="1" dirty="0"/>
              <a:t>二、预算</a:t>
            </a:r>
            <a:r>
              <a:rPr lang="zh-CN" altLang="en-US" b="1" dirty="0"/>
              <a:t>监督</a:t>
            </a:r>
            <a:r>
              <a:rPr lang="zh-CN" altLang="zh-CN" b="1" dirty="0"/>
              <a:t>的</a:t>
            </a:r>
            <a:r>
              <a:rPr lang="zh-CN" altLang="en-US" b="1" dirty="0"/>
              <a:t>类型与特点</a:t>
            </a:r>
            <a:endParaRPr lang="zh-CN" altLang="en-US" dirty="0"/>
          </a:p>
        </p:txBody>
      </p:sp>
      <p:sp>
        <p:nvSpPr>
          <p:cNvPr id="22" name="TextBox 13">
            <a:extLst>
              <a:ext uri="{FF2B5EF4-FFF2-40B4-BE49-F238E27FC236}">
                <a16:creationId xmlns:a16="http://schemas.microsoft.com/office/drawing/2014/main" xmlns="" id="{38FDB902-2546-4E86-A9DE-34152A987B2F}"/>
              </a:ext>
            </a:extLst>
          </p:cNvPr>
          <p:cNvSpPr txBox="1">
            <a:spLocks noChangeArrowheads="1"/>
          </p:cNvSpPr>
          <p:nvPr/>
        </p:nvSpPr>
        <p:spPr bwMode="auto">
          <a:xfrm>
            <a:off x="3542867" y="2578782"/>
            <a:ext cx="13356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zh-CN" altLang="en-US" sz="2000" b="1" dirty="0">
                <a:solidFill>
                  <a:schemeClr val="bg1"/>
                </a:solidFill>
                <a:latin typeface="Arial" pitchFamily="34" charset="0"/>
                <a:ea typeface="微软雅黑" pitchFamily="34" charset="-122"/>
                <a:sym typeface="Arial" pitchFamily="34" charset="0"/>
              </a:rPr>
              <a:t>时间顺序</a:t>
            </a:r>
            <a:endParaRPr lang="en-US" altLang="zh-CN" sz="2000" b="1" dirty="0">
              <a:solidFill>
                <a:schemeClr val="bg1"/>
              </a:solidFill>
              <a:latin typeface="Arial" pitchFamily="34" charset="0"/>
              <a:ea typeface="微软雅黑" pitchFamily="34" charset="-122"/>
              <a:sym typeface="Arial" pitchFamily="34" charset="0"/>
            </a:endParaRPr>
          </a:p>
        </p:txBody>
      </p:sp>
      <p:sp>
        <p:nvSpPr>
          <p:cNvPr id="12" name="Oval 20">
            <a:extLst>
              <a:ext uri="{FF2B5EF4-FFF2-40B4-BE49-F238E27FC236}">
                <a16:creationId xmlns:a16="http://schemas.microsoft.com/office/drawing/2014/main" xmlns="" id="{1759B34B-08B5-4E05-8F6A-8BFAAA66855F}"/>
              </a:ext>
            </a:extLst>
          </p:cNvPr>
          <p:cNvSpPr>
            <a:spLocks noChangeArrowheads="1"/>
          </p:cNvSpPr>
          <p:nvPr/>
        </p:nvSpPr>
        <p:spPr bwMode="auto">
          <a:xfrm>
            <a:off x="5358156" y="2188285"/>
            <a:ext cx="1781473" cy="1199882"/>
          </a:xfrm>
          <a:prstGeom prst="ellipse">
            <a:avLst/>
          </a:prstGeom>
          <a:solidFill>
            <a:srgbClr val="305480"/>
          </a:solidFill>
          <a:ln>
            <a:noFill/>
          </a:ln>
        </p:spPr>
        <p:txBody>
          <a:bodyPr lIns="67391" tIns="33696" rIns="67391" bIns="33696"/>
          <a:lstStyle/>
          <a:p>
            <a:pPr defTabSz="400136" eaLnBrk="1" hangingPunct="1"/>
            <a:endParaRPr lang="en-US" altLang="zh-CN" sz="2000" b="1" dirty="0">
              <a:solidFill>
                <a:schemeClr val="bg1"/>
              </a:solidFill>
              <a:latin typeface="Arial" pitchFamily="34" charset="0"/>
              <a:ea typeface="微软雅黑" pitchFamily="34" charset="-122"/>
              <a:sym typeface="Arial" pitchFamily="34" charset="0"/>
            </a:endParaRPr>
          </a:p>
          <a:p>
            <a:pPr defTabSz="400136" eaLnBrk="1" hangingPunct="1"/>
            <a:r>
              <a:rPr lang="zh-CN" altLang="en-US" sz="2000" b="1" dirty="0">
                <a:solidFill>
                  <a:schemeClr val="bg1"/>
                </a:solidFill>
                <a:latin typeface="Arial" pitchFamily="34" charset="0"/>
                <a:ea typeface="微软雅黑" pitchFamily="34" charset="-122"/>
                <a:sym typeface="Arial" pitchFamily="34" charset="0"/>
              </a:rPr>
              <a:t>监督对象</a:t>
            </a:r>
            <a:endParaRPr lang="en-US" altLang="zh-CN" sz="2000" b="1" dirty="0">
              <a:solidFill>
                <a:schemeClr val="bg1"/>
              </a:solidFill>
              <a:latin typeface="Arial" pitchFamily="34" charset="0"/>
              <a:ea typeface="微软雅黑" pitchFamily="34" charset="-122"/>
              <a:sym typeface="Arial" pitchFamily="34" charset="0"/>
            </a:endParaRPr>
          </a:p>
        </p:txBody>
      </p:sp>
      <p:sp>
        <p:nvSpPr>
          <p:cNvPr id="14" name="标题 3">
            <a:extLst>
              <a:ext uri="{FF2B5EF4-FFF2-40B4-BE49-F238E27FC236}">
                <a16:creationId xmlns:a16="http://schemas.microsoft.com/office/drawing/2014/main" xmlns="" id="{FBC08C6C-7DAA-4983-ACE5-0ED1B9D23DE8}"/>
              </a:ext>
            </a:extLst>
          </p:cNvPr>
          <p:cNvSpPr txBox="1">
            <a:spLocks/>
          </p:cNvSpPr>
          <p:nvPr/>
        </p:nvSpPr>
        <p:spPr>
          <a:xfrm>
            <a:off x="612130" y="1227254"/>
            <a:ext cx="3742561"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sz="2800" b="1" dirty="0"/>
              <a:t>（一）</a:t>
            </a:r>
            <a:r>
              <a:rPr lang="zh-CN" altLang="zh-CN" sz="2800" b="1" dirty="0"/>
              <a:t>预算</a:t>
            </a:r>
            <a:r>
              <a:rPr lang="zh-CN" altLang="en-US" sz="2800" b="1" dirty="0"/>
              <a:t>监督</a:t>
            </a:r>
            <a:r>
              <a:rPr lang="zh-CN" altLang="zh-CN" sz="2800" b="1" dirty="0"/>
              <a:t>的</a:t>
            </a:r>
            <a:r>
              <a:rPr lang="zh-CN" altLang="en-US" sz="2800" b="1" dirty="0"/>
              <a:t>类型</a:t>
            </a:r>
            <a:endParaRPr lang="zh-CN" altLang="en-US" sz="2800" dirty="0"/>
          </a:p>
        </p:txBody>
      </p:sp>
    </p:spTree>
    <p:extLst>
      <p:ext uri="{BB962C8B-B14F-4D97-AF65-F5344CB8AC3E}">
        <p14:creationId xmlns:p14="http://schemas.microsoft.com/office/powerpoint/2010/main" val="2919941234"/>
      </p:ext>
    </p:extLst>
  </p:cSld>
  <p:clrMapOvr>
    <a:masterClrMapping/>
  </p:clrMapOvr>
  <mc:AlternateContent xmlns:mc="http://schemas.openxmlformats.org/markup-compatibility/2006" xmlns:p14="http://schemas.microsoft.com/office/powerpoint/2010/main">
    <mc:Choice Requires="p14">
      <p:transition spd="slow" p14:dur="1300" advTm="2919">
        <p14:pan dir="u"/>
      </p:transition>
    </mc:Choice>
    <mc:Fallback xmlns="">
      <p:transition spd="slow" advTm="2919">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3"/>
          <p:cNvSpPr txBox="1">
            <a:spLocks noChangeArrowheads="1"/>
          </p:cNvSpPr>
          <p:nvPr/>
        </p:nvSpPr>
        <p:spPr bwMode="auto">
          <a:xfrm>
            <a:off x="1321019" y="2124235"/>
            <a:ext cx="13356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zh-CN" altLang="en-US" sz="2000" b="1" dirty="0">
                <a:solidFill>
                  <a:schemeClr val="bg1"/>
                </a:solidFill>
                <a:latin typeface="Arial" pitchFamily="34" charset="0"/>
                <a:ea typeface="微软雅黑" pitchFamily="34" charset="-122"/>
                <a:sym typeface="Arial" pitchFamily="34" charset="0"/>
              </a:rPr>
              <a:t>国际视野</a:t>
            </a:r>
            <a:endParaRPr lang="en-US" altLang="zh-CN" sz="2000" b="1" dirty="0">
              <a:solidFill>
                <a:schemeClr val="bg1"/>
              </a:solidFill>
              <a:latin typeface="Arial" pitchFamily="34" charset="0"/>
              <a:ea typeface="微软雅黑" pitchFamily="34" charset="-122"/>
              <a:sym typeface="Arial" pitchFamily="34" charset="0"/>
            </a:endParaRPr>
          </a:p>
        </p:txBody>
      </p:sp>
      <p:sp>
        <p:nvSpPr>
          <p:cNvPr id="16" name="TextBox 13"/>
          <p:cNvSpPr txBox="1">
            <a:spLocks noChangeArrowheads="1"/>
          </p:cNvSpPr>
          <p:nvPr/>
        </p:nvSpPr>
        <p:spPr bwMode="auto">
          <a:xfrm>
            <a:off x="4145441" y="3430213"/>
            <a:ext cx="630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zh-CN" altLang="en-US" sz="1200" b="1">
                <a:solidFill>
                  <a:schemeClr val="bg1"/>
                </a:solidFill>
                <a:latin typeface="Arial" pitchFamily="34" charset="0"/>
                <a:ea typeface="微软雅黑" pitchFamily="34" charset="-122"/>
                <a:sym typeface="Arial" pitchFamily="34" charset="0"/>
              </a:rPr>
              <a:t>关键词</a:t>
            </a:r>
            <a:r>
              <a:rPr lang="en-US" altLang="zh-CN" sz="1200" b="1">
                <a:solidFill>
                  <a:schemeClr val="bg1"/>
                </a:solidFill>
                <a:latin typeface="Arial" pitchFamily="34" charset="0"/>
                <a:ea typeface="微软雅黑" pitchFamily="34" charset="-122"/>
                <a:sym typeface="Arial" pitchFamily="34" charset="0"/>
              </a:rPr>
              <a:t>2</a:t>
            </a:r>
          </a:p>
        </p:txBody>
      </p:sp>
      <p:sp>
        <p:nvSpPr>
          <p:cNvPr id="17" name="TextBox 13"/>
          <p:cNvSpPr txBox="1">
            <a:spLocks noChangeArrowheads="1"/>
          </p:cNvSpPr>
          <p:nvPr/>
        </p:nvSpPr>
        <p:spPr bwMode="auto">
          <a:xfrm>
            <a:off x="6610201" y="3430213"/>
            <a:ext cx="63054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zh-CN" altLang="en-US" sz="1200" b="1">
                <a:solidFill>
                  <a:schemeClr val="bg1"/>
                </a:solidFill>
                <a:latin typeface="Arial" pitchFamily="34" charset="0"/>
                <a:ea typeface="微软雅黑" pitchFamily="34" charset="-122"/>
                <a:sym typeface="Arial" pitchFamily="34" charset="0"/>
              </a:rPr>
              <a:t>关键词</a:t>
            </a:r>
            <a:r>
              <a:rPr lang="en-US" altLang="zh-CN" sz="1200" b="1">
                <a:solidFill>
                  <a:schemeClr val="bg1"/>
                </a:solidFill>
                <a:latin typeface="Arial" pitchFamily="34" charset="0"/>
                <a:ea typeface="微软雅黑" pitchFamily="34" charset="-122"/>
                <a:sym typeface="Arial" pitchFamily="34" charset="0"/>
              </a:rPr>
              <a:t>3</a:t>
            </a:r>
          </a:p>
        </p:txBody>
      </p:sp>
      <p:sp>
        <p:nvSpPr>
          <p:cNvPr id="19"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20" name="标题 3">
            <a:extLst>
              <a:ext uri="{FF2B5EF4-FFF2-40B4-BE49-F238E27FC236}">
                <a16:creationId xmlns:a16="http://schemas.microsoft.com/office/drawing/2014/main" xmlns="" id="{BAFF3692-FBE6-42CA-A97F-A82F1575EAF5}"/>
              </a:ext>
            </a:extLst>
          </p:cNvPr>
          <p:cNvSpPr txBox="1">
            <a:spLocks/>
          </p:cNvSpPr>
          <p:nvPr/>
        </p:nvSpPr>
        <p:spPr>
          <a:xfrm>
            <a:off x="449263" y="201613"/>
            <a:ext cx="8102600" cy="839787"/>
          </a:xfrm>
          <a:prstGeom prst="rect">
            <a:avLst/>
          </a:prstGeom>
          <a:solidFill>
            <a:srgbClr val="305480"/>
          </a:solidFill>
          <a:ln w="25400" cap="flat" cmpd="sng"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lIns="80229" tIns="40115" rIns="80229" bIns="40115" rtlCol="0" anchor="ctr">
            <a:normAutofit/>
          </a:bodyPr>
          <a:lstStyle>
            <a:lvl1pPr algn="ctr" defTabSz="802295" rtl="0" eaLnBrk="1" latinLnBrk="0" hangingPunct="1">
              <a:spcBef>
                <a:spcPct val="0"/>
              </a:spcBef>
              <a:buNone/>
              <a:defRPr sz="3900"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zh-CN" altLang="en-US" b="1" dirty="0"/>
              <a:t>（二）</a:t>
            </a:r>
            <a:r>
              <a:rPr lang="zh-CN" altLang="zh-CN" b="1" dirty="0"/>
              <a:t>预算</a:t>
            </a:r>
            <a:r>
              <a:rPr lang="zh-CN" altLang="en-US" b="1" dirty="0"/>
              <a:t>监督</a:t>
            </a:r>
            <a:r>
              <a:rPr lang="zh-CN" altLang="zh-CN" b="1" dirty="0"/>
              <a:t>的</a:t>
            </a:r>
            <a:r>
              <a:rPr lang="zh-CN" altLang="en-US" b="1" dirty="0"/>
              <a:t>特点</a:t>
            </a:r>
            <a:endParaRPr lang="zh-CN" altLang="en-US" dirty="0"/>
          </a:p>
        </p:txBody>
      </p:sp>
      <p:sp>
        <p:nvSpPr>
          <p:cNvPr id="22" name="TextBox 13">
            <a:extLst>
              <a:ext uri="{FF2B5EF4-FFF2-40B4-BE49-F238E27FC236}">
                <a16:creationId xmlns:a16="http://schemas.microsoft.com/office/drawing/2014/main" xmlns="" id="{38FDB902-2546-4E86-A9DE-34152A987B2F}"/>
              </a:ext>
            </a:extLst>
          </p:cNvPr>
          <p:cNvSpPr txBox="1">
            <a:spLocks noChangeArrowheads="1"/>
          </p:cNvSpPr>
          <p:nvPr/>
        </p:nvSpPr>
        <p:spPr bwMode="auto">
          <a:xfrm>
            <a:off x="3801111" y="2073537"/>
            <a:ext cx="13356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a:defRPr>
                <a:solidFill>
                  <a:schemeClr val="tx1"/>
                </a:solidFill>
                <a:latin typeface="Calibri" pitchFamily="34" charset="0"/>
                <a:ea typeface="宋体" pitchFamily="2" charset="-122"/>
              </a:defRPr>
            </a:lvl1pPr>
            <a:lvl2pPr marL="742950" indent="-285750" defTabSz="1216025">
              <a:defRPr>
                <a:solidFill>
                  <a:schemeClr val="tx1"/>
                </a:solidFill>
                <a:latin typeface="Calibri" pitchFamily="34" charset="0"/>
                <a:ea typeface="宋体" pitchFamily="2" charset="-122"/>
              </a:defRPr>
            </a:lvl2pPr>
            <a:lvl3pPr marL="1143000" indent="-228600" defTabSz="1216025">
              <a:defRPr>
                <a:solidFill>
                  <a:schemeClr val="tx1"/>
                </a:solidFill>
                <a:latin typeface="Calibri" pitchFamily="34" charset="0"/>
                <a:ea typeface="宋体" pitchFamily="2" charset="-122"/>
              </a:defRPr>
            </a:lvl3pPr>
            <a:lvl4pPr marL="1600200" indent="-228600" defTabSz="1216025">
              <a:defRPr>
                <a:solidFill>
                  <a:schemeClr val="tx1"/>
                </a:solidFill>
                <a:latin typeface="Calibri" pitchFamily="34" charset="0"/>
                <a:ea typeface="宋体" pitchFamily="2" charset="-122"/>
              </a:defRPr>
            </a:lvl4pPr>
            <a:lvl5pPr marL="2057400" indent="-228600" defTabSz="1216025">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eaLnBrk="1" hangingPunct="1">
              <a:spcBef>
                <a:spcPct val="20000"/>
              </a:spcBef>
            </a:pPr>
            <a:r>
              <a:rPr lang="zh-CN" altLang="en-US" sz="2000" b="1" dirty="0">
                <a:solidFill>
                  <a:schemeClr val="bg1"/>
                </a:solidFill>
                <a:latin typeface="Arial" pitchFamily="34" charset="0"/>
                <a:ea typeface="微软雅黑" pitchFamily="34" charset="-122"/>
                <a:sym typeface="Arial" pitchFamily="34" charset="0"/>
              </a:rPr>
              <a:t>我国的做法</a:t>
            </a:r>
            <a:endParaRPr lang="en-US" altLang="zh-CN" sz="2000" b="1" dirty="0">
              <a:solidFill>
                <a:schemeClr val="bg1"/>
              </a:solidFill>
              <a:latin typeface="Arial" pitchFamily="34" charset="0"/>
              <a:ea typeface="微软雅黑" pitchFamily="34" charset="-122"/>
              <a:sym typeface="Arial" pitchFamily="34" charset="0"/>
            </a:endParaRPr>
          </a:p>
        </p:txBody>
      </p:sp>
      <p:sp>
        <p:nvSpPr>
          <p:cNvPr id="12" name="Rectangle 2">
            <a:extLst>
              <a:ext uri="{FF2B5EF4-FFF2-40B4-BE49-F238E27FC236}">
                <a16:creationId xmlns:a16="http://schemas.microsoft.com/office/drawing/2014/main" xmlns="" id="{5CB636E9-FBC3-442A-8B96-21D8CBE08CEF}"/>
              </a:ext>
            </a:extLst>
          </p:cNvPr>
          <p:cNvSpPr>
            <a:spLocks noChangeArrowheads="1"/>
          </p:cNvSpPr>
          <p:nvPr/>
        </p:nvSpPr>
        <p:spPr bwMode="auto">
          <a:xfrm>
            <a:off x="908317" y="1372327"/>
            <a:ext cx="3630923" cy="1402420"/>
          </a:xfrm>
          <a:prstGeom prst="rect">
            <a:avLst/>
          </a:prstGeom>
          <a:solidFill>
            <a:srgbClr val="305480"/>
          </a:solidFill>
          <a:ln>
            <a:noFill/>
          </a:ln>
        </p:spPr>
        <p:txBody>
          <a:bodyPr lIns="67391" tIns="33696" rIns="67391" bIns="33696" anchor="ctr"/>
          <a:lstStyle/>
          <a:p>
            <a:pPr algn="ctr">
              <a:buFont typeface="Arial" pitchFamily="34" charset="0"/>
              <a:buNone/>
            </a:pPr>
            <a:endParaRPr lang="en-US" altLang="zh-CN" dirty="0">
              <a:solidFill>
                <a:srgbClr val="FFFFFF"/>
              </a:solidFill>
              <a:latin typeface="Arial" pitchFamily="34" charset="0"/>
              <a:ea typeface="微软雅黑" pitchFamily="34" charset="-122"/>
              <a:sym typeface="Arial" pitchFamily="34" charset="0"/>
            </a:endParaRPr>
          </a:p>
        </p:txBody>
      </p:sp>
      <p:sp>
        <p:nvSpPr>
          <p:cNvPr id="13" name="Rectangle 3">
            <a:extLst>
              <a:ext uri="{FF2B5EF4-FFF2-40B4-BE49-F238E27FC236}">
                <a16:creationId xmlns:a16="http://schemas.microsoft.com/office/drawing/2014/main" xmlns="" id="{175AB939-9CA3-483B-BA17-768BCE4CF70B}"/>
              </a:ext>
            </a:extLst>
          </p:cNvPr>
          <p:cNvSpPr>
            <a:spLocks noChangeArrowheads="1"/>
          </p:cNvSpPr>
          <p:nvPr/>
        </p:nvSpPr>
        <p:spPr bwMode="auto">
          <a:xfrm>
            <a:off x="908317" y="2803675"/>
            <a:ext cx="3630923" cy="1401253"/>
          </a:xfrm>
          <a:prstGeom prst="rect">
            <a:avLst/>
          </a:prstGeom>
          <a:solidFill>
            <a:srgbClr val="233C5B"/>
          </a:solidFill>
          <a:ln>
            <a:noFill/>
          </a:ln>
        </p:spPr>
        <p:txBody>
          <a:bodyPr lIns="67391" tIns="33696" rIns="67391" bIns="33696" anchor="ctr"/>
          <a:lstStyle/>
          <a:p>
            <a:pPr algn="ctr">
              <a:buFont typeface="Arial" pitchFamily="34" charset="0"/>
              <a:buNone/>
            </a:pPr>
            <a:endParaRPr lang="en-US" altLang="zh-CN" dirty="0">
              <a:solidFill>
                <a:srgbClr val="FFFFFF"/>
              </a:solidFill>
              <a:latin typeface="Arial" pitchFamily="34" charset="0"/>
              <a:ea typeface="微软雅黑" pitchFamily="34" charset="-122"/>
              <a:sym typeface="Arial" pitchFamily="34" charset="0"/>
            </a:endParaRPr>
          </a:p>
        </p:txBody>
      </p:sp>
      <p:sp>
        <p:nvSpPr>
          <p:cNvPr id="14" name="Rectangle 4">
            <a:extLst>
              <a:ext uri="{FF2B5EF4-FFF2-40B4-BE49-F238E27FC236}">
                <a16:creationId xmlns:a16="http://schemas.microsoft.com/office/drawing/2014/main" xmlns="" id="{8E97F9D7-3FF0-4FC4-A061-CB197D63FA0D}"/>
              </a:ext>
            </a:extLst>
          </p:cNvPr>
          <p:cNvSpPr>
            <a:spLocks noChangeArrowheads="1"/>
          </p:cNvSpPr>
          <p:nvPr/>
        </p:nvSpPr>
        <p:spPr bwMode="auto">
          <a:xfrm>
            <a:off x="4539240" y="1401255"/>
            <a:ext cx="3630923" cy="1402420"/>
          </a:xfrm>
          <a:prstGeom prst="rect">
            <a:avLst/>
          </a:prstGeom>
          <a:solidFill>
            <a:srgbClr val="233C5B"/>
          </a:solidFill>
          <a:ln>
            <a:noFill/>
          </a:ln>
        </p:spPr>
        <p:txBody>
          <a:bodyPr lIns="67391" tIns="33696" rIns="67391" bIns="33696" anchor="ctr"/>
          <a:lstStyle/>
          <a:p>
            <a:pPr algn="ctr">
              <a:buFont typeface="Arial" pitchFamily="34" charset="0"/>
              <a:buNone/>
            </a:pPr>
            <a:endParaRPr lang="en-US" altLang="zh-CN">
              <a:solidFill>
                <a:srgbClr val="FFFFFF"/>
              </a:solidFill>
              <a:latin typeface="Arial" pitchFamily="34" charset="0"/>
              <a:ea typeface="微软雅黑" pitchFamily="34" charset="-122"/>
              <a:sym typeface="Arial" pitchFamily="34" charset="0"/>
            </a:endParaRPr>
          </a:p>
        </p:txBody>
      </p:sp>
      <p:sp>
        <p:nvSpPr>
          <p:cNvPr id="18" name="Rectangle 5">
            <a:extLst>
              <a:ext uri="{FF2B5EF4-FFF2-40B4-BE49-F238E27FC236}">
                <a16:creationId xmlns:a16="http://schemas.microsoft.com/office/drawing/2014/main" xmlns="" id="{46F0C71C-1734-4E0C-9150-23BBF533F571}"/>
              </a:ext>
            </a:extLst>
          </p:cNvPr>
          <p:cNvSpPr>
            <a:spLocks noChangeArrowheads="1"/>
          </p:cNvSpPr>
          <p:nvPr/>
        </p:nvSpPr>
        <p:spPr bwMode="auto">
          <a:xfrm>
            <a:off x="4539240" y="2803675"/>
            <a:ext cx="3630923" cy="1401253"/>
          </a:xfrm>
          <a:prstGeom prst="rect">
            <a:avLst/>
          </a:prstGeom>
          <a:solidFill>
            <a:srgbClr val="305480"/>
          </a:solidFill>
          <a:ln>
            <a:noFill/>
          </a:ln>
        </p:spPr>
        <p:txBody>
          <a:bodyPr lIns="67391" tIns="33696" rIns="67391" bIns="33696" anchor="ctr"/>
          <a:lstStyle/>
          <a:p>
            <a:pPr>
              <a:buFont typeface="Arial" pitchFamily="34" charset="0"/>
              <a:buNone/>
            </a:pPr>
            <a:r>
              <a:rPr lang="zh-CN" altLang="en-US" sz="2400" dirty="0">
                <a:solidFill>
                  <a:srgbClr val="FFFFFF"/>
                </a:solidFill>
                <a:latin typeface="Arial" pitchFamily="34" charset="0"/>
                <a:ea typeface="微软雅黑" pitchFamily="34" charset="-122"/>
                <a:sym typeface="Arial" pitchFamily="34" charset="0"/>
              </a:rPr>
              <a:t>监督对象的广泛性</a:t>
            </a:r>
            <a:endParaRPr lang="en-US" altLang="zh-CN" sz="2400" dirty="0">
              <a:solidFill>
                <a:srgbClr val="FFFFFF"/>
              </a:solidFill>
              <a:latin typeface="Arial" pitchFamily="34" charset="0"/>
              <a:ea typeface="微软雅黑" pitchFamily="34" charset="-122"/>
              <a:sym typeface="Arial" pitchFamily="34" charset="0"/>
            </a:endParaRPr>
          </a:p>
          <a:p>
            <a:pPr>
              <a:buFont typeface="Arial" pitchFamily="34" charset="0"/>
              <a:buNone/>
            </a:pPr>
            <a:r>
              <a:rPr lang="zh-CN" altLang="en-US" sz="2400" dirty="0">
                <a:solidFill>
                  <a:srgbClr val="FFFFFF"/>
                </a:solidFill>
                <a:latin typeface="Arial" pitchFamily="34" charset="0"/>
                <a:ea typeface="微软雅黑" pitchFamily="34" charset="-122"/>
                <a:sym typeface="Arial" pitchFamily="34" charset="0"/>
              </a:rPr>
              <a:t>监督形式的多样性</a:t>
            </a:r>
            <a:endParaRPr lang="en-US" altLang="zh-CN" sz="2400" dirty="0">
              <a:solidFill>
                <a:srgbClr val="FFFFFF"/>
              </a:solidFill>
              <a:latin typeface="Arial" pitchFamily="34" charset="0"/>
              <a:ea typeface="微软雅黑" pitchFamily="34" charset="-122"/>
              <a:sym typeface="Arial" pitchFamily="34" charset="0"/>
            </a:endParaRPr>
          </a:p>
        </p:txBody>
      </p:sp>
      <p:sp>
        <p:nvSpPr>
          <p:cNvPr id="21" name="Oval 6">
            <a:extLst>
              <a:ext uri="{FF2B5EF4-FFF2-40B4-BE49-F238E27FC236}">
                <a16:creationId xmlns:a16="http://schemas.microsoft.com/office/drawing/2014/main" xmlns="" id="{3F1165C3-96E0-4DC5-9C7F-F82A9C45BC49}"/>
              </a:ext>
            </a:extLst>
          </p:cNvPr>
          <p:cNvSpPr>
            <a:spLocks noChangeArrowheads="1"/>
          </p:cNvSpPr>
          <p:nvPr/>
        </p:nvSpPr>
        <p:spPr bwMode="auto">
          <a:xfrm>
            <a:off x="4242718" y="2522490"/>
            <a:ext cx="560226" cy="561202"/>
          </a:xfrm>
          <a:prstGeom prst="ellipse">
            <a:avLst/>
          </a:prstGeom>
          <a:solidFill>
            <a:schemeClr val="bg1"/>
          </a:solidFill>
          <a:ln w="28575">
            <a:solidFill>
              <a:schemeClr val="bg1"/>
            </a:solidFill>
            <a:round/>
            <a:headEnd/>
            <a:tailEnd/>
          </a:ln>
        </p:spPr>
        <p:txBody>
          <a:bodyPr lIns="67391" tIns="33696" rIns="67391" bIns="33696" anchor="ctr"/>
          <a:lstStyle/>
          <a:p>
            <a:pPr algn="ctr">
              <a:buFont typeface="Arial" pitchFamily="34" charset="0"/>
              <a:buNone/>
            </a:pPr>
            <a:endParaRPr lang="en-US" altLang="zh-CN" sz="6500">
              <a:solidFill>
                <a:srgbClr val="FFFFFF"/>
              </a:solidFill>
              <a:latin typeface="Arial" pitchFamily="34" charset="0"/>
              <a:ea typeface="微软雅黑" pitchFamily="34" charset="-122"/>
              <a:sym typeface="Arial" pitchFamily="34" charset="0"/>
            </a:endParaRPr>
          </a:p>
        </p:txBody>
      </p:sp>
      <p:pic>
        <p:nvPicPr>
          <p:cNvPr id="23" name="Group 13">
            <a:extLst>
              <a:ext uri="{FF2B5EF4-FFF2-40B4-BE49-F238E27FC236}">
                <a16:creationId xmlns:a16="http://schemas.microsoft.com/office/drawing/2014/main" xmlns="" id="{53DA980D-8D13-4C4B-83F3-9AC0611B7DA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0616" y="1792112"/>
            <a:ext cx="516862" cy="623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组合 24">
            <a:extLst>
              <a:ext uri="{FF2B5EF4-FFF2-40B4-BE49-F238E27FC236}">
                <a16:creationId xmlns:a16="http://schemas.microsoft.com/office/drawing/2014/main" xmlns="" id="{46FD84C8-5D78-4C76-B6D0-D8D834A004D4}"/>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3361" y="2674167"/>
            <a:ext cx="261361" cy="260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矩形 28">
            <a:extLst>
              <a:ext uri="{FF2B5EF4-FFF2-40B4-BE49-F238E27FC236}">
                <a16:creationId xmlns:a16="http://schemas.microsoft.com/office/drawing/2014/main" xmlns="" id="{516659CB-DECC-4689-AB6F-B9834140217C}"/>
              </a:ext>
            </a:extLst>
          </p:cNvPr>
          <p:cNvSpPr>
            <a:spLocks noChangeArrowheads="1"/>
          </p:cNvSpPr>
          <p:nvPr/>
        </p:nvSpPr>
        <p:spPr bwMode="auto">
          <a:xfrm>
            <a:off x="2025253" y="1649446"/>
            <a:ext cx="2100263" cy="848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896210">
              <a:lnSpc>
                <a:spcPct val="120000"/>
              </a:lnSpc>
              <a:spcBef>
                <a:spcPct val="20000"/>
              </a:spcBef>
            </a:pPr>
            <a:r>
              <a:rPr lang="zh-CN" altLang="en-US" sz="2400" dirty="0">
                <a:solidFill>
                  <a:schemeClr val="bg1"/>
                </a:solidFill>
                <a:latin typeface="Arial" pitchFamily="34" charset="0"/>
                <a:ea typeface="微软雅黑" pitchFamily="34" charset="-122"/>
                <a:sym typeface="Arial" pitchFamily="34" charset="0"/>
              </a:rPr>
              <a:t>预算监督依据的法律性</a:t>
            </a:r>
            <a:endParaRPr lang="en-US" sz="2400" dirty="0">
              <a:solidFill>
                <a:schemeClr val="bg1"/>
              </a:solidFill>
              <a:latin typeface="Arial" pitchFamily="34" charset="0"/>
              <a:ea typeface="微软雅黑" pitchFamily="34" charset="-122"/>
              <a:sym typeface="Arial" pitchFamily="34" charset="0"/>
            </a:endParaRPr>
          </a:p>
        </p:txBody>
      </p:sp>
      <p:sp>
        <p:nvSpPr>
          <p:cNvPr id="27" name="矩形 30">
            <a:extLst>
              <a:ext uri="{FF2B5EF4-FFF2-40B4-BE49-F238E27FC236}">
                <a16:creationId xmlns:a16="http://schemas.microsoft.com/office/drawing/2014/main" xmlns="" id="{C3A0286D-D06E-49A0-9ACE-65B1C280F764}"/>
              </a:ext>
            </a:extLst>
          </p:cNvPr>
          <p:cNvSpPr>
            <a:spLocks noChangeArrowheads="1"/>
          </p:cNvSpPr>
          <p:nvPr/>
        </p:nvSpPr>
        <p:spPr bwMode="auto">
          <a:xfrm>
            <a:off x="1983060" y="3006122"/>
            <a:ext cx="2100263" cy="848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896210">
              <a:lnSpc>
                <a:spcPct val="120000"/>
              </a:lnSpc>
              <a:spcBef>
                <a:spcPct val="20000"/>
              </a:spcBef>
            </a:pPr>
            <a:r>
              <a:rPr lang="zh-CN" altLang="en-US" sz="2400" dirty="0">
                <a:solidFill>
                  <a:schemeClr val="bg1"/>
                </a:solidFill>
                <a:latin typeface="Arial" pitchFamily="34" charset="0"/>
                <a:ea typeface="微软雅黑" pitchFamily="34" charset="-122"/>
                <a:sym typeface="Arial" pitchFamily="34" charset="0"/>
              </a:rPr>
              <a:t>预算监督过程的全面性</a:t>
            </a:r>
            <a:endParaRPr lang="en-US" sz="2400" dirty="0">
              <a:solidFill>
                <a:schemeClr val="bg1"/>
              </a:solidFill>
              <a:latin typeface="Arial" pitchFamily="34" charset="0"/>
              <a:ea typeface="微软雅黑" pitchFamily="34" charset="-122"/>
              <a:sym typeface="Arial" pitchFamily="34" charset="0"/>
            </a:endParaRPr>
          </a:p>
        </p:txBody>
      </p:sp>
      <p:sp>
        <p:nvSpPr>
          <p:cNvPr id="31" name="矩形 34">
            <a:extLst>
              <a:ext uri="{FF2B5EF4-FFF2-40B4-BE49-F238E27FC236}">
                <a16:creationId xmlns:a16="http://schemas.microsoft.com/office/drawing/2014/main" xmlns="" id="{28ABC417-503F-4767-A603-5F83F612ECB1}"/>
              </a:ext>
            </a:extLst>
          </p:cNvPr>
          <p:cNvSpPr>
            <a:spLocks noChangeArrowheads="1"/>
          </p:cNvSpPr>
          <p:nvPr/>
        </p:nvSpPr>
        <p:spPr bwMode="auto">
          <a:xfrm>
            <a:off x="4997746" y="1671412"/>
            <a:ext cx="2099090" cy="848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defTabSz="896210">
              <a:lnSpc>
                <a:spcPct val="120000"/>
              </a:lnSpc>
              <a:spcBef>
                <a:spcPct val="20000"/>
              </a:spcBef>
            </a:pPr>
            <a:r>
              <a:rPr lang="zh-CN" altLang="en-US" sz="2400" dirty="0">
                <a:solidFill>
                  <a:schemeClr val="bg1"/>
                </a:solidFill>
                <a:latin typeface="Arial" pitchFamily="34" charset="0"/>
                <a:ea typeface="微软雅黑" pitchFamily="34" charset="-122"/>
                <a:sym typeface="Arial" pitchFamily="34" charset="0"/>
              </a:rPr>
              <a:t>预算监督体系的层次性</a:t>
            </a:r>
            <a:endParaRPr lang="en-US" sz="2400" dirty="0">
              <a:solidFill>
                <a:schemeClr val="bg1"/>
              </a:solidFill>
              <a:latin typeface="Arial" pitchFamily="34" charset="0"/>
              <a:ea typeface="微软雅黑" pitchFamily="34" charset="-122"/>
              <a:sym typeface="Arial" pitchFamily="34" charset="0"/>
            </a:endParaRPr>
          </a:p>
        </p:txBody>
      </p:sp>
      <p:pic>
        <p:nvPicPr>
          <p:cNvPr id="33" name="组合 39">
            <a:extLst>
              <a:ext uri="{FF2B5EF4-FFF2-40B4-BE49-F238E27FC236}">
                <a16:creationId xmlns:a16="http://schemas.microsoft.com/office/drawing/2014/main" xmlns="" id="{67BAD60A-CD5B-4173-B649-A0243AED1241}"/>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9678" y="1711607"/>
            <a:ext cx="589527" cy="725712"/>
          </a:xfrm>
          <a:prstGeom prst="rect">
            <a:avLst/>
          </a:prstGeom>
          <a:solidFill>
            <a:schemeClr val="accent2"/>
          </a:solidFill>
          <a:ln>
            <a:noFill/>
          </a:ln>
        </p:spPr>
      </p:pic>
      <p:pic>
        <p:nvPicPr>
          <p:cNvPr id="34" name="组合 49">
            <a:extLst>
              <a:ext uri="{FF2B5EF4-FFF2-40B4-BE49-F238E27FC236}">
                <a16:creationId xmlns:a16="http://schemas.microsoft.com/office/drawing/2014/main" xmlns="" id="{1728C82E-2C56-4711-9DDF-4A0F3AFE419D}"/>
              </a:ext>
            </a:extLst>
          </p:cNvPr>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30616" y="3216701"/>
            <a:ext cx="526238" cy="528532"/>
          </a:xfrm>
          <a:prstGeom prst="rect">
            <a:avLst/>
          </a:prstGeom>
          <a:solidFill>
            <a:schemeClr val="accent2"/>
          </a:solidFill>
          <a:ln>
            <a:noFill/>
          </a:ln>
        </p:spPr>
      </p:pic>
      <p:pic>
        <p:nvPicPr>
          <p:cNvPr id="35" name="组合 57">
            <a:extLst>
              <a:ext uri="{FF2B5EF4-FFF2-40B4-BE49-F238E27FC236}">
                <a16:creationId xmlns:a16="http://schemas.microsoft.com/office/drawing/2014/main" xmlns="" id="{344C206A-2B8B-4809-BB53-A6D4BD003705}"/>
              </a:ext>
            </a:extLst>
          </p:cNvPr>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924" y="3248202"/>
            <a:ext cx="616483" cy="51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1639752"/>
      </p:ext>
    </p:extLst>
  </p:cSld>
  <p:clrMapOvr>
    <a:masterClrMapping/>
  </p:clrMapOvr>
  <mc:AlternateContent xmlns:mc="http://schemas.openxmlformats.org/markup-compatibility/2006" xmlns:p14="http://schemas.microsoft.com/office/powerpoint/2010/main">
    <mc:Choice Requires="p14">
      <p:transition spd="slow" p14:dur="1300" advTm="2919">
        <p14:pan dir="u"/>
      </p:transition>
    </mc:Choice>
    <mc:Fallback xmlns="">
      <p:transition spd="slow" advTm="2919">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2196306" y="-3240484"/>
            <a:ext cx="4176588" cy="4176588"/>
          </a:xfrm>
          <a:prstGeom prst="rect">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等腰三角形 1"/>
          <p:cNvSpPr/>
          <p:nvPr/>
        </p:nvSpPr>
        <p:spPr>
          <a:xfrm flipV="1">
            <a:off x="2196306" y="936104"/>
            <a:ext cx="4176588" cy="1224012"/>
          </a:xfrm>
          <a:prstGeom prst="triangle">
            <a:avLst>
              <a:gd name="adj" fmla="val 48372"/>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燕尾形 2"/>
          <p:cNvSpPr/>
          <p:nvPr/>
        </p:nvSpPr>
        <p:spPr>
          <a:xfrm rot="5400000">
            <a:off x="2556346" y="-2232372"/>
            <a:ext cx="2844378" cy="13645578"/>
          </a:xfrm>
          <a:prstGeom prst="chevron">
            <a:avLst/>
          </a:prstGeom>
          <a:solidFill>
            <a:srgbClr val="3054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34"/>
          <p:cNvSpPr txBox="1"/>
          <p:nvPr/>
        </p:nvSpPr>
        <p:spPr>
          <a:xfrm>
            <a:off x="2196306" y="2448148"/>
            <a:ext cx="6273956" cy="1299156"/>
          </a:xfrm>
          <a:prstGeom prst="rect">
            <a:avLst/>
          </a:prstGeom>
          <a:noFill/>
        </p:spPr>
        <p:txBody>
          <a:bodyPr wrap="square" lIns="67391" tIns="33696" rIns="67391" bIns="33696" rtlCol="0">
            <a:spAutoFit/>
          </a:bodyPr>
          <a:lstStyle/>
          <a:p>
            <a:r>
              <a:rPr lang="zh-CN" altLang="zh-CN" sz="4000" b="1" dirty="0"/>
              <a:t>第二节 我国政府预算</a:t>
            </a:r>
            <a:r>
              <a:rPr lang="zh-CN" altLang="en-US" sz="4000" b="1" dirty="0"/>
              <a:t>监督的</a:t>
            </a:r>
            <a:r>
              <a:rPr lang="zh-CN" altLang="zh-CN" sz="4000" b="1" dirty="0"/>
              <a:t>内容</a:t>
            </a:r>
            <a:r>
              <a:rPr lang="zh-CN" altLang="en-US" sz="4000" b="1" dirty="0"/>
              <a:t>和完善</a:t>
            </a:r>
            <a:endParaRPr lang="zh-CN" altLang="en-US" sz="3600" dirty="0">
              <a:solidFill>
                <a:srgbClr val="305480"/>
              </a:solidFill>
              <a:latin typeface="黑体" pitchFamily="2" charset="-122"/>
              <a:ea typeface="黑体" pitchFamily="2" charset="-122"/>
              <a:cs typeface="+mn-ea"/>
              <a:sym typeface="+mn-lt"/>
            </a:endParaRPr>
          </a:p>
        </p:txBody>
      </p:sp>
      <p:sp>
        <p:nvSpPr>
          <p:cNvPr id="6" name="文本框 34"/>
          <p:cNvSpPr txBox="1"/>
          <p:nvPr/>
        </p:nvSpPr>
        <p:spPr>
          <a:xfrm>
            <a:off x="3852490" y="215900"/>
            <a:ext cx="5769900" cy="1545378"/>
          </a:xfrm>
          <a:prstGeom prst="rect">
            <a:avLst/>
          </a:prstGeom>
          <a:noFill/>
        </p:spPr>
        <p:txBody>
          <a:bodyPr wrap="square" lIns="67391" tIns="33696" rIns="67391" bIns="33696" rtlCol="0">
            <a:spAutoFit/>
          </a:bodyPr>
          <a:lstStyle/>
          <a:p>
            <a:r>
              <a:rPr lang="en-US" altLang="zh-CN" sz="9600" dirty="0">
                <a:solidFill>
                  <a:schemeClr val="bg1"/>
                </a:solidFill>
                <a:latin typeface="黑体" pitchFamily="2" charset="-122"/>
                <a:ea typeface="黑体" pitchFamily="2" charset="-122"/>
                <a:cs typeface="+mn-ea"/>
                <a:sym typeface="+mn-lt"/>
              </a:rPr>
              <a:t>2</a:t>
            </a:r>
            <a:endParaRPr lang="zh-CN" altLang="en-US" sz="8800" dirty="0">
              <a:solidFill>
                <a:schemeClr val="bg1"/>
              </a:solidFill>
              <a:latin typeface="黑体" pitchFamily="2" charset="-122"/>
              <a:ea typeface="黑体" pitchFamily="2" charset="-122"/>
              <a:cs typeface="+mn-ea"/>
              <a:sym typeface="+mn-lt"/>
            </a:endParaRPr>
          </a:p>
        </p:txBody>
      </p:sp>
    </p:spTree>
    <p:extLst>
      <p:ext uri="{BB962C8B-B14F-4D97-AF65-F5344CB8AC3E}">
        <p14:creationId xmlns:p14="http://schemas.microsoft.com/office/powerpoint/2010/main" val="3496540519"/>
      </p:ext>
    </p:extLst>
  </p:cSld>
  <p:clrMapOvr>
    <a:masterClrMapping/>
  </p:clrMapOvr>
  <mc:AlternateContent xmlns:mc="http://schemas.openxmlformats.org/markup-compatibility/2006" xmlns:p14="http://schemas.microsoft.com/office/powerpoint/2010/main">
    <mc:Choice Requires="p14">
      <p:transition spd="slow" p14:dur="1300" advTm="1822">
        <p14:pan dir="u"/>
      </p:transition>
    </mc:Choice>
    <mc:Fallback xmlns="">
      <p:transition spd="slow" advTm="1822">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17"/>
          <p:cNvCxnSpPr>
            <a:cxnSpLocks noChangeShapeType="1"/>
          </p:cNvCxnSpPr>
          <p:nvPr/>
        </p:nvCxnSpPr>
        <p:spPr bwMode="auto">
          <a:xfrm>
            <a:off x="784083" y="2396482"/>
            <a:ext cx="999734" cy="0"/>
          </a:xfrm>
          <a:prstGeom prst="line">
            <a:avLst/>
          </a:prstGeom>
          <a:noFill/>
          <a:ln w="19050">
            <a:solidFill>
              <a:srgbClr val="FFFFFF"/>
            </a:solidFill>
            <a:round/>
            <a:headEnd/>
            <a:tailEnd/>
          </a:ln>
          <a:extLst>
            <a:ext uri="{909E8E84-426E-40DD-AFC4-6F175D3DCCD1}">
              <a14:hiddenFill xmlns:a14="http://schemas.microsoft.com/office/drawing/2010/main">
                <a:noFill/>
              </a14:hiddenFill>
            </a:ext>
          </a:extLst>
        </p:spPr>
      </p:cxnSp>
      <p:sp>
        <p:nvSpPr>
          <p:cNvPr id="27" name="TextBox 13"/>
          <p:cNvSpPr txBox="1">
            <a:spLocks noChangeArrowheads="1"/>
          </p:cNvSpPr>
          <p:nvPr/>
        </p:nvSpPr>
        <p:spPr bwMode="auto">
          <a:xfrm>
            <a:off x="936446" y="2518990"/>
            <a:ext cx="695008"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900" b="1" dirty="0">
                <a:solidFill>
                  <a:schemeClr val="bg1"/>
                </a:solidFill>
                <a:latin typeface="Arial" pitchFamily="34" charset="0"/>
                <a:ea typeface="微软雅黑" pitchFamily="34" charset="-122"/>
                <a:sym typeface="Arial" pitchFamily="34" charset="0"/>
              </a:rPr>
              <a:t>单击添加标题</a:t>
            </a:r>
            <a:endParaRPr lang="en-US" sz="900" b="1" dirty="0">
              <a:solidFill>
                <a:schemeClr val="bg1"/>
              </a:solidFill>
              <a:latin typeface="Arial" pitchFamily="34" charset="0"/>
              <a:ea typeface="微软雅黑" pitchFamily="34" charset="-122"/>
              <a:sym typeface="Arial" pitchFamily="34" charset="0"/>
            </a:endParaRPr>
          </a:p>
        </p:txBody>
      </p:sp>
      <p:sp>
        <p:nvSpPr>
          <p:cNvPr id="28" name="TextBox 13"/>
          <p:cNvSpPr txBox="1">
            <a:spLocks noChangeArrowheads="1"/>
          </p:cNvSpPr>
          <p:nvPr/>
        </p:nvSpPr>
        <p:spPr bwMode="auto">
          <a:xfrm>
            <a:off x="3380111" y="1734159"/>
            <a:ext cx="96809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2000" b="1" dirty="0">
                <a:solidFill>
                  <a:schemeClr val="bg1"/>
                </a:solidFill>
                <a:latin typeface="Arial" pitchFamily="34" charset="0"/>
                <a:ea typeface="微软雅黑" pitchFamily="34" charset="-122"/>
                <a:sym typeface="Arial" pitchFamily="34" charset="0"/>
              </a:rPr>
              <a:t>预算草案的初步审查</a:t>
            </a:r>
            <a:endParaRPr lang="en-US" sz="2000" b="1" dirty="0">
              <a:solidFill>
                <a:schemeClr val="bg1"/>
              </a:solidFill>
              <a:latin typeface="Arial" pitchFamily="34" charset="0"/>
              <a:ea typeface="微软雅黑" pitchFamily="34" charset="-122"/>
              <a:sym typeface="Arial" pitchFamily="34" charset="0"/>
            </a:endParaRPr>
          </a:p>
        </p:txBody>
      </p:sp>
      <p:sp>
        <p:nvSpPr>
          <p:cNvPr id="29" name="TextBox 13"/>
          <p:cNvSpPr txBox="1">
            <a:spLocks noChangeArrowheads="1"/>
          </p:cNvSpPr>
          <p:nvPr/>
        </p:nvSpPr>
        <p:spPr bwMode="auto">
          <a:xfrm>
            <a:off x="6012730" y="1731415"/>
            <a:ext cx="999475"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2000" b="1" dirty="0">
                <a:solidFill>
                  <a:schemeClr val="bg1"/>
                </a:solidFill>
                <a:latin typeface="Arial" pitchFamily="34" charset="0"/>
                <a:ea typeface="微软雅黑" pitchFamily="34" charset="-122"/>
                <a:sym typeface="Arial" pitchFamily="34" charset="0"/>
              </a:rPr>
              <a:t>预算草案的审查批准</a:t>
            </a:r>
            <a:endParaRPr lang="en-US" sz="2000" b="1" dirty="0">
              <a:solidFill>
                <a:schemeClr val="bg1"/>
              </a:solidFill>
              <a:latin typeface="Arial" pitchFamily="34" charset="0"/>
              <a:ea typeface="微软雅黑" pitchFamily="34" charset="-122"/>
              <a:sym typeface="Arial" pitchFamily="34" charset="0"/>
            </a:endParaRPr>
          </a:p>
        </p:txBody>
      </p:sp>
      <p:sp>
        <p:nvSpPr>
          <p:cNvPr id="30" name="TextBox 13"/>
          <p:cNvSpPr txBox="1">
            <a:spLocks noChangeArrowheads="1"/>
          </p:cNvSpPr>
          <p:nvPr/>
        </p:nvSpPr>
        <p:spPr bwMode="auto">
          <a:xfrm>
            <a:off x="2086659" y="3236394"/>
            <a:ext cx="926148"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2000" b="1" dirty="0">
                <a:solidFill>
                  <a:schemeClr val="bg1"/>
                </a:solidFill>
                <a:latin typeface="Arial" pitchFamily="34" charset="0"/>
                <a:ea typeface="微软雅黑" pitchFamily="34" charset="-122"/>
                <a:sym typeface="Arial" pitchFamily="34" charset="0"/>
              </a:rPr>
              <a:t>预算执行监督</a:t>
            </a:r>
            <a:endParaRPr lang="en-US" sz="2000" b="1" dirty="0">
              <a:solidFill>
                <a:schemeClr val="bg1"/>
              </a:solidFill>
              <a:latin typeface="Arial" pitchFamily="34" charset="0"/>
              <a:ea typeface="微软雅黑" pitchFamily="34" charset="-122"/>
              <a:sym typeface="Arial" pitchFamily="34" charset="0"/>
            </a:endParaRPr>
          </a:p>
        </p:txBody>
      </p:sp>
      <p:sp>
        <p:nvSpPr>
          <p:cNvPr id="31" name="TextBox 13"/>
          <p:cNvSpPr txBox="1">
            <a:spLocks noChangeArrowheads="1"/>
          </p:cNvSpPr>
          <p:nvPr/>
        </p:nvSpPr>
        <p:spPr bwMode="auto">
          <a:xfrm>
            <a:off x="4713578" y="3261912"/>
            <a:ext cx="886633"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2000" b="1" dirty="0">
                <a:solidFill>
                  <a:schemeClr val="bg1"/>
                </a:solidFill>
                <a:latin typeface="Arial" pitchFamily="34" charset="0"/>
                <a:ea typeface="微软雅黑" pitchFamily="34" charset="-122"/>
                <a:sym typeface="Arial" pitchFamily="34" charset="0"/>
              </a:rPr>
              <a:t>决算审查监督</a:t>
            </a:r>
            <a:endParaRPr lang="en-US" sz="2000" b="1" dirty="0">
              <a:solidFill>
                <a:schemeClr val="bg1"/>
              </a:solidFill>
              <a:latin typeface="Arial" pitchFamily="34" charset="0"/>
              <a:ea typeface="微软雅黑" pitchFamily="34" charset="-122"/>
              <a:sym typeface="Arial" pitchFamily="34" charset="0"/>
            </a:endParaRPr>
          </a:p>
        </p:txBody>
      </p:sp>
      <p:sp>
        <p:nvSpPr>
          <p:cNvPr id="32" name="TextBox 13"/>
          <p:cNvSpPr txBox="1">
            <a:spLocks noChangeArrowheads="1"/>
          </p:cNvSpPr>
          <p:nvPr/>
        </p:nvSpPr>
        <p:spPr bwMode="auto">
          <a:xfrm>
            <a:off x="7348050" y="3236393"/>
            <a:ext cx="781616"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defTabSz="1216025" eaLnBrk="0" hangingPunct="0">
              <a:defRPr>
                <a:solidFill>
                  <a:schemeClr val="tx1"/>
                </a:solidFill>
                <a:latin typeface="Calibri" pitchFamily="34" charset="0"/>
                <a:ea typeface="宋体" pitchFamily="2" charset="-122"/>
              </a:defRPr>
            </a:lvl1pPr>
            <a:lvl2pPr marL="742950" indent="-285750" defTabSz="1216025" eaLnBrk="0" hangingPunct="0">
              <a:defRPr>
                <a:solidFill>
                  <a:schemeClr val="tx1"/>
                </a:solidFill>
                <a:latin typeface="Calibri" pitchFamily="34" charset="0"/>
                <a:ea typeface="宋体" pitchFamily="2" charset="-122"/>
              </a:defRPr>
            </a:lvl2pPr>
            <a:lvl3pPr marL="1143000" indent="-228600" defTabSz="1216025" eaLnBrk="0" hangingPunct="0">
              <a:defRPr>
                <a:solidFill>
                  <a:schemeClr val="tx1"/>
                </a:solidFill>
                <a:latin typeface="Calibri" pitchFamily="34" charset="0"/>
                <a:ea typeface="宋体" pitchFamily="2" charset="-122"/>
              </a:defRPr>
            </a:lvl3pPr>
            <a:lvl4pPr marL="1600200" indent="-228600" defTabSz="1216025" eaLnBrk="0" hangingPunct="0">
              <a:defRPr>
                <a:solidFill>
                  <a:schemeClr val="tx1"/>
                </a:solidFill>
                <a:latin typeface="Calibri" pitchFamily="34" charset="0"/>
                <a:ea typeface="宋体" pitchFamily="2" charset="-122"/>
              </a:defRPr>
            </a:lvl4pPr>
            <a:lvl5pPr marL="2057400" indent="-228600" defTabSz="1216025" eaLnBrk="0" hangingPunct="0">
              <a:defRPr>
                <a:solidFill>
                  <a:schemeClr val="tx1"/>
                </a:solidFill>
                <a:latin typeface="Calibri" pitchFamily="34" charset="0"/>
                <a:ea typeface="宋体" pitchFamily="2" charset="-122"/>
              </a:defRPr>
            </a:lvl5pPr>
            <a:lvl6pPr marL="2514600" indent="-228600" defTabSz="1216025"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1216025"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1216025"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1216025"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spcBef>
                <a:spcPct val="20000"/>
              </a:spcBef>
              <a:buFont typeface="Arial" pitchFamily="34" charset="0"/>
              <a:buNone/>
            </a:pPr>
            <a:r>
              <a:rPr lang="zh-CN" altLang="en-US" sz="2000" b="1" dirty="0">
                <a:solidFill>
                  <a:schemeClr val="bg1"/>
                </a:solidFill>
                <a:latin typeface="Arial" pitchFamily="34" charset="0"/>
                <a:ea typeface="微软雅黑" pitchFamily="34" charset="-122"/>
                <a:sym typeface="Arial" pitchFamily="34" charset="0"/>
              </a:rPr>
              <a:t>预算绩效监督</a:t>
            </a:r>
            <a:endParaRPr lang="en-US" sz="2000" b="1" dirty="0">
              <a:solidFill>
                <a:schemeClr val="bg1"/>
              </a:solidFill>
              <a:latin typeface="Arial" pitchFamily="34" charset="0"/>
              <a:ea typeface="微软雅黑" pitchFamily="34" charset="-122"/>
              <a:sym typeface="Arial" pitchFamily="34" charset="0"/>
            </a:endParaRPr>
          </a:p>
        </p:txBody>
      </p:sp>
      <p:sp>
        <p:nvSpPr>
          <p:cNvPr id="39" name="Freeform 24"/>
          <p:cNvSpPr>
            <a:spLocks noEditPoints="1"/>
          </p:cNvSpPr>
          <p:nvPr/>
        </p:nvSpPr>
        <p:spPr bwMode="auto">
          <a:xfrm>
            <a:off x="1033723" y="1782778"/>
            <a:ext cx="494593" cy="494697"/>
          </a:xfrm>
          <a:custGeom>
            <a:avLst/>
            <a:gdLst>
              <a:gd name="T0" fmla="*/ 2147483647 w 199"/>
              <a:gd name="T1" fmla="*/ 2147483647 h 200"/>
              <a:gd name="T2" fmla="*/ 2147483647 w 199"/>
              <a:gd name="T3" fmla="*/ 2147483647 h 200"/>
              <a:gd name="T4" fmla="*/ 2147483647 w 199"/>
              <a:gd name="T5" fmla="*/ 2147483647 h 200"/>
              <a:gd name="T6" fmla="*/ 2147483647 w 199"/>
              <a:gd name="T7" fmla="*/ 2147483647 h 200"/>
              <a:gd name="T8" fmla="*/ 2147483647 w 199"/>
              <a:gd name="T9" fmla="*/ 2147483647 h 200"/>
              <a:gd name="T10" fmla="*/ 2147483647 w 199"/>
              <a:gd name="T11" fmla="*/ 2147483647 h 200"/>
              <a:gd name="T12" fmla="*/ 2147483647 w 199"/>
              <a:gd name="T13" fmla="*/ 2147483647 h 200"/>
              <a:gd name="T14" fmla="*/ 2147483647 w 199"/>
              <a:gd name="T15" fmla="*/ 2147483647 h 200"/>
              <a:gd name="T16" fmla="*/ 2147483647 w 199"/>
              <a:gd name="T17" fmla="*/ 2147483647 h 200"/>
              <a:gd name="T18" fmla="*/ 2147483647 w 199"/>
              <a:gd name="T19" fmla="*/ 2147483647 h 200"/>
              <a:gd name="T20" fmla="*/ 2147483647 w 199"/>
              <a:gd name="T21" fmla="*/ 2147483647 h 200"/>
              <a:gd name="T22" fmla="*/ 2147483647 w 199"/>
              <a:gd name="T23" fmla="*/ 2147483647 h 200"/>
              <a:gd name="T24" fmla="*/ 2147483647 w 199"/>
              <a:gd name="T25" fmla="*/ 2147483647 h 200"/>
              <a:gd name="T26" fmla="*/ 2147483647 w 199"/>
              <a:gd name="T27" fmla="*/ 2147483647 h 200"/>
              <a:gd name="T28" fmla="*/ 2147483647 w 199"/>
              <a:gd name="T29" fmla="*/ 2147483647 h 200"/>
              <a:gd name="T30" fmla="*/ 2147483647 w 199"/>
              <a:gd name="T31" fmla="*/ 2147483647 h 200"/>
              <a:gd name="T32" fmla="*/ 2147483647 w 199"/>
              <a:gd name="T33" fmla="*/ 2147483647 h 200"/>
              <a:gd name="T34" fmla="*/ 2147483647 w 199"/>
              <a:gd name="T35" fmla="*/ 2147483647 h 200"/>
              <a:gd name="T36" fmla="*/ 2147483647 w 199"/>
              <a:gd name="T37" fmla="*/ 2147483647 h 200"/>
              <a:gd name="T38" fmla="*/ 2147483647 w 199"/>
              <a:gd name="T39" fmla="*/ 2147483647 h 200"/>
              <a:gd name="T40" fmla="*/ 2147483647 w 199"/>
              <a:gd name="T41" fmla="*/ 2147483647 h 200"/>
              <a:gd name="T42" fmla="*/ 2147483647 w 199"/>
              <a:gd name="T43" fmla="*/ 2147483647 h 200"/>
              <a:gd name="T44" fmla="*/ 2147483647 w 199"/>
              <a:gd name="T45" fmla="*/ 2147483647 h 200"/>
              <a:gd name="T46" fmla="*/ 2147483647 w 199"/>
              <a:gd name="T47" fmla="*/ 2147483647 h 200"/>
              <a:gd name="T48" fmla="*/ 2147483647 w 199"/>
              <a:gd name="T49" fmla="*/ 2147483647 h 200"/>
              <a:gd name="T50" fmla="*/ 2147483647 w 199"/>
              <a:gd name="T51" fmla="*/ 2147483647 h 200"/>
              <a:gd name="T52" fmla="*/ 2147483647 w 199"/>
              <a:gd name="T53" fmla="*/ 2147483647 h 200"/>
              <a:gd name="T54" fmla="*/ 2147483647 w 199"/>
              <a:gd name="T55" fmla="*/ 2147483647 h 200"/>
              <a:gd name="T56" fmla="*/ 2147483647 w 199"/>
              <a:gd name="T57" fmla="*/ 2147483647 h 200"/>
              <a:gd name="T58" fmla="*/ 2147483647 w 199"/>
              <a:gd name="T59" fmla="*/ 2147483647 h 200"/>
              <a:gd name="T60" fmla="*/ 2147483647 w 199"/>
              <a:gd name="T61" fmla="*/ 2147483647 h 200"/>
              <a:gd name="T62" fmla="*/ 2147483647 w 199"/>
              <a:gd name="T63" fmla="*/ 2147483647 h 200"/>
              <a:gd name="T64" fmla="*/ 2147483647 w 199"/>
              <a:gd name="T65" fmla="*/ 2147483647 h 200"/>
              <a:gd name="T66" fmla="*/ 2147483647 w 199"/>
              <a:gd name="T67" fmla="*/ 2147483647 h 200"/>
              <a:gd name="T68" fmla="*/ 2147483647 w 199"/>
              <a:gd name="T69" fmla="*/ 2147483647 h 200"/>
              <a:gd name="T70" fmla="*/ 2147483647 w 199"/>
              <a:gd name="T71" fmla="*/ 2147483647 h 200"/>
              <a:gd name="T72" fmla="*/ 2147483647 w 199"/>
              <a:gd name="T73" fmla="*/ 2147483647 h 200"/>
              <a:gd name="T74" fmla="*/ 2147483647 w 199"/>
              <a:gd name="T75" fmla="*/ 2147483647 h 200"/>
              <a:gd name="T76" fmla="*/ 2147483647 w 199"/>
              <a:gd name="T77" fmla="*/ 2147483647 h 200"/>
              <a:gd name="T78" fmla="*/ 2147483647 w 199"/>
              <a:gd name="T79" fmla="*/ 2147483647 h 200"/>
              <a:gd name="T80" fmla="*/ 2147483647 w 199"/>
              <a:gd name="T81" fmla="*/ 2147483647 h 200"/>
              <a:gd name="T82" fmla="*/ 2147483647 w 199"/>
              <a:gd name="T83" fmla="*/ 2147483647 h 200"/>
              <a:gd name="T84" fmla="*/ 2147483647 w 199"/>
              <a:gd name="T85" fmla="*/ 2147483647 h 200"/>
              <a:gd name="T86" fmla="*/ 2147483647 w 199"/>
              <a:gd name="T87" fmla="*/ 2147483647 h 200"/>
              <a:gd name="T88" fmla="*/ 2147483647 w 199"/>
              <a:gd name="T89" fmla="*/ 2147483647 h 20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199" h="200">
                <a:moveTo>
                  <a:pt x="82" y="104"/>
                </a:moveTo>
                <a:cubicBezTo>
                  <a:pt x="90" y="104"/>
                  <a:pt x="90" y="104"/>
                  <a:pt x="90" y="104"/>
                </a:cubicBezTo>
                <a:cubicBezTo>
                  <a:pt x="86" y="92"/>
                  <a:pt x="86" y="92"/>
                  <a:pt x="86" y="92"/>
                </a:cubicBezTo>
                <a:lnTo>
                  <a:pt x="82" y="104"/>
                </a:lnTo>
                <a:close/>
                <a:moveTo>
                  <a:pt x="187" y="94"/>
                </a:moveTo>
                <a:cubicBezTo>
                  <a:pt x="194" y="86"/>
                  <a:pt x="196" y="74"/>
                  <a:pt x="191" y="63"/>
                </a:cubicBezTo>
                <a:cubicBezTo>
                  <a:pt x="187" y="51"/>
                  <a:pt x="176" y="44"/>
                  <a:pt x="164" y="44"/>
                </a:cubicBezTo>
                <a:cubicBezTo>
                  <a:pt x="165" y="32"/>
                  <a:pt x="160" y="20"/>
                  <a:pt x="149" y="14"/>
                </a:cubicBezTo>
                <a:cubicBezTo>
                  <a:pt x="139" y="8"/>
                  <a:pt x="127" y="9"/>
                  <a:pt x="118" y="15"/>
                </a:cubicBezTo>
                <a:cubicBezTo>
                  <a:pt x="112" y="6"/>
                  <a:pt x="101" y="0"/>
                  <a:pt x="89" y="1"/>
                </a:cubicBezTo>
                <a:cubicBezTo>
                  <a:pt x="78" y="3"/>
                  <a:pt x="69" y="10"/>
                  <a:pt x="64" y="20"/>
                </a:cubicBezTo>
                <a:cubicBezTo>
                  <a:pt x="54" y="16"/>
                  <a:pt x="42" y="18"/>
                  <a:pt x="34" y="26"/>
                </a:cubicBezTo>
                <a:cubicBezTo>
                  <a:pt x="25" y="34"/>
                  <a:pt x="22" y="45"/>
                  <a:pt x="24" y="56"/>
                </a:cubicBezTo>
                <a:cubicBezTo>
                  <a:pt x="14" y="59"/>
                  <a:pt x="5" y="67"/>
                  <a:pt x="3" y="78"/>
                </a:cubicBezTo>
                <a:cubicBezTo>
                  <a:pt x="0" y="90"/>
                  <a:pt x="4" y="101"/>
                  <a:pt x="12" y="108"/>
                </a:cubicBezTo>
                <a:cubicBezTo>
                  <a:pt x="6" y="117"/>
                  <a:pt x="4" y="128"/>
                  <a:pt x="8" y="139"/>
                </a:cubicBezTo>
                <a:cubicBezTo>
                  <a:pt x="13" y="150"/>
                  <a:pt x="23" y="156"/>
                  <a:pt x="33" y="157"/>
                </a:cubicBezTo>
                <a:cubicBezTo>
                  <a:pt x="33" y="168"/>
                  <a:pt x="38" y="179"/>
                  <a:pt x="48" y="185"/>
                </a:cubicBezTo>
                <a:cubicBezTo>
                  <a:pt x="58" y="191"/>
                  <a:pt x="70" y="191"/>
                  <a:pt x="79" y="185"/>
                </a:cubicBezTo>
                <a:cubicBezTo>
                  <a:pt x="85" y="194"/>
                  <a:pt x="96" y="200"/>
                  <a:pt x="107" y="199"/>
                </a:cubicBezTo>
                <a:cubicBezTo>
                  <a:pt x="119" y="198"/>
                  <a:pt x="129" y="191"/>
                  <a:pt x="133" y="181"/>
                </a:cubicBezTo>
                <a:cubicBezTo>
                  <a:pt x="143" y="185"/>
                  <a:pt x="155" y="183"/>
                  <a:pt x="164" y="176"/>
                </a:cubicBezTo>
                <a:cubicBezTo>
                  <a:pt x="173" y="168"/>
                  <a:pt x="176" y="157"/>
                  <a:pt x="174" y="146"/>
                </a:cubicBezTo>
                <a:cubicBezTo>
                  <a:pt x="184" y="143"/>
                  <a:pt x="193" y="135"/>
                  <a:pt x="196" y="124"/>
                </a:cubicBezTo>
                <a:cubicBezTo>
                  <a:pt x="199" y="113"/>
                  <a:pt x="195" y="101"/>
                  <a:pt x="187" y="94"/>
                </a:cubicBezTo>
                <a:close/>
                <a:moveTo>
                  <a:pt x="63" y="116"/>
                </a:moveTo>
                <a:cubicBezTo>
                  <a:pt x="60" y="118"/>
                  <a:pt x="56" y="120"/>
                  <a:pt x="51" y="120"/>
                </a:cubicBezTo>
                <a:cubicBezTo>
                  <a:pt x="48" y="120"/>
                  <a:pt x="45" y="119"/>
                  <a:pt x="43" y="119"/>
                </a:cubicBezTo>
                <a:cubicBezTo>
                  <a:pt x="41" y="118"/>
                  <a:pt x="39" y="117"/>
                  <a:pt x="37" y="117"/>
                </a:cubicBezTo>
                <a:cubicBezTo>
                  <a:pt x="37" y="108"/>
                  <a:pt x="37" y="108"/>
                  <a:pt x="37" y="108"/>
                </a:cubicBezTo>
                <a:cubicBezTo>
                  <a:pt x="38" y="108"/>
                  <a:pt x="38" y="108"/>
                  <a:pt x="38" y="108"/>
                </a:cubicBezTo>
                <a:cubicBezTo>
                  <a:pt x="40" y="109"/>
                  <a:pt x="42" y="110"/>
                  <a:pt x="44" y="111"/>
                </a:cubicBezTo>
                <a:cubicBezTo>
                  <a:pt x="47" y="112"/>
                  <a:pt x="49" y="113"/>
                  <a:pt x="51" y="113"/>
                </a:cubicBezTo>
                <a:cubicBezTo>
                  <a:pt x="51" y="113"/>
                  <a:pt x="52" y="113"/>
                  <a:pt x="53" y="112"/>
                </a:cubicBezTo>
                <a:cubicBezTo>
                  <a:pt x="54" y="112"/>
                  <a:pt x="55" y="112"/>
                  <a:pt x="55" y="112"/>
                </a:cubicBezTo>
                <a:cubicBezTo>
                  <a:pt x="56" y="112"/>
                  <a:pt x="56" y="111"/>
                  <a:pt x="57" y="111"/>
                </a:cubicBezTo>
                <a:cubicBezTo>
                  <a:pt x="57" y="110"/>
                  <a:pt x="58" y="109"/>
                  <a:pt x="58" y="109"/>
                </a:cubicBezTo>
                <a:cubicBezTo>
                  <a:pt x="58" y="108"/>
                  <a:pt x="57" y="107"/>
                  <a:pt x="56" y="106"/>
                </a:cubicBezTo>
                <a:cubicBezTo>
                  <a:pt x="56" y="106"/>
                  <a:pt x="55" y="105"/>
                  <a:pt x="54" y="105"/>
                </a:cubicBezTo>
                <a:cubicBezTo>
                  <a:pt x="52" y="105"/>
                  <a:pt x="51" y="104"/>
                  <a:pt x="50" y="104"/>
                </a:cubicBezTo>
                <a:cubicBezTo>
                  <a:pt x="48" y="104"/>
                  <a:pt x="47" y="103"/>
                  <a:pt x="46" y="103"/>
                </a:cubicBezTo>
                <a:cubicBezTo>
                  <a:pt x="43" y="102"/>
                  <a:pt x="40" y="100"/>
                  <a:pt x="39" y="99"/>
                </a:cubicBezTo>
                <a:cubicBezTo>
                  <a:pt x="38" y="97"/>
                  <a:pt x="37" y="95"/>
                  <a:pt x="37" y="92"/>
                </a:cubicBezTo>
                <a:cubicBezTo>
                  <a:pt x="37" y="89"/>
                  <a:pt x="39" y="86"/>
                  <a:pt x="42" y="83"/>
                </a:cubicBezTo>
                <a:cubicBezTo>
                  <a:pt x="45" y="81"/>
                  <a:pt x="49" y="80"/>
                  <a:pt x="53" y="80"/>
                </a:cubicBezTo>
                <a:cubicBezTo>
                  <a:pt x="55" y="80"/>
                  <a:pt x="58" y="80"/>
                  <a:pt x="60" y="81"/>
                </a:cubicBezTo>
                <a:cubicBezTo>
                  <a:pt x="62" y="81"/>
                  <a:pt x="64" y="82"/>
                  <a:pt x="66" y="83"/>
                </a:cubicBezTo>
                <a:cubicBezTo>
                  <a:pt x="66" y="91"/>
                  <a:pt x="66" y="91"/>
                  <a:pt x="66" y="91"/>
                </a:cubicBezTo>
                <a:cubicBezTo>
                  <a:pt x="65" y="91"/>
                  <a:pt x="65" y="91"/>
                  <a:pt x="65" y="91"/>
                </a:cubicBezTo>
                <a:cubicBezTo>
                  <a:pt x="64" y="90"/>
                  <a:pt x="62" y="89"/>
                  <a:pt x="60" y="88"/>
                </a:cubicBezTo>
                <a:cubicBezTo>
                  <a:pt x="58" y="87"/>
                  <a:pt x="56" y="87"/>
                  <a:pt x="54" y="87"/>
                </a:cubicBezTo>
                <a:cubicBezTo>
                  <a:pt x="53" y="87"/>
                  <a:pt x="52" y="87"/>
                  <a:pt x="51" y="87"/>
                </a:cubicBezTo>
                <a:cubicBezTo>
                  <a:pt x="51" y="87"/>
                  <a:pt x="50" y="88"/>
                  <a:pt x="49" y="88"/>
                </a:cubicBezTo>
                <a:cubicBezTo>
                  <a:pt x="49" y="88"/>
                  <a:pt x="48" y="89"/>
                  <a:pt x="48" y="89"/>
                </a:cubicBezTo>
                <a:cubicBezTo>
                  <a:pt x="47" y="90"/>
                  <a:pt x="47" y="90"/>
                  <a:pt x="47" y="91"/>
                </a:cubicBezTo>
                <a:cubicBezTo>
                  <a:pt x="47" y="92"/>
                  <a:pt x="47" y="93"/>
                  <a:pt x="48" y="93"/>
                </a:cubicBezTo>
                <a:cubicBezTo>
                  <a:pt x="49" y="94"/>
                  <a:pt x="50" y="94"/>
                  <a:pt x="52" y="95"/>
                </a:cubicBezTo>
                <a:cubicBezTo>
                  <a:pt x="53" y="95"/>
                  <a:pt x="55" y="95"/>
                  <a:pt x="56" y="96"/>
                </a:cubicBezTo>
                <a:cubicBezTo>
                  <a:pt x="57" y="96"/>
                  <a:pt x="58" y="96"/>
                  <a:pt x="60" y="97"/>
                </a:cubicBezTo>
                <a:cubicBezTo>
                  <a:pt x="62" y="98"/>
                  <a:pt x="64" y="99"/>
                  <a:pt x="65" y="101"/>
                </a:cubicBezTo>
                <a:cubicBezTo>
                  <a:pt x="67" y="102"/>
                  <a:pt x="67" y="104"/>
                  <a:pt x="67" y="107"/>
                </a:cubicBezTo>
                <a:cubicBezTo>
                  <a:pt x="67" y="111"/>
                  <a:pt x="66" y="114"/>
                  <a:pt x="63" y="116"/>
                </a:cubicBezTo>
                <a:close/>
                <a:moveTo>
                  <a:pt x="94" y="119"/>
                </a:moveTo>
                <a:cubicBezTo>
                  <a:pt x="92" y="111"/>
                  <a:pt x="92" y="111"/>
                  <a:pt x="92" y="111"/>
                </a:cubicBezTo>
                <a:cubicBezTo>
                  <a:pt x="80" y="111"/>
                  <a:pt x="80" y="111"/>
                  <a:pt x="80" y="111"/>
                </a:cubicBezTo>
                <a:cubicBezTo>
                  <a:pt x="77" y="119"/>
                  <a:pt x="77" y="119"/>
                  <a:pt x="77" y="119"/>
                </a:cubicBezTo>
                <a:cubicBezTo>
                  <a:pt x="68" y="119"/>
                  <a:pt x="68" y="119"/>
                  <a:pt x="68" y="119"/>
                </a:cubicBezTo>
                <a:cubicBezTo>
                  <a:pt x="81" y="81"/>
                  <a:pt x="81" y="81"/>
                  <a:pt x="81" y="81"/>
                </a:cubicBezTo>
                <a:cubicBezTo>
                  <a:pt x="91" y="81"/>
                  <a:pt x="91" y="81"/>
                  <a:pt x="91" y="81"/>
                </a:cubicBezTo>
                <a:cubicBezTo>
                  <a:pt x="104" y="119"/>
                  <a:pt x="104" y="119"/>
                  <a:pt x="104" y="119"/>
                </a:cubicBezTo>
                <a:lnTo>
                  <a:pt x="94" y="119"/>
                </a:lnTo>
                <a:close/>
                <a:moveTo>
                  <a:pt x="133" y="119"/>
                </a:moveTo>
                <a:cubicBezTo>
                  <a:pt x="108" y="119"/>
                  <a:pt x="108" y="119"/>
                  <a:pt x="108" y="119"/>
                </a:cubicBezTo>
                <a:cubicBezTo>
                  <a:pt x="108" y="81"/>
                  <a:pt x="108" y="81"/>
                  <a:pt x="108" y="81"/>
                </a:cubicBezTo>
                <a:cubicBezTo>
                  <a:pt x="117" y="81"/>
                  <a:pt x="117" y="81"/>
                  <a:pt x="117" y="81"/>
                </a:cubicBezTo>
                <a:cubicBezTo>
                  <a:pt x="117" y="112"/>
                  <a:pt x="117" y="112"/>
                  <a:pt x="117" y="112"/>
                </a:cubicBezTo>
                <a:cubicBezTo>
                  <a:pt x="133" y="112"/>
                  <a:pt x="133" y="112"/>
                  <a:pt x="133" y="112"/>
                </a:cubicBezTo>
                <a:lnTo>
                  <a:pt x="133" y="119"/>
                </a:lnTo>
                <a:close/>
                <a:moveTo>
                  <a:pt x="163" y="88"/>
                </a:moveTo>
                <a:cubicBezTo>
                  <a:pt x="147" y="88"/>
                  <a:pt x="147" y="88"/>
                  <a:pt x="147" y="88"/>
                </a:cubicBezTo>
                <a:cubicBezTo>
                  <a:pt x="147" y="95"/>
                  <a:pt x="147" y="95"/>
                  <a:pt x="147" y="95"/>
                </a:cubicBezTo>
                <a:cubicBezTo>
                  <a:pt x="162" y="95"/>
                  <a:pt x="162" y="95"/>
                  <a:pt x="162" y="95"/>
                </a:cubicBezTo>
                <a:cubicBezTo>
                  <a:pt x="162" y="102"/>
                  <a:pt x="162" y="102"/>
                  <a:pt x="162" y="102"/>
                </a:cubicBezTo>
                <a:cubicBezTo>
                  <a:pt x="147" y="102"/>
                  <a:pt x="147" y="102"/>
                  <a:pt x="147" y="102"/>
                </a:cubicBezTo>
                <a:cubicBezTo>
                  <a:pt x="147" y="112"/>
                  <a:pt x="147" y="112"/>
                  <a:pt x="147" y="112"/>
                </a:cubicBezTo>
                <a:cubicBezTo>
                  <a:pt x="163" y="112"/>
                  <a:pt x="163" y="112"/>
                  <a:pt x="163" y="112"/>
                </a:cubicBezTo>
                <a:cubicBezTo>
                  <a:pt x="163" y="119"/>
                  <a:pt x="163" y="119"/>
                  <a:pt x="163" y="119"/>
                </a:cubicBezTo>
                <a:cubicBezTo>
                  <a:pt x="137" y="119"/>
                  <a:pt x="137" y="119"/>
                  <a:pt x="137" y="119"/>
                </a:cubicBezTo>
                <a:cubicBezTo>
                  <a:pt x="137" y="81"/>
                  <a:pt x="137" y="81"/>
                  <a:pt x="137" y="81"/>
                </a:cubicBezTo>
                <a:cubicBezTo>
                  <a:pt x="163" y="81"/>
                  <a:pt x="163" y="81"/>
                  <a:pt x="163" y="81"/>
                </a:cubicBezTo>
                <a:lnTo>
                  <a:pt x="163" y="8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67391" tIns="33696" rIns="67391" bIns="33696"/>
          <a:lstStyle/>
          <a:p>
            <a:endParaRPr lang="zh-CN" altLang="en-US"/>
          </a:p>
        </p:txBody>
      </p:sp>
      <p:sp>
        <p:nvSpPr>
          <p:cNvPr id="45" name="文本框 34"/>
          <p:cNvSpPr txBox="1"/>
          <p:nvPr/>
        </p:nvSpPr>
        <p:spPr>
          <a:xfrm>
            <a:off x="3329791" y="-72132"/>
            <a:ext cx="2898963" cy="391216"/>
          </a:xfrm>
          <a:prstGeom prst="rect">
            <a:avLst/>
          </a:prstGeom>
          <a:noFill/>
        </p:spPr>
        <p:txBody>
          <a:bodyPr wrap="square" lIns="67391" tIns="33696" rIns="67391" bIns="33696" rtlCol="0">
            <a:spAutoFit/>
          </a:bodyPr>
          <a:lstStyle/>
          <a:p>
            <a:r>
              <a:rPr lang="zh-CN" altLang="en-US" sz="2100" spc="600" dirty="0">
                <a:solidFill>
                  <a:schemeClr val="bg1"/>
                </a:solidFill>
                <a:latin typeface="黑体" pitchFamily="2" charset="-122"/>
                <a:ea typeface="黑体" pitchFamily="2" charset="-122"/>
                <a:cs typeface="+mn-ea"/>
                <a:sym typeface="+mn-lt"/>
              </a:rPr>
              <a:t>单击添加标题</a:t>
            </a:r>
            <a:endParaRPr lang="zh-CN" altLang="en-US" sz="1800" spc="600" dirty="0">
              <a:solidFill>
                <a:schemeClr val="bg1"/>
              </a:solidFill>
              <a:latin typeface="黑体" pitchFamily="2" charset="-122"/>
              <a:ea typeface="黑体" pitchFamily="2" charset="-122"/>
              <a:cs typeface="+mn-ea"/>
              <a:sym typeface="+mn-lt"/>
            </a:endParaRPr>
          </a:p>
        </p:txBody>
      </p:sp>
      <p:sp>
        <p:nvSpPr>
          <p:cNvPr id="17" name="标题 1">
            <a:extLst>
              <a:ext uri="{FF2B5EF4-FFF2-40B4-BE49-F238E27FC236}">
                <a16:creationId xmlns:a16="http://schemas.microsoft.com/office/drawing/2014/main" xmlns="" id="{581131DB-44FF-447D-A41E-F4939ED2805F}"/>
              </a:ext>
            </a:extLst>
          </p:cNvPr>
          <p:cNvSpPr txBox="1">
            <a:spLocks/>
          </p:cNvSpPr>
          <p:nvPr/>
        </p:nvSpPr>
        <p:spPr>
          <a:xfrm>
            <a:off x="-467990" y="106468"/>
            <a:ext cx="8101013" cy="840052"/>
          </a:xfrm>
          <a:prstGeom prst="rect">
            <a:avLst/>
          </a:prstGeom>
        </p:spPr>
        <p:txBody>
          <a:bodyPr vert="horz" lIns="80229" tIns="40115" rIns="80229" bIns="40115" rtlCol="0" anchor="ctr">
            <a:normAutofit/>
          </a:bodyPr>
          <a:lstStyle>
            <a:lvl1pPr algn="ctr" defTabSz="802295" rtl="0" eaLnBrk="1" latinLnBrk="0" hangingPunct="1">
              <a:spcBef>
                <a:spcPct val="0"/>
              </a:spcBef>
              <a:buNone/>
              <a:defRPr sz="3900" kern="1200">
                <a:solidFill>
                  <a:schemeClr val="tx1"/>
                </a:solidFill>
                <a:latin typeface="+mj-lt"/>
                <a:ea typeface="+mj-ea"/>
                <a:cs typeface="+mj-cs"/>
              </a:defRPr>
            </a:lvl1pPr>
          </a:lstStyle>
          <a:p>
            <a:r>
              <a:rPr lang="zh-CN" altLang="en-US" dirty="0"/>
              <a:t>一、预算监督的主要内容</a:t>
            </a:r>
          </a:p>
        </p:txBody>
      </p:sp>
      <p:sp>
        <p:nvSpPr>
          <p:cNvPr id="4" name="标题 3">
            <a:extLst>
              <a:ext uri="{FF2B5EF4-FFF2-40B4-BE49-F238E27FC236}">
                <a16:creationId xmlns:a16="http://schemas.microsoft.com/office/drawing/2014/main" xmlns="" id="{6DBD1C30-D985-4B2A-A5B8-D9EDCAF41B0B}"/>
              </a:ext>
            </a:extLst>
          </p:cNvPr>
          <p:cNvSpPr>
            <a:spLocks noGrp="1"/>
          </p:cNvSpPr>
          <p:nvPr>
            <p:ph type="title"/>
          </p:nvPr>
        </p:nvSpPr>
        <p:spPr>
          <a:xfrm>
            <a:off x="486389" y="740880"/>
            <a:ext cx="4806261" cy="840052"/>
          </a:xfrm>
        </p:spPr>
        <p:txBody>
          <a:bodyPr>
            <a:normAutofit/>
          </a:bodyPr>
          <a:lstStyle/>
          <a:p>
            <a:r>
              <a:rPr lang="zh-CN" altLang="en-US" sz="2800" dirty="0"/>
              <a:t>（一）立法监督的主要内容</a:t>
            </a:r>
          </a:p>
        </p:txBody>
      </p:sp>
      <p:sp>
        <p:nvSpPr>
          <p:cNvPr id="5" name="文本框 4">
            <a:extLst>
              <a:ext uri="{FF2B5EF4-FFF2-40B4-BE49-F238E27FC236}">
                <a16:creationId xmlns:a16="http://schemas.microsoft.com/office/drawing/2014/main" xmlns="" id="{19660316-E53C-4313-B1A1-C548AB6EA548}"/>
              </a:ext>
            </a:extLst>
          </p:cNvPr>
          <p:cNvSpPr txBox="1"/>
          <p:nvPr/>
        </p:nvSpPr>
        <p:spPr>
          <a:xfrm>
            <a:off x="1033723" y="1580932"/>
            <a:ext cx="5555071" cy="2308324"/>
          </a:xfrm>
          <a:prstGeom prst="rect">
            <a:avLst/>
          </a:prstGeom>
          <a:noFill/>
        </p:spPr>
        <p:txBody>
          <a:bodyPr wrap="square" rtlCol="0">
            <a:spAutoFit/>
          </a:bodyPr>
          <a:lstStyle/>
          <a:p>
            <a:r>
              <a:rPr lang="en-US" altLang="zh-CN" dirty="0"/>
              <a:t>1.</a:t>
            </a:r>
            <a:r>
              <a:rPr lang="zh-CN" altLang="en-US" dirty="0"/>
              <a:t>加强全口径审查和全过程监管</a:t>
            </a:r>
            <a:endParaRPr lang="en-US" altLang="zh-CN" dirty="0"/>
          </a:p>
          <a:p>
            <a:r>
              <a:rPr lang="en-US" altLang="zh-CN" dirty="0"/>
              <a:t>2.</a:t>
            </a:r>
            <a:r>
              <a:rPr lang="zh-CN" altLang="en-US" dirty="0"/>
              <a:t>加强预算编制的监督工作</a:t>
            </a:r>
            <a:endParaRPr lang="en-US" altLang="zh-CN" dirty="0"/>
          </a:p>
          <a:p>
            <a:r>
              <a:rPr lang="en-US" altLang="zh-CN" dirty="0"/>
              <a:t>3.</a:t>
            </a:r>
            <a:r>
              <a:rPr lang="zh-CN" altLang="en-US" dirty="0"/>
              <a:t>加强和改善预算的初步审查工作</a:t>
            </a:r>
            <a:endParaRPr lang="en-US" altLang="zh-CN" dirty="0"/>
          </a:p>
          <a:p>
            <a:r>
              <a:rPr lang="en-US" altLang="zh-CN" dirty="0"/>
              <a:t>4.</a:t>
            </a:r>
            <a:r>
              <a:rPr lang="zh-CN" altLang="en-US" dirty="0"/>
              <a:t>加强预算执行情况的监督工作</a:t>
            </a:r>
            <a:endParaRPr lang="en-US" altLang="zh-CN" dirty="0"/>
          </a:p>
          <a:p>
            <a:r>
              <a:rPr lang="en-US" altLang="zh-CN" dirty="0"/>
              <a:t>5.</a:t>
            </a:r>
            <a:r>
              <a:rPr lang="zh-CN" altLang="en-US" dirty="0"/>
              <a:t>加强对预算调整方案的审查工作</a:t>
            </a:r>
            <a:endParaRPr lang="en-US" altLang="zh-CN" dirty="0"/>
          </a:p>
          <a:p>
            <a:r>
              <a:rPr lang="en-US" altLang="zh-CN" dirty="0"/>
              <a:t>6.</a:t>
            </a:r>
            <a:r>
              <a:rPr lang="zh-CN" altLang="en-US" dirty="0"/>
              <a:t>加强决算的审查工作</a:t>
            </a:r>
            <a:endParaRPr lang="en-US" altLang="zh-CN" dirty="0"/>
          </a:p>
          <a:p>
            <a:r>
              <a:rPr lang="en-US" altLang="zh-CN" dirty="0"/>
              <a:t>7.</a:t>
            </a:r>
            <a:r>
              <a:rPr lang="zh-CN" altLang="en-US" dirty="0"/>
              <a:t>加强预算绩效的审查监督工作</a:t>
            </a:r>
            <a:endParaRPr lang="en-US" altLang="zh-CN" dirty="0"/>
          </a:p>
          <a:p>
            <a:r>
              <a:rPr lang="en-US" altLang="zh-CN" dirty="0"/>
              <a:t>8.</a:t>
            </a:r>
            <a:r>
              <a:rPr lang="zh-CN" altLang="en-US" dirty="0"/>
              <a:t>加强对预算执行和决算的审计监督</a:t>
            </a:r>
            <a:endParaRPr lang="en-US" altLang="zh-CN" dirty="0"/>
          </a:p>
          <a:p>
            <a:r>
              <a:rPr lang="en-US" altLang="zh-CN" dirty="0"/>
              <a:t>9.</a:t>
            </a:r>
            <a:r>
              <a:rPr lang="zh-CN" altLang="en-US" dirty="0"/>
              <a:t>加强对审计查出突出问题整改情况的监督工作</a:t>
            </a:r>
          </a:p>
        </p:txBody>
      </p:sp>
    </p:spTree>
    <p:extLst>
      <p:ext uri="{BB962C8B-B14F-4D97-AF65-F5344CB8AC3E}">
        <p14:creationId xmlns:p14="http://schemas.microsoft.com/office/powerpoint/2010/main" val="3847443060"/>
      </p:ext>
    </p:extLst>
  </p:cSld>
  <p:clrMapOvr>
    <a:masterClrMapping/>
  </p:clrMapOvr>
  <mc:AlternateContent xmlns:mc="http://schemas.openxmlformats.org/markup-compatibility/2006" xmlns:p14="http://schemas.microsoft.com/office/powerpoint/2010/main">
    <mc:Choice Requires="p14">
      <p:transition spd="slow" p14:dur="1300" advTm="599">
        <p14:pan dir="u"/>
      </p:transition>
    </mc:Choice>
    <mc:Fallback xmlns="">
      <p:transition spd="slow" advTm="599">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10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313</TotalTime>
  <Words>1363</Words>
  <Application>Microsoft Office PowerPoint</Application>
  <PresentationFormat>自定义</PresentationFormat>
  <Paragraphs>179</Paragraphs>
  <Slides>24</Slides>
  <Notes>21</Notes>
  <HiddenSlides>0</HiddenSlides>
  <MMClips>1</MMClips>
  <ScaleCrop>false</ScaleCrop>
  <HeadingPairs>
    <vt:vector size="4" baseType="variant">
      <vt:variant>
        <vt:lpstr>主题</vt:lpstr>
      </vt:variant>
      <vt:variant>
        <vt:i4>1</vt:i4>
      </vt:variant>
      <vt:variant>
        <vt:lpstr>幻灯片标题</vt:lpstr>
      </vt:variant>
      <vt:variant>
        <vt:i4>24</vt:i4>
      </vt:variant>
    </vt:vector>
  </HeadingPairs>
  <TitlesOfParts>
    <vt:vector size="25"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（一）立法监督的主要内容</vt:lpstr>
      <vt:lpstr>（二）审计监督的主要内瓤</vt:lpstr>
      <vt:lpstr>二、政府预算监督体系的完善</vt:lpstr>
      <vt:lpstr>PowerPoint 演示文稿</vt:lpstr>
      <vt:lpstr>一、预算过程风险与监督</vt:lpstr>
      <vt:lpstr>PowerPoint 演示文稿</vt:lpstr>
      <vt:lpstr>二、行政事业单位预算风险与监督</vt:lpstr>
      <vt:lpstr>PowerPoint 演示文稿</vt:lpstr>
      <vt:lpstr>PowerPoint 演示文稿</vt:lpstr>
      <vt:lpstr>PowerPoint 演示文稿</vt:lpstr>
      <vt:lpstr>PowerPoint 演示文稿</vt:lpstr>
      <vt:lpstr>案例与评析</vt:lpstr>
      <vt:lpstr>本章小结</vt:lpstr>
      <vt:lpstr>本章小结</vt:lpstr>
      <vt:lpstr>练习与思考</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101</dc:title>
  <dc:creator>Jun Liu</dc:creator>
  <cp:lastModifiedBy>chen</cp:lastModifiedBy>
  <cp:revision>78</cp:revision>
  <dcterms:modified xsi:type="dcterms:W3CDTF">2022-02-28T07:59:34Z</dcterms:modified>
</cp:coreProperties>
</file>