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tags/tag16.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8.xml" ContentType="application/vnd.openxmlformats-officedocument.presentationml.notesSlide+xml"/>
  <Override PartName="/ppt/tags/tag19.xml" ContentType="application/vnd.openxmlformats-officedocument.presentationml.tags+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0.xml" ContentType="application/vnd.openxmlformats-officedocument.presentationml.tags+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1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1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7.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2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21.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2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23.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24.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25.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26.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notesSlides/notesSlide27.xml" ContentType="application/vnd.openxmlformats-officedocument.presentationml.notesSlide+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28.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notesSlides/notesSlide29.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notesSlides/notesSlide32.xml" ContentType="application/vnd.openxmlformats-officedocument.presentationml.notesSlide+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84.xml" ContentType="application/vnd.openxmlformats-officedocument.presentationml.tags+xml"/>
  <Override PartName="/ppt/tags/tag285.xml" ContentType="application/vnd.openxmlformats-officedocument.presentationml.tags+xml"/>
  <Override PartName="/ppt/notesSlides/notesSlide36.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notesSlides/notesSlide37.xml" ContentType="application/vnd.openxmlformats-officedocument.presentationml.notesSlide+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notesSlides/notesSlide38.xml" ContentType="application/vnd.openxmlformats-officedocument.presentationml.notesSlide+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9.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notesSlides/notesSlide40.xml" ContentType="application/vnd.openxmlformats-officedocument.presentationml.notesSlide+xml"/>
  <Override PartName="/ppt/tags/tag357.xml" ContentType="application/vnd.openxmlformats-officedocument.presentationml.tags+xml"/>
  <Override PartName="/ppt/tags/tag358.xml" ContentType="application/vnd.openxmlformats-officedocument.presentationml.tags+xml"/>
  <Override PartName="/ppt/notesSlides/notesSlide41.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notesSlides/notesSlide42.xml" ContentType="application/vnd.openxmlformats-officedocument.presentationml.notesSlide+xml"/>
  <Override PartName="/ppt/tags/tag384.xml" ContentType="application/vnd.openxmlformats-officedocument.presentationml.tags+xml"/>
  <Override PartName="/ppt/tags/tag385.xml" ContentType="application/vnd.openxmlformats-officedocument.presentationml.tags+xml"/>
  <Override PartName="/ppt/notesSlides/notesSlide43.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44.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notesSlides/notesSlide45.xml" ContentType="application/vnd.openxmlformats-officedocument.presentationml.notesSlide+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notesSlides/notesSlide46.xml" ContentType="application/vnd.openxmlformats-officedocument.presentationml.notesSlide+xml"/>
  <Override PartName="/ppt/tags/tag432.xml" ContentType="application/vnd.openxmlformats-officedocument.presentationml.tags+xml"/>
  <Override PartName="/ppt/tags/tag433.xml" ContentType="application/vnd.openxmlformats-officedocument.presentationml.tags+xml"/>
  <Override PartName="/ppt/notesSlides/notesSlide47.xml" ContentType="application/vnd.openxmlformats-officedocument.presentationml.notesSlide+xml"/>
  <Override PartName="/ppt/tags/tag434.xml" ContentType="application/vnd.openxmlformats-officedocument.presentationml.tags+xml"/>
  <Override PartName="/ppt/tags/tag43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36.xml" ContentType="application/vnd.openxmlformats-officedocument.presentationml.tags+xml"/>
  <Override PartName="/ppt/tags/tag437.xml" ContentType="application/vnd.openxmlformats-officedocument.presentationml.tags+xml"/>
  <Override PartName="/ppt/notesSlides/notesSlide50.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notesSlides/notesSlide51.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52.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notesSlides/notesSlide53.xml" ContentType="application/vnd.openxmlformats-officedocument.presentationml.notesSlide+xml"/>
  <Override PartName="/ppt/tags/tag484.xml" ContentType="application/vnd.openxmlformats-officedocument.presentationml.tags+xml"/>
  <Override PartName="/ppt/tags/tag485.xml" ContentType="application/vnd.openxmlformats-officedocument.presentationml.tags+xml"/>
  <Override PartName="/ppt/notesSlides/notesSlide54.xml" ContentType="application/vnd.openxmlformats-officedocument.presentationml.notesSlide+xml"/>
  <Override PartName="/ppt/tags/tag486.xml" ContentType="application/vnd.openxmlformats-officedocument.presentationml.tags+xml"/>
  <Override PartName="/ppt/tags/tag487.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notesSlides/notesSlide57.xml" ContentType="application/vnd.openxmlformats-officedocument.presentationml.notesSlide+xml"/>
  <Override PartName="/ppt/tags/tag490.xml" ContentType="application/vnd.openxmlformats-officedocument.presentationml.tags+xml"/>
  <Override PartName="/ppt/tags/tag491.xml" ContentType="application/vnd.openxmlformats-officedocument.presentationml.tags+xml"/>
  <Override PartName="/ppt/notesSlides/notesSlide5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notesSlides/notesSlide59.xml" ContentType="application/vnd.openxmlformats-officedocument.presentationml.notesSlide+xml"/>
  <Override PartName="/ppt/tags/tag494.xml" ContentType="application/vnd.openxmlformats-officedocument.presentationml.tags+xml"/>
  <Override PartName="/ppt/tags/tag495.xml" ContentType="application/vnd.openxmlformats-officedocument.presentationml.tags+xml"/>
  <Override PartName="/ppt/notesSlides/notesSlide60.xml" ContentType="application/vnd.openxmlformats-officedocument.presentationml.notesSlide+xml"/>
  <Override PartName="/ppt/tags/tag496.xml" ContentType="application/vnd.openxmlformats-officedocument.presentationml.tags+xml"/>
  <Override PartName="/ppt/tags/tag497.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256" r:id="rId2"/>
    <p:sldId id="279" r:id="rId3"/>
    <p:sldId id="281" r:id="rId4"/>
    <p:sldId id="307" r:id="rId5"/>
    <p:sldId id="312" r:id="rId6"/>
    <p:sldId id="315" r:id="rId7"/>
    <p:sldId id="603" r:id="rId8"/>
    <p:sldId id="318" r:id="rId9"/>
    <p:sldId id="604" r:id="rId10"/>
    <p:sldId id="605" r:id="rId11"/>
    <p:sldId id="322" r:id="rId12"/>
    <p:sldId id="324" r:id="rId13"/>
    <p:sldId id="330" r:id="rId14"/>
    <p:sldId id="543" r:id="rId15"/>
    <p:sldId id="544" r:id="rId16"/>
    <p:sldId id="338" r:id="rId17"/>
    <p:sldId id="341" r:id="rId18"/>
    <p:sldId id="346" r:id="rId19"/>
    <p:sldId id="348" r:id="rId20"/>
    <p:sldId id="606" r:id="rId21"/>
    <p:sldId id="607" r:id="rId22"/>
    <p:sldId id="612" r:id="rId23"/>
    <p:sldId id="613" r:id="rId24"/>
    <p:sldId id="614" r:id="rId25"/>
    <p:sldId id="615" r:id="rId26"/>
    <p:sldId id="616" r:id="rId27"/>
    <p:sldId id="617" r:id="rId28"/>
    <p:sldId id="618" r:id="rId29"/>
    <p:sldId id="619" r:id="rId30"/>
    <p:sldId id="610" r:id="rId31"/>
    <p:sldId id="611" r:id="rId32"/>
    <p:sldId id="349" r:id="rId33"/>
    <p:sldId id="350" r:id="rId34"/>
    <p:sldId id="352" r:id="rId35"/>
    <p:sldId id="356" r:id="rId36"/>
    <p:sldId id="355" r:id="rId37"/>
    <p:sldId id="397" r:id="rId38"/>
    <p:sldId id="400" r:id="rId39"/>
    <p:sldId id="401" r:id="rId40"/>
    <p:sldId id="402" r:id="rId41"/>
    <p:sldId id="403" r:id="rId42"/>
    <p:sldId id="405" r:id="rId43"/>
    <p:sldId id="410" r:id="rId44"/>
    <p:sldId id="411" r:id="rId45"/>
    <p:sldId id="412" r:id="rId46"/>
    <p:sldId id="416" r:id="rId47"/>
    <p:sldId id="419" r:id="rId48"/>
    <p:sldId id="421" r:id="rId49"/>
    <p:sldId id="620" r:id="rId50"/>
    <p:sldId id="432" r:id="rId51"/>
    <p:sldId id="435" r:id="rId52"/>
    <p:sldId id="449" r:id="rId53"/>
    <p:sldId id="451" r:id="rId54"/>
    <p:sldId id="456" r:id="rId55"/>
    <p:sldId id="458" r:id="rId56"/>
    <p:sldId id="459" r:id="rId57"/>
    <p:sldId id="602" r:id="rId58"/>
    <p:sldId id="545" r:id="rId59"/>
    <p:sldId id="468" r:id="rId60"/>
    <p:sldId id="469" r:id="rId61"/>
    <p:sldId id="621" r:id="rId62"/>
    <p:sldId id="471" r:id="rId63"/>
    <p:sldId id="601" r:id="rId64"/>
  </p:sldIdLst>
  <p:sldSz cx="9001125" cy="5040313"/>
  <p:notesSz cx="6858000" cy="9144000"/>
  <p:custDataLst>
    <p:tags r:id="rId66"/>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6">
          <p15:clr>
            <a:srgbClr val="A4A3A4"/>
          </p15:clr>
        </p15:guide>
        <p15:guide id="2" pos="2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714" autoAdjust="0"/>
  </p:normalViewPr>
  <p:slideViewPr>
    <p:cSldViewPr>
      <p:cViewPr varScale="1">
        <p:scale>
          <a:sx n="88" d="100"/>
          <a:sy n="88" d="100"/>
        </p:scale>
        <p:origin x="-724" y="-60"/>
      </p:cViewPr>
      <p:guideLst>
        <p:guide orient="horz" pos="1446"/>
        <p:guide pos="289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0E259BE-FD81-44F8-8AD8-696122467FE8}" type="doc">
      <dgm:prSet loTypeId="urn:microsoft.com/office/officeart/2005/8/layout/hList9#1" loCatId="list" qsTypeId="urn:microsoft.com/office/officeart/2005/8/quickstyle/simple1#1" qsCatId="simple" csTypeId="urn:microsoft.com/office/officeart/2005/8/colors/accent1_2#1" csCatId="accent1" phldr="1"/>
      <dgm:spPr/>
      <dgm:t>
        <a:bodyPr/>
        <a:lstStyle/>
        <a:p>
          <a:endParaRPr lang="zh-CN" altLang="en-US"/>
        </a:p>
      </dgm:t>
    </dgm:pt>
    <dgm:pt modelId="{73F0E6AA-1B12-4917-A5B9-27714EB21A6F}" type="pres">
      <dgm:prSet presAssocID="{70E259BE-FD81-44F8-8AD8-696122467FE8}" presName="list" presStyleCnt="0">
        <dgm:presLayoutVars>
          <dgm:dir/>
          <dgm:animLvl val="lvl"/>
        </dgm:presLayoutVars>
      </dgm:prSet>
      <dgm:spPr/>
      <dgm:t>
        <a:bodyPr/>
        <a:lstStyle/>
        <a:p>
          <a:endParaRPr lang="zh-CN" altLang="en-US"/>
        </a:p>
      </dgm:t>
    </dgm:pt>
  </dgm:ptLst>
  <dgm:cxnLst>
    <dgm:cxn modelId="{A0D61F24-87EB-4124-9E6F-5C08EE785CF7}" type="presOf" srcId="{70E259BE-FD81-44F8-8AD8-696122467FE8}" destId="{73F0E6AA-1B12-4917-A5B9-27714EB21A6F}" srcOrd="0" destOrd="0" presId="urn:microsoft.com/office/officeart/2005/8/layout/hList9#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E259BE-FD81-44F8-8AD8-696122467FE8}" type="doc">
      <dgm:prSet loTypeId="urn:microsoft.com/office/officeart/2005/8/layout/hList9#1" loCatId="list" qsTypeId="urn:microsoft.com/office/officeart/2005/8/quickstyle/simple1#1" qsCatId="simple" csTypeId="urn:microsoft.com/office/officeart/2005/8/colors/accent1_2#1" csCatId="accent1" phldr="1"/>
      <dgm:spPr/>
      <dgm:t>
        <a:bodyPr/>
        <a:lstStyle/>
        <a:p>
          <a:endParaRPr lang="zh-CN" altLang="en-US"/>
        </a:p>
      </dgm:t>
    </dgm:pt>
    <dgm:pt modelId="{D49F27BA-C7D4-47F5-A566-6558CB160CCE}">
      <dgm:prSet phldrT="[文本]" phldr="0" custT="1"/>
      <dgm:spPr/>
      <dgm:t>
        <a:bodyPr vert="horz" wrap="square"/>
        <a:lstStyle/>
        <a:p>
          <a:pPr>
            <a:lnSpc>
              <a:spcPct val="100000"/>
            </a:lnSpc>
            <a:spcBef>
              <a:spcPct val="0"/>
            </a:spcBef>
            <a:spcAft>
              <a:spcPts val="0"/>
            </a:spcAft>
          </a:pPr>
          <a:r>
            <a:rPr lang="zh-CN" altLang="en-US" sz="2800" dirty="0">
              <a:sym typeface="+mn-ea"/>
            </a:rPr>
            <a:t>总量</a:t>
          </a:r>
        </a:p>
        <a:p>
          <a:pPr>
            <a:lnSpc>
              <a:spcPct val="100000"/>
            </a:lnSpc>
            <a:spcBef>
              <a:spcPct val="0"/>
            </a:spcBef>
            <a:spcAft>
              <a:spcPts val="0"/>
            </a:spcAft>
          </a:pPr>
          <a:r>
            <a:rPr lang="zh-CN" altLang="en-US" sz="2800" dirty="0">
              <a:sym typeface="+mn-ea"/>
            </a:rPr>
            <a:t>限额</a:t>
          </a:r>
        </a:p>
      </dgm:t>
    </dgm:pt>
    <dgm:pt modelId="{DFF52EEB-FE15-4438-9ABF-8177F955BE98}" type="parTrans" cxnId="{7E2FB045-2070-4057-A2CE-7DA2E72DC320}">
      <dgm:prSet/>
      <dgm:spPr/>
      <dgm:t>
        <a:bodyPr/>
        <a:lstStyle/>
        <a:p>
          <a:endParaRPr lang="zh-CN" altLang="en-US"/>
        </a:p>
      </dgm:t>
    </dgm:pt>
    <dgm:pt modelId="{6C7F23EE-527F-445D-A03B-C095553F5BFB}" type="sibTrans" cxnId="{7E2FB045-2070-4057-A2CE-7DA2E72DC320}">
      <dgm:prSet/>
      <dgm:spPr/>
      <dgm:t>
        <a:bodyPr/>
        <a:lstStyle/>
        <a:p>
          <a:endParaRPr lang="zh-CN" altLang="en-US"/>
        </a:p>
      </dgm:t>
    </dgm:pt>
    <dgm:pt modelId="{1A95FDA0-3844-435D-9E9C-86ADA9E455A3}">
      <dgm:prSet phldrT="[文本]" phldr="0" custT="1"/>
      <dgm:spPr/>
      <dgm:t>
        <a:bodyPr vert="horz" wrap="square" lIns="72000" tIns="72000" rIns="72000" bIns="72000"/>
        <a:lstStyle/>
        <a:p>
          <a:pPr>
            <a:lnSpc>
              <a:spcPct val="100000"/>
            </a:lnSpc>
            <a:spcBef>
              <a:spcPct val="0"/>
            </a:spcBef>
            <a:spcAft>
              <a:spcPct val="35000"/>
            </a:spcAft>
          </a:pPr>
          <a:r>
            <a:rPr lang="zh-CN" altLang="en-US" sz="1600" dirty="0"/>
            <a:t>总量限额是指整体政府预算限额，通常在对宏观经济政策、国民经济走势、多年期预算规划的预测基础上确定。多年期预算规划应该对年度的预算决策与编制具有较强的约束力，但并不是不可调整的。</a:t>
          </a:r>
        </a:p>
      </dgm:t>
    </dgm:pt>
    <dgm:pt modelId="{087CCA06-0DDB-4D11-83D1-BCE3FCB04E7F}" type="parTrans" cxnId="{42997FCB-ABD9-4DD9-B666-6F6F014E6823}">
      <dgm:prSet/>
      <dgm:spPr/>
      <dgm:t>
        <a:bodyPr/>
        <a:lstStyle/>
        <a:p>
          <a:endParaRPr lang="zh-CN" altLang="en-US"/>
        </a:p>
      </dgm:t>
    </dgm:pt>
    <dgm:pt modelId="{8D56E4F9-6742-478E-A47A-C0FA477F77A1}" type="sibTrans" cxnId="{42997FCB-ABD9-4DD9-B666-6F6F014E6823}">
      <dgm:prSet/>
      <dgm:spPr/>
      <dgm:t>
        <a:bodyPr/>
        <a:lstStyle/>
        <a:p>
          <a:endParaRPr lang="zh-CN" altLang="en-US"/>
        </a:p>
      </dgm:t>
    </dgm:pt>
    <dgm:pt modelId="{A8D79439-D5EC-4A2C-8886-3366D5388AE4}">
      <dgm:prSet phldrT="[文本]" phldr="0" custT="1"/>
      <dgm:spPr/>
      <dgm:t>
        <a:bodyPr vert="horz" wrap="square"/>
        <a:lstStyle/>
        <a:p>
          <a:pPr>
            <a:lnSpc>
              <a:spcPct val="100000"/>
            </a:lnSpc>
            <a:spcBef>
              <a:spcPct val="0"/>
            </a:spcBef>
            <a:spcAft>
              <a:spcPts val="0"/>
            </a:spcAft>
          </a:pPr>
          <a:r>
            <a:rPr lang="zh-CN" altLang="en-US" sz="2800" dirty="0"/>
            <a:t>部</a:t>
          </a:r>
          <a:r>
            <a:rPr lang="zh-CN" altLang="en-US" sz="2800" dirty="0" smtClean="0"/>
            <a:t>门</a:t>
          </a:r>
          <a:endParaRPr lang="en-US" altLang="zh-CN" sz="2800" dirty="0" smtClean="0"/>
        </a:p>
        <a:p>
          <a:pPr>
            <a:lnSpc>
              <a:spcPct val="100000"/>
            </a:lnSpc>
            <a:spcBef>
              <a:spcPct val="0"/>
            </a:spcBef>
            <a:spcAft>
              <a:spcPts val="0"/>
            </a:spcAft>
          </a:pPr>
          <a:r>
            <a:rPr lang="zh-CN" altLang="en-US" sz="2800" dirty="0" smtClean="0"/>
            <a:t>限</a:t>
          </a:r>
          <a:r>
            <a:rPr lang="zh-CN" altLang="en-US" sz="2800" dirty="0"/>
            <a:t>额</a:t>
          </a:r>
        </a:p>
      </dgm:t>
    </dgm:pt>
    <dgm:pt modelId="{76D1CF85-CE3E-482B-BBDE-33CB26C491B3}" type="parTrans" cxnId="{ACB250D1-83AB-4A04-B9AC-AD3E0C9AFCDE}">
      <dgm:prSet/>
      <dgm:spPr/>
      <dgm:t>
        <a:bodyPr/>
        <a:lstStyle/>
        <a:p>
          <a:endParaRPr lang="zh-CN" altLang="en-US"/>
        </a:p>
      </dgm:t>
    </dgm:pt>
    <dgm:pt modelId="{894E5B85-0B0F-4179-80FC-578AC7607573}" type="sibTrans" cxnId="{ACB250D1-83AB-4A04-B9AC-AD3E0C9AFCDE}">
      <dgm:prSet/>
      <dgm:spPr/>
      <dgm:t>
        <a:bodyPr/>
        <a:lstStyle/>
        <a:p>
          <a:endParaRPr lang="zh-CN" altLang="en-US"/>
        </a:p>
      </dgm:t>
    </dgm:pt>
    <dgm:pt modelId="{3551B63F-97E5-4C25-8E48-EA3324E4693A}">
      <dgm:prSet phldrT="[文本]" phldr="0" custT="1"/>
      <dgm:spPr/>
      <dgm:t>
        <a:bodyPr vert="horz" wrap="square" lIns="72000" tIns="72000" rIns="72000" bIns="0" anchor="ctr" anchorCtr="1"/>
        <a:lstStyle/>
        <a:p>
          <a:pPr>
            <a:lnSpc>
              <a:spcPct val="100000"/>
            </a:lnSpc>
            <a:spcBef>
              <a:spcPct val="0"/>
            </a:spcBef>
            <a:spcAft>
              <a:spcPct val="35000"/>
            </a:spcAft>
          </a:pPr>
          <a:r>
            <a:rPr lang="zh-CN" altLang="en-US" sz="1600" dirty="0"/>
            <a:t>部门限额同样应该是具有强约束性的，否则，来自各部门的支出需求压力将迫使政府全部开支最终突破预算总额。所以，各部门必需确保总量限额得到遵守，正常情况下各部门只能在部门限额内配置财政资源。</a:t>
          </a:r>
        </a:p>
      </dgm:t>
    </dgm:pt>
    <dgm:pt modelId="{D45CBEB4-CA5A-42B2-A8B1-A227C3D51854}" type="parTrans" cxnId="{5AE586D3-2831-4416-923B-5D925832E0C0}">
      <dgm:prSet/>
      <dgm:spPr/>
      <dgm:t>
        <a:bodyPr/>
        <a:lstStyle/>
        <a:p>
          <a:endParaRPr lang="zh-CN" altLang="en-US"/>
        </a:p>
      </dgm:t>
    </dgm:pt>
    <dgm:pt modelId="{2A745622-EF74-41CE-8640-57C9EC089F05}" type="sibTrans" cxnId="{5AE586D3-2831-4416-923B-5D925832E0C0}">
      <dgm:prSet/>
      <dgm:spPr/>
      <dgm:t>
        <a:bodyPr/>
        <a:lstStyle/>
        <a:p>
          <a:endParaRPr lang="zh-CN" altLang="en-US"/>
        </a:p>
      </dgm:t>
    </dgm:pt>
    <dgm:pt modelId="{73F0E6AA-1B12-4917-A5B9-27714EB21A6F}" type="pres">
      <dgm:prSet presAssocID="{70E259BE-FD81-44F8-8AD8-696122467FE8}" presName="list" presStyleCnt="0">
        <dgm:presLayoutVars>
          <dgm:dir/>
          <dgm:animLvl val="lvl"/>
        </dgm:presLayoutVars>
      </dgm:prSet>
      <dgm:spPr/>
      <dgm:t>
        <a:bodyPr/>
        <a:lstStyle/>
        <a:p>
          <a:endParaRPr lang="zh-CN" altLang="en-US"/>
        </a:p>
      </dgm:t>
    </dgm:pt>
    <dgm:pt modelId="{9EB08046-B0A8-40D6-9F0C-C2EFDB819E01}" type="pres">
      <dgm:prSet presAssocID="{D49F27BA-C7D4-47F5-A566-6558CB160CCE}" presName="posSpace" presStyleCnt="0"/>
      <dgm:spPr/>
    </dgm:pt>
    <dgm:pt modelId="{771756F4-E425-4246-8438-12F2B4FD2670}" type="pres">
      <dgm:prSet presAssocID="{D49F27BA-C7D4-47F5-A566-6558CB160CCE}" presName="vertFlow" presStyleCnt="0"/>
      <dgm:spPr/>
    </dgm:pt>
    <dgm:pt modelId="{55853259-BBE5-4C45-95ED-7DCB7230171A}" type="pres">
      <dgm:prSet presAssocID="{D49F27BA-C7D4-47F5-A566-6558CB160CCE}" presName="topSpace" presStyleCnt="0"/>
      <dgm:spPr/>
    </dgm:pt>
    <dgm:pt modelId="{8C960F9D-26EC-4627-9CF2-7B18C666CB35}" type="pres">
      <dgm:prSet presAssocID="{D49F27BA-C7D4-47F5-A566-6558CB160CCE}" presName="firstComp" presStyleCnt="0"/>
      <dgm:spPr/>
    </dgm:pt>
    <dgm:pt modelId="{F8D49E38-B053-4501-BD89-EB8E5A6A61CD}" type="pres">
      <dgm:prSet presAssocID="{D49F27BA-C7D4-47F5-A566-6558CB160CCE}" presName="firstChild" presStyleLbl="bgAccFollowNode1" presStyleIdx="0" presStyleCnt="2" custScaleY="154957" custLinFactNeighborX="-13143" custLinFactNeighborY="52087"/>
      <dgm:spPr/>
      <dgm:t>
        <a:bodyPr/>
        <a:lstStyle/>
        <a:p>
          <a:endParaRPr lang="zh-CN" altLang="en-US"/>
        </a:p>
      </dgm:t>
    </dgm:pt>
    <dgm:pt modelId="{28FDBCD3-F61A-450D-892D-E8EA240C3445}" type="pres">
      <dgm:prSet presAssocID="{D49F27BA-C7D4-47F5-A566-6558CB160CCE}" presName="firstChildTx" presStyleLbl="bgAccFollowNode1" presStyleIdx="0" presStyleCnt="2">
        <dgm:presLayoutVars>
          <dgm:bulletEnabled val="1"/>
        </dgm:presLayoutVars>
      </dgm:prSet>
      <dgm:spPr/>
      <dgm:t>
        <a:bodyPr/>
        <a:lstStyle/>
        <a:p>
          <a:endParaRPr lang="zh-CN" altLang="en-US"/>
        </a:p>
      </dgm:t>
    </dgm:pt>
    <dgm:pt modelId="{E16CB8C9-D1FB-4FF3-8667-AEACA8E83E5C}" type="pres">
      <dgm:prSet presAssocID="{D49F27BA-C7D4-47F5-A566-6558CB160CCE}" presName="negSpace" presStyleCnt="0"/>
      <dgm:spPr/>
    </dgm:pt>
    <dgm:pt modelId="{92447B8B-B043-4F04-A3B7-D0DE831D4431}" type="pres">
      <dgm:prSet presAssocID="{D49F27BA-C7D4-47F5-A566-6558CB160CCE}" presName="circle" presStyleLbl="node1" presStyleIdx="0" presStyleCnt="2" custScaleX="72392" custScaleY="72392" custLinFactNeighborX="13226" custLinFactNeighborY="54127"/>
      <dgm:spPr/>
      <dgm:t>
        <a:bodyPr/>
        <a:lstStyle/>
        <a:p>
          <a:endParaRPr lang="zh-CN" altLang="en-US"/>
        </a:p>
      </dgm:t>
    </dgm:pt>
    <dgm:pt modelId="{86EC9F84-227C-4E06-9DF9-580577FF07E6}" type="pres">
      <dgm:prSet presAssocID="{6C7F23EE-527F-445D-A03B-C095553F5BFB}" presName="transSpace" presStyleCnt="0"/>
      <dgm:spPr/>
    </dgm:pt>
    <dgm:pt modelId="{18930822-DE8A-4ABA-986D-CE814670A45E}" type="pres">
      <dgm:prSet presAssocID="{A8D79439-D5EC-4A2C-8886-3366D5388AE4}" presName="posSpace" presStyleCnt="0"/>
      <dgm:spPr/>
    </dgm:pt>
    <dgm:pt modelId="{0A15879E-9902-4979-B022-1C436A8138BA}" type="pres">
      <dgm:prSet presAssocID="{A8D79439-D5EC-4A2C-8886-3366D5388AE4}" presName="vertFlow" presStyleCnt="0"/>
      <dgm:spPr/>
    </dgm:pt>
    <dgm:pt modelId="{B212BFCE-AFC4-4470-9DE6-F92A458943E5}" type="pres">
      <dgm:prSet presAssocID="{A8D79439-D5EC-4A2C-8886-3366D5388AE4}" presName="topSpace" presStyleCnt="0"/>
      <dgm:spPr/>
    </dgm:pt>
    <dgm:pt modelId="{9C59777D-1DF0-421E-9582-AB045FE3CF8B}" type="pres">
      <dgm:prSet presAssocID="{A8D79439-D5EC-4A2C-8886-3366D5388AE4}" presName="firstComp" presStyleCnt="0"/>
      <dgm:spPr/>
    </dgm:pt>
    <dgm:pt modelId="{B4EA86C9-9645-41DF-AB1C-E026D8E8F43F}" type="pres">
      <dgm:prSet presAssocID="{A8D79439-D5EC-4A2C-8886-3366D5388AE4}" presName="firstChild" presStyleLbl="bgAccFollowNode1" presStyleIdx="1" presStyleCnt="2" custScaleX="106831" custScaleY="164123" custLinFactNeighborX="-13980" custLinFactNeighborY="43115"/>
      <dgm:spPr/>
      <dgm:t>
        <a:bodyPr/>
        <a:lstStyle/>
        <a:p>
          <a:endParaRPr lang="zh-CN" altLang="en-US"/>
        </a:p>
      </dgm:t>
    </dgm:pt>
    <dgm:pt modelId="{FFBACF87-1AED-4FB0-90AE-33D277960054}" type="pres">
      <dgm:prSet presAssocID="{A8D79439-D5EC-4A2C-8886-3366D5388AE4}" presName="firstChildTx" presStyleLbl="bgAccFollowNode1" presStyleIdx="1" presStyleCnt="2">
        <dgm:presLayoutVars>
          <dgm:bulletEnabled val="1"/>
        </dgm:presLayoutVars>
      </dgm:prSet>
      <dgm:spPr/>
      <dgm:t>
        <a:bodyPr/>
        <a:lstStyle/>
        <a:p>
          <a:endParaRPr lang="zh-CN" altLang="en-US"/>
        </a:p>
      </dgm:t>
    </dgm:pt>
    <dgm:pt modelId="{F8B169DC-C365-4F65-9BF5-245F62A807F7}" type="pres">
      <dgm:prSet presAssocID="{A8D79439-D5EC-4A2C-8886-3366D5388AE4}" presName="negSpace" presStyleCnt="0"/>
      <dgm:spPr/>
    </dgm:pt>
    <dgm:pt modelId="{789C2E5F-53BE-4B9F-8B8F-155498EB6E4B}" type="pres">
      <dgm:prSet presAssocID="{A8D79439-D5EC-4A2C-8886-3366D5388AE4}" presName="circle" presStyleLbl="node1" presStyleIdx="1" presStyleCnt="2" custScaleX="72366" custScaleY="72366" custLinFactNeighborX="1141" custLinFactNeighborY="54434"/>
      <dgm:spPr/>
      <dgm:t>
        <a:bodyPr/>
        <a:lstStyle/>
        <a:p>
          <a:endParaRPr lang="zh-CN" altLang="en-US"/>
        </a:p>
      </dgm:t>
    </dgm:pt>
  </dgm:ptLst>
  <dgm:cxnLst>
    <dgm:cxn modelId="{9E313EFB-946C-40F8-A48B-50CE1860E918}" type="presOf" srcId="{A8D79439-D5EC-4A2C-8886-3366D5388AE4}" destId="{789C2E5F-53BE-4B9F-8B8F-155498EB6E4B}" srcOrd="0" destOrd="0" presId="urn:microsoft.com/office/officeart/2005/8/layout/hList9#1"/>
    <dgm:cxn modelId="{5AE586D3-2831-4416-923B-5D925832E0C0}" srcId="{A8D79439-D5EC-4A2C-8886-3366D5388AE4}" destId="{3551B63F-97E5-4C25-8E48-EA3324E4693A}" srcOrd="0" destOrd="0" parTransId="{D45CBEB4-CA5A-42B2-A8B1-A227C3D51854}" sibTransId="{2A745622-EF74-41CE-8640-57C9EC089F05}"/>
    <dgm:cxn modelId="{3EB2EE38-4BA3-4505-80E9-7BA3AC694DB9}" type="presOf" srcId="{70E259BE-FD81-44F8-8AD8-696122467FE8}" destId="{73F0E6AA-1B12-4917-A5B9-27714EB21A6F}" srcOrd="0" destOrd="0" presId="urn:microsoft.com/office/officeart/2005/8/layout/hList9#1"/>
    <dgm:cxn modelId="{407D019B-F19B-4325-B9CC-A40C78DAB8F4}" type="presOf" srcId="{3551B63F-97E5-4C25-8E48-EA3324E4693A}" destId="{B4EA86C9-9645-41DF-AB1C-E026D8E8F43F}" srcOrd="0" destOrd="0" presId="urn:microsoft.com/office/officeart/2005/8/layout/hList9#1"/>
    <dgm:cxn modelId="{7E2FB045-2070-4057-A2CE-7DA2E72DC320}" srcId="{70E259BE-FD81-44F8-8AD8-696122467FE8}" destId="{D49F27BA-C7D4-47F5-A566-6558CB160CCE}" srcOrd="0" destOrd="0" parTransId="{DFF52EEB-FE15-4438-9ABF-8177F955BE98}" sibTransId="{6C7F23EE-527F-445D-A03B-C095553F5BFB}"/>
    <dgm:cxn modelId="{C36E721F-0374-4CDB-B8AA-4F6A83300F5D}" type="presOf" srcId="{3551B63F-97E5-4C25-8E48-EA3324E4693A}" destId="{FFBACF87-1AED-4FB0-90AE-33D277960054}" srcOrd="1" destOrd="0" presId="urn:microsoft.com/office/officeart/2005/8/layout/hList9#1"/>
    <dgm:cxn modelId="{B1F5CE12-5DEC-4914-B635-1E227C0E8A4B}" type="presOf" srcId="{1A95FDA0-3844-435D-9E9C-86ADA9E455A3}" destId="{F8D49E38-B053-4501-BD89-EB8E5A6A61CD}" srcOrd="0" destOrd="0" presId="urn:microsoft.com/office/officeart/2005/8/layout/hList9#1"/>
    <dgm:cxn modelId="{ACB250D1-83AB-4A04-B9AC-AD3E0C9AFCDE}" srcId="{70E259BE-FD81-44F8-8AD8-696122467FE8}" destId="{A8D79439-D5EC-4A2C-8886-3366D5388AE4}" srcOrd="1" destOrd="0" parTransId="{76D1CF85-CE3E-482B-BBDE-33CB26C491B3}" sibTransId="{894E5B85-0B0F-4179-80FC-578AC7607573}"/>
    <dgm:cxn modelId="{42997FCB-ABD9-4DD9-B666-6F6F014E6823}" srcId="{D49F27BA-C7D4-47F5-A566-6558CB160CCE}" destId="{1A95FDA0-3844-435D-9E9C-86ADA9E455A3}" srcOrd="0" destOrd="0" parTransId="{087CCA06-0DDB-4D11-83D1-BCE3FCB04E7F}" sibTransId="{8D56E4F9-6742-478E-A47A-C0FA477F77A1}"/>
    <dgm:cxn modelId="{A623AD6B-6C82-45BC-B95D-E5AB41795B56}" type="presOf" srcId="{1A95FDA0-3844-435D-9E9C-86ADA9E455A3}" destId="{28FDBCD3-F61A-450D-892D-E8EA240C3445}" srcOrd="1" destOrd="0" presId="urn:microsoft.com/office/officeart/2005/8/layout/hList9#1"/>
    <dgm:cxn modelId="{F696633A-DA94-4F21-B1FA-7394EC7108FC}" type="presOf" srcId="{D49F27BA-C7D4-47F5-A566-6558CB160CCE}" destId="{92447B8B-B043-4F04-A3B7-D0DE831D4431}" srcOrd="0" destOrd="0" presId="urn:microsoft.com/office/officeart/2005/8/layout/hList9#1"/>
    <dgm:cxn modelId="{0A5D6BAC-7737-4156-9FBF-438240D48B96}" type="presParOf" srcId="{73F0E6AA-1B12-4917-A5B9-27714EB21A6F}" destId="{9EB08046-B0A8-40D6-9F0C-C2EFDB819E01}" srcOrd="0" destOrd="0" presId="urn:microsoft.com/office/officeart/2005/8/layout/hList9#1"/>
    <dgm:cxn modelId="{4D87E31B-FECF-48F0-A274-F0BA2416188D}" type="presParOf" srcId="{73F0E6AA-1B12-4917-A5B9-27714EB21A6F}" destId="{771756F4-E425-4246-8438-12F2B4FD2670}" srcOrd="1" destOrd="0" presId="urn:microsoft.com/office/officeart/2005/8/layout/hList9#1"/>
    <dgm:cxn modelId="{2C5932B8-87D3-468B-9241-2091E04D7E21}" type="presParOf" srcId="{771756F4-E425-4246-8438-12F2B4FD2670}" destId="{55853259-BBE5-4C45-95ED-7DCB7230171A}" srcOrd="0" destOrd="0" presId="urn:microsoft.com/office/officeart/2005/8/layout/hList9#1"/>
    <dgm:cxn modelId="{D079AE46-B9C1-4710-A6DC-044597EEA675}" type="presParOf" srcId="{771756F4-E425-4246-8438-12F2B4FD2670}" destId="{8C960F9D-26EC-4627-9CF2-7B18C666CB35}" srcOrd="1" destOrd="0" presId="urn:microsoft.com/office/officeart/2005/8/layout/hList9#1"/>
    <dgm:cxn modelId="{73276992-89A2-4291-B716-DC15E253F171}" type="presParOf" srcId="{8C960F9D-26EC-4627-9CF2-7B18C666CB35}" destId="{F8D49E38-B053-4501-BD89-EB8E5A6A61CD}" srcOrd="0" destOrd="0" presId="urn:microsoft.com/office/officeart/2005/8/layout/hList9#1"/>
    <dgm:cxn modelId="{AAAB34E4-B636-43F7-97AC-83025E5553FE}" type="presParOf" srcId="{8C960F9D-26EC-4627-9CF2-7B18C666CB35}" destId="{28FDBCD3-F61A-450D-892D-E8EA240C3445}" srcOrd="1" destOrd="0" presId="urn:microsoft.com/office/officeart/2005/8/layout/hList9#1"/>
    <dgm:cxn modelId="{22A6747B-4432-440F-B21E-1D9E49435D3A}" type="presParOf" srcId="{73F0E6AA-1B12-4917-A5B9-27714EB21A6F}" destId="{E16CB8C9-D1FB-4FF3-8667-AEACA8E83E5C}" srcOrd="2" destOrd="0" presId="urn:microsoft.com/office/officeart/2005/8/layout/hList9#1"/>
    <dgm:cxn modelId="{AB900966-B504-4885-A7F5-0525462E2671}" type="presParOf" srcId="{73F0E6AA-1B12-4917-A5B9-27714EB21A6F}" destId="{92447B8B-B043-4F04-A3B7-D0DE831D4431}" srcOrd="3" destOrd="0" presId="urn:microsoft.com/office/officeart/2005/8/layout/hList9#1"/>
    <dgm:cxn modelId="{3C951524-6D20-47B7-9F30-55C5B9456C4C}" type="presParOf" srcId="{73F0E6AA-1B12-4917-A5B9-27714EB21A6F}" destId="{86EC9F84-227C-4E06-9DF9-580577FF07E6}" srcOrd="4" destOrd="0" presId="urn:microsoft.com/office/officeart/2005/8/layout/hList9#1"/>
    <dgm:cxn modelId="{74F6CB86-BEA2-40EB-9844-F872B80EF742}" type="presParOf" srcId="{73F0E6AA-1B12-4917-A5B9-27714EB21A6F}" destId="{18930822-DE8A-4ABA-986D-CE814670A45E}" srcOrd="5" destOrd="0" presId="urn:microsoft.com/office/officeart/2005/8/layout/hList9#1"/>
    <dgm:cxn modelId="{E759517F-92E0-46DE-B4F0-D75A864EE711}" type="presParOf" srcId="{73F0E6AA-1B12-4917-A5B9-27714EB21A6F}" destId="{0A15879E-9902-4979-B022-1C436A8138BA}" srcOrd="6" destOrd="0" presId="urn:microsoft.com/office/officeart/2005/8/layout/hList9#1"/>
    <dgm:cxn modelId="{553BD0E5-20EA-497B-80B3-A3F844174708}" type="presParOf" srcId="{0A15879E-9902-4979-B022-1C436A8138BA}" destId="{B212BFCE-AFC4-4470-9DE6-F92A458943E5}" srcOrd="0" destOrd="0" presId="urn:microsoft.com/office/officeart/2005/8/layout/hList9#1"/>
    <dgm:cxn modelId="{880D39D1-EA44-4BCB-A136-7B99B94E725F}" type="presParOf" srcId="{0A15879E-9902-4979-B022-1C436A8138BA}" destId="{9C59777D-1DF0-421E-9582-AB045FE3CF8B}" srcOrd="1" destOrd="0" presId="urn:microsoft.com/office/officeart/2005/8/layout/hList9#1"/>
    <dgm:cxn modelId="{537A2F26-2829-4039-B46A-C88223D3E38E}" type="presParOf" srcId="{9C59777D-1DF0-421E-9582-AB045FE3CF8B}" destId="{B4EA86C9-9645-41DF-AB1C-E026D8E8F43F}" srcOrd="0" destOrd="0" presId="urn:microsoft.com/office/officeart/2005/8/layout/hList9#1"/>
    <dgm:cxn modelId="{EEA248AD-3AE6-4072-8827-6B3517EC86B0}" type="presParOf" srcId="{9C59777D-1DF0-421E-9582-AB045FE3CF8B}" destId="{FFBACF87-1AED-4FB0-90AE-33D277960054}" srcOrd="1" destOrd="0" presId="urn:microsoft.com/office/officeart/2005/8/layout/hList9#1"/>
    <dgm:cxn modelId="{7EBCB5C6-FFD7-4067-B0E4-A2B7B7737202}" type="presParOf" srcId="{73F0E6AA-1B12-4917-A5B9-27714EB21A6F}" destId="{F8B169DC-C365-4F65-9BF5-245F62A807F7}" srcOrd="7" destOrd="0" presId="urn:microsoft.com/office/officeart/2005/8/layout/hList9#1"/>
    <dgm:cxn modelId="{C2FB1271-9D72-449F-AC86-527A6A8B6811}" type="presParOf" srcId="{73F0E6AA-1B12-4917-A5B9-27714EB21A6F}" destId="{789C2E5F-53BE-4B9F-8B8F-155498EB6E4B}" srcOrd="8" destOrd="0" presId="urn:microsoft.com/office/officeart/2005/8/layout/hList9#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F218E0-E72F-4FB4-B861-C83F0E35F934}" type="doc">
      <dgm:prSet loTypeId="urn:microsoft.com/office/officeart/2005/8/layout/hList1" loCatId="list" qsTypeId="urn:microsoft.com/office/officeart/2005/8/quickstyle/simple1#2" qsCatId="simple" csTypeId="urn:microsoft.com/office/officeart/2005/8/colors/accent1_2#2" csCatId="accent1" phldr="0"/>
      <dgm:spPr/>
      <dgm:t>
        <a:bodyPr/>
        <a:lstStyle/>
        <a:p>
          <a:endParaRPr lang="zh-CN" altLang="en-US"/>
        </a:p>
      </dgm:t>
    </dgm:pt>
    <dgm:pt modelId="{17264811-B842-45CA-8023-890707C56826}">
      <dgm:prSet phldrT="[文本]" phldr="0" custT="0"/>
      <dgm:spPr/>
      <dgm:t>
        <a:bodyPr vert="horz" wrap="square"/>
        <a:lstStyle/>
        <a:p>
          <a:pPr>
            <a:lnSpc>
              <a:spcPct val="100000"/>
            </a:lnSpc>
            <a:spcBef>
              <a:spcPct val="0"/>
            </a:spcBef>
            <a:spcAft>
              <a:spcPct val="35000"/>
            </a:spcAft>
          </a:pPr>
          <a:r>
            <a:rPr lang="zh-CN" altLang="en-US" b="1" dirty="0">
              <a:sym typeface="+mn-ea"/>
            </a:rPr>
            <a:t>平衡限制</a:t>
          </a:r>
          <a:endParaRPr lang="zh-CN" altLang="en-US" b="1" dirty="0"/>
        </a:p>
      </dgm:t>
    </dgm:pt>
    <dgm:pt modelId="{A109D010-9885-4F8F-B8E9-E2C717658764}" type="parTrans" cxnId="{5AF8160A-BAE8-41C9-A36F-6CA8A359B5BD}">
      <dgm:prSet/>
      <dgm:spPr/>
      <dgm:t>
        <a:bodyPr/>
        <a:lstStyle/>
        <a:p>
          <a:endParaRPr lang="zh-CN" altLang="en-US"/>
        </a:p>
      </dgm:t>
    </dgm:pt>
    <dgm:pt modelId="{ABC69D63-56ED-48ED-9346-231F6A6139BF}" type="sibTrans" cxnId="{5AF8160A-BAE8-41C9-A36F-6CA8A359B5BD}">
      <dgm:prSet/>
      <dgm:spPr/>
      <dgm:t>
        <a:bodyPr/>
        <a:lstStyle/>
        <a:p>
          <a:endParaRPr lang="zh-CN" altLang="en-US"/>
        </a:p>
      </dgm:t>
    </dgm:pt>
    <dgm:pt modelId="{3A04E1E2-A022-47CE-8997-EF18827AD0A2}">
      <dgm:prSet phldrT="[文本]" phldr="0" custT="0"/>
      <dgm:spPr/>
      <dgm:t>
        <a:bodyPr vert="horz" wrap="square"/>
        <a:lstStyle/>
        <a:p>
          <a:pPr>
            <a:lnSpc>
              <a:spcPct val="100000"/>
            </a:lnSpc>
            <a:spcBef>
              <a:spcPct val="0"/>
            </a:spcBef>
            <a:spcAft>
              <a:spcPct val="15000"/>
            </a:spcAft>
          </a:pPr>
          <a:r>
            <a:rPr lang="zh-CN" altLang="en-US" dirty="0"/>
            <a:t>平衡限制的形式是要求预算编制和执行必须遵守收支平衡的原则，但实践中如果恪守年度预算平衡原则，则会出现政府在经济不景气时为完成收入目标而增加税收至出售资产，而不是通过限制支出来实现平衡，从而出现“顺周期调节”</a:t>
          </a:r>
        </a:p>
      </dgm:t>
    </dgm:pt>
    <dgm:pt modelId="{27D8CDC7-1381-4175-B7BB-6022CF4D82E6}" type="parTrans" cxnId="{3277DCA1-F493-444F-86C6-DCBBD2C8E113}">
      <dgm:prSet/>
      <dgm:spPr/>
      <dgm:t>
        <a:bodyPr/>
        <a:lstStyle/>
        <a:p>
          <a:endParaRPr lang="zh-CN" altLang="en-US"/>
        </a:p>
      </dgm:t>
    </dgm:pt>
    <dgm:pt modelId="{6093660C-20EB-4964-87F9-BCEC151AEF5F}" type="sibTrans" cxnId="{3277DCA1-F493-444F-86C6-DCBBD2C8E113}">
      <dgm:prSet/>
      <dgm:spPr/>
      <dgm:t>
        <a:bodyPr/>
        <a:lstStyle/>
        <a:p>
          <a:endParaRPr lang="zh-CN" altLang="en-US"/>
        </a:p>
      </dgm:t>
    </dgm:pt>
    <dgm:pt modelId="{1E2CC1A7-EE79-4C18-A179-CE42EF3B3F4A}">
      <dgm:prSet phldrT="[文本]" phldr="0" custT="0"/>
      <dgm:spPr/>
      <dgm:t>
        <a:bodyPr vert="horz" wrap="square"/>
        <a:lstStyle/>
        <a:p>
          <a:pPr>
            <a:lnSpc>
              <a:spcPct val="100000"/>
            </a:lnSpc>
            <a:spcBef>
              <a:spcPct val="0"/>
            </a:spcBef>
            <a:spcAft>
              <a:spcPct val="35000"/>
            </a:spcAft>
          </a:pPr>
          <a:r>
            <a:rPr lang="zh-CN" altLang="en-US" b="1" dirty="0"/>
            <a:t>比例限制</a:t>
          </a:r>
        </a:p>
      </dgm:t>
    </dgm:pt>
    <dgm:pt modelId="{4420C36B-7FD0-41F4-845A-9000C47B4900}" type="parTrans" cxnId="{D903A443-3E8A-4C24-A03C-F5EF6ECA1E7F}">
      <dgm:prSet/>
      <dgm:spPr/>
      <dgm:t>
        <a:bodyPr/>
        <a:lstStyle/>
        <a:p>
          <a:endParaRPr lang="zh-CN" altLang="en-US"/>
        </a:p>
      </dgm:t>
    </dgm:pt>
    <dgm:pt modelId="{1BAAE311-27E8-4383-9AB4-C15DA1D4E64A}" type="sibTrans" cxnId="{D903A443-3E8A-4C24-A03C-F5EF6ECA1E7F}">
      <dgm:prSet/>
      <dgm:spPr/>
      <dgm:t>
        <a:bodyPr/>
        <a:lstStyle/>
        <a:p>
          <a:endParaRPr lang="zh-CN" altLang="en-US"/>
        </a:p>
      </dgm:t>
    </dgm:pt>
    <dgm:pt modelId="{99B048AD-4207-4FBF-AC96-32E95F737103}">
      <dgm:prSet phldrT="[文本]" phldr="0" custT="0"/>
      <dgm:spPr/>
      <dgm:t>
        <a:bodyPr vert="horz" wrap="square"/>
        <a:lstStyle/>
        <a:p>
          <a:pPr>
            <a:lnSpc>
              <a:spcPct val="100000"/>
            </a:lnSpc>
            <a:spcBef>
              <a:spcPct val="0"/>
            </a:spcBef>
            <a:spcAft>
              <a:spcPct val="15000"/>
            </a:spcAft>
          </a:pPr>
          <a:r>
            <a:rPr lang="zh-CN" altLang="en-US"/>
            <a:t>比例限制的形式主要包括，一是将支出总额限定为国内生产总值（GDP）的一定比例，如欧盟规定各成员的预算赤字不得超过本国GDP的3％；二是规定本年支出相对于上年或基准水平的变动幅度。</a:t>
          </a:r>
        </a:p>
      </dgm:t>
    </dgm:pt>
    <dgm:pt modelId="{51D632FF-BB4F-4E18-882E-B48E55588B8F}" type="parTrans" cxnId="{8D286B57-E6AC-4AC7-9843-1C77239B1050}">
      <dgm:prSet/>
      <dgm:spPr/>
      <dgm:t>
        <a:bodyPr/>
        <a:lstStyle/>
        <a:p>
          <a:endParaRPr lang="zh-CN" altLang="en-US"/>
        </a:p>
      </dgm:t>
    </dgm:pt>
    <dgm:pt modelId="{FF53DED4-9E89-47A5-A21C-6C2BA42171BF}" type="sibTrans" cxnId="{8D286B57-E6AC-4AC7-9843-1C77239B1050}">
      <dgm:prSet/>
      <dgm:spPr/>
      <dgm:t>
        <a:bodyPr/>
        <a:lstStyle/>
        <a:p>
          <a:endParaRPr lang="zh-CN" altLang="en-US"/>
        </a:p>
      </dgm:t>
    </dgm:pt>
    <dgm:pt modelId="{7CF2E237-A323-4932-9A99-5C3801C407F7}" type="pres">
      <dgm:prSet presAssocID="{49F218E0-E72F-4FB4-B861-C83F0E35F934}" presName="Name0" presStyleCnt="0">
        <dgm:presLayoutVars>
          <dgm:dir/>
          <dgm:animLvl val="lvl"/>
          <dgm:resizeHandles val="exact"/>
        </dgm:presLayoutVars>
      </dgm:prSet>
      <dgm:spPr/>
      <dgm:t>
        <a:bodyPr/>
        <a:lstStyle/>
        <a:p>
          <a:endParaRPr lang="zh-CN" altLang="en-US"/>
        </a:p>
      </dgm:t>
    </dgm:pt>
    <dgm:pt modelId="{600174B3-3EC6-4ED8-9A64-BCC193972B36}" type="pres">
      <dgm:prSet presAssocID="{17264811-B842-45CA-8023-890707C56826}" presName="composite" presStyleCnt="0"/>
      <dgm:spPr/>
    </dgm:pt>
    <dgm:pt modelId="{27C3B081-C62D-4789-ACCC-6B5C4C4AC593}" type="pres">
      <dgm:prSet presAssocID="{17264811-B842-45CA-8023-890707C56826}" presName="parTx" presStyleLbl="alignNode1" presStyleIdx="0" presStyleCnt="2">
        <dgm:presLayoutVars>
          <dgm:chMax val="0"/>
          <dgm:chPref val="0"/>
          <dgm:bulletEnabled val="1"/>
        </dgm:presLayoutVars>
      </dgm:prSet>
      <dgm:spPr/>
      <dgm:t>
        <a:bodyPr/>
        <a:lstStyle/>
        <a:p>
          <a:endParaRPr lang="zh-CN" altLang="en-US"/>
        </a:p>
      </dgm:t>
    </dgm:pt>
    <dgm:pt modelId="{EF7A3F2B-0DDF-464D-BB82-2FD9B2735E45}" type="pres">
      <dgm:prSet presAssocID="{17264811-B842-45CA-8023-890707C56826}" presName="desTx" presStyleLbl="alignAccFollowNode1" presStyleIdx="0" presStyleCnt="2">
        <dgm:presLayoutVars>
          <dgm:bulletEnabled val="1"/>
        </dgm:presLayoutVars>
      </dgm:prSet>
      <dgm:spPr/>
      <dgm:t>
        <a:bodyPr/>
        <a:lstStyle/>
        <a:p>
          <a:endParaRPr lang="zh-CN" altLang="en-US"/>
        </a:p>
      </dgm:t>
    </dgm:pt>
    <dgm:pt modelId="{74BFF946-DBE8-4C9C-BE94-FFDC86C27C98}" type="pres">
      <dgm:prSet presAssocID="{ABC69D63-56ED-48ED-9346-231F6A6139BF}" presName="space" presStyleCnt="0"/>
      <dgm:spPr/>
    </dgm:pt>
    <dgm:pt modelId="{F09E7C67-D483-4458-8932-ED733A6AD0BE}" type="pres">
      <dgm:prSet presAssocID="{1E2CC1A7-EE79-4C18-A179-CE42EF3B3F4A}" presName="composite" presStyleCnt="0"/>
      <dgm:spPr/>
    </dgm:pt>
    <dgm:pt modelId="{F8668B23-714E-4127-97FC-1CD6337621BE}" type="pres">
      <dgm:prSet presAssocID="{1E2CC1A7-EE79-4C18-A179-CE42EF3B3F4A}" presName="parTx" presStyleLbl="alignNode1" presStyleIdx="1" presStyleCnt="2">
        <dgm:presLayoutVars>
          <dgm:chMax val="0"/>
          <dgm:chPref val="0"/>
          <dgm:bulletEnabled val="1"/>
        </dgm:presLayoutVars>
      </dgm:prSet>
      <dgm:spPr/>
      <dgm:t>
        <a:bodyPr/>
        <a:lstStyle/>
        <a:p>
          <a:endParaRPr lang="zh-CN" altLang="en-US"/>
        </a:p>
      </dgm:t>
    </dgm:pt>
    <dgm:pt modelId="{DBD11FAB-8B7F-4F8A-8171-934118D8A205}" type="pres">
      <dgm:prSet presAssocID="{1E2CC1A7-EE79-4C18-A179-CE42EF3B3F4A}" presName="desTx" presStyleLbl="alignAccFollowNode1" presStyleIdx="1" presStyleCnt="2">
        <dgm:presLayoutVars>
          <dgm:bulletEnabled val="1"/>
        </dgm:presLayoutVars>
      </dgm:prSet>
      <dgm:spPr/>
      <dgm:t>
        <a:bodyPr/>
        <a:lstStyle/>
        <a:p>
          <a:endParaRPr lang="zh-CN" altLang="en-US"/>
        </a:p>
      </dgm:t>
    </dgm:pt>
  </dgm:ptLst>
  <dgm:cxnLst>
    <dgm:cxn modelId="{43AD5CA2-7E8F-42D2-B466-FAFE29A91788}" type="presOf" srcId="{3A04E1E2-A022-47CE-8997-EF18827AD0A2}" destId="{EF7A3F2B-0DDF-464D-BB82-2FD9B2735E45}" srcOrd="0" destOrd="0" presId="urn:microsoft.com/office/officeart/2005/8/layout/hList1"/>
    <dgm:cxn modelId="{0B56354A-E8E9-46AC-BA25-6E4BBA09452B}" type="presOf" srcId="{49F218E0-E72F-4FB4-B861-C83F0E35F934}" destId="{7CF2E237-A323-4932-9A99-5C3801C407F7}" srcOrd="0" destOrd="0" presId="urn:microsoft.com/office/officeart/2005/8/layout/hList1"/>
    <dgm:cxn modelId="{8D286B57-E6AC-4AC7-9843-1C77239B1050}" srcId="{1E2CC1A7-EE79-4C18-A179-CE42EF3B3F4A}" destId="{99B048AD-4207-4FBF-AC96-32E95F737103}" srcOrd="0" destOrd="0" parTransId="{51D632FF-BB4F-4E18-882E-B48E55588B8F}" sibTransId="{FF53DED4-9E89-47A5-A21C-6C2BA42171BF}"/>
    <dgm:cxn modelId="{D903A443-3E8A-4C24-A03C-F5EF6ECA1E7F}" srcId="{49F218E0-E72F-4FB4-B861-C83F0E35F934}" destId="{1E2CC1A7-EE79-4C18-A179-CE42EF3B3F4A}" srcOrd="1" destOrd="0" parTransId="{4420C36B-7FD0-41F4-845A-9000C47B4900}" sibTransId="{1BAAE311-27E8-4383-9AB4-C15DA1D4E64A}"/>
    <dgm:cxn modelId="{5AF8160A-BAE8-41C9-A36F-6CA8A359B5BD}" srcId="{49F218E0-E72F-4FB4-B861-C83F0E35F934}" destId="{17264811-B842-45CA-8023-890707C56826}" srcOrd="0" destOrd="0" parTransId="{A109D010-9885-4F8F-B8E9-E2C717658764}" sibTransId="{ABC69D63-56ED-48ED-9346-231F6A6139BF}"/>
    <dgm:cxn modelId="{668C3F41-3B6F-4F67-8C7A-7D372511E91E}" type="presOf" srcId="{17264811-B842-45CA-8023-890707C56826}" destId="{27C3B081-C62D-4789-ACCC-6B5C4C4AC593}" srcOrd="0" destOrd="0" presId="urn:microsoft.com/office/officeart/2005/8/layout/hList1"/>
    <dgm:cxn modelId="{3158B096-F86D-43D9-8004-EE39DAB0338E}" type="presOf" srcId="{1E2CC1A7-EE79-4C18-A179-CE42EF3B3F4A}" destId="{F8668B23-714E-4127-97FC-1CD6337621BE}" srcOrd="0" destOrd="0" presId="urn:microsoft.com/office/officeart/2005/8/layout/hList1"/>
    <dgm:cxn modelId="{3277DCA1-F493-444F-86C6-DCBBD2C8E113}" srcId="{17264811-B842-45CA-8023-890707C56826}" destId="{3A04E1E2-A022-47CE-8997-EF18827AD0A2}" srcOrd="0" destOrd="0" parTransId="{27D8CDC7-1381-4175-B7BB-6022CF4D82E6}" sibTransId="{6093660C-20EB-4964-87F9-BCEC151AEF5F}"/>
    <dgm:cxn modelId="{27E2FAB8-FCDC-4D81-8562-E4EF7F829E8A}" type="presOf" srcId="{99B048AD-4207-4FBF-AC96-32E95F737103}" destId="{DBD11FAB-8B7F-4F8A-8171-934118D8A205}" srcOrd="0" destOrd="0" presId="urn:microsoft.com/office/officeart/2005/8/layout/hList1"/>
    <dgm:cxn modelId="{06104C44-B505-417C-BEAC-5238251E8914}" type="presParOf" srcId="{7CF2E237-A323-4932-9A99-5C3801C407F7}" destId="{600174B3-3EC6-4ED8-9A64-BCC193972B36}" srcOrd="0" destOrd="0" presId="urn:microsoft.com/office/officeart/2005/8/layout/hList1"/>
    <dgm:cxn modelId="{E786CCF7-EEA9-4332-B640-4ADDAC96F525}" type="presParOf" srcId="{600174B3-3EC6-4ED8-9A64-BCC193972B36}" destId="{27C3B081-C62D-4789-ACCC-6B5C4C4AC593}" srcOrd="0" destOrd="0" presId="urn:microsoft.com/office/officeart/2005/8/layout/hList1"/>
    <dgm:cxn modelId="{AAF6CFBC-4FBD-49A6-9279-12FF19E315EC}" type="presParOf" srcId="{600174B3-3EC6-4ED8-9A64-BCC193972B36}" destId="{EF7A3F2B-0DDF-464D-BB82-2FD9B2735E45}" srcOrd="1" destOrd="0" presId="urn:microsoft.com/office/officeart/2005/8/layout/hList1"/>
    <dgm:cxn modelId="{61AAF2D8-B818-47E9-982D-6A0604F8832C}" type="presParOf" srcId="{7CF2E237-A323-4932-9A99-5C3801C407F7}" destId="{74BFF946-DBE8-4C9C-BE94-FFDC86C27C98}" srcOrd="1" destOrd="0" presId="urn:microsoft.com/office/officeart/2005/8/layout/hList1"/>
    <dgm:cxn modelId="{56FD032F-7EC9-4BF6-8558-EF21009E5A3F}" type="presParOf" srcId="{7CF2E237-A323-4932-9A99-5C3801C407F7}" destId="{F09E7C67-D483-4458-8932-ED733A6AD0BE}" srcOrd="2" destOrd="0" presId="urn:microsoft.com/office/officeart/2005/8/layout/hList1"/>
    <dgm:cxn modelId="{062F7822-01C6-47D1-BC82-458DEB55814B}" type="presParOf" srcId="{F09E7C67-D483-4458-8932-ED733A6AD0BE}" destId="{F8668B23-714E-4127-97FC-1CD6337621BE}" srcOrd="0" destOrd="0" presId="urn:microsoft.com/office/officeart/2005/8/layout/hList1"/>
    <dgm:cxn modelId="{B455EAC1-E9AF-4921-B6A7-CF7ACB6A8597}" type="presParOf" srcId="{F09E7C67-D483-4458-8932-ED733A6AD0BE}" destId="{DBD11FAB-8B7F-4F8A-8171-934118D8A205}"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E259BE-FD81-44F8-8AD8-696122467FE8}" type="doc">
      <dgm:prSet loTypeId="urn:microsoft.com/office/officeart/2005/8/layout/hList9#1" loCatId="list" qsTypeId="urn:microsoft.com/office/officeart/2005/8/quickstyle/simple1#1" qsCatId="simple" csTypeId="urn:microsoft.com/office/officeart/2005/8/colors/accent1_2#1" csCatId="accent1" phldr="1"/>
      <dgm:spPr/>
      <dgm:t>
        <a:bodyPr/>
        <a:lstStyle/>
        <a:p>
          <a:endParaRPr lang="zh-CN" altLang="en-US"/>
        </a:p>
      </dgm:t>
    </dgm:pt>
    <dgm:pt modelId="{73F0E6AA-1B12-4917-A5B9-27714EB21A6F}" type="pres">
      <dgm:prSet presAssocID="{70E259BE-FD81-44F8-8AD8-696122467FE8}" presName="list" presStyleCnt="0">
        <dgm:presLayoutVars>
          <dgm:dir/>
          <dgm:animLvl val="lvl"/>
        </dgm:presLayoutVars>
      </dgm:prSet>
      <dgm:spPr/>
      <dgm:t>
        <a:bodyPr/>
        <a:lstStyle/>
        <a:p>
          <a:endParaRPr lang="zh-CN" altLang="en-US"/>
        </a:p>
      </dgm:t>
    </dgm:pt>
  </dgm:ptLst>
  <dgm:cxnLst>
    <dgm:cxn modelId="{628F2040-AA07-4E69-B9E4-5C65D7CE49D1}" type="presOf" srcId="{70E259BE-FD81-44F8-8AD8-696122467FE8}" destId="{73F0E6AA-1B12-4917-A5B9-27714EB21A6F}" srcOrd="0" destOrd="0" presId="urn:microsoft.com/office/officeart/2005/8/layout/hList9#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9767EC-45A5-4690-BD18-E11B67407D41}" type="doc">
      <dgm:prSet loTypeId="urn:microsoft.com/office/officeart/2005/8/layout/default#1" loCatId="list" qsTypeId="urn:microsoft.com/office/officeart/2005/8/quickstyle/simple1#3" qsCatId="simple" csTypeId="urn:microsoft.com/office/officeart/2005/8/colors/accent1_2#3" csCatId="accent1" phldr="0"/>
      <dgm:spPr/>
      <dgm:t>
        <a:bodyPr/>
        <a:lstStyle/>
        <a:p>
          <a:endParaRPr lang="zh-CN" altLang="en-US"/>
        </a:p>
      </dgm:t>
    </dgm:pt>
    <dgm:pt modelId="{9B6BB80D-CE45-4175-8E2D-4905C0D010CD}">
      <dgm:prSet phldrT="[文本]" phldr="0" custT="0"/>
      <dgm:spPr/>
      <dgm:t>
        <a:bodyPr vert="horz" wrap="square"/>
        <a:lstStyle/>
        <a:p>
          <a:pPr>
            <a:lnSpc>
              <a:spcPct val="100000"/>
            </a:lnSpc>
            <a:spcBef>
              <a:spcPct val="0"/>
            </a:spcBef>
            <a:spcAft>
              <a:spcPct val="35000"/>
            </a:spcAft>
          </a:pPr>
          <a:r>
            <a:rPr lang="zh-CN" altLang="en-US"/>
            <a:t>合法性</a:t>
          </a:r>
        </a:p>
        <a:p>
          <a:pPr>
            <a:lnSpc>
              <a:spcPct val="100000"/>
            </a:lnSpc>
            <a:spcBef>
              <a:spcPct val="0"/>
            </a:spcBef>
            <a:spcAft>
              <a:spcPct val="35000"/>
            </a:spcAft>
          </a:pPr>
          <a:r>
            <a:rPr lang="zh-CN" altLang="en-US"/>
            <a:t>原则</a:t>
          </a:r>
        </a:p>
      </dgm:t>
    </dgm:pt>
    <dgm:pt modelId="{BB1D02B8-EBBE-4750-81F7-841715D8CAD2}" type="parTrans" cxnId="{4C2EDA3E-512A-47D6-B3BB-22E1C9A875B4}">
      <dgm:prSet/>
      <dgm:spPr/>
      <dgm:t>
        <a:bodyPr/>
        <a:lstStyle/>
        <a:p>
          <a:endParaRPr lang="zh-CN" altLang="en-US"/>
        </a:p>
      </dgm:t>
    </dgm:pt>
    <dgm:pt modelId="{59718BFC-7461-43EC-A70B-78CAAE8F9086}" type="sibTrans" cxnId="{4C2EDA3E-512A-47D6-B3BB-22E1C9A875B4}">
      <dgm:prSet/>
      <dgm:spPr/>
      <dgm:t>
        <a:bodyPr/>
        <a:lstStyle/>
        <a:p>
          <a:endParaRPr lang="zh-CN" altLang="en-US"/>
        </a:p>
      </dgm:t>
    </dgm:pt>
    <dgm:pt modelId="{4FA167C7-41CD-4946-9FE3-982B93A7A123}">
      <dgm:prSet phldrT="[文本]" phldr="0" custT="0"/>
      <dgm:spPr/>
      <dgm:t>
        <a:bodyPr vert="horz" wrap="square"/>
        <a:lstStyle/>
        <a:p>
          <a:pPr>
            <a:lnSpc>
              <a:spcPct val="100000"/>
            </a:lnSpc>
            <a:spcBef>
              <a:spcPct val="0"/>
            </a:spcBef>
            <a:spcAft>
              <a:spcPct val="35000"/>
            </a:spcAft>
          </a:pPr>
          <a:r>
            <a:rPr lang="zh-CN" altLang="en-US"/>
            <a:t>真实性</a:t>
          </a:r>
        </a:p>
        <a:p>
          <a:pPr>
            <a:lnSpc>
              <a:spcPct val="100000"/>
            </a:lnSpc>
            <a:spcBef>
              <a:spcPct val="0"/>
            </a:spcBef>
            <a:spcAft>
              <a:spcPct val="35000"/>
            </a:spcAft>
          </a:pPr>
          <a:r>
            <a:rPr lang="zh-CN" altLang="en-US"/>
            <a:t>原则</a:t>
          </a:r>
        </a:p>
      </dgm:t>
    </dgm:pt>
    <dgm:pt modelId="{0FBEE49D-B4F4-4FDC-A0B8-82C9EAE8FC49}" type="parTrans" cxnId="{506DE930-7BB1-410D-BF9E-E70BF05DA653}">
      <dgm:prSet/>
      <dgm:spPr/>
      <dgm:t>
        <a:bodyPr/>
        <a:lstStyle/>
        <a:p>
          <a:endParaRPr lang="zh-CN" altLang="en-US"/>
        </a:p>
      </dgm:t>
    </dgm:pt>
    <dgm:pt modelId="{A5DEF5B1-D3B3-42ED-86C6-DE0BFE8F1D5E}" type="sibTrans" cxnId="{506DE930-7BB1-410D-BF9E-E70BF05DA653}">
      <dgm:prSet/>
      <dgm:spPr/>
      <dgm:t>
        <a:bodyPr/>
        <a:lstStyle/>
        <a:p>
          <a:endParaRPr lang="zh-CN" altLang="en-US"/>
        </a:p>
      </dgm:t>
    </dgm:pt>
    <dgm:pt modelId="{012E2374-9848-4A3A-A4CB-AB21E01F47B2}">
      <dgm:prSet phldrT="[文本]" phldr="0" custT="0"/>
      <dgm:spPr/>
      <dgm:t>
        <a:bodyPr vert="horz" wrap="square"/>
        <a:lstStyle/>
        <a:p>
          <a:pPr>
            <a:lnSpc>
              <a:spcPct val="100000"/>
            </a:lnSpc>
            <a:spcBef>
              <a:spcPct val="0"/>
            </a:spcBef>
            <a:spcAft>
              <a:spcPct val="35000"/>
            </a:spcAft>
          </a:pPr>
          <a:r>
            <a:rPr lang="zh-CN" altLang="en-US"/>
            <a:t>完整性</a:t>
          </a:r>
        </a:p>
        <a:p>
          <a:pPr>
            <a:lnSpc>
              <a:spcPct val="100000"/>
            </a:lnSpc>
            <a:spcBef>
              <a:spcPct val="0"/>
            </a:spcBef>
            <a:spcAft>
              <a:spcPct val="35000"/>
            </a:spcAft>
          </a:pPr>
          <a:r>
            <a:rPr lang="zh-CN" altLang="en-US"/>
            <a:t>原则</a:t>
          </a:r>
        </a:p>
      </dgm:t>
    </dgm:pt>
    <dgm:pt modelId="{62C7854A-82A8-4FC8-9834-5F3449F276F1}" type="parTrans" cxnId="{D3FE3E5A-24EF-41F0-999B-EE5001851C8B}">
      <dgm:prSet/>
      <dgm:spPr/>
      <dgm:t>
        <a:bodyPr/>
        <a:lstStyle/>
        <a:p>
          <a:endParaRPr lang="zh-CN" altLang="en-US"/>
        </a:p>
      </dgm:t>
    </dgm:pt>
    <dgm:pt modelId="{AEF6F788-4997-4B27-9CA3-00098FDB30A5}" type="sibTrans" cxnId="{D3FE3E5A-24EF-41F0-999B-EE5001851C8B}">
      <dgm:prSet/>
      <dgm:spPr/>
      <dgm:t>
        <a:bodyPr/>
        <a:lstStyle/>
        <a:p>
          <a:endParaRPr lang="zh-CN" altLang="en-US"/>
        </a:p>
      </dgm:t>
    </dgm:pt>
    <dgm:pt modelId="{7445BF43-8F4F-4601-8E54-44F36454B2AE}">
      <dgm:prSet phldrT="[文本]" phldr="0" custT="0"/>
      <dgm:spPr/>
      <dgm:t>
        <a:bodyPr vert="horz" wrap="square"/>
        <a:lstStyle/>
        <a:p>
          <a:pPr>
            <a:lnSpc>
              <a:spcPct val="100000"/>
            </a:lnSpc>
            <a:spcBef>
              <a:spcPct val="0"/>
            </a:spcBef>
            <a:spcAft>
              <a:spcPct val="35000"/>
            </a:spcAft>
          </a:pPr>
          <a:r>
            <a:rPr lang="zh-CN" altLang="en-US"/>
            <a:t>科学性</a:t>
          </a:r>
        </a:p>
        <a:p>
          <a:pPr>
            <a:lnSpc>
              <a:spcPct val="100000"/>
            </a:lnSpc>
            <a:spcBef>
              <a:spcPct val="0"/>
            </a:spcBef>
            <a:spcAft>
              <a:spcPct val="35000"/>
            </a:spcAft>
          </a:pPr>
          <a:r>
            <a:rPr lang="zh-CN" altLang="en-US"/>
            <a:t>原则</a:t>
          </a:r>
        </a:p>
      </dgm:t>
    </dgm:pt>
    <dgm:pt modelId="{0F92155C-AC9D-4FA3-A8E0-B855B2434614}" type="parTrans" cxnId="{DBF42A8D-D59C-45D6-9CEB-59DFAC03840A}">
      <dgm:prSet/>
      <dgm:spPr/>
      <dgm:t>
        <a:bodyPr/>
        <a:lstStyle/>
        <a:p>
          <a:endParaRPr lang="zh-CN" altLang="en-US"/>
        </a:p>
      </dgm:t>
    </dgm:pt>
    <dgm:pt modelId="{053FC03B-A92E-4CAC-B45E-1DF4D29ECD7A}" type="sibTrans" cxnId="{DBF42A8D-D59C-45D6-9CEB-59DFAC03840A}">
      <dgm:prSet/>
      <dgm:spPr/>
      <dgm:t>
        <a:bodyPr/>
        <a:lstStyle/>
        <a:p>
          <a:endParaRPr lang="zh-CN" altLang="en-US"/>
        </a:p>
      </dgm:t>
    </dgm:pt>
    <dgm:pt modelId="{6509179F-ACA4-4700-A36E-219FB6C410E8}">
      <dgm:prSet phldrT="[文本]" phldr="0" custT="0"/>
      <dgm:spPr/>
      <dgm:t>
        <a:bodyPr vert="horz" wrap="square"/>
        <a:lstStyle/>
        <a:p>
          <a:pPr>
            <a:lnSpc>
              <a:spcPct val="100000"/>
            </a:lnSpc>
            <a:spcBef>
              <a:spcPct val="0"/>
            </a:spcBef>
            <a:spcAft>
              <a:spcPct val="35000"/>
            </a:spcAft>
          </a:pPr>
          <a:r>
            <a:rPr lang="zh-CN" altLang="en-US"/>
            <a:t>稳妥性</a:t>
          </a:r>
        </a:p>
        <a:p>
          <a:pPr>
            <a:lnSpc>
              <a:spcPct val="100000"/>
            </a:lnSpc>
            <a:spcBef>
              <a:spcPct val="0"/>
            </a:spcBef>
            <a:spcAft>
              <a:spcPct val="35000"/>
            </a:spcAft>
          </a:pPr>
          <a:r>
            <a:rPr lang="zh-CN" altLang="en-US"/>
            <a:t>原则</a:t>
          </a:r>
        </a:p>
      </dgm:t>
    </dgm:pt>
    <dgm:pt modelId="{71565FF3-755E-45E8-BA70-1F310FD4C06B}" type="parTrans" cxnId="{EC912BD9-1D56-401F-82EA-0B83FA52BA81}">
      <dgm:prSet/>
      <dgm:spPr/>
      <dgm:t>
        <a:bodyPr/>
        <a:lstStyle/>
        <a:p>
          <a:endParaRPr lang="zh-CN" altLang="en-US"/>
        </a:p>
      </dgm:t>
    </dgm:pt>
    <dgm:pt modelId="{7D36E41E-D04A-42FB-96E3-A252BA9520CB}" type="sibTrans" cxnId="{EC912BD9-1D56-401F-82EA-0B83FA52BA81}">
      <dgm:prSet/>
      <dgm:spPr/>
      <dgm:t>
        <a:bodyPr/>
        <a:lstStyle/>
        <a:p>
          <a:endParaRPr lang="zh-CN" altLang="en-US"/>
        </a:p>
      </dgm:t>
    </dgm:pt>
    <dgm:pt modelId="{A84C8472-4D66-43C7-B2AB-C5C049E94AE7}">
      <dgm:prSet phldr="0" custT="0"/>
      <dgm:spPr/>
      <dgm:t>
        <a:bodyPr vert="horz" wrap="square"/>
        <a:lstStyle/>
        <a:p>
          <a:pPr>
            <a:lnSpc>
              <a:spcPct val="100000"/>
            </a:lnSpc>
            <a:spcBef>
              <a:spcPct val="0"/>
            </a:spcBef>
            <a:spcAft>
              <a:spcPct val="35000"/>
            </a:spcAft>
          </a:pPr>
          <a:r>
            <a:rPr altLang="en-US"/>
            <a:t>重点性</a:t>
          </a:r>
        </a:p>
        <a:p>
          <a:pPr>
            <a:lnSpc>
              <a:spcPct val="100000"/>
            </a:lnSpc>
            <a:spcBef>
              <a:spcPct val="0"/>
            </a:spcBef>
            <a:spcAft>
              <a:spcPct val="35000"/>
            </a:spcAft>
          </a:pPr>
          <a:r>
            <a:rPr altLang="en-US"/>
            <a:t>原则</a:t>
          </a:r>
        </a:p>
      </dgm:t>
    </dgm:pt>
    <dgm:pt modelId="{CF18D20D-A0CD-48C2-948D-6A8BAEA0EF58}" type="parTrans" cxnId="{29C23F12-7FD2-496E-9593-B5818F30228D}">
      <dgm:prSet/>
      <dgm:spPr/>
    </dgm:pt>
    <dgm:pt modelId="{DF173175-9B23-4936-BCEF-1C9014D6851C}" type="sibTrans" cxnId="{29C23F12-7FD2-496E-9593-B5818F30228D}">
      <dgm:prSet/>
      <dgm:spPr/>
    </dgm:pt>
    <dgm:pt modelId="{246786EE-27B2-4E1C-B503-76CB84024FFA}">
      <dgm:prSet phldr="0" custT="0"/>
      <dgm:spPr/>
      <dgm:t>
        <a:bodyPr vert="horz" wrap="square"/>
        <a:lstStyle/>
        <a:p>
          <a:pPr>
            <a:lnSpc>
              <a:spcPct val="100000"/>
            </a:lnSpc>
            <a:spcBef>
              <a:spcPct val="0"/>
            </a:spcBef>
            <a:spcAft>
              <a:spcPct val="35000"/>
            </a:spcAft>
          </a:pPr>
          <a:r>
            <a:rPr altLang="en-US"/>
            <a:t>透明性</a:t>
          </a:r>
        </a:p>
        <a:p>
          <a:pPr>
            <a:lnSpc>
              <a:spcPct val="100000"/>
            </a:lnSpc>
            <a:spcBef>
              <a:spcPct val="0"/>
            </a:spcBef>
            <a:spcAft>
              <a:spcPct val="35000"/>
            </a:spcAft>
          </a:pPr>
          <a:r>
            <a:rPr altLang="en-US"/>
            <a:t>原则</a:t>
          </a:r>
        </a:p>
      </dgm:t>
    </dgm:pt>
    <dgm:pt modelId="{BED4476D-EE24-4E17-AC38-CEE7368A55AD}" type="parTrans" cxnId="{62357D68-A96C-4576-AD75-61537BE01C37}">
      <dgm:prSet/>
      <dgm:spPr/>
    </dgm:pt>
    <dgm:pt modelId="{F1B18DB6-FAD8-4535-9DBC-8BDC1BED14B1}" type="sibTrans" cxnId="{62357D68-A96C-4576-AD75-61537BE01C37}">
      <dgm:prSet/>
      <dgm:spPr/>
    </dgm:pt>
    <dgm:pt modelId="{3E6DA1FB-D86F-4420-8C26-691CCC779973}">
      <dgm:prSet phldr="0" custT="0"/>
      <dgm:spPr/>
      <dgm:t>
        <a:bodyPr vert="horz" wrap="square"/>
        <a:lstStyle/>
        <a:p>
          <a:pPr>
            <a:lnSpc>
              <a:spcPct val="100000"/>
            </a:lnSpc>
            <a:spcBef>
              <a:spcPct val="0"/>
            </a:spcBef>
            <a:spcAft>
              <a:spcPct val="35000"/>
            </a:spcAft>
          </a:pPr>
          <a:r>
            <a:rPr altLang="en-US"/>
            <a:t>绩效性</a:t>
          </a:r>
        </a:p>
        <a:p>
          <a:pPr>
            <a:lnSpc>
              <a:spcPct val="100000"/>
            </a:lnSpc>
            <a:spcBef>
              <a:spcPct val="0"/>
            </a:spcBef>
            <a:spcAft>
              <a:spcPct val="35000"/>
            </a:spcAft>
          </a:pPr>
          <a:r>
            <a:rPr altLang="en-US"/>
            <a:t>原则</a:t>
          </a:r>
        </a:p>
      </dgm:t>
    </dgm:pt>
    <dgm:pt modelId="{990A8DF2-3C7B-42C7-86CC-F53380045294}" type="parTrans" cxnId="{2DC04667-09CF-4715-A00E-D2E27D883DCB}">
      <dgm:prSet/>
      <dgm:spPr/>
    </dgm:pt>
    <dgm:pt modelId="{B4F91241-EE1F-46CA-B455-738F3FCB7CD3}" type="sibTrans" cxnId="{2DC04667-09CF-4715-A00E-D2E27D883DCB}">
      <dgm:prSet/>
      <dgm:spPr/>
    </dgm:pt>
    <dgm:pt modelId="{6263A432-66E8-42C0-87B1-FDFFB789EC9E}" type="pres">
      <dgm:prSet presAssocID="{A69767EC-45A5-4690-BD18-E11B67407D41}" presName="diagram" presStyleCnt="0">
        <dgm:presLayoutVars>
          <dgm:dir/>
          <dgm:resizeHandles val="exact"/>
        </dgm:presLayoutVars>
      </dgm:prSet>
      <dgm:spPr/>
      <dgm:t>
        <a:bodyPr/>
        <a:lstStyle/>
        <a:p>
          <a:endParaRPr lang="zh-CN" altLang="en-US"/>
        </a:p>
      </dgm:t>
    </dgm:pt>
    <dgm:pt modelId="{45BC76BB-AE4B-4A92-A58B-7E063DBD1E24}" type="pres">
      <dgm:prSet presAssocID="{9B6BB80D-CE45-4175-8E2D-4905C0D010CD}" presName="node" presStyleLbl="node1" presStyleIdx="0" presStyleCnt="8">
        <dgm:presLayoutVars>
          <dgm:bulletEnabled val="1"/>
        </dgm:presLayoutVars>
      </dgm:prSet>
      <dgm:spPr/>
      <dgm:t>
        <a:bodyPr/>
        <a:lstStyle/>
        <a:p>
          <a:endParaRPr lang="zh-CN" altLang="en-US"/>
        </a:p>
      </dgm:t>
    </dgm:pt>
    <dgm:pt modelId="{27FEB09D-0795-4328-AC3A-216994F3D6B6}" type="pres">
      <dgm:prSet presAssocID="{59718BFC-7461-43EC-A70B-78CAAE8F9086}" presName="sibTrans" presStyleCnt="0"/>
      <dgm:spPr/>
    </dgm:pt>
    <dgm:pt modelId="{847E901F-75F0-4307-BA30-D30DEFF4E488}" type="pres">
      <dgm:prSet presAssocID="{4FA167C7-41CD-4946-9FE3-982B93A7A123}" presName="node" presStyleLbl="node1" presStyleIdx="1" presStyleCnt="8">
        <dgm:presLayoutVars>
          <dgm:bulletEnabled val="1"/>
        </dgm:presLayoutVars>
      </dgm:prSet>
      <dgm:spPr/>
      <dgm:t>
        <a:bodyPr/>
        <a:lstStyle/>
        <a:p>
          <a:endParaRPr lang="zh-CN" altLang="en-US"/>
        </a:p>
      </dgm:t>
    </dgm:pt>
    <dgm:pt modelId="{53665879-D2CA-4AD3-85DF-9C98D3EE79E3}" type="pres">
      <dgm:prSet presAssocID="{A5DEF5B1-D3B3-42ED-86C6-DE0BFE8F1D5E}" presName="sibTrans" presStyleCnt="0"/>
      <dgm:spPr/>
    </dgm:pt>
    <dgm:pt modelId="{43B36D94-2B60-4FDF-86E6-EEE9BC8470EF}" type="pres">
      <dgm:prSet presAssocID="{012E2374-9848-4A3A-A4CB-AB21E01F47B2}" presName="node" presStyleLbl="node1" presStyleIdx="2" presStyleCnt="8">
        <dgm:presLayoutVars>
          <dgm:bulletEnabled val="1"/>
        </dgm:presLayoutVars>
      </dgm:prSet>
      <dgm:spPr/>
      <dgm:t>
        <a:bodyPr/>
        <a:lstStyle/>
        <a:p>
          <a:endParaRPr lang="zh-CN" altLang="en-US"/>
        </a:p>
      </dgm:t>
    </dgm:pt>
    <dgm:pt modelId="{E204F384-F171-43F9-9CC1-375ABE603CAC}" type="pres">
      <dgm:prSet presAssocID="{AEF6F788-4997-4B27-9CA3-00098FDB30A5}" presName="sibTrans" presStyleCnt="0"/>
      <dgm:spPr/>
    </dgm:pt>
    <dgm:pt modelId="{20B5779C-E87E-412E-8710-5EC38FEF4CEE}" type="pres">
      <dgm:prSet presAssocID="{7445BF43-8F4F-4601-8E54-44F36454B2AE}" presName="node" presStyleLbl="node1" presStyleIdx="3" presStyleCnt="8">
        <dgm:presLayoutVars>
          <dgm:bulletEnabled val="1"/>
        </dgm:presLayoutVars>
      </dgm:prSet>
      <dgm:spPr/>
      <dgm:t>
        <a:bodyPr/>
        <a:lstStyle/>
        <a:p>
          <a:endParaRPr lang="zh-CN" altLang="en-US"/>
        </a:p>
      </dgm:t>
    </dgm:pt>
    <dgm:pt modelId="{BF172A2B-4638-4663-910A-85711461A2EC}" type="pres">
      <dgm:prSet presAssocID="{053FC03B-A92E-4CAC-B45E-1DF4D29ECD7A}" presName="sibTrans" presStyleCnt="0"/>
      <dgm:spPr/>
    </dgm:pt>
    <dgm:pt modelId="{40824626-A253-450E-83D8-4E8EE145074C}" type="pres">
      <dgm:prSet presAssocID="{6509179F-ACA4-4700-A36E-219FB6C410E8}" presName="node" presStyleLbl="node1" presStyleIdx="4" presStyleCnt="8">
        <dgm:presLayoutVars>
          <dgm:bulletEnabled val="1"/>
        </dgm:presLayoutVars>
      </dgm:prSet>
      <dgm:spPr/>
      <dgm:t>
        <a:bodyPr/>
        <a:lstStyle/>
        <a:p>
          <a:endParaRPr lang="zh-CN" altLang="en-US"/>
        </a:p>
      </dgm:t>
    </dgm:pt>
    <dgm:pt modelId="{9FA82757-36BD-4D52-8003-AA71F6CB35B6}" type="pres">
      <dgm:prSet presAssocID="{7D36E41E-D04A-42FB-96E3-A252BA9520CB}" presName="sibTrans" presStyleCnt="0"/>
      <dgm:spPr/>
    </dgm:pt>
    <dgm:pt modelId="{B1D57113-EA2D-4853-98EA-96C1136AB44F}" type="pres">
      <dgm:prSet presAssocID="{A84C8472-4D66-43C7-B2AB-C5C049E94AE7}" presName="node" presStyleLbl="node1" presStyleIdx="5" presStyleCnt="8">
        <dgm:presLayoutVars>
          <dgm:bulletEnabled val="1"/>
        </dgm:presLayoutVars>
      </dgm:prSet>
      <dgm:spPr/>
      <dgm:t>
        <a:bodyPr/>
        <a:lstStyle/>
        <a:p>
          <a:endParaRPr lang="zh-CN" altLang="en-US"/>
        </a:p>
      </dgm:t>
    </dgm:pt>
    <dgm:pt modelId="{E1AF7CE3-8CE3-4133-A88F-2E9169D3A0D0}" type="pres">
      <dgm:prSet presAssocID="{DF173175-9B23-4936-BCEF-1C9014D6851C}" presName="sibTrans" presStyleCnt="0"/>
      <dgm:spPr/>
    </dgm:pt>
    <dgm:pt modelId="{A0A1BF62-B313-499D-8C1B-E4ADEDC7040B}" type="pres">
      <dgm:prSet presAssocID="{246786EE-27B2-4E1C-B503-76CB84024FFA}" presName="node" presStyleLbl="node1" presStyleIdx="6" presStyleCnt="8">
        <dgm:presLayoutVars>
          <dgm:bulletEnabled val="1"/>
        </dgm:presLayoutVars>
      </dgm:prSet>
      <dgm:spPr/>
      <dgm:t>
        <a:bodyPr/>
        <a:lstStyle/>
        <a:p>
          <a:endParaRPr lang="zh-CN" altLang="en-US"/>
        </a:p>
      </dgm:t>
    </dgm:pt>
    <dgm:pt modelId="{E613C4FA-4FF3-449D-8E89-D50EFB178EE7}" type="pres">
      <dgm:prSet presAssocID="{F1B18DB6-FAD8-4535-9DBC-8BDC1BED14B1}" presName="sibTrans" presStyleCnt="0"/>
      <dgm:spPr/>
    </dgm:pt>
    <dgm:pt modelId="{553B078A-9C66-4736-B7AF-2C2634DA9233}" type="pres">
      <dgm:prSet presAssocID="{3E6DA1FB-D86F-4420-8C26-691CCC779973}" presName="node" presStyleLbl="node1" presStyleIdx="7" presStyleCnt="8">
        <dgm:presLayoutVars>
          <dgm:bulletEnabled val="1"/>
        </dgm:presLayoutVars>
      </dgm:prSet>
      <dgm:spPr/>
      <dgm:t>
        <a:bodyPr/>
        <a:lstStyle/>
        <a:p>
          <a:endParaRPr lang="zh-CN" altLang="en-US"/>
        </a:p>
      </dgm:t>
    </dgm:pt>
  </dgm:ptLst>
  <dgm:cxnLst>
    <dgm:cxn modelId="{918D0D18-CC37-4666-BF53-9E7DCD0DF9AB}" type="presOf" srcId="{9B6BB80D-CE45-4175-8E2D-4905C0D010CD}" destId="{45BC76BB-AE4B-4A92-A58B-7E063DBD1E24}" srcOrd="0" destOrd="0" presId="urn:microsoft.com/office/officeart/2005/8/layout/default#1"/>
    <dgm:cxn modelId="{7676AADC-204A-4EF4-B787-896666F771B1}" type="presOf" srcId="{012E2374-9848-4A3A-A4CB-AB21E01F47B2}" destId="{43B36D94-2B60-4FDF-86E6-EEE9BC8470EF}" srcOrd="0" destOrd="0" presId="urn:microsoft.com/office/officeart/2005/8/layout/default#1"/>
    <dgm:cxn modelId="{DBF42A8D-D59C-45D6-9CEB-59DFAC03840A}" srcId="{A69767EC-45A5-4690-BD18-E11B67407D41}" destId="{7445BF43-8F4F-4601-8E54-44F36454B2AE}" srcOrd="3" destOrd="0" parTransId="{0F92155C-AC9D-4FA3-A8E0-B855B2434614}" sibTransId="{053FC03B-A92E-4CAC-B45E-1DF4D29ECD7A}"/>
    <dgm:cxn modelId="{62357D68-A96C-4576-AD75-61537BE01C37}" srcId="{A69767EC-45A5-4690-BD18-E11B67407D41}" destId="{246786EE-27B2-4E1C-B503-76CB84024FFA}" srcOrd="6" destOrd="0" parTransId="{BED4476D-EE24-4E17-AC38-CEE7368A55AD}" sibTransId="{F1B18DB6-FAD8-4535-9DBC-8BDC1BED14B1}"/>
    <dgm:cxn modelId="{4C2EDA3E-512A-47D6-B3BB-22E1C9A875B4}" srcId="{A69767EC-45A5-4690-BD18-E11B67407D41}" destId="{9B6BB80D-CE45-4175-8E2D-4905C0D010CD}" srcOrd="0" destOrd="0" parTransId="{BB1D02B8-EBBE-4750-81F7-841715D8CAD2}" sibTransId="{59718BFC-7461-43EC-A70B-78CAAE8F9086}"/>
    <dgm:cxn modelId="{65A384B7-3694-4E17-B193-8C8DBA98E7AB}" type="presOf" srcId="{6509179F-ACA4-4700-A36E-219FB6C410E8}" destId="{40824626-A253-450E-83D8-4E8EE145074C}" srcOrd="0" destOrd="0" presId="urn:microsoft.com/office/officeart/2005/8/layout/default#1"/>
    <dgm:cxn modelId="{506DE930-7BB1-410D-BF9E-E70BF05DA653}" srcId="{A69767EC-45A5-4690-BD18-E11B67407D41}" destId="{4FA167C7-41CD-4946-9FE3-982B93A7A123}" srcOrd="1" destOrd="0" parTransId="{0FBEE49D-B4F4-4FDC-A0B8-82C9EAE8FC49}" sibTransId="{A5DEF5B1-D3B3-42ED-86C6-DE0BFE8F1D5E}"/>
    <dgm:cxn modelId="{9C69DF07-ED8D-4A00-9D74-0305AD58F44D}" type="presOf" srcId="{3E6DA1FB-D86F-4420-8C26-691CCC779973}" destId="{553B078A-9C66-4736-B7AF-2C2634DA9233}" srcOrd="0" destOrd="0" presId="urn:microsoft.com/office/officeart/2005/8/layout/default#1"/>
    <dgm:cxn modelId="{D3FE3E5A-24EF-41F0-999B-EE5001851C8B}" srcId="{A69767EC-45A5-4690-BD18-E11B67407D41}" destId="{012E2374-9848-4A3A-A4CB-AB21E01F47B2}" srcOrd="2" destOrd="0" parTransId="{62C7854A-82A8-4FC8-9834-5F3449F276F1}" sibTransId="{AEF6F788-4997-4B27-9CA3-00098FDB30A5}"/>
    <dgm:cxn modelId="{2DC04667-09CF-4715-A00E-D2E27D883DCB}" srcId="{A69767EC-45A5-4690-BD18-E11B67407D41}" destId="{3E6DA1FB-D86F-4420-8C26-691CCC779973}" srcOrd="7" destOrd="0" parTransId="{990A8DF2-3C7B-42C7-86CC-F53380045294}" sibTransId="{B4F91241-EE1F-46CA-B455-738F3FCB7CD3}"/>
    <dgm:cxn modelId="{EC912BD9-1D56-401F-82EA-0B83FA52BA81}" srcId="{A69767EC-45A5-4690-BD18-E11B67407D41}" destId="{6509179F-ACA4-4700-A36E-219FB6C410E8}" srcOrd="4" destOrd="0" parTransId="{71565FF3-755E-45E8-BA70-1F310FD4C06B}" sibTransId="{7D36E41E-D04A-42FB-96E3-A252BA9520CB}"/>
    <dgm:cxn modelId="{BABE7C0E-0F9F-46F3-AF31-C773D5698F5E}" type="presOf" srcId="{246786EE-27B2-4E1C-B503-76CB84024FFA}" destId="{A0A1BF62-B313-499D-8C1B-E4ADEDC7040B}" srcOrd="0" destOrd="0" presId="urn:microsoft.com/office/officeart/2005/8/layout/default#1"/>
    <dgm:cxn modelId="{E50FF73F-709A-4057-BACF-2615F300F502}" type="presOf" srcId="{7445BF43-8F4F-4601-8E54-44F36454B2AE}" destId="{20B5779C-E87E-412E-8710-5EC38FEF4CEE}" srcOrd="0" destOrd="0" presId="urn:microsoft.com/office/officeart/2005/8/layout/default#1"/>
    <dgm:cxn modelId="{09D587AB-8C22-4873-8805-DCE93BC59397}" type="presOf" srcId="{A69767EC-45A5-4690-BD18-E11B67407D41}" destId="{6263A432-66E8-42C0-87B1-FDFFB789EC9E}" srcOrd="0" destOrd="0" presId="urn:microsoft.com/office/officeart/2005/8/layout/default#1"/>
    <dgm:cxn modelId="{5E266A4B-C760-4280-B22A-841D05229A00}" type="presOf" srcId="{4FA167C7-41CD-4946-9FE3-982B93A7A123}" destId="{847E901F-75F0-4307-BA30-D30DEFF4E488}" srcOrd="0" destOrd="0" presId="urn:microsoft.com/office/officeart/2005/8/layout/default#1"/>
    <dgm:cxn modelId="{120459D7-05F9-4C5C-912D-C9B558C26C96}" type="presOf" srcId="{A84C8472-4D66-43C7-B2AB-C5C049E94AE7}" destId="{B1D57113-EA2D-4853-98EA-96C1136AB44F}" srcOrd="0" destOrd="0" presId="urn:microsoft.com/office/officeart/2005/8/layout/default#1"/>
    <dgm:cxn modelId="{29C23F12-7FD2-496E-9593-B5818F30228D}" srcId="{A69767EC-45A5-4690-BD18-E11B67407D41}" destId="{A84C8472-4D66-43C7-B2AB-C5C049E94AE7}" srcOrd="5" destOrd="0" parTransId="{CF18D20D-A0CD-48C2-948D-6A8BAEA0EF58}" sibTransId="{DF173175-9B23-4936-BCEF-1C9014D6851C}"/>
    <dgm:cxn modelId="{DFA0205A-FF07-4FD0-8FFD-859F64C91ACB}" type="presParOf" srcId="{6263A432-66E8-42C0-87B1-FDFFB789EC9E}" destId="{45BC76BB-AE4B-4A92-A58B-7E063DBD1E24}" srcOrd="0" destOrd="0" presId="urn:microsoft.com/office/officeart/2005/8/layout/default#1"/>
    <dgm:cxn modelId="{B13713A4-7753-474E-9F1C-893448956E0D}" type="presParOf" srcId="{6263A432-66E8-42C0-87B1-FDFFB789EC9E}" destId="{27FEB09D-0795-4328-AC3A-216994F3D6B6}" srcOrd="1" destOrd="0" presId="urn:microsoft.com/office/officeart/2005/8/layout/default#1"/>
    <dgm:cxn modelId="{54AEE675-99A2-443E-9437-35A0B05D3F6B}" type="presParOf" srcId="{6263A432-66E8-42C0-87B1-FDFFB789EC9E}" destId="{847E901F-75F0-4307-BA30-D30DEFF4E488}" srcOrd="2" destOrd="0" presId="urn:microsoft.com/office/officeart/2005/8/layout/default#1"/>
    <dgm:cxn modelId="{0C089DD2-15DC-4F4D-B1D4-DFA00AE85345}" type="presParOf" srcId="{6263A432-66E8-42C0-87B1-FDFFB789EC9E}" destId="{53665879-D2CA-4AD3-85DF-9C98D3EE79E3}" srcOrd="3" destOrd="0" presId="urn:microsoft.com/office/officeart/2005/8/layout/default#1"/>
    <dgm:cxn modelId="{98C0CF80-3210-4B15-9E3C-F25EE7157948}" type="presParOf" srcId="{6263A432-66E8-42C0-87B1-FDFFB789EC9E}" destId="{43B36D94-2B60-4FDF-86E6-EEE9BC8470EF}" srcOrd="4" destOrd="0" presId="urn:microsoft.com/office/officeart/2005/8/layout/default#1"/>
    <dgm:cxn modelId="{D3FD3EA4-5BC6-4FD2-93F3-4416717D6283}" type="presParOf" srcId="{6263A432-66E8-42C0-87B1-FDFFB789EC9E}" destId="{E204F384-F171-43F9-9CC1-375ABE603CAC}" srcOrd="5" destOrd="0" presId="urn:microsoft.com/office/officeart/2005/8/layout/default#1"/>
    <dgm:cxn modelId="{73D3B7AC-92C6-4FE7-B797-3E6885BA9B4E}" type="presParOf" srcId="{6263A432-66E8-42C0-87B1-FDFFB789EC9E}" destId="{20B5779C-E87E-412E-8710-5EC38FEF4CEE}" srcOrd="6" destOrd="0" presId="urn:microsoft.com/office/officeart/2005/8/layout/default#1"/>
    <dgm:cxn modelId="{48EB62A7-DD1D-4221-8F57-BDB9F1742833}" type="presParOf" srcId="{6263A432-66E8-42C0-87B1-FDFFB789EC9E}" destId="{BF172A2B-4638-4663-910A-85711461A2EC}" srcOrd="7" destOrd="0" presId="urn:microsoft.com/office/officeart/2005/8/layout/default#1"/>
    <dgm:cxn modelId="{C7702AD7-BE7D-4D15-B1E0-834DED99402C}" type="presParOf" srcId="{6263A432-66E8-42C0-87B1-FDFFB789EC9E}" destId="{40824626-A253-450E-83D8-4E8EE145074C}" srcOrd="8" destOrd="0" presId="urn:microsoft.com/office/officeart/2005/8/layout/default#1"/>
    <dgm:cxn modelId="{EB59FAD6-BC20-4845-BEFF-9CB259C81AB4}" type="presParOf" srcId="{6263A432-66E8-42C0-87B1-FDFFB789EC9E}" destId="{9FA82757-36BD-4D52-8003-AA71F6CB35B6}" srcOrd="9" destOrd="0" presId="urn:microsoft.com/office/officeart/2005/8/layout/default#1"/>
    <dgm:cxn modelId="{C5051F61-D99F-4B0F-A19F-7EF857565EB2}" type="presParOf" srcId="{6263A432-66E8-42C0-87B1-FDFFB789EC9E}" destId="{B1D57113-EA2D-4853-98EA-96C1136AB44F}" srcOrd="10" destOrd="0" presId="urn:microsoft.com/office/officeart/2005/8/layout/default#1"/>
    <dgm:cxn modelId="{320E60C8-CA19-4F33-BD2F-966FF3E9774E}" type="presParOf" srcId="{6263A432-66E8-42C0-87B1-FDFFB789EC9E}" destId="{E1AF7CE3-8CE3-4133-A88F-2E9169D3A0D0}" srcOrd="11" destOrd="0" presId="urn:microsoft.com/office/officeart/2005/8/layout/default#1"/>
    <dgm:cxn modelId="{DC7E0CC1-D681-4915-89E3-B21D5283B3F9}" type="presParOf" srcId="{6263A432-66E8-42C0-87B1-FDFFB789EC9E}" destId="{A0A1BF62-B313-499D-8C1B-E4ADEDC7040B}" srcOrd="12" destOrd="0" presId="urn:microsoft.com/office/officeart/2005/8/layout/default#1"/>
    <dgm:cxn modelId="{0CEDD62A-4476-49B8-9793-A0D966186A71}" type="presParOf" srcId="{6263A432-66E8-42C0-87B1-FDFFB789EC9E}" destId="{E613C4FA-4FF3-449D-8E89-D50EFB178EE7}" srcOrd="13" destOrd="0" presId="urn:microsoft.com/office/officeart/2005/8/layout/default#1"/>
    <dgm:cxn modelId="{EA427DCC-1658-4B1B-9CBB-095BEC7D50B0}" type="presParOf" srcId="{6263A432-66E8-42C0-87B1-FDFFB789EC9E}" destId="{553B078A-9C66-4736-B7AF-2C2634DA9233}" srcOrd="14" destOrd="0" presId="urn:microsoft.com/office/officeart/2005/8/layout/defaul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49E38-B053-4501-BD89-EB8E5A6A61CD}">
      <dsp:nvSpPr>
        <dsp:cNvPr id="0" name=""/>
        <dsp:cNvSpPr/>
      </dsp:nvSpPr>
      <dsp:spPr>
        <a:xfrm>
          <a:off x="964234" y="2533794"/>
          <a:ext cx="2634257" cy="272267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72000" rIns="72000" bIns="72000" numCol="1" spcCol="1270" anchor="ctr" anchorCtr="0">
          <a:noAutofit/>
        </a:bodyPr>
        <a:lstStyle/>
        <a:p>
          <a:pPr lvl="0" algn="l" defTabSz="711200">
            <a:lnSpc>
              <a:spcPct val="100000"/>
            </a:lnSpc>
            <a:spcBef>
              <a:spcPct val="0"/>
            </a:spcBef>
            <a:spcAft>
              <a:spcPct val="35000"/>
            </a:spcAft>
          </a:pPr>
          <a:r>
            <a:rPr lang="zh-CN" altLang="en-US" sz="1600" kern="1200" dirty="0"/>
            <a:t>总量限额是指整体政府预算限额，通常在对宏观经济政策、国民经济走势、多年期预算规划的预测基础上确定。多年期预算规划应该对年度的预算决策与编制具有较强的约束力，但并不是不可调整的。</a:t>
          </a:r>
        </a:p>
      </dsp:txBody>
      <dsp:txXfrm>
        <a:off x="1385715" y="2533794"/>
        <a:ext cx="2212776" cy="2722671"/>
      </dsp:txXfrm>
    </dsp:sp>
    <dsp:sp modelId="{92447B8B-B043-4F04-A3B7-D0DE831D4431}">
      <dsp:nvSpPr>
        <dsp:cNvPr id="0" name=""/>
        <dsp:cNvSpPr/>
      </dsp:nvSpPr>
      <dsp:spPr>
        <a:xfrm>
          <a:off x="253924" y="1866694"/>
          <a:ext cx="1271327" cy="127132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100000"/>
            </a:lnSpc>
            <a:spcBef>
              <a:spcPct val="0"/>
            </a:spcBef>
            <a:spcAft>
              <a:spcPts val="0"/>
            </a:spcAft>
          </a:pPr>
          <a:r>
            <a:rPr lang="zh-CN" altLang="en-US" sz="2800" kern="1200" dirty="0">
              <a:sym typeface="+mn-ea"/>
            </a:rPr>
            <a:t>总量</a:t>
          </a:r>
        </a:p>
        <a:p>
          <a:pPr lvl="0" algn="ctr" defTabSz="1244600">
            <a:lnSpc>
              <a:spcPct val="100000"/>
            </a:lnSpc>
            <a:spcBef>
              <a:spcPct val="0"/>
            </a:spcBef>
            <a:spcAft>
              <a:spcPts val="0"/>
            </a:spcAft>
          </a:pPr>
          <a:r>
            <a:rPr lang="zh-CN" altLang="en-US" sz="2800" kern="1200" dirty="0">
              <a:sym typeface="+mn-ea"/>
            </a:rPr>
            <a:t>限额</a:t>
          </a:r>
        </a:p>
      </dsp:txBody>
      <dsp:txXfrm>
        <a:off x="440106" y="2052876"/>
        <a:ext cx="898963" cy="898963"/>
      </dsp:txXfrm>
    </dsp:sp>
    <dsp:sp modelId="{B4EA86C9-9645-41DF-AB1C-E026D8E8F43F}">
      <dsp:nvSpPr>
        <dsp:cNvPr id="0" name=""/>
        <dsp:cNvSpPr/>
      </dsp:nvSpPr>
      <dsp:spPr>
        <a:xfrm>
          <a:off x="4822614" y="2376152"/>
          <a:ext cx="3006442" cy="28837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000" tIns="72000" rIns="72000" bIns="0" numCol="1" spcCol="1270" anchor="ctr" anchorCtr="1">
          <a:noAutofit/>
        </a:bodyPr>
        <a:lstStyle/>
        <a:p>
          <a:pPr lvl="0" algn="l" defTabSz="711200">
            <a:lnSpc>
              <a:spcPct val="100000"/>
            </a:lnSpc>
            <a:spcBef>
              <a:spcPct val="0"/>
            </a:spcBef>
            <a:spcAft>
              <a:spcPct val="35000"/>
            </a:spcAft>
          </a:pPr>
          <a:r>
            <a:rPr lang="zh-CN" altLang="en-US" sz="1600" kern="1200" dirty="0"/>
            <a:t>部门限额同样应该是具有强约束性的，否则，来自各部门的支出需求压力将迫使政府全部开支最终突破预算总额。所以，各部门必需确保总量限额得到遵守，正常情况下各部门只能在部门限额内配置财政资源。</a:t>
          </a:r>
        </a:p>
      </dsp:txBody>
      <dsp:txXfrm>
        <a:off x="5303645" y="2376152"/>
        <a:ext cx="2525411" cy="2883723"/>
      </dsp:txXfrm>
    </dsp:sp>
    <dsp:sp modelId="{789C2E5F-53BE-4B9F-8B8F-155498EB6E4B}">
      <dsp:nvSpPr>
        <dsp:cNvPr id="0" name=""/>
        <dsp:cNvSpPr/>
      </dsp:nvSpPr>
      <dsp:spPr>
        <a:xfrm>
          <a:off x="4229374" y="1872086"/>
          <a:ext cx="1270871" cy="127087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100000"/>
            </a:lnSpc>
            <a:spcBef>
              <a:spcPct val="0"/>
            </a:spcBef>
            <a:spcAft>
              <a:spcPts val="0"/>
            </a:spcAft>
          </a:pPr>
          <a:r>
            <a:rPr lang="zh-CN" altLang="en-US" sz="2800" kern="1200" dirty="0"/>
            <a:t>部</a:t>
          </a:r>
          <a:r>
            <a:rPr lang="zh-CN" altLang="en-US" sz="2800" kern="1200" dirty="0" smtClean="0"/>
            <a:t>门</a:t>
          </a:r>
          <a:endParaRPr lang="en-US" altLang="zh-CN" sz="2800" kern="1200" dirty="0" smtClean="0"/>
        </a:p>
        <a:p>
          <a:pPr lvl="0" algn="ctr" defTabSz="1244600">
            <a:lnSpc>
              <a:spcPct val="100000"/>
            </a:lnSpc>
            <a:spcBef>
              <a:spcPct val="0"/>
            </a:spcBef>
            <a:spcAft>
              <a:spcPts val="0"/>
            </a:spcAft>
          </a:pPr>
          <a:r>
            <a:rPr lang="zh-CN" altLang="en-US" sz="2800" kern="1200" dirty="0" smtClean="0"/>
            <a:t>限</a:t>
          </a:r>
          <a:r>
            <a:rPr lang="zh-CN" altLang="en-US" sz="2800" kern="1200" dirty="0"/>
            <a:t>额</a:t>
          </a:r>
        </a:p>
      </dsp:txBody>
      <dsp:txXfrm>
        <a:off x="4415489" y="2058201"/>
        <a:ext cx="898641" cy="8986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3B081-C62D-4789-ACCC-6B5C4C4AC593}">
      <dsp:nvSpPr>
        <dsp:cNvPr id="0" name=""/>
        <dsp:cNvSpPr/>
      </dsp:nvSpPr>
      <dsp:spPr>
        <a:xfrm>
          <a:off x="33" y="80064"/>
          <a:ext cx="3186244"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lang="zh-CN" altLang="en-US" sz="1700" b="1" kern="1200" dirty="0">
              <a:sym typeface="+mn-ea"/>
            </a:rPr>
            <a:t>平衡限制</a:t>
          </a:r>
          <a:endParaRPr lang="zh-CN" altLang="en-US" sz="1700" b="1" kern="1200" dirty="0"/>
        </a:p>
      </dsp:txBody>
      <dsp:txXfrm>
        <a:off x="33" y="80064"/>
        <a:ext cx="3186244" cy="489600"/>
      </dsp:txXfrm>
    </dsp:sp>
    <dsp:sp modelId="{EF7A3F2B-0DDF-464D-BB82-2FD9B2735E45}">
      <dsp:nvSpPr>
        <dsp:cNvPr id="0" name=""/>
        <dsp:cNvSpPr/>
      </dsp:nvSpPr>
      <dsp:spPr>
        <a:xfrm>
          <a:off x="33" y="569664"/>
          <a:ext cx="3186244" cy="27532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zh-CN" altLang="en-US" sz="1700" kern="1200" dirty="0"/>
            <a:t>平衡限制的形式是要求预算编制和执行必须遵守收支平衡的原则，但实践中如果恪守年度预算平衡原则，则会出现政府在经济不景气时为完成收入目标而增加税收至出售资产，而不是通过限制支出来实现平衡，从而出现“顺周期调节”</a:t>
          </a:r>
        </a:p>
      </dsp:txBody>
      <dsp:txXfrm>
        <a:off x="33" y="569664"/>
        <a:ext cx="3186244" cy="2753235"/>
      </dsp:txXfrm>
    </dsp:sp>
    <dsp:sp modelId="{F8668B23-714E-4127-97FC-1CD6337621BE}">
      <dsp:nvSpPr>
        <dsp:cNvPr id="0" name=""/>
        <dsp:cNvSpPr/>
      </dsp:nvSpPr>
      <dsp:spPr>
        <a:xfrm>
          <a:off x="3632352" y="80064"/>
          <a:ext cx="3186244" cy="4896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100000"/>
            </a:lnSpc>
            <a:spcBef>
              <a:spcPct val="0"/>
            </a:spcBef>
            <a:spcAft>
              <a:spcPct val="35000"/>
            </a:spcAft>
          </a:pPr>
          <a:r>
            <a:rPr lang="zh-CN" altLang="en-US" sz="1700" b="1" kern="1200" dirty="0"/>
            <a:t>比例限制</a:t>
          </a:r>
        </a:p>
      </dsp:txBody>
      <dsp:txXfrm>
        <a:off x="3632352" y="80064"/>
        <a:ext cx="3186244" cy="489600"/>
      </dsp:txXfrm>
    </dsp:sp>
    <dsp:sp modelId="{DBD11FAB-8B7F-4F8A-8171-934118D8A205}">
      <dsp:nvSpPr>
        <dsp:cNvPr id="0" name=""/>
        <dsp:cNvSpPr/>
      </dsp:nvSpPr>
      <dsp:spPr>
        <a:xfrm>
          <a:off x="3632352" y="569664"/>
          <a:ext cx="3186244" cy="27532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100000"/>
            </a:lnSpc>
            <a:spcBef>
              <a:spcPct val="0"/>
            </a:spcBef>
            <a:spcAft>
              <a:spcPct val="15000"/>
            </a:spcAft>
            <a:buChar char="••"/>
          </a:pPr>
          <a:r>
            <a:rPr lang="zh-CN" altLang="en-US" sz="1700" kern="1200"/>
            <a:t>比例限制的形式主要包括，一是将支出总额限定为国内生产总值（GDP）的一定比例，如欧盟规定各成员的预算赤字不得超过本国GDP的3％；二是规定本年支出相对于上年或基准水平的变动幅度。</a:t>
          </a:r>
        </a:p>
      </dsp:txBody>
      <dsp:txXfrm>
        <a:off x="3632352" y="569664"/>
        <a:ext cx="3186244" cy="27532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C76BB-AE4B-4A92-A58B-7E063DBD1E24}">
      <dsp:nvSpPr>
        <dsp:cNvPr id="0" name=""/>
        <dsp:cNvSpPr/>
      </dsp:nvSpPr>
      <dsp:spPr>
        <a:xfrm>
          <a:off x="56268" y="84"/>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lang="zh-CN" altLang="en-US" sz="2300" kern="1200"/>
            <a:t>合法性</a:t>
          </a:r>
        </a:p>
        <a:p>
          <a:pPr lvl="0" algn="ctr" defTabSz="1022350">
            <a:lnSpc>
              <a:spcPct val="100000"/>
            </a:lnSpc>
            <a:spcBef>
              <a:spcPct val="0"/>
            </a:spcBef>
            <a:spcAft>
              <a:spcPct val="35000"/>
            </a:spcAft>
          </a:pPr>
          <a:r>
            <a:rPr lang="zh-CN" altLang="en-US" sz="2300" kern="1200"/>
            <a:t>原则</a:t>
          </a:r>
        </a:p>
      </dsp:txBody>
      <dsp:txXfrm>
        <a:off x="56268" y="84"/>
        <a:ext cx="1840463" cy="1104277"/>
      </dsp:txXfrm>
    </dsp:sp>
    <dsp:sp modelId="{847E901F-75F0-4307-BA30-D30DEFF4E488}">
      <dsp:nvSpPr>
        <dsp:cNvPr id="0" name=""/>
        <dsp:cNvSpPr/>
      </dsp:nvSpPr>
      <dsp:spPr>
        <a:xfrm>
          <a:off x="2080778" y="84"/>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lang="zh-CN" altLang="en-US" sz="2300" kern="1200"/>
            <a:t>真实性</a:t>
          </a:r>
        </a:p>
        <a:p>
          <a:pPr lvl="0" algn="ctr" defTabSz="1022350">
            <a:lnSpc>
              <a:spcPct val="100000"/>
            </a:lnSpc>
            <a:spcBef>
              <a:spcPct val="0"/>
            </a:spcBef>
            <a:spcAft>
              <a:spcPct val="35000"/>
            </a:spcAft>
          </a:pPr>
          <a:r>
            <a:rPr lang="zh-CN" altLang="en-US" sz="2300" kern="1200"/>
            <a:t>原则</a:t>
          </a:r>
        </a:p>
      </dsp:txBody>
      <dsp:txXfrm>
        <a:off x="2080778" y="84"/>
        <a:ext cx="1840463" cy="1104277"/>
      </dsp:txXfrm>
    </dsp:sp>
    <dsp:sp modelId="{43B36D94-2B60-4FDF-86E6-EEE9BC8470EF}">
      <dsp:nvSpPr>
        <dsp:cNvPr id="0" name=""/>
        <dsp:cNvSpPr/>
      </dsp:nvSpPr>
      <dsp:spPr>
        <a:xfrm>
          <a:off x="4105287" y="84"/>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lang="zh-CN" altLang="en-US" sz="2300" kern="1200"/>
            <a:t>完整性</a:t>
          </a:r>
        </a:p>
        <a:p>
          <a:pPr lvl="0" algn="ctr" defTabSz="1022350">
            <a:lnSpc>
              <a:spcPct val="100000"/>
            </a:lnSpc>
            <a:spcBef>
              <a:spcPct val="0"/>
            </a:spcBef>
            <a:spcAft>
              <a:spcPct val="35000"/>
            </a:spcAft>
          </a:pPr>
          <a:r>
            <a:rPr lang="zh-CN" altLang="en-US" sz="2300" kern="1200"/>
            <a:t>原则</a:t>
          </a:r>
        </a:p>
      </dsp:txBody>
      <dsp:txXfrm>
        <a:off x="4105287" y="84"/>
        <a:ext cx="1840463" cy="1104277"/>
      </dsp:txXfrm>
    </dsp:sp>
    <dsp:sp modelId="{20B5779C-E87E-412E-8710-5EC38FEF4CEE}">
      <dsp:nvSpPr>
        <dsp:cNvPr id="0" name=""/>
        <dsp:cNvSpPr/>
      </dsp:nvSpPr>
      <dsp:spPr>
        <a:xfrm>
          <a:off x="56268" y="1288408"/>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lang="zh-CN" altLang="en-US" sz="2300" kern="1200"/>
            <a:t>科学性</a:t>
          </a:r>
        </a:p>
        <a:p>
          <a:pPr lvl="0" algn="ctr" defTabSz="1022350">
            <a:lnSpc>
              <a:spcPct val="100000"/>
            </a:lnSpc>
            <a:spcBef>
              <a:spcPct val="0"/>
            </a:spcBef>
            <a:spcAft>
              <a:spcPct val="35000"/>
            </a:spcAft>
          </a:pPr>
          <a:r>
            <a:rPr lang="zh-CN" altLang="en-US" sz="2300" kern="1200"/>
            <a:t>原则</a:t>
          </a:r>
        </a:p>
      </dsp:txBody>
      <dsp:txXfrm>
        <a:off x="56268" y="1288408"/>
        <a:ext cx="1840463" cy="1104277"/>
      </dsp:txXfrm>
    </dsp:sp>
    <dsp:sp modelId="{40824626-A253-450E-83D8-4E8EE145074C}">
      <dsp:nvSpPr>
        <dsp:cNvPr id="0" name=""/>
        <dsp:cNvSpPr/>
      </dsp:nvSpPr>
      <dsp:spPr>
        <a:xfrm>
          <a:off x="2080778" y="1288408"/>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lang="zh-CN" altLang="en-US" sz="2300" kern="1200"/>
            <a:t>稳妥性</a:t>
          </a:r>
        </a:p>
        <a:p>
          <a:pPr lvl="0" algn="ctr" defTabSz="1022350">
            <a:lnSpc>
              <a:spcPct val="100000"/>
            </a:lnSpc>
            <a:spcBef>
              <a:spcPct val="0"/>
            </a:spcBef>
            <a:spcAft>
              <a:spcPct val="35000"/>
            </a:spcAft>
          </a:pPr>
          <a:r>
            <a:rPr lang="zh-CN" altLang="en-US" sz="2300" kern="1200"/>
            <a:t>原则</a:t>
          </a:r>
        </a:p>
      </dsp:txBody>
      <dsp:txXfrm>
        <a:off x="2080778" y="1288408"/>
        <a:ext cx="1840463" cy="1104277"/>
      </dsp:txXfrm>
    </dsp:sp>
    <dsp:sp modelId="{B1D57113-EA2D-4853-98EA-96C1136AB44F}">
      <dsp:nvSpPr>
        <dsp:cNvPr id="0" name=""/>
        <dsp:cNvSpPr/>
      </dsp:nvSpPr>
      <dsp:spPr>
        <a:xfrm>
          <a:off x="4105287" y="1288408"/>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altLang="en-US" sz="2300" kern="1200"/>
            <a:t>重点性</a:t>
          </a:r>
        </a:p>
        <a:p>
          <a:pPr lvl="0" algn="ctr" defTabSz="1022350">
            <a:lnSpc>
              <a:spcPct val="100000"/>
            </a:lnSpc>
            <a:spcBef>
              <a:spcPct val="0"/>
            </a:spcBef>
            <a:spcAft>
              <a:spcPct val="35000"/>
            </a:spcAft>
          </a:pPr>
          <a:r>
            <a:rPr altLang="en-US" sz="2300" kern="1200"/>
            <a:t>原则</a:t>
          </a:r>
        </a:p>
      </dsp:txBody>
      <dsp:txXfrm>
        <a:off x="4105287" y="1288408"/>
        <a:ext cx="1840463" cy="1104277"/>
      </dsp:txXfrm>
    </dsp:sp>
    <dsp:sp modelId="{A0A1BF62-B313-499D-8C1B-E4ADEDC7040B}">
      <dsp:nvSpPr>
        <dsp:cNvPr id="0" name=""/>
        <dsp:cNvSpPr/>
      </dsp:nvSpPr>
      <dsp:spPr>
        <a:xfrm>
          <a:off x="1068523" y="2576732"/>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altLang="en-US" sz="2300" kern="1200"/>
            <a:t>透明性</a:t>
          </a:r>
        </a:p>
        <a:p>
          <a:pPr lvl="0" algn="ctr" defTabSz="1022350">
            <a:lnSpc>
              <a:spcPct val="100000"/>
            </a:lnSpc>
            <a:spcBef>
              <a:spcPct val="0"/>
            </a:spcBef>
            <a:spcAft>
              <a:spcPct val="35000"/>
            </a:spcAft>
          </a:pPr>
          <a:r>
            <a:rPr altLang="en-US" sz="2300" kern="1200"/>
            <a:t>原则</a:t>
          </a:r>
        </a:p>
      </dsp:txBody>
      <dsp:txXfrm>
        <a:off x="1068523" y="2576732"/>
        <a:ext cx="1840463" cy="1104277"/>
      </dsp:txXfrm>
    </dsp:sp>
    <dsp:sp modelId="{553B078A-9C66-4736-B7AF-2C2634DA9233}">
      <dsp:nvSpPr>
        <dsp:cNvPr id="0" name=""/>
        <dsp:cNvSpPr/>
      </dsp:nvSpPr>
      <dsp:spPr>
        <a:xfrm>
          <a:off x="3093033" y="2576732"/>
          <a:ext cx="1840463" cy="110427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100000"/>
            </a:lnSpc>
            <a:spcBef>
              <a:spcPct val="0"/>
            </a:spcBef>
            <a:spcAft>
              <a:spcPct val="35000"/>
            </a:spcAft>
          </a:pPr>
          <a:r>
            <a:rPr altLang="en-US" sz="2300" kern="1200"/>
            <a:t>绩效性</a:t>
          </a:r>
        </a:p>
        <a:p>
          <a:pPr lvl="0" algn="ctr" defTabSz="1022350">
            <a:lnSpc>
              <a:spcPct val="100000"/>
            </a:lnSpc>
            <a:spcBef>
              <a:spcPct val="0"/>
            </a:spcBef>
            <a:spcAft>
              <a:spcPct val="35000"/>
            </a:spcAft>
          </a:pPr>
          <a:r>
            <a:rPr altLang="en-US" sz="2300" kern="1200"/>
            <a:t>原则</a:t>
          </a:r>
        </a:p>
      </dsp:txBody>
      <dsp:txXfrm>
        <a:off x="3093033" y="2576732"/>
        <a:ext cx="1840463" cy="1104277"/>
      </dsp:txXfrm>
    </dsp:sp>
  </dsp:spTree>
</dsp:drawing>
</file>

<file path=ppt/diagrams/layout1.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9#1">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nodeVertAlign" val="t"/>
          <dgm:param type="fallback" val="2D"/>
        </dgm:alg>
      </dgm:if>
      <dgm:else name="Name2">
        <dgm:alg type="lin">
          <dgm:param type="linDir" val="fromR"/>
          <dgm:param type="nodeVertAlign" val="t"/>
          <dgm:param type="fallback" val="2D"/>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50031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3686109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3396493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1923269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253662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137451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117619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3277872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extLst>
      <p:ext uri="{BB962C8B-B14F-4D97-AF65-F5344CB8AC3E}">
        <p14:creationId xmlns:p14="http://schemas.microsoft.com/office/powerpoint/2010/main" val="6714208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extLst>
      <p:ext uri="{BB962C8B-B14F-4D97-AF65-F5344CB8AC3E}">
        <p14:creationId xmlns:p14="http://schemas.microsoft.com/office/powerpoint/2010/main" val="1940563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extLst>
      <p:ext uri="{BB962C8B-B14F-4D97-AF65-F5344CB8AC3E}">
        <p14:creationId xmlns:p14="http://schemas.microsoft.com/office/powerpoint/2010/main" val="2668962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19175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3860701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595718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17625429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902530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895567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4208248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2649483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407936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171613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0034994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25933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2753160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602093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32</a:t>
            </a:fld>
            <a:endParaRPr lang="zh-CN" altLang="en-US"/>
          </a:p>
        </p:txBody>
      </p:sp>
    </p:spTree>
    <p:extLst>
      <p:ext uri="{BB962C8B-B14F-4D97-AF65-F5344CB8AC3E}">
        <p14:creationId xmlns:p14="http://schemas.microsoft.com/office/powerpoint/2010/main" val="2566137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33</a:t>
            </a:fld>
            <a:endParaRPr lang="zh-CN" altLang="en-US"/>
          </a:p>
        </p:txBody>
      </p:sp>
    </p:spTree>
    <p:extLst>
      <p:ext uri="{BB962C8B-B14F-4D97-AF65-F5344CB8AC3E}">
        <p14:creationId xmlns:p14="http://schemas.microsoft.com/office/powerpoint/2010/main" val="2093052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34</a:t>
            </a:fld>
            <a:endParaRPr lang="zh-CN" altLang="en-US"/>
          </a:p>
        </p:txBody>
      </p:sp>
    </p:spTree>
    <p:extLst>
      <p:ext uri="{BB962C8B-B14F-4D97-AF65-F5344CB8AC3E}">
        <p14:creationId xmlns:p14="http://schemas.microsoft.com/office/powerpoint/2010/main" val="26314019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35</a:t>
            </a:fld>
            <a:endParaRPr lang="zh-CN" altLang="en-US"/>
          </a:p>
        </p:txBody>
      </p:sp>
    </p:spTree>
    <p:extLst>
      <p:ext uri="{BB962C8B-B14F-4D97-AF65-F5344CB8AC3E}">
        <p14:creationId xmlns:p14="http://schemas.microsoft.com/office/powerpoint/2010/main" val="1458564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36</a:t>
            </a:fld>
            <a:endParaRPr lang="zh-CN" altLang="en-US"/>
          </a:p>
        </p:txBody>
      </p:sp>
    </p:spTree>
    <p:extLst>
      <p:ext uri="{BB962C8B-B14F-4D97-AF65-F5344CB8AC3E}">
        <p14:creationId xmlns:p14="http://schemas.microsoft.com/office/powerpoint/2010/main" val="326886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37</a:t>
            </a:fld>
            <a:endParaRPr lang="zh-CN" altLang="en-US"/>
          </a:p>
        </p:txBody>
      </p:sp>
    </p:spTree>
    <p:extLst>
      <p:ext uri="{BB962C8B-B14F-4D97-AF65-F5344CB8AC3E}">
        <p14:creationId xmlns:p14="http://schemas.microsoft.com/office/powerpoint/2010/main" val="4002996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38</a:t>
            </a:fld>
            <a:endParaRPr lang="zh-CN" altLang="en-US"/>
          </a:p>
        </p:txBody>
      </p:sp>
    </p:spTree>
    <p:extLst>
      <p:ext uri="{BB962C8B-B14F-4D97-AF65-F5344CB8AC3E}">
        <p14:creationId xmlns:p14="http://schemas.microsoft.com/office/powerpoint/2010/main" val="22399665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39</a:t>
            </a:fld>
            <a:endParaRPr lang="zh-CN" altLang="en-US"/>
          </a:p>
        </p:txBody>
      </p:sp>
    </p:spTree>
    <p:extLst>
      <p:ext uri="{BB962C8B-B14F-4D97-AF65-F5344CB8AC3E}">
        <p14:creationId xmlns:p14="http://schemas.microsoft.com/office/powerpoint/2010/main" val="40428593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40</a:t>
            </a:fld>
            <a:endParaRPr lang="zh-CN" altLang="en-US"/>
          </a:p>
        </p:txBody>
      </p:sp>
    </p:spTree>
    <p:extLst>
      <p:ext uri="{BB962C8B-B14F-4D97-AF65-F5344CB8AC3E}">
        <p14:creationId xmlns:p14="http://schemas.microsoft.com/office/powerpoint/2010/main" val="199176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31186909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41</a:t>
            </a:fld>
            <a:endParaRPr lang="zh-CN" altLang="en-US"/>
          </a:p>
        </p:txBody>
      </p:sp>
    </p:spTree>
    <p:extLst>
      <p:ext uri="{BB962C8B-B14F-4D97-AF65-F5344CB8AC3E}">
        <p14:creationId xmlns:p14="http://schemas.microsoft.com/office/powerpoint/2010/main" val="729794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42</a:t>
            </a:fld>
            <a:endParaRPr lang="zh-CN" altLang="en-US"/>
          </a:p>
        </p:txBody>
      </p:sp>
    </p:spTree>
    <p:extLst>
      <p:ext uri="{BB962C8B-B14F-4D97-AF65-F5344CB8AC3E}">
        <p14:creationId xmlns:p14="http://schemas.microsoft.com/office/powerpoint/2010/main" val="2942869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43</a:t>
            </a:fld>
            <a:endParaRPr lang="zh-CN" altLang="en-US"/>
          </a:p>
        </p:txBody>
      </p:sp>
    </p:spTree>
    <p:extLst>
      <p:ext uri="{BB962C8B-B14F-4D97-AF65-F5344CB8AC3E}">
        <p14:creationId xmlns:p14="http://schemas.microsoft.com/office/powerpoint/2010/main" val="21582291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44</a:t>
            </a:fld>
            <a:endParaRPr lang="zh-CN" altLang="en-US"/>
          </a:p>
        </p:txBody>
      </p:sp>
    </p:spTree>
    <p:extLst>
      <p:ext uri="{BB962C8B-B14F-4D97-AF65-F5344CB8AC3E}">
        <p14:creationId xmlns:p14="http://schemas.microsoft.com/office/powerpoint/2010/main" val="3759621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45</a:t>
            </a:fld>
            <a:endParaRPr lang="zh-CN" altLang="en-US"/>
          </a:p>
        </p:txBody>
      </p:sp>
    </p:spTree>
    <p:extLst>
      <p:ext uri="{BB962C8B-B14F-4D97-AF65-F5344CB8AC3E}">
        <p14:creationId xmlns:p14="http://schemas.microsoft.com/office/powerpoint/2010/main" val="23637651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46</a:t>
            </a:fld>
            <a:endParaRPr lang="zh-CN" altLang="en-US"/>
          </a:p>
        </p:txBody>
      </p:sp>
    </p:spTree>
    <p:extLst>
      <p:ext uri="{BB962C8B-B14F-4D97-AF65-F5344CB8AC3E}">
        <p14:creationId xmlns:p14="http://schemas.microsoft.com/office/powerpoint/2010/main" val="12356744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47</a:t>
            </a:fld>
            <a:endParaRPr lang="zh-CN" altLang="en-US"/>
          </a:p>
        </p:txBody>
      </p:sp>
    </p:spTree>
    <p:extLst>
      <p:ext uri="{BB962C8B-B14F-4D97-AF65-F5344CB8AC3E}">
        <p14:creationId xmlns:p14="http://schemas.microsoft.com/office/powerpoint/2010/main" val="7117873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48</a:t>
            </a:fld>
            <a:endParaRPr lang="zh-CN" altLang="en-US"/>
          </a:p>
        </p:txBody>
      </p:sp>
    </p:spTree>
    <p:extLst>
      <p:ext uri="{BB962C8B-B14F-4D97-AF65-F5344CB8AC3E}">
        <p14:creationId xmlns:p14="http://schemas.microsoft.com/office/powerpoint/2010/main" val="13591532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297530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50</a:t>
            </a:fld>
            <a:endParaRPr lang="zh-CN" altLang="en-US"/>
          </a:p>
        </p:txBody>
      </p:sp>
    </p:spTree>
    <p:extLst>
      <p:ext uri="{BB962C8B-B14F-4D97-AF65-F5344CB8AC3E}">
        <p14:creationId xmlns:p14="http://schemas.microsoft.com/office/powerpoint/2010/main" val="2821101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39198505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51</a:t>
            </a:fld>
            <a:endParaRPr lang="zh-CN" altLang="en-US"/>
          </a:p>
        </p:txBody>
      </p:sp>
    </p:spTree>
    <p:extLst>
      <p:ext uri="{BB962C8B-B14F-4D97-AF65-F5344CB8AC3E}">
        <p14:creationId xmlns:p14="http://schemas.microsoft.com/office/powerpoint/2010/main" val="28258718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52</a:t>
            </a:fld>
            <a:endParaRPr lang="zh-CN" altLang="en-US"/>
          </a:p>
        </p:txBody>
      </p:sp>
    </p:spTree>
    <p:extLst>
      <p:ext uri="{BB962C8B-B14F-4D97-AF65-F5344CB8AC3E}">
        <p14:creationId xmlns:p14="http://schemas.microsoft.com/office/powerpoint/2010/main" val="23832337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53</a:t>
            </a:fld>
            <a:endParaRPr lang="zh-CN" altLang="en-US"/>
          </a:p>
        </p:txBody>
      </p:sp>
    </p:spTree>
    <p:extLst>
      <p:ext uri="{BB962C8B-B14F-4D97-AF65-F5344CB8AC3E}">
        <p14:creationId xmlns:p14="http://schemas.microsoft.com/office/powerpoint/2010/main" val="261581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54</a:t>
            </a:fld>
            <a:endParaRPr lang="zh-CN" altLang="en-US"/>
          </a:p>
        </p:txBody>
      </p:sp>
    </p:spTree>
    <p:extLst>
      <p:ext uri="{BB962C8B-B14F-4D97-AF65-F5344CB8AC3E}">
        <p14:creationId xmlns:p14="http://schemas.microsoft.com/office/powerpoint/2010/main" val="26911516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55</a:t>
            </a:fld>
            <a:endParaRPr lang="zh-CN" altLang="en-US"/>
          </a:p>
        </p:txBody>
      </p:sp>
    </p:spTree>
    <p:extLst>
      <p:ext uri="{BB962C8B-B14F-4D97-AF65-F5344CB8AC3E}">
        <p14:creationId xmlns:p14="http://schemas.microsoft.com/office/powerpoint/2010/main" val="205322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56</a:t>
            </a:fld>
            <a:endParaRPr lang="zh-CN" altLang="en-US"/>
          </a:p>
        </p:txBody>
      </p:sp>
    </p:spTree>
    <p:extLst>
      <p:ext uri="{BB962C8B-B14F-4D97-AF65-F5344CB8AC3E}">
        <p14:creationId xmlns:p14="http://schemas.microsoft.com/office/powerpoint/2010/main" val="2641089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57</a:t>
            </a:fld>
            <a:endParaRPr lang="zh-CN" altLang="en-US"/>
          </a:p>
        </p:txBody>
      </p:sp>
    </p:spTree>
    <p:extLst>
      <p:ext uri="{BB962C8B-B14F-4D97-AF65-F5344CB8AC3E}">
        <p14:creationId xmlns:p14="http://schemas.microsoft.com/office/powerpoint/2010/main" val="42000894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58</a:t>
            </a:fld>
            <a:endParaRPr lang="zh-CN" altLang="en-US"/>
          </a:p>
        </p:txBody>
      </p:sp>
    </p:spTree>
    <p:extLst>
      <p:ext uri="{BB962C8B-B14F-4D97-AF65-F5344CB8AC3E}">
        <p14:creationId xmlns:p14="http://schemas.microsoft.com/office/powerpoint/2010/main" val="9901300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59</a:t>
            </a:fld>
            <a:endParaRPr lang="zh-CN" altLang="en-US"/>
          </a:p>
        </p:txBody>
      </p:sp>
    </p:spTree>
    <p:extLst>
      <p:ext uri="{BB962C8B-B14F-4D97-AF65-F5344CB8AC3E}">
        <p14:creationId xmlns:p14="http://schemas.microsoft.com/office/powerpoint/2010/main" val="35901544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60</a:t>
            </a:fld>
            <a:endParaRPr lang="zh-CN" altLang="en-US"/>
          </a:p>
        </p:txBody>
      </p:sp>
    </p:spTree>
    <p:extLst>
      <p:ext uri="{BB962C8B-B14F-4D97-AF65-F5344CB8AC3E}">
        <p14:creationId xmlns:p14="http://schemas.microsoft.com/office/powerpoint/2010/main" val="3192603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9874730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61</a:t>
            </a:fld>
            <a:endParaRPr lang="zh-CN" altLang="en-US"/>
          </a:p>
        </p:txBody>
      </p:sp>
    </p:spTree>
    <p:extLst>
      <p:ext uri="{BB962C8B-B14F-4D97-AF65-F5344CB8AC3E}">
        <p14:creationId xmlns:p14="http://schemas.microsoft.com/office/powerpoint/2010/main" val="24291479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62</a:t>
            </a:fld>
            <a:endParaRPr lang="zh-CN" altLang="en-US"/>
          </a:p>
        </p:txBody>
      </p:sp>
    </p:spTree>
    <p:extLst>
      <p:ext uri="{BB962C8B-B14F-4D97-AF65-F5344CB8AC3E}">
        <p14:creationId xmlns:p14="http://schemas.microsoft.com/office/powerpoint/2010/main" val="24291479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63</a:t>
            </a:fld>
            <a:endParaRPr lang="zh-CN" altLang="en-US"/>
          </a:p>
        </p:txBody>
      </p:sp>
    </p:spTree>
    <p:extLst>
      <p:ext uri="{BB962C8B-B14F-4D97-AF65-F5344CB8AC3E}">
        <p14:creationId xmlns:p14="http://schemas.microsoft.com/office/powerpoint/2010/main" val="1888324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399289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1813586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223269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0.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notesSlide" Target="../notesSlides/notesSlide1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slideLayout" Target="../slideLayouts/slideLayout1.xml"/><Relationship Id="rId5" Type="http://schemas.openxmlformats.org/officeDocument/2006/relationships/tags" Target="../tags/tag25.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s>
</file>

<file path=ppt/slides/_rels/slide1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tags" Target="../tags/tag48.xml"/><Relationship Id="rId26" Type="http://schemas.openxmlformats.org/officeDocument/2006/relationships/tags" Target="../tags/tag56.xml"/><Relationship Id="rId3" Type="http://schemas.openxmlformats.org/officeDocument/2006/relationships/tags" Target="../tags/tag33.xml"/><Relationship Id="rId21" Type="http://schemas.openxmlformats.org/officeDocument/2006/relationships/tags" Target="../tags/tag51.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tags" Target="../tags/tag47.xml"/><Relationship Id="rId25" Type="http://schemas.openxmlformats.org/officeDocument/2006/relationships/tags" Target="../tags/tag55.xml"/><Relationship Id="rId2" Type="http://schemas.openxmlformats.org/officeDocument/2006/relationships/tags" Target="../tags/tag32.xml"/><Relationship Id="rId16" Type="http://schemas.openxmlformats.org/officeDocument/2006/relationships/tags" Target="../tags/tag46.xml"/><Relationship Id="rId20" Type="http://schemas.openxmlformats.org/officeDocument/2006/relationships/tags" Target="../tags/tag50.xml"/><Relationship Id="rId29" Type="http://schemas.openxmlformats.org/officeDocument/2006/relationships/tags" Target="../tags/tag59.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tags" Target="../tags/tag54.xml"/><Relationship Id="rId32" Type="http://schemas.openxmlformats.org/officeDocument/2006/relationships/notesSlide" Target="../notesSlides/notesSlide12.xml"/><Relationship Id="rId5" Type="http://schemas.openxmlformats.org/officeDocument/2006/relationships/tags" Target="../tags/tag35.xml"/><Relationship Id="rId15" Type="http://schemas.openxmlformats.org/officeDocument/2006/relationships/tags" Target="../tags/tag45.xml"/><Relationship Id="rId23" Type="http://schemas.openxmlformats.org/officeDocument/2006/relationships/tags" Target="../tags/tag53.xml"/><Relationship Id="rId28" Type="http://schemas.openxmlformats.org/officeDocument/2006/relationships/tags" Target="../tags/tag58.xml"/><Relationship Id="rId10" Type="http://schemas.openxmlformats.org/officeDocument/2006/relationships/tags" Target="../tags/tag40.xml"/><Relationship Id="rId19" Type="http://schemas.openxmlformats.org/officeDocument/2006/relationships/tags" Target="../tags/tag49.xml"/><Relationship Id="rId31" Type="http://schemas.openxmlformats.org/officeDocument/2006/relationships/slideLayout" Target="../slideLayouts/slideLayout1.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 Id="rId22" Type="http://schemas.openxmlformats.org/officeDocument/2006/relationships/tags" Target="../tags/tag52.xml"/><Relationship Id="rId27" Type="http://schemas.openxmlformats.org/officeDocument/2006/relationships/tags" Target="../tags/tag57.xml"/><Relationship Id="rId30" Type="http://schemas.openxmlformats.org/officeDocument/2006/relationships/tags" Target="../tags/tag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slideLayout" Target="../slideLayouts/slideLayout7.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tags" Target="../tags/tag95.xml"/><Relationship Id="rId26" Type="http://schemas.openxmlformats.org/officeDocument/2006/relationships/tags" Target="../tags/tag103.xml"/><Relationship Id="rId3" Type="http://schemas.openxmlformats.org/officeDocument/2006/relationships/tags" Target="../tags/tag80.xml"/><Relationship Id="rId21" Type="http://schemas.openxmlformats.org/officeDocument/2006/relationships/tags" Target="../tags/tag98.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tags" Target="../tags/tag102.xml"/><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tags" Target="../tags/tag97.xml"/><Relationship Id="rId29" Type="http://schemas.openxmlformats.org/officeDocument/2006/relationships/tags" Target="../tags/tag106.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tags" Target="../tags/tag101.xml"/><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tags" Target="../tags/tag100.xml"/><Relationship Id="rId28" Type="http://schemas.openxmlformats.org/officeDocument/2006/relationships/tags" Target="../tags/tag105.xml"/><Relationship Id="rId10" Type="http://schemas.openxmlformats.org/officeDocument/2006/relationships/tags" Target="../tags/tag87.xml"/><Relationship Id="rId19" Type="http://schemas.openxmlformats.org/officeDocument/2006/relationships/tags" Target="../tags/tag96.xml"/><Relationship Id="rId31" Type="http://schemas.openxmlformats.org/officeDocument/2006/relationships/notesSlide" Target="../notesSlides/notesSlide15.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tags" Target="../tags/tag99.xml"/><Relationship Id="rId27" Type="http://schemas.openxmlformats.org/officeDocument/2006/relationships/tags" Target="../tags/tag104.xml"/><Relationship Id="rId30"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tags" Target="../tags/tag114.xml"/><Relationship Id="rId13" Type="http://schemas.openxmlformats.org/officeDocument/2006/relationships/tags" Target="../tags/tag119.xml"/><Relationship Id="rId18" Type="http://schemas.openxmlformats.org/officeDocument/2006/relationships/notesSlide" Target="../notesSlides/notesSlide16.xml"/><Relationship Id="rId3" Type="http://schemas.openxmlformats.org/officeDocument/2006/relationships/tags" Target="../tags/tag109.xml"/><Relationship Id="rId7" Type="http://schemas.openxmlformats.org/officeDocument/2006/relationships/tags" Target="../tags/tag113.xml"/><Relationship Id="rId12" Type="http://schemas.openxmlformats.org/officeDocument/2006/relationships/tags" Target="../tags/tag118.xml"/><Relationship Id="rId17" Type="http://schemas.openxmlformats.org/officeDocument/2006/relationships/slideLayout" Target="../slideLayouts/slideLayout1.xml"/><Relationship Id="rId2" Type="http://schemas.openxmlformats.org/officeDocument/2006/relationships/tags" Target="../tags/tag108.xml"/><Relationship Id="rId16" Type="http://schemas.openxmlformats.org/officeDocument/2006/relationships/tags" Target="../tags/tag122.xml"/><Relationship Id="rId1" Type="http://schemas.openxmlformats.org/officeDocument/2006/relationships/tags" Target="../tags/tag107.xml"/><Relationship Id="rId6" Type="http://schemas.openxmlformats.org/officeDocument/2006/relationships/tags" Target="../tags/tag112.xml"/><Relationship Id="rId11" Type="http://schemas.openxmlformats.org/officeDocument/2006/relationships/tags" Target="../tags/tag117.xml"/><Relationship Id="rId5" Type="http://schemas.openxmlformats.org/officeDocument/2006/relationships/tags" Target="../tags/tag111.xml"/><Relationship Id="rId15" Type="http://schemas.openxmlformats.org/officeDocument/2006/relationships/tags" Target="../tags/tag121.xml"/><Relationship Id="rId10" Type="http://schemas.openxmlformats.org/officeDocument/2006/relationships/tags" Target="../tags/tag116.xml"/><Relationship Id="rId4" Type="http://schemas.openxmlformats.org/officeDocument/2006/relationships/tags" Target="../tags/tag110.xml"/><Relationship Id="rId9" Type="http://schemas.openxmlformats.org/officeDocument/2006/relationships/tags" Target="../tags/tag115.xml"/><Relationship Id="rId14" Type="http://schemas.openxmlformats.org/officeDocument/2006/relationships/tags" Target="../tags/tag12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6.xml"/><Relationship Id="rId1" Type="http://schemas.openxmlformats.org/officeDocument/2006/relationships/tags" Target="../tags/tag125.xml"/><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notesSlide" Target="../notesSlides/notesSlide2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slideLayout" Target="../slideLayouts/slideLayout1.xml"/><Relationship Id="rId5" Type="http://schemas.openxmlformats.org/officeDocument/2006/relationships/tags" Target="../tags/tag135.xml"/><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s>
</file>

<file path=ppt/slides/_rels/slide24.xml.rels><?xml version="1.0" encoding="UTF-8" standalone="yes"?>
<Relationships xmlns="http://schemas.openxmlformats.org/package/2006/relationships"><Relationship Id="rId8" Type="http://schemas.openxmlformats.org/officeDocument/2006/relationships/tags" Target="../tags/tag148.xml"/><Relationship Id="rId13" Type="http://schemas.openxmlformats.org/officeDocument/2006/relationships/tags" Target="../tags/tag153.xml"/><Relationship Id="rId18" Type="http://schemas.openxmlformats.org/officeDocument/2006/relationships/tags" Target="../tags/tag158.xml"/><Relationship Id="rId3" Type="http://schemas.openxmlformats.org/officeDocument/2006/relationships/tags" Target="../tags/tag143.xml"/><Relationship Id="rId7" Type="http://schemas.openxmlformats.org/officeDocument/2006/relationships/tags" Target="../tags/tag147.xml"/><Relationship Id="rId12" Type="http://schemas.openxmlformats.org/officeDocument/2006/relationships/tags" Target="../tags/tag152.xml"/><Relationship Id="rId17" Type="http://schemas.openxmlformats.org/officeDocument/2006/relationships/tags" Target="../tags/tag157.xml"/><Relationship Id="rId2" Type="http://schemas.openxmlformats.org/officeDocument/2006/relationships/tags" Target="../tags/tag142.xml"/><Relationship Id="rId16" Type="http://schemas.openxmlformats.org/officeDocument/2006/relationships/tags" Target="../tags/tag156.xml"/><Relationship Id="rId20" Type="http://schemas.openxmlformats.org/officeDocument/2006/relationships/notesSlide" Target="../notesSlides/notesSlide23.xml"/><Relationship Id="rId1" Type="http://schemas.openxmlformats.org/officeDocument/2006/relationships/tags" Target="../tags/tag141.xml"/><Relationship Id="rId6" Type="http://schemas.openxmlformats.org/officeDocument/2006/relationships/tags" Target="../tags/tag146.xml"/><Relationship Id="rId11" Type="http://schemas.openxmlformats.org/officeDocument/2006/relationships/tags" Target="../tags/tag151.xml"/><Relationship Id="rId5" Type="http://schemas.openxmlformats.org/officeDocument/2006/relationships/tags" Target="../tags/tag145.xml"/><Relationship Id="rId15" Type="http://schemas.openxmlformats.org/officeDocument/2006/relationships/tags" Target="../tags/tag155.xml"/><Relationship Id="rId10" Type="http://schemas.openxmlformats.org/officeDocument/2006/relationships/tags" Target="../tags/tag150.xml"/><Relationship Id="rId19" Type="http://schemas.openxmlformats.org/officeDocument/2006/relationships/slideLayout" Target="../slideLayouts/slideLayout1.xml"/><Relationship Id="rId4" Type="http://schemas.openxmlformats.org/officeDocument/2006/relationships/tags" Target="../tags/tag144.xml"/><Relationship Id="rId9" Type="http://schemas.openxmlformats.org/officeDocument/2006/relationships/tags" Target="../tags/tag149.xml"/><Relationship Id="rId14" Type="http://schemas.openxmlformats.org/officeDocument/2006/relationships/tags" Target="../tags/tag154.xml"/></Relationships>
</file>

<file path=ppt/slides/_rels/slide25.xml.rels><?xml version="1.0" encoding="UTF-8" standalone="yes"?>
<Relationships xmlns="http://schemas.openxmlformats.org/package/2006/relationships"><Relationship Id="rId8" Type="http://schemas.openxmlformats.org/officeDocument/2006/relationships/tags" Target="../tags/tag166.xml"/><Relationship Id="rId13" Type="http://schemas.openxmlformats.org/officeDocument/2006/relationships/tags" Target="../tags/tag171.xml"/><Relationship Id="rId18" Type="http://schemas.openxmlformats.org/officeDocument/2006/relationships/tags" Target="../tags/tag176.xml"/><Relationship Id="rId3" Type="http://schemas.openxmlformats.org/officeDocument/2006/relationships/tags" Target="../tags/tag161.xml"/><Relationship Id="rId21" Type="http://schemas.openxmlformats.org/officeDocument/2006/relationships/slideLayout" Target="../slideLayouts/slideLayout1.xml"/><Relationship Id="rId7" Type="http://schemas.openxmlformats.org/officeDocument/2006/relationships/tags" Target="../tags/tag165.xml"/><Relationship Id="rId12" Type="http://schemas.openxmlformats.org/officeDocument/2006/relationships/tags" Target="../tags/tag170.xml"/><Relationship Id="rId17" Type="http://schemas.openxmlformats.org/officeDocument/2006/relationships/tags" Target="../tags/tag175.xml"/><Relationship Id="rId2" Type="http://schemas.openxmlformats.org/officeDocument/2006/relationships/tags" Target="../tags/tag160.xml"/><Relationship Id="rId16" Type="http://schemas.openxmlformats.org/officeDocument/2006/relationships/tags" Target="../tags/tag174.xml"/><Relationship Id="rId20" Type="http://schemas.openxmlformats.org/officeDocument/2006/relationships/tags" Target="../tags/tag178.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tags" Target="../tags/tag169.xml"/><Relationship Id="rId5" Type="http://schemas.openxmlformats.org/officeDocument/2006/relationships/tags" Target="../tags/tag163.xml"/><Relationship Id="rId15" Type="http://schemas.openxmlformats.org/officeDocument/2006/relationships/tags" Target="../tags/tag173.xml"/><Relationship Id="rId10" Type="http://schemas.openxmlformats.org/officeDocument/2006/relationships/tags" Target="../tags/tag168.xml"/><Relationship Id="rId19" Type="http://schemas.openxmlformats.org/officeDocument/2006/relationships/tags" Target="../tags/tag177.xml"/><Relationship Id="rId4" Type="http://schemas.openxmlformats.org/officeDocument/2006/relationships/tags" Target="../tags/tag162.xml"/><Relationship Id="rId9" Type="http://schemas.openxmlformats.org/officeDocument/2006/relationships/tags" Target="../tags/tag167.xml"/><Relationship Id="rId14" Type="http://schemas.openxmlformats.org/officeDocument/2006/relationships/tags" Target="../tags/tag172.xml"/><Relationship Id="rId2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tags" Target="../tags/tag196.xml"/><Relationship Id="rId26" Type="http://schemas.openxmlformats.org/officeDocument/2006/relationships/tags" Target="../tags/tag204.xml"/><Relationship Id="rId3" Type="http://schemas.openxmlformats.org/officeDocument/2006/relationships/tags" Target="../tags/tag181.xml"/><Relationship Id="rId21" Type="http://schemas.openxmlformats.org/officeDocument/2006/relationships/tags" Target="../tags/tag199.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tags" Target="../tags/tag195.xml"/><Relationship Id="rId25" Type="http://schemas.openxmlformats.org/officeDocument/2006/relationships/tags" Target="../tags/tag203.xml"/><Relationship Id="rId2" Type="http://schemas.openxmlformats.org/officeDocument/2006/relationships/tags" Target="../tags/tag180.xml"/><Relationship Id="rId16" Type="http://schemas.openxmlformats.org/officeDocument/2006/relationships/tags" Target="../tags/tag194.xml"/><Relationship Id="rId20" Type="http://schemas.openxmlformats.org/officeDocument/2006/relationships/tags" Target="../tags/tag198.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24" Type="http://schemas.openxmlformats.org/officeDocument/2006/relationships/tags" Target="../tags/tag202.xml"/><Relationship Id="rId5" Type="http://schemas.openxmlformats.org/officeDocument/2006/relationships/tags" Target="../tags/tag183.xml"/><Relationship Id="rId15" Type="http://schemas.openxmlformats.org/officeDocument/2006/relationships/tags" Target="../tags/tag193.xml"/><Relationship Id="rId23" Type="http://schemas.openxmlformats.org/officeDocument/2006/relationships/tags" Target="../tags/tag201.xml"/><Relationship Id="rId28" Type="http://schemas.openxmlformats.org/officeDocument/2006/relationships/notesSlide" Target="../notesSlides/notesSlide25.xml"/><Relationship Id="rId10" Type="http://schemas.openxmlformats.org/officeDocument/2006/relationships/tags" Target="../tags/tag188.xml"/><Relationship Id="rId19" Type="http://schemas.openxmlformats.org/officeDocument/2006/relationships/tags" Target="../tags/tag197.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 Id="rId22" Type="http://schemas.openxmlformats.org/officeDocument/2006/relationships/tags" Target="../tags/tag200.xml"/><Relationship Id="rId27"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tags" Target="../tags/tag222.xml"/><Relationship Id="rId26" Type="http://schemas.openxmlformats.org/officeDocument/2006/relationships/tags" Target="../tags/tag230.xml"/><Relationship Id="rId3" Type="http://schemas.openxmlformats.org/officeDocument/2006/relationships/tags" Target="../tags/tag207.xml"/><Relationship Id="rId21" Type="http://schemas.openxmlformats.org/officeDocument/2006/relationships/tags" Target="../tags/tag225.xml"/><Relationship Id="rId34" Type="http://schemas.openxmlformats.org/officeDocument/2006/relationships/notesSlide" Target="../notesSlides/notesSlide26.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5" Type="http://schemas.openxmlformats.org/officeDocument/2006/relationships/tags" Target="../tags/tag229.xml"/><Relationship Id="rId33" Type="http://schemas.openxmlformats.org/officeDocument/2006/relationships/slideLayout" Target="../slideLayouts/slideLayout1.xml"/><Relationship Id="rId2" Type="http://schemas.openxmlformats.org/officeDocument/2006/relationships/tags" Target="../tags/tag206.xml"/><Relationship Id="rId16" Type="http://schemas.openxmlformats.org/officeDocument/2006/relationships/tags" Target="../tags/tag220.xml"/><Relationship Id="rId20" Type="http://schemas.openxmlformats.org/officeDocument/2006/relationships/tags" Target="../tags/tag224.xml"/><Relationship Id="rId29" Type="http://schemas.openxmlformats.org/officeDocument/2006/relationships/tags" Target="../tags/tag233.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24" Type="http://schemas.openxmlformats.org/officeDocument/2006/relationships/tags" Target="../tags/tag228.xml"/><Relationship Id="rId32" Type="http://schemas.openxmlformats.org/officeDocument/2006/relationships/tags" Target="../tags/tag236.xml"/><Relationship Id="rId5" Type="http://schemas.openxmlformats.org/officeDocument/2006/relationships/tags" Target="../tags/tag209.xml"/><Relationship Id="rId15" Type="http://schemas.openxmlformats.org/officeDocument/2006/relationships/tags" Target="../tags/tag219.xml"/><Relationship Id="rId23" Type="http://schemas.openxmlformats.org/officeDocument/2006/relationships/tags" Target="../tags/tag227.xml"/><Relationship Id="rId28" Type="http://schemas.openxmlformats.org/officeDocument/2006/relationships/tags" Target="../tags/tag232.xml"/><Relationship Id="rId10" Type="http://schemas.openxmlformats.org/officeDocument/2006/relationships/tags" Target="../tags/tag214.xml"/><Relationship Id="rId19" Type="http://schemas.openxmlformats.org/officeDocument/2006/relationships/tags" Target="../tags/tag223.xml"/><Relationship Id="rId31" Type="http://schemas.openxmlformats.org/officeDocument/2006/relationships/tags" Target="../tags/tag235.xml"/><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 Id="rId22" Type="http://schemas.openxmlformats.org/officeDocument/2006/relationships/tags" Target="../tags/tag226.xml"/><Relationship Id="rId27" Type="http://schemas.openxmlformats.org/officeDocument/2006/relationships/tags" Target="../tags/tag231.xml"/><Relationship Id="rId30" Type="http://schemas.openxmlformats.org/officeDocument/2006/relationships/tags" Target="../tags/tag234.xml"/><Relationship Id="rId35"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8.xml"/><Relationship Id="rId1" Type="http://schemas.openxmlformats.org/officeDocument/2006/relationships/tags" Target="../tags/tag237.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tags" Target="../tags/tag256.xml"/><Relationship Id="rId26" Type="http://schemas.openxmlformats.org/officeDocument/2006/relationships/notesSlide" Target="../notesSlides/notesSlide28.xml"/><Relationship Id="rId3" Type="http://schemas.openxmlformats.org/officeDocument/2006/relationships/tags" Target="../tags/tag241.xml"/><Relationship Id="rId21" Type="http://schemas.openxmlformats.org/officeDocument/2006/relationships/tags" Target="../tags/tag259.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5" Type="http://schemas.openxmlformats.org/officeDocument/2006/relationships/slideLayout" Target="../slideLayouts/slideLayout1.xml"/><Relationship Id="rId2" Type="http://schemas.openxmlformats.org/officeDocument/2006/relationships/tags" Target="../tags/tag240.xml"/><Relationship Id="rId16" Type="http://schemas.openxmlformats.org/officeDocument/2006/relationships/tags" Target="../tags/tag254.xml"/><Relationship Id="rId20" Type="http://schemas.openxmlformats.org/officeDocument/2006/relationships/tags" Target="../tags/tag258.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24" Type="http://schemas.openxmlformats.org/officeDocument/2006/relationships/tags" Target="../tags/tag262.xml"/><Relationship Id="rId5" Type="http://schemas.openxmlformats.org/officeDocument/2006/relationships/tags" Target="../tags/tag243.xml"/><Relationship Id="rId15" Type="http://schemas.openxmlformats.org/officeDocument/2006/relationships/tags" Target="../tags/tag253.xml"/><Relationship Id="rId23" Type="http://schemas.openxmlformats.org/officeDocument/2006/relationships/tags" Target="../tags/tag261.xml"/><Relationship Id="rId10" Type="http://schemas.openxmlformats.org/officeDocument/2006/relationships/tags" Target="../tags/tag248.xml"/><Relationship Id="rId19" Type="http://schemas.openxmlformats.org/officeDocument/2006/relationships/tags" Target="../tags/tag257.xml"/><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 Id="rId22" Type="http://schemas.openxmlformats.org/officeDocument/2006/relationships/tags" Target="../tags/tag2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4.xml"/><Relationship Id="rId1" Type="http://schemas.openxmlformats.org/officeDocument/2006/relationships/tags" Target="../tags/tag263.xml"/><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6.xml"/><Relationship Id="rId1" Type="http://schemas.openxmlformats.org/officeDocument/2006/relationships/tags" Target="../tags/tag265.xml"/><Relationship Id="rId4"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68.xml"/><Relationship Id="rId1" Type="http://schemas.openxmlformats.org/officeDocument/2006/relationships/tags" Target="../tags/tag267.xml"/><Relationship Id="rId4"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8" Type="http://schemas.openxmlformats.org/officeDocument/2006/relationships/tags" Target="../tags/tag276.xml"/><Relationship Id="rId13" Type="http://schemas.openxmlformats.org/officeDocument/2006/relationships/tags" Target="../tags/tag281.xml"/><Relationship Id="rId3" Type="http://schemas.openxmlformats.org/officeDocument/2006/relationships/tags" Target="../tags/tag271.xml"/><Relationship Id="rId7" Type="http://schemas.openxmlformats.org/officeDocument/2006/relationships/tags" Target="../tags/tag275.xml"/><Relationship Id="rId12" Type="http://schemas.openxmlformats.org/officeDocument/2006/relationships/tags" Target="../tags/tag280.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tags" Target="../tags/tag274.xml"/><Relationship Id="rId11" Type="http://schemas.openxmlformats.org/officeDocument/2006/relationships/tags" Target="../tags/tag279.xml"/><Relationship Id="rId5" Type="http://schemas.openxmlformats.org/officeDocument/2006/relationships/tags" Target="../tags/tag273.xml"/><Relationship Id="rId15" Type="http://schemas.openxmlformats.org/officeDocument/2006/relationships/notesSlide" Target="../notesSlides/notesSlide33.xml"/><Relationship Id="rId10" Type="http://schemas.openxmlformats.org/officeDocument/2006/relationships/tags" Target="../tags/tag278.xml"/><Relationship Id="rId4" Type="http://schemas.openxmlformats.org/officeDocument/2006/relationships/tags" Target="../tags/tag272.xml"/><Relationship Id="rId9" Type="http://schemas.openxmlformats.org/officeDocument/2006/relationships/tags" Target="../tags/tag277.xml"/><Relationship Id="rId14"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xml"/><Relationship Id="rId7" Type="http://schemas.openxmlformats.org/officeDocument/2006/relationships/diagramQuickStyle" Target="../diagrams/quickStyle5.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35.xml"/><Relationship Id="rId9" Type="http://schemas.microsoft.com/office/2007/relationships/diagramDrawing" Target="../diagrams/drawing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85.xml"/><Relationship Id="rId1" Type="http://schemas.openxmlformats.org/officeDocument/2006/relationships/tags" Target="../tags/tag284.xml"/><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tags" Target="../tags/tag298.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tags" Target="../tags/tag297.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tags" Target="../tags/tag296.xml"/><Relationship Id="rId5" Type="http://schemas.openxmlformats.org/officeDocument/2006/relationships/tags" Target="../tags/tag290.xml"/><Relationship Id="rId15" Type="http://schemas.openxmlformats.org/officeDocument/2006/relationships/notesSlide" Target="../notesSlides/notesSlide37.xml"/><Relationship Id="rId10" Type="http://schemas.openxmlformats.org/officeDocument/2006/relationships/tags" Target="../tags/tag295.xml"/><Relationship Id="rId4" Type="http://schemas.openxmlformats.org/officeDocument/2006/relationships/tags" Target="../tags/tag289.xml"/><Relationship Id="rId9" Type="http://schemas.openxmlformats.org/officeDocument/2006/relationships/tags" Target="../tags/tag294.xml"/><Relationship Id="rId14"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tags" Target="../tags/tag311.xml"/><Relationship Id="rId18" Type="http://schemas.openxmlformats.org/officeDocument/2006/relationships/tags" Target="../tags/tag316.xml"/><Relationship Id="rId3" Type="http://schemas.openxmlformats.org/officeDocument/2006/relationships/tags" Target="../tags/tag301.xml"/><Relationship Id="rId21" Type="http://schemas.openxmlformats.org/officeDocument/2006/relationships/tags" Target="../tags/tag319.xml"/><Relationship Id="rId7" Type="http://schemas.openxmlformats.org/officeDocument/2006/relationships/tags" Target="../tags/tag305.xml"/><Relationship Id="rId12" Type="http://schemas.openxmlformats.org/officeDocument/2006/relationships/tags" Target="../tags/tag310.xml"/><Relationship Id="rId17" Type="http://schemas.openxmlformats.org/officeDocument/2006/relationships/tags" Target="../tags/tag315.xml"/><Relationship Id="rId25" Type="http://schemas.openxmlformats.org/officeDocument/2006/relationships/notesSlide" Target="../notesSlides/notesSlide38.xml"/><Relationship Id="rId2" Type="http://schemas.openxmlformats.org/officeDocument/2006/relationships/tags" Target="../tags/tag300.xml"/><Relationship Id="rId16" Type="http://schemas.openxmlformats.org/officeDocument/2006/relationships/tags" Target="../tags/tag314.xml"/><Relationship Id="rId20" Type="http://schemas.openxmlformats.org/officeDocument/2006/relationships/tags" Target="../tags/tag318.xml"/><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tags" Target="../tags/tag309.xml"/><Relationship Id="rId24" Type="http://schemas.openxmlformats.org/officeDocument/2006/relationships/slideLayout" Target="../slideLayouts/slideLayout1.xml"/><Relationship Id="rId5" Type="http://schemas.openxmlformats.org/officeDocument/2006/relationships/tags" Target="../tags/tag303.xml"/><Relationship Id="rId15" Type="http://schemas.openxmlformats.org/officeDocument/2006/relationships/tags" Target="../tags/tag313.xml"/><Relationship Id="rId23" Type="http://schemas.openxmlformats.org/officeDocument/2006/relationships/tags" Target="../tags/tag321.xml"/><Relationship Id="rId10" Type="http://schemas.openxmlformats.org/officeDocument/2006/relationships/tags" Target="../tags/tag308.xml"/><Relationship Id="rId19" Type="http://schemas.openxmlformats.org/officeDocument/2006/relationships/tags" Target="../tags/tag317.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tags" Target="../tags/tag312.xml"/><Relationship Id="rId22" Type="http://schemas.openxmlformats.org/officeDocument/2006/relationships/tags" Target="../tags/tag320.xml"/></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4.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tags" Target="../tags/tag334.xml"/><Relationship Id="rId18" Type="http://schemas.openxmlformats.org/officeDocument/2006/relationships/notesSlide" Target="../notesSlides/notesSlide39.xml"/><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tags" Target="../tags/tag333.xml"/><Relationship Id="rId17" Type="http://schemas.openxmlformats.org/officeDocument/2006/relationships/slideLayout" Target="../slideLayouts/slideLayout1.xml"/><Relationship Id="rId2" Type="http://schemas.openxmlformats.org/officeDocument/2006/relationships/tags" Target="../tags/tag323.xml"/><Relationship Id="rId16" Type="http://schemas.openxmlformats.org/officeDocument/2006/relationships/tags" Target="../tags/tag337.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ags" Target="../tags/tag326.xml"/><Relationship Id="rId15" Type="http://schemas.openxmlformats.org/officeDocument/2006/relationships/tags" Target="../tags/tag336.xml"/><Relationship Id="rId10" Type="http://schemas.openxmlformats.org/officeDocument/2006/relationships/tags" Target="../tags/tag331.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tags" Target="../tags/tag335.xml"/></Relationships>
</file>

<file path=ppt/slides/_rels/slide41.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tags" Target="../tags/tag355.xml"/><Relationship Id="rId3" Type="http://schemas.openxmlformats.org/officeDocument/2006/relationships/tags" Target="../tags/tag340.xml"/><Relationship Id="rId21" Type="http://schemas.openxmlformats.org/officeDocument/2006/relationships/notesSlide" Target="../notesSlides/notesSlide40.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tags" Target="../tags/tag354.xml"/><Relationship Id="rId2" Type="http://schemas.openxmlformats.org/officeDocument/2006/relationships/tags" Target="../tags/tag339.xml"/><Relationship Id="rId16" Type="http://schemas.openxmlformats.org/officeDocument/2006/relationships/tags" Target="../tags/tag353.xml"/><Relationship Id="rId20" Type="http://schemas.openxmlformats.org/officeDocument/2006/relationships/slideLayout" Target="../slideLayouts/slideLayout1.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5" Type="http://schemas.openxmlformats.org/officeDocument/2006/relationships/tags" Target="../tags/tag342.xml"/><Relationship Id="rId15" Type="http://schemas.openxmlformats.org/officeDocument/2006/relationships/tags" Target="../tags/tag352.xml"/><Relationship Id="rId10" Type="http://schemas.openxmlformats.org/officeDocument/2006/relationships/tags" Target="../tags/tag347.xml"/><Relationship Id="rId19" Type="http://schemas.openxmlformats.org/officeDocument/2006/relationships/tags" Target="../tags/tag356.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8.xml"/><Relationship Id="rId1" Type="http://schemas.openxmlformats.org/officeDocument/2006/relationships/tags" Target="../tags/tag357.xml"/><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8" Type="http://schemas.openxmlformats.org/officeDocument/2006/relationships/tags" Target="../tags/tag366.xml"/><Relationship Id="rId13" Type="http://schemas.openxmlformats.org/officeDocument/2006/relationships/tags" Target="../tags/tag371.xml"/><Relationship Id="rId18" Type="http://schemas.openxmlformats.org/officeDocument/2006/relationships/tags" Target="../tags/tag376.xml"/><Relationship Id="rId26" Type="http://schemas.openxmlformats.org/officeDocument/2006/relationships/slideLayout" Target="../slideLayouts/slideLayout1.xml"/><Relationship Id="rId3" Type="http://schemas.openxmlformats.org/officeDocument/2006/relationships/tags" Target="../tags/tag361.xml"/><Relationship Id="rId21" Type="http://schemas.openxmlformats.org/officeDocument/2006/relationships/tags" Target="../tags/tag379.xml"/><Relationship Id="rId7" Type="http://schemas.openxmlformats.org/officeDocument/2006/relationships/tags" Target="../tags/tag365.xml"/><Relationship Id="rId12" Type="http://schemas.openxmlformats.org/officeDocument/2006/relationships/tags" Target="../tags/tag370.xml"/><Relationship Id="rId17" Type="http://schemas.openxmlformats.org/officeDocument/2006/relationships/tags" Target="../tags/tag375.xml"/><Relationship Id="rId25" Type="http://schemas.openxmlformats.org/officeDocument/2006/relationships/tags" Target="../tags/tag383.xml"/><Relationship Id="rId2" Type="http://schemas.openxmlformats.org/officeDocument/2006/relationships/tags" Target="../tags/tag360.xml"/><Relationship Id="rId16" Type="http://schemas.openxmlformats.org/officeDocument/2006/relationships/tags" Target="../tags/tag374.xml"/><Relationship Id="rId20" Type="http://schemas.openxmlformats.org/officeDocument/2006/relationships/tags" Target="../tags/tag378.xml"/><Relationship Id="rId1" Type="http://schemas.openxmlformats.org/officeDocument/2006/relationships/tags" Target="../tags/tag359.xml"/><Relationship Id="rId6" Type="http://schemas.openxmlformats.org/officeDocument/2006/relationships/tags" Target="../tags/tag364.xml"/><Relationship Id="rId11" Type="http://schemas.openxmlformats.org/officeDocument/2006/relationships/tags" Target="../tags/tag369.xml"/><Relationship Id="rId24" Type="http://schemas.openxmlformats.org/officeDocument/2006/relationships/tags" Target="../tags/tag382.xml"/><Relationship Id="rId5" Type="http://schemas.openxmlformats.org/officeDocument/2006/relationships/tags" Target="../tags/tag363.xml"/><Relationship Id="rId15" Type="http://schemas.openxmlformats.org/officeDocument/2006/relationships/tags" Target="../tags/tag373.xml"/><Relationship Id="rId23" Type="http://schemas.openxmlformats.org/officeDocument/2006/relationships/tags" Target="../tags/tag381.xml"/><Relationship Id="rId10" Type="http://schemas.openxmlformats.org/officeDocument/2006/relationships/tags" Target="../tags/tag368.xml"/><Relationship Id="rId19" Type="http://schemas.openxmlformats.org/officeDocument/2006/relationships/tags" Target="../tags/tag377.xml"/><Relationship Id="rId4" Type="http://schemas.openxmlformats.org/officeDocument/2006/relationships/tags" Target="../tags/tag362.xml"/><Relationship Id="rId9" Type="http://schemas.openxmlformats.org/officeDocument/2006/relationships/tags" Target="../tags/tag367.xml"/><Relationship Id="rId14" Type="http://schemas.openxmlformats.org/officeDocument/2006/relationships/tags" Target="../tags/tag372.xml"/><Relationship Id="rId22" Type="http://schemas.openxmlformats.org/officeDocument/2006/relationships/tags" Target="../tags/tag380.xml"/><Relationship Id="rId27"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85.xml"/><Relationship Id="rId1" Type="http://schemas.openxmlformats.org/officeDocument/2006/relationships/tags" Target="../tags/tag384.xml"/><Relationship Id="rId4"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8" Type="http://schemas.openxmlformats.org/officeDocument/2006/relationships/tags" Target="../tags/tag393.xml"/><Relationship Id="rId13" Type="http://schemas.openxmlformats.org/officeDocument/2006/relationships/tags" Target="../tags/tag398.xml"/><Relationship Id="rId18" Type="http://schemas.openxmlformats.org/officeDocument/2006/relationships/tags" Target="../tags/tag403.xml"/><Relationship Id="rId3" Type="http://schemas.openxmlformats.org/officeDocument/2006/relationships/tags" Target="../tags/tag388.xml"/><Relationship Id="rId21" Type="http://schemas.openxmlformats.org/officeDocument/2006/relationships/tags" Target="../tags/tag406.xml"/><Relationship Id="rId7" Type="http://schemas.openxmlformats.org/officeDocument/2006/relationships/tags" Target="../tags/tag392.xml"/><Relationship Id="rId12" Type="http://schemas.openxmlformats.org/officeDocument/2006/relationships/tags" Target="../tags/tag397.xml"/><Relationship Id="rId17" Type="http://schemas.openxmlformats.org/officeDocument/2006/relationships/tags" Target="../tags/tag402.xml"/><Relationship Id="rId2" Type="http://schemas.openxmlformats.org/officeDocument/2006/relationships/tags" Target="../tags/tag387.xml"/><Relationship Id="rId16" Type="http://schemas.openxmlformats.org/officeDocument/2006/relationships/tags" Target="../tags/tag401.xml"/><Relationship Id="rId20" Type="http://schemas.openxmlformats.org/officeDocument/2006/relationships/tags" Target="../tags/tag405.xml"/><Relationship Id="rId1" Type="http://schemas.openxmlformats.org/officeDocument/2006/relationships/tags" Target="../tags/tag386.xml"/><Relationship Id="rId6" Type="http://schemas.openxmlformats.org/officeDocument/2006/relationships/tags" Target="../tags/tag391.xml"/><Relationship Id="rId11" Type="http://schemas.openxmlformats.org/officeDocument/2006/relationships/tags" Target="../tags/tag396.xml"/><Relationship Id="rId24" Type="http://schemas.openxmlformats.org/officeDocument/2006/relationships/notesSlide" Target="../notesSlides/notesSlide44.xml"/><Relationship Id="rId5" Type="http://schemas.openxmlformats.org/officeDocument/2006/relationships/tags" Target="../tags/tag390.xml"/><Relationship Id="rId15" Type="http://schemas.openxmlformats.org/officeDocument/2006/relationships/tags" Target="../tags/tag400.xml"/><Relationship Id="rId23" Type="http://schemas.openxmlformats.org/officeDocument/2006/relationships/slideLayout" Target="../slideLayouts/slideLayout1.xml"/><Relationship Id="rId10" Type="http://schemas.openxmlformats.org/officeDocument/2006/relationships/tags" Target="../tags/tag395.xml"/><Relationship Id="rId19" Type="http://schemas.openxmlformats.org/officeDocument/2006/relationships/tags" Target="../tags/tag404.xml"/><Relationship Id="rId4" Type="http://schemas.openxmlformats.org/officeDocument/2006/relationships/tags" Target="../tags/tag389.xml"/><Relationship Id="rId9" Type="http://schemas.openxmlformats.org/officeDocument/2006/relationships/tags" Target="../tags/tag394.xml"/><Relationship Id="rId14" Type="http://schemas.openxmlformats.org/officeDocument/2006/relationships/tags" Target="../tags/tag399.xml"/><Relationship Id="rId22" Type="http://schemas.openxmlformats.org/officeDocument/2006/relationships/tags" Target="../tags/tag407.xml"/></Relationships>
</file>

<file path=ppt/slides/_rels/slide46.xml.rels><?xml version="1.0" encoding="UTF-8" standalone="yes"?>
<Relationships xmlns="http://schemas.openxmlformats.org/package/2006/relationships"><Relationship Id="rId8" Type="http://schemas.openxmlformats.org/officeDocument/2006/relationships/tags" Target="../tags/tag415.xml"/><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notesSlide" Target="../notesSlides/notesSlide45.xml"/><Relationship Id="rId2" Type="http://schemas.openxmlformats.org/officeDocument/2006/relationships/tags" Target="../tags/tag409.xml"/><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slideLayout" Target="../slideLayouts/slideLayout1.xml"/><Relationship Id="rId5" Type="http://schemas.openxmlformats.org/officeDocument/2006/relationships/tags" Target="../tags/tag412.xml"/><Relationship Id="rId10" Type="http://schemas.openxmlformats.org/officeDocument/2006/relationships/tags" Target="../tags/tag417.xml"/><Relationship Id="rId4" Type="http://schemas.openxmlformats.org/officeDocument/2006/relationships/tags" Target="../tags/tag411.xml"/><Relationship Id="rId9" Type="http://schemas.openxmlformats.org/officeDocument/2006/relationships/tags" Target="../tags/tag416.xml"/></Relationships>
</file>

<file path=ppt/slides/_rels/slide47.xml.rels><?xml version="1.0" encoding="UTF-8" standalone="yes"?>
<Relationships xmlns="http://schemas.openxmlformats.org/package/2006/relationships"><Relationship Id="rId8" Type="http://schemas.openxmlformats.org/officeDocument/2006/relationships/tags" Target="../tags/tag425.xml"/><Relationship Id="rId13" Type="http://schemas.openxmlformats.org/officeDocument/2006/relationships/tags" Target="../tags/tag430.xml"/><Relationship Id="rId3" Type="http://schemas.openxmlformats.org/officeDocument/2006/relationships/tags" Target="../tags/tag420.xml"/><Relationship Id="rId7" Type="http://schemas.openxmlformats.org/officeDocument/2006/relationships/tags" Target="../tags/tag424.xml"/><Relationship Id="rId12" Type="http://schemas.openxmlformats.org/officeDocument/2006/relationships/tags" Target="../tags/tag429.xml"/><Relationship Id="rId2" Type="http://schemas.openxmlformats.org/officeDocument/2006/relationships/tags" Target="../tags/tag419.xml"/><Relationship Id="rId16" Type="http://schemas.openxmlformats.org/officeDocument/2006/relationships/notesSlide" Target="../notesSlides/notesSlide46.xml"/><Relationship Id="rId1" Type="http://schemas.openxmlformats.org/officeDocument/2006/relationships/tags" Target="../tags/tag418.xml"/><Relationship Id="rId6" Type="http://schemas.openxmlformats.org/officeDocument/2006/relationships/tags" Target="../tags/tag423.xml"/><Relationship Id="rId11" Type="http://schemas.openxmlformats.org/officeDocument/2006/relationships/tags" Target="../tags/tag428.xml"/><Relationship Id="rId5" Type="http://schemas.openxmlformats.org/officeDocument/2006/relationships/tags" Target="../tags/tag422.xml"/><Relationship Id="rId15" Type="http://schemas.openxmlformats.org/officeDocument/2006/relationships/slideLayout" Target="../slideLayouts/slideLayout1.xml"/><Relationship Id="rId10" Type="http://schemas.openxmlformats.org/officeDocument/2006/relationships/tags" Target="../tags/tag427.xml"/><Relationship Id="rId4" Type="http://schemas.openxmlformats.org/officeDocument/2006/relationships/tags" Target="../tags/tag421.xml"/><Relationship Id="rId9" Type="http://schemas.openxmlformats.org/officeDocument/2006/relationships/tags" Target="../tags/tag426.xml"/><Relationship Id="rId14" Type="http://schemas.openxmlformats.org/officeDocument/2006/relationships/tags" Target="../tags/tag43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3.xml"/><Relationship Id="rId1" Type="http://schemas.openxmlformats.org/officeDocument/2006/relationships/tags" Target="../tags/tag432.xml"/><Relationship Id="rId4"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5.xml"/><Relationship Id="rId1" Type="http://schemas.openxmlformats.org/officeDocument/2006/relationships/tags" Target="../tags/tag434.xml"/><Relationship Id="rId4"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7.xml"/><Relationship Id="rId1" Type="http://schemas.openxmlformats.org/officeDocument/2006/relationships/tags" Target="../tags/tag436.xml"/><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39.xml"/><Relationship Id="rId1" Type="http://schemas.openxmlformats.org/officeDocument/2006/relationships/tags" Target="../tags/tag438.xml"/><Relationship Id="rId4"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8" Type="http://schemas.openxmlformats.org/officeDocument/2006/relationships/tags" Target="../tags/tag447.xml"/><Relationship Id="rId13" Type="http://schemas.openxmlformats.org/officeDocument/2006/relationships/notesSlide" Target="../notesSlides/notesSlide52.xml"/><Relationship Id="rId3" Type="http://schemas.openxmlformats.org/officeDocument/2006/relationships/tags" Target="../tags/tag442.xml"/><Relationship Id="rId7" Type="http://schemas.openxmlformats.org/officeDocument/2006/relationships/tags" Target="../tags/tag446.xml"/><Relationship Id="rId12" Type="http://schemas.openxmlformats.org/officeDocument/2006/relationships/slideLayout" Target="../slideLayouts/slideLayout1.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tags" Target="../tags/tag450.xml"/><Relationship Id="rId5" Type="http://schemas.openxmlformats.org/officeDocument/2006/relationships/tags" Target="../tags/tag444.xml"/><Relationship Id="rId10" Type="http://schemas.openxmlformats.org/officeDocument/2006/relationships/tags" Target="../tags/tag449.xml"/><Relationship Id="rId4" Type="http://schemas.openxmlformats.org/officeDocument/2006/relationships/tags" Target="../tags/tag443.xml"/><Relationship Id="rId9" Type="http://schemas.openxmlformats.org/officeDocument/2006/relationships/tags" Target="../tags/tag448.xml"/></Relationships>
</file>

<file path=ppt/slides/_rels/slide54.xml.rels><?xml version="1.0" encoding="UTF-8" standalone="yes"?>
<Relationships xmlns="http://schemas.openxmlformats.org/package/2006/relationships"><Relationship Id="rId8" Type="http://schemas.openxmlformats.org/officeDocument/2006/relationships/tags" Target="../tags/tag458.xml"/><Relationship Id="rId13" Type="http://schemas.openxmlformats.org/officeDocument/2006/relationships/tags" Target="../tags/tag463.xml"/><Relationship Id="rId18" Type="http://schemas.openxmlformats.org/officeDocument/2006/relationships/tags" Target="../tags/tag468.xml"/><Relationship Id="rId26" Type="http://schemas.openxmlformats.org/officeDocument/2006/relationships/tags" Target="../tags/tag476.xml"/><Relationship Id="rId3" Type="http://schemas.openxmlformats.org/officeDocument/2006/relationships/tags" Target="../tags/tag453.xml"/><Relationship Id="rId21" Type="http://schemas.openxmlformats.org/officeDocument/2006/relationships/tags" Target="../tags/tag471.xml"/><Relationship Id="rId34" Type="http://schemas.openxmlformats.org/officeDocument/2006/relationships/slideLayout" Target="../slideLayouts/slideLayout1.xml"/><Relationship Id="rId7" Type="http://schemas.openxmlformats.org/officeDocument/2006/relationships/tags" Target="../tags/tag457.xml"/><Relationship Id="rId12" Type="http://schemas.openxmlformats.org/officeDocument/2006/relationships/tags" Target="../tags/tag462.xml"/><Relationship Id="rId17" Type="http://schemas.openxmlformats.org/officeDocument/2006/relationships/tags" Target="../tags/tag467.xml"/><Relationship Id="rId25" Type="http://schemas.openxmlformats.org/officeDocument/2006/relationships/tags" Target="../tags/tag475.xml"/><Relationship Id="rId33" Type="http://schemas.openxmlformats.org/officeDocument/2006/relationships/tags" Target="../tags/tag483.xml"/><Relationship Id="rId2" Type="http://schemas.openxmlformats.org/officeDocument/2006/relationships/tags" Target="../tags/tag452.xml"/><Relationship Id="rId16" Type="http://schemas.openxmlformats.org/officeDocument/2006/relationships/tags" Target="../tags/tag466.xml"/><Relationship Id="rId20" Type="http://schemas.openxmlformats.org/officeDocument/2006/relationships/tags" Target="../tags/tag470.xml"/><Relationship Id="rId29" Type="http://schemas.openxmlformats.org/officeDocument/2006/relationships/tags" Target="../tags/tag479.xm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tags" Target="../tags/tag461.xml"/><Relationship Id="rId24" Type="http://schemas.openxmlformats.org/officeDocument/2006/relationships/tags" Target="../tags/tag474.xml"/><Relationship Id="rId32" Type="http://schemas.openxmlformats.org/officeDocument/2006/relationships/tags" Target="../tags/tag482.xml"/><Relationship Id="rId5" Type="http://schemas.openxmlformats.org/officeDocument/2006/relationships/tags" Target="../tags/tag455.xml"/><Relationship Id="rId15" Type="http://schemas.openxmlformats.org/officeDocument/2006/relationships/tags" Target="../tags/tag465.xml"/><Relationship Id="rId23" Type="http://schemas.openxmlformats.org/officeDocument/2006/relationships/tags" Target="../tags/tag473.xml"/><Relationship Id="rId28" Type="http://schemas.openxmlformats.org/officeDocument/2006/relationships/tags" Target="../tags/tag478.xml"/><Relationship Id="rId10" Type="http://schemas.openxmlformats.org/officeDocument/2006/relationships/tags" Target="../tags/tag460.xml"/><Relationship Id="rId19" Type="http://schemas.openxmlformats.org/officeDocument/2006/relationships/tags" Target="../tags/tag469.xml"/><Relationship Id="rId31" Type="http://schemas.openxmlformats.org/officeDocument/2006/relationships/tags" Target="../tags/tag481.xml"/><Relationship Id="rId4" Type="http://schemas.openxmlformats.org/officeDocument/2006/relationships/tags" Target="../tags/tag454.xml"/><Relationship Id="rId9" Type="http://schemas.openxmlformats.org/officeDocument/2006/relationships/tags" Target="../tags/tag459.xml"/><Relationship Id="rId14" Type="http://schemas.openxmlformats.org/officeDocument/2006/relationships/tags" Target="../tags/tag464.xml"/><Relationship Id="rId22" Type="http://schemas.openxmlformats.org/officeDocument/2006/relationships/tags" Target="../tags/tag472.xml"/><Relationship Id="rId27" Type="http://schemas.openxmlformats.org/officeDocument/2006/relationships/tags" Target="../tags/tag477.xml"/><Relationship Id="rId30" Type="http://schemas.openxmlformats.org/officeDocument/2006/relationships/tags" Target="../tags/tag480.xml"/><Relationship Id="rId35"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5.xml"/><Relationship Id="rId1" Type="http://schemas.openxmlformats.org/officeDocument/2006/relationships/tags" Target="../tags/tag484.xml"/><Relationship Id="rId4"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7.xml"/><Relationship Id="rId1" Type="http://schemas.openxmlformats.org/officeDocument/2006/relationships/tags" Target="../tags/tag486.xml"/><Relationship Id="rId4"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89.xml"/><Relationship Id="rId1" Type="http://schemas.openxmlformats.org/officeDocument/2006/relationships/tags" Target="../tags/tag488.xml"/><Relationship Id="rId4" Type="http://schemas.openxmlformats.org/officeDocument/2006/relationships/notesSlide" Target="../notesSlides/notesSlide5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1.xml"/><Relationship Id="rId1" Type="http://schemas.openxmlformats.org/officeDocument/2006/relationships/tags" Target="../tags/tag490.xml"/><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6.xml"/><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3.xml"/><Relationship Id="rId1" Type="http://schemas.openxmlformats.org/officeDocument/2006/relationships/tags" Target="../tags/tag492.xml"/><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5.xml"/><Relationship Id="rId1" Type="http://schemas.openxmlformats.org/officeDocument/2006/relationships/tags" Target="../tags/tag494.xml"/><Relationship Id="rId4" Type="http://schemas.openxmlformats.org/officeDocument/2006/relationships/notesSlide" Target="../notesSlides/notesSlide6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7.xml"/><Relationship Id="rId1" Type="http://schemas.openxmlformats.org/officeDocument/2006/relationships/tags" Target="../tags/tag496.xml"/><Relationship Id="rId4" Type="http://schemas.openxmlformats.org/officeDocument/2006/relationships/notesSlide" Target="../notesSlides/notesSlide6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7.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252090" y="1781810"/>
            <a:ext cx="5976912" cy="991380"/>
          </a:xfrm>
          <a:prstGeom prst="rect">
            <a:avLst/>
          </a:prstGeom>
          <a:noFill/>
        </p:spPr>
        <p:txBody>
          <a:bodyPr wrap="square" lIns="67391" tIns="33696" rIns="67391" bIns="33696" rtlCol="0">
            <a:spAutoFit/>
          </a:bodyPr>
          <a:lstStyle/>
          <a:p>
            <a:r>
              <a:rPr lang="zh-CN" altLang="en-US" sz="3200" dirty="0">
                <a:solidFill>
                  <a:schemeClr val="bg1"/>
                </a:solidFill>
                <a:latin typeface="黑体" panose="02010609060101010101" pitchFamily="2" charset="-122"/>
                <a:ea typeface="黑体" panose="02010609060101010101" pitchFamily="2" charset="-122"/>
                <a:cs typeface="+mn-ea"/>
                <a:sym typeface="+mn-lt"/>
              </a:rPr>
              <a:t>第四章  政府预</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算的规</a:t>
            </a:r>
            <a:r>
              <a:rPr lang="zh-CN" altLang="en-US" sz="3200" dirty="0">
                <a:solidFill>
                  <a:schemeClr val="bg1"/>
                </a:solidFill>
                <a:latin typeface="黑体" panose="02010609060101010101" pitchFamily="2" charset="-122"/>
                <a:ea typeface="黑体" panose="02010609060101010101" pitchFamily="2" charset="-122"/>
                <a:cs typeface="+mn-ea"/>
                <a:sym typeface="+mn-lt"/>
              </a:rPr>
              <a:t>划与编制</a:t>
            </a:r>
          </a:p>
          <a:p>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539998" y="2736180"/>
            <a:ext cx="4934818" cy="313055"/>
          </a:xfrm>
          <a:prstGeom prst="rect">
            <a:avLst/>
          </a:prstGeom>
          <a:noFill/>
        </p:spPr>
        <p:txBody>
          <a:bodyPr wrap="square" lIns="67391" tIns="33696" rIns="67391" bIns="33696" rtlCol="0">
            <a:spAutoFit/>
          </a:bodyPr>
          <a:lstStyle/>
          <a:p>
            <a:pPr algn="r"/>
            <a:r>
              <a:rPr lang="zh-CN" altLang="en-US" dirty="0">
                <a:solidFill>
                  <a:srgbClr val="305480"/>
                </a:solidFill>
                <a:latin typeface="黑体" panose="02010609060101010101" pitchFamily="2" charset="-122"/>
                <a:ea typeface="黑体" panose="02010609060101010101" pitchFamily="2" charset="-122"/>
                <a:cs typeface="+mn-ea"/>
                <a:sym typeface="+mn-lt"/>
              </a:rPr>
              <a:t>中央财经大学</a:t>
            </a:r>
          </a:p>
        </p:txBody>
      </p:sp>
      <p:pic>
        <p:nvPicPr>
          <p:cNvPr id="4098" name="Picture 36"/>
          <p:cNvPicPr>
            <a:picLocks noChangeAspect="1"/>
          </p:cNvPicPr>
          <p:nvPr/>
        </p:nvPicPr>
        <p:blipFill>
          <a:blip r:embed="rId4" cstate="print"/>
          <a:stretch>
            <a:fillRect/>
          </a:stretch>
        </p:blipFill>
        <p:spPr>
          <a:xfrm>
            <a:off x="-71755" y="-48895"/>
            <a:ext cx="835660" cy="859155"/>
          </a:xfrm>
          <a:prstGeom prst="rect">
            <a:avLst/>
          </a:prstGeom>
          <a:noFill/>
          <a:ln w="9525">
            <a:noFill/>
          </a:ln>
        </p:spPr>
      </p:pic>
      <p:pic>
        <p:nvPicPr>
          <p:cNvPr id="4099" name="Picture 37"/>
          <p:cNvPicPr>
            <a:picLocks noChangeAspect="1"/>
          </p:cNvPicPr>
          <p:nvPr/>
        </p:nvPicPr>
        <p:blipFill>
          <a:blip r:embed="rId5"/>
          <a:stretch>
            <a:fillRect/>
          </a:stretch>
        </p:blipFill>
        <p:spPr>
          <a:xfrm>
            <a:off x="655320" y="-183515"/>
            <a:ext cx="2722562" cy="1204913"/>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三、预算限额控制</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extLst>
                <a:ext uri="{35155182-B16C-46BC-9424-99874614C6A1}">
                  <wpsdc:indentchars xmlns="" xmlns:wpsdc="http://www.wps.cn/officeDocument/2017/drawingmlCustomData" val="200" checksum="282533468"/>
                </a:ext>
              </a:extLst>
            </a:pPr>
            <a:r>
              <a:rPr lang="zh-CN" altLang="en-US" sz="2000" b="1">
                <a:solidFill>
                  <a:prstClr val="black"/>
                </a:solidFill>
              </a:rPr>
              <a:t>2.预算限额的类型</a:t>
            </a:r>
            <a:endParaRPr sz="2000">
              <a:solidFill>
                <a:prstClr val="black"/>
              </a:solidFill>
            </a:endParaRPr>
          </a:p>
        </p:txBody>
      </p:sp>
      <p:graphicFrame>
        <p:nvGraphicFramePr>
          <p:cNvPr id="3" name="图示 2"/>
          <p:cNvGraphicFramePr/>
          <p:nvPr/>
        </p:nvGraphicFramePr>
        <p:xfrm>
          <a:off x="254000" y="-360045"/>
          <a:ext cx="8128000" cy="541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三、预算限额控制</a:t>
            </a:r>
          </a:p>
        </p:txBody>
      </p:sp>
      <p:sp>
        <p:nvSpPr>
          <p:cNvPr id="6" name="TextBox 5"/>
          <p:cNvSpPr txBox="1"/>
          <p:nvPr/>
        </p:nvSpPr>
        <p:spPr>
          <a:xfrm>
            <a:off x="500034" y="1091396"/>
            <a:ext cx="7744944" cy="3170099"/>
          </a:xfrm>
          <a:prstGeom prst="rect">
            <a:avLst/>
          </a:prstGeom>
          <a:noFill/>
        </p:spPr>
        <p:txBody>
          <a:bodyPr wrap="square" rtlCol="0">
            <a:spAutoFit/>
          </a:bodyPr>
          <a:lstStyle/>
          <a:p>
            <a:pPr indent="508000"/>
            <a:r>
              <a:rPr lang="zh-CN" altLang="en-US" sz="2000" b="1" dirty="0" smtClean="0">
                <a:solidFill>
                  <a:prstClr val="black"/>
                </a:solidFill>
              </a:rPr>
              <a:t>（二）我国预算限额的制定</a:t>
            </a:r>
            <a:endParaRPr lang="en-US" altLang="zh-CN" sz="2000" b="1" dirty="0" smtClean="0">
              <a:solidFill>
                <a:prstClr val="black"/>
              </a:solidFill>
            </a:endParaRPr>
          </a:p>
          <a:p>
            <a:pPr indent="508000"/>
            <a:endParaRPr lang="en-US" altLang="zh-CN" sz="2000" b="1" dirty="0" smtClean="0">
              <a:solidFill>
                <a:prstClr val="black"/>
              </a:solidFill>
              <a:latin typeface="宋体" panose="02010600030101010101" pitchFamily="2" charset="-122"/>
            </a:endParaRPr>
          </a:p>
          <a:p>
            <a:pPr indent="508000"/>
            <a:r>
              <a:rPr lang="en-US" altLang="zh-CN" sz="2000" b="1" dirty="0" smtClean="0">
                <a:solidFill>
                  <a:prstClr val="black"/>
                </a:solidFill>
                <a:latin typeface="宋体" panose="02010600030101010101" pitchFamily="2" charset="-122"/>
              </a:rPr>
              <a:t>1.</a:t>
            </a:r>
            <a:r>
              <a:rPr lang="zh-CN" altLang="en-US" sz="2000" b="1" dirty="0" smtClean="0">
                <a:solidFill>
                  <a:prstClr val="black"/>
                </a:solidFill>
                <a:latin typeface="宋体" panose="02010600030101010101" pitchFamily="2" charset="-122"/>
              </a:rPr>
              <a:t>预算限额的类型</a:t>
            </a:r>
            <a:endParaRPr lang="en-US" altLang="zh-CN" sz="2000" b="1" dirty="0" smtClean="0">
              <a:solidFill>
                <a:prstClr val="black"/>
              </a:solidFill>
              <a:latin typeface="宋体" panose="02010600030101010101" pitchFamily="2" charset="-122"/>
            </a:endParaRPr>
          </a:p>
          <a:p>
            <a:pPr indent="508000"/>
            <a:r>
              <a:rPr lang="zh-CN" altLang="en-US" sz="2000" dirty="0">
                <a:solidFill>
                  <a:prstClr val="black"/>
                </a:solidFill>
                <a:latin typeface="宋体" panose="02010600030101010101" pitchFamily="2" charset="-122"/>
              </a:rPr>
              <a:t>平</a:t>
            </a:r>
            <a:r>
              <a:rPr lang="zh-CN" altLang="en-US" sz="2000" dirty="0" smtClean="0">
                <a:solidFill>
                  <a:prstClr val="black"/>
                </a:solidFill>
                <a:latin typeface="宋体" panose="02010600030101010101" pitchFamily="2" charset="-122"/>
              </a:rPr>
              <a:t>衡限额：在我国</a:t>
            </a:r>
            <a:r>
              <a:rPr lang="en-US" altLang="zh-CN" sz="2000" dirty="0" smtClean="0">
                <a:solidFill>
                  <a:prstClr val="black"/>
                </a:solidFill>
                <a:latin typeface="宋体" panose="02010600030101010101" pitchFamily="2" charset="-122"/>
              </a:rPr>
              <a:t>《</a:t>
            </a:r>
            <a:r>
              <a:rPr lang="zh-CN" altLang="en-US" sz="2000" dirty="0" smtClean="0">
                <a:solidFill>
                  <a:prstClr val="black"/>
                </a:solidFill>
                <a:latin typeface="宋体" panose="02010600030101010101" pitchFamily="2" charset="-122"/>
              </a:rPr>
              <a:t>预算法</a:t>
            </a:r>
            <a:r>
              <a:rPr lang="en-US" altLang="zh-CN" sz="2000" dirty="0" smtClean="0">
                <a:solidFill>
                  <a:prstClr val="black"/>
                </a:solidFill>
                <a:latin typeface="宋体" panose="02010600030101010101" pitchFamily="2" charset="-122"/>
              </a:rPr>
              <a:t>》</a:t>
            </a:r>
            <a:r>
              <a:rPr lang="zh-CN" altLang="en-US" sz="2000" dirty="0" smtClean="0">
                <a:solidFill>
                  <a:prstClr val="black"/>
                </a:solidFill>
                <a:latin typeface="宋体" panose="02010600030101010101" pitchFamily="2" charset="-122"/>
              </a:rPr>
              <a:t>对预算编制的要求中体现；</a:t>
            </a:r>
            <a:endParaRPr lang="en-US" altLang="zh-CN" sz="2000" dirty="0" smtClean="0">
              <a:solidFill>
                <a:prstClr val="black"/>
              </a:solidFill>
              <a:latin typeface="宋体" panose="02010600030101010101" pitchFamily="2" charset="-122"/>
            </a:endParaRPr>
          </a:p>
          <a:p>
            <a:pPr indent="508000"/>
            <a:r>
              <a:rPr lang="zh-CN" altLang="en-US" sz="2000" dirty="0">
                <a:solidFill>
                  <a:prstClr val="black"/>
                </a:solidFill>
                <a:latin typeface="宋体" panose="02010600030101010101" pitchFamily="2" charset="-122"/>
              </a:rPr>
              <a:t>比</a:t>
            </a:r>
            <a:r>
              <a:rPr lang="zh-CN" altLang="en-US" sz="2000" dirty="0" smtClean="0">
                <a:solidFill>
                  <a:prstClr val="black"/>
                </a:solidFill>
                <a:latin typeface="宋体" panose="02010600030101010101" pitchFamily="2" charset="-122"/>
              </a:rPr>
              <a:t>例限额：形式之一是通过财政部门下达主要预算收支控制指标实现</a:t>
            </a:r>
            <a:r>
              <a:rPr lang="zh-CN" altLang="en-US" sz="2000" b="1" dirty="0" smtClean="0">
                <a:solidFill>
                  <a:prstClr val="black"/>
                </a:solidFill>
                <a:latin typeface="宋体" panose="02010600030101010101" pitchFamily="2" charset="-122"/>
              </a:rPr>
              <a:t>。</a:t>
            </a:r>
            <a:endParaRPr lang="en-US" altLang="zh-CN" sz="2000" b="1" dirty="0" smtClean="0">
              <a:solidFill>
                <a:prstClr val="black"/>
              </a:solidFill>
              <a:latin typeface="宋体" panose="02010600030101010101" pitchFamily="2" charset="-122"/>
            </a:endParaRPr>
          </a:p>
          <a:p>
            <a:pPr indent="508000"/>
            <a:endParaRPr lang="en-US" altLang="zh-CN" sz="2000" b="1" dirty="0" smtClean="0">
              <a:solidFill>
                <a:prstClr val="black"/>
              </a:solidFill>
              <a:latin typeface="宋体" panose="02010600030101010101" pitchFamily="2" charset="-122"/>
            </a:endParaRPr>
          </a:p>
          <a:p>
            <a:pPr indent="508000"/>
            <a:r>
              <a:rPr lang="en-US" altLang="zh-CN" sz="2000" b="1" dirty="0" smtClean="0">
                <a:solidFill>
                  <a:prstClr val="black"/>
                </a:solidFill>
                <a:latin typeface="宋体" panose="02010600030101010101" pitchFamily="2" charset="-122"/>
              </a:rPr>
              <a:t>2.</a:t>
            </a:r>
            <a:r>
              <a:rPr lang="zh-CN" altLang="en-US" sz="2000" b="1" dirty="0" smtClean="0">
                <a:solidFill>
                  <a:prstClr val="black"/>
                </a:solidFill>
                <a:latin typeface="宋体" panose="02010600030101010101" pitchFamily="2" charset="-122"/>
              </a:rPr>
              <a:t>债务余额限额管理</a:t>
            </a:r>
            <a:r>
              <a:rPr lang="en-US" altLang="zh-CN" sz="2000" b="1" dirty="0" smtClean="0">
                <a:solidFill>
                  <a:prstClr val="black"/>
                </a:solidFill>
              </a:rPr>
              <a:t> </a:t>
            </a:r>
          </a:p>
          <a:p>
            <a:pPr indent="508000"/>
            <a:r>
              <a:rPr lang="zh-CN" altLang="en-US" sz="2000" dirty="0" smtClean="0">
                <a:solidFill>
                  <a:prstClr val="black"/>
                </a:solidFill>
              </a:rPr>
              <a:t>中央国债余额限额管理</a:t>
            </a:r>
            <a:endParaRPr lang="en-US" altLang="zh-CN" sz="2000" dirty="0" smtClean="0">
              <a:solidFill>
                <a:prstClr val="black"/>
              </a:solidFill>
            </a:endParaRPr>
          </a:p>
          <a:p>
            <a:pPr indent="508000"/>
            <a:r>
              <a:rPr lang="zh-CN" altLang="en-US" sz="2000" dirty="0">
                <a:solidFill>
                  <a:prstClr val="black"/>
                </a:solidFill>
              </a:rPr>
              <a:t>地方</a:t>
            </a:r>
            <a:r>
              <a:rPr lang="zh-CN" altLang="en-US" sz="2000" dirty="0" smtClean="0">
                <a:solidFill>
                  <a:prstClr val="black"/>
                </a:solidFill>
              </a:rPr>
              <a:t>债余额限额管理</a:t>
            </a:r>
            <a:endParaRPr lang="en-US" altLang="zh-CN" sz="2000" dirty="0" smtClean="0">
              <a:solidFill>
                <a:prstClr val="black"/>
              </a:solidFill>
            </a:endParaRPr>
          </a:p>
        </p:txBody>
      </p:sp>
    </p:spTree>
    <p:custDataLst>
      <p:tags r:id="rId1"/>
    </p:custDataLst>
    <p:extLst>
      <p:ext uri="{BB962C8B-B14F-4D97-AF65-F5344CB8AC3E}">
        <p14:creationId xmlns:p14="http://schemas.microsoft.com/office/powerpoint/2010/main" val="104228819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四、绩效管理的规定</a:t>
            </a:r>
          </a:p>
        </p:txBody>
      </p:sp>
      <p:sp>
        <p:nvSpPr>
          <p:cNvPr id="16" name="文本框 15"/>
          <p:cNvSpPr txBox="1"/>
          <p:nvPr/>
        </p:nvSpPr>
        <p:spPr>
          <a:xfrm>
            <a:off x="684138" y="1079996"/>
            <a:ext cx="7688580" cy="1508105"/>
          </a:xfrm>
          <a:prstGeom prst="rect">
            <a:avLst/>
          </a:prstGeom>
          <a:noFill/>
        </p:spPr>
        <p:txBody>
          <a:bodyPr wrap="square" rtlCol="0">
            <a:spAutoFit/>
          </a:bodyPr>
          <a:lstStyle/>
          <a:p>
            <a:pPr indent="508000" algn="l" fontAlgn="auto"/>
            <a:r>
              <a:rPr lang="zh-CN" altLang="en-US" sz="2000" b="1" dirty="0" smtClean="0"/>
              <a:t>（一）预算绩效管理理念</a:t>
            </a:r>
            <a:endParaRPr lang="en-US" altLang="zh-CN" sz="2000" b="1" dirty="0" smtClean="0"/>
          </a:p>
          <a:p>
            <a:pPr indent="508000" algn="l" fontAlgn="auto"/>
            <a:r>
              <a:rPr lang="zh-CN" altLang="en-US" sz="1800" dirty="0" smtClean="0"/>
              <a:t>预</a:t>
            </a:r>
            <a:r>
              <a:rPr lang="zh-CN" altLang="en-US" sz="1800" dirty="0"/>
              <a:t>算绩效管理是政府部门按所完成的各项职能进行预算，将政府预算建立可衡量的绩效目标基础上，它要求预算过程充分利用关于政府活动产出与成果</a:t>
            </a:r>
            <a:r>
              <a:rPr lang="zh-CN" altLang="en-US" sz="1800" dirty="0" smtClean="0"/>
              <a:t>的各种信</a:t>
            </a:r>
            <a:r>
              <a:rPr lang="zh-CN" altLang="en-US" sz="1800" dirty="0"/>
              <a:t>息，把财政资金分配和政府部门的绩效更紧密地结合起来，是“为结果而预算”。</a:t>
            </a:r>
          </a:p>
        </p:txBody>
      </p:sp>
      <p:sp>
        <p:nvSpPr>
          <p:cNvPr id="6" name="椭圆 5"/>
          <p:cNvSpPr/>
          <p:nvPr>
            <p:custDataLst>
              <p:tags r:id="rId3"/>
            </p:custDataLst>
          </p:nvPr>
        </p:nvSpPr>
        <p:spPr>
          <a:xfrm>
            <a:off x="809625" y="3032339"/>
            <a:ext cx="1021230" cy="1021230"/>
          </a:xfrm>
          <a:prstGeom prst="ellipse">
            <a:avLst/>
          </a:prstGeom>
          <a:solidFill>
            <a:srgbClr val="1F74AD"/>
          </a:solidFill>
          <a:ln w="12700" cap="flat" cmpd="sng" algn="ctr">
            <a:noFill/>
            <a:prstDash val="solid"/>
            <a:miter lim="800000"/>
          </a:ln>
          <a:effectLst/>
        </p:spPr>
        <p:txBody>
          <a:bodyPr rtlCol="0" anchor="ctr">
            <a:normAutofit/>
          </a:bodyPr>
          <a:lstStyle/>
          <a:p>
            <a:pPr algn="ctr"/>
            <a:endParaRPr lang="zh-CN" altLang="en-US" sz="1325"/>
          </a:p>
        </p:txBody>
      </p:sp>
      <p:sp>
        <p:nvSpPr>
          <p:cNvPr id="2" name="五角星 1"/>
          <p:cNvSpPr/>
          <p:nvPr>
            <p:custDataLst>
              <p:tags r:id="rId4"/>
            </p:custDataLst>
          </p:nvPr>
        </p:nvSpPr>
        <p:spPr>
          <a:xfrm>
            <a:off x="934250" y="3118884"/>
            <a:ext cx="772846" cy="772846"/>
          </a:xfrm>
          <a:prstGeom prst="star5">
            <a:avLst/>
          </a:prstGeom>
          <a:solidFill>
            <a:sysClr val="window" lastClr="FFFFFF"/>
          </a:solidFill>
          <a:ln w="12700" cap="flat" cmpd="sng" algn="ctr">
            <a:noFill/>
            <a:prstDash val="solid"/>
            <a:miter lim="800000"/>
          </a:ln>
          <a:effectLst/>
        </p:spPr>
        <p:txBody>
          <a:bodyPr rtlCol="0" anchor="ctr">
            <a:normAutofit/>
          </a:bodyPr>
          <a:lstStyle/>
          <a:p>
            <a:pPr algn="ctr"/>
            <a:r>
              <a:rPr lang="en-US" altLang="zh-CN" sz="1325" dirty="0">
                <a:solidFill>
                  <a:srgbClr val="1F74AD"/>
                </a:solidFill>
              </a:rPr>
              <a:t>A</a:t>
            </a:r>
            <a:endParaRPr lang="zh-CN" altLang="en-US" sz="1325" dirty="0">
              <a:solidFill>
                <a:srgbClr val="1F74AD"/>
              </a:solidFill>
            </a:endParaRPr>
          </a:p>
        </p:txBody>
      </p:sp>
      <p:cxnSp>
        <p:nvCxnSpPr>
          <p:cNvPr id="10" name="直接连接符 9"/>
          <p:cNvCxnSpPr/>
          <p:nvPr>
            <p:custDataLst>
              <p:tags r:id="rId5"/>
            </p:custDataLst>
          </p:nvPr>
        </p:nvCxnSpPr>
        <p:spPr>
          <a:xfrm>
            <a:off x="1973655" y="2808188"/>
            <a:ext cx="0" cy="1469533"/>
          </a:xfrm>
          <a:prstGeom prst="line">
            <a:avLst/>
          </a:prstGeom>
          <a:noFill/>
          <a:ln w="6350" cap="flat" cmpd="sng" algn="ctr">
            <a:solidFill>
              <a:srgbClr val="1F74AD"/>
            </a:solidFill>
            <a:prstDash val="solid"/>
            <a:miter lim="800000"/>
          </a:ln>
          <a:effectLst/>
        </p:spPr>
      </p:cxnSp>
      <p:sp>
        <p:nvSpPr>
          <p:cNvPr id="12" name="文本框 11"/>
          <p:cNvSpPr txBox="1"/>
          <p:nvPr>
            <p:custDataLst>
              <p:tags r:id="rId6"/>
            </p:custDataLst>
          </p:nvPr>
        </p:nvSpPr>
        <p:spPr>
          <a:xfrm>
            <a:off x="2081530" y="2898459"/>
            <a:ext cx="2648585" cy="1709929"/>
          </a:xfrm>
          <a:prstGeom prst="rect">
            <a:avLst/>
          </a:prstGeom>
          <a:noFill/>
        </p:spPr>
        <p:txBody>
          <a:bodyPr wrap="square" rtlCol="0" anchor="ctr">
            <a:noAutofit/>
          </a:bodyPr>
          <a:lstStyle/>
          <a:p>
            <a:pPr marL="0" lvl="0" indent="0" algn="l">
              <a:lnSpc>
                <a:spcPct val="120000"/>
              </a:lnSpc>
              <a:spcBef>
                <a:spcPts val="0"/>
              </a:spcBef>
              <a:spcAft>
                <a:spcPts val="0"/>
              </a:spcAft>
              <a:buSzPct val="100000"/>
            </a:pPr>
            <a:r>
              <a:rPr lang="zh-CN" altLang="en-US" sz="1400" b="1" spc="150" dirty="0">
                <a:solidFill>
                  <a:srgbClr val="000000"/>
                </a:solidFill>
                <a:latin typeface="微软雅黑" panose="020B0503020204020204" pitchFamily="34" charset="-122"/>
                <a:ea typeface="微软雅黑" panose="020B0503020204020204" pitchFamily="34" charset="-122"/>
              </a:rPr>
              <a:t>要以政府预算决策的社会机会成本作为评价预算决策绩效的重要依据，即只有当一笔资金交由公共部门使用能够创造出比私人部门使用更大的效益时，这笔资金的预算决策才是具有效率的</a:t>
            </a:r>
            <a:r>
              <a:rPr lang="zh-CN" altLang="en-US" sz="1050" b="1" spc="150" dirty="0">
                <a:solidFill>
                  <a:srgbClr val="000000"/>
                </a:solidFill>
                <a:latin typeface="微软雅黑" panose="020B0503020204020204" pitchFamily="34" charset="-122"/>
                <a:ea typeface="微软雅黑" panose="020B0503020204020204" pitchFamily="34" charset="-122"/>
              </a:rPr>
              <a:t>。</a:t>
            </a:r>
          </a:p>
        </p:txBody>
      </p:sp>
      <p:sp>
        <p:nvSpPr>
          <p:cNvPr id="3" name="椭圆 2"/>
          <p:cNvSpPr/>
          <p:nvPr>
            <p:custDataLst>
              <p:tags r:id="rId7"/>
            </p:custDataLst>
          </p:nvPr>
        </p:nvSpPr>
        <p:spPr>
          <a:xfrm>
            <a:off x="4623723" y="3032339"/>
            <a:ext cx="1021230" cy="1021230"/>
          </a:xfrm>
          <a:prstGeom prst="ellipse">
            <a:avLst/>
          </a:prstGeom>
          <a:solidFill>
            <a:srgbClr val="3498DB"/>
          </a:solidFill>
          <a:ln w="12700" cap="flat" cmpd="sng" algn="ctr">
            <a:noFill/>
            <a:prstDash val="solid"/>
            <a:miter lim="800000"/>
          </a:ln>
          <a:effectLst/>
        </p:spPr>
        <p:txBody>
          <a:bodyPr rtlCol="0" anchor="ctr">
            <a:normAutofit/>
          </a:bodyPr>
          <a:lstStyle/>
          <a:p>
            <a:pPr algn="ctr"/>
            <a:endParaRPr lang="zh-CN" altLang="en-US" sz="1325"/>
          </a:p>
        </p:txBody>
      </p:sp>
      <p:sp>
        <p:nvSpPr>
          <p:cNvPr id="4" name="五角星 3"/>
          <p:cNvSpPr/>
          <p:nvPr>
            <p:custDataLst>
              <p:tags r:id="rId8"/>
            </p:custDataLst>
          </p:nvPr>
        </p:nvSpPr>
        <p:spPr>
          <a:xfrm>
            <a:off x="4747483" y="3118884"/>
            <a:ext cx="772846" cy="772846"/>
          </a:xfrm>
          <a:prstGeom prst="star5">
            <a:avLst/>
          </a:prstGeom>
          <a:solidFill>
            <a:sysClr val="window" lastClr="FFFFFF"/>
          </a:solidFill>
          <a:ln w="12700" cap="flat" cmpd="sng" algn="ctr">
            <a:noFill/>
            <a:prstDash val="solid"/>
            <a:miter lim="800000"/>
          </a:ln>
          <a:effectLst/>
        </p:spPr>
        <p:txBody>
          <a:bodyPr rtlCol="0" anchor="ctr">
            <a:normAutofit/>
          </a:bodyPr>
          <a:lstStyle/>
          <a:p>
            <a:pPr algn="ctr"/>
            <a:r>
              <a:rPr lang="en-US" altLang="zh-CN" sz="1325" dirty="0">
                <a:solidFill>
                  <a:srgbClr val="1F74AD"/>
                </a:solidFill>
              </a:rPr>
              <a:t>B</a:t>
            </a:r>
            <a:endParaRPr lang="zh-CN" altLang="en-US" sz="1325" dirty="0">
              <a:solidFill>
                <a:srgbClr val="1F74AD"/>
              </a:solidFill>
            </a:endParaRPr>
          </a:p>
        </p:txBody>
      </p:sp>
      <p:cxnSp>
        <p:nvCxnSpPr>
          <p:cNvPr id="17" name="直接连接符 16"/>
          <p:cNvCxnSpPr/>
          <p:nvPr>
            <p:custDataLst>
              <p:tags r:id="rId9"/>
            </p:custDataLst>
          </p:nvPr>
        </p:nvCxnSpPr>
        <p:spPr>
          <a:xfrm>
            <a:off x="5787753" y="2808188"/>
            <a:ext cx="0" cy="1469533"/>
          </a:xfrm>
          <a:prstGeom prst="line">
            <a:avLst/>
          </a:prstGeom>
          <a:noFill/>
          <a:ln w="6350" cap="flat" cmpd="sng" algn="ctr">
            <a:solidFill>
              <a:srgbClr val="3498DB"/>
            </a:solidFill>
            <a:prstDash val="solid"/>
            <a:miter lim="800000"/>
          </a:ln>
          <a:effectLst/>
        </p:spPr>
      </p:cxnSp>
      <p:sp>
        <p:nvSpPr>
          <p:cNvPr id="18" name="文本框 17"/>
          <p:cNvSpPr txBox="1"/>
          <p:nvPr>
            <p:custDataLst>
              <p:tags r:id="rId10"/>
            </p:custDataLst>
          </p:nvPr>
        </p:nvSpPr>
        <p:spPr>
          <a:xfrm>
            <a:off x="5930554" y="2808188"/>
            <a:ext cx="2447681" cy="1709929"/>
          </a:xfrm>
          <a:prstGeom prst="rect">
            <a:avLst/>
          </a:prstGeom>
          <a:noFill/>
        </p:spPr>
        <p:txBody>
          <a:bodyPr wrap="square" rtlCol="0" anchor="ctr">
            <a:noAutofit/>
          </a:bodyPr>
          <a:lstStyle/>
          <a:p>
            <a:pPr marL="0" lvl="0" indent="0" algn="l">
              <a:lnSpc>
                <a:spcPct val="120000"/>
              </a:lnSpc>
              <a:spcBef>
                <a:spcPts val="0"/>
              </a:spcBef>
              <a:spcAft>
                <a:spcPts val="0"/>
              </a:spcAft>
              <a:buSzPct val="100000"/>
            </a:pPr>
            <a:r>
              <a:rPr lang="zh-CN" altLang="en-US" sz="1400" b="1" spc="150" dirty="0">
                <a:solidFill>
                  <a:srgbClr val="000000"/>
                </a:solidFill>
                <a:latin typeface="微软雅黑" panose="020B0503020204020204" pitchFamily="34" charset="-122"/>
                <a:ea typeface="微软雅黑" panose="020B0503020204020204" pitchFamily="34" charset="-122"/>
              </a:rPr>
              <a:t>政府预算客观上存在效率和效益问题，要求政府在预算决策过程中要考虑各个施政方案的绩效做出理性的抉择，以对有限的资源做出最有效的配置。</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四</a:t>
            </a:r>
            <a:r>
              <a:rPr lang="zh-CN" altLang="en-US" sz="3200" b="1" dirty="0" smtClean="0">
                <a:solidFill>
                  <a:schemeClr val="bg1"/>
                </a:solidFill>
                <a:latin typeface="黑体" panose="02010609060101010101" pitchFamily="49" charset="-122"/>
                <a:ea typeface="黑体" panose="02010609060101010101" pitchFamily="49" charset="-122"/>
                <a:sym typeface="+mn-lt"/>
              </a:rPr>
              <a:t>、预算绩</a:t>
            </a:r>
            <a:r>
              <a:rPr lang="zh-CN" altLang="en-US" sz="3200" b="1" dirty="0">
                <a:solidFill>
                  <a:schemeClr val="bg1"/>
                </a:solidFill>
                <a:latin typeface="黑体" panose="02010609060101010101" pitchFamily="49" charset="-122"/>
                <a:ea typeface="黑体" panose="02010609060101010101" pitchFamily="49" charset="-122"/>
                <a:sym typeface="+mn-lt"/>
              </a:rPr>
              <a:t>效管</a:t>
            </a:r>
            <a:r>
              <a:rPr lang="zh-CN" altLang="en-US" sz="3200" b="1" dirty="0" smtClean="0">
                <a:solidFill>
                  <a:schemeClr val="bg1"/>
                </a:solidFill>
                <a:latin typeface="黑体" panose="02010609060101010101" pitchFamily="49" charset="-122"/>
                <a:ea typeface="黑体" panose="02010609060101010101" pitchFamily="49" charset="-122"/>
                <a:sym typeface="+mn-lt"/>
              </a:rPr>
              <a:t>理</a:t>
            </a:r>
            <a:endParaRPr lang="zh-CN" altLang="en-US" sz="3200" b="1" dirty="0">
              <a:solidFill>
                <a:schemeClr val="bg1"/>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四、绩效管理的规定</a:t>
            </a:r>
          </a:p>
        </p:txBody>
      </p:sp>
      <p:grpSp>
        <p:nvGrpSpPr>
          <p:cNvPr id="2" name="组合 1"/>
          <p:cNvGrpSpPr/>
          <p:nvPr>
            <p:custDataLst>
              <p:tags r:id="rId3"/>
            </p:custDataLst>
          </p:nvPr>
        </p:nvGrpSpPr>
        <p:grpSpPr>
          <a:xfrm>
            <a:off x="1781810" y="2108835"/>
            <a:ext cx="5186680" cy="1941830"/>
            <a:chOff x="3104734" y="2631882"/>
            <a:chExt cx="5769234" cy="2160000"/>
          </a:xfrm>
        </p:grpSpPr>
        <p:cxnSp>
          <p:nvCxnSpPr>
            <p:cNvPr id="3" name="直接连接符 62"/>
            <p:cNvCxnSpPr>
              <a:endCxn id="10" idx="0"/>
            </p:cNvCxnSpPr>
            <p:nvPr>
              <p:custDataLst>
                <p:tags r:id="rId26"/>
              </p:custDataLst>
            </p:nvPr>
          </p:nvCxnSpPr>
          <p:spPr>
            <a:xfrm>
              <a:off x="3104734" y="2631882"/>
              <a:ext cx="4492049" cy="0"/>
            </a:xfrm>
            <a:prstGeom prst="line">
              <a:avLst/>
            </a:prstGeom>
            <a:noFill/>
            <a:ln w="25400" cap="flat" cmpd="sng" algn="ctr">
              <a:solidFill>
                <a:srgbClr val="4F81BD">
                  <a:lumMod val="75000"/>
                </a:srgbClr>
              </a:solidFill>
              <a:prstDash val="solid"/>
              <a:miter lim="800000"/>
              <a:headEnd type="oval" w="lg" len="lg"/>
            </a:ln>
            <a:effectLst/>
          </p:spPr>
        </p:cxnSp>
        <p:sp>
          <p:nvSpPr>
            <p:cNvPr id="10" name="弧形 63"/>
            <p:cNvSpPr/>
            <p:nvPr>
              <p:custDataLst>
                <p:tags r:id="rId27"/>
              </p:custDataLst>
            </p:nvPr>
          </p:nvSpPr>
          <p:spPr>
            <a:xfrm>
              <a:off x="7056783" y="2631882"/>
              <a:ext cx="1080000" cy="1080000"/>
            </a:xfrm>
            <a:prstGeom prst="arc">
              <a:avLst>
                <a:gd name="adj1" fmla="val 16200000"/>
                <a:gd name="adj2" fmla="val 5395811"/>
              </a:avLst>
            </a:prstGeom>
            <a:noFill/>
            <a:ln w="25400" cap="flat" cmpd="sng" algn="ctr">
              <a:solidFill>
                <a:srgbClr val="4F81BD">
                  <a:lumMod val="75000"/>
                </a:srgbClr>
              </a:solidFill>
              <a:prstDash val="solid"/>
              <a:miter lim="800000"/>
            </a:ln>
            <a:effectLst/>
          </p:spPr>
          <p:txBody>
            <a:bodyPr rtlCol="0" anchor="ctr">
              <a:normAutofit/>
            </a:bodyPr>
            <a:lstStyle/>
            <a:p>
              <a:pPr algn="ctr">
                <a:lnSpc>
                  <a:spcPct val="120000"/>
                </a:lnSpc>
                <a:defRPr/>
              </a:pPr>
              <a:endParaRPr lang="zh-CN" altLang="en-US" sz="1325">
                <a:solidFill>
                  <a:prstClr val="black"/>
                </a:solidFill>
                <a:latin typeface="微软雅黑" panose="020B0503020204020204" pitchFamily="34" charset="-122"/>
                <a:ea typeface="微软雅黑" panose="020B0503020204020204" pitchFamily="34" charset="-122"/>
              </a:endParaRPr>
            </a:p>
          </p:txBody>
        </p:sp>
        <p:cxnSp>
          <p:nvCxnSpPr>
            <p:cNvPr id="11" name="直接连接符 64"/>
            <p:cNvCxnSpPr/>
            <p:nvPr>
              <p:custDataLst>
                <p:tags r:id="rId28"/>
              </p:custDataLst>
            </p:nvPr>
          </p:nvCxnSpPr>
          <p:spPr>
            <a:xfrm flipH="1">
              <a:off x="4381169" y="3711882"/>
              <a:ext cx="3215615" cy="0"/>
            </a:xfrm>
            <a:prstGeom prst="line">
              <a:avLst/>
            </a:prstGeom>
            <a:noFill/>
            <a:ln w="25400" cap="flat" cmpd="sng" algn="ctr">
              <a:solidFill>
                <a:srgbClr val="4F81BD">
                  <a:lumMod val="75000"/>
                </a:srgbClr>
              </a:solidFill>
              <a:prstDash val="solid"/>
              <a:miter lim="800000"/>
            </a:ln>
            <a:effectLst/>
          </p:spPr>
        </p:cxnSp>
        <p:sp>
          <p:nvSpPr>
            <p:cNvPr id="13" name="弧形 65"/>
            <p:cNvSpPr/>
            <p:nvPr>
              <p:custDataLst>
                <p:tags r:id="rId29"/>
              </p:custDataLst>
            </p:nvPr>
          </p:nvSpPr>
          <p:spPr>
            <a:xfrm flipH="1">
              <a:off x="3841169" y="3711882"/>
              <a:ext cx="1080000" cy="1080000"/>
            </a:xfrm>
            <a:prstGeom prst="arc">
              <a:avLst>
                <a:gd name="adj1" fmla="val 16200000"/>
                <a:gd name="adj2" fmla="val 5395811"/>
              </a:avLst>
            </a:prstGeom>
            <a:noFill/>
            <a:ln w="25400" cap="flat" cmpd="sng" algn="ctr">
              <a:solidFill>
                <a:srgbClr val="4F81BD">
                  <a:lumMod val="75000"/>
                </a:srgbClr>
              </a:solidFill>
              <a:prstDash val="solid"/>
              <a:miter lim="800000"/>
            </a:ln>
            <a:effectLst/>
          </p:spPr>
          <p:txBody>
            <a:bodyPr rtlCol="0" anchor="ctr">
              <a:normAutofit/>
            </a:bodyPr>
            <a:lstStyle/>
            <a:p>
              <a:pPr algn="ctr">
                <a:lnSpc>
                  <a:spcPct val="120000"/>
                </a:lnSpc>
                <a:defRPr/>
              </a:pPr>
              <a:endParaRPr lang="zh-CN" altLang="en-US" sz="1325">
                <a:solidFill>
                  <a:prstClr val="black"/>
                </a:solidFill>
                <a:latin typeface="微软雅黑" panose="020B0503020204020204" pitchFamily="34" charset="-122"/>
                <a:ea typeface="微软雅黑" panose="020B0503020204020204" pitchFamily="34" charset="-122"/>
              </a:endParaRPr>
            </a:p>
          </p:txBody>
        </p:sp>
        <p:cxnSp>
          <p:nvCxnSpPr>
            <p:cNvPr id="28" name="直接连接符 66"/>
            <p:cNvCxnSpPr>
              <a:stCxn id="13" idx="2"/>
            </p:cNvCxnSpPr>
            <p:nvPr>
              <p:custDataLst>
                <p:tags r:id="rId30"/>
              </p:custDataLst>
            </p:nvPr>
          </p:nvCxnSpPr>
          <p:spPr>
            <a:xfrm>
              <a:off x="4380511" y="4791882"/>
              <a:ext cx="4493457" cy="0"/>
            </a:xfrm>
            <a:prstGeom prst="line">
              <a:avLst/>
            </a:prstGeom>
            <a:noFill/>
            <a:ln w="25400" cap="flat" cmpd="sng" algn="ctr">
              <a:solidFill>
                <a:srgbClr val="4F81BD">
                  <a:lumMod val="75000"/>
                </a:srgbClr>
              </a:solidFill>
              <a:prstDash val="solid"/>
              <a:miter lim="800000"/>
              <a:tailEnd type="triangle" w="lg" len="lg"/>
            </a:ln>
            <a:effectLst/>
          </p:spPr>
        </p:cxnSp>
      </p:grpSp>
      <p:sp>
        <p:nvSpPr>
          <p:cNvPr id="29" name="泪滴形 68"/>
          <p:cNvSpPr/>
          <p:nvPr>
            <p:custDataLst>
              <p:tags r:id="rId4"/>
            </p:custDataLst>
          </p:nvPr>
        </p:nvSpPr>
        <p:spPr>
          <a:xfrm rot="8100000">
            <a:off x="1693545" y="1822450"/>
            <a:ext cx="183515" cy="183515"/>
          </a:xfrm>
          <a:prstGeom prst="teardrop">
            <a:avLst/>
          </a:prstGeom>
          <a:solidFill>
            <a:srgbClr val="4F81BD"/>
          </a:solidFill>
          <a:ln w="12700" cap="flat" cmpd="sng" algn="ctr">
            <a:no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30" name="文本框 29"/>
          <p:cNvSpPr txBox="1"/>
          <p:nvPr>
            <p:custDataLst>
              <p:tags r:id="rId5"/>
            </p:custDataLst>
          </p:nvPr>
        </p:nvSpPr>
        <p:spPr>
          <a:xfrm>
            <a:off x="1673225" y="1793875"/>
            <a:ext cx="224155" cy="248920"/>
          </a:xfrm>
          <a:prstGeom prst="rect">
            <a:avLst/>
          </a:prstGeom>
          <a:noFill/>
          <a:ln>
            <a:noFill/>
          </a:ln>
        </p:spPr>
        <p:txBody>
          <a:bodyPr wrap="none" rtlCol="0">
            <a:normAutofit fontScale="85000" lnSpcReduction="20000"/>
          </a:bodyPr>
          <a:lstStyle/>
          <a:p>
            <a:pPr algn="ctr">
              <a:lnSpc>
                <a:spcPct val="120000"/>
              </a:lnSpc>
              <a:defRPr/>
            </a:pPr>
            <a:r>
              <a:rPr lang="en-US" altLang="zh-CN" sz="1175" dirty="0">
                <a:solidFill>
                  <a:prstClr val="white"/>
                </a:solidFill>
                <a:latin typeface="微软雅黑" panose="020B0503020204020204" pitchFamily="34" charset="-122"/>
                <a:ea typeface="微软雅黑" panose="020B0503020204020204" pitchFamily="34" charset="-122"/>
              </a:rPr>
              <a:t>1</a:t>
            </a:r>
            <a:endParaRPr lang="zh-CN" altLang="en-US" sz="1175" dirty="0">
              <a:solidFill>
                <a:prstClr val="white"/>
              </a:solidFill>
              <a:latin typeface="微软雅黑" panose="020B0503020204020204" pitchFamily="34" charset="-122"/>
              <a:ea typeface="微软雅黑" panose="020B0503020204020204" pitchFamily="34" charset="-122"/>
            </a:endParaRPr>
          </a:p>
        </p:txBody>
      </p:sp>
      <p:sp useBgFill="1">
        <p:nvSpPr>
          <p:cNvPr id="31" name="椭圆 30"/>
          <p:cNvSpPr/>
          <p:nvPr>
            <p:custDataLst>
              <p:tags r:id="rId6"/>
            </p:custDataLst>
          </p:nvPr>
        </p:nvSpPr>
        <p:spPr>
          <a:xfrm flipV="1">
            <a:off x="1739265" y="2067560"/>
            <a:ext cx="79375" cy="79375"/>
          </a:xfrm>
          <a:prstGeom prst="ellipse">
            <a:avLst/>
          </a:prstGeom>
          <a:solidFill>
            <a:srgbClr val="2196F3"/>
          </a:solidFill>
          <a:ln w="28575" cap="flat" cmpd="sng" algn="ctr">
            <a:solidFill>
              <a:srgbClr val="4F81BD"/>
            </a:solid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7"/>
            </p:custDataLst>
          </p:nvPr>
        </p:nvSpPr>
        <p:spPr>
          <a:xfrm>
            <a:off x="1125220" y="2178050"/>
            <a:ext cx="2205355" cy="271145"/>
          </a:xfrm>
          <a:prstGeom prst="rect">
            <a:avLst/>
          </a:prstGeom>
          <a:noFill/>
        </p:spPr>
        <p:txBody>
          <a:bodyPr wrap="square" bIns="0" rtlCol="0"/>
          <a:lstStyle>
            <a:defPPr>
              <a:defRPr lang="en-US"/>
            </a:defPPr>
            <a:lvl1pPr>
              <a:defRPr kumimoji="1" b="1">
                <a:solidFill>
                  <a:srgbClr val="2196F3"/>
                </a:solidFill>
                <a:latin typeface="微软雅黑" panose="020B0503020204020204" pitchFamily="34" charset="-122"/>
              </a:defRPr>
            </a:lvl1pPr>
          </a:lstStyle>
          <a:p>
            <a:pPr defTabSz="457200">
              <a:lnSpc>
                <a:spcPct val="120000"/>
              </a:lnSpc>
            </a:pPr>
            <a:r>
              <a:rPr lang="zh-CN" altLang="en-US" sz="1200" spc="300" dirty="0">
                <a:solidFill>
                  <a:srgbClr val="2196F3"/>
                </a:solidFill>
                <a:latin typeface="微软雅黑" panose="020B0503020204020204" pitchFamily="34" charset="-122"/>
                <a:ea typeface="微软雅黑" panose="020B0503020204020204" pitchFamily="34" charset="-122"/>
              </a:rPr>
              <a:t>政府确定预期要实现的施政目标，并细化分解为部门绩效目标和具体工作计划</a:t>
            </a:r>
          </a:p>
        </p:txBody>
      </p:sp>
      <p:grpSp>
        <p:nvGrpSpPr>
          <p:cNvPr id="37" name="组合 36"/>
          <p:cNvGrpSpPr/>
          <p:nvPr>
            <p:custDataLst>
              <p:tags r:id="rId8"/>
            </p:custDataLst>
          </p:nvPr>
        </p:nvGrpSpPr>
        <p:grpSpPr>
          <a:xfrm>
            <a:off x="6191885" y="2270125"/>
            <a:ext cx="224155" cy="360680"/>
            <a:chOff x="8568465" y="2579708"/>
            <a:chExt cx="304892" cy="490707"/>
          </a:xfrm>
        </p:grpSpPr>
        <p:sp>
          <p:nvSpPr>
            <p:cNvPr id="38" name="泪滴形 74"/>
            <p:cNvSpPr/>
            <p:nvPr>
              <p:custDataLst>
                <p:tags r:id="rId23"/>
              </p:custDataLst>
            </p:nvPr>
          </p:nvSpPr>
          <p:spPr>
            <a:xfrm rot="8100000">
              <a:off x="8592046" y="2620120"/>
              <a:ext cx="249342" cy="249342"/>
            </a:xfrm>
            <a:prstGeom prst="teardrop">
              <a:avLst/>
            </a:prstGeom>
            <a:solidFill>
              <a:srgbClr val="4F81BD"/>
            </a:solidFill>
            <a:ln w="12700" cap="flat" cmpd="sng" algn="ctr">
              <a:no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44" name="文本框 43"/>
            <p:cNvSpPr txBox="1"/>
            <p:nvPr>
              <p:custDataLst>
                <p:tags r:id="rId24"/>
              </p:custDataLst>
            </p:nvPr>
          </p:nvSpPr>
          <p:spPr>
            <a:xfrm>
              <a:off x="8568465" y="2579708"/>
              <a:ext cx="304892" cy="338554"/>
            </a:xfrm>
            <a:prstGeom prst="rect">
              <a:avLst/>
            </a:prstGeom>
            <a:noFill/>
            <a:ln>
              <a:noFill/>
            </a:ln>
          </p:spPr>
          <p:txBody>
            <a:bodyPr wrap="none" rtlCol="0">
              <a:normAutofit fontScale="85000" lnSpcReduction="20000"/>
            </a:bodyPr>
            <a:lstStyle/>
            <a:p>
              <a:pPr algn="ctr">
                <a:lnSpc>
                  <a:spcPct val="120000"/>
                </a:lnSpc>
                <a:defRPr/>
              </a:pPr>
              <a:r>
                <a:rPr lang="en-US" altLang="zh-CN" sz="1175" dirty="0">
                  <a:solidFill>
                    <a:prstClr val="white"/>
                  </a:solidFill>
                  <a:latin typeface="微软雅黑" panose="020B0503020204020204" pitchFamily="34" charset="-122"/>
                  <a:ea typeface="微软雅黑" panose="020B0503020204020204" pitchFamily="34" charset="-122"/>
                </a:rPr>
                <a:t>3</a:t>
              </a:r>
              <a:endParaRPr lang="zh-CN" altLang="en-US" sz="1175" dirty="0">
                <a:solidFill>
                  <a:prstClr val="white"/>
                </a:solidFill>
                <a:latin typeface="微软雅黑" panose="020B0503020204020204" pitchFamily="34" charset="-122"/>
                <a:ea typeface="微软雅黑" panose="020B0503020204020204" pitchFamily="34" charset="-122"/>
              </a:endParaRPr>
            </a:p>
          </p:txBody>
        </p:sp>
        <p:sp useBgFill="1">
          <p:nvSpPr>
            <p:cNvPr id="45" name="椭圆 44"/>
            <p:cNvSpPr/>
            <p:nvPr>
              <p:custDataLst>
                <p:tags r:id="rId25"/>
              </p:custDataLst>
            </p:nvPr>
          </p:nvSpPr>
          <p:spPr>
            <a:xfrm flipV="1">
              <a:off x="8662717" y="2962415"/>
              <a:ext cx="108000" cy="108000"/>
            </a:xfrm>
            <a:prstGeom prst="ellipse">
              <a:avLst/>
            </a:prstGeom>
            <a:solidFill>
              <a:srgbClr val="2196F3"/>
            </a:solidFill>
            <a:ln w="28575" cap="flat" cmpd="sng" algn="ctr">
              <a:solidFill>
                <a:srgbClr val="4F81BD"/>
              </a:solid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grpSp>
      <p:sp>
        <p:nvSpPr>
          <p:cNvPr id="46" name="文本框 45"/>
          <p:cNvSpPr txBox="1"/>
          <p:nvPr>
            <p:custDataLst>
              <p:tags r:id="rId9"/>
            </p:custDataLst>
          </p:nvPr>
        </p:nvSpPr>
        <p:spPr>
          <a:xfrm>
            <a:off x="6416040" y="2270125"/>
            <a:ext cx="1612914" cy="484413"/>
          </a:xfrm>
          <a:prstGeom prst="rect">
            <a:avLst/>
          </a:prstGeom>
          <a:noFill/>
        </p:spPr>
        <p:txBody>
          <a:bodyPr wrap="square" bIns="0" rtlCol="0"/>
          <a:lstStyle>
            <a:defPPr>
              <a:defRPr lang="en-US"/>
            </a:defPPr>
            <a:lvl1pPr>
              <a:defRPr kumimoji="1" b="1">
                <a:solidFill>
                  <a:srgbClr val="2196F3"/>
                </a:solidFill>
                <a:latin typeface="微软雅黑" panose="020B0503020204020204" pitchFamily="34" charset="-122"/>
              </a:defRPr>
            </a:lvl1pPr>
          </a:lstStyle>
          <a:p>
            <a:pPr defTabSz="457200">
              <a:lnSpc>
                <a:spcPct val="120000"/>
              </a:lnSpc>
            </a:pPr>
            <a:r>
              <a:rPr lang="zh-CN" altLang="en-US" sz="1200" spc="300" dirty="0">
                <a:solidFill>
                  <a:srgbClr val="2196F3"/>
                </a:solidFill>
                <a:latin typeface="微软雅黑" panose="020B0503020204020204" pitchFamily="34" charset="-122"/>
                <a:ea typeface="微软雅黑" panose="020B0503020204020204" pitchFamily="34" charset="-122"/>
              </a:rPr>
              <a:t>各部门分别围绕绩效目标实施工作计划并报告绩效目标完成情况</a:t>
            </a:r>
          </a:p>
        </p:txBody>
      </p:sp>
      <p:sp>
        <p:nvSpPr>
          <p:cNvPr id="47" name="泪滴形 82"/>
          <p:cNvSpPr/>
          <p:nvPr>
            <p:custDataLst>
              <p:tags r:id="rId10"/>
            </p:custDataLst>
          </p:nvPr>
        </p:nvSpPr>
        <p:spPr>
          <a:xfrm rot="8100000">
            <a:off x="4110990" y="3763645"/>
            <a:ext cx="183515" cy="183515"/>
          </a:xfrm>
          <a:prstGeom prst="teardrop">
            <a:avLst/>
          </a:prstGeom>
          <a:solidFill>
            <a:srgbClr val="4F81BD"/>
          </a:solidFill>
          <a:ln w="12700" cap="flat" cmpd="sng" algn="ctr">
            <a:no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custDataLst>
              <p:tags r:id="rId11"/>
            </p:custDataLst>
          </p:nvPr>
        </p:nvSpPr>
        <p:spPr>
          <a:xfrm>
            <a:off x="4084320" y="3739515"/>
            <a:ext cx="224155" cy="248920"/>
          </a:xfrm>
          <a:prstGeom prst="rect">
            <a:avLst/>
          </a:prstGeom>
          <a:noFill/>
          <a:ln>
            <a:noFill/>
          </a:ln>
        </p:spPr>
        <p:txBody>
          <a:bodyPr wrap="none" rtlCol="0">
            <a:normAutofit fontScale="85000" lnSpcReduction="20000"/>
          </a:bodyPr>
          <a:lstStyle/>
          <a:p>
            <a:pPr algn="ctr">
              <a:lnSpc>
                <a:spcPct val="120000"/>
              </a:lnSpc>
              <a:defRPr/>
            </a:pPr>
            <a:r>
              <a:rPr lang="en-US" altLang="zh-CN" sz="1175" dirty="0">
                <a:solidFill>
                  <a:prstClr val="white"/>
                </a:solidFill>
                <a:latin typeface="微软雅黑" panose="020B0503020204020204" pitchFamily="34" charset="-122"/>
                <a:ea typeface="微软雅黑" panose="020B0503020204020204" pitchFamily="34" charset="-122"/>
              </a:rPr>
              <a:t>5</a:t>
            </a:r>
            <a:endParaRPr lang="zh-CN" altLang="en-US" sz="1175" dirty="0">
              <a:solidFill>
                <a:prstClr val="white"/>
              </a:solidFill>
              <a:latin typeface="微软雅黑" panose="020B0503020204020204" pitchFamily="34" charset="-122"/>
              <a:ea typeface="微软雅黑" panose="020B0503020204020204" pitchFamily="34" charset="-122"/>
            </a:endParaRPr>
          </a:p>
        </p:txBody>
      </p:sp>
      <p:sp useBgFill="1">
        <p:nvSpPr>
          <p:cNvPr id="50" name="椭圆 49"/>
          <p:cNvSpPr/>
          <p:nvPr>
            <p:custDataLst>
              <p:tags r:id="rId12"/>
            </p:custDataLst>
          </p:nvPr>
        </p:nvSpPr>
        <p:spPr>
          <a:xfrm flipV="1">
            <a:off x="4162425" y="4015105"/>
            <a:ext cx="79375" cy="79375"/>
          </a:xfrm>
          <a:prstGeom prst="ellipse">
            <a:avLst/>
          </a:prstGeom>
          <a:solidFill>
            <a:srgbClr val="2196F3"/>
          </a:solidFill>
          <a:ln w="28575" cap="flat" cmpd="sng" algn="ctr">
            <a:solidFill>
              <a:srgbClr val="4F81BD"/>
            </a:solid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51" name="文本框 50"/>
          <p:cNvSpPr txBox="1"/>
          <p:nvPr>
            <p:custDataLst>
              <p:tags r:id="rId13"/>
            </p:custDataLst>
          </p:nvPr>
        </p:nvSpPr>
        <p:spPr>
          <a:xfrm>
            <a:off x="4292587" y="3313215"/>
            <a:ext cx="2599690" cy="271145"/>
          </a:xfrm>
          <a:prstGeom prst="rect">
            <a:avLst/>
          </a:prstGeom>
          <a:noFill/>
        </p:spPr>
        <p:txBody>
          <a:bodyPr wrap="square" bIns="0" rtlCol="0"/>
          <a:lstStyle>
            <a:defPPr>
              <a:defRPr lang="en-US"/>
            </a:defPPr>
            <a:lvl1pPr>
              <a:defRPr kumimoji="1" b="1">
                <a:solidFill>
                  <a:srgbClr val="2196F3"/>
                </a:solidFill>
                <a:latin typeface="微软雅黑" panose="020B0503020204020204" pitchFamily="34" charset="-122"/>
              </a:defRPr>
            </a:lvl1pPr>
          </a:lstStyle>
          <a:p>
            <a:pPr defTabSz="457200">
              <a:lnSpc>
                <a:spcPct val="120000"/>
              </a:lnSpc>
            </a:pPr>
            <a:r>
              <a:rPr lang="zh-CN" altLang="en-US" sz="1200" spc="300" dirty="0">
                <a:solidFill>
                  <a:srgbClr val="2196F3"/>
                </a:solidFill>
                <a:latin typeface="微软雅黑" panose="020B0503020204020204" pitchFamily="34" charset="-122"/>
                <a:ea typeface="微软雅黑" panose="020B0503020204020204" pitchFamily="34" charset="-122"/>
              </a:rPr>
              <a:t>应用评价结果，调整政府及部门的施政目标和计划，并据以确定以后年度的预算</a:t>
            </a:r>
          </a:p>
        </p:txBody>
      </p:sp>
      <p:grpSp>
        <p:nvGrpSpPr>
          <p:cNvPr id="53" name="组合 52"/>
          <p:cNvGrpSpPr/>
          <p:nvPr>
            <p:custDataLst>
              <p:tags r:id="rId14"/>
            </p:custDataLst>
          </p:nvPr>
        </p:nvGrpSpPr>
        <p:grpSpPr>
          <a:xfrm>
            <a:off x="2337435" y="3259455"/>
            <a:ext cx="224155" cy="360680"/>
            <a:chOff x="8568465" y="2579708"/>
            <a:chExt cx="304892" cy="490707"/>
          </a:xfrm>
        </p:grpSpPr>
        <p:sp>
          <p:nvSpPr>
            <p:cNvPr id="54" name="泪滴形 88"/>
            <p:cNvSpPr/>
            <p:nvPr>
              <p:custDataLst>
                <p:tags r:id="rId20"/>
              </p:custDataLst>
            </p:nvPr>
          </p:nvSpPr>
          <p:spPr>
            <a:xfrm rot="8100000">
              <a:off x="8592046" y="2620120"/>
              <a:ext cx="249342" cy="249342"/>
            </a:xfrm>
            <a:prstGeom prst="teardrop">
              <a:avLst/>
            </a:prstGeom>
            <a:solidFill>
              <a:srgbClr val="4F81BD"/>
            </a:solidFill>
            <a:ln w="12700" cap="flat" cmpd="sng" algn="ctr">
              <a:no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55" name="文本框 54"/>
            <p:cNvSpPr txBox="1"/>
            <p:nvPr>
              <p:custDataLst>
                <p:tags r:id="rId21"/>
              </p:custDataLst>
            </p:nvPr>
          </p:nvSpPr>
          <p:spPr>
            <a:xfrm>
              <a:off x="8568465" y="2579708"/>
              <a:ext cx="304892" cy="338554"/>
            </a:xfrm>
            <a:prstGeom prst="rect">
              <a:avLst/>
            </a:prstGeom>
            <a:noFill/>
            <a:ln>
              <a:noFill/>
            </a:ln>
          </p:spPr>
          <p:txBody>
            <a:bodyPr wrap="none" rtlCol="0">
              <a:normAutofit fontScale="85000" lnSpcReduction="20000"/>
            </a:bodyPr>
            <a:lstStyle/>
            <a:p>
              <a:pPr algn="ctr">
                <a:lnSpc>
                  <a:spcPct val="120000"/>
                </a:lnSpc>
                <a:defRPr/>
              </a:pPr>
              <a:r>
                <a:rPr lang="en-US" altLang="zh-CN" sz="1175" dirty="0">
                  <a:solidFill>
                    <a:prstClr val="white"/>
                  </a:solidFill>
                  <a:latin typeface="微软雅黑" panose="020B0503020204020204" pitchFamily="34" charset="-122"/>
                  <a:ea typeface="微软雅黑" panose="020B0503020204020204" pitchFamily="34" charset="-122"/>
                </a:rPr>
                <a:t>4</a:t>
              </a:r>
              <a:endParaRPr lang="zh-CN" altLang="en-US" sz="1175" dirty="0">
                <a:solidFill>
                  <a:prstClr val="white"/>
                </a:solidFill>
                <a:latin typeface="微软雅黑" panose="020B0503020204020204" pitchFamily="34" charset="-122"/>
                <a:ea typeface="微软雅黑" panose="020B0503020204020204" pitchFamily="34" charset="-122"/>
              </a:endParaRPr>
            </a:p>
          </p:txBody>
        </p:sp>
        <p:sp useBgFill="1">
          <p:nvSpPr>
            <p:cNvPr id="56" name="椭圆 55"/>
            <p:cNvSpPr/>
            <p:nvPr>
              <p:custDataLst>
                <p:tags r:id="rId22"/>
              </p:custDataLst>
            </p:nvPr>
          </p:nvSpPr>
          <p:spPr>
            <a:xfrm flipV="1">
              <a:off x="8662717" y="2962415"/>
              <a:ext cx="108000" cy="108000"/>
            </a:xfrm>
            <a:prstGeom prst="ellipse">
              <a:avLst/>
            </a:prstGeom>
            <a:solidFill>
              <a:srgbClr val="2196F3"/>
            </a:solidFill>
            <a:ln w="28575" cap="flat" cmpd="sng" algn="ctr">
              <a:solidFill>
                <a:srgbClr val="4F81BD"/>
              </a:solid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grpSp>
      <p:sp>
        <p:nvSpPr>
          <p:cNvPr id="57" name="文本框 56"/>
          <p:cNvSpPr txBox="1"/>
          <p:nvPr>
            <p:custDataLst>
              <p:tags r:id="rId15"/>
            </p:custDataLst>
          </p:nvPr>
        </p:nvSpPr>
        <p:spPr>
          <a:xfrm>
            <a:off x="942975" y="3429635"/>
            <a:ext cx="1668780" cy="271145"/>
          </a:xfrm>
          <a:prstGeom prst="rect">
            <a:avLst/>
          </a:prstGeom>
          <a:noFill/>
        </p:spPr>
        <p:txBody>
          <a:bodyPr wrap="square" bIns="0" rtlCol="0"/>
          <a:lstStyle>
            <a:defPPr>
              <a:defRPr lang="en-US"/>
            </a:defPPr>
            <a:lvl1pPr>
              <a:defRPr kumimoji="1" b="1">
                <a:solidFill>
                  <a:srgbClr val="2196F3"/>
                </a:solidFill>
                <a:latin typeface="微软雅黑" panose="020B0503020204020204" pitchFamily="34" charset="-122"/>
              </a:defRPr>
            </a:lvl1pPr>
          </a:lstStyle>
          <a:p>
            <a:pPr algn="l" defTabSz="457200">
              <a:lnSpc>
                <a:spcPct val="120000"/>
              </a:lnSpc>
            </a:pPr>
            <a:r>
              <a:rPr lang="zh-CN" altLang="en-US" sz="1200" spc="300" dirty="0">
                <a:solidFill>
                  <a:srgbClr val="2196F3"/>
                </a:solidFill>
                <a:latin typeface="微软雅黑" panose="020B0503020204020204" pitchFamily="34" charset="-122"/>
                <a:ea typeface="微软雅黑" panose="020B0503020204020204" pitchFamily="34" charset="-122"/>
              </a:rPr>
              <a:t>由评价机构按照确定的标准和方法对绩效目标的实现情况进行评价，并向社会公布评价结果</a:t>
            </a:r>
          </a:p>
        </p:txBody>
      </p:sp>
      <p:sp>
        <p:nvSpPr>
          <p:cNvPr id="62" name="泪滴形 68"/>
          <p:cNvSpPr/>
          <p:nvPr>
            <p:custDataLst>
              <p:tags r:id="rId16"/>
            </p:custDataLst>
          </p:nvPr>
        </p:nvSpPr>
        <p:spPr>
          <a:xfrm rot="8100000">
            <a:off x="4147185" y="1822450"/>
            <a:ext cx="183515" cy="183515"/>
          </a:xfrm>
          <a:prstGeom prst="teardrop">
            <a:avLst/>
          </a:prstGeom>
          <a:solidFill>
            <a:srgbClr val="4F81BD"/>
          </a:solidFill>
          <a:ln w="12700" cap="flat" cmpd="sng" algn="ctr">
            <a:no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63" name="文本框 62"/>
          <p:cNvSpPr txBox="1"/>
          <p:nvPr>
            <p:custDataLst>
              <p:tags r:id="rId17"/>
            </p:custDataLst>
          </p:nvPr>
        </p:nvSpPr>
        <p:spPr>
          <a:xfrm>
            <a:off x="4126865" y="1793875"/>
            <a:ext cx="224155" cy="248920"/>
          </a:xfrm>
          <a:prstGeom prst="rect">
            <a:avLst/>
          </a:prstGeom>
          <a:noFill/>
          <a:ln>
            <a:noFill/>
          </a:ln>
        </p:spPr>
        <p:txBody>
          <a:bodyPr wrap="none" rtlCol="0">
            <a:normAutofit fontScale="85000" lnSpcReduction="20000"/>
          </a:bodyPr>
          <a:lstStyle/>
          <a:p>
            <a:pPr algn="ctr">
              <a:lnSpc>
                <a:spcPct val="120000"/>
              </a:lnSpc>
              <a:defRPr/>
            </a:pPr>
            <a:r>
              <a:rPr lang="en-US" altLang="zh-CN" sz="1175" dirty="0">
                <a:solidFill>
                  <a:prstClr val="white"/>
                </a:solidFill>
                <a:latin typeface="微软雅黑" panose="020B0503020204020204" pitchFamily="34" charset="-122"/>
                <a:ea typeface="微软雅黑" panose="020B0503020204020204" pitchFamily="34" charset="-122"/>
              </a:rPr>
              <a:t>2</a:t>
            </a:r>
            <a:endParaRPr lang="zh-CN" altLang="en-US" sz="1175" dirty="0">
              <a:solidFill>
                <a:prstClr val="white"/>
              </a:solidFill>
              <a:latin typeface="微软雅黑" panose="020B0503020204020204" pitchFamily="34" charset="-122"/>
              <a:ea typeface="微软雅黑" panose="020B0503020204020204" pitchFamily="34" charset="-122"/>
            </a:endParaRPr>
          </a:p>
        </p:txBody>
      </p:sp>
      <p:sp useBgFill="1">
        <p:nvSpPr>
          <p:cNvPr id="64" name="椭圆 63"/>
          <p:cNvSpPr/>
          <p:nvPr>
            <p:custDataLst>
              <p:tags r:id="rId18"/>
            </p:custDataLst>
          </p:nvPr>
        </p:nvSpPr>
        <p:spPr>
          <a:xfrm flipV="1">
            <a:off x="4199255" y="2073910"/>
            <a:ext cx="79375" cy="79375"/>
          </a:xfrm>
          <a:prstGeom prst="ellipse">
            <a:avLst/>
          </a:prstGeom>
          <a:solidFill>
            <a:srgbClr val="2196F3"/>
          </a:solidFill>
          <a:ln w="28575" cap="flat" cmpd="sng" algn="ctr">
            <a:solidFill>
              <a:srgbClr val="4F81BD"/>
            </a:solidFill>
            <a:prstDash val="solid"/>
            <a:miter lim="800000"/>
          </a:ln>
          <a:effectLst/>
        </p:spPr>
        <p:txBody>
          <a:bodyPr rtlCol="0" anchor="ctr">
            <a:normAutofit fontScale="25000" lnSpcReduction="20000"/>
          </a:bodyPr>
          <a:lstStyle/>
          <a:p>
            <a:pPr algn="ctr">
              <a:lnSpc>
                <a:spcPct val="140000"/>
              </a:lnSpc>
              <a:defRPr/>
            </a:pPr>
            <a:endParaRPr lang="zh-CN" altLang="en-US" sz="1325">
              <a:solidFill>
                <a:prstClr val="white"/>
              </a:solidFill>
              <a:latin typeface="微软雅黑" panose="020B0503020204020204" pitchFamily="34" charset="-122"/>
              <a:ea typeface="微软雅黑" panose="020B0503020204020204" pitchFamily="34" charset="-122"/>
            </a:endParaRPr>
          </a:p>
        </p:txBody>
      </p:sp>
      <p:sp>
        <p:nvSpPr>
          <p:cNvPr id="65" name="文本框 64"/>
          <p:cNvSpPr txBox="1"/>
          <p:nvPr>
            <p:custDataLst>
              <p:tags r:id="rId19"/>
            </p:custDataLst>
          </p:nvPr>
        </p:nvSpPr>
        <p:spPr>
          <a:xfrm>
            <a:off x="4331970" y="1618615"/>
            <a:ext cx="2576195" cy="446405"/>
          </a:xfrm>
          <a:prstGeom prst="rect">
            <a:avLst/>
          </a:prstGeom>
          <a:noFill/>
        </p:spPr>
        <p:txBody>
          <a:bodyPr wrap="square" bIns="0" rtlCol="0"/>
          <a:lstStyle>
            <a:defPPr>
              <a:defRPr lang="en-US"/>
            </a:defPPr>
            <a:lvl1pPr>
              <a:defRPr kumimoji="1" b="1">
                <a:solidFill>
                  <a:srgbClr val="2196F3"/>
                </a:solidFill>
                <a:latin typeface="微软雅黑" panose="020B0503020204020204" pitchFamily="34" charset="-122"/>
              </a:defRPr>
            </a:lvl1pPr>
          </a:lstStyle>
          <a:p>
            <a:pPr defTabSz="457200">
              <a:lnSpc>
                <a:spcPct val="120000"/>
              </a:lnSpc>
            </a:pPr>
            <a:r>
              <a:rPr lang="zh-CN" altLang="en-US" sz="1200" spc="300" dirty="0">
                <a:solidFill>
                  <a:srgbClr val="2196F3"/>
                </a:solidFill>
                <a:latin typeface="微软雅黑" panose="020B0503020204020204" pitchFamily="34" charset="-122"/>
                <a:ea typeface="微软雅黑" panose="020B0503020204020204" pitchFamily="34" charset="-122"/>
              </a:rPr>
              <a:t>为实现各部门的绩效目标和工作计划配置资源</a:t>
            </a:r>
          </a:p>
        </p:txBody>
      </p:sp>
      <p:sp>
        <p:nvSpPr>
          <p:cNvPr id="5"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四</a:t>
            </a:r>
            <a:r>
              <a:rPr lang="zh-CN" altLang="en-US" sz="3200" b="1" dirty="0" smtClean="0">
                <a:solidFill>
                  <a:schemeClr val="bg1"/>
                </a:solidFill>
                <a:latin typeface="黑体" panose="02010609060101010101" pitchFamily="49" charset="-122"/>
                <a:ea typeface="黑体" panose="02010609060101010101" pitchFamily="49" charset="-122"/>
                <a:sym typeface="+mn-lt"/>
              </a:rPr>
              <a:t>、预算绩</a:t>
            </a:r>
            <a:r>
              <a:rPr lang="zh-CN" altLang="en-US" sz="3200" b="1" dirty="0">
                <a:solidFill>
                  <a:schemeClr val="bg1"/>
                </a:solidFill>
                <a:latin typeface="黑体" panose="02010609060101010101" pitchFamily="49" charset="-122"/>
                <a:ea typeface="黑体" panose="02010609060101010101" pitchFamily="49" charset="-122"/>
                <a:sym typeface="+mn-lt"/>
              </a:rPr>
              <a:t>效管</a:t>
            </a:r>
            <a:r>
              <a:rPr lang="zh-CN" altLang="en-US" sz="3200" b="1" dirty="0" smtClean="0">
                <a:solidFill>
                  <a:schemeClr val="bg1"/>
                </a:solidFill>
                <a:latin typeface="黑体" panose="02010609060101010101" pitchFamily="49" charset="-122"/>
                <a:ea typeface="黑体" panose="02010609060101010101" pitchFamily="49" charset="-122"/>
                <a:sym typeface="+mn-lt"/>
              </a:rPr>
              <a:t>理</a:t>
            </a:r>
            <a:endParaRPr lang="zh-CN" altLang="en-US" sz="3200" b="1" dirty="0">
              <a:solidFill>
                <a:schemeClr val="bg1"/>
              </a:solidFill>
              <a:latin typeface="黑体" panose="02010609060101010101" pitchFamily="49" charset="-122"/>
              <a:ea typeface="黑体" panose="02010609060101010101" pitchFamily="49" charset="-122"/>
              <a:sym typeface="+mn-lt"/>
            </a:endParaRPr>
          </a:p>
        </p:txBody>
      </p:sp>
      <p:sp>
        <p:nvSpPr>
          <p:cNvPr id="4" name="文本框 3"/>
          <p:cNvSpPr txBox="1"/>
          <p:nvPr/>
        </p:nvSpPr>
        <p:spPr>
          <a:xfrm>
            <a:off x="942975" y="1152232"/>
            <a:ext cx="3917627" cy="400110"/>
          </a:xfrm>
          <a:prstGeom prst="rect">
            <a:avLst/>
          </a:prstGeom>
          <a:noFill/>
        </p:spPr>
        <p:txBody>
          <a:bodyPr wrap="square" rtlCol="0">
            <a:spAutoFit/>
          </a:bodyPr>
          <a:lstStyle/>
          <a:p>
            <a:r>
              <a:rPr lang="zh-CN" altLang="en-US" sz="2000" b="1" dirty="0" smtClean="0"/>
              <a:t>（二）预算绩效管理的阶段</a:t>
            </a:r>
            <a:endParaRPr lang="zh-CN" altLang="en-US" sz="2000" b="1"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121410" y="2447925"/>
            <a:ext cx="6758305" cy="682625"/>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第二节  政府预算体系构成</a:t>
            </a:r>
            <a:endParaRPr lang="zh-CN" altLang="en-US" sz="36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2</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012816" y="2192494"/>
            <a:ext cx="2392831" cy="1085538"/>
          </a:xfrm>
          <a:prstGeom prst="rect">
            <a:avLst/>
          </a:prstGeom>
          <a:solidFill>
            <a:sysClr val="window" lastClr="FFFFFF">
              <a:lumMod val="85000"/>
            </a:sysClr>
          </a:solidFill>
          <a:ln w="762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矩形 3"/>
          <p:cNvSpPr/>
          <p:nvPr>
            <p:custDataLst>
              <p:tags r:id="rId3"/>
            </p:custDataLst>
          </p:nvPr>
        </p:nvSpPr>
        <p:spPr>
          <a:xfrm>
            <a:off x="3442980" y="2325763"/>
            <a:ext cx="606667" cy="818999"/>
          </a:xfrm>
          <a:prstGeom prst="rect">
            <a:avLst/>
          </a:prstGeom>
          <a:solidFill>
            <a:sysClr val="window" lastClr="FFFFFF">
              <a:lumMod val="65000"/>
            </a:sysClr>
          </a:solidFill>
          <a:ln w="762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圆角矩形 5"/>
          <p:cNvSpPr/>
          <p:nvPr>
            <p:custDataLst>
              <p:tags r:id="rId4"/>
            </p:custDataLst>
          </p:nvPr>
        </p:nvSpPr>
        <p:spPr>
          <a:xfrm>
            <a:off x="5141644" y="1186514"/>
            <a:ext cx="3145131" cy="818998"/>
          </a:xfrm>
          <a:prstGeom prst="roundRect">
            <a:avLst/>
          </a:prstGeom>
          <a:solidFill>
            <a:srgbClr val="1F74AD"/>
          </a:solidFill>
          <a:ln w="762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圆角矩形 6"/>
          <p:cNvSpPr/>
          <p:nvPr>
            <p:custDataLst>
              <p:tags r:id="rId5"/>
            </p:custDataLst>
          </p:nvPr>
        </p:nvSpPr>
        <p:spPr>
          <a:xfrm>
            <a:off x="5104180" y="3422467"/>
            <a:ext cx="2846664" cy="818998"/>
          </a:xfrm>
          <a:prstGeom prst="roundRect">
            <a:avLst/>
          </a:prstGeom>
          <a:solidFill>
            <a:srgbClr val="3498DB"/>
          </a:solidFill>
          <a:ln w="76200" cap="flat" cmpd="sng" algn="ctr">
            <a:solidFill>
              <a:sysClr val="window" lastClr="FFFFFF"/>
            </a:solidFill>
            <a:prstDash val="solid"/>
            <a:miter lim="800000"/>
          </a:ln>
          <a:effectLst/>
        </p:spPr>
        <p:txBody>
          <a:bodyPr anchor="ctr"/>
          <a:lstStyle/>
          <a:p>
            <a:pPr algn="ctr">
              <a:lnSpc>
                <a:spcPct val="130000"/>
              </a:lnSpc>
            </a:pPr>
            <a:endParaRPr lang="zh-CN" sz="1325">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8" name="直接连接符 7"/>
          <p:cNvCxnSpPr/>
          <p:nvPr>
            <p:custDataLst>
              <p:tags r:id="rId6"/>
            </p:custDataLst>
          </p:nvPr>
        </p:nvCxnSpPr>
        <p:spPr>
          <a:xfrm flipH="1">
            <a:off x="4049647" y="1596013"/>
            <a:ext cx="1091998" cy="735874"/>
          </a:xfrm>
          <a:prstGeom prst="line">
            <a:avLst/>
          </a:prstGeom>
          <a:noFill/>
          <a:ln w="19050" cap="flat" cmpd="sng" algn="ctr">
            <a:solidFill>
              <a:srgbClr val="FFC000"/>
            </a:solidFill>
            <a:prstDash val="dash"/>
            <a:miter lim="800000"/>
          </a:ln>
          <a:effectLst/>
        </p:spPr>
      </p:cxnSp>
      <p:cxnSp>
        <p:nvCxnSpPr>
          <p:cNvPr id="9" name="直接连接符 8"/>
          <p:cNvCxnSpPr/>
          <p:nvPr>
            <p:custDataLst>
              <p:tags r:id="rId7"/>
            </p:custDataLst>
          </p:nvPr>
        </p:nvCxnSpPr>
        <p:spPr>
          <a:xfrm flipH="1" flipV="1">
            <a:off x="4049647" y="3144762"/>
            <a:ext cx="1091998" cy="729750"/>
          </a:xfrm>
          <a:prstGeom prst="line">
            <a:avLst/>
          </a:prstGeom>
          <a:noFill/>
          <a:ln w="19050" cap="flat" cmpd="sng" algn="ctr">
            <a:solidFill>
              <a:srgbClr val="FFC000"/>
            </a:solidFill>
            <a:prstDash val="dash"/>
            <a:miter lim="800000"/>
          </a:ln>
          <a:effectLst/>
        </p:spPr>
      </p:cxnSp>
      <p:sp>
        <p:nvSpPr>
          <p:cNvPr id="11" name="椭圆 10"/>
          <p:cNvSpPr/>
          <p:nvPr>
            <p:custDataLst>
              <p:tags r:id="rId8"/>
            </p:custDataLst>
          </p:nvPr>
        </p:nvSpPr>
        <p:spPr>
          <a:xfrm>
            <a:off x="5104312" y="1523679"/>
            <a:ext cx="144667" cy="144667"/>
          </a:xfrm>
          <a:prstGeom prst="ellipse">
            <a:avLst/>
          </a:prstGeom>
          <a:solidFill>
            <a:srgbClr val="1F74AD"/>
          </a:solidFill>
          <a:ln w="762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椭圆 12"/>
          <p:cNvSpPr/>
          <p:nvPr>
            <p:custDataLst>
              <p:tags r:id="rId9"/>
            </p:custDataLst>
          </p:nvPr>
        </p:nvSpPr>
        <p:spPr>
          <a:xfrm>
            <a:off x="5104312" y="3806845"/>
            <a:ext cx="144667" cy="144667"/>
          </a:xfrm>
          <a:prstGeom prst="ellipse">
            <a:avLst/>
          </a:prstGeom>
          <a:solidFill>
            <a:srgbClr val="3498DB"/>
          </a:solidFill>
          <a:ln w="762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4" name="矩形 13"/>
          <p:cNvSpPr/>
          <p:nvPr>
            <p:custDataLst>
              <p:tags r:id="rId10"/>
            </p:custDataLst>
          </p:nvPr>
        </p:nvSpPr>
        <p:spPr>
          <a:xfrm>
            <a:off x="3682453" y="2464596"/>
            <a:ext cx="127720" cy="93333"/>
          </a:xfrm>
          <a:prstGeom prst="rect">
            <a:avLst/>
          </a:prstGeom>
          <a:solidFill>
            <a:srgbClr val="FFC000">
              <a:lumMod val="20000"/>
              <a:lumOff val="80000"/>
            </a:srgbClr>
          </a:solidFill>
          <a:ln w="762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custDataLst>
              <p:tags r:id="rId11"/>
            </p:custDataLst>
          </p:nvPr>
        </p:nvSpPr>
        <p:spPr>
          <a:xfrm>
            <a:off x="3682453" y="2912596"/>
            <a:ext cx="127720" cy="93333"/>
          </a:xfrm>
          <a:prstGeom prst="rect">
            <a:avLst/>
          </a:prstGeom>
          <a:solidFill>
            <a:srgbClr val="FFC000">
              <a:lumMod val="20000"/>
              <a:lumOff val="80000"/>
            </a:srgbClr>
          </a:solidFill>
          <a:ln w="7620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6" name="直接连接符 15"/>
          <p:cNvCxnSpPr/>
          <p:nvPr>
            <p:custDataLst>
              <p:tags r:id="rId12"/>
            </p:custDataLst>
          </p:nvPr>
        </p:nvCxnSpPr>
        <p:spPr>
          <a:xfrm>
            <a:off x="3552647" y="2735262"/>
            <a:ext cx="408333" cy="0"/>
          </a:xfrm>
          <a:prstGeom prst="line">
            <a:avLst/>
          </a:prstGeom>
          <a:noFill/>
          <a:ln w="12700" cap="flat" cmpd="sng" algn="ctr">
            <a:solidFill>
              <a:srgbClr val="FFC000">
                <a:lumMod val="20000"/>
                <a:lumOff val="80000"/>
              </a:srgbClr>
            </a:solidFill>
            <a:prstDash val="solid"/>
            <a:miter lim="800000"/>
          </a:ln>
          <a:effectLst/>
        </p:spPr>
      </p:cxnSp>
      <p:sp>
        <p:nvSpPr>
          <p:cNvPr id="22" name="任意多边形 21"/>
          <p:cNvSpPr/>
          <p:nvPr>
            <p:custDataLst>
              <p:tags r:id="rId13"/>
            </p:custDataLst>
          </p:nvPr>
        </p:nvSpPr>
        <p:spPr bwMode="auto">
          <a:xfrm>
            <a:off x="5510721" y="1428319"/>
            <a:ext cx="314637" cy="314637"/>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任意多边形 20"/>
          <p:cNvSpPr/>
          <p:nvPr>
            <p:custDataLst>
              <p:tags r:id="rId14"/>
            </p:custDataLst>
          </p:nvPr>
        </p:nvSpPr>
        <p:spPr bwMode="auto">
          <a:xfrm>
            <a:off x="5513710" y="3718976"/>
            <a:ext cx="311649" cy="311072"/>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ysClr val="window" lastClr="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矩形 22"/>
          <p:cNvSpPr/>
          <p:nvPr>
            <p:custDataLst>
              <p:tags r:id="rId15"/>
            </p:custDataLst>
          </p:nvPr>
        </p:nvSpPr>
        <p:spPr>
          <a:xfrm>
            <a:off x="1116186" y="2547201"/>
            <a:ext cx="2326794" cy="116971"/>
          </a:xfrm>
          <a:prstGeom prst="rect">
            <a:avLst/>
          </a:prstGeom>
        </p:spPr>
        <p:txBody>
          <a:bodyPr wrap="square" lIns="66141" tIns="34393" rIns="66141" bIns="0">
            <a:noAutofit/>
          </a:bodyPr>
          <a:lstStyle/>
          <a:p>
            <a:pPr lvl="0" defTabSz="913765">
              <a:lnSpc>
                <a:spcPct val="120000"/>
              </a:lnSpc>
              <a:defRPr/>
            </a:pPr>
            <a:r>
              <a:rPr lang="zh-CN" altLang="en-US" sz="2000" b="1" dirty="0">
                <a:sym typeface="+mn-ea"/>
              </a:rPr>
              <a:t>预</a:t>
            </a:r>
            <a:r>
              <a:rPr lang="zh-CN" altLang="en-US" sz="2000" b="1" dirty="0" smtClean="0">
                <a:sym typeface="+mn-ea"/>
              </a:rPr>
              <a:t>算</a:t>
            </a:r>
            <a:r>
              <a:rPr lang="zh-CN" altLang="en-US" sz="2000" b="1" dirty="0">
                <a:sym typeface="+mn-ea"/>
              </a:rPr>
              <a:t>体系</a:t>
            </a:r>
            <a:r>
              <a:rPr lang="zh-CN" altLang="en-US" sz="2000" b="1" dirty="0" smtClean="0">
                <a:sym typeface="+mn-ea"/>
              </a:rPr>
              <a:t>的</a:t>
            </a:r>
            <a:r>
              <a:rPr lang="zh-CN" altLang="en-US" sz="2000" b="1" dirty="0">
                <a:sym typeface="+mn-ea"/>
              </a:rPr>
              <a:t>全口径</a:t>
            </a:r>
            <a:endParaRPr lang="zh-CN" altLang="en-US" sz="2000" b="1" spc="300" dirty="0">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4" name="矩形 33"/>
          <p:cNvSpPr/>
          <p:nvPr>
            <p:custDataLst>
              <p:tags r:id="rId16"/>
            </p:custDataLst>
          </p:nvPr>
        </p:nvSpPr>
        <p:spPr>
          <a:xfrm>
            <a:off x="5929322" y="1377148"/>
            <a:ext cx="2500329" cy="490210"/>
          </a:xfrm>
          <a:prstGeom prst="rect">
            <a:avLst/>
          </a:prstGeom>
        </p:spPr>
        <p:txBody>
          <a:bodyPr wrap="square" lIns="66141" tIns="34393" rIns="66141" bIns="0">
            <a:normAutofit/>
          </a:bodyPr>
          <a:lstStyle/>
          <a:p>
            <a:pPr lvl="0" defTabSz="913765">
              <a:lnSpc>
                <a:spcPct val="120000"/>
              </a:lnSpc>
              <a:defRPr/>
            </a:pPr>
            <a:r>
              <a:rPr lang="zh-CN" altLang="en-US"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预算</a:t>
            </a:r>
            <a:r>
              <a:rPr lang="en-US" altLang="zh-CN"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全口径</a:t>
            </a:r>
            <a:r>
              <a:rPr lang="en-US" altLang="zh-CN"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a:t>
            </a:r>
            <a:r>
              <a:rPr lang="zh-CN" altLang="en-US"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的理解</a:t>
            </a:r>
            <a:endParaRPr lang="zh-CN" altLang="en-US" sz="1400" b="1" dirty="0">
              <a:sym typeface="+mn-ea"/>
            </a:endParaRPr>
          </a:p>
        </p:txBody>
      </p:sp>
      <p:sp>
        <p:nvSpPr>
          <p:cNvPr id="41" name="矩形 40"/>
          <p:cNvSpPr/>
          <p:nvPr>
            <p:custDataLst>
              <p:tags r:id="rId17"/>
            </p:custDataLst>
          </p:nvPr>
        </p:nvSpPr>
        <p:spPr>
          <a:xfrm>
            <a:off x="5868714" y="3672284"/>
            <a:ext cx="2171640" cy="288348"/>
          </a:xfrm>
          <a:prstGeom prst="rect">
            <a:avLst/>
          </a:prstGeom>
        </p:spPr>
        <p:txBody>
          <a:bodyPr wrap="square" lIns="66141" tIns="34393" rIns="66141" bIns="0">
            <a:noAutofit/>
          </a:bodyPr>
          <a:lstStyle/>
          <a:p>
            <a:pPr lvl="0" defTabSz="913765">
              <a:lnSpc>
                <a:spcPct val="120000"/>
              </a:lnSpc>
              <a:defRPr/>
            </a:pPr>
            <a:r>
              <a:rPr lang="zh-CN" altLang="en-US" sz="1400"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完整的预算体系构成</a:t>
            </a:r>
          </a:p>
        </p:txBody>
      </p:sp>
      <p:sp>
        <p:nvSpPr>
          <p:cNvPr id="31" name="标题 3"/>
          <p:cNvSpPr txBox="1">
            <a:spLocks noGrp="1"/>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pc="600" dirty="0">
                <a:solidFill>
                  <a:schemeClr val="bg1"/>
                </a:solidFill>
                <a:latin typeface="黑体" panose="02010609060101010101" pitchFamily="2" charset="-122"/>
                <a:ea typeface="黑体" panose="02010609060101010101" pitchFamily="2" charset="-122"/>
                <a:cs typeface="+mn-ea"/>
                <a:sym typeface="+mn-lt"/>
              </a:rPr>
              <a:t>一、政府预算体系构成</a:t>
            </a:r>
          </a:p>
        </p:txBody>
      </p:sp>
      <p:sp>
        <p:nvSpPr>
          <p:cNvPr id="2" name="标题 3"/>
          <p:cNvSpPr txBox="1">
            <a:spLocks noGrp="1"/>
          </p:cNvSpPr>
          <p:nvPr/>
        </p:nvSpPr>
        <p:spPr>
          <a:xfrm>
            <a:off x="468114" y="168201"/>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一</a:t>
            </a:r>
            <a:r>
              <a:rPr lang="zh-CN" altLang="en-US" sz="3200" b="1" dirty="0" smtClean="0">
                <a:solidFill>
                  <a:schemeClr val="bg1"/>
                </a:solidFill>
                <a:latin typeface="黑体" panose="02010609060101010101" pitchFamily="49" charset="-122"/>
                <a:ea typeface="黑体" panose="02010609060101010101" pitchFamily="49" charset="-122"/>
                <a:sym typeface="+mn-lt"/>
              </a:rPr>
              <a:t>、预</a:t>
            </a:r>
            <a:r>
              <a:rPr lang="zh-CN" altLang="en-US" sz="3200" b="1" dirty="0">
                <a:solidFill>
                  <a:schemeClr val="bg1"/>
                </a:solidFill>
                <a:latin typeface="黑体" panose="02010609060101010101" pitchFamily="49" charset="-122"/>
                <a:ea typeface="黑体" panose="02010609060101010101" pitchFamily="49" charset="-122"/>
                <a:sym typeface="+mn-lt"/>
              </a:rPr>
              <a:t>算体</a:t>
            </a:r>
            <a:r>
              <a:rPr lang="zh-CN" altLang="en-US" sz="3200" b="1" dirty="0" smtClean="0">
                <a:solidFill>
                  <a:schemeClr val="bg1"/>
                </a:solidFill>
                <a:latin typeface="黑体" panose="02010609060101010101" pitchFamily="49" charset="-122"/>
                <a:ea typeface="黑体" panose="02010609060101010101" pitchFamily="49" charset="-122"/>
                <a:sym typeface="+mn-lt"/>
              </a:rPr>
              <a:t>系的全口径</a:t>
            </a:r>
            <a:endParaRPr lang="zh-CN" altLang="en-US" sz="3200" b="1" dirty="0">
              <a:solidFill>
                <a:schemeClr val="bg1"/>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6026" y="1223910"/>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Rectangle 17"/>
          <p:cNvSpPr>
            <a:spLocks noChangeArrowheads="1"/>
          </p:cNvSpPr>
          <p:nvPr/>
        </p:nvSpPr>
        <p:spPr bwMode="auto">
          <a:xfrm>
            <a:off x="972778" y="1223910"/>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AutoShape 112"/>
          <p:cNvSpPr/>
          <p:nvPr/>
        </p:nvSpPr>
        <p:spPr bwMode="auto">
          <a:xfrm>
            <a:off x="4661130" y="138725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5" name="Rectangle 21"/>
          <p:cNvSpPr>
            <a:spLocks noChangeArrowheads="1"/>
          </p:cNvSpPr>
          <p:nvPr/>
        </p:nvSpPr>
        <p:spPr bwMode="auto">
          <a:xfrm>
            <a:off x="972778" y="2787340"/>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Rectangle 10"/>
          <p:cNvSpPr>
            <a:spLocks noChangeArrowheads="1"/>
          </p:cNvSpPr>
          <p:nvPr/>
        </p:nvSpPr>
        <p:spPr bwMode="auto">
          <a:xfrm>
            <a:off x="4456026" y="2787340"/>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AutoShape 29"/>
          <p:cNvSpPr/>
          <p:nvPr/>
        </p:nvSpPr>
        <p:spPr bwMode="auto">
          <a:xfrm>
            <a:off x="4622453"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8" name="Rectangle 19"/>
          <p:cNvSpPr>
            <a:spLocks noChangeArrowheads="1"/>
          </p:cNvSpPr>
          <p:nvPr/>
        </p:nvSpPr>
        <p:spPr bwMode="auto">
          <a:xfrm>
            <a:off x="4411489" y="2039461"/>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Rectangle 9"/>
          <p:cNvSpPr>
            <a:spLocks noChangeArrowheads="1"/>
          </p:cNvSpPr>
          <p:nvPr/>
        </p:nvSpPr>
        <p:spPr bwMode="auto">
          <a:xfrm>
            <a:off x="3772738" y="2039461"/>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AutoShape 59"/>
          <p:cNvSpPr/>
          <p:nvPr/>
        </p:nvSpPr>
        <p:spPr bwMode="auto">
          <a:xfrm>
            <a:off x="3936821" y="2201637"/>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11" name="Rectangle 20"/>
          <p:cNvSpPr>
            <a:spLocks noChangeArrowheads="1"/>
          </p:cNvSpPr>
          <p:nvPr/>
        </p:nvSpPr>
        <p:spPr bwMode="auto">
          <a:xfrm>
            <a:off x="4411489" y="3604057"/>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Rectangle 11"/>
          <p:cNvSpPr>
            <a:spLocks noChangeArrowheads="1"/>
          </p:cNvSpPr>
          <p:nvPr/>
        </p:nvSpPr>
        <p:spPr bwMode="auto">
          <a:xfrm>
            <a:off x="3772738" y="3604057"/>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08236"/>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66"/>
          <p:cNvSpPr>
            <a:spLocks noChangeArrowheads="1"/>
          </p:cNvSpPr>
          <p:nvPr/>
        </p:nvSpPr>
        <p:spPr bwMode="auto">
          <a:xfrm>
            <a:off x="1020831" y="3661227"/>
            <a:ext cx="266752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《预算法》第十一条规定：“社会保险基金预算是对社会保险缴款、一般公共预算安排和其他方式筹集的资金，专项用于社会保险的收支预算。”</a:t>
            </a:r>
          </a:p>
        </p:txBody>
      </p:sp>
      <p:sp>
        <p:nvSpPr>
          <p:cNvPr id="18" name="TextBox 13"/>
          <p:cNvSpPr txBox="1">
            <a:spLocks noChangeArrowheads="1"/>
          </p:cNvSpPr>
          <p:nvPr/>
        </p:nvSpPr>
        <p:spPr bwMode="auto">
          <a:xfrm>
            <a:off x="3119921" y="1446757"/>
            <a:ext cx="1256407"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一般公共预算</a:t>
            </a:r>
          </a:p>
        </p:txBody>
      </p:sp>
      <p:sp>
        <p:nvSpPr>
          <p:cNvPr id="19" name="TextBox 13"/>
          <p:cNvSpPr txBox="1">
            <a:spLocks noChangeArrowheads="1"/>
          </p:cNvSpPr>
          <p:nvPr/>
        </p:nvSpPr>
        <p:spPr bwMode="auto">
          <a:xfrm>
            <a:off x="4487545" y="2261235"/>
            <a:ext cx="152781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政府性基金预算</a:t>
            </a:r>
          </a:p>
        </p:txBody>
      </p:sp>
      <p:sp>
        <p:nvSpPr>
          <p:cNvPr id="20" name="TextBox 13"/>
          <p:cNvSpPr txBox="1">
            <a:spLocks noChangeArrowheads="1"/>
          </p:cNvSpPr>
          <p:nvPr/>
        </p:nvSpPr>
        <p:spPr bwMode="auto">
          <a:xfrm>
            <a:off x="2588260" y="3016885"/>
            <a:ext cx="163449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国有资本经营预算</a:t>
            </a:r>
          </a:p>
        </p:txBody>
      </p:sp>
      <p:sp>
        <p:nvSpPr>
          <p:cNvPr id="21" name="TextBox 13"/>
          <p:cNvSpPr txBox="1">
            <a:spLocks noChangeArrowheads="1"/>
          </p:cNvSpPr>
          <p:nvPr/>
        </p:nvSpPr>
        <p:spPr bwMode="auto">
          <a:xfrm>
            <a:off x="4583777" y="3857240"/>
            <a:ext cx="20050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pitchFamily="34" charset="-122"/>
                <a:sym typeface="Arial" panose="020B0604020202020204" pitchFamily="34" charset="0"/>
              </a:rPr>
              <a:t>社会保险基金预算</a:t>
            </a:r>
          </a:p>
        </p:txBody>
      </p:sp>
      <p:sp>
        <p:nvSpPr>
          <p:cNvPr id="23"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anose="02010609060101010101" pitchFamily="2" charset="-122"/>
                <a:ea typeface="黑体" panose="02010609060101010101" pitchFamily="2" charset="-122"/>
                <a:cs typeface="+mn-ea"/>
                <a:sym typeface="+mn-lt"/>
              </a:rPr>
              <a:t>单击添加标题</a:t>
            </a:r>
            <a:endParaRPr lang="zh-CN" altLang="en-US" sz="1800" spc="600" dirty="0">
              <a:solidFill>
                <a:schemeClr val="bg1"/>
              </a:solidFill>
              <a:latin typeface="黑体" panose="02010609060101010101" pitchFamily="2" charset="-122"/>
              <a:ea typeface="黑体" panose="02010609060101010101" pitchFamily="2" charset="-122"/>
              <a:cs typeface="+mn-ea"/>
              <a:sym typeface="+mn-lt"/>
            </a:endParaRPr>
          </a:p>
        </p:txBody>
      </p:sp>
      <p:sp>
        <p:nvSpPr>
          <p:cNvPr id="25" name="矩形 66"/>
          <p:cNvSpPr>
            <a:spLocks noChangeArrowheads="1"/>
          </p:cNvSpPr>
          <p:nvPr/>
        </p:nvSpPr>
        <p:spPr bwMode="auto">
          <a:xfrm>
            <a:off x="5272156" y="2846522"/>
            <a:ext cx="2667521"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《预算法》第十条规定：“国有资本经营预算是对国有资本收益作出支出安排的收支预算。”</a:t>
            </a:r>
            <a:endParaRPr lang="en-US" altLang="zh-CN" sz="1000">
              <a:solidFill>
                <a:srgbClr val="445469"/>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66"/>
          <p:cNvSpPr>
            <a:spLocks noChangeArrowheads="1"/>
          </p:cNvSpPr>
          <p:nvPr/>
        </p:nvSpPr>
        <p:spPr bwMode="auto">
          <a:xfrm>
            <a:off x="1020831" y="2039437"/>
            <a:ext cx="2667521"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《预算法》第九条规定：“政府性基金预算是对依照法律、行政法规的规定在一定期限内向特定对象征收、收取或者以其他方式筹集的资金，专项用于特定公共事业发展的收支预算。”</a:t>
            </a:r>
          </a:p>
        </p:txBody>
      </p:sp>
      <p:sp>
        <p:nvSpPr>
          <p:cNvPr id="27" name="矩形 66"/>
          <p:cNvSpPr>
            <a:spLocks noChangeArrowheads="1"/>
          </p:cNvSpPr>
          <p:nvPr/>
        </p:nvSpPr>
        <p:spPr bwMode="auto">
          <a:xfrm>
            <a:off x="5198496" y="1265372"/>
            <a:ext cx="2667521"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pitchFamily="34" charset="-122"/>
                <a:sym typeface="Arial" panose="020B0604020202020204" pitchFamily="34" charset="0"/>
              </a:rPr>
              <a:t>《预算法》第六条规定：“一般公共预算是对以税收为主体的财政收入，安排用于保障和改善民生、推动经济社会发展、維护国家安全、维持国家机构正常运转等方面的收支预算。”</a:t>
            </a:r>
          </a:p>
        </p:txBody>
      </p:sp>
      <p:sp>
        <p:nvSpPr>
          <p:cNvPr id="29" name="标题 3"/>
          <p:cNvSpPr txBox="1">
            <a:spLocks noGrp="1"/>
          </p:cNvSpPr>
          <p:nvPr/>
        </p:nvSpPr>
        <p:spPr>
          <a:xfrm>
            <a:off x="568008" y="31845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smtClean="0">
                <a:solidFill>
                  <a:schemeClr val="bg1"/>
                </a:solidFill>
                <a:latin typeface="黑体" panose="02010609060101010101" pitchFamily="49" charset="-122"/>
                <a:ea typeface="黑体" panose="02010609060101010101" pitchFamily="49" charset="-122"/>
                <a:sym typeface="+mn-lt"/>
              </a:rPr>
              <a:t>二、目前我国政府预算体系的构成</a:t>
            </a:r>
            <a:endParaRPr lang="zh-CN" altLang="en-US" sz="3200" b="1" dirty="0">
              <a:solidFill>
                <a:schemeClr val="bg1"/>
              </a:solidFill>
              <a:latin typeface="黑体" panose="02010609060101010101" pitchFamily="49" charset="-122"/>
              <a:ea typeface="黑体" panose="02010609060101010101" pitchFamily="49" charset="-122"/>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816293" y="4453890"/>
            <a:ext cx="7688580" cy="398780"/>
          </a:xfrm>
          <a:prstGeom prst="rect">
            <a:avLst/>
          </a:prstGeom>
          <a:noFill/>
        </p:spPr>
        <p:txBody>
          <a:bodyPr wrap="square" rtlCol="0">
            <a:spAutoFit/>
          </a:bodyPr>
          <a:lstStyle/>
          <a:p>
            <a:pPr indent="508000" algn="ctr" fontAlgn="auto">
              <a:extLst>
                <a:ext uri="{35155182-B16C-46BC-9424-99874614C6A1}">
                  <wpsdc:indentchars xmlns="" xmlns:wpsdc="http://www.wps.cn/officeDocument/2017/drawingmlCustomData" val="200" checksum="282533468"/>
                </a:ext>
              </a:extLst>
            </a:pPr>
            <a:r>
              <a:rPr lang="zh-CN" altLang="en-US" sz="2000" b="1" dirty="0"/>
              <a:t>政府性基金预算的具体特征</a:t>
            </a:r>
          </a:p>
        </p:txBody>
      </p:sp>
      <p:grpSp>
        <p:nvGrpSpPr>
          <p:cNvPr id="4" name="组合 3"/>
          <p:cNvGrpSpPr/>
          <p:nvPr>
            <p:custDataLst>
              <p:tags r:id="rId2"/>
            </p:custDataLst>
          </p:nvPr>
        </p:nvGrpSpPr>
        <p:grpSpPr>
          <a:xfrm>
            <a:off x="807085" y="1196340"/>
            <a:ext cx="3411855" cy="1499235"/>
            <a:chOff x="1069416" y="1608612"/>
            <a:chExt cx="4642552" cy="2039661"/>
          </a:xfrm>
        </p:grpSpPr>
        <p:sp>
          <p:nvSpPr>
            <p:cNvPr id="6" name="任意形状 5"/>
            <p:cNvSpPr/>
            <p:nvPr>
              <p:custDataLst>
                <p:tags r:id="rId27"/>
              </p:custDataLst>
            </p:nvPr>
          </p:nvSpPr>
          <p:spPr>
            <a:xfrm>
              <a:off x="1070196"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dirty="0">
                <a:solidFill>
                  <a:srgbClr val="222222"/>
                </a:solidFill>
                <a:latin typeface="微软雅黑" panose="020B0503020204020204" pitchFamily="34" charset="-122"/>
                <a:ea typeface="微软雅黑" panose="020B0503020204020204" pitchFamily="34" charset="-122"/>
              </a:endParaRPr>
            </a:p>
          </p:txBody>
        </p:sp>
        <p:sp>
          <p:nvSpPr>
            <p:cNvPr id="5" name="圆角矩形 4"/>
            <p:cNvSpPr/>
            <p:nvPr>
              <p:custDataLst>
                <p:tags r:id="rId28"/>
              </p:custDataLst>
            </p:nvPr>
          </p:nvSpPr>
          <p:spPr>
            <a:xfrm>
              <a:off x="1069416" y="1609393"/>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7" name="任意形状 4"/>
            <p:cNvSpPr/>
            <p:nvPr>
              <p:custDataLst>
                <p:tags r:id="rId29"/>
              </p:custDataLst>
            </p:nvPr>
          </p:nvSpPr>
          <p:spPr>
            <a:xfrm>
              <a:off x="4844858"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8" name="组合 7"/>
          <p:cNvGrpSpPr/>
          <p:nvPr>
            <p:custDataLst>
              <p:tags r:id="rId3"/>
            </p:custDataLst>
          </p:nvPr>
        </p:nvGrpSpPr>
        <p:grpSpPr>
          <a:xfrm>
            <a:off x="816610" y="2947670"/>
            <a:ext cx="3411220" cy="1499235"/>
            <a:chOff x="1083006" y="3992376"/>
            <a:chExt cx="4641772" cy="2039661"/>
          </a:xfrm>
        </p:grpSpPr>
        <p:sp>
          <p:nvSpPr>
            <p:cNvPr id="12" name="任意形状 11"/>
            <p:cNvSpPr/>
            <p:nvPr>
              <p:custDataLst>
                <p:tags r:id="rId24"/>
              </p:custDataLst>
            </p:nvPr>
          </p:nvSpPr>
          <p:spPr>
            <a:xfrm>
              <a:off x="1083006" y="3992376"/>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1" name="任意形状 10"/>
            <p:cNvSpPr/>
            <p:nvPr>
              <p:custDataLst>
                <p:tags r:id="rId25"/>
              </p:custDataLst>
            </p:nvPr>
          </p:nvSpPr>
          <p:spPr>
            <a:xfrm>
              <a:off x="4857668" y="3993157"/>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8" name="圆角矩形 37"/>
            <p:cNvSpPr/>
            <p:nvPr>
              <p:custDataLst>
                <p:tags r:id="rId26"/>
              </p:custDataLst>
            </p:nvPr>
          </p:nvSpPr>
          <p:spPr>
            <a:xfrm>
              <a:off x="1083006" y="3993157"/>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9" name="组合 8"/>
          <p:cNvGrpSpPr/>
          <p:nvPr>
            <p:custDataLst>
              <p:tags r:id="rId4"/>
            </p:custDataLst>
          </p:nvPr>
        </p:nvGrpSpPr>
        <p:grpSpPr>
          <a:xfrm>
            <a:off x="4780280" y="1194435"/>
            <a:ext cx="3414395" cy="1501140"/>
            <a:chOff x="6476393" y="1606020"/>
            <a:chExt cx="4646191" cy="2042253"/>
          </a:xfrm>
        </p:grpSpPr>
        <p:sp>
          <p:nvSpPr>
            <p:cNvPr id="10" name="任意形状 8"/>
            <p:cNvSpPr/>
            <p:nvPr>
              <p:custDataLst>
                <p:tags r:id="rId21"/>
              </p:custDataLst>
            </p:nvPr>
          </p:nvSpPr>
          <p:spPr>
            <a:xfrm>
              <a:off x="6480812" y="1608612"/>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3" name="任意形状 7"/>
            <p:cNvSpPr/>
            <p:nvPr>
              <p:custDataLst>
                <p:tags r:id="rId22"/>
              </p:custDataLst>
            </p:nvPr>
          </p:nvSpPr>
          <p:spPr>
            <a:xfrm>
              <a:off x="10255474" y="1609393"/>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39" name="圆角矩形 38"/>
            <p:cNvSpPr/>
            <p:nvPr>
              <p:custDataLst>
                <p:tags r:id="rId23"/>
              </p:custDataLst>
            </p:nvPr>
          </p:nvSpPr>
          <p:spPr>
            <a:xfrm>
              <a:off x="6476393" y="1606020"/>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grpSp>
        <p:nvGrpSpPr>
          <p:cNvPr id="17" name="组合 16"/>
          <p:cNvGrpSpPr/>
          <p:nvPr>
            <p:custDataLst>
              <p:tags r:id="rId5"/>
            </p:custDataLst>
          </p:nvPr>
        </p:nvGrpSpPr>
        <p:grpSpPr>
          <a:xfrm>
            <a:off x="4783455" y="2945765"/>
            <a:ext cx="3416935" cy="1500505"/>
            <a:chOff x="6480812" y="3989784"/>
            <a:chExt cx="4649380" cy="2041472"/>
          </a:xfrm>
        </p:grpSpPr>
        <p:sp>
          <p:nvSpPr>
            <p:cNvPr id="18" name="任意形状 14"/>
            <p:cNvSpPr/>
            <p:nvPr>
              <p:custDataLst>
                <p:tags r:id="rId18"/>
              </p:custDataLst>
            </p:nvPr>
          </p:nvSpPr>
          <p:spPr>
            <a:xfrm>
              <a:off x="6480812" y="3991595"/>
              <a:ext cx="656191" cy="2038880"/>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19" name="任意形状 13"/>
            <p:cNvSpPr/>
            <p:nvPr>
              <p:custDataLst>
                <p:tags r:id="rId19"/>
              </p:custDataLst>
            </p:nvPr>
          </p:nvSpPr>
          <p:spPr>
            <a:xfrm>
              <a:off x="10255474" y="3992376"/>
              <a:ext cx="867110" cy="2038880"/>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40" name="圆角矩形 39"/>
            <p:cNvSpPr/>
            <p:nvPr>
              <p:custDataLst>
                <p:tags r:id="rId20"/>
              </p:custDataLst>
            </p:nvPr>
          </p:nvSpPr>
          <p:spPr>
            <a:xfrm>
              <a:off x="6489983" y="3989784"/>
              <a:ext cx="4640209" cy="2038880"/>
            </a:xfrm>
            <a:prstGeom prst="roundRect">
              <a:avLst>
                <a:gd name="adj" fmla="val 4745"/>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30" name="文本框 29"/>
          <p:cNvSpPr txBox="1"/>
          <p:nvPr>
            <p:custDataLst>
              <p:tags r:id="rId6"/>
            </p:custDataLst>
          </p:nvPr>
        </p:nvSpPr>
        <p:spPr>
          <a:xfrm>
            <a:off x="3641090" y="2174875"/>
            <a:ext cx="554990"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1</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1" name="文本框 30"/>
          <p:cNvSpPr txBox="1"/>
          <p:nvPr>
            <p:custDataLst>
              <p:tags r:id="rId7"/>
            </p:custDataLst>
          </p:nvPr>
        </p:nvSpPr>
        <p:spPr>
          <a:xfrm>
            <a:off x="3650615" y="3926840"/>
            <a:ext cx="554990"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3</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6" name="文本框 35"/>
          <p:cNvSpPr txBox="1"/>
          <p:nvPr>
            <p:custDataLst>
              <p:tags r:id="rId8"/>
            </p:custDataLst>
          </p:nvPr>
        </p:nvSpPr>
        <p:spPr>
          <a:xfrm>
            <a:off x="7617460" y="2174875"/>
            <a:ext cx="554990"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2</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37" name="文本框 36"/>
          <p:cNvSpPr txBox="1"/>
          <p:nvPr>
            <p:custDataLst>
              <p:tags r:id="rId9"/>
            </p:custDataLst>
          </p:nvPr>
        </p:nvSpPr>
        <p:spPr>
          <a:xfrm>
            <a:off x="7617460" y="3926205"/>
            <a:ext cx="554990"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4</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41" name="文本框 40"/>
          <p:cNvSpPr txBox="1"/>
          <p:nvPr>
            <p:custDataLst>
              <p:tags r:id="rId10"/>
            </p:custDataLst>
          </p:nvPr>
        </p:nvSpPr>
        <p:spPr>
          <a:xfrm>
            <a:off x="1081405" y="1896745"/>
            <a:ext cx="2539365" cy="780415"/>
          </a:xfrm>
          <a:prstGeom prst="rect">
            <a:avLst/>
          </a:prstGeom>
          <a:noFill/>
        </p:spPr>
        <p:txBody>
          <a:bodyPr wrap="square" lIns="66141" tIns="0" rtlCol="0">
            <a:normAutofit fontScale="90000" lnSpcReduction="20000"/>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880" spc="150" dirty="0">
                <a:latin typeface="微软雅黑" panose="020B0503020204020204" pitchFamily="34" charset="-122"/>
                <a:ea typeface="微软雅黑" panose="020B0503020204020204" pitchFamily="34" charset="-122"/>
              </a:rPr>
              <a:t>即纳入政府性基金预算管理的政府性基金，必须由全国人大及其常委会颁布法律或国务院颁布行政法规才能设立，不能以地方性法规、地方政府规章或者部门规章等规范性文件形式设立。</a:t>
            </a:r>
          </a:p>
        </p:txBody>
      </p:sp>
      <p:sp>
        <p:nvSpPr>
          <p:cNvPr id="42" name="文本框 41"/>
          <p:cNvSpPr txBox="1"/>
          <p:nvPr>
            <p:custDataLst>
              <p:tags r:id="rId11"/>
            </p:custDataLst>
          </p:nvPr>
        </p:nvSpPr>
        <p:spPr>
          <a:xfrm flipH="1">
            <a:off x="1082040" y="1617345"/>
            <a:ext cx="256857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a:solidFill>
                  <a:srgbClr val="2196F3"/>
                </a:solidFill>
                <a:latin typeface="微软雅黑" panose="020B0503020204020204" pitchFamily="34" charset="-122"/>
                <a:ea typeface="微软雅黑" panose="020B0503020204020204" pitchFamily="34" charset="-122"/>
              </a:rPr>
              <a:t>政府性基金预算的收入来源只能是依照法律、行政法规规定</a:t>
            </a:r>
          </a:p>
        </p:txBody>
      </p:sp>
      <p:sp>
        <p:nvSpPr>
          <p:cNvPr id="44" name="文本框 43"/>
          <p:cNvSpPr txBox="1"/>
          <p:nvPr>
            <p:custDataLst>
              <p:tags r:id="rId12"/>
            </p:custDataLst>
          </p:nvPr>
        </p:nvSpPr>
        <p:spPr>
          <a:xfrm>
            <a:off x="5055235" y="1895475"/>
            <a:ext cx="2539365" cy="78041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715" spc="150">
                <a:latin typeface="微软雅黑" panose="020B0503020204020204" pitchFamily="34" charset="-122"/>
                <a:ea typeface="微软雅黑" panose="020B0503020204020204" pitchFamily="34" charset="-122"/>
              </a:rPr>
              <a:t>如：可再生能源发展基金、船舶油污损害赔偿基金、国家电影事业发展专项资金等是向特定对象征收或者收取的政府性基金；其他方式筹集资金包括从三峡电站电价收入提取的三峡移民后期扶持基金、彩票收入中的彩票公益金等等。</a:t>
            </a:r>
          </a:p>
        </p:txBody>
      </p:sp>
      <p:sp>
        <p:nvSpPr>
          <p:cNvPr id="45" name="文本框 44"/>
          <p:cNvSpPr txBox="1"/>
          <p:nvPr>
            <p:custDataLst>
              <p:tags r:id="rId13"/>
            </p:custDataLst>
          </p:nvPr>
        </p:nvSpPr>
        <p:spPr>
          <a:xfrm flipH="1">
            <a:off x="5055235" y="1591310"/>
            <a:ext cx="253936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a:solidFill>
                  <a:srgbClr val="2196F3"/>
                </a:solidFill>
                <a:latin typeface="微软雅黑" panose="020B0503020204020204" pitchFamily="34" charset="-122"/>
                <a:ea typeface="微软雅黑" panose="020B0503020204020204" pitchFamily="34" charset="-122"/>
              </a:rPr>
              <a:t>政府基金预算的收入来源包括向特定对象征收、收取或者以其他方式筹集</a:t>
            </a:r>
          </a:p>
        </p:txBody>
      </p:sp>
      <p:sp>
        <p:nvSpPr>
          <p:cNvPr id="47" name="文本框 46"/>
          <p:cNvSpPr txBox="1"/>
          <p:nvPr>
            <p:custDataLst>
              <p:tags r:id="rId14"/>
            </p:custDataLst>
          </p:nvPr>
        </p:nvSpPr>
        <p:spPr>
          <a:xfrm>
            <a:off x="1144270" y="3663950"/>
            <a:ext cx="2539365" cy="780415"/>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algn="l"/>
            <a:r>
              <a:rPr lang="zh-CN" altLang="en-US" sz="815" spc="300">
                <a:solidFill>
                  <a:schemeClr val="tx1"/>
                </a:solidFill>
                <a:latin typeface="微软雅黑" panose="020B0503020204020204" pitchFamily="34" charset="-122"/>
                <a:ea typeface="微软雅黑" panose="020B0503020204020204" pitchFamily="34" charset="-122"/>
                <a:sym typeface="+mn-ea"/>
              </a:rPr>
              <a:t>具有专款专用的特征。</a:t>
            </a:r>
            <a:endParaRPr lang="zh-CN" altLang="en-US" sz="815" spc="300">
              <a:solidFill>
                <a:srgbClr val="2196F3"/>
              </a:solidFill>
              <a:latin typeface="微软雅黑" panose="020B0503020204020204" pitchFamily="34" charset="-122"/>
              <a:ea typeface="微软雅黑" panose="020B0503020204020204" pitchFamily="34" charset="-122"/>
            </a:endParaRPr>
          </a:p>
          <a:p>
            <a:pPr algn="l"/>
            <a:endParaRPr lang="zh-CN" altLang="en-US" sz="820" spc="150">
              <a:latin typeface="微软雅黑" panose="020B0503020204020204" pitchFamily="34" charset="-122"/>
              <a:ea typeface="微软雅黑" panose="020B0503020204020204" pitchFamily="34" charset="-122"/>
            </a:endParaRPr>
          </a:p>
        </p:txBody>
      </p:sp>
      <p:sp>
        <p:nvSpPr>
          <p:cNvPr id="48" name="文本框 47"/>
          <p:cNvSpPr txBox="1"/>
          <p:nvPr>
            <p:custDataLst>
              <p:tags r:id="rId15"/>
            </p:custDataLst>
          </p:nvPr>
        </p:nvSpPr>
        <p:spPr>
          <a:xfrm flipH="1">
            <a:off x="1081405" y="3416300"/>
            <a:ext cx="256857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dirty="0">
                <a:solidFill>
                  <a:srgbClr val="2196F3"/>
                </a:solidFill>
                <a:latin typeface="微软雅黑" panose="020B0503020204020204" pitchFamily="34" charset="-122"/>
                <a:ea typeface="微软雅黑" panose="020B0503020204020204" pitchFamily="34" charset="-122"/>
              </a:rPr>
              <a:t>政府性基金预算支出必须专项用于特定公共事业发展</a:t>
            </a:r>
          </a:p>
        </p:txBody>
      </p:sp>
      <p:sp>
        <p:nvSpPr>
          <p:cNvPr id="50" name="文本框 49"/>
          <p:cNvSpPr txBox="1"/>
          <p:nvPr>
            <p:custDataLst>
              <p:tags r:id="rId16"/>
            </p:custDataLst>
          </p:nvPr>
        </p:nvSpPr>
        <p:spPr>
          <a:xfrm>
            <a:off x="5055235" y="3505200"/>
            <a:ext cx="2539365" cy="780415"/>
          </a:xfrm>
          <a:prstGeom prst="rect">
            <a:avLst/>
          </a:prstGeom>
          <a:noFill/>
        </p:spPr>
        <p:txBody>
          <a:bodyPr wrap="square" lIns="66141" tIns="0" rtlCol="0">
            <a:normAutofit lnSpcReduction="10000"/>
          </a:bodyPr>
          <a:lstStyle>
            <a:defPPr>
              <a:defRPr lang="en-US"/>
            </a:defPPr>
            <a:lvl1pPr algn="r">
              <a:lnSpc>
                <a:spcPct val="140000"/>
              </a:lnSpc>
              <a:defRPr kumimoji="1" sz="1400">
                <a:solidFill>
                  <a:srgbClr val="222222">
                    <a:lumMod val="75000"/>
                    <a:lumOff val="25000"/>
                  </a:srgbClr>
                </a:solidFill>
              </a:defRPr>
            </a:lvl1pPr>
          </a:lstStyle>
          <a:p>
            <a:pPr algn="l"/>
            <a:r>
              <a:rPr lang="zh-CN" altLang="en-US" sz="880" spc="150">
                <a:latin typeface="微软雅黑" panose="020B0503020204020204" pitchFamily="34" charset="-122"/>
                <a:ea typeface="微软雅黑" panose="020B0503020204020204" pitchFamily="34" charset="-122"/>
              </a:rPr>
              <a:t>政府性基金来源专款、使用专项，属于特定资金用于办理事项，根据基金性质的不同应当设定或明确一定的期限，通常不能无限期地存在。</a:t>
            </a:r>
          </a:p>
        </p:txBody>
      </p:sp>
      <p:sp>
        <p:nvSpPr>
          <p:cNvPr id="51" name="文本框 50"/>
          <p:cNvSpPr txBox="1"/>
          <p:nvPr>
            <p:custDataLst>
              <p:tags r:id="rId17"/>
            </p:custDataLst>
          </p:nvPr>
        </p:nvSpPr>
        <p:spPr>
          <a:xfrm flipH="1">
            <a:off x="5055235" y="3201035"/>
            <a:ext cx="2539365" cy="271145"/>
          </a:xfrm>
          <a:prstGeom prst="rect">
            <a:avLst/>
          </a:prstGeom>
          <a:noFill/>
        </p:spPr>
        <p:txBody>
          <a:bodyPr wrap="square" lIns="66141" tIns="34393" rIns="66141" bIns="0" rtlCol="0" anchor="b" anchorCtr="0"/>
          <a:lstStyle>
            <a:defPPr>
              <a:defRPr lang="en-US"/>
            </a:defPPr>
            <a:lvl1pPr algn="r">
              <a:defRPr kumimoji="1" b="1">
                <a:solidFill>
                  <a:srgbClr val="2196F3"/>
                </a:solidFill>
                <a:latin typeface="微软雅黑" panose="020B0503020204020204" pitchFamily="34" charset="-122"/>
              </a:defRPr>
            </a:lvl1pPr>
          </a:lstStyle>
          <a:p>
            <a:pPr algn="l" defTabSz="457200"/>
            <a:r>
              <a:rPr lang="zh-CN" altLang="en-US" sz="1400" spc="300">
                <a:solidFill>
                  <a:srgbClr val="2196F3"/>
                </a:solidFill>
                <a:latin typeface="微软雅黑" panose="020B0503020204020204" pitchFamily="34" charset="-122"/>
                <a:ea typeface="微软雅黑" panose="020B0503020204020204" pitchFamily="34" charset="-122"/>
              </a:rPr>
              <a:t>政府性基金一般应有一定的存续期限</a:t>
            </a: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二、目前我国政府预算体系的构成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2"/>
            </p:custDataLst>
          </p:nvPr>
        </p:nvSpPr>
        <p:spPr>
          <a:xfrm>
            <a:off x="-382098" y="-945"/>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34"/>
          <p:cNvSpPr txBox="1"/>
          <p:nvPr>
            <p:custDataLst>
              <p:tags r:id="rId3"/>
            </p:custDataLst>
          </p:nvPr>
        </p:nvSpPr>
        <p:spPr>
          <a:xfrm>
            <a:off x="1143953" y="87455"/>
            <a:ext cx="6713220" cy="560493"/>
          </a:xfrm>
          <a:prstGeom prst="rect">
            <a:avLst/>
          </a:prstGeom>
          <a:noFill/>
        </p:spPr>
        <p:txBody>
          <a:bodyPr wrap="square" lIns="67391" tIns="33696" rIns="67391" bIns="33696" rtlCol="0">
            <a:spAutoFit/>
          </a:bodyPr>
          <a:lstStyle/>
          <a:p>
            <a:pPr algn="ctr"/>
            <a:r>
              <a:rPr lang="zh-CN" altLang="en-US" sz="3200" b="1" dirty="0" smtClean="0">
                <a:solidFill>
                  <a:prstClr val="white"/>
                </a:solidFill>
                <a:latin typeface="黑体" panose="02010609060101010101" pitchFamily="49" charset="-122"/>
                <a:ea typeface="黑体" panose="02010609060101010101" pitchFamily="49" charset="-122"/>
                <a:sym typeface="+mn-lt"/>
              </a:rPr>
              <a:t>二、目前我国政府预算体系的构成</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
        <p:nvSpPr>
          <p:cNvPr id="16" name="文本框 15"/>
          <p:cNvSpPr txBox="1"/>
          <p:nvPr/>
        </p:nvSpPr>
        <p:spPr>
          <a:xfrm>
            <a:off x="656273" y="775121"/>
            <a:ext cx="7688580" cy="1384995"/>
          </a:xfrm>
          <a:prstGeom prst="rect">
            <a:avLst/>
          </a:prstGeom>
          <a:noFill/>
        </p:spPr>
        <p:txBody>
          <a:bodyPr wrap="square" rtlCol="0">
            <a:spAutoFit/>
          </a:bodyPr>
          <a:lstStyle/>
          <a:p>
            <a:pPr indent="508000" algn="l" fontAlgn="auto"/>
            <a:r>
              <a:rPr lang="zh-CN" altLang="en-US" sz="2000" b="1" dirty="0" smtClean="0"/>
              <a:t>（五）政</a:t>
            </a:r>
            <a:r>
              <a:rPr lang="zh-CN" altLang="en-US" sz="2000" b="1" dirty="0"/>
              <a:t>府债务预算的处理</a:t>
            </a:r>
          </a:p>
          <a:p>
            <a:pPr indent="508000" algn="l" fontAlgn="auto"/>
            <a:r>
              <a:rPr lang="zh-CN" altLang="en-US" dirty="0"/>
              <a:t>按照预算“全口径”的要求，政府的债务收支也应纳入预算管理。我国目前还没有专门的债务预算，对政府债务收支的管理采取按照政府债务的性质分别纳入一般公共预算和政府性基金预算管理。目前我国地方政府发行的债券有两种类型：一般债券和专项债券。</a:t>
            </a:r>
          </a:p>
        </p:txBody>
      </p:sp>
      <p:grpSp>
        <p:nvGrpSpPr>
          <p:cNvPr id="2" name="组合 1"/>
          <p:cNvGrpSpPr/>
          <p:nvPr>
            <p:custDataLst>
              <p:tags r:id="rId4"/>
            </p:custDataLst>
          </p:nvPr>
        </p:nvGrpSpPr>
        <p:grpSpPr>
          <a:xfrm>
            <a:off x="1143954" y="2210447"/>
            <a:ext cx="6812992" cy="1064018"/>
            <a:chOff x="1511706" y="1564596"/>
            <a:chExt cx="9168588" cy="1928777"/>
          </a:xfrm>
        </p:grpSpPr>
        <p:sp>
          <p:nvSpPr>
            <p:cNvPr id="3" name="任意形状 4"/>
            <p:cNvSpPr/>
            <p:nvPr>
              <p:custDataLst>
                <p:tags r:id="rId14"/>
              </p:custDataLst>
            </p:nvPr>
          </p:nvSpPr>
          <p:spPr>
            <a:xfrm>
              <a:off x="9860324" y="1565335"/>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0" name="任意形状 5"/>
            <p:cNvSpPr/>
            <p:nvPr>
              <p:custDataLst>
                <p:tags r:id="rId15"/>
              </p:custDataLst>
            </p:nvPr>
          </p:nvSpPr>
          <p:spPr>
            <a:xfrm>
              <a:off x="1511706" y="1564596"/>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1" name="圆角矩形 20"/>
            <p:cNvSpPr/>
            <p:nvPr>
              <p:custDataLst>
                <p:tags r:id="rId16"/>
              </p:custDataLst>
            </p:nvPr>
          </p:nvSpPr>
          <p:spPr>
            <a:xfrm>
              <a:off x="1511706" y="1564596"/>
              <a:ext cx="9168588" cy="192558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2" name="文本框 21"/>
          <p:cNvSpPr txBox="1"/>
          <p:nvPr>
            <p:custDataLst>
              <p:tags r:id="rId5"/>
            </p:custDataLst>
          </p:nvPr>
        </p:nvSpPr>
        <p:spPr>
          <a:xfrm>
            <a:off x="1404218" y="2586067"/>
            <a:ext cx="5943425" cy="585567"/>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marL="0" lvl="0" indent="0" algn="l">
              <a:lnSpc>
                <a:spcPct val="100000"/>
              </a:lnSpc>
              <a:spcBef>
                <a:spcPts val="0"/>
              </a:spcBef>
              <a:spcAft>
                <a:spcPts val="0"/>
              </a:spcAft>
              <a:buSzPct val="100000"/>
            </a:pPr>
            <a:r>
              <a:rPr lang="zh-CN" altLang="en-US" spc="150" dirty="0">
                <a:solidFill>
                  <a:srgbClr val="222222">
                    <a:lumMod val="75000"/>
                    <a:lumOff val="25000"/>
                  </a:srgbClr>
                </a:solidFill>
                <a:latin typeface="微软雅黑" panose="020B0503020204020204" pitchFamily="34" charset="-122"/>
                <a:ea typeface="微软雅黑" panose="020B0503020204020204" pitchFamily="34" charset="-122"/>
              </a:rPr>
              <a:t>是指省、自治区、直辖市政府（含经省级政府批准自办债券发行的计划单列市政府）为没有收益的公益性项目发行的、约定一定期限内主要以一般公共预算收入还本付息的政府债券</a:t>
            </a:r>
            <a:r>
              <a:rPr lang="zh-CN" altLang="en-US" sz="920" spc="150" dirty="0">
                <a:solidFill>
                  <a:srgbClr val="222222">
                    <a:lumMod val="75000"/>
                    <a:lumOff val="25000"/>
                  </a:srgbClr>
                </a:solidFill>
                <a:latin typeface="微软雅黑" panose="020B0503020204020204" pitchFamily="34" charset="-122"/>
                <a:ea typeface="微软雅黑" panose="020B0503020204020204" pitchFamily="34" charset="-122"/>
              </a:rPr>
              <a:t>。</a:t>
            </a:r>
          </a:p>
        </p:txBody>
      </p:sp>
      <p:sp>
        <p:nvSpPr>
          <p:cNvPr id="23" name="文本框 22"/>
          <p:cNvSpPr txBox="1"/>
          <p:nvPr>
            <p:custDataLst>
              <p:tags r:id="rId6"/>
            </p:custDataLst>
          </p:nvPr>
        </p:nvSpPr>
        <p:spPr>
          <a:xfrm flipH="1">
            <a:off x="2222991" y="2365408"/>
            <a:ext cx="4432457" cy="203520"/>
          </a:xfrm>
          <a:prstGeom prst="rect">
            <a:avLst/>
          </a:prstGeom>
          <a:noFill/>
        </p:spPr>
        <p:txBody>
          <a:bodyPr wrap="square" bIns="0" rtlCol="0" anchor="b" anchorCtr="0"/>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400" spc="300">
                <a:solidFill>
                  <a:srgbClr val="2196F3"/>
                </a:solidFill>
                <a:latin typeface="微软雅黑" panose="020B0503020204020204" pitchFamily="34" charset="-122"/>
                <a:ea typeface="微软雅黑" panose="020B0503020204020204" pitchFamily="34" charset="-122"/>
              </a:rPr>
              <a:t>地方政府一般债券</a:t>
            </a:r>
          </a:p>
        </p:txBody>
      </p:sp>
      <p:sp>
        <p:nvSpPr>
          <p:cNvPr id="24" name="文本框 23"/>
          <p:cNvSpPr txBox="1"/>
          <p:nvPr>
            <p:custDataLst>
              <p:tags r:id="rId7"/>
            </p:custDataLst>
          </p:nvPr>
        </p:nvSpPr>
        <p:spPr>
          <a:xfrm>
            <a:off x="6696867" y="2882421"/>
            <a:ext cx="417038"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1</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grpSp>
        <p:nvGrpSpPr>
          <p:cNvPr id="25" name="组合 24"/>
          <p:cNvGrpSpPr/>
          <p:nvPr>
            <p:custDataLst>
              <p:tags r:id="rId8"/>
            </p:custDataLst>
          </p:nvPr>
        </p:nvGrpSpPr>
        <p:grpSpPr>
          <a:xfrm>
            <a:off x="1143954" y="3490125"/>
            <a:ext cx="6812992" cy="1064018"/>
            <a:chOff x="1511706" y="3883611"/>
            <a:chExt cx="9168588" cy="1928777"/>
          </a:xfrm>
        </p:grpSpPr>
        <p:sp>
          <p:nvSpPr>
            <p:cNvPr id="26" name="任意形状 43"/>
            <p:cNvSpPr/>
            <p:nvPr>
              <p:custDataLst>
                <p:tags r:id="rId11"/>
              </p:custDataLst>
            </p:nvPr>
          </p:nvSpPr>
          <p:spPr>
            <a:xfrm>
              <a:off x="9860324" y="3884350"/>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7" name="任意形状 44"/>
            <p:cNvSpPr/>
            <p:nvPr>
              <p:custDataLst>
                <p:tags r:id="rId12"/>
              </p:custDataLst>
            </p:nvPr>
          </p:nvSpPr>
          <p:spPr>
            <a:xfrm>
              <a:off x="1511706" y="3883611"/>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46" name="圆角矩形 45"/>
            <p:cNvSpPr/>
            <p:nvPr>
              <p:custDataLst>
                <p:tags r:id="rId13"/>
              </p:custDataLst>
            </p:nvPr>
          </p:nvSpPr>
          <p:spPr>
            <a:xfrm>
              <a:off x="1511706" y="3883611"/>
              <a:ext cx="9168588" cy="192558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8" name="文本框 27"/>
          <p:cNvSpPr txBox="1"/>
          <p:nvPr>
            <p:custDataLst>
              <p:tags r:id="rId9"/>
            </p:custDataLst>
          </p:nvPr>
        </p:nvSpPr>
        <p:spPr>
          <a:xfrm>
            <a:off x="1332210" y="3865745"/>
            <a:ext cx="6120680" cy="585567"/>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lvl="0" indent="0" algn="l" fontAlgn="ctr">
              <a:lnSpc>
                <a:spcPct val="100000"/>
              </a:lnSpc>
              <a:spcBef>
                <a:spcPts val="1000"/>
              </a:spcBef>
              <a:spcAft>
                <a:spcPts val="0"/>
              </a:spcAft>
              <a:buSzPct val="100000"/>
              <a:buFont typeface="Wingdings" panose="05000000000000000000" charset="0"/>
              <a:buNone/>
            </a:pPr>
            <a:r>
              <a:rPr lang="zh-CN" altLang="en-US" spc="150" dirty="0">
                <a:solidFill>
                  <a:srgbClr val="222222">
                    <a:lumMod val="75000"/>
                    <a:lumOff val="25000"/>
                  </a:srgbClr>
                </a:solidFill>
                <a:latin typeface="微软雅黑" panose="020B0503020204020204" pitchFamily="34" charset="-122"/>
                <a:ea typeface="微软雅黑" panose="020B0503020204020204" pitchFamily="34" charset="-122"/>
              </a:rPr>
              <a:t>是指省、自治区、直辖市政府（含经省级政府批准自办债券发行的计划单列市政府）为有一定收益的公益性项目发行的、约定一定期限内以公益性项目对应的政府性基金或专项收入还本付息的政府债券。</a:t>
            </a:r>
          </a:p>
        </p:txBody>
      </p:sp>
      <p:sp>
        <p:nvSpPr>
          <p:cNvPr id="29" name="文本框 28"/>
          <p:cNvSpPr txBox="1"/>
          <p:nvPr>
            <p:custDataLst>
              <p:tags r:id="rId10"/>
            </p:custDataLst>
          </p:nvPr>
        </p:nvSpPr>
        <p:spPr>
          <a:xfrm flipH="1">
            <a:off x="2222991" y="3645086"/>
            <a:ext cx="4432457" cy="203520"/>
          </a:xfrm>
          <a:prstGeom prst="rect">
            <a:avLst/>
          </a:prstGeom>
          <a:noFill/>
        </p:spPr>
        <p:txBody>
          <a:bodyPr wrap="square" bIns="0" rtlCol="0" anchor="b" anchorCtr="0"/>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400" spc="300">
                <a:solidFill>
                  <a:srgbClr val="2196F3"/>
                </a:solidFill>
                <a:latin typeface="微软雅黑" panose="020B0503020204020204" pitchFamily="34" charset="-122"/>
                <a:ea typeface="微软雅黑" panose="020B0503020204020204" pitchFamily="34" charset="-122"/>
              </a:rPr>
              <a:t>地方政府专项债券</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二、各预算之间的相互关系</a:t>
            </a:r>
          </a:p>
        </p:txBody>
      </p:sp>
      <p:sp>
        <p:nvSpPr>
          <p:cNvPr id="16" name="文本框 15"/>
          <p:cNvSpPr txBox="1"/>
          <p:nvPr/>
        </p:nvSpPr>
        <p:spPr>
          <a:xfrm>
            <a:off x="656273" y="1347698"/>
            <a:ext cx="7688580" cy="3908762"/>
          </a:xfrm>
          <a:prstGeom prst="rect">
            <a:avLst/>
          </a:prstGeom>
          <a:noFill/>
        </p:spPr>
        <p:txBody>
          <a:bodyPr wrap="square" rtlCol="0">
            <a:spAutoFit/>
          </a:bodyPr>
          <a:lstStyle/>
          <a:p>
            <a:pPr indent="508000" algn="l" fontAlgn="auto"/>
            <a:r>
              <a:rPr lang="zh-CN" altLang="en-US" sz="2000" b="1" dirty="0"/>
              <a:t>（一）政府性基金预算与一般公共预算的统筹</a:t>
            </a:r>
            <a:endParaRPr lang="zh-CN" altLang="en-US" sz="2000" dirty="0"/>
          </a:p>
          <a:p>
            <a:pPr indent="508000" algn="l" fontAlgn="auto"/>
            <a:r>
              <a:rPr lang="zh-CN" altLang="en-US" dirty="0"/>
              <a:t>政府性基金预算中用于提供基本公共服务以及主要用于人员和机构运转等方面的项目收支转列一般公共预算。对继续纳入政府性基金预算管理的支出，加大与一般公共预算支出的统筹安排使用。结合政府性基金预算安排情况，统筹安排一般公共预算相关支出项目。政府性基金预算安排支出的项目，一般公共预算可不再安排或减少安排。对一些一般公共预算和政府性基金预算都安排支出的项目，应制定统一的资金管理办法，实行统一的资金分配方式，避免交叉重复。对政府性基金预算中结转多年的资金要统筹使用。</a:t>
            </a:r>
          </a:p>
          <a:p>
            <a:pPr indent="508000" algn="l" fontAlgn="auto"/>
            <a:r>
              <a:rPr lang="zh-CN" altLang="en-US" sz="2000" b="1" dirty="0">
                <a:sym typeface="+mn-ea"/>
              </a:rPr>
              <a:t>（二）国有资本经营预算与一般公共预算的统筹</a:t>
            </a:r>
            <a:endParaRPr lang="zh-CN" altLang="en-US" sz="2000" b="1" dirty="0"/>
          </a:p>
          <a:p>
            <a:pPr indent="508000" algn="l" fontAlgn="auto"/>
            <a:r>
              <a:rPr lang="zh-CN" altLang="en-US" dirty="0">
                <a:sym typeface="+mn-ea"/>
              </a:rPr>
              <a:t>国有资本属全民所有，为体现国有资本经营收益更多的全民共享的要求，除用于解决国有企业历史遗留问题及相关改革成本支出、对国有企业的资本金注入及国有企业政策性补贴等方面外，应合理地调入一般公共预算，用于保障和改善民生。一般公共预算安排的用于国有企业上述方面的资金应逐步退出。同时，应完善国有资本经营预算制度，提高国有资本收益上缴公共财政的比例。</a:t>
            </a:r>
            <a:endParaRPr lang="zh-CN" altLang="en-US" dirty="0"/>
          </a:p>
          <a:p>
            <a:pPr indent="508000" algn="l" fontAlgn="auto"/>
            <a:endParaRPr lang="zh-CN" altLang="en-US" dirty="0"/>
          </a:p>
        </p:txBody>
      </p:sp>
      <p:sp>
        <p:nvSpPr>
          <p:cNvPr id="3"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三、各预算之间的相互关系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二、各预算之间的相互关系</a:t>
            </a:r>
          </a:p>
        </p:txBody>
      </p:sp>
      <p:sp>
        <p:nvSpPr>
          <p:cNvPr id="16" name="文本框 15"/>
          <p:cNvSpPr txBox="1"/>
          <p:nvPr/>
        </p:nvSpPr>
        <p:spPr>
          <a:xfrm>
            <a:off x="655638" y="1395318"/>
            <a:ext cx="7688580" cy="2492990"/>
          </a:xfrm>
          <a:prstGeom prst="rect">
            <a:avLst/>
          </a:prstGeom>
          <a:noFill/>
        </p:spPr>
        <p:txBody>
          <a:bodyPr wrap="square" rtlCol="0">
            <a:spAutoFit/>
          </a:bodyPr>
          <a:lstStyle/>
          <a:p>
            <a:pPr indent="508000" algn="l" fontAlgn="auto"/>
            <a:r>
              <a:rPr lang="zh-CN" altLang="en-US" sz="2000" b="1" dirty="0"/>
              <a:t>（三）一般公共预算各项资金的统筹使用</a:t>
            </a:r>
          </a:p>
          <a:p>
            <a:pPr indent="508000" algn="l" fontAlgn="auto"/>
            <a:r>
              <a:rPr lang="zh-CN" altLang="en-US" dirty="0"/>
              <a:t>结合税费制度改革，完善相关法律法规，逐步取消城市维护建设税、排污费、探矿权和采矿权价款、矿产资源补偿费等专款专用的规定，统筹安排这些领域的经费。</a:t>
            </a:r>
          </a:p>
          <a:p>
            <a:pPr indent="508000" algn="l" fontAlgn="auto"/>
            <a:r>
              <a:rPr lang="zh-CN" altLang="en-US" sz="2000" b="1" dirty="0"/>
              <a:t>（四）与社会保险基金预算的统筹关系</a:t>
            </a:r>
          </a:p>
          <a:p>
            <a:pPr indent="508000" algn="l" fontAlgn="auto"/>
            <a:r>
              <a:rPr lang="zh-CN" altLang="en-US" dirty="0"/>
              <a:t>社会保险基金预算，属于“只进不出”，即社会保险基预算应在自身精算平衡的基础上实现可持续运行，一般公共预算可以根据实际情况和财力可能对社会保险基金预算给予补贴，但基于社会保险缴费资金的特殊性质以及我国社会保险基金的支出趋势，社会保险基金预算的资金不能用于平衡其他三本预算。</a:t>
            </a: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三</a:t>
            </a:r>
            <a:r>
              <a:rPr lang="zh-CN" altLang="en-US" sz="3200" b="1" dirty="0" smtClean="0">
                <a:solidFill>
                  <a:prstClr val="white"/>
                </a:solidFill>
                <a:latin typeface="黑体" panose="02010609060101010101" pitchFamily="49" charset="-122"/>
                <a:ea typeface="黑体" panose="02010609060101010101" pitchFamily="49" charset="-122"/>
                <a:sym typeface="+mn-lt"/>
              </a:rPr>
              <a:t>、</a:t>
            </a:r>
            <a:r>
              <a:rPr lang="zh-CN" altLang="en-US" sz="3200" b="1" dirty="0">
                <a:solidFill>
                  <a:prstClr val="white"/>
                </a:solidFill>
                <a:latin typeface="黑体" panose="02010609060101010101" pitchFamily="49" charset="-122"/>
                <a:ea typeface="黑体" panose="02010609060101010101" pitchFamily="49" charset="-122"/>
                <a:sym typeface="+mn-lt"/>
              </a:rPr>
              <a:t>各预算之间的相互关系</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2" y="-638000"/>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终止 21"/>
          <p:cNvSpPr/>
          <p:nvPr/>
        </p:nvSpPr>
        <p:spPr>
          <a:xfrm>
            <a:off x="4758532" y="1250139"/>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流程图: 终止 22"/>
          <p:cNvSpPr/>
          <p:nvPr/>
        </p:nvSpPr>
        <p:spPr>
          <a:xfrm>
            <a:off x="4788594" y="3105821"/>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流程图: 终止 23"/>
          <p:cNvSpPr/>
          <p:nvPr/>
        </p:nvSpPr>
        <p:spPr>
          <a:xfrm>
            <a:off x="4788594" y="4041925"/>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流程图: 终止 24"/>
          <p:cNvSpPr/>
          <p:nvPr/>
        </p:nvSpPr>
        <p:spPr>
          <a:xfrm>
            <a:off x="4758532" y="368236"/>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anose="02010609060101010101" pitchFamily="2" charset="-122"/>
                <a:ea typeface="黑体" panose="02010609060101010101" pitchFamily="2" charset="-122"/>
                <a:cs typeface="+mn-ea"/>
                <a:sym typeface="+mn-lt"/>
              </a:rPr>
              <a:t>目录</a:t>
            </a:r>
          </a:p>
        </p:txBody>
      </p:sp>
      <p:sp>
        <p:nvSpPr>
          <p:cNvPr id="27" name="文本框 34"/>
          <p:cNvSpPr txBox="1"/>
          <p:nvPr/>
        </p:nvSpPr>
        <p:spPr>
          <a:xfrm>
            <a:off x="4823654" y="430760"/>
            <a:ext cx="2580110" cy="560493"/>
          </a:xfrm>
          <a:prstGeom prst="rect">
            <a:avLst/>
          </a:prstGeom>
          <a:noFill/>
        </p:spPr>
        <p:txBody>
          <a:bodyPr wrap="square" lIns="67391" tIns="33696" rIns="67391" bIns="33696" rtlCol="0">
            <a:spAutoFit/>
          </a:bodyPr>
          <a:lstStyle/>
          <a:p>
            <a:pPr algn="ctr"/>
            <a:r>
              <a:rPr lang="zh-CN" altLang="en-US" dirty="0">
                <a:solidFill>
                  <a:schemeClr val="bg1"/>
                </a:solidFill>
                <a:latin typeface="黑体" panose="02010609060101010101" pitchFamily="2" charset="-122"/>
                <a:ea typeface="黑体" panose="02010609060101010101" pitchFamily="2" charset="-122"/>
                <a:cs typeface="+mn-ea"/>
                <a:sym typeface="+mn-lt"/>
              </a:rPr>
              <a:t>第一节 </a:t>
            </a:r>
            <a:r>
              <a:rPr lang="zh-CN" altLang="en-US" dirty="0" smtClean="0">
                <a:solidFill>
                  <a:schemeClr val="bg1"/>
                </a:solidFill>
                <a:latin typeface="黑体" panose="02010609060101010101" pitchFamily="2" charset="-122"/>
                <a:ea typeface="黑体" panose="02010609060101010101" pitchFamily="2" charset="-122"/>
                <a:cs typeface="+mn-ea"/>
                <a:sym typeface="+mn-lt"/>
              </a:rPr>
              <a:t>政</a:t>
            </a:r>
            <a:r>
              <a:rPr lang="zh-CN" altLang="en-US" dirty="0">
                <a:solidFill>
                  <a:schemeClr val="bg1"/>
                </a:solidFill>
                <a:latin typeface="黑体" panose="02010609060101010101" pitchFamily="2" charset="-122"/>
                <a:ea typeface="黑体" panose="02010609060101010101" pitchFamily="2" charset="-122"/>
                <a:cs typeface="+mn-ea"/>
                <a:sym typeface="+mn-lt"/>
              </a:rPr>
              <a:t>府预</a:t>
            </a:r>
            <a:r>
              <a:rPr lang="zh-CN" altLang="en-US" dirty="0" smtClean="0">
                <a:solidFill>
                  <a:schemeClr val="bg1"/>
                </a:solidFill>
                <a:latin typeface="黑体" panose="02010609060101010101" pitchFamily="2" charset="-122"/>
                <a:ea typeface="黑体" panose="02010609060101010101" pitchFamily="2" charset="-122"/>
                <a:cs typeface="+mn-ea"/>
                <a:sym typeface="+mn-lt"/>
              </a:rPr>
              <a:t>算的编</a:t>
            </a:r>
            <a:r>
              <a:rPr lang="zh-CN" altLang="en-US" dirty="0">
                <a:solidFill>
                  <a:schemeClr val="bg1"/>
                </a:solidFill>
                <a:latin typeface="黑体" panose="02010609060101010101" pitchFamily="2" charset="-122"/>
                <a:ea typeface="黑体" panose="02010609060101010101" pitchFamily="2" charset="-122"/>
                <a:cs typeface="+mn-ea"/>
                <a:sym typeface="+mn-lt"/>
              </a:rPr>
              <a:t>制依</a:t>
            </a:r>
            <a:r>
              <a:rPr lang="zh-CN" altLang="en-US" dirty="0" smtClean="0">
                <a:solidFill>
                  <a:schemeClr val="bg1"/>
                </a:solidFill>
                <a:latin typeface="黑体" panose="02010609060101010101" pitchFamily="2" charset="-122"/>
                <a:ea typeface="黑体" panose="02010609060101010101" pitchFamily="2" charset="-122"/>
                <a:cs typeface="+mn-ea"/>
                <a:sym typeface="+mn-lt"/>
              </a:rPr>
              <a:t>据及规范要求</a:t>
            </a:r>
            <a:endParaRPr lang="zh-CN" altLang="en-US" dirty="0">
              <a:solidFill>
                <a:schemeClr val="bg1"/>
              </a:solidFill>
              <a:latin typeface="黑体" panose="02010609060101010101" pitchFamily="2" charset="-122"/>
              <a:ea typeface="黑体" panose="02010609060101010101" pitchFamily="2" charset="-122"/>
              <a:cs typeface="+mn-ea"/>
              <a:sym typeface="+mn-lt"/>
            </a:endParaRPr>
          </a:p>
        </p:txBody>
      </p:sp>
      <p:sp>
        <p:nvSpPr>
          <p:cNvPr id="28" name="文本框 34"/>
          <p:cNvSpPr txBox="1"/>
          <p:nvPr/>
        </p:nvSpPr>
        <p:spPr>
          <a:xfrm>
            <a:off x="4842719" y="1448059"/>
            <a:ext cx="2580110" cy="313055"/>
          </a:xfrm>
          <a:prstGeom prst="rect">
            <a:avLst/>
          </a:prstGeom>
          <a:noFill/>
        </p:spPr>
        <p:txBody>
          <a:bodyPr wrap="square" lIns="67391" tIns="33696" rIns="67391" bIns="33696" rtlCol="0">
            <a:spAutoFit/>
          </a:bodyPr>
          <a:lstStyle/>
          <a:p>
            <a:pPr algn="ctr"/>
            <a:r>
              <a:rPr lang="zh-CN" altLang="en-US" dirty="0">
                <a:solidFill>
                  <a:schemeClr val="bg1"/>
                </a:solidFill>
                <a:latin typeface="黑体" panose="02010609060101010101" pitchFamily="2" charset="-122"/>
                <a:ea typeface="黑体" panose="02010609060101010101" pitchFamily="2" charset="-122"/>
                <a:cs typeface="+mn-ea"/>
                <a:sym typeface="+mn-lt"/>
              </a:rPr>
              <a:t>第二节 </a:t>
            </a:r>
            <a:r>
              <a:rPr lang="zh-CN" altLang="en-US" dirty="0" smtClean="0">
                <a:solidFill>
                  <a:schemeClr val="bg1"/>
                </a:solidFill>
                <a:latin typeface="黑体" panose="02010609060101010101" pitchFamily="2" charset="-122"/>
                <a:ea typeface="黑体" panose="02010609060101010101" pitchFamily="2" charset="-122"/>
                <a:cs typeface="+mn-ea"/>
                <a:sym typeface="+mn-lt"/>
              </a:rPr>
              <a:t>政</a:t>
            </a:r>
            <a:r>
              <a:rPr lang="zh-CN" altLang="en-US" dirty="0">
                <a:solidFill>
                  <a:schemeClr val="bg1"/>
                </a:solidFill>
                <a:latin typeface="黑体" panose="02010609060101010101" pitchFamily="2" charset="-122"/>
                <a:ea typeface="黑体" panose="02010609060101010101" pitchFamily="2" charset="-122"/>
                <a:cs typeface="+mn-ea"/>
                <a:sym typeface="+mn-lt"/>
              </a:rPr>
              <a:t>府预算体系构成</a:t>
            </a:r>
          </a:p>
        </p:txBody>
      </p:sp>
      <p:sp>
        <p:nvSpPr>
          <p:cNvPr id="29" name="文本框 34"/>
          <p:cNvSpPr txBox="1"/>
          <p:nvPr/>
        </p:nvSpPr>
        <p:spPr>
          <a:xfrm>
            <a:off x="4842719" y="3291502"/>
            <a:ext cx="2610172" cy="313055"/>
          </a:xfrm>
          <a:prstGeom prst="rect">
            <a:avLst/>
          </a:prstGeom>
          <a:noFill/>
        </p:spPr>
        <p:txBody>
          <a:bodyPr wrap="square" lIns="67391" tIns="33696" rIns="67391" bIns="33696" rtlCol="0">
            <a:spAutoFit/>
          </a:bodyPr>
          <a:lstStyle/>
          <a:p>
            <a:pPr algn="ctr"/>
            <a:r>
              <a:rPr lang="zh-CN" altLang="en-US" dirty="0" smtClean="0">
                <a:solidFill>
                  <a:schemeClr val="bg1"/>
                </a:solidFill>
                <a:latin typeface="黑体" panose="02010609060101010101" pitchFamily="2" charset="-122"/>
                <a:ea typeface="黑体" panose="02010609060101010101" pitchFamily="2" charset="-122"/>
                <a:cs typeface="+mn-ea"/>
                <a:sym typeface="+mn-lt"/>
              </a:rPr>
              <a:t>第四节 部</a:t>
            </a:r>
            <a:r>
              <a:rPr lang="zh-CN" altLang="en-US" dirty="0">
                <a:solidFill>
                  <a:schemeClr val="bg1"/>
                </a:solidFill>
                <a:latin typeface="黑体" panose="02010609060101010101" pitchFamily="2" charset="-122"/>
                <a:ea typeface="黑体" panose="02010609060101010101" pitchFamily="2" charset="-122"/>
                <a:cs typeface="+mn-ea"/>
                <a:sym typeface="+mn-lt"/>
              </a:rPr>
              <a:t>门预算的编制</a:t>
            </a:r>
          </a:p>
        </p:txBody>
      </p:sp>
      <p:sp>
        <p:nvSpPr>
          <p:cNvPr id="30" name="文本框 34"/>
          <p:cNvSpPr txBox="1"/>
          <p:nvPr/>
        </p:nvSpPr>
        <p:spPr>
          <a:xfrm>
            <a:off x="4842719" y="4242761"/>
            <a:ext cx="2580110" cy="313055"/>
          </a:xfrm>
          <a:prstGeom prst="rect">
            <a:avLst/>
          </a:prstGeom>
          <a:noFill/>
        </p:spPr>
        <p:txBody>
          <a:bodyPr wrap="square" lIns="67391" tIns="33696" rIns="67391" bIns="33696" rtlCol="0">
            <a:spAutoFit/>
          </a:bodyPr>
          <a:lstStyle/>
          <a:p>
            <a:pPr algn="ctr"/>
            <a:r>
              <a:rPr lang="zh-CN" altLang="en-US" dirty="0" smtClean="0">
                <a:solidFill>
                  <a:schemeClr val="bg1"/>
                </a:solidFill>
                <a:latin typeface="黑体" panose="02010609060101010101" pitchFamily="2" charset="-122"/>
                <a:ea typeface="黑体" panose="02010609060101010101" pitchFamily="2" charset="-122"/>
                <a:cs typeface="+mn-ea"/>
                <a:sym typeface="+mn-lt"/>
              </a:rPr>
              <a:t>第五节 </a:t>
            </a:r>
            <a:r>
              <a:rPr lang="zh-CN" altLang="en-US" dirty="0">
                <a:solidFill>
                  <a:schemeClr val="bg1"/>
                </a:solidFill>
                <a:latin typeface="黑体" panose="02010609060101010101" pitchFamily="2" charset="-122"/>
                <a:ea typeface="黑体" panose="02010609060101010101" pitchFamily="2" charset="-122"/>
                <a:cs typeface="+mn-ea"/>
                <a:sym typeface="+mn-lt"/>
              </a:rPr>
              <a:t>政府总预算的编制</a:t>
            </a:r>
          </a:p>
        </p:txBody>
      </p:sp>
      <p:sp>
        <p:nvSpPr>
          <p:cNvPr id="13" name="流程图: 终止 12"/>
          <p:cNvSpPr/>
          <p:nvPr/>
        </p:nvSpPr>
        <p:spPr>
          <a:xfrm>
            <a:off x="4788594" y="2169717"/>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黑体" panose="02010609060101010101" pitchFamily="2" charset="-122"/>
                <a:ea typeface="黑体" panose="02010609060101010101" pitchFamily="2" charset="-122"/>
                <a:cs typeface="+mn-ea"/>
              </a:rPr>
              <a:t>第三节 预算编制的前</a:t>
            </a:r>
            <a:r>
              <a:rPr lang="zh-CN" altLang="en-US" dirty="0" smtClean="0">
                <a:solidFill>
                  <a:schemeClr val="bg1"/>
                </a:solidFill>
                <a:latin typeface="黑体" panose="02010609060101010101" pitchFamily="2" charset="-122"/>
                <a:ea typeface="黑体" panose="02010609060101010101" pitchFamily="2" charset="-122"/>
                <a:cs typeface="+mn-ea"/>
              </a:rPr>
              <a:t>置     基</a:t>
            </a:r>
            <a:r>
              <a:rPr lang="zh-CN" altLang="en-US" dirty="0">
                <a:solidFill>
                  <a:schemeClr val="bg1"/>
                </a:solidFill>
                <a:latin typeface="黑体" panose="02010609060101010101" pitchFamily="2" charset="-122"/>
                <a:ea typeface="黑体" panose="02010609060101010101" pitchFamily="2" charset="-122"/>
                <a:cs typeface="+mn-ea"/>
              </a:rPr>
              <a:t>础要素</a:t>
            </a:r>
          </a:p>
        </p:txBody>
      </p:sp>
    </p:spTree>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0" name="文本框 34"/>
          <p:cNvSpPr txBox="1"/>
          <p:nvPr/>
        </p:nvSpPr>
        <p:spPr>
          <a:xfrm>
            <a:off x="1116185" y="2468580"/>
            <a:ext cx="6775957" cy="1299156"/>
          </a:xfrm>
          <a:prstGeom prst="rect">
            <a:avLst/>
          </a:prstGeom>
          <a:noFill/>
        </p:spPr>
        <p:txBody>
          <a:bodyPr wrap="square" lIns="67391" tIns="33696" rIns="67391" bIns="33696" rtlCol="0">
            <a:spAutoFit/>
          </a:bodyPr>
          <a:lstStyle/>
          <a:p>
            <a:pPr algn="ct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第三节  预算编制的前置基础要素</a:t>
            </a:r>
            <a:endParaRPr lang="zh-CN" altLang="en-US" sz="36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prstClr val="white"/>
                </a:solidFill>
                <a:latin typeface="黑体" panose="02010609060101010101" pitchFamily="2" charset="-122"/>
                <a:ea typeface="黑体" panose="02010609060101010101" pitchFamily="2" charset="-122"/>
                <a:cs typeface="+mn-ea"/>
                <a:sym typeface="+mn-lt"/>
              </a:rPr>
              <a:t>3</a:t>
            </a:r>
            <a:endParaRPr lang="zh-CN" altLang="en-US" sz="8800" dirty="0">
              <a:solidFill>
                <a:prstClr val="white"/>
              </a:solidFill>
              <a:latin typeface="黑体" panose="02010609060101010101" pitchFamily="2" charset="-122"/>
              <a:ea typeface="黑体" panose="02010609060101010101" pitchFamily="2" charset="-122"/>
              <a:cs typeface="+mn-ea"/>
              <a:sym typeface="+mn-lt"/>
            </a:endParaRPr>
          </a:p>
        </p:txBody>
      </p:sp>
    </p:spTree>
    <p:extLst>
      <p:ext uri="{BB962C8B-B14F-4D97-AF65-F5344CB8AC3E}">
        <p14:creationId xmlns:p14="http://schemas.microsoft.com/office/powerpoint/2010/main" val="3380556994"/>
      </p:ext>
    </p:extLst>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二、各预算之间的相互关系</a:t>
            </a:r>
          </a:p>
        </p:txBody>
      </p:sp>
      <p:sp>
        <p:nvSpPr>
          <p:cNvPr id="16" name="文本框 15"/>
          <p:cNvSpPr txBox="1"/>
          <p:nvPr/>
        </p:nvSpPr>
        <p:spPr>
          <a:xfrm>
            <a:off x="655638" y="1395318"/>
            <a:ext cx="7688580" cy="3539430"/>
          </a:xfrm>
          <a:prstGeom prst="rect">
            <a:avLst/>
          </a:prstGeom>
          <a:noFill/>
        </p:spPr>
        <p:txBody>
          <a:bodyPr wrap="square" rtlCol="0">
            <a:spAutoFit/>
          </a:bodyPr>
          <a:lstStyle/>
          <a:p>
            <a:pPr indent="508000"/>
            <a:r>
              <a:rPr lang="zh-CN" altLang="en-US" sz="2000" b="1" dirty="0" smtClean="0">
                <a:solidFill>
                  <a:prstClr val="black"/>
                </a:solidFill>
              </a:rPr>
              <a:t>（一）事前绩效评估</a:t>
            </a:r>
            <a:endParaRPr lang="en-US" altLang="zh-CN" sz="2000" b="1" dirty="0" smtClean="0">
              <a:solidFill>
                <a:prstClr val="black"/>
              </a:solidFill>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事前绩效评估的内涵</a:t>
            </a:r>
            <a:endParaRPr lang="en-US" altLang="zh-CN" sz="2000" b="1" dirty="0" smtClean="0">
              <a:solidFill>
                <a:prstClr val="black"/>
              </a:solidFill>
              <a:latin typeface="+mn-ea"/>
            </a:endParaRPr>
          </a:p>
          <a:p>
            <a:pPr indent="508000"/>
            <a:r>
              <a:rPr lang="zh-CN" altLang="en-US" dirty="0">
                <a:solidFill>
                  <a:prstClr val="black"/>
                </a:solidFill>
              </a:rPr>
              <a:t>是</a:t>
            </a:r>
            <a:r>
              <a:rPr lang="zh-CN" altLang="en-US" dirty="0" smtClean="0">
                <a:solidFill>
                  <a:prstClr val="black"/>
                </a:solidFill>
              </a:rPr>
              <a:t>指财政部门及各部门、单位根据部门战略计划、事业发展规划、项目申报理由等内容，运用科学、合理的评估方法，对重大政策、项目实施的必要性、投入的经济性、投入的可行性、绩效目标的合理性、筹资的合规性等方面进行客观、公正的评估。</a:t>
            </a:r>
            <a:endParaRPr lang="en-US" altLang="zh-CN" dirty="0" smtClean="0">
              <a:solidFill>
                <a:prstClr val="black"/>
              </a:solidFill>
            </a:endParaRPr>
          </a:p>
          <a:p>
            <a:pPr indent="508000"/>
            <a:r>
              <a:rPr lang="en-US" altLang="zh-CN" sz="2000" b="1" dirty="0">
                <a:solidFill>
                  <a:prstClr val="black"/>
                </a:solidFill>
                <a:latin typeface="+mn-ea"/>
              </a:rPr>
              <a:t>2.</a:t>
            </a:r>
            <a:r>
              <a:rPr lang="zh-CN" altLang="en-US" sz="2000" b="1" dirty="0">
                <a:solidFill>
                  <a:prstClr val="black"/>
                </a:solidFill>
                <a:latin typeface="+mn-ea"/>
              </a:rPr>
              <a:t>事前绩效评估的内容</a:t>
            </a:r>
            <a:endParaRPr lang="en-US" altLang="zh-CN" sz="2000" b="1" dirty="0">
              <a:solidFill>
                <a:prstClr val="black"/>
              </a:solidFill>
              <a:latin typeface="+mn-ea"/>
            </a:endParaRPr>
          </a:p>
          <a:p>
            <a:pPr indent="508000"/>
            <a:r>
              <a:rPr lang="zh-CN" altLang="en-US" dirty="0" smtClean="0">
                <a:solidFill>
                  <a:prstClr val="black"/>
                </a:solidFill>
              </a:rPr>
              <a:t>（</a:t>
            </a:r>
            <a:r>
              <a:rPr lang="en-US" altLang="zh-CN" dirty="0" smtClean="0">
                <a:solidFill>
                  <a:prstClr val="black"/>
                </a:solidFill>
              </a:rPr>
              <a:t>1</a:t>
            </a:r>
            <a:r>
              <a:rPr lang="zh-CN" altLang="en-US" dirty="0" smtClean="0">
                <a:solidFill>
                  <a:prstClr val="black"/>
                </a:solidFill>
              </a:rPr>
              <a:t>）重大政策、项目实施的必要性评估</a:t>
            </a:r>
            <a:endParaRPr lang="en-US" altLang="zh-CN" dirty="0" smtClean="0">
              <a:solidFill>
                <a:prstClr val="black"/>
              </a:solidFill>
            </a:endParaRPr>
          </a:p>
          <a:p>
            <a:pPr indent="508000"/>
            <a:r>
              <a:rPr lang="zh-CN" altLang="en-US" dirty="0" smtClean="0">
                <a:solidFill>
                  <a:prstClr val="black"/>
                </a:solidFill>
              </a:rPr>
              <a:t>（</a:t>
            </a:r>
            <a:r>
              <a:rPr lang="en-US" altLang="zh-CN" dirty="0" smtClean="0">
                <a:solidFill>
                  <a:prstClr val="black"/>
                </a:solidFill>
              </a:rPr>
              <a:t>2</a:t>
            </a:r>
            <a:r>
              <a:rPr lang="zh-CN" altLang="en-US" dirty="0" smtClean="0">
                <a:solidFill>
                  <a:prstClr val="black"/>
                </a:solidFill>
              </a:rPr>
              <a:t>）重大政策、项目投入的经济性评估</a:t>
            </a:r>
            <a:endParaRPr lang="en-US" altLang="zh-CN" dirty="0" smtClean="0">
              <a:solidFill>
                <a:prstClr val="black"/>
              </a:solidFill>
            </a:endParaRPr>
          </a:p>
          <a:p>
            <a:pPr indent="508000"/>
            <a:r>
              <a:rPr lang="zh-CN" altLang="en-US" dirty="0" smtClean="0">
                <a:solidFill>
                  <a:prstClr val="black"/>
                </a:solidFill>
              </a:rPr>
              <a:t>（</a:t>
            </a:r>
            <a:r>
              <a:rPr lang="en-US" altLang="zh-CN" dirty="0" smtClean="0">
                <a:solidFill>
                  <a:prstClr val="black"/>
                </a:solidFill>
              </a:rPr>
              <a:t>3</a:t>
            </a:r>
            <a:r>
              <a:rPr lang="zh-CN" altLang="en-US" dirty="0" smtClean="0">
                <a:solidFill>
                  <a:prstClr val="black"/>
                </a:solidFill>
              </a:rPr>
              <a:t>）重大政策、项目投入的可行性评估</a:t>
            </a:r>
            <a:endParaRPr lang="en-US" altLang="zh-CN" dirty="0" smtClean="0">
              <a:solidFill>
                <a:prstClr val="black"/>
              </a:solidFill>
            </a:endParaRPr>
          </a:p>
          <a:p>
            <a:pPr indent="508000"/>
            <a:r>
              <a:rPr lang="zh-CN" altLang="en-US" dirty="0" smtClean="0">
                <a:solidFill>
                  <a:prstClr val="black"/>
                </a:solidFill>
              </a:rPr>
              <a:t>（</a:t>
            </a:r>
            <a:r>
              <a:rPr lang="en-US" altLang="zh-CN" dirty="0" smtClean="0">
                <a:solidFill>
                  <a:prstClr val="black"/>
                </a:solidFill>
              </a:rPr>
              <a:t>4</a:t>
            </a:r>
            <a:r>
              <a:rPr lang="zh-CN" altLang="en-US" dirty="0" smtClean="0">
                <a:solidFill>
                  <a:prstClr val="black"/>
                </a:solidFill>
              </a:rPr>
              <a:t>）重大政策、项目绩效目标的合理性评估</a:t>
            </a:r>
            <a:endParaRPr lang="en-US" altLang="zh-CN" dirty="0" smtClean="0">
              <a:solidFill>
                <a:prstClr val="black"/>
              </a:solidFill>
            </a:endParaRPr>
          </a:p>
          <a:p>
            <a:pPr indent="508000"/>
            <a:r>
              <a:rPr lang="zh-CN" altLang="en-US" dirty="0" smtClean="0">
                <a:solidFill>
                  <a:prstClr val="black"/>
                </a:solidFill>
              </a:rPr>
              <a:t>（</a:t>
            </a:r>
            <a:r>
              <a:rPr lang="en-US" altLang="zh-CN" dirty="0" smtClean="0">
                <a:solidFill>
                  <a:prstClr val="black"/>
                </a:solidFill>
              </a:rPr>
              <a:t>5</a:t>
            </a:r>
            <a:r>
              <a:rPr lang="zh-CN" altLang="en-US" dirty="0" smtClean="0">
                <a:solidFill>
                  <a:prstClr val="black"/>
                </a:solidFill>
              </a:rPr>
              <a:t>）重大政策、项目筹资的合规性评估</a:t>
            </a:r>
            <a:endParaRPr lang="en-US" altLang="zh-CN" dirty="0">
              <a:solidFill>
                <a:prstClr val="black"/>
              </a:solidFill>
            </a:endParaRPr>
          </a:p>
          <a:p>
            <a:pPr indent="508000"/>
            <a:endParaRPr lang="en-US" altLang="zh-CN" sz="2000" b="1" dirty="0">
              <a:solidFill>
                <a:prstClr val="black"/>
              </a:solidFill>
            </a:endParaRP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一</a:t>
            </a:r>
            <a:r>
              <a:rPr lang="zh-CN" altLang="en-US" sz="3200" b="1" dirty="0" smtClean="0">
                <a:solidFill>
                  <a:prstClr val="white"/>
                </a:solidFill>
                <a:latin typeface="黑体" panose="02010609060101010101" pitchFamily="49" charset="-122"/>
                <a:ea typeface="黑体" panose="02010609060101010101" pitchFamily="49" charset="-122"/>
                <a:sym typeface="+mn-lt"/>
              </a:rPr>
              <a:t>、预算编制事前绩效评估与绩效目标管理</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extLst>
      <p:ext uri="{BB962C8B-B14F-4D97-AF65-F5344CB8AC3E}">
        <p14:creationId xmlns:p14="http://schemas.microsoft.com/office/powerpoint/2010/main" val="2185916446"/>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16" name="文本框 15"/>
          <p:cNvSpPr txBox="1"/>
          <p:nvPr/>
        </p:nvSpPr>
        <p:spPr>
          <a:xfrm>
            <a:off x="576263" y="1152004"/>
            <a:ext cx="7688580" cy="2431435"/>
          </a:xfrm>
          <a:prstGeom prst="rect">
            <a:avLst/>
          </a:prstGeom>
          <a:noFill/>
        </p:spPr>
        <p:txBody>
          <a:bodyPr wrap="square" rtlCol="0">
            <a:spAutoFit/>
          </a:bodyPr>
          <a:lstStyle/>
          <a:p>
            <a:pPr indent="508000"/>
            <a:r>
              <a:rPr lang="zh-CN" altLang="en-US" sz="2000" b="1" dirty="0" smtClean="0">
                <a:solidFill>
                  <a:prstClr val="black"/>
                </a:solidFill>
                <a:latin typeface="+mn-ea"/>
              </a:rPr>
              <a:t>（二）</a:t>
            </a:r>
            <a:r>
              <a:rPr lang="zh-CN" altLang="en-US" sz="2000" b="1" dirty="0">
                <a:solidFill>
                  <a:prstClr val="black"/>
                </a:solidFill>
                <a:latin typeface="+mn-ea"/>
              </a:rPr>
              <a:t>绩效目标管</a:t>
            </a:r>
            <a:r>
              <a:rPr lang="zh-CN" altLang="en-US" sz="2000" b="1" dirty="0" smtClean="0">
                <a:solidFill>
                  <a:prstClr val="black"/>
                </a:solidFill>
                <a:latin typeface="+mn-ea"/>
              </a:rPr>
              <a:t>理</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绩效目标管理的内涵</a:t>
            </a:r>
            <a:endParaRPr lang="en-US" altLang="zh-CN" sz="2000" b="1" dirty="0" smtClean="0">
              <a:solidFill>
                <a:prstClr val="black"/>
              </a:solidFill>
              <a:latin typeface="+mn-ea"/>
            </a:endParaRPr>
          </a:p>
          <a:p>
            <a:pPr indent="508000"/>
            <a:r>
              <a:rPr lang="zh-CN" altLang="en-US" dirty="0" smtClean="0">
                <a:solidFill>
                  <a:prstClr val="black"/>
                </a:solidFill>
              </a:rPr>
              <a:t>绩</a:t>
            </a:r>
            <a:r>
              <a:rPr lang="zh-CN" altLang="en-US" dirty="0">
                <a:solidFill>
                  <a:prstClr val="black"/>
                </a:solidFill>
              </a:rPr>
              <a:t>效目标是指财政预算资金计划在一定期限内达到的产出和效果，是建设项目库、编制部门预算、编制和分配专项转移支付预算、实施绩效监控、开展绩效评价等的重要基础和依据。绩效目标的设定是编制预算的起点。</a:t>
            </a:r>
          </a:p>
          <a:p>
            <a:pPr indent="508000"/>
            <a:r>
              <a:rPr lang="zh-CN" altLang="en-US" dirty="0">
                <a:solidFill>
                  <a:prstClr val="black"/>
                </a:solidFill>
              </a:rPr>
              <a:t>绩效目标管理是指财政部门、各部门及其所属单位以绩效目标为对象，以绩效目标的设定、审核、批复等为主要内容所开展的预算管理活动。财政部门和各部门及其所属单位是绩效目标管理的主体。绩效目标管理的对象是纳入各部门预算管理的全部资金，而不仅仅是财政性资金。</a:t>
            </a:r>
          </a:p>
        </p:txBody>
      </p:sp>
      <p:sp>
        <p:nvSpPr>
          <p:cNvPr id="2" name="标题 3"/>
          <p:cNvSpPr txBox="1">
            <a:spLocks noGrp="1"/>
          </p:cNvSpPr>
          <p:nvPr/>
        </p:nvSpPr>
        <p:spPr>
          <a:xfrm>
            <a:off x="684138" y="21402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Tree>
    <p:custDataLst>
      <p:tags r:id="rId1"/>
    </p:custDataLst>
    <p:extLst>
      <p:ext uri="{BB962C8B-B14F-4D97-AF65-F5344CB8AC3E}">
        <p14:creationId xmlns:p14="http://schemas.microsoft.com/office/powerpoint/2010/main" val="312238311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16" name="文本框 15"/>
          <p:cNvSpPr txBox="1"/>
          <p:nvPr/>
        </p:nvSpPr>
        <p:spPr>
          <a:xfrm>
            <a:off x="764223" y="4222115"/>
            <a:ext cx="7688580" cy="400110"/>
          </a:xfrm>
          <a:prstGeom prst="rect">
            <a:avLst/>
          </a:prstGeom>
          <a:noFill/>
        </p:spPr>
        <p:txBody>
          <a:bodyPr wrap="square" rtlCol="0">
            <a:spAutoFit/>
          </a:bodyPr>
          <a:lstStyle/>
          <a:p>
            <a:pPr indent="508000" algn="ctr">
              <a:extLst>
                <a:ext uri="{35155182-B16C-46BC-9424-99874614C6A1}">
                  <wpsdc:indentchars xmlns="" xmlns:wpsdc="http://www.wps.cn/officeDocument/2017/drawingmlCustomData" val="200" checksum="282533468"/>
                </a:ext>
              </a:extLst>
            </a:pPr>
            <a:r>
              <a:rPr lang="en-US" altLang="zh-CN" sz="2000" b="1" dirty="0" smtClean="0">
                <a:solidFill>
                  <a:prstClr val="black"/>
                </a:solidFill>
                <a:latin typeface="+mn-ea"/>
              </a:rPr>
              <a:t>2.</a:t>
            </a:r>
            <a:r>
              <a:rPr lang="zh-CN" altLang="en-US" sz="2000" b="1" dirty="0" smtClean="0">
                <a:solidFill>
                  <a:prstClr val="black"/>
                </a:solidFill>
                <a:latin typeface="+mn-ea"/>
              </a:rPr>
              <a:t>绩</a:t>
            </a:r>
            <a:r>
              <a:rPr lang="zh-CN" altLang="en-US" sz="2000" b="1" dirty="0">
                <a:solidFill>
                  <a:prstClr val="black"/>
                </a:solidFill>
                <a:latin typeface="+mn-ea"/>
              </a:rPr>
              <a:t>效目标的分类</a:t>
            </a:r>
            <a:endParaRPr lang="zh-CN" altLang="en-US" sz="2000" dirty="0">
              <a:solidFill>
                <a:prstClr val="black"/>
              </a:solidFill>
              <a:latin typeface="+mn-ea"/>
            </a:endParaRPr>
          </a:p>
        </p:txBody>
      </p:sp>
      <p:sp>
        <p:nvSpPr>
          <p:cNvPr id="2" name="等腰三角形 1"/>
          <p:cNvSpPr/>
          <p:nvPr>
            <p:custDataLst>
              <p:tags r:id="rId3"/>
            </p:custDataLst>
          </p:nvPr>
        </p:nvSpPr>
        <p:spPr bwMode="auto">
          <a:xfrm rot="16200000">
            <a:off x="1673860" y="1115695"/>
            <a:ext cx="3216910" cy="2995930"/>
          </a:xfrm>
          <a:prstGeom prst="triangle">
            <a:avLst/>
          </a:prstGeom>
          <a:solidFill>
            <a:srgbClr val="4F81BD">
              <a:lumMod val="20000"/>
              <a:lumOff val="80000"/>
            </a:srgbClr>
          </a:solidFill>
          <a:ln w="9525">
            <a:noFill/>
            <a:round/>
          </a:ln>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椭圆 3"/>
          <p:cNvSpPr/>
          <p:nvPr>
            <p:custDataLst>
              <p:tags r:id="rId4"/>
            </p:custDataLst>
          </p:nvPr>
        </p:nvSpPr>
        <p:spPr bwMode="auto">
          <a:xfrm>
            <a:off x="1275080" y="1758950"/>
            <a:ext cx="1709420" cy="1709420"/>
          </a:xfrm>
          <a:prstGeom prst="ellipse">
            <a:avLst/>
          </a:prstGeom>
          <a:solidFill>
            <a:srgbClr val="4F81BD"/>
          </a:solidFill>
          <a:ln w="9525">
            <a:noFill/>
            <a:round/>
          </a:ln>
        </p:spPr>
        <p:txBody>
          <a:bodyPr vert="horz" wrap="square" lIns="66141" tIns="34393" rIns="66141" bIns="34393" anchor="ctr" anchorCtr="1" compatLnSpc="1">
            <a:normAutofit/>
          </a:bodyPr>
          <a:lstStyle/>
          <a:p>
            <a:pPr algn="ctr">
              <a:lnSpc>
                <a:spcPct val="120000"/>
              </a:lnSpc>
              <a:buSzPct val="100000"/>
            </a:pPr>
            <a:r>
              <a:rPr lang="zh-CN" altLang="en-US" sz="2000" b="1" spc="300" dirty="0">
                <a:solidFill>
                  <a:sysClr val="window" lastClr="FFFFFF"/>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绩效目标的分类</a:t>
            </a:r>
          </a:p>
        </p:txBody>
      </p:sp>
      <p:sp>
        <p:nvSpPr>
          <p:cNvPr id="9" name="圆角矩形 8"/>
          <p:cNvSpPr/>
          <p:nvPr>
            <p:custDataLst>
              <p:tags r:id="rId5"/>
            </p:custDataLst>
          </p:nvPr>
        </p:nvSpPr>
        <p:spPr>
          <a:xfrm>
            <a:off x="4907915" y="1456055"/>
            <a:ext cx="99060" cy="521335"/>
          </a:xfrm>
          <a:prstGeom prst="roundRect">
            <a:avLst/>
          </a:prstGeom>
          <a:solidFill>
            <a:srgbClr val="C0504D"/>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圆角矩形 9"/>
          <p:cNvSpPr/>
          <p:nvPr>
            <p:custDataLst>
              <p:tags r:id="rId6"/>
            </p:custDataLst>
          </p:nvPr>
        </p:nvSpPr>
        <p:spPr>
          <a:xfrm>
            <a:off x="4907915" y="2371090"/>
            <a:ext cx="99060" cy="521335"/>
          </a:xfrm>
          <a:prstGeom prst="roundRect">
            <a:avLst/>
          </a:prstGeom>
          <a:solidFill>
            <a:srgbClr val="9BBB59"/>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圆角矩形 10"/>
          <p:cNvSpPr/>
          <p:nvPr>
            <p:custDataLst>
              <p:tags r:id="rId7"/>
            </p:custDataLst>
          </p:nvPr>
        </p:nvSpPr>
        <p:spPr>
          <a:xfrm>
            <a:off x="4907915" y="3265805"/>
            <a:ext cx="99060" cy="521335"/>
          </a:xfrm>
          <a:prstGeom prst="roundRect">
            <a:avLst/>
          </a:prstGeom>
          <a:solidFill>
            <a:srgbClr val="8064A2"/>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文本框 11"/>
          <p:cNvSpPr txBox="1"/>
          <p:nvPr>
            <p:custDataLst>
              <p:tags r:id="rId8"/>
            </p:custDataLst>
          </p:nvPr>
        </p:nvSpPr>
        <p:spPr bwMode="auto">
          <a:xfrm>
            <a:off x="5097780" y="1708150"/>
            <a:ext cx="1918970" cy="269240"/>
          </a:xfrm>
          <a:prstGeom prst="rect">
            <a:avLst/>
          </a:prstGeom>
          <a:noFill/>
        </p:spPr>
        <p:txBody>
          <a:bodyPr wrap="square" lIns="66141" tIns="34393" rIns="66141" bIns="0" anchor="b" anchorCtr="0"/>
          <a:lstStyle/>
          <a:p>
            <a:pPr>
              <a:lnSpc>
                <a:spcPct val="130000"/>
              </a:lnSpc>
              <a:buSzPct val="100000"/>
            </a:pPr>
            <a:r>
              <a:rPr lang="zh-CN" altLang="en-US" b="1" spc="300" dirty="0">
                <a:solidFill>
                  <a:srgbClr val="C0504D"/>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按照支出的范围和内容划分</a:t>
            </a:r>
          </a:p>
        </p:txBody>
      </p:sp>
      <p:sp>
        <p:nvSpPr>
          <p:cNvPr id="23" name="文本框 22"/>
          <p:cNvSpPr txBox="1"/>
          <p:nvPr>
            <p:custDataLst>
              <p:tags r:id="rId9"/>
            </p:custDataLst>
          </p:nvPr>
        </p:nvSpPr>
        <p:spPr bwMode="auto">
          <a:xfrm>
            <a:off x="5161280" y="2623185"/>
            <a:ext cx="1946910" cy="269240"/>
          </a:xfrm>
          <a:prstGeom prst="rect">
            <a:avLst/>
          </a:prstGeom>
          <a:noFill/>
        </p:spPr>
        <p:txBody>
          <a:bodyPr wrap="square" lIns="66141" tIns="34393" rIns="66141" bIns="0" anchor="b" anchorCtr="0"/>
          <a:lstStyle/>
          <a:p>
            <a:pPr>
              <a:lnSpc>
                <a:spcPct val="130000"/>
              </a:lnSpc>
            </a:pPr>
            <a:r>
              <a:rPr lang="zh-CN" altLang="en-US" b="1" spc="300" dirty="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按照支出的性质划分</a:t>
            </a:r>
          </a:p>
        </p:txBody>
      </p:sp>
      <p:sp>
        <p:nvSpPr>
          <p:cNvPr id="25" name="文本框 24"/>
          <p:cNvSpPr txBox="1"/>
          <p:nvPr>
            <p:custDataLst>
              <p:tags r:id="rId10"/>
            </p:custDataLst>
          </p:nvPr>
        </p:nvSpPr>
        <p:spPr bwMode="auto">
          <a:xfrm>
            <a:off x="5161280" y="3517900"/>
            <a:ext cx="1856105" cy="269240"/>
          </a:xfrm>
          <a:prstGeom prst="rect">
            <a:avLst/>
          </a:prstGeom>
          <a:noFill/>
        </p:spPr>
        <p:txBody>
          <a:bodyPr wrap="square" lIns="66141" tIns="34393" rIns="66141" bIns="0" anchor="b" anchorCtr="0"/>
          <a:lstStyle/>
          <a:p>
            <a:pPr>
              <a:lnSpc>
                <a:spcPct val="130000"/>
              </a:lnSpc>
            </a:pPr>
            <a:r>
              <a:rPr lang="zh-CN" altLang="en-US" b="1" spc="300" dirty="0">
                <a:solidFill>
                  <a:srgbClr val="8064A2"/>
                </a:solidFill>
                <a:latin typeface="微软雅黑" panose="020B0503020204020204" pitchFamily="34" charset="-122"/>
                <a:ea typeface="微软雅黑" panose="020B0503020204020204" pitchFamily="34" charset="-122"/>
                <a:cs typeface="+mn-ea"/>
                <a:sym typeface="Arial" panose="020B0604020202020204" pitchFamily="34" charset="0"/>
              </a:rPr>
              <a:t>按照预算资金时效性划分</a:t>
            </a:r>
          </a:p>
        </p:txBody>
      </p:sp>
      <p:sp>
        <p:nvSpPr>
          <p:cNvPr id="3"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Tree>
    <p:custDataLst>
      <p:tags r:id="rId1"/>
    </p:custDataLst>
    <p:extLst>
      <p:ext uri="{BB962C8B-B14F-4D97-AF65-F5344CB8AC3E}">
        <p14:creationId xmlns:p14="http://schemas.microsoft.com/office/powerpoint/2010/main" val="473997713"/>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16" name="文本框 15"/>
          <p:cNvSpPr txBox="1"/>
          <p:nvPr/>
        </p:nvSpPr>
        <p:spPr>
          <a:xfrm>
            <a:off x="580708" y="1139825"/>
            <a:ext cx="7688580" cy="1138773"/>
          </a:xfrm>
          <a:prstGeom prst="rect">
            <a:avLst/>
          </a:prstGeom>
          <a:noFill/>
        </p:spPr>
        <p:txBody>
          <a:bodyPr wrap="square" rtlCol="0">
            <a:spAutoFit/>
          </a:bodyPr>
          <a:lstStyle/>
          <a:p>
            <a:pPr indent="508000"/>
            <a:r>
              <a:rPr lang="en-US" altLang="zh-CN" sz="2000" b="1" dirty="0" smtClean="0">
                <a:solidFill>
                  <a:prstClr val="black"/>
                </a:solidFill>
                <a:latin typeface="+mn-ea"/>
              </a:rPr>
              <a:t>3.</a:t>
            </a:r>
            <a:r>
              <a:rPr lang="zh-CN" altLang="en-US" sz="2000" b="1" dirty="0" smtClean="0">
                <a:solidFill>
                  <a:prstClr val="black"/>
                </a:solidFill>
                <a:latin typeface="+mn-ea"/>
              </a:rPr>
              <a:t>绩</a:t>
            </a:r>
            <a:r>
              <a:rPr lang="zh-CN" altLang="en-US" sz="2000" b="1" dirty="0">
                <a:solidFill>
                  <a:prstClr val="black"/>
                </a:solidFill>
                <a:latin typeface="+mn-ea"/>
              </a:rPr>
              <a:t>效目标的设定</a:t>
            </a:r>
          </a:p>
          <a:p>
            <a:pPr indent="508000"/>
            <a:r>
              <a:rPr lang="zh-CN" altLang="en-US" dirty="0">
                <a:solidFill>
                  <a:prstClr val="black"/>
                </a:solidFill>
              </a:rPr>
              <a:t>绩效目标设定。是指各部门或其所属单位按照部门预算管理和绩效目标管理的要求，编制绩效目标并向财政部门或各部门报送绩效目标的过程。按照“谁申请资金，谁设定目标”的原则，绩效目标由各部门及其所属单位设定。</a:t>
            </a:r>
          </a:p>
        </p:txBody>
      </p:sp>
      <p:sp>
        <p:nvSpPr>
          <p:cNvPr id="5" name="椭圆 4"/>
          <p:cNvSpPr/>
          <p:nvPr>
            <p:custDataLst>
              <p:tags r:id="rId3"/>
            </p:custDataLst>
          </p:nvPr>
        </p:nvSpPr>
        <p:spPr>
          <a:xfrm>
            <a:off x="684138" y="2874498"/>
            <a:ext cx="768265" cy="768265"/>
          </a:xfrm>
          <a:prstGeom prst="ellipse">
            <a:avLst/>
          </a:prstGeom>
          <a:solidFill>
            <a:srgbClr val="1F74AD"/>
          </a:solidFill>
          <a:ln w="12700" cap="flat" cmpd="sng" algn="ctr">
            <a:noFill/>
            <a:prstDash val="solid"/>
            <a:miter lim="800000"/>
          </a:ln>
          <a:effectLst/>
        </p:spPr>
        <p:txBody>
          <a:bodyPr rtlCol="0" anchor="ctr">
            <a:normAutofit/>
          </a:bodyPr>
          <a:lstStyle/>
          <a:p>
            <a:pPr algn="ctr"/>
            <a:endParaRPr lang="zh-CN" altLang="en-US" sz="1325">
              <a:solidFill>
                <a:prstClr val="black"/>
              </a:solidFill>
            </a:endParaRPr>
          </a:p>
        </p:txBody>
      </p:sp>
      <p:sp>
        <p:nvSpPr>
          <p:cNvPr id="7" name="五角星 6"/>
          <p:cNvSpPr/>
          <p:nvPr>
            <p:custDataLst>
              <p:tags r:id="rId4"/>
            </p:custDataLst>
          </p:nvPr>
        </p:nvSpPr>
        <p:spPr>
          <a:xfrm>
            <a:off x="756146" y="2939392"/>
            <a:ext cx="581956" cy="581956"/>
          </a:xfrm>
          <a:prstGeom prst="star5">
            <a:avLst/>
          </a:prstGeom>
          <a:solidFill>
            <a:sysClr val="window" lastClr="FFFFFF"/>
          </a:solidFill>
          <a:ln w="12700" cap="flat" cmpd="sng" algn="ctr">
            <a:noFill/>
            <a:prstDash val="solid"/>
            <a:miter lim="800000"/>
          </a:ln>
          <a:effectLst/>
        </p:spPr>
        <p:txBody>
          <a:bodyPr rtlCol="0" anchor="ctr">
            <a:normAutofit fontScale="75000" lnSpcReduction="20000"/>
          </a:bodyPr>
          <a:lstStyle/>
          <a:p>
            <a:pPr algn="ctr"/>
            <a:r>
              <a:rPr lang="en-US" altLang="zh-CN" sz="1325" dirty="0">
                <a:solidFill>
                  <a:srgbClr val="1F74AD"/>
                </a:solidFill>
              </a:rPr>
              <a:t>A</a:t>
            </a:r>
            <a:endParaRPr lang="zh-CN" altLang="en-US" sz="1325" dirty="0">
              <a:solidFill>
                <a:srgbClr val="1F74AD"/>
              </a:solidFill>
            </a:endParaRPr>
          </a:p>
        </p:txBody>
      </p:sp>
      <p:cxnSp>
        <p:nvCxnSpPr>
          <p:cNvPr id="10" name="直接连接符 9"/>
          <p:cNvCxnSpPr/>
          <p:nvPr>
            <p:custDataLst>
              <p:tags r:id="rId5"/>
            </p:custDataLst>
          </p:nvPr>
        </p:nvCxnSpPr>
        <p:spPr>
          <a:xfrm>
            <a:off x="1476226" y="2711003"/>
            <a:ext cx="0" cy="1105297"/>
          </a:xfrm>
          <a:prstGeom prst="line">
            <a:avLst/>
          </a:prstGeom>
          <a:noFill/>
          <a:ln w="6350" cap="flat" cmpd="sng" algn="ctr">
            <a:solidFill>
              <a:srgbClr val="1F74AD"/>
            </a:solidFill>
            <a:prstDash val="solid"/>
            <a:miter lim="800000"/>
          </a:ln>
          <a:effectLst/>
        </p:spPr>
      </p:cxnSp>
      <p:sp>
        <p:nvSpPr>
          <p:cNvPr id="12" name="文本框 11"/>
          <p:cNvSpPr txBox="1"/>
          <p:nvPr>
            <p:custDataLst>
              <p:tags r:id="rId6"/>
            </p:custDataLst>
          </p:nvPr>
        </p:nvSpPr>
        <p:spPr>
          <a:xfrm>
            <a:off x="1476226" y="2774017"/>
            <a:ext cx="1119950" cy="970275"/>
          </a:xfrm>
          <a:prstGeom prst="rect">
            <a:avLst/>
          </a:prstGeom>
          <a:noFill/>
        </p:spPr>
        <p:txBody>
          <a:bodyPr wrap="square" rtlCol="0" anchor="ctr">
            <a:normAutofit fontScale="95000"/>
          </a:bodyPr>
          <a:lstStyle/>
          <a:p>
            <a:pPr>
              <a:lnSpc>
                <a:spcPct val="120000"/>
              </a:lnSpc>
            </a:pPr>
            <a:r>
              <a:rPr lang="zh-CN" altLang="en-US" sz="1400" spc="150" dirty="0">
                <a:solidFill>
                  <a:prstClr val="black"/>
                </a:solidFill>
                <a:latin typeface="微软雅黑" panose="020B0503020204020204" pitchFamily="34" charset="-122"/>
                <a:ea typeface="微软雅黑" panose="020B0503020204020204" pitchFamily="34" charset="-122"/>
              </a:rPr>
              <a:t>绩效目</a:t>
            </a:r>
            <a:r>
              <a:rPr lang="zh-CN" altLang="en-US" sz="1400" spc="150" dirty="0" smtClean="0">
                <a:solidFill>
                  <a:prstClr val="black"/>
                </a:solidFill>
                <a:latin typeface="微软雅黑" panose="020B0503020204020204" pitchFamily="34" charset="-122"/>
                <a:ea typeface="微软雅黑" panose="020B0503020204020204" pitchFamily="34" charset="-122"/>
              </a:rPr>
              <a:t>标的设</a:t>
            </a:r>
            <a:r>
              <a:rPr lang="zh-CN" altLang="en-US" sz="1400" spc="150" dirty="0">
                <a:solidFill>
                  <a:prstClr val="black"/>
                </a:solidFill>
                <a:latin typeface="微软雅黑" panose="020B0503020204020204" pitchFamily="34" charset="-122"/>
                <a:ea typeface="微软雅黑" panose="020B0503020204020204" pitchFamily="34" charset="-122"/>
              </a:rPr>
              <a:t>定要</a:t>
            </a:r>
            <a:r>
              <a:rPr lang="zh-CN" altLang="en-US" sz="1400" spc="150" dirty="0" smtClean="0">
                <a:solidFill>
                  <a:prstClr val="black"/>
                </a:solidFill>
                <a:latin typeface="微软雅黑" panose="020B0503020204020204" pitchFamily="34" charset="-122"/>
                <a:ea typeface="微软雅黑" panose="020B0503020204020204" pitchFamily="34" charset="-122"/>
              </a:rPr>
              <a:t>求和依据</a:t>
            </a:r>
            <a:endParaRPr lang="zh-CN" altLang="en-US" sz="1400" spc="150" dirty="0">
              <a:solidFill>
                <a:prstClr val="black"/>
              </a:solidFill>
              <a:latin typeface="微软雅黑" panose="020B0503020204020204" pitchFamily="34" charset="-122"/>
              <a:ea typeface="微软雅黑" panose="020B0503020204020204" pitchFamily="34" charset="-122"/>
            </a:endParaRPr>
          </a:p>
        </p:txBody>
      </p:sp>
      <p:sp>
        <p:nvSpPr>
          <p:cNvPr id="8" name="椭圆 7"/>
          <p:cNvSpPr/>
          <p:nvPr>
            <p:custDataLst>
              <p:tags r:id="rId7"/>
            </p:custDataLst>
          </p:nvPr>
        </p:nvSpPr>
        <p:spPr>
          <a:xfrm>
            <a:off x="2628354" y="2874498"/>
            <a:ext cx="768265" cy="768265"/>
          </a:xfrm>
          <a:prstGeom prst="ellipse">
            <a:avLst/>
          </a:prstGeom>
          <a:solidFill>
            <a:srgbClr val="3498DB"/>
          </a:solidFill>
          <a:ln w="12700" cap="flat" cmpd="sng" algn="ctr">
            <a:noFill/>
            <a:prstDash val="solid"/>
            <a:miter lim="800000"/>
          </a:ln>
          <a:effectLst/>
        </p:spPr>
        <p:txBody>
          <a:bodyPr rtlCol="0" anchor="ctr">
            <a:normAutofit/>
          </a:bodyPr>
          <a:lstStyle/>
          <a:p>
            <a:pPr algn="ctr"/>
            <a:endParaRPr lang="zh-CN" altLang="en-US" sz="1325">
              <a:solidFill>
                <a:prstClr val="black"/>
              </a:solidFill>
            </a:endParaRPr>
          </a:p>
        </p:txBody>
      </p:sp>
      <p:sp>
        <p:nvSpPr>
          <p:cNvPr id="9" name="五角星 8"/>
          <p:cNvSpPr/>
          <p:nvPr>
            <p:custDataLst>
              <p:tags r:id="rId8"/>
            </p:custDataLst>
          </p:nvPr>
        </p:nvSpPr>
        <p:spPr>
          <a:xfrm>
            <a:off x="2700362" y="2939392"/>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1F74AD"/>
                </a:solidFill>
              </a:rPr>
              <a:t>B</a:t>
            </a:r>
            <a:endParaRPr lang="zh-CN" altLang="en-US" sz="1325" dirty="0">
              <a:solidFill>
                <a:srgbClr val="1F74AD"/>
              </a:solidFill>
            </a:endParaRPr>
          </a:p>
        </p:txBody>
      </p:sp>
      <p:cxnSp>
        <p:nvCxnSpPr>
          <p:cNvPr id="17" name="直接连接符 16"/>
          <p:cNvCxnSpPr/>
          <p:nvPr>
            <p:custDataLst>
              <p:tags r:id="rId9"/>
            </p:custDataLst>
          </p:nvPr>
        </p:nvCxnSpPr>
        <p:spPr>
          <a:xfrm>
            <a:off x="3420442" y="2736180"/>
            <a:ext cx="0" cy="1105297"/>
          </a:xfrm>
          <a:prstGeom prst="line">
            <a:avLst/>
          </a:prstGeom>
          <a:noFill/>
          <a:ln w="6350" cap="flat" cmpd="sng" algn="ctr">
            <a:solidFill>
              <a:srgbClr val="3498DB"/>
            </a:solidFill>
            <a:prstDash val="solid"/>
            <a:miter lim="800000"/>
          </a:ln>
          <a:effectLst/>
        </p:spPr>
      </p:cxnSp>
      <p:sp>
        <p:nvSpPr>
          <p:cNvPr id="18" name="文本框 17"/>
          <p:cNvSpPr txBox="1"/>
          <p:nvPr>
            <p:custDataLst>
              <p:tags r:id="rId10"/>
            </p:custDataLst>
          </p:nvPr>
        </p:nvSpPr>
        <p:spPr>
          <a:xfrm>
            <a:off x="3380612" y="2880196"/>
            <a:ext cx="1119950" cy="970275"/>
          </a:xfrm>
          <a:prstGeom prst="rect">
            <a:avLst/>
          </a:prstGeom>
          <a:noFill/>
        </p:spPr>
        <p:txBody>
          <a:bodyPr wrap="square" rtlCol="0" anchor="ctr"/>
          <a:lstStyle/>
          <a:p>
            <a:pPr>
              <a:lnSpc>
                <a:spcPct val="120000"/>
              </a:lnSpc>
            </a:pPr>
            <a:r>
              <a:rPr lang="zh-CN" altLang="en-US" sz="1400" spc="150" dirty="0">
                <a:solidFill>
                  <a:prstClr val="black"/>
                </a:solidFill>
                <a:latin typeface="微软雅黑" panose="020B0503020204020204" pitchFamily="34" charset="-122"/>
                <a:ea typeface="微软雅黑" panose="020B0503020204020204" pitchFamily="34" charset="-122"/>
              </a:rPr>
              <a:t>绩</a:t>
            </a:r>
            <a:r>
              <a:rPr lang="zh-CN" altLang="en-US" sz="1400" spc="150" dirty="0" smtClean="0">
                <a:solidFill>
                  <a:prstClr val="black"/>
                </a:solidFill>
                <a:latin typeface="微软雅黑" panose="020B0503020204020204" pitchFamily="34" charset="-122"/>
                <a:ea typeface="微软雅黑" panose="020B0503020204020204" pitchFamily="34" charset="-122"/>
              </a:rPr>
              <a:t>效目标的设定方法</a:t>
            </a:r>
            <a:endParaRPr lang="zh-CN" altLang="en-US" sz="1400" spc="150" dirty="0">
              <a:solidFill>
                <a:prstClr val="black"/>
              </a:solidFill>
              <a:latin typeface="微软雅黑" panose="020B0503020204020204" pitchFamily="34" charset="-122"/>
              <a:ea typeface="微软雅黑" panose="020B0503020204020204" pitchFamily="34" charset="-122"/>
            </a:endParaRPr>
          </a:p>
        </p:txBody>
      </p:sp>
      <p:sp>
        <p:nvSpPr>
          <p:cNvPr id="20" name="椭圆 19"/>
          <p:cNvSpPr/>
          <p:nvPr>
            <p:custDataLst>
              <p:tags r:id="rId11"/>
            </p:custDataLst>
          </p:nvPr>
        </p:nvSpPr>
        <p:spPr>
          <a:xfrm>
            <a:off x="6324585" y="2874498"/>
            <a:ext cx="768265" cy="768265"/>
          </a:xfrm>
          <a:prstGeom prst="ellipse">
            <a:avLst/>
          </a:prstGeom>
          <a:solidFill>
            <a:srgbClr val="1AA3AA"/>
          </a:solidFill>
          <a:ln w="12700" cap="flat" cmpd="sng" algn="ctr">
            <a:noFill/>
            <a:prstDash val="solid"/>
            <a:miter lim="800000"/>
          </a:ln>
          <a:effectLst/>
        </p:spPr>
        <p:txBody>
          <a:bodyPr rtlCol="0" anchor="ctr">
            <a:normAutofit/>
          </a:bodyPr>
          <a:lstStyle/>
          <a:p>
            <a:pPr algn="ctr"/>
            <a:endParaRPr lang="zh-CN" altLang="en-US" sz="1325">
              <a:solidFill>
                <a:prstClr val="black"/>
              </a:solidFill>
            </a:endParaRPr>
          </a:p>
        </p:txBody>
      </p:sp>
      <p:sp>
        <p:nvSpPr>
          <p:cNvPr id="21" name="五角星 20"/>
          <p:cNvSpPr/>
          <p:nvPr>
            <p:custDataLst>
              <p:tags r:id="rId12"/>
            </p:custDataLst>
          </p:nvPr>
        </p:nvSpPr>
        <p:spPr>
          <a:xfrm>
            <a:off x="6438886" y="2939392"/>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smtClean="0">
                <a:solidFill>
                  <a:srgbClr val="1F74AD"/>
                </a:solidFill>
              </a:rPr>
              <a:t>D</a:t>
            </a:r>
            <a:endParaRPr lang="zh-CN" altLang="en-US" sz="1325" dirty="0">
              <a:solidFill>
                <a:srgbClr val="1F74AD"/>
              </a:solidFill>
            </a:endParaRPr>
          </a:p>
        </p:txBody>
      </p:sp>
      <p:cxnSp>
        <p:nvCxnSpPr>
          <p:cNvPr id="22" name="直接连接符 21"/>
          <p:cNvCxnSpPr/>
          <p:nvPr>
            <p:custDataLst>
              <p:tags r:id="rId13"/>
            </p:custDataLst>
          </p:nvPr>
        </p:nvCxnSpPr>
        <p:spPr>
          <a:xfrm>
            <a:off x="7164858" y="2711003"/>
            <a:ext cx="0" cy="1105297"/>
          </a:xfrm>
          <a:prstGeom prst="line">
            <a:avLst/>
          </a:prstGeom>
          <a:noFill/>
          <a:ln w="6350" cap="flat" cmpd="sng" algn="ctr">
            <a:solidFill>
              <a:srgbClr val="1AA3AA"/>
            </a:solidFill>
            <a:prstDash val="solid"/>
            <a:miter lim="800000"/>
          </a:ln>
          <a:effectLst/>
        </p:spPr>
      </p:cxnSp>
      <p:sp>
        <p:nvSpPr>
          <p:cNvPr id="23" name="文本框 22"/>
          <p:cNvSpPr txBox="1"/>
          <p:nvPr>
            <p:custDataLst>
              <p:tags r:id="rId14"/>
            </p:custDataLst>
          </p:nvPr>
        </p:nvSpPr>
        <p:spPr>
          <a:xfrm>
            <a:off x="7269044" y="2774017"/>
            <a:ext cx="1119950" cy="970275"/>
          </a:xfrm>
          <a:prstGeom prst="rect">
            <a:avLst/>
          </a:prstGeom>
          <a:noFill/>
        </p:spPr>
        <p:txBody>
          <a:bodyPr wrap="square" rtlCol="0" anchor="ctr"/>
          <a:lstStyle/>
          <a:p>
            <a:pPr>
              <a:lnSpc>
                <a:spcPct val="120000"/>
              </a:lnSpc>
              <a:buSzPct val="100000"/>
            </a:pPr>
            <a:r>
              <a:rPr lang="zh-CN" altLang="en-US" sz="1400" spc="150" dirty="0">
                <a:solidFill>
                  <a:srgbClr val="000000"/>
                </a:solidFill>
                <a:latin typeface="微软雅黑" panose="020B0503020204020204" pitchFamily="34" charset="-122"/>
                <a:ea typeface="微软雅黑" panose="020B0503020204020204" pitchFamily="34" charset="-122"/>
              </a:rPr>
              <a:t>绩效标</a:t>
            </a:r>
            <a:r>
              <a:rPr lang="zh-CN" altLang="en-US" sz="1400" spc="150" dirty="0" smtClean="0">
                <a:solidFill>
                  <a:srgbClr val="000000"/>
                </a:solidFill>
                <a:latin typeface="微软雅黑" panose="020B0503020204020204" pitchFamily="34" charset="-122"/>
                <a:ea typeface="微软雅黑" panose="020B0503020204020204" pitchFamily="34" charset="-122"/>
              </a:rPr>
              <a:t>准的设</a:t>
            </a:r>
            <a:r>
              <a:rPr lang="zh-CN" altLang="en-US" sz="1400" spc="150" dirty="0">
                <a:solidFill>
                  <a:srgbClr val="000000"/>
                </a:solidFill>
                <a:latin typeface="微软雅黑" panose="020B0503020204020204" pitchFamily="34" charset="-122"/>
                <a:ea typeface="微软雅黑" panose="020B0503020204020204" pitchFamily="34" charset="-122"/>
              </a:rPr>
              <a:t>定</a:t>
            </a: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
        <p:nvSpPr>
          <p:cNvPr id="19" name="椭圆 18"/>
          <p:cNvSpPr/>
          <p:nvPr>
            <p:custDataLst>
              <p:tags r:id="rId15"/>
            </p:custDataLst>
          </p:nvPr>
        </p:nvSpPr>
        <p:spPr>
          <a:xfrm>
            <a:off x="4572570" y="2880196"/>
            <a:ext cx="768265" cy="768265"/>
          </a:xfrm>
          <a:prstGeom prst="ellipse">
            <a:avLst/>
          </a:prstGeom>
          <a:solidFill>
            <a:srgbClr val="3498DB"/>
          </a:solidFill>
          <a:ln w="12700" cap="flat" cmpd="sng" algn="ctr">
            <a:noFill/>
            <a:prstDash val="solid"/>
            <a:miter lim="800000"/>
          </a:ln>
          <a:effectLst/>
        </p:spPr>
        <p:txBody>
          <a:bodyPr rtlCol="0" anchor="ctr">
            <a:normAutofit/>
          </a:bodyPr>
          <a:lstStyle/>
          <a:p>
            <a:pPr algn="ctr"/>
            <a:endParaRPr lang="zh-CN" altLang="en-US" sz="1325">
              <a:solidFill>
                <a:prstClr val="black"/>
              </a:solidFill>
            </a:endParaRPr>
          </a:p>
        </p:txBody>
      </p:sp>
      <p:sp>
        <p:nvSpPr>
          <p:cNvPr id="24" name="五角星 23"/>
          <p:cNvSpPr/>
          <p:nvPr>
            <p:custDataLst>
              <p:tags r:id="rId16"/>
            </p:custDataLst>
          </p:nvPr>
        </p:nvSpPr>
        <p:spPr>
          <a:xfrm>
            <a:off x="4710694" y="2946312"/>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smtClean="0">
                <a:solidFill>
                  <a:srgbClr val="1F74AD"/>
                </a:solidFill>
              </a:rPr>
              <a:t>C</a:t>
            </a:r>
            <a:endParaRPr lang="zh-CN" altLang="en-US" sz="1325" dirty="0">
              <a:solidFill>
                <a:srgbClr val="1F74AD"/>
              </a:solidFill>
            </a:endParaRPr>
          </a:p>
        </p:txBody>
      </p:sp>
      <p:cxnSp>
        <p:nvCxnSpPr>
          <p:cNvPr id="25" name="直接连接符 24"/>
          <p:cNvCxnSpPr/>
          <p:nvPr>
            <p:custDataLst>
              <p:tags r:id="rId17"/>
            </p:custDataLst>
          </p:nvPr>
        </p:nvCxnSpPr>
        <p:spPr>
          <a:xfrm>
            <a:off x="5364658" y="2711003"/>
            <a:ext cx="0" cy="1105297"/>
          </a:xfrm>
          <a:prstGeom prst="line">
            <a:avLst/>
          </a:prstGeom>
          <a:noFill/>
          <a:ln w="6350" cap="flat" cmpd="sng" algn="ctr">
            <a:solidFill>
              <a:srgbClr val="3498DB"/>
            </a:solidFill>
            <a:prstDash val="solid"/>
            <a:miter lim="800000"/>
          </a:ln>
          <a:effectLst/>
        </p:spPr>
      </p:cxnSp>
      <p:sp>
        <p:nvSpPr>
          <p:cNvPr id="26" name="文本框 25"/>
          <p:cNvSpPr txBox="1"/>
          <p:nvPr>
            <p:custDataLst>
              <p:tags r:id="rId18"/>
            </p:custDataLst>
          </p:nvPr>
        </p:nvSpPr>
        <p:spPr>
          <a:xfrm>
            <a:off x="5364658" y="2808188"/>
            <a:ext cx="1119950" cy="970275"/>
          </a:xfrm>
          <a:prstGeom prst="rect">
            <a:avLst/>
          </a:prstGeom>
          <a:noFill/>
        </p:spPr>
        <p:txBody>
          <a:bodyPr wrap="square" rtlCol="0" anchor="ctr"/>
          <a:lstStyle/>
          <a:p>
            <a:pPr>
              <a:lnSpc>
                <a:spcPct val="120000"/>
              </a:lnSpc>
            </a:pPr>
            <a:r>
              <a:rPr lang="zh-CN" altLang="en-US" sz="1400" spc="150" dirty="0">
                <a:solidFill>
                  <a:prstClr val="black"/>
                </a:solidFill>
                <a:latin typeface="微软雅黑" panose="020B0503020204020204" pitchFamily="34" charset="-122"/>
                <a:ea typeface="微软雅黑" panose="020B0503020204020204" pitchFamily="34" charset="-122"/>
              </a:rPr>
              <a:t>绩</a:t>
            </a:r>
            <a:r>
              <a:rPr lang="zh-CN" altLang="en-US" sz="1400" spc="150" dirty="0" smtClean="0">
                <a:solidFill>
                  <a:prstClr val="black"/>
                </a:solidFill>
                <a:latin typeface="微软雅黑" panose="020B0503020204020204" pitchFamily="34" charset="-122"/>
                <a:ea typeface="微软雅黑" panose="020B0503020204020204" pitchFamily="34" charset="-122"/>
              </a:rPr>
              <a:t>效指标的设定</a:t>
            </a:r>
            <a:endParaRPr lang="zh-CN" altLang="en-US" sz="1400" spc="150" dirty="0">
              <a:solidFill>
                <a:prstClr val="black"/>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51869346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126" name="矩形 125"/>
          <p:cNvSpPr/>
          <p:nvPr>
            <p:custDataLst>
              <p:tags r:id="rId3"/>
            </p:custDataLst>
          </p:nvPr>
        </p:nvSpPr>
        <p:spPr>
          <a:xfrm>
            <a:off x="1012825" y="2407920"/>
            <a:ext cx="2392680" cy="1085850"/>
          </a:xfrm>
          <a:prstGeom prst="rect">
            <a:avLst/>
          </a:prstGeom>
          <a:solidFill>
            <a:sysClr val="window" lastClr="FFFFFF">
              <a:lumMod val="8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7" name="矩形 126"/>
          <p:cNvSpPr/>
          <p:nvPr>
            <p:custDataLst>
              <p:tags r:id="rId4"/>
            </p:custDataLst>
          </p:nvPr>
        </p:nvSpPr>
        <p:spPr>
          <a:xfrm>
            <a:off x="3442970" y="2541270"/>
            <a:ext cx="606425" cy="819150"/>
          </a:xfrm>
          <a:prstGeom prst="rect">
            <a:avLst/>
          </a:prstGeom>
          <a:solidFill>
            <a:sysClr val="window" lastClr="FFFFFF">
              <a:lumMod val="6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8" name="圆角矩形 127"/>
          <p:cNvSpPr/>
          <p:nvPr>
            <p:custDataLst>
              <p:tags r:id="rId5"/>
            </p:custDataLst>
          </p:nvPr>
        </p:nvSpPr>
        <p:spPr>
          <a:xfrm>
            <a:off x="5141595" y="1402080"/>
            <a:ext cx="2846705" cy="819150"/>
          </a:xfrm>
          <a:prstGeom prst="roundRect">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9" name="圆角矩形 128"/>
          <p:cNvSpPr/>
          <p:nvPr>
            <p:custDataLst>
              <p:tags r:id="rId6"/>
            </p:custDataLst>
          </p:nvPr>
        </p:nvSpPr>
        <p:spPr>
          <a:xfrm>
            <a:off x="5141595" y="3680460"/>
            <a:ext cx="2846705" cy="819150"/>
          </a:xfrm>
          <a:prstGeom prst="roundRect">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30" name="直接连接符 129"/>
          <p:cNvCxnSpPr/>
          <p:nvPr>
            <p:custDataLst>
              <p:tags r:id="rId7"/>
            </p:custDataLst>
          </p:nvPr>
        </p:nvCxnSpPr>
        <p:spPr>
          <a:xfrm flipH="1">
            <a:off x="4049395" y="1811020"/>
            <a:ext cx="1092200" cy="735965"/>
          </a:xfrm>
          <a:prstGeom prst="line">
            <a:avLst/>
          </a:prstGeom>
          <a:noFill/>
          <a:ln w="19050" cap="flat" cmpd="sng" algn="ctr">
            <a:solidFill>
              <a:srgbClr val="F79646"/>
            </a:solidFill>
            <a:prstDash val="dash"/>
            <a:miter lim="800000"/>
          </a:ln>
          <a:effectLst/>
        </p:spPr>
      </p:cxnSp>
      <p:cxnSp>
        <p:nvCxnSpPr>
          <p:cNvPr id="131" name="直接连接符 130"/>
          <p:cNvCxnSpPr/>
          <p:nvPr>
            <p:custDataLst>
              <p:tags r:id="rId8"/>
            </p:custDataLst>
          </p:nvPr>
        </p:nvCxnSpPr>
        <p:spPr>
          <a:xfrm flipH="1" flipV="1">
            <a:off x="4049395" y="3359785"/>
            <a:ext cx="1092200" cy="729615"/>
          </a:xfrm>
          <a:prstGeom prst="line">
            <a:avLst/>
          </a:prstGeom>
          <a:noFill/>
          <a:ln w="19050" cap="flat" cmpd="sng" algn="ctr">
            <a:solidFill>
              <a:srgbClr val="F79646"/>
            </a:solidFill>
            <a:prstDash val="dash"/>
            <a:miter lim="800000"/>
          </a:ln>
          <a:effectLst/>
        </p:spPr>
      </p:cxnSp>
      <p:sp>
        <p:nvSpPr>
          <p:cNvPr id="132" name="椭圆 131"/>
          <p:cNvSpPr/>
          <p:nvPr>
            <p:custDataLst>
              <p:tags r:id="rId9"/>
            </p:custDataLst>
          </p:nvPr>
        </p:nvSpPr>
        <p:spPr>
          <a:xfrm>
            <a:off x="5104130" y="1738630"/>
            <a:ext cx="144780" cy="144780"/>
          </a:xfrm>
          <a:prstGeom prst="ellipse">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3" name="椭圆 132"/>
          <p:cNvSpPr/>
          <p:nvPr>
            <p:custDataLst>
              <p:tags r:id="rId10"/>
            </p:custDataLst>
          </p:nvPr>
        </p:nvSpPr>
        <p:spPr>
          <a:xfrm>
            <a:off x="5104130" y="4022090"/>
            <a:ext cx="144780" cy="144780"/>
          </a:xfrm>
          <a:prstGeom prst="ellipse">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4" name="矩形 133"/>
          <p:cNvSpPr/>
          <p:nvPr>
            <p:custDataLst>
              <p:tags r:id="rId11"/>
            </p:custDataLst>
          </p:nvPr>
        </p:nvSpPr>
        <p:spPr>
          <a:xfrm>
            <a:off x="3682365" y="2679700"/>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5" name="矩形 134"/>
          <p:cNvSpPr/>
          <p:nvPr>
            <p:custDataLst>
              <p:tags r:id="rId12"/>
            </p:custDataLst>
          </p:nvPr>
        </p:nvSpPr>
        <p:spPr>
          <a:xfrm>
            <a:off x="3682365" y="3128010"/>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36" name="直接连接符 135"/>
          <p:cNvCxnSpPr/>
          <p:nvPr>
            <p:custDataLst>
              <p:tags r:id="rId13"/>
            </p:custDataLst>
          </p:nvPr>
        </p:nvCxnSpPr>
        <p:spPr>
          <a:xfrm>
            <a:off x="3552825" y="2950210"/>
            <a:ext cx="408305" cy="0"/>
          </a:xfrm>
          <a:prstGeom prst="line">
            <a:avLst/>
          </a:prstGeom>
          <a:noFill/>
          <a:ln w="12700" cap="flat" cmpd="sng" algn="ctr">
            <a:solidFill>
              <a:srgbClr val="F79646">
                <a:lumMod val="20000"/>
                <a:lumOff val="80000"/>
              </a:srgbClr>
            </a:solidFill>
            <a:prstDash val="solid"/>
            <a:miter lim="800000"/>
          </a:ln>
          <a:effectLst/>
        </p:spPr>
      </p:cxnSp>
      <p:sp>
        <p:nvSpPr>
          <p:cNvPr id="137" name="任意多边形 136"/>
          <p:cNvSpPr/>
          <p:nvPr>
            <p:custDataLst>
              <p:tags r:id="rId14"/>
            </p:custDataLst>
          </p:nvPr>
        </p:nvSpPr>
        <p:spPr bwMode="auto">
          <a:xfrm>
            <a:off x="5510530" y="1643380"/>
            <a:ext cx="314325" cy="314325"/>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8" name="任意多边形 20"/>
          <p:cNvSpPr/>
          <p:nvPr>
            <p:custDataLst>
              <p:tags r:id="rId15"/>
            </p:custDataLst>
          </p:nvPr>
        </p:nvSpPr>
        <p:spPr bwMode="auto">
          <a:xfrm>
            <a:off x="5513705" y="3934460"/>
            <a:ext cx="311785" cy="31115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0" name="矩形 139"/>
          <p:cNvSpPr/>
          <p:nvPr>
            <p:custDataLst>
              <p:tags r:id="rId16"/>
            </p:custDataLst>
          </p:nvPr>
        </p:nvSpPr>
        <p:spPr>
          <a:xfrm>
            <a:off x="1012825" y="2546350"/>
            <a:ext cx="2272665" cy="304800"/>
          </a:xfrm>
          <a:prstGeom prst="rect">
            <a:avLst/>
          </a:prstGeom>
        </p:spPr>
        <p:txBody>
          <a:bodyPr wrap="square" lIns="66141" tIns="34393" rIns="66141" bIns="0"/>
          <a:lstStyle/>
          <a:p>
            <a:pPr defTabSz="913765">
              <a:lnSpc>
                <a:spcPct val="120000"/>
              </a:lnSpc>
              <a:defRPr/>
            </a:pPr>
            <a:r>
              <a:rPr lang="zh-CN" altLang="en-US" sz="1800" b="1" spc="300">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rPr>
              <a:t>绩效目标设定要求主要包括</a:t>
            </a:r>
            <a:endParaRPr lang="zh-CN" altLang="en-US" sz="2400" b="1" spc="300">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a:p>
            <a:pPr defTabSz="913765">
              <a:lnSpc>
                <a:spcPct val="120000"/>
              </a:lnSpc>
              <a:defRPr/>
            </a:pPr>
            <a:endParaRPr lang="zh-CN" altLang="en-US" sz="2400" b="1" spc="300">
              <a:solidFill>
                <a:prstClr val="black"/>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41" name="文本框 140"/>
          <p:cNvSpPr txBox="1"/>
          <p:nvPr>
            <p:custDataLst>
              <p:tags r:id="rId17"/>
            </p:custDataLst>
          </p:nvPr>
        </p:nvSpPr>
        <p:spPr>
          <a:xfrm>
            <a:off x="5785485" y="1815465"/>
            <a:ext cx="2112645"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指预算资金在一定期限内预期提供的公共产品和服务情况。</a:t>
            </a:r>
            <a:endParaRPr lang="en-US" altLang="zh-CN" sz="88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42" name="矩形 141"/>
          <p:cNvSpPr/>
          <p:nvPr>
            <p:custDataLst>
              <p:tags r:id="rId18"/>
            </p:custDataLst>
          </p:nvPr>
        </p:nvSpPr>
        <p:spPr>
          <a:xfrm>
            <a:off x="5825490" y="1459230"/>
            <a:ext cx="20726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预期产出</a:t>
            </a:r>
          </a:p>
        </p:txBody>
      </p:sp>
      <p:sp>
        <p:nvSpPr>
          <p:cNvPr id="143" name="文本框 142"/>
          <p:cNvSpPr txBox="1"/>
          <p:nvPr>
            <p:custDataLst>
              <p:tags r:id="rId19"/>
            </p:custDataLst>
          </p:nvPr>
        </p:nvSpPr>
        <p:spPr>
          <a:xfrm>
            <a:off x="5886450" y="4022090"/>
            <a:ext cx="2011680" cy="434975"/>
          </a:xfrm>
          <a:prstGeom prst="rect">
            <a:avLst/>
          </a:prstGeom>
          <a:noFill/>
        </p:spPr>
        <p:txBody>
          <a:bodyPr wrap="square" lIns="66141" tIns="0" rIns="66141" bIns="34393" anchor="t" anchorCtr="0">
            <a:normAutofit fontScale="85000" lnSpcReduction="10000"/>
          </a:bodyPr>
          <a:lstStyle/>
          <a:p>
            <a:pPr defTabSz="913765">
              <a:lnSpc>
                <a:spcPct val="120000"/>
              </a:lnSpc>
              <a:defRPr/>
            </a:pPr>
            <a:r>
              <a:rPr lang="zh-CN" altLang="en-US" sz="880" spc="15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指上述产出可能对经济、社会、环境等带来的影响情况，以及服务对象或项目受益人对该项产出和影响的满意程度等。</a:t>
            </a:r>
          </a:p>
        </p:txBody>
      </p:sp>
      <p:sp>
        <p:nvSpPr>
          <p:cNvPr id="144" name="矩形 143"/>
          <p:cNvSpPr/>
          <p:nvPr>
            <p:custDataLst>
              <p:tags r:id="rId20"/>
            </p:custDataLst>
          </p:nvPr>
        </p:nvSpPr>
        <p:spPr>
          <a:xfrm>
            <a:off x="5938520" y="3721100"/>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预期效果</a:t>
            </a: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a:t>
            </a:r>
            <a:r>
              <a:rPr lang="zh-CN" altLang="en-US" sz="3200" b="1" dirty="0" smtClean="0">
                <a:solidFill>
                  <a:prstClr val="white"/>
                </a:solidFill>
                <a:latin typeface="黑体" panose="02010609060101010101" pitchFamily="49" charset="-122"/>
                <a:ea typeface="黑体" panose="02010609060101010101" pitchFamily="49" charset="-122"/>
                <a:sym typeface="+mn-lt"/>
              </a:rPr>
              <a:t>理</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extLst>
      <p:ext uri="{BB962C8B-B14F-4D97-AF65-F5344CB8AC3E}">
        <p14:creationId xmlns:p14="http://schemas.microsoft.com/office/powerpoint/2010/main" val="2979214123"/>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318" y="-29845"/>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3" name="圆角矩形 2"/>
          <p:cNvSpPr/>
          <p:nvPr>
            <p:custDataLst>
              <p:tags r:id="rId3"/>
            </p:custDataLst>
          </p:nvPr>
        </p:nvSpPr>
        <p:spPr>
          <a:xfrm>
            <a:off x="5141595" y="2469515"/>
            <a:ext cx="2846705" cy="819150"/>
          </a:xfrm>
          <a:prstGeom prst="roundRect">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圆角矩形 3"/>
          <p:cNvSpPr/>
          <p:nvPr>
            <p:custDataLst>
              <p:tags r:id="rId4"/>
            </p:custDataLst>
          </p:nvPr>
        </p:nvSpPr>
        <p:spPr>
          <a:xfrm>
            <a:off x="5141595" y="1330325"/>
            <a:ext cx="2846705" cy="819150"/>
          </a:xfrm>
          <a:prstGeom prst="roundRect">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圆角矩形 4"/>
          <p:cNvSpPr/>
          <p:nvPr>
            <p:custDataLst>
              <p:tags r:id="rId5"/>
            </p:custDataLst>
          </p:nvPr>
        </p:nvSpPr>
        <p:spPr>
          <a:xfrm>
            <a:off x="5141595" y="3608705"/>
            <a:ext cx="2846705" cy="819150"/>
          </a:xfrm>
          <a:prstGeom prst="roundRect">
            <a:avLst/>
          </a:prstGeom>
          <a:solidFill>
            <a:srgbClr val="9BBB59"/>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6" name="直接连接符 5"/>
          <p:cNvCxnSpPr/>
          <p:nvPr>
            <p:custDataLst>
              <p:tags r:id="rId6"/>
            </p:custDataLst>
          </p:nvPr>
        </p:nvCxnSpPr>
        <p:spPr>
          <a:xfrm flipH="1">
            <a:off x="4049395" y="1739265"/>
            <a:ext cx="1092200" cy="735965"/>
          </a:xfrm>
          <a:prstGeom prst="line">
            <a:avLst/>
          </a:prstGeom>
          <a:noFill/>
          <a:ln w="19050" cap="flat" cmpd="sng" algn="ctr">
            <a:solidFill>
              <a:srgbClr val="F79646"/>
            </a:solidFill>
            <a:prstDash val="dash"/>
            <a:miter lim="800000"/>
          </a:ln>
          <a:effectLst/>
        </p:spPr>
      </p:cxnSp>
      <p:cxnSp>
        <p:nvCxnSpPr>
          <p:cNvPr id="7" name="直接连接符 6"/>
          <p:cNvCxnSpPr/>
          <p:nvPr>
            <p:custDataLst>
              <p:tags r:id="rId7"/>
            </p:custDataLst>
          </p:nvPr>
        </p:nvCxnSpPr>
        <p:spPr>
          <a:xfrm flipH="1" flipV="1">
            <a:off x="4049395" y="3288030"/>
            <a:ext cx="1092200" cy="729615"/>
          </a:xfrm>
          <a:prstGeom prst="line">
            <a:avLst/>
          </a:prstGeom>
          <a:noFill/>
          <a:ln w="19050" cap="flat" cmpd="sng" algn="ctr">
            <a:solidFill>
              <a:srgbClr val="F79646"/>
            </a:solidFill>
            <a:prstDash val="dash"/>
            <a:miter lim="800000"/>
          </a:ln>
          <a:effectLst/>
        </p:spPr>
      </p:cxnSp>
      <p:cxnSp>
        <p:nvCxnSpPr>
          <p:cNvPr id="8" name="直接连接符 7"/>
          <p:cNvCxnSpPr>
            <a:endCxn id="21" idx="3"/>
          </p:cNvCxnSpPr>
          <p:nvPr>
            <p:custDataLst>
              <p:tags r:id="rId8"/>
            </p:custDataLst>
          </p:nvPr>
        </p:nvCxnSpPr>
        <p:spPr>
          <a:xfrm flipH="1">
            <a:off x="4049395" y="2879090"/>
            <a:ext cx="1092200" cy="0"/>
          </a:xfrm>
          <a:prstGeom prst="line">
            <a:avLst/>
          </a:prstGeom>
          <a:noFill/>
          <a:ln w="19050" cap="flat" cmpd="sng" algn="ctr">
            <a:solidFill>
              <a:srgbClr val="F79646"/>
            </a:solidFill>
            <a:prstDash val="dash"/>
            <a:miter lim="800000"/>
          </a:ln>
          <a:effectLst/>
        </p:spPr>
      </p:cxnSp>
      <p:sp>
        <p:nvSpPr>
          <p:cNvPr id="9" name="椭圆 8"/>
          <p:cNvSpPr/>
          <p:nvPr>
            <p:custDataLst>
              <p:tags r:id="rId9"/>
            </p:custDataLst>
          </p:nvPr>
        </p:nvSpPr>
        <p:spPr>
          <a:xfrm>
            <a:off x="5104130" y="1666875"/>
            <a:ext cx="144780" cy="144780"/>
          </a:xfrm>
          <a:prstGeom prst="ellipse">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椭圆 10"/>
          <p:cNvSpPr/>
          <p:nvPr>
            <p:custDataLst>
              <p:tags r:id="rId10"/>
            </p:custDataLst>
          </p:nvPr>
        </p:nvSpPr>
        <p:spPr>
          <a:xfrm>
            <a:off x="5104130" y="2807970"/>
            <a:ext cx="144780" cy="144780"/>
          </a:xfrm>
          <a:prstGeom prst="ellipse">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椭圆 11"/>
          <p:cNvSpPr/>
          <p:nvPr>
            <p:custDataLst>
              <p:tags r:id="rId11"/>
            </p:custDataLst>
          </p:nvPr>
        </p:nvSpPr>
        <p:spPr>
          <a:xfrm>
            <a:off x="5104130" y="3950335"/>
            <a:ext cx="144780" cy="144780"/>
          </a:xfrm>
          <a:prstGeom prst="ellipse">
            <a:avLst/>
          </a:prstGeom>
          <a:solidFill>
            <a:srgbClr val="9BBB59"/>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p:cNvSpPr/>
          <p:nvPr>
            <p:custDataLst>
              <p:tags r:id="rId12"/>
            </p:custDataLst>
          </p:nvPr>
        </p:nvSpPr>
        <p:spPr>
          <a:xfrm>
            <a:off x="1012825" y="2336165"/>
            <a:ext cx="2392680" cy="1085850"/>
          </a:xfrm>
          <a:prstGeom prst="rect">
            <a:avLst/>
          </a:prstGeom>
          <a:solidFill>
            <a:sysClr val="window" lastClr="FFFFFF">
              <a:lumMod val="8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矩形 20"/>
          <p:cNvSpPr/>
          <p:nvPr>
            <p:custDataLst>
              <p:tags r:id="rId13"/>
            </p:custDataLst>
          </p:nvPr>
        </p:nvSpPr>
        <p:spPr>
          <a:xfrm>
            <a:off x="3442970" y="2469515"/>
            <a:ext cx="606425" cy="819150"/>
          </a:xfrm>
          <a:prstGeom prst="rect">
            <a:avLst/>
          </a:prstGeom>
          <a:solidFill>
            <a:sysClr val="window" lastClr="FFFFFF">
              <a:lumMod val="6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矩形 21"/>
          <p:cNvSpPr/>
          <p:nvPr>
            <p:custDataLst>
              <p:tags r:id="rId14"/>
            </p:custDataLst>
          </p:nvPr>
        </p:nvSpPr>
        <p:spPr>
          <a:xfrm>
            <a:off x="3682365" y="2607945"/>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矩形 22"/>
          <p:cNvSpPr/>
          <p:nvPr>
            <p:custDataLst>
              <p:tags r:id="rId15"/>
            </p:custDataLst>
          </p:nvPr>
        </p:nvSpPr>
        <p:spPr>
          <a:xfrm>
            <a:off x="3682365" y="3056255"/>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3" name="直接连接符 32"/>
          <p:cNvCxnSpPr/>
          <p:nvPr>
            <p:custDataLst>
              <p:tags r:id="rId16"/>
            </p:custDataLst>
          </p:nvPr>
        </p:nvCxnSpPr>
        <p:spPr>
          <a:xfrm>
            <a:off x="3552825" y="2878455"/>
            <a:ext cx="408305" cy="0"/>
          </a:xfrm>
          <a:prstGeom prst="line">
            <a:avLst/>
          </a:prstGeom>
          <a:noFill/>
          <a:ln w="12700" cap="flat" cmpd="sng" algn="ctr">
            <a:solidFill>
              <a:srgbClr val="F79646">
                <a:lumMod val="20000"/>
                <a:lumOff val="80000"/>
              </a:srgbClr>
            </a:solidFill>
            <a:prstDash val="solid"/>
            <a:miter lim="800000"/>
          </a:ln>
          <a:effectLst/>
        </p:spPr>
      </p:cxnSp>
      <p:sp>
        <p:nvSpPr>
          <p:cNvPr id="34" name="任意多边形 33"/>
          <p:cNvSpPr/>
          <p:nvPr>
            <p:custDataLst>
              <p:tags r:id="rId17"/>
            </p:custDataLst>
          </p:nvPr>
        </p:nvSpPr>
        <p:spPr bwMode="auto">
          <a:xfrm>
            <a:off x="5513705" y="2701925"/>
            <a:ext cx="311785" cy="31115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任意多边形 34"/>
          <p:cNvSpPr/>
          <p:nvPr>
            <p:custDataLst>
              <p:tags r:id="rId18"/>
            </p:custDataLst>
          </p:nvPr>
        </p:nvSpPr>
        <p:spPr bwMode="auto">
          <a:xfrm>
            <a:off x="5510530" y="1571625"/>
            <a:ext cx="314325" cy="314325"/>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任意多边形 35"/>
          <p:cNvSpPr/>
          <p:nvPr>
            <p:custDataLst>
              <p:tags r:id="rId19"/>
            </p:custDataLst>
          </p:nvPr>
        </p:nvSpPr>
        <p:spPr bwMode="auto">
          <a:xfrm>
            <a:off x="5502910" y="3814445"/>
            <a:ext cx="335280" cy="334010"/>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矩形 36"/>
          <p:cNvSpPr/>
          <p:nvPr>
            <p:custDataLst>
              <p:tags r:id="rId20"/>
            </p:custDataLst>
          </p:nvPr>
        </p:nvSpPr>
        <p:spPr>
          <a:xfrm>
            <a:off x="1045845" y="2607945"/>
            <a:ext cx="2327275" cy="304800"/>
          </a:xfrm>
          <a:prstGeom prst="rect">
            <a:avLst/>
          </a:prstGeom>
        </p:spPr>
        <p:txBody>
          <a:bodyPr wrap="square" lIns="66141" tIns="34393" rIns="66141" bIns="0"/>
          <a:lstStyle/>
          <a:p>
            <a:pPr defTabSz="913765">
              <a:lnSpc>
                <a:spcPct val="120000"/>
              </a:lnSpc>
              <a:defRPr/>
            </a:pPr>
            <a:r>
              <a:rPr lang="zh-CN" altLang="en-US" sz="2400" b="1" dirty="0">
                <a:solidFill>
                  <a:prstClr val="black"/>
                </a:solidFill>
                <a:sym typeface="+mn-ea"/>
              </a:rPr>
              <a:t>绩效指标设定</a:t>
            </a:r>
            <a:endParaRPr lang="zh-CN" altLang="en-US" sz="2400" b="1" spc="300" dirty="0">
              <a:solidFill>
                <a:prstClr val="black"/>
              </a:solidFill>
              <a:latin typeface="微软雅黑" panose="020B0503020204020204" pitchFamily="34" charset="-122"/>
              <a:ea typeface="微软雅黑" panose="020B0503020204020204" pitchFamily="34" charset="-122"/>
              <a:cs typeface="+mn-ea"/>
              <a:sym typeface="+mn-ea"/>
            </a:endParaRPr>
          </a:p>
        </p:txBody>
      </p:sp>
      <p:sp>
        <p:nvSpPr>
          <p:cNvPr id="38" name="文本框 37"/>
          <p:cNvSpPr txBox="1"/>
          <p:nvPr>
            <p:custDataLst>
              <p:tags r:id="rId21"/>
            </p:custDataLst>
          </p:nvPr>
        </p:nvSpPr>
        <p:spPr>
          <a:xfrm>
            <a:off x="5880735" y="2788920"/>
            <a:ext cx="2017395" cy="359410"/>
          </a:xfrm>
          <a:prstGeom prst="rect">
            <a:avLst/>
          </a:prstGeom>
          <a:noFill/>
        </p:spPr>
        <p:txBody>
          <a:bodyPr wrap="square" lIns="66141" tIns="0" rIns="66141" bIns="34393" anchor="t" anchorCtr="0"/>
          <a:lstStyle/>
          <a:p>
            <a:pPr defTabSz="913765">
              <a:lnSpc>
                <a:spcPct val="120000"/>
              </a:lnSpc>
              <a:defRPr/>
            </a:pPr>
            <a:r>
              <a:rPr lang="zh-CN" altLang="en-US" sz="83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是对预期效果的描述，包括经济效益指标、社会效益指标、生态效益指标、可持续影响指标等。</a:t>
            </a:r>
          </a:p>
        </p:txBody>
      </p:sp>
      <p:sp>
        <p:nvSpPr>
          <p:cNvPr id="39" name="矩形 38"/>
          <p:cNvSpPr/>
          <p:nvPr>
            <p:custDataLst>
              <p:tags r:id="rId22"/>
            </p:custDataLst>
          </p:nvPr>
        </p:nvSpPr>
        <p:spPr>
          <a:xfrm>
            <a:off x="6092190" y="2526030"/>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效益指标</a:t>
            </a:r>
          </a:p>
        </p:txBody>
      </p:sp>
      <p:sp>
        <p:nvSpPr>
          <p:cNvPr id="40" name="文本框 39"/>
          <p:cNvSpPr txBox="1"/>
          <p:nvPr>
            <p:custDataLst>
              <p:tags r:id="rId23"/>
            </p:custDataLst>
          </p:nvPr>
        </p:nvSpPr>
        <p:spPr>
          <a:xfrm>
            <a:off x="5838190" y="1666875"/>
            <a:ext cx="2072640" cy="359410"/>
          </a:xfrm>
          <a:prstGeom prst="rect">
            <a:avLst/>
          </a:prstGeom>
          <a:noFill/>
        </p:spPr>
        <p:txBody>
          <a:bodyPr wrap="square" lIns="66141" tIns="0" rIns="66141" bIns="34393" anchor="t" anchorCtr="0"/>
          <a:lstStyle/>
          <a:p>
            <a:pPr defTabSz="913765">
              <a:lnSpc>
                <a:spcPct val="120000"/>
              </a:lnSpc>
              <a:defRPr/>
            </a:pPr>
            <a:r>
              <a:rPr lang="zh-CN" altLang="en-US" sz="82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是对预期产出的描述，包括数量指标、质量指标、时效指标、成本指标等。</a:t>
            </a:r>
          </a:p>
        </p:txBody>
      </p:sp>
      <p:sp>
        <p:nvSpPr>
          <p:cNvPr id="41" name="矩形 40"/>
          <p:cNvSpPr/>
          <p:nvPr>
            <p:custDataLst>
              <p:tags r:id="rId24"/>
            </p:custDataLst>
          </p:nvPr>
        </p:nvSpPr>
        <p:spPr>
          <a:xfrm>
            <a:off x="6092190" y="1387475"/>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产出指标</a:t>
            </a:r>
          </a:p>
        </p:txBody>
      </p:sp>
      <p:sp>
        <p:nvSpPr>
          <p:cNvPr id="42" name="文本框 41"/>
          <p:cNvSpPr txBox="1"/>
          <p:nvPr>
            <p:custDataLst>
              <p:tags r:id="rId25"/>
            </p:custDataLst>
          </p:nvPr>
        </p:nvSpPr>
        <p:spPr>
          <a:xfrm>
            <a:off x="6092190" y="4025900"/>
            <a:ext cx="1805940"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是反映服务对象或项目受益人的认可程度的指标。</a:t>
            </a:r>
          </a:p>
        </p:txBody>
      </p:sp>
      <p:sp>
        <p:nvSpPr>
          <p:cNvPr id="43" name="矩形 42"/>
          <p:cNvSpPr/>
          <p:nvPr>
            <p:custDataLst>
              <p:tags r:id="rId26"/>
            </p:custDataLst>
          </p:nvPr>
        </p:nvSpPr>
        <p:spPr>
          <a:xfrm>
            <a:off x="6092190" y="3670300"/>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dirty="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满意度指标</a:t>
            </a:r>
          </a:p>
        </p:txBody>
      </p:sp>
      <p:sp>
        <p:nvSpPr>
          <p:cNvPr id="2" name="标题 3"/>
          <p:cNvSpPr txBox="1">
            <a:spLocks noGrp="1"/>
          </p:cNvSpPr>
          <p:nvPr/>
        </p:nvSpPr>
        <p:spPr>
          <a:xfrm>
            <a:off x="448628" y="172561"/>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Tree>
    <p:custDataLst>
      <p:tags r:id="rId1"/>
    </p:custDataLst>
    <p:extLst>
      <p:ext uri="{BB962C8B-B14F-4D97-AF65-F5344CB8AC3E}">
        <p14:creationId xmlns:p14="http://schemas.microsoft.com/office/powerpoint/2010/main" val="46989649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2" name="矩形 1"/>
          <p:cNvSpPr/>
          <p:nvPr>
            <p:custDataLst>
              <p:tags r:id="rId3"/>
            </p:custDataLst>
          </p:nvPr>
        </p:nvSpPr>
        <p:spPr>
          <a:xfrm>
            <a:off x="1012825" y="2407920"/>
            <a:ext cx="2392680" cy="1085850"/>
          </a:xfrm>
          <a:prstGeom prst="rect">
            <a:avLst/>
          </a:prstGeom>
          <a:solidFill>
            <a:sysClr val="window" lastClr="FFFFFF">
              <a:lumMod val="8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矩形 9"/>
          <p:cNvSpPr/>
          <p:nvPr>
            <p:custDataLst>
              <p:tags r:id="rId4"/>
            </p:custDataLst>
          </p:nvPr>
        </p:nvSpPr>
        <p:spPr>
          <a:xfrm>
            <a:off x="3442970" y="2541270"/>
            <a:ext cx="606425" cy="819150"/>
          </a:xfrm>
          <a:prstGeom prst="rect">
            <a:avLst/>
          </a:prstGeom>
          <a:solidFill>
            <a:sysClr val="window" lastClr="FFFFFF">
              <a:lumMod val="65000"/>
            </a:sys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p:cNvSpPr/>
          <p:nvPr>
            <p:custDataLst>
              <p:tags r:id="rId5"/>
            </p:custDataLst>
          </p:nvPr>
        </p:nvSpPr>
        <p:spPr>
          <a:xfrm>
            <a:off x="3682365" y="2679700"/>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矩形 17"/>
          <p:cNvSpPr/>
          <p:nvPr>
            <p:custDataLst>
              <p:tags r:id="rId6"/>
            </p:custDataLst>
          </p:nvPr>
        </p:nvSpPr>
        <p:spPr>
          <a:xfrm>
            <a:off x="3682365" y="3128010"/>
            <a:ext cx="127635" cy="93345"/>
          </a:xfrm>
          <a:prstGeom prst="rect">
            <a:avLst/>
          </a:prstGeom>
          <a:solidFill>
            <a:srgbClr val="F79646">
              <a:lumMod val="20000"/>
              <a:lumOff val="80000"/>
            </a:srgbClr>
          </a:solidFill>
          <a:ln w="76200" cap="flat" cmpd="sng" algn="ctr">
            <a:no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19" name="直接连接符 18"/>
          <p:cNvCxnSpPr/>
          <p:nvPr>
            <p:custDataLst>
              <p:tags r:id="rId7"/>
            </p:custDataLst>
          </p:nvPr>
        </p:nvCxnSpPr>
        <p:spPr>
          <a:xfrm>
            <a:off x="3552825" y="2950210"/>
            <a:ext cx="408305" cy="0"/>
          </a:xfrm>
          <a:prstGeom prst="line">
            <a:avLst/>
          </a:prstGeom>
          <a:noFill/>
          <a:ln w="12700" cap="flat" cmpd="sng" algn="ctr">
            <a:solidFill>
              <a:srgbClr val="F79646">
                <a:lumMod val="20000"/>
                <a:lumOff val="80000"/>
              </a:srgbClr>
            </a:solidFill>
            <a:prstDash val="solid"/>
            <a:miter lim="800000"/>
          </a:ln>
          <a:effectLst/>
        </p:spPr>
      </p:cxnSp>
      <p:cxnSp>
        <p:nvCxnSpPr>
          <p:cNvPr id="20" name="直接连接符 19"/>
          <p:cNvCxnSpPr>
            <a:stCxn id="29" idx="3"/>
          </p:cNvCxnSpPr>
          <p:nvPr>
            <p:custDataLst>
              <p:tags r:id="rId8"/>
            </p:custDataLst>
          </p:nvPr>
        </p:nvCxnSpPr>
        <p:spPr>
          <a:xfrm flipH="1">
            <a:off x="4103370" y="1754505"/>
            <a:ext cx="1021715" cy="776605"/>
          </a:xfrm>
          <a:prstGeom prst="line">
            <a:avLst/>
          </a:prstGeom>
          <a:noFill/>
          <a:ln w="19050" cap="flat" cmpd="sng" algn="ctr">
            <a:solidFill>
              <a:srgbClr val="F79646"/>
            </a:solidFill>
            <a:prstDash val="dash"/>
            <a:miter lim="800000"/>
          </a:ln>
          <a:effectLst/>
        </p:spPr>
      </p:cxnSp>
      <p:cxnSp>
        <p:nvCxnSpPr>
          <p:cNvPr id="24" name="直接连接符 23"/>
          <p:cNvCxnSpPr>
            <a:stCxn id="50" idx="1"/>
          </p:cNvCxnSpPr>
          <p:nvPr>
            <p:custDataLst>
              <p:tags r:id="rId9"/>
            </p:custDataLst>
          </p:nvPr>
        </p:nvCxnSpPr>
        <p:spPr>
          <a:xfrm flipH="1" flipV="1">
            <a:off x="4095750" y="3380105"/>
            <a:ext cx="1029335" cy="768350"/>
          </a:xfrm>
          <a:prstGeom prst="line">
            <a:avLst/>
          </a:prstGeom>
          <a:noFill/>
          <a:ln w="19050" cap="flat" cmpd="sng" algn="ctr">
            <a:solidFill>
              <a:srgbClr val="F79646"/>
            </a:solidFill>
            <a:prstDash val="dash"/>
            <a:miter lim="800000"/>
          </a:ln>
          <a:effectLst/>
        </p:spPr>
      </p:cxnSp>
      <p:cxnSp>
        <p:nvCxnSpPr>
          <p:cNvPr id="25" name="直接连接符 24"/>
          <p:cNvCxnSpPr>
            <a:stCxn id="31" idx="2"/>
          </p:cNvCxnSpPr>
          <p:nvPr>
            <p:custDataLst>
              <p:tags r:id="rId10"/>
            </p:custDataLst>
          </p:nvPr>
        </p:nvCxnSpPr>
        <p:spPr>
          <a:xfrm flipH="1" flipV="1">
            <a:off x="4103370" y="3129915"/>
            <a:ext cx="1000760" cy="233680"/>
          </a:xfrm>
          <a:prstGeom prst="line">
            <a:avLst/>
          </a:prstGeom>
          <a:noFill/>
          <a:ln w="19050" cap="flat" cmpd="sng" algn="ctr">
            <a:solidFill>
              <a:srgbClr val="F79646"/>
            </a:solidFill>
            <a:prstDash val="dash"/>
            <a:miter lim="800000"/>
          </a:ln>
          <a:effectLst/>
        </p:spPr>
      </p:cxnSp>
      <p:sp>
        <p:nvSpPr>
          <p:cNvPr id="26" name="圆角矩形 25"/>
          <p:cNvSpPr/>
          <p:nvPr>
            <p:custDataLst>
              <p:tags r:id="rId11"/>
            </p:custDataLst>
          </p:nvPr>
        </p:nvSpPr>
        <p:spPr>
          <a:xfrm>
            <a:off x="5141595" y="2120900"/>
            <a:ext cx="2846705" cy="819150"/>
          </a:xfrm>
          <a:prstGeom prst="roundRect">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圆角矩形 26"/>
          <p:cNvSpPr/>
          <p:nvPr>
            <p:custDataLst>
              <p:tags r:id="rId12"/>
            </p:custDataLst>
          </p:nvPr>
        </p:nvSpPr>
        <p:spPr>
          <a:xfrm>
            <a:off x="5141595" y="1293495"/>
            <a:ext cx="2846705" cy="819150"/>
          </a:xfrm>
          <a:prstGeom prst="roundRect">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圆角矩形 27"/>
          <p:cNvSpPr/>
          <p:nvPr>
            <p:custDataLst>
              <p:tags r:id="rId13"/>
            </p:custDataLst>
          </p:nvPr>
        </p:nvSpPr>
        <p:spPr>
          <a:xfrm>
            <a:off x="5141595" y="2948940"/>
            <a:ext cx="2846705" cy="819150"/>
          </a:xfrm>
          <a:prstGeom prst="roundRect">
            <a:avLst/>
          </a:prstGeom>
          <a:solidFill>
            <a:srgbClr val="9BBB59"/>
          </a:solidFill>
          <a:ln w="76200" cap="flat" cmpd="sng" algn="ctr">
            <a:solidFill>
              <a:sysClr val="window" lastClr="FFFFFF"/>
            </a:solidFill>
            <a:prstDash val="solid"/>
            <a:miter lim="800000"/>
          </a:ln>
          <a:effectLst/>
        </p:spPr>
        <p:txBody>
          <a:bodyPr anchor="ctr"/>
          <a:lstStyle/>
          <a:p>
            <a:pPr algn="ctr">
              <a:lnSpc>
                <a:spcPct val="13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椭圆 28"/>
          <p:cNvSpPr/>
          <p:nvPr>
            <p:custDataLst>
              <p:tags r:id="rId14"/>
            </p:custDataLst>
          </p:nvPr>
        </p:nvSpPr>
        <p:spPr>
          <a:xfrm>
            <a:off x="5104130" y="1630680"/>
            <a:ext cx="144780" cy="144780"/>
          </a:xfrm>
          <a:prstGeom prst="ellipse">
            <a:avLst/>
          </a:prstGeom>
          <a:solidFill>
            <a:srgbClr val="4F81B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椭圆 29"/>
          <p:cNvSpPr/>
          <p:nvPr>
            <p:custDataLst>
              <p:tags r:id="rId15"/>
            </p:custDataLst>
          </p:nvPr>
        </p:nvSpPr>
        <p:spPr>
          <a:xfrm>
            <a:off x="5104130" y="2459355"/>
            <a:ext cx="144780" cy="144780"/>
          </a:xfrm>
          <a:prstGeom prst="ellipse">
            <a:avLst/>
          </a:prstGeom>
          <a:solidFill>
            <a:srgbClr val="C0504D"/>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椭圆 30"/>
          <p:cNvSpPr/>
          <p:nvPr>
            <p:custDataLst>
              <p:tags r:id="rId16"/>
            </p:custDataLst>
          </p:nvPr>
        </p:nvSpPr>
        <p:spPr>
          <a:xfrm>
            <a:off x="5104130" y="3291205"/>
            <a:ext cx="144780" cy="144780"/>
          </a:xfrm>
          <a:prstGeom prst="ellipse">
            <a:avLst/>
          </a:prstGeom>
          <a:solidFill>
            <a:srgbClr val="9BBB59"/>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任意多边形 31"/>
          <p:cNvSpPr/>
          <p:nvPr>
            <p:custDataLst>
              <p:tags r:id="rId17"/>
            </p:custDataLst>
          </p:nvPr>
        </p:nvSpPr>
        <p:spPr bwMode="auto">
          <a:xfrm>
            <a:off x="5513705" y="2352675"/>
            <a:ext cx="311785" cy="31115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任意多边形 46"/>
          <p:cNvSpPr/>
          <p:nvPr>
            <p:custDataLst>
              <p:tags r:id="rId18"/>
            </p:custDataLst>
          </p:nvPr>
        </p:nvSpPr>
        <p:spPr bwMode="auto">
          <a:xfrm>
            <a:off x="5510530" y="1534795"/>
            <a:ext cx="314325" cy="314325"/>
          </a:xfrm>
          <a:custGeom>
            <a:avLst/>
            <a:gdLst>
              <a:gd name="connsiteX0" fmla="*/ 71839 w 334963"/>
              <a:gd name="connsiteY0" fmla="*/ 306388 h 334963"/>
              <a:gd name="connsiteX1" fmla="*/ 263123 w 334963"/>
              <a:gd name="connsiteY1" fmla="*/ 306388 h 334963"/>
              <a:gd name="connsiteX2" fmla="*/ 276225 w 334963"/>
              <a:gd name="connsiteY2" fmla="*/ 321356 h 334963"/>
              <a:gd name="connsiteX3" fmla="*/ 263123 w 334963"/>
              <a:gd name="connsiteY3" fmla="*/ 334963 h 334963"/>
              <a:gd name="connsiteX4" fmla="*/ 71839 w 334963"/>
              <a:gd name="connsiteY4" fmla="*/ 334963 h 334963"/>
              <a:gd name="connsiteX5" fmla="*/ 58737 w 334963"/>
              <a:gd name="connsiteY5" fmla="*/ 321356 h 334963"/>
              <a:gd name="connsiteX6" fmla="*/ 71839 w 334963"/>
              <a:gd name="connsiteY6" fmla="*/ 306388 h 334963"/>
              <a:gd name="connsiteX7" fmla="*/ 85725 w 334963"/>
              <a:gd name="connsiteY7" fmla="*/ 153988 h 334963"/>
              <a:gd name="connsiteX8" fmla="*/ 85725 w 334963"/>
              <a:gd name="connsiteY8" fmla="*/ 252413 h 334963"/>
              <a:gd name="connsiteX9" fmla="*/ 249238 w 334963"/>
              <a:gd name="connsiteY9" fmla="*/ 252413 h 334963"/>
              <a:gd name="connsiteX10" fmla="*/ 249238 w 334963"/>
              <a:gd name="connsiteY10" fmla="*/ 153988 h 334963"/>
              <a:gd name="connsiteX11" fmla="*/ 166687 w 334963"/>
              <a:gd name="connsiteY11" fmla="*/ 28575 h 334963"/>
              <a:gd name="connsiteX12" fmla="*/ 77068 w 334963"/>
              <a:gd name="connsiteY12" fmla="*/ 90238 h 334963"/>
              <a:gd name="connsiteX13" fmla="*/ 66525 w 334963"/>
              <a:gd name="connsiteY13" fmla="*/ 100734 h 334963"/>
              <a:gd name="connsiteX14" fmla="*/ 26987 w 334963"/>
              <a:gd name="connsiteY14" fmla="*/ 145341 h 334963"/>
              <a:gd name="connsiteX15" fmla="*/ 57299 w 334963"/>
              <a:gd name="connsiteY15" fmla="*/ 187325 h 334963"/>
              <a:gd name="connsiteX16" fmla="*/ 57299 w 334963"/>
              <a:gd name="connsiteY16" fmla="*/ 140093 h 334963"/>
              <a:gd name="connsiteX17" fmla="*/ 70479 w 334963"/>
              <a:gd name="connsiteY17" fmla="*/ 125662 h 334963"/>
              <a:gd name="connsiteX18" fmla="*/ 262896 w 334963"/>
              <a:gd name="connsiteY18" fmla="*/ 125662 h 334963"/>
              <a:gd name="connsiteX19" fmla="*/ 276075 w 334963"/>
              <a:gd name="connsiteY19" fmla="*/ 140093 h 334963"/>
              <a:gd name="connsiteX20" fmla="*/ 276075 w 334963"/>
              <a:gd name="connsiteY20" fmla="*/ 187325 h 334963"/>
              <a:gd name="connsiteX21" fmla="*/ 306387 w 334963"/>
              <a:gd name="connsiteY21" fmla="*/ 145341 h 334963"/>
              <a:gd name="connsiteX22" fmla="*/ 266849 w 334963"/>
              <a:gd name="connsiteY22" fmla="*/ 100734 h 334963"/>
              <a:gd name="connsiteX23" fmla="*/ 256306 w 334963"/>
              <a:gd name="connsiteY23" fmla="*/ 90238 h 334963"/>
              <a:gd name="connsiteX24" fmla="*/ 166687 w 334963"/>
              <a:gd name="connsiteY24" fmla="*/ 28575 h 334963"/>
              <a:gd name="connsiteX25" fmla="*/ 167482 w 334963"/>
              <a:gd name="connsiteY25" fmla="*/ 0 h 334963"/>
              <a:gd name="connsiteX26" fmla="*/ 280894 w 334963"/>
              <a:gd name="connsiteY26" fmla="*/ 75122 h 334963"/>
              <a:gd name="connsiteX27" fmla="*/ 334963 w 334963"/>
              <a:gd name="connsiteY27" fmla="*/ 144972 h 334963"/>
              <a:gd name="connsiteX28" fmla="*/ 276938 w 334963"/>
              <a:gd name="connsiteY28" fmla="*/ 216139 h 334963"/>
              <a:gd name="connsiteX29" fmla="*/ 276938 w 334963"/>
              <a:gd name="connsiteY29" fmla="*/ 266221 h 334963"/>
              <a:gd name="connsiteX30" fmla="*/ 263750 w 334963"/>
              <a:gd name="connsiteY30" fmla="*/ 279400 h 334963"/>
              <a:gd name="connsiteX31" fmla="*/ 71213 w 334963"/>
              <a:gd name="connsiteY31" fmla="*/ 279400 h 334963"/>
              <a:gd name="connsiteX32" fmla="*/ 58025 w 334963"/>
              <a:gd name="connsiteY32" fmla="*/ 266221 h 334963"/>
              <a:gd name="connsiteX33" fmla="*/ 58025 w 334963"/>
              <a:gd name="connsiteY33" fmla="*/ 216139 h 334963"/>
              <a:gd name="connsiteX34" fmla="*/ 0 w 334963"/>
              <a:gd name="connsiteY34" fmla="*/ 144972 h 334963"/>
              <a:gd name="connsiteX35" fmla="*/ 54069 w 334963"/>
              <a:gd name="connsiteY35" fmla="*/ 75122 h 334963"/>
              <a:gd name="connsiteX36" fmla="*/ 167482 w 334963"/>
              <a:gd name="connsiteY36"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4963" h="334963">
                <a:moveTo>
                  <a:pt x="71839" y="306388"/>
                </a:moveTo>
                <a:cubicBezTo>
                  <a:pt x="71839" y="306388"/>
                  <a:pt x="71839" y="306388"/>
                  <a:pt x="263123" y="306388"/>
                </a:cubicBezTo>
                <a:cubicBezTo>
                  <a:pt x="270984" y="306388"/>
                  <a:pt x="276225" y="313192"/>
                  <a:pt x="276225" y="321356"/>
                </a:cubicBezTo>
                <a:cubicBezTo>
                  <a:pt x="276225" y="329520"/>
                  <a:pt x="270984" y="334963"/>
                  <a:pt x="263123" y="334963"/>
                </a:cubicBezTo>
                <a:cubicBezTo>
                  <a:pt x="263123" y="334963"/>
                  <a:pt x="263123" y="334963"/>
                  <a:pt x="71839" y="334963"/>
                </a:cubicBezTo>
                <a:cubicBezTo>
                  <a:pt x="63978" y="334963"/>
                  <a:pt x="58737" y="329520"/>
                  <a:pt x="58737" y="321356"/>
                </a:cubicBezTo>
                <a:cubicBezTo>
                  <a:pt x="58737" y="313192"/>
                  <a:pt x="63978" y="306388"/>
                  <a:pt x="71839" y="306388"/>
                </a:cubicBezTo>
                <a:close/>
                <a:moveTo>
                  <a:pt x="85725" y="153988"/>
                </a:moveTo>
                <a:lnTo>
                  <a:pt x="85725" y="252413"/>
                </a:lnTo>
                <a:lnTo>
                  <a:pt x="249238" y="252413"/>
                </a:lnTo>
                <a:lnTo>
                  <a:pt x="249238" y="153988"/>
                </a:lnTo>
                <a:close/>
                <a:moveTo>
                  <a:pt x="166687" y="28575"/>
                </a:moveTo>
                <a:cubicBezTo>
                  <a:pt x="124513" y="28575"/>
                  <a:pt x="86294" y="54815"/>
                  <a:pt x="77068" y="90238"/>
                </a:cubicBezTo>
                <a:cubicBezTo>
                  <a:pt x="75750" y="95486"/>
                  <a:pt x="71796" y="99422"/>
                  <a:pt x="66525" y="100734"/>
                </a:cubicBezTo>
                <a:cubicBezTo>
                  <a:pt x="42802" y="105982"/>
                  <a:pt x="26987" y="124350"/>
                  <a:pt x="26987" y="145341"/>
                </a:cubicBezTo>
                <a:cubicBezTo>
                  <a:pt x="26987" y="163709"/>
                  <a:pt x="38848" y="179453"/>
                  <a:pt x="57299" y="187325"/>
                </a:cubicBezTo>
                <a:cubicBezTo>
                  <a:pt x="57299" y="187325"/>
                  <a:pt x="57299" y="187325"/>
                  <a:pt x="57299" y="140093"/>
                </a:cubicBezTo>
                <a:cubicBezTo>
                  <a:pt x="57299" y="132222"/>
                  <a:pt x="62571" y="125662"/>
                  <a:pt x="70479" y="125662"/>
                </a:cubicBezTo>
                <a:cubicBezTo>
                  <a:pt x="70479" y="125662"/>
                  <a:pt x="70479" y="125662"/>
                  <a:pt x="262896" y="125662"/>
                </a:cubicBezTo>
                <a:cubicBezTo>
                  <a:pt x="270803" y="125662"/>
                  <a:pt x="276075" y="132222"/>
                  <a:pt x="276075" y="140093"/>
                </a:cubicBezTo>
                <a:cubicBezTo>
                  <a:pt x="276075" y="140093"/>
                  <a:pt x="276075" y="140093"/>
                  <a:pt x="276075" y="187325"/>
                </a:cubicBezTo>
                <a:cubicBezTo>
                  <a:pt x="294526" y="179453"/>
                  <a:pt x="306387" y="163709"/>
                  <a:pt x="306387" y="145341"/>
                </a:cubicBezTo>
                <a:cubicBezTo>
                  <a:pt x="306387" y="124350"/>
                  <a:pt x="290572" y="105982"/>
                  <a:pt x="266849" y="100734"/>
                </a:cubicBezTo>
                <a:cubicBezTo>
                  <a:pt x="261578" y="99422"/>
                  <a:pt x="257624" y="95486"/>
                  <a:pt x="256306" y="90238"/>
                </a:cubicBezTo>
                <a:cubicBezTo>
                  <a:pt x="247080" y="54815"/>
                  <a:pt x="208861" y="28575"/>
                  <a:pt x="166687" y="28575"/>
                </a:cubicBezTo>
                <a:close/>
                <a:moveTo>
                  <a:pt x="167482" y="0"/>
                </a:moveTo>
                <a:cubicBezTo>
                  <a:pt x="220232" y="0"/>
                  <a:pt x="266388" y="30312"/>
                  <a:pt x="280894" y="75122"/>
                </a:cubicBezTo>
                <a:cubicBezTo>
                  <a:pt x="313863" y="85665"/>
                  <a:pt x="334963" y="113341"/>
                  <a:pt x="334963" y="144972"/>
                </a:cubicBezTo>
                <a:cubicBezTo>
                  <a:pt x="334963" y="177920"/>
                  <a:pt x="311225" y="206914"/>
                  <a:pt x="276938" y="216139"/>
                </a:cubicBezTo>
                <a:cubicBezTo>
                  <a:pt x="276938" y="216139"/>
                  <a:pt x="276938" y="216139"/>
                  <a:pt x="276938" y="266221"/>
                </a:cubicBezTo>
                <a:cubicBezTo>
                  <a:pt x="276938" y="274128"/>
                  <a:pt x="271663" y="279400"/>
                  <a:pt x="263750" y="279400"/>
                </a:cubicBezTo>
                <a:cubicBezTo>
                  <a:pt x="263750" y="279400"/>
                  <a:pt x="263750" y="279400"/>
                  <a:pt x="71213" y="279400"/>
                </a:cubicBezTo>
                <a:cubicBezTo>
                  <a:pt x="63300" y="279400"/>
                  <a:pt x="58025" y="274128"/>
                  <a:pt x="58025" y="266221"/>
                </a:cubicBezTo>
                <a:cubicBezTo>
                  <a:pt x="58025" y="266221"/>
                  <a:pt x="58025" y="266221"/>
                  <a:pt x="58025" y="216139"/>
                </a:cubicBezTo>
                <a:cubicBezTo>
                  <a:pt x="22419" y="206914"/>
                  <a:pt x="0" y="177920"/>
                  <a:pt x="0" y="144972"/>
                </a:cubicBezTo>
                <a:cubicBezTo>
                  <a:pt x="0" y="113341"/>
                  <a:pt x="21100" y="85665"/>
                  <a:pt x="54069" y="75122"/>
                </a:cubicBezTo>
                <a:cubicBezTo>
                  <a:pt x="68575" y="30312"/>
                  <a:pt x="114731" y="0"/>
                  <a:pt x="167482" y="0"/>
                </a:cubicBez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任意多边形 47"/>
          <p:cNvSpPr/>
          <p:nvPr>
            <p:custDataLst>
              <p:tags r:id="rId19"/>
            </p:custDataLst>
          </p:nvPr>
        </p:nvSpPr>
        <p:spPr bwMode="auto">
          <a:xfrm>
            <a:off x="5502910" y="3155315"/>
            <a:ext cx="335280" cy="334010"/>
          </a:xfrm>
          <a:custGeom>
            <a:avLst/>
            <a:gdLst>
              <a:gd name="connsiteX0" fmla="*/ 239712 w 338138"/>
              <a:gd name="connsiteY0" fmla="*/ 261938 h 336550"/>
              <a:gd name="connsiteX1" fmla="*/ 179387 w 338138"/>
              <a:gd name="connsiteY1" fmla="*/ 269796 h 336550"/>
              <a:gd name="connsiteX2" fmla="*/ 179387 w 338138"/>
              <a:gd name="connsiteY2" fmla="*/ 314326 h 336550"/>
              <a:gd name="connsiteX3" fmla="*/ 239712 w 338138"/>
              <a:gd name="connsiteY3" fmla="*/ 261938 h 336550"/>
              <a:gd name="connsiteX4" fmla="*/ 100012 w 338138"/>
              <a:gd name="connsiteY4" fmla="*/ 261938 h 336550"/>
              <a:gd name="connsiteX5" fmla="*/ 158750 w 338138"/>
              <a:gd name="connsiteY5" fmla="*/ 314326 h 336550"/>
              <a:gd name="connsiteX6" fmla="*/ 158750 w 338138"/>
              <a:gd name="connsiteY6" fmla="*/ 269796 h 336550"/>
              <a:gd name="connsiteX7" fmla="*/ 100012 w 338138"/>
              <a:gd name="connsiteY7" fmla="*/ 261938 h 336550"/>
              <a:gd name="connsiteX8" fmla="*/ 301625 w 338138"/>
              <a:gd name="connsiteY8" fmla="*/ 231775 h 336550"/>
              <a:gd name="connsiteX9" fmla="*/ 264741 w 338138"/>
              <a:gd name="connsiteY9" fmla="*/ 252603 h 336550"/>
              <a:gd name="connsiteX10" fmla="*/ 239712 w 338138"/>
              <a:gd name="connsiteY10" fmla="*/ 296863 h 336550"/>
              <a:gd name="connsiteX11" fmla="*/ 301625 w 338138"/>
              <a:gd name="connsiteY11" fmla="*/ 231775 h 336550"/>
              <a:gd name="connsiteX12" fmla="*/ 36512 w 338138"/>
              <a:gd name="connsiteY12" fmla="*/ 231775 h 336550"/>
              <a:gd name="connsiteX13" fmla="*/ 98425 w 338138"/>
              <a:gd name="connsiteY13" fmla="*/ 296863 h 336550"/>
              <a:gd name="connsiteX14" fmla="*/ 73396 w 338138"/>
              <a:gd name="connsiteY14" fmla="*/ 252603 h 336550"/>
              <a:gd name="connsiteX15" fmla="*/ 36512 w 338138"/>
              <a:gd name="connsiteY15" fmla="*/ 231775 h 336550"/>
              <a:gd name="connsiteX16" fmla="*/ 279747 w 338138"/>
              <a:gd name="connsiteY16" fmla="*/ 179388 h 336550"/>
              <a:gd name="connsiteX17" fmla="*/ 273050 w 338138"/>
              <a:gd name="connsiteY17" fmla="*/ 225426 h 336550"/>
              <a:gd name="connsiteX18" fmla="*/ 315913 w 338138"/>
              <a:gd name="connsiteY18" fmla="*/ 179388 h 336550"/>
              <a:gd name="connsiteX19" fmla="*/ 279747 w 338138"/>
              <a:gd name="connsiteY19" fmla="*/ 179388 h 336550"/>
              <a:gd name="connsiteX20" fmla="*/ 179387 w 338138"/>
              <a:gd name="connsiteY20" fmla="*/ 179388 h 336550"/>
              <a:gd name="connsiteX21" fmla="*/ 179387 w 338138"/>
              <a:gd name="connsiteY21" fmla="*/ 249238 h 336550"/>
              <a:gd name="connsiteX22" fmla="*/ 249501 w 338138"/>
              <a:gd name="connsiteY22" fmla="*/ 236059 h 336550"/>
              <a:gd name="connsiteX23" fmla="*/ 258762 w 338138"/>
              <a:gd name="connsiteY23" fmla="*/ 179388 h 336550"/>
              <a:gd name="connsiteX24" fmla="*/ 179387 w 338138"/>
              <a:gd name="connsiteY24" fmla="*/ 179388 h 336550"/>
              <a:gd name="connsiteX25" fmla="*/ 273050 w 338138"/>
              <a:gd name="connsiteY25" fmla="*/ 111125 h 336550"/>
              <a:gd name="connsiteX26" fmla="*/ 279747 w 338138"/>
              <a:gd name="connsiteY26" fmla="*/ 157163 h 336550"/>
              <a:gd name="connsiteX27" fmla="*/ 315913 w 338138"/>
              <a:gd name="connsiteY27" fmla="*/ 157163 h 336550"/>
              <a:gd name="connsiteX28" fmla="*/ 273050 w 338138"/>
              <a:gd name="connsiteY28" fmla="*/ 111125 h 336550"/>
              <a:gd name="connsiteX29" fmla="*/ 179387 w 338138"/>
              <a:gd name="connsiteY29" fmla="*/ 87313 h 336550"/>
              <a:gd name="connsiteX30" fmla="*/ 179387 w 338138"/>
              <a:gd name="connsiteY30" fmla="*/ 157163 h 336550"/>
              <a:gd name="connsiteX31" fmla="*/ 258762 w 338138"/>
              <a:gd name="connsiteY31" fmla="*/ 157163 h 336550"/>
              <a:gd name="connsiteX32" fmla="*/ 249501 w 338138"/>
              <a:gd name="connsiteY32" fmla="*/ 100492 h 336550"/>
              <a:gd name="connsiteX33" fmla="*/ 179387 w 338138"/>
              <a:gd name="connsiteY33" fmla="*/ 87313 h 336550"/>
              <a:gd name="connsiteX34" fmla="*/ 239712 w 338138"/>
              <a:gd name="connsiteY34" fmla="*/ 39688 h 336550"/>
              <a:gd name="connsiteX35" fmla="*/ 264741 w 338138"/>
              <a:gd name="connsiteY35" fmla="*/ 83948 h 336550"/>
              <a:gd name="connsiteX36" fmla="*/ 301625 w 338138"/>
              <a:gd name="connsiteY36" fmla="*/ 104776 h 336550"/>
              <a:gd name="connsiteX37" fmla="*/ 239712 w 338138"/>
              <a:gd name="connsiteY37" fmla="*/ 39688 h 336550"/>
              <a:gd name="connsiteX38" fmla="*/ 89694 w 338138"/>
              <a:gd name="connsiteY38" fmla="*/ 31750 h 336550"/>
              <a:gd name="connsiteX39" fmla="*/ 61912 w 338138"/>
              <a:gd name="connsiteY39" fmla="*/ 59532 h 336550"/>
              <a:gd name="connsiteX40" fmla="*/ 89694 w 338138"/>
              <a:gd name="connsiteY40" fmla="*/ 87314 h 336550"/>
              <a:gd name="connsiteX41" fmla="*/ 117476 w 338138"/>
              <a:gd name="connsiteY41" fmla="*/ 59532 h 336550"/>
              <a:gd name="connsiteX42" fmla="*/ 89694 w 338138"/>
              <a:gd name="connsiteY42" fmla="*/ 31750 h 336550"/>
              <a:gd name="connsiteX43" fmla="*/ 179387 w 338138"/>
              <a:gd name="connsiteY43" fmla="*/ 22225 h 336550"/>
              <a:gd name="connsiteX44" fmla="*/ 179387 w 338138"/>
              <a:gd name="connsiteY44" fmla="*/ 66755 h 336550"/>
              <a:gd name="connsiteX45" fmla="*/ 239712 w 338138"/>
              <a:gd name="connsiteY45" fmla="*/ 74613 h 336550"/>
              <a:gd name="connsiteX46" fmla="*/ 179387 w 338138"/>
              <a:gd name="connsiteY46" fmla="*/ 22225 h 336550"/>
              <a:gd name="connsiteX47" fmla="*/ 169069 w 338138"/>
              <a:gd name="connsiteY47" fmla="*/ 0 h 336550"/>
              <a:gd name="connsiteX48" fmla="*/ 338138 w 338138"/>
              <a:gd name="connsiteY48" fmla="*/ 157758 h 336550"/>
              <a:gd name="connsiteX49" fmla="*/ 338138 w 338138"/>
              <a:gd name="connsiteY49" fmla="*/ 178792 h 336550"/>
              <a:gd name="connsiteX50" fmla="*/ 169069 w 338138"/>
              <a:gd name="connsiteY50" fmla="*/ 336550 h 336550"/>
              <a:gd name="connsiteX51" fmla="*/ 0 w 338138"/>
              <a:gd name="connsiteY51" fmla="*/ 178792 h 336550"/>
              <a:gd name="connsiteX52" fmla="*/ 0 w 338138"/>
              <a:gd name="connsiteY52" fmla="*/ 157758 h 336550"/>
              <a:gd name="connsiteX53" fmla="*/ 21133 w 338138"/>
              <a:gd name="connsiteY53" fmla="*/ 86767 h 336550"/>
              <a:gd name="connsiteX54" fmla="*/ 38305 w 338138"/>
              <a:gd name="connsiteY54" fmla="*/ 131465 h 336550"/>
              <a:gd name="connsiteX55" fmla="*/ 22454 w 338138"/>
              <a:gd name="connsiteY55" fmla="*/ 157758 h 336550"/>
              <a:gd name="connsiteX56" fmla="*/ 47551 w 338138"/>
              <a:gd name="connsiteY56" fmla="*/ 157758 h 336550"/>
              <a:gd name="connsiteX57" fmla="*/ 55476 w 338138"/>
              <a:gd name="connsiteY57" fmla="*/ 178792 h 336550"/>
              <a:gd name="connsiteX58" fmla="*/ 22454 w 338138"/>
              <a:gd name="connsiteY58" fmla="*/ 178792 h 336550"/>
              <a:gd name="connsiteX59" fmla="*/ 64722 w 338138"/>
              <a:gd name="connsiteY59" fmla="*/ 224805 h 336550"/>
              <a:gd name="connsiteX60" fmla="*/ 58117 w 338138"/>
              <a:gd name="connsiteY60" fmla="*/ 187995 h 336550"/>
              <a:gd name="connsiteX61" fmla="*/ 73968 w 338138"/>
              <a:gd name="connsiteY61" fmla="*/ 228749 h 336550"/>
              <a:gd name="connsiteX62" fmla="*/ 84534 w 338138"/>
              <a:gd name="connsiteY62" fmla="*/ 257671 h 336550"/>
              <a:gd name="connsiteX63" fmla="*/ 93780 w 338138"/>
              <a:gd name="connsiteY63" fmla="*/ 237952 h 336550"/>
              <a:gd name="connsiteX64" fmla="*/ 158502 w 338138"/>
              <a:gd name="connsiteY64" fmla="*/ 248469 h 336550"/>
              <a:gd name="connsiteX65" fmla="*/ 158502 w 338138"/>
              <a:gd name="connsiteY65" fmla="*/ 178792 h 336550"/>
              <a:gd name="connsiteX66" fmla="*/ 118877 w 338138"/>
              <a:gd name="connsiteY66" fmla="*/ 178792 h 336550"/>
              <a:gd name="connsiteX67" fmla="*/ 128122 w 338138"/>
              <a:gd name="connsiteY67" fmla="*/ 157758 h 336550"/>
              <a:gd name="connsiteX68" fmla="*/ 158502 w 338138"/>
              <a:gd name="connsiteY68" fmla="*/ 157758 h 336550"/>
              <a:gd name="connsiteX69" fmla="*/ 158502 w 338138"/>
              <a:gd name="connsiteY69" fmla="*/ 88081 h 336550"/>
              <a:gd name="connsiteX70" fmla="*/ 157181 w 338138"/>
              <a:gd name="connsiteY70" fmla="*/ 88081 h 336550"/>
              <a:gd name="connsiteX71" fmla="*/ 158502 w 338138"/>
              <a:gd name="connsiteY71" fmla="*/ 85452 h 336550"/>
              <a:gd name="connsiteX72" fmla="*/ 162465 w 338138"/>
              <a:gd name="connsiteY72" fmla="*/ 59159 h 336550"/>
              <a:gd name="connsiteX73" fmla="*/ 158502 w 338138"/>
              <a:gd name="connsiteY73" fmla="*/ 35495 h 336550"/>
              <a:gd name="connsiteX74" fmla="*/ 158502 w 338138"/>
              <a:gd name="connsiteY74" fmla="*/ 22349 h 336550"/>
              <a:gd name="connsiteX75" fmla="*/ 153219 w 338138"/>
              <a:gd name="connsiteY75" fmla="*/ 23664 h 336550"/>
              <a:gd name="connsiteX76" fmla="*/ 136048 w 338138"/>
              <a:gd name="connsiteY76" fmla="*/ 3944 h 336550"/>
              <a:gd name="connsiteX77" fmla="*/ 169069 w 338138"/>
              <a:gd name="connsiteY77" fmla="*/ 0 h 336550"/>
              <a:gd name="connsiteX78" fmla="*/ 90348 w 338138"/>
              <a:gd name="connsiteY78" fmla="*/ 0 h 336550"/>
              <a:gd name="connsiteX79" fmla="*/ 149225 w 338138"/>
              <a:gd name="connsiteY79" fmla="*/ 59251 h 336550"/>
              <a:gd name="connsiteX80" fmla="*/ 145300 w 338138"/>
              <a:gd name="connsiteY80" fmla="*/ 80318 h 336550"/>
              <a:gd name="connsiteX81" fmla="*/ 86422 w 338138"/>
              <a:gd name="connsiteY81" fmla="*/ 223838 h 336550"/>
              <a:gd name="connsiteX82" fmla="*/ 34087 w 338138"/>
              <a:gd name="connsiteY82" fmla="*/ 79002 h 336550"/>
              <a:gd name="connsiteX83" fmla="*/ 30162 w 338138"/>
              <a:gd name="connsiteY83" fmla="*/ 59251 h 336550"/>
              <a:gd name="connsiteX84" fmla="*/ 90348 w 338138"/>
              <a:gd name="connsiteY84"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38138" h="336550">
                <a:moveTo>
                  <a:pt x="239712" y="261938"/>
                </a:moveTo>
                <a:cubicBezTo>
                  <a:pt x="220944" y="267177"/>
                  <a:pt x="200836" y="269796"/>
                  <a:pt x="179387" y="269796"/>
                </a:cubicBezTo>
                <a:cubicBezTo>
                  <a:pt x="179387" y="269796"/>
                  <a:pt x="179387" y="269796"/>
                  <a:pt x="179387" y="314326"/>
                </a:cubicBezTo>
                <a:cubicBezTo>
                  <a:pt x="203517" y="310397"/>
                  <a:pt x="224966" y="290752"/>
                  <a:pt x="239712" y="261938"/>
                </a:cubicBezTo>
                <a:close/>
                <a:moveTo>
                  <a:pt x="100012" y="261938"/>
                </a:moveTo>
                <a:cubicBezTo>
                  <a:pt x="114370" y="290752"/>
                  <a:pt x="135255" y="310397"/>
                  <a:pt x="158750" y="314326"/>
                </a:cubicBezTo>
                <a:lnTo>
                  <a:pt x="158750" y="269796"/>
                </a:lnTo>
                <a:cubicBezTo>
                  <a:pt x="137865" y="269796"/>
                  <a:pt x="118286" y="267177"/>
                  <a:pt x="100012" y="261938"/>
                </a:cubicBezTo>
                <a:close/>
                <a:moveTo>
                  <a:pt x="301625" y="231775"/>
                </a:moveTo>
                <a:cubicBezTo>
                  <a:pt x="291087" y="239586"/>
                  <a:pt x="279231" y="247396"/>
                  <a:pt x="264741" y="252603"/>
                </a:cubicBezTo>
                <a:cubicBezTo>
                  <a:pt x="258154" y="269526"/>
                  <a:pt x="250250" y="283846"/>
                  <a:pt x="239712" y="296863"/>
                </a:cubicBezTo>
                <a:cubicBezTo>
                  <a:pt x="267375" y="281242"/>
                  <a:pt x="288452" y="259112"/>
                  <a:pt x="301625" y="231775"/>
                </a:cubicBezTo>
                <a:close/>
                <a:moveTo>
                  <a:pt x="36512" y="231775"/>
                </a:moveTo>
                <a:cubicBezTo>
                  <a:pt x="49685" y="259112"/>
                  <a:pt x="72079" y="281242"/>
                  <a:pt x="98425" y="296863"/>
                </a:cubicBezTo>
                <a:cubicBezTo>
                  <a:pt x="87886" y="283846"/>
                  <a:pt x="79983" y="269526"/>
                  <a:pt x="73396" y="252603"/>
                </a:cubicBezTo>
                <a:cubicBezTo>
                  <a:pt x="58906" y="247396"/>
                  <a:pt x="47050" y="239586"/>
                  <a:pt x="36512" y="231775"/>
                </a:cubicBezTo>
                <a:close/>
                <a:moveTo>
                  <a:pt x="279747" y="179388"/>
                </a:moveTo>
                <a:cubicBezTo>
                  <a:pt x="279747" y="195173"/>
                  <a:pt x="277069" y="210957"/>
                  <a:pt x="273050" y="225426"/>
                </a:cubicBezTo>
                <a:cubicBezTo>
                  <a:pt x="295821" y="213588"/>
                  <a:pt x="310555" y="196488"/>
                  <a:pt x="315913" y="179388"/>
                </a:cubicBezTo>
                <a:cubicBezTo>
                  <a:pt x="315913" y="179388"/>
                  <a:pt x="315913" y="179388"/>
                  <a:pt x="279747" y="179388"/>
                </a:cubicBezTo>
                <a:close/>
                <a:moveTo>
                  <a:pt x="179387" y="179388"/>
                </a:moveTo>
                <a:cubicBezTo>
                  <a:pt x="179387" y="179388"/>
                  <a:pt x="179387" y="179388"/>
                  <a:pt x="179387" y="249238"/>
                </a:cubicBezTo>
                <a:cubicBezTo>
                  <a:pt x="204522" y="249238"/>
                  <a:pt x="228335" y="243966"/>
                  <a:pt x="249501" y="236059"/>
                </a:cubicBezTo>
                <a:cubicBezTo>
                  <a:pt x="254793" y="218926"/>
                  <a:pt x="257439" y="200475"/>
                  <a:pt x="258762" y="179388"/>
                </a:cubicBezTo>
                <a:cubicBezTo>
                  <a:pt x="258762" y="179388"/>
                  <a:pt x="258762" y="179388"/>
                  <a:pt x="179387" y="179388"/>
                </a:cubicBezTo>
                <a:close/>
                <a:moveTo>
                  <a:pt x="273050" y="111125"/>
                </a:moveTo>
                <a:cubicBezTo>
                  <a:pt x="277069" y="125594"/>
                  <a:pt x="279747" y="141379"/>
                  <a:pt x="279747" y="157163"/>
                </a:cubicBezTo>
                <a:lnTo>
                  <a:pt x="315913" y="157163"/>
                </a:lnTo>
                <a:cubicBezTo>
                  <a:pt x="310555" y="140063"/>
                  <a:pt x="295821" y="122963"/>
                  <a:pt x="273050" y="111125"/>
                </a:cubicBezTo>
                <a:close/>
                <a:moveTo>
                  <a:pt x="179387" y="87313"/>
                </a:moveTo>
                <a:lnTo>
                  <a:pt x="179387" y="157163"/>
                </a:lnTo>
                <a:cubicBezTo>
                  <a:pt x="179387" y="157163"/>
                  <a:pt x="179387" y="157163"/>
                  <a:pt x="258762" y="157163"/>
                </a:cubicBezTo>
                <a:cubicBezTo>
                  <a:pt x="257439" y="136076"/>
                  <a:pt x="254793" y="117625"/>
                  <a:pt x="249501" y="100492"/>
                </a:cubicBezTo>
                <a:cubicBezTo>
                  <a:pt x="228335" y="92585"/>
                  <a:pt x="204522" y="87313"/>
                  <a:pt x="179387" y="87313"/>
                </a:cubicBezTo>
                <a:close/>
                <a:moveTo>
                  <a:pt x="239712" y="39688"/>
                </a:moveTo>
                <a:cubicBezTo>
                  <a:pt x="250250" y="52705"/>
                  <a:pt x="258154" y="67025"/>
                  <a:pt x="264741" y="83948"/>
                </a:cubicBezTo>
                <a:cubicBezTo>
                  <a:pt x="279231" y="89155"/>
                  <a:pt x="291087" y="96965"/>
                  <a:pt x="301625" y="104776"/>
                </a:cubicBezTo>
                <a:cubicBezTo>
                  <a:pt x="288452" y="77439"/>
                  <a:pt x="267375" y="55309"/>
                  <a:pt x="239712" y="39688"/>
                </a:cubicBezTo>
                <a:close/>
                <a:moveTo>
                  <a:pt x="89694" y="31750"/>
                </a:moveTo>
                <a:cubicBezTo>
                  <a:pt x="74350" y="31750"/>
                  <a:pt x="61912" y="44188"/>
                  <a:pt x="61912" y="59532"/>
                </a:cubicBezTo>
                <a:cubicBezTo>
                  <a:pt x="61912" y="74876"/>
                  <a:pt x="74350" y="87314"/>
                  <a:pt x="89694" y="87314"/>
                </a:cubicBezTo>
                <a:cubicBezTo>
                  <a:pt x="105038" y="87314"/>
                  <a:pt x="117476" y="74876"/>
                  <a:pt x="117476" y="59532"/>
                </a:cubicBezTo>
                <a:cubicBezTo>
                  <a:pt x="117476" y="44188"/>
                  <a:pt x="105038" y="31750"/>
                  <a:pt x="89694" y="31750"/>
                </a:cubicBezTo>
                <a:close/>
                <a:moveTo>
                  <a:pt x="179387" y="22225"/>
                </a:moveTo>
                <a:lnTo>
                  <a:pt x="179387" y="66755"/>
                </a:lnTo>
                <a:cubicBezTo>
                  <a:pt x="200836" y="66755"/>
                  <a:pt x="220944" y="69374"/>
                  <a:pt x="239712" y="74613"/>
                </a:cubicBezTo>
                <a:cubicBezTo>
                  <a:pt x="224966" y="45799"/>
                  <a:pt x="203517" y="26154"/>
                  <a:pt x="179387" y="22225"/>
                </a:cubicBezTo>
                <a:close/>
                <a:moveTo>
                  <a:pt x="169069" y="0"/>
                </a:moveTo>
                <a:cubicBezTo>
                  <a:pt x="258887" y="0"/>
                  <a:pt x="331534" y="69676"/>
                  <a:pt x="338138" y="157758"/>
                </a:cubicBezTo>
                <a:lnTo>
                  <a:pt x="338138" y="178792"/>
                </a:lnTo>
                <a:cubicBezTo>
                  <a:pt x="331534" y="266874"/>
                  <a:pt x="258887" y="336550"/>
                  <a:pt x="169069" y="336550"/>
                </a:cubicBezTo>
                <a:cubicBezTo>
                  <a:pt x="79251" y="336550"/>
                  <a:pt x="6604" y="266874"/>
                  <a:pt x="0" y="178792"/>
                </a:cubicBezTo>
                <a:cubicBezTo>
                  <a:pt x="0" y="178792"/>
                  <a:pt x="0" y="178792"/>
                  <a:pt x="0" y="157758"/>
                </a:cubicBezTo>
                <a:cubicBezTo>
                  <a:pt x="2642" y="131465"/>
                  <a:pt x="9246" y="107801"/>
                  <a:pt x="21133" y="86767"/>
                </a:cubicBezTo>
                <a:cubicBezTo>
                  <a:pt x="25096" y="95969"/>
                  <a:pt x="30379" y="113060"/>
                  <a:pt x="38305" y="131465"/>
                </a:cubicBezTo>
                <a:cubicBezTo>
                  <a:pt x="30379" y="139353"/>
                  <a:pt x="25096" y="148555"/>
                  <a:pt x="22454" y="157758"/>
                </a:cubicBezTo>
                <a:cubicBezTo>
                  <a:pt x="22454" y="157758"/>
                  <a:pt x="22454" y="157758"/>
                  <a:pt x="47551" y="157758"/>
                </a:cubicBezTo>
                <a:cubicBezTo>
                  <a:pt x="50192" y="164331"/>
                  <a:pt x="52834" y="172219"/>
                  <a:pt x="55476" y="178792"/>
                </a:cubicBezTo>
                <a:cubicBezTo>
                  <a:pt x="55476" y="178792"/>
                  <a:pt x="55476" y="178792"/>
                  <a:pt x="22454" y="178792"/>
                </a:cubicBezTo>
                <a:cubicBezTo>
                  <a:pt x="27738" y="195883"/>
                  <a:pt x="42267" y="212973"/>
                  <a:pt x="64722" y="224805"/>
                </a:cubicBezTo>
                <a:cubicBezTo>
                  <a:pt x="62080" y="212973"/>
                  <a:pt x="59438" y="201141"/>
                  <a:pt x="58117" y="187995"/>
                </a:cubicBezTo>
                <a:cubicBezTo>
                  <a:pt x="66042" y="210344"/>
                  <a:pt x="72647" y="226120"/>
                  <a:pt x="73968" y="228749"/>
                </a:cubicBezTo>
                <a:cubicBezTo>
                  <a:pt x="73968" y="228749"/>
                  <a:pt x="73968" y="228749"/>
                  <a:pt x="84534" y="257671"/>
                </a:cubicBezTo>
                <a:cubicBezTo>
                  <a:pt x="84534" y="257671"/>
                  <a:pt x="84534" y="257671"/>
                  <a:pt x="93780" y="237952"/>
                </a:cubicBezTo>
                <a:cubicBezTo>
                  <a:pt x="113593" y="243210"/>
                  <a:pt x="134727" y="248469"/>
                  <a:pt x="158502" y="248469"/>
                </a:cubicBezTo>
                <a:cubicBezTo>
                  <a:pt x="158502" y="248469"/>
                  <a:pt x="158502" y="248469"/>
                  <a:pt x="158502" y="178792"/>
                </a:cubicBezTo>
                <a:cubicBezTo>
                  <a:pt x="158502" y="178792"/>
                  <a:pt x="158502" y="178792"/>
                  <a:pt x="118877" y="178792"/>
                </a:cubicBezTo>
                <a:cubicBezTo>
                  <a:pt x="122839" y="172219"/>
                  <a:pt x="125481" y="164331"/>
                  <a:pt x="128122" y="157758"/>
                </a:cubicBezTo>
                <a:cubicBezTo>
                  <a:pt x="128122" y="157758"/>
                  <a:pt x="128122" y="157758"/>
                  <a:pt x="158502" y="157758"/>
                </a:cubicBezTo>
                <a:cubicBezTo>
                  <a:pt x="158502" y="157758"/>
                  <a:pt x="158502" y="157758"/>
                  <a:pt x="158502" y="88081"/>
                </a:cubicBezTo>
                <a:cubicBezTo>
                  <a:pt x="158502" y="88081"/>
                  <a:pt x="157181" y="88081"/>
                  <a:pt x="157181" y="88081"/>
                </a:cubicBezTo>
                <a:cubicBezTo>
                  <a:pt x="157181" y="86767"/>
                  <a:pt x="157181" y="85452"/>
                  <a:pt x="158502" y="85452"/>
                </a:cubicBezTo>
                <a:cubicBezTo>
                  <a:pt x="161144" y="77564"/>
                  <a:pt x="162465" y="68362"/>
                  <a:pt x="162465" y="59159"/>
                </a:cubicBezTo>
                <a:cubicBezTo>
                  <a:pt x="162465" y="51271"/>
                  <a:pt x="161144" y="43383"/>
                  <a:pt x="158502" y="35495"/>
                </a:cubicBezTo>
                <a:cubicBezTo>
                  <a:pt x="158502" y="35495"/>
                  <a:pt x="158502" y="35495"/>
                  <a:pt x="158502" y="22349"/>
                </a:cubicBezTo>
                <a:cubicBezTo>
                  <a:pt x="157181" y="22349"/>
                  <a:pt x="154539" y="23664"/>
                  <a:pt x="153219" y="23664"/>
                </a:cubicBezTo>
                <a:cubicBezTo>
                  <a:pt x="147935" y="15776"/>
                  <a:pt x="142652" y="9202"/>
                  <a:pt x="136048" y="3944"/>
                </a:cubicBezTo>
                <a:cubicBezTo>
                  <a:pt x="146614" y="1315"/>
                  <a:pt x="157181" y="0"/>
                  <a:pt x="169069" y="0"/>
                </a:cubicBezTo>
                <a:close/>
                <a:moveTo>
                  <a:pt x="90348" y="0"/>
                </a:moveTo>
                <a:cubicBezTo>
                  <a:pt x="123057" y="0"/>
                  <a:pt x="149225" y="26334"/>
                  <a:pt x="149225" y="59251"/>
                </a:cubicBezTo>
                <a:cubicBezTo>
                  <a:pt x="149225" y="67151"/>
                  <a:pt x="147916" y="73735"/>
                  <a:pt x="145300" y="80318"/>
                </a:cubicBezTo>
                <a:cubicBezTo>
                  <a:pt x="137449" y="104019"/>
                  <a:pt x="86422" y="223838"/>
                  <a:pt x="86422" y="223838"/>
                </a:cubicBezTo>
                <a:cubicBezTo>
                  <a:pt x="86422" y="223838"/>
                  <a:pt x="38012" y="93485"/>
                  <a:pt x="34087" y="79002"/>
                </a:cubicBezTo>
                <a:cubicBezTo>
                  <a:pt x="31470" y="72418"/>
                  <a:pt x="30162" y="65835"/>
                  <a:pt x="30162" y="59251"/>
                </a:cubicBezTo>
                <a:cubicBezTo>
                  <a:pt x="30162" y="26334"/>
                  <a:pt x="57638" y="0"/>
                  <a:pt x="90348" y="0"/>
                </a:cubicBezTo>
                <a:close/>
              </a:path>
            </a:pathLst>
          </a:custGeom>
          <a:solidFill>
            <a:sysClr val="window" lastClr="FFFFFF"/>
          </a:solidFill>
          <a:ln>
            <a:noFill/>
          </a:ln>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圆角矩形 4"/>
          <p:cNvSpPr/>
          <p:nvPr>
            <p:custDataLst>
              <p:tags r:id="rId20"/>
            </p:custDataLst>
          </p:nvPr>
        </p:nvSpPr>
        <p:spPr>
          <a:xfrm>
            <a:off x="5141595" y="3789045"/>
            <a:ext cx="2846705" cy="819150"/>
          </a:xfrm>
          <a:prstGeom prst="roundRect">
            <a:avLst/>
          </a:prstGeom>
          <a:solidFill>
            <a:srgbClr val="8064A2"/>
          </a:solidFill>
          <a:ln w="76200" cap="flat" cmpd="sng" algn="ctr">
            <a:solidFill>
              <a:sysClr val="window" lastClr="FFFFFF"/>
            </a:solidFill>
            <a:prstDash val="solid"/>
            <a:miter lim="800000"/>
          </a:ln>
          <a:effectLst/>
        </p:spPr>
        <p:txBody>
          <a:bodyPr anchor="ctr"/>
          <a:lstStyle/>
          <a:p>
            <a:pPr algn="ctr">
              <a:lnSpc>
                <a:spcPct val="13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椭圆 49"/>
          <p:cNvSpPr/>
          <p:nvPr>
            <p:custDataLst>
              <p:tags r:id="rId21"/>
            </p:custDataLst>
          </p:nvPr>
        </p:nvSpPr>
        <p:spPr>
          <a:xfrm>
            <a:off x="5104130" y="4127500"/>
            <a:ext cx="144780" cy="144780"/>
          </a:xfrm>
          <a:prstGeom prst="ellipse">
            <a:avLst/>
          </a:prstGeom>
          <a:solidFill>
            <a:srgbClr val="8064A2"/>
          </a:solidFill>
          <a:ln w="76200" cap="flat" cmpd="sng" algn="ctr">
            <a:solidFill>
              <a:sysClr val="window" lastClr="FFFFFF"/>
            </a:solidFill>
            <a:prstDash val="solid"/>
            <a:miter lim="800000"/>
          </a:ln>
          <a:effectLst/>
        </p:spPr>
        <p:txBody>
          <a:bodyPr anchor="ctr"/>
          <a:lstStyle/>
          <a:p>
            <a:pPr algn="ctr">
              <a:lnSpc>
                <a:spcPct val="13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52" name="直接连接符 51"/>
          <p:cNvCxnSpPr>
            <a:stCxn id="30" idx="3"/>
          </p:cNvCxnSpPr>
          <p:nvPr>
            <p:custDataLst>
              <p:tags r:id="rId22"/>
            </p:custDataLst>
          </p:nvPr>
        </p:nvCxnSpPr>
        <p:spPr>
          <a:xfrm flipH="1">
            <a:off x="4095750" y="2654935"/>
            <a:ext cx="1029335" cy="230505"/>
          </a:xfrm>
          <a:prstGeom prst="line">
            <a:avLst/>
          </a:prstGeom>
          <a:noFill/>
          <a:ln w="19050" cap="flat" cmpd="sng" algn="ctr">
            <a:solidFill>
              <a:srgbClr val="F79646"/>
            </a:solidFill>
            <a:prstDash val="dash"/>
            <a:miter lim="800000"/>
          </a:ln>
          <a:effectLst/>
        </p:spPr>
      </p:cxnSp>
      <p:pic>
        <p:nvPicPr>
          <p:cNvPr id="53" name="图形 39"/>
          <p:cNvPicPr>
            <a:picLocks noChangeAspect="1"/>
          </p:cNvPicPr>
          <p:nvPr>
            <p:custDataLst>
              <p:tags r:id="rId23"/>
            </p:custDataLst>
          </p:nvPr>
        </p:nvPicPr>
        <p:blipFill>
          <a:blip r:embed="rId35" cstate="print">
            <a:extLst>
              <a:ext uri="{28A0092B-C50C-407E-A947-70E740481C1C}">
                <a14:useLocalDpi xmlns:a14="http://schemas.microsoft.com/office/drawing/2010/main" val="0"/>
              </a:ext>
            </a:extLst>
          </a:blip>
          <a:stretch>
            <a:fillRect/>
          </a:stretch>
        </p:blipFill>
        <p:spPr>
          <a:xfrm>
            <a:off x="5502910" y="4001135"/>
            <a:ext cx="335280" cy="394335"/>
          </a:xfrm>
          <a:prstGeom prst="rect">
            <a:avLst/>
          </a:prstGeom>
        </p:spPr>
      </p:pic>
      <p:sp>
        <p:nvSpPr>
          <p:cNvPr id="55" name="矩形 54"/>
          <p:cNvSpPr/>
          <p:nvPr>
            <p:custDataLst>
              <p:tags r:id="rId24"/>
            </p:custDataLst>
          </p:nvPr>
        </p:nvSpPr>
        <p:spPr>
          <a:xfrm>
            <a:off x="1142365" y="2715895"/>
            <a:ext cx="2133600" cy="304800"/>
          </a:xfrm>
          <a:prstGeom prst="rect">
            <a:avLst/>
          </a:prstGeom>
        </p:spPr>
        <p:txBody>
          <a:bodyPr wrap="square" lIns="66141" tIns="34393" rIns="66141" bIns="0"/>
          <a:lstStyle/>
          <a:p>
            <a:pPr defTabSz="913765">
              <a:lnSpc>
                <a:spcPct val="120000"/>
              </a:lnSpc>
              <a:defRPr/>
            </a:pPr>
            <a:r>
              <a:rPr lang="zh-CN" altLang="en-US" sz="2400" b="1">
                <a:solidFill>
                  <a:prstClr val="black"/>
                </a:solidFill>
                <a:sym typeface="+mn-ea"/>
              </a:rPr>
              <a:t>绩效标准设定</a:t>
            </a:r>
            <a:endParaRPr lang="zh-CN" altLang="en-US" sz="2400" b="1" spc="300">
              <a:solidFill>
                <a:prstClr val="black"/>
              </a:solidFill>
              <a:latin typeface="微软雅黑" panose="020B0503020204020204" pitchFamily="34" charset="-122"/>
              <a:ea typeface="微软雅黑" panose="020B0503020204020204" pitchFamily="34" charset="-122"/>
              <a:cs typeface="+mn-ea"/>
              <a:sym typeface="+mn-ea"/>
            </a:endParaRPr>
          </a:p>
        </p:txBody>
      </p:sp>
      <p:sp>
        <p:nvSpPr>
          <p:cNvPr id="56" name="文本框 55"/>
          <p:cNvSpPr txBox="1"/>
          <p:nvPr>
            <p:custDataLst>
              <p:tags r:id="rId25"/>
            </p:custDataLst>
          </p:nvPr>
        </p:nvSpPr>
        <p:spPr>
          <a:xfrm>
            <a:off x="6092190" y="2522220"/>
            <a:ext cx="1805940"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是指国家公布的行业指标数据等。</a:t>
            </a:r>
          </a:p>
        </p:txBody>
      </p:sp>
      <p:sp>
        <p:nvSpPr>
          <p:cNvPr id="57" name="矩形 56"/>
          <p:cNvSpPr/>
          <p:nvPr>
            <p:custDataLst>
              <p:tags r:id="rId26"/>
            </p:custDataLst>
          </p:nvPr>
        </p:nvSpPr>
        <p:spPr>
          <a:xfrm>
            <a:off x="6092190" y="2187575"/>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行业标准</a:t>
            </a:r>
          </a:p>
        </p:txBody>
      </p:sp>
      <p:sp>
        <p:nvSpPr>
          <p:cNvPr id="58" name="文本框 57"/>
          <p:cNvSpPr txBox="1"/>
          <p:nvPr>
            <p:custDataLst>
              <p:tags r:id="rId27"/>
            </p:custDataLst>
          </p:nvPr>
        </p:nvSpPr>
        <p:spPr>
          <a:xfrm>
            <a:off x="6092190" y="1716405"/>
            <a:ext cx="1805940"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是指同类指标的历史数据等。</a:t>
            </a:r>
          </a:p>
        </p:txBody>
      </p:sp>
      <p:sp>
        <p:nvSpPr>
          <p:cNvPr id="59" name="矩形 58"/>
          <p:cNvSpPr/>
          <p:nvPr>
            <p:custDataLst>
              <p:tags r:id="rId28"/>
            </p:custDataLst>
          </p:nvPr>
        </p:nvSpPr>
        <p:spPr>
          <a:xfrm>
            <a:off x="6092190" y="1360170"/>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历史标准</a:t>
            </a:r>
          </a:p>
        </p:txBody>
      </p:sp>
      <p:sp>
        <p:nvSpPr>
          <p:cNvPr id="60" name="文本框 59"/>
          <p:cNvSpPr txBox="1"/>
          <p:nvPr>
            <p:custDataLst>
              <p:tags r:id="rId29"/>
            </p:custDataLst>
          </p:nvPr>
        </p:nvSpPr>
        <p:spPr>
          <a:xfrm>
            <a:off x="6092190" y="3376295"/>
            <a:ext cx="1805940"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是指预先制定的目标、计划、预算、定额等数据。</a:t>
            </a:r>
          </a:p>
        </p:txBody>
      </p:sp>
      <p:sp>
        <p:nvSpPr>
          <p:cNvPr id="61" name="矩形 60"/>
          <p:cNvSpPr/>
          <p:nvPr>
            <p:custDataLst>
              <p:tags r:id="rId30"/>
            </p:custDataLst>
          </p:nvPr>
        </p:nvSpPr>
        <p:spPr>
          <a:xfrm>
            <a:off x="6092190" y="3020695"/>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计划标准</a:t>
            </a:r>
          </a:p>
        </p:txBody>
      </p:sp>
      <p:sp>
        <p:nvSpPr>
          <p:cNvPr id="62" name="文本框 61"/>
          <p:cNvSpPr txBox="1"/>
          <p:nvPr>
            <p:custDataLst>
              <p:tags r:id="rId31"/>
            </p:custDataLst>
          </p:nvPr>
        </p:nvSpPr>
        <p:spPr>
          <a:xfrm>
            <a:off x="6092190" y="4190365"/>
            <a:ext cx="1805940" cy="359410"/>
          </a:xfrm>
          <a:prstGeom prst="rect">
            <a:avLst/>
          </a:prstGeom>
          <a:noFill/>
        </p:spPr>
        <p:txBody>
          <a:bodyPr wrap="square" lIns="66141" tIns="0" rIns="66141" bIns="34393" anchor="t" anchorCtr="0">
            <a:normAutofit/>
          </a:bodyPr>
          <a:lstStyle/>
          <a:p>
            <a:pPr defTabSz="913765">
              <a:lnSpc>
                <a:spcPct val="120000"/>
              </a:lnSpc>
              <a:defRPr/>
            </a:pPr>
            <a:r>
              <a:rPr lang="zh-CN" altLang="en-US" sz="880" spc="15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财政部和行业主管部门认可的其他标准。</a:t>
            </a:r>
          </a:p>
        </p:txBody>
      </p:sp>
      <p:sp>
        <p:nvSpPr>
          <p:cNvPr id="63" name="矩形 62"/>
          <p:cNvSpPr/>
          <p:nvPr>
            <p:custDataLst>
              <p:tags r:id="rId32"/>
            </p:custDataLst>
          </p:nvPr>
        </p:nvSpPr>
        <p:spPr>
          <a:xfrm>
            <a:off x="6092190" y="3855720"/>
            <a:ext cx="1805940" cy="300990"/>
          </a:xfrm>
          <a:prstGeom prst="rect">
            <a:avLst/>
          </a:prstGeom>
        </p:spPr>
        <p:txBody>
          <a:bodyPr wrap="square" lIns="66141" tIns="34393" rIns="66141" bIns="0">
            <a:normAutofit/>
          </a:bodyPr>
          <a:lstStyle/>
          <a:p>
            <a:pPr defTabSz="913765">
              <a:lnSpc>
                <a:spcPct val="120000"/>
              </a:lnSpc>
              <a:defRPr/>
            </a:pPr>
            <a:r>
              <a:rPr lang="zh-CN" altLang="en-US" sz="1325" b="1" spc="300">
                <a:solidFill>
                  <a:sysClr val="window" lastClr="FFFFFF"/>
                </a:solidFill>
                <a:latin typeface="微软雅黑" panose="020B0503020204020204" pitchFamily="34" charset="-122"/>
                <a:ea typeface="微软雅黑" panose="020B0503020204020204" pitchFamily="34" charset="-122"/>
                <a:cs typeface="+mn-ea"/>
                <a:sym typeface="Arial" panose="020B0604020202020204" pitchFamily="34" charset="0"/>
              </a:rPr>
              <a:t>其他标准</a:t>
            </a:r>
          </a:p>
        </p:txBody>
      </p:sp>
      <p:sp>
        <p:nvSpPr>
          <p:cNvPr id="3" name="标题 3"/>
          <p:cNvSpPr txBox="1">
            <a:spLocks noGrp="1"/>
          </p:cNvSpPr>
          <p:nvPr/>
        </p:nvSpPr>
        <p:spPr>
          <a:xfrm>
            <a:off x="449263" y="35845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Tree>
    <p:custDataLst>
      <p:tags r:id="rId1"/>
    </p:custDataLst>
    <p:extLst>
      <p:ext uri="{BB962C8B-B14F-4D97-AF65-F5344CB8AC3E}">
        <p14:creationId xmlns:p14="http://schemas.microsoft.com/office/powerpoint/2010/main" val="161346169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16" name="文本框 15"/>
          <p:cNvSpPr txBox="1"/>
          <p:nvPr/>
        </p:nvSpPr>
        <p:spPr>
          <a:xfrm>
            <a:off x="655638" y="1168400"/>
            <a:ext cx="7688580" cy="3416320"/>
          </a:xfrm>
          <a:prstGeom prst="rect">
            <a:avLst/>
          </a:prstGeom>
          <a:noFill/>
        </p:spPr>
        <p:txBody>
          <a:bodyPr wrap="square" rtlCol="0">
            <a:spAutoFit/>
          </a:bodyPr>
          <a:lstStyle/>
          <a:p>
            <a:pPr indent="508000"/>
            <a:r>
              <a:rPr lang="en-US" altLang="zh-CN" sz="2000" b="1" dirty="0" smtClean="0">
                <a:solidFill>
                  <a:prstClr val="black"/>
                </a:solidFill>
                <a:latin typeface="+mn-ea"/>
              </a:rPr>
              <a:t>4.</a:t>
            </a:r>
            <a:r>
              <a:rPr lang="zh-CN" altLang="en-US" sz="2000" b="1" dirty="0" smtClean="0">
                <a:solidFill>
                  <a:prstClr val="black"/>
                </a:solidFill>
                <a:latin typeface="+mn-ea"/>
              </a:rPr>
              <a:t>绩效目标审核</a:t>
            </a:r>
            <a:endParaRPr lang="en-US" altLang="zh-CN" sz="2000" b="1" dirty="0" smtClean="0">
              <a:solidFill>
                <a:prstClr val="black"/>
              </a:solidFill>
              <a:latin typeface="+mn-ea"/>
            </a:endParaRPr>
          </a:p>
          <a:p>
            <a:pPr indent="508000"/>
            <a:r>
              <a:rPr lang="zh-CN" altLang="en-US" dirty="0" smtClean="0">
                <a:solidFill>
                  <a:prstClr val="black"/>
                </a:solidFill>
                <a:latin typeface="+mn-ea"/>
              </a:rPr>
              <a:t>（</a:t>
            </a:r>
            <a:r>
              <a:rPr lang="en-US" altLang="zh-CN" dirty="0" smtClean="0">
                <a:solidFill>
                  <a:prstClr val="black"/>
                </a:solidFill>
                <a:latin typeface="+mn-ea"/>
              </a:rPr>
              <a:t>1</a:t>
            </a:r>
            <a:r>
              <a:rPr lang="zh-CN" altLang="en-US" dirty="0" smtClean="0">
                <a:solidFill>
                  <a:prstClr val="black"/>
                </a:solidFill>
                <a:latin typeface="+mn-ea"/>
              </a:rPr>
              <a:t>）绩</a:t>
            </a:r>
            <a:r>
              <a:rPr lang="zh-CN" altLang="en-US" dirty="0">
                <a:solidFill>
                  <a:prstClr val="black"/>
                </a:solidFill>
                <a:latin typeface="+mn-ea"/>
              </a:rPr>
              <a:t>效目标审</a:t>
            </a:r>
            <a:r>
              <a:rPr lang="zh-CN" altLang="en-US" dirty="0" smtClean="0">
                <a:solidFill>
                  <a:prstClr val="black"/>
                </a:solidFill>
                <a:latin typeface="+mn-ea"/>
              </a:rPr>
              <a:t>核的内</a:t>
            </a:r>
            <a:r>
              <a:rPr lang="zh-CN" altLang="en-US" dirty="0">
                <a:solidFill>
                  <a:prstClr val="black"/>
                </a:solidFill>
                <a:latin typeface="+mn-ea"/>
              </a:rPr>
              <a:t>涵</a:t>
            </a:r>
          </a:p>
          <a:p>
            <a:pPr indent="508000"/>
            <a:r>
              <a:rPr lang="zh-CN" altLang="en-US" dirty="0">
                <a:solidFill>
                  <a:prstClr val="black"/>
                </a:solidFill>
              </a:rPr>
              <a:t>绩效目标审核是指财政部门或各部门对相关部门或单位报送的绩效目标或专项转移支付绩效目标进行审查核实，并将审核意见反馈相关部门或单位，指导其修改完善绩效目标的过程。按照“谁分配资金，谁审核目标”的原则，绩效目标由财政部门或各部门按照预算管理级次进行审核。根据工作需要，绩效目标可委托第三方予以审核。</a:t>
            </a:r>
          </a:p>
          <a:p>
            <a:pPr indent="508000"/>
            <a:r>
              <a:rPr lang="zh-CN" altLang="en-US" dirty="0">
                <a:solidFill>
                  <a:prstClr val="black"/>
                </a:solidFill>
              </a:rPr>
              <a:t>绩效目标审核是部门预算审核或专项转移支付预算审核的有机组成部分和必要环节，部门预算绩效目标审核符合要求后，方可进入项目库，并进入下一步预算编审流程；专项转移支付绩效目标审核结果作为专项转移支付预算安排和资金分配的重要依据</a:t>
            </a:r>
            <a:r>
              <a:rPr lang="zh-CN" altLang="en-US" dirty="0" smtClean="0">
                <a:solidFill>
                  <a:prstClr val="black"/>
                </a:solidFill>
              </a:rPr>
              <a:t>。</a:t>
            </a:r>
            <a:endParaRPr lang="en-US" altLang="zh-CN" dirty="0" smtClean="0">
              <a:solidFill>
                <a:prstClr val="black"/>
              </a:solidFill>
            </a:endParaRPr>
          </a:p>
          <a:p>
            <a:pPr indent="508000"/>
            <a:r>
              <a:rPr lang="zh-CN" altLang="en-US" dirty="0">
                <a:solidFill>
                  <a:prstClr val="black"/>
                </a:solidFill>
                <a:latin typeface="+mn-ea"/>
              </a:rPr>
              <a:t>（</a:t>
            </a:r>
            <a:r>
              <a:rPr lang="en-US" altLang="zh-CN" dirty="0">
                <a:solidFill>
                  <a:prstClr val="black"/>
                </a:solidFill>
                <a:latin typeface="+mn-ea"/>
              </a:rPr>
              <a:t>2</a:t>
            </a:r>
            <a:r>
              <a:rPr lang="zh-CN" altLang="en-US" dirty="0">
                <a:solidFill>
                  <a:prstClr val="black"/>
                </a:solidFill>
                <a:latin typeface="+mn-ea"/>
              </a:rPr>
              <a:t>）绩效目标审核的内容</a:t>
            </a:r>
            <a:endParaRPr lang="en-US" altLang="zh-CN" dirty="0">
              <a:solidFill>
                <a:prstClr val="black"/>
              </a:solidFill>
              <a:latin typeface="+mn-ea"/>
            </a:endParaRPr>
          </a:p>
          <a:p>
            <a:pPr indent="508000"/>
            <a:r>
              <a:rPr lang="zh-CN" altLang="en-US" dirty="0">
                <a:solidFill>
                  <a:prstClr val="black"/>
                </a:solidFill>
                <a:latin typeface="+mn-ea"/>
              </a:rPr>
              <a:t>（</a:t>
            </a:r>
            <a:r>
              <a:rPr lang="en-US" altLang="zh-CN" dirty="0">
                <a:solidFill>
                  <a:prstClr val="black"/>
                </a:solidFill>
                <a:latin typeface="+mn-ea"/>
              </a:rPr>
              <a:t>3</a:t>
            </a:r>
            <a:r>
              <a:rPr lang="zh-CN" altLang="en-US" dirty="0">
                <a:solidFill>
                  <a:prstClr val="black"/>
                </a:solidFill>
                <a:latin typeface="+mn-ea"/>
              </a:rPr>
              <a:t>）绩效目标审核的结果</a:t>
            </a: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Tree>
    <p:custDataLst>
      <p:tags r:id="rId1"/>
    </p:custDataLst>
    <p:extLst>
      <p:ext uri="{BB962C8B-B14F-4D97-AF65-F5344CB8AC3E}">
        <p14:creationId xmlns:p14="http://schemas.microsoft.com/office/powerpoint/2010/main" val="3827292666"/>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三、部门预算编制的绩效目标管理</a:t>
            </a:r>
          </a:p>
        </p:txBody>
      </p:sp>
      <p:sp>
        <p:nvSpPr>
          <p:cNvPr id="3" name="缺角矩形 2"/>
          <p:cNvSpPr/>
          <p:nvPr>
            <p:custDataLst>
              <p:tags r:id="rId3"/>
            </p:custDataLst>
          </p:nvPr>
        </p:nvSpPr>
        <p:spPr>
          <a:xfrm>
            <a:off x="3290848" y="1526913"/>
            <a:ext cx="2075573" cy="2075573"/>
          </a:xfrm>
          <a:prstGeom prst="plaque">
            <a:avLst>
              <a:gd name="adj" fmla="val 50000"/>
            </a:avLst>
          </a:prstGeom>
          <a:solidFill>
            <a:sysClr val="window" lastClr="FFFFFF">
              <a:lumMod val="85000"/>
            </a:sysClr>
          </a:solidFill>
          <a:ln w="12700" cap="flat" cmpd="sng" algn="ctr">
            <a:noFill/>
            <a:prstDash val="solid"/>
            <a:miter lim="800000"/>
          </a:ln>
          <a:effectLst/>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11"/>
          <p:cNvSpPr/>
          <p:nvPr>
            <p:custDataLst>
              <p:tags r:id="rId4"/>
            </p:custDataLst>
          </p:nvPr>
        </p:nvSpPr>
        <p:spPr bwMode="auto">
          <a:xfrm>
            <a:off x="4092775" y="2283010"/>
            <a:ext cx="485101" cy="485101"/>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泪滴形 34"/>
          <p:cNvSpPr/>
          <p:nvPr>
            <p:custDataLst>
              <p:tags r:id="rId5"/>
            </p:custDataLst>
          </p:nvPr>
        </p:nvSpPr>
        <p:spPr>
          <a:xfrm rot="16221277">
            <a:off x="3114498" y="1422077"/>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泪滴形 35"/>
          <p:cNvSpPr/>
          <p:nvPr>
            <p:custDataLst>
              <p:tags r:id="rId6"/>
            </p:custDataLst>
          </p:nvPr>
        </p:nvSpPr>
        <p:spPr>
          <a:xfrm rot="16221277">
            <a:off x="3092564" y="1393610"/>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任意多边形 13"/>
          <p:cNvSpPr/>
          <p:nvPr>
            <p:custDataLst>
              <p:tags r:id="rId7"/>
            </p:custDataLst>
          </p:nvPr>
        </p:nvSpPr>
        <p:spPr bwMode="auto">
          <a:xfrm>
            <a:off x="3383297" y="1701143"/>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文本框 37"/>
          <p:cNvSpPr txBox="1"/>
          <p:nvPr>
            <p:custDataLst>
              <p:tags r:id="rId8"/>
            </p:custDataLst>
          </p:nvPr>
        </p:nvSpPr>
        <p:spPr>
          <a:xfrm>
            <a:off x="668824" y="1758212"/>
            <a:ext cx="2230390" cy="468111"/>
          </a:xfrm>
          <a:prstGeom prst="rect">
            <a:avLst/>
          </a:prstGeom>
          <a:noFill/>
        </p:spPr>
        <p:txBody>
          <a:bodyPr wrap="square" lIns="66141" tIns="0" rIns="66141" bIns="34393">
            <a:noAutofit/>
          </a:bodyPr>
          <a:lstStyle/>
          <a:p>
            <a:pPr algn="r" defTabSz="1218565">
              <a:lnSpc>
                <a:spcPct val="120000"/>
              </a:lnSpc>
              <a:spcBef>
                <a:spcPct val="0"/>
              </a:spcBef>
              <a:defRPr/>
            </a:pPr>
            <a:r>
              <a:rPr lang="zh-CN" altLang="en-US" sz="12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绩效目标的内容是否完整，绩效目标是否明确、清晰。</a:t>
            </a:r>
          </a:p>
        </p:txBody>
      </p:sp>
      <p:sp>
        <p:nvSpPr>
          <p:cNvPr id="39" name="矩形 38"/>
          <p:cNvSpPr/>
          <p:nvPr>
            <p:custDataLst>
              <p:tags r:id="rId9"/>
            </p:custDataLst>
          </p:nvPr>
        </p:nvSpPr>
        <p:spPr>
          <a:xfrm>
            <a:off x="668824" y="1429534"/>
            <a:ext cx="2230391" cy="296736"/>
          </a:xfrm>
          <a:prstGeom prst="rect">
            <a:avLst/>
          </a:prstGeom>
        </p:spPr>
        <p:txBody>
          <a:bodyPr wrap="square" lIns="66141" tIns="34393" rIns="66141" bIns="0" anchor="b" anchorCtr="0">
            <a:normAutofit/>
          </a:bodyPr>
          <a:lstStyle/>
          <a:p>
            <a:pPr algn="r">
              <a:lnSpc>
                <a:spcPct val="120000"/>
              </a:lnSpc>
            </a:pPr>
            <a:r>
              <a:rPr lang="zh-CN" altLang="en-US" sz="1325"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完整性审核</a:t>
            </a:r>
          </a:p>
        </p:txBody>
      </p:sp>
      <p:sp>
        <p:nvSpPr>
          <p:cNvPr id="41" name="泪滴形 40"/>
          <p:cNvSpPr/>
          <p:nvPr>
            <p:custDataLst>
              <p:tags r:id="rId10"/>
            </p:custDataLst>
          </p:nvPr>
        </p:nvSpPr>
        <p:spPr>
          <a:xfrm rot="129116">
            <a:off x="4538296" y="1425810"/>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泪滴形 41"/>
          <p:cNvSpPr/>
          <p:nvPr>
            <p:custDataLst>
              <p:tags r:id="rId11"/>
            </p:custDataLst>
          </p:nvPr>
        </p:nvSpPr>
        <p:spPr>
          <a:xfrm rot="129116">
            <a:off x="4575163" y="1405277"/>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任意多边形 12"/>
          <p:cNvSpPr/>
          <p:nvPr>
            <p:custDataLst>
              <p:tags r:id="rId12"/>
            </p:custDataLst>
          </p:nvPr>
        </p:nvSpPr>
        <p:spPr bwMode="auto">
          <a:xfrm>
            <a:off x="4947563" y="1679210"/>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文本框 43"/>
          <p:cNvSpPr txBox="1"/>
          <p:nvPr>
            <p:custDataLst>
              <p:tags r:id="rId13"/>
            </p:custDataLst>
          </p:nvPr>
        </p:nvSpPr>
        <p:spPr>
          <a:xfrm>
            <a:off x="5835778" y="1758212"/>
            <a:ext cx="2793397" cy="468111"/>
          </a:xfrm>
          <a:prstGeom prst="rect">
            <a:avLst/>
          </a:prstGeom>
          <a:noFill/>
        </p:spPr>
        <p:txBody>
          <a:bodyPr wrap="square" lIns="66141" tIns="0" rIns="66141" bIns="34393"/>
          <a:lstStyle/>
          <a:p>
            <a:pPr defTabSz="1218565">
              <a:lnSpc>
                <a:spcPct val="120000"/>
              </a:lnSpc>
              <a:spcBef>
                <a:spcPct val="0"/>
              </a:spcBef>
              <a:defRPr/>
            </a:pPr>
            <a:r>
              <a:rPr lang="zh-CN" altLang="en-US" sz="12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部门预算绩效目标的设定与部门职能、事业发展规划是否相关；专项转移支付绩效目标的设定与专项转移支付的特定政策目标、用途、使用范围等是否相关。是否对申报的绩效目标设定了相关联的绩效指标，绩效指标是否细化、量化。</a:t>
            </a:r>
          </a:p>
        </p:txBody>
      </p:sp>
      <p:sp>
        <p:nvSpPr>
          <p:cNvPr id="45" name="矩形 44"/>
          <p:cNvSpPr/>
          <p:nvPr>
            <p:custDataLst>
              <p:tags r:id="rId14"/>
            </p:custDataLst>
          </p:nvPr>
        </p:nvSpPr>
        <p:spPr>
          <a:xfrm>
            <a:off x="5835779" y="1429534"/>
            <a:ext cx="2230390" cy="296736"/>
          </a:xfrm>
          <a:prstGeom prst="rect">
            <a:avLst/>
          </a:prstGeom>
        </p:spPr>
        <p:txBody>
          <a:bodyPr wrap="square" lIns="66141" tIns="34393" rIns="66141" bIns="0" anchor="b" anchorCtr="0">
            <a:normAutofit/>
          </a:bodyPr>
          <a:lstStyle/>
          <a:p>
            <a:pPr>
              <a:lnSpc>
                <a:spcPct val="120000"/>
              </a:lnSpc>
            </a:pPr>
            <a:r>
              <a:rPr lang="zh-CN" altLang="en-US" sz="1325" b="1" spc="30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相关性审核</a:t>
            </a:r>
          </a:p>
        </p:txBody>
      </p:sp>
      <p:sp>
        <p:nvSpPr>
          <p:cNvPr id="47" name="泪滴形 46"/>
          <p:cNvSpPr/>
          <p:nvPr>
            <p:custDataLst>
              <p:tags r:id="rId15"/>
            </p:custDataLst>
          </p:nvPr>
        </p:nvSpPr>
        <p:spPr>
          <a:xfrm rot="10969501">
            <a:off x="3104698" y="2744609"/>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泪滴形 47"/>
          <p:cNvSpPr/>
          <p:nvPr>
            <p:custDataLst>
              <p:tags r:id="rId16"/>
            </p:custDataLst>
          </p:nvPr>
        </p:nvSpPr>
        <p:spPr>
          <a:xfrm rot="10969501">
            <a:off x="3081831" y="2765142"/>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custDataLst>
              <p:tags r:id="rId17"/>
            </p:custDataLst>
          </p:nvPr>
        </p:nvSpPr>
        <p:spPr>
          <a:xfrm>
            <a:off x="668824" y="3564213"/>
            <a:ext cx="2230390" cy="468111"/>
          </a:xfrm>
          <a:prstGeom prst="rect">
            <a:avLst/>
          </a:prstGeom>
          <a:noFill/>
        </p:spPr>
        <p:txBody>
          <a:bodyPr wrap="square" lIns="66141" tIns="0" rIns="66141" bIns="34393"/>
          <a:lstStyle/>
          <a:p>
            <a:pPr defTabSz="1218565">
              <a:lnSpc>
                <a:spcPct val="120000"/>
              </a:lnSpc>
              <a:spcBef>
                <a:spcPct val="0"/>
              </a:spcBef>
              <a:defRPr/>
            </a:pPr>
            <a:r>
              <a:rPr lang="zh-CN" altLang="en-US" sz="12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资金规模与绩效目标之间是否匹配，在既定资金规模下，绩效目标是否过高或过低；或者要完成既定绩效目标，资金规模是否过大或过小。</a:t>
            </a:r>
          </a:p>
        </p:txBody>
      </p:sp>
      <p:sp>
        <p:nvSpPr>
          <p:cNvPr id="51" name="矩形 50"/>
          <p:cNvSpPr/>
          <p:nvPr>
            <p:custDataLst>
              <p:tags r:id="rId18"/>
            </p:custDataLst>
          </p:nvPr>
        </p:nvSpPr>
        <p:spPr>
          <a:xfrm>
            <a:off x="668824" y="3267520"/>
            <a:ext cx="2230391" cy="296736"/>
          </a:xfrm>
          <a:prstGeom prst="rect">
            <a:avLst/>
          </a:prstGeom>
        </p:spPr>
        <p:txBody>
          <a:bodyPr wrap="square" lIns="66141" tIns="34393" rIns="66141" bIns="0" anchor="b" anchorCtr="0">
            <a:normAutofit/>
          </a:bodyPr>
          <a:lstStyle/>
          <a:p>
            <a:pPr algn="r">
              <a:lnSpc>
                <a:spcPct val="120000"/>
              </a:lnSpc>
            </a:pPr>
            <a:r>
              <a:rPr lang="zh-CN" altLang="en-US" sz="1325" b="1" spc="30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适当性审核</a:t>
            </a:r>
          </a:p>
        </p:txBody>
      </p:sp>
      <p:sp>
        <p:nvSpPr>
          <p:cNvPr id="53" name="泪滴形 52"/>
          <p:cNvSpPr/>
          <p:nvPr>
            <p:custDataLst>
              <p:tags r:id="rId19"/>
            </p:custDataLst>
          </p:nvPr>
        </p:nvSpPr>
        <p:spPr>
          <a:xfrm rot="4794637">
            <a:off x="4552763" y="2721742"/>
            <a:ext cx="993999" cy="972066"/>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泪滴形 53"/>
          <p:cNvSpPr/>
          <p:nvPr>
            <p:custDataLst>
              <p:tags r:id="rId20"/>
            </p:custDataLst>
          </p:nvPr>
        </p:nvSpPr>
        <p:spPr>
          <a:xfrm rot="4794637">
            <a:off x="4577963" y="2759542"/>
            <a:ext cx="993999" cy="972066"/>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任意多边形 14"/>
          <p:cNvSpPr/>
          <p:nvPr>
            <p:custDataLst>
              <p:tags r:id="rId21"/>
            </p:custDataLst>
          </p:nvPr>
        </p:nvSpPr>
        <p:spPr bwMode="auto">
          <a:xfrm rot="10800000">
            <a:off x="4907429" y="3034875"/>
            <a:ext cx="334133" cy="42140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p:cNvSpPr txBox="1"/>
          <p:nvPr>
            <p:custDataLst>
              <p:tags r:id="rId22"/>
            </p:custDataLst>
          </p:nvPr>
        </p:nvSpPr>
        <p:spPr>
          <a:xfrm>
            <a:off x="5835779" y="3708229"/>
            <a:ext cx="2793396" cy="468111"/>
          </a:xfrm>
          <a:prstGeom prst="rect">
            <a:avLst/>
          </a:prstGeom>
          <a:noFill/>
        </p:spPr>
        <p:txBody>
          <a:bodyPr wrap="square" lIns="66141" tIns="0" rIns="66141" bIns="34393"/>
          <a:lstStyle/>
          <a:p>
            <a:pPr defTabSz="1218565">
              <a:lnSpc>
                <a:spcPct val="120000"/>
              </a:lnSpc>
              <a:spcBef>
                <a:spcPct val="0"/>
              </a:spcBef>
              <a:defRPr/>
            </a:pPr>
            <a:r>
              <a:rPr lang="zh-CN" altLang="en-US" sz="12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绩效目标是否经过充分论证和合理测算；所采取的措施是否切实可行，并能确保绩效目标如期实现。综合考虑成本效益，是否有必要安排财政资金。</a:t>
            </a:r>
          </a:p>
        </p:txBody>
      </p:sp>
      <p:sp>
        <p:nvSpPr>
          <p:cNvPr id="57" name="矩形 56"/>
          <p:cNvSpPr/>
          <p:nvPr>
            <p:custDataLst>
              <p:tags r:id="rId23"/>
            </p:custDataLst>
          </p:nvPr>
        </p:nvSpPr>
        <p:spPr>
          <a:xfrm>
            <a:off x="5835779" y="3375548"/>
            <a:ext cx="2230390" cy="296736"/>
          </a:xfrm>
          <a:prstGeom prst="rect">
            <a:avLst/>
          </a:prstGeom>
        </p:spPr>
        <p:txBody>
          <a:bodyPr wrap="square" lIns="66141" tIns="34393" rIns="66141" bIns="0" anchor="b" anchorCtr="0">
            <a:normAutofit/>
          </a:bodyPr>
          <a:lstStyle/>
          <a:p>
            <a:pPr>
              <a:lnSpc>
                <a:spcPct val="120000"/>
              </a:lnSpc>
            </a:pPr>
            <a:r>
              <a:rPr lang="zh-CN" altLang="en-US" sz="1325" b="1" spc="300" dirty="0">
                <a:solidFill>
                  <a:srgbClr val="1AA3AA"/>
                </a:solidFill>
                <a:latin typeface="微软雅黑" panose="020B0503020204020204" pitchFamily="34" charset="-122"/>
                <a:ea typeface="微软雅黑" panose="020B0503020204020204" pitchFamily="34" charset="-122"/>
                <a:cs typeface="+mn-ea"/>
                <a:sym typeface="Arial" panose="020B0604020202020204" pitchFamily="34" charset="0"/>
              </a:rPr>
              <a:t>可行性审核</a:t>
            </a:r>
          </a:p>
        </p:txBody>
      </p:sp>
      <p:sp>
        <p:nvSpPr>
          <p:cNvPr id="24" name="PA_ImportSvg_636701175243069250"/>
          <p:cNvSpPr/>
          <p:nvPr>
            <p:custDataLst>
              <p:tags r:id="rId24"/>
            </p:custDataLst>
          </p:nvPr>
        </p:nvSpPr>
        <p:spPr>
          <a:xfrm>
            <a:off x="3345084" y="3021423"/>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ndParaRPr>
          </a:p>
        </p:txBody>
      </p:sp>
      <p:sp>
        <p:nvSpPr>
          <p:cNvPr id="2" name="标题 3"/>
          <p:cNvSpPr txBox="1">
            <a:spLocks noGrp="1"/>
          </p:cNvSpPr>
          <p:nvPr/>
        </p:nvSpPr>
        <p:spPr>
          <a:xfrm>
            <a:off x="526576" y="240887"/>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l">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一、预算编制事前绩效评估与绩效目标管理</a:t>
            </a:r>
          </a:p>
        </p:txBody>
      </p:sp>
    </p:spTree>
    <p:custDataLst>
      <p:tags r:id="rId1"/>
    </p:custDataLst>
    <p:extLst>
      <p:ext uri="{BB962C8B-B14F-4D97-AF65-F5344CB8AC3E}">
        <p14:creationId xmlns:p14="http://schemas.microsoft.com/office/powerpoint/2010/main" val="1515596135"/>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934720" y="2447925"/>
            <a:ext cx="7131685" cy="1299156"/>
          </a:xfrm>
          <a:prstGeom prst="rect">
            <a:avLst/>
          </a:prstGeom>
          <a:noFill/>
        </p:spPr>
        <p:txBody>
          <a:bodyPr wrap="square" lIns="67391" tIns="33696" rIns="67391" bIns="33696" rtlCol="0">
            <a:spAutoFit/>
          </a:bodyPr>
          <a:lstStyle/>
          <a:p>
            <a:pPr algn="ctr"/>
            <a:r>
              <a:rPr lang="zh-CN" altLang="en-US" sz="4000" dirty="0">
                <a:solidFill>
                  <a:srgbClr val="305480"/>
                </a:solidFill>
                <a:latin typeface="黑体" panose="02010609060101010101" pitchFamily="2" charset="-122"/>
                <a:ea typeface="黑体" panose="02010609060101010101" pitchFamily="2" charset="-122"/>
                <a:cs typeface="+mn-ea"/>
                <a:sym typeface="+mn-lt"/>
              </a:rPr>
              <a:t>第一节  政府预</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算的编</a:t>
            </a:r>
            <a:r>
              <a:rPr lang="zh-CN" altLang="en-US" sz="4000" dirty="0">
                <a:solidFill>
                  <a:srgbClr val="305480"/>
                </a:solidFill>
                <a:latin typeface="黑体" panose="02010609060101010101" pitchFamily="2" charset="-122"/>
                <a:ea typeface="黑体" panose="02010609060101010101" pitchFamily="2" charset="-122"/>
                <a:cs typeface="+mn-ea"/>
                <a:sym typeface="+mn-lt"/>
              </a:rPr>
              <a:t>制依</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据及规范要求</a:t>
            </a:r>
            <a:endParaRPr lang="zh-CN" altLang="en-US" sz="36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1</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二、各预算之间的相互关系</a:t>
            </a:r>
          </a:p>
        </p:txBody>
      </p:sp>
      <p:sp>
        <p:nvSpPr>
          <p:cNvPr id="16" name="文本框 15"/>
          <p:cNvSpPr txBox="1"/>
          <p:nvPr/>
        </p:nvSpPr>
        <p:spPr>
          <a:xfrm>
            <a:off x="324098" y="1296020"/>
            <a:ext cx="8023225" cy="3600986"/>
          </a:xfrm>
          <a:prstGeom prst="rect">
            <a:avLst/>
          </a:prstGeom>
          <a:noFill/>
        </p:spPr>
        <p:txBody>
          <a:bodyPr wrap="square" rtlCol="0">
            <a:spAutoFit/>
          </a:bodyPr>
          <a:lstStyle/>
          <a:p>
            <a:pPr indent="508000"/>
            <a:r>
              <a:rPr lang="zh-CN" altLang="en-US" sz="2000" b="1" dirty="0" smtClean="0">
                <a:solidFill>
                  <a:prstClr val="black"/>
                </a:solidFill>
              </a:rPr>
              <a:t>（一）项目库的内涵</a:t>
            </a:r>
            <a:endParaRPr lang="en-US" altLang="zh-CN" sz="2000" b="1" dirty="0">
              <a:solidFill>
                <a:prstClr val="black"/>
              </a:solidFill>
            </a:endParaRPr>
          </a:p>
          <a:p>
            <a:pPr indent="508000"/>
            <a:r>
              <a:rPr lang="zh-CN" altLang="en-US" dirty="0" smtClean="0">
                <a:solidFill>
                  <a:prstClr val="black"/>
                </a:solidFill>
              </a:rPr>
              <a:t>项目库是对财政预算支出进行规范化、程序化管理的数据库系统，是预算编制和预算管理的一项重要制度和管理基础。</a:t>
            </a:r>
            <a:endParaRPr lang="en-US" altLang="zh-CN" dirty="0" smtClean="0">
              <a:solidFill>
                <a:prstClr val="black"/>
              </a:solidFill>
            </a:endParaRPr>
          </a:p>
          <a:p>
            <a:pPr indent="508000"/>
            <a:r>
              <a:rPr lang="zh-CN" altLang="en-US" sz="2000" b="1" dirty="0" smtClean="0">
                <a:solidFill>
                  <a:prstClr val="black"/>
                </a:solidFill>
              </a:rPr>
              <a:t>（二）项目库分层设立、分级管理</a:t>
            </a:r>
            <a:endParaRPr lang="en-US" altLang="zh-CN" sz="2000" b="1" dirty="0" smtClean="0">
              <a:solidFill>
                <a:prstClr val="black"/>
              </a:solidFill>
            </a:endParaRPr>
          </a:p>
          <a:p>
            <a:pPr indent="508000"/>
            <a:r>
              <a:rPr lang="zh-CN" altLang="en-US" sz="2000" b="1" dirty="0" smtClean="0">
                <a:solidFill>
                  <a:prstClr val="black"/>
                </a:solidFill>
              </a:rPr>
              <a:t>（三）项目库管理规则</a:t>
            </a:r>
            <a:endParaRPr lang="en-US" altLang="zh-CN" sz="2000" b="1" dirty="0" smtClean="0">
              <a:solidFill>
                <a:prstClr val="black"/>
              </a:solidFill>
            </a:endParaRPr>
          </a:p>
          <a:p>
            <a:pPr indent="508000"/>
            <a:r>
              <a:rPr lang="en-US" altLang="zh-CN" dirty="0" smtClean="0">
                <a:solidFill>
                  <a:prstClr val="black"/>
                </a:solidFill>
                <a:latin typeface="+mn-ea"/>
              </a:rPr>
              <a:t>1.</a:t>
            </a:r>
            <a:r>
              <a:rPr lang="zh-CN" altLang="en-US" dirty="0" smtClean="0">
                <a:solidFill>
                  <a:prstClr val="black"/>
                </a:solidFill>
                <a:latin typeface="+mn-ea"/>
              </a:rPr>
              <a:t>明晰项目库管理的“主体责任”</a:t>
            </a:r>
            <a:endParaRPr lang="en-US" altLang="zh-CN" dirty="0" smtClean="0">
              <a:solidFill>
                <a:prstClr val="black"/>
              </a:solidFill>
              <a:latin typeface="+mn-ea"/>
            </a:endParaRPr>
          </a:p>
          <a:p>
            <a:pPr indent="508000"/>
            <a:r>
              <a:rPr lang="en-US" altLang="zh-CN" dirty="0" smtClean="0">
                <a:solidFill>
                  <a:prstClr val="black"/>
                </a:solidFill>
                <a:latin typeface="+mn-ea"/>
              </a:rPr>
              <a:t>2.</a:t>
            </a:r>
            <a:r>
              <a:rPr lang="zh-CN" altLang="en-US" dirty="0" smtClean="0">
                <a:solidFill>
                  <a:prstClr val="black"/>
                </a:solidFill>
                <a:latin typeface="+mn-ea"/>
              </a:rPr>
              <a:t>预算项目逐年滚动管理</a:t>
            </a:r>
            <a:endParaRPr lang="en-US" altLang="zh-CN" dirty="0" smtClean="0">
              <a:solidFill>
                <a:prstClr val="black"/>
              </a:solidFill>
              <a:latin typeface="+mn-ea"/>
            </a:endParaRPr>
          </a:p>
          <a:p>
            <a:pPr indent="508000"/>
            <a:r>
              <a:rPr lang="en-US" altLang="zh-CN" dirty="0" smtClean="0">
                <a:solidFill>
                  <a:prstClr val="black"/>
                </a:solidFill>
                <a:latin typeface="+mn-ea"/>
              </a:rPr>
              <a:t>3.</a:t>
            </a:r>
            <a:r>
              <a:rPr lang="zh-CN" altLang="en-US" dirty="0" smtClean="0">
                <a:solidFill>
                  <a:prstClr val="black"/>
                </a:solidFill>
                <a:latin typeface="+mn-ea"/>
              </a:rPr>
              <a:t>预算项目全面实施预算绩效管理</a:t>
            </a:r>
            <a:endParaRPr lang="en-US" altLang="zh-CN" dirty="0" smtClean="0">
              <a:solidFill>
                <a:prstClr val="black"/>
              </a:solidFill>
              <a:latin typeface="+mn-ea"/>
            </a:endParaRPr>
          </a:p>
          <a:p>
            <a:pPr indent="508000"/>
            <a:r>
              <a:rPr lang="zh-CN" altLang="en-US" sz="2000" b="1" dirty="0" smtClean="0">
                <a:solidFill>
                  <a:prstClr val="black"/>
                </a:solidFill>
              </a:rPr>
              <a:t>（四）项目库管理的一般流程</a:t>
            </a:r>
            <a:endParaRPr lang="en-US" altLang="zh-CN" sz="2000" b="1" dirty="0" smtClean="0">
              <a:solidFill>
                <a:prstClr val="black"/>
              </a:solidFill>
            </a:endParaRPr>
          </a:p>
          <a:p>
            <a:pPr indent="508000"/>
            <a:r>
              <a:rPr lang="en-US" altLang="zh-CN" dirty="0" smtClean="0">
                <a:solidFill>
                  <a:prstClr val="black"/>
                </a:solidFill>
                <a:latin typeface="+mn-ea"/>
              </a:rPr>
              <a:t>1.</a:t>
            </a:r>
            <a:r>
              <a:rPr lang="zh-CN" altLang="en-US" dirty="0" smtClean="0">
                <a:solidFill>
                  <a:prstClr val="black"/>
                </a:solidFill>
                <a:latin typeface="+mn-ea"/>
              </a:rPr>
              <a:t>项目入库</a:t>
            </a:r>
            <a:endParaRPr lang="en-US" altLang="zh-CN" dirty="0" smtClean="0">
              <a:solidFill>
                <a:prstClr val="black"/>
              </a:solidFill>
              <a:latin typeface="+mn-ea"/>
            </a:endParaRPr>
          </a:p>
          <a:p>
            <a:pPr indent="508000"/>
            <a:r>
              <a:rPr lang="en-US" altLang="zh-CN" dirty="0" smtClean="0">
                <a:solidFill>
                  <a:prstClr val="black"/>
                </a:solidFill>
                <a:latin typeface="+mn-ea"/>
              </a:rPr>
              <a:t>2.</a:t>
            </a:r>
            <a:r>
              <a:rPr lang="zh-CN" altLang="en-US" dirty="0" smtClean="0">
                <a:solidFill>
                  <a:prstClr val="black"/>
                </a:solidFill>
                <a:latin typeface="+mn-ea"/>
              </a:rPr>
              <a:t>备选项目选取</a:t>
            </a:r>
            <a:endParaRPr lang="en-US" altLang="zh-CN" dirty="0" smtClean="0">
              <a:solidFill>
                <a:prstClr val="black"/>
              </a:solidFill>
              <a:latin typeface="+mn-ea"/>
            </a:endParaRPr>
          </a:p>
          <a:p>
            <a:pPr indent="508000"/>
            <a:endParaRPr lang="en-US" altLang="zh-CN" sz="2000" b="1" dirty="0" smtClean="0">
              <a:solidFill>
                <a:prstClr val="black"/>
              </a:solidFill>
            </a:endParaRPr>
          </a:p>
          <a:p>
            <a:pPr indent="508000"/>
            <a:endParaRPr lang="en-US" altLang="zh-CN" dirty="0">
              <a:solidFill>
                <a:prstClr val="black"/>
              </a:solidFill>
            </a:endParaRP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smtClean="0">
                <a:solidFill>
                  <a:prstClr val="white"/>
                </a:solidFill>
                <a:latin typeface="黑体" panose="02010609060101010101" pitchFamily="49" charset="-122"/>
                <a:ea typeface="黑体" panose="02010609060101010101" pitchFamily="49" charset="-122"/>
                <a:sym typeface="+mn-lt"/>
              </a:rPr>
              <a:t>二、项目库管理</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extLst>
      <p:ext uri="{BB962C8B-B14F-4D97-AF65-F5344CB8AC3E}">
        <p14:creationId xmlns:p14="http://schemas.microsoft.com/office/powerpoint/2010/main" val="3219602097"/>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二、各预算之间的相互关系</a:t>
            </a:r>
          </a:p>
        </p:txBody>
      </p:sp>
      <p:sp>
        <p:nvSpPr>
          <p:cNvPr id="16" name="文本框 15"/>
          <p:cNvSpPr txBox="1"/>
          <p:nvPr/>
        </p:nvSpPr>
        <p:spPr>
          <a:xfrm>
            <a:off x="324098" y="1296020"/>
            <a:ext cx="8023225" cy="4031873"/>
          </a:xfrm>
          <a:prstGeom prst="rect">
            <a:avLst/>
          </a:prstGeom>
          <a:noFill/>
        </p:spPr>
        <p:txBody>
          <a:bodyPr wrap="square" rtlCol="0">
            <a:spAutoFit/>
          </a:bodyPr>
          <a:lstStyle/>
          <a:p>
            <a:pPr indent="508000"/>
            <a:r>
              <a:rPr lang="zh-CN" altLang="en-US" sz="2000" b="1" dirty="0" smtClean="0">
                <a:solidFill>
                  <a:prstClr val="black"/>
                </a:solidFill>
                <a:latin typeface="+mn-ea"/>
              </a:rPr>
              <a:t>（一）预算支出标准和标准化的内涵</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标准和标准化</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2.</a:t>
            </a:r>
            <a:r>
              <a:rPr lang="zh-CN" altLang="en-US" sz="2000" b="1" dirty="0" smtClean="0">
                <a:solidFill>
                  <a:prstClr val="black"/>
                </a:solidFill>
                <a:latin typeface="+mn-ea"/>
              </a:rPr>
              <a:t>预算支出标准和标准化</a:t>
            </a:r>
            <a:endParaRPr lang="en-US" altLang="zh-CN" sz="2000" b="1" dirty="0" smtClean="0">
              <a:solidFill>
                <a:prstClr val="black"/>
              </a:solidFill>
              <a:latin typeface="+mn-ea"/>
            </a:endParaRPr>
          </a:p>
          <a:p>
            <a:pPr indent="508000"/>
            <a:endParaRPr lang="en-US" altLang="zh-CN" sz="2000" b="1" dirty="0" smtClean="0">
              <a:solidFill>
                <a:prstClr val="black"/>
              </a:solidFill>
              <a:latin typeface="+mn-ea"/>
            </a:endParaRPr>
          </a:p>
          <a:p>
            <a:pPr indent="508000"/>
            <a:r>
              <a:rPr lang="zh-CN" altLang="en-US" sz="2000" b="1" dirty="0" smtClean="0">
                <a:solidFill>
                  <a:prstClr val="black"/>
                </a:solidFill>
                <a:latin typeface="+mn-ea"/>
              </a:rPr>
              <a:t>（二）基本支出标准和项目支出标准</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基本支出标准</a:t>
            </a:r>
            <a:endParaRPr lang="en-US" altLang="zh-CN" sz="2000" b="1" dirty="0" smtClean="0">
              <a:solidFill>
                <a:prstClr val="black"/>
              </a:solidFill>
              <a:latin typeface="+mn-ea"/>
            </a:endParaRPr>
          </a:p>
          <a:p>
            <a:pPr indent="508000"/>
            <a:r>
              <a:rPr lang="zh-CN" altLang="en-US" dirty="0">
                <a:solidFill>
                  <a:prstClr val="black"/>
                </a:solidFill>
                <a:latin typeface="+mn-ea"/>
              </a:rPr>
              <a:t>部门基本支出标准包括人员经费标准和公用经费标准。人员经费标准包括工资津补贴、住房改革支出、社会保险缴费等具体支出标准；公用经费标准按照人员费用定额为主、实物费用定额为辅的方式确定。</a:t>
            </a:r>
            <a:endParaRPr lang="en-US" altLang="zh-CN" dirty="0">
              <a:solidFill>
                <a:prstClr val="black"/>
              </a:solidFill>
              <a:latin typeface="+mn-ea"/>
            </a:endParaRPr>
          </a:p>
          <a:p>
            <a:pPr indent="508000"/>
            <a:r>
              <a:rPr lang="en-US" altLang="zh-CN" sz="2000" b="1" dirty="0" smtClean="0">
                <a:solidFill>
                  <a:prstClr val="black"/>
                </a:solidFill>
                <a:latin typeface="+mn-ea"/>
              </a:rPr>
              <a:t>2.</a:t>
            </a:r>
            <a:r>
              <a:rPr lang="zh-CN" altLang="en-US" sz="2000" b="1" dirty="0" smtClean="0">
                <a:solidFill>
                  <a:prstClr val="black"/>
                </a:solidFill>
                <a:latin typeface="+mn-ea"/>
              </a:rPr>
              <a:t>项目支出标准</a:t>
            </a:r>
            <a:endParaRPr lang="en-US" altLang="zh-CN" sz="2000" b="1" dirty="0" smtClean="0">
              <a:solidFill>
                <a:prstClr val="black"/>
              </a:solidFill>
              <a:latin typeface="+mn-ea"/>
            </a:endParaRPr>
          </a:p>
          <a:p>
            <a:pPr indent="508000"/>
            <a:r>
              <a:rPr lang="zh-CN" altLang="en-US" dirty="0" smtClean="0">
                <a:solidFill>
                  <a:prstClr val="black"/>
                </a:solidFill>
                <a:latin typeface="+mn-ea"/>
              </a:rPr>
              <a:t>（</a:t>
            </a:r>
            <a:r>
              <a:rPr lang="en-US" altLang="zh-CN" dirty="0" smtClean="0">
                <a:solidFill>
                  <a:prstClr val="black"/>
                </a:solidFill>
                <a:latin typeface="+mn-ea"/>
              </a:rPr>
              <a:t>1</a:t>
            </a:r>
            <a:r>
              <a:rPr lang="zh-CN" altLang="en-US" dirty="0" smtClean="0">
                <a:solidFill>
                  <a:prstClr val="black"/>
                </a:solidFill>
                <a:latin typeface="+mn-ea"/>
              </a:rPr>
              <a:t>）财政部门标准和部门内部标准</a:t>
            </a:r>
            <a:endParaRPr lang="en-US" altLang="zh-CN" dirty="0" smtClean="0">
              <a:solidFill>
                <a:prstClr val="black"/>
              </a:solidFill>
              <a:latin typeface="+mn-ea"/>
            </a:endParaRPr>
          </a:p>
          <a:p>
            <a:pPr indent="508000"/>
            <a:r>
              <a:rPr lang="zh-CN" altLang="en-US" dirty="0" smtClean="0">
                <a:solidFill>
                  <a:prstClr val="black"/>
                </a:solidFill>
                <a:latin typeface="+mn-ea"/>
              </a:rPr>
              <a:t>（</a:t>
            </a:r>
            <a:r>
              <a:rPr lang="en-US" altLang="zh-CN" dirty="0" smtClean="0">
                <a:solidFill>
                  <a:prstClr val="black"/>
                </a:solidFill>
                <a:latin typeface="+mn-ea"/>
              </a:rPr>
              <a:t>2</a:t>
            </a:r>
            <a:r>
              <a:rPr lang="zh-CN" altLang="en-US" dirty="0" smtClean="0">
                <a:solidFill>
                  <a:prstClr val="black"/>
                </a:solidFill>
                <a:latin typeface="+mn-ea"/>
              </a:rPr>
              <a:t>）通用定额标准和专门定额标准</a:t>
            </a:r>
            <a:endParaRPr lang="en-US" altLang="zh-CN" dirty="0">
              <a:solidFill>
                <a:prstClr val="black"/>
              </a:solidFill>
              <a:latin typeface="+mn-ea"/>
            </a:endParaRPr>
          </a:p>
          <a:p>
            <a:pPr indent="508000"/>
            <a:endParaRPr lang="en-US" altLang="zh-CN" sz="2000" b="1" dirty="0" smtClean="0">
              <a:solidFill>
                <a:prstClr val="black"/>
              </a:solidFill>
            </a:endParaRPr>
          </a:p>
          <a:p>
            <a:pPr indent="508000"/>
            <a:endParaRPr lang="en-US" altLang="zh-CN" dirty="0">
              <a:solidFill>
                <a:prstClr val="black"/>
              </a:solidFill>
            </a:endParaRPr>
          </a:p>
        </p:txBody>
      </p:sp>
      <p:sp>
        <p:nvSpPr>
          <p:cNvPr id="2"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三</a:t>
            </a:r>
            <a:r>
              <a:rPr lang="zh-CN" altLang="en-US" sz="3200" b="1" dirty="0" smtClean="0">
                <a:solidFill>
                  <a:prstClr val="white"/>
                </a:solidFill>
                <a:latin typeface="黑体" panose="02010609060101010101" pitchFamily="49" charset="-122"/>
                <a:ea typeface="黑体" panose="02010609060101010101" pitchFamily="49" charset="-122"/>
                <a:sym typeface="+mn-lt"/>
              </a:rPr>
              <a:t>、预算支出标准及标准化管理</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extLst>
      <p:ext uri="{BB962C8B-B14F-4D97-AF65-F5344CB8AC3E}">
        <p14:creationId xmlns:p14="http://schemas.microsoft.com/office/powerpoint/2010/main" val="109640877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028065" y="2447925"/>
            <a:ext cx="6944995" cy="682625"/>
          </a:xfrm>
          <a:prstGeom prst="rect">
            <a:avLst/>
          </a:prstGeom>
          <a:noFill/>
        </p:spPr>
        <p:txBody>
          <a:bodyPr wrap="square" lIns="67391" tIns="33696" rIns="67391" bIns="33696" rtlCol="0">
            <a:spAutoFit/>
          </a:bodyPr>
          <a:lstStyle/>
          <a:p>
            <a:pPr algn="ct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第四节  </a:t>
            </a:r>
            <a:r>
              <a:rPr lang="zh-CN" altLang="en-US" sz="4000" dirty="0">
                <a:solidFill>
                  <a:srgbClr val="305480"/>
                </a:solidFill>
                <a:latin typeface="黑体" panose="02010609060101010101" pitchFamily="2" charset="-122"/>
                <a:ea typeface="黑体" panose="02010609060101010101" pitchFamily="2" charset="-122"/>
                <a:cs typeface="+mn-ea"/>
                <a:sym typeface="+mn-lt"/>
              </a:rPr>
              <a:t>部门预算的编制</a:t>
            </a:r>
            <a:endParaRPr lang="zh-CN" altLang="en-US" sz="36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一、部门预算的涵义与性质</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42910" y="1224012"/>
            <a:ext cx="7688580" cy="1877437"/>
          </a:xfrm>
          <a:prstGeom prst="rect">
            <a:avLst/>
          </a:prstGeom>
          <a:noFill/>
        </p:spPr>
        <p:txBody>
          <a:bodyPr wrap="square" rtlCol="0">
            <a:spAutoFit/>
          </a:bodyPr>
          <a:lstStyle/>
          <a:p>
            <a:pPr indent="508000" algn="l" fontAlgn="auto"/>
            <a:r>
              <a:rPr lang="zh-CN" altLang="en-US" sz="2000" b="1" dirty="0"/>
              <a:t>（一）部门预算的基</a:t>
            </a:r>
            <a:r>
              <a:rPr lang="zh-CN" altLang="en-US" sz="2000" b="1" dirty="0" smtClean="0"/>
              <a:t>本含义</a:t>
            </a:r>
            <a:endParaRPr lang="zh-CN" altLang="en-US" sz="2000" b="1" dirty="0"/>
          </a:p>
          <a:p>
            <a:pPr indent="508000" algn="l" fontAlgn="auto"/>
            <a:r>
              <a:rPr lang="zh-CN" altLang="en-US" dirty="0"/>
              <a:t>部门预算是各部门的收支预算，是各支出部门在未来预算年度的工作计划及其财务计划，是部门根据法律法规、预算制度、政府政策重点及活动计划等编制的。</a:t>
            </a:r>
          </a:p>
          <a:p>
            <a:pPr indent="508000" algn="l" fontAlgn="auto"/>
            <a:r>
              <a:rPr lang="zh-CN" altLang="en-US" dirty="0">
                <a:sym typeface="+mn-ea"/>
              </a:rPr>
              <a:t>部门预算是现代政府预算制度的一种基础模式，也是市场经济国家的通行做法。在预算编制的过程中，部门一般是扮演预算资源申请者的角色，在预算执行中，部门要按照立法机关批准的预算及拨款，将资金落实到具体的预算项目，提供公共产品及服务，因而又是实际资金使用者</a:t>
            </a:r>
            <a:r>
              <a:rPr lang="zh-CN" altLang="en-US" dirty="0" smtClean="0">
                <a:sym typeface="+mn-ea"/>
              </a:rPr>
              <a:t>。</a:t>
            </a:r>
            <a:endParaRPr lang="zh-CN" altLang="en-US" dirty="0">
              <a:sym typeface="+mn-ea"/>
            </a:endParaRPr>
          </a:p>
        </p:txBody>
      </p:sp>
      <p:sp>
        <p:nvSpPr>
          <p:cNvPr id="2" name="标题 3"/>
          <p:cNvSpPr txBox="1">
            <a:spLocks noGrp="1"/>
          </p:cNvSpPr>
          <p:nvPr/>
        </p:nvSpPr>
        <p:spPr>
          <a:xfrm>
            <a:off x="449263" y="218215"/>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ea"/>
              </a:rPr>
              <a:t>一、部门预算</a:t>
            </a:r>
            <a:r>
              <a:rPr lang="zh-CN" altLang="en-US" sz="3200" b="1" dirty="0" smtClean="0">
                <a:solidFill>
                  <a:prstClr val="white"/>
                </a:solidFill>
                <a:latin typeface="黑体" panose="02010609060101010101" pitchFamily="49" charset="-122"/>
                <a:ea typeface="黑体" panose="02010609060101010101" pitchFamily="49" charset="-122"/>
                <a:sym typeface="+mn-ea"/>
              </a:rPr>
              <a:t>的含义与特征</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55638" y="1259205"/>
            <a:ext cx="7688580" cy="1877437"/>
          </a:xfrm>
          <a:prstGeom prst="rect">
            <a:avLst/>
          </a:prstGeom>
          <a:noFill/>
        </p:spPr>
        <p:txBody>
          <a:bodyPr wrap="square" rtlCol="0">
            <a:spAutoFit/>
          </a:bodyPr>
          <a:lstStyle/>
          <a:p>
            <a:pPr indent="508000" algn="l" fontAlgn="auto"/>
            <a:r>
              <a:rPr lang="zh-CN" altLang="en-US" sz="2000" b="1" dirty="0"/>
              <a:t>（二</a:t>
            </a:r>
            <a:r>
              <a:rPr lang="zh-CN" altLang="en-US" sz="2000" b="1" dirty="0" smtClean="0"/>
              <a:t>）部</a:t>
            </a:r>
            <a:r>
              <a:rPr lang="zh-CN" altLang="en-US" sz="2000" b="1" dirty="0"/>
              <a:t>门预</a:t>
            </a:r>
            <a:r>
              <a:rPr lang="zh-CN" altLang="en-US" sz="2000" b="1" dirty="0" smtClean="0"/>
              <a:t>算与</a:t>
            </a:r>
            <a:r>
              <a:rPr lang="zh-CN" altLang="en-US" sz="2000" b="1" dirty="0"/>
              <a:t>政</a:t>
            </a:r>
            <a:r>
              <a:rPr lang="zh-CN" altLang="en-US" sz="2000" b="1" dirty="0" smtClean="0"/>
              <a:t>府预算的关系</a:t>
            </a:r>
            <a:endParaRPr lang="zh-CN" altLang="en-US" sz="2000" b="1" dirty="0"/>
          </a:p>
          <a:p>
            <a:pPr indent="508000" algn="l" fontAlgn="auto"/>
            <a:r>
              <a:rPr lang="zh-CN" altLang="en-US" dirty="0"/>
              <a:t>根据《预算法》的规定，我国实行一级政府一级预算，按照编制主体划分，我国的部门预算是政府预算的重要组成部分，各部门预算又由本部门及其所属各单位预算组成。由此，部门预算编制应主要包括单位预算编制及部门预算编制。</a:t>
            </a:r>
          </a:p>
          <a:p>
            <a:pPr indent="508000" algn="l" fontAlgn="auto"/>
            <a:r>
              <a:rPr lang="zh-CN" altLang="en-US" dirty="0"/>
              <a:t>部门预算主要由各支出预算部门编制，是一级政府财政总预算的基础；一级财政总预算由各级政府财政部门编制，是以各部门预算为基础的汇总和综合。</a:t>
            </a:r>
          </a:p>
          <a:p>
            <a:pPr indent="508000" algn="l" fontAlgn="auto"/>
            <a:endParaRPr lang="zh-CN" altLang="en-US" dirty="0"/>
          </a:p>
        </p:txBody>
      </p:sp>
      <p:sp>
        <p:nvSpPr>
          <p:cNvPr id="2" name="任意多边形 1"/>
          <p:cNvSpPr/>
          <p:nvPr>
            <p:custDataLst>
              <p:tags r:id="rId2"/>
            </p:custDataLst>
          </p:nvPr>
        </p:nvSpPr>
        <p:spPr>
          <a:xfrm>
            <a:off x="867410" y="3201035"/>
            <a:ext cx="2082165" cy="133921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0000" lnSpcReduction="10000"/>
          </a:bodyPr>
          <a:lstStyle/>
          <a:p>
            <a:pPr algn="ctr">
              <a:lnSpc>
                <a:spcPct val="130000"/>
              </a:lnSpc>
            </a:pPr>
            <a:endParaRPr lang="zh-CN" altLang="en-US" sz="2060" b="1" kern="0" dirty="0">
              <a:solidFill>
                <a:srgbClr val="1F74AD"/>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 name="任意多边形 2"/>
          <p:cNvSpPr/>
          <p:nvPr>
            <p:custDataLst>
              <p:tags r:id="rId3"/>
            </p:custDataLst>
          </p:nvPr>
        </p:nvSpPr>
        <p:spPr>
          <a:xfrm>
            <a:off x="867411" y="3227447"/>
            <a:ext cx="2134234" cy="159696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919480" y="3645535"/>
            <a:ext cx="1977390" cy="695325"/>
          </a:xfrm>
          <a:prstGeom prst="rect">
            <a:avLst/>
          </a:prstGeom>
          <a:noFill/>
        </p:spPr>
        <p:txBody>
          <a:bodyPr wrap="square" lIns="66141" tIns="34393" rIns="66141" bIns="34393" rtlCol="0" anchor="ctr" anchorCtr="0">
            <a:noAutofit/>
          </a:bodyPr>
          <a:lstStyle/>
          <a:p>
            <a:pPr marL="0" lvl="0" indent="0" algn="ctr">
              <a:lnSpc>
                <a:spcPct val="120000"/>
              </a:lnSpc>
              <a:spcBef>
                <a:spcPts val="0"/>
              </a:spcBef>
              <a:spcAft>
                <a:spcPts val="0"/>
              </a:spcAft>
              <a:buSzPct val="100000"/>
            </a:pPr>
            <a:r>
              <a:rPr lang="zh-CN" altLang="en-US" sz="1000" spc="150" dirty="0">
                <a:solidFill>
                  <a:sysClr val="window" lastClr="FFFFFF"/>
                </a:solidFill>
                <a:latin typeface="微软雅黑" panose="020B0503020204020204" pitchFamily="34" charset="-122"/>
                <a:ea typeface="微软雅黑" panose="020B0503020204020204" pitchFamily="34" charset="-122"/>
              </a:rPr>
              <a:t>由于部门预算是综合预算，既包括财政拨款或补助形成的收支，又包括部门按规定自行组织的收支。</a:t>
            </a:r>
          </a:p>
        </p:txBody>
      </p:sp>
      <p:sp>
        <p:nvSpPr>
          <p:cNvPr id="5" name="任意多边形 4"/>
          <p:cNvSpPr/>
          <p:nvPr>
            <p:custDataLst>
              <p:tags r:id="rId5"/>
            </p:custDataLst>
          </p:nvPr>
        </p:nvSpPr>
        <p:spPr>
          <a:xfrm>
            <a:off x="3459480" y="3166110"/>
            <a:ext cx="2082165" cy="133921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0000" lnSpcReduction="10000"/>
          </a:bodyPr>
          <a:lstStyle/>
          <a:p>
            <a:pPr algn="ctr">
              <a:lnSpc>
                <a:spcPct val="130000"/>
              </a:lnSpc>
            </a:pPr>
            <a:endParaRPr lang="zh-CN" altLang="en-US" sz="2060" b="1" kern="0" dirty="0">
              <a:solidFill>
                <a:srgbClr val="3498D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任意多边形 5"/>
          <p:cNvSpPr/>
          <p:nvPr>
            <p:custDataLst>
              <p:tags r:id="rId6"/>
            </p:custDataLst>
          </p:nvPr>
        </p:nvSpPr>
        <p:spPr>
          <a:xfrm>
            <a:off x="3459480" y="3227447"/>
            <a:ext cx="2265217" cy="159696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3498DB"/>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7"/>
            </p:custDataLst>
          </p:nvPr>
        </p:nvSpPr>
        <p:spPr>
          <a:xfrm>
            <a:off x="3512184" y="3744292"/>
            <a:ext cx="2264583" cy="695325"/>
          </a:xfrm>
          <a:prstGeom prst="rect">
            <a:avLst/>
          </a:prstGeom>
          <a:noFill/>
        </p:spPr>
        <p:txBody>
          <a:bodyPr wrap="square" lIns="66141" tIns="34393" rIns="66141" bIns="34393" rtlCol="0" anchor="ctr" anchorCtr="0"/>
          <a:lstStyle/>
          <a:p>
            <a:pPr algn="l">
              <a:lnSpc>
                <a:spcPct val="120000"/>
              </a:lnSpc>
            </a:pPr>
            <a:r>
              <a:rPr lang="zh-CN" altLang="en-US" sz="900" spc="150" dirty="0">
                <a:solidFill>
                  <a:sysClr val="window" lastClr="FFFFFF"/>
                </a:solidFill>
                <a:latin typeface="微软雅黑" panose="020B0503020204020204" pitchFamily="34" charset="-122"/>
                <a:ea typeface="微软雅黑" panose="020B0503020204020204" pitchFamily="34" charset="-122"/>
              </a:rPr>
              <a:t>我国预算体系包括一般公共预算、政府性基金预算、国有资本经营预算、社会保险基金预算。主要体现在一级政府财政总预算中，就部门预算来说，因其构成主要为行政事业单位，所以主要反映一般公共预算的内容，按资金来源还包括政府性基金预算等安排的资金。</a:t>
            </a:r>
          </a:p>
        </p:txBody>
      </p:sp>
      <p:sp>
        <p:nvSpPr>
          <p:cNvPr id="8" name="任意多边形 7"/>
          <p:cNvSpPr/>
          <p:nvPr>
            <p:custDataLst>
              <p:tags r:id="rId8"/>
            </p:custDataLst>
          </p:nvPr>
        </p:nvSpPr>
        <p:spPr>
          <a:xfrm>
            <a:off x="6052185" y="3182620"/>
            <a:ext cx="2082165" cy="1339215"/>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0000" lnSpcReduction="10000"/>
          </a:bodyPr>
          <a:lstStyle/>
          <a:p>
            <a:pPr algn="ctr">
              <a:lnSpc>
                <a:spcPct val="130000"/>
              </a:lnSpc>
            </a:pPr>
            <a:endParaRPr lang="zh-CN" altLang="en-US" sz="2060" b="1" kern="0" dirty="0">
              <a:solidFill>
                <a:srgbClr val="1AA3AA"/>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任意多边形 8"/>
          <p:cNvSpPr/>
          <p:nvPr>
            <p:custDataLst>
              <p:tags r:id="rId9"/>
            </p:custDataLst>
          </p:nvPr>
        </p:nvSpPr>
        <p:spPr>
          <a:xfrm>
            <a:off x="6052185" y="3227447"/>
            <a:ext cx="2082165" cy="159696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AA3AA"/>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0"/>
            </p:custDataLst>
          </p:nvPr>
        </p:nvSpPr>
        <p:spPr>
          <a:xfrm>
            <a:off x="6104255" y="3600276"/>
            <a:ext cx="1977390" cy="695325"/>
          </a:xfrm>
          <a:prstGeom prst="rect">
            <a:avLst/>
          </a:prstGeom>
          <a:noFill/>
        </p:spPr>
        <p:txBody>
          <a:bodyPr wrap="square" lIns="66141" tIns="34393" rIns="66141" bIns="34393" rtlCol="0" anchor="ctr" anchorCtr="0">
            <a:normAutofit/>
          </a:bodyPr>
          <a:lstStyle/>
          <a:p>
            <a:pPr algn="ctr">
              <a:lnSpc>
                <a:spcPct val="120000"/>
              </a:lnSpc>
            </a:pPr>
            <a:r>
              <a:rPr lang="zh-CN" altLang="en-US" sz="1030" spc="150" dirty="0">
                <a:solidFill>
                  <a:sysClr val="window" lastClr="FFFFFF"/>
                </a:solidFill>
                <a:latin typeface="微软雅黑" panose="020B0503020204020204" pitchFamily="34" charset="-122"/>
                <a:ea typeface="微软雅黑" panose="020B0503020204020204" pitchFamily="34" charset="-122"/>
              </a:rPr>
              <a:t>部门预算中未包括预算体制中的税收返还、转移支付等上下级政府间的资金往来。</a:t>
            </a:r>
          </a:p>
        </p:txBody>
      </p:sp>
      <p:sp>
        <p:nvSpPr>
          <p:cNvPr id="12" name="文本框 11"/>
          <p:cNvSpPr txBox="1"/>
          <p:nvPr>
            <p:custDataLst>
              <p:tags r:id="rId11"/>
            </p:custDataLst>
          </p:nvPr>
        </p:nvSpPr>
        <p:spPr>
          <a:xfrm>
            <a:off x="6134129" y="3095580"/>
            <a:ext cx="814705" cy="360680"/>
          </a:xfrm>
          <a:prstGeom prst="rect">
            <a:avLst/>
          </a:prstGeom>
          <a:noFill/>
        </p:spPr>
        <p:txBody>
          <a:bodyPr wrap="square" rtlCol="0" anchor="ctr">
            <a:normAutofit/>
          </a:bodyPr>
          <a:lstStyle/>
          <a:p>
            <a:pPr algn="ctr"/>
            <a:r>
              <a:rPr lang="en-US" altLang="zh-CN" sz="1765" b="1" dirty="0">
                <a:solidFill>
                  <a:srgbClr val="1AA3AA"/>
                </a:solidFill>
              </a:rPr>
              <a:t>03</a:t>
            </a:r>
            <a:endParaRPr lang="zh-CN" altLang="en-US" sz="1765" b="1" dirty="0">
              <a:solidFill>
                <a:srgbClr val="1AA3AA"/>
              </a:solidFill>
            </a:endParaRPr>
          </a:p>
        </p:txBody>
      </p:sp>
      <p:sp>
        <p:nvSpPr>
          <p:cNvPr id="11" name="文本框 10"/>
          <p:cNvSpPr txBox="1"/>
          <p:nvPr>
            <p:custDataLst>
              <p:tags r:id="rId12"/>
            </p:custDataLst>
          </p:nvPr>
        </p:nvSpPr>
        <p:spPr>
          <a:xfrm>
            <a:off x="972170" y="3096220"/>
            <a:ext cx="814705" cy="360680"/>
          </a:xfrm>
          <a:prstGeom prst="rect">
            <a:avLst/>
          </a:prstGeom>
          <a:noFill/>
        </p:spPr>
        <p:txBody>
          <a:bodyPr wrap="square" rtlCol="0" anchor="ctr">
            <a:normAutofit/>
          </a:bodyPr>
          <a:lstStyle/>
          <a:p>
            <a:pPr algn="ctr"/>
            <a:r>
              <a:rPr lang="en-US" altLang="zh-CN" sz="1765" b="1" dirty="0">
                <a:solidFill>
                  <a:srgbClr val="1F74AD"/>
                </a:solidFill>
              </a:rPr>
              <a:t>01</a:t>
            </a:r>
            <a:endParaRPr lang="zh-CN" altLang="en-US" sz="1765" b="1" dirty="0">
              <a:solidFill>
                <a:srgbClr val="1F74AD"/>
              </a:solidFill>
            </a:endParaRPr>
          </a:p>
        </p:txBody>
      </p:sp>
      <p:sp>
        <p:nvSpPr>
          <p:cNvPr id="13" name="文本框 12"/>
          <p:cNvSpPr txBox="1"/>
          <p:nvPr>
            <p:custDataLst>
              <p:tags r:id="rId13"/>
            </p:custDataLst>
          </p:nvPr>
        </p:nvSpPr>
        <p:spPr>
          <a:xfrm>
            <a:off x="3541841" y="3095580"/>
            <a:ext cx="814705" cy="360680"/>
          </a:xfrm>
          <a:prstGeom prst="rect">
            <a:avLst/>
          </a:prstGeom>
          <a:noFill/>
        </p:spPr>
        <p:txBody>
          <a:bodyPr wrap="square" rtlCol="0" anchor="ctr">
            <a:normAutofit/>
          </a:bodyPr>
          <a:lstStyle/>
          <a:p>
            <a:pPr algn="ctr"/>
            <a:r>
              <a:rPr lang="en-US" altLang="zh-CN" sz="1765" b="1" dirty="0">
                <a:solidFill>
                  <a:srgbClr val="3498DB"/>
                </a:solidFill>
              </a:rPr>
              <a:t>02</a:t>
            </a:r>
            <a:endParaRPr lang="zh-CN" altLang="en-US" sz="1765" b="1" dirty="0">
              <a:solidFill>
                <a:srgbClr val="3498DB"/>
              </a:solidFill>
            </a:endParaRPr>
          </a:p>
        </p:txBody>
      </p:sp>
      <p:sp>
        <p:nvSpPr>
          <p:cNvPr id="18" name="标题 3"/>
          <p:cNvSpPr txBox="1">
            <a:spLocks noGrp="1"/>
          </p:cNvSpPr>
          <p:nvPr/>
        </p:nvSpPr>
        <p:spPr>
          <a:xfrm>
            <a:off x="576263" y="328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ea"/>
              </a:rPr>
              <a:t>一、部门预算</a:t>
            </a:r>
            <a:r>
              <a:rPr lang="zh-CN" altLang="en-US" sz="3200" b="1" dirty="0" smtClean="0">
                <a:solidFill>
                  <a:prstClr val="white"/>
                </a:solidFill>
                <a:latin typeface="黑体" panose="02010609060101010101" pitchFamily="49" charset="-122"/>
                <a:ea typeface="黑体" panose="02010609060101010101" pitchFamily="49" charset="-122"/>
                <a:sym typeface="+mn-ea"/>
              </a:rPr>
              <a:t>的含义与</a:t>
            </a:r>
            <a:r>
              <a:rPr lang="zh-CN" altLang="en-US" sz="3200" b="1" dirty="0">
                <a:solidFill>
                  <a:prstClr val="white"/>
                </a:solidFill>
                <a:latin typeface="黑体" panose="02010609060101010101" pitchFamily="49" charset="-122"/>
                <a:ea typeface="黑体" panose="02010609060101010101" pitchFamily="49" charset="-122"/>
                <a:sym typeface="+mn-ea"/>
              </a:rPr>
              <a:t>特征</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987665" y="3364393"/>
            <a:ext cx="1375131" cy="572533"/>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stCxn id="10" idx="7"/>
          </p:cNvCxnSpPr>
          <p:nvPr/>
        </p:nvCxnSpPr>
        <p:spPr>
          <a:xfrm flipV="1">
            <a:off x="3997845" y="2716065"/>
            <a:ext cx="766709" cy="472067"/>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429887" y="3339184"/>
            <a:ext cx="1279847" cy="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4764554" y="2646060"/>
            <a:ext cx="1184628" cy="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050263" y="1637493"/>
            <a:ext cx="1955148" cy="936641"/>
          </a:xfrm>
          <a:prstGeom prst="line">
            <a:avLst/>
          </a:prstGeom>
          <a:ln w="127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37648" y="3840319"/>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9" name="椭圆 8"/>
          <p:cNvSpPr/>
          <p:nvPr/>
        </p:nvSpPr>
        <p:spPr>
          <a:xfrm>
            <a:off x="2261116" y="3166925"/>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10" name="椭圆 9"/>
          <p:cNvSpPr/>
          <p:nvPr/>
        </p:nvSpPr>
        <p:spPr>
          <a:xfrm>
            <a:off x="3709734" y="3138923"/>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11" name="椭圆 10"/>
          <p:cNvSpPr/>
          <p:nvPr/>
        </p:nvSpPr>
        <p:spPr>
          <a:xfrm>
            <a:off x="4609847" y="2492050"/>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12" name="椭圆 11"/>
          <p:cNvSpPr/>
          <p:nvPr/>
        </p:nvSpPr>
        <p:spPr>
          <a:xfrm>
            <a:off x="5780410" y="2469459"/>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13" name="文本框 33"/>
          <p:cNvSpPr txBox="1"/>
          <p:nvPr/>
        </p:nvSpPr>
        <p:spPr>
          <a:xfrm>
            <a:off x="1381893" y="1923133"/>
            <a:ext cx="2327841" cy="1359535"/>
          </a:xfrm>
          <a:prstGeom prst="rect">
            <a:avLst/>
          </a:prstGeom>
          <a:noFill/>
        </p:spPr>
        <p:txBody>
          <a:bodyPr wrap="square" lIns="67391" tIns="33696" rIns="67391" bIns="33696" rtlCol="0">
            <a:spAutoFit/>
          </a:bodyPr>
          <a:lstStyle/>
          <a:p>
            <a:r>
              <a:rPr lang="zh-CN" altLang="en-US" sz="1200" dirty="0">
                <a:cs typeface="+mn-ea"/>
                <a:sym typeface="+mn-lt"/>
              </a:rPr>
              <a:t>从编制范围看，部门预算属于综合预算，它应该涵盖部门及所属单位所有的收入和支出。既包括一般公共预算收支、政府性基金收支，同时还包括部门组织的事业收支、经营收支以及其他收支等。</a:t>
            </a:r>
          </a:p>
        </p:txBody>
      </p:sp>
      <p:sp>
        <p:nvSpPr>
          <p:cNvPr id="14" name="文本框 34"/>
          <p:cNvSpPr txBox="1"/>
          <p:nvPr/>
        </p:nvSpPr>
        <p:spPr>
          <a:xfrm>
            <a:off x="1089160" y="3917182"/>
            <a:ext cx="2327841" cy="805815"/>
          </a:xfrm>
          <a:prstGeom prst="rect">
            <a:avLst/>
          </a:prstGeom>
          <a:noFill/>
        </p:spPr>
        <p:txBody>
          <a:bodyPr wrap="square" lIns="67391" tIns="33696" rIns="67391" bIns="33696" rtlCol="0">
            <a:spAutoFit/>
          </a:bodyPr>
          <a:lstStyle/>
          <a:p>
            <a:r>
              <a:rPr lang="zh-CN" altLang="en-US" sz="1200" dirty="0">
                <a:cs typeface="+mn-ea"/>
                <a:sym typeface="+mn-lt"/>
              </a:rPr>
              <a:t>从编制主体来看，“部门”的资质要求限定在那些与财政直接发生经费领拨关系的一级预算单位或称主管预算单位。</a:t>
            </a:r>
          </a:p>
        </p:txBody>
      </p:sp>
      <p:sp>
        <p:nvSpPr>
          <p:cNvPr id="15" name="文本框 35"/>
          <p:cNvSpPr txBox="1"/>
          <p:nvPr/>
        </p:nvSpPr>
        <p:spPr>
          <a:xfrm>
            <a:off x="3499366" y="3502635"/>
            <a:ext cx="2327841" cy="805815"/>
          </a:xfrm>
          <a:prstGeom prst="rect">
            <a:avLst/>
          </a:prstGeom>
          <a:noFill/>
        </p:spPr>
        <p:txBody>
          <a:bodyPr wrap="square" lIns="67391" tIns="33696" rIns="67391" bIns="33696" rtlCol="0">
            <a:spAutoFit/>
          </a:bodyPr>
          <a:lstStyle/>
          <a:p>
            <a:r>
              <a:rPr lang="zh-CN" altLang="en-US" sz="1200" dirty="0">
                <a:cs typeface="+mn-ea"/>
                <a:sym typeface="+mn-lt"/>
              </a:rPr>
              <a:t>从支出角度看，部门预算应全面地反映一个部门及所属单位各项资金的使用方向和具体的使用内容。</a:t>
            </a:r>
          </a:p>
        </p:txBody>
      </p:sp>
      <p:sp>
        <p:nvSpPr>
          <p:cNvPr id="16" name="文本框 36"/>
          <p:cNvSpPr txBox="1"/>
          <p:nvPr/>
        </p:nvSpPr>
        <p:spPr>
          <a:xfrm>
            <a:off x="3736434" y="1442766"/>
            <a:ext cx="2327841" cy="990600"/>
          </a:xfrm>
          <a:prstGeom prst="rect">
            <a:avLst/>
          </a:prstGeom>
          <a:noFill/>
        </p:spPr>
        <p:txBody>
          <a:bodyPr wrap="square" lIns="67391" tIns="33696" rIns="67391" bIns="33696" rtlCol="0">
            <a:spAutoFit/>
          </a:bodyPr>
          <a:lstStyle/>
          <a:p>
            <a:r>
              <a:rPr lang="zh-CN" altLang="en-US" sz="1200" dirty="0">
                <a:cs typeface="+mn-ea"/>
                <a:sym typeface="+mn-lt"/>
              </a:rPr>
              <a:t>从编制程序看，部门预算应是由基层预算单位开始编制，经逐级审核汇总形成的。单位预算是列入部门预算的国家机关、社会团体和其他单位的收支预算。</a:t>
            </a:r>
          </a:p>
        </p:txBody>
      </p:sp>
      <p:sp>
        <p:nvSpPr>
          <p:cNvPr id="17" name="文本框 37"/>
          <p:cNvSpPr txBox="1"/>
          <p:nvPr/>
        </p:nvSpPr>
        <p:spPr>
          <a:xfrm>
            <a:off x="6176939" y="1179014"/>
            <a:ext cx="1941136" cy="990600"/>
          </a:xfrm>
          <a:prstGeom prst="rect">
            <a:avLst/>
          </a:prstGeom>
          <a:noFill/>
        </p:spPr>
        <p:txBody>
          <a:bodyPr wrap="square" lIns="67391" tIns="33696" rIns="67391" bIns="33696" rtlCol="0">
            <a:spAutoFit/>
          </a:bodyPr>
          <a:lstStyle/>
          <a:p>
            <a:r>
              <a:rPr lang="zh-CN" altLang="en-US" sz="1200" dirty="0">
                <a:cs typeface="+mn-ea"/>
                <a:sym typeface="+mn-lt"/>
              </a:rPr>
              <a:t>从细化程度看，部门预算的编制应既细化到具体预算单位和项目，又要细化到按预算科目划分的各项具体支出。</a:t>
            </a:r>
          </a:p>
        </p:txBody>
      </p:sp>
      <p:sp>
        <p:nvSpPr>
          <p:cNvPr id="18" name="文本框 38"/>
          <p:cNvSpPr txBox="1"/>
          <p:nvPr/>
        </p:nvSpPr>
        <p:spPr>
          <a:xfrm>
            <a:off x="6050137" y="2646321"/>
            <a:ext cx="2327841" cy="1359535"/>
          </a:xfrm>
          <a:prstGeom prst="rect">
            <a:avLst/>
          </a:prstGeom>
          <a:noFill/>
        </p:spPr>
        <p:txBody>
          <a:bodyPr wrap="square" lIns="67391" tIns="33696" rIns="67391" bIns="33696" rtlCol="0">
            <a:spAutoFit/>
          </a:bodyPr>
          <a:lstStyle/>
          <a:p>
            <a:r>
              <a:rPr lang="zh-CN" altLang="en-US" sz="1200" dirty="0">
                <a:cs typeface="+mn-ea"/>
                <a:sym typeface="+mn-lt"/>
              </a:rPr>
              <a:t>从合法性看，部门预算必须在符合国家有关法律法规、政策制度的前提下按财政部门核定的预算控制数编制；需在经过法定程序后，由财政部门将预算批复到各部门，再由各部门逐级批复到基层预算单位据以执行。</a:t>
            </a:r>
          </a:p>
        </p:txBody>
      </p:sp>
      <p:sp>
        <p:nvSpPr>
          <p:cNvPr id="19" name="椭圆 18"/>
          <p:cNvSpPr/>
          <p:nvPr/>
        </p:nvSpPr>
        <p:spPr>
          <a:xfrm>
            <a:off x="7979444" y="1464055"/>
            <a:ext cx="337542" cy="336021"/>
          </a:xfrm>
          <a:prstGeom prst="ellipse">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lIns="67391" tIns="33696" rIns="67391" bIns="33696" rtlCol="0" anchor="ctr"/>
          <a:lstStyle/>
          <a:p>
            <a:pPr algn="ctr"/>
            <a:endParaRPr lang="zh-CN" altLang="en-US" sz="1200">
              <a:solidFill>
                <a:srgbClr val="FFFFFF"/>
              </a:solidFill>
              <a:cs typeface="+mn-ea"/>
              <a:sym typeface="+mn-lt"/>
            </a:endParaRPr>
          </a:p>
        </p:txBody>
      </p:sp>
      <p:sp>
        <p:nvSpPr>
          <p:cNvPr id="21" name="文本框 34"/>
          <p:cNvSpPr txBox="1"/>
          <p:nvPr/>
        </p:nvSpPr>
        <p:spPr>
          <a:xfrm>
            <a:off x="2260283" y="0"/>
            <a:ext cx="4480560" cy="251460"/>
          </a:xfrm>
          <a:prstGeom prst="rect">
            <a:avLst/>
          </a:prstGeom>
          <a:noFill/>
        </p:spPr>
        <p:txBody>
          <a:bodyPr wrap="square" lIns="67391" tIns="33696" rIns="67391" bIns="33696" rtlCol="0">
            <a:spAutoFit/>
          </a:bodyPr>
          <a:lstStyle/>
          <a:p>
            <a:r>
              <a:rPr lang="zh-CN" altLang="en-US" sz="1200" b="1" dirty="0">
                <a:solidFill>
                  <a:schemeClr val="bg1"/>
                </a:solidFill>
                <a:sym typeface="+mn-ea"/>
              </a:rPr>
              <a:t>一、部门预算的涵义与性质</a:t>
            </a:r>
            <a:endParaRPr lang="zh-CN" altLang="en-US" sz="12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2" name="文本框 1"/>
          <p:cNvSpPr txBox="1"/>
          <p:nvPr/>
        </p:nvSpPr>
        <p:spPr>
          <a:xfrm>
            <a:off x="878254" y="403156"/>
            <a:ext cx="2973891" cy="369332"/>
          </a:xfrm>
          <a:prstGeom prst="rect">
            <a:avLst/>
          </a:prstGeom>
          <a:noFill/>
        </p:spPr>
        <p:txBody>
          <a:bodyPr wrap="none" rtlCol="0" anchor="t">
            <a:spAutoFit/>
          </a:bodyPr>
          <a:lstStyle/>
          <a:p>
            <a:r>
              <a:rPr lang="zh-CN" altLang="en-US" sz="1800" b="1" dirty="0">
                <a:sym typeface="+mn-ea"/>
              </a:rPr>
              <a:t>（三）我国部门预算的特征</a:t>
            </a:r>
          </a:p>
        </p:txBody>
      </p:sp>
      <p:sp>
        <p:nvSpPr>
          <p:cNvPr id="22" name="标题 3"/>
          <p:cNvSpPr txBox="1">
            <a:spLocks noGrp="1"/>
          </p:cNvSpPr>
          <p:nvPr/>
        </p:nvSpPr>
        <p:spPr>
          <a:xfrm>
            <a:off x="737648" y="267040"/>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ea"/>
              </a:rPr>
              <a:t>一、部门预算</a:t>
            </a:r>
            <a:r>
              <a:rPr lang="zh-CN" altLang="en-US" sz="3200" b="1" dirty="0" smtClean="0">
                <a:solidFill>
                  <a:prstClr val="white"/>
                </a:solidFill>
                <a:latin typeface="黑体" panose="02010609060101010101" pitchFamily="49" charset="-122"/>
                <a:ea typeface="黑体" panose="02010609060101010101" pitchFamily="49" charset="-122"/>
                <a:sym typeface="+mn-ea"/>
              </a:rPr>
              <a:t>的含义与</a:t>
            </a:r>
            <a:r>
              <a:rPr lang="zh-CN" altLang="en-US" sz="3200" b="1" dirty="0">
                <a:solidFill>
                  <a:prstClr val="white"/>
                </a:solidFill>
                <a:latin typeface="黑体" panose="02010609060101010101" pitchFamily="49" charset="-122"/>
                <a:ea typeface="黑体" panose="02010609060101010101" pitchFamily="49" charset="-122"/>
                <a:sym typeface="+mn-ea"/>
              </a:rPr>
              <a:t>特征</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
        <p:nvSpPr>
          <p:cNvPr id="20" name="矩形 19"/>
          <p:cNvSpPr/>
          <p:nvPr/>
        </p:nvSpPr>
        <p:spPr>
          <a:xfrm>
            <a:off x="468114" y="1079996"/>
            <a:ext cx="4706956" cy="400110"/>
          </a:xfrm>
          <a:prstGeom prst="rect">
            <a:avLst/>
          </a:prstGeom>
        </p:spPr>
        <p:txBody>
          <a:bodyPr wrap="square">
            <a:spAutoFit/>
          </a:bodyPr>
          <a:lstStyle/>
          <a:p>
            <a:pPr lvl="0" indent="508000"/>
            <a:r>
              <a:rPr lang="zh-CN" altLang="en-US" sz="2000" b="1" dirty="0" smtClean="0">
                <a:solidFill>
                  <a:prstClr val="black"/>
                </a:solidFill>
              </a:rPr>
              <a:t>（三）我国部</a:t>
            </a:r>
            <a:r>
              <a:rPr lang="zh-CN" altLang="en-US" sz="2000" b="1" dirty="0">
                <a:solidFill>
                  <a:prstClr val="black"/>
                </a:solidFill>
              </a:rPr>
              <a:t>门预</a:t>
            </a:r>
            <a:r>
              <a:rPr lang="zh-CN" altLang="en-US" sz="2000" b="1" dirty="0" smtClean="0">
                <a:solidFill>
                  <a:prstClr val="black"/>
                </a:solidFill>
              </a:rPr>
              <a:t>算的特征</a:t>
            </a:r>
            <a:endParaRPr lang="zh-CN" altLang="en-US" sz="2000" b="1"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p14:dur="1300" advTm="5662">
        <p14:pan dir="u"/>
      </p:transition>
    </mc:Choice>
    <mc:Fallback xmlns="">
      <p:transition spd="slow" advTm="5662">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二、我国部门预算编制原则</a:t>
            </a:r>
          </a:p>
        </p:txBody>
      </p:sp>
      <p:graphicFrame>
        <p:nvGraphicFramePr>
          <p:cNvPr id="79" name="图示 78"/>
          <p:cNvGraphicFramePr/>
          <p:nvPr/>
        </p:nvGraphicFramePr>
        <p:xfrm>
          <a:off x="1106170" y="1168400"/>
          <a:ext cx="6002020" cy="368109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标题 3"/>
          <p:cNvSpPr txBox="1">
            <a:spLocks noGrp="1"/>
          </p:cNvSpPr>
          <p:nvPr/>
        </p:nvSpPr>
        <p:spPr>
          <a:xfrm>
            <a:off x="273368" y="29114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ea"/>
              </a:rPr>
              <a:t>二、我国部门预</a:t>
            </a:r>
            <a:r>
              <a:rPr lang="zh-CN" altLang="en-US" sz="3200" b="1" dirty="0" smtClean="0">
                <a:solidFill>
                  <a:prstClr val="white"/>
                </a:solidFill>
                <a:latin typeface="黑体" panose="02010609060101010101" pitchFamily="49" charset="-122"/>
                <a:ea typeface="黑体" panose="02010609060101010101" pitchFamily="49" charset="-122"/>
                <a:sym typeface="+mn-ea"/>
              </a:rPr>
              <a:t>算</a:t>
            </a:r>
            <a:r>
              <a:rPr lang="zh-CN" altLang="en-US" sz="3200" b="1" dirty="0">
                <a:solidFill>
                  <a:prstClr val="white"/>
                </a:solidFill>
                <a:latin typeface="黑体" panose="02010609060101010101" pitchFamily="49" charset="-122"/>
                <a:ea typeface="黑体" panose="02010609060101010101" pitchFamily="49" charset="-122"/>
                <a:sym typeface="+mn-ea"/>
              </a:rPr>
              <a:t>的</a:t>
            </a:r>
            <a:r>
              <a:rPr lang="zh-CN" altLang="en-US" sz="3200" b="1" dirty="0" smtClean="0">
                <a:solidFill>
                  <a:prstClr val="white"/>
                </a:solidFill>
                <a:latin typeface="黑体" panose="02010609060101010101" pitchFamily="49" charset="-122"/>
                <a:ea typeface="黑体" panose="02010609060101010101" pitchFamily="49" charset="-122"/>
                <a:sym typeface="+mn-ea"/>
              </a:rPr>
              <a:t>编</a:t>
            </a:r>
            <a:r>
              <a:rPr lang="zh-CN" altLang="en-US" sz="3200" b="1" dirty="0">
                <a:solidFill>
                  <a:prstClr val="white"/>
                </a:solidFill>
                <a:latin typeface="黑体" panose="02010609060101010101" pitchFamily="49" charset="-122"/>
                <a:ea typeface="黑体" panose="02010609060101010101" pitchFamily="49" charset="-122"/>
                <a:sym typeface="+mn-ea"/>
              </a:rPr>
              <a:t>制原则</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701993" y="86995"/>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四、部门收入预算的编制</a:t>
            </a:r>
          </a:p>
        </p:txBody>
      </p:sp>
      <p:sp>
        <p:nvSpPr>
          <p:cNvPr id="16" name="文本框 15"/>
          <p:cNvSpPr txBox="1"/>
          <p:nvPr/>
        </p:nvSpPr>
        <p:spPr>
          <a:xfrm>
            <a:off x="655638" y="1106170"/>
            <a:ext cx="7688580" cy="1631216"/>
          </a:xfrm>
          <a:prstGeom prst="rect">
            <a:avLst/>
          </a:prstGeom>
          <a:noFill/>
        </p:spPr>
        <p:txBody>
          <a:bodyPr wrap="square" rtlCol="0">
            <a:spAutoFit/>
          </a:bodyPr>
          <a:lstStyle/>
          <a:p>
            <a:pPr indent="508000" algn="l" fontAlgn="auto"/>
            <a:r>
              <a:rPr lang="zh-CN" altLang="en-US" sz="2000" b="1" dirty="0"/>
              <a:t>（一）部门收入预</a:t>
            </a:r>
            <a:r>
              <a:rPr lang="zh-CN" altLang="en-US" sz="2000" b="1" dirty="0" smtClean="0"/>
              <a:t>算</a:t>
            </a:r>
            <a:r>
              <a:rPr lang="zh-CN" altLang="en-US" sz="2000" b="1" dirty="0"/>
              <a:t>的</a:t>
            </a:r>
            <a:r>
              <a:rPr lang="zh-CN" altLang="en-US" sz="2000" b="1" dirty="0" smtClean="0"/>
              <a:t>内</a:t>
            </a:r>
            <a:r>
              <a:rPr lang="zh-CN" altLang="en-US" sz="2000" b="1" dirty="0"/>
              <a:t>容</a:t>
            </a:r>
          </a:p>
          <a:p>
            <a:pPr indent="508000" algn="l" fontAlgn="auto"/>
            <a:r>
              <a:rPr lang="zh-CN" altLang="en-US" dirty="0"/>
              <a:t>部门收入预算是部门编制年度预算时，预计在预算编制周期内从各种渠道依法取得的各类收入的总称，是部门履行职能、完成各项工作任务的财力保障。主要包括：上年结转、财政拨款收入、上级补助收入、事业收入、事业单位经营收入、下级单位上缴收入、其他收入、用事业基金弥补收支差额等。</a:t>
            </a:r>
          </a:p>
          <a:p>
            <a:pPr indent="508000" algn="l" fontAlgn="auto"/>
            <a:endParaRPr lang="zh-CN" altLang="en-US" dirty="0"/>
          </a:p>
        </p:txBody>
      </p:sp>
      <p:sp>
        <p:nvSpPr>
          <p:cNvPr id="2"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三</a:t>
            </a:r>
            <a:r>
              <a:rPr lang="zh-CN" altLang="en-US" sz="3200" b="1" dirty="0" smtClean="0">
                <a:solidFill>
                  <a:prstClr val="white"/>
                </a:solidFill>
                <a:latin typeface="黑体" panose="02010609060101010101" pitchFamily="49" charset="-122"/>
                <a:ea typeface="黑体" panose="02010609060101010101" pitchFamily="49" charset="-122"/>
                <a:sym typeface="+mn-lt"/>
              </a:rPr>
              <a:t>、</a:t>
            </a:r>
            <a:r>
              <a:rPr lang="zh-CN" altLang="en-US" sz="3200" b="1" dirty="0">
                <a:solidFill>
                  <a:prstClr val="white"/>
                </a:solidFill>
                <a:latin typeface="黑体" panose="02010609060101010101" pitchFamily="49" charset="-122"/>
                <a:ea typeface="黑体" panose="02010609060101010101" pitchFamily="49" charset="-122"/>
                <a:sym typeface="+mn-lt"/>
              </a:rPr>
              <a:t>部门收入预算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573088" y="1114425"/>
            <a:ext cx="7688580" cy="1446550"/>
          </a:xfrm>
          <a:prstGeom prst="rect">
            <a:avLst/>
          </a:prstGeom>
          <a:noFill/>
        </p:spPr>
        <p:txBody>
          <a:bodyPr wrap="square" rtlCol="0">
            <a:spAutoFit/>
          </a:bodyPr>
          <a:lstStyle/>
          <a:p>
            <a:pPr indent="508000" algn="l" fontAlgn="auto"/>
            <a:r>
              <a:rPr lang="zh-CN" altLang="en-US" sz="2000" b="1" dirty="0"/>
              <a:t>（二）部门收入预</a:t>
            </a:r>
            <a:r>
              <a:rPr lang="zh-CN" altLang="en-US" sz="2000" b="1" dirty="0" smtClean="0"/>
              <a:t>算的编</a:t>
            </a:r>
            <a:r>
              <a:rPr lang="zh-CN" altLang="en-US" sz="2000" b="1" dirty="0"/>
              <a:t>制</a:t>
            </a:r>
          </a:p>
          <a:p>
            <a:pPr indent="508000" algn="l" fontAlgn="auto"/>
            <a:r>
              <a:rPr lang="zh-CN" altLang="en-US" sz="2000" b="1" dirty="0">
                <a:latin typeface="+mn-ea"/>
              </a:rPr>
              <a:t>1.部</a:t>
            </a:r>
            <a:r>
              <a:rPr lang="zh-CN" altLang="en-US" sz="2000" b="1" dirty="0" smtClean="0">
                <a:latin typeface="+mn-ea"/>
              </a:rPr>
              <a:t>门进行收</a:t>
            </a:r>
            <a:r>
              <a:rPr lang="zh-CN" altLang="en-US" sz="2000" b="1" dirty="0">
                <a:latin typeface="+mn-ea"/>
              </a:rPr>
              <a:t>入</a:t>
            </a:r>
            <a:r>
              <a:rPr lang="zh-CN" altLang="en-US" sz="2000" b="1" dirty="0"/>
              <a:t>预</a:t>
            </a:r>
            <a:r>
              <a:rPr lang="zh-CN" altLang="en-US" sz="2000" b="1" dirty="0" smtClean="0"/>
              <a:t>算测算的总</a:t>
            </a:r>
            <a:r>
              <a:rPr lang="zh-CN" altLang="en-US" sz="2000" b="1" dirty="0"/>
              <a:t>体要求</a:t>
            </a:r>
          </a:p>
          <a:p>
            <a:pPr indent="508000" algn="l" fontAlgn="auto"/>
            <a:r>
              <a:rPr lang="zh-CN" altLang="en-US" dirty="0"/>
              <a:t>部门在预测收入预算时，应本着科学、合理的原则，遵循项目合法合规、内容全面完整、数字真实准确的总体要求，充分、合理预计部门各项收入，依法、准确、真实、完整地编制收入预算。</a:t>
            </a:r>
          </a:p>
        </p:txBody>
      </p:sp>
      <p:sp>
        <p:nvSpPr>
          <p:cNvPr id="2" name="任意多边形 1"/>
          <p:cNvSpPr/>
          <p:nvPr>
            <p:custDataLst>
              <p:tags r:id="rId2"/>
            </p:custDataLst>
          </p:nvPr>
        </p:nvSpPr>
        <p:spPr>
          <a:xfrm>
            <a:off x="840545" y="2736180"/>
            <a:ext cx="2089862" cy="1344166"/>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7500" lnSpcReduction="20000"/>
          </a:bodyPr>
          <a:lstStyle/>
          <a:p>
            <a:pPr algn="ctr">
              <a:lnSpc>
                <a:spcPct val="130000"/>
              </a:lnSpc>
            </a:pPr>
            <a:endParaRPr lang="zh-CN" altLang="en-US" sz="2060" b="1" kern="0" dirty="0">
              <a:solidFill>
                <a:srgbClr val="1F74AD"/>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 name="任意多边形 2"/>
          <p:cNvSpPr/>
          <p:nvPr>
            <p:custDataLst>
              <p:tags r:id="rId3"/>
            </p:custDataLst>
          </p:nvPr>
        </p:nvSpPr>
        <p:spPr>
          <a:xfrm>
            <a:off x="840545" y="3006182"/>
            <a:ext cx="2089862" cy="1098150"/>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4"/>
            </p:custDataLst>
          </p:nvPr>
        </p:nvSpPr>
        <p:spPr>
          <a:xfrm>
            <a:off x="892808" y="3206309"/>
            <a:ext cx="1984700" cy="697896"/>
          </a:xfrm>
          <a:prstGeom prst="rect">
            <a:avLst/>
          </a:prstGeom>
          <a:noFill/>
        </p:spPr>
        <p:txBody>
          <a:bodyPr wrap="square" lIns="66141" tIns="34393" rIns="66141" bIns="34393" rtlCol="0" anchor="ctr" anchorCtr="0">
            <a:noAutofit/>
          </a:bodyPr>
          <a:lstStyle/>
          <a:p>
            <a:pPr marL="0" lvl="0" indent="0" algn="l">
              <a:lnSpc>
                <a:spcPct val="120000"/>
              </a:lnSpc>
              <a:spcBef>
                <a:spcPts val="0"/>
              </a:spcBef>
              <a:spcAft>
                <a:spcPts val="0"/>
              </a:spcAft>
              <a:buSzPct val="100000"/>
            </a:pPr>
            <a:r>
              <a:rPr lang="zh-CN" altLang="en-US" sz="1200" spc="150" dirty="0">
                <a:solidFill>
                  <a:sysClr val="window" lastClr="FFFFFF"/>
                </a:solidFill>
                <a:latin typeface="微软雅黑" panose="020B0503020204020204" pitchFamily="34" charset="-122"/>
                <a:ea typeface="微软雅黑" panose="020B0503020204020204" pitchFamily="34" charset="-122"/>
              </a:rPr>
              <a:t>项目合法合规即部门的各项收入必须是预计依法取得的各项收入。</a:t>
            </a:r>
          </a:p>
        </p:txBody>
      </p:sp>
      <p:sp>
        <p:nvSpPr>
          <p:cNvPr id="5" name="任意多边形 4"/>
          <p:cNvSpPr/>
          <p:nvPr>
            <p:custDataLst>
              <p:tags r:id="rId5"/>
            </p:custDataLst>
          </p:nvPr>
        </p:nvSpPr>
        <p:spPr>
          <a:xfrm>
            <a:off x="3490820" y="3096220"/>
            <a:ext cx="2089862" cy="1344166"/>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7500" lnSpcReduction="20000"/>
          </a:bodyPr>
          <a:lstStyle/>
          <a:p>
            <a:pPr algn="ctr">
              <a:lnSpc>
                <a:spcPct val="130000"/>
              </a:lnSpc>
            </a:pPr>
            <a:endParaRPr lang="zh-CN" altLang="en-US" sz="2060" b="1" kern="0" dirty="0">
              <a:solidFill>
                <a:srgbClr val="3498D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任意多边形 5"/>
          <p:cNvSpPr/>
          <p:nvPr>
            <p:custDataLst>
              <p:tags r:id="rId6"/>
            </p:custDataLst>
          </p:nvPr>
        </p:nvSpPr>
        <p:spPr>
          <a:xfrm>
            <a:off x="3442198" y="3264172"/>
            <a:ext cx="2210492" cy="1488231"/>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3498DB"/>
          </a:solidFill>
        </p:spPr>
        <p:txBody>
          <a:bodyPr rot="0" spcFirstLastPara="0" vertOverflow="overflow" horzOverflow="overflow" vert="horz" wrap="square" lIns="36000" tIns="144000" rIns="36000" bIns="36000" numCol="1" spcCol="0" rtlCol="0" fromWordArt="0" anchor="ctr" anchorCtr="0" forceAA="0" compatLnSpc="1">
            <a:normAutofit/>
          </a:bodyPr>
          <a:lstStyle/>
          <a:p>
            <a:pPr algn="ctr">
              <a:lnSpc>
                <a:spcPct val="130000"/>
              </a:lnSpc>
            </a:pPr>
            <a:endParaRPr lang="zh-CN" altLang="en-US" sz="120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文本框 6"/>
          <p:cNvSpPr txBox="1"/>
          <p:nvPr>
            <p:custDataLst>
              <p:tags r:id="rId7"/>
            </p:custDataLst>
          </p:nvPr>
        </p:nvSpPr>
        <p:spPr>
          <a:xfrm>
            <a:off x="3495098" y="3638995"/>
            <a:ext cx="2209854" cy="897385"/>
          </a:xfrm>
          <a:prstGeom prst="rect">
            <a:avLst/>
          </a:prstGeom>
          <a:noFill/>
        </p:spPr>
        <p:txBody>
          <a:bodyPr wrap="square" lIns="66141" tIns="34393" rIns="66141" bIns="34393" rtlCol="0" anchor="ctr" anchorCtr="0"/>
          <a:lstStyle/>
          <a:p>
            <a:pPr algn="l">
              <a:lnSpc>
                <a:spcPct val="120000"/>
              </a:lnSpc>
            </a:pPr>
            <a:r>
              <a:rPr lang="zh-CN" altLang="en-US" sz="1000" spc="150" dirty="0">
                <a:solidFill>
                  <a:sysClr val="window" lastClr="FFFFFF"/>
                </a:solidFill>
                <a:latin typeface="微软雅黑" panose="020B0503020204020204" pitchFamily="34" charset="-122"/>
                <a:ea typeface="微软雅黑" panose="020B0503020204020204" pitchFamily="34" charset="-122"/>
              </a:rPr>
              <a:t>内容全面完整即部门收入预算的收入项目较多，资金来源各有不同，部门在报预算时应做到全面反映、完整填报，对</a:t>
            </a:r>
            <a:r>
              <a:rPr lang="zh-CN" altLang="en-US" sz="1050" spc="150" dirty="0">
                <a:solidFill>
                  <a:sysClr val="window" lastClr="FFFFFF"/>
                </a:solidFill>
                <a:latin typeface="微软雅黑" panose="020B0503020204020204" pitchFamily="34" charset="-122"/>
                <a:ea typeface="微软雅黑" panose="020B0503020204020204" pitchFamily="34" charset="-122"/>
              </a:rPr>
              <a:t>单位预计取得的各项收入进行全面反映，不应在部门预算之外保留其他收入项目。</a:t>
            </a:r>
            <a:endParaRPr lang="zh-CN" altLang="en-US" sz="1200" spc="150" dirty="0">
              <a:solidFill>
                <a:sysClr val="window" lastClr="FFFFFF"/>
              </a:solidFill>
              <a:latin typeface="微软雅黑" panose="020B0503020204020204" pitchFamily="34" charset="-122"/>
              <a:ea typeface="微软雅黑" panose="020B0503020204020204" pitchFamily="34" charset="-122"/>
            </a:endParaRPr>
          </a:p>
        </p:txBody>
      </p:sp>
      <p:sp>
        <p:nvSpPr>
          <p:cNvPr id="8" name="任意多边形 7"/>
          <p:cNvSpPr/>
          <p:nvPr>
            <p:custDataLst>
              <p:tags r:id="rId8"/>
            </p:custDataLst>
          </p:nvPr>
        </p:nvSpPr>
        <p:spPr>
          <a:xfrm>
            <a:off x="6227124" y="3264222"/>
            <a:ext cx="2089862" cy="1344166"/>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7199" tIns="33599" rIns="1322833" bIns="1005353" numCol="1" spcCol="0" rtlCol="0" fromWordArt="0" anchor="ctr" anchorCtr="0" forceAA="0" compatLnSpc="1">
            <a:normAutofit fontScale="87500" lnSpcReduction="20000"/>
          </a:bodyPr>
          <a:lstStyle/>
          <a:p>
            <a:pPr algn="ctr">
              <a:lnSpc>
                <a:spcPct val="130000"/>
              </a:lnSpc>
            </a:pPr>
            <a:endParaRPr lang="zh-CN" altLang="en-US" sz="2060" b="1" kern="0" dirty="0">
              <a:solidFill>
                <a:srgbClr val="1AA3AA"/>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9" name="任意多边形 8"/>
          <p:cNvSpPr/>
          <p:nvPr>
            <p:custDataLst>
              <p:tags r:id="rId9"/>
            </p:custDataLst>
          </p:nvPr>
        </p:nvSpPr>
        <p:spPr>
          <a:xfrm>
            <a:off x="6044488" y="3464621"/>
            <a:ext cx="2481660" cy="1431799"/>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AA3AA"/>
          </a:solidFill>
        </p:spPr>
        <p:txBody>
          <a:bodyPr rot="0" spcFirstLastPara="0" vertOverflow="overflow" horzOverflow="overflow" vert="horz" wrap="square" lIns="67199" tIns="158739" rIns="67199" bIns="33599" numCol="1" spcCol="0" rtlCol="0" fromWordArt="0" anchor="ctr" anchorCtr="0" forceAA="0" compatLnSpc="1">
            <a:normAutofit/>
          </a:bodyPr>
          <a:lstStyle/>
          <a:p>
            <a:pPr algn="ctr">
              <a:lnSpc>
                <a:spcPct val="130000"/>
              </a:lnSpc>
            </a:pPr>
            <a:endParaRPr lang="zh-CN" altLang="en-US" sz="1325"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文本框 9"/>
          <p:cNvSpPr txBox="1"/>
          <p:nvPr>
            <p:custDataLst>
              <p:tags r:id="rId10"/>
            </p:custDataLst>
          </p:nvPr>
        </p:nvSpPr>
        <p:spPr>
          <a:xfrm>
            <a:off x="6141930" y="3960316"/>
            <a:ext cx="2384218" cy="648344"/>
          </a:xfrm>
          <a:prstGeom prst="rect">
            <a:avLst/>
          </a:prstGeom>
          <a:noFill/>
        </p:spPr>
        <p:txBody>
          <a:bodyPr wrap="square" lIns="66141" tIns="34393" rIns="66141" bIns="34393" rtlCol="0" anchor="ctr" anchorCtr="0"/>
          <a:lstStyle/>
          <a:p>
            <a:pPr algn="l">
              <a:lnSpc>
                <a:spcPct val="120000"/>
              </a:lnSpc>
            </a:pPr>
            <a:r>
              <a:rPr lang="zh-CN" altLang="en-US" sz="1000" spc="150" dirty="0">
                <a:solidFill>
                  <a:sysClr val="window" lastClr="FFFFFF"/>
                </a:solidFill>
                <a:latin typeface="微软雅黑" panose="020B0503020204020204" pitchFamily="34" charset="-122"/>
                <a:ea typeface="微软雅黑" panose="020B0503020204020204" pitchFamily="34" charset="-122"/>
              </a:rPr>
              <a:t>数字真实准确即部门预算收入的预测必须以国家社会经济发展计划和履行部门职能的需要为依据，同时结合近几年实际取得的收入并考虑增收减收因素测算，不能随意夸大或隐瞒收入，力求各项收入项目预算数据真实准确。</a:t>
            </a:r>
          </a:p>
        </p:txBody>
      </p:sp>
      <p:sp>
        <p:nvSpPr>
          <p:cNvPr id="12" name="文本框 11"/>
          <p:cNvSpPr txBox="1"/>
          <p:nvPr>
            <p:custDataLst>
              <p:tags r:id="rId11"/>
            </p:custDataLst>
          </p:nvPr>
        </p:nvSpPr>
        <p:spPr>
          <a:xfrm>
            <a:off x="6275133" y="3240236"/>
            <a:ext cx="817717" cy="362013"/>
          </a:xfrm>
          <a:prstGeom prst="rect">
            <a:avLst/>
          </a:prstGeom>
          <a:noFill/>
        </p:spPr>
        <p:txBody>
          <a:bodyPr wrap="square" rtlCol="0" anchor="ctr">
            <a:normAutofit/>
          </a:bodyPr>
          <a:lstStyle/>
          <a:p>
            <a:pPr algn="ctr"/>
            <a:r>
              <a:rPr lang="en-US" altLang="zh-CN" sz="1765" b="1" dirty="0">
                <a:solidFill>
                  <a:srgbClr val="1AA3AA"/>
                </a:solidFill>
              </a:rPr>
              <a:t>03</a:t>
            </a:r>
            <a:endParaRPr lang="zh-CN" altLang="en-US" sz="1765" b="1" dirty="0">
              <a:solidFill>
                <a:srgbClr val="1AA3AA"/>
              </a:solidFill>
            </a:endParaRPr>
          </a:p>
        </p:txBody>
      </p:sp>
      <p:sp>
        <p:nvSpPr>
          <p:cNvPr id="11" name="文本框 10"/>
          <p:cNvSpPr txBox="1"/>
          <p:nvPr>
            <p:custDataLst>
              <p:tags r:id="rId12"/>
            </p:custDataLst>
          </p:nvPr>
        </p:nvSpPr>
        <p:spPr>
          <a:xfrm>
            <a:off x="840545" y="2773550"/>
            <a:ext cx="817717" cy="362013"/>
          </a:xfrm>
          <a:prstGeom prst="rect">
            <a:avLst/>
          </a:prstGeom>
          <a:noFill/>
        </p:spPr>
        <p:txBody>
          <a:bodyPr wrap="square" rtlCol="0" anchor="ctr">
            <a:normAutofit/>
          </a:bodyPr>
          <a:lstStyle/>
          <a:p>
            <a:pPr algn="ctr"/>
            <a:r>
              <a:rPr lang="en-US" altLang="zh-CN" sz="1765" b="1" dirty="0">
                <a:solidFill>
                  <a:srgbClr val="1F74AD"/>
                </a:solidFill>
              </a:rPr>
              <a:t>01</a:t>
            </a:r>
            <a:endParaRPr lang="zh-CN" altLang="en-US" sz="1765" b="1" dirty="0">
              <a:solidFill>
                <a:srgbClr val="1F74AD"/>
              </a:solidFill>
            </a:endParaRPr>
          </a:p>
        </p:txBody>
      </p:sp>
      <p:sp>
        <p:nvSpPr>
          <p:cNvPr id="13" name="文本框 12"/>
          <p:cNvSpPr txBox="1"/>
          <p:nvPr>
            <p:custDataLst>
              <p:tags r:id="rId13"/>
            </p:custDataLst>
          </p:nvPr>
        </p:nvSpPr>
        <p:spPr>
          <a:xfrm>
            <a:off x="3538829" y="3094247"/>
            <a:ext cx="817717" cy="362013"/>
          </a:xfrm>
          <a:prstGeom prst="rect">
            <a:avLst/>
          </a:prstGeom>
          <a:noFill/>
        </p:spPr>
        <p:txBody>
          <a:bodyPr wrap="square" rtlCol="0" anchor="ctr">
            <a:normAutofit/>
          </a:bodyPr>
          <a:lstStyle/>
          <a:p>
            <a:pPr algn="ctr"/>
            <a:r>
              <a:rPr lang="en-US" altLang="zh-CN" sz="1765" b="1" dirty="0">
                <a:solidFill>
                  <a:srgbClr val="3498DB"/>
                </a:solidFill>
              </a:rPr>
              <a:t>02</a:t>
            </a:r>
            <a:endParaRPr lang="zh-CN" altLang="en-US" sz="1765" b="1" dirty="0">
              <a:solidFill>
                <a:srgbClr val="3498DB"/>
              </a:solidFill>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三、部门收入预算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缺角矩形 16"/>
          <p:cNvSpPr/>
          <p:nvPr>
            <p:custDataLst>
              <p:tags r:id="rId2"/>
            </p:custDataLst>
          </p:nvPr>
        </p:nvSpPr>
        <p:spPr>
          <a:xfrm>
            <a:off x="3290848" y="2100953"/>
            <a:ext cx="2075573" cy="2075573"/>
          </a:xfrm>
          <a:prstGeom prst="plaque">
            <a:avLst>
              <a:gd name="adj" fmla="val 50000"/>
            </a:avLst>
          </a:prstGeom>
          <a:solidFill>
            <a:sysClr val="window" lastClr="FFFFFF">
              <a:lumMod val="85000"/>
            </a:sysClr>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8" name="任意多边形 17"/>
          <p:cNvSpPr/>
          <p:nvPr>
            <p:custDataLst>
              <p:tags r:id="rId3"/>
            </p:custDataLst>
          </p:nvPr>
        </p:nvSpPr>
        <p:spPr bwMode="auto">
          <a:xfrm>
            <a:off x="4092775" y="2857050"/>
            <a:ext cx="485101" cy="485101"/>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泪滴形 34"/>
          <p:cNvSpPr/>
          <p:nvPr>
            <p:custDataLst>
              <p:tags r:id="rId4"/>
            </p:custDataLst>
          </p:nvPr>
        </p:nvSpPr>
        <p:spPr>
          <a:xfrm rot="16221277">
            <a:off x="3114498" y="1996117"/>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泪滴形 35"/>
          <p:cNvSpPr/>
          <p:nvPr>
            <p:custDataLst>
              <p:tags r:id="rId5"/>
            </p:custDataLst>
          </p:nvPr>
        </p:nvSpPr>
        <p:spPr>
          <a:xfrm rot="16221277">
            <a:off x="3092330" y="1996117"/>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任意多边形 13"/>
          <p:cNvSpPr/>
          <p:nvPr>
            <p:custDataLst>
              <p:tags r:id="rId6"/>
            </p:custDataLst>
          </p:nvPr>
        </p:nvSpPr>
        <p:spPr bwMode="auto">
          <a:xfrm>
            <a:off x="3383297" y="2275183"/>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文本框 37"/>
          <p:cNvSpPr txBox="1"/>
          <p:nvPr>
            <p:custDataLst>
              <p:tags r:id="rId7"/>
            </p:custDataLst>
          </p:nvPr>
        </p:nvSpPr>
        <p:spPr>
          <a:xfrm>
            <a:off x="668824" y="2332252"/>
            <a:ext cx="2230390" cy="468111"/>
          </a:xfrm>
          <a:prstGeom prst="rect">
            <a:avLst/>
          </a:prstGeom>
          <a:noFill/>
        </p:spPr>
        <p:txBody>
          <a:bodyPr wrap="square" lIns="66141" tIns="0" rIns="66141" bIns="34393"/>
          <a:lstStyle/>
          <a:p>
            <a:pPr algn="l" defTabSz="1218565">
              <a:lnSpc>
                <a:spcPct val="120000"/>
              </a:lnSpc>
              <a:spcBef>
                <a:spcPct val="0"/>
              </a:spcBef>
              <a:defRPr/>
            </a:pPr>
            <a:r>
              <a:rPr lang="zh-CN" altLang="en-US" sz="10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各部门要依据国家的中长期发展计划和本部门的职责，提出工作重点、任务，列出部门需要安排的重要事项，建立起各部门的年度预算目标。</a:t>
            </a:r>
          </a:p>
        </p:txBody>
      </p:sp>
      <p:sp>
        <p:nvSpPr>
          <p:cNvPr id="39" name="矩形 38"/>
          <p:cNvSpPr/>
          <p:nvPr>
            <p:custDataLst>
              <p:tags r:id="rId8"/>
            </p:custDataLst>
          </p:nvPr>
        </p:nvSpPr>
        <p:spPr>
          <a:xfrm>
            <a:off x="668824" y="2003574"/>
            <a:ext cx="2230391" cy="296736"/>
          </a:xfrm>
          <a:prstGeom prst="rect">
            <a:avLst/>
          </a:prstGeom>
        </p:spPr>
        <p:txBody>
          <a:bodyPr wrap="square" lIns="66141" tIns="34393" rIns="66141" bIns="0" anchor="b" anchorCtr="0">
            <a:normAutofit/>
          </a:bodyPr>
          <a:lstStyle/>
          <a:p>
            <a:pPr>
              <a:lnSpc>
                <a:spcPct val="120000"/>
              </a:lnSpc>
            </a:pPr>
            <a:r>
              <a:rPr lang="zh-CN" altLang="en-US" sz="1400" b="1" spc="300" dirty="0">
                <a:solidFill>
                  <a:srgbClr val="1F74AD"/>
                </a:solidFill>
                <a:latin typeface="微软雅黑" panose="020B0503020204020204" pitchFamily="34" charset="-122"/>
                <a:ea typeface="微软雅黑" panose="020B0503020204020204" pitchFamily="34" charset="-122"/>
                <a:cs typeface="+mn-ea"/>
                <a:sym typeface="Arial" panose="020B0604020202020204" pitchFamily="34" charset="0"/>
              </a:rPr>
              <a:t>明确预算目标</a:t>
            </a:r>
          </a:p>
        </p:txBody>
      </p:sp>
      <p:sp>
        <p:nvSpPr>
          <p:cNvPr id="41" name="泪滴形 40"/>
          <p:cNvSpPr/>
          <p:nvPr>
            <p:custDataLst>
              <p:tags r:id="rId9"/>
            </p:custDataLst>
          </p:nvPr>
        </p:nvSpPr>
        <p:spPr>
          <a:xfrm rot="129116">
            <a:off x="4538296" y="1999850"/>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泪滴形 41"/>
          <p:cNvSpPr/>
          <p:nvPr>
            <p:custDataLst>
              <p:tags r:id="rId10"/>
            </p:custDataLst>
          </p:nvPr>
        </p:nvSpPr>
        <p:spPr>
          <a:xfrm rot="129116">
            <a:off x="4575163" y="1979317"/>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任意多边形 12"/>
          <p:cNvSpPr/>
          <p:nvPr>
            <p:custDataLst>
              <p:tags r:id="rId11"/>
            </p:custDataLst>
          </p:nvPr>
        </p:nvSpPr>
        <p:spPr bwMode="auto">
          <a:xfrm>
            <a:off x="4947563" y="2253250"/>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文本框 43"/>
          <p:cNvSpPr txBox="1"/>
          <p:nvPr>
            <p:custDataLst>
              <p:tags r:id="rId12"/>
            </p:custDataLst>
          </p:nvPr>
        </p:nvSpPr>
        <p:spPr>
          <a:xfrm>
            <a:off x="5835778" y="2332252"/>
            <a:ext cx="2632899" cy="468111"/>
          </a:xfrm>
          <a:prstGeom prst="rect">
            <a:avLst/>
          </a:prstGeom>
          <a:noFill/>
        </p:spPr>
        <p:txBody>
          <a:bodyPr wrap="square" lIns="66141" tIns="0" rIns="66141" bIns="34393"/>
          <a:lstStyle/>
          <a:p>
            <a:pPr defTabSz="1218565">
              <a:lnSpc>
                <a:spcPct val="120000"/>
              </a:lnSpc>
              <a:spcBef>
                <a:spcPct val="0"/>
              </a:spcBef>
              <a:defRPr/>
            </a:pPr>
            <a:r>
              <a:rPr lang="zh-CN" altLang="en-US" sz="10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部门财政拨款收入的测算要在占有大量信息的基础上进行，部门应全面收集与编制本部门预算相关的信息资料，如：部门资产数量、资产分布状况，部门财务状况，财政、货币政策，经济增长速度、财政对部门的财政拨款需求的满足程度等等。</a:t>
            </a:r>
          </a:p>
        </p:txBody>
      </p:sp>
      <p:sp>
        <p:nvSpPr>
          <p:cNvPr id="45" name="矩形 44"/>
          <p:cNvSpPr/>
          <p:nvPr>
            <p:custDataLst>
              <p:tags r:id="rId13"/>
            </p:custDataLst>
          </p:nvPr>
        </p:nvSpPr>
        <p:spPr>
          <a:xfrm>
            <a:off x="5835779" y="2003574"/>
            <a:ext cx="2230390" cy="296736"/>
          </a:xfrm>
          <a:prstGeom prst="rect">
            <a:avLst/>
          </a:prstGeom>
        </p:spPr>
        <p:txBody>
          <a:bodyPr wrap="square" lIns="66141" tIns="34393" rIns="66141" bIns="0" anchor="b" anchorCtr="0">
            <a:normAutofit/>
          </a:bodyPr>
          <a:lstStyle/>
          <a:p>
            <a:pPr>
              <a:lnSpc>
                <a:spcPct val="120000"/>
              </a:lnSpc>
            </a:pPr>
            <a:r>
              <a:rPr lang="zh-CN" altLang="en-US" sz="1400" b="1" spc="300" dirty="0">
                <a:solidFill>
                  <a:srgbClr val="3498DB"/>
                </a:solidFill>
                <a:latin typeface="微软雅黑" panose="020B0503020204020204" pitchFamily="34" charset="-122"/>
                <a:ea typeface="微软雅黑" panose="020B0503020204020204" pitchFamily="34" charset="-122"/>
                <a:cs typeface="+mn-ea"/>
                <a:sym typeface="Arial" panose="020B0604020202020204" pitchFamily="34" charset="0"/>
              </a:rPr>
              <a:t>收集相关资料</a:t>
            </a:r>
          </a:p>
        </p:txBody>
      </p:sp>
      <p:sp>
        <p:nvSpPr>
          <p:cNvPr id="47" name="泪滴形 46"/>
          <p:cNvSpPr/>
          <p:nvPr>
            <p:custDataLst>
              <p:tags r:id="rId14"/>
            </p:custDataLst>
          </p:nvPr>
        </p:nvSpPr>
        <p:spPr>
          <a:xfrm rot="10969501">
            <a:off x="3104698" y="3318649"/>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泪滴形 47"/>
          <p:cNvSpPr/>
          <p:nvPr>
            <p:custDataLst>
              <p:tags r:id="rId15"/>
            </p:custDataLst>
          </p:nvPr>
        </p:nvSpPr>
        <p:spPr>
          <a:xfrm rot="10969501">
            <a:off x="3081831" y="3339182"/>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custDataLst>
              <p:tags r:id="rId16"/>
            </p:custDataLst>
          </p:nvPr>
        </p:nvSpPr>
        <p:spPr>
          <a:xfrm>
            <a:off x="668824" y="3638836"/>
            <a:ext cx="2230390" cy="468111"/>
          </a:xfrm>
          <a:prstGeom prst="rect">
            <a:avLst/>
          </a:prstGeom>
          <a:noFill/>
        </p:spPr>
        <p:txBody>
          <a:bodyPr wrap="square" lIns="66141" tIns="0" rIns="66141" bIns="34393"/>
          <a:lstStyle/>
          <a:p>
            <a:pPr algn="l" defTabSz="1218565">
              <a:lnSpc>
                <a:spcPct val="120000"/>
              </a:lnSpc>
              <a:spcBef>
                <a:spcPct val="0"/>
              </a:spcBef>
              <a:defRPr/>
            </a:pPr>
            <a:r>
              <a:rPr lang="zh-CN" altLang="en-US" sz="10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一方面，要对收集的有关部门预算的各类资料进行深入分析，确保数据、信息的真实准确；另一方面，要对收集的信息、资料进行归类汇总，形成部门完整的决策信息。</a:t>
            </a:r>
          </a:p>
        </p:txBody>
      </p:sp>
      <p:sp>
        <p:nvSpPr>
          <p:cNvPr id="51" name="矩形 50"/>
          <p:cNvSpPr/>
          <p:nvPr>
            <p:custDataLst>
              <p:tags r:id="rId17"/>
            </p:custDataLst>
          </p:nvPr>
        </p:nvSpPr>
        <p:spPr>
          <a:xfrm>
            <a:off x="540122" y="3342143"/>
            <a:ext cx="2585140" cy="296693"/>
          </a:xfrm>
          <a:prstGeom prst="rect">
            <a:avLst/>
          </a:prstGeom>
        </p:spPr>
        <p:txBody>
          <a:bodyPr wrap="square" lIns="66141" tIns="34393" rIns="66141" bIns="0" anchor="b" anchorCtr="0"/>
          <a:lstStyle/>
          <a:p>
            <a:pPr algn="r">
              <a:lnSpc>
                <a:spcPct val="120000"/>
              </a:lnSpc>
            </a:pPr>
            <a:r>
              <a:rPr lang="zh-CN" altLang="en-US" sz="1400" b="1" spc="300" dirty="0">
                <a:solidFill>
                  <a:srgbClr val="9BBB59"/>
                </a:solidFill>
                <a:latin typeface="微软雅黑" panose="020B0503020204020204" pitchFamily="34" charset="-122"/>
                <a:ea typeface="微软雅黑" panose="020B0503020204020204" pitchFamily="34" charset="-122"/>
                <a:cs typeface="+mn-ea"/>
                <a:sym typeface="Arial" panose="020B0604020202020204" pitchFamily="34" charset="0"/>
              </a:rPr>
              <a:t>分析、归集部门预算需求</a:t>
            </a:r>
          </a:p>
        </p:txBody>
      </p:sp>
      <p:sp>
        <p:nvSpPr>
          <p:cNvPr id="53" name="泪滴形 52"/>
          <p:cNvSpPr/>
          <p:nvPr>
            <p:custDataLst>
              <p:tags r:id="rId18"/>
            </p:custDataLst>
          </p:nvPr>
        </p:nvSpPr>
        <p:spPr>
          <a:xfrm rot="4794637">
            <a:off x="4552763" y="3295782"/>
            <a:ext cx="993999" cy="972066"/>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泪滴形 53"/>
          <p:cNvSpPr/>
          <p:nvPr>
            <p:custDataLst>
              <p:tags r:id="rId19"/>
            </p:custDataLst>
          </p:nvPr>
        </p:nvSpPr>
        <p:spPr>
          <a:xfrm rot="4794637">
            <a:off x="4577963" y="3333582"/>
            <a:ext cx="993999" cy="972066"/>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任意多边形 14"/>
          <p:cNvSpPr/>
          <p:nvPr>
            <p:custDataLst>
              <p:tags r:id="rId20"/>
            </p:custDataLst>
          </p:nvPr>
        </p:nvSpPr>
        <p:spPr bwMode="auto">
          <a:xfrm rot="10800000">
            <a:off x="4907429" y="3608915"/>
            <a:ext cx="334133" cy="42140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55"/>
          <p:cNvSpPr txBox="1"/>
          <p:nvPr>
            <p:custDataLst>
              <p:tags r:id="rId21"/>
            </p:custDataLst>
          </p:nvPr>
        </p:nvSpPr>
        <p:spPr>
          <a:xfrm>
            <a:off x="5764023" y="3996261"/>
            <a:ext cx="2552963" cy="468111"/>
          </a:xfrm>
          <a:prstGeom prst="rect">
            <a:avLst/>
          </a:prstGeom>
          <a:noFill/>
        </p:spPr>
        <p:txBody>
          <a:bodyPr wrap="square" lIns="66141" tIns="0" rIns="66141" bIns="34393"/>
          <a:lstStyle/>
          <a:p>
            <a:pPr defTabSz="1218565">
              <a:lnSpc>
                <a:spcPct val="120000"/>
              </a:lnSpc>
              <a:spcBef>
                <a:spcPct val="0"/>
              </a:spcBef>
              <a:defRPr/>
            </a:pPr>
            <a:r>
              <a:rPr lang="zh-CN" altLang="en-US" sz="1000" spc="150" dirty="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根据财政部门有关文件的规定，对部门预算需求应分为两个部分进行测算。一部分是基本支出，另一部分是项目支出。</a:t>
            </a:r>
          </a:p>
        </p:txBody>
      </p:sp>
      <p:sp>
        <p:nvSpPr>
          <p:cNvPr id="57" name="矩形 56"/>
          <p:cNvSpPr/>
          <p:nvPr>
            <p:custDataLst>
              <p:tags r:id="rId22"/>
            </p:custDataLst>
          </p:nvPr>
        </p:nvSpPr>
        <p:spPr>
          <a:xfrm>
            <a:off x="5835779" y="3663580"/>
            <a:ext cx="2230390" cy="296736"/>
          </a:xfrm>
          <a:prstGeom prst="rect">
            <a:avLst/>
          </a:prstGeom>
        </p:spPr>
        <p:txBody>
          <a:bodyPr wrap="square" lIns="66141" tIns="34393" rIns="66141" bIns="0" anchor="b" anchorCtr="0">
            <a:normAutofit/>
          </a:bodyPr>
          <a:lstStyle/>
          <a:p>
            <a:pPr>
              <a:lnSpc>
                <a:spcPct val="120000"/>
              </a:lnSpc>
            </a:pPr>
            <a:r>
              <a:rPr lang="zh-CN" altLang="en-US" sz="1400" b="1" spc="300" dirty="0">
                <a:solidFill>
                  <a:srgbClr val="1AA3AA"/>
                </a:solidFill>
                <a:latin typeface="微软雅黑" panose="020B0503020204020204" pitchFamily="34" charset="-122"/>
                <a:ea typeface="微软雅黑" panose="020B0503020204020204" pitchFamily="34" charset="-122"/>
                <a:cs typeface="+mn-ea"/>
                <a:sym typeface="Arial" panose="020B0604020202020204" pitchFamily="34" charset="0"/>
              </a:rPr>
              <a:t>测算部门预算需求</a:t>
            </a:r>
          </a:p>
        </p:txBody>
      </p:sp>
      <p:sp>
        <p:nvSpPr>
          <p:cNvPr id="24" name="PA_ImportSvg_636701175243069250"/>
          <p:cNvSpPr/>
          <p:nvPr>
            <p:custDataLst>
              <p:tags r:id="rId23"/>
            </p:custDataLst>
          </p:nvPr>
        </p:nvSpPr>
        <p:spPr>
          <a:xfrm>
            <a:off x="3345084" y="3595463"/>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2"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三、部门收入预算</a:t>
            </a:r>
          </a:p>
        </p:txBody>
      </p:sp>
      <p:sp>
        <p:nvSpPr>
          <p:cNvPr id="3" name="矩形 2"/>
          <p:cNvSpPr/>
          <p:nvPr/>
        </p:nvSpPr>
        <p:spPr>
          <a:xfrm>
            <a:off x="36066" y="1249618"/>
            <a:ext cx="5665641" cy="400110"/>
          </a:xfrm>
          <a:prstGeom prst="rect">
            <a:avLst/>
          </a:prstGeom>
        </p:spPr>
        <p:txBody>
          <a:bodyPr wrap="square">
            <a:spAutoFit/>
          </a:bodyPr>
          <a:lstStyle/>
          <a:p>
            <a:pPr lvl="0" indent="508000"/>
            <a:r>
              <a:rPr lang="en-US" altLang="zh-CN" sz="2000" b="1" dirty="0" smtClean="0">
                <a:solidFill>
                  <a:prstClr val="black"/>
                </a:solidFill>
                <a:latin typeface="宋体" panose="02010600030101010101" pitchFamily="2" charset="-122"/>
              </a:rPr>
              <a:t>2</a:t>
            </a:r>
            <a:r>
              <a:rPr lang="zh-CN" altLang="en-US" sz="2000" b="1" dirty="0" smtClean="0">
                <a:solidFill>
                  <a:prstClr val="black"/>
                </a:solidFill>
                <a:latin typeface="宋体" panose="02010600030101010101" pitchFamily="2" charset="-122"/>
              </a:rPr>
              <a:t>.</a:t>
            </a:r>
            <a:r>
              <a:rPr lang="zh-CN" altLang="en-US" sz="2000" b="1" dirty="0">
                <a:solidFill>
                  <a:prstClr val="black"/>
                </a:solidFill>
                <a:latin typeface="宋体" panose="02010600030101010101" pitchFamily="2" charset="-122"/>
              </a:rPr>
              <a:t>部门进行收入</a:t>
            </a:r>
            <a:r>
              <a:rPr lang="zh-CN" altLang="en-US" sz="2000" b="1" dirty="0">
                <a:solidFill>
                  <a:prstClr val="black"/>
                </a:solidFill>
              </a:rPr>
              <a:t>预算测算</a:t>
            </a:r>
            <a:r>
              <a:rPr lang="zh-CN" altLang="en-US" sz="2000" b="1" dirty="0" smtClean="0">
                <a:solidFill>
                  <a:prstClr val="black"/>
                </a:solidFill>
              </a:rPr>
              <a:t>的依据</a:t>
            </a:r>
            <a:endParaRPr lang="zh-CN" altLang="en-US" sz="2000" b="1" dirty="0">
              <a:solidFill>
                <a:prstClr val="black"/>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762443" y="0"/>
            <a:ext cx="547624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一、法律法规和宏观政策规划</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676984" y="1293210"/>
            <a:ext cx="7688580" cy="1200329"/>
          </a:xfrm>
          <a:prstGeom prst="rect">
            <a:avLst/>
          </a:prstGeom>
          <a:noFill/>
        </p:spPr>
        <p:txBody>
          <a:bodyPr wrap="square" rtlCol="0">
            <a:spAutoFit/>
          </a:bodyPr>
          <a:lstStyle/>
          <a:p>
            <a:pPr indent="508000" algn="l" fontAlgn="auto"/>
            <a:r>
              <a:rPr lang="zh-CN" altLang="en-US" sz="1800" dirty="0" smtClean="0"/>
              <a:t>政</a:t>
            </a:r>
            <a:r>
              <a:rPr lang="zh-CN" altLang="en-US" sz="1800" dirty="0"/>
              <a:t>府预算的性质决定了每一项预算收支的安排都要有法律依据及其宏观政策及制度依据。一般来讲，国家制定的有关法律法规及根据各个历史时期政治经济形势制定的政策制度从根本上代表着公众的共同利益，体现了国家政治经济发展的客观要求。</a:t>
            </a:r>
          </a:p>
        </p:txBody>
      </p:sp>
      <p:sp>
        <p:nvSpPr>
          <p:cNvPr id="5" name="椭圆 4"/>
          <p:cNvSpPr/>
          <p:nvPr>
            <p:custDataLst>
              <p:tags r:id="rId2"/>
            </p:custDataLst>
          </p:nvPr>
        </p:nvSpPr>
        <p:spPr>
          <a:xfrm>
            <a:off x="797319" y="3023535"/>
            <a:ext cx="768265" cy="768265"/>
          </a:xfrm>
          <a:prstGeom prst="ellipse">
            <a:avLst/>
          </a:prstGeom>
          <a:solidFill>
            <a:srgbClr val="1F74AD"/>
          </a:solidFill>
          <a:ln w="12700" cap="flat" cmpd="sng" algn="ctr">
            <a:noFill/>
            <a:prstDash val="solid"/>
            <a:miter lim="800000"/>
          </a:ln>
          <a:effectLst/>
        </p:spPr>
        <p:txBody>
          <a:bodyPr rtlCol="0" anchor="ctr">
            <a:normAutofit/>
          </a:bodyPr>
          <a:lstStyle/>
          <a:p>
            <a:pPr algn="ctr"/>
            <a:endParaRPr lang="zh-CN" altLang="en-US" sz="1325"/>
          </a:p>
        </p:txBody>
      </p:sp>
      <p:sp>
        <p:nvSpPr>
          <p:cNvPr id="7" name="五角星 6"/>
          <p:cNvSpPr/>
          <p:nvPr>
            <p:custDataLst>
              <p:tags r:id="rId3"/>
            </p:custDataLst>
          </p:nvPr>
        </p:nvSpPr>
        <p:spPr>
          <a:xfrm>
            <a:off x="890474" y="3088429"/>
            <a:ext cx="581956" cy="581956"/>
          </a:xfrm>
          <a:prstGeom prst="star5">
            <a:avLst/>
          </a:prstGeom>
          <a:solidFill>
            <a:sysClr val="window" lastClr="FFFFFF"/>
          </a:solidFill>
          <a:ln w="12700" cap="flat" cmpd="sng" algn="ctr">
            <a:noFill/>
            <a:prstDash val="solid"/>
            <a:miter lim="800000"/>
          </a:ln>
          <a:effectLst/>
        </p:spPr>
        <p:txBody>
          <a:bodyPr rtlCol="0" anchor="ctr">
            <a:normAutofit fontScale="75000" lnSpcReduction="20000"/>
          </a:bodyPr>
          <a:lstStyle/>
          <a:p>
            <a:pPr algn="ctr"/>
            <a:r>
              <a:rPr lang="en-US" altLang="zh-CN" sz="1325" dirty="0">
                <a:solidFill>
                  <a:srgbClr val="1F74AD"/>
                </a:solidFill>
              </a:rPr>
              <a:t>A</a:t>
            </a:r>
            <a:endParaRPr lang="zh-CN" altLang="en-US" sz="1325" dirty="0">
              <a:solidFill>
                <a:srgbClr val="1F74AD"/>
              </a:solidFill>
            </a:endParaRPr>
          </a:p>
        </p:txBody>
      </p:sp>
      <p:cxnSp>
        <p:nvCxnSpPr>
          <p:cNvPr id="10" name="直接连接符 9"/>
          <p:cNvCxnSpPr/>
          <p:nvPr>
            <p:custDataLst>
              <p:tags r:id="rId4"/>
            </p:custDataLst>
          </p:nvPr>
        </p:nvCxnSpPr>
        <p:spPr>
          <a:xfrm>
            <a:off x="1673392" y="2855019"/>
            <a:ext cx="0" cy="1105297"/>
          </a:xfrm>
          <a:prstGeom prst="line">
            <a:avLst/>
          </a:prstGeom>
          <a:noFill/>
          <a:ln w="6350" cap="flat" cmpd="sng" algn="ctr">
            <a:solidFill>
              <a:srgbClr val="1F74AD"/>
            </a:solidFill>
            <a:prstDash val="solid"/>
            <a:miter lim="800000"/>
          </a:ln>
          <a:effectLst/>
        </p:spPr>
      </p:cxnSp>
      <p:sp>
        <p:nvSpPr>
          <p:cNvPr id="12" name="文本框 11"/>
          <p:cNvSpPr txBox="1"/>
          <p:nvPr>
            <p:custDataLst>
              <p:tags r:id="rId5"/>
            </p:custDataLst>
          </p:nvPr>
        </p:nvSpPr>
        <p:spPr>
          <a:xfrm>
            <a:off x="1753987" y="2923054"/>
            <a:ext cx="1119950" cy="970275"/>
          </a:xfrm>
          <a:prstGeom prst="rect">
            <a:avLst/>
          </a:prstGeom>
          <a:noFill/>
        </p:spPr>
        <p:txBody>
          <a:bodyPr wrap="square" rtlCol="0" anchor="ctr">
            <a:normAutofit/>
          </a:bodyPr>
          <a:lstStyle/>
          <a:p>
            <a:pPr>
              <a:lnSpc>
                <a:spcPct val="120000"/>
              </a:lnSpc>
            </a:pPr>
            <a:r>
              <a:rPr lang="zh-CN" altLang="en-US" sz="2400" spc="150" dirty="0">
                <a:latin typeface="微软雅黑" panose="020B0503020204020204" pitchFamily="34" charset="-122"/>
                <a:ea typeface="微软雅黑" panose="020B0503020204020204" pitchFamily="34" charset="-122"/>
              </a:rPr>
              <a:t>法律依据</a:t>
            </a:r>
          </a:p>
        </p:txBody>
      </p:sp>
      <p:sp>
        <p:nvSpPr>
          <p:cNvPr id="8" name="椭圆 7"/>
          <p:cNvSpPr/>
          <p:nvPr>
            <p:custDataLst>
              <p:tags r:id="rId6"/>
            </p:custDataLst>
          </p:nvPr>
        </p:nvSpPr>
        <p:spPr>
          <a:xfrm>
            <a:off x="3467406" y="3023535"/>
            <a:ext cx="768265" cy="768265"/>
          </a:xfrm>
          <a:prstGeom prst="ellipse">
            <a:avLst/>
          </a:prstGeom>
          <a:solidFill>
            <a:srgbClr val="3498DB"/>
          </a:solidFill>
          <a:ln w="12700" cap="flat" cmpd="sng" algn="ctr">
            <a:noFill/>
            <a:prstDash val="solid"/>
            <a:miter lim="800000"/>
          </a:ln>
          <a:effectLst/>
        </p:spPr>
        <p:txBody>
          <a:bodyPr rtlCol="0" anchor="ctr">
            <a:normAutofit/>
          </a:bodyPr>
          <a:lstStyle/>
          <a:p>
            <a:pPr algn="ctr"/>
            <a:endParaRPr lang="zh-CN" altLang="en-US" sz="1325"/>
          </a:p>
        </p:txBody>
      </p:sp>
      <p:sp>
        <p:nvSpPr>
          <p:cNvPr id="9" name="五角星 8"/>
          <p:cNvSpPr/>
          <p:nvPr>
            <p:custDataLst>
              <p:tags r:id="rId7"/>
            </p:custDataLst>
          </p:nvPr>
        </p:nvSpPr>
        <p:spPr>
          <a:xfrm>
            <a:off x="3561608" y="3088429"/>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1F74AD"/>
                </a:solidFill>
              </a:rPr>
              <a:t>B</a:t>
            </a:r>
            <a:endParaRPr lang="zh-CN" altLang="en-US" sz="1325" dirty="0">
              <a:solidFill>
                <a:srgbClr val="1F74AD"/>
              </a:solidFill>
            </a:endParaRPr>
          </a:p>
        </p:txBody>
      </p:sp>
      <p:cxnSp>
        <p:nvCxnSpPr>
          <p:cNvPr id="17" name="直接连接符 16"/>
          <p:cNvCxnSpPr/>
          <p:nvPr>
            <p:custDataLst>
              <p:tags r:id="rId8"/>
            </p:custDataLst>
          </p:nvPr>
        </p:nvCxnSpPr>
        <p:spPr>
          <a:xfrm>
            <a:off x="4343480" y="2855019"/>
            <a:ext cx="0" cy="1105297"/>
          </a:xfrm>
          <a:prstGeom prst="line">
            <a:avLst/>
          </a:prstGeom>
          <a:noFill/>
          <a:ln w="6350" cap="flat" cmpd="sng" algn="ctr">
            <a:solidFill>
              <a:srgbClr val="3498DB"/>
            </a:solidFill>
            <a:prstDash val="solid"/>
            <a:miter lim="800000"/>
          </a:ln>
          <a:effectLst/>
        </p:spPr>
      </p:cxnSp>
      <p:sp>
        <p:nvSpPr>
          <p:cNvPr id="18" name="文本框 17"/>
          <p:cNvSpPr txBox="1"/>
          <p:nvPr>
            <p:custDataLst>
              <p:tags r:id="rId9"/>
            </p:custDataLst>
          </p:nvPr>
        </p:nvSpPr>
        <p:spPr>
          <a:xfrm>
            <a:off x="4521274" y="2894072"/>
            <a:ext cx="1119950" cy="970275"/>
          </a:xfrm>
          <a:prstGeom prst="rect">
            <a:avLst/>
          </a:prstGeom>
          <a:noFill/>
        </p:spPr>
        <p:txBody>
          <a:bodyPr wrap="square" rtlCol="0" anchor="ctr">
            <a:normAutofit/>
          </a:bodyPr>
          <a:lstStyle/>
          <a:p>
            <a:pPr>
              <a:lnSpc>
                <a:spcPct val="120000"/>
              </a:lnSpc>
            </a:pPr>
            <a:r>
              <a:rPr lang="zh-CN" altLang="en-US" sz="2400" spc="150">
                <a:latin typeface="微软雅黑" panose="020B0503020204020204" pitchFamily="34" charset="-122"/>
                <a:ea typeface="微软雅黑" panose="020B0503020204020204" pitchFamily="34" charset="-122"/>
              </a:rPr>
              <a:t>政策依据</a:t>
            </a:r>
          </a:p>
        </p:txBody>
      </p:sp>
      <p:sp>
        <p:nvSpPr>
          <p:cNvPr id="20" name="椭圆 19"/>
          <p:cNvSpPr/>
          <p:nvPr>
            <p:custDataLst>
              <p:tags r:id="rId10"/>
            </p:custDataLst>
          </p:nvPr>
        </p:nvSpPr>
        <p:spPr>
          <a:xfrm>
            <a:off x="6138540" y="3023535"/>
            <a:ext cx="768265" cy="768265"/>
          </a:xfrm>
          <a:prstGeom prst="ellipse">
            <a:avLst/>
          </a:prstGeom>
          <a:solidFill>
            <a:srgbClr val="1AA3AA"/>
          </a:solidFill>
          <a:ln w="12700" cap="flat" cmpd="sng" algn="ctr">
            <a:noFill/>
            <a:prstDash val="solid"/>
            <a:miter lim="800000"/>
          </a:ln>
          <a:effectLst/>
        </p:spPr>
        <p:txBody>
          <a:bodyPr rtlCol="0" anchor="ctr">
            <a:normAutofit/>
          </a:bodyPr>
          <a:lstStyle/>
          <a:p>
            <a:pPr algn="ctr"/>
            <a:endParaRPr lang="zh-CN" altLang="en-US" sz="1325"/>
          </a:p>
        </p:txBody>
      </p:sp>
      <p:sp>
        <p:nvSpPr>
          <p:cNvPr id="21" name="五角星 20"/>
          <p:cNvSpPr/>
          <p:nvPr>
            <p:custDataLst>
              <p:tags r:id="rId11"/>
            </p:custDataLst>
          </p:nvPr>
        </p:nvSpPr>
        <p:spPr>
          <a:xfrm>
            <a:off x="6231695" y="3088429"/>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1F74AD"/>
                </a:solidFill>
              </a:rPr>
              <a:t>C</a:t>
            </a:r>
            <a:endParaRPr lang="zh-CN" altLang="en-US" sz="1325" dirty="0">
              <a:solidFill>
                <a:srgbClr val="1F74AD"/>
              </a:solidFill>
            </a:endParaRPr>
          </a:p>
        </p:txBody>
      </p:sp>
      <p:cxnSp>
        <p:nvCxnSpPr>
          <p:cNvPr id="22" name="直接连接符 21"/>
          <p:cNvCxnSpPr/>
          <p:nvPr>
            <p:custDataLst>
              <p:tags r:id="rId12"/>
            </p:custDataLst>
          </p:nvPr>
        </p:nvCxnSpPr>
        <p:spPr>
          <a:xfrm>
            <a:off x="7014614" y="2855019"/>
            <a:ext cx="0" cy="1105297"/>
          </a:xfrm>
          <a:prstGeom prst="line">
            <a:avLst/>
          </a:prstGeom>
          <a:noFill/>
          <a:ln w="6350" cap="flat" cmpd="sng" algn="ctr">
            <a:solidFill>
              <a:srgbClr val="1AA3AA"/>
            </a:solidFill>
            <a:prstDash val="solid"/>
            <a:miter lim="800000"/>
          </a:ln>
          <a:effectLst/>
        </p:spPr>
      </p:cxnSp>
      <p:sp>
        <p:nvSpPr>
          <p:cNvPr id="23" name="文本框 22"/>
          <p:cNvSpPr txBox="1"/>
          <p:nvPr>
            <p:custDataLst>
              <p:tags r:id="rId13"/>
            </p:custDataLst>
          </p:nvPr>
        </p:nvSpPr>
        <p:spPr>
          <a:xfrm>
            <a:off x="7095208" y="2923054"/>
            <a:ext cx="1119950" cy="970275"/>
          </a:xfrm>
          <a:prstGeom prst="rect">
            <a:avLst/>
          </a:prstGeom>
          <a:noFill/>
        </p:spPr>
        <p:txBody>
          <a:bodyPr wrap="square" rtlCol="0" anchor="ctr">
            <a:normAutofit/>
          </a:bodyPr>
          <a:lstStyle/>
          <a:p>
            <a:pPr marL="0" lvl="0" indent="0" algn="l">
              <a:lnSpc>
                <a:spcPct val="120000"/>
              </a:lnSpc>
              <a:spcBef>
                <a:spcPts val="0"/>
              </a:spcBef>
              <a:spcAft>
                <a:spcPts val="0"/>
              </a:spcAft>
              <a:buSzPct val="100000"/>
            </a:pPr>
            <a:r>
              <a:rPr lang="zh-CN" altLang="en-US" sz="2400" spc="150">
                <a:solidFill>
                  <a:srgbClr val="000000"/>
                </a:solidFill>
                <a:latin typeface="微软雅黑" panose="020B0503020204020204" pitchFamily="34" charset="-122"/>
                <a:ea typeface="微软雅黑" panose="020B0503020204020204" pitchFamily="34" charset="-122"/>
              </a:rPr>
              <a:t>制度依据</a:t>
            </a:r>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ea"/>
              </a:rPr>
              <a:t>一、法律法规和宏观政策规划</a:t>
            </a:r>
            <a:endParaRPr lang="zh-CN" altLang="en-US" sz="3200" dirty="0">
              <a:latin typeface="黑体" panose="02010609060101010101" pitchFamily="49" charset="-122"/>
              <a:ea typeface="黑体" panose="02010609060101010101" pitchFamily="49"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29845"/>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468114" y="1175811"/>
            <a:ext cx="7688580" cy="1200329"/>
          </a:xfrm>
          <a:prstGeom prst="rect">
            <a:avLst/>
          </a:prstGeom>
          <a:noFill/>
        </p:spPr>
        <p:txBody>
          <a:bodyPr wrap="square" rtlCol="0">
            <a:spAutoFit/>
          </a:bodyPr>
          <a:lstStyle/>
          <a:p>
            <a:pPr indent="508000" algn="l" fontAlgn="auto"/>
            <a:r>
              <a:rPr lang="zh-CN" altLang="en-US" sz="2000" b="1" dirty="0"/>
              <a:t>（一</a:t>
            </a:r>
            <a:r>
              <a:rPr lang="zh-CN" altLang="en-US" sz="2000" b="1" dirty="0" smtClean="0"/>
              <a:t>）基</a:t>
            </a:r>
            <a:r>
              <a:rPr lang="zh-CN" altLang="en-US" sz="2000" b="1" dirty="0"/>
              <a:t>本支出预</a:t>
            </a:r>
            <a:r>
              <a:rPr lang="zh-CN" altLang="en-US" sz="2000" b="1" dirty="0" smtClean="0"/>
              <a:t>算</a:t>
            </a:r>
            <a:endParaRPr lang="en-US" altLang="zh-CN" sz="2000" b="1" dirty="0" smtClean="0"/>
          </a:p>
          <a:p>
            <a:pPr indent="508000" algn="l" fontAlgn="auto"/>
            <a:r>
              <a:rPr lang="zh-CN" altLang="en-US" sz="2000" b="1" dirty="0" smtClean="0"/>
              <a:t>1</a:t>
            </a:r>
            <a:r>
              <a:rPr lang="zh-CN" altLang="en-US" sz="2000" b="1" dirty="0"/>
              <a:t>.基本支</a:t>
            </a:r>
            <a:r>
              <a:rPr lang="zh-CN" altLang="en-US" sz="2000" b="1" dirty="0" smtClean="0"/>
              <a:t>出预算的内</a:t>
            </a:r>
            <a:r>
              <a:rPr lang="zh-CN" altLang="en-US" sz="2000" b="1" dirty="0"/>
              <a:t>涵</a:t>
            </a:r>
          </a:p>
          <a:p>
            <a:pPr indent="508000" algn="l" fontAlgn="auto"/>
            <a:r>
              <a:rPr lang="zh-CN" altLang="en-US" dirty="0"/>
              <a:t>基本支出是为保障行政事业单位正常运转、完成日常工作任务所必需的开支而编制的年度支出计划。具体包括人员经费和日常公用经费。</a:t>
            </a:r>
            <a:endParaRPr lang="en-US" altLang="zh-CN" dirty="0"/>
          </a:p>
        </p:txBody>
      </p:sp>
      <p:grpSp>
        <p:nvGrpSpPr>
          <p:cNvPr id="2" name="组合 1"/>
          <p:cNvGrpSpPr/>
          <p:nvPr>
            <p:custDataLst>
              <p:tags r:id="rId3"/>
            </p:custDataLst>
          </p:nvPr>
        </p:nvGrpSpPr>
        <p:grpSpPr>
          <a:xfrm>
            <a:off x="2052320" y="2524422"/>
            <a:ext cx="5383561" cy="1064018"/>
            <a:chOff x="1511706" y="1564596"/>
            <a:chExt cx="9168588" cy="1928777"/>
          </a:xfrm>
        </p:grpSpPr>
        <p:sp>
          <p:nvSpPr>
            <p:cNvPr id="3" name="任意形状 4"/>
            <p:cNvSpPr/>
            <p:nvPr>
              <p:custDataLst>
                <p:tags r:id="rId14"/>
              </p:custDataLst>
            </p:nvPr>
          </p:nvSpPr>
          <p:spPr>
            <a:xfrm>
              <a:off x="9860324" y="1565335"/>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0" name="任意形状 5"/>
            <p:cNvSpPr/>
            <p:nvPr>
              <p:custDataLst>
                <p:tags r:id="rId15"/>
              </p:custDataLst>
            </p:nvPr>
          </p:nvSpPr>
          <p:spPr>
            <a:xfrm>
              <a:off x="1511706" y="1564596"/>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1" name="圆角矩形 20"/>
            <p:cNvSpPr/>
            <p:nvPr>
              <p:custDataLst>
                <p:tags r:id="rId16"/>
              </p:custDataLst>
            </p:nvPr>
          </p:nvSpPr>
          <p:spPr>
            <a:xfrm>
              <a:off x="1511706" y="1564596"/>
              <a:ext cx="9168588" cy="192558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2" name="文本框 21"/>
          <p:cNvSpPr txBox="1"/>
          <p:nvPr>
            <p:custDataLst>
              <p:tags r:id="rId4"/>
            </p:custDataLst>
          </p:nvPr>
        </p:nvSpPr>
        <p:spPr>
          <a:xfrm>
            <a:off x="2222991" y="2900042"/>
            <a:ext cx="4435314" cy="585567"/>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marL="0" lvl="0" indent="0" algn="l">
              <a:lnSpc>
                <a:spcPct val="140000"/>
              </a:lnSpc>
              <a:spcBef>
                <a:spcPts val="0"/>
              </a:spcBef>
              <a:spcAft>
                <a:spcPts val="0"/>
              </a:spcAft>
              <a:buSzPct val="100000"/>
            </a:pPr>
            <a:r>
              <a:rPr lang="zh-CN" altLang="en-US" sz="1000" spc="150" dirty="0">
                <a:solidFill>
                  <a:schemeClr val="tx1"/>
                </a:solidFill>
                <a:latin typeface="微软雅黑" panose="020B0503020204020204" pitchFamily="34" charset="-122"/>
                <a:ea typeface="微软雅黑" panose="020B0503020204020204" pitchFamily="34" charset="-122"/>
              </a:rPr>
              <a:t>主要指维持机构正常运转且可归集到个人的各项支出。主要包括基本工资、津补贴及奖金、社会保障缴费、离退休费、助学金、医疗费、住房补贴和其他人员经费等项目。</a:t>
            </a:r>
          </a:p>
        </p:txBody>
      </p:sp>
      <p:sp>
        <p:nvSpPr>
          <p:cNvPr id="23" name="文本框 22"/>
          <p:cNvSpPr txBox="1"/>
          <p:nvPr>
            <p:custDataLst>
              <p:tags r:id="rId5"/>
            </p:custDataLst>
          </p:nvPr>
        </p:nvSpPr>
        <p:spPr>
          <a:xfrm flipH="1">
            <a:off x="2222991" y="2679383"/>
            <a:ext cx="4432457" cy="203520"/>
          </a:xfrm>
          <a:prstGeom prst="rect">
            <a:avLst/>
          </a:prstGeom>
          <a:noFill/>
        </p:spPr>
        <p:txBody>
          <a:bodyPr wrap="square" bIns="0" rtlCol="0" anchor="b" anchorCtr="0"/>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400" spc="300">
                <a:solidFill>
                  <a:srgbClr val="2196F3"/>
                </a:solidFill>
                <a:latin typeface="微软雅黑" panose="020B0503020204020204" pitchFamily="34" charset="-122"/>
                <a:ea typeface="微软雅黑" panose="020B0503020204020204" pitchFamily="34" charset="-122"/>
              </a:rPr>
              <a:t>人员经费</a:t>
            </a:r>
          </a:p>
        </p:txBody>
      </p:sp>
      <p:sp>
        <p:nvSpPr>
          <p:cNvPr id="4" name="文本框 3"/>
          <p:cNvSpPr txBox="1"/>
          <p:nvPr>
            <p:custDataLst>
              <p:tags r:id="rId6"/>
            </p:custDataLst>
          </p:nvPr>
        </p:nvSpPr>
        <p:spPr>
          <a:xfrm>
            <a:off x="6952894" y="3055551"/>
            <a:ext cx="417038"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1</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grpSp>
        <p:nvGrpSpPr>
          <p:cNvPr id="25" name="组合 24"/>
          <p:cNvGrpSpPr/>
          <p:nvPr>
            <p:custDataLst>
              <p:tags r:id="rId7"/>
            </p:custDataLst>
          </p:nvPr>
        </p:nvGrpSpPr>
        <p:grpSpPr>
          <a:xfrm>
            <a:off x="2035311" y="3670803"/>
            <a:ext cx="5400570" cy="1369509"/>
            <a:chOff x="1511706" y="3883611"/>
            <a:chExt cx="9168588" cy="1928777"/>
          </a:xfrm>
        </p:grpSpPr>
        <p:sp>
          <p:nvSpPr>
            <p:cNvPr id="26" name="任意形状 43"/>
            <p:cNvSpPr/>
            <p:nvPr>
              <p:custDataLst>
                <p:tags r:id="rId11"/>
              </p:custDataLst>
            </p:nvPr>
          </p:nvSpPr>
          <p:spPr>
            <a:xfrm>
              <a:off x="9860324" y="3884350"/>
              <a:ext cx="819970" cy="1928038"/>
            </a:xfrm>
            <a:custGeom>
              <a:avLst/>
              <a:gdLst>
                <a:gd name="connsiteX0" fmla="*/ 799040 w 895574"/>
                <a:gd name="connsiteY0" fmla="*/ 2102060 h 2105809"/>
                <a:gd name="connsiteX1" fmla="*/ 894245 w 895574"/>
                <a:gd name="connsiteY1" fmla="*/ 2006855 h 2105809"/>
                <a:gd name="connsiteX2" fmla="*/ 894245 w 895574"/>
                <a:gd name="connsiteY2" fmla="*/ 100331 h 2105809"/>
                <a:gd name="connsiteX3" fmla="*/ 799040 w 895574"/>
                <a:gd name="connsiteY3" fmla="*/ 5126 h 2105809"/>
                <a:gd name="connsiteX4" fmla="*/ 396435 w 895574"/>
                <a:gd name="connsiteY4" fmla="*/ 5126 h 2105809"/>
                <a:gd name="connsiteX5" fmla="*/ 396435 w 895574"/>
                <a:gd name="connsiteY5" fmla="*/ 5126 h 2105809"/>
                <a:gd name="connsiteX6" fmla="*/ 396435 w 895574"/>
                <a:gd name="connsiteY6" fmla="*/ 845029 h 2105809"/>
                <a:gd name="connsiteX7" fmla="*/ 328662 w 895574"/>
                <a:gd name="connsiteY7" fmla="*/ 1008007 h 2105809"/>
                <a:gd name="connsiteX8" fmla="*/ 72899 w 895574"/>
                <a:gd name="connsiteY8" fmla="*/ 1263770 h 2105809"/>
                <a:gd name="connsiteX9" fmla="*/ 5126 w 895574"/>
                <a:gd name="connsiteY9" fmla="*/ 1426749 h 2105809"/>
                <a:gd name="connsiteX10" fmla="*/ 5126 w 895574"/>
                <a:gd name="connsiteY10" fmla="*/ 2102867 h 2105809"/>
                <a:gd name="connsiteX11" fmla="*/ 799040 w 895574"/>
                <a:gd name="connsiteY11" fmla="*/ 2102867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5574" h="2105809">
                  <a:moveTo>
                    <a:pt x="799040" y="2102060"/>
                  </a:moveTo>
                  <a:cubicBezTo>
                    <a:pt x="851484" y="2102060"/>
                    <a:pt x="894245" y="2059298"/>
                    <a:pt x="894245" y="2006855"/>
                  </a:cubicBezTo>
                  <a:lnTo>
                    <a:pt x="894245" y="100331"/>
                  </a:lnTo>
                  <a:cubicBezTo>
                    <a:pt x="894245" y="47887"/>
                    <a:pt x="851484" y="5126"/>
                    <a:pt x="799040" y="5126"/>
                  </a:cubicBezTo>
                  <a:lnTo>
                    <a:pt x="396435" y="5126"/>
                  </a:lnTo>
                  <a:cubicBezTo>
                    <a:pt x="396435" y="5126"/>
                    <a:pt x="396435" y="5126"/>
                    <a:pt x="396435" y="5126"/>
                  </a:cubicBezTo>
                  <a:lnTo>
                    <a:pt x="396435" y="845029"/>
                  </a:lnTo>
                  <a:cubicBezTo>
                    <a:pt x="396435" y="897472"/>
                    <a:pt x="365776" y="970893"/>
                    <a:pt x="328662" y="1008007"/>
                  </a:cubicBezTo>
                  <a:lnTo>
                    <a:pt x="72899" y="1263770"/>
                  </a:lnTo>
                  <a:cubicBezTo>
                    <a:pt x="35785" y="1300884"/>
                    <a:pt x="5126" y="1374305"/>
                    <a:pt x="5126" y="1426749"/>
                  </a:cubicBezTo>
                  <a:lnTo>
                    <a:pt x="5126" y="2102867"/>
                  </a:lnTo>
                  <a:lnTo>
                    <a:pt x="799040" y="2102867"/>
                  </a:lnTo>
                  <a:close/>
                </a:path>
              </a:pathLst>
            </a:custGeom>
            <a:solidFill>
              <a:srgbClr val="4F81BD"/>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27" name="任意形状 44"/>
            <p:cNvSpPr/>
            <p:nvPr>
              <p:custDataLst>
                <p:tags r:id="rId12"/>
              </p:custDataLst>
            </p:nvPr>
          </p:nvSpPr>
          <p:spPr>
            <a:xfrm>
              <a:off x="1511706" y="3883611"/>
              <a:ext cx="620518" cy="1928038"/>
            </a:xfrm>
            <a:custGeom>
              <a:avLst/>
              <a:gdLst>
                <a:gd name="connsiteX0" fmla="*/ 100331 w 677731"/>
                <a:gd name="connsiteY0" fmla="*/ 5126 h 2105809"/>
                <a:gd name="connsiteX1" fmla="*/ 5126 w 677731"/>
                <a:gd name="connsiteY1" fmla="*/ 100331 h 2105809"/>
                <a:gd name="connsiteX2" fmla="*/ 5126 w 677731"/>
                <a:gd name="connsiteY2" fmla="*/ 2007662 h 2105809"/>
                <a:gd name="connsiteX3" fmla="*/ 100331 w 677731"/>
                <a:gd name="connsiteY3" fmla="*/ 2102867 h 2105809"/>
                <a:gd name="connsiteX4" fmla="*/ 281866 w 677731"/>
                <a:gd name="connsiteY4" fmla="*/ 2102867 h 2105809"/>
                <a:gd name="connsiteX5" fmla="*/ 281866 w 677731"/>
                <a:gd name="connsiteY5" fmla="*/ 2102867 h 2105809"/>
                <a:gd name="connsiteX6" fmla="*/ 281866 w 677731"/>
                <a:gd name="connsiteY6" fmla="*/ 860359 h 2105809"/>
                <a:gd name="connsiteX7" fmla="*/ 349639 w 677731"/>
                <a:gd name="connsiteY7" fmla="*/ 697380 h 2105809"/>
                <a:gd name="connsiteX8" fmla="*/ 605402 w 677731"/>
                <a:gd name="connsiteY8" fmla="*/ 441617 h 2105809"/>
                <a:gd name="connsiteX9" fmla="*/ 673176 w 677731"/>
                <a:gd name="connsiteY9" fmla="*/ 278639 h 2105809"/>
                <a:gd name="connsiteX10" fmla="*/ 673176 w 677731"/>
                <a:gd name="connsiteY10" fmla="*/ 5933 h 2105809"/>
                <a:gd name="connsiteX11" fmla="*/ 100331 w 677731"/>
                <a:gd name="connsiteY11" fmla="*/ 5933 h 210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7731" h="2105809">
                  <a:moveTo>
                    <a:pt x="100331" y="5126"/>
                  </a:moveTo>
                  <a:cubicBezTo>
                    <a:pt x="47887" y="5126"/>
                    <a:pt x="5126" y="47887"/>
                    <a:pt x="5126" y="100331"/>
                  </a:cubicBezTo>
                  <a:lnTo>
                    <a:pt x="5126" y="2007662"/>
                  </a:lnTo>
                  <a:cubicBezTo>
                    <a:pt x="5126" y="2060105"/>
                    <a:pt x="47887" y="2102867"/>
                    <a:pt x="100331" y="2102867"/>
                  </a:cubicBezTo>
                  <a:lnTo>
                    <a:pt x="281866" y="2102867"/>
                  </a:lnTo>
                  <a:cubicBezTo>
                    <a:pt x="281866" y="2102867"/>
                    <a:pt x="281866" y="2102867"/>
                    <a:pt x="281866" y="2102867"/>
                  </a:cubicBezTo>
                  <a:lnTo>
                    <a:pt x="281866" y="860359"/>
                  </a:lnTo>
                  <a:cubicBezTo>
                    <a:pt x="281866" y="807915"/>
                    <a:pt x="312525" y="734494"/>
                    <a:pt x="349639" y="697380"/>
                  </a:cubicBezTo>
                  <a:lnTo>
                    <a:pt x="605402" y="441617"/>
                  </a:lnTo>
                  <a:cubicBezTo>
                    <a:pt x="642516" y="404503"/>
                    <a:pt x="673176" y="331082"/>
                    <a:pt x="673176" y="278639"/>
                  </a:cubicBezTo>
                  <a:lnTo>
                    <a:pt x="673176" y="5933"/>
                  </a:lnTo>
                  <a:lnTo>
                    <a:pt x="100331" y="5933"/>
                  </a:lnTo>
                  <a:close/>
                </a:path>
              </a:pathLst>
            </a:custGeom>
            <a:solidFill>
              <a:srgbClr val="FFFFFF">
                <a:lumMod val="95000"/>
              </a:srgbClr>
            </a:solidFill>
            <a:ln w="25400" cap="flat">
              <a:no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sp>
          <p:nvSpPr>
            <p:cNvPr id="46" name="圆角矩形 45"/>
            <p:cNvSpPr/>
            <p:nvPr>
              <p:custDataLst>
                <p:tags r:id="rId13"/>
              </p:custDataLst>
            </p:nvPr>
          </p:nvSpPr>
          <p:spPr>
            <a:xfrm>
              <a:off x="1511706" y="3883611"/>
              <a:ext cx="9168588" cy="1925587"/>
            </a:xfrm>
            <a:prstGeom prst="roundRect">
              <a:avLst>
                <a:gd name="adj" fmla="val 5137"/>
              </a:avLst>
            </a:prstGeom>
            <a:noFill/>
            <a:ln w="25400" cap="flat">
              <a:solidFill>
                <a:srgbClr val="4F81BD"/>
              </a:solidFill>
              <a:prstDash val="solid"/>
              <a:miter/>
            </a:ln>
            <a:effectLst/>
          </p:spPr>
          <p:txBody>
            <a:bodyPr rot="0" spcFirstLastPara="0" vertOverflow="overflow" horzOverflow="overflow" vert="horz" wrap="square" lIns="67199" tIns="33599" rIns="67199" bIns="33599" numCol="1" spcCol="0" rtlCol="0" fromWordArt="0" anchor="ctr" anchorCtr="0" forceAA="0" compatLnSpc="1">
              <a:noAutofit/>
            </a:bodyPr>
            <a:lstStyle/>
            <a:p>
              <a:pPr defTabSz="457200"/>
              <a:endParaRPr lang="zh-CN" altLang="en-US" sz="1325">
                <a:solidFill>
                  <a:srgbClr val="222222"/>
                </a:solidFill>
                <a:latin typeface="微软雅黑" panose="020B0503020204020204" pitchFamily="34" charset="-122"/>
                <a:ea typeface="微软雅黑" panose="020B0503020204020204" pitchFamily="34" charset="-122"/>
              </a:endParaRPr>
            </a:p>
          </p:txBody>
        </p:sp>
      </p:grpSp>
      <p:sp>
        <p:nvSpPr>
          <p:cNvPr id="28" name="文本框 27"/>
          <p:cNvSpPr txBox="1"/>
          <p:nvPr>
            <p:custDataLst>
              <p:tags r:id="rId8"/>
            </p:custDataLst>
          </p:nvPr>
        </p:nvSpPr>
        <p:spPr>
          <a:xfrm>
            <a:off x="2199720" y="3901820"/>
            <a:ext cx="4605097" cy="585567"/>
          </a:xfrm>
          <a:prstGeom prst="rect">
            <a:avLst/>
          </a:prstGeom>
          <a:noFill/>
        </p:spPr>
        <p:txBody>
          <a:bodyPr wrap="square" lIns="66141" tIns="0" rtlCol="0"/>
          <a:lstStyle>
            <a:defPPr>
              <a:defRPr lang="en-US"/>
            </a:defPPr>
            <a:lvl1pPr algn="r">
              <a:lnSpc>
                <a:spcPct val="140000"/>
              </a:lnSpc>
              <a:defRPr kumimoji="1" sz="1400">
                <a:solidFill>
                  <a:srgbClr val="222222">
                    <a:lumMod val="75000"/>
                    <a:lumOff val="25000"/>
                  </a:srgbClr>
                </a:solidFill>
              </a:defRPr>
            </a:lvl1pPr>
          </a:lstStyle>
          <a:p>
            <a:pPr lvl="0" indent="0" algn="l" fontAlgn="ctr">
              <a:lnSpc>
                <a:spcPct val="130000"/>
              </a:lnSpc>
              <a:spcBef>
                <a:spcPts val="1000"/>
              </a:spcBef>
              <a:spcAft>
                <a:spcPts val="0"/>
              </a:spcAft>
              <a:buSzPct val="100000"/>
              <a:buFont typeface="Wingdings" panose="05000000000000000000" charset="0"/>
              <a:buNone/>
            </a:pPr>
            <a:r>
              <a:rPr lang="zh-CN" altLang="en-US" sz="1000" spc="150" dirty="0">
                <a:solidFill>
                  <a:schemeClr val="tx1"/>
                </a:solidFill>
                <a:latin typeface="微软雅黑" panose="020B0503020204020204" pitchFamily="34" charset="-122"/>
                <a:ea typeface="微软雅黑" panose="020B0503020204020204" pitchFamily="34" charset="-122"/>
              </a:rPr>
              <a:t>主要是指维持机构正常运转但不能归集到个人的各项支出。日常公用经费主要包括办公及印刷费、水电费、办公用房取暖费、办公用房物业管理费、公务用车运行维护费、差旅费、日常维修费、会议费、专用材料费、一般购置费、福利费和其他费用等项目。在支出经济分类科目中体现为“商品和服务支出”和“其他资本性支出”等。</a:t>
            </a:r>
          </a:p>
        </p:txBody>
      </p:sp>
      <p:sp>
        <p:nvSpPr>
          <p:cNvPr id="29" name="文本框 28"/>
          <p:cNvSpPr txBox="1"/>
          <p:nvPr>
            <p:custDataLst>
              <p:tags r:id="rId9"/>
            </p:custDataLst>
          </p:nvPr>
        </p:nvSpPr>
        <p:spPr>
          <a:xfrm flipH="1">
            <a:off x="2222991" y="3743796"/>
            <a:ext cx="4432457" cy="203520"/>
          </a:xfrm>
          <a:prstGeom prst="rect">
            <a:avLst/>
          </a:prstGeom>
          <a:noFill/>
        </p:spPr>
        <p:txBody>
          <a:bodyPr wrap="square" bIns="0" rtlCol="0" anchor="b" anchorCtr="0"/>
          <a:lstStyle>
            <a:defPPr>
              <a:defRPr lang="en-US"/>
            </a:defPPr>
            <a:lvl1pPr algn="r">
              <a:defRPr kumimoji="1" b="1">
                <a:solidFill>
                  <a:srgbClr val="2196F3"/>
                </a:solidFill>
                <a:latin typeface="微软雅黑" panose="020B0503020204020204" pitchFamily="34" charset="-122"/>
              </a:defRPr>
            </a:lvl1pPr>
          </a:lstStyle>
          <a:p>
            <a:pPr marL="0" indent="0" algn="l" defTabSz="457200">
              <a:lnSpc>
                <a:spcPct val="100000"/>
              </a:lnSpc>
              <a:spcBef>
                <a:spcPts val="0"/>
              </a:spcBef>
              <a:spcAft>
                <a:spcPts val="0"/>
              </a:spcAft>
              <a:buSzPct val="100000"/>
            </a:pPr>
            <a:r>
              <a:rPr lang="zh-CN" altLang="en-US" sz="1400" spc="300">
                <a:solidFill>
                  <a:srgbClr val="2196F3"/>
                </a:solidFill>
                <a:latin typeface="微软雅黑" panose="020B0503020204020204" pitchFamily="34" charset="-122"/>
                <a:ea typeface="微软雅黑" panose="020B0503020204020204" pitchFamily="34" charset="-122"/>
              </a:rPr>
              <a:t>公用经费</a:t>
            </a:r>
          </a:p>
        </p:txBody>
      </p:sp>
      <p:sp>
        <p:nvSpPr>
          <p:cNvPr id="5" name="文本框 4"/>
          <p:cNvSpPr txBox="1"/>
          <p:nvPr>
            <p:custDataLst>
              <p:tags r:id="rId10"/>
            </p:custDataLst>
          </p:nvPr>
        </p:nvSpPr>
        <p:spPr>
          <a:xfrm>
            <a:off x="6952894" y="4487387"/>
            <a:ext cx="417038" cy="542925"/>
          </a:xfrm>
          <a:prstGeom prst="rect">
            <a:avLst/>
          </a:prstGeom>
          <a:noFill/>
        </p:spPr>
        <p:txBody>
          <a:bodyPr wrap="square" rtlCol="0">
            <a:spAutoFit/>
          </a:bodyPr>
          <a:lstStyle/>
          <a:p>
            <a:pPr algn="ctr" defTabSz="457200"/>
            <a:r>
              <a:rPr kumimoji="1" lang="en-US" altLang="zh-CN" sz="2940" b="1" dirty="0">
                <a:solidFill>
                  <a:srgbClr val="FFFFFF"/>
                </a:solidFill>
                <a:latin typeface="微软雅黑" panose="020B0503020204020204" pitchFamily="34" charset="-122"/>
                <a:ea typeface="微软雅黑" panose="020B0503020204020204" pitchFamily="34" charset="-122"/>
              </a:rPr>
              <a:t>2</a:t>
            </a:r>
            <a:endParaRPr kumimoji="1" lang="zh-CN" altLang="en-US" sz="2940" b="1" dirty="0">
              <a:solidFill>
                <a:srgbClr val="FFFFFF"/>
              </a:solidFill>
              <a:latin typeface="微软雅黑" panose="020B0503020204020204" pitchFamily="34" charset="-122"/>
              <a:ea typeface="微软雅黑" panose="020B0503020204020204" pitchFamily="34" charset="-122"/>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四、部门支出预算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408623" y="4124960"/>
            <a:ext cx="7688580" cy="398780"/>
          </a:xfrm>
          <a:prstGeom prst="rect">
            <a:avLst/>
          </a:prstGeom>
          <a:noFill/>
        </p:spPr>
        <p:txBody>
          <a:bodyPr wrap="square" rtlCol="0">
            <a:spAutoFit/>
          </a:bodyPr>
          <a:lstStyle/>
          <a:p>
            <a:pPr indent="508000" algn="ctr" fontAlgn="auto">
              <a:extLst>
                <a:ext uri="{35155182-B16C-46BC-9424-99874614C6A1}">
                  <wpsdc:indentchars xmlns="" xmlns:wpsdc="http://www.wps.cn/officeDocument/2017/drawingmlCustomData" val="200" checksum="282533468"/>
                </a:ext>
              </a:extLst>
            </a:pPr>
            <a:r>
              <a:rPr lang="zh-CN" altLang="en-US" sz="2000" b="1" dirty="0">
                <a:latin typeface="+mn-ea"/>
              </a:rPr>
              <a:t>2.基本支出预算编制原则</a:t>
            </a:r>
          </a:p>
        </p:txBody>
      </p:sp>
      <p:sp>
        <p:nvSpPr>
          <p:cNvPr id="35" name="任意多边形: 形状 15"/>
          <p:cNvSpPr/>
          <p:nvPr>
            <p:custDataLst>
              <p:tags r:id="rId3"/>
            </p:custDataLst>
          </p:nvPr>
        </p:nvSpPr>
        <p:spPr bwMode="auto">
          <a:xfrm>
            <a:off x="3239770" y="1256030"/>
            <a:ext cx="2026920" cy="1768475"/>
          </a:xfrm>
          <a:custGeom>
            <a:avLst/>
            <a:gdLst>
              <a:gd name="connsiteX0" fmla="*/ 1450258 w 2900516"/>
              <a:gd name="connsiteY0" fmla="*/ 0 h 2500445"/>
              <a:gd name="connsiteX1" fmla="*/ 1462409 w 2900516"/>
              <a:gd name="connsiteY1" fmla="*/ 20949 h 2500445"/>
              <a:gd name="connsiteX2" fmla="*/ 1462116 w 2900516"/>
              <a:gd name="connsiteY2" fmla="*/ 31519 h 2500445"/>
              <a:gd name="connsiteX3" fmla="*/ 1907074 w 2900516"/>
              <a:gd name="connsiteY3" fmla="*/ 1410810 h 2500445"/>
              <a:gd name="connsiteX4" fmla="*/ 2887063 w 2900516"/>
              <a:gd name="connsiteY4" fmla="*/ 2478543 h 2500445"/>
              <a:gd name="connsiteX5" fmla="*/ 2888147 w 2900516"/>
              <a:gd name="connsiteY5" fmla="*/ 2479119 h 2500445"/>
              <a:gd name="connsiteX6" fmla="*/ 2900516 w 2900516"/>
              <a:gd name="connsiteY6" fmla="*/ 2500445 h 2500445"/>
              <a:gd name="connsiteX7" fmla="*/ 2887416 w 2900516"/>
              <a:gd name="connsiteY7" fmla="*/ 2500445 h 2500445"/>
              <a:gd name="connsiteX8" fmla="*/ 2866097 w 2900516"/>
              <a:gd name="connsiteY8" fmla="*/ 2487227 h 2500445"/>
              <a:gd name="connsiteX9" fmla="*/ 1450258 w 2900516"/>
              <a:gd name="connsiteY9" fmla="*/ 2177660 h 2500445"/>
              <a:gd name="connsiteX10" fmla="*/ 34420 w 2900516"/>
              <a:gd name="connsiteY10" fmla="*/ 2487227 h 2500445"/>
              <a:gd name="connsiteX11" fmla="*/ 13101 w 2900516"/>
              <a:gd name="connsiteY11" fmla="*/ 2500445 h 2500445"/>
              <a:gd name="connsiteX12" fmla="*/ 0 w 2900516"/>
              <a:gd name="connsiteY12" fmla="*/ 2500445 h 2500445"/>
              <a:gd name="connsiteX13" fmla="*/ 3549 w 2900516"/>
              <a:gd name="connsiteY13" fmla="*/ 2494327 h 2500445"/>
              <a:gd name="connsiteX14" fmla="*/ 14749 w 2900516"/>
              <a:gd name="connsiteY14" fmla="*/ 2488375 h 2500445"/>
              <a:gd name="connsiteX15" fmla="*/ 994738 w 2900516"/>
              <a:gd name="connsiteY15" fmla="*/ 1420642 h 2500445"/>
              <a:gd name="connsiteX16" fmla="*/ 1439696 w 2900516"/>
              <a:gd name="connsiteY16" fmla="*/ 41351 h 2500445"/>
              <a:gd name="connsiteX17" fmla="*/ 1439084 w 2900516"/>
              <a:gd name="connsiteY17" fmla="*/ 19266 h 2500445"/>
              <a:gd name="connsiteX0-1" fmla="*/ 1450258 w 2900516"/>
              <a:gd name="connsiteY0-2" fmla="*/ 0 h 2529941"/>
              <a:gd name="connsiteX1-3" fmla="*/ 1462409 w 2900516"/>
              <a:gd name="connsiteY1-4" fmla="*/ 50445 h 2529941"/>
              <a:gd name="connsiteX2-5" fmla="*/ 1462116 w 2900516"/>
              <a:gd name="connsiteY2-6" fmla="*/ 61015 h 2529941"/>
              <a:gd name="connsiteX3-7" fmla="*/ 1907074 w 2900516"/>
              <a:gd name="connsiteY3-8" fmla="*/ 1440306 h 2529941"/>
              <a:gd name="connsiteX4-9" fmla="*/ 2887063 w 2900516"/>
              <a:gd name="connsiteY4-10" fmla="*/ 2508039 h 2529941"/>
              <a:gd name="connsiteX5-11" fmla="*/ 2888147 w 2900516"/>
              <a:gd name="connsiteY5-12" fmla="*/ 2508615 h 2529941"/>
              <a:gd name="connsiteX6-13" fmla="*/ 2900516 w 2900516"/>
              <a:gd name="connsiteY6-14" fmla="*/ 2529941 h 2529941"/>
              <a:gd name="connsiteX7-15" fmla="*/ 2887416 w 2900516"/>
              <a:gd name="connsiteY7-16" fmla="*/ 2529941 h 2529941"/>
              <a:gd name="connsiteX8-17" fmla="*/ 2866097 w 2900516"/>
              <a:gd name="connsiteY8-18" fmla="*/ 2516723 h 2529941"/>
              <a:gd name="connsiteX9-19" fmla="*/ 1450258 w 2900516"/>
              <a:gd name="connsiteY9-20" fmla="*/ 2207156 h 2529941"/>
              <a:gd name="connsiteX10-21" fmla="*/ 34420 w 2900516"/>
              <a:gd name="connsiteY10-22" fmla="*/ 2516723 h 2529941"/>
              <a:gd name="connsiteX11-23" fmla="*/ 13101 w 2900516"/>
              <a:gd name="connsiteY11-24" fmla="*/ 2529941 h 2529941"/>
              <a:gd name="connsiteX12-25" fmla="*/ 0 w 2900516"/>
              <a:gd name="connsiteY12-26" fmla="*/ 2529941 h 2529941"/>
              <a:gd name="connsiteX13-27" fmla="*/ 3549 w 2900516"/>
              <a:gd name="connsiteY13-28" fmla="*/ 2523823 h 2529941"/>
              <a:gd name="connsiteX14-29" fmla="*/ 14749 w 2900516"/>
              <a:gd name="connsiteY14-30" fmla="*/ 2517871 h 2529941"/>
              <a:gd name="connsiteX15-31" fmla="*/ 994738 w 2900516"/>
              <a:gd name="connsiteY15-32" fmla="*/ 1450138 h 2529941"/>
              <a:gd name="connsiteX16-33" fmla="*/ 1439696 w 2900516"/>
              <a:gd name="connsiteY16-34" fmla="*/ 70847 h 2529941"/>
              <a:gd name="connsiteX17-35" fmla="*/ 1439084 w 2900516"/>
              <a:gd name="connsiteY17-36" fmla="*/ 48762 h 2529941"/>
              <a:gd name="connsiteX18" fmla="*/ 1450258 w 2900516"/>
              <a:gd name="connsiteY18" fmla="*/ 0 h 2529941"/>
              <a:gd name="connsiteX0-1-1" fmla="*/ 1450258 w 2900516"/>
              <a:gd name="connsiteY0-2-2" fmla="*/ 0 h 2529941"/>
              <a:gd name="connsiteX1-3-3" fmla="*/ 1462409 w 2900516"/>
              <a:gd name="connsiteY1-4-4" fmla="*/ 50445 h 2529941"/>
              <a:gd name="connsiteX2-5-5" fmla="*/ 1462116 w 2900516"/>
              <a:gd name="connsiteY2-6-6" fmla="*/ 61015 h 2529941"/>
              <a:gd name="connsiteX3-7-7" fmla="*/ 1907074 w 2900516"/>
              <a:gd name="connsiteY3-8-8" fmla="*/ 1440306 h 2529941"/>
              <a:gd name="connsiteX4-9-9" fmla="*/ 2887063 w 2900516"/>
              <a:gd name="connsiteY4-10-10" fmla="*/ 2508039 h 2529941"/>
              <a:gd name="connsiteX5-11-11" fmla="*/ 2888147 w 2900516"/>
              <a:gd name="connsiteY5-12-12" fmla="*/ 2508615 h 2529941"/>
              <a:gd name="connsiteX6-13-13" fmla="*/ 2900516 w 2900516"/>
              <a:gd name="connsiteY6-14-14" fmla="*/ 2529941 h 2529941"/>
              <a:gd name="connsiteX7-15-15" fmla="*/ 2887416 w 2900516"/>
              <a:gd name="connsiteY7-16-16" fmla="*/ 2529941 h 2529941"/>
              <a:gd name="connsiteX8-17-17" fmla="*/ 2866097 w 2900516"/>
              <a:gd name="connsiteY8-18-18" fmla="*/ 2516723 h 2529941"/>
              <a:gd name="connsiteX9-19-19" fmla="*/ 1450258 w 2900516"/>
              <a:gd name="connsiteY9-20-20" fmla="*/ 2207156 h 2529941"/>
              <a:gd name="connsiteX10-21-21" fmla="*/ 34420 w 2900516"/>
              <a:gd name="connsiteY10-22-22" fmla="*/ 2516723 h 2529941"/>
              <a:gd name="connsiteX11-23-23" fmla="*/ 13101 w 2900516"/>
              <a:gd name="connsiteY11-24-24" fmla="*/ 2529941 h 2529941"/>
              <a:gd name="connsiteX12-25-25" fmla="*/ 0 w 2900516"/>
              <a:gd name="connsiteY12-26-26" fmla="*/ 2529941 h 2529941"/>
              <a:gd name="connsiteX13-27-27" fmla="*/ 3549 w 2900516"/>
              <a:gd name="connsiteY13-28-28" fmla="*/ 2523823 h 2529941"/>
              <a:gd name="connsiteX14-29-29" fmla="*/ 14749 w 2900516"/>
              <a:gd name="connsiteY14-30-30" fmla="*/ 2517871 h 2529941"/>
              <a:gd name="connsiteX15-31-31" fmla="*/ 1086178 w 2900516"/>
              <a:gd name="connsiteY15-32-32" fmla="*/ 1505002 h 2529941"/>
              <a:gd name="connsiteX16-33-33" fmla="*/ 1439696 w 2900516"/>
              <a:gd name="connsiteY16-34-34" fmla="*/ 70847 h 2529941"/>
              <a:gd name="connsiteX17-35-35" fmla="*/ 1439084 w 2900516"/>
              <a:gd name="connsiteY17-36-36" fmla="*/ 48762 h 2529941"/>
              <a:gd name="connsiteX18-37" fmla="*/ 1450258 w 2900516"/>
              <a:gd name="connsiteY18-38" fmla="*/ 0 h 2529941"/>
              <a:gd name="connsiteX0-39" fmla="*/ 1450258 w 2900516"/>
              <a:gd name="connsiteY0-40" fmla="*/ 0 h 2529941"/>
              <a:gd name="connsiteX1-41" fmla="*/ 1462409 w 2900516"/>
              <a:gd name="connsiteY1-42" fmla="*/ 50445 h 2529941"/>
              <a:gd name="connsiteX2-43" fmla="*/ 1462116 w 2900516"/>
              <a:gd name="connsiteY2-44" fmla="*/ 61015 h 2529941"/>
              <a:gd name="connsiteX3-45" fmla="*/ 1833922 w 2900516"/>
              <a:gd name="connsiteY3-46" fmla="*/ 1504314 h 2529941"/>
              <a:gd name="connsiteX4-47" fmla="*/ 2887063 w 2900516"/>
              <a:gd name="connsiteY4-48" fmla="*/ 2508039 h 2529941"/>
              <a:gd name="connsiteX5-49" fmla="*/ 2888147 w 2900516"/>
              <a:gd name="connsiteY5-50" fmla="*/ 2508615 h 2529941"/>
              <a:gd name="connsiteX6-51" fmla="*/ 2900516 w 2900516"/>
              <a:gd name="connsiteY6-52" fmla="*/ 2529941 h 2529941"/>
              <a:gd name="connsiteX7-53" fmla="*/ 2887416 w 2900516"/>
              <a:gd name="connsiteY7-54" fmla="*/ 2529941 h 2529941"/>
              <a:gd name="connsiteX8-55" fmla="*/ 2866097 w 2900516"/>
              <a:gd name="connsiteY8-56" fmla="*/ 2516723 h 2529941"/>
              <a:gd name="connsiteX9-57" fmla="*/ 1450258 w 2900516"/>
              <a:gd name="connsiteY9-58" fmla="*/ 2207156 h 2529941"/>
              <a:gd name="connsiteX10-59" fmla="*/ 34420 w 2900516"/>
              <a:gd name="connsiteY10-60" fmla="*/ 2516723 h 2529941"/>
              <a:gd name="connsiteX11-61" fmla="*/ 13101 w 2900516"/>
              <a:gd name="connsiteY11-62" fmla="*/ 2529941 h 2529941"/>
              <a:gd name="connsiteX12-63" fmla="*/ 0 w 2900516"/>
              <a:gd name="connsiteY12-64" fmla="*/ 2529941 h 2529941"/>
              <a:gd name="connsiteX13-65" fmla="*/ 3549 w 2900516"/>
              <a:gd name="connsiteY13-66" fmla="*/ 2523823 h 2529941"/>
              <a:gd name="connsiteX14-67" fmla="*/ 14749 w 2900516"/>
              <a:gd name="connsiteY14-68" fmla="*/ 2517871 h 2529941"/>
              <a:gd name="connsiteX15-69" fmla="*/ 1086178 w 2900516"/>
              <a:gd name="connsiteY15-70" fmla="*/ 1505002 h 2529941"/>
              <a:gd name="connsiteX16-71" fmla="*/ 1439696 w 2900516"/>
              <a:gd name="connsiteY16-72" fmla="*/ 70847 h 2529941"/>
              <a:gd name="connsiteX17-73" fmla="*/ 1439084 w 2900516"/>
              <a:gd name="connsiteY17-74" fmla="*/ 48762 h 2529941"/>
              <a:gd name="connsiteX18-75" fmla="*/ 1450258 w 2900516"/>
              <a:gd name="connsiteY18-76" fmla="*/ 0 h 2529941"/>
              <a:gd name="connsiteX0-77" fmla="*/ 1450258 w 2900516"/>
              <a:gd name="connsiteY0-78" fmla="*/ 0 h 2529941"/>
              <a:gd name="connsiteX1-79" fmla="*/ 1462409 w 2900516"/>
              <a:gd name="connsiteY1-80" fmla="*/ 50445 h 2529941"/>
              <a:gd name="connsiteX2-81" fmla="*/ 1462116 w 2900516"/>
              <a:gd name="connsiteY2-82" fmla="*/ 61015 h 2529941"/>
              <a:gd name="connsiteX3-83" fmla="*/ 1833922 w 2900516"/>
              <a:gd name="connsiteY3-84" fmla="*/ 1504314 h 2529941"/>
              <a:gd name="connsiteX4-85" fmla="*/ 2887063 w 2900516"/>
              <a:gd name="connsiteY4-86" fmla="*/ 2508039 h 2529941"/>
              <a:gd name="connsiteX5-87" fmla="*/ 2888147 w 2900516"/>
              <a:gd name="connsiteY5-88" fmla="*/ 2508615 h 2529941"/>
              <a:gd name="connsiteX6-89" fmla="*/ 2900516 w 2900516"/>
              <a:gd name="connsiteY6-90" fmla="*/ 2529941 h 2529941"/>
              <a:gd name="connsiteX7-91" fmla="*/ 2887416 w 2900516"/>
              <a:gd name="connsiteY7-92" fmla="*/ 2529941 h 2529941"/>
              <a:gd name="connsiteX8-93" fmla="*/ 2866097 w 2900516"/>
              <a:gd name="connsiteY8-94" fmla="*/ 2516723 h 2529941"/>
              <a:gd name="connsiteX9-95" fmla="*/ 1431970 w 2900516"/>
              <a:gd name="connsiteY9-96" fmla="*/ 2069996 h 2529941"/>
              <a:gd name="connsiteX10-97" fmla="*/ 34420 w 2900516"/>
              <a:gd name="connsiteY10-98" fmla="*/ 2516723 h 2529941"/>
              <a:gd name="connsiteX11-99" fmla="*/ 13101 w 2900516"/>
              <a:gd name="connsiteY11-100" fmla="*/ 2529941 h 2529941"/>
              <a:gd name="connsiteX12-101" fmla="*/ 0 w 2900516"/>
              <a:gd name="connsiteY12-102" fmla="*/ 2529941 h 2529941"/>
              <a:gd name="connsiteX13-103" fmla="*/ 3549 w 2900516"/>
              <a:gd name="connsiteY13-104" fmla="*/ 2523823 h 2529941"/>
              <a:gd name="connsiteX14-105" fmla="*/ 14749 w 2900516"/>
              <a:gd name="connsiteY14-106" fmla="*/ 2517871 h 2529941"/>
              <a:gd name="connsiteX15-107" fmla="*/ 1086178 w 2900516"/>
              <a:gd name="connsiteY15-108" fmla="*/ 1505002 h 2529941"/>
              <a:gd name="connsiteX16-109" fmla="*/ 1439696 w 2900516"/>
              <a:gd name="connsiteY16-110" fmla="*/ 70847 h 2529941"/>
              <a:gd name="connsiteX17-111" fmla="*/ 1439084 w 2900516"/>
              <a:gd name="connsiteY17-112" fmla="*/ 48762 h 2529941"/>
              <a:gd name="connsiteX18-113" fmla="*/ 1450258 w 2900516"/>
              <a:gd name="connsiteY18-114" fmla="*/ 0 h 2529941"/>
            </a:gdLst>
            <a:ahLst/>
            <a:cxnLst>
              <a:cxn ang="0">
                <a:pos x="connsiteX0-1-1" y="connsiteY0-2-2"/>
              </a:cxn>
              <a:cxn ang="0">
                <a:pos x="connsiteX1-3-3" y="connsiteY1-4-4"/>
              </a:cxn>
              <a:cxn ang="0">
                <a:pos x="connsiteX2-5-5" y="connsiteY2-6-6"/>
              </a:cxn>
              <a:cxn ang="0">
                <a:pos x="connsiteX3-7-7" y="connsiteY3-8-8"/>
              </a:cxn>
              <a:cxn ang="0">
                <a:pos x="connsiteX4-9-9" y="connsiteY4-10-10"/>
              </a:cxn>
              <a:cxn ang="0">
                <a:pos x="connsiteX5-11-11" y="connsiteY5-12-12"/>
              </a:cxn>
              <a:cxn ang="0">
                <a:pos x="connsiteX6-13-13" y="connsiteY6-14-14"/>
              </a:cxn>
              <a:cxn ang="0">
                <a:pos x="connsiteX7-15-15" y="connsiteY7-16-16"/>
              </a:cxn>
              <a:cxn ang="0">
                <a:pos x="connsiteX8-17-17" y="connsiteY8-18-18"/>
              </a:cxn>
              <a:cxn ang="0">
                <a:pos x="connsiteX9-19-19" y="connsiteY9-20-20"/>
              </a:cxn>
              <a:cxn ang="0">
                <a:pos x="connsiteX10-21-21" y="connsiteY10-22-22"/>
              </a:cxn>
              <a:cxn ang="0">
                <a:pos x="connsiteX11-23-23" y="connsiteY11-24-24"/>
              </a:cxn>
              <a:cxn ang="0">
                <a:pos x="connsiteX12-25-25" y="connsiteY12-26-26"/>
              </a:cxn>
              <a:cxn ang="0">
                <a:pos x="connsiteX13-27-27" y="connsiteY13-28-28"/>
              </a:cxn>
              <a:cxn ang="0">
                <a:pos x="connsiteX14-29-29" y="connsiteY14-30-30"/>
              </a:cxn>
              <a:cxn ang="0">
                <a:pos x="connsiteX15-31-31" y="connsiteY15-32-32"/>
              </a:cxn>
              <a:cxn ang="0">
                <a:pos x="connsiteX16-33-33" y="connsiteY16-34-34"/>
              </a:cxn>
              <a:cxn ang="0">
                <a:pos x="connsiteX17-35-35" y="connsiteY17-36-36"/>
              </a:cxn>
              <a:cxn ang="0">
                <a:pos x="connsiteX18-37" y="connsiteY18-38"/>
              </a:cxn>
            </a:cxnLst>
            <a:rect l="l" t="t" r="r" b="b"/>
            <a:pathLst>
              <a:path w="2900516" h="2529941">
                <a:moveTo>
                  <a:pt x="1450258" y="0"/>
                </a:moveTo>
                <a:lnTo>
                  <a:pt x="1462409" y="50445"/>
                </a:lnTo>
                <a:cubicBezTo>
                  <a:pt x="1462311" y="53968"/>
                  <a:pt x="1462214" y="57492"/>
                  <a:pt x="1462116" y="61015"/>
                </a:cubicBezTo>
                <a:cubicBezTo>
                  <a:pt x="1468087" y="446973"/>
                  <a:pt x="1547085" y="1011737"/>
                  <a:pt x="1833922" y="1504314"/>
                </a:cubicBezTo>
                <a:cubicBezTo>
                  <a:pt x="2120759" y="1996892"/>
                  <a:pt x="2554335" y="2312358"/>
                  <a:pt x="2887063" y="2508039"/>
                </a:cubicBezTo>
                <a:lnTo>
                  <a:pt x="2888147" y="2508615"/>
                </a:lnTo>
                <a:lnTo>
                  <a:pt x="2900516" y="2529941"/>
                </a:lnTo>
                <a:lnTo>
                  <a:pt x="2887416" y="2529941"/>
                </a:lnTo>
                <a:lnTo>
                  <a:pt x="2866097" y="2516723"/>
                </a:lnTo>
                <a:cubicBezTo>
                  <a:pt x="2529563" y="2327663"/>
                  <a:pt x="2001977" y="2069996"/>
                  <a:pt x="1431970" y="2069996"/>
                </a:cubicBezTo>
                <a:cubicBezTo>
                  <a:pt x="861964" y="2069996"/>
                  <a:pt x="370953" y="2327663"/>
                  <a:pt x="34420" y="2516723"/>
                </a:cubicBezTo>
                <a:lnTo>
                  <a:pt x="13101" y="2529941"/>
                </a:lnTo>
                <a:lnTo>
                  <a:pt x="0" y="2529941"/>
                </a:lnTo>
                <a:lnTo>
                  <a:pt x="3549" y="2523823"/>
                </a:lnTo>
                <a:lnTo>
                  <a:pt x="14749" y="2517871"/>
                </a:lnTo>
                <a:cubicBezTo>
                  <a:pt x="347476" y="2322190"/>
                  <a:pt x="799341" y="1997580"/>
                  <a:pt x="1086178" y="1505002"/>
                </a:cubicBezTo>
                <a:cubicBezTo>
                  <a:pt x="1373014" y="1012425"/>
                  <a:pt x="1433725" y="456805"/>
                  <a:pt x="1439696" y="70847"/>
                </a:cubicBezTo>
                <a:lnTo>
                  <a:pt x="1439084" y="48762"/>
                </a:lnTo>
                <a:cubicBezTo>
                  <a:pt x="1442809" y="42340"/>
                  <a:pt x="1446533" y="6422"/>
                  <a:pt x="1450258" y="0"/>
                </a:cubicBezTo>
                <a:close/>
              </a:path>
            </a:pathLst>
          </a:custGeom>
          <a:solidFill>
            <a:sysClr val="window" lastClr="FFFFFF">
              <a:lumMod val="85000"/>
            </a:sysClr>
          </a:solidFill>
          <a:ln w="38100" cap="flat" cmpd="sng" algn="ctr">
            <a:noFill/>
            <a:prstDash val="solid"/>
            <a:miter lim="800000"/>
          </a:ln>
          <a:effectLst/>
        </p:spPr>
        <p:txBody>
          <a:bodyPr rot="0" spcFirstLastPara="0" vertOverflow="overflow" horzOverflow="overflow"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rgbClr val="000000"/>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dirty="0">
              <a:solidFill>
                <a:srgbClr val="000000"/>
              </a:solidFill>
              <a:latin typeface="微软雅黑" panose="020B0503020204020204" pitchFamily="34" charset="-122"/>
              <a:ea typeface="微软雅黑" panose="020B0503020204020204" pitchFamily="34" charset="-122"/>
            </a:endParaRPr>
          </a:p>
        </p:txBody>
      </p:sp>
      <p:sp>
        <p:nvSpPr>
          <p:cNvPr id="36" name="泪滴形 35"/>
          <p:cNvSpPr/>
          <p:nvPr>
            <p:custDataLst>
              <p:tags r:id="rId4"/>
            </p:custDataLst>
          </p:nvPr>
        </p:nvSpPr>
        <p:spPr>
          <a:xfrm rot="16221277">
            <a:off x="3063240" y="1515110"/>
            <a:ext cx="965200" cy="986155"/>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7" name="泪滴形 36"/>
          <p:cNvSpPr/>
          <p:nvPr>
            <p:custDataLst>
              <p:tags r:id="rId5"/>
            </p:custDataLst>
          </p:nvPr>
        </p:nvSpPr>
        <p:spPr>
          <a:xfrm rot="16221277">
            <a:off x="3041015" y="1486535"/>
            <a:ext cx="965200" cy="986155"/>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任意多边形 13"/>
          <p:cNvSpPr/>
          <p:nvPr>
            <p:custDataLst>
              <p:tags r:id="rId6"/>
            </p:custDataLst>
          </p:nvPr>
        </p:nvSpPr>
        <p:spPr bwMode="auto">
          <a:xfrm>
            <a:off x="3331845" y="1793875"/>
            <a:ext cx="384175" cy="37084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9" name="文本框 38"/>
          <p:cNvSpPr txBox="1"/>
          <p:nvPr>
            <p:custDataLst>
              <p:tags r:id="rId7"/>
            </p:custDataLst>
          </p:nvPr>
        </p:nvSpPr>
        <p:spPr>
          <a:xfrm>
            <a:off x="617220" y="1845310"/>
            <a:ext cx="2230120" cy="467995"/>
          </a:xfrm>
          <a:prstGeom prst="rect">
            <a:avLst/>
          </a:prstGeom>
          <a:noFill/>
        </p:spPr>
        <p:txBody>
          <a:bodyPr wrap="square" lIns="66141" tIns="0" rIns="66141" bIns="34393" anchor="t" anchorCtr="0"/>
          <a:lstStyle/>
          <a:p>
            <a:pPr marL="0" lvl="0" indent="0" algn="l" defTabSz="1218565">
              <a:lnSpc>
                <a:spcPct val="120000"/>
              </a:lnSpc>
              <a:spcBef>
                <a:spcPts val="0"/>
              </a:spcBef>
              <a:spcAft>
                <a:spcPts val="0"/>
              </a:spcAft>
              <a:buSzPct val="100000"/>
              <a:defRPr/>
            </a:pPr>
            <a:r>
              <a:rPr lang="zh-CN" altLang="en-US" sz="103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各在编制基本支出预算时，各部门要对当年财政拨款和以前年度结转和结余资金、其他资金，包括单位财政补助收入、非税收入和其他收入等进行统筹考虑和合理安排。</a:t>
            </a:r>
          </a:p>
        </p:txBody>
      </p:sp>
      <p:sp>
        <p:nvSpPr>
          <p:cNvPr id="40" name="矩形 39"/>
          <p:cNvSpPr/>
          <p:nvPr>
            <p:custDataLst>
              <p:tags r:id="rId8"/>
            </p:custDataLst>
          </p:nvPr>
        </p:nvSpPr>
        <p:spPr>
          <a:xfrm>
            <a:off x="617220" y="1522730"/>
            <a:ext cx="2214880" cy="290830"/>
          </a:xfrm>
          <a:prstGeom prst="rect">
            <a:avLst/>
          </a:prstGeom>
        </p:spPr>
        <p:txBody>
          <a:bodyPr wrap="square" lIns="66141" tIns="34393" rIns="66141" bIns="0" anchor="b" anchorCtr="0">
            <a:normAutofit/>
          </a:bodyPr>
          <a:lstStyle/>
          <a:p>
            <a:pPr marL="0" indent="0" algn="r">
              <a:lnSpc>
                <a:spcPct val="120000"/>
              </a:lnSpc>
              <a:spcBef>
                <a:spcPts val="0"/>
              </a:spcBef>
              <a:spcAft>
                <a:spcPts val="0"/>
              </a:spcAft>
              <a:buSzPct val="100000"/>
            </a:pPr>
            <a:r>
              <a:rPr lang="zh-CN" altLang="en-US" sz="1325" b="1" spc="300">
                <a:solidFill>
                  <a:srgbClr val="1F74AD"/>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综合预算原则</a:t>
            </a:r>
          </a:p>
        </p:txBody>
      </p:sp>
      <p:sp>
        <p:nvSpPr>
          <p:cNvPr id="41" name="任意多边形 11"/>
          <p:cNvSpPr/>
          <p:nvPr>
            <p:custDataLst>
              <p:tags r:id="rId9"/>
            </p:custDataLst>
          </p:nvPr>
        </p:nvSpPr>
        <p:spPr bwMode="auto">
          <a:xfrm>
            <a:off x="4025265" y="2176780"/>
            <a:ext cx="485140" cy="485140"/>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2" name="泪滴形 41"/>
          <p:cNvSpPr/>
          <p:nvPr>
            <p:custDataLst>
              <p:tags r:id="rId10"/>
            </p:custDataLst>
          </p:nvPr>
        </p:nvSpPr>
        <p:spPr>
          <a:xfrm rot="129116">
            <a:off x="4588510" y="1518285"/>
            <a:ext cx="970915" cy="970915"/>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泪滴形 42"/>
          <p:cNvSpPr/>
          <p:nvPr>
            <p:custDataLst>
              <p:tags r:id="rId11"/>
            </p:custDataLst>
          </p:nvPr>
        </p:nvSpPr>
        <p:spPr>
          <a:xfrm rot="129116">
            <a:off x="4625340" y="1498600"/>
            <a:ext cx="970915" cy="970915"/>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任意多边形 12"/>
          <p:cNvSpPr/>
          <p:nvPr>
            <p:custDataLst>
              <p:tags r:id="rId12"/>
            </p:custDataLst>
          </p:nvPr>
        </p:nvSpPr>
        <p:spPr bwMode="auto">
          <a:xfrm>
            <a:off x="4998085" y="1771650"/>
            <a:ext cx="225425" cy="423545"/>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5" name="文本框 44"/>
          <p:cNvSpPr txBox="1"/>
          <p:nvPr>
            <p:custDataLst>
              <p:tags r:id="rId13"/>
            </p:custDataLst>
          </p:nvPr>
        </p:nvSpPr>
        <p:spPr>
          <a:xfrm>
            <a:off x="5886450" y="1845310"/>
            <a:ext cx="2230120" cy="467995"/>
          </a:xfrm>
          <a:prstGeom prst="rect">
            <a:avLst/>
          </a:prstGeom>
          <a:noFill/>
        </p:spPr>
        <p:txBody>
          <a:bodyPr wrap="square" lIns="66141" tIns="0" rIns="66141" bIns="34393" anchor="t" anchorCtr="0"/>
          <a:lstStyle/>
          <a:p>
            <a:pPr marL="0" lvl="0" indent="0" algn="l" defTabSz="1218565">
              <a:lnSpc>
                <a:spcPct val="120000"/>
              </a:lnSpc>
              <a:spcBef>
                <a:spcPts val="0"/>
              </a:spcBef>
              <a:spcAft>
                <a:spcPts val="0"/>
              </a:spcAft>
              <a:buSzPct val="100000"/>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各部门要根据财力可能，结合单位的行政事业工作任务需要，合理安排各项资金。首先要保障单位基本支出的合理需要，以维持行政事业单位日常工作的正常运转，履行基本职能。</a:t>
            </a:r>
          </a:p>
        </p:txBody>
      </p:sp>
      <p:sp>
        <p:nvSpPr>
          <p:cNvPr id="47" name="矩形 46"/>
          <p:cNvSpPr/>
          <p:nvPr>
            <p:custDataLst>
              <p:tags r:id="rId14"/>
            </p:custDataLst>
          </p:nvPr>
        </p:nvSpPr>
        <p:spPr>
          <a:xfrm>
            <a:off x="5886450" y="1522730"/>
            <a:ext cx="2230120" cy="290830"/>
          </a:xfrm>
          <a:prstGeom prst="rect">
            <a:avLst/>
          </a:prstGeom>
        </p:spPr>
        <p:txBody>
          <a:bodyPr wrap="square" lIns="66141" tIns="34393" rIns="66141" bIns="0" anchor="b" anchorCtr="0">
            <a:normAutofit/>
          </a:bodyPr>
          <a:lstStyle/>
          <a:p>
            <a:pPr marL="0" indent="0" algn="l">
              <a:lnSpc>
                <a:spcPct val="120000"/>
              </a:lnSpc>
              <a:spcBef>
                <a:spcPts val="0"/>
              </a:spcBef>
              <a:spcAft>
                <a:spcPts val="0"/>
              </a:spcAft>
              <a:buSzPct val="100000"/>
            </a:pPr>
            <a:r>
              <a:rPr lang="zh-CN" altLang="en-US" sz="1325" b="1" spc="300">
                <a:solidFill>
                  <a:srgbClr val="3498DB"/>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优先保障原则</a:t>
            </a:r>
          </a:p>
        </p:txBody>
      </p:sp>
      <p:sp>
        <p:nvSpPr>
          <p:cNvPr id="48" name="泪滴形 47"/>
          <p:cNvSpPr/>
          <p:nvPr>
            <p:custDataLst>
              <p:tags r:id="rId15"/>
            </p:custDataLst>
          </p:nvPr>
        </p:nvSpPr>
        <p:spPr>
          <a:xfrm rot="8106743">
            <a:off x="3764915" y="2773045"/>
            <a:ext cx="986155" cy="972185"/>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49" name="泪滴形 48"/>
          <p:cNvSpPr/>
          <p:nvPr>
            <p:custDataLst>
              <p:tags r:id="rId16"/>
            </p:custDataLst>
          </p:nvPr>
        </p:nvSpPr>
        <p:spPr>
          <a:xfrm rot="8106743">
            <a:off x="3764280" y="2803525"/>
            <a:ext cx="986155" cy="972185"/>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文本框 49"/>
          <p:cNvSpPr txBox="1"/>
          <p:nvPr>
            <p:custDataLst>
              <p:tags r:id="rId17"/>
            </p:custDataLst>
          </p:nvPr>
        </p:nvSpPr>
        <p:spPr>
          <a:xfrm>
            <a:off x="4949825" y="3422650"/>
            <a:ext cx="3166110" cy="467995"/>
          </a:xfrm>
          <a:prstGeom prst="rect">
            <a:avLst/>
          </a:prstGeom>
          <a:noFill/>
        </p:spPr>
        <p:txBody>
          <a:bodyPr wrap="square" lIns="66141" tIns="0" rIns="66141" bIns="34393" anchor="t" anchorCtr="0"/>
          <a:lstStyle/>
          <a:p>
            <a:pPr marL="0" lvl="0" indent="0" algn="l" defTabSz="1218565">
              <a:lnSpc>
                <a:spcPct val="120000"/>
              </a:lnSpc>
              <a:spcBef>
                <a:spcPts val="0"/>
              </a:spcBef>
              <a:spcAft>
                <a:spcPts val="0"/>
              </a:spcAft>
              <a:buSzPct val="100000"/>
              <a:defRPr/>
            </a:pPr>
            <a:r>
              <a:rPr lang="zh-CN" altLang="en-US" sz="1000" spc="150">
                <a:solidFill>
                  <a:srgbClr val="000000">
                    <a:lumMod val="100000"/>
                  </a:srgbClr>
                </a:solidFill>
                <a:latin typeface="微软雅黑" panose="020B0503020204020204" pitchFamily="34" charset="-122"/>
                <a:ea typeface="微软雅黑" panose="020B0503020204020204" pitchFamily="34" charset="-122"/>
                <a:sym typeface="Arial" panose="020B0604020202020204" pitchFamily="34" charset="0"/>
              </a:rPr>
              <a:t>基本支出预算实行以定员定额为主的管理方式，同时结合部门资产占有情况，通过建立实务费用定额标准，实现资产管理与定额管理相结合。</a:t>
            </a:r>
          </a:p>
        </p:txBody>
      </p:sp>
      <p:sp>
        <p:nvSpPr>
          <p:cNvPr id="51" name="矩形 50"/>
          <p:cNvSpPr/>
          <p:nvPr>
            <p:custDataLst>
              <p:tags r:id="rId18"/>
            </p:custDataLst>
          </p:nvPr>
        </p:nvSpPr>
        <p:spPr>
          <a:xfrm>
            <a:off x="4949825" y="3088005"/>
            <a:ext cx="2230120" cy="290830"/>
          </a:xfrm>
          <a:prstGeom prst="rect">
            <a:avLst/>
          </a:prstGeom>
        </p:spPr>
        <p:txBody>
          <a:bodyPr wrap="square" lIns="66141" tIns="34393" rIns="66141" bIns="0" anchor="b" anchorCtr="0">
            <a:normAutofit/>
          </a:bodyPr>
          <a:lstStyle/>
          <a:p>
            <a:pPr marL="0" indent="0" algn="l">
              <a:lnSpc>
                <a:spcPct val="120000"/>
              </a:lnSpc>
              <a:spcBef>
                <a:spcPts val="0"/>
              </a:spcBef>
              <a:spcAft>
                <a:spcPts val="0"/>
              </a:spcAft>
              <a:buSzPct val="100000"/>
            </a:pPr>
            <a:r>
              <a:rPr lang="zh-CN" altLang="en-US" sz="1325" b="1" spc="300">
                <a:solidFill>
                  <a:srgbClr val="9BBB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定员定额管理原则</a:t>
            </a:r>
          </a:p>
        </p:txBody>
      </p:sp>
      <p:sp>
        <p:nvSpPr>
          <p:cNvPr id="52" name="PA_ImportSvg_636701175243069250"/>
          <p:cNvSpPr/>
          <p:nvPr>
            <p:custDataLst>
              <p:tags r:id="rId19"/>
            </p:custDataLst>
          </p:nvPr>
        </p:nvSpPr>
        <p:spPr>
          <a:xfrm>
            <a:off x="4027805" y="3060065"/>
            <a:ext cx="459740" cy="459740"/>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pitchFamily="34" charset="-122"/>
                <a:cs typeface="+mn-ea"/>
              </a:defRPr>
            </a:lvl9pPr>
          </a:lstStyle>
          <a:p>
            <a:pPr algn="ctr">
              <a:lnSpc>
                <a:spcPct val="120000"/>
              </a:lnSpc>
            </a:pPr>
            <a:endParaRPr lang="zh-CN" altLang="en-US" sz="1325">
              <a:latin typeface="微软雅黑" panose="020B0503020204020204" pitchFamily="34" charset="-122"/>
              <a:ea typeface="微软雅黑" panose="020B0503020204020204" pitchFamily="34" charset="-122"/>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lt"/>
              </a:rPr>
              <a:t>四</a:t>
            </a:r>
            <a:r>
              <a:rPr lang="zh-CN" altLang="en-US" sz="3200" b="1" dirty="0" smtClean="0">
                <a:solidFill>
                  <a:prstClr val="white"/>
                </a:solidFill>
                <a:latin typeface="黑体" panose="02010609060101010101" pitchFamily="49" charset="-122"/>
                <a:ea typeface="黑体" panose="02010609060101010101" pitchFamily="49" charset="-122"/>
                <a:sym typeface="+mn-lt"/>
              </a:rPr>
              <a:t>、</a:t>
            </a:r>
            <a:r>
              <a:rPr lang="zh-CN" altLang="en-US" sz="3200" b="1" dirty="0">
                <a:solidFill>
                  <a:prstClr val="white"/>
                </a:solidFill>
                <a:latin typeface="黑体" panose="02010609060101010101" pitchFamily="49" charset="-122"/>
                <a:ea typeface="黑体" panose="02010609060101010101" pitchFamily="49" charset="-122"/>
                <a:sym typeface="+mn-lt"/>
              </a:rPr>
              <a:t>部门支出预</a:t>
            </a:r>
            <a:r>
              <a:rPr lang="zh-CN" altLang="en-US" sz="3200" b="1" dirty="0" smtClean="0">
                <a:solidFill>
                  <a:prstClr val="white"/>
                </a:solidFill>
                <a:latin typeface="黑体" panose="02010609060101010101" pitchFamily="49" charset="-122"/>
                <a:ea typeface="黑体" panose="02010609060101010101" pitchFamily="49" charset="-122"/>
                <a:sym typeface="+mn-lt"/>
              </a:rPr>
              <a:t>算</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623253" y="1398905"/>
            <a:ext cx="7688580" cy="1138773"/>
          </a:xfrm>
          <a:prstGeom prst="rect">
            <a:avLst/>
          </a:prstGeom>
          <a:noFill/>
        </p:spPr>
        <p:txBody>
          <a:bodyPr wrap="square" rtlCol="0">
            <a:spAutoFit/>
          </a:bodyPr>
          <a:lstStyle/>
          <a:p>
            <a:pPr indent="508000" algn="l" fontAlgn="auto"/>
            <a:r>
              <a:rPr lang="zh-CN" altLang="en-US" sz="2000" b="1" dirty="0">
                <a:latin typeface="+mn-ea"/>
              </a:rPr>
              <a:t>3.基本支出预算编制基础：定员定额制度</a:t>
            </a:r>
          </a:p>
          <a:p>
            <a:pPr indent="508000" algn="l" fontAlgn="auto"/>
            <a:r>
              <a:rPr lang="zh-CN" altLang="en-US" dirty="0"/>
              <a:t>部门预算改革前，基本支出预算采取基数加增长的方法核定，目前基本支出预算由预算单位按照单位编制人数以及基本支出定额标准编制编制，即采用定员定额管理方式</a:t>
            </a:r>
            <a:r>
              <a:rPr lang="zh-CN" altLang="en-US" dirty="0" smtClean="0"/>
              <a:t>。</a:t>
            </a:r>
            <a:endParaRPr lang="zh-CN" altLang="en-US" dirty="0"/>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四、部门支出预算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26" name="任意多边形 3"/>
          <p:cNvSpPr/>
          <p:nvPr>
            <p:custDataLst>
              <p:tags r:id="rId3"/>
            </p:custDataLst>
          </p:nvPr>
        </p:nvSpPr>
        <p:spPr bwMode="auto">
          <a:xfrm>
            <a:off x="771266" y="817331"/>
            <a:ext cx="6904449" cy="3718665"/>
          </a:xfrm>
          <a:custGeom>
            <a:avLst/>
            <a:gdLst>
              <a:gd name="T0" fmla="*/ 4807 w 4807"/>
              <a:gd name="T1" fmla="*/ 0 h 2589"/>
              <a:gd name="T2" fmla="*/ 0 w 4807"/>
              <a:gd name="T3" fmla="*/ 2589 h 2589"/>
            </a:gdLst>
            <a:ahLst/>
            <a:cxnLst>
              <a:cxn ang="0">
                <a:pos x="T0" y="T1"/>
              </a:cxn>
              <a:cxn ang="0">
                <a:pos x="T2" y="T3"/>
              </a:cxn>
            </a:cxnLst>
            <a:rect l="0" t="0" r="r" b="b"/>
            <a:pathLst>
              <a:path w="4807" h="2589">
                <a:moveTo>
                  <a:pt x="4807" y="0"/>
                </a:moveTo>
                <a:cubicBezTo>
                  <a:pt x="3648" y="1357"/>
                  <a:pt x="1543" y="2491"/>
                  <a:pt x="0" y="2589"/>
                </a:cubicBezTo>
              </a:path>
            </a:pathLst>
          </a:custGeom>
          <a:noFill/>
          <a:ln w="76200" cap="rnd">
            <a:solidFill>
              <a:srgbClr val="4D576B">
                <a:lumMod val="20000"/>
                <a:lumOff val="80000"/>
              </a:srgbClr>
            </a:solidFill>
            <a:prstDash val="solid"/>
            <a:round/>
            <a:headEnd type="arrow" w="med" len="med"/>
            <a:tailEnd type="none" w="med" len="med"/>
          </a:ln>
          <a:extLst>
            <a:ext uri="{909E8E84-426E-40DD-AFC4-6F175D3DCCD1}">
              <a14:hiddenFill xmlns:a14="http://schemas.microsoft.com/office/drawing/2010/main">
                <a:solidFill>
                  <a:srgbClr val="FFFFFF"/>
                </a:solidFill>
              </a14:hiddenFill>
            </a:ext>
          </a:ex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8" name="文本框 7"/>
          <p:cNvSpPr txBox="1"/>
          <p:nvPr>
            <p:custDataLst>
              <p:tags r:id="rId4"/>
            </p:custDataLst>
          </p:nvPr>
        </p:nvSpPr>
        <p:spPr>
          <a:xfrm>
            <a:off x="6912747" y="1750353"/>
            <a:ext cx="1498467" cy="324786"/>
          </a:xfrm>
          <a:prstGeom prst="rect">
            <a:avLst/>
          </a:prstGeom>
          <a:noFill/>
        </p:spPr>
        <p:txBody>
          <a:bodyPr wrap="square" lIns="66141" tIns="34393" rIns="66141" bIns="0" anchor="b" anchorCtr="0">
            <a:normAutofit/>
          </a:bodyPr>
          <a:lstStyle/>
          <a:p>
            <a:pPr>
              <a:lnSpc>
                <a:spcPct val="120000"/>
              </a:lnSpc>
            </a:pPr>
            <a:r>
              <a:rPr lang="zh-CN" altLang="en-US" sz="1325" b="1" spc="300" dirty="0">
                <a:solidFill>
                  <a:srgbClr val="69A35B"/>
                </a:solidFill>
                <a:latin typeface="微软雅黑" panose="020B0503020204020204" pitchFamily="34" charset="-122"/>
                <a:ea typeface="微软雅黑" panose="020B0503020204020204" pitchFamily="34" charset="-122"/>
                <a:cs typeface="+mn-ea"/>
              </a:rPr>
              <a:t>控制数下达</a:t>
            </a:r>
          </a:p>
        </p:txBody>
      </p:sp>
      <p:sp>
        <p:nvSpPr>
          <p:cNvPr id="9" name="文本框 8"/>
          <p:cNvSpPr txBox="1"/>
          <p:nvPr>
            <p:custDataLst>
              <p:tags r:id="rId5"/>
            </p:custDataLst>
          </p:nvPr>
        </p:nvSpPr>
        <p:spPr>
          <a:xfrm>
            <a:off x="5691505" y="2119630"/>
            <a:ext cx="2934970" cy="334010"/>
          </a:xfrm>
          <a:prstGeom prst="rect">
            <a:avLst/>
          </a:prstGeom>
          <a:noFill/>
        </p:spPr>
        <p:txBody>
          <a:bodyPr wrap="square" lIns="66141" tIns="0" rIns="66141" bIns="34393" anchor="t" anchorCtr="0"/>
          <a:lstStyle/>
          <a:p>
            <a:pPr>
              <a:lnSpc>
                <a:spcPct val="120000"/>
              </a:lnSpc>
            </a:pPr>
            <a:r>
              <a:rPr lang="zh-CN" altLang="en-US" sz="840" spc="150" dirty="0">
                <a:latin typeface="微软雅黑" panose="020B0503020204020204" pitchFamily="34" charset="-122"/>
                <a:ea typeface="微软雅黑" panose="020B0503020204020204" pitchFamily="34" charset="-122"/>
              </a:rPr>
              <a:t>财政部门按照预算编制规程，在规定时间内，将定额标准和按定额标准计算形成的基本支出预算控制数或财政拨款补助数下达给部门或单位。</a:t>
            </a:r>
          </a:p>
        </p:txBody>
      </p:sp>
      <p:grpSp>
        <p:nvGrpSpPr>
          <p:cNvPr id="7" name="组合 6"/>
          <p:cNvGrpSpPr/>
          <p:nvPr>
            <p:custDataLst>
              <p:tags r:id="rId6"/>
            </p:custDataLst>
          </p:nvPr>
        </p:nvGrpSpPr>
        <p:grpSpPr>
          <a:xfrm>
            <a:off x="6444227" y="1708465"/>
            <a:ext cx="380800" cy="380800"/>
            <a:chOff x="13765" y="3661"/>
            <a:chExt cx="816" cy="816"/>
          </a:xfrm>
        </p:grpSpPr>
        <p:sp>
          <p:nvSpPr>
            <p:cNvPr id="21" name="椭圆 20"/>
            <p:cNvSpPr/>
            <p:nvPr>
              <p:custDataLst>
                <p:tags r:id="rId24"/>
              </p:custDataLst>
            </p:nvPr>
          </p:nvSpPr>
          <p:spPr>
            <a:xfrm>
              <a:off x="13765" y="3661"/>
              <a:ext cx="816" cy="816"/>
            </a:xfrm>
            <a:prstGeom prst="ellipse">
              <a:avLst/>
            </a:prstGeom>
            <a:solidFill>
              <a:srgbClr val="69A35B"/>
            </a:solidFill>
            <a:ln w="635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2" name="任意多边形 21"/>
            <p:cNvSpPr/>
            <p:nvPr>
              <p:custDataLst>
                <p:tags r:id="rId25"/>
              </p:custDataLst>
            </p:nvPr>
          </p:nvSpPr>
          <p:spPr bwMode="auto">
            <a:xfrm>
              <a:off x="13953" y="3860"/>
              <a:ext cx="439" cy="418"/>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grpSp>
      <p:sp>
        <p:nvSpPr>
          <p:cNvPr id="11" name="文本框 10"/>
          <p:cNvSpPr txBox="1"/>
          <p:nvPr>
            <p:custDataLst>
              <p:tags r:id="rId7"/>
            </p:custDataLst>
          </p:nvPr>
        </p:nvSpPr>
        <p:spPr>
          <a:xfrm>
            <a:off x="5861008" y="2540781"/>
            <a:ext cx="1498467" cy="324786"/>
          </a:xfrm>
          <a:prstGeom prst="rect">
            <a:avLst/>
          </a:prstGeom>
          <a:noFill/>
        </p:spPr>
        <p:txBody>
          <a:bodyPr wrap="square" lIns="66141" tIns="34393" rIns="66141" bIns="0" anchor="b" anchorCtr="0">
            <a:normAutofit fontScale="90000"/>
          </a:bodyPr>
          <a:lstStyle/>
          <a:p>
            <a:pPr>
              <a:lnSpc>
                <a:spcPct val="120000"/>
              </a:lnSpc>
            </a:pPr>
            <a:r>
              <a:rPr lang="zh-CN" altLang="en-US" sz="1325" b="1" spc="300" dirty="0">
                <a:solidFill>
                  <a:srgbClr val="1AA3AA"/>
                </a:solidFill>
                <a:latin typeface="微软雅黑" panose="020B0503020204020204" pitchFamily="34" charset="-122"/>
                <a:ea typeface="微软雅黑" panose="020B0503020204020204" pitchFamily="34" charset="-122"/>
                <a:cs typeface="+mn-ea"/>
              </a:rPr>
              <a:t>预算控制数测算</a:t>
            </a:r>
          </a:p>
        </p:txBody>
      </p:sp>
      <p:sp>
        <p:nvSpPr>
          <p:cNvPr id="12" name="文本框 11"/>
          <p:cNvSpPr txBox="1"/>
          <p:nvPr>
            <p:custDataLst>
              <p:tags r:id="rId8"/>
            </p:custDataLst>
          </p:nvPr>
        </p:nvSpPr>
        <p:spPr>
          <a:xfrm>
            <a:off x="4878705" y="2838450"/>
            <a:ext cx="2925445" cy="334010"/>
          </a:xfrm>
          <a:prstGeom prst="rect">
            <a:avLst/>
          </a:prstGeom>
          <a:noFill/>
        </p:spPr>
        <p:txBody>
          <a:bodyPr wrap="square" lIns="66141" tIns="0" rIns="66141" bIns="34393" anchor="t" anchorCtr="0"/>
          <a:lstStyle/>
          <a:p>
            <a:pPr>
              <a:lnSpc>
                <a:spcPct val="120000"/>
              </a:lnSpc>
            </a:pPr>
            <a:r>
              <a:rPr lang="zh-CN" altLang="en-US" sz="840" spc="150" dirty="0">
                <a:latin typeface="微软雅黑" panose="020B0503020204020204" pitchFamily="34" charset="-122"/>
                <a:ea typeface="微软雅黑" panose="020B0503020204020204" pitchFamily="34" charset="-122"/>
              </a:rPr>
              <a:t>财政部门根据定额标准和核实的单位人员情况，结合部门基本支出结转情况，测算形成各部门的基本支出预算控制数或财政拨款补助数。</a:t>
            </a:r>
          </a:p>
        </p:txBody>
      </p:sp>
      <p:grpSp>
        <p:nvGrpSpPr>
          <p:cNvPr id="6" name="组合 5"/>
          <p:cNvGrpSpPr/>
          <p:nvPr>
            <p:custDataLst>
              <p:tags r:id="rId9"/>
            </p:custDataLst>
          </p:nvPr>
        </p:nvGrpSpPr>
        <p:grpSpPr>
          <a:xfrm>
            <a:off x="5385362" y="2509731"/>
            <a:ext cx="380800" cy="380800"/>
            <a:chOff x="11496" y="5378"/>
            <a:chExt cx="816" cy="816"/>
          </a:xfrm>
        </p:grpSpPr>
        <p:sp>
          <p:nvSpPr>
            <p:cNvPr id="19" name="椭圆 18"/>
            <p:cNvSpPr/>
            <p:nvPr>
              <p:custDataLst>
                <p:tags r:id="rId22"/>
              </p:custDataLst>
            </p:nvPr>
          </p:nvSpPr>
          <p:spPr>
            <a:xfrm>
              <a:off x="11496" y="5378"/>
              <a:ext cx="816" cy="816"/>
            </a:xfrm>
            <a:prstGeom prst="ellipse">
              <a:avLst/>
            </a:prstGeom>
            <a:solidFill>
              <a:srgbClr val="1AA3AA"/>
            </a:solidFill>
            <a:ln w="635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20" name="任意多边形 19"/>
            <p:cNvSpPr/>
            <p:nvPr>
              <p:custDataLst>
                <p:tags r:id="rId23"/>
              </p:custDataLst>
            </p:nvPr>
          </p:nvSpPr>
          <p:spPr bwMode="auto">
            <a:xfrm>
              <a:off x="11691" y="5545"/>
              <a:ext cx="426" cy="48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grpSp>
      <p:sp>
        <p:nvSpPr>
          <p:cNvPr id="2" name="文本框 1"/>
          <p:cNvSpPr txBox="1"/>
          <p:nvPr>
            <p:custDataLst>
              <p:tags r:id="rId10"/>
            </p:custDataLst>
          </p:nvPr>
        </p:nvSpPr>
        <p:spPr>
          <a:xfrm>
            <a:off x="4728390" y="3198303"/>
            <a:ext cx="1498467" cy="324786"/>
          </a:xfrm>
          <a:prstGeom prst="rect">
            <a:avLst/>
          </a:prstGeom>
          <a:noFill/>
        </p:spPr>
        <p:txBody>
          <a:bodyPr wrap="square" lIns="66141" tIns="34393" rIns="66141" bIns="0" anchor="b" anchorCtr="0">
            <a:normAutofit/>
          </a:bodyPr>
          <a:lstStyle/>
          <a:p>
            <a:pPr>
              <a:lnSpc>
                <a:spcPct val="120000"/>
              </a:lnSpc>
            </a:pPr>
            <a:r>
              <a:rPr lang="zh-CN" altLang="en-US" sz="1325" b="1" spc="300" dirty="0">
                <a:solidFill>
                  <a:srgbClr val="3498DB"/>
                </a:solidFill>
                <a:latin typeface="微软雅黑" panose="020B0503020204020204" pitchFamily="34" charset="-122"/>
                <a:ea typeface="微软雅黑" panose="020B0503020204020204" pitchFamily="34" charset="-122"/>
                <a:cs typeface="+mn-ea"/>
              </a:rPr>
              <a:t>审核基础数据</a:t>
            </a:r>
          </a:p>
        </p:txBody>
      </p:sp>
      <p:sp>
        <p:nvSpPr>
          <p:cNvPr id="3" name="文本框 2"/>
          <p:cNvSpPr txBox="1"/>
          <p:nvPr>
            <p:custDataLst>
              <p:tags r:id="rId11"/>
            </p:custDataLst>
          </p:nvPr>
        </p:nvSpPr>
        <p:spPr>
          <a:xfrm>
            <a:off x="4140835" y="3567430"/>
            <a:ext cx="2549525" cy="334010"/>
          </a:xfrm>
          <a:prstGeom prst="rect">
            <a:avLst/>
          </a:prstGeom>
          <a:noFill/>
        </p:spPr>
        <p:txBody>
          <a:bodyPr wrap="square" lIns="66141" tIns="0" rIns="66141" bIns="34393" anchor="t" anchorCtr="0"/>
          <a:lstStyle/>
          <a:p>
            <a:pPr>
              <a:lnSpc>
                <a:spcPct val="120000"/>
              </a:lnSpc>
            </a:pPr>
            <a:r>
              <a:rPr lang="zh-CN" altLang="en-US" sz="840" spc="150" dirty="0">
                <a:latin typeface="微软雅黑" panose="020B0503020204020204" pitchFamily="34" charset="-122"/>
                <a:ea typeface="微软雅黑" panose="020B0503020204020204" pitchFamily="34" charset="-122"/>
              </a:rPr>
              <a:t>财政部门根据各单位报送的人员基本情况进行整理，提取出测算基本支出所需的人员数据，并对人员数据及有关情况进行审核。</a:t>
            </a:r>
          </a:p>
        </p:txBody>
      </p:sp>
      <p:grpSp>
        <p:nvGrpSpPr>
          <p:cNvPr id="5" name="组合 4"/>
          <p:cNvGrpSpPr/>
          <p:nvPr>
            <p:custDataLst>
              <p:tags r:id="rId12"/>
            </p:custDataLst>
          </p:nvPr>
        </p:nvGrpSpPr>
        <p:grpSpPr>
          <a:xfrm>
            <a:off x="4235029" y="3184530"/>
            <a:ext cx="380800" cy="380800"/>
            <a:chOff x="9031" y="6824"/>
            <a:chExt cx="816" cy="816"/>
          </a:xfrm>
        </p:grpSpPr>
        <p:sp>
          <p:nvSpPr>
            <p:cNvPr id="17" name="椭圆 16"/>
            <p:cNvSpPr/>
            <p:nvPr>
              <p:custDataLst>
                <p:tags r:id="rId20"/>
              </p:custDataLst>
            </p:nvPr>
          </p:nvSpPr>
          <p:spPr>
            <a:xfrm>
              <a:off x="9031" y="6824"/>
              <a:ext cx="816" cy="816"/>
            </a:xfrm>
            <a:prstGeom prst="ellipse">
              <a:avLst/>
            </a:prstGeom>
            <a:solidFill>
              <a:srgbClr val="3498DB"/>
            </a:solidFill>
            <a:ln w="635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18" name="任意多边形 17"/>
            <p:cNvSpPr/>
            <p:nvPr>
              <p:custDataLst>
                <p:tags r:id="rId21"/>
              </p:custDataLst>
            </p:nvPr>
          </p:nvSpPr>
          <p:spPr bwMode="auto">
            <a:xfrm>
              <a:off x="9239" y="7045"/>
              <a:ext cx="399" cy="361"/>
            </a:xfrm>
            <a:custGeom>
              <a:avLst/>
              <a:gdLst>
                <a:gd name="connsiteX0" fmla="*/ 503202 w 607568"/>
                <a:gd name="connsiteY0" fmla="*/ 459310 h 549494"/>
                <a:gd name="connsiteX1" fmla="*/ 548364 w 607568"/>
                <a:gd name="connsiteY1" fmla="*/ 504402 h 549494"/>
                <a:gd name="connsiteX2" fmla="*/ 503202 w 607568"/>
                <a:gd name="connsiteY2" fmla="*/ 549494 h 549494"/>
                <a:gd name="connsiteX3" fmla="*/ 458040 w 607568"/>
                <a:gd name="connsiteY3" fmla="*/ 504402 h 549494"/>
                <a:gd name="connsiteX4" fmla="*/ 503202 w 607568"/>
                <a:gd name="connsiteY4" fmla="*/ 459310 h 549494"/>
                <a:gd name="connsiteX5" fmla="*/ 197795 w 607568"/>
                <a:gd name="connsiteY5" fmla="*/ 459310 h 549494"/>
                <a:gd name="connsiteX6" fmla="*/ 242957 w 607568"/>
                <a:gd name="connsiteY6" fmla="*/ 504402 h 549494"/>
                <a:gd name="connsiteX7" fmla="*/ 197795 w 607568"/>
                <a:gd name="connsiteY7" fmla="*/ 549494 h 549494"/>
                <a:gd name="connsiteX8" fmla="*/ 152633 w 607568"/>
                <a:gd name="connsiteY8" fmla="*/ 504402 h 549494"/>
                <a:gd name="connsiteX9" fmla="*/ 197795 w 607568"/>
                <a:gd name="connsiteY9" fmla="*/ 459310 h 549494"/>
                <a:gd name="connsiteX10" fmla="*/ 143318 w 607568"/>
                <a:gd name="connsiteY10" fmla="*/ 390791 h 549494"/>
                <a:gd name="connsiteX11" fmla="*/ 554573 w 607568"/>
                <a:gd name="connsiteY11" fmla="*/ 390791 h 549494"/>
                <a:gd name="connsiteX12" fmla="*/ 554573 w 607568"/>
                <a:gd name="connsiteY12" fmla="*/ 437435 h 549494"/>
                <a:gd name="connsiteX13" fmla="*/ 143318 w 607568"/>
                <a:gd name="connsiteY13" fmla="*/ 437435 h 549494"/>
                <a:gd name="connsiteX14" fmla="*/ 115304 w 607568"/>
                <a:gd name="connsiteY14" fmla="*/ 313028 h 549494"/>
                <a:gd name="connsiteX15" fmla="*/ 582659 w 607568"/>
                <a:gd name="connsiteY15" fmla="*/ 313028 h 549494"/>
                <a:gd name="connsiteX16" fmla="*/ 582659 w 607568"/>
                <a:gd name="connsiteY16" fmla="*/ 359672 h 549494"/>
                <a:gd name="connsiteX17" fmla="*/ 115304 w 607568"/>
                <a:gd name="connsiteY17" fmla="*/ 359672 h 549494"/>
                <a:gd name="connsiteX18" fmla="*/ 0 w 607568"/>
                <a:gd name="connsiteY18" fmla="*/ 169922 h 549494"/>
                <a:gd name="connsiteX19" fmla="*/ 78962 w 607568"/>
                <a:gd name="connsiteY19" fmla="*/ 169922 h 549494"/>
                <a:gd name="connsiteX20" fmla="*/ 108516 w 607568"/>
                <a:gd name="connsiteY20" fmla="*/ 235254 h 549494"/>
                <a:gd name="connsiteX21" fmla="*/ 607568 w 607568"/>
                <a:gd name="connsiteY21" fmla="*/ 235254 h 549494"/>
                <a:gd name="connsiteX22" fmla="*/ 607568 w 607568"/>
                <a:gd name="connsiteY22" fmla="*/ 281909 h 549494"/>
                <a:gd name="connsiteX23" fmla="*/ 78428 w 607568"/>
                <a:gd name="connsiteY23" fmla="*/ 281909 h 549494"/>
                <a:gd name="connsiteX24" fmla="*/ 48798 w 607568"/>
                <a:gd name="connsiteY24" fmla="*/ 216577 h 549494"/>
                <a:gd name="connsiteX25" fmla="*/ 0 w 607568"/>
                <a:gd name="connsiteY25" fmla="*/ 216577 h 549494"/>
                <a:gd name="connsiteX26" fmla="*/ 257720 w 607568"/>
                <a:gd name="connsiteY26" fmla="*/ 0 h 549494"/>
                <a:gd name="connsiteX27" fmla="*/ 254207 w 607568"/>
                <a:gd name="connsiteY27" fmla="*/ 30201 h 549494"/>
                <a:gd name="connsiteX28" fmla="*/ 407797 w 607568"/>
                <a:gd name="connsiteY28" fmla="*/ 197372 h 549494"/>
                <a:gd name="connsiteX29" fmla="*/ 241147 w 607568"/>
                <a:gd name="connsiteY29" fmla="*/ 144063 h 549494"/>
                <a:gd name="connsiteX30" fmla="*/ 237633 w 607568"/>
                <a:gd name="connsiteY30" fmla="*/ 174264 h 549494"/>
                <a:gd name="connsiteX31" fmla="*/ 115586 w 607568"/>
                <a:gd name="connsiteY31" fmla="*/ 71993 h 549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568" h="549494">
                  <a:moveTo>
                    <a:pt x="503202" y="459310"/>
                  </a:moveTo>
                  <a:cubicBezTo>
                    <a:pt x="528144" y="459310"/>
                    <a:pt x="548364" y="479498"/>
                    <a:pt x="548364" y="504402"/>
                  </a:cubicBezTo>
                  <a:cubicBezTo>
                    <a:pt x="548364" y="529306"/>
                    <a:pt x="528144" y="549494"/>
                    <a:pt x="503202" y="549494"/>
                  </a:cubicBezTo>
                  <a:cubicBezTo>
                    <a:pt x="478260" y="549494"/>
                    <a:pt x="458040" y="529306"/>
                    <a:pt x="458040" y="504402"/>
                  </a:cubicBezTo>
                  <a:cubicBezTo>
                    <a:pt x="458040" y="479498"/>
                    <a:pt x="478260" y="459310"/>
                    <a:pt x="503202" y="459310"/>
                  </a:cubicBezTo>
                  <a:close/>
                  <a:moveTo>
                    <a:pt x="197795" y="459310"/>
                  </a:moveTo>
                  <a:cubicBezTo>
                    <a:pt x="222737" y="459310"/>
                    <a:pt x="242957" y="479498"/>
                    <a:pt x="242957" y="504402"/>
                  </a:cubicBezTo>
                  <a:cubicBezTo>
                    <a:pt x="242957" y="529306"/>
                    <a:pt x="222737" y="549494"/>
                    <a:pt x="197795" y="549494"/>
                  </a:cubicBezTo>
                  <a:cubicBezTo>
                    <a:pt x="172853" y="549494"/>
                    <a:pt x="152633" y="529306"/>
                    <a:pt x="152633" y="504402"/>
                  </a:cubicBezTo>
                  <a:cubicBezTo>
                    <a:pt x="152633" y="479498"/>
                    <a:pt x="172853" y="459310"/>
                    <a:pt x="197795" y="459310"/>
                  </a:cubicBezTo>
                  <a:close/>
                  <a:moveTo>
                    <a:pt x="143318" y="390791"/>
                  </a:moveTo>
                  <a:lnTo>
                    <a:pt x="554573" y="390791"/>
                  </a:lnTo>
                  <a:lnTo>
                    <a:pt x="554573" y="437435"/>
                  </a:lnTo>
                  <a:lnTo>
                    <a:pt x="143318" y="437435"/>
                  </a:lnTo>
                  <a:close/>
                  <a:moveTo>
                    <a:pt x="115304" y="313028"/>
                  </a:moveTo>
                  <a:lnTo>
                    <a:pt x="582659" y="313028"/>
                  </a:lnTo>
                  <a:lnTo>
                    <a:pt x="582659" y="359672"/>
                  </a:lnTo>
                  <a:lnTo>
                    <a:pt x="115304" y="359672"/>
                  </a:lnTo>
                  <a:close/>
                  <a:moveTo>
                    <a:pt x="0" y="169922"/>
                  </a:moveTo>
                  <a:lnTo>
                    <a:pt x="78962" y="169922"/>
                  </a:lnTo>
                  <a:lnTo>
                    <a:pt x="108516" y="235254"/>
                  </a:lnTo>
                  <a:lnTo>
                    <a:pt x="607568" y="235254"/>
                  </a:lnTo>
                  <a:lnTo>
                    <a:pt x="607568" y="281909"/>
                  </a:lnTo>
                  <a:lnTo>
                    <a:pt x="78428" y="281909"/>
                  </a:lnTo>
                  <a:lnTo>
                    <a:pt x="48798" y="216577"/>
                  </a:lnTo>
                  <a:lnTo>
                    <a:pt x="0" y="216577"/>
                  </a:lnTo>
                  <a:close/>
                  <a:moveTo>
                    <a:pt x="257720" y="0"/>
                  </a:moveTo>
                  <a:lnTo>
                    <a:pt x="254207" y="30201"/>
                  </a:lnTo>
                  <a:cubicBezTo>
                    <a:pt x="405964" y="47665"/>
                    <a:pt x="407797" y="197372"/>
                    <a:pt x="407797" y="197372"/>
                  </a:cubicBezTo>
                  <a:cubicBezTo>
                    <a:pt x="407797" y="197372"/>
                    <a:pt x="364340" y="158248"/>
                    <a:pt x="241147" y="144063"/>
                  </a:cubicBezTo>
                  <a:lnTo>
                    <a:pt x="237633" y="174264"/>
                  </a:lnTo>
                  <a:lnTo>
                    <a:pt x="115586" y="71993"/>
                  </a:lnTo>
                  <a:close/>
                </a:path>
              </a:pathLst>
            </a:custGeom>
            <a:solidFill>
              <a:srgbClr val="FFFFFF"/>
            </a:solidFill>
            <a:ln>
              <a:noFill/>
            </a:ln>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grpSp>
      <p:sp>
        <p:nvSpPr>
          <p:cNvPr id="32" name="文本框 31"/>
          <p:cNvSpPr txBox="1"/>
          <p:nvPr>
            <p:custDataLst>
              <p:tags r:id="rId13"/>
            </p:custDataLst>
          </p:nvPr>
        </p:nvSpPr>
        <p:spPr>
          <a:xfrm>
            <a:off x="3411753" y="3949223"/>
            <a:ext cx="1498467" cy="324786"/>
          </a:xfrm>
          <a:prstGeom prst="rect">
            <a:avLst/>
          </a:prstGeom>
          <a:noFill/>
        </p:spPr>
        <p:txBody>
          <a:bodyPr wrap="square" lIns="66141" tIns="34393" rIns="66141" bIns="0" anchor="b" anchorCtr="0">
            <a:normAutofit/>
          </a:bodyPr>
          <a:lstStyle/>
          <a:p>
            <a:pPr>
              <a:lnSpc>
                <a:spcPct val="120000"/>
              </a:lnSpc>
            </a:pPr>
            <a:r>
              <a:rPr lang="zh-CN" altLang="en-US" sz="1325" b="1" spc="300" dirty="0">
                <a:solidFill>
                  <a:srgbClr val="1F74AD"/>
                </a:solidFill>
                <a:latin typeface="微软雅黑" panose="020B0503020204020204" pitchFamily="34" charset="-122"/>
                <a:ea typeface="微软雅黑" panose="020B0503020204020204" pitchFamily="34" charset="-122"/>
                <a:cs typeface="+mn-ea"/>
              </a:rPr>
              <a:t>制定定额标准</a:t>
            </a:r>
          </a:p>
        </p:txBody>
      </p:sp>
      <p:sp>
        <p:nvSpPr>
          <p:cNvPr id="33" name="文本框 32"/>
          <p:cNvSpPr txBox="1"/>
          <p:nvPr>
            <p:custDataLst>
              <p:tags r:id="rId14"/>
            </p:custDataLst>
          </p:nvPr>
        </p:nvSpPr>
        <p:spPr>
          <a:xfrm>
            <a:off x="2637155" y="4318635"/>
            <a:ext cx="2644140" cy="334010"/>
          </a:xfrm>
          <a:prstGeom prst="rect">
            <a:avLst/>
          </a:prstGeom>
          <a:noFill/>
        </p:spPr>
        <p:txBody>
          <a:bodyPr wrap="square" lIns="66141" tIns="0" rIns="66141" bIns="34393" anchor="t" anchorCtr="0"/>
          <a:lstStyle/>
          <a:p>
            <a:pPr>
              <a:lnSpc>
                <a:spcPct val="120000"/>
              </a:lnSpc>
            </a:pPr>
            <a:r>
              <a:rPr lang="zh-CN" altLang="en-US" sz="830" spc="150" dirty="0">
                <a:latin typeface="微软雅黑" panose="020B0503020204020204" pitchFamily="34" charset="-122"/>
                <a:ea typeface="微软雅黑" panose="020B0503020204020204" pitchFamily="34" charset="-122"/>
              </a:rPr>
              <a:t>财政部门根据规范的程序和方法，分别制定行政、事业单位和参公基本支出定额标准。</a:t>
            </a:r>
          </a:p>
        </p:txBody>
      </p:sp>
      <p:grpSp>
        <p:nvGrpSpPr>
          <p:cNvPr id="4" name="组合 3"/>
          <p:cNvGrpSpPr/>
          <p:nvPr>
            <p:custDataLst>
              <p:tags r:id="rId15"/>
            </p:custDataLst>
          </p:nvPr>
        </p:nvGrpSpPr>
        <p:grpSpPr>
          <a:xfrm>
            <a:off x="2916697" y="3796796"/>
            <a:ext cx="380800" cy="380800"/>
            <a:chOff x="6206" y="8136"/>
            <a:chExt cx="816" cy="816"/>
          </a:xfrm>
        </p:grpSpPr>
        <p:sp>
          <p:nvSpPr>
            <p:cNvPr id="34" name="椭圆 33"/>
            <p:cNvSpPr/>
            <p:nvPr>
              <p:custDataLst>
                <p:tags r:id="rId18"/>
              </p:custDataLst>
            </p:nvPr>
          </p:nvSpPr>
          <p:spPr>
            <a:xfrm>
              <a:off x="6206" y="8136"/>
              <a:ext cx="816" cy="816"/>
            </a:xfrm>
            <a:prstGeom prst="ellipse">
              <a:avLst/>
            </a:prstGeom>
            <a:solidFill>
              <a:srgbClr val="1F74AD"/>
            </a:solidFill>
            <a:ln w="6350" cap="flat" cmpd="sng" algn="ctr">
              <a:noFill/>
              <a:prstDash val="solid"/>
              <a:miter lim="800000"/>
            </a:ln>
            <a:effectLst/>
          </p:spPr>
          <p:txBody>
            <a:bodyPr anchor="ctr"/>
            <a:lstStyle/>
            <a:p>
              <a:pPr algn="ctr">
                <a:lnSpc>
                  <a:spcPct val="130000"/>
                </a:lnSpc>
              </a:pPr>
              <a:endParaRPr sz="1325">
                <a:latin typeface="微软雅黑" panose="020B0503020204020204" pitchFamily="34" charset="-122"/>
                <a:ea typeface="微软雅黑" panose="020B0503020204020204" pitchFamily="34" charset="-122"/>
              </a:endParaRPr>
            </a:p>
          </p:txBody>
        </p:sp>
        <p:sp>
          <p:nvSpPr>
            <p:cNvPr id="36" name="flats_304626"/>
            <p:cNvSpPr>
              <a:spLocks noChangeAspect="1"/>
            </p:cNvSpPr>
            <p:nvPr>
              <p:custDataLst>
                <p:tags r:id="rId19"/>
              </p:custDataLst>
            </p:nvPr>
          </p:nvSpPr>
          <p:spPr bwMode="auto">
            <a:xfrm>
              <a:off x="6451" y="8309"/>
              <a:ext cx="325" cy="471"/>
            </a:xfrm>
            <a:custGeom>
              <a:avLst/>
              <a:gdLst>
                <a:gd name="connsiteX0" fmla="*/ 208186 w 418876"/>
                <a:gd name="connsiteY0" fmla="*/ 473765 h 606722"/>
                <a:gd name="connsiteX1" fmla="*/ 188782 w 418876"/>
                <a:gd name="connsiteY1" fmla="*/ 493051 h 606722"/>
                <a:gd name="connsiteX2" fmla="*/ 188782 w 418876"/>
                <a:gd name="connsiteY2" fmla="*/ 509848 h 606722"/>
                <a:gd name="connsiteX3" fmla="*/ 208186 w 418876"/>
                <a:gd name="connsiteY3" fmla="*/ 529223 h 606722"/>
                <a:gd name="connsiteX4" fmla="*/ 227589 w 418876"/>
                <a:gd name="connsiteY4" fmla="*/ 509848 h 606722"/>
                <a:gd name="connsiteX5" fmla="*/ 227589 w 418876"/>
                <a:gd name="connsiteY5" fmla="*/ 493051 h 606722"/>
                <a:gd name="connsiteX6" fmla="*/ 208186 w 418876"/>
                <a:gd name="connsiteY6" fmla="*/ 473765 h 606722"/>
                <a:gd name="connsiteX7" fmla="*/ 102179 w 418876"/>
                <a:gd name="connsiteY7" fmla="*/ 473765 h 606722"/>
                <a:gd name="connsiteX8" fmla="*/ 82776 w 418876"/>
                <a:gd name="connsiteY8" fmla="*/ 493051 h 606722"/>
                <a:gd name="connsiteX9" fmla="*/ 82776 w 418876"/>
                <a:gd name="connsiteY9" fmla="*/ 509848 h 606722"/>
                <a:gd name="connsiteX10" fmla="*/ 102179 w 418876"/>
                <a:gd name="connsiteY10" fmla="*/ 529223 h 606722"/>
                <a:gd name="connsiteX11" fmla="*/ 121583 w 418876"/>
                <a:gd name="connsiteY11" fmla="*/ 509848 h 606722"/>
                <a:gd name="connsiteX12" fmla="*/ 121583 w 418876"/>
                <a:gd name="connsiteY12" fmla="*/ 493051 h 606722"/>
                <a:gd name="connsiteX13" fmla="*/ 102179 w 418876"/>
                <a:gd name="connsiteY13" fmla="*/ 473765 h 606722"/>
                <a:gd name="connsiteX14" fmla="*/ 208186 w 418876"/>
                <a:gd name="connsiteY14" fmla="*/ 369158 h 606722"/>
                <a:gd name="connsiteX15" fmla="*/ 188782 w 418876"/>
                <a:gd name="connsiteY15" fmla="*/ 388533 h 606722"/>
                <a:gd name="connsiteX16" fmla="*/ 188782 w 418876"/>
                <a:gd name="connsiteY16" fmla="*/ 403998 h 606722"/>
                <a:gd name="connsiteX17" fmla="*/ 208186 w 418876"/>
                <a:gd name="connsiteY17" fmla="*/ 423372 h 606722"/>
                <a:gd name="connsiteX18" fmla="*/ 227589 w 418876"/>
                <a:gd name="connsiteY18" fmla="*/ 403998 h 606722"/>
                <a:gd name="connsiteX19" fmla="*/ 227589 w 418876"/>
                <a:gd name="connsiteY19" fmla="*/ 388533 h 606722"/>
                <a:gd name="connsiteX20" fmla="*/ 208186 w 418876"/>
                <a:gd name="connsiteY20" fmla="*/ 369158 h 606722"/>
                <a:gd name="connsiteX21" fmla="*/ 102179 w 418876"/>
                <a:gd name="connsiteY21" fmla="*/ 369158 h 606722"/>
                <a:gd name="connsiteX22" fmla="*/ 82776 w 418876"/>
                <a:gd name="connsiteY22" fmla="*/ 388533 h 606722"/>
                <a:gd name="connsiteX23" fmla="*/ 82776 w 418876"/>
                <a:gd name="connsiteY23" fmla="*/ 403998 h 606722"/>
                <a:gd name="connsiteX24" fmla="*/ 102179 w 418876"/>
                <a:gd name="connsiteY24" fmla="*/ 423372 h 606722"/>
                <a:gd name="connsiteX25" fmla="*/ 121583 w 418876"/>
                <a:gd name="connsiteY25" fmla="*/ 403998 h 606722"/>
                <a:gd name="connsiteX26" fmla="*/ 121583 w 418876"/>
                <a:gd name="connsiteY26" fmla="*/ 388533 h 606722"/>
                <a:gd name="connsiteX27" fmla="*/ 102179 w 418876"/>
                <a:gd name="connsiteY27" fmla="*/ 369158 h 606722"/>
                <a:gd name="connsiteX28" fmla="*/ 355585 w 418876"/>
                <a:gd name="connsiteY28" fmla="*/ 283955 h 606722"/>
                <a:gd name="connsiteX29" fmla="*/ 399470 w 418876"/>
                <a:gd name="connsiteY29" fmla="*/ 283955 h 606722"/>
                <a:gd name="connsiteX30" fmla="*/ 418876 w 418876"/>
                <a:gd name="connsiteY30" fmla="*/ 303328 h 606722"/>
                <a:gd name="connsiteX31" fmla="*/ 418876 w 418876"/>
                <a:gd name="connsiteY31" fmla="*/ 587349 h 606722"/>
                <a:gd name="connsiteX32" fmla="*/ 399470 w 418876"/>
                <a:gd name="connsiteY32" fmla="*/ 606722 h 606722"/>
                <a:gd name="connsiteX33" fmla="*/ 355585 w 418876"/>
                <a:gd name="connsiteY33" fmla="*/ 606722 h 606722"/>
                <a:gd name="connsiteX34" fmla="*/ 349087 w 418876"/>
                <a:gd name="connsiteY34" fmla="*/ 600235 h 606722"/>
                <a:gd name="connsiteX35" fmla="*/ 349087 w 418876"/>
                <a:gd name="connsiteY35" fmla="*/ 290443 h 606722"/>
                <a:gd name="connsiteX36" fmla="*/ 355585 w 418876"/>
                <a:gd name="connsiteY36" fmla="*/ 283955 h 606722"/>
                <a:gd name="connsiteX37" fmla="*/ 208186 w 418876"/>
                <a:gd name="connsiteY37" fmla="*/ 264641 h 606722"/>
                <a:gd name="connsiteX38" fmla="*/ 188782 w 418876"/>
                <a:gd name="connsiteY38" fmla="*/ 283927 h 606722"/>
                <a:gd name="connsiteX39" fmla="*/ 188782 w 418876"/>
                <a:gd name="connsiteY39" fmla="*/ 299480 h 606722"/>
                <a:gd name="connsiteX40" fmla="*/ 208186 w 418876"/>
                <a:gd name="connsiteY40" fmla="*/ 318855 h 606722"/>
                <a:gd name="connsiteX41" fmla="*/ 227589 w 418876"/>
                <a:gd name="connsiteY41" fmla="*/ 299480 h 606722"/>
                <a:gd name="connsiteX42" fmla="*/ 227589 w 418876"/>
                <a:gd name="connsiteY42" fmla="*/ 283927 h 606722"/>
                <a:gd name="connsiteX43" fmla="*/ 208186 w 418876"/>
                <a:gd name="connsiteY43" fmla="*/ 264641 h 606722"/>
                <a:gd name="connsiteX44" fmla="*/ 102179 w 418876"/>
                <a:gd name="connsiteY44" fmla="*/ 264641 h 606722"/>
                <a:gd name="connsiteX45" fmla="*/ 82776 w 418876"/>
                <a:gd name="connsiteY45" fmla="*/ 283927 h 606722"/>
                <a:gd name="connsiteX46" fmla="*/ 82776 w 418876"/>
                <a:gd name="connsiteY46" fmla="*/ 299480 h 606722"/>
                <a:gd name="connsiteX47" fmla="*/ 102179 w 418876"/>
                <a:gd name="connsiteY47" fmla="*/ 318855 h 606722"/>
                <a:gd name="connsiteX48" fmla="*/ 121583 w 418876"/>
                <a:gd name="connsiteY48" fmla="*/ 299480 h 606722"/>
                <a:gd name="connsiteX49" fmla="*/ 121583 w 418876"/>
                <a:gd name="connsiteY49" fmla="*/ 283927 h 606722"/>
                <a:gd name="connsiteX50" fmla="*/ 102179 w 418876"/>
                <a:gd name="connsiteY50" fmla="*/ 264641 h 606722"/>
                <a:gd name="connsiteX51" fmla="*/ 208186 w 418876"/>
                <a:gd name="connsiteY51" fmla="*/ 158790 h 606722"/>
                <a:gd name="connsiteX52" fmla="*/ 188782 w 418876"/>
                <a:gd name="connsiteY52" fmla="*/ 178076 h 606722"/>
                <a:gd name="connsiteX53" fmla="*/ 188782 w 418876"/>
                <a:gd name="connsiteY53" fmla="*/ 194873 h 606722"/>
                <a:gd name="connsiteX54" fmla="*/ 208186 w 418876"/>
                <a:gd name="connsiteY54" fmla="*/ 214248 h 606722"/>
                <a:gd name="connsiteX55" fmla="*/ 227589 w 418876"/>
                <a:gd name="connsiteY55" fmla="*/ 194873 h 606722"/>
                <a:gd name="connsiteX56" fmla="*/ 227589 w 418876"/>
                <a:gd name="connsiteY56" fmla="*/ 178076 h 606722"/>
                <a:gd name="connsiteX57" fmla="*/ 208186 w 418876"/>
                <a:gd name="connsiteY57" fmla="*/ 158790 h 606722"/>
                <a:gd name="connsiteX58" fmla="*/ 102179 w 418876"/>
                <a:gd name="connsiteY58" fmla="*/ 158790 h 606722"/>
                <a:gd name="connsiteX59" fmla="*/ 82776 w 418876"/>
                <a:gd name="connsiteY59" fmla="*/ 178076 h 606722"/>
                <a:gd name="connsiteX60" fmla="*/ 82776 w 418876"/>
                <a:gd name="connsiteY60" fmla="*/ 194873 h 606722"/>
                <a:gd name="connsiteX61" fmla="*/ 102179 w 418876"/>
                <a:gd name="connsiteY61" fmla="*/ 214248 h 606722"/>
                <a:gd name="connsiteX62" fmla="*/ 121583 w 418876"/>
                <a:gd name="connsiteY62" fmla="*/ 194873 h 606722"/>
                <a:gd name="connsiteX63" fmla="*/ 121583 w 418876"/>
                <a:gd name="connsiteY63" fmla="*/ 178076 h 606722"/>
                <a:gd name="connsiteX64" fmla="*/ 102179 w 418876"/>
                <a:gd name="connsiteY64" fmla="*/ 158790 h 606722"/>
                <a:gd name="connsiteX65" fmla="*/ 19403 w 418876"/>
                <a:gd name="connsiteY65" fmla="*/ 81291 h 606722"/>
                <a:gd name="connsiteX66" fmla="*/ 290873 w 418876"/>
                <a:gd name="connsiteY66" fmla="*/ 81291 h 606722"/>
                <a:gd name="connsiteX67" fmla="*/ 310276 w 418876"/>
                <a:gd name="connsiteY67" fmla="*/ 100666 h 606722"/>
                <a:gd name="connsiteX68" fmla="*/ 310276 w 418876"/>
                <a:gd name="connsiteY68" fmla="*/ 587347 h 606722"/>
                <a:gd name="connsiteX69" fmla="*/ 290873 w 418876"/>
                <a:gd name="connsiteY69" fmla="*/ 606722 h 606722"/>
                <a:gd name="connsiteX70" fmla="*/ 19403 w 418876"/>
                <a:gd name="connsiteY70" fmla="*/ 606722 h 606722"/>
                <a:gd name="connsiteX71" fmla="*/ 0 w 418876"/>
                <a:gd name="connsiteY71" fmla="*/ 587347 h 606722"/>
                <a:gd name="connsiteX72" fmla="*/ 0 w 418876"/>
                <a:gd name="connsiteY72" fmla="*/ 100666 h 606722"/>
                <a:gd name="connsiteX73" fmla="*/ 19403 w 418876"/>
                <a:gd name="connsiteY73" fmla="*/ 81291 h 606722"/>
                <a:gd name="connsiteX74" fmla="*/ 87927 w 418876"/>
                <a:gd name="connsiteY74" fmla="*/ 0 h 606722"/>
                <a:gd name="connsiteX75" fmla="*/ 223690 w 418876"/>
                <a:gd name="connsiteY75" fmla="*/ 0 h 606722"/>
                <a:gd name="connsiteX76" fmla="*/ 243098 w 418876"/>
                <a:gd name="connsiteY76" fmla="*/ 19365 h 606722"/>
                <a:gd name="connsiteX77" fmla="*/ 243098 w 418876"/>
                <a:gd name="connsiteY77" fmla="*/ 36155 h 606722"/>
                <a:gd name="connsiteX78" fmla="*/ 236599 w 418876"/>
                <a:gd name="connsiteY78" fmla="*/ 42551 h 606722"/>
                <a:gd name="connsiteX79" fmla="*/ 75018 w 418876"/>
                <a:gd name="connsiteY79" fmla="*/ 42551 h 606722"/>
                <a:gd name="connsiteX80" fmla="*/ 68519 w 418876"/>
                <a:gd name="connsiteY80" fmla="*/ 36155 h 606722"/>
                <a:gd name="connsiteX81" fmla="*/ 68519 w 418876"/>
                <a:gd name="connsiteY81" fmla="*/ 19365 h 606722"/>
                <a:gd name="connsiteX82" fmla="*/ 87927 w 418876"/>
                <a:gd name="connsiteY8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18876" h="606722">
                  <a:moveTo>
                    <a:pt x="208186" y="473765"/>
                  </a:moveTo>
                  <a:cubicBezTo>
                    <a:pt x="197416" y="473765"/>
                    <a:pt x="188782" y="482386"/>
                    <a:pt x="188782" y="493051"/>
                  </a:cubicBezTo>
                  <a:lnTo>
                    <a:pt x="188782" y="509848"/>
                  </a:lnTo>
                  <a:cubicBezTo>
                    <a:pt x="188782" y="520602"/>
                    <a:pt x="197416" y="529223"/>
                    <a:pt x="208186" y="529223"/>
                  </a:cubicBezTo>
                  <a:cubicBezTo>
                    <a:pt x="218866" y="529223"/>
                    <a:pt x="227589" y="520602"/>
                    <a:pt x="227589" y="509848"/>
                  </a:cubicBezTo>
                  <a:lnTo>
                    <a:pt x="227589" y="493051"/>
                  </a:lnTo>
                  <a:cubicBezTo>
                    <a:pt x="227589" y="482386"/>
                    <a:pt x="218866" y="473765"/>
                    <a:pt x="208186" y="473765"/>
                  </a:cubicBezTo>
                  <a:close/>
                  <a:moveTo>
                    <a:pt x="102179" y="473765"/>
                  </a:moveTo>
                  <a:cubicBezTo>
                    <a:pt x="91409" y="473765"/>
                    <a:pt x="82776" y="482386"/>
                    <a:pt x="82776" y="493051"/>
                  </a:cubicBezTo>
                  <a:lnTo>
                    <a:pt x="82776" y="509848"/>
                  </a:lnTo>
                  <a:cubicBezTo>
                    <a:pt x="82776" y="520602"/>
                    <a:pt x="91409" y="529223"/>
                    <a:pt x="102179" y="529223"/>
                  </a:cubicBezTo>
                  <a:cubicBezTo>
                    <a:pt x="112860" y="529223"/>
                    <a:pt x="121583" y="520602"/>
                    <a:pt x="121583" y="509848"/>
                  </a:cubicBezTo>
                  <a:lnTo>
                    <a:pt x="121583" y="493051"/>
                  </a:lnTo>
                  <a:cubicBezTo>
                    <a:pt x="121583" y="482386"/>
                    <a:pt x="112860" y="473765"/>
                    <a:pt x="102179" y="473765"/>
                  </a:cubicBezTo>
                  <a:close/>
                  <a:moveTo>
                    <a:pt x="208186" y="369158"/>
                  </a:moveTo>
                  <a:cubicBezTo>
                    <a:pt x="197416" y="369158"/>
                    <a:pt x="188782" y="377868"/>
                    <a:pt x="188782" y="388533"/>
                  </a:cubicBezTo>
                  <a:lnTo>
                    <a:pt x="188782" y="403998"/>
                  </a:lnTo>
                  <a:cubicBezTo>
                    <a:pt x="188782" y="414752"/>
                    <a:pt x="197416" y="423372"/>
                    <a:pt x="208186" y="423372"/>
                  </a:cubicBezTo>
                  <a:cubicBezTo>
                    <a:pt x="218866" y="423372"/>
                    <a:pt x="227589" y="414752"/>
                    <a:pt x="227589" y="403998"/>
                  </a:cubicBezTo>
                  <a:lnTo>
                    <a:pt x="227589" y="388533"/>
                  </a:lnTo>
                  <a:cubicBezTo>
                    <a:pt x="227589" y="377868"/>
                    <a:pt x="218866" y="369158"/>
                    <a:pt x="208186" y="369158"/>
                  </a:cubicBezTo>
                  <a:close/>
                  <a:moveTo>
                    <a:pt x="102179" y="369158"/>
                  </a:moveTo>
                  <a:cubicBezTo>
                    <a:pt x="91409" y="369158"/>
                    <a:pt x="82776" y="377868"/>
                    <a:pt x="82776" y="388533"/>
                  </a:cubicBezTo>
                  <a:lnTo>
                    <a:pt x="82776" y="403998"/>
                  </a:lnTo>
                  <a:cubicBezTo>
                    <a:pt x="82776" y="414752"/>
                    <a:pt x="91409" y="423372"/>
                    <a:pt x="102179" y="423372"/>
                  </a:cubicBezTo>
                  <a:cubicBezTo>
                    <a:pt x="112860" y="423372"/>
                    <a:pt x="121583" y="414752"/>
                    <a:pt x="121583" y="403998"/>
                  </a:cubicBezTo>
                  <a:lnTo>
                    <a:pt x="121583" y="388533"/>
                  </a:lnTo>
                  <a:cubicBezTo>
                    <a:pt x="121583" y="377868"/>
                    <a:pt x="112860" y="369158"/>
                    <a:pt x="102179" y="369158"/>
                  </a:cubicBezTo>
                  <a:close/>
                  <a:moveTo>
                    <a:pt x="355585" y="283955"/>
                  </a:moveTo>
                  <a:lnTo>
                    <a:pt x="399470" y="283955"/>
                  </a:lnTo>
                  <a:cubicBezTo>
                    <a:pt x="410241" y="283955"/>
                    <a:pt x="418876" y="292664"/>
                    <a:pt x="418876" y="303328"/>
                  </a:cubicBezTo>
                  <a:lnTo>
                    <a:pt x="418876" y="587349"/>
                  </a:lnTo>
                  <a:cubicBezTo>
                    <a:pt x="418876" y="598013"/>
                    <a:pt x="410241" y="606722"/>
                    <a:pt x="399470" y="606722"/>
                  </a:cubicBezTo>
                  <a:lnTo>
                    <a:pt x="355585" y="606722"/>
                  </a:lnTo>
                  <a:cubicBezTo>
                    <a:pt x="352025" y="606722"/>
                    <a:pt x="349087" y="603790"/>
                    <a:pt x="349087" y="600235"/>
                  </a:cubicBezTo>
                  <a:lnTo>
                    <a:pt x="349087" y="290443"/>
                  </a:lnTo>
                  <a:cubicBezTo>
                    <a:pt x="349087" y="286888"/>
                    <a:pt x="352025" y="283955"/>
                    <a:pt x="355585" y="283955"/>
                  </a:cubicBezTo>
                  <a:close/>
                  <a:moveTo>
                    <a:pt x="208186" y="264641"/>
                  </a:moveTo>
                  <a:cubicBezTo>
                    <a:pt x="197416" y="264641"/>
                    <a:pt x="188782" y="273261"/>
                    <a:pt x="188782" y="283927"/>
                  </a:cubicBezTo>
                  <a:lnTo>
                    <a:pt x="188782" y="299480"/>
                  </a:lnTo>
                  <a:cubicBezTo>
                    <a:pt x="188782" y="310145"/>
                    <a:pt x="197416" y="318855"/>
                    <a:pt x="208186" y="318855"/>
                  </a:cubicBezTo>
                  <a:cubicBezTo>
                    <a:pt x="218866" y="318855"/>
                    <a:pt x="227589" y="310145"/>
                    <a:pt x="227589" y="299480"/>
                  </a:cubicBezTo>
                  <a:lnTo>
                    <a:pt x="227589" y="283927"/>
                  </a:lnTo>
                  <a:cubicBezTo>
                    <a:pt x="227589" y="273261"/>
                    <a:pt x="218866" y="264641"/>
                    <a:pt x="208186" y="264641"/>
                  </a:cubicBezTo>
                  <a:close/>
                  <a:moveTo>
                    <a:pt x="102179" y="264641"/>
                  </a:moveTo>
                  <a:cubicBezTo>
                    <a:pt x="91409" y="264641"/>
                    <a:pt x="82776" y="273261"/>
                    <a:pt x="82776" y="283927"/>
                  </a:cubicBezTo>
                  <a:lnTo>
                    <a:pt x="82776" y="299480"/>
                  </a:lnTo>
                  <a:cubicBezTo>
                    <a:pt x="82776" y="310145"/>
                    <a:pt x="91409" y="318855"/>
                    <a:pt x="102179" y="318855"/>
                  </a:cubicBezTo>
                  <a:cubicBezTo>
                    <a:pt x="112860" y="318855"/>
                    <a:pt x="121583" y="310145"/>
                    <a:pt x="121583" y="299480"/>
                  </a:cubicBezTo>
                  <a:lnTo>
                    <a:pt x="121583" y="283927"/>
                  </a:lnTo>
                  <a:cubicBezTo>
                    <a:pt x="121583" y="273261"/>
                    <a:pt x="112860" y="264641"/>
                    <a:pt x="102179" y="264641"/>
                  </a:cubicBezTo>
                  <a:close/>
                  <a:moveTo>
                    <a:pt x="208186" y="158790"/>
                  </a:moveTo>
                  <a:cubicBezTo>
                    <a:pt x="197416" y="158790"/>
                    <a:pt x="188782" y="167411"/>
                    <a:pt x="188782" y="178076"/>
                  </a:cubicBezTo>
                  <a:lnTo>
                    <a:pt x="188782" y="194873"/>
                  </a:lnTo>
                  <a:cubicBezTo>
                    <a:pt x="188782" y="205627"/>
                    <a:pt x="197416" y="214248"/>
                    <a:pt x="208186" y="214248"/>
                  </a:cubicBezTo>
                  <a:cubicBezTo>
                    <a:pt x="218866" y="214248"/>
                    <a:pt x="227589" y="205627"/>
                    <a:pt x="227589" y="194873"/>
                  </a:cubicBezTo>
                  <a:lnTo>
                    <a:pt x="227589" y="178076"/>
                  </a:lnTo>
                  <a:cubicBezTo>
                    <a:pt x="227589" y="167411"/>
                    <a:pt x="218866" y="158790"/>
                    <a:pt x="208186" y="158790"/>
                  </a:cubicBezTo>
                  <a:close/>
                  <a:moveTo>
                    <a:pt x="102179" y="158790"/>
                  </a:moveTo>
                  <a:cubicBezTo>
                    <a:pt x="91409" y="158790"/>
                    <a:pt x="82776" y="167411"/>
                    <a:pt x="82776" y="178076"/>
                  </a:cubicBezTo>
                  <a:lnTo>
                    <a:pt x="82776" y="194873"/>
                  </a:lnTo>
                  <a:cubicBezTo>
                    <a:pt x="82776" y="205627"/>
                    <a:pt x="91409" y="214248"/>
                    <a:pt x="102179" y="214248"/>
                  </a:cubicBezTo>
                  <a:cubicBezTo>
                    <a:pt x="112860" y="214248"/>
                    <a:pt x="121583" y="205627"/>
                    <a:pt x="121583" y="194873"/>
                  </a:cubicBezTo>
                  <a:lnTo>
                    <a:pt x="121583" y="178076"/>
                  </a:lnTo>
                  <a:cubicBezTo>
                    <a:pt x="121583" y="167411"/>
                    <a:pt x="112860" y="158790"/>
                    <a:pt x="102179" y="158790"/>
                  </a:cubicBezTo>
                  <a:close/>
                  <a:moveTo>
                    <a:pt x="19403" y="81291"/>
                  </a:moveTo>
                  <a:lnTo>
                    <a:pt x="290873" y="81291"/>
                  </a:lnTo>
                  <a:cubicBezTo>
                    <a:pt x="301642" y="81291"/>
                    <a:pt x="310276" y="90001"/>
                    <a:pt x="310276" y="100666"/>
                  </a:cubicBezTo>
                  <a:lnTo>
                    <a:pt x="310276" y="587347"/>
                  </a:lnTo>
                  <a:cubicBezTo>
                    <a:pt x="310276" y="598012"/>
                    <a:pt x="301642" y="606722"/>
                    <a:pt x="290873" y="606722"/>
                  </a:cubicBezTo>
                  <a:lnTo>
                    <a:pt x="19403" y="606722"/>
                  </a:lnTo>
                  <a:cubicBezTo>
                    <a:pt x="8723" y="606722"/>
                    <a:pt x="0" y="598012"/>
                    <a:pt x="0" y="587347"/>
                  </a:cubicBezTo>
                  <a:lnTo>
                    <a:pt x="0" y="100666"/>
                  </a:lnTo>
                  <a:cubicBezTo>
                    <a:pt x="0" y="90001"/>
                    <a:pt x="8723" y="81291"/>
                    <a:pt x="19403" y="81291"/>
                  </a:cubicBezTo>
                  <a:close/>
                  <a:moveTo>
                    <a:pt x="87927" y="0"/>
                  </a:moveTo>
                  <a:lnTo>
                    <a:pt x="223690" y="0"/>
                  </a:lnTo>
                  <a:cubicBezTo>
                    <a:pt x="234373" y="0"/>
                    <a:pt x="243098" y="8705"/>
                    <a:pt x="243098" y="19365"/>
                  </a:cubicBezTo>
                  <a:lnTo>
                    <a:pt x="243098" y="36155"/>
                  </a:lnTo>
                  <a:cubicBezTo>
                    <a:pt x="243098" y="39708"/>
                    <a:pt x="240160" y="42551"/>
                    <a:pt x="236599" y="42551"/>
                  </a:cubicBezTo>
                  <a:lnTo>
                    <a:pt x="75018" y="42551"/>
                  </a:lnTo>
                  <a:cubicBezTo>
                    <a:pt x="71457" y="42551"/>
                    <a:pt x="68519" y="39708"/>
                    <a:pt x="68519" y="36155"/>
                  </a:cubicBezTo>
                  <a:lnTo>
                    <a:pt x="68519" y="19365"/>
                  </a:lnTo>
                  <a:cubicBezTo>
                    <a:pt x="68519" y="8705"/>
                    <a:pt x="77243" y="0"/>
                    <a:pt x="87927" y="0"/>
                  </a:cubicBezTo>
                  <a:close/>
                </a:path>
              </a:pathLst>
            </a:custGeom>
            <a:solidFill>
              <a:sysClr val="window" lastClr="FFFFFF"/>
            </a:solidFill>
            <a:ln>
              <a:noFill/>
            </a:ln>
          </p:spPr>
        </p:sp>
      </p:grpSp>
      <p:sp>
        <p:nvSpPr>
          <p:cNvPr id="10" name="文本框 9"/>
          <p:cNvSpPr txBox="1"/>
          <p:nvPr>
            <p:custDataLst>
              <p:tags r:id="rId16"/>
            </p:custDataLst>
          </p:nvPr>
        </p:nvSpPr>
        <p:spPr>
          <a:xfrm>
            <a:off x="858919" y="1055160"/>
            <a:ext cx="3281915" cy="859599"/>
          </a:xfrm>
          <a:prstGeom prst="rect">
            <a:avLst/>
          </a:prstGeom>
          <a:noFill/>
        </p:spPr>
        <p:txBody>
          <a:bodyPr wrap="square" lIns="66141" tIns="34393" rIns="66141" bIns="0" anchor="ctr">
            <a:noAutofit/>
          </a:bodyPr>
          <a:lstStyle/>
          <a:p>
            <a:pPr>
              <a:lnSpc>
                <a:spcPct val="120000"/>
              </a:lnSpc>
            </a:pPr>
            <a:r>
              <a:rPr lang="zh-CN" altLang="en-US" sz="2000" b="1" spc="150" dirty="0">
                <a:latin typeface="+mn-ea"/>
                <a:sym typeface="+mn-ea"/>
              </a:rPr>
              <a:t>4.基本支出预算的测算</a:t>
            </a:r>
            <a:endParaRPr lang="zh-CN" altLang="en-US" sz="2000" b="1" spc="300" dirty="0">
              <a:latin typeface="+mn-ea"/>
            </a:endParaRPr>
          </a:p>
        </p:txBody>
      </p:sp>
      <p:sp>
        <p:nvSpPr>
          <p:cNvPr id="13" name="文本框 12"/>
          <p:cNvSpPr txBox="1"/>
          <p:nvPr>
            <p:custDataLst>
              <p:tags r:id="rId17"/>
            </p:custDataLst>
          </p:nvPr>
        </p:nvSpPr>
        <p:spPr>
          <a:xfrm>
            <a:off x="771401" y="2299756"/>
            <a:ext cx="2874664" cy="987466"/>
          </a:xfrm>
          <a:prstGeom prst="rect">
            <a:avLst/>
          </a:prstGeom>
          <a:noFill/>
        </p:spPr>
        <p:txBody>
          <a:bodyPr wrap="square" lIns="66141" tIns="0" rIns="66141" bIns="34393">
            <a:normAutofit/>
          </a:bodyPr>
          <a:lstStyle/>
          <a:p>
            <a:pPr>
              <a:lnSpc>
                <a:spcPct val="120000"/>
              </a:lnSpc>
            </a:pPr>
            <a:r>
              <a:rPr lang="zh-CN" altLang="en-US" sz="1030" spc="150" dirty="0">
                <a:latin typeface="微软雅黑" panose="020B0503020204020204" pitchFamily="34" charset="-122"/>
                <a:ea typeface="微软雅黑" panose="020B0503020204020204" pitchFamily="34" charset="-122"/>
              </a:rPr>
              <a:t>基本支出预算的测算主要是财政部门在部门预算的“一上”到“一下”之间进行的，具体包括定额标准制定、人员数据核实、控制数测算和控制数下达四个阶段。</a:t>
            </a:r>
          </a:p>
        </p:txBody>
      </p:sp>
      <p:sp>
        <p:nvSpPr>
          <p:cNvPr id="16" name="标题 3"/>
          <p:cNvSpPr txBox="1">
            <a:spLocks noGrp="1"/>
          </p:cNvSpPr>
          <p:nvPr/>
        </p:nvSpPr>
        <p:spPr>
          <a:xfrm>
            <a:off x="858920" y="19933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smtClean="0">
                <a:solidFill>
                  <a:prstClr val="white"/>
                </a:solidFill>
                <a:latin typeface="黑体" panose="02010609060101010101" pitchFamily="49" charset="-122"/>
                <a:ea typeface="黑体" panose="02010609060101010101" pitchFamily="49" charset="-122"/>
                <a:sym typeface="+mn-lt"/>
              </a:rPr>
              <a:t>四</a:t>
            </a:r>
            <a:r>
              <a:rPr lang="zh-CN" altLang="en-US" sz="3200" b="1" dirty="0">
                <a:solidFill>
                  <a:prstClr val="white"/>
                </a:solidFill>
                <a:latin typeface="黑体" panose="02010609060101010101" pitchFamily="49" charset="-122"/>
                <a:ea typeface="黑体" panose="02010609060101010101" pitchFamily="49" charset="-122"/>
                <a:sym typeface="+mn-lt"/>
              </a:rPr>
              <a:t>、部门支出预</a:t>
            </a:r>
            <a:r>
              <a:rPr lang="zh-CN" altLang="en-US" sz="3200" b="1" dirty="0" smtClean="0">
                <a:solidFill>
                  <a:prstClr val="white"/>
                </a:solidFill>
                <a:latin typeface="黑体" panose="02010609060101010101" pitchFamily="49" charset="-122"/>
                <a:ea typeface="黑体" panose="02010609060101010101" pitchFamily="49" charset="-122"/>
                <a:sym typeface="+mn-lt"/>
              </a:rPr>
              <a:t>算</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656273" y="1238885"/>
            <a:ext cx="7688580" cy="2369880"/>
          </a:xfrm>
          <a:prstGeom prst="rect">
            <a:avLst/>
          </a:prstGeom>
          <a:noFill/>
        </p:spPr>
        <p:txBody>
          <a:bodyPr wrap="square" rtlCol="0">
            <a:spAutoFit/>
          </a:bodyPr>
          <a:lstStyle/>
          <a:p>
            <a:pPr indent="508000" algn="l" fontAlgn="auto"/>
            <a:r>
              <a:rPr lang="zh-CN" altLang="en-US" sz="2000" b="1" dirty="0">
                <a:latin typeface="+mn-ea"/>
              </a:rPr>
              <a:t>5.基本支出预算的编制</a:t>
            </a:r>
          </a:p>
          <a:p>
            <a:pPr indent="508000" algn="l" fontAlgn="auto"/>
            <a:r>
              <a:rPr lang="zh-CN" altLang="en-US" dirty="0"/>
              <a:t>各部门在财政部门下达的基本支出控制数额或财政拨款补助数额内，根据本部门的实际情况和国家有关政策、制度规定的开支范围和开支标准，在人员经费和日常公用经费各自的支出经济分类之间，自主调整编制本部门的基本支出预算，并在规定时间内报送财政部门。</a:t>
            </a:r>
          </a:p>
          <a:p>
            <a:pPr indent="508000" algn="l" fontAlgn="auto"/>
            <a:r>
              <a:rPr lang="zh-CN" altLang="en-US" dirty="0"/>
              <a:t>应注意的是，基本支出自主调整的范围仅限于人员经费经济分类“款”级科目之间或日常公用经费支出经济分类“款”级科目之间的必要调剂，人员经费和日常公用经费之间不得自主调整。</a:t>
            </a:r>
          </a:p>
          <a:p>
            <a:pPr indent="508000" algn="l" fontAlgn="auto"/>
            <a:endParaRPr lang="zh-CN" altLang="en-US" dirty="0"/>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四、部门支出预算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468114" y="1269365"/>
            <a:ext cx="4045466" cy="2739211"/>
          </a:xfrm>
          <a:prstGeom prst="rect">
            <a:avLst/>
          </a:prstGeom>
          <a:noFill/>
        </p:spPr>
        <p:txBody>
          <a:bodyPr wrap="square" rtlCol="0">
            <a:spAutoFit/>
          </a:bodyPr>
          <a:lstStyle/>
          <a:p>
            <a:pPr indent="508000" algn="l" fontAlgn="auto"/>
            <a:r>
              <a:rPr lang="zh-CN" altLang="en-US" sz="2000" b="1" dirty="0">
                <a:latin typeface="+mn-ea"/>
              </a:rPr>
              <a:t>（二</a:t>
            </a:r>
            <a:r>
              <a:rPr lang="zh-CN" altLang="en-US" sz="2000" b="1" dirty="0" smtClean="0">
                <a:latin typeface="+mn-ea"/>
              </a:rPr>
              <a:t>）项</a:t>
            </a:r>
            <a:r>
              <a:rPr lang="zh-CN" altLang="en-US" sz="2000" b="1" dirty="0">
                <a:latin typeface="+mn-ea"/>
              </a:rPr>
              <a:t>目支出预算编制</a:t>
            </a:r>
          </a:p>
          <a:p>
            <a:pPr indent="508000" algn="l" fontAlgn="auto"/>
            <a:r>
              <a:rPr lang="zh-CN" altLang="en-US" sz="2000" b="1" dirty="0">
                <a:latin typeface="+mn-ea"/>
              </a:rPr>
              <a:t>1.项目支</a:t>
            </a:r>
            <a:r>
              <a:rPr lang="zh-CN" altLang="en-US" sz="2000" b="1" dirty="0" smtClean="0">
                <a:latin typeface="+mn-ea"/>
              </a:rPr>
              <a:t>出预算的内</a:t>
            </a:r>
            <a:r>
              <a:rPr lang="zh-CN" altLang="en-US" sz="2000" b="1" dirty="0">
                <a:latin typeface="+mn-ea"/>
              </a:rPr>
              <a:t>涵及特征</a:t>
            </a:r>
          </a:p>
          <a:p>
            <a:pPr indent="508000"/>
            <a:r>
              <a:rPr lang="zh-CN" altLang="en-US" dirty="0"/>
              <a:t>项目支</a:t>
            </a:r>
            <a:r>
              <a:rPr lang="zh-CN" altLang="en-US" dirty="0" smtClean="0"/>
              <a:t>出预算是部门为完成其特定的行政工作任务或事业发展目标而安排的支出。</a:t>
            </a:r>
            <a:endParaRPr lang="en-US" altLang="zh-CN" dirty="0" smtClean="0"/>
          </a:p>
          <a:p>
            <a:pPr indent="508000"/>
            <a:endParaRPr lang="en-US" altLang="zh-CN" b="1" dirty="0" smtClean="0"/>
          </a:p>
          <a:p>
            <a:pPr indent="508000"/>
            <a:r>
              <a:rPr lang="zh-CN" altLang="en-US" sz="2000" b="1" dirty="0" smtClean="0">
                <a:latin typeface="+mn-ea"/>
              </a:rPr>
              <a:t>2.项目的分类</a:t>
            </a:r>
            <a:endParaRPr lang="en-US" altLang="zh-CN" sz="2000" b="1" dirty="0" smtClean="0">
              <a:latin typeface="+mn-ea"/>
            </a:endParaRPr>
          </a:p>
          <a:p>
            <a:pPr indent="508000"/>
            <a:r>
              <a:rPr lang="zh-CN" altLang="en-US" dirty="0">
                <a:latin typeface="+mn-ea"/>
              </a:rPr>
              <a:t>项</a:t>
            </a:r>
            <a:r>
              <a:rPr lang="zh-CN" altLang="en-US" dirty="0" smtClean="0">
                <a:latin typeface="+mn-ea"/>
              </a:rPr>
              <a:t>目具体分为一级项目和二级项目两个层次。</a:t>
            </a:r>
          </a:p>
          <a:p>
            <a:pPr indent="508000" algn="l" fontAlgn="auto"/>
            <a:endParaRPr lang="en-US" altLang="zh-CN" dirty="0" smtClean="0"/>
          </a:p>
          <a:p>
            <a:pPr indent="508000" algn="l" fontAlgn="auto"/>
            <a:endParaRPr lang="en-US" altLang="zh-CN" dirty="0"/>
          </a:p>
        </p:txBody>
      </p:sp>
      <p:sp>
        <p:nvSpPr>
          <p:cNvPr id="64" name="菱形 63"/>
          <p:cNvSpPr/>
          <p:nvPr>
            <p:custDataLst>
              <p:tags r:id="rId3"/>
            </p:custDataLst>
          </p:nvPr>
        </p:nvSpPr>
        <p:spPr>
          <a:xfrm flipH="1">
            <a:off x="4294505" y="1913255"/>
            <a:ext cx="1200150" cy="1200150"/>
          </a:xfrm>
          <a:prstGeom prst="diamond">
            <a:avLst/>
          </a:prstGeom>
          <a:solidFill>
            <a:srgbClr val="000000">
              <a:lumMod val="60000"/>
              <a:lumOff val="40000"/>
            </a:srgbClr>
          </a:solidFill>
          <a:ln w="28575" cap="flat" cmpd="sng" algn="ctr">
            <a:solidFill>
              <a:sysClr val="window" lastClr="FFFFFF"/>
            </a:solidFill>
            <a:prstDash val="solid"/>
            <a:miter lim="800000"/>
          </a:ln>
          <a:effectLst/>
        </p:spPr>
        <p:txBody>
          <a:bodyPr wrap="none" rtlCol="0" anchor="ctr">
            <a:normAutofit/>
          </a:bodyPr>
          <a:lstStyle/>
          <a:p>
            <a:pPr algn="ctr"/>
            <a:endParaRPr lang="zh-CN" altLang="en-US" sz="1765" b="1" dirty="0">
              <a:latin typeface="微软雅黑" panose="020B0503020204020204" pitchFamily="34" charset="-122"/>
              <a:ea typeface="微软雅黑" panose="020B0503020204020204" pitchFamily="34" charset="-122"/>
              <a:cs typeface="+mn-ea"/>
            </a:endParaRPr>
          </a:p>
        </p:txBody>
      </p:sp>
      <p:sp>
        <p:nvSpPr>
          <p:cNvPr id="2" name="菱形 1"/>
          <p:cNvSpPr/>
          <p:nvPr>
            <p:custDataLst>
              <p:tags r:id="rId4"/>
            </p:custDataLst>
          </p:nvPr>
        </p:nvSpPr>
        <p:spPr>
          <a:xfrm flipH="1">
            <a:off x="5504180" y="2192020"/>
            <a:ext cx="642620" cy="642620"/>
          </a:xfrm>
          <a:prstGeom prst="diamond">
            <a:avLst/>
          </a:prstGeom>
          <a:solidFill>
            <a:srgbClr val="C0504D"/>
          </a:solidFill>
          <a:ln w="28575" cap="flat" cmpd="sng" algn="ctr">
            <a:solidFill>
              <a:sysClr val="window" lastClr="FFFFFF"/>
            </a:solidFill>
            <a:prstDash val="solid"/>
            <a:miter lim="800000"/>
          </a:ln>
          <a:effectLst/>
        </p:spPr>
        <p:txBody>
          <a:bodyPr wrap="none" rtlCol="0" anchor="ctr">
            <a:normAutofit fontScale="82500" lnSpcReduction="20000"/>
          </a:bodyPr>
          <a:lstStyle/>
          <a:p>
            <a:pPr algn="ctr"/>
            <a:endParaRPr lang="zh-CN" altLang="en-US" sz="2060" dirty="0">
              <a:latin typeface="微软雅黑" panose="020B0503020204020204" pitchFamily="34" charset="-122"/>
              <a:ea typeface="微软雅黑" panose="020B0503020204020204" pitchFamily="34" charset="-122"/>
            </a:endParaRPr>
          </a:p>
        </p:txBody>
      </p:sp>
      <p:sp>
        <p:nvSpPr>
          <p:cNvPr id="3" name="任意多边形 2"/>
          <p:cNvSpPr/>
          <p:nvPr>
            <p:custDataLst>
              <p:tags r:id="rId5"/>
            </p:custDataLst>
          </p:nvPr>
        </p:nvSpPr>
        <p:spPr bwMode="auto">
          <a:xfrm>
            <a:off x="5721985" y="2408555"/>
            <a:ext cx="207010" cy="210185"/>
          </a:xfrm>
          <a:custGeom>
            <a:avLst/>
            <a:gdLst>
              <a:gd name="connsiteX0" fmla="*/ 149604 w 577154"/>
              <a:gd name="connsiteY0" fmla="*/ 536234 h 586292"/>
              <a:gd name="connsiteX1" fmla="*/ 214914 w 577154"/>
              <a:gd name="connsiteY1" fmla="*/ 562021 h 586292"/>
              <a:gd name="connsiteX2" fmla="*/ 211877 w 577154"/>
              <a:gd name="connsiteY2" fmla="*/ 559746 h 586292"/>
              <a:gd name="connsiteX3" fmla="*/ 202004 w 577154"/>
              <a:gd name="connsiteY3" fmla="*/ 554437 h 586292"/>
              <a:gd name="connsiteX4" fmla="*/ 196688 w 577154"/>
              <a:gd name="connsiteY4" fmla="*/ 551403 h 586292"/>
              <a:gd name="connsiteX5" fmla="*/ 184537 w 577154"/>
              <a:gd name="connsiteY5" fmla="*/ 543818 h 586292"/>
              <a:gd name="connsiteX6" fmla="*/ 177702 w 577154"/>
              <a:gd name="connsiteY6" fmla="*/ 538509 h 586292"/>
              <a:gd name="connsiteX7" fmla="*/ 173905 w 577154"/>
              <a:gd name="connsiteY7" fmla="*/ 536234 h 586292"/>
              <a:gd name="connsiteX8" fmla="*/ 299943 w 577154"/>
              <a:gd name="connsiteY8" fmla="*/ 499816 h 586292"/>
              <a:gd name="connsiteX9" fmla="*/ 318939 w 577154"/>
              <a:gd name="connsiteY9" fmla="*/ 500576 h 586292"/>
              <a:gd name="connsiteX10" fmla="*/ 329576 w 577154"/>
              <a:gd name="connsiteY10" fmla="*/ 511222 h 586292"/>
              <a:gd name="connsiteX11" fmla="*/ 319698 w 577154"/>
              <a:gd name="connsiteY11" fmla="*/ 521108 h 586292"/>
              <a:gd name="connsiteX12" fmla="*/ 318939 w 577154"/>
              <a:gd name="connsiteY12" fmla="*/ 521108 h 586292"/>
              <a:gd name="connsiteX13" fmla="*/ 297663 w 577154"/>
              <a:gd name="connsiteY13" fmla="*/ 519587 h 586292"/>
              <a:gd name="connsiteX14" fmla="*/ 288545 w 577154"/>
              <a:gd name="connsiteY14" fmla="*/ 508941 h 586292"/>
              <a:gd name="connsiteX15" fmla="*/ 299943 w 577154"/>
              <a:gd name="connsiteY15" fmla="*/ 499816 h 586292"/>
              <a:gd name="connsiteX16" fmla="*/ 88851 w 577154"/>
              <a:gd name="connsiteY16" fmla="*/ 485417 h 586292"/>
              <a:gd name="connsiteX17" fmla="*/ 119987 w 577154"/>
              <a:gd name="connsiteY17" fmla="*/ 515755 h 586292"/>
              <a:gd name="connsiteX18" fmla="*/ 150364 w 577154"/>
              <a:gd name="connsiteY18" fmla="*/ 515755 h 586292"/>
              <a:gd name="connsiteX19" fmla="*/ 148085 w 577154"/>
              <a:gd name="connsiteY19" fmla="*/ 513480 h 586292"/>
              <a:gd name="connsiteX20" fmla="*/ 142010 w 577154"/>
              <a:gd name="connsiteY20" fmla="*/ 507412 h 586292"/>
              <a:gd name="connsiteX21" fmla="*/ 136694 w 577154"/>
              <a:gd name="connsiteY21" fmla="*/ 501344 h 586292"/>
              <a:gd name="connsiteX22" fmla="*/ 127581 w 577154"/>
              <a:gd name="connsiteY22" fmla="*/ 489967 h 586292"/>
              <a:gd name="connsiteX23" fmla="*/ 123784 w 577154"/>
              <a:gd name="connsiteY23" fmla="*/ 485417 h 586292"/>
              <a:gd name="connsiteX24" fmla="*/ 399912 w 577154"/>
              <a:gd name="connsiteY24" fmla="*/ 482256 h 586292"/>
              <a:gd name="connsiteX25" fmla="*/ 405611 w 577154"/>
              <a:gd name="connsiteY25" fmla="*/ 486996 h 586292"/>
              <a:gd name="connsiteX26" fmla="*/ 401812 w 577154"/>
              <a:gd name="connsiteY26" fmla="*/ 500648 h 586292"/>
              <a:gd name="connsiteX27" fmla="*/ 382056 w 577154"/>
              <a:gd name="connsiteY27" fmla="*/ 509750 h 586292"/>
              <a:gd name="connsiteX28" fmla="*/ 378257 w 577154"/>
              <a:gd name="connsiteY28" fmla="*/ 510508 h 586292"/>
              <a:gd name="connsiteX29" fmla="*/ 369139 w 577154"/>
              <a:gd name="connsiteY29" fmla="*/ 503682 h 586292"/>
              <a:gd name="connsiteX30" fmla="*/ 375217 w 577154"/>
              <a:gd name="connsiteY30" fmla="*/ 490789 h 586292"/>
              <a:gd name="connsiteX31" fmla="*/ 391934 w 577154"/>
              <a:gd name="connsiteY31" fmla="*/ 483204 h 586292"/>
              <a:gd name="connsiteX32" fmla="*/ 399912 w 577154"/>
              <a:gd name="connsiteY32" fmla="*/ 482256 h 586292"/>
              <a:gd name="connsiteX33" fmla="*/ 229351 w 577154"/>
              <a:gd name="connsiteY33" fmla="*/ 474063 h 586292"/>
              <a:gd name="connsiteX34" fmla="*/ 246091 w 577154"/>
              <a:gd name="connsiteY34" fmla="*/ 483157 h 586292"/>
              <a:gd name="connsiteX35" fmla="*/ 250656 w 577154"/>
              <a:gd name="connsiteY35" fmla="*/ 496797 h 586292"/>
              <a:gd name="connsiteX36" fmla="*/ 241525 w 577154"/>
              <a:gd name="connsiteY36" fmla="*/ 502101 h 586292"/>
              <a:gd name="connsiteX37" fmla="*/ 236960 w 577154"/>
              <a:gd name="connsiteY37" fmla="*/ 501343 h 586292"/>
              <a:gd name="connsiteX38" fmla="*/ 218698 w 577154"/>
              <a:gd name="connsiteY38" fmla="*/ 490735 h 586292"/>
              <a:gd name="connsiteX39" fmla="*/ 215654 w 577154"/>
              <a:gd name="connsiteY39" fmla="*/ 477094 h 586292"/>
              <a:gd name="connsiteX40" fmla="*/ 229351 w 577154"/>
              <a:gd name="connsiteY40" fmla="*/ 474063 h 586292"/>
              <a:gd name="connsiteX41" fmla="*/ 464745 w 577154"/>
              <a:gd name="connsiteY41" fmla="*/ 433889 h 586292"/>
              <a:gd name="connsiteX42" fmla="*/ 466262 w 577154"/>
              <a:gd name="connsiteY42" fmla="*/ 447550 h 586292"/>
              <a:gd name="connsiteX43" fmla="*/ 451842 w 577154"/>
              <a:gd name="connsiteY43" fmla="*/ 463488 h 586292"/>
              <a:gd name="connsiteX44" fmla="*/ 445012 w 577154"/>
              <a:gd name="connsiteY44" fmla="*/ 466524 h 586292"/>
              <a:gd name="connsiteX45" fmla="*/ 438181 w 577154"/>
              <a:gd name="connsiteY45" fmla="*/ 463488 h 586292"/>
              <a:gd name="connsiteX46" fmla="*/ 438181 w 577154"/>
              <a:gd name="connsiteY46" fmla="*/ 449068 h 586292"/>
              <a:gd name="connsiteX47" fmla="*/ 450324 w 577154"/>
              <a:gd name="connsiteY47" fmla="*/ 435407 h 586292"/>
              <a:gd name="connsiteX48" fmla="*/ 464745 w 577154"/>
              <a:gd name="connsiteY48" fmla="*/ 433889 h 586292"/>
              <a:gd name="connsiteX49" fmla="*/ 49362 w 577154"/>
              <a:gd name="connsiteY49" fmla="*/ 424740 h 586292"/>
              <a:gd name="connsiteX50" fmla="*/ 73663 w 577154"/>
              <a:gd name="connsiteY50" fmla="*/ 464938 h 586292"/>
              <a:gd name="connsiteX51" fmla="*/ 109355 w 577154"/>
              <a:gd name="connsiteY51" fmla="*/ 464938 h 586292"/>
              <a:gd name="connsiteX52" fmla="*/ 104039 w 577154"/>
              <a:gd name="connsiteY52" fmla="*/ 456595 h 586292"/>
              <a:gd name="connsiteX53" fmla="*/ 101761 w 577154"/>
              <a:gd name="connsiteY53" fmla="*/ 452044 h 586292"/>
              <a:gd name="connsiteX54" fmla="*/ 94926 w 577154"/>
              <a:gd name="connsiteY54" fmla="*/ 439909 h 586292"/>
              <a:gd name="connsiteX55" fmla="*/ 92648 w 577154"/>
              <a:gd name="connsiteY55" fmla="*/ 435358 h 586292"/>
              <a:gd name="connsiteX56" fmla="*/ 88092 w 577154"/>
              <a:gd name="connsiteY56" fmla="*/ 424740 h 586292"/>
              <a:gd name="connsiteX57" fmla="*/ 161771 w 577154"/>
              <a:gd name="connsiteY57" fmla="*/ 417898 h 586292"/>
              <a:gd name="connsiteX58" fmla="*/ 176164 w 577154"/>
              <a:gd name="connsiteY58" fmla="*/ 420173 h 586292"/>
              <a:gd name="connsiteX59" fmla="*/ 187527 w 577154"/>
              <a:gd name="connsiteY59" fmla="*/ 435341 h 586292"/>
              <a:gd name="connsiteX60" fmla="*/ 186012 w 577154"/>
              <a:gd name="connsiteY60" fmla="*/ 449750 h 586292"/>
              <a:gd name="connsiteX61" fmla="*/ 179194 w 577154"/>
              <a:gd name="connsiteY61" fmla="*/ 452025 h 586292"/>
              <a:gd name="connsiteX62" fmla="*/ 171619 w 577154"/>
              <a:gd name="connsiteY62" fmla="*/ 448233 h 586292"/>
              <a:gd name="connsiteX63" fmla="*/ 159498 w 577154"/>
              <a:gd name="connsiteY63" fmla="*/ 431549 h 586292"/>
              <a:gd name="connsiteX64" fmla="*/ 161771 w 577154"/>
              <a:gd name="connsiteY64" fmla="*/ 417898 h 586292"/>
              <a:gd name="connsiteX65" fmla="*/ 31136 w 577154"/>
              <a:gd name="connsiteY65" fmla="*/ 373923 h 586292"/>
              <a:gd name="connsiteX66" fmla="*/ 41008 w 577154"/>
              <a:gd name="connsiteY66" fmla="*/ 404261 h 586292"/>
              <a:gd name="connsiteX67" fmla="*/ 79738 w 577154"/>
              <a:gd name="connsiteY67" fmla="*/ 404261 h 586292"/>
              <a:gd name="connsiteX68" fmla="*/ 78979 w 577154"/>
              <a:gd name="connsiteY68" fmla="*/ 401227 h 586292"/>
              <a:gd name="connsiteX69" fmla="*/ 77460 w 577154"/>
              <a:gd name="connsiteY69" fmla="*/ 397435 h 586292"/>
              <a:gd name="connsiteX70" fmla="*/ 72144 w 577154"/>
              <a:gd name="connsiteY70" fmla="*/ 379232 h 586292"/>
              <a:gd name="connsiteX71" fmla="*/ 71385 w 577154"/>
              <a:gd name="connsiteY71" fmla="*/ 377715 h 586292"/>
              <a:gd name="connsiteX72" fmla="*/ 70625 w 577154"/>
              <a:gd name="connsiteY72" fmla="*/ 373923 h 586292"/>
              <a:gd name="connsiteX73" fmla="*/ 499728 w 577154"/>
              <a:gd name="connsiteY73" fmla="*/ 361797 h 586292"/>
              <a:gd name="connsiteX74" fmla="*/ 506554 w 577154"/>
              <a:gd name="connsiteY74" fmla="*/ 374694 h 586292"/>
              <a:gd name="connsiteX75" fmla="*/ 498970 w 577154"/>
              <a:gd name="connsiteY75" fmla="*/ 394418 h 586292"/>
              <a:gd name="connsiteX76" fmla="*/ 489868 w 577154"/>
              <a:gd name="connsiteY76" fmla="*/ 400487 h 586292"/>
              <a:gd name="connsiteX77" fmla="*/ 485318 w 577154"/>
              <a:gd name="connsiteY77" fmla="*/ 399729 h 586292"/>
              <a:gd name="connsiteX78" fmla="*/ 480009 w 577154"/>
              <a:gd name="connsiteY78" fmla="*/ 386073 h 586292"/>
              <a:gd name="connsiteX79" fmla="*/ 486835 w 577154"/>
              <a:gd name="connsiteY79" fmla="*/ 367866 h 586292"/>
              <a:gd name="connsiteX80" fmla="*/ 499728 w 577154"/>
              <a:gd name="connsiteY80" fmla="*/ 361797 h 586292"/>
              <a:gd name="connsiteX81" fmla="*/ 132907 w 577154"/>
              <a:gd name="connsiteY81" fmla="*/ 343643 h 586292"/>
              <a:gd name="connsiteX82" fmla="*/ 145066 w 577154"/>
              <a:gd name="connsiteY82" fmla="*/ 350471 h 586292"/>
              <a:gd name="connsiteX83" fmla="*/ 150385 w 577154"/>
              <a:gd name="connsiteY83" fmla="*/ 368678 h 586292"/>
              <a:gd name="connsiteX84" fmla="*/ 144306 w 577154"/>
              <a:gd name="connsiteY84" fmla="*/ 381575 h 586292"/>
              <a:gd name="connsiteX85" fmla="*/ 141266 w 577154"/>
              <a:gd name="connsiteY85" fmla="*/ 382333 h 586292"/>
              <a:gd name="connsiteX86" fmla="*/ 131388 w 577154"/>
              <a:gd name="connsiteY86" fmla="*/ 375506 h 586292"/>
              <a:gd name="connsiteX87" fmla="*/ 125309 w 577154"/>
              <a:gd name="connsiteY87" fmla="*/ 355781 h 586292"/>
              <a:gd name="connsiteX88" fmla="*/ 132907 w 577154"/>
              <a:gd name="connsiteY88" fmla="*/ 343643 h 586292"/>
              <a:gd name="connsiteX89" fmla="*/ 21263 w 577154"/>
              <a:gd name="connsiteY89" fmla="*/ 323864 h 586292"/>
              <a:gd name="connsiteX90" fmla="*/ 25820 w 577154"/>
              <a:gd name="connsiteY90" fmla="*/ 354203 h 586292"/>
              <a:gd name="connsiteX91" fmla="*/ 66069 w 577154"/>
              <a:gd name="connsiteY91" fmla="*/ 354203 h 586292"/>
              <a:gd name="connsiteX92" fmla="*/ 63031 w 577154"/>
              <a:gd name="connsiteY92" fmla="*/ 337516 h 586292"/>
              <a:gd name="connsiteX93" fmla="*/ 63031 w 577154"/>
              <a:gd name="connsiteY93" fmla="*/ 335999 h 586292"/>
              <a:gd name="connsiteX94" fmla="*/ 61512 w 577154"/>
              <a:gd name="connsiteY94" fmla="*/ 323864 h 586292"/>
              <a:gd name="connsiteX95" fmla="*/ 509625 w 577154"/>
              <a:gd name="connsiteY95" fmla="*/ 282911 h 586292"/>
              <a:gd name="connsiteX96" fmla="*/ 519524 w 577154"/>
              <a:gd name="connsiteY96" fmla="*/ 292773 h 586292"/>
              <a:gd name="connsiteX97" fmla="*/ 519524 w 577154"/>
              <a:gd name="connsiteY97" fmla="*/ 293532 h 586292"/>
              <a:gd name="connsiteX98" fmla="*/ 518763 w 577154"/>
              <a:gd name="connsiteY98" fmla="*/ 313256 h 586292"/>
              <a:gd name="connsiteX99" fmla="*/ 508863 w 577154"/>
              <a:gd name="connsiteY99" fmla="*/ 323118 h 586292"/>
              <a:gd name="connsiteX100" fmla="*/ 508102 w 577154"/>
              <a:gd name="connsiteY100" fmla="*/ 322360 h 586292"/>
              <a:gd name="connsiteX101" fmla="*/ 498964 w 577154"/>
              <a:gd name="connsiteY101" fmla="*/ 311739 h 586292"/>
              <a:gd name="connsiteX102" fmla="*/ 498964 w 577154"/>
              <a:gd name="connsiteY102" fmla="*/ 293532 h 586292"/>
              <a:gd name="connsiteX103" fmla="*/ 509625 w 577154"/>
              <a:gd name="connsiteY103" fmla="*/ 282911 h 586292"/>
              <a:gd name="connsiteX104" fmla="*/ 20504 w 577154"/>
              <a:gd name="connsiteY104" fmla="*/ 273047 h 586292"/>
              <a:gd name="connsiteX105" fmla="*/ 19744 w 577154"/>
              <a:gd name="connsiteY105" fmla="*/ 293525 h 586292"/>
              <a:gd name="connsiteX106" fmla="*/ 20504 w 577154"/>
              <a:gd name="connsiteY106" fmla="*/ 303385 h 586292"/>
              <a:gd name="connsiteX107" fmla="*/ 60753 w 577154"/>
              <a:gd name="connsiteY107" fmla="*/ 303385 h 586292"/>
              <a:gd name="connsiteX108" fmla="*/ 60753 w 577154"/>
              <a:gd name="connsiteY108" fmla="*/ 293525 h 586292"/>
              <a:gd name="connsiteX109" fmla="*/ 61512 w 577154"/>
              <a:gd name="connsiteY109" fmla="*/ 273805 h 586292"/>
              <a:gd name="connsiteX110" fmla="*/ 61512 w 577154"/>
              <a:gd name="connsiteY110" fmla="*/ 273047 h 586292"/>
              <a:gd name="connsiteX111" fmla="*/ 129811 w 577154"/>
              <a:gd name="connsiteY111" fmla="*/ 263173 h 586292"/>
              <a:gd name="connsiteX112" fmla="*/ 138897 w 577154"/>
              <a:gd name="connsiteY112" fmla="*/ 274553 h 586292"/>
              <a:gd name="connsiteX113" fmla="*/ 138140 w 577154"/>
              <a:gd name="connsiteY113" fmla="*/ 292760 h 586292"/>
              <a:gd name="connsiteX114" fmla="*/ 138140 w 577154"/>
              <a:gd name="connsiteY114" fmla="*/ 293518 h 586292"/>
              <a:gd name="connsiteX115" fmla="*/ 128297 w 577154"/>
              <a:gd name="connsiteY115" fmla="*/ 303380 h 586292"/>
              <a:gd name="connsiteX116" fmla="*/ 117697 w 577154"/>
              <a:gd name="connsiteY116" fmla="*/ 294277 h 586292"/>
              <a:gd name="connsiteX117" fmla="*/ 117697 w 577154"/>
              <a:gd name="connsiteY117" fmla="*/ 293518 h 586292"/>
              <a:gd name="connsiteX118" fmla="*/ 118454 w 577154"/>
              <a:gd name="connsiteY118" fmla="*/ 273035 h 586292"/>
              <a:gd name="connsiteX119" fmla="*/ 129811 w 577154"/>
              <a:gd name="connsiteY119" fmla="*/ 263173 h 586292"/>
              <a:gd name="connsiteX120" fmla="*/ 28098 w 577154"/>
              <a:gd name="connsiteY120" fmla="*/ 222230 h 586292"/>
              <a:gd name="connsiteX121" fmla="*/ 22782 w 577154"/>
              <a:gd name="connsiteY121" fmla="*/ 252568 h 586292"/>
              <a:gd name="connsiteX122" fmla="*/ 63031 w 577154"/>
              <a:gd name="connsiteY122" fmla="*/ 252568 h 586292"/>
              <a:gd name="connsiteX123" fmla="*/ 63031 w 577154"/>
              <a:gd name="connsiteY123" fmla="*/ 250293 h 586292"/>
              <a:gd name="connsiteX124" fmla="*/ 63031 w 577154"/>
              <a:gd name="connsiteY124" fmla="*/ 249535 h 586292"/>
              <a:gd name="connsiteX125" fmla="*/ 66828 w 577154"/>
              <a:gd name="connsiteY125" fmla="*/ 229815 h 586292"/>
              <a:gd name="connsiteX126" fmla="*/ 67588 w 577154"/>
              <a:gd name="connsiteY126" fmla="*/ 226022 h 586292"/>
              <a:gd name="connsiteX127" fmla="*/ 68347 w 577154"/>
              <a:gd name="connsiteY127" fmla="*/ 222230 h 586292"/>
              <a:gd name="connsiteX128" fmla="*/ 492894 w 577154"/>
              <a:gd name="connsiteY128" fmla="*/ 204013 h 586292"/>
              <a:gd name="connsiteX129" fmla="*/ 505825 w 577154"/>
              <a:gd name="connsiteY129" fmla="*/ 210836 h 586292"/>
              <a:gd name="connsiteX130" fmla="*/ 511911 w 577154"/>
              <a:gd name="connsiteY130" fmla="*/ 230547 h 586292"/>
              <a:gd name="connsiteX131" fmla="*/ 504304 w 577154"/>
              <a:gd name="connsiteY131" fmla="*/ 242677 h 586292"/>
              <a:gd name="connsiteX132" fmla="*/ 502022 w 577154"/>
              <a:gd name="connsiteY132" fmla="*/ 243435 h 586292"/>
              <a:gd name="connsiteX133" fmla="*/ 492133 w 577154"/>
              <a:gd name="connsiteY133" fmla="*/ 235854 h 586292"/>
              <a:gd name="connsiteX134" fmla="*/ 486809 w 577154"/>
              <a:gd name="connsiteY134" fmla="*/ 216901 h 586292"/>
              <a:gd name="connsiteX135" fmla="*/ 492894 w 577154"/>
              <a:gd name="connsiteY135" fmla="*/ 204013 h 586292"/>
              <a:gd name="connsiteX136" fmla="*/ 151873 w 577154"/>
              <a:gd name="connsiteY136" fmla="*/ 186619 h 586292"/>
              <a:gd name="connsiteX137" fmla="*/ 157203 w 577154"/>
              <a:gd name="connsiteY137" fmla="*/ 200274 h 586292"/>
              <a:gd name="connsiteX138" fmla="*/ 150350 w 577154"/>
              <a:gd name="connsiteY138" fmla="*/ 217723 h 586292"/>
              <a:gd name="connsiteX139" fmla="*/ 140450 w 577154"/>
              <a:gd name="connsiteY139" fmla="*/ 224550 h 586292"/>
              <a:gd name="connsiteX140" fmla="*/ 137404 w 577154"/>
              <a:gd name="connsiteY140" fmla="*/ 224550 h 586292"/>
              <a:gd name="connsiteX141" fmla="*/ 131312 w 577154"/>
              <a:gd name="connsiteY141" fmla="*/ 211654 h 586292"/>
              <a:gd name="connsiteX142" fmla="*/ 138927 w 577154"/>
              <a:gd name="connsiteY142" fmla="*/ 191929 h 586292"/>
              <a:gd name="connsiteX143" fmla="*/ 151873 w 577154"/>
              <a:gd name="connsiteY143" fmla="*/ 186619 h 586292"/>
              <a:gd name="connsiteX144" fmla="*/ 218736 w 577154"/>
              <a:gd name="connsiteY144" fmla="*/ 186536 h 586292"/>
              <a:gd name="connsiteX145" fmla="*/ 281780 w 577154"/>
              <a:gd name="connsiteY145" fmla="*/ 186536 h 586292"/>
              <a:gd name="connsiteX146" fmla="*/ 292414 w 577154"/>
              <a:gd name="connsiteY146" fmla="*/ 196401 h 586292"/>
              <a:gd name="connsiteX147" fmla="*/ 281780 w 577154"/>
              <a:gd name="connsiteY147" fmla="*/ 207024 h 586292"/>
              <a:gd name="connsiteX148" fmla="*/ 264310 w 577154"/>
              <a:gd name="connsiteY148" fmla="*/ 207024 h 586292"/>
              <a:gd name="connsiteX149" fmla="*/ 322037 w 577154"/>
              <a:gd name="connsiteY149" fmla="*/ 294288 h 586292"/>
              <a:gd name="connsiteX150" fmla="*/ 379004 w 577154"/>
              <a:gd name="connsiteY150" fmla="*/ 207024 h 586292"/>
              <a:gd name="connsiteX151" fmla="*/ 361534 w 577154"/>
              <a:gd name="connsiteY151" fmla="*/ 207024 h 586292"/>
              <a:gd name="connsiteX152" fmla="*/ 351659 w 577154"/>
              <a:gd name="connsiteY152" fmla="*/ 196401 h 586292"/>
              <a:gd name="connsiteX153" fmla="*/ 361534 w 577154"/>
              <a:gd name="connsiteY153" fmla="*/ 186536 h 586292"/>
              <a:gd name="connsiteX154" fmla="*/ 425337 w 577154"/>
              <a:gd name="connsiteY154" fmla="*/ 186536 h 586292"/>
              <a:gd name="connsiteX155" fmla="*/ 435211 w 577154"/>
              <a:gd name="connsiteY155" fmla="*/ 196401 h 586292"/>
              <a:gd name="connsiteX156" fmla="*/ 425337 w 577154"/>
              <a:gd name="connsiteY156" fmla="*/ 207024 h 586292"/>
              <a:gd name="connsiteX157" fmla="*/ 405588 w 577154"/>
              <a:gd name="connsiteY157" fmla="*/ 207024 h 586292"/>
              <a:gd name="connsiteX158" fmla="*/ 401031 w 577154"/>
              <a:gd name="connsiteY158" fmla="*/ 209301 h 586292"/>
              <a:gd name="connsiteX159" fmla="*/ 337987 w 577154"/>
              <a:gd name="connsiteY159" fmla="*/ 307947 h 586292"/>
              <a:gd name="connsiteX160" fmla="*/ 373687 w 577154"/>
              <a:gd name="connsiteY160" fmla="*/ 307947 h 586292"/>
              <a:gd name="connsiteX161" fmla="*/ 384321 w 577154"/>
              <a:gd name="connsiteY161" fmla="*/ 317812 h 586292"/>
              <a:gd name="connsiteX162" fmla="*/ 373687 w 577154"/>
              <a:gd name="connsiteY162" fmla="*/ 328435 h 586292"/>
              <a:gd name="connsiteX163" fmla="*/ 331911 w 577154"/>
              <a:gd name="connsiteY163" fmla="*/ 328435 h 586292"/>
              <a:gd name="connsiteX164" fmla="*/ 331911 w 577154"/>
              <a:gd name="connsiteY164" fmla="*/ 338300 h 586292"/>
              <a:gd name="connsiteX165" fmla="*/ 373687 w 577154"/>
              <a:gd name="connsiteY165" fmla="*/ 338300 h 586292"/>
              <a:gd name="connsiteX166" fmla="*/ 384321 w 577154"/>
              <a:gd name="connsiteY166" fmla="*/ 348164 h 586292"/>
              <a:gd name="connsiteX167" fmla="*/ 373687 w 577154"/>
              <a:gd name="connsiteY167" fmla="*/ 358788 h 586292"/>
              <a:gd name="connsiteX168" fmla="*/ 331911 w 577154"/>
              <a:gd name="connsiteY168" fmla="*/ 358788 h 586292"/>
              <a:gd name="connsiteX169" fmla="*/ 331911 w 577154"/>
              <a:gd name="connsiteY169" fmla="*/ 399005 h 586292"/>
              <a:gd name="connsiteX170" fmla="*/ 355457 w 577154"/>
              <a:gd name="connsiteY170" fmla="*/ 399005 h 586292"/>
              <a:gd name="connsiteX171" fmla="*/ 365332 w 577154"/>
              <a:gd name="connsiteY171" fmla="*/ 408870 h 586292"/>
              <a:gd name="connsiteX172" fmla="*/ 355457 w 577154"/>
              <a:gd name="connsiteY172" fmla="*/ 419493 h 586292"/>
              <a:gd name="connsiteX173" fmla="*/ 288616 w 577154"/>
              <a:gd name="connsiteY173" fmla="*/ 419493 h 586292"/>
              <a:gd name="connsiteX174" fmla="*/ 278742 w 577154"/>
              <a:gd name="connsiteY174" fmla="*/ 408870 h 586292"/>
              <a:gd name="connsiteX175" fmla="*/ 288616 w 577154"/>
              <a:gd name="connsiteY175" fmla="*/ 399005 h 586292"/>
              <a:gd name="connsiteX176" fmla="*/ 312162 w 577154"/>
              <a:gd name="connsiteY176" fmla="*/ 399005 h 586292"/>
              <a:gd name="connsiteX177" fmla="*/ 312162 w 577154"/>
              <a:gd name="connsiteY177" fmla="*/ 358788 h 586292"/>
              <a:gd name="connsiteX178" fmla="*/ 270386 w 577154"/>
              <a:gd name="connsiteY178" fmla="*/ 358788 h 586292"/>
              <a:gd name="connsiteX179" fmla="*/ 259752 w 577154"/>
              <a:gd name="connsiteY179" fmla="*/ 348164 h 586292"/>
              <a:gd name="connsiteX180" fmla="*/ 270386 w 577154"/>
              <a:gd name="connsiteY180" fmla="*/ 338300 h 586292"/>
              <a:gd name="connsiteX181" fmla="*/ 312162 w 577154"/>
              <a:gd name="connsiteY181" fmla="*/ 338300 h 586292"/>
              <a:gd name="connsiteX182" fmla="*/ 312162 w 577154"/>
              <a:gd name="connsiteY182" fmla="*/ 328435 h 586292"/>
              <a:gd name="connsiteX183" fmla="*/ 270386 w 577154"/>
              <a:gd name="connsiteY183" fmla="*/ 328435 h 586292"/>
              <a:gd name="connsiteX184" fmla="*/ 259752 w 577154"/>
              <a:gd name="connsiteY184" fmla="*/ 317812 h 586292"/>
              <a:gd name="connsiteX185" fmla="*/ 270386 w 577154"/>
              <a:gd name="connsiteY185" fmla="*/ 307947 h 586292"/>
              <a:gd name="connsiteX186" fmla="*/ 305326 w 577154"/>
              <a:gd name="connsiteY186" fmla="*/ 307947 h 586292"/>
              <a:gd name="connsiteX187" fmla="*/ 242283 w 577154"/>
              <a:gd name="connsiteY187" fmla="*/ 209301 h 586292"/>
              <a:gd name="connsiteX188" fmla="*/ 238485 w 577154"/>
              <a:gd name="connsiteY188" fmla="*/ 207024 h 586292"/>
              <a:gd name="connsiteX189" fmla="*/ 218736 w 577154"/>
              <a:gd name="connsiteY189" fmla="*/ 207024 h 586292"/>
              <a:gd name="connsiteX190" fmla="*/ 208102 w 577154"/>
              <a:gd name="connsiteY190" fmla="*/ 196401 h 586292"/>
              <a:gd name="connsiteX191" fmla="*/ 218736 w 577154"/>
              <a:gd name="connsiteY191" fmla="*/ 186536 h 586292"/>
              <a:gd name="connsiteX192" fmla="*/ 44805 w 577154"/>
              <a:gd name="connsiteY192" fmla="*/ 172171 h 586292"/>
              <a:gd name="connsiteX193" fmla="*/ 33414 w 577154"/>
              <a:gd name="connsiteY193" fmla="*/ 202510 h 586292"/>
              <a:gd name="connsiteX194" fmla="*/ 73663 w 577154"/>
              <a:gd name="connsiteY194" fmla="*/ 202510 h 586292"/>
              <a:gd name="connsiteX195" fmla="*/ 77460 w 577154"/>
              <a:gd name="connsiteY195" fmla="*/ 188858 h 586292"/>
              <a:gd name="connsiteX196" fmla="*/ 78979 w 577154"/>
              <a:gd name="connsiteY196" fmla="*/ 185065 h 586292"/>
              <a:gd name="connsiteX197" fmla="*/ 83535 w 577154"/>
              <a:gd name="connsiteY197" fmla="*/ 172171 h 586292"/>
              <a:gd name="connsiteX198" fmla="*/ 451103 w 577154"/>
              <a:gd name="connsiteY198" fmla="*/ 136487 h 586292"/>
              <a:gd name="connsiteX199" fmla="*/ 465547 w 577154"/>
              <a:gd name="connsiteY199" fmla="*/ 138009 h 586292"/>
              <a:gd name="connsiteX200" fmla="*/ 477709 w 577154"/>
              <a:gd name="connsiteY200" fmla="*/ 154748 h 586292"/>
              <a:gd name="connsiteX201" fmla="*/ 475429 w 577154"/>
              <a:gd name="connsiteY201" fmla="*/ 168444 h 586292"/>
              <a:gd name="connsiteX202" fmla="*/ 469347 w 577154"/>
              <a:gd name="connsiteY202" fmla="*/ 169966 h 586292"/>
              <a:gd name="connsiteX203" fmla="*/ 460986 w 577154"/>
              <a:gd name="connsiteY203" fmla="*/ 166161 h 586292"/>
              <a:gd name="connsiteX204" fmla="*/ 449583 w 577154"/>
              <a:gd name="connsiteY204" fmla="*/ 150183 h 586292"/>
              <a:gd name="connsiteX205" fmla="*/ 451103 w 577154"/>
              <a:gd name="connsiteY205" fmla="*/ 136487 h 586292"/>
              <a:gd name="connsiteX206" fmla="*/ 185242 w 577154"/>
              <a:gd name="connsiteY206" fmla="*/ 122835 h 586292"/>
              <a:gd name="connsiteX207" fmla="*/ 199674 w 577154"/>
              <a:gd name="connsiteY207" fmla="*/ 122835 h 586292"/>
              <a:gd name="connsiteX208" fmla="*/ 199674 w 577154"/>
              <a:gd name="connsiteY208" fmla="*/ 137266 h 586292"/>
              <a:gd name="connsiteX209" fmla="*/ 186762 w 577154"/>
              <a:gd name="connsiteY209" fmla="*/ 150938 h 586292"/>
              <a:gd name="connsiteX210" fmla="*/ 179166 w 577154"/>
              <a:gd name="connsiteY210" fmla="*/ 154736 h 586292"/>
              <a:gd name="connsiteX211" fmla="*/ 173090 w 577154"/>
              <a:gd name="connsiteY211" fmla="*/ 152457 h 586292"/>
              <a:gd name="connsiteX212" fmla="*/ 171571 w 577154"/>
              <a:gd name="connsiteY212" fmla="*/ 138026 h 586292"/>
              <a:gd name="connsiteX213" fmla="*/ 185242 w 577154"/>
              <a:gd name="connsiteY213" fmla="*/ 122835 h 586292"/>
              <a:gd name="connsiteX214" fmla="*/ 81257 w 577154"/>
              <a:gd name="connsiteY214" fmla="*/ 111494 h 586292"/>
              <a:gd name="connsiteX215" fmla="*/ 54677 w 577154"/>
              <a:gd name="connsiteY215" fmla="*/ 151692 h 586292"/>
              <a:gd name="connsiteX216" fmla="*/ 92648 w 577154"/>
              <a:gd name="connsiteY216" fmla="*/ 151692 h 586292"/>
              <a:gd name="connsiteX217" fmla="*/ 92648 w 577154"/>
              <a:gd name="connsiteY217" fmla="*/ 150934 h 586292"/>
              <a:gd name="connsiteX218" fmla="*/ 94926 w 577154"/>
              <a:gd name="connsiteY218" fmla="*/ 146383 h 586292"/>
              <a:gd name="connsiteX219" fmla="*/ 101761 w 577154"/>
              <a:gd name="connsiteY219" fmla="*/ 135006 h 586292"/>
              <a:gd name="connsiteX220" fmla="*/ 104039 w 577154"/>
              <a:gd name="connsiteY220" fmla="*/ 130455 h 586292"/>
              <a:gd name="connsiteX221" fmla="*/ 113152 w 577154"/>
              <a:gd name="connsiteY221" fmla="*/ 116803 h 586292"/>
              <a:gd name="connsiteX222" fmla="*/ 116190 w 577154"/>
              <a:gd name="connsiteY222" fmla="*/ 111494 h 586292"/>
              <a:gd name="connsiteX223" fmla="*/ 400213 w 577154"/>
              <a:gd name="connsiteY223" fmla="*/ 85002 h 586292"/>
              <a:gd name="connsiteX224" fmla="*/ 418420 w 577154"/>
              <a:gd name="connsiteY224" fmla="*/ 95611 h 586292"/>
              <a:gd name="connsiteX225" fmla="*/ 421455 w 577154"/>
              <a:gd name="connsiteY225" fmla="*/ 109251 h 586292"/>
              <a:gd name="connsiteX226" fmla="*/ 413110 w 577154"/>
              <a:gd name="connsiteY226" fmla="*/ 113798 h 586292"/>
              <a:gd name="connsiteX227" fmla="*/ 407800 w 577154"/>
              <a:gd name="connsiteY227" fmla="*/ 112282 h 586292"/>
              <a:gd name="connsiteX228" fmla="*/ 391110 w 577154"/>
              <a:gd name="connsiteY228" fmla="*/ 103189 h 586292"/>
              <a:gd name="connsiteX229" fmla="*/ 386558 w 577154"/>
              <a:gd name="connsiteY229" fmla="*/ 89549 h 586292"/>
              <a:gd name="connsiteX230" fmla="*/ 400213 w 577154"/>
              <a:gd name="connsiteY230" fmla="*/ 85002 h 586292"/>
              <a:gd name="connsiteX231" fmla="*/ 255897 w 577154"/>
              <a:gd name="connsiteY231" fmla="*/ 76571 h 586292"/>
              <a:gd name="connsiteX232" fmla="*/ 268814 w 577154"/>
              <a:gd name="connsiteY232" fmla="*/ 82644 h 586292"/>
              <a:gd name="connsiteX233" fmla="*/ 262735 w 577154"/>
              <a:gd name="connsiteY233" fmla="*/ 95550 h 586292"/>
              <a:gd name="connsiteX234" fmla="*/ 245259 w 577154"/>
              <a:gd name="connsiteY234" fmla="*/ 103141 h 586292"/>
              <a:gd name="connsiteX235" fmla="*/ 240700 w 577154"/>
              <a:gd name="connsiteY235" fmla="*/ 104660 h 586292"/>
              <a:gd name="connsiteX236" fmla="*/ 231582 w 577154"/>
              <a:gd name="connsiteY236" fmla="*/ 99346 h 586292"/>
              <a:gd name="connsiteX237" fmla="*/ 236141 w 577154"/>
              <a:gd name="connsiteY237" fmla="*/ 85681 h 586292"/>
              <a:gd name="connsiteX238" fmla="*/ 255897 w 577154"/>
              <a:gd name="connsiteY238" fmla="*/ 76571 h 586292"/>
              <a:gd name="connsiteX239" fmla="*/ 318232 w 577154"/>
              <a:gd name="connsiteY239" fmla="*/ 65184 h 586292"/>
              <a:gd name="connsiteX240" fmla="*/ 318990 w 577154"/>
              <a:gd name="connsiteY240" fmla="*/ 65184 h 586292"/>
              <a:gd name="connsiteX241" fmla="*/ 339459 w 577154"/>
              <a:gd name="connsiteY241" fmla="*/ 66705 h 586292"/>
              <a:gd name="connsiteX242" fmla="*/ 348556 w 577154"/>
              <a:gd name="connsiteY242" fmla="*/ 78111 h 586292"/>
              <a:gd name="connsiteX243" fmla="*/ 337943 w 577154"/>
              <a:gd name="connsiteY243" fmla="*/ 87237 h 586292"/>
              <a:gd name="connsiteX244" fmla="*/ 337184 w 577154"/>
              <a:gd name="connsiteY244" fmla="*/ 86476 h 586292"/>
              <a:gd name="connsiteX245" fmla="*/ 318990 w 577154"/>
              <a:gd name="connsiteY245" fmla="*/ 85716 h 586292"/>
              <a:gd name="connsiteX246" fmla="*/ 308376 w 577154"/>
              <a:gd name="connsiteY246" fmla="*/ 75830 h 586292"/>
              <a:gd name="connsiteX247" fmla="*/ 318232 w 577154"/>
              <a:gd name="connsiteY247" fmla="*/ 65184 h 586292"/>
              <a:gd name="connsiteX248" fmla="*/ 133656 w 577154"/>
              <a:gd name="connsiteY248" fmla="*/ 60677 h 586292"/>
              <a:gd name="connsiteX249" fmla="*/ 98723 w 577154"/>
              <a:gd name="connsiteY249" fmla="*/ 91015 h 586292"/>
              <a:gd name="connsiteX250" fmla="*/ 132138 w 577154"/>
              <a:gd name="connsiteY250" fmla="*/ 91015 h 586292"/>
              <a:gd name="connsiteX251" fmla="*/ 136694 w 577154"/>
              <a:gd name="connsiteY251" fmla="*/ 85706 h 586292"/>
              <a:gd name="connsiteX252" fmla="*/ 142010 w 577154"/>
              <a:gd name="connsiteY252" fmla="*/ 79638 h 586292"/>
              <a:gd name="connsiteX253" fmla="*/ 148085 w 577154"/>
              <a:gd name="connsiteY253" fmla="*/ 73571 h 586292"/>
              <a:gd name="connsiteX254" fmla="*/ 154161 w 577154"/>
              <a:gd name="connsiteY254" fmla="*/ 67503 h 586292"/>
              <a:gd name="connsiteX255" fmla="*/ 161755 w 577154"/>
              <a:gd name="connsiteY255" fmla="*/ 60677 h 586292"/>
              <a:gd name="connsiteX256" fmla="*/ 214914 w 577154"/>
              <a:gd name="connsiteY256" fmla="*/ 25029 h 586292"/>
              <a:gd name="connsiteX257" fmla="*/ 168589 w 577154"/>
              <a:gd name="connsiteY257" fmla="*/ 40198 h 586292"/>
              <a:gd name="connsiteX258" fmla="*/ 188334 w 577154"/>
              <a:gd name="connsiteY258" fmla="*/ 40198 h 586292"/>
              <a:gd name="connsiteX259" fmla="*/ 196688 w 577154"/>
              <a:gd name="connsiteY259" fmla="*/ 34889 h 586292"/>
              <a:gd name="connsiteX260" fmla="*/ 202004 w 577154"/>
              <a:gd name="connsiteY260" fmla="*/ 31855 h 586292"/>
              <a:gd name="connsiteX261" fmla="*/ 211877 w 577154"/>
              <a:gd name="connsiteY261" fmla="*/ 26546 h 586292"/>
              <a:gd name="connsiteX262" fmla="*/ 214914 w 577154"/>
              <a:gd name="connsiteY262" fmla="*/ 25029 h 586292"/>
              <a:gd name="connsiteX263" fmla="*/ 318954 w 577154"/>
              <a:gd name="connsiteY263" fmla="*/ 20478 h 586292"/>
              <a:gd name="connsiteX264" fmla="*/ 294653 w 577154"/>
              <a:gd name="connsiteY264" fmla="*/ 21237 h 586292"/>
              <a:gd name="connsiteX265" fmla="*/ 290855 w 577154"/>
              <a:gd name="connsiteY265" fmla="*/ 21995 h 586292"/>
              <a:gd name="connsiteX266" fmla="*/ 289337 w 577154"/>
              <a:gd name="connsiteY266" fmla="*/ 22754 h 586292"/>
              <a:gd name="connsiteX267" fmla="*/ 278705 w 577154"/>
              <a:gd name="connsiteY267" fmla="*/ 24271 h 586292"/>
              <a:gd name="connsiteX268" fmla="*/ 277945 w 577154"/>
              <a:gd name="connsiteY268" fmla="*/ 24271 h 586292"/>
              <a:gd name="connsiteX269" fmla="*/ 268073 w 577154"/>
              <a:gd name="connsiteY269" fmla="*/ 26546 h 586292"/>
              <a:gd name="connsiteX270" fmla="*/ 266554 w 577154"/>
              <a:gd name="connsiteY270" fmla="*/ 26546 h 586292"/>
              <a:gd name="connsiteX271" fmla="*/ 257441 w 577154"/>
              <a:gd name="connsiteY271" fmla="*/ 29580 h 586292"/>
              <a:gd name="connsiteX272" fmla="*/ 254404 w 577154"/>
              <a:gd name="connsiteY272" fmla="*/ 30338 h 586292"/>
              <a:gd name="connsiteX273" fmla="*/ 246810 w 577154"/>
              <a:gd name="connsiteY273" fmla="*/ 32614 h 586292"/>
              <a:gd name="connsiteX274" fmla="*/ 240734 w 577154"/>
              <a:gd name="connsiteY274" fmla="*/ 35648 h 586292"/>
              <a:gd name="connsiteX275" fmla="*/ 236937 w 577154"/>
              <a:gd name="connsiteY275" fmla="*/ 37164 h 586292"/>
              <a:gd name="connsiteX276" fmla="*/ 109355 w 577154"/>
              <a:gd name="connsiteY276" fmla="*/ 163069 h 586292"/>
              <a:gd name="connsiteX277" fmla="*/ 109355 w 577154"/>
              <a:gd name="connsiteY277" fmla="*/ 164586 h 586292"/>
              <a:gd name="connsiteX278" fmla="*/ 104799 w 577154"/>
              <a:gd name="connsiteY278" fmla="*/ 174446 h 586292"/>
              <a:gd name="connsiteX279" fmla="*/ 103280 w 577154"/>
              <a:gd name="connsiteY279" fmla="*/ 178239 h 586292"/>
              <a:gd name="connsiteX280" fmla="*/ 100242 w 577154"/>
              <a:gd name="connsiteY280" fmla="*/ 185823 h 586292"/>
              <a:gd name="connsiteX281" fmla="*/ 97964 w 577154"/>
              <a:gd name="connsiteY281" fmla="*/ 190374 h 586292"/>
              <a:gd name="connsiteX282" fmla="*/ 95686 w 577154"/>
              <a:gd name="connsiteY282" fmla="*/ 197201 h 586292"/>
              <a:gd name="connsiteX283" fmla="*/ 94167 w 577154"/>
              <a:gd name="connsiteY283" fmla="*/ 203268 h 586292"/>
              <a:gd name="connsiteX284" fmla="*/ 92648 w 577154"/>
              <a:gd name="connsiteY284" fmla="*/ 209336 h 586292"/>
              <a:gd name="connsiteX285" fmla="*/ 90370 w 577154"/>
              <a:gd name="connsiteY285" fmla="*/ 215404 h 586292"/>
              <a:gd name="connsiteX286" fmla="*/ 88851 w 577154"/>
              <a:gd name="connsiteY286" fmla="*/ 221471 h 586292"/>
              <a:gd name="connsiteX287" fmla="*/ 87332 w 577154"/>
              <a:gd name="connsiteY287" fmla="*/ 227539 h 586292"/>
              <a:gd name="connsiteX288" fmla="*/ 86573 w 577154"/>
              <a:gd name="connsiteY288" fmla="*/ 234365 h 586292"/>
              <a:gd name="connsiteX289" fmla="*/ 85054 w 577154"/>
              <a:gd name="connsiteY289" fmla="*/ 240433 h 586292"/>
              <a:gd name="connsiteX290" fmla="*/ 84295 w 577154"/>
              <a:gd name="connsiteY290" fmla="*/ 247259 h 586292"/>
              <a:gd name="connsiteX291" fmla="*/ 83535 w 577154"/>
              <a:gd name="connsiteY291" fmla="*/ 253327 h 586292"/>
              <a:gd name="connsiteX292" fmla="*/ 82776 w 577154"/>
              <a:gd name="connsiteY292" fmla="*/ 260912 h 586292"/>
              <a:gd name="connsiteX293" fmla="*/ 82016 w 577154"/>
              <a:gd name="connsiteY293" fmla="*/ 266221 h 586292"/>
              <a:gd name="connsiteX294" fmla="*/ 81257 w 577154"/>
              <a:gd name="connsiteY294" fmla="*/ 275322 h 586292"/>
              <a:gd name="connsiteX295" fmla="*/ 81257 w 577154"/>
              <a:gd name="connsiteY295" fmla="*/ 279873 h 586292"/>
              <a:gd name="connsiteX296" fmla="*/ 80498 w 577154"/>
              <a:gd name="connsiteY296" fmla="*/ 293525 h 586292"/>
              <a:gd name="connsiteX297" fmla="*/ 81257 w 577154"/>
              <a:gd name="connsiteY297" fmla="*/ 306419 h 586292"/>
              <a:gd name="connsiteX298" fmla="*/ 81257 w 577154"/>
              <a:gd name="connsiteY298" fmla="*/ 311729 h 586292"/>
              <a:gd name="connsiteX299" fmla="*/ 82016 w 577154"/>
              <a:gd name="connsiteY299" fmla="*/ 320072 h 586292"/>
              <a:gd name="connsiteX300" fmla="*/ 82776 w 577154"/>
              <a:gd name="connsiteY300" fmla="*/ 325381 h 586292"/>
              <a:gd name="connsiteX301" fmla="*/ 83535 w 577154"/>
              <a:gd name="connsiteY301" fmla="*/ 332966 h 586292"/>
              <a:gd name="connsiteX302" fmla="*/ 84295 w 577154"/>
              <a:gd name="connsiteY302" fmla="*/ 339033 h 586292"/>
              <a:gd name="connsiteX303" fmla="*/ 85054 w 577154"/>
              <a:gd name="connsiteY303" fmla="*/ 345859 h 586292"/>
              <a:gd name="connsiteX304" fmla="*/ 86573 w 577154"/>
              <a:gd name="connsiteY304" fmla="*/ 351927 h 586292"/>
              <a:gd name="connsiteX305" fmla="*/ 87332 w 577154"/>
              <a:gd name="connsiteY305" fmla="*/ 358753 h 586292"/>
              <a:gd name="connsiteX306" fmla="*/ 88851 w 577154"/>
              <a:gd name="connsiteY306" fmla="*/ 364821 h 586292"/>
              <a:gd name="connsiteX307" fmla="*/ 90370 w 577154"/>
              <a:gd name="connsiteY307" fmla="*/ 370889 h 586292"/>
              <a:gd name="connsiteX308" fmla="*/ 91889 w 577154"/>
              <a:gd name="connsiteY308" fmla="*/ 376956 h 586292"/>
              <a:gd name="connsiteX309" fmla="*/ 94167 w 577154"/>
              <a:gd name="connsiteY309" fmla="*/ 383783 h 586292"/>
              <a:gd name="connsiteX310" fmla="*/ 95686 w 577154"/>
              <a:gd name="connsiteY310" fmla="*/ 389092 h 586292"/>
              <a:gd name="connsiteX311" fmla="*/ 97964 w 577154"/>
              <a:gd name="connsiteY311" fmla="*/ 395918 h 586292"/>
              <a:gd name="connsiteX312" fmla="*/ 100242 w 577154"/>
              <a:gd name="connsiteY312" fmla="*/ 401227 h 586292"/>
              <a:gd name="connsiteX313" fmla="*/ 103280 w 577154"/>
              <a:gd name="connsiteY313" fmla="*/ 408812 h 586292"/>
              <a:gd name="connsiteX314" fmla="*/ 104799 w 577154"/>
              <a:gd name="connsiteY314" fmla="*/ 412604 h 586292"/>
              <a:gd name="connsiteX315" fmla="*/ 108596 w 577154"/>
              <a:gd name="connsiteY315" fmla="*/ 422464 h 586292"/>
              <a:gd name="connsiteX316" fmla="*/ 109355 w 577154"/>
              <a:gd name="connsiteY316" fmla="*/ 423223 h 586292"/>
              <a:gd name="connsiteX317" fmla="*/ 236937 w 577154"/>
              <a:gd name="connsiteY317" fmla="*/ 549886 h 586292"/>
              <a:gd name="connsiteX318" fmla="*/ 240734 w 577154"/>
              <a:gd name="connsiteY318" fmla="*/ 551403 h 586292"/>
              <a:gd name="connsiteX319" fmla="*/ 246810 w 577154"/>
              <a:gd name="connsiteY319" fmla="*/ 553678 h 586292"/>
              <a:gd name="connsiteX320" fmla="*/ 254404 w 577154"/>
              <a:gd name="connsiteY320" fmla="*/ 555954 h 586292"/>
              <a:gd name="connsiteX321" fmla="*/ 257441 w 577154"/>
              <a:gd name="connsiteY321" fmla="*/ 557471 h 586292"/>
              <a:gd name="connsiteX322" fmla="*/ 266554 w 577154"/>
              <a:gd name="connsiteY322" fmla="*/ 559746 h 586292"/>
              <a:gd name="connsiteX323" fmla="*/ 268073 w 577154"/>
              <a:gd name="connsiteY323" fmla="*/ 559746 h 586292"/>
              <a:gd name="connsiteX324" fmla="*/ 277945 w 577154"/>
              <a:gd name="connsiteY324" fmla="*/ 562021 h 586292"/>
              <a:gd name="connsiteX325" fmla="*/ 278705 w 577154"/>
              <a:gd name="connsiteY325" fmla="*/ 562780 h 586292"/>
              <a:gd name="connsiteX326" fmla="*/ 289337 w 577154"/>
              <a:gd name="connsiteY326" fmla="*/ 564297 h 586292"/>
              <a:gd name="connsiteX327" fmla="*/ 290855 w 577154"/>
              <a:gd name="connsiteY327" fmla="*/ 564297 h 586292"/>
              <a:gd name="connsiteX328" fmla="*/ 294653 w 577154"/>
              <a:gd name="connsiteY328" fmla="*/ 565055 h 586292"/>
              <a:gd name="connsiteX329" fmla="*/ 318954 w 577154"/>
              <a:gd name="connsiteY329" fmla="*/ 566572 h 586292"/>
              <a:gd name="connsiteX330" fmla="*/ 556650 w 577154"/>
              <a:gd name="connsiteY330" fmla="*/ 293525 h 586292"/>
              <a:gd name="connsiteX331" fmla="*/ 318954 w 577154"/>
              <a:gd name="connsiteY331" fmla="*/ 20478 h 586292"/>
              <a:gd name="connsiteX332" fmla="*/ 258201 w 577154"/>
              <a:gd name="connsiteY332" fmla="*/ 0 h 586292"/>
              <a:gd name="connsiteX333" fmla="*/ 287818 w 577154"/>
              <a:gd name="connsiteY333" fmla="*/ 2275 h 586292"/>
              <a:gd name="connsiteX334" fmla="*/ 318954 w 577154"/>
              <a:gd name="connsiteY334" fmla="*/ 0 h 586292"/>
              <a:gd name="connsiteX335" fmla="*/ 577154 w 577154"/>
              <a:gd name="connsiteY335" fmla="*/ 293525 h 586292"/>
              <a:gd name="connsiteX336" fmla="*/ 318954 w 577154"/>
              <a:gd name="connsiteY336" fmla="*/ 586292 h 586292"/>
              <a:gd name="connsiteX337" fmla="*/ 287818 w 577154"/>
              <a:gd name="connsiteY337" fmla="*/ 584775 h 586292"/>
              <a:gd name="connsiteX338" fmla="*/ 258201 w 577154"/>
              <a:gd name="connsiteY338" fmla="*/ 586292 h 586292"/>
              <a:gd name="connsiteX339" fmla="*/ 110874 w 577154"/>
              <a:gd name="connsiteY339" fmla="*/ 533958 h 586292"/>
              <a:gd name="connsiteX340" fmla="*/ 108596 w 577154"/>
              <a:gd name="connsiteY340" fmla="*/ 532441 h 586292"/>
              <a:gd name="connsiteX341" fmla="*/ 60753 w 577154"/>
              <a:gd name="connsiteY341" fmla="*/ 482383 h 586292"/>
              <a:gd name="connsiteX342" fmla="*/ 59993 w 577154"/>
              <a:gd name="connsiteY342" fmla="*/ 480866 h 586292"/>
              <a:gd name="connsiteX343" fmla="*/ 25060 w 577154"/>
              <a:gd name="connsiteY343" fmla="*/ 419430 h 586292"/>
              <a:gd name="connsiteX344" fmla="*/ 24301 w 577154"/>
              <a:gd name="connsiteY344" fmla="*/ 417913 h 586292"/>
              <a:gd name="connsiteX345" fmla="*/ 0 w 577154"/>
              <a:gd name="connsiteY345" fmla="*/ 293525 h 586292"/>
              <a:gd name="connsiteX346" fmla="*/ 9872 w 577154"/>
              <a:gd name="connsiteY346" fmla="*/ 211611 h 586292"/>
              <a:gd name="connsiteX347" fmla="*/ 10632 w 577154"/>
              <a:gd name="connsiteY347" fmla="*/ 207819 h 586292"/>
              <a:gd name="connsiteX348" fmla="*/ 28857 w 577154"/>
              <a:gd name="connsiteY348" fmla="*/ 158519 h 586292"/>
              <a:gd name="connsiteX349" fmla="*/ 29617 w 577154"/>
              <a:gd name="connsiteY349" fmla="*/ 157002 h 586292"/>
              <a:gd name="connsiteX350" fmla="*/ 67588 w 577154"/>
              <a:gd name="connsiteY350" fmla="*/ 94808 h 586292"/>
              <a:gd name="connsiteX351" fmla="*/ 69106 w 577154"/>
              <a:gd name="connsiteY351" fmla="*/ 94049 h 586292"/>
              <a:gd name="connsiteX352" fmla="*/ 123025 w 577154"/>
              <a:gd name="connsiteY352" fmla="*/ 43232 h 586292"/>
              <a:gd name="connsiteX353" fmla="*/ 258201 w 577154"/>
              <a:gd name="connsiteY353" fmla="*/ 0 h 586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577154" h="586292">
                <a:moveTo>
                  <a:pt x="149604" y="536234"/>
                </a:moveTo>
                <a:cubicBezTo>
                  <a:pt x="170108" y="548369"/>
                  <a:pt x="191372" y="556712"/>
                  <a:pt x="214914" y="562021"/>
                </a:cubicBezTo>
                <a:cubicBezTo>
                  <a:pt x="214155" y="561263"/>
                  <a:pt x="212636" y="560504"/>
                  <a:pt x="211877" y="559746"/>
                </a:cubicBezTo>
                <a:cubicBezTo>
                  <a:pt x="208079" y="558229"/>
                  <a:pt x="205041" y="556712"/>
                  <a:pt x="202004" y="554437"/>
                </a:cubicBezTo>
                <a:cubicBezTo>
                  <a:pt x="199725" y="553678"/>
                  <a:pt x="198207" y="552920"/>
                  <a:pt x="196688" y="551403"/>
                </a:cubicBezTo>
                <a:cubicBezTo>
                  <a:pt x="192131" y="549128"/>
                  <a:pt x="188334" y="546094"/>
                  <a:pt x="184537" y="543818"/>
                </a:cubicBezTo>
                <a:cubicBezTo>
                  <a:pt x="182259" y="542301"/>
                  <a:pt x="179981" y="540784"/>
                  <a:pt x="177702" y="538509"/>
                </a:cubicBezTo>
                <a:cubicBezTo>
                  <a:pt x="176184" y="537751"/>
                  <a:pt x="175424" y="536992"/>
                  <a:pt x="173905" y="536234"/>
                </a:cubicBezTo>
                <a:close/>
                <a:moveTo>
                  <a:pt x="299943" y="499816"/>
                </a:moveTo>
                <a:cubicBezTo>
                  <a:pt x="306021" y="500576"/>
                  <a:pt x="312100" y="500576"/>
                  <a:pt x="318939" y="500576"/>
                </a:cubicBezTo>
                <a:cubicBezTo>
                  <a:pt x="324257" y="500576"/>
                  <a:pt x="329576" y="505139"/>
                  <a:pt x="329576" y="511222"/>
                </a:cubicBezTo>
                <a:cubicBezTo>
                  <a:pt x="329576" y="516546"/>
                  <a:pt x="325017" y="521108"/>
                  <a:pt x="319698" y="521108"/>
                </a:cubicBezTo>
                <a:lnTo>
                  <a:pt x="318939" y="521108"/>
                </a:lnTo>
                <a:cubicBezTo>
                  <a:pt x="311340" y="521108"/>
                  <a:pt x="304502" y="520348"/>
                  <a:pt x="297663" y="519587"/>
                </a:cubicBezTo>
                <a:cubicBezTo>
                  <a:pt x="291584" y="518827"/>
                  <a:pt x="287785" y="514264"/>
                  <a:pt x="288545" y="508941"/>
                </a:cubicBezTo>
                <a:cubicBezTo>
                  <a:pt x="289305" y="502857"/>
                  <a:pt x="293864" y="499055"/>
                  <a:pt x="299943" y="499816"/>
                </a:cubicBezTo>
                <a:close/>
                <a:moveTo>
                  <a:pt x="88851" y="485417"/>
                </a:moveTo>
                <a:cubicBezTo>
                  <a:pt x="98723" y="496794"/>
                  <a:pt x="109355" y="506654"/>
                  <a:pt x="119987" y="515755"/>
                </a:cubicBezTo>
                <a:lnTo>
                  <a:pt x="150364" y="515755"/>
                </a:lnTo>
                <a:cubicBezTo>
                  <a:pt x="149604" y="514997"/>
                  <a:pt x="148845" y="514238"/>
                  <a:pt x="148085" y="513480"/>
                </a:cubicBezTo>
                <a:cubicBezTo>
                  <a:pt x="146566" y="511204"/>
                  <a:pt x="144288" y="508929"/>
                  <a:pt x="142010" y="507412"/>
                </a:cubicBezTo>
                <a:cubicBezTo>
                  <a:pt x="140491" y="505137"/>
                  <a:pt x="138213" y="502861"/>
                  <a:pt x="136694" y="501344"/>
                </a:cubicBezTo>
                <a:cubicBezTo>
                  <a:pt x="133656" y="497552"/>
                  <a:pt x="130619" y="493760"/>
                  <a:pt x="127581" y="489967"/>
                </a:cubicBezTo>
                <a:cubicBezTo>
                  <a:pt x="126062" y="488450"/>
                  <a:pt x="125303" y="486934"/>
                  <a:pt x="123784" y="485417"/>
                </a:cubicBezTo>
                <a:close/>
                <a:moveTo>
                  <a:pt x="399912" y="482256"/>
                </a:moveTo>
                <a:cubicBezTo>
                  <a:pt x="402382" y="483014"/>
                  <a:pt x="404471" y="484721"/>
                  <a:pt x="405611" y="486996"/>
                </a:cubicBezTo>
                <a:cubicBezTo>
                  <a:pt x="408650" y="492305"/>
                  <a:pt x="406371" y="498373"/>
                  <a:pt x="401812" y="500648"/>
                </a:cubicBezTo>
                <a:cubicBezTo>
                  <a:pt x="394973" y="504441"/>
                  <a:pt x="388895" y="506716"/>
                  <a:pt x="382056" y="509750"/>
                </a:cubicBezTo>
                <a:cubicBezTo>
                  <a:pt x="380536" y="509750"/>
                  <a:pt x="379776" y="510508"/>
                  <a:pt x="378257" y="510508"/>
                </a:cubicBezTo>
                <a:cubicBezTo>
                  <a:pt x="374458" y="510508"/>
                  <a:pt x="370658" y="507474"/>
                  <a:pt x="369139" y="503682"/>
                </a:cubicBezTo>
                <a:cubicBezTo>
                  <a:pt x="366859" y="498373"/>
                  <a:pt x="369899" y="492305"/>
                  <a:pt x="375217" y="490789"/>
                </a:cubicBezTo>
                <a:cubicBezTo>
                  <a:pt x="380536" y="488513"/>
                  <a:pt x="386615" y="486238"/>
                  <a:pt x="391934" y="483204"/>
                </a:cubicBezTo>
                <a:cubicBezTo>
                  <a:pt x="394593" y="481687"/>
                  <a:pt x="397443" y="481498"/>
                  <a:pt x="399912" y="482256"/>
                </a:cubicBezTo>
                <a:close/>
                <a:moveTo>
                  <a:pt x="229351" y="474063"/>
                </a:moveTo>
                <a:cubicBezTo>
                  <a:pt x="234677" y="477094"/>
                  <a:pt x="240764" y="480126"/>
                  <a:pt x="246091" y="483157"/>
                </a:cubicBezTo>
                <a:cubicBezTo>
                  <a:pt x="250656" y="486188"/>
                  <a:pt x="252939" y="492250"/>
                  <a:pt x="250656" y="496797"/>
                </a:cubicBezTo>
                <a:cubicBezTo>
                  <a:pt x="248374" y="500586"/>
                  <a:pt x="245330" y="502101"/>
                  <a:pt x="241525" y="502101"/>
                </a:cubicBezTo>
                <a:cubicBezTo>
                  <a:pt x="240004" y="502101"/>
                  <a:pt x="238482" y="502101"/>
                  <a:pt x="236960" y="501343"/>
                </a:cubicBezTo>
                <a:cubicBezTo>
                  <a:pt x="230872" y="498312"/>
                  <a:pt x="224024" y="494523"/>
                  <a:pt x="218698" y="490735"/>
                </a:cubicBezTo>
                <a:cubicBezTo>
                  <a:pt x="214132" y="487703"/>
                  <a:pt x="212610" y="481641"/>
                  <a:pt x="215654" y="477094"/>
                </a:cubicBezTo>
                <a:cubicBezTo>
                  <a:pt x="218698" y="471790"/>
                  <a:pt x="224785" y="471032"/>
                  <a:pt x="229351" y="474063"/>
                </a:cubicBezTo>
                <a:close/>
                <a:moveTo>
                  <a:pt x="464745" y="433889"/>
                </a:moveTo>
                <a:cubicBezTo>
                  <a:pt x="469298" y="436925"/>
                  <a:pt x="470057" y="443755"/>
                  <a:pt x="466262" y="447550"/>
                </a:cubicBezTo>
                <a:cubicBezTo>
                  <a:pt x="461709" y="453622"/>
                  <a:pt x="457155" y="458935"/>
                  <a:pt x="451842" y="463488"/>
                </a:cubicBezTo>
                <a:cubicBezTo>
                  <a:pt x="450324" y="465765"/>
                  <a:pt x="447288" y="466524"/>
                  <a:pt x="445012" y="466524"/>
                </a:cubicBezTo>
                <a:cubicBezTo>
                  <a:pt x="442735" y="466524"/>
                  <a:pt x="439699" y="465765"/>
                  <a:pt x="438181" y="463488"/>
                </a:cubicBezTo>
                <a:cubicBezTo>
                  <a:pt x="433627" y="459694"/>
                  <a:pt x="433627" y="453622"/>
                  <a:pt x="438181" y="449068"/>
                </a:cubicBezTo>
                <a:cubicBezTo>
                  <a:pt x="441976" y="444514"/>
                  <a:pt x="446530" y="439961"/>
                  <a:pt x="450324" y="435407"/>
                </a:cubicBezTo>
                <a:cubicBezTo>
                  <a:pt x="454119" y="430853"/>
                  <a:pt x="460191" y="430094"/>
                  <a:pt x="464745" y="433889"/>
                </a:cubicBezTo>
                <a:close/>
                <a:moveTo>
                  <a:pt x="49362" y="424740"/>
                </a:moveTo>
                <a:cubicBezTo>
                  <a:pt x="56196" y="439150"/>
                  <a:pt x="64550" y="452803"/>
                  <a:pt x="73663" y="464938"/>
                </a:cubicBezTo>
                <a:lnTo>
                  <a:pt x="109355" y="464938"/>
                </a:lnTo>
                <a:cubicBezTo>
                  <a:pt x="107836" y="461904"/>
                  <a:pt x="106318" y="459629"/>
                  <a:pt x="104039" y="456595"/>
                </a:cubicBezTo>
                <a:cubicBezTo>
                  <a:pt x="103280" y="455078"/>
                  <a:pt x="102521" y="453561"/>
                  <a:pt x="101761" y="452044"/>
                </a:cubicBezTo>
                <a:cubicBezTo>
                  <a:pt x="99483" y="448252"/>
                  <a:pt x="97205" y="443701"/>
                  <a:pt x="94926" y="439909"/>
                </a:cubicBezTo>
                <a:cubicBezTo>
                  <a:pt x="94167" y="438392"/>
                  <a:pt x="93408" y="436875"/>
                  <a:pt x="92648" y="435358"/>
                </a:cubicBezTo>
                <a:cubicBezTo>
                  <a:pt x="91129" y="431566"/>
                  <a:pt x="89611" y="428532"/>
                  <a:pt x="88092" y="424740"/>
                </a:cubicBezTo>
                <a:close/>
                <a:moveTo>
                  <a:pt x="161771" y="417898"/>
                </a:moveTo>
                <a:cubicBezTo>
                  <a:pt x="166316" y="414864"/>
                  <a:pt x="173134" y="415623"/>
                  <a:pt x="176164" y="420173"/>
                </a:cubicBezTo>
                <a:cubicBezTo>
                  <a:pt x="179194" y="425482"/>
                  <a:pt x="183739" y="430790"/>
                  <a:pt x="187527" y="435341"/>
                </a:cubicBezTo>
                <a:cubicBezTo>
                  <a:pt x="190557" y="439891"/>
                  <a:pt x="190557" y="446717"/>
                  <a:pt x="186012" y="449750"/>
                </a:cubicBezTo>
                <a:cubicBezTo>
                  <a:pt x="183739" y="451267"/>
                  <a:pt x="181466" y="452025"/>
                  <a:pt x="179194" y="452025"/>
                </a:cubicBezTo>
                <a:cubicBezTo>
                  <a:pt x="176921" y="452025"/>
                  <a:pt x="173891" y="451267"/>
                  <a:pt x="171619" y="448233"/>
                </a:cubicBezTo>
                <a:cubicBezTo>
                  <a:pt x="167074" y="442925"/>
                  <a:pt x="163286" y="437616"/>
                  <a:pt x="159498" y="431549"/>
                </a:cubicBezTo>
                <a:cubicBezTo>
                  <a:pt x="155711" y="426998"/>
                  <a:pt x="157226" y="420931"/>
                  <a:pt x="161771" y="417898"/>
                </a:cubicBezTo>
                <a:close/>
                <a:moveTo>
                  <a:pt x="31136" y="373923"/>
                </a:moveTo>
                <a:cubicBezTo>
                  <a:pt x="33414" y="384541"/>
                  <a:pt x="37211" y="394401"/>
                  <a:pt x="41008" y="404261"/>
                </a:cubicBezTo>
                <a:lnTo>
                  <a:pt x="79738" y="404261"/>
                </a:lnTo>
                <a:cubicBezTo>
                  <a:pt x="79738" y="403503"/>
                  <a:pt x="78979" y="401986"/>
                  <a:pt x="78979" y="401227"/>
                </a:cubicBezTo>
                <a:cubicBezTo>
                  <a:pt x="78219" y="399710"/>
                  <a:pt x="77460" y="398952"/>
                  <a:pt x="77460" y="397435"/>
                </a:cubicBezTo>
                <a:cubicBezTo>
                  <a:pt x="75182" y="391367"/>
                  <a:pt x="73663" y="385300"/>
                  <a:pt x="72144" y="379232"/>
                </a:cubicBezTo>
                <a:cubicBezTo>
                  <a:pt x="71385" y="378473"/>
                  <a:pt x="71385" y="378473"/>
                  <a:pt x="71385" y="377715"/>
                </a:cubicBezTo>
                <a:cubicBezTo>
                  <a:pt x="71385" y="376956"/>
                  <a:pt x="70625" y="375439"/>
                  <a:pt x="70625" y="373923"/>
                </a:cubicBezTo>
                <a:close/>
                <a:moveTo>
                  <a:pt x="499728" y="361797"/>
                </a:moveTo>
                <a:cubicBezTo>
                  <a:pt x="505037" y="363315"/>
                  <a:pt x="508071" y="369384"/>
                  <a:pt x="506554" y="374694"/>
                </a:cubicBezTo>
                <a:cubicBezTo>
                  <a:pt x="504279" y="381522"/>
                  <a:pt x="501245" y="387591"/>
                  <a:pt x="498970" y="394418"/>
                </a:cubicBezTo>
                <a:cubicBezTo>
                  <a:pt x="497453" y="398211"/>
                  <a:pt x="493661" y="400487"/>
                  <a:pt x="489868" y="400487"/>
                </a:cubicBezTo>
                <a:cubicBezTo>
                  <a:pt x="488352" y="400487"/>
                  <a:pt x="486835" y="399729"/>
                  <a:pt x="485318" y="399729"/>
                </a:cubicBezTo>
                <a:cubicBezTo>
                  <a:pt x="480767" y="397453"/>
                  <a:pt x="477733" y="391384"/>
                  <a:pt x="480009" y="386073"/>
                </a:cubicBezTo>
                <a:cubicBezTo>
                  <a:pt x="483042" y="380004"/>
                  <a:pt x="485318" y="373935"/>
                  <a:pt x="486835" y="367866"/>
                </a:cubicBezTo>
                <a:cubicBezTo>
                  <a:pt x="489110" y="362556"/>
                  <a:pt x="494419" y="360280"/>
                  <a:pt x="499728" y="361797"/>
                </a:cubicBezTo>
                <a:close/>
                <a:moveTo>
                  <a:pt x="132907" y="343643"/>
                </a:moveTo>
                <a:cubicBezTo>
                  <a:pt x="138227" y="342126"/>
                  <a:pt x="143546" y="345161"/>
                  <a:pt x="145066" y="350471"/>
                </a:cubicBezTo>
                <a:cubicBezTo>
                  <a:pt x="146586" y="356540"/>
                  <a:pt x="148865" y="363368"/>
                  <a:pt x="150385" y="368678"/>
                </a:cubicBezTo>
                <a:cubicBezTo>
                  <a:pt x="152665" y="373988"/>
                  <a:pt x="149625" y="380057"/>
                  <a:pt x="144306" y="381575"/>
                </a:cubicBezTo>
                <a:cubicBezTo>
                  <a:pt x="142786" y="382333"/>
                  <a:pt x="142026" y="382333"/>
                  <a:pt x="141266" y="382333"/>
                </a:cubicBezTo>
                <a:cubicBezTo>
                  <a:pt x="136707" y="382333"/>
                  <a:pt x="132907" y="380057"/>
                  <a:pt x="131388" y="375506"/>
                </a:cubicBezTo>
                <a:cubicBezTo>
                  <a:pt x="129108" y="368678"/>
                  <a:pt x="126828" y="362609"/>
                  <a:pt x="125309" y="355781"/>
                </a:cubicBezTo>
                <a:cubicBezTo>
                  <a:pt x="123789" y="350471"/>
                  <a:pt x="127588" y="344402"/>
                  <a:pt x="132907" y="343643"/>
                </a:cubicBezTo>
                <a:close/>
                <a:moveTo>
                  <a:pt x="21263" y="323864"/>
                </a:moveTo>
                <a:cubicBezTo>
                  <a:pt x="22782" y="333724"/>
                  <a:pt x="24301" y="344342"/>
                  <a:pt x="25820" y="354203"/>
                </a:cubicBezTo>
                <a:lnTo>
                  <a:pt x="66069" y="354203"/>
                </a:lnTo>
                <a:cubicBezTo>
                  <a:pt x="65309" y="348135"/>
                  <a:pt x="63790" y="342826"/>
                  <a:pt x="63031" y="337516"/>
                </a:cubicBezTo>
                <a:cubicBezTo>
                  <a:pt x="63031" y="336758"/>
                  <a:pt x="63031" y="336758"/>
                  <a:pt x="63031" y="335999"/>
                </a:cubicBezTo>
                <a:cubicBezTo>
                  <a:pt x="63031" y="332207"/>
                  <a:pt x="62272" y="327656"/>
                  <a:pt x="61512" y="323864"/>
                </a:cubicBezTo>
                <a:close/>
                <a:moveTo>
                  <a:pt x="509625" y="282911"/>
                </a:moveTo>
                <a:cubicBezTo>
                  <a:pt x="514955" y="282911"/>
                  <a:pt x="519524" y="286704"/>
                  <a:pt x="519524" y="292773"/>
                </a:cubicBezTo>
                <a:lnTo>
                  <a:pt x="519524" y="293532"/>
                </a:lnTo>
                <a:cubicBezTo>
                  <a:pt x="519524" y="300360"/>
                  <a:pt x="519524" y="307187"/>
                  <a:pt x="518763" y="313256"/>
                </a:cubicBezTo>
                <a:cubicBezTo>
                  <a:pt x="518763" y="318567"/>
                  <a:pt x="514194" y="323118"/>
                  <a:pt x="508863" y="323118"/>
                </a:cubicBezTo>
                <a:cubicBezTo>
                  <a:pt x="508102" y="323118"/>
                  <a:pt x="508102" y="323118"/>
                  <a:pt x="508102" y="322360"/>
                </a:cubicBezTo>
                <a:cubicBezTo>
                  <a:pt x="502010" y="322360"/>
                  <a:pt x="498202" y="317808"/>
                  <a:pt x="498964" y="311739"/>
                </a:cubicBezTo>
                <a:cubicBezTo>
                  <a:pt x="498964" y="305670"/>
                  <a:pt x="498964" y="299601"/>
                  <a:pt x="498964" y="293532"/>
                </a:cubicBezTo>
                <a:cubicBezTo>
                  <a:pt x="498964" y="287463"/>
                  <a:pt x="503533" y="282911"/>
                  <a:pt x="509625" y="282911"/>
                </a:cubicBezTo>
                <a:close/>
                <a:moveTo>
                  <a:pt x="20504" y="273047"/>
                </a:moveTo>
                <a:cubicBezTo>
                  <a:pt x="20504" y="279873"/>
                  <a:pt x="19744" y="286699"/>
                  <a:pt x="19744" y="293525"/>
                </a:cubicBezTo>
                <a:cubicBezTo>
                  <a:pt x="19744" y="296559"/>
                  <a:pt x="20504" y="300352"/>
                  <a:pt x="20504" y="303385"/>
                </a:cubicBezTo>
                <a:lnTo>
                  <a:pt x="60753" y="303385"/>
                </a:lnTo>
                <a:cubicBezTo>
                  <a:pt x="60753" y="300352"/>
                  <a:pt x="60753" y="296559"/>
                  <a:pt x="60753" y="293525"/>
                </a:cubicBezTo>
                <a:cubicBezTo>
                  <a:pt x="60753" y="286699"/>
                  <a:pt x="60753" y="279873"/>
                  <a:pt x="61512" y="273805"/>
                </a:cubicBezTo>
                <a:cubicBezTo>
                  <a:pt x="61512" y="273047"/>
                  <a:pt x="61512" y="273047"/>
                  <a:pt x="61512" y="273047"/>
                </a:cubicBezTo>
                <a:close/>
                <a:moveTo>
                  <a:pt x="129811" y="263173"/>
                </a:moveTo>
                <a:cubicBezTo>
                  <a:pt x="135111" y="263932"/>
                  <a:pt x="138897" y="268484"/>
                  <a:pt x="138897" y="274553"/>
                </a:cubicBezTo>
                <a:cubicBezTo>
                  <a:pt x="138140" y="280622"/>
                  <a:pt x="138140" y="286691"/>
                  <a:pt x="138140" y="292760"/>
                </a:cubicBezTo>
                <a:lnTo>
                  <a:pt x="138140" y="293518"/>
                </a:lnTo>
                <a:cubicBezTo>
                  <a:pt x="138140" y="298829"/>
                  <a:pt x="133597" y="303380"/>
                  <a:pt x="128297" y="303380"/>
                </a:cubicBezTo>
                <a:cubicBezTo>
                  <a:pt x="122997" y="303380"/>
                  <a:pt x="118454" y="299587"/>
                  <a:pt x="117697" y="294277"/>
                </a:cubicBezTo>
                <a:lnTo>
                  <a:pt x="117697" y="293518"/>
                </a:lnTo>
                <a:cubicBezTo>
                  <a:pt x="117697" y="286691"/>
                  <a:pt x="118454" y="279863"/>
                  <a:pt x="118454" y="273035"/>
                </a:cubicBezTo>
                <a:cubicBezTo>
                  <a:pt x="119211" y="266966"/>
                  <a:pt x="123754" y="263173"/>
                  <a:pt x="129811" y="263173"/>
                </a:cubicBezTo>
                <a:close/>
                <a:moveTo>
                  <a:pt x="28098" y="222230"/>
                </a:moveTo>
                <a:cubicBezTo>
                  <a:pt x="25820" y="232090"/>
                  <a:pt x="24301" y="242708"/>
                  <a:pt x="22782" y="252568"/>
                </a:cubicBezTo>
                <a:lnTo>
                  <a:pt x="63031" y="252568"/>
                </a:lnTo>
                <a:cubicBezTo>
                  <a:pt x="63031" y="251810"/>
                  <a:pt x="63031" y="251052"/>
                  <a:pt x="63031" y="250293"/>
                </a:cubicBezTo>
                <a:cubicBezTo>
                  <a:pt x="63031" y="250293"/>
                  <a:pt x="63031" y="249535"/>
                  <a:pt x="63031" y="249535"/>
                </a:cubicBezTo>
                <a:cubicBezTo>
                  <a:pt x="64550" y="242708"/>
                  <a:pt x="65309" y="236641"/>
                  <a:pt x="66828" y="229815"/>
                </a:cubicBezTo>
                <a:cubicBezTo>
                  <a:pt x="66828" y="229056"/>
                  <a:pt x="66828" y="227539"/>
                  <a:pt x="67588" y="226022"/>
                </a:cubicBezTo>
                <a:cubicBezTo>
                  <a:pt x="67588" y="225264"/>
                  <a:pt x="67588" y="223747"/>
                  <a:pt x="68347" y="222230"/>
                </a:cubicBezTo>
                <a:close/>
                <a:moveTo>
                  <a:pt x="492894" y="204013"/>
                </a:moveTo>
                <a:cubicBezTo>
                  <a:pt x="498219" y="202497"/>
                  <a:pt x="504304" y="205530"/>
                  <a:pt x="505825" y="210836"/>
                </a:cubicBezTo>
                <a:cubicBezTo>
                  <a:pt x="508108" y="216901"/>
                  <a:pt x="510390" y="223724"/>
                  <a:pt x="511911" y="230547"/>
                </a:cubicBezTo>
                <a:cubicBezTo>
                  <a:pt x="513432" y="235854"/>
                  <a:pt x="509629" y="241161"/>
                  <a:pt x="504304" y="242677"/>
                </a:cubicBezTo>
                <a:cubicBezTo>
                  <a:pt x="503543" y="243435"/>
                  <a:pt x="502783" y="243435"/>
                  <a:pt x="502022" y="243435"/>
                </a:cubicBezTo>
                <a:cubicBezTo>
                  <a:pt x="497458" y="243435"/>
                  <a:pt x="493655" y="240403"/>
                  <a:pt x="492133" y="235854"/>
                </a:cubicBezTo>
                <a:cubicBezTo>
                  <a:pt x="490612" y="229031"/>
                  <a:pt x="489091" y="222966"/>
                  <a:pt x="486809" y="216901"/>
                </a:cubicBezTo>
                <a:cubicBezTo>
                  <a:pt x="485287" y="211595"/>
                  <a:pt x="487569" y="206288"/>
                  <a:pt x="492894" y="204013"/>
                </a:cubicBezTo>
                <a:close/>
                <a:moveTo>
                  <a:pt x="151873" y="186619"/>
                </a:moveTo>
                <a:cubicBezTo>
                  <a:pt x="157203" y="188895"/>
                  <a:pt x="159488" y="194964"/>
                  <a:pt x="157203" y="200274"/>
                </a:cubicBezTo>
                <a:cubicBezTo>
                  <a:pt x="154919" y="205585"/>
                  <a:pt x="152634" y="211654"/>
                  <a:pt x="150350" y="217723"/>
                </a:cubicBezTo>
                <a:cubicBezTo>
                  <a:pt x="148827" y="222274"/>
                  <a:pt x="145019" y="224550"/>
                  <a:pt x="140450" y="224550"/>
                </a:cubicBezTo>
                <a:cubicBezTo>
                  <a:pt x="139689" y="224550"/>
                  <a:pt x="138927" y="224550"/>
                  <a:pt x="137404" y="224550"/>
                </a:cubicBezTo>
                <a:cubicBezTo>
                  <a:pt x="132074" y="222274"/>
                  <a:pt x="129028" y="216964"/>
                  <a:pt x="131312" y="211654"/>
                </a:cubicBezTo>
                <a:cubicBezTo>
                  <a:pt x="133597" y="204826"/>
                  <a:pt x="135881" y="197998"/>
                  <a:pt x="138927" y="191929"/>
                </a:cubicBezTo>
                <a:cubicBezTo>
                  <a:pt x="141212" y="186619"/>
                  <a:pt x="147304" y="184343"/>
                  <a:pt x="151873" y="186619"/>
                </a:cubicBezTo>
                <a:close/>
                <a:moveTo>
                  <a:pt x="218736" y="186536"/>
                </a:moveTo>
                <a:lnTo>
                  <a:pt x="281780" y="186536"/>
                </a:lnTo>
                <a:cubicBezTo>
                  <a:pt x="288616" y="186536"/>
                  <a:pt x="292414" y="190330"/>
                  <a:pt x="292414" y="196401"/>
                </a:cubicBezTo>
                <a:cubicBezTo>
                  <a:pt x="292414" y="202471"/>
                  <a:pt x="288616" y="207024"/>
                  <a:pt x="281780" y="207024"/>
                </a:cubicBezTo>
                <a:lnTo>
                  <a:pt x="264310" y="207024"/>
                </a:lnTo>
                <a:lnTo>
                  <a:pt x="322037" y="294288"/>
                </a:lnTo>
                <a:lnTo>
                  <a:pt x="379004" y="207024"/>
                </a:lnTo>
                <a:lnTo>
                  <a:pt x="361534" y="207024"/>
                </a:lnTo>
                <a:cubicBezTo>
                  <a:pt x="355457" y="207024"/>
                  <a:pt x="351659" y="202471"/>
                  <a:pt x="351659" y="196401"/>
                </a:cubicBezTo>
                <a:cubicBezTo>
                  <a:pt x="351659" y="190330"/>
                  <a:pt x="355457" y="186536"/>
                  <a:pt x="361534" y="186536"/>
                </a:cubicBezTo>
                <a:lnTo>
                  <a:pt x="425337" y="186536"/>
                </a:lnTo>
                <a:cubicBezTo>
                  <a:pt x="431413" y="186536"/>
                  <a:pt x="435211" y="190330"/>
                  <a:pt x="435211" y="196401"/>
                </a:cubicBezTo>
                <a:cubicBezTo>
                  <a:pt x="435211" y="202471"/>
                  <a:pt x="431413" y="207024"/>
                  <a:pt x="425337" y="207024"/>
                </a:cubicBezTo>
                <a:lnTo>
                  <a:pt x="405588" y="207024"/>
                </a:lnTo>
                <a:cubicBezTo>
                  <a:pt x="404069" y="207024"/>
                  <a:pt x="402550" y="207024"/>
                  <a:pt x="401031" y="209301"/>
                </a:cubicBezTo>
                <a:lnTo>
                  <a:pt x="337987" y="307947"/>
                </a:lnTo>
                <a:lnTo>
                  <a:pt x="373687" y="307947"/>
                </a:lnTo>
                <a:cubicBezTo>
                  <a:pt x="380523" y="307947"/>
                  <a:pt x="384321" y="311741"/>
                  <a:pt x="384321" y="317812"/>
                </a:cubicBezTo>
                <a:cubicBezTo>
                  <a:pt x="384321" y="324641"/>
                  <a:pt x="380523" y="328435"/>
                  <a:pt x="373687" y="328435"/>
                </a:cubicBezTo>
                <a:lnTo>
                  <a:pt x="331911" y="328435"/>
                </a:lnTo>
                <a:lnTo>
                  <a:pt x="331911" y="338300"/>
                </a:lnTo>
                <a:lnTo>
                  <a:pt x="373687" y="338300"/>
                </a:lnTo>
                <a:cubicBezTo>
                  <a:pt x="380523" y="338300"/>
                  <a:pt x="384321" y="342094"/>
                  <a:pt x="384321" y="348164"/>
                </a:cubicBezTo>
                <a:cubicBezTo>
                  <a:pt x="384321" y="354994"/>
                  <a:pt x="380523" y="358788"/>
                  <a:pt x="373687" y="358788"/>
                </a:cubicBezTo>
                <a:lnTo>
                  <a:pt x="331911" y="358788"/>
                </a:lnTo>
                <a:lnTo>
                  <a:pt x="331911" y="399005"/>
                </a:lnTo>
                <a:lnTo>
                  <a:pt x="355457" y="399005"/>
                </a:lnTo>
                <a:cubicBezTo>
                  <a:pt x="361534" y="399005"/>
                  <a:pt x="365332" y="402799"/>
                  <a:pt x="365332" y="408870"/>
                </a:cubicBezTo>
                <a:cubicBezTo>
                  <a:pt x="365332" y="415699"/>
                  <a:pt x="361534" y="419493"/>
                  <a:pt x="355457" y="419493"/>
                </a:cubicBezTo>
                <a:lnTo>
                  <a:pt x="288616" y="419493"/>
                </a:lnTo>
                <a:cubicBezTo>
                  <a:pt x="282539" y="419493"/>
                  <a:pt x="278742" y="415699"/>
                  <a:pt x="278742" y="408870"/>
                </a:cubicBezTo>
                <a:cubicBezTo>
                  <a:pt x="278742" y="402799"/>
                  <a:pt x="282539" y="399005"/>
                  <a:pt x="288616" y="399005"/>
                </a:cubicBezTo>
                <a:lnTo>
                  <a:pt x="312162" y="399005"/>
                </a:lnTo>
                <a:lnTo>
                  <a:pt x="312162" y="358788"/>
                </a:lnTo>
                <a:lnTo>
                  <a:pt x="270386" y="358788"/>
                </a:lnTo>
                <a:cubicBezTo>
                  <a:pt x="264310" y="358788"/>
                  <a:pt x="259752" y="354994"/>
                  <a:pt x="259752" y="348164"/>
                </a:cubicBezTo>
                <a:cubicBezTo>
                  <a:pt x="259752" y="342094"/>
                  <a:pt x="264310" y="338300"/>
                  <a:pt x="270386" y="338300"/>
                </a:cubicBezTo>
                <a:lnTo>
                  <a:pt x="312162" y="338300"/>
                </a:lnTo>
                <a:lnTo>
                  <a:pt x="312162" y="328435"/>
                </a:lnTo>
                <a:lnTo>
                  <a:pt x="270386" y="328435"/>
                </a:lnTo>
                <a:cubicBezTo>
                  <a:pt x="264310" y="328435"/>
                  <a:pt x="259752" y="324641"/>
                  <a:pt x="259752" y="317812"/>
                </a:cubicBezTo>
                <a:cubicBezTo>
                  <a:pt x="259752" y="311741"/>
                  <a:pt x="264310" y="307947"/>
                  <a:pt x="270386" y="307947"/>
                </a:cubicBezTo>
                <a:lnTo>
                  <a:pt x="305326" y="307947"/>
                </a:lnTo>
                <a:lnTo>
                  <a:pt x="242283" y="209301"/>
                </a:lnTo>
                <a:cubicBezTo>
                  <a:pt x="241523" y="207024"/>
                  <a:pt x="240004" y="207024"/>
                  <a:pt x="238485" y="207024"/>
                </a:cubicBezTo>
                <a:lnTo>
                  <a:pt x="218736" y="207024"/>
                </a:lnTo>
                <a:cubicBezTo>
                  <a:pt x="211900" y="207024"/>
                  <a:pt x="208102" y="202471"/>
                  <a:pt x="208102" y="196401"/>
                </a:cubicBezTo>
                <a:cubicBezTo>
                  <a:pt x="208102" y="190330"/>
                  <a:pt x="211900" y="186536"/>
                  <a:pt x="218736" y="186536"/>
                </a:cubicBezTo>
                <a:close/>
                <a:moveTo>
                  <a:pt x="44805" y="172171"/>
                </a:moveTo>
                <a:cubicBezTo>
                  <a:pt x="41008" y="182031"/>
                  <a:pt x="37211" y="191891"/>
                  <a:pt x="33414" y="202510"/>
                </a:cubicBezTo>
                <a:lnTo>
                  <a:pt x="73663" y="202510"/>
                </a:lnTo>
                <a:cubicBezTo>
                  <a:pt x="74422" y="197959"/>
                  <a:pt x="75941" y="193408"/>
                  <a:pt x="77460" y="188858"/>
                </a:cubicBezTo>
                <a:cubicBezTo>
                  <a:pt x="77460" y="188099"/>
                  <a:pt x="78219" y="186582"/>
                  <a:pt x="78979" y="185065"/>
                </a:cubicBezTo>
                <a:cubicBezTo>
                  <a:pt x="80498" y="180514"/>
                  <a:pt x="82016" y="175963"/>
                  <a:pt x="83535" y="172171"/>
                </a:cubicBezTo>
                <a:close/>
                <a:moveTo>
                  <a:pt x="451103" y="136487"/>
                </a:moveTo>
                <a:cubicBezTo>
                  <a:pt x="455664" y="132683"/>
                  <a:pt x="461746" y="133444"/>
                  <a:pt x="465547" y="138009"/>
                </a:cubicBezTo>
                <a:cubicBezTo>
                  <a:pt x="470108" y="143335"/>
                  <a:pt x="473909" y="148661"/>
                  <a:pt x="477709" y="154748"/>
                </a:cubicBezTo>
                <a:cubicBezTo>
                  <a:pt x="481510" y="159313"/>
                  <a:pt x="479990" y="165400"/>
                  <a:pt x="475429" y="168444"/>
                </a:cubicBezTo>
                <a:cubicBezTo>
                  <a:pt x="473909" y="169966"/>
                  <a:pt x="471628" y="169966"/>
                  <a:pt x="469347" y="169966"/>
                </a:cubicBezTo>
                <a:cubicBezTo>
                  <a:pt x="466307" y="169966"/>
                  <a:pt x="463266" y="168444"/>
                  <a:pt x="460986" y="166161"/>
                </a:cubicBezTo>
                <a:cubicBezTo>
                  <a:pt x="457945" y="160835"/>
                  <a:pt x="454144" y="155509"/>
                  <a:pt x="449583" y="150183"/>
                </a:cubicBezTo>
                <a:cubicBezTo>
                  <a:pt x="446542" y="146379"/>
                  <a:pt x="446542" y="139531"/>
                  <a:pt x="451103" y="136487"/>
                </a:cubicBezTo>
                <a:close/>
                <a:moveTo>
                  <a:pt x="185242" y="122835"/>
                </a:moveTo>
                <a:cubicBezTo>
                  <a:pt x="189040" y="119037"/>
                  <a:pt x="195876" y="119037"/>
                  <a:pt x="199674" y="122835"/>
                </a:cubicBezTo>
                <a:cubicBezTo>
                  <a:pt x="203472" y="126632"/>
                  <a:pt x="203472" y="132709"/>
                  <a:pt x="199674" y="137266"/>
                </a:cubicBezTo>
                <a:cubicBezTo>
                  <a:pt x="195117" y="141823"/>
                  <a:pt x="191319" y="146381"/>
                  <a:pt x="186762" y="150938"/>
                </a:cubicBezTo>
                <a:cubicBezTo>
                  <a:pt x="185242" y="153976"/>
                  <a:pt x="182204" y="154736"/>
                  <a:pt x="179166" y="154736"/>
                </a:cubicBezTo>
                <a:cubicBezTo>
                  <a:pt x="176887" y="154736"/>
                  <a:pt x="174609" y="153976"/>
                  <a:pt x="173090" y="152457"/>
                </a:cubicBezTo>
                <a:cubicBezTo>
                  <a:pt x="168532" y="149419"/>
                  <a:pt x="167773" y="142583"/>
                  <a:pt x="171571" y="138026"/>
                </a:cubicBezTo>
                <a:cubicBezTo>
                  <a:pt x="176128" y="132709"/>
                  <a:pt x="180685" y="127392"/>
                  <a:pt x="185242" y="122835"/>
                </a:cubicBezTo>
                <a:close/>
                <a:moveTo>
                  <a:pt x="81257" y="111494"/>
                </a:moveTo>
                <a:cubicBezTo>
                  <a:pt x="71385" y="123629"/>
                  <a:pt x="62272" y="137282"/>
                  <a:pt x="54677" y="151692"/>
                </a:cubicBezTo>
                <a:lnTo>
                  <a:pt x="92648" y="151692"/>
                </a:lnTo>
                <a:lnTo>
                  <a:pt x="92648" y="150934"/>
                </a:lnTo>
                <a:cubicBezTo>
                  <a:pt x="93408" y="149417"/>
                  <a:pt x="94167" y="147900"/>
                  <a:pt x="94926" y="146383"/>
                </a:cubicBezTo>
                <a:cubicBezTo>
                  <a:pt x="97205" y="142591"/>
                  <a:pt x="99483" y="138799"/>
                  <a:pt x="101761" y="135006"/>
                </a:cubicBezTo>
                <a:cubicBezTo>
                  <a:pt x="102521" y="133489"/>
                  <a:pt x="103280" y="131972"/>
                  <a:pt x="104039" y="130455"/>
                </a:cubicBezTo>
                <a:cubicBezTo>
                  <a:pt x="107077" y="125905"/>
                  <a:pt x="110115" y="121354"/>
                  <a:pt x="113152" y="116803"/>
                </a:cubicBezTo>
                <a:cubicBezTo>
                  <a:pt x="113912" y="114528"/>
                  <a:pt x="115431" y="113011"/>
                  <a:pt x="116190" y="111494"/>
                </a:cubicBezTo>
                <a:close/>
                <a:moveTo>
                  <a:pt x="400213" y="85002"/>
                </a:moveTo>
                <a:cubicBezTo>
                  <a:pt x="406282" y="88033"/>
                  <a:pt x="412351" y="91822"/>
                  <a:pt x="418420" y="95611"/>
                </a:cubicBezTo>
                <a:cubicBezTo>
                  <a:pt x="422972" y="98642"/>
                  <a:pt x="424489" y="104704"/>
                  <a:pt x="421455" y="109251"/>
                </a:cubicBezTo>
                <a:cubicBezTo>
                  <a:pt x="419179" y="112282"/>
                  <a:pt x="416144" y="113798"/>
                  <a:pt x="413110" y="113798"/>
                </a:cubicBezTo>
                <a:cubicBezTo>
                  <a:pt x="410834" y="113798"/>
                  <a:pt x="409317" y="113798"/>
                  <a:pt x="407800" y="112282"/>
                </a:cubicBezTo>
                <a:cubicBezTo>
                  <a:pt x="402489" y="109251"/>
                  <a:pt x="396420" y="106220"/>
                  <a:pt x="391110" y="103189"/>
                </a:cubicBezTo>
                <a:cubicBezTo>
                  <a:pt x="385799" y="100915"/>
                  <a:pt x="384282" y="94853"/>
                  <a:pt x="386558" y="89549"/>
                </a:cubicBezTo>
                <a:cubicBezTo>
                  <a:pt x="388834" y="84244"/>
                  <a:pt x="394903" y="82729"/>
                  <a:pt x="400213" y="85002"/>
                </a:cubicBezTo>
                <a:close/>
                <a:moveTo>
                  <a:pt x="255897" y="76571"/>
                </a:moveTo>
                <a:cubicBezTo>
                  <a:pt x="261215" y="75053"/>
                  <a:pt x="266534" y="77330"/>
                  <a:pt x="268814" y="82644"/>
                </a:cubicBezTo>
                <a:cubicBezTo>
                  <a:pt x="271093" y="87958"/>
                  <a:pt x="268054" y="94032"/>
                  <a:pt x="262735" y="95550"/>
                </a:cubicBezTo>
                <a:cubicBezTo>
                  <a:pt x="257416" y="97827"/>
                  <a:pt x="251338" y="100864"/>
                  <a:pt x="245259" y="103141"/>
                </a:cubicBezTo>
                <a:cubicBezTo>
                  <a:pt x="243739" y="103901"/>
                  <a:pt x="242219" y="104660"/>
                  <a:pt x="240700" y="104660"/>
                </a:cubicBezTo>
                <a:cubicBezTo>
                  <a:pt x="237660" y="104660"/>
                  <a:pt x="233861" y="102382"/>
                  <a:pt x="231582" y="99346"/>
                </a:cubicBezTo>
                <a:cubicBezTo>
                  <a:pt x="229302" y="94032"/>
                  <a:pt x="231582" y="87958"/>
                  <a:pt x="236141" y="85681"/>
                </a:cubicBezTo>
                <a:cubicBezTo>
                  <a:pt x="242979" y="81885"/>
                  <a:pt x="249058" y="79608"/>
                  <a:pt x="255897" y="76571"/>
                </a:cubicBezTo>
                <a:close/>
                <a:moveTo>
                  <a:pt x="318232" y="65184"/>
                </a:moveTo>
                <a:lnTo>
                  <a:pt x="318990" y="65184"/>
                </a:lnTo>
                <a:cubicBezTo>
                  <a:pt x="325813" y="65184"/>
                  <a:pt x="332636" y="65944"/>
                  <a:pt x="339459" y="66705"/>
                </a:cubicBezTo>
                <a:cubicBezTo>
                  <a:pt x="344766" y="67465"/>
                  <a:pt x="349314" y="72028"/>
                  <a:pt x="348556" y="78111"/>
                </a:cubicBezTo>
                <a:cubicBezTo>
                  <a:pt x="347798" y="83435"/>
                  <a:pt x="343249" y="87237"/>
                  <a:pt x="337943" y="87237"/>
                </a:cubicBezTo>
                <a:cubicBezTo>
                  <a:pt x="337943" y="87237"/>
                  <a:pt x="337184" y="86476"/>
                  <a:pt x="337184" y="86476"/>
                </a:cubicBezTo>
                <a:cubicBezTo>
                  <a:pt x="331120" y="85716"/>
                  <a:pt x="325055" y="85716"/>
                  <a:pt x="318990" y="85716"/>
                </a:cubicBezTo>
                <a:cubicBezTo>
                  <a:pt x="312925" y="85716"/>
                  <a:pt x="308376" y="81153"/>
                  <a:pt x="308376" y="75830"/>
                </a:cubicBezTo>
                <a:cubicBezTo>
                  <a:pt x="308376" y="69746"/>
                  <a:pt x="312925" y="65184"/>
                  <a:pt x="318232" y="65184"/>
                </a:cubicBezTo>
                <a:close/>
                <a:moveTo>
                  <a:pt x="133656" y="60677"/>
                </a:moveTo>
                <a:cubicBezTo>
                  <a:pt x="121506" y="69778"/>
                  <a:pt x="109355" y="79638"/>
                  <a:pt x="98723" y="91015"/>
                </a:cubicBezTo>
                <a:lnTo>
                  <a:pt x="132138" y="91015"/>
                </a:lnTo>
                <a:cubicBezTo>
                  <a:pt x="133656" y="89498"/>
                  <a:pt x="135175" y="87223"/>
                  <a:pt x="136694" y="85706"/>
                </a:cubicBezTo>
                <a:cubicBezTo>
                  <a:pt x="138213" y="83431"/>
                  <a:pt x="140491" y="81155"/>
                  <a:pt x="142010" y="79638"/>
                </a:cubicBezTo>
                <a:cubicBezTo>
                  <a:pt x="144288" y="77363"/>
                  <a:pt x="146566" y="75088"/>
                  <a:pt x="148085" y="73571"/>
                </a:cubicBezTo>
                <a:cubicBezTo>
                  <a:pt x="150364" y="71295"/>
                  <a:pt x="151882" y="69020"/>
                  <a:pt x="154161" y="67503"/>
                </a:cubicBezTo>
                <a:cubicBezTo>
                  <a:pt x="156439" y="65228"/>
                  <a:pt x="159477" y="62952"/>
                  <a:pt x="161755" y="60677"/>
                </a:cubicBezTo>
                <a:close/>
                <a:moveTo>
                  <a:pt x="214914" y="25029"/>
                </a:moveTo>
                <a:cubicBezTo>
                  <a:pt x="198966" y="28063"/>
                  <a:pt x="183018" y="33372"/>
                  <a:pt x="168589" y="40198"/>
                </a:cubicBezTo>
                <a:lnTo>
                  <a:pt x="188334" y="40198"/>
                </a:lnTo>
                <a:cubicBezTo>
                  <a:pt x="190612" y="38681"/>
                  <a:pt x="193650" y="37164"/>
                  <a:pt x="196688" y="34889"/>
                </a:cubicBezTo>
                <a:cubicBezTo>
                  <a:pt x="198207" y="34131"/>
                  <a:pt x="199725" y="32614"/>
                  <a:pt x="202004" y="31855"/>
                </a:cubicBezTo>
                <a:cubicBezTo>
                  <a:pt x="205041" y="30338"/>
                  <a:pt x="208079" y="28063"/>
                  <a:pt x="211877" y="26546"/>
                </a:cubicBezTo>
                <a:cubicBezTo>
                  <a:pt x="212636" y="25787"/>
                  <a:pt x="214155" y="25029"/>
                  <a:pt x="214914" y="25029"/>
                </a:cubicBezTo>
                <a:close/>
                <a:moveTo>
                  <a:pt x="318954" y="20478"/>
                </a:moveTo>
                <a:cubicBezTo>
                  <a:pt x="310600" y="20478"/>
                  <a:pt x="303006" y="20478"/>
                  <a:pt x="294653" y="21237"/>
                </a:cubicBezTo>
                <a:lnTo>
                  <a:pt x="290855" y="21995"/>
                </a:lnTo>
                <a:cubicBezTo>
                  <a:pt x="290096" y="21995"/>
                  <a:pt x="290096" y="21995"/>
                  <a:pt x="289337" y="22754"/>
                </a:cubicBezTo>
                <a:cubicBezTo>
                  <a:pt x="285540" y="22754"/>
                  <a:pt x="282502" y="23512"/>
                  <a:pt x="278705" y="24271"/>
                </a:cubicBezTo>
                <a:cubicBezTo>
                  <a:pt x="278705" y="24271"/>
                  <a:pt x="278705" y="24271"/>
                  <a:pt x="277945" y="24271"/>
                </a:cubicBezTo>
                <a:cubicBezTo>
                  <a:pt x="274908" y="25029"/>
                  <a:pt x="271111" y="25787"/>
                  <a:pt x="268073" y="26546"/>
                </a:cubicBezTo>
                <a:cubicBezTo>
                  <a:pt x="267314" y="26546"/>
                  <a:pt x="267314" y="26546"/>
                  <a:pt x="266554" y="26546"/>
                </a:cubicBezTo>
                <a:cubicBezTo>
                  <a:pt x="263517" y="27304"/>
                  <a:pt x="260479" y="28821"/>
                  <a:pt x="257441" y="29580"/>
                </a:cubicBezTo>
                <a:cubicBezTo>
                  <a:pt x="256682" y="29580"/>
                  <a:pt x="255922" y="30338"/>
                  <a:pt x="254404" y="30338"/>
                </a:cubicBezTo>
                <a:cubicBezTo>
                  <a:pt x="252125" y="31097"/>
                  <a:pt x="249847" y="31855"/>
                  <a:pt x="246810" y="32614"/>
                </a:cubicBezTo>
                <a:cubicBezTo>
                  <a:pt x="245291" y="33372"/>
                  <a:pt x="243012" y="34131"/>
                  <a:pt x="240734" y="35648"/>
                </a:cubicBezTo>
                <a:cubicBezTo>
                  <a:pt x="239215" y="35648"/>
                  <a:pt x="238456" y="36406"/>
                  <a:pt x="236937" y="37164"/>
                </a:cubicBezTo>
                <a:cubicBezTo>
                  <a:pt x="182259" y="59918"/>
                  <a:pt x="136694" y="105426"/>
                  <a:pt x="109355" y="163069"/>
                </a:cubicBezTo>
                <a:cubicBezTo>
                  <a:pt x="109355" y="163828"/>
                  <a:pt x="109355" y="163828"/>
                  <a:pt x="109355" y="164586"/>
                </a:cubicBezTo>
                <a:cubicBezTo>
                  <a:pt x="107836" y="167620"/>
                  <a:pt x="106318" y="170654"/>
                  <a:pt x="104799" y="174446"/>
                </a:cubicBezTo>
                <a:cubicBezTo>
                  <a:pt x="104039" y="175205"/>
                  <a:pt x="103280" y="176722"/>
                  <a:pt x="103280" y="178239"/>
                </a:cubicBezTo>
                <a:cubicBezTo>
                  <a:pt x="101761" y="180514"/>
                  <a:pt x="101002" y="182789"/>
                  <a:pt x="100242" y="185823"/>
                </a:cubicBezTo>
                <a:cubicBezTo>
                  <a:pt x="99483" y="187341"/>
                  <a:pt x="98723" y="188858"/>
                  <a:pt x="97964" y="190374"/>
                </a:cubicBezTo>
                <a:cubicBezTo>
                  <a:pt x="97205" y="192650"/>
                  <a:pt x="96445" y="194925"/>
                  <a:pt x="95686" y="197201"/>
                </a:cubicBezTo>
                <a:cubicBezTo>
                  <a:pt x="95686" y="199476"/>
                  <a:pt x="94926" y="200993"/>
                  <a:pt x="94167" y="203268"/>
                </a:cubicBezTo>
                <a:cubicBezTo>
                  <a:pt x="93408" y="204785"/>
                  <a:pt x="92648" y="207061"/>
                  <a:pt x="92648" y="209336"/>
                </a:cubicBezTo>
                <a:cubicBezTo>
                  <a:pt x="91889" y="211611"/>
                  <a:pt x="91129" y="213128"/>
                  <a:pt x="90370" y="215404"/>
                </a:cubicBezTo>
                <a:cubicBezTo>
                  <a:pt x="90370" y="217679"/>
                  <a:pt x="89611" y="219955"/>
                  <a:pt x="88851" y="221471"/>
                </a:cubicBezTo>
                <a:cubicBezTo>
                  <a:pt x="88851" y="223747"/>
                  <a:pt x="88092" y="226022"/>
                  <a:pt x="87332" y="227539"/>
                </a:cubicBezTo>
                <a:cubicBezTo>
                  <a:pt x="87332" y="229815"/>
                  <a:pt x="86573" y="232090"/>
                  <a:pt x="86573" y="234365"/>
                </a:cubicBezTo>
                <a:cubicBezTo>
                  <a:pt x="85813" y="236641"/>
                  <a:pt x="85813" y="238158"/>
                  <a:pt x="85054" y="240433"/>
                </a:cubicBezTo>
                <a:cubicBezTo>
                  <a:pt x="85054" y="242708"/>
                  <a:pt x="84295" y="244984"/>
                  <a:pt x="84295" y="247259"/>
                </a:cubicBezTo>
                <a:cubicBezTo>
                  <a:pt x="83535" y="249535"/>
                  <a:pt x="83535" y="251810"/>
                  <a:pt x="83535" y="253327"/>
                </a:cubicBezTo>
                <a:cubicBezTo>
                  <a:pt x="82776" y="255602"/>
                  <a:pt x="82776" y="258636"/>
                  <a:pt x="82776" y="260912"/>
                </a:cubicBezTo>
                <a:cubicBezTo>
                  <a:pt x="82016" y="262428"/>
                  <a:pt x="82016" y="264704"/>
                  <a:pt x="82016" y="266221"/>
                </a:cubicBezTo>
                <a:cubicBezTo>
                  <a:pt x="82016" y="269255"/>
                  <a:pt x="81257" y="272288"/>
                  <a:pt x="81257" y="275322"/>
                </a:cubicBezTo>
                <a:cubicBezTo>
                  <a:pt x="81257" y="276839"/>
                  <a:pt x="81257" y="278356"/>
                  <a:pt x="81257" y="279873"/>
                </a:cubicBezTo>
                <a:cubicBezTo>
                  <a:pt x="80498" y="284424"/>
                  <a:pt x="80498" y="288975"/>
                  <a:pt x="80498" y="293525"/>
                </a:cubicBezTo>
                <a:cubicBezTo>
                  <a:pt x="80498" y="298076"/>
                  <a:pt x="80498" y="302627"/>
                  <a:pt x="81257" y="306419"/>
                </a:cubicBezTo>
                <a:cubicBezTo>
                  <a:pt x="81257" y="308695"/>
                  <a:pt x="81257" y="310212"/>
                  <a:pt x="81257" y="311729"/>
                </a:cubicBezTo>
                <a:cubicBezTo>
                  <a:pt x="81257" y="314004"/>
                  <a:pt x="81257" y="317038"/>
                  <a:pt x="82016" y="320072"/>
                </a:cubicBezTo>
                <a:cubicBezTo>
                  <a:pt x="82016" y="321589"/>
                  <a:pt x="82016" y="323864"/>
                  <a:pt x="82776" y="325381"/>
                </a:cubicBezTo>
                <a:cubicBezTo>
                  <a:pt x="82776" y="328415"/>
                  <a:pt x="82776" y="330690"/>
                  <a:pt x="83535" y="332966"/>
                </a:cubicBezTo>
                <a:cubicBezTo>
                  <a:pt x="83535" y="335241"/>
                  <a:pt x="83535" y="336758"/>
                  <a:pt x="84295" y="339033"/>
                </a:cubicBezTo>
                <a:cubicBezTo>
                  <a:pt x="84295" y="341309"/>
                  <a:pt x="85054" y="343584"/>
                  <a:pt x="85054" y="345859"/>
                </a:cubicBezTo>
                <a:cubicBezTo>
                  <a:pt x="85813" y="348135"/>
                  <a:pt x="85813" y="350410"/>
                  <a:pt x="86573" y="351927"/>
                </a:cubicBezTo>
                <a:cubicBezTo>
                  <a:pt x="86573" y="354203"/>
                  <a:pt x="87332" y="356478"/>
                  <a:pt x="87332" y="358753"/>
                </a:cubicBezTo>
                <a:cubicBezTo>
                  <a:pt x="88092" y="361029"/>
                  <a:pt x="88851" y="362546"/>
                  <a:pt x="88851" y="364821"/>
                </a:cubicBezTo>
                <a:cubicBezTo>
                  <a:pt x="89611" y="367096"/>
                  <a:pt x="90370" y="369372"/>
                  <a:pt x="90370" y="370889"/>
                </a:cubicBezTo>
                <a:cubicBezTo>
                  <a:pt x="91129" y="373164"/>
                  <a:pt x="91889" y="375439"/>
                  <a:pt x="91889" y="376956"/>
                </a:cubicBezTo>
                <a:cubicBezTo>
                  <a:pt x="92648" y="379232"/>
                  <a:pt x="93408" y="381507"/>
                  <a:pt x="94167" y="383783"/>
                </a:cubicBezTo>
                <a:cubicBezTo>
                  <a:pt x="94926" y="385300"/>
                  <a:pt x="95686" y="387575"/>
                  <a:pt x="95686" y="389092"/>
                </a:cubicBezTo>
                <a:cubicBezTo>
                  <a:pt x="96445" y="391367"/>
                  <a:pt x="97205" y="393643"/>
                  <a:pt x="97964" y="395918"/>
                </a:cubicBezTo>
                <a:cubicBezTo>
                  <a:pt x="98723" y="397435"/>
                  <a:pt x="99483" y="398952"/>
                  <a:pt x="100242" y="401227"/>
                </a:cubicBezTo>
                <a:cubicBezTo>
                  <a:pt x="101002" y="403503"/>
                  <a:pt x="101761" y="405778"/>
                  <a:pt x="103280" y="408812"/>
                </a:cubicBezTo>
                <a:cubicBezTo>
                  <a:pt x="103280" y="409570"/>
                  <a:pt x="104039" y="411087"/>
                  <a:pt x="104799" y="412604"/>
                </a:cubicBezTo>
                <a:cubicBezTo>
                  <a:pt x="106318" y="415638"/>
                  <a:pt x="107077" y="418672"/>
                  <a:pt x="108596" y="422464"/>
                </a:cubicBezTo>
                <a:cubicBezTo>
                  <a:pt x="109355" y="422464"/>
                  <a:pt x="109355" y="423223"/>
                  <a:pt x="109355" y="423223"/>
                </a:cubicBezTo>
                <a:cubicBezTo>
                  <a:pt x="136694" y="481624"/>
                  <a:pt x="182259" y="526374"/>
                  <a:pt x="236937" y="549886"/>
                </a:cubicBezTo>
                <a:cubicBezTo>
                  <a:pt x="237697" y="549886"/>
                  <a:pt x="239215" y="550644"/>
                  <a:pt x="240734" y="551403"/>
                </a:cubicBezTo>
                <a:cubicBezTo>
                  <a:pt x="243012" y="552161"/>
                  <a:pt x="245291" y="552920"/>
                  <a:pt x="246810" y="553678"/>
                </a:cubicBezTo>
                <a:cubicBezTo>
                  <a:pt x="249847" y="554437"/>
                  <a:pt x="252125" y="555195"/>
                  <a:pt x="254404" y="555954"/>
                </a:cubicBezTo>
                <a:cubicBezTo>
                  <a:pt x="255922" y="556712"/>
                  <a:pt x="256682" y="556712"/>
                  <a:pt x="257441" y="557471"/>
                </a:cubicBezTo>
                <a:cubicBezTo>
                  <a:pt x="260479" y="558229"/>
                  <a:pt x="263517" y="558988"/>
                  <a:pt x="266554" y="559746"/>
                </a:cubicBezTo>
                <a:cubicBezTo>
                  <a:pt x="267314" y="559746"/>
                  <a:pt x="267314" y="559746"/>
                  <a:pt x="268073" y="559746"/>
                </a:cubicBezTo>
                <a:cubicBezTo>
                  <a:pt x="271111" y="560504"/>
                  <a:pt x="274908" y="561263"/>
                  <a:pt x="277945" y="562021"/>
                </a:cubicBezTo>
                <a:cubicBezTo>
                  <a:pt x="278705" y="562021"/>
                  <a:pt x="278705" y="562021"/>
                  <a:pt x="278705" y="562780"/>
                </a:cubicBezTo>
                <a:cubicBezTo>
                  <a:pt x="282502" y="562780"/>
                  <a:pt x="285540" y="563538"/>
                  <a:pt x="289337" y="564297"/>
                </a:cubicBezTo>
                <a:cubicBezTo>
                  <a:pt x="290096" y="564297"/>
                  <a:pt x="290096" y="564297"/>
                  <a:pt x="290855" y="564297"/>
                </a:cubicBezTo>
                <a:lnTo>
                  <a:pt x="294653" y="565055"/>
                </a:lnTo>
                <a:cubicBezTo>
                  <a:pt x="303006" y="565814"/>
                  <a:pt x="310600" y="566572"/>
                  <a:pt x="318954" y="566572"/>
                </a:cubicBezTo>
                <a:cubicBezTo>
                  <a:pt x="449573" y="566572"/>
                  <a:pt x="556650" y="443701"/>
                  <a:pt x="556650" y="293525"/>
                </a:cubicBezTo>
                <a:cubicBezTo>
                  <a:pt x="556650" y="142591"/>
                  <a:pt x="449573" y="20478"/>
                  <a:pt x="318954" y="20478"/>
                </a:cubicBezTo>
                <a:close/>
                <a:moveTo>
                  <a:pt x="258201" y="0"/>
                </a:moveTo>
                <a:cubicBezTo>
                  <a:pt x="268073" y="0"/>
                  <a:pt x="277945" y="758"/>
                  <a:pt x="287818" y="2275"/>
                </a:cubicBezTo>
                <a:cubicBezTo>
                  <a:pt x="298450" y="758"/>
                  <a:pt x="308322" y="0"/>
                  <a:pt x="318954" y="0"/>
                </a:cubicBezTo>
                <a:cubicBezTo>
                  <a:pt x="460964" y="0"/>
                  <a:pt x="577154" y="131214"/>
                  <a:pt x="577154" y="293525"/>
                </a:cubicBezTo>
                <a:cubicBezTo>
                  <a:pt x="577154" y="455078"/>
                  <a:pt x="460964" y="586292"/>
                  <a:pt x="318954" y="586292"/>
                </a:cubicBezTo>
                <a:cubicBezTo>
                  <a:pt x="308322" y="586292"/>
                  <a:pt x="298450" y="585534"/>
                  <a:pt x="287818" y="584775"/>
                </a:cubicBezTo>
                <a:cubicBezTo>
                  <a:pt x="277945" y="585534"/>
                  <a:pt x="268073" y="586292"/>
                  <a:pt x="258201" y="586292"/>
                </a:cubicBezTo>
                <a:cubicBezTo>
                  <a:pt x="203522" y="586292"/>
                  <a:pt x="152642" y="567331"/>
                  <a:pt x="110874" y="533958"/>
                </a:cubicBezTo>
                <a:cubicBezTo>
                  <a:pt x="110115" y="533200"/>
                  <a:pt x="109355" y="533200"/>
                  <a:pt x="108596" y="532441"/>
                </a:cubicBezTo>
                <a:cubicBezTo>
                  <a:pt x="91129" y="518031"/>
                  <a:pt x="75182" y="501344"/>
                  <a:pt x="60753" y="482383"/>
                </a:cubicBezTo>
                <a:cubicBezTo>
                  <a:pt x="60753" y="482383"/>
                  <a:pt x="59993" y="481624"/>
                  <a:pt x="59993" y="480866"/>
                </a:cubicBezTo>
                <a:cubicBezTo>
                  <a:pt x="46324" y="461904"/>
                  <a:pt x="34173" y="441426"/>
                  <a:pt x="25060" y="419430"/>
                </a:cubicBezTo>
                <a:cubicBezTo>
                  <a:pt x="24301" y="418672"/>
                  <a:pt x="24301" y="417913"/>
                  <a:pt x="24301" y="417913"/>
                </a:cubicBezTo>
                <a:cubicBezTo>
                  <a:pt x="8353" y="379990"/>
                  <a:pt x="0" y="337516"/>
                  <a:pt x="0" y="293525"/>
                </a:cubicBezTo>
                <a:cubicBezTo>
                  <a:pt x="0" y="264704"/>
                  <a:pt x="3037" y="237399"/>
                  <a:pt x="9872" y="211611"/>
                </a:cubicBezTo>
                <a:cubicBezTo>
                  <a:pt x="9872" y="210095"/>
                  <a:pt x="10632" y="209336"/>
                  <a:pt x="10632" y="207819"/>
                </a:cubicBezTo>
                <a:cubicBezTo>
                  <a:pt x="15188" y="191133"/>
                  <a:pt x="21263" y="174446"/>
                  <a:pt x="28857" y="158519"/>
                </a:cubicBezTo>
                <a:cubicBezTo>
                  <a:pt x="28857" y="157760"/>
                  <a:pt x="28857" y="157760"/>
                  <a:pt x="29617" y="157002"/>
                </a:cubicBezTo>
                <a:cubicBezTo>
                  <a:pt x="39489" y="134248"/>
                  <a:pt x="52399" y="113769"/>
                  <a:pt x="67588" y="94808"/>
                </a:cubicBezTo>
                <a:cubicBezTo>
                  <a:pt x="68347" y="94808"/>
                  <a:pt x="68347" y="94049"/>
                  <a:pt x="69106" y="94049"/>
                </a:cubicBezTo>
                <a:cubicBezTo>
                  <a:pt x="85054" y="74329"/>
                  <a:pt x="103280" y="57643"/>
                  <a:pt x="123025" y="43232"/>
                </a:cubicBezTo>
                <a:cubicBezTo>
                  <a:pt x="162514" y="15927"/>
                  <a:pt x="208839" y="0"/>
                  <a:pt x="258201" y="0"/>
                </a:cubicBezTo>
                <a:close/>
              </a:path>
            </a:pathLst>
          </a:custGeom>
          <a:solidFill>
            <a:sysClr val="window" lastClr="FFFFFF"/>
          </a:solidFill>
          <a:ln>
            <a:noFill/>
          </a:ln>
        </p:spPr>
        <p:txBody>
          <a:bodyPr vert="horz" wrap="square" lIns="211653"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defTabSz="1828165">
              <a:lnSpc>
                <a:spcPct val="150000"/>
              </a:lnSpc>
            </a:pPr>
            <a:endParaRPr lang="en-GB" sz="2645" kern="0" dirty="0">
              <a:solidFill>
                <a:sysClr val="windowText" lastClr="000000"/>
              </a:solidFill>
              <a:latin typeface="微软雅黑" panose="020B0503020204020204" pitchFamily="34" charset="-122"/>
              <a:ea typeface="微软雅黑" panose="020B0503020204020204" pitchFamily="34" charset="-122"/>
            </a:endParaRPr>
          </a:p>
        </p:txBody>
      </p:sp>
      <p:sp>
        <p:nvSpPr>
          <p:cNvPr id="4" name="菱形 3"/>
          <p:cNvSpPr/>
          <p:nvPr>
            <p:custDataLst>
              <p:tags r:id="rId6"/>
            </p:custDataLst>
          </p:nvPr>
        </p:nvSpPr>
        <p:spPr>
          <a:xfrm flipH="1">
            <a:off x="5175885" y="1856105"/>
            <a:ext cx="642620" cy="642620"/>
          </a:xfrm>
          <a:prstGeom prst="diamond">
            <a:avLst/>
          </a:prstGeom>
          <a:solidFill>
            <a:srgbClr val="4F81BD"/>
          </a:solidFill>
          <a:ln w="28575" cap="flat" cmpd="sng" algn="ctr">
            <a:solidFill>
              <a:sysClr val="window" lastClr="FFFFFF"/>
            </a:solidFill>
            <a:prstDash val="solid"/>
            <a:miter lim="800000"/>
          </a:ln>
          <a:effectLst/>
        </p:spPr>
        <p:txBody>
          <a:bodyPr wrap="none" rtlCol="0" anchor="ctr">
            <a:normAutofit fontScale="82500" lnSpcReduction="20000"/>
          </a:bodyPr>
          <a:lstStyle/>
          <a:p>
            <a:pPr algn="ctr"/>
            <a:endParaRPr lang="zh-CN" altLang="en-US" sz="2060" dirty="0">
              <a:latin typeface="微软雅黑" panose="020B0503020204020204" pitchFamily="34" charset="-122"/>
              <a:ea typeface="微软雅黑" panose="020B0503020204020204" pitchFamily="34" charset="-122"/>
            </a:endParaRPr>
          </a:p>
        </p:txBody>
      </p:sp>
      <p:sp>
        <p:nvSpPr>
          <p:cNvPr id="5" name="菱形 4"/>
          <p:cNvSpPr/>
          <p:nvPr>
            <p:custDataLst>
              <p:tags r:id="rId7"/>
            </p:custDataLst>
          </p:nvPr>
        </p:nvSpPr>
        <p:spPr>
          <a:xfrm flipH="1">
            <a:off x="5183505" y="2520950"/>
            <a:ext cx="642620" cy="642620"/>
          </a:xfrm>
          <a:prstGeom prst="diamond">
            <a:avLst/>
          </a:prstGeom>
          <a:solidFill>
            <a:srgbClr val="9BBB59"/>
          </a:solidFill>
          <a:ln w="28575" cap="flat" cmpd="sng" algn="ctr">
            <a:solidFill>
              <a:sysClr val="window" lastClr="FFFFFF"/>
            </a:solidFill>
            <a:prstDash val="solid"/>
            <a:miter lim="800000"/>
          </a:ln>
          <a:effectLst/>
        </p:spPr>
        <p:txBody>
          <a:bodyPr wrap="none" rtlCol="0" anchor="ctr">
            <a:normAutofit fontScale="82500" lnSpcReduction="20000"/>
          </a:bodyPr>
          <a:lstStyle/>
          <a:p>
            <a:pPr algn="ctr"/>
            <a:endParaRPr lang="zh-CN" altLang="en-US" sz="2060" dirty="0">
              <a:latin typeface="微软雅黑" panose="020B0503020204020204" pitchFamily="34" charset="-122"/>
              <a:ea typeface="微软雅黑" panose="020B0503020204020204" pitchFamily="34" charset="-122"/>
            </a:endParaRPr>
          </a:p>
        </p:txBody>
      </p:sp>
      <p:sp>
        <p:nvSpPr>
          <p:cNvPr id="6" name="任意多边形 5"/>
          <p:cNvSpPr/>
          <p:nvPr>
            <p:custDataLst>
              <p:tags r:id="rId8"/>
            </p:custDataLst>
          </p:nvPr>
        </p:nvSpPr>
        <p:spPr bwMode="auto">
          <a:xfrm>
            <a:off x="5399405" y="2081530"/>
            <a:ext cx="210185" cy="206375"/>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ysClr val="window" lastClr="FFFFFF"/>
          </a:solidFill>
          <a:ln>
            <a:solidFill>
              <a:sysClr val="window" lastClr="FFFFFF"/>
            </a:solidFill>
          </a:ln>
        </p:spPr>
        <p:txBody>
          <a:bodyPr vert="horz" wrap="square" lIns="67199" tIns="33599" rIns="67199" bIns="33599" numCol="1" anchor="t" anchorCtr="0" compatLnSpc="1">
            <a:no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endParaRPr lang="zh-CN" altLang="en-US" sz="1325" dirty="0">
              <a:latin typeface="微软雅黑" panose="020B0503020204020204" pitchFamily="34" charset="-122"/>
              <a:ea typeface="微软雅黑" panose="020B0503020204020204" pitchFamily="34" charset="-122"/>
            </a:endParaRPr>
          </a:p>
        </p:txBody>
      </p:sp>
      <p:sp>
        <p:nvSpPr>
          <p:cNvPr id="7" name="椭圆 6"/>
          <p:cNvSpPr/>
          <p:nvPr>
            <p:custDataLst>
              <p:tags r:id="rId9"/>
            </p:custDataLst>
          </p:nvPr>
        </p:nvSpPr>
        <p:spPr>
          <a:xfrm flipH="1">
            <a:off x="5461635" y="1865630"/>
            <a:ext cx="55245" cy="55245"/>
          </a:xfrm>
          <a:prstGeom prst="ellipse">
            <a:avLst/>
          </a:prstGeom>
          <a:solidFill>
            <a:srgbClr val="4F81BD"/>
          </a:solidFill>
          <a:ln w="12700" cap="flat" cmpd="sng" algn="ctr">
            <a:solidFill>
              <a:sysClr val="window" lastClr="FFFFFF"/>
            </a:solidFill>
            <a:prstDash val="solid"/>
            <a:miter lim="800000"/>
          </a:ln>
          <a:effectLst/>
        </p:spPr>
        <p:txBody>
          <a:bodyPr rtlCol="0" anchor="ctr"/>
          <a:lstStyle/>
          <a:p>
            <a:pPr algn="ctr"/>
            <a:endParaRPr lang="zh-CN" altLang="en-US" sz="1325">
              <a:latin typeface="微软雅黑" panose="020B0503020204020204" pitchFamily="34" charset="-122"/>
              <a:ea typeface="微软雅黑" panose="020B0503020204020204" pitchFamily="34" charset="-122"/>
            </a:endParaRPr>
          </a:p>
        </p:txBody>
      </p:sp>
      <p:sp>
        <p:nvSpPr>
          <p:cNvPr id="8" name="任意多边形 7"/>
          <p:cNvSpPr/>
          <p:nvPr>
            <p:custDataLst>
              <p:tags r:id="rId10"/>
            </p:custDataLst>
          </p:nvPr>
        </p:nvSpPr>
        <p:spPr bwMode="auto">
          <a:xfrm>
            <a:off x="5398770" y="2736215"/>
            <a:ext cx="212090" cy="211455"/>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endParaRPr lang="en-US" sz="5290">
              <a:latin typeface="微软雅黑" panose="020B0503020204020204" pitchFamily="34" charset="-122"/>
              <a:ea typeface="微软雅黑" panose="020B0503020204020204" pitchFamily="34" charset="-122"/>
            </a:endParaRPr>
          </a:p>
        </p:txBody>
      </p:sp>
      <p:sp>
        <p:nvSpPr>
          <p:cNvPr id="9" name="椭圆 8"/>
          <p:cNvSpPr/>
          <p:nvPr>
            <p:custDataLst>
              <p:tags r:id="rId11"/>
            </p:custDataLst>
          </p:nvPr>
        </p:nvSpPr>
        <p:spPr>
          <a:xfrm flipH="1">
            <a:off x="6104255" y="2486025"/>
            <a:ext cx="55245" cy="55245"/>
          </a:xfrm>
          <a:prstGeom prst="ellipse">
            <a:avLst/>
          </a:prstGeom>
          <a:solidFill>
            <a:srgbClr val="C0504D"/>
          </a:solidFill>
          <a:ln w="12700" cap="flat" cmpd="sng" algn="ctr">
            <a:solidFill>
              <a:sysClr val="window" lastClr="FFFFFF"/>
            </a:solidFill>
            <a:prstDash val="solid"/>
            <a:miter lim="800000"/>
          </a:ln>
          <a:effectLst/>
        </p:spPr>
        <p:txBody>
          <a:bodyPr rtlCol="0" anchor="ctr"/>
          <a:lstStyle/>
          <a:p>
            <a:pPr algn="ctr"/>
            <a:endParaRPr lang="zh-CN" altLang="en-US" sz="1325">
              <a:latin typeface="微软雅黑" panose="020B0503020204020204" pitchFamily="34" charset="-122"/>
              <a:ea typeface="微软雅黑" panose="020B0503020204020204" pitchFamily="34" charset="-122"/>
            </a:endParaRPr>
          </a:p>
        </p:txBody>
      </p:sp>
      <p:sp>
        <p:nvSpPr>
          <p:cNvPr id="10" name="椭圆 9"/>
          <p:cNvSpPr/>
          <p:nvPr>
            <p:custDataLst>
              <p:tags r:id="rId12"/>
            </p:custDataLst>
          </p:nvPr>
        </p:nvSpPr>
        <p:spPr>
          <a:xfrm flipH="1">
            <a:off x="5476875" y="3113405"/>
            <a:ext cx="55245" cy="55245"/>
          </a:xfrm>
          <a:prstGeom prst="ellipse">
            <a:avLst/>
          </a:prstGeom>
          <a:solidFill>
            <a:srgbClr val="9BBB59"/>
          </a:solidFill>
          <a:ln w="12700" cap="flat" cmpd="sng" algn="ctr">
            <a:solidFill>
              <a:sysClr val="window" lastClr="FFFFFF"/>
            </a:solidFill>
            <a:prstDash val="solid"/>
            <a:miter lim="800000"/>
          </a:ln>
          <a:effectLst/>
        </p:spPr>
        <p:txBody>
          <a:bodyPr rtlCol="0" anchor="ctr"/>
          <a:lstStyle/>
          <a:p>
            <a:pPr algn="ctr"/>
            <a:endParaRPr lang="zh-CN" altLang="en-US" sz="1325">
              <a:latin typeface="微软雅黑" panose="020B0503020204020204" pitchFamily="34" charset="-122"/>
              <a:ea typeface="微软雅黑" panose="020B0503020204020204" pitchFamily="34" charset="-122"/>
            </a:endParaRPr>
          </a:p>
        </p:txBody>
      </p:sp>
      <p:cxnSp>
        <p:nvCxnSpPr>
          <p:cNvPr id="11" name="肘形连接符 10"/>
          <p:cNvCxnSpPr>
            <a:stCxn id="7" idx="0"/>
            <a:endCxn id="19" idx="1"/>
          </p:cNvCxnSpPr>
          <p:nvPr>
            <p:custDataLst>
              <p:tags r:id="rId13"/>
            </p:custDataLst>
          </p:nvPr>
        </p:nvCxnSpPr>
        <p:spPr>
          <a:xfrm rot="16200000">
            <a:off x="6032500" y="802005"/>
            <a:ext cx="520065" cy="1607185"/>
          </a:xfrm>
          <a:prstGeom prst="bentConnector2">
            <a:avLst/>
          </a:prstGeom>
          <a:noFill/>
          <a:ln w="6350" cap="rnd" cmpd="sng" algn="ctr">
            <a:solidFill>
              <a:srgbClr val="000000">
                <a:lumMod val="50000"/>
                <a:lumOff val="50000"/>
              </a:srgbClr>
            </a:solidFill>
            <a:prstDash val="solid"/>
            <a:round/>
            <a:headEnd type="none"/>
            <a:tailEnd type="none" w="med" len="med"/>
          </a:ln>
          <a:effectLst/>
        </p:spPr>
      </p:cxnSp>
      <p:cxnSp>
        <p:nvCxnSpPr>
          <p:cNvPr id="12" name="肘形连接符 11"/>
          <p:cNvCxnSpPr>
            <a:stCxn id="9" idx="2"/>
            <a:endCxn id="21" idx="1"/>
          </p:cNvCxnSpPr>
          <p:nvPr>
            <p:custDataLst>
              <p:tags r:id="rId14"/>
            </p:custDataLst>
          </p:nvPr>
        </p:nvCxnSpPr>
        <p:spPr>
          <a:xfrm flipV="1">
            <a:off x="6159500" y="2357755"/>
            <a:ext cx="936625" cy="156210"/>
          </a:xfrm>
          <a:prstGeom prst="bentConnector3">
            <a:avLst>
              <a:gd name="adj1" fmla="val 50034"/>
            </a:avLst>
          </a:prstGeom>
          <a:noFill/>
          <a:ln w="6350" cap="rnd" cmpd="sng" algn="ctr">
            <a:solidFill>
              <a:srgbClr val="000000">
                <a:lumMod val="50000"/>
                <a:lumOff val="50000"/>
              </a:srgbClr>
            </a:solidFill>
            <a:prstDash val="solid"/>
            <a:round/>
            <a:headEnd type="none"/>
            <a:tailEnd type="none" w="med" len="med"/>
          </a:ln>
          <a:effectLst/>
        </p:spPr>
      </p:cxnSp>
      <p:cxnSp>
        <p:nvCxnSpPr>
          <p:cNvPr id="13" name="肘形连接符 12"/>
          <p:cNvCxnSpPr>
            <a:stCxn id="10" idx="4"/>
            <a:endCxn id="23" idx="1"/>
          </p:cNvCxnSpPr>
          <p:nvPr>
            <p:custDataLst>
              <p:tags r:id="rId15"/>
            </p:custDataLst>
          </p:nvPr>
        </p:nvCxnSpPr>
        <p:spPr>
          <a:xfrm rot="5400000" flipV="1">
            <a:off x="6220460" y="2452370"/>
            <a:ext cx="159385" cy="1591945"/>
          </a:xfrm>
          <a:prstGeom prst="bentConnector2">
            <a:avLst/>
          </a:prstGeom>
          <a:noFill/>
          <a:ln w="6350" cap="rnd" cmpd="sng" algn="ctr">
            <a:solidFill>
              <a:srgbClr val="000000">
                <a:lumMod val="50000"/>
                <a:lumOff val="50000"/>
              </a:srgbClr>
            </a:solidFill>
            <a:prstDash val="solid"/>
            <a:round/>
            <a:headEnd type="none"/>
            <a:tailEnd type="none" w="med" len="med"/>
          </a:ln>
          <a:effectLst/>
        </p:spPr>
      </p:cxnSp>
      <p:sp>
        <p:nvSpPr>
          <p:cNvPr id="19" name="文本框 18"/>
          <p:cNvSpPr txBox="1"/>
          <p:nvPr>
            <p:custDataLst>
              <p:tags r:id="rId16"/>
            </p:custDataLst>
          </p:nvPr>
        </p:nvSpPr>
        <p:spPr bwMode="auto">
          <a:xfrm>
            <a:off x="7096125" y="1235075"/>
            <a:ext cx="139128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6141" tIns="34393" rIns="66141" bIns="0" anchor="ctr" anchorCtr="0">
            <a:normAutofit fontScale="92500" lnSpcReduction="20000"/>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20000"/>
              </a:lnSpc>
              <a:spcBef>
                <a:spcPct val="0"/>
              </a:spcBef>
            </a:pPr>
            <a:r>
              <a:rPr lang="zh-CN" altLang="en-US" sz="1325" b="1" spc="300" dirty="0">
                <a:solidFill>
                  <a:srgbClr val="4F81BD"/>
                </a:solidFill>
                <a:latin typeface="微软雅黑" panose="020B0503020204020204" pitchFamily="34" charset="-122"/>
                <a:ea typeface="微软雅黑" panose="020B0503020204020204" pitchFamily="34" charset="-122"/>
                <a:cs typeface="+mn-ea"/>
              </a:rPr>
              <a:t>专项性</a:t>
            </a:r>
          </a:p>
        </p:txBody>
      </p:sp>
      <p:sp>
        <p:nvSpPr>
          <p:cNvPr id="20" name="文本框 19"/>
          <p:cNvSpPr txBox="1"/>
          <p:nvPr>
            <p:custDataLst>
              <p:tags r:id="rId17"/>
            </p:custDataLst>
          </p:nvPr>
        </p:nvSpPr>
        <p:spPr>
          <a:xfrm>
            <a:off x="5668010" y="1483360"/>
            <a:ext cx="2819400" cy="310515"/>
          </a:xfrm>
          <a:prstGeom prst="rect">
            <a:avLst/>
          </a:prstGeom>
          <a:noFill/>
        </p:spPr>
        <p:txBody>
          <a:bodyPr wrap="square" lIns="66141" tIns="0" rIns="66141" bIns="34393" rtlCol="0"/>
          <a:lstStyle/>
          <a:p>
            <a:pPr>
              <a:lnSpc>
                <a:spcPct val="120000"/>
              </a:lnSpc>
            </a:pPr>
            <a:r>
              <a:rPr lang="zh-CN" altLang="en-US" sz="840" spc="150" dirty="0">
                <a:latin typeface="微软雅黑" panose="020B0503020204020204" pitchFamily="34" charset="-122"/>
                <a:ea typeface="微软雅黑" panose="020B0503020204020204" pitchFamily="34" charset="-122"/>
              </a:rPr>
              <a:t>项目支出预算的专项性体现在预算与业务结合之中。即预算围绕项目，项目围绕特定目标，项目预算是为完成特定工作任务而编制的经费支出计划，针对不同目标或任务应分别设立项目。</a:t>
            </a:r>
          </a:p>
        </p:txBody>
      </p:sp>
      <p:sp>
        <p:nvSpPr>
          <p:cNvPr id="21" name="文本框 20"/>
          <p:cNvSpPr txBox="1"/>
          <p:nvPr>
            <p:custDataLst>
              <p:tags r:id="rId18"/>
            </p:custDataLst>
          </p:nvPr>
        </p:nvSpPr>
        <p:spPr>
          <a:xfrm>
            <a:off x="7096125" y="2242185"/>
            <a:ext cx="1391285" cy="230505"/>
          </a:xfrm>
          <a:prstGeom prst="rect">
            <a:avLst/>
          </a:prstGeom>
          <a:noFill/>
        </p:spPr>
        <p:txBody>
          <a:bodyPr wrap="square" lIns="66141" tIns="34393" rIns="66141" bIns="0" rtlCol="0" anchor="ctr" anchorCtr="0">
            <a:normAutofit fontScale="92500" lnSpcReduction="20000"/>
          </a:bodyPr>
          <a:lstStyle/>
          <a:p>
            <a:pPr>
              <a:lnSpc>
                <a:spcPct val="120000"/>
              </a:lnSpc>
            </a:pPr>
            <a:r>
              <a:rPr lang="zh-CN" altLang="en-US" sz="1325" b="1" spc="300" dirty="0">
                <a:solidFill>
                  <a:srgbClr val="C0504D"/>
                </a:solidFill>
                <a:latin typeface="微软雅黑" panose="020B0503020204020204" pitchFamily="34" charset="-122"/>
                <a:ea typeface="微软雅黑" panose="020B0503020204020204" pitchFamily="34" charset="-122"/>
                <a:cs typeface="+mn-ea"/>
              </a:rPr>
              <a:t>独立性</a:t>
            </a:r>
          </a:p>
        </p:txBody>
      </p:sp>
      <p:sp>
        <p:nvSpPr>
          <p:cNvPr id="22" name="文本框 21"/>
          <p:cNvSpPr txBox="1"/>
          <p:nvPr>
            <p:custDataLst>
              <p:tags r:id="rId19"/>
            </p:custDataLst>
          </p:nvPr>
        </p:nvSpPr>
        <p:spPr>
          <a:xfrm>
            <a:off x="6104255" y="2566035"/>
            <a:ext cx="2383155" cy="310515"/>
          </a:xfrm>
          <a:prstGeom prst="rect">
            <a:avLst/>
          </a:prstGeom>
          <a:noFill/>
        </p:spPr>
        <p:txBody>
          <a:bodyPr wrap="square" lIns="66141" tIns="0" rIns="66141" bIns="34393" rtlCol="0"/>
          <a:lstStyle/>
          <a:p>
            <a:pPr>
              <a:lnSpc>
                <a:spcPct val="120000"/>
              </a:lnSpc>
            </a:pPr>
            <a:r>
              <a:rPr lang="zh-CN" altLang="en-US" sz="830" spc="150" dirty="0">
                <a:latin typeface="微软雅黑" panose="020B0503020204020204" pitchFamily="34" charset="-122"/>
                <a:ea typeface="微软雅黑" panose="020B0503020204020204" pitchFamily="34" charset="-122"/>
              </a:rPr>
              <a:t>每个项目支出预算应有其支出的明确范围，项目之间支出不交叉，项目支出与基本支出之间也不能交叉，如果出现交叉则说明项目目标或任务有重叠，项目边界不清，设置不尽合理。</a:t>
            </a:r>
          </a:p>
        </p:txBody>
      </p:sp>
      <p:sp>
        <p:nvSpPr>
          <p:cNvPr id="23" name="文本框 22"/>
          <p:cNvSpPr txBox="1"/>
          <p:nvPr>
            <p:custDataLst>
              <p:tags r:id="rId20"/>
            </p:custDataLst>
          </p:nvPr>
        </p:nvSpPr>
        <p:spPr bwMode="auto">
          <a:xfrm>
            <a:off x="7096125" y="3222625"/>
            <a:ext cx="1391285" cy="210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6141" tIns="34393" rIns="66141" bIns="0" anchor="ctr" anchorCtr="0">
            <a:normAutofit fontScale="85000" lnSpcReduction="20000"/>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20000"/>
              </a:lnSpc>
              <a:spcBef>
                <a:spcPct val="0"/>
              </a:spcBef>
            </a:pPr>
            <a:r>
              <a:rPr lang="zh-CN" altLang="en-US" sz="1325" b="1" spc="300" dirty="0">
                <a:solidFill>
                  <a:srgbClr val="9BBB59"/>
                </a:solidFill>
                <a:latin typeface="微软雅黑" panose="020B0503020204020204" pitchFamily="34" charset="-122"/>
                <a:ea typeface="微软雅黑" panose="020B0503020204020204" pitchFamily="34" charset="-122"/>
                <a:cs typeface="+mn-ea"/>
              </a:rPr>
              <a:t>完整性</a:t>
            </a:r>
          </a:p>
        </p:txBody>
      </p:sp>
      <p:sp>
        <p:nvSpPr>
          <p:cNvPr id="24" name="文本框 23"/>
          <p:cNvSpPr txBox="1"/>
          <p:nvPr>
            <p:custDataLst>
              <p:tags r:id="rId21"/>
            </p:custDataLst>
          </p:nvPr>
        </p:nvSpPr>
        <p:spPr>
          <a:xfrm>
            <a:off x="5721985" y="3444240"/>
            <a:ext cx="2765425" cy="310515"/>
          </a:xfrm>
          <a:prstGeom prst="rect">
            <a:avLst/>
          </a:prstGeom>
          <a:noFill/>
        </p:spPr>
        <p:txBody>
          <a:bodyPr wrap="square" lIns="66141" tIns="0" rIns="66141" bIns="34393" rtlCol="0"/>
          <a:lstStyle/>
          <a:p>
            <a:pPr>
              <a:lnSpc>
                <a:spcPct val="120000"/>
              </a:lnSpc>
            </a:pPr>
            <a:r>
              <a:rPr lang="zh-CN" altLang="en-US" sz="830" spc="150" dirty="0">
                <a:latin typeface="微软雅黑" panose="020B0503020204020204" pitchFamily="34" charset="-122"/>
                <a:ea typeface="微软雅黑" panose="020B0503020204020204" pitchFamily="34" charset="-122"/>
              </a:rPr>
              <a:t>项目支出预算应包括完成特定目标或任务所涉及的全部经费支出，应避免将为一个目标或任务而发生的支出拆解分散到多个项目支出中去。</a:t>
            </a:r>
          </a:p>
        </p:txBody>
      </p:sp>
      <p:sp>
        <p:nvSpPr>
          <p:cNvPr id="25" name="文本框 24"/>
          <p:cNvSpPr txBox="1"/>
          <p:nvPr>
            <p:custDataLst>
              <p:tags r:id="rId22"/>
            </p:custDataLst>
          </p:nvPr>
        </p:nvSpPr>
        <p:spPr>
          <a:xfrm>
            <a:off x="4452620" y="2355850"/>
            <a:ext cx="883285" cy="315595"/>
          </a:xfrm>
          <a:prstGeom prst="rect">
            <a:avLst/>
          </a:prstGeom>
          <a:noFill/>
        </p:spPr>
        <p:txBody>
          <a:bodyPr wrap="square" rtlCol="0" anchor="ctr" anchorCtr="0">
            <a:normAutofit fontScale="97500"/>
          </a:bodyPr>
          <a:lstStyle/>
          <a:p>
            <a:pPr marL="0" lvl="0" indent="0" algn="ctr">
              <a:lnSpc>
                <a:spcPct val="100000"/>
              </a:lnSpc>
              <a:spcBef>
                <a:spcPts val="0"/>
              </a:spcBef>
              <a:spcAft>
                <a:spcPts val="0"/>
              </a:spcAft>
              <a:buSzPct val="100000"/>
            </a:pPr>
            <a:r>
              <a:rPr lang="zh-CN" altLang="en-US" sz="1470" b="1" spc="300" dirty="0">
                <a:solidFill>
                  <a:sysClr val="window" lastClr="FFFFFF"/>
                </a:solidFill>
                <a:latin typeface="微软雅黑" panose="020B0503020204020204" pitchFamily="34" charset="-122"/>
                <a:ea typeface="微软雅黑" panose="020B0503020204020204" pitchFamily="34" charset="-122"/>
              </a:rPr>
              <a:t>特征</a:t>
            </a: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a:solidFill>
                  <a:prstClr val="white"/>
                </a:solidFill>
                <a:latin typeface="黑体" panose="02010609060101010101" pitchFamily="49" charset="-122"/>
                <a:ea typeface="黑体" panose="02010609060101010101" pitchFamily="49" charset="-122"/>
                <a:sym typeface="+mn-lt"/>
              </a:rPr>
              <a:t>四、部门支出预算</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16" name="文本框 15"/>
          <p:cNvSpPr txBox="1"/>
          <p:nvPr/>
        </p:nvSpPr>
        <p:spPr>
          <a:xfrm>
            <a:off x="726123" y="1398905"/>
            <a:ext cx="7688580" cy="1877437"/>
          </a:xfrm>
          <a:prstGeom prst="rect">
            <a:avLst/>
          </a:prstGeom>
          <a:noFill/>
        </p:spPr>
        <p:txBody>
          <a:bodyPr wrap="square" rtlCol="0">
            <a:spAutoFit/>
          </a:bodyPr>
          <a:lstStyle/>
          <a:p>
            <a:pPr indent="508000" algn="l" fontAlgn="auto"/>
            <a:r>
              <a:rPr lang="zh-CN" altLang="en-US" sz="2000" b="1" dirty="0">
                <a:latin typeface="+mn-ea"/>
              </a:rPr>
              <a:t>3.项目支</a:t>
            </a:r>
            <a:r>
              <a:rPr lang="zh-CN" altLang="en-US" sz="2000" b="1" dirty="0" smtClean="0">
                <a:latin typeface="+mn-ea"/>
              </a:rPr>
              <a:t>出预算的管理</a:t>
            </a:r>
            <a:endParaRPr lang="en-US" altLang="zh-CN" sz="2000" b="1" dirty="0" smtClean="0">
              <a:latin typeface="+mn-ea"/>
            </a:endParaRPr>
          </a:p>
          <a:p>
            <a:pPr indent="508000" algn="l" fontAlgn="auto"/>
            <a:r>
              <a:rPr lang="zh-CN" altLang="en-US" dirty="0" smtClean="0"/>
              <a:t>为</a:t>
            </a:r>
            <a:r>
              <a:rPr lang="zh-CN" altLang="en-US" dirty="0"/>
              <a:t>适应政府预算要从单纯的控制收支的工具，向成为政府进行国家治理、实施宏观调控、实现施政目标的重要手段转变，成为更加注重预算作为一种管理工具的重要作用，项目预算主要目标是由传统的强调投入分配和支出保障功能，转向实现政府主要职能和中长期公共政策目标，突出预算的规划功能，发挥预算作为政策实施工具的作用。同时，促使各部门改善内部管理，转变行为方式，以更有效的方法和途径履行部门职责。</a:t>
            </a:r>
          </a:p>
        </p:txBody>
      </p:sp>
      <p:sp>
        <p:nvSpPr>
          <p:cNvPr id="5" name="椭圆 4"/>
          <p:cNvSpPr/>
          <p:nvPr>
            <p:custDataLst>
              <p:tags r:id="rId3"/>
            </p:custDataLst>
          </p:nvPr>
        </p:nvSpPr>
        <p:spPr>
          <a:xfrm>
            <a:off x="1415832" y="3527591"/>
            <a:ext cx="768265" cy="768265"/>
          </a:xfrm>
          <a:prstGeom prst="ellipse">
            <a:avLst/>
          </a:prstGeom>
          <a:solidFill>
            <a:srgbClr val="1F74AD"/>
          </a:solidFill>
          <a:ln w="12700" cap="flat" cmpd="sng" algn="ctr">
            <a:noFill/>
            <a:prstDash val="solid"/>
            <a:miter lim="800000"/>
          </a:ln>
          <a:effectLst/>
        </p:spPr>
        <p:txBody>
          <a:bodyPr rtlCol="0" anchor="ctr">
            <a:normAutofit/>
          </a:bodyPr>
          <a:lstStyle/>
          <a:p>
            <a:pPr algn="ctr"/>
            <a:endParaRPr lang="zh-CN" altLang="en-US" sz="1325"/>
          </a:p>
        </p:txBody>
      </p:sp>
      <p:sp>
        <p:nvSpPr>
          <p:cNvPr id="7" name="五角星 6"/>
          <p:cNvSpPr/>
          <p:nvPr>
            <p:custDataLst>
              <p:tags r:id="rId4"/>
            </p:custDataLst>
          </p:nvPr>
        </p:nvSpPr>
        <p:spPr>
          <a:xfrm>
            <a:off x="1508987" y="3592485"/>
            <a:ext cx="581956" cy="581956"/>
          </a:xfrm>
          <a:prstGeom prst="star5">
            <a:avLst/>
          </a:prstGeom>
          <a:solidFill>
            <a:sysClr val="window" lastClr="FFFFFF"/>
          </a:solidFill>
          <a:ln w="12700" cap="flat" cmpd="sng" algn="ctr">
            <a:noFill/>
            <a:prstDash val="solid"/>
            <a:miter lim="800000"/>
          </a:ln>
          <a:effectLst/>
        </p:spPr>
        <p:txBody>
          <a:bodyPr rtlCol="0" anchor="ctr">
            <a:normAutofit fontScale="75000" lnSpcReduction="20000"/>
          </a:bodyPr>
          <a:lstStyle/>
          <a:p>
            <a:pPr algn="ctr"/>
            <a:r>
              <a:rPr lang="en-US" altLang="zh-CN" sz="1325" dirty="0">
                <a:solidFill>
                  <a:srgbClr val="1F74AD"/>
                </a:solidFill>
              </a:rPr>
              <a:t>A</a:t>
            </a:r>
            <a:endParaRPr lang="zh-CN" altLang="en-US" sz="1325" dirty="0">
              <a:solidFill>
                <a:srgbClr val="1F74AD"/>
              </a:solidFill>
            </a:endParaRPr>
          </a:p>
        </p:txBody>
      </p:sp>
      <p:cxnSp>
        <p:nvCxnSpPr>
          <p:cNvPr id="10" name="直接连接符 9"/>
          <p:cNvCxnSpPr/>
          <p:nvPr>
            <p:custDataLst>
              <p:tags r:id="rId5"/>
            </p:custDataLst>
          </p:nvPr>
        </p:nvCxnSpPr>
        <p:spPr>
          <a:xfrm>
            <a:off x="2291905" y="3359075"/>
            <a:ext cx="0" cy="1105297"/>
          </a:xfrm>
          <a:prstGeom prst="line">
            <a:avLst/>
          </a:prstGeom>
          <a:noFill/>
          <a:ln w="6350" cap="flat" cmpd="sng" algn="ctr">
            <a:solidFill>
              <a:srgbClr val="1F74AD"/>
            </a:solidFill>
            <a:prstDash val="solid"/>
            <a:miter lim="800000"/>
          </a:ln>
          <a:effectLst/>
        </p:spPr>
      </p:cxnSp>
      <p:sp>
        <p:nvSpPr>
          <p:cNvPr id="12" name="文本框 11"/>
          <p:cNvSpPr txBox="1"/>
          <p:nvPr>
            <p:custDataLst>
              <p:tags r:id="rId6"/>
            </p:custDataLst>
          </p:nvPr>
        </p:nvSpPr>
        <p:spPr>
          <a:xfrm>
            <a:off x="2372500" y="3427110"/>
            <a:ext cx="1119950" cy="970275"/>
          </a:xfrm>
          <a:prstGeom prst="rect">
            <a:avLst/>
          </a:prstGeom>
          <a:noFill/>
        </p:spPr>
        <p:txBody>
          <a:bodyPr wrap="square" rtlCol="0" anchor="ctr">
            <a:normAutofit fontScale="95000"/>
          </a:bodyPr>
          <a:lstStyle/>
          <a:p>
            <a:pPr>
              <a:lnSpc>
                <a:spcPct val="120000"/>
              </a:lnSpc>
            </a:pPr>
            <a:r>
              <a:rPr lang="zh-CN" altLang="en-US" sz="1400" spc="150" dirty="0">
                <a:latin typeface="微软雅黑" panose="020B0503020204020204" pitchFamily="34" charset="-122"/>
                <a:ea typeface="微软雅黑" panose="020B0503020204020204" pitchFamily="34" charset="-122"/>
              </a:rPr>
              <a:t>项目设置及管理方式</a:t>
            </a:r>
          </a:p>
        </p:txBody>
      </p:sp>
      <p:sp>
        <p:nvSpPr>
          <p:cNvPr id="20" name="椭圆 19"/>
          <p:cNvSpPr/>
          <p:nvPr>
            <p:custDataLst>
              <p:tags r:id="rId7"/>
            </p:custDataLst>
          </p:nvPr>
        </p:nvSpPr>
        <p:spPr>
          <a:xfrm>
            <a:off x="4284538" y="3480760"/>
            <a:ext cx="768265" cy="768265"/>
          </a:xfrm>
          <a:prstGeom prst="ellipse">
            <a:avLst/>
          </a:prstGeom>
          <a:solidFill>
            <a:srgbClr val="1AA3AA"/>
          </a:solidFill>
          <a:ln w="12700" cap="flat" cmpd="sng" algn="ctr">
            <a:noFill/>
            <a:prstDash val="solid"/>
            <a:miter lim="800000"/>
          </a:ln>
          <a:effectLst/>
        </p:spPr>
        <p:txBody>
          <a:bodyPr rtlCol="0" anchor="ctr">
            <a:normAutofit/>
          </a:bodyPr>
          <a:lstStyle/>
          <a:p>
            <a:pPr algn="ctr"/>
            <a:endParaRPr lang="zh-CN" altLang="en-US" sz="1325"/>
          </a:p>
        </p:txBody>
      </p:sp>
      <p:sp>
        <p:nvSpPr>
          <p:cNvPr id="21" name="五角星 20"/>
          <p:cNvSpPr/>
          <p:nvPr>
            <p:custDataLst>
              <p:tags r:id="rId8"/>
            </p:custDataLst>
          </p:nvPr>
        </p:nvSpPr>
        <p:spPr>
          <a:xfrm>
            <a:off x="4377693" y="3545654"/>
            <a:ext cx="581956" cy="581956"/>
          </a:xfrm>
          <a:prstGeom prst="star5">
            <a:avLst/>
          </a:prstGeom>
          <a:solidFill>
            <a:sysClr val="window" lastClr="FFFFFF"/>
          </a:solidFill>
          <a:ln w="12700" cap="flat" cmpd="sng" algn="ctr">
            <a:noFill/>
            <a:prstDash val="solid"/>
            <a:miter lim="800000"/>
          </a:ln>
          <a:effectLst/>
        </p:spPr>
        <p:txBody>
          <a:bodyPr rtlCol="0" anchor="ctr">
            <a:normAutofit fontScale="77500" lnSpcReduction="20000"/>
          </a:bodyPr>
          <a:lstStyle/>
          <a:p>
            <a:pPr algn="ctr"/>
            <a:r>
              <a:rPr lang="en-US" altLang="zh-CN" sz="1325" dirty="0">
                <a:solidFill>
                  <a:srgbClr val="1F74AD"/>
                </a:solidFill>
              </a:rPr>
              <a:t>B</a:t>
            </a:r>
            <a:endParaRPr lang="zh-CN" altLang="en-US" sz="1325" dirty="0">
              <a:solidFill>
                <a:srgbClr val="1F74AD"/>
              </a:solidFill>
            </a:endParaRPr>
          </a:p>
        </p:txBody>
      </p:sp>
      <p:cxnSp>
        <p:nvCxnSpPr>
          <p:cNvPr id="22" name="直接连接符 21"/>
          <p:cNvCxnSpPr/>
          <p:nvPr>
            <p:custDataLst>
              <p:tags r:id="rId9"/>
            </p:custDataLst>
          </p:nvPr>
        </p:nvCxnSpPr>
        <p:spPr>
          <a:xfrm>
            <a:off x="5160612" y="3312244"/>
            <a:ext cx="0" cy="1105297"/>
          </a:xfrm>
          <a:prstGeom prst="line">
            <a:avLst/>
          </a:prstGeom>
          <a:noFill/>
          <a:ln w="6350" cap="flat" cmpd="sng" algn="ctr">
            <a:solidFill>
              <a:srgbClr val="1AA3AA"/>
            </a:solidFill>
            <a:prstDash val="solid"/>
            <a:miter lim="800000"/>
          </a:ln>
          <a:effectLst/>
        </p:spPr>
      </p:cxnSp>
      <p:sp>
        <p:nvSpPr>
          <p:cNvPr id="23" name="文本框 22"/>
          <p:cNvSpPr txBox="1"/>
          <p:nvPr>
            <p:custDataLst>
              <p:tags r:id="rId10"/>
            </p:custDataLst>
          </p:nvPr>
        </p:nvSpPr>
        <p:spPr>
          <a:xfrm>
            <a:off x="5241206" y="3380279"/>
            <a:ext cx="1119950" cy="970275"/>
          </a:xfrm>
          <a:prstGeom prst="rect">
            <a:avLst/>
          </a:prstGeom>
          <a:noFill/>
        </p:spPr>
        <p:txBody>
          <a:bodyPr wrap="square" rtlCol="0" anchor="ctr"/>
          <a:lstStyle/>
          <a:p>
            <a:pPr marL="0" lvl="0" indent="0" algn="l">
              <a:lnSpc>
                <a:spcPct val="120000"/>
              </a:lnSpc>
              <a:spcBef>
                <a:spcPts val="0"/>
              </a:spcBef>
              <a:spcAft>
                <a:spcPts val="0"/>
              </a:spcAft>
              <a:buSzPct val="100000"/>
            </a:pPr>
            <a:r>
              <a:rPr lang="zh-CN" altLang="en-US" sz="1400" spc="150" dirty="0">
                <a:solidFill>
                  <a:srgbClr val="000000"/>
                </a:solidFill>
                <a:latin typeface="微软雅黑" panose="020B0503020204020204" pitchFamily="34" charset="-122"/>
                <a:ea typeface="微软雅黑" panose="020B0503020204020204" pitchFamily="34" charset="-122"/>
              </a:rPr>
              <a:t>项目及预算的评审评价</a:t>
            </a:r>
          </a:p>
        </p:txBody>
      </p:sp>
      <p:sp>
        <p:nvSpPr>
          <p:cNvPr id="2"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四、部门支出预算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六、部门支出预算的编制</a:t>
            </a:r>
          </a:p>
        </p:txBody>
      </p:sp>
      <p:sp>
        <p:nvSpPr>
          <p:cNvPr id="4" name="椭圆 3"/>
          <p:cNvSpPr/>
          <p:nvPr>
            <p:custDataLst>
              <p:tags r:id="rId3"/>
            </p:custDataLst>
          </p:nvPr>
        </p:nvSpPr>
        <p:spPr bwMode="auto">
          <a:xfrm flipH="1">
            <a:off x="1355380" y="1695561"/>
            <a:ext cx="147835" cy="147839"/>
          </a:xfrm>
          <a:prstGeom prst="ellipse">
            <a:avLst/>
          </a:prstGeom>
          <a:solidFill>
            <a:srgbClr val="1F74AD"/>
          </a:solidFill>
          <a:ln w="9525">
            <a:noFill/>
            <a:round/>
          </a:ln>
        </p:spPr>
        <p:txBody>
          <a:bodyPr anchor="ctr"/>
          <a:lstStyle/>
          <a:p>
            <a:pPr algn="ctr"/>
            <a:endParaRPr sz="1325">
              <a:latin typeface="微软雅黑" panose="020B0503020204020204" pitchFamily="34" charset="-122"/>
              <a:ea typeface="微软雅黑" panose="020B0503020204020204" pitchFamily="34" charset="-122"/>
            </a:endParaRPr>
          </a:p>
        </p:txBody>
      </p:sp>
      <p:sp>
        <p:nvSpPr>
          <p:cNvPr id="18" name="文本框 17"/>
          <p:cNvSpPr txBox="1"/>
          <p:nvPr>
            <p:custDataLst>
              <p:tags r:id="rId4"/>
            </p:custDataLst>
          </p:nvPr>
        </p:nvSpPr>
        <p:spPr bwMode="auto">
          <a:xfrm>
            <a:off x="1581940" y="1584052"/>
            <a:ext cx="4943329" cy="370855"/>
          </a:xfrm>
          <a:prstGeom prst="rect">
            <a:avLst/>
          </a:prstGeom>
          <a:noFill/>
        </p:spPr>
        <p:txBody>
          <a:bodyPr wrap="square" lIns="66141" tIns="34393" rIns="66141" bIns="0" anchor="b" anchorCtr="0">
            <a:normAutofit/>
          </a:bodyPr>
          <a:lstStyle/>
          <a:p>
            <a:r>
              <a:rPr lang="zh-CN" altLang="en-US" sz="1470" b="1" spc="300" dirty="0">
                <a:solidFill>
                  <a:srgbClr val="1F74AD"/>
                </a:solidFill>
                <a:latin typeface="微软雅黑" panose="020B0503020204020204" pitchFamily="34" charset="-122"/>
                <a:ea typeface="微软雅黑" panose="020B0503020204020204" pitchFamily="34" charset="-122"/>
                <a:cs typeface="+mn-ea"/>
              </a:rPr>
              <a:t>部门审核和评审</a:t>
            </a:r>
          </a:p>
        </p:txBody>
      </p:sp>
      <p:sp>
        <p:nvSpPr>
          <p:cNvPr id="19" name="文本框 18"/>
          <p:cNvSpPr txBox="1"/>
          <p:nvPr>
            <p:custDataLst>
              <p:tags r:id="rId5"/>
            </p:custDataLst>
          </p:nvPr>
        </p:nvSpPr>
        <p:spPr bwMode="auto">
          <a:xfrm>
            <a:off x="1645285" y="1983465"/>
            <a:ext cx="5779135" cy="370840"/>
          </a:xfrm>
          <a:prstGeom prst="rect">
            <a:avLst/>
          </a:prstGeom>
          <a:noFill/>
        </p:spPr>
        <p:txBody>
          <a:bodyPr wrap="square" lIns="66141" tIns="0" rIns="66141" bIns="34393"/>
          <a:lstStyle/>
          <a:p>
            <a:pPr>
              <a:lnSpc>
                <a:spcPct val="120000"/>
              </a:lnSpc>
            </a:pPr>
            <a:r>
              <a:rPr lang="zh-CN" altLang="en-US" sz="1010" spc="150" dirty="0">
                <a:latin typeface="微软雅黑" panose="020B0503020204020204" pitchFamily="34" charset="-122"/>
                <a:ea typeface="微软雅黑" panose="020B0503020204020204" pitchFamily="34" charset="-122"/>
              </a:rPr>
              <a:t>审核和评审的内容主要包括完整性、必要性、可行性和合理性等方面。通过审核和评审，部门要对一级项目下的二级项目进行优先排序。排序将作为预算和规划安排的重要参考因素。</a:t>
            </a:r>
          </a:p>
        </p:txBody>
      </p:sp>
      <p:sp>
        <p:nvSpPr>
          <p:cNvPr id="5" name="椭圆 4"/>
          <p:cNvSpPr/>
          <p:nvPr>
            <p:custDataLst>
              <p:tags r:id="rId6"/>
            </p:custDataLst>
          </p:nvPr>
        </p:nvSpPr>
        <p:spPr bwMode="auto">
          <a:xfrm flipH="1">
            <a:off x="1355380" y="2583150"/>
            <a:ext cx="147835" cy="147839"/>
          </a:xfrm>
          <a:prstGeom prst="ellipse">
            <a:avLst/>
          </a:prstGeom>
          <a:solidFill>
            <a:srgbClr val="3498DB"/>
          </a:solidFill>
          <a:ln w="9525">
            <a:noFill/>
            <a:round/>
          </a:ln>
        </p:spPr>
        <p:txBody>
          <a:bodyPr anchor="ctr"/>
          <a:lstStyle/>
          <a:p>
            <a:pPr algn="ctr"/>
            <a:endParaRPr sz="1325">
              <a:latin typeface="微软雅黑" panose="020B0503020204020204" pitchFamily="34" charset="-122"/>
              <a:ea typeface="微软雅黑" panose="020B0503020204020204" pitchFamily="34" charset="-122"/>
            </a:endParaRPr>
          </a:p>
        </p:txBody>
      </p:sp>
      <p:sp>
        <p:nvSpPr>
          <p:cNvPr id="2" name="文本框 1"/>
          <p:cNvSpPr txBox="1"/>
          <p:nvPr>
            <p:custDataLst>
              <p:tags r:id="rId7"/>
            </p:custDataLst>
          </p:nvPr>
        </p:nvSpPr>
        <p:spPr bwMode="auto">
          <a:xfrm>
            <a:off x="1581940" y="2403481"/>
            <a:ext cx="4943329" cy="370855"/>
          </a:xfrm>
          <a:prstGeom prst="rect">
            <a:avLst/>
          </a:prstGeom>
          <a:noFill/>
        </p:spPr>
        <p:txBody>
          <a:bodyPr wrap="square" lIns="66141" tIns="34393" rIns="66141" bIns="0" anchor="b" anchorCtr="0">
            <a:normAutofit/>
          </a:bodyPr>
          <a:lstStyle/>
          <a:p>
            <a:r>
              <a:rPr lang="zh-CN" altLang="en-US" sz="1470" b="1" spc="300" dirty="0">
                <a:solidFill>
                  <a:srgbClr val="3498DB"/>
                </a:solidFill>
                <a:latin typeface="微软雅黑" panose="020B0503020204020204" pitchFamily="34" charset="-122"/>
                <a:ea typeface="微软雅黑" panose="020B0503020204020204" pitchFamily="34" charset="-122"/>
                <a:cs typeface="+mn-ea"/>
              </a:rPr>
              <a:t>项目支出预算及项目库的申报</a:t>
            </a:r>
          </a:p>
        </p:txBody>
      </p:sp>
      <p:sp>
        <p:nvSpPr>
          <p:cNvPr id="17" name="文本框 16"/>
          <p:cNvSpPr txBox="1"/>
          <p:nvPr>
            <p:custDataLst>
              <p:tags r:id="rId8"/>
            </p:custDataLst>
          </p:nvPr>
        </p:nvSpPr>
        <p:spPr bwMode="auto">
          <a:xfrm>
            <a:off x="1581785" y="2802615"/>
            <a:ext cx="5843270" cy="370840"/>
          </a:xfrm>
          <a:prstGeom prst="rect">
            <a:avLst/>
          </a:prstGeom>
          <a:noFill/>
        </p:spPr>
        <p:txBody>
          <a:bodyPr wrap="square" lIns="66141" tIns="0" rIns="66141" bIns="34393"/>
          <a:lstStyle/>
          <a:p>
            <a:pPr>
              <a:lnSpc>
                <a:spcPct val="120000"/>
              </a:lnSpc>
            </a:pPr>
            <a:r>
              <a:rPr lang="zh-CN" altLang="en-US" sz="900" spc="150" dirty="0">
                <a:latin typeface="微软雅黑" panose="020B0503020204020204" pitchFamily="34" charset="-122"/>
                <a:ea typeface="微软雅黑" panose="020B0503020204020204" pitchFamily="34" charset="-122"/>
              </a:rPr>
              <a:t>一是项目支出预算的申报。按照财政部门要求的分年度项目支出控制规模，部门根据项目的优先排序情况，将项目列入预算和规划中，向财政部门申报预算。二是项目库的申报。按照财政部门要求的分年度项目库控制规模，部门根据项目的优先排序情况，向财政部门申报项目。</a:t>
            </a:r>
          </a:p>
        </p:txBody>
      </p:sp>
      <p:sp>
        <p:nvSpPr>
          <p:cNvPr id="6" name="椭圆 5"/>
          <p:cNvSpPr/>
          <p:nvPr>
            <p:custDataLst>
              <p:tags r:id="rId9"/>
            </p:custDataLst>
          </p:nvPr>
        </p:nvSpPr>
        <p:spPr bwMode="auto">
          <a:xfrm flipH="1">
            <a:off x="1355380" y="3334417"/>
            <a:ext cx="147835" cy="147839"/>
          </a:xfrm>
          <a:prstGeom prst="ellipse">
            <a:avLst/>
          </a:prstGeom>
          <a:solidFill>
            <a:srgbClr val="1AA3AA"/>
          </a:solidFill>
          <a:ln w="9525">
            <a:noFill/>
            <a:round/>
          </a:ln>
        </p:spPr>
        <p:txBody>
          <a:bodyPr anchor="ctr"/>
          <a:lstStyle/>
          <a:p>
            <a:pPr algn="ctr"/>
            <a:endParaRPr sz="1325">
              <a:latin typeface="微软雅黑" panose="020B0503020204020204" pitchFamily="34" charset="-122"/>
              <a:ea typeface="微软雅黑" panose="020B0503020204020204" pitchFamily="34" charset="-122"/>
            </a:endParaRPr>
          </a:p>
        </p:txBody>
      </p:sp>
      <p:sp>
        <p:nvSpPr>
          <p:cNvPr id="3" name="文本框 2"/>
          <p:cNvSpPr txBox="1"/>
          <p:nvPr>
            <p:custDataLst>
              <p:tags r:id="rId10"/>
            </p:custDataLst>
          </p:nvPr>
        </p:nvSpPr>
        <p:spPr bwMode="auto">
          <a:xfrm>
            <a:off x="1581940" y="3222910"/>
            <a:ext cx="4943329" cy="370855"/>
          </a:xfrm>
          <a:prstGeom prst="rect">
            <a:avLst/>
          </a:prstGeom>
          <a:noFill/>
        </p:spPr>
        <p:txBody>
          <a:bodyPr wrap="square" lIns="66141" tIns="34393" rIns="66141" bIns="0" anchor="b" anchorCtr="0">
            <a:normAutofit/>
          </a:bodyPr>
          <a:lstStyle/>
          <a:p>
            <a:r>
              <a:rPr lang="zh-CN" altLang="en-US" sz="1470" b="1" spc="300" dirty="0">
                <a:solidFill>
                  <a:srgbClr val="1AA3AA"/>
                </a:solidFill>
                <a:latin typeface="微软雅黑" panose="020B0503020204020204" pitchFamily="34" charset="-122"/>
                <a:ea typeface="微软雅黑" panose="020B0503020204020204" pitchFamily="34" charset="-122"/>
                <a:cs typeface="+mn-ea"/>
              </a:rPr>
              <a:t>项目预算评审</a:t>
            </a:r>
          </a:p>
        </p:txBody>
      </p:sp>
      <p:sp>
        <p:nvSpPr>
          <p:cNvPr id="7" name="文本框 6"/>
          <p:cNvSpPr txBox="1"/>
          <p:nvPr>
            <p:custDataLst>
              <p:tags r:id="rId11"/>
            </p:custDataLst>
          </p:nvPr>
        </p:nvSpPr>
        <p:spPr bwMode="auto">
          <a:xfrm>
            <a:off x="1581785" y="3623035"/>
            <a:ext cx="5699125" cy="370840"/>
          </a:xfrm>
          <a:prstGeom prst="rect">
            <a:avLst/>
          </a:prstGeom>
          <a:noFill/>
        </p:spPr>
        <p:txBody>
          <a:bodyPr wrap="square" lIns="66141" tIns="0" rIns="66141" bIns="34393">
            <a:normAutofit fontScale="92500" lnSpcReduction="10000"/>
          </a:bodyPr>
          <a:lstStyle/>
          <a:p>
            <a:pPr>
              <a:lnSpc>
                <a:spcPct val="120000"/>
              </a:lnSpc>
            </a:pPr>
            <a:r>
              <a:rPr lang="zh-CN" altLang="en-US" sz="1030" spc="150" dirty="0">
                <a:latin typeface="微软雅黑" panose="020B0503020204020204" pitchFamily="34" charset="-122"/>
                <a:ea typeface="微软雅黑" panose="020B0503020204020204" pitchFamily="34" charset="-122"/>
              </a:rPr>
              <a:t>预算评审是完善预算编制流程，提高预算准确性的重要措施。通过展评审工作，建立健全预算评审机制，将预算评审实质性嵌入部门预算管理流程。</a:t>
            </a:r>
          </a:p>
        </p:txBody>
      </p:sp>
      <p:sp>
        <p:nvSpPr>
          <p:cNvPr id="8" name="椭圆 7"/>
          <p:cNvSpPr/>
          <p:nvPr>
            <p:custDataLst>
              <p:tags r:id="rId12"/>
            </p:custDataLst>
          </p:nvPr>
        </p:nvSpPr>
        <p:spPr bwMode="auto">
          <a:xfrm flipH="1">
            <a:off x="1355380" y="4154692"/>
            <a:ext cx="147835" cy="147839"/>
          </a:xfrm>
          <a:prstGeom prst="ellipse">
            <a:avLst/>
          </a:prstGeom>
          <a:solidFill>
            <a:srgbClr val="69A35B"/>
          </a:solidFill>
          <a:ln w="9525">
            <a:noFill/>
            <a:round/>
          </a:ln>
        </p:spPr>
        <p:txBody>
          <a:bodyPr anchor="ctr"/>
          <a:lstStyle/>
          <a:p>
            <a:pPr algn="ctr"/>
            <a:endParaRPr sz="1325">
              <a:latin typeface="微软雅黑" panose="020B0503020204020204" pitchFamily="34" charset="-122"/>
              <a:ea typeface="微软雅黑" panose="020B0503020204020204" pitchFamily="34" charset="-122"/>
            </a:endParaRPr>
          </a:p>
        </p:txBody>
      </p:sp>
      <p:sp>
        <p:nvSpPr>
          <p:cNvPr id="12" name="文本框 11"/>
          <p:cNvSpPr txBox="1"/>
          <p:nvPr>
            <p:custDataLst>
              <p:tags r:id="rId13"/>
            </p:custDataLst>
          </p:nvPr>
        </p:nvSpPr>
        <p:spPr bwMode="auto">
          <a:xfrm>
            <a:off x="1581940" y="4043183"/>
            <a:ext cx="4943329" cy="370855"/>
          </a:xfrm>
          <a:prstGeom prst="rect">
            <a:avLst/>
          </a:prstGeom>
          <a:noFill/>
        </p:spPr>
        <p:txBody>
          <a:bodyPr wrap="square" lIns="66141" tIns="34393" rIns="66141" bIns="0" anchor="b" anchorCtr="0">
            <a:normAutofit/>
          </a:bodyPr>
          <a:lstStyle/>
          <a:p>
            <a:r>
              <a:rPr lang="zh-CN" altLang="en-US" sz="1470" b="1" spc="300" dirty="0">
                <a:solidFill>
                  <a:srgbClr val="69A35B"/>
                </a:solidFill>
                <a:latin typeface="微软雅黑" panose="020B0503020204020204" pitchFamily="34" charset="-122"/>
                <a:ea typeface="微软雅黑" panose="020B0503020204020204" pitchFamily="34" charset="-122"/>
                <a:cs typeface="+mn-ea"/>
              </a:rPr>
              <a:t>强化评审结果的运用</a:t>
            </a:r>
          </a:p>
        </p:txBody>
      </p:sp>
      <p:sp>
        <p:nvSpPr>
          <p:cNvPr id="13" name="文本框 12"/>
          <p:cNvSpPr txBox="1"/>
          <p:nvPr>
            <p:custDataLst>
              <p:tags r:id="rId14"/>
            </p:custDataLst>
          </p:nvPr>
        </p:nvSpPr>
        <p:spPr bwMode="auto">
          <a:xfrm>
            <a:off x="1581785" y="4439645"/>
            <a:ext cx="5699125" cy="370840"/>
          </a:xfrm>
          <a:prstGeom prst="rect">
            <a:avLst/>
          </a:prstGeom>
          <a:noFill/>
        </p:spPr>
        <p:txBody>
          <a:bodyPr wrap="square" lIns="66141" tIns="0" rIns="66141" bIns="34393">
            <a:normAutofit fontScale="92500" lnSpcReduction="10000"/>
          </a:bodyPr>
          <a:lstStyle/>
          <a:p>
            <a:pPr>
              <a:lnSpc>
                <a:spcPct val="120000"/>
              </a:lnSpc>
            </a:pPr>
            <a:r>
              <a:rPr lang="zh-CN" altLang="en-US" sz="1030" spc="150" dirty="0">
                <a:latin typeface="微软雅黑" panose="020B0503020204020204" pitchFamily="34" charset="-122"/>
                <a:ea typeface="微软雅黑" panose="020B0503020204020204" pitchFamily="34" charset="-122"/>
              </a:rPr>
              <a:t>部门将评审结果作为项目入库、申报和调整的重要依据，财政部门将评审结果作为预算安排的重要依据。</a:t>
            </a:r>
          </a:p>
        </p:txBody>
      </p:sp>
      <p:sp>
        <p:nvSpPr>
          <p:cNvPr id="9"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spcBef>
                <a:spcPts val="0"/>
              </a:spcBef>
            </a:pPr>
            <a:r>
              <a:rPr lang="zh-CN" altLang="en-US" sz="3200" b="1" dirty="0">
                <a:solidFill>
                  <a:prstClr val="white"/>
                </a:solidFill>
                <a:latin typeface="黑体" panose="02010609060101010101" pitchFamily="49" charset="-122"/>
                <a:ea typeface="黑体" panose="02010609060101010101" pitchFamily="49" charset="-122"/>
                <a:sym typeface="+mn-lt"/>
              </a:rPr>
              <a:t>四、部门支出预算</a:t>
            </a:r>
          </a:p>
        </p:txBody>
      </p:sp>
      <p:sp>
        <p:nvSpPr>
          <p:cNvPr id="10" name="矩形 9"/>
          <p:cNvSpPr/>
          <p:nvPr/>
        </p:nvSpPr>
        <p:spPr>
          <a:xfrm>
            <a:off x="756146" y="1285787"/>
            <a:ext cx="3262432" cy="338554"/>
          </a:xfrm>
          <a:prstGeom prst="rect">
            <a:avLst/>
          </a:prstGeom>
        </p:spPr>
        <p:txBody>
          <a:bodyPr wrap="none">
            <a:spAutoFit/>
          </a:bodyPr>
          <a:lstStyle/>
          <a:p>
            <a:pPr lvl="0" indent="508000"/>
            <a:r>
              <a:rPr lang="zh-CN" altLang="en-US" dirty="0" smtClean="0">
                <a:solidFill>
                  <a:prstClr val="black"/>
                </a:solidFill>
                <a:latin typeface="宋体" panose="02010600030101010101" pitchFamily="2" charset="-122"/>
              </a:rPr>
              <a:t>（</a:t>
            </a:r>
            <a:r>
              <a:rPr lang="en-US" altLang="zh-CN" dirty="0" smtClean="0">
                <a:solidFill>
                  <a:prstClr val="black"/>
                </a:solidFill>
                <a:latin typeface="宋体" panose="02010600030101010101" pitchFamily="2" charset="-122"/>
              </a:rPr>
              <a:t>2</a:t>
            </a:r>
            <a:r>
              <a:rPr lang="zh-CN" altLang="en-US" dirty="0" smtClean="0">
                <a:solidFill>
                  <a:prstClr val="black"/>
                </a:solidFill>
                <a:latin typeface="宋体" panose="02010600030101010101" pitchFamily="2" charset="-122"/>
              </a:rPr>
              <a:t>）项目及预算的评审评价</a:t>
            </a:r>
            <a:endParaRPr lang="en-US" altLang="zh-CN" dirty="0">
              <a:solidFill>
                <a:prstClr val="black"/>
              </a:solidFill>
              <a:latin typeface="宋体" panose="0201060003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七、部门预算的编制程序</a:t>
            </a:r>
            <a:endParaRPr lang="zh-CN" altLang="en-US" sz="2100" b="1" spc="600" dirty="0">
              <a:solidFill>
                <a:schemeClr val="bg1"/>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573088" y="1106170"/>
            <a:ext cx="7688580" cy="3477875"/>
          </a:xfrm>
          <a:prstGeom prst="rect">
            <a:avLst/>
          </a:prstGeom>
          <a:noFill/>
        </p:spPr>
        <p:txBody>
          <a:bodyPr wrap="square" rtlCol="0">
            <a:spAutoFit/>
          </a:bodyPr>
          <a:lstStyle/>
          <a:p>
            <a:pPr indent="508000" algn="l" fontAlgn="auto"/>
            <a:r>
              <a:rPr lang="zh-CN" altLang="en-US" sz="2000" b="1" dirty="0"/>
              <a:t>（一）预算编制程序的设计</a:t>
            </a:r>
          </a:p>
          <a:p>
            <a:pPr indent="508000" algn="l" fontAlgn="auto"/>
            <a:r>
              <a:rPr lang="zh-CN" altLang="en-US" dirty="0"/>
              <a:t>预算程序的设计即预算过程应该是“自上而下”还是“自下而上”。是预算编制环节最基本的选择。</a:t>
            </a:r>
          </a:p>
          <a:p>
            <a:pPr indent="508000" algn="l" fontAlgn="auto"/>
            <a:r>
              <a:rPr lang="zh-CN" altLang="en-US" sz="2000" b="1" dirty="0">
                <a:latin typeface="+mn-ea"/>
              </a:rPr>
              <a:t>1.自下而上的预算过程</a:t>
            </a:r>
          </a:p>
          <a:p>
            <a:pPr indent="508000" algn="l" fontAlgn="auto"/>
            <a:r>
              <a:rPr lang="zh-CN" altLang="en-US" dirty="0"/>
              <a:t>自下而上的预算过程中，预算编制是从每个机构的预算请求开始，然后由政府首脑及其预算部门或者立法机关审查，预算请求奠定了预算决策的基础。</a:t>
            </a:r>
          </a:p>
          <a:p>
            <a:pPr indent="508000" algn="l" fontAlgn="auto"/>
            <a:r>
              <a:rPr lang="zh-CN" altLang="en-US" sz="2000" b="1" dirty="0">
                <a:latin typeface="+mn-ea"/>
                <a:sym typeface="+mn-ea"/>
              </a:rPr>
              <a:t>2.自上而下的预算过程</a:t>
            </a:r>
            <a:endParaRPr lang="zh-CN" altLang="en-US" sz="2000" b="1" dirty="0">
              <a:latin typeface="+mn-ea"/>
            </a:endParaRPr>
          </a:p>
          <a:p>
            <a:pPr indent="508000" algn="l" fontAlgn="auto"/>
            <a:r>
              <a:rPr lang="zh-CN" altLang="en-US" dirty="0">
                <a:sym typeface="+mn-ea"/>
              </a:rPr>
              <a:t>自上而下的预算过程中，政府首脑及其预算部门一般会发布关于如何形成预算要求的指示，并要求支出机构遵守。自上而下的预算过程是相对集权的，这种预算程序有利于政府首脑进行支出控制，并将其政策偏好落实到预算上来。但是，它不利于反映支出部门的实际需要。</a:t>
            </a:r>
            <a:endParaRPr lang="zh-CN" altLang="en-US" dirty="0"/>
          </a:p>
          <a:p>
            <a:pPr indent="508000" algn="l" fontAlgn="auto"/>
            <a:r>
              <a:rPr lang="zh-CN" altLang="en-US" dirty="0">
                <a:sym typeface="+mn-ea"/>
              </a:rPr>
              <a:t>由于这两种预算程序各有优缺点，因此，现实中的预算程序通常是将自下而上与自上而下的综合起来运用。</a:t>
            </a:r>
            <a:endParaRPr lang="zh-CN" altLang="en-US" dirty="0"/>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五、部门预算编制程序</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b="1">
                <a:solidFill>
                  <a:prstClr val="white"/>
                </a:solidFill>
                <a:sym typeface="+mn-ea"/>
              </a:rPr>
              <a:t>七、部门预算的编制程序</a:t>
            </a:r>
            <a:endParaRPr lang="zh-CN" altLang="en-US" sz="2100" b="1" spc="600" dirty="0">
              <a:solidFill>
                <a:prstClr val="white"/>
              </a:solidFill>
              <a:latin typeface="黑体" panose="02010609060101010101" pitchFamily="2" charset="-122"/>
              <a:ea typeface="黑体" panose="02010609060101010101" pitchFamily="2" charset="-122"/>
              <a:cs typeface="+mn-ea"/>
              <a:sym typeface="+mn-ea"/>
            </a:endParaRPr>
          </a:p>
        </p:txBody>
      </p:sp>
      <p:sp>
        <p:nvSpPr>
          <p:cNvPr id="16" name="文本框 15"/>
          <p:cNvSpPr txBox="1"/>
          <p:nvPr/>
        </p:nvSpPr>
        <p:spPr>
          <a:xfrm>
            <a:off x="573088" y="1079996"/>
            <a:ext cx="7688580" cy="4093428"/>
          </a:xfrm>
          <a:prstGeom prst="rect">
            <a:avLst/>
          </a:prstGeom>
          <a:noFill/>
        </p:spPr>
        <p:txBody>
          <a:bodyPr wrap="square" rtlCol="0">
            <a:spAutoFit/>
          </a:bodyPr>
          <a:lstStyle/>
          <a:p>
            <a:pPr indent="508000"/>
            <a:r>
              <a:rPr lang="zh-CN" altLang="en-US" sz="2000" b="1" dirty="0" smtClean="0">
                <a:solidFill>
                  <a:prstClr val="black"/>
                </a:solidFill>
              </a:rPr>
              <a:t>（二）部门预算编制程序的设计</a:t>
            </a:r>
            <a:endParaRPr lang="en-US" altLang="zh-CN" sz="2000" b="1" dirty="0" smtClean="0">
              <a:solidFill>
                <a:prstClr val="black"/>
              </a:solidFill>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“一上”部门编报预算建议数</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2.</a:t>
            </a:r>
            <a:r>
              <a:rPr lang="zh-CN" altLang="en-US" sz="2000" b="1" dirty="0" smtClean="0">
                <a:solidFill>
                  <a:prstClr val="black"/>
                </a:solidFill>
                <a:latin typeface="+mn-ea"/>
              </a:rPr>
              <a:t>“一下”财政审核并拟定下达预算控制数</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3.</a:t>
            </a:r>
            <a:r>
              <a:rPr lang="zh-CN" altLang="en-US" sz="2000" b="1" dirty="0" smtClean="0">
                <a:solidFill>
                  <a:prstClr val="black"/>
                </a:solidFill>
                <a:latin typeface="+mn-ea"/>
              </a:rPr>
              <a:t>“二上”部门编制上报预算草案</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4.</a:t>
            </a:r>
            <a:r>
              <a:rPr lang="zh-CN" altLang="en-US" sz="2000" b="1" dirty="0" smtClean="0">
                <a:solidFill>
                  <a:prstClr val="black"/>
                </a:solidFill>
                <a:latin typeface="+mn-ea"/>
              </a:rPr>
              <a:t>“二下”财政部门批复预算</a:t>
            </a:r>
            <a:endParaRPr lang="en-US" altLang="zh-CN" sz="2000" b="1" dirty="0">
              <a:solidFill>
                <a:prstClr val="black"/>
              </a:solidFill>
              <a:latin typeface="+mn-ea"/>
            </a:endParaRPr>
          </a:p>
          <a:p>
            <a:pPr indent="508000"/>
            <a:r>
              <a:rPr lang="zh-CN" altLang="en-US" sz="2000" b="1" dirty="0" smtClean="0">
                <a:solidFill>
                  <a:prstClr val="black"/>
                </a:solidFill>
                <a:latin typeface="+mn-ea"/>
              </a:rPr>
              <a:t>（三）部门三年滚动支出规划编制程序及要求</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1.</a:t>
            </a:r>
            <a:r>
              <a:rPr lang="zh-CN" altLang="en-US" sz="2000" b="1" dirty="0" smtClean="0">
                <a:solidFill>
                  <a:prstClr val="black"/>
                </a:solidFill>
                <a:latin typeface="+mn-ea"/>
              </a:rPr>
              <a:t>基本支出规划编制</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2.</a:t>
            </a:r>
            <a:r>
              <a:rPr lang="zh-CN" altLang="en-US" sz="2000" b="1" dirty="0" smtClean="0">
                <a:solidFill>
                  <a:prstClr val="black"/>
                </a:solidFill>
                <a:latin typeface="+mn-ea"/>
              </a:rPr>
              <a:t>项目支出规划编制</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3.</a:t>
            </a:r>
            <a:r>
              <a:rPr lang="zh-CN" altLang="en-US" sz="2000" b="1" dirty="0" smtClean="0">
                <a:solidFill>
                  <a:prstClr val="black"/>
                </a:solidFill>
                <a:latin typeface="+mn-ea"/>
              </a:rPr>
              <a:t>部门报送规划</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4.</a:t>
            </a:r>
            <a:r>
              <a:rPr lang="zh-CN" altLang="en-US" sz="2000" b="1" dirty="0" smtClean="0">
                <a:solidFill>
                  <a:prstClr val="black"/>
                </a:solidFill>
                <a:latin typeface="+mn-ea"/>
              </a:rPr>
              <a:t>财政部门下达规划控制数</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5.</a:t>
            </a:r>
            <a:r>
              <a:rPr lang="zh-CN" altLang="en-US" sz="2000" b="1" dirty="0" smtClean="0">
                <a:solidFill>
                  <a:prstClr val="black"/>
                </a:solidFill>
                <a:latin typeface="+mn-ea"/>
              </a:rPr>
              <a:t>部门调整编制规划</a:t>
            </a:r>
            <a:endParaRPr lang="en-US" altLang="zh-CN" sz="2000" b="1" dirty="0" smtClean="0">
              <a:solidFill>
                <a:prstClr val="black"/>
              </a:solidFill>
              <a:latin typeface="+mn-ea"/>
            </a:endParaRPr>
          </a:p>
          <a:p>
            <a:pPr indent="508000"/>
            <a:r>
              <a:rPr lang="en-US" altLang="zh-CN" sz="2000" b="1" dirty="0" smtClean="0">
                <a:solidFill>
                  <a:prstClr val="black"/>
                </a:solidFill>
                <a:latin typeface="+mn-ea"/>
              </a:rPr>
              <a:t>6.</a:t>
            </a:r>
            <a:r>
              <a:rPr lang="zh-CN" altLang="en-US" sz="2000" b="1" dirty="0" smtClean="0">
                <a:solidFill>
                  <a:prstClr val="black"/>
                </a:solidFill>
                <a:latin typeface="+mn-ea"/>
              </a:rPr>
              <a:t>财政部门审核汇总部门三年滚动支出规划，按程序报批后，下达给部门。</a:t>
            </a:r>
            <a:endParaRPr lang="zh-CN" altLang="en-US" dirty="0">
              <a:solidFill>
                <a:prstClr val="black"/>
              </a:solidFill>
              <a:latin typeface="+mn-ea"/>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prstClr val="white"/>
                </a:solidFill>
                <a:latin typeface="黑体" panose="02010609060101010101" pitchFamily="49" charset="-122"/>
                <a:ea typeface="黑体" panose="02010609060101010101" pitchFamily="49" charset="-122"/>
                <a:sym typeface="+mn-ea"/>
              </a:rPr>
              <a:t>五、部门预算编制程序</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extLst>
      <p:ext uri="{BB962C8B-B14F-4D97-AF65-F5344CB8AC3E}">
        <p14:creationId xmlns:p14="http://schemas.microsoft.com/office/powerpoint/2010/main" val="953683778"/>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二、经济及社会发展规划与财政预算规划</a:t>
            </a:r>
          </a:p>
        </p:txBody>
      </p:sp>
      <p:sp>
        <p:nvSpPr>
          <p:cNvPr id="16" name="文本框 15"/>
          <p:cNvSpPr txBox="1"/>
          <p:nvPr/>
        </p:nvSpPr>
        <p:spPr>
          <a:xfrm>
            <a:off x="642910" y="1391835"/>
            <a:ext cx="7688580" cy="1569660"/>
          </a:xfrm>
          <a:prstGeom prst="rect">
            <a:avLst/>
          </a:prstGeom>
          <a:noFill/>
        </p:spPr>
        <p:txBody>
          <a:bodyPr wrap="square" rtlCol="0">
            <a:spAutoFit/>
          </a:bodyPr>
          <a:lstStyle/>
          <a:p>
            <a:pPr indent="508000"/>
            <a:r>
              <a:rPr lang="zh-CN" altLang="en-US" sz="2400" b="1" dirty="0"/>
              <a:t>（一）经济及社会发展</a:t>
            </a:r>
            <a:r>
              <a:rPr lang="zh-CN" altLang="en-US" sz="2400" b="1" dirty="0" smtClean="0"/>
              <a:t>规划（计划）</a:t>
            </a:r>
            <a:endParaRPr lang="en-US" altLang="zh-CN" sz="2400" b="1" dirty="0" smtClean="0"/>
          </a:p>
          <a:p>
            <a:pPr indent="508000"/>
            <a:endParaRPr lang="en-US" altLang="zh-CN" sz="2400" b="1" dirty="0" smtClean="0"/>
          </a:p>
          <a:p>
            <a:pPr indent="508000"/>
            <a:r>
              <a:rPr lang="zh-CN" altLang="en-US" sz="2400" b="1" dirty="0" smtClean="0"/>
              <a:t>（二）多年期财政（预算）规划</a:t>
            </a:r>
          </a:p>
          <a:p>
            <a:pPr indent="508000" algn="l" fontAlgn="auto"/>
            <a:endParaRPr lang="zh-CN" altLang="en-US" sz="2400" b="1" dirty="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二、经济及社会发展规划与财政预算规划</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682625" y="2447925"/>
            <a:ext cx="7635875" cy="682625"/>
          </a:xfrm>
          <a:prstGeom prst="rect">
            <a:avLst/>
          </a:prstGeom>
          <a:noFill/>
        </p:spPr>
        <p:txBody>
          <a:bodyPr wrap="square" lIns="67391" tIns="33696" rIns="67391" bIns="33696" rtlCol="0">
            <a:spAutoFit/>
          </a:bodyPr>
          <a:lstStyle/>
          <a:p>
            <a:pPr algn="ct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第五节 </a:t>
            </a:r>
            <a:r>
              <a:rPr lang="zh-CN" altLang="en-US" sz="4000" dirty="0">
                <a:solidFill>
                  <a:srgbClr val="305480"/>
                </a:solidFill>
                <a:latin typeface="黑体" panose="02010609060101010101" pitchFamily="2" charset="-122"/>
                <a:ea typeface="黑体" panose="02010609060101010101" pitchFamily="2" charset="-122"/>
                <a:cs typeface="+mn-ea"/>
                <a:sym typeface="+mn-lt"/>
              </a:rPr>
              <a:t>政府总预算的编制</a:t>
            </a:r>
            <a:endParaRPr lang="zh-CN" altLang="en-US" sz="3600" dirty="0">
              <a:solidFill>
                <a:srgbClr val="305480"/>
              </a:solidFill>
              <a:latin typeface="黑体" panose="02010609060101010101" pitchFamily="2" charset="-122"/>
              <a:ea typeface="黑体" panose="02010609060101010101"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anose="02010609060101010101" pitchFamily="2" charset="-122"/>
                <a:ea typeface="黑体" panose="02010609060101010101" pitchFamily="2" charset="-122"/>
                <a:cs typeface="+mn-ea"/>
                <a:sym typeface="+mn-lt"/>
              </a:rPr>
              <a:t>5</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一、一般公共预算的编制</a:t>
            </a:r>
            <a:endParaRPr lang="zh-CN" altLang="en-US" sz="2100" b="1">
              <a:solidFill>
                <a:schemeClr val="bg1"/>
              </a:solidFill>
              <a:sym typeface="+mn-ea"/>
            </a:endParaRPr>
          </a:p>
        </p:txBody>
      </p:sp>
      <p:sp>
        <p:nvSpPr>
          <p:cNvPr id="16" name="文本框 15"/>
          <p:cNvSpPr txBox="1"/>
          <p:nvPr/>
        </p:nvSpPr>
        <p:spPr>
          <a:xfrm>
            <a:off x="642910" y="1224012"/>
            <a:ext cx="7688580" cy="2554545"/>
          </a:xfrm>
          <a:prstGeom prst="rect">
            <a:avLst/>
          </a:prstGeom>
          <a:noFill/>
        </p:spPr>
        <p:txBody>
          <a:bodyPr wrap="square" rtlCol="0">
            <a:spAutoFit/>
          </a:bodyPr>
          <a:lstStyle/>
          <a:p>
            <a:pPr indent="508000" algn="l" fontAlgn="auto"/>
            <a:r>
              <a:rPr lang="zh-CN" altLang="en-US" sz="2000" b="1" dirty="0">
                <a:latin typeface="+mn-ea"/>
              </a:rPr>
              <a:t>（一）一般公共预</a:t>
            </a:r>
            <a:r>
              <a:rPr lang="zh-CN" altLang="en-US" sz="2000" b="1" dirty="0" smtClean="0">
                <a:latin typeface="+mn-ea"/>
              </a:rPr>
              <a:t>算</a:t>
            </a:r>
            <a:r>
              <a:rPr lang="zh-CN" altLang="en-US" sz="2000" b="1" dirty="0">
                <a:latin typeface="+mn-ea"/>
              </a:rPr>
              <a:t>组成</a:t>
            </a:r>
          </a:p>
          <a:p>
            <a:pPr indent="508000" algn="l" fontAlgn="auto"/>
            <a:r>
              <a:rPr lang="en-US" altLang="zh-CN" sz="2000" b="1" dirty="0" smtClean="0">
                <a:latin typeface="+mn-ea"/>
              </a:rPr>
              <a:t>1</a:t>
            </a:r>
            <a:r>
              <a:rPr lang="en-US" altLang="zh-CN" sz="2000" b="1" dirty="0">
                <a:latin typeface="+mn-ea"/>
              </a:rPr>
              <a:t>.</a:t>
            </a:r>
            <a:r>
              <a:rPr lang="zh-CN" altLang="en-US" sz="2000" b="1" dirty="0">
                <a:latin typeface="+mn-ea"/>
              </a:rPr>
              <a:t>一般公共预算收</a:t>
            </a:r>
            <a:r>
              <a:rPr lang="zh-CN" altLang="en-US" sz="2000" b="1" dirty="0" smtClean="0">
                <a:latin typeface="+mn-ea"/>
              </a:rPr>
              <a:t>入</a:t>
            </a:r>
            <a:endParaRPr lang="zh-CN" altLang="en-US" sz="2000" dirty="0">
              <a:latin typeface="+mn-ea"/>
            </a:endParaRPr>
          </a:p>
          <a:p>
            <a:pPr indent="508000" algn="l" fontAlgn="auto"/>
            <a:r>
              <a:rPr lang="zh-CN" altLang="en-US" sz="2000" b="1" dirty="0">
                <a:latin typeface="+mn-ea"/>
              </a:rPr>
              <a:t>2.一般公共预算支</a:t>
            </a:r>
            <a:r>
              <a:rPr lang="zh-CN" altLang="en-US" sz="2000" b="1" dirty="0" smtClean="0">
                <a:latin typeface="+mn-ea"/>
              </a:rPr>
              <a:t>出</a:t>
            </a:r>
            <a:endParaRPr lang="zh-CN" altLang="en-US" sz="2000" dirty="0">
              <a:latin typeface="+mn-ea"/>
            </a:endParaRPr>
          </a:p>
          <a:p>
            <a:pPr indent="508000" algn="l" fontAlgn="auto"/>
            <a:r>
              <a:rPr lang="zh-CN" altLang="en-US" sz="2000" b="1" dirty="0">
                <a:latin typeface="+mn-ea"/>
                <a:sym typeface="+mn-ea"/>
              </a:rPr>
              <a:t>3.预备费、预算周转</a:t>
            </a:r>
            <a:r>
              <a:rPr lang="zh-CN" altLang="en-US" sz="2000" b="1" dirty="0" smtClean="0">
                <a:latin typeface="+mn-ea"/>
                <a:sym typeface="+mn-ea"/>
              </a:rPr>
              <a:t>金、预</a:t>
            </a:r>
            <a:r>
              <a:rPr lang="zh-CN" altLang="en-US" sz="2000" b="1" dirty="0">
                <a:latin typeface="+mn-ea"/>
                <a:sym typeface="+mn-ea"/>
              </a:rPr>
              <a:t>算稳定调节</a:t>
            </a:r>
            <a:r>
              <a:rPr lang="zh-CN" altLang="en-US" sz="2000" b="1" dirty="0" smtClean="0">
                <a:latin typeface="+mn-ea"/>
                <a:sym typeface="+mn-ea"/>
              </a:rPr>
              <a:t>基金及结转结余资金</a:t>
            </a:r>
            <a:endParaRPr lang="en-US" altLang="zh-CN" sz="2000" b="1" dirty="0" smtClean="0">
              <a:latin typeface="+mn-ea"/>
              <a:sym typeface="+mn-ea"/>
            </a:endParaRPr>
          </a:p>
          <a:p>
            <a:pPr indent="508000" algn="l" fontAlgn="auto"/>
            <a:r>
              <a:rPr lang="zh-CN" altLang="en-US" sz="2000" b="1" dirty="0" smtClean="0">
                <a:latin typeface="+mn-ea"/>
                <a:sym typeface="+mn-ea"/>
              </a:rPr>
              <a:t>（二）一般公共预算编制原则</a:t>
            </a:r>
            <a:endParaRPr lang="en-US" altLang="zh-CN" sz="2000" b="1" dirty="0" smtClean="0">
              <a:latin typeface="+mn-ea"/>
              <a:sym typeface="+mn-ea"/>
            </a:endParaRPr>
          </a:p>
          <a:p>
            <a:pPr indent="508000" algn="l" fontAlgn="auto"/>
            <a:r>
              <a:rPr lang="zh-CN" altLang="en-US" sz="2000" b="1" dirty="0" smtClean="0">
                <a:latin typeface="+mn-ea"/>
                <a:sym typeface="+mn-ea"/>
              </a:rPr>
              <a:t>（三）一般公共预算编制内容</a:t>
            </a:r>
            <a:endParaRPr lang="en-US" altLang="zh-CN" sz="2000" b="1" dirty="0" smtClean="0">
              <a:latin typeface="+mn-ea"/>
              <a:sym typeface="+mn-ea"/>
            </a:endParaRPr>
          </a:p>
          <a:p>
            <a:pPr indent="508000" algn="l" fontAlgn="auto"/>
            <a:r>
              <a:rPr lang="zh-CN" altLang="en-US" sz="2000" b="1" dirty="0" smtClean="0">
                <a:latin typeface="+mn-ea"/>
                <a:sym typeface="+mn-ea"/>
              </a:rPr>
              <a:t>（四）一般公共预算编制规则</a:t>
            </a:r>
            <a:endParaRPr lang="en-US" altLang="zh-CN" sz="2000" b="1" dirty="0" smtClean="0">
              <a:latin typeface="+mn-ea"/>
              <a:sym typeface="+mn-ea"/>
            </a:endParaRPr>
          </a:p>
          <a:p>
            <a:pPr indent="508000" algn="l" fontAlgn="auto"/>
            <a:r>
              <a:rPr lang="zh-CN" altLang="en-US" sz="2000" b="1" dirty="0" smtClean="0">
                <a:latin typeface="+mn-ea"/>
                <a:sym typeface="+mn-ea"/>
              </a:rPr>
              <a:t>（五）中央及地方一般公共预算编制与平衡关系</a:t>
            </a:r>
            <a:endParaRPr lang="zh-CN" altLang="en-US" sz="2000" b="1" dirty="0">
              <a:latin typeface="+mn-ea"/>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一、一般公共预</a:t>
            </a:r>
            <a:r>
              <a:rPr lang="zh-CN" altLang="en-US" sz="3200" b="1" dirty="0" smtClean="0">
                <a:solidFill>
                  <a:prstClr val="white"/>
                </a:solidFill>
                <a:latin typeface="黑体" panose="02010609060101010101" pitchFamily="49" charset="-122"/>
                <a:ea typeface="黑体" panose="02010609060101010101" pitchFamily="49" charset="-122"/>
                <a:sym typeface="+mn-ea"/>
              </a:rPr>
              <a:t>算编</a:t>
            </a:r>
            <a:r>
              <a:rPr lang="zh-CN" altLang="en-US" sz="3200" b="1" dirty="0">
                <a:solidFill>
                  <a:prstClr val="white"/>
                </a:solidFill>
                <a:latin typeface="黑体" panose="02010609060101010101" pitchFamily="49" charset="-122"/>
                <a:ea typeface="黑体" panose="02010609060101010101" pitchFamily="49" charset="-122"/>
                <a:sym typeface="+mn-ea"/>
              </a:rPr>
              <a:t>制</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二、政府性基金预算的编制</a:t>
            </a:r>
          </a:p>
        </p:txBody>
      </p:sp>
      <p:sp>
        <p:nvSpPr>
          <p:cNvPr id="16" name="文本框 15"/>
          <p:cNvSpPr txBox="1"/>
          <p:nvPr/>
        </p:nvSpPr>
        <p:spPr>
          <a:xfrm>
            <a:off x="603568" y="1419860"/>
            <a:ext cx="7688580" cy="1015663"/>
          </a:xfrm>
          <a:prstGeom prst="rect">
            <a:avLst/>
          </a:prstGeom>
          <a:noFill/>
        </p:spPr>
        <p:txBody>
          <a:bodyPr wrap="square" rtlCol="0">
            <a:spAutoFit/>
          </a:bodyPr>
          <a:lstStyle/>
          <a:p>
            <a:pPr indent="508000"/>
            <a:r>
              <a:rPr lang="zh-CN" altLang="en-US" sz="2000" b="1" dirty="0" smtClean="0">
                <a:latin typeface="+mn-ea"/>
              </a:rPr>
              <a:t>（一）政</a:t>
            </a:r>
            <a:r>
              <a:rPr lang="zh-CN" altLang="en-US" sz="2000" b="1" dirty="0">
                <a:latin typeface="+mn-ea"/>
              </a:rPr>
              <a:t>府</a:t>
            </a:r>
            <a:r>
              <a:rPr lang="zh-CN" altLang="en-US" sz="2000" b="1" dirty="0" smtClean="0">
                <a:latin typeface="+mn-ea"/>
              </a:rPr>
              <a:t>性基金预算编</a:t>
            </a:r>
            <a:r>
              <a:rPr lang="zh-CN" altLang="en-US" sz="2000" b="1" dirty="0">
                <a:latin typeface="+mn-ea"/>
              </a:rPr>
              <a:t>制原则</a:t>
            </a:r>
            <a:endParaRPr lang="en-US" altLang="zh-CN" sz="2000" b="1" dirty="0">
              <a:latin typeface="+mn-ea"/>
            </a:endParaRPr>
          </a:p>
          <a:p>
            <a:pPr indent="508000"/>
            <a:r>
              <a:rPr lang="zh-CN" altLang="en-US" sz="2000" b="1" dirty="0">
                <a:latin typeface="+mn-ea"/>
              </a:rPr>
              <a:t>（二）政府性基金预算编制内容</a:t>
            </a:r>
            <a:endParaRPr sz="2000" b="1" dirty="0">
              <a:latin typeface="+mn-ea"/>
            </a:endParaRPr>
          </a:p>
          <a:p>
            <a:pPr indent="508000"/>
            <a:r>
              <a:rPr lang="zh-CN" altLang="en-US" sz="2000" b="1" dirty="0" smtClean="0">
                <a:latin typeface="+mn-ea"/>
                <a:sym typeface="+mn-ea"/>
              </a:rPr>
              <a:t>（</a:t>
            </a:r>
            <a:r>
              <a:rPr lang="zh-CN" altLang="en-US" sz="2000" b="1" dirty="0">
                <a:latin typeface="+mn-ea"/>
                <a:sym typeface="+mn-ea"/>
              </a:rPr>
              <a:t>三）政府性基金预算管理流程及规则</a:t>
            </a:r>
            <a:endParaRPr sz="2000" b="1" dirty="0">
              <a:latin typeface="+mn-ea"/>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二、政府性基金预</a:t>
            </a:r>
            <a:r>
              <a:rPr lang="zh-CN" altLang="en-US" sz="3200" b="1" dirty="0" smtClean="0">
                <a:solidFill>
                  <a:prstClr val="white"/>
                </a:solidFill>
                <a:latin typeface="黑体" panose="02010609060101010101" pitchFamily="49" charset="-122"/>
                <a:ea typeface="黑体" panose="02010609060101010101" pitchFamily="49" charset="-122"/>
                <a:sym typeface="+mn-ea"/>
              </a:rPr>
              <a:t>算编</a:t>
            </a:r>
            <a:r>
              <a:rPr lang="zh-CN" altLang="en-US" sz="3200" b="1" dirty="0">
                <a:solidFill>
                  <a:prstClr val="white"/>
                </a:solidFill>
                <a:latin typeface="黑体" panose="02010609060101010101" pitchFamily="49" charset="-122"/>
                <a:ea typeface="黑体" panose="02010609060101010101" pitchFamily="49" charset="-122"/>
                <a:sym typeface="+mn-ea"/>
              </a:rPr>
              <a:t>制</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二、政府性基金预算的编制</a:t>
            </a:r>
          </a:p>
        </p:txBody>
      </p:sp>
      <p:cxnSp>
        <p:nvCxnSpPr>
          <p:cNvPr id="50" name="直接连接符 49"/>
          <p:cNvCxnSpPr>
            <a:stCxn id="52" idx="2"/>
            <a:endCxn id="53" idx="0"/>
          </p:cNvCxnSpPr>
          <p:nvPr>
            <p:custDataLst>
              <p:tags r:id="rId3"/>
            </p:custDataLst>
          </p:nvPr>
        </p:nvCxnSpPr>
        <p:spPr>
          <a:xfrm flipH="1">
            <a:off x="3208655" y="1704975"/>
            <a:ext cx="1229360" cy="1219200"/>
          </a:xfrm>
          <a:prstGeom prst="line">
            <a:avLst/>
          </a:prstGeom>
          <a:noFill/>
          <a:ln w="6350" cap="flat" cmpd="sng" algn="ctr">
            <a:solidFill>
              <a:sysClr val="window" lastClr="FFFFFF">
                <a:lumMod val="65000"/>
              </a:sysClr>
            </a:solidFill>
            <a:prstDash val="solid"/>
            <a:miter lim="800000"/>
          </a:ln>
          <a:effectLst/>
        </p:spPr>
      </p:cxnSp>
      <p:cxnSp>
        <p:nvCxnSpPr>
          <p:cNvPr id="51" name="直接连接符 50"/>
          <p:cNvCxnSpPr>
            <a:stCxn id="52" idx="2"/>
            <a:endCxn id="55" idx="0"/>
          </p:cNvCxnSpPr>
          <p:nvPr>
            <p:custDataLst>
              <p:tags r:id="rId4"/>
            </p:custDataLst>
          </p:nvPr>
        </p:nvCxnSpPr>
        <p:spPr>
          <a:xfrm>
            <a:off x="4438650" y="1704975"/>
            <a:ext cx="1224280" cy="1219200"/>
          </a:xfrm>
          <a:prstGeom prst="line">
            <a:avLst/>
          </a:prstGeom>
          <a:noFill/>
          <a:ln w="6350" cap="flat" cmpd="sng" algn="ctr">
            <a:solidFill>
              <a:sysClr val="window" lastClr="FFFFFF">
                <a:lumMod val="65000"/>
              </a:sysClr>
            </a:solidFill>
            <a:prstDash val="solid"/>
            <a:miter lim="800000"/>
          </a:ln>
          <a:effectLst/>
        </p:spPr>
      </p:cxnSp>
      <p:sp>
        <p:nvSpPr>
          <p:cNvPr id="52" name="矩形 51"/>
          <p:cNvSpPr/>
          <p:nvPr>
            <p:custDataLst>
              <p:tags r:id="rId5"/>
            </p:custDataLst>
          </p:nvPr>
        </p:nvSpPr>
        <p:spPr>
          <a:xfrm>
            <a:off x="3158490" y="1340485"/>
            <a:ext cx="2559685" cy="364490"/>
          </a:xfrm>
          <a:prstGeom prst="rect">
            <a:avLst/>
          </a:prstGeom>
          <a:solidFill>
            <a:sysClr val="window" lastClr="FFFFFF">
              <a:lumMod val="75000"/>
            </a:sysClr>
          </a:solidFill>
          <a:ln w="12700" cap="flat" cmpd="sng" algn="ctr">
            <a:noFill/>
            <a:prstDash val="solid"/>
            <a:miter lim="800000"/>
          </a:ln>
          <a:effectLst/>
        </p:spPr>
        <p:txBody>
          <a:bodyPr wrap="square" rtlCol="0" anchor="ctr">
            <a:noAutofit/>
          </a:bodyPr>
          <a:lstStyle/>
          <a:p>
            <a:pPr algn="ctr">
              <a:lnSpc>
                <a:spcPct val="120000"/>
              </a:lnSpc>
            </a:pPr>
            <a:r>
              <a:rPr sz="2000" b="1" dirty="0">
                <a:sym typeface="+mn-ea"/>
              </a:rPr>
              <a:t>编制原则</a:t>
            </a:r>
            <a:endParaRPr lang="zh-CN" altLang="en-US" sz="2000" b="1" spc="30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圆角矩形 52"/>
          <p:cNvSpPr/>
          <p:nvPr>
            <p:custDataLst>
              <p:tags r:id="rId6"/>
            </p:custDataLst>
          </p:nvPr>
        </p:nvSpPr>
        <p:spPr>
          <a:xfrm>
            <a:off x="3039110" y="2924810"/>
            <a:ext cx="339090" cy="262255"/>
          </a:xfrm>
          <a:prstGeom prst="roundRect">
            <a:avLst/>
          </a:prstGeom>
          <a:solidFill>
            <a:srgbClr val="4F81BD"/>
          </a:solidFill>
          <a:ln w="12700" cap="flat" cmpd="sng" algn="ctr">
            <a:noFill/>
            <a:prstDash val="solid"/>
            <a:miter lim="800000"/>
          </a:ln>
          <a:effectLst/>
        </p:spPr>
        <p:txBody>
          <a:bodyPr rtlCol="0" anchor="ctr">
            <a:normAutofit fontScale="82500" lnSpcReduction="20000"/>
          </a:bodyPr>
          <a:lstStyle/>
          <a:p>
            <a:pPr algn="ctr"/>
            <a:endParaRPr lang="zh-CN" altLang="en-US"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4" name="KSO_Shape"/>
          <p:cNvSpPr/>
          <p:nvPr>
            <p:custDataLst>
              <p:tags r:id="rId7"/>
            </p:custDataLst>
          </p:nvPr>
        </p:nvSpPr>
        <p:spPr>
          <a:xfrm>
            <a:off x="3134995" y="2999105"/>
            <a:ext cx="147320" cy="113030"/>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w="12700" cap="flat" cmpd="sng" algn="ctr">
            <a:noFill/>
            <a:prstDash val="solid"/>
            <a:miter lim="800000"/>
          </a:ln>
          <a:effectLst/>
        </p:spPr>
        <p:txBody>
          <a:bodyPr bIns="238109" anchor="ctr">
            <a:normAutofit fontScale="25000" lnSpcReduction="20000"/>
            <a:scene3d>
              <a:camera prst="orthographicFront"/>
              <a:lightRig rig="threePt" dir="t"/>
            </a:scene3d>
            <a:sp3d contourW="12700">
              <a:contourClr>
                <a:srgbClr val="FFFFFF"/>
              </a:contourClr>
            </a:sp3d>
          </a:bodyPr>
          <a:lstStyle/>
          <a:p>
            <a:pPr algn="ctr">
              <a:defRPr/>
            </a:pPr>
            <a:endParaRPr lang="zh-CN" altLang="en-US" sz="1325"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5" name="圆角矩形 54"/>
          <p:cNvSpPr/>
          <p:nvPr>
            <p:custDataLst>
              <p:tags r:id="rId8"/>
            </p:custDataLst>
          </p:nvPr>
        </p:nvSpPr>
        <p:spPr>
          <a:xfrm>
            <a:off x="5493385" y="2924810"/>
            <a:ext cx="339090" cy="262255"/>
          </a:xfrm>
          <a:prstGeom prst="roundRect">
            <a:avLst/>
          </a:prstGeom>
          <a:solidFill>
            <a:srgbClr val="9BBB59"/>
          </a:solidFill>
          <a:ln w="12700" cap="flat" cmpd="sng" algn="ctr">
            <a:noFill/>
            <a:prstDash val="solid"/>
            <a:miter lim="800000"/>
          </a:ln>
          <a:effectLst/>
        </p:spPr>
        <p:txBody>
          <a:bodyPr rtlCol="0" anchor="ctr">
            <a:normAutofit fontScale="82500" lnSpcReduction="20000"/>
          </a:bodyPr>
          <a:lstStyle/>
          <a:p>
            <a:pPr algn="ctr"/>
            <a:endParaRPr lang="zh-CN" altLang="en-US" sz="1325">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KSO_Shape"/>
          <p:cNvSpPr/>
          <p:nvPr>
            <p:custDataLst>
              <p:tags r:id="rId9"/>
            </p:custDataLst>
          </p:nvPr>
        </p:nvSpPr>
        <p:spPr bwMode="auto">
          <a:xfrm>
            <a:off x="5582285" y="2975610"/>
            <a:ext cx="160655" cy="160655"/>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rgbClr val="FFFFFF"/>
          </a:solidFill>
          <a:ln>
            <a:noFill/>
          </a:ln>
        </p:spPr>
        <p:txBody>
          <a:bodyPr anchor="ctr">
            <a:normAutofit fontScale="40000" lnSpcReduction="20000"/>
            <a:scene3d>
              <a:camera prst="orthographicFront"/>
              <a:lightRig rig="threePt" dir="t"/>
            </a:scene3d>
            <a:sp3d contourW="12700">
              <a:contourClr>
                <a:srgbClr val="FFFFFF"/>
              </a:contourClr>
            </a:sp3d>
          </a:bodyPr>
          <a:lstStyle/>
          <a:p>
            <a:pPr algn="ctr">
              <a:defRPr/>
            </a:pPr>
            <a:endParaRPr lang="zh-CN" altLang="en-US" sz="1325">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标题 1"/>
          <p:cNvSpPr txBox="1"/>
          <p:nvPr>
            <p:custDataLst>
              <p:tags r:id="rId10"/>
            </p:custDataLst>
          </p:nvPr>
        </p:nvSpPr>
        <p:spPr>
          <a:xfrm>
            <a:off x="1764258" y="3317240"/>
            <a:ext cx="2674392" cy="861695"/>
          </a:xfrm>
          <a:prstGeom prst="rect">
            <a:avLst/>
          </a:prstGeom>
          <a:noFill/>
        </p:spPr>
        <p:txBody>
          <a:bodyPr wrap="square" rtlCol="0"/>
          <a:lstStyle>
            <a:defPPr>
              <a:defRPr lang="zh-CN"/>
            </a:defPPr>
            <a:lvl1pPr>
              <a:lnSpc>
                <a:spcPct val="130000"/>
              </a:lnSpc>
              <a:defRPr sz="1200"/>
            </a:lvl1pPr>
          </a:lstStyle>
          <a:p>
            <a:pPr>
              <a:lnSpc>
                <a:spcPct val="120000"/>
              </a:lnSpc>
            </a:pPr>
            <a:r>
              <a:rPr sz="1600" dirty="0" err="1">
                <a:sym typeface="+mn-ea"/>
              </a:rPr>
              <a:t>政府性基金预算应当根据基金项目收入情况和实际支出需要，适当安排支出规模，做到以收定支</a:t>
            </a:r>
            <a:r>
              <a:rPr sz="1600" dirty="0">
                <a:sym typeface="+mn-ea"/>
              </a:rPr>
              <a:t>。</a:t>
            </a:r>
            <a:endParaRPr lang="zh-CN" altLang="en-US" sz="1600" spc="150" dirty="0">
              <a:latin typeface="微软雅黑" panose="020B0503020204020204" pitchFamily="34" charset="-122"/>
              <a:ea typeface="微软雅黑" panose="020B0503020204020204" pitchFamily="34" charset="-122"/>
              <a:sym typeface="+mn-ea"/>
            </a:endParaRPr>
          </a:p>
        </p:txBody>
      </p:sp>
      <p:sp>
        <p:nvSpPr>
          <p:cNvPr id="58" name="标题 1"/>
          <p:cNvSpPr txBox="1"/>
          <p:nvPr>
            <p:custDataLst>
              <p:tags r:id="rId11"/>
            </p:custDataLst>
          </p:nvPr>
        </p:nvSpPr>
        <p:spPr>
          <a:xfrm>
            <a:off x="4502150" y="3317240"/>
            <a:ext cx="2518692" cy="861695"/>
          </a:xfrm>
          <a:prstGeom prst="rect">
            <a:avLst/>
          </a:prstGeom>
          <a:noFill/>
        </p:spPr>
        <p:txBody>
          <a:bodyPr wrap="square" rtlCol="0"/>
          <a:lstStyle>
            <a:defPPr>
              <a:defRPr lang="zh-CN"/>
            </a:defPPr>
            <a:lvl1pPr>
              <a:lnSpc>
                <a:spcPct val="130000"/>
              </a:lnSpc>
              <a:defRPr sz="1200"/>
            </a:lvl1pPr>
          </a:lstStyle>
          <a:p>
            <a:pPr>
              <a:lnSpc>
                <a:spcPct val="120000"/>
              </a:lnSpc>
            </a:pPr>
            <a:r>
              <a:rPr sz="1600" dirty="0">
                <a:sym typeface="+mn-ea"/>
              </a:rPr>
              <a:t>政府性基金预算应当按照基金项目编制，不同的基金项目分别编制，原则上不允许项目间混编。</a:t>
            </a:r>
            <a:endParaRPr lang="zh-CN" altLang="en-US" sz="1600" spc="150" dirty="0">
              <a:latin typeface="微软雅黑" panose="020B0503020204020204" pitchFamily="34" charset="-122"/>
              <a:ea typeface="微软雅黑" panose="020B0503020204020204" pitchFamily="34" charset="-122"/>
              <a:sym typeface="+mn-ea"/>
            </a:endParaRP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二、政府性基金预</a:t>
            </a:r>
            <a:r>
              <a:rPr lang="zh-CN" altLang="en-US" sz="3200" b="1" dirty="0" smtClean="0">
                <a:solidFill>
                  <a:prstClr val="white"/>
                </a:solidFill>
                <a:latin typeface="黑体" panose="02010609060101010101" pitchFamily="49" charset="-122"/>
                <a:ea typeface="黑体" panose="02010609060101010101" pitchFamily="49" charset="-122"/>
                <a:sym typeface="+mn-ea"/>
              </a:rPr>
              <a:t>算编</a:t>
            </a:r>
            <a:r>
              <a:rPr lang="zh-CN" altLang="en-US" sz="3200" b="1" dirty="0">
                <a:solidFill>
                  <a:prstClr val="white"/>
                </a:solidFill>
                <a:latin typeface="黑体" panose="02010609060101010101" pitchFamily="49" charset="-122"/>
                <a:ea typeface="黑体" panose="02010609060101010101" pitchFamily="49" charset="-122"/>
                <a:sym typeface="+mn-ea"/>
              </a:rPr>
              <a:t>制</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三、国有资本经营预算的编制</a:t>
            </a:r>
          </a:p>
        </p:txBody>
      </p:sp>
      <p:cxnSp>
        <p:nvCxnSpPr>
          <p:cNvPr id="65" name="直接连接符 64"/>
          <p:cNvCxnSpPr/>
          <p:nvPr>
            <p:custDataLst>
              <p:tags r:id="rId3"/>
            </p:custDataLst>
          </p:nvPr>
        </p:nvCxnSpPr>
        <p:spPr>
          <a:xfrm flipH="1">
            <a:off x="5953327" y="3357199"/>
            <a:ext cx="142544" cy="430593"/>
          </a:xfrm>
          <a:prstGeom prst="line">
            <a:avLst/>
          </a:prstGeom>
          <a:noFill/>
          <a:ln w="6350" cap="flat" cmpd="sng" algn="ctr">
            <a:solidFill>
              <a:sysClr val="window" lastClr="FFFFFF">
                <a:lumMod val="75000"/>
              </a:sysClr>
            </a:solidFill>
            <a:prstDash val="solid"/>
            <a:miter lim="800000"/>
          </a:ln>
          <a:effectLst/>
        </p:spPr>
      </p:cxnSp>
      <p:cxnSp>
        <p:nvCxnSpPr>
          <p:cNvPr id="18" name="直接连接符 17"/>
          <p:cNvCxnSpPr>
            <a:stCxn id="3" idx="2"/>
          </p:cNvCxnSpPr>
          <p:nvPr>
            <p:custDataLst>
              <p:tags r:id="rId4"/>
            </p:custDataLst>
          </p:nvPr>
        </p:nvCxnSpPr>
        <p:spPr>
          <a:xfrm flipH="1">
            <a:off x="5271518" y="2858368"/>
            <a:ext cx="472950" cy="0"/>
          </a:xfrm>
          <a:prstGeom prst="line">
            <a:avLst/>
          </a:prstGeom>
          <a:noFill/>
          <a:ln w="6350" cap="flat" cmpd="sng" algn="ctr">
            <a:solidFill>
              <a:sysClr val="window" lastClr="FFFFFF">
                <a:lumMod val="75000"/>
              </a:sysClr>
            </a:solidFill>
            <a:prstDash val="solid"/>
            <a:miter lim="800000"/>
          </a:ln>
          <a:effectLst/>
        </p:spPr>
      </p:cxnSp>
      <p:cxnSp>
        <p:nvCxnSpPr>
          <p:cNvPr id="57" name="直接连接符 56"/>
          <p:cNvCxnSpPr/>
          <p:nvPr>
            <p:custDataLst>
              <p:tags r:id="rId5"/>
            </p:custDataLst>
          </p:nvPr>
        </p:nvCxnSpPr>
        <p:spPr>
          <a:xfrm flipH="1" flipV="1">
            <a:off x="5988063" y="1909228"/>
            <a:ext cx="105807" cy="450309"/>
          </a:xfrm>
          <a:prstGeom prst="line">
            <a:avLst/>
          </a:prstGeom>
          <a:noFill/>
          <a:ln w="6350" cap="flat" cmpd="sng" algn="ctr">
            <a:solidFill>
              <a:sysClr val="window" lastClr="FFFFFF">
                <a:lumMod val="75000"/>
              </a:sysClr>
            </a:solidFill>
            <a:prstDash val="solid"/>
            <a:miter lim="800000"/>
          </a:ln>
          <a:effectLst/>
        </p:spPr>
      </p:cxnSp>
      <p:cxnSp>
        <p:nvCxnSpPr>
          <p:cNvPr id="58" name="直接连接符 57"/>
          <p:cNvCxnSpPr/>
          <p:nvPr>
            <p:custDataLst>
              <p:tags r:id="rId6"/>
            </p:custDataLst>
          </p:nvPr>
        </p:nvCxnSpPr>
        <p:spPr>
          <a:xfrm flipV="1">
            <a:off x="6673701" y="2217136"/>
            <a:ext cx="382865" cy="307501"/>
          </a:xfrm>
          <a:prstGeom prst="line">
            <a:avLst/>
          </a:prstGeom>
          <a:noFill/>
          <a:ln w="6350" cap="flat" cmpd="sng" algn="ctr">
            <a:solidFill>
              <a:sysClr val="window" lastClr="FFFFFF">
                <a:lumMod val="75000"/>
              </a:sysClr>
            </a:solidFill>
            <a:prstDash val="solid"/>
            <a:miter lim="800000"/>
          </a:ln>
          <a:effectLst/>
        </p:spPr>
      </p:cxnSp>
      <p:cxnSp>
        <p:nvCxnSpPr>
          <p:cNvPr id="62" name="直接连接符 61"/>
          <p:cNvCxnSpPr/>
          <p:nvPr>
            <p:custDataLst>
              <p:tags r:id="rId7"/>
            </p:custDataLst>
          </p:nvPr>
        </p:nvCxnSpPr>
        <p:spPr>
          <a:xfrm>
            <a:off x="6679683" y="3199700"/>
            <a:ext cx="376883" cy="314997"/>
          </a:xfrm>
          <a:prstGeom prst="line">
            <a:avLst/>
          </a:prstGeom>
          <a:noFill/>
          <a:ln w="6350" cap="flat" cmpd="sng" algn="ctr">
            <a:solidFill>
              <a:sysClr val="window" lastClr="FFFFFF">
                <a:lumMod val="75000"/>
              </a:sysClr>
            </a:solidFill>
            <a:prstDash val="solid"/>
            <a:miter lim="800000"/>
          </a:ln>
          <a:effectLst/>
        </p:spPr>
      </p:cxnSp>
      <p:sp>
        <p:nvSpPr>
          <p:cNvPr id="3" name="椭圆 2"/>
          <p:cNvSpPr/>
          <p:nvPr>
            <p:custDataLst>
              <p:tags r:id="rId8"/>
            </p:custDataLst>
          </p:nvPr>
        </p:nvSpPr>
        <p:spPr>
          <a:xfrm>
            <a:off x="5744467" y="2323318"/>
            <a:ext cx="1070099" cy="1070099"/>
          </a:xfrm>
          <a:prstGeom prst="ellipse">
            <a:avLst/>
          </a:prstGeom>
          <a:solidFill>
            <a:srgbClr val="1F74AD"/>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79" name="文本框 78"/>
          <p:cNvSpPr txBox="1"/>
          <p:nvPr>
            <p:custDataLst>
              <p:tags r:id="rId9"/>
            </p:custDataLst>
          </p:nvPr>
        </p:nvSpPr>
        <p:spPr>
          <a:xfrm>
            <a:off x="5711825" y="2524760"/>
            <a:ext cx="1203325" cy="667385"/>
          </a:xfrm>
          <a:prstGeom prst="rect">
            <a:avLst/>
          </a:prstGeom>
          <a:noFill/>
        </p:spPr>
        <p:txBody>
          <a:bodyPr wrap="square" rtlCol="0" anchor="ctr" anchorCtr="0"/>
          <a:lstStyle/>
          <a:p>
            <a:pPr algn="ctr">
              <a:lnSpc>
                <a:spcPct val="130000"/>
              </a:lnSpc>
            </a:pPr>
            <a:r>
              <a:rPr lang="zh-CN" altLang="en-US" sz="1200" b="1" spc="300">
                <a:solidFill>
                  <a:schemeClr val="bg1"/>
                </a:solidFill>
                <a:latin typeface="+mn-ea"/>
              </a:rPr>
              <a:t>国有资本经营预算收入</a:t>
            </a:r>
          </a:p>
        </p:txBody>
      </p:sp>
      <p:sp>
        <p:nvSpPr>
          <p:cNvPr id="29" name="椭圆 28"/>
          <p:cNvSpPr/>
          <p:nvPr>
            <p:custDataLst>
              <p:tags r:id="rId10"/>
            </p:custDataLst>
          </p:nvPr>
        </p:nvSpPr>
        <p:spPr>
          <a:xfrm>
            <a:off x="5432811" y="1105713"/>
            <a:ext cx="821333" cy="821333"/>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30" name="椭圆 29"/>
          <p:cNvSpPr/>
          <p:nvPr>
            <p:custDataLst>
              <p:tags r:id="rId11"/>
            </p:custDataLst>
          </p:nvPr>
        </p:nvSpPr>
        <p:spPr>
          <a:xfrm>
            <a:off x="7010413" y="1618308"/>
            <a:ext cx="821333" cy="821333"/>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31" name="椭圆 30"/>
          <p:cNvSpPr/>
          <p:nvPr>
            <p:custDataLst>
              <p:tags r:id="rId12"/>
            </p:custDataLst>
          </p:nvPr>
        </p:nvSpPr>
        <p:spPr>
          <a:xfrm>
            <a:off x="7010413" y="3277095"/>
            <a:ext cx="821333" cy="821333"/>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32" name="椭圆 31"/>
          <p:cNvSpPr/>
          <p:nvPr>
            <p:custDataLst>
              <p:tags r:id="rId13"/>
            </p:custDataLst>
          </p:nvPr>
        </p:nvSpPr>
        <p:spPr>
          <a:xfrm>
            <a:off x="5432811" y="3789689"/>
            <a:ext cx="821333" cy="821333"/>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34" name="椭圆 33"/>
          <p:cNvSpPr/>
          <p:nvPr>
            <p:custDataLst>
              <p:tags r:id="rId14"/>
            </p:custDataLst>
          </p:nvPr>
        </p:nvSpPr>
        <p:spPr>
          <a:xfrm>
            <a:off x="4450185" y="2447701"/>
            <a:ext cx="821333" cy="821333"/>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73" name="文本框 72"/>
          <p:cNvSpPr txBox="1"/>
          <p:nvPr>
            <p:custDataLst>
              <p:tags r:id="rId15"/>
            </p:custDataLst>
          </p:nvPr>
        </p:nvSpPr>
        <p:spPr>
          <a:xfrm>
            <a:off x="4504124" y="2582556"/>
            <a:ext cx="713456" cy="551624"/>
          </a:xfrm>
          <a:prstGeom prst="rect">
            <a:avLst/>
          </a:prstGeom>
          <a:noFill/>
        </p:spPr>
        <p:txBody>
          <a:bodyPr wrap="square" rtlCol="0" anchor="ctr" anchorCtr="0"/>
          <a:lstStyle/>
          <a:p>
            <a:pPr algn="ctr">
              <a:lnSpc>
                <a:spcPct val="130000"/>
              </a:lnSpc>
            </a:pPr>
            <a:r>
              <a:rPr lang="zh-CN" altLang="en-US" sz="1000" spc="300" dirty="0">
                <a:solidFill>
                  <a:schemeClr val="tx1"/>
                </a:solidFill>
                <a:latin typeface="+mn-ea"/>
              </a:rPr>
              <a:t>其他收入</a:t>
            </a:r>
          </a:p>
        </p:txBody>
      </p:sp>
      <p:sp>
        <p:nvSpPr>
          <p:cNvPr id="43" name="文本框 42"/>
          <p:cNvSpPr txBox="1"/>
          <p:nvPr>
            <p:custDataLst>
              <p:tags r:id="rId16"/>
            </p:custDataLst>
          </p:nvPr>
        </p:nvSpPr>
        <p:spPr>
          <a:xfrm>
            <a:off x="5486750" y="1240568"/>
            <a:ext cx="713456" cy="551624"/>
          </a:xfrm>
          <a:prstGeom prst="rect">
            <a:avLst/>
          </a:prstGeom>
          <a:noFill/>
        </p:spPr>
        <p:txBody>
          <a:bodyPr wrap="square" rtlCol="0" anchor="ctr" anchorCtr="0">
            <a:normAutofit/>
          </a:bodyPr>
          <a:lstStyle/>
          <a:p>
            <a:pPr algn="ctr">
              <a:lnSpc>
                <a:spcPct val="130000"/>
              </a:lnSpc>
              <a:buClrTx/>
              <a:buSzTx/>
              <a:buFontTx/>
            </a:pPr>
            <a:r>
              <a:rPr lang="zh-CN" altLang="en-US" sz="1000" spc="300" dirty="0">
                <a:solidFill>
                  <a:schemeClr val="tx1"/>
                </a:solidFill>
                <a:latin typeface="+mn-ea"/>
                <a:sym typeface="+mn-ea"/>
              </a:rPr>
              <a:t>利润收入</a:t>
            </a:r>
          </a:p>
        </p:txBody>
      </p:sp>
      <p:sp>
        <p:nvSpPr>
          <p:cNvPr id="44" name="文本框 43"/>
          <p:cNvSpPr txBox="1"/>
          <p:nvPr>
            <p:custDataLst>
              <p:tags r:id="rId17"/>
            </p:custDataLst>
          </p:nvPr>
        </p:nvSpPr>
        <p:spPr>
          <a:xfrm>
            <a:off x="7064351" y="1753162"/>
            <a:ext cx="713456" cy="551624"/>
          </a:xfrm>
          <a:prstGeom prst="rect">
            <a:avLst/>
          </a:prstGeom>
          <a:noFill/>
        </p:spPr>
        <p:txBody>
          <a:bodyPr wrap="square" rtlCol="0" anchor="ctr" anchorCtr="0"/>
          <a:lstStyle/>
          <a:p>
            <a:pPr algn="ctr">
              <a:lnSpc>
                <a:spcPct val="130000"/>
              </a:lnSpc>
              <a:buClrTx/>
              <a:buSzTx/>
              <a:buFontTx/>
            </a:pPr>
            <a:r>
              <a:rPr lang="zh-CN" altLang="en-US" sz="1000" spc="300" dirty="0">
                <a:solidFill>
                  <a:schemeClr val="tx1"/>
                </a:solidFill>
                <a:latin typeface="+mn-ea"/>
                <a:sym typeface="+mn-ea"/>
              </a:rPr>
              <a:t>股利、股息收入</a:t>
            </a:r>
          </a:p>
        </p:txBody>
      </p:sp>
      <p:sp>
        <p:nvSpPr>
          <p:cNvPr id="45" name="文本框 44"/>
          <p:cNvSpPr txBox="1"/>
          <p:nvPr>
            <p:custDataLst>
              <p:tags r:id="rId18"/>
            </p:custDataLst>
          </p:nvPr>
        </p:nvSpPr>
        <p:spPr>
          <a:xfrm>
            <a:off x="7064351" y="3411950"/>
            <a:ext cx="713456" cy="551624"/>
          </a:xfrm>
          <a:prstGeom prst="rect">
            <a:avLst/>
          </a:prstGeom>
          <a:noFill/>
        </p:spPr>
        <p:txBody>
          <a:bodyPr wrap="square" rtlCol="0" anchor="ctr" anchorCtr="0">
            <a:normAutofit fontScale="80000" lnSpcReduction="10000"/>
          </a:bodyPr>
          <a:lstStyle/>
          <a:p>
            <a:pPr algn="ctr">
              <a:lnSpc>
                <a:spcPct val="130000"/>
              </a:lnSpc>
              <a:buClrTx/>
              <a:buSzTx/>
              <a:buFontTx/>
            </a:pPr>
            <a:r>
              <a:rPr lang="zh-CN" altLang="en-US" sz="1200" spc="300" dirty="0">
                <a:solidFill>
                  <a:schemeClr val="tx1"/>
                </a:solidFill>
                <a:latin typeface="+mn-ea"/>
              </a:rPr>
              <a:t>产权转让收入</a:t>
            </a:r>
          </a:p>
        </p:txBody>
      </p:sp>
      <p:sp>
        <p:nvSpPr>
          <p:cNvPr id="46" name="文本框 45"/>
          <p:cNvSpPr txBox="1"/>
          <p:nvPr>
            <p:custDataLst>
              <p:tags r:id="rId19"/>
            </p:custDataLst>
          </p:nvPr>
        </p:nvSpPr>
        <p:spPr>
          <a:xfrm>
            <a:off x="5486750" y="3924543"/>
            <a:ext cx="713456" cy="551624"/>
          </a:xfrm>
          <a:prstGeom prst="rect">
            <a:avLst/>
          </a:prstGeom>
          <a:noFill/>
        </p:spPr>
        <p:txBody>
          <a:bodyPr wrap="square" rtlCol="0" anchor="ctr" anchorCtr="0">
            <a:normAutofit lnSpcReduction="10000"/>
          </a:bodyPr>
          <a:lstStyle/>
          <a:p>
            <a:pPr algn="ctr">
              <a:lnSpc>
                <a:spcPct val="130000"/>
              </a:lnSpc>
            </a:pPr>
            <a:r>
              <a:rPr lang="zh-CN" altLang="en-US" sz="1200" spc="300" dirty="0">
                <a:solidFill>
                  <a:schemeClr val="tx1"/>
                </a:solidFill>
                <a:latin typeface="+mn-ea"/>
              </a:rPr>
              <a:t>清算收入</a:t>
            </a:r>
          </a:p>
        </p:txBody>
      </p:sp>
      <p:sp>
        <p:nvSpPr>
          <p:cNvPr id="5" name="椭圆 4"/>
          <p:cNvSpPr/>
          <p:nvPr>
            <p:custDataLst>
              <p:tags r:id="rId20"/>
            </p:custDataLst>
          </p:nvPr>
        </p:nvSpPr>
        <p:spPr>
          <a:xfrm>
            <a:off x="1998345" y="2390775"/>
            <a:ext cx="966470" cy="966470"/>
          </a:xfrm>
          <a:prstGeom prst="ellipse">
            <a:avLst/>
          </a:prstGeom>
          <a:solidFill>
            <a:srgbClr val="1F74AD"/>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6" name="椭圆 5"/>
          <p:cNvSpPr/>
          <p:nvPr>
            <p:custDataLst>
              <p:tags r:id="rId21"/>
            </p:custDataLst>
          </p:nvPr>
        </p:nvSpPr>
        <p:spPr>
          <a:xfrm>
            <a:off x="2110740" y="1245870"/>
            <a:ext cx="741680" cy="741680"/>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7" name="椭圆 6"/>
          <p:cNvSpPr/>
          <p:nvPr>
            <p:custDataLst>
              <p:tags r:id="rId22"/>
            </p:custDataLst>
          </p:nvPr>
        </p:nvSpPr>
        <p:spPr>
          <a:xfrm>
            <a:off x="3392170" y="2503170"/>
            <a:ext cx="741680" cy="741680"/>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9" name="椭圆 8"/>
          <p:cNvSpPr/>
          <p:nvPr>
            <p:custDataLst>
              <p:tags r:id="rId23"/>
            </p:custDataLst>
          </p:nvPr>
        </p:nvSpPr>
        <p:spPr>
          <a:xfrm>
            <a:off x="2110740" y="3728085"/>
            <a:ext cx="741680" cy="741680"/>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sp>
        <p:nvSpPr>
          <p:cNvPr id="11" name="椭圆 10"/>
          <p:cNvSpPr/>
          <p:nvPr>
            <p:custDataLst>
              <p:tags r:id="rId24"/>
            </p:custDataLst>
          </p:nvPr>
        </p:nvSpPr>
        <p:spPr>
          <a:xfrm>
            <a:off x="829310" y="2503170"/>
            <a:ext cx="741680" cy="741680"/>
          </a:xfrm>
          <a:prstGeom prst="ellipse">
            <a:avLst/>
          </a:prstGeom>
          <a:solidFill>
            <a:sysClr val="window" lastClr="FFFFFF">
              <a:lumMod val="75000"/>
            </a:sysClr>
          </a:solidFill>
          <a:ln w="12700" cap="flat" cmpd="sng" algn="ctr">
            <a:noFill/>
            <a:prstDash val="solid"/>
            <a:miter lim="800000"/>
          </a:ln>
          <a:effectLst/>
        </p:spPr>
        <p:txBody>
          <a:bodyPr rtlCol="0" anchor="ctr"/>
          <a:lstStyle/>
          <a:p>
            <a:pPr algn="ctr"/>
            <a:endParaRPr lang="zh-CN" altLang="en-US" sz="1200">
              <a:solidFill>
                <a:schemeClr val="tx1"/>
              </a:solidFill>
              <a:latin typeface="+mn-ea"/>
            </a:endParaRPr>
          </a:p>
        </p:txBody>
      </p:sp>
      <p:cxnSp>
        <p:nvCxnSpPr>
          <p:cNvPr id="8" name="直接连接符 7"/>
          <p:cNvCxnSpPr>
            <a:stCxn id="6" idx="4"/>
            <a:endCxn id="5" idx="0"/>
          </p:cNvCxnSpPr>
          <p:nvPr>
            <p:custDataLst>
              <p:tags r:id="rId25"/>
            </p:custDataLst>
          </p:nvPr>
        </p:nvCxnSpPr>
        <p:spPr>
          <a:xfrm>
            <a:off x="2481580" y="1987550"/>
            <a:ext cx="0" cy="403225"/>
          </a:xfrm>
          <a:prstGeom prst="line">
            <a:avLst/>
          </a:prstGeom>
          <a:noFill/>
          <a:ln w="6350" cap="flat" cmpd="sng" algn="ctr">
            <a:solidFill>
              <a:sysClr val="window" lastClr="FFFFFF">
                <a:lumMod val="75000"/>
              </a:sysClr>
            </a:solidFill>
            <a:prstDash val="solid"/>
            <a:miter lim="800000"/>
          </a:ln>
          <a:effectLst/>
        </p:spPr>
      </p:cxnSp>
      <p:cxnSp>
        <p:nvCxnSpPr>
          <p:cNvPr id="10" name="直接连接符 9"/>
          <p:cNvCxnSpPr>
            <a:stCxn id="5" idx="4"/>
            <a:endCxn id="9" idx="0"/>
          </p:cNvCxnSpPr>
          <p:nvPr>
            <p:custDataLst>
              <p:tags r:id="rId26"/>
            </p:custDataLst>
          </p:nvPr>
        </p:nvCxnSpPr>
        <p:spPr>
          <a:xfrm>
            <a:off x="2481580" y="3357245"/>
            <a:ext cx="0" cy="370840"/>
          </a:xfrm>
          <a:prstGeom prst="line">
            <a:avLst/>
          </a:prstGeom>
          <a:noFill/>
          <a:ln w="6350" cap="flat" cmpd="sng" algn="ctr">
            <a:solidFill>
              <a:sysClr val="window" lastClr="FFFFFF">
                <a:lumMod val="75000"/>
              </a:sysClr>
            </a:solidFill>
            <a:prstDash val="solid"/>
            <a:miter lim="800000"/>
          </a:ln>
          <a:effectLst/>
        </p:spPr>
      </p:cxnSp>
      <p:cxnSp>
        <p:nvCxnSpPr>
          <p:cNvPr id="12" name="直接连接符 11"/>
          <p:cNvCxnSpPr>
            <a:stCxn id="5" idx="2"/>
            <a:endCxn id="11" idx="6"/>
          </p:cNvCxnSpPr>
          <p:nvPr>
            <p:custDataLst>
              <p:tags r:id="rId27"/>
            </p:custDataLst>
          </p:nvPr>
        </p:nvCxnSpPr>
        <p:spPr>
          <a:xfrm flipH="1">
            <a:off x="1570990" y="2874010"/>
            <a:ext cx="427355" cy="0"/>
          </a:xfrm>
          <a:prstGeom prst="line">
            <a:avLst/>
          </a:prstGeom>
          <a:noFill/>
          <a:ln w="6350" cap="flat" cmpd="sng" algn="ctr">
            <a:solidFill>
              <a:sysClr val="window" lastClr="FFFFFF">
                <a:lumMod val="75000"/>
              </a:sysClr>
            </a:solidFill>
            <a:prstDash val="solid"/>
            <a:miter lim="800000"/>
          </a:ln>
          <a:effectLst/>
        </p:spPr>
      </p:cxnSp>
      <p:cxnSp>
        <p:nvCxnSpPr>
          <p:cNvPr id="20" name="直接连接符 19"/>
          <p:cNvCxnSpPr>
            <a:stCxn id="5" idx="6"/>
            <a:endCxn id="7" idx="2"/>
          </p:cNvCxnSpPr>
          <p:nvPr>
            <p:custDataLst>
              <p:tags r:id="rId28"/>
            </p:custDataLst>
          </p:nvPr>
        </p:nvCxnSpPr>
        <p:spPr>
          <a:xfrm>
            <a:off x="2964815" y="2874010"/>
            <a:ext cx="427355" cy="0"/>
          </a:xfrm>
          <a:prstGeom prst="line">
            <a:avLst/>
          </a:prstGeom>
          <a:noFill/>
          <a:ln w="6350" cap="flat" cmpd="sng" algn="ctr">
            <a:solidFill>
              <a:sysClr val="window" lastClr="FFFFFF">
                <a:lumMod val="75000"/>
              </a:sysClr>
            </a:solidFill>
            <a:prstDash val="solid"/>
            <a:miter lim="800000"/>
          </a:ln>
          <a:effectLst/>
        </p:spPr>
      </p:cxnSp>
      <p:sp>
        <p:nvSpPr>
          <p:cNvPr id="47" name="文本框 46"/>
          <p:cNvSpPr txBox="1"/>
          <p:nvPr>
            <p:custDataLst>
              <p:tags r:id="rId29"/>
            </p:custDataLst>
          </p:nvPr>
        </p:nvSpPr>
        <p:spPr>
          <a:xfrm>
            <a:off x="878205" y="2625090"/>
            <a:ext cx="644525" cy="498475"/>
          </a:xfrm>
          <a:prstGeom prst="rect">
            <a:avLst/>
          </a:prstGeom>
          <a:noFill/>
        </p:spPr>
        <p:txBody>
          <a:bodyPr wrap="square" rtlCol="0" anchor="ctr" anchorCtr="0">
            <a:normAutofit/>
          </a:bodyPr>
          <a:lstStyle/>
          <a:p>
            <a:pPr marL="0" lvl="0" indent="0" algn="ctr">
              <a:lnSpc>
                <a:spcPct val="130000"/>
              </a:lnSpc>
              <a:spcBef>
                <a:spcPts val="0"/>
              </a:spcBef>
              <a:spcAft>
                <a:spcPts val="0"/>
              </a:spcAft>
              <a:buSzPct val="100000"/>
            </a:pPr>
            <a:r>
              <a:rPr lang="zh-CN" altLang="en-US" sz="1000" spc="300" dirty="0">
                <a:solidFill>
                  <a:schemeClr val="tx1"/>
                </a:solidFill>
                <a:latin typeface="+mn-ea"/>
                <a:sym typeface="微软雅黑" panose="020B0503020204020204" pitchFamily="34" charset="-122"/>
              </a:rPr>
              <a:t>其他支出</a:t>
            </a:r>
          </a:p>
        </p:txBody>
      </p:sp>
      <p:sp>
        <p:nvSpPr>
          <p:cNvPr id="48" name="文本框 47"/>
          <p:cNvSpPr txBox="1"/>
          <p:nvPr>
            <p:custDataLst>
              <p:tags r:id="rId30"/>
            </p:custDataLst>
          </p:nvPr>
        </p:nvSpPr>
        <p:spPr>
          <a:xfrm>
            <a:off x="3171825" y="2448560"/>
            <a:ext cx="1182370" cy="796290"/>
          </a:xfrm>
          <a:prstGeom prst="rect">
            <a:avLst/>
          </a:prstGeom>
          <a:noFill/>
        </p:spPr>
        <p:txBody>
          <a:bodyPr wrap="square" rtlCol="0" anchor="ctr" anchorCtr="0"/>
          <a:lstStyle/>
          <a:p>
            <a:pPr marL="0" lvl="0" indent="0" algn="ctr">
              <a:lnSpc>
                <a:spcPct val="130000"/>
              </a:lnSpc>
              <a:spcBef>
                <a:spcPts val="0"/>
              </a:spcBef>
              <a:spcAft>
                <a:spcPts val="0"/>
              </a:spcAft>
              <a:buSzPct val="100000"/>
            </a:pPr>
            <a:r>
              <a:rPr lang="zh-CN" altLang="en-US" sz="1000" spc="300" dirty="0">
                <a:solidFill>
                  <a:schemeClr val="tx1"/>
                </a:solidFill>
                <a:latin typeface="+mn-ea"/>
              </a:rPr>
              <a:t>解决历史遗留问题及相关改革成本支出</a:t>
            </a:r>
          </a:p>
        </p:txBody>
      </p:sp>
      <p:sp>
        <p:nvSpPr>
          <p:cNvPr id="49" name="文本框 48"/>
          <p:cNvSpPr txBox="1"/>
          <p:nvPr>
            <p:custDataLst>
              <p:tags r:id="rId31"/>
            </p:custDataLst>
          </p:nvPr>
        </p:nvSpPr>
        <p:spPr>
          <a:xfrm>
            <a:off x="1750060" y="1306195"/>
            <a:ext cx="1584960" cy="620395"/>
          </a:xfrm>
          <a:prstGeom prst="rect">
            <a:avLst/>
          </a:prstGeom>
          <a:noFill/>
        </p:spPr>
        <p:txBody>
          <a:bodyPr wrap="square" rtlCol="0" anchor="ctr" anchorCtr="0"/>
          <a:lstStyle/>
          <a:p>
            <a:pPr marL="0" lvl="0" indent="0" algn="ctr">
              <a:lnSpc>
                <a:spcPct val="130000"/>
              </a:lnSpc>
              <a:spcBef>
                <a:spcPts val="0"/>
              </a:spcBef>
              <a:spcAft>
                <a:spcPts val="0"/>
              </a:spcAft>
              <a:buSzPct val="100000"/>
            </a:pPr>
            <a:r>
              <a:rPr lang="zh-CN" altLang="en-US" sz="1000" spc="300" dirty="0">
                <a:solidFill>
                  <a:schemeClr val="tx1"/>
                </a:solidFill>
                <a:latin typeface="+mn-ea"/>
                <a:sym typeface="微软雅黑" panose="020B0503020204020204" pitchFamily="34" charset="-122"/>
              </a:rPr>
              <a:t>调入一般公共预算和补充全国社会保障基金</a:t>
            </a:r>
          </a:p>
        </p:txBody>
      </p:sp>
      <p:sp>
        <p:nvSpPr>
          <p:cNvPr id="50" name="文本框 49"/>
          <p:cNvSpPr txBox="1"/>
          <p:nvPr>
            <p:custDataLst>
              <p:tags r:id="rId32"/>
            </p:custDataLst>
          </p:nvPr>
        </p:nvSpPr>
        <p:spPr>
          <a:xfrm>
            <a:off x="1918970" y="3850005"/>
            <a:ext cx="1045845" cy="498475"/>
          </a:xfrm>
          <a:prstGeom prst="rect">
            <a:avLst/>
          </a:prstGeom>
          <a:noFill/>
        </p:spPr>
        <p:txBody>
          <a:bodyPr wrap="square" rtlCol="0" anchor="ctr" anchorCtr="0"/>
          <a:lstStyle/>
          <a:p>
            <a:pPr marL="0" lvl="0" indent="0" algn="ctr">
              <a:lnSpc>
                <a:spcPct val="130000"/>
              </a:lnSpc>
              <a:spcBef>
                <a:spcPts val="0"/>
              </a:spcBef>
              <a:spcAft>
                <a:spcPts val="0"/>
              </a:spcAft>
              <a:buSzPct val="100000"/>
            </a:pPr>
            <a:r>
              <a:rPr lang="zh-CN" altLang="en-US" sz="1000" spc="300" dirty="0">
                <a:solidFill>
                  <a:schemeClr val="tx1"/>
                </a:solidFill>
                <a:latin typeface="+mn-ea"/>
              </a:rPr>
              <a:t>国有企业资本金注入</a:t>
            </a:r>
          </a:p>
        </p:txBody>
      </p:sp>
      <p:sp>
        <p:nvSpPr>
          <p:cNvPr id="51" name="文本框 50"/>
          <p:cNvSpPr txBox="1"/>
          <p:nvPr>
            <p:custDataLst>
              <p:tags r:id="rId33"/>
            </p:custDataLst>
          </p:nvPr>
        </p:nvSpPr>
        <p:spPr>
          <a:xfrm>
            <a:off x="1889760" y="2572385"/>
            <a:ext cx="1183005" cy="602615"/>
          </a:xfrm>
          <a:prstGeom prst="rect">
            <a:avLst/>
          </a:prstGeom>
          <a:noFill/>
        </p:spPr>
        <p:txBody>
          <a:bodyPr wrap="square" rtlCol="0" anchor="ctr" anchorCtr="0"/>
          <a:lstStyle/>
          <a:p>
            <a:pPr marL="0" lvl="0" indent="0" algn="ctr">
              <a:lnSpc>
                <a:spcPct val="130000"/>
              </a:lnSpc>
              <a:spcBef>
                <a:spcPts val="0"/>
              </a:spcBef>
              <a:spcAft>
                <a:spcPts val="0"/>
              </a:spcAft>
              <a:buSzPct val="100000"/>
            </a:pPr>
            <a:r>
              <a:rPr lang="zh-CN" altLang="en-US" sz="1200" b="1" spc="300">
                <a:solidFill>
                  <a:schemeClr val="bg1"/>
                </a:solidFill>
                <a:latin typeface="+mn-ea"/>
              </a:rPr>
              <a:t>国有资本经营预算支出</a:t>
            </a:r>
          </a:p>
        </p:txBody>
      </p:sp>
      <p:sp>
        <p:nvSpPr>
          <p:cNvPr id="17" name="标题 3"/>
          <p:cNvSpPr txBox="1">
            <a:spLocks noGrp="1"/>
          </p:cNvSpPr>
          <p:nvPr/>
        </p:nvSpPr>
        <p:spPr>
          <a:xfrm>
            <a:off x="366078"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三、国有资本经营预</a:t>
            </a:r>
            <a:r>
              <a:rPr lang="zh-CN" altLang="en-US" sz="3200" b="1" dirty="0" smtClean="0">
                <a:solidFill>
                  <a:prstClr val="white"/>
                </a:solidFill>
                <a:latin typeface="黑体" panose="02010609060101010101" pitchFamily="49" charset="-122"/>
                <a:ea typeface="黑体" panose="02010609060101010101" pitchFamily="49" charset="-122"/>
                <a:sym typeface="+mn-ea"/>
              </a:rPr>
              <a:t>算编</a:t>
            </a:r>
            <a:r>
              <a:rPr lang="zh-CN" altLang="en-US" sz="3200" b="1" dirty="0">
                <a:solidFill>
                  <a:prstClr val="white"/>
                </a:solidFill>
                <a:latin typeface="黑体" panose="02010609060101010101" pitchFamily="49" charset="-122"/>
                <a:ea typeface="黑体" panose="02010609060101010101" pitchFamily="49" charset="-122"/>
                <a:sym typeface="+mn-ea"/>
              </a:rPr>
              <a:t>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三、国有资本经营预算的编制</a:t>
            </a:r>
          </a:p>
        </p:txBody>
      </p:sp>
      <p:sp>
        <p:nvSpPr>
          <p:cNvPr id="16" name="文本框 15"/>
          <p:cNvSpPr txBox="1"/>
          <p:nvPr/>
        </p:nvSpPr>
        <p:spPr>
          <a:xfrm>
            <a:off x="714348" y="1224012"/>
            <a:ext cx="7688580" cy="1815882"/>
          </a:xfrm>
          <a:prstGeom prst="rect">
            <a:avLst/>
          </a:prstGeom>
          <a:noFill/>
        </p:spPr>
        <p:txBody>
          <a:bodyPr wrap="square" rtlCol="0">
            <a:spAutoFit/>
          </a:bodyPr>
          <a:lstStyle/>
          <a:p>
            <a:pPr indent="508000" algn="l" fontAlgn="auto"/>
            <a:r>
              <a:rPr lang="zh-CN" altLang="en-US" sz="2000" b="1" dirty="0" smtClean="0">
                <a:latin typeface="+mn-ea"/>
              </a:rPr>
              <a:t>（一）国有资本经营预算编制原则</a:t>
            </a:r>
            <a:endParaRPr lang="en-US" sz="2000" b="1" dirty="0" smtClean="0">
              <a:latin typeface="+mn-ea"/>
            </a:endParaRPr>
          </a:p>
          <a:p>
            <a:pPr indent="508000"/>
            <a:r>
              <a:rPr lang="zh-CN" altLang="en-US" dirty="0">
                <a:latin typeface="+mn-ea"/>
              </a:rPr>
              <a:t>国有资本经营预算按照收支平衡的原则编制，以收定支，不列赤</a:t>
            </a:r>
            <a:r>
              <a:rPr lang="zh-CN" altLang="en-US" dirty="0" smtClean="0">
                <a:latin typeface="+mn-ea"/>
              </a:rPr>
              <a:t>字，并按一定比例安排资金调入一般公共预算，用于保障和改善民生等。</a:t>
            </a:r>
            <a:endParaRPr lang="en-US" altLang="zh-CN" dirty="0" smtClean="0">
              <a:latin typeface="+mn-ea"/>
            </a:endParaRPr>
          </a:p>
          <a:p>
            <a:pPr indent="508000"/>
            <a:r>
              <a:rPr lang="zh-CN" altLang="en-US" sz="2000" b="1" dirty="0">
                <a:latin typeface="+mn-ea"/>
              </a:rPr>
              <a:t>（二）国有资本经营预算编制内容</a:t>
            </a:r>
            <a:endParaRPr lang="en-US" altLang="zh-CN" sz="2000" b="1" dirty="0">
              <a:latin typeface="+mn-ea"/>
            </a:endParaRPr>
          </a:p>
          <a:p>
            <a:pPr indent="508000"/>
            <a:r>
              <a:rPr lang="zh-CN" altLang="en-US" sz="2000" b="1" dirty="0">
                <a:latin typeface="+mn-ea"/>
              </a:rPr>
              <a:t>（三）国有资本经营预算管理流程及规则</a:t>
            </a:r>
          </a:p>
          <a:p>
            <a:pPr indent="508000" algn="l" fontAlgn="auto"/>
            <a:endParaRPr sz="2000" dirty="0">
              <a:latin typeface="+mn-ea"/>
            </a:endParaRPr>
          </a:p>
        </p:txBody>
      </p:sp>
      <p:sp>
        <p:nvSpPr>
          <p:cNvPr id="17" name="标题 3"/>
          <p:cNvSpPr txBox="1">
            <a:spLocks noGrp="1"/>
          </p:cNvSpPr>
          <p:nvPr/>
        </p:nvSpPr>
        <p:spPr>
          <a:xfrm>
            <a:off x="428596" y="162702"/>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sz="3200" b="1" dirty="0">
                <a:solidFill>
                  <a:prstClr val="white"/>
                </a:solidFill>
                <a:latin typeface="黑体" panose="02010609060101010101" pitchFamily="49" charset="-122"/>
                <a:ea typeface="黑体" panose="02010609060101010101" pitchFamily="49" charset="-122"/>
                <a:sym typeface="+mn-ea"/>
              </a:rPr>
              <a:t>三、</a:t>
            </a:r>
            <a:r>
              <a:rPr sz="3200" b="1" dirty="0" smtClean="0">
                <a:solidFill>
                  <a:prstClr val="white"/>
                </a:solidFill>
                <a:latin typeface="黑体" panose="02010609060101010101" pitchFamily="49" charset="-122"/>
                <a:ea typeface="黑体" panose="02010609060101010101" pitchFamily="49" charset="-122"/>
                <a:sym typeface="+mn-ea"/>
              </a:rPr>
              <a:t>国有资本经营预算编制</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四、社会保险基金预算</a:t>
            </a:r>
          </a:p>
        </p:txBody>
      </p:sp>
      <p:sp>
        <p:nvSpPr>
          <p:cNvPr id="16" name="文本框 15"/>
          <p:cNvSpPr txBox="1"/>
          <p:nvPr/>
        </p:nvSpPr>
        <p:spPr>
          <a:xfrm>
            <a:off x="642910" y="1377148"/>
            <a:ext cx="7688580" cy="1631216"/>
          </a:xfrm>
          <a:prstGeom prst="rect">
            <a:avLst/>
          </a:prstGeom>
          <a:noFill/>
        </p:spPr>
        <p:txBody>
          <a:bodyPr wrap="square" rtlCol="0">
            <a:spAutoFit/>
          </a:bodyPr>
          <a:lstStyle/>
          <a:p>
            <a:pPr indent="508000"/>
            <a:r>
              <a:rPr lang="zh-CN" altLang="en-US" sz="2000" b="1" dirty="0">
                <a:latin typeface="+mn-ea"/>
              </a:rPr>
              <a:t>（一）社会保险基金预算内容</a:t>
            </a:r>
          </a:p>
          <a:p>
            <a:pPr indent="508000"/>
            <a:r>
              <a:rPr lang="zh-CN" altLang="en-US" sz="2000" b="1" dirty="0">
                <a:latin typeface="+mn-ea"/>
              </a:rPr>
              <a:t>（二）社会保险基金预算编制原则</a:t>
            </a:r>
          </a:p>
          <a:p>
            <a:pPr indent="508000"/>
            <a:r>
              <a:rPr lang="zh-CN" altLang="en-US" sz="2000" b="1" dirty="0">
                <a:latin typeface="+mn-ea"/>
              </a:rPr>
              <a:t>   </a:t>
            </a:r>
            <a:r>
              <a:rPr lang="en-US" altLang="zh-CN" sz="2000" b="1" dirty="0">
                <a:latin typeface="+mn-ea"/>
              </a:rPr>
              <a:t>1.</a:t>
            </a:r>
            <a:r>
              <a:rPr lang="zh-CN" altLang="en-US" sz="2000" b="1" dirty="0">
                <a:latin typeface="+mn-ea"/>
              </a:rPr>
              <a:t>收支平</a:t>
            </a:r>
            <a:r>
              <a:rPr lang="zh-CN" altLang="en-US" sz="2000" b="1" dirty="0" smtClean="0">
                <a:latin typeface="+mn-ea"/>
              </a:rPr>
              <a:t>衡</a:t>
            </a:r>
            <a:endParaRPr lang="zh-CN" altLang="en-US" sz="2000" b="1" dirty="0">
              <a:latin typeface="+mn-ea"/>
            </a:endParaRPr>
          </a:p>
          <a:p>
            <a:pPr indent="508000"/>
            <a:r>
              <a:rPr lang="zh-CN" altLang="en-US" sz="2000" b="1" dirty="0">
                <a:latin typeface="+mn-ea"/>
              </a:rPr>
              <a:t>   </a:t>
            </a:r>
            <a:r>
              <a:rPr lang="en-US" altLang="zh-CN" sz="2000" b="1" dirty="0">
                <a:latin typeface="+mn-ea"/>
              </a:rPr>
              <a:t>2.</a:t>
            </a:r>
            <a:r>
              <a:rPr lang="zh-CN" altLang="en-US" sz="2000" b="1" dirty="0">
                <a:latin typeface="+mn-ea"/>
              </a:rPr>
              <a:t>专款专</a:t>
            </a:r>
            <a:r>
              <a:rPr lang="zh-CN" altLang="en-US" sz="2000" b="1" dirty="0" smtClean="0">
                <a:latin typeface="+mn-ea"/>
              </a:rPr>
              <a:t>用</a:t>
            </a:r>
            <a:endParaRPr lang="zh-CN" altLang="en-US" sz="2000" b="1" dirty="0">
              <a:latin typeface="+mn-ea"/>
            </a:endParaRPr>
          </a:p>
          <a:p>
            <a:pPr indent="508000"/>
            <a:r>
              <a:rPr lang="zh-CN" altLang="en-US" sz="2000" b="1" dirty="0">
                <a:latin typeface="+mn-ea"/>
              </a:rPr>
              <a:t>   </a:t>
            </a:r>
            <a:r>
              <a:rPr lang="en-US" altLang="zh-CN" sz="2000" b="1" dirty="0">
                <a:latin typeface="+mn-ea"/>
              </a:rPr>
              <a:t>3.</a:t>
            </a:r>
            <a:r>
              <a:rPr lang="zh-CN" altLang="en-US" sz="2000" b="1" dirty="0">
                <a:latin typeface="+mn-ea"/>
              </a:rPr>
              <a:t>与一般公共预算衔</a:t>
            </a:r>
            <a:r>
              <a:rPr lang="zh-CN" altLang="en-US" sz="2000" b="1" dirty="0" smtClean="0">
                <a:latin typeface="+mn-ea"/>
              </a:rPr>
              <a:t>接</a:t>
            </a:r>
            <a:endParaRPr lang="en-US" altLang="zh-CN" sz="2000" b="1" dirty="0" smtClean="0">
              <a:latin typeface="+mn-ea"/>
            </a:endParaRPr>
          </a:p>
        </p:txBody>
      </p:sp>
      <p:sp>
        <p:nvSpPr>
          <p:cNvPr id="17" name="标题 3"/>
          <p:cNvSpPr txBox="1">
            <a:spLocks noGrp="1"/>
          </p:cNvSpPr>
          <p:nvPr/>
        </p:nvSpPr>
        <p:spPr>
          <a:xfrm>
            <a:off x="371793" y="26638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四、社会保险基金预算</a:t>
            </a:r>
            <a:endParaRPr lang="zh-CN" altLang="en-US" sz="3200" b="1" dirty="0">
              <a:solidFill>
                <a:prstClr val="white"/>
              </a:solidFill>
              <a:latin typeface="黑体" panose="02010609060101010101" pitchFamily="49" charset="-122"/>
              <a:ea typeface="黑体" panose="02010609060101010101" pitchFamily="49" charset="-122"/>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a:t>
            </a:r>
            <a:r>
              <a:rPr lang="zh-CN" altLang="en-US" sz="4000" dirty="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dirty="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6</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本章小结</a:t>
            </a:r>
          </a:p>
        </p:txBody>
      </p:sp>
      <p:sp>
        <p:nvSpPr>
          <p:cNvPr id="16" name="文本框 15"/>
          <p:cNvSpPr txBox="1"/>
          <p:nvPr/>
        </p:nvSpPr>
        <p:spPr>
          <a:xfrm>
            <a:off x="656273" y="1198245"/>
            <a:ext cx="7688580" cy="2185214"/>
          </a:xfrm>
          <a:prstGeom prst="rect">
            <a:avLst/>
          </a:prstGeom>
          <a:noFill/>
        </p:spPr>
        <p:txBody>
          <a:bodyPr wrap="square" rtlCol="0">
            <a:spAutoFit/>
          </a:bodyPr>
          <a:lstStyle/>
          <a:p>
            <a:pPr indent="508000" algn="l" fontAlgn="auto"/>
            <a:endParaRPr lang="zh-CN" altLang="en-US" b="1" dirty="0">
              <a:latin typeface="+mn-ea"/>
              <a:cs typeface="+mn-ea"/>
              <a:sym typeface="+mn-ea"/>
            </a:endParaRPr>
          </a:p>
          <a:p>
            <a:pPr indent="508000" algn="l" fontAlgn="auto"/>
            <a:r>
              <a:rPr lang="zh-CN" altLang="en-US" sz="2000" b="1" dirty="0">
                <a:latin typeface="+mn-ea"/>
                <a:cs typeface="+mn-ea"/>
                <a:sym typeface="+mn-ea"/>
              </a:rPr>
              <a:t>请仔细阅读教材本章课后</a:t>
            </a:r>
            <a:r>
              <a:rPr lang="en-US" altLang="zh-CN" sz="2000" b="1" dirty="0">
                <a:latin typeface="+mn-ea"/>
                <a:cs typeface="+mn-ea"/>
                <a:sym typeface="+mn-ea"/>
              </a:rPr>
              <a:t>“</a:t>
            </a:r>
            <a:r>
              <a:rPr lang="zh-CN" altLang="en-US" sz="2000" b="1" dirty="0">
                <a:latin typeface="+mn-ea"/>
                <a:cs typeface="+mn-ea"/>
                <a:sym typeface="+mn-ea"/>
              </a:rPr>
              <a:t>案例与材料部分，思考回答下列问题：</a:t>
            </a:r>
          </a:p>
          <a:p>
            <a:pPr indent="508000" algn="l" fontAlgn="auto"/>
            <a:r>
              <a:rPr sz="2000" dirty="0">
                <a:latin typeface="+mn-ea"/>
                <a:cs typeface="+mn-ea"/>
              </a:rPr>
              <a:t>(一)中期财政规划在我国实施的预期效应?</a:t>
            </a:r>
          </a:p>
          <a:p>
            <a:pPr indent="508000" algn="l" fontAlgn="auto"/>
            <a:r>
              <a:rPr sz="2000" dirty="0">
                <a:latin typeface="+mn-ea"/>
                <a:cs typeface="+mn-ea"/>
              </a:rPr>
              <a:t>(二)我国现阶段中期财政规划主要哪种类型?</a:t>
            </a:r>
          </a:p>
          <a:p>
            <a:pPr indent="508000" algn="l" fontAlgn="auto"/>
            <a:r>
              <a:rPr sz="2000" dirty="0">
                <a:latin typeface="+mn-ea"/>
                <a:cs typeface="+mn-ea"/>
              </a:rPr>
              <a:t>(三)中期财政规划与年度预算的关系?</a:t>
            </a:r>
          </a:p>
          <a:p>
            <a:pPr indent="508000" algn="l" fontAlgn="auto"/>
            <a:r>
              <a:rPr sz="2000" dirty="0">
                <a:latin typeface="+mn-ea"/>
                <a:cs typeface="+mn-ea"/>
              </a:rPr>
              <a:t>(四)中期财政规划如何与其他规划相衔接?</a:t>
            </a:r>
          </a:p>
        </p:txBody>
      </p:sp>
      <p:sp>
        <p:nvSpPr>
          <p:cNvPr id="17" name="标题 3"/>
          <p:cNvSpPr txBox="1">
            <a:spLocks noGrp="1"/>
          </p:cNvSpPr>
          <p:nvPr/>
        </p:nvSpPr>
        <p:spPr>
          <a:xfrm>
            <a:off x="506413" y="31908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案例与分析</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本章小结</a:t>
            </a:r>
          </a:p>
        </p:txBody>
      </p:sp>
      <p:sp>
        <p:nvSpPr>
          <p:cNvPr id="16" name="文本框 15"/>
          <p:cNvSpPr txBox="1"/>
          <p:nvPr/>
        </p:nvSpPr>
        <p:spPr>
          <a:xfrm>
            <a:off x="656273" y="1198245"/>
            <a:ext cx="7688580" cy="3170099"/>
          </a:xfrm>
          <a:prstGeom prst="rect">
            <a:avLst/>
          </a:prstGeom>
          <a:noFill/>
        </p:spPr>
        <p:txBody>
          <a:bodyPr wrap="square" rtlCol="0">
            <a:spAutoFit/>
          </a:bodyPr>
          <a:lstStyle/>
          <a:p>
            <a:pPr indent="508000"/>
            <a:r>
              <a:rPr lang="en-US" altLang="zh-CN" sz="2000" dirty="0">
                <a:latin typeface="楷体" pitchFamily="49" charset="-122"/>
                <a:ea typeface="楷体" pitchFamily="49" charset="-122"/>
              </a:rPr>
              <a:t>1.</a:t>
            </a:r>
            <a:r>
              <a:rPr lang="zh-CN" altLang="en-US" sz="2000" dirty="0">
                <a:latin typeface="楷体" pitchFamily="49" charset="-122"/>
                <a:ea typeface="楷体" pitchFamily="49" charset="-122"/>
              </a:rPr>
              <a:t>政府预算需要依据国家法律法规、宏观政策以及国民经济和社会发展规划和财政规划，在年度限额内，考虑预算绩效进行编制。</a:t>
            </a:r>
          </a:p>
          <a:p>
            <a:pPr indent="508000"/>
            <a:r>
              <a:rPr lang="en-US" altLang="zh-CN" sz="2000" dirty="0">
                <a:latin typeface="楷体" pitchFamily="49" charset="-122"/>
                <a:ea typeface="楷体" pitchFamily="49" charset="-122"/>
              </a:rPr>
              <a:t>2.</a:t>
            </a:r>
            <a:r>
              <a:rPr lang="zh-CN" altLang="en-US" sz="2000" dirty="0">
                <a:latin typeface="楷体" pitchFamily="49" charset="-122"/>
                <a:ea typeface="楷体" pitchFamily="49" charset="-122"/>
              </a:rPr>
              <a:t>政府预算体系的构成应在全口径的基础上进行。全口径预算管理的基本含义是所有政府收支都应纳入预算管理，通过全面完整意义上的政府预算体系的建立健全，将政府全部收支按性质分门别类纳入不同的预算之中，有利于加强政府预算管理、提高财政资金效益、增强财政预算透明度。我国</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预算法</a:t>
            </a:r>
            <a:r>
              <a:rPr lang="en-US" altLang="zh-CN" sz="2000" dirty="0">
                <a:latin typeface="楷体" pitchFamily="49" charset="-122"/>
                <a:ea typeface="楷体" pitchFamily="49" charset="-122"/>
              </a:rPr>
              <a:t>》</a:t>
            </a:r>
            <a:r>
              <a:rPr lang="zh-CN" altLang="en-US" sz="2000" dirty="0">
                <a:latin typeface="楷体" pitchFamily="49" charset="-122"/>
                <a:ea typeface="楷体" pitchFamily="49" charset="-122"/>
              </a:rPr>
              <a:t>给予了政府预算体系以法律地位，对其相互关系给与了法律定位。我国预算体系的构成为，预算包括一般公共预算、政府性基金预算、国有资本经营预算、社会保险基金预算。</a:t>
            </a:r>
          </a:p>
        </p:txBody>
      </p:sp>
      <p:sp>
        <p:nvSpPr>
          <p:cNvPr id="17" name="标题 3"/>
          <p:cNvSpPr txBox="1">
            <a:spLocks noGrp="1"/>
          </p:cNvSpPr>
          <p:nvPr/>
        </p:nvSpPr>
        <p:spPr>
          <a:xfrm>
            <a:off x="506413" y="31908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三、预算限额控制</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2.预算限额的类型</a:t>
            </a:r>
            <a:endParaRPr sz="2000"/>
          </a:p>
        </p:txBody>
      </p:sp>
      <p:graphicFrame>
        <p:nvGraphicFramePr>
          <p:cNvPr id="3" name="图示 2"/>
          <p:cNvGraphicFramePr/>
          <p:nvPr>
            <p:extLst>
              <p:ext uri="{D42A27DB-BD31-4B8C-83A1-F6EECF244321}">
                <p14:modId xmlns:p14="http://schemas.microsoft.com/office/powerpoint/2010/main" val="1621318571"/>
              </p:ext>
            </p:extLst>
          </p:nvPr>
        </p:nvGraphicFramePr>
        <p:xfrm>
          <a:off x="254000" y="-360045"/>
          <a:ext cx="8128000" cy="541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三、预算限额控制</a:t>
            </a:r>
          </a:p>
        </p:txBody>
      </p:sp>
      <p:sp>
        <p:nvSpPr>
          <p:cNvPr id="6" name="TextBox 5"/>
          <p:cNvSpPr txBox="1"/>
          <p:nvPr/>
        </p:nvSpPr>
        <p:spPr>
          <a:xfrm>
            <a:off x="500034" y="1091396"/>
            <a:ext cx="7744944" cy="2554545"/>
          </a:xfrm>
          <a:prstGeom prst="rect">
            <a:avLst/>
          </a:prstGeom>
          <a:noFill/>
        </p:spPr>
        <p:txBody>
          <a:bodyPr wrap="square" rtlCol="0">
            <a:spAutoFit/>
          </a:bodyPr>
          <a:lstStyle/>
          <a:p>
            <a:pPr indent="508000"/>
            <a:endParaRPr lang="en-US" altLang="zh-CN" sz="2000" b="1" dirty="0" smtClean="0"/>
          </a:p>
          <a:p>
            <a:pPr indent="508000"/>
            <a:r>
              <a:rPr lang="zh-CN" altLang="en-US" sz="2000" b="1" dirty="0" smtClean="0"/>
              <a:t>（一）预算限额控制制度概述</a:t>
            </a:r>
          </a:p>
          <a:p>
            <a:pPr indent="508000"/>
            <a:endParaRPr lang="en-US" altLang="zh-CN" sz="2000" b="1" dirty="0" smtClean="0"/>
          </a:p>
          <a:p>
            <a:pPr indent="508000"/>
            <a:r>
              <a:rPr lang="en-US" altLang="zh-CN" sz="2000" b="1" dirty="0" smtClean="0">
                <a:latin typeface="+mn-ea"/>
              </a:rPr>
              <a:t>1.</a:t>
            </a:r>
            <a:r>
              <a:rPr lang="zh-CN" altLang="en-US" sz="2000" b="1" dirty="0" smtClean="0">
                <a:latin typeface="+mn-ea"/>
              </a:rPr>
              <a:t>什么是预算限额控制</a:t>
            </a:r>
            <a:endParaRPr lang="en-US" altLang="zh-CN" sz="2000" b="1" dirty="0" smtClean="0">
              <a:latin typeface="+mn-ea"/>
            </a:endParaRPr>
          </a:p>
          <a:p>
            <a:pPr indent="508000"/>
            <a:r>
              <a:rPr lang="en-US" altLang="zh-CN" sz="2000" b="1" dirty="0"/>
              <a:t> </a:t>
            </a:r>
            <a:endParaRPr lang="en-US" altLang="zh-CN" sz="2000" b="1" dirty="0" smtClean="0"/>
          </a:p>
          <a:p>
            <a:pPr indent="508000"/>
            <a:r>
              <a:rPr lang="zh-CN" altLang="en-US" sz="2000" dirty="0" smtClean="0"/>
              <a:t>预算限额控制是指在预算编制前通过确定财政收支限额、包括总量限额和部门限额，实现严格约束政府预算编制的要求，从而确保财政能够平稳、健康运行，确保财政在中长期的可持续性。</a:t>
            </a:r>
            <a:endParaRPr lang="en-US" altLang="zh-CN" sz="1800"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本章小结</a:t>
            </a:r>
          </a:p>
        </p:txBody>
      </p:sp>
      <p:sp>
        <p:nvSpPr>
          <p:cNvPr id="16" name="文本框 15"/>
          <p:cNvSpPr txBox="1"/>
          <p:nvPr/>
        </p:nvSpPr>
        <p:spPr>
          <a:xfrm>
            <a:off x="655638" y="979170"/>
            <a:ext cx="7688580" cy="4276725"/>
          </a:xfrm>
          <a:prstGeom prst="rect">
            <a:avLst/>
          </a:prstGeom>
          <a:noFill/>
        </p:spPr>
        <p:txBody>
          <a:bodyPr wrap="square" rtlCol="0">
            <a:spAutoFit/>
          </a:bodyPr>
          <a:lstStyle/>
          <a:p>
            <a:pPr indent="508000" algn="l" fontAlgn="auto"/>
            <a:r>
              <a:rPr dirty="0">
                <a:latin typeface="楷体" pitchFamily="49" charset="-122"/>
                <a:ea typeface="楷体" pitchFamily="49" charset="-122"/>
              </a:rPr>
              <a:t>3.部门预算是政府支出部门在未来预算年度的工作计划及其财务计划，是部门根据法律法规、预算制度、政府政策重点及活动计划等编制的。在我国，部门预算是由政府各职能部门依据国家有关法律法规及其履行职能需要编制，反映部门所有收入和支出情况的综合财政计划，是政府各职能部门履行职能和事业发展的物质基础。部门预算作为编制政府预算的一种制度和方法，由部门及其所属各单位预算综合而成，包含在各级一般公共预算之中，由于部门预算是综合预算，即包含了财政的拨款与补助，也包括了预算部门单位按规定自己组织的收支。因此，部门预算是编制政府财政总预算的基础，但并不是简单的归总关系，应按照财政对部门的预算管理办法执行。</a:t>
            </a:r>
          </a:p>
          <a:p>
            <a:pPr indent="508000" algn="l" fontAlgn="auto"/>
            <a:r>
              <a:rPr dirty="0">
                <a:latin typeface="楷体" pitchFamily="49" charset="-122"/>
                <a:ea typeface="楷体" pitchFamily="49" charset="-122"/>
                <a:sym typeface="+mn-ea"/>
              </a:rPr>
              <a:t>4.各级部门预算编制完成后，要提交由本级财政部门统一进行审查汇编。各级财政部门以各所属部门预算为基础，加上财政部门自身掌握的有关收支而编制的综合反映一级政府收支的预算一般称为政府财政总预算。即财政部门在汇编中央或地方预算草案时，并不是简单地将各部门预算中的收支数额进行汇总，而是根据预算汇编的口径和预算管理办法，把同中央或地方预算有缴款、拨款关系的预算数字汇总编制。此外，还要把财政部门直接掌握的收支，如转移支付、债务收支、总预备费等一并编制，经过审核、汇总和综合平衡后，编制成中央或地方预算草案。</a:t>
            </a:r>
            <a:endParaRPr dirty="0">
              <a:latin typeface="楷体" pitchFamily="49" charset="-122"/>
              <a:ea typeface="楷体" pitchFamily="49" charset="-122"/>
            </a:endParaRPr>
          </a:p>
          <a:p>
            <a:pPr indent="508000" algn="l" fontAlgn="auto"/>
            <a:endParaRPr dirty="0"/>
          </a:p>
        </p:txBody>
      </p:sp>
      <p:sp>
        <p:nvSpPr>
          <p:cNvPr id="17" name="标题 3"/>
          <p:cNvSpPr txBox="1">
            <a:spLocks noGrp="1"/>
          </p:cNvSpPr>
          <p:nvPr/>
        </p:nvSpPr>
        <p:spPr>
          <a:xfrm>
            <a:off x="506413" y="17557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本章小结</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练习与思考</a:t>
            </a:r>
          </a:p>
        </p:txBody>
      </p:sp>
      <p:sp>
        <p:nvSpPr>
          <p:cNvPr id="16" name="文本框 15"/>
          <p:cNvSpPr txBox="1"/>
          <p:nvPr/>
        </p:nvSpPr>
        <p:spPr>
          <a:xfrm>
            <a:off x="655638" y="1158875"/>
            <a:ext cx="7688580" cy="3539430"/>
          </a:xfrm>
          <a:prstGeom prst="rect">
            <a:avLst/>
          </a:prstGeom>
          <a:noFill/>
        </p:spPr>
        <p:txBody>
          <a:bodyPr wrap="square" rtlCol="0">
            <a:spAutoFit/>
          </a:bodyPr>
          <a:lstStyle/>
          <a:p>
            <a:pPr indent="508000" algn="l" fontAlgn="auto"/>
            <a:r>
              <a:rPr b="1" dirty="0" err="1" smtClean="0">
                <a:latin typeface="楷体" pitchFamily="49" charset="-122"/>
                <a:ea typeface="楷体" pitchFamily="49" charset="-122"/>
              </a:rPr>
              <a:t>认知题</a:t>
            </a:r>
            <a:endParaRPr lang="en-US" b="1" dirty="0">
              <a:latin typeface="楷体" pitchFamily="49" charset="-122"/>
              <a:ea typeface="楷体" pitchFamily="49" charset="-122"/>
            </a:endParaRPr>
          </a:p>
          <a:p>
            <a:pPr indent="508000" algn="l" fontAlgn="auto"/>
            <a:r>
              <a:rPr lang="en-US" altLang="zh-CN" dirty="0" smtClean="0">
                <a:latin typeface="楷体" pitchFamily="49" charset="-122"/>
                <a:ea typeface="楷体" pitchFamily="49" charset="-122"/>
              </a:rPr>
              <a:t> </a:t>
            </a:r>
            <a:r>
              <a:rPr lang="en-US" altLang="zh-CN" dirty="0">
                <a:latin typeface="楷体" pitchFamily="49" charset="-122"/>
                <a:ea typeface="楷体" pitchFamily="49" charset="-122"/>
              </a:rPr>
              <a:t>1.</a:t>
            </a:r>
            <a:r>
              <a:rPr lang="zh-CN" altLang="zh-CN" dirty="0">
                <a:latin typeface="楷体" pitchFamily="49" charset="-122"/>
                <a:ea typeface="楷体" pitchFamily="49" charset="-122"/>
              </a:rPr>
              <a:t>预算限额控制制度</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2</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债务余额限额管理</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3</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全口径预算管理的含义</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4</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一般公共预算、政府性基金预算、国有资本经营预算、社会保险基金预算的内涵</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5</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预备费、预算周转金及预算稳定调节基金</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6</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结余结转资金</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7</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绩效目标管理流程及内容</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8</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项目库与预算支出标准化管理</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9</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部门预算的特征及原则</a:t>
            </a:r>
          </a:p>
          <a:p>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10</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基本支出与项目支出</a:t>
            </a:r>
          </a:p>
          <a:p>
            <a:pPr indent="508000"/>
            <a:r>
              <a:rPr lang="zh-CN" altLang="en-US" dirty="0" smtClean="0">
                <a:latin typeface="楷体" pitchFamily="49" charset="-122"/>
                <a:ea typeface="楷体" pitchFamily="49" charset="-122"/>
              </a:rPr>
              <a:t> </a:t>
            </a:r>
            <a:r>
              <a:rPr lang="en-US" altLang="zh-CN" dirty="0" smtClean="0">
                <a:latin typeface="楷体" pitchFamily="49" charset="-122"/>
                <a:ea typeface="楷体" pitchFamily="49" charset="-122"/>
              </a:rPr>
              <a:t>11</a:t>
            </a:r>
            <a:r>
              <a:rPr lang="en-US" altLang="zh-CN" dirty="0">
                <a:latin typeface="楷体" pitchFamily="49" charset="-122"/>
                <a:ea typeface="楷体" pitchFamily="49" charset="-122"/>
              </a:rPr>
              <a:t>.</a:t>
            </a:r>
            <a:r>
              <a:rPr lang="zh-CN" altLang="zh-CN" dirty="0">
                <a:latin typeface="楷体" pitchFamily="49" charset="-122"/>
                <a:ea typeface="楷体" pitchFamily="49" charset="-122"/>
              </a:rPr>
              <a:t>预算一体化管理与项目库</a:t>
            </a:r>
          </a:p>
          <a:p>
            <a:pPr indent="508000" algn="l" fontAlgn="auto"/>
            <a:endParaRPr dirty="0">
              <a:latin typeface="楷体" pitchFamily="49" charset="-122"/>
              <a:ea typeface="楷体" pitchFamily="49" charset="-122"/>
            </a:endParaRPr>
          </a:p>
        </p:txBody>
      </p:sp>
      <p:sp>
        <p:nvSpPr>
          <p:cNvPr id="17" name="标题 3"/>
          <p:cNvSpPr txBox="1">
            <a:spLocks noGrp="1"/>
          </p:cNvSpPr>
          <p:nvPr/>
        </p:nvSpPr>
        <p:spPr>
          <a:xfrm>
            <a:off x="506413" y="31908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练习与思考</a:t>
            </a:r>
          </a:p>
        </p:txBody>
      </p:sp>
    </p:spTree>
    <p:custDataLst>
      <p:tags r:id="rId1"/>
    </p:custDataLst>
    <p:extLst>
      <p:ext uri="{BB962C8B-B14F-4D97-AF65-F5344CB8AC3E}">
        <p14:creationId xmlns:p14="http://schemas.microsoft.com/office/powerpoint/2010/main" val="2758026231"/>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custDataLst>
              <p:tags r:id="rId2"/>
            </p:custDataLst>
          </p:nvPr>
        </p:nvSpPr>
        <p:spPr>
          <a:xfrm>
            <a:off x="1143953" y="0"/>
            <a:ext cx="6713220" cy="389890"/>
          </a:xfrm>
          <a:prstGeom prst="rect">
            <a:avLst/>
          </a:prstGeom>
          <a:noFill/>
        </p:spPr>
        <p:txBody>
          <a:bodyPr wrap="square" lIns="67391" tIns="33696" rIns="67391" bIns="33696" rtlCol="0">
            <a:spAutoFit/>
          </a:bodyPr>
          <a:lstStyle/>
          <a:p>
            <a:pPr indent="508000" algn="ctr" fontAlgn="auto"/>
            <a:r>
              <a:rPr lang="zh-CN" altLang="en-US" sz="2100">
                <a:solidFill>
                  <a:schemeClr val="bg1"/>
                </a:solidFill>
                <a:sym typeface="+mn-ea"/>
              </a:rPr>
              <a:t>练习与思考</a:t>
            </a:r>
          </a:p>
        </p:txBody>
      </p:sp>
      <p:sp>
        <p:nvSpPr>
          <p:cNvPr id="16" name="文本框 15"/>
          <p:cNvSpPr txBox="1"/>
          <p:nvPr/>
        </p:nvSpPr>
        <p:spPr>
          <a:xfrm>
            <a:off x="634392" y="1656060"/>
            <a:ext cx="7688580" cy="1569660"/>
          </a:xfrm>
          <a:prstGeom prst="rect">
            <a:avLst/>
          </a:prstGeom>
          <a:noFill/>
        </p:spPr>
        <p:txBody>
          <a:bodyPr wrap="square" rtlCol="0">
            <a:spAutoFit/>
          </a:bodyPr>
          <a:lstStyle/>
          <a:p>
            <a:pPr indent="508000" algn="l" fontAlgn="auto"/>
            <a:endParaRPr dirty="0">
              <a:latin typeface="楷体" pitchFamily="49" charset="-122"/>
              <a:ea typeface="楷体" pitchFamily="49" charset="-122"/>
            </a:endParaRPr>
          </a:p>
          <a:p>
            <a:pPr indent="508000" algn="l" fontAlgn="auto"/>
            <a:r>
              <a:rPr b="1" dirty="0" err="1">
                <a:latin typeface="楷体" pitchFamily="49" charset="-122"/>
                <a:ea typeface="楷体" pitchFamily="49" charset="-122"/>
                <a:sym typeface="+mn-ea"/>
              </a:rPr>
              <a:t>思考与实践题</a:t>
            </a:r>
            <a:endParaRPr b="1" dirty="0">
              <a:latin typeface="楷体" pitchFamily="49" charset="-122"/>
              <a:ea typeface="楷体" pitchFamily="49" charset="-122"/>
            </a:endParaRPr>
          </a:p>
          <a:p>
            <a:pPr indent="508000" algn="l" fontAlgn="auto"/>
            <a:r>
              <a:rPr dirty="0">
                <a:latin typeface="楷体" pitchFamily="49" charset="-122"/>
                <a:ea typeface="楷体" pitchFamily="49" charset="-122"/>
                <a:sym typeface="+mn-ea"/>
              </a:rPr>
              <a:t>1.结合现代预算全面完整原则思考全口径预算体系建设的深层意义与完善思路</a:t>
            </a:r>
            <a:r>
              <a:rPr lang="zh-CN" dirty="0">
                <a:latin typeface="楷体" pitchFamily="49" charset="-122"/>
                <a:ea typeface="楷体" pitchFamily="49" charset="-122"/>
                <a:sym typeface="+mn-ea"/>
              </a:rPr>
              <a:t>。</a:t>
            </a:r>
            <a:endParaRPr dirty="0">
              <a:latin typeface="楷体" pitchFamily="49" charset="-122"/>
              <a:ea typeface="楷体" pitchFamily="49" charset="-122"/>
            </a:endParaRPr>
          </a:p>
          <a:p>
            <a:pPr indent="508000" algn="l" fontAlgn="auto"/>
            <a:r>
              <a:rPr dirty="0">
                <a:latin typeface="楷体" pitchFamily="49" charset="-122"/>
                <a:ea typeface="楷体" pitchFamily="49" charset="-122"/>
                <a:sym typeface="+mn-ea"/>
              </a:rPr>
              <a:t>2.预算编制“上下结合”程序的作用</a:t>
            </a:r>
            <a:r>
              <a:rPr lang="zh-CN" dirty="0">
                <a:latin typeface="楷体" pitchFamily="49" charset="-122"/>
                <a:ea typeface="楷体" pitchFamily="49" charset="-122"/>
                <a:sym typeface="+mn-ea"/>
              </a:rPr>
              <a:t>。</a:t>
            </a:r>
            <a:endParaRPr dirty="0">
              <a:latin typeface="楷体" pitchFamily="49" charset="-122"/>
              <a:ea typeface="楷体" pitchFamily="49" charset="-122"/>
            </a:endParaRPr>
          </a:p>
          <a:p>
            <a:pPr indent="508000" algn="l" fontAlgn="auto"/>
            <a:r>
              <a:rPr lang="en-US" dirty="0">
                <a:latin typeface="楷体" pitchFamily="49" charset="-122"/>
                <a:ea typeface="楷体" pitchFamily="49" charset="-122"/>
                <a:sym typeface="+mn-ea"/>
              </a:rPr>
              <a:t>3.</a:t>
            </a:r>
            <a:r>
              <a:rPr dirty="0">
                <a:latin typeface="楷体" pitchFamily="49" charset="-122"/>
                <a:ea typeface="楷体" pitchFamily="49" charset="-122"/>
                <a:sym typeface="+mn-ea"/>
              </a:rPr>
              <a:t>结合国际经验思考我国目前债务预算管理及改革</a:t>
            </a:r>
            <a:r>
              <a:rPr lang="zh-CN" dirty="0">
                <a:latin typeface="楷体" pitchFamily="49" charset="-122"/>
                <a:ea typeface="楷体" pitchFamily="49" charset="-122"/>
                <a:sym typeface="+mn-ea"/>
              </a:rPr>
              <a:t>。</a:t>
            </a:r>
            <a:endParaRPr lang="zh-CN" dirty="0">
              <a:latin typeface="楷体" pitchFamily="49" charset="-122"/>
              <a:ea typeface="楷体" pitchFamily="49" charset="-122"/>
            </a:endParaRPr>
          </a:p>
          <a:p>
            <a:pPr indent="508000" algn="l" fontAlgn="auto"/>
            <a:endParaRPr dirty="0"/>
          </a:p>
        </p:txBody>
      </p:sp>
      <p:sp>
        <p:nvSpPr>
          <p:cNvPr id="17" name="标题 3"/>
          <p:cNvSpPr txBox="1">
            <a:spLocks noGrp="1"/>
          </p:cNvSpPr>
          <p:nvPr/>
        </p:nvSpPr>
        <p:spPr>
          <a:xfrm>
            <a:off x="506413" y="31908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3200" b="1" dirty="0">
                <a:solidFill>
                  <a:prstClr val="white"/>
                </a:solidFill>
                <a:latin typeface="黑体" panose="02010609060101010101" pitchFamily="49" charset="-122"/>
                <a:ea typeface="黑体" panose="02010609060101010101" pitchFamily="49" charset="-122"/>
                <a:sym typeface="+mn-ea"/>
              </a:rPr>
              <a:t>练习与思考</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anose="02010609060101010101" pitchFamily="2" charset="-122"/>
                <a:ea typeface="黑体" panose="02010609060101010101" pitchFamily="2" charset="-122"/>
                <a:cs typeface="+mn-ea"/>
                <a:sym typeface="+mn-lt"/>
              </a:rPr>
              <a:t>感谢您</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的学习！</a:t>
            </a:r>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三、预算限额控制</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extLst>
                <a:ext uri="{35155182-B16C-46BC-9424-99874614C6A1}">
                  <wpsdc:indentchars xmlns="" xmlns:wpsdc="http://www.wps.cn/officeDocument/2017/drawingmlCustomData" val="200" checksum="282533468"/>
                </a:ext>
              </a:extLst>
            </a:pPr>
            <a:r>
              <a:rPr lang="zh-CN" altLang="en-US" sz="2000" b="1">
                <a:solidFill>
                  <a:prstClr val="black"/>
                </a:solidFill>
              </a:rPr>
              <a:t>2.预算限额的类型</a:t>
            </a:r>
            <a:endParaRPr sz="2000">
              <a:solidFill>
                <a:prstClr val="black"/>
              </a:solidFill>
            </a:endParaRPr>
          </a:p>
        </p:txBody>
      </p:sp>
      <p:graphicFrame>
        <p:nvGraphicFramePr>
          <p:cNvPr id="3" name="图示 2"/>
          <p:cNvGraphicFramePr/>
          <p:nvPr>
            <p:extLst>
              <p:ext uri="{D42A27DB-BD31-4B8C-83A1-F6EECF244321}">
                <p14:modId xmlns:p14="http://schemas.microsoft.com/office/powerpoint/2010/main" val="3031837430"/>
              </p:ext>
            </p:extLst>
          </p:nvPr>
        </p:nvGraphicFramePr>
        <p:xfrm>
          <a:off x="254000" y="-360045"/>
          <a:ext cx="8128000" cy="5418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三、预算限额控制</a:t>
            </a:r>
          </a:p>
        </p:txBody>
      </p:sp>
      <p:sp>
        <p:nvSpPr>
          <p:cNvPr id="6" name="TextBox 5"/>
          <p:cNvSpPr txBox="1"/>
          <p:nvPr/>
        </p:nvSpPr>
        <p:spPr>
          <a:xfrm>
            <a:off x="500034" y="1091396"/>
            <a:ext cx="4357718" cy="400110"/>
          </a:xfrm>
          <a:prstGeom prst="rect">
            <a:avLst/>
          </a:prstGeom>
          <a:noFill/>
        </p:spPr>
        <p:txBody>
          <a:bodyPr wrap="square" rtlCol="0">
            <a:spAutoFit/>
          </a:bodyPr>
          <a:lstStyle/>
          <a:p>
            <a:pPr indent="508000"/>
            <a:r>
              <a:rPr lang="en-US" altLang="zh-CN" sz="2000" b="1" dirty="0" smtClean="0">
                <a:solidFill>
                  <a:prstClr val="black"/>
                </a:solidFill>
                <a:latin typeface="+mn-ea"/>
              </a:rPr>
              <a:t>2.</a:t>
            </a:r>
            <a:r>
              <a:rPr lang="zh-CN" altLang="en-US" sz="2000" b="1" dirty="0" smtClean="0">
                <a:solidFill>
                  <a:prstClr val="black"/>
                </a:solidFill>
                <a:latin typeface="+mn-ea"/>
              </a:rPr>
              <a:t>预算限额的类型</a:t>
            </a:r>
            <a:endParaRPr lang="zh-CN" altLang="en-US" sz="2000" dirty="0">
              <a:solidFill>
                <a:prstClr val="black"/>
              </a:solidFill>
              <a:latin typeface="+mn-ea"/>
            </a:endParaRPr>
          </a:p>
        </p:txBody>
      </p:sp>
    </p:spTree>
    <p:custDataLst>
      <p:tags r:id="rId1"/>
    </p:custDataLst>
    <p:extLst>
      <p:ext uri="{BB962C8B-B14F-4D97-AF65-F5344CB8AC3E}">
        <p14:creationId xmlns:p14="http://schemas.microsoft.com/office/powerpoint/2010/main" val="1625270250"/>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黑体" panose="02010609060101010101" pitchFamily="2" charset="-122"/>
                <a:ea typeface="黑体" panose="02010609060101010101" pitchFamily="2" charset="-122"/>
                <a:cs typeface="+mn-ea"/>
                <a:sym typeface="+mn-lt"/>
              </a:rPr>
              <a:t>三、预算限额控制</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lgn="l" fontAlgn="auto">
              <a:extLst>
                <a:ext uri="{35155182-B16C-46BC-9424-99874614C6A1}">
                  <wpsdc:indentchars xmlns="" xmlns:wpsdc="http://www.wps.cn/officeDocument/2017/drawingmlCustomData" val="200" checksum="282533468"/>
                </a:ext>
              </a:extLst>
            </a:pPr>
            <a:r>
              <a:rPr lang="zh-CN" altLang="en-US" sz="2000" b="1"/>
              <a:t>4.预算限额的形式</a:t>
            </a:r>
            <a:endParaRPr lang="zh-CN" altLang="en-US" sz="2000"/>
          </a:p>
        </p:txBody>
      </p:sp>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三、预算限额控制</a:t>
            </a:r>
          </a:p>
        </p:txBody>
      </p:sp>
      <p:sp>
        <p:nvSpPr>
          <p:cNvPr id="6" name="TextBox 5"/>
          <p:cNvSpPr txBox="1"/>
          <p:nvPr/>
        </p:nvSpPr>
        <p:spPr>
          <a:xfrm>
            <a:off x="656272" y="1204006"/>
            <a:ext cx="8236777" cy="1846659"/>
          </a:xfrm>
          <a:prstGeom prst="rect">
            <a:avLst/>
          </a:prstGeom>
          <a:noFill/>
        </p:spPr>
        <p:txBody>
          <a:bodyPr wrap="square" rtlCol="0">
            <a:spAutoFit/>
          </a:bodyPr>
          <a:lstStyle/>
          <a:p>
            <a:pPr indent="508000"/>
            <a:r>
              <a:rPr lang="zh-CN" altLang="en-US" sz="2000" b="1" dirty="0">
                <a:solidFill>
                  <a:prstClr val="black"/>
                </a:solidFill>
                <a:latin typeface="+mn-ea"/>
              </a:rPr>
              <a:t>3.预算限额的内</a:t>
            </a:r>
            <a:r>
              <a:rPr lang="zh-CN" altLang="en-US" sz="2000" b="1" dirty="0" smtClean="0">
                <a:solidFill>
                  <a:prstClr val="black"/>
                </a:solidFill>
                <a:latin typeface="+mn-ea"/>
              </a:rPr>
              <a:t>容</a:t>
            </a:r>
            <a:endParaRPr lang="en-US" altLang="zh-CN" sz="2000" b="1" dirty="0" smtClean="0">
              <a:solidFill>
                <a:prstClr val="black"/>
              </a:solidFill>
              <a:latin typeface="+mn-ea"/>
            </a:endParaRPr>
          </a:p>
          <a:p>
            <a:pPr indent="508000"/>
            <a:endParaRPr lang="en-US" altLang="zh-CN" sz="2000" b="1" dirty="0">
              <a:solidFill>
                <a:prstClr val="black"/>
              </a:solidFill>
              <a:latin typeface="+mn-ea"/>
            </a:endParaRPr>
          </a:p>
          <a:p>
            <a:pPr indent="508000"/>
            <a:r>
              <a:rPr lang="zh-CN" altLang="en-US" sz="1800" dirty="0" smtClean="0">
                <a:solidFill>
                  <a:prstClr val="black"/>
                </a:solidFill>
                <a:latin typeface="+mn-ea"/>
              </a:rPr>
              <a:t>预算限额包括财政支出限额、收入限额、预算盈余或赤字、以及政府债务限额等，其中主要内容是支出限额，并在实践中支出限额一般应独立于收入限额，而不是与收入限额挂钩。</a:t>
            </a:r>
            <a:endParaRPr lang="en-US" altLang="zh-CN" sz="1800" dirty="0" smtClean="0">
              <a:solidFill>
                <a:prstClr val="black"/>
              </a:solidFill>
              <a:latin typeface="+mn-ea"/>
            </a:endParaRPr>
          </a:p>
          <a:p>
            <a:pPr indent="508000"/>
            <a:endParaRPr lang="en-US" altLang="zh-CN" sz="2000" b="1" dirty="0">
              <a:solidFill>
                <a:prstClr val="black"/>
              </a:solidFill>
              <a:latin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143953" y="0"/>
            <a:ext cx="6713220" cy="389890"/>
          </a:xfrm>
          <a:prstGeom prst="rect">
            <a:avLst/>
          </a:prstGeom>
          <a:noFill/>
        </p:spPr>
        <p:txBody>
          <a:bodyPr wrap="square" lIns="67391" tIns="33696" rIns="67391" bIns="33696" rtlCol="0">
            <a:spAutoFit/>
          </a:bodyPr>
          <a:lstStyle/>
          <a:p>
            <a:pPr algn="ctr"/>
            <a:r>
              <a:rPr lang="zh-CN" altLang="en-US" sz="2100" spc="600" dirty="0">
                <a:solidFill>
                  <a:prstClr val="white"/>
                </a:solidFill>
                <a:latin typeface="黑体" panose="02010609060101010101" pitchFamily="2" charset="-122"/>
                <a:ea typeface="黑体" panose="02010609060101010101" pitchFamily="2" charset="-122"/>
                <a:cs typeface="+mn-ea"/>
                <a:sym typeface="+mn-lt"/>
              </a:rPr>
              <a:t>三、预算限额控制</a:t>
            </a:r>
          </a:p>
        </p:txBody>
      </p:sp>
      <p:sp>
        <p:nvSpPr>
          <p:cNvPr id="16" name="文本框 15"/>
          <p:cNvSpPr txBox="1"/>
          <p:nvPr/>
        </p:nvSpPr>
        <p:spPr>
          <a:xfrm>
            <a:off x="656273" y="563880"/>
            <a:ext cx="7688580" cy="398780"/>
          </a:xfrm>
          <a:prstGeom prst="rect">
            <a:avLst/>
          </a:prstGeom>
          <a:noFill/>
        </p:spPr>
        <p:txBody>
          <a:bodyPr wrap="square" rtlCol="0">
            <a:spAutoFit/>
          </a:bodyPr>
          <a:lstStyle/>
          <a:p>
            <a:pPr indent="508000">
              <a:extLst>
                <a:ext uri="{35155182-B16C-46BC-9424-99874614C6A1}">
                  <wpsdc:indentchars xmlns="" xmlns:wpsdc="http://www.wps.cn/officeDocument/2017/drawingmlCustomData" val="200" checksum="282533468"/>
                </a:ext>
              </a:extLst>
            </a:pPr>
            <a:r>
              <a:rPr lang="zh-CN" altLang="en-US" sz="2000" b="1">
                <a:solidFill>
                  <a:prstClr val="black"/>
                </a:solidFill>
              </a:rPr>
              <a:t>4.预算限额的形式</a:t>
            </a:r>
            <a:endParaRPr lang="zh-CN" altLang="en-US" sz="2000">
              <a:solidFill>
                <a:prstClr val="black"/>
              </a:solidFill>
            </a:endParaRPr>
          </a:p>
        </p:txBody>
      </p:sp>
      <p:graphicFrame>
        <p:nvGraphicFramePr>
          <p:cNvPr id="2" name="图示 1"/>
          <p:cNvGraphicFramePr/>
          <p:nvPr>
            <p:extLst>
              <p:ext uri="{D42A27DB-BD31-4B8C-83A1-F6EECF244321}">
                <p14:modId xmlns:p14="http://schemas.microsoft.com/office/powerpoint/2010/main" val="2730814397"/>
              </p:ext>
            </p:extLst>
          </p:nvPr>
        </p:nvGraphicFramePr>
        <p:xfrm>
          <a:off x="1000100" y="1520024"/>
          <a:ext cx="6818630" cy="34029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1" name="标题 3"/>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3200" b="1" dirty="0">
                <a:solidFill>
                  <a:schemeClr val="bg1"/>
                </a:solidFill>
                <a:latin typeface="黑体" panose="02010609060101010101" pitchFamily="49" charset="-122"/>
                <a:ea typeface="黑体" panose="02010609060101010101" pitchFamily="49" charset="-122"/>
                <a:sym typeface="+mn-lt"/>
              </a:rPr>
              <a:t>三、预算限额控制</a:t>
            </a:r>
          </a:p>
        </p:txBody>
      </p:sp>
      <p:sp>
        <p:nvSpPr>
          <p:cNvPr id="6" name="TextBox 5"/>
          <p:cNvSpPr txBox="1"/>
          <p:nvPr/>
        </p:nvSpPr>
        <p:spPr>
          <a:xfrm>
            <a:off x="540122" y="1136650"/>
            <a:ext cx="3714776" cy="400110"/>
          </a:xfrm>
          <a:prstGeom prst="rect">
            <a:avLst/>
          </a:prstGeom>
          <a:noFill/>
        </p:spPr>
        <p:txBody>
          <a:bodyPr wrap="square" rtlCol="0">
            <a:spAutoFit/>
          </a:bodyPr>
          <a:lstStyle/>
          <a:p>
            <a:pPr indent="508000"/>
            <a:r>
              <a:rPr lang="en-US" altLang="zh-CN" sz="2000" b="1" dirty="0" smtClean="0">
                <a:solidFill>
                  <a:prstClr val="black"/>
                </a:solidFill>
                <a:latin typeface="+mn-ea"/>
              </a:rPr>
              <a:t>4</a:t>
            </a:r>
            <a:r>
              <a:rPr lang="zh-CN" altLang="en-US" sz="2000" b="1" dirty="0" smtClean="0">
                <a:solidFill>
                  <a:prstClr val="black"/>
                </a:solidFill>
                <a:latin typeface="+mn-ea"/>
              </a:rPr>
              <a:t>.</a:t>
            </a:r>
            <a:r>
              <a:rPr lang="zh-CN" altLang="en-US" sz="2000" b="1" dirty="0">
                <a:solidFill>
                  <a:prstClr val="black"/>
                </a:solidFill>
                <a:latin typeface="+mn-ea"/>
              </a:rPr>
              <a:t>预算限额</a:t>
            </a:r>
            <a:r>
              <a:rPr lang="zh-CN" altLang="en-US" sz="2000" b="1" dirty="0" smtClean="0">
                <a:solidFill>
                  <a:prstClr val="black"/>
                </a:solidFill>
                <a:latin typeface="+mn-ea"/>
              </a:rPr>
              <a:t>的</a:t>
            </a:r>
            <a:r>
              <a:rPr lang="zh-CN" altLang="en-US" sz="2000" b="1" dirty="0">
                <a:solidFill>
                  <a:prstClr val="black"/>
                </a:solidFill>
                <a:latin typeface="+mn-ea"/>
              </a:rPr>
              <a:t>形式</a:t>
            </a:r>
          </a:p>
        </p:txBody>
      </p:sp>
    </p:spTree>
    <p:custDataLst>
      <p:tags r:id="rId1"/>
    </p:custDataLst>
    <p:extLst>
      <p:ext uri="{BB962C8B-B14F-4D97-AF65-F5344CB8AC3E}">
        <p14:creationId xmlns:p14="http://schemas.microsoft.com/office/powerpoint/2010/main" val="2642134872"/>
      </p:ext>
    </p:extLst>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2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LINE_FORE_SCHEMECOLOR_INDEX" val="5"/>
  <p:tag name="KSO_WM_UNIT_LINE_FILL_TYPE" val="2"/>
  <p:tag name="KSO_WM_UNIT_USESOURCEFORMAT_APPLY" val="1"/>
  <p:tag name="KSO_WM_UNIT_DIAGRAM_SCHEMECOLOR_ID" val="0"/>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2"/>
  <p:tag name="KSO_WM_UNIT_FILL_FORE_SCHEMECOLOR_INDEX" val="14"/>
  <p:tag name="KSO_WM_UNIT_FILL_TYPE" val="1"/>
  <p:tag name="KSO_WM_UNIT_USESOURCEFORMAT_APPLY" val="1"/>
  <p:tag name="KSO_WM_UNIT_DIAGRAM_SCHEMECOLOR_ID" val="0"/>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3"/>
  <p:tag name="KSO_WM_UNIT_FILL_FORE_SCHEMECOLOR_INDEX" val="5"/>
  <p:tag name="KSO_WM_UNIT_FILL_TYPE" val="1"/>
  <p:tag name="KSO_WM_UNIT_USESOURCEFORMAT_APPLY" val="1"/>
  <p:tag name="KSO_WM_UNIT_DIAGRAM_SCHEMECOLOR_ID" val="0"/>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4"/>
  <p:tag name="KSO_WM_UNIT_LINE_FORE_SCHEMECOLOR_INDEX" val="5"/>
  <p:tag name="KSO_WM_UNIT_LINE_FILL_TYPE" val="2"/>
  <p:tag name="KSO_WM_UNIT_USESOURCEFORMAT_APPLY" val="1"/>
  <p:tag name="KSO_WM_UNIT_DIAGRAM_SCHEMECOLOR_ID" val="0"/>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14"/>
  <p:tag name="KSO_WM_UNIT_FILL_TYPE" val="1"/>
  <p:tag name="KSO_WM_UNIT_USESOURCEFORMAT_APPLY" val="1"/>
  <p:tag name="KSO_WM_UNIT_DIAGRAM_SCHEMECOLOR_ID" val="0"/>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LINE_FORE_SCHEMECOLOR_INDEX" val="5"/>
  <p:tag name="KSO_WM_UNIT_LINE_FILL_TYPE" val="2"/>
  <p:tag name="KSO_WM_UNIT_USESOURCEFORMAT_APPLY" val="1"/>
  <p:tag name="KSO_WM_UNIT_DIAGRAM_SCHEMECOLOR_ID" val="0"/>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FILL_FORE_SCHEMECOLOR_INDEX" val="5"/>
  <p:tag name="KSO_WM_UNIT_FILL_TYPE" val="1"/>
  <p:tag name="KSO_WM_UNIT_USESOURCEFORMAT_APPLY" val="1"/>
  <p:tag name="KSO_WM_UNIT_DIAGRAM_SCHEMECOLOR_ID" val="0"/>
</p:tagLst>
</file>

<file path=ppt/tags/tag107.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108.xml><?xml version="1.0" encoding="utf-8"?>
<p:tagLst xmlns:a="http://schemas.openxmlformats.org/drawingml/2006/main" xmlns:r="http://schemas.openxmlformats.org/officeDocument/2006/relationships" xmlns:p="http://schemas.openxmlformats.org/presentationml/2006/main">
  <p:tag name="REFSHAPE" val="529982548"/>
</p:tagLst>
</file>

<file path=ppt/tags/tag109.xml><?xml version="1.0" encoding="utf-8"?>
<p:tagLst xmlns:a="http://schemas.openxmlformats.org/drawingml/2006/main" xmlns:r="http://schemas.openxmlformats.org/officeDocument/2006/relationships" xmlns:p="http://schemas.openxmlformats.org/presentationml/2006/main">
  <p:tag name="REFSHAPE" val="808957852"/>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FILL_FORE_SCHEMECOLOR_INDEX" val="7"/>
  <p:tag name="KSO_WM_UNIT_FILL_TYPE" val="1"/>
  <p:tag name="KSO_WM_UNIT_TEXT_FILL_FORE_SCHEMECOLOR_INDEX" val="2"/>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1_1"/>
  <p:tag name="KSO_WM_UNIT_USESOURCEFORMAT_APPLY" val="1"/>
  <p:tag name="KSO_WM_UNIT_DIAGRAM_SCHEMECOLOR_ID" val="0"/>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2_1"/>
  <p:tag name="KSO_WM_UNIT_USESOURCEFORMAT_APPLY" val="1"/>
  <p:tag name="KSO_WM_UNIT_DIAGRAM_SCHEMECOLOR_ID" val="0"/>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5"/>
  <p:tag name="KSO_WM_UNIT_FILL_TYPE" val="1"/>
  <p:tag name="KSO_WM_UNIT_USESOURCEFORMAT_APPLY" val="1"/>
  <p:tag name="KSO_WM_UNIT_DIAGRAM_SCHEMECOLOR_ID" val="0"/>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FILL_FORE_SCHEMECOLOR_INDEX" val="14"/>
  <p:tag name="KSO_WM_UNIT_FILL_TYPE" val="1"/>
  <p:tag name="KSO_WM_UNIT_USESOURCEFORMAT_APPLY" val="1"/>
  <p:tag name="KSO_WM_UNIT_DIAGRAM_SCHEMECOLOR_ID" val="0"/>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LINE_FORE_SCHEMECOLOR_INDEX" val="5"/>
  <p:tag name="KSO_WM_UNIT_LINE_FILL_TYPE" val="2"/>
  <p:tag name="KSO_WM_UNIT_USESOURCEFORMAT_APPLY" val="1"/>
  <p:tag name="KSO_WM_UNIT_DIAGRAM_SCHEMECOLOR_ID"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FILL_FORE_SCHEMECOLOR_INDEX" val="14"/>
  <p:tag name="KSO_WM_UNIT_FILL_TYPE" val="1"/>
  <p:tag name="KSO_WM_UNIT_TEXT_FILL_FORE_SCHEMECOLOR_INDEX" val="5"/>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5"/>
  <p:tag name="KSO_WM_UNIT_FILL_TYPE" val="1"/>
  <p:tag name="KSO_WM_UNIT_USESOURCEFORMAT_APPLY" val="1"/>
  <p:tag name="KSO_WM_UNIT_DIAGRAM_SCHEMECOLOR_ID" val="0"/>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FILL_FORE_SCHEMECOLOR_INDEX" val="14"/>
  <p:tag name="KSO_WM_UNIT_FILL_TYPE" val="1"/>
  <p:tag name="KSO_WM_UNIT_USESOURCEFORMAT_APPLY" val="1"/>
  <p:tag name="KSO_WM_UNIT_DIAGRAM_SCHEMECOLOR_ID" val="0"/>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LINE_FORE_SCHEMECOLOR_INDEX" val="5"/>
  <p:tag name="KSO_WM_UNIT_LINE_FILL_TYPE" val="2"/>
  <p:tag name="KSO_WM_UNIT_USESOURCEFORMAT_APPLY" val="1"/>
  <p:tag name="KSO_WM_UNIT_DIAGRAM_SCHEMECOLOR_ID" val="0"/>
</p:tagLst>
</file>

<file path=ppt/tags/tag123.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24.xml><?xml version="1.0" encoding="utf-8"?>
<p:tagLst xmlns:a="http://schemas.openxmlformats.org/drawingml/2006/main" xmlns:r="http://schemas.openxmlformats.org/officeDocument/2006/relationships" xmlns:p="http://schemas.openxmlformats.org/presentationml/2006/main">
  <p:tag name="REFSHAPE" val="808957852"/>
</p:tagLst>
</file>

<file path=ppt/tags/tag12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26.xml><?xml version="1.0" encoding="utf-8"?>
<p:tagLst xmlns:a="http://schemas.openxmlformats.org/drawingml/2006/main" xmlns:r="http://schemas.openxmlformats.org/officeDocument/2006/relationships" xmlns:p="http://schemas.openxmlformats.org/presentationml/2006/main">
  <p:tag name="REFSHAPE" val="808957852"/>
</p:tagLst>
</file>

<file path=ppt/tags/tag12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28.xml><?xml version="1.0" encoding="utf-8"?>
<p:tagLst xmlns:a="http://schemas.openxmlformats.org/drawingml/2006/main" xmlns:r="http://schemas.openxmlformats.org/officeDocument/2006/relationships" xmlns:p="http://schemas.openxmlformats.org/presentationml/2006/main">
  <p:tag name="REFSHAPE" val="808957852"/>
</p:tagLst>
</file>

<file path=ppt/tags/tag12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INE_FORE_SCHEMECOLOR_INDEX" val="7"/>
  <p:tag name="KSO_WM_UNIT_LINE_FILL_TYPE" val="2"/>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REFSHAPE" val="808957852"/>
</p:tagLst>
</file>

<file path=ppt/tags/tag13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32.xml><?xml version="1.0" encoding="utf-8"?>
<p:tagLst xmlns:a="http://schemas.openxmlformats.org/drawingml/2006/main" xmlns:r="http://schemas.openxmlformats.org/officeDocument/2006/relationships" xmlns:p="http://schemas.openxmlformats.org/presentationml/2006/main">
  <p:tag name="REFSHAPE" val="80895785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i"/>
  <p:tag name="KSO_WM_UNIT_INDEX" val="1_1_1"/>
  <p:tag name="KSO_WM_UNIT_ID" val="diagram20187637_2*n_h_i*1_1_1"/>
  <p:tag name="KSO_WM_TEMPLATE_CATEGORY" val="diagram"/>
  <p:tag name="KSO_WM_TEMPLATE_INDEX" val="2018763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 name="KSO_WM_UNIT_DIAGRAM_SCHEMECOLOR_ID" val="0"/>
</p:tagLst>
</file>

<file path=ppt/tags/tag13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54"/>
  <p:tag name="KSO_WM_UNIT_HIGHLIGHT" val="0"/>
  <p:tag name="KSO_WM_UNIT_COMPATIBLE" val="0"/>
  <p:tag name="KSO_WM_DIAGRAM_GROUP_CODE" val="n1-1"/>
  <p:tag name="KSO_WM_UNIT_TYPE" val="n_h_a"/>
  <p:tag name="KSO_WM_UNIT_INDEX" val="1_1_1"/>
  <p:tag name="KSO_WM_UNIT_ID" val="diagram20187637_2*n_h_a*1_1_1"/>
  <p:tag name="KSO_WM_TEMPLATE_CATEGORY" val="diagram"/>
  <p:tag name="KSO_WM_TEMPLATE_INDEX" val="20187637"/>
  <p:tag name="KSO_WM_UNIT_LAYERLEVEL" val="1_1_1"/>
  <p:tag name="KSO_WM_TAG_VERSION" val="1.0"/>
  <p:tag name="KSO_WM_BEAUTIFY_FLAG" val="#wm#"/>
  <p:tag name="KSO_WM_UNIT_PRESET_TEXT" val="添加标题"/>
  <p:tag name="KSO_WM_UNIT_NOCLEAR" val="0"/>
  <p:tag name="KSO_WM_UNIT_DIAGRAM_ISNUMVISUAL" val="0"/>
  <p:tag name="KSO_WM_UNIT_DIAGRAM_ISREFERUNIT" val="0"/>
  <p:tag name="KSO_WM_UNIT_FILL_FORE_SCHEMECOLOR_INDEX" val="5"/>
  <p:tag name="KSO_WM_UNIT_FILL_TYPE" val="1"/>
  <p:tag name="KSO_WM_UNIT_TEXT_FILL_FORE_SCHEMECOLOR_INDEX" val="14"/>
  <p:tag name="KSO_WM_UNIT_TEXT_FILL_TYPE" val="1"/>
  <p:tag name="KSO_WM_UNIT_USESOURCEFORMAT_APPLY" val="1"/>
  <p:tag name="KSO_WM_UNIT_DIAGRAM_SCHEMECOLOR_ID" val="0"/>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1"/>
  <p:tag name="KSO_WM_UNIT_ID" val="diagram20187637_2*n_h_h_i*1_2_1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 name="KSO_WM_UNIT_DIAGRAM_SCHEMECOLOR_ID" val="0"/>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1"/>
  <p:tag name="KSO_WM_UNIT_ID" val="diagram20187637_2*n_h_h_i*1_2_2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 name="KSO_WM_UNIT_DIAGRAM_SCHEMECOLOR_ID" val="0"/>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7637_2*n_h_h_i*1_2_3_1"/>
  <p:tag name="KSO_WM_TEMPLATE_CATEGORY" val="diagram"/>
  <p:tag name="KSO_WM_TEMPLATE_INDEX" val="20187637"/>
  <p:tag name="KSO_WM_UNIT_LAYERLEVEL" val="1_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 name="KSO_WM_UNIT_DIAGRAM_SCHEMECOLOR_ID" val="0"/>
</p:tagLst>
</file>

<file path=ppt/tags/tag13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1_1"/>
  <p:tag name="KSO_WM_UNIT_ID" val="diagram20187637_2*n_h_h_a*1_2_1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6"/>
  <p:tag name="KSO_WM_UNIT_TEXT_FILL_TYPE" val="1"/>
  <p:tag name="KSO_WM_UNIT_USESOURCEFORMAT_APPLY" val="1"/>
  <p:tag name="KSO_WM_UNIT_DIAGRAM_SCHEMECOLOR_ID" val="0"/>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2_1"/>
  <p:tag name="KSO_WM_UNIT_ID" val="diagram20187637_2*n_h_h_a*1_2_2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7"/>
  <p:tag name="KSO_WM_UNIT_TEXT_FILL_TYPE" val="1"/>
  <p:tag name="KSO_WM_UNIT_USESOURCEFORMAT_APPLY" val="1"/>
  <p:tag name="KSO_WM_UNIT_DIAGRAM_SCHEMECOLOR_ID" val="0"/>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3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3_1"/>
  <p:tag name="KSO_WM_UNIT_TEXT_FILL_FORE_SCHEMECOLOR_INDEX" val="13"/>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n1-1"/>
  <p:tag name="KSO_WM_UNIT_TYPE" val="n_h_h_a"/>
  <p:tag name="KSO_WM_UNIT_INDEX" val="1_2_3_1"/>
  <p:tag name="KSO_WM_UNIT_ID" val="diagram20187637_2*n_h_h_a*1_2_3_1"/>
  <p:tag name="KSO_WM_TEMPLATE_CATEGORY" val="diagram"/>
  <p:tag name="KSO_WM_TEMPLATE_INDEX" val="20187637"/>
  <p:tag name="KSO_WM_UNIT_LAYERLEVEL" val="1_1_1_1"/>
  <p:tag name="KSO_WM_TAG_VERSION" val="1.0"/>
  <p:tag name="KSO_WM_BEAUTIFY_FLAG" val="#wm#"/>
  <p:tag name="KSO_WM_UNIT_PRESET_TEXT" val="添加标题"/>
  <p:tag name="KSO_WM_UNIT_NOCLEAR" val="0"/>
  <p:tag name="KSO_WM_UNIT_DIAGRAM_ISNUMVISUAL" val="0"/>
  <p:tag name="KSO_WM_UNIT_DIAGRAM_ISREFERUNIT" val="0"/>
  <p:tag name="KSO_WM_UNIT_TEXT_FILL_FORE_SCHEMECOLOR_INDEX" val="8"/>
  <p:tag name="KSO_WM_UNIT_TEXT_FILL_TYPE" val="1"/>
  <p:tag name="KSO_WM_UNIT_USESOURCEFORMAT_APPLY" val="1"/>
  <p:tag name="KSO_WM_UNIT_DIAGRAM_SCHEMECOLOR_ID" val="0"/>
</p:tagLst>
</file>

<file path=ppt/tags/tag14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42.xml><?xml version="1.0" encoding="utf-8"?>
<p:tagLst xmlns:a="http://schemas.openxmlformats.org/drawingml/2006/main" xmlns:r="http://schemas.openxmlformats.org/officeDocument/2006/relationships" xmlns:p="http://schemas.openxmlformats.org/presentationml/2006/main">
  <p:tag name="REFSHAPE" val="808957852"/>
</p:tagLst>
</file>

<file path=ppt/tags/tag1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14"/>
  <p:tag name="KSO_WM_UNIT_FILL_TYPE" val="1"/>
  <p:tag name="KSO_WM_UNIT_TEXT_FILL_FORE_SCHEMECOLOR_INDEX" val="5"/>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INE_FORE_SCHEMECOLOR_INDEX" val="5"/>
  <p:tag name="KSO_WM_UNIT_LINE_FILL_TYPE" val="2"/>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1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FILL_FORE_SCHEMECOLOR_INDEX" val="14"/>
  <p:tag name="KSO_WM_UNIT_FILL_TYPE" val="1"/>
  <p:tag name="KSO_WM_UNIT_TEXT_FILL_FORE_SCHEMECOLOR_INDEX" val="5"/>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INE_FORE_SCHEMECOLOR_INDEX" val="6"/>
  <p:tag name="KSO_WM_UNIT_LINE_FILL_TYPE" val="2"/>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2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FILL_FORE_SCHEMECOLOR_INDEX" val="7"/>
  <p:tag name="KSO_WM_UNIT_FILL_TYPE" val="1"/>
  <p:tag name="KSO_WM_UNIT_TEXT_FILL_FORE_SCHEMECOLOR_INDEX" val="2"/>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FILL_FORE_SCHEMECOLOR_INDEX" val="14"/>
  <p:tag name="KSO_WM_UNIT_FILL_TYPE" val="1"/>
  <p:tag name="KSO_WM_UNIT_TEXT_FILL_FORE_SCHEMECOLOR_INDEX" val="5"/>
  <p:tag name="KSO_WM_UNIT_TEXT_FILL_TYPE" val="1"/>
  <p:tag name="KSO_WM_UNIT_USESOURCEFORMAT_APPLY" val="1"/>
</p:tagLst>
</file>

<file path=ppt/tags/tag1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INE_FORE_SCHEMECOLOR_INDEX" val="7"/>
  <p:tag name="KSO_WM_UNIT_LINE_FILL_TYPE" val="2"/>
  <p:tag name="KSO_WM_UNIT_USESOURCEFORMAT_APPLY" val="1"/>
</p:tagLst>
</file>

<file path=ppt/tags/tag1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3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3_1"/>
  <p:tag name="KSO_WM_UNIT_TEXT_FILL_FORE_SCHEMECOLOR_INDEX" val="13"/>
  <p:tag name="KSO_WM_UNIT_TEXT_FILL_TYPE" val="1"/>
  <p:tag name="KSO_WM_UNIT_USESOURCEFORMAT_APPLY" val="1"/>
</p:tagLst>
</file>

<file path=ppt/tags/tag1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1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FILL_FORE_SCHEMECOLOR_INDEX" val="14"/>
  <p:tag name="KSO_WM_UNIT_FILL_TYPE" val="1"/>
  <p:tag name="KSO_WM_UNIT_TEXT_FILL_FORE_SCHEMECOLOR_INDEX" val="5"/>
  <p:tag name="KSO_WM_UNIT_TEXT_FILL_TYPE" val="1"/>
  <p:tag name="KSO_WM_UNIT_USESOURCEFORMAT_APPLY" val="1"/>
</p:tagLst>
</file>

<file path=ppt/tags/tag1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INE_FORE_SCHEMECOLOR_INDEX" val="6"/>
  <p:tag name="KSO_WM_UNIT_LINE_FILL_TYPE" val="2"/>
  <p:tag name="KSO_WM_UNIT_USESOURCEFORMAT_APPLY" val="1"/>
</p:tagLst>
</file>

<file path=ppt/tags/tag1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2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15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60.xml><?xml version="1.0" encoding="utf-8"?>
<p:tagLst xmlns:a="http://schemas.openxmlformats.org/drawingml/2006/main" xmlns:r="http://schemas.openxmlformats.org/officeDocument/2006/relationships" xmlns:p="http://schemas.openxmlformats.org/presentationml/2006/main">
  <p:tag name="REFSHAPE" val="808957852"/>
</p:tagLst>
</file>

<file path=ppt/tags/tag1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1"/>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1"/>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1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5"/>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5"/>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1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4"/>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2"/>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4"/>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3"/>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1"/>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4"/>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4"/>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1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3"/>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3"/>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2"/>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2"/>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3"/>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a*1_1_1"/>
  <p:tag name="KSO_WM_UNIT_LAYERLEVEL" val="1_1_1"/>
  <p:tag name="KSO_WM_UNIT_VALUE" val="11"/>
  <p:tag name="KSO_WM_UNIT_HIGHLIGHT" val="0"/>
  <p:tag name="KSO_WM_UNIT_COMPATIBLE" val="0"/>
  <p:tag name="KSO_WM_BEAUTIFY_FLAG" val="#wm#"/>
  <p:tag name="KSO_WM_TAG_VERSION" val="1.0"/>
  <p:tag name="KSO_WM_UNIT_ISCONTENTSTITLE" val="0"/>
  <p:tag name="KSO_WM_DIAGRAM_GROUP_CODE" val="n1-1"/>
  <p:tag name="KSO_WM_UNIT_TYPE" val="n_h_a"/>
  <p:tag name="KSO_WM_UNIT_INDEX" val="1_1_1"/>
  <p:tag name="KSO_WM_UNIT_PRESET_TEXT" val="单击此处添加标题"/>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f*1_2_1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1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a*1_2_1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1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f*1_2_2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2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a*1_2_2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2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17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80.xml><?xml version="1.0" encoding="utf-8"?>
<p:tagLst xmlns:a="http://schemas.openxmlformats.org/drawingml/2006/main" xmlns:r="http://schemas.openxmlformats.org/officeDocument/2006/relationships" xmlns:p="http://schemas.openxmlformats.org/presentationml/2006/main">
  <p:tag name="REFSHAPE" val="808957852"/>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2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4"/>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1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4"/>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3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4"/>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1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3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2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1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3"/>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2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3"/>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3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3"/>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1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i*1_1_5"/>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5"/>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i*1_1_4"/>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4"/>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i*1_1_3"/>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3"/>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i*1_1_2"/>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2"/>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i*1_1_1"/>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2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1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i*1_2_3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a*1_1_1"/>
  <p:tag name="KSO_WM_UNIT_LAYERLEVEL" val="1_1_1"/>
  <p:tag name="KSO_WM_UNIT_VALUE" val="11"/>
  <p:tag name="KSO_WM_UNIT_HIGHLIGHT" val="0"/>
  <p:tag name="KSO_WM_UNIT_COMPATIBLE" val="0"/>
  <p:tag name="KSO_WM_BEAUTIFY_FLAG" val="#wm#"/>
  <p:tag name="KSO_WM_TAG_VERSION" val="1.0"/>
  <p:tag name="KSO_WM_UNIT_ISCONTENTSTITLE" val="0"/>
  <p:tag name="KSO_WM_DIAGRAM_GROUP_CODE" val="n1-1"/>
  <p:tag name="KSO_WM_UNIT_TYPE" val="n_h_a"/>
  <p:tag name="KSO_WM_UNIT_INDEX" val="1_1_1"/>
  <p:tag name="KSO_WM_UNIT_PRESET_TEXT" val="单击此处添加标题"/>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f*1_2_2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2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0.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a*1_2_2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2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f*1_2_1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1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a*1_2_1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1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f*1_2_3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3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2*n_h_h_a*1_2_3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3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0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06.xml><?xml version="1.0" encoding="utf-8"?>
<p:tagLst xmlns:a="http://schemas.openxmlformats.org/drawingml/2006/main" xmlns:r="http://schemas.openxmlformats.org/officeDocument/2006/relationships" xmlns:p="http://schemas.openxmlformats.org/presentationml/2006/main">
  <p:tag name="REFSHAPE" val="808957852"/>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i*1_1_5"/>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5"/>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2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i*1_1_4"/>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4"/>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2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i*1_1_3"/>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3"/>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21.xml><?xml version="1.0" encoding="utf-8"?>
<p:tagLst xmlns:a="http://schemas.openxmlformats.org/drawingml/2006/main" xmlns:r="http://schemas.openxmlformats.org/officeDocument/2006/relationships" xmlns:p="http://schemas.openxmlformats.org/presentationml/2006/main">
  <p:tag name="KSO_WM_SLIDE_ITEM_CNT" val="2"/>
</p:tagLst>
</file>

<file path=ppt/tags/tag2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i*1_1_2"/>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2"/>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 name="KSO_WM_UNIT_DIAGRAM_SCHEMECOLOR_ID" val="0"/>
</p:tagLst>
</file>

<file path=ppt/tags/tag2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i*1_1_1"/>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1"/>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2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1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4"/>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2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4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4_4"/>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2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3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4"/>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2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2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3"/>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1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3"/>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3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3"/>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1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2"/>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2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2"/>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2.xml><?xml version="1.0" encoding="utf-8"?>
<p:tagLst xmlns:a="http://schemas.openxmlformats.org/drawingml/2006/main" xmlns:r="http://schemas.openxmlformats.org/officeDocument/2006/relationships" xmlns:p="http://schemas.openxmlformats.org/presentationml/2006/main">
  <p:tag name="REFSHAPE" val="808957852"/>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3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2"/>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2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1"/>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1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1"/>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3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1"/>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4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4_3"/>
  <p:tag name="KSO_WM_UNIT_DIAGRAM_ISNUMVISUAL" val="0"/>
  <p:tag name="KSO_WM_UNIT_DIAGRAM_ISREFERUNIT" val="0"/>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4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4_2"/>
  <p:tag name="KSO_WM_UNIT_DIAGRAM_ISNUMVISUAL" val="0"/>
  <p:tag name="KSO_WM_UNIT_DIAGRAM_ISREFERUNIT" val="0"/>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i*1_2_2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4"/>
  <p:tag name="KSO_WM_UNIT_DIAGRAM_ISNUMVISUAL" val="0"/>
  <p:tag name="KSO_WM_UNIT_DIAGRAM_ISREFERUNIT" val="0"/>
  <p:tag name="KSO_WM_UNIT_LINE_FORE_SCHEMECOLOR_INDEX" val="10"/>
  <p:tag name="KSO_WM_UNIT_LINE_FILL_TYPE" val="2"/>
  <p:tag name="KSO_WM_UNIT_USESOURCEFORMAT_APPLY" val="1"/>
  <p:tag name="KSO_WM_UNIT_DIAGRAM_SCHEMECOLOR_ID" val="0"/>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87671_3*n_h_h_i*1_2_4_1"/>
  <p:tag name="KSO_WM_TEMPLATE_CATEGORY" val="diagram"/>
  <p:tag name="KSO_WM_TEMPLATE_INDEX" val="20187671"/>
  <p:tag name="KSO_WM_UNIT_LAYERLEVEL" val="1_1_1_1"/>
  <p:tag name="KSO_WM_TAG_VERSION" val="1.0"/>
  <p:tag name="KSO_WM_BEAUTIFY_FLAG" val="#wm#"/>
  <p:tag name="KSO_WM_DIAGRAM_GROUP_CODE" val="n1-1"/>
  <p:tag name="KSO_WM_UNIT_TYPE" val="n_h_h_i"/>
  <p:tag name="KSO_WM_UNIT_INDEX" val="1_2_4_1"/>
  <p:tag name="KSO_WM_UNIT_DIAGRAM_ISNUMVISUAL" val="0"/>
  <p:tag name="KSO_WM_UNIT_DIAGRAM_ISREFERUNIT" val="0"/>
  <p:tag name="KSO_WM_UNIT_USESOURCEFORMAT_APPLY" val="1"/>
  <p:tag name="KSO_WM_UNIT_DIAGRAM_SCHEMECOLOR_ID" val="0"/>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a*1_1_1"/>
  <p:tag name="KSO_WM_UNIT_LAYERLEVEL" val="1_1_1"/>
  <p:tag name="KSO_WM_UNIT_VALUE" val="11"/>
  <p:tag name="KSO_WM_UNIT_HIGHLIGHT" val="0"/>
  <p:tag name="KSO_WM_UNIT_COMPATIBLE" val="0"/>
  <p:tag name="KSO_WM_BEAUTIFY_FLAG" val="#wm#"/>
  <p:tag name="KSO_WM_TAG_VERSION" val="1.0"/>
  <p:tag name="KSO_WM_UNIT_ISCONTENTSTITLE" val="0"/>
  <p:tag name="KSO_WM_DIAGRAM_GROUP_CODE" val="n1-1"/>
  <p:tag name="KSO_WM_UNIT_TYPE" val="n_h_a"/>
  <p:tag name="KSO_WM_UNIT_INDEX" val="1_1_1"/>
  <p:tag name="KSO_WM_UNIT_PRESET_TEXT" val="单击此处添加标题"/>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f*1_2_2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2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1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a*1_2_2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2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f*1_2_1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1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a*1_2_1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1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f*1_2_3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3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a*1_2_3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3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f*1_2_4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TYPE" val="n_h_h_f"/>
  <p:tag name="KSO_WM_UNIT_INDEX" val="1_2_4_1"/>
  <p:tag name="KSO_WM_UNIT_PRESET_TEXT" val="单击此处添加文本具体内容"/>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3*n_h_h_a*1_2_4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4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23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38.xml><?xml version="1.0" encoding="utf-8"?>
<p:tagLst xmlns:a="http://schemas.openxmlformats.org/drawingml/2006/main" xmlns:r="http://schemas.openxmlformats.org/officeDocument/2006/relationships" xmlns:p="http://schemas.openxmlformats.org/presentationml/2006/main">
  <p:tag name="REFSHAPE" val="808957852"/>
</p:tagLst>
</file>

<file path=ppt/tags/tag23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14"/>
  <p:tag name="KSO_WM_UNIT_FILL_TYPE" val="1"/>
  <p:tag name="KSO_WM_UNIT_TEXT_FILL_FORE_SCHEMECOLOR_INDEX" val="5"/>
  <p:tag name="KSO_WM_UNIT_TEXT_FILL_TYPE" val="1"/>
  <p:tag name="KSO_WM_UNIT_USESOURCEFORMAT_APPLY" val="1"/>
</p:tagLst>
</file>

<file path=ppt/tags/tag240.xml><?xml version="1.0" encoding="utf-8"?>
<p:tagLst xmlns:a="http://schemas.openxmlformats.org/drawingml/2006/main" xmlns:r="http://schemas.openxmlformats.org/officeDocument/2006/relationships" xmlns:p="http://schemas.openxmlformats.org/presentationml/2006/main">
  <p:tag name="REFSHAPE" val="80895785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2*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2*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2*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2*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2*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46.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1_1"/>
  <p:tag name="KSO_WM_UNIT_ID" val="diagram20187487_2*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4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2*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2*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2*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1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INE_FORE_SCHEMECOLOR_INDEX" val="5"/>
  <p:tag name="KSO_WM_UNIT_LINE_FILL_TYPE" val="2"/>
  <p:tag name="KSO_WM_UNIT_USESOURCEFORMAT_APPLY" val="1"/>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2*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51.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2_1"/>
  <p:tag name="KSO_WM_UNIT_ID" val="diagram20187487_2*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5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2*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2*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2*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3_1"/>
  <p:tag name="KSO_WM_UNIT_ID" val="diagram20187487_2*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2*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2*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2*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2*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f*1_1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260.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4_1"/>
  <p:tag name="KSO_WM_UNIT_ID" val="diagram20187487_2*l_h_f*1_4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2*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2*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64.xml><?xml version="1.0" encoding="utf-8"?>
<p:tagLst xmlns:a="http://schemas.openxmlformats.org/drawingml/2006/main" xmlns:r="http://schemas.openxmlformats.org/officeDocument/2006/relationships" xmlns:p="http://schemas.openxmlformats.org/presentationml/2006/main">
  <p:tag name="REFSHAPE" val="808957852"/>
</p:tagLst>
</file>

<file path=ppt/tags/tag265.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66.xml><?xml version="1.0" encoding="utf-8"?>
<p:tagLst xmlns:a="http://schemas.openxmlformats.org/drawingml/2006/main" xmlns:r="http://schemas.openxmlformats.org/officeDocument/2006/relationships" xmlns:p="http://schemas.openxmlformats.org/presentationml/2006/main">
  <p:tag name="REFSHAPE" val="808957852"/>
</p:tagLst>
</file>

<file path=ppt/tags/tag26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68.xml><?xml version="1.0" encoding="utf-8"?>
<p:tagLst xmlns:a="http://schemas.openxmlformats.org/drawingml/2006/main" xmlns:r="http://schemas.openxmlformats.org/officeDocument/2006/relationships" xmlns:p="http://schemas.openxmlformats.org/presentationml/2006/main">
  <p:tag name="REFSHAPE" val="808957852"/>
</p:tagLst>
</file>

<file path=ppt/tags/tag26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2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2*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90_2*l_h_f*1_1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6"/>
  <p:tag name="KSO_WM_UNIT_TEXT_FILL_TYPE" val="1"/>
  <p:tag name="KSO_WM_UNIT_USESOURCEFORMAT_APPLY" val="1"/>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90_2*l_h_i*1_2_2"/>
  <p:tag name="KSO_WM_TEMPLATE_CATEGORY" val="diagram"/>
  <p:tag name="KSO_WM_TEMPLATE_INDEX" val="7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90_2*l_h_f*1_2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7"/>
  <p:tag name="KSO_WM_UNIT_TEXT_FILL_TYPE" val="1"/>
  <p:tag name="KSO_WM_UNIT_USESOURCEFORMAT_APPLY" val="1"/>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90_2*l_h_i*1_3_2"/>
  <p:tag name="KSO_WM_TEMPLATE_CATEGORY" val="diagram"/>
  <p:tag name="KSO_WM_TEMPLATE_INDEX" val="790"/>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278.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90_2*l_h_f*1_3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2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FILL_FORE_SCHEMECOLOR_INDEX" val="14"/>
  <p:tag name="KSO_WM_UNIT_FILL_TYPE" val="1"/>
  <p:tag name="KSO_WM_UNIT_TEXT_FILL_FORE_SCHEMECOLOR_INDEX" val="5"/>
  <p:tag name="KSO_WM_UNIT_TEXT_FILL_TYPE" val="1"/>
  <p:tag name="KSO_WM_UNIT_USESOURCEFORMAT_APPLY" val="1"/>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8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83.xml><?xml version="1.0" encoding="utf-8"?>
<p:tagLst xmlns:a="http://schemas.openxmlformats.org/drawingml/2006/main" xmlns:r="http://schemas.openxmlformats.org/officeDocument/2006/relationships" xmlns:p="http://schemas.openxmlformats.org/presentationml/2006/main">
  <p:tag name="REFSHAPE" val="808957852"/>
</p:tagLst>
</file>

<file path=ppt/tags/tag28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85.xml><?xml version="1.0" encoding="utf-8"?>
<p:tagLst xmlns:a="http://schemas.openxmlformats.org/drawingml/2006/main" xmlns:r="http://schemas.openxmlformats.org/officeDocument/2006/relationships" xmlns:p="http://schemas.openxmlformats.org/presentationml/2006/main">
  <p:tag name="REFSHAPE" val="808957852"/>
</p:tagLst>
</file>

<file path=ppt/tags/tag28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2*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289.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90_2*l_h_f*1_1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INE_FORE_SCHEMECOLOR_INDEX" val="6"/>
  <p:tag name="KSO_WM_UNIT_LINE_FILL_TYPE" val="2"/>
  <p:tag name="KSO_WM_UNIT_USESOURCEFORMAT_APPLY" val="1"/>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6"/>
  <p:tag name="KSO_WM_UNIT_TEXT_FILL_TYPE" val="1"/>
  <p:tag name="KSO_WM_UNIT_USESOURCEFORMAT_APPLY" val="1"/>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90_2*l_h_i*1_2_2"/>
  <p:tag name="KSO_WM_TEMPLATE_CATEGORY" val="diagram"/>
  <p:tag name="KSO_WM_TEMPLATE_INDEX" val="7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292.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90_2*l_h_f*1_2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7"/>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90_2*l_h_i*1_3_2"/>
  <p:tag name="KSO_WM_TEMPLATE_CATEGORY" val="diagram"/>
  <p:tag name="KSO_WM_TEMPLATE_INDEX" val="790"/>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90_2*l_h_f*1_3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1*l_h_f*1_2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2_1"/>
  <p:tag name="KSO_WM_UNIT_TEXT_FILL_FORE_SCHEMECOLOR_INDEX" val="13"/>
  <p:tag name="KSO_WM_UNIT_TEXT_FILL_TYPE" val="1"/>
  <p:tag name="KSO_WM_UNIT_USESOURCEFORMAT_APPLY" val="1"/>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2*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2*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2*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2*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2*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1_1"/>
  <p:tag name="KSO_WM_UNIT_ID" val="diagram20187487_2*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2*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2*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2*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2*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10.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2_1"/>
  <p:tag name="KSO_WM_UNIT_ID" val="diagram20187487_2*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2*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2*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2*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3_1"/>
  <p:tag name="KSO_WM_UNIT_ID" val="diagram20187487_2*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2*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2*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2*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2*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19.xml><?xml version="1.0" encoding="utf-8"?>
<p:tagLst xmlns:a="http://schemas.openxmlformats.org/drawingml/2006/main" xmlns:r="http://schemas.openxmlformats.org/officeDocument/2006/relationships" xmlns:p="http://schemas.openxmlformats.org/presentationml/2006/main">
  <p:tag name="KSO_WM_UNIT_VALUE" val="54"/>
  <p:tag name="KSO_WM_UNIT_HIGHLIGHT" val="0"/>
  <p:tag name="KSO_WM_UNIT_COMPATIBLE" val="0"/>
  <p:tag name="KSO_WM_DIAGRAM_GROUP_CODE" val="l1-1"/>
  <p:tag name="KSO_WM_UNIT_TYPE" val="l_h_f"/>
  <p:tag name="KSO_WM_UNIT_INDEX" val="1_4_1"/>
  <p:tag name="KSO_WM_UNIT_ID" val="diagram20187487_2*l_h_f*1_4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REFSHAPE" val="808957852"/>
</p:tagLst>
</file>

<file path=ppt/tags/tag32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2*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2*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2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23.xml><?xml version="1.0" encoding="utf-8"?>
<p:tagLst xmlns:a="http://schemas.openxmlformats.org/drawingml/2006/main" xmlns:r="http://schemas.openxmlformats.org/officeDocument/2006/relationships" xmlns:p="http://schemas.openxmlformats.org/presentationml/2006/main">
  <p:tag name="REFSHAPE" val="808957852"/>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1_1"/>
  <p:tag name="KSO_WM_UNIT_USESOURCEFORMAT_APPLY" val="1"/>
  <p:tag name="KSO_WM_UNIT_DIAGRAM_SCHEMECOLOR_ID" val="0"/>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32"/>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1"/>
  <p:tag name="KSO_WM_TEMPLATE_CATEGORY" val="diagram"/>
  <p:tag name="KSO_WM_TEMPLATE_INDEX" val="20201468"/>
  <p:tag name="KSO_WM_UNIT_LAYERLEVEL" val="1_1"/>
  <p:tag name="KSO_WM_TAG_VERSION" val="1.0"/>
  <p:tag name="KSO_WM_BEAUTIFY_FLAG" val="#wm#"/>
  <p:tag name="KSO_WM_UNIT_TYPE" val="m_i"/>
  <p:tag name="KSO_WM_UNIT_INDEX" val="1_1"/>
  <p:tag name="KSO_WM_UNIT_LINE_FORE_SCHEMECOLOR_INDEX" val="5"/>
  <p:tag name="KSO_WM_UNIT_LINE_FILL_TYPE" val="2"/>
  <p:tag name="KSO_WM_UNIT_USESOURCEFORMAT_APPLY" val="1"/>
  <p:tag name="KSO_WM_UNIT_DIAGRAM_SCHEMECOLOR_ID" val="0"/>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34"/>
  <p:tag name="KSO_WM_DIAGRAM_GROUP_CODE" val="m1-1"/>
  <p:tag name="KSO_WM_UNIT_TYPE" val="m_h_a"/>
  <p:tag name="KSO_WM_UNIT_INDEX" val="1_2_1"/>
  <p:tag name="KSO_WM_UNIT_USESOURCEFORMAT_APPLY" val="1"/>
  <p:tag name="KSO_WM_UNIT_DIAGRAM_SCHEMECOLOR_ID" val="0"/>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5"/>
  <p:tag name="KSO_WM_UNIT_FILL_TYPE" val="1"/>
  <p:tag name="KSO_WM_UNIT_USESOURCEFORMAT_APPLY" val="1"/>
  <p:tag name="KSO_WM_UNIT_DIAGRAM_SCHEMECOLOR_ID" val="0"/>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FILL_FORE_SCHEMECOLOR_INDEX" val="14"/>
  <p:tag name="KSO_WM_UNIT_FILL_TYPE" val="1"/>
  <p:tag name="KSO_WM_UNIT_USESOURCEFORMAT_APPLY" val="1"/>
  <p:tag name="KSO_WM_UNIT_DIAGRAM_SCHEMECOLOR_ID" val="0"/>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2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4"/>
  <p:tag name="KSO_WM_UNIT_LINE_FORE_SCHEMECOLOR_INDEX" val="5"/>
  <p:tag name="KSO_WM_UNIT_LINE_FILL_TYPE" val="2"/>
  <p:tag name="KSO_WM_UNIT_USESOURCEFORMAT_APPLY" val="1"/>
  <p:tag name="KSO_WM_UNIT_DIAGRAM_SCHEMECOLOR_ID" val="0"/>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2"/>
  <p:tag name="KSO_WM_UNIT_FILL_FORE_SCHEMECOLOR_INDEX" val="5"/>
  <p:tag name="KSO_WM_UNIT_FILL_TYPE" val="1"/>
  <p:tag name="KSO_WM_UNIT_USESOURCEFORMAT_APPLY" val="1"/>
  <p:tag name="KSO_WM_UNIT_DIAGRAM_SCHEMECOLOR_ID" val="0"/>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3"/>
  <p:tag name="KSO_WM_UNIT_FILL_FORE_SCHEMECOLOR_INDEX" val="14"/>
  <p:tag name="KSO_WM_UNIT_FILL_TYPE" val="1"/>
  <p:tag name="KSO_WM_UNIT_USESOURCEFORMAT_APPLY" val="1"/>
  <p:tag name="KSO_WM_UNIT_DIAGRAM_SCHEMECOLOR_ID" val="0"/>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1*m_h_i*1_1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4"/>
  <p:tag name="KSO_WM_UNIT_LINE_FORE_SCHEMECOLOR_INDEX" val="5"/>
  <p:tag name="KSO_WM_UNIT_LINE_FILL_TYPE" val="2"/>
  <p:tag name="KSO_WM_UNIT_USESOURCEFORMAT_APPLY" val="1"/>
  <p:tag name="KSO_WM_UNIT_DIAGRAM_SCHEMECOLOR_ID" val="0"/>
</p:tagLst>
</file>

<file path=ppt/tags/tag33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39.xml><?xml version="1.0" encoding="utf-8"?>
<p:tagLst xmlns:a="http://schemas.openxmlformats.org/drawingml/2006/main" xmlns:r="http://schemas.openxmlformats.org/officeDocument/2006/relationships" xmlns:p="http://schemas.openxmlformats.org/presentationml/2006/main">
  <p:tag name="REFSHAPE" val="808957852"/>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1_1"/>
  <p:tag name="KSO_WM_TEMPLATE_CATEGORY" val="diagram"/>
  <p:tag name="KSO_WM_TEMPLATE_INDEX" val="20201468"/>
  <p:tag name="KSO_WM_UNIT_LAYERLEVEL" val="1_1_1"/>
  <p:tag name="KSO_WM_TAG_VERSION" val="1.0"/>
  <p:tag name="KSO_WM_BEAUTIFY_FLAG" val="#wm#"/>
  <p:tag name="KSO_WM_UNIT_TYPE" val="m_h_i"/>
  <p:tag name="KSO_WM_UNIT_INDEX" val="1_1_1"/>
  <p:tag name="KSO_WM_UNIT_FILL_FORE_SCHEMECOLOR_INDEX" val="5"/>
  <p:tag name="KSO_WM_UNIT_FILL_TYPE" val="1"/>
  <p:tag name="KSO_WM_UNIT_USESOURCEFORMAT_APPLY" val="1"/>
  <p:tag name="KSO_WM_UNIT_DIAGRAM_SCHEMECOLOR_ID" val="0"/>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1*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
  <p:tag name="KSO_WM_UNIT_TEXT_FILL_TYPE" val="1"/>
  <p:tag name="KSO_WM_UNIT_USESOURCEFORMAT_APPLY" val="1"/>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1*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1*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1*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44.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1_1"/>
  <p:tag name="KSO_WM_UNIT_ID" val="diagram20187487_1*l_h_f*1_1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4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1_1"/>
  <p:tag name="KSO_WM_UNIT_ID" val="diagram20187487_1*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1*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1*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1*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1*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1_2"/>
  <p:tag name="KSO_WM_TEMPLATE_CATEGORY" val="diagram"/>
  <p:tag name="KSO_WM_TEMPLATE_INDEX" val="20201468"/>
  <p:tag name="KSO_WM_UNIT_LAYERLEVEL" val="1_1_1"/>
  <p:tag name="KSO_WM_TAG_VERSION" val="1.0"/>
  <p:tag name="KSO_WM_BEAUTIFY_FLAG" val="#wm#"/>
  <p:tag name="KSO_WM_UNIT_TYPE" val="m_h_i"/>
  <p:tag name="KSO_WM_UNIT_INDEX" val="1_1_2"/>
  <p:tag name="KSO_WM_UNIT_USESOURCEFORMAT_APPLY" val="1"/>
  <p:tag name="KSO_WM_UNIT_DIAGRAM_SCHEMECOLOR_ID" val="0"/>
</p:tagLst>
</file>

<file path=ppt/tags/tag350.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2_1"/>
  <p:tag name="KSO_WM_UNIT_ID" val="diagram20187487_1*l_h_f*1_2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2_1"/>
  <p:tag name="KSO_WM_UNIT_ID" val="diagram20187487_1*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1*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1*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54.xml><?xml version="1.0" encoding="utf-8"?>
<p:tagLst xmlns:a="http://schemas.openxmlformats.org/drawingml/2006/main" xmlns:r="http://schemas.openxmlformats.org/officeDocument/2006/relationships" xmlns:p="http://schemas.openxmlformats.org/presentationml/2006/main">
  <p:tag name="KSO_WM_UNIT_VALUE" val="36"/>
  <p:tag name="KSO_WM_UNIT_HIGHLIGHT" val="0"/>
  <p:tag name="KSO_WM_UNIT_COMPATIBLE" val="0"/>
  <p:tag name="KSO_WM_DIAGRAM_GROUP_CODE" val="l1-1"/>
  <p:tag name="KSO_WM_UNIT_TYPE" val="l_h_f"/>
  <p:tag name="KSO_WM_UNIT_INDEX" val="1_3_1"/>
  <p:tag name="KSO_WM_UNIT_ID" val="diagram20187487_1*l_h_f*1_3_1"/>
  <p:tag name="KSO_WM_TEMPLATE_CATEGORY" val="diagram"/>
  <p:tag name="KSO_WM_TEMPLATE_INDEX" val="20187487"/>
  <p:tag name="KSO_WM_UNIT_LAYERLEVEL" val="1_1_1"/>
  <p:tag name="KSO_WM_TAG_VERSION" val="1.0"/>
  <p:tag name="KSO_WM_BEAUTIFY_FLAG" val="#wm#"/>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
  <p:tag name="KSO_WM_UNIT_TEXT_FILL_TYPE" val="1"/>
  <p:tag name="KSO_WM_UNIT_USESOURCEFORMAT_APPLY" val="1"/>
</p:tagLst>
</file>

<file path=ppt/tags/tag35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7"/>
  <p:tag name="KSO_WM_UNIT_HIGHLIGHT" val="0"/>
  <p:tag name="KSO_WM_UNIT_COMPATIBLE" val="0"/>
  <p:tag name="KSO_WM_DIAGRAM_GROUP_CODE" val="l1-1"/>
  <p:tag name="KSO_WM_UNIT_TYPE" val="l_h_a"/>
  <p:tag name="KSO_WM_UNIT_INDEX" val="1_3_1"/>
  <p:tag name="KSO_WM_UNIT_ID" val="diagram20187487_1*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1*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357.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58.xml><?xml version="1.0" encoding="utf-8"?>
<p:tagLst xmlns:a="http://schemas.openxmlformats.org/drawingml/2006/main" xmlns:r="http://schemas.openxmlformats.org/officeDocument/2006/relationships" xmlns:p="http://schemas.openxmlformats.org/presentationml/2006/main">
  <p:tag name="REFSHAPE" val="808957852"/>
</p:tagLst>
</file>

<file path=ppt/tags/tag359.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1_3"/>
  <p:tag name="KSO_WM_TEMPLATE_CATEGORY" val="diagram"/>
  <p:tag name="KSO_WM_TEMPLATE_INDEX" val="20201468"/>
  <p:tag name="KSO_WM_UNIT_LAYERLEVEL" val="1_1_1"/>
  <p:tag name="KSO_WM_TAG_VERSION" val="1.0"/>
  <p:tag name="KSO_WM_BEAUTIFY_FLAG" val="#wm#"/>
  <p:tag name="KSO_WM_UNIT_TYPE" val="m_h_i"/>
  <p:tag name="KSO_WM_UNIT_INDEX" val="1_1_3"/>
  <p:tag name="KSO_WM_UNIT_LINE_FORE_SCHEMECOLOR_INDEX" val="5"/>
  <p:tag name="KSO_WM_UNIT_LINE_FILL_TYPE" val="2"/>
  <p:tag name="KSO_WM_UNIT_USESOURCEFORMAT_APPLY" val="1"/>
  <p:tag name="KSO_WM_UNIT_DIAGRAM_SCHEMECOLOR_ID" val="0"/>
</p:tagLst>
</file>

<file path=ppt/tags/tag360.xml><?xml version="1.0" encoding="utf-8"?>
<p:tagLst xmlns:a="http://schemas.openxmlformats.org/drawingml/2006/main" xmlns:r="http://schemas.openxmlformats.org/officeDocument/2006/relationships" xmlns:p="http://schemas.openxmlformats.org/presentationml/2006/main">
  <p:tag name="REFSHAPE" val="808957852"/>
</p:tagLst>
</file>

<file path=ppt/tags/tag3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i"/>
  <p:tag name="KSO_WM_UNIT_INDEX" val="1_1"/>
  <p:tag name="KSO_WM_UNIT_ID" val="diagram20188127_3*m_i*1_1"/>
  <p:tag name="KSO_WM_UNIT_LAYERLEVEL" val="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LINE_FORE_SCHEMECOLOR_INDEX" val="15"/>
  <p:tag name="KSO_WM_UNIT_LINE_FILL_TYPE" val="2"/>
  <p:tag name="KSO_WM_UNIT_TEXT_FILL_FORE_SCHEMECOLOR_INDEX" val="13"/>
  <p:tag name="KSO_WM_UNIT_TEXT_FILL_TYPE" val="1"/>
  <p:tag name="KSO_WM_UNIT_USESOURCEFORMAT_APPLY" val="1"/>
</p:tagLst>
</file>

<file path=ppt/tags/tag3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a"/>
  <p:tag name="KSO_WM_UNIT_INDEX" val="1_4_1"/>
  <p:tag name="KSO_WM_UNIT_ID" val="diagram20188127_3*m_h_a*1_4_1"/>
  <p:tag name="KSO_WM_UNIT_LAYERLEVEL" val="1_1_1"/>
  <p:tag name="KSO_WM_UNIT_VALUE" val="6"/>
  <p:tag name="KSO_WM_UNIT_HIGHLIGHT" val="0"/>
  <p:tag name="KSO_WM_UNIT_COMPATIBLE" val="0"/>
  <p:tag name="KSO_WM_BEAUTIFY_FLAG" val="#wm#"/>
  <p:tag name="KSO_WM_TAG_VERSION" val="1.0"/>
  <p:tag name="KSO_WM_UNIT_PRESET_TEXT" val="添加标题"/>
  <p:tag name="KSO_WM_UNIT_ISCONTENTSTITLE" val="0"/>
  <p:tag name="KSO_WM_UNIT_DIAGRAM_ISNUMVISUAL" val="0"/>
  <p:tag name="KSO_WM_UNIT_DIAGRAM_ISREFERUNIT" val="0"/>
  <p:tag name="KSO_WM_DIAGRAM_GROUP_CODE" val="m1-1"/>
  <p:tag name="KSO_WM_UNIT_TEXT_FILL_FORE_SCHEMECOLOR_INDEX" val="8"/>
  <p:tag name="KSO_WM_UNIT_TEXT_FILL_TYPE" val="1"/>
  <p:tag name="KSO_WM_UNIT_USESOURCEFORMAT_APPLY" val="1"/>
</p:tagLst>
</file>

<file path=ppt/tags/tag3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f"/>
  <p:tag name="KSO_WM_UNIT_INDEX" val="1_4_1"/>
  <p:tag name="KSO_WM_UNIT_ID" val="diagram20188127_3*m_h_f*1_4_1"/>
  <p:tag name="KSO_WM_UNIT_LAYERLEVEL" val="1_1_1"/>
  <p:tag name="KSO_WM_UNIT_VALUE" val="15"/>
  <p:tag name="KSO_WM_UNIT_HIGHLIGHT" val="0"/>
  <p:tag name="KSO_WM_UNIT_COMPATIBLE" val="0"/>
  <p:tag name="KSO_WM_BEAUTIFY_FLAG" val="#wm#"/>
  <p:tag name="KSO_WM_TAG_VERSION" val="1.0"/>
  <p:tag name="KSO_WM_UNIT_PRESET_TEXT" val="单击此处添加文本"/>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188127_3*i*1"/>
  <p:tag name="KSO_WM_TEMPLATE_CATEGORY" val="diagram"/>
  <p:tag name="KSO_WM_TEMPLATE_INDEX" val="20188127"/>
  <p:tag name="KSO_WM_UNIT_LAYERLEVEL" val="1"/>
  <p:tag name="KSO_WM_TAG_VERSION" val="1.0"/>
  <p:tag name="KSO_WM_BEAUTIFY_FLAG" val="#wm#"/>
  <p:tag name="KSO_WM_UNIT_USESOURCEFORMAT_APPLY" val="1"/>
</p:tagLst>
</file>

<file path=ppt/tags/tag3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a"/>
  <p:tag name="KSO_WM_UNIT_INDEX" val="1_3_1"/>
  <p:tag name="KSO_WM_UNIT_ID" val="diagram20188127_3*m_h_a*1_3_1"/>
  <p:tag name="KSO_WM_UNIT_LAYERLEVEL" val="1_1_1"/>
  <p:tag name="KSO_WM_UNIT_VALUE" val="6"/>
  <p:tag name="KSO_WM_UNIT_HIGHLIGHT" val="0"/>
  <p:tag name="KSO_WM_UNIT_COMPATIBLE" val="0"/>
  <p:tag name="KSO_WM_BEAUTIFY_FLAG" val="#wm#"/>
  <p:tag name="KSO_WM_TAG_VERSION" val="1.0"/>
  <p:tag name="KSO_WM_UNIT_PRESET_TEXT" val="添加标题"/>
  <p:tag name="KSO_WM_UNIT_ISCONTENTSTITLE" val="0"/>
  <p:tag name="KSO_WM_UNIT_DIAGRAM_ISNUMVISUAL" val="0"/>
  <p:tag name="KSO_WM_UNIT_DIAGRAM_ISREFERUNIT" val="0"/>
  <p:tag name="KSO_WM_DIAGRAM_GROUP_CODE" val="m1-1"/>
  <p:tag name="KSO_WM_UNIT_TEXT_FILL_FORE_SCHEMECOLOR_INDEX" val="7"/>
  <p:tag name="KSO_WM_UNIT_TEXT_FILL_TYPE" val="1"/>
  <p:tag name="KSO_WM_UNIT_USESOURCEFORMAT_APPLY" val="1"/>
</p:tagLst>
</file>

<file path=ppt/tags/tag3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f"/>
  <p:tag name="KSO_WM_UNIT_INDEX" val="1_3_1"/>
  <p:tag name="KSO_WM_UNIT_ID" val="diagram20188127_3*m_h_f*1_3_1"/>
  <p:tag name="KSO_WM_UNIT_LAYERLEVEL" val="1_1_1"/>
  <p:tag name="KSO_WM_UNIT_VALUE" val="15"/>
  <p:tag name="KSO_WM_UNIT_HIGHLIGHT" val="0"/>
  <p:tag name="KSO_WM_UNIT_COMPATIBLE" val="0"/>
  <p:tag name="KSO_WM_BEAUTIFY_FLAG" val="#wm#"/>
  <p:tag name="KSO_WM_TAG_VERSION" val="1.0"/>
  <p:tag name="KSO_WM_UNIT_PRESET_TEXT" val="单击此处添加文本"/>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diagram20188127_3*i*2"/>
  <p:tag name="KSO_WM_TEMPLATE_CATEGORY" val="diagram"/>
  <p:tag name="KSO_WM_TEMPLATE_INDEX" val="20188127"/>
  <p:tag name="KSO_WM_UNIT_LAYERLEVEL" val="1"/>
  <p:tag name="KSO_WM_TAG_VERSION" val="1.0"/>
  <p:tag name="KSO_WM_BEAUTIFY_FLAG" val="#wm#"/>
  <p:tag name="KSO_WM_UNIT_USESOURCEFORMAT_APPLY" val="1"/>
</p:tagLst>
</file>

<file path=ppt/tags/tag3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a"/>
  <p:tag name="KSO_WM_UNIT_INDEX" val="1_2_1"/>
  <p:tag name="KSO_WM_UNIT_ID" val="diagram20188127_3*m_h_a*1_2_1"/>
  <p:tag name="KSO_WM_UNIT_LAYERLEVEL" val="1_1_1"/>
  <p:tag name="KSO_WM_UNIT_VALUE" val="6"/>
  <p:tag name="KSO_WM_UNIT_HIGHLIGHT" val="0"/>
  <p:tag name="KSO_WM_UNIT_COMPATIBLE" val="0"/>
  <p:tag name="KSO_WM_BEAUTIFY_FLAG" val="#wm#"/>
  <p:tag name="KSO_WM_TAG_VERSION" val="1.0"/>
  <p:tag name="KSO_WM_UNIT_PRESET_TEXT" val="添加标题"/>
  <p:tag name="KSO_WM_UNIT_ISCONTENTSTITLE" val="0"/>
  <p:tag name="KSO_WM_UNIT_DIAGRAM_ISNUMVISUAL" val="0"/>
  <p:tag name="KSO_WM_UNIT_DIAGRAM_ISREFERUNIT" val="0"/>
  <p:tag name="KSO_WM_DIAGRAM_GROUP_CODE" val="m1-1"/>
  <p:tag name="KSO_WM_UNIT_TEXT_FILL_FORE_SCHEMECOLOR_INDEX" val="6"/>
  <p:tag name="KSO_WM_UNIT_TEXT_FILL_TYPE" val="1"/>
  <p:tag name="KSO_WM_UNIT_USESOURCEFORMAT_APPLY" val="1"/>
</p:tagLst>
</file>

<file path=ppt/tags/tag3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f"/>
  <p:tag name="KSO_WM_UNIT_INDEX" val="1_2_1"/>
  <p:tag name="KSO_WM_UNIT_ID" val="diagram20188127_3*m_h_f*1_2_1"/>
  <p:tag name="KSO_WM_UNIT_LAYERLEVEL" val="1_1_1"/>
  <p:tag name="KSO_WM_UNIT_VALUE" val="15"/>
  <p:tag name="KSO_WM_UNIT_HIGHLIGHT" val="0"/>
  <p:tag name="KSO_WM_UNIT_COMPATIBLE" val="0"/>
  <p:tag name="KSO_WM_BEAUTIFY_FLAG" val="#wm#"/>
  <p:tag name="KSO_WM_TAG_VERSION" val="1.0"/>
  <p:tag name="KSO_WM_UNIT_PRESET_TEXT" val="单击此处添加文本"/>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1468_3*m_h_a*1_1_1"/>
  <p:tag name="KSO_WM_TEMPLATE_CATEGORY" val="diagram"/>
  <p:tag name="KSO_WM_TEMPLATE_INDEX" val="20201468"/>
  <p:tag name="KSO_WM_UNIT_LAYERLEVEL" val="1_1_1"/>
  <p:tag name="KSO_WM_TAG_VERSION" val="1.0"/>
  <p:tag name="KSO_WM_BEAUTIFY_FLAG" val="#wm#"/>
  <p:tag name="KSO_WM_UNIT_PRESET_TEXT" val="添加标题"/>
  <p:tag name="KSO_WM_UNIT_USESOURCEFORMAT_APPLY" val="1"/>
  <p:tag name="KSO_WM_UNIT_DIAGRAM_SCHEMECOLOR_ID" val="0"/>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diagram20188127_3*i*3"/>
  <p:tag name="KSO_WM_TEMPLATE_CATEGORY" val="diagram"/>
  <p:tag name="KSO_WM_TEMPLATE_INDEX" val="20188127"/>
  <p:tag name="KSO_WM_UNIT_LAYERLEVEL" val="1"/>
  <p:tag name="KSO_WM_TAG_VERSION" val="1.0"/>
  <p:tag name="KSO_WM_BEAUTIFY_FLAG" val="#wm#"/>
  <p:tag name="KSO_WM_UNIT_USESOURCEFORMAT_APPLY" val="1"/>
</p:tagLst>
</file>

<file path=ppt/tags/tag3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a"/>
  <p:tag name="KSO_WM_UNIT_INDEX" val="1_1_1"/>
  <p:tag name="KSO_WM_UNIT_ID" val="diagram20188127_3*m_h_a*1_1_1"/>
  <p:tag name="KSO_WM_UNIT_LAYERLEVEL" val="1_1_1"/>
  <p:tag name="KSO_WM_UNIT_VALUE" val="6"/>
  <p:tag name="KSO_WM_UNIT_HIGHLIGHT" val="0"/>
  <p:tag name="KSO_WM_UNIT_COMPATIBLE" val="0"/>
  <p:tag name="KSO_WM_BEAUTIFY_FLAG" val="#wm#"/>
  <p:tag name="KSO_WM_TAG_VERSION" val="1.0"/>
  <p:tag name="KSO_WM_UNIT_PRESET_TEXT" val="添加标题"/>
  <p:tag name="KSO_WM_UNIT_ISCONTENTSTITLE" val="0"/>
  <p:tag name="KSO_WM_UNIT_DIAGRAM_ISNUMVISUAL" val="0"/>
  <p:tag name="KSO_WM_UNIT_DIAGRAM_ISREFERUNIT" val="0"/>
  <p:tag name="KSO_WM_DIAGRAM_GROUP_CODE" val="m1-1"/>
  <p:tag name="KSO_WM_UNIT_TEXT_FILL_FORE_SCHEMECOLOR_INDEX" val="5"/>
  <p:tag name="KSO_WM_UNIT_TEXT_FILL_TYPE" val="1"/>
  <p:tag name="KSO_WM_UNIT_USESOURCEFORMAT_APPLY" val="1"/>
</p:tagLst>
</file>

<file path=ppt/tags/tag3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f"/>
  <p:tag name="KSO_WM_UNIT_INDEX" val="1_1_1"/>
  <p:tag name="KSO_WM_UNIT_ID" val="diagram20188127_3*m_h_f*1_1_1"/>
  <p:tag name="KSO_WM_UNIT_LAYERLEVEL" val="1_1_1"/>
  <p:tag name="KSO_WM_UNIT_VALUE" val="15"/>
  <p:tag name="KSO_WM_UNIT_HIGHLIGHT" val="0"/>
  <p:tag name="KSO_WM_UNIT_COMPATIBLE" val="0"/>
  <p:tag name="KSO_WM_BEAUTIFY_FLAG" val="#wm#"/>
  <p:tag name="KSO_WM_TAG_VERSION" val="1.0"/>
  <p:tag name="KSO_WM_UNIT_PRESET_TEXT" val="单击此处添加文本"/>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4"/>
  <p:tag name="KSO_WM_UNIT_ID" val="diagram20188127_3*i*4"/>
  <p:tag name="KSO_WM_TEMPLATE_CATEGORY" val="diagram"/>
  <p:tag name="KSO_WM_TEMPLATE_INDEX" val="20188127"/>
  <p:tag name="KSO_WM_UNIT_LAYERLEVEL" val="1"/>
  <p:tag name="KSO_WM_TAG_VERSION" val="1.0"/>
  <p:tag name="KSO_WM_BEAUTIFY_FLAG" val="#wm#"/>
  <p:tag name="KSO_WM_UNIT_USESOURCEFORMAT_APPLY" val="1"/>
</p:tagLst>
</file>

<file path=ppt/tags/tag3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a"/>
  <p:tag name="KSO_WM_UNIT_INDEX" val="1"/>
  <p:tag name="KSO_WM_UNIT_ID" val="diagram20188127_3*a*1"/>
  <p:tag name="KSO_WM_UNIT_LAYERLEVEL" val="1"/>
  <p:tag name="KSO_WM_UNIT_VALUE" val="18"/>
  <p:tag name="KSO_WM_UNIT_HIGHLIGHT" val="0"/>
  <p:tag name="KSO_WM_UNIT_COMPATIBLE" val="0"/>
  <p:tag name="KSO_WM_BEAUTIFY_FLAG" val="#wm#"/>
  <p:tag name="KSO_WM_TAG_VERSION" val="1.0"/>
  <p:tag name="KSO_WM_UNIT_ISCONTENTSTITLE" val="0"/>
  <p:tag name="KSO_WM_UNIT_DIAGRAM_ISNUMVISUAL" val="0"/>
  <p:tag name="KSO_WM_UNIT_DIAGRAM_ISREFERUNIT" val="0"/>
  <p:tag name="KSO_WM_DIAGRAM_GROUP_CODE" val="m1-1"/>
  <p:tag name="KSO_WM_UNIT_PRESET_TEXT" val="单击此处添加标题"/>
  <p:tag name="KSO_WM_UNIT_TEXT_FILL_FORE_SCHEMECOLOR_INDEX" val="13"/>
  <p:tag name="KSO_WM_UNIT_TEXT_FILL_TYPE" val="1"/>
  <p:tag name="KSO_WM_UNIT_USESOURCEFORMAT_APPLY" val="1"/>
</p:tagLst>
</file>

<file path=ppt/tags/tag3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f"/>
  <p:tag name="KSO_WM_UNIT_INDEX" val="1"/>
  <p:tag name="KSO_WM_UNIT_ID" val="diagram20188127_3*f*1"/>
  <p:tag name="KSO_WM_UNIT_LAYERLEVEL" val="1"/>
  <p:tag name="KSO_WM_UNIT_VALUE" val="30"/>
  <p:tag name="KSO_WM_UNIT_HIGHLIGHT" val="0"/>
  <p:tag name="KSO_WM_UNIT_COMPATIBLE" val="0"/>
  <p:tag name="KSO_WM_BEAUTIFY_FLAG" val="#wm#"/>
  <p:tag name="KSO_WM_TAG_VERSION" val="1.0"/>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1_1"/>
  <p:tag name="KSO_WM_UNIT_ID" val="diagram20188127_3*m_h_i*1_1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FILL_FORE_SCHEMECOLOR_INDEX" val="5"/>
  <p:tag name="KSO_WM_UNIT_FILL_TYPE" val="1"/>
  <p:tag name="KSO_WM_UNIT_TEXT_FILL_FORE_SCHEMECOLOR_INDEX" val="2"/>
  <p:tag name="KSO_WM_UNIT_TEXT_FILL_TYPE" val="1"/>
  <p:tag name="KSO_WM_UNIT_USESOURCEFORMAT_APPLY" val="1"/>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188127_3*m_h_i*1_1_2"/>
  <p:tag name="KSO_WM_TEMPLATE_CATEGORY" val="diagram"/>
  <p:tag name="KSO_WM_TEMPLATE_INDEX" val="20188127"/>
  <p:tag name="KSO_WM_UNIT_LAYERLEVEL" val="1_1_1"/>
  <p:tag name="KSO_WM_TAG_VERSION" val="1.0"/>
  <p:tag name="KSO_WM_BEAUTIFY_FLAG" val="#wm#"/>
  <p:tag name="KSO_WM_UNIT_TYPE" val="m_h_i"/>
  <p:tag name="KSO_WM_UNIT_INDEX" val="1_1_2"/>
  <p:tag name="KSO_WM_UNIT_FILL_FORE_SCHEMECOLOR_INDEX" val="14"/>
  <p:tag name="KSO_WM_UNIT_FILL_TYPE" val="1"/>
  <p:tag name="KSO_WM_UNIT_USESOURCEFORMAT_APPLY" val="1"/>
</p:tagLst>
</file>

<file path=ppt/tags/tag37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2_1"/>
  <p:tag name="KSO_WM_UNIT_ID" val="diagram20188127_3*m_h_i*1_2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FILL_FORE_SCHEMECOLOR_INDEX" val="6"/>
  <p:tag name="KSO_WM_UNIT_FILL_TYPE" val="1"/>
  <p:tag name="KSO_WM_UNIT_TEXT_FILL_FORE_SCHEMECOLOR_INDEX" val="2"/>
  <p:tag name="KSO_WM_UNIT_TEXT_FILL_TYPE" val="1"/>
  <p:tag name="KSO_WM_UNIT_USESOURCEFORMAT_APPLY" val="1"/>
</p:tagLst>
</file>

<file path=ppt/tags/tag37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2_2"/>
  <p:tag name="KSO_WM_UNIT_ID" val="diagram20188127_3*m_h_i*1_2_2"/>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3_1"/>
  <p:tag name="KSO_WM_TEMPLATE_CATEGORY" val="diagram"/>
  <p:tag name="KSO_WM_TEMPLATE_INDEX" val="20201468"/>
  <p:tag name="KSO_WM_UNIT_LAYERLEVEL" val="1_1_1"/>
  <p:tag name="KSO_WM_TAG_VERSION" val="1.0"/>
  <p:tag name="KSO_WM_BEAUTIFY_FLAG" val="#wm#"/>
  <p:tag name="KSO_WM_UNIT_TYPE" val="m_h_i"/>
  <p:tag name="KSO_WM_UNIT_INDEX" val="1_3_1"/>
  <p:tag name="KSO_WM_UNIT_USESOURCEFORMAT_APPLY" val="1"/>
  <p:tag name="KSO_WM_UNIT_DIAGRAM_SCHEMECOLOR_ID" val="0"/>
</p:tagLst>
</file>

<file path=ppt/tags/tag3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3_1"/>
  <p:tag name="KSO_WM_UNIT_ID" val="diagram20188127_3*m_h_i*1_3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FILL_FORE_SCHEMECOLOR_INDEX" val="7"/>
  <p:tag name="KSO_WM_UNIT_FILL_TYPE" val="1"/>
  <p:tag name="KSO_WM_UNIT_TEXT_FILL_FORE_SCHEMECOLOR_INDEX" val="2"/>
  <p:tag name="KSO_WM_UNIT_TEXT_FILL_TYPE" val="1"/>
  <p:tag name="KSO_WM_UNIT_USESOURCEFORMAT_APPLY" val="1"/>
</p:tagLst>
</file>

<file path=ppt/tags/tag38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3_2"/>
  <p:tag name="KSO_WM_UNIT_ID" val="diagram20188127_3*m_h_i*1_3_2"/>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4_1"/>
  <p:tag name="KSO_WM_UNIT_ID" val="diagram20188127_3*m_h_i*1_4_1"/>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FILL_FORE_SCHEMECOLOR_INDEX" val="8"/>
  <p:tag name="KSO_WM_UNIT_FILL_TYPE" val="1"/>
  <p:tag name="KSO_WM_UNIT_TEXT_FILL_FORE_SCHEMECOLOR_INDEX" val="2"/>
  <p:tag name="KSO_WM_UNIT_TEXT_FILL_TYPE" val="1"/>
  <p:tag name="KSO_WM_UNIT_USESOURCEFORMAT_APPLY" val="1"/>
</p:tagLst>
</file>

<file path=ppt/tags/tag3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127"/>
  <p:tag name="KSO_WM_UNIT_TYPE" val="m_h_i"/>
  <p:tag name="KSO_WM_UNIT_INDEX" val="1_4_2"/>
  <p:tag name="KSO_WM_UNIT_ID" val="diagram20188127_3*m_h_i*1_4_2"/>
  <p:tag name="KSO_WM_UNIT_LAYERLEVEL" val="1_1_1"/>
  <p:tag name="KSO_WM_BEAUTIFY_FLAG" val="#wm#"/>
  <p:tag name="KSO_WM_TAG_VERSION" val="1.0"/>
  <p:tag name="KSO_WM_UNIT_HIGHLIGHT" val="0"/>
  <p:tag name="KSO_WM_UNIT_COMPATIBLE" val="0"/>
  <p:tag name="KSO_WM_UNIT_DIAGRAM_ISNUMVISUAL" val="0"/>
  <p:tag name="KSO_WM_UNIT_DIAGRAM_ISREFERUNIT" val="0"/>
  <p:tag name="KSO_WM_DIAGRAM_GROUP_CODE" val="m1-1"/>
  <p:tag name="KSO_WM_UNIT_TEXT_FILL_FORE_SCHEMECOLOR_INDEX" val="13"/>
  <p:tag name="KSO_WM_UNIT_TEXT_FILL_TYPE" val="1"/>
  <p:tag name="KSO_WM_UNIT_USESOURCEFORMAT_APPLY" val="1"/>
</p:tagLst>
</file>

<file path=ppt/tags/tag38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85.xml><?xml version="1.0" encoding="utf-8"?>
<p:tagLst xmlns:a="http://schemas.openxmlformats.org/drawingml/2006/main" xmlns:r="http://schemas.openxmlformats.org/officeDocument/2006/relationships" xmlns:p="http://schemas.openxmlformats.org/presentationml/2006/main">
  <p:tag name="REFSHAPE" val="808957852"/>
</p:tagLst>
</file>

<file path=ppt/tags/tag38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387.xml><?xml version="1.0" encoding="utf-8"?>
<p:tagLst xmlns:a="http://schemas.openxmlformats.org/drawingml/2006/main" xmlns:r="http://schemas.openxmlformats.org/officeDocument/2006/relationships" xmlns:p="http://schemas.openxmlformats.org/presentationml/2006/main">
  <p:tag name="REFSHAPE" val="808957852"/>
</p:tagLst>
</file>

<file path=ppt/tags/tag3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i*1_1_1"/>
  <p:tag name="KSO_WM_UNIT_LAYERLEVEL" val="1_1_1"/>
  <p:tag name="KSO_WM_UNIT_HIGHLIGHT" val="0"/>
  <p:tag name="KSO_WM_UNIT_COMPATIBLE" val="0"/>
  <p:tag name="KSO_WM_BEAUTIFY_FLAG" val="#wm#"/>
  <p:tag name="KSO_WM_TAG_VERSION" val="1.0"/>
  <p:tag name="KSO_WM_DIAGRAM_GROUP_CODE" val="n1-1"/>
  <p:tag name="KSO_WM_UNIT_TYPE" val="n_h_i"/>
  <p:tag name="KSO_WM_UNIT_INDEX" val="1_1_1"/>
  <p:tag name="KSO_WM_UNIT_DIAGRAM_ISNUMVISUAL" val="0"/>
  <p:tag name="KSO_WM_UNIT_DIAGRAM_ISREFERUNIT" val="0"/>
  <p:tag name="KSO_WM_UNIT_FILL_FORE_SCHEMECOLOR_INDEX" val="13"/>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2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1"/>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1468_3*m_h_a*1_3_1"/>
  <p:tag name="KSO_WM_TEMPLATE_CATEGORY" val="diagram"/>
  <p:tag name="KSO_WM_TEMPLATE_INDEX" val="20201468"/>
  <p:tag name="KSO_WM_UNIT_LAYERLEVEL" val="1_1_1"/>
  <p:tag name="KSO_WM_TAG_VERSION" val="1.0"/>
  <p:tag name="KSO_WM_BEAUTIFY_FLAG" val="#wm#"/>
  <p:tag name="KSO_WM_UNIT_PRESET_TEXT" val="添加标题"/>
  <p:tag name="KSO_WM_UNIT_USESOURCEFORMAT_APPLY" val="1"/>
  <p:tag name="KSO_WM_UNIT_DIAGRAM_SCHEMECOLOR_ID" val="0"/>
</p:tagLst>
</file>

<file path=ppt/tags/tag3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2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2"/>
  <p:tag name="KSO_WM_UNIT_DIAGRAM_ISNUMVISUAL" val="0"/>
  <p:tag name="KSO_WM_UNIT_DIAGRAM_ISREFERUNIT" val="0"/>
  <p:tag name="KSO_WM_UNIT_FILL_FORE_SCHEMECOLOR_INDEX" val="14"/>
  <p:tag name="KSO_WM_UNIT_FILL_TYPE" val="1"/>
  <p:tag name="KSO_WM_UNIT_USESOURCEFORMAT_APPLY" val="1"/>
  <p:tag name="KSO_WM_UNIT_DIAGRAM_SCHEMECOLOR_ID" val="0"/>
</p:tagLst>
</file>

<file path=ppt/tags/tag3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1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1"/>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3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1"/>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1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2"/>
  <p:tag name="KSO_WM_UNIT_DIAGRAM_ISNUMVISUAL" val="0"/>
  <p:tag name="KSO_WM_UNIT_DIAGRAM_ISREFERUNIT" val="0"/>
  <p:tag name="KSO_WM_UNIT_FILL_FORE_SCHEMECOLOR_INDEX" val="14"/>
  <p:tag name="KSO_WM_UNIT_FILL_TYPE" val="1"/>
  <p:tag name="KSO_WM_UNIT_LINE_FORE_SCHEMECOLOR_INDEX" val="14"/>
  <p:tag name="KSO_WM_UNIT_LINE_FILL_TYPE" val="2"/>
  <p:tag name="KSO_WM_UNIT_TEXT_FILL_FORE_SCHEMECOLOR_INDEX" val="13"/>
  <p:tag name="KSO_WM_UNIT_TEXT_FILL_TYPE" val="1"/>
  <p:tag name="KSO_WM_UNIT_USESOURCEFORMAT_APPLY" val="1"/>
  <p:tag name="KSO_WM_UNIT_DIAGRAM_SCHEMECOLOR_ID" val="0"/>
</p:tagLst>
</file>

<file path=ppt/tags/tag3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1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3"/>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3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3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2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4"/>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3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4"/>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3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1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4"/>
  <p:tag name="KSO_WM_UNIT_DIAGRAM_ISNUMVISUAL" val="0"/>
  <p:tag name="KSO_WM_UNIT_DIAGRAM_ISREFERUNIT" val="0"/>
  <p:tag name="KSO_WM_UNIT_LINE_FORE_SCHEMECOLOR_INDEX" val="13"/>
  <p:tag name="KSO_WM_UNIT_LINE_FILL_TYPE" val="2"/>
  <p:tag name="KSO_WM_UNIT_USESOURCEFORMAT_APPLY" val="1"/>
  <p:tag name="KSO_WM_UNIT_DIAGRAM_SCHEMECOLOR_ID" val="0"/>
</p:tagLst>
</file>

<file path=ppt/tags/tag39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2_5"/>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5"/>
  <p:tag name="KSO_WM_UNIT_DIAGRAM_ISNUMVISUAL" val="0"/>
  <p:tag name="KSO_WM_UNIT_DIAGRAM_ISREFERUNIT" val="0"/>
  <p:tag name="KSO_WM_UNIT_LINE_FORE_SCHEMECOLOR_INDEX" val="13"/>
  <p:tag name="KSO_WM_UNIT_LINE_FILL_TYPE" val="2"/>
  <p:tag name="KSO_WM_UNIT_USESOURCEFORMAT_APPLY" val="1"/>
  <p:tag name="KSO_WM_UNIT_DIAGRAM_SCHEMECOLOR_ID"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14"/>
  <p:tag name="KSO_WM_UNIT_FILL_TYPE" val="1"/>
  <p:tag name="KSO_WM_UNIT_TEXT_FILL_FORE_SCHEMECOLOR_INDEX" val="5"/>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5_1"/>
  <p:tag name="KSO_WM_TEMPLATE_CATEGORY" val="diagram"/>
  <p:tag name="KSO_WM_TEMPLATE_INDEX" val="20201468"/>
  <p:tag name="KSO_WM_UNIT_LAYERLEVEL" val="1_1_1"/>
  <p:tag name="KSO_WM_TAG_VERSION" val="1.0"/>
  <p:tag name="KSO_WM_BEAUTIFY_FLAG" val="#wm#"/>
  <p:tag name="KSO_WM_UNIT_TYPE" val="m_h_i"/>
  <p:tag name="KSO_WM_UNIT_INDEX" val="1_5_1"/>
  <p:tag name="KSO_WM_UNIT_FILL_FORE_SCHEMECOLOR_INDEX" val="5"/>
  <p:tag name="KSO_WM_UNIT_FILL_TYPE" val="1"/>
  <p:tag name="KSO_WM_UNIT_USESOURCEFORMAT_APPLY" val="1"/>
  <p:tag name="KSO_WM_UNIT_DIAGRAM_SCHEMECOLOR_ID" val="0"/>
</p:tagLst>
</file>

<file path=ppt/tags/tag40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i*1_2_3_5"/>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3_5"/>
  <p:tag name="KSO_WM_UNIT_DIAGRAM_ISNUMVISUAL" val="0"/>
  <p:tag name="KSO_WM_UNIT_DIAGRAM_ISREFERUNIT" val="0"/>
  <p:tag name="KSO_WM_UNIT_LINE_FORE_SCHEMECOLOR_INDEX" val="13"/>
  <p:tag name="KSO_WM_UNIT_LINE_FILL_TYPE" val="2"/>
  <p:tag name="KSO_WM_UNIT_USESOURCEFORMAT_APPLY" val="1"/>
  <p:tag name="KSO_WM_UNIT_DIAGRAM_SCHEMECOLOR_ID" val="0"/>
</p:tagLst>
</file>

<file path=ppt/tags/tag4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a*1_2_1_1"/>
  <p:tag name="KSO_WM_UNIT_LAYERLEVEL" val="1_1_1_1"/>
  <p:tag name="KSO_WM_UNIT_VALUE" val="10"/>
  <p:tag name="KSO_WM_UNIT_HIGHLIGHT" val="0"/>
  <p:tag name="KSO_WM_UNIT_COMPATIBLE" val="0"/>
  <p:tag name="KSO_WM_BEAUTIFY_FLAG" val="#wm#"/>
  <p:tag name="KSO_WM_TAG_VERSION" val="1.0"/>
  <p:tag name="KSO_WM_UNIT_ISCONTENTSTITLE" val="0"/>
  <p:tag name="KSO_WM_UNIT_PRESET_TEXT" val="单击此处添加标题"/>
  <p:tag name="KSO_WM_DIAGRAM_GROUP_CODE" val="n1-1"/>
  <p:tag name="KSO_WM_UNIT_TYPE" val="n_h_h_a"/>
  <p:tag name="KSO_WM_UNIT_INDEX" val="1_2_1_1"/>
  <p:tag name="KSO_WM_UNIT_NOCLEAR" val="0"/>
  <p:tag name="KSO_WM_UNIT_DIAGRAM_ISNUMVISUAL" val="0"/>
  <p:tag name="KSO_WM_UNIT_DIAGRAM_ISREFERUNIT" val="0"/>
  <p:tag name="KSO_WM_UNIT_TEXT_FILL_FORE_SCHEMECOLOR_INDEX" val="5"/>
  <p:tag name="KSO_WM_UNIT_TEXT_FILL_TYPE" val="1"/>
  <p:tag name="KSO_WM_UNIT_USESOURCEFORMAT_APPLY" val="1"/>
  <p:tag name="KSO_WM_UNIT_DIAGRAM_SCHEMECOLOR_ID" val="0"/>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87888_2*n_h_h_f*1_2_1_1"/>
  <p:tag name="KSO_WM_TEMPLATE_CATEGORY" val="diagram"/>
  <p:tag name="KSO_WM_TEMPLATE_INDEX" val="20187888"/>
  <p:tag name="KSO_WM_UNIT_LAYERLEVEL" val="1_1_1_1"/>
  <p:tag name="KSO_WM_TAG_VERSION" val="1.0"/>
  <p:tag name="KSO_WM_BEAUTIFY_FLAG" val="#wm#"/>
  <p:tag name="KSO_WM_UNIT_PRESET_TEXT" val="单击此处添加文本具体内容，简明扼要的阐述您的观点。"/>
  <p:tag name="KSO_WM_UNIT_VALUE" val="24"/>
  <p:tag name="KSO_WM_DIAGRAM_GROUP_CODE" val="n1-1"/>
  <p:tag name="KSO_WM_UNIT_TYPE" val="n_h_h_f"/>
  <p:tag name="KSO_WM_UNIT_INDEX" val="1_2_1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4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a*1_2_2_1"/>
  <p:tag name="KSO_WM_UNIT_LAYERLEVEL" val="1_1_1_1"/>
  <p:tag name="KSO_WM_UNIT_VALUE" val="10"/>
  <p:tag name="KSO_WM_UNIT_HIGHLIGHT" val="0"/>
  <p:tag name="KSO_WM_UNIT_COMPATIBLE" val="0"/>
  <p:tag name="KSO_WM_BEAUTIFY_FLAG" val="#wm#"/>
  <p:tag name="KSO_WM_TAG_VERSION" val="1.0"/>
  <p:tag name="KSO_WM_UNIT_ISCONTENTSTITLE" val="0"/>
  <p:tag name="KSO_WM_UNIT_PRESET_TEXT" val="单击此处添加标题"/>
  <p:tag name="KSO_WM_DIAGRAM_GROUP_CODE" val="n1-1"/>
  <p:tag name="KSO_WM_UNIT_TYPE" val="n_h_h_a"/>
  <p:tag name="KSO_WM_UNIT_INDEX" val="1_2_2_1"/>
  <p:tag name="KSO_WM_UNIT_NOCLEAR" val="0"/>
  <p:tag name="KSO_WM_UNIT_DIAGRAM_ISNUMVISUAL" val="0"/>
  <p:tag name="KSO_WM_UNIT_DIAGRAM_ISREFERUNIT" val="0"/>
  <p:tag name="KSO_WM_UNIT_TEXT_FILL_FORE_SCHEMECOLOR_INDEX" val="6"/>
  <p:tag name="KSO_WM_UNIT_TEXT_FILL_TYPE" val="1"/>
  <p:tag name="KSO_WM_UNIT_USESOURCEFORMAT_APPLY" val="1"/>
  <p:tag name="KSO_WM_UNIT_DIAGRAM_SCHEMECOLOR_ID" val="0"/>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87888_2*n_h_h_f*1_2_2_1"/>
  <p:tag name="KSO_WM_TEMPLATE_CATEGORY" val="diagram"/>
  <p:tag name="KSO_WM_TEMPLATE_INDEX" val="20187888"/>
  <p:tag name="KSO_WM_UNIT_LAYERLEVEL" val="1_1_1_1"/>
  <p:tag name="KSO_WM_TAG_VERSION" val="1.0"/>
  <p:tag name="KSO_WM_BEAUTIFY_FLAG" val="#wm#"/>
  <p:tag name="KSO_WM_UNIT_PRESET_TEXT" val="单击此处添加文本具体内容，简明扼要的阐述您的观点。"/>
  <p:tag name="KSO_WM_UNIT_VALUE" val="24"/>
  <p:tag name="KSO_WM_DIAGRAM_GROUP_CODE" val="n1-1"/>
  <p:tag name="KSO_WM_UNIT_TYPE" val="n_h_h_f"/>
  <p:tag name="KSO_WM_UNIT_INDEX" val="1_2_2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4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888"/>
  <p:tag name="KSO_WM_UNIT_ID" val="diagram20187888_2*n_h_h_a*1_2_3_1"/>
  <p:tag name="KSO_WM_UNIT_LAYERLEVEL" val="1_1_1_1"/>
  <p:tag name="KSO_WM_UNIT_VALUE" val="10"/>
  <p:tag name="KSO_WM_UNIT_HIGHLIGHT" val="0"/>
  <p:tag name="KSO_WM_UNIT_COMPATIBLE" val="0"/>
  <p:tag name="KSO_WM_BEAUTIFY_FLAG" val="#wm#"/>
  <p:tag name="KSO_WM_TAG_VERSION" val="1.0"/>
  <p:tag name="KSO_WM_UNIT_ISCONTENTSTITLE" val="0"/>
  <p:tag name="KSO_WM_UNIT_PRESET_TEXT" val="单击此处添加标题"/>
  <p:tag name="KSO_WM_DIAGRAM_GROUP_CODE" val="n1-1"/>
  <p:tag name="KSO_WM_UNIT_TYPE" val="n_h_h_a"/>
  <p:tag name="KSO_WM_UNIT_INDEX" val="1_2_3_1"/>
  <p:tag name="KSO_WM_UNIT_NOCLEAR" val="0"/>
  <p:tag name="KSO_WM_UNIT_DIAGRAM_ISNUMVISUAL" val="0"/>
  <p:tag name="KSO_WM_UNIT_DIAGRAM_ISREFERUNIT" val="0"/>
  <p:tag name="KSO_WM_UNIT_TEXT_FILL_FORE_SCHEMECOLOR_INDEX" val="7"/>
  <p:tag name="KSO_WM_UNIT_TEXT_FILL_TYPE" val="1"/>
  <p:tag name="KSO_WM_UNIT_USESOURCEFORMAT_APPLY" val="1"/>
  <p:tag name="KSO_WM_UNIT_DIAGRAM_SCHEMECOLOR_ID" val="0"/>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87888_2*n_h_h_f*1_2_3_1"/>
  <p:tag name="KSO_WM_TEMPLATE_CATEGORY" val="diagram"/>
  <p:tag name="KSO_WM_TEMPLATE_INDEX" val="20187888"/>
  <p:tag name="KSO_WM_UNIT_LAYERLEVEL" val="1_1_1_1"/>
  <p:tag name="KSO_WM_TAG_VERSION" val="1.0"/>
  <p:tag name="KSO_WM_BEAUTIFY_FLAG" val="#wm#"/>
  <p:tag name="KSO_WM_UNIT_PRESET_TEXT" val="单击此处添加文本具体内容，简明扼要的阐述您的观点。"/>
  <p:tag name="KSO_WM_UNIT_VALUE" val="24"/>
  <p:tag name="KSO_WM_DIAGRAM_GROUP_CODE" val="n1-1"/>
  <p:tag name="KSO_WM_UNIT_TYPE" val="n_h_h_f"/>
  <p:tag name="KSO_WM_UNIT_INDEX" val="1_2_3_1"/>
  <p:tag name="KSO_WM_UNIT_NOCLEAR" val="0"/>
  <p:tag name="KSO_WM_UNIT_DIAGRAM_ISNUMVISUAL" val="0"/>
  <p:tag name="KSO_WM_UNIT_DIAGRAM_ISREFERUNIT" val="0"/>
  <p:tag name="KSO_WM_UNIT_TEXT_FILL_FORE_SCHEMECOLOR_INDEX" val="13"/>
  <p:tag name="KSO_WM_UNIT_TEXT_FILL_TYPE" val="1"/>
  <p:tag name="KSO_WM_UNIT_USESOURCEFORMAT_APPLY" val="1"/>
  <p:tag name="KSO_WM_UNIT_DIAGRAM_SCHEMECOLOR_ID" val="0"/>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ID" val="diagram20187888_2*n_h_f*1_1_1"/>
  <p:tag name="KSO_WM_TEMPLATE_CATEGORY" val="diagram"/>
  <p:tag name="KSO_WM_TEMPLATE_INDEX" val="20187888"/>
  <p:tag name="KSO_WM_UNIT_LAYERLEVEL" val="1_1_1"/>
  <p:tag name="KSO_WM_TAG_VERSION" val="1.0"/>
  <p:tag name="KSO_WM_BEAUTIFY_FLAG" val="#wm#"/>
  <p:tag name="KSO_WM_UNIT_PRESET_TEXT" val="添加标题"/>
  <p:tag name="KSO_WM_UNIT_VALUE" val="3"/>
  <p:tag name="KSO_WM_DIAGRAM_GROUP_CODE" val="n1-1"/>
  <p:tag name="KSO_WM_UNIT_TYPE" val="n_h_f"/>
  <p:tag name="KSO_WM_UNIT_INDEX" val="1_1_1"/>
  <p:tag name="KSO_WM_UNIT_NOCLEAR" val="0"/>
  <p:tag name="KSO_WM_UNIT_DIAGRAM_ISNUMVISUAL" val="0"/>
  <p:tag name="KSO_WM_UNIT_DIAGRAM_ISREFERUNIT" val="0"/>
  <p:tag name="KSO_WM_UNIT_TEXT_FILL_FORE_SCHEMECOLOR_INDEX" val="14"/>
  <p:tag name="KSO_WM_UNIT_TEXT_FILL_TYPE" val="1"/>
  <p:tag name="KSO_WM_UNIT_USESOURCEFORMAT_APPLY" val="1"/>
  <p:tag name="KSO_WM_UNIT_DIAGRAM_SCHEMECOLOR_ID" val="0"/>
</p:tagLst>
</file>

<file path=ppt/tags/tag40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09.xml><?xml version="1.0" encoding="utf-8"?>
<p:tagLst xmlns:a="http://schemas.openxmlformats.org/drawingml/2006/main" xmlns:r="http://schemas.openxmlformats.org/officeDocument/2006/relationships" xmlns:p="http://schemas.openxmlformats.org/presentationml/2006/main">
  <p:tag name="REFSHAPE" val="80895785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5_2"/>
  <p:tag name="KSO_WM_TEMPLATE_CATEGORY" val="diagram"/>
  <p:tag name="KSO_WM_TEMPLATE_INDEX" val="20201468"/>
  <p:tag name="KSO_WM_UNIT_LAYERLEVEL" val="1_1_1"/>
  <p:tag name="KSO_WM_TAG_VERSION" val="1.0"/>
  <p:tag name="KSO_WM_BEAUTIFY_FLAG" val="#wm#"/>
  <p:tag name="KSO_WM_UNIT_TYPE" val="m_h_i"/>
  <p:tag name="KSO_WM_UNIT_INDEX" val="1_5_2"/>
  <p:tag name="KSO_WM_UNIT_USESOURCEFORMAT_APPLY" val="1"/>
  <p:tag name="KSO_WM_UNIT_DIAGRAM_SCHEMECOLOR_ID" val="0"/>
</p:tagLst>
</file>

<file path=ppt/tags/tag4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4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FILL_FORE_SCHEMECOLOR_INDEX" val="14"/>
  <p:tag name="KSO_WM_UNIT_FILL_TYPE" val="1"/>
  <p:tag name="KSO_WM_UNIT_TEXT_FILL_FORE_SCHEMECOLOR_INDEX" val="5"/>
  <p:tag name="KSO_WM_UNIT_TEXT_FILL_TYPE" val="1"/>
  <p:tag name="KSO_WM_UNIT_USESOURCEFORMAT_APPLY" val="1"/>
</p:tagLst>
</file>

<file path=ppt/tags/tag4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INE_FORE_SCHEMECOLOR_INDEX" val="5"/>
  <p:tag name="KSO_WM_UNIT_LINE_FILL_TYPE" val="2"/>
  <p:tag name="KSO_WM_UNIT_USESOURCEFORMAT_APPLY" val="1"/>
</p:tagLst>
</file>

<file path=ppt/tags/tag4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1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4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FILL_FORE_SCHEMECOLOR_INDEX" val="7"/>
  <p:tag name="KSO_WM_UNIT_FILL_TYPE" val="1"/>
  <p:tag name="KSO_WM_UNIT_TEXT_FILL_FORE_SCHEMECOLOR_INDEX" val="2"/>
  <p:tag name="KSO_WM_UNIT_TEXT_FILL_TYPE" val="1"/>
  <p:tag name="KSO_WM_UNIT_USESOURCEFORMAT_APPLY" val="1"/>
</p:tagLst>
</file>

<file path=ppt/tags/tag4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FILL_FORE_SCHEMECOLOR_INDEX" val="14"/>
  <p:tag name="KSO_WM_UNIT_FILL_TYPE" val="1"/>
  <p:tag name="KSO_WM_UNIT_TEXT_FILL_FORE_SCHEMECOLOR_INDEX" val="5"/>
  <p:tag name="KSO_WM_UNIT_TEXT_FILL_TYPE" val="1"/>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3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LINE_FORE_SCHEMECOLOR_INDEX" val="7"/>
  <p:tag name="KSO_WM_UNIT_LINE_FILL_TYPE" val="2"/>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3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3_1"/>
  <p:tag name="KSO_WM_UNIT_TEXT_FILL_FORE_SCHEMECOLOR_INDEX" val="13"/>
  <p:tag name="KSO_WM_UNIT_TEXT_FILL_TYPE" val="1"/>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19.xml><?xml version="1.0" encoding="utf-8"?>
<p:tagLst xmlns:a="http://schemas.openxmlformats.org/drawingml/2006/main" xmlns:r="http://schemas.openxmlformats.org/officeDocument/2006/relationships" xmlns:p="http://schemas.openxmlformats.org/presentationml/2006/main">
  <p:tag name="REFSHAPE" val="80895785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5_3"/>
  <p:tag name="KSO_WM_TEMPLATE_CATEGORY" val="diagram"/>
  <p:tag name="KSO_WM_TEMPLATE_INDEX" val="20201468"/>
  <p:tag name="KSO_WM_UNIT_LAYERLEVEL" val="1_1_1"/>
  <p:tag name="KSO_WM_TAG_VERSION" val="1.0"/>
  <p:tag name="KSO_WM_BEAUTIFY_FLAG" val="#wm#"/>
  <p:tag name="KSO_WM_UNIT_TYPE" val="m_h_i"/>
  <p:tag name="KSO_WM_UNIT_INDEX" val="1_5_3"/>
  <p:tag name="KSO_WM_UNIT_LINE_FORE_SCHEMECOLOR_INDEX" val="5"/>
  <p:tag name="KSO_WM_UNIT_LINE_FILL_TYPE" val="2"/>
  <p:tag name="KSO_WM_UNIT_USESOURCEFORMAT_APPLY" val="1"/>
  <p:tag name="KSO_WM_UNIT_DIAGRAM_SCHEMECOLOR_ID" val="0"/>
</p:tagLst>
</file>

<file path=ppt/tags/tag42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i"/>
  <p:tag name="KSO_WM_UNIT_INDEX" val="1_1_1"/>
  <p:tag name="KSO_WM_UNIT_ID" val="diagram20187706_4*l_h_i*1_1_1"/>
  <p:tag name="KSO_WM_UNIT_LAYERLEVEL" val="1_1_1"/>
  <p:tag name="KSO_WM_BEAUTIFY_FLAG" val="#wm#"/>
  <p:tag name="KSO_WM_UNIT_HIGHLIGHT" val="0"/>
  <p:tag name="KSO_WM_UNIT_COMPATIBLE" val="0"/>
  <p:tag name="KSO_WM_DIAGRAM_GROUP_CODE" val="l1-1"/>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42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a"/>
  <p:tag name="KSO_WM_UNIT_INDEX" val="1_1_1"/>
  <p:tag name="KSO_WM_UNIT_ID" val="diagram20187706_4*l_h_a*1_1_1"/>
  <p:tag name="KSO_WM_UNIT_LAYERLEVEL" val="1_1_1"/>
  <p:tag name="KSO_WM_UNIT_VALUE" val="18"/>
  <p:tag name="KSO_WM_UNIT_HIGHLIGHT" val="0"/>
  <p:tag name="KSO_WM_UNIT_COMPATIBLE" val="0"/>
  <p:tag name="KSO_WM_BEAUTIFY_FLAG" val="#wm#"/>
  <p:tag name="KSO_WM_UNIT_PRESET_TEXT" val="添加标题"/>
  <p:tag name="KSO_WM_UNIT_ISCONTENTSTITLE" val="0"/>
  <p:tag name="KSO_WM_DIAGRAM_GROUP_CODE" val="l1-1"/>
  <p:tag name="KSO_WM_UNIT_DIAGRAM_ISNUMVISUAL" val="0"/>
  <p:tag name="KSO_WM_UNIT_DIAGRAM_ISREFERUNIT" val="0"/>
  <p:tag name="KSO_WM_UNIT_TEXT_FILL_FORE_SCHEMECOLOR_INDEX" val="5"/>
  <p:tag name="KSO_WM_UNIT_TEX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f"/>
  <p:tag name="KSO_WM_UNIT_INDEX" val="1_1_1"/>
  <p:tag name="KSO_WM_UNIT_ID" val="diagram20187706_4*l_h_f*1_1_1"/>
  <p:tag name="KSO_WM_UNIT_LAYERLEVEL" val="1_1_1"/>
  <p:tag name="KSO_WM_UNIT_VALUE" val="24"/>
  <p:tag name="KSO_WM_UNIT_HIGHLIGHT" val="0"/>
  <p:tag name="KSO_WM_UNIT_COMPATIBLE" val="0"/>
  <p:tag name="KSO_WM_BEAUTIFY_FLAG" val="#wm#"/>
  <p:tag name="KSO_WM_UNIT_PRESET_TEXT" val="单击此处添加文本具体内容，简明扼要的阐述您的观点。"/>
  <p:tag name="KSO_WM_DIAGRAM_GROUP_CODE" val="l1-1"/>
  <p:tag name="KSO_WM_UNIT_DIAGRAM_ISNUMVISUAL" val="0"/>
  <p:tag name="KSO_WM_UNIT_DIAGRAM_ISREFERUNIT" val="0"/>
  <p:tag name="KSO_WM_UNIT_TEXT_FILL_FORE_SCHEMECOLOR_INDEX" val="13"/>
  <p:tag name="KSO_WM_UNIT_TEXT_FILL_TYPE" val="1"/>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i"/>
  <p:tag name="KSO_WM_UNIT_INDEX" val="1_2_1"/>
  <p:tag name="KSO_WM_UNIT_ID" val="diagram20187706_4*l_h_i*1_2_1"/>
  <p:tag name="KSO_WM_UNIT_LAYERLEVEL" val="1_1_1"/>
  <p:tag name="KSO_WM_BEAUTIFY_FLAG" val="#wm#"/>
  <p:tag name="KSO_WM_UNIT_HIGHLIGHT" val="0"/>
  <p:tag name="KSO_WM_UNIT_COMPATIBLE" val="0"/>
  <p:tag name="KSO_WM_DIAGRAM_GROUP_CODE" val="l1-1"/>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a"/>
  <p:tag name="KSO_WM_UNIT_INDEX" val="1_2_1"/>
  <p:tag name="KSO_WM_UNIT_ID" val="diagram20187706_4*l_h_a*1_2_1"/>
  <p:tag name="KSO_WM_UNIT_LAYERLEVEL" val="1_1_1"/>
  <p:tag name="KSO_WM_UNIT_VALUE" val="18"/>
  <p:tag name="KSO_WM_UNIT_HIGHLIGHT" val="0"/>
  <p:tag name="KSO_WM_UNIT_COMPATIBLE" val="0"/>
  <p:tag name="KSO_WM_BEAUTIFY_FLAG" val="#wm#"/>
  <p:tag name="KSO_WM_UNIT_PRESET_TEXT" val="添加标题"/>
  <p:tag name="KSO_WM_UNIT_ISCONTENTSTITLE" val="0"/>
  <p:tag name="KSO_WM_DIAGRAM_GROUP_CODE" val="l1-1"/>
  <p:tag name="KSO_WM_UNIT_DIAGRAM_ISNUMVISUAL" val="0"/>
  <p:tag name="KSO_WM_UNIT_DIAGRAM_ISREFERUNIT" val="0"/>
  <p:tag name="KSO_WM_UNIT_TEXT_FILL_FORE_SCHEMECOLOR_INDEX" val="6"/>
  <p:tag name="KSO_WM_UNIT_TEXT_FILL_TYPE" val="1"/>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f"/>
  <p:tag name="KSO_WM_UNIT_INDEX" val="1_2_1"/>
  <p:tag name="KSO_WM_UNIT_ID" val="diagram20187706_4*l_h_f*1_2_1"/>
  <p:tag name="KSO_WM_UNIT_LAYERLEVEL" val="1_1_1"/>
  <p:tag name="KSO_WM_UNIT_VALUE" val="24"/>
  <p:tag name="KSO_WM_UNIT_HIGHLIGHT" val="0"/>
  <p:tag name="KSO_WM_UNIT_COMPATIBLE" val="0"/>
  <p:tag name="KSO_WM_BEAUTIFY_FLAG" val="#wm#"/>
  <p:tag name="KSO_WM_UNIT_PRESET_TEXT" val="单击此处添加文本具体内容，简明扼要的阐述您的观点。"/>
  <p:tag name="KSO_WM_DIAGRAM_GROUP_CODE" val="l1-1"/>
  <p:tag name="KSO_WM_UNIT_DIAGRAM_ISNUMVISUAL" val="0"/>
  <p:tag name="KSO_WM_UNIT_DIAGRAM_ISREFERUNIT" val="0"/>
  <p:tag name="KSO_WM_UNIT_TEXT_FILL_FORE_SCHEMECOLOR_INDEX" val="13"/>
  <p:tag name="KSO_WM_UNIT_TEX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i"/>
  <p:tag name="KSO_WM_UNIT_INDEX" val="1_3_1"/>
  <p:tag name="KSO_WM_UNIT_ID" val="diagram20187706_4*l_h_i*1_3_1"/>
  <p:tag name="KSO_WM_UNIT_LAYERLEVEL" val="1_1_1"/>
  <p:tag name="KSO_WM_BEAUTIFY_FLAG" val="#wm#"/>
  <p:tag name="KSO_WM_UNIT_HIGHLIGHT" val="0"/>
  <p:tag name="KSO_WM_UNIT_COMPATIBLE" val="0"/>
  <p:tag name="KSO_WM_DIAGRAM_GROUP_CODE" val="l1-1"/>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a"/>
  <p:tag name="KSO_WM_UNIT_INDEX" val="1_3_1"/>
  <p:tag name="KSO_WM_UNIT_ID" val="diagram20187706_4*l_h_a*1_3_1"/>
  <p:tag name="KSO_WM_UNIT_LAYERLEVEL" val="1_1_1"/>
  <p:tag name="KSO_WM_UNIT_VALUE" val="18"/>
  <p:tag name="KSO_WM_UNIT_HIGHLIGHT" val="0"/>
  <p:tag name="KSO_WM_UNIT_COMPATIBLE" val="0"/>
  <p:tag name="KSO_WM_BEAUTIFY_FLAG" val="#wm#"/>
  <p:tag name="KSO_WM_UNIT_PRESET_TEXT" val="添加标题"/>
  <p:tag name="KSO_WM_UNIT_ISCONTENTSTITLE" val="0"/>
  <p:tag name="KSO_WM_DIAGRAM_GROUP_CODE" val="l1-1"/>
  <p:tag name="KSO_WM_UNIT_DIAGRAM_ISNUMVISUAL" val="0"/>
  <p:tag name="KSO_WM_UNIT_DIAGRAM_ISREFERUNIT" val="0"/>
  <p:tag name="KSO_WM_UNIT_TEXT_FILL_FORE_SCHEMECOLOR_INDEX" val="7"/>
  <p:tag name="KSO_WM_UNIT_TEXT_FILL_TYPE" val="1"/>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f"/>
  <p:tag name="KSO_WM_UNIT_INDEX" val="1_3_1"/>
  <p:tag name="KSO_WM_UNIT_ID" val="diagram20187706_4*l_h_f*1_3_1"/>
  <p:tag name="KSO_WM_UNIT_LAYERLEVEL" val="1_1_1"/>
  <p:tag name="KSO_WM_UNIT_VALUE" val="24"/>
  <p:tag name="KSO_WM_UNIT_HIGHLIGHT" val="0"/>
  <p:tag name="KSO_WM_UNIT_COMPATIBLE" val="0"/>
  <p:tag name="KSO_WM_BEAUTIFY_FLAG" val="#wm#"/>
  <p:tag name="KSO_WM_UNIT_PRESET_TEXT" val="单击此处添加文本具体内容，简明扼要的阐述您的观点。"/>
  <p:tag name="KSO_WM_DIAGRAM_GROUP_CODE" val="l1-1"/>
  <p:tag name="KSO_WM_UNIT_DIAGRAM_ISNUMVISUAL" val="0"/>
  <p:tag name="KSO_WM_UNIT_DIAGRAM_ISREFERUNIT" val="0"/>
  <p:tag name="KSO_WM_UNIT_TEXT_FILL_FORE_SCHEMECOLOR_INDEX" val="13"/>
  <p:tag name="KSO_WM_UNIT_TEXT_FILL_TYPE" val="1"/>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i"/>
  <p:tag name="KSO_WM_UNIT_INDEX" val="1_4_1"/>
  <p:tag name="KSO_WM_UNIT_ID" val="diagram20187706_4*l_h_i*1_4_1"/>
  <p:tag name="KSO_WM_UNIT_LAYERLEVEL" val="1_1_1"/>
  <p:tag name="KSO_WM_BEAUTIFY_FLAG" val="#wm#"/>
  <p:tag name="KSO_WM_UNIT_HIGHLIGHT" val="0"/>
  <p:tag name="KSO_WM_UNIT_COMPATIBLE" val="0"/>
  <p:tag name="KSO_WM_DIAGRAM_GROUP_CODE" val="l1-1"/>
  <p:tag name="KSO_WM_UNIT_DIAGRAM_ISNUMVISUAL" val="0"/>
  <p:tag name="KSO_WM_UNIT_DIAGRAM_ISREFERUNIT" val="0"/>
  <p:tag name="KSO_WM_UNIT_FILL_FORE_SCHEMECOLOR_INDEX" val="8"/>
  <p:tag name="KSO_WM_UNIT_FILL_TYPE" val="1"/>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01468_3*m_h_a*1_5_1"/>
  <p:tag name="KSO_WM_TEMPLATE_CATEGORY" val="diagram"/>
  <p:tag name="KSO_WM_TEMPLATE_INDEX" val="20201468"/>
  <p:tag name="KSO_WM_UNIT_LAYERLEVEL" val="1_1_1"/>
  <p:tag name="KSO_WM_TAG_VERSION" val="1.0"/>
  <p:tag name="KSO_WM_BEAUTIFY_FLAG" val="#wm#"/>
  <p:tag name="KSO_WM_UNIT_PRESET_TEXT" val="添加标题"/>
  <p:tag name="KSO_WM_UNIT_USESOURCEFORMAT_APPLY" val="1"/>
  <p:tag name="KSO_WM_UNIT_DIAGRAM_SCHEMECOLOR_ID" val="0"/>
</p:tagLst>
</file>

<file path=ppt/tags/tag43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a"/>
  <p:tag name="KSO_WM_UNIT_INDEX" val="1_4_1"/>
  <p:tag name="KSO_WM_UNIT_ID" val="diagram20187706_4*l_h_a*1_4_1"/>
  <p:tag name="KSO_WM_UNIT_LAYERLEVEL" val="1_1_1"/>
  <p:tag name="KSO_WM_UNIT_VALUE" val="18"/>
  <p:tag name="KSO_WM_UNIT_HIGHLIGHT" val="0"/>
  <p:tag name="KSO_WM_UNIT_COMPATIBLE" val="0"/>
  <p:tag name="KSO_WM_BEAUTIFY_FLAG" val="#wm#"/>
  <p:tag name="KSO_WM_UNIT_PRESET_TEXT" val="添加标题"/>
  <p:tag name="KSO_WM_UNIT_ISCONTENTSTITLE" val="0"/>
  <p:tag name="KSO_WM_DIAGRAM_GROUP_CODE" val="l1-1"/>
  <p:tag name="KSO_WM_UNIT_DIAGRAM_ISNUMVISUAL" val="0"/>
  <p:tag name="KSO_WM_UNIT_DIAGRAM_ISREFERUNIT" val="0"/>
  <p:tag name="KSO_WM_UNIT_TEXT_FILL_FORE_SCHEMECOLOR_INDEX" val="8"/>
  <p:tag name="KSO_WM_UNIT_TEXT_FILL_TYPE" val="1"/>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7706"/>
  <p:tag name="KSO_WM_UNIT_TYPE" val="l_h_f"/>
  <p:tag name="KSO_WM_UNIT_INDEX" val="1_4_1"/>
  <p:tag name="KSO_WM_UNIT_ID" val="diagram20187706_4*l_h_f*1_4_1"/>
  <p:tag name="KSO_WM_UNIT_LAYERLEVEL" val="1_1_1"/>
  <p:tag name="KSO_WM_UNIT_VALUE" val="24"/>
  <p:tag name="KSO_WM_UNIT_HIGHLIGHT" val="0"/>
  <p:tag name="KSO_WM_UNIT_COMPATIBLE" val="0"/>
  <p:tag name="KSO_WM_BEAUTIFY_FLAG" val="#wm#"/>
  <p:tag name="KSO_WM_UNIT_PRESET_TEXT" val="单击此处添加文本具体内容，简明扼要的阐述您的观点。"/>
  <p:tag name="KSO_WM_DIAGRAM_GROUP_CODE" val="l1-1"/>
  <p:tag name="KSO_WM_UNIT_DIAGRAM_ISNUMVISUAL" val="0"/>
  <p:tag name="KSO_WM_UNIT_DIAGRAM_ISREFERUNIT" val="0"/>
  <p:tag name="KSO_WM_UNIT_TEXT_FILL_FORE_SCHEMECOLOR_INDEX" val="13"/>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33.xml><?xml version="1.0" encoding="utf-8"?>
<p:tagLst xmlns:a="http://schemas.openxmlformats.org/drawingml/2006/main" xmlns:r="http://schemas.openxmlformats.org/officeDocument/2006/relationships" xmlns:p="http://schemas.openxmlformats.org/presentationml/2006/main">
  <p:tag name="REFSHAPE" val="808957852"/>
</p:tagLst>
</file>

<file path=ppt/tags/tag43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35.xml><?xml version="1.0" encoding="utf-8"?>
<p:tagLst xmlns:a="http://schemas.openxmlformats.org/drawingml/2006/main" xmlns:r="http://schemas.openxmlformats.org/officeDocument/2006/relationships" xmlns:p="http://schemas.openxmlformats.org/presentationml/2006/main">
  <p:tag name="REFSHAPE" val="808957852"/>
</p:tagLst>
</file>

<file path=ppt/tags/tag43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37.xml><?xml version="1.0" encoding="utf-8"?>
<p:tagLst xmlns:a="http://schemas.openxmlformats.org/drawingml/2006/main" xmlns:r="http://schemas.openxmlformats.org/officeDocument/2006/relationships" xmlns:p="http://schemas.openxmlformats.org/presentationml/2006/main">
  <p:tag name="REFSHAPE" val="808957852"/>
</p:tagLst>
</file>

<file path=ppt/tags/tag43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39.xml><?xml version="1.0" encoding="utf-8"?>
<p:tagLst xmlns:a="http://schemas.openxmlformats.org/drawingml/2006/main" xmlns:r="http://schemas.openxmlformats.org/officeDocument/2006/relationships" xmlns:p="http://schemas.openxmlformats.org/presentationml/2006/main">
  <p:tag name="REFSHAPE" val="80895785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4_1"/>
  <p:tag name="KSO_WM_TEMPLATE_CATEGORY" val="diagram"/>
  <p:tag name="KSO_WM_TEMPLATE_INDEX" val="20201468"/>
  <p:tag name="KSO_WM_UNIT_LAYERLEVEL" val="1_1_1"/>
  <p:tag name="KSO_WM_TAG_VERSION" val="1.0"/>
  <p:tag name="KSO_WM_BEAUTIFY_FLAG" val="#wm#"/>
  <p:tag name="KSO_WM_UNIT_TYPE" val="m_h_i"/>
  <p:tag name="KSO_WM_UNIT_INDEX" val="1_4_1"/>
  <p:tag name="KSO_WM_UNIT_USESOURCEFORMAT_APPLY" val="1"/>
  <p:tag name="KSO_WM_UNIT_DIAGRAM_SCHEMECOLOR_ID" val="0"/>
</p:tagLst>
</file>

<file path=ppt/tags/tag440.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41.xml><?xml version="1.0" encoding="utf-8"?>
<p:tagLst xmlns:a="http://schemas.openxmlformats.org/drawingml/2006/main" xmlns:r="http://schemas.openxmlformats.org/officeDocument/2006/relationships" xmlns:p="http://schemas.openxmlformats.org/presentationml/2006/main">
  <p:tag name="REFSHAPE" val="808957852"/>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4"/>
  <p:tag name="KSO_WM_UNIT_ID" val="diagram160181_1*n_h_h_i*1_2_1_4"/>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 name="KSO_WM_UNIT_DIAGRAM_SCHEMECOLOR_ID" val="0"/>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4"/>
  <p:tag name="KSO_WM_UNIT_ID" val="diagram160181_1*n_h_h_i*1_2_2_4"/>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 name="KSO_WM_UNIT_DIAGRAM_SCHEMECOLOR_ID" val="0"/>
</p:tagLst>
</file>

<file path=ppt/tags/tag444.xml><?xml version="1.0" encoding="utf-8"?>
<p:tagLst xmlns:a="http://schemas.openxmlformats.org/drawingml/2006/main" xmlns:r="http://schemas.openxmlformats.org/officeDocument/2006/relationships" xmlns:p="http://schemas.openxmlformats.org/presentationml/2006/main">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f"/>
  <p:tag name="KSO_WM_UNIT_INDEX" val="1_1_1"/>
  <p:tag name="KSO_WM_UNIT_ID" val="diagram160181_1*n_h_f*1_1_1"/>
  <p:tag name="KSO_WM_TEMPLATE_CATEGORY" val="diagram"/>
  <p:tag name="KSO_WM_TEMPLATE_INDEX" val="160181"/>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 name="KSO_WM_UNIT_DIAGRAM_SCHEMECOLOR_ID" val="0"/>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160181_1*n_h_h_i*1_2_1_3"/>
  <p:tag name="KSO_WM_TEMPLATE_CATEGORY" val="diagram"/>
  <p:tag name="KSO_WM_TEMPLATE_INDEX" val="160181"/>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 name="KSO_WM_UNIT_DIAGRAM_SCHEMECOLOR_ID" val="0"/>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181_1*n_h_h_i*1_2_1_2"/>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160181_1*n_h_h_i*1_2_2_3"/>
  <p:tag name="KSO_WM_TEMPLATE_CATEGORY" val="diagram"/>
  <p:tag name="KSO_WM_TEMPLATE_INDEX" val="160181"/>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 name="KSO_WM_UNIT_DIAGRAM_SCHEMECOLOR_ID" val="0"/>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181_1*n_h_h_i*1_2_2_2"/>
  <p:tag name="KSO_WM_TEMPLATE_CATEGORY" val="diagram"/>
  <p:tag name="KSO_WM_TEMPLATE_INDEX" val="160181"/>
  <p:tag name="KSO_WM_UNIT_LAYERLEVEL" val="1_1_1_1"/>
  <p:tag name="KSO_WM_TAG_VERSION" val="1.0"/>
  <p:tag name="KSO_WM_BEAUTIFY_FLAG" val="#wm#"/>
  <p:tag name="KSO_WM_UNIT_USESOURCEFORMAT_APPLY" val="1"/>
  <p:tag name="KSO_WM_UNIT_DIAGRAM_SCHEMECOLOR_ID" val="0"/>
</p:tagLst>
</file>

<file path=ppt/tags/tag449.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181_1*n_h_h_f*1_2_1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5.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1468_3*m_h_a*1_4_1"/>
  <p:tag name="KSO_WM_TEMPLATE_CATEGORY" val="diagram"/>
  <p:tag name="KSO_WM_TEMPLATE_INDEX" val="20201468"/>
  <p:tag name="KSO_WM_UNIT_LAYERLEVEL" val="1_1_1"/>
  <p:tag name="KSO_WM_TAG_VERSION" val="1.0"/>
  <p:tag name="KSO_WM_BEAUTIFY_FLAG" val="#wm#"/>
  <p:tag name="KSO_WM_UNIT_PRESET_TEXT" val="添加标题"/>
  <p:tag name="KSO_WM_UNIT_USESOURCEFORMAT_APPLY" val="1"/>
  <p:tag name="KSO_WM_UNIT_DIAGRAM_SCHEMECOLOR_ID" val="0"/>
</p:tagLst>
</file>

<file path=ppt/tags/tag450.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181_1*n_h_h_f*1_2_2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 name="KSO_WM_UNIT_DIAGRAM_SCHEMECOLOR_ID" val="0"/>
</p:tagLst>
</file>

<file path=ppt/tags/tag451.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52.xml><?xml version="1.0" encoding="utf-8"?>
<p:tagLst xmlns:a="http://schemas.openxmlformats.org/drawingml/2006/main" xmlns:r="http://schemas.openxmlformats.org/officeDocument/2006/relationships" xmlns:p="http://schemas.openxmlformats.org/presentationml/2006/main">
  <p:tag name="REFSHAPE" val="808957852"/>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4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4_1"/>
  <p:tag name="KSO_WM_UNIT_LINE_FORE_SCHEMECOLOR_INDEX" val="14"/>
  <p:tag name="KSO_WM_UNIT_LINE_FILL_TYPE" val="2"/>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5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5_1"/>
  <p:tag name="KSO_WM_UNIT_LINE_FORE_SCHEMECOLOR_INDEX" val="14"/>
  <p:tag name="KSO_WM_UNIT_LINE_FILL_TYPE" val="2"/>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1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1_2"/>
  <p:tag name="KSO_WM_UNIT_LINE_FORE_SCHEMECOLOR_INDEX" val="14"/>
  <p:tag name="KSO_WM_UNIT_LINE_FILL_TYPE" val="2"/>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2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2_2"/>
  <p:tag name="KSO_WM_UNIT_LINE_FORE_SCHEMECOLOR_INDEX" val="14"/>
  <p:tag name="KSO_WM_UNIT_LINE_FILL_TYPE" val="2"/>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3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3_1"/>
  <p:tag name="KSO_WM_UNIT_LINE_FORE_SCHEMECOLOR_INDEX" val="14"/>
  <p:tag name="KSO_WM_UNIT_LINE_FILL_TYPE" val="2"/>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i*1_1_1"/>
  <p:tag name="KSO_WM_TEMPLATE_CATEGORY" val="diagram"/>
  <p:tag name="KSO_WM_TEMPLATE_INDEX" val="20200129"/>
  <p:tag name="KSO_WM_UNIT_LAYERLEVEL" val="1_1_1"/>
  <p:tag name="KSO_WM_TAG_VERSION" val="1.0"/>
  <p:tag name="KSO_WM_BEAUTIFY_FLAG" val="#wm#"/>
  <p:tag name="KSO_WM_DIAGRAM_GROUP_CODE" val="n1-1"/>
  <p:tag name="KSO_WM_UNIT_TYPE" val="n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f*1_1_1"/>
  <p:tag name="KSO_WM_TEMPLATE_CATEGORY" val="diagram"/>
  <p:tag name="KSO_WM_TEMPLATE_INDEX" val="20200129"/>
  <p:tag name="KSO_WM_UNIT_LAYERLEVEL" val="1_1_1"/>
  <p:tag name="KSO_WM_TAG_VERSION" val="1.0"/>
  <p:tag name="KSO_WM_BEAUTIFY_FLAG" val="#wm#"/>
  <p:tag name="KSO_WM_UNIT_PRESET_TEXT" val="添加标题"/>
  <p:tag name="KSO_WM_UNIT_NOCLEAR" val="0"/>
  <p:tag name="KSO_WM_UNIT_VALUE" val="6"/>
  <p:tag name="KSO_WM_DIAGRAM_GROUP_CODE" val="n1-1"/>
  <p:tag name="KSO_WM_UNIT_TYPE" val="n_h_f"/>
  <p:tag name="KSO_WM_UNIT_INDEX" val="1_1_1"/>
  <p:tag name="KSO_WM_UNIT_TEXT_FILL_FORE_SCHEMECOLOR_INDEX" val="14"/>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2_1"/>
  <p:tag name="KSO_WM_TEMPLATE_CATEGORY" val="diagram"/>
  <p:tag name="KSO_WM_TEMPLATE_INDEX" val="20201468"/>
  <p:tag name="KSO_WM_UNIT_LAYERLEVEL" val="1_1_1"/>
  <p:tag name="KSO_WM_TAG_VERSION" val="1.0"/>
  <p:tag name="KSO_WM_BEAUTIFY_FLAG" val="#wm#"/>
  <p:tag name="KSO_WM_UNIT_TYPE" val="m_h_i"/>
  <p:tag name="KSO_WM_UNIT_INDEX" val="1_2_1"/>
  <p:tag name="KSO_WM_UNIT_FILL_FORE_SCHEMECOLOR_INDEX" val="5"/>
  <p:tag name="KSO_WM_UNIT_FILL_TYPE" val="1"/>
  <p:tag name="KSO_WM_UNIT_USESOURCEFORMAT_APPLY" val="1"/>
  <p:tag name="KSO_WM_UNIT_DIAGRAM_SCHEMECOLOR_ID" val="0"/>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1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1_1"/>
  <p:tag name="KSO_WM_UNIT_FILL_FORE_SCHEMECOLOR_INDEX" val="14"/>
  <p:tag name="KSO_WM_UNIT_FILL_TYPE" val="1"/>
  <p:tag name="KSO_WM_UNIT_TEXT_FILL_FORE_SCHEMECOLOR_INDEX" val="2"/>
  <p:tag name="KSO_WM_UNIT_TEXT_FILL_TYPE" val="1"/>
  <p:tag name="KSO_WM_UNIT_USESOURCEFORMAT_APPLY" val="1"/>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2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2_1"/>
  <p:tag name="KSO_WM_UNIT_FILL_FORE_SCHEMECOLOR_INDEX" val="14"/>
  <p:tag name="KSO_WM_UNIT_FILL_TYPE" val="1"/>
  <p:tag name="KSO_WM_UNIT_TEXT_FILL_FORE_SCHEMECOLOR_INDEX" val="2"/>
  <p:tag name="KSO_WM_UNIT_TEXT_FILL_TYPE" val="1"/>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3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3_2"/>
  <p:tag name="KSO_WM_UNIT_FILL_FORE_SCHEMECOLOR_INDEX" val="14"/>
  <p:tag name="KSO_WM_UNIT_FILL_TYPE" val="1"/>
  <p:tag name="KSO_WM_UNIT_TEXT_FILL_FORE_SCHEMECOLOR_INDEX" val="2"/>
  <p:tag name="KSO_WM_UNIT_TEX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4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4_2"/>
  <p:tag name="KSO_WM_UNIT_FILL_FORE_SCHEMECOLOR_INDEX" val="14"/>
  <p:tag name="KSO_WM_UNIT_FILL_TYPE" val="1"/>
  <p:tag name="KSO_WM_UNIT_TEXT_FILL_FORE_SCHEMECOLOR_INDEX" val="2"/>
  <p:tag name="KSO_WM_UNIT_TEXT_FILL_TYPE" val="1"/>
  <p:tag name="KSO_WM_UNIT_USESOURCEFORMAT_APPLY" val="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i*1_2_5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5_2"/>
  <p:tag name="KSO_WM_UNIT_FILL_FORE_SCHEMECOLOR_INDEX" val="14"/>
  <p:tag name="KSO_WM_UNIT_FILL_TYPE" val="1"/>
  <p:tag name="KSO_WM_UNIT_TEXT_FILL_FORE_SCHEMECOLOR_INDEX" val="2"/>
  <p:tag name="KSO_WM_UNIT_TEXT_FILL_TYPE" val="1"/>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f*1_2_5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DIAGRAM_GROUP_CODE" val="n1-1"/>
  <p:tag name="KSO_WM_UNIT_TYPE" val="n_h_h_f"/>
  <p:tag name="KSO_WM_UNIT_INDEX" val="1_2_5_1"/>
  <p:tag name="KSO_WM_UNIT_TEXT_FILL_FORE_SCHEMECOLOR_INDEX" val="14"/>
  <p:tag name="KSO_WM_UNIT_TEXT_FILL_TYPE" val="1"/>
  <p:tag name="KSO_WM_UNIT_USESOURCEFORMAT_APPLY" val="1"/>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f*1_2_1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DIAGRAM_GROUP_CODE" val="n1-1"/>
  <p:tag name="KSO_WM_UNIT_TYPE" val="n_h_h_f"/>
  <p:tag name="KSO_WM_UNIT_INDEX" val="1_2_1_1"/>
  <p:tag name="KSO_WM_UNIT_TEXT_FILL_FORE_SCHEMECOLOR_INDEX" val="14"/>
  <p:tag name="KSO_WM_UNIT_TEXT_FILL_TYPE" val="1"/>
  <p:tag name="KSO_WM_UNIT_USESOURCEFORMAT_APPLY" val="1"/>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f*1_2_2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DIAGRAM_GROUP_CODE" val="n1-1"/>
  <p:tag name="KSO_WM_UNIT_TYPE" val="n_h_h_f"/>
  <p:tag name="KSO_WM_UNIT_INDEX" val="1_2_2_1"/>
  <p:tag name="KSO_WM_UNIT_TEXT_FILL_FORE_SCHEMECOLOR_INDEX" val="14"/>
  <p:tag name="KSO_WM_UNIT_TEXT_FILL_TYPE" val="1"/>
  <p:tag name="KSO_WM_UNIT_USESOURCEFORMAT_APPLY" val="1"/>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f*1_2_3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DIAGRAM_GROUP_CODE" val="n1-1"/>
  <p:tag name="KSO_WM_UNIT_TYPE" val="n_h_h_f"/>
  <p:tag name="KSO_WM_UNIT_INDEX" val="1_2_3_1"/>
  <p:tag name="KSO_WM_UNIT_TEXT_FILL_FORE_SCHEMECOLOR_INDEX" val="14"/>
  <p:tag name="KSO_WM_UNIT_TEXT_FILL_TYPE" val="1"/>
  <p:tag name="KSO_WM_UNIT_USESOURCEFORMAT_APPLY" val="1"/>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4*n_h_h_f*1_2_4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DIAGRAM_GROUP_CODE" val="n1-1"/>
  <p:tag name="KSO_WM_UNIT_TYPE" val="n_h_h_f"/>
  <p:tag name="KSO_WM_UNIT_INDEX" val="1_2_4_1"/>
  <p:tag name="KSO_WM_UNIT_TEXT_FILL_FORE_SCHEMECOLOR_INDEX" val="14"/>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2_2"/>
  <p:tag name="KSO_WM_TEMPLATE_CATEGORY" val="diagram"/>
  <p:tag name="KSO_WM_TEMPLATE_INDEX" val="20201468"/>
  <p:tag name="KSO_WM_UNIT_LAYERLEVEL" val="1_1_1"/>
  <p:tag name="KSO_WM_TAG_VERSION" val="1.0"/>
  <p:tag name="KSO_WM_BEAUTIFY_FLAG" val="#wm#"/>
  <p:tag name="KSO_WM_UNIT_TYPE" val="m_h_i"/>
  <p:tag name="KSO_WM_UNIT_INDEX" val="1_2_2"/>
  <p:tag name="KSO_WM_UNIT_USESOURCEFORMAT_APPLY" val="1"/>
  <p:tag name="KSO_WM_UNIT_DIAGRAM_SCHEMECOLOR_ID" val="0"/>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i*1_1_1"/>
  <p:tag name="KSO_WM_TEMPLATE_CATEGORY" val="diagram"/>
  <p:tag name="KSO_WM_TEMPLATE_INDEX" val="20200129"/>
  <p:tag name="KSO_WM_UNIT_LAYERLEVEL" val="1_1_1"/>
  <p:tag name="KSO_WM_TAG_VERSION" val="1.0"/>
  <p:tag name="KSO_WM_BEAUTIFY_FLAG" val="#wm#"/>
  <p:tag name="KSO_WM_DIAGRAM_GROUP_CODE" val="n1-1"/>
  <p:tag name="KSO_WM_UNIT_TYPE" val="n_h_i"/>
  <p:tag name="KSO_WM_UNIT_INDEX" val="1_1_1"/>
  <p:tag name="KSO_WM_UNIT_FILL_FORE_SCHEMECOLOR_INDEX" val="5"/>
  <p:tag name="KSO_WM_UNIT_FILL_TYPE" val="1"/>
  <p:tag name="KSO_WM_UNIT_TEXT_FILL_FORE_SCHEMECOLOR_INDEX" val="2"/>
  <p:tag name="KSO_WM_UNIT_TEXT_FILL_TYPE" val="1"/>
  <p:tag name="KSO_WM_UNIT_USESOURCEFORMAT_APPLY" val="1"/>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1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1_1"/>
  <p:tag name="KSO_WM_UNIT_FILL_FORE_SCHEMECOLOR_INDEX" val="14"/>
  <p:tag name="KSO_WM_UNIT_FILL_TYPE" val="1"/>
  <p:tag name="KSO_WM_UNIT_TEXT_FILL_FORE_SCHEMECOLOR_INDEX" val="2"/>
  <p:tag name="KSO_WM_UNIT_TEXT_FILL_TYPE" val="1"/>
  <p:tag name="KSO_WM_UNIT_USESOURCEFORMAT_APPLY" val="1"/>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3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3_1"/>
  <p:tag name="KSO_WM_UNIT_FILL_FORE_SCHEMECOLOR_INDEX" val="14"/>
  <p:tag name="KSO_WM_UNIT_FILL_TYPE" val="1"/>
  <p:tag name="KSO_WM_UNIT_TEXT_FILL_FORE_SCHEMECOLOR_INDEX" val="2"/>
  <p:tag name="KSO_WM_UNIT_TEXT_FILL_TYPE" val="1"/>
  <p:tag name="KSO_WM_UNIT_USESOURCEFORMAT_APPLY" val="1"/>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4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4_1"/>
  <p:tag name="KSO_WM_UNIT_FILL_FORE_SCHEMECOLOR_INDEX" val="14"/>
  <p:tag name="KSO_WM_UNIT_FILL_TYPE" val="1"/>
  <p:tag name="KSO_WM_UNIT_TEXT_FILL_FORE_SCHEMECOLOR_INDEX" val="2"/>
  <p:tag name="KSO_WM_UNIT_TEXT_FILL_TYPE" val="1"/>
  <p:tag name="KSO_WM_UNIT_USESOURCEFORMAT_APPLY" val="1"/>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2_1"/>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2_1"/>
  <p:tag name="KSO_WM_UNIT_FILL_FORE_SCHEMECOLOR_INDEX" val="14"/>
  <p:tag name="KSO_WM_UNIT_FILL_TYPE" val="1"/>
  <p:tag name="KSO_WM_UNIT_TEXT_FILL_FORE_SCHEMECOLOR_INDEX" val="2"/>
  <p:tag name="KSO_WM_UNIT_TEXT_FILL_TYPE" val="1"/>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1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1_2"/>
  <p:tag name="KSO_WM_UNIT_LINE_FORE_SCHEMECOLOR_INDEX" val="14"/>
  <p:tag name="KSO_WM_UNIT_LINE_FILL_TYPE" val="2"/>
  <p:tag name="KSO_WM_UNIT_USESOURCEFORMAT_APPLY" val="1"/>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4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4_2"/>
  <p:tag name="KSO_WM_UNIT_LINE_FORE_SCHEMECOLOR_INDEX" val="14"/>
  <p:tag name="KSO_WM_UNIT_LINE_FILL_TYPE" val="2"/>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2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2_2"/>
  <p:tag name="KSO_WM_UNIT_LINE_FORE_SCHEMECOLOR_INDEX" val="14"/>
  <p:tag name="KSO_WM_UNIT_LINE_FILL_TYPE" val="2"/>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i*1_2_3_2"/>
  <p:tag name="KSO_WM_TEMPLATE_CATEGORY" val="diagram"/>
  <p:tag name="KSO_WM_TEMPLATE_INDEX" val="20200129"/>
  <p:tag name="KSO_WM_UNIT_LAYERLEVEL" val="1_1_1_1"/>
  <p:tag name="KSO_WM_TAG_VERSION" val="1.0"/>
  <p:tag name="KSO_WM_BEAUTIFY_FLAG" val="#wm#"/>
  <p:tag name="KSO_WM_DIAGRAM_GROUP_CODE" val="n1-1"/>
  <p:tag name="KSO_WM_UNIT_TYPE" val="n_h_h_i"/>
  <p:tag name="KSO_WM_UNIT_INDEX" val="1_2_3_2"/>
  <p:tag name="KSO_WM_UNIT_LINE_FORE_SCHEMECOLOR_INDEX" val="14"/>
  <p:tag name="KSO_WM_UNIT_LINE_FILL_TYPE" val="2"/>
  <p:tag name="KSO_WM_UNIT_USESOURCEFORMAT_APPLY" val="1"/>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f*1_2_2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UNIT_VALUE" val="6"/>
  <p:tag name="KSO_WM_DIAGRAM_GROUP_CODE" val="n1-1"/>
  <p:tag name="KSO_WM_UNIT_TYPE" val="n_h_h_f"/>
  <p:tag name="KSO_WM_UNIT_INDEX" val="1_2_2_1"/>
  <p:tag name="KSO_WM_UNIT_TEXT_FILL_FORE_SCHEMECOLOR_INDEX" val="14"/>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2_3"/>
  <p:tag name="KSO_WM_TEMPLATE_CATEGORY" val="diagram"/>
  <p:tag name="KSO_WM_TEMPLATE_INDEX" val="20201468"/>
  <p:tag name="KSO_WM_UNIT_LAYERLEVEL" val="1_1_1"/>
  <p:tag name="KSO_WM_TAG_VERSION" val="1.0"/>
  <p:tag name="KSO_WM_BEAUTIFY_FLAG" val="#wm#"/>
  <p:tag name="KSO_WM_UNIT_TYPE" val="m_h_i"/>
  <p:tag name="KSO_WM_UNIT_INDEX" val="1_2_3"/>
  <p:tag name="KSO_WM_UNIT_LINE_FORE_SCHEMECOLOR_INDEX" val="5"/>
  <p:tag name="KSO_WM_UNIT_LINE_FILL_TYPE" val="2"/>
  <p:tag name="KSO_WM_UNIT_USESOURCEFORMAT_APPLY" val="1"/>
  <p:tag name="KSO_WM_UNIT_DIAGRAM_SCHEMECOLOR_ID" val="0"/>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f*1_2_3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UNIT_VALUE" val="6"/>
  <p:tag name="KSO_WM_DIAGRAM_GROUP_CODE" val="n1-1"/>
  <p:tag name="KSO_WM_UNIT_TYPE" val="n_h_h_f"/>
  <p:tag name="KSO_WM_UNIT_INDEX" val="1_2_3_1"/>
  <p:tag name="KSO_WM_UNIT_TEXT_FILL_FORE_SCHEMECOLOR_INDEX" val="14"/>
  <p:tag name="KSO_WM_UNIT_TEXT_FILL_TYPE" val="1"/>
  <p:tag name="KSO_WM_UNIT_USESOURCEFORMAT_APPLY" val="1"/>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f*1_2_1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UNIT_VALUE" val="6"/>
  <p:tag name="KSO_WM_DIAGRAM_GROUP_CODE" val="n1-1"/>
  <p:tag name="KSO_WM_UNIT_TYPE" val="n_h_h_f"/>
  <p:tag name="KSO_WM_UNIT_INDEX" val="1_2_1_1"/>
  <p:tag name="KSO_WM_UNIT_TEXT_FILL_FORE_SCHEMECOLOR_INDEX" val="14"/>
  <p:tag name="KSO_WM_UNIT_TEXT_FILL_TYPE" val="1"/>
  <p:tag name="KSO_WM_UNIT_USESOURCEFORMAT_APPLY" val="1"/>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h_f*1_2_4_1"/>
  <p:tag name="KSO_WM_TEMPLATE_CATEGORY" val="diagram"/>
  <p:tag name="KSO_WM_TEMPLATE_INDEX" val="20200129"/>
  <p:tag name="KSO_WM_UNIT_LAYERLEVEL" val="1_1_1_1"/>
  <p:tag name="KSO_WM_TAG_VERSION" val="1.0"/>
  <p:tag name="KSO_WM_BEAUTIFY_FLAG" val="#wm#"/>
  <p:tag name="KSO_WM_UNIT_PRESET_TEXT" val="添加标题"/>
  <p:tag name="KSO_WM_UNIT_NOCLEAR" val="0"/>
  <p:tag name="KSO_WM_UNIT_VALUE" val="6"/>
  <p:tag name="KSO_WM_DIAGRAM_GROUP_CODE" val="n1-1"/>
  <p:tag name="KSO_WM_UNIT_TYPE" val="n_h_h_f"/>
  <p:tag name="KSO_WM_UNIT_INDEX" val="1_2_4_1"/>
  <p:tag name="KSO_WM_UNIT_TEXT_FILL_FORE_SCHEMECOLOR_INDEX" val="14"/>
  <p:tag name="KSO_WM_UNIT_TEXT_FILL_TYPE" val="1"/>
  <p:tag name="KSO_WM_UNIT_USESOURCEFORMAT_APPLY" val="1"/>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129_3*n_h_f*1_1_1"/>
  <p:tag name="KSO_WM_TEMPLATE_CATEGORY" val="diagram"/>
  <p:tag name="KSO_WM_TEMPLATE_INDEX" val="20200129"/>
  <p:tag name="KSO_WM_UNIT_LAYERLEVEL" val="1_1_1"/>
  <p:tag name="KSO_WM_TAG_VERSION" val="1.0"/>
  <p:tag name="KSO_WM_BEAUTIFY_FLAG" val="#wm#"/>
  <p:tag name="KSO_WM_UNIT_PRESET_TEXT" val="添加标题"/>
  <p:tag name="KSO_WM_UNIT_NOCLEAR" val="0"/>
  <p:tag name="KSO_WM_UNIT_VALUE" val="6"/>
  <p:tag name="KSO_WM_DIAGRAM_GROUP_CODE" val="n1-1"/>
  <p:tag name="KSO_WM_UNIT_TYPE" val="n_h_f"/>
  <p:tag name="KSO_WM_UNIT_INDEX" val="1_1_1"/>
  <p:tag name="KSO_WM_UNIT_TEXT_FILL_FORE_SCHEMECOLOR_INDEX" val="14"/>
  <p:tag name="KSO_WM_UNIT_TEXT_FILL_TYPE" val="1"/>
  <p:tag name="KSO_WM_UNIT_USESOURCEFORMAT_APPLY" val="1"/>
</p:tagLst>
</file>

<file path=ppt/tags/tag48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85.xml><?xml version="1.0" encoding="utf-8"?>
<p:tagLst xmlns:a="http://schemas.openxmlformats.org/drawingml/2006/main" xmlns:r="http://schemas.openxmlformats.org/officeDocument/2006/relationships" xmlns:p="http://schemas.openxmlformats.org/presentationml/2006/main">
  <p:tag name="REFSHAPE" val="808957852"/>
</p:tagLst>
</file>

<file path=ppt/tags/tag48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87.xml><?xml version="1.0" encoding="utf-8"?>
<p:tagLst xmlns:a="http://schemas.openxmlformats.org/drawingml/2006/main" xmlns:r="http://schemas.openxmlformats.org/officeDocument/2006/relationships" xmlns:p="http://schemas.openxmlformats.org/presentationml/2006/main">
  <p:tag name="REFSHAPE" val="808957852"/>
</p:tagLst>
</file>

<file path=ppt/tags/tag48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89.xml><?xml version="1.0" encoding="utf-8"?>
<p:tagLst xmlns:a="http://schemas.openxmlformats.org/drawingml/2006/main" xmlns:r="http://schemas.openxmlformats.org/officeDocument/2006/relationships" xmlns:p="http://schemas.openxmlformats.org/presentationml/2006/main">
  <p:tag name="REFSHAPE" val="808957852"/>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1468_3*m_h_a*1_2_1"/>
  <p:tag name="KSO_WM_TEMPLATE_CATEGORY" val="diagram"/>
  <p:tag name="KSO_WM_TEMPLATE_INDEX" val="20201468"/>
  <p:tag name="KSO_WM_UNIT_LAYERLEVEL" val="1_1_1"/>
  <p:tag name="KSO_WM_TAG_VERSION" val="1.0"/>
  <p:tag name="KSO_WM_BEAUTIFY_FLAG" val="#wm#"/>
  <p:tag name="KSO_WM_UNIT_PRESET_TEXT" val="添加标题"/>
  <p:tag name="KSO_WM_UNIT_USESOURCEFORMAT_APPLY" val="1"/>
  <p:tag name="KSO_WM_UNIT_DIAGRAM_SCHEMECOLOR_ID" val="0"/>
</p:tagLst>
</file>

<file path=ppt/tags/tag490.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91.xml><?xml version="1.0" encoding="utf-8"?>
<p:tagLst xmlns:a="http://schemas.openxmlformats.org/drawingml/2006/main" xmlns:r="http://schemas.openxmlformats.org/officeDocument/2006/relationships" xmlns:p="http://schemas.openxmlformats.org/presentationml/2006/main">
  <p:tag name="REFSHAPE" val="808957852"/>
</p:tagLst>
</file>

<file path=ppt/tags/tag492.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93.xml><?xml version="1.0" encoding="utf-8"?>
<p:tagLst xmlns:a="http://schemas.openxmlformats.org/drawingml/2006/main" xmlns:r="http://schemas.openxmlformats.org/officeDocument/2006/relationships" xmlns:p="http://schemas.openxmlformats.org/presentationml/2006/main">
  <p:tag name="REFSHAPE" val="808957852"/>
</p:tagLst>
</file>

<file path=ppt/tags/tag494.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95.xml><?xml version="1.0" encoding="utf-8"?>
<p:tagLst xmlns:a="http://schemas.openxmlformats.org/drawingml/2006/main" xmlns:r="http://schemas.openxmlformats.org/officeDocument/2006/relationships" xmlns:p="http://schemas.openxmlformats.org/presentationml/2006/main">
  <p:tag name="REFSHAPE" val="808957852"/>
</p:tagLst>
</file>

<file path=ppt/tags/tag496.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497.xml><?xml version="1.0" encoding="utf-8"?>
<p:tagLst xmlns:a="http://schemas.openxmlformats.org/drawingml/2006/main" xmlns:r="http://schemas.openxmlformats.org/officeDocument/2006/relationships" xmlns:p="http://schemas.openxmlformats.org/presentationml/2006/main">
  <p:tag name="REFSHAPE" val="808957852"/>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1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LINE_FORE_SCHEMECOLOR_INDEX" val="5"/>
  <p:tag name="KSO_WM_UNIT_LINE_FILL_TYPE" val="2"/>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4_2"/>
  <p:tag name="KSO_WM_TEMPLATE_CATEGORY" val="diagram"/>
  <p:tag name="KSO_WM_TEMPLATE_INDEX" val="20201468"/>
  <p:tag name="KSO_WM_UNIT_LAYERLEVEL" val="1_1_1"/>
  <p:tag name="KSO_WM_TAG_VERSION" val="1.0"/>
  <p:tag name="KSO_WM_BEAUTIFY_FLAG" val="#wm#"/>
  <p:tag name="KSO_WM_UNIT_TYPE" val="m_h_i"/>
  <p:tag name="KSO_WM_UNIT_INDEX" val="1_4_2"/>
  <p:tag name="KSO_WM_UNIT_FILL_FORE_SCHEMECOLOR_INDEX" val="5"/>
  <p:tag name="KSO_WM_UNIT_FILL_TYPE" val="1"/>
  <p:tag name="KSO_WM_UNIT_USESOURCEFORMAT_APPLY" val="1"/>
  <p:tag name="KSO_WM_UNIT_DIAGRAM_SCHEMECOLOR_ID" val="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4_3"/>
  <p:tag name="KSO_WM_TEMPLATE_CATEGORY" val="diagram"/>
  <p:tag name="KSO_WM_TEMPLATE_INDEX" val="20201468"/>
  <p:tag name="KSO_WM_UNIT_LAYERLEVEL" val="1_1_1"/>
  <p:tag name="KSO_WM_TAG_VERSION" val="1.0"/>
  <p:tag name="KSO_WM_BEAUTIFY_FLAG" val="#wm#"/>
  <p:tag name="KSO_WM_UNIT_TYPE" val="m_h_i"/>
  <p:tag name="KSO_WM_UNIT_INDEX" val="1_4_3"/>
  <p:tag name="KSO_WM_UNIT_USESOURCEFORMAT_APPLY" val="1"/>
  <p:tag name="KSO_WM_UNIT_DIAGRAM_SCHEMECOLOR_ID" val="0"/>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4_4"/>
  <p:tag name="KSO_WM_TEMPLATE_CATEGORY" val="diagram"/>
  <p:tag name="KSO_WM_TEMPLATE_INDEX" val="20201468"/>
  <p:tag name="KSO_WM_UNIT_LAYERLEVEL" val="1_1_1"/>
  <p:tag name="KSO_WM_TAG_VERSION" val="1.0"/>
  <p:tag name="KSO_WM_BEAUTIFY_FLAG" val="#wm#"/>
  <p:tag name="KSO_WM_UNIT_TYPE" val="m_h_i"/>
  <p:tag name="KSO_WM_UNIT_INDEX" val="1_4_4"/>
  <p:tag name="KSO_WM_UNIT_LINE_FORE_SCHEMECOLOR_INDEX" val="5"/>
  <p:tag name="KSO_WM_UNIT_LINE_FILL_TYPE" val="2"/>
  <p:tag name="KSO_WM_UNIT_USESOURCEFORMAT_APPLY" val="1"/>
  <p:tag name="KSO_WM_UNIT_DIAGRAM_SCHEMECOLOR_ID" val="0"/>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3_2"/>
  <p:tag name="KSO_WM_TEMPLATE_CATEGORY" val="diagram"/>
  <p:tag name="KSO_WM_TEMPLATE_INDEX" val="20201468"/>
  <p:tag name="KSO_WM_UNIT_LAYERLEVEL" val="1_1_1"/>
  <p:tag name="KSO_WM_TAG_VERSION" val="1.0"/>
  <p:tag name="KSO_WM_BEAUTIFY_FLAG" val="#wm#"/>
  <p:tag name="KSO_WM_UNIT_TYPE" val="m_h_i"/>
  <p:tag name="KSO_WM_UNIT_INDEX" val="1_3_2"/>
  <p:tag name="KSO_WM_UNIT_FILL_FORE_SCHEMECOLOR_INDEX" val="5"/>
  <p:tag name="KSO_WM_UNIT_FILL_TYPE" val="1"/>
  <p:tag name="KSO_WM_UNIT_USESOURCEFORMAT_APPLY" val="1"/>
  <p:tag name="KSO_WM_UNIT_DIAGRAM_SCHEMECOLOR_ID" val="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3_3"/>
  <p:tag name="KSO_WM_TEMPLATE_CATEGORY" val="diagram"/>
  <p:tag name="KSO_WM_TEMPLATE_INDEX" val="20201468"/>
  <p:tag name="KSO_WM_UNIT_LAYERLEVEL" val="1_1_1"/>
  <p:tag name="KSO_WM_TAG_VERSION" val="1.0"/>
  <p:tag name="KSO_WM_BEAUTIFY_FLAG" val="#wm#"/>
  <p:tag name="KSO_WM_UNIT_TYPE" val="m_h_i"/>
  <p:tag name="KSO_WM_UNIT_INDEX" val="1_3_3"/>
  <p:tag name="KSO_WM_UNIT_USESOURCEFORMAT_APPLY" val="1"/>
  <p:tag name="KSO_WM_UNIT_DIAGRAM_SCHEMECOLOR_ID" val="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h_i*1_3_4"/>
  <p:tag name="KSO_WM_TEMPLATE_CATEGORY" val="diagram"/>
  <p:tag name="KSO_WM_TEMPLATE_INDEX" val="20201468"/>
  <p:tag name="KSO_WM_UNIT_LAYERLEVEL" val="1_1_1"/>
  <p:tag name="KSO_WM_TAG_VERSION" val="1.0"/>
  <p:tag name="KSO_WM_BEAUTIFY_FLAG" val="#wm#"/>
  <p:tag name="KSO_WM_UNIT_TYPE" val="m_h_i"/>
  <p:tag name="KSO_WM_UNIT_INDEX" val="1_3_4"/>
  <p:tag name="KSO_WM_UNIT_LINE_FORE_SCHEMECOLOR_INDEX" val="5"/>
  <p:tag name="KSO_WM_UNIT_LINE_FILL_TYPE" val="2"/>
  <p:tag name="KSO_WM_UNIT_USESOURCEFORMAT_APPLY" val="1"/>
  <p:tag name="KSO_WM_UNIT_DIAGRAM_SCHEMECOLOR_ID" val="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2"/>
  <p:tag name="KSO_WM_TEMPLATE_CATEGORY" val="diagram"/>
  <p:tag name="KSO_WM_TEMPLATE_INDEX" val="20201468"/>
  <p:tag name="KSO_WM_UNIT_LAYERLEVEL" val="1_1"/>
  <p:tag name="KSO_WM_TAG_VERSION" val="1.0"/>
  <p:tag name="KSO_WM_BEAUTIFY_FLAG" val="#wm#"/>
  <p:tag name="KSO_WM_UNIT_TYPE" val="m_i"/>
  <p:tag name="KSO_WM_UNIT_INDEX" val="1_2"/>
  <p:tag name="KSO_WM_UNIT_LINE_FORE_SCHEMECOLOR_INDEX" val="5"/>
  <p:tag name="KSO_WM_UNIT_LINE_FILL_TYPE" val="2"/>
  <p:tag name="KSO_WM_UNIT_USESOURCEFORMAT_APPLY" val="1"/>
  <p:tag name="KSO_WM_UNIT_DIAGRAM_SCHEMECOLOR_ID" val="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3"/>
  <p:tag name="KSO_WM_TEMPLATE_CATEGORY" val="diagram"/>
  <p:tag name="KSO_WM_TEMPLATE_INDEX" val="20201468"/>
  <p:tag name="KSO_WM_UNIT_LAYERLEVEL" val="1_1"/>
  <p:tag name="KSO_WM_TAG_VERSION" val="1.0"/>
  <p:tag name="KSO_WM_BEAUTIFY_FLAG" val="#wm#"/>
  <p:tag name="KSO_WM_UNIT_TYPE" val="m_i"/>
  <p:tag name="KSO_WM_UNIT_INDEX" val="1_3"/>
  <p:tag name="KSO_WM_UNIT_LINE_FORE_SCHEMECOLOR_INDEX" val="5"/>
  <p:tag name="KSO_WM_UNIT_LINE_FILL_TYPE" val="2"/>
  <p:tag name="KSO_WM_UNIT_USESOURCEFORMAT_APPLY" val="1"/>
  <p:tag name="KSO_WM_UNIT_DIAGRAM_SCHEMECOLOR_ID" val="0"/>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4"/>
  <p:tag name="KSO_WM_TEMPLATE_CATEGORY" val="diagram"/>
  <p:tag name="KSO_WM_TEMPLATE_INDEX" val="20201468"/>
  <p:tag name="KSO_WM_UNIT_LAYERLEVEL" val="1_1"/>
  <p:tag name="KSO_WM_TAG_VERSION" val="1.0"/>
  <p:tag name="KSO_WM_BEAUTIFY_FLAG" val="#wm#"/>
  <p:tag name="KSO_WM_UNIT_TYPE" val="m_i"/>
  <p:tag name="KSO_WM_UNIT_INDEX" val="1_4"/>
  <p:tag name="KSO_WM_UNIT_LINE_FORE_SCHEMECOLOR_INDEX" val="5"/>
  <p:tag name="KSO_WM_UNIT_LINE_FILL_TYPE" val="2"/>
  <p:tag name="KSO_WM_UNIT_USESOURCEFORMAT_APPLY" val="1"/>
  <p:tag name="KSO_WM_UNIT_DIAGRAM_SCHEMECOLOR_ID" val="0"/>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5"/>
  <p:tag name="KSO_WM_TEMPLATE_CATEGORY" val="diagram"/>
  <p:tag name="KSO_WM_TEMPLATE_INDEX" val="20201468"/>
  <p:tag name="KSO_WM_UNIT_LAYERLEVEL" val="1_1"/>
  <p:tag name="KSO_WM_TAG_VERSION" val="1.0"/>
  <p:tag name="KSO_WM_BEAUTIFY_FLAG" val="#wm#"/>
  <p:tag name="KSO_WM_UNIT_TYPE" val="m_i"/>
  <p:tag name="KSO_WM_UNIT_INDEX" val="1_5"/>
  <p:tag name="KSO_WM_UNIT_LINE_FORE_SCHEMECOLOR_INDEX" val="5"/>
  <p:tag name="KSO_WM_UNIT_LINE_FILL_TYPE" val="2"/>
  <p:tag name="KSO_WM_UNIT_USESOURCEFORMAT_APPLY" val="1"/>
  <p:tag name="KSO_WM_UNIT_DIAGRAM_SCHEMECOLOR_ID"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f*1_1_1"/>
  <p:tag name="KSO_WM_UNIT_LAYERLEVEL" val="1_1_1"/>
  <p:tag name="KSO_WM_UNIT_HIGHLIGHT" val="0"/>
  <p:tag name="KSO_WM_UNIT_COMPATIBLE" val="0"/>
  <p:tag name="KSO_WM_UNIT_DIAGRAM_ISNUMVISUAL" val="0"/>
  <p:tag name="KSO_WM_UNIT_DIAGRAM_ISREFERUNIT" val="0"/>
  <p:tag name="KSO_WM_UNIT_PRESET_TEXT" val="单击此处添加文本具体内容"/>
  <p:tag name="KSO_WM_UNIT_NOCLEAR" val="0"/>
  <p:tag name="KSO_WM_UNIT_VALUE" val="28"/>
  <p:tag name="KSO_WM_DIAGRAM_GROUP_CODE" val="l1-1"/>
  <p:tag name="KSO_WM_UNIT_TYPE" val="l_h_f"/>
  <p:tag name="KSO_WM_UNIT_INDEX" val="1_1_1"/>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ID" val="diagram20201468_3*m_i*1_6"/>
  <p:tag name="KSO_WM_TEMPLATE_CATEGORY" val="diagram"/>
  <p:tag name="KSO_WM_TEMPLATE_INDEX" val="20201468"/>
  <p:tag name="KSO_WM_UNIT_LAYERLEVEL" val="1_1"/>
  <p:tag name="KSO_WM_TAG_VERSION" val="1.0"/>
  <p:tag name="KSO_WM_BEAUTIFY_FLAG" val="#wm#"/>
  <p:tag name="KSO_WM_UNIT_TYPE" val="m_i"/>
  <p:tag name="KSO_WM_UNIT_INDEX" val="1_6"/>
  <p:tag name="KSO_WM_UNIT_LINE_FORE_SCHEMECOLOR_INDEX" val="5"/>
  <p:tag name="KSO_WM_UNIT_LINE_FILL_TYPE" val="2"/>
  <p:tag name="KSO_WM_UNIT_USESOURCEFORMAT_APPLY" val="1"/>
  <p:tag name="KSO_WM_UNIT_DIAGRAM_SCHEMECOLOR_ID" val="0"/>
</p:tagLst>
</file>

<file path=ppt/tags/tag61.xml><?xml version="1.0" encoding="utf-8"?>
<p:tagLst xmlns:a="http://schemas.openxmlformats.org/drawingml/2006/main" xmlns:r="http://schemas.openxmlformats.org/officeDocument/2006/relationships" xmlns:p="http://schemas.openxmlformats.org/presentationml/2006/main">
  <p:tag name="KSO_WM_TEMPLATE_INDEX" val="20187671"/>
  <p:tag name="KSO_WM_TAG_VERSION" val="1.0"/>
  <p:tag name="KSO_WM_SLIDE_INDEX" val="1"/>
  <p:tag name="KSO_WM_SLIDE_ITEM_CNT" val="2"/>
  <p:tag name="KSO_WM_SLIDE_LAYOUT" val="n"/>
  <p:tag name="KSO_WM_SLIDE_LAYOUT_CNT" val="1"/>
  <p:tag name="KSO_WM_SLIDE_TYPE" val="text"/>
  <p:tag name="KSO_WM_SLIDE_SUBTYPE" val="diag"/>
  <p:tag name="KSO_WM_BEAUTIFY_FLAG" val="#wm#"/>
  <p:tag name="KSO_WM_SLIDE_POSITION" val="106.313*104.063"/>
  <p:tag name="KSO_WM_SLIDE_SIZE" val="747.375*331.875"/>
  <p:tag name="KSO_WM_TEMPLATE_CATEGORY" val="diagram"/>
  <p:tag name="KSO_WM_SLIDE_ID" val="diagram20187671_1"/>
  <p:tag name="KSO_WM_DIAGRAM_GROUP_CODE" val="n1-1"/>
  <p:tag name="KSO_WM_SLIDE_DIAGTYPE" val="n"/>
  <p:tag name="KSO_WM_TEMPLATE_SUBCATEGORY"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1"/>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1"/>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5"/>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5"/>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4"/>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2"/>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1"/>
  <p:tag name="KSO_WM_UNIT_DIAGRAM_ISNUMVISUAL" val="0"/>
  <p:tag name="KSO_WM_UNIT_DIAGRAM_ISREFERUNIT" val="0"/>
  <p:tag name="KSO_WM_UNIT_LINE_FORE_SCHEMECOLOR_INDEX" val="10"/>
  <p:tag name="KSO_WM_UNIT_LINE_FILL_TYPE" val="2"/>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4"/>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4"/>
  <p:tag name="KSO_WM_UNIT_DIAGRAM_ISNUMVISUAL" val="0"/>
  <p:tag name="KSO_WM_UNIT_DIAGRAM_ISREFERUNIT" val="0"/>
  <p:tag name="KSO_WM_UNIT_LINE_FORE_SCHEMECOLOR_INDEX" val="10"/>
  <p:tag name="KSO_WM_UNIT_LINE_FILL_TYPE" val="2"/>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3"/>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1"/>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1"/>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1"/>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FILL_FORE_SCHEMECOLOR_INDEX" val="6"/>
  <p:tag name="KSO_WM_UNIT_FILL_TYPE" val="1"/>
  <p:tag name="KSO_WM_UNIT_TEXT_FILL_FORE_SCHEMECOLOR_INDEX" val="2"/>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4"/>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4"/>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3"/>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3"/>
  <p:tag name="KSO_WM_UNIT_DIAGRAM_ISNUMVISUAL" val="0"/>
  <p:tag name="KSO_WM_UNIT_DIAGRAM_ISREFERUNIT" val="0"/>
  <p:tag name="KSO_WM_UNIT_FILL_FORE_SCHEMECOLOR_INDEX" val="10"/>
  <p:tag name="KSO_WM_UNIT_FILL_TYPE" val="1"/>
  <p:tag name="KSO_WM_UNIT_TEXT_FILL_FORE_SCHEMECOLOR_INDEX" val="2"/>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i*1_1_2"/>
  <p:tag name="KSO_WM_UNIT_LAYERLEVEL" val="1_1_1"/>
  <p:tag name="KSO_WM_BEAUTIFY_FLAG" val="#wm#"/>
  <p:tag name="KSO_WM_TAG_VERSION" val="1.0"/>
  <p:tag name="KSO_WM_UNIT_HIGHLIGHT" val="0"/>
  <p:tag name="KSO_WM_UNIT_COMPATIBLE" val="0"/>
  <p:tag name="KSO_WM_DIAGRAM_GROUP_CODE" val="n1-1"/>
  <p:tag name="KSO_WM_UNIT_TYPE" val="n_h_i"/>
  <p:tag name="KSO_WM_UNIT_INDEX" val="1_1_2"/>
  <p:tag name="KSO_WM_UNIT_DIAGRAM_ISNUMVISUAL" val="0"/>
  <p:tag name="KSO_WM_UNIT_DIAGRAM_ISREFERUNIT" val="0"/>
  <p:tag name="KSO_WM_UNIT_LINE_FORE_SCHEMECOLOR_INDEX" val="10"/>
  <p:tag name="KSO_WM_UNIT_LINE_FILL_TYPE" val="2"/>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1_2"/>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1_2"/>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i*1_2_2_3"/>
  <p:tag name="KSO_WM_UNIT_LAYERLEVEL" val="1_1_1_1"/>
  <p:tag name="KSO_WM_BEAUTIFY_FLAG" val="#wm#"/>
  <p:tag name="KSO_WM_TAG_VERSION" val="1.0"/>
  <p:tag name="KSO_WM_UNIT_HIGHLIGHT" val="0"/>
  <p:tag name="KSO_WM_UNIT_COMPATIBLE" val="0"/>
  <p:tag name="KSO_WM_DIAGRAM_GROUP_CODE" val="n1-1"/>
  <p:tag name="KSO_WM_UNIT_TYPE" val="n_h_h_i"/>
  <p:tag name="KSO_WM_UNIT_INDEX" val="1_2_2_3"/>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a*1_1_1"/>
  <p:tag name="KSO_WM_UNIT_LAYERLEVEL" val="1_1_1"/>
  <p:tag name="KSO_WM_UNIT_VALUE" val="11"/>
  <p:tag name="KSO_WM_UNIT_HIGHLIGHT" val="0"/>
  <p:tag name="KSO_WM_UNIT_COMPATIBLE" val="0"/>
  <p:tag name="KSO_WM_BEAUTIFY_FLAG" val="#wm#"/>
  <p:tag name="KSO_WM_TAG_VERSION" val="1.0"/>
  <p:tag name="KSO_WM_UNIT_ISCONTENTSTITLE" val="0"/>
  <p:tag name="KSO_WM_DIAGRAM_GROUP_CODE" val="n1-1"/>
  <p:tag name="KSO_WM_UNIT_TYPE" val="n_h_a"/>
  <p:tag name="KSO_WM_UNIT_INDEX" val="1_1_1"/>
  <p:tag name="KSO_WM_UNIT_PRESET_TEXT" val="单击此处添加标题"/>
  <p:tag name="KSO_WM_UNIT_DIAGRAM_ISNUMVISUAL" val="0"/>
  <p:tag name="KSO_WM_UNIT_DIAGRAM_ISREFERUNIT" val="0"/>
  <p:tag name="KSO_WM_UNIT_TEXT_FILL_FORE_SCHEMECOLOR_INDEX" val="13"/>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a*1_2_1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1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7671"/>
  <p:tag name="KSO_WM_UNIT_ID" val="diagram20187671_1*n_h_h_a*1_2_2_1"/>
  <p:tag name="KSO_WM_UNIT_LAYERLEVEL" val="1_1_1_1"/>
  <p:tag name="KSO_WM_UNIT_VALUE" val="12"/>
  <p:tag name="KSO_WM_UNIT_HIGHLIGHT" val="0"/>
  <p:tag name="KSO_WM_UNIT_COMPATIBLE" val="0"/>
  <p:tag name="KSO_WM_BEAUTIFY_FLAG" val="#wm#"/>
  <p:tag name="KSO_WM_TAG_VERSION" val="1.0"/>
  <p:tag name="KSO_WM_UNIT_ISCONTENTSTITLE" val="0"/>
  <p:tag name="KSO_WM_DIAGRAM_GROUP_CODE" val="n1-1"/>
  <p:tag name="KSO_WM_UNIT_TYPE" val="n_h_h_a"/>
  <p:tag name="KSO_WM_UNIT_INDEX" val="1_2_2_1"/>
  <p:tag name="KSO_WM_UNIT_PRESET_TEXT" val="单击此处添加标题"/>
  <p:tag name="KSO_WM_UNIT_DIAGRAM_ISNUMVISUAL" val="0"/>
  <p:tag name="KSO_WM_UNIT_DIAGRAM_ISREFERUNIT" val="0"/>
  <p:tag name="KSO_WM_UNIT_TEXT_FILL_FORE_SCHEMECOLOR_INDEX" val="14"/>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SLIDE_ITEM_CNT" val="3"/>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1"/>
  <p:tag name="KSO_WM_UNIT_USESOURCEFORMAT_APPLY" val="1"/>
  <p:tag name="KSO_WM_UNIT_DIAGRAM_SCHEMECOLOR_ID"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2"/>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FILL_FORE_SCHEMECOLOR_INDEX" val="14"/>
  <p:tag name="KSO_WM_UNIT_FILL_TYPE" val="1"/>
  <p:tag name="KSO_WM_UNIT_TEXT_FILL_FORE_SCHEMECOLOR_INDEX" val="5"/>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1"/>
  <p:tag name="KSO_WM_UNIT_USESOURCEFORMAT_APPLY" val="1"/>
  <p:tag name="KSO_WM_UNIT_DIAGRAM_SCHEMECOLOR_ID" val="0"/>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1"/>
  <p:tag name="KSO_WM_UNIT_USESOURCEFORMAT_APPLY" val="1"/>
  <p:tag name="KSO_WM_UNIT_DIAGRAM_SCHEMECOLOR_ID" val="0"/>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1"/>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1"/>
  <p:tag name="KSO_WM_UNIT_USESOURCEFORMAT_APPLY" val="1"/>
  <p:tag name="KSO_WM_UNIT_DIAGRAM_SCHEMECOLOR_ID" val="0"/>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1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1_5"/>
  <p:tag name="KSO_WM_UNIT_USESOURCEFORMAT_APPLY" val="1"/>
  <p:tag name="KSO_WM_UNIT_DIAGRAM_SCHEMECOLOR_ID" val="0"/>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3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3_5"/>
  <p:tag name="KSO_WM_UNIT_USESOURCEFORMAT_APPLY" val="1"/>
  <p:tag name="KSO_WM_UNIT_DIAGRAM_SCHEMECOLOR_ID" val="0"/>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5"/>
  <p:tag name="KSO_WM_UNIT_USESOURCEFORMAT_APPLY" val="1"/>
  <p:tag name="KSO_WM_UNIT_DIAGRAM_SCHEMECOLOR_ID" val="0"/>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5"/>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5"/>
  <p:tag name="KSO_WM_UNIT_USESOURCEFORMAT_APPLY" val="1"/>
  <p:tag name="KSO_WM_UNIT_DIAGRAM_SCHEMECOLOR_ID" val="0"/>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1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1_1"/>
  <p:tag name="KSO_WM_UNIT_TEXT_FILL_FORE_SCHEMECOLOR_INDEX" val="13"/>
  <p:tag name="KSO_WM_UNIT_TEXT_FILL_TYPE" val="1"/>
  <p:tag name="KSO_WM_UNIT_USESOURCEFORMAT_APPLY" val="1"/>
  <p:tag name="KSO_WM_UNIT_DIAGRAM_SCHEMECOLOR_ID" val="0"/>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1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1_1"/>
  <p:tag name="KSO_WM_UNIT_USESOURCEFORMAT_APPLY" val="1"/>
  <p:tag name="KSO_WM_UNIT_DIAGRAM_SCHEMECOLOR_ID" val="0"/>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2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2_1"/>
  <p:tag name="KSO_WM_UNIT_TEXT_FILL_FORE_SCHEMECOLOR_INDEX" val="13"/>
  <p:tag name="KSO_WM_UNIT_TEXT_FILL_TYPE" val="1"/>
  <p:tag name="KSO_WM_UNIT_USESOURCEFORMAT_APPLY" val="1"/>
  <p:tag name="KSO_WM_UNIT_DIAGRAM_SCHEMECOLOR_ID"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719"/>
  <p:tag name="KSO_WM_UNIT_ID" val="diagram719_2*l_h_i*1_2_3"/>
  <p:tag name="KSO_WM_UNIT_LAYERLEVEL" val="1_1_1"/>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LINE_FORE_SCHEMECOLOR_INDEX" val="6"/>
  <p:tag name="KSO_WM_UNIT_LINE_FILL_TYPE" val="2"/>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2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2_1"/>
  <p:tag name="KSO_WM_UNIT_USESOURCEFORMAT_APPLY" val="1"/>
  <p:tag name="KSO_WM_UNIT_DIAGRAM_SCHEMECOLOR_ID" val="0"/>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3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3_1"/>
  <p:tag name="KSO_WM_UNIT_TEXT_FILL_FORE_SCHEMECOLOR_INDEX" val="13"/>
  <p:tag name="KSO_WM_UNIT_TEXT_FILL_TYPE" val="1"/>
  <p:tag name="KSO_WM_UNIT_USESOURCEFORMAT_APPLY" val="1"/>
  <p:tag name="KSO_WM_UNIT_DIAGRAM_SCHEMECOLOR_ID" val="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3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3_1"/>
  <p:tag name="KSO_WM_UNIT_USESOURCEFORMAT_APPLY" val="1"/>
  <p:tag name="KSO_WM_UNIT_DIAGRAM_SCHEMECOLOR_ID" val="0"/>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f*1_4_1"/>
  <p:tag name="KSO_WM_TEMPLATE_CATEGORY" val="diagram"/>
  <p:tag name="KSO_WM_TEMPLATE_INDEX" val="20201454"/>
  <p:tag name="KSO_WM_UNIT_LAYERLEVEL" val="1_1_1"/>
  <p:tag name="KSO_WM_TAG_VERSION" val="1.0"/>
  <p:tag name="KSO_WM_BEAUTIFY_FLAG" val="#wm#"/>
  <p:tag name="KSO_WM_UNIT_PRESET_TEXT" val="单击此处添加文本具体内容，简明扼要的阐述您的观点。根据需要可酌情增减文字，以便观者准确的理解您传达的思想。"/>
  <p:tag name="KSO_WM_UNIT_NOCLEAR" val="0"/>
  <p:tag name="KSO_WM_UNIT_VALUE" val="84"/>
  <p:tag name="KSO_WM_DIAGRAM_GROUP_CODE" val="m1-1"/>
  <p:tag name="KSO_WM_UNIT_TYPE" val="m_h_f"/>
  <p:tag name="KSO_WM_UNIT_INDEX" val="1_4_1"/>
  <p:tag name="KSO_WM_UNIT_TEXT_FILL_FORE_SCHEMECOLOR_INDEX" val="13"/>
  <p:tag name="KSO_WM_UNIT_TEXT_FILL_TYPE" val="1"/>
  <p:tag name="KSO_WM_UNIT_USESOURCEFORMAT_APPLY" val="1"/>
  <p:tag name="KSO_WM_UNIT_DIAGRAM_SCHEMECOLOR_ID" val="0"/>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a*1_4_1"/>
  <p:tag name="KSO_WM_TEMPLATE_CATEGORY" val="diagram"/>
  <p:tag name="KSO_WM_TEMPLATE_INDEX" val="20201454"/>
  <p:tag name="KSO_WM_UNIT_LAYERLEVEL" val="1_1_1"/>
  <p:tag name="KSO_WM_TAG_VERSION" val="1.0"/>
  <p:tag name="KSO_WM_BEAUTIFY_FLAG" val="#wm#"/>
  <p:tag name="KSO_WM_UNIT_ISCONTENTSTITLE" val="0"/>
  <p:tag name="KSO_WM_UNIT_PRESET_TEXT" val="单击此处添加标题"/>
  <p:tag name="KSO_WM_UNIT_NOCLEAR" val="0"/>
  <p:tag name="KSO_WM_UNIT_VALUE" val="14"/>
  <p:tag name="KSO_WM_DIAGRAM_GROUP_CODE" val="m1-1"/>
  <p:tag name="KSO_WM_UNIT_TYPE" val="m_h_a"/>
  <p:tag name="KSO_WM_UNIT_INDEX" val="1_4_1"/>
  <p:tag name="KSO_WM_UNIT_USESOURCEFORMAT_APPLY" val="1"/>
  <p:tag name="KSO_WM_UNIT_DIAGRAM_SCHEMECOLOR_ID" val="0"/>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2"/>
  <p:tag name="KSO_WM_UNIT_FILL_FORE_SCHEMECOLOR_INDEX" val="14"/>
  <p:tag name="KSO_WM_UNIT_FILL_TYPE" val="1"/>
  <p:tag name="KSO_WM_UNIT_USESOURCEFORMAT_APPLY" val="1"/>
  <p:tag name="KSO_WM_UNIT_DIAGRAM_SCHEMECOLOR_ID" val="0"/>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3"/>
  <p:tag name="KSO_WM_UNIT_FILL_FORE_SCHEMECOLOR_INDEX" val="5"/>
  <p:tag name="KSO_WM_UNIT_FILL_TYPE" val="1"/>
  <p:tag name="KSO_WM_UNIT_USESOURCEFORMAT_APPLY" val="1"/>
  <p:tag name="KSO_WM_UNIT_DIAGRAM_SCHEMECOLOR_ID" val="0"/>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4_4"/>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4_4"/>
  <p:tag name="KSO_WM_UNIT_LINE_FORE_SCHEMECOLOR_INDEX" val="5"/>
  <p:tag name="KSO_WM_UNIT_LINE_FILL_TYPE" val="2"/>
  <p:tag name="KSO_WM_UNIT_USESOURCEFORMAT_APPLY" val="1"/>
  <p:tag name="KSO_WM_UNIT_DIAGRAM_SCHEMECOLOR_ID" val="0"/>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2"/>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2"/>
  <p:tag name="KSO_WM_UNIT_FILL_FORE_SCHEMECOLOR_INDEX" val="14"/>
  <p:tag name="KSO_WM_UNIT_FILL_TYPE" val="1"/>
  <p:tag name="KSO_WM_UNIT_USESOURCEFORMAT_APPLY" val="1"/>
  <p:tag name="KSO_WM_UNIT_DIAGRAM_SCHEMECOLOR_ID" val="0"/>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1454_3*m_h_i*1_2_3"/>
  <p:tag name="KSO_WM_TEMPLATE_CATEGORY" val="diagram"/>
  <p:tag name="KSO_WM_TEMPLATE_INDEX" val="20201454"/>
  <p:tag name="KSO_WM_UNIT_LAYERLEVEL" val="1_1_1"/>
  <p:tag name="KSO_WM_TAG_VERSION" val="1.0"/>
  <p:tag name="KSO_WM_BEAUTIFY_FLAG" val="#wm#"/>
  <p:tag name="KSO_WM_DIAGRAM_GROUP_CODE" val="m1-1"/>
  <p:tag name="KSO_WM_UNIT_TYPE" val="m_h_i"/>
  <p:tag name="KSO_WM_UNIT_INDEX" val="1_2_3"/>
  <p:tag name="KSO_WM_UNIT_FILL_FORE_SCHEMECOLOR_INDEX" val="5"/>
  <p:tag name="KSO_WM_UNIT_FILL_TYPE" val="1"/>
  <p:tag name="KSO_WM_UNIT_USESOURCEFORMAT_APPLY" val="1"/>
  <p:tag name="KSO_WM_UNIT_DIAGRAM_SCHEMECOLOR_ID"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7004</Words>
  <Application>Microsoft Office PowerPoint</Application>
  <PresentationFormat>自定义</PresentationFormat>
  <Paragraphs>565</Paragraphs>
  <Slides>63</Slides>
  <Notes>62</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PowerPoint 演示文稿</vt:lpstr>
      <vt:lpstr>PowerPoint 演示文稿</vt:lpstr>
      <vt:lpstr>PowerPoint 演示文稿</vt:lpstr>
      <vt:lpstr>一、法律法规和宏观政策规划</vt:lpstr>
      <vt:lpstr>二、经济及社会发展规划与财政预算规划</vt:lpstr>
      <vt:lpstr>三、预算限额控制</vt:lpstr>
      <vt:lpstr>三、预算限额控制</vt:lpstr>
      <vt:lpstr>三、预算限额控制</vt:lpstr>
      <vt:lpstr>三、预算限额控制</vt:lpstr>
      <vt:lpstr>三、预算限额控制</vt:lpstr>
      <vt:lpstr>四、预算绩效管理</vt:lpstr>
      <vt:lpstr>四、预算绩效管理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
  <cp:lastModifiedBy>chen</cp:lastModifiedBy>
  <cp:revision>70</cp:revision>
  <dcterms:created xsi:type="dcterms:W3CDTF">2019-10-01T07:12:00Z</dcterms:created>
  <dcterms:modified xsi:type="dcterms:W3CDTF">2022-02-28T08:07:13Z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