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276" r:id="rId3"/>
    <p:sldId id="277" r:id="rId4"/>
    <p:sldId id="278" r:id="rId5"/>
    <p:sldId id="279" r:id="rId6"/>
    <p:sldId id="280" r:id="rId7"/>
    <p:sldId id="281" r:id="rId8"/>
    <p:sldId id="282" r:id="rId9"/>
    <p:sldId id="283" r:id="rId10"/>
    <p:sldId id="284" r:id="rId11"/>
    <p:sldId id="286" r:id="rId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08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CC950A9-CAD1-4639-9C64-88444EBE0C18}"/>
              </a:ext>
            </a:extLst>
          </p:cNvPr>
          <p:cNvSpPr>
            <a:spLocks noGrp="1" noChangeArrowheads="1"/>
          </p:cNvSpPr>
          <p:nvPr>
            <p:ph type="ctrTitle"/>
          </p:nvPr>
        </p:nvSpPr>
        <p:spPr bwMode="auto">
          <a:xfrm>
            <a:off x="0" y="2130425"/>
            <a:ext cx="90360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第一</a:t>
            </a:r>
            <a:r>
              <a:rPr lang="zh-CN" altLang="en-US" dirty="0" smtClean="0"/>
              <a:t>章 </a:t>
            </a:r>
            <a:r>
              <a:rPr lang="en-US" altLang="zh-CN" dirty="0" smtClean="0"/>
              <a:t/>
            </a:r>
            <a:br>
              <a:rPr lang="en-US" altLang="zh-CN" dirty="0" smtClean="0"/>
            </a:br>
            <a:r>
              <a:rPr lang="zh-CN" altLang="en-US" dirty="0" smtClean="0"/>
              <a:t>中国</a:t>
            </a:r>
            <a:r>
              <a:rPr lang="zh-CN" altLang="en-US" dirty="0"/>
              <a:t>特色的区域经济学理论框架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A48F590A-3B4C-43BB-8FD0-E1A0846675DA}"/>
              </a:ext>
            </a:extLst>
          </p:cNvPr>
          <p:cNvSpPr>
            <a:spLocks noGrp="1"/>
          </p:cNvSpPr>
          <p:nvPr>
            <p:ph type="title"/>
          </p:nvPr>
        </p:nvSpPr>
        <p:spPr bwMode="auto">
          <a:xfrm>
            <a:off x="0" y="0"/>
            <a:ext cx="946785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000" dirty="0"/>
              <a:t>第三节 新时期中国区域经济学理论研究的主要</a:t>
            </a:r>
            <a:r>
              <a:rPr lang="zh-CN" altLang="en-US" sz="3000" dirty="0" smtClean="0"/>
              <a:t>领域</a:t>
            </a:r>
            <a:endParaRPr lang="zh-CN" altLang="en-US" sz="3000" dirty="0"/>
          </a:p>
        </p:txBody>
      </p:sp>
      <p:sp>
        <p:nvSpPr>
          <p:cNvPr id="30723" name="内容占位符 2">
            <a:extLst>
              <a:ext uri="{FF2B5EF4-FFF2-40B4-BE49-F238E27FC236}">
                <a16:creationId xmlns:a16="http://schemas.microsoft.com/office/drawing/2014/main" id="{C4812CB8-578E-4238-B448-591516AEF397}"/>
              </a:ext>
            </a:extLst>
          </p:cNvPr>
          <p:cNvSpPr>
            <a:spLocks noGrp="1"/>
          </p:cNvSpPr>
          <p:nvPr>
            <p:ph idx="1"/>
          </p:nvPr>
        </p:nvSpPr>
        <p:spPr bwMode="auto">
          <a:xfrm>
            <a:off x="323850" y="1412875"/>
            <a:ext cx="8351838"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a:p>
          <a:p>
            <a:endParaRPr lang="en-US" altLang="zh-CN"/>
          </a:p>
          <a:p>
            <a:endParaRPr lang="en-US" altLang="zh-CN"/>
          </a:p>
          <a:p>
            <a:endParaRPr lang="en-US" altLang="zh-CN"/>
          </a:p>
          <a:p>
            <a:endParaRPr lang="en-US" altLang="zh-CN"/>
          </a:p>
          <a:p>
            <a:endParaRPr lang="en-US" altLang="zh-CN"/>
          </a:p>
        </p:txBody>
      </p:sp>
      <p:sp>
        <p:nvSpPr>
          <p:cNvPr id="4" name="矩形: 圆角 39">
            <a:extLst>
              <a:ext uri="{FF2B5EF4-FFF2-40B4-BE49-F238E27FC236}">
                <a16:creationId xmlns:a16="http://schemas.microsoft.com/office/drawing/2014/main" id="{06E57753-3457-4622-BEFE-64D9D6F0E75A}"/>
              </a:ext>
            </a:extLst>
          </p:cNvPr>
          <p:cNvSpPr/>
          <p:nvPr/>
        </p:nvSpPr>
        <p:spPr>
          <a:xfrm>
            <a:off x="395536" y="1556792"/>
            <a:ext cx="6256312" cy="72008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800" b="1" dirty="0">
                <a:solidFill>
                  <a:prstClr val="black"/>
                </a:solidFill>
                <a:latin typeface="仿宋" pitchFamily="49" charset="-122"/>
                <a:ea typeface="仿宋" pitchFamily="49" charset="-122"/>
              </a:rPr>
              <a:t>1</a:t>
            </a:r>
            <a:r>
              <a:rPr lang="zh-CN" altLang="en-US" sz="2800" b="1" dirty="0">
                <a:solidFill>
                  <a:prstClr val="black"/>
                </a:solidFill>
                <a:latin typeface="仿宋" pitchFamily="49" charset="-122"/>
                <a:ea typeface="仿宋" pitchFamily="49" charset="-122"/>
              </a:rPr>
              <a:t>、中国区域经济学理论研究的新进展</a:t>
            </a:r>
          </a:p>
        </p:txBody>
      </p:sp>
      <p:sp>
        <p:nvSpPr>
          <p:cNvPr id="5" name="矩形: 圆角 39">
            <a:extLst>
              <a:ext uri="{FF2B5EF4-FFF2-40B4-BE49-F238E27FC236}">
                <a16:creationId xmlns:a16="http://schemas.microsoft.com/office/drawing/2014/main" id="{3FF5CA67-4702-4664-9EB3-30EDFE211BAE}"/>
              </a:ext>
            </a:extLst>
          </p:cNvPr>
          <p:cNvSpPr/>
          <p:nvPr/>
        </p:nvSpPr>
        <p:spPr>
          <a:xfrm>
            <a:off x="2421486" y="2564904"/>
            <a:ext cx="6182962"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 完善区域发展战略，促进区域经济协调发展</a:t>
            </a:r>
          </a:p>
        </p:txBody>
      </p:sp>
      <p:sp>
        <p:nvSpPr>
          <p:cNvPr id="6" name="矩形: 圆角 39">
            <a:extLst>
              <a:ext uri="{FF2B5EF4-FFF2-40B4-BE49-F238E27FC236}">
                <a16:creationId xmlns:a16="http://schemas.microsoft.com/office/drawing/2014/main" id="{6CC8D1B8-9184-41E4-8FBE-3FE10101AEC6}"/>
              </a:ext>
            </a:extLst>
          </p:cNvPr>
          <p:cNvSpPr/>
          <p:nvPr/>
        </p:nvSpPr>
        <p:spPr>
          <a:xfrm>
            <a:off x="2421486" y="3429000"/>
            <a:ext cx="6182962"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 坚持顶层设计，推动区域经济协同发展</a:t>
            </a:r>
          </a:p>
        </p:txBody>
      </p:sp>
      <p:sp>
        <p:nvSpPr>
          <p:cNvPr id="7" name="矩形: 圆角 39">
            <a:extLst>
              <a:ext uri="{FF2B5EF4-FFF2-40B4-BE49-F238E27FC236}">
                <a16:creationId xmlns:a16="http://schemas.microsoft.com/office/drawing/2014/main" id="{0F2C903D-0C35-42F2-A804-7A01DA9D2C73}"/>
              </a:ext>
            </a:extLst>
          </p:cNvPr>
          <p:cNvSpPr/>
          <p:nvPr/>
        </p:nvSpPr>
        <p:spPr>
          <a:xfrm>
            <a:off x="2421486" y="4215727"/>
            <a:ext cx="6182962"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强调跨区域发展，以经济带建设构建中国区域发</a:t>
            </a:r>
            <a:endParaRPr lang="en-US" altLang="zh-CN" sz="2000" b="1" dirty="0">
              <a:solidFill>
                <a:prstClr val="black"/>
              </a:solidFill>
              <a:latin typeface="仿宋" pitchFamily="49" charset="-122"/>
              <a:ea typeface="仿宋" pitchFamily="49" charset="-122"/>
            </a:endParaRPr>
          </a:p>
          <a:p>
            <a:pPr algn="ctr" defTabSz="457200">
              <a:defRPr/>
            </a:pPr>
            <a:r>
              <a:rPr lang="zh-CN" altLang="en-US" sz="2000" b="1" dirty="0">
                <a:solidFill>
                  <a:prstClr val="black"/>
                </a:solidFill>
                <a:latin typeface="仿宋" pitchFamily="49" charset="-122"/>
                <a:ea typeface="仿宋" pitchFamily="49" charset="-122"/>
              </a:rPr>
              <a:t>展新格局</a:t>
            </a:r>
          </a:p>
        </p:txBody>
      </p:sp>
      <p:sp>
        <p:nvSpPr>
          <p:cNvPr id="8" name="矩形: 圆角 39">
            <a:extLst>
              <a:ext uri="{FF2B5EF4-FFF2-40B4-BE49-F238E27FC236}">
                <a16:creationId xmlns:a16="http://schemas.microsoft.com/office/drawing/2014/main" id="{E36EFD68-C6AC-448A-A3C4-53D1C70D294C}"/>
              </a:ext>
            </a:extLst>
          </p:cNvPr>
          <p:cNvSpPr/>
          <p:nvPr/>
        </p:nvSpPr>
        <p:spPr>
          <a:xfrm>
            <a:off x="2429870" y="5157192"/>
            <a:ext cx="617457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坚持主体功能区制度，保障国家和区域生态安全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923B7A5D-AD9B-4FC6-A491-2E695EBAFC30}"/>
              </a:ext>
            </a:extLst>
          </p:cNvPr>
          <p:cNvSpPr>
            <a:spLocks noGrp="1"/>
          </p:cNvSpPr>
          <p:nvPr>
            <p:ph type="title"/>
          </p:nvPr>
        </p:nvSpPr>
        <p:spPr bwMode="auto">
          <a:xfrm>
            <a:off x="179388" y="0"/>
            <a:ext cx="896461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2800" dirty="0"/>
              <a:t>第三节 新时期中国区域经济学理论研究的主要领域</a:t>
            </a:r>
          </a:p>
        </p:txBody>
      </p:sp>
      <p:sp>
        <p:nvSpPr>
          <p:cNvPr id="24579" name="内容占位符 2">
            <a:extLst>
              <a:ext uri="{FF2B5EF4-FFF2-40B4-BE49-F238E27FC236}">
                <a16:creationId xmlns:a16="http://schemas.microsoft.com/office/drawing/2014/main" id="{5668895D-F8A7-4FA8-98C2-E32F9F1C8B78}"/>
              </a:ext>
            </a:extLst>
          </p:cNvPr>
          <p:cNvSpPr>
            <a:spLocks noGrp="1"/>
          </p:cNvSpPr>
          <p:nvPr>
            <p:ph idx="1"/>
          </p:nvPr>
        </p:nvSpPr>
        <p:spPr bwMode="auto">
          <a:xfrm>
            <a:off x="457200" y="1381125"/>
            <a:ext cx="822960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r>
              <a:rPr lang="zh-CN" altLang="en-US" sz="2000" dirty="0"/>
              <a:t>                                                     </a:t>
            </a:r>
            <a:r>
              <a:rPr lang="zh-CN" altLang="en-US" sz="2000" b="1" dirty="0"/>
              <a:t>１． 区际协调发展与区际公平</a:t>
            </a:r>
            <a:endParaRPr lang="en-US" altLang="zh-CN" sz="2000" b="1" dirty="0"/>
          </a:p>
          <a:p>
            <a:pPr marL="0" indent="0">
              <a:buFontTx/>
              <a:buNone/>
              <a:defRPr/>
            </a:pPr>
            <a:r>
              <a:rPr lang="en-US" altLang="zh-CN" sz="2000" b="1" dirty="0"/>
              <a:t>                                                     </a:t>
            </a:r>
            <a:r>
              <a:rPr lang="zh-CN" altLang="en-US" sz="2000" b="1" dirty="0"/>
              <a:t>２． 新型城镇化与城市群</a:t>
            </a:r>
            <a:endParaRPr lang="en-US" altLang="zh-CN" sz="2000" b="1" dirty="0"/>
          </a:p>
          <a:p>
            <a:pPr marL="0" indent="0">
              <a:buFontTx/>
              <a:buNone/>
              <a:defRPr/>
            </a:pPr>
            <a:r>
              <a:rPr lang="en-US" altLang="zh-CN" sz="2000" b="1" dirty="0"/>
              <a:t>                                                     </a:t>
            </a:r>
            <a:r>
              <a:rPr lang="zh-CN" altLang="en-US" sz="2000" b="1" dirty="0"/>
              <a:t>３． 产业转移与转型升级</a:t>
            </a:r>
            <a:endParaRPr lang="en-US" altLang="zh-CN" sz="2000" b="1" dirty="0"/>
          </a:p>
          <a:p>
            <a:pPr marL="0" indent="0">
              <a:buFontTx/>
              <a:buNone/>
              <a:defRPr/>
            </a:pPr>
            <a:r>
              <a:rPr lang="en-US" altLang="zh-CN" sz="2000" b="1" dirty="0"/>
              <a:t>                                                     </a:t>
            </a:r>
            <a:r>
              <a:rPr lang="zh-CN" altLang="en-US" sz="2000" b="1" dirty="0"/>
              <a:t>４． 扶贫开发与区际公平</a:t>
            </a:r>
            <a:endParaRPr lang="en-US" altLang="zh-CN" sz="2000" b="1" dirty="0"/>
          </a:p>
          <a:p>
            <a:pPr marL="0" indent="0">
              <a:buFontTx/>
              <a:buNone/>
              <a:defRPr/>
            </a:pPr>
            <a:r>
              <a:rPr lang="en-US" altLang="zh-CN" sz="2000" b="1" dirty="0"/>
              <a:t>                                                     </a:t>
            </a:r>
            <a:r>
              <a:rPr lang="zh-CN" altLang="en-US" sz="2000" b="1" dirty="0"/>
              <a:t>５． 资源开发与生态环境建设</a:t>
            </a:r>
            <a:endParaRPr lang="en-US" altLang="zh-CN" sz="2000" b="1" dirty="0"/>
          </a:p>
          <a:p>
            <a:pPr marL="0" indent="0">
              <a:buFontTx/>
              <a:buNone/>
              <a:defRPr/>
            </a:pPr>
            <a:r>
              <a:rPr lang="en-US" altLang="zh-CN" sz="2000" b="1" dirty="0"/>
              <a:t>                                                     </a:t>
            </a:r>
            <a:r>
              <a:rPr lang="zh-CN" altLang="en-US" sz="2000" b="1" dirty="0"/>
              <a:t>６． 国家重大区域、国家级重点区、</a:t>
            </a:r>
            <a:endParaRPr lang="en-US" altLang="zh-CN" sz="2000" b="1" dirty="0"/>
          </a:p>
          <a:p>
            <a:pPr marL="0" indent="0">
              <a:buFontTx/>
              <a:buNone/>
              <a:defRPr/>
            </a:pPr>
            <a:r>
              <a:rPr lang="en-US" altLang="zh-CN" sz="2000" b="1" dirty="0"/>
              <a:t>                                                              </a:t>
            </a:r>
            <a:r>
              <a:rPr lang="zh-CN" altLang="en-US" sz="2000" b="1" dirty="0"/>
              <a:t> 重大基础设施的引领与建设</a:t>
            </a:r>
            <a:endParaRPr lang="en-US" altLang="zh-CN" sz="2000" b="1" dirty="0"/>
          </a:p>
          <a:p>
            <a:pPr marL="0" indent="0">
              <a:buFontTx/>
              <a:buNone/>
              <a:defRPr/>
            </a:pPr>
            <a:r>
              <a:rPr lang="en-US" altLang="zh-CN" sz="2000" b="1" dirty="0"/>
              <a:t>                                                     </a:t>
            </a:r>
            <a:r>
              <a:rPr lang="zh-CN" altLang="en-US" sz="2000" b="1" dirty="0"/>
              <a:t>７． 区域经济政策与区域管理</a:t>
            </a:r>
          </a:p>
        </p:txBody>
      </p:sp>
      <p:sp>
        <p:nvSpPr>
          <p:cNvPr id="4" name="矩形: 圆角 39">
            <a:extLst>
              <a:ext uri="{FF2B5EF4-FFF2-40B4-BE49-F238E27FC236}">
                <a16:creationId xmlns:a16="http://schemas.microsoft.com/office/drawing/2014/main" id="{6C4DDF5A-84C1-4C9E-88E2-0302AB1C8773}"/>
              </a:ext>
            </a:extLst>
          </p:cNvPr>
          <p:cNvSpPr txBox="1">
            <a:spLocks/>
          </p:cNvSpPr>
          <p:nvPr/>
        </p:nvSpPr>
        <p:spPr>
          <a:xfrm>
            <a:off x="467544" y="1268760"/>
            <a:ext cx="7704856" cy="72008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2800" kern="1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defTabSz="457200">
              <a:buFontTx/>
              <a:buNone/>
              <a:defRPr/>
            </a:pPr>
            <a:r>
              <a:rPr lang="en-US" altLang="zh-CN" b="1">
                <a:solidFill>
                  <a:prstClr val="black"/>
                </a:solidFill>
                <a:latin typeface="仿宋" pitchFamily="49" charset="-122"/>
                <a:ea typeface="仿宋" pitchFamily="49" charset="-122"/>
              </a:rPr>
              <a:t>2</a:t>
            </a:r>
            <a:r>
              <a:rPr lang="zh-CN" altLang="en-US" b="1">
                <a:solidFill>
                  <a:prstClr val="black"/>
                </a:solidFill>
                <a:latin typeface="仿宋" pitchFamily="49" charset="-122"/>
                <a:ea typeface="仿宋" pitchFamily="49" charset="-122"/>
              </a:rPr>
              <a:t>、新时期中国区域经济学理论发展面临的问题 </a:t>
            </a:r>
            <a:endParaRPr lang="zh-CN" altLang="en-US"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F1691B3B-1E10-403D-A3E1-61F51C36A3F5}"/>
              </a:ext>
            </a:extLst>
          </p:cNvPr>
          <p:cNvSpPr/>
          <p:nvPr/>
        </p:nvSpPr>
        <p:spPr>
          <a:xfrm>
            <a:off x="2555776" y="2132856"/>
            <a:ext cx="561662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 构建完善的区域经济学理论体系</a:t>
            </a:r>
          </a:p>
        </p:txBody>
      </p:sp>
      <p:sp>
        <p:nvSpPr>
          <p:cNvPr id="6" name="矩形: 圆角 39">
            <a:extLst>
              <a:ext uri="{FF2B5EF4-FFF2-40B4-BE49-F238E27FC236}">
                <a16:creationId xmlns:a16="http://schemas.microsoft.com/office/drawing/2014/main" id="{BB1C430C-7939-4E6F-A87C-D0D1AA1462AA}"/>
              </a:ext>
            </a:extLst>
          </p:cNvPr>
          <p:cNvSpPr/>
          <p:nvPr/>
        </p:nvSpPr>
        <p:spPr>
          <a:xfrm>
            <a:off x="2555776" y="2708920"/>
            <a:ext cx="5616624"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 重视我国中大区域经济问题研究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04CEBFF-2876-4D4A-8C5F-83CAC422F0A9}"/>
              </a:ext>
            </a:extLst>
          </p:cNvPr>
          <p:cNvSpPr>
            <a:spLocks noGrp="1"/>
          </p:cNvSpPr>
          <p:nvPr>
            <p:ph type="title"/>
          </p:nvPr>
        </p:nvSpPr>
        <p:spPr bwMode="auto">
          <a:xfrm>
            <a:off x="179388" y="0"/>
            <a:ext cx="82089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第一章 中国特色的区域经济学理论框架</a:t>
            </a:r>
          </a:p>
        </p:txBody>
      </p:sp>
      <p:sp>
        <p:nvSpPr>
          <p:cNvPr id="22531" name="内容占位符 2">
            <a:extLst>
              <a:ext uri="{FF2B5EF4-FFF2-40B4-BE49-F238E27FC236}">
                <a16:creationId xmlns:a16="http://schemas.microsoft.com/office/drawing/2014/main" id="{5BCDD5B7-A9F2-40CB-A536-F1BA1F04237E}"/>
              </a:ext>
            </a:extLst>
          </p:cNvPr>
          <p:cNvSpPr>
            <a:spLocks noGrp="1"/>
          </p:cNvSpPr>
          <p:nvPr>
            <p:ph idx="1"/>
          </p:nvPr>
        </p:nvSpPr>
        <p:spPr bwMode="auto">
          <a:xfrm>
            <a:off x="179388" y="1381125"/>
            <a:ext cx="8640762" cy="5216525"/>
          </a:xfr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b="1">
                <a:latin typeface="仿宋" panose="02010609060101010101" pitchFamily="49" charset="-122"/>
                <a:ea typeface="仿宋" panose="02010609060101010101" pitchFamily="49" charset="-122"/>
              </a:rPr>
              <a:t>   主要内容（一）</a:t>
            </a:r>
            <a:endParaRPr lang="en-US" altLang="zh-CN" b="1">
              <a:latin typeface="仿宋" panose="02010609060101010101" pitchFamily="49" charset="-122"/>
              <a:ea typeface="仿宋" panose="02010609060101010101" pitchFamily="49" charset="-122"/>
            </a:endParaRPr>
          </a:p>
          <a:p>
            <a:endParaRPr lang="en-US" altLang="zh-CN"/>
          </a:p>
          <a:p>
            <a:endParaRPr lang="zh-CN" altLang="en-US"/>
          </a:p>
          <a:p>
            <a:endParaRPr lang="zh-CN" altLang="en-US"/>
          </a:p>
        </p:txBody>
      </p:sp>
      <p:sp>
        <p:nvSpPr>
          <p:cNvPr id="6" name="矩形: 圆角 39">
            <a:extLst>
              <a:ext uri="{FF2B5EF4-FFF2-40B4-BE49-F238E27FC236}">
                <a16:creationId xmlns:a16="http://schemas.microsoft.com/office/drawing/2014/main" id="{984FE77C-D515-489F-8B63-E2E10216FC32}"/>
              </a:ext>
            </a:extLst>
          </p:cNvPr>
          <p:cNvSpPr/>
          <p:nvPr/>
        </p:nvSpPr>
        <p:spPr>
          <a:xfrm>
            <a:off x="251520" y="2204864"/>
            <a:ext cx="3816424"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马克思主义区域经济思想</a:t>
            </a:r>
          </a:p>
        </p:txBody>
      </p:sp>
      <p:sp>
        <p:nvSpPr>
          <p:cNvPr id="7" name="矩形: 圆角 39">
            <a:extLst>
              <a:ext uri="{FF2B5EF4-FFF2-40B4-BE49-F238E27FC236}">
                <a16:creationId xmlns:a16="http://schemas.microsoft.com/office/drawing/2014/main" id="{A136BCA5-BC4E-4148-9EE3-EF7595B1F0C8}"/>
              </a:ext>
            </a:extLst>
          </p:cNvPr>
          <p:cNvSpPr/>
          <p:nvPr/>
        </p:nvSpPr>
        <p:spPr>
          <a:xfrm>
            <a:off x="4716016" y="1484784"/>
            <a:ext cx="4032448" cy="64807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马克思主义生产力均衡布局和协调发展的思想</a:t>
            </a:r>
          </a:p>
        </p:txBody>
      </p:sp>
      <p:sp>
        <p:nvSpPr>
          <p:cNvPr id="8" name="矩形: 圆角 39">
            <a:extLst>
              <a:ext uri="{FF2B5EF4-FFF2-40B4-BE49-F238E27FC236}">
                <a16:creationId xmlns:a16="http://schemas.microsoft.com/office/drawing/2014/main" id="{41EB55F2-7957-4783-A9ED-551DE184DDBB}"/>
              </a:ext>
            </a:extLst>
          </p:cNvPr>
          <p:cNvSpPr/>
          <p:nvPr/>
        </p:nvSpPr>
        <p:spPr>
          <a:xfrm>
            <a:off x="4716016" y="2252158"/>
            <a:ext cx="403244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马克思主义城乡融合发展的思想</a:t>
            </a:r>
          </a:p>
        </p:txBody>
      </p:sp>
      <p:sp>
        <p:nvSpPr>
          <p:cNvPr id="9" name="矩形: 圆角 39">
            <a:extLst>
              <a:ext uri="{FF2B5EF4-FFF2-40B4-BE49-F238E27FC236}">
                <a16:creationId xmlns:a16="http://schemas.microsoft.com/office/drawing/2014/main" id="{A4974DE0-E402-48C6-AF75-1C41265A2BC0}"/>
              </a:ext>
            </a:extLst>
          </p:cNvPr>
          <p:cNvSpPr/>
          <p:nvPr/>
        </p:nvSpPr>
        <p:spPr>
          <a:xfrm>
            <a:off x="4716016" y="2852936"/>
            <a:ext cx="410445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马克思主义区际分工与协作的思想</a:t>
            </a:r>
          </a:p>
        </p:txBody>
      </p:sp>
      <p:cxnSp>
        <p:nvCxnSpPr>
          <p:cNvPr id="11" name="直接连接符 10">
            <a:extLst>
              <a:ext uri="{FF2B5EF4-FFF2-40B4-BE49-F238E27FC236}">
                <a16:creationId xmlns:a16="http://schemas.microsoft.com/office/drawing/2014/main" id="{D010BF03-B53C-4572-AA9D-AF36C2FF93B2}"/>
              </a:ext>
            </a:extLst>
          </p:cNvPr>
          <p:cNvCxnSpPr/>
          <p:nvPr/>
        </p:nvCxnSpPr>
        <p:spPr>
          <a:xfrm>
            <a:off x="4356100" y="1808163"/>
            <a:ext cx="0" cy="12604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EFC06E0-BD2D-4C42-BA27-339FF494AA68}"/>
              </a:ext>
            </a:extLst>
          </p:cNvPr>
          <p:cNvCxnSpPr/>
          <p:nvPr/>
        </p:nvCxnSpPr>
        <p:spPr>
          <a:xfrm>
            <a:off x="4356100" y="1808163"/>
            <a:ext cx="3603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0E60E6F-624B-4C84-8A67-0B0CF2B76096}"/>
              </a:ext>
            </a:extLst>
          </p:cNvPr>
          <p:cNvCxnSpPr/>
          <p:nvPr/>
        </p:nvCxnSpPr>
        <p:spPr>
          <a:xfrm>
            <a:off x="4067175" y="2457450"/>
            <a:ext cx="649288" cy="11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FEE3CBC-D6E2-463D-8C16-770560306979}"/>
              </a:ext>
            </a:extLst>
          </p:cNvPr>
          <p:cNvCxnSpPr/>
          <p:nvPr/>
        </p:nvCxnSpPr>
        <p:spPr>
          <a:xfrm>
            <a:off x="4392613" y="3068638"/>
            <a:ext cx="323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圆角 39">
            <a:extLst>
              <a:ext uri="{FF2B5EF4-FFF2-40B4-BE49-F238E27FC236}">
                <a16:creationId xmlns:a16="http://schemas.microsoft.com/office/drawing/2014/main" id="{A957E68C-6531-431F-9A06-895F76991939}"/>
              </a:ext>
            </a:extLst>
          </p:cNvPr>
          <p:cNvSpPr/>
          <p:nvPr/>
        </p:nvSpPr>
        <p:spPr>
          <a:xfrm>
            <a:off x="323528" y="4620333"/>
            <a:ext cx="3672408" cy="79208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中国特色的区域经济学理论的形成</a:t>
            </a:r>
          </a:p>
        </p:txBody>
      </p:sp>
      <p:sp>
        <p:nvSpPr>
          <p:cNvPr id="24" name="矩形: 圆角 39">
            <a:extLst>
              <a:ext uri="{FF2B5EF4-FFF2-40B4-BE49-F238E27FC236}">
                <a16:creationId xmlns:a16="http://schemas.microsoft.com/office/drawing/2014/main" id="{7B3D84E4-7E19-4CDD-BED3-CF62C26F9E7B}"/>
              </a:ext>
            </a:extLst>
          </p:cNvPr>
          <p:cNvSpPr/>
          <p:nvPr/>
        </p:nvSpPr>
        <p:spPr>
          <a:xfrm>
            <a:off x="4716016" y="3501008"/>
            <a:ext cx="410445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生产力均衡布局理论</a:t>
            </a:r>
          </a:p>
        </p:txBody>
      </p:sp>
      <p:sp>
        <p:nvSpPr>
          <p:cNvPr id="25" name="矩形: 圆角 39">
            <a:extLst>
              <a:ext uri="{FF2B5EF4-FFF2-40B4-BE49-F238E27FC236}">
                <a16:creationId xmlns:a16="http://schemas.microsoft.com/office/drawing/2014/main" id="{B8D2B4BC-AAE5-4C64-9A75-E61B04FB5CBF}"/>
              </a:ext>
            </a:extLst>
          </p:cNvPr>
          <p:cNvSpPr/>
          <p:nvPr/>
        </p:nvSpPr>
        <p:spPr>
          <a:xfrm>
            <a:off x="4716016" y="4159303"/>
            <a:ext cx="410445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区域经济非均衡发展理论</a:t>
            </a:r>
          </a:p>
        </p:txBody>
      </p:sp>
      <p:sp>
        <p:nvSpPr>
          <p:cNvPr id="26" name="矩形: 圆角 39">
            <a:extLst>
              <a:ext uri="{FF2B5EF4-FFF2-40B4-BE49-F238E27FC236}">
                <a16:creationId xmlns:a16="http://schemas.microsoft.com/office/drawing/2014/main" id="{8CF07007-4DDC-49A6-938A-4810ECDE9119}"/>
              </a:ext>
            </a:extLst>
          </p:cNvPr>
          <p:cNvSpPr/>
          <p:nvPr/>
        </p:nvSpPr>
        <p:spPr>
          <a:xfrm>
            <a:off x="4716016" y="4807375"/>
            <a:ext cx="410445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区域经济协调与协同发展理论</a:t>
            </a:r>
          </a:p>
        </p:txBody>
      </p:sp>
      <p:sp>
        <p:nvSpPr>
          <p:cNvPr id="27" name="矩形: 圆角 39">
            <a:extLst>
              <a:ext uri="{FF2B5EF4-FFF2-40B4-BE49-F238E27FC236}">
                <a16:creationId xmlns:a16="http://schemas.microsoft.com/office/drawing/2014/main" id="{2060AC56-3E30-4D24-9C20-9174D8A2F735}"/>
              </a:ext>
            </a:extLst>
          </p:cNvPr>
          <p:cNvSpPr/>
          <p:nvPr/>
        </p:nvSpPr>
        <p:spPr>
          <a:xfrm>
            <a:off x="4716016" y="5393662"/>
            <a:ext cx="4104456"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         城乡统筹理论</a:t>
            </a:r>
          </a:p>
        </p:txBody>
      </p:sp>
      <p:sp>
        <p:nvSpPr>
          <p:cNvPr id="28" name="矩形: 圆角 39">
            <a:extLst>
              <a:ext uri="{FF2B5EF4-FFF2-40B4-BE49-F238E27FC236}">
                <a16:creationId xmlns:a16="http://schemas.microsoft.com/office/drawing/2014/main" id="{3CB0E901-DDAD-4B9F-B300-8A9EE75EEB3F}"/>
              </a:ext>
            </a:extLst>
          </p:cNvPr>
          <p:cNvSpPr/>
          <p:nvPr/>
        </p:nvSpPr>
        <p:spPr>
          <a:xfrm>
            <a:off x="4716016" y="5949280"/>
            <a:ext cx="410445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新时代以人民为中心的平衡充分发展理论</a:t>
            </a:r>
          </a:p>
        </p:txBody>
      </p:sp>
      <p:cxnSp>
        <p:nvCxnSpPr>
          <p:cNvPr id="31" name="直接连接符 30">
            <a:extLst>
              <a:ext uri="{FF2B5EF4-FFF2-40B4-BE49-F238E27FC236}">
                <a16:creationId xmlns:a16="http://schemas.microsoft.com/office/drawing/2014/main" id="{FF7B3585-379B-462F-8F95-02B553A42C5B}"/>
              </a:ext>
            </a:extLst>
          </p:cNvPr>
          <p:cNvCxnSpPr/>
          <p:nvPr/>
        </p:nvCxnSpPr>
        <p:spPr>
          <a:xfrm>
            <a:off x="3995738" y="5016500"/>
            <a:ext cx="720725" cy="63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85" name="直接连接符 16384">
            <a:extLst>
              <a:ext uri="{FF2B5EF4-FFF2-40B4-BE49-F238E27FC236}">
                <a16:creationId xmlns:a16="http://schemas.microsoft.com/office/drawing/2014/main" id="{29856C25-789F-412F-8E68-1A7A82707DDA}"/>
              </a:ext>
            </a:extLst>
          </p:cNvPr>
          <p:cNvCxnSpPr/>
          <p:nvPr/>
        </p:nvCxnSpPr>
        <p:spPr>
          <a:xfrm>
            <a:off x="4356100" y="3716338"/>
            <a:ext cx="0" cy="25209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89" name="直接连接符 16388">
            <a:extLst>
              <a:ext uri="{FF2B5EF4-FFF2-40B4-BE49-F238E27FC236}">
                <a16:creationId xmlns:a16="http://schemas.microsoft.com/office/drawing/2014/main" id="{A30381C1-DC2E-41B0-9BA1-CED2FD260826}"/>
              </a:ext>
            </a:extLst>
          </p:cNvPr>
          <p:cNvCxnSpPr/>
          <p:nvPr/>
        </p:nvCxnSpPr>
        <p:spPr>
          <a:xfrm>
            <a:off x="4392613" y="3716338"/>
            <a:ext cx="323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91" name="直接连接符 16390">
            <a:extLst>
              <a:ext uri="{FF2B5EF4-FFF2-40B4-BE49-F238E27FC236}">
                <a16:creationId xmlns:a16="http://schemas.microsoft.com/office/drawing/2014/main" id="{46B5C5E0-7009-4BDA-9256-4254382851C5}"/>
              </a:ext>
            </a:extLst>
          </p:cNvPr>
          <p:cNvCxnSpPr/>
          <p:nvPr/>
        </p:nvCxnSpPr>
        <p:spPr>
          <a:xfrm>
            <a:off x="4392613" y="4375150"/>
            <a:ext cx="3238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95" name="直接连接符 16394">
            <a:extLst>
              <a:ext uri="{FF2B5EF4-FFF2-40B4-BE49-F238E27FC236}">
                <a16:creationId xmlns:a16="http://schemas.microsoft.com/office/drawing/2014/main" id="{3915315C-BF73-4AC3-B42B-92AF5C94E35E}"/>
              </a:ext>
            </a:extLst>
          </p:cNvPr>
          <p:cNvCxnSpPr/>
          <p:nvPr/>
        </p:nvCxnSpPr>
        <p:spPr>
          <a:xfrm>
            <a:off x="4356100" y="5610225"/>
            <a:ext cx="3603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397" name="直接连接符 16396">
            <a:extLst>
              <a:ext uri="{FF2B5EF4-FFF2-40B4-BE49-F238E27FC236}">
                <a16:creationId xmlns:a16="http://schemas.microsoft.com/office/drawing/2014/main" id="{740B03AD-DDE2-4D10-BE6F-684C3974EEF4}"/>
              </a:ext>
            </a:extLst>
          </p:cNvPr>
          <p:cNvCxnSpPr/>
          <p:nvPr/>
        </p:nvCxnSpPr>
        <p:spPr>
          <a:xfrm>
            <a:off x="4356100" y="6237288"/>
            <a:ext cx="36036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DDA27EE4-A0DE-4485-AD2E-D710B5CD56FC}"/>
              </a:ext>
            </a:extLst>
          </p:cNvPr>
          <p:cNvSpPr>
            <a:spLocks noGrp="1"/>
          </p:cNvSpPr>
          <p:nvPr>
            <p:ph type="title"/>
          </p:nvPr>
        </p:nvSpPr>
        <p:spPr bwMode="auto">
          <a:xfrm>
            <a:off x="179388" y="0"/>
            <a:ext cx="82804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第一章 中国特色的区域经济学理论框架</a:t>
            </a:r>
          </a:p>
        </p:txBody>
      </p:sp>
      <p:sp>
        <p:nvSpPr>
          <p:cNvPr id="23555" name="内容占位符 2">
            <a:extLst>
              <a:ext uri="{FF2B5EF4-FFF2-40B4-BE49-F238E27FC236}">
                <a16:creationId xmlns:a16="http://schemas.microsoft.com/office/drawing/2014/main" id="{01117AF0-2CEC-4C45-BE2A-CBB77ABAF89C}"/>
              </a:ext>
            </a:extLst>
          </p:cNvPr>
          <p:cNvSpPr>
            <a:spLocks noGrp="1"/>
          </p:cNvSpPr>
          <p:nvPr>
            <p:ph idx="1"/>
          </p:nvPr>
        </p:nvSpPr>
        <p:spPr bwMode="auto">
          <a:xfrm>
            <a:off x="395288" y="1628775"/>
            <a:ext cx="8291512" cy="475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a:latin typeface="仿宋" panose="02010609060101010101" pitchFamily="49" charset="-122"/>
                <a:ea typeface="仿宋" panose="02010609060101010101" pitchFamily="49" charset="-122"/>
              </a:rPr>
              <a:t>主要内容（二）</a:t>
            </a:r>
            <a:endParaRPr lang="en-US" altLang="zh-CN" b="1">
              <a:latin typeface="仿宋" panose="02010609060101010101" pitchFamily="49" charset="-122"/>
              <a:ea typeface="仿宋" panose="02010609060101010101" pitchFamily="49" charset="-122"/>
            </a:endParaRPr>
          </a:p>
          <a:p>
            <a:endParaRPr lang="en-US" altLang="zh-CN" b="1">
              <a:latin typeface="仿宋" panose="02010609060101010101" pitchFamily="49" charset="-122"/>
              <a:ea typeface="仿宋" panose="02010609060101010101" pitchFamily="49" charset="-122"/>
            </a:endParaRPr>
          </a:p>
          <a:p>
            <a:endParaRPr lang="zh-CN" altLang="en-US"/>
          </a:p>
        </p:txBody>
      </p:sp>
      <p:sp>
        <p:nvSpPr>
          <p:cNvPr id="4" name="矩形: 圆角 39">
            <a:extLst>
              <a:ext uri="{FF2B5EF4-FFF2-40B4-BE49-F238E27FC236}">
                <a16:creationId xmlns:a16="http://schemas.microsoft.com/office/drawing/2014/main" id="{456C7F10-77B9-44DA-BDC3-49E668C0F5BD}"/>
              </a:ext>
            </a:extLst>
          </p:cNvPr>
          <p:cNvSpPr/>
          <p:nvPr/>
        </p:nvSpPr>
        <p:spPr>
          <a:xfrm>
            <a:off x="395536" y="3068960"/>
            <a:ext cx="3816424" cy="79208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新时期中国区域经济学理论研究的主要领域</a:t>
            </a:r>
          </a:p>
        </p:txBody>
      </p:sp>
      <p:sp>
        <p:nvSpPr>
          <p:cNvPr id="5" name="矩形: 圆角 39">
            <a:extLst>
              <a:ext uri="{FF2B5EF4-FFF2-40B4-BE49-F238E27FC236}">
                <a16:creationId xmlns:a16="http://schemas.microsoft.com/office/drawing/2014/main" id="{3B0E711C-D874-4190-9D84-623BD63C2BF9}"/>
              </a:ext>
            </a:extLst>
          </p:cNvPr>
          <p:cNvSpPr/>
          <p:nvPr/>
        </p:nvSpPr>
        <p:spPr>
          <a:xfrm>
            <a:off x="5004048" y="2420888"/>
            <a:ext cx="3816424" cy="79208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中国区域经济学理论研究的新进展</a:t>
            </a:r>
          </a:p>
        </p:txBody>
      </p:sp>
      <p:sp>
        <p:nvSpPr>
          <p:cNvPr id="6" name="矩形: 圆角 39">
            <a:extLst>
              <a:ext uri="{FF2B5EF4-FFF2-40B4-BE49-F238E27FC236}">
                <a16:creationId xmlns:a16="http://schemas.microsoft.com/office/drawing/2014/main" id="{5A9F916C-953A-4784-BC58-00C5FD9B35C7}"/>
              </a:ext>
            </a:extLst>
          </p:cNvPr>
          <p:cNvSpPr/>
          <p:nvPr/>
        </p:nvSpPr>
        <p:spPr>
          <a:xfrm>
            <a:off x="5004048" y="3789040"/>
            <a:ext cx="3816424" cy="79208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000" b="1" dirty="0">
                <a:solidFill>
                  <a:prstClr val="black"/>
                </a:solidFill>
                <a:latin typeface="仿宋" pitchFamily="49" charset="-122"/>
                <a:ea typeface="仿宋" pitchFamily="49" charset="-122"/>
              </a:rPr>
              <a:t>新时期中国区域经济学理论发展面临的主要问题</a:t>
            </a:r>
          </a:p>
        </p:txBody>
      </p:sp>
      <p:cxnSp>
        <p:nvCxnSpPr>
          <p:cNvPr id="8" name="直接连接符 7">
            <a:extLst>
              <a:ext uri="{FF2B5EF4-FFF2-40B4-BE49-F238E27FC236}">
                <a16:creationId xmlns:a16="http://schemas.microsoft.com/office/drawing/2014/main" id="{F3A42ADD-13E5-4E82-B904-02EF3B8C04FF}"/>
              </a:ext>
            </a:extLst>
          </p:cNvPr>
          <p:cNvCxnSpPr/>
          <p:nvPr/>
        </p:nvCxnSpPr>
        <p:spPr>
          <a:xfrm>
            <a:off x="4572000" y="2816225"/>
            <a:ext cx="0" cy="13684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5EF2C01-B754-449B-A8B6-4E0CCC75CB05}"/>
              </a:ext>
            </a:extLst>
          </p:cNvPr>
          <p:cNvCxnSpPr/>
          <p:nvPr/>
        </p:nvCxnSpPr>
        <p:spPr>
          <a:xfrm>
            <a:off x="4211638" y="3465513"/>
            <a:ext cx="3603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90678D-07D3-4D34-A48B-8E5D8C2444B7}"/>
              </a:ext>
            </a:extLst>
          </p:cNvPr>
          <p:cNvCxnSpPr/>
          <p:nvPr/>
        </p:nvCxnSpPr>
        <p:spPr>
          <a:xfrm>
            <a:off x="4572000" y="2816225"/>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260DA3A-FE3C-47F4-A92A-5BE22E6A284A}"/>
              </a:ext>
            </a:extLst>
          </p:cNvPr>
          <p:cNvCxnSpPr/>
          <p:nvPr/>
        </p:nvCxnSpPr>
        <p:spPr>
          <a:xfrm>
            <a:off x="4572000" y="4184650"/>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C15EF23-1EC8-44C8-BA8F-5A0D4A00395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第一节 马克思主义区域经济思想</a:t>
            </a:r>
          </a:p>
        </p:txBody>
      </p:sp>
      <p:sp>
        <p:nvSpPr>
          <p:cNvPr id="3075" name="内容占位符 2">
            <a:extLst>
              <a:ext uri="{FF2B5EF4-FFF2-40B4-BE49-F238E27FC236}">
                <a16:creationId xmlns:a16="http://schemas.microsoft.com/office/drawing/2014/main" id="{3646E5BE-4E1D-46BF-8BC8-E4FDC35FC730}"/>
              </a:ext>
            </a:extLst>
          </p:cNvPr>
          <p:cNvSpPr>
            <a:spLocks noGrp="1"/>
          </p:cNvSpPr>
          <p:nvPr>
            <p:ph idx="1"/>
          </p:nvPr>
        </p:nvSpPr>
        <p:spPr bwMode="auto">
          <a:xfrm>
            <a:off x="684213" y="1268413"/>
            <a:ext cx="7632700" cy="44656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马克思主义经典作家设想未来社会主义社会资源配置的主要方式为均衡布局生产力，因为在生产资料私有制为基础的资本主义社会中，生产活动是单个厂商实现利润最大化的有计划的行为，而整个社会的生产又是无计划、无政府状态，资本总向资本收益率高的地区转移，因此资本流入地区获得快速发展，而资本流出地区处于停滞和衰退，区际经济发展水平很不平衡。他们指出，只有在社会主义制度下，有计划地配置生产力，才能实现区际的均衡发展。同时指出，未来的社会主义社会生产力布局应是有利于促进工农结合和城乡结合的生产力布局。</a:t>
            </a:r>
          </a:p>
        </p:txBody>
      </p:sp>
      <p:sp>
        <p:nvSpPr>
          <p:cNvPr id="4" name="矩形: 圆角 39">
            <a:extLst>
              <a:ext uri="{FF2B5EF4-FFF2-40B4-BE49-F238E27FC236}">
                <a16:creationId xmlns:a16="http://schemas.microsoft.com/office/drawing/2014/main" id="{0DD1F009-8B7C-4AC7-BB35-DC99CFD45E01}"/>
              </a:ext>
            </a:extLst>
          </p:cNvPr>
          <p:cNvSpPr/>
          <p:nvPr/>
        </p:nvSpPr>
        <p:spPr>
          <a:xfrm>
            <a:off x="1115616" y="1797530"/>
            <a:ext cx="7056784"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、马克思主义生产力均衡布局和协调发展的思想</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E680D06-59B9-4E4C-A579-013939DE017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马克思主义区域经济思想</a:t>
            </a:r>
            <a:endParaRPr lang="zh-CN" altLang="en-US" dirty="0"/>
          </a:p>
        </p:txBody>
      </p:sp>
      <p:sp>
        <p:nvSpPr>
          <p:cNvPr id="25603" name="内容占位符 2">
            <a:extLst>
              <a:ext uri="{FF2B5EF4-FFF2-40B4-BE49-F238E27FC236}">
                <a16:creationId xmlns:a16="http://schemas.microsoft.com/office/drawing/2014/main" id="{685E7EEC-640C-42CD-9B17-C9EB2B9927D4}"/>
              </a:ext>
            </a:extLst>
          </p:cNvPr>
          <p:cNvSpPr>
            <a:spLocks noGrp="1"/>
          </p:cNvSpPr>
          <p:nvPr>
            <p:ph idx="1"/>
          </p:nvPr>
        </p:nvSpPr>
        <p:spPr bwMode="auto">
          <a:xfrm>
            <a:off x="457200" y="1381125"/>
            <a:ext cx="8229600" cy="427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a:p>
          <a:p>
            <a:pPr marL="0" indent="0">
              <a:buFontTx/>
              <a:buNone/>
            </a:pPr>
            <a:endParaRPr lang="en-US" altLang="zh-CN" sz="2000"/>
          </a:p>
          <a:p>
            <a:pPr marL="0" indent="0">
              <a:buFontTx/>
              <a:buNone/>
            </a:pPr>
            <a:r>
              <a:rPr lang="zh-CN" altLang="en-US" sz="2000"/>
              <a:t>       马克思主义经典作家在创立和发展马克思主义理论过程中， 对城乡统筹发展问题给予了充分的关注，形成了马克思主义独特的城乡发展观。一方面，他们强调了在一定的历史阶段上城市的出现、 城乡分离以及城乡对立的必然性和进步性；另一方面，他们还见证了资本主义工商业的繁荣造成的尖锐的城乡矛盾和对立。马克思和恩格斯正是从城乡对立和差别出发，探索消灭城乡对立和差别的一般规律。对于消灭城乡差距的主要途径，马克思主义经典作家认为，有计划地合理布局生产力是实现城乡统筹的主要途径之一；列宁也认为，促进工农业生产有机联系是实现城乡统筹的主要途径。</a:t>
            </a:r>
            <a:endParaRPr lang="en-US" altLang="zh-CN" sz="2000"/>
          </a:p>
        </p:txBody>
      </p:sp>
      <p:sp>
        <p:nvSpPr>
          <p:cNvPr id="4" name="矩形: 圆角 39">
            <a:extLst>
              <a:ext uri="{FF2B5EF4-FFF2-40B4-BE49-F238E27FC236}">
                <a16:creationId xmlns:a16="http://schemas.microsoft.com/office/drawing/2014/main" id="{4AAC61E5-E433-4954-9517-7137251A0500}"/>
              </a:ext>
            </a:extLst>
          </p:cNvPr>
          <p:cNvSpPr/>
          <p:nvPr/>
        </p:nvSpPr>
        <p:spPr>
          <a:xfrm>
            <a:off x="1043608" y="1581506"/>
            <a:ext cx="504056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、马克思主义城乡融合发展的思想</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DE6BC89-40CB-49AC-B83E-4B6BF787FF7E}"/>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马克思主义区域经济思想</a:t>
            </a:r>
            <a:endParaRPr lang="zh-CN" altLang="en-US" dirty="0"/>
          </a:p>
        </p:txBody>
      </p:sp>
      <p:sp>
        <p:nvSpPr>
          <p:cNvPr id="24579" name="内容占位符 2">
            <a:extLst>
              <a:ext uri="{FF2B5EF4-FFF2-40B4-BE49-F238E27FC236}">
                <a16:creationId xmlns:a16="http://schemas.microsoft.com/office/drawing/2014/main" id="{CCA70439-8B71-457D-A430-401A3BA0230E}"/>
              </a:ext>
            </a:extLst>
          </p:cNvPr>
          <p:cNvSpPr>
            <a:spLocks noGrp="1"/>
          </p:cNvSpPr>
          <p:nvPr>
            <p:ph idx="1"/>
          </p:nvPr>
        </p:nvSpPr>
        <p:spPr bwMode="auto">
          <a:xfrm>
            <a:off x="395288" y="1381125"/>
            <a:ext cx="8280400" cy="42084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zh-CN" altLang="en-US" sz="2000" dirty="0"/>
              <a:t>       区际分工主要表现在两个方面，一是产业部门间的分工与协作，二是区域间的分工与协作。马克思主义经典作者认为，随着社会生产力的发展，首先形成工商业与农业的分工，接着形成商业与工业的分工，最后形成不同生产工序上的分工，也就是说随着社会生产的发展，产业分工越来越细化，出现越来越多的产业部门。这意味着，社会生产的发展必然导致产业部门间、城乡间以及区域间的分工与协作，社会生产的分工与协作是社会生产力水平提 升的重要标志，也是生产力水平进一步提升的前提条件。</a:t>
            </a:r>
            <a:endParaRPr lang="en-US" altLang="zh-CN" sz="2000" dirty="0"/>
          </a:p>
          <a:p>
            <a:pPr marL="0" indent="0">
              <a:buFontTx/>
              <a:buNone/>
              <a:defRPr/>
            </a:pPr>
            <a:r>
              <a:rPr lang="en-US" altLang="zh-CN" sz="2000" dirty="0"/>
              <a:t>        </a:t>
            </a:r>
            <a:r>
              <a:rPr lang="zh-CN" altLang="en-US" sz="2000" dirty="0"/>
              <a:t>任何生产活动都选择某种特定区位进行生产，而在不同区位上组织不同的经济活动，因而就必然存在区际分工问题和协作问题。</a:t>
            </a:r>
          </a:p>
        </p:txBody>
      </p:sp>
      <p:sp>
        <p:nvSpPr>
          <p:cNvPr id="4" name="矩形: 圆角 39">
            <a:extLst>
              <a:ext uri="{FF2B5EF4-FFF2-40B4-BE49-F238E27FC236}">
                <a16:creationId xmlns:a16="http://schemas.microsoft.com/office/drawing/2014/main" id="{D778419A-2F0F-48D6-985D-319C4E622780}"/>
              </a:ext>
            </a:extLst>
          </p:cNvPr>
          <p:cNvSpPr/>
          <p:nvPr/>
        </p:nvSpPr>
        <p:spPr>
          <a:xfrm>
            <a:off x="1043608" y="1556792"/>
            <a:ext cx="5328592"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、马克思主义区际分工与协作的思想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89AF2F5-342D-4EFA-A2D6-071CF106E450}"/>
              </a:ext>
            </a:extLst>
          </p:cNvPr>
          <p:cNvSpPr>
            <a:spLocks noGrp="1"/>
          </p:cNvSpPr>
          <p:nvPr>
            <p:ph type="title"/>
          </p:nvPr>
        </p:nvSpPr>
        <p:spPr bwMode="auto">
          <a:xfrm>
            <a:off x="179388" y="0"/>
            <a:ext cx="8804275"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第二节 中国特色的区域经济学理论的形成</a:t>
            </a:r>
          </a:p>
        </p:txBody>
      </p:sp>
      <p:sp>
        <p:nvSpPr>
          <p:cNvPr id="27651" name="内容占位符 2">
            <a:extLst>
              <a:ext uri="{FF2B5EF4-FFF2-40B4-BE49-F238E27FC236}">
                <a16:creationId xmlns:a16="http://schemas.microsoft.com/office/drawing/2014/main" id="{4F53CB6C-9629-4492-AD0F-A0FB31772E84}"/>
              </a:ext>
            </a:extLst>
          </p:cNvPr>
          <p:cNvSpPr>
            <a:spLocks noGrp="1"/>
          </p:cNvSpPr>
          <p:nvPr>
            <p:ph idx="1"/>
          </p:nvPr>
        </p:nvSpPr>
        <p:spPr bwMode="auto">
          <a:xfrm>
            <a:off x="468313" y="1381125"/>
            <a:ext cx="8207375" cy="4568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a:t>       </a:t>
            </a:r>
            <a:endParaRPr lang="en-US" altLang="zh-CN" sz="2000"/>
          </a:p>
          <a:p>
            <a:pPr marL="0" indent="0">
              <a:buFontTx/>
              <a:buNone/>
            </a:pPr>
            <a:endParaRPr lang="en-US" altLang="zh-CN" sz="2000"/>
          </a:p>
          <a:p>
            <a:pPr marL="0" indent="0">
              <a:buFontTx/>
              <a:buNone/>
            </a:pPr>
            <a:r>
              <a:rPr lang="en-US" altLang="zh-CN" sz="2000"/>
              <a:t>        </a:t>
            </a:r>
            <a:r>
              <a:rPr lang="zh-CN" altLang="en-US" sz="2000"/>
              <a:t>新中国成立后，以毛泽东同志为核心的中央领导集体，为改变旧中国生产力布局很不平衡的弊端进行了积极的探索，在这一实践过程中逐渐形成了中国特色的生产力均衡布局理论，这种理论既是指导全国经济发展的总体指导原则，也是实现我国区域经济均衡发展的重要的理论基础。生产力均衡布局理论，强调了以内地为中心的生产力布 局，并在生产力均衡布局理论指导下实施了以三线建设为中心的中西部开发战略；生产力均衡布局理论又强调少数民族地区的经济发展。</a:t>
            </a:r>
            <a:endParaRPr lang="en-US" altLang="zh-CN" sz="2000"/>
          </a:p>
          <a:p>
            <a:pPr marL="0" indent="0">
              <a:buFontTx/>
              <a:buNone/>
            </a:pPr>
            <a:r>
              <a:rPr lang="en-US" altLang="zh-CN" sz="2000"/>
              <a:t>        </a:t>
            </a:r>
            <a:r>
              <a:rPr lang="zh-CN" altLang="en-US" sz="2000"/>
              <a:t>生产力均衡布局理论也存在一些缺陷：一是重内地轻沿海，抑制了东部地区的经济发展乃至全国总体经济效率的提高；二是各地片面强调建立“完整的工业体系”，形成“大而全、小而全”的局面。</a:t>
            </a:r>
          </a:p>
        </p:txBody>
      </p:sp>
      <p:sp>
        <p:nvSpPr>
          <p:cNvPr id="4" name="矩形: 圆角 39">
            <a:extLst>
              <a:ext uri="{FF2B5EF4-FFF2-40B4-BE49-F238E27FC236}">
                <a16:creationId xmlns:a16="http://schemas.microsoft.com/office/drawing/2014/main" id="{CD6220C4-F2A9-4619-91F5-35D30BFD93B1}"/>
              </a:ext>
            </a:extLst>
          </p:cNvPr>
          <p:cNvSpPr/>
          <p:nvPr/>
        </p:nvSpPr>
        <p:spPr>
          <a:xfrm>
            <a:off x="1043608" y="1484784"/>
            <a:ext cx="3600400"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、生产力均衡布局理论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C0BBCFB-79F0-40E1-BDD7-5D4908D7BA62}"/>
              </a:ext>
            </a:extLst>
          </p:cNvPr>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中国特色的区域经济学理论的形成</a:t>
            </a:r>
            <a:endParaRPr lang="zh-CN" altLang="en-US" dirty="0"/>
          </a:p>
        </p:txBody>
      </p:sp>
      <p:sp>
        <p:nvSpPr>
          <p:cNvPr id="24579" name="内容占位符 2">
            <a:extLst>
              <a:ext uri="{FF2B5EF4-FFF2-40B4-BE49-F238E27FC236}">
                <a16:creationId xmlns:a16="http://schemas.microsoft.com/office/drawing/2014/main" id="{9F25A2AF-0DCB-4E0F-B0E1-3FF5E4FE1C51}"/>
              </a:ext>
            </a:extLst>
          </p:cNvPr>
          <p:cNvSpPr>
            <a:spLocks noGrp="1"/>
          </p:cNvSpPr>
          <p:nvPr>
            <p:ph idx="1"/>
          </p:nvPr>
        </p:nvSpPr>
        <p:spPr bwMode="auto">
          <a:xfrm>
            <a:off x="457200" y="1268413"/>
            <a:ext cx="8229600" cy="53292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dirty="0"/>
              <a:t>       </a:t>
            </a:r>
            <a:r>
              <a:rPr lang="zh-CN" altLang="en-US" sz="2000" dirty="0"/>
              <a:t>在十一届三中全会以后，中国区域经济发展的指导思想由过去的平衡发展向不平衡发展转换，区域经济发展战略由向内地倾斜转向优先发展东部沿海地区，并以东部地区的发展来带动中西部地区的经济发展。    </a:t>
            </a:r>
            <a:endParaRPr lang="en-US" altLang="zh-CN" sz="2000" dirty="0"/>
          </a:p>
          <a:p>
            <a:pPr marL="0" indent="0">
              <a:buFontTx/>
              <a:buNone/>
              <a:defRPr/>
            </a:pPr>
            <a:r>
              <a:rPr lang="en-US" altLang="zh-CN" sz="2000" dirty="0"/>
              <a:t>        </a:t>
            </a:r>
            <a:r>
              <a:rPr lang="zh-CN" altLang="en-US" sz="2000" dirty="0"/>
              <a:t>在区域非均衡发展理论指导下我国制定了优先发展东部沿海地区的战略；在区域非均衡发展理论指导下又提出了以沿海地区率先发展，沿海地区适时扶持内陆地区，最终实现共同富裕为基本内涵的 “两个大局”的发展构想。两个大局的发展构想，既强调了区域经济非均衡发 展，又强调了区域经济非均衡中的均衡。</a:t>
            </a:r>
            <a:endParaRPr lang="en-US" altLang="zh-CN" sz="2000" dirty="0"/>
          </a:p>
          <a:p>
            <a:pPr marL="0" indent="0">
              <a:buFontTx/>
              <a:buNone/>
              <a:defRPr/>
            </a:pPr>
            <a:endParaRPr lang="en-US" altLang="zh-CN" sz="2000" dirty="0"/>
          </a:p>
          <a:p>
            <a:pPr marL="0" indent="0">
              <a:buFontTx/>
              <a:buNone/>
              <a:defRPr/>
            </a:pPr>
            <a:r>
              <a:rPr lang="zh-CN" altLang="en-US" sz="2000" dirty="0"/>
              <a:t>        要实施“两个大局”发展构想所提出的第二个大局，扭转中国区域经济发展失衡的局面，实现区域经济协调发展，则必须要调整区域经济发展战略。为此，提出了以西部大开发、振 兴东北等老工业基地、促进中部崛起、东部地区率先发展为主要内容的 “四大板块”战略；十八大以后，又提出“一带一路”、长江经济带以及京津冀协同发展战略，形成了东中西互动、优势互补、相互促进、共同发展的新格局。</a:t>
            </a:r>
            <a:endParaRPr lang="en-US" altLang="zh-CN" sz="2000" dirty="0"/>
          </a:p>
          <a:p>
            <a:pPr marL="0" indent="0">
              <a:buFontTx/>
              <a:buNone/>
              <a:defRPr/>
            </a:pPr>
            <a:endParaRPr lang="en-US" altLang="zh-CN" sz="2000" dirty="0"/>
          </a:p>
          <a:p>
            <a:pPr marL="0" indent="0">
              <a:buFontTx/>
              <a:buNone/>
              <a:defRPr/>
            </a:pPr>
            <a:endParaRPr lang="zh-CN" altLang="en-US" sz="2000" dirty="0"/>
          </a:p>
        </p:txBody>
      </p:sp>
      <p:sp>
        <p:nvSpPr>
          <p:cNvPr id="4" name="矩形: 圆角 39">
            <a:extLst>
              <a:ext uri="{FF2B5EF4-FFF2-40B4-BE49-F238E27FC236}">
                <a16:creationId xmlns:a16="http://schemas.microsoft.com/office/drawing/2014/main" id="{E29F15F9-3B08-476A-B7E5-07EDFB72BEC0}"/>
              </a:ext>
            </a:extLst>
          </p:cNvPr>
          <p:cNvSpPr/>
          <p:nvPr/>
        </p:nvSpPr>
        <p:spPr>
          <a:xfrm>
            <a:off x="1043608" y="1268760"/>
            <a:ext cx="4176464"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、区域经济非均衡发展理论</a:t>
            </a:r>
          </a:p>
        </p:txBody>
      </p:sp>
      <p:sp>
        <p:nvSpPr>
          <p:cNvPr id="5" name="矩形: 圆角 39">
            <a:extLst>
              <a:ext uri="{FF2B5EF4-FFF2-40B4-BE49-F238E27FC236}">
                <a16:creationId xmlns:a16="http://schemas.microsoft.com/office/drawing/2014/main" id="{0DC53028-8285-4664-A493-BA2B4D995427}"/>
              </a:ext>
            </a:extLst>
          </p:cNvPr>
          <p:cNvSpPr/>
          <p:nvPr/>
        </p:nvSpPr>
        <p:spPr>
          <a:xfrm>
            <a:off x="1115616" y="4293096"/>
            <a:ext cx="475252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、区域经济协调与协同发展理论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BF08932-C670-4AAA-B501-4BB9C48F71A7}"/>
              </a:ext>
            </a:extLst>
          </p:cNvPr>
          <p:cNvSpPr>
            <a:spLocks noGrp="1"/>
          </p:cNvSpPr>
          <p:nvPr>
            <p:ph type="title"/>
          </p:nvPr>
        </p:nvSpPr>
        <p:spPr bwMode="auto">
          <a:xfrm>
            <a:off x="179388" y="0"/>
            <a:ext cx="8857108"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中国特色的区域经济学理论的形成</a:t>
            </a:r>
            <a:endParaRPr lang="zh-CN" altLang="en-US" dirty="0"/>
          </a:p>
        </p:txBody>
      </p:sp>
      <p:sp>
        <p:nvSpPr>
          <p:cNvPr id="24579" name="内容占位符 2">
            <a:extLst>
              <a:ext uri="{FF2B5EF4-FFF2-40B4-BE49-F238E27FC236}">
                <a16:creationId xmlns:a16="http://schemas.microsoft.com/office/drawing/2014/main" id="{010A3CAD-00EF-43D3-8330-2774E20A288E}"/>
              </a:ext>
            </a:extLst>
          </p:cNvPr>
          <p:cNvSpPr>
            <a:spLocks noGrp="1"/>
          </p:cNvSpPr>
          <p:nvPr>
            <p:ph idx="1"/>
          </p:nvPr>
        </p:nvSpPr>
        <p:spPr bwMode="auto">
          <a:xfrm>
            <a:off x="250825" y="1268413"/>
            <a:ext cx="8642350"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sz="2000" dirty="0"/>
          </a:p>
          <a:p>
            <a:pPr marL="0" indent="0">
              <a:buFontTx/>
              <a:buNone/>
              <a:defRPr/>
            </a:pPr>
            <a:r>
              <a:rPr lang="zh-CN" altLang="en-US" sz="2000" dirty="0"/>
              <a:t>        具有中国特色的社会主义城乡统筹理论体系包括：中国特色的社会主义城乡关系理论，首次提出了解决我 国“三农问题”的理论、思路与对策；提出了不同于西方发达国家城镇化理论的以“城乡统筹、城乡一体化、产城互动、节约集约、生态宜居、和谐发展为基本特征的，大中小城市、小城镇、新型农村社区协调发展、互促共进”为核心的新型城镇化理论；中国特色的社会主义城乡关系理论，首次提出了适合于我国社会主义新农村建设的理论、思路与对策；中国特色的社会主义城乡关系理论，还提出了具有中国特色的扶贫脱贫攻坚路径。</a:t>
            </a:r>
            <a:endParaRPr lang="en-US" altLang="zh-CN" sz="2000" dirty="0"/>
          </a:p>
          <a:p>
            <a:pPr marL="0" indent="0">
              <a:buFontTx/>
              <a:buNone/>
              <a:defRPr/>
            </a:pPr>
            <a:endParaRPr lang="en-US" altLang="zh-CN" sz="2000" dirty="0"/>
          </a:p>
          <a:p>
            <a:pPr marL="0" indent="0">
              <a:buFontTx/>
              <a:buNone/>
              <a:defRPr/>
            </a:pPr>
            <a:r>
              <a:rPr lang="zh-CN" altLang="en-US" sz="2000" dirty="0"/>
              <a:t>        中国特色社会主义进入新时代，社会主要矛盾已经转化为人民日益增长的美好生活需要和不平衡不充分的发展之间的矛盾。解决不平衡问题的关键是要树立新发 展理念，强调从全局的高度思考发展、策划发展，更加注重城乡协调、区域协调、社会群体间的协调以及经济与社会其他方面之间的协调。解决不充分问题的关键是要大力发展社会生产力，破除 一切制约生产力发展的障碍，释放一切社会活力与创造力，不断提高发展水平、发展能力与发展绩效。</a:t>
            </a:r>
          </a:p>
        </p:txBody>
      </p:sp>
      <p:sp>
        <p:nvSpPr>
          <p:cNvPr id="4" name="矩形: 圆角 39">
            <a:extLst>
              <a:ext uri="{FF2B5EF4-FFF2-40B4-BE49-F238E27FC236}">
                <a16:creationId xmlns:a16="http://schemas.microsoft.com/office/drawing/2014/main" id="{A7085B79-99C9-4BF1-99BF-0B0302BACD49}"/>
              </a:ext>
            </a:extLst>
          </p:cNvPr>
          <p:cNvSpPr/>
          <p:nvPr/>
        </p:nvSpPr>
        <p:spPr>
          <a:xfrm>
            <a:off x="971600" y="1196752"/>
            <a:ext cx="259228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、城乡统筹理论</a:t>
            </a:r>
          </a:p>
        </p:txBody>
      </p:sp>
      <p:sp>
        <p:nvSpPr>
          <p:cNvPr id="5" name="矩形: 圆角 39">
            <a:extLst>
              <a:ext uri="{FF2B5EF4-FFF2-40B4-BE49-F238E27FC236}">
                <a16:creationId xmlns:a16="http://schemas.microsoft.com/office/drawing/2014/main" id="{D3A84911-7F5B-42C4-A28F-35E76CD03683}"/>
              </a:ext>
            </a:extLst>
          </p:cNvPr>
          <p:cNvSpPr/>
          <p:nvPr/>
        </p:nvSpPr>
        <p:spPr>
          <a:xfrm>
            <a:off x="971600" y="4149080"/>
            <a:ext cx="6256312"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5</a:t>
            </a:r>
            <a:r>
              <a:rPr lang="zh-CN" altLang="en-US" sz="2400" b="1" dirty="0">
                <a:solidFill>
                  <a:prstClr val="black"/>
                </a:solidFill>
                <a:latin typeface="仿宋" pitchFamily="49" charset="-122"/>
                <a:ea typeface="仿宋" pitchFamily="49" charset="-122"/>
              </a:rPr>
              <a:t>、新时代以人民为中心的平衡充分发展理论</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1517</Words>
  <Application>Microsoft Office PowerPoint</Application>
  <PresentationFormat>全屏显示(4:3)</PresentationFormat>
  <Paragraphs>84</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仿宋</vt:lpstr>
      <vt:lpstr>黑体</vt:lpstr>
      <vt:lpstr>宋体</vt:lpstr>
      <vt:lpstr>Arial</vt:lpstr>
      <vt:lpstr>默认设计模板</vt:lpstr>
      <vt:lpstr>第一章  中国特色的区域经济学理论框架</vt:lpstr>
      <vt:lpstr>第一章 中国特色的区域经济学理论框架</vt:lpstr>
      <vt:lpstr>第一章 中国特色的区域经济学理论框架</vt:lpstr>
      <vt:lpstr>第一节 马克思主义区域经济思想</vt:lpstr>
      <vt:lpstr>第一节 马克思主义区域经济思想</vt:lpstr>
      <vt:lpstr>第一节 马克思主义区域经济思想</vt:lpstr>
      <vt:lpstr>第二节 中国特色的区域经济学理论的形成</vt:lpstr>
      <vt:lpstr>第二节 中国特色的区域经济学理论的形成</vt:lpstr>
      <vt:lpstr>第二节 中国特色的区域经济学理论的形成</vt:lpstr>
      <vt:lpstr>第三节 新时期中国区域经济学理论研究的主要领域</vt:lpstr>
      <vt:lpstr>第三节 新时期中国区域经济学理论研究的主要领域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190</cp:revision>
  <dcterms:modified xsi:type="dcterms:W3CDTF">2020-05-22T14:03:57Z</dcterms:modified>
</cp:coreProperties>
</file>