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348" r:id="rId3"/>
    <p:sldId id="349" r:id="rId4"/>
    <p:sldId id="350" r:id="rId5"/>
    <p:sldId id="38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8" r:id="rId23"/>
    <p:sldId id="369" r:id="rId24"/>
    <p:sldId id="370" r:id="rId25"/>
    <p:sldId id="371" r:id="rId26"/>
    <p:sldId id="372" r:id="rId27"/>
    <p:sldId id="373" r:id="rId28"/>
    <p:sldId id="374" r:id="rId29"/>
    <p:sldId id="375" r:id="rId30"/>
    <p:sldId id="376" r:id="rId31"/>
    <p:sldId id="377" r:id="rId32"/>
    <p:sldId id="378"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26" autoAdjust="0"/>
  </p:normalViewPr>
  <p:slideViewPr>
    <p:cSldViewPr showGuides="1">
      <p:cViewPr varScale="1">
        <p:scale>
          <a:sx n="105" d="100"/>
          <a:sy n="105" d="100"/>
        </p:scale>
        <p:origin x="1110" y="132"/>
      </p:cViewPr>
      <p:guideLst>
        <p:guide orient="horz" pos="2160"/>
        <p:guide pos="2857"/>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07T07:02:41.337"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D55-895D-4118-BC1A-2E7C6373D4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3C0F1-5231-42DB-888D-E4DD15F41A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A3C0F1-5231-42DB-888D-E4DD15F41A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latin typeface="Arial" panose="020B0604020202090204" pitchFamily="34" charset="0"/>
                <a:ea typeface="宋体" panose="02010600030101010101" pitchFamily="2" charset="-122"/>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latin typeface="Arial" panose="020B0604020202090204" pitchFamily="34" charset="0"/>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defRPr/>
            </a:lvl1pPr>
          </a:lstStyle>
          <a:p>
            <a:fld id="{1A1DDE98-A029-487B-BB75-64AD50F2A46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17" name="幻灯片编号"/>
          <p:cNvSpPr txBox="1"/>
          <p:nvPr>
            <p:ph type="sldNum" sz="quarter" idx="2"/>
          </p:nvPr>
        </p:nvSpPr>
        <p:spPr>
          <a:xfrm>
            <a:off x="8356856" y="364490"/>
            <a:ext cx="181355" cy="231141"/>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9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bwMode="auto">
          <a:xfrm>
            <a:off x="0" y="2130425"/>
            <a:ext cx="903605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eaLnBrk="1" hangingPunct="1"/>
            <a:r>
              <a:rPr lang="zh-CN" altLang="en-US" dirty="0"/>
              <a:t>第四章 区域产业结构演进</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mc:AlternateContent xmlns:mc="http://schemas.openxmlformats.org/markup-compatibility/2006">
        <mc:Choice xmlns:a14="http://schemas.microsoft.com/office/drawing/2010/main" Requires="a14">
          <p:sp>
            <p:nvSpPr>
              <p:cNvPr id="33795" name="内容占位符 2"/>
              <p:cNvSpPr>
                <a:spLocks noGrp="1"/>
              </p:cNvSpPr>
              <p:nvPr>
                <p:ph idx="1"/>
              </p:nvPr>
            </p:nvSpPr>
            <p:spPr bwMode="auto">
              <a:xfrm>
                <a:off x="179388" y="1346264"/>
                <a:ext cx="8640762" cy="5251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None/>
                  <a:defRPr/>
                </a:pPr>
                <a:r>
                  <a:rPr lang="zh-CN" altLang="en-US" sz="2000" dirty="0"/>
                  <a:t>        行业集中度是指某一产业规模最大的ｎ 个企业的有关数值（如生产额、销售额、职工人数、资产总额等）占整个市场或行业的份额。</a:t>
                </a:r>
                <a:r>
                  <a:rPr lang="en-US" altLang="zh-CN" sz="2000" dirty="0"/>
                  <a:t>N</a:t>
                </a:r>
                <a:r>
                  <a:rPr lang="zh-CN" altLang="en-US" sz="2000" dirty="0"/>
                  <a:t>代表产业的全部企业数。一般用</a:t>
                </a:r>
                <a:r>
                  <a:rPr lang="en-US" altLang="zh-CN" sz="2000" dirty="0"/>
                  <a:t>C4-C10</a:t>
                </a:r>
                <a:r>
                  <a:rPr lang="zh-CN" altLang="en-US" sz="2000" dirty="0"/>
                  <a:t>来衡量。</a:t>
                </a:r>
                <a:r>
                  <a:rPr lang="en-US" altLang="zh-CN" sz="2000" dirty="0"/>
                  <a:t> </a:t>
                </a:r>
                <a:endParaRPr lang="en-US" altLang="zh-CN" sz="2000" dirty="0"/>
              </a:p>
              <a:p>
                <a:pPr marL="0" indent="0" algn="ctr">
                  <a:buNone/>
                  <a:defRPr/>
                </a:pPr>
                <a14:m>
                  <m:oMath xmlns:m="http://schemas.openxmlformats.org/officeDocument/2006/math">
                    <m:r>
                      <a:rPr lang="en-US" altLang="zh-CN" sz="2000" i="1">
                        <a:latin typeface="Cambria Math" panose="02040503050406030204" pitchFamily="18" charset="0"/>
                      </a:rPr>
                      <m:t>𝐶</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𝑅</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e>
                        </m:nary>
                      </m:num>
                      <m:den>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e>
                        </m:nary>
                      </m:den>
                    </m:f>
                  </m:oMath>
                </a14:m>
                <a:r>
                  <a:rPr lang="zh-CN" altLang="en-US" sz="2000" dirty="0"/>
                  <a:t>      （</a:t>
                </a:r>
                <a:r>
                  <a:rPr lang="en-US" altLang="zh-CN" sz="2000" dirty="0"/>
                  <a:t>4.2</a:t>
                </a:r>
                <a:r>
                  <a:rPr lang="zh-CN" altLang="en-US" sz="2000" dirty="0"/>
                  <a:t>）</a:t>
                </a:r>
                <a:endParaRPr lang="zh-CN" altLang="zh-CN" sz="2000" dirty="0"/>
              </a:p>
              <a:p>
                <a:pPr marL="0" indent="0">
                  <a:buFontTx/>
                  <a:buNone/>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克鲁格曼运用洛伦兹曲线和基尼系数测定行业在区域间分配均衡度时提出空间基尼系数，依据</a:t>
                </a:r>
                <a:r>
                  <a:rPr lang="en-US" altLang="zh-CN" sz="2000" dirty="0" err="1"/>
                  <a:t>i</a:t>
                </a:r>
                <a:r>
                  <a:rPr lang="zh-CN" altLang="en-US" sz="2000" dirty="0"/>
                  <a:t>区域</a:t>
                </a:r>
                <a:r>
                  <a:rPr lang="en-US" altLang="zh-CN" sz="2000" dirty="0"/>
                  <a:t>j</a:t>
                </a:r>
                <a:r>
                  <a:rPr lang="zh-CN" altLang="en-US" sz="2000" dirty="0"/>
                  <a:t>产业构成的空间洛伦兹曲线进行计算。</a:t>
                </a:r>
                <a:endParaRPr lang="en-US" altLang="zh-CN" sz="2000" dirty="0"/>
              </a:p>
              <a:p>
                <a:pPr marL="0" indent="0">
                  <a:buFontTx/>
                  <a:buNone/>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𝑆</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num>
                      <m:den>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e>
                        </m:nary>
                      </m:den>
                    </m:f>
                    <m:r>
                      <a:rPr lang="zh-CN" altLang="en-US"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𝑆</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e>
                        </m:nary>
                      </m:num>
                      <m:den>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sub>
                          <m:sup/>
                          <m:e>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e>
                            </m:nary>
                          </m:e>
                        </m:nary>
                      </m:den>
                    </m:f>
                  </m:oMath>
                </a14:m>
                <a:r>
                  <a:rPr lang="zh-CN" altLang="en-US" sz="2000" dirty="0"/>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oMath>
                </a14:m>
                <a:r>
                  <a:rPr lang="zh-CN" altLang="en-US" sz="2000" dirty="0"/>
                  <a:t>表示</a:t>
                </a:r>
                <a:r>
                  <a:rPr lang="en-US" altLang="zh-CN" sz="2000" dirty="0" err="1"/>
                  <a:t>i</a:t>
                </a:r>
                <a:r>
                  <a:rPr lang="zh-CN" altLang="en-US" sz="2000" dirty="0"/>
                  <a:t>区域</a:t>
                </a:r>
                <a:r>
                  <a:rPr lang="en-US" altLang="zh-CN" sz="2000" dirty="0"/>
                  <a:t>j</a:t>
                </a:r>
                <a:r>
                  <a:rPr lang="zh-CN" altLang="en-US" sz="2000" dirty="0"/>
                  <a:t>产业的产值，</a:t>
                </a:r>
                <a:r>
                  <a:rPr lang="zh-CN" altLang="zh-CN" sz="2000" dirty="0"/>
                  <a:t> </a:t>
                </a:r>
                <a14:m>
                  <m:oMath xmlns:m="http://schemas.openxmlformats.org/officeDocument/2006/math">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e>
                    </m:nary>
                  </m:oMath>
                </a14:m>
                <a:r>
                  <a:rPr lang="zh-CN" altLang="en-US" sz="2000" dirty="0"/>
                  <a:t>表示</a:t>
                </a:r>
                <a:r>
                  <a:rPr lang="en-US" altLang="zh-CN" sz="2000" dirty="0" err="1"/>
                  <a:t>i</a:t>
                </a:r>
                <a:r>
                  <a:rPr lang="zh-CN" altLang="en-US" sz="2000" dirty="0"/>
                  <a:t>区域的工业总产值，</a:t>
                </a:r>
                <a:r>
                  <a:rPr lang="zh-CN" altLang="zh-CN" sz="2000" dirty="0"/>
                  <a:t> </a:t>
                </a:r>
                <a14:m>
                  <m:oMath xmlns:m="http://schemas.openxmlformats.org/officeDocument/2006/math">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e>
                    </m:nary>
                  </m:oMath>
                </a14:m>
                <a:r>
                  <a:rPr lang="zh-CN" altLang="en-US" sz="2000" dirty="0"/>
                  <a:t>表示产业</a:t>
                </a:r>
                <a:r>
                  <a:rPr lang="en-US" altLang="zh-CN" sz="2000" dirty="0"/>
                  <a:t>j</a:t>
                </a:r>
                <a:r>
                  <a:rPr lang="zh-CN" altLang="en-US" sz="2000" dirty="0"/>
                  <a:t>的全国工业总产值，</a:t>
                </a:r>
                <a:r>
                  <a:rPr lang="zh-CN" altLang="zh-CN" sz="2000" dirty="0"/>
                  <a:t> </a:t>
                </a:r>
                <a14:m>
                  <m:oMath xmlns:m="http://schemas.openxmlformats.org/officeDocument/2006/math">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sub>
                      <m:sup/>
                      <m:e>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𝑖𝑗</m:t>
                                </m:r>
                              </m:sub>
                            </m:sSub>
                          </m:e>
                        </m:nary>
                      </m:e>
                    </m:nary>
                  </m:oMath>
                </a14:m>
                <a:r>
                  <a:rPr lang="zh-CN" altLang="en-US" sz="2000" dirty="0"/>
                  <a:t>表示全国工业总产值。</a:t>
                </a:r>
                <a:endParaRPr lang="zh-CN" altLang="zh-CN" sz="2000" dirty="0"/>
              </a:p>
              <a:p>
                <a:pPr marL="0" indent="0">
                  <a:buNone/>
                  <a:defRPr/>
                </a:pPr>
                <a:endParaRPr lang="zh-CN" altLang="zh-CN" dirty="0"/>
              </a:p>
              <a:p>
                <a:pPr marL="0" indent="0">
                  <a:buFontTx/>
                  <a:buNone/>
                  <a:defRPr/>
                </a:pPr>
                <a:endParaRPr lang="en-US" altLang="zh-CN" sz="2000" dirty="0"/>
              </a:p>
              <a:p>
                <a:pPr marL="0" indent="0">
                  <a:buFontTx/>
                  <a:buNone/>
                  <a:defRPr/>
                </a:pPr>
                <a:r>
                  <a:rPr lang="en-US" altLang="zh-CN" sz="2000" dirty="0"/>
                  <a:t>        </a:t>
                </a:r>
                <a:endParaRPr lang="en-US" altLang="zh-CN" sz="2000" dirty="0"/>
              </a:p>
            </p:txBody>
          </p:sp>
        </mc:Choice>
        <mc:Fallback>
          <p:sp>
            <p:nvSpPr>
              <p:cNvPr id="33795" name="内容占位符 2"/>
              <p:cNvSpPr>
                <a:spLocks noRot="1" noChangeAspect="1" noMove="1" noResize="1" noEditPoints="1" noAdjustHandles="1" noChangeArrowheads="1" noChangeShapeType="1" noTextEdit="1"/>
              </p:cNvSpPr>
              <p:nvPr>
                <p:ph idx="1"/>
              </p:nvPr>
            </p:nvSpPr>
            <p:spPr bwMode="auto">
              <a:xfrm>
                <a:off x="179388" y="1346264"/>
                <a:ext cx="8640762" cy="5251088"/>
              </a:xfrm>
              <a:blipFill rotWithShape="1">
                <a:blip r:embed="rId1"/>
                <a:stretch>
                  <a:fillRect l="-4" t="-1" b="-2557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矩形: 圆角 39"/>
          <p:cNvSpPr/>
          <p:nvPr/>
        </p:nvSpPr>
        <p:spPr>
          <a:xfrm>
            <a:off x="323850" y="1277652"/>
            <a:ext cx="4536182" cy="4951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4</a:t>
            </a:r>
            <a:r>
              <a:rPr lang="zh-CN" altLang="en-US" sz="2400" b="1" dirty="0">
                <a:solidFill>
                  <a:prstClr val="black"/>
                </a:solidFill>
                <a:latin typeface="仿宋" panose="02010609060101010101" pitchFamily="49" charset="-122"/>
                <a:ea typeface="仿宋" panose="02010609060101010101" pitchFamily="49" charset="-122"/>
              </a:rPr>
              <a:t>、产业聚集与分散的度量方法</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683568" y="184482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行业集中度</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683568" y="402918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空间基尼系数</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mc:AlternateContent xmlns:mc="http://schemas.openxmlformats.org/markup-compatibility/2006">
        <mc:Choice xmlns:a14="http://schemas.microsoft.com/office/drawing/2010/main" Requires="a14">
          <p:sp>
            <p:nvSpPr>
              <p:cNvPr id="33795" name="内容占位符 2"/>
              <p:cNvSpPr>
                <a:spLocks noGrp="1"/>
              </p:cNvSpPr>
              <p:nvPr>
                <p:ph idx="1"/>
              </p:nvPr>
            </p:nvSpPr>
            <p:spPr bwMode="auto">
              <a:xfrm>
                <a:off x="179388" y="803456"/>
                <a:ext cx="8640762" cy="5251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endParaRPr lang="en-US" altLang="zh-CN" sz="2000" dirty="0"/>
              </a:p>
              <a:p>
                <a:pPr marL="0" indent="0">
                  <a:buNone/>
                </a:pPr>
                <a:r>
                  <a:rPr lang="zh-CN" altLang="en-US" sz="2000" dirty="0"/>
                  <a:t>       以</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𝑆</m:t>
                        </m:r>
                      </m:sub>
                    </m:sSub>
                  </m:oMath>
                </a14:m>
                <a:r>
                  <a:rPr lang="zh-CN" altLang="en-US" sz="2000" dirty="0"/>
                  <a:t>为横轴，</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𝑆</m:t>
                        </m:r>
                      </m:sub>
                    </m:sSub>
                  </m:oMath>
                </a14:m>
                <a:r>
                  <a:rPr lang="zh-CN" altLang="en-US" sz="2000" dirty="0"/>
                  <a:t>为纵轴画出洛伦兹曲线，计算空间基尼系数，</a:t>
                </a:r>
                <a:endParaRPr lang="en-US" altLang="zh-CN" sz="2000" dirty="0"/>
              </a:p>
              <a:p>
                <a:pPr marL="0" indent="0" algn="ctr">
                  <a:buNone/>
                </a:pPr>
                <a14:m>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𝐴</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𝐴</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𝐵</m:t>
                            </m:r>
                          </m:sub>
                        </m:sSub>
                      </m:den>
                    </m:f>
                  </m:oMath>
                </a14:m>
                <a:r>
                  <a:rPr lang="zh-CN" altLang="en-US" sz="2000" dirty="0"/>
                  <a:t>      （</a:t>
                </a:r>
                <a:r>
                  <a:rPr lang="en-US" altLang="zh-CN" sz="2000" dirty="0"/>
                  <a:t>4.3</a:t>
                </a:r>
                <a:r>
                  <a:rPr lang="zh-CN" altLang="en-US" sz="2000" dirty="0"/>
                  <a:t>）</a:t>
                </a:r>
                <a:endParaRPr lang="zh-CN" altLang="zh-CN" sz="2000" dirty="0"/>
              </a:p>
              <a:p>
                <a:pPr marL="0" indent="0">
                  <a:buNone/>
                </a:pPr>
                <a:endParaRPr lang="zh-CN" altLang="zh-CN" sz="2000" dirty="0"/>
              </a:p>
              <a:p>
                <a:pPr marL="0" indent="0">
                  <a:buFontTx/>
                  <a:buNone/>
                  <a:defRPr/>
                </a:pPr>
                <a:endParaRPr lang="en-US" altLang="zh-CN" sz="2000" dirty="0"/>
              </a:p>
              <a:p>
                <a:pPr marL="0" indent="0">
                  <a:buFontTx/>
                  <a:buNone/>
                  <a:defRPr/>
                </a:pPr>
                <a:r>
                  <a:rPr lang="en-US" altLang="zh-CN" sz="2000" dirty="0"/>
                  <a:t>        </a:t>
                </a:r>
                <a:endParaRPr lang="en-US" altLang="zh-CN" sz="2000" dirty="0"/>
              </a:p>
            </p:txBody>
          </p:sp>
        </mc:Choice>
        <mc:Fallback>
          <p:sp>
            <p:nvSpPr>
              <p:cNvPr id="33795" name="内容占位符 2"/>
              <p:cNvSpPr>
                <a:spLocks noRot="1" noChangeAspect="1" noMove="1" noResize="1" noEditPoints="1" noAdjustHandles="1" noChangeArrowheads="1" noChangeShapeType="1" noTextEdit="1"/>
              </p:cNvSpPr>
              <p:nvPr>
                <p:ph idx="1"/>
              </p:nvPr>
            </p:nvSpPr>
            <p:spPr bwMode="auto">
              <a:xfrm>
                <a:off x="179388" y="803456"/>
                <a:ext cx="8640762" cy="5251088"/>
              </a:xfrm>
              <a:blipFill rotWithShape="1">
                <a:blip r:embed="rId1"/>
                <a:stretch>
                  <a:fillRect l="-4" t="-3" b="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矩形: 圆角 39"/>
          <p:cNvSpPr/>
          <p:nvPr/>
        </p:nvSpPr>
        <p:spPr>
          <a:xfrm>
            <a:off x="611560" y="1412776"/>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空间基尼系数</a:t>
            </a:r>
            <a:endParaRPr lang="zh-CN" altLang="en-US" sz="2000" b="1" dirty="0">
              <a:solidFill>
                <a:prstClr val="black"/>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2"/>
          <a:stretch>
            <a:fillRect/>
          </a:stretch>
        </p:blipFill>
        <p:spPr>
          <a:xfrm>
            <a:off x="2411760" y="3068960"/>
            <a:ext cx="3823043" cy="370938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mc:AlternateContent xmlns:mc="http://schemas.openxmlformats.org/markup-compatibility/2006">
        <mc:Choice xmlns:a14="http://schemas.microsoft.com/office/drawing/2010/main" Requires="a14">
          <p:sp>
            <p:nvSpPr>
              <p:cNvPr id="33795" name="内容占位符 2"/>
              <p:cNvSpPr>
                <a:spLocks noGrp="1"/>
              </p:cNvSpPr>
              <p:nvPr>
                <p:ph idx="1"/>
              </p:nvPr>
            </p:nvSpPr>
            <p:spPr bwMode="auto">
              <a:xfrm>
                <a:off x="740192" y="976630"/>
                <a:ext cx="8065020" cy="5251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None/>
                </a:pPr>
                <a:r>
                  <a:rPr lang="zh-CN" altLang="en-US" sz="2000" dirty="0"/>
                  <a:t>       即</a:t>
                </a:r>
                <a:r>
                  <a:rPr lang="en-US" altLang="zh-CN" sz="2000" dirty="0"/>
                  <a:t>H</a:t>
                </a:r>
                <a:r>
                  <a:rPr lang="zh-CN" altLang="en-US" sz="2000" dirty="0"/>
                  <a:t>指数，计算公式为：</a:t>
                </a:r>
                <a:endParaRPr lang="en-US" altLang="zh-CN" sz="2000" dirty="0"/>
              </a:p>
              <a:p>
                <a:pPr marL="0" indent="0" algn="ctr">
                  <a:buNone/>
                </a:pPr>
                <a14:m>
                  <m:oMath xmlns:m="http://schemas.openxmlformats.org/officeDocument/2006/math">
                    <m:r>
                      <a:rPr lang="en-US" altLang="zh-CN" sz="2000" i="1">
                        <a:latin typeface="Cambria Math" panose="02040503050406030204" pitchFamily="18" charset="0"/>
                      </a:rPr>
                      <m:t>𝐻</m:t>
                    </m:r>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up>
                            <m:r>
                              <a:rPr lang="en-US" altLang="zh-CN" sz="2000" i="1">
                                <a:latin typeface="Cambria Math" panose="02040503050406030204" pitchFamily="18" charset="0"/>
                              </a:rPr>
                              <m:t>2</m:t>
                            </m:r>
                          </m:sup>
                        </m:sSubSup>
                      </m:e>
                    </m:nary>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num>
                              <m:den>
                                <m:r>
                                  <a:rPr lang="en-US" altLang="zh-CN" sz="2000" i="1">
                                    <a:latin typeface="Cambria Math" panose="02040503050406030204" pitchFamily="18" charset="0"/>
                                  </a:rPr>
                                  <m:t>𝑋</m:t>
                                </m:r>
                              </m:den>
                            </m:f>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e>
                    </m:nary>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2</m:t>
                    </m:r>
                    <m:r>
                      <a:rPr lang="en-US" altLang="zh-CN" sz="2000" i="1">
                        <a:latin typeface="Cambria Math" panose="02040503050406030204" pitchFamily="18" charset="0"/>
                      </a:rPr>
                      <m:t>,…,</m:t>
                    </m:r>
                    <m:r>
                      <a:rPr lang="en-US" altLang="zh-CN" sz="2000" i="1">
                        <a:latin typeface="Cambria Math" panose="02040503050406030204" pitchFamily="18" charset="0"/>
                      </a:rPr>
                      <m:t>𝑛</m:t>
                    </m:r>
                  </m:oMath>
                </a14:m>
                <a:r>
                  <a:rPr lang="zh-CN" altLang="en-US" sz="2000" dirty="0"/>
                  <a:t>      （</a:t>
                </a:r>
                <a:r>
                  <a:rPr lang="en-US" altLang="zh-CN" sz="2000" dirty="0"/>
                  <a:t>4.4</a:t>
                </a:r>
                <a:r>
                  <a:rPr lang="zh-CN" altLang="en-US" sz="2000" dirty="0"/>
                  <a:t>）</a:t>
                </a:r>
                <a:endParaRPr lang="en-US" altLang="zh-CN" sz="2000" dirty="0"/>
              </a:p>
              <a:p>
                <a:pPr marL="0" indent="0">
                  <a:buNone/>
                </a:pPr>
                <a:r>
                  <a:rPr lang="en-US" altLang="zh-CN" sz="2000" dirty="0"/>
                  <a:t> </a:t>
                </a:r>
                <a14:m>
                  <m:oMath xmlns:m="http://schemas.openxmlformats.org/officeDocument/2006/math">
                    <m:r>
                      <a:rPr lang="en-US" altLang="zh-CN" sz="2000" i="1">
                        <a:latin typeface="Cambria Math" panose="02040503050406030204" pitchFamily="18" charset="0"/>
                      </a:rPr>
                      <m:t>𝑋</m:t>
                    </m:r>
                    <m:r>
                      <a:rPr lang="zh-CN" altLang="en-US" sz="2000" i="1" smtClean="0">
                        <a:latin typeface="Cambria Math" panose="02040503050406030204" pitchFamily="18" charset="0"/>
                      </a:rPr>
                      <m:t>代表</m:t>
                    </m:r>
                  </m:oMath>
                </a14:m>
                <a:r>
                  <a:rPr lang="zh-CN" altLang="en-US" sz="2000" dirty="0"/>
                  <a:t>产业市场总规模，</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𝑗</m:t>
                        </m:r>
                      </m:sub>
                    </m:sSub>
                  </m:oMath>
                </a14:m>
                <a:r>
                  <a:rPr lang="zh-CN" altLang="en-US" sz="2000" dirty="0"/>
                  <a:t>代表</a:t>
                </a:r>
                <a:r>
                  <a:rPr lang="en-US" altLang="zh-CN" sz="2000" dirty="0"/>
                  <a:t>j</a:t>
                </a:r>
                <a:r>
                  <a:rPr lang="zh-CN" altLang="en-US" sz="2000" dirty="0"/>
                  <a:t>企业的规模，</a:t>
                </a:r>
                <a:r>
                  <a:rPr lang="en-US" altLang="zh-CN" sz="2000" dirty="0"/>
                  <a:t> </a:t>
                </a:r>
                <a14:m>
                  <m:oMath xmlns:m="http://schemas.openxmlformats.org/officeDocument/2006/math">
                    <m:r>
                      <a:rPr lang="en-US" altLang="zh-CN" sz="2000" i="1">
                        <a:latin typeface="Cambria Math" panose="02040503050406030204" pitchFamily="18" charset="0"/>
                      </a:rPr>
                      <m:t>𝑁</m:t>
                    </m:r>
                  </m:oMath>
                </a14:m>
                <a:r>
                  <a:rPr lang="zh-CN" altLang="en-US" sz="2000" dirty="0"/>
                  <a:t>代表产业内企业数。</a:t>
                </a:r>
                <a:endParaRPr lang="en-US" altLang="zh-CN" sz="2000" dirty="0"/>
              </a:p>
              <a:p>
                <a:pPr marL="0" indent="0">
                  <a:buNone/>
                </a:pPr>
                <a:r>
                  <a:rPr lang="en-US" altLang="zh-CN" sz="2000" dirty="0"/>
                  <a:t>H</a:t>
                </a:r>
                <a:r>
                  <a:rPr lang="zh-CN" altLang="en-US" sz="2000" dirty="0"/>
                  <a:t>指数越小，产业市场集聚程度越小，反之越大。</a:t>
                </a:r>
                <a:endParaRPr lang="en-US" altLang="zh-CN" sz="2000" dirty="0"/>
              </a:p>
              <a:p>
                <a:pPr marL="0" indent="0">
                  <a:buNone/>
                </a:pPr>
                <a:endParaRPr lang="zh-CN" altLang="zh-CN" sz="2400" dirty="0"/>
              </a:p>
              <a:p>
                <a:pPr marL="0" indent="0">
                  <a:buNone/>
                </a:pPr>
                <a:r>
                  <a:rPr lang="en-US" altLang="zh-CN" sz="2000" dirty="0"/>
                  <a:t>        </a:t>
                </a:r>
                <a:r>
                  <a:rPr lang="zh-CN" altLang="en-US" sz="2000" dirty="0"/>
                  <a:t>又称地理集中指数，综合考虑区域差异和企业规模影响，假设经济体的某一产业内有</a:t>
                </a:r>
                <a:r>
                  <a:rPr lang="en-US" altLang="zh-CN" sz="2000" dirty="0"/>
                  <a:t>N</a:t>
                </a:r>
                <a:r>
                  <a:rPr lang="zh-CN" altLang="en-US" sz="2000" dirty="0"/>
                  <a:t>个企业，分布在</a:t>
                </a:r>
                <a:r>
                  <a:rPr lang="en-US" altLang="zh-CN" sz="2000" dirty="0"/>
                  <a:t>M</a:t>
                </a:r>
                <a:r>
                  <a:rPr lang="zh-CN" altLang="en-US" sz="2000" dirty="0"/>
                  <a:t>个区域内：</a:t>
                </a:r>
                <a:endParaRPr lang="en-US" altLang="zh-CN" sz="2000" i="1" dirty="0"/>
              </a:p>
              <a:p>
                <a:pPr marL="0" indent="0" algn="ctr">
                  <a:buNone/>
                </a:pPr>
                <a14:m>
                  <m:oMath xmlns:m="http://schemas.openxmlformats.org/officeDocument/2006/math">
                    <m:r>
                      <a:rPr lang="en-US" altLang="zh-CN" sz="2000" i="1">
                        <a:latin typeface="Cambria Math" panose="02040503050406030204" pitchFamily="18" charset="0"/>
                      </a:rPr>
                      <m:t>𝛽</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sub>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r>
                              <a:rPr lang="en-US" altLang="zh-CN" sz="2000" i="1">
                                <a:latin typeface="Cambria Math" panose="02040503050406030204" pitchFamily="18" charset="0"/>
                              </a:rPr>
                              <m:t>𝐻</m:t>
                            </m:r>
                          </m:e>
                        </m:nary>
                      </m:num>
                      <m:den>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sub>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𝐻</m:t>
                            </m:r>
                            <m:r>
                              <a:rPr lang="en-US" altLang="zh-CN" sz="2000" i="1">
                                <a:latin typeface="Cambria Math" panose="02040503050406030204" pitchFamily="18" charset="0"/>
                              </a:rPr>
                              <m:t>)</m:t>
                            </m:r>
                          </m:e>
                        </m:nary>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𝑀</m:t>
                            </m:r>
                          </m:sup>
                          <m:e>
                            <m:sSup>
                              <m:sSupPr>
                                <m:ctrlPr>
                                  <a:rPr lang="zh-CN" altLang="zh-CN" sz="2000" i="1">
                                    <a:latin typeface="Cambria Math" panose="02040503050406030204" pitchFamily="18" charset="0"/>
                                  </a:rPr>
                                </m:ctrlPr>
                              </m:sSupPr>
                              <m:e>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d>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𝑀</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e>
                            </m:nary>
                            <m:r>
                              <a:rPr lang="en-US" altLang="zh-CN" sz="2000" i="1">
                                <a:latin typeface="Cambria Math" panose="02040503050406030204" pitchFamily="18" charset="0"/>
                              </a:rPr>
                              <m:t>(</m:t>
                            </m:r>
                            <m:nary>
                              <m:naryPr>
                                <m:chr m:val="∑"/>
                                <m:limLoc m:val="subSup"/>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e>
                            </m:nary>
                          </m:e>
                        </m:nary>
                      </m:num>
                      <m:den>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𝑀</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e>
                        </m:nary>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𝑗</m:t>
                                </m:r>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e>
                        </m:nary>
                      </m:den>
                    </m:f>
                  </m:oMath>
                </a14:m>
                <a:r>
                  <a:rPr lang="zh-CN" altLang="en-US" sz="2000" dirty="0"/>
                  <a:t>      （</a:t>
                </a:r>
                <a:r>
                  <a:rPr lang="en-US" altLang="zh-CN" sz="2000" dirty="0"/>
                  <a:t>4.5</a:t>
                </a:r>
                <a:r>
                  <a:rPr lang="zh-CN" altLang="en-US" sz="2000" dirty="0"/>
                  <a:t>）</a:t>
                </a:r>
                <a:endParaRPr lang="en-US" altLang="zh-CN" sz="2000" dirty="0"/>
              </a:p>
              <a:p>
                <a:pPr marL="0" indent="0">
                  <a:buNone/>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oMath>
                </a14:m>
                <a:r>
                  <a:rPr lang="zh-CN" altLang="en-US" sz="2000" dirty="0"/>
                  <a:t>为</a:t>
                </a:r>
                <a:r>
                  <a:rPr lang="en-US" altLang="zh-CN" sz="2000" dirty="0" err="1"/>
                  <a:t>i</a:t>
                </a:r>
                <a:r>
                  <a:rPr lang="zh-CN" altLang="en-US" sz="2000" dirty="0"/>
                  <a:t>区域某产业就业人数占全国该产业就业人数的比重，</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oMath>
                </a14:m>
                <a:r>
                  <a:rPr lang="zh-CN" altLang="en-US" sz="2000" dirty="0"/>
                  <a:t>为</a:t>
                </a:r>
                <a:r>
                  <a:rPr lang="en-US" altLang="zh-CN" sz="2000" dirty="0" err="1"/>
                  <a:t>i</a:t>
                </a:r>
                <a:r>
                  <a:rPr lang="zh-CN" altLang="en-US" sz="2000" dirty="0"/>
                  <a:t>区域就业人数占全国总就业人数的比重，</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b="0" i="1" smtClean="0">
                            <a:latin typeface="Cambria Math" panose="02040503050406030204" pitchFamily="18" charset="0"/>
                          </a:rPr>
                          <m:t>𝑗</m:t>
                        </m:r>
                      </m:sub>
                    </m:sSub>
                  </m:oMath>
                </a14:m>
                <a:r>
                  <a:rPr lang="zh-CN" altLang="en-US" sz="2000" dirty="0"/>
                  <a:t>为第</a:t>
                </a:r>
                <a:r>
                  <a:rPr lang="en-US" altLang="zh-CN" sz="2000" dirty="0"/>
                  <a:t>j</a:t>
                </a:r>
                <a:r>
                  <a:rPr lang="zh-CN" altLang="en-US" sz="2000" dirty="0"/>
                  <a:t>家企业的市场占有率。</a:t>
                </a:r>
                <a:endParaRPr lang="en-US" altLang="zh-CN" sz="2000" dirty="0"/>
              </a:p>
              <a:p>
                <a:pPr marL="0" indent="0">
                  <a:buNone/>
                </a:pPr>
                <a:r>
                  <a:rPr lang="zh-CN" altLang="en-US" sz="2000" dirty="0"/>
                  <a:t>产业空间集聚指数越大，表示产业集聚程度越高。</a:t>
                </a:r>
                <a:endParaRPr lang="zh-CN" altLang="zh-CN" sz="2000" dirty="0"/>
              </a:p>
              <a:p>
                <a:pPr marL="0" indent="0">
                  <a:buNone/>
                </a:pPr>
                <a:endParaRPr lang="zh-CN" altLang="zh-CN" sz="2000" dirty="0"/>
              </a:p>
              <a:p>
                <a:pPr marL="0" indent="0">
                  <a:buFontTx/>
                  <a:buNone/>
                  <a:defRPr/>
                </a:pPr>
                <a:endParaRPr lang="en-US" altLang="zh-CN" sz="2000" dirty="0"/>
              </a:p>
              <a:p>
                <a:pPr marL="0" indent="0">
                  <a:buFontTx/>
                  <a:buNone/>
                  <a:defRPr/>
                </a:pPr>
                <a:r>
                  <a:rPr lang="en-US" altLang="zh-CN" sz="2000" dirty="0"/>
                  <a:t>        </a:t>
                </a:r>
                <a:endParaRPr lang="en-US" altLang="zh-CN" sz="2000" dirty="0"/>
              </a:p>
            </p:txBody>
          </p:sp>
        </mc:Choice>
        <mc:Fallback>
          <p:sp>
            <p:nvSpPr>
              <p:cNvPr id="33795" name="内容占位符 2"/>
              <p:cNvSpPr>
                <a:spLocks noRot="1" noChangeAspect="1" noMove="1" noResize="1" noEditPoints="1" noAdjustHandles="1" noChangeArrowheads="1" noChangeShapeType="1" noTextEdit="1"/>
              </p:cNvSpPr>
              <p:nvPr>
                <p:ph idx="1"/>
              </p:nvPr>
            </p:nvSpPr>
            <p:spPr bwMode="auto">
              <a:xfrm>
                <a:off x="740192" y="976630"/>
                <a:ext cx="8065020" cy="5251088"/>
              </a:xfrm>
              <a:blipFill rotWithShape="1">
                <a:blip r:embed="rId1"/>
                <a:stretch>
                  <a:fillRect l="-5" r="4" b="-2519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矩形: 圆角 39"/>
          <p:cNvSpPr/>
          <p:nvPr/>
        </p:nvSpPr>
        <p:spPr>
          <a:xfrm>
            <a:off x="630392" y="134626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赫芬达尔指数</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7" name="矩形: 圆角 39"/>
          <p:cNvSpPr/>
          <p:nvPr/>
        </p:nvSpPr>
        <p:spPr>
          <a:xfrm>
            <a:off x="630392" y="3573016"/>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4.</a:t>
            </a:r>
            <a:r>
              <a:rPr lang="zh-CN" altLang="en-US" sz="2000" b="1" dirty="0">
                <a:solidFill>
                  <a:prstClr val="black"/>
                </a:solidFill>
                <a:latin typeface="仿宋" panose="02010609060101010101" pitchFamily="49" charset="-122"/>
                <a:ea typeface="仿宋" panose="02010609060101010101" pitchFamily="49" charset="-122"/>
              </a:rPr>
              <a:t>产业空间集聚指数</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mc:AlternateContent xmlns:mc="http://schemas.openxmlformats.org/markup-compatibility/2006">
        <mc:Choice xmlns:a14="http://schemas.microsoft.com/office/drawing/2010/main" Requires="a14">
          <p:sp>
            <p:nvSpPr>
              <p:cNvPr id="33795" name="内容占位符 2"/>
              <p:cNvSpPr>
                <a:spLocks noGrp="1"/>
              </p:cNvSpPr>
              <p:nvPr>
                <p:ph idx="1"/>
              </p:nvPr>
            </p:nvSpPr>
            <p:spPr bwMode="auto">
              <a:xfrm>
                <a:off x="179388" y="1346264"/>
                <a:ext cx="8640762" cy="5251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None/>
                </a:pPr>
                <a:r>
                  <a:rPr lang="zh-CN" altLang="en-US" sz="2000" dirty="0"/>
                  <a:t>       借用物理学中度量系统有序程度的熵而提出来的，计算公式为：</a:t>
                </a:r>
                <a:endParaRPr lang="en-US" altLang="zh-CN" sz="2000" dirty="0"/>
              </a:p>
              <a:p>
                <a:pPr marL="0" indent="0" algn="ctr">
                  <a:buNone/>
                </a:pPr>
                <a14:m>
                  <m:oMath xmlns:m="http://schemas.openxmlformats.org/officeDocument/2006/math">
                    <m:r>
                      <a:rPr lang="en-US" altLang="zh-CN" sz="2000" i="1">
                        <a:latin typeface="Cambria Math" panose="02040503050406030204" pitchFamily="18" charset="0"/>
                      </a:rPr>
                      <m:t>𝐸</m:t>
                    </m:r>
                    <m:r>
                      <a:rPr lang="en-US" altLang="zh-CN" sz="2000" i="1">
                        <a:latin typeface="Cambria Math" panose="02040503050406030204" pitchFamily="18" charset="0"/>
                      </a:rPr>
                      <m:t>=</m:t>
                    </m:r>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r>
                          <a:rPr lang="en-US" altLang="zh-CN" sz="2000" i="1">
                            <a:latin typeface="Cambria Math" panose="02040503050406030204" pitchFamily="18" charset="0"/>
                          </a:rPr>
                          <m:t>(</m:t>
                        </m:r>
                        <m:r>
                          <a:rPr lang="en-US" altLang="zh-CN" sz="2000" i="1">
                            <a:latin typeface="Cambria Math" panose="02040503050406030204" pitchFamily="18" charset="0"/>
                          </a:rPr>
                          <m:t>𝑙𝑛</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e>
                    </m:nary>
                  </m:oMath>
                </a14:m>
                <a:r>
                  <a:rPr lang="zh-CN" altLang="en-US" sz="2000" dirty="0"/>
                  <a:t>      （</a:t>
                </a:r>
                <a:r>
                  <a:rPr lang="en-US" altLang="zh-CN" sz="2000" dirty="0"/>
                  <a:t>4.6</a:t>
                </a:r>
                <a:r>
                  <a:rPr lang="zh-CN" altLang="en-US" sz="2000" dirty="0"/>
                  <a:t>）</a:t>
                </a:r>
                <a:endParaRPr lang="en-US" altLang="zh-CN" sz="2000" dirty="0"/>
              </a:p>
              <a:p>
                <a:pPr marL="0" indent="0">
                  <a:buNone/>
                </a:pPr>
                <a14:m>
                  <m:oMath xmlns:m="http://schemas.openxmlformats.org/officeDocument/2006/math">
                    <m:sSub>
                      <m:sSubPr>
                        <m:ctrlPr>
                          <a:rPr lang="zh-CN" altLang="zh-CN" sz="2000" i="1">
                            <a:latin typeface="Cambria Math" panose="02040503050406030204" pitchFamily="18" charset="0"/>
                          </a:rPr>
                        </m:ctrlPr>
                      </m:sSubPr>
                      <m:e>
                        <m:r>
                          <a:rPr lang="en-US" altLang="zh-CN" sz="2000" b="0" i="1" smtClean="0">
                            <a:latin typeface="Cambria Math" panose="02040503050406030204" pitchFamily="18" charset="0"/>
                          </a:rPr>
                          <m:t>𝑆</m:t>
                        </m:r>
                      </m:e>
                      <m:sub>
                        <m:r>
                          <a:rPr lang="en-US" altLang="zh-CN" sz="2000" i="1">
                            <a:latin typeface="Cambria Math" panose="02040503050406030204" pitchFamily="18" charset="0"/>
                          </a:rPr>
                          <m:t>𝑗</m:t>
                        </m:r>
                      </m:sub>
                    </m:sSub>
                  </m:oMath>
                </a14:m>
                <a:r>
                  <a:rPr lang="zh-CN" altLang="en-US" sz="2000" dirty="0"/>
                  <a:t>代表</a:t>
                </a:r>
                <a:r>
                  <a:rPr lang="en-US" altLang="zh-CN" sz="2000" dirty="0"/>
                  <a:t>j</a:t>
                </a:r>
                <a:r>
                  <a:rPr lang="zh-CN" altLang="en-US" sz="2000" dirty="0"/>
                  <a:t>企业的市场份额，对其赋予一个</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𝑙𝑛</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m:t>
                    </m:r>
                  </m:oMath>
                </a14:m>
                <a:r>
                  <a:rPr lang="zh-CN" altLang="en-US" sz="2000" dirty="0"/>
                  <a:t>的权重，</a:t>
                </a:r>
                <a:endParaRPr lang="en-US" altLang="zh-CN" sz="2000" dirty="0"/>
              </a:p>
              <a:p>
                <a:pPr marL="0" indent="0">
                  <a:buNone/>
                </a:pPr>
                <a:r>
                  <a:rPr lang="zh-CN" altLang="en-US" sz="2000" dirty="0"/>
                  <a:t>熵指数对大企业赋予的权重较小，熵指数越大，集聚水平越低。</a:t>
                </a:r>
                <a:endParaRPr lang="zh-CN" altLang="zh-CN" sz="2000" dirty="0"/>
              </a:p>
              <a:p>
                <a:pPr marL="0" indent="0">
                  <a:buNone/>
                </a:pPr>
                <a:r>
                  <a:rPr lang="en-US" altLang="zh-CN" sz="2000" dirty="0"/>
                  <a:t>        </a:t>
                </a:r>
                <a:endParaRPr lang="zh-CN" altLang="zh-CN" sz="2000" dirty="0"/>
              </a:p>
              <a:p>
                <a:pPr marL="0" indent="0">
                  <a:buFontTx/>
                  <a:buNone/>
                  <a:defRPr/>
                </a:pPr>
                <a:endParaRPr lang="en-US" altLang="zh-CN" sz="2000" dirty="0"/>
              </a:p>
              <a:p>
                <a:pPr marL="0" indent="0">
                  <a:buFontTx/>
                  <a:buNone/>
                  <a:defRPr/>
                </a:pPr>
                <a:r>
                  <a:rPr lang="en-US" altLang="zh-CN" sz="2000" dirty="0"/>
                  <a:t>        </a:t>
                </a:r>
                <a:endParaRPr lang="en-US" altLang="zh-CN" sz="2000" dirty="0"/>
              </a:p>
            </p:txBody>
          </p:sp>
        </mc:Choice>
        <mc:Fallback>
          <p:sp>
            <p:nvSpPr>
              <p:cNvPr id="33795" name="内容占位符 2"/>
              <p:cNvSpPr>
                <a:spLocks noRot="1" noChangeAspect="1" noMove="1" noResize="1" noEditPoints="1" noAdjustHandles="1" noChangeArrowheads="1" noChangeShapeType="1" noTextEdit="1"/>
              </p:cNvSpPr>
              <p:nvPr>
                <p:ph idx="1"/>
              </p:nvPr>
            </p:nvSpPr>
            <p:spPr bwMode="auto">
              <a:xfrm>
                <a:off x="179388" y="1346264"/>
                <a:ext cx="8640762" cy="5251088"/>
              </a:xfrm>
              <a:blipFill rotWithShape="1">
                <a:blip r:embed="rId1"/>
                <a:stretch>
                  <a:fillRect l="-4" t="-1" b="6"/>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矩形: 圆角 39"/>
          <p:cNvSpPr/>
          <p:nvPr/>
        </p:nvSpPr>
        <p:spPr>
          <a:xfrm>
            <a:off x="611560" y="148478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5.</a:t>
            </a:r>
            <a:r>
              <a:rPr lang="zh-CN" altLang="en-US" sz="2000" b="1" dirty="0">
                <a:solidFill>
                  <a:prstClr val="black"/>
                </a:solidFill>
                <a:latin typeface="仿宋" panose="02010609060101010101" pitchFamily="49" charset="-122"/>
                <a:ea typeface="仿宋" panose="02010609060101010101" pitchFamily="49" charset="-122"/>
              </a:rPr>
              <a:t>熵指数</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p:sp>
        <p:nvSpPr>
          <p:cNvPr id="33795" name="内容占位符 2"/>
          <p:cNvSpPr>
            <a:spLocks noGrp="1"/>
          </p:cNvSpPr>
          <p:nvPr>
            <p:ph idx="1"/>
          </p:nvPr>
        </p:nvSpPr>
        <p:spPr bwMode="auto">
          <a:xfrm>
            <a:off x="179388" y="942824"/>
            <a:ext cx="8640762" cy="52510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r>
              <a:rPr lang="zh-CN" altLang="en-US" sz="2000" dirty="0"/>
              <a:t>       </a:t>
            </a:r>
            <a:endParaRPr lang="en-US" altLang="zh-CN" sz="2000" dirty="0"/>
          </a:p>
          <a:p>
            <a:pPr marL="0" indent="0">
              <a:buNone/>
            </a:pPr>
            <a:r>
              <a:rPr lang="zh-CN" altLang="en-US" sz="2000" dirty="0"/>
              <a:t>        通过产业结构调整理顺各产业部门间的关系，加速推动主导产业部门发展，配套发展辅助性产业部门，适当发展基础产业部门，使整个区域经济形成既有分工、又有协作的紧密联系的有机整体，从而保证区域经济又好又快发展。</a:t>
            </a:r>
            <a:endParaRPr lang="en-US" altLang="zh-CN" sz="2000" dirty="0"/>
          </a:p>
          <a:p>
            <a:pPr marL="0" indent="0">
              <a:buNone/>
            </a:pPr>
            <a:r>
              <a:rPr lang="en-US" altLang="zh-CN" sz="2000" dirty="0"/>
              <a:t>        </a:t>
            </a:r>
            <a:endParaRPr lang="en-US" altLang="zh-CN" sz="2000" dirty="0"/>
          </a:p>
          <a:p>
            <a:pPr marL="0" indent="0">
              <a:buNone/>
            </a:pPr>
            <a:endParaRPr lang="en-US" altLang="zh-CN" sz="2000" dirty="0"/>
          </a:p>
          <a:p>
            <a:pPr marL="0" indent="0">
              <a:buFontTx/>
              <a:buNone/>
              <a:defRPr/>
            </a:pPr>
            <a:r>
              <a:rPr lang="en-US" altLang="zh-CN" sz="2000" dirty="0"/>
              <a:t>        </a:t>
            </a:r>
            <a:r>
              <a:rPr lang="zh-CN" altLang="en-US" sz="2000" dirty="0"/>
              <a:t>主导产业升级是推动区域整体产业结构升级的主要动力，主要通过新主导产业替代和原主导产业劳动生产率的提高实现。</a:t>
            </a:r>
            <a:endParaRPr lang="en-US" altLang="zh-CN" sz="2000" dirty="0"/>
          </a:p>
          <a:p>
            <a:pPr marL="0" indent="0">
              <a:buFontTx/>
              <a:buNone/>
              <a:defRPr/>
            </a:pPr>
            <a:endParaRPr lang="en-US" altLang="zh-CN" sz="2000" dirty="0"/>
          </a:p>
          <a:p>
            <a:pPr marL="0" indent="0">
              <a:buFontTx/>
              <a:buNone/>
              <a:defRPr/>
            </a:pPr>
            <a:endParaRPr lang="en-US" altLang="zh-CN" sz="2000" dirty="0"/>
          </a:p>
          <a:p>
            <a:pPr>
              <a:buFont typeface="Wingdings" panose="05000000000000000000" pitchFamily="2" charset="2"/>
              <a:buChar char="Ø"/>
              <a:defRPr/>
            </a:pPr>
            <a:r>
              <a:rPr lang="zh-CN" altLang="en-US" sz="2000" dirty="0"/>
              <a:t>区域产业结构演进和优化应与区域经济发展阶段相适应</a:t>
            </a:r>
            <a:endParaRPr lang="en-US" altLang="zh-CN" sz="2000" dirty="0"/>
          </a:p>
          <a:p>
            <a:pPr>
              <a:buFont typeface="Wingdings" panose="05000000000000000000" pitchFamily="2" charset="2"/>
              <a:buChar char="Ø"/>
              <a:defRPr/>
            </a:pPr>
            <a:r>
              <a:rPr lang="zh-CN" altLang="en-US" sz="2000" dirty="0"/>
              <a:t>区域产业结构演进和优化应与区域优势相适应</a:t>
            </a:r>
            <a:endParaRPr lang="en-US" altLang="zh-CN" sz="2000" dirty="0"/>
          </a:p>
          <a:p>
            <a:pPr>
              <a:buFont typeface="Wingdings" panose="05000000000000000000" pitchFamily="2" charset="2"/>
              <a:buChar char="Ø"/>
              <a:defRPr/>
            </a:pPr>
            <a:r>
              <a:rPr lang="zh-CN" altLang="en-US" sz="2000" dirty="0"/>
              <a:t>区域产业结构演进和优化应具有产业配套性</a:t>
            </a:r>
            <a:endParaRPr lang="en-US" altLang="zh-CN" sz="2000" dirty="0"/>
          </a:p>
          <a:p>
            <a:pPr marL="0" indent="0">
              <a:buFontTx/>
              <a:buNone/>
              <a:defRPr/>
            </a:pPr>
            <a:endParaRPr lang="en-US" altLang="zh-CN" sz="2000" dirty="0"/>
          </a:p>
        </p:txBody>
      </p:sp>
      <p:sp>
        <p:nvSpPr>
          <p:cNvPr id="4" name="矩形: 圆角 39"/>
          <p:cNvSpPr/>
          <p:nvPr/>
        </p:nvSpPr>
        <p:spPr>
          <a:xfrm>
            <a:off x="251842" y="1252069"/>
            <a:ext cx="6336382" cy="4951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5</a:t>
            </a:r>
            <a:r>
              <a:rPr lang="zh-CN" altLang="en-US" sz="2400" b="1" dirty="0">
                <a:solidFill>
                  <a:prstClr val="black"/>
                </a:solidFill>
                <a:latin typeface="仿宋" panose="02010609060101010101" pitchFamily="49" charset="-122"/>
                <a:ea typeface="仿宋" panose="02010609060101010101" pitchFamily="49" charset="-122"/>
              </a:rPr>
              <a:t>、区域产业结构演进与区域经济发展的关系</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630888" y="1790521"/>
            <a:ext cx="5453280" cy="41434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产业结构演进促进区域经济发展的机制</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7" name="矩形: 圆角 39"/>
          <p:cNvSpPr/>
          <p:nvPr/>
        </p:nvSpPr>
        <p:spPr>
          <a:xfrm>
            <a:off x="630888" y="3623977"/>
            <a:ext cx="5453280" cy="41434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区域产业结构演进的主要动力</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8" name="矩形: 圆角 39"/>
          <p:cNvSpPr/>
          <p:nvPr/>
        </p:nvSpPr>
        <p:spPr>
          <a:xfrm>
            <a:off x="630888" y="5030881"/>
            <a:ext cx="5453280" cy="41434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区域产业结构演进的基本方向</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第二节 区域产业结构配置</a:t>
            </a:r>
            <a:endParaRPr lang="zh-CN" altLang="en-US" dirty="0"/>
          </a:p>
        </p:txBody>
      </p:sp>
      <p:sp>
        <p:nvSpPr>
          <p:cNvPr id="33795" name="内容占位符 2"/>
          <p:cNvSpPr>
            <a:spLocks noGrp="1"/>
          </p:cNvSpPr>
          <p:nvPr>
            <p:ph idx="1"/>
          </p:nvPr>
        </p:nvSpPr>
        <p:spPr bwMode="auto">
          <a:xfrm>
            <a:off x="431353" y="1406854"/>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r>
              <a:rPr lang="en-US" altLang="zh-CN" sz="2000" dirty="0"/>
              <a:t>        </a:t>
            </a:r>
            <a:endParaRPr lang="en-US" altLang="zh-CN" sz="2000" dirty="0"/>
          </a:p>
          <a:p>
            <a:pPr marL="0" indent="0">
              <a:buFontTx/>
              <a:buNone/>
              <a:defRPr/>
            </a:pPr>
            <a:r>
              <a:rPr lang="zh-CN" altLang="en-US" sz="2000" dirty="0"/>
              <a:t>        所谓主导产业，是指在一个国家或地区的特定发展阶段起主导作用的产业，是那些产值占比大、增长速度快、技术水平高，并对其他产业和整个区域经济具有较强关联和带动作用的产业。</a:t>
            </a:r>
            <a:endParaRPr lang="en-US" altLang="zh-CN" sz="2000" dirty="0"/>
          </a:p>
          <a:p>
            <a:pPr marL="0" indent="0">
              <a:buFontTx/>
              <a:buNone/>
              <a:defRPr/>
            </a:pPr>
            <a:r>
              <a:rPr lang="zh-CN" altLang="en-US" sz="2000" b="1" dirty="0"/>
              <a:t>主导产业的选择基准：</a:t>
            </a:r>
            <a:endParaRPr lang="en-US" altLang="zh-CN" sz="2000" b="1" dirty="0"/>
          </a:p>
          <a:p>
            <a:pPr>
              <a:buFont typeface="Wingdings" panose="05000000000000000000" pitchFamily="2" charset="2"/>
              <a:buChar char="Ø"/>
              <a:defRPr/>
            </a:pPr>
            <a:r>
              <a:rPr lang="zh-CN" altLang="en-US" sz="2000" dirty="0"/>
              <a:t>筱原</a:t>
            </a:r>
            <a:r>
              <a:rPr lang="zh-CN" altLang="en-US" sz="2000" dirty="0"/>
              <a:t>三基准。包括收入弹性基准和生产率上升基准。</a:t>
            </a:r>
            <a:endParaRPr lang="en-US" altLang="zh-CN" sz="2000" dirty="0"/>
          </a:p>
          <a:p>
            <a:pPr marL="0" indent="0">
              <a:buNone/>
              <a:defRPr/>
            </a:pPr>
            <a:r>
              <a:rPr lang="en-US" altLang="zh-CN" sz="2000" dirty="0"/>
              <a:t>     </a:t>
            </a:r>
            <a:r>
              <a:rPr lang="zh-CN" altLang="en-US" sz="2000" dirty="0">
                <a:highlight>
                  <a:srgbClr val="FF0000"/>
                </a:highlight>
              </a:rPr>
              <a:t>收入弹性基准</a:t>
            </a:r>
            <a:r>
              <a:rPr lang="en-US" altLang="zh-CN" sz="2000" dirty="0"/>
              <a:t>：收入弹性越大，潜在</a:t>
            </a:r>
            <a:r>
              <a:rPr lang="en-US" altLang="zh-CN" sz="2000" dirty="0">
                <a:solidFill>
                  <a:srgbClr val="C00000"/>
                </a:solidFill>
              </a:rPr>
              <a:t>市场需求</a:t>
            </a:r>
            <a:r>
              <a:rPr lang="zh-CN" altLang="en-US" sz="2000" dirty="0"/>
              <a:t>越大，代表着区域产业结构变动的方向和趋势。</a:t>
            </a:r>
            <a:endParaRPr lang="en-US" altLang="zh-CN" sz="2000" dirty="0"/>
          </a:p>
          <a:p>
            <a:pPr marL="0" indent="0">
              <a:buNone/>
              <a:defRPr/>
            </a:pPr>
            <a:r>
              <a:rPr lang="en-US" altLang="zh-CN" sz="2000" dirty="0"/>
              <a:t>     </a:t>
            </a:r>
            <a:r>
              <a:rPr lang="zh-CN" altLang="en-US" sz="2000" dirty="0">
                <a:highlight>
                  <a:srgbClr val="FF0000"/>
                </a:highlight>
              </a:rPr>
              <a:t>生产率上升基准</a:t>
            </a:r>
            <a:r>
              <a:rPr lang="zh-CN" altLang="en-US" sz="2000" dirty="0"/>
              <a:t>：</a:t>
            </a:r>
            <a:r>
              <a:rPr lang="en-US" altLang="zh-CN" sz="2000" dirty="0"/>
              <a:t>衡量</a:t>
            </a:r>
            <a:r>
              <a:rPr lang="en-US" altLang="zh-CN" sz="2000" dirty="0">
                <a:solidFill>
                  <a:srgbClr val="C00000"/>
                </a:solidFill>
              </a:rPr>
              <a:t>技术进步</a:t>
            </a:r>
            <a:r>
              <a:rPr lang="zh-CN" altLang="en-US" sz="2000" dirty="0"/>
              <a:t>，侧重从供给方面考虑产业生产能力及发展潜力。</a:t>
            </a:r>
            <a:endParaRPr lang="en-US" altLang="zh-CN" sz="2000" dirty="0"/>
          </a:p>
          <a:p>
            <a:pPr marL="0" indent="0">
              <a:buNone/>
              <a:defRPr/>
            </a:pPr>
            <a:r>
              <a:rPr lang="zh-CN" altLang="en-US" sz="2000" dirty="0">
                <a:highlight>
                  <a:srgbClr val="FF0000"/>
                </a:highlight>
              </a:rPr>
              <a:t>产业关联效果基准</a:t>
            </a:r>
            <a:r>
              <a:rPr lang="zh-CN" altLang="en-US" sz="2000" dirty="0"/>
              <a:t>。是依据各产业之间的相关程度，将产业关联度高的产业作为主导产业有利于带动其他产业发展。</a:t>
            </a: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endParaRPr lang="en-US" altLang="zh-CN" sz="2000" dirty="0"/>
          </a:p>
        </p:txBody>
      </p:sp>
      <p:sp>
        <p:nvSpPr>
          <p:cNvPr id="4" name="矩形: 圆角 39"/>
          <p:cNvSpPr/>
          <p:nvPr/>
        </p:nvSpPr>
        <p:spPr>
          <a:xfrm>
            <a:off x="179512" y="1196752"/>
            <a:ext cx="5040560" cy="48542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a:solidFill>
                  <a:prstClr val="black"/>
                </a:solidFill>
                <a:latin typeface="仿宋" panose="02010609060101010101" pitchFamily="49" charset="-122"/>
                <a:ea typeface="仿宋" panose="02010609060101010101" pitchFamily="49" charset="-122"/>
              </a:rPr>
              <a:t>、主导产业、关联产业和基础产业</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802720" y="1772816"/>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主导产业</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179388" y="1268760"/>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r>
              <a:rPr lang="en-US" altLang="zh-CN" sz="2000" dirty="0"/>
              <a:t>        </a:t>
            </a: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endParaRPr lang="en-US" altLang="zh-CN" sz="2000" dirty="0"/>
          </a:p>
        </p:txBody>
      </p:sp>
      <p:sp>
        <p:nvSpPr>
          <p:cNvPr id="5" name="矩形: 圆角 39"/>
          <p:cNvSpPr/>
          <p:nvPr/>
        </p:nvSpPr>
        <p:spPr>
          <a:xfrm>
            <a:off x="611560" y="1438665"/>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主导产业</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2" name="矩形 1"/>
          <p:cNvSpPr/>
          <p:nvPr/>
        </p:nvSpPr>
        <p:spPr>
          <a:xfrm>
            <a:off x="549474" y="2099358"/>
            <a:ext cx="8173095" cy="3046988"/>
          </a:xfrm>
          <a:prstGeom prst="rect">
            <a:avLst/>
          </a:prstGeom>
        </p:spPr>
        <p:txBody>
          <a:bodyPr wrap="square">
            <a:spAutoFit/>
          </a:bodyPr>
          <a:lstStyle/>
          <a:p>
            <a:pPr>
              <a:spcBef>
                <a:spcPct val="20000"/>
              </a:spcBef>
              <a:buFont typeface="Wingdings" panose="05000000000000000000" pitchFamily="2" charset="2"/>
              <a:buChar char="Ø"/>
              <a:defRPr/>
            </a:pPr>
            <a:r>
              <a:rPr lang="zh-CN" altLang="en-US" sz="2000" dirty="0">
                <a:latin typeface="+mn-lt"/>
                <a:ea typeface="+mn-ea"/>
              </a:rPr>
              <a:t>过密环境基准和丰富劳动内容基准。</a:t>
            </a:r>
            <a:endParaRPr lang="en-US" altLang="zh-CN" sz="2000" dirty="0">
              <a:latin typeface="+mn-lt"/>
              <a:ea typeface="+mn-ea"/>
            </a:endParaRPr>
          </a:p>
          <a:p>
            <a:pPr>
              <a:spcBef>
                <a:spcPct val="20000"/>
              </a:spcBef>
              <a:defRPr/>
            </a:pPr>
            <a:r>
              <a:rPr lang="zh-CN" altLang="en-US" sz="2000" dirty="0">
                <a:latin typeface="+mn-lt"/>
                <a:ea typeface="+mn-ea"/>
              </a:rPr>
              <a:t>过密环境基准：强调只有能够满足提高能源的利用效率、保护环境、防止和改善公害、具有扩充社会资本能力等要求的产业才能够作为主导产业；</a:t>
            </a:r>
            <a:endParaRPr lang="en-US" altLang="zh-CN" sz="2000" dirty="0">
              <a:latin typeface="+mn-lt"/>
              <a:ea typeface="+mn-ea"/>
            </a:endParaRPr>
          </a:p>
          <a:p>
            <a:pPr>
              <a:spcBef>
                <a:spcPct val="20000"/>
              </a:spcBef>
              <a:defRPr/>
            </a:pPr>
            <a:r>
              <a:rPr lang="zh-CN" altLang="en-US" sz="2000" dirty="0">
                <a:latin typeface="+mn-lt"/>
                <a:ea typeface="+mn-ea"/>
              </a:rPr>
              <a:t>丰富劳动内容基准：在选择主导产业时，应优先选择能为劳动者提供舒适安全的工作岗位和稳定的劳动场所的产业。</a:t>
            </a:r>
            <a:endParaRPr lang="en-US" altLang="zh-CN" sz="2000" dirty="0">
              <a:latin typeface="+mn-lt"/>
              <a:ea typeface="+mn-ea"/>
            </a:endParaRPr>
          </a:p>
          <a:p>
            <a:pPr>
              <a:spcBef>
                <a:spcPct val="20000"/>
              </a:spcBef>
              <a:buFont typeface="Wingdings" panose="05000000000000000000" pitchFamily="2" charset="2"/>
              <a:buChar char="Ø"/>
              <a:defRPr/>
            </a:pPr>
            <a:r>
              <a:rPr lang="zh-CN" altLang="en-US" sz="2000" dirty="0">
                <a:latin typeface="+mn-lt"/>
                <a:ea typeface="+mn-ea"/>
              </a:rPr>
              <a:t>比较优势基准。区域主导产业必须与区域比较优势相符，且随着区域比较优势的变化而调整。区域主导产业必须同时具备区内比较优势和区际比较优势，一般应该拥有生产规模优势和产业比较生产率优势。</a:t>
            </a:r>
            <a:endParaRPr lang="en-US" altLang="zh-CN" sz="2000" dirty="0">
              <a:latin typeface="+mn-lt"/>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mc:AlternateContent xmlns:mc="http://schemas.openxmlformats.org/markup-compatibility/2006">
        <mc:Choice xmlns:a14="http://schemas.microsoft.com/office/drawing/2010/main" Requires="a14">
          <p:sp>
            <p:nvSpPr>
              <p:cNvPr id="2" name="矩形 1"/>
              <p:cNvSpPr/>
              <p:nvPr/>
            </p:nvSpPr>
            <p:spPr>
              <a:xfrm>
                <a:off x="323528" y="1196752"/>
                <a:ext cx="8173095" cy="6327181"/>
              </a:xfrm>
              <a:prstGeom prst="rect">
                <a:avLst/>
              </a:prstGeom>
            </p:spPr>
            <p:txBody>
              <a:bodyPr wrap="square">
                <a:spAutoFit/>
              </a:bodyPr>
              <a:lstStyle/>
              <a:p>
                <a:pPr>
                  <a:spcBef>
                    <a:spcPct val="20000"/>
                  </a:spcBef>
                  <a:defRPr/>
                </a:pPr>
                <a:r>
                  <a:rPr lang="zh-CN" altLang="en-US" sz="2000" b="1" dirty="0">
                    <a:latin typeface="+mn-lt"/>
                    <a:ea typeface="+mn-ea"/>
                  </a:rPr>
                  <a:t>选择主导产业时考虑的主要指标：</a:t>
                </a:r>
                <a:endParaRPr lang="en-US" altLang="zh-CN" sz="2000" b="1" dirty="0">
                  <a:latin typeface="+mn-lt"/>
                  <a:ea typeface="+mn-ea"/>
                </a:endParaRPr>
              </a:p>
              <a:p>
                <a:pPr marL="342900" indent="-342900">
                  <a:spcBef>
                    <a:spcPct val="20000"/>
                  </a:spcBef>
                  <a:buFont typeface="Wingdings" panose="05000000000000000000" pitchFamily="2" charset="2"/>
                  <a:buChar char="Ø"/>
                  <a:defRPr/>
                </a:pPr>
                <a:r>
                  <a:rPr lang="zh-CN" altLang="en-US" sz="2000" dirty="0">
                    <a:latin typeface="+mn-lt"/>
                    <a:ea typeface="+mn-ea"/>
                  </a:rPr>
                  <a:t>产业的市场潜力</a:t>
                </a:r>
                <a:endParaRPr lang="en-US" altLang="zh-CN" sz="2000" dirty="0">
                  <a:latin typeface="+mn-lt"/>
                  <a:ea typeface="+mn-ea"/>
                </a:endParaRPr>
              </a:p>
              <a:p>
                <a:pPr algn="ctr">
                  <a:spcBef>
                    <a:spcPct val="20000"/>
                  </a:spcBef>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𝜌</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𝑖𝑗</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𝑗</m:t>
                            </m:r>
                          </m:sub>
                        </m:sSub>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𝐴</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𝑖𝑗</m:t>
                            </m:r>
                          </m:sub>
                        </m:sSub>
                      </m:num>
                      <m:den>
                        <m:r>
                          <a:rPr lang="en-US" altLang="zh-CN" sz="2000" i="1">
                            <a:latin typeface="Cambria Math" panose="02040503050406030204" pitchFamily="18" charset="0"/>
                          </a:rPr>
                          <m:t>𝐴</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𝑗</m:t>
                            </m:r>
                          </m:sub>
                        </m:sSub>
                      </m:den>
                    </m:f>
                  </m:oMath>
                </a14:m>
                <a:r>
                  <a:rPr lang="zh-CN" altLang="en-US" sz="2000" dirty="0"/>
                  <a:t>      （</a:t>
                </a:r>
                <a:r>
                  <a:rPr lang="en-US" altLang="zh-CN" sz="2000" dirty="0"/>
                  <a:t>4.7</a:t>
                </a:r>
                <a:r>
                  <a:rPr lang="zh-CN" altLang="en-US" sz="2000" dirty="0"/>
                  <a:t>）</a:t>
                </a:r>
                <a:endParaRPr lang="en-US" altLang="zh-CN" sz="2000" dirty="0"/>
              </a:p>
              <a:p>
                <a:pPr>
                  <a:spcBef>
                    <a:spcPct val="20000"/>
                  </a:spcBef>
                  <a:defRPr/>
                </a:pP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𝜌</m:t>
                        </m:r>
                      </m:e>
                      <m:sub>
                        <m:r>
                          <a:rPr lang="en-US" altLang="zh-CN" sz="2000" i="1">
                            <a:latin typeface="Cambria Math" panose="02040503050406030204" pitchFamily="18" charset="0"/>
                          </a:rPr>
                          <m:t>𝑖𝑗</m:t>
                        </m:r>
                      </m:sub>
                    </m:sSub>
                    <m:r>
                      <a:rPr lang="zh-CN" altLang="en-US" sz="2000" i="1">
                        <a:latin typeface="Cambria Math" panose="02040503050406030204" pitchFamily="18" charset="0"/>
                      </a:rPr>
                      <m:t>是</m:t>
                    </m:r>
                  </m:oMath>
                </a14:m>
                <a:r>
                  <a:rPr lang="en-US" altLang="zh-CN" sz="2000" dirty="0" err="1"/>
                  <a:t>i</a:t>
                </a:r>
                <a:r>
                  <a:rPr lang="zh-CN" altLang="en-US" sz="2000" dirty="0"/>
                  <a:t>地区</a:t>
                </a:r>
                <a:r>
                  <a:rPr lang="en-US" altLang="zh-CN" sz="2000" dirty="0"/>
                  <a:t>j</a:t>
                </a:r>
                <a:r>
                  <a:rPr lang="zh-CN" altLang="en-US" sz="2000" dirty="0"/>
                  <a:t>产业的市场占有率，</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𝑖𝑗</m:t>
                        </m:r>
                      </m:sub>
                    </m:sSub>
                  </m:oMath>
                </a14:m>
                <a:r>
                  <a:rPr lang="zh-CN" altLang="en-US" sz="2000" dirty="0"/>
                  <a:t>和</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𝑗</m:t>
                        </m:r>
                      </m:sub>
                    </m:sSub>
                  </m:oMath>
                </a14:m>
                <a:r>
                  <a:rPr lang="zh-CN" altLang="en-US" sz="2000" dirty="0"/>
                  <a:t>分别代表</a:t>
                </a:r>
                <a:r>
                  <a:rPr lang="en-US" altLang="zh-CN" sz="2000" dirty="0" err="1"/>
                  <a:t>i</a:t>
                </a:r>
                <a:r>
                  <a:rPr lang="zh-CN" altLang="en-US" sz="2000" dirty="0"/>
                  <a:t>区域及其高层次区域</a:t>
                </a:r>
                <a:r>
                  <a:rPr lang="en-US" altLang="zh-CN" sz="2000" dirty="0"/>
                  <a:t>j</a:t>
                </a:r>
                <a:r>
                  <a:rPr lang="zh-CN" altLang="en-US" sz="2000" dirty="0"/>
                  <a:t>产业的年销售额，</a:t>
                </a:r>
                <a:r>
                  <a:rPr lang="en-US" altLang="zh-CN" sz="2000" dirty="0"/>
                  <a:t> </a:t>
                </a:r>
                <a14:m>
                  <m:oMath xmlns:m="http://schemas.openxmlformats.org/officeDocument/2006/math">
                    <m:r>
                      <a:rPr lang="en-US" altLang="zh-CN" sz="2000" i="1">
                        <a:latin typeface="Cambria Math" panose="02040503050406030204" pitchFamily="18" charset="0"/>
                      </a:rPr>
                      <m:t>𝐴</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𝑖𝑗</m:t>
                        </m:r>
                      </m:sub>
                    </m:sSub>
                  </m:oMath>
                </a14:m>
                <a:r>
                  <a:rPr lang="zh-CN" altLang="en-US" sz="2000" dirty="0"/>
                  <a:t>和</a:t>
                </a:r>
                <a14:m>
                  <m:oMath xmlns:m="http://schemas.openxmlformats.org/officeDocument/2006/math">
                    <m:r>
                      <a:rPr lang="en-US" altLang="zh-CN" sz="2000" i="1">
                        <a:latin typeface="Cambria Math" panose="02040503050406030204" pitchFamily="18" charset="0"/>
                      </a:rPr>
                      <m:t>𝐴</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𝑗</m:t>
                        </m:r>
                      </m:sub>
                    </m:sSub>
                  </m:oMath>
                </a14:m>
                <a:r>
                  <a:rPr lang="zh-CN" altLang="en-US" sz="2000" dirty="0"/>
                  <a:t>分别代表</a:t>
                </a:r>
                <a:r>
                  <a:rPr lang="en-US" altLang="zh-CN" sz="2000" dirty="0"/>
                  <a:t>j</a:t>
                </a:r>
                <a:r>
                  <a:rPr lang="zh-CN" altLang="en-US" sz="2000" dirty="0"/>
                  <a:t>区域及其高层次区域</a:t>
                </a:r>
                <a:r>
                  <a:rPr lang="en-US" altLang="zh-CN" sz="2000" dirty="0"/>
                  <a:t>j</a:t>
                </a:r>
                <a:r>
                  <a:rPr lang="zh-CN" altLang="en-US" sz="2000" dirty="0"/>
                  <a:t>产业的人均销售额。区域主导产业必须选择具有较大</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𝜌</m:t>
                        </m:r>
                      </m:e>
                      <m:sub>
                        <m:r>
                          <a:rPr lang="en-US" altLang="zh-CN" sz="2000" i="1">
                            <a:latin typeface="Cambria Math" panose="02040503050406030204" pitchFamily="18" charset="0"/>
                          </a:rPr>
                          <m:t>𝑖𝑗</m:t>
                        </m:r>
                      </m:sub>
                    </m:sSub>
                  </m:oMath>
                </a14:m>
                <a:r>
                  <a:rPr lang="zh-CN" altLang="en-US" sz="2000" dirty="0"/>
                  <a:t>值的产业。</a:t>
                </a:r>
                <a:endParaRPr lang="en-US" altLang="zh-CN" sz="2000" dirty="0"/>
              </a:p>
              <a:p>
                <a:pPr marL="342900" indent="-342900">
                  <a:spcBef>
                    <a:spcPct val="20000"/>
                  </a:spcBef>
                  <a:buFont typeface="Wingdings" panose="05000000000000000000" pitchFamily="2" charset="2"/>
                  <a:buChar char="Ø"/>
                  <a:defRPr/>
                </a:pPr>
                <a:r>
                  <a:rPr lang="zh-CN" altLang="en-US" sz="2000" dirty="0"/>
                  <a:t>产业的比较优势度</a:t>
                </a:r>
                <a:endParaRPr lang="en-US" altLang="zh-CN" sz="2000" dirty="0"/>
              </a:p>
              <a:p>
                <a:pPr>
                  <a:spcBef>
                    <a:spcPct val="20000"/>
                  </a:spcBef>
                  <a:defRPr/>
                </a:pPr>
                <a:r>
                  <a:rPr lang="zh-CN" altLang="en-US" sz="2000" dirty="0"/>
                  <a:t>     区位商判断产业规模</a:t>
                </a:r>
                <a:r>
                  <a:rPr lang="zh-CN" altLang="en-US" sz="2400" dirty="0"/>
                  <a:t>：</a:t>
                </a:r>
                <a:r>
                  <a:rPr lang="en-US" altLang="zh-CN" sz="2000" dirty="0"/>
                  <a:t> </a:t>
                </a:r>
                <a14:m>
                  <m:oMath xmlns:m="http://schemas.openxmlformats.org/officeDocument/2006/math">
                    <m:r>
                      <a:rPr lang="en-US" altLang="zh-CN" sz="2000" i="1">
                        <a:latin typeface="Cambria Math" panose="02040503050406030204" pitchFamily="18" charset="0"/>
                      </a:rPr>
                      <m:t>𝐿</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𝑖𝑗</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𝑗</m:t>
                            </m:r>
                          </m:sub>
                        </m:sSub>
                      </m:num>
                      <m:den>
                        <m:r>
                          <a:rPr lang="en-US" altLang="zh-CN" sz="2000" i="1">
                            <a:latin typeface="Cambria Math" panose="02040503050406030204" pitchFamily="18" charset="0"/>
                          </a:rPr>
                          <m:t>𝑌</m:t>
                        </m:r>
                      </m:den>
                    </m:f>
                  </m:oMath>
                </a14:m>
                <a:r>
                  <a:rPr lang="zh-CN" altLang="en-US" sz="2000" dirty="0"/>
                  <a:t>（</a:t>
                </a:r>
                <a:r>
                  <a:rPr lang="en-US" altLang="zh-CN" sz="2000" dirty="0"/>
                  <a:t>4.8</a:t>
                </a:r>
                <a:r>
                  <a:rPr lang="zh-CN" altLang="en-US" sz="2000" dirty="0"/>
                  <a:t>）</a:t>
                </a:r>
                <a:endParaRPr lang="en-US" altLang="zh-CN" sz="2000" dirty="0"/>
              </a:p>
              <a:p>
                <a:pPr>
                  <a:spcBef>
                    <a:spcPct val="20000"/>
                  </a:spcBef>
                  <a:defRPr/>
                </a:pPr>
                <a:r>
                  <a:rPr lang="zh-CN" altLang="en-US" dirty="0"/>
                  <a:t>（</a:t>
                </a:r>
                <a:r>
                  <a:rPr lang="en-US" altLang="zh-CN" dirty="0"/>
                  <a:t>Y</a:t>
                </a:r>
                <a:r>
                  <a:rPr lang="zh-CN" altLang="en-US" dirty="0"/>
                  <a:t>表示高层次区域的总产值）</a:t>
                </a:r>
                <a:r>
                  <a:rPr lang="en-US" altLang="zh-CN" dirty="0"/>
                  <a:t>    </a:t>
                </a:r>
                <a:endParaRPr lang="en-US" altLang="zh-CN" dirty="0"/>
              </a:p>
              <a:p>
                <a:pPr>
                  <a:spcBef>
                    <a:spcPct val="20000"/>
                  </a:spcBef>
                  <a:defRPr/>
                </a:pPr>
                <a:r>
                  <a:rPr lang="en-US" altLang="zh-CN" sz="2000" dirty="0"/>
                  <a:t> </a:t>
                </a:r>
                <a14:m>
                  <m:oMath xmlns:m="http://schemas.openxmlformats.org/officeDocument/2006/math">
                    <m:r>
                      <a:rPr lang="en-US" altLang="zh-CN" sz="2000">
                        <a:latin typeface="Cambria Math" panose="02040503050406030204" pitchFamily="18" charset="0"/>
                      </a:rPr>
                      <m:t>𝐿</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𝑄</m:t>
                        </m:r>
                      </m:e>
                      <m:sub>
                        <m:r>
                          <a:rPr lang="en-US" altLang="zh-CN" sz="2000">
                            <a:latin typeface="Cambria Math" panose="02040503050406030204" pitchFamily="18" charset="0"/>
                          </a:rPr>
                          <m:t>𝑖𝑗</m:t>
                        </m:r>
                      </m:sub>
                    </m:sSub>
                  </m:oMath>
                </a14:m>
                <a:r>
                  <a:rPr lang="zh-CN" altLang="en-US" sz="2000" dirty="0"/>
                  <a:t>越大，</a:t>
                </a:r>
                <a:r>
                  <a:rPr lang="en-US" altLang="zh-CN" sz="2000" dirty="0" err="1"/>
                  <a:t>i</a:t>
                </a:r>
                <a:r>
                  <a:rPr lang="zh-CN" altLang="en-US" sz="2000" dirty="0"/>
                  <a:t>地区</a:t>
                </a:r>
                <a:r>
                  <a:rPr lang="en-US" altLang="zh-CN" sz="2000" dirty="0"/>
                  <a:t>j</a:t>
                </a:r>
                <a:r>
                  <a:rPr lang="zh-CN" altLang="en-US" sz="2000" dirty="0"/>
                  <a:t>产业的生产规模比较优势越明显。</a:t>
                </a:r>
                <a:endParaRPr lang="en-US" altLang="zh-CN" sz="2000" dirty="0"/>
              </a:p>
              <a:p>
                <a:pPr>
                  <a:spcBef>
                    <a:spcPct val="20000"/>
                  </a:spcBef>
                  <a:defRPr/>
                </a:pPr>
                <a:r>
                  <a:rPr lang="zh-CN" altLang="en-US" sz="2000" dirty="0"/>
                  <a:t>     比较劳动生产率：</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𝜀</m:t>
                        </m:r>
                      </m:e>
                      <m:sub>
                        <m:r>
                          <a:rPr lang="en-US" altLang="zh-CN" sz="2000" i="1">
                            <a:latin typeface="Cambria Math" panose="02040503050406030204" pitchFamily="18" charset="0"/>
                          </a:rPr>
                          <m:t>𝑖𝑗</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𝑖𝑗</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𝑖</m:t>
                            </m:r>
                          </m:sub>
                        </m:sSub>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𝑖𝑗</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𝑖</m:t>
                            </m:r>
                          </m:sub>
                        </m:sSub>
                      </m:den>
                    </m:f>
                  </m:oMath>
                </a14:m>
                <a:r>
                  <a:rPr lang="zh-CN" altLang="en-US" dirty="0"/>
                  <a:t>（</a:t>
                </a:r>
                <a:r>
                  <a:rPr lang="en-US" altLang="zh-CN" dirty="0"/>
                  <a:t>4.9</a:t>
                </a:r>
                <a:r>
                  <a:rPr lang="zh-CN" altLang="en-US" dirty="0"/>
                  <a:t>）</a:t>
                </a:r>
                <a:endParaRPr lang="en-US" altLang="zh-CN" dirty="0"/>
              </a:p>
              <a:p>
                <a:pPr>
                  <a:spcBef>
                    <a:spcPct val="20000"/>
                  </a:spcBef>
                  <a:defRPr/>
                </a:pPr>
                <a:r>
                  <a:rPr lang="zh-CN" altLang="en-US" dirty="0"/>
                  <a:t>（</a:t>
                </a:r>
                <a:r>
                  <a:rPr lang="en-US" altLang="zh-CN" dirty="0"/>
                  <a:t>L</a:t>
                </a:r>
                <a:r>
                  <a:rPr lang="zh-CN" altLang="en-US" dirty="0"/>
                  <a:t>代表劳动力数量）</a:t>
                </a:r>
                <a:endParaRPr lang="en-US" altLang="zh-CN" dirty="0"/>
              </a:p>
              <a:p>
                <a:pPr>
                  <a:spcBef>
                    <a:spcPct val="20000"/>
                  </a:spcBef>
                  <a:defRPr/>
                </a:pP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𝜀</m:t>
                        </m:r>
                      </m:e>
                      <m:sub>
                        <m:r>
                          <a:rPr lang="en-US" altLang="zh-CN" sz="2000">
                            <a:latin typeface="Cambria Math" panose="02040503050406030204" pitchFamily="18" charset="0"/>
                          </a:rPr>
                          <m:t>𝑖𝑗</m:t>
                        </m:r>
                      </m:sub>
                    </m:sSub>
                  </m:oMath>
                </a14:m>
                <a:r>
                  <a:rPr lang="zh-CN" altLang="en-US" sz="2000" dirty="0"/>
                  <a:t>越大，</a:t>
                </a:r>
                <a:r>
                  <a:rPr lang="en-US" altLang="zh-CN" sz="2000" dirty="0"/>
                  <a:t>j</a:t>
                </a:r>
                <a:r>
                  <a:rPr lang="zh-CN" altLang="en-US" sz="2000" dirty="0"/>
                  <a:t>产业的生产率比较优势越大，越有可能称为</a:t>
                </a:r>
                <a:r>
                  <a:rPr lang="en-US" altLang="zh-CN" sz="2000" dirty="0" err="1"/>
                  <a:t>i</a:t>
                </a:r>
                <a:r>
                  <a:rPr lang="zh-CN" altLang="en-US" sz="2000" dirty="0"/>
                  <a:t>区域的主导产业。</a:t>
                </a:r>
                <a:endParaRPr lang="zh-CN" altLang="zh-CN" sz="2000" dirty="0"/>
              </a:p>
              <a:p>
                <a:pPr>
                  <a:spcBef>
                    <a:spcPct val="20000"/>
                  </a:spcBef>
                  <a:defRPr/>
                </a:pPr>
                <a:endParaRPr lang="en-US" altLang="zh-CN" sz="2000" dirty="0">
                  <a:latin typeface="+mn-lt"/>
                  <a:ea typeface="+mn-ea"/>
                </a:endParaRPr>
              </a:p>
              <a:p>
                <a:pPr marL="342900" indent="-342900">
                  <a:spcBef>
                    <a:spcPct val="20000"/>
                  </a:spcBef>
                  <a:buFont typeface="Wingdings" panose="05000000000000000000" pitchFamily="2" charset="2"/>
                  <a:buChar char="Ø"/>
                  <a:defRPr/>
                </a:pPr>
                <a:endParaRPr lang="en-US" altLang="zh-CN" sz="2000" dirty="0">
                  <a:latin typeface="+mn-lt"/>
                  <a:ea typeface="+mn-ea"/>
                </a:endParaRPr>
              </a:p>
            </p:txBody>
          </p:sp>
        </mc:Choice>
        <mc:Fallback>
          <p:sp>
            <p:nvSpPr>
              <p:cNvPr id="2" name="矩形 1"/>
              <p:cNvSpPr>
                <a:spLocks noRot="1" noChangeAspect="1" noMove="1" noResize="1" noEditPoints="1" noAdjustHandles="1" noChangeArrowheads="1" noChangeShapeType="1" noTextEdit="1"/>
              </p:cNvSpPr>
              <p:nvPr/>
            </p:nvSpPr>
            <p:spPr>
              <a:xfrm>
                <a:off x="323528" y="1196752"/>
                <a:ext cx="8173095" cy="6327181"/>
              </a:xfrm>
              <a:prstGeom prst="rect">
                <a:avLst/>
              </a:prstGeom>
              <a:blipFill rotWithShape="1">
                <a:blip r:embed="rId1"/>
                <a:stretch>
                  <a:fillRect l="-4" t="-7" r="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mc:AlternateContent xmlns:mc="http://schemas.openxmlformats.org/markup-compatibility/2006">
        <mc:Choice xmlns:a14="http://schemas.microsoft.com/office/drawing/2010/main" Requires="a14">
          <p:sp>
            <p:nvSpPr>
              <p:cNvPr id="2" name="矩形 1"/>
              <p:cNvSpPr/>
              <p:nvPr/>
            </p:nvSpPr>
            <p:spPr>
              <a:xfrm>
                <a:off x="323528" y="1196752"/>
                <a:ext cx="8173095" cy="5294142"/>
              </a:xfrm>
              <a:prstGeom prst="rect">
                <a:avLst/>
              </a:prstGeom>
            </p:spPr>
            <p:txBody>
              <a:bodyPr wrap="square">
                <a:spAutoFit/>
              </a:bodyPr>
              <a:lstStyle/>
              <a:p>
                <a:pPr>
                  <a:spcBef>
                    <a:spcPct val="20000"/>
                  </a:spcBef>
                  <a:defRPr/>
                </a:pPr>
                <a:r>
                  <a:rPr lang="zh-CN" altLang="en-US" sz="2000" b="1" dirty="0">
                    <a:latin typeface="+mn-lt"/>
                    <a:ea typeface="+mn-ea"/>
                  </a:rPr>
                  <a:t>选择主导产业时考虑的主要指标：</a:t>
                </a:r>
                <a:endParaRPr lang="en-US" altLang="zh-CN" sz="2000" b="1" dirty="0">
                  <a:latin typeface="+mn-lt"/>
                  <a:ea typeface="+mn-ea"/>
                </a:endParaRPr>
              </a:p>
              <a:p>
                <a:pPr marL="342900" indent="-342900">
                  <a:spcBef>
                    <a:spcPct val="20000"/>
                  </a:spcBef>
                  <a:buFont typeface="Wingdings" panose="05000000000000000000" pitchFamily="2" charset="2"/>
                  <a:buChar char="Ø"/>
                  <a:defRPr/>
                </a:pPr>
                <a:r>
                  <a:rPr lang="zh-CN" altLang="en-US" sz="2000" dirty="0">
                    <a:latin typeface="+mn-lt"/>
                    <a:ea typeface="+mn-ea"/>
                  </a:rPr>
                  <a:t>产业的关联度。区域主导产业作为区域经济系统的核心，既要求自身实现快速发展，也要求能够对区域内其他产业发展产生较强的带动促进作用。</a:t>
                </a:r>
                <a:endParaRPr lang="en-US" altLang="zh-CN" sz="2000" dirty="0">
                  <a:latin typeface="+mn-lt"/>
                  <a:ea typeface="+mn-ea"/>
                </a:endParaRPr>
              </a:p>
              <a:p>
                <a:pPr>
                  <a:spcBef>
                    <a:spcPct val="20000"/>
                  </a:spcBef>
                  <a:defRPr/>
                </a:pPr>
                <a:r>
                  <a:rPr lang="zh-CN" altLang="en-US" sz="2000" dirty="0">
                    <a:latin typeface="+mn-lt"/>
                    <a:ea typeface="+mn-ea"/>
                  </a:rPr>
                  <a:t>     </a:t>
                </a:r>
                <a:r>
                  <a:rPr lang="zh-CN" altLang="en-US" sz="2000" dirty="0">
                    <a:solidFill>
                      <a:srgbClr val="C00000"/>
                    </a:solidFill>
                    <a:latin typeface="+mn-lt"/>
                    <a:ea typeface="+mn-ea"/>
                  </a:rPr>
                  <a:t>影响力系数</a:t>
                </a:r>
                <a:r>
                  <a:rPr lang="zh-CN" altLang="en-US" sz="2000" dirty="0">
                    <a:latin typeface="+mn-lt"/>
                    <a:ea typeface="+mn-ea"/>
                  </a:rPr>
                  <a:t>：</a:t>
                </a:r>
                <a:endParaRPr lang="en-US" altLang="zh-CN" sz="2000" dirty="0">
                  <a:latin typeface="+mn-lt"/>
                  <a:ea typeface="+mn-ea"/>
                </a:endParaRPr>
              </a:p>
              <a:p>
                <a:pPr algn="ctr">
                  <a:spcBef>
                    <a:spcPct val="20000"/>
                  </a:spcBef>
                  <a:defRPr/>
                </a:pPr>
                <a14:m>
                  <m:oMath xmlns:m="http://schemas.openxmlformats.org/officeDocument/2006/math">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𝑌</m:t>
                        </m:r>
                      </m:e>
                      <m:sub>
                        <m:r>
                          <a:rPr lang="en-US" altLang="zh-CN" sz="2000">
                            <a:latin typeface="Cambria Math" panose="02040503050406030204" pitchFamily="18" charset="0"/>
                            <a:ea typeface="+mn-ea"/>
                          </a:rPr>
                          <m:t>𝑗</m:t>
                        </m:r>
                      </m:sub>
                    </m:sSub>
                    <m:r>
                      <a:rPr lang="en-US" altLang="zh-CN" sz="2000">
                        <a:latin typeface="Cambria Math" panose="02040503050406030204" pitchFamily="18" charset="0"/>
                        <a:ea typeface="+mn-ea"/>
                      </a:rPr>
                      <m:t>=</m:t>
                    </m:r>
                    <m:f>
                      <m:fPr>
                        <m:ctrlPr>
                          <a:rPr lang="zh-CN" altLang="zh-CN" sz="2000" i="1">
                            <a:latin typeface="Cambria Math" panose="02040503050406030204" pitchFamily="18" charset="0"/>
                            <a:ea typeface="+mn-ea"/>
                          </a:rPr>
                        </m:ctrlPr>
                      </m:fPr>
                      <m:num>
                        <m:r>
                          <a:rPr lang="en-US" altLang="zh-CN" sz="2000">
                            <a:latin typeface="Cambria Math" panose="02040503050406030204" pitchFamily="18" charset="0"/>
                            <a:ea typeface="+mn-ea"/>
                          </a:rPr>
                          <m:t>(</m:t>
                        </m:r>
                        <m:nary>
                          <m:naryPr>
                            <m:chr m:val="∑"/>
                            <m:limLoc m:val="undOvr"/>
                            <m:ctrlPr>
                              <a:rPr lang="zh-CN" altLang="zh-CN" sz="2000" i="1">
                                <a:latin typeface="Cambria Math" panose="02040503050406030204" pitchFamily="18" charset="0"/>
                                <a:ea typeface="+mn-ea"/>
                              </a:rPr>
                            </m:ctrlPr>
                          </m:naryPr>
                          <m:sub>
                            <m:r>
                              <a:rPr lang="en-US" altLang="zh-CN" sz="2000">
                                <a:latin typeface="Cambria Math" panose="02040503050406030204" pitchFamily="18" charset="0"/>
                                <a:ea typeface="+mn-ea"/>
                              </a:rPr>
                              <m:t>𝑖</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1</m:t>
                            </m:r>
                          </m:sub>
                          <m:sup>
                            <m:r>
                              <a:rPr lang="en-US" altLang="zh-CN" sz="2000">
                                <a:latin typeface="Cambria Math" panose="02040503050406030204" pitchFamily="18" charset="0"/>
                                <a:ea typeface="+mn-ea"/>
                              </a:rPr>
                              <m:t>𝑛</m:t>
                            </m:r>
                          </m:sup>
                          <m:e>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𝐶</m:t>
                                </m:r>
                              </m:e>
                              <m:sub>
                                <m:r>
                                  <a:rPr lang="en-US" altLang="zh-CN" sz="2000">
                                    <a:latin typeface="Cambria Math" panose="02040503050406030204" pitchFamily="18" charset="0"/>
                                    <a:ea typeface="+mn-ea"/>
                                  </a:rPr>
                                  <m:t>𝑖𝑗</m:t>
                                </m:r>
                              </m:sub>
                            </m:sSub>
                          </m:e>
                        </m:nary>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𝑛</m:t>
                        </m:r>
                      </m:num>
                      <m:den>
                        <m:r>
                          <a:rPr lang="en-US" altLang="zh-CN" sz="2000">
                            <a:latin typeface="Cambria Math" panose="02040503050406030204" pitchFamily="18" charset="0"/>
                            <a:ea typeface="+mn-ea"/>
                          </a:rPr>
                          <m:t>(</m:t>
                        </m:r>
                        <m:nary>
                          <m:naryPr>
                            <m:chr m:val="∑"/>
                            <m:limLoc m:val="undOvr"/>
                            <m:ctrlPr>
                              <a:rPr lang="zh-CN" altLang="zh-CN" sz="2000" i="1">
                                <a:latin typeface="Cambria Math" panose="02040503050406030204" pitchFamily="18" charset="0"/>
                                <a:ea typeface="+mn-ea"/>
                              </a:rPr>
                            </m:ctrlPr>
                          </m:naryPr>
                          <m:sub>
                            <m:r>
                              <a:rPr lang="en-US" altLang="zh-CN" sz="2000">
                                <a:latin typeface="Cambria Math" panose="02040503050406030204" pitchFamily="18" charset="0"/>
                                <a:ea typeface="+mn-ea"/>
                              </a:rPr>
                              <m:t>𝑖</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1</m:t>
                            </m:r>
                          </m:sub>
                          <m:sup>
                            <m:r>
                              <a:rPr lang="en-US" altLang="zh-CN" sz="2000">
                                <a:latin typeface="Cambria Math" panose="02040503050406030204" pitchFamily="18" charset="0"/>
                                <a:ea typeface="+mn-ea"/>
                              </a:rPr>
                              <m:t>𝑛</m:t>
                            </m:r>
                          </m:sup>
                          <m:e>
                            <m:nary>
                              <m:naryPr>
                                <m:chr m:val="∑"/>
                                <m:limLoc m:val="undOvr"/>
                                <m:ctrlPr>
                                  <a:rPr lang="zh-CN" altLang="zh-CN" sz="2000" i="1">
                                    <a:latin typeface="Cambria Math" panose="02040503050406030204" pitchFamily="18" charset="0"/>
                                    <a:ea typeface="+mn-ea"/>
                                  </a:rPr>
                                </m:ctrlPr>
                              </m:naryPr>
                              <m:sub>
                                <m:r>
                                  <a:rPr lang="en-US" altLang="zh-CN" sz="2000">
                                    <a:latin typeface="Cambria Math" panose="02040503050406030204" pitchFamily="18" charset="0"/>
                                    <a:ea typeface="+mn-ea"/>
                                  </a:rPr>
                                  <m:t>𝑗</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1</m:t>
                                </m:r>
                              </m:sub>
                              <m:sup>
                                <m:r>
                                  <a:rPr lang="en-US" altLang="zh-CN" sz="2000">
                                    <a:latin typeface="Cambria Math" panose="02040503050406030204" pitchFamily="18" charset="0"/>
                                    <a:ea typeface="+mn-ea"/>
                                  </a:rPr>
                                  <m:t>𝑛</m:t>
                                </m:r>
                              </m:sup>
                              <m:e>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𝐶</m:t>
                                    </m:r>
                                  </m:e>
                                  <m:sub>
                                    <m:r>
                                      <a:rPr lang="en-US" altLang="zh-CN" sz="2000">
                                        <a:latin typeface="Cambria Math" panose="02040503050406030204" pitchFamily="18" charset="0"/>
                                        <a:ea typeface="+mn-ea"/>
                                      </a:rPr>
                                      <m:t>𝑖𝑗</m:t>
                                    </m:r>
                                  </m:sub>
                                </m:sSub>
                              </m:e>
                            </m:nary>
                          </m:e>
                        </m:nary>
                        <m:r>
                          <a:rPr lang="en-US" altLang="zh-CN" sz="2000">
                            <a:latin typeface="Cambria Math" panose="02040503050406030204" pitchFamily="18" charset="0"/>
                            <a:ea typeface="+mn-ea"/>
                          </a:rPr>
                          <m:t>)/</m:t>
                        </m:r>
                        <m:sSup>
                          <m:sSupPr>
                            <m:ctrlPr>
                              <a:rPr lang="zh-CN" altLang="zh-CN" sz="2000" i="1">
                                <a:latin typeface="Cambria Math" panose="02040503050406030204" pitchFamily="18" charset="0"/>
                                <a:ea typeface="+mn-ea"/>
                              </a:rPr>
                            </m:ctrlPr>
                          </m:sSupPr>
                          <m:e>
                            <m:r>
                              <a:rPr lang="en-US" altLang="zh-CN" sz="2000">
                                <a:latin typeface="Cambria Math" panose="02040503050406030204" pitchFamily="18" charset="0"/>
                                <a:ea typeface="+mn-ea"/>
                              </a:rPr>
                              <m:t>𝑛</m:t>
                            </m:r>
                          </m:e>
                          <m:sup>
                            <m:r>
                              <a:rPr lang="en-US" altLang="zh-CN" sz="2000">
                                <a:latin typeface="Cambria Math" panose="02040503050406030204" pitchFamily="18" charset="0"/>
                                <a:ea typeface="+mn-ea"/>
                              </a:rPr>
                              <m:t>2</m:t>
                            </m:r>
                          </m:sup>
                        </m:sSup>
                      </m:den>
                    </m:f>
                  </m:oMath>
                </a14:m>
                <a:r>
                  <a:rPr lang="zh-CN" altLang="en-US" sz="2000" dirty="0">
                    <a:latin typeface="+mn-lt"/>
                    <a:ea typeface="+mn-ea"/>
                  </a:rPr>
                  <a:t>      （</a:t>
                </a:r>
                <a:r>
                  <a:rPr lang="en-US" altLang="zh-CN" sz="2000" dirty="0">
                    <a:latin typeface="+mn-lt"/>
                    <a:ea typeface="+mn-ea"/>
                  </a:rPr>
                  <a:t>4.10</a:t>
                </a:r>
                <a:r>
                  <a:rPr lang="zh-CN" altLang="en-US" sz="2000" dirty="0">
                    <a:latin typeface="+mn-lt"/>
                    <a:ea typeface="+mn-ea"/>
                  </a:rPr>
                  <a:t>）</a:t>
                </a:r>
                <a:endParaRPr lang="en-US" altLang="zh-CN" sz="2000" dirty="0">
                  <a:latin typeface="+mn-lt"/>
                  <a:ea typeface="+mn-ea"/>
                </a:endParaRPr>
              </a:p>
              <a:p>
                <a:pPr>
                  <a:spcBef>
                    <a:spcPct val="20000"/>
                  </a:spcBef>
                  <a:defRPr/>
                </a:pPr>
                <a:r>
                  <a:rPr lang="en-US" altLang="zh-CN" sz="2000" dirty="0">
                    <a:latin typeface="+mn-lt"/>
                    <a:ea typeface="+mn-ea"/>
                  </a:rPr>
                  <a:t>      </a:t>
                </a:r>
                <a14:m>
                  <m:oMath xmlns:m="http://schemas.openxmlformats.org/officeDocument/2006/math">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𝐶</m:t>
                        </m:r>
                      </m:e>
                      <m:sub>
                        <m:r>
                          <a:rPr lang="en-US" altLang="zh-CN" sz="2000">
                            <a:latin typeface="Cambria Math" panose="02040503050406030204" pitchFamily="18" charset="0"/>
                            <a:ea typeface="+mn-ea"/>
                          </a:rPr>
                          <m:t>𝑖𝑗</m:t>
                        </m:r>
                      </m:sub>
                    </m:sSub>
                  </m:oMath>
                </a14:m>
                <a:r>
                  <a:rPr lang="zh-CN" altLang="en-US" sz="2000" dirty="0">
                    <a:latin typeface="+mn-lt"/>
                    <a:ea typeface="+mn-ea"/>
                  </a:rPr>
                  <a:t>为里昂惕夫逆阵系数表中第</a:t>
                </a:r>
                <a:r>
                  <a:rPr lang="en-US" altLang="zh-CN" sz="2000" dirty="0" err="1">
                    <a:latin typeface="+mn-lt"/>
                    <a:ea typeface="+mn-ea"/>
                  </a:rPr>
                  <a:t>i</a:t>
                </a:r>
                <a:r>
                  <a:rPr lang="zh-CN" altLang="en-US" sz="2000" dirty="0">
                    <a:latin typeface="+mn-lt"/>
                    <a:ea typeface="+mn-ea"/>
                  </a:rPr>
                  <a:t>行第</a:t>
                </a:r>
                <a:r>
                  <a:rPr lang="en-US" altLang="zh-CN" sz="2000" dirty="0">
                    <a:latin typeface="+mn-lt"/>
                    <a:ea typeface="+mn-ea"/>
                  </a:rPr>
                  <a:t>j</a:t>
                </a:r>
                <a:r>
                  <a:rPr lang="zh-CN" altLang="en-US" sz="2000" dirty="0">
                    <a:latin typeface="+mn-lt"/>
                    <a:ea typeface="+mn-ea"/>
                  </a:rPr>
                  <a:t>列的系数。</a:t>
                </a:r>
                <a:r>
                  <a:rPr lang="zh-CN" altLang="zh-CN" sz="2000" dirty="0">
                    <a:latin typeface="+mn-lt"/>
                    <a:ea typeface="+mn-ea"/>
                  </a:rPr>
                  <a:t> </a:t>
                </a:r>
                <a14:m>
                  <m:oMath xmlns:m="http://schemas.openxmlformats.org/officeDocument/2006/math">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𝑌</m:t>
                        </m:r>
                      </m:e>
                      <m:sub>
                        <m:r>
                          <a:rPr lang="en-US" altLang="zh-CN" sz="2000">
                            <a:latin typeface="Cambria Math" panose="02040503050406030204" pitchFamily="18" charset="0"/>
                            <a:ea typeface="+mn-ea"/>
                          </a:rPr>
                          <m:t>𝑗</m:t>
                        </m:r>
                      </m:sub>
                    </m:sSub>
                    <m:r>
                      <a:rPr lang="en-US" altLang="zh-CN" sz="2000">
                        <a:latin typeface="Cambria Math" panose="02040503050406030204" pitchFamily="18" charset="0"/>
                        <a:ea typeface="+mn-ea"/>
                      </a:rPr>
                      <m:t> </m:t>
                    </m:r>
                  </m:oMath>
                </a14:m>
                <a:r>
                  <a:rPr lang="zh-CN" altLang="en-US" sz="2000" dirty="0">
                    <a:latin typeface="+mn-lt"/>
                    <a:ea typeface="+mn-ea"/>
                  </a:rPr>
                  <a:t>＞１，说明</a:t>
                </a:r>
                <a:r>
                  <a:rPr lang="en-US" altLang="zh-CN" sz="2000" dirty="0">
                    <a:latin typeface="+mn-lt"/>
                    <a:ea typeface="+mn-ea"/>
                  </a:rPr>
                  <a:t>j</a:t>
                </a:r>
                <a:r>
                  <a:rPr lang="zh-CN" altLang="en-US" sz="2000" dirty="0">
                    <a:latin typeface="+mn-lt"/>
                    <a:ea typeface="+mn-ea"/>
                  </a:rPr>
                  <a:t>产业的影响力大于全部产业的平均水平。</a:t>
                </a:r>
                <a:endParaRPr lang="en-US" altLang="zh-CN" sz="2000" dirty="0">
                  <a:latin typeface="+mn-lt"/>
                  <a:ea typeface="+mn-ea"/>
                </a:endParaRPr>
              </a:p>
              <a:p>
                <a:pPr>
                  <a:spcBef>
                    <a:spcPct val="20000"/>
                  </a:spcBef>
                  <a:defRPr/>
                </a:pPr>
                <a:r>
                  <a:rPr lang="en-US" altLang="zh-CN" sz="2000" dirty="0">
                    <a:latin typeface="+mn-lt"/>
                    <a:ea typeface="+mn-ea"/>
                  </a:rPr>
                  <a:t>       </a:t>
                </a:r>
                <a:r>
                  <a:rPr lang="zh-CN" altLang="en-US" sz="2000" dirty="0">
                    <a:solidFill>
                      <a:srgbClr val="C00000"/>
                    </a:solidFill>
                    <a:latin typeface="+mn-lt"/>
                    <a:ea typeface="+mn-ea"/>
                  </a:rPr>
                  <a:t>感应度系数</a:t>
                </a:r>
                <a:r>
                  <a:rPr lang="zh-CN" altLang="en-US" sz="2000" dirty="0">
                    <a:latin typeface="+mn-lt"/>
                    <a:ea typeface="+mn-ea"/>
                  </a:rPr>
                  <a:t>：</a:t>
                </a:r>
                <a:endParaRPr lang="en-US" altLang="zh-CN" sz="2000" dirty="0">
                  <a:latin typeface="+mn-lt"/>
                  <a:ea typeface="+mn-ea"/>
                </a:endParaRPr>
              </a:p>
              <a:p>
                <a:pPr algn="ctr">
                  <a:spcBef>
                    <a:spcPct val="20000"/>
                  </a:spcBef>
                  <a:defRPr/>
                </a:pPr>
                <a14:m>
                  <m:oMath xmlns:m="http://schemas.openxmlformats.org/officeDocument/2006/math">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𝐺</m:t>
                        </m:r>
                      </m:e>
                      <m:sub>
                        <m:r>
                          <a:rPr lang="en-US" altLang="zh-CN" sz="2000">
                            <a:latin typeface="Cambria Math" panose="02040503050406030204" pitchFamily="18" charset="0"/>
                            <a:ea typeface="+mn-ea"/>
                          </a:rPr>
                          <m:t>𝑖</m:t>
                        </m:r>
                      </m:sub>
                    </m:sSub>
                    <m:r>
                      <a:rPr lang="en-US" altLang="zh-CN" sz="2000">
                        <a:latin typeface="Cambria Math" panose="02040503050406030204" pitchFamily="18" charset="0"/>
                        <a:ea typeface="+mn-ea"/>
                      </a:rPr>
                      <m:t>=</m:t>
                    </m:r>
                    <m:f>
                      <m:fPr>
                        <m:ctrlPr>
                          <a:rPr lang="zh-CN" altLang="zh-CN" sz="2000" i="1">
                            <a:latin typeface="Cambria Math" panose="02040503050406030204" pitchFamily="18" charset="0"/>
                            <a:ea typeface="+mn-ea"/>
                          </a:rPr>
                        </m:ctrlPr>
                      </m:fPr>
                      <m:num>
                        <m:r>
                          <a:rPr lang="en-US" altLang="zh-CN" sz="2000">
                            <a:latin typeface="Cambria Math" panose="02040503050406030204" pitchFamily="18" charset="0"/>
                            <a:ea typeface="+mn-ea"/>
                          </a:rPr>
                          <m:t>(</m:t>
                        </m:r>
                        <m:nary>
                          <m:naryPr>
                            <m:chr m:val="∑"/>
                            <m:limLoc m:val="undOvr"/>
                            <m:ctrlPr>
                              <a:rPr lang="zh-CN" altLang="zh-CN" sz="2000" i="1">
                                <a:latin typeface="Cambria Math" panose="02040503050406030204" pitchFamily="18" charset="0"/>
                                <a:ea typeface="+mn-ea"/>
                              </a:rPr>
                            </m:ctrlPr>
                          </m:naryPr>
                          <m:sub>
                            <m:r>
                              <a:rPr lang="en-US" altLang="zh-CN" sz="2000">
                                <a:latin typeface="Cambria Math" panose="02040503050406030204" pitchFamily="18" charset="0"/>
                                <a:ea typeface="+mn-ea"/>
                              </a:rPr>
                              <m:t>𝑗</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1</m:t>
                            </m:r>
                          </m:sub>
                          <m:sup>
                            <m:r>
                              <a:rPr lang="en-US" altLang="zh-CN" sz="2000">
                                <a:latin typeface="Cambria Math" panose="02040503050406030204" pitchFamily="18" charset="0"/>
                                <a:ea typeface="+mn-ea"/>
                              </a:rPr>
                              <m:t>𝑛</m:t>
                            </m:r>
                          </m:sup>
                          <m:e>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𝐶</m:t>
                                </m:r>
                              </m:e>
                              <m:sub>
                                <m:r>
                                  <a:rPr lang="en-US" altLang="zh-CN" sz="2000">
                                    <a:latin typeface="Cambria Math" panose="02040503050406030204" pitchFamily="18" charset="0"/>
                                    <a:ea typeface="+mn-ea"/>
                                  </a:rPr>
                                  <m:t>𝑖𝑗</m:t>
                                </m:r>
                              </m:sub>
                            </m:sSub>
                          </m:e>
                        </m:nary>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𝑛</m:t>
                        </m:r>
                      </m:num>
                      <m:den>
                        <m:r>
                          <a:rPr lang="en-US" altLang="zh-CN" sz="2000">
                            <a:latin typeface="Cambria Math" panose="02040503050406030204" pitchFamily="18" charset="0"/>
                            <a:ea typeface="+mn-ea"/>
                          </a:rPr>
                          <m:t>(</m:t>
                        </m:r>
                        <m:nary>
                          <m:naryPr>
                            <m:chr m:val="∑"/>
                            <m:limLoc m:val="undOvr"/>
                            <m:ctrlPr>
                              <a:rPr lang="zh-CN" altLang="zh-CN" sz="2000" i="1">
                                <a:latin typeface="Cambria Math" panose="02040503050406030204" pitchFamily="18" charset="0"/>
                                <a:ea typeface="+mn-ea"/>
                              </a:rPr>
                            </m:ctrlPr>
                          </m:naryPr>
                          <m:sub>
                            <m:r>
                              <a:rPr lang="en-US" altLang="zh-CN" sz="2000">
                                <a:latin typeface="Cambria Math" panose="02040503050406030204" pitchFamily="18" charset="0"/>
                                <a:ea typeface="+mn-ea"/>
                              </a:rPr>
                              <m:t>𝑖</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1</m:t>
                            </m:r>
                          </m:sub>
                          <m:sup>
                            <m:r>
                              <a:rPr lang="en-US" altLang="zh-CN" sz="2000">
                                <a:latin typeface="Cambria Math" panose="02040503050406030204" pitchFamily="18" charset="0"/>
                                <a:ea typeface="+mn-ea"/>
                              </a:rPr>
                              <m:t>𝑛</m:t>
                            </m:r>
                          </m:sup>
                          <m:e>
                            <m:nary>
                              <m:naryPr>
                                <m:chr m:val="∑"/>
                                <m:limLoc m:val="undOvr"/>
                                <m:ctrlPr>
                                  <a:rPr lang="zh-CN" altLang="zh-CN" sz="2000" i="1">
                                    <a:latin typeface="Cambria Math" panose="02040503050406030204" pitchFamily="18" charset="0"/>
                                    <a:ea typeface="+mn-ea"/>
                                  </a:rPr>
                                </m:ctrlPr>
                              </m:naryPr>
                              <m:sub>
                                <m:r>
                                  <a:rPr lang="en-US" altLang="zh-CN" sz="2000">
                                    <a:latin typeface="Cambria Math" panose="02040503050406030204" pitchFamily="18" charset="0"/>
                                    <a:ea typeface="+mn-ea"/>
                                  </a:rPr>
                                  <m:t>𝑗</m:t>
                                </m:r>
                                <m:r>
                                  <a:rPr lang="en-US" altLang="zh-CN" sz="2000">
                                    <a:latin typeface="Cambria Math" panose="02040503050406030204" pitchFamily="18" charset="0"/>
                                    <a:ea typeface="+mn-ea"/>
                                  </a:rPr>
                                  <m:t>=</m:t>
                                </m:r>
                                <m:r>
                                  <a:rPr lang="en-US" altLang="zh-CN" sz="2000">
                                    <a:latin typeface="Cambria Math" panose="02040503050406030204" pitchFamily="18" charset="0"/>
                                    <a:ea typeface="+mn-ea"/>
                                  </a:rPr>
                                  <m:t>1</m:t>
                                </m:r>
                              </m:sub>
                              <m:sup>
                                <m:r>
                                  <a:rPr lang="en-US" altLang="zh-CN" sz="2000">
                                    <a:latin typeface="Cambria Math" panose="02040503050406030204" pitchFamily="18" charset="0"/>
                                    <a:ea typeface="+mn-ea"/>
                                  </a:rPr>
                                  <m:t>𝑛</m:t>
                                </m:r>
                              </m:sup>
                              <m:e>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𝐶</m:t>
                                    </m:r>
                                  </m:e>
                                  <m:sub>
                                    <m:r>
                                      <a:rPr lang="en-US" altLang="zh-CN" sz="2000">
                                        <a:latin typeface="Cambria Math" panose="02040503050406030204" pitchFamily="18" charset="0"/>
                                        <a:ea typeface="+mn-ea"/>
                                      </a:rPr>
                                      <m:t>𝑖𝑗</m:t>
                                    </m:r>
                                  </m:sub>
                                </m:sSub>
                              </m:e>
                            </m:nary>
                          </m:e>
                        </m:nary>
                        <m:r>
                          <a:rPr lang="en-US" altLang="zh-CN" sz="2000">
                            <a:latin typeface="Cambria Math" panose="02040503050406030204" pitchFamily="18" charset="0"/>
                            <a:ea typeface="+mn-ea"/>
                          </a:rPr>
                          <m:t>)/</m:t>
                        </m:r>
                        <m:sSup>
                          <m:sSupPr>
                            <m:ctrlPr>
                              <a:rPr lang="zh-CN" altLang="zh-CN" sz="2000" i="1">
                                <a:latin typeface="Cambria Math" panose="02040503050406030204" pitchFamily="18" charset="0"/>
                                <a:ea typeface="+mn-ea"/>
                              </a:rPr>
                            </m:ctrlPr>
                          </m:sSupPr>
                          <m:e>
                            <m:r>
                              <a:rPr lang="en-US" altLang="zh-CN" sz="2000">
                                <a:latin typeface="Cambria Math" panose="02040503050406030204" pitchFamily="18" charset="0"/>
                                <a:ea typeface="+mn-ea"/>
                              </a:rPr>
                              <m:t>𝑛</m:t>
                            </m:r>
                          </m:e>
                          <m:sup>
                            <m:r>
                              <a:rPr lang="en-US" altLang="zh-CN" sz="2000">
                                <a:latin typeface="Cambria Math" panose="02040503050406030204" pitchFamily="18" charset="0"/>
                                <a:ea typeface="+mn-ea"/>
                              </a:rPr>
                              <m:t>2</m:t>
                            </m:r>
                          </m:sup>
                        </m:sSup>
                      </m:den>
                    </m:f>
                  </m:oMath>
                </a14:m>
                <a:r>
                  <a:rPr lang="zh-CN" altLang="en-US" sz="2000" dirty="0">
                    <a:latin typeface="+mn-lt"/>
                    <a:ea typeface="+mn-ea"/>
                  </a:rPr>
                  <a:t>      （</a:t>
                </a:r>
                <a:r>
                  <a:rPr lang="en-US" altLang="zh-CN" sz="2000" dirty="0">
                    <a:latin typeface="+mn-lt"/>
                    <a:ea typeface="+mn-ea"/>
                  </a:rPr>
                  <a:t>4.11</a:t>
                </a:r>
                <a:r>
                  <a:rPr lang="zh-CN" altLang="en-US" sz="2000" dirty="0">
                    <a:latin typeface="+mn-lt"/>
                    <a:ea typeface="+mn-ea"/>
                  </a:rPr>
                  <a:t>）</a:t>
                </a:r>
                <a:endParaRPr lang="zh-CN" altLang="zh-CN" sz="2000" dirty="0">
                  <a:latin typeface="+mn-lt"/>
                  <a:ea typeface="+mn-ea"/>
                </a:endParaRPr>
              </a:p>
              <a:p>
                <a:pPr>
                  <a:spcBef>
                    <a:spcPct val="20000"/>
                  </a:spcBef>
                  <a:defRPr/>
                </a:pPr>
                <a:r>
                  <a:rPr lang="en-US" altLang="zh-CN" sz="2000" dirty="0">
                    <a:latin typeface="+mn-lt"/>
                    <a:ea typeface="+mn-ea"/>
                  </a:rPr>
                  <a:t>      </a:t>
                </a:r>
                <a14:m>
                  <m:oMath xmlns:m="http://schemas.openxmlformats.org/officeDocument/2006/math">
                    <m:sSub>
                      <m:sSubPr>
                        <m:ctrlPr>
                          <a:rPr lang="zh-CN" altLang="zh-CN" sz="2000" i="1">
                            <a:latin typeface="Cambria Math" panose="02040503050406030204" pitchFamily="18" charset="0"/>
                            <a:ea typeface="+mn-ea"/>
                          </a:rPr>
                        </m:ctrlPr>
                      </m:sSubPr>
                      <m:e>
                        <m:r>
                          <a:rPr lang="en-US" altLang="zh-CN" sz="2000">
                            <a:latin typeface="Cambria Math" panose="02040503050406030204" pitchFamily="18" charset="0"/>
                            <a:ea typeface="+mn-ea"/>
                          </a:rPr>
                          <m:t>𝐺</m:t>
                        </m:r>
                      </m:e>
                      <m:sub>
                        <m:r>
                          <a:rPr lang="en-US" altLang="zh-CN" sz="2000">
                            <a:latin typeface="Cambria Math" panose="02040503050406030204" pitchFamily="18" charset="0"/>
                            <a:ea typeface="+mn-ea"/>
                          </a:rPr>
                          <m:t>𝑖</m:t>
                        </m:r>
                      </m:sub>
                    </m:sSub>
                    <m:r>
                      <a:rPr lang="en-US" altLang="zh-CN" sz="2000">
                        <a:latin typeface="Cambria Math" panose="02040503050406030204" pitchFamily="18" charset="0"/>
                        <a:ea typeface="+mn-ea"/>
                      </a:rPr>
                      <m:t> </m:t>
                    </m:r>
                  </m:oMath>
                </a14:m>
                <a:r>
                  <a:rPr lang="zh-CN" altLang="en-US" sz="2000" dirty="0">
                    <a:latin typeface="+mn-lt"/>
                    <a:ea typeface="+mn-ea"/>
                  </a:rPr>
                  <a:t>＞１，说明ｉ产业的感应度大于全部产业的平均水平。</a:t>
                </a:r>
                <a:endParaRPr lang="en-US" altLang="zh-CN" sz="2000" dirty="0">
                  <a:latin typeface="+mn-lt"/>
                  <a:ea typeface="+mn-ea"/>
                </a:endParaRPr>
              </a:p>
              <a:p>
                <a:pPr>
                  <a:spcBef>
                    <a:spcPct val="20000"/>
                  </a:spcBef>
                  <a:defRPr/>
                </a:pPr>
                <a:r>
                  <a:rPr lang="zh-CN" altLang="en-US" sz="2000" dirty="0"/>
                  <a:t>区域主导产业应选择影响力系数和感应度系数较大的产业，即波及效果较强的产业。</a:t>
                </a:r>
                <a:endParaRPr lang="zh-CN" altLang="zh-CN" sz="2000" dirty="0"/>
              </a:p>
            </p:txBody>
          </p:sp>
        </mc:Choice>
        <mc:Fallback>
          <p:sp>
            <p:nvSpPr>
              <p:cNvPr id="2" name="矩形 1"/>
              <p:cNvSpPr>
                <a:spLocks noRot="1" noChangeAspect="1" noMove="1" noResize="1" noEditPoints="1" noAdjustHandles="1" noChangeArrowheads="1" noChangeShapeType="1" noTextEdit="1"/>
              </p:cNvSpPr>
              <p:nvPr/>
            </p:nvSpPr>
            <p:spPr>
              <a:xfrm>
                <a:off x="323528" y="1196752"/>
                <a:ext cx="8173095" cy="5294142"/>
              </a:xfrm>
              <a:prstGeom prst="rect">
                <a:avLst/>
              </a:prstGeom>
              <a:blipFill rotWithShape="1">
                <a:blip r:embed="rId1"/>
                <a:stretch>
                  <a:fillRect l="-4" t="-8" r="4" b="1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539553" y="1424654"/>
            <a:ext cx="7992887"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b="1" dirty="0"/>
              <a:t>关联产业的类型：</a:t>
            </a:r>
            <a:endParaRPr lang="en-US" altLang="zh-CN" sz="2000" b="1" dirty="0"/>
          </a:p>
          <a:p>
            <a:pPr>
              <a:buFont typeface="Wingdings" panose="05000000000000000000" pitchFamily="2" charset="2"/>
              <a:buChar char="Ø"/>
              <a:defRPr/>
            </a:pPr>
            <a:r>
              <a:rPr lang="zh-CN" altLang="en-US" sz="2000" dirty="0"/>
              <a:t>后向关联产业。</a:t>
            </a:r>
            <a:endParaRPr lang="en-US" altLang="zh-CN" sz="2000" dirty="0"/>
          </a:p>
          <a:p>
            <a:pPr marL="0" indent="0">
              <a:buNone/>
              <a:defRPr/>
            </a:pPr>
            <a:r>
              <a:rPr lang="zh-CN" altLang="en-US" sz="2000" dirty="0"/>
              <a:t>        主导产业通过需求关系与其他产业发生的关联作用被称为后向关联，后向关联产业主要是为主导产业提供中间投入和相关服务。</a:t>
            </a:r>
            <a:endParaRPr lang="en-US" altLang="zh-CN" sz="2000" dirty="0"/>
          </a:p>
          <a:p>
            <a:pPr>
              <a:buFont typeface="Wingdings" panose="05000000000000000000" pitchFamily="2" charset="2"/>
              <a:buChar char="Ø"/>
              <a:defRPr/>
            </a:pPr>
            <a:r>
              <a:rPr lang="zh-CN" altLang="en-US" sz="2000" dirty="0"/>
              <a:t>前向关联产业</a:t>
            </a:r>
            <a:endParaRPr lang="en-US" altLang="zh-CN" sz="2000" dirty="0"/>
          </a:p>
          <a:p>
            <a:pPr marL="0" indent="0">
              <a:buNone/>
              <a:defRPr/>
            </a:pPr>
            <a:r>
              <a:rPr lang="zh-CN" altLang="en-US" sz="2000" dirty="0"/>
              <a:t>        主导产业通过供给关系与其他产业发生的关联作用被称为前向关联，主导产业生产的产品作为中间产品进入前向关联产业。</a:t>
            </a:r>
            <a:endParaRPr lang="en-US" altLang="zh-CN" sz="2000" dirty="0"/>
          </a:p>
          <a:p>
            <a:pPr>
              <a:buFont typeface="Wingdings" panose="05000000000000000000" pitchFamily="2" charset="2"/>
              <a:buChar char="Ø"/>
              <a:defRPr/>
            </a:pPr>
            <a:r>
              <a:rPr lang="zh-CN" altLang="en-US" sz="2000" dirty="0"/>
              <a:t>旁侧联系产业。</a:t>
            </a:r>
            <a:endParaRPr lang="en-US" altLang="zh-CN" sz="2000" dirty="0"/>
          </a:p>
          <a:p>
            <a:pPr marL="0" indent="0">
              <a:buNone/>
              <a:defRPr/>
            </a:pPr>
            <a:r>
              <a:rPr lang="zh-CN" altLang="en-US" sz="2000" dirty="0"/>
              <a:t>        主导产业也与其他产业通过间接联系发生作用，可将这种作用称为旁侧联系。</a:t>
            </a:r>
            <a:endParaRPr lang="en-US" altLang="zh-CN" sz="2000" dirty="0"/>
          </a:p>
          <a:p>
            <a:pPr marL="0" indent="0">
              <a:buFontTx/>
              <a:buNone/>
              <a:defRPr/>
            </a:pPr>
            <a:r>
              <a:rPr lang="en-US" altLang="zh-CN" sz="2000" dirty="0"/>
              <a:t>        </a:t>
            </a:r>
            <a:endParaRPr lang="en-US" altLang="zh-CN" sz="2000" dirty="0"/>
          </a:p>
        </p:txBody>
      </p:sp>
      <p:sp>
        <p:nvSpPr>
          <p:cNvPr id="5" name="矩形: 圆角 39"/>
          <p:cNvSpPr/>
          <p:nvPr/>
        </p:nvSpPr>
        <p:spPr>
          <a:xfrm>
            <a:off x="611560" y="142465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关联产业</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第四章 区域产业结构演进</a:t>
            </a:r>
            <a:endParaRPr lang="zh-CN" altLang="en-US" dirty="0"/>
          </a:p>
        </p:txBody>
      </p:sp>
      <p:sp>
        <p:nvSpPr>
          <p:cNvPr id="30723" name="内容占位符 2"/>
          <p:cNvSpPr>
            <a:spLocks noGrp="1"/>
          </p:cNvSpPr>
          <p:nvPr>
            <p:ph idx="1"/>
          </p:nvPr>
        </p:nvSpPr>
        <p:spPr bwMode="auto">
          <a:xfrm>
            <a:off x="-133511" y="1225720"/>
            <a:ext cx="836295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defRPr/>
            </a:pPr>
            <a:r>
              <a:rPr lang="zh-CN" altLang="en-US" dirty="0"/>
              <a:t>    </a:t>
            </a:r>
            <a:r>
              <a:rPr lang="zh-CN" altLang="en-US" b="1" dirty="0"/>
              <a:t>主要内容</a:t>
            </a:r>
            <a:endParaRPr lang="en-US" altLang="zh-CN" sz="2400" dirty="0"/>
          </a:p>
          <a:p>
            <a:pPr marL="0" indent="0">
              <a:buFontTx/>
              <a:buNone/>
              <a:defRPr/>
            </a:pPr>
            <a:r>
              <a:rPr lang="zh-CN" altLang="en-US" sz="2400" dirty="0"/>
              <a:t>               </a:t>
            </a:r>
            <a:endParaRPr lang="en-US" altLang="zh-CN" sz="2400" dirty="0"/>
          </a:p>
          <a:p>
            <a:pPr>
              <a:defRPr/>
            </a:pPr>
            <a:endParaRPr lang="en-US" altLang="zh-CN" sz="2000" dirty="0"/>
          </a:p>
          <a:p>
            <a:pPr>
              <a:defRPr/>
            </a:pPr>
            <a:endParaRPr lang="en-US" altLang="zh-CN" sz="2000" dirty="0"/>
          </a:p>
          <a:p>
            <a:pPr>
              <a:defRPr/>
            </a:pPr>
            <a:endParaRPr lang="en-US" altLang="zh-CN" sz="2000" dirty="0">
              <a:solidFill>
                <a:srgbClr val="FF0000"/>
              </a:solidFill>
            </a:endParaRPr>
          </a:p>
          <a:p>
            <a:pPr>
              <a:defRPr/>
            </a:pPr>
            <a:endParaRPr lang="en-US" altLang="zh-CN" sz="2000" dirty="0"/>
          </a:p>
          <a:p>
            <a:pPr>
              <a:defRPr/>
            </a:pPr>
            <a:endParaRPr lang="en-US" altLang="zh-CN" sz="2000" dirty="0"/>
          </a:p>
          <a:p>
            <a:pPr>
              <a:defRPr/>
            </a:pPr>
            <a:endParaRPr lang="en-US" altLang="zh-CN" sz="2000" dirty="0"/>
          </a:p>
          <a:p>
            <a:pPr marL="0" indent="0">
              <a:buFontTx/>
              <a:buNone/>
              <a:defRPr/>
            </a:pPr>
            <a:endParaRPr lang="en-US" altLang="zh-CN" sz="2000" dirty="0"/>
          </a:p>
          <a:p>
            <a:pPr marL="0" indent="0">
              <a:buFontTx/>
              <a:buNone/>
              <a:defRPr/>
            </a:pPr>
            <a:endParaRPr lang="zh-CN" altLang="en-US" dirty="0"/>
          </a:p>
        </p:txBody>
      </p:sp>
      <p:sp>
        <p:nvSpPr>
          <p:cNvPr id="4" name="矩形: 圆角 39"/>
          <p:cNvSpPr/>
          <p:nvPr/>
        </p:nvSpPr>
        <p:spPr>
          <a:xfrm>
            <a:off x="323320" y="2162003"/>
            <a:ext cx="3176803" cy="72007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a:solidFill>
                  <a:prstClr val="black"/>
                </a:solidFill>
                <a:latin typeface="仿宋" panose="02010609060101010101" pitchFamily="49" charset="-122"/>
                <a:ea typeface="仿宋" panose="02010609060101010101" pitchFamily="49" charset="-122"/>
              </a:rPr>
              <a:t>、区域产业结构演进及其度量方法</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368836" y="4509120"/>
            <a:ext cx="3176813"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2</a:t>
            </a:r>
            <a:r>
              <a:rPr lang="zh-CN" altLang="en-US" sz="2400" b="1" dirty="0">
                <a:solidFill>
                  <a:prstClr val="black"/>
                </a:solidFill>
                <a:latin typeface="仿宋" panose="02010609060101010101" pitchFamily="49" charset="-122"/>
                <a:ea typeface="仿宋" panose="02010609060101010101" pitchFamily="49" charset="-122"/>
              </a:rPr>
              <a:t>、区位产业结构配置</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8" name="矩形: 圆角 39"/>
          <p:cNvSpPr/>
          <p:nvPr/>
        </p:nvSpPr>
        <p:spPr>
          <a:xfrm>
            <a:off x="4468927" y="1412776"/>
            <a:ext cx="4300493" cy="33305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、区域产业结构划分</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9" name="矩形: 圆角 39"/>
          <p:cNvSpPr/>
          <p:nvPr/>
        </p:nvSpPr>
        <p:spPr>
          <a:xfrm>
            <a:off x="4461496" y="2335163"/>
            <a:ext cx="4283552" cy="373757"/>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、区域产业结构演进的度量方法</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10" name="矩形: 圆角 39"/>
          <p:cNvSpPr/>
          <p:nvPr/>
        </p:nvSpPr>
        <p:spPr>
          <a:xfrm>
            <a:off x="4461496" y="1830909"/>
            <a:ext cx="4283552" cy="373757"/>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、产业结构演进规律</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11" name="矩形: 圆角 39"/>
          <p:cNvSpPr/>
          <p:nvPr/>
        </p:nvSpPr>
        <p:spPr>
          <a:xfrm>
            <a:off x="4456873" y="4091016"/>
            <a:ext cx="4318239" cy="34609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、主导产业、关联产业和基础产业</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12" name="矩形: 圆角 39"/>
          <p:cNvSpPr/>
          <p:nvPr/>
        </p:nvSpPr>
        <p:spPr>
          <a:xfrm>
            <a:off x="4456159" y="4533766"/>
            <a:ext cx="4329673" cy="4074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、区域产业结构合理性评价</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13" name="矩形: 圆角 39"/>
          <p:cNvSpPr/>
          <p:nvPr/>
        </p:nvSpPr>
        <p:spPr>
          <a:xfrm>
            <a:off x="4465365" y="5015101"/>
            <a:ext cx="4311915" cy="35811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、区域产业结构优化</a:t>
            </a:r>
            <a:endParaRPr lang="zh-CN" altLang="en-US" sz="2000" b="1" dirty="0">
              <a:solidFill>
                <a:prstClr val="black"/>
              </a:solidFill>
              <a:latin typeface="仿宋" panose="02010609060101010101" pitchFamily="49" charset="-122"/>
              <a:ea typeface="仿宋" panose="02010609060101010101" pitchFamily="49" charset="-122"/>
            </a:endParaRPr>
          </a:p>
        </p:txBody>
      </p:sp>
      <p:cxnSp>
        <p:nvCxnSpPr>
          <p:cNvPr id="3" name="直接连接符 2"/>
          <p:cNvCxnSpPr>
            <a:stCxn id="4" idx="3"/>
            <a:endCxn id="9" idx="1"/>
          </p:cNvCxnSpPr>
          <p:nvPr/>
        </p:nvCxnSpPr>
        <p:spPr>
          <a:xfrm>
            <a:off x="3500123" y="2522042"/>
            <a:ext cx="9613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047964" y="1607288"/>
            <a:ext cx="0" cy="19657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10" idx="1"/>
          </p:cNvCxnSpPr>
          <p:nvPr/>
        </p:nvCxnSpPr>
        <p:spPr>
          <a:xfrm>
            <a:off x="4047964" y="2017787"/>
            <a:ext cx="413532"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047964" y="2996952"/>
            <a:ext cx="436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013588" y="4264064"/>
            <a:ext cx="0" cy="8931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020869" y="4293096"/>
            <a:ext cx="4270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31" name="直接连接符 30730"/>
          <p:cNvCxnSpPr/>
          <p:nvPr/>
        </p:nvCxnSpPr>
        <p:spPr>
          <a:xfrm>
            <a:off x="3570133" y="4725144"/>
            <a:ext cx="8662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20869" y="5157192"/>
            <a:ext cx="4444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矩形: 圆角 39"/>
          <p:cNvSpPr/>
          <p:nvPr/>
        </p:nvSpPr>
        <p:spPr>
          <a:xfrm>
            <a:off x="384942" y="5722632"/>
            <a:ext cx="3185191" cy="73070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3</a:t>
            </a:r>
            <a:r>
              <a:rPr lang="zh-CN" altLang="en-US" sz="2400" b="1" dirty="0">
                <a:solidFill>
                  <a:prstClr val="black"/>
                </a:solidFill>
                <a:latin typeface="仿宋" panose="02010609060101010101" pitchFamily="49" charset="-122"/>
                <a:ea typeface="仿宋" panose="02010609060101010101" pitchFamily="49" charset="-122"/>
              </a:rPr>
              <a:t>、中国区域产业结构配置</a:t>
            </a:r>
            <a:endParaRPr lang="zh-CN" altLang="en-US" sz="2400" b="1" dirty="0">
              <a:solidFill>
                <a:prstClr val="black"/>
              </a:solidFill>
              <a:latin typeface="仿宋" panose="02010609060101010101" pitchFamily="49" charset="-122"/>
              <a:ea typeface="仿宋" panose="02010609060101010101" pitchFamily="49" charset="-122"/>
            </a:endParaRPr>
          </a:p>
        </p:txBody>
      </p:sp>
      <p:cxnSp>
        <p:nvCxnSpPr>
          <p:cNvPr id="34" name="直接连接符 33"/>
          <p:cNvCxnSpPr/>
          <p:nvPr/>
        </p:nvCxnSpPr>
        <p:spPr>
          <a:xfrm>
            <a:off x="3993557" y="5803014"/>
            <a:ext cx="2379" cy="6503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3995936" y="6453336"/>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3561757" y="6093296"/>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995936" y="5805264"/>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圆角 39"/>
          <p:cNvSpPr/>
          <p:nvPr/>
        </p:nvSpPr>
        <p:spPr>
          <a:xfrm>
            <a:off x="4440678" y="5657132"/>
            <a:ext cx="4307786" cy="3641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、区域产业结构趋同与趋异</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41" name="矩形: 圆角 39"/>
          <p:cNvSpPr/>
          <p:nvPr/>
        </p:nvSpPr>
        <p:spPr>
          <a:xfrm>
            <a:off x="4427984" y="6217572"/>
            <a:ext cx="4341436" cy="32613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、中国区域产业结构变迁</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32" name="矩形: 圆角 39"/>
          <p:cNvSpPr/>
          <p:nvPr/>
        </p:nvSpPr>
        <p:spPr>
          <a:xfrm>
            <a:off x="4461496" y="2816813"/>
            <a:ext cx="4283552" cy="373757"/>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4</a:t>
            </a:r>
            <a:r>
              <a:rPr lang="zh-CN" altLang="en-US" sz="2000" b="1" dirty="0">
                <a:solidFill>
                  <a:prstClr val="black"/>
                </a:solidFill>
                <a:latin typeface="仿宋" panose="02010609060101010101" pitchFamily="49" charset="-122"/>
                <a:ea typeface="仿宋" panose="02010609060101010101" pitchFamily="49" charset="-122"/>
              </a:rPr>
              <a:t>、产业聚集与分散的度量方法</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33" name="矩形: 圆角 39"/>
          <p:cNvSpPr/>
          <p:nvPr/>
        </p:nvSpPr>
        <p:spPr>
          <a:xfrm>
            <a:off x="4473279" y="3291725"/>
            <a:ext cx="4271769" cy="64133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5</a:t>
            </a:r>
            <a:r>
              <a:rPr lang="zh-CN" altLang="en-US" sz="2000" b="1" dirty="0">
                <a:solidFill>
                  <a:prstClr val="black"/>
                </a:solidFill>
                <a:latin typeface="仿宋" panose="02010609060101010101" pitchFamily="49" charset="-122"/>
                <a:ea typeface="仿宋" panose="02010609060101010101" pitchFamily="49" charset="-122"/>
              </a:rPr>
              <a:t>、区域产业结构演进与区域经济发展的关系</a:t>
            </a:r>
            <a:endParaRPr lang="zh-CN" altLang="en-US" sz="2000" b="1" dirty="0">
              <a:solidFill>
                <a:prstClr val="black"/>
              </a:solidFill>
              <a:latin typeface="仿宋" panose="02010609060101010101" pitchFamily="49" charset="-122"/>
              <a:ea typeface="仿宋" panose="02010609060101010101" pitchFamily="49" charset="-122"/>
            </a:endParaRPr>
          </a:p>
        </p:txBody>
      </p:sp>
      <p:cxnSp>
        <p:nvCxnSpPr>
          <p:cNvPr id="43" name="直接连接符 42"/>
          <p:cNvCxnSpPr/>
          <p:nvPr/>
        </p:nvCxnSpPr>
        <p:spPr>
          <a:xfrm>
            <a:off x="4047964" y="3573016"/>
            <a:ext cx="436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047964" y="1607288"/>
            <a:ext cx="413532"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395536" y="1310702"/>
            <a:ext cx="8424936" cy="521464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defRPr/>
            </a:pPr>
            <a:r>
              <a:rPr lang="zh-CN" altLang="en-US" sz="2000" b="1" dirty="0"/>
              <a:t>选择关联产业要考虑的因素：</a:t>
            </a:r>
            <a:endParaRPr lang="en-US" altLang="zh-CN" sz="2000" b="1" dirty="0"/>
          </a:p>
          <a:p>
            <a:pPr>
              <a:buFont typeface="Wingdings" panose="05000000000000000000" pitchFamily="2" charset="2"/>
              <a:buChar char="Ø"/>
              <a:defRPr/>
            </a:pPr>
            <a:r>
              <a:rPr lang="zh-CN" altLang="en-US" sz="2000" dirty="0"/>
              <a:t>围绕主导产业发展特点，依据前向联系、后向联系和旁侧联系，考虑区域资源禀赋的实际情况，选择重点要发展的关联产业，为主导产业发展提供保障。</a:t>
            </a:r>
            <a:endParaRPr lang="en-US" altLang="zh-CN" sz="2000" dirty="0"/>
          </a:p>
          <a:p>
            <a:pPr>
              <a:buFont typeface="Wingdings" panose="05000000000000000000" pitchFamily="2" charset="2"/>
              <a:buChar char="Ø"/>
              <a:defRPr/>
            </a:pPr>
            <a:r>
              <a:rPr lang="zh-CN" altLang="en-US" sz="2000" dirty="0"/>
              <a:t>以主导产业为核心，尽量延长产业链条。</a:t>
            </a:r>
            <a:endParaRPr lang="en-US" altLang="zh-CN" sz="2000" dirty="0"/>
          </a:p>
          <a:p>
            <a:pPr>
              <a:buFont typeface="Wingdings" panose="05000000000000000000" pitchFamily="2" charset="2"/>
              <a:buChar char="Ø"/>
              <a:defRPr/>
            </a:pPr>
            <a:r>
              <a:rPr lang="zh-CN" altLang="en-US" sz="2000" dirty="0"/>
              <a:t>考虑主导产业的空间布局，合理布局关联产业，促进产业集群的形成。</a:t>
            </a:r>
            <a:endParaRPr lang="en-US" altLang="zh-CN" sz="2000" dirty="0"/>
          </a:p>
          <a:p>
            <a:pPr>
              <a:buFont typeface="Wingdings" panose="05000000000000000000" pitchFamily="2" charset="2"/>
              <a:buChar char="Ø"/>
              <a:defRPr/>
            </a:pPr>
            <a:r>
              <a:rPr lang="zh-CN" altLang="en-US" sz="2000" dirty="0"/>
              <a:t>引导关联产业根据主导产业的规模适度发展。</a:t>
            </a:r>
            <a:endParaRPr lang="en-US" altLang="zh-CN" sz="2000" dirty="0"/>
          </a:p>
          <a:p>
            <a:pPr marL="0" indent="0">
              <a:buNone/>
              <a:defRPr/>
            </a:pPr>
            <a:endParaRPr lang="en-US" altLang="zh-CN" sz="2400" dirty="0"/>
          </a:p>
          <a:p>
            <a:pPr marL="0" indent="0">
              <a:buNone/>
              <a:defRPr/>
            </a:pPr>
            <a:r>
              <a:rPr lang="zh-CN" altLang="en-US" sz="2000" dirty="0"/>
              <a:t>        基础产业是支撑区域经济运行的基础部门，它决定着工业、农业、商业等直接生产活动的发展水平。</a:t>
            </a:r>
            <a:endParaRPr lang="en-US" altLang="zh-CN" sz="2000" dirty="0"/>
          </a:p>
          <a:p>
            <a:pPr marL="0" indent="0">
              <a:buNone/>
              <a:defRPr/>
            </a:pPr>
            <a:r>
              <a:rPr lang="zh-CN" altLang="en-US" sz="2000" dirty="0"/>
              <a:t>        一般情况下，区域内的交通运输、金融、商业、邮电通信、能源、供水、教育、科研、卫生、生活服务等产业都属于基础产业的范畴。</a:t>
            </a:r>
            <a:endParaRPr lang="en-US" altLang="zh-CN" sz="2000" dirty="0"/>
          </a:p>
          <a:p>
            <a:pPr marL="0" indent="0">
              <a:buNone/>
              <a:defRPr/>
            </a:pPr>
            <a:r>
              <a:rPr lang="en-US" altLang="zh-CN" sz="2000" dirty="0"/>
              <a:t>        </a:t>
            </a:r>
            <a:r>
              <a:rPr lang="zh-CN" altLang="en-US" sz="2000" dirty="0"/>
              <a:t>在区域经济系统中，基础产业往往具有先行特征，即基础产业的发展要超前于经济发展阶段，这样才不会成为区域经济发展的瓶颈。</a:t>
            </a:r>
            <a:endParaRPr lang="en-US" altLang="zh-CN" sz="2000" dirty="0"/>
          </a:p>
        </p:txBody>
      </p:sp>
      <p:sp>
        <p:nvSpPr>
          <p:cNvPr id="6" name="矩形: 圆角 39"/>
          <p:cNvSpPr/>
          <p:nvPr/>
        </p:nvSpPr>
        <p:spPr>
          <a:xfrm>
            <a:off x="401152" y="3861048"/>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基础产业</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323528" y="1340768"/>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None/>
              <a:defRPr/>
            </a:pPr>
            <a:r>
              <a:rPr lang="zh-CN" altLang="en-US" sz="2000" dirty="0"/>
              <a:t>        区域产业结构是一个各产业相互联系、相互制约、相互促进的复杂有机体，为准确、全面地对区域产业结构的合理性进行评价，确立综合性的评价标准体系。</a:t>
            </a:r>
            <a:endParaRPr lang="en-US" altLang="zh-CN" sz="2000" dirty="0"/>
          </a:p>
          <a:p>
            <a:pPr marL="0" indent="0">
              <a:buNone/>
              <a:defRPr/>
            </a:pPr>
            <a:endParaRPr lang="en-US" altLang="zh-CN" sz="2400" dirty="0"/>
          </a:p>
          <a:p>
            <a:pPr>
              <a:buFont typeface="Wingdings" panose="05000000000000000000" pitchFamily="2" charset="2"/>
              <a:buChar char="Ø"/>
              <a:defRPr/>
            </a:pPr>
            <a:r>
              <a:rPr lang="zh-CN" altLang="en-US" sz="2000" dirty="0"/>
              <a:t>是否与区域比较优势相符合</a:t>
            </a:r>
            <a:endParaRPr lang="en-US" altLang="zh-CN" sz="2000" dirty="0"/>
          </a:p>
          <a:p>
            <a:pPr>
              <a:buFont typeface="Wingdings" panose="05000000000000000000" pitchFamily="2" charset="2"/>
              <a:buChar char="Ø"/>
              <a:defRPr/>
            </a:pPr>
            <a:r>
              <a:rPr lang="zh-CN" altLang="en-US" sz="2000" dirty="0"/>
              <a:t>各主要产业间是否处于协调状态</a:t>
            </a:r>
            <a:endParaRPr lang="en-US" altLang="zh-CN" sz="2000" dirty="0"/>
          </a:p>
          <a:p>
            <a:pPr>
              <a:buFont typeface="Wingdings" panose="05000000000000000000" pitchFamily="2" charset="2"/>
              <a:buChar char="Ø"/>
              <a:defRPr/>
            </a:pPr>
            <a:r>
              <a:rPr lang="zh-CN" altLang="en-US" sz="2000" dirty="0"/>
              <a:t>供需结构是否相平衡</a:t>
            </a:r>
            <a:endParaRPr lang="en-US" altLang="zh-CN" sz="2000" dirty="0"/>
          </a:p>
          <a:p>
            <a:pPr>
              <a:buFont typeface="Wingdings" panose="05000000000000000000" pitchFamily="2" charset="2"/>
              <a:buChar char="Ø"/>
              <a:defRPr/>
            </a:pPr>
            <a:r>
              <a:rPr lang="zh-CN" altLang="en-US" sz="2000" dirty="0"/>
              <a:t>是否具有良好的资源环境效应</a:t>
            </a:r>
            <a:endParaRPr lang="en-US" altLang="zh-CN" sz="2000" dirty="0"/>
          </a:p>
          <a:p>
            <a:pPr>
              <a:buFont typeface="Wingdings" panose="05000000000000000000" pitchFamily="2" charset="2"/>
              <a:buChar char="Ø"/>
              <a:defRPr/>
            </a:pPr>
            <a:endParaRPr lang="en-US" altLang="zh-CN" dirty="0"/>
          </a:p>
          <a:p>
            <a:pPr>
              <a:buFont typeface="Wingdings" panose="05000000000000000000" pitchFamily="2" charset="2"/>
              <a:buChar char="Ø"/>
              <a:defRPr/>
            </a:pPr>
            <a:r>
              <a:rPr lang="zh-CN" altLang="en-US" sz="2000" dirty="0"/>
              <a:t>国际比较法</a:t>
            </a:r>
            <a:endParaRPr lang="en-US" altLang="zh-CN" sz="2000" dirty="0"/>
          </a:p>
          <a:p>
            <a:pPr>
              <a:buFont typeface="Wingdings" panose="05000000000000000000" pitchFamily="2" charset="2"/>
              <a:buChar char="Ø"/>
              <a:defRPr/>
            </a:pPr>
            <a:r>
              <a:rPr lang="zh-CN" altLang="en-US" sz="2000" dirty="0"/>
              <a:t>影子价格分析法</a:t>
            </a:r>
            <a:endParaRPr lang="en-US" altLang="zh-CN" sz="2000" dirty="0"/>
          </a:p>
          <a:p>
            <a:pPr>
              <a:buFont typeface="Wingdings" panose="05000000000000000000" pitchFamily="2" charset="2"/>
              <a:buChar char="Ø"/>
              <a:defRPr/>
            </a:pPr>
            <a:r>
              <a:rPr lang="zh-CN" altLang="en-US" sz="2000" dirty="0"/>
              <a:t>需求判断法</a:t>
            </a:r>
            <a:endParaRPr lang="en-US" altLang="zh-CN" sz="2000" dirty="0"/>
          </a:p>
          <a:p>
            <a:pPr>
              <a:buFont typeface="Wingdings" panose="05000000000000000000" pitchFamily="2" charset="2"/>
              <a:buChar char="Ø"/>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endParaRPr lang="en-US" altLang="zh-CN" sz="2000" dirty="0"/>
          </a:p>
        </p:txBody>
      </p:sp>
      <p:sp>
        <p:nvSpPr>
          <p:cNvPr id="4" name="矩形: 圆角 39"/>
          <p:cNvSpPr/>
          <p:nvPr/>
        </p:nvSpPr>
        <p:spPr>
          <a:xfrm>
            <a:off x="179512" y="1196752"/>
            <a:ext cx="5040560" cy="48542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2</a:t>
            </a:r>
            <a:r>
              <a:rPr lang="zh-CN" altLang="en-US" sz="2400" b="1" dirty="0">
                <a:solidFill>
                  <a:prstClr val="black"/>
                </a:solidFill>
                <a:latin typeface="仿宋" panose="02010609060101010101" pitchFamily="49" charset="-122"/>
                <a:ea typeface="仿宋" panose="02010609060101010101" pitchFamily="49" charset="-122"/>
              </a:rPr>
              <a:t>、区域产业结构合理性评价</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575007" y="2852936"/>
            <a:ext cx="4104456"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区域产业结构合理性的评价标准</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575007" y="4797152"/>
            <a:ext cx="4104456"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区域产业结构合理性的评价方法</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323528" y="1340768"/>
            <a:ext cx="8424936"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Char char="Ø"/>
              <a:defRPr/>
            </a:pPr>
            <a:r>
              <a:rPr lang="zh-CN" altLang="en-US" sz="2000" dirty="0"/>
              <a:t>国际或</a:t>
            </a:r>
            <a:r>
              <a:rPr lang="zh-CN" altLang="en-US" sz="2000" dirty="0"/>
              <a:t>区域比较法</a:t>
            </a:r>
            <a:endParaRPr lang="en-US" altLang="zh-CN" sz="2000" dirty="0"/>
          </a:p>
          <a:p>
            <a:pPr marL="0" indent="0">
              <a:buNone/>
              <a:defRPr/>
            </a:pPr>
            <a:r>
              <a:rPr lang="zh-CN" altLang="en-US" sz="2000" dirty="0"/>
              <a:t>        国际比较法就是以标准产业结构为参照系，将某一区域的产业结构与具有相同人均国民生产总值下的标准产业结构进行比较，如果出现了较大的偏差，则可以认为该区域的产业结构是不合理的。这种方法容易忽视不同国家</a:t>
            </a:r>
            <a:r>
              <a:rPr lang="zh-CN" altLang="en-US" sz="2000" dirty="0"/>
              <a:t>或区域的异质性，只能作为判断产业结构的一种粗略依据</a:t>
            </a:r>
            <a:endParaRPr lang="en-US" altLang="zh-CN" sz="2000" dirty="0"/>
          </a:p>
          <a:p>
            <a:pPr>
              <a:buFont typeface="Wingdings" panose="05000000000000000000" pitchFamily="2" charset="2"/>
              <a:buChar char="Ø"/>
              <a:defRPr/>
            </a:pPr>
            <a:r>
              <a:rPr lang="zh-CN" altLang="en-US" sz="2000" dirty="0"/>
              <a:t>影子价格分析法</a:t>
            </a:r>
            <a:endParaRPr lang="en-US" altLang="zh-CN" sz="2000" dirty="0"/>
          </a:p>
          <a:p>
            <a:pPr marL="0" indent="0">
              <a:buNone/>
              <a:defRPr/>
            </a:pPr>
            <a:r>
              <a:rPr lang="zh-CN" altLang="en-US" sz="2000" dirty="0"/>
              <a:t>        影子价格是指在社会最优的生产组织情况下，供需达到平衡时的产品或资源的价格。</a:t>
            </a:r>
            <a:endParaRPr lang="en-US" altLang="zh-CN" sz="2000" dirty="0"/>
          </a:p>
          <a:p>
            <a:pPr marL="0" indent="0">
              <a:buNone/>
              <a:defRPr/>
            </a:pPr>
            <a:r>
              <a:rPr lang="en-US" altLang="zh-CN" sz="2000" dirty="0"/>
              <a:t>        </a:t>
            </a:r>
            <a:r>
              <a:rPr lang="zh-CN" altLang="en-US" sz="2000" dirty="0"/>
              <a:t>在区域经济系统中，不同产业很可能消耗同一种资源，可用各产业使用的同一资源的影子价格与其平均值的偏离程度来衡量区域产业结构的合理程度，偏离越小，产业结构就越趋于合理。这种方法存在求解上的难度</a:t>
            </a:r>
            <a:endParaRPr lang="en-US" altLang="zh-CN" sz="2000" dirty="0"/>
          </a:p>
          <a:p>
            <a:pPr>
              <a:buFont typeface="Wingdings" panose="05000000000000000000" pitchFamily="2" charset="2"/>
              <a:buChar char="Ø"/>
              <a:defRPr/>
            </a:pPr>
            <a:r>
              <a:rPr lang="zh-CN" altLang="en-US" sz="2000" dirty="0"/>
              <a:t>需求判断法</a:t>
            </a:r>
            <a:endParaRPr lang="en-US" altLang="zh-CN" sz="2000" dirty="0"/>
          </a:p>
          <a:p>
            <a:pPr marL="0" indent="0">
              <a:buNone/>
              <a:defRPr/>
            </a:pPr>
            <a:r>
              <a:rPr lang="zh-CN" altLang="en-US" sz="2000" dirty="0"/>
              <a:t>        需求判断法以产业间供求是否平衡来判断区域产业结构的合理性。如果区域内各产业的实际生产能力与对该产业产品的需求接近，则可认为区域产业结构是较为合理的。</a:t>
            </a:r>
            <a:endParaRPr lang="en-US" altLang="zh-CN" sz="2000" dirty="0"/>
          </a:p>
          <a:p>
            <a:pPr>
              <a:buFont typeface="Wingdings" panose="05000000000000000000" pitchFamily="2" charset="2"/>
              <a:buChar char="Ø"/>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endParaRPr lang="en-US" altLang="zh-CN"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214308" y="1439462"/>
            <a:ext cx="878510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None/>
              <a:defRPr/>
            </a:pPr>
            <a:endParaRPr lang="en-US" altLang="zh-CN" dirty="0"/>
          </a:p>
          <a:p>
            <a:pPr marL="0" indent="0">
              <a:buFontTx/>
              <a:buNone/>
              <a:defRPr/>
            </a:pPr>
            <a:r>
              <a:rPr lang="zh-CN" altLang="en-US" sz="2000" dirty="0"/>
              <a:t>        区域产业结构优化是指通过区域产业结构调整，实现区域产业结构效率和产业结构水平不断提高的动态过程。</a:t>
            </a:r>
            <a:r>
              <a:rPr lang="en-US" altLang="zh-CN" sz="2000" dirty="0"/>
              <a:t> </a:t>
            </a:r>
            <a:r>
              <a:rPr lang="zh-CN" altLang="en-US" sz="2000" dirty="0"/>
              <a:t>包括合理化与高级化两个阶段。</a:t>
            </a:r>
            <a:r>
              <a:rPr lang="en-US" altLang="zh-CN" sz="2000" dirty="0"/>
              <a:t> </a:t>
            </a:r>
            <a:endParaRPr lang="en-US" altLang="zh-CN" sz="2000" dirty="0"/>
          </a:p>
          <a:p>
            <a:pPr marL="0" indent="0">
              <a:buFontTx/>
              <a:buNone/>
              <a:defRPr/>
            </a:pPr>
            <a:r>
              <a:rPr lang="zh-CN" altLang="en-US" sz="2000" b="1" dirty="0"/>
              <a:t>（一）产业结构的合理化</a:t>
            </a:r>
            <a:endParaRPr lang="en-US" altLang="zh-CN" sz="2000" b="1" dirty="0"/>
          </a:p>
          <a:p>
            <a:pPr marL="0" indent="0">
              <a:buFontTx/>
              <a:buNone/>
              <a:defRPr/>
            </a:pPr>
            <a:r>
              <a:rPr lang="zh-CN" altLang="en-US" sz="2000" dirty="0"/>
              <a:t>        以区域产业结构的</a:t>
            </a:r>
            <a:r>
              <a:rPr lang="zh-CN" altLang="en-US" sz="2000" dirty="0">
                <a:solidFill>
                  <a:srgbClr val="FF0000"/>
                </a:solidFill>
              </a:rPr>
              <a:t>合理</a:t>
            </a:r>
            <a:r>
              <a:rPr lang="zh-CN" altLang="en-US" sz="2000" dirty="0"/>
              <a:t>为目标的产业结构调整过程，即在区域特定经济发展阶段上，根据区域市场需求与资源供给条件，促进区域各产业内部比例关系向高效利用的理想状态的调整过程。</a:t>
            </a:r>
            <a:endParaRPr lang="en-US" altLang="zh-CN" sz="2000" dirty="0"/>
          </a:p>
          <a:p>
            <a:pPr>
              <a:buFont typeface="Wingdings" panose="05000000000000000000" pitchFamily="2" charset="2"/>
              <a:buChar char="Ø"/>
              <a:defRPr/>
            </a:pPr>
            <a:r>
              <a:rPr lang="zh-CN" altLang="en-US" sz="2000" dirty="0"/>
              <a:t>静态：资源在产业间的分布比例要相互适应。</a:t>
            </a:r>
            <a:endParaRPr lang="en-US" altLang="zh-CN" sz="2000" dirty="0"/>
          </a:p>
          <a:p>
            <a:pPr>
              <a:buFont typeface="Wingdings" panose="05000000000000000000" pitchFamily="2" charset="2"/>
              <a:buChar char="Ø"/>
              <a:defRPr/>
            </a:pPr>
            <a:r>
              <a:rPr lang="zh-CN" altLang="en-US" sz="2000" dirty="0"/>
              <a:t>动态：区域内各产业及时适应经济发展阶段，调整区域内产业的资源配置比例。</a:t>
            </a:r>
            <a:endParaRPr lang="en-US" altLang="zh-CN" sz="2000" dirty="0"/>
          </a:p>
          <a:p>
            <a:pPr>
              <a:buFont typeface="Wingdings" panose="05000000000000000000" pitchFamily="2" charset="2"/>
              <a:buChar char="Ø"/>
              <a:defRPr/>
            </a:pPr>
            <a:r>
              <a:rPr lang="zh-CN" altLang="en-US" sz="2000" dirty="0"/>
              <a:t>效果：区域内各产业的产品能够顺利完成市场实现，达到供需相互平衡。</a:t>
            </a:r>
            <a:endParaRPr lang="en-US" altLang="zh-CN" sz="2000" dirty="0"/>
          </a:p>
          <a:p>
            <a:pPr marL="0" indent="0">
              <a:buFontTx/>
              <a:buNone/>
              <a:defRPr/>
            </a:pPr>
            <a:r>
              <a:rPr lang="en-US" altLang="zh-CN" sz="2000" dirty="0"/>
              <a:t>        </a:t>
            </a:r>
            <a:endParaRPr lang="en-US" altLang="zh-CN" sz="2000" dirty="0"/>
          </a:p>
        </p:txBody>
      </p:sp>
      <p:sp>
        <p:nvSpPr>
          <p:cNvPr id="4" name="矩形: 圆角 39"/>
          <p:cNvSpPr/>
          <p:nvPr/>
        </p:nvSpPr>
        <p:spPr>
          <a:xfrm>
            <a:off x="179512" y="1196752"/>
            <a:ext cx="5040560" cy="48542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3</a:t>
            </a:r>
            <a:r>
              <a:rPr lang="zh-CN" altLang="en-US" sz="2400" b="1" dirty="0">
                <a:solidFill>
                  <a:prstClr val="black"/>
                </a:solidFill>
                <a:latin typeface="仿宋" panose="02010609060101010101" pitchFamily="49" charset="-122"/>
                <a:ea typeface="仿宋" panose="02010609060101010101" pitchFamily="49" charset="-122"/>
              </a:rPr>
              <a:t>、区域产业结构优化</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467544" y="188655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区域产业结构优化的内容</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213995" y="1122045"/>
            <a:ext cx="8785225" cy="5318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FontTx/>
              <a:buNone/>
              <a:defRPr/>
            </a:pPr>
            <a:r>
              <a:rPr lang="zh-CN" altLang="en-US" sz="2000" b="1" dirty="0"/>
              <a:t>（二）产业结构的高级化</a:t>
            </a:r>
            <a:endParaRPr lang="en-US" altLang="zh-CN" sz="2000" b="1" dirty="0"/>
          </a:p>
          <a:p>
            <a:pPr marL="0" indent="0">
              <a:buFontTx/>
              <a:buNone/>
              <a:defRPr/>
            </a:pPr>
            <a:r>
              <a:rPr lang="zh-CN" altLang="en-US" sz="2000" dirty="0"/>
              <a:t>        区域产业结构随着技术结构与需求结构的演变由低级形式向高级形式演进，不断提高产业结构素质的过程。</a:t>
            </a:r>
            <a:endParaRPr lang="en-US" altLang="zh-CN" sz="2000" dirty="0"/>
          </a:p>
          <a:p>
            <a:pPr>
              <a:buFont typeface="Wingdings" panose="05000000000000000000" pitchFamily="2" charset="2"/>
              <a:buChar char="Ø"/>
              <a:defRPr/>
            </a:pPr>
            <a:r>
              <a:rPr lang="zh-CN" altLang="en-US" sz="2000" dirty="0"/>
              <a:t>产业结构规模发生由小而大的变化。（产业数量，产业关联，中间品交易规模）</a:t>
            </a:r>
            <a:endParaRPr lang="en-US" altLang="zh-CN" sz="2000" dirty="0"/>
          </a:p>
          <a:p>
            <a:pPr>
              <a:buFont typeface="Wingdings" panose="05000000000000000000" pitchFamily="2" charset="2"/>
              <a:buChar char="Ø"/>
              <a:defRPr/>
            </a:pPr>
            <a:r>
              <a:rPr lang="zh-CN" altLang="en-US" sz="2000" dirty="0"/>
              <a:t>产业结构规模发生由低而高的变化。（技术密集型取代劳动密集型）</a:t>
            </a:r>
            <a:endParaRPr lang="en-US" altLang="zh-CN" sz="2000" dirty="0"/>
          </a:p>
          <a:p>
            <a:pPr>
              <a:buFont typeface="Wingdings" panose="05000000000000000000" pitchFamily="2" charset="2"/>
              <a:buChar char="Ø"/>
              <a:defRPr/>
            </a:pPr>
            <a:r>
              <a:rPr lang="zh-CN" altLang="en-US" sz="2000" dirty="0"/>
              <a:t>产业结构规模发生由低而高的变化。（产业间的聚合程度、关联耦合、聚合质量）</a:t>
            </a:r>
            <a:endParaRPr lang="en-US" altLang="zh-CN" sz="2000" dirty="0"/>
          </a:p>
          <a:p>
            <a:pPr marL="0" indent="0">
              <a:buNone/>
              <a:defRPr/>
            </a:pPr>
            <a:r>
              <a:rPr lang="zh-CN" altLang="en-US" sz="2000" b="1" dirty="0" smtClean="0"/>
              <a:t>（三）衡量</a:t>
            </a:r>
            <a:r>
              <a:rPr lang="zh-CN" altLang="en-US" sz="2000" b="1" dirty="0"/>
              <a:t>产业结构高级化程度：</a:t>
            </a:r>
            <a:endParaRPr lang="en-US" altLang="zh-CN" sz="2000" b="1" dirty="0"/>
          </a:p>
          <a:p>
            <a:pPr>
              <a:buFont typeface="Wingdings" panose="05000000000000000000" pitchFamily="2" charset="2"/>
              <a:buChar char="Ø"/>
              <a:defRPr/>
            </a:pPr>
            <a:r>
              <a:rPr lang="zh-CN" altLang="en-US" sz="2000" dirty="0"/>
              <a:t>三次产业比例</a:t>
            </a:r>
            <a:endParaRPr lang="en-US" altLang="zh-CN" sz="2000" dirty="0"/>
          </a:p>
          <a:p>
            <a:pPr>
              <a:buFont typeface="Wingdings" panose="05000000000000000000" pitchFamily="2" charset="2"/>
              <a:buChar char="Ø"/>
              <a:defRPr/>
            </a:pPr>
            <a:r>
              <a:rPr lang="zh-CN" altLang="en-US" sz="2000" dirty="0"/>
              <a:t>工业加工程度</a:t>
            </a:r>
            <a:endParaRPr lang="en-US" altLang="zh-CN" sz="2000" dirty="0"/>
          </a:p>
          <a:p>
            <a:pPr>
              <a:buFont typeface="Wingdings" panose="05000000000000000000" pitchFamily="2" charset="2"/>
              <a:buChar char="Ø"/>
              <a:defRPr/>
            </a:pPr>
            <a:r>
              <a:rPr lang="zh-CN" altLang="en-US" sz="2000" dirty="0"/>
              <a:t>技术集约化程度</a:t>
            </a:r>
            <a:endParaRPr lang="en-US" altLang="zh-CN" sz="2000" dirty="0"/>
          </a:p>
          <a:p>
            <a:pPr>
              <a:buFont typeface="Wingdings" panose="05000000000000000000" pitchFamily="2" charset="2"/>
              <a:buChar char="Ø"/>
              <a:defRPr/>
            </a:pPr>
            <a:r>
              <a:rPr lang="zh-CN" altLang="en-US" sz="2000" dirty="0"/>
              <a:t>新兴产业比重</a:t>
            </a:r>
            <a:endParaRPr lang="zh-CN" altLang="en-US" sz="2000" dirty="0"/>
          </a:p>
          <a:p>
            <a:pPr>
              <a:buFont typeface="Wingdings" panose="05000000000000000000" pitchFamily="2" charset="2"/>
              <a:buChar char="Ø"/>
              <a:defRPr/>
            </a:pPr>
            <a:r>
              <a:rPr lang="zh-CN" altLang="en-US" sz="2000">
                <a:solidFill>
                  <a:schemeClr val="tx2"/>
                </a:solidFill>
                <a:sym typeface="+mn-ea"/>
              </a:rPr>
              <a:t>工业结构升级四个</a:t>
            </a:r>
            <a:r>
              <a:rPr lang="zh-CN" altLang="en-US" sz="2000">
                <a:solidFill>
                  <a:schemeClr val="tx2"/>
                </a:solidFill>
                <a:sym typeface="+mn-ea"/>
              </a:rPr>
              <a:t>阶段：轻型工业化阶段；重化工业化阶段；高加工度化阶段；技术集约化阶段（后工业化）</a:t>
            </a:r>
            <a:endParaRPr lang="en-US" altLang="zh-CN"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第二节 区域产业结构配置</a:t>
            </a:r>
            <a:endParaRPr lang="zh-CN" altLang="en-US" dirty="0"/>
          </a:p>
        </p:txBody>
      </p:sp>
      <p:sp>
        <p:nvSpPr>
          <p:cNvPr id="33795" name="内容占位符 2"/>
          <p:cNvSpPr>
            <a:spLocks noGrp="1"/>
          </p:cNvSpPr>
          <p:nvPr>
            <p:ph idx="1"/>
          </p:nvPr>
        </p:nvSpPr>
        <p:spPr bwMode="auto">
          <a:xfrm>
            <a:off x="214308" y="1439462"/>
            <a:ext cx="878510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区域产业结构优化关键是要建立适当的产业结构转换能力，其既取决于资源禀赋和经济技术条件，也受到区域产业政策的影响。在优化区域产业结构的过程中，应该在充分考虑区域优势的基础上，通过产业政策加以引导：</a:t>
            </a:r>
            <a:endParaRPr lang="en-US" altLang="zh-CN" sz="2000" dirty="0"/>
          </a:p>
          <a:p>
            <a:pPr>
              <a:buFont typeface="Wingdings" panose="05000000000000000000" pitchFamily="2" charset="2"/>
              <a:buChar char="Ø"/>
              <a:defRPr/>
            </a:pPr>
            <a:r>
              <a:rPr lang="zh-CN" altLang="en-US" sz="2000" dirty="0"/>
              <a:t>选择好并优先发展主导产业</a:t>
            </a:r>
            <a:endParaRPr lang="en-US" altLang="zh-CN" sz="2000" dirty="0"/>
          </a:p>
          <a:p>
            <a:pPr>
              <a:buFont typeface="Wingdings" panose="05000000000000000000" pitchFamily="2" charset="2"/>
              <a:buChar char="Ø"/>
              <a:defRPr/>
            </a:pPr>
            <a:r>
              <a:rPr lang="zh-CN" altLang="en-US" sz="2000" dirty="0"/>
              <a:t>配套发展非主导产业</a:t>
            </a:r>
            <a:endParaRPr lang="en-US" altLang="zh-CN" sz="2000" dirty="0"/>
          </a:p>
          <a:p>
            <a:pPr>
              <a:buFont typeface="Wingdings" panose="05000000000000000000" pitchFamily="2" charset="2"/>
              <a:buChar char="Ø"/>
              <a:defRPr/>
            </a:pPr>
            <a:r>
              <a:rPr lang="zh-CN" altLang="en-US" sz="2000" dirty="0"/>
              <a:t>鼓励技术创新</a:t>
            </a:r>
            <a:endParaRPr lang="en-US" altLang="zh-CN" sz="2000" dirty="0"/>
          </a:p>
          <a:p>
            <a:pPr marL="0" indent="0">
              <a:buFontTx/>
              <a:buNone/>
              <a:defRPr/>
            </a:pPr>
            <a:r>
              <a:rPr lang="en-US" altLang="zh-CN" sz="2000" dirty="0"/>
              <a:t>        </a:t>
            </a:r>
            <a:endParaRPr lang="en-US" altLang="zh-CN" sz="2000" dirty="0"/>
          </a:p>
        </p:txBody>
      </p:sp>
      <p:sp>
        <p:nvSpPr>
          <p:cNvPr id="6" name="矩形: 圆角 39"/>
          <p:cNvSpPr/>
          <p:nvPr/>
        </p:nvSpPr>
        <p:spPr>
          <a:xfrm>
            <a:off x="467544" y="1439462"/>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区域产业结构优化的策略</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第三节 中国区域产业结构配置</a:t>
            </a:r>
            <a:endParaRPr lang="zh-CN" altLang="en-US" dirty="0"/>
          </a:p>
        </p:txBody>
      </p:sp>
      <p:sp>
        <p:nvSpPr>
          <p:cNvPr id="33795" name="内容占位符 2"/>
          <p:cNvSpPr>
            <a:spLocks noGrp="1"/>
          </p:cNvSpPr>
          <p:nvPr>
            <p:ph idx="1"/>
          </p:nvPr>
        </p:nvSpPr>
        <p:spPr bwMode="auto">
          <a:xfrm>
            <a:off x="431353" y="1406854"/>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r>
              <a:rPr lang="en-US" altLang="zh-CN" sz="2000" dirty="0"/>
              <a:t>        </a:t>
            </a:r>
            <a:r>
              <a:rPr lang="zh-CN" altLang="en-US" sz="2000" dirty="0"/>
              <a:t>        </a:t>
            </a:r>
            <a:endParaRPr lang="en-US" altLang="zh-CN" sz="2000" dirty="0"/>
          </a:p>
          <a:p>
            <a:pPr marL="0" indent="0">
              <a:buFontTx/>
              <a:buNone/>
              <a:defRPr/>
            </a:pPr>
            <a:r>
              <a:rPr lang="zh-CN" altLang="en-US" sz="2000" b="1" dirty="0"/>
              <a:t>趋同与趋异：</a:t>
            </a:r>
            <a:endParaRPr lang="en-US" altLang="zh-CN" sz="2000" b="1" dirty="0"/>
          </a:p>
          <a:p>
            <a:pPr marL="0" indent="0">
              <a:buFontTx/>
              <a:buNone/>
              <a:defRPr/>
            </a:pPr>
            <a:r>
              <a:rPr lang="zh-CN" altLang="en-US" sz="2000" dirty="0"/>
              <a:t>        在经济增长理论中，一般把两个经济发展水平不同的国家或地区一段时期内在增长速度上表现出的速率不同，最终走向趋近的现象，称为增长趋同，相反的现象称为增长趋异。</a:t>
            </a:r>
            <a:endParaRPr lang="en-US" altLang="zh-CN" sz="2000" dirty="0"/>
          </a:p>
          <a:p>
            <a:pPr marL="0" indent="0">
              <a:buFontTx/>
              <a:buNone/>
              <a:defRPr/>
            </a:pPr>
            <a:r>
              <a:rPr lang="zh-CN" altLang="en-US" sz="2000" b="1" dirty="0"/>
              <a:t>有条件趋同：</a:t>
            </a:r>
            <a:endParaRPr lang="en-US" altLang="zh-CN" sz="2000" b="1" dirty="0"/>
          </a:p>
          <a:p>
            <a:pPr marL="0" indent="0">
              <a:buFontTx/>
              <a:buNone/>
              <a:defRPr/>
            </a:pPr>
            <a:r>
              <a:rPr lang="zh-CN" altLang="en-US" sz="2000" dirty="0"/>
              <a:t>        新古典经济增长理论的进一步研究发现，在后发经济体的发展中有可利用的后发优势，广泛地存在着“有条件趋同”现象，即在控制了诸如人力资本禀赋、储蓄率、人口增长率等一系列影响经济增长的条件之后，各国经济增长率表现出趋同趋势。</a:t>
            </a:r>
            <a:endParaRPr lang="en-US" altLang="zh-CN" sz="2000" dirty="0"/>
          </a:p>
          <a:p>
            <a:pPr marL="0" indent="0">
              <a:buFontTx/>
              <a:buNone/>
              <a:defRPr/>
            </a:pPr>
            <a:r>
              <a:rPr lang="zh-CN" altLang="en-US" sz="2000" b="1" dirty="0"/>
              <a:t>现实世界：</a:t>
            </a:r>
            <a:endParaRPr lang="en-US" altLang="zh-CN" sz="2000" b="1" dirty="0"/>
          </a:p>
          <a:p>
            <a:pPr marL="0" indent="0">
              <a:buFontTx/>
              <a:buNone/>
              <a:defRPr/>
            </a:pPr>
            <a:r>
              <a:rPr lang="zh-CN" altLang="en-US" sz="2000" dirty="0"/>
              <a:t>        分析第二次世界大战后全球的增长轨迹后发现，不同国家增长速度的趋同现象只发生在有限的范围内，更多的国家和地区的增长速度同发达经济体之间的差距不但没有缩小，反而在不断扩大。</a:t>
            </a:r>
            <a:endParaRPr lang="en-US" altLang="zh-CN" sz="2000" dirty="0"/>
          </a:p>
        </p:txBody>
      </p:sp>
      <p:sp>
        <p:nvSpPr>
          <p:cNvPr id="4" name="矩形: 圆角 39"/>
          <p:cNvSpPr/>
          <p:nvPr/>
        </p:nvSpPr>
        <p:spPr>
          <a:xfrm>
            <a:off x="179512" y="1196752"/>
            <a:ext cx="5040560" cy="48542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a:solidFill>
                  <a:prstClr val="black"/>
                </a:solidFill>
                <a:latin typeface="仿宋" panose="02010609060101010101" pitchFamily="49" charset="-122"/>
                <a:ea typeface="仿宋" panose="02010609060101010101" pitchFamily="49" charset="-122"/>
              </a:rPr>
              <a:t>、区域产业结构趋同与趋异</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802720" y="1772816"/>
            <a:ext cx="4129320" cy="33513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经济发展中的趋同与趋异现象</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中国区域产业结构配置</a:t>
            </a:r>
            <a:endParaRPr lang="zh-CN" altLang="en-US" dirty="0"/>
          </a:p>
        </p:txBody>
      </p:sp>
      <p:sp>
        <p:nvSpPr>
          <p:cNvPr id="33795" name="内容占位符 2"/>
          <p:cNvSpPr>
            <a:spLocks noGrp="1"/>
          </p:cNvSpPr>
          <p:nvPr>
            <p:ph idx="1"/>
          </p:nvPr>
        </p:nvSpPr>
        <p:spPr bwMode="auto">
          <a:xfrm>
            <a:off x="431353" y="1406854"/>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defRPr/>
            </a:pPr>
            <a:endParaRPr lang="en-US" altLang="zh-CN" sz="2000" dirty="0"/>
          </a:p>
          <a:p>
            <a:pPr>
              <a:buFont typeface="Wingdings" panose="05000000000000000000" pitchFamily="2" charset="2"/>
              <a:buChar char="Ø"/>
              <a:defRPr/>
            </a:pPr>
            <a:r>
              <a:rPr lang="zh-CN" altLang="en-US" sz="2000" dirty="0"/>
              <a:t>区域产业结构趋同和趋异是中国经济快速增长过程中结构变迁的具体表现。      </a:t>
            </a:r>
            <a:endParaRPr lang="en-US" altLang="zh-CN" sz="2000" b="1" dirty="0"/>
          </a:p>
          <a:p>
            <a:pPr>
              <a:buFont typeface="Wingdings" panose="05000000000000000000" pitchFamily="2" charset="2"/>
              <a:buChar char="Ø"/>
              <a:defRPr/>
            </a:pPr>
            <a:r>
              <a:rPr lang="zh-CN" altLang="en-US" sz="2000" dirty="0"/>
              <a:t>区域产业结构趋同和趋异是中国增量投资与增量改革在区域上重叠配置的过程。</a:t>
            </a:r>
            <a:endParaRPr lang="en-US" altLang="zh-CN" sz="2000" dirty="0"/>
          </a:p>
          <a:p>
            <a:pPr>
              <a:buFont typeface="Wingdings" panose="05000000000000000000" pitchFamily="2" charset="2"/>
              <a:buChar char="Ø"/>
              <a:defRPr/>
            </a:pPr>
            <a:r>
              <a:rPr lang="zh-CN" altLang="en-US" sz="2000" dirty="0"/>
              <a:t>区域产业结构趋同和趋异是国际产业技术转移与国际市场开拓叠加的过程。</a:t>
            </a:r>
            <a:endParaRPr lang="en-US" altLang="zh-CN" sz="2000" dirty="0"/>
          </a:p>
          <a:p>
            <a:pPr>
              <a:buFont typeface="Wingdings" panose="05000000000000000000" pitchFamily="2" charset="2"/>
              <a:buChar char="Ø"/>
              <a:defRPr/>
            </a:pPr>
            <a:r>
              <a:rPr lang="zh-CN" altLang="en-US" sz="2000" dirty="0"/>
              <a:t>中国区域产业结构趋同与趋异是同产能过剩问题相关的。</a:t>
            </a:r>
            <a:endParaRPr lang="zh-CN" altLang="en-US" sz="2000" dirty="0"/>
          </a:p>
        </p:txBody>
      </p:sp>
      <p:sp>
        <p:nvSpPr>
          <p:cNvPr id="6" name="矩形: 圆角 39"/>
          <p:cNvSpPr/>
          <p:nvPr/>
        </p:nvSpPr>
        <p:spPr>
          <a:xfrm>
            <a:off x="611560" y="1391510"/>
            <a:ext cx="5425464"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中国区域产业结构趋同与趋异现象的特殊性</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中国区域产业结构配置</a:t>
            </a:r>
            <a:endParaRPr lang="zh-CN" altLang="en-US" dirty="0"/>
          </a:p>
        </p:txBody>
      </p:sp>
      <p:sp>
        <p:nvSpPr>
          <p:cNvPr id="33795" name="内容占位符 2"/>
          <p:cNvSpPr>
            <a:spLocks noGrp="1"/>
          </p:cNvSpPr>
          <p:nvPr>
            <p:ph idx="1"/>
          </p:nvPr>
        </p:nvSpPr>
        <p:spPr bwMode="auto">
          <a:xfrm>
            <a:off x="431353" y="1628800"/>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defRPr/>
            </a:pPr>
            <a:endParaRPr lang="en-US" altLang="zh-CN" sz="2000" dirty="0"/>
          </a:p>
          <a:p>
            <a:pPr>
              <a:lnSpc>
                <a:spcPct val="150000"/>
              </a:lnSpc>
              <a:buFont typeface="Wingdings" panose="05000000000000000000" pitchFamily="2" charset="2"/>
              <a:buChar char="Ø"/>
              <a:defRPr/>
            </a:pPr>
            <a:r>
              <a:rPr lang="zh-CN" altLang="en-US" sz="2000" dirty="0"/>
              <a:t>区域产业结构趋同特征显著阶段</a:t>
            </a:r>
            <a:endParaRPr lang="en-US" altLang="zh-CN" sz="2000" dirty="0"/>
          </a:p>
          <a:p>
            <a:pPr marL="0" indent="0">
              <a:buNone/>
              <a:defRPr/>
            </a:pPr>
            <a:r>
              <a:rPr lang="en-US" altLang="zh-CN" sz="2000" dirty="0"/>
              <a:t>1978</a:t>
            </a:r>
            <a:r>
              <a:rPr lang="zh-CN" altLang="en-US" sz="2000" dirty="0"/>
              <a:t>年</a:t>
            </a:r>
            <a:r>
              <a:rPr lang="en-US" altLang="zh-CN" sz="2000" dirty="0"/>
              <a:t>-1992</a:t>
            </a:r>
            <a:r>
              <a:rPr lang="zh-CN" altLang="en-US" sz="2000" dirty="0"/>
              <a:t>年左右</a:t>
            </a:r>
            <a:endParaRPr lang="en-US" altLang="zh-CN" sz="2000" dirty="0"/>
          </a:p>
          <a:p>
            <a:pPr marL="0" indent="0">
              <a:buNone/>
              <a:defRPr/>
            </a:pPr>
            <a:r>
              <a:rPr lang="zh-CN" altLang="en-US" sz="2000" dirty="0"/>
              <a:t>增量投资趋同严重，区域结构趋同的产业领域与市场化程度相关。</a:t>
            </a:r>
            <a:endParaRPr lang="en-US" altLang="zh-CN" sz="1800" dirty="0"/>
          </a:p>
          <a:p>
            <a:pPr>
              <a:lnSpc>
                <a:spcPct val="150000"/>
              </a:lnSpc>
              <a:buFont typeface="Wingdings" panose="05000000000000000000" pitchFamily="2" charset="2"/>
              <a:buChar char="Ø"/>
              <a:defRPr/>
            </a:pPr>
            <a:r>
              <a:rPr lang="zh-CN" altLang="en-US" sz="2000" dirty="0"/>
              <a:t>区域产业结构趋同特征显著阶段</a:t>
            </a:r>
            <a:endParaRPr lang="en-US" altLang="zh-CN" sz="2000" dirty="0"/>
          </a:p>
          <a:p>
            <a:pPr marL="0" indent="0">
              <a:buNone/>
              <a:defRPr/>
            </a:pPr>
            <a:r>
              <a:rPr lang="en-US" altLang="zh-CN" sz="2000" dirty="0"/>
              <a:t>1992</a:t>
            </a:r>
            <a:r>
              <a:rPr lang="zh-CN" altLang="en-US" sz="2000" dirty="0"/>
              <a:t>年</a:t>
            </a:r>
            <a:r>
              <a:rPr lang="en-US" altLang="zh-CN" sz="2000" dirty="0"/>
              <a:t>-2000</a:t>
            </a:r>
            <a:r>
              <a:rPr lang="zh-CN" altLang="en-US" sz="2000" dirty="0"/>
              <a:t>年</a:t>
            </a:r>
            <a:endParaRPr lang="en-US" altLang="zh-CN" sz="2000" dirty="0"/>
          </a:p>
          <a:p>
            <a:pPr marL="0" indent="0">
              <a:buNone/>
              <a:defRPr/>
            </a:pPr>
            <a:r>
              <a:rPr lang="zh-CN" altLang="en-US" sz="2000" dirty="0"/>
              <a:t>产业要素向东部集中趋势不断加强，制造业高速增长影响能源、原材料产业实现区域产业结构的再配置，产业集中度大幅提高。</a:t>
            </a:r>
            <a:endParaRPr lang="en-US" altLang="zh-CN" sz="2000" dirty="0"/>
          </a:p>
          <a:p>
            <a:pPr>
              <a:lnSpc>
                <a:spcPct val="150000"/>
              </a:lnSpc>
              <a:buFont typeface="Wingdings" panose="05000000000000000000" pitchFamily="2" charset="2"/>
              <a:buChar char="Ø"/>
              <a:defRPr/>
            </a:pPr>
            <a:r>
              <a:rPr lang="zh-CN" altLang="en-US" sz="2000" dirty="0"/>
              <a:t>区域产业结构进入更高层次的趋同与趋异阶段</a:t>
            </a:r>
            <a:endParaRPr lang="en-US" altLang="zh-CN" sz="2000" dirty="0"/>
          </a:p>
          <a:p>
            <a:pPr marL="0" indent="0">
              <a:buNone/>
              <a:defRPr/>
            </a:pPr>
            <a:r>
              <a:rPr lang="en-US" altLang="zh-CN" sz="2000" dirty="0"/>
              <a:t>21</a:t>
            </a:r>
            <a:r>
              <a:rPr lang="zh-CN" altLang="en-US" sz="2000" dirty="0"/>
              <a:t>世纪以来</a:t>
            </a:r>
            <a:endParaRPr lang="en-US" altLang="zh-CN" sz="2000" dirty="0"/>
          </a:p>
          <a:p>
            <a:pPr marL="0" indent="0">
              <a:buNone/>
              <a:defRPr/>
            </a:pPr>
            <a:r>
              <a:rPr lang="zh-CN" altLang="en-US" sz="2000" dirty="0"/>
              <a:t>东部地区的劳动密集型产业向中西部地区转移，发达地区和欠发达地区产业结构趋异，产业门类之间趋同。</a:t>
            </a:r>
            <a:endParaRPr lang="en-US" altLang="zh-CN" sz="2000" dirty="0"/>
          </a:p>
        </p:txBody>
      </p:sp>
      <p:sp>
        <p:nvSpPr>
          <p:cNvPr id="6" name="矩形: 圆角 39"/>
          <p:cNvSpPr/>
          <p:nvPr/>
        </p:nvSpPr>
        <p:spPr>
          <a:xfrm>
            <a:off x="611560" y="1391510"/>
            <a:ext cx="5425464"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中国区域产业结构趋同与趋异的阶段性特征</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中国区域产业结构配置</a:t>
            </a:r>
            <a:endParaRPr lang="zh-CN" altLang="en-US" dirty="0"/>
          </a:p>
        </p:txBody>
      </p:sp>
      <p:sp>
        <p:nvSpPr>
          <p:cNvPr id="33795" name="内容占位符 2"/>
          <p:cNvSpPr>
            <a:spLocks noGrp="1"/>
          </p:cNvSpPr>
          <p:nvPr>
            <p:ph idx="1"/>
          </p:nvPr>
        </p:nvSpPr>
        <p:spPr bwMode="auto">
          <a:xfrm>
            <a:off x="431353" y="1391510"/>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defRPr/>
            </a:pPr>
            <a:endParaRPr lang="en-US" altLang="zh-CN" sz="2000" dirty="0"/>
          </a:p>
          <a:p>
            <a:pPr>
              <a:lnSpc>
                <a:spcPct val="150000"/>
              </a:lnSpc>
              <a:buFont typeface="Wingdings" panose="05000000000000000000" pitchFamily="2" charset="2"/>
              <a:buChar char="Ø"/>
              <a:defRPr/>
            </a:pPr>
            <a:r>
              <a:rPr lang="zh-CN" altLang="en-US" sz="2000" dirty="0"/>
              <a:t>体制性原因</a:t>
            </a:r>
            <a:endParaRPr lang="en-US" altLang="zh-CN" sz="2000" dirty="0"/>
          </a:p>
          <a:p>
            <a:pPr marL="0" indent="0">
              <a:buNone/>
              <a:defRPr/>
            </a:pPr>
            <a:r>
              <a:rPr lang="zh-CN" altLang="en-US" sz="2000" dirty="0"/>
              <a:t>        地方分权体制中的财政分权与官员晋升激励机制的相互强化，再加上转轨中的预算约束软化，共同形成了特殊的投融资体制。</a:t>
            </a:r>
            <a:endParaRPr lang="en-US" altLang="zh-CN" sz="2000" dirty="0"/>
          </a:p>
          <a:p>
            <a:pPr marL="0" indent="0">
              <a:buNone/>
              <a:defRPr/>
            </a:pPr>
            <a:r>
              <a:rPr lang="zh-CN" altLang="en-US" sz="2000" dirty="0"/>
              <a:t>        改革前，中国区域产业分工是垂直分工，改革中产品价格改革先放开消费品价格，再逐步放开投资品价格，资源产地以低价输出初级产品，高价购买制成品的流程参与区域经济分工，区域利益关系扭曲，区域产业结构趋同成为其必然结果。</a:t>
            </a:r>
            <a:endParaRPr lang="en-US" altLang="zh-CN" sz="1800" dirty="0"/>
          </a:p>
          <a:p>
            <a:pPr>
              <a:lnSpc>
                <a:spcPct val="150000"/>
              </a:lnSpc>
              <a:buFont typeface="Wingdings" panose="05000000000000000000" pitchFamily="2" charset="2"/>
              <a:buChar char="Ø"/>
              <a:defRPr/>
            </a:pPr>
            <a:r>
              <a:rPr lang="zh-CN" altLang="en-US" sz="2000" dirty="0"/>
              <a:t>机制性原因</a:t>
            </a:r>
            <a:endParaRPr lang="en-US" altLang="zh-CN" sz="2000" dirty="0"/>
          </a:p>
          <a:p>
            <a:pPr marL="0" indent="0">
              <a:buNone/>
              <a:defRPr/>
            </a:pPr>
            <a:r>
              <a:rPr lang="zh-CN" altLang="en-US" sz="2000" dirty="0"/>
              <a:t>        后发国家在赶超过程中，会将发达国家的产业结构作为赶超对象，高度一致的增量投资形成潮涌现象，导致区域产业结构趋同。</a:t>
            </a:r>
            <a:endParaRPr lang="en-US" altLang="zh-CN" sz="2000" dirty="0"/>
          </a:p>
          <a:p>
            <a:pPr marL="0" indent="0">
              <a:buNone/>
              <a:defRPr/>
            </a:pPr>
            <a:r>
              <a:rPr lang="zh-CN" altLang="en-US" sz="2000" dirty="0"/>
              <a:t>        在计划经济向市场经济体制过渡中，短缺经济造成的排浪式消费需求特征，会使国内的商品需求集中于几类消费品上，会放大产业投资领域的聚焦效应。</a:t>
            </a:r>
            <a:endParaRPr lang="en-US" altLang="zh-CN" sz="2000" dirty="0"/>
          </a:p>
        </p:txBody>
      </p:sp>
      <p:sp>
        <p:nvSpPr>
          <p:cNvPr id="6" name="矩形: 圆角 39"/>
          <p:cNvSpPr/>
          <p:nvPr/>
        </p:nvSpPr>
        <p:spPr>
          <a:xfrm>
            <a:off x="611560" y="1391510"/>
            <a:ext cx="5425464"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4.</a:t>
            </a:r>
            <a:r>
              <a:rPr lang="zh-CN" altLang="en-US" sz="2000" b="1" dirty="0">
                <a:solidFill>
                  <a:prstClr val="black"/>
                </a:solidFill>
                <a:latin typeface="仿宋" panose="02010609060101010101" pitchFamily="49" charset="-122"/>
                <a:ea typeface="仿宋" panose="02010609060101010101" pitchFamily="49" charset="-122"/>
              </a:rPr>
              <a:t>区域产业结构趋同现象产生的体制机制</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第一节 区域产业结构演进及其度量方法</a:t>
            </a:r>
            <a:endParaRPr lang="zh-CN" altLang="en-US" dirty="0"/>
          </a:p>
        </p:txBody>
      </p:sp>
      <p:sp>
        <p:nvSpPr>
          <p:cNvPr id="33795" name="内容占位符 2"/>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区域产业结构与一般的产业结构一样，可以从不同角度、根据不同标准来划分。常见的有三次产业划分、国际标准产业划分、生产要素密集度划分、产业功能划分、农轻重产业划分等。</a:t>
            </a:r>
            <a:endParaRPr lang="en-US" altLang="zh-CN" sz="2000" dirty="0"/>
          </a:p>
          <a:p>
            <a:pPr marL="0" indent="0">
              <a:buFontTx/>
              <a:buNone/>
              <a:defRPr/>
            </a:pPr>
            <a:r>
              <a:rPr lang="en-US" altLang="zh-CN" sz="2000" dirty="0"/>
              <a:t>        </a:t>
            </a:r>
            <a:endParaRPr lang="en-US" altLang="zh-CN" sz="2000" dirty="0"/>
          </a:p>
          <a:p>
            <a:pPr marL="0" indent="0">
              <a:buFontTx/>
              <a:buNone/>
              <a:defRPr/>
            </a:pPr>
            <a:r>
              <a:rPr lang="zh-CN" altLang="en-US" sz="2000" dirty="0"/>
              <a:t>        我国三次产业的划分标准，随着理论研究和实践经验不断完善。</a:t>
            </a:r>
            <a:r>
              <a:rPr lang="en-US" altLang="zh-CN" sz="2000" dirty="0"/>
              <a:t>    </a:t>
            </a:r>
            <a:endParaRPr lang="en-US" altLang="zh-CN" sz="2000" dirty="0"/>
          </a:p>
          <a:p>
            <a:pPr marL="0" indent="0">
              <a:buFontTx/>
              <a:buNone/>
              <a:defRPr/>
            </a:pPr>
            <a:r>
              <a:rPr lang="en-US" altLang="zh-CN" sz="2000" dirty="0"/>
              <a:t>        </a:t>
            </a:r>
            <a:r>
              <a:rPr lang="zh-CN" altLang="en-US" sz="2000" dirty="0"/>
              <a:t>具体划分标准为：</a:t>
            </a:r>
            <a:r>
              <a:rPr lang="zh-CN" altLang="en-US" sz="2000" dirty="0">
                <a:highlight>
                  <a:srgbClr val="FF0000"/>
                </a:highlight>
              </a:rPr>
              <a:t>第一产业是指农、林、牧、渔业；第二产业是指采矿业，制造业，电力、燃气及水的生产和供应业，建筑业；第三产业是指除第一、第二产业以外的其他行业</a:t>
            </a:r>
            <a:r>
              <a:rPr lang="zh-CN" altLang="en-US" sz="2000" dirty="0"/>
              <a:t>。</a:t>
            </a:r>
            <a:endParaRPr lang="en-US" altLang="zh-CN" sz="2000" dirty="0"/>
          </a:p>
          <a:p>
            <a:pPr marL="0" indent="0">
              <a:buFontTx/>
              <a:buNone/>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国际标准产业分类方法是联合国为统一各国国民经济统计口径而制定的产业分类方法，具有广泛的适应性。</a:t>
            </a:r>
            <a:r>
              <a:rPr lang="en-US" altLang="zh-CN" sz="2000" dirty="0"/>
              <a:t>2008</a:t>
            </a:r>
            <a:r>
              <a:rPr lang="zh-CN" altLang="en-US" sz="2000" dirty="0"/>
              <a:t>年联合国发布了第四版</a:t>
            </a:r>
            <a:r>
              <a:rPr lang="en-US" altLang="zh-CN" sz="2000" dirty="0"/>
              <a:t>《</a:t>
            </a:r>
            <a:r>
              <a:rPr lang="zh-CN" altLang="en-US" sz="2000" dirty="0"/>
              <a:t>所有经济活动的国际标准产业分类</a:t>
            </a:r>
            <a:r>
              <a:rPr lang="en-US" altLang="zh-CN" sz="2000" dirty="0"/>
              <a:t>》</a:t>
            </a:r>
            <a:r>
              <a:rPr lang="zh-CN" altLang="en-US" sz="2000" dirty="0"/>
              <a:t>（</a:t>
            </a:r>
            <a:r>
              <a:rPr lang="en-US" altLang="zh-CN" sz="2000" dirty="0"/>
              <a:t>ISIC</a:t>
            </a:r>
            <a:r>
              <a:rPr lang="zh-CN" altLang="en-US" sz="2000" dirty="0"/>
              <a:t>），将全部经济活动分为</a:t>
            </a:r>
            <a:r>
              <a:rPr lang="en-US" altLang="zh-CN" sz="2000" dirty="0"/>
              <a:t>21</a:t>
            </a:r>
            <a:r>
              <a:rPr lang="zh-CN" altLang="en-US" sz="2000" dirty="0"/>
              <a:t>大类。</a:t>
            </a:r>
            <a:endParaRPr lang="en-US" altLang="zh-CN" sz="2000" dirty="0"/>
          </a:p>
        </p:txBody>
      </p:sp>
      <p:sp>
        <p:nvSpPr>
          <p:cNvPr id="4" name="矩形: 圆角 39"/>
          <p:cNvSpPr/>
          <p:nvPr/>
        </p:nvSpPr>
        <p:spPr>
          <a:xfrm>
            <a:off x="395536" y="1431411"/>
            <a:ext cx="3672408" cy="43162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1</a:t>
            </a:r>
            <a:r>
              <a:rPr lang="zh-CN" altLang="en-US" sz="2400" b="1" dirty="0">
                <a:solidFill>
                  <a:prstClr val="black"/>
                </a:solidFill>
                <a:latin typeface="仿宋" panose="02010609060101010101" pitchFamily="49" charset="-122"/>
                <a:ea typeface="仿宋" panose="02010609060101010101" pitchFamily="49" charset="-122"/>
              </a:rPr>
              <a:t>、区域产业结构划分</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827584" y="2838268"/>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三次产业划分</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827584" y="4797152"/>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国际标准产业划分</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第三节 中国区域产业结构配置</a:t>
            </a:r>
            <a:endParaRPr lang="zh-CN" altLang="en-US" dirty="0"/>
          </a:p>
        </p:txBody>
      </p:sp>
      <p:sp>
        <p:nvSpPr>
          <p:cNvPr id="33795" name="内容占位符 2"/>
          <p:cNvSpPr>
            <a:spLocks noGrp="1"/>
          </p:cNvSpPr>
          <p:nvPr>
            <p:ph idx="1"/>
          </p:nvPr>
        </p:nvSpPr>
        <p:spPr bwMode="auto">
          <a:xfrm>
            <a:off x="431353" y="1391510"/>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buNone/>
              <a:defRPr/>
            </a:pPr>
            <a:endParaRPr lang="en-US" altLang="zh-CN" sz="2000" dirty="0"/>
          </a:p>
          <a:p>
            <a:pPr>
              <a:lnSpc>
                <a:spcPct val="150000"/>
              </a:lnSpc>
              <a:buFont typeface="Wingdings" panose="05000000000000000000" pitchFamily="2" charset="2"/>
              <a:buChar char="Ø"/>
              <a:defRPr/>
            </a:pPr>
            <a:r>
              <a:rPr lang="zh-CN" altLang="en-US" sz="2000" dirty="0"/>
              <a:t>周期性产能过剩</a:t>
            </a:r>
            <a:endParaRPr lang="en-US" altLang="zh-CN" sz="2000" dirty="0"/>
          </a:p>
          <a:p>
            <a:pPr>
              <a:lnSpc>
                <a:spcPct val="150000"/>
              </a:lnSpc>
              <a:buFont typeface="Wingdings" panose="05000000000000000000" pitchFamily="2" charset="2"/>
              <a:buChar char="Ø"/>
              <a:defRPr/>
            </a:pPr>
            <a:r>
              <a:rPr lang="zh-CN" altLang="en-US" sz="2000" dirty="0"/>
              <a:t>结构性产能过剩</a:t>
            </a:r>
            <a:endParaRPr lang="en-US" altLang="zh-CN" sz="2000" dirty="0"/>
          </a:p>
          <a:p>
            <a:pPr>
              <a:lnSpc>
                <a:spcPct val="150000"/>
              </a:lnSpc>
              <a:buFont typeface="Wingdings" panose="05000000000000000000" pitchFamily="2" charset="2"/>
              <a:buChar char="Ø"/>
              <a:defRPr/>
            </a:pPr>
            <a:r>
              <a:rPr lang="zh-CN" altLang="en-US" sz="2000" dirty="0"/>
              <a:t>体制性产能过剩</a:t>
            </a:r>
            <a:endParaRPr lang="en-US" altLang="zh-CN" sz="2000" dirty="0"/>
          </a:p>
          <a:p>
            <a:pPr marL="0" indent="0">
              <a:buNone/>
              <a:defRPr/>
            </a:pPr>
            <a:r>
              <a:rPr lang="zh-CN" altLang="en-US" sz="2000" dirty="0"/>
              <a:t>        产能过剩是一个供给到需求的传导机制受挫，供需能力不匹配的问题，解决产能过剩问题既要发挥好政府的作用，利用好政策的调控，通过去产能的手段，清除“僵尸企业”；又要通过市场机制的完善，深化供给侧结构性改革，把提高供给体系质量作为主攻方向，提高产业结构的动态效率和结构转型升级能力。</a:t>
            </a:r>
            <a:endParaRPr lang="en-US" altLang="zh-CN" sz="2000" dirty="0"/>
          </a:p>
        </p:txBody>
      </p:sp>
      <p:sp>
        <p:nvSpPr>
          <p:cNvPr id="6" name="矩形: 圆角 39"/>
          <p:cNvSpPr/>
          <p:nvPr/>
        </p:nvSpPr>
        <p:spPr>
          <a:xfrm>
            <a:off x="611560" y="1391510"/>
            <a:ext cx="5425464"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5.</a:t>
            </a:r>
            <a:r>
              <a:rPr lang="zh-CN" altLang="en-US" sz="2000" b="1" dirty="0">
                <a:solidFill>
                  <a:prstClr val="black"/>
                </a:solidFill>
                <a:latin typeface="仿宋" panose="02010609060101010101" pitchFamily="49" charset="-122"/>
                <a:ea typeface="仿宋" panose="02010609060101010101" pitchFamily="49" charset="-122"/>
              </a:rPr>
              <a:t>区域产业结构趋同趋势下的产能过剩问题</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第三节 中国区域产业结构配置</a:t>
            </a:r>
            <a:endParaRPr lang="zh-CN" altLang="en-US" dirty="0"/>
          </a:p>
        </p:txBody>
      </p:sp>
      <p:sp>
        <p:nvSpPr>
          <p:cNvPr id="33795" name="内容占位符 2"/>
          <p:cNvSpPr>
            <a:spLocks noGrp="1"/>
          </p:cNvSpPr>
          <p:nvPr>
            <p:ph idx="1"/>
          </p:nvPr>
        </p:nvSpPr>
        <p:spPr bwMode="auto">
          <a:xfrm>
            <a:off x="431353" y="1406854"/>
            <a:ext cx="8281169"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a:defRPr/>
            </a:pPr>
            <a:endParaRPr lang="en-US" altLang="zh-CN" dirty="0"/>
          </a:p>
          <a:p>
            <a:pPr>
              <a:buFont typeface="Wingdings" panose="05000000000000000000" pitchFamily="2" charset="2"/>
              <a:buChar char="Ø"/>
              <a:defRPr/>
            </a:pPr>
            <a:r>
              <a:rPr lang="zh-CN" altLang="en-US" sz="2000" dirty="0"/>
              <a:t>“</a:t>
            </a:r>
            <a:r>
              <a:rPr lang="en-US" altLang="zh-CN" sz="2000" dirty="0"/>
              <a:t>156</a:t>
            </a:r>
            <a:r>
              <a:rPr lang="zh-CN" altLang="en-US" sz="2000" dirty="0"/>
              <a:t>项工程”建设阶段</a:t>
            </a:r>
            <a:endParaRPr lang="en-US" altLang="zh-CN" sz="2000" dirty="0"/>
          </a:p>
          <a:p>
            <a:pPr>
              <a:buFont typeface="Wingdings" panose="05000000000000000000" pitchFamily="2" charset="2"/>
              <a:buChar char="Ø"/>
              <a:defRPr/>
            </a:pPr>
            <a:r>
              <a:rPr lang="zh-CN" altLang="en-US" sz="2000" dirty="0"/>
              <a:t>“大跃进”及调整阶段</a:t>
            </a:r>
            <a:endParaRPr lang="en-US" altLang="zh-CN" sz="2000" dirty="0"/>
          </a:p>
          <a:p>
            <a:pPr>
              <a:buFont typeface="Wingdings" panose="05000000000000000000" pitchFamily="2" charset="2"/>
              <a:buChar char="Ø"/>
              <a:defRPr/>
            </a:pPr>
            <a:r>
              <a:rPr lang="zh-CN" altLang="en-US" sz="2000" dirty="0"/>
              <a:t>三线建设阶段</a:t>
            </a:r>
            <a:endParaRPr lang="en-US" altLang="zh-CN" sz="2000" dirty="0"/>
          </a:p>
          <a:p>
            <a:pPr>
              <a:buFont typeface="Wingdings" panose="05000000000000000000" pitchFamily="2" charset="2"/>
              <a:buChar char="Ø"/>
              <a:defRPr/>
            </a:pPr>
            <a:endParaRPr lang="en-US" altLang="zh-CN" sz="2000" dirty="0"/>
          </a:p>
          <a:p>
            <a:pPr>
              <a:buFont typeface="Wingdings" panose="05000000000000000000" pitchFamily="2" charset="2"/>
              <a:buChar char="Ø"/>
              <a:defRPr/>
            </a:pPr>
            <a:endParaRPr lang="en-US" altLang="zh-CN" sz="2000" dirty="0"/>
          </a:p>
          <a:p>
            <a:pPr>
              <a:buFont typeface="Wingdings" panose="05000000000000000000" pitchFamily="2" charset="2"/>
              <a:buChar char="Ø"/>
              <a:defRPr/>
            </a:pPr>
            <a:r>
              <a:rPr lang="zh-CN" altLang="en-US" sz="2000" dirty="0"/>
              <a:t>非均衡区域发展战略下的区域产业结构演进阶段（改革开放至</a:t>
            </a:r>
            <a:r>
              <a:rPr lang="en-US" altLang="zh-CN" sz="2000" dirty="0"/>
              <a:t>20</a:t>
            </a:r>
            <a:r>
              <a:rPr lang="zh-CN" altLang="en-US" sz="2000" dirty="0"/>
              <a:t>世纪末）</a:t>
            </a:r>
            <a:endParaRPr lang="en-US" altLang="zh-CN" sz="2000" dirty="0"/>
          </a:p>
          <a:p>
            <a:pPr>
              <a:buFont typeface="Wingdings" panose="05000000000000000000" pitchFamily="2" charset="2"/>
              <a:buChar char="Ø"/>
              <a:defRPr/>
            </a:pPr>
            <a:r>
              <a:rPr lang="zh-CN" altLang="en-US" sz="2000" dirty="0"/>
              <a:t>区域协调发展战略下的区域产业结构演进阶段（</a:t>
            </a:r>
            <a:r>
              <a:rPr lang="en-US" altLang="zh-CN" sz="2000" dirty="0"/>
              <a:t>21</a:t>
            </a:r>
            <a:r>
              <a:rPr lang="zh-CN" altLang="en-US" sz="2000" dirty="0"/>
              <a:t>世纪以来）</a:t>
            </a:r>
            <a:endParaRPr lang="en-US" altLang="zh-CN" sz="2000" dirty="0"/>
          </a:p>
        </p:txBody>
      </p:sp>
      <p:sp>
        <p:nvSpPr>
          <p:cNvPr id="4" name="矩形: 圆角 39"/>
          <p:cNvSpPr/>
          <p:nvPr/>
        </p:nvSpPr>
        <p:spPr>
          <a:xfrm>
            <a:off x="179512" y="1196752"/>
            <a:ext cx="5040560" cy="48542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smtClean="0">
                <a:solidFill>
                  <a:prstClr val="black"/>
                </a:solidFill>
                <a:latin typeface="仿宋" panose="02010609060101010101" pitchFamily="49" charset="-122"/>
                <a:ea typeface="仿宋" panose="02010609060101010101" pitchFamily="49" charset="-122"/>
              </a:rPr>
              <a:t>2</a:t>
            </a:r>
            <a:r>
              <a:rPr lang="zh-CN" altLang="en-US" sz="2400" b="1" dirty="0" smtClean="0">
                <a:solidFill>
                  <a:prstClr val="black"/>
                </a:solidFill>
                <a:latin typeface="仿宋" panose="02010609060101010101" pitchFamily="49" charset="-122"/>
                <a:ea typeface="仿宋" panose="02010609060101010101" pitchFamily="49" charset="-122"/>
              </a:rPr>
              <a:t>、</a:t>
            </a:r>
            <a:r>
              <a:rPr lang="zh-CN" altLang="en-US" sz="2400" b="1" dirty="0">
                <a:solidFill>
                  <a:prstClr val="black"/>
                </a:solidFill>
                <a:latin typeface="仿宋" panose="02010609060101010101" pitchFamily="49" charset="-122"/>
                <a:ea typeface="仿宋" panose="02010609060101010101" pitchFamily="49" charset="-122"/>
              </a:rPr>
              <a:t>中国区域产业结构变迁</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773128" y="1940384"/>
            <a:ext cx="4417352" cy="33513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改革开放前中国区域产业结构变迁</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802720" y="3741936"/>
            <a:ext cx="4417352" cy="33513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改革开放后中国区域产业结构变迁</a:t>
            </a:r>
            <a:endParaRPr lang="zh-CN" altLang="en-US" sz="2000" b="1"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ctr" anchorCtr="0"/>
          <a:p>
            <a:r>
              <a:rPr lang="zh-CN" altLang="en-US"/>
              <a:t>三次产业划分标准</a:t>
            </a:r>
            <a:endParaRPr lang="zh-CN" altLang="en-US"/>
          </a:p>
        </p:txBody>
      </p:sp>
      <p:sp>
        <p:nvSpPr>
          <p:cNvPr id="24579" name="文本占位符 24578"/>
          <p:cNvSpPr>
            <a:spLocks noGrp="1"/>
          </p:cNvSpPr>
          <p:nvPr>
            <p:ph type="body" idx="1"/>
          </p:nvPr>
        </p:nvSpPr>
        <p:spPr/>
        <p:txBody>
          <a:bodyPr/>
          <a:p>
            <a:pPr>
              <a:lnSpc>
                <a:spcPct val="90000"/>
              </a:lnSpc>
            </a:pPr>
            <a:r>
              <a:rPr lang="zh-CN" altLang="en-US"/>
              <a:t>直接从自然界获取产品的物质生产部门属于第一 产业</a:t>
            </a:r>
            <a:endParaRPr lang="zh-CN" altLang="en-US"/>
          </a:p>
          <a:p>
            <a:pPr>
              <a:lnSpc>
                <a:spcPct val="90000"/>
              </a:lnSpc>
            </a:pPr>
            <a:r>
              <a:rPr lang="zh-CN" altLang="en-US"/>
              <a:t>加工取自自然界的物质生产部门属于第二产业</a:t>
            </a:r>
            <a:endParaRPr lang="zh-CN" altLang="en-US"/>
          </a:p>
          <a:p>
            <a:pPr>
              <a:lnSpc>
                <a:spcPct val="90000"/>
              </a:lnSpc>
            </a:pPr>
            <a:r>
              <a:rPr lang="zh-CN" altLang="en-US"/>
              <a:t>非物质生产部门属于第三产业</a:t>
            </a:r>
            <a:endParaRPr lang="zh-CN" altLang="en-US"/>
          </a:p>
          <a:p>
            <a:pPr>
              <a:lnSpc>
                <a:spcPct val="90000"/>
              </a:lnSpc>
              <a:buFont typeface="Wingdings" panose="05000000000000000000" charset="0"/>
              <a:buChar char=""/>
            </a:pPr>
            <a:r>
              <a:rPr lang="zh-CN" altLang="en-US" sz="2800">
                <a:sym typeface="+mn-ea"/>
              </a:rPr>
              <a:t>产业产生的次序</a:t>
            </a:r>
            <a:endParaRPr lang="zh-CN" altLang="en-US" sz="2800"/>
          </a:p>
          <a:p>
            <a:pPr marL="0" lvl="1" indent="-609600">
              <a:buFont typeface="Wingdings" panose="05000000000000000000" pitchFamily="2" charset="2"/>
              <a:buChar char="ü"/>
            </a:pPr>
            <a:r>
              <a:rPr lang="zh-CN" altLang="en-US" sz="2800">
                <a:solidFill>
                  <a:srgbClr val="0909FF"/>
                </a:solidFill>
                <a:sym typeface="+mn-ea"/>
              </a:rPr>
              <a:t>第一次产业</a:t>
            </a:r>
            <a:r>
              <a:rPr lang="en-US" altLang="zh-CN" sz="2800">
                <a:solidFill>
                  <a:srgbClr val="0909FF"/>
                </a:solidFill>
                <a:sym typeface="+mn-ea"/>
              </a:rPr>
              <a:t>-Primary Industry</a:t>
            </a:r>
            <a:r>
              <a:rPr lang="zh-CN" altLang="en-US" sz="2800">
                <a:solidFill>
                  <a:srgbClr val="0909FF"/>
                </a:solidFill>
                <a:sym typeface="+mn-ea"/>
              </a:rPr>
              <a:t>－</a:t>
            </a:r>
            <a:r>
              <a:rPr lang="zh-CN" altLang="en-US">
                <a:solidFill>
                  <a:srgbClr val="0033CC"/>
                </a:solidFill>
                <a:sym typeface="+mn-ea"/>
              </a:rPr>
              <a:t>畜牧业从农业中分离出来； </a:t>
            </a:r>
            <a:endParaRPr lang="zh-CN" altLang="en-US">
              <a:solidFill>
                <a:srgbClr val="0033CC"/>
              </a:solidFill>
            </a:endParaRPr>
          </a:p>
          <a:p>
            <a:pPr marL="609600" indent="-609600">
              <a:buFont typeface="Wingdings" panose="05000000000000000000" pitchFamily="2" charset="2"/>
              <a:buChar char="ü"/>
            </a:pPr>
            <a:r>
              <a:rPr lang="zh-CN" altLang="en-US" sz="2800">
                <a:solidFill>
                  <a:srgbClr val="0909FF"/>
                </a:solidFill>
                <a:sym typeface="+mn-ea"/>
              </a:rPr>
              <a:t>第二次产业</a:t>
            </a:r>
            <a:r>
              <a:rPr lang="en-US" altLang="zh-CN" sz="2800">
                <a:solidFill>
                  <a:srgbClr val="0909FF"/>
                </a:solidFill>
                <a:sym typeface="+mn-ea"/>
              </a:rPr>
              <a:t>-Secondary Industry</a:t>
            </a:r>
            <a:r>
              <a:rPr lang="zh-CN" altLang="en-US" sz="2800">
                <a:solidFill>
                  <a:srgbClr val="0909FF"/>
                </a:solidFill>
                <a:sym typeface="+mn-ea"/>
              </a:rPr>
              <a:t>－</a:t>
            </a:r>
            <a:r>
              <a:rPr lang="zh-CN" altLang="en-US">
                <a:solidFill>
                  <a:srgbClr val="0033CC"/>
                </a:solidFill>
                <a:sym typeface="+mn-ea"/>
              </a:rPr>
              <a:t>手工业从农业中分离出来；——殷墟</a:t>
            </a:r>
            <a:endParaRPr lang="en-US" altLang="zh-CN" sz="2800">
              <a:solidFill>
                <a:srgbClr val="0909FF"/>
              </a:solidFill>
            </a:endParaRPr>
          </a:p>
          <a:p>
            <a:pPr marL="609600" indent="-609600">
              <a:buFont typeface="Wingdings" panose="05000000000000000000" pitchFamily="2" charset="2"/>
              <a:buChar char="ü"/>
            </a:pPr>
            <a:r>
              <a:rPr lang="zh-CN" altLang="en-US" sz="2800">
                <a:solidFill>
                  <a:srgbClr val="0909FF"/>
                </a:solidFill>
                <a:sym typeface="+mn-ea"/>
              </a:rPr>
              <a:t>第三次产业</a:t>
            </a:r>
            <a:r>
              <a:rPr lang="en-US" altLang="zh-CN" sz="2800">
                <a:solidFill>
                  <a:srgbClr val="0909FF"/>
                </a:solidFill>
                <a:sym typeface="+mn-ea"/>
              </a:rPr>
              <a:t>-Tertiary Industry</a:t>
            </a:r>
            <a:r>
              <a:rPr lang="zh-CN" altLang="en-US" sz="2800">
                <a:solidFill>
                  <a:srgbClr val="0909FF"/>
                </a:solidFill>
                <a:sym typeface="+mn-ea"/>
              </a:rPr>
              <a:t>－</a:t>
            </a:r>
            <a:r>
              <a:rPr lang="zh-CN" altLang="en-US" sz="2800">
                <a:solidFill>
                  <a:srgbClr val="0033CC"/>
                </a:solidFill>
                <a:sym typeface="+mn-ea"/>
              </a:rPr>
              <a:t>商业从农业、手工业中分离出来</a:t>
            </a:r>
            <a:endParaRPr lang="zh-CN" altLang="en-US"/>
          </a:p>
          <a:p>
            <a:pPr>
              <a:lnSpc>
                <a:spcPct val="90000"/>
              </a:lnSpc>
              <a:buNone/>
            </a:pPr>
            <a:r>
              <a:rPr lang="zh-CN" altLang="en-US"/>
              <a:t>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p:pic>
        <p:nvPicPr>
          <p:cNvPr id="2" name="图片 1"/>
          <p:cNvPicPr>
            <a:picLocks noChangeAspect="1"/>
          </p:cNvPicPr>
          <p:nvPr/>
        </p:nvPicPr>
        <p:blipFill>
          <a:blip r:embed="rId1"/>
          <a:stretch>
            <a:fillRect/>
          </a:stretch>
        </p:blipFill>
        <p:spPr>
          <a:xfrm>
            <a:off x="1403648" y="1180904"/>
            <a:ext cx="5400600" cy="5426817"/>
          </a:xfrm>
          <a:prstGeom prst="rect">
            <a:avLst/>
          </a:prstGeom>
        </p:spPr>
      </p:pic>
      <p:sp>
        <p:nvSpPr>
          <p:cNvPr id="3" name="文本框 2"/>
          <p:cNvSpPr txBox="1"/>
          <p:nvPr/>
        </p:nvSpPr>
        <p:spPr>
          <a:xfrm>
            <a:off x="7496175" y="2604135"/>
            <a:ext cx="459740" cy="1977390"/>
          </a:xfrm>
          <a:prstGeom prst="rect">
            <a:avLst/>
          </a:prstGeom>
          <a:noFill/>
        </p:spPr>
        <p:txBody>
          <a:bodyPr vert="eaVert" wrap="square" rtlCol="0">
            <a:spAutoFit/>
          </a:bodyPr>
          <a:p>
            <a:r>
              <a:rPr lang="zh-CN" altLang="en-US"/>
              <a:t>非重点</a:t>
            </a:r>
            <a:r>
              <a:rPr lang="zh-CN" altLang="en-US"/>
              <a:t>内容</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p:sp>
        <p:nvSpPr>
          <p:cNvPr id="33795" name="内容占位符 2"/>
          <p:cNvSpPr>
            <a:spLocks noGrp="1"/>
          </p:cNvSpPr>
          <p:nvPr>
            <p:ph idx="1"/>
          </p:nvPr>
        </p:nvSpPr>
        <p:spPr bwMode="auto">
          <a:xfrm>
            <a:off x="179388" y="1108707"/>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r>
              <a:rPr lang="zh-CN" altLang="en-US" sz="2000" dirty="0"/>
              <a:t>         生产要素密集度划分是按照劳动力、资金或资源、技术等生产要素在不同产业中的密集程度，将产业划分为</a:t>
            </a:r>
            <a:r>
              <a:rPr lang="zh-CN" altLang="en-US" sz="2000" dirty="0">
                <a:solidFill>
                  <a:srgbClr val="FF0000"/>
                </a:solidFill>
              </a:rPr>
              <a:t>劳动密集型产业、资本密集型产业和技术密集型产业</a:t>
            </a:r>
            <a:r>
              <a:rPr lang="zh-CN" altLang="en-US" sz="2000" dirty="0"/>
              <a:t>。</a:t>
            </a:r>
            <a:endParaRPr lang="en-US" altLang="zh-CN" sz="2000" dirty="0"/>
          </a:p>
          <a:p>
            <a:pPr marL="0" indent="0">
              <a:buFontTx/>
              <a:buNone/>
              <a:defRPr/>
            </a:pPr>
            <a:endParaRPr lang="en-US" altLang="zh-CN" sz="2000" dirty="0"/>
          </a:p>
          <a:p>
            <a:pPr marL="0" indent="0">
              <a:buFontTx/>
              <a:buNone/>
              <a:defRPr/>
            </a:pPr>
            <a:endParaRPr lang="en-US" altLang="zh-CN" sz="2000" dirty="0"/>
          </a:p>
          <a:p>
            <a:pPr marL="0" indent="0">
              <a:buFontTx/>
              <a:buNone/>
              <a:defRPr/>
            </a:pPr>
            <a:r>
              <a:rPr lang="zh-CN" altLang="en-US" sz="2000" dirty="0"/>
              <a:t>        产业功能划分是依据各产业在社会生产过程中的地位、作用及产业间的关联，将产业划分为</a:t>
            </a:r>
            <a:r>
              <a:rPr lang="zh-CN" altLang="en-US" sz="2000" dirty="0">
                <a:solidFill>
                  <a:srgbClr val="FF0000"/>
                </a:solidFill>
              </a:rPr>
              <a:t>主导产业、辅助产业和基础性产业</a:t>
            </a:r>
            <a:r>
              <a:rPr lang="zh-CN" altLang="en-US" sz="2000" dirty="0"/>
              <a:t>。</a:t>
            </a:r>
            <a:r>
              <a:rPr lang="en-US" altLang="zh-CN" sz="2000" dirty="0"/>
              <a:t>     </a:t>
            </a:r>
            <a:endParaRPr lang="en-US" altLang="zh-CN" sz="2000" dirty="0"/>
          </a:p>
          <a:p>
            <a:pPr marL="0" indent="0">
              <a:buFontTx/>
              <a:buNone/>
              <a:defRPr/>
            </a:pPr>
            <a:endParaRPr lang="en-US" altLang="zh-CN" sz="2000" dirty="0"/>
          </a:p>
          <a:p>
            <a:pPr marL="0" indent="0">
              <a:buFontTx/>
              <a:buNone/>
              <a:defRPr/>
            </a:pPr>
            <a:endParaRPr lang="en-US" altLang="zh-CN" sz="2000" dirty="0"/>
          </a:p>
          <a:p>
            <a:pPr marL="0" indent="0">
              <a:buFontTx/>
              <a:buNone/>
              <a:defRPr/>
            </a:pPr>
            <a:r>
              <a:rPr lang="zh-CN" altLang="en-US" sz="2000" dirty="0"/>
              <a:t>        农轻重产业划分在我国传统计划经济统计中具有重要地位。农业主要包括农作物种植业、林业、牧业、副业和渔业；重工业是生产生产资料的工业部门；轻工业是生产消费品和制作手工工具的工业部门。</a:t>
            </a:r>
            <a:endParaRPr lang="en-US" altLang="zh-CN" sz="2000" dirty="0"/>
          </a:p>
        </p:txBody>
      </p:sp>
      <p:sp>
        <p:nvSpPr>
          <p:cNvPr id="5" name="矩形: 圆角 39"/>
          <p:cNvSpPr/>
          <p:nvPr/>
        </p:nvSpPr>
        <p:spPr>
          <a:xfrm>
            <a:off x="782896" y="145598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生产要素密集度划分</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782896" y="3090669"/>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4.</a:t>
            </a:r>
            <a:r>
              <a:rPr lang="zh-CN" altLang="en-US" sz="2000" b="1" dirty="0">
                <a:solidFill>
                  <a:prstClr val="black"/>
                </a:solidFill>
                <a:latin typeface="仿宋" panose="02010609060101010101" pitchFamily="49" charset="-122"/>
                <a:ea typeface="仿宋" panose="02010609060101010101" pitchFamily="49" charset="-122"/>
              </a:rPr>
              <a:t>产业功能划分</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7" name="矩形: 圆角 39"/>
          <p:cNvSpPr/>
          <p:nvPr/>
        </p:nvSpPr>
        <p:spPr>
          <a:xfrm>
            <a:off x="782896" y="455015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5.</a:t>
            </a:r>
            <a:r>
              <a:rPr lang="zh-CN" altLang="en-US" sz="2000" b="1" strike="sngStrike" dirty="0">
                <a:solidFill>
                  <a:prstClr val="black"/>
                </a:solidFill>
                <a:latin typeface="仿宋" panose="02010609060101010101" pitchFamily="49" charset="-122"/>
                <a:ea typeface="仿宋" panose="02010609060101010101" pitchFamily="49" charset="-122"/>
              </a:rPr>
              <a:t>农轻重产业划分</a:t>
            </a:r>
            <a:endParaRPr lang="zh-CN" altLang="en-US" sz="2000" b="1" strike="sngStrike" dirty="0">
              <a:solidFill>
                <a:prstClr val="black"/>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p:sp>
        <p:nvSpPr>
          <p:cNvPr id="33795" name="内容占位符 2"/>
          <p:cNvSpPr>
            <a:spLocks noGrp="1"/>
          </p:cNvSpPr>
          <p:nvPr>
            <p:ph idx="1"/>
          </p:nvPr>
        </p:nvSpPr>
        <p:spPr bwMode="auto">
          <a:xfrm>
            <a:off x="218177" y="1277652"/>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产业结构演进是指产业各部门之间以及各产业部门内部重心变化或产业升级的过程，是产业结构由低级形式向高级形式的发展过程。</a:t>
            </a:r>
            <a:endParaRPr lang="en-US" altLang="zh-CN" sz="2000" dirty="0"/>
          </a:p>
          <a:p>
            <a:pPr marL="0" indent="0">
              <a:buFontTx/>
              <a:buNone/>
              <a:defRPr/>
            </a:pPr>
            <a:endParaRPr lang="en-US" altLang="zh-CN" sz="2000" dirty="0"/>
          </a:p>
          <a:p>
            <a:pPr marL="0" indent="0">
              <a:buFontTx/>
              <a:buNone/>
              <a:defRPr/>
            </a:pPr>
            <a:r>
              <a:rPr lang="zh-CN" altLang="en-US" sz="2000" dirty="0"/>
              <a:t>     </a:t>
            </a:r>
            <a:r>
              <a:rPr lang="zh-CN" altLang="en-US" sz="2000">
                <a:solidFill>
                  <a:schemeClr val="tx2"/>
                </a:solidFill>
                <a:sym typeface="+mn-ea"/>
              </a:rPr>
              <a:t>随着人均国民收入水平的提高，劳动力首先从第一产业向第二产业移动，当人均国民收入水平进一步提高时，劳动力便向第三产业移动。</a:t>
            </a:r>
            <a:r>
              <a:rPr lang="zh-CN" altLang="en-US" sz="2000" dirty="0"/>
              <a:t>。劳动力第一产业→第二产业→第三产业。</a:t>
            </a:r>
            <a:endParaRPr lang="en-US" altLang="zh-CN" sz="2000" dirty="0"/>
          </a:p>
          <a:p>
            <a:pPr marL="0" indent="0">
              <a:buFontTx/>
              <a:buNone/>
              <a:defRPr/>
            </a:pPr>
            <a:endParaRPr lang="en-US" altLang="zh-CN" sz="2000" dirty="0"/>
          </a:p>
          <a:p>
            <a:pPr marL="0" indent="0">
              <a:buFontTx/>
              <a:buNone/>
              <a:defRPr/>
            </a:pPr>
            <a:r>
              <a:rPr lang="zh-CN" altLang="en-US" sz="2000" dirty="0"/>
              <a:t>        德国经济学家霍夫曼，将工业化过程划分为四个阶段。</a:t>
            </a: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endParaRPr lang="en-US" altLang="zh-CN" sz="2000" dirty="0"/>
          </a:p>
        </p:txBody>
      </p:sp>
      <p:sp>
        <p:nvSpPr>
          <p:cNvPr id="4" name="矩形: 圆角 39"/>
          <p:cNvSpPr/>
          <p:nvPr/>
        </p:nvSpPr>
        <p:spPr>
          <a:xfrm>
            <a:off x="323850" y="1277652"/>
            <a:ext cx="3672408" cy="43162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2</a:t>
            </a:r>
            <a:r>
              <a:rPr lang="zh-CN" altLang="en-US" sz="2400" b="1" dirty="0">
                <a:solidFill>
                  <a:prstClr val="black"/>
                </a:solidFill>
                <a:latin typeface="仿宋" panose="02010609060101010101" pitchFamily="49" charset="-122"/>
                <a:ea typeface="仿宋" panose="02010609060101010101" pitchFamily="49" charset="-122"/>
              </a:rPr>
              <a:t>、产业结构演进规律 </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755576" y="2420888"/>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配第</a:t>
            </a:r>
            <a:r>
              <a:rPr lang="en-US" altLang="zh-CN" sz="2000" b="1" dirty="0">
                <a:solidFill>
                  <a:prstClr val="black"/>
                </a:solidFill>
                <a:latin typeface="仿宋" panose="02010609060101010101" pitchFamily="49" charset="-122"/>
                <a:ea typeface="仿宋" panose="02010609060101010101" pitchFamily="49" charset="-122"/>
              </a:rPr>
              <a:t>-</a:t>
            </a:r>
            <a:r>
              <a:rPr lang="zh-CN" altLang="en-US" sz="2000" b="1" dirty="0">
                <a:solidFill>
                  <a:prstClr val="black"/>
                </a:solidFill>
                <a:latin typeface="仿宋" panose="02010609060101010101" pitchFamily="49" charset="-122"/>
                <a:ea typeface="仿宋" panose="02010609060101010101" pitchFamily="49" charset="-122"/>
              </a:rPr>
              <a:t>克拉克定律</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755576" y="3750004"/>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霍夫曼工业化法则</a:t>
            </a:r>
            <a:endParaRPr lang="zh-CN" altLang="en-US" sz="2000" b="1" dirty="0">
              <a:solidFill>
                <a:prstClr val="black"/>
              </a:solidFill>
              <a:latin typeface="仿宋" panose="02010609060101010101" pitchFamily="49" charset="-122"/>
              <a:ea typeface="仿宋" panose="02010609060101010101" pitchFamily="49" charset="-122"/>
            </a:endParaRPr>
          </a:p>
        </p:txBody>
      </p:sp>
      <p:pic>
        <p:nvPicPr>
          <p:cNvPr id="2" name="图片 1"/>
          <p:cNvPicPr>
            <a:picLocks noChangeAspect="1"/>
          </p:cNvPicPr>
          <p:nvPr/>
        </p:nvPicPr>
        <p:blipFill>
          <a:blip r:embed="rId1"/>
          <a:stretch>
            <a:fillRect/>
          </a:stretch>
        </p:blipFill>
        <p:spPr>
          <a:xfrm>
            <a:off x="899592" y="4599273"/>
            <a:ext cx="6915150" cy="19621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p:sp>
        <p:nvSpPr>
          <p:cNvPr id="33795" name="内容占位符 2"/>
          <p:cNvSpPr>
            <a:spLocks noGrp="1"/>
          </p:cNvSpPr>
          <p:nvPr>
            <p:ph idx="1"/>
          </p:nvPr>
        </p:nvSpPr>
        <p:spPr bwMode="auto">
          <a:xfrm>
            <a:off x="287275" y="981075"/>
            <a:ext cx="8569325" cy="524769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r>
              <a:rPr lang="zh-CN" altLang="en-US" sz="2000" dirty="0"/>
              <a:t>        随着经济发展，农业部门的国民收入占总国民收入的比重，劳动力占总劳动力的比重不断下降；工业部门二者相对上升，工业化后期，会有不同程度的下降；服务业部门的国民收入呈下降趋势，但劳动力相对比重上升。</a:t>
            </a:r>
            <a:endParaRPr lang="en-US" altLang="zh-CN" sz="2000" dirty="0"/>
          </a:p>
          <a:p>
            <a:pPr marL="0" indent="0">
              <a:buFontTx/>
              <a:buNone/>
              <a:defRPr/>
            </a:pPr>
            <a:r>
              <a:rPr lang="zh-CN" altLang="en-US" sz="2000" dirty="0"/>
              <a:t>           </a:t>
            </a:r>
            <a:endParaRPr lang="en-US" altLang="zh-CN" sz="2000" dirty="0"/>
          </a:p>
          <a:p>
            <a:pPr marL="0" indent="0">
              <a:buFontTx/>
              <a:buNone/>
              <a:defRPr/>
            </a:pPr>
            <a:r>
              <a:rPr lang="zh-CN" altLang="en-US" sz="2000" dirty="0"/>
              <a:t>        美国经济学家钱纳里等学者，通过对</a:t>
            </a:r>
            <a:r>
              <a:rPr lang="en-US" altLang="zh-CN" sz="2000" dirty="0"/>
              <a:t>34</a:t>
            </a:r>
            <a:r>
              <a:rPr lang="zh-CN" altLang="en-US" sz="2000" dirty="0"/>
              <a:t>个准工业国经济发展的研究发现，经济发展会规律性地经过六个阶段，从任何一个发展阶段向更高一个阶段的跃进都是通过产业结构优化推动的。</a:t>
            </a:r>
            <a:endParaRPr lang="en-US" altLang="zh-CN" sz="2000" dirty="0"/>
          </a:p>
        </p:txBody>
      </p:sp>
      <p:sp>
        <p:nvSpPr>
          <p:cNvPr id="5" name="矩形: 圆角 39"/>
          <p:cNvSpPr/>
          <p:nvPr/>
        </p:nvSpPr>
        <p:spPr>
          <a:xfrm>
            <a:off x="662970" y="1381218"/>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3.</a:t>
            </a:r>
            <a:r>
              <a:rPr lang="zh-CN" altLang="en-US" sz="2000" b="1" dirty="0">
                <a:solidFill>
                  <a:prstClr val="black"/>
                </a:solidFill>
                <a:latin typeface="仿宋" panose="02010609060101010101" pitchFamily="49" charset="-122"/>
                <a:ea typeface="仿宋" panose="02010609060101010101" pitchFamily="49" charset="-122"/>
              </a:rPr>
              <a:t>库兹涅茨规律</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662970" y="2864789"/>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4.</a:t>
            </a:r>
            <a:r>
              <a:rPr lang="zh-CN" altLang="en-US" sz="2000" b="1" dirty="0">
                <a:solidFill>
                  <a:prstClr val="black"/>
                </a:solidFill>
                <a:latin typeface="仿宋" panose="02010609060101010101" pitchFamily="49" charset="-122"/>
                <a:ea typeface="仿宋" panose="02010609060101010101" pitchFamily="49" charset="-122"/>
              </a:rPr>
              <a:t>钱纳里工业化阶段论</a:t>
            </a:r>
            <a:endParaRPr lang="zh-CN" altLang="en-US" sz="2000" b="1" dirty="0">
              <a:solidFill>
                <a:prstClr val="black"/>
              </a:solidFill>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1"/>
          <a:stretch>
            <a:fillRect/>
          </a:stretch>
        </p:blipFill>
        <p:spPr>
          <a:xfrm>
            <a:off x="1637480" y="4149079"/>
            <a:ext cx="5454799" cy="263386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79388" y="0"/>
            <a:ext cx="878510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smtClean="0"/>
              <a:t>第一节 区域产业结构演进及其度量方法</a:t>
            </a:r>
            <a:endParaRPr lang="zh-CN" altLang="en-US" dirty="0"/>
          </a:p>
        </p:txBody>
      </p:sp>
      <mc:AlternateContent xmlns:mc="http://schemas.openxmlformats.org/markup-compatibility/2006">
        <mc:Choice xmlns:a14="http://schemas.microsoft.com/office/drawing/2010/main" Requires="a14">
          <p:sp>
            <p:nvSpPr>
              <p:cNvPr id="33795" name="内容占位符 2"/>
              <p:cNvSpPr>
                <a:spLocks noGrp="1"/>
              </p:cNvSpPr>
              <p:nvPr>
                <p:ph idx="1"/>
              </p:nvPr>
            </p:nvSpPr>
            <p:spPr bwMode="auto">
              <a:xfrm>
                <a:off x="218177" y="1277652"/>
                <a:ext cx="8746311" cy="558034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defRPr/>
                </a:pPr>
                <a:endParaRPr lang="en-US" altLang="zh-CN" dirty="0"/>
              </a:p>
              <a:p>
                <a:pPr marL="0" indent="0">
                  <a:buFontTx/>
                  <a:buNone/>
                  <a:defRPr/>
                </a:pPr>
                <a:r>
                  <a:rPr lang="zh-CN" altLang="en-US" sz="2000" dirty="0"/>
                  <a:t>        对产业结构演进的度量，通常结合一个国家或区域经济发展的不同阶段进行。</a:t>
                </a:r>
                <a:endParaRPr lang="en-US" altLang="zh-CN" sz="2000" dirty="0"/>
              </a:p>
              <a:p>
                <a:pPr marL="0" indent="0">
                  <a:buFontTx/>
                  <a:buNone/>
                  <a:defRPr/>
                </a:pPr>
                <a:r>
                  <a:rPr lang="zh-CN" altLang="en-US" sz="2000" dirty="0"/>
                  <a:t>    </a:t>
                </a:r>
                <a:endParaRPr lang="en-US" altLang="zh-CN" sz="2000" dirty="0"/>
              </a:p>
              <a:p>
                <a:pPr marL="0" indent="0">
                  <a:buFontTx/>
                  <a:buNone/>
                  <a:defRPr/>
                </a:pPr>
                <a:r>
                  <a:rPr lang="zh-CN" altLang="en-US" sz="2000" dirty="0"/>
                  <a:t>        标准结构通常指由库兹涅茨、钱纳里和赛尔奎因等人对样本国家产业结构演进过程中所表现的产业特征进行统计回归分析，并在此基础上形成的一套能刻画某一产业结构演进阶段的指标体系。标准结构通常以</a:t>
                </a:r>
                <a:r>
                  <a:rPr lang="zh-CN" altLang="en-US" sz="2000" dirty="0">
                    <a:solidFill>
                      <a:srgbClr val="FF0000"/>
                    </a:solidFill>
                  </a:rPr>
                  <a:t>产值结构</a:t>
                </a:r>
                <a:r>
                  <a:rPr lang="zh-CN" altLang="en-US" sz="2000" dirty="0"/>
                  <a:t>、</a:t>
                </a:r>
                <a:r>
                  <a:rPr lang="zh-CN" altLang="en-US" sz="2000" dirty="0">
                    <a:solidFill>
                      <a:srgbClr val="FF0000"/>
                    </a:solidFill>
                  </a:rPr>
                  <a:t>劳动力结构</a:t>
                </a:r>
                <a:r>
                  <a:rPr lang="zh-CN" altLang="en-US" sz="2000" dirty="0"/>
                  <a:t>（劳动力在不同产业部门的分布）和比较</a:t>
                </a:r>
                <a:r>
                  <a:rPr lang="zh-CN" altLang="en-US" sz="2000" dirty="0">
                    <a:solidFill>
                      <a:srgbClr val="FF0000"/>
                    </a:solidFill>
                  </a:rPr>
                  <a:t>劳动生产率</a:t>
                </a:r>
                <a:r>
                  <a:rPr lang="zh-CN" altLang="en-US" sz="2000" dirty="0"/>
                  <a:t>等指标，作为衡量产业结构演进水平或高度的标准。</a:t>
                </a:r>
                <a:endParaRPr lang="en-US" altLang="zh-CN" sz="2000" dirty="0"/>
              </a:p>
              <a:p>
                <a:pPr marL="0" indent="0">
                  <a:buFontTx/>
                  <a:buNone/>
                  <a:defRPr/>
                </a:pPr>
                <a:endParaRPr lang="en-US" altLang="zh-CN" sz="2400" dirty="0"/>
              </a:p>
              <a:p>
                <a:pPr marL="0" indent="0">
                  <a:buFontTx/>
                  <a:buNone/>
                  <a:defRPr/>
                </a:pPr>
                <a:r>
                  <a:rPr lang="zh-CN" altLang="en-US" sz="2000" dirty="0"/>
                  <a:t>        相似性系数法是以某一区域（通常为产业结构高的区域）的产业结构为参照标准，将本区域的产业结构与参照区域的产业结构进行比较。公式为：</a:t>
                </a:r>
                <a:endParaRPr lang="en-US" altLang="zh-CN" sz="2000" dirty="0"/>
              </a:p>
              <a:p>
                <a:pPr marL="0" indent="0">
                  <a:buNone/>
                  <a:defRPr/>
                </a:pPr>
                <a:r>
                  <a:rPr lang="zh-CN" altLang="en-US"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𝐴𝐵</m:t>
                        </m:r>
                      </m:sub>
                    </m:sSub>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𝐴𝑖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𝐵𝑖</m:t>
                                </m:r>
                              </m:sub>
                            </m:sSub>
                          </m:e>
                        </m:nary>
                      </m:num>
                      <m:den>
                        <m:rad>
                          <m:radPr>
                            <m:degHide m:val="on"/>
                            <m:ctrlPr>
                              <a:rPr lang="zh-CN" altLang="zh-CN" sz="2000" i="1">
                                <a:latin typeface="Cambria Math" panose="02040503050406030204" pitchFamily="18" charset="0"/>
                              </a:rPr>
                            </m:ctrlPr>
                          </m:radPr>
                          <m:deg/>
                          <m:e>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𝑋</m:t>
                                    </m:r>
                                  </m:e>
                                  <m:sub>
                                    <m:r>
                                      <a:rPr lang="en-US" altLang="zh-CN" sz="2000" i="1">
                                        <a:latin typeface="Cambria Math" panose="02040503050406030204" pitchFamily="18" charset="0"/>
                                      </a:rPr>
                                      <m:t>𝐴𝑖</m:t>
                                    </m:r>
                                  </m:sub>
                                  <m:sup>
                                    <m:r>
                                      <a:rPr lang="en-US" altLang="zh-CN" sz="2000" i="1">
                                        <a:latin typeface="Cambria Math" panose="02040503050406030204" pitchFamily="18" charset="0"/>
                                      </a:rPr>
                                      <m:t>2</m:t>
                                    </m:r>
                                  </m:sup>
                                </m:sSubSup>
                                <m:sSubSup>
                                  <m:sSubSupPr>
                                    <m:ctrlPr>
                                      <a:rPr lang="zh-CN" altLang="zh-CN" sz="2000" i="1">
                                        <a:latin typeface="Cambria Math" panose="02040503050406030204" pitchFamily="18" charset="0"/>
                                      </a:rPr>
                                    </m:ctrlPr>
                                  </m:sSubSupPr>
                                  <m:e>
                                    <m:r>
                                      <a:rPr lang="en-US" altLang="zh-CN" sz="2000" i="1">
                                        <a:latin typeface="Cambria Math" panose="02040503050406030204" pitchFamily="18" charset="0"/>
                                      </a:rPr>
                                      <m:t>𝑋</m:t>
                                    </m:r>
                                  </m:e>
                                  <m:sub>
                                    <m:r>
                                      <a:rPr lang="en-US" altLang="zh-CN" sz="2000" i="1">
                                        <a:latin typeface="Cambria Math" panose="02040503050406030204" pitchFamily="18" charset="0"/>
                                      </a:rPr>
                                      <m:t>𝐵𝑖</m:t>
                                    </m:r>
                                  </m:sub>
                                  <m:sup>
                                    <m:r>
                                      <a:rPr lang="en-US" altLang="zh-CN" sz="2000" i="1">
                                        <a:latin typeface="Cambria Math" panose="02040503050406030204" pitchFamily="18" charset="0"/>
                                      </a:rPr>
                                      <m:t>2</m:t>
                                    </m:r>
                                  </m:sup>
                                </m:sSubSup>
                              </m:e>
                            </m:nary>
                          </m:e>
                        </m:rad>
                      </m:den>
                    </m:f>
                  </m:oMath>
                </a14:m>
                <a:r>
                  <a:rPr lang="zh-CN" altLang="en-US" sz="2000" dirty="0"/>
                  <a:t>（</a:t>
                </a:r>
                <a:r>
                  <a:rPr lang="en-US" altLang="zh-CN" sz="2000" dirty="0"/>
                  <a:t>4.1</a:t>
                </a:r>
                <a:r>
                  <a:rPr lang="zh-CN" altLang="en-US" sz="2000" dirty="0"/>
                  <a:t>）</a:t>
                </a:r>
                <a:endParaRPr lang="zh-CN" altLang="zh-CN" sz="2000" dirty="0"/>
              </a:p>
              <a:p>
                <a:pPr marL="0" indent="0">
                  <a:buFontTx/>
                  <a:buNone/>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endParaRPr lang="en-US" altLang="zh-CN" sz="2000" dirty="0"/>
              </a:p>
            </p:txBody>
          </p:sp>
        </mc:Choice>
        <mc:Fallback>
          <p:sp>
            <p:nvSpPr>
              <p:cNvPr id="33795" name="内容占位符 2"/>
              <p:cNvSpPr>
                <a:spLocks noRot="1" noChangeAspect="1" noMove="1" noResize="1" noEditPoints="1" noAdjustHandles="1" noChangeArrowheads="1" noChangeShapeType="1" noTextEdit="1"/>
              </p:cNvSpPr>
              <p:nvPr>
                <p:ph idx="1"/>
              </p:nvPr>
            </p:nvSpPr>
            <p:spPr bwMode="auto">
              <a:xfrm>
                <a:off x="218177" y="1277652"/>
                <a:ext cx="8746311" cy="5580348"/>
              </a:xfrm>
              <a:blipFill rotWithShape="1">
                <a:blip r:embed="rId1"/>
                <a:stretch>
                  <a:fillRect l="-4" t="-1" r="2" b="-6805"/>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矩形: 圆角 39"/>
          <p:cNvSpPr/>
          <p:nvPr/>
        </p:nvSpPr>
        <p:spPr>
          <a:xfrm>
            <a:off x="323850" y="1277652"/>
            <a:ext cx="4752206" cy="4951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anose="02010609060101010101" pitchFamily="49" charset="-122"/>
                <a:ea typeface="仿宋" panose="02010609060101010101" pitchFamily="49" charset="-122"/>
              </a:rPr>
              <a:t>3</a:t>
            </a:r>
            <a:r>
              <a:rPr lang="zh-CN" altLang="en-US" sz="2400" b="1" dirty="0">
                <a:solidFill>
                  <a:prstClr val="black"/>
                </a:solidFill>
                <a:latin typeface="仿宋" panose="02010609060101010101" pitchFamily="49" charset="-122"/>
                <a:ea typeface="仿宋" panose="02010609060101010101" pitchFamily="49" charset="-122"/>
              </a:rPr>
              <a:t>、区域产业结构演进的度量方法</a:t>
            </a:r>
            <a:endParaRPr lang="zh-CN" altLang="en-US" sz="2400" b="1" dirty="0">
              <a:solidFill>
                <a:prstClr val="black"/>
              </a:solidFill>
              <a:latin typeface="仿宋" panose="02010609060101010101" pitchFamily="49" charset="-122"/>
              <a:ea typeface="仿宋" panose="02010609060101010101" pitchFamily="49" charset="-122"/>
            </a:endParaRPr>
          </a:p>
        </p:txBody>
      </p:sp>
      <p:sp>
        <p:nvSpPr>
          <p:cNvPr id="5" name="矩形: 圆角 39"/>
          <p:cNvSpPr/>
          <p:nvPr/>
        </p:nvSpPr>
        <p:spPr>
          <a:xfrm>
            <a:off x="747088" y="2398403"/>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1.</a:t>
            </a:r>
            <a:r>
              <a:rPr lang="zh-CN" altLang="en-US" sz="2000" b="1" dirty="0">
                <a:solidFill>
                  <a:prstClr val="black"/>
                </a:solidFill>
                <a:latin typeface="仿宋" panose="02010609060101010101" pitchFamily="49" charset="-122"/>
                <a:ea typeface="仿宋" panose="02010609060101010101" pitchFamily="49" charset="-122"/>
              </a:rPr>
              <a:t>标准结构法</a:t>
            </a:r>
            <a:endParaRPr lang="zh-CN" altLang="en-US" sz="2000" b="1" dirty="0">
              <a:solidFill>
                <a:prstClr val="black"/>
              </a:solidFill>
              <a:latin typeface="仿宋" panose="02010609060101010101" pitchFamily="49" charset="-122"/>
              <a:ea typeface="仿宋" panose="02010609060101010101" pitchFamily="49" charset="-122"/>
            </a:endParaRPr>
          </a:p>
        </p:txBody>
      </p:sp>
      <p:sp>
        <p:nvSpPr>
          <p:cNvPr id="6" name="矩形: 圆角 39"/>
          <p:cNvSpPr/>
          <p:nvPr/>
        </p:nvSpPr>
        <p:spPr>
          <a:xfrm>
            <a:off x="747088" y="4437112"/>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anose="02010609060101010101" pitchFamily="49" charset="-122"/>
                <a:ea typeface="仿宋" panose="02010609060101010101" pitchFamily="49" charset="-122"/>
              </a:rPr>
              <a:t>2.</a:t>
            </a:r>
            <a:r>
              <a:rPr lang="zh-CN" altLang="en-US" sz="2000" b="1" dirty="0">
                <a:solidFill>
                  <a:prstClr val="black"/>
                </a:solidFill>
                <a:latin typeface="仿宋" panose="02010609060101010101" pitchFamily="49" charset="-122"/>
                <a:ea typeface="仿宋" panose="02010609060101010101" pitchFamily="49" charset="-122"/>
              </a:rPr>
              <a:t>相似性系数法</a:t>
            </a:r>
            <a:endParaRPr lang="zh-CN" altLang="en-US" sz="2000" b="1" dirty="0">
              <a:solidFill>
                <a:prstClr val="black"/>
              </a:solidFill>
              <a:latin typeface="仿宋" panose="02010609060101010101" pitchFamily="49" charset="-122"/>
              <a:ea typeface="仿宋"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4059456" y="5580348"/>
                <a:ext cx="4752206" cy="923330"/>
              </a:xfrm>
              <a:prstGeom prst="rect">
                <a:avLst/>
              </a:prstGeom>
              <a:noFill/>
            </p:spPr>
            <p:txBody>
              <a:bodyPr wrap="square" rtlCol="0">
                <a:spAutoFit/>
              </a:bodyPr>
              <a:lstStyle/>
              <a:p>
                <a:r>
                  <a:rPr lang="en-US" altLang="zh-CN" dirty="0"/>
                  <a:t>A</a:t>
                </a:r>
                <a:r>
                  <a:rPr lang="zh-CN" altLang="en-US" dirty="0"/>
                  <a:t>为被比较的区域，</a:t>
                </a:r>
                <a:r>
                  <a:rPr lang="en-US" altLang="zh-CN" dirty="0"/>
                  <a:t>B</a:t>
                </a:r>
                <a:r>
                  <a:rPr lang="zh-CN" altLang="en-US" dirty="0"/>
                  <a:t>为参照区域，</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oMath>
                </a14:m>
                <a:r>
                  <a:rPr lang="zh-CN" altLang="en-US" dirty="0"/>
                  <a:t>表示产业</a:t>
                </a:r>
                <a:r>
                  <a:rPr lang="en-US" altLang="zh-CN" dirty="0" err="1"/>
                  <a:t>i</a:t>
                </a:r>
                <a:r>
                  <a:rPr lang="zh-CN" altLang="en-US" dirty="0"/>
                  <a:t>的比重，</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𝐴𝐵</m:t>
                        </m:r>
                      </m:sub>
                    </m:sSub>
                  </m:oMath>
                </a14:m>
                <a:r>
                  <a:rPr lang="zh-CN" altLang="en-US" dirty="0"/>
                  <a:t>（</a:t>
                </a:r>
                <a:r>
                  <a:rPr lang="en-US" altLang="zh-CN" dirty="0"/>
                  <a:t>0-1</a:t>
                </a:r>
                <a:r>
                  <a:rPr lang="zh-CN" altLang="en-US" dirty="0"/>
                  <a:t>之间）值越大，表示两地产业结构越相似。</a:t>
                </a:r>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4059456" y="5580348"/>
                <a:ext cx="4752206" cy="923330"/>
              </a:xfrm>
              <a:prstGeom prst="rect">
                <a:avLst/>
              </a:prstGeom>
              <a:blipFill rotWithShape="1">
                <a:blip r:embed="rId2"/>
                <a:stretch>
                  <a:fillRect l="-11" t="-65" r="8" b="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8770</Words>
  <Application>WPS 文字</Application>
  <PresentationFormat>全屏显示(4:3)</PresentationFormat>
  <Paragraphs>455</Paragraphs>
  <Slides>31</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宋体</vt:lpstr>
      <vt:lpstr>Wingdings</vt:lpstr>
      <vt:lpstr>黑体</vt:lpstr>
      <vt:lpstr>仿宋</vt:lpstr>
      <vt:lpstr>Wingdings</vt:lpstr>
      <vt:lpstr>华文新魏</vt:lpstr>
      <vt:lpstr>Cambria Math</vt:lpstr>
      <vt:lpstr>微软雅黑</vt:lpstr>
      <vt:lpstr>Arial Unicode MS</vt:lpstr>
      <vt:lpstr>等线</vt:lpstr>
      <vt:lpstr>汉仪中等线KW</vt:lpstr>
      <vt:lpstr>SimHei</vt:lpstr>
      <vt:lpstr>Arial</vt:lpstr>
      <vt:lpstr>魏碑-简</vt:lpstr>
      <vt:lpstr>Thonburi</vt:lpstr>
      <vt:lpstr>FangSong</vt:lpstr>
      <vt:lpstr>SimSun</vt:lpstr>
      <vt:lpstr>默认设计模板</vt:lpstr>
      <vt:lpstr>第四章 区域产业结构演进</vt:lpstr>
      <vt:lpstr>第四章 区域产业结构演进</vt:lpstr>
      <vt:lpstr>第一节 区域产业结构演进及其度量方法</vt:lpstr>
      <vt:lpstr>三次产业划分标准</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第一节 区域产业结构演进及其度量方法</vt:lpstr>
      <vt:lpstr>第二节 区域产业结构配置</vt:lpstr>
      <vt:lpstr>第二节 区域产业结构配置</vt:lpstr>
      <vt:lpstr>第二节 区域产业结构配置</vt:lpstr>
      <vt:lpstr>第二节 区域产业结构配置</vt:lpstr>
      <vt:lpstr>第二节 区域产业结构配置</vt:lpstr>
      <vt:lpstr>第二节 区域产业结构配置</vt:lpstr>
      <vt:lpstr>第二节 区域产业结构配置</vt:lpstr>
      <vt:lpstr>第二节 区域产业结构配置</vt:lpstr>
      <vt:lpstr>第二节 区域产业结构配置</vt:lpstr>
      <vt:lpstr>第二节 区域产业结构配置</vt:lpstr>
      <vt:lpstr>第二节 区域产业结构配置</vt:lpstr>
      <vt:lpstr>第三节 中国区域产业结构配置</vt:lpstr>
      <vt:lpstr>第三节 中国区域产业结构配置</vt:lpstr>
      <vt:lpstr>第三节 中国区域产业结构配置</vt:lpstr>
      <vt:lpstr>第三节 中国区域产业结构配置</vt:lpstr>
      <vt:lpstr>第三节 中国区域产业结构配置</vt:lpstr>
      <vt:lpstr>第三节 中国区域产业结构配置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David</cp:lastModifiedBy>
  <cp:revision>278</cp:revision>
  <dcterms:created xsi:type="dcterms:W3CDTF">2024-05-15T14:11:10Z</dcterms:created>
  <dcterms:modified xsi:type="dcterms:W3CDTF">2024-05-15T14:11:10Z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3B87ACE61E43A2656ADF38660F184EFD_42</vt:lpwstr>
  </property>
  <property fmtid="{D5CDD505-2E9C-101B-9397-08002B2CF9AE}" pid="3" name="KSOProductBuildVer">
    <vt:lpwstr>2052-6.5.2.8766</vt:lpwstr>
  </property>
</Properties>
</file>