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0" r:id="rId3"/>
    <p:sldId id="311" r:id="rId4"/>
    <p:sldId id="312" r:id="rId5"/>
    <p:sldId id="313" r:id="rId6"/>
    <p:sldId id="281" r:id="rId7"/>
    <p:sldId id="355" r:id="rId8"/>
    <p:sldId id="282" r:id="rId9"/>
    <p:sldId id="283" r:id="rId10"/>
    <p:sldId id="284" r:id="rId11"/>
    <p:sldId id="314" r:id="rId12"/>
    <p:sldId id="315" r:id="rId13"/>
    <p:sldId id="316" r:id="rId14"/>
    <p:sldId id="317" r:id="rId15"/>
    <p:sldId id="350"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6" d="100"/>
          <a:sy n="106" d="100"/>
        </p:scale>
        <p:origin x="1080" y="144"/>
      </p:cViewPr>
      <p:guideLst>
        <p:guide orient="horz" pos="2160"/>
        <p:guide pos="284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103968-456F-404E-884A-E4AD292CAE15}" type="doc">
      <dgm:prSet loTypeId="urn:microsoft.com/office/officeart/2005/8/layout/cycle5" loCatId="cycle" qsTypeId="urn:microsoft.com/office/officeart/2005/8/quickstyle/simple4" qsCatId="simple" csTypeId="urn:microsoft.com/office/officeart/2005/8/colors/accent0_2" csCatId="mainScheme" phldr="1"/>
      <dgm:spPr/>
      <dgm:t>
        <a:bodyPr/>
        <a:lstStyle/>
        <a:p>
          <a:endParaRPr lang="zh-CN" altLang="en-US"/>
        </a:p>
      </dgm:t>
    </dgm:pt>
    <dgm:pt modelId="{07B6B422-0342-4929-A38E-A2AB652501E0}">
      <dgm:prSet phldrT="[文本]" custT="1"/>
      <dgm:spPr/>
      <dgm:t>
        <a:bodyPr/>
        <a:lstStyle/>
        <a:p>
          <a:r>
            <a:rPr lang="zh-CN" altLang="en-US" sz="1600" dirty="0" smtClean="0"/>
            <a:t>优惠贸易集团规模越大</a:t>
          </a:r>
          <a:endParaRPr lang="zh-CN" altLang="en-US" sz="1600" dirty="0"/>
        </a:p>
      </dgm:t>
    </dgm:pt>
    <dgm:pt modelId="{0A9C15DF-BE61-4611-B77B-25E0295F09F9}" cxnId="{57CAC2DA-7D57-4299-8F29-69B8A59AC4FE}" type="parTrans">
      <dgm:prSet/>
      <dgm:spPr/>
      <dgm:t>
        <a:bodyPr/>
        <a:lstStyle/>
        <a:p>
          <a:endParaRPr lang="zh-CN" altLang="en-US" sz="1600"/>
        </a:p>
      </dgm:t>
    </dgm:pt>
    <dgm:pt modelId="{89B8906C-E1ED-44A2-99A4-87B9166D14DC}" cxnId="{57CAC2DA-7D57-4299-8F29-69B8A59AC4FE}" type="sibTrans">
      <dgm:prSet/>
      <dgm:spPr/>
      <dgm:t>
        <a:bodyPr/>
        <a:lstStyle/>
        <a:p>
          <a:endParaRPr lang="zh-CN" altLang="en-US" sz="1600"/>
        </a:p>
      </dgm:t>
    </dgm:pt>
    <dgm:pt modelId="{D5A6B6BE-8DD3-4564-8424-D8E5C6ADF4A2}">
      <dgm:prSet phldrT="[文本]" custT="1"/>
      <dgm:spPr/>
      <dgm:t>
        <a:bodyPr/>
        <a:lstStyle/>
        <a:p>
          <a:r>
            <a:rPr lang="zh-CN" altLang="en-US" sz="1600" dirty="0" smtClean="0"/>
            <a:t>成员收益越大</a:t>
          </a:r>
          <a:endParaRPr lang="zh-CN" altLang="en-US" sz="1600" dirty="0"/>
        </a:p>
      </dgm:t>
    </dgm:pt>
    <dgm:pt modelId="{C1AC9E95-9FB7-4E50-8690-BD2C20ECB288}" cxnId="{32C2C753-562F-46CB-83EB-177EE3BB3EAE}" type="parTrans">
      <dgm:prSet/>
      <dgm:spPr/>
      <dgm:t>
        <a:bodyPr/>
        <a:lstStyle/>
        <a:p>
          <a:endParaRPr lang="zh-CN" altLang="en-US" sz="1600"/>
        </a:p>
      </dgm:t>
    </dgm:pt>
    <dgm:pt modelId="{CC891BB6-5A81-4D24-B9D5-E529F47C5D1B}" cxnId="{32C2C753-562F-46CB-83EB-177EE3BB3EAE}" type="sibTrans">
      <dgm:prSet/>
      <dgm:spPr/>
      <dgm:t>
        <a:bodyPr/>
        <a:lstStyle/>
        <a:p>
          <a:endParaRPr lang="zh-CN" altLang="en-US" sz="1600"/>
        </a:p>
      </dgm:t>
    </dgm:pt>
    <dgm:pt modelId="{27D98B98-18A9-463C-99F5-BC7FEDE7B0C4}">
      <dgm:prSet phldrT="[文本]" custT="1"/>
      <dgm:spPr/>
      <dgm:t>
        <a:bodyPr/>
        <a:lstStyle/>
        <a:p>
          <a:r>
            <a:rPr lang="zh-CN" altLang="en-US" sz="1600" dirty="0" smtClean="0"/>
            <a:t>非成员损失越大</a:t>
          </a:r>
          <a:endParaRPr lang="zh-CN" altLang="en-US" sz="1600" dirty="0"/>
        </a:p>
      </dgm:t>
    </dgm:pt>
    <dgm:pt modelId="{4F0E57BF-6D61-49CA-A2A3-C7E17E7A80E1}" cxnId="{23907044-85C0-4DC7-BECB-F6CC53DE48EB}" type="parTrans">
      <dgm:prSet/>
      <dgm:spPr/>
      <dgm:t>
        <a:bodyPr/>
        <a:lstStyle/>
        <a:p>
          <a:endParaRPr lang="zh-CN" altLang="en-US" sz="1600"/>
        </a:p>
      </dgm:t>
    </dgm:pt>
    <dgm:pt modelId="{AC8D5B43-AF8F-4F57-AECC-FCAA798E15EF}" cxnId="{23907044-85C0-4DC7-BECB-F6CC53DE48EB}" type="sibTrans">
      <dgm:prSet/>
      <dgm:spPr/>
      <dgm:t>
        <a:bodyPr/>
        <a:lstStyle/>
        <a:p>
          <a:endParaRPr lang="zh-CN" altLang="en-US" sz="1600"/>
        </a:p>
      </dgm:t>
    </dgm:pt>
    <dgm:pt modelId="{E971E0A7-5716-48AF-99C8-C637725F104E}">
      <dgm:prSet phldrT="[文本]" custT="1"/>
      <dgm:spPr/>
      <dgm:t>
        <a:bodyPr/>
        <a:lstStyle/>
        <a:p>
          <a:r>
            <a:rPr lang="zh-CN" altLang="en-US" sz="1600" dirty="0" smtClean="0"/>
            <a:t>加入优惠贸易集团动机越强</a:t>
          </a:r>
          <a:endParaRPr lang="zh-CN" altLang="en-US" sz="1600" dirty="0"/>
        </a:p>
      </dgm:t>
    </dgm:pt>
    <dgm:pt modelId="{89409C79-42C6-48FB-A0D7-1DB7E39B72C3}" cxnId="{CC032796-9BC7-4F84-B5B8-F3928A2A7D25}" type="parTrans">
      <dgm:prSet/>
      <dgm:spPr/>
      <dgm:t>
        <a:bodyPr/>
        <a:lstStyle/>
        <a:p>
          <a:endParaRPr lang="zh-CN" altLang="en-US" sz="1600"/>
        </a:p>
      </dgm:t>
    </dgm:pt>
    <dgm:pt modelId="{BDCD0FCA-4B4E-45AB-86E1-512DF96C1958}" cxnId="{CC032796-9BC7-4F84-B5B8-F3928A2A7D25}" type="sibTrans">
      <dgm:prSet/>
      <dgm:spPr/>
      <dgm:t>
        <a:bodyPr/>
        <a:lstStyle/>
        <a:p>
          <a:endParaRPr lang="zh-CN" altLang="en-US" sz="1600"/>
        </a:p>
      </dgm:t>
    </dgm:pt>
    <dgm:pt modelId="{354B96D2-EDEF-44F8-9FB8-523762BF6B6F}" type="pres">
      <dgm:prSet presAssocID="{B9103968-456F-404E-884A-E4AD292CAE15}" presName="cycle" presStyleCnt="0">
        <dgm:presLayoutVars>
          <dgm:dir/>
          <dgm:resizeHandles val="exact"/>
        </dgm:presLayoutVars>
      </dgm:prSet>
      <dgm:spPr/>
      <dgm:t>
        <a:bodyPr/>
        <a:lstStyle/>
        <a:p>
          <a:endParaRPr lang="zh-CN" altLang="en-US"/>
        </a:p>
      </dgm:t>
    </dgm:pt>
    <dgm:pt modelId="{A814C354-822A-4FD1-996A-1E14C1807BFB}" type="pres">
      <dgm:prSet presAssocID="{07B6B422-0342-4929-A38E-A2AB652501E0}" presName="node" presStyleLbl="node1" presStyleIdx="0" presStyleCnt="4" custScaleX="162013">
        <dgm:presLayoutVars>
          <dgm:bulletEnabled val="1"/>
        </dgm:presLayoutVars>
      </dgm:prSet>
      <dgm:spPr/>
      <dgm:t>
        <a:bodyPr/>
        <a:lstStyle/>
        <a:p>
          <a:endParaRPr lang="zh-CN" altLang="en-US"/>
        </a:p>
      </dgm:t>
    </dgm:pt>
    <dgm:pt modelId="{EE8C0647-AE56-4274-8BF1-8B5DD7DA71AE}" type="pres">
      <dgm:prSet presAssocID="{07B6B422-0342-4929-A38E-A2AB652501E0}" presName="spNode" presStyleCnt="0"/>
      <dgm:spPr/>
    </dgm:pt>
    <dgm:pt modelId="{7FE614FC-8942-42CF-B7B0-7EB6D4CD521A}" type="pres">
      <dgm:prSet presAssocID="{89B8906C-E1ED-44A2-99A4-87B9166D14DC}" presName="sibTrans" presStyleLbl="sibTrans1D1" presStyleIdx="0" presStyleCnt="4"/>
      <dgm:spPr/>
      <dgm:t>
        <a:bodyPr/>
        <a:lstStyle/>
        <a:p>
          <a:endParaRPr lang="zh-CN" altLang="en-US"/>
        </a:p>
      </dgm:t>
    </dgm:pt>
    <dgm:pt modelId="{E70BF1EC-1652-4C57-807D-14FE2121F16E}" type="pres">
      <dgm:prSet presAssocID="{D5A6B6BE-8DD3-4564-8424-D8E5C6ADF4A2}" presName="node" presStyleLbl="node1" presStyleIdx="1" presStyleCnt="4" custScaleX="143774">
        <dgm:presLayoutVars>
          <dgm:bulletEnabled val="1"/>
        </dgm:presLayoutVars>
      </dgm:prSet>
      <dgm:spPr/>
      <dgm:t>
        <a:bodyPr/>
        <a:lstStyle/>
        <a:p>
          <a:endParaRPr lang="zh-CN" altLang="en-US"/>
        </a:p>
      </dgm:t>
    </dgm:pt>
    <dgm:pt modelId="{990825AE-FA51-4C7D-AFE0-88B05A2B07FF}" type="pres">
      <dgm:prSet presAssocID="{D5A6B6BE-8DD3-4564-8424-D8E5C6ADF4A2}" presName="spNode" presStyleCnt="0"/>
      <dgm:spPr/>
    </dgm:pt>
    <dgm:pt modelId="{F5D68D52-60AB-4749-BFFC-3E85A68E817A}" type="pres">
      <dgm:prSet presAssocID="{CC891BB6-5A81-4D24-B9D5-E529F47C5D1B}" presName="sibTrans" presStyleLbl="sibTrans1D1" presStyleIdx="1" presStyleCnt="4"/>
      <dgm:spPr/>
      <dgm:t>
        <a:bodyPr/>
        <a:lstStyle/>
        <a:p>
          <a:endParaRPr lang="zh-CN" altLang="en-US"/>
        </a:p>
      </dgm:t>
    </dgm:pt>
    <dgm:pt modelId="{C07119E0-CE1F-4393-8564-D58F30A0F763}" type="pres">
      <dgm:prSet presAssocID="{27D98B98-18A9-463C-99F5-BC7FEDE7B0C4}" presName="node" presStyleLbl="node1" presStyleIdx="2" presStyleCnt="4" custScaleX="142698">
        <dgm:presLayoutVars>
          <dgm:bulletEnabled val="1"/>
        </dgm:presLayoutVars>
      </dgm:prSet>
      <dgm:spPr/>
      <dgm:t>
        <a:bodyPr/>
        <a:lstStyle/>
        <a:p>
          <a:endParaRPr lang="zh-CN" altLang="en-US"/>
        </a:p>
      </dgm:t>
    </dgm:pt>
    <dgm:pt modelId="{F8A97F3F-B0D2-4288-8C8F-4A978AB5932C}" type="pres">
      <dgm:prSet presAssocID="{27D98B98-18A9-463C-99F5-BC7FEDE7B0C4}" presName="spNode" presStyleCnt="0"/>
      <dgm:spPr/>
    </dgm:pt>
    <dgm:pt modelId="{2D2F46B8-BB13-454E-A384-144DCDE06574}" type="pres">
      <dgm:prSet presAssocID="{AC8D5B43-AF8F-4F57-AECC-FCAA798E15EF}" presName="sibTrans" presStyleLbl="sibTrans1D1" presStyleIdx="2" presStyleCnt="4"/>
      <dgm:spPr/>
      <dgm:t>
        <a:bodyPr/>
        <a:lstStyle/>
        <a:p>
          <a:endParaRPr lang="zh-CN" altLang="en-US"/>
        </a:p>
      </dgm:t>
    </dgm:pt>
    <dgm:pt modelId="{96BA29F8-B097-4492-8CB9-D68037B7533C}" type="pres">
      <dgm:prSet presAssocID="{E971E0A7-5716-48AF-99C8-C637725F104E}" presName="node" presStyleLbl="node1" presStyleIdx="3" presStyleCnt="4" custScaleX="208794">
        <dgm:presLayoutVars>
          <dgm:bulletEnabled val="1"/>
        </dgm:presLayoutVars>
      </dgm:prSet>
      <dgm:spPr/>
      <dgm:t>
        <a:bodyPr/>
        <a:lstStyle/>
        <a:p>
          <a:endParaRPr lang="zh-CN" altLang="en-US"/>
        </a:p>
      </dgm:t>
    </dgm:pt>
    <dgm:pt modelId="{18DC4AD3-966C-47C2-A9C9-4C0E05DC846D}" type="pres">
      <dgm:prSet presAssocID="{E971E0A7-5716-48AF-99C8-C637725F104E}" presName="spNode" presStyleCnt="0"/>
      <dgm:spPr/>
    </dgm:pt>
    <dgm:pt modelId="{5AEDDF8F-6FC1-43EE-8C45-9BFDCCA3D7A3}" type="pres">
      <dgm:prSet presAssocID="{BDCD0FCA-4B4E-45AB-86E1-512DF96C1958}" presName="sibTrans" presStyleLbl="sibTrans1D1" presStyleIdx="3" presStyleCnt="4"/>
      <dgm:spPr/>
      <dgm:t>
        <a:bodyPr/>
        <a:lstStyle/>
        <a:p>
          <a:endParaRPr lang="zh-CN" altLang="en-US"/>
        </a:p>
      </dgm:t>
    </dgm:pt>
  </dgm:ptLst>
  <dgm:cxnLst>
    <dgm:cxn modelId="{CC032796-9BC7-4F84-B5B8-F3928A2A7D25}" srcId="{B9103968-456F-404E-884A-E4AD292CAE15}" destId="{E971E0A7-5716-48AF-99C8-C637725F104E}" srcOrd="3" destOrd="0" parTransId="{89409C79-42C6-48FB-A0D7-1DB7E39B72C3}" sibTransId="{BDCD0FCA-4B4E-45AB-86E1-512DF96C1958}"/>
    <dgm:cxn modelId="{A3862BAA-32A6-42B2-B1D4-9EEA3E6A04A2}" type="presOf" srcId="{07B6B422-0342-4929-A38E-A2AB652501E0}" destId="{A814C354-822A-4FD1-996A-1E14C1807BFB}" srcOrd="0" destOrd="0" presId="urn:microsoft.com/office/officeart/2005/8/layout/cycle5"/>
    <dgm:cxn modelId="{3967BCD8-0B7A-48F3-8F56-D41384F6F4B0}" type="presOf" srcId="{D5A6B6BE-8DD3-4564-8424-D8E5C6ADF4A2}" destId="{E70BF1EC-1652-4C57-807D-14FE2121F16E}" srcOrd="0" destOrd="0" presId="urn:microsoft.com/office/officeart/2005/8/layout/cycle5"/>
    <dgm:cxn modelId="{23907044-85C0-4DC7-BECB-F6CC53DE48EB}" srcId="{B9103968-456F-404E-884A-E4AD292CAE15}" destId="{27D98B98-18A9-463C-99F5-BC7FEDE7B0C4}" srcOrd="2" destOrd="0" parTransId="{4F0E57BF-6D61-49CA-A2A3-C7E17E7A80E1}" sibTransId="{AC8D5B43-AF8F-4F57-AECC-FCAA798E15EF}"/>
    <dgm:cxn modelId="{32C2C753-562F-46CB-83EB-177EE3BB3EAE}" srcId="{B9103968-456F-404E-884A-E4AD292CAE15}" destId="{D5A6B6BE-8DD3-4564-8424-D8E5C6ADF4A2}" srcOrd="1" destOrd="0" parTransId="{C1AC9E95-9FB7-4E50-8690-BD2C20ECB288}" sibTransId="{CC891BB6-5A81-4D24-B9D5-E529F47C5D1B}"/>
    <dgm:cxn modelId="{839AE3D8-25F6-4CF8-9541-B748BC7136F0}" type="presOf" srcId="{AC8D5B43-AF8F-4F57-AECC-FCAA798E15EF}" destId="{2D2F46B8-BB13-454E-A384-144DCDE06574}" srcOrd="0" destOrd="0" presId="urn:microsoft.com/office/officeart/2005/8/layout/cycle5"/>
    <dgm:cxn modelId="{D9154EC2-604A-488A-8A38-C6A181BD4362}" type="presOf" srcId="{89B8906C-E1ED-44A2-99A4-87B9166D14DC}" destId="{7FE614FC-8942-42CF-B7B0-7EB6D4CD521A}" srcOrd="0" destOrd="0" presId="urn:microsoft.com/office/officeart/2005/8/layout/cycle5"/>
    <dgm:cxn modelId="{4A21A62D-45BF-4FBD-8F82-66A43FC3D86F}" type="presOf" srcId="{BDCD0FCA-4B4E-45AB-86E1-512DF96C1958}" destId="{5AEDDF8F-6FC1-43EE-8C45-9BFDCCA3D7A3}" srcOrd="0" destOrd="0" presId="urn:microsoft.com/office/officeart/2005/8/layout/cycle5"/>
    <dgm:cxn modelId="{57CAC2DA-7D57-4299-8F29-69B8A59AC4FE}" srcId="{B9103968-456F-404E-884A-E4AD292CAE15}" destId="{07B6B422-0342-4929-A38E-A2AB652501E0}" srcOrd="0" destOrd="0" parTransId="{0A9C15DF-BE61-4611-B77B-25E0295F09F9}" sibTransId="{89B8906C-E1ED-44A2-99A4-87B9166D14DC}"/>
    <dgm:cxn modelId="{13A684A7-1766-4939-B22C-562E8F116698}" type="presOf" srcId="{B9103968-456F-404E-884A-E4AD292CAE15}" destId="{354B96D2-EDEF-44F8-9FB8-523762BF6B6F}" srcOrd="0" destOrd="0" presId="urn:microsoft.com/office/officeart/2005/8/layout/cycle5"/>
    <dgm:cxn modelId="{D1410E5F-0D41-4105-A38E-28F393517AD0}" type="presOf" srcId="{E971E0A7-5716-48AF-99C8-C637725F104E}" destId="{96BA29F8-B097-4492-8CB9-D68037B7533C}" srcOrd="0" destOrd="0" presId="urn:microsoft.com/office/officeart/2005/8/layout/cycle5"/>
    <dgm:cxn modelId="{AD6B3F80-7068-45A4-B510-48A64AF49BB8}" type="presOf" srcId="{27D98B98-18A9-463C-99F5-BC7FEDE7B0C4}" destId="{C07119E0-CE1F-4393-8564-D58F30A0F763}" srcOrd="0" destOrd="0" presId="urn:microsoft.com/office/officeart/2005/8/layout/cycle5"/>
    <dgm:cxn modelId="{BAE18E33-FD31-4E14-84C7-E7FBF46F5D50}" type="presOf" srcId="{CC891BB6-5A81-4D24-B9D5-E529F47C5D1B}" destId="{F5D68D52-60AB-4749-BFFC-3E85A68E817A}" srcOrd="0" destOrd="0" presId="urn:microsoft.com/office/officeart/2005/8/layout/cycle5"/>
    <dgm:cxn modelId="{5EDB79B7-957E-4769-8696-0CA019FDBB42}" type="presParOf" srcId="{354B96D2-EDEF-44F8-9FB8-523762BF6B6F}" destId="{A814C354-822A-4FD1-996A-1E14C1807BFB}" srcOrd="0" destOrd="0" presId="urn:microsoft.com/office/officeart/2005/8/layout/cycle5"/>
    <dgm:cxn modelId="{0CDDFFF6-8D37-4376-81C1-DF1BC73E149C}" type="presParOf" srcId="{354B96D2-EDEF-44F8-9FB8-523762BF6B6F}" destId="{EE8C0647-AE56-4274-8BF1-8B5DD7DA71AE}" srcOrd="1" destOrd="0" presId="urn:microsoft.com/office/officeart/2005/8/layout/cycle5"/>
    <dgm:cxn modelId="{6CE7146F-4748-4988-B774-B3FAF4E09FBA}" type="presParOf" srcId="{354B96D2-EDEF-44F8-9FB8-523762BF6B6F}" destId="{7FE614FC-8942-42CF-B7B0-7EB6D4CD521A}" srcOrd="2" destOrd="0" presId="urn:microsoft.com/office/officeart/2005/8/layout/cycle5"/>
    <dgm:cxn modelId="{8D7E3D37-03D9-473B-BA83-E6E7C84B6576}" type="presParOf" srcId="{354B96D2-EDEF-44F8-9FB8-523762BF6B6F}" destId="{E70BF1EC-1652-4C57-807D-14FE2121F16E}" srcOrd="3" destOrd="0" presId="urn:microsoft.com/office/officeart/2005/8/layout/cycle5"/>
    <dgm:cxn modelId="{62CA04C9-FFFD-4FA7-AEA5-5C7ACEF310AA}" type="presParOf" srcId="{354B96D2-EDEF-44F8-9FB8-523762BF6B6F}" destId="{990825AE-FA51-4C7D-AFE0-88B05A2B07FF}" srcOrd="4" destOrd="0" presId="urn:microsoft.com/office/officeart/2005/8/layout/cycle5"/>
    <dgm:cxn modelId="{AAC7ACA6-E9AF-497F-BE63-56A44923FD63}" type="presParOf" srcId="{354B96D2-EDEF-44F8-9FB8-523762BF6B6F}" destId="{F5D68D52-60AB-4749-BFFC-3E85A68E817A}" srcOrd="5" destOrd="0" presId="urn:microsoft.com/office/officeart/2005/8/layout/cycle5"/>
    <dgm:cxn modelId="{7CDDC450-1327-4AFD-9390-0BB303741D2C}" type="presParOf" srcId="{354B96D2-EDEF-44F8-9FB8-523762BF6B6F}" destId="{C07119E0-CE1F-4393-8564-D58F30A0F763}" srcOrd="6" destOrd="0" presId="urn:microsoft.com/office/officeart/2005/8/layout/cycle5"/>
    <dgm:cxn modelId="{314800E6-326C-459F-8D38-7F81104D19EB}" type="presParOf" srcId="{354B96D2-EDEF-44F8-9FB8-523762BF6B6F}" destId="{F8A97F3F-B0D2-4288-8C8F-4A978AB5932C}" srcOrd="7" destOrd="0" presId="urn:microsoft.com/office/officeart/2005/8/layout/cycle5"/>
    <dgm:cxn modelId="{9EB84E31-1CC7-4BCF-A14D-9F48B1391044}" type="presParOf" srcId="{354B96D2-EDEF-44F8-9FB8-523762BF6B6F}" destId="{2D2F46B8-BB13-454E-A384-144DCDE06574}" srcOrd="8" destOrd="0" presId="urn:microsoft.com/office/officeart/2005/8/layout/cycle5"/>
    <dgm:cxn modelId="{2BA145F1-996C-435C-9345-6F71B95433B6}" type="presParOf" srcId="{354B96D2-EDEF-44F8-9FB8-523762BF6B6F}" destId="{96BA29F8-B097-4492-8CB9-D68037B7533C}" srcOrd="9" destOrd="0" presId="urn:microsoft.com/office/officeart/2005/8/layout/cycle5"/>
    <dgm:cxn modelId="{2AE87196-67AE-490B-9FDC-5BC830D9AC2C}" type="presParOf" srcId="{354B96D2-EDEF-44F8-9FB8-523762BF6B6F}" destId="{18DC4AD3-966C-47C2-A9C9-4C0E05DC846D}" srcOrd="10" destOrd="0" presId="urn:microsoft.com/office/officeart/2005/8/layout/cycle5"/>
    <dgm:cxn modelId="{A6F47D4C-BD4B-4D0A-AA58-A0E42EA474E5}" type="presParOf" srcId="{354B96D2-EDEF-44F8-9FB8-523762BF6B6F}" destId="{5AEDDF8F-6FC1-43EE-8C45-9BFDCCA3D7A3}" srcOrd="11"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12368" cy="2088232"/>
        <a:chOff x="0" y="0"/>
        <a:chExt cx="3312368" cy="2088232"/>
      </a:xfrm>
    </dsp:grpSpPr>
    <dsp:sp modelId="{A814C354-822A-4FD1-996A-1E14C1807BFB}">
      <dsp:nvSpPr>
        <dsp:cNvPr id="3" name="圆角矩形 2"/>
        <dsp:cNvSpPr/>
      </dsp:nvSpPr>
      <dsp:spPr bwMode="white">
        <a:xfrm>
          <a:off x="1282698" y="0"/>
          <a:ext cx="746973" cy="485532"/>
        </a:xfrm>
        <a:prstGeom prst="roundRect">
          <a:avLst/>
        </a:prstGeom>
      </dsp:spPr>
      <dsp:style>
        <a:lnRef idx="0">
          <a:schemeClr val="dk2">
            <a:shade val="80000"/>
          </a:schemeClr>
        </a:lnRef>
        <a:fillRef idx="3">
          <a:schemeClr val="lt1"/>
        </a:fillRef>
        <a:effectRef idx="2">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smtClean="0">
              <a:solidFill>
                <a:schemeClr val="dk2"/>
              </a:solidFill>
            </a:rPr>
            <a:t>优惠贸易集团规模越大</a:t>
          </a:r>
          <a:endParaRPr lang="zh-CN" altLang="en-US" sz="1600" dirty="0">
            <a:solidFill>
              <a:schemeClr val="dk2"/>
            </a:solidFill>
          </a:endParaRPr>
        </a:p>
      </dsp:txBody>
      <dsp:txXfrm>
        <a:off x="1282698" y="0"/>
        <a:ext cx="746973" cy="485532"/>
      </dsp:txXfrm>
    </dsp:sp>
    <dsp:sp modelId="{7FE614FC-8942-42CF-B7B0-7EB6D4CD521A}">
      <dsp:nvSpPr>
        <dsp:cNvPr id="4" name="弧形 3"/>
        <dsp:cNvSpPr/>
      </dsp:nvSpPr>
      <dsp:spPr bwMode="white">
        <a:xfrm>
          <a:off x="854834" y="242766"/>
          <a:ext cx="1602700" cy="1602700"/>
        </a:xfrm>
        <a:prstGeom prst="arc">
          <a:avLst>
            <a:gd name="adj1" fmla="val 18401804"/>
            <a:gd name="adj2" fmla="val 20006891"/>
          </a:avLst>
        </a:prstGeom>
        <a:ln>
          <a:tailEnd type="arrow" w="lg" len="med"/>
        </a:ln>
      </dsp:spPr>
      <dsp:style>
        <a:lnRef idx="1">
          <a:schemeClr val="dk2"/>
        </a:lnRef>
        <a:fillRef idx="0">
          <a:schemeClr val="dk2"/>
        </a:fillRef>
        <a:effectRef idx="0">
          <a:scrgbClr r="0" g="0" b="0"/>
        </a:effectRef>
        <a:fontRef idx="minor"/>
      </dsp:style>
      <dsp:txXfrm>
        <a:off x="854834" y="242766"/>
        <a:ext cx="1602700" cy="1602700"/>
      </dsp:txXfrm>
    </dsp:sp>
    <dsp:sp modelId="{E70BF1EC-1652-4C57-807D-14FE2121F16E}">
      <dsp:nvSpPr>
        <dsp:cNvPr id="5" name="圆角矩形 4"/>
        <dsp:cNvSpPr/>
      </dsp:nvSpPr>
      <dsp:spPr bwMode="white">
        <a:xfrm>
          <a:off x="2084048" y="801350"/>
          <a:ext cx="746973" cy="485532"/>
        </a:xfrm>
        <a:prstGeom prst="roundRect">
          <a:avLst/>
        </a:prstGeom>
      </dsp:spPr>
      <dsp:style>
        <a:lnRef idx="0">
          <a:schemeClr val="dk2">
            <a:shade val="80000"/>
          </a:schemeClr>
        </a:lnRef>
        <a:fillRef idx="3">
          <a:schemeClr val="lt1"/>
        </a:fillRef>
        <a:effectRef idx="2">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smtClean="0">
              <a:solidFill>
                <a:schemeClr val="dk2"/>
              </a:solidFill>
            </a:rPr>
            <a:t>成员收益越大</a:t>
          </a:r>
          <a:endParaRPr lang="zh-CN" altLang="en-US" sz="1600" dirty="0">
            <a:solidFill>
              <a:schemeClr val="dk2"/>
            </a:solidFill>
          </a:endParaRPr>
        </a:p>
      </dsp:txBody>
      <dsp:txXfrm>
        <a:off x="2084048" y="801350"/>
        <a:ext cx="746973" cy="485532"/>
      </dsp:txXfrm>
    </dsp:sp>
    <dsp:sp modelId="{F5D68D52-60AB-4749-BFFC-3E85A68E817A}">
      <dsp:nvSpPr>
        <dsp:cNvPr id="6" name="弧形 5"/>
        <dsp:cNvSpPr/>
      </dsp:nvSpPr>
      <dsp:spPr bwMode="white">
        <a:xfrm>
          <a:off x="854834" y="242766"/>
          <a:ext cx="1602700" cy="1602700"/>
        </a:xfrm>
        <a:prstGeom prst="arc">
          <a:avLst>
            <a:gd name="adj1" fmla="val 1593108"/>
            <a:gd name="adj2" fmla="val 3198195"/>
          </a:avLst>
        </a:prstGeom>
        <a:ln>
          <a:tailEnd type="arrow" w="lg" len="med"/>
        </a:ln>
      </dsp:spPr>
      <dsp:style>
        <a:lnRef idx="1">
          <a:schemeClr val="dk2"/>
        </a:lnRef>
        <a:fillRef idx="0">
          <a:schemeClr val="dk2"/>
        </a:fillRef>
        <a:effectRef idx="0">
          <a:scrgbClr r="0" g="0" b="0"/>
        </a:effectRef>
        <a:fontRef idx="minor"/>
      </dsp:style>
      <dsp:txXfrm>
        <a:off x="854834" y="242766"/>
        <a:ext cx="1602700" cy="1602700"/>
      </dsp:txXfrm>
    </dsp:sp>
    <dsp:sp modelId="{C07119E0-CE1F-4393-8564-D58F30A0F763}">
      <dsp:nvSpPr>
        <dsp:cNvPr id="7" name="圆角矩形 6"/>
        <dsp:cNvSpPr/>
      </dsp:nvSpPr>
      <dsp:spPr bwMode="white">
        <a:xfrm>
          <a:off x="1282698" y="1602700"/>
          <a:ext cx="746973" cy="485532"/>
        </a:xfrm>
        <a:prstGeom prst="roundRect">
          <a:avLst/>
        </a:prstGeom>
      </dsp:spPr>
      <dsp:style>
        <a:lnRef idx="0">
          <a:schemeClr val="dk2">
            <a:shade val="80000"/>
          </a:schemeClr>
        </a:lnRef>
        <a:fillRef idx="3">
          <a:schemeClr val="lt1"/>
        </a:fillRef>
        <a:effectRef idx="2">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smtClean="0">
              <a:solidFill>
                <a:schemeClr val="dk2"/>
              </a:solidFill>
            </a:rPr>
            <a:t>非成员损失越大</a:t>
          </a:r>
          <a:endParaRPr lang="zh-CN" altLang="en-US" sz="1600" dirty="0">
            <a:solidFill>
              <a:schemeClr val="dk2"/>
            </a:solidFill>
          </a:endParaRPr>
        </a:p>
      </dsp:txBody>
      <dsp:txXfrm>
        <a:off x="1282698" y="1602700"/>
        <a:ext cx="746973" cy="485532"/>
      </dsp:txXfrm>
    </dsp:sp>
    <dsp:sp modelId="{2D2F46B8-BB13-454E-A384-144DCDE06574}">
      <dsp:nvSpPr>
        <dsp:cNvPr id="8" name="弧形 7"/>
        <dsp:cNvSpPr/>
      </dsp:nvSpPr>
      <dsp:spPr bwMode="white">
        <a:xfrm>
          <a:off x="854834" y="242766"/>
          <a:ext cx="1602700" cy="1602700"/>
        </a:xfrm>
        <a:prstGeom prst="arc">
          <a:avLst>
            <a:gd name="adj1" fmla="val 7601804"/>
            <a:gd name="adj2" fmla="val 9206891"/>
          </a:avLst>
        </a:prstGeom>
        <a:ln>
          <a:tailEnd type="arrow" w="lg" len="med"/>
        </a:ln>
      </dsp:spPr>
      <dsp:style>
        <a:lnRef idx="1">
          <a:schemeClr val="dk2"/>
        </a:lnRef>
        <a:fillRef idx="0">
          <a:schemeClr val="dk2"/>
        </a:fillRef>
        <a:effectRef idx="0">
          <a:scrgbClr r="0" g="0" b="0"/>
        </a:effectRef>
        <a:fontRef idx="minor"/>
      </dsp:style>
      <dsp:txXfrm>
        <a:off x="854834" y="242766"/>
        <a:ext cx="1602700" cy="1602700"/>
      </dsp:txXfrm>
    </dsp:sp>
    <dsp:sp modelId="{96BA29F8-B097-4492-8CB9-D68037B7533C}">
      <dsp:nvSpPr>
        <dsp:cNvPr id="9" name="圆角矩形 8"/>
        <dsp:cNvSpPr/>
      </dsp:nvSpPr>
      <dsp:spPr bwMode="white">
        <a:xfrm>
          <a:off x="481348" y="801350"/>
          <a:ext cx="746973" cy="485532"/>
        </a:xfrm>
        <a:prstGeom prst="roundRect">
          <a:avLst/>
        </a:prstGeom>
      </dsp:spPr>
      <dsp:style>
        <a:lnRef idx="0">
          <a:schemeClr val="dk2">
            <a:shade val="80000"/>
          </a:schemeClr>
        </a:lnRef>
        <a:fillRef idx="3">
          <a:schemeClr val="lt1"/>
        </a:fillRef>
        <a:effectRef idx="2">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smtClean="0">
              <a:solidFill>
                <a:schemeClr val="dk2"/>
              </a:solidFill>
            </a:rPr>
            <a:t>加入优惠贸易集团动机越强</a:t>
          </a:r>
          <a:endParaRPr lang="zh-CN" altLang="en-US" sz="1600" dirty="0">
            <a:solidFill>
              <a:schemeClr val="dk2"/>
            </a:solidFill>
          </a:endParaRPr>
        </a:p>
      </dsp:txBody>
      <dsp:txXfrm>
        <a:off x="481348" y="801350"/>
        <a:ext cx="746973" cy="485532"/>
      </dsp:txXfrm>
    </dsp:sp>
    <dsp:sp modelId="{5AEDDF8F-6FC1-43EE-8C45-9BFDCCA3D7A3}">
      <dsp:nvSpPr>
        <dsp:cNvPr id="10" name="弧形 9"/>
        <dsp:cNvSpPr/>
      </dsp:nvSpPr>
      <dsp:spPr bwMode="white">
        <a:xfrm>
          <a:off x="854834" y="242766"/>
          <a:ext cx="1602700" cy="1602700"/>
        </a:xfrm>
        <a:prstGeom prst="arc">
          <a:avLst>
            <a:gd name="adj1" fmla="val 12393108"/>
            <a:gd name="adj2" fmla="val 13998195"/>
          </a:avLst>
        </a:prstGeom>
        <a:ln>
          <a:tailEnd type="arrow" w="lg" len="med"/>
        </a:ln>
      </dsp:spPr>
      <dsp:style>
        <a:lnRef idx="1">
          <a:schemeClr val="dk2"/>
        </a:lnRef>
        <a:fillRef idx="0">
          <a:schemeClr val="dk2"/>
        </a:fillRef>
        <a:effectRef idx="0">
          <a:scrgbClr r="0" g="0" b="0"/>
        </a:effectRef>
        <a:fontRef idx="minor"/>
      </dsp:style>
      <dsp:txXfrm>
        <a:off x="854834" y="242766"/>
        <a:ext cx="1602700" cy="160270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atin typeface="Arial" panose="020B0604020202090204" pitchFamily="34" charset="0"/>
                <a:ea typeface="宋体" panose="02010600030101010101" pitchFamily="2" charset="-122"/>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atin typeface="Arial" panose="020B0604020202090204" pitchFamily="34" charset="0"/>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defRPr/>
            </a:lvl1pPr>
          </a:lstStyle>
          <a:p>
            <a:fld id="{1A1DDE98-A029-487B-BB75-64AD50F2A4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5" name="幻灯片编号"/>
          <p:cNvSpPr txBox="1">
            <a:spLocks noGrp="1"/>
          </p:cNvSpPr>
          <p:nvPr>
            <p:ph type="sldNum" sz="quarter" idx="2"/>
          </p:nvPr>
        </p:nvSpPr>
        <p:spPr>
          <a:xfrm>
            <a:off x="8176111" y="6513830"/>
            <a:ext cx="232877" cy="256541"/>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bwMode="auto">
          <a:xfrm>
            <a:off x="0" y="2130425"/>
            <a:ext cx="903605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r>
              <a:rPr lang="zh-CN" altLang="en-US" dirty="0" smtClean="0"/>
              <a:t>第五章 区域竞争与合作</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0" y="0"/>
            <a:ext cx="946785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区域贸易与竞争</a:t>
            </a:r>
            <a:endParaRPr lang="zh-CN" altLang="en-US" dirty="0"/>
          </a:p>
        </p:txBody>
      </p:sp>
      <p:sp>
        <p:nvSpPr>
          <p:cNvPr id="30723" name="内容占位符 2"/>
          <p:cNvSpPr>
            <a:spLocks noGrp="1"/>
          </p:cNvSpPr>
          <p:nvPr>
            <p:ph idx="1"/>
          </p:nvPr>
        </p:nvSpPr>
        <p:spPr bwMode="auto">
          <a:xfrm>
            <a:off x="323850" y="1412875"/>
            <a:ext cx="8351838"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zh-CN"/>
          </a:p>
          <a:p>
            <a:endParaRPr lang="en-US" altLang="zh-CN"/>
          </a:p>
          <a:p>
            <a:endParaRPr lang="en-US" altLang="zh-CN"/>
          </a:p>
          <a:p>
            <a:endParaRPr lang="en-US" altLang="zh-CN"/>
          </a:p>
          <a:p>
            <a:endParaRPr lang="en-US" altLang="zh-CN"/>
          </a:p>
          <a:p>
            <a:endParaRPr lang="en-US" altLang="zh-CN"/>
          </a:p>
        </p:txBody>
      </p:sp>
      <p:sp>
        <p:nvSpPr>
          <p:cNvPr id="9" name="内容占位符 2"/>
          <p:cNvSpPr txBox="1"/>
          <p:nvPr/>
        </p:nvSpPr>
        <p:spPr bwMode="auto">
          <a:xfrm>
            <a:off x="323850" y="1427074"/>
            <a:ext cx="8642350" cy="54006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Tx/>
              <a:buNone/>
              <a:defRPr/>
            </a:pPr>
            <a:endParaRPr lang="en-US" altLang="zh-CN" sz="2000" dirty="0" smtClean="0"/>
          </a:p>
          <a:p>
            <a:pPr marL="0" indent="539750">
              <a:buFontTx/>
              <a:buNone/>
              <a:defRPr/>
            </a:pPr>
            <a:r>
              <a:rPr lang="zh-CN" altLang="en-US" sz="2000" dirty="0">
                <a:latin typeface="+mn-ea"/>
              </a:rPr>
              <a:t>为了确保资源的稳定供应和加强对全球资源的控制力度</a:t>
            </a:r>
            <a:r>
              <a:rPr lang="zh-CN" altLang="en-US" sz="2000" dirty="0" smtClean="0">
                <a:latin typeface="+mn-ea"/>
              </a:rPr>
              <a:t>，以</a:t>
            </a:r>
            <a:r>
              <a:rPr lang="zh-CN" altLang="en-US" sz="2000" dirty="0">
                <a:latin typeface="+mn-ea"/>
              </a:rPr>
              <a:t>美国为首的</a:t>
            </a:r>
            <a:r>
              <a:rPr lang="zh-CN" altLang="en-US" sz="2000" dirty="0" smtClean="0">
                <a:latin typeface="+mn-ea"/>
              </a:rPr>
              <a:t>西方国家</a:t>
            </a:r>
            <a:r>
              <a:rPr lang="zh-CN" altLang="en-US" sz="2000" dirty="0">
                <a:latin typeface="+mn-ea"/>
              </a:rPr>
              <a:t>相继建立和完善了战略资源的储备制度</a:t>
            </a:r>
            <a:r>
              <a:rPr lang="zh-CN" altLang="en-US" sz="2000" dirty="0" smtClean="0">
                <a:latin typeface="+mn-ea"/>
              </a:rPr>
              <a:t>。国际</a:t>
            </a:r>
            <a:r>
              <a:rPr lang="zh-CN" altLang="en-US" sz="2000" dirty="0">
                <a:latin typeface="+mn-ea"/>
              </a:rPr>
              <a:t>资源垄断在短时期内不能</a:t>
            </a:r>
            <a:r>
              <a:rPr lang="zh-CN" altLang="en-US" sz="2000" dirty="0" smtClean="0">
                <a:latin typeface="+mn-ea"/>
              </a:rPr>
              <a:t>结束</a:t>
            </a:r>
            <a:r>
              <a:rPr lang="zh-CN" altLang="en-US" sz="2000" dirty="0">
                <a:latin typeface="+mn-ea"/>
              </a:rPr>
              <a:t>，</a:t>
            </a:r>
            <a:r>
              <a:rPr lang="zh-CN" altLang="en-US" sz="2000" dirty="0" smtClean="0">
                <a:latin typeface="+mn-ea"/>
              </a:rPr>
              <a:t>必要</a:t>
            </a:r>
            <a:r>
              <a:rPr lang="zh-CN" altLang="en-US" sz="2000" dirty="0">
                <a:latin typeface="+mn-ea"/>
              </a:rPr>
              <a:t>而充分的资源储备才能够有可能抵制因垄断而造成的资源短缺和价格飙升。</a:t>
            </a:r>
            <a:endParaRPr lang="en-US" altLang="zh-CN" sz="2000" dirty="0" smtClean="0"/>
          </a:p>
          <a:p>
            <a:pPr marL="0" indent="539750">
              <a:buFontTx/>
              <a:buNone/>
              <a:defRPr/>
            </a:pPr>
            <a:endParaRPr lang="en-US" altLang="zh-CN" sz="2000" dirty="0" smtClean="0">
              <a:latin typeface="+mn-ea"/>
            </a:endParaRPr>
          </a:p>
          <a:p>
            <a:pPr marL="0" indent="539750">
              <a:buFontTx/>
              <a:buNone/>
              <a:defRPr/>
            </a:pPr>
            <a:endParaRPr lang="en-US" altLang="zh-CN" sz="2000" dirty="0" smtClean="0">
              <a:latin typeface="+mn-ea"/>
            </a:endParaRPr>
          </a:p>
          <a:p>
            <a:pPr marL="0" indent="539750">
              <a:buFontTx/>
              <a:buNone/>
              <a:defRPr/>
            </a:pPr>
            <a:r>
              <a:rPr lang="zh-CN" altLang="en-US" sz="2000" dirty="0">
                <a:latin typeface="+mn-ea"/>
              </a:rPr>
              <a:t>作为一个资源生产与消费大国</a:t>
            </a:r>
            <a:r>
              <a:rPr lang="zh-CN" altLang="en-US" sz="2000" dirty="0" smtClean="0">
                <a:latin typeface="+mn-ea"/>
              </a:rPr>
              <a:t>，我国应立足</a:t>
            </a:r>
            <a:r>
              <a:rPr lang="zh-CN" altLang="en-US" sz="2000" dirty="0">
                <a:latin typeface="+mn-ea"/>
              </a:rPr>
              <a:t>国内资源的开发利用</a:t>
            </a:r>
            <a:r>
              <a:rPr lang="zh-CN" altLang="en-US" sz="2000" dirty="0" smtClean="0">
                <a:latin typeface="+mn-ea"/>
              </a:rPr>
              <a:t>、节约、替代，参与全球资源</a:t>
            </a:r>
            <a:r>
              <a:rPr lang="zh-CN" altLang="en-US" sz="2000" dirty="0">
                <a:latin typeface="+mn-ea"/>
              </a:rPr>
              <a:t>分工并获取稳定的资源来源是保证我国资源安全的着力点</a:t>
            </a:r>
            <a:r>
              <a:rPr lang="zh-CN" altLang="en-US" sz="2000" dirty="0" smtClean="0">
                <a:latin typeface="+mn-ea"/>
              </a:rPr>
              <a:t>。</a:t>
            </a:r>
            <a:endParaRPr lang="en-US" altLang="zh-CN" sz="2000" dirty="0" smtClean="0">
              <a:latin typeface="+mn-ea"/>
            </a:endParaRPr>
          </a:p>
          <a:p>
            <a:pPr marL="0" indent="539750">
              <a:buFontTx/>
              <a:buNone/>
              <a:defRPr/>
            </a:pPr>
            <a:r>
              <a:rPr lang="zh-CN" altLang="en-US" sz="2000" dirty="0"/>
              <a:t>首先</a:t>
            </a:r>
            <a:r>
              <a:rPr lang="zh-CN" altLang="en-US" sz="2000" dirty="0" smtClean="0"/>
              <a:t>，强化</a:t>
            </a:r>
            <a:r>
              <a:rPr lang="zh-CN" altLang="en-US" sz="2000" dirty="0"/>
              <a:t>与资源丰富国家或地区的外交合作；其次</a:t>
            </a:r>
            <a:r>
              <a:rPr lang="zh-CN" altLang="en-US" sz="2000" dirty="0" smtClean="0"/>
              <a:t>，对</a:t>
            </a:r>
            <a:r>
              <a:rPr lang="zh-CN" altLang="en-US" sz="2000" dirty="0"/>
              <a:t>不同国家采取不同的战略对策；再次</a:t>
            </a:r>
            <a:r>
              <a:rPr lang="zh-CN" altLang="en-US" sz="2000" dirty="0" smtClean="0"/>
              <a:t>，继续</a:t>
            </a:r>
            <a:r>
              <a:rPr lang="zh-CN" altLang="en-US" sz="2000" dirty="0"/>
              <a:t>推进石油进口多元化战略；最后</a:t>
            </a:r>
            <a:r>
              <a:rPr lang="zh-CN" altLang="en-US" sz="2000" dirty="0" smtClean="0"/>
              <a:t>，充分</a:t>
            </a:r>
            <a:r>
              <a:rPr lang="zh-CN" altLang="en-US" sz="2000" dirty="0"/>
              <a:t>利用高层外交保障资源供给。</a:t>
            </a:r>
            <a:endParaRPr lang="zh-CN" altLang="en-US" sz="2000" dirty="0"/>
          </a:p>
          <a:p>
            <a:pPr marL="0" indent="539750">
              <a:buFontTx/>
              <a:buNone/>
              <a:defRPr/>
            </a:pPr>
            <a:r>
              <a:rPr lang="zh-CN" altLang="en-US" sz="2000" dirty="0">
                <a:solidFill>
                  <a:srgbClr val="C00000"/>
                </a:solidFill>
              </a:rPr>
              <a:t>中国新能源汽车的崛起——背后的逻辑</a:t>
            </a:r>
            <a:r>
              <a:rPr lang="zh-CN" altLang="en-US" sz="2000" dirty="0"/>
              <a:t>？</a:t>
            </a:r>
            <a:endParaRPr lang="en-US" altLang="zh-CN" sz="2000" dirty="0" smtClean="0"/>
          </a:p>
          <a:p>
            <a:pPr marL="0" indent="0">
              <a:buFontTx/>
              <a:buNone/>
              <a:defRPr/>
            </a:pPr>
            <a:endParaRPr lang="en-US" altLang="zh-CN" sz="2000" dirty="0"/>
          </a:p>
        </p:txBody>
      </p:sp>
      <p:sp>
        <p:nvSpPr>
          <p:cNvPr id="7" name="矩形: 圆角 39"/>
          <p:cNvSpPr/>
          <p:nvPr/>
        </p:nvSpPr>
        <p:spPr>
          <a:xfrm>
            <a:off x="957384" y="1377173"/>
            <a:ext cx="20162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资源安全策略</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8" name="矩形: 圆角 39"/>
          <p:cNvSpPr/>
          <p:nvPr/>
        </p:nvSpPr>
        <p:spPr>
          <a:xfrm>
            <a:off x="957384" y="3284984"/>
            <a:ext cx="28225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4</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中国资源贸易新战略</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区域贸易与竞争</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0">
              <a:buFontTx/>
              <a:buNone/>
            </a:pPr>
            <a:endParaRPr lang="en-US" altLang="zh-CN" sz="2000" dirty="0"/>
          </a:p>
          <a:p>
            <a:pPr marL="0" indent="539750">
              <a:buNone/>
            </a:pPr>
            <a:endParaRPr lang="en-US" altLang="zh-CN" sz="2000" dirty="0" smtClean="0">
              <a:latin typeface="+mn-ea"/>
            </a:endParaRPr>
          </a:p>
          <a:p>
            <a:pPr marL="0" indent="539750">
              <a:buNone/>
            </a:pPr>
            <a:r>
              <a:rPr lang="zh-CN" altLang="zh-CN" sz="2000" dirty="0" smtClean="0">
                <a:latin typeface="+mn-ea"/>
              </a:rPr>
              <a:t>区域</a:t>
            </a:r>
            <a:r>
              <a:rPr lang="zh-CN" altLang="zh-CN" sz="2000" dirty="0">
                <a:latin typeface="+mn-ea"/>
              </a:rPr>
              <a:t>经济发展过程，一般表现为资本替代劳动的过程，即在产品的成本构成中，劳动力的投入所占比重趋于下降，资本的投入所占比重趋于上升</a:t>
            </a:r>
            <a:r>
              <a:rPr lang="zh-CN" altLang="zh-CN" sz="2000" dirty="0" smtClean="0">
                <a:latin typeface="+mn-ea"/>
              </a:rPr>
              <a:t>。</a:t>
            </a:r>
            <a:r>
              <a:rPr lang="zh-CN" altLang="en-US" sz="2000" dirty="0" smtClean="0">
                <a:latin typeface="+mn-ea"/>
              </a:rPr>
              <a:t>区域产业转变与经济发展的过程，就是资本、劳动力在发达地区与落后地区之间转移的过程。</a:t>
            </a:r>
            <a:endParaRPr lang="en-US" altLang="zh-CN" sz="2000" dirty="0" smtClean="0">
              <a:latin typeface="+mn-ea"/>
            </a:endParaRPr>
          </a:p>
          <a:p>
            <a:pPr marL="0" indent="539750">
              <a:buNone/>
            </a:pPr>
            <a:r>
              <a:rPr lang="zh-CN" altLang="zh-CN" sz="2000" dirty="0" smtClean="0">
                <a:latin typeface="+mn-ea"/>
              </a:rPr>
              <a:t>区域</a:t>
            </a:r>
            <a:r>
              <a:rPr lang="zh-CN" altLang="zh-CN" sz="2000" dirty="0">
                <a:latin typeface="+mn-ea"/>
              </a:rPr>
              <a:t>产业发展遵循资源密集型产业</a:t>
            </a:r>
            <a:r>
              <a:rPr lang="en-US" altLang="zh-CN" sz="2000" dirty="0">
                <a:latin typeface="+mn-ea"/>
              </a:rPr>
              <a:t>-</a:t>
            </a:r>
            <a:r>
              <a:rPr lang="zh-CN" altLang="zh-CN" sz="2000" dirty="0">
                <a:latin typeface="+mn-ea"/>
              </a:rPr>
              <a:t>劳动密集型产业</a:t>
            </a:r>
            <a:r>
              <a:rPr lang="en-US" altLang="zh-CN" sz="2000" dirty="0">
                <a:latin typeface="+mn-ea"/>
              </a:rPr>
              <a:t>-</a:t>
            </a:r>
            <a:r>
              <a:rPr lang="zh-CN" altLang="zh-CN" sz="2000" dirty="0">
                <a:latin typeface="+mn-ea"/>
              </a:rPr>
              <a:t>资本密集型</a:t>
            </a:r>
            <a:r>
              <a:rPr lang="zh-CN" altLang="zh-CN" sz="2000" dirty="0" smtClean="0">
                <a:latin typeface="+mn-ea"/>
              </a:rPr>
              <a:t>产业的发展路径，</a:t>
            </a:r>
            <a:r>
              <a:rPr lang="zh-CN" altLang="en-US" sz="2000" dirty="0" smtClean="0">
                <a:latin typeface="+mn-ea"/>
              </a:rPr>
              <a:t>其</a:t>
            </a:r>
            <a:r>
              <a:rPr lang="zh-CN" altLang="zh-CN" sz="2000" dirty="0" smtClean="0">
                <a:latin typeface="+mn-ea"/>
              </a:rPr>
              <a:t>平均</a:t>
            </a:r>
            <a:r>
              <a:rPr lang="zh-CN" altLang="zh-CN" sz="2000" dirty="0">
                <a:latin typeface="+mn-ea"/>
              </a:rPr>
              <a:t>资本</a:t>
            </a:r>
            <a:r>
              <a:rPr lang="en-US" altLang="zh-CN" sz="2000" dirty="0">
                <a:latin typeface="+mn-ea"/>
              </a:rPr>
              <a:t>-</a:t>
            </a:r>
            <a:r>
              <a:rPr lang="zh-CN" altLang="zh-CN" sz="2000" dirty="0">
                <a:latin typeface="+mn-ea"/>
              </a:rPr>
              <a:t>劳动比率逐步增大</a:t>
            </a:r>
            <a:r>
              <a:rPr lang="zh-CN" altLang="zh-CN" sz="2000" dirty="0" smtClean="0">
                <a:latin typeface="+mn-ea"/>
              </a:rPr>
              <a:t>。</a:t>
            </a:r>
            <a:endParaRPr lang="en-US" altLang="zh-CN" sz="2000" dirty="0" smtClean="0">
              <a:latin typeface="+mn-ea"/>
            </a:endParaRPr>
          </a:p>
          <a:p>
            <a:pPr marL="0" indent="539750">
              <a:buNone/>
            </a:pPr>
            <a:endParaRPr lang="en-US" altLang="zh-CN" sz="2000" dirty="0" smtClean="0">
              <a:latin typeface="+mn-ea"/>
            </a:endParaRPr>
          </a:p>
        </p:txBody>
      </p:sp>
      <p:sp>
        <p:nvSpPr>
          <p:cNvPr id="4" name="矩形: 圆角 39"/>
          <p:cNvSpPr/>
          <p:nvPr/>
        </p:nvSpPr>
        <p:spPr>
          <a:xfrm>
            <a:off x="481115" y="1381125"/>
            <a:ext cx="3528392"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4</a:t>
            </a:r>
            <a:r>
              <a:rPr lang="zh-CN" altLang="en-US" sz="2400" b="1" dirty="0" smtClean="0">
                <a:solidFill>
                  <a:prstClr val="black"/>
                </a:solidFill>
                <a:latin typeface="仿宋" panose="02010609060101010101" pitchFamily="49" charset="-122"/>
                <a:ea typeface="仿宋" panose="02010609060101010101" pitchFamily="49" charset="-122"/>
              </a:rPr>
              <a:t>、区际资本和产业</a:t>
            </a:r>
            <a:r>
              <a:rPr lang="zh-CN" altLang="en-US" sz="2400" b="1" dirty="0">
                <a:solidFill>
                  <a:prstClr val="black"/>
                </a:solidFill>
                <a:latin typeface="仿宋" panose="02010609060101010101" pitchFamily="49" charset="-122"/>
                <a:ea typeface="仿宋" panose="02010609060101010101" pitchFamily="49" charset="-122"/>
              </a:rPr>
              <a:t>竞争</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043608" y="2141215"/>
            <a:ext cx="20162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区际产业竞争</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0" y="0"/>
            <a:ext cx="946785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区域贸易与竞争</a:t>
            </a:r>
            <a:endParaRPr lang="zh-CN" altLang="en-US" dirty="0"/>
          </a:p>
        </p:txBody>
      </p:sp>
      <p:sp>
        <p:nvSpPr>
          <p:cNvPr id="30723" name="内容占位符 2"/>
          <p:cNvSpPr>
            <a:spLocks noGrp="1"/>
          </p:cNvSpPr>
          <p:nvPr>
            <p:ph idx="1"/>
          </p:nvPr>
        </p:nvSpPr>
        <p:spPr bwMode="auto">
          <a:xfrm>
            <a:off x="323850" y="1412875"/>
            <a:ext cx="8351838"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zh-CN"/>
          </a:p>
          <a:p>
            <a:endParaRPr lang="en-US" altLang="zh-CN"/>
          </a:p>
          <a:p>
            <a:endParaRPr lang="en-US" altLang="zh-CN"/>
          </a:p>
          <a:p>
            <a:endParaRPr lang="en-US" altLang="zh-CN"/>
          </a:p>
          <a:p>
            <a:endParaRPr lang="en-US" altLang="zh-CN"/>
          </a:p>
          <a:p>
            <a:endParaRPr lang="en-US" altLang="zh-CN"/>
          </a:p>
        </p:txBody>
      </p:sp>
      <p:sp>
        <p:nvSpPr>
          <p:cNvPr id="9" name="内容占位符 2"/>
          <p:cNvSpPr txBox="1"/>
          <p:nvPr/>
        </p:nvSpPr>
        <p:spPr bwMode="auto">
          <a:xfrm>
            <a:off x="323850" y="1212849"/>
            <a:ext cx="8642350" cy="54006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Tx/>
              <a:buNone/>
              <a:defRPr/>
            </a:pPr>
            <a:endParaRPr lang="en-US" altLang="zh-CN" sz="2000" dirty="0" smtClean="0"/>
          </a:p>
          <a:p>
            <a:pPr marL="0" indent="539750">
              <a:buFontTx/>
              <a:buNone/>
              <a:defRPr/>
            </a:pPr>
            <a:r>
              <a:rPr lang="zh-CN" altLang="en-US" sz="2000" dirty="0" smtClean="0">
                <a:latin typeface="+mn-ea"/>
              </a:rPr>
              <a:t>资本</a:t>
            </a:r>
            <a:r>
              <a:rPr lang="zh-CN" altLang="en-US" sz="2000" dirty="0">
                <a:latin typeface="+mn-ea"/>
              </a:rPr>
              <a:t>和劳动力一样</a:t>
            </a:r>
            <a:r>
              <a:rPr lang="zh-CN" altLang="en-US" sz="2000" dirty="0" smtClean="0">
                <a:latin typeface="+mn-ea"/>
              </a:rPr>
              <a:t>，通过</a:t>
            </a:r>
            <a:r>
              <a:rPr lang="zh-CN" altLang="en-US" sz="2000" dirty="0">
                <a:latin typeface="+mn-ea"/>
              </a:rPr>
              <a:t>区际流动也会对流出地区和流入地区的经济发展</a:t>
            </a:r>
            <a:r>
              <a:rPr lang="zh-CN" altLang="en-US" sz="2000" dirty="0" smtClean="0">
                <a:latin typeface="+mn-ea"/>
              </a:rPr>
              <a:t>产生</a:t>
            </a:r>
            <a:r>
              <a:rPr lang="zh-CN" altLang="en-US" sz="2000" dirty="0">
                <a:latin typeface="+mn-ea"/>
              </a:rPr>
              <a:t>影响</a:t>
            </a:r>
            <a:r>
              <a:rPr lang="zh-CN" altLang="en-US" sz="2000" dirty="0" smtClean="0">
                <a:latin typeface="+mn-ea"/>
              </a:rPr>
              <a:t>。资本的收益率差异既是资本区际流动原因，也会随着资本的区际流动而导致区域内收益的变化（增加）。</a:t>
            </a:r>
            <a:endParaRPr lang="en-US" altLang="zh-CN" sz="2000" dirty="0" smtClean="0">
              <a:latin typeface="+mn-ea"/>
            </a:endParaRPr>
          </a:p>
          <a:p>
            <a:pPr marL="0" indent="539750">
              <a:buFontTx/>
              <a:buNone/>
              <a:defRPr/>
            </a:pPr>
            <a:r>
              <a:rPr lang="zh-CN" altLang="en-US" sz="2000" dirty="0">
                <a:latin typeface="+mn-ea"/>
              </a:rPr>
              <a:t>资本流动的方式主要有两种</a:t>
            </a:r>
            <a:r>
              <a:rPr lang="zh-CN" altLang="en-US" sz="2000" dirty="0" smtClean="0">
                <a:latin typeface="+mn-ea"/>
              </a:rPr>
              <a:t>：一</a:t>
            </a:r>
            <a:r>
              <a:rPr lang="zh-CN" altLang="en-US" sz="2000" dirty="0">
                <a:latin typeface="+mn-ea"/>
              </a:rPr>
              <a:t>是</a:t>
            </a:r>
            <a:r>
              <a:rPr lang="zh-CN" altLang="en-US" sz="2000" dirty="0" smtClean="0">
                <a:latin typeface="+mn-ea"/>
              </a:rPr>
              <a:t>货币的</a:t>
            </a:r>
            <a:r>
              <a:rPr lang="zh-CN" altLang="en-US" sz="2000" dirty="0">
                <a:latin typeface="+mn-ea"/>
              </a:rPr>
              <a:t>区际流动</a:t>
            </a:r>
            <a:r>
              <a:rPr lang="zh-CN" altLang="en-US" sz="2000" dirty="0" smtClean="0">
                <a:latin typeface="+mn-ea"/>
              </a:rPr>
              <a:t>，如</a:t>
            </a:r>
            <a:r>
              <a:rPr lang="zh-CN" altLang="en-US" sz="2000" dirty="0">
                <a:latin typeface="+mn-ea"/>
              </a:rPr>
              <a:t>通过银行的地区间资金拆借</a:t>
            </a:r>
            <a:r>
              <a:rPr lang="zh-CN" altLang="en-US" sz="2000" dirty="0" smtClean="0">
                <a:latin typeface="+mn-ea"/>
              </a:rPr>
              <a:t>，以</a:t>
            </a:r>
            <a:r>
              <a:rPr lang="zh-CN" altLang="en-US" sz="2000" dirty="0">
                <a:latin typeface="+mn-ea"/>
              </a:rPr>
              <a:t>中央政府为媒介的地区间财政</a:t>
            </a:r>
            <a:r>
              <a:rPr lang="zh-CN" altLang="en-US" sz="2000" dirty="0" smtClean="0">
                <a:latin typeface="+mn-ea"/>
              </a:rPr>
              <a:t>转移</a:t>
            </a:r>
            <a:r>
              <a:rPr lang="zh-CN" altLang="en-US" sz="2000" dirty="0">
                <a:latin typeface="+mn-ea"/>
              </a:rPr>
              <a:t>支付等</a:t>
            </a:r>
            <a:r>
              <a:rPr lang="zh-CN" altLang="en-US" sz="2000" dirty="0" smtClean="0">
                <a:latin typeface="+mn-ea"/>
              </a:rPr>
              <a:t>；二</a:t>
            </a:r>
            <a:r>
              <a:rPr lang="zh-CN" altLang="en-US" sz="2000" dirty="0">
                <a:latin typeface="+mn-ea"/>
              </a:rPr>
              <a:t>是直接投资</a:t>
            </a:r>
            <a:r>
              <a:rPr lang="zh-CN" altLang="en-US" sz="2000" dirty="0" smtClean="0">
                <a:latin typeface="+mn-ea"/>
              </a:rPr>
              <a:t>，即</a:t>
            </a:r>
            <a:r>
              <a:rPr lang="zh-CN" altLang="en-US" sz="2000" dirty="0">
                <a:latin typeface="+mn-ea"/>
              </a:rPr>
              <a:t>以企业为主体的跨地区投资。</a:t>
            </a:r>
            <a:endParaRPr lang="en-US" altLang="zh-CN" sz="2000" dirty="0" smtClean="0"/>
          </a:p>
          <a:p>
            <a:pPr marL="0" indent="539750">
              <a:buFontTx/>
              <a:buNone/>
              <a:defRPr/>
            </a:pPr>
            <a:endParaRPr lang="en-US" altLang="zh-CN" sz="2000" dirty="0" smtClean="0">
              <a:latin typeface="+mn-ea"/>
            </a:endParaRPr>
          </a:p>
          <a:p>
            <a:pPr marL="0" indent="539750">
              <a:buFontTx/>
              <a:buNone/>
              <a:defRPr/>
            </a:pPr>
            <a:r>
              <a:rPr lang="zh-CN" altLang="en-US" sz="2000" dirty="0">
                <a:latin typeface="+mn-ea"/>
              </a:rPr>
              <a:t>区际产业转移</a:t>
            </a:r>
            <a:r>
              <a:rPr lang="zh-CN" altLang="en-US" sz="2000" dirty="0" smtClean="0">
                <a:latin typeface="+mn-ea"/>
              </a:rPr>
              <a:t>，是</a:t>
            </a:r>
            <a:r>
              <a:rPr lang="zh-CN" altLang="en-US" sz="2000" dirty="0">
                <a:latin typeface="+mn-ea"/>
              </a:rPr>
              <a:t>经济发展过程中区域间比较优势转化的必然结果</a:t>
            </a:r>
            <a:r>
              <a:rPr lang="zh-CN" altLang="en-US" sz="2000" dirty="0" smtClean="0">
                <a:latin typeface="+mn-ea"/>
              </a:rPr>
              <a:t>。发达地区</a:t>
            </a:r>
            <a:r>
              <a:rPr lang="zh-CN" altLang="en-US" sz="2000" dirty="0">
                <a:latin typeface="+mn-ea"/>
              </a:rPr>
              <a:t>向落后地区不断转移已经丧失优势的产业</a:t>
            </a:r>
            <a:r>
              <a:rPr lang="zh-CN" altLang="en-US" sz="2000" dirty="0" smtClean="0">
                <a:latin typeface="+mn-ea"/>
              </a:rPr>
              <a:t>，能</a:t>
            </a:r>
            <a:r>
              <a:rPr lang="zh-CN" altLang="en-US" sz="2000" dirty="0">
                <a:latin typeface="+mn-ea"/>
              </a:rPr>
              <a:t>促使落后</a:t>
            </a:r>
            <a:r>
              <a:rPr lang="zh-CN" altLang="en-US" sz="2000" dirty="0" smtClean="0">
                <a:latin typeface="+mn-ea"/>
              </a:rPr>
              <a:t>地区劳动力</a:t>
            </a:r>
            <a:r>
              <a:rPr lang="zh-CN" altLang="en-US" sz="2000" dirty="0">
                <a:latin typeface="+mn-ea"/>
              </a:rPr>
              <a:t>收益所占比重</a:t>
            </a:r>
            <a:r>
              <a:rPr lang="zh-CN" altLang="en-US" sz="2000" dirty="0" smtClean="0">
                <a:latin typeface="+mn-ea"/>
              </a:rPr>
              <a:t>提高并推进</a:t>
            </a:r>
            <a:r>
              <a:rPr lang="zh-CN" altLang="en-US" sz="2000" dirty="0">
                <a:latin typeface="+mn-ea"/>
              </a:rPr>
              <a:t>落后地区的工业化</a:t>
            </a:r>
            <a:r>
              <a:rPr lang="zh-CN" altLang="en-US" sz="2000" dirty="0" smtClean="0">
                <a:latin typeface="+mn-ea"/>
              </a:rPr>
              <a:t>。</a:t>
            </a:r>
            <a:endParaRPr lang="en-US" altLang="zh-CN" sz="2000" dirty="0" smtClean="0">
              <a:latin typeface="+mn-ea"/>
            </a:endParaRPr>
          </a:p>
          <a:p>
            <a:pPr marL="0" indent="539750">
              <a:buFontTx/>
              <a:buNone/>
              <a:defRPr/>
            </a:pPr>
            <a:r>
              <a:rPr lang="zh-CN" altLang="en-US" sz="2000" dirty="0" smtClean="0"/>
              <a:t>由于发达地区对劳动力收益的占有，劳动力流动会扩大</a:t>
            </a:r>
            <a:r>
              <a:rPr lang="zh-CN" altLang="en-US" sz="2000" dirty="0"/>
              <a:t>区域间的</a:t>
            </a:r>
            <a:r>
              <a:rPr lang="zh-CN" altLang="en-US" sz="2000" dirty="0" smtClean="0"/>
              <a:t>发展差距；而资本</a:t>
            </a:r>
            <a:r>
              <a:rPr lang="zh-CN" altLang="en-US" sz="2000" dirty="0"/>
              <a:t>的区际流动</a:t>
            </a:r>
            <a:r>
              <a:rPr lang="zh-CN" altLang="en-US" sz="2000" dirty="0" smtClean="0"/>
              <a:t>，一方面</a:t>
            </a:r>
            <a:r>
              <a:rPr lang="zh-CN" altLang="en-US" sz="2000" dirty="0"/>
              <a:t>改变了发达地区和落后地区的资源配置结构，另一方面提高了落后地区的资源利用效率</a:t>
            </a:r>
            <a:r>
              <a:rPr lang="zh-CN" altLang="en-US" sz="2000" dirty="0" smtClean="0"/>
              <a:t>，缩小</a:t>
            </a:r>
            <a:r>
              <a:rPr lang="zh-CN" altLang="en-US" sz="2000" dirty="0"/>
              <a:t>了发达地区和落后</a:t>
            </a:r>
            <a:r>
              <a:rPr lang="zh-CN" altLang="en-US" sz="2000" dirty="0" smtClean="0"/>
              <a:t>地区的差距。这就是说，资本</a:t>
            </a:r>
            <a:r>
              <a:rPr lang="zh-CN" altLang="en-US" sz="2000" dirty="0"/>
              <a:t>的区际转移有望缩小区域差异</a:t>
            </a:r>
            <a:r>
              <a:rPr lang="zh-CN" altLang="en-US" sz="2000" dirty="0" smtClean="0"/>
              <a:t>，而</a:t>
            </a:r>
            <a:r>
              <a:rPr lang="zh-CN" altLang="en-US" sz="2000" dirty="0"/>
              <a:t>劳动力的区际转移却有可能拉大区域差异。</a:t>
            </a:r>
            <a:endParaRPr lang="en-US" altLang="zh-CN" sz="2000" dirty="0"/>
          </a:p>
        </p:txBody>
      </p:sp>
      <p:sp>
        <p:nvSpPr>
          <p:cNvPr id="8" name="矩形: 圆角 39"/>
          <p:cNvSpPr/>
          <p:nvPr/>
        </p:nvSpPr>
        <p:spPr>
          <a:xfrm>
            <a:off x="971600" y="1196851"/>
            <a:ext cx="20162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区际资本竞争</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11" name="矩形: 圆角 39"/>
          <p:cNvSpPr/>
          <p:nvPr/>
        </p:nvSpPr>
        <p:spPr>
          <a:xfrm>
            <a:off x="971600" y="3481138"/>
            <a:ext cx="27999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a:solidFill>
                  <a:prstClr val="black"/>
                </a:solidFill>
                <a:latin typeface="仿宋" panose="02010609060101010101" pitchFamily="49" charset="-122"/>
                <a:ea typeface="仿宋" panose="02010609060101010101" pitchFamily="49" charset="-122"/>
              </a:rPr>
              <a:t>要素</a:t>
            </a:r>
            <a:r>
              <a:rPr lang="zh-CN" altLang="en-US" sz="2000" b="1" dirty="0" smtClean="0">
                <a:solidFill>
                  <a:prstClr val="black"/>
                </a:solidFill>
                <a:latin typeface="仿宋" panose="02010609060101010101" pitchFamily="49" charset="-122"/>
                <a:ea typeface="仿宋" panose="02010609060101010101" pitchFamily="49" charset="-122"/>
              </a:rPr>
              <a:t>流动与产业转移</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0">
              <a:buFontTx/>
              <a:buNone/>
            </a:pPr>
            <a:endParaRPr lang="en-US" altLang="zh-CN" sz="2000" dirty="0"/>
          </a:p>
          <a:p>
            <a:pPr marL="0" indent="539750">
              <a:buNone/>
            </a:pPr>
            <a:endParaRPr lang="en-US" altLang="zh-CN" sz="2000" dirty="0" smtClean="0">
              <a:latin typeface="+mn-ea"/>
            </a:endParaRPr>
          </a:p>
          <a:p>
            <a:pPr marL="0" indent="539750">
              <a:buNone/>
            </a:pPr>
            <a:r>
              <a:rPr lang="zh-CN" altLang="en-US" sz="2000" dirty="0">
                <a:latin typeface="+mn-ea"/>
              </a:rPr>
              <a:t>区域是具有空间维度的经济组织，区域经济学的基本理论框架与区域的空间经济内涵紧密</a:t>
            </a:r>
            <a:r>
              <a:rPr lang="zh-CN" altLang="en-US" sz="2000" dirty="0" smtClean="0">
                <a:latin typeface="+mn-ea"/>
              </a:rPr>
              <a:t>相连。</a:t>
            </a:r>
            <a:endParaRPr lang="en-US" altLang="zh-CN" sz="2000" dirty="0" smtClean="0">
              <a:latin typeface="+mn-ea"/>
            </a:endParaRPr>
          </a:p>
          <a:p>
            <a:pPr marL="0" indent="539750">
              <a:buNone/>
            </a:pPr>
            <a:r>
              <a:rPr lang="zh-CN" altLang="en-US" sz="2000" b="1" dirty="0">
                <a:latin typeface="+mn-ea"/>
              </a:rPr>
              <a:t>市场</a:t>
            </a:r>
            <a:r>
              <a:rPr lang="zh-CN" altLang="en-US" sz="2000" b="1" dirty="0" smtClean="0">
                <a:latin typeface="+mn-ea"/>
              </a:rPr>
              <a:t>分割与</a:t>
            </a:r>
            <a:r>
              <a:rPr lang="zh-CN" altLang="en-US" sz="2000" b="1" dirty="0">
                <a:latin typeface="+mn-ea"/>
              </a:rPr>
              <a:t>统一：</a:t>
            </a:r>
            <a:r>
              <a:rPr lang="zh-CN" altLang="en-US" sz="2000" dirty="0">
                <a:latin typeface="+mn-ea"/>
              </a:rPr>
              <a:t>区域及其边界的存在使得整个世界的市场实际上处于被分割的状态，区域</a:t>
            </a:r>
            <a:r>
              <a:rPr lang="zh-CN" altLang="en-US" sz="2000" dirty="0" smtClean="0">
                <a:latin typeface="+mn-ea"/>
              </a:rPr>
              <a:t>差异影响</a:t>
            </a:r>
            <a:r>
              <a:rPr lang="zh-CN" altLang="en-US" sz="2000" dirty="0">
                <a:latin typeface="+mn-ea"/>
              </a:rPr>
              <a:t>着</a:t>
            </a:r>
            <a:r>
              <a:rPr lang="zh-CN" altLang="en-US" sz="2000" dirty="0" smtClean="0">
                <a:latin typeface="+mn-ea"/>
              </a:rPr>
              <a:t>产品的流动与生产者</a:t>
            </a:r>
            <a:r>
              <a:rPr lang="zh-CN" altLang="en-US" sz="2000" dirty="0">
                <a:latin typeface="+mn-ea"/>
              </a:rPr>
              <a:t>和消费者的自由迁移。市场分割与</a:t>
            </a:r>
            <a:r>
              <a:rPr lang="zh-CN" altLang="en-US" sz="2000" dirty="0" smtClean="0">
                <a:latin typeface="+mn-ea"/>
              </a:rPr>
              <a:t>市场统一</a:t>
            </a:r>
            <a:r>
              <a:rPr lang="zh-CN" altLang="en-US" sz="2000" dirty="0">
                <a:latin typeface="+mn-ea"/>
              </a:rPr>
              <a:t>并不是相反的对等概念</a:t>
            </a:r>
            <a:r>
              <a:rPr lang="zh-CN" altLang="en-US" sz="2000" dirty="0" smtClean="0">
                <a:latin typeface="+mn-ea"/>
              </a:rPr>
              <a:t>。为了</a:t>
            </a:r>
            <a:r>
              <a:rPr lang="zh-CN" altLang="en-US" sz="2000" dirty="0">
                <a:latin typeface="+mn-ea"/>
              </a:rPr>
              <a:t>研究区域贸易</a:t>
            </a:r>
            <a:r>
              <a:rPr lang="zh-CN" altLang="en-US" sz="2000" dirty="0" smtClean="0">
                <a:latin typeface="+mn-ea"/>
              </a:rPr>
              <a:t>，需要</a:t>
            </a:r>
            <a:r>
              <a:rPr lang="zh-CN" altLang="en-US" sz="2000" dirty="0">
                <a:latin typeface="+mn-ea"/>
              </a:rPr>
              <a:t>对区域的市场分割和</a:t>
            </a:r>
            <a:r>
              <a:rPr lang="zh-CN" altLang="en-US" sz="2000" dirty="0" smtClean="0">
                <a:latin typeface="+mn-ea"/>
              </a:rPr>
              <a:t>市场统一</a:t>
            </a:r>
            <a:r>
              <a:rPr lang="zh-CN" altLang="en-US" sz="2000" dirty="0">
                <a:latin typeface="+mn-ea"/>
              </a:rPr>
              <a:t>程度进行</a:t>
            </a:r>
            <a:r>
              <a:rPr lang="zh-CN" altLang="en-US" sz="2000" dirty="0" smtClean="0">
                <a:latin typeface="+mn-ea"/>
              </a:rPr>
              <a:t>刻画。</a:t>
            </a:r>
            <a:endParaRPr lang="en-US" altLang="zh-CN" sz="2000" dirty="0" smtClean="0">
              <a:latin typeface="+mn-ea"/>
            </a:endParaRPr>
          </a:p>
          <a:p>
            <a:pPr marL="0" indent="539750">
              <a:buNone/>
            </a:pPr>
            <a:r>
              <a:rPr lang="zh-CN" altLang="en-US" sz="2000" b="1" dirty="0">
                <a:latin typeface="+mn-ea"/>
              </a:rPr>
              <a:t>贸易成本与市场开放度：</a:t>
            </a:r>
            <a:r>
              <a:rPr lang="zh-CN" altLang="zh-CN" sz="2000" dirty="0">
                <a:latin typeface="+mn-ea"/>
              </a:rPr>
              <a:t>市场分割与市场统一相互包含，而贸易成本和市场开放度是刻画两者程度的基础要素。贸易成本反映的是一切影响市场分割和市场统一程度从而影响贸易进行的</a:t>
            </a:r>
            <a:r>
              <a:rPr lang="zh-CN" altLang="zh-CN" sz="2000" dirty="0" smtClean="0">
                <a:latin typeface="+mn-ea"/>
              </a:rPr>
              <a:t>成本</a:t>
            </a:r>
            <a:r>
              <a:rPr lang="zh-CN" altLang="en-US" sz="2000" dirty="0" smtClean="0">
                <a:latin typeface="+mn-ea"/>
              </a:rPr>
              <a:t>（如运输成本）</a:t>
            </a:r>
            <a:r>
              <a:rPr lang="zh-CN" altLang="zh-CN" sz="2000" dirty="0" smtClean="0">
                <a:latin typeface="+mn-ea"/>
              </a:rPr>
              <a:t>，贸易</a:t>
            </a:r>
            <a:r>
              <a:rPr lang="zh-CN" altLang="zh-CN" sz="2000" dirty="0">
                <a:latin typeface="+mn-ea"/>
              </a:rPr>
              <a:t>成本的</a:t>
            </a:r>
            <a:r>
              <a:rPr lang="zh-CN" altLang="zh-CN" sz="2000" dirty="0" smtClean="0">
                <a:latin typeface="+mn-ea"/>
              </a:rPr>
              <a:t>倒数表示</a:t>
            </a:r>
            <a:r>
              <a:rPr lang="zh-CN" altLang="zh-CN" sz="2000" dirty="0">
                <a:latin typeface="+mn-ea"/>
              </a:rPr>
              <a:t>市场开放度</a:t>
            </a:r>
            <a:r>
              <a:rPr lang="zh-CN" altLang="zh-CN" sz="2000" dirty="0" smtClean="0">
                <a:latin typeface="+mn-ea"/>
              </a:rPr>
              <a:t>，</a:t>
            </a:r>
            <a:r>
              <a:rPr lang="zh-CN" altLang="en-US" sz="2000" dirty="0" smtClean="0">
                <a:latin typeface="+mn-ea"/>
              </a:rPr>
              <a:t>其</a:t>
            </a:r>
            <a:r>
              <a:rPr lang="zh-CN" altLang="zh-CN" sz="2000" dirty="0" smtClean="0">
                <a:latin typeface="+mn-ea"/>
              </a:rPr>
              <a:t>取值</a:t>
            </a:r>
            <a:r>
              <a:rPr lang="zh-CN" altLang="zh-CN" sz="2000" dirty="0">
                <a:latin typeface="+mn-ea"/>
              </a:rPr>
              <a:t>范围在</a:t>
            </a:r>
            <a:r>
              <a:rPr lang="en-US" altLang="zh-CN" sz="2000" dirty="0">
                <a:latin typeface="+mn-ea"/>
              </a:rPr>
              <a:t>0</a:t>
            </a:r>
            <a:r>
              <a:rPr lang="zh-CN" altLang="zh-CN" sz="2000" dirty="0">
                <a:latin typeface="+mn-ea"/>
              </a:rPr>
              <a:t>到</a:t>
            </a:r>
            <a:r>
              <a:rPr lang="en-US" altLang="zh-CN" sz="2000" dirty="0">
                <a:latin typeface="+mn-ea"/>
              </a:rPr>
              <a:t>1</a:t>
            </a:r>
            <a:r>
              <a:rPr lang="zh-CN" altLang="zh-CN" sz="2000" dirty="0" smtClean="0">
                <a:latin typeface="+mn-ea"/>
              </a:rPr>
              <a:t>之间</a:t>
            </a:r>
            <a:r>
              <a:rPr lang="zh-CN" altLang="en-US" sz="2000" dirty="0">
                <a:latin typeface="+mn-ea"/>
              </a:rPr>
              <a:t>。</a:t>
            </a:r>
            <a:endParaRPr lang="zh-CN" altLang="zh-CN" sz="2000" dirty="0">
              <a:latin typeface="+mn-ea"/>
            </a:endParaRPr>
          </a:p>
          <a:p>
            <a:pPr marL="0" indent="539750">
              <a:buNone/>
            </a:pPr>
            <a:endParaRPr lang="en-US" altLang="zh-CN" sz="2000" dirty="0" smtClean="0">
              <a:latin typeface="+mn-ea"/>
            </a:endParaRPr>
          </a:p>
          <a:p>
            <a:pPr marL="0" indent="539750">
              <a:buNone/>
            </a:pPr>
            <a:endParaRPr lang="en-US" altLang="zh-CN" sz="2000" dirty="0" smtClean="0">
              <a:latin typeface="+mn-ea"/>
            </a:endParaRPr>
          </a:p>
        </p:txBody>
      </p:sp>
      <p:sp>
        <p:nvSpPr>
          <p:cNvPr id="4" name="矩形: 圆角 39"/>
          <p:cNvSpPr/>
          <p:nvPr/>
        </p:nvSpPr>
        <p:spPr>
          <a:xfrm>
            <a:off x="481115" y="1381125"/>
            <a:ext cx="3226789"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1</a:t>
            </a:r>
            <a:r>
              <a:rPr lang="zh-CN" altLang="en-US" sz="2400" b="1" dirty="0" smtClean="0">
                <a:solidFill>
                  <a:prstClr val="black"/>
                </a:solidFill>
                <a:latin typeface="仿宋" panose="02010609060101010101" pitchFamily="49" charset="-122"/>
                <a:ea typeface="仿宋" panose="02010609060101010101" pitchFamily="49" charset="-122"/>
              </a:rPr>
              <a:t>、区际贸易与工业化</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043608" y="2141215"/>
            <a:ext cx="367240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单边、双边与多边贸易问题</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二、区域经济协作的途径"/>
          <p:cNvSpPr txBox="1">
            <a:spLocks noGrp="1"/>
          </p:cNvSpPr>
          <p:nvPr>
            <p:ph type="title" idx="4294967295"/>
          </p:nvPr>
        </p:nvSpPr>
        <p:spPr>
          <a:xfrm>
            <a:off x="827087" y="188912"/>
            <a:ext cx="8181976" cy="792163"/>
          </a:xfrm>
          <a:prstGeom prst="rect">
            <a:avLst/>
          </a:prstGeom>
        </p:spPr>
        <p:txBody>
          <a:bodyPr>
            <a:normAutofit/>
          </a:bodyPr>
          <a:lstStyle>
            <a:lvl1pPr>
              <a:defRPr sz="4000">
                <a:solidFill>
                  <a:srgbClr val="000000"/>
                </a:solidFill>
                <a:latin typeface="SimSun" panose="02010600030101010101" charset="-122"/>
                <a:ea typeface="SimSun" panose="02010600030101010101" charset="-122"/>
                <a:cs typeface="SimSun" panose="02010600030101010101" charset="-122"/>
                <a:sym typeface="SimSun" panose="02010600030101010101" charset="-122"/>
              </a:defRPr>
            </a:lvl1pPr>
          </a:lstStyle>
          <a:p>
            <a:pPr>
              <a:defRPr>
                <a:latin typeface="Calibri Light" panose="020F0702030404030204"/>
                <a:ea typeface="Calibri Light" panose="020F0702030404030204"/>
                <a:cs typeface="Calibri Light" panose="020F0702030404030204"/>
                <a:sym typeface="Calibri Light" panose="020F0702030404030204"/>
              </a:defRPr>
            </a:pPr>
            <a:r>
              <a:rPr>
                <a:latin typeface="SimSun" panose="02010600030101010101" charset="-122"/>
                <a:ea typeface="SimSun" panose="02010600030101010101" charset="-122"/>
                <a:cs typeface="SimSun" panose="02010600030101010101" charset="-122"/>
                <a:sym typeface="SimSun" panose="02010600030101010101" charset="-122"/>
              </a:rPr>
              <a:t>区域经济协作的途径</a:t>
            </a:r>
            <a:endParaRPr>
              <a:latin typeface="SimSun" panose="02010600030101010101" charset="-122"/>
              <a:ea typeface="SimSun" panose="02010600030101010101" charset="-122"/>
              <a:cs typeface="SimSun" panose="02010600030101010101" charset="-122"/>
              <a:sym typeface="SimSun" panose="02010600030101010101" charset="-122"/>
            </a:endParaRPr>
          </a:p>
        </p:txBody>
      </p:sp>
      <p:sp>
        <p:nvSpPr>
          <p:cNvPr id="231" name="（一）区域协作的基础  ？…"/>
          <p:cNvSpPr txBox="1">
            <a:spLocks noGrp="1"/>
          </p:cNvSpPr>
          <p:nvPr>
            <p:ph type="body" idx="4294967295"/>
          </p:nvPr>
        </p:nvSpPr>
        <p:spPr>
          <a:xfrm>
            <a:off x="228600" y="981075"/>
            <a:ext cx="8915400" cy="5876925"/>
          </a:xfrm>
          <a:prstGeom prst="rect">
            <a:avLst/>
          </a:prstGeom>
        </p:spPr>
        <p:txBody>
          <a:bodyPr>
            <a:normAutofit/>
          </a:bodyPr>
          <a:lstStyle/>
          <a:p>
            <a:pPr marL="609600" indent="-609600">
              <a:buSzTx/>
              <a:buNone/>
              <a:defRPr sz="2800"/>
            </a:pPr>
            <a:r>
              <a:rPr>
                <a:latin typeface="SimSun" panose="02010600030101010101" charset="-122"/>
                <a:ea typeface="SimSun" panose="02010600030101010101" charset="-122"/>
                <a:cs typeface="SimSun" panose="02010600030101010101" charset="-122"/>
                <a:sym typeface="SimSun" panose="02010600030101010101" charset="-122"/>
              </a:rPr>
              <a:t>（一）区域协作的基础  </a:t>
            </a:r>
            <a:r>
              <a:rPr>
                <a:solidFill>
                  <a:srgbClr val="FF3300"/>
                </a:solidFill>
                <a:latin typeface="SimSun" panose="02010600030101010101" charset="-122"/>
                <a:ea typeface="SimSun" panose="02010600030101010101" charset="-122"/>
                <a:cs typeface="SimSun" panose="02010600030101010101" charset="-122"/>
                <a:sym typeface="SimSun" panose="02010600030101010101" charset="-122"/>
              </a:rPr>
              <a:t>？</a:t>
            </a:r>
            <a:endParaRPr>
              <a:solidFill>
                <a:srgbClr val="FF3300"/>
              </a:solidFill>
            </a:endParaRPr>
          </a:p>
          <a:p>
            <a:pPr marL="609600" indent="-609600">
              <a:buFontTx/>
              <a:buAutoNum type="arabicPeriod"/>
              <a:defRPr sz="2800"/>
            </a:pPr>
            <a:r>
              <a:rPr>
                <a:latin typeface="SimSun" panose="02010600030101010101" charset="-122"/>
                <a:ea typeface="SimSun" panose="02010600030101010101" charset="-122"/>
                <a:cs typeface="SimSun" panose="02010600030101010101" charset="-122"/>
                <a:sym typeface="SimSun" panose="02010600030101010101" charset="-122"/>
              </a:rPr>
              <a:t>要素禀赋的不同</a:t>
            </a:r>
            <a:endParaRPr>
              <a:latin typeface="SimSun" panose="02010600030101010101" charset="-122"/>
              <a:ea typeface="SimSun" panose="02010600030101010101" charset="-122"/>
              <a:cs typeface="SimSun" panose="02010600030101010101" charset="-122"/>
              <a:sym typeface="SimSun" panose="02010600030101010101" charset="-122"/>
            </a:endParaRPr>
          </a:p>
          <a:p>
            <a:pPr marL="609600" indent="-609600">
              <a:buFontTx/>
              <a:buAutoNum type="arabicPeriod"/>
              <a:defRPr sz="2800"/>
            </a:pPr>
            <a:r>
              <a:rPr>
                <a:latin typeface="SimSun" panose="02010600030101010101" charset="-122"/>
                <a:ea typeface="SimSun" panose="02010600030101010101" charset="-122"/>
                <a:cs typeface="SimSun" panose="02010600030101010101" charset="-122"/>
                <a:sym typeface="SimSun" panose="02010600030101010101" charset="-122"/>
              </a:rPr>
              <a:t>产业分工的不同或产业链条的互补</a:t>
            </a:r>
            <a:endParaRPr>
              <a:latin typeface="SimSun" panose="02010600030101010101" charset="-122"/>
              <a:ea typeface="SimSun" panose="02010600030101010101" charset="-122"/>
              <a:cs typeface="SimSun" panose="02010600030101010101" charset="-122"/>
              <a:sym typeface="SimSun" panose="02010600030101010101" charset="-122"/>
            </a:endParaRPr>
          </a:p>
          <a:p>
            <a:pPr marL="609600" indent="-609600">
              <a:buFontTx/>
              <a:buAutoNum type="arabicPeriod"/>
              <a:defRPr sz="2800"/>
            </a:pPr>
            <a:r>
              <a:rPr>
                <a:latin typeface="SimSun" panose="02010600030101010101" charset="-122"/>
                <a:ea typeface="SimSun" panose="02010600030101010101" charset="-122"/>
                <a:cs typeface="SimSun" panose="02010600030101010101" charset="-122"/>
                <a:sym typeface="SimSun" panose="02010600030101010101" charset="-122"/>
              </a:rPr>
              <a:t>产业梯度的差异</a:t>
            </a:r>
            <a:endParaRPr>
              <a:latin typeface="SimSun" panose="02010600030101010101" charset="-122"/>
              <a:ea typeface="SimSun" panose="02010600030101010101" charset="-122"/>
              <a:cs typeface="SimSun" panose="02010600030101010101" charset="-122"/>
              <a:sym typeface="SimSun" panose="02010600030101010101" charset="-122"/>
            </a:endParaRPr>
          </a:p>
          <a:p>
            <a:pPr marL="609600" indent="-609600">
              <a:buFontTx/>
              <a:buAutoNum type="arabicPeriod"/>
              <a:defRPr sz="2800"/>
            </a:pPr>
            <a:r>
              <a:rPr>
                <a:latin typeface="SimSun" panose="02010600030101010101" charset="-122"/>
                <a:ea typeface="SimSun" panose="02010600030101010101" charset="-122"/>
                <a:cs typeface="SimSun" panose="02010600030101010101" charset="-122"/>
                <a:sym typeface="SimSun" panose="02010600030101010101" charset="-122"/>
              </a:rPr>
              <a:t>中心</a:t>
            </a:r>
            <a:r>
              <a:t>—</a:t>
            </a:r>
            <a:r>
              <a:rPr>
                <a:latin typeface="SimSun" panose="02010600030101010101" charset="-122"/>
                <a:ea typeface="SimSun" panose="02010600030101010101" charset="-122"/>
                <a:cs typeface="SimSun" panose="02010600030101010101" charset="-122"/>
                <a:sym typeface="SimSun" panose="02010600030101010101" charset="-122"/>
              </a:rPr>
              <a:t>腹地的互补（都市圈的组成：中心城市</a:t>
            </a:r>
            <a:r>
              <a:t>+</a:t>
            </a:r>
            <a:r>
              <a:rPr>
                <a:latin typeface="SimSun" panose="02010600030101010101" charset="-122"/>
                <a:ea typeface="SimSun" panose="02010600030101010101" charset="-122"/>
                <a:cs typeface="SimSun" panose="02010600030101010101" charset="-122"/>
                <a:sym typeface="SimSun" panose="02010600030101010101" charset="-122"/>
              </a:rPr>
              <a:t>腹地</a:t>
            </a:r>
            <a:r>
              <a:t>+</a:t>
            </a:r>
            <a:r>
              <a:rPr>
                <a:latin typeface="SimSun" panose="02010600030101010101" charset="-122"/>
                <a:ea typeface="SimSun" panose="02010600030101010101" charset="-122"/>
                <a:cs typeface="SimSun" panose="02010600030101010101" charset="-122"/>
                <a:sym typeface="SimSun" panose="02010600030101010101" charset="-122"/>
              </a:rPr>
              <a:t>交通通讯网络）</a:t>
            </a:r>
            <a:endParaRPr>
              <a:latin typeface="SimSun" panose="02010600030101010101" charset="-122"/>
              <a:ea typeface="SimSun" panose="02010600030101010101" charset="-122"/>
              <a:cs typeface="SimSun" panose="02010600030101010101" charset="-122"/>
              <a:sym typeface="SimSun" panose="02010600030101010101" charset="-122"/>
            </a:endParaRPr>
          </a:p>
          <a:p>
            <a:pPr marL="609600" indent="-609600">
              <a:buSzTx/>
              <a:buNone/>
              <a:defRPr sz="2800"/>
            </a:pPr>
            <a:r>
              <a:rPr>
                <a:latin typeface="SimSun" panose="02010600030101010101" charset="-122"/>
                <a:ea typeface="SimSun" panose="02010600030101010101" charset="-122"/>
                <a:cs typeface="SimSun" panose="02010600030101010101" charset="-122"/>
                <a:sym typeface="SimSun" panose="02010600030101010101" charset="-122"/>
              </a:rPr>
              <a:t>（三）区域协作的主要途径：</a:t>
            </a:r>
            <a:endParaRPr>
              <a:latin typeface="SimSun" panose="02010600030101010101" charset="-122"/>
              <a:ea typeface="SimSun" panose="02010600030101010101" charset="-122"/>
              <a:cs typeface="SimSun" panose="02010600030101010101" charset="-122"/>
              <a:sym typeface="SimSun" panose="02010600030101010101" charset="-122"/>
            </a:endParaRPr>
          </a:p>
          <a:p>
            <a:pPr marL="609600" indent="-609600">
              <a:buSzTx/>
              <a:buNone/>
              <a:defRPr sz="2800"/>
            </a:pPr>
            <a:r>
              <a:rPr>
                <a:latin typeface="SimSun" panose="02010600030101010101" charset="-122"/>
                <a:ea typeface="SimSun" panose="02010600030101010101" charset="-122"/>
                <a:cs typeface="SimSun" panose="02010600030101010101" charset="-122"/>
                <a:sym typeface="SimSun" panose="02010600030101010101" charset="-122"/>
              </a:rPr>
              <a:t>国际经济协作的三种方式：</a:t>
            </a:r>
            <a:r>
              <a:rPr>
                <a:solidFill>
                  <a:srgbClr val="FF3300"/>
                </a:solidFill>
                <a:latin typeface="SimSun" panose="02010600030101010101" charset="-122"/>
                <a:ea typeface="SimSun" panose="02010600030101010101" charset="-122"/>
                <a:cs typeface="SimSun" panose="02010600030101010101" charset="-122"/>
                <a:sym typeface="SimSun" panose="02010600030101010101" charset="-122"/>
              </a:rPr>
              <a:t>？</a:t>
            </a:r>
            <a:endParaRPr>
              <a:solidFill>
                <a:srgbClr val="FF3300"/>
              </a:solidFill>
            </a:endParaRPr>
          </a:p>
          <a:p>
            <a:pPr marL="609600" indent="-609600">
              <a:buSzTx/>
              <a:buNone/>
              <a:defRPr sz="2800"/>
            </a:pPr>
            <a:r>
              <a:rPr>
                <a:latin typeface="SimSun" panose="02010600030101010101" charset="-122"/>
                <a:ea typeface="SimSun" panose="02010600030101010101" charset="-122"/>
                <a:cs typeface="SimSun" panose="02010600030101010101" charset="-122"/>
                <a:sym typeface="SimSun" panose="02010600030101010101" charset="-122"/>
              </a:rPr>
              <a:t>商品贸易、生产要素流动、产业转移</a:t>
            </a:r>
            <a:endParaRPr>
              <a:latin typeface="SimSun" panose="02010600030101010101" charset="-122"/>
              <a:ea typeface="SimSun" panose="02010600030101010101" charset="-122"/>
              <a:cs typeface="SimSun" panose="02010600030101010101" charset="-122"/>
              <a:sym typeface="SimSun" panose="02010600030101010101" charset="-122"/>
            </a:endParaRPr>
          </a:p>
          <a:p>
            <a:pPr marL="609600" indent="-609600">
              <a:buSzTx/>
              <a:buNone/>
              <a:defRPr sz="2800"/>
            </a:pPr>
            <a:r>
              <a:rPr>
                <a:latin typeface="SimSun" panose="02010600030101010101" charset="-122"/>
                <a:ea typeface="SimSun" panose="02010600030101010101" charset="-122"/>
                <a:cs typeface="SimSun" panose="02010600030101010101" charset="-122"/>
                <a:sym typeface="SimSun" panose="02010600030101010101" charset="-122"/>
              </a:rPr>
              <a:t>区域协作的主要途径：</a:t>
            </a:r>
            <a:r>
              <a:t>1.</a:t>
            </a:r>
            <a:r>
              <a:rPr>
                <a:latin typeface="SimSun" panose="02010600030101010101" charset="-122"/>
                <a:ea typeface="SimSun" panose="02010600030101010101" charset="-122"/>
                <a:cs typeface="SimSun" panose="02010600030101010101" charset="-122"/>
                <a:sym typeface="SimSun" panose="02010600030101010101" charset="-122"/>
              </a:rPr>
              <a:t>产业转移（企业迁移）；</a:t>
            </a:r>
            <a:r>
              <a:t>2 .</a:t>
            </a:r>
            <a:r>
              <a:rPr>
                <a:latin typeface="SimSun" panose="02010600030101010101" charset="-122"/>
                <a:ea typeface="SimSun" panose="02010600030101010101" charset="-122"/>
                <a:cs typeface="SimSun" panose="02010600030101010101" charset="-122"/>
                <a:sym typeface="SimSun" panose="02010600030101010101" charset="-122"/>
              </a:rPr>
              <a:t>要素流动</a:t>
            </a:r>
            <a:endParaRPr>
              <a:latin typeface="SimSun" panose="02010600030101010101" charset="-122"/>
              <a:ea typeface="SimSun" panose="02010600030101010101" charset="-122"/>
              <a:cs typeface="SimSun" panose="02010600030101010101" charset="-122"/>
              <a:sym typeface="SimSun" panose="02010600030101010101" charset="-122"/>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indefinite" fill="hold"/>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indefinite" fill="hold"/>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indefinite" fill="hold"/>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indefinite" fill="hold"/>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indefinite" fill="hold"/>
                                        <p:tgtEl>
                                          <p:spTgt spid="2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indefinite" fill="hold"/>
                                        <p:tgtEl>
                                          <p:spTgt spid="2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indefinite" fill="hold"/>
                                        <p:tgtEl>
                                          <p:spTgt spid="2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indefinite" fill="hold"/>
                                        <p:tgtEl>
                                          <p:spTgt spid="2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1" animBg="1" advAuto="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539750">
              <a:buNone/>
            </a:pPr>
            <a:r>
              <a:rPr lang="zh-CN" altLang="en-US" sz="2000" dirty="0">
                <a:latin typeface="+mn-ea"/>
              </a:rPr>
              <a:t>在具体表示形式上</a:t>
            </a:r>
            <a:r>
              <a:rPr lang="zh-CN" altLang="en-US" sz="2000" dirty="0" smtClean="0">
                <a:latin typeface="+mn-ea"/>
              </a:rPr>
              <a:t>，常</a:t>
            </a:r>
            <a:r>
              <a:rPr lang="zh-CN" altLang="en-US" sz="2000" dirty="0">
                <a:latin typeface="+mn-ea"/>
              </a:rPr>
              <a:t>把</a:t>
            </a:r>
            <a:r>
              <a:rPr lang="zh-CN" altLang="en-US" sz="2000" dirty="0" smtClean="0">
                <a:latin typeface="+mn-ea"/>
              </a:rPr>
              <a:t>贸易成本</a:t>
            </a:r>
            <a:r>
              <a:rPr lang="zh-CN" altLang="en-US" sz="2000" dirty="0">
                <a:latin typeface="+mn-ea"/>
              </a:rPr>
              <a:t>处理为萨缪尔森</a:t>
            </a:r>
            <a:r>
              <a:rPr lang="zh-CN" altLang="en-US" sz="2000" dirty="0" smtClean="0">
                <a:latin typeface="+mn-ea"/>
              </a:rPr>
              <a:t>的“冰山运输成本”</a:t>
            </a:r>
            <a:r>
              <a:rPr lang="zh-CN" altLang="en-US" sz="2000" dirty="0">
                <a:latin typeface="+mn-ea"/>
              </a:rPr>
              <a:t>：</a:t>
            </a:r>
            <a:r>
              <a:rPr lang="zh-CN" altLang="en-US" sz="2000" dirty="0" smtClean="0">
                <a:latin typeface="+mn-ea"/>
              </a:rPr>
              <a:t>假定</a:t>
            </a:r>
            <a:r>
              <a:rPr lang="zh-CN" altLang="en-US" sz="2000" dirty="0">
                <a:latin typeface="+mn-ea"/>
              </a:rPr>
              <a:t>最终有一单位商品运抵目的地</a:t>
            </a:r>
            <a:r>
              <a:rPr lang="zh-CN" altLang="en-US" sz="2000" dirty="0" smtClean="0">
                <a:latin typeface="+mn-ea"/>
              </a:rPr>
              <a:t>，则最初</a:t>
            </a:r>
            <a:r>
              <a:rPr lang="zh-CN" altLang="en-US" sz="2000" dirty="0">
                <a:latin typeface="+mn-ea"/>
              </a:rPr>
              <a:t>需要从本区域</a:t>
            </a:r>
            <a:r>
              <a:rPr lang="zh-CN" altLang="en-US" sz="2000">
                <a:latin typeface="+mn-ea"/>
              </a:rPr>
              <a:t>运</a:t>
            </a:r>
            <a:r>
              <a:rPr lang="zh-CN" altLang="en-US" sz="2000" smtClean="0">
                <a:latin typeface="+mn-ea"/>
              </a:rPr>
              <a:t>出 </a:t>
            </a:r>
            <a:r>
              <a:rPr lang="en-US" altLang="zh-CN" sz="2000" smtClean="0">
                <a:latin typeface="+mn-ea"/>
              </a:rPr>
              <a:t>t(t&gt;1</a:t>
            </a:r>
            <a:r>
              <a:rPr lang="en-US" altLang="zh-CN" sz="2000" dirty="0" smtClean="0">
                <a:latin typeface="+mn-ea"/>
              </a:rPr>
              <a:t>)</a:t>
            </a:r>
            <a:r>
              <a:rPr lang="zh-CN" altLang="en-US" sz="2000" dirty="0" smtClean="0">
                <a:latin typeface="+mn-ea"/>
              </a:rPr>
              <a:t>单位</a:t>
            </a:r>
            <a:r>
              <a:rPr lang="zh-CN" altLang="en-US" sz="2000" dirty="0">
                <a:latin typeface="+mn-ea"/>
              </a:rPr>
              <a:t>的商品</a:t>
            </a:r>
            <a:r>
              <a:rPr lang="zh-CN" altLang="en-US" sz="2000" dirty="0" smtClean="0">
                <a:latin typeface="+mn-ea"/>
              </a:rPr>
              <a:t>，其中的</a:t>
            </a:r>
            <a:r>
              <a:rPr lang="en-US" altLang="zh-CN" sz="2000" dirty="0" smtClean="0">
                <a:latin typeface="+mn-ea"/>
              </a:rPr>
              <a:t>t-1</a:t>
            </a:r>
            <a:r>
              <a:rPr lang="zh-CN" altLang="en-US" sz="2000" dirty="0" smtClean="0">
                <a:latin typeface="+mn-ea"/>
              </a:rPr>
              <a:t>单位</a:t>
            </a:r>
            <a:r>
              <a:rPr lang="zh-CN" altLang="en-US" sz="2000" dirty="0">
                <a:latin typeface="+mn-ea"/>
              </a:rPr>
              <a:t>商品在运输</a:t>
            </a:r>
            <a:r>
              <a:rPr lang="zh-CN" altLang="en-US" sz="2000" dirty="0" smtClean="0">
                <a:latin typeface="+mn-ea"/>
              </a:rPr>
              <a:t>过程“融化”了，此</a:t>
            </a:r>
            <a:r>
              <a:rPr lang="zh-CN" altLang="en-US" sz="2000" dirty="0">
                <a:latin typeface="+mn-ea"/>
              </a:rPr>
              <a:t>部分为所谓</a:t>
            </a:r>
            <a:r>
              <a:rPr lang="zh-CN" altLang="en-US" sz="2000" dirty="0" smtClean="0">
                <a:latin typeface="+mn-ea"/>
              </a:rPr>
              <a:t>的“冰山运输成本”，亦即</a:t>
            </a:r>
            <a:r>
              <a:rPr lang="zh-CN" altLang="en-US" sz="2000" dirty="0">
                <a:latin typeface="+mn-ea"/>
              </a:rPr>
              <a:t>贸易成本</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区际单边、双边与多边</a:t>
            </a:r>
            <a:r>
              <a:rPr lang="zh-CN" altLang="en-US" sz="2000" b="1">
                <a:latin typeface="+mn-ea"/>
              </a:rPr>
              <a:t>贸易</a:t>
            </a:r>
            <a:r>
              <a:rPr lang="zh-CN" altLang="en-US" sz="2000" b="1" smtClean="0">
                <a:latin typeface="+mn-ea"/>
              </a:rPr>
              <a:t>： </a:t>
            </a:r>
            <a:r>
              <a:rPr lang="zh-CN" altLang="en-US" sz="2000" smtClean="0">
                <a:latin typeface="+mn-ea"/>
              </a:rPr>
              <a:t>区域</a:t>
            </a:r>
            <a:r>
              <a:rPr lang="zh-CN" altLang="en-US" sz="2000" dirty="0">
                <a:latin typeface="+mn-ea"/>
              </a:rPr>
              <a:t>政府通过各种手段改变区域的市场开放度势必会对区域</a:t>
            </a:r>
            <a:r>
              <a:rPr lang="zh-CN" altLang="en-US" sz="2000" dirty="0" smtClean="0">
                <a:latin typeface="+mn-ea"/>
              </a:rPr>
              <a:t>贸易（</a:t>
            </a:r>
            <a:r>
              <a:rPr lang="zh-CN" altLang="en-US" sz="2000" dirty="0">
                <a:latin typeface="+mn-ea"/>
              </a:rPr>
              <a:t>包含国际贸易</a:t>
            </a:r>
            <a:r>
              <a:rPr lang="zh-CN" altLang="en-US" sz="2000" dirty="0" smtClean="0">
                <a:latin typeface="+mn-ea"/>
              </a:rPr>
              <a:t>）产生</a:t>
            </a:r>
            <a:r>
              <a:rPr lang="zh-CN" altLang="en-US" sz="2000" dirty="0">
                <a:latin typeface="+mn-ea"/>
              </a:rPr>
              <a:t>影响</a:t>
            </a:r>
            <a:r>
              <a:rPr lang="zh-CN" altLang="en-US" sz="2000" dirty="0" smtClean="0">
                <a:latin typeface="+mn-ea"/>
              </a:rPr>
              <a:t>，区域</a:t>
            </a:r>
            <a:r>
              <a:rPr lang="zh-CN" altLang="en-US" sz="2000" dirty="0">
                <a:latin typeface="+mn-ea"/>
              </a:rPr>
              <a:t>贸易问题由此产生</a:t>
            </a:r>
            <a:r>
              <a:rPr lang="zh-CN" altLang="en-US" sz="2000" dirty="0" smtClean="0">
                <a:latin typeface="+mn-ea"/>
              </a:rPr>
              <a:t>。</a:t>
            </a:r>
            <a:r>
              <a:rPr lang="zh-CN" altLang="zh-CN" sz="2000" dirty="0">
                <a:latin typeface="+mn-ea"/>
              </a:rPr>
              <a:t>单边、双边以及多边贸易问题的发生</a:t>
            </a:r>
            <a:r>
              <a:rPr lang="zh-CN" altLang="zh-CN" sz="2000" dirty="0" smtClean="0">
                <a:latin typeface="+mn-ea"/>
              </a:rPr>
              <a:t>取决于改变</a:t>
            </a:r>
            <a:r>
              <a:rPr lang="zh-CN" altLang="zh-CN" sz="2000" dirty="0">
                <a:latin typeface="+mn-ea"/>
              </a:rPr>
              <a:t>市场开放度的区域</a:t>
            </a:r>
            <a:r>
              <a:rPr lang="zh-CN" altLang="zh-CN" sz="2000" dirty="0" smtClean="0">
                <a:latin typeface="+mn-ea"/>
              </a:rPr>
              <a:t>个数。</a:t>
            </a:r>
            <a:endParaRPr lang="zh-CN" altLang="zh-CN" sz="2000" dirty="0">
              <a:latin typeface="+mn-ea"/>
            </a:endParaRPr>
          </a:p>
          <a:p>
            <a:pPr marL="0" indent="539750">
              <a:buNone/>
            </a:pPr>
            <a:r>
              <a:rPr lang="zh-CN" altLang="en-US" sz="2000" dirty="0">
                <a:latin typeface="+mn-ea"/>
              </a:rPr>
              <a:t>当一个区域单独改变其市场开放度而其他</a:t>
            </a:r>
            <a:r>
              <a:rPr lang="zh-CN" altLang="en-US" sz="2000" dirty="0" smtClean="0">
                <a:latin typeface="+mn-ea"/>
              </a:rPr>
              <a:t>区域</a:t>
            </a:r>
            <a:r>
              <a:rPr lang="zh-CN" altLang="en-US" sz="2000" dirty="0">
                <a:latin typeface="+mn-ea"/>
              </a:rPr>
              <a:t>不作反应时</a:t>
            </a:r>
            <a:r>
              <a:rPr lang="zh-CN" altLang="en-US" sz="2000" dirty="0" smtClean="0">
                <a:latin typeface="+mn-ea"/>
              </a:rPr>
              <a:t>，所</a:t>
            </a:r>
            <a:r>
              <a:rPr lang="zh-CN" altLang="en-US" sz="2000" dirty="0">
                <a:latin typeface="+mn-ea"/>
              </a:rPr>
              <a:t>引发的是单边贸易问题</a:t>
            </a:r>
            <a:r>
              <a:rPr lang="zh-CN" altLang="en-US" sz="2000" dirty="0" smtClean="0">
                <a:latin typeface="+mn-ea"/>
              </a:rPr>
              <a:t>；当</a:t>
            </a:r>
            <a:r>
              <a:rPr lang="zh-CN" altLang="en-US" sz="2000" dirty="0">
                <a:latin typeface="+mn-ea"/>
              </a:rPr>
              <a:t>两个区域相互针对对方改变自身</a:t>
            </a:r>
            <a:r>
              <a:rPr lang="zh-CN" altLang="en-US" sz="2000" dirty="0" smtClean="0">
                <a:latin typeface="+mn-ea"/>
              </a:rPr>
              <a:t>的市场</a:t>
            </a:r>
            <a:r>
              <a:rPr lang="zh-CN" altLang="en-US" sz="2000" dirty="0">
                <a:latin typeface="+mn-ea"/>
              </a:rPr>
              <a:t>开放度但不涉及第三方时</a:t>
            </a:r>
            <a:r>
              <a:rPr lang="zh-CN" altLang="en-US" sz="2000" dirty="0" smtClean="0">
                <a:latin typeface="+mn-ea"/>
              </a:rPr>
              <a:t>，所</a:t>
            </a:r>
            <a:r>
              <a:rPr lang="zh-CN" altLang="en-US" sz="2000" dirty="0">
                <a:latin typeface="+mn-ea"/>
              </a:rPr>
              <a:t>引发的是双边贸易</a:t>
            </a:r>
            <a:r>
              <a:rPr lang="zh-CN" altLang="en-US" sz="2000" dirty="0" smtClean="0">
                <a:latin typeface="+mn-ea"/>
              </a:rPr>
              <a:t>问题；当</a:t>
            </a:r>
            <a:r>
              <a:rPr lang="zh-CN" altLang="en-US" sz="2000" dirty="0">
                <a:latin typeface="+mn-ea"/>
              </a:rPr>
              <a:t>市场开放度</a:t>
            </a:r>
            <a:r>
              <a:rPr lang="zh-CN" altLang="en-US" sz="2000" dirty="0" smtClean="0">
                <a:latin typeface="+mn-ea"/>
              </a:rPr>
              <a:t>的影响</a:t>
            </a:r>
            <a:r>
              <a:rPr lang="zh-CN" altLang="en-US" sz="2000" dirty="0">
                <a:latin typeface="+mn-ea"/>
              </a:rPr>
              <a:t>涉及超过两个区域时</a:t>
            </a:r>
            <a:r>
              <a:rPr lang="zh-CN" altLang="en-US" sz="2000" dirty="0" smtClean="0">
                <a:latin typeface="+mn-ea"/>
              </a:rPr>
              <a:t>，所</a:t>
            </a:r>
            <a:r>
              <a:rPr lang="zh-CN" altLang="en-US" sz="2000" dirty="0">
                <a:latin typeface="+mn-ea"/>
              </a:rPr>
              <a:t>引发的就是多边贸易问题。</a:t>
            </a:r>
            <a:endParaRPr lang="en-US" altLang="zh-CN" sz="2000" dirty="0" smtClean="0">
              <a:latin typeface="+mn-ea"/>
            </a:endParaRPr>
          </a:p>
          <a:p>
            <a:pPr marL="0" indent="539750">
              <a:buNone/>
            </a:pPr>
            <a:endParaRPr lang="en-US" altLang="zh-CN" sz="2000" dirty="0" smtClean="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smtClean="0"/>
          </a:p>
          <a:p>
            <a:pPr marL="0" indent="539750">
              <a:buNone/>
            </a:pPr>
            <a:r>
              <a:rPr lang="zh-CN" altLang="en-US" sz="2000" b="1" dirty="0" smtClean="0">
                <a:latin typeface="+mn-ea"/>
              </a:rPr>
              <a:t>贸</a:t>
            </a:r>
            <a:r>
              <a:rPr lang="zh-CN" altLang="en-US" sz="2000" b="1" dirty="0">
                <a:latin typeface="+mn-ea"/>
              </a:rPr>
              <a:t>易保护的降价效应：</a:t>
            </a:r>
            <a:r>
              <a:rPr lang="zh-CN" altLang="en-US" sz="2000" dirty="0">
                <a:latin typeface="+mn-ea"/>
              </a:rPr>
              <a:t>一国单边提高贸易壁垒会产生贸易保护的区位效应与直接效应。</a:t>
            </a:r>
            <a:endParaRPr lang="en-US" altLang="zh-CN" sz="2000" dirty="0">
              <a:latin typeface="+mn-ea"/>
            </a:endParaRPr>
          </a:p>
          <a:p>
            <a:pPr marL="0" indent="539750">
              <a:buNone/>
            </a:pPr>
            <a:r>
              <a:rPr lang="zh-CN" altLang="en-US" sz="2000" dirty="0" smtClean="0">
                <a:latin typeface="+mn-ea"/>
              </a:rPr>
              <a:t>区位</a:t>
            </a:r>
            <a:r>
              <a:rPr lang="zh-CN" altLang="en-US" sz="2000" dirty="0">
                <a:latin typeface="+mn-ea"/>
              </a:rPr>
              <a:t>效应是指由于贸易壁垒阻碍商品进口</a:t>
            </a:r>
            <a:r>
              <a:rPr lang="zh-CN" altLang="en-US" sz="2000" dirty="0" smtClean="0">
                <a:latin typeface="+mn-ea"/>
              </a:rPr>
              <a:t>，本国消费者减少</a:t>
            </a:r>
            <a:r>
              <a:rPr lang="zh-CN" altLang="en-US" sz="2000" dirty="0">
                <a:latin typeface="+mn-ea"/>
              </a:rPr>
              <a:t>对进口品的</a:t>
            </a:r>
            <a:r>
              <a:rPr lang="zh-CN" altLang="en-US" sz="2000">
                <a:latin typeface="+mn-ea"/>
              </a:rPr>
              <a:t>购买</a:t>
            </a:r>
            <a:r>
              <a:rPr lang="zh-CN" altLang="en-US" sz="2000" smtClean="0">
                <a:latin typeface="+mn-ea"/>
              </a:rPr>
              <a:t>， 进而</a:t>
            </a:r>
            <a:r>
              <a:rPr lang="zh-CN" altLang="en-US" sz="2000" dirty="0" smtClean="0">
                <a:latin typeface="+mn-ea"/>
              </a:rPr>
              <a:t>导致本国生产扩大</a:t>
            </a:r>
            <a:r>
              <a:rPr lang="zh-CN" altLang="en-US" sz="2000" dirty="0">
                <a:latin typeface="+mn-ea"/>
              </a:rPr>
              <a:t>和外国产业向本国</a:t>
            </a:r>
            <a:r>
              <a:rPr lang="zh-CN" altLang="en-US" sz="2000" dirty="0" smtClean="0">
                <a:latin typeface="+mn-ea"/>
              </a:rPr>
              <a:t>转移</a:t>
            </a:r>
            <a:r>
              <a:rPr lang="zh-CN" altLang="en-US" sz="2000" dirty="0">
                <a:latin typeface="+mn-ea"/>
              </a:rPr>
              <a:t>。</a:t>
            </a:r>
            <a:r>
              <a:rPr lang="zh-CN" altLang="en-US" sz="2000" dirty="0" smtClean="0">
                <a:latin typeface="+mn-ea"/>
              </a:rPr>
              <a:t>由于</a:t>
            </a:r>
            <a:r>
              <a:rPr lang="zh-CN" altLang="en-US" sz="2000" dirty="0">
                <a:latin typeface="+mn-ea"/>
              </a:rPr>
              <a:t>进口品</a:t>
            </a:r>
            <a:r>
              <a:rPr lang="zh-CN" altLang="en-US" sz="2000" dirty="0" smtClean="0">
                <a:latin typeface="+mn-ea"/>
              </a:rPr>
              <a:t>的贸易</a:t>
            </a:r>
            <a:r>
              <a:rPr lang="zh-CN" altLang="en-US" sz="2000" dirty="0">
                <a:latin typeface="+mn-ea"/>
              </a:rPr>
              <a:t>成本高于本国产品</a:t>
            </a:r>
            <a:r>
              <a:rPr lang="zh-CN" altLang="en-US" sz="2000" dirty="0" smtClean="0">
                <a:latin typeface="+mn-ea"/>
              </a:rPr>
              <a:t>，消费者</a:t>
            </a:r>
            <a:r>
              <a:rPr lang="zh-CN" altLang="en-US" sz="2000" dirty="0">
                <a:latin typeface="+mn-ea"/>
              </a:rPr>
              <a:t>因此节约贸易成本支出</a:t>
            </a:r>
            <a:r>
              <a:rPr lang="zh-CN" altLang="en-US" sz="2000" dirty="0" smtClean="0">
                <a:latin typeface="+mn-ea"/>
              </a:rPr>
              <a:t>，这</a:t>
            </a:r>
            <a:r>
              <a:rPr lang="zh-CN" altLang="en-US" sz="2000" dirty="0">
                <a:latin typeface="+mn-ea"/>
              </a:rPr>
              <a:t>促进商品价格指数</a:t>
            </a:r>
            <a:r>
              <a:rPr lang="zh-CN" altLang="en-US" sz="2000" dirty="0" smtClean="0">
                <a:latin typeface="+mn-ea"/>
              </a:rPr>
              <a:t>的降低。</a:t>
            </a:r>
            <a:endParaRPr lang="en-US" altLang="zh-CN" sz="2000" dirty="0">
              <a:latin typeface="+mn-ea"/>
            </a:endParaRPr>
          </a:p>
          <a:p>
            <a:pPr marL="0" indent="539750">
              <a:buNone/>
            </a:pPr>
            <a:r>
              <a:rPr lang="zh-CN" altLang="en-US" sz="2000" dirty="0">
                <a:latin typeface="+mn-ea"/>
              </a:rPr>
              <a:t>直接效应是指贸易保护也有直接引起本国商品价格指数上升的</a:t>
            </a:r>
            <a:r>
              <a:rPr lang="zh-CN" altLang="en-US" sz="2000" dirty="0" smtClean="0">
                <a:latin typeface="+mn-ea"/>
              </a:rPr>
              <a:t>影响，这种</a:t>
            </a:r>
            <a:r>
              <a:rPr lang="zh-CN" altLang="en-US" sz="2000" dirty="0">
                <a:latin typeface="+mn-ea"/>
              </a:rPr>
              <a:t>影响来自两个方面</a:t>
            </a:r>
            <a:r>
              <a:rPr lang="zh-CN" altLang="en-US" sz="2000" dirty="0" smtClean="0">
                <a:latin typeface="+mn-ea"/>
              </a:rPr>
              <a:t>：一</a:t>
            </a:r>
            <a:r>
              <a:rPr lang="zh-CN" altLang="en-US" sz="2000" dirty="0">
                <a:latin typeface="+mn-ea"/>
              </a:rPr>
              <a:t>是贸易壁垒的提高将提高进口品</a:t>
            </a:r>
            <a:r>
              <a:rPr lang="zh-CN" altLang="en-US" sz="2000">
                <a:latin typeface="+mn-ea"/>
              </a:rPr>
              <a:t>价格</a:t>
            </a:r>
            <a:r>
              <a:rPr lang="zh-CN" altLang="en-US" sz="2000" smtClean="0">
                <a:latin typeface="+mn-ea"/>
              </a:rPr>
              <a:t>； 二</a:t>
            </a:r>
            <a:r>
              <a:rPr lang="zh-CN" altLang="en-US" sz="2000" dirty="0">
                <a:latin typeface="+mn-ea"/>
              </a:rPr>
              <a:t>是</a:t>
            </a:r>
            <a:r>
              <a:rPr lang="zh-CN" altLang="en-US" sz="2000" dirty="0" smtClean="0">
                <a:latin typeface="+mn-ea"/>
              </a:rPr>
              <a:t>贸易保护</a:t>
            </a:r>
            <a:r>
              <a:rPr lang="zh-CN" altLang="en-US" sz="2000" dirty="0">
                <a:latin typeface="+mn-ea"/>
              </a:rPr>
              <a:t>倾向于扩大对本国产品的需求</a:t>
            </a:r>
            <a:r>
              <a:rPr lang="zh-CN" altLang="en-US" sz="2000" dirty="0" smtClean="0">
                <a:latin typeface="+mn-ea"/>
              </a:rPr>
              <a:t>，从而</a:t>
            </a:r>
            <a:r>
              <a:rPr lang="zh-CN" altLang="en-US" sz="2000" dirty="0">
                <a:latin typeface="+mn-ea"/>
              </a:rPr>
              <a:t>间接提高对生产要素的需求</a:t>
            </a:r>
            <a:r>
              <a:rPr lang="zh-CN" altLang="en-US" sz="2000" dirty="0" smtClean="0">
                <a:latin typeface="+mn-ea"/>
              </a:rPr>
              <a:t>，因此导致本国</a:t>
            </a:r>
            <a:r>
              <a:rPr lang="zh-CN" altLang="en-US" sz="2000" dirty="0">
                <a:latin typeface="+mn-ea"/>
              </a:rPr>
              <a:t>企业的产品生产价格上升。</a:t>
            </a:r>
            <a:endParaRPr lang="en-US" altLang="zh-CN" sz="2000" dirty="0" smtClean="0">
              <a:latin typeface="+mn-ea"/>
            </a:endParaRPr>
          </a:p>
          <a:p>
            <a:pPr marL="0" indent="539750">
              <a:buNone/>
            </a:pPr>
            <a:r>
              <a:rPr lang="zh-CN" altLang="en-US" sz="2000">
                <a:latin typeface="+mn-ea"/>
              </a:rPr>
              <a:t>这样</a:t>
            </a:r>
            <a:r>
              <a:rPr lang="zh-CN" altLang="en-US" sz="2000" smtClean="0">
                <a:latin typeface="+mn-ea"/>
              </a:rPr>
              <a:t>， 本国</a:t>
            </a:r>
            <a:r>
              <a:rPr lang="zh-CN" altLang="en-US" sz="2000" dirty="0">
                <a:latin typeface="+mn-ea"/>
              </a:rPr>
              <a:t>的单边贸易保护对本国商品价格指数的最终影响就</a:t>
            </a:r>
            <a:r>
              <a:rPr lang="zh-CN" altLang="en-US" sz="2000" dirty="0" smtClean="0">
                <a:latin typeface="+mn-ea"/>
              </a:rPr>
              <a:t>取决于区位</a:t>
            </a:r>
            <a:r>
              <a:rPr lang="zh-CN" altLang="en-US" sz="2000" dirty="0">
                <a:latin typeface="+mn-ea"/>
              </a:rPr>
              <a:t>效应</a:t>
            </a:r>
            <a:r>
              <a:rPr lang="zh-CN" altLang="en-US" sz="2000" dirty="0" smtClean="0">
                <a:latin typeface="+mn-ea"/>
              </a:rPr>
              <a:t>和直接</a:t>
            </a:r>
            <a:r>
              <a:rPr lang="zh-CN" altLang="en-US" sz="2000" dirty="0">
                <a:latin typeface="+mn-ea"/>
              </a:rPr>
              <a:t>效应的相对大小</a:t>
            </a:r>
            <a:r>
              <a:rPr lang="zh-CN" altLang="en-US" sz="2000" dirty="0" smtClean="0">
                <a:latin typeface="+mn-ea"/>
              </a:rPr>
              <a:t>，如果</a:t>
            </a:r>
            <a:r>
              <a:rPr lang="zh-CN" altLang="en-US" sz="2000" dirty="0">
                <a:latin typeface="+mn-ea"/>
              </a:rPr>
              <a:t>区位效应足够强</a:t>
            </a:r>
            <a:r>
              <a:rPr lang="zh-CN" altLang="en-US" sz="2000" dirty="0" smtClean="0">
                <a:latin typeface="+mn-ea"/>
              </a:rPr>
              <a:t>，则必然</a:t>
            </a:r>
            <a:r>
              <a:rPr lang="zh-CN" altLang="en-US" sz="2000" dirty="0">
                <a:latin typeface="+mn-ea"/>
              </a:rPr>
              <a:t>存在降价效应</a:t>
            </a:r>
            <a:r>
              <a:rPr lang="zh-CN" altLang="en-US" sz="2000" dirty="0" smtClean="0">
                <a:latin typeface="+mn-ea"/>
              </a:rPr>
              <a:t>。</a:t>
            </a:r>
            <a:endParaRPr lang="en-US" altLang="zh-CN" sz="2000" dirty="0" smtClean="0">
              <a:latin typeface="+mn-ea"/>
            </a:endParaRPr>
          </a:p>
          <a:p>
            <a:pPr marL="0" indent="539750">
              <a:buNone/>
            </a:pPr>
            <a:endParaRPr lang="en-US" altLang="zh-CN" sz="2000" dirty="0" smtClean="0">
              <a:latin typeface="+mn-ea"/>
            </a:endParaRPr>
          </a:p>
        </p:txBody>
      </p:sp>
      <p:sp>
        <p:nvSpPr>
          <p:cNvPr id="5" name="矩形: 圆角 39"/>
          <p:cNvSpPr/>
          <p:nvPr/>
        </p:nvSpPr>
        <p:spPr>
          <a:xfrm>
            <a:off x="1043608" y="1268760"/>
            <a:ext cx="309634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单边贸易保护与工业化</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539750">
              <a:buNone/>
            </a:pPr>
            <a:r>
              <a:rPr lang="zh-CN" altLang="en-US" sz="2000" b="1" dirty="0">
                <a:latin typeface="+mn-ea"/>
              </a:rPr>
              <a:t>资本自由流动条件下的降价效应：</a:t>
            </a:r>
            <a:r>
              <a:rPr lang="zh-CN" altLang="en-US" sz="2000" dirty="0">
                <a:latin typeface="+mn-ea"/>
              </a:rPr>
              <a:t>在资本流动情况下，实行单边贸易保护政策的国家将提高其工业份额，单边贸易保护政策可以降低该国的总体价格水平。如果两国初始市场开放度都很高，那么单边贸易保护政策引起的工业区位调整将很大</a:t>
            </a:r>
            <a:r>
              <a:rPr lang="zh-CN" altLang="en-US" sz="2000" dirty="0" smtClean="0">
                <a:latin typeface="+mn-ea"/>
              </a:rPr>
              <a:t>。也就是说</a:t>
            </a:r>
            <a:r>
              <a:rPr lang="zh-CN" altLang="en-US" sz="2000" dirty="0">
                <a:latin typeface="+mn-ea"/>
              </a:rPr>
              <a:t>，如果两国初始市场开放度越高，本国的单边贸易保护获得的收益将越大</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进口替代政策失效的原因：</a:t>
            </a:r>
            <a:r>
              <a:rPr lang="zh-CN" altLang="en-US" sz="2000" dirty="0">
                <a:latin typeface="+mn-ea"/>
              </a:rPr>
              <a:t>贸易保护的降价效应为制定进口替代政策提供了依据</a:t>
            </a:r>
            <a:r>
              <a:rPr lang="zh-CN" altLang="en-US" sz="2000" dirty="0" smtClean="0">
                <a:latin typeface="+mn-ea"/>
              </a:rPr>
              <a:t>，进口</a:t>
            </a:r>
            <a:r>
              <a:rPr lang="zh-CN" altLang="en-US" sz="2000" dirty="0">
                <a:latin typeface="+mn-ea"/>
              </a:rPr>
              <a:t>替代政策也是</a:t>
            </a:r>
            <a:r>
              <a:rPr lang="zh-CN" altLang="en-US" sz="2000" dirty="0" smtClean="0">
                <a:latin typeface="+mn-ea"/>
              </a:rPr>
              <a:t>发展中国家</a:t>
            </a:r>
            <a:r>
              <a:rPr lang="zh-CN" altLang="en-US" sz="2000" dirty="0">
                <a:latin typeface="+mn-ea"/>
              </a:rPr>
              <a:t>开始工业化时经常能够采取的政策之一</a:t>
            </a:r>
            <a:r>
              <a:rPr lang="zh-CN" altLang="en-US" sz="2000" dirty="0" smtClean="0">
                <a:latin typeface="+mn-ea"/>
              </a:rPr>
              <a:t>。</a:t>
            </a:r>
            <a:endParaRPr lang="en-US" altLang="zh-CN" sz="2000" dirty="0" smtClean="0">
              <a:latin typeface="+mn-ea"/>
            </a:endParaRPr>
          </a:p>
          <a:p>
            <a:pPr marL="0" indent="539750">
              <a:buNone/>
            </a:pPr>
            <a:r>
              <a:rPr lang="zh-CN" altLang="en-US" sz="2000" dirty="0" smtClean="0">
                <a:latin typeface="+mn-ea"/>
              </a:rPr>
              <a:t>但实施</a:t>
            </a:r>
            <a:r>
              <a:rPr lang="zh-CN" altLang="en-US" sz="2000" dirty="0">
                <a:latin typeface="+mn-ea"/>
              </a:rPr>
              <a:t>进口替代政策</a:t>
            </a:r>
            <a:r>
              <a:rPr lang="zh-CN" altLang="en-US" sz="2000" dirty="0" smtClean="0">
                <a:latin typeface="+mn-ea"/>
              </a:rPr>
              <a:t>，必须</a:t>
            </a:r>
            <a:r>
              <a:rPr lang="zh-CN" altLang="en-US" sz="2000" dirty="0">
                <a:latin typeface="+mn-ea"/>
              </a:rPr>
              <a:t>要满足一定的条件</a:t>
            </a:r>
            <a:r>
              <a:rPr lang="zh-CN" altLang="en-US" sz="2000" dirty="0" smtClean="0">
                <a:latin typeface="+mn-ea"/>
              </a:rPr>
              <a:t>。现实</a:t>
            </a:r>
            <a:r>
              <a:rPr lang="zh-CN" altLang="en-US" sz="2000" dirty="0">
                <a:latin typeface="+mn-ea"/>
              </a:rPr>
              <a:t>中</a:t>
            </a:r>
            <a:r>
              <a:rPr lang="zh-CN" altLang="en-US" sz="2000" dirty="0" smtClean="0">
                <a:latin typeface="+mn-ea"/>
              </a:rPr>
              <a:t>，进口</a:t>
            </a:r>
            <a:r>
              <a:rPr lang="zh-CN" altLang="en-US" sz="2000" dirty="0">
                <a:latin typeface="+mn-ea"/>
              </a:rPr>
              <a:t>替代政策失效的原因除了区位调整成本外</a:t>
            </a:r>
            <a:r>
              <a:rPr lang="zh-CN" altLang="en-US" sz="2000" dirty="0" smtClean="0">
                <a:latin typeface="+mn-ea"/>
              </a:rPr>
              <a:t>，还有</a:t>
            </a:r>
            <a:r>
              <a:rPr lang="zh-CN" altLang="en-US" sz="2000" dirty="0">
                <a:latin typeface="+mn-ea"/>
              </a:rPr>
              <a:t>市场规模过小和比较劣势这两个因素。</a:t>
            </a:r>
            <a:endParaRPr lang="en-US" altLang="zh-CN" sz="2000"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dirty="0" smtClean="0"/>
              <a:t>       </a:t>
            </a:r>
            <a:endParaRPr lang="en-US" altLang="zh-CN" sz="2000" dirty="0" smtClean="0"/>
          </a:p>
          <a:p>
            <a:pPr marL="0" indent="539750">
              <a:buNone/>
            </a:pPr>
            <a:r>
              <a:rPr lang="zh-CN" altLang="en-US" sz="2000" dirty="0">
                <a:latin typeface="+mn-ea"/>
              </a:rPr>
              <a:t>在满足一定条件的情况下</a:t>
            </a:r>
            <a:r>
              <a:rPr lang="zh-CN" altLang="en-US" sz="2000" dirty="0" smtClean="0">
                <a:latin typeface="+mn-ea"/>
              </a:rPr>
              <a:t>，单边</a:t>
            </a:r>
            <a:r>
              <a:rPr lang="zh-CN" altLang="en-US" sz="2000" dirty="0">
                <a:latin typeface="+mn-ea"/>
              </a:rPr>
              <a:t>贸易保护政策可以促进工业化</a:t>
            </a:r>
            <a:r>
              <a:rPr lang="zh-CN" altLang="en-US" sz="2000" dirty="0" smtClean="0">
                <a:latin typeface="+mn-ea"/>
              </a:rPr>
              <a:t>。但</a:t>
            </a:r>
            <a:r>
              <a:rPr lang="zh-CN" altLang="en-US" sz="2000" dirty="0">
                <a:latin typeface="+mn-ea"/>
              </a:rPr>
              <a:t>在特定</a:t>
            </a:r>
            <a:r>
              <a:rPr lang="zh-CN" altLang="en-US" sz="2000" dirty="0" smtClean="0">
                <a:latin typeface="+mn-ea"/>
              </a:rPr>
              <a:t>情况</a:t>
            </a:r>
            <a:r>
              <a:rPr lang="zh-CN" altLang="en-US" sz="2000" dirty="0">
                <a:latin typeface="+mn-ea"/>
              </a:rPr>
              <a:t>下</a:t>
            </a:r>
            <a:r>
              <a:rPr lang="zh-CN" altLang="en-US" sz="2000" dirty="0" smtClean="0">
                <a:latin typeface="+mn-ea"/>
              </a:rPr>
              <a:t>，与</a:t>
            </a:r>
            <a:r>
              <a:rPr lang="zh-CN" altLang="en-US" sz="2000" dirty="0">
                <a:latin typeface="+mn-ea"/>
              </a:rPr>
              <a:t>贸易保护政策完全相反的贸易自由化政策也能促进工业化</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局部贸易自由化</a:t>
            </a:r>
            <a:r>
              <a:rPr lang="zh-CN" altLang="en-US" sz="2000" b="1" dirty="0" smtClean="0">
                <a:latin typeface="+mn-ea"/>
              </a:rPr>
              <a:t>：</a:t>
            </a:r>
            <a:r>
              <a:rPr lang="zh-CN" altLang="en-US" sz="2000" dirty="0">
                <a:latin typeface="+mn-ea"/>
              </a:rPr>
              <a:t>贸易自由化可以降低进口的中间投入品的价格，节约生产成本，从而提高对企业的吸引力</a:t>
            </a:r>
            <a:r>
              <a:rPr lang="zh-CN" altLang="en-US" sz="2000" dirty="0" smtClean="0">
                <a:latin typeface="+mn-ea"/>
              </a:rPr>
              <a:t>。将</a:t>
            </a:r>
            <a:r>
              <a:rPr lang="zh-CN" altLang="en-US" sz="2000" dirty="0">
                <a:latin typeface="+mn-ea"/>
              </a:rPr>
              <a:t>工业品分为最终消费品和中间投入品后，我们发现存在着两种循环累积因果</a:t>
            </a:r>
            <a:r>
              <a:rPr lang="zh-CN" altLang="en-US" sz="2000" dirty="0" smtClean="0">
                <a:latin typeface="+mn-ea"/>
              </a:rPr>
              <a:t>关系</a:t>
            </a:r>
            <a:r>
              <a:rPr lang="zh-CN" altLang="en-US" sz="2000" dirty="0">
                <a:latin typeface="+mn-ea"/>
              </a:rPr>
              <a:t>：</a:t>
            </a:r>
            <a:endParaRPr lang="en-US" altLang="zh-CN" sz="2000" dirty="0" smtClean="0">
              <a:latin typeface="+mn-ea"/>
            </a:endParaRPr>
          </a:p>
          <a:p>
            <a:pPr marL="0" indent="539750">
              <a:buNone/>
            </a:pPr>
            <a:r>
              <a:rPr lang="zh-CN" altLang="en-US" sz="2000" dirty="0" smtClean="0">
                <a:latin typeface="+mn-ea"/>
              </a:rPr>
              <a:t>需求关联：</a:t>
            </a:r>
            <a:r>
              <a:rPr lang="zh-CN" altLang="en-US" sz="2000" dirty="0">
                <a:latin typeface="+mn-ea"/>
              </a:rPr>
              <a:t>最终消费品厂商扩大对中间投入品</a:t>
            </a:r>
            <a:r>
              <a:rPr lang="zh-CN" altLang="en-US" sz="2000" dirty="0" smtClean="0">
                <a:latin typeface="+mn-ea"/>
              </a:rPr>
              <a:t>的需求，将</a:t>
            </a:r>
            <a:r>
              <a:rPr lang="zh-CN" altLang="en-US" sz="2000" dirty="0">
                <a:latin typeface="+mn-ea"/>
              </a:rPr>
              <a:t>导致中间投入品生产企业的转移</a:t>
            </a:r>
            <a:r>
              <a:rPr lang="zh-CN" altLang="en-US" sz="2000" dirty="0" smtClean="0">
                <a:latin typeface="+mn-ea"/>
              </a:rPr>
              <a:t>，而</a:t>
            </a:r>
            <a:r>
              <a:rPr lang="zh-CN" altLang="en-US" sz="2000" dirty="0">
                <a:latin typeface="+mn-ea"/>
              </a:rPr>
              <a:t>生产企业的转移又导致市场规模的</a:t>
            </a:r>
            <a:r>
              <a:rPr lang="zh-CN" altLang="en-US" sz="2000" dirty="0" smtClean="0">
                <a:latin typeface="+mn-ea"/>
              </a:rPr>
              <a:t>扩大， 市场</a:t>
            </a:r>
            <a:r>
              <a:rPr lang="zh-CN" altLang="en-US" sz="2000" dirty="0">
                <a:latin typeface="+mn-ea"/>
              </a:rPr>
              <a:t>规模的扩大导致对工业企业的更大的</a:t>
            </a:r>
            <a:r>
              <a:rPr lang="zh-CN" altLang="en-US" sz="2000" dirty="0" smtClean="0">
                <a:latin typeface="+mn-ea"/>
              </a:rPr>
              <a:t>吸引力。</a:t>
            </a:r>
            <a:endParaRPr lang="en-US" altLang="zh-CN" sz="2000" dirty="0" smtClean="0">
              <a:latin typeface="+mn-ea"/>
            </a:endParaRPr>
          </a:p>
          <a:p>
            <a:pPr marL="0" indent="539750">
              <a:buNone/>
            </a:pPr>
            <a:r>
              <a:rPr lang="zh-CN" altLang="en-US" sz="2000" dirty="0" smtClean="0">
                <a:latin typeface="+mn-ea"/>
              </a:rPr>
              <a:t>成本</a:t>
            </a:r>
            <a:r>
              <a:rPr lang="zh-CN" altLang="en-US" sz="2000" dirty="0">
                <a:latin typeface="+mn-ea"/>
              </a:rPr>
              <a:t>关联：生产份额的扩大</a:t>
            </a:r>
            <a:r>
              <a:rPr lang="zh-CN" altLang="en-US" sz="2000" dirty="0" smtClean="0">
                <a:latin typeface="+mn-ea"/>
              </a:rPr>
              <a:t>，意味着</a:t>
            </a:r>
            <a:r>
              <a:rPr lang="zh-CN" altLang="en-US" sz="2000" dirty="0">
                <a:latin typeface="+mn-ea"/>
              </a:rPr>
              <a:t>本区域生产的产品种类的扩大</a:t>
            </a:r>
            <a:r>
              <a:rPr lang="zh-CN" altLang="en-US" sz="2000" dirty="0" smtClean="0">
                <a:latin typeface="+mn-ea"/>
              </a:rPr>
              <a:t>，产品</a:t>
            </a:r>
            <a:r>
              <a:rPr lang="zh-CN" altLang="en-US" sz="2000" dirty="0">
                <a:latin typeface="+mn-ea"/>
              </a:rPr>
              <a:t>种类的</a:t>
            </a:r>
            <a:r>
              <a:rPr lang="zh-CN" altLang="en-US" sz="2000" dirty="0" smtClean="0">
                <a:latin typeface="+mn-ea"/>
              </a:rPr>
              <a:t>扩大</a:t>
            </a:r>
            <a:r>
              <a:rPr lang="zh-CN" altLang="en-US" sz="2000" dirty="0">
                <a:latin typeface="+mn-ea"/>
              </a:rPr>
              <a:t>降低本区域的价格指数</a:t>
            </a:r>
            <a:r>
              <a:rPr lang="zh-CN" altLang="en-US" sz="2000" dirty="0" smtClean="0">
                <a:latin typeface="+mn-ea"/>
              </a:rPr>
              <a:t>， 价格</a:t>
            </a:r>
            <a:r>
              <a:rPr lang="zh-CN" altLang="en-US" sz="2000" dirty="0">
                <a:latin typeface="+mn-ea"/>
              </a:rPr>
              <a:t>指数的下降导致对工业企业的更大的</a:t>
            </a:r>
            <a:r>
              <a:rPr lang="zh-CN" altLang="en-US" sz="2000" dirty="0" smtClean="0">
                <a:latin typeface="+mn-ea"/>
              </a:rPr>
              <a:t>吸引力。</a:t>
            </a:r>
            <a:endParaRPr lang="en-US" altLang="zh-CN" sz="2000" dirty="0" smtClean="0">
              <a:latin typeface="+mn-ea"/>
            </a:endParaRPr>
          </a:p>
          <a:p>
            <a:pPr marL="0" indent="539750">
              <a:buNone/>
            </a:pPr>
            <a:endParaRPr lang="en-US" altLang="zh-CN" sz="2000" dirty="0" smtClean="0">
              <a:latin typeface="+mn-ea"/>
            </a:endParaRPr>
          </a:p>
        </p:txBody>
      </p:sp>
      <p:sp>
        <p:nvSpPr>
          <p:cNvPr id="5" name="矩形: 圆角 39"/>
          <p:cNvSpPr/>
          <p:nvPr/>
        </p:nvSpPr>
        <p:spPr>
          <a:xfrm>
            <a:off x="1043608" y="1372240"/>
            <a:ext cx="288032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a:solidFill>
                  <a:prstClr val="black"/>
                </a:solidFill>
                <a:latin typeface="仿宋" panose="02010609060101010101" pitchFamily="49" charset="-122"/>
                <a:ea typeface="仿宋" panose="02010609060101010101" pitchFamily="49" charset="-122"/>
              </a:rPr>
              <a:t>贸易自由化</a:t>
            </a:r>
            <a:r>
              <a:rPr lang="zh-CN" altLang="en-US" sz="2000" b="1" dirty="0" smtClean="0">
                <a:solidFill>
                  <a:prstClr val="black"/>
                </a:solidFill>
                <a:latin typeface="仿宋" panose="02010609060101010101" pitchFamily="49" charset="-122"/>
                <a:ea typeface="仿宋" panose="02010609060101010101" pitchFamily="49" charset="-122"/>
              </a:rPr>
              <a:t>与工业化</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539750">
              <a:buNone/>
            </a:pPr>
            <a:r>
              <a:rPr lang="zh-CN" altLang="en-US" sz="2000" dirty="0">
                <a:latin typeface="+mn-ea"/>
              </a:rPr>
              <a:t>根据前述的因果关系，对中间投入品进口和最终消费品进口应</a:t>
            </a:r>
            <a:r>
              <a:rPr lang="zh-CN" altLang="en-US" sz="2000" dirty="0" smtClean="0">
                <a:latin typeface="+mn-ea"/>
              </a:rPr>
              <a:t>采取</a:t>
            </a:r>
            <a:r>
              <a:rPr lang="zh-CN" altLang="en-US" sz="2000" dirty="0">
                <a:latin typeface="+mn-ea"/>
              </a:rPr>
              <a:t>不同的贸易壁垒</a:t>
            </a:r>
            <a:r>
              <a:rPr lang="zh-CN" altLang="en-US" sz="2000" dirty="0" smtClean="0">
                <a:latin typeface="+mn-ea"/>
              </a:rPr>
              <a:t>。对中间</a:t>
            </a:r>
            <a:r>
              <a:rPr lang="zh-CN" altLang="en-US" sz="2000" dirty="0">
                <a:latin typeface="+mn-ea"/>
              </a:rPr>
              <a:t>投入品而言</a:t>
            </a:r>
            <a:r>
              <a:rPr lang="zh-CN" altLang="en-US" sz="2000" dirty="0" smtClean="0">
                <a:latin typeface="+mn-ea"/>
              </a:rPr>
              <a:t>，贸易</a:t>
            </a:r>
            <a:r>
              <a:rPr lang="zh-CN" altLang="en-US" sz="2000" dirty="0">
                <a:latin typeface="+mn-ea"/>
              </a:rPr>
              <a:t>自由化促进工业化</a:t>
            </a:r>
            <a:r>
              <a:rPr lang="zh-CN" altLang="en-US" sz="2000" dirty="0" smtClean="0">
                <a:latin typeface="+mn-ea"/>
              </a:rPr>
              <a:t>。许多</a:t>
            </a:r>
            <a:r>
              <a:rPr lang="zh-CN" altLang="en-US" sz="2000" dirty="0">
                <a:latin typeface="+mn-ea"/>
              </a:rPr>
              <a:t>发展中国家也正是通过在提高最终</a:t>
            </a:r>
            <a:r>
              <a:rPr lang="zh-CN" altLang="en-US" sz="2000" dirty="0" smtClean="0">
                <a:latin typeface="+mn-ea"/>
              </a:rPr>
              <a:t>消费品进口</a:t>
            </a:r>
            <a:r>
              <a:rPr lang="zh-CN" altLang="en-US" sz="2000" dirty="0">
                <a:latin typeface="+mn-ea"/>
              </a:rPr>
              <a:t>壁垒的同时降低中间投入品的进口壁垒</a:t>
            </a:r>
            <a:r>
              <a:rPr lang="zh-CN" altLang="en-US" sz="2000" dirty="0" smtClean="0">
                <a:latin typeface="+mn-ea"/>
              </a:rPr>
              <a:t>，促进</a:t>
            </a:r>
            <a:r>
              <a:rPr lang="zh-CN" altLang="en-US" sz="2000" dirty="0">
                <a:latin typeface="+mn-ea"/>
              </a:rPr>
              <a:t>本国的工业化进程</a:t>
            </a:r>
            <a:r>
              <a:rPr lang="zh-CN" altLang="en-US" sz="2000" dirty="0" smtClean="0">
                <a:latin typeface="+mn-ea"/>
              </a:rPr>
              <a:t>。</a:t>
            </a:r>
            <a:endParaRPr lang="en-US" altLang="zh-CN" sz="2000" dirty="0" smtClean="0">
              <a:latin typeface="+mn-ea"/>
            </a:endParaRPr>
          </a:p>
          <a:p>
            <a:pPr marL="0" indent="539750">
              <a:buNone/>
            </a:pPr>
            <a:r>
              <a:rPr lang="zh-CN" altLang="en-US" sz="2000" b="1" dirty="0" smtClean="0">
                <a:latin typeface="+mn-ea"/>
              </a:rPr>
              <a:t>全面的贸易</a:t>
            </a:r>
            <a:r>
              <a:rPr lang="zh-CN" altLang="en-US" sz="2000" b="1" dirty="0">
                <a:latin typeface="+mn-ea"/>
              </a:rPr>
              <a:t>自由化</a:t>
            </a:r>
            <a:r>
              <a:rPr lang="zh-CN" altLang="en-US" sz="2000" b="1" dirty="0" smtClean="0">
                <a:latin typeface="+mn-ea"/>
              </a:rPr>
              <a:t>：</a:t>
            </a:r>
            <a:r>
              <a:rPr lang="zh-CN" altLang="en-US" sz="2000" dirty="0" smtClean="0">
                <a:latin typeface="+mn-ea"/>
              </a:rPr>
              <a:t>市场</a:t>
            </a:r>
            <a:r>
              <a:rPr lang="zh-CN" altLang="en-US" sz="2000" dirty="0">
                <a:latin typeface="+mn-ea"/>
              </a:rPr>
              <a:t>开放</a:t>
            </a:r>
            <a:r>
              <a:rPr lang="zh-CN" altLang="en-US" sz="2000" dirty="0" smtClean="0">
                <a:latin typeface="+mn-ea"/>
              </a:rPr>
              <a:t>度（</a:t>
            </a:r>
            <a:r>
              <a:rPr lang="zh-CN" altLang="en-US" sz="2000" dirty="0">
                <a:latin typeface="+mn-ea"/>
              </a:rPr>
              <a:t>进口壁垒</a:t>
            </a:r>
            <a:r>
              <a:rPr lang="zh-CN" altLang="en-US" sz="2000" dirty="0" smtClean="0">
                <a:latin typeface="+mn-ea"/>
              </a:rPr>
              <a:t>）存在</a:t>
            </a:r>
            <a:r>
              <a:rPr lang="zh-CN" altLang="en-US" sz="2000" dirty="0">
                <a:latin typeface="+mn-ea"/>
              </a:rPr>
              <a:t>一个临界值</a:t>
            </a:r>
            <a:r>
              <a:rPr lang="zh-CN" altLang="en-US" sz="2000" dirty="0" smtClean="0">
                <a:latin typeface="+mn-ea"/>
              </a:rPr>
              <a:t>，当</a:t>
            </a:r>
            <a:r>
              <a:rPr lang="zh-CN" altLang="en-US" sz="2000" dirty="0">
                <a:latin typeface="+mn-ea"/>
              </a:rPr>
              <a:t>市场开放度大于该</a:t>
            </a:r>
            <a:r>
              <a:rPr lang="zh-CN" altLang="en-US" sz="2000" dirty="0" smtClean="0">
                <a:latin typeface="+mn-ea"/>
              </a:rPr>
              <a:t>临界值时，贸易</a:t>
            </a:r>
            <a:r>
              <a:rPr lang="zh-CN" altLang="en-US" sz="2000" dirty="0">
                <a:latin typeface="+mn-ea"/>
              </a:rPr>
              <a:t>自由化就可以促进工业化</a:t>
            </a:r>
            <a:r>
              <a:rPr lang="zh-CN" altLang="en-US" sz="2000" dirty="0" smtClean="0">
                <a:latin typeface="+mn-ea"/>
              </a:rPr>
              <a:t>。</a:t>
            </a:r>
            <a:endParaRPr lang="en-US" altLang="zh-CN" sz="2000" dirty="0" smtClean="0">
              <a:latin typeface="+mn-ea"/>
            </a:endParaRPr>
          </a:p>
          <a:p>
            <a:pPr marL="0" indent="539750">
              <a:buNone/>
            </a:pPr>
            <a:r>
              <a:rPr lang="zh-CN" altLang="en-US" sz="2000" dirty="0" smtClean="0">
                <a:latin typeface="+mn-ea"/>
              </a:rPr>
              <a:t>如果</a:t>
            </a:r>
            <a:r>
              <a:rPr lang="zh-CN" altLang="en-US" sz="2000" dirty="0">
                <a:latin typeface="+mn-ea"/>
              </a:rPr>
              <a:t>国外的市场规模相对较大</a:t>
            </a:r>
            <a:r>
              <a:rPr lang="zh-CN" altLang="en-US" sz="2000" dirty="0" smtClean="0">
                <a:latin typeface="+mn-ea"/>
              </a:rPr>
              <a:t>，对</a:t>
            </a:r>
            <a:r>
              <a:rPr lang="zh-CN" altLang="en-US" sz="2000" dirty="0">
                <a:latin typeface="+mn-ea"/>
              </a:rPr>
              <a:t>工业品</a:t>
            </a:r>
            <a:r>
              <a:rPr lang="zh-CN" altLang="en-US" sz="2000" dirty="0" smtClean="0">
                <a:latin typeface="+mn-ea"/>
              </a:rPr>
              <a:t>的支出</a:t>
            </a:r>
            <a:r>
              <a:rPr lang="zh-CN" altLang="en-US" sz="2000" dirty="0">
                <a:latin typeface="+mn-ea"/>
              </a:rPr>
              <a:t>份额较大</a:t>
            </a:r>
            <a:r>
              <a:rPr lang="zh-CN" altLang="en-US" sz="2000" dirty="0" smtClean="0">
                <a:latin typeface="+mn-ea"/>
              </a:rPr>
              <a:t>，市场</a:t>
            </a:r>
            <a:r>
              <a:rPr lang="zh-CN" altLang="en-US" sz="2000" dirty="0">
                <a:latin typeface="+mn-ea"/>
              </a:rPr>
              <a:t>开放度也较高</a:t>
            </a:r>
            <a:r>
              <a:rPr lang="zh-CN" altLang="en-US" sz="2000" dirty="0" smtClean="0">
                <a:latin typeface="+mn-ea"/>
              </a:rPr>
              <a:t>，则</a:t>
            </a:r>
            <a:r>
              <a:rPr lang="zh-CN" altLang="en-US" sz="2000" dirty="0">
                <a:latin typeface="+mn-ea"/>
              </a:rPr>
              <a:t>对本国而言</a:t>
            </a:r>
            <a:r>
              <a:rPr lang="zh-CN" altLang="en-US" sz="2000" dirty="0" smtClean="0">
                <a:latin typeface="+mn-ea"/>
              </a:rPr>
              <a:t>，上述</a:t>
            </a:r>
            <a:r>
              <a:rPr lang="zh-CN" altLang="en-US" sz="2000" dirty="0">
                <a:latin typeface="+mn-ea"/>
              </a:rPr>
              <a:t>市场开放度的临界值</a:t>
            </a:r>
            <a:r>
              <a:rPr lang="zh-CN" altLang="en-US" sz="2000" dirty="0" smtClean="0">
                <a:latin typeface="+mn-ea"/>
              </a:rPr>
              <a:t>较小。此时</a:t>
            </a:r>
            <a:r>
              <a:rPr lang="zh-CN" altLang="en-US" sz="2000" dirty="0">
                <a:latin typeface="+mn-ea"/>
              </a:rPr>
              <a:t>如果本国提高市场开放度</a:t>
            </a:r>
            <a:r>
              <a:rPr lang="zh-CN" altLang="en-US" sz="2000" dirty="0" smtClean="0">
                <a:latin typeface="+mn-ea"/>
              </a:rPr>
              <a:t>，则</a:t>
            </a:r>
            <a:r>
              <a:rPr lang="zh-CN" altLang="en-US" sz="2000" dirty="0">
                <a:latin typeface="+mn-ea"/>
              </a:rPr>
              <a:t>可以促进本国的工业化</a:t>
            </a:r>
            <a:r>
              <a:rPr lang="zh-CN" altLang="en-US" sz="2000" dirty="0" smtClean="0">
                <a:latin typeface="+mn-ea"/>
              </a:rPr>
              <a:t>。</a:t>
            </a:r>
            <a:endParaRPr lang="en-US" altLang="zh-CN" sz="2000" dirty="0" smtClean="0">
              <a:latin typeface="+mn-ea"/>
            </a:endParaRPr>
          </a:p>
          <a:p>
            <a:pPr marL="0" indent="539750">
              <a:buNone/>
            </a:pPr>
            <a:r>
              <a:rPr lang="zh-CN" altLang="en-US" sz="2000" dirty="0" smtClean="0">
                <a:latin typeface="+mn-ea"/>
              </a:rPr>
              <a:t>全面</a:t>
            </a:r>
            <a:r>
              <a:rPr lang="zh-CN" altLang="en-US" sz="2000" dirty="0">
                <a:latin typeface="+mn-ea"/>
              </a:rPr>
              <a:t>的贸易</a:t>
            </a:r>
            <a:r>
              <a:rPr lang="zh-CN" altLang="en-US" sz="2000" dirty="0" smtClean="0">
                <a:latin typeface="+mn-ea"/>
              </a:rPr>
              <a:t>自由化</a:t>
            </a:r>
            <a:r>
              <a:rPr lang="zh-CN" altLang="en-US" sz="2000" dirty="0">
                <a:latin typeface="+mn-ea"/>
              </a:rPr>
              <a:t>政策也可以促进后发地区的工业化</a:t>
            </a:r>
            <a:r>
              <a:rPr lang="zh-CN" altLang="en-US" sz="2000" dirty="0" smtClean="0">
                <a:latin typeface="+mn-ea"/>
              </a:rPr>
              <a:t>，但</a:t>
            </a:r>
            <a:r>
              <a:rPr lang="zh-CN" altLang="en-US" sz="2000" dirty="0">
                <a:latin typeface="+mn-ea"/>
              </a:rPr>
              <a:t>需要一定的条件</a:t>
            </a:r>
            <a:r>
              <a:rPr lang="zh-CN" altLang="en-US" sz="2000" dirty="0" smtClean="0">
                <a:latin typeface="+mn-ea"/>
              </a:rPr>
              <a:t>，即</a:t>
            </a:r>
            <a:r>
              <a:rPr lang="zh-CN" altLang="en-US" sz="2000" dirty="0">
                <a:latin typeface="+mn-ea"/>
              </a:rPr>
              <a:t>后发地区的市场</a:t>
            </a:r>
            <a:r>
              <a:rPr lang="zh-CN" altLang="en-US" sz="2000" dirty="0" smtClean="0">
                <a:latin typeface="+mn-ea"/>
              </a:rPr>
              <a:t>规模</a:t>
            </a:r>
            <a:r>
              <a:rPr lang="zh-CN" altLang="en-US" sz="2000" dirty="0">
                <a:latin typeface="+mn-ea"/>
              </a:rPr>
              <a:t>相对要较小</a:t>
            </a:r>
            <a:r>
              <a:rPr lang="zh-CN" altLang="en-US" sz="2000" dirty="0" smtClean="0">
                <a:latin typeface="+mn-ea"/>
              </a:rPr>
              <a:t>，发达</a:t>
            </a:r>
            <a:r>
              <a:rPr lang="zh-CN" altLang="en-US" sz="2000" dirty="0">
                <a:latin typeface="+mn-ea"/>
              </a:rPr>
              <a:t>地区的市场要高度开放</a:t>
            </a:r>
            <a:r>
              <a:rPr lang="zh-CN" altLang="en-US" sz="2000" dirty="0" smtClean="0">
                <a:latin typeface="+mn-ea"/>
              </a:rPr>
              <a:t>。</a:t>
            </a:r>
            <a:endParaRPr lang="en-US" altLang="zh-CN" sz="2000" dirty="0" smtClean="0">
              <a:latin typeface="+mn-ea"/>
            </a:endParaRPr>
          </a:p>
          <a:p>
            <a:pPr marL="0" indent="539750">
              <a:buNone/>
            </a:pPr>
            <a:endParaRPr lang="en-US" altLang="zh-CN" sz="2000" dirty="0" smtClean="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179388" y="0"/>
            <a:ext cx="82089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第五</a:t>
            </a:r>
            <a:r>
              <a:rPr lang="zh-CN" altLang="en-US" smtClean="0"/>
              <a:t>章 区域</a:t>
            </a:r>
            <a:r>
              <a:rPr lang="zh-CN" altLang="en-US" dirty="0"/>
              <a:t>竞争与合作</a:t>
            </a:r>
            <a:endParaRPr lang="zh-CN" altLang="en-US" dirty="0"/>
          </a:p>
        </p:txBody>
      </p:sp>
      <p:sp>
        <p:nvSpPr>
          <p:cNvPr id="22531" name="内容占位符 2"/>
          <p:cNvSpPr>
            <a:spLocks noGrp="1"/>
          </p:cNvSpPr>
          <p:nvPr>
            <p:ph idx="1"/>
          </p:nvPr>
        </p:nvSpPr>
        <p:spPr bwMode="auto">
          <a:xfrm>
            <a:off x="179388" y="1381125"/>
            <a:ext cx="8640762" cy="5216525"/>
          </a:xfr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r>
              <a:rPr lang="zh-CN" altLang="en-US" b="1" smtClean="0">
                <a:latin typeface="仿宋" panose="02010609060101010101" pitchFamily="49" charset="-122"/>
                <a:ea typeface="仿宋" panose="02010609060101010101" pitchFamily="49" charset="-122"/>
              </a:rPr>
              <a:t>   主要</a:t>
            </a:r>
            <a:r>
              <a:rPr lang="zh-CN" altLang="en-US" b="1" dirty="0">
                <a:latin typeface="仿宋" panose="02010609060101010101" pitchFamily="49" charset="-122"/>
                <a:ea typeface="仿宋" panose="02010609060101010101" pitchFamily="49" charset="-122"/>
              </a:rPr>
              <a:t>内容（一）</a:t>
            </a:r>
            <a:endParaRPr lang="en-US" altLang="zh-CN" b="1" dirty="0">
              <a:latin typeface="仿宋" panose="02010609060101010101" pitchFamily="49" charset="-122"/>
              <a:ea typeface="仿宋" panose="02010609060101010101" pitchFamily="49" charset="-122"/>
            </a:endParaRPr>
          </a:p>
          <a:p>
            <a:endParaRPr lang="en-US" altLang="zh-CN" dirty="0"/>
          </a:p>
          <a:p>
            <a:endParaRPr lang="zh-CN" altLang="en-US" dirty="0"/>
          </a:p>
          <a:p>
            <a:endParaRPr lang="zh-CN" altLang="en-US" dirty="0"/>
          </a:p>
        </p:txBody>
      </p:sp>
      <p:grpSp>
        <p:nvGrpSpPr>
          <p:cNvPr id="29" name="组合 28"/>
          <p:cNvGrpSpPr/>
          <p:nvPr/>
        </p:nvGrpSpPr>
        <p:grpSpPr>
          <a:xfrm>
            <a:off x="323305" y="2060848"/>
            <a:ext cx="8352928" cy="2016224"/>
            <a:chOff x="323528" y="1628800"/>
            <a:chExt cx="8352928" cy="2304256"/>
          </a:xfrm>
        </p:grpSpPr>
        <p:sp>
          <p:nvSpPr>
            <p:cNvPr id="30" name="矩形: 圆角 39"/>
            <p:cNvSpPr/>
            <p:nvPr/>
          </p:nvSpPr>
          <p:spPr>
            <a:xfrm>
              <a:off x="323528" y="2492896"/>
              <a:ext cx="403244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smtClean="0">
                  <a:solidFill>
                    <a:prstClr val="black"/>
                  </a:solidFill>
                  <a:latin typeface="仿宋" panose="02010609060101010101" pitchFamily="49" charset="-122"/>
                  <a:ea typeface="仿宋" panose="02010609060101010101" pitchFamily="49" charset="-122"/>
                </a:rPr>
                <a:t>区域贸易与竞争</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32" name="矩形: 圆角 39"/>
            <p:cNvSpPr/>
            <p:nvPr/>
          </p:nvSpPr>
          <p:spPr>
            <a:xfrm>
              <a:off x="5229798" y="1628800"/>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defTabSz="457200">
                <a:defRPr/>
              </a:pPr>
              <a:r>
                <a:rPr lang="zh-CN" altLang="en-US" sz="2000" b="1" dirty="0">
                  <a:solidFill>
                    <a:prstClr val="black"/>
                  </a:solidFill>
                  <a:latin typeface="仿宋" panose="02010609060101010101" pitchFamily="49" charset="-122"/>
                  <a:ea typeface="仿宋" panose="02010609060101010101" pitchFamily="49" charset="-122"/>
                </a:rPr>
                <a:t>马克思主义区际分工理论</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33" name="矩形: 圆角 39"/>
            <p:cNvSpPr/>
            <p:nvPr/>
          </p:nvSpPr>
          <p:spPr>
            <a:xfrm>
              <a:off x="5229798" y="2274738"/>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anose="02010609060101010101" pitchFamily="49" charset="-122"/>
                  <a:ea typeface="仿宋" panose="02010609060101010101" pitchFamily="49" charset="-122"/>
                </a:rPr>
                <a:t>区域贸易基本理论</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34" name="矩形: 圆角 39"/>
            <p:cNvSpPr/>
            <p:nvPr/>
          </p:nvSpPr>
          <p:spPr>
            <a:xfrm>
              <a:off x="5229798" y="2924944"/>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smtClean="0">
                  <a:solidFill>
                    <a:prstClr val="black"/>
                  </a:solidFill>
                  <a:latin typeface="仿宋" panose="02010609060101010101" pitchFamily="49" charset="-122"/>
                  <a:ea typeface="仿宋" panose="02010609060101010101" pitchFamily="49" charset="-122"/>
                </a:rPr>
                <a:t>区际贸易竞争</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35" name="矩形: 圆角 39"/>
            <p:cNvSpPr/>
            <p:nvPr/>
          </p:nvSpPr>
          <p:spPr>
            <a:xfrm>
              <a:off x="5229798" y="357301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anose="02010609060101010101" pitchFamily="49" charset="-122"/>
                  <a:ea typeface="仿宋" panose="02010609060101010101" pitchFamily="49" charset="-122"/>
                </a:rPr>
                <a:t>区际</a:t>
              </a:r>
              <a:r>
                <a:rPr lang="zh-CN" altLang="en-US" sz="2000" b="1" dirty="0" smtClean="0">
                  <a:solidFill>
                    <a:prstClr val="black"/>
                  </a:solidFill>
                  <a:latin typeface="仿宋" panose="02010609060101010101" pitchFamily="49" charset="-122"/>
                  <a:ea typeface="仿宋" panose="02010609060101010101" pitchFamily="49" charset="-122"/>
                </a:rPr>
                <a:t>资本和产业竞争</a:t>
              </a:r>
              <a:endParaRPr lang="zh-CN" altLang="en-US" sz="2000" b="1" dirty="0">
                <a:solidFill>
                  <a:prstClr val="black"/>
                </a:solidFill>
                <a:latin typeface="仿宋" panose="02010609060101010101" pitchFamily="49" charset="-122"/>
                <a:ea typeface="仿宋" panose="02010609060101010101" pitchFamily="49" charset="-122"/>
              </a:endParaRPr>
            </a:p>
          </p:txBody>
        </p:sp>
        <p:cxnSp>
          <p:nvCxnSpPr>
            <p:cNvPr id="36" name="直接连接符 35"/>
            <p:cNvCxnSpPr/>
            <p:nvPr/>
          </p:nvCxnSpPr>
          <p:spPr>
            <a:xfrm>
              <a:off x="4787900" y="1808163"/>
              <a:ext cx="0" cy="1944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356100" y="274478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787900" y="180816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787900" y="2454275"/>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787900" y="31051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787900" y="37528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23305" y="4258169"/>
            <a:ext cx="8352928" cy="2016224"/>
            <a:chOff x="323528" y="1628800"/>
            <a:chExt cx="8352928" cy="2304256"/>
          </a:xfrm>
        </p:grpSpPr>
        <p:sp>
          <p:nvSpPr>
            <p:cNvPr id="18" name="矩形: 圆角 39"/>
            <p:cNvSpPr/>
            <p:nvPr/>
          </p:nvSpPr>
          <p:spPr>
            <a:xfrm>
              <a:off x="323528" y="2492896"/>
              <a:ext cx="403244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smtClean="0">
                  <a:solidFill>
                    <a:prstClr val="black"/>
                  </a:solidFill>
                  <a:latin typeface="仿宋" panose="02010609060101010101" pitchFamily="49" charset="-122"/>
                  <a:ea typeface="仿宋" panose="02010609060101010101" pitchFamily="49" charset="-122"/>
                </a:rPr>
                <a:t>区域</a:t>
              </a:r>
              <a:r>
                <a:rPr lang="zh-CN" altLang="en-US" sz="2400" b="1" dirty="0">
                  <a:solidFill>
                    <a:prstClr val="black"/>
                  </a:solidFill>
                  <a:latin typeface="仿宋" panose="02010609060101010101" pitchFamily="49" charset="-122"/>
                  <a:ea typeface="仿宋" panose="02010609060101010101" pitchFamily="49" charset="-122"/>
                </a:rPr>
                <a:t>经济合作</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19" name="矩形: 圆角 39"/>
            <p:cNvSpPr/>
            <p:nvPr/>
          </p:nvSpPr>
          <p:spPr>
            <a:xfrm>
              <a:off x="5229798" y="1628800"/>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defTabSz="457200">
                <a:defRPr/>
              </a:pPr>
              <a:r>
                <a:rPr lang="zh-CN" altLang="en-US" sz="2000" b="1" dirty="0">
                  <a:solidFill>
                    <a:prstClr val="black"/>
                  </a:solidFill>
                  <a:latin typeface="仿宋" panose="02010609060101010101" pitchFamily="49" charset="-122"/>
                  <a:ea typeface="仿宋" panose="02010609060101010101" pitchFamily="49" charset="-122"/>
                </a:rPr>
                <a:t>区域贸易与工业化</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20" name="矩形: 圆角 39"/>
            <p:cNvSpPr/>
            <p:nvPr/>
          </p:nvSpPr>
          <p:spPr>
            <a:xfrm>
              <a:off x="5229798" y="2274738"/>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smtClean="0">
                  <a:solidFill>
                    <a:prstClr val="black"/>
                  </a:solidFill>
                  <a:latin typeface="仿宋" panose="02010609060101010101" pitchFamily="49" charset="-122"/>
                  <a:ea typeface="仿宋" panose="02010609060101010101" pitchFamily="49" charset="-122"/>
                </a:rPr>
                <a:t>区域分工与专业化</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21" name="矩形: 圆角 39"/>
            <p:cNvSpPr/>
            <p:nvPr/>
          </p:nvSpPr>
          <p:spPr>
            <a:xfrm>
              <a:off x="5229798" y="2924944"/>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anose="02010609060101010101" pitchFamily="49" charset="-122"/>
                  <a:ea typeface="仿宋" panose="02010609060101010101" pitchFamily="49" charset="-122"/>
                </a:rPr>
                <a:t>经济</a:t>
              </a:r>
              <a:r>
                <a:rPr lang="zh-CN" altLang="en-US" sz="2000" b="1" dirty="0" smtClean="0">
                  <a:solidFill>
                    <a:prstClr val="black"/>
                  </a:solidFill>
                  <a:latin typeface="仿宋" panose="02010609060101010101" pitchFamily="49" charset="-122"/>
                  <a:ea typeface="仿宋" panose="02010609060101010101" pitchFamily="49" charset="-122"/>
                </a:rPr>
                <a:t>自由化与生产投资转移</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22" name="矩形: 圆角 39"/>
            <p:cNvSpPr/>
            <p:nvPr/>
          </p:nvSpPr>
          <p:spPr>
            <a:xfrm>
              <a:off x="5229798" y="357301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anose="02010609060101010101" pitchFamily="49" charset="-122"/>
                  <a:ea typeface="仿宋" panose="02010609060101010101" pitchFamily="49" charset="-122"/>
                </a:rPr>
                <a:t>区域经济</a:t>
              </a:r>
              <a:r>
                <a:rPr lang="zh-CN" altLang="en-US" sz="2000" b="1" dirty="0" smtClean="0">
                  <a:solidFill>
                    <a:prstClr val="black"/>
                  </a:solidFill>
                  <a:latin typeface="仿宋" panose="02010609060101010101" pitchFamily="49" charset="-122"/>
                  <a:ea typeface="仿宋" panose="02010609060101010101" pitchFamily="49" charset="-122"/>
                </a:rPr>
                <a:t>合作及其主要形式</a:t>
              </a:r>
              <a:endParaRPr lang="zh-CN" altLang="en-US" sz="2000" b="1" dirty="0">
                <a:solidFill>
                  <a:prstClr val="black"/>
                </a:solidFill>
                <a:latin typeface="仿宋" panose="02010609060101010101" pitchFamily="49" charset="-122"/>
                <a:ea typeface="仿宋" panose="02010609060101010101" pitchFamily="49" charset="-122"/>
              </a:endParaRPr>
            </a:p>
          </p:txBody>
        </p:sp>
        <p:cxnSp>
          <p:nvCxnSpPr>
            <p:cNvPr id="23" name="直接连接符 22"/>
            <p:cNvCxnSpPr/>
            <p:nvPr/>
          </p:nvCxnSpPr>
          <p:spPr>
            <a:xfrm>
              <a:off x="4787900" y="1808163"/>
              <a:ext cx="0" cy="1944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356100" y="274478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787900" y="180816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787900" y="2454275"/>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787900" y="31051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787900" y="37528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r>
              <a:rPr lang="zh-CN" altLang="en-US" sz="2000" dirty="0">
                <a:latin typeface="+mn-ea"/>
              </a:rPr>
              <a:t>到目前为止，世界各地出现了多个贸易组织，其中有些贸易组织的影响很大，甚至影响整个世界贸易格局。</a:t>
            </a:r>
            <a:endParaRPr lang="en-US" altLang="zh-CN" sz="2000" dirty="0">
              <a:latin typeface="+mn-ea"/>
            </a:endParaRPr>
          </a:p>
          <a:p>
            <a:pPr marL="0" indent="539750">
              <a:buNone/>
            </a:pPr>
            <a:r>
              <a:rPr lang="zh-CN" altLang="en-US" sz="2000" b="1" dirty="0">
                <a:latin typeface="+mn-ea"/>
              </a:rPr>
              <a:t>世界贸易</a:t>
            </a:r>
            <a:r>
              <a:rPr lang="zh-CN" altLang="en-US" sz="2000" b="1" dirty="0" smtClean="0">
                <a:latin typeface="+mn-ea"/>
              </a:rPr>
              <a:t>组织</a:t>
            </a:r>
            <a:r>
              <a:rPr lang="en-US" altLang="zh-CN" sz="2000" b="1" dirty="0" smtClean="0">
                <a:latin typeface="+mn-ea"/>
              </a:rPr>
              <a:t>(WTO)</a:t>
            </a:r>
            <a:r>
              <a:rPr lang="zh-CN" altLang="en-US" sz="2000" b="1" dirty="0">
                <a:latin typeface="+mn-ea"/>
              </a:rPr>
              <a:t>：</a:t>
            </a:r>
            <a:r>
              <a:rPr lang="zh-CN" altLang="en-US" sz="2000" dirty="0" smtClean="0">
                <a:latin typeface="+mn-ea"/>
              </a:rPr>
              <a:t>于</a:t>
            </a:r>
            <a:r>
              <a:rPr lang="en-US" altLang="zh-CN" sz="2000" dirty="0" smtClean="0">
                <a:latin typeface="+mn-ea"/>
              </a:rPr>
              <a:t>1994</a:t>
            </a:r>
            <a:r>
              <a:rPr lang="zh-CN" altLang="en-US" sz="2000" dirty="0" smtClean="0">
                <a:latin typeface="+mn-ea"/>
              </a:rPr>
              <a:t>年</a:t>
            </a:r>
            <a:r>
              <a:rPr lang="en-US" altLang="zh-CN" sz="2000" dirty="0" smtClean="0">
                <a:latin typeface="+mn-ea"/>
              </a:rPr>
              <a:t>4</a:t>
            </a:r>
            <a:r>
              <a:rPr lang="zh-CN" altLang="en-US" sz="2000" dirty="0" smtClean="0">
                <a:latin typeface="+mn-ea"/>
              </a:rPr>
              <a:t>月</a:t>
            </a:r>
            <a:r>
              <a:rPr lang="en-US" altLang="zh-CN" sz="2000" dirty="0" smtClean="0">
                <a:latin typeface="+mn-ea"/>
              </a:rPr>
              <a:t>15</a:t>
            </a:r>
            <a:r>
              <a:rPr lang="zh-CN" altLang="en-US" sz="2000" dirty="0" smtClean="0">
                <a:latin typeface="+mn-ea"/>
              </a:rPr>
              <a:t>日</a:t>
            </a:r>
            <a:r>
              <a:rPr lang="zh-CN" altLang="en-US" sz="2000" dirty="0">
                <a:latin typeface="+mn-ea"/>
              </a:rPr>
              <a:t>的</a:t>
            </a:r>
            <a:r>
              <a:rPr lang="zh-CN" altLang="en-US" sz="2000" dirty="0" smtClean="0">
                <a:latin typeface="+mn-ea"/>
              </a:rPr>
              <a:t>关贸总协定部长会议</a:t>
            </a:r>
            <a:r>
              <a:rPr lang="zh-CN" altLang="en-US" sz="2000" dirty="0">
                <a:latin typeface="+mn-ea"/>
              </a:rPr>
              <a:t>决定</a:t>
            </a:r>
            <a:r>
              <a:rPr lang="zh-CN" altLang="en-US" sz="2000" dirty="0" smtClean="0">
                <a:latin typeface="+mn-ea"/>
              </a:rPr>
              <a:t>成立。是</a:t>
            </a:r>
            <a:r>
              <a:rPr lang="zh-CN" altLang="en-US" sz="2000" dirty="0">
                <a:latin typeface="+mn-ea"/>
              </a:rPr>
              <a:t>当代最重要的国际经济组织</a:t>
            </a:r>
            <a:r>
              <a:rPr lang="zh-CN" altLang="en-US" sz="2000">
                <a:latin typeface="+mn-ea"/>
              </a:rPr>
              <a:t>之一</a:t>
            </a:r>
            <a:r>
              <a:rPr lang="zh-CN" altLang="en-US" sz="2000" smtClean="0">
                <a:latin typeface="+mn-ea"/>
              </a:rPr>
              <a:t>， 拥有</a:t>
            </a:r>
            <a:r>
              <a:rPr lang="en-US" altLang="zh-CN" sz="2000" dirty="0" smtClean="0">
                <a:latin typeface="+mn-ea"/>
              </a:rPr>
              <a:t>164</a:t>
            </a:r>
            <a:r>
              <a:rPr lang="zh-CN" altLang="en-US" sz="2000" dirty="0" smtClean="0">
                <a:latin typeface="+mn-ea"/>
              </a:rPr>
              <a:t>个</a:t>
            </a:r>
            <a:r>
              <a:rPr lang="zh-CN" altLang="en-US" sz="2000" dirty="0">
                <a:latin typeface="+mn-ea"/>
              </a:rPr>
              <a:t>成员</a:t>
            </a:r>
            <a:r>
              <a:rPr lang="zh-CN" altLang="en-US" sz="2000" dirty="0" smtClean="0">
                <a:latin typeface="+mn-ea"/>
              </a:rPr>
              <a:t>，成员</a:t>
            </a:r>
            <a:r>
              <a:rPr lang="zh-CN" altLang="en-US" sz="2000" dirty="0">
                <a:latin typeface="+mn-ea"/>
              </a:rPr>
              <a:t>贸易总额达到全球</a:t>
            </a:r>
            <a:r>
              <a:rPr lang="zh-CN" altLang="en-US" sz="2000" dirty="0" smtClean="0">
                <a:latin typeface="+mn-ea"/>
              </a:rPr>
              <a:t>的</a:t>
            </a:r>
            <a:r>
              <a:rPr lang="en-US" altLang="zh-CN" sz="2000" dirty="0" smtClean="0">
                <a:latin typeface="+mn-ea"/>
              </a:rPr>
              <a:t>98%</a:t>
            </a:r>
            <a:r>
              <a:rPr lang="zh-CN" altLang="en-US" sz="2000" dirty="0" smtClean="0">
                <a:latin typeface="+mn-ea"/>
              </a:rPr>
              <a:t>，有“经济联合国”之</a:t>
            </a:r>
            <a:r>
              <a:rPr lang="zh-CN" altLang="en-US" sz="2000" dirty="0">
                <a:latin typeface="+mn-ea"/>
              </a:rPr>
              <a:t>称</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北美</a:t>
            </a:r>
            <a:r>
              <a:rPr lang="zh-CN" altLang="en-US" sz="2000" b="1" dirty="0" smtClean="0">
                <a:latin typeface="+mn-ea"/>
              </a:rPr>
              <a:t>自由贸易区</a:t>
            </a:r>
            <a:r>
              <a:rPr lang="en-US" altLang="zh-CN" sz="2000" b="1" dirty="0" smtClean="0">
                <a:latin typeface="+mn-ea"/>
              </a:rPr>
              <a:t>(NAFTA)</a:t>
            </a:r>
            <a:r>
              <a:rPr lang="zh-CN" altLang="en-US" sz="2000" b="1" dirty="0" smtClean="0">
                <a:latin typeface="+mn-ea"/>
              </a:rPr>
              <a:t>：</a:t>
            </a:r>
            <a:r>
              <a:rPr lang="zh-CN" altLang="en-US" sz="2000" dirty="0" smtClean="0">
                <a:latin typeface="+mn-ea"/>
              </a:rPr>
              <a:t>由</a:t>
            </a:r>
            <a:r>
              <a:rPr lang="zh-CN" altLang="en-US" sz="2000" dirty="0">
                <a:latin typeface="+mn-ea"/>
              </a:rPr>
              <a:t>美国</a:t>
            </a:r>
            <a:r>
              <a:rPr lang="zh-CN" altLang="en-US" sz="2000" dirty="0" smtClean="0">
                <a:latin typeface="+mn-ea"/>
              </a:rPr>
              <a:t>、加拿大</a:t>
            </a:r>
            <a:r>
              <a:rPr lang="zh-CN" altLang="en-US" sz="2000" dirty="0">
                <a:latin typeface="+mn-ea"/>
              </a:rPr>
              <a:t>和</a:t>
            </a:r>
            <a:r>
              <a:rPr lang="zh-CN" altLang="en-US" sz="2000" dirty="0" smtClean="0">
                <a:latin typeface="+mn-ea"/>
              </a:rPr>
              <a:t>墨西哥</a:t>
            </a:r>
            <a:r>
              <a:rPr lang="en-US" altLang="zh-CN" sz="2000" dirty="0" smtClean="0">
                <a:latin typeface="+mn-ea"/>
              </a:rPr>
              <a:t>3</a:t>
            </a:r>
            <a:r>
              <a:rPr lang="zh-CN" altLang="en-US" sz="2000" dirty="0" smtClean="0">
                <a:latin typeface="+mn-ea"/>
              </a:rPr>
              <a:t>国于</a:t>
            </a:r>
            <a:r>
              <a:rPr lang="en-US" altLang="zh-CN" sz="2000" dirty="0" smtClean="0">
                <a:latin typeface="+mn-ea"/>
              </a:rPr>
              <a:t>1992</a:t>
            </a:r>
            <a:r>
              <a:rPr lang="zh-CN" altLang="en-US" sz="2000" dirty="0" smtClean="0">
                <a:latin typeface="+mn-ea"/>
              </a:rPr>
              <a:t>年</a:t>
            </a:r>
            <a:r>
              <a:rPr lang="zh-CN" altLang="en-US" sz="2000" dirty="0">
                <a:latin typeface="+mn-ea"/>
              </a:rPr>
              <a:t>建立</a:t>
            </a:r>
            <a:r>
              <a:rPr lang="zh-CN" altLang="en-US" sz="2000" dirty="0" smtClean="0">
                <a:latin typeface="+mn-ea"/>
              </a:rPr>
              <a:t>。基本原则</a:t>
            </a:r>
            <a:r>
              <a:rPr lang="zh-CN" altLang="en-US" sz="2000" dirty="0">
                <a:latin typeface="+mn-ea"/>
              </a:rPr>
              <a:t>是</a:t>
            </a:r>
            <a:r>
              <a:rPr lang="zh-CN" altLang="en-US" sz="2000" dirty="0" smtClean="0">
                <a:latin typeface="+mn-ea"/>
              </a:rPr>
              <a:t>：国民</a:t>
            </a:r>
            <a:r>
              <a:rPr lang="zh-CN" altLang="en-US" sz="2000" dirty="0">
                <a:latin typeface="+mn-ea"/>
              </a:rPr>
              <a:t>待遇</a:t>
            </a:r>
            <a:r>
              <a:rPr lang="zh-CN" altLang="en-US" sz="2000" dirty="0" smtClean="0">
                <a:latin typeface="+mn-ea"/>
              </a:rPr>
              <a:t>、最惠国待遇</a:t>
            </a:r>
            <a:r>
              <a:rPr lang="zh-CN" altLang="en-US" sz="2000" dirty="0">
                <a:latin typeface="+mn-ea"/>
              </a:rPr>
              <a:t>及程序上的透明化</a:t>
            </a:r>
            <a:r>
              <a:rPr lang="zh-CN" altLang="en-US" sz="2000" dirty="0" smtClean="0">
                <a:latin typeface="+mn-ea"/>
              </a:rPr>
              <a:t>。</a:t>
            </a:r>
            <a:endParaRPr lang="en-US" altLang="zh-CN" sz="2000" dirty="0" smtClean="0">
              <a:latin typeface="+mn-ea"/>
            </a:endParaRPr>
          </a:p>
          <a:p>
            <a:pPr marL="0" indent="539750">
              <a:buNone/>
            </a:pPr>
            <a:r>
              <a:rPr lang="zh-CN" altLang="en-US" sz="2000" b="1" dirty="0" smtClean="0">
                <a:latin typeface="+mn-ea"/>
              </a:rPr>
              <a:t>东南亚国家联盟</a:t>
            </a:r>
            <a:r>
              <a:rPr lang="en-US" altLang="zh-CN" sz="2000" b="1" dirty="0" smtClean="0">
                <a:latin typeface="+mn-ea"/>
              </a:rPr>
              <a:t>(ASEAN)</a:t>
            </a:r>
            <a:r>
              <a:rPr lang="zh-CN" altLang="en-US" sz="2000" b="1" dirty="0" smtClean="0">
                <a:latin typeface="+mn-ea"/>
              </a:rPr>
              <a:t>：</a:t>
            </a:r>
            <a:r>
              <a:rPr lang="zh-CN" altLang="en-US" sz="2000" dirty="0" smtClean="0">
                <a:latin typeface="+mn-ea"/>
              </a:rPr>
              <a:t>成立</a:t>
            </a:r>
            <a:r>
              <a:rPr lang="zh-CN" altLang="en-US" sz="2000" dirty="0">
                <a:latin typeface="+mn-ea"/>
              </a:rPr>
              <a:t>时间</a:t>
            </a:r>
            <a:r>
              <a:rPr lang="zh-CN" altLang="en-US" sz="2000" dirty="0" smtClean="0">
                <a:latin typeface="+mn-ea"/>
              </a:rPr>
              <a:t>是</a:t>
            </a:r>
            <a:r>
              <a:rPr lang="en-US" altLang="zh-CN" sz="2000" dirty="0" smtClean="0">
                <a:latin typeface="+mn-ea"/>
              </a:rPr>
              <a:t>1967</a:t>
            </a:r>
            <a:r>
              <a:rPr lang="zh-CN" altLang="en-US" sz="2000" dirty="0">
                <a:latin typeface="+mn-ea"/>
              </a:rPr>
              <a:t>年，成员国有</a:t>
            </a:r>
            <a:r>
              <a:rPr lang="zh-CN" altLang="en-US" sz="2000" dirty="0" smtClean="0">
                <a:latin typeface="+mn-ea"/>
              </a:rPr>
              <a:t>马来西亚、印度尼西亚、泰国、菲律宾、新加坡、文莱、越南、老挝、缅甸</a:t>
            </a:r>
            <a:r>
              <a:rPr lang="zh-CN" altLang="en-US" sz="2000" dirty="0">
                <a:latin typeface="+mn-ea"/>
              </a:rPr>
              <a:t>和柬埔寨</a:t>
            </a:r>
            <a:r>
              <a:rPr lang="zh-CN" altLang="en-US" sz="2000" dirty="0" smtClean="0">
                <a:latin typeface="+mn-ea"/>
              </a:rPr>
              <a:t>。</a:t>
            </a:r>
            <a:r>
              <a:rPr lang="zh-CN" altLang="en-US" sz="2000" dirty="0">
                <a:latin typeface="+mn-ea"/>
              </a:rPr>
              <a:t>目标是</a:t>
            </a:r>
            <a:r>
              <a:rPr lang="zh-CN" altLang="en-US" sz="2000" dirty="0" smtClean="0">
                <a:latin typeface="+mn-ea"/>
              </a:rPr>
              <a:t>建立</a:t>
            </a:r>
            <a:r>
              <a:rPr lang="zh-CN" altLang="en-US" sz="2000" dirty="0">
                <a:latin typeface="+mn-ea"/>
              </a:rPr>
              <a:t>一个繁荣</a:t>
            </a:r>
            <a:r>
              <a:rPr lang="zh-CN" altLang="en-US" sz="2000" dirty="0" smtClean="0">
                <a:latin typeface="+mn-ea"/>
              </a:rPr>
              <a:t>、和平</a:t>
            </a:r>
            <a:r>
              <a:rPr lang="zh-CN" altLang="en-US" sz="2000" dirty="0">
                <a:latin typeface="+mn-ea"/>
              </a:rPr>
              <a:t>的</a:t>
            </a:r>
            <a:r>
              <a:rPr lang="zh-CN" altLang="en-US" sz="2000" dirty="0" smtClean="0">
                <a:latin typeface="+mn-ea"/>
              </a:rPr>
              <a:t>东南亚国家共同体，以促进本</a:t>
            </a:r>
            <a:r>
              <a:rPr lang="zh-CN" altLang="en-US" sz="2000" dirty="0">
                <a:latin typeface="+mn-ea"/>
              </a:rPr>
              <a:t>地区的和平与稳定</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欧洲联盟</a:t>
            </a:r>
            <a:r>
              <a:rPr lang="en-US" altLang="zh-CN" sz="2000" b="1" dirty="0" smtClean="0">
                <a:latin typeface="+mn-ea"/>
              </a:rPr>
              <a:t>(EU)</a:t>
            </a:r>
            <a:r>
              <a:rPr lang="zh-CN" altLang="en-US" sz="2000" b="1" dirty="0" smtClean="0">
                <a:latin typeface="+mn-ea"/>
              </a:rPr>
              <a:t>：</a:t>
            </a:r>
            <a:r>
              <a:rPr lang="zh-CN" altLang="en-US" sz="2000" dirty="0" smtClean="0">
                <a:latin typeface="+mn-ea"/>
              </a:rPr>
              <a:t>于</a:t>
            </a:r>
            <a:r>
              <a:rPr lang="en-US" altLang="zh-CN" sz="2000" dirty="0" smtClean="0">
                <a:latin typeface="+mn-ea"/>
              </a:rPr>
              <a:t>1993</a:t>
            </a:r>
            <a:r>
              <a:rPr lang="zh-CN" altLang="en-US" sz="2000" dirty="0" smtClean="0">
                <a:latin typeface="+mn-ea"/>
              </a:rPr>
              <a:t>年正式</a:t>
            </a:r>
            <a:r>
              <a:rPr lang="zh-CN" altLang="en-US" sz="2000" dirty="0">
                <a:latin typeface="+mn-ea"/>
              </a:rPr>
              <a:t>成立</a:t>
            </a:r>
            <a:r>
              <a:rPr lang="zh-CN" altLang="en-US" sz="2000" dirty="0" smtClean="0">
                <a:latin typeface="+mn-ea"/>
              </a:rPr>
              <a:t>，现拥有</a:t>
            </a:r>
            <a:r>
              <a:rPr lang="en-US" altLang="zh-CN" sz="2000" dirty="0" smtClean="0">
                <a:latin typeface="+mn-ea"/>
              </a:rPr>
              <a:t>28</a:t>
            </a:r>
            <a:r>
              <a:rPr lang="zh-CN" altLang="en-US" sz="2000" dirty="0" smtClean="0">
                <a:latin typeface="+mn-ea"/>
              </a:rPr>
              <a:t>个会员国（</a:t>
            </a:r>
            <a:r>
              <a:rPr lang="zh-CN" altLang="en-US" sz="2000" dirty="0">
                <a:latin typeface="+mn-ea"/>
              </a:rPr>
              <a:t>英国</a:t>
            </a:r>
            <a:r>
              <a:rPr lang="zh-CN" altLang="en-US" sz="2000" dirty="0" smtClean="0">
                <a:latin typeface="+mn-ea"/>
              </a:rPr>
              <a:t>正在“脱欧”过程</a:t>
            </a:r>
            <a:r>
              <a:rPr lang="zh-CN" altLang="en-US" sz="2000" dirty="0">
                <a:latin typeface="+mn-ea"/>
              </a:rPr>
              <a:t>中）。欧盟不是一般的贸易组织</a:t>
            </a:r>
            <a:r>
              <a:rPr lang="zh-CN" altLang="en-US" sz="2000" dirty="0" smtClean="0">
                <a:latin typeface="+mn-ea"/>
              </a:rPr>
              <a:t>，是</a:t>
            </a:r>
            <a:r>
              <a:rPr lang="zh-CN" altLang="en-US" sz="2000" dirty="0">
                <a:latin typeface="+mn-ea"/>
              </a:rPr>
              <a:t>欧洲地区规模较大的区域性经济合作的国际</a:t>
            </a:r>
            <a:r>
              <a:rPr lang="zh-CN" altLang="en-US" sz="2000" dirty="0" smtClean="0">
                <a:latin typeface="+mn-ea"/>
              </a:rPr>
              <a:t>组织。</a:t>
            </a:r>
            <a:endParaRPr lang="en-US" altLang="zh-CN" sz="2000" dirty="0">
              <a:latin typeface="+mn-ea"/>
            </a:endParaRPr>
          </a:p>
          <a:p>
            <a:pPr marL="0" indent="539750">
              <a:buNone/>
            </a:pPr>
            <a:endParaRPr lang="en-US" altLang="zh-CN" sz="2000" dirty="0" smtClean="0">
              <a:latin typeface="+mn-ea"/>
            </a:endParaRPr>
          </a:p>
        </p:txBody>
      </p:sp>
      <p:sp>
        <p:nvSpPr>
          <p:cNvPr id="5" name="矩形: 圆角 39"/>
          <p:cNvSpPr/>
          <p:nvPr/>
        </p:nvSpPr>
        <p:spPr>
          <a:xfrm>
            <a:off x="1043608" y="1325032"/>
            <a:ext cx="208823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4</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a:solidFill>
                  <a:prstClr val="black"/>
                </a:solidFill>
                <a:latin typeface="仿宋" panose="02010609060101010101" pitchFamily="49" charset="-122"/>
                <a:ea typeface="仿宋" panose="02010609060101010101" pitchFamily="49" charset="-122"/>
              </a:rPr>
              <a:t>典型</a:t>
            </a:r>
            <a:r>
              <a:rPr lang="zh-CN" altLang="en-US" sz="2000" b="1" dirty="0" smtClean="0">
                <a:solidFill>
                  <a:prstClr val="black"/>
                </a:solidFill>
                <a:latin typeface="仿宋" panose="02010609060101010101" pitchFamily="49" charset="-122"/>
                <a:ea typeface="仿宋" panose="02010609060101010101" pitchFamily="49" charset="-122"/>
              </a:rPr>
              <a:t>贸易</a:t>
            </a:r>
            <a:r>
              <a:rPr lang="zh-CN" altLang="en-US" sz="2000" b="1" dirty="0">
                <a:solidFill>
                  <a:prstClr val="black"/>
                </a:solidFill>
                <a:latin typeface="仿宋" panose="02010609060101010101" pitchFamily="49" charset="-122"/>
                <a:ea typeface="仿宋" panose="02010609060101010101" pitchFamily="49" charset="-122"/>
              </a:rPr>
              <a:t>组织</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r>
              <a:rPr lang="zh-CN" altLang="zh-CN" sz="2000" dirty="0">
                <a:latin typeface="+mn-ea"/>
              </a:rPr>
              <a:t>经济活动空间分布与产业转移受到市场规模、区际市场开放度以及区域比较优势的制约</a:t>
            </a:r>
            <a:r>
              <a:rPr lang="zh-CN" altLang="zh-CN" sz="2000" dirty="0" smtClean="0">
                <a:latin typeface="+mn-ea"/>
              </a:rPr>
              <a:t>，</a:t>
            </a:r>
            <a:r>
              <a:rPr lang="zh-CN" altLang="en-US" sz="2000" dirty="0" smtClean="0">
                <a:latin typeface="+mn-ea"/>
              </a:rPr>
              <a:t>我们引入</a:t>
            </a:r>
            <a:r>
              <a:rPr lang="zh-CN" altLang="zh-CN" sz="2000" dirty="0" smtClean="0">
                <a:latin typeface="+mn-ea"/>
              </a:rPr>
              <a:t>边缘化临界点</a:t>
            </a:r>
            <a:r>
              <a:rPr lang="zh-CN" altLang="en-US" sz="2000" dirty="0" smtClean="0">
                <a:latin typeface="+mn-ea"/>
              </a:rPr>
              <a:t>来</a:t>
            </a:r>
            <a:r>
              <a:rPr lang="zh-CN" altLang="zh-CN" sz="2000" dirty="0" smtClean="0">
                <a:latin typeface="+mn-ea"/>
              </a:rPr>
              <a:t>刻画</a:t>
            </a:r>
            <a:r>
              <a:rPr lang="zh-CN" altLang="en-US" sz="2000" dirty="0" smtClean="0">
                <a:latin typeface="+mn-ea"/>
              </a:rPr>
              <a:t>这</a:t>
            </a:r>
            <a:r>
              <a:rPr lang="zh-CN" altLang="zh-CN" sz="2000" dirty="0" smtClean="0">
                <a:latin typeface="+mn-ea"/>
              </a:rPr>
              <a:t>三</a:t>
            </a:r>
            <a:r>
              <a:rPr lang="zh-CN" altLang="zh-CN" sz="2000" dirty="0">
                <a:latin typeface="+mn-ea"/>
              </a:rPr>
              <a:t>个</a:t>
            </a:r>
            <a:r>
              <a:rPr lang="zh-CN" altLang="zh-CN" sz="2000" dirty="0" smtClean="0">
                <a:latin typeface="+mn-ea"/>
              </a:rPr>
              <a:t>要素。</a:t>
            </a:r>
            <a:endParaRPr lang="en-US" altLang="zh-CN" sz="2000" dirty="0" smtClean="0">
              <a:latin typeface="+mn-ea"/>
            </a:endParaRPr>
          </a:p>
          <a:p>
            <a:pPr marL="0" indent="539750">
              <a:buNone/>
            </a:pPr>
            <a:r>
              <a:rPr lang="zh-CN" altLang="en-US" sz="2000" dirty="0">
                <a:latin typeface="+mn-ea"/>
              </a:rPr>
              <a:t>不管国家间贸易成本如何</a:t>
            </a:r>
            <a:r>
              <a:rPr lang="zh-CN" altLang="en-US" sz="2000" dirty="0" smtClean="0">
                <a:latin typeface="+mn-ea"/>
              </a:rPr>
              <a:t>，具有</a:t>
            </a:r>
            <a:r>
              <a:rPr lang="zh-CN" altLang="en-US" sz="2000" dirty="0">
                <a:latin typeface="+mn-ea"/>
              </a:rPr>
              <a:t>比较优势的小区域总会拥有一定份额的工业</a:t>
            </a:r>
            <a:r>
              <a:rPr lang="zh-CN" altLang="en-US" sz="2000" dirty="0" smtClean="0">
                <a:latin typeface="+mn-ea"/>
              </a:rPr>
              <a:t>生产</a:t>
            </a:r>
            <a:r>
              <a:rPr lang="zh-CN" altLang="en-US" sz="2000" dirty="0">
                <a:latin typeface="+mn-ea"/>
              </a:rPr>
              <a:t>。</a:t>
            </a:r>
            <a:r>
              <a:rPr lang="zh-CN" altLang="en-US" sz="2000" dirty="0" smtClean="0">
                <a:latin typeface="+mn-ea"/>
              </a:rPr>
              <a:t>但是，根据</a:t>
            </a:r>
            <a:r>
              <a:rPr lang="zh-CN" altLang="en-US" sz="2000" dirty="0">
                <a:latin typeface="+mn-ea"/>
              </a:rPr>
              <a:t>上述边缘化临界点</a:t>
            </a:r>
            <a:r>
              <a:rPr lang="zh-CN" altLang="en-US" sz="2000">
                <a:latin typeface="+mn-ea"/>
              </a:rPr>
              <a:t>可知</a:t>
            </a:r>
            <a:r>
              <a:rPr lang="zh-CN" altLang="en-US" sz="2000" smtClean="0">
                <a:latin typeface="+mn-ea"/>
              </a:rPr>
              <a:t>， 即使</a:t>
            </a:r>
            <a:r>
              <a:rPr lang="zh-CN" altLang="en-US" sz="2000" dirty="0">
                <a:latin typeface="+mn-ea"/>
              </a:rPr>
              <a:t>小区域在工业生产方面具有比较</a:t>
            </a:r>
            <a:r>
              <a:rPr lang="zh-CN" altLang="en-US" sz="2000" dirty="0" smtClean="0">
                <a:latin typeface="+mn-ea"/>
              </a:rPr>
              <a:t>优势，但</a:t>
            </a:r>
            <a:r>
              <a:rPr lang="zh-CN" altLang="en-US" sz="2000" dirty="0">
                <a:latin typeface="+mn-ea"/>
              </a:rPr>
              <a:t>如果小区域的相对市场规模小于</a:t>
            </a:r>
            <a:r>
              <a:rPr lang="zh-CN" altLang="en-US" sz="2000" dirty="0" smtClean="0">
                <a:latin typeface="+mn-ea"/>
              </a:rPr>
              <a:t>边缘化</a:t>
            </a:r>
            <a:r>
              <a:rPr lang="zh-CN" altLang="en-US" sz="2000" dirty="0">
                <a:latin typeface="+mn-ea"/>
              </a:rPr>
              <a:t>临界点</a:t>
            </a:r>
            <a:r>
              <a:rPr lang="zh-CN" altLang="en-US" sz="2000" dirty="0" smtClean="0">
                <a:latin typeface="+mn-ea"/>
              </a:rPr>
              <a:t>，工业</a:t>
            </a:r>
            <a:r>
              <a:rPr lang="zh-CN" altLang="en-US" sz="2000" dirty="0">
                <a:latin typeface="+mn-ea"/>
              </a:rPr>
              <a:t>生产仍然全部集中在大</a:t>
            </a:r>
            <a:r>
              <a:rPr lang="zh-CN" altLang="en-US" sz="2000" dirty="0" smtClean="0">
                <a:latin typeface="+mn-ea"/>
              </a:rPr>
              <a:t>区域。</a:t>
            </a:r>
            <a:endParaRPr lang="en-US" altLang="zh-CN" sz="2000" dirty="0" smtClean="0">
              <a:latin typeface="+mn-ea"/>
            </a:endParaRPr>
          </a:p>
          <a:p>
            <a:pPr marL="0" indent="539750">
              <a:buNone/>
            </a:pPr>
            <a:r>
              <a:rPr lang="zh-CN" altLang="en-US" sz="2000" dirty="0" smtClean="0">
                <a:latin typeface="+mn-ea"/>
              </a:rPr>
              <a:t>边缘化</a:t>
            </a:r>
            <a:r>
              <a:rPr lang="zh-CN" altLang="en-US" sz="2000" dirty="0">
                <a:latin typeface="+mn-ea"/>
              </a:rPr>
              <a:t>临界点表明</a:t>
            </a:r>
            <a:r>
              <a:rPr lang="zh-CN" altLang="en-US" sz="2000" dirty="0" smtClean="0">
                <a:latin typeface="+mn-ea"/>
              </a:rPr>
              <a:t>，如果</a:t>
            </a:r>
            <a:r>
              <a:rPr lang="zh-CN" altLang="en-US" sz="2000" dirty="0">
                <a:latin typeface="+mn-ea"/>
              </a:rPr>
              <a:t>小区域在工业生产中的比较优势越明显</a:t>
            </a:r>
            <a:r>
              <a:rPr lang="zh-CN" altLang="en-US" sz="2000" dirty="0" smtClean="0">
                <a:latin typeface="+mn-ea"/>
              </a:rPr>
              <a:t>，小区域</a:t>
            </a:r>
            <a:r>
              <a:rPr lang="zh-CN" altLang="en-US" sz="2000" dirty="0">
                <a:latin typeface="+mn-ea"/>
              </a:rPr>
              <a:t>发展工业生产所需的最小市场规模就越小</a:t>
            </a:r>
            <a:r>
              <a:rPr lang="zh-CN" altLang="en-US" sz="2000" dirty="0" smtClean="0">
                <a:latin typeface="+mn-ea"/>
              </a:rPr>
              <a:t>；如果</a:t>
            </a:r>
            <a:r>
              <a:rPr lang="zh-CN" altLang="en-US" sz="2000" dirty="0">
                <a:latin typeface="+mn-ea"/>
              </a:rPr>
              <a:t>大区域实行更加开放的政策</a:t>
            </a:r>
            <a:r>
              <a:rPr lang="zh-CN" altLang="en-US" sz="2000" dirty="0" smtClean="0">
                <a:latin typeface="+mn-ea"/>
              </a:rPr>
              <a:t>，小</a:t>
            </a:r>
            <a:r>
              <a:rPr lang="zh-CN" altLang="en-US" sz="2000" dirty="0">
                <a:latin typeface="+mn-ea"/>
              </a:rPr>
              <a:t>区域发展工业生产所需的最小市场规模也越小</a:t>
            </a:r>
            <a:r>
              <a:rPr lang="zh-CN" altLang="en-US" sz="2000" dirty="0" smtClean="0">
                <a:latin typeface="+mn-ea"/>
              </a:rPr>
              <a:t>；如果</a:t>
            </a:r>
            <a:r>
              <a:rPr lang="zh-CN" altLang="en-US" sz="2000" dirty="0">
                <a:latin typeface="+mn-ea"/>
              </a:rPr>
              <a:t>在小区域和大区域实行</a:t>
            </a:r>
            <a:r>
              <a:rPr lang="zh-CN" altLang="en-US" sz="2000" dirty="0" smtClean="0">
                <a:latin typeface="+mn-ea"/>
              </a:rPr>
              <a:t>差异</a:t>
            </a:r>
            <a:r>
              <a:rPr lang="zh-CN" altLang="en-US" sz="2000" dirty="0">
                <a:latin typeface="+mn-ea"/>
              </a:rPr>
              <a:t>化的经济政策</a:t>
            </a:r>
            <a:r>
              <a:rPr lang="zh-CN" altLang="en-US" sz="2000" dirty="0" smtClean="0">
                <a:latin typeface="+mn-ea"/>
              </a:rPr>
              <a:t>，小</a:t>
            </a:r>
            <a:r>
              <a:rPr lang="zh-CN" altLang="en-US" sz="2000" dirty="0">
                <a:latin typeface="+mn-ea"/>
              </a:rPr>
              <a:t>区域发展工业生产所需的最小市场规模也越</a:t>
            </a:r>
            <a:r>
              <a:rPr lang="zh-CN" altLang="en-US" sz="2000">
                <a:latin typeface="+mn-ea"/>
              </a:rPr>
              <a:t>小</a:t>
            </a:r>
            <a:r>
              <a:rPr lang="zh-CN" altLang="en-US" sz="2000" smtClean="0">
                <a:latin typeface="+mn-ea"/>
              </a:rPr>
              <a:t>。 </a:t>
            </a:r>
            <a:endParaRPr lang="en-US" altLang="zh-CN" sz="2000" dirty="0" smtClean="0">
              <a:latin typeface="+mn-ea"/>
            </a:endParaRPr>
          </a:p>
          <a:p>
            <a:pPr marL="0" indent="539750">
              <a:buNone/>
            </a:pPr>
            <a:r>
              <a:rPr lang="zh-CN" altLang="zh-CN" sz="2000" dirty="0" smtClean="0">
                <a:latin typeface="+mn-ea"/>
              </a:rPr>
              <a:t>简单</a:t>
            </a:r>
            <a:r>
              <a:rPr lang="zh-CN" altLang="zh-CN" sz="2000" dirty="0">
                <a:latin typeface="+mn-ea"/>
              </a:rPr>
              <a:t>来说，欠发达地区的比较优势越明显，发达地区实行越开放的政策，欠发达地区和发达地区实行更具有差异化的经济政策</a:t>
            </a:r>
            <a:r>
              <a:rPr lang="zh-CN" altLang="zh-CN" sz="2000" dirty="0" smtClean="0">
                <a:latin typeface="+mn-ea"/>
              </a:rPr>
              <a:t>，越</a:t>
            </a:r>
            <a:r>
              <a:rPr lang="zh-CN" altLang="zh-CN" sz="2000" dirty="0">
                <a:latin typeface="+mn-ea"/>
              </a:rPr>
              <a:t>有利于欠发达地区实现工业化。</a:t>
            </a:r>
            <a:endParaRPr lang="zh-CN" altLang="zh-CN" sz="2000" dirty="0">
              <a:latin typeface="+mn-ea"/>
            </a:endParaRPr>
          </a:p>
          <a:p>
            <a:pPr marL="0" indent="539750">
              <a:buNone/>
            </a:pPr>
            <a:endParaRPr lang="en-US" altLang="zh-CN" sz="2000" dirty="0" smtClean="0">
              <a:latin typeface="+mn-ea"/>
            </a:endParaRPr>
          </a:p>
        </p:txBody>
      </p:sp>
      <p:sp>
        <p:nvSpPr>
          <p:cNvPr id="5" name="矩形: 圆角 39"/>
          <p:cNvSpPr/>
          <p:nvPr/>
        </p:nvSpPr>
        <p:spPr>
          <a:xfrm>
            <a:off x="1043608" y="1325032"/>
            <a:ext cx="259228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smtClean="0">
                <a:solidFill>
                  <a:prstClr val="black"/>
                </a:solidFill>
                <a:latin typeface="仿宋" panose="02010609060101010101" pitchFamily="49" charset="-122"/>
                <a:ea typeface="仿宋" panose="02010609060101010101" pitchFamily="49" charset="-122"/>
              </a:rPr>
              <a:t>5</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比较优势与工业化</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0">
              <a:buFontTx/>
              <a:buNone/>
            </a:pPr>
            <a:endParaRPr lang="en-US" altLang="zh-CN" sz="2000" dirty="0"/>
          </a:p>
          <a:p>
            <a:pPr marL="0" indent="539750">
              <a:buNone/>
            </a:pPr>
            <a:endParaRPr lang="en-US" altLang="zh-CN" sz="2000" dirty="0" smtClean="0">
              <a:latin typeface="+mn-ea"/>
            </a:endParaRPr>
          </a:p>
          <a:p>
            <a:pPr marL="0" indent="539750">
              <a:buNone/>
            </a:pPr>
            <a:r>
              <a:rPr lang="zh-CN" altLang="en-US" sz="2000" dirty="0">
                <a:latin typeface="+mn-ea"/>
              </a:rPr>
              <a:t>区际分工主要</a:t>
            </a:r>
            <a:r>
              <a:rPr lang="zh-CN" altLang="en-US" sz="2000" dirty="0" smtClean="0">
                <a:latin typeface="+mn-ea"/>
              </a:rPr>
              <a:t>分为</a:t>
            </a:r>
            <a:r>
              <a:rPr lang="zh-CN" altLang="en-US" sz="2000" dirty="0">
                <a:latin typeface="+mn-ea"/>
              </a:rPr>
              <a:t>垂直分工与水平分工两种基本形式</a:t>
            </a:r>
            <a:r>
              <a:rPr lang="zh-CN" altLang="en-US" sz="2000" dirty="0" smtClean="0">
                <a:latin typeface="+mn-ea"/>
              </a:rPr>
              <a:t>，产业</a:t>
            </a:r>
            <a:r>
              <a:rPr lang="zh-CN" altLang="en-US" sz="2000" dirty="0">
                <a:latin typeface="+mn-ea"/>
              </a:rPr>
              <a:t>链分工则是区际分工的最新形式</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区际垂直分工</a:t>
            </a:r>
            <a:r>
              <a:rPr lang="zh-CN" altLang="en-US" sz="2000" b="1" dirty="0" smtClean="0">
                <a:latin typeface="+mn-ea"/>
              </a:rPr>
              <a:t>：</a:t>
            </a:r>
            <a:r>
              <a:rPr lang="zh-CN" altLang="en-US" sz="2000" dirty="0" smtClean="0">
                <a:latin typeface="+mn-ea"/>
              </a:rPr>
              <a:t>区际</a:t>
            </a:r>
            <a:r>
              <a:rPr lang="zh-CN" altLang="en-US" sz="2000" dirty="0">
                <a:latin typeface="+mn-ea"/>
              </a:rPr>
              <a:t>垂直分工是相关区域在同一个生产过程的不同生产阶段进行专业化生产</a:t>
            </a:r>
            <a:r>
              <a:rPr lang="zh-CN" altLang="en-US" sz="2000" dirty="0" smtClean="0">
                <a:latin typeface="+mn-ea"/>
              </a:rPr>
              <a:t>，彼此</a:t>
            </a:r>
            <a:r>
              <a:rPr lang="zh-CN" altLang="en-US" sz="2000" dirty="0">
                <a:latin typeface="+mn-ea"/>
              </a:rPr>
              <a:t>联系而产生的区域分工</a:t>
            </a:r>
            <a:r>
              <a:rPr lang="zh-CN" altLang="en-US" sz="2000" dirty="0" smtClean="0">
                <a:latin typeface="+mn-ea"/>
              </a:rPr>
              <a:t>。</a:t>
            </a:r>
            <a:endParaRPr lang="en-US" altLang="zh-CN" sz="2000" dirty="0" smtClean="0">
              <a:latin typeface="+mn-ea"/>
            </a:endParaRPr>
          </a:p>
          <a:p>
            <a:pPr marL="0" indent="539750">
              <a:buNone/>
            </a:pPr>
            <a:r>
              <a:rPr lang="zh-CN" altLang="en-US" sz="2000" b="1" dirty="0" smtClean="0">
                <a:latin typeface="+mn-ea"/>
              </a:rPr>
              <a:t>区际水平分工：</a:t>
            </a:r>
            <a:r>
              <a:rPr lang="zh-CN" altLang="en-US" sz="2000" dirty="0" smtClean="0">
                <a:latin typeface="+mn-ea"/>
              </a:rPr>
              <a:t>区际</a:t>
            </a:r>
            <a:r>
              <a:rPr lang="zh-CN" altLang="en-US" sz="2000" dirty="0">
                <a:latin typeface="+mn-ea"/>
              </a:rPr>
              <a:t>水平分工是相关区域发展不同的经济部门</a:t>
            </a:r>
            <a:r>
              <a:rPr lang="zh-CN" altLang="en-US" sz="2000" dirty="0" smtClean="0">
                <a:latin typeface="+mn-ea"/>
              </a:rPr>
              <a:t>，或者</a:t>
            </a:r>
            <a:r>
              <a:rPr lang="zh-CN" altLang="en-US" sz="2000" dirty="0">
                <a:latin typeface="+mn-ea"/>
              </a:rPr>
              <a:t>生产差异化的同类</a:t>
            </a:r>
            <a:r>
              <a:rPr lang="zh-CN" altLang="en-US" sz="2000" dirty="0" smtClean="0">
                <a:latin typeface="+mn-ea"/>
              </a:rPr>
              <a:t>产品所</a:t>
            </a:r>
            <a:r>
              <a:rPr lang="zh-CN" altLang="en-US" sz="2000" dirty="0">
                <a:latin typeface="+mn-ea"/>
              </a:rPr>
              <a:t>形成的分工</a:t>
            </a:r>
            <a:r>
              <a:rPr lang="zh-CN" altLang="en-US" sz="2000" dirty="0" smtClean="0">
                <a:latin typeface="+mn-ea"/>
              </a:rPr>
              <a:t>。</a:t>
            </a:r>
            <a:endParaRPr lang="en-US" altLang="zh-CN" sz="2000" dirty="0">
              <a:latin typeface="+mn-ea"/>
            </a:endParaRPr>
          </a:p>
          <a:p>
            <a:pPr marL="0" indent="539750">
              <a:buNone/>
            </a:pPr>
            <a:r>
              <a:rPr lang="zh-CN" altLang="en-US" sz="2000" dirty="0" smtClean="0">
                <a:latin typeface="+mn-ea"/>
              </a:rPr>
              <a:t>区际</a:t>
            </a:r>
            <a:r>
              <a:rPr lang="zh-CN" altLang="en-US" sz="2000" dirty="0">
                <a:latin typeface="+mn-ea"/>
              </a:rPr>
              <a:t>水平分工存在两种主要的形式</a:t>
            </a:r>
            <a:r>
              <a:rPr lang="zh-CN" altLang="en-US" sz="2000" dirty="0" smtClean="0">
                <a:latin typeface="+mn-ea"/>
              </a:rPr>
              <a:t>。一</a:t>
            </a:r>
            <a:r>
              <a:rPr lang="zh-CN" altLang="en-US" sz="2000" dirty="0">
                <a:latin typeface="+mn-ea"/>
              </a:rPr>
              <a:t>种是区域之间选择不同</a:t>
            </a:r>
            <a:r>
              <a:rPr lang="zh-CN" altLang="en-US" sz="2000" dirty="0" smtClean="0">
                <a:latin typeface="+mn-ea"/>
              </a:rPr>
              <a:t>的经济部</a:t>
            </a:r>
            <a:r>
              <a:rPr lang="zh-CN" altLang="en-US" sz="2000" dirty="0">
                <a:latin typeface="+mn-ea"/>
              </a:rPr>
              <a:t>门进行专业化生产</a:t>
            </a:r>
            <a:r>
              <a:rPr lang="zh-CN" altLang="en-US" sz="2000" dirty="0" smtClean="0">
                <a:latin typeface="+mn-ea"/>
              </a:rPr>
              <a:t>，所</a:t>
            </a:r>
            <a:r>
              <a:rPr lang="zh-CN" altLang="en-US" sz="2000" dirty="0">
                <a:latin typeface="+mn-ea"/>
              </a:rPr>
              <a:t>生产出的商品或劳务是不相同的；另一</a:t>
            </a:r>
            <a:r>
              <a:rPr lang="zh-CN" altLang="en-US" sz="2000" dirty="0" smtClean="0">
                <a:latin typeface="+mn-ea"/>
              </a:rPr>
              <a:t>种</a:t>
            </a:r>
            <a:r>
              <a:rPr lang="zh-CN" altLang="en-US" sz="2000" dirty="0">
                <a:latin typeface="+mn-ea"/>
              </a:rPr>
              <a:t>是</a:t>
            </a:r>
            <a:r>
              <a:rPr lang="zh-CN" altLang="en-US" sz="2000" dirty="0" smtClean="0">
                <a:latin typeface="+mn-ea"/>
              </a:rPr>
              <a:t>各</a:t>
            </a:r>
            <a:r>
              <a:rPr lang="zh-CN" altLang="en-US" sz="2000" dirty="0">
                <a:latin typeface="+mn-ea"/>
              </a:rPr>
              <a:t>区域都选择生产同类产品</a:t>
            </a:r>
            <a:r>
              <a:rPr lang="zh-CN" altLang="en-US" sz="2000" dirty="0" smtClean="0">
                <a:latin typeface="+mn-ea"/>
              </a:rPr>
              <a:t>，但</a:t>
            </a:r>
            <a:r>
              <a:rPr lang="zh-CN" altLang="en-US" sz="2000" dirty="0">
                <a:latin typeface="+mn-ea"/>
              </a:rPr>
              <a:t>具体生产的</a:t>
            </a:r>
            <a:r>
              <a:rPr lang="zh-CN" altLang="en-US" sz="2000" dirty="0" smtClean="0">
                <a:latin typeface="+mn-ea"/>
              </a:rPr>
              <a:t>产品具有</a:t>
            </a:r>
            <a:r>
              <a:rPr lang="zh-CN" altLang="en-US" sz="2000" dirty="0">
                <a:latin typeface="+mn-ea"/>
              </a:rPr>
              <a:t>差异</a:t>
            </a:r>
            <a:r>
              <a:rPr lang="zh-CN" altLang="en-US" sz="2000" dirty="0" smtClean="0">
                <a:latin typeface="+mn-ea"/>
              </a:rPr>
              <a:t>化。</a:t>
            </a:r>
            <a:endParaRPr lang="en-US" altLang="zh-CN" sz="2000" dirty="0" smtClean="0">
              <a:latin typeface="+mn-ea"/>
            </a:endParaRPr>
          </a:p>
          <a:p>
            <a:pPr marL="0" indent="539750">
              <a:buNone/>
            </a:pPr>
            <a:r>
              <a:rPr lang="zh-CN" altLang="en-US" sz="2000" b="1" dirty="0">
                <a:latin typeface="+mn-ea"/>
              </a:rPr>
              <a:t>产业链</a:t>
            </a:r>
            <a:r>
              <a:rPr lang="zh-CN" altLang="en-US" sz="2000" b="1" dirty="0" smtClean="0">
                <a:latin typeface="+mn-ea"/>
              </a:rPr>
              <a:t>分工：</a:t>
            </a:r>
            <a:r>
              <a:rPr lang="zh-CN" altLang="en-US" sz="2000" dirty="0" smtClean="0">
                <a:latin typeface="+mn-ea"/>
              </a:rPr>
              <a:t>产业</a:t>
            </a:r>
            <a:r>
              <a:rPr lang="zh-CN" altLang="en-US" sz="2000" dirty="0">
                <a:latin typeface="+mn-ea"/>
              </a:rPr>
              <a:t>链</a:t>
            </a:r>
            <a:r>
              <a:rPr lang="zh-CN" altLang="en-US" sz="2000" dirty="0" smtClean="0">
                <a:latin typeface="+mn-ea"/>
              </a:rPr>
              <a:t>是不同</a:t>
            </a:r>
            <a:r>
              <a:rPr lang="zh-CN" altLang="en-US" sz="2000" dirty="0">
                <a:latin typeface="+mn-ea"/>
              </a:rPr>
              <a:t>企业之间基于技术经济关联所形成的利益共同体</a:t>
            </a:r>
            <a:r>
              <a:rPr lang="zh-CN" altLang="en-US" sz="2000" dirty="0" smtClean="0">
                <a:latin typeface="+mn-ea"/>
              </a:rPr>
              <a:t>，包含</a:t>
            </a:r>
            <a:r>
              <a:rPr lang="zh-CN" altLang="en-US" sz="2000" dirty="0">
                <a:latin typeface="+mn-ea"/>
              </a:rPr>
              <a:t>价值链</a:t>
            </a:r>
            <a:r>
              <a:rPr lang="zh-CN" altLang="en-US" sz="2000" dirty="0" smtClean="0">
                <a:latin typeface="+mn-ea"/>
              </a:rPr>
              <a:t>、企业</a:t>
            </a:r>
            <a:r>
              <a:rPr lang="zh-CN" altLang="en-US" sz="2000" dirty="0">
                <a:latin typeface="+mn-ea"/>
              </a:rPr>
              <a:t>链</a:t>
            </a:r>
            <a:r>
              <a:rPr lang="zh-CN" altLang="en-US" sz="2000" dirty="0" smtClean="0">
                <a:latin typeface="+mn-ea"/>
              </a:rPr>
              <a:t>、供需</a:t>
            </a:r>
            <a:r>
              <a:rPr lang="zh-CN" altLang="en-US" sz="2000" dirty="0">
                <a:latin typeface="+mn-ea"/>
              </a:rPr>
              <a:t>链和空间链四个维度</a:t>
            </a:r>
            <a:r>
              <a:rPr lang="zh-CN" altLang="en-US" sz="2000" dirty="0" smtClean="0">
                <a:latin typeface="+mn-ea"/>
              </a:rPr>
              <a:t>。产业</a:t>
            </a:r>
            <a:r>
              <a:rPr lang="zh-CN" altLang="en-US" sz="2000" dirty="0">
                <a:latin typeface="+mn-ea"/>
              </a:rPr>
              <a:t>链分工的本质是具有某种内在联系的企业群</a:t>
            </a:r>
            <a:r>
              <a:rPr lang="zh-CN" altLang="en-US" sz="2000" dirty="0" smtClean="0">
                <a:latin typeface="+mn-ea"/>
              </a:rPr>
              <a:t>结构。</a:t>
            </a:r>
            <a:endParaRPr lang="en-US" altLang="zh-CN" sz="2000" dirty="0" smtClean="0">
              <a:latin typeface="+mn-ea"/>
            </a:endParaRPr>
          </a:p>
          <a:p>
            <a:pPr marL="0" indent="539750">
              <a:buNone/>
            </a:pPr>
            <a:endParaRPr lang="en-US" altLang="zh-CN" sz="2000" dirty="0" smtClean="0">
              <a:latin typeface="+mn-ea"/>
            </a:endParaRPr>
          </a:p>
        </p:txBody>
      </p:sp>
      <p:sp>
        <p:nvSpPr>
          <p:cNvPr id="4" name="矩形: 圆角 39"/>
          <p:cNvSpPr/>
          <p:nvPr/>
        </p:nvSpPr>
        <p:spPr>
          <a:xfrm>
            <a:off x="481115" y="1381125"/>
            <a:ext cx="3226789"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2</a:t>
            </a:r>
            <a:r>
              <a:rPr lang="zh-CN" altLang="en-US" sz="2400" b="1" dirty="0" smtClean="0">
                <a:solidFill>
                  <a:prstClr val="black"/>
                </a:solidFill>
                <a:latin typeface="仿宋" panose="02010609060101010101" pitchFamily="49" charset="-122"/>
                <a:ea typeface="仿宋" panose="02010609060101010101" pitchFamily="49" charset="-122"/>
              </a:rPr>
              <a:t>、区际分工与专业化</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043608" y="2141215"/>
            <a:ext cx="288032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a:solidFill>
                  <a:prstClr val="black"/>
                </a:solidFill>
                <a:latin typeface="仿宋" panose="02010609060101010101" pitchFamily="49" charset="-122"/>
                <a:ea typeface="仿宋" panose="02010609060101010101" pitchFamily="49" charset="-122"/>
              </a:rPr>
              <a:t>区际</a:t>
            </a:r>
            <a:r>
              <a:rPr lang="zh-CN" altLang="en-US" sz="2000" b="1" noProof="0" dirty="0" smtClean="0">
                <a:solidFill>
                  <a:prstClr val="black"/>
                </a:solidFill>
                <a:latin typeface="仿宋" panose="02010609060101010101" pitchFamily="49" charset="-122"/>
                <a:ea typeface="仿宋" panose="02010609060101010101" pitchFamily="49" charset="-122"/>
              </a:rPr>
              <a:t>分工的基本形式</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dirty="0" smtClean="0"/>
              <a:t>       </a:t>
            </a:r>
            <a:endParaRPr lang="en-US" altLang="zh-CN" sz="2000" dirty="0"/>
          </a:p>
          <a:p>
            <a:pPr marL="0" indent="539750">
              <a:buNone/>
            </a:pPr>
            <a:r>
              <a:rPr lang="zh-CN" altLang="en-US" sz="2000" dirty="0" smtClean="0">
                <a:latin typeface="+mn-ea"/>
              </a:rPr>
              <a:t>产业</a:t>
            </a:r>
            <a:r>
              <a:rPr lang="zh-CN" altLang="en-US" sz="2000" dirty="0">
                <a:latin typeface="+mn-ea"/>
              </a:rPr>
              <a:t>部门中根据产品生产的不同过程而分成各业务部门</a:t>
            </a:r>
            <a:r>
              <a:rPr lang="zh-CN" altLang="en-US" sz="2000" dirty="0" smtClean="0">
                <a:latin typeface="+mn-ea"/>
              </a:rPr>
              <a:t>，这个</a:t>
            </a:r>
            <a:r>
              <a:rPr lang="zh-CN" altLang="en-US" sz="2000" dirty="0">
                <a:latin typeface="+mn-ea"/>
              </a:rPr>
              <a:t>过程就是</a:t>
            </a:r>
            <a:r>
              <a:rPr lang="zh-CN" altLang="en-US" sz="2000" dirty="0" smtClean="0">
                <a:latin typeface="+mn-ea"/>
              </a:rPr>
              <a:t>专业化。</a:t>
            </a:r>
            <a:endParaRPr lang="en-US" altLang="zh-CN" sz="2000" dirty="0" smtClean="0">
              <a:latin typeface="+mn-ea"/>
            </a:endParaRPr>
          </a:p>
          <a:p>
            <a:pPr marL="0" indent="539750">
              <a:buNone/>
            </a:pPr>
            <a:r>
              <a:rPr lang="zh-CN" altLang="en-US" sz="2000" dirty="0">
                <a:latin typeface="+mn-ea"/>
              </a:rPr>
              <a:t>常见的专业化是工业部门专业化</a:t>
            </a:r>
            <a:r>
              <a:rPr lang="zh-CN" altLang="en-US" sz="2000" dirty="0" smtClean="0">
                <a:latin typeface="+mn-ea"/>
              </a:rPr>
              <a:t>，工业部</a:t>
            </a:r>
            <a:r>
              <a:rPr lang="zh-CN" altLang="en-US" sz="2000" dirty="0">
                <a:latin typeface="+mn-ea"/>
              </a:rPr>
              <a:t>门专业化表现为工业内部各企业</a:t>
            </a:r>
            <a:r>
              <a:rPr lang="zh-CN" altLang="en-US" sz="2000" dirty="0" smtClean="0">
                <a:latin typeface="+mn-ea"/>
              </a:rPr>
              <a:t>和部门</a:t>
            </a:r>
            <a:r>
              <a:rPr lang="zh-CN" altLang="en-US" sz="2000" dirty="0">
                <a:latin typeface="+mn-ea"/>
              </a:rPr>
              <a:t>逐渐分离</a:t>
            </a:r>
            <a:r>
              <a:rPr lang="zh-CN" altLang="en-US" sz="2000" dirty="0" smtClean="0">
                <a:latin typeface="+mn-ea"/>
              </a:rPr>
              <a:t>，形成</a:t>
            </a:r>
            <a:r>
              <a:rPr lang="zh-CN" altLang="en-US" sz="2000" dirty="0">
                <a:latin typeface="+mn-ea"/>
              </a:rPr>
              <a:t>独立的企业和新部门的过程</a:t>
            </a:r>
            <a:r>
              <a:rPr lang="zh-CN" altLang="en-US" sz="2000" dirty="0" smtClean="0">
                <a:latin typeface="+mn-ea"/>
              </a:rPr>
              <a:t>，也</a:t>
            </a:r>
            <a:r>
              <a:rPr lang="zh-CN" altLang="en-US" sz="2000" dirty="0">
                <a:latin typeface="+mn-ea"/>
              </a:rPr>
              <a:t>是同类产品由分散生产趋于集中生产的过程。工业生产的专业化经历了</a:t>
            </a:r>
            <a:r>
              <a:rPr lang="zh-CN" altLang="en-US" sz="2000" dirty="0" smtClean="0">
                <a:latin typeface="+mn-ea"/>
              </a:rPr>
              <a:t>部门与行业专业化</a:t>
            </a:r>
            <a:r>
              <a:rPr lang="zh-CN" altLang="en-US" sz="2000" dirty="0">
                <a:latin typeface="+mn-ea"/>
              </a:rPr>
              <a:t>、产品专业化、零部件专业化</a:t>
            </a:r>
            <a:r>
              <a:rPr lang="zh-CN" altLang="en-US" sz="2000" dirty="0" smtClean="0">
                <a:latin typeface="+mn-ea"/>
              </a:rPr>
              <a:t>、</a:t>
            </a:r>
            <a:r>
              <a:rPr lang="zh-CN" altLang="en-US" sz="2000" dirty="0">
                <a:latin typeface="+mn-ea"/>
              </a:rPr>
              <a:t>工艺专业化以及辅助</a:t>
            </a:r>
            <a:r>
              <a:rPr lang="zh-CN" altLang="en-US" sz="2000" dirty="0" smtClean="0">
                <a:latin typeface="+mn-ea"/>
              </a:rPr>
              <a:t>、服务生产专业化等多个形式。</a:t>
            </a:r>
            <a:endParaRPr lang="en-US" altLang="zh-CN" sz="2000" dirty="0" smtClean="0">
              <a:latin typeface="+mn-ea"/>
            </a:endParaRPr>
          </a:p>
          <a:p>
            <a:pPr marL="0" indent="539750">
              <a:buNone/>
            </a:pPr>
            <a:r>
              <a:rPr lang="zh-CN" altLang="en-US" sz="2000" dirty="0">
                <a:latin typeface="+mn-ea"/>
              </a:rPr>
              <a:t>专业化是工业的先进组织形式</a:t>
            </a:r>
            <a:r>
              <a:rPr lang="zh-CN" altLang="en-US" sz="2000" dirty="0" smtClean="0">
                <a:latin typeface="+mn-ea"/>
              </a:rPr>
              <a:t>，它具有</a:t>
            </a:r>
            <a:r>
              <a:rPr lang="zh-CN" altLang="en-US" sz="2000" dirty="0">
                <a:latin typeface="+mn-ea"/>
              </a:rPr>
              <a:t>良好</a:t>
            </a:r>
            <a:r>
              <a:rPr lang="zh-CN" altLang="en-US" sz="2000" dirty="0" smtClean="0">
                <a:latin typeface="+mn-ea"/>
              </a:rPr>
              <a:t>的</a:t>
            </a:r>
            <a:r>
              <a:rPr lang="zh-CN" altLang="en-US" sz="2000" dirty="0">
                <a:latin typeface="+mn-ea"/>
              </a:rPr>
              <a:t>经济效果</a:t>
            </a:r>
            <a:r>
              <a:rPr lang="zh-CN" altLang="en-US" sz="2000" dirty="0" smtClean="0">
                <a:latin typeface="+mn-ea"/>
              </a:rPr>
              <a:t>。生产专业化有利于</a:t>
            </a:r>
            <a:r>
              <a:rPr lang="zh-CN" altLang="en-US" sz="2000" dirty="0">
                <a:latin typeface="+mn-ea"/>
              </a:rPr>
              <a:t>提高劳动生产率和管理水平</a:t>
            </a:r>
            <a:r>
              <a:rPr lang="zh-CN" altLang="en-US" sz="2000" dirty="0" smtClean="0">
                <a:latin typeface="+mn-ea"/>
              </a:rPr>
              <a:t>，有利于</a:t>
            </a:r>
            <a:r>
              <a:rPr lang="zh-CN" altLang="en-US" sz="2000" dirty="0">
                <a:latin typeface="+mn-ea"/>
              </a:rPr>
              <a:t>更快地发展</a:t>
            </a:r>
            <a:r>
              <a:rPr lang="zh-CN" altLang="en-US" sz="2000" dirty="0" smtClean="0">
                <a:latin typeface="+mn-ea"/>
              </a:rPr>
              <a:t>新产品，提高</a:t>
            </a:r>
            <a:r>
              <a:rPr lang="zh-CN" altLang="en-US" sz="2000" dirty="0">
                <a:latin typeface="+mn-ea"/>
              </a:rPr>
              <a:t>质量和降低成本。</a:t>
            </a:r>
            <a:endParaRPr lang="en-US" altLang="zh-CN" sz="2000" dirty="0" smtClean="0">
              <a:latin typeface="+mn-ea"/>
            </a:endParaRPr>
          </a:p>
        </p:txBody>
      </p:sp>
      <p:sp>
        <p:nvSpPr>
          <p:cNvPr id="5" name="矩形: 圆角 39"/>
          <p:cNvSpPr/>
          <p:nvPr/>
        </p:nvSpPr>
        <p:spPr>
          <a:xfrm>
            <a:off x="1043608" y="1386308"/>
            <a:ext cx="338437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专业化生产的内涵和类型</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dirty="0" smtClean="0"/>
              <a:t>       </a:t>
            </a:r>
            <a:endParaRPr lang="en-US" altLang="zh-CN" sz="2000" dirty="0"/>
          </a:p>
          <a:p>
            <a:pPr marL="0" indent="539750">
              <a:buNone/>
            </a:pPr>
            <a:r>
              <a:rPr lang="zh-CN" altLang="en-US" sz="2000" dirty="0" smtClean="0">
                <a:latin typeface="+mn-ea"/>
              </a:rPr>
              <a:t>地区</a:t>
            </a:r>
            <a:r>
              <a:rPr lang="zh-CN" altLang="en-US" sz="2000" dirty="0">
                <a:latin typeface="+mn-ea"/>
              </a:rPr>
              <a:t>经济专业化是依靠一系列企业专业化而形成的</a:t>
            </a:r>
            <a:r>
              <a:rPr lang="zh-CN" altLang="en-US" sz="2000" dirty="0" smtClean="0">
                <a:latin typeface="+mn-ea"/>
              </a:rPr>
              <a:t>。企业</a:t>
            </a:r>
            <a:r>
              <a:rPr lang="zh-CN" altLang="en-US" sz="2000" dirty="0">
                <a:latin typeface="+mn-ea"/>
              </a:rPr>
              <a:t>专业化是</a:t>
            </a:r>
            <a:r>
              <a:rPr lang="zh-CN" altLang="en-US" sz="2000" dirty="0" smtClean="0">
                <a:latin typeface="+mn-ea"/>
              </a:rPr>
              <a:t>通过</a:t>
            </a:r>
            <a:r>
              <a:rPr lang="zh-CN" altLang="en-US" sz="2000" dirty="0">
                <a:latin typeface="+mn-ea"/>
              </a:rPr>
              <a:t>生产领域内部的分工协作</a:t>
            </a:r>
            <a:r>
              <a:rPr lang="zh-CN" altLang="en-US" sz="2000" dirty="0" smtClean="0">
                <a:latin typeface="+mn-ea"/>
              </a:rPr>
              <a:t>，实现各个环节来</a:t>
            </a:r>
            <a:r>
              <a:rPr lang="zh-CN" altLang="en-US" sz="2000" dirty="0">
                <a:latin typeface="+mn-ea"/>
              </a:rPr>
              <a:t>加速生产的发展</a:t>
            </a:r>
            <a:r>
              <a:rPr lang="zh-CN" altLang="en-US" sz="2000" dirty="0" smtClean="0">
                <a:latin typeface="+mn-ea"/>
              </a:rPr>
              <a:t>；地区</a:t>
            </a:r>
            <a:r>
              <a:rPr lang="zh-CN" altLang="en-US" sz="2000" dirty="0">
                <a:latin typeface="+mn-ea"/>
              </a:rPr>
              <a:t>经济专业化则主要靠发挥各地区自然条件</a:t>
            </a:r>
            <a:r>
              <a:rPr lang="zh-CN" altLang="en-US" sz="2000" dirty="0" smtClean="0">
                <a:latin typeface="+mn-ea"/>
              </a:rPr>
              <a:t>、社会</a:t>
            </a:r>
            <a:r>
              <a:rPr lang="zh-CN" altLang="en-US" sz="2000" dirty="0">
                <a:latin typeface="+mn-ea"/>
              </a:rPr>
              <a:t>经济条件以及地理位置的优势</a:t>
            </a:r>
            <a:r>
              <a:rPr lang="zh-CN" altLang="en-US" sz="2000" dirty="0" smtClean="0">
                <a:latin typeface="+mn-ea"/>
              </a:rPr>
              <a:t>，达到</a:t>
            </a:r>
            <a:r>
              <a:rPr lang="zh-CN" altLang="en-US" sz="2000" dirty="0">
                <a:latin typeface="+mn-ea"/>
              </a:rPr>
              <a:t>提高劳动生产率和促进全区</a:t>
            </a:r>
            <a:r>
              <a:rPr lang="zh-CN" altLang="en-US" sz="2000" dirty="0" smtClean="0">
                <a:latin typeface="+mn-ea"/>
              </a:rPr>
              <a:t>经济</a:t>
            </a:r>
            <a:r>
              <a:rPr lang="zh-CN" altLang="en-US" sz="2000" dirty="0">
                <a:latin typeface="+mn-ea"/>
              </a:rPr>
              <a:t>迅速发展的目的</a:t>
            </a:r>
            <a:r>
              <a:rPr lang="zh-CN" altLang="en-US" sz="2000" dirty="0" smtClean="0">
                <a:latin typeface="+mn-ea"/>
              </a:rPr>
              <a:t>。</a:t>
            </a:r>
            <a:endParaRPr lang="en-US" altLang="zh-CN" sz="2000" dirty="0" smtClean="0">
              <a:latin typeface="+mn-ea"/>
            </a:endParaRPr>
          </a:p>
          <a:p>
            <a:pPr marL="0" indent="539750">
              <a:buNone/>
            </a:pPr>
            <a:r>
              <a:rPr lang="zh-CN" altLang="en-US" sz="2000" dirty="0">
                <a:latin typeface="+mn-ea"/>
              </a:rPr>
              <a:t>衡量地区经济专业化程度的主要指标是产品的区内商品率和区际商品率</a:t>
            </a:r>
            <a:r>
              <a:rPr lang="zh-CN" altLang="en-US" sz="2000" dirty="0" smtClean="0">
                <a:latin typeface="+mn-ea"/>
              </a:rPr>
              <a:t>。区内</a:t>
            </a:r>
            <a:r>
              <a:rPr lang="zh-CN" altLang="en-US" sz="2000" dirty="0">
                <a:latin typeface="+mn-ea"/>
              </a:rPr>
              <a:t>商品率是指该区产品的输出量占区内同类产品生产总量的</a:t>
            </a:r>
            <a:r>
              <a:rPr lang="zh-CN" altLang="en-US" sz="2000" dirty="0" smtClean="0">
                <a:latin typeface="+mn-ea"/>
              </a:rPr>
              <a:t>比重</a:t>
            </a:r>
            <a:r>
              <a:rPr lang="zh-CN" altLang="en-US" sz="2000" dirty="0">
                <a:latin typeface="+mn-ea"/>
              </a:rPr>
              <a:t>；</a:t>
            </a:r>
            <a:r>
              <a:rPr lang="zh-CN" altLang="en-US" sz="2000" dirty="0" smtClean="0">
                <a:latin typeface="+mn-ea"/>
              </a:rPr>
              <a:t>区际</a:t>
            </a:r>
            <a:r>
              <a:rPr lang="zh-CN" altLang="en-US" sz="2000" dirty="0">
                <a:latin typeface="+mn-ea"/>
              </a:rPr>
              <a:t>商品率</a:t>
            </a:r>
            <a:r>
              <a:rPr lang="zh-CN" altLang="en-US" sz="2000" dirty="0" smtClean="0">
                <a:latin typeface="+mn-ea"/>
              </a:rPr>
              <a:t>是指</a:t>
            </a:r>
            <a:r>
              <a:rPr lang="zh-CN" altLang="en-US" sz="2000" dirty="0">
                <a:latin typeface="+mn-ea"/>
              </a:rPr>
              <a:t>该区产品的输出量在全国各地区同类产品输出量总和中所占的比重。</a:t>
            </a:r>
            <a:endParaRPr lang="en-US" altLang="zh-CN" sz="2000" dirty="0" smtClean="0">
              <a:latin typeface="+mn-ea"/>
            </a:endParaRPr>
          </a:p>
        </p:txBody>
      </p:sp>
      <p:sp>
        <p:nvSpPr>
          <p:cNvPr id="5" name="矩形: 圆角 39"/>
          <p:cNvSpPr/>
          <p:nvPr/>
        </p:nvSpPr>
        <p:spPr>
          <a:xfrm>
            <a:off x="1043608" y="1386308"/>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区域生产</a:t>
            </a:r>
            <a:r>
              <a:rPr lang="zh-CN" altLang="en-US" sz="2000" b="1" dirty="0" smtClean="0">
                <a:solidFill>
                  <a:prstClr val="black"/>
                </a:solidFill>
                <a:latin typeface="仿宋" panose="02010609060101010101" pitchFamily="49" charset="-122"/>
                <a:ea typeface="仿宋" panose="02010609060101010101" pitchFamily="49" charset="-122"/>
              </a:rPr>
              <a:t>专业化</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r>
              <a:rPr lang="zh-CN" altLang="en-US" sz="2000" dirty="0" smtClean="0">
                <a:latin typeface="+mn-ea"/>
              </a:rPr>
              <a:t>以</a:t>
            </a:r>
            <a:r>
              <a:rPr lang="zh-CN" altLang="en-US" sz="2000" dirty="0">
                <a:latin typeface="+mn-ea"/>
              </a:rPr>
              <a:t>收益最大化为主要目标的厂商</a:t>
            </a:r>
            <a:r>
              <a:rPr lang="zh-CN" altLang="en-US" sz="2000" dirty="0" smtClean="0">
                <a:latin typeface="+mn-ea"/>
              </a:rPr>
              <a:t>，将选择市场</a:t>
            </a:r>
            <a:r>
              <a:rPr lang="zh-CN" altLang="en-US" sz="2000" dirty="0">
                <a:latin typeface="+mn-ea"/>
              </a:rPr>
              <a:t>规模较大的区域作为生产区位</a:t>
            </a:r>
            <a:r>
              <a:rPr lang="zh-CN" altLang="en-US" sz="2000" dirty="0" smtClean="0">
                <a:latin typeface="+mn-ea"/>
              </a:rPr>
              <a:t>，因为</a:t>
            </a:r>
            <a:r>
              <a:rPr lang="zh-CN" altLang="en-US" sz="2000" dirty="0">
                <a:latin typeface="+mn-ea"/>
              </a:rPr>
              <a:t>有足够的市场需求才能实现</a:t>
            </a:r>
            <a:r>
              <a:rPr lang="zh-CN" altLang="en-US" sz="2000" dirty="0" smtClean="0">
                <a:latin typeface="+mn-ea"/>
              </a:rPr>
              <a:t>规模经济</a:t>
            </a:r>
            <a:r>
              <a:rPr lang="zh-CN" altLang="en-US" sz="2000" dirty="0">
                <a:latin typeface="+mn-ea"/>
              </a:rPr>
              <a:t>；</a:t>
            </a:r>
            <a:r>
              <a:rPr lang="zh-CN" altLang="en-US" sz="2000" dirty="0" smtClean="0">
                <a:latin typeface="+mn-ea"/>
              </a:rPr>
              <a:t>同时，这种</a:t>
            </a:r>
            <a:r>
              <a:rPr lang="zh-CN" altLang="en-US" sz="2000" dirty="0">
                <a:latin typeface="+mn-ea"/>
              </a:rPr>
              <a:t>接近市场区又可以节省大量的运输成本</a:t>
            </a:r>
            <a:r>
              <a:rPr lang="zh-CN" altLang="en-US" sz="2000" dirty="0" smtClean="0">
                <a:latin typeface="+mn-ea"/>
              </a:rPr>
              <a:t>。厂商</a:t>
            </a:r>
            <a:r>
              <a:rPr lang="zh-CN" altLang="en-US" sz="2000" dirty="0">
                <a:latin typeface="+mn-ea"/>
              </a:rPr>
              <a:t>选择市场规模较大</a:t>
            </a:r>
            <a:r>
              <a:rPr lang="zh-CN" altLang="en-US" sz="2000" dirty="0" smtClean="0">
                <a:latin typeface="+mn-ea"/>
              </a:rPr>
              <a:t>地区进行</a:t>
            </a:r>
            <a:r>
              <a:rPr lang="zh-CN" altLang="en-US" sz="2000" dirty="0">
                <a:latin typeface="+mn-ea"/>
              </a:rPr>
              <a:t>生产的行为</a:t>
            </a:r>
            <a:r>
              <a:rPr lang="zh-CN" altLang="en-US" sz="2000" dirty="0" smtClean="0">
                <a:latin typeface="+mn-ea"/>
              </a:rPr>
              <a:t>，进一步</a:t>
            </a:r>
            <a:r>
              <a:rPr lang="zh-CN" altLang="en-US" sz="2000" dirty="0">
                <a:latin typeface="+mn-ea"/>
              </a:rPr>
              <a:t>扩大了市场规模</a:t>
            </a:r>
            <a:r>
              <a:rPr lang="zh-CN" altLang="en-US" sz="2000" dirty="0" smtClean="0">
                <a:latin typeface="+mn-ea"/>
              </a:rPr>
              <a:t>，这种</a:t>
            </a:r>
            <a:r>
              <a:rPr lang="zh-CN" altLang="en-US" sz="2000" dirty="0">
                <a:latin typeface="+mn-ea"/>
              </a:rPr>
              <a:t>效应称为市场规模放大效应</a:t>
            </a:r>
            <a:r>
              <a:rPr lang="zh-CN" altLang="en-US" sz="2000" dirty="0" smtClean="0">
                <a:latin typeface="+mn-ea"/>
              </a:rPr>
              <a:t>。</a:t>
            </a:r>
            <a:endParaRPr lang="en-US" altLang="zh-CN" sz="2000" dirty="0" smtClean="0">
              <a:latin typeface="+mn-ea"/>
            </a:endParaRPr>
          </a:p>
          <a:p>
            <a:pPr marL="0" indent="539750">
              <a:buNone/>
            </a:pPr>
            <a:endParaRPr lang="en-US" altLang="zh-CN" sz="2000" dirty="0">
              <a:latin typeface="+mn-ea"/>
            </a:endParaRPr>
          </a:p>
          <a:p>
            <a:pPr marL="0" indent="539750">
              <a:buNone/>
            </a:pPr>
            <a:r>
              <a:rPr lang="zh-CN" altLang="en-US" sz="2000" dirty="0" smtClean="0">
                <a:latin typeface="+mn-ea"/>
              </a:rPr>
              <a:t>在只</a:t>
            </a:r>
            <a:r>
              <a:rPr lang="zh-CN" altLang="en-US" sz="2000" dirty="0">
                <a:latin typeface="+mn-ea"/>
              </a:rPr>
              <a:t>考虑资本转移而不考虑很多现实因素的情况下，根据本地</a:t>
            </a:r>
            <a:r>
              <a:rPr lang="zh-CN" altLang="en-US" sz="2000" dirty="0" smtClean="0">
                <a:latin typeface="+mn-ea"/>
              </a:rPr>
              <a:t>市场</a:t>
            </a:r>
            <a:r>
              <a:rPr lang="zh-CN" altLang="en-US" sz="2000" dirty="0">
                <a:latin typeface="+mn-ea"/>
              </a:rPr>
              <a:t>放大效应</a:t>
            </a:r>
            <a:r>
              <a:rPr lang="zh-CN" altLang="en-US" sz="2000" dirty="0" smtClean="0">
                <a:latin typeface="+mn-ea"/>
              </a:rPr>
              <a:t>，资本</a:t>
            </a:r>
            <a:r>
              <a:rPr lang="zh-CN" altLang="en-US" sz="2000" dirty="0">
                <a:latin typeface="+mn-ea"/>
              </a:rPr>
              <a:t>首先向市场规模大于平均规模的国家或区域转移，使得市场规模大于平均规模的国家逐渐成为工业品的净出口国，而小于平均规模的国家</a:t>
            </a:r>
            <a:r>
              <a:rPr lang="zh-CN" altLang="en-US" sz="2000" dirty="0" smtClean="0">
                <a:latin typeface="+mn-ea"/>
              </a:rPr>
              <a:t>沦为</a:t>
            </a:r>
            <a:r>
              <a:rPr lang="zh-CN" altLang="en-US" sz="2000" dirty="0">
                <a:latin typeface="+mn-ea"/>
              </a:rPr>
              <a:t>工业品的净进口</a:t>
            </a:r>
            <a:r>
              <a:rPr lang="zh-CN" altLang="en-US" sz="2000" dirty="0" smtClean="0">
                <a:latin typeface="+mn-ea"/>
              </a:rPr>
              <a:t>国。</a:t>
            </a:r>
            <a:endParaRPr lang="en-US" altLang="zh-CN" sz="2000" dirty="0" smtClean="0">
              <a:latin typeface="+mn-ea"/>
            </a:endParaRPr>
          </a:p>
          <a:p>
            <a:pPr marL="0" indent="539750">
              <a:buNone/>
            </a:pPr>
            <a:r>
              <a:rPr lang="zh-CN" altLang="en-US" sz="2000" dirty="0" smtClean="0">
                <a:latin typeface="+mn-ea"/>
              </a:rPr>
              <a:t>也就是说，随着</a:t>
            </a:r>
            <a:r>
              <a:rPr lang="zh-CN" altLang="en-US" sz="2000" dirty="0">
                <a:latin typeface="+mn-ea"/>
              </a:rPr>
              <a:t>市场开放度的提高</a:t>
            </a:r>
            <a:r>
              <a:rPr lang="zh-CN" altLang="en-US" sz="2000" dirty="0" smtClean="0">
                <a:latin typeface="+mn-ea"/>
              </a:rPr>
              <a:t>，对于</a:t>
            </a:r>
            <a:r>
              <a:rPr lang="zh-CN" altLang="en-US" sz="2000" dirty="0">
                <a:latin typeface="+mn-ea"/>
              </a:rPr>
              <a:t>所有市场规模小于平均市场规模的国家而言</a:t>
            </a:r>
            <a:r>
              <a:rPr lang="zh-CN" altLang="en-US" sz="2000" dirty="0" smtClean="0">
                <a:latin typeface="+mn-ea"/>
              </a:rPr>
              <a:t>，从市场规模</a:t>
            </a:r>
            <a:r>
              <a:rPr lang="zh-CN" altLang="en-US" sz="2000" dirty="0">
                <a:latin typeface="+mn-ea"/>
              </a:rPr>
              <a:t>最小的国家开始</a:t>
            </a:r>
            <a:r>
              <a:rPr lang="zh-CN" altLang="en-US" sz="2000" dirty="0" smtClean="0">
                <a:latin typeface="+mn-ea"/>
              </a:rPr>
              <a:t>，依次</a:t>
            </a:r>
            <a:r>
              <a:rPr lang="zh-CN" altLang="en-US" sz="2000" dirty="0">
                <a:latin typeface="+mn-ea"/>
              </a:rPr>
              <a:t>成为农产品专业化</a:t>
            </a:r>
            <a:r>
              <a:rPr lang="zh-CN" altLang="en-US" sz="2000" dirty="0" smtClean="0">
                <a:latin typeface="+mn-ea"/>
              </a:rPr>
              <a:t>国家（</a:t>
            </a:r>
            <a:r>
              <a:rPr lang="zh-CN" altLang="en-US" sz="2000" dirty="0">
                <a:latin typeface="+mn-ea"/>
              </a:rPr>
              <a:t>工业全部转移出去</a:t>
            </a:r>
            <a:r>
              <a:rPr lang="zh-CN" altLang="en-US" sz="2000" dirty="0" smtClean="0">
                <a:latin typeface="+mn-ea"/>
              </a:rPr>
              <a:t>），当市场完全开放（</a:t>
            </a:r>
            <a:r>
              <a:rPr lang="zh-CN" altLang="en-US" sz="2000" dirty="0">
                <a:latin typeface="+mn-ea"/>
              </a:rPr>
              <a:t>贸易成本为零</a:t>
            </a:r>
            <a:r>
              <a:rPr lang="zh-CN" altLang="en-US" sz="2000" dirty="0" smtClean="0">
                <a:latin typeface="+mn-ea"/>
              </a:rPr>
              <a:t>）时，所有</a:t>
            </a:r>
            <a:r>
              <a:rPr lang="zh-CN" altLang="en-US" sz="2000" dirty="0">
                <a:latin typeface="+mn-ea"/>
              </a:rPr>
              <a:t>工业都集中在市场规模最大的国家。</a:t>
            </a:r>
            <a:endParaRPr lang="en-US" altLang="zh-CN" sz="2000" dirty="0" smtClean="0">
              <a:latin typeface="+mn-ea"/>
            </a:endParaRPr>
          </a:p>
          <a:p>
            <a:pPr marL="0" indent="539750">
              <a:buNone/>
            </a:pPr>
            <a:endParaRPr lang="en-US" altLang="zh-CN" sz="2000" dirty="0" smtClean="0">
              <a:latin typeface="+mn-ea"/>
            </a:endParaRPr>
          </a:p>
        </p:txBody>
      </p:sp>
      <p:sp>
        <p:nvSpPr>
          <p:cNvPr id="4" name="矩形: 圆角 39"/>
          <p:cNvSpPr/>
          <p:nvPr/>
        </p:nvSpPr>
        <p:spPr>
          <a:xfrm>
            <a:off x="477837" y="1253024"/>
            <a:ext cx="4810965"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3</a:t>
            </a:r>
            <a:r>
              <a:rPr lang="zh-CN" altLang="en-US" sz="2400" b="1" dirty="0" smtClean="0">
                <a:solidFill>
                  <a:prstClr val="black"/>
                </a:solidFill>
                <a:latin typeface="仿宋" panose="02010609060101010101" pitchFamily="49" charset="-122"/>
                <a:ea typeface="仿宋" panose="02010609060101010101" pitchFamily="49" charset="-122"/>
              </a:rPr>
              <a:t>、经济自由化与生产、投资转移</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043608" y="3140968"/>
            <a:ext cx="468052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a:solidFill>
                  <a:prstClr val="black"/>
                </a:solidFill>
                <a:latin typeface="仿宋" panose="02010609060101010101" pitchFamily="49" charset="-122"/>
                <a:ea typeface="仿宋" panose="02010609060101010101" pitchFamily="49" charset="-122"/>
              </a:rPr>
              <a:t>本地</a:t>
            </a:r>
            <a:r>
              <a:rPr lang="zh-CN" altLang="en-US" sz="2000" b="1" dirty="0" smtClean="0">
                <a:solidFill>
                  <a:prstClr val="black"/>
                </a:solidFill>
                <a:latin typeface="仿宋" panose="02010609060101010101" pitchFamily="49" charset="-122"/>
                <a:ea typeface="仿宋" panose="02010609060101010101" pitchFamily="49" charset="-122"/>
              </a:rPr>
              <a:t>市场放大效应与生产、投资转移</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endParaRPr lang="en-US" altLang="zh-CN" sz="2000" dirty="0" smtClean="0">
              <a:latin typeface="+mn-ea"/>
            </a:endParaRPr>
          </a:p>
          <a:p>
            <a:pPr marL="0" indent="539750">
              <a:buNone/>
            </a:pPr>
            <a:r>
              <a:rPr lang="zh-CN" altLang="en-US" sz="2000" dirty="0">
                <a:latin typeface="+mn-ea"/>
              </a:rPr>
              <a:t>为了充分利用市场放大效应，许多国家会通过多边优惠贸易协定形成一个贸易</a:t>
            </a:r>
            <a:r>
              <a:rPr lang="zh-CN" altLang="en-US" sz="2000">
                <a:latin typeface="+mn-ea"/>
              </a:rPr>
              <a:t>集团</a:t>
            </a:r>
            <a:r>
              <a:rPr lang="zh-CN" altLang="en-US" sz="2000" smtClean="0">
                <a:latin typeface="+mn-ea"/>
              </a:rPr>
              <a:t>。 贸易</a:t>
            </a:r>
            <a:r>
              <a:rPr lang="zh-CN" altLang="en-US" sz="2000" dirty="0" smtClean="0">
                <a:latin typeface="+mn-ea"/>
              </a:rPr>
              <a:t>集团</a:t>
            </a:r>
            <a:r>
              <a:rPr lang="zh-CN" altLang="en-US" sz="2000" dirty="0">
                <a:latin typeface="+mn-ea"/>
              </a:rPr>
              <a:t>形成后的市场规模就等于原有国家或区域的市场规模之</a:t>
            </a:r>
            <a:r>
              <a:rPr lang="zh-CN" altLang="en-US" sz="2000" dirty="0" smtClean="0">
                <a:latin typeface="+mn-ea"/>
              </a:rPr>
              <a:t>和，具备强大的吸引力。</a:t>
            </a:r>
            <a:endParaRPr lang="en-US" altLang="zh-CN" sz="2000" dirty="0" smtClean="0">
              <a:latin typeface="+mn-ea"/>
            </a:endParaRPr>
          </a:p>
          <a:p>
            <a:pPr marL="0" indent="539750">
              <a:buNone/>
            </a:pPr>
            <a:r>
              <a:rPr lang="zh-CN" altLang="en-US" sz="2000" smtClean="0">
                <a:latin typeface="+mn-ea"/>
              </a:rPr>
              <a:t> 优惠</a:t>
            </a:r>
            <a:r>
              <a:rPr lang="zh-CN" altLang="en-US" sz="2000" dirty="0">
                <a:latin typeface="+mn-ea"/>
              </a:rPr>
              <a:t>贸易协定导致产业由优惠贸易协定集团外部向优惠贸易协定集团</a:t>
            </a:r>
            <a:r>
              <a:rPr lang="zh-CN" altLang="en-US" sz="2000" dirty="0" smtClean="0">
                <a:latin typeface="+mn-ea"/>
              </a:rPr>
              <a:t>内部转移，这导致内部国家吸收到更多的资本，并形成生产</a:t>
            </a:r>
            <a:r>
              <a:rPr lang="zh-CN" altLang="en-US" sz="2000" dirty="0">
                <a:latin typeface="+mn-ea"/>
              </a:rPr>
              <a:t>转移</a:t>
            </a:r>
            <a:r>
              <a:rPr lang="zh-CN" altLang="en-US" sz="2000" dirty="0" smtClean="0">
                <a:latin typeface="+mn-ea"/>
              </a:rPr>
              <a:t>效应，提高成员国</a:t>
            </a:r>
            <a:r>
              <a:rPr lang="zh-CN" altLang="en-US" sz="2000" dirty="0">
                <a:latin typeface="+mn-ea"/>
              </a:rPr>
              <a:t>居民的实际收入水平</a:t>
            </a:r>
            <a:r>
              <a:rPr lang="zh-CN" altLang="en-US" sz="2000" dirty="0" smtClean="0">
                <a:latin typeface="+mn-ea"/>
              </a:rPr>
              <a:t>，降低非</a:t>
            </a:r>
            <a:r>
              <a:rPr lang="zh-CN" altLang="en-US" sz="2000" dirty="0">
                <a:latin typeface="+mn-ea"/>
              </a:rPr>
              <a:t>成员国居民的实际收入</a:t>
            </a:r>
            <a:r>
              <a:rPr lang="zh-CN" altLang="en-US" sz="2000" dirty="0" smtClean="0">
                <a:latin typeface="+mn-ea"/>
              </a:rPr>
              <a:t>水平，导致</a:t>
            </a:r>
            <a:r>
              <a:rPr lang="zh-CN" altLang="en-US" sz="2000" dirty="0">
                <a:latin typeface="+mn-ea"/>
              </a:rPr>
              <a:t>各国福利水平变化</a:t>
            </a:r>
            <a:r>
              <a:rPr lang="zh-CN" altLang="en-US" sz="2000" dirty="0" smtClean="0">
                <a:latin typeface="+mn-ea"/>
              </a:rPr>
              <a:t>。</a:t>
            </a:r>
            <a:endParaRPr lang="en-US" altLang="zh-CN" sz="2000" dirty="0" smtClean="0">
              <a:latin typeface="+mn-ea"/>
            </a:endParaRPr>
          </a:p>
          <a:p>
            <a:pPr marL="0" indent="539750">
              <a:buNone/>
            </a:pPr>
            <a:r>
              <a:rPr lang="zh-CN" altLang="en-US" sz="2000" dirty="0">
                <a:latin typeface="+mn-ea"/>
              </a:rPr>
              <a:t>但在贸易集团内部，也会存在</a:t>
            </a:r>
            <a:r>
              <a:rPr lang="zh-CN" altLang="en-US" sz="2000" dirty="0" smtClean="0">
                <a:latin typeface="+mn-ea"/>
              </a:rPr>
              <a:t>产业向市场</a:t>
            </a:r>
            <a:r>
              <a:rPr lang="zh-CN" altLang="en-US" sz="2000" dirty="0">
                <a:latin typeface="+mn-ea"/>
              </a:rPr>
              <a:t>规模最大的成员转移，造成集团内部产业空间分布的</a:t>
            </a:r>
            <a:r>
              <a:rPr lang="zh-CN" altLang="en-US" sz="2000" dirty="0" smtClean="0">
                <a:latin typeface="+mn-ea"/>
              </a:rPr>
              <a:t>不平衡，这就</a:t>
            </a:r>
            <a:r>
              <a:rPr lang="zh-CN" altLang="zh-CN" sz="2000" dirty="0" smtClean="0">
                <a:latin typeface="+mn-ea"/>
              </a:rPr>
              <a:t>需要</a:t>
            </a:r>
            <a:r>
              <a:rPr lang="zh-CN" altLang="zh-CN" sz="2000" dirty="0">
                <a:latin typeface="+mn-ea"/>
              </a:rPr>
              <a:t>采取内部贸易自由化调节的</a:t>
            </a:r>
            <a:r>
              <a:rPr lang="zh-CN" altLang="zh-CN" sz="2000" dirty="0" smtClean="0">
                <a:latin typeface="+mn-ea"/>
              </a:rPr>
              <a:t>措施</a:t>
            </a:r>
            <a:r>
              <a:rPr lang="zh-CN" altLang="en-US" sz="2000" dirty="0" smtClean="0">
                <a:latin typeface="+mn-ea"/>
              </a:rPr>
              <a:t>：一</a:t>
            </a:r>
            <a:r>
              <a:rPr lang="zh-CN" altLang="en-US" sz="2000" dirty="0">
                <a:latin typeface="+mn-ea"/>
              </a:rPr>
              <a:t>是在优惠贸易协定</a:t>
            </a:r>
            <a:r>
              <a:rPr lang="zh-CN" altLang="en-US" sz="2000" dirty="0" smtClean="0">
                <a:latin typeface="+mn-ea"/>
              </a:rPr>
              <a:t>集团内部</a:t>
            </a:r>
            <a:r>
              <a:rPr lang="zh-CN" altLang="en-US" sz="2000" dirty="0">
                <a:latin typeface="+mn-ea"/>
              </a:rPr>
              <a:t>大规模迅速推进贸易自由化</a:t>
            </a:r>
            <a:r>
              <a:rPr lang="zh-CN" altLang="en-US" sz="2000" dirty="0" smtClean="0">
                <a:latin typeface="+mn-ea"/>
              </a:rPr>
              <a:t>，短</a:t>
            </a:r>
            <a:r>
              <a:rPr lang="zh-CN" altLang="en-US" sz="2000" dirty="0">
                <a:latin typeface="+mn-ea"/>
              </a:rPr>
              <a:t>时间内消除内部贸易壁垒</a:t>
            </a:r>
            <a:r>
              <a:rPr lang="zh-CN" altLang="en-US" sz="2000" dirty="0" smtClean="0">
                <a:latin typeface="+mn-ea"/>
              </a:rPr>
              <a:t>，这</a:t>
            </a:r>
            <a:r>
              <a:rPr lang="zh-CN" altLang="en-US" sz="2000" dirty="0">
                <a:latin typeface="+mn-ea"/>
              </a:rPr>
              <a:t>被</a:t>
            </a:r>
            <a:r>
              <a:rPr lang="zh-CN" altLang="en-US" sz="2000" dirty="0" smtClean="0">
                <a:latin typeface="+mn-ea"/>
              </a:rPr>
              <a:t>称作“休克疗法”；二</a:t>
            </a:r>
            <a:r>
              <a:rPr lang="zh-CN" altLang="en-US" sz="2000" dirty="0">
                <a:latin typeface="+mn-ea"/>
              </a:rPr>
              <a:t>是市场规模大的国家单向降低对市场规模较小国家的贸易壁垒。</a:t>
            </a:r>
            <a:endParaRPr lang="en-US" altLang="zh-CN" sz="2000" dirty="0">
              <a:latin typeface="+mn-ea"/>
            </a:endParaRPr>
          </a:p>
        </p:txBody>
      </p:sp>
      <p:sp>
        <p:nvSpPr>
          <p:cNvPr id="5" name="矩形: 圆角 39"/>
          <p:cNvSpPr/>
          <p:nvPr/>
        </p:nvSpPr>
        <p:spPr>
          <a:xfrm>
            <a:off x="1043608" y="1484784"/>
            <a:ext cx="360040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生产、投资转移与福利变动</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r>
              <a:rPr lang="zh-CN" altLang="en-US" sz="2000" dirty="0" smtClean="0">
                <a:latin typeface="+mn-ea"/>
              </a:rPr>
              <a:t>区际</a:t>
            </a:r>
            <a:r>
              <a:rPr lang="zh-CN" altLang="en-US" sz="2000" dirty="0">
                <a:latin typeface="+mn-ea"/>
              </a:rPr>
              <a:t>分工</a:t>
            </a:r>
            <a:r>
              <a:rPr lang="zh-CN" altLang="en-US" sz="2000" dirty="0" smtClean="0">
                <a:latin typeface="+mn-ea"/>
              </a:rPr>
              <a:t>、贸易</a:t>
            </a:r>
            <a:r>
              <a:rPr lang="zh-CN" altLang="en-US" sz="2000" dirty="0">
                <a:latin typeface="+mn-ea"/>
              </a:rPr>
              <a:t>必然伴随着区际合作</a:t>
            </a:r>
            <a:r>
              <a:rPr lang="zh-CN" altLang="en-US" sz="2000" dirty="0" smtClean="0">
                <a:latin typeface="+mn-ea"/>
              </a:rPr>
              <a:t>。区域</a:t>
            </a:r>
            <a:r>
              <a:rPr lang="zh-CN" altLang="en-US" sz="2000" dirty="0">
                <a:latin typeface="+mn-ea"/>
              </a:rPr>
              <a:t>合作多指区域经济合作</a:t>
            </a:r>
            <a:r>
              <a:rPr lang="zh-CN" altLang="en-US" sz="2000" dirty="0" smtClean="0">
                <a:latin typeface="+mn-ea"/>
              </a:rPr>
              <a:t>，是</a:t>
            </a:r>
            <a:r>
              <a:rPr lang="zh-CN" altLang="en-US" sz="2000" dirty="0">
                <a:latin typeface="+mn-ea"/>
              </a:rPr>
              <a:t>区域之间为了各自经济利益</a:t>
            </a:r>
            <a:r>
              <a:rPr lang="zh-CN" altLang="en-US" sz="2000" dirty="0" smtClean="0">
                <a:latin typeface="+mn-ea"/>
              </a:rPr>
              <a:t>的增长，防止</a:t>
            </a:r>
            <a:r>
              <a:rPr lang="zh-CN" altLang="en-US" sz="2000" dirty="0">
                <a:latin typeface="+mn-ea"/>
              </a:rPr>
              <a:t>或减少相互之间的经济利益损害</a:t>
            </a:r>
            <a:r>
              <a:rPr lang="zh-CN" altLang="en-US" sz="2000" dirty="0" smtClean="0">
                <a:latin typeface="+mn-ea"/>
              </a:rPr>
              <a:t>，在</a:t>
            </a:r>
            <a:r>
              <a:rPr lang="zh-CN" altLang="en-US" sz="2000" dirty="0">
                <a:latin typeface="+mn-ea"/>
              </a:rPr>
              <a:t>经济发展中以一定的方式联合</a:t>
            </a:r>
            <a:r>
              <a:rPr lang="zh-CN" altLang="en-US" sz="2000" dirty="0" smtClean="0">
                <a:latin typeface="+mn-ea"/>
              </a:rPr>
              <a:t>起来，协调</a:t>
            </a:r>
            <a:r>
              <a:rPr lang="zh-CN" altLang="en-US" sz="2000" dirty="0">
                <a:latin typeface="+mn-ea"/>
              </a:rPr>
              <a:t>行动</a:t>
            </a:r>
            <a:r>
              <a:rPr lang="zh-CN" altLang="en-US" sz="2000" dirty="0" smtClean="0">
                <a:latin typeface="+mn-ea"/>
              </a:rPr>
              <a:t>，互利互惠</a:t>
            </a:r>
            <a:r>
              <a:rPr lang="zh-CN" altLang="en-US" sz="2000" dirty="0">
                <a:latin typeface="+mn-ea"/>
              </a:rPr>
              <a:t>的区域经济组织形式</a:t>
            </a:r>
            <a:r>
              <a:rPr lang="zh-CN" altLang="en-US" sz="2000" dirty="0" smtClean="0">
                <a:latin typeface="+mn-ea"/>
              </a:rPr>
              <a:t>。</a:t>
            </a:r>
            <a:endParaRPr lang="en-US" altLang="zh-CN" sz="2000" dirty="0" smtClean="0">
              <a:latin typeface="+mn-ea"/>
            </a:endParaRPr>
          </a:p>
          <a:p>
            <a:pPr marL="0" indent="539750">
              <a:buNone/>
            </a:pPr>
            <a:endParaRPr lang="en-US" altLang="zh-CN" sz="2000" dirty="0">
              <a:latin typeface="+mn-ea"/>
            </a:endParaRPr>
          </a:p>
          <a:p>
            <a:pPr marL="0" indent="539750">
              <a:buNone/>
            </a:pPr>
            <a:r>
              <a:rPr lang="zh-CN" altLang="en-US" sz="2000" b="1" dirty="0">
                <a:latin typeface="+mn-ea"/>
              </a:rPr>
              <a:t>区际分工：</a:t>
            </a:r>
            <a:r>
              <a:rPr lang="zh-CN" altLang="en-US" sz="2000" dirty="0">
                <a:latin typeface="+mn-ea"/>
              </a:rPr>
              <a:t>区际</a:t>
            </a:r>
            <a:r>
              <a:rPr lang="zh-CN" altLang="en-US" sz="2000" dirty="0" smtClean="0">
                <a:latin typeface="+mn-ea"/>
              </a:rPr>
              <a:t>分工单个区域不必</a:t>
            </a:r>
            <a:r>
              <a:rPr lang="zh-CN" altLang="en-US" sz="2000" dirty="0">
                <a:latin typeface="+mn-ea"/>
              </a:rPr>
              <a:t>生产本区域</a:t>
            </a:r>
            <a:r>
              <a:rPr lang="zh-CN" altLang="en-US" sz="2000" dirty="0" smtClean="0">
                <a:latin typeface="+mn-ea"/>
              </a:rPr>
              <a:t>需要</a:t>
            </a:r>
            <a:r>
              <a:rPr lang="zh-CN" altLang="en-US" sz="2000" dirty="0">
                <a:latin typeface="+mn-ea"/>
              </a:rPr>
              <a:t>的所有商品和劳务，因此对于其他区域的供给需求增强，不确定因素增多</a:t>
            </a:r>
            <a:r>
              <a:rPr lang="zh-CN" altLang="en-US" sz="2000" dirty="0" smtClean="0">
                <a:latin typeface="+mn-ea"/>
              </a:rPr>
              <a:t>，风险增大，因此区域</a:t>
            </a:r>
            <a:r>
              <a:rPr lang="zh-CN" altLang="en-US" sz="2000" dirty="0">
                <a:latin typeface="+mn-ea"/>
              </a:rPr>
              <a:t>之间就会自发地寻求合作</a:t>
            </a:r>
            <a:r>
              <a:rPr lang="zh-CN" altLang="en-US" sz="2000" dirty="0" smtClean="0">
                <a:latin typeface="+mn-ea"/>
              </a:rPr>
              <a:t>，为经济提供保障。</a:t>
            </a:r>
            <a:endParaRPr lang="en-US" altLang="zh-CN" sz="2000" dirty="0" smtClean="0">
              <a:latin typeface="+mn-ea"/>
            </a:endParaRPr>
          </a:p>
          <a:p>
            <a:pPr marL="0" indent="539750">
              <a:buNone/>
            </a:pPr>
            <a:r>
              <a:rPr lang="zh-CN" altLang="en-US" sz="2000" b="1" dirty="0">
                <a:latin typeface="+mn-ea"/>
              </a:rPr>
              <a:t>区域经济</a:t>
            </a:r>
            <a:r>
              <a:rPr lang="zh-CN" altLang="en-US" sz="2000" b="1">
                <a:latin typeface="+mn-ea"/>
              </a:rPr>
              <a:t>竞争</a:t>
            </a:r>
            <a:r>
              <a:rPr lang="zh-CN" altLang="en-US" sz="2000" b="1" smtClean="0">
                <a:latin typeface="+mn-ea"/>
              </a:rPr>
              <a:t>： </a:t>
            </a:r>
            <a:r>
              <a:rPr lang="zh-CN" altLang="en-US" sz="2000" smtClean="0">
                <a:latin typeface="+mn-ea"/>
              </a:rPr>
              <a:t>区域</a:t>
            </a:r>
            <a:r>
              <a:rPr lang="zh-CN" altLang="en-US" sz="2000" dirty="0" smtClean="0">
                <a:latin typeface="+mn-ea"/>
              </a:rPr>
              <a:t>之间</a:t>
            </a:r>
            <a:r>
              <a:rPr lang="zh-CN" altLang="en-US" sz="2000" dirty="0">
                <a:latin typeface="+mn-ea"/>
              </a:rPr>
              <a:t>的经济竞争具有层次性</a:t>
            </a:r>
            <a:r>
              <a:rPr lang="zh-CN" altLang="en-US" sz="2000" dirty="0" smtClean="0">
                <a:latin typeface="+mn-ea"/>
              </a:rPr>
              <a:t>，当</a:t>
            </a:r>
            <a:r>
              <a:rPr lang="zh-CN" altLang="en-US" sz="2000" dirty="0">
                <a:latin typeface="+mn-ea"/>
              </a:rPr>
              <a:t>一个区域在参与更</a:t>
            </a:r>
            <a:r>
              <a:rPr lang="zh-CN" altLang="en-US" sz="2000" dirty="0" smtClean="0">
                <a:latin typeface="+mn-ea"/>
              </a:rPr>
              <a:t>高层次</a:t>
            </a:r>
            <a:r>
              <a:rPr lang="zh-CN" altLang="en-US" sz="2000" dirty="0">
                <a:latin typeface="+mn-ea"/>
              </a:rPr>
              <a:t>发展竞争时</a:t>
            </a:r>
            <a:r>
              <a:rPr lang="zh-CN" altLang="en-US" sz="2000" dirty="0" smtClean="0">
                <a:latin typeface="+mn-ea"/>
              </a:rPr>
              <a:t>，就</a:t>
            </a:r>
            <a:r>
              <a:rPr lang="zh-CN" altLang="en-US" sz="2000" dirty="0">
                <a:latin typeface="+mn-ea"/>
              </a:rPr>
              <a:t>需要寻求与有关区域进行合作</a:t>
            </a:r>
            <a:r>
              <a:rPr lang="zh-CN" altLang="en-US" sz="2000" dirty="0" smtClean="0">
                <a:latin typeface="+mn-ea"/>
              </a:rPr>
              <a:t>，优势互补，借助</a:t>
            </a:r>
            <a:r>
              <a:rPr lang="zh-CN" altLang="en-US" sz="2000" dirty="0">
                <a:latin typeface="+mn-ea"/>
              </a:rPr>
              <a:t>群体的力量来增强竞争力</a:t>
            </a:r>
            <a:r>
              <a:rPr lang="zh-CN" altLang="en-US" sz="2000" dirty="0" smtClean="0">
                <a:latin typeface="+mn-ea"/>
              </a:rPr>
              <a:t>。</a:t>
            </a:r>
            <a:endParaRPr lang="en-US" altLang="zh-CN" sz="2000" dirty="0" smtClean="0">
              <a:latin typeface="+mn-ea"/>
            </a:endParaRPr>
          </a:p>
          <a:p>
            <a:pPr marL="0" indent="539750">
              <a:buNone/>
            </a:pPr>
            <a:r>
              <a:rPr lang="zh-CN" altLang="en-US" sz="2000" b="1" dirty="0" smtClean="0">
                <a:latin typeface="+mn-ea"/>
              </a:rPr>
              <a:t>合作利益：</a:t>
            </a:r>
            <a:r>
              <a:rPr lang="zh-CN" altLang="en-US" sz="2000" dirty="0" smtClean="0">
                <a:latin typeface="+mn-ea"/>
              </a:rPr>
              <a:t>区域</a:t>
            </a:r>
            <a:r>
              <a:rPr lang="zh-CN" altLang="en-US" sz="2000" dirty="0">
                <a:latin typeface="+mn-ea"/>
              </a:rPr>
              <a:t>合作所带来的多方面利益也是吸引各区域积极参与区域合作</a:t>
            </a:r>
            <a:r>
              <a:rPr lang="zh-CN" altLang="en-US" sz="2000" dirty="0" smtClean="0">
                <a:latin typeface="+mn-ea"/>
              </a:rPr>
              <a:t>，促进区域合作</a:t>
            </a:r>
            <a:r>
              <a:rPr lang="zh-CN" altLang="en-US" sz="2000" dirty="0">
                <a:latin typeface="+mn-ea"/>
              </a:rPr>
              <a:t>不断发展的原因之一。</a:t>
            </a:r>
            <a:endParaRPr lang="en-US" altLang="zh-CN" sz="2000" dirty="0" smtClean="0">
              <a:latin typeface="+mn-ea"/>
            </a:endParaRPr>
          </a:p>
          <a:p>
            <a:pPr marL="0" indent="539750">
              <a:buNone/>
            </a:pPr>
            <a:endParaRPr lang="en-US" altLang="zh-CN" sz="2000" dirty="0" smtClean="0">
              <a:latin typeface="+mn-ea"/>
            </a:endParaRPr>
          </a:p>
        </p:txBody>
      </p:sp>
      <p:sp>
        <p:nvSpPr>
          <p:cNvPr id="4" name="矩形: 圆角 39"/>
          <p:cNvSpPr/>
          <p:nvPr/>
        </p:nvSpPr>
        <p:spPr>
          <a:xfrm>
            <a:off x="477837" y="1267092"/>
            <a:ext cx="4454203"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4</a:t>
            </a:r>
            <a:r>
              <a:rPr lang="zh-CN" altLang="en-US" sz="2400" b="1" dirty="0" smtClean="0">
                <a:solidFill>
                  <a:prstClr val="black"/>
                </a:solidFill>
                <a:latin typeface="仿宋" panose="02010609060101010101" pitchFamily="49" charset="-122"/>
                <a:ea typeface="仿宋" panose="02010609060101010101" pitchFamily="49" charset="-122"/>
              </a:rPr>
              <a:t>、区域经济合作及其主要形式</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043608" y="3140968"/>
            <a:ext cx="29523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区域合作的客观基础</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r>
              <a:rPr lang="zh-CN" altLang="zh-CN" sz="2000" dirty="0" smtClean="0">
                <a:latin typeface="+mn-ea"/>
              </a:rPr>
              <a:t>平等</a:t>
            </a:r>
            <a:r>
              <a:rPr lang="zh-CN" altLang="zh-CN" sz="2000" dirty="0">
                <a:latin typeface="+mn-ea"/>
              </a:rPr>
              <a:t>自愿，</a:t>
            </a:r>
            <a:r>
              <a:rPr lang="zh-CN" altLang="zh-CN" sz="2000" dirty="0" smtClean="0">
                <a:latin typeface="+mn-ea"/>
              </a:rPr>
              <a:t>互惠互利</a:t>
            </a:r>
            <a:r>
              <a:rPr lang="zh-CN" altLang="en-US" sz="2000" dirty="0" smtClean="0">
                <a:latin typeface="+mn-ea"/>
              </a:rPr>
              <a:t>；</a:t>
            </a:r>
            <a:r>
              <a:rPr lang="zh-CN" altLang="zh-CN" sz="2000" dirty="0" smtClean="0">
                <a:latin typeface="+mn-ea"/>
              </a:rPr>
              <a:t>优势互补</a:t>
            </a:r>
            <a:r>
              <a:rPr lang="zh-CN" altLang="zh-CN" sz="2000" dirty="0">
                <a:latin typeface="+mn-ea"/>
              </a:rPr>
              <a:t>，相互</a:t>
            </a:r>
            <a:r>
              <a:rPr lang="zh-CN" altLang="zh-CN" sz="2000" dirty="0" smtClean="0">
                <a:latin typeface="+mn-ea"/>
              </a:rPr>
              <a:t>协商</a:t>
            </a:r>
            <a:r>
              <a:rPr lang="zh-CN" altLang="en-US" sz="2000" dirty="0" smtClean="0">
                <a:latin typeface="+mn-ea"/>
              </a:rPr>
              <a:t>；</a:t>
            </a:r>
            <a:r>
              <a:rPr lang="zh-CN" altLang="zh-CN" sz="2000" dirty="0" smtClean="0">
                <a:latin typeface="+mn-ea"/>
              </a:rPr>
              <a:t>利益</a:t>
            </a:r>
            <a:r>
              <a:rPr lang="zh-CN" altLang="zh-CN" sz="2000" dirty="0">
                <a:latin typeface="+mn-ea"/>
              </a:rPr>
              <a:t>分享，风险共</a:t>
            </a:r>
            <a:r>
              <a:rPr lang="zh-CN" altLang="zh-CN" sz="2000" dirty="0" smtClean="0">
                <a:latin typeface="+mn-ea"/>
              </a:rPr>
              <a:t>担</a:t>
            </a:r>
            <a:r>
              <a:rPr lang="zh-CN" altLang="en-US" sz="2000" dirty="0" smtClean="0">
                <a:latin typeface="+mn-ea"/>
              </a:rPr>
              <a:t>；</a:t>
            </a:r>
            <a:r>
              <a:rPr lang="zh-CN" altLang="zh-CN" sz="2000" dirty="0" smtClean="0">
                <a:latin typeface="+mn-ea"/>
              </a:rPr>
              <a:t>空间</a:t>
            </a:r>
            <a:r>
              <a:rPr lang="zh-CN" altLang="zh-CN" sz="2000" dirty="0">
                <a:latin typeface="+mn-ea"/>
              </a:rPr>
              <a:t>相近，关系</a:t>
            </a:r>
            <a:r>
              <a:rPr lang="zh-CN" altLang="zh-CN" sz="2000" dirty="0" smtClean="0">
                <a:latin typeface="+mn-ea"/>
              </a:rPr>
              <a:t>友好</a:t>
            </a:r>
            <a:r>
              <a:rPr lang="zh-CN" altLang="en-US" sz="2000" dirty="0" smtClean="0">
                <a:latin typeface="+mn-ea"/>
              </a:rPr>
              <a:t>。</a:t>
            </a:r>
            <a:endParaRPr lang="en-US" altLang="zh-CN" sz="2000" dirty="0" smtClean="0">
              <a:latin typeface="+mn-ea"/>
            </a:endParaRPr>
          </a:p>
          <a:p>
            <a:pPr marL="0" indent="539750">
              <a:buNone/>
            </a:pPr>
            <a:endParaRPr lang="en-US" altLang="zh-CN" sz="2000" dirty="0" smtClean="0">
              <a:latin typeface="+mn-ea"/>
            </a:endParaRPr>
          </a:p>
          <a:p>
            <a:pPr marL="0" indent="539750">
              <a:buNone/>
            </a:pPr>
            <a:endParaRPr lang="en-US" altLang="zh-CN" sz="2000" dirty="0">
              <a:latin typeface="+mn-ea"/>
            </a:endParaRPr>
          </a:p>
          <a:p>
            <a:pPr marL="0" indent="539750">
              <a:buNone/>
            </a:pPr>
            <a:r>
              <a:rPr lang="zh-CN" altLang="en-US" sz="2000" b="1" dirty="0">
                <a:latin typeface="+mn-ea"/>
              </a:rPr>
              <a:t>微观层面的企业合作：</a:t>
            </a:r>
            <a:r>
              <a:rPr lang="zh-CN" altLang="en-US" sz="2000" dirty="0">
                <a:latin typeface="+mn-ea"/>
              </a:rPr>
              <a:t>几乎所有的大中型企业都会与其他企业进行合作。</a:t>
            </a:r>
            <a:r>
              <a:rPr lang="zh-CN" altLang="en-US" sz="2000" dirty="0" smtClean="0">
                <a:latin typeface="+mn-ea"/>
              </a:rPr>
              <a:t>企业</a:t>
            </a:r>
            <a:r>
              <a:rPr lang="zh-CN" altLang="en-US" sz="2000" dirty="0">
                <a:latin typeface="+mn-ea"/>
              </a:rPr>
              <a:t>合作有许多复杂的动因</a:t>
            </a:r>
            <a:r>
              <a:rPr lang="zh-CN" altLang="en-US" sz="2000" dirty="0" smtClean="0">
                <a:latin typeface="+mn-ea"/>
              </a:rPr>
              <a:t>，比如降低</a:t>
            </a:r>
            <a:r>
              <a:rPr lang="zh-CN" altLang="en-US" sz="2000" dirty="0">
                <a:latin typeface="+mn-ea"/>
              </a:rPr>
              <a:t>生</a:t>
            </a:r>
            <a:r>
              <a:rPr lang="zh-CN" altLang="en-US" sz="2000" dirty="0" smtClean="0">
                <a:latin typeface="+mn-ea"/>
              </a:rPr>
              <a:t>产</a:t>
            </a:r>
            <a:r>
              <a:rPr lang="zh-CN" altLang="en-US" sz="2000" dirty="0">
                <a:latin typeface="+mn-ea"/>
              </a:rPr>
              <a:t>成本</a:t>
            </a:r>
            <a:r>
              <a:rPr lang="zh-CN" altLang="en-US" sz="2000" dirty="0" smtClean="0">
                <a:latin typeface="+mn-ea"/>
              </a:rPr>
              <a:t>，避免</a:t>
            </a:r>
            <a:r>
              <a:rPr lang="zh-CN" altLang="en-US" sz="2000" dirty="0">
                <a:latin typeface="+mn-ea"/>
              </a:rPr>
              <a:t>竞争性内耗</a:t>
            </a:r>
            <a:r>
              <a:rPr lang="zh-CN" altLang="en-US" sz="2000" dirty="0" smtClean="0">
                <a:latin typeface="+mn-ea"/>
              </a:rPr>
              <a:t>，共同</a:t>
            </a:r>
            <a:r>
              <a:rPr lang="zh-CN" altLang="en-US" sz="2000" dirty="0">
                <a:latin typeface="+mn-ea"/>
              </a:rPr>
              <a:t>抵御外来竞争</a:t>
            </a:r>
            <a:r>
              <a:rPr lang="zh-CN" altLang="en-US" sz="2000" dirty="0" smtClean="0">
                <a:latin typeface="+mn-ea"/>
              </a:rPr>
              <a:t>，获取</a:t>
            </a:r>
            <a:r>
              <a:rPr lang="zh-CN" altLang="en-US" sz="2000" dirty="0">
                <a:latin typeface="+mn-ea"/>
              </a:rPr>
              <a:t>互补资源</a:t>
            </a:r>
            <a:r>
              <a:rPr lang="zh-CN" altLang="en-US" sz="2000" dirty="0" smtClean="0">
                <a:latin typeface="+mn-ea"/>
              </a:rPr>
              <a:t>、技能</a:t>
            </a:r>
            <a:r>
              <a:rPr lang="zh-CN" altLang="en-US" sz="2000" dirty="0">
                <a:latin typeface="+mn-ea"/>
              </a:rPr>
              <a:t>和风险资本</a:t>
            </a:r>
            <a:r>
              <a:rPr lang="zh-CN" altLang="en-US" sz="2000" dirty="0" smtClean="0">
                <a:latin typeface="+mn-ea"/>
              </a:rPr>
              <a:t>，以及</a:t>
            </a:r>
            <a:r>
              <a:rPr lang="zh-CN" altLang="en-US" sz="2000" dirty="0">
                <a:latin typeface="+mn-ea"/>
              </a:rPr>
              <a:t>分担研究和开发费用</a:t>
            </a:r>
            <a:r>
              <a:rPr lang="zh-CN" altLang="en-US" sz="2000" dirty="0" smtClean="0">
                <a:latin typeface="+mn-ea"/>
              </a:rPr>
              <a:t>，等等。除了</a:t>
            </a:r>
            <a:r>
              <a:rPr lang="zh-CN" altLang="en-US" sz="2000" dirty="0">
                <a:latin typeface="+mn-ea"/>
              </a:rPr>
              <a:t>激烈的竞争外</a:t>
            </a:r>
            <a:r>
              <a:rPr lang="zh-CN" altLang="en-US" sz="2000" dirty="0" smtClean="0">
                <a:latin typeface="+mn-ea"/>
              </a:rPr>
              <a:t>，传统</a:t>
            </a:r>
            <a:r>
              <a:rPr lang="zh-CN" altLang="en-US" sz="2000" dirty="0">
                <a:latin typeface="+mn-ea"/>
              </a:rPr>
              <a:t>商业活动习惯和</a:t>
            </a:r>
            <a:r>
              <a:rPr lang="zh-CN" altLang="en-US" sz="2000" dirty="0" smtClean="0">
                <a:latin typeface="+mn-ea"/>
              </a:rPr>
              <a:t>本地社会关系网络等</a:t>
            </a:r>
            <a:r>
              <a:rPr lang="zh-CN" altLang="en-US" sz="2000" dirty="0">
                <a:latin typeface="+mn-ea"/>
              </a:rPr>
              <a:t>人文因素往往也是促成企业</a:t>
            </a:r>
            <a:r>
              <a:rPr lang="zh-CN" altLang="en-US" sz="2000" dirty="0" smtClean="0">
                <a:latin typeface="+mn-ea"/>
              </a:rPr>
              <a:t>合作的</a:t>
            </a:r>
            <a:r>
              <a:rPr lang="zh-CN" altLang="en-US" sz="2000" dirty="0">
                <a:latin typeface="+mn-ea"/>
              </a:rPr>
              <a:t>动因。</a:t>
            </a:r>
            <a:endParaRPr lang="zh-CN" altLang="zh-CN" sz="2000" dirty="0">
              <a:latin typeface="+mn-ea"/>
            </a:endParaRPr>
          </a:p>
          <a:p>
            <a:pPr marL="0" indent="539750">
              <a:buNone/>
            </a:pPr>
            <a:r>
              <a:rPr lang="zh-CN" altLang="en-US" sz="2000" dirty="0">
                <a:latin typeface="+mn-ea"/>
              </a:rPr>
              <a:t>企业合作有利于地区创新网络的</a:t>
            </a:r>
            <a:r>
              <a:rPr lang="zh-CN" altLang="en-US" sz="2000" dirty="0" smtClean="0">
                <a:latin typeface="+mn-ea"/>
              </a:rPr>
              <a:t>形成，有利于</a:t>
            </a:r>
            <a:r>
              <a:rPr lang="zh-CN" altLang="en-US" sz="2000" dirty="0">
                <a:latin typeface="+mn-ea"/>
              </a:rPr>
              <a:t>地区产业结构优化与区际产业转移</a:t>
            </a:r>
            <a:r>
              <a:rPr lang="zh-CN" altLang="en-US" sz="2000" dirty="0" smtClean="0">
                <a:latin typeface="+mn-ea"/>
              </a:rPr>
              <a:t>，也有利于区域</a:t>
            </a:r>
            <a:r>
              <a:rPr lang="zh-CN" altLang="en-US" sz="2000" dirty="0">
                <a:latin typeface="+mn-ea"/>
              </a:rPr>
              <a:t>投资</a:t>
            </a:r>
            <a:r>
              <a:rPr lang="zh-CN" altLang="en-US" sz="2000" dirty="0" smtClean="0">
                <a:latin typeface="+mn-ea"/>
              </a:rPr>
              <a:t>扩散。</a:t>
            </a:r>
            <a:endParaRPr lang="en-US" altLang="zh-CN" sz="2000" dirty="0">
              <a:latin typeface="+mn-ea"/>
            </a:endParaRPr>
          </a:p>
        </p:txBody>
      </p:sp>
      <p:sp>
        <p:nvSpPr>
          <p:cNvPr id="5" name="矩形: 圆角 39"/>
          <p:cNvSpPr/>
          <p:nvPr/>
        </p:nvSpPr>
        <p:spPr>
          <a:xfrm>
            <a:off x="1043608" y="1325032"/>
            <a:ext cx="237626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区域合作的原则</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6" name="矩形: 圆角 39"/>
          <p:cNvSpPr/>
          <p:nvPr/>
        </p:nvSpPr>
        <p:spPr>
          <a:xfrm>
            <a:off x="1043608" y="2725427"/>
            <a:ext cx="216024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区域合作形式</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区域经济合作</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539750">
              <a:buNone/>
            </a:pPr>
            <a:r>
              <a:rPr lang="zh-CN" altLang="en-US" sz="2000" b="1" dirty="0">
                <a:latin typeface="+mn-ea"/>
              </a:rPr>
              <a:t>中观层面的行业合作：</a:t>
            </a:r>
            <a:r>
              <a:rPr lang="zh-CN" altLang="en-US" sz="2000" dirty="0">
                <a:latin typeface="+mn-ea"/>
              </a:rPr>
              <a:t>区域行业合作是指区域之间同一经济部门或几个经济部门的相关企业按照一定的组织原则与方式相互结合，优势互补，共同发展。它包括区域性的生产合作、商业合作、运输合作、金融合作和综合的行业合作等形式</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中观层面</a:t>
            </a:r>
            <a:r>
              <a:rPr lang="zh-CN" altLang="en-US" sz="2000" b="1" dirty="0" smtClean="0">
                <a:latin typeface="+mn-ea"/>
              </a:rPr>
              <a:t>的园区和开发区合作：</a:t>
            </a:r>
            <a:r>
              <a:rPr lang="zh-CN" altLang="en-US" sz="2000" dirty="0" smtClean="0">
                <a:latin typeface="+mn-ea"/>
              </a:rPr>
              <a:t>我国</a:t>
            </a:r>
            <a:r>
              <a:rPr lang="zh-CN" altLang="en-US" sz="2000" dirty="0">
                <a:latin typeface="+mn-ea"/>
              </a:rPr>
              <a:t>各级各类开发区</a:t>
            </a:r>
            <a:r>
              <a:rPr lang="zh-CN" altLang="en-US" sz="2000" dirty="0" smtClean="0">
                <a:latin typeface="+mn-ea"/>
              </a:rPr>
              <a:t>、产业</a:t>
            </a:r>
            <a:r>
              <a:rPr lang="zh-CN" altLang="en-US" sz="2000" dirty="0">
                <a:latin typeface="+mn-ea"/>
              </a:rPr>
              <a:t>园区</a:t>
            </a:r>
            <a:r>
              <a:rPr lang="zh-CN" altLang="en-US" sz="2000" dirty="0" smtClean="0">
                <a:latin typeface="+mn-ea"/>
              </a:rPr>
              <a:t>、出口加工区</a:t>
            </a:r>
            <a:r>
              <a:rPr lang="zh-CN" altLang="en-US" sz="2000" dirty="0">
                <a:latin typeface="+mn-ea"/>
              </a:rPr>
              <a:t>等数以千计</a:t>
            </a:r>
            <a:r>
              <a:rPr lang="zh-CN" altLang="en-US" sz="2000" dirty="0" smtClean="0">
                <a:latin typeface="+mn-ea"/>
              </a:rPr>
              <a:t>。这些</a:t>
            </a:r>
            <a:r>
              <a:rPr lang="zh-CN" altLang="en-US" sz="2000" dirty="0">
                <a:latin typeface="+mn-ea"/>
              </a:rPr>
              <a:t>园区之间</a:t>
            </a:r>
            <a:r>
              <a:rPr lang="zh-CN" altLang="en-US" sz="2000" dirty="0" smtClean="0">
                <a:latin typeface="+mn-ea"/>
              </a:rPr>
              <a:t>的合作</a:t>
            </a:r>
            <a:r>
              <a:rPr lang="zh-CN" altLang="en-US" sz="2000" dirty="0">
                <a:latin typeface="+mn-ea"/>
              </a:rPr>
              <a:t>很多</a:t>
            </a:r>
            <a:r>
              <a:rPr lang="zh-CN" altLang="en-US" sz="2000" dirty="0" smtClean="0">
                <a:latin typeface="+mn-ea"/>
              </a:rPr>
              <a:t>，特别是</a:t>
            </a:r>
            <a:r>
              <a:rPr lang="zh-CN" altLang="en-US" sz="2000" dirty="0">
                <a:latin typeface="+mn-ea"/>
              </a:rPr>
              <a:t>发达地区的园区与其他地区的合作。园区之间的合作可以有多重方式</a:t>
            </a:r>
            <a:r>
              <a:rPr lang="zh-CN" altLang="en-US" sz="2000" dirty="0" smtClean="0">
                <a:latin typeface="+mn-ea"/>
              </a:rPr>
              <a:t>，大体</a:t>
            </a:r>
            <a:r>
              <a:rPr lang="zh-CN" altLang="en-US" sz="2000" dirty="0">
                <a:latin typeface="+mn-ea"/>
              </a:rPr>
              <a:t>包括项目对接</a:t>
            </a:r>
            <a:r>
              <a:rPr lang="zh-CN" altLang="en-US" sz="2000" dirty="0" smtClean="0">
                <a:latin typeface="+mn-ea"/>
              </a:rPr>
              <a:t>、品牌</a:t>
            </a:r>
            <a:r>
              <a:rPr lang="zh-CN" altLang="en-US" sz="2000" dirty="0">
                <a:latin typeface="+mn-ea"/>
              </a:rPr>
              <a:t>输出和</a:t>
            </a:r>
            <a:r>
              <a:rPr lang="zh-CN" altLang="en-US" sz="2000" dirty="0" smtClean="0">
                <a:latin typeface="+mn-ea"/>
              </a:rPr>
              <a:t>资本合作</a:t>
            </a:r>
            <a:r>
              <a:rPr lang="zh-CN" altLang="en-US" sz="2000" dirty="0">
                <a:latin typeface="+mn-ea"/>
              </a:rPr>
              <a:t>等合作模式</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战略</a:t>
            </a:r>
            <a:r>
              <a:rPr lang="zh-CN" altLang="en-US" sz="2000" b="1" dirty="0" smtClean="0">
                <a:latin typeface="+mn-ea"/>
              </a:rPr>
              <a:t>层面的</a:t>
            </a:r>
            <a:r>
              <a:rPr lang="zh-CN" altLang="en-US" sz="2000" b="1" dirty="0">
                <a:latin typeface="+mn-ea"/>
              </a:rPr>
              <a:t>全面</a:t>
            </a:r>
            <a:r>
              <a:rPr lang="zh-CN" altLang="en-US" sz="2000" b="1" dirty="0" smtClean="0">
                <a:latin typeface="+mn-ea"/>
              </a:rPr>
              <a:t>合作：</a:t>
            </a:r>
            <a:r>
              <a:rPr lang="zh-CN" altLang="en-US" sz="2000" dirty="0" smtClean="0">
                <a:latin typeface="+mn-ea"/>
              </a:rPr>
              <a:t>区域</a:t>
            </a:r>
            <a:r>
              <a:rPr lang="zh-CN" altLang="en-US" sz="2000" dirty="0">
                <a:latin typeface="+mn-ea"/>
              </a:rPr>
              <a:t>全面合作是指区域之间在有关政府的推动下</a:t>
            </a:r>
            <a:r>
              <a:rPr lang="zh-CN" altLang="en-US" sz="2000" dirty="0" smtClean="0">
                <a:latin typeface="+mn-ea"/>
              </a:rPr>
              <a:t>，相互</a:t>
            </a:r>
            <a:r>
              <a:rPr lang="zh-CN" altLang="en-US" sz="2000" dirty="0">
                <a:latin typeface="+mn-ea"/>
              </a:rPr>
              <a:t>之间开展多方面或</a:t>
            </a:r>
            <a:r>
              <a:rPr lang="zh-CN" altLang="en-US" sz="2000" dirty="0" smtClean="0">
                <a:latin typeface="+mn-ea"/>
              </a:rPr>
              <a:t>全面</a:t>
            </a:r>
            <a:r>
              <a:rPr lang="zh-CN" altLang="en-US" sz="2000" dirty="0">
                <a:latin typeface="+mn-ea"/>
              </a:rPr>
              <a:t>的经济合作</a:t>
            </a:r>
            <a:r>
              <a:rPr lang="zh-CN" altLang="en-US" sz="2000" dirty="0" smtClean="0">
                <a:latin typeface="+mn-ea"/>
              </a:rPr>
              <a:t>。</a:t>
            </a:r>
            <a:endParaRPr lang="en-US" altLang="zh-CN" sz="2000" dirty="0" smtClean="0">
              <a:latin typeface="+mn-ea"/>
            </a:endParaRPr>
          </a:p>
          <a:p>
            <a:pPr marL="0" indent="539750">
              <a:buNone/>
            </a:pPr>
            <a:r>
              <a:rPr lang="zh-CN" altLang="en-US" sz="2000" smtClean="0">
                <a:latin typeface="+mn-ea"/>
              </a:rPr>
              <a:t> 区域</a:t>
            </a:r>
            <a:r>
              <a:rPr lang="zh-CN" altLang="en-US" sz="2000" dirty="0">
                <a:latin typeface="+mn-ea"/>
              </a:rPr>
              <a:t>全面合作的内容主要包括以下几个方面：第一</a:t>
            </a:r>
            <a:r>
              <a:rPr lang="zh-CN" altLang="en-US" sz="2000" dirty="0" smtClean="0">
                <a:latin typeface="+mn-ea"/>
              </a:rPr>
              <a:t>，建立</a:t>
            </a:r>
            <a:r>
              <a:rPr lang="zh-CN" altLang="en-US" sz="2000" dirty="0">
                <a:latin typeface="+mn-ea"/>
              </a:rPr>
              <a:t>区域市场</a:t>
            </a:r>
            <a:r>
              <a:rPr lang="zh-CN" altLang="en-US" sz="2000" dirty="0" smtClean="0">
                <a:latin typeface="+mn-ea"/>
              </a:rPr>
              <a:t>，促进</a:t>
            </a:r>
            <a:r>
              <a:rPr lang="zh-CN" altLang="en-US" sz="2000" dirty="0">
                <a:latin typeface="+mn-ea"/>
              </a:rPr>
              <a:t>相关区域之间资源</a:t>
            </a:r>
            <a:r>
              <a:rPr lang="zh-CN" altLang="en-US" sz="2000" dirty="0" smtClean="0">
                <a:latin typeface="+mn-ea"/>
              </a:rPr>
              <a:t>、要素</a:t>
            </a:r>
            <a:r>
              <a:rPr lang="zh-CN" altLang="en-US" sz="2000" dirty="0">
                <a:latin typeface="+mn-ea"/>
              </a:rPr>
              <a:t>的合理流动；第二</a:t>
            </a:r>
            <a:r>
              <a:rPr lang="zh-CN" altLang="en-US" sz="2000" dirty="0" smtClean="0">
                <a:latin typeface="+mn-ea"/>
              </a:rPr>
              <a:t>，联合</a:t>
            </a:r>
            <a:r>
              <a:rPr lang="zh-CN" altLang="en-US" sz="2000" dirty="0">
                <a:latin typeface="+mn-ea"/>
              </a:rPr>
              <a:t>开发资源</a:t>
            </a:r>
            <a:r>
              <a:rPr lang="zh-CN" altLang="en-US" sz="2000" dirty="0" smtClean="0">
                <a:latin typeface="+mn-ea"/>
              </a:rPr>
              <a:t>；第三，联合</a:t>
            </a:r>
            <a:r>
              <a:rPr lang="zh-CN" altLang="en-US" sz="2000" dirty="0">
                <a:latin typeface="+mn-ea"/>
              </a:rPr>
              <a:t>改善区域交通条件</a:t>
            </a:r>
            <a:r>
              <a:rPr lang="zh-CN" altLang="en-US" sz="2000" dirty="0" smtClean="0">
                <a:latin typeface="+mn-ea"/>
              </a:rPr>
              <a:t>；第四，开展</a:t>
            </a:r>
            <a:r>
              <a:rPr lang="zh-CN" altLang="en-US" sz="2000" dirty="0">
                <a:latin typeface="+mn-ea"/>
              </a:rPr>
              <a:t>资金横向融通</a:t>
            </a:r>
            <a:r>
              <a:rPr lang="zh-CN" altLang="en-US" sz="2000" dirty="0" smtClean="0">
                <a:latin typeface="+mn-ea"/>
              </a:rPr>
              <a:t>；第五，建立</a:t>
            </a:r>
            <a:r>
              <a:rPr lang="zh-CN" altLang="en-US" sz="2000" dirty="0">
                <a:latin typeface="+mn-ea"/>
              </a:rPr>
              <a:t>信息网络；第六</a:t>
            </a:r>
            <a:r>
              <a:rPr lang="zh-CN" altLang="en-US" sz="2000" dirty="0" smtClean="0">
                <a:latin typeface="+mn-ea"/>
              </a:rPr>
              <a:t>，共同</a:t>
            </a:r>
            <a:r>
              <a:rPr lang="zh-CN" altLang="en-US" sz="2000">
                <a:latin typeface="+mn-ea"/>
              </a:rPr>
              <a:t>协调</a:t>
            </a:r>
            <a:r>
              <a:rPr lang="zh-CN" altLang="en-US" sz="2000" smtClean="0">
                <a:latin typeface="+mn-ea"/>
              </a:rPr>
              <a:t>， 解决</a:t>
            </a:r>
            <a:r>
              <a:rPr lang="zh-CN" altLang="en-US" sz="2000" dirty="0">
                <a:latin typeface="+mn-ea"/>
              </a:rPr>
              <a:t>跨区域的环保问题。</a:t>
            </a:r>
            <a:endParaRPr lang="en-US" altLang="zh-CN" sz="2000" dirty="0">
              <a:latin typeface="+mn-ea"/>
            </a:endParaRPr>
          </a:p>
          <a:p>
            <a:pPr marL="0" indent="539750">
              <a:buNone/>
            </a:pPr>
            <a:endParaRPr lang="en-US" altLang="zh-CN" sz="2000" dirty="0">
              <a:latin typeface="+mn-ea"/>
            </a:endParaRPr>
          </a:p>
          <a:p>
            <a:pPr marL="0" indent="0">
              <a:buFontTx/>
              <a:buNone/>
            </a:pPr>
            <a:endParaRPr lang="en-US" altLang="zh-CN"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第五</a:t>
            </a:r>
            <a:r>
              <a:rPr lang="zh-CN" altLang="en-US" smtClean="0"/>
              <a:t>章 区域</a:t>
            </a:r>
            <a:r>
              <a:rPr lang="zh-CN" altLang="en-US" dirty="0"/>
              <a:t>竞争与合作</a:t>
            </a:r>
            <a:endParaRPr lang="zh-CN" altLang="en-US" dirty="0"/>
          </a:p>
        </p:txBody>
      </p:sp>
      <p:sp>
        <p:nvSpPr>
          <p:cNvPr id="34819" name="内容占位符 2"/>
          <p:cNvSpPr>
            <a:spLocks noGrp="1"/>
          </p:cNvSpPr>
          <p:nvPr>
            <p:ph idx="1"/>
          </p:nvPr>
        </p:nvSpPr>
        <p:spPr bwMode="auto">
          <a:xfrm>
            <a:off x="323850" y="1381125"/>
            <a:ext cx="8362950"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主要内容（二）</a:t>
            </a:r>
            <a:endParaRPr lang="zh-CN" altLang="en-US" dirty="0"/>
          </a:p>
        </p:txBody>
      </p:sp>
      <p:grpSp>
        <p:nvGrpSpPr>
          <p:cNvPr id="15" name="组合 14"/>
          <p:cNvGrpSpPr/>
          <p:nvPr/>
        </p:nvGrpSpPr>
        <p:grpSpPr>
          <a:xfrm>
            <a:off x="323850" y="2132856"/>
            <a:ext cx="8380411" cy="1944216"/>
            <a:chOff x="323466" y="4293096"/>
            <a:chExt cx="8380411" cy="1944216"/>
          </a:xfrm>
        </p:grpSpPr>
        <p:sp>
          <p:nvSpPr>
            <p:cNvPr id="5" name="矩形: 圆角 39"/>
            <p:cNvSpPr/>
            <p:nvPr/>
          </p:nvSpPr>
          <p:spPr>
            <a:xfrm>
              <a:off x="323466" y="4832621"/>
              <a:ext cx="4104456" cy="86409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zh-CN" altLang="en-US" sz="2400" b="1" noProof="0" dirty="0" smtClean="0">
                  <a:solidFill>
                    <a:prstClr val="black"/>
                  </a:solidFill>
                  <a:latin typeface="仿宋" panose="02010609060101010101" pitchFamily="49" charset="-122"/>
                  <a:ea typeface="仿宋" panose="02010609060101010101" pitchFamily="49" charset="-122"/>
                </a:rPr>
                <a:t>区域经济一体化与中国的一体化探索</a:t>
              </a:r>
              <a:endParaRPr kumimoji="0" lang="zh-CN" altLang="en-US" sz="24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grpSp>
          <p:nvGrpSpPr>
            <p:cNvPr id="13" name="组合 12"/>
            <p:cNvGrpSpPr/>
            <p:nvPr/>
          </p:nvGrpSpPr>
          <p:grpSpPr>
            <a:xfrm>
              <a:off x="4427538" y="4293096"/>
              <a:ext cx="4276339" cy="1944216"/>
              <a:chOff x="4427538" y="4293096"/>
              <a:chExt cx="4276339" cy="1944216"/>
            </a:xfrm>
          </p:grpSpPr>
          <p:cxnSp>
            <p:nvCxnSpPr>
              <p:cNvPr id="24" name="直接连接符 23"/>
              <p:cNvCxnSpPr/>
              <p:nvPr/>
            </p:nvCxnSpPr>
            <p:spPr>
              <a:xfrm>
                <a:off x="4427538" y="5265738"/>
                <a:ext cx="80168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829175" y="4473575"/>
                <a:ext cx="0" cy="15843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829175" y="4473575"/>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829175" y="6057900"/>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229798" y="4293096"/>
                <a:ext cx="3474079" cy="1944216"/>
                <a:chOff x="5229798" y="4293096"/>
                <a:chExt cx="3474079" cy="1944216"/>
              </a:xfrm>
            </p:grpSpPr>
            <p:sp>
              <p:nvSpPr>
                <p:cNvPr id="10" name="矩形: 圆角 39"/>
                <p:cNvSpPr/>
                <p:nvPr/>
              </p:nvSpPr>
              <p:spPr>
                <a:xfrm>
                  <a:off x="5229798" y="429309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lang="zh-CN" altLang="en-US" sz="2000" b="1" dirty="0" smtClean="0">
                      <a:solidFill>
                        <a:prstClr val="black"/>
                      </a:solidFill>
                      <a:latin typeface="仿宋" panose="02010609060101010101" pitchFamily="49" charset="-122"/>
                      <a:ea typeface="仿宋" panose="02010609060101010101" pitchFamily="49" charset="-122"/>
                    </a:rPr>
                    <a:t>区域</a:t>
                  </a:r>
                  <a:r>
                    <a:rPr lang="zh-CN" altLang="en-US" sz="2000" b="1" dirty="0">
                      <a:solidFill>
                        <a:prstClr val="black"/>
                      </a:solidFill>
                      <a:latin typeface="仿宋" panose="02010609060101010101" pitchFamily="49" charset="-122"/>
                      <a:ea typeface="仿宋" panose="02010609060101010101" pitchFamily="49" charset="-122"/>
                    </a:rPr>
                    <a:t>经济一体化</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12" name="矩形: 圆角 39"/>
                <p:cNvSpPr/>
                <p:nvPr/>
              </p:nvSpPr>
              <p:spPr>
                <a:xfrm>
                  <a:off x="5229798" y="5877272"/>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lang="zh-CN" altLang="en-US" sz="2000" b="1" noProof="0" dirty="0" smtClean="0">
                      <a:solidFill>
                        <a:prstClr val="black"/>
                      </a:solidFill>
                      <a:latin typeface="仿宋" panose="02010609060101010101" pitchFamily="49" charset="-122"/>
                      <a:ea typeface="仿宋" panose="02010609060101010101" pitchFamily="49" charset="-122"/>
                    </a:rPr>
                    <a:t>中国区域经济一体化实践</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25" name="矩形: 圆角 39"/>
                <p:cNvSpPr/>
                <p:nvPr/>
              </p:nvSpPr>
              <p:spPr>
                <a:xfrm>
                  <a:off x="5257219" y="5084649"/>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lang="zh-CN" altLang="en-US" sz="2000" b="1" dirty="0">
                      <a:solidFill>
                        <a:prstClr val="black"/>
                      </a:solidFill>
                      <a:latin typeface="仿宋" panose="02010609060101010101" pitchFamily="49" charset="-122"/>
                      <a:ea typeface="仿宋" panose="02010609060101010101" pitchFamily="49" charset="-122"/>
                    </a:rPr>
                    <a:t>生产投资</a:t>
                  </a:r>
                  <a:r>
                    <a:rPr lang="zh-CN" altLang="en-US" sz="2000" b="1" dirty="0" smtClean="0">
                      <a:solidFill>
                        <a:prstClr val="black"/>
                      </a:solidFill>
                      <a:latin typeface="仿宋" panose="02010609060101010101" pitchFamily="49" charset="-122"/>
                      <a:ea typeface="仿宋" panose="02010609060101010101" pitchFamily="49" charset="-122"/>
                    </a:rPr>
                    <a:t>转移与多米诺效应</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9698" y="-4152"/>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r>
              <a:rPr lang="zh-CN" altLang="en-US" sz="2000" dirty="0" smtClean="0">
                <a:latin typeface="+mn-ea"/>
              </a:rPr>
              <a:t>区域</a:t>
            </a:r>
            <a:r>
              <a:rPr lang="zh-CN" altLang="en-US" sz="2000" dirty="0">
                <a:latin typeface="+mn-ea"/>
              </a:rPr>
              <a:t>合作的最高境界就是区域经济一体化。区域经济一体化分为两个层次：国家或关税区间经济一体化，国内不同区域之间经济一体化。</a:t>
            </a:r>
            <a:endParaRPr lang="en-US" altLang="zh-CN" sz="2000" dirty="0">
              <a:latin typeface="+mn-ea"/>
            </a:endParaRPr>
          </a:p>
          <a:p>
            <a:pPr marL="0" indent="539750">
              <a:buNone/>
            </a:pPr>
            <a:endParaRPr lang="en-US" altLang="zh-CN" sz="2000" dirty="0" smtClean="0">
              <a:latin typeface="+mn-ea"/>
            </a:endParaRPr>
          </a:p>
          <a:p>
            <a:pPr marL="0" indent="539750">
              <a:buNone/>
            </a:pPr>
            <a:endParaRPr lang="en-US" altLang="zh-CN" sz="2000" dirty="0" smtClean="0">
              <a:latin typeface="+mn-ea"/>
            </a:endParaRPr>
          </a:p>
          <a:p>
            <a:pPr marL="0" indent="539750">
              <a:buNone/>
            </a:pPr>
            <a:r>
              <a:rPr lang="en-US" altLang="zh-CN" sz="2000" dirty="0" smtClean="0">
                <a:latin typeface="+mn-ea"/>
              </a:rPr>
              <a:t>1954</a:t>
            </a:r>
            <a:r>
              <a:rPr lang="zh-CN" altLang="en-US" sz="2000" dirty="0" smtClean="0">
                <a:latin typeface="+mn-ea"/>
              </a:rPr>
              <a:t>年，丁伯根</a:t>
            </a:r>
            <a:r>
              <a:rPr lang="zh-CN" altLang="en-US" sz="2000" dirty="0">
                <a:latin typeface="+mn-ea"/>
              </a:rPr>
              <a:t>首次提出经济一体化概念</a:t>
            </a:r>
            <a:r>
              <a:rPr lang="zh-CN" altLang="en-US" sz="2000" dirty="0" smtClean="0">
                <a:latin typeface="+mn-ea"/>
              </a:rPr>
              <a:t>，认为</a:t>
            </a:r>
            <a:r>
              <a:rPr lang="zh-CN" altLang="en-US" sz="2000" dirty="0">
                <a:latin typeface="+mn-ea"/>
              </a:rPr>
              <a:t>经济一体化是消除阻碍</a:t>
            </a:r>
            <a:r>
              <a:rPr lang="zh-CN" altLang="en-US" sz="2000" dirty="0" smtClean="0">
                <a:latin typeface="+mn-ea"/>
              </a:rPr>
              <a:t>经济</a:t>
            </a:r>
            <a:r>
              <a:rPr lang="zh-CN" altLang="en-US" sz="2000" dirty="0">
                <a:latin typeface="+mn-ea"/>
              </a:rPr>
              <a:t>有效运行的人为因素</a:t>
            </a:r>
            <a:r>
              <a:rPr lang="zh-CN" altLang="en-US" sz="2000" dirty="0" smtClean="0">
                <a:latin typeface="+mn-ea"/>
              </a:rPr>
              <a:t>，通过</a:t>
            </a:r>
            <a:r>
              <a:rPr lang="zh-CN" altLang="en-US" sz="2000" dirty="0">
                <a:latin typeface="+mn-ea"/>
              </a:rPr>
              <a:t>相互协作与统一</a:t>
            </a:r>
            <a:r>
              <a:rPr lang="zh-CN" altLang="en-US" sz="2000" dirty="0" smtClean="0">
                <a:latin typeface="+mn-ea"/>
              </a:rPr>
              <a:t>，创造</a:t>
            </a:r>
            <a:r>
              <a:rPr lang="zh-CN" altLang="en-US" sz="2000" dirty="0">
                <a:latin typeface="+mn-ea"/>
              </a:rPr>
              <a:t>最适宜的国际经济结构</a:t>
            </a:r>
            <a:r>
              <a:rPr lang="zh-CN" altLang="en-US" sz="2000" dirty="0" smtClean="0">
                <a:latin typeface="+mn-ea"/>
              </a:rPr>
              <a:t>。此后，学者们不断完善经济一体化的概念，并逐渐与区域因素联系起来。</a:t>
            </a:r>
            <a:endParaRPr lang="en-US" altLang="zh-CN" sz="2000" dirty="0" smtClean="0">
              <a:latin typeface="+mn-ea"/>
            </a:endParaRPr>
          </a:p>
          <a:p>
            <a:pPr marL="0" indent="539750">
              <a:buNone/>
            </a:pPr>
            <a:r>
              <a:rPr lang="zh-CN" altLang="en-US" sz="2000" dirty="0" smtClean="0">
                <a:latin typeface="+mn-ea"/>
              </a:rPr>
              <a:t>区域经济一体化的实质是</a:t>
            </a:r>
            <a:r>
              <a:rPr lang="zh-CN" altLang="en-US" sz="2000" dirty="0">
                <a:latin typeface="+mn-ea"/>
              </a:rPr>
              <a:t>通过降低成员国之间</a:t>
            </a:r>
            <a:r>
              <a:rPr lang="zh-CN" altLang="en-US" sz="2000" dirty="0" smtClean="0">
                <a:latin typeface="+mn-ea"/>
              </a:rPr>
              <a:t>的交易</a:t>
            </a:r>
            <a:r>
              <a:rPr lang="zh-CN" altLang="en-US" sz="2000" dirty="0">
                <a:latin typeface="+mn-ea"/>
              </a:rPr>
              <a:t>成本</a:t>
            </a:r>
            <a:r>
              <a:rPr lang="zh-CN" altLang="en-US" sz="2000" dirty="0" smtClean="0">
                <a:latin typeface="+mn-ea"/>
              </a:rPr>
              <a:t>，提高</a:t>
            </a:r>
            <a:r>
              <a:rPr lang="zh-CN" altLang="en-US" sz="2000" dirty="0">
                <a:latin typeface="+mn-ea"/>
              </a:rPr>
              <a:t>贸易自由度</a:t>
            </a:r>
            <a:r>
              <a:rPr lang="zh-CN" altLang="en-US" sz="2000" dirty="0" smtClean="0">
                <a:latin typeface="+mn-ea"/>
              </a:rPr>
              <a:t>，实现</a:t>
            </a:r>
            <a:r>
              <a:rPr lang="zh-CN" altLang="en-US" sz="2000" dirty="0">
                <a:latin typeface="+mn-ea"/>
              </a:rPr>
              <a:t>要素</a:t>
            </a:r>
            <a:r>
              <a:rPr lang="zh-CN" altLang="en-US" sz="2000" dirty="0" smtClean="0">
                <a:latin typeface="+mn-ea"/>
              </a:rPr>
              <a:t>、产品</a:t>
            </a:r>
            <a:r>
              <a:rPr lang="zh-CN" altLang="en-US" sz="2000" dirty="0">
                <a:latin typeface="+mn-ea"/>
              </a:rPr>
              <a:t>的自由流动</a:t>
            </a:r>
            <a:r>
              <a:rPr lang="zh-CN" altLang="en-US" sz="2000" dirty="0" smtClean="0">
                <a:latin typeface="+mn-ea"/>
              </a:rPr>
              <a:t>，达到</a:t>
            </a:r>
            <a:r>
              <a:rPr lang="zh-CN" altLang="en-US" sz="2000" dirty="0">
                <a:latin typeface="+mn-ea"/>
              </a:rPr>
              <a:t>资源的优化配置。</a:t>
            </a:r>
            <a:endParaRPr lang="en-US" altLang="zh-CN" sz="2000" dirty="0" smtClean="0">
              <a:latin typeface="+mn-ea"/>
            </a:endParaRPr>
          </a:p>
          <a:p>
            <a:pPr marL="0" indent="539750">
              <a:buNone/>
            </a:pPr>
            <a:endParaRPr lang="en-US" altLang="zh-CN" sz="2000" dirty="0" smtClean="0">
              <a:latin typeface="+mn-ea"/>
            </a:endParaRPr>
          </a:p>
        </p:txBody>
      </p:sp>
      <p:sp>
        <p:nvSpPr>
          <p:cNvPr id="4" name="矩形: 圆角 39"/>
          <p:cNvSpPr/>
          <p:nvPr/>
        </p:nvSpPr>
        <p:spPr>
          <a:xfrm>
            <a:off x="481115" y="1381125"/>
            <a:ext cx="2938757" cy="46369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1</a:t>
            </a:r>
            <a:r>
              <a:rPr lang="zh-CN" altLang="en-US" sz="2400" b="1" dirty="0" smtClean="0">
                <a:solidFill>
                  <a:prstClr val="black"/>
                </a:solidFill>
                <a:latin typeface="仿宋" panose="02010609060101010101" pitchFamily="49" charset="-122"/>
                <a:ea typeface="仿宋" panose="02010609060101010101" pitchFamily="49" charset="-122"/>
              </a:rPr>
              <a:t>、</a:t>
            </a:r>
            <a:r>
              <a:rPr lang="zh-CN" altLang="en-US" sz="2400" b="1" dirty="0">
                <a:solidFill>
                  <a:prstClr val="black"/>
                </a:solidFill>
                <a:latin typeface="仿宋" panose="02010609060101010101" pitchFamily="49" charset="-122"/>
                <a:ea typeface="仿宋" panose="02010609060101010101" pitchFamily="49" charset="-122"/>
              </a:rPr>
              <a:t>区域</a:t>
            </a:r>
            <a:r>
              <a:rPr lang="zh-CN" altLang="en-US" sz="2400" b="1" dirty="0" smtClean="0">
                <a:solidFill>
                  <a:prstClr val="black"/>
                </a:solidFill>
                <a:latin typeface="仿宋" panose="02010609060101010101" pitchFamily="49" charset="-122"/>
                <a:ea typeface="仿宋" panose="02010609060101010101" pitchFamily="49" charset="-122"/>
              </a:rPr>
              <a:t>经济一体化</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043608" y="2649267"/>
            <a:ext cx="315882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区域经济一体化的内涵</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0" y="0"/>
            <a:ext cx="91440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539750">
              <a:buNone/>
            </a:pPr>
            <a:r>
              <a:rPr lang="zh-CN" altLang="en-US" sz="2000" dirty="0">
                <a:latin typeface="+mn-ea"/>
              </a:rPr>
              <a:t>区域经济一体化的雏形可以</a:t>
            </a:r>
            <a:r>
              <a:rPr lang="zh-CN" altLang="en-US" sz="2000" dirty="0" smtClean="0">
                <a:latin typeface="+mn-ea"/>
              </a:rPr>
              <a:t>追溯比荷</a:t>
            </a:r>
            <a:r>
              <a:rPr lang="zh-CN" altLang="en-US" sz="2000" dirty="0">
                <a:latin typeface="+mn-ea"/>
              </a:rPr>
              <a:t>卢经济</a:t>
            </a:r>
            <a:r>
              <a:rPr lang="zh-CN" altLang="en-US" sz="2000" dirty="0" smtClean="0">
                <a:latin typeface="+mn-ea"/>
              </a:rPr>
              <a:t>同盟以及英帝国特惠区</a:t>
            </a:r>
            <a:r>
              <a:rPr lang="zh-CN" altLang="en-US" sz="2000" dirty="0">
                <a:latin typeface="+mn-ea"/>
              </a:rPr>
              <a:t>。</a:t>
            </a:r>
            <a:r>
              <a:rPr lang="zh-CN" altLang="en-US" sz="2000" dirty="0" smtClean="0">
                <a:latin typeface="+mn-ea"/>
              </a:rPr>
              <a:t>经济一体化</a:t>
            </a:r>
            <a:r>
              <a:rPr lang="zh-CN" altLang="en-US" sz="2000" dirty="0">
                <a:latin typeface="+mn-ea"/>
              </a:rPr>
              <a:t>的迅速发展</a:t>
            </a:r>
            <a:r>
              <a:rPr lang="zh-CN" altLang="en-US" sz="2000" dirty="0" smtClean="0">
                <a:latin typeface="+mn-ea"/>
              </a:rPr>
              <a:t>，始</a:t>
            </a:r>
            <a:r>
              <a:rPr lang="zh-CN" altLang="en-US" sz="2000" dirty="0">
                <a:latin typeface="+mn-ea"/>
              </a:rPr>
              <a:t>于</a:t>
            </a:r>
            <a:r>
              <a:rPr lang="zh-CN" altLang="en-US" sz="2000" dirty="0" smtClean="0">
                <a:latin typeface="+mn-ea"/>
              </a:rPr>
              <a:t>第二次世界大战</a:t>
            </a:r>
            <a:r>
              <a:rPr lang="zh-CN" altLang="en-US" sz="2000" dirty="0">
                <a:latin typeface="+mn-ea"/>
              </a:rPr>
              <a:t>之后</a:t>
            </a:r>
            <a:r>
              <a:rPr lang="zh-CN" altLang="en-US" sz="2000" dirty="0" smtClean="0">
                <a:latin typeface="+mn-ea"/>
              </a:rPr>
              <a:t>，经历</a:t>
            </a:r>
            <a:r>
              <a:rPr lang="zh-CN" altLang="en-US" sz="2000" dirty="0">
                <a:latin typeface="+mn-ea"/>
              </a:rPr>
              <a:t>了三个比较明显的发展阶段</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区域经济一体化第一次</a:t>
            </a:r>
            <a:r>
              <a:rPr lang="zh-CN" altLang="en-US" sz="2000" b="1" dirty="0" smtClean="0">
                <a:latin typeface="+mn-ea"/>
              </a:rPr>
              <a:t>高潮（</a:t>
            </a:r>
            <a:r>
              <a:rPr lang="en-US" altLang="zh-CN" sz="2000" b="1" dirty="0" smtClean="0">
                <a:latin typeface="+mn-ea"/>
              </a:rPr>
              <a:t>20</a:t>
            </a:r>
            <a:r>
              <a:rPr lang="zh-CN" altLang="en-US" sz="2000" b="1" dirty="0">
                <a:latin typeface="+mn-ea"/>
              </a:rPr>
              <a:t>世纪五六十年代）</a:t>
            </a:r>
            <a:r>
              <a:rPr lang="zh-CN" altLang="en-US" sz="2000" b="1" dirty="0" smtClean="0">
                <a:latin typeface="+mn-ea"/>
              </a:rPr>
              <a:t>：</a:t>
            </a:r>
            <a:r>
              <a:rPr lang="zh-CN" altLang="en-US" sz="2000" dirty="0" smtClean="0">
                <a:latin typeface="+mn-ea"/>
              </a:rPr>
              <a:t>第二次世界大战</a:t>
            </a:r>
            <a:r>
              <a:rPr lang="zh-CN" altLang="en-US" sz="2000" dirty="0">
                <a:latin typeface="+mn-ea"/>
              </a:rPr>
              <a:t>后</a:t>
            </a:r>
            <a:r>
              <a:rPr lang="zh-CN" altLang="en-US" sz="2000" dirty="0" smtClean="0">
                <a:latin typeface="+mn-ea"/>
              </a:rPr>
              <a:t>，世界政治与经济发展发生</a:t>
            </a:r>
            <a:r>
              <a:rPr lang="zh-CN" altLang="en-US" sz="2000" dirty="0">
                <a:latin typeface="+mn-ea"/>
              </a:rPr>
              <a:t>了一系列重大变化</a:t>
            </a:r>
            <a:r>
              <a:rPr lang="zh-CN" altLang="en-US" sz="2000" dirty="0" smtClean="0">
                <a:latin typeface="+mn-ea"/>
              </a:rPr>
              <a:t>，大批</a:t>
            </a:r>
            <a:r>
              <a:rPr lang="zh-CN" altLang="en-US" sz="2000" dirty="0">
                <a:latin typeface="+mn-ea"/>
              </a:rPr>
              <a:t>发展中国家出现</a:t>
            </a:r>
            <a:r>
              <a:rPr lang="zh-CN" altLang="en-US" sz="2000" dirty="0" smtClean="0">
                <a:latin typeface="+mn-ea"/>
              </a:rPr>
              <a:t>，区域</a:t>
            </a:r>
            <a:r>
              <a:rPr lang="zh-CN" altLang="en-US" sz="2000" dirty="0">
                <a:latin typeface="+mn-ea"/>
              </a:rPr>
              <a:t>经济一体化组织出现第一次发展高潮</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区域经济一体化</a:t>
            </a:r>
            <a:r>
              <a:rPr lang="zh-CN" altLang="en-US" sz="2000" b="1" dirty="0" smtClean="0">
                <a:latin typeface="+mn-ea"/>
              </a:rPr>
              <a:t>停滞不前（</a:t>
            </a:r>
            <a:r>
              <a:rPr lang="en-US" altLang="zh-CN" sz="2000" b="1" dirty="0" smtClean="0">
                <a:latin typeface="+mn-ea"/>
              </a:rPr>
              <a:t>20</a:t>
            </a:r>
            <a:r>
              <a:rPr lang="zh-CN" altLang="en-US" sz="2000" b="1" dirty="0" smtClean="0">
                <a:latin typeface="+mn-ea"/>
              </a:rPr>
              <a:t>世纪</a:t>
            </a:r>
            <a:r>
              <a:rPr lang="zh-CN" altLang="en-US" sz="2000" b="1" dirty="0">
                <a:latin typeface="+mn-ea"/>
              </a:rPr>
              <a:t>七八十年代）：</a:t>
            </a:r>
            <a:r>
              <a:rPr lang="zh-CN" altLang="en-US" sz="2000" dirty="0">
                <a:latin typeface="+mn-ea"/>
              </a:rPr>
              <a:t>西方国家经济处于“滞胀”状态</a:t>
            </a:r>
            <a:r>
              <a:rPr lang="zh-CN" altLang="en-US" sz="2000" dirty="0" smtClean="0">
                <a:latin typeface="+mn-ea"/>
              </a:rPr>
              <a:t>，</a:t>
            </a:r>
            <a:r>
              <a:rPr lang="zh-CN" altLang="en-US" sz="2000" dirty="0">
                <a:latin typeface="+mn-ea"/>
              </a:rPr>
              <a:t>区域经济一体化</a:t>
            </a:r>
            <a:r>
              <a:rPr lang="zh-CN" altLang="en-US" sz="2000">
                <a:latin typeface="+mn-ea"/>
              </a:rPr>
              <a:t>停滞不前</a:t>
            </a:r>
            <a:r>
              <a:rPr lang="zh-CN" altLang="en-US" sz="2000" smtClean="0">
                <a:latin typeface="+mn-ea"/>
              </a:rPr>
              <a:t>。 在</a:t>
            </a:r>
            <a:r>
              <a:rPr lang="zh-CN" altLang="en-US" sz="2000" dirty="0">
                <a:latin typeface="+mn-ea"/>
              </a:rPr>
              <a:t>这一时期</a:t>
            </a:r>
            <a:r>
              <a:rPr lang="zh-CN" altLang="en-US" sz="2000" dirty="0" smtClean="0">
                <a:latin typeface="+mn-ea"/>
              </a:rPr>
              <a:t>，欧洲经济共同体</a:t>
            </a:r>
            <a:r>
              <a:rPr lang="zh-CN" altLang="en-US" sz="2000" dirty="0">
                <a:latin typeface="+mn-ea"/>
              </a:rPr>
              <a:t>原定的一体化计划并未实现</a:t>
            </a:r>
            <a:r>
              <a:rPr lang="zh-CN" altLang="en-US" sz="2000" dirty="0" smtClean="0">
                <a:latin typeface="+mn-ea"/>
              </a:rPr>
              <a:t>，而</a:t>
            </a:r>
            <a:r>
              <a:rPr lang="zh-CN" altLang="en-US" sz="2000" dirty="0">
                <a:latin typeface="+mn-ea"/>
              </a:rPr>
              <a:t>发展中国家的一体化</a:t>
            </a:r>
            <a:r>
              <a:rPr lang="zh-CN" altLang="en-US" sz="2000" dirty="0" smtClean="0">
                <a:latin typeface="+mn-ea"/>
              </a:rPr>
              <a:t>尝试也没有</a:t>
            </a:r>
            <a:r>
              <a:rPr lang="zh-CN" altLang="en-US" sz="2000" dirty="0">
                <a:latin typeface="+mn-ea"/>
              </a:rPr>
              <a:t>取得成功</a:t>
            </a:r>
            <a:r>
              <a:rPr lang="zh-CN" altLang="en-US" sz="2000" dirty="0" smtClean="0">
                <a:latin typeface="+mn-ea"/>
              </a:rPr>
              <a:t>。</a:t>
            </a:r>
            <a:endParaRPr lang="en-US" altLang="zh-CN" sz="2000" dirty="0" smtClean="0">
              <a:latin typeface="+mn-ea"/>
            </a:endParaRPr>
          </a:p>
          <a:p>
            <a:pPr marL="0" indent="539750">
              <a:buNone/>
            </a:pPr>
            <a:r>
              <a:rPr lang="zh-CN" altLang="en-US" sz="2000" b="1" dirty="0">
                <a:latin typeface="+mn-ea"/>
              </a:rPr>
              <a:t>区域经济一体化的第二次</a:t>
            </a:r>
            <a:r>
              <a:rPr lang="zh-CN" altLang="en-US" sz="2000" b="1" dirty="0" smtClean="0">
                <a:latin typeface="+mn-ea"/>
              </a:rPr>
              <a:t>高潮（</a:t>
            </a:r>
            <a:r>
              <a:rPr lang="en-US" altLang="zh-CN" sz="2000" b="1" dirty="0" smtClean="0">
                <a:latin typeface="+mn-ea"/>
              </a:rPr>
              <a:t>20</a:t>
            </a:r>
            <a:r>
              <a:rPr lang="zh-CN" altLang="en-US" sz="2000" b="1" dirty="0" smtClean="0">
                <a:latin typeface="+mn-ea"/>
              </a:rPr>
              <a:t>世纪</a:t>
            </a:r>
            <a:r>
              <a:rPr lang="en-US" altLang="zh-CN" sz="2000" b="1" dirty="0" smtClean="0">
                <a:latin typeface="+mn-ea"/>
              </a:rPr>
              <a:t>80</a:t>
            </a:r>
            <a:r>
              <a:rPr lang="zh-CN" altLang="en-US" sz="2000" b="1" dirty="0" smtClean="0">
                <a:latin typeface="+mn-ea"/>
              </a:rPr>
              <a:t>年代</a:t>
            </a:r>
            <a:r>
              <a:rPr lang="zh-CN" altLang="en-US" sz="2000" b="1" dirty="0">
                <a:latin typeface="+mn-ea"/>
              </a:rPr>
              <a:t>中期以来）</a:t>
            </a:r>
            <a:r>
              <a:rPr lang="zh-CN" altLang="en-US" sz="2000" b="1" dirty="0" smtClean="0">
                <a:latin typeface="+mn-ea"/>
              </a:rPr>
              <a:t>：</a:t>
            </a:r>
            <a:r>
              <a:rPr lang="zh-CN" altLang="en-US" sz="2000" dirty="0" smtClean="0">
                <a:latin typeface="+mn-ea"/>
              </a:rPr>
              <a:t>世界</a:t>
            </a:r>
            <a:r>
              <a:rPr lang="zh-CN" altLang="en-US" sz="2000" dirty="0">
                <a:latin typeface="+mn-ea"/>
              </a:rPr>
              <a:t>政治经济形势发生</a:t>
            </a:r>
            <a:r>
              <a:rPr lang="zh-CN" altLang="en-US" sz="2000" dirty="0" smtClean="0">
                <a:latin typeface="+mn-ea"/>
              </a:rPr>
              <a:t>了深刻</a:t>
            </a:r>
            <a:r>
              <a:rPr lang="zh-CN" altLang="en-US" sz="2000" dirty="0">
                <a:latin typeface="+mn-ea"/>
              </a:rPr>
              <a:t>变化</a:t>
            </a:r>
            <a:r>
              <a:rPr lang="zh-CN" altLang="en-US" sz="2000" dirty="0" smtClean="0">
                <a:latin typeface="+mn-ea"/>
              </a:rPr>
              <a:t>，经济</a:t>
            </a:r>
            <a:r>
              <a:rPr lang="zh-CN" altLang="en-US" sz="2000" dirty="0">
                <a:latin typeface="+mn-ea"/>
              </a:rPr>
              <a:t>的</a:t>
            </a:r>
            <a:r>
              <a:rPr lang="zh-CN" altLang="en-US" sz="2000" dirty="0" smtClean="0">
                <a:latin typeface="+mn-ea"/>
              </a:rPr>
              <a:t>发展</a:t>
            </a:r>
            <a:r>
              <a:rPr lang="zh-CN" altLang="en-US" sz="2000" dirty="0">
                <a:latin typeface="+mn-ea"/>
              </a:rPr>
              <a:t>推动着区域经济联合</a:t>
            </a:r>
            <a:r>
              <a:rPr lang="zh-CN" altLang="en-US" sz="2000" dirty="0" smtClean="0">
                <a:latin typeface="+mn-ea"/>
              </a:rPr>
              <a:t>，区域</a:t>
            </a:r>
            <a:r>
              <a:rPr lang="zh-CN" altLang="en-US" sz="2000" dirty="0">
                <a:latin typeface="+mn-ea"/>
              </a:rPr>
              <a:t>经济一体化的趋势明显加强。</a:t>
            </a:r>
            <a:endParaRPr lang="en-US" altLang="zh-CN" sz="2000" dirty="0" smtClean="0">
              <a:latin typeface="+mn-ea"/>
            </a:endParaRPr>
          </a:p>
          <a:p>
            <a:pPr marL="0" indent="539750">
              <a:buNone/>
            </a:pPr>
            <a:endParaRPr lang="en-US" altLang="zh-CN" sz="2000" dirty="0" smtClean="0">
              <a:latin typeface="+mn-ea"/>
            </a:endParaRPr>
          </a:p>
        </p:txBody>
      </p:sp>
      <p:sp>
        <p:nvSpPr>
          <p:cNvPr id="5" name="矩形: 圆角 39"/>
          <p:cNvSpPr/>
          <p:nvPr/>
        </p:nvSpPr>
        <p:spPr>
          <a:xfrm>
            <a:off x="997737" y="1268760"/>
            <a:ext cx="360040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区域经济一体化的发展过程</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9698" y="-4152"/>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latin typeface="+mn-ea"/>
            </a:endParaRPr>
          </a:p>
          <a:p>
            <a:pPr marL="0" indent="539750">
              <a:buNone/>
            </a:pPr>
            <a:endParaRPr lang="en-US" altLang="zh-CN" sz="2000" dirty="0" smtClean="0">
              <a:latin typeface="+mn-ea"/>
            </a:endParaRPr>
          </a:p>
          <a:p>
            <a:pPr marL="0" indent="539750">
              <a:buNone/>
            </a:pPr>
            <a:endParaRPr lang="en-US" altLang="zh-CN" sz="2000" dirty="0" smtClean="0">
              <a:latin typeface="+mn-ea"/>
            </a:endParaRPr>
          </a:p>
          <a:p>
            <a:pPr marL="0" indent="539750">
              <a:buNone/>
            </a:pPr>
            <a:r>
              <a:rPr lang="zh-CN" altLang="en-US" sz="2000" dirty="0">
                <a:latin typeface="+mn-ea"/>
              </a:rPr>
              <a:t>投资转移的主要原因是资本对利润的追逐</a:t>
            </a:r>
            <a:r>
              <a:rPr lang="zh-CN" altLang="en-US" sz="2000" dirty="0" smtClean="0">
                <a:latin typeface="+mn-ea"/>
              </a:rPr>
              <a:t>。只要</a:t>
            </a:r>
            <a:r>
              <a:rPr lang="zh-CN" altLang="en-US" sz="2000" dirty="0">
                <a:latin typeface="+mn-ea"/>
              </a:rPr>
              <a:t>能够获得</a:t>
            </a:r>
            <a:r>
              <a:rPr lang="zh-CN" altLang="en-US" sz="2000" dirty="0" smtClean="0">
                <a:latin typeface="+mn-ea"/>
              </a:rPr>
              <a:t>利润，除非</a:t>
            </a:r>
            <a:r>
              <a:rPr lang="zh-CN" altLang="en-US" sz="2000" dirty="0">
                <a:latin typeface="+mn-ea"/>
              </a:rPr>
              <a:t>存在妨碍资本流动的障碍</a:t>
            </a:r>
            <a:r>
              <a:rPr lang="zh-CN" altLang="en-US" sz="2000" dirty="0" smtClean="0">
                <a:latin typeface="+mn-ea"/>
              </a:rPr>
              <a:t>，否则</a:t>
            </a:r>
            <a:r>
              <a:rPr lang="zh-CN" altLang="en-US" sz="2000" dirty="0">
                <a:latin typeface="+mn-ea"/>
              </a:rPr>
              <a:t>资本自然地就会流动到利润较高的地方去</a:t>
            </a:r>
            <a:r>
              <a:rPr lang="zh-CN" altLang="en-US" sz="2000" dirty="0" smtClean="0">
                <a:latin typeface="+mn-ea"/>
              </a:rPr>
              <a:t>。因此，投资</a:t>
            </a:r>
            <a:r>
              <a:rPr lang="zh-CN" altLang="en-US" sz="2000" dirty="0">
                <a:latin typeface="+mn-ea"/>
              </a:rPr>
              <a:t>行为本身就蕴含着投资转移的可能</a:t>
            </a:r>
            <a:r>
              <a:rPr lang="zh-CN" altLang="en-US" sz="2000" dirty="0" smtClean="0">
                <a:latin typeface="+mn-ea"/>
              </a:rPr>
              <a:t>。</a:t>
            </a:r>
            <a:endParaRPr lang="en-US" altLang="zh-CN" sz="2000" dirty="0" smtClean="0">
              <a:latin typeface="+mn-ea"/>
            </a:endParaRPr>
          </a:p>
          <a:p>
            <a:pPr marL="0" indent="539750">
              <a:buNone/>
            </a:pPr>
            <a:r>
              <a:rPr lang="zh-CN" altLang="en-US" sz="2000" dirty="0" smtClean="0">
                <a:latin typeface="+mn-ea"/>
              </a:rPr>
              <a:t>投资</a:t>
            </a:r>
            <a:r>
              <a:rPr lang="zh-CN" altLang="en-US" sz="2000" dirty="0">
                <a:latin typeface="+mn-ea"/>
              </a:rPr>
              <a:t>转移能够从可能性变为</a:t>
            </a:r>
            <a:r>
              <a:rPr lang="zh-CN" altLang="en-US" sz="2000" dirty="0" smtClean="0">
                <a:latin typeface="+mn-ea"/>
              </a:rPr>
              <a:t>现实性，一个原因是发达国家</a:t>
            </a:r>
            <a:r>
              <a:rPr lang="zh-CN" altLang="en-US" sz="2000" dirty="0">
                <a:latin typeface="+mn-ea"/>
              </a:rPr>
              <a:t>和地区经济的发展</a:t>
            </a:r>
            <a:r>
              <a:rPr lang="zh-CN" altLang="en-US" sz="2000" dirty="0" smtClean="0">
                <a:latin typeface="+mn-ea"/>
              </a:rPr>
              <a:t>，导致资本积累</a:t>
            </a:r>
            <a:r>
              <a:rPr lang="zh-CN" altLang="en-US" sz="2000" dirty="0">
                <a:latin typeface="+mn-ea"/>
              </a:rPr>
              <a:t>日益增加</a:t>
            </a:r>
            <a:r>
              <a:rPr lang="zh-CN" altLang="en-US" sz="2000" dirty="0" smtClean="0">
                <a:latin typeface="+mn-ea"/>
              </a:rPr>
              <a:t>，当地</a:t>
            </a:r>
            <a:r>
              <a:rPr lang="zh-CN" altLang="en-US" sz="2000" dirty="0">
                <a:latin typeface="+mn-ea"/>
              </a:rPr>
              <a:t>可供</a:t>
            </a:r>
            <a:r>
              <a:rPr lang="zh-CN" altLang="en-US" sz="2000" dirty="0" smtClean="0">
                <a:latin typeface="+mn-ea"/>
              </a:rPr>
              <a:t>资本</a:t>
            </a:r>
            <a:r>
              <a:rPr lang="zh-CN" altLang="en-US" sz="2000" dirty="0">
                <a:latin typeface="+mn-ea"/>
              </a:rPr>
              <a:t>投资的空间愈发不足</a:t>
            </a:r>
            <a:r>
              <a:rPr lang="zh-CN" altLang="en-US" sz="2000" dirty="0" smtClean="0">
                <a:latin typeface="+mn-ea"/>
              </a:rPr>
              <a:t>，巨额</a:t>
            </a:r>
            <a:r>
              <a:rPr lang="zh-CN" altLang="en-US" sz="2000" dirty="0">
                <a:latin typeface="+mn-ea"/>
              </a:rPr>
              <a:t>资本需要到其他地方寻求投资机会</a:t>
            </a:r>
            <a:r>
              <a:rPr lang="zh-CN" altLang="en-US" sz="2000" dirty="0" smtClean="0">
                <a:latin typeface="+mn-ea"/>
              </a:rPr>
              <a:t>。</a:t>
            </a:r>
            <a:endParaRPr lang="en-US" altLang="zh-CN" sz="2000" dirty="0" smtClean="0">
              <a:latin typeface="+mn-ea"/>
            </a:endParaRPr>
          </a:p>
          <a:p>
            <a:pPr marL="0" indent="539750">
              <a:buNone/>
            </a:pPr>
            <a:r>
              <a:rPr lang="zh-CN" altLang="en-US" sz="2000" dirty="0">
                <a:latin typeface="+mn-ea"/>
              </a:rPr>
              <a:t>对外投资转移的另一个主要原因是绕过关税和原产地配额控制等贸易壁垒。进口</a:t>
            </a:r>
            <a:r>
              <a:rPr lang="zh-CN" altLang="en-US" sz="2000" dirty="0" smtClean="0">
                <a:latin typeface="+mn-ea"/>
              </a:rPr>
              <a:t>国对最终</a:t>
            </a:r>
            <a:r>
              <a:rPr lang="zh-CN" altLang="en-US" sz="2000" dirty="0">
                <a:latin typeface="+mn-ea"/>
              </a:rPr>
              <a:t>产品征收高额进口关税或实行原产地进口配额控制</a:t>
            </a:r>
            <a:r>
              <a:rPr lang="zh-CN" altLang="en-US" sz="2000" dirty="0" smtClean="0">
                <a:latin typeface="+mn-ea"/>
              </a:rPr>
              <a:t>，会促使出口</a:t>
            </a:r>
            <a:r>
              <a:rPr lang="zh-CN" altLang="en-US" sz="2000" dirty="0">
                <a:latin typeface="+mn-ea"/>
              </a:rPr>
              <a:t>国的生产</a:t>
            </a:r>
            <a:r>
              <a:rPr lang="zh-CN" altLang="en-US" sz="2000" dirty="0" smtClean="0">
                <a:latin typeface="+mn-ea"/>
              </a:rPr>
              <a:t>企业将</a:t>
            </a:r>
            <a:r>
              <a:rPr lang="zh-CN" altLang="en-US" sz="2000" dirty="0">
                <a:latin typeface="+mn-ea"/>
              </a:rPr>
              <a:t>全部的生产过程或最后装配的过程转移到进口国或</a:t>
            </a:r>
            <a:r>
              <a:rPr lang="zh-CN" altLang="en-US" sz="2000" dirty="0" smtClean="0">
                <a:latin typeface="+mn-ea"/>
              </a:rPr>
              <a:t>其他</a:t>
            </a:r>
            <a:r>
              <a:rPr lang="zh-CN" altLang="en-US" sz="2000" dirty="0">
                <a:latin typeface="+mn-ea"/>
              </a:rPr>
              <a:t>受限较少的国家完成</a:t>
            </a:r>
            <a:r>
              <a:rPr lang="zh-CN" altLang="en-US" sz="2000" dirty="0" smtClean="0">
                <a:latin typeface="+mn-ea"/>
              </a:rPr>
              <a:t>，从而</a:t>
            </a:r>
            <a:r>
              <a:rPr lang="zh-CN" altLang="en-US" sz="2000" dirty="0">
                <a:latin typeface="+mn-ea"/>
              </a:rPr>
              <a:t>实现投资转移和产业</a:t>
            </a:r>
            <a:r>
              <a:rPr lang="zh-CN" altLang="en-US" sz="2000" dirty="0" smtClean="0">
                <a:latin typeface="+mn-ea"/>
              </a:rPr>
              <a:t>转移。</a:t>
            </a:r>
            <a:endParaRPr lang="en-US" altLang="zh-CN" sz="2000" dirty="0" smtClean="0">
              <a:latin typeface="+mn-ea"/>
            </a:endParaRPr>
          </a:p>
        </p:txBody>
      </p:sp>
      <p:sp>
        <p:nvSpPr>
          <p:cNvPr id="4" name="矩形: 圆角 39"/>
          <p:cNvSpPr/>
          <p:nvPr/>
        </p:nvSpPr>
        <p:spPr>
          <a:xfrm>
            <a:off x="481115" y="1381125"/>
            <a:ext cx="4450925" cy="46369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2</a:t>
            </a:r>
            <a:r>
              <a:rPr lang="zh-CN" altLang="en-US" sz="2400" b="1" dirty="0" smtClean="0">
                <a:solidFill>
                  <a:prstClr val="black"/>
                </a:solidFill>
                <a:latin typeface="仿宋" panose="02010609060101010101" pitchFamily="49" charset="-122"/>
                <a:ea typeface="仿宋" panose="02010609060101010101" pitchFamily="49" charset="-122"/>
              </a:rPr>
              <a:t>、</a:t>
            </a:r>
            <a:r>
              <a:rPr lang="zh-CN" altLang="en-US" sz="2400" b="1" dirty="0">
                <a:solidFill>
                  <a:prstClr val="black"/>
                </a:solidFill>
                <a:latin typeface="仿宋" panose="02010609060101010101" pitchFamily="49" charset="-122"/>
                <a:ea typeface="仿宋" panose="02010609060101010101" pitchFamily="49" charset="-122"/>
              </a:rPr>
              <a:t>生产投资</a:t>
            </a:r>
            <a:r>
              <a:rPr lang="zh-CN" altLang="en-US" sz="2400" b="1" dirty="0" smtClean="0">
                <a:solidFill>
                  <a:prstClr val="black"/>
                </a:solidFill>
                <a:latin typeface="仿宋" panose="02010609060101010101" pitchFamily="49" charset="-122"/>
                <a:ea typeface="仿宋" panose="02010609060101010101" pitchFamily="49" charset="-122"/>
              </a:rPr>
              <a:t>转移与多米诺效应</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127162" y="2033002"/>
            <a:ext cx="409291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区域一体化生产投资转移的原因</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9698" y="-4152"/>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latin typeface="+mn-ea"/>
            </a:endParaRPr>
          </a:p>
          <a:p>
            <a:pPr marL="0" indent="539750">
              <a:buNone/>
            </a:pPr>
            <a:endParaRPr lang="en-US" altLang="zh-CN" sz="2000" b="1" dirty="0" smtClean="0">
              <a:latin typeface="+mn-ea"/>
            </a:endParaRPr>
          </a:p>
          <a:p>
            <a:pPr marL="0" indent="539750">
              <a:buNone/>
            </a:pPr>
            <a:r>
              <a:rPr lang="zh-CN" altLang="en-US" sz="2000" b="1" dirty="0" smtClean="0">
                <a:latin typeface="+mn-ea"/>
              </a:rPr>
              <a:t>自由贸易区投资静态效应分析：</a:t>
            </a:r>
            <a:r>
              <a:rPr lang="zh-CN" altLang="en-US" sz="2000" dirty="0" smtClean="0">
                <a:latin typeface="+mn-ea"/>
              </a:rPr>
              <a:t>自由贸易区</a:t>
            </a:r>
            <a:r>
              <a:rPr lang="zh-CN" altLang="en-US" sz="2000" dirty="0">
                <a:latin typeface="+mn-ea"/>
              </a:rPr>
              <a:t>投资的静态效应是其形成与发展所引起的直接投资在流量与</a:t>
            </a:r>
            <a:r>
              <a:rPr lang="zh-CN" altLang="en-US" sz="2000" dirty="0" smtClean="0">
                <a:latin typeface="+mn-ea"/>
              </a:rPr>
              <a:t>流向上</a:t>
            </a:r>
            <a:r>
              <a:rPr lang="zh-CN" altLang="en-US" sz="2000" dirty="0">
                <a:latin typeface="+mn-ea"/>
              </a:rPr>
              <a:t>的变化</a:t>
            </a:r>
            <a:r>
              <a:rPr lang="zh-CN" altLang="en-US" sz="2000" dirty="0" smtClean="0">
                <a:latin typeface="+mn-ea"/>
              </a:rPr>
              <a:t>，包括</a:t>
            </a:r>
            <a:r>
              <a:rPr lang="zh-CN" altLang="en-US" sz="2000" dirty="0">
                <a:latin typeface="+mn-ea"/>
              </a:rPr>
              <a:t>投资创造和投资转移两种效应</a:t>
            </a:r>
            <a:r>
              <a:rPr lang="zh-CN" altLang="en-US" sz="2000" dirty="0" smtClean="0">
                <a:latin typeface="+mn-ea"/>
              </a:rPr>
              <a:t>。</a:t>
            </a:r>
            <a:endParaRPr lang="en-US" altLang="zh-CN" sz="2000" dirty="0" smtClean="0">
              <a:latin typeface="+mn-ea"/>
            </a:endParaRPr>
          </a:p>
          <a:p>
            <a:pPr marL="0" indent="539750">
              <a:buNone/>
            </a:pPr>
            <a:r>
              <a:rPr lang="zh-CN" altLang="en-US" sz="2000" dirty="0">
                <a:latin typeface="+mn-ea"/>
              </a:rPr>
              <a:t>投资创造效应包括两个方面的</a:t>
            </a:r>
            <a:r>
              <a:rPr lang="zh-CN" altLang="en-US" sz="2000" dirty="0" smtClean="0">
                <a:latin typeface="+mn-ea"/>
              </a:rPr>
              <a:t>效应：一</a:t>
            </a:r>
            <a:r>
              <a:rPr lang="zh-CN" altLang="en-US" sz="2000" dirty="0">
                <a:latin typeface="+mn-ea"/>
              </a:rPr>
              <a:t>是区外对区内的投资创造</a:t>
            </a:r>
            <a:r>
              <a:rPr lang="zh-CN" altLang="en-US" sz="2000" dirty="0" smtClean="0">
                <a:latin typeface="+mn-ea"/>
              </a:rPr>
              <a:t>效应。自由贸易区的建立会降低区内国家间的贸易壁垒，区内生产取代区外生产（贸易转移效应）。另外，自由贸易区的建立将成员方市场紧密地联系在一起，形成一个统一的大市场，吸引区外的跨国公司在区内投资（市场规模效应）。</a:t>
            </a:r>
            <a:endParaRPr lang="en-US" altLang="zh-CN" sz="2000" dirty="0" smtClean="0">
              <a:latin typeface="+mn-ea"/>
            </a:endParaRPr>
          </a:p>
          <a:p>
            <a:pPr marL="0" indent="539750">
              <a:buNone/>
            </a:pPr>
            <a:r>
              <a:rPr lang="zh-CN" altLang="en-US" sz="2000" dirty="0" smtClean="0">
                <a:latin typeface="+mn-ea"/>
              </a:rPr>
              <a:t>二</a:t>
            </a:r>
            <a:r>
              <a:rPr lang="zh-CN" altLang="en-US" sz="2000" dirty="0">
                <a:latin typeface="+mn-ea"/>
              </a:rPr>
              <a:t>是区内对区内的投资创造效应</a:t>
            </a:r>
            <a:r>
              <a:rPr lang="zh-CN" altLang="en-US" sz="2000" dirty="0" smtClean="0">
                <a:latin typeface="+mn-ea"/>
              </a:rPr>
              <a:t>。自由贸易区</a:t>
            </a:r>
            <a:r>
              <a:rPr lang="zh-CN" altLang="en-US" sz="2000" dirty="0">
                <a:latin typeface="+mn-ea"/>
              </a:rPr>
              <a:t>的建立将会</a:t>
            </a:r>
            <a:r>
              <a:rPr lang="zh-CN" altLang="en-US" sz="2000" dirty="0" smtClean="0">
                <a:latin typeface="+mn-ea"/>
              </a:rPr>
              <a:t>取消有关</a:t>
            </a:r>
            <a:r>
              <a:rPr lang="zh-CN" altLang="en-US" sz="2000" dirty="0">
                <a:latin typeface="+mn-ea"/>
              </a:rPr>
              <a:t>投资的限制</a:t>
            </a:r>
            <a:r>
              <a:rPr lang="zh-CN" altLang="en-US" sz="2000" dirty="0" smtClean="0">
                <a:latin typeface="+mn-ea"/>
              </a:rPr>
              <a:t>，促进</a:t>
            </a:r>
            <a:r>
              <a:rPr lang="zh-CN" altLang="en-US" sz="2000" dirty="0">
                <a:latin typeface="+mn-ea"/>
              </a:rPr>
              <a:t>成员间相互投资的增加</a:t>
            </a:r>
            <a:r>
              <a:rPr lang="zh-CN" altLang="en-US" sz="2000" dirty="0" smtClean="0">
                <a:latin typeface="+mn-ea"/>
              </a:rPr>
              <a:t>，即</a:t>
            </a:r>
            <a:r>
              <a:rPr lang="zh-CN" altLang="en-US" sz="2000" dirty="0">
                <a:latin typeface="+mn-ea"/>
              </a:rPr>
              <a:t>产生区内对区内的投资创造效应。</a:t>
            </a:r>
            <a:endParaRPr lang="en-US" altLang="zh-CN" sz="2000" dirty="0" smtClean="0">
              <a:latin typeface="+mn-ea"/>
            </a:endParaRPr>
          </a:p>
        </p:txBody>
      </p:sp>
      <p:sp>
        <p:nvSpPr>
          <p:cNvPr id="5" name="矩形: 圆角 39"/>
          <p:cNvSpPr/>
          <p:nvPr/>
        </p:nvSpPr>
        <p:spPr>
          <a:xfrm>
            <a:off x="1043608" y="1484784"/>
            <a:ext cx="409291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区域一体化的生产投资转移效应</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9698" y="-4152"/>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539750">
              <a:buNone/>
            </a:pPr>
            <a:r>
              <a:rPr lang="zh-CN" altLang="en-US" sz="2000" dirty="0">
                <a:latin typeface="+mn-ea"/>
              </a:rPr>
              <a:t>投资转移</a:t>
            </a:r>
            <a:r>
              <a:rPr lang="zh-CN" altLang="en-US" sz="2000" dirty="0" smtClean="0">
                <a:latin typeface="+mn-ea"/>
              </a:rPr>
              <a:t>效应也包括</a:t>
            </a:r>
            <a:r>
              <a:rPr lang="zh-CN" altLang="en-US" sz="2000" dirty="0">
                <a:latin typeface="+mn-ea"/>
              </a:rPr>
              <a:t>两个方面的</a:t>
            </a:r>
            <a:r>
              <a:rPr lang="zh-CN" altLang="en-US" sz="2000" dirty="0" smtClean="0">
                <a:latin typeface="+mn-ea"/>
              </a:rPr>
              <a:t>效应</a:t>
            </a:r>
            <a:r>
              <a:rPr lang="zh-CN" altLang="en-US" sz="2000" dirty="0">
                <a:latin typeface="+mn-ea"/>
              </a:rPr>
              <a:t>：</a:t>
            </a:r>
            <a:r>
              <a:rPr lang="zh-CN" altLang="en-US" sz="2000" dirty="0" smtClean="0">
                <a:latin typeface="+mn-ea"/>
              </a:rPr>
              <a:t>一</a:t>
            </a:r>
            <a:r>
              <a:rPr lang="zh-CN" altLang="en-US" sz="2000" dirty="0">
                <a:latin typeface="+mn-ea"/>
              </a:rPr>
              <a:t>是区内对区内的投资转移及其效应</a:t>
            </a:r>
            <a:r>
              <a:rPr lang="zh-CN" altLang="en-US" sz="2000" dirty="0" smtClean="0">
                <a:latin typeface="+mn-ea"/>
              </a:rPr>
              <a:t>。自由贸易区</a:t>
            </a:r>
            <a:r>
              <a:rPr lang="zh-CN" altLang="en-US" sz="2000" dirty="0">
                <a:latin typeface="+mn-ea"/>
              </a:rPr>
              <a:t>的</a:t>
            </a:r>
            <a:r>
              <a:rPr lang="zh-CN" altLang="en-US" sz="2000" dirty="0" smtClean="0">
                <a:latin typeface="+mn-ea"/>
              </a:rPr>
              <a:t>建立会导致区</a:t>
            </a:r>
            <a:r>
              <a:rPr lang="zh-CN" altLang="en-US" sz="2000" dirty="0">
                <a:latin typeface="+mn-ea"/>
              </a:rPr>
              <a:t>内成员的各自比较优势</a:t>
            </a:r>
            <a:r>
              <a:rPr lang="zh-CN" altLang="en-US" sz="2000" dirty="0" smtClean="0">
                <a:latin typeface="+mn-ea"/>
              </a:rPr>
              <a:t>变化</a:t>
            </a:r>
            <a:r>
              <a:rPr lang="zh-CN" altLang="en-US" sz="2000" dirty="0">
                <a:latin typeface="+mn-ea"/>
              </a:rPr>
              <a:t>，</a:t>
            </a:r>
            <a:r>
              <a:rPr lang="zh-CN" altLang="en-US" sz="2000" dirty="0" smtClean="0">
                <a:latin typeface="+mn-ea"/>
              </a:rPr>
              <a:t>区域</a:t>
            </a:r>
            <a:r>
              <a:rPr lang="zh-CN" altLang="en-US" sz="2000" dirty="0">
                <a:latin typeface="+mn-ea"/>
              </a:rPr>
              <a:t>内资本流动</a:t>
            </a:r>
            <a:r>
              <a:rPr lang="zh-CN" altLang="en-US" sz="2000" dirty="0" smtClean="0">
                <a:latin typeface="+mn-ea"/>
              </a:rPr>
              <a:t>和资源</a:t>
            </a:r>
            <a:r>
              <a:rPr lang="zh-CN" altLang="en-US" sz="2000" dirty="0">
                <a:latin typeface="+mn-ea"/>
              </a:rPr>
              <a:t>配置将会被重新调整</a:t>
            </a:r>
            <a:r>
              <a:rPr lang="zh-CN" altLang="en-US" sz="2000" dirty="0" smtClean="0">
                <a:latin typeface="+mn-ea"/>
              </a:rPr>
              <a:t>，从而</a:t>
            </a:r>
            <a:r>
              <a:rPr lang="zh-CN" altLang="en-US" sz="2000" dirty="0">
                <a:latin typeface="+mn-ea"/>
              </a:rPr>
              <a:t>实现资本在区域内部的转移</a:t>
            </a:r>
            <a:r>
              <a:rPr lang="zh-CN" altLang="en-US" sz="2000" dirty="0" smtClean="0">
                <a:latin typeface="+mn-ea"/>
              </a:rPr>
              <a:t>。二</a:t>
            </a:r>
            <a:r>
              <a:rPr lang="zh-CN" altLang="en-US" sz="2000" dirty="0">
                <a:latin typeface="+mn-ea"/>
              </a:rPr>
              <a:t>是区外对区内</a:t>
            </a:r>
            <a:r>
              <a:rPr lang="zh-CN" altLang="en-US" sz="2000" dirty="0" smtClean="0">
                <a:latin typeface="+mn-ea"/>
              </a:rPr>
              <a:t>的投资</a:t>
            </a:r>
            <a:r>
              <a:rPr lang="zh-CN" altLang="en-US" sz="2000" dirty="0">
                <a:latin typeface="+mn-ea"/>
              </a:rPr>
              <a:t>转移</a:t>
            </a:r>
            <a:r>
              <a:rPr lang="zh-CN" altLang="en-US" sz="2000" dirty="0" smtClean="0">
                <a:latin typeface="+mn-ea"/>
              </a:rPr>
              <a:t>，自由贸易区的建立会提升区内优势，引发跨国公司对对区内转移投资而减少区</a:t>
            </a:r>
            <a:r>
              <a:rPr lang="zh-CN" altLang="en-US" sz="2000" dirty="0">
                <a:latin typeface="+mn-ea"/>
              </a:rPr>
              <a:t>外潜在的东道国</a:t>
            </a:r>
            <a:r>
              <a:rPr lang="zh-CN" altLang="en-US" sz="2000" dirty="0" smtClean="0">
                <a:latin typeface="+mn-ea"/>
              </a:rPr>
              <a:t>投资，则</a:t>
            </a:r>
            <a:r>
              <a:rPr lang="zh-CN" altLang="en-US" sz="2000" dirty="0">
                <a:latin typeface="+mn-ea"/>
              </a:rPr>
              <a:t>产生了</a:t>
            </a:r>
            <a:r>
              <a:rPr lang="zh-CN" altLang="en-US" sz="2000" dirty="0" smtClean="0">
                <a:latin typeface="+mn-ea"/>
              </a:rPr>
              <a:t>世界</a:t>
            </a:r>
            <a:r>
              <a:rPr lang="zh-CN" altLang="en-US" sz="2000" dirty="0">
                <a:latin typeface="+mn-ea"/>
              </a:rPr>
              <a:t>范围内的投资转移</a:t>
            </a:r>
            <a:r>
              <a:rPr lang="zh-CN" altLang="en-US" sz="2000" dirty="0" smtClean="0">
                <a:latin typeface="+mn-ea"/>
              </a:rPr>
              <a:t>，即</a:t>
            </a:r>
            <a:r>
              <a:rPr lang="zh-CN" altLang="en-US" sz="2000" dirty="0">
                <a:latin typeface="+mn-ea"/>
              </a:rPr>
              <a:t>产生了区外对区内的投资转移效应</a:t>
            </a:r>
            <a:r>
              <a:rPr lang="zh-CN" altLang="en-US" sz="2000" dirty="0" smtClean="0">
                <a:latin typeface="+mn-ea"/>
              </a:rPr>
              <a:t>。</a:t>
            </a:r>
            <a:endParaRPr lang="en-US" altLang="zh-CN" sz="2000" dirty="0" smtClean="0">
              <a:latin typeface="+mn-ea"/>
            </a:endParaRPr>
          </a:p>
          <a:p>
            <a:pPr marL="0" indent="539750">
              <a:buNone/>
            </a:pPr>
            <a:r>
              <a:rPr lang="zh-CN" altLang="en-US" sz="2000" b="1" dirty="0" smtClean="0">
                <a:latin typeface="+mn-ea"/>
              </a:rPr>
              <a:t>自由贸易区投资动态效应分析：</a:t>
            </a:r>
            <a:r>
              <a:rPr lang="zh-CN" altLang="en-US" sz="2000" dirty="0" smtClean="0">
                <a:latin typeface="+mn-ea"/>
              </a:rPr>
              <a:t>自由贸易区</a:t>
            </a:r>
            <a:r>
              <a:rPr lang="zh-CN" altLang="en-US" sz="2000" dirty="0">
                <a:latin typeface="+mn-ea"/>
              </a:rPr>
              <a:t>直接投资的动态效应是指自由贸易区的形成与发展在长期内对</a:t>
            </a:r>
            <a:r>
              <a:rPr lang="zh-CN" altLang="en-US" sz="2000" dirty="0" smtClean="0">
                <a:latin typeface="+mn-ea"/>
              </a:rPr>
              <a:t>成员国</a:t>
            </a:r>
            <a:r>
              <a:rPr lang="zh-CN" altLang="en-US" sz="2000" dirty="0">
                <a:latin typeface="+mn-ea"/>
              </a:rPr>
              <a:t>外资流入所产生的效应</a:t>
            </a:r>
            <a:r>
              <a:rPr lang="zh-CN" altLang="en-US" sz="2000" dirty="0" smtClean="0">
                <a:latin typeface="+mn-ea"/>
              </a:rPr>
              <a:t>，主要</a:t>
            </a:r>
            <a:r>
              <a:rPr lang="zh-CN" altLang="en-US" sz="2000" dirty="0">
                <a:latin typeface="+mn-ea"/>
              </a:rPr>
              <a:t>包括规模经济效应</a:t>
            </a:r>
            <a:r>
              <a:rPr lang="zh-CN" altLang="en-US" sz="2000" dirty="0" smtClean="0">
                <a:latin typeface="+mn-ea"/>
              </a:rPr>
              <a:t>、政策</a:t>
            </a:r>
            <a:r>
              <a:rPr lang="zh-CN" altLang="en-US" sz="2000" dirty="0">
                <a:latin typeface="+mn-ea"/>
              </a:rPr>
              <a:t>预期效应</a:t>
            </a:r>
            <a:r>
              <a:rPr lang="zh-CN" altLang="en-US" sz="2000" dirty="0" smtClean="0">
                <a:latin typeface="+mn-ea"/>
              </a:rPr>
              <a:t>、经济增长效应</a:t>
            </a:r>
            <a:r>
              <a:rPr lang="zh-CN" altLang="en-US" sz="2000" dirty="0">
                <a:latin typeface="+mn-ea"/>
              </a:rPr>
              <a:t>和技术扩散效应</a:t>
            </a:r>
            <a:r>
              <a:rPr lang="zh-CN" altLang="en-US" sz="2000">
                <a:latin typeface="+mn-ea"/>
              </a:rPr>
              <a:t>等</a:t>
            </a:r>
            <a:r>
              <a:rPr lang="zh-CN" altLang="en-US" sz="2000" smtClean="0">
                <a:latin typeface="+mn-ea"/>
              </a:rPr>
              <a:t>。 </a:t>
            </a:r>
            <a:endParaRPr lang="en-US" altLang="zh-CN" sz="2000" dirty="0" smtClean="0">
              <a:latin typeface="+mn-ea"/>
            </a:endParaRPr>
          </a:p>
          <a:p>
            <a:pPr marL="0" indent="539750">
              <a:buNone/>
            </a:pPr>
            <a:r>
              <a:rPr lang="en-US" altLang="zh-CN" sz="2000" dirty="0" smtClean="0">
                <a:latin typeface="+mn-ea"/>
              </a:rPr>
              <a:t>1.</a:t>
            </a:r>
            <a:r>
              <a:rPr lang="zh-CN" altLang="en-US" sz="2000" dirty="0" smtClean="0">
                <a:latin typeface="+mn-ea"/>
              </a:rPr>
              <a:t>自由贸易区</a:t>
            </a:r>
            <a:r>
              <a:rPr lang="zh-CN" altLang="en-US" sz="2000" dirty="0">
                <a:latin typeface="+mn-ea"/>
              </a:rPr>
              <a:t>的形成</a:t>
            </a:r>
            <a:r>
              <a:rPr lang="zh-CN" altLang="en-US" sz="2000" dirty="0" smtClean="0">
                <a:latin typeface="+mn-ea"/>
              </a:rPr>
              <a:t>，有力</a:t>
            </a:r>
            <a:r>
              <a:rPr lang="zh-CN" altLang="en-US" sz="2000" dirty="0">
                <a:latin typeface="+mn-ea"/>
              </a:rPr>
              <a:t>地促进了专业化分工</a:t>
            </a:r>
            <a:r>
              <a:rPr lang="zh-CN" altLang="en-US" sz="2000" dirty="0" smtClean="0">
                <a:latin typeface="+mn-ea"/>
              </a:rPr>
              <a:t>，有利于企业</a:t>
            </a:r>
            <a:r>
              <a:rPr lang="zh-CN" altLang="en-US" sz="2000" dirty="0">
                <a:latin typeface="+mn-ea"/>
              </a:rPr>
              <a:t>实现规模经济</a:t>
            </a:r>
            <a:r>
              <a:rPr lang="zh-CN" altLang="en-US" sz="2000" dirty="0" smtClean="0">
                <a:latin typeface="+mn-ea"/>
              </a:rPr>
              <a:t>，使</a:t>
            </a:r>
            <a:r>
              <a:rPr lang="zh-CN" altLang="en-US" sz="2000" dirty="0">
                <a:latin typeface="+mn-ea"/>
              </a:rPr>
              <a:t>企业享受低成本和高收益的回报</a:t>
            </a:r>
            <a:r>
              <a:rPr lang="zh-CN" altLang="en-US" sz="2000" dirty="0" smtClean="0">
                <a:latin typeface="+mn-ea"/>
              </a:rPr>
              <a:t>，这</a:t>
            </a:r>
            <a:r>
              <a:rPr lang="zh-CN" altLang="en-US" sz="2000" dirty="0">
                <a:latin typeface="+mn-ea"/>
              </a:rPr>
              <a:t>就是规模经济效应</a:t>
            </a:r>
            <a:r>
              <a:rPr lang="zh-CN" altLang="en-US" sz="2000" dirty="0" smtClean="0">
                <a:latin typeface="+mn-ea"/>
              </a:rPr>
              <a:t>。</a:t>
            </a:r>
            <a:endParaRPr lang="en-US" altLang="zh-CN" sz="2000" dirty="0" smtClean="0">
              <a:latin typeface="+mn-ea"/>
            </a:endParaRPr>
          </a:p>
          <a:p>
            <a:pPr marL="0" indent="539750">
              <a:buNone/>
            </a:pPr>
            <a:r>
              <a:rPr lang="en-US" altLang="zh-CN" sz="2000" dirty="0" smtClean="0">
                <a:latin typeface="+mn-ea"/>
              </a:rPr>
              <a:t>2.</a:t>
            </a:r>
            <a:r>
              <a:rPr lang="zh-CN" altLang="en-US" sz="2000" dirty="0" smtClean="0">
                <a:latin typeface="+mn-ea"/>
              </a:rPr>
              <a:t>自由贸易区的建立使得各成员国更加稳定快速</a:t>
            </a:r>
            <a:r>
              <a:rPr lang="zh-CN" altLang="en-US" sz="2000" dirty="0">
                <a:latin typeface="+mn-ea"/>
              </a:rPr>
              <a:t>地发展双边经贸合作关系</a:t>
            </a:r>
            <a:r>
              <a:rPr lang="zh-CN" altLang="en-US" sz="2000" dirty="0" smtClean="0">
                <a:latin typeface="+mn-ea"/>
              </a:rPr>
              <a:t>，承诺</a:t>
            </a:r>
            <a:r>
              <a:rPr lang="zh-CN" altLang="en-US" sz="2000" dirty="0">
                <a:latin typeface="+mn-ea"/>
              </a:rPr>
              <a:t>开放各自市场并逐步</a:t>
            </a:r>
            <a:r>
              <a:rPr lang="zh-CN" altLang="en-US" sz="2000" dirty="0" smtClean="0">
                <a:latin typeface="+mn-ea"/>
              </a:rPr>
              <a:t>合二为一，这种</a:t>
            </a:r>
            <a:r>
              <a:rPr lang="zh-CN" altLang="en-US" sz="2000" dirty="0">
                <a:latin typeface="+mn-ea"/>
              </a:rPr>
              <a:t>有利的政策</a:t>
            </a:r>
            <a:r>
              <a:rPr lang="zh-CN" altLang="en-US" sz="2000" dirty="0" smtClean="0">
                <a:latin typeface="+mn-ea"/>
              </a:rPr>
              <a:t>预期会扩大外部</a:t>
            </a:r>
            <a:r>
              <a:rPr lang="zh-CN" altLang="en-US" sz="2000" dirty="0">
                <a:latin typeface="+mn-ea"/>
              </a:rPr>
              <a:t>资金的</a:t>
            </a:r>
            <a:r>
              <a:rPr lang="zh-CN" altLang="en-US" sz="2000" dirty="0" smtClean="0">
                <a:latin typeface="+mn-ea"/>
              </a:rPr>
              <a:t>流入，这就是政策</a:t>
            </a:r>
            <a:r>
              <a:rPr lang="zh-CN" altLang="en-US" sz="2000" dirty="0">
                <a:latin typeface="+mn-ea"/>
              </a:rPr>
              <a:t>预期</a:t>
            </a:r>
            <a:r>
              <a:rPr lang="zh-CN" altLang="en-US" sz="2000">
                <a:latin typeface="+mn-ea"/>
              </a:rPr>
              <a:t>效应</a:t>
            </a:r>
            <a:r>
              <a:rPr lang="zh-CN" altLang="en-US" sz="2000" smtClean="0">
                <a:latin typeface="+mn-ea"/>
              </a:rPr>
              <a:t>。 </a:t>
            </a:r>
            <a:endParaRPr lang="en-US" altLang="zh-CN" sz="2000" dirty="0">
              <a:latin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9698" y="-4152"/>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340768"/>
            <a:ext cx="8207375" cy="47128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539750">
              <a:buNone/>
            </a:pPr>
            <a:r>
              <a:rPr lang="en-US" altLang="zh-CN" sz="2000" dirty="0">
                <a:latin typeface="+mn-ea"/>
              </a:rPr>
              <a:t>3</a:t>
            </a:r>
            <a:r>
              <a:rPr lang="en-US" altLang="zh-CN" sz="2000" dirty="0" smtClean="0">
                <a:latin typeface="+mn-ea"/>
              </a:rPr>
              <a:t>.</a:t>
            </a:r>
            <a:r>
              <a:rPr lang="zh-CN" altLang="en-US" sz="2000" dirty="0">
                <a:latin typeface="+mn-ea"/>
              </a:rPr>
              <a:t>经济增长是保持外资持续流入的动力</a:t>
            </a:r>
            <a:r>
              <a:rPr lang="zh-CN" altLang="en-US" sz="2000" dirty="0" smtClean="0">
                <a:latin typeface="+mn-ea"/>
              </a:rPr>
              <a:t>，自由贸易区</a:t>
            </a:r>
            <a:r>
              <a:rPr lang="zh-CN" altLang="en-US" sz="2000" dirty="0">
                <a:latin typeface="+mn-ea"/>
              </a:rPr>
              <a:t>的建立</a:t>
            </a:r>
            <a:r>
              <a:rPr lang="zh-CN" altLang="en-US" sz="2000" dirty="0" smtClean="0">
                <a:latin typeface="+mn-ea"/>
              </a:rPr>
              <a:t>产生</a:t>
            </a:r>
            <a:r>
              <a:rPr lang="zh-CN" altLang="en-US" sz="2000" dirty="0">
                <a:latin typeface="+mn-ea"/>
              </a:rPr>
              <a:t>的</a:t>
            </a:r>
            <a:r>
              <a:rPr lang="zh-CN" altLang="en-US" sz="2000" dirty="0" smtClean="0">
                <a:latin typeface="+mn-ea"/>
              </a:rPr>
              <a:t>贸易</a:t>
            </a:r>
            <a:r>
              <a:rPr lang="zh-CN" altLang="en-US" sz="2000" dirty="0">
                <a:latin typeface="+mn-ea"/>
              </a:rPr>
              <a:t>扩张效应会促进经济增长</a:t>
            </a:r>
            <a:r>
              <a:rPr lang="zh-CN" altLang="en-US" sz="2000" dirty="0" smtClean="0">
                <a:latin typeface="+mn-ea"/>
              </a:rPr>
              <a:t>，因而</a:t>
            </a:r>
            <a:r>
              <a:rPr lang="zh-CN" altLang="en-US" sz="2000" dirty="0">
                <a:latin typeface="+mn-ea"/>
              </a:rPr>
              <a:t>会出现经济增长效应</a:t>
            </a:r>
            <a:r>
              <a:rPr lang="zh-CN" altLang="en-US" sz="2000" dirty="0" smtClean="0">
                <a:latin typeface="+mn-ea"/>
              </a:rPr>
              <a:t>。</a:t>
            </a:r>
            <a:endParaRPr lang="en-US" altLang="zh-CN" sz="2000" dirty="0" smtClean="0">
              <a:latin typeface="+mn-ea"/>
            </a:endParaRPr>
          </a:p>
          <a:p>
            <a:pPr marL="0" indent="539750">
              <a:buNone/>
            </a:pPr>
            <a:r>
              <a:rPr lang="en-US" altLang="zh-CN" sz="2000" dirty="0">
                <a:latin typeface="+mn-ea"/>
              </a:rPr>
              <a:t>4</a:t>
            </a:r>
            <a:r>
              <a:rPr lang="en-US" altLang="zh-CN" sz="2000" dirty="0" smtClean="0">
                <a:latin typeface="+mn-ea"/>
              </a:rPr>
              <a:t>.</a:t>
            </a:r>
            <a:r>
              <a:rPr lang="zh-CN" altLang="en-US" sz="2000" dirty="0" smtClean="0">
                <a:latin typeface="+mn-ea"/>
              </a:rPr>
              <a:t>自由贸易区的建立催生了东道国</a:t>
            </a:r>
            <a:r>
              <a:rPr lang="zh-CN" altLang="en-US" sz="2000" dirty="0">
                <a:latin typeface="+mn-ea"/>
              </a:rPr>
              <a:t>先进的技术、管理经验的溢出扩散效应</a:t>
            </a:r>
            <a:r>
              <a:rPr lang="zh-CN" altLang="en-US" sz="2000" dirty="0" smtClean="0">
                <a:latin typeface="+mn-ea"/>
              </a:rPr>
              <a:t>，跨国公司</a:t>
            </a:r>
            <a:r>
              <a:rPr lang="zh-CN" altLang="en-US" sz="2000" dirty="0">
                <a:latin typeface="+mn-ea"/>
              </a:rPr>
              <a:t>为了获取这些无形资产必然扩大对东道国</a:t>
            </a:r>
            <a:r>
              <a:rPr lang="zh-CN" altLang="en-US" sz="2000" dirty="0" smtClean="0">
                <a:latin typeface="+mn-ea"/>
              </a:rPr>
              <a:t>的直接投资，这就是技术扩散效应。</a:t>
            </a:r>
            <a:endParaRPr lang="en-US" altLang="zh-CN" sz="2000" dirty="0" smtClean="0">
              <a:latin typeface="+mn-ea"/>
            </a:endParaRPr>
          </a:p>
          <a:p>
            <a:pPr marL="0" indent="539750">
              <a:buNone/>
            </a:pPr>
            <a:endParaRPr lang="en-US" altLang="zh-CN" sz="2000" dirty="0">
              <a:latin typeface="+mn-ea"/>
            </a:endParaRPr>
          </a:p>
          <a:p>
            <a:pPr marL="0" indent="539750">
              <a:buNone/>
            </a:pPr>
            <a:r>
              <a:rPr lang="zh-CN" altLang="en-US" sz="2000" dirty="0" smtClean="0">
                <a:latin typeface="+mn-ea"/>
              </a:rPr>
              <a:t>贸易</a:t>
            </a:r>
            <a:r>
              <a:rPr lang="zh-CN" altLang="en-US" sz="2000" dirty="0">
                <a:latin typeface="+mn-ea"/>
              </a:rPr>
              <a:t>集团的形成具有多米诺效应</a:t>
            </a:r>
            <a:r>
              <a:rPr lang="zh-CN" altLang="en-US" sz="2000" dirty="0" smtClean="0">
                <a:latin typeface="+mn-ea"/>
              </a:rPr>
              <a:t>，这种</a:t>
            </a:r>
            <a:r>
              <a:rPr lang="zh-CN" altLang="en-US" sz="2000" dirty="0">
                <a:latin typeface="+mn-ea"/>
              </a:rPr>
              <a:t>多米诺效应的根源</a:t>
            </a:r>
            <a:r>
              <a:rPr lang="zh-CN" altLang="en-US" sz="2000" dirty="0" smtClean="0">
                <a:latin typeface="+mn-ea"/>
              </a:rPr>
              <a:t>在于贸易</a:t>
            </a:r>
            <a:r>
              <a:rPr lang="zh-CN" altLang="en-US" sz="2000" dirty="0">
                <a:latin typeface="+mn-ea"/>
              </a:rPr>
              <a:t>集团的形成或现有贸易集团内部相互优惠程度的提高所导致的产业或投资</a:t>
            </a:r>
            <a:r>
              <a:rPr lang="zh-CN" altLang="en-US" sz="2000" dirty="0" smtClean="0">
                <a:latin typeface="+mn-ea"/>
              </a:rPr>
              <a:t>从集团</a:t>
            </a:r>
            <a:r>
              <a:rPr lang="zh-CN" altLang="en-US" sz="2000" dirty="0">
                <a:latin typeface="+mn-ea"/>
              </a:rPr>
              <a:t>外部向内部转移</a:t>
            </a:r>
            <a:r>
              <a:rPr lang="zh-CN" altLang="en-US" sz="2000" dirty="0" smtClean="0">
                <a:latin typeface="+mn-ea"/>
              </a:rPr>
              <a:t>。其作用机制如下：</a:t>
            </a:r>
            <a:endParaRPr lang="en-US" altLang="zh-CN" sz="2000" dirty="0" smtClean="0">
              <a:latin typeface="+mn-ea"/>
            </a:endParaRPr>
          </a:p>
          <a:p>
            <a:pPr marL="0" indent="539750">
              <a:buNone/>
            </a:pPr>
            <a:r>
              <a:rPr lang="zh-CN" altLang="en-US" sz="2000" smtClean="0">
                <a:latin typeface="+mn-ea"/>
              </a:rPr>
              <a:t> </a:t>
            </a:r>
            <a:endParaRPr lang="en-US" altLang="zh-CN" sz="2000" dirty="0" smtClean="0">
              <a:latin typeface="+mn-ea"/>
            </a:endParaRPr>
          </a:p>
          <a:p>
            <a:pPr marL="0" indent="539750">
              <a:buNone/>
            </a:pPr>
            <a:endParaRPr lang="en-US" altLang="zh-CN" sz="2000" dirty="0">
              <a:latin typeface="+mn-ea"/>
            </a:endParaRPr>
          </a:p>
        </p:txBody>
      </p:sp>
      <p:sp>
        <p:nvSpPr>
          <p:cNvPr id="4" name="矩形: 圆角 39"/>
          <p:cNvSpPr/>
          <p:nvPr/>
        </p:nvSpPr>
        <p:spPr>
          <a:xfrm>
            <a:off x="1043608" y="2996952"/>
            <a:ext cx="316835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区际合作的多米诺</a:t>
            </a:r>
            <a:r>
              <a:rPr lang="zh-CN" altLang="en-US" sz="2000" b="1" dirty="0" smtClean="0">
                <a:solidFill>
                  <a:prstClr val="black"/>
                </a:solidFill>
                <a:latin typeface="仿宋" panose="02010609060101010101" pitchFamily="49" charset="-122"/>
                <a:ea typeface="仿宋" panose="02010609060101010101" pitchFamily="49" charset="-122"/>
              </a:rPr>
              <a:t>效应</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graphicFrame>
        <p:nvGraphicFramePr>
          <p:cNvPr id="2" name="图示 1"/>
          <p:cNvGraphicFramePr/>
          <p:nvPr/>
        </p:nvGraphicFramePr>
        <p:xfrm>
          <a:off x="2936084" y="4437112"/>
          <a:ext cx="3312368" cy="20882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9698" y="-4152"/>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dirty="0" smtClean="0"/>
              <a:t>       </a:t>
            </a:r>
            <a:endParaRPr lang="en-US" altLang="zh-CN" sz="2000" dirty="0">
              <a:latin typeface="+mn-ea"/>
            </a:endParaRPr>
          </a:p>
          <a:p>
            <a:pPr marL="0" indent="539750">
              <a:buNone/>
            </a:pPr>
            <a:endParaRPr lang="en-US" altLang="zh-CN" sz="2000" dirty="0" smtClean="0">
              <a:latin typeface="+mn-ea"/>
            </a:endParaRPr>
          </a:p>
          <a:p>
            <a:pPr marL="0" indent="539750">
              <a:buNone/>
            </a:pPr>
            <a:r>
              <a:rPr lang="zh-CN" altLang="en-US" sz="2000" dirty="0" smtClean="0">
                <a:latin typeface="+mn-ea"/>
              </a:rPr>
              <a:t>国内</a:t>
            </a:r>
            <a:r>
              <a:rPr lang="zh-CN" altLang="en-US" sz="2000" dirty="0">
                <a:latin typeface="+mn-ea"/>
              </a:rPr>
              <a:t>区域经济一体化是从改革开放以后逐渐兴起</a:t>
            </a:r>
            <a:r>
              <a:rPr lang="zh-CN" altLang="en-US" sz="2000" dirty="0" smtClean="0">
                <a:latin typeface="+mn-ea"/>
              </a:rPr>
              <a:t>的</a:t>
            </a:r>
            <a:r>
              <a:rPr lang="zh-CN" altLang="en-US" sz="2000" dirty="0">
                <a:latin typeface="+mn-ea"/>
              </a:rPr>
              <a:t>。</a:t>
            </a:r>
            <a:r>
              <a:rPr lang="zh-CN" altLang="en-US" sz="2000" dirty="0" smtClean="0">
                <a:latin typeface="+mn-ea"/>
              </a:rPr>
              <a:t>目前国内明确</a:t>
            </a:r>
            <a:r>
              <a:rPr lang="zh-CN" altLang="en-US" sz="2000" dirty="0">
                <a:latin typeface="+mn-ea"/>
              </a:rPr>
              <a:t>提出建设经济一体化的</a:t>
            </a:r>
            <a:r>
              <a:rPr lang="zh-CN" altLang="en-US" sz="2000" dirty="0" smtClean="0">
                <a:latin typeface="+mn-ea"/>
              </a:rPr>
              <a:t>地区有十多个，但</a:t>
            </a:r>
            <a:r>
              <a:rPr lang="zh-CN" altLang="en-US" sz="2000" dirty="0">
                <a:latin typeface="+mn-ea"/>
              </a:rPr>
              <a:t>除了珠三角</a:t>
            </a:r>
            <a:r>
              <a:rPr lang="zh-CN" altLang="en-US" sz="2000" dirty="0" smtClean="0">
                <a:latin typeface="+mn-ea"/>
              </a:rPr>
              <a:t>、长</a:t>
            </a:r>
            <a:r>
              <a:rPr lang="zh-CN" altLang="en-US" sz="2000" dirty="0">
                <a:latin typeface="+mn-ea"/>
              </a:rPr>
              <a:t>三角</a:t>
            </a:r>
            <a:r>
              <a:rPr lang="zh-CN" altLang="en-US" sz="2000" dirty="0" smtClean="0">
                <a:latin typeface="+mn-ea"/>
              </a:rPr>
              <a:t>、长</a:t>
            </a:r>
            <a:r>
              <a:rPr lang="zh-CN" altLang="en-US" sz="2000" dirty="0">
                <a:latin typeface="+mn-ea"/>
              </a:rPr>
              <a:t>株潭和辽中城市群一体化建设效果较好以外</a:t>
            </a:r>
            <a:r>
              <a:rPr lang="zh-CN" altLang="en-US" sz="2000" dirty="0" smtClean="0">
                <a:latin typeface="+mn-ea"/>
              </a:rPr>
              <a:t>，其他</a:t>
            </a:r>
            <a:r>
              <a:rPr lang="zh-CN" altLang="en-US" sz="2000" dirty="0">
                <a:latin typeface="+mn-ea"/>
              </a:rPr>
              <a:t>的一体化都推进</a:t>
            </a:r>
            <a:r>
              <a:rPr lang="zh-CN" altLang="en-US" sz="2000" dirty="0" smtClean="0">
                <a:latin typeface="+mn-ea"/>
              </a:rPr>
              <a:t>缓慢，效果</a:t>
            </a:r>
            <a:r>
              <a:rPr lang="zh-CN" altLang="en-US" sz="2000" dirty="0">
                <a:latin typeface="+mn-ea"/>
              </a:rPr>
              <a:t>有待显现</a:t>
            </a:r>
            <a:r>
              <a:rPr lang="zh-CN" altLang="en-US" sz="2000" dirty="0" smtClean="0">
                <a:latin typeface="+mn-ea"/>
              </a:rPr>
              <a:t>。</a:t>
            </a:r>
            <a:endParaRPr lang="en-US" altLang="zh-CN" sz="2000" dirty="0" smtClean="0">
              <a:latin typeface="+mn-ea"/>
            </a:endParaRPr>
          </a:p>
          <a:p>
            <a:pPr marL="0" indent="539750">
              <a:buNone/>
            </a:pPr>
            <a:endParaRPr lang="en-US" altLang="zh-CN" sz="2000" dirty="0" smtClean="0">
              <a:latin typeface="+mn-ea"/>
            </a:endParaRPr>
          </a:p>
          <a:p>
            <a:pPr marL="0" indent="539750">
              <a:buNone/>
            </a:pPr>
            <a:r>
              <a:rPr lang="zh-CN" altLang="en-US" sz="2000" dirty="0">
                <a:latin typeface="+mn-ea"/>
              </a:rPr>
              <a:t>改革开放以来</a:t>
            </a:r>
            <a:r>
              <a:rPr lang="zh-CN" altLang="en-US" sz="2000" dirty="0" smtClean="0">
                <a:latin typeface="+mn-ea"/>
              </a:rPr>
              <a:t>，我国</a:t>
            </a:r>
            <a:r>
              <a:rPr lang="zh-CN" altLang="en-US" sz="2000" dirty="0">
                <a:latin typeface="+mn-ea"/>
              </a:rPr>
              <a:t>经济开放程度不断加大</a:t>
            </a:r>
            <a:r>
              <a:rPr lang="zh-CN" altLang="en-US" sz="2000" dirty="0" smtClean="0">
                <a:latin typeface="+mn-ea"/>
              </a:rPr>
              <a:t>，国内</a:t>
            </a:r>
            <a:r>
              <a:rPr lang="zh-CN" altLang="en-US" sz="2000" dirty="0">
                <a:latin typeface="+mn-ea"/>
              </a:rPr>
              <a:t>经济获得了快速发展</a:t>
            </a:r>
            <a:r>
              <a:rPr lang="zh-CN" altLang="en-US" sz="2000" dirty="0" smtClean="0">
                <a:latin typeface="+mn-ea"/>
              </a:rPr>
              <a:t>。与此同时，我国</a:t>
            </a:r>
            <a:r>
              <a:rPr lang="zh-CN" altLang="en-US" sz="2000" dirty="0">
                <a:latin typeface="+mn-ea"/>
              </a:rPr>
              <a:t>不断探索区域经济一体化发展的新路径</a:t>
            </a:r>
            <a:r>
              <a:rPr lang="zh-CN" altLang="en-US" sz="2000" dirty="0" smtClean="0">
                <a:latin typeface="+mn-ea"/>
              </a:rPr>
              <a:t>、新</a:t>
            </a:r>
            <a:r>
              <a:rPr lang="zh-CN" altLang="en-US" sz="2000" dirty="0">
                <a:latin typeface="+mn-ea"/>
              </a:rPr>
              <a:t>实践</a:t>
            </a:r>
            <a:r>
              <a:rPr lang="zh-CN" altLang="en-US" sz="2000" dirty="0" smtClean="0">
                <a:latin typeface="+mn-ea"/>
              </a:rPr>
              <a:t>，建立</a:t>
            </a:r>
            <a:r>
              <a:rPr lang="zh-CN" altLang="en-US" sz="2000" dirty="0">
                <a:latin typeface="+mn-ea"/>
              </a:rPr>
              <a:t>了保税区</a:t>
            </a:r>
            <a:r>
              <a:rPr lang="zh-CN" altLang="en-US" sz="2000" dirty="0" smtClean="0">
                <a:latin typeface="+mn-ea"/>
              </a:rPr>
              <a:t>、保税</a:t>
            </a:r>
            <a:r>
              <a:rPr lang="zh-CN" altLang="en-US" sz="2000" dirty="0">
                <a:latin typeface="+mn-ea"/>
              </a:rPr>
              <a:t>港区</a:t>
            </a:r>
            <a:r>
              <a:rPr lang="zh-CN" altLang="en-US" sz="2000" dirty="0" smtClean="0">
                <a:latin typeface="+mn-ea"/>
              </a:rPr>
              <a:t>、保税</a:t>
            </a:r>
            <a:r>
              <a:rPr lang="zh-CN" altLang="en-US" sz="2000" dirty="0">
                <a:latin typeface="+mn-ea"/>
              </a:rPr>
              <a:t>物流园区等对外贸易优惠区域</a:t>
            </a:r>
            <a:r>
              <a:rPr lang="zh-CN" altLang="en-US" sz="2000" dirty="0" smtClean="0">
                <a:latin typeface="+mn-ea"/>
              </a:rPr>
              <a:t>，加快</a:t>
            </a:r>
            <a:r>
              <a:rPr lang="zh-CN" altLang="en-US" sz="2000" dirty="0">
                <a:latin typeface="+mn-ea"/>
              </a:rPr>
              <a:t>了我国与世界经济一体化</a:t>
            </a:r>
            <a:r>
              <a:rPr lang="zh-CN" altLang="en-US" sz="2000" dirty="0" smtClean="0">
                <a:latin typeface="+mn-ea"/>
              </a:rPr>
              <a:t>发展</a:t>
            </a:r>
            <a:r>
              <a:rPr lang="zh-CN" altLang="en-US" sz="2000" dirty="0">
                <a:latin typeface="+mn-ea"/>
              </a:rPr>
              <a:t>的步伐</a:t>
            </a:r>
            <a:r>
              <a:rPr lang="zh-CN" altLang="en-US" sz="2000" dirty="0" smtClean="0">
                <a:latin typeface="+mn-ea"/>
              </a:rPr>
              <a:t>。目前</a:t>
            </a:r>
            <a:r>
              <a:rPr lang="zh-CN" altLang="en-US" sz="2000" dirty="0">
                <a:latin typeface="+mn-ea"/>
              </a:rPr>
              <a:t>中国在建自贸</a:t>
            </a:r>
            <a:r>
              <a:rPr lang="zh-CN" altLang="en-US" sz="2000" dirty="0" smtClean="0">
                <a:latin typeface="+mn-ea"/>
              </a:rPr>
              <a:t>区</a:t>
            </a:r>
            <a:r>
              <a:rPr lang="en-US" altLang="zh-CN" sz="2000" dirty="0" smtClean="0">
                <a:latin typeface="+mn-ea"/>
              </a:rPr>
              <a:t>19</a:t>
            </a:r>
            <a:r>
              <a:rPr lang="zh-CN" altLang="en-US" sz="2000" dirty="0" smtClean="0">
                <a:latin typeface="+mn-ea"/>
              </a:rPr>
              <a:t>个，涉及</a:t>
            </a:r>
            <a:r>
              <a:rPr lang="en-US" altLang="zh-CN" sz="2000" dirty="0" smtClean="0">
                <a:latin typeface="+mn-ea"/>
              </a:rPr>
              <a:t>32</a:t>
            </a:r>
            <a:r>
              <a:rPr lang="zh-CN" altLang="en-US" sz="2000" dirty="0" smtClean="0">
                <a:latin typeface="+mn-ea"/>
              </a:rPr>
              <a:t>个</a:t>
            </a:r>
            <a:r>
              <a:rPr lang="zh-CN" altLang="en-US" sz="2000" dirty="0">
                <a:latin typeface="+mn-ea"/>
              </a:rPr>
              <a:t>国家和地区</a:t>
            </a:r>
            <a:r>
              <a:rPr lang="zh-CN" altLang="en-US" sz="2000" dirty="0" smtClean="0">
                <a:latin typeface="+mn-ea"/>
              </a:rPr>
              <a:t>，其中</a:t>
            </a:r>
            <a:r>
              <a:rPr lang="zh-CN" altLang="en-US" sz="2000" dirty="0">
                <a:latin typeface="+mn-ea"/>
              </a:rPr>
              <a:t>已签署自贸</a:t>
            </a:r>
            <a:r>
              <a:rPr lang="zh-CN" altLang="en-US" sz="2000" dirty="0" smtClean="0">
                <a:latin typeface="+mn-ea"/>
              </a:rPr>
              <a:t>协定</a:t>
            </a:r>
            <a:r>
              <a:rPr lang="en-US" altLang="zh-CN" sz="2000" dirty="0" smtClean="0">
                <a:latin typeface="+mn-ea"/>
              </a:rPr>
              <a:t>14</a:t>
            </a:r>
            <a:r>
              <a:rPr lang="zh-CN" altLang="en-US" sz="2000" dirty="0" smtClean="0">
                <a:latin typeface="+mn-ea"/>
              </a:rPr>
              <a:t>个</a:t>
            </a:r>
            <a:r>
              <a:rPr lang="zh-CN" altLang="en-US" sz="2000" dirty="0">
                <a:latin typeface="+mn-ea"/>
              </a:rPr>
              <a:t>。</a:t>
            </a:r>
            <a:endParaRPr lang="en-US" altLang="zh-CN" sz="2000" dirty="0" smtClean="0">
              <a:latin typeface="+mn-ea"/>
            </a:endParaRPr>
          </a:p>
          <a:p>
            <a:pPr marL="0" indent="539750">
              <a:buNone/>
            </a:pPr>
            <a:endParaRPr lang="en-US" altLang="zh-CN" sz="2000" dirty="0" smtClean="0">
              <a:latin typeface="+mn-ea"/>
            </a:endParaRPr>
          </a:p>
        </p:txBody>
      </p:sp>
      <p:sp>
        <p:nvSpPr>
          <p:cNvPr id="4" name="矩形: 圆角 39"/>
          <p:cNvSpPr/>
          <p:nvPr/>
        </p:nvSpPr>
        <p:spPr>
          <a:xfrm>
            <a:off x="481115" y="1282649"/>
            <a:ext cx="4162893" cy="46369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3</a:t>
            </a:r>
            <a:r>
              <a:rPr lang="zh-CN" altLang="en-US" sz="2400" b="1" dirty="0" smtClean="0">
                <a:solidFill>
                  <a:prstClr val="black"/>
                </a:solidFill>
                <a:latin typeface="仿宋" panose="02010609060101010101" pitchFamily="49" charset="-122"/>
                <a:ea typeface="仿宋" panose="02010609060101010101" pitchFamily="49" charset="-122"/>
              </a:rPr>
              <a:t>、中国区域经济一体化实践</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127162" y="1836050"/>
            <a:ext cx="387688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smtClean="0">
                <a:solidFill>
                  <a:prstClr val="black"/>
                </a:solidFill>
                <a:latin typeface="仿宋" panose="02010609060101010101" pitchFamily="49" charset="-122"/>
                <a:ea typeface="仿宋" panose="02010609060101010101" pitchFamily="49" charset="-122"/>
              </a:rPr>
              <a:t>大力推进国内区域经济一体化</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6" name="矩形: 圆角 39"/>
          <p:cNvSpPr/>
          <p:nvPr/>
        </p:nvSpPr>
        <p:spPr>
          <a:xfrm>
            <a:off x="1127162" y="3489649"/>
            <a:ext cx="337283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积极参与世界</a:t>
            </a:r>
            <a:r>
              <a:rPr lang="zh-CN" altLang="en-US" sz="2000" b="1" noProof="0" dirty="0" smtClean="0">
                <a:solidFill>
                  <a:prstClr val="black"/>
                </a:solidFill>
                <a:latin typeface="仿宋" panose="02010609060101010101" pitchFamily="49" charset="-122"/>
                <a:ea typeface="仿宋" panose="02010609060101010101" pitchFamily="49" charset="-122"/>
              </a:rPr>
              <a:t>经济一体化</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9698" y="-4152"/>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区域经济一体化与中国的一体化探索</a:t>
            </a:r>
            <a:endParaRPr lang="zh-CN" altLang="en-US" dirty="0"/>
          </a:p>
        </p:txBody>
      </p:sp>
      <p:sp>
        <p:nvSpPr>
          <p:cNvPr id="27651" name="内容占位符 2"/>
          <p:cNvSpPr>
            <a:spLocks noGrp="1"/>
          </p:cNvSpPr>
          <p:nvPr>
            <p:ph idx="1"/>
          </p:nvPr>
        </p:nvSpPr>
        <p:spPr bwMode="auto">
          <a:xfrm>
            <a:off x="477837" y="1484784"/>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latin typeface="+mn-ea"/>
            </a:endParaRPr>
          </a:p>
          <a:p>
            <a:pPr marL="0" indent="539750">
              <a:buNone/>
            </a:pPr>
            <a:r>
              <a:rPr lang="zh-CN" altLang="en-US" sz="2000" dirty="0">
                <a:latin typeface="+mn-ea"/>
              </a:rPr>
              <a:t>改革开放以来</a:t>
            </a:r>
            <a:r>
              <a:rPr lang="zh-CN" altLang="en-US" sz="2000" dirty="0" smtClean="0">
                <a:latin typeface="+mn-ea"/>
              </a:rPr>
              <a:t>，我国</a:t>
            </a:r>
            <a:r>
              <a:rPr lang="zh-CN" altLang="en-US" sz="2000" dirty="0">
                <a:latin typeface="+mn-ea"/>
              </a:rPr>
              <a:t>在推进区域经济一体化方面取得快速发展的成功经验</a:t>
            </a:r>
            <a:r>
              <a:rPr lang="zh-CN" altLang="en-US" sz="2000" dirty="0" smtClean="0">
                <a:latin typeface="+mn-ea"/>
              </a:rPr>
              <a:t>可以</a:t>
            </a:r>
            <a:r>
              <a:rPr lang="zh-CN" altLang="en-US" sz="2000" dirty="0">
                <a:latin typeface="+mn-ea"/>
              </a:rPr>
              <a:t>归结为两点</a:t>
            </a:r>
            <a:r>
              <a:rPr lang="zh-CN" altLang="en-US" sz="2000" dirty="0" smtClean="0">
                <a:latin typeface="+mn-ea"/>
              </a:rPr>
              <a:t>：一</a:t>
            </a:r>
            <a:r>
              <a:rPr lang="zh-CN" altLang="en-US" sz="2000" dirty="0">
                <a:latin typeface="+mn-ea"/>
              </a:rPr>
              <a:t>是立足我国国情和自身发展的阶段性需要</a:t>
            </a:r>
            <a:r>
              <a:rPr lang="zh-CN" altLang="en-US" sz="2000" dirty="0" smtClean="0">
                <a:latin typeface="+mn-ea"/>
              </a:rPr>
              <a:t>；二</a:t>
            </a:r>
            <a:r>
              <a:rPr lang="zh-CN" altLang="en-US" sz="2000" dirty="0">
                <a:latin typeface="+mn-ea"/>
              </a:rPr>
              <a:t>是适应国际</a:t>
            </a:r>
            <a:r>
              <a:rPr lang="zh-CN" altLang="en-US" sz="2000" dirty="0" smtClean="0">
                <a:latin typeface="+mn-ea"/>
              </a:rPr>
              <a:t>形势变化，善于</a:t>
            </a:r>
            <a:r>
              <a:rPr lang="zh-CN" altLang="en-US" sz="2000" dirty="0">
                <a:latin typeface="+mn-ea"/>
              </a:rPr>
              <a:t>抓住外部机遇</a:t>
            </a:r>
            <a:r>
              <a:rPr lang="zh-CN" altLang="en-US" sz="2000" dirty="0" smtClean="0">
                <a:latin typeface="+mn-ea"/>
              </a:rPr>
              <a:t>。</a:t>
            </a:r>
            <a:endParaRPr lang="en-US" altLang="zh-CN" sz="2000" dirty="0" smtClean="0">
              <a:latin typeface="+mn-ea"/>
            </a:endParaRPr>
          </a:p>
          <a:p>
            <a:pPr marL="0" indent="539750">
              <a:buNone/>
            </a:pPr>
            <a:r>
              <a:rPr lang="zh-CN" altLang="en-US" sz="2000" dirty="0">
                <a:latin typeface="+mn-ea"/>
              </a:rPr>
              <a:t>首先</a:t>
            </a:r>
            <a:r>
              <a:rPr lang="zh-CN" altLang="en-US" sz="2000" dirty="0" smtClean="0">
                <a:latin typeface="+mn-ea"/>
              </a:rPr>
              <a:t>，在</a:t>
            </a:r>
            <a:r>
              <a:rPr lang="zh-CN" altLang="en-US" sz="2000" dirty="0">
                <a:latin typeface="+mn-ea"/>
              </a:rPr>
              <a:t>国内经济一体化方面</a:t>
            </a:r>
            <a:r>
              <a:rPr lang="zh-CN" altLang="en-US" sz="2000" dirty="0" smtClean="0">
                <a:latin typeface="+mn-ea"/>
              </a:rPr>
              <a:t>，一</a:t>
            </a:r>
            <a:r>
              <a:rPr lang="zh-CN" altLang="en-US" sz="2000" dirty="0">
                <a:latin typeface="+mn-ea"/>
              </a:rPr>
              <a:t>是取消地方保护政策以鼓励资源自由流动</a:t>
            </a:r>
            <a:r>
              <a:rPr lang="zh-CN" altLang="en-US" sz="2000" dirty="0" smtClean="0">
                <a:latin typeface="+mn-ea"/>
              </a:rPr>
              <a:t>，二</a:t>
            </a:r>
            <a:r>
              <a:rPr lang="zh-CN" altLang="en-US" sz="2000" dirty="0">
                <a:latin typeface="+mn-ea"/>
              </a:rPr>
              <a:t>是</a:t>
            </a:r>
            <a:r>
              <a:rPr lang="zh-CN" altLang="en-US" sz="2000" dirty="0" smtClean="0">
                <a:latin typeface="+mn-ea"/>
              </a:rPr>
              <a:t>继续</a:t>
            </a:r>
            <a:r>
              <a:rPr lang="zh-CN" altLang="en-US" sz="2000" dirty="0">
                <a:latin typeface="+mn-ea"/>
              </a:rPr>
              <a:t>加大</a:t>
            </a:r>
            <a:r>
              <a:rPr lang="zh-CN" altLang="en-US" sz="2000" dirty="0" smtClean="0">
                <a:latin typeface="+mn-ea"/>
              </a:rPr>
              <a:t>对基础</a:t>
            </a:r>
            <a:r>
              <a:rPr lang="zh-CN" altLang="en-US" sz="2000" dirty="0">
                <a:latin typeface="+mn-ea"/>
              </a:rPr>
              <a:t>设施的</a:t>
            </a:r>
            <a:r>
              <a:rPr lang="zh-CN" altLang="en-US" sz="2000" dirty="0" smtClean="0">
                <a:latin typeface="+mn-ea"/>
              </a:rPr>
              <a:t>投入，三</a:t>
            </a:r>
            <a:r>
              <a:rPr lang="zh-CN" altLang="en-US" sz="2000" dirty="0">
                <a:latin typeface="+mn-ea"/>
              </a:rPr>
              <a:t>是加大产业转移和财政转移支付力度</a:t>
            </a:r>
            <a:r>
              <a:rPr lang="zh-CN" altLang="en-US" sz="2000" dirty="0" smtClean="0">
                <a:latin typeface="+mn-ea"/>
              </a:rPr>
              <a:t>，促进</a:t>
            </a:r>
            <a:r>
              <a:rPr lang="zh-CN" altLang="en-US" sz="2000" dirty="0">
                <a:latin typeface="+mn-ea"/>
              </a:rPr>
              <a:t>区域经济协同发展</a:t>
            </a:r>
            <a:r>
              <a:rPr lang="zh-CN" altLang="en-US" sz="2000" dirty="0" smtClean="0">
                <a:latin typeface="+mn-ea"/>
              </a:rPr>
              <a:t>。</a:t>
            </a:r>
            <a:endParaRPr lang="en-US" altLang="zh-CN" sz="2000" dirty="0" smtClean="0">
              <a:latin typeface="+mn-ea"/>
            </a:endParaRPr>
          </a:p>
          <a:p>
            <a:pPr marL="0" indent="539750">
              <a:buNone/>
            </a:pPr>
            <a:r>
              <a:rPr lang="zh-CN" altLang="en-US" sz="2000" dirty="0">
                <a:latin typeface="+mn-ea"/>
              </a:rPr>
              <a:t>其次</a:t>
            </a:r>
            <a:r>
              <a:rPr lang="zh-CN" altLang="en-US" sz="2000" dirty="0" smtClean="0">
                <a:latin typeface="+mn-ea"/>
              </a:rPr>
              <a:t>，在</a:t>
            </a:r>
            <a:r>
              <a:rPr lang="zh-CN" altLang="en-US" sz="2000" dirty="0">
                <a:latin typeface="+mn-ea"/>
              </a:rPr>
              <a:t>对外贸易方面</a:t>
            </a:r>
            <a:r>
              <a:rPr lang="zh-CN" altLang="en-US" sz="2000" dirty="0" smtClean="0">
                <a:latin typeface="+mn-ea"/>
              </a:rPr>
              <a:t>，一</a:t>
            </a:r>
            <a:r>
              <a:rPr lang="zh-CN" altLang="en-US" sz="2000" dirty="0">
                <a:latin typeface="+mn-ea"/>
              </a:rPr>
              <a:t>是促进外贸发展从规模速度到质量效益转型</a:t>
            </a:r>
            <a:r>
              <a:rPr lang="zh-CN" altLang="en-US" sz="2000" dirty="0" smtClean="0">
                <a:latin typeface="+mn-ea"/>
              </a:rPr>
              <a:t>，把着力点</a:t>
            </a:r>
            <a:r>
              <a:rPr lang="zh-CN" altLang="en-US" sz="2000" dirty="0">
                <a:latin typeface="+mn-ea"/>
              </a:rPr>
              <a:t>转移到提升综合效益上来</a:t>
            </a:r>
            <a:r>
              <a:rPr lang="zh-CN" altLang="en-US" sz="2000" dirty="0" smtClean="0">
                <a:latin typeface="+mn-ea"/>
              </a:rPr>
              <a:t>；二</a:t>
            </a:r>
            <a:r>
              <a:rPr lang="zh-CN" altLang="en-US" sz="2000" dirty="0">
                <a:latin typeface="+mn-ea"/>
              </a:rPr>
              <a:t>是促进外贸发展从外生动力到内生动力</a:t>
            </a:r>
            <a:r>
              <a:rPr lang="zh-CN" altLang="en-US" sz="2000" dirty="0" smtClean="0">
                <a:latin typeface="+mn-ea"/>
              </a:rPr>
              <a:t>转型，培育</a:t>
            </a:r>
            <a:r>
              <a:rPr lang="zh-CN" altLang="en-US" sz="2000" dirty="0">
                <a:latin typeface="+mn-ea"/>
              </a:rPr>
              <a:t>内生主体和产业</a:t>
            </a:r>
            <a:r>
              <a:rPr lang="zh-CN" altLang="en-US" sz="2000" dirty="0" smtClean="0">
                <a:latin typeface="+mn-ea"/>
              </a:rPr>
              <a:t>，降低外部</a:t>
            </a:r>
            <a:r>
              <a:rPr lang="zh-CN" altLang="en-US" sz="2000" dirty="0">
                <a:latin typeface="+mn-ea"/>
              </a:rPr>
              <a:t>依赖</a:t>
            </a:r>
            <a:r>
              <a:rPr lang="zh-CN" altLang="en-US" sz="2000" dirty="0" smtClean="0">
                <a:latin typeface="+mn-ea"/>
              </a:rPr>
              <a:t>；三是</a:t>
            </a:r>
            <a:r>
              <a:rPr lang="zh-CN" altLang="en-US" sz="2000" dirty="0">
                <a:latin typeface="+mn-ea"/>
              </a:rPr>
              <a:t>促进</a:t>
            </a:r>
            <a:r>
              <a:rPr lang="zh-CN" altLang="en-US" sz="2000" dirty="0" smtClean="0">
                <a:latin typeface="+mn-ea"/>
              </a:rPr>
              <a:t>外贸</a:t>
            </a:r>
            <a:r>
              <a:rPr lang="zh-CN" altLang="en-US" sz="2000" dirty="0">
                <a:latin typeface="+mn-ea"/>
              </a:rPr>
              <a:t>发展从市场广度到市场深度转型</a:t>
            </a:r>
            <a:r>
              <a:rPr lang="zh-CN" altLang="en-US" sz="2000" dirty="0" smtClean="0">
                <a:latin typeface="+mn-ea"/>
              </a:rPr>
              <a:t>，注重</a:t>
            </a:r>
            <a:r>
              <a:rPr lang="zh-CN" altLang="en-US" sz="2000" dirty="0">
                <a:latin typeface="+mn-ea"/>
              </a:rPr>
              <a:t>在全球消费者心中树立良好的中国</a:t>
            </a:r>
            <a:r>
              <a:rPr lang="zh-CN" altLang="en-US" sz="2000" dirty="0" smtClean="0">
                <a:latin typeface="+mn-ea"/>
              </a:rPr>
              <a:t>制造形象。</a:t>
            </a:r>
            <a:endParaRPr lang="en-US" altLang="zh-CN" sz="2000" dirty="0" smtClean="0">
              <a:latin typeface="+mn-ea"/>
            </a:endParaRPr>
          </a:p>
          <a:p>
            <a:pPr marL="0" indent="539750">
              <a:buNone/>
            </a:pPr>
            <a:r>
              <a:rPr lang="zh-CN" altLang="en-US" sz="2000" dirty="0" smtClean="0">
                <a:latin typeface="+mn-ea"/>
              </a:rPr>
              <a:t>特别要强调的是</a:t>
            </a:r>
            <a:r>
              <a:rPr lang="zh-CN" altLang="en-US" sz="2000" smtClean="0">
                <a:latin typeface="+mn-ea"/>
              </a:rPr>
              <a:t>，“一带一路” 倡议</a:t>
            </a:r>
            <a:r>
              <a:rPr lang="zh-CN" altLang="en-US" sz="2000" dirty="0" smtClean="0">
                <a:latin typeface="+mn-ea"/>
              </a:rPr>
              <a:t>是</a:t>
            </a:r>
            <a:r>
              <a:rPr lang="zh-CN" altLang="en-US" sz="2000" dirty="0">
                <a:latin typeface="+mn-ea"/>
              </a:rPr>
              <a:t>我国扩大开放</a:t>
            </a:r>
            <a:r>
              <a:rPr lang="zh-CN" altLang="en-US" sz="2000" dirty="0" smtClean="0">
                <a:latin typeface="+mn-ea"/>
              </a:rPr>
              <a:t>，推进世界一体化</a:t>
            </a:r>
            <a:r>
              <a:rPr lang="zh-CN" altLang="en-US" sz="2000" dirty="0">
                <a:latin typeface="+mn-ea"/>
              </a:rPr>
              <a:t>的重大</a:t>
            </a:r>
            <a:r>
              <a:rPr lang="zh-CN" altLang="en-US" sz="2000" dirty="0" smtClean="0">
                <a:latin typeface="+mn-ea"/>
              </a:rPr>
              <a:t>举措</a:t>
            </a:r>
            <a:r>
              <a:rPr lang="zh-CN" altLang="en-US" sz="2000" dirty="0">
                <a:latin typeface="+mn-ea"/>
              </a:rPr>
              <a:t>。</a:t>
            </a:r>
            <a:endParaRPr lang="en-US" altLang="zh-CN" sz="2000" dirty="0" smtClean="0">
              <a:latin typeface="+mn-ea"/>
            </a:endParaRPr>
          </a:p>
        </p:txBody>
      </p:sp>
      <p:sp>
        <p:nvSpPr>
          <p:cNvPr id="5" name="矩形: 圆角 39"/>
          <p:cNvSpPr/>
          <p:nvPr/>
        </p:nvSpPr>
        <p:spPr>
          <a:xfrm>
            <a:off x="1115616" y="1310964"/>
            <a:ext cx="387688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我国区域经济一体化发展趋势</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第一</a:t>
            </a:r>
            <a:r>
              <a:rPr lang="zh-CN" altLang="en-US" dirty="0" smtClean="0"/>
              <a:t>节 区域贸易与竞争</a:t>
            </a:r>
            <a:endParaRPr lang="zh-CN" altLang="en-US" dirty="0"/>
          </a:p>
        </p:txBody>
      </p:sp>
      <p:sp>
        <p:nvSpPr>
          <p:cNvPr id="5123" name="内容占位符 2"/>
          <p:cNvSpPr>
            <a:spLocks noGrp="1"/>
          </p:cNvSpPr>
          <p:nvPr>
            <p:ph idx="1"/>
          </p:nvPr>
        </p:nvSpPr>
        <p:spPr bwMode="auto">
          <a:xfrm>
            <a:off x="395288" y="1412875"/>
            <a:ext cx="8302625" cy="4608513"/>
          </a:xfrm>
          <a:noFill/>
          <a:ln w="317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indent="0">
              <a:buFontTx/>
              <a:buNone/>
            </a:pPr>
            <a:r>
              <a:rPr lang="zh-CN" altLang="en-US" sz="2400" smtClean="0"/>
              <a:t>                           </a:t>
            </a:r>
            <a:endParaRPr lang="en-US" altLang="zh-CN" sz="2400" dirty="0"/>
          </a:p>
          <a:p>
            <a:pPr marL="0" indent="0">
              <a:buFontTx/>
              <a:buNone/>
            </a:pPr>
            <a:r>
              <a:rPr lang="en-US" altLang="zh-CN" sz="2400" smtClean="0"/>
              <a:t>                     </a:t>
            </a:r>
            <a:endParaRPr lang="en-US" altLang="zh-CN" sz="2400" dirty="0" smtClean="0"/>
          </a:p>
          <a:p>
            <a:pPr marL="0" indent="539750">
              <a:buNone/>
            </a:pPr>
            <a:endParaRPr lang="en-US" altLang="zh-CN" sz="2000" dirty="0" smtClean="0">
              <a:latin typeface="+mn-ea"/>
            </a:endParaRPr>
          </a:p>
          <a:p>
            <a:pPr marL="0" indent="539750">
              <a:buNone/>
            </a:pPr>
            <a:r>
              <a:rPr lang="zh-CN" altLang="zh-CN" sz="2000" dirty="0" smtClean="0">
                <a:latin typeface="+mn-ea"/>
              </a:rPr>
              <a:t>区际</a:t>
            </a:r>
            <a:r>
              <a:rPr lang="zh-CN" altLang="zh-CN" sz="2000" dirty="0">
                <a:latin typeface="+mn-ea"/>
              </a:rPr>
              <a:t>分工是因为自然条件和自然资源分布不均衡而形成的</a:t>
            </a:r>
            <a:r>
              <a:rPr lang="zh-CN" altLang="en-US" sz="2000" dirty="0">
                <a:latin typeface="+mn-ea"/>
              </a:rPr>
              <a:t>区域间的生产分配</a:t>
            </a:r>
            <a:r>
              <a:rPr lang="zh-CN" altLang="zh-CN" sz="2000" dirty="0">
                <a:latin typeface="+mn-ea"/>
              </a:rPr>
              <a:t>，又随着社会生产力的发展而得到发展。</a:t>
            </a:r>
            <a:endParaRPr lang="en-US" altLang="zh-CN" sz="2000" dirty="0">
              <a:latin typeface="+mn-ea"/>
            </a:endParaRPr>
          </a:p>
          <a:p>
            <a:pPr marL="0" indent="539750">
              <a:buNone/>
            </a:pPr>
            <a:r>
              <a:rPr lang="zh-CN" altLang="zh-CN" sz="2000" dirty="0">
                <a:latin typeface="+mn-ea"/>
              </a:rPr>
              <a:t>区际分工主要表现在两个方面，一是部门间的分工与协作，二是区际分工与协作。</a:t>
            </a:r>
            <a:endParaRPr lang="en-US" altLang="zh-CN" sz="2000" dirty="0">
              <a:latin typeface="+mn-ea"/>
            </a:endParaRPr>
          </a:p>
          <a:p>
            <a:pPr marL="0" indent="0">
              <a:buFontTx/>
              <a:buNone/>
            </a:pPr>
            <a:r>
              <a:rPr lang="en-US" altLang="zh-CN" sz="2000" smtClean="0"/>
              <a:t>                         </a:t>
            </a:r>
            <a:endParaRPr lang="en-US" altLang="zh-CN" sz="2000" dirty="0"/>
          </a:p>
          <a:p>
            <a:pPr marL="0" indent="0">
              <a:buFontTx/>
              <a:buNone/>
            </a:pPr>
            <a:r>
              <a:rPr lang="zh-CN" altLang="en-US" sz="2000" smtClean="0"/>
              <a:t>         </a:t>
            </a:r>
            <a:endParaRPr lang="en-US" altLang="zh-CN" sz="2000" dirty="0"/>
          </a:p>
          <a:p>
            <a:pPr marL="0" indent="539750">
              <a:buNone/>
            </a:pPr>
            <a:r>
              <a:rPr lang="zh-CN" altLang="zh-CN" sz="2000" dirty="0">
                <a:latin typeface="+mn-ea"/>
              </a:rPr>
              <a:t>随着生产力的发展，区际分工首先形成工商业与农业的分工，接着形成商业与工业的分工，最后形成不同生产工序上的分工，产业分工越来越细化，产业部门越来越</a:t>
            </a:r>
            <a:r>
              <a:rPr lang="zh-CN" altLang="zh-CN" sz="2000">
                <a:latin typeface="+mn-ea"/>
              </a:rPr>
              <a:t>多</a:t>
            </a:r>
            <a:r>
              <a:rPr lang="zh-CN" altLang="zh-CN" sz="2000" smtClean="0">
                <a:latin typeface="+mn-ea"/>
              </a:rPr>
              <a:t>。</a:t>
            </a:r>
            <a:r>
              <a:rPr lang="en-US" altLang="zh-CN" sz="2000" smtClean="0">
                <a:latin typeface="+mn-ea"/>
              </a:rPr>
              <a:t>        </a:t>
            </a:r>
            <a:endParaRPr lang="en-US" altLang="zh-CN" sz="2000" dirty="0">
              <a:latin typeface="+mn-ea"/>
            </a:endParaRPr>
          </a:p>
          <a:p>
            <a:pPr marL="0" indent="0">
              <a:buFontTx/>
              <a:buNone/>
            </a:pPr>
            <a:r>
              <a:rPr lang="en-US" altLang="zh-CN" sz="2000" smtClean="0"/>
              <a:t>        </a:t>
            </a:r>
            <a:endParaRPr lang="en-US" altLang="zh-CN" sz="2000" dirty="0"/>
          </a:p>
          <a:p>
            <a:pPr marL="0" indent="0">
              <a:buFontTx/>
              <a:buNone/>
            </a:pPr>
            <a:r>
              <a:rPr lang="en-US" altLang="zh-CN" sz="2000" smtClean="0"/>
              <a:t>     </a:t>
            </a:r>
            <a:endParaRPr lang="en-US" altLang="zh-CN" sz="2000" dirty="0"/>
          </a:p>
        </p:txBody>
      </p:sp>
      <p:sp>
        <p:nvSpPr>
          <p:cNvPr id="4" name="矩形: 圆角 39"/>
          <p:cNvSpPr/>
          <p:nvPr/>
        </p:nvSpPr>
        <p:spPr>
          <a:xfrm>
            <a:off x="755576" y="2172173"/>
            <a:ext cx="1547539"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a:solidFill>
                  <a:prstClr val="black"/>
                </a:solidFill>
                <a:latin typeface="仿宋" panose="02010609060101010101" pitchFamily="49" charset="-122"/>
                <a:ea typeface="仿宋" panose="02010609060101010101" pitchFamily="49" charset="-122"/>
              </a:rPr>
              <a:t>区际</a:t>
            </a:r>
            <a:r>
              <a:rPr lang="zh-CN" altLang="en-US" sz="2000" b="1" dirty="0" smtClean="0">
                <a:solidFill>
                  <a:prstClr val="black"/>
                </a:solidFill>
                <a:latin typeface="仿宋" panose="02010609060101010101" pitchFamily="49" charset="-122"/>
                <a:ea typeface="仿宋" panose="02010609060101010101" pitchFamily="49" charset="-122"/>
              </a:rPr>
              <a:t>分工</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5" name="矩形: 圆角 39"/>
          <p:cNvSpPr/>
          <p:nvPr/>
        </p:nvSpPr>
        <p:spPr>
          <a:xfrm>
            <a:off x="755576" y="4221088"/>
            <a:ext cx="151216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smtClean="0">
                <a:solidFill>
                  <a:prstClr val="black"/>
                </a:solidFill>
                <a:latin typeface="仿宋" panose="02010609060101010101" pitchFamily="49" charset="-122"/>
                <a:ea typeface="仿宋" panose="02010609060101010101" pitchFamily="49" charset="-122"/>
              </a:rPr>
              <a:t>分工</a:t>
            </a:r>
            <a:r>
              <a:rPr lang="zh-CN" altLang="en-US" sz="2000" b="1" dirty="0">
                <a:solidFill>
                  <a:prstClr val="black"/>
                </a:solidFill>
                <a:latin typeface="仿宋" panose="02010609060101010101" pitchFamily="49" charset="-122"/>
                <a:ea typeface="仿宋" panose="02010609060101010101" pitchFamily="49" charset="-122"/>
              </a:rPr>
              <a:t>演变</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20" name="矩形: 圆角 39"/>
          <p:cNvSpPr/>
          <p:nvPr/>
        </p:nvSpPr>
        <p:spPr>
          <a:xfrm>
            <a:off x="395288" y="1412875"/>
            <a:ext cx="4104704"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1</a:t>
            </a:r>
            <a:r>
              <a:rPr lang="zh-CN" altLang="en-US" sz="2400" b="1" dirty="0" smtClean="0">
                <a:solidFill>
                  <a:prstClr val="black"/>
                </a:solidFill>
                <a:latin typeface="仿宋" panose="02010609060101010101" pitchFamily="49" charset="-122"/>
                <a:ea typeface="仿宋" panose="02010609060101010101" pitchFamily="49" charset="-122"/>
              </a:rPr>
              <a:t>、马克思主义区际分工理论</a:t>
            </a:r>
            <a:endParaRPr lang="zh-CN" altLang="en-US" sz="24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区域贸易与竞争</a:t>
            </a:r>
            <a:endParaRPr lang="zh-CN" altLang="en-US" dirty="0"/>
          </a:p>
        </p:txBody>
      </p:sp>
      <p:sp>
        <p:nvSpPr>
          <p:cNvPr id="27651" name="内容占位符 2"/>
          <p:cNvSpPr>
            <a:spLocks noGrp="1"/>
          </p:cNvSpPr>
          <p:nvPr>
            <p:ph idx="1"/>
          </p:nvPr>
        </p:nvSpPr>
        <p:spPr bwMode="auto">
          <a:xfrm>
            <a:off x="468313" y="1381125"/>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pPr>
            <a:r>
              <a:rPr lang="zh-CN" altLang="en-US" sz="2000" smtClean="0"/>
              <a:t>       </a:t>
            </a:r>
            <a:endParaRPr lang="en-US" altLang="zh-CN" sz="2000" dirty="0"/>
          </a:p>
          <a:p>
            <a:pPr marL="0" indent="0">
              <a:buFontTx/>
              <a:buNone/>
            </a:pPr>
            <a:endParaRPr lang="en-US" altLang="zh-CN" sz="2000" dirty="0"/>
          </a:p>
          <a:p>
            <a:pPr marL="0" indent="539750">
              <a:buNone/>
            </a:pPr>
            <a:endParaRPr lang="en-US" altLang="zh-CN" sz="2000" dirty="0" smtClean="0">
              <a:latin typeface="+mn-ea"/>
            </a:endParaRPr>
          </a:p>
          <a:p>
            <a:pPr marL="0" indent="539750">
              <a:buNone/>
            </a:pPr>
            <a:r>
              <a:rPr lang="zh-CN" altLang="zh-CN" sz="2000" dirty="0" smtClean="0">
                <a:latin typeface="+mn-ea"/>
              </a:rPr>
              <a:t>绝对</a:t>
            </a:r>
            <a:r>
              <a:rPr lang="zh-CN" altLang="zh-CN" sz="2000" dirty="0">
                <a:latin typeface="+mn-ea"/>
              </a:rPr>
              <a:t>成本</a:t>
            </a:r>
            <a:r>
              <a:rPr lang="zh-CN" altLang="zh-CN" sz="2000" dirty="0" smtClean="0">
                <a:latin typeface="+mn-ea"/>
              </a:rPr>
              <a:t>学说</a:t>
            </a:r>
            <a:r>
              <a:rPr lang="zh-CN" altLang="en-US" sz="2000" dirty="0">
                <a:latin typeface="+mn-ea"/>
              </a:rPr>
              <a:t>是由斯</a:t>
            </a:r>
            <a:r>
              <a:rPr lang="zh-CN" altLang="en-US" sz="2000">
                <a:latin typeface="+mn-ea"/>
              </a:rPr>
              <a:t>密</a:t>
            </a:r>
            <a:r>
              <a:rPr lang="zh-CN" altLang="en-US" sz="2000" smtClean="0">
                <a:latin typeface="+mn-ea"/>
              </a:rPr>
              <a:t>在 </a:t>
            </a:r>
            <a:r>
              <a:rPr lang="en-US" altLang="zh-CN" sz="2000" smtClean="0">
                <a:latin typeface="+mn-ea"/>
              </a:rPr>
              <a:t>《</a:t>
            </a:r>
            <a:r>
              <a:rPr lang="zh-CN" altLang="en-US" sz="2000" dirty="0">
                <a:latin typeface="+mn-ea"/>
              </a:rPr>
              <a:t>国富</a:t>
            </a:r>
            <a:r>
              <a:rPr lang="zh-CN" altLang="en-US" sz="2000">
                <a:latin typeface="+mn-ea"/>
              </a:rPr>
              <a:t>论</a:t>
            </a:r>
            <a:r>
              <a:rPr lang="en-US" altLang="zh-CN" sz="2000" smtClean="0">
                <a:latin typeface="+mn-ea"/>
              </a:rPr>
              <a:t>》 </a:t>
            </a:r>
            <a:r>
              <a:rPr lang="zh-CN" altLang="en-US" sz="2000" smtClean="0">
                <a:latin typeface="+mn-ea"/>
              </a:rPr>
              <a:t>中</a:t>
            </a:r>
            <a:r>
              <a:rPr lang="zh-CN" altLang="en-US" sz="2000" dirty="0" smtClean="0">
                <a:latin typeface="+mn-ea"/>
              </a:rPr>
              <a:t>首次</a:t>
            </a:r>
            <a:r>
              <a:rPr lang="zh-CN" altLang="en-US" sz="2000" dirty="0">
                <a:latin typeface="+mn-ea"/>
              </a:rPr>
              <a:t>提出</a:t>
            </a:r>
            <a:r>
              <a:rPr lang="zh-CN" altLang="en-US" sz="2000" dirty="0" smtClean="0">
                <a:latin typeface="+mn-ea"/>
              </a:rPr>
              <a:t>的，它</a:t>
            </a:r>
            <a:r>
              <a:rPr lang="zh-CN" altLang="zh-CN" sz="2000" dirty="0" smtClean="0">
                <a:latin typeface="+mn-ea"/>
              </a:rPr>
              <a:t>从</a:t>
            </a:r>
            <a:r>
              <a:rPr lang="zh-CN" altLang="zh-CN" sz="2000" dirty="0">
                <a:latin typeface="+mn-ea"/>
              </a:rPr>
              <a:t>区域之间生产成本的绝对差异揭示区域分工是如何发生</a:t>
            </a:r>
            <a:r>
              <a:rPr lang="zh-CN" altLang="zh-CN" sz="2000" dirty="0" smtClean="0">
                <a:latin typeface="+mn-ea"/>
              </a:rPr>
              <a:t>的</a:t>
            </a:r>
            <a:r>
              <a:rPr lang="zh-CN" altLang="en-US" sz="2000" dirty="0" smtClean="0">
                <a:latin typeface="+mn-ea"/>
              </a:rPr>
              <a:t>，以及</a:t>
            </a:r>
            <a:r>
              <a:rPr lang="zh-CN" altLang="en-US" sz="2000" dirty="0">
                <a:latin typeface="+mn-ea"/>
              </a:rPr>
              <a:t>区域之间应该怎样开展分工才能对双方都有利</a:t>
            </a:r>
            <a:r>
              <a:rPr lang="zh-CN" altLang="zh-CN" sz="2000" dirty="0" smtClean="0">
                <a:latin typeface="+mn-ea"/>
              </a:rPr>
              <a:t>。</a:t>
            </a:r>
            <a:endParaRPr lang="en-US" altLang="zh-CN" sz="2000" dirty="0" smtClean="0">
              <a:latin typeface="+mn-ea"/>
            </a:endParaRPr>
          </a:p>
          <a:p>
            <a:pPr marL="0" indent="539750">
              <a:buNone/>
            </a:pPr>
            <a:r>
              <a:rPr lang="zh-CN" altLang="en-US" sz="2000" dirty="0">
                <a:latin typeface="+mn-ea"/>
              </a:rPr>
              <a:t>绝对成本</a:t>
            </a:r>
            <a:r>
              <a:rPr lang="zh-CN" altLang="en-US" sz="2000" dirty="0" smtClean="0">
                <a:latin typeface="+mn-ea"/>
              </a:rPr>
              <a:t>学说认为</a:t>
            </a:r>
            <a:r>
              <a:rPr lang="zh-CN" altLang="zh-CN" sz="2000" dirty="0" smtClean="0">
                <a:latin typeface="+mn-ea"/>
              </a:rPr>
              <a:t>每个</a:t>
            </a:r>
            <a:r>
              <a:rPr lang="zh-CN" altLang="zh-CN" sz="2000" dirty="0">
                <a:latin typeface="+mn-ea"/>
              </a:rPr>
              <a:t>区域</a:t>
            </a:r>
            <a:r>
              <a:rPr lang="zh-CN" altLang="zh-CN" sz="2000" dirty="0" smtClean="0">
                <a:latin typeface="+mn-ea"/>
              </a:rPr>
              <a:t>都</a:t>
            </a:r>
            <a:r>
              <a:rPr lang="zh-CN" altLang="en-US" sz="2000" dirty="0">
                <a:latin typeface="+mn-ea"/>
              </a:rPr>
              <a:t>都有适于生产某些特定商品的绝对有利的生产</a:t>
            </a:r>
            <a:r>
              <a:rPr lang="zh-CN" altLang="en-US" sz="2000" dirty="0" smtClean="0">
                <a:latin typeface="+mn-ea"/>
              </a:rPr>
              <a:t>条件或者优势。各区域必须</a:t>
            </a:r>
            <a:r>
              <a:rPr lang="zh-CN" altLang="zh-CN" sz="2000" dirty="0" smtClean="0">
                <a:latin typeface="+mn-ea"/>
              </a:rPr>
              <a:t>选择</a:t>
            </a:r>
            <a:r>
              <a:rPr lang="zh-CN" altLang="zh-CN" sz="2000" dirty="0">
                <a:latin typeface="+mn-ea"/>
              </a:rPr>
              <a:t>生产绝对成本最低的商品，然后彼此通过贸易进行交换</a:t>
            </a:r>
            <a:r>
              <a:rPr lang="zh-CN" altLang="zh-CN" sz="2000" dirty="0" smtClean="0">
                <a:latin typeface="+mn-ea"/>
              </a:rPr>
              <a:t>。</a:t>
            </a:r>
            <a:r>
              <a:rPr lang="zh-CN" altLang="en-US" sz="2000" dirty="0" smtClean="0">
                <a:latin typeface="+mn-ea"/>
              </a:rPr>
              <a:t>这种区域分工的产生</a:t>
            </a:r>
            <a:r>
              <a:rPr lang="zh-CN" altLang="zh-CN" sz="2000" dirty="0" smtClean="0">
                <a:latin typeface="+mn-ea"/>
              </a:rPr>
              <a:t>必须满足</a:t>
            </a:r>
            <a:r>
              <a:rPr lang="zh-CN" altLang="en-US" sz="2000" dirty="0" smtClean="0">
                <a:latin typeface="+mn-ea"/>
              </a:rPr>
              <a:t>区域间</a:t>
            </a:r>
            <a:r>
              <a:rPr lang="zh-CN" altLang="zh-CN" sz="2000" dirty="0" smtClean="0">
                <a:latin typeface="+mn-ea"/>
              </a:rPr>
              <a:t>自由</a:t>
            </a:r>
            <a:r>
              <a:rPr lang="zh-CN" altLang="zh-CN" sz="2000" dirty="0">
                <a:latin typeface="+mn-ea"/>
              </a:rPr>
              <a:t>贸易</a:t>
            </a:r>
            <a:r>
              <a:rPr lang="zh-CN" altLang="zh-CN" sz="2000" dirty="0" smtClean="0">
                <a:latin typeface="+mn-ea"/>
              </a:rPr>
              <a:t>与</a:t>
            </a:r>
            <a:r>
              <a:rPr lang="zh-CN" altLang="en-US" sz="2000" dirty="0" smtClean="0">
                <a:latin typeface="+mn-ea"/>
              </a:rPr>
              <a:t>各区域都</a:t>
            </a:r>
            <a:r>
              <a:rPr lang="zh-CN" altLang="zh-CN" sz="2000" dirty="0" smtClean="0">
                <a:latin typeface="+mn-ea"/>
              </a:rPr>
              <a:t>拥有</a:t>
            </a:r>
            <a:r>
              <a:rPr lang="zh-CN" altLang="zh-CN" sz="2000" dirty="0">
                <a:latin typeface="+mn-ea"/>
              </a:rPr>
              <a:t>绝对优势，后者是该学说的现实矛盾之处</a:t>
            </a:r>
            <a:r>
              <a:rPr lang="zh-CN" altLang="zh-CN" sz="2000" dirty="0" smtClean="0">
                <a:latin typeface="+mn-ea"/>
              </a:rPr>
              <a:t>。</a:t>
            </a:r>
            <a:endParaRPr lang="en-US" altLang="zh-CN" sz="2000" dirty="0" smtClean="0">
              <a:latin typeface="+mn-ea"/>
            </a:endParaRPr>
          </a:p>
          <a:p>
            <a:pPr marL="0" indent="539750">
              <a:buNone/>
            </a:pPr>
            <a:r>
              <a:rPr lang="zh-CN" altLang="en-US" sz="2000" dirty="0" smtClean="0">
                <a:latin typeface="+mn-ea"/>
              </a:rPr>
              <a:t>根据</a:t>
            </a:r>
            <a:r>
              <a:rPr lang="zh-CN" altLang="en-US" sz="2000" dirty="0">
                <a:latin typeface="+mn-ea"/>
              </a:rPr>
              <a:t>斯密的观点</a:t>
            </a:r>
            <a:r>
              <a:rPr lang="zh-CN" altLang="en-US" sz="2000" dirty="0" smtClean="0">
                <a:latin typeface="+mn-ea"/>
              </a:rPr>
              <a:t>，如果</a:t>
            </a:r>
            <a:r>
              <a:rPr lang="zh-CN" altLang="en-US" sz="2000" dirty="0">
                <a:latin typeface="+mn-ea"/>
              </a:rPr>
              <a:t>一个</a:t>
            </a:r>
            <a:r>
              <a:rPr lang="zh-CN" altLang="en-US" sz="2000" dirty="0" smtClean="0">
                <a:latin typeface="+mn-ea"/>
              </a:rPr>
              <a:t>区域</a:t>
            </a:r>
            <a:r>
              <a:rPr lang="zh-CN" altLang="en-US" sz="2000" dirty="0">
                <a:latin typeface="+mn-ea"/>
              </a:rPr>
              <a:t>与别的区域相比较</a:t>
            </a:r>
            <a:r>
              <a:rPr lang="zh-CN" altLang="en-US" sz="2000" dirty="0" smtClean="0">
                <a:latin typeface="+mn-ea"/>
              </a:rPr>
              <a:t>，在</a:t>
            </a:r>
            <a:r>
              <a:rPr lang="zh-CN" altLang="en-US" sz="2000" dirty="0">
                <a:latin typeface="+mn-ea"/>
              </a:rPr>
              <a:t>商品生产方面都处于绝对劣势</a:t>
            </a:r>
            <a:r>
              <a:rPr lang="zh-CN" altLang="en-US" sz="2000" dirty="0" smtClean="0">
                <a:latin typeface="+mn-ea"/>
              </a:rPr>
              <a:t>，那么</a:t>
            </a:r>
            <a:r>
              <a:rPr lang="zh-CN" altLang="en-US" sz="2000" dirty="0">
                <a:latin typeface="+mn-ea"/>
              </a:rPr>
              <a:t>就很难甚至</a:t>
            </a:r>
            <a:r>
              <a:rPr lang="zh-CN" altLang="en-US" sz="2000" dirty="0" smtClean="0">
                <a:latin typeface="+mn-ea"/>
              </a:rPr>
              <a:t>不可能发生</a:t>
            </a:r>
            <a:r>
              <a:rPr lang="zh-CN" altLang="en-US" sz="2000" dirty="0">
                <a:latin typeface="+mn-ea"/>
              </a:rPr>
              <a:t>区域分工和贸易</a:t>
            </a:r>
            <a:r>
              <a:rPr lang="zh-CN" altLang="en-US" sz="2000" dirty="0" smtClean="0">
                <a:latin typeface="+mn-ea"/>
              </a:rPr>
              <a:t>。这种认识与</a:t>
            </a:r>
            <a:r>
              <a:rPr lang="zh-CN" altLang="en-US" sz="2000" dirty="0">
                <a:latin typeface="+mn-ea"/>
              </a:rPr>
              <a:t>现实的区域分工和贸易存在矛盾。</a:t>
            </a:r>
            <a:endParaRPr lang="zh-CN" altLang="zh-CN" sz="2000" dirty="0">
              <a:latin typeface="+mn-ea"/>
            </a:endParaRPr>
          </a:p>
        </p:txBody>
      </p:sp>
      <p:sp>
        <p:nvSpPr>
          <p:cNvPr id="4" name="矩形: 圆角 39"/>
          <p:cNvSpPr/>
          <p:nvPr/>
        </p:nvSpPr>
        <p:spPr>
          <a:xfrm>
            <a:off x="468312" y="1347660"/>
            <a:ext cx="3167583"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2</a:t>
            </a:r>
            <a:r>
              <a:rPr lang="zh-CN" altLang="en-US" sz="2400" b="1" dirty="0" smtClean="0">
                <a:solidFill>
                  <a:prstClr val="black"/>
                </a:solidFill>
                <a:latin typeface="仿宋" panose="02010609060101010101" pitchFamily="49" charset="-122"/>
                <a:ea typeface="仿宋" panose="02010609060101010101" pitchFamily="49" charset="-122"/>
              </a:rPr>
              <a:t>、</a:t>
            </a:r>
            <a:r>
              <a:rPr lang="zh-CN" altLang="en-US" sz="2400" b="1" dirty="0">
                <a:solidFill>
                  <a:prstClr val="black"/>
                </a:solidFill>
                <a:latin typeface="仿宋" panose="02010609060101010101" pitchFamily="49" charset="-122"/>
                <a:ea typeface="仿宋" panose="02010609060101010101" pitchFamily="49" charset="-122"/>
              </a:rPr>
              <a:t>区际贸易基本理论</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1043608" y="2074285"/>
            <a:ext cx="20162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a:solidFill>
                  <a:prstClr val="black"/>
                </a:solidFill>
                <a:latin typeface="仿宋" panose="02010609060101010101" pitchFamily="49" charset="-122"/>
                <a:ea typeface="仿宋" panose="02010609060101010101" pitchFamily="49" charset="-122"/>
              </a:rPr>
              <a:t>绝对成本学说</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斯密的故事：大头针的</a:t>
            </a:r>
            <a:r>
              <a:rPr lang="zh-CN" altLang="en-US"/>
              <a:t>案例</a:t>
            </a:r>
            <a:endParaRPr lang="zh-CN" altLang="en-US"/>
          </a:p>
        </p:txBody>
      </p:sp>
      <p:sp>
        <p:nvSpPr>
          <p:cNvPr id="3" name="内容占位符 2"/>
          <p:cNvSpPr>
            <a:spLocks noGrp="1"/>
          </p:cNvSpPr>
          <p:nvPr>
            <p:ph idx="1"/>
          </p:nvPr>
        </p:nvSpPr>
        <p:spPr/>
        <p:txBody>
          <a:bodyPr/>
          <a:p>
            <a:r>
              <a:rPr lang="zh-CN" altLang="en-US"/>
              <a:t>一个不熟练的工人，尽管他可能严肃而勤奋的工作，也许一天也生产不了一个大头针，最多也不过是生产少量的几个。</a:t>
            </a:r>
            <a:endParaRPr lang="zh-CN" altLang="en-US"/>
          </a:p>
          <a:p>
            <a:r>
              <a:rPr lang="zh-CN" altLang="en-US"/>
              <a:t>但是，通过工人的专业化：一个工人拉住铁丝，另外一个工人使它伸长，第三个人负责剪断，第四个人负责磨尖，第五个人打磨上端，好在上面加一个头，于是……为了生产一枚大头针，需要18道工序。</a:t>
            </a:r>
            <a:endParaRPr lang="zh-CN" altLang="en-US"/>
          </a:p>
          <a:p>
            <a:r>
              <a:rPr lang="zh-CN" altLang="en-US"/>
              <a:t>最近我刚刚参观了一家工厂，那里有10名工人，每天可以生产48000枚大头针，也就是说，平均每个人约能生产近五千枚大头针。</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区域贸易与竞争</a:t>
            </a:r>
            <a:endParaRPr lang="zh-CN" altLang="en-US" dirty="0"/>
          </a:p>
        </p:txBody>
      </p:sp>
      <p:sp>
        <p:nvSpPr>
          <p:cNvPr id="24579" name="内容占位符 2"/>
          <p:cNvSpPr>
            <a:spLocks noGrp="1"/>
          </p:cNvSpPr>
          <p:nvPr>
            <p:ph idx="1"/>
          </p:nvPr>
        </p:nvSpPr>
        <p:spPr bwMode="auto">
          <a:xfrm>
            <a:off x="457200" y="1268413"/>
            <a:ext cx="8229600" cy="53292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defRPr/>
            </a:pPr>
            <a:endParaRPr lang="en-US" altLang="zh-CN" dirty="0"/>
          </a:p>
          <a:p>
            <a:pPr marL="0" indent="539750">
              <a:buNone/>
              <a:defRPr/>
            </a:pPr>
            <a:endParaRPr lang="en-US" altLang="zh-CN" sz="2000" dirty="0" smtClean="0">
              <a:latin typeface="+mn-ea"/>
            </a:endParaRPr>
          </a:p>
          <a:p>
            <a:pPr marL="0" indent="539750">
              <a:buNone/>
              <a:defRPr/>
            </a:pPr>
            <a:r>
              <a:rPr lang="zh-CN" altLang="en-US" sz="2000" dirty="0" smtClean="0">
                <a:latin typeface="+mn-ea"/>
              </a:rPr>
              <a:t>这个</a:t>
            </a:r>
            <a:r>
              <a:rPr lang="zh-CN" altLang="en-US" sz="2000" dirty="0">
                <a:latin typeface="+mn-ea"/>
              </a:rPr>
              <a:t>学说是由李嘉图在</a:t>
            </a:r>
            <a:r>
              <a:rPr lang="en-US" altLang="zh-CN" sz="2000" dirty="0">
                <a:latin typeface="+mn-ea"/>
              </a:rPr>
              <a:t>1817</a:t>
            </a:r>
            <a:r>
              <a:rPr lang="zh-CN" altLang="en-US" sz="2000" dirty="0">
                <a:latin typeface="+mn-ea"/>
              </a:rPr>
              <a:t>年出版的</a:t>
            </a:r>
            <a:r>
              <a:rPr lang="en-US" altLang="zh-CN" sz="2000" dirty="0">
                <a:latin typeface="+mn-ea"/>
              </a:rPr>
              <a:t>《</a:t>
            </a:r>
            <a:r>
              <a:rPr lang="zh-CN" altLang="en-US" sz="2000" dirty="0">
                <a:latin typeface="+mn-ea"/>
              </a:rPr>
              <a:t>政治经济学及赋税原理</a:t>
            </a:r>
            <a:r>
              <a:rPr lang="en-US" altLang="zh-CN" sz="2000" dirty="0">
                <a:latin typeface="+mn-ea"/>
              </a:rPr>
              <a:t>》</a:t>
            </a:r>
            <a:r>
              <a:rPr lang="zh-CN" altLang="en-US" sz="2000" dirty="0">
                <a:latin typeface="+mn-ea"/>
              </a:rPr>
              <a:t>中提出的。该学说提出各</a:t>
            </a:r>
            <a:r>
              <a:rPr lang="zh-CN" altLang="zh-CN" sz="2000" dirty="0">
                <a:latin typeface="+mn-ea"/>
              </a:rPr>
              <a:t>区域之间</a:t>
            </a:r>
            <a:r>
              <a:rPr lang="zh-CN" altLang="en-US" sz="2000" dirty="0">
                <a:latin typeface="+mn-ea"/>
              </a:rPr>
              <a:t>通过比较</a:t>
            </a:r>
            <a:r>
              <a:rPr lang="zh-CN" altLang="zh-CN" sz="2000" dirty="0">
                <a:latin typeface="+mn-ea"/>
              </a:rPr>
              <a:t>生产成本的相对优势，</a:t>
            </a:r>
            <a:r>
              <a:rPr lang="zh-CN" altLang="en-US" sz="2000" dirty="0">
                <a:latin typeface="+mn-ea"/>
              </a:rPr>
              <a:t>利用生产成本的相对有利条件，</a:t>
            </a:r>
            <a:r>
              <a:rPr lang="zh-CN" altLang="zh-CN" sz="2000" dirty="0">
                <a:latin typeface="+mn-ea"/>
              </a:rPr>
              <a:t>发展专业化生产与区域贸易</a:t>
            </a:r>
            <a:r>
              <a:rPr lang="zh-CN" altLang="zh-CN" sz="2000" dirty="0" smtClean="0">
                <a:latin typeface="+mn-ea"/>
              </a:rPr>
              <a:t>。</a:t>
            </a:r>
            <a:endParaRPr lang="en-US" altLang="zh-CN" sz="2000" dirty="0">
              <a:latin typeface="+mn-ea"/>
            </a:endParaRPr>
          </a:p>
          <a:p>
            <a:pPr marL="0" indent="539750">
              <a:buNone/>
              <a:defRPr/>
            </a:pPr>
            <a:r>
              <a:rPr lang="zh-CN" altLang="en-US" sz="2000" dirty="0">
                <a:latin typeface="+mn-ea"/>
              </a:rPr>
              <a:t>如果有两个生产率水平不相等的国家</a:t>
            </a:r>
            <a:r>
              <a:rPr lang="zh-CN" altLang="en-US" sz="2000" dirty="0" smtClean="0">
                <a:latin typeface="+mn-ea"/>
              </a:rPr>
              <a:t>，其中</a:t>
            </a:r>
            <a:r>
              <a:rPr lang="zh-CN" altLang="en-US" sz="2000" dirty="0">
                <a:latin typeface="+mn-ea"/>
              </a:rPr>
              <a:t>一个国家生产任何一种</a:t>
            </a:r>
            <a:r>
              <a:rPr lang="zh-CN" altLang="en-US" sz="2000" dirty="0" smtClean="0">
                <a:latin typeface="+mn-ea"/>
              </a:rPr>
              <a:t>商品都</a:t>
            </a:r>
            <a:r>
              <a:rPr lang="zh-CN" altLang="en-US" sz="2000" dirty="0">
                <a:latin typeface="+mn-ea"/>
              </a:rPr>
              <a:t>处于绝对有利的地位</a:t>
            </a:r>
            <a:r>
              <a:rPr lang="zh-CN" altLang="en-US" sz="2000" dirty="0" smtClean="0">
                <a:latin typeface="+mn-ea"/>
              </a:rPr>
              <a:t>，但</a:t>
            </a:r>
            <a:r>
              <a:rPr lang="zh-CN" altLang="en-US" sz="2000" dirty="0">
                <a:latin typeface="+mn-ea"/>
              </a:rPr>
              <a:t>有利的程度不同</a:t>
            </a:r>
            <a:r>
              <a:rPr lang="zh-CN" altLang="en-US" sz="2000" dirty="0" smtClean="0">
                <a:latin typeface="+mn-ea"/>
              </a:rPr>
              <a:t>；另</a:t>
            </a:r>
            <a:r>
              <a:rPr lang="zh-CN" altLang="en-US" sz="2000" dirty="0">
                <a:latin typeface="+mn-ea"/>
              </a:rPr>
              <a:t>一个国家生产任何一种商品都处于</a:t>
            </a:r>
            <a:r>
              <a:rPr lang="zh-CN" altLang="en-US" sz="2000" dirty="0" smtClean="0">
                <a:latin typeface="+mn-ea"/>
              </a:rPr>
              <a:t>绝对</a:t>
            </a:r>
            <a:r>
              <a:rPr lang="zh-CN" altLang="en-US" sz="2000" dirty="0">
                <a:latin typeface="+mn-ea"/>
              </a:rPr>
              <a:t>不利地位</a:t>
            </a:r>
            <a:r>
              <a:rPr lang="zh-CN" altLang="en-US" sz="2000" dirty="0" smtClean="0">
                <a:latin typeface="+mn-ea"/>
              </a:rPr>
              <a:t>，但</a:t>
            </a:r>
            <a:r>
              <a:rPr lang="zh-CN" altLang="en-US" sz="2000" dirty="0">
                <a:latin typeface="+mn-ea"/>
              </a:rPr>
              <a:t>不利的程度也不同</a:t>
            </a:r>
            <a:r>
              <a:rPr lang="zh-CN" altLang="en-US" sz="2000" dirty="0" smtClean="0">
                <a:latin typeface="+mn-ea"/>
              </a:rPr>
              <a:t>；在</a:t>
            </a:r>
            <a:r>
              <a:rPr lang="zh-CN" altLang="en-US" sz="2000" dirty="0">
                <a:latin typeface="+mn-ea"/>
              </a:rPr>
              <a:t>这样的情况下</a:t>
            </a:r>
            <a:r>
              <a:rPr lang="zh-CN" altLang="en-US" sz="2000" dirty="0" smtClean="0">
                <a:latin typeface="+mn-ea"/>
              </a:rPr>
              <a:t>，两</a:t>
            </a:r>
            <a:r>
              <a:rPr lang="zh-CN" altLang="en-US" sz="2000" dirty="0">
                <a:latin typeface="+mn-ea"/>
              </a:rPr>
              <a:t>个国家仍然</a:t>
            </a:r>
            <a:r>
              <a:rPr lang="zh-CN" altLang="en-US" sz="2000" dirty="0" smtClean="0">
                <a:latin typeface="+mn-ea"/>
              </a:rPr>
              <a:t>可以</a:t>
            </a:r>
            <a:r>
              <a:rPr lang="zh-CN" altLang="zh-CN" sz="2000" dirty="0" smtClean="0">
                <a:latin typeface="+mn-ea"/>
              </a:rPr>
              <a:t>利用有利</a:t>
            </a:r>
            <a:r>
              <a:rPr lang="en-US" altLang="zh-CN" sz="2000" dirty="0" smtClean="0">
                <a:latin typeface="+mn-ea"/>
              </a:rPr>
              <a:t>/</a:t>
            </a:r>
            <a:r>
              <a:rPr lang="zh-CN" altLang="zh-CN" sz="2000" dirty="0" smtClean="0">
                <a:latin typeface="+mn-ea"/>
              </a:rPr>
              <a:t>不利的程度实现互补，攫取收益</a:t>
            </a:r>
            <a:r>
              <a:rPr lang="zh-CN" altLang="en-US" sz="2000" dirty="0" smtClean="0">
                <a:latin typeface="+mn-ea"/>
              </a:rPr>
              <a:t>。</a:t>
            </a:r>
            <a:endParaRPr lang="en-US" altLang="zh-CN" sz="2000" dirty="0" smtClean="0">
              <a:latin typeface="+mn-ea"/>
            </a:endParaRPr>
          </a:p>
          <a:p>
            <a:pPr marL="0" indent="539750">
              <a:buNone/>
              <a:defRPr/>
            </a:pPr>
            <a:r>
              <a:rPr lang="zh-CN" altLang="en-US" sz="2000" dirty="0">
                <a:latin typeface="+mn-ea"/>
              </a:rPr>
              <a:t>比较成本学说弥补了绝对成本学说的不足</a:t>
            </a:r>
            <a:r>
              <a:rPr lang="zh-CN" altLang="en-US" sz="2000" dirty="0" smtClean="0">
                <a:latin typeface="+mn-ea"/>
              </a:rPr>
              <a:t>，认为区域分工</a:t>
            </a:r>
            <a:r>
              <a:rPr lang="zh-CN" altLang="en-US" sz="2000" dirty="0">
                <a:latin typeface="+mn-ea"/>
              </a:rPr>
              <a:t>并不要求各区域具有绝对成本的优势</a:t>
            </a:r>
            <a:r>
              <a:rPr lang="zh-CN" altLang="en-US" sz="2000" dirty="0" smtClean="0">
                <a:latin typeface="+mn-ea"/>
              </a:rPr>
              <a:t>，而主要</a:t>
            </a:r>
            <a:r>
              <a:rPr lang="zh-CN" altLang="en-US" sz="2000" dirty="0">
                <a:latin typeface="+mn-ea"/>
              </a:rPr>
              <a:t>是对区域相对成本优势的</a:t>
            </a:r>
            <a:r>
              <a:rPr lang="zh-CN" altLang="en-US" sz="2000" dirty="0" smtClean="0">
                <a:latin typeface="+mn-ea"/>
              </a:rPr>
              <a:t>利用</a:t>
            </a:r>
            <a:r>
              <a:rPr lang="zh-CN" altLang="en-US" sz="2000" dirty="0">
                <a:latin typeface="+mn-ea"/>
              </a:rPr>
              <a:t>。</a:t>
            </a:r>
            <a:r>
              <a:rPr lang="zh-CN" altLang="en-US" sz="2000" dirty="0" smtClean="0">
                <a:latin typeface="+mn-ea"/>
              </a:rPr>
              <a:t>在</a:t>
            </a:r>
            <a:r>
              <a:rPr lang="zh-CN" altLang="en-US" sz="2000" dirty="0">
                <a:latin typeface="+mn-ea"/>
              </a:rPr>
              <a:t>比较成本基础上所形成的区域分工</a:t>
            </a:r>
            <a:r>
              <a:rPr lang="zh-CN" altLang="en-US" sz="2000" dirty="0" smtClean="0">
                <a:latin typeface="+mn-ea"/>
              </a:rPr>
              <a:t>，不仅</a:t>
            </a:r>
            <a:r>
              <a:rPr lang="zh-CN" altLang="en-US" sz="2000" dirty="0">
                <a:latin typeface="+mn-ea"/>
              </a:rPr>
              <a:t>可以使各区域</a:t>
            </a:r>
            <a:r>
              <a:rPr lang="zh-CN" altLang="en-US" sz="2000" dirty="0" smtClean="0">
                <a:latin typeface="+mn-ea"/>
              </a:rPr>
              <a:t>获得</a:t>
            </a:r>
            <a:r>
              <a:rPr lang="zh-CN" altLang="en-US" sz="2000" dirty="0">
                <a:latin typeface="+mn-ea"/>
              </a:rPr>
              <a:t>更高的收益</a:t>
            </a:r>
            <a:r>
              <a:rPr lang="zh-CN" altLang="en-US" sz="2000" dirty="0" smtClean="0">
                <a:latin typeface="+mn-ea"/>
              </a:rPr>
              <a:t>，也</a:t>
            </a:r>
            <a:r>
              <a:rPr lang="zh-CN" altLang="en-US" sz="2000" dirty="0">
                <a:latin typeface="+mn-ea"/>
              </a:rPr>
              <a:t>可以增加区域经济发展的</a:t>
            </a:r>
            <a:r>
              <a:rPr lang="zh-CN" altLang="en-US" sz="2000" dirty="0" smtClean="0">
                <a:latin typeface="+mn-ea"/>
              </a:rPr>
              <a:t>总体</a:t>
            </a:r>
            <a:r>
              <a:rPr lang="zh-CN" altLang="en-US" sz="2000">
                <a:latin typeface="+mn-ea"/>
              </a:rPr>
              <a:t>收益</a:t>
            </a:r>
            <a:r>
              <a:rPr lang="zh-CN" altLang="en-US" sz="2000" smtClean="0">
                <a:latin typeface="+mn-ea"/>
              </a:rPr>
              <a:t>。 </a:t>
            </a:r>
            <a:endParaRPr lang="en-US" altLang="zh-CN" sz="2000" dirty="0">
              <a:latin typeface="+mn-ea"/>
            </a:endParaRPr>
          </a:p>
          <a:p>
            <a:pPr marL="0" indent="0">
              <a:buFontTx/>
              <a:buNone/>
              <a:defRPr/>
            </a:pPr>
            <a:endParaRPr lang="zh-CN" altLang="en-US" sz="2000" dirty="0"/>
          </a:p>
        </p:txBody>
      </p:sp>
      <p:sp>
        <p:nvSpPr>
          <p:cNvPr id="6" name="矩形: 圆角 39"/>
          <p:cNvSpPr/>
          <p:nvPr/>
        </p:nvSpPr>
        <p:spPr>
          <a:xfrm>
            <a:off x="1043608" y="1556792"/>
            <a:ext cx="20162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a:solidFill>
                  <a:prstClr val="black"/>
                </a:solidFill>
                <a:latin typeface="仿宋" panose="02010609060101010101" pitchFamily="49" charset="-122"/>
                <a:ea typeface="仿宋" panose="02010609060101010101" pitchFamily="49" charset="-122"/>
              </a:rPr>
              <a:t>比较</a:t>
            </a:r>
            <a:r>
              <a:rPr lang="zh-CN" altLang="en-US" sz="2000" b="1" noProof="0" dirty="0" smtClean="0">
                <a:solidFill>
                  <a:prstClr val="black"/>
                </a:solidFill>
                <a:latin typeface="仿宋" panose="02010609060101010101" pitchFamily="49" charset="-122"/>
                <a:ea typeface="仿宋" panose="02010609060101010101" pitchFamily="49" charset="-122"/>
              </a:rPr>
              <a:t>成本</a:t>
            </a:r>
            <a:r>
              <a:rPr lang="zh-CN" altLang="en-US" sz="2000" b="1" noProof="0" dirty="0">
                <a:solidFill>
                  <a:prstClr val="black"/>
                </a:solidFill>
                <a:latin typeface="仿宋" panose="02010609060101010101" pitchFamily="49" charset="-122"/>
                <a:ea typeface="仿宋" panose="02010609060101010101" pitchFamily="49" charset="-122"/>
              </a:rPr>
              <a:t>学说</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区域贸易与竞争</a:t>
            </a:r>
            <a:endParaRPr lang="zh-CN" altLang="en-US" dirty="0"/>
          </a:p>
        </p:txBody>
      </p:sp>
      <p:sp>
        <p:nvSpPr>
          <p:cNvPr id="24579" name="内容占位符 2"/>
          <p:cNvSpPr>
            <a:spLocks noGrp="1"/>
          </p:cNvSpPr>
          <p:nvPr>
            <p:ph idx="1"/>
          </p:nvPr>
        </p:nvSpPr>
        <p:spPr bwMode="auto">
          <a:xfrm>
            <a:off x="250825" y="1268413"/>
            <a:ext cx="8642350" cy="54006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defRPr/>
            </a:pPr>
            <a:endParaRPr lang="en-US" altLang="zh-CN" sz="2000" dirty="0"/>
          </a:p>
          <a:p>
            <a:pPr marL="0" indent="539750">
              <a:buNone/>
              <a:defRPr/>
            </a:pPr>
            <a:endParaRPr lang="en-US" altLang="zh-CN" sz="2000" dirty="0" smtClean="0">
              <a:latin typeface="+mn-ea"/>
            </a:endParaRPr>
          </a:p>
          <a:p>
            <a:pPr marL="0" indent="539750">
              <a:buNone/>
              <a:defRPr/>
            </a:pPr>
            <a:r>
              <a:rPr lang="zh-CN" altLang="en-US" sz="2000" dirty="0" smtClean="0">
                <a:latin typeface="+mn-ea"/>
              </a:rPr>
              <a:t>由瑞典</a:t>
            </a:r>
            <a:r>
              <a:rPr lang="zh-CN" altLang="en-US" sz="2000" dirty="0">
                <a:latin typeface="+mn-ea"/>
              </a:rPr>
              <a:t>经济学家</a:t>
            </a:r>
            <a:r>
              <a:rPr lang="zh-CN" altLang="en-US" sz="2000" dirty="0" smtClean="0">
                <a:latin typeface="+mn-ea"/>
              </a:rPr>
              <a:t>赫克歇尔于</a:t>
            </a:r>
            <a:r>
              <a:rPr lang="en-US" altLang="zh-CN" sz="2000" dirty="0" smtClean="0">
                <a:latin typeface="+mn-ea"/>
              </a:rPr>
              <a:t>1919</a:t>
            </a:r>
            <a:r>
              <a:rPr lang="zh-CN" altLang="en-US" sz="2000" dirty="0" smtClean="0">
                <a:latin typeface="+mn-ea"/>
              </a:rPr>
              <a:t>年提出。</a:t>
            </a:r>
            <a:endParaRPr lang="en-US" altLang="zh-CN" sz="2000" dirty="0" smtClean="0">
              <a:latin typeface="+mn-ea"/>
            </a:endParaRPr>
          </a:p>
          <a:p>
            <a:pPr marL="0" indent="539750">
              <a:buNone/>
              <a:defRPr/>
            </a:pPr>
            <a:r>
              <a:rPr lang="zh-CN" altLang="zh-CN" sz="2000" dirty="0" smtClean="0">
                <a:latin typeface="+mn-ea"/>
              </a:rPr>
              <a:t>要素</a:t>
            </a:r>
            <a:r>
              <a:rPr lang="zh-CN" altLang="zh-CN" sz="2000" dirty="0">
                <a:latin typeface="+mn-ea"/>
              </a:rPr>
              <a:t>禀赋理论认为每个区域或国家的生产要素禀赋各不相同，而区际分工和贸易发生的直接原因就是生产要素供给的不同。各国通过分工和贸易更有效地利用生产要素，把生产要素在各国间进行重新分配，国际生产要素价格和商品价格就可以趋于相对</a:t>
            </a:r>
            <a:r>
              <a:rPr lang="zh-CN" altLang="zh-CN" sz="2000" dirty="0" smtClean="0">
                <a:latin typeface="+mn-ea"/>
              </a:rPr>
              <a:t>均衡</a:t>
            </a:r>
            <a:r>
              <a:rPr lang="zh-CN" altLang="en-US" sz="2000" dirty="0" smtClean="0">
                <a:latin typeface="+mn-ea"/>
              </a:rPr>
              <a:t>化。</a:t>
            </a:r>
            <a:endParaRPr lang="en-US" altLang="zh-CN" sz="2000" dirty="0">
              <a:latin typeface="+mn-ea"/>
            </a:endParaRPr>
          </a:p>
          <a:p>
            <a:pPr marL="0" indent="0">
              <a:buFontTx/>
              <a:buNone/>
              <a:defRPr/>
            </a:pPr>
            <a:endParaRPr lang="en-US" altLang="zh-CN" sz="2000" dirty="0" smtClean="0"/>
          </a:p>
          <a:p>
            <a:pPr marL="0" indent="0">
              <a:buFontTx/>
              <a:buNone/>
              <a:defRPr/>
            </a:pPr>
            <a:endParaRPr lang="en-US" altLang="zh-CN" sz="2000" dirty="0"/>
          </a:p>
          <a:p>
            <a:pPr marL="0" indent="539750">
              <a:buNone/>
              <a:defRPr/>
            </a:pPr>
            <a:r>
              <a:rPr lang="zh-CN" altLang="zh-CN" sz="2000" dirty="0" smtClean="0">
                <a:latin typeface="+mn-ea"/>
              </a:rPr>
              <a:t>新</a:t>
            </a:r>
            <a:r>
              <a:rPr lang="zh-CN" altLang="zh-CN" sz="2000" dirty="0">
                <a:latin typeface="+mn-ea"/>
              </a:rPr>
              <a:t>贸易理论在传统贸易理论中加入规模收益要素，认为要素禀赋决定产业间贸易，而规模经济决定产业内贸易</a:t>
            </a:r>
            <a:r>
              <a:rPr lang="zh-CN" altLang="zh-CN" sz="2000" dirty="0" smtClean="0">
                <a:latin typeface="+mn-ea"/>
              </a:rPr>
              <a:t>。</a:t>
            </a:r>
            <a:endParaRPr lang="en-US" altLang="zh-CN" sz="2000" dirty="0" smtClean="0">
              <a:latin typeface="+mn-ea"/>
            </a:endParaRPr>
          </a:p>
          <a:p>
            <a:pPr marL="0" indent="539750">
              <a:buNone/>
              <a:defRPr/>
            </a:pPr>
            <a:r>
              <a:rPr lang="zh-CN" altLang="en-US" sz="2000" dirty="0" smtClean="0">
                <a:latin typeface="+mn-ea"/>
              </a:rPr>
              <a:t>新</a:t>
            </a:r>
            <a:r>
              <a:rPr lang="zh-CN" altLang="en-US" sz="2000" dirty="0">
                <a:latin typeface="+mn-ea"/>
              </a:rPr>
              <a:t>贸易</a:t>
            </a:r>
            <a:r>
              <a:rPr lang="zh-CN" altLang="en-US" sz="2000" dirty="0" smtClean="0">
                <a:latin typeface="+mn-ea"/>
              </a:rPr>
              <a:t>理论认为，技术</a:t>
            </a:r>
            <a:r>
              <a:rPr lang="zh-CN" altLang="en-US" sz="2000" dirty="0">
                <a:latin typeface="+mn-ea"/>
              </a:rPr>
              <a:t>变动有两种情况</a:t>
            </a:r>
            <a:r>
              <a:rPr lang="zh-CN" altLang="en-US" sz="2000" dirty="0" smtClean="0">
                <a:latin typeface="+mn-ea"/>
              </a:rPr>
              <a:t>：一</a:t>
            </a:r>
            <a:r>
              <a:rPr lang="zh-CN" altLang="en-US" sz="2000" dirty="0">
                <a:latin typeface="+mn-ea"/>
              </a:rPr>
              <a:t>种是通过贸易等经济行为</a:t>
            </a:r>
            <a:r>
              <a:rPr lang="zh-CN" altLang="en-US" sz="2000" dirty="0" smtClean="0">
                <a:latin typeface="+mn-ea"/>
              </a:rPr>
              <a:t>接受“技术外溢”而获得的；另</a:t>
            </a:r>
            <a:r>
              <a:rPr lang="zh-CN" altLang="en-US" sz="2000" dirty="0">
                <a:latin typeface="+mn-ea"/>
              </a:rPr>
              <a:t>一种是技术革新</a:t>
            </a:r>
            <a:r>
              <a:rPr lang="zh-CN" altLang="en-US" sz="2000" dirty="0" smtClean="0">
                <a:latin typeface="+mn-ea"/>
              </a:rPr>
              <a:t>，通过</a:t>
            </a:r>
            <a:r>
              <a:rPr lang="zh-CN" altLang="en-US" sz="2000" dirty="0">
                <a:latin typeface="+mn-ea"/>
              </a:rPr>
              <a:t>研发而获得的。</a:t>
            </a:r>
            <a:r>
              <a:rPr lang="zh-CN" altLang="zh-CN" sz="2000" dirty="0" smtClean="0">
                <a:latin typeface="+mn-ea"/>
              </a:rPr>
              <a:t>新</a:t>
            </a:r>
            <a:r>
              <a:rPr lang="zh-CN" altLang="zh-CN" sz="2000" dirty="0">
                <a:latin typeface="+mn-ea"/>
              </a:rPr>
              <a:t>贸易理论支持接收“技术外溢”与适当的政府干预，使国际贸易的理论解释更接近于现实，但未能从发展中国家的视角来解释贸易现象。</a:t>
            </a:r>
            <a:endParaRPr lang="en-US" altLang="zh-CN" sz="2000" dirty="0">
              <a:latin typeface="+mn-ea"/>
            </a:endParaRPr>
          </a:p>
          <a:p>
            <a:pPr marL="0" indent="0">
              <a:buFontTx/>
              <a:buNone/>
              <a:defRPr/>
            </a:pPr>
            <a:endParaRPr lang="en-US" altLang="zh-CN" sz="2000" dirty="0"/>
          </a:p>
          <a:p>
            <a:pPr marL="0" indent="0">
              <a:buFontTx/>
              <a:buNone/>
              <a:defRPr/>
            </a:pPr>
            <a:endParaRPr lang="en-US" altLang="zh-CN" sz="2000" dirty="0"/>
          </a:p>
          <a:p>
            <a:pPr marL="0" indent="0">
              <a:buFontTx/>
              <a:buNone/>
              <a:defRPr/>
            </a:pPr>
            <a:endParaRPr lang="en-US" altLang="zh-CN" sz="2000" dirty="0"/>
          </a:p>
        </p:txBody>
      </p:sp>
      <p:sp>
        <p:nvSpPr>
          <p:cNvPr id="6" name="矩形: 圆角 39"/>
          <p:cNvSpPr/>
          <p:nvPr/>
        </p:nvSpPr>
        <p:spPr>
          <a:xfrm>
            <a:off x="827584" y="1412776"/>
            <a:ext cx="20162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3</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a:solidFill>
                  <a:prstClr val="black"/>
                </a:solidFill>
                <a:latin typeface="仿宋" panose="02010609060101010101" pitchFamily="49" charset="-122"/>
                <a:ea typeface="仿宋" panose="02010609060101010101" pitchFamily="49" charset="-122"/>
              </a:rPr>
              <a:t>要素</a:t>
            </a:r>
            <a:r>
              <a:rPr lang="zh-CN" altLang="en-US" sz="2000" b="1" noProof="0" dirty="0" smtClean="0">
                <a:solidFill>
                  <a:prstClr val="black"/>
                </a:solidFill>
                <a:latin typeface="仿宋" panose="02010609060101010101" pitchFamily="49" charset="-122"/>
                <a:ea typeface="仿宋" panose="02010609060101010101" pitchFamily="49" charset="-122"/>
              </a:rPr>
              <a:t>禀赋理论</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7" name="矩形: 圆角 39"/>
          <p:cNvSpPr/>
          <p:nvPr/>
        </p:nvSpPr>
        <p:spPr>
          <a:xfrm>
            <a:off x="827584" y="3824908"/>
            <a:ext cx="20162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a:solidFill>
                  <a:prstClr val="black"/>
                </a:solidFill>
                <a:latin typeface="仿宋" panose="02010609060101010101" pitchFamily="49" charset="-122"/>
                <a:ea typeface="仿宋" panose="02010609060101010101" pitchFamily="49" charset="-122"/>
              </a:rPr>
              <a:t>4</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noProof="0" dirty="0">
                <a:solidFill>
                  <a:prstClr val="black"/>
                </a:solidFill>
                <a:latin typeface="仿宋" panose="02010609060101010101" pitchFamily="49" charset="-122"/>
                <a:ea typeface="仿宋" panose="02010609060101010101" pitchFamily="49" charset="-122"/>
              </a:rPr>
              <a:t>新贸易理论</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0" y="0"/>
            <a:ext cx="946785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区域贸易与竞争</a:t>
            </a:r>
            <a:endParaRPr lang="zh-CN" altLang="en-US" dirty="0"/>
          </a:p>
        </p:txBody>
      </p:sp>
      <p:sp>
        <p:nvSpPr>
          <p:cNvPr id="30723" name="内容占位符 2"/>
          <p:cNvSpPr>
            <a:spLocks noGrp="1"/>
          </p:cNvSpPr>
          <p:nvPr>
            <p:ph idx="1"/>
          </p:nvPr>
        </p:nvSpPr>
        <p:spPr bwMode="auto">
          <a:xfrm>
            <a:off x="323850" y="1412875"/>
            <a:ext cx="8351838"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zh-CN"/>
          </a:p>
          <a:p>
            <a:endParaRPr lang="en-US" altLang="zh-CN"/>
          </a:p>
          <a:p>
            <a:endParaRPr lang="en-US" altLang="zh-CN"/>
          </a:p>
          <a:p>
            <a:endParaRPr lang="en-US" altLang="zh-CN"/>
          </a:p>
          <a:p>
            <a:endParaRPr lang="en-US" altLang="zh-CN"/>
          </a:p>
          <a:p>
            <a:endParaRPr lang="en-US" altLang="zh-CN"/>
          </a:p>
        </p:txBody>
      </p:sp>
      <p:sp>
        <p:nvSpPr>
          <p:cNvPr id="9" name="内容占位符 2"/>
          <p:cNvSpPr txBox="1"/>
          <p:nvPr/>
        </p:nvSpPr>
        <p:spPr bwMode="auto">
          <a:xfrm>
            <a:off x="299877" y="1377173"/>
            <a:ext cx="8642350" cy="54006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Tx/>
              <a:buNone/>
              <a:defRPr/>
            </a:pPr>
            <a:endParaRPr lang="en-US" altLang="zh-CN" sz="2000" dirty="0" smtClean="0"/>
          </a:p>
          <a:p>
            <a:pPr marL="0" indent="539750">
              <a:buFontTx/>
              <a:buNone/>
              <a:defRPr/>
            </a:pPr>
            <a:endParaRPr lang="en-US" altLang="zh-CN" sz="2000" dirty="0" smtClean="0">
              <a:latin typeface="+mn-ea"/>
            </a:endParaRPr>
          </a:p>
          <a:p>
            <a:pPr marL="0" indent="539750">
              <a:buFontTx/>
              <a:buNone/>
              <a:defRPr/>
            </a:pPr>
            <a:endParaRPr lang="en-US" altLang="zh-CN" sz="2000" dirty="0" smtClean="0">
              <a:latin typeface="+mn-ea"/>
            </a:endParaRPr>
          </a:p>
          <a:p>
            <a:pPr marL="0" indent="539750">
              <a:buFontTx/>
              <a:buNone/>
              <a:defRPr/>
            </a:pPr>
            <a:r>
              <a:rPr lang="en-US" altLang="zh-CN" sz="2000" dirty="0" smtClean="0">
                <a:latin typeface="+mn-ea"/>
              </a:rPr>
              <a:t>20</a:t>
            </a:r>
            <a:r>
              <a:rPr lang="zh-CN" altLang="en-US" sz="2000" dirty="0" smtClean="0">
                <a:latin typeface="+mn-ea"/>
              </a:rPr>
              <a:t>世纪六七十年代，全球</a:t>
            </a:r>
            <a:r>
              <a:rPr lang="zh-CN" altLang="en-US" sz="2000" dirty="0">
                <a:latin typeface="+mn-ea"/>
              </a:rPr>
              <a:t>范围内对资源的需求因西方主要资本主义国家</a:t>
            </a:r>
            <a:r>
              <a:rPr lang="zh-CN" altLang="en-US" sz="2000" dirty="0" smtClean="0">
                <a:latin typeface="+mn-ea"/>
              </a:rPr>
              <a:t>完成工业化</a:t>
            </a:r>
            <a:r>
              <a:rPr lang="zh-CN" altLang="en-US" sz="2000" dirty="0">
                <a:latin typeface="+mn-ea"/>
              </a:rPr>
              <a:t>转变而告一段落</a:t>
            </a:r>
            <a:r>
              <a:rPr lang="zh-CN" altLang="en-US" sz="2000" dirty="0" smtClean="0">
                <a:latin typeface="+mn-ea"/>
              </a:rPr>
              <a:t>。进入</a:t>
            </a:r>
            <a:r>
              <a:rPr lang="en-US" altLang="zh-CN" sz="2000" dirty="0" smtClean="0">
                <a:latin typeface="+mn-ea"/>
              </a:rPr>
              <a:t>21</a:t>
            </a:r>
            <a:r>
              <a:rPr lang="zh-CN" altLang="en-US" sz="2000" dirty="0" smtClean="0">
                <a:latin typeface="+mn-ea"/>
              </a:rPr>
              <a:t>世纪，以</a:t>
            </a:r>
            <a:r>
              <a:rPr lang="zh-CN" altLang="en-US" sz="2000" dirty="0">
                <a:latin typeface="+mn-ea"/>
              </a:rPr>
              <a:t>中国为代表的发展中国家工业化进程</a:t>
            </a:r>
            <a:r>
              <a:rPr lang="zh-CN" altLang="en-US" sz="2000" dirty="0" smtClean="0">
                <a:latin typeface="+mn-ea"/>
              </a:rPr>
              <a:t>的推进，拉动</a:t>
            </a:r>
            <a:r>
              <a:rPr lang="zh-CN" altLang="en-US" sz="2000" dirty="0">
                <a:latin typeface="+mn-ea"/>
              </a:rPr>
              <a:t>了对全球资源的新一轮旺盛</a:t>
            </a:r>
            <a:r>
              <a:rPr lang="zh-CN" altLang="en-US" sz="2000" dirty="0" smtClean="0">
                <a:latin typeface="+mn-ea"/>
              </a:rPr>
              <a:t>需求。资源的</a:t>
            </a:r>
            <a:r>
              <a:rPr lang="zh-CN" altLang="en-US" sz="2000" dirty="0">
                <a:latin typeface="+mn-ea"/>
              </a:rPr>
              <a:t>不可再生性和资源市场上供应方与需求方的分离</a:t>
            </a:r>
            <a:r>
              <a:rPr lang="zh-CN" altLang="en-US" sz="2000" dirty="0" smtClean="0">
                <a:latin typeface="+mn-ea"/>
              </a:rPr>
              <a:t>，使得</a:t>
            </a:r>
            <a:r>
              <a:rPr lang="zh-CN" altLang="en-US" sz="2000" dirty="0">
                <a:latin typeface="+mn-ea"/>
              </a:rPr>
              <a:t>资源垄断</a:t>
            </a:r>
            <a:r>
              <a:rPr lang="zh-CN" altLang="en-US" sz="2000" dirty="0" smtClean="0">
                <a:latin typeface="+mn-ea"/>
              </a:rPr>
              <a:t>加剧</a:t>
            </a:r>
            <a:r>
              <a:rPr lang="zh-CN" altLang="en-US" sz="2000" dirty="0">
                <a:latin typeface="+mn-ea"/>
              </a:rPr>
              <a:t>，</a:t>
            </a:r>
            <a:r>
              <a:rPr lang="zh-CN" altLang="en-US" sz="2000" dirty="0" smtClean="0">
                <a:latin typeface="+mn-ea"/>
              </a:rPr>
              <a:t>资源价格</a:t>
            </a:r>
            <a:r>
              <a:rPr lang="zh-CN" altLang="en-US" sz="2000" dirty="0">
                <a:latin typeface="+mn-ea"/>
              </a:rPr>
              <a:t>一路走高</a:t>
            </a:r>
            <a:r>
              <a:rPr lang="zh-CN" altLang="en-US" sz="2000" dirty="0" smtClean="0">
                <a:latin typeface="+mn-ea"/>
              </a:rPr>
              <a:t>，旧</a:t>
            </a:r>
            <a:r>
              <a:rPr lang="zh-CN" altLang="en-US" sz="2000" dirty="0">
                <a:latin typeface="+mn-ea"/>
              </a:rPr>
              <a:t>的供需格局</a:t>
            </a:r>
            <a:r>
              <a:rPr lang="zh-CN" altLang="en-US" sz="2000" dirty="0" smtClean="0">
                <a:latin typeface="+mn-ea"/>
              </a:rPr>
              <a:t>已经</a:t>
            </a:r>
            <a:r>
              <a:rPr lang="zh-CN" altLang="en-US" sz="2000" dirty="0">
                <a:latin typeface="+mn-ea"/>
              </a:rPr>
              <a:t>不适应当代经济全球化发展的要求</a:t>
            </a:r>
            <a:r>
              <a:rPr lang="zh-CN" altLang="en-US" sz="2000" dirty="0" smtClean="0">
                <a:latin typeface="+mn-ea"/>
              </a:rPr>
              <a:t>。</a:t>
            </a:r>
            <a:endParaRPr lang="en-US" altLang="zh-CN" sz="2000" dirty="0" smtClean="0"/>
          </a:p>
          <a:p>
            <a:pPr marL="0" indent="0">
              <a:buFontTx/>
              <a:buNone/>
              <a:defRPr/>
            </a:pPr>
            <a:endParaRPr lang="en-US" altLang="zh-CN" sz="2000" dirty="0" smtClean="0"/>
          </a:p>
          <a:p>
            <a:pPr marL="0" indent="539750">
              <a:buFontTx/>
              <a:buNone/>
              <a:defRPr/>
            </a:pPr>
            <a:endParaRPr lang="en-US" altLang="zh-CN" sz="2000" dirty="0" smtClean="0">
              <a:latin typeface="+mn-ea"/>
            </a:endParaRPr>
          </a:p>
          <a:p>
            <a:pPr marL="0" indent="539750">
              <a:buFontTx/>
              <a:buNone/>
              <a:defRPr/>
            </a:pPr>
            <a:r>
              <a:rPr lang="en-US" altLang="zh-CN" sz="2000" dirty="0" smtClean="0">
                <a:latin typeface="+mn-ea"/>
              </a:rPr>
              <a:t>20</a:t>
            </a:r>
            <a:r>
              <a:rPr lang="zh-CN" altLang="en-US" sz="2000" dirty="0" smtClean="0">
                <a:latin typeface="+mn-ea"/>
              </a:rPr>
              <a:t>世纪</a:t>
            </a:r>
            <a:r>
              <a:rPr lang="zh-CN" altLang="en-US" sz="2000" dirty="0">
                <a:latin typeface="+mn-ea"/>
              </a:rPr>
              <a:t>的大多数时间内</a:t>
            </a:r>
            <a:r>
              <a:rPr lang="zh-CN" altLang="en-US" sz="2000" dirty="0" smtClean="0">
                <a:latin typeface="+mn-ea"/>
              </a:rPr>
              <a:t>，国际</a:t>
            </a:r>
            <a:r>
              <a:rPr lang="zh-CN" altLang="en-US" sz="2000" dirty="0">
                <a:latin typeface="+mn-ea"/>
              </a:rPr>
              <a:t>资源市场基本上属于买方市场</a:t>
            </a:r>
            <a:r>
              <a:rPr lang="zh-CN" altLang="en-US" sz="2000" dirty="0" smtClean="0">
                <a:latin typeface="+mn-ea"/>
              </a:rPr>
              <a:t>。发达</a:t>
            </a:r>
            <a:r>
              <a:rPr lang="zh-CN" altLang="en-US" sz="2000" dirty="0">
                <a:latin typeface="+mn-ea"/>
              </a:rPr>
              <a:t>的资源</a:t>
            </a:r>
            <a:r>
              <a:rPr lang="zh-CN" altLang="en-US" sz="2000" dirty="0" smtClean="0">
                <a:latin typeface="+mn-ea"/>
              </a:rPr>
              <a:t>消费</a:t>
            </a:r>
            <a:r>
              <a:rPr lang="zh-CN" altLang="en-US" sz="2000" dirty="0">
                <a:latin typeface="+mn-ea"/>
              </a:rPr>
              <a:t>国</a:t>
            </a:r>
            <a:r>
              <a:rPr lang="zh-CN" altLang="en-US" sz="2000" dirty="0" smtClean="0">
                <a:latin typeface="+mn-ea"/>
              </a:rPr>
              <a:t>，通过</a:t>
            </a:r>
            <a:r>
              <a:rPr lang="zh-CN" altLang="en-US" sz="2000" dirty="0">
                <a:latin typeface="+mn-ea"/>
              </a:rPr>
              <a:t>国际金融寡头的操纵</a:t>
            </a:r>
            <a:r>
              <a:rPr lang="zh-CN" altLang="en-US" sz="2000" dirty="0" smtClean="0">
                <a:latin typeface="+mn-ea"/>
              </a:rPr>
              <a:t>，使</a:t>
            </a:r>
            <a:r>
              <a:rPr lang="zh-CN" altLang="en-US" sz="2000" dirty="0">
                <a:latin typeface="+mn-ea"/>
              </a:rPr>
              <a:t>之成为</a:t>
            </a:r>
            <a:r>
              <a:rPr lang="zh-CN" altLang="en-US" sz="2000" dirty="0" smtClean="0">
                <a:latin typeface="+mn-ea"/>
              </a:rPr>
              <a:t>买方市场。正</a:t>
            </a:r>
            <a:r>
              <a:rPr lang="zh-CN" altLang="en-US" sz="2000" dirty="0">
                <a:latin typeface="+mn-ea"/>
              </a:rPr>
              <a:t>因如此</a:t>
            </a:r>
            <a:r>
              <a:rPr lang="zh-CN" altLang="en-US" sz="2000" dirty="0" smtClean="0">
                <a:latin typeface="+mn-ea"/>
              </a:rPr>
              <a:t>，当今</a:t>
            </a:r>
            <a:r>
              <a:rPr lang="zh-CN" altLang="en-US" sz="2000" dirty="0">
                <a:latin typeface="+mn-ea"/>
              </a:rPr>
              <a:t>世界几乎</a:t>
            </a:r>
            <a:r>
              <a:rPr lang="zh-CN" altLang="en-US" sz="2000" dirty="0" smtClean="0">
                <a:latin typeface="+mn-ea"/>
              </a:rPr>
              <a:t>所有</a:t>
            </a:r>
            <a:r>
              <a:rPr lang="zh-CN" altLang="en-US" sz="2000" dirty="0">
                <a:latin typeface="+mn-ea"/>
              </a:rPr>
              <a:t>大宗商品价格都由发达国家主导甚至直接决定</a:t>
            </a:r>
            <a:r>
              <a:rPr lang="zh-CN" altLang="en-US" sz="2000" dirty="0" smtClean="0">
                <a:latin typeface="+mn-ea"/>
              </a:rPr>
              <a:t>。</a:t>
            </a:r>
            <a:endParaRPr lang="en-US" altLang="zh-CN" sz="2000" dirty="0" smtClean="0">
              <a:latin typeface="+mn-ea"/>
            </a:endParaRPr>
          </a:p>
          <a:p>
            <a:pPr marL="0" indent="539750">
              <a:buFontTx/>
              <a:buNone/>
              <a:defRPr/>
            </a:pPr>
            <a:r>
              <a:rPr lang="zh-CN" altLang="en-US" sz="2000" dirty="0" smtClean="0">
                <a:latin typeface="+mn-ea"/>
              </a:rPr>
              <a:t>以</a:t>
            </a:r>
            <a:r>
              <a:rPr lang="zh-CN" altLang="en-US" sz="2000" dirty="0">
                <a:latin typeface="+mn-ea"/>
              </a:rPr>
              <a:t>石油为例</a:t>
            </a:r>
            <a:r>
              <a:rPr lang="zh-CN" altLang="en-US" sz="2000" dirty="0" smtClean="0">
                <a:latin typeface="+mn-ea"/>
              </a:rPr>
              <a:t>，石油定价以美元</a:t>
            </a:r>
            <a:r>
              <a:rPr lang="zh-CN" altLang="en-US" sz="2000" dirty="0">
                <a:latin typeface="+mn-ea"/>
              </a:rPr>
              <a:t>作为计价货币</a:t>
            </a:r>
            <a:r>
              <a:rPr lang="zh-CN" altLang="en-US" sz="2000" dirty="0" smtClean="0">
                <a:latin typeface="+mn-ea"/>
              </a:rPr>
              <a:t>。金融寡头</a:t>
            </a:r>
            <a:r>
              <a:rPr lang="zh-CN" altLang="en-US" sz="2000" dirty="0">
                <a:latin typeface="+mn-ea"/>
              </a:rPr>
              <a:t>控制的金融资本在石油市场翻云覆雨</a:t>
            </a:r>
            <a:r>
              <a:rPr lang="zh-CN" altLang="en-US" sz="2000" dirty="0" smtClean="0">
                <a:latin typeface="+mn-ea"/>
              </a:rPr>
              <a:t>，获取</a:t>
            </a:r>
            <a:r>
              <a:rPr lang="zh-CN" altLang="en-US" sz="2000" dirty="0">
                <a:latin typeface="+mn-ea"/>
              </a:rPr>
              <a:t>巨额</a:t>
            </a:r>
            <a:r>
              <a:rPr lang="zh-CN" altLang="en-US" sz="2000" dirty="0" smtClean="0">
                <a:latin typeface="+mn-ea"/>
              </a:rPr>
              <a:t>投机利润，对</a:t>
            </a:r>
            <a:r>
              <a:rPr lang="zh-CN" altLang="en-US" sz="2000" dirty="0">
                <a:latin typeface="+mn-ea"/>
              </a:rPr>
              <a:t>国际油价的影响越来越大。</a:t>
            </a:r>
            <a:endParaRPr lang="en-US" altLang="zh-CN" sz="2000" dirty="0" smtClean="0"/>
          </a:p>
          <a:p>
            <a:pPr marL="0" indent="0">
              <a:buFontTx/>
              <a:buNone/>
              <a:defRPr/>
            </a:pPr>
            <a:endParaRPr lang="en-US" altLang="zh-CN" sz="2000" dirty="0" smtClean="0"/>
          </a:p>
          <a:p>
            <a:pPr marL="0" indent="0">
              <a:buFontTx/>
              <a:buNone/>
              <a:defRPr/>
            </a:pPr>
            <a:endParaRPr lang="en-US" altLang="zh-CN" sz="2000" dirty="0"/>
          </a:p>
        </p:txBody>
      </p:sp>
      <p:sp>
        <p:nvSpPr>
          <p:cNvPr id="13" name="矩形: 圆角 39"/>
          <p:cNvSpPr/>
          <p:nvPr/>
        </p:nvSpPr>
        <p:spPr>
          <a:xfrm>
            <a:off x="323850" y="1254354"/>
            <a:ext cx="2635776"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smtClean="0">
                <a:solidFill>
                  <a:prstClr val="black"/>
                </a:solidFill>
                <a:latin typeface="仿宋" panose="02010609060101010101" pitchFamily="49" charset="-122"/>
                <a:ea typeface="仿宋" panose="02010609060101010101" pitchFamily="49" charset="-122"/>
              </a:rPr>
              <a:t>3</a:t>
            </a:r>
            <a:r>
              <a:rPr lang="zh-CN" altLang="en-US" sz="2400" b="1" dirty="0" smtClean="0">
                <a:solidFill>
                  <a:prstClr val="black"/>
                </a:solidFill>
                <a:latin typeface="仿宋" panose="02010609060101010101" pitchFamily="49" charset="-122"/>
                <a:ea typeface="仿宋" panose="02010609060101010101" pitchFamily="49" charset="-122"/>
              </a:rPr>
              <a:t>、区际资源竞争</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14" name="矩形: 圆角 39"/>
          <p:cNvSpPr/>
          <p:nvPr/>
        </p:nvSpPr>
        <p:spPr>
          <a:xfrm>
            <a:off x="964240" y="1986594"/>
            <a:ext cx="233600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dirty="0">
                <a:solidFill>
                  <a:prstClr val="black"/>
                </a:solidFill>
                <a:latin typeface="仿宋" panose="02010609060101010101" pitchFamily="49" charset="-122"/>
                <a:ea typeface="仿宋" panose="02010609060101010101" pitchFamily="49" charset="-122"/>
              </a:rPr>
              <a:t>1</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a:solidFill>
                  <a:prstClr val="black"/>
                </a:solidFill>
                <a:latin typeface="仿宋" panose="02010609060101010101" pitchFamily="49" charset="-122"/>
                <a:ea typeface="仿宋" panose="02010609060101010101" pitchFamily="49" charset="-122"/>
              </a:rPr>
              <a:t>资源</a:t>
            </a:r>
            <a:r>
              <a:rPr lang="zh-CN" altLang="en-US" sz="2000" b="1" dirty="0" smtClean="0">
                <a:solidFill>
                  <a:prstClr val="black"/>
                </a:solidFill>
                <a:latin typeface="仿宋" panose="02010609060101010101" pitchFamily="49" charset="-122"/>
                <a:ea typeface="仿宋" panose="02010609060101010101" pitchFamily="49" charset="-122"/>
              </a:rPr>
              <a:t>竞争新态势</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
        <p:nvSpPr>
          <p:cNvPr id="16" name="矩形: 圆角 39"/>
          <p:cNvSpPr/>
          <p:nvPr/>
        </p:nvSpPr>
        <p:spPr>
          <a:xfrm>
            <a:off x="964240" y="4259415"/>
            <a:ext cx="2336000"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0" fontAlgn="base" latinLnBrk="0" hangingPunct="0">
              <a:lnSpc>
                <a:spcPct val="100000"/>
              </a:lnSpc>
              <a:spcBef>
                <a:spcPct val="0"/>
              </a:spcBef>
              <a:spcAft>
                <a:spcPct val="0"/>
              </a:spcAft>
              <a:buClrTx/>
              <a:buSzTx/>
              <a:buFontTx/>
              <a:buNone/>
              <a:defRPr/>
            </a:pPr>
            <a:r>
              <a:rPr lang="en-US" altLang="zh-CN" sz="2000" b="1" noProof="0" dirty="0" smtClean="0">
                <a:solidFill>
                  <a:prstClr val="black"/>
                </a:solidFill>
                <a:latin typeface="仿宋" panose="02010609060101010101" pitchFamily="49" charset="-122"/>
                <a:ea typeface="仿宋" panose="02010609060101010101" pitchFamily="49" charset="-122"/>
              </a:rPr>
              <a:t>2</a:t>
            </a:r>
            <a:r>
              <a:rPr kumimoji="0" lang="en-US" altLang="zh-CN" sz="2000" b="1"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zh-CN" altLang="en-US" sz="2000" b="1" dirty="0">
                <a:solidFill>
                  <a:prstClr val="black"/>
                </a:solidFill>
                <a:latin typeface="仿宋" panose="02010609060101010101" pitchFamily="49" charset="-122"/>
                <a:ea typeface="仿宋" panose="02010609060101010101" pitchFamily="49" charset="-122"/>
              </a:rPr>
              <a:t>资源</a:t>
            </a:r>
            <a:r>
              <a:rPr lang="zh-CN" altLang="en-US" sz="2000" b="1" dirty="0" smtClean="0">
                <a:solidFill>
                  <a:prstClr val="black"/>
                </a:solidFill>
                <a:latin typeface="仿宋" panose="02010609060101010101" pitchFamily="49" charset="-122"/>
                <a:ea typeface="仿宋" panose="02010609060101010101" pitchFamily="49" charset="-122"/>
              </a:rPr>
              <a:t>竞争新方式</a:t>
            </a:r>
            <a:endParaRPr kumimoji="0" lang="zh-CN" altLang="en-US" sz="2000" b="1"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11057</Words>
  <Application>WPS 文字</Application>
  <PresentationFormat>全屏显示(4:3)</PresentationFormat>
  <Paragraphs>457</Paragraphs>
  <Slides>37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宋体</vt:lpstr>
      <vt:lpstr>Wingdings</vt:lpstr>
      <vt:lpstr>黑体</vt:lpstr>
      <vt:lpstr>SimSun</vt:lpstr>
      <vt:lpstr>Calibri Light</vt:lpstr>
      <vt:lpstr>Wingdings</vt:lpstr>
      <vt:lpstr>仿宋</vt:lpstr>
      <vt:lpstr>微软雅黑</vt:lpstr>
      <vt:lpstr>Arial Unicode MS</vt:lpstr>
      <vt:lpstr>Calibri</vt:lpstr>
      <vt:lpstr>Calibri</vt:lpstr>
      <vt:lpstr>Avenir Next Medium</vt:lpstr>
      <vt:lpstr>Rockwell</vt:lpstr>
      <vt:lpstr>默认设计模板</vt:lpstr>
      <vt:lpstr>第五章 区域竞争与合作</vt:lpstr>
      <vt:lpstr>第五章 区域竞争与合作</vt:lpstr>
      <vt:lpstr>第五章 区域竞争与合作</vt:lpstr>
      <vt:lpstr>第一节 区域贸易与竞争</vt:lpstr>
      <vt:lpstr>第一节 区域贸易与竞争</vt:lpstr>
      <vt:lpstr>斯密的故事：大头针的案例</vt:lpstr>
      <vt:lpstr>第一节 区域贸易与竞争</vt:lpstr>
      <vt:lpstr>第一节 区域贸易与竞争</vt:lpstr>
      <vt:lpstr>第一节 区域贸易与竞争</vt:lpstr>
      <vt:lpstr>第一节 区域贸易与竞争</vt:lpstr>
      <vt:lpstr>第一节 区域贸易与竞争</vt:lpstr>
      <vt:lpstr>第一节 区域贸易与竞争</vt:lpstr>
      <vt:lpstr>第二节 区域经济合作</vt:lpstr>
      <vt:lpstr>区域经济协作的途径</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第二节 区域经济合作</vt:lpstr>
      <vt:lpstr>第三节 区域经济一体化与中国的一体化探索</vt:lpstr>
      <vt:lpstr>第三节 区域经济一体化与中国的一体化探索</vt:lpstr>
      <vt:lpstr>第三节 区域经济一体化与中国的一体化探索</vt:lpstr>
      <vt:lpstr>第三节 区域经济一体化与中国的一体化探索</vt:lpstr>
      <vt:lpstr>第三节 区域经济一体化与中国的一体化探索</vt:lpstr>
      <vt:lpstr>第三节 区域经济一体化与中国的一体化探索</vt:lpstr>
      <vt:lpstr>第三节 区域经济一体化与中国的一体化探索</vt:lpstr>
      <vt:lpstr>第三节 区域经济一体化与中国的一体化探索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David</cp:lastModifiedBy>
  <cp:revision>299</cp:revision>
  <dcterms:created xsi:type="dcterms:W3CDTF">2024-05-15T14:11:02Z</dcterms:created>
  <dcterms:modified xsi:type="dcterms:W3CDTF">2024-05-15T14:11:02Z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40FA092597DBEAA01C593966FE491738_42</vt:lpwstr>
  </property>
  <property fmtid="{D5CDD505-2E9C-101B-9397-08002B2CF9AE}" pid="3" name="KSOProductBuildVer">
    <vt:lpwstr>2052-6.5.2.8766</vt:lpwstr>
  </property>
</Properties>
</file>