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9" r:id="rId2"/>
    <p:sldId id="287" r:id="rId3"/>
    <p:sldId id="288" r:id="rId4"/>
    <p:sldId id="290" r:id="rId5"/>
    <p:sldId id="341" r:id="rId6"/>
    <p:sldId id="342" r:id="rId7"/>
    <p:sldId id="343" r:id="rId8"/>
    <p:sldId id="344" r:id="rId9"/>
    <p:sldId id="345" r:id="rId10"/>
    <p:sldId id="346" r:id="rId11"/>
    <p:sldId id="347" r:id="rId12"/>
    <p:sldId id="348" r:id="rId13"/>
    <p:sldId id="349" r:id="rId14"/>
    <p:sldId id="350" r:id="rId15"/>
    <p:sldId id="351" r:id="rId16"/>
    <p:sldId id="352" r:id="rId17"/>
    <p:sldId id="353" r:id="rId18"/>
    <p:sldId id="354" r:id="rId19"/>
    <p:sldId id="355" r:id="rId20"/>
    <p:sldId id="356" r:id="rId21"/>
    <p:sldId id="357" r:id="rId22"/>
    <p:sldId id="358" r:id="rId23"/>
    <p:sldId id="359" r:id="rId24"/>
    <p:sldId id="360" r:id="rId25"/>
    <p:sldId id="361" r:id="rId26"/>
    <p:sldId id="363" r:id="rId27"/>
    <p:sldId id="364" r:id="rId28"/>
    <p:sldId id="365" r:id="rId29"/>
    <p:sldId id="366" r:id="rId30"/>
    <p:sldId id="367" r:id="rId3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080" y="13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692696"/>
            <a:ext cx="6858000" cy="2387600"/>
          </a:xfrm>
          <a:prstGeom prst="rect">
            <a:avLst/>
          </a:prstGeom>
        </p:spPr>
        <p:txBody>
          <a:bodyPr anchor="b"/>
          <a:lstStyle>
            <a:lvl1pPr algn="ctr">
              <a:defRPr sz="4000">
                <a:solidFill>
                  <a:schemeClr val="bg1"/>
                </a:solidFill>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副标题 2"/>
          <p:cNvSpPr>
            <a:spLocks noGrp="1"/>
          </p:cNvSpPr>
          <p:nvPr>
            <p:ph type="subTitle" idx="1"/>
          </p:nvPr>
        </p:nvSpPr>
        <p:spPr>
          <a:xfrm>
            <a:off x="1043608" y="494116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E9BC998-2D82-496D-8F01-1A8C55BBB505}"/>
              </a:ext>
            </a:extLst>
          </p:cNvPr>
          <p:cNvSpPr>
            <a:spLocks noGrp="1"/>
          </p:cNvSpPr>
          <p:nvPr>
            <p:ph type="dt" sz="half" idx="10"/>
          </p:nvPr>
        </p:nvSpPr>
        <p:spPr>
          <a:xfrm>
            <a:off x="457200" y="6245225"/>
            <a:ext cx="2133600" cy="476250"/>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en-US" altLang="zh-CN"/>
          </a:p>
        </p:txBody>
      </p:sp>
      <p:sp>
        <p:nvSpPr>
          <p:cNvPr id="5" name="页脚占位符 4">
            <a:extLst>
              <a:ext uri="{FF2B5EF4-FFF2-40B4-BE49-F238E27FC236}">
                <a16:creationId xmlns:a16="http://schemas.microsoft.com/office/drawing/2014/main" id="{B7C5E9F2-2765-46FB-ACA4-7646EBF251A5}"/>
              </a:ext>
            </a:extLst>
          </p:cNvPr>
          <p:cNvSpPr>
            <a:spLocks noGrp="1"/>
          </p:cNvSpPr>
          <p:nvPr>
            <p:ph type="ftr" sz="quarter" idx="11"/>
          </p:nvPr>
        </p:nvSpPr>
        <p:spPr>
          <a:xfrm>
            <a:off x="3124200" y="6245225"/>
            <a:ext cx="2895600" cy="476250"/>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en-US" altLang="zh-CN"/>
          </a:p>
        </p:txBody>
      </p:sp>
      <p:sp>
        <p:nvSpPr>
          <p:cNvPr id="6" name="灯片编号占位符 5">
            <a:extLst>
              <a:ext uri="{FF2B5EF4-FFF2-40B4-BE49-F238E27FC236}">
                <a16:creationId xmlns:a16="http://schemas.microsoft.com/office/drawing/2014/main" id="{30324AA8-639C-4AB9-8A5B-A21A14D3F4C1}"/>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1A1DDE98-A029-487B-BB75-64AD50F2A469}" type="slidenum">
              <a:rPr lang="en-US" altLang="zh-CN"/>
              <a:pPr/>
              <a:t>‹#›</a:t>
            </a:fld>
            <a:endParaRPr lang="en-US" altLang="zh-CN"/>
          </a:p>
        </p:txBody>
      </p:sp>
    </p:spTree>
    <p:extLst>
      <p:ext uri="{BB962C8B-B14F-4D97-AF65-F5344CB8AC3E}">
        <p14:creationId xmlns:p14="http://schemas.microsoft.com/office/powerpoint/2010/main" val="4186948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9512" y="0"/>
            <a:ext cx="7992888" cy="836712"/>
          </a:xfrm>
          <a:prstGeom prst="rect">
            <a:avLst/>
          </a:prstGeom>
        </p:spPr>
        <p:txBody>
          <a:bodyPr/>
          <a:lstStyle>
            <a:lvl1pPr algn="l">
              <a:defRPr sz="3600">
                <a:solidFill>
                  <a:schemeClr val="bg1"/>
                </a:solidFill>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395536" y="1379909"/>
            <a:ext cx="8229600" cy="5145435"/>
          </a:xfrm>
          <a:prstGeom prst="rect">
            <a:avLst/>
          </a:prstGeom>
        </p:spPr>
        <p:txBody>
          <a:bodyPr/>
          <a:lstStyle>
            <a:lvl1pPr>
              <a:defRPr sz="2800"/>
            </a:lvl1pPr>
            <a:lvl2pPr>
              <a:defRPr>
                <a:solidFill>
                  <a:srgbClr val="C00000"/>
                </a:solidFill>
              </a:defRPr>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8288511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50" r:id="rId1"/>
    <p:sldLayoutId id="2147483749" r:id="rId2"/>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B1E084D8-ADB4-47A4-A175-37FB9C704BD5}"/>
              </a:ext>
            </a:extLst>
          </p:cNvPr>
          <p:cNvSpPr>
            <a:spLocks noGrp="1" noChangeArrowheads="1"/>
          </p:cNvSpPr>
          <p:nvPr>
            <p:ph type="ctrTitle"/>
          </p:nvPr>
        </p:nvSpPr>
        <p:spPr bwMode="auto">
          <a:xfrm>
            <a:off x="685800" y="2130425"/>
            <a:ext cx="7772400" cy="1470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sz="3600" smtClean="0"/>
              <a:t>第六章 国民收入</a:t>
            </a:r>
            <a:r>
              <a:rPr lang="zh-CN" altLang="en-US" sz="3600" dirty="0" smtClean="0"/>
              <a:t>区际分配与政府调控</a:t>
            </a:r>
            <a:endParaRPr lang="zh-CN" altLang="en-US"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第一节 产业分布影响国民收入区际分配</a:t>
            </a:r>
            <a:endParaRPr lang="zh-CN" altLang="en-US"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540000">
              <a:buNone/>
              <a:defRPr/>
            </a:pPr>
            <a:r>
              <a:rPr lang="zh-CN" altLang="en-US" sz="2000" dirty="0" smtClean="0">
                <a:latin typeface="+mn-ea"/>
              </a:rPr>
              <a:t>但是，国外</a:t>
            </a:r>
            <a:r>
              <a:rPr lang="zh-CN" altLang="en-US" sz="2000" dirty="0">
                <a:latin typeface="+mn-ea"/>
              </a:rPr>
              <a:t>和国内都有学者对威廉森的</a:t>
            </a:r>
            <a:r>
              <a:rPr lang="zh-CN" altLang="en-US" sz="2000" dirty="0" smtClean="0">
                <a:latin typeface="+mn-ea"/>
              </a:rPr>
              <a:t>倒</a:t>
            </a:r>
            <a:r>
              <a:rPr lang="en-US" altLang="zh-CN" sz="2000" dirty="0" smtClean="0">
                <a:latin typeface="+mn-ea"/>
              </a:rPr>
              <a:t>U</a:t>
            </a:r>
            <a:r>
              <a:rPr lang="zh-CN" altLang="en-US" sz="2000" dirty="0" smtClean="0">
                <a:latin typeface="+mn-ea"/>
              </a:rPr>
              <a:t>形</a:t>
            </a:r>
            <a:r>
              <a:rPr lang="zh-CN" altLang="en-US" sz="2000" dirty="0">
                <a:latin typeface="+mn-ea"/>
              </a:rPr>
              <a:t>学说的科学性和适用性提出质疑</a:t>
            </a:r>
            <a:r>
              <a:rPr lang="zh-CN" altLang="en-US" sz="2000" dirty="0" smtClean="0">
                <a:latin typeface="+mn-ea"/>
              </a:rPr>
              <a:t>，包括</a:t>
            </a:r>
            <a:r>
              <a:rPr lang="zh-CN" altLang="en-US" sz="2000" dirty="0">
                <a:latin typeface="+mn-ea"/>
              </a:rPr>
              <a:t>以下几个方面</a:t>
            </a:r>
            <a:r>
              <a:rPr lang="zh-CN" altLang="en-US" sz="2000" dirty="0" smtClean="0">
                <a:latin typeface="+mn-ea"/>
              </a:rPr>
              <a:t>：</a:t>
            </a:r>
            <a:endParaRPr lang="en-US" altLang="zh-CN" sz="2000" dirty="0" smtClean="0">
              <a:latin typeface="+mn-ea"/>
            </a:endParaRPr>
          </a:p>
          <a:p>
            <a:pPr marL="0" indent="540000">
              <a:buNone/>
              <a:defRPr/>
            </a:pPr>
            <a:r>
              <a:rPr lang="zh-CN" altLang="en-US" sz="2000" b="1" dirty="0" smtClean="0">
                <a:latin typeface="+mn-ea"/>
              </a:rPr>
              <a:t>分析样本不全面。</a:t>
            </a:r>
            <a:r>
              <a:rPr lang="zh-CN" altLang="en-US" sz="2000" dirty="0" smtClean="0">
                <a:latin typeface="+mn-ea"/>
              </a:rPr>
              <a:t>威廉森</a:t>
            </a:r>
            <a:r>
              <a:rPr lang="zh-CN" altLang="en-US" sz="2000" dirty="0">
                <a:latin typeface="+mn-ea"/>
              </a:rPr>
              <a:t>所</a:t>
            </a:r>
            <a:r>
              <a:rPr lang="zh-CN" altLang="en-US" sz="2000" dirty="0" smtClean="0">
                <a:latin typeface="+mn-ea"/>
              </a:rPr>
              <a:t>选择的</a:t>
            </a:r>
            <a:r>
              <a:rPr lang="zh-CN" altLang="en-US" sz="2000" dirty="0">
                <a:latin typeface="+mn-ea"/>
              </a:rPr>
              <a:t>发展中国家数量很少</a:t>
            </a:r>
            <a:r>
              <a:rPr lang="zh-CN" altLang="en-US" sz="2000" dirty="0" smtClean="0">
                <a:latin typeface="+mn-ea"/>
              </a:rPr>
              <a:t>，以此</a:t>
            </a:r>
            <a:r>
              <a:rPr lang="zh-CN" altLang="en-US" sz="2000" dirty="0">
                <a:latin typeface="+mn-ea"/>
              </a:rPr>
              <a:t>来反映经济发展的初期阶段情况</a:t>
            </a:r>
            <a:r>
              <a:rPr lang="zh-CN" altLang="en-US" sz="2000" dirty="0" smtClean="0">
                <a:latin typeface="+mn-ea"/>
              </a:rPr>
              <a:t>，代表性</a:t>
            </a:r>
            <a:r>
              <a:rPr lang="zh-CN" altLang="en-US" sz="2000">
                <a:latin typeface="+mn-ea"/>
              </a:rPr>
              <a:t>有限</a:t>
            </a:r>
            <a:r>
              <a:rPr lang="zh-CN" altLang="en-US" sz="2000" smtClean="0">
                <a:latin typeface="+mn-ea"/>
              </a:rPr>
              <a:t>。 </a:t>
            </a:r>
            <a:endParaRPr lang="en-US" altLang="zh-CN" sz="2000" dirty="0" smtClean="0">
              <a:latin typeface="+mn-ea"/>
            </a:endParaRPr>
          </a:p>
          <a:p>
            <a:pPr marL="0" indent="540000">
              <a:buNone/>
              <a:defRPr/>
            </a:pPr>
            <a:r>
              <a:rPr lang="zh-CN" altLang="en-US" sz="2000" b="1" dirty="0" smtClean="0">
                <a:latin typeface="+mn-ea"/>
              </a:rPr>
              <a:t>横截面分析不规律。</a:t>
            </a:r>
            <a:r>
              <a:rPr lang="zh-CN" altLang="en-US" sz="2000" dirty="0" smtClean="0">
                <a:latin typeface="+mn-ea"/>
              </a:rPr>
              <a:t>威廉森</a:t>
            </a:r>
            <a:r>
              <a:rPr lang="zh-CN" altLang="en-US" sz="2000" dirty="0">
                <a:latin typeface="+mn-ea"/>
              </a:rPr>
              <a:t>所依据的区域</a:t>
            </a:r>
            <a:r>
              <a:rPr lang="zh-CN" altLang="en-US" sz="2000" dirty="0" smtClean="0">
                <a:latin typeface="+mn-ea"/>
              </a:rPr>
              <a:t>单元</a:t>
            </a:r>
            <a:r>
              <a:rPr lang="zh-CN" altLang="en-US" sz="2000" dirty="0">
                <a:latin typeface="+mn-ea"/>
              </a:rPr>
              <a:t>存在问题</a:t>
            </a:r>
            <a:r>
              <a:rPr lang="zh-CN" altLang="en-US" sz="2000" dirty="0" smtClean="0">
                <a:latin typeface="+mn-ea"/>
              </a:rPr>
              <a:t>，一</a:t>
            </a:r>
            <a:r>
              <a:rPr lang="zh-CN" altLang="en-US" sz="2000" dirty="0">
                <a:latin typeface="+mn-ea"/>
              </a:rPr>
              <a:t>是没有考虑到国家之间面积差异悬殊</a:t>
            </a:r>
            <a:r>
              <a:rPr lang="zh-CN" altLang="en-US" sz="2000" dirty="0" smtClean="0">
                <a:latin typeface="+mn-ea"/>
              </a:rPr>
              <a:t>，二</a:t>
            </a:r>
            <a:r>
              <a:rPr lang="zh-CN" altLang="en-US" sz="2000" dirty="0">
                <a:latin typeface="+mn-ea"/>
              </a:rPr>
              <a:t>是所使用的区域单元</a:t>
            </a:r>
            <a:r>
              <a:rPr lang="zh-CN" altLang="en-US" sz="2000" dirty="0" smtClean="0">
                <a:latin typeface="+mn-ea"/>
              </a:rPr>
              <a:t>规模</a:t>
            </a:r>
            <a:r>
              <a:rPr lang="zh-CN" altLang="en-US" sz="2000" dirty="0">
                <a:latin typeface="+mn-ea"/>
              </a:rPr>
              <a:t>相差很大</a:t>
            </a:r>
            <a:r>
              <a:rPr lang="zh-CN" altLang="en-US" sz="2000" dirty="0" smtClean="0">
                <a:latin typeface="+mn-ea"/>
              </a:rPr>
              <a:t>。例如，波多黎各</a:t>
            </a:r>
            <a:r>
              <a:rPr lang="zh-CN" altLang="en-US" sz="2000" dirty="0">
                <a:latin typeface="+mn-ea"/>
              </a:rPr>
              <a:t>被</a:t>
            </a:r>
            <a:r>
              <a:rPr lang="zh-CN" altLang="en-US" sz="2000" dirty="0" smtClean="0">
                <a:latin typeface="+mn-ea"/>
              </a:rPr>
              <a:t>分成</a:t>
            </a:r>
            <a:r>
              <a:rPr lang="en-US" altLang="zh-CN" sz="2000" dirty="0" smtClean="0">
                <a:latin typeface="+mn-ea"/>
              </a:rPr>
              <a:t>149</a:t>
            </a:r>
            <a:r>
              <a:rPr lang="zh-CN" altLang="en-US" sz="2000" dirty="0" smtClean="0">
                <a:latin typeface="+mn-ea"/>
              </a:rPr>
              <a:t>个</a:t>
            </a:r>
            <a:r>
              <a:rPr lang="zh-CN" altLang="en-US" sz="2000" dirty="0">
                <a:latin typeface="+mn-ea"/>
              </a:rPr>
              <a:t>区域</a:t>
            </a:r>
            <a:r>
              <a:rPr lang="zh-CN" altLang="en-US" sz="2000" dirty="0" smtClean="0">
                <a:latin typeface="+mn-ea"/>
              </a:rPr>
              <a:t>，澳大利亚</a:t>
            </a:r>
            <a:r>
              <a:rPr lang="zh-CN" altLang="en-US" sz="2000" dirty="0">
                <a:latin typeface="+mn-ea"/>
              </a:rPr>
              <a:t>和加拿大则分别只</a:t>
            </a:r>
            <a:r>
              <a:rPr lang="zh-CN" altLang="en-US" sz="2000" dirty="0" smtClean="0">
                <a:latin typeface="+mn-ea"/>
              </a:rPr>
              <a:t>分成</a:t>
            </a:r>
            <a:r>
              <a:rPr lang="en-US" altLang="zh-CN" sz="2000" dirty="0" smtClean="0">
                <a:latin typeface="+mn-ea"/>
              </a:rPr>
              <a:t>6</a:t>
            </a:r>
            <a:r>
              <a:rPr lang="zh-CN" altLang="en-US" sz="2000" dirty="0" smtClean="0">
                <a:latin typeface="+mn-ea"/>
              </a:rPr>
              <a:t>个</a:t>
            </a:r>
            <a:r>
              <a:rPr lang="zh-CN" altLang="en-US" sz="2000" dirty="0">
                <a:latin typeface="+mn-ea"/>
              </a:rPr>
              <a:t>区域</a:t>
            </a:r>
            <a:r>
              <a:rPr lang="zh-CN" altLang="en-US" sz="2000" dirty="0" smtClean="0">
                <a:latin typeface="+mn-ea"/>
              </a:rPr>
              <a:t>和</a:t>
            </a:r>
            <a:r>
              <a:rPr lang="en-US" altLang="zh-CN" sz="2000" dirty="0" smtClean="0">
                <a:latin typeface="+mn-ea"/>
              </a:rPr>
              <a:t>10</a:t>
            </a:r>
            <a:r>
              <a:rPr lang="zh-CN" altLang="en-US" sz="2000" dirty="0" smtClean="0">
                <a:latin typeface="+mn-ea"/>
              </a:rPr>
              <a:t>个</a:t>
            </a:r>
            <a:r>
              <a:rPr lang="zh-CN" altLang="en-US" sz="2000" dirty="0">
                <a:latin typeface="+mn-ea"/>
              </a:rPr>
              <a:t>区域</a:t>
            </a:r>
            <a:r>
              <a:rPr lang="zh-CN" altLang="en-US" sz="2000" dirty="0" smtClean="0">
                <a:latin typeface="+mn-ea"/>
              </a:rPr>
              <a:t>。一般而言，在</a:t>
            </a:r>
            <a:r>
              <a:rPr lang="zh-CN" altLang="en-US" sz="2000" dirty="0">
                <a:latin typeface="+mn-ea"/>
              </a:rPr>
              <a:t>不同的空间尺度上</a:t>
            </a:r>
            <a:r>
              <a:rPr lang="zh-CN" altLang="en-US" sz="2000" dirty="0" smtClean="0">
                <a:latin typeface="+mn-ea"/>
              </a:rPr>
              <a:t>，区域</a:t>
            </a:r>
            <a:r>
              <a:rPr lang="zh-CN" altLang="en-US" sz="2000" dirty="0">
                <a:latin typeface="+mn-ea"/>
              </a:rPr>
              <a:t>经济的运行有</a:t>
            </a:r>
            <a:r>
              <a:rPr lang="zh-CN" altLang="en-US" sz="2000" dirty="0" smtClean="0">
                <a:latin typeface="+mn-ea"/>
              </a:rPr>
              <a:t>可能表现</a:t>
            </a:r>
            <a:r>
              <a:rPr lang="zh-CN" altLang="en-US" sz="2000" dirty="0">
                <a:latin typeface="+mn-ea"/>
              </a:rPr>
              <a:t>出各自不同的规律性</a:t>
            </a:r>
            <a:r>
              <a:rPr lang="zh-CN" altLang="en-US" sz="2000" dirty="0" smtClean="0">
                <a:latin typeface="+mn-ea"/>
              </a:rPr>
              <a:t>。</a:t>
            </a:r>
            <a:endParaRPr lang="en-US" altLang="zh-CN" sz="2000" dirty="0" smtClean="0">
              <a:latin typeface="+mn-ea"/>
            </a:endParaRPr>
          </a:p>
          <a:p>
            <a:pPr marL="0" indent="540000">
              <a:buNone/>
              <a:defRPr/>
            </a:pPr>
            <a:r>
              <a:rPr lang="zh-CN" altLang="en-US" sz="2000" b="1" dirty="0" smtClean="0">
                <a:latin typeface="+mn-ea"/>
              </a:rPr>
              <a:t>结论可信度存疑。</a:t>
            </a:r>
            <a:r>
              <a:rPr lang="zh-CN" altLang="en-US" sz="2000" dirty="0" smtClean="0">
                <a:latin typeface="+mn-ea"/>
              </a:rPr>
              <a:t>威廉森</a:t>
            </a:r>
            <a:r>
              <a:rPr lang="zh-CN" altLang="en-US" sz="2000" dirty="0">
                <a:latin typeface="+mn-ea"/>
              </a:rPr>
              <a:t>所做的</a:t>
            </a:r>
            <a:r>
              <a:rPr lang="zh-CN" altLang="en-US" sz="2000" dirty="0" smtClean="0">
                <a:latin typeface="+mn-ea"/>
              </a:rPr>
              <a:t>历史</a:t>
            </a:r>
            <a:r>
              <a:rPr lang="zh-CN" altLang="en-US" sz="2000" dirty="0">
                <a:latin typeface="+mn-ea"/>
              </a:rPr>
              <a:t>纵向分析</a:t>
            </a:r>
            <a:r>
              <a:rPr lang="zh-CN" altLang="en-US" sz="2000" dirty="0" smtClean="0">
                <a:latin typeface="+mn-ea"/>
              </a:rPr>
              <a:t>，除了</a:t>
            </a:r>
            <a:r>
              <a:rPr lang="zh-CN" altLang="en-US" sz="2000" dirty="0">
                <a:latin typeface="+mn-ea"/>
              </a:rPr>
              <a:t>美国之外</a:t>
            </a:r>
            <a:r>
              <a:rPr lang="zh-CN" altLang="en-US" sz="2000" dirty="0" smtClean="0">
                <a:latin typeface="+mn-ea"/>
              </a:rPr>
              <a:t>，其他</a:t>
            </a:r>
            <a:r>
              <a:rPr lang="zh-CN" altLang="en-US" sz="2000" dirty="0">
                <a:latin typeface="+mn-ea"/>
              </a:rPr>
              <a:t>国家的资料都是比较短时期的</a:t>
            </a:r>
            <a:r>
              <a:rPr lang="zh-CN" altLang="en-US" sz="2000" dirty="0" smtClean="0">
                <a:latin typeface="+mn-ea"/>
              </a:rPr>
              <a:t>，缺乏</a:t>
            </a:r>
            <a:r>
              <a:rPr lang="zh-CN" altLang="en-US" sz="2000" dirty="0">
                <a:latin typeface="+mn-ea"/>
              </a:rPr>
              <a:t>对很多国家长时间序列的资料分析</a:t>
            </a:r>
            <a:r>
              <a:rPr lang="zh-CN" altLang="en-US" sz="2000" dirty="0" smtClean="0">
                <a:latin typeface="+mn-ea"/>
              </a:rPr>
              <a:t>。因而，威廉森</a:t>
            </a:r>
            <a:r>
              <a:rPr lang="zh-CN" altLang="en-US" sz="2000" dirty="0">
                <a:latin typeface="+mn-ea"/>
              </a:rPr>
              <a:t>只是观察到了某些国家</a:t>
            </a:r>
            <a:r>
              <a:rPr lang="zh-CN" altLang="en-US" sz="2000" dirty="0" smtClean="0">
                <a:latin typeface="+mn-ea"/>
              </a:rPr>
              <a:t>在较</a:t>
            </a:r>
            <a:r>
              <a:rPr lang="zh-CN" altLang="en-US" sz="2000" dirty="0">
                <a:latin typeface="+mn-ea"/>
              </a:rPr>
              <a:t>短时间段上的</a:t>
            </a:r>
            <a:r>
              <a:rPr lang="zh-CN" altLang="en-US" sz="2000" dirty="0" smtClean="0">
                <a:latin typeface="+mn-ea"/>
              </a:rPr>
              <a:t>情况，这样获得</a:t>
            </a:r>
            <a:r>
              <a:rPr lang="zh-CN" altLang="en-US" sz="2000" dirty="0">
                <a:latin typeface="+mn-ea"/>
              </a:rPr>
              <a:t>的结论的可信度也值得进一步检验</a:t>
            </a:r>
            <a:r>
              <a:rPr lang="zh-CN" altLang="en-US" sz="2000" dirty="0" smtClean="0">
                <a:latin typeface="+mn-ea"/>
              </a:rPr>
              <a:t>。</a:t>
            </a:r>
            <a:endParaRPr lang="en-US" altLang="zh-CN" sz="2000" dirty="0" smtClean="0">
              <a:latin typeface="+mn-ea"/>
            </a:endParaRPr>
          </a:p>
          <a:p>
            <a:pPr marL="0" indent="540000">
              <a:buNone/>
              <a:defRPr/>
            </a:pPr>
            <a:r>
              <a:rPr lang="zh-CN" altLang="en-US" sz="2000" dirty="0">
                <a:latin typeface="+mn-ea"/>
              </a:rPr>
              <a:t>此外，一些学者的实证研究也证实，威廉森所提出的区域差距呈倒</a:t>
            </a:r>
            <a:r>
              <a:rPr lang="en-US" altLang="zh-CN" sz="2000" dirty="0">
                <a:latin typeface="+mn-ea"/>
              </a:rPr>
              <a:t>U</a:t>
            </a:r>
            <a:r>
              <a:rPr lang="zh-CN" altLang="en-US" sz="2000" dirty="0">
                <a:latin typeface="+mn-ea"/>
              </a:rPr>
              <a:t>形变化的过程并没有在所有的国家发现。通过这些分析，部分学者认为，威廉森的倒</a:t>
            </a:r>
            <a:r>
              <a:rPr lang="en-US" altLang="zh-CN" sz="2000" dirty="0">
                <a:latin typeface="+mn-ea"/>
              </a:rPr>
              <a:t>U</a:t>
            </a:r>
            <a:r>
              <a:rPr lang="zh-CN" altLang="en-US" sz="2000" dirty="0">
                <a:latin typeface="+mn-ea"/>
              </a:rPr>
              <a:t>形学说还难以成为揭示区域差距演化规律的理论。</a:t>
            </a:r>
            <a:endParaRPr lang="en-US" altLang="zh-CN" sz="2000" dirty="0">
              <a:latin typeface="+mn-ea"/>
            </a:endParaRPr>
          </a:p>
        </p:txBody>
      </p:sp>
    </p:spTree>
    <p:extLst>
      <p:ext uri="{BB962C8B-B14F-4D97-AF65-F5344CB8AC3E}">
        <p14:creationId xmlns:p14="http://schemas.microsoft.com/office/powerpoint/2010/main" val="24201970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第一节 产业分布影响国民收入区际分配</a:t>
            </a:r>
            <a:endParaRPr lang="zh-CN" altLang="en-US"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marL="0" indent="540000">
              <a:buNone/>
              <a:defRPr/>
            </a:pPr>
            <a:r>
              <a:rPr lang="zh-CN" altLang="en-US" sz="2000" dirty="0">
                <a:latin typeface="+mn-ea"/>
              </a:rPr>
              <a:t>一切影响区域经济</a:t>
            </a:r>
            <a:r>
              <a:rPr lang="zh-CN" altLang="en-US" sz="2000" dirty="0" smtClean="0">
                <a:latin typeface="+mn-ea"/>
              </a:rPr>
              <a:t>增长的</a:t>
            </a:r>
            <a:r>
              <a:rPr lang="zh-CN" altLang="en-US" sz="2000" dirty="0">
                <a:latin typeface="+mn-ea"/>
              </a:rPr>
              <a:t>因素都可以对区域差距演化产生影响，区域差距的演化是多因素作用的综合结果</a:t>
            </a:r>
            <a:r>
              <a:rPr lang="zh-CN" altLang="en-US" sz="2000" dirty="0" smtClean="0">
                <a:latin typeface="+mn-ea"/>
              </a:rPr>
              <a:t>。</a:t>
            </a:r>
            <a:endParaRPr lang="en-US" altLang="zh-CN" sz="2000" dirty="0" smtClean="0">
              <a:latin typeface="+mn-ea"/>
            </a:endParaRPr>
          </a:p>
          <a:p>
            <a:pPr marL="0" indent="540000">
              <a:buNone/>
              <a:defRPr/>
            </a:pPr>
            <a:r>
              <a:rPr lang="zh-CN" altLang="en-US" sz="2000" b="1" dirty="0" smtClean="0">
                <a:latin typeface="+mn-ea"/>
              </a:rPr>
              <a:t>区域</a:t>
            </a:r>
            <a:r>
              <a:rPr lang="zh-CN" altLang="en-US" sz="2000" b="1" dirty="0">
                <a:latin typeface="+mn-ea"/>
              </a:rPr>
              <a:t>差距变动是一个非线性的过程</a:t>
            </a:r>
            <a:r>
              <a:rPr lang="zh-CN" altLang="en-US" sz="2000" b="1" dirty="0" smtClean="0">
                <a:latin typeface="+mn-ea"/>
              </a:rPr>
              <a:t>。</a:t>
            </a:r>
            <a:r>
              <a:rPr lang="zh-CN" altLang="en-US" sz="2000" dirty="0" smtClean="0">
                <a:latin typeface="+mn-ea"/>
              </a:rPr>
              <a:t>区域</a:t>
            </a:r>
            <a:r>
              <a:rPr lang="zh-CN" altLang="en-US" sz="2000" dirty="0">
                <a:latin typeface="+mn-ea"/>
              </a:rPr>
              <a:t>差距变化受多因素的</a:t>
            </a:r>
            <a:r>
              <a:rPr lang="zh-CN" altLang="en-US" sz="2000" dirty="0" smtClean="0">
                <a:latin typeface="+mn-ea"/>
              </a:rPr>
              <a:t>作用，这些</a:t>
            </a:r>
            <a:r>
              <a:rPr lang="zh-CN" altLang="en-US" sz="2000" dirty="0">
                <a:latin typeface="+mn-ea"/>
              </a:rPr>
              <a:t>因素之间所产生的作用力的大小和方向的变化</a:t>
            </a:r>
            <a:r>
              <a:rPr lang="zh-CN" altLang="en-US" sz="2000" dirty="0" smtClean="0">
                <a:latin typeface="+mn-ea"/>
              </a:rPr>
              <a:t>就会改变区域差距的</a:t>
            </a:r>
            <a:r>
              <a:rPr lang="zh-CN" altLang="en-US" sz="2000" dirty="0">
                <a:latin typeface="+mn-ea"/>
              </a:rPr>
              <a:t>既有</a:t>
            </a:r>
            <a:r>
              <a:rPr lang="zh-CN" altLang="en-US" sz="2000" dirty="0" smtClean="0">
                <a:latin typeface="+mn-ea"/>
              </a:rPr>
              <a:t>状态。在</a:t>
            </a:r>
            <a:r>
              <a:rPr lang="zh-CN" altLang="en-US" sz="2000" dirty="0">
                <a:latin typeface="+mn-ea"/>
              </a:rPr>
              <a:t>一个长时序上观察</a:t>
            </a:r>
            <a:r>
              <a:rPr lang="zh-CN" altLang="en-US" sz="2000" dirty="0" smtClean="0">
                <a:latin typeface="+mn-ea"/>
              </a:rPr>
              <a:t>，区域</a:t>
            </a:r>
            <a:r>
              <a:rPr lang="zh-CN" altLang="en-US" sz="2000" dirty="0">
                <a:latin typeface="+mn-ea"/>
              </a:rPr>
              <a:t>差距还会</a:t>
            </a:r>
            <a:r>
              <a:rPr lang="zh-CN" altLang="en-US" sz="2000" dirty="0" smtClean="0">
                <a:latin typeface="+mn-ea"/>
              </a:rPr>
              <a:t>出现“扩大→缩小→扩大→缩小”交替</a:t>
            </a:r>
            <a:r>
              <a:rPr lang="zh-CN" altLang="en-US" sz="2000" dirty="0">
                <a:latin typeface="+mn-ea"/>
              </a:rPr>
              <a:t>进行的情况</a:t>
            </a:r>
            <a:r>
              <a:rPr lang="zh-CN" altLang="en-US" sz="2000" dirty="0" smtClean="0">
                <a:latin typeface="+mn-ea"/>
              </a:rPr>
              <a:t>。</a:t>
            </a:r>
            <a:endParaRPr lang="en-US" altLang="zh-CN" sz="2000" dirty="0" smtClean="0">
              <a:latin typeface="+mn-ea"/>
            </a:endParaRPr>
          </a:p>
          <a:p>
            <a:pPr marL="0" indent="540000">
              <a:buNone/>
              <a:defRPr/>
            </a:pPr>
            <a:r>
              <a:rPr lang="zh-CN" altLang="en-US" sz="2000" b="1" dirty="0">
                <a:latin typeface="+mn-ea"/>
              </a:rPr>
              <a:t>区域差距变化过程是可控的</a:t>
            </a:r>
            <a:r>
              <a:rPr lang="zh-CN" altLang="en-US" sz="2000" b="1" dirty="0" smtClean="0">
                <a:latin typeface="+mn-ea"/>
              </a:rPr>
              <a:t>，但</a:t>
            </a:r>
            <a:r>
              <a:rPr lang="zh-CN" altLang="en-US" sz="2000" b="1" dirty="0">
                <a:latin typeface="+mn-ea"/>
              </a:rPr>
              <a:t>却是有限度的</a:t>
            </a:r>
            <a:r>
              <a:rPr lang="zh-CN" altLang="en-US" sz="2000" b="1" dirty="0" smtClean="0">
                <a:latin typeface="+mn-ea"/>
              </a:rPr>
              <a:t>。</a:t>
            </a:r>
            <a:r>
              <a:rPr lang="zh-CN" altLang="en-US" sz="2000" dirty="0" smtClean="0">
                <a:latin typeface="+mn-ea"/>
              </a:rPr>
              <a:t>影响区域</a:t>
            </a:r>
            <a:r>
              <a:rPr lang="zh-CN" altLang="en-US" sz="2000" dirty="0">
                <a:latin typeface="+mn-ea"/>
              </a:rPr>
              <a:t>差距变动</a:t>
            </a:r>
            <a:r>
              <a:rPr lang="zh-CN" altLang="en-US" sz="2000" dirty="0" smtClean="0">
                <a:latin typeface="+mn-ea"/>
              </a:rPr>
              <a:t>的部分</a:t>
            </a:r>
            <a:r>
              <a:rPr lang="zh-CN" altLang="en-US" sz="2000" dirty="0">
                <a:latin typeface="+mn-ea"/>
              </a:rPr>
              <a:t>因素是可以在一定程度上人为控制或施加影响的</a:t>
            </a:r>
            <a:r>
              <a:rPr lang="zh-CN" altLang="en-US" sz="2000" dirty="0" smtClean="0">
                <a:latin typeface="+mn-ea"/>
              </a:rPr>
              <a:t>，如</a:t>
            </a:r>
            <a:r>
              <a:rPr lang="zh-CN" altLang="en-US" sz="2000" dirty="0">
                <a:latin typeface="+mn-ea"/>
              </a:rPr>
              <a:t>国家经济政策</a:t>
            </a:r>
            <a:r>
              <a:rPr lang="zh-CN" altLang="en-US" sz="2000" dirty="0" smtClean="0">
                <a:latin typeface="+mn-ea"/>
              </a:rPr>
              <a:t>、区域政策、各</a:t>
            </a:r>
            <a:r>
              <a:rPr lang="zh-CN" altLang="en-US" sz="2000" dirty="0">
                <a:latin typeface="+mn-ea"/>
              </a:rPr>
              <a:t>区域的经济发展决策和区际经济关系等</a:t>
            </a:r>
            <a:r>
              <a:rPr lang="zh-CN" altLang="en-US" sz="2000" dirty="0" smtClean="0">
                <a:latin typeface="+mn-ea"/>
              </a:rPr>
              <a:t>。通过对</a:t>
            </a:r>
            <a:r>
              <a:rPr lang="zh-CN" altLang="en-US" sz="2000" dirty="0">
                <a:latin typeface="+mn-ea"/>
              </a:rPr>
              <a:t>这些因素</a:t>
            </a:r>
            <a:r>
              <a:rPr lang="zh-CN" altLang="en-US" sz="2000" dirty="0" smtClean="0">
                <a:latin typeface="+mn-ea"/>
              </a:rPr>
              <a:t>进行控制</a:t>
            </a:r>
            <a:r>
              <a:rPr lang="zh-CN" altLang="en-US" sz="2000" dirty="0">
                <a:latin typeface="+mn-ea"/>
              </a:rPr>
              <a:t>或者施加有目的的影响</a:t>
            </a:r>
            <a:r>
              <a:rPr lang="zh-CN" altLang="en-US" sz="2000" dirty="0" smtClean="0">
                <a:latin typeface="+mn-ea"/>
              </a:rPr>
              <a:t>，就</a:t>
            </a:r>
            <a:r>
              <a:rPr lang="zh-CN" altLang="en-US" sz="2000" dirty="0">
                <a:latin typeface="+mn-ea"/>
              </a:rPr>
              <a:t>可以对区域差距变化过程进行一定程度的调控</a:t>
            </a:r>
            <a:r>
              <a:rPr lang="zh-CN" altLang="en-US" sz="2000" dirty="0" smtClean="0">
                <a:latin typeface="+mn-ea"/>
              </a:rPr>
              <a:t>。但是，对</a:t>
            </a:r>
            <a:r>
              <a:rPr lang="zh-CN" altLang="en-US" sz="2000" dirty="0">
                <a:latin typeface="+mn-ea"/>
              </a:rPr>
              <a:t>区域差距的调控是有限度的</a:t>
            </a:r>
            <a:r>
              <a:rPr lang="zh-CN" altLang="en-US" sz="2000" dirty="0" smtClean="0">
                <a:latin typeface="+mn-ea"/>
              </a:rPr>
              <a:t>，因为</a:t>
            </a:r>
            <a:r>
              <a:rPr lang="zh-CN" altLang="en-US" sz="2000" dirty="0">
                <a:latin typeface="+mn-ea"/>
              </a:rPr>
              <a:t>影响区域差距变化的很多因素</a:t>
            </a:r>
            <a:r>
              <a:rPr lang="zh-CN" altLang="en-US" sz="2000" dirty="0" smtClean="0">
                <a:latin typeface="+mn-ea"/>
              </a:rPr>
              <a:t>是无法</a:t>
            </a:r>
            <a:r>
              <a:rPr lang="zh-CN" altLang="en-US" sz="2000" dirty="0">
                <a:latin typeface="+mn-ea"/>
              </a:rPr>
              <a:t>进行人为控制的。</a:t>
            </a:r>
            <a:endParaRPr lang="en-US" altLang="zh-CN" sz="2000" dirty="0">
              <a:latin typeface="+mn-ea"/>
            </a:endParaRPr>
          </a:p>
        </p:txBody>
      </p:sp>
      <p:sp>
        <p:nvSpPr>
          <p:cNvPr id="5" name="矩形: 圆角 39">
            <a:extLst>
              <a:ext uri="{FF2B5EF4-FFF2-40B4-BE49-F238E27FC236}">
                <a16:creationId xmlns:a16="http://schemas.microsoft.com/office/drawing/2014/main" id="{0DA38FC4-1290-4B6C-82CD-4A761DAEB56B}"/>
              </a:ext>
            </a:extLst>
          </p:cNvPr>
          <p:cNvSpPr/>
          <p:nvPr/>
        </p:nvSpPr>
        <p:spPr>
          <a:xfrm>
            <a:off x="827584" y="1381125"/>
            <a:ext cx="4680520"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3</a:t>
            </a:r>
            <a:r>
              <a:rPr lang="en-US" altLang="zh-CN" sz="2000" b="1" dirty="0" smtClean="0">
                <a:solidFill>
                  <a:prstClr val="black"/>
                </a:solidFill>
                <a:latin typeface="仿宋" pitchFamily="49" charset="-122"/>
                <a:ea typeface="仿宋" pitchFamily="49" charset="-122"/>
              </a:rPr>
              <a:t>.</a:t>
            </a:r>
            <a:r>
              <a:rPr lang="zh-CN" altLang="en-US" sz="2000" b="1" dirty="0">
                <a:solidFill>
                  <a:prstClr val="black"/>
                </a:solidFill>
                <a:latin typeface="仿宋" pitchFamily="49" charset="-122"/>
                <a:ea typeface="仿宋" pitchFamily="49" charset="-122"/>
              </a:rPr>
              <a:t>区域差距</a:t>
            </a:r>
            <a:r>
              <a:rPr lang="zh-CN" altLang="en-US" sz="2000" b="1" dirty="0" smtClean="0">
                <a:solidFill>
                  <a:prstClr val="black"/>
                </a:solidFill>
                <a:latin typeface="仿宋" pitchFamily="49" charset="-122"/>
                <a:ea typeface="仿宋" pitchFamily="49" charset="-122"/>
              </a:rPr>
              <a:t>演化的非线性与有限可控性</a:t>
            </a:r>
            <a:endParaRPr lang="zh-CN" altLang="en-US" sz="2000" b="1" dirty="0">
              <a:solidFill>
                <a:prstClr val="black"/>
              </a:solidFill>
              <a:latin typeface="仿宋" pitchFamily="49" charset="-122"/>
              <a:ea typeface="仿宋" pitchFamily="49" charset="-122"/>
            </a:endParaRPr>
          </a:p>
        </p:txBody>
      </p:sp>
    </p:spTree>
    <p:extLst>
      <p:ext uri="{BB962C8B-B14F-4D97-AF65-F5344CB8AC3E}">
        <p14:creationId xmlns:p14="http://schemas.microsoft.com/office/powerpoint/2010/main" val="2318087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第一节 产业分布影响国民收入区际分配</a:t>
            </a:r>
            <a:endParaRPr lang="zh-CN" altLang="en-US" dirty="0"/>
          </a:p>
        </p:txBody>
      </p:sp>
      <mc:AlternateContent xmlns:mc="http://schemas.openxmlformats.org/markup-compatibility/2006" xmlns:a14="http://schemas.microsoft.com/office/drawing/2010/main">
        <mc:Choice Requires="a14">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defRPr/>
                </a:pPr>
                <a:endParaRPr lang="en-US" altLang="zh-CN" dirty="0" smtClean="0"/>
              </a:p>
              <a:p>
                <a:pPr marL="0" indent="540000">
                  <a:buNone/>
                  <a:defRPr/>
                </a:pPr>
                <a:r>
                  <a:rPr lang="zh-CN" altLang="en-US" sz="2000" dirty="0">
                    <a:latin typeface="+mn-ea"/>
                  </a:rPr>
                  <a:t>目前学术界衡量区际收入差距的指标主要分为两类</a:t>
                </a:r>
                <a:r>
                  <a:rPr lang="zh-CN" altLang="en-US" sz="2000" dirty="0" smtClean="0">
                    <a:latin typeface="+mn-ea"/>
                  </a:rPr>
                  <a:t>：绝对</a:t>
                </a:r>
                <a:r>
                  <a:rPr lang="zh-CN" altLang="en-US" sz="2000" dirty="0">
                    <a:latin typeface="+mn-ea"/>
                  </a:rPr>
                  <a:t>差距指标和相对</a:t>
                </a:r>
                <a:r>
                  <a:rPr lang="zh-CN" altLang="en-US" sz="2000" dirty="0" smtClean="0">
                    <a:latin typeface="+mn-ea"/>
                  </a:rPr>
                  <a:t>差距</a:t>
                </a:r>
                <a:r>
                  <a:rPr lang="zh-CN" altLang="en-US" sz="2000" dirty="0">
                    <a:latin typeface="+mn-ea"/>
                  </a:rPr>
                  <a:t>指标</a:t>
                </a:r>
                <a:r>
                  <a:rPr lang="zh-CN" altLang="en-US" sz="2000" dirty="0" smtClean="0">
                    <a:latin typeface="+mn-ea"/>
                  </a:rPr>
                  <a:t>。绝对</a:t>
                </a:r>
                <a:r>
                  <a:rPr lang="zh-CN" altLang="en-US" sz="2000" dirty="0">
                    <a:latin typeface="+mn-ea"/>
                  </a:rPr>
                  <a:t>差距指标能够直观地反映出地区间收入水平的绝对差异</a:t>
                </a:r>
                <a:r>
                  <a:rPr lang="zh-CN" altLang="en-US" sz="2000" dirty="0" smtClean="0">
                    <a:latin typeface="+mn-ea"/>
                  </a:rPr>
                  <a:t>，包括</a:t>
                </a:r>
                <a:r>
                  <a:rPr lang="zh-CN" altLang="en-US" sz="2000" dirty="0">
                    <a:latin typeface="+mn-ea"/>
                  </a:rPr>
                  <a:t>绝对差</a:t>
                </a:r>
                <a:r>
                  <a:rPr lang="zh-CN" altLang="en-US" sz="2000" dirty="0" smtClean="0">
                    <a:latin typeface="+mn-ea"/>
                  </a:rPr>
                  <a:t>、相对</a:t>
                </a:r>
                <a:r>
                  <a:rPr lang="zh-CN" altLang="en-US" sz="2000" dirty="0">
                    <a:latin typeface="+mn-ea"/>
                  </a:rPr>
                  <a:t>差等</a:t>
                </a:r>
                <a:r>
                  <a:rPr lang="zh-CN" altLang="en-US" sz="2000" dirty="0" smtClean="0">
                    <a:latin typeface="+mn-ea"/>
                  </a:rPr>
                  <a:t>。平均差、标准差</a:t>
                </a:r>
                <a:r>
                  <a:rPr lang="zh-CN" altLang="en-US" sz="2000" dirty="0">
                    <a:latin typeface="+mn-ea"/>
                  </a:rPr>
                  <a:t>和加权标准差等相对</a:t>
                </a:r>
                <a:r>
                  <a:rPr lang="zh-CN" altLang="en-US" sz="2000" dirty="0" smtClean="0">
                    <a:latin typeface="+mn-ea"/>
                  </a:rPr>
                  <a:t>差距衡量样本</a:t>
                </a:r>
                <a:r>
                  <a:rPr lang="zh-CN" altLang="en-US" sz="2000" dirty="0">
                    <a:latin typeface="+mn-ea"/>
                  </a:rPr>
                  <a:t>某</a:t>
                </a:r>
                <a:r>
                  <a:rPr lang="zh-CN" altLang="en-US" sz="2000" dirty="0" smtClean="0">
                    <a:latin typeface="+mn-ea"/>
                  </a:rPr>
                  <a:t>变量值</a:t>
                </a:r>
                <a:r>
                  <a:rPr lang="zh-CN" altLang="en-US" sz="2000" dirty="0">
                    <a:latin typeface="+mn-ea"/>
                  </a:rPr>
                  <a:t>偏离特定参照值的相对差距</a:t>
                </a:r>
                <a:r>
                  <a:rPr lang="zh-CN" altLang="en-US" sz="2000" dirty="0" smtClean="0">
                    <a:latin typeface="+mn-ea"/>
                  </a:rPr>
                  <a:t>，通常</a:t>
                </a:r>
                <a:r>
                  <a:rPr lang="zh-CN" altLang="en-US" sz="2000" dirty="0">
                    <a:latin typeface="+mn-ea"/>
                  </a:rPr>
                  <a:t>用倍数或者分数</a:t>
                </a:r>
                <a:r>
                  <a:rPr lang="zh-CN" altLang="en-US" sz="2000" dirty="0" smtClean="0">
                    <a:latin typeface="+mn-ea"/>
                  </a:rPr>
                  <a:t>表示。</a:t>
                </a:r>
                <a:endParaRPr lang="en-US" altLang="zh-CN" sz="2000" dirty="0" smtClean="0">
                  <a:latin typeface="+mn-ea"/>
                </a:endParaRPr>
              </a:p>
              <a:p>
                <a:pPr marL="0" indent="540000">
                  <a:buNone/>
                  <a:defRPr/>
                </a:pPr>
                <a:endParaRPr lang="en-US" altLang="zh-CN" sz="2000" dirty="0">
                  <a:latin typeface="+mn-ea"/>
                </a:endParaRPr>
              </a:p>
              <a:p>
                <a:pPr marL="0" indent="540000">
                  <a:buNone/>
                  <a:defRPr/>
                </a:pPr>
                <a:r>
                  <a:rPr lang="zh-CN" altLang="en-US" sz="2000" dirty="0" smtClean="0">
                    <a:latin typeface="+mn-ea"/>
                  </a:rPr>
                  <a:t>绝对</a:t>
                </a:r>
                <a:r>
                  <a:rPr lang="zh-CN" altLang="en-US" sz="2000" dirty="0">
                    <a:latin typeface="+mn-ea"/>
                  </a:rPr>
                  <a:t>差和相对差是衡量发展差距的两个最直观也最简单的指标</a:t>
                </a:r>
                <a:r>
                  <a:rPr lang="zh-CN" altLang="en-US" sz="2000" dirty="0" smtClean="0">
                    <a:latin typeface="+mn-ea"/>
                  </a:rPr>
                  <a:t>。绝对</a:t>
                </a:r>
                <a:r>
                  <a:rPr lang="zh-CN" altLang="en-US" sz="2000" dirty="0">
                    <a:latin typeface="+mn-ea"/>
                  </a:rPr>
                  <a:t>差</a:t>
                </a:r>
                <a:r>
                  <a:rPr lang="zh-CN" altLang="en-US" sz="2000" dirty="0" smtClean="0">
                    <a:latin typeface="+mn-ea"/>
                  </a:rPr>
                  <a:t>指标可以</a:t>
                </a:r>
                <a:r>
                  <a:rPr lang="zh-CN" altLang="en-US" sz="2000" dirty="0">
                    <a:latin typeface="+mn-ea"/>
                  </a:rPr>
                  <a:t>用最高收入水平与最低收入水平的差距来表示</a:t>
                </a:r>
                <a:r>
                  <a:rPr lang="zh-CN" altLang="en-US" sz="2000" dirty="0" smtClean="0">
                    <a:latin typeface="+mn-ea"/>
                  </a:rPr>
                  <a:t>，即绝对差</a:t>
                </a:r>
                <a14:m>
                  <m:oMath xmlns:m="http://schemas.openxmlformats.org/officeDocument/2006/math">
                    <m:r>
                      <a:rPr lang="en-US" altLang="zh-CN" sz="2000" b="0" i="1" smtClean="0">
                        <a:latin typeface="Cambria Math" panose="02040503050406030204" pitchFamily="18" charset="0"/>
                      </a:rPr>
                      <m:t>𝑅</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𝑋</m:t>
                        </m:r>
                      </m:e>
                      <m:sub>
                        <m:r>
                          <m:rPr>
                            <m:sty m:val="p"/>
                          </m:rPr>
                          <a:rPr lang="en-US" altLang="zh-CN" sz="2000" i="1">
                            <a:latin typeface="Cambria Math" panose="02040503050406030204" pitchFamily="18" charset="0"/>
                          </a:rPr>
                          <m:t>max</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𝑚𝑖𝑛</m:t>
                        </m:r>
                      </m:sub>
                    </m:sSub>
                  </m:oMath>
                </a14:m>
                <a:r>
                  <a:rPr lang="zh-CN" altLang="en-US" sz="2000" dirty="0" smtClean="0">
                    <a:latin typeface="+mn-ea"/>
                  </a:rPr>
                  <a:t>。相对</a:t>
                </a:r>
                <a:r>
                  <a:rPr lang="zh-CN" altLang="en-US" sz="2000" dirty="0">
                    <a:latin typeface="+mn-ea"/>
                  </a:rPr>
                  <a:t>差指标可以用最高水平与最低水平的比值来</a:t>
                </a:r>
                <a:r>
                  <a:rPr lang="zh-CN" altLang="en-US" sz="2000">
                    <a:latin typeface="+mn-ea"/>
                  </a:rPr>
                  <a:t>表示</a:t>
                </a:r>
                <a:r>
                  <a:rPr lang="zh-CN" altLang="en-US" sz="2000" smtClean="0">
                    <a:latin typeface="+mn-ea"/>
                  </a:rPr>
                  <a:t>， 即</a:t>
                </a:r>
                <a:r>
                  <a:rPr lang="zh-CN" altLang="en-US" sz="2000" dirty="0">
                    <a:latin typeface="+mn-ea"/>
                  </a:rPr>
                  <a:t>用下式表示</a:t>
                </a:r>
                <a:r>
                  <a:rPr lang="zh-CN" altLang="en-US" sz="2000" dirty="0" smtClean="0">
                    <a:latin typeface="+mn-ea"/>
                  </a:rPr>
                  <a:t>：</a:t>
                </a:r>
                <a:endParaRPr lang="en-US" altLang="zh-CN" sz="2000" dirty="0" smtClean="0">
                  <a:latin typeface="+mn-ea"/>
                </a:endParaRPr>
              </a:p>
              <a:p>
                <a:pPr marL="0" indent="540000">
                  <a:buNone/>
                  <a:defRPr/>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𝐷𝑅</m:t>
                      </m:r>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𝑋</m:t>
                              </m:r>
                            </m:e>
                            <m:sub>
                              <m:r>
                                <m:rPr>
                                  <m:sty m:val="p"/>
                                </m:rPr>
                                <a:rPr lang="en-US" altLang="zh-CN" sz="2000" i="1">
                                  <a:latin typeface="Cambria Math" panose="02040503050406030204" pitchFamily="18" charset="0"/>
                                </a:rPr>
                                <m:t>max</m:t>
                              </m:r>
                            </m:sub>
                          </m:sSub>
                        </m:num>
                        <m:den>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𝑚𝑖𝑛</m:t>
                              </m:r>
                            </m:sub>
                          </m:sSub>
                        </m:den>
                      </m:f>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𝑜𝑟</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𝐷𝑅</m:t>
                      </m:r>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𝑚𝑎𝑥</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𝑚𝑖𝑛</m:t>
                              </m:r>
                            </m:sub>
                          </m:sSub>
                        </m:num>
                        <m:den>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𝑚𝑎𝑥</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𝑚𝑖𝑛</m:t>
                              </m:r>
                            </m:sub>
                          </m:sSub>
                          <m:r>
                            <a:rPr lang="en-US" altLang="zh-CN" sz="2000" b="0" i="1" smtClean="0">
                              <a:latin typeface="Cambria Math" panose="02040503050406030204" pitchFamily="18" charset="0"/>
                            </a:rPr>
                            <m:t>)/2</m:t>
                          </m:r>
                        </m:den>
                      </m:f>
                    </m:oMath>
                  </m:oMathPara>
                </a14:m>
                <a:endParaRPr lang="en-US" altLang="zh-CN" sz="2000" dirty="0" smtClean="0">
                  <a:latin typeface="+mn-ea"/>
                </a:endParaRPr>
              </a:p>
              <a:p>
                <a:pPr marL="0" indent="540000">
                  <a:buNone/>
                  <a:defRPr/>
                </a:pPr>
                <a:r>
                  <a:rPr lang="zh-CN" altLang="en-US" sz="2000" dirty="0">
                    <a:latin typeface="+mn-ea"/>
                  </a:rPr>
                  <a:t>其中，</a:t>
                </a:r>
                <a14:m>
                  <m:oMath xmlns:m="http://schemas.openxmlformats.org/officeDocument/2006/math">
                    <m:r>
                      <a:rPr lang="en-US" altLang="zh-CN" sz="2000" i="1">
                        <a:latin typeface="Cambria Math" panose="02040503050406030204" pitchFamily="18" charset="0"/>
                      </a:rPr>
                      <m:t>𝐷𝑅</m:t>
                    </m:r>
                  </m:oMath>
                </a14:m>
                <a:r>
                  <a:rPr lang="zh-CN" altLang="en-US" sz="2000" dirty="0">
                    <a:latin typeface="+mn-ea"/>
                  </a:rPr>
                  <a:t>为绝对差</a:t>
                </a:r>
                <a:r>
                  <a:rPr lang="zh-CN" altLang="en-US" sz="2000" dirty="0" smtClean="0">
                    <a:latin typeface="+mn-ea"/>
                  </a:rPr>
                  <a:t>，</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m:rPr>
                            <m:sty m:val="p"/>
                          </m:rPr>
                          <a:rPr lang="en-US" altLang="zh-CN" sz="2000" i="1">
                            <a:latin typeface="Cambria Math" panose="02040503050406030204" pitchFamily="18" charset="0"/>
                          </a:rPr>
                          <m:t>max</m:t>
                        </m:r>
                      </m:sub>
                    </m:sSub>
                  </m:oMath>
                </a14:m>
                <a:r>
                  <a:rPr lang="zh-CN" altLang="en-US" sz="2000" dirty="0" smtClean="0">
                    <a:latin typeface="+mn-ea"/>
                  </a:rPr>
                  <a:t>为</a:t>
                </a:r>
                <a:r>
                  <a:rPr lang="zh-CN" altLang="en-US" sz="2000" dirty="0">
                    <a:latin typeface="+mn-ea"/>
                  </a:rPr>
                  <a:t>最高收入水平</a:t>
                </a:r>
                <a:r>
                  <a:rPr lang="zh-CN" altLang="en-US" sz="2000" dirty="0" smtClean="0">
                    <a:latin typeface="+mn-ea"/>
                  </a:rPr>
                  <a:t>，</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𝑚𝑖𝑛</m:t>
                        </m:r>
                      </m:sub>
                    </m:sSub>
                  </m:oMath>
                </a14:m>
                <a:r>
                  <a:rPr lang="zh-CN" altLang="en-US" sz="2000" dirty="0" smtClean="0">
                    <a:latin typeface="+mn-ea"/>
                  </a:rPr>
                  <a:t>为最低</a:t>
                </a:r>
                <a:r>
                  <a:rPr lang="zh-CN" altLang="en-US" sz="2000" dirty="0">
                    <a:latin typeface="+mn-ea"/>
                  </a:rPr>
                  <a:t>收入水平</a:t>
                </a:r>
                <a:r>
                  <a:rPr lang="zh-CN" altLang="en-US" sz="2000" dirty="0" smtClean="0">
                    <a:latin typeface="+mn-ea"/>
                  </a:rPr>
                  <a:t>。绝对</a:t>
                </a:r>
                <a:r>
                  <a:rPr lang="zh-CN" altLang="en-US" sz="2000" dirty="0">
                    <a:latin typeface="+mn-ea"/>
                  </a:rPr>
                  <a:t>差和</a:t>
                </a:r>
                <a:r>
                  <a:rPr lang="zh-CN" altLang="en-US" sz="2000" dirty="0" smtClean="0">
                    <a:latin typeface="+mn-ea"/>
                  </a:rPr>
                  <a:t>相对</a:t>
                </a:r>
                <a:r>
                  <a:rPr lang="zh-CN" altLang="en-US" sz="2000" dirty="0">
                    <a:latin typeface="+mn-ea"/>
                  </a:rPr>
                  <a:t>差指标的值越大</a:t>
                </a:r>
                <a:r>
                  <a:rPr lang="zh-CN" altLang="en-US" sz="2000" dirty="0" smtClean="0">
                    <a:latin typeface="+mn-ea"/>
                  </a:rPr>
                  <a:t>，则</a:t>
                </a:r>
                <a:r>
                  <a:rPr lang="zh-CN" altLang="en-US" sz="2000" dirty="0">
                    <a:latin typeface="+mn-ea"/>
                  </a:rPr>
                  <a:t>意味着发展差距也就越大。</a:t>
                </a:r>
                <a:endParaRPr lang="en-US" altLang="zh-CN" sz="2000" dirty="0" smtClean="0">
                  <a:latin typeface="+mn-ea"/>
                </a:endParaRPr>
              </a:p>
              <a:p>
                <a:pPr marL="0" indent="540000">
                  <a:buNone/>
                </a:pPr>
                <a:endParaRPr lang="zh-CN" altLang="zh-CN" sz="2000" dirty="0">
                  <a:latin typeface="+mn-ea"/>
                </a:endParaRPr>
              </a:p>
              <a:p>
                <a:pPr marL="0" indent="540000">
                  <a:buNone/>
                </a:pPr>
                <a:endParaRPr lang="en-US" altLang="zh-CN" sz="2000" dirty="0">
                  <a:latin typeface="+mn-ea"/>
                </a:endParaRPr>
              </a:p>
            </p:txBody>
          </p:sp>
        </mc:Choice>
        <mc:Fallback xmlns="">
          <p:sp>
            <p:nvSpPr>
              <p:cNvPr id="33795" name="内容占位符 2">
                <a:extLst>
                  <a:ext uri="{FF2B5EF4-FFF2-40B4-BE49-F238E27FC236}">
                    <a16:creationId xmlns:a16="http://schemas.microsoft.com/office/drawing/2014/main" id="{D234E26A-6283-4C46-9114-288F3D151B9C}"/>
                  </a:ext>
                </a:extLst>
              </p:cNvPr>
              <p:cNvSpPr>
                <a:spLocks noGrp="1" noRot="1" noChangeAspect="1" noMove="1" noResize="1" noEditPoints="1" noAdjustHandles="1" noChangeArrowheads="1" noChangeShapeType="1" noTextEdit="1"/>
              </p:cNvSpPr>
              <p:nvPr>
                <p:ph idx="1"/>
              </p:nvPr>
            </p:nvSpPr>
            <p:spPr bwMode="auto">
              <a:xfrm>
                <a:off x="250825" y="1381125"/>
                <a:ext cx="8569325" cy="5000625"/>
              </a:xfrm>
              <a:blipFill>
                <a:blip r:embed="rId2"/>
                <a:stretch>
                  <a:fillRect l="-711" r="-782"/>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矩形: 圆角 39">
            <a:extLst>
              <a:ext uri="{FF2B5EF4-FFF2-40B4-BE49-F238E27FC236}">
                <a16:creationId xmlns:a16="http://schemas.microsoft.com/office/drawing/2014/main" id="{6486604E-96FB-46CA-9C82-85C993CF048F}"/>
              </a:ext>
            </a:extLst>
          </p:cNvPr>
          <p:cNvSpPr/>
          <p:nvPr/>
        </p:nvSpPr>
        <p:spPr>
          <a:xfrm>
            <a:off x="431478" y="1268760"/>
            <a:ext cx="3276426" cy="576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3</a:t>
            </a:r>
            <a:r>
              <a:rPr lang="zh-CN" altLang="en-US" sz="2400" b="1" dirty="0" smtClean="0">
                <a:solidFill>
                  <a:prstClr val="black"/>
                </a:solidFill>
                <a:latin typeface="仿宋" pitchFamily="49" charset="-122"/>
                <a:ea typeface="仿宋" pitchFamily="49" charset="-122"/>
              </a:rPr>
              <a:t>、区际收入差距度量</a:t>
            </a:r>
            <a:endParaRPr lang="zh-CN" altLang="en-US" sz="2400" b="1" dirty="0">
              <a:solidFill>
                <a:prstClr val="black"/>
              </a:solidFill>
              <a:latin typeface="仿宋" pitchFamily="49" charset="-122"/>
              <a:ea typeface="仿宋" pitchFamily="49" charset="-122"/>
            </a:endParaRPr>
          </a:p>
        </p:txBody>
      </p:sp>
      <p:sp>
        <p:nvSpPr>
          <p:cNvPr id="5" name="矩形: 圆角 39">
            <a:extLst>
              <a:ext uri="{FF2B5EF4-FFF2-40B4-BE49-F238E27FC236}">
                <a16:creationId xmlns:a16="http://schemas.microsoft.com/office/drawing/2014/main" id="{0DA38FC4-1290-4B6C-82CD-4A761DAEB56B}"/>
              </a:ext>
            </a:extLst>
          </p:cNvPr>
          <p:cNvSpPr/>
          <p:nvPr/>
        </p:nvSpPr>
        <p:spPr>
          <a:xfrm>
            <a:off x="881559" y="3140968"/>
            <a:ext cx="2376264"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1</a:t>
            </a:r>
            <a:r>
              <a:rPr lang="en-US" altLang="zh-CN" sz="2000" b="1" dirty="0" smtClean="0">
                <a:solidFill>
                  <a:prstClr val="black"/>
                </a:solidFill>
                <a:latin typeface="仿宋" pitchFamily="49" charset="-122"/>
                <a:ea typeface="仿宋" pitchFamily="49" charset="-122"/>
              </a:rPr>
              <a:t>.</a:t>
            </a:r>
            <a:r>
              <a:rPr lang="zh-CN" altLang="en-US" sz="2000" b="1" dirty="0">
                <a:solidFill>
                  <a:prstClr val="black"/>
                </a:solidFill>
                <a:latin typeface="仿宋" pitchFamily="49" charset="-122"/>
                <a:ea typeface="仿宋" pitchFamily="49" charset="-122"/>
              </a:rPr>
              <a:t>绝对</a:t>
            </a:r>
            <a:r>
              <a:rPr lang="zh-CN" altLang="en-US" sz="2000" b="1" dirty="0" smtClean="0">
                <a:solidFill>
                  <a:prstClr val="black"/>
                </a:solidFill>
                <a:latin typeface="仿宋" pitchFamily="49" charset="-122"/>
                <a:ea typeface="仿宋" pitchFamily="49" charset="-122"/>
              </a:rPr>
              <a:t>差和相对差</a:t>
            </a:r>
            <a:endParaRPr lang="zh-CN" altLang="en-US" sz="2000" b="1" dirty="0">
              <a:solidFill>
                <a:prstClr val="black"/>
              </a:solidFill>
              <a:latin typeface="仿宋" pitchFamily="49" charset="-122"/>
              <a:ea typeface="仿宋" pitchFamily="49" charset="-122"/>
            </a:endParaRPr>
          </a:p>
        </p:txBody>
      </p:sp>
    </p:spTree>
    <p:extLst>
      <p:ext uri="{BB962C8B-B14F-4D97-AF65-F5344CB8AC3E}">
        <p14:creationId xmlns:p14="http://schemas.microsoft.com/office/powerpoint/2010/main" val="1868145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第一节 产业分布影响国民收入区际分配</a:t>
            </a:r>
            <a:endParaRPr lang="zh-CN" altLang="en-US" dirty="0"/>
          </a:p>
        </p:txBody>
      </p:sp>
      <mc:AlternateContent xmlns:mc="http://schemas.openxmlformats.org/markup-compatibility/2006" xmlns:a14="http://schemas.microsoft.com/office/drawing/2010/main">
        <mc:Choice Requires="a14">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smtClean="0"/>
              </a:p>
              <a:p>
                <a:pPr marL="0" indent="540000">
                  <a:buNone/>
                  <a:defRPr/>
                </a:pPr>
                <a:r>
                  <a:rPr lang="zh-CN" altLang="en-US" sz="2000" dirty="0">
                    <a:latin typeface="+mn-ea"/>
                  </a:rPr>
                  <a:t>根据权重大小</a:t>
                </a:r>
                <a:r>
                  <a:rPr lang="zh-CN" altLang="en-US" sz="2000" dirty="0" smtClean="0">
                    <a:latin typeface="+mn-ea"/>
                  </a:rPr>
                  <a:t>，变异系数</a:t>
                </a:r>
                <a:r>
                  <a:rPr lang="zh-CN" altLang="en-US" sz="2000" dirty="0">
                    <a:latin typeface="+mn-ea"/>
                  </a:rPr>
                  <a:t>可以分为简单变异系数和加权变异系数</a:t>
                </a:r>
                <a:r>
                  <a:rPr lang="zh-CN" altLang="en-US" sz="2000" dirty="0" smtClean="0">
                    <a:latin typeface="+mn-ea"/>
                  </a:rPr>
                  <a:t>。简单变异系数</a:t>
                </a:r>
                <a:r>
                  <a:rPr lang="zh-CN" altLang="en-US" sz="2000" dirty="0">
                    <a:latin typeface="+mn-ea"/>
                  </a:rPr>
                  <a:t>的计算公式为</a:t>
                </a:r>
                <a:r>
                  <a:rPr lang="zh-CN" altLang="en-US" sz="2000" dirty="0" smtClean="0">
                    <a:latin typeface="+mn-ea"/>
                  </a:rPr>
                  <a:t>：</a:t>
                </a:r>
                <a:endParaRPr lang="en-US" altLang="zh-CN" sz="2000" dirty="0" smtClean="0">
                  <a:latin typeface="+mn-ea"/>
                </a:endParaRPr>
              </a:p>
              <a:p>
                <a:pPr marL="0" indent="540000">
                  <a:buNone/>
                  <a:defRPr/>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𝑉</m:t>
                          </m:r>
                        </m:e>
                        <m:sub>
                          <m:r>
                            <m:rPr>
                              <m:sty m:val="p"/>
                            </m:rPr>
                            <a:rPr lang="en-US" altLang="zh-CN" sz="2000" i="1">
                              <a:latin typeface="Cambria Math" panose="02040503050406030204" pitchFamily="18" charset="0"/>
                            </a:rPr>
                            <m:t>s</m:t>
                          </m:r>
                        </m:sub>
                      </m:sSub>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ad>
                            <m:radPr>
                              <m:degHide m:val="on"/>
                              <m:ctrlPr>
                                <a:rPr lang="en-US" altLang="zh-CN" sz="2000" b="0" i="1" smtClean="0">
                                  <a:latin typeface="Cambria Math" panose="02040503050406030204" pitchFamily="18" charset="0"/>
                                </a:rPr>
                              </m:ctrlPr>
                            </m:radPr>
                            <m:deg/>
                            <m:e>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𝑛</m:t>
                                  </m:r>
                                </m:sup>
                                <m:e>
                                  <m:d>
                                    <m:dPr>
                                      <m:begChr m:val="["/>
                                      <m:endChr m:val="]"/>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𝑌</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𝑌</m:t>
                                              </m:r>
                                            </m:e>
                                          </m:acc>
                                          <m:r>
                                            <a:rPr lang="en-US" altLang="zh-CN" sz="2000" i="1">
                                              <a:latin typeface="Cambria Math" panose="02040503050406030204" pitchFamily="18" charset="0"/>
                                            </a:rPr>
                                            <m:t>)</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𝑁</m:t>
                                      </m:r>
                                    </m:e>
                                  </m:d>
                                </m:e>
                              </m:nary>
                            </m:e>
                          </m:rad>
                        </m:num>
                        <m:den>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𝑌</m:t>
                              </m:r>
                            </m:e>
                          </m:acc>
                        </m:den>
                      </m:f>
                      <m:r>
                        <a:rPr lang="en-US" altLang="zh-CN" sz="2000" b="0" i="0"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𝑆</m:t>
                          </m:r>
                        </m:num>
                        <m:den>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𝑌</m:t>
                              </m:r>
                            </m:e>
                          </m:acc>
                        </m:den>
                      </m:f>
                    </m:oMath>
                  </m:oMathPara>
                </a14:m>
                <a:endParaRPr lang="en-US" altLang="zh-CN" sz="2000" dirty="0" smtClean="0">
                  <a:latin typeface="+mn-ea"/>
                </a:endParaRPr>
              </a:p>
              <a:p>
                <a:pPr marL="0" indent="540000">
                  <a:buNone/>
                  <a:defRPr/>
                </a:pPr>
                <a:r>
                  <a:rPr lang="zh-CN" altLang="en-US" sz="2000" dirty="0">
                    <a:latin typeface="+mn-ea"/>
                  </a:rPr>
                  <a:t>其中</a:t>
                </a:r>
                <a:r>
                  <a:rPr lang="zh-CN" altLang="en-US" sz="2000" dirty="0" smtClean="0">
                    <a:latin typeface="+mn-ea"/>
                  </a:rPr>
                  <a:t>，</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𝑉</m:t>
                        </m:r>
                      </m:e>
                      <m:sub>
                        <m:r>
                          <m:rPr>
                            <m:sty m:val="p"/>
                          </m:rPr>
                          <a:rPr lang="en-US" altLang="zh-CN" sz="2000" i="1">
                            <a:latin typeface="Cambria Math" panose="02040503050406030204" pitchFamily="18" charset="0"/>
                          </a:rPr>
                          <m:t>s</m:t>
                        </m:r>
                      </m:sub>
                    </m:sSub>
                  </m:oMath>
                </a14:m>
                <a:r>
                  <a:rPr lang="zh-CN" altLang="en-US" sz="2000" dirty="0" smtClean="0">
                    <a:latin typeface="+mn-ea"/>
                  </a:rPr>
                  <a:t>为</a:t>
                </a:r>
                <a:r>
                  <a:rPr lang="zh-CN" altLang="en-US" sz="2000" dirty="0">
                    <a:latin typeface="+mn-ea"/>
                  </a:rPr>
                  <a:t>标准差</a:t>
                </a:r>
                <a:r>
                  <a:rPr lang="zh-CN" altLang="en-US" sz="2000" dirty="0" smtClean="0">
                    <a:latin typeface="+mn-ea"/>
                  </a:rPr>
                  <a:t>系数（变异系数</a:t>
                </a:r>
                <a:r>
                  <a:rPr lang="en-US" altLang="zh-CN" sz="2000" dirty="0" smtClean="0">
                    <a:latin typeface="+mn-ea"/>
                  </a:rPr>
                  <a:t>)</a:t>
                </a:r>
                <a:r>
                  <a:rPr lang="zh-CN" altLang="en-US" sz="2000" dirty="0" smtClean="0">
                    <a:latin typeface="+mn-ea"/>
                  </a:rPr>
                  <a:t>，</a:t>
                </a:r>
                <a:r>
                  <a:rPr lang="en-US" altLang="zh-CN" sz="2000" dirty="0" smtClean="0"/>
                  <a:t> </a:t>
                </a:r>
                <a14:m>
                  <m:oMath xmlns:m="http://schemas.openxmlformats.org/officeDocument/2006/math">
                    <m:r>
                      <a:rPr lang="en-US" altLang="zh-CN" sz="2000" i="1">
                        <a:latin typeface="Cambria Math" panose="02040503050406030204" pitchFamily="18" charset="0"/>
                      </a:rPr>
                      <m:t>𝑌</m:t>
                    </m:r>
                  </m:oMath>
                </a14:m>
                <a:r>
                  <a:rPr lang="zh-CN" altLang="en-US" sz="2000" dirty="0" smtClean="0">
                    <a:latin typeface="+mn-ea"/>
                  </a:rPr>
                  <a:t>为</a:t>
                </a:r>
                <a:r>
                  <a:rPr lang="zh-CN" altLang="en-US" sz="2000" dirty="0">
                    <a:latin typeface="+mn-ea"/>
                  </a:rPr>
                  <a:t>收入的数学期望</a:t>
                </a:r>
                <a:r>
                  <a:rPr lang="zh-CN" altLang="en-US" sz="2000" dirty="0" smtClean="0">
                    <a:latin typeface="+mn-ea"/>
                  </a:rPr>
                  <a:t>，</a:t>
                </a:r>
                <a:r>
                  <a:rPr lang="en-US" altLang="zh-CN" sz="2000" dirty="0" smtClean="0"/>
                  <a:t> </a:t>
                </a:r>
                <a14:m>
                  <m:oMath xmlns:m="http://schemas.openxmlformats.org/officeDocument/2006/math">
                    <m:r>
                      <a:rPr lang="en-US" altLang="zh-CN" sz="2000" i="1">
                        <a:latin typeface="Cambria Math" panose="02040503050406030204" pitchFamily="18" charset="0"/>
                      </a:rPr>
                      <m:t>𝑆</m:t>
                    </m:r>
                  </m:oMath>
                </a14:m>
                <a:r>
                  <a:rPr lang="zh-CN" altLang="en-US" sz="2000" dirty="0" smtClean="0">
                    <a:latin typeface="+mn-ea"/>
                  </a:rPr>
                  <a:t>为</a:t>
                </a:r>
                <a:r>
                  <a:rPr lang="zh-CN" altLang="en-US" sz="2000" dirty="0">
                    <a:latin typeface="+mn-ea"/>
                  </a:rPr>
                  <a:t>标准差</a:t>
                </a:r>
                <a:r>
                  <a:rPr lang="zh-CN" altLang="en-US" sz="2000" dirty="0" smtClean="0">
                    <a:latin typeface="+mn-ea"/>
                  </a:rPr>
                  <a:t>。简单</a:t>
                </a:r>
                <a:r>
                  <a:rPr lang="zh-CN" altLang="en-US" sz="2000" dirty="0">
                    <a:latin typeface="+mn-ea"/>
                  </a:rPr>
                  <a:t>变异系数反映了各样本收入水平偏离收入水平期望值的相对差距</a:t>
                </a:r>
                <a:r>
                  <a:rPr lang="zh-CN" altLang="en-US" sz="2000" dirty="0" smtClean="0">
                    <a:latin typeface="+mn-ea"/>
                  </a:rPr>
                  <a:t>。</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𝑉</m:t>
                        </m:r>
                      </m:e>
                      <m:sub>
                        <m:r>
                          <m:rPr>
                            <m:sty m:val="p"/>
                          </m:rPr>
                          <a:rPr lang="en-US" altLang="zh-CN" sz="2000" i="1">
                            <a:latin typeface="Cambria Math" panose="02040503050406030204" pitchFamily="18" charset="0"/>
                          </a:rPr>
                          <m:t>s</m:t>
                        </m:r>
                      </m:sub>
                    </m:sSub>
                  </m:oMath>
                </a14:m>
                <a:r>
                  <a:rPr lang="zh-CN" altLang="en-US" sz="2000" dirty="0" smtClean="0">
                    <a:latin typeface="+mn-ea"/>
                  </a:rPr>
                  <a:t>值</a:t>
                </a:r>
                <a:r>
                  <a:rPr lang="zh-CN" altLang="en-US" sz="2000" dirty="0">
                    <a:latin typeface="+mn-ea"/>
                  </a:rPr>
                  <a:t>越大</a:t>
                </a:r>
                <a:r>
                  <a:rPr lang="zh-CN" altLang="en-US" sz="2000" dirty="0" smtClean="0">
                    <a:latin typeface="+mn-ea"/>
                  </a:rPr>
                  <a:t>，意味着</a:t>
                </a:r>
                <a:r>
                  <a:rPr lang="zh-CN" altLang="en-US" sz="2000" dirty="0">
                    <a:latin typeface="+mn-ea"/>
                  </a:rPr>
                  <a:t>发展不平等程度越大</a:t>
                </a:r>
                <a:r>
                  <a:rPr lang="zh-CN" altLang="en-US" sz="2000" dirty="0" smtClean="0">
                    <a:latin typeface="+mn-ea"/>
                  </a:rPr>
                  <a:t>。</a:t>
                </a:r>
                <a:endParaRPr lang="en-US" altLang="zh-CN" sz="2000" dirty="0" smtClean="0">
                  <a:latin typeface="+mn-ea"/>
                </a:endParaRPr>
              </a:p>
              <a:p>
                <a:pPr marL="0" indent="540000">
                  <a:buNone/>
                  <a:defRPr/>
                </a:pPr>
                <a:r>
                  <a:rPr lang="zh-CN" altLang="en-US" sz="2000" dirty="0">
                    <a:latin typeface="+mn-ea"/>
                  </a:rPr>
                  <a:t>加权变异系数根据各样本</a:t>
                </a:r>
                <a:r>
                  <a:rPr lang="zh-CN" altLang="en-US" sz="2000" dirty="0" smtClean="0">
                    <a:latin typeface="+mn-ea"/>
                  </a:rPr>
                  <a:t>组人口</a:t>
                </a:r>
                <a:r>
                  <a:rPr lang="zh-CN" altLang="en-US" sz="2000" dirty="0">
                    <a:latin typeface="+mn-ea"/>
                  </a:rPr>
                  <a:t>规模的大小决定其</a:t>
                </a:r>
                <a:r>
                  <a:rPr lang="zh-CN" altLang="en-US" sz="2000" dirty="0" smtClean="0">
                    <a:latin typeface="+mn-ea"/>
                  </a:rPr>
                  <a:t>权数</a:t>
                </a:r>
                <a:r>
                  <a:rPr lang="en-US" altLang="zh-CN" sz="2000" dirty="0" smtClean="0">
                    <a:latin typeface="+mn-ea"/>
                  </a:rPr>
                  <a:t>,</a:t>
                </a:r>
                <a:r>
                  <a:rPr lang="zh-CN" altLang="en-US" sz="2000" dirty="0" smtClean="0">
                    <a:latin typeface="+mn-ea"/>
                  </a:rPr>
                  <a:t>计算</a:t>
                </a:r>
                <a:r>
                  <a:rPr lang="zh-CN" altLang="en-US" sz="2000" dirty="0">
                    <a:latin typeface="+mn-ea"/>
                  </a:rPr>
                  <a:t>加权标准差系数</a:t>
                </a:r>
                <a:r>
                  <a:rPr lang="zh-CN" altLang="en-US" sz="2000" dirty="0" smtClean="0">
                    <a:latin typeface="+mn-ea"/>
                  </a:rPr>
                  <a:t>。其</a:t>
                </a:r>
                <a:r>
                  <a:rPr lang="zh-CN" altLang="en-US" sz="2000" dirty="0">
                    <a:latin typeface="+mn-ea"/>
                  </a:rPr>
                  <a:t>计算公式为</a:t>
                </a:r>
                <a:r>
                  <a:rPr lang="zh-CN" altLang="en-US" sz="2000" dirty="0" smtClean="0">
                    <a:latin typeface="+mn-ea"/>
                  </a:rPr>
                  <a:t>：</a:t>
                </a:r>
                <a:endParaRPr lang="en-US" altLang="zh-CN" sz="2000" dirty="0" smtClean="0">
                  <a:latin typeface="+mn-ea"/>
                </a:endParaRPr>
              </a:p>
              <a:p>
                <a:pPr marL="0" indent="540000">
                  <a:buNone/>
                  <a:defRPr/>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𝑉</m:t>
                          </m:r>
                        </m:e>
                        <m:sub>
                          <m:r>
                            <a:rPr lang="en-US" altLang="zh-CN" sz="2000" b="0" i="1" smtClean="0">
                              <a:latin typeface="Cambria Math" panose="02040503050406030204" pitchFamily="18" charset="0"/>
                            </a:rPr>
                            <m:t>𝑤</m:t>
                          </m:r>
                        </m:sub>
                      </m:sSub>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ad>
                            <m:radPr>
                              <m:degHide m:val="on"/>
                              <m:ctrlPr>
                                <a:rPr lang="en-US" altLang="zh-CN" sz="2000" i="1">
                                  <a:latin typeface="Cambria Math" panose="02040503050406030204" pitchFamily="18" charset="0"/>
                                </a:rPr>
                              </m:ctrlPr>
                            </m:radPr>
                            <m:deg/>
                            <m:e>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d>
                                    <m:dPr>
                                      <m:begChr m:val="["/>
                                      <m:endChr m:val="]"/>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𝑌</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𝑌</m:t>
                                                  </m:r>
                                                </m:e>
                                              </m:acc>
                                            </m:e>
                                          </m:d>
                                        </m:e>
                                        <m:sup>
                                          <m:r>
                                            <a:rPr lang="en-US" altLang="zh-CN" sz="2000" i="1">
                                              <a:latin typeface="Cambria Math" panose="02040503050406030204" pitchFamily="18" charset="0"/>
                                            </a:rPr>
                                            <m:t>2</m:t>
                                          </m:r>
                                        </m:sup>
                                      </m:sSup>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𝑃</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e>
                                  </m:d>
                                </m:e>
                              </m:nary>
                            </m:e>
                          </m:rad>
                        </m:num>
                        <m:den>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𝑌</m:t>
                              </m:r>
                            </m:e>
                          </m:acc>
                        </m:den>
                      </m:f>
                    </m:oMath>
                  </m:oMathPara>
                </a14:m>
                <a:endParaRPr lang="en-US" altLang="zh-CN" sz="2000" dirty="0" smtClean="0">
                  <a:latin typeface="+mn-ea"/>
                </a:endParaRPr>
              </a:p>
              <a:p>
                <a:pPr marL="0" indent="540000">
                  <a:buNone/>
                  <a:defRPr/>
                </a:pPr>
                <a:r>
                  <a:rPr lang="zh-CN" altLang="en-US" sz="2000" dirty="0">
                    <a:latin typeface="+mn-ea"/>
                  </a:rPr>
                  <a:t>其中</a:t>
                </a:r>
                <a:r>
                  <a:rPr lang="zh-CN" altLang="en-US" sz="2000" dirty="0" smtClean="0">
                    <a:latin typeface="+mn-ea"/>
                  </a:rPr>
                  <a:t>，</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𝑖</m:t>
                        </m:r>
                      </m:sub>
                    </m:sSub>
                  </m:oMath>
                </a14:m>
                <a:r>
                  <a:rPr lang="zh-CN" altLang="en-US" sz="2000" dirty="0" smtClean="0">
                    <a:latin typeface="+mn-ea"/>
                  </a:rPr>
                  <a:t>为第</a:t>
                </a:r>
                <a14:m>
                  <m:oMath xmlns:m="http://schemas.openxmlformats.org/officeDocument/2006/math">
                    <m:r>
                      <a:rPr lang="en-US" altLang="zh-CN" sz="2000" b="0" i="1" smtClean="0">
                        <a:latin typeface="Cambria Math" panose="02040503050406030204" pitchFamily="18" charset="0"/>
                      </a:rPr>
                      <m:t>𝑖</m:t>
                    </m:r>
                  </m:oMath>
                </a14:m>
                <a:r>
                  <a:rPr lang="zh-CN" altLang="en-US" sz="2000" dirty="0" smtClean="0">
                    <a:latin typeface="+mn-ea"/>
                  </a:rPr>
                  <a:t>组</a:t>
                </a:r>
                <a:r>
                  <a:rPr lang="zh-CN" altLang="en-US" sz="2000" dirty="0">
                    <a:latin typeface="+mn-ea"/>
                  </a:rPr>
                  <a:t>人口数</a:t>
                </a:r>
                <a:r>
                  <a:rPr lang="zh-CN" altLang="en-US" sz="2000" dirty="0" smtClean="0">
                    <a:latin typeface="+mn-ea"/>
                  </a:rPr>
                  <a:t>，</a:t>
                </a:r>
                <a:r>
                  <a:rPr lang="en-US" altLang="zh-CN" sz="2000" dirty="0" smtClean="0"/>
                  <a:t> </a:t>
                </a:r>
                <a14:m>
                  <m:oMath xmlns:m="http://schemas.openxmlformats.org/officeDocument/2006/math">
                    <m:r>
                      <a:rPr lang="en-US" altLang="zh-CN" sz="2000" i="1">
                        <a:latin typeface="Cambria Math" panose="02040503050406030204" pitchFamily="18" charset="0"/>
                      </a:rPr>
                      <m:t>𝑃</m:t>
                    </m:r>
                  </m:oMath>
                </a14:m>
                <a:r>
                  <a:rPr lang="zh-CN" altLang="en-US" sz="2000" dirty="0" smtClean="0">
                    <a:latin typeface="+mn-ea"/>
                  </a:rPr>
                  <a:t>为</a:t>
                </a:r>
                <a:r>
                  <a:rPr lang="zh-CN" altLang="en-US" sz="2000" dirty="0">
                    <a:latin typeface="+mn-ea"/>
                  </a:rPr>
                  <a:t>人口总数</a:t>
                </a:r>
                <a:r>
                  <a:rPr lang="zh-CN" altLang="en-US" sz="2000" dirty="0" smtClean="0">
                    <a:latin typeface="+mn-ea"/>
                  </a:rPr>
                  <a:t>，</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r>
                      <a:rPr lang="en-US" altLang="zh-CN" sz="2000" i="1">
                        <a:latin typeface="Cambria Math" panose="02040503050406030204" pitchFamily="18" charset="0"/>
                      </a:rPr>
                      <m:t>𝑃</m:t>
                    </m:r>
                  </m:oMath>
                </a14:m>
                <a:r>
                  <a:rPr lang="zh-CN" altLang="en-US" sz="2000" dirty="0" smtClean="0">
                    <a:latin typeface="+mn-ea"/>
                  </a:rPr>
                  <a:t>为</a:t>
                </a:r>
                <a:r>
                  <a:rPr lang="zh-CN" altLang="en-US" sz="2000" dirty="0">
                    <a:latin typeface="+mn-ea"/>
                  </a:rPr>
                  <a:t>人口权重。</a:t>
                </a:r>
                <a:endParaRPr lang="en-US" altLang="zh-CN" sz="2000" dirty="0" smtClean="0">
                  <a:latin typeface="+mn-ea"/>
                </a:endParaRPr>
              </a:p>
            </p:txBody>
          </p:sp>
        </mc:Choice>
        <mc:Fallback xmlns="">
          <p:sp>
            <p:nvSpPr>
              <p:cNvPr id="33795" name="内容占位符 2">
                <a:extLst>
                  <a:ext uri="{FF2B5EF4-FFF2-40B4-BE49-F238E27FC236}">
                    <a16:creationId xmlns:a16="http://schemas.microsoft.com/office/drawing/2014/main" id="{D234E26A-6283-4C46-9114-288F3D151B9C}"/>
                  </a:ext>
                </a:extLst>
              </p:cNvPr>
              <p:cNvSpPr>
                <a:spLocks noGrp="1" noRot="1" noChangeAspect="1" noMove="1" noResize="1" noEditPoints="1" noAdjustHandles="1" noChangeArrowheads="1" noChangeShapeType="1" noTextEdit="1"/>
              </p:cNvSpPr>
              <p:nvPr>
                <p:ph idx="1"/>
              </p:nvPr>
            </p:nvSpPr>
            <p:spPr bwMode="auto">
              <a:xfrm>
                <a:off x="250825" y="1381125"/>
                <a:ext cx="8569325" cy="5000625"/>
              </a:xfrm>
              <a:blipFill>
                <a:blip r:embed="rId2"/>
                <a:stretch>
                  <a:fillRect l="-711" r="-782" b="-2439"/>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矩形: 圆角 39">
            <a:extLst>
              <a:ext uri="{FF2B5EF4-FFF2-40B4-BE49-F238E27FC236}">
                <a16:creationId xmlns:a16="http://schemas.microsoft.com/office/drawing/2014/main" id="{0DA38FC4-1290-4B6C-82CD-4A761DAEB56B}"/>
              </a:ext>
            </a:extLst>
          </p:cNvPr>
          <p:cNvSpPr/>
          <p:nvPr/>
        </p:nvSpPr>
        <p:spPr>
          <a:xfrm>
            <a:off x="827584" y="1381125"/>
            <a:ext cx="1584176"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smtClean="0">
                <a:solidFill>
                  <a:prstClr val="black"/>
                </a:solidFill>
                <a:latin typeface="仿宋" pitchFamily="49" charset="-122"/>
                <a:ea typeface="仿宋" pitchFamily="49" charset="-122"/>
              </a:rPr>
              <a:t>2.</a:t>
            </a:r>
            <a:r>
              <a:rPr lang="zh-CN" altLang="en-US" sz="2000" b="1" dirty="0">
                <a:solidFill>
                  <a:prstClr val="black"/>
                </a:solidFill>
                <a:latin typeface="仿宋" pitchFamily="49" charset="-122"/>
                <a:ea typeface="仿宋" pitchFamily="49" charset="-122"/>
              </a:rPr>
              <a:t>变异系数</a:t>
            </a:r>
          </a:p>
        </p:txBody>
      </p:sp>
    </p:spTree>
    <p:extLst>
      <p:ext uri="{BB962C8B-B14F-4D97-AF65-F5344CB8AC3E}">
        <p14:creationId xmlns:p14="http://schemas.microsoft.com/office/powerpoint/2010/main" val="30874605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第一节 产业分布影响国民收入区际分配</a:t>
            </a:r>
            <a:endParaRPr lang="zh-CN" altLang="en-US" dirty="0"/>
          </a:p>
        </p:txBody>
      </p:sp>
      <mc:AlternateContent xmlns:mc="http://schemas.openxmlformats.org/markup-compatibility/2006" xmlns:a14="http://schemas.microsoft.com/office/drawing/2010/main">
        <mc:Choice Requires="a14">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smtClean="0"/>
              </a:p>
              <a:p>
                <a:pPr marL="0" indent="540000">
                  <a:buNone/>
                  <a:defRPr/>
                </a:pPr>
                <a:r>
                  <a:rPr lang="zh-CN" altLang="en-US" sz="2000" dirty="0">
                    <a:latin typeface="+mn-ea"/>
                  </a:rPr>
                  <a:t>基尼系数</a:t>
                </a:r>
                <a:r>
                  <a:rPr lang="zh-CN" altLang="en-US" sz="2000" dirty="0" smtClean="0">
                    <a:latin typeface="+mn-ea"/>
                  </a:rPr>
                  <a:t>是意大利</a:t>
                </a:r>
                <a:r>
                  <a:rPr lang="zh-CN" altLang="en-US" sz="2000" dirty="0">
                    <a:latin typeface="+mn-ea"/>
                  </a:rPr>
                  <a:t>经济学家基尼根据洛伦茨曲线所定义的</a:t>
                </a:r>
                <a:r>
                  <a:rPr lang="zh-CN" altLang="en-US" sz="2000" dirty="0" smtClean="0">
                    <a:latin typeface="+mn-ea"/>
                  </a:rPr>
                  <a:t>，判断收入</a:t>
                </a:r>
                <a:r>
                  <a:rPr lang="zh-CN" altLang="en-US" sz="2000" dirty="0">
                    <a:latin typeface="+mn-ea"/>
                  </a:rPr>
                  <a:t>分配公平程度的指标</a:t>
                </a:r>
                <a:r>
                  <a:rPr lang="zh-CN" altLang="en-US" sz="2000" dirty="0" smtClean="0">
                    <a:latin typeface="+mn-ea"/>
                  </a:rPr>
                  <a:t>。基尼系数是</a:t>
                </a:r>
                <a:r>
                  <a:rPr lang="zh-CN" altLang="en-US" sz="2000" dirty="0">
                    <a:latin typeface="+mn-ea"/>
                  </a:rPr>
                  <a:t>比例数值</a:t>
                </a:r>
                <a:r>
                  <a:rPr lang="zh-CN" altLang="en-US" sz="2000" dirty="0" smtClean="0">
                    <a:latin typeface="+mn-ea"/>
                  </a:rPr>
                  <a:t>，大小在</a:t>
                </a:r>
                <a:r>
                  <a:rPr lang="en-US" altLang="zh-CN" sz="2000" dirty="0" smtClean="0">
                    <a:latin typeface="+mn-ea"/>
                  </a:rPr>
                  <a:t>0</a:t>
                </a:r>
                <a:r>
                  <a:rPr lang="zh-CN" altLang="en-US" sz="2000" dirty="0" smtClean="0">
                    <a:latin typeface="+mn-ea"/>
                  </a:rPr>
                  <a:t>和</a:t>
                </a:r>
                <a:r>
                  <a:rPr lang="en-US" altLang="zh-CN" sz="2000" dirty="0" smtClean="0">
                    <a:latin typeface="+mn-ea"/>
                  </a:rPr>
                  <a:t>1</a:t>
                </a:r>
                <a:r>
                  <a:rPr lang="zh-CN" altLang="en-US" sz="2000" dirty="0" smtClean="0">
                    <a:latin typeface="+mn-ea"/>
                  </a:rPr>
                  <a:t>之间。基尼系数低于</a:t>
                </a:r>
                <a:r>
                  <a:rPr lang="en-US" altLang="zh-CN" sz="2000" dirty="0" smtClean="0">
                    <a:latin typeface="+mn-ea"/>
                  </a:rPr>
                  <a:t>0.2</a:t>
                </a:r>
                <a:r>
                  <a:rPr lang="zh-CN" altLang="en-US" sz="2000" dirty="0" smtClean="0">
                    <a:latin typeface="+mn-ea"/>
                  </a:rPr>
                  <a:t>表示</a:t>
                </a:r>
                <a:r>
                  <a:rPr lang="zh-CN" altLang="en-US" sz="2000" dirty="0">
                    <a:latin typeface="+mn-ea"/>
                  </a:rPr>
                  <a:t>收入绝对平均</a:t>
                </a:r>
                <a:r>
                  <a:rPr lang="zh-CN" altLang="en-US" sz="2000" dirty="0" smtClean="0">
                    <a:latin typeface="+mn-ea"/>
                  </a:rPr>
                  <a:t>，</a:t>
                </a:r>
                <a:r>
                  <a:rPr lang="en-US" altLang="zh-CN" sz="2000" dirty="0" smtClean="0">
                    <a:latin typeface="+mn-ea"/>
                  </a:rPr>
                  <a:t>0.2~0.3</a:t>
                </a:r>
                <a:r>
                  <a:rPr lang="zh-CN" altLang="en-US" sz="2000" dirty="0" smtClean="0">
                    <a:latin typeface="+mn-ea"/>
                  </a:rPr>
                  <a:t>表示</a:t>
                </a:r>
                <a:r>
                  <a:rPr lang="zh-CN" altLang="en-US" sz="2000" dirty="0">
                    <a:latin typeface="+mn-ea"/>
                  </a:rPr>
                  <a:t>比较平均</a:t>
                </a:r>
                <a:r>
                  <a:rPr lang="zh-CN" altLang="en-US" sz="2000" dirty="0" smtClean="0">
                    <a:latin typeface="+mn-ea"/>
                  </a:rPr>
                  <a:t>，</a:t>
                </a:r>
                <a:r>
                  <a:rPr lang="en-US" altLang="zh-CN" sz="2000" dirty="0" smtClean="0">
                    <a:latin typeface="+mn-ea"/>
                  </a:rPr>
                  <a:t>0.3~0.4</a:t>
                </a:r>
                <a:r>
                  <a:rPr lang="zh-CN" altLang="en-US" sz="2000" dirty="0" smtClean="0">
                    <a:latin typeface="+mn-ea"/>
                  </a:rPr>
                  <a:t>表示</a:t>
                </a:r>
                <a:r>
                  <a:rPr lang="zh-CN" altLang="en-US" sz="2000" dirty="0">
                    <a:latin typeface="+mn-ea"/>
                  </a:rPr>
                  <a:t>相对</a:t>
                </a:r>
                <a:r>
                  <a:rPr lang="zh-CN" altLang="en-US" sz="2000" dirty="0" smtClean="0">
                    <a:latin typeface="+mn-ea"/>
                  </a:rPr>
                  <a:t>合理，</a:t>
                </a:r>
                <a:r>
                  <a:rPr lang="en-US" altLang="zh-CN" sz="2000" dirty="0" smtClean="0">
                    <a:latin typeface="+mn-ea"/>
                  </a:rPr>
                  <a:t>0.4~0.5</a:t>
                </a:r>
                <a:r>
                  <a:rPr lang="zh-CN" altLang="en-US" sz="2000" dirty="0" smtClean="0">
                    <a:latin typeface="+mn-ea"/>
                  </a:rPr>
                  <a:t>表示</a:t>
                </a:r>
                <a:r>
                  <a:rPr lang="zh-CN" altLang="en-US" sz="2000" dirty="0">
                    <a:latin typeface="+mn-ea"/>
                  </a:rPr>
                  <a:t>收入差距较大</a:t>
                </a:r>
                <a:r>
                  <a:rPr lang="zh-CN" altLang="en-US" sz="2000" dirty="0" smtClean="0">
                    <a:latin typeface="+mn-ea"/>
                  </a:rPr>
                  <a:t>，</a:t>
                </a:r>
                <a:r>
                  <a:rPr lang="en-US" altLang="zh-CN" sz="2000" dirty="0" smtClean="0">
                    <a:latin typeface="+mn-ea"/>
                  </a:rPr>
                  <a:t>0.5</a:t>
                </a:r>
                <a:r>
                  <a:rPr lang="zh-CN" altLang="en-US" sz="2000" dirty="0" smtClean="0">
                    <a:latin typeface="+mn-ea"/>
                  </a:rPr>
                  <a:t>以上</a:t>
                </a:r>
                <a:r>
                  <a:rPr lang="zh-CN" altLang="en-US" sz="2000" dirty="0">
                    <a:latin typeface="+mn-ea"/>
                  </a:rPr>
                  <a:t>表示收入差距悬殊</a:t>
                </a:r>
                <a:r>
                  <a:rPr lang="zh-CN" altLang="en-US" sz="2000" dirty="0" smtClean="0">
                    <a:latin typeface="+mn-ea"/>
                  </a:rPr>
                  <a:t>。基尼</a:t>
                </a:r>
                <a:r>
                  <a:rPr lang="zh-CN" altLang="en-US" sz="2000" dirty="0">
                    <a:latin typeface="+mn-ea"/>
                  </a:rPr>
                  <a:t>系数的计算方法</a:t>
                </a:r>
                <a:r>
                  <a:rPr lang="zh-CN" altLang="en-US" sz="2000" dirty="0" smtClean="0">
                    <a:latin typeface="+mn-ea"/>
                  </a:rPr>
                  <a:t>有多种，下面将逐一讲解。</a:t>
                </a:r>
                <a:endParaRPr lang="en-US" altLang="zh-CN" sz="2000" dirty="0" smtClean="0">
                  <a:latin typeface="+mn-ea"/>
                </a:endParaRPr>
              </a:p>
              <a:p>
                <a:pPr marL="0" indent="540000">
                  <a:buNone/>
                  <a:defRPr/>
                </a:pPr>
                <a:r>
                  <a:rPr lang="zh-CN" altLang="en-US" sz="2000" b="1" dirty="0">
                    <a:latin typeface="+mn-ea"/>
                  </a:rPr>
                  <a:t>直接计算法：</a:t>
                </a:r>
                <a:r>
                  <a:rPr lang="zh-CN" altLang="en-US" sz="2000" dirty="0">
                    <a:latin typeface="+mn-ea"/>
                  </a:rPr>
                  <a:t>基尼系数直接计算法一般公式</a:t>
                </a:r>
                <a:r>
                  <a:rPr lang="zh-CN" altLang="en-US" sz="2000" dirty="0" smtClean="0">
                    <a:latin typeface="+mn-ea"/>
                  </a:rPr>
                  <a:t>如下</a:t>
                </a:r>
                <a:endParaRPr lang="en-US" altLang="zh-CN" sz="2000" dirty="0" smtClean="0">
                  <a:latin typeface="+mn-ea"/>
                </a:endParaRPr>
              </a:p>
              <a:p>
                <a:pPr marL="0" indent="540000">
                  <a:buNone/>
                  <a:defRPr/>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𝐺𝑖𝑛𝑖</m:t>
                      </m:r>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𝑛</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𝑢</m:t>
                          </m:r>
                        </m:den>
                      </m:f>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𝑛</m:t>
                          </m:r>
                        </m:sup>
                        <m:e>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𝑛</m:t>
                              </m:r>
                            </m:sup>
                            <m:e>
                              <m:d>
                                <m:dPr>
                                  <m:begChr m:val="|"/>
                                  <m:endChr m:val="|"/>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e>
                              </m:d>
                            </m:e>
                          </m:nary>
                        </m:e>
                      </m:nary>
                    </m:oMath>
                  </m:oMathPara>
                </a14:m>
                <a:endParaRPr lang="en-US" altLang="zh-CN" sz="2000" dirty="0" smtClean="0">
                  <a:latin typeface="+mn-ea"/>
                </a:endParaRPr>
              </a:p>
              <a:p>
                <a:pPr marL="0" indent="540000">
                  <a:buNone/>
                  <a:defRPr/>
                </a:pPr>
                <a:r>
                  <a:rPr lang="zh-CN" altLang="en-US" sz="2000" dirty="0">
                    <a:latin typeface="+mn-ea"/>
                  </a:rPr>
                  <a:t>其中</a:t>
                </a:r>
                <a:r>
                  <a:rPr lang="zh-CN" altLang="en-US" sz="2000" dirty="0" smtClean="0">
                    <a:latin typeface="+mn-ea"/>
                  </a:rPr>
                  <a:t>，</a:t>
                </a:r>
                <a:r>
                  <a:rPr lang="en-US" altLang="zh-CN" sz="2000" dirty="0" smtClean="0"/>
                  <a:t> </a:t>
                </a:r>
                <a14:m>
                  <m:oMath xmlns:m="http://schemas.openxmlformats.org/officeDocument/2006/math">
                    <m:r>
                      <a:rPr lang="en-US" altLang="zh-CN" sz="2000" i="1">
                        <a:latin typeface="Cambria Math" panose="02040503050406030204" pitchFamily="18" charset="0"/>
                      </a:rPr>
                      <m:t>𝐺𝑖𝑛𝑖</m:t>
                    </m:r>
                  </m:oMath>
                </a14:m>
                <a:r>
                  <a:rPr lang="zh-CN" altLang="en-US" sz="2000" dirty="0" smtClean="0">
                    <a:latin typeface="+mn-ea"/>
                  </a:rPr>
                  <a:t>为</a:t>
                </a:r>
                <a:r>
                  <a:rPr lang="zh-CN" altLang="en-US" sz="2000" dirty="0">
                    <a:latin typeface="+mn-ea"/>
                  </a:rPr>
                  <a:t>基尼系数</a:t>
                </a:r>
                <a:r>
                  <a:rPr lang="zh-CN" altLang="en-US" sz="2000" dirty="0" smtClean="0">
                    <a:latin typeface="+mn-ea"/>
                  </a:rPr>
                  <a:t>，</a:t>
                </a:r>
                <a14:m>
                  <m:oMath xmlns:m="http://schemas.openxmlformats.org/officeDocument/2006/math">
                    <m:r>
                      <a:rPr lang="en-US" altLang="zh-CN" sz="2000" b="0" i="1" smtClean="0">
                        <a:latin typeface="Cambria Math" panose="02040503050406030204" pitchFamily="18" charset="0"/>
                      </a:rPr>
                      <m:t>𝑛</m:t>
                    </m:r>
                  </m:oMath>
                </a14:m>
                <a:r>
                  <a:rPr lang="zh-CN" altLang="en-US" sz="2000" dirty="0" smtClean="0">
                    <a:latin typeface="+mn-ea"/>
                  </a:rPr>
                  <a:t>为</a:t>
                </a:r>
                <a:r>
                  <a:rPr lang="zh-CN" altLang="en-US" sz="2000" dirty="0">
                    <a:latin typeface="+mn-ea"/>
                  </a:rPr>
                  <a:t>样本容量</a:t>
                </a:r>
                <a:r>
                  <a:rPr lang="zh-CN" altLang="en-US" sz="2000" dirty="0" smtClean="0">
                    <a:latin typeface="+mn-ea"/>
                  </a:rPr>
                  <a:t>，</a:t>
                </a:r>
                <a14:m>
                  <m:oMath xmlns:m="http://schemas.openxmlformats.org/officeDocument/2006/math">
                    <m:r>
                      <a:rPr lang="en-US" altLang="zh-CN" sz="2000" b="0" i="1" smtClean="0">
                        <a:latin typeface="Cambria Math" panose="02040503050406030204" pitchFamily="18" charset="0"/>
                      </a:rPr>
                      <m:t>𝑢</m:t>
                    </m:r>
                  </m:oMath>
                </a14:m>
                <a:r>
                  <a:rPr lang="zh-CN" altLang="en-US" sz="2000" dirty="0" smtClean="0">
                    <a:latin typeface="+mn-ea"/>
                  </a:rPr>
                  <a:t>为</a:t>
                </a:r>
                <a:r>
                  <a:rPr lang="zh-CN" altLang="en-US" sz="2000" dirty="0">
                    <a:latin typeface="+mn-ea"/>
                  </a:rPr>
                  <a:t>收入均值</a:t>
                </a:r>
                <a:r>
                  <a:rPr lang="zh-CN" altLang="en-US" sz="2000" dirty="0" smtClean="0">
                    <a:latin typeface="+mn-ea"/>
                  </a:rPr>
                  <a:t>，</a:t>
                </a:r>
                <a14:m>
                  <m:oMath xmlns:m="http://schemas.openxmlformats.org/officeDocument/2006/math">
                    <m:d>
                      <m:dPr>
                        <m:begChr m:val="|"/>
                        <m:endChr m:val="|"/>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d>
                  </m:oMath>
                </a14:m>
                <a:r>
                  <a:rPr lang="zh-CN" altLang="en-US" sz="2000" dirty="0" smtClean="0">
                    <a:latin typeface="+mn-ea"/>
                  </a:rPr>
                  <a:t>为</a:t>
                </a:r>
                <a:r>
                  <a:rPr lang="zh-CN" altLang="en-US" sz="2000" dirty="0">
                    <a:latin typeface="+mn-ea"/>
                  </a:rPr>
                  <a:t>任何一对</a:t>
                </a:r>
                <a:r>
                  <a:rPr lang="zh-CN" altLang="en-US" sz="2000" dirty="0" smtClean="0">
                    <a:latin typeface="+mn-ea"/>
                  </a:rPr>
                  <a:t>收入</a:t>
                </a:r>
                <a:r>
                  <a:rPr lang="zh-CN" altLang="en-US" sz="2000" dirty="0">
                    <a:latin typeface="+mn-ea"/>
                  </a:rPr>
                  <a:t>样本差的绝对值。</a:t>
                </a:r>
                <a:endParaRPr lang="en-US" altLang="zh-CN" sz="2000" dirty="0" smtClean="0">
                  <a:latin typeface="+mn-ea"/>
                </a:endParaRPr>
              </a:p>
            </p:txBody>
          </p:sp>
        </mc:Choice>
        <mc:Fallback xmlns="">
          <p:sp>
            <p:nvSpPr>
              <p:cNvPr id="33795" name="内容占位符 2">
                <a:extLst>
                  <a:ext uri="{FF2B5EF4-FFF2-40B4-BE49-F238E27FC236}">
                    <a16:creationId xmlns:a16="http://schemas.microsoft.com/office/drawing/2014/main" id="{D234E26A-6283-4C46-9114-288F3D151B9C}"/>
                  </a:ext>
                </a:extLst>
              </p:cNvPr>
              <p:cNvSpPr>
                <a:spLocks noGrp="1" noRot="1" noChangeAspect="1" noMove="1" noResize="1" noEditPoints="1" noAdjustHandles="1" noChangeArrowheads="1" noChangeShapeType="1" noTextEdit="1"/>
              </p:cNvSpPr>
              <p:nvPr>
                <p:ph idx="1"/>
              </p:nvPr>
            </p:nvSpPr>
            <p:spPr bwMode="auto">
              <a:xfrm>
                <a:off x="250825" y="1381125"/>
                <a:ext cx="8569325" cy="5000625"/>
              </a:xfrm>
              <a:blipFill>
                <a:blip r:embed="rId2"/>
                <a:stretch>
                  <a:fillRect l="-711" r="-782"/>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矩形: 圆角 39">
            <a:extLst>
              <a:ext uri="{FF2B5EF4-FFF2-40B4-BE49-F238E27FC236}">
                <a16:creationId xmlns:a16="http://schemas.microsoft.com/office/drawing/2014/main" id="{0DA38FC4-1290-4B6C-82CD-4A761DAEB56B}"/>
              </a:ext>
            </a:extLst>
          </p:cNvPr>
          <p:cNvSpPr/>
          <p:nvPr/>
        </p:nvSpPr>
        <p:spPr>
          <a:xfrm>
            <a:off x="827584" y="1381125"/>
            <a:ext cx="1584176"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3</a:t>
            </a:r>
            <a:r>
              <a:rPr lang="en-US" altLang="zh-CN" sz="2000" b="1" dirty="0" smtClean="0">
                <a:solidFill>
                  <a:prstClr val="black"/>
                </a:solidFill>
                <a:latin typeface="仿宋" pitchFamily="49" charset="-122"/>
                <a:ea typeface="仿宋" pitchFamily="49" charset="-122"/>
              </a:rPr>
              <a:t>.</a:t>
            </a:r>
            <a:r>
              <a:rPr lang="zh-CN" altLang="en-US" sz="2000" b="1" dirty="0">
                <a:solidFill>
                  <a:prstClr val="black"/>
                </a:solidFill>
                <a:latin typeface="仿宋" pitchFamily="49" charset="-122"/>
                <a:ea typeface="仿宋" pitchFamily="49" charset="-122"/>
              </a:rPr>
              <a:t>基尼</a:t>
            </a:r>
            <a:r>
              <a:rPr lang="zh-CN" altLang="en-US" sz="2000" b="1" dirty="0" smtClean="0">
                <a:solidFill>
                  <a:prstClr val="black"/>
                </a:solidFill>
                <a:latin typeface="仿宋" pitchFamily="49" charset="-122"/>
                <a:ea typeface="仿宋" pitchFamily="49" charset="-122"/>
              </a:rPr>
              <a:t>系数</a:t>
            </a:r>
            <a:endParaRPr lang="zh-CN" altLang="en-US" sz="2000" b="1" dirty="0">
              <a:solidFill>
                <a:prstClr val="black"/>
              </a:solidFill>
              <a:latin typeface="仿宋" pitchFamily="49" charset="-122"/>
              <a:ea typeface="仿宋" pitchFamily="49" charset="-122"/>
            </a:endParaRPr>
          </a:p>
        </p:txBody>
      </p:sp>
    </p:spTree>
    <p:extLst>
      <p:ext uri="{BB962C8B-B14F-4D97-AF65-F5344CB8AC3E}">
        <p14:creationId xmlns:p14="http://schemas.microsoft.com/office/powerpoint/2010/main" val="42288716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第一节 产业分布影响国民收入区际分配</a:t>
            </a:r>
            <a:endParaRPr lang="zh-CN" altLang="en-US" dirty="0"/>
          </a:p>
        </p:txBody>
      </p:sp>
      <mc:AlternateContent xmlns:mc="http://schemas.openxmlformats.org/markup-compatibility/2006" xmlns:a14="http://schemas.microsoft.com/office/drawing/2010/main">
        <mc:Choice Requires="a14">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540000">
                  <a:buNone/>
                  <a:defRPr/>
                </a:pPr>
                <a:r>
                  <a:rPr lang="zh-CN" altLang="en-US" sz="2000" b="1" dirty="0" smtClean="0">
                    <a:latin typeface="+mn-ea"/>
                  </a:rPr>
                  <a:t>等分法</a:t>
                </a:r>
                <a:r>
                  <a:rPr lang="zh-CN" altLang="en-US" sz="2000" b="1" dirty="0">
                    <a:latin typeface="+mn-ea"/>
                  </a:rPr>
                  <a:t>：</a:t>
                </a:r>
                <a:r>
                  <a:rPr lang="zh-CN" altLang="en-US" sz="2000" dirty="0">
                    <a:latin typeface="+mn-ea"/>
                  </a:rPr>
                  <a:t>用等分法计算基尼系数</a:t>
                </a:r>
                <a:r>
                  <a:rPr lang="zh-CN" altLang="en-US" sz="2000" dirty="0" smtClean="0">
                    <a:latin typeface="+mn-ea"/>
                  </a:rPr>
                  <a:t>，首先</a:t>
                </a:r>
                <a:r>
                  <a:rPr lang="zh-CN" altLang="en-US" sz="2000" dirty="0">
                    <a:latin typeface="+mn-ea"/>
                  </a:rPr>
                  <a:t>要将全部居民户或居民人口按收入单调递增</a:t>
                </a:r>
                <a:r>
                  <a:rPr lang="zh-CN" altLang="en-US" sz="2000" dirty="0" smtClean="0">
                    <a:latin typeface="+mn-ea"/>
                  </a:rPr>
                  <a:t>顺序</a:t>
                </a:r>
                <a:r>
                  <a:rPr lang="zh-CN" altLang="en-US" sz="2000" dirty="0">
                    <a:latin typeface="+mn-ea"/>
                  </a:rPr>
                  <a:t>等分</a:t>
                </a:r>
                <a:r>
                  <a:rPr lang="zh-CN" altLang="en-US" sz="2000" dirty="0" smtClean="0">
                    <a:latin typeface="+mn-ea"/>
                  </a:rPr>
                  <a:t>为</a:t>
                </a:r>
                <a14:m>
                  <m:oMath xmlns:m="http://schemas.openxmlformats.org/officeDocument/2006/math">
                    <m:r>
                      <a:rPr lang="en-US" altLang="zh-CN" sz="2000" b="0" i="1" smtClean="0">
                        <a:latin typeface="Cambria Math" panose="02040503050406030204" pitchFamily="18" charset="0"/>
                      </a:rPr>
                      <m:t>𝑛</m:t>
                    </m:r>
                  </m:oMath>
                </a14:m>
                <a:r>
                  <a:rPr lang="zh-CN" altLang="en-US" sz="2000" dirty="0" smtClean="0">
                    <a:latin typeface="+mn-ea"/>
                  </a:rPr>
                  <a:t>组。每</a:t>
                </a:r>
                <a:r>
                  <a:rPr lang="zh-CN" altLang="en-US" sz="2000" dirty="0">
                    <a:latin typeface="+mn-ea"/>
                  </a:rPr>
                  <a:t>一组收入额占总收入额的比重可以表示如下：</a:t>
                </a:r>
                <a:endParaRPr lang="en-US" altLang="zh-CN" sz="2000" dirty="0" smtClean="0">
                  <a:latin typeface="+mn-ea"/>
                </a:endParaRPr>
              </a:p>
              <a:p>
                <a:pPr marL="0" indent="540000">
                  <a:buNone/>
                  <a:defRPr/>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𝑌</m:t>
                              </m:r>
                            </m:e>
                            <m:sub>
                              <m:r>
                                <a:rPr lang="en-US" altLang="zh-CN" sz="2000" b="0" i="1" smtClean="0">
                                  <a:latin typeface="Cambria Math" panose="02040503050406030204" pitchFamily="18" charset="0"/>
                                </a:rPr>
                                <m:t>𝑖</m:t>
                              </m:r>
                            </m:sub>
                          </m:sSub>
                        </m:num>
                        <m:den>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𝑛</m:t>
                              </m:r>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𝑌</m:t>
                                  </m:r>
                                </m:e>
                                <m:sub>
                                  <m:r>
                                    <a:rPr lang="en-US" altLang="zh-CN" sz="2000" b="0" i="1" smtClean="0">
                                      <a:latin typeface="Cambria Math" panose="02040503050406030204" pitchFamily="18" charset="0"/>
                                    </a:rPr>
                                    <m:t>𝑖</m:t>
                                  </m:r>
                                </m:sub>
                              </m:sSub>
                            </m:e>
                          </m:nary>
                        </m:den>
                      </m:f>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=1,2,⋯,</m:t>
                      </m:r>
                      <m:r>
                        <a:rPr lang="en-US" altLang="zh-CN" sz="2000" b="0" i="1" smtClean="0">
                          <a:latin typeface="Cambria Math" panose="02040503050406030204" pitchFamily="18" charset="0"/>
                        </a:rPr>
                        <m:t>𝑛</m:t>
                      </m:r>
                    </m:oMath>
                  </m:oMathPara>
                </a14:m>
                <a:endParaRPr lang="en-US" altLang="zh-CN" sz="2000" dirty="0" smtClean="0">
                  <a:latin typeface="+mn-ea"/>
                </a:endParaRPr>
              </a:p>
              <a:p>
                <a:pPr marL="0" indent="540000">
                  <a:buNone/>
                  <a:defRPr/>
                </a:pPr>
                <a:r>
                  <a:rPr lang="zh-CN" altLang="en-US" sz="2000">
                    <a:latin typeface="+mn-ea"/>
                  </a:rPr>
                  <a:t>其中</a:t>
                </a:r>
                <a:r>
                  <a:rPr lang="zh-CN" altLang="en-US" sz="2000" smtClean="0">
                    <a:latin typeface="+mn-ea"/>
                  </a:rPr>
                  <a:t>，</a:t>
                </a:r>
                <a:r>
                  <a:rPr lang="en-US" altLang="zh-CN" sz="2000" smtClean="0"/>
                  <a:t>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1</m:t>
                        </m:r>
                      </m:sub>
                    </m:sSub>
                    <m:r>
                      <a:rPr lang="en-US" altLang="zh-CN" sz="2000" i="1" smtClean="0">
                        <a:latin typeface="Cambria Math" panose="02040503050406030204" pitchFamily="18" charset="0"/>
                        <a:ea typeface="Cambria Math" panose="02040503050406030204" pitchFamily="18" charset="0"/>
                      </a:rPr>
                      <m:t>≤</m:t>
                    </m:r>
                    <m:sSub>
                      <m:sSubPr>
                        <m:ctrlPr>
                          <a:rPr lang="en-US" altLang="zh-CN" sz="200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𝑦</m:t>
                        </m:r>
                      </m:e>
                      <m:sub>
                        <m:r>
                          <a:rPr lang="en-US" altLang="zh-CN" sz="2000" b="0" i="1" smtClean="0">
                            <a:latin typeface="Cambria Math" panose="02040503050406030204" pitchFamily="18" charset="0"/>
                            <a:ea typeface="Cambria Math" panose="02040503050406030204" pitchFamily="18" charset="0"/>
                          </a:rPr>
                          <m:t>2</m:t>
                        </m:r>
                      </m:sub>
                    </m:sSub>
                    <m:r>
                      <a:rPr lang="en-US" altLang="zh-CN" sz="2000" i="1" smtClean="0">
                        <a:latin typeface="Cambria Math" panose="02040503050406030204" pitchFamily="18" charset="0"/>
                        <a:ea typeface="Cambria Math" panose="02040503050406030204" pitchFamily="18" charset="0"/>
                      </a:rPr>
                      <m:t>≤⋯≤</m:t>
                    </m:r>
                    <m:sSub>
                      <m:sSubPr>
                        <m:ctrlPr>
                          <a:rPr lang="en-US" altLang="zh-CN" sz="200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𝑦</m:t>
                        </m:r>
                      </m:e>
                      <m:sub>
                        <m:r>
                          <a:rPr lang="en-US" altLang="zh-CN" sz="2000" b="0" i="1" smtClean="0">
                            <a:latin typeface="Cambria Math" panose="02040503050406030204" pitchFamily="18" charset="0"/>
                            <a:ea typeface="Cambria Math" panose="02040503050406030204" pitchFamily="18" charset="0"/>
                          </a:rPr>
                          <m:t>𝑛</m:t>
                        </m:r>
                      </m:sub>
                    </m:sSub>
                  </m:oMath>
                </a14:m>
                <a:r>
                  <a:rPr lang="zh-CN" altLang="en-US" sz="2000" dirty="0" smtClean="0">
                    <a:latin typeface="+mn-ea"/>
                  </a:rPr>
                  <a:t>，且</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𝑦</m:t>
                        </m:r>
                      </m:e>
                      <m:sub>
                        <m:r>
                          <a:rPr lang="en-US" altLang="zh-CN" sz="2000" i="1">
                            <a:latin typeface="Cambria Math" panose="02040503050406030204" pitchFamily="18" charset="0"/>
                            <a:ea typeface="Cambria Math" panose="02040503050406030204" pitchFamily="18" charset="0"/>
                          </a:rPr>
                          <m:t>2</m:t>
                        </m:r>
                      </m:sub>
                    </m:sSub>
                    <m:r>
                      <a:rPr lang="en-US" altLang="zh-CN" sz="2000" b="0" i="1" smtClean="0">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𝑦</m:t>
                        </m:r>
                      </m:e>
                      <m:sub>
                        <m:r>
                          <a:rPr lang="en-US" altLang="zh-CN" sz="2000" i="1">
                            <a:latin typeface="Cambria Math" panose="02040503050406030204" pitchFamily="18" charset="0"/>
                            <a:ea typeface="Cambria Math" panose="02040503050406030204" pitchFamily="18" charset="0"/>
                          </a:rPr>
                          <m:t>𝑛</m:t>
                        </m:r>
                      </m:sub>
                    </m:sSub>
                    <m:r>
                      <a:rPr lang="en-US" altLang="zh-CN" sz="2000" b="0" i="1" smtClean="0">
                        <a:latin typeface="Cambria Math" panose="02040503050406030204" pitchFamily="18" charset="0"/>
                        <a:ea typeface="Cambria Math" panose="02040503050406030204" pitchFamily="18" charset="0"/>
                      </a:rPr>
                      <m:t>=1</m:t>
                    </m:r>
                  </m:oMath>
                </a14:m>
                <a:r>
                  <a:rPr lang="zh-CN" altLang="en-US" sz="2000" dirty="0">
                    <a:latin typeface="+mn-ea"/>
                  </a:rPr>
                  <a:t>。则等分法基尼系数的计算公式如下</a:t>
                </a:r>
                <a:r>
                  <a:rPr lang="zh-CN" altLang="en-US" sz="2000" dirty="0" smtClean="0">
                    <a:latin typeface="+mn-ea"/>
                  </a:rPr>
                  <a:t>：</a:t>
                </a:r>
                <a:endParaRPr lang="en-US" altLang="zh-CN" sz="2000" dirty="0" smtClean="0">
                  <a:latin typeface="+mn-ea"/>
                </a:endParaRPr>
              </a:p>
              <a:p>
                <a:pPr marL="0" indent="540000">
                  <a:buNone/>
                  <a:defRPr/>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𝐺𝑖𝑛𝑖</m:t>
                      </m:r>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2</m:t>
                          </m:r>
                        </m:num>
                        <m:den>
                          <m:r>
                            <a:rPr lang="en-US" altLang="zh-CN" sz="2000" b="0" i="1" smtClean="0">
                              <a:latin typeface="Cambria Math" panose="02040503050406030204" pitchFamily="18" charset="0"/>
                            </a:rPr>
                            <m:t>𝑛</m:t>
                          </m:r>
                        </m:den>
                      </m:f>
                      <m:d>
                        <m:dPr>
                          <m:ctrlPr>
                            <a:rPr lang="en-US" altLang="zh-CN" sz="2000" b="0" i="1" smtClean="0">
                              <a:latin typeface="Cambria Math" panose="02040503050406030204" pitchFamily="18" charset="0"/>
                            </a:rPr>
                          </m:ctrlPr>
                        </m:dPr>
                        <m:e>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𝑛</m:t>
                              </m:r>
                            </m:sup>
                            <m:e>
                              <m:r>
                                <a:rPr lang="en-US" altLang="zh-CN" sz="2000" b="0" i="1" smtClean="0">
                                  <a:latin typeface="Cambria Math" panose="02040503050406030204" pitchFamily="18" charset="0"/>
                                </a:rPr>
                                <m:t>𝑖</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𝑖</m:t>
                                  </m:r>
                                </m:sub>
                              </m:sSub>
                            </m:e>
                          </m:nary>
                        </m:e>
                      </m:d>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𝑛</m:t>
                          </m:r>
                        </m:den>
                      </m:f>
                    </m:oMath>
                  </m:oMathPara>
                </a14:m>
                <a:endParaRPr lang="en-US" altLang="zh-CN" sz="2000" dirty="0" smtClean="0">
                  <a:latin typeface="+mn-ea"/>
                </a:endParaRPr>
              </a:p>
              <a:p>
                <a:pPr marL="0" indent="540000">
                  <a:buNone/>
                  <a:defRPr/>
                </a:pPr>
                <a:r>
                  <a:rPr lang="zh-CN" altLang="en-US" sz="2000" dirty="0">
                    <a:latin typeface="+mn-ea"/>
                  </a:rPr>
                  <a:t>其中</a:t>
                </a:r>
                <a:r>
                  <a:rPr lang="zh-CN" altLang="en-US" sz="2000" dirty="0" smtClean="0">
                    <a:latin typeface="+mn-ea"/>
                  </a:rPr>
                  <a:t>，</a:t>
                </a:r>
                <a14:m>
                  <m:oMath xmlns:m="http://schemas.openxmlformats.org/officeDocument/2006/math">
                    <m:r>
                      <a:rPr lang="en-US" altLang="zh-CN" sz="2000" b="0" i="1" smtClean="0">
                        <a:latin typeface="Cambria Math" panose="02040503050406030204" pitchFamily="18" charset="0"/>
                      </a:rPr>
                      <m:t>𝑖</m:t>
                    </m:r>
                  </m:oMath>
                </a14:m>
                <a:r>
                  <a:rPr lang="zh-CN" altLang="en-US" sz="2000" dirty="0" smtClean="0">
                    <a:latin typeface="+mn-ea"/>
                  </a:rPr>
                  <a:t>从</a:t>
                </a:r>
                <a14:m>
                  <m:oMath xmlns:m="http://schemas.openxmlformats.org/officeDocument/2006/math">
                    <m:r>
                      <a:rPr lang="en-US" altLang="zh-CN" sz="2000" b="0" i="1" smtClean="0">
                        <a:latin typeface="Cambria Math" panose="02040503050406030204" pitchFamily="18" charset="0"/>
                      </a:rPr>
                      <m:t>1</m:t>
                    </m:r>
                  </m:oMath>
                </a14:m>
                <a:r>
                  <a:rPr lang="zh-CN" altLang="en-US" sz="2000" dirty="0" smtClean="0">
                    <a:latin typeface="+mn-ea"/>
                  </a:rPr>
                  <a:t>到</a:t>
                </a:r>
                <a14:m>
                  <m:oMath xmlns:m="http://schemas.openxmlformats.org/officeDocument/2006/math">
                    <m:r>
                      <a:rPr lang="en-US" altLang="zh-CN" sz="2000" b="0" i="1" smtClean="0">
                        <a:latin typeface="Cambria Math" panose="02040503050406030204" pitchFamily="18" charset="0"/>
                      </a:rPr>
                      <m:t>𝑛</m:t>
                    </m:r>
                  </m:oMath>
                </a14:m>
                <a:r>
                  <a:rPr lang="zh-CN" altLang="en-US" sz="2000" dirty="0" smtClean="0">
                    <a:latin typeface="+mn-ea"/>
                  </a:rPr>
                  <a:t>递增</a:t>
                </a:r>
                <a:r>
                  <a:rPr lang="zh-CN" altLang="en-US" sz="2000" dirty="0">
                    <a:latin typeface="+mn-ea"/>
                  </a:rPr>
                  <a:t>排序</a:t>
                </a:r>
                <a:r>
                  <a:rPr lang="zh-CN" altLang="en-US" sz="2000" dirty="0" smtClean="0">
                    <a:latin typeface="+mn-ea"/>
                  </a:rPr>
                  <a:t>，表示</a:t>
                </a:r>
                <a:r>
                  <a:rPr lang="zh-CN" altLang="en-US" sz="2000" dirty="0">
                    <a:latin typeface="+mn-ea"/>
                  </a:rPr>
                  <a:t>由低到高各组收入的等级排序。</a:t>
                </a:r>
                <a:endParaRPr lang="en-US" altLang="zh-CN" sz="2000" dirty="0" smtClean="0">
                  <a:latin typeface="+mn-ea"/>
                </a:endParaRPr>
              </a:p>
              <a:p>
                <a:pPr marL="0" indent="540000">
                  <a:buNone/>
                  <a:defRPr/>
                </a:pPr>
                <a:endParaRPr lang="en-US" altLang="zh-CN" sz="2000" dirty="0" smtClean="0">
                  <a:latin typeface="+mn-ea"/>
                </a:endParaRPr>
              </a:p>
            </p:txBody>
          </p:sp>
        </mc:Choice>
        <mc:Fallback xmlns="">
          <p:sp>
            <p:nvSpPr>
              <p:cNvPr id="33795" name="内容占位符 2">
                <a:extLst>
                  <a:ext uri="{FF2B5EF4-FFF2-40B4-BE49-F238E27FC236}">
                    <a16:creationId xmlns:a16="http://schemas.microsoft.com/office/drawing/2014/main" id="{D234E26A-6283-4C46-9114-288F3D151B9C}"/>
                  </a:ext>
                </a:extLst>
              </p:cNvPr>
              <p:cNvSpPr>
                <a:spLocks noGrp="1" noRot="1" noChangeAspect="1" noMove="1" noResize="1" noEditPoints="1" noAdjustHandles="1" noChangeArrowheads="1" noChangeShapeType="1" noTextEdit="1"/>
              </p:cNvSpPr>
              <p:nvPr>
                <p:ph idx="1"/>
              </p:nvPr>
            </p:nvSpPr>
            <p:spPr bwMode="auto">
              <a:xfrm>
                <a:off x="250825" y="1381125"/>
                <a:ext cx="8569325" cy="5000625"/>
              </a:xfrm>
              <a:blipFill>
                <a:blip r:embed="rId2"/>
                <a:stretch>
                  <a:fillRect l="-711" t="-732"/>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7366177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第一节 产业分布影响国民收入区际分配</a:t>
            </a:r>
            <a:endParaRPr lang="zh-CN" altLang="en-US" dirty="0"/>
          </a:p>
        </p:txBody>
      </p:sp>
      <mc:AlternateContent xmlns:mc="http://schemas.openxmlformats.org/markup-compatibility/2006" xmlns:a14="http://schemas.microsoft.com/office/drawing/2010/main">
        <mc:Choice Requires="a14">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540000">
                  <a:buNone/>
                  <a:defRPr/>
                </a:pPr>
                <a:r>
                  <a:rPr lang="zh-CN" altLang="en-US" sz="2000" b="1" dirty="0" smtClean="0">
                    <a:latin typeface="+mn-ea"/>
                  </a:rPr>
                  <a:t>不等分法：</a:t>
                </a:r>
                <a:r>
                  <a:rPr lang="zh-CN" altLang="en-US" sz="2000" dirty="0">
                    <a:latin typeface="+mn-ea"/>
                  </a:rPr>
                  <a:t>用不等分法计算基尼系数具体做法是</a:t>
                </a:r>
                <a:r>
                  <a:rPr lang="zh-CN" altLang="en-US" sz="2000" dirty="0" smtClean="0">
                    <a:latin typeface="+mn-ea"/>
                  </a:rPr>
                  <a:t>，首先</a:t>
                </a:r>
                <a:r>
                  <a:rPr lang="zh-CN" altLang="en-US" sz="2000" dirty="0">
                    <a:latin typeface="+mn-ea"/>
                  </a:rPr>
                  <a:t>将全部居民户按人均收入由低</a:t>
                </a:r>
                <a:r>
                  <a:rPr lang="zh-CN" altLang="en-US" sz="2000" dirty="0" smtClean="0">
                    <a:latin typeface="+mn-ea"/>
                  </a:rPr>
                  <a:t>到高</a:t>
                </a:r>
                <a:r>
                  <a:rPr lang="zh-CN" altLang="en-US" sz="2000" dirty="0">
                    <a:latin typeface="+mn-ea"/>
                  </a:rPr>
                  <a:t>排序</a:t>
                </a:r>
                <a:r>
                  <a:rPr lang="zh-CN" altLang="en-US" sz="2000" dirty="0" smtClean="0">
                    <a:latin typeface="+mn-ea"/>
                  </a:rPr>
                  <a:t>，分成</a:t>
                </a:r>
                <a:r>
                  <a:rPr lang="zh-CN" altLang="en-US" sz="2000" dirty="0">
                    <a:latin typeface="+mn-ea"/>
                  </a:rPr>
                  <a:t>不一定等分的若干组</a:t>
                </a:r>
                <a:r>
                  <a:rPr lang="zh-CN" altLang="en-US" sz="2000" dirty="0" smtClean="0">
                    <a:latin typeface="+mn-ea"/>
                  </a:rPr>
                  <a:t>，然后</a:t>
                </a:r>
                <a:r>
                  <a:rPr lang="zh-CN" altLang="en-US" sz="2000" dirty="0">
                    <a:latin typeface="+mn-ea"/>
                  </a:rPr>
                  <a:t>计算每一组的人口占总人口的比重</a:t>
                </a:r>
                <a:r>
                  <a:rPr lang="zh-CN" altLang="en-US" sz="2000" dirty="0" smtClean="0">
                    <a:latin typeface="+mn-ea"/>
                  </a:rPr>
                  <a:t>以及收入</a:t>
                </a:r>
                <a:r>
                  <a:rPr lang="zh-CN" altLang="en-US" sz="2000" dirty="0">
                    <a:latin typeface="+mn-ea"/>
                  </a:rPr>
                  <a:t>占总收入的比重</a:t>
                </a:r>
                <a:r>
                  <a:rPr lang="zh-CN" altLang="en-US" sz="2000" dirty="0" smtClean="0">
                    <a:latin typeface="+mn-ea"/>
                  </a:rPr>
                  <a:t>。其</a:t>
                </a:r>
                <a:r>
                  <a:rPr lang="zh-CN" altLang="en-US" sz="2000" dirty="0">
                    <a:latin typeface="+mn-ea"/>
                  </a:rPr>
                  <a:t>计算公式如下：</a:t>
                </a:r>
                <a:endParaRPr lang="en-US" altLang="zh-CN" sz="2000" dirty="0" smtClean="0">
                  <a:latin typeface="+mn-ea"/>
                </a:endParaRPr>
              </a:p>
              <a:p>
                <a:pPr marL="0" indent="540000">
                  <a:buNone/>
                  <a:defRPr/>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𝐺</m:t>
                      </m:r>
                      <m:r>
                        <a:rPr lang="en-US" altLang="zh-CN" sz="2000" b="0" i="1" smtClean="0">
                          <a:latin typeface="Cambria Math" panose="02040503050406030204" pitchFamily="18" charset="0"/>
                        </a:rPr>
                        <m:t>𝑖𝑛𝑖</m:t>
                      </m:r>
                      <m:r>
                        <a:rPr lang="en-US" altLang="zh-CN" sz="2000" b="0" i="1" smtClean="0">
                          <a:latin typeface="Cambria Math" panose="02040503050406030204" pitchFamily="18" charset="0"/>
                        </a:rPr>
                        <m:t>=1−</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𝑛</m:t>
                          </m:r>
                        </m:sup>
                        <m:e>
                          <m:f>
                            <m:fPr>
                              <m:ctrlPr>
                                <a:rPr lang="en-US" altLang="zh-CN" sz="2000" b="0" i="1" smtClean="0">
                                  <a:latin typeface="Cambria Math" panose="02040503050406030204" pitchFamily="18" charset="0"/>
                                </a:rPr>
                              </m:ctrlPr>
                            </m:fPr>
                            <m:nu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𝑃</m:t>
                                  </m:r>
                                </m:e>
                                <m:sub>
                                  <m:r>
                                    <a:rPr lang="en-US" altLang="zh-CN" sz="2000" b="0" i="1" smtClean="0">
                                      <a:latin typeface="Cambria Math" panose="02040503050406030204" pitchFamily="18" charset="0"/>
                                    </a:rPr>
                                    <m:t>𝑖</m:t>
                                  </m:r>
                                </m:sub>
                              </m:sSub>
                            </m:num>
                            <m:den>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𝑛</m:t>
                                  </m:r>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𝑃</m:t>
                                      </m:r>
                                    </m:e>
                                    <m:sub>
                                      <m:r>
                                        <a:rPr lang="en-US" altLang="zh-CN" sz="2000" b="0" i="1" smtClean="0">
                                          <a:latin typeface="Cambria Math" panose="02040503050406030204" pitchFamily="18" charset="0"/>
                                        </a:rPr>
                                        <m:t>𝑖</m:t>
                                      </m:r>
                                    </m:sub>
                                  </m:sSub>
                                </m:e>
                              </m:nary>
                            </m:den>
                          </m:f>
                        </m:e>
                      </m:nary>
                      <m:r>
                        <a:rPr lang="en-US" altLang="zh-CN" sz="2000" b="0" i="1" smtClean="0">
                          <a:latin typeface="Cambria Math" panose="02040503050406030204" pitchFamily="18" charset="0"/>
                          <a:ea typeface="Cambria Math" panose="02040503050406030204" pitchFamily="18" charset="0"/>
                        </a:rPr>
                        <m:t>×(2</m:t>
                      </m:r>
                      <m:nary>
                        <m:naryPr>
                          <m:chr m:val="∑"/>
                          <m:ctrlPr>
                            <a:rPr lang="en-US" altLang="zh-CN" sz="2000" b="0" i="1" smtClean="0">
                              <a:latin typeface="Cambria Math" panose="02040503050406030204" pitchFamily="18" charset="0"/>
                              <a:ea typeface="Cambria Math" panose="02040503050406030204" pitchFamily="18" charset="0"/>
                            </a:rPr>
                          </m:ctrlPr>
                        </m:naryPr>
                        <m:sub>
                          <m:r>
                            <m:rPr>
                              <m:brk m:alnAt="23"/>
                            </m:rPr>
                            <a:rPr lang="en-US" altLang="zh-CN" sz="2000" b="0" i="1" smtClean="0">
                              <a:latin typeface="Cambria Math" panose="02040503050406030204" pitchFamily="18" charset="0"/>
                              <a:ea typeface="Cambria Math" panose="02040503050406030204" pitchFamily="18" charset="0"/>
                            </a:rPr>
                            <m:t>𝑘</m:t>
                          </m:r>
                          <m:r>
                            <a:rPr lang="en-US" altLang="zh-CN" sz="2000" b="0" i="1" smtClean="0">
                              <a:latin typeface="Cambria Math" panose="02040503050406030204" pitchFamily="18" charset="0"/>
                              <a:ea typeface="Cambria Math" panose="02040503050406030204" pitchFamily="18" charset="0"/>
                            </a:rPr>
                            <m:t>=1</m:t>
                          </m:r>
                        </m:sub>
                        <m:sup>
                          <m:r>
                            <a:rPr lang="en-US" altLang="zh-CN" sz="2000" b="0" i="1" smtClean="0">
                              <a:latin typeface="Cambria Math" panose="02040503050406030204" pitchFamily="18" charset="0"/>
                              <a:ea typeface="Cambria Math" panose="02040503050406030204" pitchFamily="18" charset="0"/>
                            </a:rPr>
                            <m:t>𝑖</m:t>
                          </m:r>
                        </m:sup>
                        <m:e>
                          <m:f>
                            <m:fPr>
                              <m:ctrlPr>
                                <a:rPr lang="en-US" altLang="zh-CN" sz="2000" b="0" i="1" smtClean="0">
                                  <a:latin typeface="Cambria Math" panose="02040503050406030204" pitchFamily="18" charset="0"/>
                                  <a:ea typeface="Cambria Math" panose="02040503050406030204" pitchFamily="18" charset="0"/>
                                </a:rPr>
                              </m:ctrlPr>
                            </m:fPr>
                            <m:num>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𝑌</m:t>
                                  </m:r>
                                </m:e>
                                <m:sub>
                                  <m:r>
                                    <a:rPr lang="en-US" altLang="zh-CN" sz="2000" b="0" i="1" smtClean="0">
                                      <a:latin typeface="Cambria Math" panose="02040503050406030204" pitchFamily="18" charset="0"/>
                                      <a:ea typeface="Cambria Math" panose="02040503050406030204" pitchFamily="18" charset="0"/>
                                    </a:rPr>
                                    <m:t>𝑘</m:t>
                                  </m:r>
                                </m:sub>
                              </m:sSub>
                            </m:num>
                            <m:den>
                              <m:nary>
                                <m:naryPr>
                                  <m:chr m:val="∑"/>
                                  <m:ctrlPr>
                                    <a:rPr lang="en-US" altLang="zh-CN" sz="2000" b="0" i="1" smtClean="0">
                                      <a:latin typeface="Cambria Math" panose="02040503050406030204" pitchFamily="18" charset="0"/>
                                      <a:ea typeface="Cambria Math" panose="02040503050406030204" pitchFamily="18" charset="0"/>
                                    </a:rPr>
                                  </m:ctrlPr>
                                </m:naryPr>
                                <m:sub>
                                  <m:r>
                                    <m:rPr>
                                      <m:brk m:alnAt="23"/>
                                    </m:rPr>
                                    <a:rPr lang="en-US" altLang="zh-CN" sz="2000" b="0" i="1" smtClean="0">
                                      <a:latin typeface="Cambria Math" panose="02040503050406030204" pitchFamily="18" charset="0"/>
                                      <a:ea typeface="Cambria Math" panose="02040503050406030204" pitchFamily="18" charset="0"/>
                                    </a:rPr>
                                    <m:t>𝑖</m:t>
                                  </m:r>
                                  <m:r>
                                    <a:rPr lang="en-US" altLang="zh-CN" sz="2000" b="0" i="1" smtClean="0">
                                      <a:latin typeface="Cambria Math" panose="02040503050406030204" pitchFamily="18" charset="0"/>
                                      <a:ea typeface="Cambria Math" panose="02040503050406030204" pitchFamily="18" charset="0"/>
                                    </a:rPr>
                                    <m:t>=1</m:t>
                                  </m:r>
                                </m:sub>
                                <m:sup>
                                  <m:r>
                                    <a:rPr lang="en-US" altLang="zh-CN" sz="2000" b="0" i="1" smtClean="0">
                                      <a:latin typeface="Cambria Math" panose="02040503050406030204" pitchFamily="18" charset="0"/>
                                      <a:ea typeface="Cambria Math" panose="02040503050406030204" pitchFamily="18" charset="0"/>
                                    </a:rPr>
                                    <m:t>𝑛</m:t>
                                  </m:r>
                                </m:sup>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𝑌</m:t>
                                      </m:r>
                                    </m:e>
                                    <m:sub>
                                      <m:r>
                                        <a:rPr lang="en-US" altLang="zh-CN" sz="2000" b="0" i="1" smtClean="0">
                                          <a:latin typeface="Cambria Math" panose="02040503050406030204" pitchFamily="18" charset="0"/>
                                          <a:ea typeface="Cambria Math" panose="02040503050406030204" pitchFamily="18" charset="0"/>
                                        </a:rPr>
                                        <m:t>𝑖</m:t>
                                      </m:r>
                                    </m:sub>
                                  </m:sSub>
                                </m:e>
                              </m:nary>
                            </m:den>
                          </m:f>
                        </m:e>
                      </m:nary>
                      <m:r>
                        <a:rPr lang="en-US" altLang="zh-CN" sz="2000" b="0" i="1" smtClean="0">
                          <a:latin typeface="Cambria Math" panose="02040503050406030204" pitchFamily="18" charset="0"/>
                          <a:ea typeface="Cambria Math" panose="02040503050406030204" pitchFamily="18" charset="0"/>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𝑌</m:t>
                              </m:r>
                            </m:e>
                            <m:sub>
                              <m:r>
                                <a:rPr lang="en-US" altLang="zh-CN" sz="2000" i="1">
                                  <a:latin typeface="Cambria Math" panose="02040503050406030204" pitchFamily="18" charset="0"/>
                                </a:rPr>
                                <m:t>𝑖</m:t>
                              </m:r>
                            </m:sub>
                          </m:sSub>
                        </m:num>
                        <m:den>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𝑌</m:t>
                                  </m:r>
                                </m:e>
                                <m:sub>
                                  <m:r>
                                    <a:rPr lang="en-US" altLang="zh-CN" sz="2000" i="1">
                                      <a:latin typeface="Cambria Math" panose="02040503050406030204" pitchFamily="18" charset="0"/>
                                    </a:rPr>
                                    <m:t>𝑖</m:t>
                                  </m:r>
                                </m:sub>
                              </m:sSub>
                            </m:e>
                          </m:nary>
                        </m:den>
                      </m:f>
                      <m:r>
                        <a:rPr lang="en-US" altLang="zh-CN" sz="2000" b="0" i="1" smtClean="0">
                          <a:latin typeface="Cambria Math" panose="02040503050406030204" pitchFamily="18" charset="0"/>
                        </a:rPr>
                        <m:t>)</m:t>
                      </m:r>
                    </m:oMath>
                  </m:oMathPara>
                </a14:m>
                <a:endParaRPr lang="en-US" altLang="zh-CN" sz="2000" dirty="0" smtClean="0">
                  <a:latin typeface="+mn-ea"/>
                </a:endParaRPr>
              </a:p>
              <a:p>
                <a:pPr marL="0" indent="540000">
                  <a:buNone/>
                  <a:defRPr/>
                </a:pPr>
                <a:r>
                  <a:rPr lang="zh-CN" altLang="en-US" sz="2000" dirty="0">
                    <a:latin typeface="+mn-ea"/>
                  </a:rPr>
                  <a:t>其中</a:t>
                </a:r>
                <a:r>
                  <a:rPr lang="zh-CN" altLang="en-US" sz="2000" dirty="0" smtClean="0">
                    <a:latin typeface="+mn-ea"/>
                  </a:rPr>
                  <a:t>，</a:t>
                </a:r>
                <a:r>
                  <a:rPr lang="en-US" altLang="zh-CN" sz="2000" dirty="0" smtClean="0"/>
                  <a:t> </a:t>
                </a:r>
                <a14:m>
                  <m:oMath xmlns:m="http://schemas.openxmlformats.org/officeDocument/2006/math">
                    <m:r>
                      <a:rPr lang="en-US" altLang="zh-CN" sz="2000" i="1" smtClean="0">
                        <a:latin typeface="Cambria Math" panose="02040503050406030204" pitchFamily="18" charset="0"/>
                      </a:rPr>
                      <m:t>𝑃</m:t>
                    </m:r>
                  </m:oMath>
                </a14:m>
                <a:r>
                  <a:rPr lang="zh-CN" altLang="en-US" sz="2000" dirty="0" smtClean="0">
                    <a:latin typeface="+mn-ea"/>
                  </a:rPr>
                  <a:t>为人口，</a:t>
                </a:r>
                <a14:m>
                  <m:oMath xmlns:m="http://schemas.openxmlformats.org/officeDocument/2006/math">
                    <m:r>
                      <a:rPr lang="en-US" altLang="zh-CN" sz="2000" b="0" i="1" smtClean="0">
                        <a:latin typeface="Cambria Math" panose="02040503050406030204" pitchFamily="18" charset="0"/>
                      </a:rPr>
                      <m:t>𝑌</m:t>
                    </m:r>
                  </m:oMath>
                </a14:m>
                <a:r>
                  <a:rPr lang="zh-CN" altLang="en-US" sz="2000" dirty="0" smtClean="0">
                    <a:latin typeface="+mn-ea"/>
                  </a:rPr>
                  <a:t>为收入。</a:t>
                </a:r>
                <a:endParaRPr lang="en-US" altLang="zh-CN" sz="2000" dirty="0" smtClean="0">
                  <a:latin typeface="+mn-ea"/>
                </a:endParaRPr>
              </a:p>
              <a:p>
                <a:pPr marL="0" indent="540000">
                  <a:buNone/>
                  <a:defRPr/>
                </a:pPr>
                <a:r>
                  <a:rPr lang="zh-CN" altLang="en-US" sz="2000" dirty="0">
                    <a:latin typeface="+mn-ea"/>
                  </a:rPr>
                  <a:t>虽然国际上通常采用基尼系数反映收入差异</a:t>
                </a:r>
                <a:r>
                  <a:rPr lang="zh-CN" altLang="en-US" sz="2000" dirty="0" smtClean="0">
                    <a:latin typeface="+mn-ea"/>
                  </a:rPr>
                  <a:t>，然而</a:t>
                </a:r>
                <a:r>
                  <a:rPr lang="zh-CN" altLang="en-US" sz="2000" dirty="0">
                    <a:latin typeface="+mn-ea"/>
                  </a:rPr>
                  <a:t>基尼系数在不同群组</a:t>
                </a:r>
                <a:r>
                  <a:rPr lang="zh-CN" altLang="en-US" sz="2000" dirty="0" smtClean="0">
                    <a:latin typeface="+mn-ea"/>
                  </a:rPr>
                  <a:t>之间无法</a:t>
                </a:r>
                <a:r>
                  <a:rPr lang="zh-CN" altLang="en-US" sz="2000" dirty="0">
                    <a:latin typeface="+mn-ea"/>
                  </a:rPr>
                  <a:t>实现完全分解</a:t>
                </a:r>
                <a:r>
                  <a:rPr lang="zh-CN" altLang="en-US" sz="2000" dirty="0" smtClean="0">
                    <a:latin typeface="+mn-ea"/>
                  </a:rPr>
                  <a:t>，限制</a:t>
                </a:r>
                <a:r>
                  <a:rPr lang="zh-CN" altLang="en-US" sz="2000" dirty="0">
                    <a:latin typeface="+mn-ea"/>
                  </a:rPr>
                  <a:t>了基尼系数关于收入组间差距和组内差距对整体收入</a:t>
                </a:r>
                <a:r>
                  <a:rPr lang="zh-CN" altLang="en-US" sz="2000" dirty="0" smtClean="0">
                    <a:latin typeface="+mn-ea"/>
                  </a:rPr>
                  <a:t>分配</a:t>
                </a:r>
                <a:r>
                  <a:rPr lang="zh-CN" altLang="en-US" sz="2000" dirty="0">
                    <a:latin typeface="+mn-ea"/>
                  </a:rPr>
                  <a:t>差异程度不同贡献的解释力。</a:t>
                </a:r>
                <a:endParaRPr lang="en-US" altLang="zh-CN" sz="2000" dirty="0" smtClean="0">
                  <a:latin typeface="+mn-ea"/>
                </a:endParaRPr>
              </a:p>
            </p:txBody>
          </p:sp>
        </mc:Choice>
        <mc:Fallback xmlns="">
          <p:sp>
            <p:nvSpPr>
              <p:cNvPr id="33795" name="内容占位符 2">
                <a:extLst>
                  <a:ext uri="{FF2B5EF4-FFF2-40B4-BE49-F238E27FC236}">
                    <a16:creationId xmlns:a16="http://schemas.microsoft.com/office/drawing/2014/main" id="{D234E26A-6283-4C46-9114-288F3D151B9C}"/>
                  </a:ext>
                </a:extLst>
              </p:cNvPr>
              <p:cNvSpPr>
                <a:spLocks noGrp="1" noRot="1" noChangeAspect="1" noMove="1" noResize="1" noEditPoints="1" noAdjustHandles="1" noChangeArrowheads="1" noChangeShapeType="1" noTextEdit="1"/>
              </p:cNvSpPr>
              <p:nvPr>
                <p:ph idx="1"/>
              </p:nvPr>
            </p:nvSpPr>
            <p:spPr bwMode="auto">
              <a:xfrm>
                <a:off x="250825" y="1381125"/>
                <a:ext cx="8569325" cy="5000625"/>
              </a:xfrm>
              <a:blipFill>
                <a:blip r:embed="rId2"/>
                <a:stretch>
                  <a:fillRect l="-711" t="-732" r="-782"/>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9160273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第一节 产业分布影响国民收入区际分配</a:t>
            </a:r>
            <a:endParaRPr lang="zh-CN" altLang="en-US" dirty="0"/>
          </a:p>
        </p:txBody>
      </p:sp>
      <mc:AlternateContent xmlns:mc="http://schemas.openxmlformats.org/markup-compatibility/2006" xmlns:a14="http://schemas.microsoft.com/office/drawing/2010/main">
        <mc:Choice Requires="a14">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smtClean="0"/>
              </a:p>
              <a:p>
                <a:pPr marL="0" indent="540000">
                  <a:buNone/>
                  <a:defRPr/>
                </a:pPr>
                <a:r>
                  <a:rPr lang="zh-CN" altLang="en-US" sz="2000" dirty="0">
                    <a:latin typeface="+mn-ea"/>
                  </a:rPr>
                  <a:t>泰尔指数是由荷兰著名经济学家泰尔利用信息理论中的熵概念来计算收入</a:t>
                </a:r>
                <a:r>
                  <a:rPr lang="zh-CN" altLang="en-US" sz="2000" dirty="0" smtClean="0">
                    <a:latin typeface="+mn-ea"/>
                  </a:rPr>
                  <a:t>不平等</a:t>
                </a:r>
                <a:r>
                  <a:rPr lang="zh-CN" altLang="en-US" sz="2000" dirty="0">
                    <a:latin typeface="+mn-ea"/>
                  </a:rPr>
                  <a:t>而得名</a:t>
                </a:r>
                <a:r>
                  <a:rPr lang="zh-CN" altLang="en-US" sz="2000" dirty="0" smtClean="0">
                    <a:latin typeface="+mn-ea"/>
                  </a:rPr>
                  <a:t>，用来</a:t>
                </a:r>
                <a:r>
                  <a:rPr lang="zh-CN" altLang="en-US" sz="2000" dirty="0">
                    <a:latin typeface="+mn-ea"/>
                  </a:rPr>
                  <a:t>衡量个人之间或者地区之间的收入差距</a:t>
                </a:r>
                <a:r>
                  <a:rPr lang="zh-CN" altLang="en-US" sz="2000" dirty="0" smtClean="0">
                    <a:latin typeface="+mn-ea"/>
                  </a:rPr>
                  <a:t>。该</a:t>
                </a:r>
                <a:r>
                  <a:rPr lang="zh-CN" altLang="en-US" sz="2000" dirty="0">
                    <a:latin typeface="+mn-ea"/>
                  </a:rPr>
                  <a:t>系数值越大</a:t>
                </a:r>
                <a:r>
                  <a:rPr lang="zh-CN" altLang="en-US" sz="2000" dirty="0" smtClean="0">
                    <a:latin typeface="+mn-ea"/>
                  </a:rPr>
                  <a:t>，说明收入</a:t>
                </a:r>
                <a:r>
                  <a:rPr lang="zh-CN" altLang="en-US" sz="2000" dirty="0">
                    <a:latin typeface="+mn-ea"/>
                  </a:rPr>
                  <a:t>差距越大</a:t>
                </a:r>
                <a:r>
                  <a:rPr lang="zh-CN" altLang="en-US" sz="2000" dirty="0" smtClean="0">
                    <a:latin typeface="+mn-ea"/>
                  </a:rPr>
                  <a:t>。泰尔</a:t>
                </a:r>
                <a:r>
                  <a:rPr lang="zh-CN" altLang="en-US" sz="2000" dirty="0">
                    <a:latin typeface="+mn-ea"/>
                  </a:rPr>
                  <a:t>指数公式表示如下</a:t>
                </a:r>
                <a:r>
                  <a:rPr lang="zh-CN" altLang="en-US" sz="2000" dirty="0" smtClean="0">
                    <a:latin typeface="+mn-ea"/>
                  </a:rPr>
                  <a:t>：</a:t>
                </a:r>
                <a:endParaRPr lang="en-US" altLang="zh-CN" sz="2000" dirty="0" smtClean="0">
                  <a:latin typeface="+mn-ea"/>
                </a:endParaRPr>
              </a:p>
              <a:p>
                <a:pPr marL="0" indent="540000">
                  <a:buNone/>
                  <a:defRPr/>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𝑇</m:t>
                      </m:r>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𝑛</m:t>
                          </m:r>
                        </m:sup>
                        <m:e>
                          <m:d>
                            <m:dPr>
                              <m:ctrlPr>
                                <a:rPr lang="en-US" altLang="zh-CN" sz="2000" b="0" i="1" smtClean="0">
                                  <a:latin typeface="Cambria Math" panose="02040503050406030204" pitchFamily="18" charset="0"/>
                                </a:rPr>
                              </m:ctrlPr>
                            </m:dPr>
                            <m:e>
                              <m:f>
                                <m:fPr>
                                  <m:ctrlPr>
                                    <a:rPr lang="en-US" altLang="zh-CN" sz="2000" b="0" i="1" smtClean="0">
                                      <a:latin typeface="Cambria Math" panose="02040503050406030204" pitchFamily="18" charset="0"/>
                                    </a:rPr>
                                  </m:ctrlPr>
                                </m:fPr>
                                <m:nu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𝑌</m:t>
                                      </m:r>
                                    </m:e>
                                    <m:sub>
                                      <m:r>
                                        <a:rPr lang="en-US" altLang="zh-CN" sz="2000" b="0" i="1" smtClean="0">
                                          <a:latin typeface="Cambria Math" panose="02040503050406030204" pitchFamily="18" charset="0"/>
                                        </a:rPr>
                                        <m:t>𝑖</m:t>
                                      </m:r>
                                    </m:sub>
                                  </m:sSub>
                                </m:num>
                                <m:den>
                                  <m:r>
                                    <a:rPr lang="en-US" altLang="zh-CN" sz="2000" b="0" i="1" smtClean="0">
                                      <a:latin typeface="Cambria Math" panose="02040503050406030204" pitchFamily="18" charset="0"/>
                                    </a:rPr>
                                    <m:t>𝑌</m:t>
                                  </m:r>
                                </m:den>
                              </m:f>
                            </m:e>
                          </m:d>
                        </m:e>
                      </m:nary>
                      <m:r>
                        <m:rPr>
                          <m:sty m:val="p"/>
                        </m:rPr>
                        <a:rPr lang="en-US" altLang="zh-CN" sz="2000" b="0" i="0" smtClean="0">
                          <a:latin typeface="Cambria Math" panose="02040503050406030204" pitchFamily="18" charset="0"/>
                        </a:rPr>
                        <m:t>log</m:t>
                      </m:r>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f>
                            <m:fPr>
                              <m:ctrlPr>
                                <a:rPr lang="en-US" altLang="zh-CN" sz="2000" b="0" i="1" smtClean="0">
                                  <a:latin typeface="Cambria Math" panose="02040503050406030204" pitchFamily="18" charset="0"/>
                                </a:rPr>
                              </m:ctrlPr>
                            </m:fPr>
                            <m:nu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𝑌</m:t>
                                  </m:r>
                                </m:e>
                                <m:sub>
                                  <m:r>
                                    <a:rPr lang="en-US" altLang="zh-CN" sz="2000" b="0" i="1" smtClean="0">
                                      <a:latin typeface="Cambria Math" panose="02040503050406030204" pitchFamily="18" charset="0"/>
                                    </a:rPr>
                                    <m:t>𝑖</m:t>
                                  </m:r>
                                </m:sub>
                              </m:sSub>
                            </m:num>
                            <m:den>
                              <m:r>
                                <a:rPr lang="en-US" altLang="zh-CN" sz="2000" b="0" i="1" smtClean="0">
                                  <a:latin typeface="Cambria Math" panose="02040503050406030204" pitchFamily="18" charset="0"/>
                                </a:rPr>
                                <m:t>𝑌</m:t>
                              </m:r>
                            </m:den>
                          </m:f>
                        </m:num>
                        <m:den>
                          <m:f>
                            <m:fPr>
                              <m:ctrlPr>
                                <a:rPr lang="en-US" altLang="zh-CN" sz="2000" b="0" i="1" smtClean="0">
                                  <a:latin typeface="Cambria Math" panose="02040503050406030204" pitchFamily="18" charset="0"/>
                                </a:rPr>
                              </m:ctrlPr>
                            </m:fPr>
                            <m:nu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𝑁</m:t>
                                  </m:r>
                                </m:e>
                                <m:sub>
                                  <m:r>
                                    <a:rPr lang="en-US" altLang="zh-CN" sz="2000" b="0" i="1" smtClean="0">
                                      <a:latin typeface="Cambria Math" panose="02040503050406030204" pitchFamily="18" charset="0"/>
                                    </a:rPr>
                                    <m:t>𝑖</m:t>
                                  </m:r>
                                </m:sub>
                              </m:sSub>
                            </m:num>
                            <m:den>
                              <m:r>
                                <a:rPr lang="en-US" altLang="zh-CN" sz="2000" b="0" i="1" smtClean="0">
                                  <a:latin typeface="Cambria Math" panose="02040503050406030204" pitchFamily="18" charset="0"/>
                                </a:rPr>
                                <m:t>𝑁</m:t>
                              </m:r>
                            </m:den>
                          </m:f>
                        </m:den>
                      </m:f>
                      <m:r>
                        <a:rPr lang="en-US" altLang="zh-CN" sz="2000" b="0" i="1" smtClean="0">
                          <a:latin typeface="Cambria Math" panose="02040503050406030204" pitchFamily="18" charset="0"/>
                        </a:rPr>
                        <m:t>)</m:t>
                      </m:r>
                    </m:oMath>
                  </m:oMathPara>
                </a14:m>
                <a:endParaRPr lang="zh-CN" altLang="en-US" sz="2000" dirty="0">
                  <a:latin typeface="+mn-ea"/>
                </a:endParaRPr>
              </a:p>
              <a:p>
                <a:pPr marL="0" indent="540000">
                  <a:buNone/>
                  <a:defRPr/>
                </a:pPr>
                <a:r>
                  <a:rPr lang="zh-CN" altLang="en-US" sz="2000" dirty="0" smtClean="0">
                    <a:latin typeface="+mn-ea"/>
                  </a:rPr>
                  <a:t>泰尔</a:t>
                </a:r>
                <a:r>
                  <a:rPr lang="zh-CN" altLang="en-US" sz="2000" dirty="0">
                    <a:latin typeface="+mn-ea"/>
                  </a:rPr>
                  <a:t>指数的分解公式如下：</a:t>
                </a:r>
              </a:p>
              <a:p>
                <a:pPr marL="0" indent="540000">
                  <a:buNone/>
                  <a:defRPr/>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𝑇</m:t>
                      </m:r>
                      <m:r>
                        <a:rPr lang="en-US" altLang="zh-CN" sz="2000" b="0" i="1" smtClean="0">
                          <a:latin typeface="Cambria Math" panose="02040503050406030204" pitchFamily="18" charset="0"/>
                        </a:rPr>
                        <m:t>=</m:t>
                      </m:r>
                      <m:nary>
                        <m:naryPr>
                          <m:chr m:val="∑"/>
                          <m:supHide m:val="on"/>
                          <m:ctrlPr>
                            <a:rPr lang="en-US" altLang="zh-CN" sz="2000" b="0" i="1" smtClean="0">
                              <a:latin typeface="Cambria Math" panose="02040503050406030204" pitchFamily="18" charset="0"/>
                            </a:rPr>
                          </m:ctrlPr>
                        </m:naryPr>
                        <m:sub>
                          <m:r>
                            <m:rPr>
                              <m:brk m:alnAt="7"/>
                            </m:rPr>
                            <a:rPr lang="en-US" altLang="zh-CN" sz="2000" b="0" i="1" smtClean="0">
                              <a:latin typeface="Cambria Math" panose="02040503050406030204" pitchFamily="18" charset="0"/>
                            </a:rPr>
                            <m:t>𝑖</m:t>
                          </m:r>
                        </m:sub>
                        <m:sup/>
                        <m:e>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𝑌</m:t>
                                  </m:r>
                                </m:e>
                                <m:sub>
                                  <m:r>
                                    <a:rPr lang="en-US" altLang="zh-CN" sz="2000" b="0" i="1" smtClean="0">
                                      <a:latin typeface="Cambria Math" panose="02040503050406030204" pitchFamily="18" charset="0"/>
                                    </a:rPr>
                                    <m:t>𝑖</m:t>
                                  </m:r>
                                </m:sub>
                              </m:sSub>
                            </m:num>
                            <m:den>
                              <m:r>
                                <a:rPr lang="en-US" altLang="zh-CN" sz="2000" b="0" i="1" smtClean="0">
                                  <a:latin typeface="Cambria Math" panose="02040503050406030204" pitchFamily="18" charset="0"/>
                                </a:rPr>
                                <m:t>𝑌</m:t>
                              </m:r>
                            </m:den>
                          </m:f>
                          <m:r>
                            <a:rPr lang="en-US" altLang="zh-CN" sz="2000" b="0" i="1" smtClean="0">
                              <a:latin typeface="Cambria Math" panose="02040503050406030204" pitchFamily="18" charset="0"/>
                            </a:rPr>
                            <m:t>)</m:t>
                          </m:r>
                        </m:e>
                      </m:nary>
                      <m:d>
                        <m:dPr>
                          <m:begChr m:val="["/>
                          <m:endChr m:val="]"/>
                          <m:ctrlPr>
                            <a:rPr lang="en-US" altLang="zh-CN" sz="2000" b="0" i="1" smtClean="0">
                              <a:latin typeface="Cambria Math" panose="02040503050406030204" pitchFamily="18" charset="0"/>
                            </a:rPr>
                          </m:ctrlPr>
                        </m:dPr>
                        <m:e>
                          <m:nary>
                            <m:naryPr>
                              <m:chr m:val="∑"/>
                              <m:supHide m:val="on"/>
                              <m:ctrlPr>
                                <a:rPr lang="en-US" altLang="zh-CN" sz="2000" b="0" i="1" smtClean="0">
                                  <a:latin typeface="Cambria Math" panose="02040503050406030204" pitchFamily="18" charset="0"/>
                                </a:rPr>
                              </m:ctrlPr>
                            </m:naryPr>
                            <m:sub>
                              <m:r>
                                <m:rPr>
                                  <m:brk m:alnAt="7"/>
                                </m:rPr>
                                <a:rPr lang="en-US" altLang="zh-CN" sz="2000" b="0" i="1" smtClean="0">
                                  <a:latin typeface="Cambria Math" panose="02040503050406030204" pitchFamily="18" charset="0"/>
                                </a:rPr>
                                <m:t>𝑗</m:t>
                              </m:r>
                            </m:sub>
                            <m:sup/>
                            <m:e>
                              <m:d>
                                <m:dPr>
                                  <m:ctrlPr>
                                    <a:rPr lang="en-US" altLang="zh-CN" sz="2000" b="0" i="1" smtClean="0">
                                      <a:latin typeface="Cambria Math" panose="02040503050406030204" pitchFamily="18" charset="0"/>
                                    </a:rPr>
                                  </m:ctrlPr>
                                </m:dPr>
                                <m:e>
                                  <m:f>
                                    <m:fPr>
                                      <m:ctrlPr>
                                        <a:rPr lang="en-US" altLang="zh-CN" sz="2000" b="0" i="1" smtClean="0">
                                          <a:latin typeface="Cambria Math" panose="02040503050406030204" pitchFamily="18" charset="0"/>
                                        </a:rPr>
                                      </m:ctrlPr>
                                    </m:fPr>
                                    <m:nu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𝑌</m:t>
                                          </m:r>
                                        </m:e>
                                        <m:sub>
                                          <m:r>
                                            <a:rPr lang="en-US" altLang="zh-CN" sz="2000" b="0" i="1" smtClean="0">
                                              <a:latin typeface="Cambria Math" panose="02040503050406030204" pitchFamily="18" charset="0"/>
                                            </a:rPr>
                                            <m:t>𝑖𝑗</m:t>
                                          </m:r>
                                        </m:sub>
                                      </m:sSub>
                                    </m:num>
                                    <m:den>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𝑌</m:t>
                                          </m:r>
                                        </m:e>
                                        <m:sub>
                                          <m:r>
                                            <a:rPr lang="en-US" altLang="zh-CN" sz="2000" b="0" i="1" smtClean="0">
                                              <a:latin typeface="Cambria Math" panose="02040503050406030204" pitchFamily="18" charset="0"/>
                                            </a:rPr>
                                            <m:t>𝑖</m:t>
                                          </m:r>
                                        </m:sub>
                                      </m:sSub>
                                    </m:den>
                                  </m:f>
                                </m:e>
                              </m:d>
                            </m:e>
                          </m:nary>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d>
                                <m:dPr>
                                  <m:ctrlPr>
                                    <a:rPr lang="en-US" altLang="zh-CN" sz="2000" b="0" i="1" smtClean="0">
                                      <a:latin typeface="Cambria Math" panose="02040503050406030204" pitchFamily="18" charset="0"/>
                                    </a:rPr>
                                  </m:ctrlPr>
                                </m:dPr>
                                <m:e>
                                  <m:f>
                                    <m:fPr>
                                      <m:ctrlPr>
                                        <a:rPr lang="en-US" altLang="zh-CN" sz="2000" b="0" i="1" smtClean="0">
                                          <a:latin typeface="Cambria Math" panose="02040503050406030204" pitchFamily="18" charset="0"/>
                                        </a:rPr>
                                      </m:ctrlPr>
                                    </m:fPr>
                                    <m:num>
                                      <m:f>
                                        <m:fPr>
                                          <m:ctrlPr>
                                            <a:rPr lang="en-US" altLang="zh-CN" sz="2000" b="0" i="1" smtClean="0">
                                              <a:latin typeface="Cambria Math" panose="02040503050406030204" pitchFamily="18" charset="0"/>
                                            </a:rPr>
                                          </m:ctrlPr>
                                        </m:fPr>
                                        <m:nu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𝑌</m:t>
                                              </m:r>
                                            </m:e>
                                            <m:sub>
                                              <m:r>
                                                <a:rPr lang="en-US" altLang="zh-CN" sz="2000" b="0" i="1" smtClean="0">
                                                  <a:latin typeface="Cambria Math" panose="02040503050406030204" pitchFamily="18" charset="0"/>
                                                </a:rPr>
                                                <m:t>𝑖𝑗</m:t>
                                              </m:r>
                                            </m:sub>
                                          </m:sSub>
                                        </m:num>
                                        <m:den>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𝑌</m:t>
                                              </m:r>
                                            </m:e>
                                            <m:sub>
                                              <m:r>
                                                <a:rPr lang="en-US" altLang="zh-CN" sz="2000" b="0" i="1" smtClean="0">
                                                  <a:latin typeface="Cambria Math" panose="02040503050406030204" pitchFamily="18" charset="0"/>
                                                </a:rPr>
                                                <m:t>𝑖</m:t>
                                              </m:r>
                                            </m:sub>
                                          </m:sSub>
                                        </m:den>
                                      </m:f>
                                    </m:num>
                                    <m:den>
                                      <m:f>
                                        <m:fPr>
                                          <m:ctrlPr>
                                            <a:rPr lang="en-US" altLang="zh-CN" sz="2000" b="0" i="1" smtClean="0">
                                              <a:latin typeface="Cambria Math" panose="02040503050406030204" pitchFamily="18" charset="0"/>
                                            </a:rPr>
                                          </m:ctrlPr>
                                        </m:fPr>
                                        <m:nu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𝑁</m:t>
                                              </m:r>
                                            </m:e>
                                            <m:sub>
                                              <m:r>
                                                <a:rPr lang="en-US" altLang="zh-CN" sz="2000" b="0" i="1" smtClean="0">
                                                  <a:latin typeface="Cambria Math" panose="02040503050406030204" pitchFamily="18" charset="0"/>
                                                </a:rPr>
                                                <m:t>𝑖𝑗</m:t>
                                              </m:r>
                                            </m:sub>
                                          </m:sSub>
                                        </m:num>
                                        <m:den>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𝑁</m:t>
                                              </m:r>
                                            </m:e>
                                            <m:sub>
                                              <m:r>
                                                <a:rPr lang="en-US" altLang="zh-CN" sz="2000" b="0" i="1" smtClean="0">
                                                  <a:latin typeface="Cambria Math" panose="02040503050406030204" pitchFamily="18" charset="0"/>
                                                </a:rPr>
                                                <m:t>𝑖</m:t>
                                              </m:r>
                                            </m:sub>
                                          </m:sSub>
                                        </m:den>
                                      </m:f>
                                    </m:den>
                                  </m:f>
                                </m:e>
                              </m:d>
                            </m:e>
                          </m:func>
                        </m:e>
                      </m:d>
                      <m:r>
                        <a:rPr lang="en-US" altLang="zh-CN" sz="2000" b="0" i="1" smtClean="0">
                          <a:latin typeface="Cambria Math" panose="02040503050406030204" pitchFamily="18" charset="0"/>
                        </a:rPr>
                        <m:t>+</m:t>
                      </m:r>
                      <m:nary>
                        <m:naryPr>
                          <m:chr m:val="∑"/>
                          <m:supHide m:val="on"/>
                          <m:ctrlPr>
                            <a:rPr lang="en-US" altLang="zh-CN" sz="2000" i="1">
                              <a:latin typeface="Cambria Math" panose="02040503050406030204" pitchFamily="18" charset="0"/>
                            </a:rPr>
                          </m:ctrlPr>
                        </m:naryPr>
                        <m:sub>
                          <m:r>
                            <m:rPr>
                              <m:brk m:alnAt="7"/>
                            </m:rPr>
                            <a:rPr lang="en-US" altLang="zh-CN" sz="2000" i="1">
                              <a:latin typeface="Cambria Math" panose="02040503050406030204" pitchFamily="18" charset="0"/>
                            </a:rPr>
                            <m:t>𝑖</m:t>
                          </m:r>
                        </m:sub>
                        <m:sup/>
                        <m:e>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𝑌</m:t>
                                  </m:r>
                                </m:e>
                                <m:sub>
                                  <m:r>
                                    <a:rPr lang="en-US" altLang="zh-CN" sz="2000" i="1">
                                      <a:latin typeface="Cambria Math" panose="02040503050406030204" pitchFamily="18" charset="0"/>
                                    </a:rPr>
                                    <m:t>𝑖</m:t>
                                  </m:r>
                                </m:sub>
                              </m:sSub>
                            </m:num>
                            <m:den>
                              <m:r>
                                <a:rPr lang="en-US" altLang="zh-CN" sz="2000" i="1">
                                  <a:latin typeface="Cambria Math" panose="02040503050406030204" pitchFamily="18" charset="0"/>
                                </a:rPr>
                                <m:t>𝑌</m:t>
                              </m:r>
                            </m:den>
                          </m:f>
                          <m:r>
                            <a:rPr lang="en-US" altLang="zh-CN" sz="2000" i="1">
                              <a:latin typeface="Cambria Math" panose="02040503050406030204" pitchFamily="18" charset="0"/>
                            </a:rPr>
                            <m:t>)</m:t>
                          </m:r>
                        </m:e>
                      </m:nary>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d>
                            <m:dPr>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𝑌</m:t>
                                          </m:r>
                                        </m:e>
                                        <m:sub>
                                          <m:r>
                                            <a:rPr lang="en-US" altLang="zh-CN" sz="2000" i="1">
                                              <a:latin typeface="Cambria Math" panose="02040503050406030204" pitchFamily="18" charset="0"/>
                                            </a:rPr>
                                            <m:t>𝑖</m:t>
                                          </m:r>
                                        </m:sub>
                                      </m:sSub>
                                    </m:num>
                                    <m:den>
                                      <m:r>
                                        <a:rPr lang="en-US" altLang="zh-CN" sz="2000" i="1">
                                          <a:latin typeface="Cambria Math" panose="02040503050406030204" pitchFamily="18" charset="0"/>
                                        </a:rPr>
                                        <m:t>𝑌</m:t>
                                      </m:r>
                                    </m:den>
                                  </m:f>
                                </m:num>
                                <m:den>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𝑁</m:t>
                                          </m:r>
                                        </m:e>
                                        <m:sub>
                                          <m:r>
                                            <a:rPr lang="en-US" altLang="zh-CN" sz="2000" i="1">
                                              <a:latin typeface="Cambria Math" panose="02040503050406030204" pitchFamily="18" charset="0"/>
                                            </a:rPr>
                                            <m:t>𝑖</m:t>
                                          </m:r>
                                        </m:sub>
                                      </m:sSub>
                                    </m:num>
                                    <m:den>
                                      <m:r>
                                        <a:rPr lang="en-US" altLang="zh-CN" sz="2000" i="1">
                                          <a:latin typeface="Cambria Math" panose="02040503050406030204" pitchFamily="18" charset="0"/>
                                        </a:rPr>
                                        <m:t>𝑁</m:t>
                                      </m:r>
                                    </m:den>
                                  </m:f>
                                </m:den>
                              </m:f>
                            </m:e>
                          </m:d>
                        </m:e>
                      </m:func>
                    </m:oMath>
                    <m:oMath xmlns:m="http://schemas.openxmlformats.org/officeDocument/2006/math">
                      <m:r>
                        <a:rPr lang="en-US" altLang="zh-CN" sz="2000" b="0" i="0" smtClean="0">
                          <a:latin typeface="Cambria Math" panose="02040503050406030204" pitchFamily="18" charset="0"/>
                        </a:rPr>
                        <m:t>    </m:t>
                      </m:r>
                      <m:r>
                        <a:rPr lang="en-US" altLang="zh-CN" sz="2000" b="0" i="1" smtClean="0">
                          <a:latin typeface="Cambria Math" panose="02040503050406030204" pitchFamily="18" charset="0"/>
                        </a:rPr>
                        <m:t>=</m:t>
                      </m:r>
                      <m:nary>
                        <m:naryPr>
                          <m:chr m:val="∑"/>
                          <m:supHide m:val="on"/>
                          <m:ctrlPr>
                            <a:rPr lang="en-US" altLang="zh-CN" sz="2000" b="0" i="1" smtClean="0">
                              <a:latin typeface="Cambria Math" panose="02040503050406030204" pitchFamily="18" charset="0"/>
                            </a:rPr>
                          </m:ctrlPr>
                        </m:naryPr>
                        <m:sub>
                          <m:r>
                            <m:rPr>
                              <m:brk m:alnAt="7"/>
                            </m:rPr>
                            <a:rPr lang="en-US" altLang="zh-CN" sz="2000" b="0" i="1" smtClean="0">
                              <a:latin typeface="Cambria Math" panose="02040503050406030204" pitchFamily="18" charset="0"/>
                            </a:rPr>
                            <m:t>𝑖</m:t>
                          </m:r>
                        </m:sub>
                        <m:sup/>
                        <m:e>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𝑌</m:t>
                                  </m:r>
                                </m:e>
                                <m:sub>
                                  <m:r>
                                    <a:rPr lang="en-US" altLang="zh-CN" sz="2000" b="0" i="1" smtClean="0">
                                      <a:latin typeface="Cambria Math" panose="02040503050406030204" pitchFamily="18" charset="0"/>
                                    </a:rPr>
                                    <m:t>𝑖</m:t>
                                  </m:r>
                                </m:sub>
                              </m:sSub>
                            </m:num>
                            <m:den>
                              <m:r>
                                <a:rPr lang="en-US" altLang="zh-CN" sz="2000" b="0" i="1" smtClean="0">
                                  <a:latin typeface="Cambria Math" panose="02040503050406030204" pitchFamily="18" charset="0"/>
                                </a:rPr>
                                <m:t>𝑌</m:t>
                              </m:r>
                            </m:den>
                          </m:f>
                          <m:r>
                            <a:rPr lang="en-US" altLang="zh-CN" sz="2000" b="0" i="1" smtClean="0">
                              <a:latin typeface="Cambria Math" panose="02040503050406030204" pitchFamily="18" charset="0"/>
                            </a:rPr>
                            <m:t>)</m:t>
                          </m:r>
                        </m:e>
                      </m:nary>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𝑇</m:t>
                          </m:r>
                        </m:e>
                        <m:sub>
                          <m:r>
                            <a:rPr lang="en-US" altLang="zh-CN" sz="2000" b="0" i="1" smtClean="0">
                              <a:latin typeface="Cambria Math" panose="02040503050406030204" pitchFamily="18" charset="0"/>
                            </a:rPr>
                            <m:t>𝑝𝑖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𝑇</m:t>
                          </m:r>
                        </m:e>
                        <m:sub>
                          <m:r>
                            <a:rPr lang="en-US" altLang="zh-CN" sz="2000" b="0" i="1" smtClean="0">
                              <a:latin typeface="Cambria Math" panose="02040503050406030204" pitchFamily="18" charset="0"/>
                            </a:rPr>
                            <m:t>𝑏𝑟</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𝑇</m:t>
                          </m:r>
                        </m:e>
                        <m:sub>
                          <m:r>
                            <a:rPr lang="en-US" altLang="zh-CN" sz="2000" b="0" i="1" smtClean="0">
                              <a:latin typeface="Cambria Math" panose="02040503050406030204" pitchFamily="18" charset="0"/>
                            </a:rPr>
                            <m:t>𝑤𝑟</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𝑇</m:t>
                          </m:r>
                        </m:e>
                        <m:sub>
                          <m:r>
                            <a:rPr lang="en-US" altLang="zh-CN" sz="2000" b="0" i="1" smtClean="0">
                              <a:latin typeface="Cambria Math" panose="02040503050406030204" pitchFamily="18" charset="0"/>
                            </a:rPr>
                            <m:t>𝑏𝑟</m:t>
                          </m:r>
                        </m:sub>
                      </m:sSub>
                    </m:oMath>
                  </m:oMathPara>
                </a14:m>
                <a:endParaRPr lang="en-US" altLang="zh-CN" sz="2000" dirty="0" smtClean="0">
                  <a:latin typeface="+mn-ea"/>
                </a:endParaRPr>
              </a:p>
              <a:p>
                <a:pPr marL="0" indent="540000">
                  <a:buNone/>
                  <a:defRPr/>
                </a:pPr>
                <a:endParaRPr lang="zh-CN" altLang="en-US" sz="2000" dirty="0">
                  <a:latin typeface="+mn-ea"/>
                </a:endParaRPr>
              </a:p>
              <a:p>
                <a:pPr marL="0" indent="540000">
                  <a:buNone/>
                  <a:defRPr/>
                </a:pPr>
                <a:endParaRPr lang="en-US" altLang="zh-CN" sz="2000" dirty="0" smtClean="0">
                  <a:latin typeface="+mn-ea"/>
                </a:endParaRPr>
              </a:p>
              <a:p>
                <a:pPr marL="0" indent="540000">
                  <a:buNone/>
                  <a:defRPr/>
                </a:pPr>
                <a:endParaRPr lang="en-US" altLang="zh-CN" sz="2000" dirty="0" smtClean="0">
                  <a:latin typeface="+mn-ea"/>
                </a:endParaRPr>
              </a:p>
            </p:txBody>
          </p:sp>
        </mc:Choice>
        <mc:Fallback xmlns="">
          <p:sp>
            <p:nvSpPr>
              <p:cNvPr id="33795" name="内容占位符 2">
                <a:extLst>
                  <a:ext uri="{FF2B5EF4-FFF2-40B4-BE49-F238E27FC236}">
                    <a16:creationId xmlns:a16="http://schemas.microsoft.com/office/drawing/2014/main" id="{D234E26A-6283-4C46-9114-288F3D151B9C}"/>
                  </a:ext>
                </a:extLst>
              </p:cNvPr>
              <p:cNvSpPr>
                <a:spLocks noGrp="1" noRot="1" noChangeAspect="1" noMove="1" noResize="1" noEditPoints="1" noAdjustHandles="1" noChangeArrowheads="1" noChangeShapeType="1" noTextEdit="1"/>
              </p:cNvSpPr>
              <p:nvPr>
                <p:ph idx="1"/>
              </p:nvPr>
            </p:nvSpPr>
            <p:spPr bwMode="auto">
              <a:xfrm>
                <a:off x="250825" y="1381125"/>
                <a:ext cx="8569325" cy="5000625"/>
              </a:xfrm>
              <a:blipFill>
                <a:blip r:embed="rId2"/>
                <a:stretch>
                  <a:fillRect l="-711" r="-782"/>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矩形: 圆角 39">
            <a:extLst>
              <a:ext uri="{FF2B5EF4-FFF2-40B4-BE49-F238E27FC236}">
                <a16:creationId xmlns:a16="http://schemas.microsoft.com/office/drawing/2014/main" id="{0DA38FC4-1290-4B6C-82CD-4A761DAEB56B}"/>
              </a:ext>
            </a:extLst>
          </p:cNvPr>
          <p:cNvSpPr/>
          <p:nvPr/>
        </p:nvSpPr>
        <p:spPr>
          <a:xfrm>
            <a:off x="827584" y="1381125"/>
            <a:ext cx="1584176"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smtClean="0">
                <a:solidFill>
                  <a:prstClr val="black"/>
                </a:solidFill>
                <a:latin typeface="仿宋" pitchFamily="49" charset="-122"/>
                <a:ea typeface="仿宋" pitchFamily="49" charset="-122"/>
              </a:rPr>
              <a:t>4.</a:t>
            </a:r>
            <a:r>
              <a:rPr lang="zh-CN" altLang="en-US" sz="2000" b="1" dirty="0">
                <a:solidFill>
                  <a:prstClr val="black"/>
                </a:solidFill>
                <a:latin typeface="仿宋" pitchFamily="49" charset="-122"/>
                <a:ea typeface="仿宋" pitchFamily="49" charset="-122"/>
              </a:rPr>
              <a:t>泰尔指数</a:t>
            </a:r>
          </a:p>
        </p:txBody>
      </p:sp>
    </p:spTree>
    <p:extLst>
      <p:ext uri="{BB962C8B-B14F-4D97-AF65-F5344CB8AC3E}">
        <p14:creationId xmlns:p14="http://schemas.microsoft.com/office/powerpoint/2010/main" val="13907538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第一节 产业分布影响国民收入区际分配</a:t>
            </a:r>
            <a:endParaRPr lang="zh-CN" altLang="en-US" dirty="0"/>
          </a:p>
        </p:txBody>
      </p:sp>
      <mc:AlternateContent xmlns:mc="http://schemas.openxmlformats.org/markup-compatibility/2006" xmlns:a14="http://schemas.microsoft.com/office/drawing/2010/main">
        <mc:Choice Requires="a14">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540000">
                  <a:buNone/>
                  <a:defRPr/>
                </a:pPr>
                <a:r>
                  <a:rPr lang="zh-CN" altLang="en-US" sz="2000" dirty="0" smtClean="0">
                    <a:latin typeface="+mn-ea"/>
                  </a:rPr>
                  <a:t>其中，</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𝑇</m:t>
                        </m:r>
                      </m:e>
                      <m:sub>
                        <m:r>
                          <a:rPr lang="en-US" altLang="zh-CN" sz="2000" b="0" i="1" smtClean="0">
                            <a:latin typeface="Cambria Math" panose="02040503050406030204" pitchFamily="18" charset="0"/>
                          </a:rPr>
                          <m:t>𝑝</m:t>
                        </m:r>
                      </m:sub>
                    </m:sSub>
                  </m:oMath>
                </a14:m>
                <a:r>
                  <a:rPr lang="zh-CN" altLang="en-US" sz="2000" dirty="0" smtClean="0">
                    <a:latin typeface="+mn-ea"/>
                  </a:rPr>
                  <a:t>为</a:t>
                </a:r>
                <a:r>
                  <a:rPr lang="zh-CN" altLang="en-US" sz="2000" dirty="0">
                    <a:latin typeface="+mn-ea"/>
                  </a:rPr>
                  <a:t>总体发展差距</a:t>
                </a:r>
                <a:r>
                  <a:rPr lang="zh-CN" altLang="en-US" sz="2000" dirty="0" smtClean="0">
                    <a:latin typeface="+mn-ea"/>
                  </a:rPr>
                  <a:t>，</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i="1">
                            <a:latin typeface="Cambria Math" panose="02040503050406030204" pitchFamily="18" charset="0"/>
                          </a:rPr>
                          <m:t>𝑤𝑟</m:t>
                        </m:r>
                      </m:sub>
                    </m:sSub>
                  </m:oMath>
                </a14:m>
                <a:r>
                  <a:rPr lang="zh-CN" altLang="en-US" sz="2000" dirty="0" smtClean="0">
                    <a:latin typeface="+mn-ea"/>
                  </a:rPr>
                  <a:t>为</a:t>
                </a:r>
                <a:r>
                  <a:rPr lang="zh-CN" altLang="en-US" sz="2000" dirty="0">
                    <a:latin typeface="+mn-ea"/>
                  </a:rPr>
                  <a:t>样本</a:t>
                </a:r>
                <a:r>
                  <a:rPr lang="zh-CN" altLang="en-US" sz="2000" dirty="0" smtClean="0">
                    <a:latin typeface="+mn-ea"/>
                  </a:rPr>
                  <a:t>组</a:t>
                </a:r>
                <a14:m>
                  <m:oMath xmlns:m="http://schemas.openxmlformats.org/officeDocument/2006/math">
                    <m:r>
                      <a:rPr lang="en-US" altLang="zh-CN" sz="2000" b="0" i="1" smtClean="0">
                        <a:latin typeface="Cambria Math" panose="02040503050406030204" pitchFamily="18" charset="0"/>
                      </a:rPr>
                      <m:t>𝑖</m:t>
                    </m:r>
                  </m:oMath>
                </a14:m>
                <a:r>
                  <a:rPr lang="zh-CN" altLang="en-US" sz="2000" dirty="0" smtClean="0">
                    <a:latin typeface="+mn-ea"/>
                  </a:rPr>
                  <a:t>内</a:t>
                </a:r>
                <a:r>
                  <a:rPr lang="zh-CN" altLang="en-US" sz="2000" dirty="0">
                    <a:latin typeface="+mn-ea"/>
                  </a:rPr>
                  <a:t>发展差距</a:t>
                </a:r>
                <a:r>
                  <a:rPr lang="zh-CN" altLang="en-US" sz="2000" dirty="0" smtClean="0">
                    <a:latin typeface="+mn-ea"/>
                  </a:rPr>
                  <a:t>，</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i="1">
                            <a:latin typeface="Cambria Math" panose="02040503050406030204" pitchFamily="18" charset="0"/>
                          </a:rPr>
                          <m:t>𝑏𝑟</m:t>
                        </m:r>
                      </m:sub>
                    </m:sSub>
                  </m:oMath>
                </a14:m>
                <a:r>
                  <a:rPr lang="zh-CN" altLang="en-US" sz="2000" dirty="0" smtClean="0">
                    <a:latin typeface="+mn-ea"/>
                  </a:rPr>
                  <a:t>为</a:t>
                </a:r>
                <a:r>
                  <a:rPr lang="zh-CN" altLang="en-US" sz="2000" dirty="0">
                    <a:latin typeface="+mn-ea"/>
                  </a:rPr>
                  <a:t>样本</a:t>
                </a:r>
                <a:r>
                  <a:rPr lang="zh-CN" altLang="en-US" sz="2000" dirty="0" smtClean="0">
                    <a:latin typeface="+mn-ea"/>
                  </a:rPr>
                  <a:t>组</a:t>
                </a:r>
                <a14:m>
                  <m:oMath xmlns:m="http://schemas.openxmlformats.org/officeDocument/2006/math">
                    <m:r>
                      <a:rPr lang="en-US" altLang="zh-CN" sz="2000" i="1">
                        <a:latin typeface="Cambria Math" panose="02040503050406030204" pitchFamily="18" charset="0"/>
                      </a:rPr>
                      <m:t>𝑖</m:t>
                    </m:r>
                  </m:oMath>
                </a14:m>
                <a:r>
                  <a:rPr lang="zh-CN" altLang="en-US" sz="2000" dirty="0" smtClean="0">
                    <a:latin typeface="+mn-ea"/>
                  </a:rPr>
                  <a:t>间发展差距，</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i="1">
                            <a:latin typeface="Cambria Math" panose="02040503050406030204" pitchFamily="18" charset="0"/>
                          </a:rPr>
                          <m:t>𝑝𝑖</m:t>
                        </m:r>
                      </m:sub>
                    </m:sSub>
                  </m:oMath>
                </a14:m>
                <a:r>
                  <a:rPr lang="zh-CN" altLang="en-US" sz="2000" dirty="0" smtClean="0">
                    <a:latin typeface="+mn-ea"/>
                  </a:rPr>
                  <a:t>为</a:t>
                </a:r>
                <a:r>
                  <a:rPr lang="zh-CN" altLang="en-US" sz="2000" dirty="0">
                    <a:latin typeface="+mn-ea"/>
                  </a:rPr>
                  <a:t>样本</a:t>
                </a:r>
                <a:r>
                  <a:rPr lang="zh-CN" altLang="en-US" sz="2000" dirty="0" smtClean="0">
                    <a:latin typeface="+mn-ea"/>
                  </a:rPr>
                  <a:t>组</a:t>
                </a:r>
                <a14:m>
                  <m:oMath xmlns:m="http://schemas.openxmlformats.org/officeDocument/2006/math">
                    <m:r>
                      <a:rPr lang="en-US" altLang="zh-CN" sz="2000" i="1">
                        <a:latin typeface="Cambria Math" panose="02040503050406030204" pitchFamily="18" charset="0"/>
                      </a:rPr>
                      <m:t>𝑖</m:t>
                    </m:r>
                  </m:oMath>
                </a14:m>
                <a:r>
                  <a:rPr lang="zh-CN" altLang="en-US" sz="2000" dirty="0" smtClean="0">
                    <a:latin typeface="+mn-ea"/>
                  </a:rPr>
                  <a:t>内</a:t>
                </a:r>
                <a:r>
                  <a:rPr lang="zh-CN" altLang="en-US" sz="2000" dirty="0">
                    <a:latin typeface="+mn-ea"/>
                  </a:rPr>
                  <a:t>各样</a:t>
                </a:r>
                <a:r>
                  <a:rPr lang="zh-CN" altLang="en-US" sz="2000" dirty="0" smtClean="0">
                    <a:latin typeface="+mn-ea"/>
                  </a:rPr>
                  <a:t>本</a:t>
                </a:r>
                <a14:m>
                  <m:oMath xmlns:m="http://schemas.openxmlformats.org/officeDocument/2006/math">
                    <m:r>
                      <a:rPr lang="en-US" altLang="zh-CN" sz="2000" b="0" i="1" smtClean="0">
                        <a:latin typeface="Cambria Math" panose="02040503050406030204" pitchFamily="18" charset="0"/>
                      </a:rPr>
                      <m:t>𝑗</m:t>
                    </m:r>
                  </m:oMath>
                </a14:m>
                <a:r>
                  <a:rPr lang="zh-CN" altLang="en-US" sz="2000" dirty="0" smtClean="0">
                    <a:latin typeface="+mn-ea"/>
                  </a:rPr>
                  <a:t>间</a:t>
                </a:r>
                <a:r>
                  <a:rPr lang="zh-CN" altLang="en-US" sz="2000" dirty="0">
                    <a:latin typeface="+mn-ea"/>
                  </a:rPr>
                  <a:t>的发展差距</a:t>
                </a:r>
                <a:r>
                  <a:rPr lang="zh-CN" altLang="en-US" sz="2000" dirty="0" smtClean="0">
                    <a:latin typeface="+mn-ea"/>
                  </a:rPr>
                  <a:t>，</a:t>
                </a:r>
                <a14:m>
                  <m:oMath xmlns:m="http://schemas.openxmlformats.org/officeDocument/2006/math">
                    <m:r>
                      <a:rPr lang="en-US" altLang="zh-CN" sz="2000" b="0" i="1" smtClean="0">
                        <a:latin typeface="Cambria Math" panose="02040503050406030204" pitchFamily="18" charset="0"/>
                      </a:rPr>
                      <m:t>𝑌</m:t>
                    </m:r>
                  </m:oMath>
                </a14:m>
                <a:r>
                  <a:rPr lang="zh-CN" altLang="en-US" sz="2000" dirty="0" smtClean="0">
                    <a:latin typeface="+mn-ea"/>
                  </a:rPr>
                  <a:t>为</a:t>
                </a:r>
                <a:r>
                  <a:rPr lang="zh-CN" altLang="en-US" sz="2000" dirty="0">
                    <a:latin typeface="+mn-ea"/>
                  </a:rPr>
                  <a:t>所有样本的总发展水平</a:t>
                </a:r>
                <a:r>
                  <a:rPr lang="zh-CN" altLang="en-US" sz="2000" dirty="0" smtClean="0">
                    <a:latin typeface="+mn-ea"/>
                  </a:rPr>
                  <a:t>，</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𝑌</m:t>
                        </m:r>
                      </m:e>
                      <m:sub>
                        <m:r>
                          <a:rPr lang="en-US" altLang="zh-CN" sz="2000" b="0" i="1" smtClean="0">
                            <a:latin typeface="Cambria Math" panose="02040503050406030204" pitchFamily="18" charset="0"/>
                          </a:rPr>
                          <m:t>𝑖</m:t>
                        </m:r>
                      </m:sub>
                    </m:sSub>
                  </m:oMath>
                </a14:m>
                <a:r>
                  <a:rPr lang="zh-CN" altLang="en-US" sz="2000" dirty="0" smtClean="0">
                    <a:latin typeface="+mn-ea"/>
                  </a:rPr>
                  <a:t>为</a:t>
                </a:r>
                <a:r>
                  <a:rPr lang="zh-CN" altLang="en-US" sz="2000" dirty="0">
                    <a:latin typeface="+mn-ea"/>
                  </a:rPr>
                  <a:t>样本组</a:t>
                </a:r>
                <a14:m>
                  <m:oMath xmlns:m="http://schemas.openxmlformats.org/officeDocument/2006/math">
                    <m:r>
                      <a:rPr lang="en-US" altLang="zh-CN" sz="2000" i="1">
                        <a:latin typeface="Cambria Math" panose="02040503050406030204" pitchFamily="18" charset="0"/>
                      </a:rPr>
                      <m:t>𝑖</m:t>
                    </m:r>
                  </m:oMath>
                </a14:m>
                <a:r>
                  <a:rPr lang="zh-CN" altLang="en-US" sz="2000" dirty="0">
                    <a:latin typeface="+mn-ea"/>
                  </a:rPr>
                  <a:t>内各样本</a:t>
                </a:r>
                <a14:m>
                  <m:oMath xmlns:m="http://schemas.openxmlformats.org/officeDocument/2006/math">
                    <m:r>
                      <a:rPr lang="en-US" altLang="zh-CN" sz="2000" i="1">
                        <a:latin typeface="Cambria Math" panose="02040503050406030204" pitchFamily="18" charset="0"/>
                      </a:rPr>
                      <m:t>𝑗</m:t>
                    </m:r>
                  </m:oMath>
                </a14:m>
                <a:r>
                  <a:rPr lang="zh-CN" altLang="en-US" sz="2000" dirty="0">
                    <a:latin typeface="+mn-ea"/>
                  </a:rPr>
                  <a:t>的发展水平</a:t>
                </a:r>
                <a:r>
                  <a:rPr lang="zh-CN" altLang="en-US" sz="2000" dirty="0" smtClean="0">
                    <a:latin typeface="+mn-ea"/>
                  </a:rPr>
                  <a:t>，</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𝑌</m:t>
                        </m:r>
                      </m:e>
                      <m:sub>
                        <m:r>
                          <a:rPr lang="en-US" altLang="zh-CN" sz="2000" b="0" i="1" smtClean="0">
                            <a:latin typeface="Cambria Math" panose="02040503050406030204" pitchFamily="18" charset="0"/>
                          </a:rPr>
                          <m:t>𝑖𝑗</m:t>
                        </m:r>
                      </m:sub>
                    </m:sSub>
                  </m:oMath>
                </a14:m>
                <a:r>
                  <a:rPr lang="zh-CN" altLang="en-US" sz="2000" dirty="0" smtClean="0">
                    <a:latin typeface="+mn-ea"/>
                  </a:rPr>
                  <a:t>为</a:t>
                </a:r>
                <a:r>
                  <a:rPr lang="zh-CN" altLang="en-US" sz="2000" dirty="0">
                    <a:latin typeface="+mn-ea"/>
                  </a:rPr>
                  <a:t>样本组</a:t>
                </a:r>
                <a14:m>
                  <m:oMath xmlns:m="http://schemas.openxmlformats.org/officeDocument/2006/math">
                    <m:r>
                      <a:rPr lang="en-US" altLang="zh-CN" sz="2000" i="1">
                        <a:latin typeface="Cambria Math" panose="02040503050406030204" pitchFamily="18" charset="0"/>
                      </a:rPr>
                      <m:t>𝑖</m:t>
                    </m:r>
                  </m:oMath>
                </a14:m>
                <a:r>
                  <a:rPr lang="zh-CN" altLang="en-US" sz="2000" dirty="0">
                    <a:latin typeface="+mn-ea"/>
                  </a:rPr>
                  <a:t>内各样本</a:t>
                </a:r>
                <a14:m>
                  <m:oMath xmlns:m="http://schemas.openxmlformats.org/officeDocument/2006/math">
                    <m:r>
                      <a:rPr lang="en-US" altLang="zh-CN" sz="2000" i="1">
                        <a:latin typeface="Cambria Math" panose="02040503050406030204" pitchFamily="18" charset="0"/>
                      </a:rPr>
                      <m:t>𝑗</m:t>
                    </m:r>
                  </m:oMath>
                </a14:m>
                <a:r>
                  <a:rPr lang="zh-CN" altLang="en-US" sz="2000" dirty="0">
                    <a:latin typeface="+mn-ea"/>
                  </a:rPr>
                  <a:t>的发展水平</a:t>
                </a:r>
                <a:r>
                  <a:rPr lang="zh-CN" altLang="en-US" sz="2000" dirty="0" smtClean="0">
                    <a:latin typeface="+mn-ea"/>
                  </a:rPr>
                  <a:t>，</a:t>
                </a:r>
                <a14:m>
                  <m:oMath xmlns:m="http://schemas.openxmlformats.org/officeDocument/2006/math">
                    <m:r>
                      <a:rPr lang="en-US" altLang="zh-CN" sz="2000" b="0" i="1" smtClean="0">
                        <a:latin typeface="Cambria Math" panose="02040503050406030204" pitchFamily="18" charset="0"/>
                      </a:rPr>
                      <m:t>𝑁</m:t>
                    </m:r>
                  </m:oMath>
                </a14:m>
                <a:r>
                  <a:rPr lang="zh-CN" altLang="en-US" sz="2000" dirty="0" smtClean="0">
                    <a:latin typeface="+mn-ea"/>
                  </a:rPr>
                  <a:t>为</a:t>
                </a:r>
                <a:r>
                  <a:rPr lang="zh-CN" altLang="en-US" sz="2000" dirty="0">
                    <a:latin typeface="+mn-ea"/>
                  </a:rPr>
                  <a:t>所有</a:t>
                </a:r>
                <a:r>
                  <a:rPr lang="zh-CN" altLang="en-US" sz="2000" dirty="0" smtClean="0">
                    <a:latin typeface="+mn-ea"/>
                  </a:rPr>
                  <a:t>样本</a:t>
                </a:r>
                <a:r>
                  <a:rPr lang="zh-CN" altLang="en-US" sz="2000" dirty="0">
                    <a:latin typeface="+mn-ea"/>
                  </a:rPr>
                  <a:t>的总人口</a:t>
                </a:r>
                <a:r>
                  <a:rPr lang="zh-CN" altLang="en-US" sz="2000" dirty="0" smtClean="0">
                    <a:latin typeface="+mn-ea"/>
                  </a:rPr>
                  <a:t>，</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𝑁</m:t>
                        </m:r>
                      </m:e>
                      <m:sub>
                        <m:r>
                          <a:rPr lang="en-US" altLang="zh-CN" sz="2000" b="0" i="1" smtClean="0">
                            <a:latin typeface="Cambria Math" panose="02040503050406030204" pitchFamily="18" charset="0"/>
                          </a:rPr>
                          <m:t>𝑖</m:t>
                        </m:r>
                      </m:sub>
                    </m:sSub>
                  </m:oMath>
                </a14:m>
                <a:r>
                  <a:rPr lang="zh-CN" altLang="en-US" sz="2000" dirty="0" smtClean="0">
                    <a:latin typeface="+mn-ea"/>
                  </a:rPr>
                  <a:t>为</a:t>
                </a:r>
                <a:r>
                  <a:rPr lang="zh-CN" altLang="en-US" sz="2000" dirty="0">
                    <a:latin typeface="+mn-ea"/>
                  </a:rPr>
                  <a:t>样本组</a:t>
                </a:r>
                <a14:m>
                  <m:oMath xmlns:m="http://schemas.openxmlformats.org/officeDocument/2006/math">
                    <m:r>
                      <a:rPr lang="en-US" altLang="zh-CN" sz="2000" i="1">
                        <a:latin typeface="Cambria Math" panose="02040503050406030204" pitchFamily="18" charset="0"/>
                      </a:rPr>
                      <m:t>𝑖</m:t>
                    </m:r>
                  </m:oMath>
                </a14:m>
                <a:r>
                  <a:rPr lang="zh-CN" altLang="en-US" sz="2000" dirty="0">
                    <a:latin typeface="+mn-ea"/>
                  </a:rPr>
                  <a:t>内各样本</a:t>
                </a:r>
                <a14:m>
                  <m:oMath xmlns:m="http://schemas.openxmlformats.org/officeDocument/2006/math">
                    <m:r>
                      <a:rPr lang="en-US" altLang="zh-CN" sz="2000" i="1">
                        <a:latin typeface="Cambria Math" panose="02040503050406030204" pitchFamily="18" charset="0"/>
                      </a:rPr>
                      <m:t>𝑗</m:t>
                    </m:r>
                  </m:oMath>
                </a14:m>
                <a:r>
                  <a:rPr lang="zh-CN" altLang="en-US" sz="2000" dirty="0">
                    <a:latin typeface="+mn-ea"/>
                  </a:rPr>
                  <a:t>的人口和</a:t>
                </a:r>
                <a:r>
                  <a:rPr lang="zh-CN" altLang="en-US" sz="2000" dirty="0" smtClean="0">
                    <a:latin typeface="+mn-ea"/>
                  </a:rPr>
                  <a:t>，</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𝑁</m:t>
                        </m:r>
                      </m:e>
                      <m:sub>
                        <m:r>
                          <a:rPr lang="en-US" altLang="zh-CN" sz="2000" b="0" i="1" smtClean="0">
                            <a:latin typeface="Cambria Math" panose="02040503050406030204" pitchFamily="18" charset="0"/>
                          </a:rPr>
                          <m:t>𝑖𝑗</m:t>
                        </m:r>
                      </m:sub>
                    </m:sSub>
                  </m:oMath>
                </a14:m>
                <a:r>
                  <a:rPr lang="zh-CN" altLang="en-US" sz="2000" dirty="0" smtClean="0">
                    <a:latin typeface="+mn-ea"/>
                  </a:rPr>
                  <a:t>为</a:t>
                </a:r>
                <a:r>
                  <a:rPr lang="zh-CN" altLang="en-US" sz="2000" dirty="0">
                    <a:latin typeface="+mn-ea"/>
                  </a:rPr>
                  <a:t>样本组</a:t>
                </a:r>
                <a14:m>
                  <m:oMath xmlns:m="http://schemas.openxmlformats.org/officeDocument/2006/math">
                    <m:r>
                      <a:rPr lang="en-US" altLang="zh-CN" sz="2000" i="1">
                        <a:latin typeface="Cambria Math" panose="02040503050406030204" pitchFamily="18" charset="0"/>
                      </a:rPr>
                      <m:t>𝑖</m:t>
                    </m:r>
                  </m:oMath>
                </a14:m>
                <a:r>
                  <a:rPr lang="zh-CN" altLang="en-US" sz="2000" dirty="0">
                    <a:latin typeface="+mn-ea"/>
                  </a:rPr>
                  <a:t>内各样本</a:t>
                </a:r>
                <a14:m>
                  <m:oMath xmlns:m="http://schemas.openxmlformats.org/officeDocument/2006/math">
                    <m:r>
                      <a:rPr lang="en-US" altLang="zh-CN" sz="2000" i="1">
                        <a:latin typeface="Cambria Math" panose="02040503050406030204" pitchFamily="18" charset="0"/>
                      </a:rPr>
                      <m:t>𝑗</m:t>
                    </m:r>
                  </m:oMath>
                </a14:m>
                <a:r>
                  <a:rPr lang="zh-CN" altLang="en-US" sz="2000" dirty="0">
                    <a:latin typeface="+mn-ea"/>
                  </a:rPr>
                  <a:t>的人口</a:t>
                </a:r>
                <a:r>
                  <a:rPr lang="zh-CN" altLang="en-US" sz="2000" dirty="0" smtClean="0">
                    <a:latin typeface="+mn-ea"/>
                  </a:rPr>
                  <a:t>。</a:t>
                </a:r>
                <a:endParaRPr lang="en-US" altLang="zh-CN" sz="2000" dirty="0" smtClean="0">
                  <a:latin typeface="+mn-ea"/>
                </a:endParaRPr>
              </a:p>
              <a:p>
                <a:pPr marL="0" indent="540000">
                  <a:buNone/>
                  <a:defRPr/>
                </a:pPr>
                <a:endParaRPr lang="zh-CN" altLang="en-US" sz="2000" dirty="0">
                  <a:latin typeface="+mn-ea"/>
                </a:endParaRPr>
              </a:p>
              <a:p>
                <a:pPr marL="0" indent="540000">
                  <a:buNone/>
                  <a:defRPr/>
                </a:pPr>
                <a:r>
                  <a:rPr lang="zh-CN" altLang="en-US" sz="2000" dirty="0">
                    <a:latin typeface="+mn-ea"/>
                  </a:rPr>
                  <a:t>泰尔指数由一套反映收入差距的指标组成</a:t>
                </a:r>
                <a:r>
                  <a:rPr lang="zh-CN" altLang="en-US" sz="2000" dirty="0" smtClean="0">
                    <a:latin typeface="+mn-ea"/>
                  </a:rPr>
                  <a:t>。通过</a:t>
                </a:r>
                <a:r>
                  <a:rPr lang="zh-CN" altLang="en-US" sz="2000" dirty="0">
                    <a:latin typeface="+mn-ea"/>
                  </a:rPr>
                  <a:t>泰尔指数不仅可以了解</a:t>
                </a:r>
                <a:r>
                  <a:rPr lang="zh-CN" altLang="en-US" sz="2000" dirty="0" smtClean="0">
                    <a:latin typeface="+mn-ea"/>
                  </a:rPr>
                  <a:t>总体收入</a:t>
                </a:r>
                <a:r>
                  <a:rPr lang="zh-CN" altLang="en-US" sz="2000" dirty="0">
                    <a:latin typeface="+mn-ea"/>
                  </a:rPr>
                  <a:t>差距</a:t>
                </a:r>
                <a:r>
                  <a:rPr lang="zh-CN" altLang="en-US" sz="2000" dirty="0" smtClean="0">
                    <a:latin typeface="+mn-ea"/>
                  </a:rPr>
                  <a:t>，还</a:t>
                </a:r>
                <a:r>
                  <a:rPr lang="zh-CN" altLang="en-US" sz="2000" dirty="0">
                    <a:latin typeface="+mn-ea"/>
                  </a:rPr>
                  <a:t>可以知道各个组分内部以及各个组分之间的收入差距</a:t>
                </a:r>
                <a:r>
                  <a:rPr lang="zh-CN" altLang="en-US" sz="2000" dirty="0" smtClean="0">
                    <a:latin typeface="+mn-ea"/>
                  </a:rPr>
                  <a:t>，进而</a:t>
                </a:r>
                <a:r>
                  <a:rPr lang="zh-CN" altLang="en-US" sz="2000" dirty="0">
                    <a:latin typeface="+mn-ea"/>
                  </a:rPr>
                  <a:t>可以</a:t>
                </a:r>
                <a:r>
                  <a:rPr lang="zh-CN" altLang="en-US" sz="2000" dirty="0" smtClean="0">
                    <a:latin typeface="+mn-ea"/>
                  </a:rPr>
                  <a:t>反映</a:t>
                </a:r>
                <a:r>
                  <a:rPr lang="zh-CN" altLang="en-US" sz="2000" dirty="0">
                    <a:latin typeface="+mn-ea"/>
                  </a:rPr>
                  <a:t>出这些组内差距和组间差距对总体差距的各自影响</a:t>
                </a:r>
                <a:r>
                  <a:rPr lang="zh-CN" altLang="en-US" sz="2000" dirty="0" smtClean="0">
                    <a:latin typeface="+mn-ea"/>
                  </a:rPr>
                  <a:t>。因此</a:t>
                </a:r>
                <a:r>
                  <a:rPr lang="zh-CN" altLang="en-US" sz="2000" dirty="0">
                    <a:latin typeface="+mn-ea"/>
                  </a:rPr>
                  <a:t>对全国区际发展</a:t>
                </a:r>
                <a:r>
                  <a:rPr lang="zh-CN" altLang="en-US" sz="2000" dirty="0" smtClean="0">
                    <a:latin typeface="+mn-ea"/>
                  </a:rPr>
                  <a:t>差距进行</a:t>
                </a:r>
                <a:r>
                  <a:rPr lang="zh-CN" altLang="en-US" sz="2000" dirty="0">
                    <a:latin typeface="+mn-ea"/>
                  </a:rPr>
                  <a:t>计算时</a:t>
                </a:r>
                <a:r>
                  <a:rPr lang="zh-CN" altLang="en-US" sz="2000" dirty="0" smtClean="0">
                    <a:latin typeface="+mn-ea"/>
                  </a:rPr>
                  <a:t>，可以</a:t>
                </a:r>
                <a:r>
                  <a:rPr lang="zh-CN" altLang="en-US" sz="2000" dirty="0">
                    <a:latin typeface="+mn-ea"/>
                  </a:rPr>
                  <a:t>通过泰尔指数将全国的收入差距分解为地区内的收入差距和</a:t>
                </a:r>
                <a:r>
                  <a:rPr lang="zh-CN" altLang="en-US" sz="2000" dirty="0" smtClean="0">
                    <a:latin typeface="+mn-ea"/>
                  </a:rPr>
                  <a:t>地区</a:t>
                </a:r>
                <a:r>
                  <a:rPr lang="zh-CN" altLang="en-US" sz="2000" dirty="0">
                    <a:latin typeface="+mn-ea"/>
                  </a:rPr>
                  <a:t>之间的收入差距</a:t>
                </a:r>
                <a:r>
                  <a:rPr lang="zh-CN" altLang="en-US" sz="2000" dirty="0" smtClean="0">
                    <a:latin typeface="+mn-ea"/>
                  </a:rPr>
                  <a:t>，或者</a:t>
                </a:r>
                <a:r>
                  <a:rPr lang="zh-CN" altLang="en-US" sz="2000" dirty="0">
                    <a:latin typeface="+mn-ea"/>
                  </a:rPr>
                  <a:t>人群组内的收入差距和人群组之间的收入差距</a:t>
                </a:r>
                <a:r>
                  <a:rPr lang="zh-CN" altLang="en-US" sz="2000" dirty="0" smtClean="0">
                    <a:latin typeface="+mn-ea"/>
                  </a:rPr>
                  <a:t>。更进一步，可以</a:t>
                </a:r>
                <a:r>
                  <a:rPr lang="zh-CN" altLang="en-US" sz="2000" dirty="0">
                    <a:latin typeface="+mn-ea"/>
                  </a:rPr>
                  <a:t>把地区内的收入差距根据某些标准进行更进一步的细分</a:t>
                </a:r>
                <a:r>
                  <a:rPr lang="zh-CN" altLang="en-US" sz="2000" dirty="0" smtClean="0">
                    <a:latin typeface="+mn-ea"/>
                  </a:rPr>
                  <a:t>，可</a:t>
                </a:r>
                <a:r>
                  <a:rPr lang="zh-CN" altLang="en-US" sz="2000" dirty="0">
                    <a:latin typeface="+mn-ea"/>
                  </a:rPr>
                  <a:t>分解性是泰尔指数的一大优点。</a:t>
                </a:r>
                <a:endParaRPr lang="en-US" altLang="zh-CN" sz="2000" dirty="0" smtClean="0">
                  <a:latin typeface="+mn-ea"/>
                </a:endParaRPr>
              </a:p>
              <a:p>
                <a:pPr marL="0" indent="540000">
                  <a:buNone/>
                  <a:defRPr/>
                </a:pPr>
                <a:endParaRPr lang="zh-CN" altLang="en-US" sz="2000" dirty="0">
                  <a:latin typeface="+mn-ea"/>
                </a:endParaRPr>
              </a:p>
              <a:p>
                <a:pPr marL="0" indent="540000">
                  <a:buNone/>
                  <a:defRPr/>
                </a:pPr>
                <a:endParaRPr lang="en-US" altLang="zh-CN" sz="2000" dirty="0" smtClean="0">
                  <a:latin typeface="+mn-ea"/>
                </a:endParaRPr>
              </a:p>
              <a:p>
                <a:pPr marL="0" indent="540000">
                  <a:buNone/>
                  <a:defRPr/>
                </a:pPr>
                <a:endParaRPr lang="en-US" altLang="zh-CN" sz="2000" dirty="0" smtClean="0">
                  <a:latin typeface="+mn-ea"/>
                </a:endParaRPr>
              </a:p>
            </p:txBody>
          </p:sp>
        </mc:Choice>
        <mc:Fallback xmlns="">
          <p:sp>
            <p:nvSpPr>
              <p:cNvPr id="33795" name="内容占位符 2">
                <a:extLst>
                  <a:ext uri="{FF2B5EF4-FFF2-40B4-BE49-F238E27FC236}">
                    <a16:creationId xmlns:a16="http://schemas.microsoft.com/office/drawing/2014/main" id="{D234E26A-6283-4C46-9114-288F3D151B9C}"/>
                  </a:ext>
                </a:extLst>
              </p:cNvPr>
              <p:cNvSpPr>
                <a:spLocks noGrp="1" noRot="1" noChangeAspect="1" noMove="1" noResize="1" noEditPoints="1" noAdjustHandles="1" noChangeArrowheads="1" noChangeShapeType="1" noTextEdit="1"/>
              </p:cNvSpPr>
              <p:nvPr>
                <p:ph idx="1"/>
              </p:nvPr>
            </p:nvSpPr>
            <p:spPr bwMode="auto">
              <a:xfrm>
                <a:off x="250825" y="1381125"/>
                <a:ext cx="8569325" cy="5000625"/>
              </a:xfrm>
              <a:blipFill>
                <a:blip r:embed="rId2"/>
                <a:stretch>
                  <a:fillRect l="-711" t="-1098" r="-782"/>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9547880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第二节 </a:t>
            </a:r>
            <a:r>
              <a:rPr lang="zh-CN" altLang="en-US" b="1" dirty="0" smtClean="0"/>
              <a:t>政府有效调控与福利改进</a:t>
            </a:r>
            <a:endParaRPr lang="zh-CN" altLang="en-US"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marL="0" indent="540000">
              <a:buNone/>
              <a:defRPr/>
            </a:pPr>
            <a:r>
              <a:rPr lang="zh-CN" altLang="zh-CN" sz="2000" dirty="0" smtClean="0">
                <a:latin typeface="+mn-ea"/>
              </a:rPr>
              <a:t>当</a:t>
            </a:r>
            <a:r>
              <a:rPr lang="zh-CN" altLang="zh-CN" sz="2000" dirty="0">
                <a:latin typeface="+mn-ea"/>
              </a:rPr>
              <a:t>区际经济发展差距很大时，在没有政府有效干预的情况下，有时也会发生从发达地区对欠发达地区的福利补偿。</a:t>
            </a:r>
            <a:endParaRPr lang="en-US" altLang="zh-CN" sz="2000" dirty="0">
              <a:latin typeface="+mn-ea"/>
            </a:endParaRPr>
          </a:p>
          <a:p>
            <a:pPr marL="0" indent="0">
              <a:buFontTx/>
              <a:buNone/>
              <a:defRPr/>
            </a:pPr>
            <a:r>
              <a:rPr lang="en-US" altLang="zh-CN" sz="2000" smtClean="0"/>
              <a:t>        </a:t>
            </a:r>
            <a:endParaRPr lang="en-US" altLang="zh-CN" sz="2000" dirty="0" smtClean="0"/>
          </a:p>
          <a:p>
            <a:pPr marL="0" indent="540000">
              <a:buNone/>
            </a:pPr>
            <a:endParaRPr lang="en-US" altLang="zh-CN" sz="2000" dirty="0" smtClean="0">
              <a:latin typeface="+mn-ea"/>
            </a:endParaRPr>
          </a:p>
          <a:p>
            <a:pPr marL="0" indent="540000">
              <a:buNone/>
            </a:pPr>
            <a:r>
              <a:rPr lang="zh-CN" altLang="en-US" sz="2000" dirty="0" smtClean="0">
                <a:latin typeface="+mn-ea"/>
              </a:rPr>
              <a:t>资本</a:t>
            </a:r>
            <a:r>
              <a:rPr lang="zh-CN" altLang="en-US" sz="2000" dirty="0">
                <a:latin typeface="+mn-ea"/>
              </a:rPr>
              <a:t>转移方式的补偿作用主要分为两个方面。第一，产业的过度集中会引致企业之间竞争加剧，产生市场拥挤效应，当拥挤效应大于聚集而导致的聚集效应时，部分产业开始向外转移。第二，在非均衡经济增长模式下，疏解产业过度集中在产业聚集区会导致劳动生产率下降，此时部分产业向外疏解可以保持产业聚集区较高的劳动生产率</a:t>
            </a:r>
            <a:r>
              <a:rPr lang="zh-CN" altLang="en-US" sz="2000" dirty="0" smtClean="0">
                <a:latin typeface="+mn-ea"/>
              </a:rPr>
              <a:t>。</a:t>
            </a:r>
            <a:endParaRPr lang="en-US" altLang="zh-CN" sz="2000" dirty="0" smtClean="0">
              <a:latin typeface="+mn-ea"/>
            </a:endParaRPr>
          </a:p>
          <a:p>
            <a:pPr marL="0" indent="540000">
              <a:buNone/>
            </a:pPr>
            <a:r>
              <a:rPr lang="zh-CN" altLang="en-US" sz="2000" dirty="0">
                <a:latin typeface="+mn-ea"/>
              </a:rPr>
              <a:t>相对于劳动力转移</a:t>
            </a:r>
            <a:r>
              <a:rPr lang="zh-CN" altLang="en-US" sz="2000" dirty="0" smtClean="0">
                <a:latin typeface="+mn-ea"/>
              </a:rPr>
              <a:t>，若要提高</a:t>
            </a:r>
            <a:r>
              <a:rPr lang="zh-CN" altLang="en-US" sz="2000" dirty="0">
                <a:latin typeface="+mn-ea"/>
              </a:rPr>
              <a:t>资本转移的</a:t>
            </a:r>
            <a:r>
              <a:rPr lang="zh-CN" altLang="en-US" sz="2000" dirty="0" smtClean="0">
                <a:latin typeface="+mn-ea"/>
              </a:rPr>
              <a:t>速度。在</a:t>
            </a:r>
            <a:r>
              <a:rPr lang="zh-CN" altLang="en-US" sz="2000" dirty="0">
                <a:latin typeface="+mn-ea"/>
              </a:rPr>
              <a:t>一般情况下</a:t>
            </a:r>
            <a:r>
              <a:rPr lang="zh-CN" altLang="en-US" sz="2000" dirty="0" smtClean="0">
                <a:latin typeface="+mn-ea"/>
              </a:rPr>
              <a:t>，要</a:t>
            </a:r>
            <a:r>
              <a:rPr lang="zh-CN" altLang="en-US" sz="2000" dirty="0">
                <a:latin typeface="+mn-ea"/>
              </a:rPr>
              <a:t>提高核心区对外围区的开放度</a:t>
            </a:r>
            <a:r>
              <a:rPr lang="zh-CN" altLang="en-US" sz="2000" dirty="0" smtClean="0">
                <a:latin typeface="+mn-ea"/>
              </a:rPr>
              <a:t>，适度</a:t>
            </a:r>
            <a:r>
              <a:rPr lang="zh-CN" altLang="en-US" sz="2000" dirty="0">
                <a:latin typeface="+mn-ea"/>
              </a:rPr>
              <a:t>降低外围区对</a:t>
            </a:r>
            <a:r>
              <a:rPr lang="zh-CN" altLang="en-US" sz="2000" dirty="0" smtClean="0">
                <a:latin typeface="+mn-ea"/>
              </a:rPr>
              <a:t>核心区的</a:t>
            </a:r>
            <a:r>
              <a:rPr lang="zh-CN" altLang="en-US" sz="2000" dirty="0">
                <a:latin typeface="+mn-ea"/>
              </a:rPr>
              <a:t>开放度</a:t>
            </a:r>
            <a:r>
              <a:rPr lang="zh-CN" altLang="en-US" sz="2000" dirty="0" smtClean="0">
                <a:latin typeface="+mn-ea"/>
              </a:rPr>
              <a:t>。在核心区的市场规模较大的情况下，如果核心区实行更加</a:t>
            </a:r>
            <a:r>
              <a:rPr lang="zh-CN" altLang="en-US" sz="2000" dirty="0">
                <a:latin typeface="+mn-ea"/>
              </a:rPr>
              <a:t>开放的政策</a:t>
            </a:r>
            <a:r>
              <a:rPr lang="zh-CN" altLang="en-US" sz="2000" dirty="0" smtClean="0">
                <a:latin typeface="+mn-ea"/>
              </a:rPr>
              <a:t>，则有助于产业向外围区转移，加快资本</a:t>
            </a:r>
            <a:r>
              <a:rPr lang="zh-CN" altLang="en-US" sz="2000" dirty="0">
                <a:latin typeface="+mn-ea"/>
              </a:rPr>
              <a:t>转移</a:t>
            </a:r>
            <a:r>
              <a:rPr lang="zh-CN" altLang="en-US" sz="2000" dirty="0" smtClean="0">
                <a:latin typeface="+mn-ea"/>
              </a:rPr>
              <a:t>。</a:t>
            </a:r>
            <a:endParaRPr lang="en-US" altLang="zh-CN" sz="2000" dirty="0">
              <a:latin typeface="+mn-ea"/>
            </a:endParaRPr>
          </a:p>
        </p:txBody>
      </p:sp>
      <p:sp>
        <p:nvSpPr>
          <p:cNvPr id="4" name="矩形: 圆角 39">
            <a:extLst>
              <a:ext uri="{FF2B5EF4-FFF2-40B4-BE49-F238E27FC236}">
                <a16:creationId xmlns:a16="http://schemas.microsoft.com/office/drawing/2014/main" id="{6486604E-96FB-46CA-9C82-85C993CF048F}"/>
              </a:ext>
            </a:extLst>
          </p:cNvPr>
          <p:cNvSpPr/>
          <p:nvPr/>
        </p:nvSpPr>
        <p:spPr>
          <a:xfrm>
            <a:off x="467544" y="1312113"/>
            <a:ext cx="4500562" cy="576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1</a:t>
            </a:r>
            <a:r>
              <a:rPr lang="zh-CN" altLang="en-US" sz="2400" b="1" dirty="0" smtClean="0">
                <a:solidFill>
                  <a:prstClr val="black"/>
                </a:solidFill>
                <a:latin typeface="仿宋" pitchFamily="49" charset="-122"/>
                <a:ea typeface="仿宋" pitchFamily="49" charset="-122"/>
              </a:rPr>
              <a:t>、</a:t>
            </a:r>
            <a:r>
              <a:rPr lang="zh-CN" altLang="en-US" sz="2400" b="1" dirty="0">
                <a:solidFill>
                  <a:prstClr val="black"/>
                </a:solidFill>
                <a:latin typeface="仿宋" pitchFamily="49" charset="-122"/>
                <a:ea typeface="仿宋" pitchFamily="49" charset="-122"/>
              </a:rPr>
              <a:t>聚集</a:t>
            </a:r>
            <a:r>
              <a:rPr lang="zh-CN" altLang="en-US" sz="2400" b="1" dirty="0" smtClean="0">
                <a:solidFill>
                  <a:prstClr val="black"/>
                </a:solidFill>
                <a:latin typeface="仿宋" pitchFamily="49" charset="-122"/>
                <a:ea typeface="仿宋" pitchFamily="49" charset="-122"/>
              </a:rPr>
              <a:t>区对外围区的福利补偿</a:t>
            </a:r>
            <a:endParaRPr lang="zh-CN" altLang="en-US" sz="2400" b="1" dirty="0">
              <a:solidFill>
                <a:prstClr val="black"/>
              </a:solidFill>
              <a:latin typeface="仿宋" pitchFamily="49" charset="-122"/>
              <a:ea typeface="仿宋" pitchFamily="49" charset="-122"/>
            </a:endParaRPr>
          </a:p>
        </p:txBody>
      </p:sp>
      <p:sp>
        <p:nvSpPr>
          <p:cNvPr id="5" name="矩形: 圆角 39">
            <a:extLst>
              <a:ext uri="{FF2B5EF4-FFF2-40B4-BE49-F238E27FC236}">
                <a16:creationId xmlns:a16="http://schemas.microsoft.com/office/drawing/2014/main" id="{0DA38FC4-1290-4B6C-82CD-4A761DAEB56B}"/>
              </a:ext>
            </a:extLst>
          </p:cNvPr>
          <p:cNvSpPr/>
          <p:nvPr/>
        </p:nvSpPr>
        <p:spPr>
          <a:xfrm>
            <a:off x="827584" y="2709628"/>
            <a:ext cx="2880320"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1</a:t>
            </a:r>
            <a:r>
              <a:rPr lang="en-US" altLang="zh-CN" sz="2000" b="1" dirty="0" smtClean="0">
                <a:solidFill>
                  <a:prstClr val="black"/>
                </a:solidFill>
                <a:latin typeface="仿宋" pitchFamily="49" charset="-122"/>
                <a:ea typeface="仿宋" pitchFamily="49" charset="-122"/>
              </a:rPr>
              <a:t>.</a:t>
            </a:r>
            <a:r>
              <a:rPr lang="zh-CN" altLang="en-US" sz="2000" b="1" dirty="0">
                <a:solidFill>
                  <a:prstClr val="black"/>
                </a:solidFill>
                <a:latin typeface="仿宋" pitchFamily="49" charset="-122"/>
                <a:ea typeface="仿宋" pitchFamily="49" charset="-122"/>
              </a:rPr>
              <a:t>资本</a:t>
            </a:r>
            <a:r>
              <a:rPr lang="zh-CN" altLang="en-US" sz="2000" b="1" dirty="0" smtClean="0">
                <a:solidFill>
                  <a:prstClr val="black"/>
                </a:solidFill>
                <a:latin typeface="仿宋" pitchFamily="49" charset="-122"/>
                <a:ea typeface="仿宋" pitchFamily="49" charset="-122"/>
              </a:rPr>
              <a:t>转移方式的补偿</a:t>
            </a:r>
            <a:endParaRPr lang="zh-CN" altLang="en-US" sz="2000" b="1" dirty="0">
              <a:solidFill>
                <a:prstClr val="black"/>
              </a:solidFill>
              <a:latin typeface="仿宋" pitchFamily="49" charset="-122"/>
              <a:ea typeface="仿宋" pitchFamily="49" charset="-122"/>
            </a:endParaRPr>
          </a:p>
        </p:txBody>
      </p:sp>
    </p:spTree>
    <p:extLst>
      <p:ext uri="{BB962C8B-B14F-4D97-AF65-F5344CB8AC3E}">
        <p14:creationId xmlns:p14="http://schemas.microsoft.com/office/powerpoint/2010/main" val="3524324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F49C1A6A-71E4-452E-A297-79159E279356}"/>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第六章 国民收入</a:t>
            </a:r>
            <a:r>
              <a:rPr lang="zh-CN" altLang="en-US" dirty="0"/>
              <a:t>区际分配与政府调控</a:t>
            </a:r>
          </a:p>
        </p:txBody>
      </p:sp>
      <p:sp>
        <p:nvSpPr>
          <p:cNvPr id="30723" name="内容占位符 2">
            <a:extLst>
              <a:ext uri="{FF2B5EF4-FFF2-40B4-BE49-F238E27FC236}">
                <a16:creationId xmlns:a16="http://schemas.microsoft.com/office/drawing/2014/main" id="{26D180F7-D8D0-4280-BD53-9F6556FE058A}"/>
              </a:ext>
            </a:extLst>
          </p:cNvPr>
          <p:cNvSpPr>
            <a:spLocks noGrp="1"/>
          </p:cNvSpPr>
          <p:nvPr>
            <p:ph idx="1"/>
          </p:nvPr>
        </p:nvSpPr>
        <p:spPr bwMode="auto">
          <a:xfrm>
            <a:off x="323850" y="1381125"/>
            <a:ext cx="8362950"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defRPr/>
            </a:pPr>
            <a:r>
              <a:rPr lang="zh-CN" altLang="en-US" smtClean="0"/>
              <a:t>    </a:t>
            </a:r>
            <a:r>
              <a:rPr lang="zh-CN" altLang="en-US" b="1" smtClean="0"/>
              <a:t>主要</a:t>
            </a:r>
            <a:r>
              <a:rPr lang="zh-CN" altLang="en-US" b="1" dirty="0"/>
              <a:t>内容</a:t>
            </a:r>
            <a:r>
              <a:rPr lang="zh-CN" altLang="en-US" dirty="0"/>
              <a:t>（一）</a:t>
            </a:r>
            <a:endParaRPr lang="en-US" altLang="zh-CN" dirty="0"/>
          </a:p>
          <a:p>
            <a:pPr>
              <a:defRPr/>
            </a:pPr>
            <a:endParaRPr lang="en-US" altLang="zh-CN" sz="2400" dirty="0"/>
          </a:p>
          <a:p>
            <a:pPr marL="0" indent="0">
              <a:buFontTx/>
              <a:buNone/>
              <a:defRPr/>
            </a:pPr>
            <a:r>
              <a:rPr lang="zh-CN" altLang="en-US" sz="2400" smtClean="0"/>
              <a:t>               </a:t>
            </a:r>
            <a:endParaRPr lang="en-US" altLang="zh-CN" sz="2400" dirty="0"/>
          </a:p>
          <a:p>
            <a:pPr>
              <a:defRPr/>
            </a:pPr>
            <a:endParaRPr lang="en-US" altLang="zh-CN" sz="2000" dirty="0"/>
          </a:p>
          <a:p>
            <a:pPr>
              <a:defRPr/>
            </a:pPr>
            <a:endParaRPr lang="en-US" altLang="zh-CN" sz="2000" dirty="0"/>
          </a:p>
          <a:p>
            <a:pPr>
              <a:defRPr/>
            </a:pPr>
            <a:endParaRPr lang="en-US" altLang="zh-CN" sz="2000" dirty="0">
              <a:solidFill>
                <a:srgbClr val="FF0000"/>
              </a:solidFill>
            </a:endParaRPr>
          </a:p>
          <a:p>
            <a:pPr>
              <a:defRPr/>
            </a:pPr>
            <a:endParaRPr lang="en-US" altLang="zh-CN" sz="2000" dirty="0"/>
          </a:p>
          <a:p>
            <a:pPr>
              <a:defRPr/>
            </a:pPr>
            <a:endParaRPr lang="en-US" altLang="zh-CN" sz="2000" dirty="0"/>
          </a:p>
          <a:p>
            <a:pPr>
              <a:defRPr/>
            </a:pPr>
            <a:endParaRPr lang="en-US" altLang="zh-CN" sz="2000" dirty="0"/>
          </a:p>
          <a:p>
            <a:pPr marL="0" indent="0">
              <a:buFontTx/>
              <a:buNone/>
              <a:defRPr/>
            </a:pPr>
            <a:endParaRPr lang="en-US" altLang="zh-CN" sz="2000" dirty="0"/>
          </a:p>
          <a:p>
            <a:pPr marL="0" indent="0">
              <a:buFontTx/>
              <a:buNone/>
              <a:defRPr/>
            </a:pPr>
            <a:endParaRPr lang="zh-CN" altLang="en-US" dirty="0"/>
          </a:p>
        </p:txBody>
      </p:sp>
      <p:grpSp>
        <p:nvGrpSpPr>
          <p:cNvPr id="25" name="组合 24"/>
          <p:cNvGrpSpPr/>
          <p:nvPr/>
        </p:nvGrpSpPr>
        <p:grpSpPr>
          <a:xfrm>
            <a:off x="377922" y="1713907"/>
            <a:ext cx="8380411" cy="1944216"/>
            <a:chOff x="323466" y="4293096"/>
            <a:chExt cx="8380411" cy="1944216"/>
          </a:xfrm>
        </p:grpSpPr>
        <p:sp>
          <p:nvSpPr>
            <p:cNvPr id="26" name="矩形: 圆角 39">
              <a:extLst>
                <a:ext uri="{FF2B5EF4-FFF2-40B4-BE49-F238E27FC236}">
                  <a16:creationId xmlns:a16="http://schemas.microsoft.com/office/drawing/2014/main" id="{5C8B9A4D-9FC4-457D-8046-A3DE38345CBA}"/>
                </a:ext>
              </a:extLst>
            </p:cNvPr>
            <p:cNvSpPr/>
            <p:nvPr/>
          </p:nvSpPr>
          <p:spPr>
            <a:xfrm>
              <a:off x="323466" y="4832621"/>
              <a:ext cx="4104456" cy="864096"/>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zh-CN" altLang="en-US" sz="2400" b="1" dirty="0" smtClean="0">
                  <a:solidFill>
                    <a:prstClr val="black"/>
                  </a:solidFill>
                  <a:latin typeface="仿宋" pitchFamily="49" charset="-122"/>
                  <a:ea typeface="仿宋" pitchFamily="49" charset="-122"/>
                </a:rPr>
                <a:t>产业</a:t>
              </a:r>
              <a:r>
                <a:rPr lang="zh-CN" altLang="en-US" sz="2400" b="1" dirty="0">
                  <a:solidFill>
                    <a:prstClr val="black"/>
                  </a:solidFill>
                  <a:latin typeface="仿宋" pitchFamily="49" charset="-122"/>
                  <a:ea typeface="仿宋" pitchFamily="49" charset="-122"/>
                </a:rPr>
                <a:t>分布影响国民收入区际分配</a:t>
              </a:r>
            </a:p>
          </p:txBody>
        </p:sp>
        <p:grpSp>
          <p:nvGrpSpPr>
            <p:cNvPr id="28" name="组合 27"/>
            <p:cNvGrpSpPr/>
            <p:nvPr/>
          </p:nvGrpSpPr>
          <p:grpSpPr>
            <a:xfrm>
              <a:off x="4427538" y="4293096"/>
              <a:ext cx="4276339" cy="1944216"/>
              <a:chOff x="4427538" y="4293096"/>
              <a:chExt cx="4276339" cy="1944216"/>
            </a:xfrm>
          </p:grpSpPr>
          <p:cxnSp>
            <p:nvCxnSpPr>
              <p:cNvPr id="30" name="直接连接符 29">
                <a:extLst>
                  <a:ext uri="{FF2B5EF4-FFF2-40B4-BE49-F238E27FC236}">
                    <a16:creationId xmlns:a16="http://schemas.microsoft.com/office/drawing/2014/main" id="{1361BFE5-5059-42F9-9A41-0B07CE5FB665}"/>
                  </a:ext>
                </a:extLst>
              </p:cNvPr>
              <p:cNvCxnSpPr/>
              <p:nvPr/>
            </p:nvCxnSpPr>
            <p:spPr>
              <a:xfrm>
                <a:off x="4427538" y="5265738"/>
                <a:ext cx="80168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A3826E04-38EE-4C82-8260-E95C1BC45F56}"/>
                  </a:ext>
                </a:extLst>
              </p:cNvPr>
              <p:cNvCxnSpPr/>
              <p:nvPr/>
            </p:nvCxnSpPr>
            <p:spPr>
              <a:xfrm>
                <a:off x="4829175" y="4473575"/>
                <a:ext cx="0" cy="15843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D173682E-F605-4611-8CD8-2486A1369EA3}"/>
                  </a:ext>
                </a:extLst>
              </p:cNvPr>
              <p:cNvCxnSpPr/>
              <p:nvPr/>
            </p:nvCxnSpPr>
            <p:spPr>
              <a:xfrm>
                <a:off x="4829175" y="4473575"/>
                <a:ext cx="40005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4E495432-D32D-4CF4-8FD3-F46C936E9043}"/>
                  </a:ext>
                </a:extLst>
              </p:cNvPr>
              <p:cNvCxnSpPr/>
              <p:nvPr/>
            </p:nvCxnSpPr>
            <p:spPr>
              <a:xfrm>
                <a:off x="4829175" y="6057900"/>
                <a:ext cx="40005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5" name="组合 34"/>
              <p:cNvGrpSpPr/>
              <p:nvPr/>
            </p:nvGrpSpPr>
            <p:grpSpPr>
              <a:xfrm>
                <a:off x="5229798" y="4293096"/>
                <a:ext cx="3474079" cy="1944216"/>
                <a:chOff x="5229798" y="4293096"/>
                <a:chExt cx="3474079" cy="1944216"/>
              </a:xfrm>
            </p:grpSpPr>
            <p:sp>
              <p:nvSpPr>
                <p:cNvPr id="36" name="矩形: 圆角 39">
                  <a:extLst>
                    <a:ext uri="{FF2B5EF4-FFF2-40B4-BE49-F238E27FC236}">
                      <a16:creationId xmlns:a16="http://schemas.microsoft.com/office/drawing/2014/main" id="{5A0EF9CA-CEDE-4BAE-AD2E-E6FC92A63D90}"/>
                    </a:ext>
                  </a:extLst>
                </p:cNvPr>
                <p:cNvSpPr/>
                <p:nvPr/>
              </p:nvSpPr>
              <p:spPr>
                <a:xfrm>
                  <a:off x="5229798" y="4293096"/>
                  <a:ext cx="344665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zh-CN" altLang="en-US" sz="2000" b="1" dirty="0">
                      <a:solidFill>
                        <a:prstClr val="black"/>
                      </a:solidFill>
                      <a:latin typeface="仿宋" pitchFamily="49" charset="-122"/>
                      <a:ea typeface="仿宋" pitchFamily="49" charset="-122"/>
                    </a:rPr>
                    <a:t>国民收入区际分配理论</a:t>
                  </a:r>
                </a:p>
              </p:txBody>
            </p:sp>
            <p:sp>
              <p:nvSpPr>
                <p:cNvPr id="37" name="矩形: 圆角 39">
                  <a:extLst>
                    <a:ext uri="{FF2B5EF4-FFF2-40B4-BE49-F238E27FC236}">
                      <a16:creationId xmlns:a16="http://schemas.microsoft.com/office/drawing/2014/main" id="{6FB0DF15-1219-4929-991A-F454C669CD14}"/>
                    </a:ext>
                  </a:extLst>
                </p:cNvPr>
                <p:cNvSpPr/>
                <p:nvPr/>
              </p:nvSpPr>
              <p:spPr>
                <a:xfrm>
                  <a:off x="5229798" y="5877272"/>
                  <a:ext cx="344665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0" fontAlgn="base" latinLnBrk="0" hangingPunct="0">
                    <a:lnSpc>
                      <a:spcPct val="100000"/>
                    </a:lnSpc>
                    <a:spcBef>
                      <a:spcPct val="0"/>
                    </a:spcBef>
                    <a:spcAft>
                      <a:spcPct val="0"/>
                    </a:spcAft>
                    <a:buClrTx/>
                    <a:buSzTx/>
                    <a:buFontTx/>
                    <a:buNone/>
                    <a:tabLst/>
                    <a:defRPr/>
                  </a:pPr>
                  <a:r>
                    <a:rPr lang="zh-CN" altLang="en-US" sz="2000" b="1" noProof="0" dirty="0" smtClean="0">
                      <a:solidFill>
                        <a:prstClr val="black"/>
                      </a:solidFill>
                      <a:latin typeface="仿宋" pitchFamily="49" charset="-122"/>
                      <a:ea typeface="仿宋" pitchFamily="49" charset="-122"/>
                    </a:rPr>
                    <a:t>中国区域经济一体化实践</a:t>
                  </a:r>
                  <a:endParaRPr kumimoji="0" lang="zh-CN" altLang="en-US" sz="2000" b="1" i="0" u="none" strike="noStrike" kern="1200" cap="none" spc="0" normalizeH="0" baseline="0" noProof="0" dirty="0">
                    <a:ln>
                      <a:noFill/>
                    </a:ln>
                    <a:solidFill>
                      <a:prstClr val="black"/>
                    </a:solidFill>
                    <a:effectLst/>
                    <a:uLnTx/>
                    <a:uFillTx/>
                    <a:latin typeface="仿宋" pitchFamily="49" charset="-122"/>
                    <a:ea typeface="仿宋" pitchFamily="49" charset="-122"/>
                    <a:cs typeface="+mn-cs"/>
                  </a:endParaRPr>
                </a:p>
              </p:txBody>
            </p:sp>
            <p:sp>
              <p:nvSpPr>
                <p:cNvPr id="38" name="矩形: 圆角 39">
                  <a:extLst>
                    <a:ext uri="{FF2B5EF4-FFF2-40B4-BE49-F238E27FC236}">
                      <a16:creationId xmlns:a16="http://schemas.microsoft.com/office/drawing/2014/main" id="{5A0EF9CA-CEDE-4BAE-AD2E-E6FC92A63D90}"/>
                    </a:ext>
                  </a:extLst>
                </p:cNvPr>
                <p:cNvSpPr/>
                <p:nvPr/>
              </p:nvSpPr>
              <p:spPr>
                <a:xfrm>
                  <a:off x="5257219" y="5084649"/>
                  <a:ext cx="344665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0" fontAlgn="base" latinLnBrk="0" hangingPunct="0">
                    <a:lnSpc>
                      <a:spcPct val="100000"/>
                    </a:lnSpc>
                    <a:spcBef>
                      <a:spcPct val="0"/>
                    </a:spcBef>
                    <a:spcAft>
                      <a:spcPct val="0"/>
                    </a:spcAft>
                    <a:buClrTx/>
                    <a:buSzTx/>
                    <a:buFontTx/>
                    <a:buNone/>
                    <a:tabLst/>
                    <a:defRPr/>
                  </a:pPr>
                  <a:r>
                    <a:rPr lang="zh-CN" altLang="en-US" sz="2000" b="1" dirty="0">
                      <a:solidFill>
                        <a:prstClr val="black"/>
                      </a:solidFill>
                      <a:latin typeface="仿宋" pitchFamily="49" charset="-122"/>
                      <a:ea typeface="仿宋" pitchFamily="49" charset="-122"/>
                    </a:rPr>
                    <a:t>生产投资</a:t>
                  </a:r>
                  <a:r>
                    <a:rPr lang="zh-CN" altLang="en-US" sz="2000" b="1" dirty="0" smtClean="0">
                      <a:solidFill>
                        <a:prstClr val="black"/>
                      </a:solidFill>
                      <a:latin typeface="仿宋" pitchFamily="49" charset="-122"/>
                      <a:ea typeface="仿宋" pitchFamily="49" charset="-122"/>
                    </a:rPr>
                    <a:t>转移与多米诺效应</a:t>
                  </a:r>
                  <a:endParaRPr kumimoji="0" lang="zh-CN" altLang="en-US" sz="2000" b="1" i="0" u="none" strike="noStrike" kern="1200" cap="none" spc="0" normalizeH="0" baseline="0" noProof="0" dirty="0">
                    <a:ln>
                      <a:noFill/>
                    </a:ln>
                    <a:solidFill>
                      <a:prstClr val="black"/>
                    </a:solidFill>
                    <a:effectLst/>
                    <a:uLnTx/>
                    <a:uFillTx/>
                    <a:latin typeface="仿宋" pitchFamily="49" charset="-122"/>
                    <a:ea typeface="仿宋" pitchFamily="49" charset="-122"/>
                    <a:cs typeface="+mn-cs"/>
                  </a:endParaRPr>
                </a:p>
              </p:txBody>
            </p:sp>
          </p:grpSp>
        </p:grpSp>
      </p:grpSp>
      <p:grpSp>
        <p:nvGrpSpPr>
          <p:cNvPr id="39" name="组合 38"/>
          <p:cNvGrpSpPr/>
          <p:nvPr/>
        </p:nvGrpSpPr>
        <p:grpSpPr>
          <a:xfrm>
            <a:off x="328667" y="4058173"/>
            <a:ext cx="8380189" cy="1764804"/>
            <a:chOff x="323688" y="4293096"/>
            <a:chExt cx="8380189" cy="1764804"/>
          </a:xfrm>
        </p:grpSpPr>
        <p:sp>
          <p:nvSpPr>
            <p:cNvPr id="40" name="矩形: 圆角 39">
              <a:extLst>
                <a:ext uri="{FF2B5EF4-FFF2-40B4-BE49-F238E27FC236}">
                  <a16:creationId xmlns:a16="http://schemas.microsoft.com/office/drawing/2014/main" id="{5C8B9A4D-9FC4-457D-8046-A3DE38345CBA}"/>
                </a:ext>
              </a:extLst>
            </p:cNvPr>
            <p:cNvSpPr/>
            <p:nvPr/>
          </p:nvSpPr>
          <p:spPr>
            <a:xfrm>
              <a:off x="323688" y="4876910"/>
              <a:ext cx="4104456" cy="77551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lvl="0" defTabSz="457200">
                <a:defRPr/>
              </a:pPr>
              <a:r>
                <a:rPr lang="zh-CN" altLang="zh-CN" sz="2400" b="1" dirty="0" smtClean="0">
                  <a:solidFill>
                    <a:prstClr val="black"/>
                  </a:solidFill>
                  <a:latin typeface="仿宋" pitchFamily="49" charset="-122"/>
                  <a:ea typeface="仿宋" pitchFamily="49" charset="-122"/>
                </a:rPr>
                <a:t>政府</a:t>
              </a:r>
              <a:r>
                <a:rPr lang="zh-CN" altLang="zh-CN" sz="2400" b="1" dirty="0">
                  <a:solidFill>
                    <a:prstClr val="black"/>
                  </a:solidFill>
                  <a:latin typeface="仿宋" pitchFamily="49" charset="-122"/>
                  <a:ea typeface="仿宋" pitchFamily="49" charset="-122"/>
                </a:rPr>
                <a:t>有效调控与福利改进</a:t>
              </a:r>
              <a:endParaRPr lang="zh-CN" altLang="en-US" sz="2400" b="1" dirty="0">
                <a:solidFill>
                  <a:prstClr val="black"/>
                </a:solidFill>
                <a:latin typeface="仿宋" pitchFamily="49" charset="-122"/>
                <a:ea typeface="仿宋" pitchFamily="49" charset="-122"/>
              </a:endParaRPr>
            </a:p>
          </p:txBody>
        </p:sp>
        <p:grpSp>
          <p:nvGrpSpPr>
            <p:cNvPr id="41" name="组合 40"/>
            <p:cNvGrpSpPr/>
            <p:nvPr/>
          </p:nvGrpSpPr>
          <p:grpSpPr>
            <a:xfrm>
              <a:off x="4427538" y="4293096"/>
              <a:ext cx="4276339" cy="1764804"/>
              <a:chOff x="4427538" y="4293096"/>
              <a:chExt cx="4276339" cy="1764804"/>
            </a:xfrm>
          </p:grpSpPr>
          <p:cxnSp>
            <p:nvCxnSpPr>
              <p:cNvPr id="42" name="直接连接符 41">
                <a:extLst>
                  <a:ext uri="{FF2B5EF4-FFF2-40B4-BE49-F238E27FC236}">
                    <a16:creationId xmlns:a16="http://schemas.microsoft.com/office/drawing/2014/main" id="{1361BFE5-5059-42F9-9A41-0B07CE5FB665}"/>
                  </a:ext>
                </a:extLst>
              </p:cNvPr>
              <p:cNvCxnSpPr/>
              <p:nvPr/>
            </p:nvCxnSpPr>
            <p:spPr>
              <a:xfrm>
                <a:off x="4427538" y="5265738"/>
                <a:ext cx="80168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A3826E04-38EE-4C82-8260-E95C1BC45F56}"/>
                  </a:ext>
                </a:extLst>
              </p:cNvPr>
              <p:cNvCxnSpPr/>
              <p:nvPr/>
            </p:nvCxnSpPr>
            <p:spPr>
              <a:xfrm>
                <a:off x="4829175" y="4473575"/>
                <a:ext cx="0" cy="15843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D173682E-F605-4611-8CD8-2486A1369EA3}"/>
                  </a:ext>
                </a:extLst>
              </p:cNvPr>
              <p:cNvCxnSpPr/>
              <p:nvPr/>
            </p:nvCxnSpPr>
            <p:spPr>
              <a:xfrm>
                <a:off x="4829175" y="4473575"/>
                <a:ext cx="40005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4E495432-D32D-4CF4-8FD3-F46C936E9043}"/>
                  </a:ext>
                </a:extLst>
              </p:cNvPr>
              <p:cNvCxnSpPr/>
              <p:nvPr/>
            </p:nvCxnSpPr>
            <p:spPr>
              <a:xfrm>
                <a:off x="4829175" y="6057900"/>
                <a:ext cx="40005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5229798" y="4293096"/>
                <a:ext cx="3474079" cy="1294216"/>
                <a:chOff x="5229798" y="4293096"/>
                <a:chExt cx="3474079" cy="1294216"/>
              </a:xfrm>
            </p:grpSpPr>
            <p:sp>
              <p:nvSpPr>
                <p:cNvPr id="47" name="矩形: 圆角 39">
                  <a:extLst>
                    <a:ext uri="{FF2B5EF4-FFF2-40B4-BE49-F238E27FC236}">
                      <a16:creationId xmlns:a16="http://schemas.microsoft.com/office/drawing/2014/main" id="{5A0EF9CA-CEDE-4BAE-AD2E-E6FC92A63D90}"/>
                    </a:ext>
                  </a:extLst>
                </p:cNvPr>
                <p:cNvSpPr/>
                <p:nvPr/>
              </p:nvSpPr>
              <p:spPr>
                <a:xfrm>
                  <a:off x="5229798" y="4293096"/>
                  <a:ext cx="344665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zh-CN" altLang="en-US" sz="2000" b="1" dirty="0" smtClean="0">
                      <a:solidFill>
                        <a:prstClr val="black"/>
                      </a:solidFill>
                      <a:latin typeface="仿宋" pitchFamily="49" charset="-122"/>
                      <a:ea typeface="仿宋" pitchFamily="49" charset="-122"/>
                    </a:rPr>
                    <a:t>聚集区对外围区的福利补偿</a:t>
                  </a:r>
                  <a:endParaRPr lang="zh-CN" altLang="en-US" sz="2000" b="1" dirty="0">
                    <a:solidFill>
                      <a:prstClr val="black"/>
                    </a:solidFill>
                    <a:latin typeface="仿宋" pitchFamily="49" charset="-122"/>
                    <a:ea typeface="仿宋" pitchFamily="49" charset="-122"/>
                  </a:endParaRPr>
                </a:p>
              </p:txBody>
            </p:sp>
            <p:sp>
              <p:nvSpPr>
                <p:cNvPr id="49" name="矩形: 圆角 39">
                  <a:extLst>
                    <a:ext uri="{FF2B5EF4-FFF2-40B4-BE49-F238E27FC236}">
                      <a16:creationId xmlns:a16="http://schemas.microsoft.com/office/drawing/2014/main" id="{5A0EF9CA-CEDE-4BAE-AD2E-E6FC92A63D90}"/>
                    </a:ext>
                  </a:extLst>
                </p:cNvPr>
                <p:cNvSpPr/>
                <p:nvPr/>
              </p:nvSpPr>
              <p:spPr>
                <a:xfrm>
                  <a:off x="5257219" y="5006172"/>
                  <a:ext cx="3446658" cy="5811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zh-CN" altLang="en-US" sz="2000" b="1" dirty="0">
                      <a:solidFill>
                        <a:prstClr val="black"/>
                      </a:solidFill>
                      <a:latin typeface="仿宋" pitchFamily="49" charset="-122"/>
                      <a:ea typeface="仿宋" pitchFamily="49" charset="-122"/>
                    </a:rPr>
                    <a:t>政府有效调控</a:t>
                  </a:r>
                  <a:r>
                    <a:rPr lang="zh-CN" altLang="en-US" sz="2000" b="1" dirty="0" smtClean="0">
                      <a:solidFill>
                        <a:prstClr val="black"/>
                      </a:solidFill>
                      <a:latin typeface="仿宋" pitchFamily="49" charset="-122"/>
                      <a:ea typeface="仿宋" pitchFamily="49" charset="-122"/>
                    </a:rPr>
                    <a:t>下的社会福利改进</a:t>
                  </a:r>
                  <a:endParaRPr lang="zh-CN" altLang="en-US" sz="2000" b="1" dirty="0">
                    <a:solidFill>
                      <a:prstClr val="black"/>
                    </a:solidFill>
                    <a:latin typeface="仿宋" pitchFamily="49" charset="-122"/>
                    <a:ea typeface="仿宋" pitchFamily="49" charset="-122"/>
                  </a:endParaRPr>
                </a:p>
              </p:txBody>
            </p:sp>
          </p:grpSp>
        </p:grpSp>
      </p:grpSp>
      <p:sp>
        <p:nvSpPr>
          <p:cNvPr id="50" name="矩形: 圆角 39">
            <a:extLst>
              <a:ext uri="{FF2B5EF4-FFF2-40B4-BE49-F238E27FC236}">
                <a16:creationId xmlns:a16="http://schemas.microsoft.com/office/drawing/2014/main" id="{5A0EF9CA-CEDE-4BAE-AD2E-E6FC92A63D90}"/>
              </a:ext>
            </a:extLst>
          </p:cNvPr>
          <p:cNvSpPr/>
          <p:nvPr/>
        </p:nvSpPr>
        <p:spPr>
          <a:xfrm>
            <a:off x="5262198" y="5499266"/>
            <a:ext cx="3446658" cy="5811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zh-CN" altLang="en-US" sz="2000" b="1" dirty="0" smtClean="0">
                <a:solidFill>
                  <a:prstClr val="black"/>
                </a:solidFill>
                <a:latin typeface="仿宋" pitchFamily="49" charset="-122"/>
                <a:ea typeface="仿宋" pitchFamily="49" charset="-122"/>
              </a:rPr>
              <a:t>政府调控无效时的社会福利损失</a:t>
            </a:r>
            <a:endParaRPr lang="zh-CN" altLang="en-US" sz="2000" b="1" dirty="0">
              <a:solidFill>
                <a:prstClr val="black"/>
              </a:solidFill>
              <a:latin typeface="仿宋" pitchFamily="49" charset="-122"/>
              <a:ea typeface="仿宋"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第二节 政府有效调控与福利改进</a:t>
            </a:r>
            <a:endParaRPr lang="zh-CN" altLang="en-US"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smtClean="0"/>
          </a:p>
          <a:p>
            <a:pPr marL="0" indent="540000">
              <a:buNone/>
              <a:defRPr/>
            </a:pPr>
            <a:r>
              <a:rPr lang="zh-CN" altLang="en-US" sz="2000" dirty="0">
                <a:latin typeface="+mn-ea"/>
              </a:rPr>
              <a:t>有条件的福利补偿关注非均衡战略导致的整体经济增长率提高对外围区的影响。</a:t>
            </a:r>
            <a:r>
              <a:rPr lang="zh-CN" altLang="en-US" sz="2000" dirty="0" smtClean="0">
                <a:latin typeface="+mn-ea"/>
              </a:rPr>
              <a:t>我们</a:t>
            </a:r>
            <a:r>
              <a:rPr lang="zh-CN" altLang="en-US" sz="2000" dirty="0">
                <a:latin typeface="+mn-ea"/>
              </a:rPr>
              <a:t>可以从静态和动态角度去</a:t>
            </a:r>
            <a:r>
              <a:rPr lang="zh-CN" altLang="en-US" sz="2000" dirty="0" smtClean="0">
                <a:latin typeface="+mn-ea"/>
              </a:rPr>
              <a:t>分析</a:t>
            </a:r>
            <a:r>
              <a:rPr lang="zh-CN" altLang="en-US" sz="2000" dirty="0">
                <a:latin typeface="+mn-ea"/>
              </a:rPr>
              <a:t>，</a:t>
            </a:r>
            <a:r>
              <a:rPr lang="zh-CN" altLang="en-US" sz="2000" dirty="0" smtClean="0">
                <a:latin typeface="+mn-ea"/>
              </a:rPr>
              <a:t>静态</a:t>
            </a:r>
            <a:r>
              <a:rPr lang="zh-CN" altLang="en-US" sz="2000" dirty="0">
                <a:latin typeface="+mn-ea"/>
              </a:rPr>
              <a:t>效应是指在核心区吸引力作用下</a:t>
            </a:r>
            <a:r>
              <a:rPr lang="zh-CN" altLang="en-US" sz="2000" dirty="0" smtClean="0">
                <a:latin typeface="+mn-ea"/>
              </a:rPr>
              <a:t>，外围区可</a:t>
            </a:r>
            <a:r>
              <a:rPr lang="zh-CN" altLang="en-US" sz="2000" dirty="0">
                <a:latin typeface="+mn-ea"/>
              </a:rPr>
              <a:t>流动要素大量向核心区转移</a:t>
            </a:r>
            <a:r>
              <a:rPr lang="zh-CN" altLang="en-US" sz="2000" dirty="0" smtClean="0">
                <a:latin typeface="+mn-ea"/>
              </a:rPr>
              <a:t>，导致</a:t>
            </a:r>
            <a:r>
              <a:rPr lang="zh-CN" altLang="en-US" sz="2000" dirty="0">
                <a:latin typeface="+mn-ea"/>
              </a:rPr>
              <a:t>外围区名义收入和实际收入的下降</a:t>
            </a:r>
            <a:r>
              <a:rPr lang="zh-CN" altLang="en-US" sz="2000" dirty="0" smtClean="0">
                <a:latin typeface="+mn-ea"/>
              </a:rPr>
              <a:t>；动态效应</a:t>
            </a:r>
            <a:r>
              <a:rPr lang="zh-CN" altLang="en-US" sz="2000" dirty="0">
                <a:latin typeface="+mn-ea"/>
              </a:rPr>
              <a:t>是指因经济系统整体经济增长率的提高所导致的外围区实际收入水平的提高</a:t>
            </a:r>
            <a:r>
              <a:rPr lang="zh-CN" altLang="en-US" sz="2000" dirty="0" smtClean="0">
                <a:latin typeface="+mn-ea"/>
              </a:rPr>
              <a:t>。如果</a:t>
            </a:r>
            <a:r>
              <a:rPr lang="zh-CN" altLang="en-US" sz="2000" dirty="0">
                <a:latin typeface="+mn-ea"/>
              </a:rPr>
              <a:t>经济增长率升高的动态效应大于产业转移的静态效应，则非均衡增长战略可以提高外围区的实际收入水平或者福利水平</a:t>
            </a:r>
            <a:r>
              <a:rPr lang="zh-CN" altLang="en-US" sz="2000" dirty="0" smtClean="0">
                <a:latin typeface="+mn-ea"/>
              </a:rPr>
              <a:t>。</a:t>
            </a:r>
            <a:endParaRPr lang="en-US" altLang="zh-CN" sz="2000" dirty="0" smtClean="0">
              <a:latin typeface="+mn-ea"/>
            </a:endParaRPr>
          </a:p>
          <a:p>
            <a:pPr marL="0" indent="540000">
              <a:buNone/>
              <a:defRPr/>
            </a:pPr>
            <a:r>
              <a:rPr lang="zh-CN" altLang="en-US" sz="2000" dirty="0" smtClean="0">
                <a:latin typeface="+mn-ea"/>
              </a:rPr>
              <a:t>这种</a:t>
            </a:r>
            <a:r>
              <a:rPr lang="zh-CN" altLang="en-US" sz="2000" dirty="0">
                <a:latin typeface="+mn-ea"/>
              </a:rPr>
              <a:t>福利补偿方式取决于外围区对制造业的支出份额，如果外围区居民对制造业产品的消费支出很大，则产业聚集而导致的经济系统经济增长率的提高</a:t>
            </a:r>
            <a:r>
              <a:rPr lang="zh-CN" altLang="en-US" sz="2000" dirty="0" smtClean="0">
                <a:latin typeface="+mn-ea"/>
              </a:rPr>
              <a:t>，可以</a:t>
            </a:r>
            <a:r>
              <a:rPr lang="zh-CN" altLang="en-US" sz="2000" dirty="0">
                <a:latin typeface="+mn-ea"/>
              </a:rPr>
              <a:t>改善外围区居民的福利水平；反之则不会改善外围区居民的福利水平</a:t>
            </a:r>
            <a:r>
              <a:rPr lang="zh-CN" altLang="en-US" sz="2000" dirty="0" smtClean="0">
                <a:latin typeface="+mn-ea"/>
              </a:rPr>
              <a:t>。</a:t>
            </a:r>
            <a:endParaRPr lang="zh-CN" altLang="en-US" sz="2000" dirty="0">
              <a:latin typeface="+mn-ea"/>
            </a:endParaRPr>
          </a:p>
          <a:p>
            <a:pPr marL="0" indent="540000">
              <a:buNone/>
              <a:defRPr/>
            </a:pPr>
            <a:endParaRPr lang="en-US" altLang="zh-CN" sz="2000" dirty="0" smtClean="0">
              <a:latin typeface="+mn-ea"/>
            </a:endParaRPr>
          </a:p>
          <a:p>
            <a:pPr marL="0" indent="540000">
              <a:buNone/>
              <a:defRPr/>
            </a:pPr>
            <a:endParaRPr lang="en-US" altLang="zh-CN" sz="2000" dirty="0" smtClean="0">
              <a:latin typeface="+mn-ea"/>
            </a:endParaRPr>
          </a:p>
        </p:txBody>
      </p:sp>
      <p:sp>
        <p:nvSpPr>
          <p:cNvPr id="5" name="矩形: 圆角 39">
            <a:extLst>
              <a:ext uri="{FF2B5EF4-FFF2-40B4-BE49-F238E27FC236}">
                <a16:creationId xmlns:a16="http://schemas.microsoft.com/office/drawing/2014/main" id="{0DA38FC4-1290-4B6C-82CD-4A761DAEB56B}"/>
              </a:ext>
            </a:extLst>
          </p:cNvPr>
          <p:cNvSpPr/>
          <p:nvPr/>
        </p:nvSpPr>
        <p:spPr>
          <a:xfrm>
            <a:off x="827584" y="1381125"/>
            <a:ext cx="2664296"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2</a:t>
            </a:r>
            <a:r>
              <a:rPr lang="en-US" altLang="zh-CN" sz="2000" b="1" dirty="0" smtClean="0">
                <a:solidFill>
                  <a:prstClr val="black"/>
                </a:solidFill>
                <a:latin typeface="仿宋" pitchFamily="49" charset="-122"/>
                <a:ea typeface="仿宋" pitchFamily="49" charset="-122"/>
              </a:rPr>
              <a:t>.</a:t>
            </a:r>
            <a:r>
              <a:rPr lang="zh-CN" altLang="en-US" sz="2000" b="1" dirty="0">
                <a:solidFill>
                  <a:prstClr val="black"/>
                </a:solidFill>
                <a:latin typeface="仿宋" pitchFamily="49" charset="-122"/>
                <a:ea typeface="仿宋" pitchFamily="49" charset="-122"/>
              </a:rPr>
              <a:t>有</a:t>
            </a:r>
            <a:r>
              <a:rPr lang="zh-CN" altLang="en-US" sz="2000" b="1" dirty="0" smtClean="0">
                <a:solidFill>
                  <a:prstClr val="black"/>
                </a:solidFill>
                <a:latin typeface="仿宋" pitchFamily="49" charset="-122"/>
                <a:ea typeface="仿宋" pitchFamily="49" charset="-122"/>
              </a:rPr>
              <a:t>条件的福利补偿</a:t>
            </a:r>
            <a:endParaRPr lang="zh-CN" altLang="en-US" sz="2000" b="1" dirty="0">
              <a:solidFill>
                <a:prstClr val="black"/>
              </a:solidFill>
              <a:latin typeface="仿宋" pitchFamily="49" charset="-122"/>
              <a:ea typeface="仿宋" pitchFamily="49" charset="-122"/>
            </a:endParaRPr>
          </a:p>
        </p:txBody>
      </p:sp>
    </p:spTree>
    <p:extLst>
      <p:ext uri="{BB962C8B-B14F-4D97-AF65-F5344CB8AC3E}">
        <p14:creationId xmlns:p14="http://schemas.microsoft.com/office/powerpoint/2010/main" val="2341993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第二节 政府有效调控与福利改进</a:t>
            </a:r>
            <a:endParaRPr lang="zh-CN" altLang="en-US"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smtClean="0"/>
          </a:p>
          <a:p>
            <a:pPr marL="0" indent="540000">
              <a:buNone/>
              <a:defRPr/>
            </a:pPr>
            <a:r>
              <a:rPr lang="zh-CN" altLang="en-US" sz="2000" dirty="0">
                <a:latin typeface="+mn-ea"/>
              </a:rPr>
              <a:t>核心区既是经济中心又是创新中心</a:t>
            </a:r>
            <a:r>
              <a:rPr lang="zh-CN" altLang="en-US" sz="2000" dirty="0" smtClean="0">
                <a:latin typeface="+mn-ea"/>
              </a:rPr>
              <a:t>，外围</a:t>
            </a:r>
            <a:r>
              <a:rPr lang="zh-CN" altLang="en-US" sz="2000" dirty="0">
                <a:latin typeface="+mn-ea"/>
              </a:rPr>
              <a:t>区实际可使用的知识资本量除了</a:t>
            </a:r>
            <a:r>
              <a:rPr lang="zh-CN" altLang="en-US" sz="2000" dirty="0" smtClean="0">
                <a:latin typeface="+mn-ea"/>
              </a:rPr>
              <a:t>该区</a:t>
            </a:r>
            <a:r>
              <a:rPr lang="zh-CN" altLang="en-US" sz="2000" dirty="0">
                <a:latin typeface="+mn-ea"/>
              </a:rPr>
              <a:t>的知识资本以外</a:t>
            </a:r>
            <a:r>
              <a:rPr lang="zh-CN" altLang="en-US" sz="2000" dirty="0" smtClean="0">
                <a:latin typeface="+mn-ea"/>
              </a:rPr>
              <a:t>，还有</a:t>
            </a:r>
            <a:r>
              <a:rPr lang="zh-CN" altLang="en-US" sz="2000" dirty="0">
                <a:latin typeface="+mn-ea"/>
              </a:rPr>
              <a:t>从核心区扩散出来的知识资本</a:t>
            </a:r>
            <a:r>
              <a:rPr lang="zh-CN" altLang="en-US" sz="2000" dirty="0" smtClean="0">
                <a:latin typeface="+mn-ea"/>
              </a:rPr>
              <a:t>。从</a:t>
            </a:r>
            <a:r>
              <a:rPr lang="zh-CN" altLang="en-US" sz="2000" dirty="0">
                <a:latin typeface="+mn-ea"/>
              </a:rPr>
              <a:t>核心区溢出的知识</a:t>
            </a:r>
            <a:r>
              <a:rPr lang="zh-CN" altLang="en-US" sz="2000" dirty="0" smtClean="0">
                <a:latin typeface="+mn-ea"/>
              </a:rPr>
              <a:t>资本，与</a:t>
            </a:r>
            <a:r>
              <a:rPr lang="zh-CN" altLang="en-US" sz="2000" dirty="0">
                <a:latin typeface="+mn-ea"/>
              </a:rPr>
              <a:t>核心区创新能力和溢出系数成正比</a:t>
            </a:r>
            <a:r>
              <a:rPr lang="zh-CN" altLang="en-US" sz="2000" dirty="0" smtClean="0">
                <a:latin typeface="+mn-ea"/>
              </a:rPr>
              <a:t>，核心区</a:t>
            </a:r>
            <a:r>
              <a:rPr lang="zh-CN" altLang="en-US" sz="2000" dirty="0">
                <a:latin typeface="+mn-ea"/>
              </a:rPr>
              <a:t>创新能力越强</a:t>
            </a:r>
            <a:r>
              <a:rPr lang="zh-CN" altLang="en-US" sz="2000" dirty="0" smtClean="0">
                <a:latin typeface="+mn-ea"/>
              </a:rPr>
              <a:t>，溢出</a:t>
            </a:r>
            <a:r>
              <a:rPr lang="zh-CN" altLang="en-US" sz="2000" dirty="0">
                <a:latin typeface="+mn-ea"/>
              </a:rPr>
              <a:t>系数越大</a:t>
            </a:r>
            <a:r>
              <a:rPr lang="zh-CN" altLang="en-US" sz="2000" dirty="0" smtClean="0">
                <a:latin typeface="+mn-ea"/>
              </a:rPr>
              <a:t>，则</a:t>
            </a:r>
            <a:r>
              <a:rPr lang="zh-CN" altLang="en-US" sz="2000" dirty="0">
                <a:latin typeface="+mn-ea"/>
              </a:rPr>
              <a:t>溢出的知识资本也就越多</a:t>
            </a:r>
            <a:r>
              <a:rPr lang="zh-CN" altLang="en-US" sz="2000" dirty="0" smtClean="0">
                <a:latin typeface="+mn-ea"/>
              </a:rPr>
              <a:t>，外围</a:t>
            </a:r>
            <a:r>
              <a:rPr lang="zh-CN" altLang="en-US" sz="2000" dirty="0">
                <a:latin typeface="+mn-ea"/>
              </a:rPr>
              <a:t>区享用的知识资本也就越多</a:t>
            </a:r>
            <a:r>
              <a:rPr lang="zh-CN" altLang="en-US" sz="2000" dirty="0" smtClean="0">
                <a:latin typeface="+mn-ea"/>
              </a:rPr>
              <a:t>。知识</a:t>
            </a:r>
            <a:r>
              <a:rPr lang="zh-CN" altLang="en-US" sz="2000" dirty="0">
                <a:latin typeface="+mn-ea"/>
              </a:rPr>
              <a:t>资本溢出</a:t>
            </a:r>
            <a:r>
              <a:rPr lang="zh-CN" altLang="en-US" sz="2000" dirty="0" smtClean="0">
                <a:latin typeface="+mn-ea"/>
              </a:rPr>
              <a:t>为一</a:t>
            </a:r>
            <a:r>
              <a:rPr lang="zh-CN" altLang="en-US" sz="2000" dirty="0">
                <a:latin typeface="+mn-ea"/>
              </a:rPr>
              <a:t>种分散力</a:t>
            </a:r>
            <a:r>
              <a:rPr lang="zh-CN" altLang="en-US" sz="2000" dirty="0" smtClean="0">
                <a:latin typeface="+mn-ea"/>
              </a:rPr>
              <a:t>，故</a:t>
            </a:r>
            <a:r>
              <a:rPr lang="zh-CN" altLang="en-US" sz="2000" dirty="0">
                <a:latin typeface="+mn-ea"/>
              </a:rPr>
              <a:t>核心区知识资本的溢出</a:t>
            </a:r>
            <a:r>
              <a:rPr lang="zh-CN" altLang="en-US" sz="2000" dirty="0" smtClean="0">
                <a:latin typeface="+mn-ea"/>
              </a:rPr>
              <a:t>，可以</a:t>
            </a:r>
            <a:r>
              <a:rPr lang="zh-CN" altLang="en-US" sz="2000" dirty="0">
                <a:latin typeface="+mn-ea"/>
              </a:rPr>
              <a:t>促进核心区经济的分散</a:t>
            </a:r>
            <a:r>
              <a:rPr lang="zh-CN" altLang="en-US" sz="2000" dirty="0" smtClean="0">
                <a:latin typeface="+mn-ea"/>
              </a:rPr>
              <a:t>，但</a:t>
            </a:r>
            <a:r>
              <a:rPr lang="zh-CN" altLang="en-US" sz="2000" dirty="0">
                <a:latin typeface="+mn-ea"/>
              </a:rPr>
              <a:t>知识</a:t>
            </a:r>
            <a:r>
              <a:rPr lang="zh-CN" altLang="en-US" sz="2000" dirty="0" smtClean="0">
                <a:latin typeface="+mn-ea"/>
              </a:rPr>
              <a:t>技术</a:t>
            </a:r>
            <a:r>
              <a:rPr lang="zh-CN" altLang="en-US" sz="2000" dirty="0">
                <a:latin typeface="+mn-ea"/>
              </a:rPr>
              <a:t>能否溢出</a:t>
            </a:r>
            <a:r>
              <a:rPr lang="zh-CN" altLang="en-US" sz="2000" dirty="0" smtClean="0">
                <a:latin typeface="+mn-ea"/>
              </a:rPr>
              <a:t>，还</a:t>
            </a:r>
            <a:r>
              <a:rPr lang="zh-CN" altLang="en-US" sz="2000" dirty="0">
                <a:latin typeface="+mn-ea"/>
              </a:rPr>
              <a:t>主要取决于核心区对外围区的开放程度。</a:t>
            </a:r>
          </a:p>
          <a:p>
            <a:pPr marL="0" indent="540000">
              <a:buNone/>
              <a:defRPr/>
            </a:pPr>
            <a:r>
              <a:rPr lang="zh-CN" altLang="en-US" sz="2000" dirty="0">
                <a:latin typeface="+mn-ea"/>
              </a:rPr>
              <a:t>综合上面的讨论可以看出</a:t>
            </a:r>
            <a:r>
              <a:rPr lang="zh-CN" altLang="en-US" sz="2000" dirty="0" smtClean="0">
                <a:latin typeface="+mn-ea"/>
              </a:rPr>
              <a:t>，核心区</a:t>
            </a:r>
            <a:r>
              <a:rPr lang="zh-CN" altLang="en-US" sz="2000" dirty="0">
                <a:latin typeface="+mn-ea"/>
              </a:rPr>
              <a:t>对外围区的补偿作用并非任何情况下都能</a:t>
            </a:r>
            <a:r>
              <a:rPr lang="zh-CN" altLang="en-US" sz="2000" dirty="0" smtClean="0">
                <a:latin typeface="+mn-ea"/>
              </a:rPr>
              <a:t>实现，要</a:t>
            </a:r>
            <a:r>
              <a:rPr lang="zh-CN" altLang="en-US" sz="2000" dirty="0">
                <a:latin typeface="+mn-ea"/>
              </a:rPr>
              <a:t>实现这种补偿作用</a:t>
            </a:r>
            <a:r>
              <a:rPr lang="zh-CN" altLang="en-US" sz="2000" dirty="0" smtClean="0">
                <a:latin typeface="+mn-ea"/>
              </a:rPr>
              <a:t>，则</a:t>
            </a:r>
            <a:r>
              <a:rPr lang="zh-CN" altLang="en-US" sz="2000" dirty="0">
                <a:latin typeface="+mn-ea"/>
              </a:rPr>
              <a:t>外围区必须具备一定的条件</a:t>
            </a:r>
            <a:r>
              <a:rPr lang="zh-CN" altLang="en-US" sz="2000" dirty="0" smtClean="0">
                <a:latin typeface="+mn-ea"/>
              </a:rPr>
              <a:t>：一</a:t>
            </a:r>
            <a:r>
              <a:rPr lang="zh-CN" altLang="en-US" sz="2000" dirty="0">
                <a:latin typeface="+mn-ea"/>
              </a:rPr>
              <a:t>是外围区具有比较</a:t>
            </a:r>
            <a:r>
              <a:rPr lang="zh-CN" altLang="en-US" sz="2000" dirty="0" smtClean="0">
                <a:latin typeface="+mn-ea"/>
              </a:rPr>
              <a:t>有利的</a:t>
            </a:r>
            <a:r>
              <a:rPr lang="zh-CN" altLang="en-US" sz="2000" dirty="0">
                <a:latin typeface="+mn-ea"/>
              </a:rPr>
              <a:t>区位条件</a:t>
            </a:r>
            <a:r>
              <a:rPr lang="zh-CN" altLang="en-US" sz="2000" dirty="0" smtClean="0">
                <a:latin typeface="+mn-ea"/>
              </a:rPr>
              <a:t>，且</a:t>
            </a:r>
            <a:r>
              <a:rPr lang="zh-CN" altLang="en-US" sz="2000" dirty="0">
                <a:latin typeface="+mn-ea"/>
              </a:rPr>
              <a:t>外围区采取积极措施实现与核心区产业转移的对接</a:t>
            </a:r>
            <a:r>
              <a:rPr lang="zh-CN" altLang="en-US" sz="2000" dirty="0" smtClean="0">
                <a:latin typeface="+mn-ea"/>
              </a:rPr>
              <a:t>；二</a:t>
            </a:r>
            <a:r>
              <a:rPr lang="zh-CN" altLang="en-US" sz="2000" dirty="0">
                <a:latin typeface="+mn-ea"/>
              </a:rPr>
              <a:t>是具有一定</a:t>
            </a:r>
            <a:r>
              <a:rPr lang="zh-CN" altLang="en-US" sz="2000" dirty="0" smtClean="0">
                <a:latin typeface="+mn-ea"/>
              </a:rPr>
              <a:t>的工业品</a:t>
            </a:r>
            <a:r>
              <a:rPr lang="zh-CN" altLang="en-US" sz="2000" dirty="0">
                <a:latin typeface="+mn-ea"/>
              </a:rPr>
              <a:t>消费</a:t>
            </a:r>
            <a:r>
              <a:rPr lang="zh-CN" altLang="en-US" sz="2000" dirty="0" smtClean="0">
                <a:latin typeface="+mn-ea"/>
              </a:rPr>
              <a:t>能力</a:t>
            </a:r>
            <a:r>
              <a:rPr lang="zh-CN" altLang="en-US" sz="2000" dirty="0">
                <a:latin typeface="+mn-ea"/>
              </a:rPr>
              <a:t>。</a:t>
            </a:r>
            <a:r>
              <a:rPr lang="zh-CN" altLang="en-US" sz="2000" dirty="0" smtClean="0">
                <a:latin typeface="+mn-ea"/>
              </a:rPr>
              <a:t>为此，政府应通过</a:t>
            </a:r>
            <a:r>
              <a:rPr lang="zh-CN" altLang="en-US" sz="2000" dirty="0">
                <a:latin typeface="+mn-ea"/>
              </a:rPr>
              <a:t>各种转移支付的方式</a:t>
            </a:r>
            <a:r>
              <a:rPr lang="zh-CN" altLang="en-US" sz="2000" dirty="0" smtClean="0">
                <a:latin typeface="+mn-ea"/>
              </a:rPr>
              <a:t>，适度</a:t>
            </a:r>
            <a:r>
              <a:rPr lang="zh-CN" altLang="en-US" sz="2000" dirty="0">
                <a:latin typeface="+mn-ea"/>
              </a:rPr>
              <a:t>提高外围区居民的</a:t>
            </a:r>
            <a:r>
              <a:rPr lang="zh-CN" altLang="en-US" sz="2000" dirty="0" smtClean="0">
                <a:latin typeface="+mn-ea"/>
              </a:rPr>
              <a:t>支付能力。</a:t>
            </a:r>
            <a:endParaRPr lang="en-US" altLang="zh-CN" sz="2000" dirty="0" smtClean="0">
              <a:latin typeface="+mn-ea"/>
            </a:endParaRPr>
          </a:p>
          <a:p>
            <a:pPr marL="0" indent="540000">
              <a:buNone/>
              <a:defRPr/>
            </a:pPr>
            <a:endParaRPr lang="en-US" altLang="zh-CN" sz="2000" dirty="0" smtClean="0">
              <a:latin typeface="+mn-ea"/>
            </a:endParaRPr>
          </a:p>
        </p:txBody>
      </p:sp>
      <p:sp>
        <p:nvSpPr>
          <p:cNvPr id="5" name="矩形: 圆角 39">
            <a:extLst>
              <a:ext uri="{FF2B5EF4-FFF2-40B4-BE49-F238E27FC236}">
                <a16:creationId xmlns:a16="http://schemas.microsoft.com/office/drawing/2014/main" id="{0DA38FC4-1290-4B6C-82CD-4A761DAEB56B}"/>
              </a:ext>
            </a:extLst>
          </p:cNvPr>
          <p:cNvSpPr/>
          <p:nvPr/>
        </p:nvSpPr>
        <p:spPr>
          <a:xfrm>
            <a:off x="827584" y="1381125"/>
            <a:ext cx="4392488"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smtClean="0">
                <a:solidFill>
                  <a:prstClr val="black"/>
                </a:solidFill>
                <a:latin typeface="仿宋" pitchFamily="49" charset="-122"/>
                <a:ea typeface="仿宋" pitchFamily="49" charset="-122"/>
              </a:rPr>
              <a:t>3.</a:t>
            </a:r>
            <a:r>
              <a:rPr lang="zh-CN" altLang="en-US" sz="2000" b="1" dirty="0" smtClean="0">
                <a:solidFill>
                  <a:prstClr val="black"/>
                </a:solidFill>
                <a:latin typeface="仿宋" pitchFamily="49" charset="-122"/>
                <a:ea typeface="仿宋" pitchFamily="49" charset="-122"/>
              </a:rPr>
              <a:t>核心区以知识技术扩散方式的补偿</a:t>
            </a:r>
            <a:endParaRPr lang="zh-CN" altLang="en-US" sz="2000" b="1" dirty="0">
              <a:solidFill>
                <a:prstClr val="black"/>
              </a:solidFill>
              <a:latin typeface="仿宋" pitchFamily="49" charset="-122"/>
              <a:ea typeface="仿宋" pitchFamily="49" charset="-122"/>
            </a:endParaRPr>
          </a:p>
        </p:txBody>
      </p:sp>
    </p:spTree>
    <p:extLst>
      <p:ext uri="{BB962C8B-B14F-4D97-AF65-F5344CB8AC3E}">
        <p14:creationId xmlns:p14="http://schemas.microsoft.com/office/powerpoint/2010/main" val="37496080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第二节 政府有效调控与福利改进</a:t>
            </a:r>
            <a:endParaRPr lang="zh-CN" altLang="en-US"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defRPr/>
            </a:pPr>
            <a:endParaRPr lang="en-US" altLang="zh-CN" dirty="0" smtClean="0"/>
          </a:p>
          <a:p>
            <a:pPr marL="0" indent="540000">
              <a:buNone/>
              <a:defRPr/>
            </a:pPr>
            <a:endParaRPr lang="en-US" altLang="zh-CN" sz="2000" dirty="0">
              <a:latin typeface="+mn-ea"/>
            </a:endParaRPr>
          </a:p>
          <a:p>
            <a:pPr marL="0" indent="540000">
              <a:buNone/>
              <a:defRPr/>
            </a:pPr>
            <a:r>
              <a:rPr lang="zh-CN" altLang="en-US" sz="2000" dirty="0" smtClean="0">
                <a:latin typeface="+mn-ea"/>
              </a:rPr>
              <a:t>在假设企业与政府行为都是理性的前提</a:t>
            </a:r>
            <a:r>
              <a:rPr lang="zh-CN" altLang="en-US" sz="2000" dirty="0">
                <a:latin typeface="+mn-ea"/>
              </a:rPr>
              <a:t>下，政府的目标函数是提高总体福利水平，尽可能实现区际收入水平的均衡</a:t>
            </a:r>
            <a:r>
              <a:rPr lang="zh-CN" altLang="en-US" sz="2000" dirty="0" smtClean="0">
                <a:latin typeface="+mn-ea"/>
              </a:rPr>
              <a:t>。因此政府</a:t>
            </a:r>
            <a:r>
              <a:rPr lang="zh-CN" altLang="en-US" sz="2000" dirty="0">
                <a:latin typeface="+mn-ea"/>
              </a:rPr>
              <a:t>的主要职责并不是</a:t>
            </a:r>
            <a:r>
              <a:rPr lang="zh-CN" altLang="en-US" sz="2000" dirty="0" smtClean="0">
                <a:latin typeface="+mn-ea"/>
              </a:rPr>
              <a:t>干预</a:t>
            </a:r>
            <a:r>
              <a:rPr lang="zh-CN" altLang="en-US" sz="2000" dirty="0">
                <a:latin typeface="+mn-ea"/>
              </a:rPr>
              <a:t>市场的正常运行</a:t>
            </a:r>
            <a:r>
              <a:rPr lang="zh-CN" altLang="en-US" sz="2000" dirty="0" smtClean="0">
                <a:latin typeface="+mn-ea"/>
              </a:rPr>
              <a:t>，而是</a:t>
            </a:r>
            <a:r>
              <a:rPr lang="zh-CN" altLang="en-US" sz="2000" dirty="0">
                <a:latin typeface="+mn-ea"/>
              </a:rPr>
              <a:t>解决各种市场扭曲</a:t>
            </a:r>
            <a:r>
              <a:rPr lang="zh-CN" altLang="en-US" sz="2000" dirty="0" smtClean="0">
                <a:latin typeface="+mn-ea"/>
              </a:rPr>
              <a:t>问题。</a:t>
            </a:r>
            <a:endParaRPr lang="en-US" altLang="zh-CN" sz="2000" dirty="0" smtClean="0">
              <a:latin typeface="+mn-ea"/>
            </a:endParaRPr>
          </a:p>
          <a:p>
            <a:pPr marL="0" indent="540000">
              <a:buNone/>
              <a:defRPr/>
            </a:pPr>
            <a:r>
              <a:rPr lang="zh-CN" altLang="en-US" sz="2000" dirty="0">
                <a:latin typeface="+mn-ea"/>
              </a:rPr>
              <a:t>依据福利经济学基本定理，经济系统总福利是整个经济系统中的不同要素实际收入水平之和</a:t>
            </a:r>
            <a:r>
              <a:rPr lang="zh-CN" altLang="en-US" sz="2000" dirty="0" smtClean="0">
                <a:latin typeface="+mn-ea"/>
              </a:rPr>
              <a:t>。如果政府能够</a:t>
            </a:r>
            <a:r>
              <a:rPr lang="zh-CN" altLang="en-US" sz="2000" dirty="0">
                <a:latin typeface="+mn-ea"/>
              </a:rPr>
              <a:t>采取措施消除市场的扭曲现象</a:t>
            </a:r>
            <a:r>
              <a:rPr lang="zh-CN" altLang="en-US" sz="2000" dirty="0" smtClean="0">
                <a:latin typeface="+mn-ea"/>
              </a:rPr>
              <a:t>，那么</a:t>
            </a:r>
            <a:r>
              <a:rPr lang="zh-CN" altLang="en-US" sz="2000" dirty="0">
                <a:latin typeface="+mn-ea"/>
              </a:rPr>
              <a:t>整个经济系统总体实际收入</a:t>
            </a:r>
            <a:r>
              <a:rPr lang="zh-CN" altLang="en-US" sz="2000" dirty="0" smtClean="0">
                <a:latin typeface="+mn-ea"/>
              </a:rPr>
              <a:t>水平就会达到最优</a:t>
            </a:r>
            <a:r>
              <a:rPr lang="zh-CN" altLang="en-US" sz="2000" dirty="0">
                <a:latin typeface="+mn-ea"/>
              </a:rPr>
              <a:t>状态。</a:t>
            </a:r>
            <a:endParaRPr lang="zh-CN" altLang="zh-CN" sz="2000" dirty="0">
              <a:latin typeface="+mn-ea"/>
            </a:endParaRPr>
          </a:p>
          <a:p>
            <a:pPr marL="0" indent="540000">
              <a:buNone/>
            </a:pPr>
            <a:r>
              <a:rPr lang="zh-CN" altLang="en-US" sz="2000" dirty="0">
                <a:latin typeface="+mn-ea"/>
              </a:rPr>
              <a:t>在现实中</a:t>
            </a:r>
            <a:r>
              <a:rPr lang="zh-CN" altLang="en-US" sz="2000" dirty="0" smtClean="0">
                <a:latin typeface="+mn-ea"/>
              </a:rPr>
              <a:t>，如果</a:t>
            </a:r>
            <a:r>
              <a:rPr lang="zh-CN" altLang="en-US" sz="2000" dirty="0">
                <a:latin typeface="+mn-ea"/>
              </a:rPr>
              <a:t>出现垄断或企业之间的共谋行为</a:t>
            </a:r>
            <a:r>
              <a:rPr lang="zh-CN" altLang="en-US" sz="2000" dirty="0" smtClean="0">
                <a:latin typeface="+mn-ea"/>
              </a:rPr>
              <a:t>，则</a:t>
            </a:r>
            <a:r>
              <a:rPr lang="zh-CN" altLang="en-US" sz="2000" dirty="0">
                <a:latin typeface="+mn-ea"/>
              </a:rPr>
              <a:t>这些企业并不按</a:t>
            </a:r>
            <a:r>
              <a:rPr lang="zh-CN" altLang="en-US" sz="2000" dirty="0" smtClean="0">
                <a:latin typeface="+mn-ea"/>
              </a:rPr>
              <a:t>边际成本加</a:t>
            </a:r>
            <a:r>
              <a:rPr lang="zh-CN" altLang="en-US" sz="2000" dirty="0">
                <a:latin typeface="+mn-ea"/>
              </a:rPr>
              <a:t>成法定价</a:t>
            </a:r>
            <a:r>
              <a:rPr lang="zh-CN" altLang="en-US" sz="2000" dirty="0" smtClean="0">
                <a:latin typeface="+mn-ea"/>
              </a:rPr>
              <a:t>，将</a:t>
            </a:r>
            <a:r>
              <a:rPr lang="zh-CN" altLang="en-US" sz="2000" dirty="0">
                <a:latin typeface="+mn-ea"/>
              </a:rPr>
              <a:t>出现定价过高或市场扭曲现象</a:t>
            </a:r>
            <a:r>
              <a:rPr lang="zh-CN" altLang="en-US" sz="2000" dirty="0" smtClean="0">
                <a:latin typeface="+mn-ea"/>
              </a:rPr>
              <a:t>。这时如果政府采取</a:t>
            </a:r>
            <a:r>
              <a:rPr lang="zh-CN" altLang="en-US" sz="2000" dirty="0">
                <a:latin typeface="+mn-ea"/>
              </a:rPr>
              <a:t>强制性</a:t>
            </a:r>
            <a:r>
              <a:rPr lang="zh-CN" altLang="en-US" sz="2000" dirty="0" smtClean="0">
                <a:latin typeface="+mn-ea"/>
              </a:rPr>
              <a:t>措施要求</a:t>
            </a:r>
            <a:r>
              <a:rPr lang="zh-CN" altLang="en-US" sz="2000" dirty="0">
                <a:latin typeface="+mn-ea"/>
              </a:rPr>
              <a:t>厂商严格按边际成本</a:t>
            </a:r>
            <a:r>
              <a:rPr lang="zh-CN" altLang="en-US" sz="2000" dirty="0" smtClean="0">
                <a:latin typeface="+mn-ea"/>
              </a:rPr>
              <a:t>加成法</a:t>
            </a:r>
            <a:r>
              <a:rPr lang="zh-CN" altLang="en-US" sz="2000" dirty="0">
                <a:latin typeface="+mn-ea"/>
              </a:rPr>
              <a:t>定价</a:t>
            </a:r>
            <a:r>
              <a:rPr lang="zh-CN" altLang="en-US" sz="2000" dirty="0" smtClean="0">
                <a:latin typeface="+mn-ea"/>
              </a:rPr>
              <a:t>，会导致企业</a:t>
            </a:r>
            <a:r>
              <a:rPr lang="zh-CN" altLang="en-US" sz="2000" dirty="0">
                <a:latin typeface="+mn-ea"/>
              </a:rPr>
              <a:t>的额外利润为零而正常利润为一个常数</a:t>
            </a:r>
            <a:r>
              <a:rPr lang="zh-CN" altLang="en-US" sz="2000" dirty="0" smtClean="0">
                <a:latin typeface="+mn-ea"/>
              </a:rPr>
              <a:t>，且</a:t>
            </a:r>
            <a:r>
              <a:rPr lang="zh-CN" altLang="en-US" sz="2000" dirty="0">
                <a:latin typeface="+mn-ea"/>
              </a:rPr>
              <a:t>根据前面的讨论</a:t>
            </a:r>
            <a:r>
              <a:rPr lang="zh-CN" altLang="en-US" sz="2000" dirty="0" smtClean="0">
                <a:latin typeface="+mn-ea"/>
              </a:rPr>
              <a:t>可知均衡</a:t>
            </a:r>
            <a:r>
              <a:rPr lang="zh-CN" altLang="en-US" sz="2000" dirty="0">
                <a:latin typeface="+mn-ea"/>
              </a:rPr>
              <a:t>时经济系统劳动力的工资水平都</a:t>
            </a:r>
            <a:r>
              <a:rPr lang="zh-CN" altLang="en-US" sz="2000" dirty="0" smtClean="0">
                <a:latin typeface="+mn-ea"/>
              </a:rPr>
              <a:t>相等。这时，除了</a:t>
            </a:r>
            <a:r>
              <a:rPr lang="zh-CN" altLang="en-US" sz="2000" dirty="0">
                <a:latin typeface="+mn-ea"/>
              </a:rPr>
              <a:t>厂商正常利润部分以外</a:t>
            </a:r>
            <a:r>
              <a:rPr lang="zh-CN" altLang="en-US" sz="2000" dirty="0" smtClean="0">
                <a:latin typeface="+mn-ea"/>
              </a:rPr>
              <a:t>，还</a:t>
            </a:r>
            <a:r>
              <a:rPr lang="zh-CN" altLang="en-US" sz="2000" dirty="0">
                <a:latin typeface="+mn-ea"/>
              </a:rPr>
              <a:t>存在因实行边际成本加成法定价而获得实际</a:t>
            </a:r>
            <a:r>
              <a:rPr lang="zh-CN" altLang="en-US" sz="2000" dirty="0" smtClean="0">
                <a:latin typeface="+mn-ea"/>
              </a:rPr>
              <a:t>收益的</a:t>
            </a:r>
            <a:r>
              <a:rPr lang="zh-CN" altLang="en-US" sz="2000" dirty="0">
                <a:latin typeface="+mn-ea"/>
              </a:rPr>
              <a:t>增加</a:t>
            </a:r>
            <a:r>
              <a:rPr lang="zh-CN" altLang="en-US" sz="2000" dirty="0" smtClean="0">
                <a:latin typeface="+mn-ea"/>
              </a:rPr>
              <a:t>部分。也就是说，如果政府实施</a:t>
            </a:r>
            <a:r>
              <a:rPr lang="zh-CN" altLang="en-US" sz="2000" dirty="0">
                <a:latin typeface="+mn-ea"/>
              </a:rPr>
              <a:t>边际成本加成法定价</a:t>
            </a:r>
            <a:r>
              <a:rPr lang="zh-CN" altLang="en-US" sz="2000" dirty="0" smtClean="0">
                <a:latin typeface="+mn-ea"/>
              </a:rPr>
              <a:t>，可以</a:t>
            </a:r>
            <a:r>
              <a:rPr lang="zh-CN" altLang="en-US" sz="2000" dirty="0">
                <a:latin typeface="+mn-ea"/>
              </a:rPr>
              <a:t>提高总体福利水平。</a:t>
            </a:r>
            <a:endParaRPr lang="en-US" altLang="zh-CN" sz="2000" dirty="0">
              <a:latin typeface="+mn-ea"/>
            </a:endParaRPr>
          </a:p>
        </p:txBody>
      </p:sp>
      <p:sp>
        <p:nvSpPr>
          <p:cNvPr id="4" name="矩形: 圆角 39">
            <a:extLst>
              <a:ext uri="{FF2B5EF4-FFF2-40B4-BE49-F238E27FC236}">
                <a16:creationId xmlns:a16="http://schemas.microsoft.com/office/drawing/2014/main" id="{6486604E-96FB-46CA-9C82-85C993CF048F}"/>
              </a:ext>
            </a:extLst>
          </p:cNvPr>
          <p:cNvSpPr/>
          <p:nvPr/>
        </p:nvSpPr>
        <p:spPr>
          <a:xfrm>
            <a:off x="431478" y="1199748"/>
            <a:ext cx="5076626" cy="576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2</a:t>
            </a:r>
            <a:r>
              <a:rPr lang="zh-CN" altLang="en-US" sz="2400" b="1" dirty="0" smtClean="0">
                <a:solidFill>
                  <a:prstClr val="black"/>
                </a:solidFill>
                <a:latin typeface="仿宋" pitchFamily="49" charset="-122"/>
                <a:ea typeface="仿宋" pitchFamily="49" charset="-122"/>
              </a:rPr>
              <a:t>、政府有效调控下的社会福利改进</a:t>
            </a:r>
            <a:endParaRPr lang="zh-CN" altLang="en-US" sz="2400" b="1" dirty="0">
              <a:solidFill>
                <a:prstClr val="black"/>
              </a:solidFill>
              <a:latin typeface="仿宋" pitchFamily="49" charset="-122"/>
              <a:ea typeface="仿宋" pitchFamily="49" charset="-122"/>
            </a:endParaRPr>
          </a:p>
        </p:txBody>
      </p:sp>
      <p:sp>
        <p:nvSpPr>
          <p:cNvPr id="5" name="矩形: 圆角 39">
            <a:extLst>
              <a:ext uri="{FF2B5EF4-FFF2-40B4-BE49-F238E27FC236}">
                <a16:creationId xmlns:a16="http://schemas.microsoft.com/office/drawing/2014/main" id="{0DA38FC4-1290-4B6C-82CD-4A761DAEB56B}"/>
              </a:ext>
            </a:extLst>
          </p:cNvPr>
          <p:cNvSpPr/>
          <p:nvPr/>
        </p:nvSpPr>
        <p:spPr>
          <a:xfrm>
            <a:off x="827584" y="1856280"/>
            <a:ext cx="5256584"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1</a:t>
            </a:r>
            <a:r>
              <a:rPr lang="en-US" altLang="zh-CN" sz="2000" b="1" dirty="0" smtClean="0">
                <a:solidFill>
                  <a:prstClr val="black"/>
                </a:solidFill>
                <a:latin typeface="仿宋" pitchFamily="49" charset="-122"/>
                <a:ea typeface="仿宋" pitchFamily="49" charset="-122"/>
              </a:rPr>
              <a:t>.</a:t>
            </a:r>
            <a:r>
              <a:rPr lang="zh-CN" altLang="en-US" sz="2000" b="1" dirty="0" smtClean="0">
                <a:solidFill>
                  <a:prstClr val="black"/>
                </a:solidFill>
                <a:latin typeface="仿宋" pitchFamily="49" charset="-122"/>
                <a:ea typeface="仿宋" pitchFamily="49" charset="-122"/>
              </a:rPr>
              <a:t>政府有效调控市场扭曲时的福利水平改进</a:t>
            </a:r>
            <a:endParaRPr lang="zh-CN" altLang="en-US" sz="2000" b="1" dirty="0">
              <a:solidFill>
                <a:prstClr val="black"/>
              </a:solidFill>
              <a:latin typeface="仿宋" pitchFamily="49" charset="-122"/>
              <a:ea typeface="仿宋" pitchFamily="49" charset="-122"/>
            </a:endParaRPr>
          </a:p>
        </p:txBody>
      </p:sp>
    </p:spTree>
    <p:extLst>
      <p:ext uri="{BB962C8B-B14F-4D97-AF65-F5344CB8AC3E}">
        <p14:creationId xmlns:p14="http://schemas.microsoft.com/office/powerpoint/2010/main" val="42704827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第二节 政府有效调控与福利改进</a:t>
            </a:r>
            <a:endParaRPr lang="zh-CN" altLang="en-US"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smtClean="0"/>
          </a:p>
          <a:p>
            <a:pPr marL="0" indent="540000">
              <a:buNone/>
              <a:defRPr/>
            </a:pPr>
            <a:r>
              <a:rPr lang="zh-CN" altLang="en-US" sz="2000" dirty="0" smtClean="0">
                <a:latin typeface="+mn-ea"/>
              </a:rPr>
              <a:t>继续使用消费者同质、厂商同质以及规模相同的假设，则根据区域内部的劳动力、厂商数量以及边际价格水平，可以很简单的计算出政府有效调控下的区域市场规模，进而计算经济系统的福利水平与福利最大化时的产业份额。</a:t>
            </a:r>
            <a:endParaRPr lang="en-US" altLang="zh-CN" sz="2000" dirty="0" smtClean="0">
              <a:latin typeface="+mn-ea"/>
            </a:endParaRPr>
          </a:p>
          <a:p>
            <a:pPr marL="0" indent="540000">
              <a:buNone/>
              <a:defRPr/>
            </a:pPr>
            <a:r>
              <a:rPr lang="zh-CN" altLang="en-US" sz="2000" dirty="0" smtClean="0">
                <a:latin typeface="+mn-ea"/>
              </a:rPr>
              <a:t>区际</a:t>
            </a:r>
            <a:r>
              <a:rPr lang="zh-CN" altLang="en-US" sz="2000" dirty="0">
                <a:latin typeface="+mn-ea"/>
              </a:rPr>
              <a:t>产业配置</a:t>
            </a:r>
            <a:r>
              <a:rPr lang="zh-CN" altLang="en-US" sz="2000" dirty="0" smtClean="0">
                <a:latin typeface="+mn-ea"/>
              </a:rPr>
              <a:t>规律要求某</a:t>
            </a:r>
            <a:r>
              <a:rPr lang="zh-CN" altLang="en-US" sz="2000" dirty="0">
                <a:latin typeface="+mn-ea"/>
              </a:rPr>
              <a:t>一区域的产业</a:t>
            </a:r>
            <a:r>
              <a:rPr lang="zh-CN" altLang="en-US" sz="2000" dirty="0" smtClean="0">
                <a:latin typeface="+mn-ea"/>
              </a:rPr>
              <a:t>份额与该</a:t>
            </a:r>
            <a:r>
              <a:rPr lang="zh-CN" altLang="en-US" sz="2000" dirty="0">
                <a:latin typeface="+mn-ea"/>
              </a:rPr>
              <a:t>区域人口</a:t>
            </a:r>
            <a:r>
              <a:rPr lang="zh-CN" altLang="en-US" sz="2000" dirty="0" smtClean="0">
                <a:latin typeface="+mn-ea"/>
              </a:rPr>
              <a:t>规模、市场开放度成正比。因此，只要</a:t>
            </a:r>
            <a:r>
              <a:rPr lang="zh-CN" altLang="en-US" sz="2000" dirty="0">
                <a:latin typeface="+mn-ea"/>
              </a:rPr>
              <a:t>区域经济不是封闭经济</a:t>
            </a:r>
            <a:r>
              <a:rPr lang="zh-CN" altLang="en-US" sz="2000" dirty="0" smtClean="0">
                <a:latin typeface="+mn-ea"/>
              </a:rPr>
              <a:t>，那么</a:t>
            </a:r>
            <a:r>
              <a:rPr lang="zh-CN" altLang="en-US" sz="2000" dirty="0">
                <a:latin typeface="+mn-ea"/>
              </a:rPr>
              <a:t>人口规模较大地区理应拥有</a:t>
            </a:r>
            <a:r>
              <a:rPr lang="zh-CN" altLang="en-US" sz="2000" dirty="0" smtClean="0">
                <a:latin typeface="+mn-ea"/>
              </a:rPr>
              <a:t>大于人口</a:t>
            </a:r>
            <a:r>
              <a:rPr lang="zh-CN" altLang="en-US" sz="2000" dirty="0">
                <a:latin typeface="+mn-ea"/>
              </a:rPr>
              <a:t>份额的产业份额</a:t>
            </a:r>
            <a:r>
              <a:rPr lang="zh-CN" altLang="en-US" sz="2000" dirty="0" smtClean="0">
                <a:latin typeface="+mn-ea"/>
              </a:rPr>
              <a:t>，此时</a:t>
            </a:r>
            <a:r>
              <a:rPr lang="zh-CN" altLang="en-US" sz="2000" dirty="0">
                <a:latin typeface="+mn-ea"/>
              </a:rPr>
              <a:t>的产业配置是有效率的</a:t>
            </a:r>
            <a:r>
              <a:rPr lang="zh-CN" altLang="en-US" sz="2000" dirty="0" smtClean="0">
                <a:latin typeface="+mn-ea"/>
              </a:rPr>
              <a:t>。</a:t>
            </a:r>
            <a:endParaRPr lang="en-US" altLang="zh-CN" sz="2000" dirty="0" smtClean="0">
              <a:latin typeface="+mn-ea"/>
            </a:endParaRPr>
          </a:p>
          <a:p>
            <a:pPr marL="0" indent="540000">
              <a:buNone/>
              <a:defRPr/>
            </a:pPr>
            <a:r>
              <a:rPr lang="zh-CN" altLang="en-US" sz="2000" dirty="0" smtClean="0">
                <a:latin typeface="+mn-ea"/>
              </a:rPr>
              <a:t>社会</a:t>
            </a:r>
            <a:r>
              <a:rPr lang="zh-CN" altLang="en-US" sz="2000" dirty="0">
                <a:latin typeface="+mn-ea"/>
              </a:rPr>
              <a:t>最优的产业</a:t>
            </a:r>
            <a:r>
              <a:rPr lang="zh-CN" altLang="en-US" sz="2000" dirty="0" smtClean="0">
                <a:latin typeface="+mn-ea"/>
              </a:rPr>
              <a:t>分布是非</a:t>
            </a:r>
            <a:r>
              <a:rPr lang="zh-CN" altLang="en-US" sz="2000" dirty="0">
                <a:latin typeface="+mn-ea"/>
              </a:rPr>
              <a:t>均衡的产业分布</a:t>
            </a:r>
            <a:r>
              <a:rPr lang="zh-CN" altLang="en-US" sz="2000" dirty="0" smtClean="0">
                <a:latin typeface="+mn-ea"/>
              </a:rPr>
              <a:t>，人口</a:t>
            </a:r>
            <a:r>
              <a:rPr lang="zh-CN" altLang="en-US" sz="2000" dirty="0">
                <a:latin typeface="+mn-ea"/>
              </a:rPr>
              <a:t>规模较大区域应拥有更大份额的</a:t>
            </a:r>
            <a:r>
              <a:rPr lang="zh-CN" altLang="en-US" sz="2000" dirty="0" smtClean="0">
                <a:latin typeface="+mn-ea"/>
              </a:rPr>
              <a:t>产业，</a:t>
            </a:r>
            <a:r>
              <a:rPr lang="zh-CN" altLang="zh-CN" sz="2000" dirty="0" smtClean="0">
                <a:latin typeface="+mn-ea"/>
              </a:rPr>
              <a:t>且</a:t>
            </a:r>
            <a:r>
              <a:rPr lang="zh-CN" altLang="zh-CN" sz="2000" dirty="0">
                <a:latin typeface="+mn-ea"/>
              </a:rPr>
              <a:t>区际市场开放度较大时，人口规模较大区域的产业份额需要更大，但要注意不能超过非均衡程度的临界值。</a:t>
            </a:r>
          </a:p>
          <a:p>
            <a:pPr marL="0" indent="540000">
              <a:buNone/>
              <a:defRPr/>
            </a:pPr>
            <a:endParaRPr lang="en-US" altLang="zh-CN" sz="2000" dirty="0" smtClean="0">
              <a:latin typeface="+mn-ea"/>
            </a:endParaRPr>
          </a:p>
        </p:txBody>
      </p:sp>
      <p:sp>
        <p:nvSpPr>
          <p:cNvPr id="5" name="矩形: 圆角 39">
            <a:extLst>
              <a:ext uri="{FF2B5EF4-FFF2-40B4-BE49-F238E27FC236}">
                <a16:creationId xmlns:a16="http://schemas.microsoft.com/office/drawing/2014/main" id="{0DA38FC4-1290-4B6C-82CD-4A761DAEB56B}"/>
              </a:ext>
            </a:extLst>
          </p:cNvPr>
          <p:cNvSpPr/>
          <p:nvPr/>
        </p:nvSpPr>
        <p:spPr>
          <a:xfrm>
            <a:off x="827584" y="1381125"/>
            <a:ext cx="4968552"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2</a:t>
            </a:r>
            <a:r>
              <a:rPr lang="en-US" altLang="zh-CN" sz="2000" b="1" dirty="0" smtClean="0">
                <a:solidFill>
                  <a:prstClr val="black"/>
                </a:solidFill>
                <a:latin typeface="仿宋" pitchFamily="49" charset="-122"/>
                <a:ea typeface="仿宋" pitchFamily="49" charset="-122"/>
              </a:rPr>
              <a:t>.</a:t>
            </a:r>
            <a:r>
              <a:rPr lang="zh-CN" altLang="en-US" sz="2000" b="1" dirty="0">
                <a:solidFill>
                  <a:prstClr val="black"/>
                </a:solidFill>
                <a:latin typeface="仿宋" pitchFamily="49" charset="-122"/>
                <a:ea typeface="仿宋" pitchFamily="49" charset="-122"/>
              </a:rPr>
              <a:t>区际市场规模不均衡与产业非均衡</a:t>
            </a:r>
            <a:r>
              <a:rPr lang="zh-CN" altLang="en-US" sz="2000" b="1" dirty="0" smtClean="0">
                <a:solidFill>
                  <a:prstClr val="black"/>
                </a:solidFill>
                <a:latin typeface="仿宋" pitchFamily="49" charset="-122"/>
                <a:ea typeface="仿宋" pitchFamily="49" charset="-122"/>
              </a:rPr>
              <a:t>配置</a:t>
            </a:r>
            <a:endParaRPr lang="zh-CN" altLang="en-US" sz="2000" b="1" dirty="0">
              <a:solidFill>
                <a:prstClr val="black"/>
              </a:solidFill>
              <a:latin typeface="仿宋" pitchFamily="49" charset="-122"/>
              <a:ea typeface="仿宋" pitchFamily="49" charset="-122"/>
            </a:endParaRPr>
          </a:p>
        </p:txBody>
      </p:sp>
    </p:spTree>
    <p:extLst>
      <p:ext uri="{BB962C8B-B14F-4D97-AF65-F5344CB8AC3E}">
        <p14:creationId xmlns:p14="http://schemas.microsoft.com/office/powerpoint/2010/main" val="7796901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第二节 政府有效调控与福利改进</a:t>
            </a:r>
            <a:endParaRPr lang="zh-CN" altLang="en-US"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defRPr/>
            </a:pPr>
            <a:endParaRPr lang="en-US" altLang="zh-CN" dirty="0" smtClean="0"/>
          </a:p>
          <a:p>
            <a:pPr marL="0" indent="540000">
              <a:buNone/>
              <a:defRPr/>
            </a:pPr>
            <a:r>
              <a:rPr lang="zh-CN" altLang="en-US" sz="2000" dirty="0">
                <a:latin typeface="+mn-ea"/>
              </a:rPr>
              <a:t>政府无法消除价格扭曲现象</a:t>
            </a:r>
            <a:r>
              <a:rPr lang="zh-CN" altLang="en-US" sz="2000" dirty="0" smtClean="0">
                <a:latin typeface="+mn-ea"/>
              </a:rPr>
              <a:t>，则</a:t>
            </a:r>
            <a:r>
              <a:rPr lang="zh-CN" altLang="en-US" sz="2000" dirty="0">
                <a:latin typeface="+mn-ea"/>
              </a:rPr>
              <a:t>经济系统的总体福利水平下降</a:t>
            </a:r>
            <a:r>
              <a:rPr lang="zh-CN" altLang="en-US" sz="2000" dirty="0" smtClean="0">
                <a:latin typeface="+mn-ea"/>
              </a:rPr>
              <a:t>，经济</a:t>
            </a:r>
            <a:r>
              <a:rPr lang="zh-CN" altLang="en-US" sz="2000" dirty="0">
                <a:latin typeface="+mn-ea"/>
              </a:rPr>
              <a:t>系统</a:t>
            </a:r>
            <a:r>
              <a:rPr lang="zh-CN" altLang="en-US" sz="2000" dirty="0" smtClean="0">
                <a:latin typeface="+mn-ea"/>
              </a:rPr>
              <a:t>处于</a:t>
            </a:r>
            <a:r>
              <a:rPr lang="zh-CN" altLang="en-US" sz="2000" dirty="0">
                <a:latin typeface="+mn-ea"/>
              </a:rPr>
              <a:t>次优状态</a:t>
            </a:r>
            <a:r>
              <a:rPr lang="zh-CN" altLang="en-US" sz="2000" dirty="0" smtClean="0">
                <a:latin typeface="+mn-ea"/>
              </a:rPr>
              <a:t>，称</a:t>
            </a:r>
            <a:r>
              <a:rPr lang="zh-CN" altLang="en-US" sz="2000" dirty="0">
                <a:latin typeface="+mn-ea"/>
              </a:rPr>
              <a:t>此时的政府干预为无效干预。纯粹市场力作用下的区际产业</a:t>
            </a:r>
            <a:r>
              <a:rPr lang="zh-CN" altLang="en-US" sz="2000" dirty="0" smtClean="0">
                <a:latin typeface="+mn-ea"/>
              </a:rPr>
              <a:t>配置</a:t>
            </a:r>
            <a:r>
              <a:rPr lang="zh-CN" altLang="en-US" sz="2000" dirty="0">
                <a:latin typeface="+mn-ea"/>
              </a:rPr>
              <a:t>会</a:t>
            </a:r>
            <a:r>
              <a:rPr lang="zh-CN" altLang="en-US" sz="2000" dirty="0" smtClean="0">
                <a:latin typeface="+mn-ea"/>
              </a:rPr>
              <a:t>降低</a:t>
            </a:r>
            <a:r>
              <a:rPr lang="zh-CN" altLang="en-US" sz="2000" dirty="0">
                <a:latin typeface="+mn-ea"/>
              </a:rPr>
              <a:t>经济系统总体的福利水平</a:t>
            </a:r>
            <a:r>
              <a:rPr lang="zh-CN" altLang="en-US" sz="2000" dirty="0" smtClean="0">
                <a:latin typeface="+mn-ea"/>
              </a:rPr>
              <a:t>，故称其为</a:t>
            </a:r>
            <a:r>
              <a:rPr lang="zh-CN" altLang="en-US" sz="2000" dirty="0">
                <a:latin typeface="+mn-ea"/>
              </a:rPr>
              <a:t>社会次优的产业配置</a:t>
            </a:r>
            <a:r>
              <a:rPr lang="zh-CN" altLang="en-US" sz="2000" dirty="0" smtClean="0">
                <a:latin typeface="+mn-ea"/>
              </a:rPr>
              <a:t>；称</a:t>
            </a:r>
            <a:r>
              <a:rPr lang="zh-CN" altLang="en-US" sz="2000" dirty="0">
                <a:latin typeface="+mn-ea"/>
              </a:rPr>
              <a:t>政府有效</a:t>
            </a:r>
            <a:r>
              <a:rPr lang="zh-CN" altLang="en-US" sz="2000" dirty="0" smtClean="0">
                <a:latin typeface="+mn-ea"/>
              </a:rPr>
              <a:t>调控下</a:t>
            </a:r>
            <a:r>
              <a:rPr lang="zh-CN" altLang="en-US" sz="2000" dirty="0">
                <a:latin typeface="+mn-ea"/>
              </a:rPr>
              <a:t>的区际产业配置为社会最优的产业配置</a:t>
            </a:r>
            <a:r>
              <a:rPr lang="zh-CN" altLang="en-US" sz="2000" dirty="0" smtClean="0">
                <a:latin typeface="+mn-ea"/>
              </a:rPr>
              <a:t>。</a:t>
            </a:r>
            <a:endParaRPr lang="en-US" altLang="zh-CN" sz="2000" dirty="0" smtClean="0">
              <a:latin typeface="+mn-ea"/>
            </a:endParaRPr>
          </a:p>
          <a:p>
            <a:pPr marL="0" indent="540000">
              <a:buNone/>
              <a:defRPr/>
            </a:pPr>
            <a:r>
              <a:rPr lang="zh-CN" altLang="en-US" sz="2000" dirty="0">
                <a:latin typeface="+mn-ea"/>
              </a:rPr>
              <a:t>市场配置强调的是</a:t>
            </a:r>
            <a:r>
              <a:rPr lang="zh-CN" altLang="en-US" sz="2000" dirty="0" smtClean="0">
                <a:latin typeface="+mn-ea"/>
              </a:rPr>
              <a:t>收入</a:t>
            </a:r>
            <a:r>
              <a:rPr lang="zh-CN" altLang="en-US" sz="2000" dirty="0">
                <a:latin typeface="+mn-ea"/>
              </a:rPr>
              <a:t>水平的高低</a:t>
            </a:r>
            <a:r>
              <a:rPr lang="zh-CN" altLang="en-US" sz="2000" dirty="0" smtClean="0">
                <a:latin typeface="+mn-ea"/>
              </a:rPr>
              <a:t>，当</a:t>
            </a:r>
            <a:r>
              <a:rPr lang="zh-CN" altLang="en-US" sz="2000" dirty="0">
                <a:latin typeface="+mn-ea"/>
              </a:rPr>
              <a:t>某一个区域的收入水平较高时</a:t>
            </a:r>
            <a:r>
              <a:rPr lang="zh-CN" altLang="en-US" sz="2000" dirty="0" smtClean="0">
                <a:latin typeface="+mn-ea"/>
              </a:rPr>
              <a:t>，市场</a:t>
            </a:r>
            <a:r>
              <a:rPr lang="zh-CN" altLang="en-US" sz="2000" dirty="0">
                <a:latin typeface="+mn-ea"/>
              </a:rPr>
              <a:t>会把更多的产业配置在</a:t>
            </a:r>
            <a:r>
              <a:rPr lang="zh-CN" altLang="en-US" sz="2000" dirty="0" smtClean="0">
                <a:latin typeface="+mn-ea"/>
              </a:rPr>
              <a:t>该区域，进而</a:t>
            </a:r>
            <a:r>
              <a:rPr lang="zh-CN" altLang="en-US" sz="2000" dirty="0">
                <a:latin typeface="+mn-ea"/>
              </a:rPr>
              <a:t>扩大区际收入差距</a:t>
            </a:r>
            <a:r>
              <a:rPr lang="zh-CN" altLang="en-US" sz="2000" dirty="0" smtClean="0">
                <a:latin typeface="+mn-ea"/>
              </a:rPr>
              <a:t>。因此，除了</a:t>
            </a:r>
            <a:r>
              <a:rPr lang="zh-CN" altLang="en-US" sz="2000" dirty="0">
                <a:latin typeface="+mn-ea"/>
              </a:rPr>
              <a:t>一些特殊情况</a:t>
            </a:r>
            <a:r>
              <a:rPr lang="zh-CN" altLang="en-US" sz="2000" dirty="0" smtClean="0">
                <a:latin typeface="+mn-ea"/>
              </a:rPr>
              <a:t>，市场</a:t>
            </a:r>
            <a:r>
              <a:rPr lang="zh-CN" altLang="en-US" sz="2000" dirty="0">
                <a:latin typeface="+mn-ea"/>
              </a:rPr>
              <a:t>力作用下的</a:t>
            </a:r>
            <a:r>
              <a:rPr lang="zh-CN" altLang="en-US" sz="2000" dirty="0" smtClean="0">
                <a:latin typeface="+mn-ea"/>
              </a:rPr>
              <a:t>产业配置</a:t>
            </a:r>
            <a:r>
              <a:rPr lang="zh-CN" altLang="en-US" sz="2000" dirty="0">
                <a:latin typeface="+mn-ea"/>
              </a:rPr>
              <a:t>是缺乏公平的</a:t>
            </a:r>
            <a:r>
              <a:rPr lang="zh-CN" altLang="en-US" sz="2000" dirty="0" smtClean="0">
                <a:latin typeface="+mn-ea"/>
              </a:rPr>
              <a:t>。且市场</a:t>
            </a:r>
            <a:r>
              <a:rPr lang="zh-CN" altLang="en-US" sz="2000" dirty="0">
                <a:latin typeface="+mn-ea"/>
              </a:rPr>
              <a:t>开放度</a:t>
            </a:r>
            <a:r>
              <a:rPr lang="zh-CN" altLang="en-US" sz="2000" dirty="0" smtClean="0">
                <a:latin typeface="+mn-ea"/>
              </a:rPr>
              <a:t>越大，则</a:t>
            </a:r>
            <a:r>
              <a:rPr lang="zh-CN" altLang="en-US" sz="2000" dirty="0">
                <a:latin typeface="+mn-ea"/>
              </a:rPr>
              <a:t>市场配置无效率程度就越大</a:t>
            </a:r>
            <a:r>
              <a:rPr lang="zh-CN" altLang="en-US" sz="2000" dirty="0" smtClean="0">
                <a:latin typeface="+mn-ea"/>
              </a:rPr>
              <a:t>。</a:t>
            </a:r>
            <a:endParaRPr lang="en-US" altLang="zh-CN" sz="2000" dirty="0" smtClean="0">
              <a:latin typeface="+mn-ea"/>
            </a:endParaRPr>
          </a:p>
          <a:p>
            <a:pPr marL="0" indent="540000">
              <a:buNone/>
              <a:defRPr/>
            </a:pPr>
            <a:r>
              <a:rPr lang="zh-CN" altLang="en-US" sz="2000" dirty="0">
                <a:latin typeface="+mn-ea"/>
              </a:rPr>
              <a:t>要实现</a:t>
            </a:r>
            <a:r>
              <a:rPr lang="zh-CN" altLang="en-US" sz="2000" dirty="0" smtClean="0">
                <a:latin typeface="+mn-ea"/>
              </a:rPr>
              <a:t>经济</a:t>
            </a:r>
            <a:r>
              <a:rPr lang="zh-CN" altLang="en-US" sz="2000" dirty="0">
                <a:latin typeface="+mn-ea"/>
              </a:rPr>
              <a:t>的快速发展</a:t>
            </a:r>
            <a:r>
              <a:rPr lang="zh-CN" altLang="en-US" sz="2000" dirty="0" smtClean="0">
                <a:latin typeface="+mn-ea"/>
              </a:rPr>
              <a:t>，则</a:t>
            </a:r>
            <a:r>
              <a:rPr lang="zh-CN" altLang="en-US" sz="2000" dirty="0">
                <a:latin typeface="+mn-ea"/>
              </a:rPr>
              <a:t>应实行开放</a:t>
            </a:r>
            <a:r>
              <a:rPr lang="zh-CN" altLang="en-US" sz="2000" dirty="0" smtClean="0">
                <a:latin typeface="+mn-ea"/>
              </a:rPr>
              <a:t>政策，但</a:t>
            </a:r>
            <a:r>
              <a:rPr lang="zh-CN" altLang="en-US" sz="2000" dirty="0">
                <a:latin typeface="+mn-ea"/>
              </a:rPr>
              <a:t>要</a:t>
            </a:r>
            <a:r>
              <a:rPr lang="zh-CN" altLang="en-US" sz="2000" dirty="0" smtClean="0">
                <a:latin typeface="+mn-ea"/>
              </a:rPr>
              <a:t>实现区际</a:t>
            </a:r>
            <a:r>
              <a:rPr lang="zh-CN" altLang="en-US" sz="2000" dirty="0">
                <a:latin typeface="+mn-ea"/>
              </a:rPr>
              <a:t>协调发展</a:t>
            </a:r>
            <a:r>
              <a:rPr lang="zh-CN" altLang="en-US" sz="2000" dirty="0" smtClean="0">
                <a:latin typeface="+mn-ea"/>
              </a:rPr>
              <a:t>，区际</a:t>
            </a:r>
            <a:r>
              <a:rPr lang="zh-CN" altLang="en-US" sz="2000" dirty="0">
                <a:latin typeface="+mn-ea"/>
              </a:rPr>
              <a:t>市场开放度要适中</a:t>
            </a:r>
            <a:r>
              <a:rPr lang="zh-CN" altLang="en-US" sz="2000" dirty="0" smtClean="0">
                <a:latin typeface="+mn-ea"/>
              </a:rPr>
              <a:t>，发达</a:t>
            </a:r>
            <a:r>
              <a:rPr lang="zh-CN" altLang="en-US" sz="2000" dirty="0">
                <a:latin typeface="+mn-ea"/>
              </a:rPr>
              <a:t>地区和欠发达地区在市场</a:t>
            </a:r>
            <a:r>
              <a:rPr lang="zh-CN" altLang="en-US" sz="2000" dirty="0" smtClean="0">
                <a:latin typeface="+mn-ea"/>
              </a:rPr>
              <a:t>开放</a:t>
            </a:r>
            <a:r>
              <a:rPr lang="zh-CN" altLang="en-US" sz="2000" dirty="0">
                <a:latin typeface="+mn-ea"/>
              </a:rPr>
              <a:t>度方面要有一定的梯度</a:t>
            </a:r>
            <a:r>
              <a:rPr lang="zh-CN" altLang="en-US" sz="2000" dirty="0" smtClean="0">
                <a:latin typeface="+mn-ea"/>
              </a:rPr>
              <a:t>。因此欠</a:t>
            </a:r>
            <a:r>
              <a:rPr lang="zh-CN" altLang="en-US" sz="2000" dirty="0">
                <a:latin typeface="+mn-ea"/>
              </a:rPr>
              <a:t>发达地区和发达地区应实行差别化的政策</a:t>
            </a:r>
            <a:r>
              <a:rPr lang="zh-CN" altLang="en-US" sz="2000" dirty="0" smtClean="0">
                <a:latin typeface="+mn-ea"/>
              </a:rPr>
              <a:t>，这种</a:t>
            </a:r>
            <a:r>
              <a:rPr lang="zh-CN" altLang="en-US" sz="2000" dirty="0">
                <a:latin typeface="+mn-ea"/>
              </a:rPr>
              <a:t>差别化的政策正是由政府宏观调控来解决的问题。</a:t>
            </a:r>
            <a:endParaRPr lang="en-US" altLang="zh-CN" sz="2000" dirty="0">
              <a:latin typeface="+mn-ea"/>
            </a:endParaRPr>
          </a:p>
        </p:txBody>
      </p:sp>
      <p:sp>
        <p:nvSpPr>
          <p:cNvPr id="4" name="矩形: 圆角 39">
            <a:extLst>
              <a:ext uri="{FF2B5EF4-FFF2-40B4-BE49-F238E27FC236}">
                <a16:creationId xmlns:a16="http://schemas.microsoft.com/office/drawing/2014/main" id="{6486604E-96FB-46CA-9C82-85C993CF048F}"/>
              </a:ext>
            </a:extLst>
          </p:cNvPr>
          <p:cNvSpPr/>
          <p:nvPr/>
        </p:nvSpPr>
        <p:spPr>
          <a:xfrm>
            <a:off x="431478" y="1199748"/>
            <a:ext cx="5076626" cy="576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3</a:t>
            </a:r>
            <a:r>
              <a:rPr lang="zh-CN" altLang="en-US" sz="2400" b="1" dirty="0" smtClean="0">
                <a:solidFill>
                  <a:prstClr val="black"/>
                </a:solidFill>
                <a:latin typeface="仿宋" pitchFamily="49" charset="-122"/>
                <a:ea typeface="仿宋" pitchFamily="49" charset="-122"/>
              </a:rPr>
              <a:t>、政府调控无效时的社会福利损失</a:t>
            </a:r>
            <a:endParaRPr lang="zh-CN" altLang="en-US" sz="2400" b="1" dirty="0">
              <a:solidFill>
                <a:prstClr val="black"/>
              </a:solidFill>
              <a:latin typeface="仿宋" pitchFamily="49" charset="-122"/>
              <a:ea typeface="仿宋" pitchFamily="49" charset="-122"/>
            </a:endParaRPr>
          </a:p>
        </p:txBody>
      </p:sp>
    </p:spTree>
    <p:extLst>
      <p:ext uri="{BB962C8B-B14F-4D97-AF65-F5344CB8AC3E}">
        <p14:creationId xmlns:p14="http://schemas.microsoft.com/office/powerpoint/2010/main" val="17307835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6407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200" dirty="0" smtClean="0"/>
              <a:t>第三节 </a:t>
            </a:r>
            <a:r>
              <a:rPr lang="zh-CN" altLang="en-US" sz="3200" b="1" dirty="0" smtClean="0"/>
              <a:t>影响我国国民收入区际差距的要素分析</a:t>
            </a:r>
            <a:endParaRPr lang="zh-CN" altLang="en-US" sz="3200"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marL="0" indent="0">
              <a:buFontTx/>
              <a:buNone/>
              <a:defRPr/>
            </a:pPr>
            <a:r>
              <a:rPr lang="en-US" altLang="zh-CN" sz="2000" smtClean="0"/>
              <a:t>        </a:t>
            </a:r>
            <a:endParaRPr lang="en-US" altLang="zh-CN" sz="2000" dirty="0" smtClean="0"/>
          </a:p>
          <a:p>
            <a:pPr marL="0" indent="540000">
              <a:buNone/>
            </a:pPr>
            <a:endParaRPr lang="en-US" altLang="zh-CN" sz="2000" dirty="0" smtClean="0">
              <a:latin typeface="+mn-ea"/>
            </a:endParaRPr>
          </a:p>
          <a:p>
            <a:pPr marL="0" indent="540000">
              <a:buNone/>
            </a:pPr>
            <a:r>
              <a:rPr lang="zh-CN" altLang="en-US" sz="2000" dirty="0">
                <a:latin typeface="+mn-ea"/>
              </a:rPr>
              <a:t>我国东部地区东临太平洋</a:t>
            </a:r>
            <a:r>
              <a:rPr lang="zh-CN" altLang="en-US" sz="2000" dirty="0" smtClean="0">
                <a:latin typeface="+mn-ea"/>
              </a:rPr>
              <a:t>，有着</a:t>
            </a:r>
            <a:r>
              <a:rPr lang="zh-CN" altLang="en-US" sz="2000" dirty="0">
                <a:latin typeface="+mn-ea"/>
              </a:rPr>
              <a:t>漫长的海岸线</a:t>
            </a:r>
            <a:r>
              <a:rPr lang="zh-CN" altLang="en-US" sz="2000" dirty="0" smtClean="0">
                <a:latin typeface="+mn-ea"/>
              </a:rPr>
              <a:t>，与</a:t>
            </a:r>
            <a:r>
              <a:rPr lang="zh-CN" altLang="en-US" sz="2000" dirty="0">
                <a:latin typeface="+mn-ea"/>
              </a:rPr>
              <a:t>日本</a:t>
            </a:r>
            <a:r>
              <a:rPr lang="zh-CN" altLang="en-US" sz="2000" dirty="0" smtClean="0">
                <a:latin typeface="+mn-ea"/>
              </a:rPr>
              <a:t>、</a:t>
            </a:r>
            <a:r>
              <a:rPr lang="zh-CN" altLang="en-US" sz="2000" dirty="0">
                <a:latin typeface="+mn-ea"/>
              </a:rPr>
              <a:t>韩国及诸多东盟国家相毗邻</a:t>
            </a:r>
            <a:r>
              <a:rPr lang="zh-CN" altLang="en-US" sz="2000" dirty="0" smtClean="0">
                <a:latin typeface="+mn-ea"/>
              </a:rPr>
              <a:t>，地理位置</a:t>
            </a:r>
            <a:r>
              <a:rPr lang="zh-CN" altLang="en-US" sz="2000" dirty="0">
                <a:latin typeface="+mn-ea"/>
              </a:rPr>
              <a:t>优越</a:t>
            </a:r>
            <a:r>
              <a:rPr lang="zh-CN" altLang="en-US" sz="2000" dirty="0" smtClean="0">
                <a:latin typeface="+mn-ea"/>
              </a:rPr>
              <a:t>，交通条件</a:t>
            </a:r>
            <a:r>
              <a:rPr lang="zh-CN" altLang="en-US" sz="2000" dirty="0">
                <a:latin typeface="+mn-ea"/>
              </a:rPr>
              <a:t>便利</a:t>
            </a:r>
            <a:r>
              <a:rPr lang="zh-CN" altLang="en-US" sz="2000" dirty="0" smtClean="0">
                <a:latin typeface="+mn-ea"/>
              </a:rPr>
              <a:t>，是</a:t>
            </a:r>
            <a:r>
              <a:rPr lang="zh-CN" altLang="en-US" sz="2000" dirty="0">
                <a:latin typeface="+mn-ea"/>
              </a:rPr>
              <a:t>我国改革开放的先发地区</a:t>
            </a:r>
            <a:r>
              <a:rPr lang="zh-CN" altLang="en-US" sz="2000" dirty="0" smtClean="0">
                <a:latin typeface="+mn-ea"/>
              </a:rPr>
              <a:t>，也</a:t>
            </a:r>
            <a:r>
              <a:rPr lang="zh-CN" altLang="en-US" sz="2000" dirty="0">
                <a:latin typeface="+mn-ea"/>
              </a:rPr>
              <a:t>是</a:t>
            </a:r>
            <a:r>
              <a:rPr lang="zh-CN" altLang="en-US" sz="2000" dirty="0" smtClean="0">
                <a:latin typeface="+mn-ea"/>
              </a:rPr>
              <a:t>交通</a:t>
            </a:r>
            <a:r>
              <a:rPr lang="zh-CN" altLang="en-US" sz="2000" dirty="0">
                <a:latin typeface="+mn-ea"/>
              </a:rPr>
              <a:t>发达</a:t>
            </a:r>
            <a:r>
              <a:rPr lang="zh-CN" altLang="en-US" sz="2000" dirty="0" smtClean="0">
                <a:latin typeface="+mn-ea"/>
              </a:rPr>
              <a:t>、城市</a:t>
            </a:r>
            <a:r>
              <a:rPr lang="zh-CN" altLang="en-US" sz="2000" dirty="0">
                <a:latin typeface="+mn-ea"/>
              </a:rPr>
              <a:t>密布</a:t>
            </a:r>
            <a:r>
              <a:rPr lang="zh-CN" altLang="en-US" sz="2000" dirty="0" smtClean="0">
                <a:latin typeface="+mn-ea"/>
              </a:rPr>
              <a:t>、基础</a:t>
            </a:r>
            <a:r>
              <a:rPr lang="zh-CN" altLang="en-US" sz="2000" dirty="0">
                <a:latin typeface="+mn-ea"/>
              </a:rPr>
              <a:t>设施较完备</a:t>
            </a:r>
            <a:r>
              <a:rPr lang="zh-CN" altLang="en-US" sz="2000" dirty="0" smtClean="0">
                <a:latin typeface="+mn-ea"/>
              </a:rPr>
              <a:t>、自我</a:t>
            </a:r>
            <a:r>
              <a:rPr lang="zh-CN" altLang="en-US" sz="2000" dirty="0">
                <a:latin typeface="+mn-ea"/>
              </a:rPr>
              <a:t>发展能力强的区域</a:t>
            </a:r>
            <a:r>
              <a:rPr lang="zh-CN" altLang="en-US" sz="2000" dirty="0" smtClean="0">
                <a:latin typeface="+mn-ea"/>
              </a:rPr>
              <a:t>。</a:t>
            </a:r>
            <a:endParaRPr lang="en-US" altLang="zh-CN" sz="2000" dirty="0" smtClean="0">
              <a:latin typeface="+mn-ea"/>
            </a:endParaRPr>
          </a:p>
          <a:p>
            <a:pPr marL="0" indent="540000">
              <a:buNone/>
            </a:pPr>
            <a:endParaRPr lang="en-US" altLang="zh-CN" sz="2000" dirty="0">
              <a:latin typeface="+mn-ea"/>
            </a:endParaRPr>
          </a:p>
          <a:p>
            <a:pPr marL="0" indent="540000">
              <a:buNone/>
            </a:pPr>
            <a:endParaRPr lang="en-US" altLang="zh-CN" sz="2000" dirty="0" smtClean="0">
              <a:latin typeface="+mn-ea"/>
            </a:endParaRPr>
          </a:p>
          <a:p>
            <a:pPr marL="0" indent="540000">
              <a:buNone/>
            </a:pPr>
            <a:r>
              <a:rPr lang="zh-CN" altLang="en-US" sz="2000" dirty="0">
                <a:latin typeface="+mn-ea"/>
              </a:rPr>
              <a:t>交通</a:t>
            </a:r>
            <a:r>
              <a:rPr lang="zh-CN" altLang="en-US" sz="2000" dirty="0" smtClean="0">
                <a:latin typeface="+mn-ea"/>
              </a:rPr>
              <a:t>运输</a:t>
            </a:r>
            <a:r>
              <a:rPr lang="zh-CN" altLang="en-US" sz="2000" dirty="0">
                <a:latin typeface="+mn-ea"/>
              </a:rPr>
              <a:t>是</a:t>
            </a:r>
            <a:r>
              <a:rPr lang="zh-CN" altLang="en-US" sz="2000" dirty="0" smtClean="0">
                <a:latin typeface="+mn-ea"/>
              </a:rPr>
              <a:t>经济</a:t>
            </a:r>
            <a:r>
              <a:rPr lang="zh-CN" altLang="en-US" sz="2000" dirty="0">
                <a:latin typeface="+mn-ea"/>
              </a:rPr>
              <a:t>联系的</a:t>
            </a:r>
            <a:r>
              <a:rPr lang="zh-CN" altLang="en-US" sz="2000" dirty="0" smtClean="0">
                <a:latin typeface="+mn-ea"/>
              </a:rPr>
              <a:t>主要手段。交通运输条件在各个</a:t>
            </a:r>
            <a:r>
              <a:rPr lang="zh-CN" altLang="en-US" sz="2000" dirty="0">
                <a:latin typeface="+mn-ea"/>
              </a:rPr>
              <a:t>层面都具备对区域经济的决定作用</a:t>
            </a:r>
            <a:r>
              <a:rPr lang="zh-CN" altLang="en-US" sz="2000" dirty="0" smtClean="0">
                <a:latin typeface="+mn-ea"/>
              </a:rPr>
              <a:t>。</a:t>
            </a:r>
            <a:endParaRPr lang="en-US" altLang="zh-CN" sz="2000" dirty="0" smtClean="0">
              <a:latin typeface="+mn-ea"/>
            </a:endParaRPr>
          </a:p>
          <a:p>
            <a:pPr marL="0" indent="540000">
              <a:buNone/>
            </a:pPr>
            <a:r>
              <a:rPr lang="zh-CN" altLang="en-US" sz="2000" dirty="0" smtClean="0">
                <a:latin typeface="+mn-ea"/>
              </a:rPr>
              <a:t>沿海</a:t>
            </a:r>
            <a:r>
              <a:rPr lang="zh-CN" altLang="en-US" sz="2000" dirty="0">
                <a:latin typeface="+mn-ea"/>
              </a:rPr>
              <a:t>的</a:t>
            </a:r>
            <a:r>
              <a:rPr lang="zh-CN" altLang="en-US" sz="2000" dirty="0" smtClean="0">
                <a:latin typeface="+mn-ea"/>
              </a:rPr>
              <a:t>城市是</a:t>
            </a:r>
            <a:r>
              <a:rPr lang="zh-CN" altLang="en-US" sz="2000" dirty="0">
                <a:latin typeface="+mn-ea"/>
              </a:rPr>
              <a:t>广大的中国国内各种现代交通的要冲和生产要素集散的</a:t>
            </a:r>
            <a:r>
              <a:rPr lang="zh-CN" altLang="en-US" sz="2000" dirty="0" smtClean="0">
                <a:latin typeface="+mn-ea"/>
              </a:rPr>
              <a:t>枢纽。它们</a:t>
            </a:r>
            <a:r>
              <a:rPr lang="zh-CN" altLang="en-US" sz="2000" dirty="0">
                <a:latin typeface="+mn-ea"/>
              </a:rPr>
              <a:t>有广阔的内陆腹地作为依托</a:t>
            </a:r>
            <a:r>
              <a:rPr lang="zh-CN" altLang="en-US" sz="2000" dirty="0" smtClean="0">
                <a:latin typeface="+mn-ea"/>
              </a:rPr>
              <a:t>，与</a:t>
            </a:r>
            <a:r>
              <a:rPr lang="zh-CN" altLang="en-US" sz="2000" dirty="0">
                <a:latin typeface="+mn-ea"/>
              </a:rPr>
              <a:t>周邻地区形成了密切的相互依存</a:t>
            </a:r>
            <a:r>
              <a:rPr lang="zh-CN" altLang="en-US" sz="2000" dirty="0" smtClean="0">
                <a:latin typeface="+mn-ea"/>
              </a:rPr>
              <a:t>关系，同时也具备优越的国际运输条件。</a:t>
            </a:r>
            <a:endParaRPr lang="en-US" altLang="zh-CN" sz="2000" dirty="0">
              <a:latin typeface="+mn-ea"/>
            </a:endParaRPr>
          </a:p>
        </p:txBody>
      </p:sp>
      <p:sp>
        <p:nvSpPr>
          <p:cNvPr id="4" name="矩形: 圆角 39">
            <a:extLst>
              <a:ext uri="{FF2B5EF4-FFF2-40B4-BE49-F238E27FC236}">
                <a16:creationId xmlns:a16="http://schemas.microsoft.com/office/drawing/2014/main" id="{6486604E-96FB-46CA-9C82-85C993CF048F}"/>
              </a:ext>
            </a:extLst>
          </p:cNvPr>
          <p:cNvSpPr/>
          <p:nvPr/>
        </p:nvSpPr>
        <p:spPr>
          <a:xfrm>
            <a:off x="467544" y="1312113"/>
            <a:ext cx="2088232" cy="576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1</a:t>
            </a:r>
            <a:r>
              <a:rPr lang="zh-CN" altLang="en-US" sz="2400" b="1" dirty="0" smtClean="0">
                <a:solidFill>
                  <a:prstClr val="black"/>
                </a:solidFill>
                <a:latin typeface="仿宋" pitchFamily="49" charset="-122"/>
                <a:ea typeface="仿宋" pitchFamily="49" charset="-122"/>
              </a:rPr>
              <a:t>、</a:t>
            </a:r>
            <a:r>
              <a:rPr lang="zh-CN" altLang="en-US" sz="2400" b="1" dirty="0">
                <a:solidFill>
                  <a:prstClr val="black"/>
                </a:solidFill>
                <a:latin typeface="仿宋" pitchFamily="49" charset="-122"/>
                <a:ea typeface="仿宋" pitchFamily="49" charset="-122"/>
              </a:rPr>
              <a:t>区位优势</a:t>
            </a:r>
          </a:p>
        </p:txBody>
      </p:sp>
      <p:sp>
        <p:nvSpPr>
          <p:cNvPr id="5" name="矩形: 圆角 39">
            <a:extLst>
              <a:ext uri="{FF2B5EF4-FFF2-40B4-BE49-F238E27FC236}">
                <a16:creationId xmlns:a16="http://schemas.microsoft.com/office/drawing/2014/main" id="{0DA38FC4-1290-4B6C-82CD-4A761DAEB56B}"/>
              </a:ext>
            </a:extLst>
          </p:cNvPr>
          <p:cNvSpPr/>
          <p:nvPr/>
        </p:nvSpPr>
        <p:spPr>
          <a:xfrm>
            <a:off x="827584" y="2072163"/>
            <a:ext cx="1584176"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1</a:t>
            </a:r>
            <a:r>
              <a:rPr lang="en-US" altLang="zh-CN" sz="2000" b="1" dirty="0" smtClean="0">
                <a:solidFill>
                  <a:prstClr val="black"/>
                </a:solidFill>
                <a:latin typeface="仿宋" pitchFamily="49" charset="-122"/>
                <a:ea typeface="仿宋" pitchFamily="49" charset="-122"/>
              </a:rPr>
              <a:t>.</a:t>
            </a:r>
            <a:r>
              <a:rPr lang="zh-CN" altLang="en-US" sz="2000" b="1" dirty="0">
                <a:solidFill>
                  <a:prstClr val="black"/>
                </a:solidFill>
                <a:latin typeface="仿宋" pitchFamily="49" charset="-122"/>
                <a:ea typeface="仿宋" pitchFamily="49" charset="-122"/>
              </a:rPr>
              <a:t>自然条件</a:t>
            </a:r>
          </a:p>
        </p:txBody>
      </p:sp>
      <p:sp>
        <p:nvSpPr>
          <p:cNvPr id="6" name="矩形: 圆角 39">
            <a:extLst>
              <a:ext uri="{FF2B5EF4-FFF2-40B4-BE49-F238E27FC236}">
                <a16:creationId xmlns:a16="http://schemas.microsoft.com/office/drawing/2014/main" id="{0DA38FC4-1290-4B6C-82CD-4A761DAEB56B}"/>
              </a:ext>
            </a:extLst>
          </p:cNvPr>
          <p:cNvSpPr/>
          <p:nvPr/>
        </p:nvSpPr>
        <p:spPr>
          <a:xfrm>
            <a:off x="827584" y="3665437"/>
            <a:ext cx="2088232"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2</a:t>
            </a:r>
            <a:r>
              <a:rPr lang="en-US" altLang="zh-CN" sz="2000" b="1" dirty="0" smtClean="0">
                <a:solidFill>
                  <a:prstClr val="black"/>
                </a:solidFill>
                <a:latin typeface="仿宋" pitchFamily="49" charset="-122"/>
                <a:ea typeface="仿宋" pitchFamily="49" charset="-122"/>
              </a:rPr>
              <a:t>.</a:t>
            </a:r>
            <a:r>
              <a:rPr lang="zh-CN" altLang="en-US" sz="2000" b="1" dirty="0">
                <a:solidFill>
                  <a:prstClr val="black"/>
                </a:solidFill>
                <a:latin typeface="仿宋" pitchFamily="49" charset="-122"/>
                <a:ea typeface="仿宋" pitchFamily="49" charset="-122"/>
              </a:rPr>
              <a:t>交通运输</a:t>
            </a:r>
            <a:r>
              <a:rPr lang="zh-CN" altLang="en-US" sz="2000" b="1" dirty="0" smtClean="0">
                <a:solidFill>
                  <a:prstClr val="black"/>
                </a:solidFill>
                <a:latin typeface="仿宋" pitchFamily="49" charset="-122"/>
                <a:ea typeface="仿宋" pitchFamily="49" charset="-122"/>
              </a:rPr>
              <a:t>条件</a:t>
            </a:r>
            <a:endParaRPr lang="zh-CN" altLang="en-US" sz="2000" b="1" dirty="0">
              <a:solidFill>
                <a:prstClr val="black"/>
              </a:solidFill>
              <a:latin typeface="仿宋" pitchFamily="49" charset="-122"/>
              <a:ea typeface="仿宋" pitchFamily="49" charset="-122"/>
            </a:endParaRPr>
          </a:p>
        </p:txBody>
      </p:sp>
    </p:spTree>
    <p:extLst>
      <p:ext uri="{BB962C8B-B14F-4D97-AF65-F5344CB8AC3E}">
        <p14:creationId xmlns:p14="http://schemas.microsoft.com/office/powerpoint/2010/main" val="8889971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6407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200" dirty="0" smtClean="0"/>
              <a:t>第三节 影响我国国民收入区际差距的要素分析</a:t>
            </a:r>
            <a:endParaRPr lang="zh-CN" altLang="en-US" sz="3200"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marL="0" indent="0">
              <a:buFontTx/>
              <a:buNone/>
              <a:defRPr/>
            </a:pPr>
            <a:r>
              <a:rPr lang="en-US" altLang="zh-CN" sz="2000" smtClean="0"/>
              <a:t>        </a:t>
            </a:r>
            <a:endParaRPr lang="en-US" altLang="zh-CN" sz="2000" dirty="0" smtClean="0"/>
          </a:p>
          <a:p>
            <a:pPr marL="0" indent="540000">
              <a:buNone/>
            </a:pPr>
            <a:endParaRPr lang="en-US" altLang="zh-CN" sz="2000" dirty="0" smtClean="0">
              <a:latin typeface="+mn-ea"/>
            </a:endParaRPr>
          </a:p>
          <a:p>
            <a:pPr marL="0" indent="540000">
              <a:buNone/>
            </a:pPr>
            <a:r>
              <a:rPr lang="zh-CN" altLang="en-US" sz="2000" dirty="0">
                <a:latin typeface="+mn-ea"/>
              </a:rPr>
              <a:t>新中国成立后的近</a:t>
            </a:r>
            <a:r>
              <a:rPr lang="en-US" altLang="zh-CN" sz="2000" dirty="0">
                <a:latin typeface="+mn-ea"/>
              </a:rPr>
              <a:t>30</a:t>
            </a:r>
            <a:r>
              <a:rPr lang="zh-CN" altLang="en-US" sz="2000" dirty="0">
                <a:latin typeface="+mn-ea"/>
              </a:rPr>
              <a:t>年间，中西部与沿海地区的产业结构差距不断拉大。改革开放后，市场因素在产业发展中的作用越来越大。沿海地区既有产业基础优势，更有市场优势，再加上国家实施非均衡发展战略，优先支持东部地区的经济发展，因此东部的产业优势不断得到强化。</a:t>
            </a:r>
            <a:endParaRPr lang="en-US" altLang="zh-CN" sz="2000" dirty="0">
              <a:latin typeface="+mn-ea"/>
            </a:endParaRPr>
          </a:p>
          <a:p>
            <a:pPr marL="0" indent="540000">
              <a:buNone/>
            </a:pPr>
            <a:endParaRPr lang="en-US" altLang="zh-CN" sz="2000" dirty="0" smtClean="0">
              <a:latin typeface="+mn-ea"/>
            </a:endParaRPr>
          </a:p>
          <a:p>
            <a:pPr marL="0" indent="540000">
              <a:buNone/>
            </a:pPr>
            <a:r>
              <a:rPr lang="zh-CN" altLang="en-US" sz="2000" dirty="0">
                <a:latin typeface="+mn-ea"/>
              </a:rPr>
              <a:t>东部地区是我国人口最为密集的地带</a:t>
            </a:r>
            <a:r>
              <a:rPr lang="zh-CN" altLang="en-US" sz="2000" dirty="0" smtClean="0">
                <a:latin typeface="+mn-ea"/>
              </a:rPr>
              <a:t>，人口</a:t>
            </a:r>
            <a:r>
              <a:rPr lang="zh-CN" altLang="en-US" sz="2000" dirty="0">
                <a:latin typeface="+mn-ea"/>
              </a:rPr>
              <a:t>基数大</a:t>
            </a:r>
            <a:r>
              <a:rPr lang="zh-CN" altLang="en-US" sz="2000" dirty="0" smtClean="0">
                <a:latin typeface="+mn-ea"/>
              </a:rPr>
              <a:t>，经济</a:t>
            </a:r>
            <a:r>
              <a:rPr lang="zh-CN" altLang="en-US" sz="2000" dirty="0">
                <a:latin typeface="+mn-ea"/>
              </a:rPr>
              <a:t>发展基础好</a:t>
            </a:r>
            <a:r>
              <a:rPr lang="zh-CN" altLang="en-US" sz="2000" dirty="0" smtClean="0">
                <a:latin typeface="+mn-ea"/>
              </a:rPr>
              <a:t>，人才培育</a:t>
            </a:r>
            <a:r>
              <a:rPr lang="zh-CN" altLang="en-US" sz="2000" dirty="0">
                <a:latin typeface="+mn-ea"/>
              </a:rPr>
              <a:t>环境优良</a:t>
            </a:r>
            <a:r>
              <a:rPr lang="zh-CN" altLang="en-US" sz="2000" dirty="0" smtClean="0">
                <a:latin typeface="+mn-ea"/>
              </a:rPr>
              <a:t>，因此</a:t>
            </a:r>
            <a:r>
              <a:rPr lang="zh-CN" altLang="en-US" sz="2000" dirty="0">
                <a:latin typeface="+mn-ea"/>
              </a:rPr>
              <a:t>东部地区的人才培育概率高于其他地区</a:t>
            </a:r>
            <a:r>
              <a:rPr lang="zh-CN" altLang="en-US" sz="2000" dirty="0" smtClean="0">
                <a:latin typeface="+mn-ea"/>
              </a:rPr>
              <a:t>。</a:t>
            </a:r>
            <a:r>
              <a:rPr lang="zh-CN" altLang="en-US" sz="2000" smtClean="0">
                <a:latin typeface="+mn-ea"/>
              </a:rPr>
              <a:t>同时， 东部</a:t>
            </a:r>
            <a:r>
              <a:rPr lang="zh-CN" altLang="en-US" sz="2000" dirty="0">
                <a:latin typeface="+mn-ea"/>
              </a:rPr>
              <a:t>地区</a:t>
            </a:r>
            <a:r>
              <a:rPr lang="zh-CN" altLang="en-US" sz="2000" dirty="0" smtClean="0">
                <a:latin typeface="+mn-ea"/>
              </a:rPr>
              <a:t>以其</a:t>
            </a:r>
            <a:r>
              <a:rPr lang="zh-CN" altLang="en-US" sz="2000" dirty="0">
                <a:latin typeface="+mn-ea"/>
              </a:rPr>
              <a:t>良好的经济发展势头吸引着海内外的人才</a:t>
            </a:r>
            <a:r>
              <a:rPr lang="zh-CN" altLang="en-US" sz="2000" dirty="0" smtClean="0">
                <a:latin typeface="+mn-ea"/>
              </a:rPr>
              <a:t>，内</a:t>
            </a:r>
            <a:r>
              <a:rPr lang="zh-CN" altLang="en-US" sz="2000" dirty="0">
                <a:latin typeface="+mn-ea"/>
              </a:rPr>
              <a:t>引外联</a:t>
            </a:r>
            <a:r>
              <a:rPr lang="zh-CN" altLang="en-US" sz="2000" dirty="0" smtClean="0">
                <a:latin typeface="+mn-ea"/>
              </a:rPr>
              <a:t>，使得</a:t>
            </a:r>
            <a:r>
              <a:rPr lang="zh-CN" altLang="en-US" sz="2000" dirty="0">
                <a:latin typeface="+mn-ea"/>
              </a:rPr>
              <a:t>东部地区的人才</a:t>
            </a:r>
            <a:r>
              <a:rPr lang="zh-CN" altLang="en-US" sz="2000" dirty="0" smtClean="0">
                <a:latin typeface="+mn-ea"/>
              </a:rPr>
              <a:t>资源</a:t>
            </a:r>
            <a:r>
              <a:rPr lang="zh-CN" altLang="en-US" sz="2000" dirty="0">
                <a:latin typeface="+mn-ea"/>
              </a:rPr>
              <a:t>更为丰富</a:t>
            </a:r>
            <a:r>
              <a:rPr lang="zh-CN" altLang="en-US" sz="2000" dirty="0" smtClean="0">
                <a:latin typeface="+mn-ea"/>
              </a:rPr>
              <a:t>。</a:t>
            </a:r>
            <a:endParaRPr lang="en-US" altLang="zh-CN" sz="2000" dirty="0" smtClean="0">
              <a:latin typeface="+mn-ea"/>
            </a:endParaRPr>
          </a:p>
          <a:p>
            <a:pPr marL="0" indent="540000">
              <a:buNone/>
            </a:pPr>
            <a:r>
              <a:rPr lang="zh-CN" altLang="en-US" sz="2000" dirty="0">
                <a:latin typeface="+mn-ea"/>
              </a:rPr>
              <a:t>由于教育普及和科学文化</a:t>
            </a:r>
            <a:r>
              <a:rPr lang="zh-CN" altLang="en-US" sz="2000" dirty="0" smtClean="0">
                <a:latin typeface="+mn-ea"/>
              </a:rPr>
              <a:t>事业</a:t>
            </a:r>
            <a:r>
              <a:rPr lang="zh-CN" altLang="en-US" sz="2000" dirty="0">
                <a:latin typeface="+mn-ea"/>
              </a:rPr>
              <a:t>发达</a:t>
            </a:r>
            <a:r>
              <a:rPr lang="zh-CN" altLang="en-US" sz="2000" dirty="0" smtClean="0">
                <a:latin typeface="+mn-ea"/>
              </a:rPr>
              <a:t>，加上</a:t>
            </a:r>
            <a:r>
              <a:rPr lang="zh-CN" altLang="en-US" sz="2000" dirty="0">
                <a:latin typeface="+mn-ea"/>
              </a:rPr>
              <a:t>地处对外开放的前沿</a:t>
            </a:r>
            <a:r>
              <a:rPr lang="zh-CN" altLang="en-US" sz="2000" dirty="0" smtClean="0">
                <a:latin typeface="+mn-ea"/>
              </a:rPr>
              <a:t>，与</a:t>
            </a:r>
            <a:r>
              <a:rPr lang="zh-CN" altLang="en-US" sz="2000" dirty="0">
                <a:latin typeface="+mn-ea"/>
              </a:rPr>
              <a:t>外界交往频繁</a:t>
            </a:r>
            <a:r>
              <a:rPr lang="zh-CN" altLang="en-US" sz="2000" dirty="0" smtClean="0">
                <a:latin typeface="+mn-ea"/>
              </a:rPr>
              <a:t>，陈旧</a:t>
            </a:r>
            <a:r>
              <a:rPr lang="zh-CN" altLang="en-US" sz="2000" dirty="0">
                <a:latin typeface="+mn-ea"/>
              </a:rPr>
              <a:t>观念较少</a:t>
            </a:r>
            <a:r>
              <a:rPr lang="zh-CN" altLang="en-US" sz="2000" dirty="0" smtClean="0">
                <a:latin typeface="+mn-ea"/>
              </a:rPr>
              <a:t>，思想</a:t>
            </a:r>
            <a:r>
              <a:rPr lang="zh-CN" altLang="en-US" sz="2000" dirty="0">
                <a:latin typeface="+mn-ea"/>
              </a:rPr>
              <a:t>活跃</a:t>
            </a:r>
            <a:r>
              <a:rPr lang="zh-CN" altLang="en-US" sz="2000" dirty="0" smtClean="0">
                <a:latin typeface="+mn-ea"/>
              </a:rPr>
              <a:t>，对</a:t>
            </a:r>
            <a:r>
              <a:rPr lang="zh-CN" altLang="en-US" sz="2000" dirty="0">
                <a:latin typeface="+mn-ea"/>
              </a:rPr>
              <a:t>新事物的反应也比较敏锐</a:t>
            </a:r>
            <a:r>
              <a:rPr lang="zh-CN" altLang="en-US" sz="2000" dirty="0" smtClean="0">
                <a:latin typeface="+mn-ea"/>
              </a:rPr>
              <a:t>，沿海地区</a:t>
            </a:r>
            <a:r>
              <a:rPr lang="zh-CN" altLang="en-US" sz="2000" dirty="0">
                <a:latin typeface="+mn-ea"/>
              </a:rPr>
              <a:t>的劳动力具有较高的素质。</a:t>
            </a:r>
            <a:endParaRPr lang="en-US" altLang="zh-CN" sz="2000" dirty="0">
              <a:latin typeface="+mn-ea"/>
            </a:endParaRPr>
          </a:p>
        </p:txBody>
      </p:sp>
      <p:sp>
        <p:nvSpPr>
          <p:cNvPr id="4" name="矩形: 圆角 39">
            <a:extLst>
              <a:ext uri="{FF2B5EF4-FFF2-40B4-BE49-F238E27FC236}">
                <a16:creationId xmlns:a16="http://schemas.microsoft.com/office/drawing/2014/main" id="{6486604E-96FB-46CA-9C82-85C993CF048F}"/>
              </a:ext>
            </a:extLst>
          </p:cNvPr>
          <p:cNvSpPr/>
          <p:nvPr/>
        </p:nvSpPr>
        <p:spPr>
          <a:xfrm>
            <a:off x="467544" y="1312113"/>
            <a:ext cx="2088232" cy="576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2</a:t>
            </a:r>
            <a:r>
              <a:rPr lang="zh-CN" altLang="en-US" sz="2400" b="1" dirty="0" smtClean="0">
                <a:solidFill>
                  <a:prstClr val="black"/>
                </a:solidFill>
                <a:latin typeface="仿宋" pitchFamily="49" charset="-122"/>
                <a:ea typeface="仿宋" pitchFamily="49" charset="-122"/>
              </a:rPr>
              <a:t>、基础优势</a:t>
            </a:r>
            <a:endParaRPr lang="zh-CN" altLang="en-US" sz="2400" b="1" dirty="0">
              <a:solidFill>
                <a:prstClr val="black"/>
              </a:solidFill>
              <a:latin typeface="仿宋" pitchFamily="49" charset="-122"/>
              <a:ea typeface="仿宋" pitchFamily="49" charset="-122"/>
            </a:endParaRPr>
          </a:p>
        </p:txBody>
      </p:sp>
      <p:sp>
        <p:nvSpPr>
          <p:cNvPr id="5" name="矩形: 圆角 39">
            <a:extLst>
              <a:ext uri="{FF2B5EF4-FFF2-40B4-BE49-F238E27FC236}">
                <a16:creationId xmlns:a16="http://schemas.microsoft.com/office/drawing/2014/main" id="{0DA38FC4-1290-4B6C-82CD-4A761DAEB56B}"/>
              </a:ext>
            </a:extLst>
          </p:cNvPr>
          <p:cNvSpPr/>
          <p:nvPr/>
        </p:nvSpPr>
        <p:spPr>
          <a:xfrm>
            <a:off x="827584" y="2072163"/>
            <a:ext cx="1584176"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1</a:t>
            </a:r>
            <a:r>
              <a:rPr lang="en-US" altLang="zh-CN" sz="2000" b="1" dirty="0" smtClean="0">
                <a:solidFill>
                  <a:prstClr val="black"/>
                </a:solidFill>
                <a:latin typeface="仿宋" pitchFamily="49" charset="-122"/>
                <a:ea typeface="仿宋" pitchFamily="49" charset="-122"/>
              </a:rPr>
              <a:t>.</a:t>
            </a:r>
            <a:r>
              <a:rPr lang="zh-CN" altLang="en-US" sz="2000" b="1" dirty="0">
                <a:solidFill>
                  <a:prstClr val="black"/>
                </a:solidFill>
                <a:latin typeface="仿宋" pitchFamily="49" charset="-122"/>
                <a:ea typeface="仿宋" pitchFamily="49" charset="-122"/>
              </a:rPr>
              <a:t>产业优势</a:t>
            </a:r>
          </a:p>
        </p:txBody>
      </p:sp>
      <p:sp>
        <p:nvSpPr>
          <p:cNvPr id="6" name="矩形: 圆角 39">
            <a:extLst>
              <a:ext uri="{FF2B5EF4-FFF2-40B4-BE49-F238E27FC236}">
                <a16:creationId xmlns:a16="http://schemas.microsoft.com/office/drawing/2014/main" id="{0DA38FC4-1290-4B6C-82CD-4A761DAEB56B}"/>
              </a:ext>
            </a:extLst>
          </p:cNvPr>
          <p:cNvSpPr/>
          <p:nvPr/>
        </p:nvSpPr>
        <p:spPr>
          <a:xfrm>
            <a:off x="827584" y="3881437"/>
            <a:ext cx="1584176"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2</a:t>
            </a:r>
            <a:r>
              <a:rPr lang="en-US" altLang="zh-CN" sz="2000" b="1" dirty="0" smtClean="0">
                <a:solidFill>
                  <a:prstClr val="black"/>
                </a:solidFill>
                <a:latin typeface="仿宋" pitchFamily="49" charset="-122"/>
                <a:ea typeface="仿宋" pitchFamily="49" charset="-122"/>
              </a:rPr>
              <a:t>.</a:t>
            </a:r>
            <a:r>
              <a:rPr lang="zh-CN" altLang="en-US" sz="2000" b="1" dirty="0" smtClean="0">
                <a:solidFill>
                  <a:prstClr val="black"/>
                </a:solidFill>
                <a:latin typeface="仿宋" pitchFamily="49" charset="-122"/>
                <a:ea typeface="仿宋" pitchFamily="49" charset="-122"/>
              </a:rPr>
              <a:t>人才优势</a:t>
            </a:r>
            <a:endParaRPr lang="zh-CN" altLang="en-US" sz="2000" b="1" dirty="0">
              <a:solidFill>
                <a:prstClr val="black"/>
              </a:solidFill>
              <a:latin typeface="仿宋" pitchFamily="49" charset="-122"/>
              <a:ea typeface="仿宋" pitchFamily="49" charset="-122"/>
            </a:endParaRPr>
          </a:p>
        </p:txBody>
      </p:sp>
    </p:spTree>
    <p:extLst>
      <p:ext uri="{BB962C8B-B14F-4D97-AF65-F5344CB8AC3E}">
        <p14:creationId xmlns:p14="http://schemas.microsoft.com/office/powerpoint/2010/main" val="10614806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6407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200" dirty="0" smtClean="0"/>
              <a:t>第三节 影响我国国民收入区际差距的要素分析</a:t>
            </a:r>
            <a:endParaRPr lang="zh-CN" altLang="en-US" sz="3200"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457200">
              <a:buFontTx/>
              <a:buNone/>
              <a:defRPr/>
            </a:pPr>
            <a:endParaRPr lang="en-US" altLang="zh-CN" dirty="0"/>
          </a:p>
          <a:p>
            <a:pPr marL="0" indent="540000">
              <a:buFontTx/>
              <a:buNone/>
              <a:defRPr/>
            </a:pPr>
            <a:r>
              <a:rPr lang="zh-CN" altLang="en-US" sz="2000" dirty="0">
                <a:latin typeface="+mn-ea"/>
              </a:rPr>
              <a:t>作为第一生产力</a:t>
            </a:r>
            <a:r>
              <a:rPr lang="zh-CN" altLang="en-US" sz="2000" dirty="0" smtClean="0">
                <a:latin typeface="+mn-ea"/>
              </a:rPr>
              <a:t>，科学技术</a:t>
            </a:r>
            <a:r>
              <a:rPr lang="zh-CN" altLang="en-US" sz="2000" dirty="0">
                <a:latin typeface="+mn-ea"/>
              </a:rPr>
              <a:t>对经济发展起到极其重要的作用</a:t>
            </a:r>
            <a:r>
              <a:rPr lang="zh-CN" altLang="en-US" sz="2000" dirty="0" smtClean="0">
                <a:latin typeface="+mn-ea"/>
              </a:rPr>
              <a:t>。</a:t>
            </a:r>
            <a:endParaRPr lang="en-US" altLang="zh-CN" sz="2000" dirty="0" smtClean="0">
              <a:latin typeface="+mn-ea"/>
            </a:endParaRPr>
          </a:p>
          <a:p>
            <a:pPr marL="0" indent="540000">
              <a:buFontTx/>
              <a:buNone/>
              <a:defRPr/>
            </a:pPr>
            <a:r>
              <a:rPr lang="zh-CN" altLang="en-US" sz="2000" dirty="0" smtClean="0">
                <a:latin typeface="+mn-ea"/>
              </a:rPr>
              <a:t>在</a:t>
            </a:r>
            <a:r>
              <a:rPr lang="zh-CN" altLang="en-US" sz="2000" dirty="0">
                <a:latin typeface="+mn-ea"/>
              </a:rPr>
              <a:t>科技人力资源方面</a:t>
            </a:r>
            <a:r>
              <a:rPr lang="zh-CN" altLang="en-US" sz="2000" dirty="0" smtClean="0">
                <a:latin typeface="+mn-ea"/>
              </a:rPr>
              <a:t>，东部</a:t>
            </a:r>
            <a:r>
              <a:rPr lang="zh-CN" altLang="en-US" sz="2000" dirty="0">
                <a:latin typeface="+mn-ea"/>
              </a:rPr>
              <a:t>地区每万人拥有的专业技术人员数几乎为中部</a:t>
            </a:r>
            <a:r>
              <a:rPr lang="zh-CN" altLang="en-US" sz="2000" dirty="0" smtClean="0">
                <a:latin typeface="+mn-ea"/>
              </a:rPr>
              <a:t>的</a:t>
            </a:r>
            <a:r>
              <a:rPr lang="en-US" altLang="zh-CN" sz="2000" dirty="0" smtClean="0">
                <a:latin typeface="+mn-ea"/>
              </a:rPr>
              <a:t>15</a:t>
            </a:r>
            <a:r>
              <a:rPr lang="zh-CN" altLang="en-US" sz="2000" dirty="0" smtClean="0">
                <a:latin typeface="+mn-ea"/>
              </a:rPr>
              <a:t>倍，而</a:t>
            </a:r>
            <a:r>
              <a:rPr lang="zh-CN" altLang="en-US" sz="2000" dirty="0">
                <a:latin typeface="+mn-ea"/>
              </a:rPr>
              <a:t>平均受</a:t>
            </a:r>
            <a:r>
              <a:rPr lang="zh-CN" altLang="en-US" sz="2000" dirty="0" smtClean="0">
                <a:latin typeface="+mn-ea"/>
              </a:rPr>
              <a:t>教育</a:t>
            </a:r>
            <a:r>
              <a:rPr lang="zh-CN" altLang="en-US" sz="2000" dirty="0">
                <a:latin typeface="+mn-ea"/>
              </a:rPr>
              <a:t>年限也比中部高出半年左右</a:t>
            </a:r>
            <a:r>
              <a:rPr lang="zh-CN" altLang="en-US" sz="2000" dirty="0" smtClean="0">
                <a:latin typeface="+mn-ea"/>
              </a:rPr>
              <a:t>，每万</a:t>
            </a:r>
            <a:r>
              <a:rPr lang="zh-CN" altLang="en-US" sz="2000" dirty="0">
                <a:latin typeface="+mn-ea"/>
              </a:rPr>
              <a:t>人拥有的研发科学家和工程师数是中部</a:t>
            </a:r>
            <a:r>
              <a:rPr lang="zh-CN" altLang="en-US" sz="2000" dirty="0" smtClean="0">
                <a:latin typeface="+mn-ea"/>
              </a:rPr>
              <a:t>地区的</a:t>
            </a:r>
            <a:r>
              <a:rPr lang="en-US" altLang="zh-CN" sz="2000" dirty="0" smtClean="0">
                <a:latin typeface="+mn-ea"/>
              </a:rPr>
              <a:t>3</a:t>
            </a:r>
            <a:r>
              <a:rPr lang="zh-CN" altLang="en-US" sz="2000" dirty="0" smtClean="0">
                <a:latin typeface="+mn-ea"/>
              </a:rPr>
              <a:t>倍</a:t>
            </a:r>
            <a:r>
              <a:rPr lang="zh-CN" altLang="en-US" sz="2000" dirty="0">
                <a:latin typeface="+mn-ea"/>
              </a:rPr>
              <a:t>多</a:t>
            </a:r>
            <a:r>
              <a:rPr lang="zh-CN" altLang="en-US" sz="2000" dirty="0" smtClean="0">
                <a:latin typeface="+mn-ea"/>
              </a:rPr>
              <a:t>。</a:t>
            </a:r>
            <a:endParaRPr lang="en-US" altLang="zh-CN" sz="2000" dirty="0" smtClean="0">
              <a:latin typeface="+mn-ea"/>
            </a:endParaRPr>
          </a:p>
          <a:p>
            <a:pPr marL="0" indent="540000">
              <a:buFontTx/>
              <a:buNone/>
              <a:defRPr/>
            </a:pPr>
            <a:r>
              <a:rPr lang="zh-CN" altLang="en-US" sz="2000" dirty="0" smtClean="0">
                <a:latin typeface="+mn-ea"/>
              </a:rPr>
              <a:t>在</a:t>
            </a:r>
            <a:r>
              <a:rPr lang="zh-CN" altLang="en-US" sz="2000" dirty="0">
                <a:latin typeface="+mn-ea"/>
              </a:rPr>
              <a:t>科技意识方面</a:t>
            </a:r>
            <a:r>
              <a:rPr lang="zh-CN" altLang="en-US" sz="2000" dirty="0" smtClean="0">
                <a:latin typeface="+mn-ea"/>
              </a:rPr>
              <a:t>，东部</a:t>
            </a:r>
            <a:r>
              <a:rPr lang="zh-CN" altLang="en-US" sz="2000" dirty="0">
                <a:latin typeface="+mn-ea"/>
              </a:rPr>
              <a:t>地区的万名就业人员专利申请量是中部</a:t>
            </a:r>
            <a:r>
              <a:rPr lang="zh-CN" altLang="en-US" sz="2000" dirty="0" smtClean="0">
                <a:latin typeface="+mn-ea"/>
              </a:rPr>
              <a:t>的</a:t>
            </a:r>
            <a:r>
              <a:rPr lang="en-US" altLang="zh-CN" sz="2000" dirty="0" smtClean="0">
                <a:latin typeface="+mn-ea"/>
              </a:rPr>
              <a:t>5</a:t>
            </a:r>
            <a:r>
              <a:rPr lang="zh-CN" altLang="en-US" sz="2000" dirty="0" smtClean="0">
                <a:latin typeface="+mn-ea"/>
              </a:rPr>
              <a:t>倍多，万</a:t>
            </a:r>
            <a:r>
              <a:rPr lang="zh-CN" altLang="en-US" sz="2000" dirty="0">
                <a:latin typeface="+mn-ea"/>
              </a:rPr>
              <a:t>人吸纳技术成果金额则是中部的</a:t>
            </a:r>
            <a:r>
              <a:rPr lang="zh-CN" altLang="en-US" sz="2000" dirty="0" smtClean="0">
                <a:latin typeface="+mn-ea"/>
              </a:rPr>
              <a:t>近</a:t>
            </a:r>
            <a:r>
              <a:rPr lang="en-US" altLang="zh-CN" sz="2000" dirty="0" smtClean="0">
                <a:latin typeface="+mn-ea"/>
              </a:rPr>
              <a:t>7</a:t>
            </a:r>
            <a:r>
              <a:rPr lang="zh-CN" altLang="en-US" sz="2000" dirty="0" smtClean="0">
                <a:latin typeface="+mn-ea"/>
              </a:rPr>
              <a:t>倍。</a:t>
            </a:r>
            <a:endParaRPr lang="en-US" altLang="zh-CN" sz="2000" dirty="0" smtClean="0">
              <a:latin typeface="+mn-ea"/>
            </a:endParaRPr>
          </a:p>
          <a:p>
            <a:pPr marL="0" indent="540000">
              <a:buFontTx/>
              <a:buNone/>
              <a:defRPr/>
            </a:pPr>
            <a:r>
              <a:rPr lang="zh-CN" altLang="en-US" sz="2000" dirty="0" smtClean="0">
                <a:latin typeface="+mn-ea"/>
              </a:rPr>
              <a:t>在</a:t>
            </a:r>
            <a:r>
              <a:rPr lang="zh-CN" altLang="en-US" sz="2000" dirty="0">
                <a:latin typeface="+mn-ea"/>
              </a:rPr>
              <a:t>科技活动产出方面</a:t>
            </a:r>
            <a:r>
              <a:rPr lang="zh-CN" altLang="en-US" sz="2000" dirty="0" smtClean="0">
                <a:latin typeface="+mn-ea"/>
              </a:rPr>
              <a:t>，东部</a:t>
            </a:r>
            <a:r>
              <a:rPr lang="zh-CN" altLang="en-US" sz="2000" dirty="0">
                <a:latin typeface="+mn-ea"/>
              </a:rPr>
              <a:t>地区</a:t>
            </a:r>
            <a:r>
              <a:rPr lang="zh-CN" altLang="en-US" sz="2000" dirty="0" smtClean="0">
                <a:latin typeface="+mn-ea"/>
              </a:rPr>
              <a:t>的万名</a:t>
            </a:r>
            <a:r>
              <a:rPr lang="zh-CN" altLang="en-US" sz="2000" dirty="0">
                <a:latin typeface="+mn-ea"/>
              </a:rPr>
              <a:t>就业人员发明专利授权量是中部的</a:t>
            </a:r>
            <a:r>
              <a:rPr lang="zh-CN" altLang="en-US" sz="2000" dirty="0" smtClean="0">
                <a:latin typeface="+mn-ea"/>
              </a:rPr>
              <a:t>近</a:t>
            </a:r>
            <a:r>
              <a:rPr lang="en-US" altLang="zh-CN" sz="2000" dirty="0" smtClean="0">
                <a:latin typeface="+mn-ea"/>
              </a:rPr>
              <a:t>4</a:t>
            </a:r>
            <a:r>
              <a:rPr lang="zh-CN" altLang="en-US" sz="2000" dirty="0" smtClean="0">
                <a:latin typeface="+mn-ea"/>
              </a:rPr>
              <a:t>倍，万</a:t>
            </a:r>
            <a:r>
              <a:rPr lang="zh-CN" altLang="en-US" sz="2000" dirty="0">
                <a:latin typeface="+mn-ea"/>
              </a:rPr>
              <a:t>人技术成果成交额是中部</a:t>
            </a:r>
            <a:r>
              <a:rPr lang="zh-CN" altLang="en-US" sz="2000" dirty="0" smtClean="0">
                <a:latin typeface="+mn-ea"/>
              </a:rPr>
              <a:t>的</a:t>
            </a:r>
            <a:r>
              <a:rPr lang="en-US" altLang="zh-CN" sz="2000" dirty="0" smtClean="0">
                <a:latin typeface="+mn-ea"/>
              </a:rPr>
              <a:t>10</a:t>
            </a:r>
            <a:r>
              <a:rPr lang="zh-CN" altLang="en-US" sz="2000" dirty="0" smtClean="0">
                <a:latin typeface="+mn-ea"/>
              </a:rPr>
              <a:t>倍，万名</a:t>
            </a:r>
            <a:r>
              <a:rPr lang="zh-CN" altLang="en-US" sz="2000" dirty="0">
                <a:latin typeface="+mn-ea"/>
              </a:rPr>
              <a:t>研发活动人员向国外转让专利使用费和特许费则达到了中部</a:t>
            </a:r>
            <a:r>
              <a:rPr lang="zh-CN" altLang="en-US" sz="2000" dirty="0" smtClean="0">
                <a:latin typeface="+mn-ea"/>
              </a:rPr>
              <a:t>的</a:t>
            </a:r>
            <a:r>
              <a:rPr lang="en-US" altLang="zh-CN" sz="2000" dirty="0" smtClean="0">
                <a:latin typeface="+mn-ea"/>
              </a:rPr>
              <a:t>20</a:t>
            </a:r>
            <a:r>
              <a:rPr lang="zh-CN" altLang="en-US" sz="2000" dirty="0" smtClean="0">
                <a:latin typeface="+mn-ea"/>
              </a:rPr>
              <a:t>多</a:t>
            </a:r>
            <a:r>
              <a:rPr lang="zh-CN" altLang="en-US" sz="2000" dirty="0">
                <a:latin typeface="+mn-ea"/>
              </a:rPr>
              <a:t>倍</a:t>
            </a:r>
            <a:r>
              <a:rPr lang="zh-CN" altLang="en-US" sz="2000" dirty="0" smtClean="0">
                <a:latin typeface="+mn-ea"/>
              </a:rPr>
              <a:t>；在</a:t>
            </a:r>
            <a:r>
              <a:rPr lang="zh-CN" altLang="en-US" sz="2000" dirty="0">
                <a:latin typeface="+mn-ea"/>
              </a:rPr>
              <a:t>高新技术产品出口额占商品出口额比重上</a:t>
            </a:r>
            <a:r>
              <a:rPr lang="zh-CN" altLang="en-US" sz="2000" dirty="0" smtClean="0">
                <a:latin typeface="+mn-ea"/>
              </a:rPr>
              <a:t>，东部</a:t>
            </a:r>
            <a:r>
              <a:rPr lang="zh-CN" altLang="en-US" sz="2000" dirty="0">
                <a:latin typeface="+mn-ea"/>
              </a:rPr>
              <a:t>地区是中部</a:t>
            </a:r>
            <a:r>
              <a:rPr lang="zh-CN" altLang="en-US" sz="2000" dirty="0" smtClean="0">
                <a:latin typeface="+mn-ea"/>
              </a:rPr>
              <a:t>的</a:t>
            </a:r>
            <a:r>
              <a:rPr lang="en-US" altLang="zh-CN" sz="2000" dirty="0" smtClean="0">
                <a:latin typeface="+mn-ea"/>
              </a:rPr>
              <a:t>5</a:t>
            </a:r>
            <a:r>
              <a:rPr lang="zh-CN" altLang="en-US" sz="2000" dirty="0" smtClean="0">
                <a:latin typeface="+mn-ea"/>
              </a:rPr>
              <a:t>倍</a:t>
            </a:r>
            <a:r>
              <a:rPr lang="zh-CN" altLang="en-US" sz="2000" dirty="0">
                <a:latin typeface="+mn-ea"/>
              </a:rPr>
              <a:t>多</a:t>
            </a:r>
            <a:r>
              <a:rPr lang="zh-CN" altLang="en-US" sz="2000" dirty="0" smtClean="0">
                <a:latin typeface="+mn-ea"/>
              </a:rPr>
              <a:t>，而</a:t>
            </a:r>
            <a:r>
              <a:rPr lang="zh-CN" altLang="en-US" sz="2000" dirty="0">
                <a:latin typeface="+mn-ea"/>
              </a:rPr>
              <a:t>在</a:t>
            </a:r>
            <a:r>
              <a:rPr lang="zh-CN" altLang="en-US" sz="2000" dirty="0" smtClean="0">
                <a:latin typeface="+mn-ea"/>
              </a:rPr>
              <a:t>高技术产业</a:t>
            </a:r>
            <a:r>
              <a:rPr lang="zh-CN" altLang="en-US" sz="2000" dirty="0">
                <a:latin typeface="+mn-ea"/>
              </a:rPr>
              <a:t>增长占经济增长份额上则达到了中部</a:t>
            </a:r>
            <a:r>
              <a:rPr lang="zh-CN" altLang="en-US" sz="2000" dirty="0" smtClean="0">
                <a:latin typeface="+mn-ea"/>
              </a:rPr>
              <a:t>的</a:t>
            </a:r>
            <a:r>
              <a:rPr lang="en-US" altLang="zh-CN" sz="2000" dirty="0" smtClean="0">
                <a:latin typeface="+mn-ea"/>
              </a:rPr>
              <a:t>6</a:t>
            </a:r>
            <a:r>
              <a:rPr lang="zh-CN" altLang="en-US" sz="2000" dirty="0" smtClean="0">
                <a:latin typeface="+mn-ea"/>
              </a:rPr>
              <a:t>倍</a:t>
            </a:r>
            <a:r>
              <a:rPr lang="zh-CN" altLang="en-US" sz="2000" dirty="0">
                <a:latin typeface="+mn-ea"/>
              </a:rPr>
              <a:t>多。</a:t>
            </a:r>
            <a:endParaRPr lang="en-US" altLang="zh-CN" sz="2000" dirty="0">
              <a:latin typeface="+mn-ea"/>
            </a:endParaRPr>
          </a:p>
        </p:txBody>
      </p:sp>
      <p:sp>
        <p:nvSpPr>
          <p:cNvPr id="5" name="矩形: 圆角 39">
            <a:extLst>
              <a:ext uri="{FF2B5EF4-FFF2-40B4-BE49-F238E27FC236}">
                <a16:creationId xmlns:a16="http://schemas.microsoft.com/office/drawing/2014/main" id="{0DA38FC4-1290-4B6C-82CD-4A761DAEB56B}"/>
              </a:ext>
            </a:extLst>
          </p:cNvPr>
          <p:cNvSpPr/>
          <p:nvPr/>
        </p:nvSpPr>
        <p:spPr>
          <a:xfrm>
            <a:off x="827584" y="1381125"/>
            <a:ext cx="1584176"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3</a:t>
            </a:r>
            <a:r>
              <a:rPr lang="en-US" altLang="zh-CN" sz="2000" b="1" dirty="0" smtClean="0">
                <a:solidFill>
                  <a:prstClr val="black"/>
                </a:solidFill>
                <a:latin typeface="仿宋" pitchFamily="49" charset="-122"/>
                <a:ea typeface="仿宋" pitchFamily="49" charset="-122"/>
              </a:rPr>
              <a:t>.</a:t>
            </a:r>
            <a:r>
              <a:rPr lang="zh-CN" altLang="en-US" sz="2000" b="1" dirty="0">
                <a:solidFill>
                  <a:prstClr val="black"/>
                </a:solidFill>
                <a:latin typeface="仿宋" pitchFamily="49" charset="-122"/>
                <a:ea typeface="仿宋" pitchFamily="49" charset="-122"/>
              </a:rPr>
              <a:t>科技</a:t>
            </a:r>
            <a:r>
              <a:rPr lang="zh-CN" altLang="en-US" sz="2000" b="1" dirty="0" smtClean="0">
                <a:solidFill>
                  <a:prstClr val="black"/>
                </a:solidFill>
                <a:latin typeface="仿宋" pitchFamily="49" charset="-122"/>
                <a:ea typeface="仿宋" pitchFamily="49" charset="-122"/>
              </a:rPr>
              <a:t>优势</a:t>
            </a:r>
            <a:endParaRPr lang="zh-CN" altLang="en-US" sz="2000" b="1" dirty="0">
              <a:solidFill>
                <a:prstClr val="black"/>
              </a:solidFill>
              <a:latin typeface="仿宋" pitchFamily="49" charset="-122"/>
              <a:ea typeface="仿宋" pitchFamily="49" charset="-122"/>
            </a:endParaRPr>
          </a:p>
        </p:txBody>
      </p:sp>
    </p:spTree>
    <p:extLst>
      <p:ext uri="{BB962C8B-B14F-4D97-AF65-F5344CB8AC3E}">
        <p14:creationId xmlns:p14="http://schemas.microsoft.com/office/powerpoint/2010/main" val="26272419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6407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200" dirty="0" smtClean="0"/>
              <a:t>第三节 影响我国国民收入区际差距的要素分析</a:t>
            </a:r>
            <a:endParaRPr lang="zh-CN" altLang="en-US" sz="3200"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marL="0" indent="0">
              <a:buFontTx/>
              <a:buNone/>
              <a:defRPr/>
            </a:pPr>
            <a:r>
              <a:rPr lang="en-US" altLang="zh-CN" sz="2000" smtClean="0"/>
              <a:t>        </a:t>
            </a:r>
            <a:endParaRPr lang="en-US" altLang="zh-CN" sz="2000" dirty="0" smtClean="0"/>
          </a:p>
          <a:p>
            <a:pPr marL="0" indent="540000">
              <a:buNone/>
            </a:pPr>
            <a:endParaRPr lang="en-US" altLang="zh-CN" sz="2000" dirty="0" smtClean="0">
              <a:latin typeface="+mn-ea"/>
            </a:endParaRPr>
          </a:p>
          <a:p>
            <a:pPr marL="0" indent="540000">
              <a:buNone/>
            </a:pPr>
            <a:r>
              <a:rPr lang="zh-CN" altLang="en-US" sz="2000" dirty="0">
                <a:latin typeface="+mn-ea"/>
              </a:rPr>
              <a:t>中共十一届三中全会以后</a:t>
            </a:r>
            <a:r>
              <a:rPr lang="zh-CN" altLang="en-US" sz="2000" dirty="0" smtClean="0">
                <a:latin typeface="+mn-ea"/>
              </a:rPr>
              <a:t>，我国</a:t>
            </a:r>
            <a:r>
              <a:rPr lang="zh-CN" altLang="en-US" sz="2000" dirty="0">
                <a:latin typeface="+mn-ea"/>
              </a:rPr>
              <a:t>开始进行经济体制改革和实行</a:t>
            </a:r>
            <a:r>
              <a:rPr lang="zh-CN" altLang="en-US" sz="2000">
                <a:latin typeface="+mn-ea"/>
              </a:rPr>
              <a:t>对外开放</a:t>
            </a:r>
            <a:r>
              <a:rPr lang="zh-CN" altLang="en-US" sz="2000" smtClean="0">
                <a:latin typeface="+mn-ea"/>
              </a:rPr>
              <a:t>， 着重</a:t>
            </a:r>
            <a:r>
              <a:rPr lang="zh-CN" altLang="en-US" sz="2000" dirty="0">
                <a:latin typeface="+mn-ea"/>
              </a:rPr>
              <a:t>充分发挥和利用各区域</a:t>
            </a:r>
            <a:r>
              <a:rPr lang="zh-CN" altLang="en-US" sz="2000" dirty="0" smtClean="0">
                <a:latin typeface="+mn-ea"/>
              </a:rPr>
              <a:t>优势尤其</a:t>
            </a:r>
            <a:r>
              <a:rPr lang="zh-CN" altLang="en-US" sz="2000" dirty="0">
                <a:latin typeface="+mn-ea"/>
              </a:rPr>
              <a:t>是东部沿海地区的经济技术区位优势</a:t>
            </a:r>
            <a:r>
              <a:rPr lang="zh-CN" altLang="en-US" sz="2000" dirty="0" smtClean="0">
                <a:latin typeface="+mn-ea"/>
              </a:rPr>
              <a:t>，在</a:t>
            </a:r>
            <a:r>
              <a:rPr lang="zh-CN" altLang="en-US" sz="2000" dirty="0">
                <a:latin typeface="+mn-ea"/>
              </a:rPr>
              <a:t>总体上实施了效率优先的以东部</a:t>
            </a:r>
            <a:r>
              <a:rPr lang="zh-CN" altLang="en-US" sz="2000" dirty="0" smtClean="0">
                <a:latin typeface="+mn-ea"/>
              </a:rPr>
              <a:t>地区</a:t>
            </a:r>
            <a:r>
              <a:rPr lang="zh-CN" altLang="en-US" sz="2000" dirty="0">
                <a:latin typeface="+mn-ea"/>
              </a:rPr>
              <a:t>为重点的区域经济非均衡发展战略</a:t>
            </a:r>
            <a:r>
              <a:rPr lang="zh-CN" altLang="en-US" sz="2000" dirty="0" smtClean="0">
                <a:latin typeface="+mn-ea"/>
              </a:rPr>
              <a:t>。实行对外开放、优惠政策与体制改革向东部地区倾斜的</a:t>
            </a:r>
            <a:r>
              <a:rPr lang="zh-CN" altLang="en-US" sz="2000" smtClean="0">
                <a:latin typeface="+mn-ea"/>
              </a:rPr>
              <a:t>战略。 </a:t>
            </a:r>
            <a:endParaRPr lang="en-US" altLang="zh-CN" sz="2000" dirty="0" smtClean="0">
              <a:latin typeface="+mn-ea"/>
            </a:endParaRPr>
          </a:p>
          <a:p>
            <a:pPr marL="0" indent="540000">
              <a:buNone/>
            </a:pPr>
            <a:endParaRPr lang="en-US" altLang="zh-CN" sz="2000" dirty="0" smtClean="0">
              <a:latin typeface="+mn-ea"/>
            </a:endParaRPr>
          </a:p>
          <a:p>
            <a:pPr marL="0" indent="540000">
              <a:buNone/>
            </a:pPr>
            <a:endParaRPr lang="en-US" altLang="zh-CN" sz="2000" dirty="0" smtClean="0">
              <a:latin typeface="+mn-ea"/>
            </a:endParaRPr>
          </a:p>
          <a:p>
            <a:pPr marL="0" indent="540000">
              <a:buNone/>
            </a:pPr>
            <a:r>
              <a:rPr lang="zh-CN" altLang="en-US" sz="2000" dirty="0" smtClean="0">
                <a:latin typeface="+mn-ea"/>
              </a:rPr>
              <a:t>由于</a:t>
            </a:r>
            <a:r>
              <a:rPr lang="zh-CN" altLang="en-US" sz="2000" dirty="0">
                <a:latin typeface="+mn-ea"/>
              </a:rPr>
              <a:t>东部</a:t>
            </a:r>
            <a:r>
              <a:rPr lang="zh-CN" altLang="en-US" sz="2000" dirty="0" smtClean="0">
                <a:latin typeface="+mn-ea"/>
              </a:rPr>
              <a:t>沿海地区最早开始改革开放，从南到北</a:t>
            </a:r>
            <a:r>
              <a:rPr lang="zh-CN" altLang="en-US" sz="2000" dirty="0">
                <a:latin typeface="+mn-ea"/>
              </a:rPr>
              <a:t>的各个地方政府很</a:t>
            </a:r>
            <a:r>
              <a:rPr lang="zh-CN" altLang="en-US" sz="2000" dirty="0" smtClean="0">
                <a:latin typeface="+mn-ea"/>
              </a:rPr>
              <a:t>早就在</a:t>
            </a:r>
            <a:r>
              <a:rPr lang="zh-CN" altLang="en-US" sz="2000" dirty="0">
                <a:latin typeface="+mn-ea"/>
              </a:rPr>
              <a:t>改革开放的实践中大大增强了服务意识</a:t>
            </a:r>
            <a:r>
              <a:rPr lang="zh-CN" altLang="en-US" sz="2000" dirty="0" smtClean="0">
                <a:latin typeface="+mn-ea"/>
              </a:rPr>
              <a:t>，提高</a:t>
            </a:r>
            <a:r>
              <a:rPr lang="zh-CN" altLang="en-US" sz="2000" dirty="0">
                <a:latin typeface="+mn-ea"/>
              </a:rPr>
              <a:t>了行政效率</a:t>
            </a:r>
            <a:r>
              <a:rPr lang="zh-CN" altLang="en-US" sz="2000" dirty="0" smtClean="0">
                <a:latin typeface="+mn-ea"/>
              </a:rPr>
              <a:t>，这</a:t>
            </a:r>
            <a:r>
              <a:rPr lang="zh-CN" altLang="en-US" sz="2000" dirty="0">
                <a:latin typeface="+mn-ea"/>
              </a:rPr>
              <a:t>无疑也增强了</a:t>
            </a:r>
            <a:r>
              <a:rPr lang="zh-CN" altLang="en-US" sz="2000" dirty="0" smtClean="0">
                <a:latin typeface="+mn-ea"/>
              </a:rPr>
              <a:t>其自身</a:t>
            </a:r>
            <a:r>
              <a:rPr lang="zh-CN" altLang="en-US" sz="2000" dirty="0">
                <a:latin typeface="+mn-ea"/>
              </a:rPr>
              <a:t>的自组织能力</a:t>
            </a:r>
            <a:r>
              <a:rPr lang="zh-CN" altLang="en-US" sz="2000" dirty="0" smtClean="0">
                <a:latin typeface="+mn-ea"/>
              </a:rPr>
              <a:t>。在整个沿海地区，地方政府的管理体制改革对沿海地区的发展起到了良好的推动作用。</a:t>
            </a:r>
            <a:endParaRPr lang="en-US" altLang="zh-CN" sz="2000" dirty="0">
              <a:latin typeface="+mn-ea"/>
            </a:endParaRPr>
          </a:p>
        </p:txBody>
      </p:sp>
      <p:sp>
        <p:nvSpPr>
          <p:cNvPr id="4" name="矩形: 圆角 39">
            <a:extLst>
              <a:ext uri="{FF2B5EF4-FFF2-40B4-BE49-F238E27FC236}">
                <a16:creationId xmlns:a16="http://schemas.microsoft.com/office/drawing/2014/main" id="{6486604E-96FB-46CA-9C82-85C993CF048F}"/>
              </a:ext>
            </a:extLst>
          </p:cNvPr>
          <p:cNvSpPr/>
          <p:nvPr/>
        </p:nvSpPr>
        <p:spPr>
          <a:xfrm>
            <a:off x="467544" y="1312113"/>
            <a:ext cx="2088232" cy="576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3</a:t>
            </a:r>
            <a:r>
              <a:rPr lang="zh-CN" altLang="en-US" sz="2400" b="1" dirty="0" smtClean="0">
                <a:solidFill>
                  <a:prstClr val="black"/>
                </a:solidFill>
                <a:latin typeface="仿宋" pitchFamily="49" charset="-122"/>
                <a:ea typeface="仿宋" pitchFamily="49" charset="-122"/>
              </a:rPr>
              <a:t>、政策优势</a:t>
            </a:r>
            <a:endParaRPr lang="zh-CN" altLang="en-US" sz="2400" b="1" dirty="0">
              <a:solidFill>
                <a:prstClr val="black"/>
              </a:solidFill>
              <a:latin typeface="仿宋" pitchFamily="49" charset="-122"/>
              <a:ea typeface="仿宋" pitchFamily="49" charset="-122"/>
            </a:endParaRPr>
          </a:p>
        </p:txBody>
      </p:sp>
      <p:sp>
        <p:nvSpPr>
          <p:cNvPr id="5" name="矩形: 圆角 39">
            <a:extLst>
              <a:ext uri="{FF2B5EF4-FFF2-40B4-BE49-F238E27FC236}">
                <a16:creationId xmlns:a16="http://schemas.microsoft.com/office/drawing/2014/main" id="{0DA38FC4-1290-4B6C-82CD-4A761DAEB56B}"/>
              </a:ext>
            </a:extLst>
          </p:cNvPr>
          <p:cNvSpPr/>
          <p:nvPr/>
        </p:nvSpPr>
        <p:spPr>
          <a:xfrm>
            <a:off x="827584" y="2072163"/>
            <a:ext cx="4176464"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1</a:t>
            </a:r>
            <a:r>
              <a:rPr lang="en-US" altLang="zh-CN" sz="2000" b="1" dirty="0" smtClean="0">
                <a:solidFill>
                  <a:prstClr val="black"/>
                </a:solidFill>
                <a:latin typeface="仿宋" pitchFamily="49" charset="-122"/>
                <a:ea typeface="仿宋" pitchFamily="49" charset="-122"/>
              </a:rPr>
              <a:t>.</a:t>
            </a:r>
            <a:r>
              <a:rPr lang="zh-CN" altLang="en-US" sz="2000" b="1" dirty="0">
                <a:solidFill>
                  <a:prstClr val="black"/>
                </a:solidFill>
                <a:latin typeface="仿宋" pitchFamily="49" charset="-122"/>
                <a:ea typeface="仿宋" pitchFamily="49" charset="-122"/>
              </a:rPr>
              <a:t>非</a:t>
            </a:r>
            <a:r>
              <a:rPr lang="zh-CN" altLang="en-US" sz="2000" b="1" dirty="0" smtClean="0">
                <a:solidFill>
                  <a:prstClr val="black"/>
                </a:solidFill>
                <a:latin typeface="仿宋" pitchFamily="49" charset="-122"/>
                <a:ea typeface="仿宋" pitchFamily="49" charset="-122"/>
              </a:rPr>
              <a:t>均衡发展战略与政策向东倾斜</a:t>
            </a:r>
            <a:endParaRPr lang="zh-CN" altLang="en-US" sz="2000" b="1" dirty="0">
              <a:solidFill>
                <a:prstClr val="black"/>
              </a:solidFill>
              <a:latin typeface="仿宋" pitchFamily="49" charset="-122"/>
              <a:ea typeface="仿宋" pitchFamily="49" charset="-122"/>
            </a:endParaRPr>
          </a:p>
        </p:txBody>
      </p:sp>
      <p:sp>
        <p:nvSpPr>
          <p:cNvPr id="6" name="矩形: 圆角 39">
            <a:extLst>
              <a:ext uri="{FF2B5EF4-FFF2-40B4-BE49-F238E27FC236}">
                <a16:creationId xmlns:a16="http://schemas.microsoft.com/office/drawing/2014/main" id="{0DA38FC4-1290-4B6C-82CD-4A761DAEB56B}"/>
              </a:ext>
            </a:extLst>
          </p:cNvPr>
          <p:cNvSpPr/>
          <p:nvPr/>
        </p:nvSpPr>
        <p:spPr>
          <a:xfrm>
            <a:off x="827584" y="4002208"/>
            <a:ext cx="4176464"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2</a:t>
            </a:r>
            <a:r>
              <a:rPr lang="en-US" altLang="zh-CN" sz="2000" b="1" dirty="0" smtClean="0">
                <a:solidFill>
                  <a:prstClr val="black"/>
                </a:solidFill>
                <a:latin typeface="仿宋" pitchFamily="49" charset="-122"/>
                <a:ea typeface="仿宋" pitchFamily="49" charset="-122"/>
              </a:rPr>
              <a:t>.</a:t>
            </a:r>
            <a:r>
              <a:rPr lang="zh-CN" altLang="en-US" sz="2000" b="1" dirty="0" smtClean="0">
                <a:solidFill>
                  <a:prstClr val="black"/>
                </a:solidFill>
                <a:latin typeface="仿宋" pitchFamily="49" charset="-122"/>
                <a:ea typeface="仿宋" pitchFamily="49" charset="-122"/>
              </a:rPr>
              <a:t>政府的服务意识与行政效率改进</a:t>
            </a:r>
            <a:endParaRPr lang="zh-CN" altLang="en-US" sz="2000" b="1" dirty="0">
              <a:solidFill>
                <a:prstClr val="black"/>
              </a:solidFill>
              <a:latin typeface="仿宋" pitchFamily="49" charset="-122"/>
              <a:ea typeface="仿宋" pitchFamily="49" charset="-122"/>
            </a:endParaRPr>
          </a:p>
        </p:txBody>
      </p:sp>
    </p:spTree>
    <p:extLst>
      <p:ext uri="{BB962C8B-B14F-4D97-AF65-F5344CB8AC3E}">
        <p14:creationId xmlns:p14="http://schemas.microsoft.com/office/powerpoint/2010/main" val="10713305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6407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200" dirty="0" smtClean="0"/>
              <a:t>第三节 影响我国国民收入区际差距的要素分析</a:t>
            </a:r>
            <a:endParaRPr lang="zh-CN" altLang="en-US" sz="3200"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marL="0" indent="0">
              <a:buFontTx/>
              <a:buNone/>
              <a:defRPr/>
            </a:pPr>
            <a:r>
              <a:rPr lang="en-US" altLang="zh-CN" sz="2000" smtClean="0"/>
              <a:t>        </a:t>
            </a:r>
            <a:endParaRPr lang="en-US" altLang="zh-CN" sz="2000" dirty="0" smtClean="0"/>
          </a:p>
          <a:p>
            <a:pPr marL="0" indent="540000">
              <a:buNone/>
            </a:pPr>
            <a:endParaRPr lang="en-US" altLang="zh-CN" sz="2000" dirty="0" smtClean="0">
              <a:latin typeface="+mn-ea"/>
            </a:endParaRPr>
          </a:p>
          <a:p>
            <a:pPr marL="0" indent="540000">
              <a:buNone/>
            </a:pPr>
            <a:r>
              <a:rPr lang="zh-CN" altLang="en-US" sz="2000" dirty="0" smtClean="0">
                <a:latin typeface="+mn-ea"/>
              </a:rPr>
              <a:t>资本</a:t>
            </a:r>
            <a:r>
              <a:rPr lang="zh-CN" altLang="en-US" sz="2000" dirty="0">
                <a:latin typeface="+mn-ea"/>
              </a:rPr>
              <a:t>投入是区域经济增长的重要驱动力量</a:t>
            </a:r>
            <a:r>
              <a:rPr lang="zh-CN" altLang="en-US" sz="2000" dirty="0" smtClean="0">
                <a:latin typeface="+mn-ea"/>
              </a:rPr>
              <a:t>。高利润与政策偏向导致市场与政府主导的资本流动主要流向东部地区，也吸引了大量外资进入。东部地区无论</a:t>
            </a:r>
            <a:r>
              <a:rPr lang="zh-CN" altLang="en-US" sz="2000" dirty="0">
                <a:latin typeface="+mn-ea"/>
              </a:rPr>
              <a:t>是固定资产投资</a:t>
            </a:r>
            <a:r>
              <a:rPr lang="zh-CN" altLang="en-US" sz="2000" dirty="0" smtClean="0">
                <a:latin typeface="+mn-ea"/>
              </a:rPr>
              <a:t>比例还是</a:t>
            </a:r>
            <a:r>
              <a:rPr lang="zh-CN" altLang="en-US" sz="2000" dirty="0">
                <a:latin typeface="+mn-ea"/>
              </a:rPr>
              <a:t>银行资金的存</a:t>
            </a:r>
            <a:r>
              <a:rPr lang="zh-CN" altLang="en-US" sz="2000" dirty="0" smtClean="0">
                <a:latin typeface="+mn-ea"/>
              </a:rPr>
              <a:t>贷款都</a:t>
            </a:r>
            <a:r>
              <a:rPr lang="zh-CN" altLang="en-US" sz="2000" dirty="0">
                <a:latin typeface="+mn-ea"/>
              </a:rPr>
              <a:t>占据了绝大部分的比例</a:t>
            </a:r>
            <a:r>
              <a:rPr lang="zh-CN" altLang="en-US" sz="2000" dirty="0" smtClean="0">
                <a:latin typeface="+mn-ea"/>
              </a:rPr>
              <a:t>，远远</a:t>
            </a:r>
            <a:r>
              <a:rPr lang="zh-CN" altLang="en-US" sz="2000" dirty="0">
                <a:latin typeface="+mn-ea"/>
              </a:rPr>
              <a:t>超过中西部</a:t>
            </a:r>
            <a:r>
              <a:rPr lang="zh-CN" altLang="en-US" sz="2000" dirty="0" smtClean="0">
                <a:latin typeface="+mn-ea"/>
              </a:rPr>
              <a:t>地区（详见书中表</a:t>
            </a:r>
            <a:r>
              <a:rPr lang="en-US" altLang="zh-CN" sz="2000" dirty="0" smtClean="0">
                <a:latin typeface="+mn-ea"/>
              </a:rPr>
              <a:t>6-1</a:t>
            </a:r>
            <a:r>
              <a:rPr lang="zh-CN" altLang="en-US" sz="2000" smtClean="0">
                <a:latin typeface="+mn-ea"/>
              </a:rPr>
              <a:t>）。 </a:t>
            </a:r>
            <a:endParaRPr lang="en-US" altLang="zh-CN" sz="2000" dirty="0" smtClean="0">
              <a:latin typeface="+mn-ea"/>
            </a:endParaRPr>
          </a:p>
          <a:p>
            <a:pPr marL="0" indent="540000">
              <a:buNone/>
            </a:pPr>
            <a:endParaRPr lang="en-US" altLang="zh-CN" sz="2000" dirty="0" smtClean="0">
              <a:latin typeface="+mn-ea"/>
            </a:endParaRPr>
          </a:p>
          <a:p>
            <a:pPr marL="0" indent="540000">
              <a:buNone/>
            </a:pPr>
            <a:endParaRPr lang="en-US" altLang="zh-CN" sz="2000" dirty="0" smtClean="0">
              <a:latin typeface="+mn-ea"/>
            </a:endParaRPr>
          </a:p>
          <a:p>
            <a:pPr marL="0" indent="540000">
              <a:buNone/>
            </a:pPr>
            <a:r>
              <a:rPr lang="zh-CN" altLang="en-US" sz="2000" dirty="0" smtClean="0">
                <a:latin typeface="+mn-ea"/>
              </a:rPr>
              <a:t>东部地区的高发展水平、生活水平导致劳动力报酬以及就业概率高于中西部地区，从而吸引劳动力</a:t>
            </a:r>
            <a:r>
              <a:rPr lang="zh-CN" altLang="en-US" sz="2000" dirty="0">
                <a:latin typeface="+mn-ea"/>
              </a:rPr>
              <a:t>流入</a:t>
            </a:r>
            <a:r>
              <a:rPr lang="zh-CN" altLang="en-US" sz="2000" dirty="0" smtClean="0">
                <a:latin typeface="+mn-ea"/>
              </a:rPr>
              <a:t>。东部</a:t>
            </a:r>
            <a:r>
              <a:rPr lang="zh-CN" altLang="en-US" sz="2000" dirty="0">
                <a:latin typeface="+mn-ea"/>
              </a:rPr>
              <a:t>地区的人口净迁移率一直为正数</a:t>
            </a:r>
            <a:r>
              <a:rPr lang="zh-CN" altLang="en-US" sz="2000" dirty="0" smtClean="0">
                <a:latin typeface="+mn-ea"/>
              </a:rPr>
              <a:t>，且</a:t>
            </a:r>
            <a:r>
              <a:rPr lang="zh-CN" altLang="en-US" sz="2000" dirty="0">
                <a:latin typeface="+mn-ea"/>
              </a:rPr>
              <a:t>呈现</a:t>
            </a:r>
            <a:r>
              <a:rPr lang="zh-CN" altLang="en-US" sz="2000" dirty="0" smtClean="0">
                <a:latin typeface="+mn-ea"/>
              </a:rPr>
              <a:t>日益增长</a:t>
            </a:r>
            <a:r>
              <a:rPr lang="zh-CN" altLang="en-US" sz="2000" dirty="0">
                <a:latin typeface="+mn-ea"/>
              </a:rPr>
              <a:t>的趋势</a:t>
            </a:r>
            <a:r>
              <a:rPr lang="zh-CN" altLang="en-US" sz="2000" dirty="0" smtClean="0">
                <a:latin typeface="+mn-ea"/>
              </a:rPr>
              <a:t>，而中西部</a:t>
            </a:r>
            <a:r>
              <a:rPr lang="zh-CN" altLang="en-US" sz="2000" dirty="0">
                <a:latin typeface="+mn-ea"/>
              </a:rPr>
              <a:t>地区人口呈现出向经济发达的东部地区转移的</a:t>
            </a:r>
            <a:r>
              <a:rPr lang="zh-CN" altLang="en-US" sz="2000" dirty="0" smtClean="0">
                <a:latin typeface="+mn-ea"/>
              </a:rPr>
              <a:t>趋势（</a:t>
            </a:r>
            <a:r>
              <a:rPr lang="zh-CN" altLang="en-US" sz="2000" dirty="0">
                <a:latin typeface="+mn-ea"/>
              </a:rPr>
              <a:t>详见书中表</a:t>
            </a:r>
            <a:r>
              <a:rPr lang="en-US" altLang="zh-CN" sz="2000" dirty="0" smtClean="0">
                <a:latin typeface="+mn-ea"/>
              </a:rPr>
              <a:t>6-2</a:t>
            </a:r>
            <a:r>
              <a:rPr lang="zh-CN" altLang="en-US" sz="2000" dirty="0" smtClean="0">
                <a:latin typeface="+mn-ea"/>
              </a:rPr>
              <a:t>）。</a:t>
            </a:r>
            <a:endParaRPr lang="en-US" altLang="zh-CN" sz="2000" dirty="0">
              <a:latin typeface="+mn-ea"/>
            </a:endParaRPr>
          </a:p>
        </p:txBody>
      </p:sp>
      <p:sp>
        <p:nvSpPr>
          <p:cNvPr id="4" name="矩形: 圆角 39">
            <a:extLst>
              <a:ext uri="{FF2B5EF4-FFF2-40B4-BE49-F238E27FC236}">
                <a16:creationId xmlns:a16="http://schemas.microsoft.com/office/drawing/2014/main" id="{6486604E-96FB-46CA-9C82-85C993CF048F}"/>
              </a:ext>
            </a:extLst>
          </p:cNvPr>
          <p:cNvSpPr/>
          <p:nvPr/>
        </p:nvSpPr>
        <p:spPr>
          <a:xfrm>
            <a:off x="467544" y="1312113"/>
            <a:ext cx="2592288" cy="576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4</a:t>
            </a:r>
            <a:r>
              <a:rPr lang="zh-CN" altLang="en-US" sz="2400" b="1" dirty="0" smtClean="0">
                <a:solidFill>
                  <a:prstClr val="black"/>
                </a:solidFill>
                <a:latin typeface="仿宋" pitchFamily="49" charset="-122"/>
                <a:ea typeface="仿宋" pitchFamily="49" charset="-122"/>
              </a:rPr>
              <a:t>、要素集聚优势</a:t>
            </a:r>
            <a:endParaRPr lang="zh-CN" altLang="en-US" sz="2400" b="1" dirty="0">
              <a:solidFill>
                <a:prstClr val="black"/>
              </a:solidFill>
              <a:latin typeface="仿宋" pitchFamily="49" charset="-122"/>
              <a:ea typeface="仿宋" pitchFamily="49" charset="-122"/>
            </a:endParaRPr>
          </a:p>
        </p:txBody>
      </p:sp>
      <p:sp>
        <p:nvSpPr>
          <p:cNvPr id="5" name="矩形: 圆角 39">
            <a:extLst>
              <a:ext uri="{FF2B5EF4-FFF2-40B4-BE49-F238E27FC236}">
                <a16:creationId xmlns:a16="http://schemas.microsoft.com/office/drawing/2014/main" id="{0DA38FC4-1290-4B6C-82CD-4A761DAEB56B}"/>
              </a:ext>
            </a:extLst>
          </p:cNvPr>
          <p:cNvSpPr/>
          <p:nvPr/>
        </p:nvSpPr>
        <p:spPr>
          <a:xfrm>
            <a:off x="827584" y="2072163"/>
            <a:ext cx="1584176"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1</a:t>
            </a:r>
            <a:r>
              <a:rPr lang="en-US" altLang="zh-CN" sz="2000" b="1" dirty="0" smtClean="0">
                <a:solidFill>
                  <a:prstClr val="black"/>
                </a:solidFill>
                <a:latin typeface="仿宋" pitchFamily="49" charset="-122"/>
                <a:ea typeface="仿宋" pitchFamily="49" charset="-122"/>
              </a:rPr>
              <a:t>.</a:t>
            </a:r>
            <a:r>
              <a:rPr lang="zh-CN" altLang="en-US" sz="2000" b="1" dirty="0">
                <a:solidFill>
                  <a:prstClr val="black"/>
                </a:solidFill>
                <a:latin typeface="仿宋" pitchFamily="49" charset="-122"/>
                <a:ea typeface="仿宋" pitchFamily="49" charset="-122"/>
              </a:rPr>
              <a:t>资本流动</a:t>
            </a:r>
          </a:p>
        </p:txBody>
      </p:sp>
      <p:sp>
        <p:nvSpPr>
          <p:cNvPr id="6" name="矩形: 圆角 39">
            <a:extLst>
              <a:ext uri="{FF2B5EF4-FFF2-40B4-BE49-F238E27FC236}">
                <a16:creationId xmlns:a16="http://schemas.microsoft.com/office/drawing/2014/main" id="{0DA38FC4-1290-4B6C-82CD-4A761DAEB56B}"/>
              </a:ext>
            </a:extLst>
          </p:cNvPr>
          <p:cNvSpPr/>
          <p:nvPr/>
        </p:nvSpPr>
        <p:spPr>
          <a:xfrm>
            <a:off x="827584" y="4002208"/>
            <a:ext cx="1800200"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2</a:t>
            </a:r>
            <a:r>
              <a:rPr lang="en-US" altLang="zh-CN" sz="2000" b="1" dirty="0" smtClean="0">
                <a:solidFill>
                  <a:prstClr val="black"/>
                </a:solidFill>
                <a:latin typeface="仿宋" pitchFamily="49" charset="-122"/>
                <a:ea typeface="仿宋" pitchFamily="49" charset="-122"/>
              </a:rPr>
              <a:t>.</a:t>
            </a:r>
            <a:r>
              <a:rPr lang="zh-CN" altLang="en-US" sz="2000" b="1" dirty="0" smtClean="0">
                <a:solidFill>
                  <a:prstClr val="black"/>
                </a:solidFill>
                <a:latin typeface="仿宋" pitchFamily="49" charset="-122"/>
                <a:ea typeface="仿宋" pitchFamily="49" charset="-122"/>
              </a:rPr>
              <a:t>劳动力流动</a:t>
            </a:r>
            <a:endParaRPr lang="zh-CN" altLang="en-US" sz="2000" b="1" dirty="0">
              <a:solidFill>
                <a:prstClr val="black"/>
              </a:solidFill>
              <a:latin typeface="仿宋" pitchFamily="49" charset="-122"/>
              <a:ea typeface="仿宋" pitchFamily="49" charset="-122"/>
            </a:endParaRPr>
          </a:p>
        </p:txBody>
      </p:sp>
    </p:spTree>
    <p:extLst>
      <p:ext uri="{BB962C8B-B14F-4D97-AF65-F5344CB8AC3E}">
        <p14:creationId xmlns:p14="http://schemas.microsoft.com/office/powerpoint/2010/main" val="3855852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FB7E6195-A0BD-472B-ADDA-0B7F2899C495}"/>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t>第六</a:t>
            </a:r>
            <a:r>
              <a:rPr lang="zh-CN" altLang="en-US" smtClean="0"/>
              <a:t>章 国民收入</a:t>
            </a:r>
            <a:r>
              <a:rPr lang="zh-CN" altLang="en-US" dirty="0"/>
              <a:t>区际分配与政府调控</a:t>
            </a:r>
          </a:p>
        </p:txBody>
      </p:sp>
      <p:sp>
        <p:nvSpPr>
          <p:cNvPr id="34819" name="内容占位符 2">
            <a:extLst>
              <a:ext uri="{FF2B5EF4-FFF2-40B4-BE49-F238E27FC236}">
                <a16:creationId xmlns:a16="http://schemas.microsoft.com/office/drawing/2014/main" id="{106DDA63-2C5F-4874-9727-268D9E46AA9A}"/>
              </a:ext>
            </a:extLst>
          </p:cNvPr>
          <p:cNvSpPr>
            <a:spLocks noGrp="1"/>
          </p:cNvSpPr>
          <p:nvPr>
            <p:ph idx="1"/>
          </p:nvPr>
        </p:nvSpPr>
        <p:spPr bwMode="auto">
          <a:xfrm>
            <a:off x="323850" y="1381125"/>
            <a:ext cx="8362950" cy="5000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主要内容（二）</a:t>
            </a:r>
          </a:p>
        </p:txBody>
      </p:sp>
      <p:grpSp>
        <p:nvGrpSpPr>
          <p:cNvPr id="25" name="组合 24"/>
          <p:cNvGrpSpPr/>
          <p:nvPr/>
        </p:nvGrpSpPr>
        <p:grpSpPr>
          <a:xfrm>
            <a:off x="312862" y="2060848"/>
            <a:ext cx="8363371" cy="2016224"/>
            <a:chOff x="313085" y="1628800"/>
            <a:chExt cx="8363371" cy="2304256"/>
          </a:xfrm>
        </p:grpSpPr>
        <p:sp>
          <p:nvSpPr>
            <p:cNvPr id="27" name="矩形: 圆角 39">
              <a:extLst>
                <a:ext uri="{FF2B5EF4-FFF2-40B4-BE49-F238E27FC236}">
                  <a16:creationId xmlns:a16="http://schemas.microsoft.com/office/drawing/2014/main" id="{C4695CBB-3C19-448A-8861-D40CBB3120F1}"/>
                </a:ext>
              </a:extLst>
            </p:cNvPr>
            <p:cNvSpPr/>
            <p:nvPr/>
          </p:nvSpPr>
          <p:spPr>
            <a:xfrm>
              <a:off x="313085" y="2307311"/>
              <a:ext cx="4032448" cy="946391"/>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zh-CN" altLang="en-US" sz="2400" b="1" dirty="0" smtClean="0">
                  <a:solidFill>
                    <a:prstClr val="black"/>
                  </a:solidFill>
                  <a:latin typeface="仿宋" pitchFamily="49" charset="-122"/>
                  <a:ea typeface="仿宋" pitchFamily="49" charset="-122"/>
                </a:rPr>
                <a:t>影响我国国民收入区际差距的要素分析</a:t>
              </a:r>
              <a:endParaRPr lang="zh-CN" altLang="en-US" sz="2400" b="1" dirty="0">
                <a:solidFill>
                  <a:prstClr val="black"/>
                </a:solidFill>
                <a:latin typeface="仿宋" pitchFamily="49" charset="-122"/>
                <a:ea typeface="仿宋" pitchFamily="49" charset="-122"/>
              </a:endParaRPr>
            </a:p>
          </p:txBody>
        </p:sp>
        <p:sp>
          <p:nvSpPr>
            <p:cNvPr id="29" name="矩形: 圆角 39">
              <a:extLst>
                <a:ext uri="{FF2B5EF4-FFF2-40B4-BE49-F238E27FC236}">
                  <a16:creationId xmlns:a16="http://schemas.microsoft.com/office/drawing/2014/main" id="{2DA521EA-F9D3-4B64-9B09-AF43432B2368}"/>
                </a:ext>
              </a:extLst>
            </p:cNvPr>
            <p:cNvSpPr/>
            <p:nvPr/>
          </p:nvSpPr>
          <p:spPr>
            <a:xfrm>
              <a:off x="5229798" y="1628800"/>
              <a:ext cx="344665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defTabSz="457200">
                <a:defRPr/>
              </a:pPr>
              <a:r>
                <a:rPr lang="zh-CN" altLang="en-US" sz="2000" b="1" dirty="0">
                  <a:solidFill>
                    <a:prstClr val="black"/>
                  </a:solidFill>
                  <a:latin typeface="仿宋" pitchFamily="49" charset="-122"/>
                  <a:ea typeface="仿宋" pitchFamily="49" charset="-122"/>
                </a:rPr>
                <a:t>区位优势</a:t>
              </a:r>
            </a:p>
          </p:txBody>
        </p:sp>
        <p:sp>
          <p:nvSpPr>
            <p:cNvPr id="31" name="矩形: 圆角 39">
              <a:extLst>
                <a:ext uri="{FF2B5EF4-FFF2-40B4-BE49-F238E27FC236}">
                  <a16:creationId xmlns:a16="http://schemas.microsoft.com/office/drawing/2014/main" id="{73A59AC0-B4C0-42C1-A1C7-2FF0C93EDE3C}"/>
                </a:ext>
              </a:extLst>
            </p:cNvPr>
            <p:cNvSpPr/>
            <p:nvPr/>
          </p:nvSpPr>
          <p:spPr>
            <a:xfrm>
              <a:off x="5229798" y="2274738"/>
              <a:ext cx="344665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zh-CN" altLang="en-US" sz="2000" b="1" dirty="0">
                  <a:solidFill>
                    <a:prstClr val="black"/>
                  </a:solidFill>
                  <a:latin typeface="仿宋" pitchFamily="49" charset="-122"/>
                  <a:ea typeface="仿宋" pitchFamily="49" charset="-122"/>
                </a:rPr>
                <a:t>基础优势</a:t>
              </a:r>
            </a:p>
          </p:txBody>
        </p:sp>
        <p:sp>
          <p:nvSpPr>
            <p:cNvPr id="32" name="矩形: 圆角 39">
              <a:extLst>
                <a:ext uri="{FF2B5EF4-FFF2-40B4-BE49-F238E27FC236}">
                  <a16:creationId xmlns:a16="http://schemas.microsoft.com/office/drawing/2014/main" id="{EA0E92BE-9C34-4AB5-8FAA-8EA1FDDB0D1A}"/>
                </a:ext>
              </a:extLst>
            </p:cNvPr>
            <p:cNvSpPr/>
            <p:nvPr/>
          </p:nvSpPr>
          <p:spPr>
            <a:xfrm>
              <a:off x="5229798" y="2924944"/>
              <a:ext cx="344665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zh-CN" altLang="en-US" sz="2000" b="1" dirty="0">
                  <a:solidFill>
                    <a:prstClr val="black"/>
                  </a:solidFill>
                  <a:latin typeface="仿宋" pitchFamily="49" charset="-122"/>
                  <a:ea typeface="仿宋" pitchFamily="49" charset="-122"/>
                </a:rPr>
                <a:t>政策优势</a:t>
              </a:r>
            </a:p>
          </p:txBody>
        </p:sp>
        <p:sp>
          <p:nvSpPr>
            <p:cNvPr id="33" name="矩形: 圆角 39">
              <a:extLst>
                <a:ext uri="{FF2B5EF4-FFF2-40B4-BE49-F238E27FC236}">
                  <a16:creationId xmlns:a16="http://schemas.microsoft.com/office/drawing/2014/main" id="{0C5F66D9-AF9A-4588-8B41-BC4CDF47E2F8}"/>
                </a:ext>
              </a:extLst>
            </p:cNvPr>
            <p:cNvSpPr/>
            <p:nvPr/>
          </p:nvSpPr>
          <p:spPr>
            <a:xfrm>
              <a:off x="5229798" y="3573016"/>
              <a:ext cx="344665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zh-CN" altLang="en-US" sz="2000" b="1" dirty="0">
                  <a:solidFill>
                    <a:prstClr val="black"/>
                  </a:solidFill>
                  <a:latin typeface="仿宋" pitchFamily="49" charset="-122"/>
                  <a:ea typeface="仿宋" pitchFamily="49" charset="-122"/>
                </a:rPr>
                <a:t>要素集聚优势</a:t>
              </a:r>
            </a:p>
          </p:txBody>
        </p:sp>
        <p:cxnSp>
          <p:nvCxnSpPr>
            <p:cNvPr id="34" name="直接连接符 33">
              <a:extLst>
                <a:ext uri="{FF2B5EF4-FFF2-40B4-BE49-F238E27FC236}">
                  <a16:creationId xmlns:a16="http://schemas.microsoft.com/office/drawing/2014/main" id="{59CD193A-2B5B-4CE5-B49C-7F3C252BBF31}"/>
                </a:ext>
              </a:extLst>
            </p:cNvPr>
            <p:cNvCxnSpPr/>
            <p:nvPr/>
          </p:nvCxnSpPr>
          <p:spPr>
            <a:xfrm>
              <a:off x="4787900" y="1808163"/>
              <a:ext cx="0" cy="19446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74757B0B-9AE8-44FE-B06B-BB801BE270AA}"/>
                </a:ext>
              </a:extLst>
            </p:cNvPr>
            <p:cNvCxnSpPr/>
            <p:nvPr/>
          </p:nvCxnSpPr>
          <p:spPr>
            <a:xfrm>
              <a:off x="4356100" y="2744788"/>
              <a:ext cx="431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32BE784D-5E59-4848-BBF7-C13453845876}"/>
                </a:ext>
              </a:extLst>
            </p:cNvPr>
            <p:cNvCxnSpPr/>
            <p:nvPr/>
          </p:nvCxnSpPr>
          <p:spPr>
            <a:xfrm>
              <a:off x="4787900" y="1808163"/>
              <a:ext cx="4413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32A57440-A966-4024-900D-0664B0ED28DF}"/>
                </a:ext>
              </a:extLst>
            </p:cNvPr>
            <p:cNvCxnSpPr/>
            <p:nvPr/>
          </p:nvCxnSpPr>
          <p:spPr>
            <a:xfrm>
              <a:off x="4787900" y="2454275"/>
              <a:ext cx="4413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DF1C7F35-4ABC-414A-9DF0-FBE85F830415}"/>
                </a:ext>
              </a:extLst>
            </p:cNvPr>
            <p:cNvCxnSpPr/>
            <p:nvPr/>
          </p:nvCxnSpPr>
          <p:spPr>
            <a:xfrm>
              <a:off x="4787900" y="3105150"/>
              <a:ext cx="4413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2E60E43E-1726-4E9E-8AF6-58C273F52747}"/>
                </a:ext>
              </a:extLst>
            </p:cNvPr>
            <p:cNvCxnSpPr/>
            <p:nvPr/>
          </p:nvCxnSpPr>
          <p:spPr>
            <a:xfrm>
              <a:off x="4787900" y="3752850"/>
              <a:ext cx="4413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6407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200" dirty="0" smtClean="0"/>
              <a:t>第三节 影响我国国民收入区际差距的要素分析</a:t>
            </a:r>
            <a:endParaRPr lang="zh-CN" altLang="en-US" sz="3200"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marL="0" indent="540000">
              <a:buFontTx/>
              <a:buNone/>
              <a:defRPr/>
            </a:pPr>
            <a:r>
              <a:rPr lang="zh-CN" altLang="en-US" sz="2000" dirty="0" smtClean="0">
                <a:latin typeface="+mn-ea"/>
              </a:rPr>
              <a:t>人力</a:t>
            </a:r>
            <a:r>
              <a:rPr lang="zh-CN" altLang="en-US" sz="2000" dirty="0">
                <a:latin typeface="+mn-ea"/>
              </a:rPr>
              <a:t>资本和</a:t>
            </a:r>
            <a:r>
              <a:rPr lang="zh-CN" altLang="en-US" sz="2000" dirty="0" smtClean="0">
                <a:latin typeface="+mn-ea"/>
              </a:rPr>
              <a:t>劳动力</a:t>
            </a:r>
            <a:r>
              <a:rPr lang="zh-CN" altLang="en-US" sz="2000" dirty="0">
                <a:latin typeface="+mn-ea"/>
              </a:rPr>
              <a:t>在现实中并不容易区分</a:t>
            </a:r>
            <a:r>
              <a:rPr lang="zh-CN" altLang="en-US" sz="2000" dirty="0" smtClean="0">
                <a:latin typeface="+mn-ea"/>
              </a:rPr>
              <a:t>，人力</a:t>
            </a:r>
            <a:r>
              <a:rPr lang="zh-CN" altLang="en-US" sz="2000" dirty="0">
                <a:latin typeface="+mn-ea"/>
              </a:rPr>
              <a:t>资本主要</a:t>
            </a:r>
            <a:r>
              <a:rPr lang="zh-CN" altLang="en-US" sz="2000" dirty="0" smtClean="0">
                <a:latin typeface="+mn-ea"/>
              </a:rPr>
              <a:t>体现为企业家才能、劳动者的特殊技能等，人们通常简单地用高素质劳动力代指人力资本，习惯</a:t>
            </a:r>
            <a:r>
              <a:rPr lang="zh-CN" altLang="en-US" sz="2000" dirty="0">
                <a:latin typeface="+mn-ea"/>
              </a:rPr>
              <a:t>的做法常根据受教育年限来区分高素质劳动力和普通劳动力</a:t>
            </a:r>
            <a:r>
              <a:rPr lang="zh-CN" altLang="en-US" sz="2000" dirty="0" smtClean="0">
                <a:latin typeface="+mn-ea"/>
              </a:rPr>
              <a:t>。</a:t>
            </a:r>
            <a:endParaRPr lang="en-US" altLang="zh-CN" sz="2000" dirty="0" smtClean="0">
              <a:latin typeface="+mn-ea"/>
            </a:endParaRPr>
          </a:p>
          <a:p>
            <a:pPr marL="0" indent="540000">
              <a:buFontTx/>
              <a:buNone/>
              <a:defRPr/>
            </a:pPr>
            <a:r>
              <a:rPr lang="zh-CN" altLang="en-US" sz="2000" dirty="0">
                <a:latin typeface="+mn-ea"/>
              </a:rPr>
              <a:t>在几乎所有受教育程度分类上</a:t>
            </a:r>
            <a:r>
              <a:rPr lang="zh-CN" altLang="en-US" sz="2000" dirty="0" smtClean="0">
                <a:latin typeface="+mn-ea"/>
              </a:rPr>
              <a:t>，东部</a:t>
            </a:r>
            <a:r>
              <a:rPr lang="zh-CN" altLang="en-US" sz="2000" dirty="0">
                <a:latin typeface="+mn-ea"/>
              </a:rPr>
              <a:t>地区迁入人口</a:t>
            </a:r>
            <a:r>
              <a:rPr lang="zh-CN" altLang="en-US" sz="2000" dirty="0" smtClean="0">
                <a:latin typeface="+mn-ea"/>
              </a:rPr>
              <a:t>的学历</a:t>
            </a:r>
            <a:r>
              <a:rPr lang="zh-CN" altLang="en-US" sz="2000" dirty="0">
                <a:latin typeface="+mn-ea"/>
              </a:rPr>
              <a:t>都超过中部和西部地区</a:t>
            </a:r>
            <a:r>
              <a:rPr lang="zh-CN" altLang="en-US" sz="2000" dirty="0" smtClean="0">
                <a:latin typeface="+mn-ea"/>
              </a:rPr>
              <a:t>，在</a:t>
            </a:r>
            <a:r>
              <a:rPr lang="zh-CN" altLang="en-US" sz="2000" dirty="0">
                <a:latin typeface="+mn-ea"/>
              </a:rPr>
              <a:t>受过大学专科及以上教育程度的人口中</a:t>
            </a:r>
            <a:r>
              <a:rPr lang="zh-CN" altLang="en-US" sz="2000" dirty="0" smtClean="0">
                <a:latin typeface="+mn-ea"/>
              </a:rPr>
              <a:t>，差距则更为明显（详见书中表</a:t>
            </a:r>
            <a:r>
              <a:rPr lang="en-US" altLang="zh-CN" sz="2000" dirty="0" smtClean="0">
                <a:latin typeface="+mn-ea"/>
              </a:rPr>
              <a:t>6-3</a:t>
            </a:r>
            <a:r>
              <a:rPr lang="zh-CN" altLang="en-US" sz="2000" dirty="0" smtClean="0">
                <a:latin typeface="+mn-ea"/>
              </a:rPr>
              <a:t>）。</a:t>
            </a:r>
            <a:endParaRPr lang="en-US" altLang="zh-CN" sz="2000" dirty="0" smtClean="0">
              <a:latin typeface="+mn-ea"/>
            </a:endParaRPr>
          </a:p>
          <a:p>
            <a:pPr marL="0" indent="540000">
              <a:buFontTx/>
              <a:buNone/>
              <a:defRPr/>
            </a:pPr>
            <a:r>
              <a:rPr lang="zh-CN" altLang="en-US" sz="2000" dirty="0">
                <a:latin typeface="+mn-ea"/>
              </a:rPr>
              <a:t>综合来看</a:t>
            </a:r>
            <a:r>
              <a:rPr lang="zh-CN" altLang="en-US" sz="2000" dirty="0" smtClean="0">
                <a:latin typeface="+mn-ea"/>
              </a:rPr>
              <a:t>，由于</a:t>
            </a:r>
            <a:r>
              <a:rPr lang="zh-CN" altLang="en-US" sz="2000" dirty="0">
                <a:latin typeface="+mn-ea"/>
              </a:rPr>
              <a:t>地方经济发展水平的差异</a:t>
            </a:r>
            <a:r>
              <a:rPr lang="zh-CN" altLang="en-US" sz="2000" dirty="0" smtClean="0">
                <a:latin typeface="+mn-ea"/>
              </a:rPr>
              <a:t>，理性</a:t>
            </a:r>
            <a:r>
              <a:rPr lang="zh-CN" altLang="en-US" sz="2000" dirty="0">
                <a:latin typeface="+mn-ea"/>
              </a:rPr>
              <a:t>的人口尤其是受过高水平</a:t>
            </a:r>
            <a:r>
              <a:rPr lang="zh-CN" altLang="en-US" sz="2000" dirty="0" smtClean="0">
                <a:latin typeface="+mn-ea"/>
              </a:rPr>
              <a:t>教育</a:t>
            </a:r>
            <a:r>
              <a:rPr lang="zh-CN" altLang="en-US" sz="2000" dirty="0">
                <a:latin typeface="+mn-ea"/>
              </a:rPr>
              <a:t>的人口更倾向于从中西部向东部地区转移</a:t>
            </a:r>
            <a:r>
              <a:rPr lang="zh-CN" altLang="en-US" sz="2000" dirty="0" smtClean="0">
                <a:latin typeface="+mn-ea"/>
              </a:rPr>
              <a:t>，这</a:t>
            </a:r>
            <a:r>
              <a:rPr lang="zh-CN" altLang="en-US" sz="2000" dirty="0">
                <a:latin typeface="+mn-ea"/>
              </a:rPr>
              <a:t>使得高素质人口进一步聚集在</a:t>
            </a:r>
            <a:r>
              <a:rPr lang="zh-CN" altLang="en-US" sz="2000" dirty="0" smtClean="0">
                <a:latin typeface="+mn-ea"/>
              </a:rPr>
              <a:t>经济</a:t>
            </a:r>
            <a:r>
              <a:rPr lang="zh-CN" altLang="en-US" sz="2000" dirty="0">
                <a:latin typeface="+mn-ea"/>
              </a:rPr>
              <a:t>发达的东部地区</a:t>
            </a:r>
            <a:r>
              <a:rPr lang="zh-CN" altLang="en-US" sz="2000" dirty="0" smtClean="0">
                <a:latin typeface="+mn-ea"/>
              </a:rPr>
              <a:t>，进一步</a:t>
            </a:r>
            <a:r>
              <a:rPr lang="zh-CN" altLang="en-US" sz="2000" dirty="0">
                <a:latin typeface="+mn-ea"/>
              </a:rPr>
              <a:t>加大了东部与中西部地区之间的经济发展差距。</a:t>
            </a:r>
            <a:endParaRPr lang="en-US" altLang="zh-CN" sz="2000" dirty="0">
              <a:latin typeface="+mn-ea"/>
            </a:endParaRPr>
          </a:p>
        </p:txBody>
      </p:sp>
      <p:sp>
        <p:nvSpPr>
          <p:cNvPr id="5" name="矩形: 圆角 39">
            <a:extLst>
              <a:ext uri="{FF2B5EF4-FFF2-40B4-BE49-F238E27FC236}">
                <a16:creationId xmlns:a16="http://schemas.microsoft.com/office/drawing/2014/main" id="{0DA38FC4-1290-4B6C-82CD-4A761DAEB56B}"/>
              </a:ext>
            </a:extLst>
          </p:cNvPr>
          <p:cNvSpPr/>
          <p:nvPr/>
        </p:nvSpPr>
        <p:spPr>
          <a:xfrm>
            <a:off x="827584" y="1381125"/>
            <a:ext cx="2088232"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3</a:t>
            </a:r>
            <a:r>
              <a:rPr lang="en-US" altLang="zh-CN" sz="2000" b="1" dirty="0" smtClean="0">
                <a:solidFill>
                  <a:prstClr val="black"/>
                </a:solidFill>
                <a:latin typeface="仿宋" pitchFamily="49" charset="-122"/>
                <a:ea typeface="仿宋" pitchFamily="49" charset="-122"/>
              </a:rPr>
              <a:t>.</a:t>
            </a:r>
            <a:r>
              <a:rPr lang="zh-CN" altLang="en-US" sz="2000" b="1" dirty="0" smtClean="0">
                <a:solidFill>
                  <a:prstClr val="black"/>
                </a:solidFill>
                <a:latin typeface="仿宋" pitchFamily="49" charset="-122"/>
                <a:ea typeface="仿宋" pitchFamily="49" charset="-122"/>
              </a:rPr>
              <a:t>人力资本</a:t>
            </a:r>
            <a:r>
              <a:rPr lang="zh-CN" altLang="en-US" sz="2000" b="1" dirty="0">
                <a:solidFill>
                  <a:prstClr val="black"/>
                </a:solidFill>
                <a:latin typeface="仿宋" pitchFamily="49" charset="-122"/>
                <a:ea typeface="仿宋" pitchFamily="49" charset="-122"/>
              </a:rPr>
              <a:t>流动</a:t>
            </a:r>
          </a:p>
        </p:txBody>
      </p:sp>
    </p:spTree>
    <p:extLst>
      <p:ext uri="{BB962C8B-B14F-4D97-AF65-F5344CB8AC3E}">
        <p14:creationId xmlns:p14="http://schemas.microsoft.com/office/powerpoint/2010/main" val="608713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第一</a:t>
            </a:r>
            <a:r>
              <a:rPr lang="zh-CN" altLang="en-US" dirty="0" smtClean="0"/>
              <a:t>节 </a:t>
            </a:r>
            <a:r>
              <a:rPr lang="zh-CN" altLang="zh-CN" b="1" dirty="0" smtClean="0"/>
              <a:t>产业</a:t>
            </a:r>
            <a:r>
              <a:rPr lang="zh-CN" altLang="zh-CN" b="1" dirty="0"/>
              <a:t>分布影响国民收入区际分配</a:t>
            </a:r>
            <a:endParaRPr lang="zh-CN" altLang="en-US"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marL="0" indent="0">
              <a:buFontTx/>
              <a:buNone/>
              <a:defRPr/>
            </a:pPr>
            <a:r>
              <a:rPr lang="zh-CN" altLang="en-US" sz="2000" smtClean="0"/>
              <a:t>      </a:t>
            </a:r>
            <a:endParaRPr lang="en-US" altLang="zh-CN" sz="2000" dirty="0"/>
          </a:p>
          <a:p>
            <a:pPr marL="0" indent="0">
              <a:buFontTx/>
              <a:buNone/>
              <a:defRPr/>
            </a:pPr>
            <a:r>
              <a:rPr lang="en-US" altLang="zh-CN" sz="2000" smtClean="0"/>
              <a:t>        </a:t>
            </a:r>
            <a:endParaRPr lang="en-US" altLang="zh-CN" sz="2000" dirty="0" smtClean="0"/>
          </a:p>
          <a:p>
            <a:pPr marL="0" indent="540000">
              <a:buNone/>
            </a:pPr>
            <a:r>
              <a:rPr lang="zh-CN" altLang="en-US" sz="2000" dirty="0" smtClean="0">
                <a:latin typeface="+mn-ea"/>
              </a:rPr>
              <a:t>产业（</a:t>
            </a:r>
            <a:r>
              <a:rPr lang="zh-CN" altLang="en-US" sz="2000" dirty="0">
                <a:latin typeface="+mn-ea"/>
              </a:rPr>
              <a:t>资本</a:t>
            </a:r>
            <a:r>
              <a:rPr lang="zh-CN" altLang="en-US" sz="2000" dirty="0" smtClean="0">
                <a:latin typeface="+mn-ea"/>
              </a:rPr>
              <a:t>）倾向于集中</a:t>
            </a:r>
            <a:r>
              <a:rPr lang="zh-CN" altLang="en-US" sz="2000" dirty="0">
                <a:latin typeface="+mn-ea"/>
              </a:rPr>
              <a:t>在市场规模较大的</a:t>
            </a:r>
            <a:r>
              <a:rPr lang="zh-CN" altLang="en-US" sz="2000" dirty="0" smtClean="0">
                <a:latin typeface="+mn-ea"/>
              </a:rPr>
              <a:t>区域，这时名义</a:t>
            </a:r>
            <a:r>
              <a:rPr lang="zh-CN" altLang="en-US" sz="2000" dirty="0">
                <a:latin typeface="+mn-ea"/>
              </a:rPr>
              <a:t>收入的地区</a:t>
            </a:r>
            <a:r>
              <a:rPr lang="zh-CN" altLang="en-US" sz="2000" dirty="0" smtClean="0">
                <a:latin typeface="+mn-ea"/>
              </a:rPr>
              <a:t>分配</a:t>
            </a:r>
            <a:r>
              <a:rPr lang="zh-CN" altLang="en-US" sz="2000" dirty="0">
                <a:latin typeface="+mn-ea"/>
              </a:rPr>
              <a:t>差异</a:t>
            </a:r>
            <a:r>
              <a:rPr lang="zh-CN" altLang="en-US" sz="2000" dirty="0" smtClean="0">
                <a:latin typeface="+mn-ea"/>
              </a:rPr>
              <a:t>性很大，产业（</a:t>
            </a:r>
            <a:r>
              <a:rPr lang="zh-CN" altLang="en-US" sz="2000" dirty="0">
                <a:latin typeface="+mn-ea"/>
              </a:rPr>
              <a:t>资本</a:t>
            </a:r>
            <a:r>
              <a:rPr lang="zh-CN" altLang="en-US" sz="2000" dirty="0" smtClean="0">
                <a:latin typeface="+mn-ea"/>
              </a:rPr>
              <a:t>）聚集</a:t>
            </a:r>
            <a:r>
              <a:rPr lang="zh-CN" altLang="en-US" sz="2000" dirty="0">
                <a:latin typeface="+mn-ea"/>
              </a:rPr>
              <a:t>区不仅获得劳动报酬</a:t>
            </a:r>
            <a:r>
              <a:rPr lang="zh-CN" altLang="en-US" sz="2000" dirty="0" smtClean="0">
                <a:latin typeface="+mn-ea"/>
              </a:rPr>
              <a:t>，同时</a:t>
            </a:r>
            <a:r>
              <a:rPr lang="zh-CN" altLang="en-US" sz="2000" dirty="0">
                <a:latin typeface="+mn-ea"/>
              </a:rPr>
              <a:t>也获得资本报酬</a:t>
            </a:r>
            <a:r>
              <a:rPr lang="zh-CN" altLang="en-US" sz="2000" dirty="0" smtClean="0">
                <a:latin typeface="+mn-ea"/>
              </a:rPr>
              <a:t>，而</a:t>
            </a:r>
            <a:r>
              <a:rPr lang="zh-CN" altLang="en-US" sz="2000" dirty="0">
                <a:latin typeface="+mn-ea"/>
              </a:rPr>
              <a:t>无</a:t>
            </a:r>
            <a:r>
              <a:rPr lang="zh-CN" altLang="en-US" sz="2000" dirty="0" smtClean="0">
                <a:latin typeface="+mn-ea"/>
              </a:rPr>
              <a:t>产业（</a:t>
            </a:r>
            <a:r>
              <a:rPr lang="zh-CN" altLang="en-US" sz="2000" dirty="0">
                <a:latin typeface="+mn-ea"/>
              </a:rPr>
              <a:t>资本</a:t>
            </a:r>
            <a:r>
              <a:rPr lang="zh-CN" altLang="en-US" sz="2000" dirty="0" smtClean="0">
                <a:latin typeface="+mn-ea"/>
              </a:rPr>
              <a:t>）聚集</a:t>
            </a:r>
            <a:r>
              <a:rPr lang="zh-CN" altLang="en-US" sz="2000" dirty="0">
                <a:latin typeface="+mn-ea"/>
              </a:rPr>
              <a:t>的区域由于没有产业份额</a:t>
            </a:r>
            <a:r>
              <a:rPr lang="zh-CN" altLang="en-US" sz="2000" dirty="0" smtClean="0">
                <a:latin typeface="+mn-ea"/>
              </a:rPr>
              <a:t>，只</a:t>
            </a:r>
            <a:r>
              <a:rPr lang="zh-CN" altLang="en-US" sz="2000" dirty="0">
                <a:latin typeface="+mn-ea"/>
              </a:rPr>
              <a:t>获得劳动报酬。假设这两个区域的劳动力禀赋</a:t>
            </a:r>
            <a:r>
              <a:rPr lang="zh-CN" altLang="en-US" sz="2000" dirty="0" smtClean="0">
                <a:latin typeface="+mn-ea"/>
              </a:rPr>
              <a:t>相同且可以</a:t>
            </a:r>
            <a:r>
              <a:rPr lang="zh-CN" altLang="en-US" sz="2000" dirty="0">
                <a:latin typeface="+mn-ea"/>
              </a:rPr>
              <a:t>在区内自由转移而在区际不能转移，则两种区域逐渐向制造业专业化和</a:t>
            </a:r>
            <a:r>
              <a:rPr lang="zh-CN" altLang="en-US" sz="2000" dirty="0" smtClean="0">
                <a:latin typeface="+mn-ea"/>
              </a:rPr>
              <a:t>农业专业化</a:t>
            </a:r>
            <a:r>
              <a:rPr lang="zh-CN" altLang="en-US" sz="2000" dirty="0">
                <a:latin typeface="+mn-ea"/>
              </a:rPr>
              <a:t>方向发展</a:t>
            </a:r>
            <a:r>
              <a:rPr lang="zh-CN" altLang="en-US" sz="2000" dirty="0" smtClean="0">
                <a:latin typeface="+mn-ea"/>
              </a:rPr>
              <a:t>。</a:t>
            </a:r>
            <a:endParaRPr lang="en-US" altLang="zh-CN" sz="2000" dirty="0" smtClean="0">
              <a:latin typeface="+mn-ea"/>
            </a:endParaRPr>
          </a:p>
          <a:p>
            <a:pPr marL="0" indent="540000">
              <a:buNone/>
            </a:pPr>
            <a:r>
              <a:rPr lang="zh-CN" altLang="en-US" sz="2000" dirty="0">
                <a:latin typeface="+mn-ea"/>
              </a:rPr>
              <a:t>这样</a:t>
            </a:r>
            <a:r>
              <a:rPr lang="zh-CN" altLang="en-US" sz="2000" dirty="0" smtClean="0">
                <a:latin typeface="+mn-ea"/>
              </a:rPr>
              <a:t>，产业</a:t>
            </a:r>
            <a:r>
              <a:rPr lang="zh-CN" altLang="en-US" sz="2000" dirty="0">
                <a:latin typeface="+mn-ea"/>
              </a:rPr>
              <a:t>聚集区的名义收入是由资本收益和</a:t>
            </a:r>
            <a:r>
              <a:rPr lang="zh-CN" altLang="en-US" sz="2000" dirty="0" smtClean="0">
                <a:latin typeface="+mn-ea"/>
              </a:rPr>
              <a:t>劳动力报酬</a:t>
            </a:r>
            <a:r>
              <a:rPr lang="zh-CN" altLang="en-US" sz="2000" dirty="0">
                <a:latin typeface="+mn-ea"/>
              </a:rPr>
              <a:t>组成</a:t>
            </a:r>
            <a:r>
              <a:rPr lang="zh-CN" altLang="en-US" sz="2000" dirty="0" smtClean="0">
                <a:latin typeface="+mn-ea"/>
              </a:rPr>
              <a:t>，产业</a:t>
            </a:r>
            <a:r>
              <a:rPr lang="zh-CN" altLang="en-US" sz="2000" dirty="0">
                <a:latin typeface="+mn-ea"/>
              </a:rPr>
              <a:t>聚集区的分得的资本收益就是整个经济系统的资本收益</a:t>
            </a:r>
            <a:r>
              <a:rPr lang="zh-CN" altLang="en-US" sz="2000" dirty="0" smtClean="0">
                <a:latin typeface="+mn-ea"/>
              </a:rPr>
              <a:t>；而产业大量</a:t>
            </a:r>
            <a:r>
              <a:rPr lang="zh-CN" altLang="en-US" sz="2000" dirty="0">
                <a:latin typeface="+mn-ea"/>
              </a:rPr>
              <a:t>迁出区域的名义收入只由劳动力报酬部分所组成</a:t>
            </a:r>
            <a:r>
              <a:rPr lang="zh-CN" altLang="en-US" sz="2000" dirty="0" smtClean="0">
                <a:latin typeface="+mn-ea"/>
              </a:rPr>
              <a:t>，没有</a:t>
            </a:r>
            <a:r>
              <a:rPr lang="zh-CN" altLang="en-US" sz="2000" dirty="0">
                <a:latin typeface="+mn-ea"/>
              </a:rPr>
              <a:t>资本收益部分</a:t>
            </a:r>
            <a:r>
              <a:rPr lang="zh-CN" altLang="en-US" sz="2000" dirty="0" smtClean="0">
                <a:latin typeface="+mn-ea"/>
              </a:rPr>
              <a:t>。</a:t>
            </a:r>
            <a:endParaRPr lang="en-US" altLang="zh-CN" sz="2000" dirty="0" smtClean="0">
              <a:latin typeface="+mn-ea"/>
            </a:endParaRPr>
          </a:p>
          <a:p>
            <a:pPr marL="0" indent="540000">
              <a:buNone/>
            </a:pPr>
            <a:r>
              <a:rPr lang="zh-CN" altLang="en-US" sz="2000" dirty="0" smtClean="0">
                <a:latin typeface="+mn-ea"/>
              </a:rPr>
              <a:t>产业</a:t>
            </a:r>
            <a:r>
              <a:rPr lang="zh-CN" altLang="en-US" sz="2000" dirty="0">
                <a:latin typeface="+mn-ea"/>
              </a:rPr>
              <a:t>聚集区的名义国民收入多于无产业聚集区的名义国民收入</a:t>
            </a:r>
            <a:r>
              <a:rPr lang="zh-CN" altLang="en-US" sz="2000" dirty="0" smtClean="0">
                <a:latin typeface="+mn-ea"/>
              </a:rPr>
              <a:t>，产业</a:t>
            </a:r>
            <a:r>
              <a:rPr lang="zh-CN" altLang="en-US" sz="2000" dirty="0">
                <a:latin typeface="+mn-ea"/>
              </a:rPr>
              <a:t>的</a:t>
            </a:r>
            <a:r>
              <a:rPr lang="zh-CN" altLang="en-US" sz="2000" dirty="0" smtClean="0">
                <a:latin typeface="+mn-ea"/>
              </a:rPr>
              <a:t>不均衡</a:t>
            </a:r>
            <a:r>
              <a:rPr lang="zh-CN" altLang="en-US" sz="2000" dirty="0">
                <a:latin typeface="+mn-ea"/>
              </a:rPr>
              <a:t>分布造成了名义国民收入地区分配上的绝对差距。</a:t>
            </a:r>
            <a:endParaRPr lang="en-US" altLang="zh-CN" sz="2000" dirty="0">
              <a:latin typeface="+mn-ea"/>
            </a:endParaRPr>
          </a:p>
        </p:txBody>
      </p:sp>
      <p:sp>
        <p:nvSpPr>
          <p:cNvPr id="4" name="矩形: 圆角 39">
            <a:extLst>
              <a:ext uri="{FF2B5EF4-FFF2-40B4-BE49-F238E27FC236}">
                <a16:creationId xmlns:a16="http://schemas.microsoft.com/office/drawing/2014/main" id="{6486604E-96FB-46CA-9C82-85C993CF048F}"/>
              </a:ext>
            </a:extLst>
          </p:cNvPr>
          <p:cNvSpPr/>
          <p:nvPr/>
        </p:nvSpPr>
        <p:spPr>
          <a:xfrm>
            <a:off x="431478" y="1381125"/>
            <a:ext cx="3888432" cy="576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1</a:t>
            </a:r>
            <a:r>
              <a:rPr lang="zh-CN" altLang="en-US" sz="2400" b="1" dirty="0" smtClean="0">
                <a:solidFill>
                  <a:prstClr val="black"/>
                </a:solidFill>
                <a:latin typeface="仿宋" pitchFamily="49" charset="-122"/>
                <a:ea typeface="仿宋" pitchFamily="49" charset="-122"/>
              </a:rPr>
              <a:t>、国民收入区际分配理论</a:t>
            </a:r>
            <a:endParaRPr lang="zh-CN" altLang="en-US" sz="2400" b="1" dirty="0">
              <a:solidFill>
                <a:prstClr val="black"/>
              </a:solidFill>
              <a:latin typeface="仿宋" pitchFamily="49" charset="-122"/>
              <a:ea typeface="仿宋" pitchFamily="49" charset="-122"/>
            </a:endParaRPr>
          </a:p>
        </p:txBody>
      </p:sp>
      <p:sp>
        <p:nvSpPr>
          <p:cNvPr id="5" name="矩形: 圆角 39">
            <a:extLst>
              <a:ext uri="{FF2B5EF4-FFF2-40B4-BE49-F238E27FC236}">
                <a16:creationId xmlns:a16="http://schemas.microsoft.com/office/drawing/2014/main" id="{0DA38FC4-1290-4B6C-82CD-4A761DAEB56B}"/>
              </a:ext>
            </a:extLst>
          </p:cNvPr>
          <p:cNvSpPr/>
          <p:nvPr/>
        </p:nvSpPr>
        <p:spPr>
          <a:xfrm>
            <a:off x="971600" y="2117204"/>
            <a:ext cx="3348310"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1</a:t>
            </a:r>
            <a:r>
              <a:rPr lang="en-US" altLang="zh-CN" sz="2000" b="1" dirty="0" smtClean="0">
                <a:solidFill>
                  <a:prstClr val="black"/>
                </a:solidFill>
                <a:latin typeface="仿宋" pitchFamily="49" charset="-122"/>
                <a:ea typeface="仿宋" pitchFamily="49" charset="-122"/>
              </a:rPr>
              <a:t>.</a:t>
            </a:r>
            <a:r>
              <a:rPr lang="zh-CN" altLang="en-US" sz="2000" b="1" dirty="0" smtClean="0">
                <a:solidFill>
                  <a:prstClr val="black"/>
                </a:solidFill>
                <a:latin typeface="仿宋" pitchFamily="49" charset="-122"/>
                <a:ea typeface="仿宋" pitchFamily="49" charset="-122"/>
              </a:rPr>
              <a:t>名义国民收入的区际分配</a:t>
            </a:r>
            <a:endParaRPr lang="zh-CN" altLang="en-US" sz="2000" b="1" dirty="0">
              <a:solidFill>
                <a:prstClr val="black"/>
              </a:solidFill>
              <a:latin typeface="仿宋" pitchFamily="49" charset="-122"/>
              <a:ea typeface="仿宋"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第一节 产业分布影响国民收入区际分配</a:t>
            </a:r>
            <a:endParaRPr lang="zh-CN" altLang="en-US"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marL="0" indent="540000">
              <a:buNone/>
              <a:defRPr/>
            </a:pPr>
            <a:r>
              <a:rPr lang="zh-CN" altLang="en-US" sz="2000" dirty="0">
                <a:latin typeface="+mn-ea"/>
              </a:rPr>
              <a:t>假设两区域各存在相应的资本所有者与劳动力</a:t>
            </a:r>
            <a:r>
              <a:rPr lang="zh-CN" altLang="en-US" sz="2000" dirty="0" smtClean="0">
                <a:latin typeface="+mn-ea"/>
              </a:rPr>
              <a:t>所有者</a:t>
            </a:r>
            <a:r>
              <a:rPr lang="zh-CN" altLang="en-US" sz="2000" dirty="0">
                <a:latin typeface="+mn-ea"/>
              </a:rPr>
              <a:t>。</a:t>
            </a:r>
            <a:r>
              <a:rPr lang="zh-CN" altLang="en-US" sz="2000" dirty="0" smtClean="0">
                <a:latin typeface="+mn-ea"/>
              </a:rPr>
              <a:t>每个</a:t>
            </a:r>
            <a:r>
              <a:rPr lang="zh-CN" altLang="en-US" sz="2000" dirty="0">
                <a:latin typeface="+mn-ea"/>
              </a:rPr>
              <a:t>劳动力的名义收入水平为劳动力的名义工资水平</a:t>
            </a:r>
            <a:r>
              <a:rPr lang="zh-CN" altLang="en-US" sz="2000" dirty="0" smtClean="0">
                <a:latin typeface="+mn-ea"/>
              </a:rPr>
              <a:t>，均衡</a:t>
            </a:r>
            <a:r>
              <a:rPr lang="zh-CN" altLang="en-US" sz="2000" dirty="0">
                <a:latin typeface="+mn-ea"/>
              </a:rPr>
              <a:t>时劳动力的名义工资水平都</a:t>
            </a:r>
            <a:r>
              <a:rPr lang="zh-CN" altLang="en-US" sz="2000" dirty="0" smtClean="0">
                <a:latin typeface="+mn-ea"/>
              </a:rPr>
              <a:t>相等</a:t>
            </a:r>
            <a:r>
              <a:rPr lang="zh-CN" altLang="en-US" sz="2000" dirty="0">
                <a:latin typeface="+mn-ea"/>
              </a:rPr>
              <a:t>；</a:t>
            </a:r>
            <a:r>
              <a:rPr lang="zh-CN" altLang="en-US" sz="2000" dirty="0" smtClean="0">
                <a:latin typeface="+mn-ea"/>
              </a:rPr>
              <a:t>均衡</a:t>
            </a:r>
            <a:r>
              <a:rPr lang="zh-CN" altLang="en-US" sz="2000" dirty="0">
                <a:latin typeface="+mn-ea"/>
              </a:rPr>
              <a:t>时经济系统中所有</a:t>
            </a:r>
            <a:r>
              <a:rPr lang="zh-CN" altLang="en-US" sz="2000" dirty="0" smtClean="0">
                <a:latin typeface="+mn-ea"/>
              </a:rPr>
              <a:t>资本</a:t>
            </a:r>
            <a:r>
              <a:rPr lang="zh-CN" altLang="en-US" sz="2000" dirty="0">
                <a:latin typeface="+mn-ea"/>
              </a:rPr>
              <a:t>的收益率相等</a:t>
            </a:r>
            <a:r>
              <a:rPr lang="zh-CN" altLang="en-US" sz="2000" dirty="0" smtClean="0">
                <a:latin typeface="+mn-ea"/>
              </a:rPr>
              <a:t>，故</a:t>
            </a:r>
            <a:r>
              <a:rPr lang="zh-CN" altLang="en-US" sz="2000" dirty="0">
                <a:latin typeface="+mn-ea"/>
              </a:rPr>
              <a:t>均衡时每个企业获得的收益率为均衡收益率</a:t>
            </a:r>
            <a:r>
              <a:rPr lang="zh-CN" altLang="en-US" sz="2000" dirty="0" smtClean="0">
                <a:latin typeface="+mn-ea"/>
              </a:rPr>
              <a:t>，它</a:t>
            </a:r>
            <a:r>
              <a:rPr lang="zh-CN" altLang="en-US" sz="2000" dirty="0">
                <a:latin typeface="+mn-ea"/>
              </a:rPr>
              <a:t>既是资本</a:t>
            </a:r>
            <a:r>
              <a:rPr lang="zh-CN" altLang="en-US" sz="2000" dirty="0" smtClean="0">
                <a:latin typeface="+mn-ea"/>
              </a:rPr>
              <a:t>利润率</a:t>
            </a:r>
            <a:r>
              <a:rPr lang="zh-CN" altLang="en-US" sz="2000" dirty="0">
                <a:latin typeface="+mn-ea"/>
              </a:rPr>
              <a:t>又是资本所有者的名义收入</a:t>
            </a:r>
            <a:r>
              <a:rPr lang="zh-CN" altLang="en-US" sz="2000">
                <a:latin typeface="+mn-ea"/>
              </a:rPr>
              <a:t>水平</a:t>
            </a:r>
            <a:r>
              <a:rPr lang="zh-CN" altLang="en-US" sz="2000" smtClean="0">
                <a:latin typeface="+mn-ea"/>
              </a:rPr>
              <a:t>。 不管</a:t>
            </a:r>
            <a:r>
              <a:rPr lang="zh-CN" altLang="en-US" sz="2000" dirty="0">
                <a:latin typeface="+mn-ea"/>
              </a:rPr>
              <a:t>资本</a:t>
            </a:r>
            <a:r>
              <a:rPr lang="zh-CN" altLang="en-US" sz="2000" dirty="0" smtClean="0">
                <a:latin typeface="+mn-ea"/>
              </a:rPr>
              <a:t>所有者或劳动力所有者位于</a:t>
            </a:r>
            <a:r>
              <a:rPr lang="zh-CN" altLang="en-US" sz="2000" dirty="0">
                <a:latin typeface="+mn-ea"/>
              </a:rPr>
              <a:t>何处</a:t>
            </a:r>
            <a:r>
              <a:rPr lang="zh-CN" altLang="en-US" sz="2000" dirty="0" smtClean="0">
                <a:latin typeface="+mn-ea"/>
              </a:rPr>
              <a:t>，他们的名义</a:t>
            </a:r>
            <a:r>
              <a:rPr lang="zh-CN" altLang="en-US" sz="2000" dirty="0">
                <a:latin typeface="+mn-ea"/>
              </a:rPr>
              <a:t>收入</a:t>
            </a:r>
            <a:r>
              <a:rPr lang="zh-CN" altLang="en-US" sz="2000" dirty="0" smtClean="0">
                <a:latin typeface="+mn-ea"/>
              </a:rPr>
              <a:t>水平都相等。</a:t>
            </a:r>
            <a:endParaRPr lang="en-US" altLang="zh-CN" sz="2000" dirty="0" smtClean="0">
              <a:latin typeface="+mn-ea"/>
            </a:endParaRPr>
          </a:p>
          <a:p>
            <a:pPr marL="0" indent="540000">
              <a:buNone/>
              <a:defRPr/>
            </a:pPr>
            <a:r>
              <a:rPr lang="zh-CN" altLang="en-US" sz="2000" dirty="0" smtClean="0">
                <a:latin typeface="+mn-ea"/>
              </a:rPr>
              <a:t>收入</a:t>
            </a:r>
            <a:r>
              <a:rPr lang="zh-CN" altLang="en-US" sz="2000" dirty="0">
                <a:latin typeface="+mn-ea"/>
              </a:rPr>
              <a:t>水平常常用实际收入水平来衡量</a:t>
            </a:r>
            <a:r>
              <a:rPr lang="zh-CN" altLang="en-US" sz="2000" dirty="0" smtClean="0">
                <a:latin typeface="+mn-ea"/>
              </a:rPr>
              <a:t>，而</a:t>
            </a:r>
            <a:r>
              <a:rPr lang="zh-CN" altLang="en-US" sz="2000" dirty="0">
                <a:latin typeface="+mn-ea"/>
              </a:rPr>
              <a:t>实际</a:t>
            </a:r>
            <a:r>
              <a:rPr lang="zh-CN" altLang="en-US" sz="2000" dirty="0" smtClean="0">
                <a:latin typeface="+mn-ea"/>
              </a:rPr>
              <a:t>收入</a:t>
            </a:r>
            <a:r>
              <a:rPr lang="zh-CN" altLang="en-US" sz="2000" dirty="0">
                <a:latin typeface="+mn-ea"/>
              </a:rPr>
              <a:t>水平就用名义收入水平与商品价格指数之比来表示</a:t>
            </a:r>
            <a:r>
              <a:rPr lang="zh-CN" altLang="en-US" sz="2000" dirty="0" smtClean="0">
                <a:latin typeface="+mn-ea"/>
              </a:rPr>
              <a:t>。这</a:t>
            </a:r>
            <a:r>
              <a:rPr lang="zh-CN" altLang="en-US" sz="2000" dirty="0">
                <a:latin typeface="+mn-ea"/>
              </a:rPr>
              <a:t>意味着</a:t>
            </a:r>
            <a:r>
              <a:rPr lang="zh-CN" altLang="en-US" sz="2000" dirty="0" smtClean="0">
                <a:latin typeface="+mn-ea"/>
              </a:rPr>
              <a:t>，四</a:t>
            </a:r>
            <a:r>
              <a:rPr lang="zh-CN" altLang="en-US" sz="2000" dirty="0">
                <a:latin typeface="+mn-ea"/>
              </a:rPr>
              <a:t>个群体的</a:t>
            </a:r>
            <a:r>
              <a:rPr lang="zh-CN" altLang="en-US" sz="2000" dirty="0" smtClean="0">
                <a:latin typeface="+mn-ea"/>
              </a:rPr>
              <a:t>人均</a:t>
            </a:r>
            <a:r>
              <a:rPr lang="zh-CN" altLang="en-US" sz="2000" dirty="0">
                <a:latin typeface="+mn-ea"/>
              </a:rPr>
              <a:t>实际收入</a:t>
            </a:r>
            <a:r>
              <a:rPr lang="zh-CN" altLang="en-US" sz="2000" dirty="0" smtClean="0">
                <a:latin typeface="+mn-ea"/>
              </a:rPr>
              <a:t>水平主要</a:t>
            </a:r>
            <a:r>
              <a:rPr lang="zh-CN" altLang="en-US" sz="2000" dirty="0">
                <a:latin typeface="+mn-ea"/>
              </a:rPr>
              <a:t>取决于区域的商品价格指数</a:t>
            </a:r>
            <a:r>
              <a:rPr lang="zh-CN" altLang="en-US" sz="2000" dirty="0" smtClean="0">
                <a:latin typeface="+mn-ea"/>
              </a:rPr>
              <a:t>，也就是</a:t>
            </a:r>
            <a:r>
              <a:rPr lang="zh-CN" altLang="en-US" sz="2000" dirty="0">
                <a:latin typeface="+mn-ea"/>
              </a:rPr>
              <a:t>常说</a:t>
            </a:r>
            <a:r>
              <a:rPr lang="zh-CN" altLang="en-US" sz="2000" dirty="0" smtClean="0">
                <a:latin typeface="+mn-ea"/>
              </a:rPr>
              <a:t>的</a:t>
            </a:r>
            <a:r>
              <a:rPr lang="en-US" altLang="zh-CN" sz="2000" dirty="0" smtClean="0">
                <a:latin typeface="+mn-ea"/>
              </a:rPr>
              <a:t>CPI</a:t>
            </a:r>
            <a:r>
              <a:rPr lang="zh-CN" altLang="en-US" sz="2000" dirty="0" smtClean="0">
                <a:latin typeface="+mn-ea"/>
              </a:rPr>
              <a:t>。</a:t>
            </a:r>
            <a:endParaRPr lang="en-US" altLang="zh-CN" sz="2000" dirty="0" smtClean="0">
              <a:latin typeface="+mn-ea"/>
            </a:endParaRPr>
          </a:p>
          <a:p>
            <a:pPr marL="0" indent="540000">
              <a:buNone/>
              <a:defRPr/>
            </a:pPr>
            <a:r>
              <a:rPr lang="zh-CN" altLang="en-US" sz="2000" dirty="0">
                <a:latin typeface="+mn-ea"/>
              </a:rPr>
              <a:t>假定不同区域消费者的偏好大体上都相同</a:t>
            </a:r>
            <a:r>
              <a:rPr lang="zh-CN" altLang="en-US" sz="2000" dirty="0" smtClean="0">
                <a:latin typeface="+mn-ea"/>
              </a:rPr>
              <a:t>，都</a:t>
            </a:r>
            <a:r>
              <a:rPr lang="zh-CN" altLang="en-US" sz="2000" dirty="0">
                <a:latin typeface="+mn-ea"/>
              </a:rPr>
              <a:t>偏好多样化的消费，则产业聚集区可以节省产品的大量运输成本，这必然降低该区域总体的价格水平</a:t>
            </a:r>
            <a:r>
              <a:rPr lang="zh-CN" altLang="en-US" sz="2000" dirty="0" smtClean="0">
                <a:latin typeface="+mn-ea"/>
              </a:rPr>
              <a:t>，也就是</a:t>
            </a:r>
            <a:r>
              <a:rPr lang="zh-CN" altLang="en-US" sz="2000" dirty="0">
                <a:latin typeface="+mn-ea"/>
              </a:rPr>
              <a:t>价格指数较低，反之，产业迁出</a:t>
            </a:r>
            <a:r>
              <a:rPr lang="zh-CN" altLang="en-US" sz="2000" dirty="0" smtClean="0">
                <a:latin typeface="+mn-ea"/>
              </a:rPr>
              <a:t>区域的价格指数会偏高。</a:t>
            </a:r>
            <a:endParaRPr lang="en-US" altLang="zh-CN" sz="2000" dirty="0" smtClean="0">
              <a:latin typeface="+mn-ea"/>
            </a:endParaRPr>
          </a:p>
          <a:p>
            <a:pPr marL="0" indent="540000">
              <a:buNone/>
              <a:defRPr/>
            </a:pPr>
            <a:r>
              <a:rPr lang="zh-CN" altLang="en-US" sz="2000" smtClean="0">
                <a:latin typeface="+mn-ea"/>
              </a:rPr>
              <a:t> 因此</a:t>
            </a:r>
            <a:r>
              <a:rPr lang="zh-CN" altLang="en-US" sz="2000" dirty="0" smtClean="0">
                <a:latin typeface="+mn-ea"/>
              </a:rPr>
              <a:t>，在</a:t>
            </a:r>
            <a:r>
              <a:rPr lang="zh-CN" altLang="en-US" sz="2000" dirty="0">
                <a:latin typeface="+mn-ea"/>
              </a:rPr>
              <a:t>其他条件相同的情况下</a:t>
            </a:r>
            <a:r>
              <a:rPr lang="zh-CN" altLang="en-US" sz="2000" dirty="0" smtClean="0">
                <a:latin typeface="+mn-ea"/>
              </a:rPr>
              <a:t>，只要</a:t>
            </a:r>
            <a:r>
              <a:rPr lang="zh-CN" altLang="en-US" sz="2000" dirty="0">
                <a:latin typeface="+mn-ea"/>
              </a:rPr>
              <a:t>产业分布为非均衡</a:t>
            </a:r>
            <a:r>
              <a:rPr lang="zh-CN" altLang="en-US" sz="2000" dirty="0" smtClean="0">
                <a:latin typeface="+mn-ea"/>
              </a:rPr>
              <a:t>，则</a:t>
            </a:r>
            <a:r>
              <a:rPr lang="zh-CN" altLang="en-US" sz="2000" dirty="0">
                <a:latin typeface="+mn-ea"/>
              </a:rPr>
              <a:t>产业聚集区的实际国民收入水平高于产业迁出区域的</a:t>
            </a:r>
            <a:r>
              <a:rPr lang="zh-CN" altLang="en-US" sz="2000" dirty="0" smtClean="0">
                <a:latin typeface="+mn-ea"/>
              </a:rPr>
              <a:t>实际</a:t>
            </a:r>
            <a:r>
              <a:rPr lang="zh-CN" altLang="en-US" sz="2000" dirty="0">
                <a:latin typeface="+mn-ea"/>
              </a:rPr>
              <a:t>国民收入水平。</a:t>
            </a:r>
            <a:endParaRPr lang="en-US" altLang="zh-CN" sz="2000" dirty="0">
              <a:latin typeface="+mn-ea"/>
            </a:endParaRPr>
          </a:p>
        </p:txBody>
      </p:sp>
      <p:sp>
        <p:nvSpPr>
          <p:cNvPr id="5" name="矩形: 圆角 39">
            <a:extLst>
              <a:ext uri="{FF2B5EF4-FFF2-40B4-BE49-F238E27FC236}">
                <a16:creationId xmlns:a16="http://schemas.microsoft.com/office/drawing/2014/main" id="{0DA38FC4-1290-4B6C-82CD-4A761DAEB56B}"/>
              </a:ext>
            </a:extLst>
          </p:cNvPr>
          <p:cNvSpPr/>
          <p:nvPr/>
        </p:nvSpPr>
        <p:spPr>
          <a:xfrm>
            <a:off x="827584" y="1381125"/>
            <a:ext cx="2376264"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2</a:t>
            </a:r>
            <a:r>
              <a:rPr lang="en-US" altLang="zh-CN" sz="2000" b="1" dirty="0" smtClean="0">
                <a:solidFill>
                  <a:prstClr val="black"/>
                </a:solidFill>
                <a:latin typeface="仿宋" pitchFamily="49" charset="-122"/>
                <a:ea typeface="仿宋" pitchFamily="49" charset="-122"/>
              </a:rPr>
              <a:t>.</a:t>
            </a:r>
            <a:r>
              <a:rPr lang="zh-CN" altLang="en-US" sz="2000" b="1" dirty="0" smtClean="0">
                <a:solidFill>
                  <a:prstClr val="black"/>
                </a:solidFill>
                <a:latin typeface="仿宋" pitchFamily="49" charset="-122"/>
                <a:ea typeface="仿宋" pitchFamily="49" charset="-122"/>
              </a:rPr>
              <a:t>价格指数的差异</a:t>
            </a:r>
            <a:endParaRPr lang="zh-CN" altLang="en-US" sz="2000" b="1" dirty="0">
              <a:solidFill>
                <a:prstClr val="black"/>
              </a:solidFill>
              <a:latin typeface="仿宋" pitchFamily="49" charset="-122"/>
              <a:ea typeface="仿宋" pitchFamily="49" charset="-122"/>
            </a:endParaRPr>
          </a:p>
        </p:txBody>
      </p:sp>
    </p:spTree>
    <p:extLst>
      <p:ext uri="{BB962C8B-B14F-4D97-AF65-F5344CB8AC3E}">
        <p14:creationId xmlns:p14="http://schemas.microsoft.com/office/powerpoint/2010/main" val="1643652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第一节 产业分布影响国民收入区际分配</a:t>
            </a:r>
            <a:endParaRPr lang="zh-CN" altLang="en-US"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marL="0" indent="540000">
              <a:buNone/>
              <a:defRPr/>
            </a:pPr>
            <a:r>
              <a:rPr lang="zh-CN" altLang="en-US" sz="2000" dirty="0">
                <a:latin typeface="+mn-ea"/>
              </a:rPr>
              <a:t>国民收入区际分配取决于各区域拥有的</a:t>
            </a:r>
            <a:r>
              <a:rPr lang="zh-CN" altLang="en-US" sz="2000" dirty="0" smtClean="0">
                <a:latin typeface="+mn-ea"/>
              </a:rPr>
              <a:t>产业（</a:t>
            </a:r>
            <a:r>
              <a:rPr lang="zh-CN" altLang="en-US" sz="2000" dirty="0">
                <a:latin typeface="+mn-ea"/>
              </a:rPr>
              <a:t>资本</a:t>
            </a:r>
            <a:r>
              <a:rPr lang="zh-CN" altLang="en-US" sz="2000" dirty="0" smtClean="0">
                <a:latin typeface="+mn-ea"/>
              </a:rPr>
              <a:t>）份额，拥有的产业</a:t>
            </a:r>
            <a:r>
              <a:rPr lang="zh-CN" altLang="en-US" sz="2000" dirty="0">
                <a:latin typeface="+mn-ea"/>
              </a:rPr>
              <a:t>份额越大</a:t>
            </a:r>
            <a:r>
              <a:rPr lang="zh-CN" altLang="en-US" sz="2000" dirty="0" smtClean="0">
                <a:latin typeface="+mn-ea"/>
              </a:rPr>
              <a:t>，则</a:t>
            </a:r>
            <a:r>
              <a:rPr lang="zh-CN" altLang="en-US" sz="2000" dirty="0">
                <a:latin typeface="+mn-ea"/>
              </a:rPr>
              <a:t>所分得的国民收入也就越大</a:t>
            </a:r>
            <a:r>
              <a:rPr lang="zh-CN" altLang="en-US" sz="2000" dirty="0" smtClean="0">
                <a:latin typeface="+mn-ea"/>
              </a:rPr>
              <a:t>，拥有</a:t>
            </a:r>
            <a:r>
              <a:rPr lang="zh-CN" altLang="en-US" sz="2000" dirty="0">
                <a:latin typeface="+mn-ea"/>
              </a:rPr>
              <a:t>的产业份额越小</a:t>
            </a:r>
            <a:r>
              <a:rPr lang="zh-CN" altLang="en-US" sz="2000" dirty="0" smtClean="0">
                <a:latin typeface="+mn-ea"/>
              </a:rPr>
              <a:t>，所</a:t>
            </a:r>
            <a:r>
              <a:rPr lang="zh-CN" altLang="en-US" sz="2000" dirty="0">
                <a:latin typeface="+mn-ea"/>
              </a:rPr>
              <a:t>分得</a:t>
            </a:r>
            <a:r>
              <a:rPr lang="zh-CN" altLang="en-US" sz="2000" dirty="0" smtClean="0">
                <a:latin typeface="+mn-ea"/>
              </a:rPr>
              <a:t>的国民收入</a:t>
            </a:r>
            <a:r>
              <a:rPr lang="zh-CN" altLang="en-US" sz="2000" dirty="0">
                <a:latin typeface="+mn-ea"/>
              </a:rPr>
              <a:t>也就越小</a:t>
            </a:r>
            <a:r>
              <a:rPr lang="zh-CN" altLang="en-US" sz="2000" dirty="0" smtClean="0">
                <a:latin typeface="+mn-ea"/>
              </a:rPr>
              <a:t>。应该</a:t>
            </a:r>
            <a:r>
              <a:rPr lang="zh-CN" altLang="en-US" sz="2000" dirty="0">
                <a:latin typeface="+mn-ea"/>
              </a:rPr>
              <a:t>注意的是</a:t>
            </a:r>
            <a:r>
              <a:rPr lang="zh-CN" altLang="en-US" sz="2000" dirty="0" smtClean="0">
                <a:latin typeface="+mn-ea"/>
              </a:rPr>
              <a:t>，同</a:t>
            </a:r>
            <a:r>
              <a:rPr lang="zh-CN" altLang="en-US" sz="2000" dirty="0">
                <a:latin typeface="+mn-ea"/>
              </a:rPr>
              <a:t>一个区域资本所有者之间和劳动力</a:t>
            </a:r>
            <a:r>
              <a:rPr lang="zh-CN" altLang="en-US" sz="2000" dirty="0" smtClean="0">
                <a:latin typeface="+mn-ea"/>
              </a:rPr>
              <a:t>所有者之间</a:t>
            </a:r>
            <a:r>
              <a:rPr lang="zh-CN" altLang="en-US" sz="2000" dirty="0">
                <a:latin typeface="+mn-ea"/>
              </a:rPr>
              <a:t>实际收入水平差距不会随产业分布的变化而发生变化，比如沪上广深区内实际收入差距相对稳定</a:t>
            </a:r>
            <a:r>
              <a:rPr lang="zh-CN" altLang="en-US" sz="2000" dirty="0" smtClean="0">
                <a:latin typeface="+mn-ea"/>
              </a:rPr>
              <a:t>，但</a:t>
            </a:r>
            <a:r>
              <a:rPr lang="zh-CN" altLang="en-US" sz="2000" dirty="0">
                <a:latin typeface="+mn-ea"/>
              </a:rPr>
              <a:t>与其他省份之间实际收入差距</a:t>
            </a:r>
            <a:r>
              <a:rPr lang="zh-CN" altLang="en-US" sz="2000" dirty="0" smtClean="0">
                <a:latin typeface="+mn-ea"/>
              </a:rPr>
              <a:t>变动</a:t>
            </a:r>
            <a:r>
              <a:rPr lang="zh-CN" altLang="en-US" sz="2000" dirty="0">
                <a:latin typeface="+mn-ea"/>
              </a:rPr>
              <a:t>相对</a:t>
            </a:r>
            <a:r>
              <a:rPr lang="zh-CN" altLang="en-US" sz="2000" dirty="0" smtClean="0">
                <a:latin typeface="+mn-ea"/>
              </a:rPr>
              <a:t>较大。</a:t>
            </a:r>
            <a:endParaRPr lang="en-US" altLang="zh-CN" sz="2000" dirty="0" smtClean="0">
              <a:latin typeface="+mn-ea"/>
            </a:endParaRPr>
          </a:p>
          <a:p>
            <a:pPr marL="0" indent="540000">
              <a:buNone/>
              <a:defRPr/>
            </a:pPr>
            <a:r>
              <a:rPr lang="zh-CN" altLang="en-US" sz="2000" dirty="0">
                <a:latin typeface="+mn-ea"/>
              </a:rPr>
              <a:t>区际国民收入差距取决于区际产业</a:t>
            </a:r>
            <a:r>
              <a:rPr lang="zh-CN" altLang="en-US" sz="2000" dirty="0" smtClean="0">
                <a:latin typeface="+mn-ea"/>
              </a:rPr>
              <a:t>份额（</a:t>
            </a:r>
            <a:r>
              <a:rPr lang="zh-CN" altLang="en-US" sz="2000" dirty="0">
                <a:latin typeface="+mn-ea"/>
              </a:rPr>
              <a:t>资本份额</a:t>
            </a:r>
            <a:r>
              <a:rPr lang="zh-CN" altLang="en-US" sz="2000" dirty="0" smtClean="0">
                <a:latin typeface="+mn-ea"/>
              </a:rPr>
              <a:t>）的</a:t>
            </a:r>
            <a:r>
              <a:rPr lang="zh-CN" altLang="en-US" sz="2000" dirty="0">
                <a:latin typeface="+mn-ea"/>
              </a:rPr>
              <a:t>差距</a:t>
            </a:r>
            <a:r>
              <a:rPr lang="zh-CN" altLang="en-US" sz="2000" dirty="0" smtClean="0">
                <a:latin typeface="+mn-ea"/>
              </a:rPr>
              <a:t>，产业</a:t>
            </a:r>
            <a:r>
              <a:rPr lang="zh-CN" altLang="en-US" sz="2000" dirty="0">
                <a:latin typeface="+mn-ea"/>
              </a:rPr>
              <a:t>份额差距越大</a:t>
            </a:r>
            <a:r>
              <a:rPr lang="zh-CN" altLang="en-US" sz="2000" dirty="0" smtClean="0">
                <a:latin typeface="+mn-ea"/>
              </a:rPr>
              <a:t>，区际</a:t>
            </a:r>
            <a:r>
              <a:rPr lang="zh-CN" altLang="en-US" sz="2000" dirty="0">
                <a:latin typeface="+mn-ea"/>
              </a:rPr>
              <a:t>国民收入差距也就越</a:t>
            </a:r>
            <a:r>
              <a:rPr lang="zh-CN" altLang="en-US" sz="2000" dirty="0" smtClean="0">
                <a:latin typeface="+mn-ea"/>
              </a:rPr>
              <a:t>大</a:t>
            </a:r>
            <a:r>
              <a:rPr lang="zh-CN" altLang="en-US" sz="2000" dirty="0">
                <a:latin typeface="+mn-ea"/>
              </a:rPr>
              <a:t>。</a:t>
            </a:r>
            <a:r>
              <a:rPr lang="zh-CN" altLang="en-US" sz="2000" dirty="0" smtClean="0">
                <a:latin typeface="+mn-ea"/>
              </a:rPr>
              <a:t>除非</a:t>
            </a:r>
            <a:r>
              <a:rPr lang="zh-CN" altLang="en-US" sz="2000" dirty="0">
                <a:latin typeface="+mn-ea"/>
              </a:rPr>
              <a:t>完全对称的世界</a:t>
            </a:r>
            <a:r>
              <a:rPr lang="zh-CN" altLang="en-US" sz="2000" dirty="0" smtClean="0">
                <a:latin typeface="+mn-ea"/>
              </a:rPr>
              <a:t>，区际国民收入</a:t>
            </a:r>
            <a:r>
              <a:rPr lang="zh-CN" altLang="en-US" sz="2000" dirty="0">
                <a:latin typeface="+mn-ea"/>
              </a:rPr>
              <a:t>差距必然存在且长期存在。</a:t>
            </a:r>
            <a:endParaRPr lang="en-US" altLang="zh-CN" sz="2000" dirty="0">
              <a:latin typeface="+mn-ea"/>
            </a:endParaRPr>
          </a:p>
        </p:txBody>
      </p:sp>
      <p:sp>
        <p:nvSpPr>
          <p:cNvPr id="5" name="矩形: 圆角 39">
            <a:extLst>
              <a:ext uri="{FF2B5EF4-FFF2-40B4-BE49-F238E27FC236}">
                <a16:creationId xmlns:a16="http://schemas.microsoft.com/office/drawing/2014/main" id="{0DA38FC4-1290-4B6C-82CD-4A761DAEB56B}"/>
              </a:ext>
            </a:extLst>
          </p:cNvPr>
          <p:cNvSpPr/>
          <p:nvPr/>
        </p:nvSpPr>
        <p:spPr>
          <a:xfrm>
            <a:off x="827584" y="1381125"/>
            <a:ext cx="3384376"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3</a:t>
            </a:r>
            <a:r>
              <a:rPr lang="en-US" altLang="zh-CN" sz="2000" b="1" dirty="0" smtClean="0">
                <a:solidFill>
                  <a:prstClr val="black"/>
                </a:solidFill>
                <a:latin typeface="仿宋" pitchFamily="49" charset="-122"/>
                <a:ea typeface="仿宋" pitchFamily="49" charset="-122"/>
              </a:rPr>
              <a:t>.</a:t>
            </a:r>
            <a:r>
              <a:rPr lang="zh-CN" altLang="en-US" sz="2000" b="1" dirty="0">
                <a:solidFill>
                  <a:prstClr val="black"/>
                </a:solidFill>
                <a:latin typeface="仿宋" pitchFamily="49" charset="-122"/>
                <a:ea typeface="仿宋" pitchFamily="49" charset="-122"/>
              </a:rPr>
              <a:t>产业</a:t>
            </a:r>
            <a:r>
              <a:rPr lang="zh-CN" altLang="en-US" sz="2000" b="1" dirty="0" smtClean="0">
                <a:solidFill>
                  <a:prstClr val="black"/>
                </a:solidFill>
                <a:latin typeface="仿宋" pitchFamily="49" charset="-122"/>
                <a:ea typeface="仿宋" pitchFamily="49" charset="-122"/>
              </a:rPr>
              <a:t>布局与区际收入差距</a:t>
            </a:r>
            <a:endParaRPr lang="zh-CN" altLang="en-US" sz="2000" b="1" dirty="0">
              <a:solidFill>
                <a:prstClr val="black"/>
              </a:solidFill>
              <a:latin typeface="仿宋" pitchFamily="49" charset="-122"/>
              <a:ea typeface="仿宋" pitchFamily="49" charset="-122"/>
            </a:endParaRPr>
          </a:p>
        </p:txBody>
      </p:sp>
    </p:spTree>
    <p:extLst>
      <p:ext uri="{BB962C8B-B14F-4D97-AF65-F5344CB8AC3E}">
        <p14:creationId xmlns:p14="http://schemas.microsoft.com/office/powerpoint/2010/main" val="2502162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第一节 产业分布影响国民收入区际分配</a:t>
            </a:r>
            <a:endParaRPr lang="zh-CN" altLang="en-US"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marL="0" indent="540000">
              <a:buNone/>
              <a:defRPr/>
            </a:pPr>
            <a:r>
              <a:rPr lang="zh-CN" altLang="en-US" sz="2000" dirty="0">
                <a:latin typeface="+mn-ea"/>
              </a:rPr>
              <a:t>生产要素的空间转移或者产业的空间转移</a:t>
            </a:r>
            <a:r>
              <a:rPr lang="zh-CN" altLang="en-US" sz="2000" dirty="0" smtClean="0">
                <a:latin typeface="+mn-ea"/>
              </a:rPr>
              <a:t>，主要</a:t>
            </a:r>
            <a:r>
              <a:rPr lang="zh-CN" altLang="en-US" sz="2000" dirty="0">
                <a:latin typeface="+mn-ea"/>
              </a:rPr>
              <a:t>取决于两个变量</a:t>
            </a:r>
            <a:r>
              <a:rPr lang="zh-CN" altLang="en-US" sz="2000" dirty="0" smtClean="0">
                <a:latin typeface="+mn-ea"/>
              </a:rPr>
              <a:t>，一</a:t>
            </a:r>
            <a:r>
              <a:rPr lang="zh-CN" altLang="en-US" sz="2000" dirty="0">
                <a:latin typeface="+mn-ea"/>
              </a:rPr>
              <a:t>是</a:t>
            </a:r>
            <a:r>
              <a:rPr lang="zh-CN" altLang="en-US" sz="2000" dirty="0" smtClean="0">
                <a:latin typeface="+mn-ea"/>
              </a:rPr>
              <a:t>市场规模，二</a:t>
            </a:r>
            <a:r>
              <a:rPr lang="zh-CN" altLang="en-US" sz="2000" dirty="0">
                <a:latin typeface="+mn-ea"/>
              </a:rPr>
              <a:t>是市场开放度。生产要素的共性是趋利性</a:t>
            </a:r>
            <a:r>
              <a:rPr lang="zh-CN" altLang="en-US" sz="2000" dirty="0" smtClean="0">
                <a:latin typeface="+mn-ea"/>
              </a:rPr>
              <a:t>，这种特性促使</a:t>
            </a:r>
            <a:r>
              <a:rPr lang="zh-CN" altLang="en-US" sz="2000" dirty="0">
                <a:latin typeface="+mn-ea"/>
              </a:rPr>
              <a:t>各种要素向市场规模较大的</a:t>
            </a:r>
            <a:r>
              <a:rPr lang="zh-CN" altLang="en-US" sz="2000" dirty="0" smtClean="0">
                <a:latin typeface="+mn-ea"/>
              </a:rPr>
              <a:t>地区集聚。</a:t>
            </a:r>
            <a:endParaRPr lang="en-US" altLang="zh-CN" sz="2000" dirty="0" smtClean="0">
              <a:latin typeface="+mn-ea"/>
            </a:endParaRPr>
          </a:p>
          <a:p>
            <a:pPr marL="0" indent="540000">
              <a:buNone/>
              <a:defRPr/>
            </a:pPr>
            <a:r>
              <a:rPr lang="zh-CN" altLang="en-US" sz="2000" dirty="0">
                <a:latin typeface="+mn-ea"/>
              </a:rPr>
              <a:t>要素转移或产业转移都存在阻碍力</a:t>
            </a:r>
            <a:r>
              <a:rPr lang="zh-CN" altLang="en-US" sz="2000" dirty="0" smtClean="0">
                <a:latin typeface="+mn-ea"/>
              </a:rPr>
              <a:t>，这种</a:t>
            </a:r>
            <a:r>
              <a:rPr lang="zh-CN" altLang="en-US" sz="2000" dirty="0">
                <a:latin typeface="+mn-ea"/>
              </a:rPr>
              <a:t>阻碍力与市场开放度密切相关</a:t>
            </a:r>
            <a:r>
              <a:rPr lang="zh-CN" altLang="en-US" sz="2000" dirty="0" smtClean="0">
                <a:latin typeface="+mn-ea"/>
              </a:rPr>
              <a:t>。阻碍</a:t>
            </a:r>
            <a:r>
              <a:rPr lang="zh-CN" altLang="en-US" sz="2000" dirty="0">
                <a:latin typeface="+mn-ea"/>
              </a:rPr>
              <a:t>力主要包括制度成本和空间障碍</a:t>
            </a:r>
            <a:r>
              <a:rPr lang="zh-CN" altLang="en-US" sz="2000" dirty="0" smtClean="0">
                <a:latin typeface="+mn-ea"/>
              </a:rPr>
              <a:t>。制度成本比如我国的户籍制度导致农民工</a:t>
            </a:r>
            <a:r>
              <a:rPr lang="zh-CN" altLang="en-US" sz="2000" dirty="0">
                <a:latin typeface="+mn-ea"/>
              </a:rPr>
              <a:t>很难在城市</a:t>
            </a:r>
            <a:r>
              <a:rPr lang="zh-CN" altLang="en-US" sz="2000" dirty="0" smtClean="0">
                <a:latin typeface="+mn-ea"/>
              </a:rPr>
              <a:t>落脚；运输成本</a:t>
            </a:r>
            <a:r>
              <a:rPr lang="zh-CN" altLang="en-US" sz="2000" dirty="0">
                <a:latin typeface="+mn-ea"/>
              </a:rPr>
              <a:t>的存在</a:t>
            </a:r>
            <a:r>
              <a:rPr lang="zh-CN" altLang="en-US" sz="2000" dirty="0" smtClean="0">
                <a:latin typeface="+mn-ea"/>
              </a:rPr>
              <a:t>是最大</a:t>
            </a:r>
            <a:r>
              <a:rPr lang="zh-CN" altLang="en-US" sz="2000" dirty="0">
                <a:latin typeface="+mn-ea"/>
              </a:rPr>
              <a:t>的空间</a:t>
            </a:r>
            <a:r>
              <a:rPr lang="zh-CN" altLang="en-US" sz="2000" dirty="0" smtClean="0">
                <a:latin typeface="+mn-ea"/>
              </a:rPr>
              <a:t>障碍</a:t>
            </a:r>
            <a:r>
              <a:rPr lang="zh-CN" altLang="en-US" sz="2000" dirty="0">
                <a:latin typeface="+mn-ea"/>
              </a:rPr>
              <a:t>。</a:t>
            </a:r>
            <a:r>
              <a:rPr lang="zh-CN" altLang="en-US" sz="2000" dirty="0" smtClean="0">
                <a:latin typeface="+mn-ea"/>
              </a:rPr>
              <a:t>尽管</a:t>
            </a:r>
            <a:r>
              <a:rPr lang="zh-CN" altLang="en-US" sz="2000" dirty="0">
                <a:latin typeface="+mn-ea"/>
              </a:rPr>
              <a:t>随着科学技术的不断进步</a:t>
            </a:r>
            <a:r>
              <a:rPr lang="zh-CN" altLang="en-US" sz="2000" dirty="0" smtClean="0">
                <a:latin typeface="+mn-ea"/>
              </a:rPr>
              <a:t>，这些</a:t>
            </a:r>
            <a:r>
              <a:rPr lang="zh-CN" altLang="en-US" sz="2000" dirty="0">
                <a:latin typeface="+mn-ea"/>
              </a:rPr>
              <a:t>空间障碍的力度有所减弱</a:t>
            </a:r>
            <a:r>
              <a:rPr lang="zh-CN" altLang="en-US" sz="2000" dirty="0" smtClean="0">
                <a:latin typeface="+mn-ea"/>
              </a:rPr>
              <a:t>，但空间障碍不可能被完全消除。</a:t>
            </a:r>
            <a:endParaRPr lang="en-US" altLang="zh-CN" sz="2000" dirty="0" smtClean="0">
              <a:latin typeface="+mn-ea"/>
            </a:endParaRPr>
          </a:p>
          <a:p>
            <a:pPr marL="0" indent="540000">
              <a:buNone/>
              <a:defRPr/>
            </a:pPr>
            <a:r>
              <a:rPr lang="zh-CN" altLang="en-US" sz="2000" dirty="0" smtClean="0">
                <a:latin typeface="+mn-ea"/>
              </a:rPr>
              <a:t>综合前</a:t>
            </a:r>
            <a:r>
              <a:rPr lang="en-US" altLang="zh-CN" sz="2000" dirty="0" smtClean="0">
                <a:latin typeface="+mn-ea"/>
              </a:rPr>
              <a:t>4</a:t>
            </a:r>
            <a:r>
              <a:rPr lang="zh-CN" altLang="en-US" sz="2000" dirty="0">
                <a:latin typeface="+mn-ea"/>
              </a:rPr>
              <a:t>点可以得出结论：</a:t>
            </a:r>
            <a:r>
              <a:rPr lang="zh-CN" altLang="en-US" sz="2000" dirty="0" smtClean="0">
                <a:latin typeface="+mn-ea"/>
              </a:rPr>
              <a:t>当初始</a:t>
            </a:r>
            <a:r>
              <a:rPr lang="zh-CN" altLang="en-US" sz="2000" dirty="0">
                <a:latin typeface="+mn-ea"/>
              </a:rPr>
              <a:t>产业份额分布为不均衡时</a:t>
            </a:r>
            <a:r>
              <a:rPr lang="zh-CN" altLang="en-US" sz="2000" dirty="0" smtClean="0">
                <a:latin typeface="+mn-ea"/>
              </a:rPr>
              <a:t>，如果</a:t>
            </a:r>
            <a:r>
              <a:rPr lang="zh-CN" altLang="en-US" sz="2000" dirty="0">
                <a:latin typeface="+mn-ea"/>
              </a:rPr>
              <a:t>产业份额进一步向某一地区集中</a:t>
            </a:r>
            <a:r>
              <a:rPr lang="zh-CN" altLang="en-US" sz="2000" dirty="0" smtClean="0">
                <a:latin typeface="+mn-ea"/>
              </a:rPr>
              <a:t>，则</a:t>
            </a:r>
            <a:r>
              <a:rPr lang="zh-CN" altLang="en-US" sz="2000" dirty="0">
                <a:latin typeface="+mn-ea"/>
              </a:rPr>
              <a:t>扩大</a:t>
            </a:r>
            <a:r>
              <a:rPr lang="zh-CN" altLang="en-US" sz="2000" dirty="0" smtClean="0">
                <a:latin typeface="+mn-ea"/>
              </a:rPr>
              <a:t>区际</a:t>
            </a:r>
            <a:r>
              <a:rPr lang="zh-CN" altLang="en-US" sz="2000" dirty="0">
                <a:latin typeface="+mn-ea"/>
              </a:rPr>
              <a:t>收入水平差距</a:t>
            </a:r>
            <a:r>
              <a:rPr lang="zh-CN" altLang="en-US" sz="2000" dirty="0" smtClean="0">
                <a:latin typeface="+mn-ea"/>
              </a:rPr>
              <a:t>；如果</a:t>
            </a:r>
            <a:r>
              <a:rPr lang="zh-CN" altLang="en-US" sz="2000" dirty="0">
                <a:latin typeface="+mn-ea"/>
              </a:rPr>
              <a:t>产业份额趋向于均衡</a:t>
            </a:r>
            <a:r>
              <a:rPr lang="zh-CN" altLang="en-US" sz="2000" dirty="0" smtClean="0">
                <a:latin typeface="+mn-ea"/>
              </a:rPr>
              <a:t>，则</a:t>
            </a:r>
            <a:r>
              <a:rPr lang="zh-CN" altLang="en-US" sz="2000" dirty="0">
                <a:latin typeface="+mn-ea"/>
              </a:rPr>
              <a:t>缩小区际收入水平差距</a:t>
            </a:r>
            <a:r>
              <a:rPr lang="zh-CN" altLang="en-US" sz="2000" dirty="0" smtClean="0">
                <a:latin typeface="+mn-ea"/>
              </a:rPr>
              <a:t>。这意味着，要</a:t>
            </a:r>
            <a:r>
              <a:rPr lang="zh-CN" altLang="en-US" sz="2000" dirty="0">
                <a:latin typeface="+mn-ea"/>
              </a:rPr>
              <a:t>缩小区际劳动力实际收入水平差距</a:t>
            </a:r>
            <a:r>
              <a:rPr lang="zh-CN" altLang="en-US" sz="2000" dirty="0" smtClean="0">
                <a:latin typeface="+mn-ea"/>
              </a:rPr>
              <a:t>，应</a:t>
            </a:r>
            <a:r>
              <a:rPr lang="zh-CN" altLang="en-US" sz="2000" dirty="0">
                <a:latin typeface="+mn-ea"/>
              </a:rPr>
              <a:t>尽可能实现产业分布的均衡</a:t>
            </a:r>
            <a:r>
              <a:rPr lang="zh-CN" altLang="en-US" sz="2000" dirty="0" smtClean="0">
                <a:latin typeface="+mn-ea"/>
              </a:rPr>
              <a:t>。然而，在</a:t>
            </a:r>
            <a:r>
              <a:rPr lang="zh-CN" altLang="en-US" sz="2000" dirty="0">
                <a:latin typeface="+mn-ea"/>
              </a:rPr>
              <a:t>市场力作用下</a:t>
            </a:r>
            <a:r>
              <a:rPr lang="zh-CN" altLang="en-US" sz="2000" dirty="0" smtClean="0">
                <a:latin typeface="+mn-ea"/>
              </a:rPr>
              <a:t>，要素</a:t>
            </a:r>
            <a:r>
              <a:rPr lang="zh-CN" altLang="en-US" sz="2000" dirty="0">
                <a:latin typeface="+mn-ea"/>
              </a:rPr>
              <a:t>的趋利性使得各种生产要素向发达地区聚集</a:t>
            </a:r>
            <a:r>
              <a:rPr lang="zh-CN" altLang="en-US" sz="2000" dirty="0" smtClean="0">
                <a:latin typeface="+mn-ea"/>
              </a:rPr>
              <a:t>，进一步加剧产业</a:t>
            </a:r>
            <a:r>
              <a:rPr lang="zh-CN" altLang="en-US" sz="2000" dirty="0">
                <a:latin typeface="+mn-ea"/>
              </a:rPr>
              <a:t>份额的不均衡</a:t>
            </a:r>
            <a:r>
              <a:rPr lang="zh-CN" altLang="en-US" sz="2000" dirty="0" smtClean="0">
                <a:latin typeface="+mn-ea"/>
              </a:rPr>
              <a:t>，这</a:t>
            </a:r>
            <a:r>
              <a:rPr lang="zh-CN" altLang="en-US" sz="2000" dirty="0">
                <a:latin typeface="+mn-ea"/>
              </a:rPr>
              <a:t>又进一步加大区际劳动力收入水平的差距。</a:t>
            </a:r>
            <a:endParaRPr lang="en-US" altLang="zh-CN" sz="2000" dirty="0">
              <a:latin typeface="+mn-ea"/>
            </a:endParaRPr>
          </a:p>
        </p:txBody>
      </p:sp>
      <p:sp>
        <p:nvSpPr>
          <p:cNvPr id="5" name="矩形: 圆角 39">
            <a:extLst>
              <a:ext uri="{FF2B5EF4-FFF2-40B4-BE49-F238E27FC236}">
                <a16:creationId xmlns:a16="http://schemas.microsoft.com/office/drawing/2014/main" id="{0DA38FC4-1290-4B6C-82CD-4A761DAEB56B}"/>
              </a:ext>
            </a:extLst>
          </p:cNvPr>
          <p:cNvSpPr/>
          <p:nvPr/>
        </p:nvSpPr>
        <p:spPr>
          <a:xfrm>
            <a:off x="827584" y="1381125"/>
            <a:ext cx="3384376"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4</a:t>
            </a:r>
            <a:r>
              <a:rPr lang="en-US" altLang="zh-CN" sz="2000" b="1" dirty="0" smtClean="0">
                <a:solidFill>
                  <a:prstClr val="black"/>
                </a:solidFill>
                <a:latin typeface="仿宋" pitchFamily="49" charset="-122"/>
                <a:ea typeface="仿宋" pitchFamily="49" charset="-122"/>
              </a:rPr>
              <a:t>.</a:t>
            </a:r>
            <a:r>
              <a:rPr lang="zh-CN" altLang="en-US" sz="2000" b="1" dirty="0">
                <a:solidFill>
                  <a:prstClr val="black"/>
                </a:solidFill>
                <a:latin typeface="仿宋" pitchFamily="49" charset="-122"/>
                <a:ea typeface="仿宋" pitchFamily="49" charset="-122"/>
              </a:rPr>
              <a:t>要素转移</a:t>
            </a:r>
            <a:r>
              <a:rPr lang="zh-CN" altLang="en-US" sz="2000" b="1" dirty="0" smtClean="0">
                <a:solidFill>
                  <a:prstClr val="black"/>
                </a:solidFill>
                <a:latin typeface="仿宋" pitchFamily="49" charset="-122"/>
                <a:ea typeface="仿宋" pitchFamily="49" charset="-122"/>
              </a:rPr>
              <a:t>与收入区际差距</a:t>
            </a:r>
            <a:endParaRPr lang="zh-CN" altLang="en-US" sz="2000" b="1" dirty="0">
              <a:solidFill>
                <a:prstClr val="black"/>
              </a:solidFill>
              <a:latin typeface="仿宋" pitchFamily="49" charset="-122"/>
              <a:ea typeface="仿宋" pitchFamily="49" charset="-122"/>
            </a:endParaRPr>
          </a:p>
        </p:txBody>
      </p:sp>
    </p:spTree>
    <p:extLst>
      <p:ext uri="{BB962C8B-B14F-4D97-AF65-F5344CB8AC3E}">
        <p14:creationId xmlns:p14="http://schemas.microsoft.com/office/powerpoint/2010/main" val="2321336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第一节 产业分布影响国民收入区际分配</a:t>
            </a:r>
            <a:endParaRPr lang="zh-CN" altLang="en-US"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marL="0" indent="0">
              <a:buFontTx/>
              <a:buNone/>
              <a:defRPr/>
            </a:pPr>
            <a:r>
              <a:rPr lang="zh-CN" altLang="en-US" sz="2000" smtClean="0"/>
              <a:t>      </a:t>
            </a:r>
            <a:endParaRPr lang="en-US" altLang="zh-CN" sz="2000" dirty="0"/>
          </a:p>
          <a:p>
            <a:pPr marL="0" indent="0">
              <a:buFontTx/>
              <a:buNone/>
              <a:defRPr/>
            </a:pPr>
            <a:r>
              <a:rPr lang="en-US" altLang="zh-CN" sz="2000" smtClean="0"/>
              <a:t>        </a:t>
            </a:r>
            <a:endParaRPr lang="en-US" altLang="zh-CN" sz="2000" dirty="0" smtClean="0"/>
          </a:p>
          <a:p>
            <a:pPr marL="0" indent="540000">
              <a:buNone/>
            </a:pPr>
            <a:r>
              <a:rPr lang="zh-CN" altLang="en-US" sz="2000" dirty="0">
                <a:latin typeface="+mn-ea"/>
              </a:rPr>
              <a:t>落后地区能否追上发达地区进而实现经济增长的趋同还是与发达地区的</a:t>
            </a:r>
            <a:r>
              <a:rPr lang="zh-CN" altLang="en-US" sz="2000" dirty="0" smtClean="0">
                <a:latin typeface="+mn-ea"/>
              </a:rPr>
              <a:t>发展差距</a:t>
            </a:r>
            <a:r>
              <a:rPr lang="zh-CN" altLang="en-US" sz="2000" dirty="0">
                <a:latin typeface="+mn-ea"/>
              </a:rPr>
              <a:t>日益扩大</a:t>
            </a:r>
            <a:r>
              <a:rPr lang="zh-CN" altLang="en-US" sz="2000" dirty="0" smtClean="0">
                <a:latin typeface="+mn-ea"/>
              </a:rPr>
              <a:t>，一直</a:t>
            </a:r>
            <a:r>
              <a:rPr lang="zh-CN" altLang="en-US" sz="2000" dirty="0">
                <a:latin typeface="+mn-ea"/>
              </a:rPr>
              <a:t>以来就是一个吸引国内外大量学者的重要的现实问题</a:t>
            </a:r>
            <a:r>
              <a:rPr lang="zh-CN" altLang="en-US" sz="2000" dirty="0" smtClean="0">
                <a:latin typeface="+mn-ea"/>
              </a:rPr>
              <a:t>。</a:t>
            </a:r>
            <a:endParaRPr lang="en-US" altLang="zh-CN" sz="2000" dirty="0" smtClean="0">
              <a:latin typeface="+mn-ea"/>
            </a:endParaRPr>
          </a:p>
          <a:p>
            <a:pPr marL="0" indent="540000">
              <a:buNone/>
            </a:pPr>
            <a:r>
              <a:rPr lang="zh-CN" altLang="en-US" sz="2000" dirty="0" smtClean="0">
                <a:latin typeface="+mn-ea"/>
              </a:rPr>
              <a:t>索罗</a:t>
            </a:r>
            <a:r>
              <a:rPr lang="zh-CN" altLang="zh-CN" sz="2000" dirty="0" smtClean="0">
                <a:latin typeface="+mn-ea"/>
              </a:rPr>
              <a:t>新</a:t>
            </a:r>
            <a:r>
              <a:rPr lang="zh-CN" altLang="zh-CN" sz="2000" dirty="0">
                <a:latin typeface="+mn-ea"/>
              </a:rPr>
              <a:t>古典经济收敛假说认为，引发差距收敛的机制在于资本边际报酬的递减规律，</a:t>
            </a:r>
            <a:r>
              <a:rPr lang="zh-CN" altLang="zh-CN" sz="2000" dirty="0" smtClean="0">
                <a:latin typeface="+mn-ea"/>
              </a:rPr>
              <a:t>如果国家</a:t>
            </a:r>
            <a:r>
              <a:rPr lang="zh-CN" altLang="en-US" sz="2000" dirty="0" smtClean="0">
                <a:latin typeface="+mn-ea"/>
              </a:rPr>
              <a:t>间</a:t>
            </a:r>
            <a:r>
              <a:rPr lang="zh-CN" altLang="zh-CN" sz="2000" dirty="0" smtClean="0">
                <a:latin typeface="+mn-ea"/>
              </a:rPr>
              <a:t>具有</a:t>
            </a:r>
            <a:r>
              <a:rPr lang="zh-CN" altLang="zh-CN" sz="2000" dirty="0">
                <a:latin typeface="+mn-ea"/>
              </a:rPr>
              <a:t>相同的储蓄率，资本的流向是</a:t>
            </a:r>
            <a:r>
              <a:rPr lang="zh-CN" altLang="zh-CN" sz="2000" dirty="0" smtClean="0">
                <a:latin typeface="+mn-ea"/>
              </a:rPr>
              <a:t>从富裕</a:t>
            </a:r>
            <a:r>
              <a:rPr lang="zh-CN" altLang="zh-CN" sz="2000" dirty="0">
                <a:latin typeface="+mn-ea"/>
              </a:rPr>
              <a:t>国家流</a:t>
            </a:r>
            <a:r>
              <a:rPr lang="zh-CN" altLang="zh-CN" sz="2000" dirty="0" smtClean="0">
                <a:latin typeface="+mn-ea"/>
              </a:rPr>
              <a:t>到落后</a:t>
            </a:r>
            <a:r>
              <a:rPr lang="zh-CN" altLang="zh-CN" sz="2000" dirty="0">
                <a:latin typeface="+mn-ea"/>
              </a:rPr>
              <a:t>国家，引致收敛效应，且这种收敛效应会由于外来投资而加快</a:t>
            </a:r>
            <a:r>
              <a:rPr lang="zh-CN" altLang="zh-CN" sz="2000" dirty="0" smtClean="0">
                <a:latin typeface="+mn-ea"/>
              </a:rPr>
              <a:t>。</a:t>
            </a:r>
            <a:r>
              <a:rPr lang="zh-CN" altLang="en-US" sz="2000" dirty="0">
                <a:latin typeface="+mn-ea"/>
              </a:rPr>
              <a:t>此后，以鲍莫尔的开创性研究为起点，学者对新古典收敛假说进行了大量的实证研究</a:t>
            </a:r>
            <a:r>
              <a:rPr lang="zh-CN" altLang="en-US" sz="2000" dirty="0" smtClean="0">
                <a:latin typeface="+mn-ea"/>
              </a:rPr>
              <a:t>，</a:t>
            </a:r>
            <a:r>
              <a:rPr lang="en-US" altLang="zh-CN" sz="2000" dirty="0" smtClean="0">
                <a:latin typeface="+mn-ea"/>
              </a:rPr>
              <a:t>20</a:t>
            </a:r>
            <a:r>
              <a:rPr lang="zh-CN" altLang="en-US" sz="2000" dirty="0" smtClean="0">
                <a:latin typeface="+mn-ea"/>
              </a:rPr>
              <a:t>世纪</a:t>
            </a:r>
            <a:r>
              <a:rPr lang="en-US" altLang="zh-CN" sz="2000" dirty="0" smtClean="0">
                <a:latin typeface="+mn-ea"/>
              </a:rPr>
              <a:t>90</a:t>
            </a:r>
            <a:r>
              <a:rPr lang="zh-CN" altLang="en-US" sz="2000" dirty="0" smtClean="0">
                <a:latin typeface="+mn-ea"/>
              </a:rPr>
              <a:t>年代</a:t>
            </a:r>
            <a:r>
              <a:rPr lang="zh-CN" altLang="en-US" sz="2000" dirty="0">
                <a:latin typeface="+mn-ea"/>
              </a:rPr>
              <a:t>中期</a:t>
            </a:r>
            <a:r>
              <a:rPr lang="zh-CN" altLang="en-US" sz="2000" dirty="0" smtClean="0">
                <a:latin typeface="+mn-ea"/>
              </a:rPr>
              <a:t>，巴</a:t>
            </a:r>
            <a:r>
              <a:rPr lang="zh-CN" altLang="en-US" sz="2000" dirty="0">
                <a:latin typeface="+mn-ea"/>
              </a:rPr>
              <a:t>罗和萨拉伊马丁</a:t>
            </a:r>
            <a:r>
              <a:rPr lang="zh-CN" altLang="en-US" sz="2000" dirty="0" smtClean="0">
                <a:latin typeface="+mn-ea"/>
              </a:rPr>
              <a:t>、罗默</a:t>
            </a:r>
            <a:r>
              <a:rPr lang="zh-CN" altLang="en-US" sz="2000" dirty="0">
                <a:latin typeface="+mn-ea"/>
              </a:rPr>
              <a:t>等</a:t>
            </a:r>
            <a:r>
              <a:rPr lang="zh-CN" altLang="en-US" sz="2000" dirty="0" smtClean="0">
                <a:latin typeface="+mn-ea"/>
              </a:rPr>
              <a:t>学者在“绝对收敛假说”的</a:t>
            </a:r>
            <a:r>
              <a:rPr lang="zh-CN" altLang="en-US" sz="2000" dirty="0">
                <a:latin typeface="+mn-ea"/>
              </a:rPr>
              <a:t>基础上</a:t>
            </a:r>
            <a:r>
              <a:rPr lang="zh-CN" altLang="en-US" sz="2000" dirty="0" smtClean="0">
                <a:latin typeface="+mn-ea"/>
              </a:rPr>
              <a:t>提出了“条件收敛假说”。</a:t>
            </a:r>
            <a:endParaRPr lang="en-US" altLang="zh-CN" sz="2000" dirty="0" smtClean="0">
              <a:latin typeface="+mn-ea"/>
            </a:endParaRPr>
          </a:p>
          <a:p>
            <a:pPr marL="0" indent="540000">
              <a:buNone/>
            </a:pPr>
            <a:r>
              <a:rPr lang="zh-CN" altLang="en-US" sz="2000" dirty="0">
                <a:latin typeface="+mn-ea"/>
              </a:rPr>
              <a:t>随着研究的发展和深入</a:t>
            </a:r>
            <a:r>
              <a:rPr lang="zh-CN" altLang="en-US" sz="2000" dirty="0" smtClean="0">
                <a:latin typeface="+mn-ea"/>
              </a:rPr>
              <a:t>，经济学家</a:t>
            </a:r>
            <a:r>
              <a:rPr lang="zh-CN" altLang="en-US" sz="2000" dirty="0">
                <a:latin typeface="+mn-ea"/>
              </a:rPr>
              <a:t>提出了多种</a:t>
            </a:r>
            <a:r>
              <a:rPr lang="zh-CN" altLang="en-US" sz="2000" dirty="0" smtClean="0">
                <a:latin typeface="+mn-ea"/>
              </a:rPr>
              <a:t>收敛概念，最主要的为</a:t>
            </a:r>
            <a:r>
              <a:rPr lang="el-GR" altLang="zh-CN" sz="2000" dirty="0" smtClean="0">
                <a:latin typeface="+mn-ea"/>
              </a:rPr>
              <a:t>β</a:t>
            </a:r>
            <a:r>
              <a:rPr lang="zh-CN" altLang="en-US" sz="2000" dirty="0" smtClean="0">
                <a:latin typeface="+mn-ea"/>
              </a:rPr>
              <a:t>收敛与</a:t>
            </a:r>
            <a:r>
              <a:rPr lang="el-GR" altLang="zh-CN" sz="2000" dirty="0" smtClean="0">
                <a:latin typeface="+mn-ea"/>
              </a:rPr>
              <a:t>σ</a:t>
            </a:r>
            <a:r>
              <a:rPr lang="zh-CN" altLang="en-US" sz="2000" dirty="0" smtClean="0">
                <a:latin typeface="+mn-ea"/>
              </a:rPr>
              <a:t>收敛两类。</a:t>
            </a:r>
            <a:endParaRPr lang="en-US" altLang="zh-CN" sz="2000" dirty="0" smtClean="0">
              <a:latin typeface="+mn-ea"/>
            </a:endParaRPr>
          </a:p>
          <a:p>
            <a:pPr marL="0" indent="540000">
              <a:buNone/>
            </a:pPr>
            <a:endParaRPr lang="en-US" altLang="zh-CN" sz="2000" dirty="0" smtClean="0">
              <a:latin typeface="+mn-ea"/>
            </a:endParaRPr>
          </a:p>
          <a:p>
            <a:pPr marL="0" indent="540000">
              <a:buNone/>
            </a:pPr>
            <a:endParaRPr lang="zh-CN" altLang="zh-CN" sz="2000" dirty="0">
              <a:latin typeface="+mn-ea"/>
            </a:endParaRPr>
          </a:p>
          <a:p>
            <a:pPr marL="0" indent="540000">
              <a:buNone/>
            </a:pPr>
            <a:endParaRPr lang="en-US" altLang="zh-CN" sz="2000" dirty="0">
              <a:latin typeface="+mn-ea"/>
            </a:endParaRPr>
          </a:p>
        </p:txBody>
      </p:sp>
      <p:sp>
        <p:nvSpPr>
          <p:cNvPr id="4" name="矩形: 圆角 39">
            <a:extLst>
              <a:ext uri="{FF2B5EF4-FFF2-40B4-BE49-F238E27FC236}">
                <a16:creationId xmlns:a16="http://schemas.microsoft.com/office/drawing/2014/main" id="{6486604E-96FB-46CA-9C82-85C993CF048F}"/>
              </a:ext>
            </a:extLst>
          </p:cNvPr>
          <p:cNvSpPr/>
          <p:nvPr/>
        </p:nvSpPr>
        <p:spPr>
          <a:xfrm>
            <a:off x="431478" y="1381125"/>
            <a:ext cx="3888432" cy="576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2</a:t>
            </a:r>
            <a:r>
              <a:rPr lang="zh-CN" altLang="en-US" sz="2400" b="1" dirty="0" smtClean="0">
                <a:solidFill>
                  <a:prstClr val="black"/>
                </a:solidFill>
                <a:latin typeface="仿宋" pitchFamily="49" charset="-122"/>
                <a:ea typeface="仿宋" pitchFamily="49" charset="-122"/>
              </a:rPr>
              <a:t>、</a:t>
            </a:r>
            <a:r>
              <a:rPr lang="zh-CN" altLang="en-US" sz="2400" b="1" dirty="0">
                <a:solidFill>
                  <a:prstClr val="black"/>
                </a:solidFill>
                <a:latin typeface="仿宋" pitchFamily="49" charset="-122"/>
                <a:ea typeface="仿宋" pitchFamily="49" charset="-122"/>
              </a:rPr>
              <a:t>区际经济</a:t>
            </a:r>
            <a:r>
              <a:rPr lang="zh-CN" altLang="en-US" sz="2400" b="1" dirty="0" smtClean="0">
                <a:solidFill>
                  <a:prstClr val="black"/>
                </a:solidFill>
                <a:latin typeface="仿宋" pitchFamily="49" charset="-122"/>
                <a:ea typeface="仿宋" pitchFamily="49" charset="-122"/>
              </a:rPr>
              <a:t>发展趋同理论</a:t>
            </a:r>
            <a:endParaRPr lang="zh-CN" altLang="en-US" sz="2400" b="1" dirty="0">
              <a:solidFill>
                <a:prstClr val="black"/>
              </a:solidFill>
              <a:latin typeface="仿宋" pitchFamily="49" charset="-122"/>
              <a:ea typeface="仿宋" pitchFamily="49" charset="-122"/>
            </a:endParaRPr>
          </a:p>
        </p:txBody>
      </p:sp>
      <p:sp>
        <p:nvSpPr>
          <p:cNvPr id="5" name="矩形: 圆角 39">
            <a:extLst>
              <a:ext uri="{FF2B5EF4-FFF2-40B4-BE49-F238E27FC236}">
                <a16:creationId xmlns:a16="http://schemas.microsoft.com/office/drawing/2014/main" id="{0DA38FC4-1290-4B6C-82CD-4A761DAEB56B}"/>
              </a:ext>
            </a:extLst>
          </p:cNvPr>
          <p:cNvSpPr/>
          <p:nvPr/>
        </p:nvSpPr>
        <p:spPr>
          <a:xfrm>
            <a:off x="971600" y="2117204"/>
            <a:ext cx="3168352"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1</a:t>
            </a:r>
            <a:r>
              <a:rPr lang="en-US" altLang="zh-CN" sz="2000" b="1" dirty="0" smtClean="0">
                <a:solidFill>
                  <a:prstClr val="black"/>
                </a:solidFill>
                <a:latin typeface="仿宋" pitchFamily="49" charset="-122"/>
                <a:ea typeface="仿宋" pitchFamily="49" charset="-122"/>
              </a:rPr>
              <a:t>.</a:t>
            </a:r>
            <a:r>
              <a:rPr lang="zh-CN" altLang="en-US" sz="2000" b="1" dirty="0">
                <a:solidFill>
                  <a:prstClr val="black"/>
                </a:solidFill>
                <a:latin typeface="仿宋" pitchFamily="49" charset="-122"/>
                <a:ea typeface="仿宋" pitchFamily="49" charset="-122"/>
              </a:rPr>
              <a:t>区际经济</a:t>
            </a:r>
            <a:r>
              <a:rPr lang="zh-CN" altLang="en-US" sz="2000" b="1" dirty="0" smtClean="0">
                <a:solidFill>
                  <a:prstClr val="black"/>
                </a:solidFill>
                <a:latin typeface="仿宋" pitchFamily="49" charset="-122"/>
                <a:ea typeface="仿宋" pitchFamily="49" charset="-122"/>
              </a:rPr>
              <a:t>发展趋同研究</a:t>
            </a:r>
            <a:endParaRPr lang="zh-CN" altLang="en-US" sz="2000" b="1" dirty="0">
              <a:solidFill>
                <a:prstClr val="black"/>
              </a:solidFill>
              <a:latin typeface="仿宋" pitchFamily="49" charset="-122"/>
              <a:ea typeface="仿宋" pitchFamily="49" charset="-122"/>
            </a:endParaRPr>
          </a:p>
        </p:txBody>
      </p:sp>
    </p:spTree>
    <p:extLst>
      <p:ext uri="{BB962C8B-B14F-4D97-AF65-F5344CB8AC3E}">
        <p14:creationId xmlns:p14="http://schemas.microsoft.com/office/powerpoint/2010/main" val="1127615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第一节 产业分布影响国民收入区际分配</a:t>
            </a:r>
            <a:endParaRPr lang="zh-CN" altLang="en-US"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marL="0" indent="540000">
              <a:buNone/>
              <a:defRPr/>
            </a:pPr>
            <a:r>
              <a:rPr lang="zh-CN" altLang="en-US" sz="2000" dirty="0">
                <a:latin typeface="+mn-ea"/>
              </a:rPr>
              <a:t>在研究区域差距演化方面</a:t>
            </a:r>
            <a:r>
              <a:rPr lang="zh-CN" altLang="en-US" sz="2000" dirty="0" smtClean="0">
                <a:latin typeface="+mn-ea"/>
              </a:rPr>
              <a:t>，有</a:t>
            </a:r>
            <a:r>
              <a:rPr lang="zh-CN" altLang="en-US" sz="2000" dirty="0">
                <a:latin typeface="+mn-ea"/>
              </a:rPr>
              <a:t>一个很著名的</a:t>
            </a:r>
            <a:r>
              <a:rPr lang="zh-CN" altLang="en-US" sz="2000" dirty="0" smtClean="0">
                <a:latin typeface="+mn-ea"/>
              </a:rPr>
              <a:t>学说</a:t>
            </a:r>
            <a:r>
              <a:rPr lang="en-US" altLang="zh-CN" sz="2000" dirty="0">
                <a:latin typeface="+mn-ea"/>
              </a:rPr>
              <a:t>——</a:t>
            </a:r>
            <a:r>
              <a:rPr lang="zh-CN" altLang="en-US" sz="2000" dirty="0" smtClean="0">
                <a:latin typeface="+mn-ea"/>
              </a:rPr>
              <a:t>威</a:t>
            </a:r>
            <a:r>
              <a:rPr lang="zh-CN" altLang="en-US" sz="2000" dirty="0">
                <a:latin typeface="+mn-ea"/>
              </a:rPr>
              <a:t>廉森的</a:t>
            </a:r>
            <a:r>
              <a:rPr lang="zh-CN" altLang="en-US" sz="2000" dirty="0" smtClean="0">
                <a:latin typeface="+mn-ea"/>
              </a:rPr>
              <a:t>倒</a:t>
            </a:r>
            <a:r>
              <a:rPr lang="en-US" altLang="zh-CN" sz="2000" dirty="0" smtClean="0">
                <a:latin typeface="+mn-ea"/>
              </a:rPr>
              <a:t>U</a:t>
            </a:r>
            <a:r>
              <a:rPr lang="zh-CN" altLang="en-US" sz="2000" dirty="0" smtClean="0">
                <a:latin typeface="+mn-ea"/>
              </a:rPr>
              <a:t>形学说，由</a:t>
            </a:r>
            <a:r>
              <a:rPr lang="zh-CN" altLang="en-US" sz="2000" dirty="0">
                <a:latin typeface="+mn-ea"/>
              </a:rPr>
              <a:t>其</a:t>
            </a:r>
            <a:r>
              <a:rPr lang="zh-CN" altLang="en-US" sz="2000" dirty="0" smtClean="0">
                <a:latin typeface="+mn-ea"/>
              </a:rPr>
              <a:t>在</a:t>
            </a:r>
            <a:r>
              <a:rPr lang="en-US" altLang="zh-CN" sz="2000" dirty="0" smtClean="0">
                <a:latin typeface="+mn-ea"/>
              </a:rPr>
              <a:t>《</a:t>
            </a:r>
            <a:r>
              <a:rPr lang="zh-CN" altLang="en-US" sz="2000" dirty="0">
                <a:latin typeface="+mn-ea"/>
              </a:rPr>
              <a:t>区域不平衡与国家发展过程</a:t>
            </a:r>
            <a:r>
              <a:rPr lang="en-US" altLang="zh-CN" sz="2000" dirty="0" smtClean="0">
                <a:latin typeface="+mn-ea"/>
              </a:rPr>
              <a:t>》</a:t>
            </a:r>
            <a:r>
              <a:rPr lang="zh-CN" altLang="en-US" sz="2000" dirty="0" smtClean="0">
                <a:latin typeface="+mn-ea"/>
              </a:rPr>
              <a:t>一</a:t>
            </a:r>
            <a:r>
              <a:rPr lang="zh-CN" altLang="en-US" sz="2000" dirty="0">
                <a:latin typeface="+mn-ea"/>
              </a:rPr>
              <a:t>文中提出</a:t>
            </a:r>
            <a:r>
              <a:rPr lang="zh-CN" altLang="en-US" sz="2000" dirty="0" smtClean="0">
                <a:latin typeface="+mn-ea"/>
              </a:rPr>
              <a:t>。</a:t>
            </a:r>
            <a:endParaRPr lang="en-US" altLang="zh-CN" sz="2000" dirty="0" smtClean="0">
              <a:latin typeface="+mn-ea"/>
            </a:endParaRPr>
          </a:p>
          <a:p>
            <a:pPr marL="0" indent="540000">
              <a:buNone/>
              <a:defRPr/>
            </a:pPr>
            <a:r>
              <a:rPr lang="zh-CN" altLang="en-US" sz="2000" dirty="0" smtClean="0">
                <a:latin typeface="+mn-ea"/>
              </a:rPr>
              <a:t>威廉森利用</a:t>
            </a:r>
            <a:r>
              <a:rPr lang="zh-CN" altLang="en-US" sz="2000" dirty="0">
                <a:latin typeface="+mn-ea"/>
              </a:rPr>
              <a:t>相对人均收入作为测度区域差距的指标</a:t>
            </a:r>
            <a:r>
              <a:rPr lang="zh-CN" altLang="en-US" sz="2000" dirty="0" smtClean="0">
                <a:latin typeface="+mn-ea"/>
              </a:rPr>
              <a:t>，运用</a:t>
            </a:r>
            <a:r>
              <a:rPr lang="zh-CN" altLang="en-US" sz="2000" dirty="0">
                <a:latin typeface="+mn-ea"/>
              </a:rPr>
              <a:t>加权变异系数计算区域</a:t>
            </a:r>
            <a:r>
              <a:rPr lang="zh-CN" altLang="en-US" sz="2000" dirty="0" smtClean="0">
                <a:latin typeface="+mn-ea"/>
              </a:rPr>
              <a:t>差距（权数</a:t>
            </a:r>
            <a:r>
              <a:rPr lang="zh-CN" altLang="en-US" sz="2000" dirty="0">
                <a:latin typeface="+mn-ea"/>
              </a:rPr>
              <a:t>为区域人口占全国人口的比例</a:t>
            </a:r>
            <a:r>
              <a:rPr lang="zh-CN" altLang="en-US" sz="2000" dirty="0" smtClean="0">
                <a:latin typeface="+mn-ea"/>
              </a:rPr>
              <a:t>），并把</a:t>
            </a:r>
            <a:r>
              <a:rPr lang="zh-CN" altLang="en-US" sz="2000" dirty="0">
                <a:latin typeface="+mn-ea"/>
              </a:rPr>
              <a:t>区域差距与国家经济发展水平联系起来</a:t>
            </a:r>
            <a:r>
              <a:rPr lang="zh-CN" altLang="en-US" sz="2000" dirty="0" smtClean="0">
                <a:latin typeface="+mn-ea"/>
              </a:rPr>
              <a:t>，发现</a:t>
            </a:r>
            <a:r>
              <a:rPr lang="zh-CN" altLang="zh-CN" sz="2000" dirty="0">
                <a:latin typeface="+mn-ea"/>
              </a:rPr>
              <a:t>区域差距随着国家经济发展而发生“缩小→扩大→缩小”的过程，在形状上就像倒写的</a:t>
            </a:r>
            <a:r>
              <a:rPr lang="en-US" altLang="zh-CN" sz="2000" dirty="0">
                <a:latin typeface="+mn-ea"/>
              </a:rPr>
              <a:t>U</a:t>
            </a:r>
            <a:r>
              <a:rPr lang="zh-CN" altLang="zh-CN" sz="2000" dirty="0">
                <a:latin typeface="+mn-ea"/>
              </a:rPr>
              <a:t>或</a:t>
            </a:r>
            <a:r>
              <a:rPr lang="en-US" altLang="zh-CN" sz="2000" dirty="0">
                <a:latin typeface="+mn-ea"/>
              </a:rPr>
              <a:t>V</a:t>
            </a:r>
            <a:r>
              <a:rPr lang="zh-CN" altLang="zh-CN" sz="2000" dirty="0">
                <a:latin typeface="+mn-ea"/>
              </a:rPr>
              <a:t>字</a:t>
            </a:r>
            <a:r>
              <a:rPr lang="zh-CN" altLang="zh-CN" sz="2000" dirty="0" smtClean="0">
                <a:latin typeface="+mn-ea"/>
              </a:rPr>
              <a:t>。</a:t>
            </a:r>
            <a:r>
              <a:rPr lang="zh-CN" altLang="en-US" sz="2000" dirty="0" smtClean="0">
                <a:latin typeface="+mn-ea"/>
              </a:rPr>
              <a:t>如下图所示：</a:t>
            </a:r>
            <a:endParaRPr lang="en-US" altLang="zh-CN" sz="2000" dirty="0">
              <a:latin typeface="+mn-ea"/>
            </a:endParaRPr>
          </a:p>
        </p:txBody>
      </p:sp>
      <p:sp>
        <p:nvSpPr>
          <p:cNvPr id="5" name="矩形: 圆角 39">
            <a:extLst>
              <a:ext uri="{FF2B5EF4-FFF2-40B4-BE49-F238E27FC236}">
                <a16:creationId xmlns:a16="http://schemas.microsoft.com/office/drawing/2014/main" id="{0DA38FC4-1290-4B6C-82CD-4A761DAEB56B}"/>
              </a:ext>
            </a:extLst>
          </p:cNvPr>
          <p:cNvSpPr/>
          <p:nvPr/>
        </p:nvSpPr>
        <p:spPr>
          <a:xfrm>
            <a:off x="827584" y="1381125"/>
            <a:ext cx="3528392"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2</a:t>
            </a:r>
            <a:r>
              <a:rPr lang="en-US" altLang="zh-CN" sz="2000" b="1" dirty="0" smtClean="0">
                <a:solidFill>
                  <a:prstClr val="black"/>
                </a:solidFill>
                <a:latin typeface="仿宋" pitchFamily="49" charset="-122"/>
                <a:ea typeface="仿宋" pitchFamily="49" charset="-122"/>
              </a:rPr>
              <a:t>.</a:t>
            </a:r>
            <a:r>
              <a:rPr lang="zh-CN" altLang="en-US" sz="2000" b="1" dirty="0">
                <a:solidFill>
                  <a:prstClr val="black"/>
                </a:solidFill>
                <a:latin typeface="仿宋" pitchFamily="49" charset="-122"/>
                <a:ea typeface="仿宋" pitchFamily="49" charset="-122"/>
              </a:rPr>
              <a:t>区域差距</a:t>
            </a:r>
            <a:r>
              <a:rPr lang="zh-CN" altLang="en-US" sz="2000" b="1" dirty="0" smtClean="0">
                <a:solidFill>
                  <a:prstClr val="black"/>
                </a:solidFill>
                <a:latin typeface="仿宋" pitchFamily="49" charset="-122"/>
                <a:ea typeface="仿宋" pitchFamily="49" charset="-122"/>
              </a:rPr>
              <a:t>演化的倒</a:t>
            </a:r>
            <a:r>
              <a:rPr lang="en-US" altLang="zh-CN" sz="2000" b="1" dirty="0" smtClean="0">
                <a:solidFill>
                  <a:prstClr val="black"/>
                </a:solidFill>
                <a:latin typeface="仿宋" pitchFamily="49" charset="-122"/>
                <a:ea typeface="仿宋" pitchFamily="49" charset="-122"/>
              </a:rPr>
              <a:t>U</a:t>
            </a:r>
            <a:r>
              <a:rPr lang="zh-CN" altLang="en-US" sz="2000" b="1" dirty="0" smtClean="0">
                <a:solidFill>
                  <a:prstClr val="black"/>
                </a:solidFill>
                <a:latin typeface="仿宋" pitchFamily="49" charset="-122"/>
                <a:ea typeface="仿宋" pitchFamily="49" charset="-122"/>
              </a:rPr>
              <a:t>形学说</a:t>
            </a:r>
            <a:endParaRPr lang="zh-CN" altLang="en-US" sz="2000" b="1" dirty="0">
              <a:solidFill>
                <a:prstClr val="black"/>
              </a:solidFill>
              <a:latin typeface="仿宋" pitchFamily="49" charset="-122"/>
              <a:ea typeface="仿宋" pitchFamily="49" charset="-122"/>
            </a:endParaRPr>
          </a:p>
        </p:txBody>
      </p:sp>
      <p:pic>
        <p:nvPicPr>
          <p:cNvPr id="6" name="图片 5"/>
          <p:cNvPicPr/>
          <p:nvPr/>
        </p:nvPicPr>
        <p:blipFill>
          <a:blip r:embed="rId2"/>
          <a:stretch>
            <a:fillRect/>
          </a:stretch>
        </p:blipFill>
        <p:spPr>
          <a:xfrm>
            <a:off x="2806935" y="4077072"/>
            <a:ext cx="3457104" cy="2160240"/>
          </a:xfrm>
          <a:prstGeom prst="rect">
            <a:avLst/>
          </a:prstGeom>
        </p:spPr>
      </p:pic>
    </p:spTree>
    <p:extLst>
      <p:ext uri="{BB962C8B-B14F-4D97-AF65-F5344CB8AC3E}">
        <p14:creationId xmlns:p14="http://schemas.microsoft.com/office/powerpoint/2010/main" val="593856290"/>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3040</TotalTime>
  <Words>5763</Words>
  <Application>Microsoft Office PowerPoint</Application>
  <PresentationFormat>全屏显示(4:3)</PresentationFormat>
  <Paragraphs>226</Paragraphs>
  <Slides>30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30</vt:i4>
      </vt:variant>
    </vt:vector>
  </HeadingPairs>
  <TitlesOfParts>
    <vt:vector size="36" baseType="lpstr">
      <vt:lpstr>仿宋</vt:lpstr>
      <vt:lpstr>黑体</vt:lpstr>
      <vt:lpstr>宋体</vt:lpstr>
      <vt:lpstr>Arial</vt:lpstr>
      <vt:lpstr>Cambria Math</vt:lpstr>
      <vt:lpstr>默认设计模板</vt:lpstr>
      <vt:lpstr>第六章 国民收入区际分配与政府调控</vt:lpstr>
      <vt:lpstr>第六章 国民收入区际分配与政府调控</vt:lpstr>
      <vt:lpstr>第六章 国民收入区际分配与政府调控</vt:lpstr>
      <vt:lpstr>第一节 产业分布影响国民收入区际分配</vt:lpstr>
      <vt:lpstr>第一节 产业分布影响国民收入区际分配</vt:lpstr>
      <vt:lpstr>第一节 产业分布影响国民收入区际分配</vt:lpstr>
      <vt:lpstr>第一节 产业分布影响国民收入区际分配</vt:lpstr>
      <vt:lpstr>第一节 产业分布影响国民收入区际分配</vt:lpstr>
      <vt:lpstr>第一节 产业分布影响国民收入区际分配</vt:lpstr>
      <vt:lpstr>第一节 产业分布影响国民收入区际分配</vt:lpstr>
      <vt:lpstr>第一节 产业分布影响国民收入区际分配</vt:lpstr>
      <vt:lpstr>第一节 产业分布影响国民收入区际分配</vt:lpstr>
      <vt:lpstr>第一节 产业分布影响国民收入区际分配</vt:lpstr>
      <vt:lpstr>第一节 产业分布影响国民收入区际分配</vt:lpstr>
      <vt:lpstr>第一节 产业分布影响国民收入区际分配</vt:lpstr>
      <vt:lpstr>第一节 产业分布影响国民收入区际分配</vt:lpstr>
      <vt:lpstr>第一节 产业分布影响国民收入区际分配</vt:lpstr>
      <vt:lpstr>第一节 产业分布影响国民收入区际分配</vt:lpstr>
      <vt:lpstr>第二节 政府有效调控与福利改进</vt:lpstr>
      <vt:lpstr>第二节 政府有效调控与福利改进</vt:lpstr>
      <vt:lpstr>第二节 政府有效调控与福利改进</vt:lpstr>
      <vt:lpstr>第二节 政府有效调控与福利改进</vt:lpstr>
      <vt:lpstr>第二节 政府有效调控与福利改进</vt:lpstr>
      <vt:lpstr>第二节 政府有效调控与福利改进</vt:lpstr>
      <vt:lpstr>第三节 影响我国国民收入区际差距的要素分析</vt:lpstr>
      <vt:lpstr>第三节 影响我国国民收入区际差距的要素分析</vt:lpstr>
      <vt:lpstr>第三节 影响我国国民收入区际差距的要素分析</vt:lpstr>
      <vt:lpstr>第三节 影响我国国民收入区际差距的要素分析</vt:lpstr>
      <vt:lpstr>第三节 影响我国国民收入区际差距的要素分析</vt:lpstr>
      <vt:lpstr>第三节 影响我国国民收入区际差距的要素分析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马工程网站修改建议</dc:title>
  <dc:creator>Ali</dc:creator>
  <cp:lastModifiedBy>Windows 用户</cp:lastModifiedBy>
  <cp:revision>296</cp:revision>
  <dcterms:modified xsi:type="dcterms:W3CDTF">2020-05-22T14:10:04Z</dcterms:modified>
</cp:coreProperties>
</file>